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256" r:id="rId2"/>
    <p:sldId id="265" r:id="rId3"/>
    <p:sldId id="267" r:id="rId4"/>
    <p:sldId id="284" r:id="rId5"/>
    <p:sldId id="288" r:id="rId6"/>
    <p:sldId id="285" r:id="rId7"/>
    <p:sldId id="286" r:id="rId8"/>
    <p:sldId id="287" r:id="rId9"/>
    <p:sldId id="268" r:id="rId10"/>
    <p:sldId id="270" r:id="rId11"/>
    <p:sldId id="277" r:id="rId12"/>
    <p:sldId id="257" r:id="rId13"/>
    <p:sldId id="269" r:id="rId14"/>
    <p:sldId id="278" r:id="rId15"/>
    <p:sldId id="279" r:id="rId16"/>
    <p:sldId id="280" r:id="rId17"/>
    <p:sldId id="281" r:id="rId18"/>
    <p:sldId id="282" r:id="rId19"/>
    <p:sldId id="283" r:id="rId20"/>
    <p:sldId id="258" r:id="rId21"/>
    <p:sldId id="259" r:id="rId22"/>
    <p:sldId id="260" r:id="rId23"/>
    <p:sldId id="261" r:id="rId24"/>
    <p:sldId id="262" r:id="rId25"/>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518" autoAdjust="0"/>
    <p:restoredTop sz="90876" autoAdjust="0"/>
  </p:normalViewPr>
  <p:slideViewPr>
    <p:cSldViewPr snapToGrid="0" snapToObjects="1">
      <p:cViewPr varScale="1">
        <p:scale>
          <a:sx n="70" d="100"/>
          <a:sy n="70" d="100"/>
        </p:scale>
        <p:origin x="248"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3299635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E8544-80BF-9AA5-0B4D-C8E8C4D339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C5140C-32B0-0947-0985-39CD10F0D3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4A87B0-B3F1-BB8F-CF08-C56EF53575F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6D3C8E-9D71-9A7D-1C45-77BD0241ADAB}"/>
              </a:ext>
            </a:extLst>
          </p:cNvPr>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36719820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C269B5-C29B-4529-FB31-2D5997FF3C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9E2CAC-1778-D331-E709-3E163B48C6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275B77-E59D-47CD-DAD5-0ABACB22D0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80BE20-B2CB-7603-46FF-06359F187B09}"/>
              </a:ext>
            </a:extLst>
          </p:cNvPr>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24888185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ja-JP"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37AD31-C94E-0B48-5455-D3F2F82804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10401E-6D3E-65BC-6851-1306F9D1C7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963801-1354-29DD-3B92-561899E804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645EB9-627D-25F3-D05D-43245DF70C15}"/>
              </a:ext>
            </a:extLst>
          </p:cNvPr>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27945918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AEFE9A-00D0-53AE-26EA-4444BEE947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DC8559-F845-CB6A-8B31-A2EEA88D5C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BCA2E1-9B0C-3FA1-E0FC-1A586D7AED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572E54-F33D-16AC-E0F5-7572B93ADC6D}"/>
              </a:ext>
            </a:extLst>
          </p:cNvPr>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31508018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FE98C-2744-674C-6657-347DBFEAC8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541A11-853A-975A-16EF-7F0B9B63D4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8AE70D-5B16-0E6A-97DF-03B63BCCB8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E2100BB-D631-5533-613A-AB13877F9B3A}"/>
              </a:ext>
            </a:extLst>
          </p:cNvPr>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3294760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5.png"/><Relationship Id="rId13" Type="http://schemas.openxmlformats.org/officeDocument/2006/relationships/image" Target="../media/image40.png"/><Relationship Id="rId3" Type="http://schemas.openxmlformats.org/officeDocument/2006/relationships/image" Target="../media/image30.png"/><Relationship Id="rId7" Type="http://schemas.openxmlformats.org/officeDocument/2006/relationships/image" Target="../media/image34.png"/><Relationship Id="rId12" Type="http://schemas.openxmlformats.org/officeDocument/2006/relationships/image" Target="../media/image39.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33.png"/><Relationship Id="rId11" Type="http://schemas.openxmlformats.org/officeDocument/2006/relationships/image" Target="../media/image38.png"/><Relationship Id="rId5" Type="http://schemas.openxmlformats.org/officeDocument/2006/relationships/image" Target="../media/image32.png"/><Relationship Id="rId15" Type="http://schemas.openxmlformats.org/officeDocument/2006/relationships/image" Target="../media/image42.png"/><Relationship Id="rId10" Type="http://schemas.openxmlformats.org/officeDocument/2006/relationships/image" Target="../media/image37.png"/><Relationship Id="rId4" Type="http://schemas.openxmlformats.org/officeDocument/2006/relationships/image" Target="../media/image31.png"/><Relationship Id="rId9" Type="http://schemas.openxmlformats.org/officeDocument/2006/relationships/image" Target="../media/image36.png"/><Relationship Id="rId14" Type="http://schemas.openxmlformats.org/officeDocument/2006/relationships/image" Target="../media/image41.png"/></Relationships>
</file>

<file path=ppt/slides/_rels/slide11.xml.rels><?xml version="1.0" encoding="UTF-8" standalone="yes"?>
<Relationships xmlns="http://schemas.openxmlformats.org/package/2006/relationships"><Relationship Id="rId8" Type="http://schemas.openxmlformats.org/officeDocument/2006/relationships/image" Target="../media/image48.png"/><Relationship Id="rId3" Type="http://schemas.openxmlformats.org/officeDocument/2006/relationships/image" Target="../media/image43.png"/><Relationship Id="rId7" Type="http://schemas.openxmlformats.org/officeDocument/2006/relationships/image" Target="../media/image47.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6.png"/><Relationship Id="rId5" Type="http://schemas.openxmlformats.org/officeDocument/2006/relationships/image" Target="../media/image45.png"/><Relationship Id="rId4" Type="http://schemas.openxmlformats.org/officeDocument/2006/relationships/image" Target="../media/image44.png"/><Relationship Id="rId9" Type="http://schemas.openxmlformats.org/officeDocument/2006/relationships/image" Target="../media/image49.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52.png"/><Relationship Id="rId4" Type="http://schemas.openxmlformats.org/officeDocument/2006/relationships/image" Target="../media/image51.png"/></Relationships>
</file>

<file path=ppt/slides/_rels/slide14.xml.rels><?xml version="1.0" encoding="UTF-8" standalone="yes"?>
<Relationships xmlns="http://schemas.openxmlformats.org/package/2006/relationships"><Relationship Id="rId8" Type="http://schemas.openxmlformats.org/officeDocument/2006/relationships/image" Target="../media/image58.png"/><Relationship Id="rId3" Type="http://schemas.openxmlformats.org/officeDocument/2006/relationships/image" Target="../media/image53.png"/><Relationship Id="rId7" Type="http://schemas.openxmlformats.org/officeDocument/2006/relationships/image" Target="../media/image57.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56.png"/><Relationship Id="rId5" Type="http://schemas.openxmlformats.org/officeDocument/2006/relationships/image" Target="../media/image55.png"/><Relationship Id="rId4" Type="http://schemas.openxmlformats.org/officeDocument/2006/relationships/image" Target="../media/image54.png"/></Relationships>
</file>

<file path=ppt/slides/_rels/slide15.xml.rels><?xml version="1.0" encoding="UTF-8" standalone="yes"?>
<Relationships xmlns="http://schemas.openxmlformats.org/package/2006/relationships"><Relationship Id="rId3" Type="http://schemas.openxmlformats.org/officeDocument/2006/relationships/image" Target="../media/image59.pn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60.png"/><Relationship Id="rId4" Type="http://schemas.openxmlformats.org/officeDocument/2006/relationships/image" Target="../media/image54.png"/></Relationships>
</file>

<file path=ppt/slides/_rels/slide16.xml.rels><?xml version="1.0" encoding="UTF-8" standalone="yes"?>
<Relationships xmlns="http://schemas.openxmlformats.org/package/2006/relationships"><Relationship Id="rId3" Type="http://schemas.openxmlformats.org/officeDocument/2006/relationships/image" Target="../media/image61.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64.png"/><Relationship Id="rId5" Type="http://schemas.openxmlformats.org/officeDocument/2006/relationships/image" Target="../media/image63.png"/><Relationship Id="rId4" Type="http://schemas.openxmlformats.org/officeDocument/2006/relationships/image" Target="../media/image62.png"/></Relationships>
</file>

<file path=ppt/slides/_rels/slide17.xml.rels><?xml version="1.0" encoding="UTF-8" standalone="yes"?>
<Relationships xmlns="http://schemas.openxmlformats.org/package/2006/relationships"><Relationship Id="rId3" Type="http://schemas.openxmlformats.org/officeDocument/2006/relationships/image" Target="../media/image65.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68.png"/><Relationship Id="rId5" Type="http://schemas.openxmlformats.org/officeDocument/2006/relationships/image" Target="../media/image67.png"/><Relationship Id="rId4" Type="http://schemas.openxmlformats.org/officeDocument/2006/relationships/image" Target="../media/image66.png"/></Relationships>
</file>

<file path=ppt/slides/_rels/slide18.xml.rels><?xml version="1.0" encoding="UTF-8" standalone="yes"?>
<Relationships xmlns="http://schemas.openxmlformats.org/package/2006/relationships"><Relationship Id="rId3" Type="http://schemas.openxmlformats.org/officeDocument/2006/relationships/image" Target="../media/image54.png"/><Relationship Id="rId7" Type="http://schemas.openxmlformats.org/officeDocument/2006/relationships/image" Target="../media/image72.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71.png"/><Relationship Id="rId5" Type="http://schemas.openxmlformats.org/officeDocument/2006/relationships/image" Target="../media/image70.png"/><Relationship Id="rId4" Type="http://schemas.openxmlformats.org/officeDocument/2006/relationships/image" Target="../media/image69.png"/></Relationships>
</file>

<file path=ppt/slides/_rels/slide19.xml.rels><?xml version="1.0" encoding="UTF-8" standalone="yes"?>
<Relationships xmlns="http://schemas.openxmlformats.org/package/2006/relationships"><Relationship Id="rId3" Type="http://schemas.openxmlformats.org/officeDocument/2006/relationships/image" Target="../media/image73.png"/><Relationship Id="rId7" Type="http://schemas.openxmlformats.org/officeDocument/2006/relationships/image" Target="../media/image77.pn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76.png"/><Relationship Id="rId5" Type="http://schemas.openxmlformats.org/officeDocument/2006/relationships/image" Target="../media/image75.png"/><Relationship Id="rId4" Type="http://schemas.openxmlformats.org/officeDocument/2006/relationships/image" Target="../media/image74.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78.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79.png"/></Relationships>
</file>

<file path=ppt/slides/_rels/slide21.xml.rels><?xml version="1.0" encoding="UTF-8" standalone="yes"?>
<Relationships xmlns="http://schemas.openxmlformats.org/package/2006/relationships"><Relationship Id="rId3" Type="http://schemas.openxmlformats.org/officeDocument/2006/relationships/image" Target="../media/image80.pn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83.png"/><Relationship Id="rId5" Type="http://schemas.openxmlformats.org/officeDocument/2006/relationships/image" Target="../media/image82.png"/><Relationship Id="rId4" Type="http://schemas.openxmlformats.org/officeDocument/2006/relationships/image" Target="../media/image81.png"/></Relationships>
</file>

<file path=ppt/slides/_rels/slide22.xml.rels><?xml version="1.0" encoding="UTF-8" standalone="yes"?>
<Relationships xmlns="http://schemas.openxmlformats.org/package/2006/relationships"><Relationship Id="rId3" Type="http://schemas.openxmlformats.org/officeDocument/2006/relationships/image" Target="../media/image84.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85.png"/></Relationships>
</file>

<file path=ppt/slides/_rels/slide23.xml.rels><?xml version="1.0" encoding="UTF-8" standalone="yes"?>
<Relationships xmlns="http://schemas.openxmlformats.org/package/2006/relationships"><Relationship Id="rId3" Type="http://schemas.openxmlformats.org/officeDocument/2006/relationships/image" Target="../media/image86.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87.png"/></Relationships>
</file>

<file path=ppt/slides/_rels/slide24.xml.rels><?xml version="1.0" encoding="UTF-8" standalone="yes"?>
<Relationships xmlns="http://schemas.openxmlformats.org/package/2006/relationships"><Relationship Id="rId3" Type="http://schemas.openxmlformats.org/officeDocument/2006/relationships/image" Target="../media/image88.png"/><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image" Target="../media/image90.png"/><Relationship Id="rId4" Type="http://schemas.openxmlformats.org/officeDocument/2006/relationships/image" Target="../media/image89.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 Id="rId9" Type="http://schemas.openxmlformats.org/officeDocument/2006/relationships/image" Target="../media/image15.png"/></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7"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1.pn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8" Type="http://schemas.openxmlformats.org/officeDocument/2006/relationships/image" Target="../media/image22.png"/><Relationship Id="rId13" Type="http://schemas.openxmlformats.org/officeDocument/2006/relationships/image" Target="../media/image27.png"/><Relationship Id="rId3" Type="http://schemas.openxmlformats.org/officeDocument/2006/relationships/image" Target="../media/image17.png"/><Relationship Id="rId7" Type="http://schemas.openxmlformats.org/officeDocument/2006/relationships/image" Target="../media/image21.png"/><Relationship Id="rId12" Type="http://schemas.openxmlformats.org/officeDocument/2006/relationships/image" Target="../media/image26.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0.png"/><Relationship Id="rId11" Type="http://schemas.openxmlformats.org/officeDocument/2006/relationships/image" Target="../media/image25.png"/><Relationship Id="rId5" Type="http://schemas.openxmlformats.org/officeDocument/2006/relationships/image" Target="../media/image19.png"/><Relationship Id="rId15" Type="http://schemas.openxmlformats.org/officeDocument/2006/relationships/image" Target="../media/image29.png"/><Relationship Id="rId10" Type="http://schemas.openxmlformats.org/officeDocument/2006/relationships/image" Target="../media/image24.png"/><Relationship Id="rId4" Type="http://schemas.openxmlformats.org/officeDocument/2006/relationships/image" Target="../media/image18.png"/><Relationship Id="rId9" Type="http://schemas.openxmlformats.org/officeDocument/2006/relationships/image" Target="../media/image23.png"/><Relationship Id="rId14" Type="http://schemas.openxmlformats.org/officeDocument/2006/relationships/image" Target="../media/image28.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0" y="0"/>
            <a:ext cx="12191695" cy="7334402"/>
          </a:xfrm>
          <a:prstGeom prst="rect">
            <a:avLst/>
          </a:prstGeom>
          <a:solidFill>
            <a:srgbClr val="FFFFFF"/>
          </a:solidFill>
          <a:ln>
            <a:solidFill>
              <a:schemeClr val="accent2">
                <a:lumMod val="75000"/>
              </a:schemeClr>
            </a:solidFill>
          </a:ln>
        </p:spPr>
        <p:txBody>
          <a:bodyPr/>
          <a:lstStyle/>
          <a:p>
            <a:endParaRPr lang="ja-JP" altLang="en-US"/>
          </a:p>
        </p:txBody>
      </p:sp>
      <p:sp>
        <p:nvSpPr>
          <p:cNvPr id="3" name="Shape 1"/>
          <p:cNvSpPr/>
          <p:nvPr/>
        </p:nvSpPr>
        <p:spPr>
          <a:xfrm>
            <a:off x="0" y="0"/>
            <a:ext cx="12191695" cy="694944"/>
          </a:xfrm>
          <a:prstGeom prst="rect">
            <a:avLst/>
          </a:prstGeom>
          <a:solidFill>
            <a:srgbClr val="F8F9FA"/>
          </a:solidFill>
          <a:ln/>
        </p:spPr>
        <p:txBody>
          <a:bodyPr/>
          <a:lstStyle/>
          <a:p>
            <a:endParaRPr lang="ja-JP" altLang="en-US"/>
          </a:p>
        </p:txBody>
      </p:sp>
      <p:sp>
        <p:nvSpPr>
          <p:cNvPr id="4" name="Shape 2"/>
          <p:cNvSpPr/>
          <p:nvPr/>
        </p:nvSpPr>
        <p:spPr>
          <a:xfrm>
            <a:off x="0" y="685800"/>
            <a:ext cx="12191695" cy="9144"/>
          </a:xfrm>
          <a:prstGeom prst="rect">
            <a:avLst/>
          </a:prstGeom>
          <a:solidFill>
            <a:srgbClr val="E9ECEF"/>
          </a:solidFill>
          <a:ln/>
        </p:spPr>
        <p:txBody>
          <a:bodyPr/>
          <a:lstStyle/>
          <a:p>
            <a:endParaRPr lang="ja-JP" altLang="en-US"/>
          </a:p>
        </p:txBody>
      </p:sp>
      <p:sp>
        <p:nvSpPr>
          <p:cNvPr id="5" name="Text 3"/>
          <p:cNvSpPr txBox="1"/>
          <p:nvPr/>
        </p:nvSpPr>
        <p:spPr>
          <a:xfrm>
            <a:off x="381305" y="171907"/>
            <a:ext cx="6842455" cy="466344"/>
          </a:xfrm>
          <a:prstGeom prst="rect">
            <a:avLst/>
          </a:prstGeom>
          <a:noFill/>
          <a:ln/>
        </p:spPr>
        <p:txBody>
          <a:bodyPr wrap="square" lIns="0" tIns="0" rIns="0" bIns="0" rtlCol="0" anchor="ctr"/>
          <a:lstStyle/>
          <a:p>
            <a:pPr marL="0" indent="0" algn="l">
              <a:buNone/>
            </a:pPr>
            <a:r>
              <a:rPr lang="en-US" sz="1800" b="1" dirty="0" err="1">
                <a:solidFill>
                  <a:srgbClr val="1F2937"/>
                </a:solidFill>
                <a:latin typeface="Noto Sans JP" pitchFamily="34" charset="0"/>
                <a:ea typeface="Noto Sans JP" pitchFamily="34" charset="-122"/>
                <a:cs typeface="Noto Sans JP" pitchFamily="34" charset="-120"/>
              </a:rPr>
              <a:t>通信・インフラ</a:t>
            </a:r>
            <a:r>
              <a:rPr lang="ja-JP" altLang="en-US" b="1" dirty="0">
                <a:solidFill>
                  <a:srgbClr val="1F2937"/>
                </a:solidFill>
                <a:latin typeface="Noto Sans JP" pitchFamily="34" charset="0"/>
                <a:ea typeface="Noto Sans JP" pitchFamily="34" charset="-122"/>
                <a:cs typeface="Noto Sans JP" pitchFamily="34" charset="-120"/>
              </a:rPr>
              <a:t>・ケーブルテレビ</a:t>
            </a:r>
            <a:r>
              <a:rPr lang="en-US" sz="1800" b="1" dirty="0">
                <a:solidFill>
                  <a:srgbClr val="1F2937"/>
                </a:solidFill>
                <a:latin typeface="Noto Sans JP" pitchFamily="34" charset="0"/>
                <a:ea typeface="Noto Sans JP" pitchFamily="34" charset="-122"/>
                <a:cs typeface="Noto Sans JP" pitchFamily="34" charset="-120"/>
              </a:rPr>
              <a:t> </a:t>
            </a:r>
            <a:endParaRPr lang="en-US" sz="1800" dirty="0"/>
          </a:p>
        </p:txBody>
      </p:sp>
      <p:sp>
        <p:nvSpPr>
          <p:cNvPr id="6" name="Shape 4"/>
          <p:cNvSpPr/>
          <p:nvPr/>
        </p:nvSpPr>
        <p:spPr>
          <a:xfrm>
            <a:off x="381305" y="1057961"/>
            <a:ext cx="5524805" cy="5495544"/>
          </a:xfrm>
          <a:prstGeom prst="roundRect">
            <a:avLst>
              <a:gd name="adj" fmla="val 288"/>
            </a:avLst>
          </a:prstGeom>
          <a:solidFill>
            <a:srgbClr val="E6F3FF"/>
          </a:solidFill>
          <a:ln w="12700">
            <a:noFill/>
            <a:prstDash val="solid"/>
          </a:ln>
          <a:effectLst>
            <a:outerShdw blurRad="63500" dist="38100" dir="5400000" algn="bl" rotWithShape="0">
              <a:srgbClr val="000000">
                <a:alpha val="10000"/>
              </a:srgbClr>
            </a:outerShdw>
          </a:effectLst>
        </p:spPr>
        <p:txBody>
          <a:bodyPr/>
          <a:lstStyle/>
          <a:p>
            <a:endParaRPr lang="ja-JP" altLang="en-US"/>
          </a:p>
        </p:txBody>
      </p:sp>
      <p:sp>
        <p:nvSpPr>
          <p:cNvPr id="7" name="Shape 5"/>
          <p:cNvSpPr/>
          <p:nvPr/>
        </p:nvSpPr>
        <p:spPr>
          <a:xfrm>
            <a:off x="580644" y="1258214"/>
            <a:ext cx="381305" cy="381305"/>
          </a:xfrm>
          <a:prstGeom prst="ellipse">
            <a:avLst/>
          </a:prstGeom>
          <a:solidFill>
            <a:srgbClr val="1A75FF"/>
          </a:solidFill>
          <a:ln/>
        </p:spPr>
        <p:txBody>
          <a:bodyPr/>
          <a:lstStyle/>
          <a:p>
            <a:endParaRPr lang="ja-JP" altLang="en-US"/>
          </a:p>
        </p:txBody>
      </p:sp>
      <p:pic>
        <p:nvPicPr>
          <p:cNvPr id="8" name="Image 0" descr="preencoded.png"/>
          <p:cNvPicPr>
            <a:picLocks noChangeAspect="1"/>
          </p:cNvPicPr>
          <p:nvPr/>
        </p:nvPicPr>
        <p:blipFill>
          <a:blip r:embed="rId3"/>
          <a:srcRect l="-33" r="-33"/>
          <a:stretch/>
        </p:blipFill>
        <p:spPr>
          <a:xfrm>
            <a:off x="685800" y="1372514"/>
            <a:ext cx="171907" cy="152705"/>
          </a:xfrm>
          <a:prstGeom prst="rect">
            <a:avLst/>
          </a:prstGeom>
        </p:spPr>
      </p:pic>
      <p:sp>
        <p:nvSpPr>
          <p:cNvPr id="9" name="Text 6"/>
          <p:cNvSpPr txBox="1"/>
          <p:nvPr/>
        </p:nvSpPr>
        <p:spPr>
          <a:xfrm>
            <a:off x="1057045" y="1304849"/>
            <a:ext cx="3796589" cy="277978"/>
          </a:xfrm>
          <a:prstGeom prst="rect">
            <a:avLst/>
          </a:prstGeom>
          <a:noFill/>
          <a:ln/>
        </p:spPr>
        <p:txBody>
          <a:bodyPr wrap="square" lIns="0" tIns="0" rIns="0" bIns="0" rtlCol="0" anchor="ctr"/>
          <a:lstStyle/>
          <a:p>
            <a:pPr marL="0" indent="0" algn="l">
              <a:buNone/>
            </a:pPr>
            <a:r>
              <a:rPr lang="ja-JP" altLang="en-US" sz="1500" b="1" dirty="0">
                <a:solidFill>
                  <a:srgbClr val="1F2937"/>
                </a:solidFill>
                <a:latin typeface="Noto Sans JP" pitchFamily="34" charset="0"/>
                <a:ea typeface="Noto Sans JP" pitchFamily="34" charset="-122"/>
              </a:rPr>
              <a:t>既存・過去顧客</a:t>
            </a:r>
            <a:endParaRPr lang="en-US" sz="1500" dirty="0"/>
          </a:p>
        </p:txBody>
      </p:sp>
      <p:sp>
        <p:nvSpPr>
          <p:cNvPr id="10" name="Shape 7"/>
          <p:cNvSpPr/>
          <p:nvPr/>
        </p:nvSpPr>
        <p:spPr>
          <a:xfrm>
            <a:off x="580644" y="1782166"/>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11" name="Shape 8"/>
          <p:cNvSpPr/>
          <p:nvPr/>
        </p:nvSpPr>
        <p:spPr>
          <a:xfrm>
            <a:off x="3238805" y="1782166"/>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12" name="Shape 9"/>
          <p:cNvSpPr/>
          <p:nvPr/>
        </p:nvSpPr>
        <p:spPr>
          <a:xfrm>
            <a:off x="580644" y="2925166"/>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16" name="Text 10"/>
          <p:cNvSpPr txBox="1"/>
          <p:nvPr/>
        </p:nvSpPr>
        <p:spPr>
          <a:xfrm>
            <a:off x="954634" y="2205152"/>
            <a:ext cx="1686154" cy="162763"/>
          </a:xfrm>
          <a:prstGeom prst="rect">
            <a:avLst/>
          </a:prstGeom>
          <a:noFill/>
          <a:ln/>
        </p:spPr>
        <p:txBody>
          <a:bodyPr wrap="square" lIns="0" tIns="0" rIns="0" bIns="0" rtlCol="0" anchor="ctr"/>
          <a:lstStyle/>
          <a:p>
            <a:pPr marL="0" indent="0" algn="ctr">
              <a:buNone/>
            </a:pPr>
            <a:r>
              <a:rPr lang="en-US" sz="1300" dirty="0" err="1">
                <a:solidFill>
                  <a:srgbClr val="495057"/>
                </a:solidFill>
                <a:latin typeface="Noto Sans JP" pitchFamily="34" charset="0"/>
                <a:ea typeface="Noto Sans JP" pitchFamily="34" charset="-122"/>
                <a:cs typeface="Noto Sans JP" pitchFamily="34" charset="-120"/>
              </a:rPr>
              <a:t>東日本電信電話</a:t>
            </a:r>
            <a:endParaRPr lang="en-US" sz="1300" dirty="0">
              <a:solidFill>
                <a:srgbClr val="495057"/>
              </a:solidFill>
              <a:latin typeface="Noto Sans JP" pitchFamily="34" charset="0"/>
              <a:ea typeface="Noto Sans JP" pitchFamily="34" charset="-122"/>
              <a:cs typeface="Noto Sans JP" pitchFamily="34" charset="-120"/>
            </a:endParaRPr>
          </a:p>
          <a:p>
            <a:pPr marL="0" indent="0" algn="ctr">
              <a:buNone/>
            </a:pPr>
            <a:r>
              <a:rPr lang="en-US" sz="1300" dirty="0">
                <a:solidFill>
                  <a:srgbClr val="495057"/>
                </a:solidFill>
                <a:latin typeface="Noto Sans JP" pitchFamily="34" charset="0"/>
                <a:ea typeface="Noto Sans JP" pitchFamily="34" charset="-122"/>
                <a:cs typeface="Noto Sans JP" pitchFamily="34" charset="-120"/>
              </a:rPr>
              <a:t>（NTT東日本）</a:t>
            </a:r>
            <a:endParaRPr lang="en-US" sz="1300" dirty="0"/>
          </a:p>
        </p:txBody>
      </p:sp>
      <p:sp>
        <p:nvSpPr>
          <p:cNvPr id="17" name="Text 11"/>
          <p:cNvSpPr txBox="1"/>
          <p:nvPr/>
        </p:nvSpPr>
        <p:spPr>
          <a:xfrm>
            <a:off x="3612794" y="2220468"/>
            <a:ext cx="1686154" cy="162763"/>
          </a:xfrm>
          <a:prstGeom prst="rect">
            <a:avLst/>
          </a:prstGeom>
          <a:noFill/>
          <a:ln/>
        </p:spPr>
        <p:txBody>
          <a:bodyPr wrap="square" lIns="0" tIns="0" rIns="0" bIns="0" rtlCol="0" anchor="ctr"/>
          <a:lstStyle/>
          <a:p>
            <a:pPr marL="0" indent="0" algn="ctr">
              <a:buNone/>
            </a:pPr>
            <a:r>
              <a:rPr lang="en-US" sz="1300" dirty="0" err="1">
                <a:solidFill>
                  <a:srgbClr val="495057"/>
                </a:solidFill>
                <a:latin typeface="Noto Sans JP" pitchFamily="34" charset="0"/>
                <a:ea typeface="Noto Sans JP" pitchFamily="34" charset="-122"/>
                <a:cs typeface="Noto Sans JP" pitchFamily="34" charset="-120"/>
              </a:rPr>
              <a:t>西日本電信電話</a:t>
            </a:r>
            <a:endParaRPr lang="en-US" sz="1300" dirty="0">
              <a:solidFill>
                <a:srgbClr val="495057"/>
              </a:solidFill>
              <a:latin typeface="Noto Sans JP" pitchFamily="34" charset="0"/>
              <a:ea typeface="Noto Sans JP" pitchFamily="34" charset="-122"/>
              <a:cs typeface="Noto Sans JP" pitchFamily="34" charset="-120"/>
            </a:endParaRPr>
          </a:p>
          <a:p>
            <a:pPr marL="0" indent="0" algn="ctr">
              <a:buNone/>
            </a:pPr>
            <a:r>
              <a:rPr lang="en-US" sz="1300" dirty="0">
                <a:solidFill>
                  <a:srgbClr val="495057"/>
                </a:solidFill>
                <a:latin typeface="Noto Sans JP" pitchFamily="34" charset="0"/>
                <a:ea typeface="Noto Sans JP" pitchFamily="34" charset="-122"/>
                <a:cs typeface="Noto Sans JP" pitchFamily="34" charset="-120"/>
              </a:rPr>
              <a:t>（NTT西日本）</a:t>
            </a:r>
            <a:endParaRPr lang="en-US" sz="1300" dirty="0"/>
          </a:p>
        </p:txBody>
      </p:sp>
      <p:sp>
        <p:nvSpPr>
          <p:cNvPr id="18" name="Text 12"/>
          <p:cNvSpPr txBox="1"/>
          <p:nvPr/>
        </p:nvSpPr>
        <p:spPr>
          <a:xfrm>
            <a:off x="790956" y="3287878"/>
            <a:ext cx="2025395" cy="297485"/>
          </a:xfrm>
          <a:prstGeom prst="rect">
            <a:avLst/>
          </a:prstGeom>
          <a:noFill/>
          <a:ln/>
        </p:spPr>
        <p:txBody>
          <a:bodyPr wrap="square" lIns="0" tIns="0" rIns="0" bIns="0" rtlCol="0" anchor="ctr"/>
          <a:lstStyle/>
          <a:p>
            <a:pPr marL="0" indent="0" algn="ctr">
              <a:buNone/>
            </a:pPr>
            <a:r>
              <a:rPr lang="en-US" sz="1300" dirty="0">
                <a:solidFill>
                  <a:srgbClr val="495057"/>
                </a:solidFill>
                <a:latin typeface="Noto Sans JP" pitchFamily="34" charset="0"/>
                <a:ea typeface="Noto Sans JP" pitchFamily="34" charset="-122"/>
                <a:cs typeface="Noto Sans JP" pitchFamily="34" charset="-120"/>
              </a:rPr>
              <a:t>ソフトバンク</a:t>
            </a:r>
            <a:endParaRPr lang="en-US" sz="1300" dirty="0"/>
          </a:p>
        </p:txBody>
      </p:sp>
      <p:sp>
        <p:nvSpPr>
          <p:cNvPr id="30" name="Shape 4">
            <a:extLst>
              <a:ext uri="{FF2B5EF4-FFF2-40B4-BE49-F238E27FC236}">
                <a16:creationId xmlns:a16="http://schemas.microsoft.com/office/drawing/2014/main" id="{2BBE0392-A7A5-ADC4-1E24-E472F7F37B7F}"/>
              </a:ext>
            </a:extLst>
          </p:cNvPr>
          <p:cNvSpPr/>
          <p:nvPr/>
        </p:nvSpPr>
        <p:spPr>
          <a:xfrm>
            <a:off x="6285890" y="1057961"/>
            <a:ext cx="5524805" cy="5495544"/>
          </a:xfrm>
          <a:prstGeom prst="roundRect">
            <a:avLst>
              <a:gd name="adj" fmla="val 288"/>
            </a:avLst>
          </a:prstGeom>
          <a:solidFill>
            <a:schemeClr val="accent2">
              <a:lumMod val="20000"/>
              <a:lumOff val="80000"/>
            </a:schemeClr>
          </a:solidFill>
          <a:ln w="12700">
            <a:noFill/>
            <a:prstDash val="solid"/>
          </a:ln>
          <a:effectLst>
            <a:outerShdw blurRad="63500" dist="38100" dir="5400000" algn="bl" rotWithShape="0">
              <a:srgbClr val="000000">
                <a:alpha val="10000"/>
              </a:srgbClr>
            </a:outerShdw>
          </a:effectLst>
        </p:spPr>
        <p:txBody>
          <a:bodyPr/>
          <a:lstStyle/>
          <a:p>
            <a:endParaRPr lang="ja-JP" altLang="en-US"/>
          </a:p>
        </p:txBody>
      </p:sp>
      <p:sp>
        <p:nvSpPr>
          <p:cNvPr id="62" name="Shape 5">
            <a:extLst>
              <a:ext uri="{FF2B5EF4-FFF2-40B4-BE49-F238E27FC236}">
                <a16:creationId xmlns:a16="http://schemas.microsoft.com/office/drawing/2014/main" id="{664C0DD4-F8FB-9A40-E1D2-812155BBFC84}"/>
              </a:ext>
            </a:extLst>
          </p:cNvPr>
          <p:cNvSpPr/>
          <p:nvPr/>
        </p:nvSpPr>
        <p:spPr>
          <a:xfrm>
            <a:off x="6485229" y="1258214"/>
            <a:ext cx="381305" cy="381305"/>
          </a:xfrm>
          <a:prstGeom prst="ellipse">
            <a:avLst/>
          </a:prstGeom>
          <a:solidFill>
            <a:srgbClr val="1A75FF"/>
          </a:solidFill>
          <a:ln/>
        </p:spPr>
        <p:txBody>
          <a:bodyPr/>
          <a:lstStyle/>
          <a:p>
            <a:endParaRPr lang="ja-JP" altLang="en-US"/>
          </a:p>
        </p:txBody>
      </p:sp>
      <p:pic>
        <p:nvPicPr>
          <p:cNvPr id="63" name="Image 0" descr="preencoded.png">
            <a:extLst>
              <a:ext uri="{FF2B5EF4-FFF2-40B4-BE49-F238E27FC236}">
                <a16:creationId xmlns:a16="http://schemas.microsoft.com/office/drawing/2014/main" id="{6F9FFA6C-BA2C-6A79-DD3E-C16E79ED169A}"/>
              </a:ext>
            </a:extLst>
          </p:cNvPr>
          <p:cNvPicPr>
            <a:picLocks noChangeAspect="1"/>
          </p:cNvPicPr>
          <p:nvPr/>
        </p:nvPicPr>
        <p:blipFill>
          <a:blip r:embed="rId3"/>
          <a:srcRect l="-33" r="-33"/>
          <a:stretch/>
        </p:blipFill>
        <p:spPr>
          <a:xfrm>
            <a:off x="6590385" y="1372514"/>
            <a:ext cx="171907" cy="152705"/>
          </a:xfrm>
          <a:prstGeom prst="rect">
            <a:avLst/>
          </a:prstGeom>
        </p:spPr>
      </p:pic>
      <p:sp>
        <p:nvSpPr>
          <p:cNvPr id="64" name="Text 6">
            <a:extLst>
              <a:ext uri="{FF2B5EF4-FFF2-40B4-BE49-F238E27FC236}">
                <a16:creationId xmlns:a16="http://schemas.microsoft.com/office/drawing/2014/main" id="{2BAF13BD-7D47-0306-94D8-6E0392C441FC}"/>
              </a:ext>
            </a:extLst>
          </p:cNvPr>
          <p:cNvSpPr txBox="1"/>
          <p:nvPr/>
        </p:nvSpPr>
        <p:spPr>
          <a:xfrm>
            <a:off x="6961630" y="1304849"/>
            <a:ext cx="4754119" cy="277977"/>
          </a:xfrm>
          <a:prstGeom prst="rect">
            <a:avLst/>
          </a:prstGeom>
          <a:noFill/>
          <a:ln/>
        </p:spPr>
        <p:txBody>
          <a:bodyPr wrap="square" lIns="0" tIns="0" rIns="0" bIns="0" rtlCol="0" anchor="ctr"/>
          <a:lstStyle/>
          <a:p>
            <a:pPr marL="0" indent="0" algn="l">
              <a:buNone/>
            </a:pPr>
            <a:r>
              <a:rPr lang="ja-JP" altLang="en-US" sz="1500" b="1" dirty="0">
                <a:solidFill>
                  <a:srgbClr val="1F2937"/>
                </a:solidFill>
                <a:latin typeface="Noto Sans JP" pitchFamily="34" charset="0"/>
                <a:ea typeface="Noto Sans JP" pitchFamily="34" charset="-122"/>
              </a:rPr>
              <a:t>取引・アプローチできていない・しきれていない企業</a:t>
            </a:r>
            <a:endParaRPr lang="en-US" sz="1500" dirty="0"/>
          </a:p>
        </p:txBody>
      </p:sp>
      <p:sp>
        <p:nvSpPr>
          <p:cNvPr id="65" name="Shape 7">
            <a:extLst>
              <a:ext uri="{FF2B5EF4-FFF2-40B4-BE49-F238E27FC236}">
                <a16:creationId xmlns:a16="http://schemas.microsoft.com/office/drawing/2014/main" id="{8CC4C2D8-9D7B-9864-8B1B-C763F36ECCCA}"/>
              </a:ext>
            </a:extLst>
          </p:cNvPr>
          <p:cNvSpPr/>
          <p:nvPr/>
        </p:nvSpPr>
        <p:spPr>
          <a:xfrm>
            <a:off x="6485229" y="1782166"/>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66" name="Shape 8">
            <a:extLst>
              <a:ext uri="{FF2B5EF4-FFF2-40B4-BE49-F238E27FC236}">
                <a16:creationId xmlns:a16="http://schemas.microsoft.com/office/drawing/2014/main" id="{FBAF5FCE-3A5F-832D-04B8-F92E55AAA80B}"/>
              </a:ext>
            </a:extLst>
          </p:cNvPr>
          <p:cNvSpPr/>
          <p:nvPr/>
        </p:nvSpPr>
        <p:spPr>
          <a:xfrm>
            <a:off x="9143390" y="1782166"/>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67" name="Shape 9">
            <a:extLst>
              <a:ext uri="{FF2B5EF4-FFF2-40B4-BE49-F238E27FC236}">
                <a16:creationId xmlns:a16="http://schemas.microsoft.com/office/drawing/2014/main" id="{5590D245-FD01-02CB-46B6-BFB33574D678}"/>
              </a:ext>
            </a:extLst>
          </p:cNvPr>
          <p:cNvSpPr/>
          <p:nvPr/>
        </p:nvSpPr>
        <p:spPr>
          <a:xfrm>
            <a:off x="6485229" y="2833726"/>
            <a:ext cx="2467052" cy="952805"/>
          </a:xfrm>
          <a:prstGeom prst="roundRect">
            <a:avLst>
              <a:gd name="adj" fmla="val 7678"/>
            </a:avLst>
          </a:prstGeom>
          <a:solidFill>
            <a:srgbClr val="FFFFFF"/>
          </a:solidFill>
          <a:ln w="12700">
            <a:solidFill>
              <a:srgbClr val="E9ECEF"/>
            </a:solidFill>
            <a:prstDash val="solid"/>
          </a:ln>
        </p:spPr>
        <p:txBody>
          <a:bodyPr/>
          <a:lstStyle/>
          <a:p>
            <a:endParaRPr lang="ja-JP" altLang="en-US" sz="1100"/>
          </a:p>
        </p:txBody>
      </p:sp>
      <p:sp>
        <p:nvSpPr>
          <p:cNvPr id="71" name="Text 10">
            <a:extLst>
              <a:ext uri="{FF2B5EF4-FFF2-40B4-BE49-F238E27FC236}">
                <a16:creationId xmlns:a16="http://schemas.microsoft.com/office/drawing/2014/main" id="{202A96A8-B689-BA28-B9A2-69DB5F8B656C}"/>
              </a:ext>
            </a:extLst>
          </p:cNvPr>
          <p:cNvSpPr txBox="1"/>
          <p:nvPr/>
        </p:nvSpPr>
        <p:spPr>
          <a:xfrm>
            <a:off x="6839102" y="2201723"/>
            <a:ext cx="1686154" cy="162763"/>
          </a:xfrm>
          <a:prstGeom prst="rect">
            <a:avLst/>
          </a:prstGeom>
          <a:noFill/>
          <a:ln/>
        </p:spPr>
        <p:txBody>
          <a:bodyPr wrap="square" lIns="0" tIns="0" rIns="0" bIns="0" rtlCol="0" anchor="ctr"/>
          <a:lstStyle/>
          <a:p>
            <a:pPr marL="0" indent="0" algn="ctr">
              <a:buNone/>
            </a:pPr>
            <a:r>
              <a:rPr lang="en-US" sz="1100" dirty="0" err="1">
                <a:solidFill>
                  <a:srgbClr val="495057"/>
                </a:solidFill>
                <a:latin typeface="Noto Sans JP" panose="020B0200000000000000" pitchFamily="50" charset="-128"/>
                <a:ea typeface="Noto Sans JP" panose="020B0200000000000000" pitchFamily="50" charset="-128"/>
                <a:cs typeface="Noto Sans JP" pitchFamily="34" charset="-120"/>
              </a:rPr>
              <a:t>東日本電信電話</a:t>
            </a:r>
            <a:endParaRPr lang="en-US" sz="1100" dirty="0">
              <a:solidFill>
                <a:srgbClr val="495057"/>
              </a:solidFill>
              <a:latin typeface="Noto Sans JP" panose="020B0200000000000000" pitchFamily="50" charset="-128"/>
              <a:ea typeface="Noto Sans JP" panose="020B0200000000000000" pitchFamily="50" charset="-128"/>
              <a:cs typeface="Noto Sans JP" pitchFamily="34" charset="-120"/>
            </a:endParaRPr>
          </a:p>
          <a:p>
            <a:pPr marL="0" indent="0" algn="ctr">
              <a:buNone/>
            </a:pPr>
            <a:r>
              <a:rPr lang="en-US" sz="1100" dirty="0">
                <a:solidFill>
                  <a:srgbClr val="495057"/>
                </a:solidFill>
                <a:latin typeface="Noto Sans JP" panose="020B0200000000000000" pitchFamily="50" charset="-128"/>
                <a:ea typeface="Noto Sans JP" panose="020B0200000000000000" pitchFamily="50" charset="-128"/>
                <a:cs typeface="Noto Sans JP" pitchFamily="34" charset="-120"/>
              </a:rPr>
              <a:t>（</a:t>
            </a:r>
            <a:r>
              <a:rPr lang="en-US" sz="1100" dirty="0" err="1">
                <a:solidFill>
                  <a:srgbClr val="495057"/>
                </a:solidFill>
                <a:latin typeface="Noto Sans JP" panose="020B0200000000000000" pitchFamily="50" charset="-128"/>
                <a:ea typeface="Noto Sans JP" panose="020B0200000000000000" pitchFamily="50" charset="-128"/>
                <a:cs typeface="Noto Sans JP" pitchFamily="34" charset="-120"/>
              </a:rPr>
              <a:t>NTT東日本</a:t>
            </a:r>
            <a:r>
              <a:rPr lang="en-US" sz="1100" dirty="0">
                <a:solidFill>
                  <a:srgbClr val="495057"/>
                </a:solidFill>
                <a:latin typeface="Noto Sans JP" panose="020B0200000000000000" pitchFamily="50" charset="-128"/>
                <a:ea typeface="Noto Sans JP" panose="020B0200000000000000" pitchFamily="50" charset="-128"/>
                <a:cs typeface="Noto Sans JP" pitchFamily="34" charset="-120"/>
              </a:rPr>
              <a:t>）</a:t>
            </a:r>
          </a:p>
          <a:p>
            <a:pPr marL="0" indent="0" algn="ctr">
              <a:buNone/>
            </a:pPr>
            <a:endParaRPr lang="en-US" sz="1100" dirty="0">
              <a:solidFill>
                <a:srgbClr val="495057"/>
              </a:solidFill>
              <a:latin typeface="Noto Sans JP" panose="020B0200000000000000" pitchFamily="50" charset="-128"/>
              <a:ea typeface="Noto Sans JP" panose="020B0200000000000000" pitchFamily="50" charset="-128"/>
            </a:endParaRPr>
          </a:p>
          <a:p>
            <a:pPr marL="0" indent="0" algn="ctr">
              <a:buNone/>
            </a:pPr>
            <a:r>
              <a:rPr lang="en-US" altLang="ja-JP" sz="1100" dirty="0">
                <a:solidFill>
                  <a:srgbClr val="495057"/>
                </a:solidFill>
                <a:latin typeface="Noto Sans JP" panose="020B0200000000000000" pitchFamily="50" charset="-128"/>
                <a:ea typeface="Noto Sans JP" panose="020B0200000000000000" pitchFamily="50" charset="-128"/>
              </a:rPr>
              <a:t>※</a:t>
            </a:r>
            <a:r>
              <a:rPr lang="ja-JP" altLang="en-US" sz="1100" dirty="0">
                <a:solidFill>
                  <a:srgbClr val="495057"/>
                </a:solidFill>
                <a:latin typeface="Noto Sans JP" panose="020B0200000000000000" pitchFamily="50" charset="-128"/>
                <a:ea typeface="Noto Sans JP" panose="020B0200000000000000" pitchFamily="50" charset="-128"/>
              </a:rPr>
              <a:t>接点はあるが、</a:t>
            </a:r>
            <a:endParaRPr lang="en-US" altLang="ja-JP" sz="1100" dirty="0">
              <a:solidFill>
                <a:srgbClr val="495057"/>
              </a:solidFill>
              <a:latin typeface="Noto Sans JP" panose="020B0200000000000000" pitchFamily="50" charset="-128"/>
              <a:ea typeface="Noto Sans JP" panose="020B0200000000000000" pitchFamily="50" charset="-128"/>
            </a:endParaRPr>
          </a:p>
          <a:p>
            <a:pPr marL="0" indent="0" algn="ctr">
              <a:buNone/>
            </a:pPr>
            <a:r>
              <a:rPr lang="ja-JP" altLang="en-US" sz="1100" dirty="0">
                <a:solidFill>
                  <a:srgbClr val="495057"/>
                </a:solidFill>
                <a:latin typeface="Noto Sans JP" panose="020B0200000000000000" pitchFamily="50" charset="-128"/>
                <a:ea typeface="Noto Sans JP" panose="020B0200000000000000" pitchFamily="50" charset="-128"/>
              </a:rPr>
              <a:t>“営業”できていない</a:t>
            </a:r>
            <a:endParaRPr lang="en-US" sz="1100" dirty="0">
              <a:latin typeface="Noto Sans JP" panose="020B0200000000000000" pitchFamily="50" charset="-128"/>
              <a:ea typeface="Noto Sans JP" panose="020B0200000000000000" pitchFamily="50" charset="-128"/>
            </a:endParaRPr>
          </a:p>
        </p:txBody>
      </p:sp>
      <p:sp>
        <p:nvSpPr>
          <p:cNvPr id="72" name="Text 11">
            <a:extLst>
              <a:ext uri="{FF2B5EF4-FFF2-40B4-BE49-F238E27FC236}">
                <a16:creationId xmlns:a16="http://schemas.microsoft.com/office/drawing/2014/main" id="{A9ABFF09-36E8-51BD-DD69-77A731321A16}"/>
              </a:ext>
            </a:extLst>
          </p:cNvPr>
          <p:cNvSpPr txBox="1"/>
          <p:nvPr/>
        </p:nvSpPr>
        <p:spPr>
          <a:xfrm>
            <a:off x="9455962" y="2041933"/>
            <a:ext cx="1686154" cy="513053"/>
          </a:xfrm>
          <a:prstGeom prst="rect">
            <a:avLst/>
          </a:prstGeom>
          <a:noFill/>
          <a:ln/>
        </p:spPr>
        <p:txBody>
          <a:bodyPr wrap="square" lIns="0" tIns="0" rIns="0" bIns="0" rtlCol="0" anchor="ctr"/>
          <a:lstStyle/>
          <a:p>
            <a:pPr marL="0" indent="0" algn="ctr">
              <a:buNone/>
            </a:pPr>
            <a:r>
              <a:rPr lang="en-US" sz="1100" dirty="0" err="1">
                <a:solidFill>
                  <a:srgbClr val="495057"/>
                </a:solidFill>
                <a:latin typeface="Noto Sans JP" panose="020B0200000000000000" pitchFamily="50" charset="-128"/>
                <a:ea typeface="Noto Sans JP" panose="020B0200000000000000" pitchFamily="50" charset="-128"/>
                <a:cs typeface="Noto Sans JP" pitchFamily="34" charset="-120"/>
              </a:rPr>
              <a:t>西日本電信電話</a:t>
            </a:r>
            <a:endParaRPr lang="en-US" sz="1100" dirty="0">
              <a:solidFill>
                <a:srgbClr val="495057"/>
              </a:solidFill>
              <a:latin typeface="Noto Sans JP" panose="020B0200000000000000" pitchFamily="50" charset="-128"/>
              <a:ea typeface="Noto Sans JP" panose="020B0200000000000000" pitchFamily="50" charset="-128"/>
              <a:cs typeface="Noto Sans JP" pitchFamily="34" charset="-120"/>
            </a:endParaRPr>
          </a:p>
          <a:p>
            <a:pPr marL="0" indent="0" algn="ctr">
              <a:buNone/>
            </a:pPr>
            <a:r>
              <a:rPr lang="en-US" sz="1100" dirty="0">
                <a:solidFill>
                  <a:srgbClr val="495057"/>
                </a:solidFill>
                <a:latin typeface="Noto Sans JP" panose="020B0200000000000000" pitchFamily="50" charset="-128"/>
                <a:ea typeface="Noto Sans JP" panose="020B0200000000000000" pitchFamily="50" charset="-128"/>
                <a:cs typeface="Noto Sans JP" pitchFamily="34" charset="-120"/>
              </a:rPr>
              <a:t>（</a:t>
            </a:r>
            <a:r>
              <a:rPr lang="en-US" sz="1100" dirty="0" err="1">
                <a:solidFill>
                  <a:srgbClr val="495057"/>
                </a:solidFill>
                <a:latin typeface="Noto Sans JP" panose="020B0200000000000000" pitchFamily="50" charset="-128"/>
                <a:ea typeface="Noto Sans JP" panose="020B0200000000000000" pitchFamily="50" charset="-128"/>
                <a:cs typeface="Noto Sans JP" pitchFamily="34" charset="-120"/>
              </a:rPr>
              <a:t>NTT西日本</a:t>
            </a:r>
            <a:r>
              <a:rPr lang="en-US" sz="1100" dirty="0">
                <a:solidFill>
                  <a:srgbClr val="495057"/>
                </a:solidFill>
                <a:latin typeface="Noto Sans JP" panose="020B0200000000000000" pitchFamily="50" charset="-128"/>
                <a:ea typeface="Noto Sans JP" panose="020B0200000000000000" pitchFamily="50" charset="-128"/>
                <a:cs typeface="Noto Sans JP" pitchFamily="34" charset="-120"/>
              </a:rPr>
              <a:t>）</a:t>
            </a:r>
          </a:p>
          <a:p>
            <a:pPr marL="0" indent="0" algn="ctr">
              <a:buNone/>
            </a:pPr>
            <a:endParaRPr lang="en-US" sz="1100" dirty="0">
              <a:solidFill>
                <a:srgbClr val="495057"/>
              </a:solidFill>
              <a:latin typeface="Noto Sans JP" panose="020B0200000000000000" pitchFamily="50" charset="-128"/>
              <a:ea typeface="Noto Sans JP" panose="020B0200000000000000" pitchFamily="50" charset="-128"/>
            </a:endParaRPr>
          </a:p>
          <a:p>
            <a:pPr algn="ctr"/>
            <a:r>
              <a:rPr lang="en-US" altLang="ja-JP" sz="1100" dirty="0">
                <a:solidFill>
                  <a:srgbClr val="495057"/>
                </a:solidFill>
                <a:latin typeface="Noto Sans JP" panose="020B0200000000000000" pitchFamily="50" charset="-128"/>
                <a:ea typeface="Noto Sans JP" panose="020B0200000000000000" pitchFamily="50" charset="-128"/>
              </a:rPr>
              <a:t>※</a:t>
            </a:r>
            <a:r>
              <a:rPr lang="ja-JP" altLang="en-US" sz="1100" dirty="0">
                <a:solidFill>
                  <a:srgbClr val="495057"/>
                </a:solidFill>
                <a:latin typeface="Noto Sans JP" panose="020B0200000000000000" pitchFamily="50" charset="-128"/>
                <a:ea typeface="Noto Sans JP" panose="020B0200000000000000" pitchFamily="50" charset="-128"/>
              </a:rPr>
              <a:t>接点はあるが、</a:t>
            </a:r>
            <a:endParaRPr lang="en-US" altLang="ja-JP" sz="1100" dirty="0">
              <a:solidFill>
                <a:srgbClr val="495057"/>
              </a:solidFill>
              <a:latin typeface="Noto Sans JP" panose="020B0200000000000000" pitchFamily="50" charset="-128"/>
              <a:ea typeface="Noto Sans JP" panose="020B0200000000000000" pitchFamily="50" charset="-128"/>
            </a:endParaRPr>
          </a:p>
          <a:p>
            <a:pPr algn="ctr"/>
            <a:r>
              <a:rPr lang="ja-JP" altLang="en-US" sz="1100" dirty="0">
                <a:solidFill>
                  <a:srgbClr val="495057"/>
                </a:solidFill>
                <a:latin typeface="Noto Sans JP" panose="020B0200000000000000" pitchFamily="50" charset="-128"/>
                <a:ea typeface="Noto Sans JP" panose="020B0200000000000000" pitchFamily="50" charset="-128"/>
              </a:rPr>
              <a:t>“営業”できていない</a:t>
            </a:r>
            <a:endParaRPr lang="en-US" altLang="ja-JP" sz="1100" dirty="0">
              <a:latin typeface="Noto Sans JP" panose="020B0200000000000000" pitchFamily="50" charset="-128"/>
              <a:ea typeface="Noto Sans JP" panose="020B0200000000000000" pitchFamily="50" charset="-128"/>
            </a:endParaRPr>
          </a:p>
        </p:txBody>
      </p:sp>
      <p:sp>
        <p:nvSpPr>
          <p:cNvPr id="73" name="Text 12">
            <a:extLst>
              <a:ext uri="{FF2B5EF4-FFF2-40B4-BE49-F238E27FC236}">
                <a16:creationId xmlns:a16="http://schemas.microsoft.com/office/drawing/2014/main" id="{3CB1325A-C449-38D8-822D-ED213830F3D5}"/>
              </a:ext>
            </a:extLst>
          </p:cNvPr>
          <p:cNvSpPr txBox="1"/>
          <p:nvPr/>
        </p:nvSpPr>
        <p:spPr>
          <a:xfrm>
            <a:off x="6590386" y="3031316"/>
            <a:ext cx="2057400" cy="679320"/>
          </a:xfrm>
          <a:prstGeom prst="rect">
            <a:avLst/>
          </a:prstGeom>
          <a:noFill/>
          <a:ln/>
        </p:spPr>
        <p:txBody>
          <a:bodyPr wrap="square" lIns="0" tIns="0" rIns="0" bIns="0" rtlCol="0" anchor="ctr"/>
          <a:lstStyle/>
          <a:p>
            <a:pPr marL="0" indent="0" algn="ctr">
              <a:buNone/>
            </a:pPr>
            <a:r>
              <a:rPr lang="en-US" sz="1100" dirty="0" err="1">
                <a:solidFill>
                  <a:srgbClr val="495057"/>
                </a:solidFill>
                <a:latin typeface="Noto Sans JP" panose="020B0200000000000000" pitchFamily="50" charset="-128"/>
                <a:ea typeface="Noto Sans JP" panose="020B0200000000000000" pitchFamily="50" charset="-128"/>
                <a:cs typeface="Noto Sans JP" pitchFamily="34" charset="-120"/>
              </a:rPr>
              <a:t>ソフトバンク</a:t>
            </a:r>
            <a:endParaRPr lang="en-US" sz="1100" dirty="0">
              <a:solidFill>
                <a:srgbClr val="495057"/>
              </a:solidFill>
              <a:latin typeface="Noto Sans JP" panose="020B0200000000000000" pitchFamily="50" charset="-128"/>
              <a:ea typeface="Noto Sans JP" panose="020B0200000000000000" pitchFamily="50" charset="-128"/>
              <a:cs typeface="Noto Sans JP" pitchFamily="34" charset="-120"/>
            </a:endParaRPr>
          </a:p>
          <a:p>
            <a:pPr marL="0" indent="0" algn="ctr">
              <a:buNone/>
            </a:pPr>
            <a:endParaRPr lang="en-US" sz="1100" dirty="0">
              <a:solidFill>
                <a:srgbClr val="495057"/>
              </a:solidFill>
              <a:latin typeface="Noto Sans JP" panose="020B0200000000000000" pitchFamily="50" charset="-128"/>
              <a:ea typeface="Noto Sans JP" panose="020B0200000000000000" pitchFamily="50" charset="-128"/>
            </a:endParaRPr>
          </a:p>
          <a:p>
            <a:pPr algn="ctr"/>
            <a:r>
              <a:rPr lang="en-US" altLang="ja-JP" sz="1100" dirty="0">
                <a:latin typeface="Noto Sans JP" panose="020B0200000000000000" pitchFamily="50" charset="-128"/>
                <a:ea typeface="Noto Sans JP" panose="020B0200000000000000" pitchFamily="50" charset="-128"/>
              </a:rPr>
              <a:t>※</a:t>
            </a:r>
            <a:r>
              <a:rPr lang="ja-JP" altLang="en-US" sz="1100" dirty="0">
                <a:latin typeface="Noto Sans JP" panose="020B0200000000000000" pitchFamily="50" charset="-128"/>
                <a:ea typeface="Noto Sans JP" panose="020B0200000000000000" pitchFamily="50" charset="-128"/>
              </a:rPr>
              <a:t>過去接点があったものの、</a:t>
            </a:r>
            <a:endParaRPr lang="en-US" altLang="ja-JP" sz="1100" dirty="0">
              <a:latin typeface="Noto Sans JP" panose="020B0200000000000000" pitchFamily="50" charset="-128"/>
              <a:ea typeface="Noto Sans JP" panose="020B0200000000000000" pitchFamily="50" charset="-128"/>
            </a:endParaRPr>
          </a:p>
          <a:p>
            <a:pPr algn="ctr"/>
            <a:r>
              <a:rPr lang="ja-JP" altLang="en-US" sz="1100" dirty="0">
                <a:latin typeface="Noto Sans JP" panose="020B0200000000000000" pitchFamily="50" charset="-128"/>
                <a:ea typeface="Noto Sans JP" panose="020B0200000000000000" pitchFamily="50" charset="-128"/>
              </a:rPr>
              <a:t>有効活用できていない。</a:t>
            </a:r>
            <a:endParaRPr lang="en-US" altLang="ja-JP" sz="1100" dirty="0">
              <a:latin typeface="Noto Sans JP" panose="020B0200000000000000" pitchFamily="50" charset="-128"/>
              <a:ea typeface="Noto Sans JP" panose="020B0200000000000000" pitchFamily="50" charset="-128"/>
            </a:endParaRPr>
          </a:p>
        </p:txBody>
      </p:sp>
      <p:sp>
        <p:nvSpPr>
          <p:cNvPr id="86" name="Shape 9">
            <a:extLst>
              <a:ext uri="{FF2B5EF4-FFF2-40B4-BE49-F238E27FC236}">
                <a16:creationId xmlns:a16="http://schemas.microsoft.com/office/drawing/2014/main" id="{453FB28A-6BE6-BF55-9A61-9A31BCFA8A80}"/>
              </a:ext>
            </a:extLst>
          </p:cNvPr>
          <p:cNvSpPr/>
          <p:nvPr/>
        </p:nvSpPr>
        <p:spPr>
          <a:xfrm>
            <a:off x="9139121" y="2831593"/>
            <a:ext cx="2467053" cy="952805"/>
          </a:xfrm>
          <a:prstGeom prst="roundRect">
            <a:avLst>
              <a:gd name="adj" fmla="val 7678"/>
            </a:avLst>
          </a:prstGeom>
          <a:solidFill>
            <a:srgbClr val="FFFFFF"/>
          </a:solidFill>
          <a:ln w="12700">
            <a:solidFill>
              <a:srgbClr val="E9ECEF"/>
            </a:solidFill>
            <a:prstDash val="solid"/>
          </a:ln>
        </p:spPr>
        <p:txBody>
          <a:bodyPr/>
          <a:lstStyle/>
          <a:p>
            <a:endParaRPr lang="ja-JP" altLang="en-US" sz="1100"/>
          </a:p>
        </p:txBody>
      </p:sp>
      <p:sp>
        <p:nvSpPr>
          <p:cNvPr id="87" name="Text 12">
            <a:extLst>
              <a:ext uri="{FF2B5EF4-FFF2-40B4-BE49-F238E27FC236}">
                <a16:creationId xmlns:a16="http://schemas.microsoft.com/office/drawing/2014/main" id="{4CBC468F-B294-FA59-C0E3-C176B2F0C733}"/>
              </a:ext>
            </a:extLst>
          </p:cNvPr>
          <p:cNvSpPr txBox="1"/>
          <p:nvPr/>
        </p:nvSpPr>
        <p:spPr>
          <a:xfrm>
            <a:off x="9191566" y="3031315"/>
            <a:ext cx="2200334" cy="677188"/>
          </a:xfrm>
          <a:prstGeom prst="rect">
            <a:avLst/>
          </a:prstGeom>
          <a:noFill/>
          <a:ln/>
        </p:spPr>
        <p:txBody>
          <a:bodyPr wrap="square" lIns="0" tIns="0" rIns="0" bIns="0" rtlCol="0" anchor="ctr"/>
          <a:lstStyle/>
          <a:p>
            <a:pPr marL="0" indent="0" algn="ctr">
              <a:buNone/>
            </a:pPr>
            <a:r>
              <a:rPr lang="en-US" altLang="ja-JP" sz="1100" dirty="0">
                <a:solidFill>
                  <a:srgbClr val="495057"/>
                </a:solidFill>
                <a:latin typeface="Noto Sans JP" panose="020B0200000000000000" pitchFamily="50" charset="-128"/>
                <a:ea typeface="Noto Sans JP" panose="020B0200000000000000" pitchFamily="50" charset="-128"/>
              </a:rPr>
              <a:t>NTT</a:t>
            </a:r>
            <a:r>
              <a:rPr lang="ja-JP" altLang="en-US" sz="1100" dirty="0">
                <a:solidFill>
                  <a:srgbClr val="495057"/>
                </a:solidFill>
                <a:latin typeface="Noto Sans JP" panose="020B0200000000000000" pitchFamily="50" charset="-128"/>
                <a:ea typeface="Noto Sans JP" panose="020B0200000000000000" pitchFamily="50" charset="-128"/>
              </a:rPr>
              <a:t>ドコモ</a:t>
            </a:r>
            <a:endParaRPr lang="en-US" altLang="ja-JP" sz="1100" dirty="0">
              <a:solidFill>
                <a:srgbClr val="495057"/>
              </a:solidFill>
              <a:latin typeface="Noto Sans JP" panose="020B0200000000000000" pitchFamily="50" charset="-128"/>
              <a:ea typeface="Noto Sans JP" panose="020B0200000000000000" pitchFamily="50" charset="-128"/>
            </a:endParaRPr>
          </a:p>
          <a:p>
            <a:pPr marL="0" indent="0" algn="ctr">
              <a:buNone/>
            </a:pPr>
            <a:endParaRPr lang="en-US" sz="1100" dirty="0">
              <a:solidFill>
                <a:srgbClr val="495057"/>
              </a:solidFill>
              <a:latin typeface="Noto Sans JP" panose="020B0200000000000000" pitchFamily="50" charset="-128"/>
              <a:ea typeface="Noto Sans JP" panose="020B0200000000000000" pitchFamily="50" charset="-128"/>
            </a:endParaRPr>
          </a:p>
          <a:p>
            <a:pPr marL="0" indent="0" algn="ctr">
              <a:buNone/>
            </a:pPr>
            <a:r>
              <a:rPr lang="en-US" altLang="ja-JP" sz="1100" dirty="0">
                <a:latin typeface="Noto Sans JP" panose="020B0200000000000000" pitchFamily="50" charset="-128"/>
                <a:ea typeface="Noto Sans JP" panose="020B0200000000000000" pitchFamily="50" charset="-128"/>
              </a:rPr>
              <a:t>※</a:t>
            </a:r>
            <a:r>
              <a:rPr lang="ja-JP" altLang="en-US" sz="1100" dirty="0">
                <a:latin typeface="Noto Sans JP" panose="020B0200000000000000" pitchFamily="50" charset="-128"/>
                <a:ea typeface="Noto Sans JP" panose="020B0200000000000000" pitchFamily="50" charset="-128"/>
              </a:rPr>
              <a:t>過去接点があったものの、</a:t>
            </a:r>
            <a:endParaRPr lang="en-US" altLang="ja-JP" sz="1100" dirty="0">
              <a:latin typeface="Noto Sans JP" panose="020B0200000000000000" pitchFamily="50" charset="-128"/>
              <a:ea typeface="Noto Sans JP" panose="020B0200000000000000" pitchFamily="50" charset="-128"/>
            </a:endParaRPr>
          </a:p>
          <a:p>
            <a:pPr marL="0" indent="0" algn="ctr">
              <a:buNone/>
            </a:pPr>
            <a:r>
              <a:rPr lang="ja-JP" altLang="en-US" sz="1100" dirty="0">
                <a:latin typeface="Noto Sans JP" panose="020B0200000000000000" pitchFamily="50" charset="-128"/>
                <a:ea typeface="Noto Sans JP" panose="020B0200000000000000" pitchFamily="50" charset="-128"/>
              </a:rPr>
              <a:t>有効活用できていない。</a:t>
            </a:r>
            <a:endParaRPr lang="en-US" sz="1100" dirty="0">
              <a:latin typeface="Noto Sans JP" panose="020B0200000000000000" pitchFamily="50" charset="-128"/>
              <a:ea typeface="Noto Sans JP" panose="020B0200000000000000" pitchFamily="50" charset="-128"/>
            </a:endParaRPr>
          </a:p>
        </p:txBody>
      </p:sp>
      <p:sp>
        <p:nvSpPr>
          <p:cNvPr id="88" name="Shape 9">
            <a:extLst>
              <a:ext uri="{FF2B5EF4-FFF2-40B4-BE49-F238E27FC236}">
                <a16:creationId xmlns:a16="http://schemas.microsoft.com/office/drawing/2014/main" id="{A112C1EA-18D2-C622-4B0B-2821E4E9EAEF}"/>
              </a:ext>
            </a:extLst>
          </p:cNvPr>
          <p:cNvSpPr/>
          <p:nvPr/>
        </p:nvSpPr>
        <p:spPr>
          <a:xfrm>
            <a:off x="6485229" y="3876448"/>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89" name="Text 12">
            <a:extLst>
              <a:ext uri="{FF2B5EF4-FFF2-40B4-BE49-F238E27FC236}">
                <a16:creationId xmlns:a16="http://schemas.microsoft.com/office/drawing/2014/main" id="{DE505DCA-5CA8-F8B2-255E-8BEED7D60661}"/>
              </a:ext>
            </a:extLst>
          </p:cNvPr>
          <p:cNvSpPr txBox="1"/>
          <p:nvPr/>
        </p:nvSpPr>
        <p:spPr>
          <a:xfrm>
            <a:off x="6762292" y="4121888"/>
            <a:ext cx="1991716" cy="585521"/>
          </a:xfrm>
          <a:prstGeom prst="rect">
            <a:avLst/>
          </a:prstGeom>
          <a:noFill/>
          <a:ln/>
        </p:spPr>
        <p:txBody>
          <a:bodyPr wrap="square" lIns="0" tIns="0" rIns="0" bIns="0" rtlCol="0" anchor="ctr"/>
          <a:lstStyle/>
          <a:p>
            <a:pPr marL="0" indent="0" algn="ctr">
              <a:buNone/>
            </a:pPr>
            <a:r>
              <a:rPr lang="en-US" altLang="ja-JP" sz="1100" dirty="0">
                <a:solidFill>
                  <a:srgbClr val="495057"/>
                </a:solidFill>
                <a:latin typeface="Noto Sans JP" panose="020B0200000000000000" pitchFamily="50" charset="-128"/>
                <a:ea typeface="Noto Sans JP" panose="020B0200000000000000" pitchFamily="50" charset="-128"/>
              </a:rPr>
              <a:t>KDDI</a:t>
            </a:r>
          </a:p>
          <a:p>
            <a:pPr marL="0" indent="0" algn="ctr">
              <a:buNone/>
            </a:pPr>
            <a:endParaRPr lang="en-US" sz="1100" dirty="0">
              <a:solidFill>
                <a:srgbClr val="495057"/>
              </a:solidFill>
              <a:latin typeface="Noto Sans JP" panose="020B0200000000000000" pitchFamily="50" charset="-128"/>
              <a:ea typeface="Noto Sans JP" panose="020B0200000000000000" pitchFamily="50" charset="-128"/>
            </a:endParaRPr>
          </a:p>
          <a:p>
            <a:pPr algn="ctr"/>
            <a:r>
              <a:rPr lang="en-US" altLang="ja-JP" sz="1100" dirty="0">
                <a:latin typeface="Noto Sans JP" panose="020B0200000000000000" pitchFamily="50" charset="-128"/>
                <a:ea typeface="Noto Sans JP" panose="020B0200000000000000" pitchFamily="50" charset="-128"/>
              </a:rPr>
              <a:t>※</a:t>
            </a:r>
            <a:r>
              <a:rPr lang="ja-JP" altLang="en-US" sz="1100" dirty="0">
                <a:latin typeface="Noto Sans JP" panose="020B0200000000000000" pitchFamily="50" charset="-128"/>
                <a:ea typeface="Noto Sans JP" panose="020B0200000000000000" pitchFamily="50" charset="-128"/>
              </a:rPr>
              <a:t>過去接点があったものの、</a:t>
            </a:r>
            <a:endParaRPr lang="en-US" altLang="ja-JP" sz="1100" dirty="0">
              <a:latin typeface="Noto Sans JP" panose="020B0200000000000000" pitchFamily="50" charset="-128"/>
              <a:ea typeface="Noto Sans JP" panose="020B0200000000000000" pitchFamily="50" charset="-128"/>
            </a:endParaRPr>
          </a:p>
          <a:p>
            <a:pPr algn="ctr"/>
            <a:r>
              <a:rPr lang="ja-JP" altLang="en-US" sz="1100" dirty="0">
                <a:latin typeface="Noto Sans JP" panose="020B0200000000000000" pitchFamily="50" charset="-128"/>
                <a:ea typeface="Noto Sans JP" panose="020B0200000000000000" pitchFamily="50" charset="-128"/>
              </a:rPr>
              <a:t>有効活用できていない。</a:t>
            </a:r>
            <a:endParaRPr lang="en-US" altLang="ja-JP" sz="1100" dirty="0">
              <a:latin typeface="Noto Sans JP" panose="020B0200000000000000" pitchFamily="50" charset="-128"/>
              <a:ea typeface="Noto Sans JP" panose="020B0200000000000000" pitchFamily="50" charset="-128"/>
            </a:endParaRPr>
          </a:p>
        </p:txBody>
      </p:sp>
      <p:sp>
        <p:nvSpPr>
          <p:cNvPr id="90" name="Shape 9">
            <a:extLst>
              <a:ext uri="{FF2B5EF4-FFF2-40B4-BE49-F238E27FC236}">
                <a16:creationId xmlns:a16="http://schemas.microsoft.com/office/drawing/2014/main" id="{A53F61C3-FAA1-CB92-1722-7B083986C180}"/>
              </a:ext>
            </a:extLst>
          </p:cNvPr>
          <p:cNvSpPr/>
          <p:nvPr/>
        </p:nvSpPr>
        <p:spPr>
          <a:xfrm>
            <a:off x="6485229" y="4948733"/>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91" name="Text 12">
            <a:extLst>
              <a:ext uri="{FF2B5EF4-FFF2-40B4-BE49-F238E27FC236}">
                <a16:creationId xmlns:a16="http://schemas.microsoft.com/office/drawing/2014/main" id="{15B849AD-17FA-41B7-510B-6FB1CB02F339}"/>
              </a:ext>
            </a:extLst>
          </p:cNvPr>
          <p:cNvSpPr txBox="1"/>
          <p:nvPr/>
        </p:nvSpPr>
        <p:spPr>
          <a:xfrm>
            <a:off x="6590386" y="5134663"/>
            <a:ext cx="2173224" cy="690980"/>
          </a:xfrm>
          <a:prstGeom prst="rect">
            <a:avLst/>
          </a:prstGeom>
          <a:noFill/>
          <a:ln/>
        </p:spPr>
        <p:txBody>
          <a:bodyPr wrap="square" lIns="0" tIns="0" rIns="0" bIns="0" rtlCol="0" anchor="ctr"/>
          <a:lstStyle/>
          <a:p>
            <a:pPr marL="0" indent="0" algn="ctr">
              <a:buNone/>
            </a:pPr>
            <a:r>
              <a:rPr lang="ja-JP" altLang="en-US" sz="1100" dirty="0">
                <a:solidFill>
                  <a:srgbClr val="495057"/>
                </a:solidFill>
                <a:latin typeface="Noto Sans JP" pitchFamily="34" charset="0"/>
                <a:ea typeface="Noto Sans JP" pitchFamily="34" charset="-122"/>
              </a:rPr>
              <a:t>全国のケーブルテレビ会社</a:t>
            </a:r>
            <a:endParaRPr lang="en-US" altLang="ja-JP" sz="1100" dirty="0">
              <a:solidFill>
                <a:srgbClr val="495057"/>
              </a:solidFill>
              <a:latin typeface="Noto Sans JP" pitchFamily="34" charset="0"/>
              <a:ea typeface="Noto Sans JP" pitchFamily="34" charset="-122"/>
            </a:endParaRPr>
          </a:p>
          <a:p>
            <a:pPr marL="0" indent="0" algn="ctr">
              <a:buNone/>
            </a:pPr>
            <a:endParaRPr lang="en-US" sz="1100" dirty="0">
              <a:solidFill>
                <a:srgbClr val="495057"/>
              </a:solidFill>
              <a:latin typeface="Noto Sans JP" pitchFamily="34" charset="0"/>
              <a:ea typeface="Noto Sans JP" pitchFamily="34" charset="-122"/>
            </a:endParaRPr>
          </a:p>
          <a:p>
            <a:pPr marL="0" indent="0" algn="ctr">
              <a:buNone/>
            </a:pPr>
            <a:r>
              <a:rPr lang="en-US" altLang="ja-JP" sz="1100" dirty="0">
                <a:solidFill>
                  <a:srgbClr val="495057"/>
                </a:solidFill>
                <a:latin typeface="Noto Sans JP" pitchFamily="34" charset="0"/>
                <a:ea typeface="Noto Sans JP" pitchFamily="34" charset="-122"/>
              </a:rPr>
              <a:t>※</a:t>
            </a:r>
            <a:r>
              <a:rPr lang="ja-JP" altLang="en-US" sz="1100" dirty="0">
                <a:solidFill>
                  <a:srgbClr val="495057"/>
                </a:solidFill>
                <a:latin typeface="Noto Sans JP" pitchFamily="34" charset="0"/>
                <a:ea typeface="Noto Sans JP" pitchFamily="34" charset="-122"/>
              </a:rPr>
              <a:t>アタックしてみる価値はあるもののできていない。</a:t>
            </a:r>
            <a:endParaRPr lang="en-US" sz="1100" dirty="0"/>
          </a:p>
        </p:txBody>
      </p:sp>
      <p:sp>
        <p:nvSpPr>
          <p:cNvPr id="13" name="Shape 9">
            <a:extLst>
              <a:ext uri="{FF2B5EF4-FFF2-40B4-BE49-F238E27FC236}">
                <a16:creationId xmlns:a16="http://schemas.microsoft.com/office/drawing/2014/main" id="{EE8A7A52-2218-4513-74FA-B9D429A2D6B1}"/>
              </a:ext>
            </a:extLst>
          </p:cNvPr>
          <p:cNvSpPr/>
          <p:nvPr/>
        </p:nvSpPr>
        <p:spPr>
          <a:xfrm>
            <a:off x="580644" y="5020056"/>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14" name="Text 12">
            <a:extLst>
              <a:ext uri="{FF2B5EF4-FFF2-40B4-BE49-F238E27FC236}">
                <a16:creationId xmlns:a16="http://schemas.microsoft.com/office/drawing/2014/main" id="{FE563804-877F-AAA3-3239-292577874557}"/>
              </a:ext>
            </a:extLst>
          </p:cNvPr>
          <p:cNvSpPr txBox="1"/>
          <p:nvPr/>
        </p:nvSpPr>
        <p:spPr>
          <a:xfrm>
            <a:off x="790956" y="5319827"/>
            <a:ext cx="2025395" cy="297485"/>
          </a:xfrm>
          <a:prstGeom prst="rect">
            <a:avLst/>
          </a:prstGeom>
          <a:noFill/>
          <a:ln/>
        </p:spPr>
        <p:txBody>
          <a:bodyPr wrap="square" lIns="0" tIns="0" rIns="0" bIns="0" rtlCol="0" anchor="ctr"/>
          <a:lstStyle/>
          <a:p>
            <a:pPr marL="0" indent="0" algn="ctr">
              <a:buNone/>
            </a:pPr>
            <a:r>
              <a:rPr lang="ja-JP" altLang="en-US" sz="1300" dirty="0">
                <a:solidFill>
                  <a:srgbClr val="495057"/>
                </a:solidFill>
                <a:latin typeface="Noto Sans JP" pitchFamily="34" charset="0"/>
                <a:ea typeface="Noto Sans JP" pitchFamily="34" charset="-122"/>
              </a:rPr>
              <a:t>スターキャット・</a:t>
            </a:r>
            <a:endParaRPr lang="en-US" altLang="ja-JP" sz="1300" dirty="0">
              <a:solidFill>
                <a:srgbClr val="495057"/>
              </a:solidFill>
              <a:latin typeface="Noto Sans JP" pitchFamily="34" charset="0"/>
              <a:ea typeface="Noto Sans JP" pitchFamily="34" charset="-122"/>
            </a:endParaRPr>
          </a:p>
          <a:p>
            <a:pPr marL="0" indent="0" algn="ctr">
              <a:buNone/>
            </a:pPr>
            <a:r>
              <a:rPr lang="ja-JP" altLang="en-US" sz="1300" dirty="0">
                <a:solidFill>
                  <a:srgbClr val="495057"/>
                </a:solidFill>
                <a:latin typeface="Noto Sans JP" pitchFamily="34" charset="0"/>
                <a:ea typeface="Noto Sans JP" pitchFamily="34" charset="-122"/>
              </a:rPr>
              <a:t>ケーブルネットワーク</a:t>
            </a:r>
            <a:endParaRPr lang="en-US" sz="1300" dirty="0"/>
          </a:p>
        </p:txBody>
      </p:sp>
      <p:sp>
        <p:nvSpPr>
          <p:cNvPr id="15" name="Shape 9">
            <a:extLst>
              <a:ext uri="{FF2B5EF4-FFF2-40B4-BE49-F238E27FC236}">
                <a16:creationId xmlns:a16="http://schemas.microsoft.com/office/drawing/2014/main" id="{00C98106-64E5-968B-BCF6-E5833998C69B}"/>
              </a:ext>
            </a:extLst>
          </p:cNvPr>
          <p:cNvSpPr/>
          <p:nvPr/>
        </p:nvSpPr>
        <p:spPr>
          <a:xfrm>
            <a:off x="3238805" y="4995824"/>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31" name="Text 12">
            <a:extLst>
              <a:ext uri="{FF2B5EF4-FFF2-40B4-BE49-F238E27FC236}">
                <a16:creationId xmlns:a16="http://schemas.microsoft.com/office/drawing/2014/main" id="{284976D7-6AA4-E15E-6CA9-8086FB580197}"/>
              </a:ext>
            </a:extLst>
          </p:cNvPr>
          <p:cNvSpPr txBox="1"/>
          <p:nvPr/>
        </p:nvSpPr>
        <p:spPr>
          <a:xfrm>
            <a:off x="3449117" y="5295595"/>
            <a:ext cx="2025395" cy="297485"/>
          </a:xfrm>
          <a:prstGeom prst="rect">
            <a:avLst/>
          </a:prstGeom>
          <a:noFill/>
          <a:ln/>
        </p:spPr>
        <p:txBody>
          <a:bodyPr wrap="square" lIns="0" tIns="0" rIns="0" bIns="0" rtlCol="0" anchor="ctr"/>
          <a:lstStyle/>
          <a:p>
            <a:pPr marL="0" indent="0" algn="ctr">
              <a:buNone/>
            </a:pPr>
            <a:r>
              <a:rPr lang="ja-JP" altLang="en-US" sz="1300" dirty="0">
                <a:latin typeface="Noto Sans JP" panose="020B0200000000000000" pitchFamily="50" charset="-128"/>
                <a:ea typeface="Noto Sans JP" panose="020B0200000000000000" pitchFamily="50" charset="-128"/>
              </a:rPr>
              <a:t>キャッチネットワーク</a:t>
            </a:r>
            <a:endParaRPr lang="en-US" sz="1300" dirty="0">
              <a:latin typeface="Noto Sans JP" panose="020B0200000000000000" pitchFamily="50" charset="-128"/>
              <a:ea typeface="Noto Sans JP" panose="020B0200000000000000" pitchFamily="50" charset="-128"/>
            </a:endParaRPr>
          </a:p>
        </p:txBody>
      </p:sp>
      <p:sp>
        <p:nvSpPr>
          <p:cNvPr id="32" name="Shape 9">
            <a:extLst>
              <a:ext uri="{FF2B5EF4-FFF2-40B4-BE49-F238E27FC236}">
                <a16:creationId xmlns:a16="http://schemas.microsoft.com/office/drawing/2014/main" id="{37344017-8B7F-3BF9-355F-DC71ED5BC644}"/>
              </a:ext>
            </a:extLst>
          </p:cNvPr>
          <p:cNvSpPr/>
          <p:nvPr/>
        </p:nvSpPr>
        <p:spPr>
          <a:xfrm>
            <a:off x="3258007" y="2934310"/>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33" name="Text 12">
            <a:extLst>
              <a:ext uri="{FF2B5EF4-FFF2-40B4-BE49-F238E27FC236}">
                <a16:creationId xmlns:a16="http://schemas.microsoft.com/office/drawing/2014/main" id="{26367A74-CB04-D0F2-F266-401E7DE7B6A8}"/>
              </a:ext>
            </a:extLst>
          </p:cNvPr>
          <p:cNvSpPr txBox="1"/>
          <p:nvPr/>
        </p:nvSpPr>
        <p:spPr>
          <a:xfrm>
            <a:off x="3468319" y="3297022"/>
            <a:ext cx="2025395" cy="297485"/>
          </a:xfrm>
          <a:prstGeom prst="rect">
            <a:avLst/>
          </a:prstGeom>
          <a:noFill/>
          <a:ln/>
        </p:spPr>
        <p:txBody>
          <a:bodyPr wrap="square" lIns="0" tIns="0" rIns="0" bIns="0" rtlCol="0" anchor="ctr"/>
          <a:lstStyle/>
          <a:p>
            <a:pPr marL="0" indent="0" algn="ctr">
              <a:buNone/>
            </a:pPr>
            <a:r>
              <a:rPr lang="en-US" altLang="ja-JP" sz="1300" dirty="0">
                <a:solidFill>
                  <a:srgbClr val="495057"/>
                </a:solidFill>
                <a:latin typeface="Noto Sans JP" pitchFamily="34" charset="0"/>
                <a:ea typeface="Noto Sans JP" pitchFamily="34" charset="-122"/>
              </a:rPr>
              <a:t>NTT</a:t>
            </a:r>
            <a:r>
              <a:rPr lang="ja-JP" altLang="en-US" sz="1300" dirty="0">
                <a:solidFill>
                  <a:srgbClr val="495057"/>
                </a:solidFill>
                <a:latin typeface="Noto Sans JP" pitchFamily="34" charset="0"/>
                <a:ea typeface="Noto Sans JP" pitchFamily="34" charset="-122"/>
              </a:rPr>
              <a:t>ドコモ</a:t>
            </a:r>
            <a:endParaRPr lang="en-US" sz="1300" dirty="0"/>
          </a:p>
        </p:txBody>
      </p:sp>
      <p:sp>
        <p:nvSpPr>
          <p:cNvPr id="34" name="Shape 9">
            <a:extLst>
              <a:ext uri="{FF2B5EF4-FFF2-40B4-BE49-F238E27FC236}">
                <a16:creationId xmlns:a16="http://schemas.microsoft.com/office/drawing/2014/main" id="{52600CF7-2A0D-3AD8-A7E5-5978AC111472}"/>
              </a:ext>
            </a:extLst>
          </p:cNvPr>
          <p:cNvSpPr/>
          <p:nvPr/>
        </p:nvSpPr>
        <p:spPr>
          <a:xfrm>
            <a:off x="580644" y="3984651"/>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35" name="Text 12">
            <a:extLst>
              <a:ext uri="{FF2B5EF4-FFF2-40B4-BE49-F238E27FC236}">
                <a16:creationId xmlns:a16="http://schemas.microsoft.com/office/drawing/2014/main" id="{327A252F-0430-41B6-29B7-F7130C461B48}"/>
              </a:ext>
            </a:extLst>
          </p:cNvPr>
          <p:cNvSpPr txBox="1"/>
          <p:nvPr/>
        </p:nvSpPr>
        <p:spPr>
          <a:xfrm>
            <a:off x="857707" y="4230091"/>
            <a:ext cx="1991716" cy="585521"/>
          </a:xfrm>
          <a:prstGeom prst="rect">
            <a:avLst/>
          </a:prstGeom>
          <a:noFill/>
          <a:ln/>
        </p:spPr>
        <p:txBody>
          <a:bodyPr wrap="square" lIns="0" tIns="0" rIns="0" bIns="0" rtlCol="0" anchor="ctr"/>
          <a:lstStyle/>
          <a:p>
            <a:pPr marL="0" indent="0" algn="ctr">
              <a:buNone/>
            </a:pPr>
            <a:r>
              <a:rPr lang="en-US" altLang="ja-JP" sz="1300" dirty="0">
                <a:solidFill>
                  <a:srgbClr val="495057"/>
                </a:solidFill>
                <a:latin typeface="Noto Sans JP" pitchFamily="34" charset="0"/>
                <a:ea typeface="Noto Sans JP" pitchFamily="34" charset="-122"/>
              </a:rPr>
              <a:t>KDDI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26D21-FC3A-E6CE-023B-A63FE96E3A08}"/>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1D41D7A0-9365-8F42-2348-B556C50642D6}"/>
              </a:ext>
            </a:extLst>
          </p:cNvPr>
          <p:cNvSpPr/>
          <p:nvPr/>
        </p:nvSpPr>
        <p:spPr>
          <a:xfrm>
            <a:off x="0" y="0"/>
            <a:ext cx="12191695" cy="7334402"/>
          </a:xfrm>
          <a:prstGeom prst="rect">
            <a:avLst/>
          </a:prstGeom>
          <a:solidFill>
            <a:srgbClr val="FFFFFF"/>
          </a:solidFill>
          <a:ln/>
        </p:spPr>
        <p:txBody>
          <a:bodyPr/>
          <a:lstStyle/>
          <a:p>
            <a:endParaRPr lang="ja-JP" altLang="en-US"/>
          </a:p>
        </p:txBody>
      </p:sp>
      <p:sp>
        <p:nvSpPr>
          <p:cNvPr id="3" name="Shape 1">
            <a:extLst>
              <a:ext uri="{FF2B5EF4-FFF2-40B4-BE49-F238E27FC236}">
                <a16:creationId xmlns:a16="http://schemas.microsoft.com/office/drawing/2014/main" id="{F142CABD-836C-55EF-597B-0310BD8C2E1C}"/>
              </a:ext>
            </a:extLst>
          </p:cNvPr>
          <p:cNvSpPr/>
          <p:nvPr/>
        </p:nvSpPr>
        <p:spPr>
          <a:xfrm>
            <a:off x="0" y="0"/>
            <a:ext cx="12191695" cy="694944"/>
          </a:xfrm>
          <a:prstGeom prst="rect">
            <a:avLst/>
          </a:prstGeom>
          <a:solidFill>
            <a:srgbClr val="F8F9FA"/>
          </a:solidFill>
          <a:ln/>
        </p:spPr>
        <p:txBody>
          <a:bodyPr/>
          <a:lstStyle/>
          <a:p>
            <a:endParaRPr lang="ja-JP" altLang="en-US"/>
          </a:p>
        </p:txBody>
      </p:sp>
      <p:sp>
        <p:nvSpPr>
          <p:cNvPr id="4" name="Shape 2">
            <a:extLst>
              <a:ext uri="{FF2B5EF4-FFF2-40B4-BE49-F238E27FC236}">
                <a16:creationId xmlns:a16="http://schemas.microsoft.com/office/drawing/2014/main" id="{F61F40E8-A5F7-D882-22AF-9DB34F72AF28}"/>
              </a:ext>
            </a:extLst>
          </p:cNvPr>
          <p:cNvSpPr/>
          <p:nvPr/>
        </p:nvSpPr>
        <p:spPr>
          <a:xfrm>
            <a:off x="0" y="685800"/>
            <a:ext cx="12191695" cy="9144"/>
          </a:xfrm>
          <a:prstGeom prst="rect">
            <a:avLst/>
          </a:prstGeom>
          <a:solidFill>
            <a:srgbClr val="E9ECEF"/>
          </a:solidFill>
          <a:ln/>
        </p:spPr>
        <p:txBody>
          <a:bodyPr/>
          <a:lstStyle/>
          <a:p>
            <a:endParaRPr lang="ja-JP" altLang="en-US"/>
          </a:p>
        </p:txBody>
      </p:sp>
      <p:sp>
        <p:nvSpPr>
          <p:cNvPr id="5" name="Text 3">
            <a:extLst>
              <a:ext uri="{FF2B5EF4-FFF2-40B4-BE49-F238E27FC236}">
                <a16:creationId xmlns:a16="http://schemas.microsoft.com/office/drawing/2014/main" id="{90BE0A4D-EB94-1A16-1A3E-B4280DF26919}"/>
              </a:ext>
            </a:extLst>
          </p:cNvPr>
          <p:cNvSpPr txBox="1"/>
          <p:nvPr/>
        </p:nvSpPr>
        <p:spPr>
          <a:xfrm>
            <a:off x="381305" y="171907"/>
            <a:ext cx="5401361" cy="333756"/>
          </a:xfrm>
          <a:prstGeom prst="rect">
            <a:avLst/>
          </a:prstGeom>
          <a:noFill/>
          <a:ln/>
        </p:spPr>
        <p:txBody>
          <a:bodyPr wrap="square" lIns="0" tIns="0" rIns="0" bIns="0" rtlCol="0" anchor="ctr"/>
          <a:lstStyle/>
          <a:p>
            <a:pPr marL="0" indent="0" algn="l">
              <a:buNone/>
            </a:pPr>
            <a:r>
              <a:rPr lang="ja-JP" altLang="en-US" sz="1800" b="1" dirty="0">
                <a:solidFill>
                  <a:srgbClr val="1F2937"/>
                </a:solidFill>
                <a:latin typeface="Noto Sans JP" pitchFamily="34" charset="0"/>
                <a:ea typeface="Noto Sans JP" pitchFamily="34" charset="-122"/>
              </a:rPr>
              <a:t>マイナビ</a:t>
            </a:r>
            <a:endParaRPr lang="en-US" sz="1800" dirty="0"/>
          </a:p>
        </p:txBody>
      </p:sp>
      <p:sp>
        <p:nvSpPr>
          <p:cNvPr id="6" name="Text 4">
            <a:extLst>
              <a:ext uri="{FF2B5EF4-FFF2-40B4-BE49-F238E27FC236}">
                <a16:creationId xmlns:a16="http://schemas.microsoft.com/office/drawing/2014/main" id="{00C65CBF-4825-D91B-87B5-AA2790811AE7}"/>
              </a:ext>
            </a:extLst>
          </p:cNvPr>
          <p:cNvSpPr txBox="1"/>
          <p:nvPr/>
        </p:nvSpPr>
        <p:spPr>
          <a:xfrm>
            <a:off x="228600" y="484375"/>
            <a:ext cx="2405786" cy="191110"/>
          </a:xfrm>
          <a:prstGeom prst="rect">
            <a:avLst/>
          </a:prstGeom>
          <a:noFill/>
          <a:ln/>
        </p:spPr>
        <p:txBody>
          <a:bodyPr wrap="square" lIns="0" tIns="0" rIns="0" bIns="0" rtlCol="0" anchor="ctr"/>
          <a:lstStyle/>
          <a:p>
            <a:pPr marL="0" indent="0" algn="l">
              <a:buNone/>
            </a:pPr>
            <a:r>
              <a:rPr lang="en-US" sz="1000" dirty="0">
                <a:solidFill>
                  <a:srgbClr val="4B5563"/>
                </a:solidFill>
                <a:latin typeface="Noto Sans JP" pitchFamily="34" charset="0"/>
                <a:ea typeface="Noto Sans JP" pitchFamily="34" charset="-122"/>
                <a:cs typeface="Noto Sans JP" pitchFamily="34" charset="-120"/>
              </a:rPr>
              <a:t>事業領域・カテゴリ別 サービス俯瞰図</a:t>
            </a:r>
            <a:endParaRPr lang="en-US" sz="1000" dirty="0"/>
          </a:p>
        </p:txBody>
      </p:sp>
      <p:sp>
        <p:nvSpPr>
          <p:cNvPr id="7" name="Shape 7"/>
          <p:cNvSpPr/>
          <p:nvPr/>
        </p:nvSpPr>
        <p:spPr>
          <a:xfrm>
            <a:off x="228600" y="927693"/>
            <a:ext cx="3847795" cy="5905195"/>
          </a:xfrm>
          <a:prstGeom prst="roundRect">
            <a:avLst>
              <a:gd name="adj" fmla="val 471"/>
            </a:avLst>
          </a:prstGeom>
          <a:solidFill>
            <a:srgbClr val="FFFFFF"/>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ja-JP" altLang="en-US"/>
          </a:p>
        </p:txBody>
      </p:sp>
      <p:sp>
        <p:nvSpPr>
          <p:cNvPr id="8" name="Shape 8"/>
          <p:cNvSpPr/>
          <p:nvPr/>
        </p:nvSpPr>
        <p:spPr>
          <a:xfrm>
            <a:off x="390449" y="1642754"/>
            <a:ext cx="3524098" cy="9144"/>
          </a:xfrm>
          <a:prstGeom prst="rect">
            <a:avLst/>
          </a:prstGeom>
          <a:solidFill>
            <a:srgbClr val="F3F4F6"/>
          </a:solidFill>
          <a:ln/>
        </p:spPr>
        <p:txBody>
          <a:bodyPr/>
          <a:lstStyle/>
          <a:p>
            <a:endParaRPr lang="ja-JP" altLang="en-US"/>
          </a:p>
        </p:txBody>
      </p:sp>
      <p:pic>
        <p:nvPicPr>
          <p:cNvPr id="101" name="Image 0" descr="preencoded.png"/>
          <p:cNvPicPr>
            <a:picLocks noChangeAspect="1"/>
          </p:cNvPicPr>
          <p:nvPr/>
        </p:nvPicPr>
        <p:blipFill>
          <a:blip r:embed="rId3"/>
          <a:srcRect/>
          <a:stretch/>
        </p:blipFill>
        <p:spPr>
          <a:xfrm>
            <a:off x="390449" y="1137091"/>
            <a:ext cx="133502" cy="133502"/>
          </a:xfrm>
          <a:prstGeom prst="rect">
            <a:avLst/>
          </a:prstGeom>
        </p:spPr>
      </p:pic>
      <p:sp>
        <p:nvSpPr>
          <p:cNvPr id="102" name="Text 9"/>
          <p:cNvSpPr txBox="1"/>
          <p:nvPr/>
        </p:nvSpPr>
        <p:spPr>
          <a:xfrm>
            <a:off x="599846" y="1089542"/>
            <a:ext cx="1495958" cy="228600"/>
          </a:xfrm>
          <a:prstGeom prst="rect">
            <a:avLst/>
          </a:prstGeom>
          <a:noFill/>
          <a:ln/>
        </p:spPr>
        <p:txBody>
          <a:bodyPr wrap="square" lIns="0" tIns="0" rIns="0" bIns="0" rtlCol="0" anchor="ctr"/>
          <a:lstStyle/>
          <a:p>
            <a:pPr marL="0" indent="0" algn="l">
              <a:buNone/>
            </a:pPr>
            <a:r>
              <a:rPr lang="en-US" sz="1200" b="1" dirty="0">
                <a:solidFill>
                  <a:srgbClr val="1F2937"/>
                </a:solidFill>
                <a:latin typeface="Noto Sans JP" pitchFamily="34" charset="0"/>
                <a:ea typeface="Noto Sans JP" pitchFamily="34" charset="-122"/>
                <a:cs typeface="Noto Sans JP" pitchFamily="34" charset="-120"/>
              </a:rPr>
              <a:t>ターゲット選定基準</a:t>
            </a:r>
            <a:endParaRPr lang="en-US" sz="1200" dirty="0"/>
          </a:p>
        </p:txBody>
      </p:sp>
      <p:sp>
        <p:nvSpPr>
          <p:cNvPr id="103" name="Text 10"/>
          <p:cNvSpPr txBox="1"/>
          <p:nvPr/>
        </p:nvSpPr>
        <p:spPr>
          <a:xfrm>
            <a:off x="390449" y="1337344"/>
            <a:ext cx="2781605" cy="228600"/>
          </a:xfrm>
          <a:prstGeom prst="rect">
            <a:avLst/>
          </a:prstGeom>
          <a:noFill/>
          <a:ln/>
        </p:spPr>
        <p:txBody>
          <a:bodyPr wrap="square" lIns="0" tIns="0" rIns="0" bIns="0" rtlCol="0" anchor="ctr"/>
          <a:lstStyle/>
          <a:p>
            <a:pPr marL="0" indent="0" algn="l">
              <a:buNone/>
            </a:pPr>
            <a:r>
              <a:rPr lang="en-US" sz="1200" dirty="0">
                <a:solidFill>
                  <a:srgbClr val="6B7280"/>
                </a:solidFill>
                <a:latin typeface="Noto Sans JP" pitchFamily="34" charset="0"/>
                <a:ea typeface="Noto Sans JP" pitchFamily="34" charset="-122"/>
                <a:cs typeface="Noto Sans JP" pitchFamily="34" charset="-120"/>
              </a:rPr>
              <a:t>以下の6基準により、攻略優先度を判定</a:t>
            </a:r>
            <a:endParaRPr lang="en-US" sz="1200" dirty="0"/>
          </a:p>
        </p:txBody>
      </p:sp>
      <p:sp>
        <p:nvSpPr>
          <p:cNvPr id="104" name="Shape 11"/>
          <p:cNvSpPr/>
          <p:nvPr/>
        </p:nvSpPr>
        <p:spPr>
          <a:xfrm>
            <a:off x="390449" y="1903358"/>
            <a:ext cx="228600" cy="228600"/>
          </a:xfrm>
          <a:prstGeom prst="roundRect">
            <a:avLst>
              <a:gd name="adj" fmla="val 400000"/>
            </a:avLst>
          </a:prstGeom>
          <a:solidFill>
            <a:srgbClr val="DBEAFE"/>
          </a:solidFill>
          <a:ln/>
        </p:spPr>
        <p:txBody>
          <a:bodyPr/>
          <a:lstStyle/>
          <a:p>
            <a:endParaRPr lang="ja-JP" altLang="en-US"/>
          </a:p>
        </p:txBody>
      </p:sp>
      <p:pic>
        <p:nvPicPr>
          <p:cNvPr id="105" name="Image 1" descr="preencoded.png"/>
          <p:cNvPicPr>
            <a:picLocks noChangeAspect="1"/>
          </p:cNvPicPr>
          <p:nvPr/>
        </p:nvPicPr>
        <p:blipFill>
          <a:blip r:embed="rId4"/>
          <a:srcRect l="-2174" r="-2174"/>
          <a:stretch/>
        </p:blipFill>
        <p:spPr>
          <a:xfrm>
            <a:off x="442570" y="1965537"/>
            <a:ext cx="123444" cy="105156"/>
          </a:xfrm>
          <a:prstGeom prst="rect">
            <a:avLst/>
          </a:prstGeom>
        </p:spPr>
      </p:pic>
      <p:sp>
        <p:nvSpPr>
          <p:cNvPr id="106" name="Text 12"/>
          <p:cNvSpPr txBox="1"/>
          <p:nvPr/>
        </p:nvSpPr>
        <p:spPr>
          <a:xfrm>
            <a:off x="694944" y="1868611"/>
            <a:ext cx="1433779" cy="191110"/>
          </a:xfrm>
          <a:prstGeom prst="rect">
            <a:avLst/>
          </a:prstGeom>
          <a:noFill/>
          <a:ln/>
        </p:spPr>
        <p:txBody>
          <a:bodyPr wrap="square" lIns="0" tIns="0" rIns="0" bIns="0" rtlCol="0" anchor="ctr"/>
          <a:lstStyle/>
          <a:p>
            <a:pPr marL="0" indent="0" algn="l">
              <a:buNone/>
            </a:pPr>
            <a:r>
              <a:rPr lang="en-US" sz="1000" b="1" dirty="0">
                <a:solidFill>
                  <a:srgbClr val="1F2937"/>
                </a:solidFill>
                <a:latin typeface="Noto Sans JP" pitchFamily="34" charset="0"/>
                <a:ea typeface="Noto Sans JP" pitchFamily="34" charset="-122"/>
                <a:cs typeface="Noto Sans JP" pitchFamily="34" charset="-120"/>
              </a:rPr>
              <a:t>全国規模のターゲット</a:t>
            </a:r>
            <a:endParaRPr lang="en-US" sz="1000" dirty="0"/>
          </a:p>
        </p:txBody>
      </p:sp>
      <p:sp>
        <p:nvSpPr>
          <p:cNvPr id="107" name="Text 13"/>
          <p:cNvSpPr txBox="1"/>
          <p:nvPr/>
        </p:nvSpPr>
        <p:spPr>
          <a:xfrm>
            <a:off x="694944" y="2055148"/>
            <a:ext cx="3305556" cy="419710"/>
          </a:xfrm>
          <a:prstGeom prst="rect">
            <a:avLst/>
          </a:prstGeom>
          <a:noFill/>
          <a:ln/>
        </p:spPr>
        <p:txBody>
          <a:bodyPr wrap="square" lIns="0" tIns="0" rIns="0" bIns="0" rtlCol="0" anchor="ctr"/>
          <a:lstStyle/>
          <a:p>
            <a:pPr marL="0" indent="0" algn="l">
              <a:buNone/>
            </a:pPr>
            <a:r>
              <a:rPr lang="en-US" sz="1200" dirty="0">
                <a:solidFill>
                  <a:srgbClr val="4B5563"/>
                </a:solidFill>
                <a:latin typeface="Noto Sans JP" pitchFamily="34" charset="0"/>
                <a:ea typeface="Noto Sans JP" pitchFamily="34" charset="-122"/>
                <a:cs typeface="Noto Sans JP" pitchFamily="34" charset="-120"/>
              </a:rPr>
              <a:t>エリアを限定せず、全国津々浦々に顧客基盤が存在する</a:t>
            </a:r>
            <a:endParaRPr lang="en-US" sz="1200" dirty="0"/>
          </a:p>
        </p:txBody>
      </p:sp>
      <p:sp>
        <p:nvSpPr>
          <p:cNvPr id="108" name="Shape 14"/>
          <p:cNvSpPr/>
          <p:nvPr/>
        </p:nvSpPr>
        <p:spPr>
          <a:xfrm>
            <a:off x="390449" y="2714431"/>
            <a:ext cx="228600" cy="228600"/>
          </a:xfrm>
          <a:prstGeom prst="roundRect">
            <a:avLst>
              <a:gd name="adj" fmla="val 400000"/>
            </a:avLst>
          </a:prstGeom>
          <a:solidFill>
            <a:srgbClr val="DBEAFE"/>
          </a:solidFill>
          <a:ln/>
        </p:spPr>
        <p:txBody>
          <a:bodyPr/>
          <a:lstStyle/>
          <a:p>
            <a:endParaRPr lang="ja-JP" altLang="en-US"/>
          </a:p>
        </p:txBody>
      </p:sp>
      <p:pic>
        <p:nvPicPr>
          <p:cNvPr id="109" name="Image 2" descr="preencoded.png"/>
          <p:cNvPicPr>
            <a:picLocks noChangeAspect="1"/>
          </p:cNvPicPr>
          <p:nvPr/>
        </p:nvPicPr>
        <p:blipFill>
          <a:blip r:embed="rId5"/>
          <a:srcRect l="-2174" r="-2174"/>
          <a:stretch/>
        </p:blipFill>
        <p:spPr>
          <a:xfrm>
            <a:off x="442570" y="2776610"/>
            <a:ext cx="123444" cy="105156"/>
          </a:xfrm>
          <a:prstGeom prst="rect">
            <a:avLst/>
          </a:prstGeom>
        </p:spPr>
      </p:pic>
      <p:sp>
        <p:nvSpPr>
          <p:cNvPr id="110" name="Text 15"/>
          <p:cNvSpPr txBox="1"/>
          <p:nvPr/>
        </p:nvSpPr>
        <p:spPr>
          <a:xfrm>
            <a:off x="694944" y="2680598"/>
            <a:ext cx="1062533" cy="191110"/>
          </a:xfrm>
          <a:prstGeom prst="rect">
            <a:avLst/>
          </a:prstGeom>
          <a:noFill/>
          <a:ln/>
        </p:spPr>
        <p:txBody>
          <a:bodyPr wrap="square" lIns="0" tIns="0" rIns="0" bIns="0" rtlCol="0" anchor="ctr"/>
          <a:lstStyle/>
          <a:p>
            <a:pPr marL="0" indent="0" algn="l">
              <a:buNone/>
            </a:pPr>
            <a:r>
              <a:rPr lang="en-US" sz="1000" b="1" dirty="0">
                <a:solidFill>
                  <a:srgbClr val="1F2937"/>
                </a:solidFill>
                <a:latin typeface="Noto Sans JP" pitchFamily="34" charset="0"/>
                <a:ea typeface="Noto Sans JP" pitchFamily="34" charset="-122"/>
                <a:cs typeface="Noto Sans JP" pitchFamily="34" charset="-120"/>
              </a:rPr>
              <a:t>SMBも営業対象</a:t>
            </a:r>
            <a:endParaRPr lang="en-US" sz="1000" dirty="0"/>
          </a:p>
        </p:txBody>
      </p:sp>
      <p:sp>
        <p:nvSpPr>
          <p:cNvPr id="111" name="Text 16"/>
          <p:cNvSpPr txBox="1"/>
          <p:nvPr/>
        </p:nvSpPr>
        <p:spPr>
          <a:xfrm>
            <a:off x="694944" y="2866221"/>
            <a:ext cx="3314700" cy="419710"/>
          </a:xfrm>
          <a:prstGeom prst="rect">
            <a:avLst/>
          </a:prstGeom>
          <a:noFill/>
          <a:ln/>
        </p:spPr>
        <p:txBody>
          <a:bodyPr wrap="square" lIns="0" tIns="0" rIns="0" bIns="0" rtlCol="0" anchor="ctr"/>
          <a:lstStyle/>
          <a:p>
            <a:pPr marL="0" indent="0" algn="l">
              <a:buNone/>
            </a:pPr>
            <a:r>
              <a:rPr lang="en-US" sz="1200" dirty="0">
                <a:solidFill>
                  <a:srgbClr val="4B5563"/>
                </a:solidFill>
                <a:latin typeface="Noto Sans JP" pitchFamily="34" charset="0"/>
                <a:ea typeface="Noto Sans JP" pitchFamily="34" charset="-122"/>
                <a:cs typeface="Noto Sans JP" pitchFamily="34" charset="-120"/>
              </a:rPr>
              <a:t>大手だけでなく、中堅・中小企業もボリュームゾーンに含まれる</a:t>
            </a:r>
            <a:endParaRPr lang="en-US" sz="1200" dirty="0"/>
          </a:p>
        </p:txBody>
      </p:sp>
      <p:sp>
        <p:nvSpPr>
          <p:cNvPr id="112" name="Shape 17"/>
          <p:cNvSpPr/>
          <p:nvPr/>
        </p:nvSpPr>
        <p:spPr>
          <a:xfrm>
            <a:off x="390449" y="3525503"/>
            <a:ext cx="228600" cy="228600"/>
          </a:xfrm>
          <a:prstGeom prst="roundRect">
            <a:avLst>
              <a:gd name="adj" fmla="val 400000"/>
            </a:avLst>
          </a:prstGeom>
          <a:solidFill>
            <a:srgbClr val="DBEAFE"/>
          </a:solidFill>
          <a:ln/>
        </p:spPr>
        <p:txBody>
          <a:bodyPr/>
          <a:lstStyle/>
          <a:p>
            <a:endParaRPr lang="ja-JP" altLang="en-US"/>
          </a:p>
        </p:txBody>
      </p:sp>
      <p:pic>
        <p:nvPicPr>
          <p:cNvPr id="113" name="Image 3" descr="preencoded.png"/>
          <p:cNvPicPr>
            <a:picLocks noChangeAspect="1"/>
          </p:cNvPicPr>
          <p:nvPr/>
        </p:nvPicPr>
        <p:blipFill>
          <a:blip r:embed="rId6"/>
          <a:srcRect l="-2174" r="-2174"/>
          <a:stretch/>
        </p:blipFill>
        <p:spPr>
          <a:xfrm>
            <a:off x="442570" y="3587683"/>
            <a:ext cx="123444" cy="105156"/>
          </a:xfrm>
          <a:prstGeom prst="rect">
            <a:avLst/>
          </a:prstGeom>
        </p:spPr>
      </p:pic>
      <p:sp>
        <p:nvSpPr>
          <p:cNvPr id="114" name="Text 18"/>
          <p:cNvSpPr txBox="1"/>
          <p:nvPr/>
        </p:nvSpPr>
        <p:spPr>
          <a:xfrm>
            <a:off x="694944" y="3491671"/>
            <a:ext cx="1433779" cy="191110"/>
          </a:xfrm>
          <a:prstGeom prst="rect">
            <a:avLst/>
          </a:prstGeom>
          <a:noFill/>
          <a:ln/>
        </p:spPr>
        <p:txBody>
          <a:bodyPr wrap="square" lIns="0" tIns="0" rIns="0" bIns="0" rtlCol="0" anchor="ctr"/>
          <a:lstStyle/>
          <a:p>
            <a:pPr marL="0" indent="0" algn="l">
              <a:buNone/>
            </a:pPr>
            <a:r>
              <a:rPr lang="en-US" sz="1000" b="1" dirty="0">
                <a:solidFill>
                  <a:srgbClr val="1F2937"/>
                </a:solidFill>
                <a:latin typeface="Noto Sans JP" pitchFamily="34" charset="0"/>
                <a:ea typeface="Noto Sans JP" pitchFamily="34" charset="-122"/>
                <a:cs typeface="Noto Sans JP" pitchFamily="34" charset="-120"/>
              </a:rPr>
              <a:t>営業プロセスが多段階</a:t>
            </a:r>
            <a:endParaRPr lang="en-US" sz="1000" dirty="0"/>
          </a:p>
        </p:txBody>
      </p:sp>
      <p:sp>
        <p:nvSpPr>
          <p:cNvPr id="115" name="Text 19"/>
          <p:cNvSpPr txBox="1"/>
          <p:nvPr/>
        </p:nvSpPr>
        <p:spPr>
          <a:xfrm>
            <a:off x="694944" y="3677294"/>
            <a:ext cx="3314700" cy="419710"/>
          </a:xfrm>
          <a:prstGeom prst="rect">
            <a:avLst/>
          </a:prstGeom>
          <a:noFill/>
          <a:ln/>
        </p:spPr>
        <p:txBody>
          <a:bodyPr wrap="square" lIns="0" tIns="0" rIns="0" bIns="0" rtlCol="0" anchor="ctr"/>
          <a:lstStyle/>
          <a:p>
            <a:pPr marL="0" indent="0" algn="l">
              <a:buNone/>
            </a:pPr>
            <a:r>
              <a:rPr lang="en-US" sz="1200" dirty="0">
                <a:solidFill>
                  <a:srgbClr val="4B5563"/>
                </a:solidFill>
                <a:latin typeface="Noto Sans JP" pitchFamily="34" charset="0"/>
                <a:ea typeface="Noto Sans JP" pitchFamily="34" charset="-122"/>
                <a:cs typeface="Noto Sans JP" pitchFamily="34" charset="-120"/>
              </a:rPr>
              <a:t>IS/FS/CSなど分業体制でのアプローチが有効な複雑性がある</a:t>
            </a:r>
            <a:endParaRPr lang="en-US" sz="1200" dirty="0"/>
          </a:p>
        </p:txBody>
      </p:sp>
      <p:sp>
        <p:nvSpPr>
          <p:cNvPr id="116" name="Shape 20"/>
          <p:cNvSpPr/>
          <p:nvPr/>
        </p:nvSpPr>
        <p:spPr>
          <a:xfrm>
            <a:off x="390449" y="4336576"/>
            <a:ext cx="228600" cy="228600"/>
          </a:xfrm>
          <a:prstGeom prst="roundRect">
            <a:avLst>
              <a:gd name="adj" fmla="val 400000"/>
            </a:avLst>
          </a:prstGeom>
          <a:solidFill>
            <a:srgbClr val="DBEAFE"/>
          </a:solidFill>
          <a:ln/>
        </p:spPr>
        <p:txBody>
          <a:bodyPr/>
          <a:lstStyle/>
          <a:p>
            <a:endParaRPr lang="ja-JP" altLang="en-US"/>
          </a:p>
        </p:txBody>
      </p:sp>
      <p:pic>
        <p:nvPicPr>
          <p:cNvPr id="117" name="Image 4" descr="preencoded.png"/>
          <p:cNvPicPr>
            <a:picLocks noChangeAspect="1"/>
          </p:cNvPicPr>
          <p:nvPr/>
        </p:nvPicPr>
        <p:blipFill>
          <a:blip r:embed="rId7"/>
          <a:srcRect l="-783" r="-783"/>
          <a:stretch/>
        </p:blipFill>
        <p:spPr>
          <a:xfrm>
            <a:off x="437998" y="4398755"/>
            <a:ext cx="133502" cy="105156"/>
          </a:xfrm>
          <a:prstGeom prst="rect">
            <a:avLst/>
          </a:prstGeom>
        </p:spPr>
      </p:pic>
      <p:sp>
        <p:nvSpPr>
          <p:cNvPr id="118" name="Text 21"/>
          <p:cNvSpPr txBox="1"/>
          <p:nvPr/>
        </p:nvSpPr>
        <p:spPr>
          <a:xfrm>
            <a:off x="694944" y="4302743"/>
            <a:ext cx="1776679" cy="191110"/>
          </a:xfrm>
          <a:prstGeom prst="rect">
            <a:avLst/>
          </a:prstGeom>
          <a:noFill/>
          <a:ln/>
        </p:spPr>
        <p:txBody>
          <a:bodyPr wrap="square" lIns="0" tIns="0" rIns="0" bIns="0" rtlCol="0" anchor="ctr"/>
          <a:lstStyle/>
          <a:p>
            <a:pPr marL="0" indent="0" algn="l">
              <a:buNone/>
            </a:pPr>
            <a:r>
              <a:rPr lang="en-US" sz="1000" b="1" dirty="0">
                <a:solidFill>
                  <a:srgbClr val="1F2937"/>
                </a:solidFill>
                <a:latin typeface="Noto Sans JP" pitchFamily="34" charset="0"/>
                <a:ea typeface="Noto Sans JP" pitchFamily="34" charset="-122"/>
                <a:cs typeface="Noto Sans JP" pitchFamily="34" charset="-120"/>
              </a:rPr>
              <a:t>HQ（本社）主導の意思決定</a:t>
            </a:r>
            <a:endParaRPr lang="en-US" sz="1000" dirty="0"/>
          </a:p>
        </p:txBody>
      </p:sp>
      <p:sp>
        <p:nvSpPr>
          <p:cNvPr id="119" name="Text 22"/>
          <p:cNvSpPr txBox="1"/>
          <p:nvPr/>
        </p:nvSpPr>
        <p:spPr>
          <a:xfrm>
            <a:off x="694944" y="4488367"/>
            <a:ext cx="3324758" cy="419710"/>
          </a:xfrm>
          <a:prstGeom prst="rect">
            <a:avLst/>
          </a:prstGeom>
          <a:noFill/>
          <a:ln/>
        </p:spPr>
        <p:txBody>
          <a:bodyPr wrap="square" lIns="0" tIns="0" rIns="0" bIns="0" rtlCol="0" anchor="ctr"/>
          <a:lstStyle/>
          <a:p>
            <a:pPr marL="0" indent="0" algn="l">
              <a:buNone/>
            </a:pPr>
            <a:r>
              <a:rPr lang="en-US" sz="1200" dirty="0">
                <a:solidFill>
                  <a:srgbClr val="4B5563"/>
                </a:solidFill>
                <a:latin typeface="Noto Sans JP" pitchFamily="34" charset="0"/>
                <a:ea typeface="Noto Sans JP" pitchFamily="34" charset="-122"/>
                <a:cs typeface="Noto Sans JP" pitchFamily="34" charset="-120"/>
              </a:rPr>
              <a:t>現場決済ではなく、経営・本社部門が投資判断を行う</a:t>
            </a:r>
            <a:endParaRPr lang="en-US" sz="1200" dirty="0"/>
          </a:p>
        </p:txBody>
      </p:sp>
      <p:sp>
        <p:nvSpPr>
          <p:cNvPr id="120" name="Shape 23"/>
          <p:cNvSpPr/>
          <p:nvPr/>
        </p:nvSpPr>
        <p:spPr>
          <a:xfrm>
            <a:off x="390449" y="5147649"/>
            <a:ext cx="228600" cy="228600"/>
          </a:xfrm>
          <a:prstGeom prst="roundRect">
            <a:avLst>
              <a:gd name="adj" fmla="val 400000"/>
            </a:avLst>
          </a:prstGeom>
          <a:solidFill>
            <a:srgbClr val="DBEAFE"/>
          </a:solidFill>
          <a:ln/>
        </p:spPr>
        <p:txBody>
          <a:bodyPr/>
          <a:lstStyle/>
          <a:p>
            <a:endParaRPr lang="ja-JP" altLang="en-US"/>
          </a:p>
        </p:txBody>
      </p:sp>
      <p:pic>
        <p:nvPicPr>
          <p:cNvPr id="121" name="Image 5" descr="preencoded.png"/>
          <p:cNvPicPr>
            <a:picLocks noChangeAspect="1"/>
          </p:cNvPicPr>
          <p:nvPr/>
        </p:nvPicPr>
        <p:blipFill>
          <a:blip r:embed="rId8"/>
          <a:srcRect/>
          <a:stretch/>
        </p:blipFill>
        <p:spPr>
          <a:xfrm>
            <a:off x="452628" y="5209828"/>
            <a:ext cx="105156" cy="105156"/>
          </a:xfrm>
          <a:prstGeom prst="rect">
            <a:avLst/>
          </a:prstGeom>
        </p:spPr>
      </p:pic>
      <p:sp>
        <p:nvSpPr>
          <p:cNvPr id="122" name="Text 24"/>
          <p:cNvSpPr txBox="1"/>
          <p:nvPr/>
        </p:nvSpPr>
        <p:spPr>
          <a:xfrm>
            <a:off x="694944" y="5113816"/>
            <a:ext cx="1634033" cy="191110"/>
          </a:xfrm>
          <a:prstGeom prst="rect">
            <a:avLst/>
          </a:prstGeom>
          <a:noFill/>
          <a:ln/>
        </p:spPr>
        <p:txBody>
          <a:bodyPr wrap="square" lIns="0" tIns="0" rIns="0" bIns="0" rtlCol="0" anchor="ctr"/>
          <a:lstStyle/>
          <a:p>
            <a:pPr marL="0" indent="0" algn="l">
              <a:buNone/>
            </a:pPr>
            <a:r>
              <a:rPr lang="en-US" sz="1000" b="1" dirty="0">
                <a:solidFill>
                  <a:srgbClr val="1F2937"/>
                </a:solidFill>
                <a:latin typeface="Noto Sans JP" pitchFamily="34" charset="0"/>
                <a:ea typeface="Noto Sans JP" pitchFamily="34" charset="-122"/>
                <a:cs typeface="Noto Sans JP" pitchFamily="34" charset="-120"/>
              </a:rPr>
              <a:t>SaaS／ストック型モデル</a:t>
            </a:r>
            <a:endParaRPr lang="en-US" sz="1000" dirty="0"/>
          </a:p>
        </p:txBody>
      </p:sp>
      <p:sp>
        <p:nvSpPr>
          <p:cNvPr id="123" name="Text 25"/>
          <p:cNvSpPr txBox="1"/>
          <p:nvPr/>
        </p:nvSpPr>
        <p:spPr>
          <a:xfrm>
            <a:off x="694944" y="5299439"/>
            <a:ext cx="3314700" cy="419710"/>
          </a:xfrm>
          <a:prstGeom prst="rect">
            <a:avLst/>
          </a:prstGeom>
          <a:noFill/>
          <a:ln/>
        </p:spPr>
        <p:txBody>
          <a:bodyPr wrap="square" lIns="0" tIns="0" rIns="0" bIns="0" rtlCol="0" anchor="ctr"/>
          <a:lstStyle/>
          <a:p>
            <a:pPr marL="0" indent="0" algn="l">
              <a:buNone/>
            </a:pPr>
            <a:r>
              <a:rPr lang="en-US" sz="1200" dirty="0">
                <a:solidFill>
                  <a:srgbClr val="4B5563"/>
                </a:solidFill>
                <a:latin typeface="Noto Sans JP" pitchFamily="34" charset="0"/>
                <a:ea typeface="Noto Sans JP" pitchFamily="34" charset="-122"/>
                <a:cs typeface="Noto Sans JP" pitchFamily="34" charset="-120"/>
              </a:rPr>
              <a:t>継続的な収益が見込め、カスタマーサクセスが重要になる</a:t>
            </a:r>
            <a:endParaRPr lang="en-US" sz="1200" dirty="0"/>
          </a:p>
        </p:txBody>
      </p:sp>
      <p:sp>
        <p:nvSpPr>
          <p:cNvPr id="124" name="Shape 26"/>
          <p:cNvSpPr/>
          <p:nvPr/>
        </p:nvSpPr>
        <p:spPr>
          <a:xfrm>
            <a:off x="390449" y="5958722"/>
            <a:ext cx="228600" cy="228600"/>
          </a:xfrm>
          <a:prstGeom prst="roundRect">
            <a:avLst>
              <a:gd name="adj" fmla="val 400000"/>
            </a:avLst>
          </a:prstGeom>
          <a:solidFill>
            <a:srgbClr val="DBEAFE"/>
          </a:solidFill>
          <a:ln/>
        </p:spPr>
        <p:txBody>
          <a:bodyPr/>
          <a:lstStyle/>
          <a:p>
            <a:endParaRPr lang="ja-JP" altLang="en-US"/>
          </a:p>
        </p:txBody>
      </p:sp>
      <p:pic>
        <p:nvPicPr>
          <p:cNvPr id="125" name="Image 6" descr="preencoded.png"/>
          <p:cNvPicPr>
            <a:picLocks noChangeAspect="1"/>
          </p:cNvPicPr>
          <p:nvPr/>
        </p:nvPicPr>
        <p:blipFill>
          <a:blip r:embed="rId9"/>
          <a:srcRect l="-2174" r="-2174"/>
          <a:stretch/>
        </p:blipFill>
        <p:spPr>
          <a:xfrm>
            <a:off x="442570" y="6020901"/>
            <a:ext cx="123444" cy="105156"/>
          </a:xfrm>
          <a:prstGeom prst="rect">
            <a:avLst/>
          </a:prstGeom>
        </p:spPr>
      </p:pic>
      <p:sp>
        <p:nvSpPr>
          <p:cNvPr id="126" name="Text 27"/>
          <p:cNvSpPr txBox="1"/>
          <p:nvPr/>
        </p:nvSpPr>
        <p:spPr>
          <a:xfrm>
            <a:off x="694944" y="5924889"/>
            <a:ext cx="1167689" cy="191110"/>
          </a:xfrm>
          <a:prstGeom prst="rect">
            <a:avLst/>
          </a:prstGeom>
          <a:noFill/>
          <a:ln/>
        </p:spPr>
        <p:txBody>
          <a:bodyPr wrap="square" lIns="0" tIns="0" rIns="0" bIns="0" rtlCol="0" anchor="ctr"/>
          <a:lstStyle/>
          <a:p>
            <a:pPr marL="0" indent="0" algn="l">
              <a:buNone/>
            </a:pPr>
            <a:r>
              <a:rPr lang="en-US" sz="1000" b="1" dirty="0">
                <a:solidFill>
                  <a:srgbClr val="1F2937"/>
                </a:solidFill>
                <a:latin typeface="Noto Sans JP" pitchFamily="34" charset="0"/>
                <a:ea typeface="Noto Sans JP" pitchFamily="34" charset="-122"/>
                <a:cs typeface="Noto Sans JP" pitchFamily="34" charset="-120"/>
              </a:rPr>
              <a:t>スケーラビリティ</a:t>
            </a:r>
            <a:endParaRPr lang="en-US" sz="1000" dirty="0"/>
          </a:p>
        </p:txBody>
      </p:sp>
      <p:sp>
        <p:nvSpPr>
          <p:cNvPr id="127" name="Text 28"/>
          <p:cNvSpPr txBox="1"/>
          <p:nvPr/>
        </p:nvSpPr>
        <p:spPr>
          <a:xfrm>
            <a:off x="694944" y="6110512"/>
            <a:ext cx="3305556" cy="419710"/>
          </a:xfrm>
          <a:prstGeom prst="rect">
            <a:avLst/>
          </a:prstGeom>
          <a:noFill/>
          <a:ln/>
        </p:spPr>
        <p:txBody>
          <a:bodyPr wrap="square" lIns="0" tIns="0" rIns="0" bIns="0" rtlCol="0" anchor="ctr"/>
          <a:lstStyle/>
          <a:p>
            <a:pPr marL="0" indent="0" algn="l">
              <a:buNone/>
            </a:pPr>
            <a:r>
              <a:rPr lang="en-US" sz="1200" dirty="0">
                <a:solidFill>
                  <a:srgbClr val="4B5563"/>
                </a:solidFill>
                <a:latin typeface="Noto Sans JP" pitchFamily="34" charset="0"/>
                <a:ea typeface="Noto Sans JP" pitchFamily="34" charset="-122"/>
                <a:cs typeface="Noto Sans JP" pitchFamily="34" charset="-120"/>
              </a:rPr>
              <a:t>労働集約的すぎず、仕組みで拡大可能な事業構造</a:t>
            </a:r>
            <a:endParaRPr lang="en-US" sz="1200" dirty="0"/>
          </a:p>
        </p:txBody>
      </p:sp>
      <p:sp>
        <p:nvSpPr>
          <p:cNvPr id="128" name="Shape 29"/>
          <p:cNvSpPr/>
          <p:nvPr/>
        </p:nvSpPr>
        <p:spPr>
          <a:xfrm>
            <a:off x="4267505" y="927693"/>
            <a:ext cx="886054" cy="209398"/>
          </a:xfrm>
          <a:prstGeom prst="roundRect">
            <a:avLst>
              <a:gd name="adj" fmla="val 79396"/>
            </a:avLst>
          </a:prstGeom>
          <a:solidFill>
            <a:srgbClr val="DC2626"/>
          </a:solidFill>
          <a:ln/>
          <a:effectLst>
            <a:outerShdw blurRad="25400" dist="12700" dir="5400000" algn="bl" rotWithShape="0">
              <a:srgbClr val="DC2626">
                <a:alpha val="30000"/>
              </a:srgbClr>
            </a:outerShdw>
          </a:effectLst>
        </p:spPr>
        <p:txBody>
          <a:bodyPr/>
          <a:lstStyle/>
          <a:p>
            <a:endParaRPr lang="ja-JP" altLang="en-US"/>
          </a:p>
        </p:txBody>
      </p:sp>
      <p:sp>
        <p:nvSpPr>
          <p:cNvPr id="129" name="Text 30"/>
          <p:cNvSpPr txBox="1"/>
          <p:nvPr/>
        </p:nvSpPr>
        <p:spPr>
          <a:xfrm>
            <a:off x="4343400" y="943238"/>
            <a:ext cx="210312" cy="162763"/>
          </a:xfrm>
          <a:prstGeom prst="rect">
            <a:avLst/>
          </a:prstGeom>
          <a:noFill/>
          <a:ln/>
        </p:spPr>
        <p:txBody>
          <a:bodyPr wrap="square" lIns="0" tIns="0" rIns="0" bIns="0" rtlCol="0" anchor="ctr"/>
          <a:lstStyle/>
          <a:p>
            <a:pPr marL="0" indent="0" algn="l">
              <a:buNone/>
            </a:pPr>
            <a:r>
              <a:rPr lang="en-US" sz="900" b="1" dirty="0">
                <a:solidFill>
                  <a:srgbClr val="FFFFFF"/>
                </a:solidFill>
                <a:latin typeface="Noto Sans JP" pitchFamily="34" charset="0"/>
                <a:ea typeface="Noto Sans JP" pitchFamily="34" charset="-122"/>
                <a:cs typeface="Noto Sans JP" pitchFamily="34" charset="-120"/>
              </a:rPr>
              <a:t>◎</a:t>
            </a:r>
            <a:endParaRPr lang="en-US" sz="900" dirty="0"/>
          </a:p>
        </p:txBody>
      </p:sp>
      <p:sp>
        <p:nvSpPr>
          <p:cNvPr id="130" name="Text 31"/>
          <p:cNvSpPr txBox="1"/>
          <p:nvPr/>
        </p:nvSpPr>
        <p:spPr>
          <a:xfrm>
            <a:off x="4496105" y="943238"/>
            <a:ext cx="667512" cy="171907"/>
          </a:xfrm>
          <a:prstGeom prst="rect">
            <a:avLst/>
          </a:prstGeom>
          <a:noFill/>
          <a:ln/>
        </p:spPr>
        <p:txBody>
          <a:bodyPr wrap="square" lIns="0" tIns="0" rIns="0" bIns="0" rtlCol="0" anchor="ctr"/>
          <a:lstStyle/>
          <a:p>
            <a:pPr marL="0" indent="0" algn="l">
              <a:buNone/>
            </a:pPr>
            <a:r>
              <a:rPr lang="en-US" sz="900" b="1" dirty="0">
                <a:solidFill>
                  <a:srgbClr val="FFFFFF"/>
                </a:solidFill>
                <a:latin typeface="Noto Sans JP" pitchFamily="34" charset="0"/>
                <a:ea typeface="Noto Sans JP" pitchFamily="34" charset="-122"/>
                <a:cs typeface="Noto Sans JP" pitchFamily="34" charset="-120"/>
              </a:rPr>
              <a:t>適合度：高</a:t>
            </a:r>
            <a:endParaRPr lang="en-US" sz="900" dirty="0"/>
          </a:p>
        </p:txBody>
      </p:sp>
      <p:sp>
        <p:nvSpPr>
          <p:cNvPr id="131" name="Text 32"/>
          <p:cNvSpPr txBox="1"/>
          <p:nvPr/>
        </p:nvSpPr>
        <p:spPr>
          <a:xfrm>
            <a:off x="5220310" y="933179"/>
            <a:ext cx="1901038" cy="191110"/>
          </a:xfrm>
          <a:prstGeom prst="rect">
            <a:avLst/>
          </a:prstGeom>
          <a:noFill/>
          <a:ln/>
        </p:spPr>
        <p:txBody>
          <a:bodyPr wrap="square" lIns="0" tIns="0" rIns="0" bIns="0" rtlCol="0" anchor="ctr"/>
          <a:lstStyle/>
          <a:p>
            <a:pPr marL="0" indent="0" algn="l">
              <a:buNone/>
            </a:pPr>
            <a:r>
              <a:rPr lang="en-US" sz="1000" b="1" dirty="0" err="1">
                <a:solidFill>
                  <a:srgbClr val="B91C1C"/>
                </a:solidFill>
                <a:latin typeface="Noto Sans JP" pitchFamily="34" charset="0"/>
                <a:ea typeface="Noto Sans JP" pitchFamily="34" charset="-122"/>
                <a:cs typeface="Noto Sans JP" pitchFamily="34" charset="-120"/>
              </a:rPr>
              <a:t>最優先攻略領域</a:t>
            </a:r>
            <a:endParaRPr lang="en-US" sz="1000" dirty="0"/>
          </a:p>
        </p:txBody>
      </p:sp>
      <p:sp>
        <p:nvSpPr>
          <p:cNvPr id="132" name="Shape 33"/>
          <p:cNvSpPr/>
          <p:nvPr/>
        </p:nvSpPr>
        <p:spPr>
          <a:xfrm>
            <a:off x="4267505" y="1186468"/>
            <a:ext cx="7696505" cy="1181405"/>
          </a:xfrm>
          <a:prstGeom prst="roundRect">
            <a:avLst>
              <a:gd name="adj" fmla="val 2497"/>
            </a:avLst>
          </a:prstGeom>
          <a:solidFill>
            <a:srgbClr val="FFFBFC"/>
          </a:solidFill>
          <a:ln w="25400">
            <a:solidFill>
              <a:srgbClr val="FEE2E2"/>
            </a:solidFill>
            <a:prstDash val="solid"/>
          </a:ln>
          <a:effectLst>
            <a:outerShdw blurRad="12700" dist="12700" dir="16200000" algn="bl" rotWithShape="0">
              <a:srgbClr val="000000">
                <a:alpha val="75000"/>
              </a:srgbClr>
            </a:outerShdw>
          </a:effectLst>
        </p:spPr>
        <p:txBody>
          <a:bodyPr/>
          <a:lstStyle/>
          <a:p>
            <a:endParaRPr lang="ja-JP" altLang="en-US"/>
          </a:p>
        </p:txBody>
      </p:sp>
      <p:sp>
        <p:nvSpPr>
          <p:cNvPr id="133" name="Shape 34"/>
          <p:cNvSpPr/>
          <p:nvPr/>
        </p:nvSpPr>
        <p:spPr>
          <a:xfrm>
            <a:off x="4267505" y="1186468"/>
            <a:ext cx="38405" cy="1143000"/>
          </a:xfrm>
          <a:prstGeom prst="roundRect">
            <a:avLst>
              <a:gd name="adj" fmla="val 2380940"/>
            </a:avLst>
          </a:prstGeom>
          <a:solidFill>
            <a:srgbClr val="DC2626"/>
          </a:solidFill>
          <a:ln/>
        </p:spPr>
        <p:txBody>
          <a:bodyPr/>
          <a:lstStyle/>
          <a:p>
            <a:endParaRPr lang="ja-JP" altLang="en-US"/>
          </a:p>
        </p:txBody>
      </p:sp>
      <p:sp>
        <p:nvSpPr>
          <p:cNvPr id="134" name="Shape 35"/>
          <p:cNvSpPr/>
          <p:nvPr/>
        </p:nvSpPr>
        <p:spPr>
          <a:xfrm>
            <a:off x="4381805" y="1319971"/>
            <a:ext cx="342900" cy="342900"/>
          </a:xfrm>
          <a:prstGeom prst="roundRect">
            <a:avLst>
              <a:gd name="adj" fmla="val 29630"/>
            </a:avLst>
          </a:prstGeom>
          <a:solidFill>
            <a:srgbClr val="FEE2E2"/>
          </a:solidFill>
          <a:ln/>
        </p:spPr>
        <p:txBody>
          <a:bodyPr/>
          <a:lstStyle/>
          <a:p>
            <a:endParaRPr lang="ja-JP" altLang="en-US"/>
          </a:p>
        </p:txBody>
      </p:sp>
      <p:pic>
        <p:nvPicPr>
          <p:cNvPr id="135" name="Image 7" descr="preencoded.png"/>
          <p:cNvPicPr>
            <a:picLocks noChangeAspect="1"/>
          </p:cNvPicPr>
          <p:nvPr/>
        </p:nvPicPr>
        <p:blipFill>
          <a:blip r:embed="rId10"/>
          <a:srcRect/>
          <a:stretch/>
        </p:blipFill>
        <p:spPr>
          <a:xfrm>
            <a:off x="4476902" y="1415068"/>
            <a:ext cx="152705" cy="152705"/>
          </a:xfrm>
          <a:prstGeom prst="rect">
            <a:avLst/>
          </a:prstGeom>
        </p:spPr>
      </p:pic>
      <p:sp>
        <p:nvSpPr>
          <p:cNvPr id="136" name="Text 36"/>
          <p:cNvSpPr txBox="1"/>
          <p:nvPr/>
        </p:nvSpPr>
        <p:spPr>
          <a:xfrm>
            <a:off x="4819802" y="1272422"/>
            <a:ext cx="900684" cy="191110"/>
          </a:xfrm>
          <a:prstGeom prst="rect">
            <a:avLst/>
          </a:prstGeom>
          <a:noFill/>
          <a:ln/>
        </p:spPr>
        <p:txBody>
          <a:bodyPr wrap="square" lIns="0" tIns="0" rIns="0" bIns="0" rtlCol="0" anchor="ctr"/>
          <a:lstStyle/>
          <a:p>
            <a:pPr marL="0" indent="0" algn="l">
              <a:buNone/>
            </a:pPr>
            <a:r>
              <a:rPr lang="en-US" sz="1000" b="1" dirty="0">
                <a:solidFill>
                  <a:srgbClr val="111827"/>
                </a:solidFill>
                <a:latin typeface="Noto Sans JP" pitchFamily="34" charset="0"/>
                <a:ea typeface="Noto Sans JP" pitchFamily="34" charset="-122"/>
                <a:cs typeface="Noto Sans JP" pitchFamily="34" charset="-120"/>
              </a:rPr>
              <a:t>中途採用領域</a:t>
            </a:r>
            <a:endParaRPr lang="en-US" sz="1000" dirty="0"/>
          </a:p>
        </p:txBody>
      </p:sp>
      <p:sp>
        <p:nvSpPr>
          <p:cNvPr id="137" name="Shape 37"/>
          <p:cNvSpPr/>
          <p:nvPr/>
        </p:nvSpPr>
        <p:spPr>
          <a:xfrm>
            <a:off x="9764878" y="1300768"/>
            <a:ext cx="2085746" cy="286207"/>
          </a:xfrm>
          <a:prstGeom prst="roundRect">
            <a:avLst>
              <a:gd name="adj" fmla="val 42599"/>
            </a:avLst>
          </a:prstGeom>
          <a:solidFill>
            <a:srgbClr val="FEF2F2"/>
          </a:solidFill>
          <a:ln w="12700">
            <a:solidFill>
              <a:srgbClr val="FEE2E2"/>
            </a:solidFill>
            <a:prstDash val="solid"/>
          </a:ln>
        </p:spPr>
        <p:txBody>
          <a:bodyPr/>
          <a:lstStyle/>
          <a:p>
            <a:endParaRPr lang="ja-JP" altLang="en-US"/>
          </a:p>
        </p:txBody>
      </p:sp>
      <p:sp>
        <p:nvSpPr>
          <p:cNvPr id="138" name="Text 38"/>
          <p:cNvSpPr txBox="1"/>
          <p:nvPr/>
        </p:nvSpPr>
        <p:spPr>
          <a:xfrm>
            <a:off x="9831629" y="1329115"/>
            <a:ext cx="2067458" cy="228600"/>
          </a:xfrm>
          <a:prstGeom prst="rect">
            <a:avLst/>
          </a:prstGeom>
          <a:noFill/>
          <a:ln/>
        </p:spPr>
        <p:txBody>
          <a:bodyPr wrap="square" lIns="0" tIns="0" rIns="0" bIns="0" rtlCol="0" anchor="ctr"/>
          <a:lstStyle/>
          <a:p>
            <a:pPr marL="0" indent="0" algn="l">
              <a:buNone/>
            </a:pPr>
            <a:r>
              <a:rPr lang="en-US" sz="1200" b="1" dirty="0">
                <a:solidFill>
                  <a:srgbClr val="DC2626"/>
                </a:solidFill>
                <a:latin typeface="Noto Sans JP" pitchFamily="34" charset="0"/>
                <a:ea typeface="Noto Sans JP" pitchFamily="34" charset="-122"/>
                <a:cs typeface="Noto Sans JP" pitchFamily="34" charset="-120"/>
              </a:rPr>
              <a:t>マイナビ転職 / エージェント</a:t>
            </a:r>
            <a:endParaRPr lang="en-US" sz="1200" dirty="0"/>
          </a:p>
        </p:txBody>
      </p:sp>
      <p:sp>
        <p:nvSpPr>
          <p:cNvPr id="139" name="Text 39"/>
          <p:cNvSpPr txBox="1"/>
          <p:nvPr/>
        </p:nvSpPr>
        <p:spPr>
          <a:xfrm>
            <a:off x="4819802" y="1624466"/>
            <a:ext cx="4638751" cy="228600"/>
          </a:xfrm>
          <a:prstGeom prst="rect">
            <a:avLst/>
          </a:prstGeom>
          <a:noFill/>
          <a:ln/>
        </p:spPr>
        <p:txBody>
          <a:bodyPr wrap="square" lIns="0" tIns="0" rIns="0" bIns="0" rtlCol="0" anchor="ctr"/>
          <a:lstStyle/>
          <a:p>
            <a:pPr marL="0" indent="0" algn="l">
              <a:buNone/>
            </a:pPr>
            <a:r>
              <a:rPr lang="en-US" sz="1200" b="1" dirty="0">
                <a:solidFill>
                  <a:srgbClr val="1F2937"/>
                </a:solidFill>
                <a:latin typeface="Noto Sans JP" pitchFamily="34" charset="0"/>
                <a:ea typeface="Noto Sans JP" pitchFamily="34" charset="-122"/>
                <a:cs typeface="Noto Sans JP" pitchFamily="34" charset="-120"/>
              </a:rPr>
              <a:t>全国×SMB〜大手全域カバー、多段階営業プロセス、HQ主導決済</a:t>
            </a:r>
            <a:endParaRPr lang="en-US" sz="1200" dirty="0"/>
          </a:p>
        </p:txBody>
      </p:sp>
      <p:sp>
        <p:nvSpPr>
          <p:cNvPr id="140" name="Text 40"/>
          <p:cNvSpPr txBox="1"/>
          <p:nvPr/>
        </p:nvSpPr>
        <p:spPr>
          <a:xfrm>
            <a:off x="4819802" y="1853066"/>
            <a:ext cx="7115861" cy="419710"/>
          </a:xfrm>
          <a:prstGeom prst="rect">
            <a:avLst/>
          </a:prstGeom>
          <a:noFill/>
          <a:ln/>
        </p:spPr>
        <p:txBody>
          <a:bodyPr wrap="square" lIns="0" tIns="0" rIns="0" bIns="0" rtlCol="0" anchor="ctr"/>
          <a:lstStyle/>
          <a:p>
            <a:pPr marL="0" indent="0" algn="l">
              <a:buNone/>
            </a:pPr>
            <a:r>
              <a:rPr lang="en-US" sz="1200" dirty="0">
                <a:solidFill>
                  <a:srgbClr val="4B5563"/>
                </a:solidFill>
                <a:latin typeface="Noto Sans JP" pitchFamily="34" charset="0"/>
                <a:ea typeface="Noto Sans JP" pitchFamily="34" charset="-122"/>
                <a:cs typeface="Noto Sans JP" pitchFamily="34" charset="-120"/>
              </a:rPr>
              <a:t>企業の採用活動の根幹であり、決裁権者へのアプローチが必須。営業組織の分業化も進んでおりソリューション提案の余地が大きい。</a:t>
            </a:r>
            <a:endParaRPr lang="en-US" sz="1200" dirty="0"/>
          </a:p>
        </p:txBody>
      </p:sp>
      <p:sp>
        <p:nvSpPr>
          <p:cNvPr id="141" name="Shape 41"/>
          <p:cNvSpPr/>
          <p:nvPr/>
        </p:nvSpPr>
        <p:spPr>
          <a:xfrm>
            <a:off x="4267505" y="2424566"/>
            <a:ext cx="7696505" cy="1181405"/>
          </a:xfrm>
          <a:prstGeom prst="roundRect">
            <a:avLst>
              <a:gd name="adj" fmla="val 2497"/>
            </a:avLst>
          </a:prstGeom>
          <a:solidFill>
            <a:srgbClr val="FFFBFC"/>
          </a:solidFill>
          <a:ln w="25400">
            <a:solidFill>
              <a:srgbClr val="FEE2E2"/>
            </a:solidFill>
            <a:prstDash val="solid"/>
          </a:ln>
          <a:effectLst>
            <a:outerShdw blurRad="12700" dist="12700" dir="16200000" algn="bl" rotWithShape="0">
              <a:srgbClr val="000000">
                <a:alpha val="75000"/>
              </a:srgbClr>
            </a:outerShdw>
          </a:effectLst>
        </p:spPr>
        <p:txBody>
          <a:bodyPr/>
          <a:lstStyle/>
          <a:p>
            <a:endParaRPr lang="ja-JP" altLang="en-US"/>
          </a:p>
        </p:txBody>
      </p:sp>
      <p:sp>
        <p:nvSpPr>
          <p:cNvPr id="142" name="Shape 42"/>
          <p:cNvSpPr/>
          <p:nvPr/>
        </p:nvSpPr>
        <p:spPr>
          <a:xfrm>
            <a:off x="4267505" y="2424566"/>
            <a:ext cx="38405" cy="1143000"/>
          </a:xfrm>
          <a:prstGeom prst="roundRect">
            <a:avLst>
              <a:gd name="adj" fmla="val 2380940"/>
            </a:avLst>
          </a:prstGeom>
          <a:solidFill>
            <a:srgbClr val="DC2626"/>
          </a:solidFill>
          <a:ln/>
        </p:spPr>
        <p:txBody>
          <a:bodyPr/>
          <a:lstStyle/>
          <a:p>
            <a:endParaRPr lang="ja-JP" altLang="en-US"/>
          </a:p>
        </p:txBody>
      </p:sp>
      <p:sp>
        <p:nvSpPr>
          <p:cNvPr id="143" name="Shape 43"/>
          <p:cNvSpPr/>
          <p:nvPr/>
        </p:nvSpPr>
        <p:spPr>
          <a:xfrm>
            <a:off x="4381805" y="2558068"/>
            <a:ext cx="342900" cy="342900"/>
          </a:xfrm>
          <a:prstGeom prst="roundRect">
            <a:avLst>
              <a:gd name="adj" fmla="val 29630"/>
            </a:avLst>
          </a:prstGeom>
          <a:solidFill>
            <a:srgbClr val="FEE2E2"/>
          </a:solidFill>
          <a:ln/>
        </p:spPr>
        <p:txBody>
          <a:bodyPr/>
          <a:lstStyle/>
          <a:p>
            <a:endParaRPr lang="ja-JP" altLang="en-US"/>
          </a:p>
        </p:txBody>
      </p:sp>
      <p:pic>
        <p:nvPicPr>
          <p:cNvPr id="144" name="Image 8" descr="preencoded.png"/>
          <p:cNvPicPr>
            <a:picLocks noChangeAspect="1"/>
          </p:cNvPicPr>
          <p:nvPr/>
        </p:nvPicPr>
        <p:blipFill>
          <a:blip r:embed="rId11"/>
          <a:srcRect t="-180" b="-180"/>
          <a:stretch/>
        </p:blipFill>
        <p:spPr>
          <a:xfrm>
            <a:off x="4457700" y="2653166"/>
            <a:ext cx="190195" cy="152705"/>
          </a:xfrm>
          <a:prstGeom prst="rect">
            <a:avLst/>
          </a:prstGeom>
        </p:spPr>
      </p:pic>
      <p:sp>
        <p:nvSpPr>
          <p:cNvPr id="145" name="Text 44"/>
          <p:cNvSpPr txBox="1"/>
          <p:nvPr/>
        </p:nvSpPr>
        <p:spPr>
          <a:xfrm>
            <a:off x="4819802" y="2510519"/>
            <a:ext cx="1967789" cy="191110"/>
          </a:xfrm>
          <a:prstGeom prst="rect">
            <a:avLst/>
          </a:prstGeom>
          <a:noFill/>
          <a:ln/>
        </p:spPr>
        <p:txBody>
          <a:bodyPr wrap="square" lIns="0" tIns="0" rIns="0" bIns="0" rtlCol="0" anchor="ctr"/>
          <a:lstStyle/>
          <a:p>
            <a:pPr marL="0" indent="0" algn="l">
              <a:buNone/>
            </a:pPr>
            <a:r>
              <a:rPr lang="en-US" sz="1000" b="1" dirty="0">
                <a:solidFill>
                  <a:srgbClr val="111827"/>
                </a:solidFill>
                <a:latin typeface="Noto Sans JP" pitchFamily="34" charset="0"/>
                <a:ea typeface="Noto Sans JP" pitchFamily="34" charset="-122"/>
                <a:cs typeface="Noto Sans JP" pitchFamily="34" charset="-120"/>
              </a:rPr>
              <a:t>アルバイト／ミドルシニア領域</a:t>
            </a:r>
            <a:endParaRPr lang="en-US" sz="1000" dirty="0"/>
          </a:p>
        </p:txBody>
      </p:sp>
      <p:sp>
        <p:nvSpPr>
          <p:cNvPr id="146" name="Shape 45"/>
          <p:cNvSpPr/>
          <p:nvPr/>
        </p:nvSpPr>
        <p:spPr>
          <a:xfrm>
            <a:off x="9609430" y="2538866"/>
            <a:ext cx="2247595" cy="286207"/>
          </a:xfrm>
          <a:prstGeom prst="roundRect">
            <a:avLst>
              <a:gd name="adj" fmla="val 42599"/>
            </a:avLst>
          </a:prstGeom>
          <a:solidFill>
            <a:srgbClr val="FEF2F2"/>
          </a:solidFill>
          <a:ln w="12700">
            <a:solidFill>
              <a:srgbClr val="FEE2E2"/>
            </a:solidFill>
            <a:prstDash val="solid"/>
          </a:ln>
        </p:spPr>
        <p:txBody>
          <a:bodyPr/>
          <a:lstStyle/>
          <a:p>
            <a:endParaRPr lang="ja-JP" altLang="en-US"/>
          </a:p>
        </p:txBody>
      </p:sp>
      <p:sp>
        <p:nvSpPr>
          <p:cNvPr id="147" name="Text 46"/>
          <p:cNvSpPr txBox="1"/>
          <p:nvPr/>
        </p:nvSpPr>
        <p:spPr>
          <a:xfrm>
            <a:off x="9676181" y="2568127"/>
            <a:ext cx="2229307" cy="228600"/>
          </a:xfrm>
          <a:prstGeom prst="rect">
            <a:avLst/>
          </a:prstGeom>
          <a:noFill/>
          <a:ln/>
        </p:spPr>
        <p:txBody>
          <a:bodyPr wrap="square" lIns="0" tIns="0" rIns="0" bIns="0" rtlCol="0" anchor="ctr"/>
          <a:lstStyle/>
          <a:p>
            <a:pPr marL="0" indent="0" algn="l">
              <a:buNone/>
            </a:pPr>
            <a:r>
              <a:rPr lang="en-US" sz="1200" b="1" dirty="0">
                <a:solidFill>
                  <a:srgbClr val="DC2626"/>
                </a:solidFill>
                <a:latin typeface="Noto Sans JP" pitchFamily="34" charset="0"/>
                <a:ea typeface="Noto Sans JP" pitchFamily="34" charset="-122"/>
                <a:cs typeface="Noto Sans JP" pitchFamily="34" charset="-120"/>
              </a:rPr>
              <a:t>マイナビバイト / ミドルシニア</a:t>
            </a:r>
            <a:endParaRPr lang="en-US" sz="1200" dirty="0"/>
          </a:p>
        </p:txBody>
      </p:sp>
      <p:sp>
        <p:nvSpPr>
          <p:cNvPr id="148" name="Text 47"/>
          <p:cNvSpPr txBox="1"/>
          <p:nvPr/>
        </p:nvSpPr>
        <p:spPr>
          <a:xfrm>
            <a:off x="4819802" y="2863478"/>
            <a:ext cx="4258361" cy="228600"/>
          </a:xfrm>
          <a:prstGeom prst="rect">
            <a:avLst/>
          </a:prstGeom>
          <a:noFill/>
          <a:ln/>
        </p:spPr>
        <p:txBody>
          <a:bodyPr wrap="square" lIns="0" tIns="0" rIns="0" bIns="0" rtlCol="0" anchor="ctr"/>
          <a:lstStyle/>
          <a:p>
            <a:pPr marL="0" indent="0" algn="l">
              <a:buNone/>
            </a:pPr>
            <a:r>
              <a:rPr lang="en-US" sz="1200" b="1" dirty="0">
                <a:solidFill>
                  <a:srgbClr val="1F2937"/>
                </a:solidFill>
                <a:latin typeface="Noto Sans JP" pitchFamily="34" charset="0"/>
                <a:ea typeface="Noto Sans JP" pitchFamily="34" charset="-122"/>
                <a:cs typeface="Noto Sans JP" pitchFamily="34" charset="-120"/>
              </a:rPr>
              <a:t>SMB比率極大、属人営業依存、飲食・地方・小売と接続可能</a:t>
            </a:r>
            <a:endParaRPr lang="en-US" sz="1200" dirty="0"/>
          </a:p>
        </p:txBody>
      </p:sp>
      <p:sp>
        <p:nvSpPr>
          <p:cNvPr id="149" name="Text 48"/>
          <p:cNvSpPr txBox="1"/>
          <p:nvPr/>
        </p:nvSpPr>
        <p:spPr>
          <a:xfrm>
            <a:off x="4819802" y="3092078"/>
            <a:ext cx="7135063" cy="419710"/>
          </a:xfrm>
          <a:prstGeom prst="rect">
            <a:avLst/>
          </a:prstGeom>
          <a:noFill/>
          <a:ln/>
        </p:spPr>
        <p:txBody>
          <a:bodyPr wrap="square" lIns="0" tIns="0" rIns="0" bIns="0" rtlCol="0" anchor="ctr"/>
          <a:lstStyle/>
          <a:p>
            <a:pPr marL="0" indent="0" algn="l">
              <a:buNone/>
            </a:pPr>
            <a:r>
              <a:rPr lang="en-US" sz="1200" dirty="0">
                <a:solidFill>
                  <a:srgbClr val="4B5563"/>
                </a:solidFill>
                <a:latin typeface="Noto Sans JP" pitchFamily="34" charset="0"/>
                <a:ea typeface="Noto Sans JP" pitchFamily="34" charset="-122"/>
                <a:cs typeface="Noto Sans JP" pitchFamily="34" charset="-120"/>
              </a:rPr>
              <a:t>店舗・拠点単位での採用ニーズが膨大。地方を含む全国のSMBへのリーチ力が強み。多店舗展開企業の本部攻略もカギ。</a:t>
            </a:r>
            <a:endParaRPr lang="en-US" sz="1200" dirty="0"/>
          </a:p>
        </p:txBody>
      </p:sp>
      <p:sp>
        <p:nvSpPr>
          <p:cNvPr id="150" name="Shape 49"/>
          <p:cNvSpPr/>
          <p:nvPr/>
        </p:nvSpPr>
        <p:spPr>
          <a:xfrm>
            <a:off x="4267505" y="3663578"/>
            <a:ext cx="7696505" cy="1181405"/>
          </a:xfrm>
          <a:prstGeom prst="roundRect">
            <a:avLst>
              <a:gd name="adj" fmla="val 2497"/>
            </a:avLst>
          </a:prstGeom>
          <a:solidFill>
            <a:srgbClr val="FFFBFC"/>
          </a:solidFill>
          <a:ln w="25400">
            <a:solidFill>
              <a:srgbClr val="FEE2E2"/>
            </a:solidFill>
            <a:prstDash val="solid"/>
          </a:ln>
          <a:effectLst>
            <a:outerShdw blurRad="12700" dist="12700" dir="16200000" algn="bl" rotWithShape="0">
              <a:srgbClr val="000000">
                <a:alpha val="75000"/>
              </a:srgbClr>
            </a:outerShdw>
          </a:effectLst>
        </p:spPr>
        <p:txBody>
          <a:bodyPr/>
          <a:lstStyle/>
          <a:p>
            <a:endParaRPr lang="ja-JP" altLang="en-US"/>
          </a:p>
        </p:txBody>
      </p:sp>
      <p:sp>
        <p:nvSpPr>
          <p:cNvPr id="151" name="Shape 50"/>
          <p:cNvSpPr/>
          <p:nvPr/>
        </p:nvSpPr>
        <p:spPr>
          <a:xfrm>
            <a:off x="4267505" y="3663578"/>
            <a:ext cx="38405" cy="1143000"/>
          </a:xfrm>
          <a:prstGeom prst="roundRect">
            <a:avLst>
              <a:gd name="adj" fmla="val 2380940"/>
            </a:avLst>
          </a:prstGeom>
          <a:solidFill>
            <a:srgbClr val="DC2626"/>
          </a:solidFill>
          <a:ln/>
        </p:spPr>
        <p:txBody>
          <a:bodyPr/>
          <a:lstStyle/>
          <a:p>
            <a:endParaRPr lang="ja-JP" altLang="en-US"/>
          </a:p>
        </p:txBody>
      </p:sp>
      <p:sp>
        <p:nvSpPr>
          <p:cNvPr id="152" name="Shape 51"/>
          <p:cNvSpPr/>
          <p:nvPr/>
        </p:nvSpPr>
        <p:spPr>
          <a:xfrm>
            <a:off x="4381805" y="3796166"/>
            <a:ext cx="342900" cy="342900"/>
          </a:xfrm>
          <a:prstGeom prst="roundRect">
            <a:avLst>
              <a:gd name="adj" fmla="val 29630"/>
            </a:avLst>
          </a:prstGeom>
          <a:solidFill>
            <a:srgbClr val="FEE2E2"/>
          </a:solidFill>
          <a:ln/>
        </p:spPr>
        <p:txBody>
          <a:bodyPr/>
          <a:lstStyle/>
          <a:p>
            <a:endParaRPr lang="ja-JP" altLang="en-US"/>
          </a:p>
        </p:txBody>
      </p:sp>
      <p:pic>
        <p:nvPicPr>
          <p:cNvPr id="153" name="Image 9" descr="preencoded.png"/>
          <p:cNvPicPr>
            <a:picLocks noChangeAspect="1"/>
          </p:cNvPicPr>
          <p:nvPr/>
        </p:nvPicPr>
        <p:blipFill>
          <a:blip r:embed="rId12"/>
          <a:srcRect t="-43" b="-43"/>
          <a:stretch/>
        </p:blipFill>
        <p:spPr>
          <a:xfrm>
            <a:off x="4486046" y="3892178"/>
            <a:ext cx="133502" cy="152705"/>
          </a:xfrm>
          <a:prstGeom prst="rect">
            <a:avLst/>
          </a:prstGeom>
        </p:spPr>
      </p:pic>
      <p:sp>
        <p:nvSpPr>
          <p:cNvPr id="154" name="Text 52"/>
          <p:cNvSpPr txBox="1"/>
          <p:nvPr/>
        </p:nvSpPr>
        <p:spPr>
          <a:xfrm>
            <a:off x="4819802" y="3748617"/>
            <a:ext cx="1300277" cy="191110"/>
          </a:xfrm>
          <a:prstGeom prst="rect">
            <a:avLst/>
          </a:prstGeom>
          <a:noFill/>
          <a:ln/>
        </p:spPr>
        <p:txBody>
          <a:bodyPr wrap="square" lIns="0" tIns="0" rIns="0" bIns="0" rtlCol="0" anchor="ctr"/>
          <a:lstStyle/>
          <a:p>
            <a:pPr marL="0" indent="0" algn="l">
              <a:buNone/>
            </a:pPr>
            <a:r>
              <a:rPr lang="en-US" sz="1000" b="1" dirty="0">
                <a:solidFill>
                  <a:srgbClr val="111827"/>
                </a:solidFill>
                <a:latin typeface="Noto Sans JP" pitchFamily="34" charset="0"/>
                <a:ea typeface="Noto Sans JP" pitchFamily="34" charset="-122"/>
                <a:cs typeface="Noto Sans JP" pitchFamily="34" charset="-120"/>
              </a:rPr>
              <a:t>医療・福祉人材事業</a:t>
            </a:r>
            <a:endParaRPr lang="en-US" sz="1000" dirty="0"/>
          </a:p>
        </p:txBody>
      </p:sp>
      <p:sp>
        <p:nvSpPr>
          <p:cNvPr id="155" name="Shape 53"/>
          <p:cNvSpPr/>
          <p:nvPr/>
        </p:nvSpPr>
        <p:spPr>
          <a:xfrm>
            <a:off x="10191902" y="3777878"/>
            <a:ext cx="1666951" cy="286207"/>
          </a:xfrm>
          <a:prstGeom prst="roundRect">
            <a:avLst>
              <a:gd name="adj" fmla="val 42599"/>
            </a:avLst>
          </a:prstGeom>
          <a:solidFill>
            <a:srgbClr val="FEF2F2"/>
          </a:solidFill>
          <a:ln w="12700">
            <a:solidFill>
              <a:srgbClr val="FEE2E2"/>
            </a:solidFill>
            <a:prstDash val="solid"/>
          </a:ln>
        </p:spPr>
        <p:txBody>
          <a:bodyPr/>
          <a:lstStyle/>
          <a:p>
            <a:endParaRPr lang="ja-JP" altLang="en-US"/>
          </a:p>
        </p:txBody>
      </p:sp>
      <p:sp>
        <p:nvSpPr>
          <p:cNvPr id="156" name="Text 54"/>
          <p:cNvSpPr txBox="1"/>
          <p:nvPr/>
        </p:nvSpPr>
        <p:spPr>
          <a:xfrm>
            <a:off x="10258654" y="3806224"/>
            <a:ext cx="1648663" cy="228600"/>
          </a:xfrm>
          <a:prstGeom prst="rect">
            <a:avLst/>
          </a:prstGeom>
          <a:noFill/>
          <a:ln/>
        </p:spPr>
        <p:txBody>
          <a:bodyPr wrap="square" lIns="0" tIns="0" rIns="0" bIns="0" rtlCol="0" anchor="ctr"/>
          <a:lstStyle/>
          <a:p>
            <a:pPr marL="0" indent="0" algn="l">
              <a:buNone/>
            </a:pPr>
            <a:r>
              <a:rPr lang="en-US" sz="1200" b="1" dirty="0">
                <a:solidFill>
                  <a:srgbClr val="DC2626"/>
                </a:solidFill>
                <a:latin typeface="Noto Sans JP" pitchFamily="34" charset="0"/>
                <a:ea typeface="Noto Sans JP" pitchFamily="34" charset="-122"/>
                <a:cs typeface="Noto Sans JP" pitchFamily="34" charset="-120"/>
              </a:rPr>
              <a:t>看護師・薬剤師・医師</a:t>
            </a:r>
            <a:endParaRPr lang="en-US" sz="1200" dirty="0"/>
          </a:p>
        </p:txBody>
      </p:sp>
      <p:sp>
        <p:nvSpPr>
          <p:cNvPr id="157" name="Text 55"/>
          <p:cNvSpPr txBox="1"/>
          <p:nvPr/>
        </p:nvSpPr>
        <p:spPr>
          <a:xfrm>
            <a:off x="4819802" y="4101575"/>
            <a:ext cx="3877056" cy="228600"/>
          </a:xfrm>
          <a:prstGeom prst="rect">
            <a:avLst/>
          </a:prstGeom>
          <a:noFill/>
          <a:ln/>
        </p:spPr>
        <p:txBody>
          <a:bodyPr wrap="square" lIns="0" tIns="0" rIns="0" bIns="0" rtlCol="0" anchor="ctr"/>
          <a:lstStyle/>
          <a:p>
            <a:pPr marL="0" indent="0" algn="l">
              <a:buNone/>
            </a:pPr>
            <a:r>
              <a:rPr lang="en-US" sz="1200" b="1" dirty="0">
                <a:solidFill>
                  <a:srgbClr val="1F2937"/>
                </a:solidFill>
                <a:latin typeface="Noto Sans JP" pitchFamily="34" charset="0"/>
                <a:ea typeface="Noto Sans JP" pitchFamily="34" charset="-122"/>
                <a:cs typeface="Noto Sans JP" pitchFamily="34" charset="-120"/>
              </a:rPr>
              <a:t>高単価・高LTV、営業プロセスが極めて複雑かつ専門的</a:t>
            </a:r>
            <a:endParaRPr lang="en-US" sz="1200" dirty="0"/>
          </a:p>
        </p:txBody>
      </p:sp>
      <p:sp>
        <p:nvSpPr>
          <p:cNvPr id="158" name="Text 56"/>
          <p:cNvSpPr txBox="1"/>
          <p:nvPr/>
        </p:nvSpPr>
        <p:spPr>
          <a:xfrm>
            <a:off x="4819802" y="4330175"/>
            <a:ext cx="7135063" cy="419710"/>
          </a:xfrm>
          <a:prstGeom prst="rect">
            <a:avLst/>
          </a:prstGeom>
          <a:noFill/>
          <a:ln/>
        </p:spPr>
        <p:txBody>
          <a:bodyPr wrap="square" lIns="0" tIns="0" rIns="0" bIns="0" rtlCol="0" anchor="ctr"/>
          <a:lstStyle/>
          <a:p>
            <a:pPr marL="0" indent="0" algn="l">
              <a:buNone/>
            </a:pPr>
            <a:r>
              <a:rPr lang="en-US" sz="1200" dirty="0">
                <a:solidFill>
                  <a:srgbClr val="4B5563"/>
                </a:solidFill>
                <a:latin typeface="Noto Sans JP" pitchFamily="34" charset="0"/>
                <a:ea typeface="Noto Sans JP" pitchFamily="34" charset="-122"/>
                <a:cs typeface="Noto Sans JP" pitchFamily="34" charset="-120"/>
              </a:rPr>
              <a:t>紹介手数料が高額で収益性が高い一方、マッチング難易度が高い。専門職特化の深いプロセス管理が求められる領域。</a:t>
            </a:r>
            <a:endParaRPr lang="en-US" sz="1200" dirty="0"/>
          </a:p>
        </p:txBody>
      </p:sp>
      <p:sp>
        <p:nvSpPr>
          <p:cNvPr id="159" name="Shape 57"/>
          <p:cNvSpPr/>
          <p:nvPr/>
        </p:nvSpPr>
        <p:spPr>
          <a:xfrm>
            <a:off x="4267505" y="4939166"/>
            <a:ext cx="886054" cy="209398"/>
          </a:xfrm>
          <a:prstGeom prst="roundRect">
            <a:avLst>
              <a:gd name="adj" fmla="val 79396"/>
            </a:avLst>
          </a:prstGeom>
          <a:solidFill>
            <a:srgbClr val="4B5563"/>
          </a:solidFill>
          <a:ln/>
        </p:spPr>
        <p:txBody>
          <a:bodyPr/>
          <a:lstStyle/>
          <a:p>
            <a:endParaRPr lang="ja-JP" altLang="en-US"/>
          </a:p>
        </p:txBody>
      </p:sp>
      <p:sp>
        <p:nvSpPr>
          <p:cNvPr id="160" name="Text 58"/>
          <p:cNvSpPr txBox="1"/>
          <p:nvPr/>
        </p:nvSpPr>
        <p:spPr>
          <a:xfrm>
            <a:off x="4343400" y="4954711"/>
            <a:ext cx="210312" cy="162763"/>
          </a:xfrm>
          <a:prstGeom prst="rect">
            <a:avLst/>
          </a:prstGeom>
          <a:noFill/>
          <a:ln/>
        </p:spPr>
        <p:txBody>
          <a:bodyPr wrap="square" lIns="0" tIns="0" rIns="0" bIns="0" rtlCol="0" anchor="ctr"/>
          <a:lstStyle/>
          <a:p>
            <a:pPr marL="0" indent="0" algn="l">
              <a:buNone/>
            </a:pPr>
            <a:r>
              <a:rPr lang="en-US" sz="900" b="1" dirty="0">
                <a:solidFill>
                  <a:srgbClr val="FFFFFF"/>
                </a:solidFill>
                <a:latin typeface="Noto Sans JP" pitchFamily="34" charset="0"/>
                <a:ea typeface="Noto Sans JP" pitchFamily="34" charset="-122"/>
                <a:cs typeface="Noto Sans JP" pitchFamily="34" charset="-120"/>
              </a:rPr>
              <a:t>〇</a:t>
            </a:r>
            <a:endParaRPr lang="en-US" sz="900" dirty="0"/>
          </a:p>
        </p:txBody>
      </p:sp>
      <p:sp>
        <p:nvSpPr>
          <p:cNvPr id="161" name="Text 59"/>
          <p:cNvSpPr txBox="1"/>
          <p:nvPr/>
        </p:nvSpPr>
        <p:spPr>
          <a:xfrm>
            <a:off x="4496105" y="4954711"/>
            <a:ext cx="667512" cy="171907"/>
          </a:xfrm>
          <a:prstGeom prst="rect">
            <a:avLst/>
          </a:prstGeom>
          <a:noFill/>
          <a:ln/>
        </p:spPr>
        <p:txBody>
          <a:bodyPr wrap="square" lIns="0" tIns="0" rIns="0" bIns="0" rtlCol="0" anchor="ctr"/>
          <a:lstStyle/>
          <a:p>
            <a:pPr marL="0" indent="0" algn="l">
              <a:buNone/>
            </a:pPr>
            <a:r>
              <a:rPr lang="en-US" sz="900" b="1" dirty="0">
                <a:solidFill>
                  <a:srgbClr val="FFFFFF"/>
                </a:solidFill>
                <a:latin typeface="Noto Sans JP" pitchFamily="34" charset="0"/>
                <a:ea typeface="Noto Sans JP" pitchFamily="34" charset="-122"/>
                <a:cs typeface="Noto Sans JP" pitchFamily="34" charset="-120"/>
              </a:rPr>
              <a:t>適合度：中</a:t>
            </a:r>
            <a:endParaRPr lang="en-US" sz="900" dirty="0"/>
          </a:p>
        </p:txBody>
      </p:sp>
      <p:sp>
        <p:nvSpPr>
          <p:cNvPr id="162" name="Text 60"/>
          <p:cNvSpPr txBox="1"/>
          <p:nvPr/>
        </p:nvSpPr>
        <p:spPr>
          <a:xfrm>
            <a:off x="5220310" y="4945567"/>
            <a:ext cx="1767535" cy="191110"/>
          </a:xfrm>
          <a:prstGeom prst="rect">
            <a:avLst/>
          </a:prstGeom>
          <a:noFill/>
          <a:ln/>
        </p:spPr>
        <p:txBody>
          <a:bodyPr wrap="square" lIns="0" tIns="0" rIns="0" bIns="0" rtlCol="0" anchor="ctr"/>
          <a:lstStyle/>
          <a:p>
            <a:pPr marL="0" indent="0" algn="l">
              <a:buNone/>
            </a:pPr>
            <a:r>
              <a:rPr lang="en-US" sz="1000" b="1" dirty="0">
                <a:solidFill>
                  <a:srgbClr val="374151"/>
                </a:solidFill>
                <a:latin typeface="Noto Sans JP" pitchFamily="34" charset="0"/>
                <a:ea typeface="Noto Sans JP" pitchFamily="34" charset="-122"/>
                <a:cs typeface="Noto Sans JP" pitchFamily="34" charset="-120"/>
              </a:rPr>
              <a:t>次点攻略領域（Potential）</a:t>
            </a:r>
            <a:endParaRPr lang="en-US" sz="1000" dirty="0"/>
          </a:p>
        </p:txBody>
      </p:sp>
      <p:sp>
        <p:nvSpPr>
          <p:cNvPr id="163" name="Shape 61"/>
          <p:cNvSpPr/>
          <p:nvPr/>
        </p:nvSpPr>
        <p:spPr>
          <a:xfrm>
            <a:off x="4267505" y="5198855"/>
            <a:ext cx="3810305" cy="1638605"/>
          </a:xfrm>
          <a:prstGeom prst="roundRect">
            <a:avLst>
              <a:gd name="adj" fmla="val 1298"/>
            </a:avLst>
          </a:prstGeom>
          <a:solidFill>
            <a:srgbClr val="F9FAFB"/>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ja-JP" altLang="en-US"/>
          </a:p>
        </p:txBody>
      </p:sp>
      <p:sp>
        <p:nvSpPr>
          <p:cNvPr id="164" name="Shape 62"/>
          <p:cNvSpPr/>
          <p:nvPr/>
        </p:nvSpPr>
        <p:spPr>
          <a:xfrm>
            <a:off x="4267505" y="5198855"/>
            <a:ext cx="38405" cy="1615745"/>
          </a:xfrm>
          <a:prstGeom prst="roundRect">
            <a:avLst>
              <a:gd name="adj" fmla="val 2380940"/>
            </a:avLst>
          </a:prstGeom>
          <a:solidFill>
            <a:srgbClr val="6B7280"/>
          </a:solidFill>
          <a:ln/>
        </p:spPr>
        <p:txBody>
          <a:bodyPr/>
          <a:lstStyle/>
          <a:p>
            <a:endParaRPr lang="ja-JP" altLang="en-US"/>
          </a:p>
        </p:txBody>
      </p:sp>
      <p:sp>
        <p:nvSpPr>
          <p:cNvPr id="165" name="Shape 63"/>
          <p:cNvSpPr/>
          <p:nvPr/>
        </p:nvSpPr>
        <p:spPr>
          <a:xfrm>
            <a:off x="4371746" y="5549071"/>
            <a:ext cx="267005" cy="267005"/>
          </a:xfrm>
          <a:prstGeom prst="roundRect">
            <a:avLst>
              <a:gd name="adj" fmla="val 48924"/>
            </a:avLst>
          </a:prstGeom>
          <a:solidFill>
            <a:srgbClr val="E5E7EB"/>
          </a:solidFill>
          <a:ln/>
        </p:spPr>
        <p:txBody>
          <a:bodyPr/>
          <a:lstStyle/>
          <a:p>
            <a:endParaRPr lang="ja-JP" altLang="en-US"/>
          </a:p>
        </p:txBody>
      </p:sp>
      <p:pic>
        <p:nvPicPr>
          <p:cNvPr id="166" name="Image 10" descr="preencoded.png"/>
          <p:cNvPicPr>
            <a:picLocks noChangeAspect="1"/>
          </p:cNvPicPr>
          <p:nvPr/>
        </p:nvPicPr>
        <p:blipFill>
          <a:blip r:embed="rId13"/>
          <a:srcRect l="-1507" r="-1507"/>
          <a:stretch/>
        </p:blipFill>
        <p:spPr>
          <a:xfrm>
            <a:off x="4419295" y="5615822"/>
            <a:ext cx="171907" cy="133502"/>
          </a:xfrm>
          <a:prstGeom prst="rect">
            <a:avLst/>
          </a:prstGeom>
        </p:spPr>
      </p:pic>
      <p:sp>
        <p:nvSpPr>
          <p:cNvPr id="167" name="Text 64"/>
          <p:cNvSpPr txBox="1"/>
          <p:nvPr/>
        </p:nvSpPr>
        <p:spPr>
          <a:xfrm>
            <a:off x="4714646" y="5473175"/>
            <a:ext cx="1338682" cy="191110"/>
          </a:xfrm>
          <a:prstGeom prst="rect">
            <a:avLst/>
          </a:prstGeom>
          <a:noFill/>
          <a:ln/>
        </p:spPr>
        <p:txBody>
          <a:bodyPr wrap="square" lIns="0" tIns="0" rIns="0" bIns="0" rtlCol="0" anchor="ctr"/>
          <a:lstStyle/>
          <a:p>
            <a:pPr marL="0" indent="0" algn="l">
              <a:buNone/>
            </a:pPr>
            <a:r>
              <a:rPr lang="en-US" sz="1000" b="1" dirty="0">
                <a:solidFill>
                  <a:srgbClr val="111827"/>
                </a:solidFill>
                <a:latin typeface="Noto Sans JP" pitchFamily="34" charset="0"/>
                <a:ea typeface="Noto Sans JP" pitchFamily="34" charset="-122"/>
                <a:cs typeface="Noto Sans JP" pitchFamily="34" charset="-120"/>
              </a:rPr>
              <a:t>HRテック/SaaS連携</a:t>
            </a:r>
            <a:endParaRPr lang="en-US" sz="1000" dirty="0"/>
          </a:p>
        </p:txBody>
      </p:sp>
      <p:sp>
        <p:nvSpPr>
          <p:cNvPr id="168" name="Text 65"/>
          <p:cNvSpPr txBox="1"/>
          <p:nvPr/>
        </p:nvSpPr>
        <p:spPr>
          <a:xfrm>
            <a:off x="4714646" y="5663371"/>
            <a:ext cx="2352751" cy="228600"/>
          </a:xfrm>
          <a:prstGeom prst="rect">
            <a:avLst/>
          </a:prstGeom>
          <a:noFill/>
          <a:ln/>
        </p:spPr>
        <p:txBody>
          <a:bodyPr wrap="square" lIns="0" tIns="0" rIns="0" bIns="0" rtlCol="0" anchor="ctr"/>
          <a:lstStyle/>
          <a:p>
            <a:pPr marL="0" indent="0" algn="l">
              <a:buNone/>
            </a:pPr>
            <a:r>
              <a:rPr lang="en-US" sz="1200" dirty="0">
                <a:solidFill>
                  <a:srgbClr val="6B7280"/>
                </a:solidFill>
                <a:latin typeface="Noto Sans JP" pitchFamily="34" charset="0"/>
                <a:ea typeface="Noto Sans JP" pitchFamily="34" charset="-122"/>
                <a:cs typeface="Noto Sans JP" pitchFamily="34" charset="-120"/>
              </a:rPr>
              <a:t>教育研修 / 人的資本 / Well-being</a:t>
            </a:r>
            <a:endParaRPr lang="en-US" sz="1200" dirty="0"/>
          </a:p>
        </p:txBody>
      </p:sp>
      <p:sp>
        <p:nvSpPr>
          <p:cNvPr id="169" name="Text 66"/>
          <p:cNvSpPr txBox="1"/>
          <p:nvPr/>
        </p:nvSpPr>
        <p:spPr>
          <a:xfrm>
            <a:off x="4371746" y="5930375"/>
            <a:ext cx="2658161" cy="228600"/>
          </a:xfrm>
          <a:prstGeom prst="rect">
            <a:avLst/>
          </a:prstGeom>
          <a:noFill/>
          <a:ln/>
        </p:spPr>
        <p:txBody>
          <a:bodyPr wrap="square" lIns="0" tIns="0" rIns="0" bIns="0" rtlCol="0" anchor="ctr"/>
          <a:lstStyle/>
          <a:p>
            <a:pPr marL="0" indent="0" algn="l">
              <a:buNone/>
            </a:pPr>
            <a:r>
              <a:rPr lang="en-US" sz="1200" b="1" dirty="0">
                <a:solidFill>
                  <a:srgbClr val="1F2937"/>
                </a:solidFill>
                <a:latin typeface="Noto Sans JP" pitchFamily="34" charset="0"/>
                <a:ea typeface="Noto Sans JP" pitchFamily="34" charset="-122"/>
                <a:cs typeface="Noto Sans JP" pitchFamily="34" charset="-120"/>
              </a:rPr>
              <a:t>SaaSモデル、導入後活用・CSに課題</a:t>
            </a:r>
            <a:endParaRPr lang="en-US" sz="1200" dirty="0"/>
          </a:p>
        </p:txBody>
      </p:sp>
      <p:sp>
        <p:nvSpPr>
          <p:cNvPr id="170" name="Text 67"/>
          <p:cNvSpPr txBox="1"/>
          <p:nvPr/>
        </p:nvSpPr>
        <p:spPr>
          <a:xfrm>
            <a:off x="4371746" y="6158975"/>
            <a:ext cx="3648456" cy="419710"/>
          </a:xfrm>
          <a:prstGeom prst="rect">
            <a:avLst/>
          </a:prstGeom>
          <a:noFill/>
          <a:ln/>
        </p:spPr>
        <p:txBody>
          <a:bodyPr wrap="square" lIns="0" tIns="0" rIns="0" bIns="0" rtlCol="0" anchor="ctr"/>
          <a:lstStyle/>
          <a:p>
            <a:pPr marL="0" indent="0" algn="l">
              <a:buNone/>
            </a:pPr>
            <a:r>
              <a:rPr lang="en-US" sz="1200" dirty="0">
                <a:solidFill>
                  <a:srgbClr val="4B5563"/>
                </a:solidFill>
                <a:latin typeface="Noto Sans JP" pitchFamily="34" charset="0"/>
                <a:ea typeface="Noto Sans JP" pitchFamily="34" charset="-122"/>
                <a:cs typeface="Noto Sans JP" pitchFamily="34" charset="-120"/>
              </a:rPr>
              <a:t>ストック型だが、ツール導入後の定着化支援（CS）がボトルネックになりやすい。</a:t>
            </a:r>
            <a:endParaRPr lang="en-US" sz="1200" dirty="0"/>
          </a:p>
        </p:txBody>
      </p:sp>
      <p:sp>
        <p:nvSpPr>
          <p:cNvPr id="171" name="Shape 68"/>
          <p:cNvSpPr/>
          <p:nvPr/>
        </p:nvSpPr>
        <p:spPr>
          <a:xfrm>
            <a:off x="8153705" y="5198855"/>
            <a:ext cx="3810305" cy="1638605"/>
          </a:xfrm>
          <a:prstGeom prst="roundRect">
            <a:avLst>
              <a:gd name="adj" fmla="val 1298"/>
            </a:avLst>
          </a:prstGeom>
          <a:solidFill>
            <a:srgbClr val="F9FAFB"/>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ja-JP" altLang="en-US"/>
          </a:p>
        </p:txBody>
      </p:sp>
      <p:sp>
        <p:nvSpPr>
          <p:cNvPr id="172" name="Shape 69"/>
          <p:cNvSpPr/>
          <p:nvPr/>
        </p:nvSpPr>
        <p:spPr>
          <a:xfrm>
            <a:off x="8153705" y="5198855"/>
            <a:ext cx="38405" cy="1615745"/>
          </a:xfrm>
          <a:prstGeom prst="roundRect">
            <a:avLst>
              <a:gd name="adj" fmla="val 2380940"/>
            </a:avLst>
          </a:prstGeom>
          <a:solidFill>
            <a:srgbClr val="6B7280"/>
          </a:solidFill>
          <a:ln/>
        </p:spPr>
        <p:txBody>
          <a:bodyPr/>
          <a:lstStyle/>
          <a:p>
            <a:endParaRPr lang="ja-JP" altLang="en-US"/>
          </a:p>
        </p:txBody>
      </p:sp>
      <p:sp>
        <p:nvSpPr>
          <p:cNvPr id="173" name="Shape 70"/>
          <p:cNvSpPr/>
          <p:nvPr/>
        </p:nvSpPr>
        <p:spPr>
          <a:xfrm>
            <a:off x="8257946" y="5549071"/>
            <a:ext cx="267005" cy="267005"/>
          </a:xfrm>
          <a:prstGeom prst="roundRect">
            <a:avLst>
              <a:gd name="adj" fmla="val 48924"/>
            </a:avLst>
          </a:prstGeom>
          <a:solidFill>
            <a:srgbClr val="E5E7EB"/>
          </a:solidFill>
          <a:ln/>
        </p:spPr>
        <p:txBody>
          <a:bodyPr/>
          <a:lstStyle/>
          <a:p>
            <a:endParaRPr lang="ja-JP" altLang="en-US"/>
          </a:p>
        </p:txBody>
      </p:sp>
      <p:pic>
        <p:nvPicPr>
          <p:cNvPr id="174" name="Image 11" descr="preencoded.png"/>
          <p:cNvPicPr>
            <a:picLocks noChangeAspect="1"/>
          </p:cNvPicPr>
          <p:nvPr/>
        </p:nvPicPr>
        <p:blipFill>
          <a:blip r:embed="rId14"/>
          <a:srcRect t="-1100" b="-1100"/>
          <a:stretch/>
        </p:blipFill>
        <p:spPr>
          <a:xfrm>
            <a:off x="8334756" y="5615822"/>
            <a:ext cx="114300" cy="133502"/>
          </a:xfrm>
          <a:prstGeom prst="rect">
            <a:avLst/>
          </a:prstGeom>
        </p:spPr>
      </p:pic>
      <p:sp>
        <p:nvSpPr>
          <p:cNvPr id="175" name="Text 71"/>
          <p:cNvSpPr txBox="1"/>
          <p:nvPr/>
        </p:nvSpPr>
        <p:spPr>
          <a:xfrm>
            <a:off x="8600846" y="5473175"/>
            <a:ext cx="900684" cy="191110"/>
          </a:xfrm>
          <a:prstGeom prst="rect">
            <a:avLst/>
          </a:prstGeom>
          <a:noFill/>
          <a:ln/>
        </p:spPr>
        <p:txBody>
          <a:bodyPr wrap="square" lIns="0" tIns="0" rIns="0" bIns="0" rtlCol="0" anchor="ctr"/>
          <a:lstStyle/>
          <a:p>
            <a:pPr marL="0" indent="0" algn="l">
              <a:buNone/>
            </a:pPr>
            <a:r>
              <a:rPr lang="en-US" sz="1000" b="1" dirty="0">
                <a:solidFill>
                  <a:srgbClr val="111827"/>
                </a:solidFill>
                <a:latin typeface="Noto Sans JP" pitchFamily="34" charset="0"/>
                <a:ea typeface="Noto Sans JP" pitchFamily="34" charset="-122"/>
                <a:cs typeface="Noto Sans JP" pitchFamily="34" charset="-120"/>
              </a:rPr>
              <a:t>新卒紹介事業</a:t>
            </a:r>
            <a:endParaRPr lang="en-US" sz="1000" dirty="0"/>
          </a:p>
        </p:txBody>
      </p:sp>
      <p:sp>
        <p:nvSpPr>
          <p:cNvPr id="176" name="Text 72"/>
          <p:cNvSpPr txBox="1"/>
          <p:nvPr/>
        </p:nvSpPr>
        <p:spPr>
          <a:xfrm>
            <a:off x="8600846" y="5663371"/>
            <a:ext cx="1334110" cy="228600"/>
          </a:xfrm>
          <a:prstGeom prst="rect">
            <a:avLst/>
          </a:prstGeom>
          <a:noFill/>
          <a:ln/>
        </p:spPr>
        <p:txBody>
          <a:bodyPr wrap="square" lIns="0" tIns="0" rIns="0" bIns="0" rtlCol="0" anchor="ctr"/>
          <a:lstStyle/>
          <a:p>
            <a:pPr marL="0" indent="0" algn="l">
              <a:buNone/>
            </a:pPr>
            <a:r>
              <a:rPr lang="en-US" sz="1200" dirty="0">
                <a:solidFill>
                  <a:srgbClr val="6B7280"/>
                </a:solidFill>
                <a:latin typeface="Noto Sans JP" pitchFamily="34" charset="0"/>
                <a:ea typeface="Noto Sans JP" pitchFamily="34" charset="-122"/>
                <a:cs typeface="Noto Sans JP" pitchFamily="34" charset="-120"/>
              </a:rPr>
              <a:t>新卒エージェント</a:t>
            </a:r>
            <a:endParaRPr lang="en-US" sz="1200" dirty="0"/>
          </a:p>
        </p:txBody>
      </p:sp>
      <p:sp>
        <p:nvSpPr>
          <p:cNvPr id="177" name="Text 73"/>
          <p:cNvSpPr txBox="1"/>
          <p:nvPr/>
        </p:nvSpPr>
        <p:spPr>
          <a:xfrm>
            <a:off x="8257946" y="5930375"/>
            <a:ext cx="2638958" cy="228600"/>
          </a:xfrm>
          <a:prstGeom prst="rect">
            <a:avLst/>
          </a:prstGeom>
          <a:noFill/>
          <a:ln/>
        </p:spPr>
        <p:txBody>
          <a:bodyPr wrap="square" lIns="0" tIns="0" rIns="0" bIns="0" rtlCol="0" anchor="ctr"/>
          <a:lstStyle/>
          <a:p>
            <a:pPr marL="0" indent="0" algn="l">
              <a:buNone/>
            </a:pPr>
            <a:r>
              <a:rPr lang="en-US" sz="1200" b="1" dirty="0">
                <a:solidFill>
                  <a:srgbClr val="1F2937"/>
                </a:solidFill>
                <a:latin typeface="Noto Sans JP" pitchFamily="34" charset="0"/>
                <a:ea typeface="Noto Sans JP" pitchFamily="34" charset="-122"/>
                <a:cs typeface="Noto Sans JP" pitchFamily="34" charset="-120"/>
              </a:rPr>
              <a:t>営業多段階・HQ主導だが季節性あり</a:t>
            </a:r>
            <a:endParaRPr lang="en-US" sz="1200" dirty="0"/>
          </a:p>
        </p:txBody>
      </p:sp>
      <p:sp>
        <p:nvSpPr>
          <p:cNvPr id="178" name="Text 74"/>
          <p:cNvSpPr txBox="1"/>
          <p:nvPr/>
        </p:nvSpPr>
        <p:spPr>
          <a:xfrm>
            <a:off x="8257946" y="6158975"/>
            <a:ext cx="3620110" cy="419710"/>
          </a:xfrm>
          <a:prstGeom prst="rect">
            <a:avLst/>
          </a:prstGeom>
          <a:noFill/>
          <a:ln/>
        </p:spPr>
        <p:txBody>
          <a:bodyPr wrap="square" lIns="0" tIns="0" rIns="0" bIns="0" rtlCol="0" anchor="ctr"/>
          <a:lstStyle/>
          <a:p>
            <a:pPr marL="0" indent="0" algn="l">
              <a:buNone/>
            </a:pPr>
            <a:r>
              <a:rPr lang="en-US" sz="1200" dirty="0">
                <a:solidFill>
                  <a:srgbClr val="4B5563"/>
                </a:solidFill>
                <a:latin typeface="Noto Sans JP" pitchFamily="34" charset="0"/>
                <a:ea typeface="Noto Sans JP" pitchFamily="34" charset="-122"/>
                <a:cs typeface="Noto Sans JP" pitchFamily="34" charset="-120"/>
              </a:rPr>
              <a:t>プロセスは中途に近いが、新卒採用時期に依存するため通年での安定性に課題。</a:t>
            </a:r>
            <a:endParaRPr lang="en-US" sz="1200" dirty="0"/>
          </a:p>
        </p:txBody>
      </p:sp>
      <p:pic>
        <p:nvPicPr>
          <p:cNvPr id="179" name="Image 12" descr="preencoded.png"/>
          <p:cNvPicPr>
            <a:picLocks noChangeAspect="1"/>
          </p:cNvPicPr>
          <p:nvPr/>
        </p:nvPicPr>
        <p:blipFill>
          <a:blip r:embed="rId15"/>
          <a:srcRect/>
          <a:stretch/>
        </p:blipFill>
        <p:spPr>
          <a:xfrm>
            <a:off x="4134002" y="3785193"/>
            <a:ext cx="95098" cy="190195"/>
          </a:xfrm>
          <a:prstGeom prst="rect">
            <a:avLst/>
          </a:prstGeom>
        </p:spPr>
      </p:pic>
    </p:spTree>
    <p:extLst>
      <p:ext uri="{BB962C8B-B14F-4D97-AF65-F5344CB8AC3E}">
        <p14:creationId xmlns:p14="http://schemas.microsoft.com/office/powerpoint/2010/main" val="33150609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ja-JP" altLang="en-US"/>
          </a:p>
        </p:txBody>
      </p:sp>
      <p:sp>
        <p:nvSpPr>
          <p:cNvPr id="3" name="Shape 1"/>
          <p:cNvSpPr/>
          <p:nvPr/>
        </p:nvSpPr>
        <p:spPr>
          <a:xfrm>
            <a:off x="0" y="0"/>
            <a:ext cx="12191695" cy="6858000"/>
          </a:xfrm>
          <a:prstGeom prst="rect">
            <a:avLst/>
          </a:prstGeom>
          <a:solidFill>
            <a:srgbClr val="FFFFFF"/>
          </a:solidFill>
          <a:ln/>
        </p:spPr>
        <p:txBody>
          <a:bodyPr/>
          <a:lstStyle/>
          <a:p>
            <a:endParaRPr lang="ja-JP" altLang="en-US"/>
          </a:p>
        </p:txBody>
      </p:sp>
      <p:sp>
        <p:nvSpPr>
          <p:cNvPr id="4" name="Shape 2"/>
          <p:cNvSpPr/>
          <p:nvPr/>
        </p:nvSpPr>
        <p:spPr>
          <a:xfrm>
            <a:off x="228600" y="705002"/>
            <a:ext cx="11734495" cy="19202"/>
          </a:xfrm>
          <a:prstGeom prst="rect">
            <a:avLst/>
          </a:prstGeom>
          <a:solidFill>
            <a:srgbClr val="1F2937"/>
          </a:solidFill>
          <a:ln/>
        </p:spPr>
        <p:txBody>
          <a:bodyPr/>
          <a:lstStyle/>
          <a:p>
            <a:endParaRPr lang="ja-JP" altLang="en-US"/>
          </a:p>
        </p:txBody>
      </p:sp>
      <p:sp>
        <p:nvSpPr>
          <p:cNvPr id="5" name="Text 3"/>
          <p:cNvSpPr txBox="1"/>
          <p:nvPr/>
        </p:nvSpPr>
        <p:spPr>
          <a:xfrm>
            <a:off x="228600" y="142646"/>
            <a:ext cx="4229100" cy="277063"/>
          </a:xfrm>
          <a:prstGeom prst="rect">
            <a:avLst/>
          </a:prstGeom>
          <a:noFill/>
          <a:ln/>
        </p:spPr>
        <p:txBody>
          <a:bodyPr wrap="square" lIns="0" tIns="0" rIns="0" bIns="0" rtlCol="0" anchor="ctr"/>
          <a:lstStyle/>
          <a:p>
            <a:pPr marL="0" indent="0" algn="l">
              <a:buNone/>
            </a:pPr>
            <a:r>
              <a:rPr lang="ja-JP" altLang="en-US" sz="1500" b="1" dirty="0">
                <a:solidFill>
                  <a:srgbClr val="111827"/>
                </a:solidFill>
                <a:latin typeface="Noto Sans JP" pitchFamily="34" charset="0"/>
                <a:ea typeface="Noto Sans JP" pitchFamily="34" charset="-122"/>
                <a:cs typeface="Noto Sans JP" pitchFamily="34" charset="-120"/>
              </a:rPr>
              <a:t>マイナビ経営陣</a:t>
            </a:r>
            <a:endParaRPr lang="en-US" sz="1500" dirty="0"/>
          </a:p>
        </p:txBody>
      </p:sp>
      <p:sp>
        <p:nvSpPr>
          <p:cNvPr id="6" name="Text 4"/>
          <p:cNvSpPr txBox="1"/>
          <p:nvPr/>
        </p:nvSpPr>
        <p:spPr>
          <a:xfrm>
            <a:off x="228600" y="437998"/>
            <a:ext cx="4239158" cy="228600"/>
          </a:xfrm>
          <a:prstGeom prst="rect">
            <a:avLst/>
          </a:prstGeom>
          <a:noFill/>
          <a:ln/>
        </p:spPr>
        <p:txBody>
          <a:bodyPr wrap="square" lIns="0" tIns="0" rIns="0" bIns="0" rtlCol="0" anchor="ctr"/>
          <a:lstStyle/>
          <a:p>
            <a:pPr marL="0" indent="0" algn="l">
              <a:buNone/>
            </a:pPr>
            <a:r>
              <a:rPr lang="en-US" sz="1200" dirty="0">
                <a:solidFill>
                  <a:srgbClr val="4B5563"/>
                </a:solidFill>
                <a:latin typeface="Noto Sans JP" pitchFamily="34" charset="0"/>
                <a:ea typeface="Noto Sans JP" pitchFamily="34" charset="-122"/>
                <a:cs typeface="Noto Sans JP" pitchFamily="34" charset="-120"/>
              </a:rPr>
              <a:t>ターゲット選定基準への適合度に基づく重点攻略領域の抽出</a:t>
            </a:r>
            <a:endParaRPr lang="en-US" sz="1200" dirty="0"/>
          </a:p>
        </p:txBody>
      </p:sp>
      <p:sp>
        <p:nvSpPr>
          <p:cNvPr id="7" name="Shape 5"/>
          <p:cNvSpPr/>
          <p:nvPr/>
        </p:nvSpPr>
        <p:spPr>
          <a:xfrm>
            <a:off x="10698480" y="418795"/>
            <a:ext cx="1266444" cy="267005"/>
          </a:xfrm>
          <a:prstGeom prst="roundRect">
            <a:avLst>
              <a:gd name="adj" fmla="val 342465"/>
            </a:avLst>
          </a:prstGeom>
          <a:solidFill>
            <a:srgbClr val="F3F4F6"/>
          </a:solidFill>
          <a:ln/>
        </p:spPr>
        <p:txBody>
          <a:bodyPr/>
          <a:lstStyle/>
          <a:p>
            <a:endParaRPr lang="ja-JP" altLang="en-US"/>
          </a:p>
        </p:txBody>
      </p:sp>
      <p:sp>
        <p:nvSpPr>
          <p:cNvPr id="8" name="Text 6"/>
          <p:cNvSpPr txBox="1"/>
          <p:nvPr/>
        </p:nvSpPr>
        <p:spPr>
          <a:xfrm>
            <a:off x="10775290" y="437998"/>
            <a:ext cx="1228954" cy="228600"/>
          </a:xfrm>
          <a:prstGeom prst="rect">
            <a:avLst/>
          </a:prstGeom>
          <a:noFill/>
          <a:ln/>
        </p:spPr>
        <p:txBody>
          <a:bodyPr wrap="square" lIns="0" tIns="0" rIns="0" bIns="0" rtlCol="0" anchor="ctr"/>
          <a:lstStyle/>
          <a:p>
            <a:pPr marL="0" indent="0" algn="r">
              <a:buNone/>
            </a:pPr>
            <a:r>
              <a:rPr lang="en-US" sz="1200" b="1" dirty="0">
                <a:solidFill>
                  <a:srgbClr val="4B5563"/>
                </a:solidFill>
                <a:latin typeface="Noto Sans JP" pitchFamily="34" charset="0"/>
                <a:ea typeface="Noto Sans JP" pitchFamily="34" charset="-122"/>
                <a:cs typeface="Noto Sans JP" pitchFamily="34" charset="-120"/>
              </a:rPr>
              <a:t>CONFIDENTIAL</a:t>
            </a:r>
            <a:endParaRPr lang="en-US" sz="1200" dirty="0"/>
          </a:p>
        </p:txBody>
      </p:sp>
      <p:sp>
        <p:nvSpPr>
          <p:cNvPr id="90" name="Shape 2"/>
          <p:cNvSpPr/>
          <p:nvPr/>
        </p:nvSpPr>
        <p:spPr>
          <a:xfrm>
            <a:off x="370311" y="1123798"/>
            <a:ext cx="2200046" cy="314554"/>
          </a:xfrm>
          <a:prstGeom prst="roundRect">
            <a:avLst>
              <a:gd name="adj" fmla="val 52854"/>
            </a:avLst>
          </a:prstGeom>
          <a:solidFill>
            <a:srgbClr val="1D4ED8"/>
          </a:solidFill>
          <a:ln/>
        </p:spPr>
        <p:txBody>
          <a:bodyPr/>
          <a:lstStyle/>
          <a:p>
            <a:endParaRPr lang="ja-JP" altLang="en-US"/>
          </a:p>
        </p:txBody>
      </p:sp>
      <p:sp>
        <p:nvSpPr>
          <p:cNvPr id="91" name="Text 3"/>
          <p:cNvSpPr txBox="1"/>
          <p:nvPr/>
        </p:nvSpPr>
        <p:spPr>
          <a:xfrm>
            <a:off x="986617" y="1181405"/>
            <a:ext cx="1068934" cy="191110"/>
          </a:xfrm>
          <a:prstGeom prst="rect">
            <a:avLst/>
          </a:prstGeom>
          <a:noFill/>
          <a:ln/>
        </p:spPr>
        <p:txBody>
          <a:bodyPr wrap="square" lIns="0" tIns="0" rIns="0" bIns="0" rtlCol="0" anchor="ctr"/>
          <a:lstStyle/>
          <a:p>
            <a:pPr marL="0" indent="0" algn="ctr">
              <a:buNone/>
            </a:pPr>
            <a:r>
              <a:rPr lang="en-US" sz="1000" b="1" dirty="0">
                <a:solidFill>
                  <a:srgbClr val="FFFFFF"/>
                </a:solidFill>
                <a:latin typeface="Noto Sans JP" pitchFamily="34" charset="0"/>
                <a:ea typeface="Noto Sans JP" pitchFamily="34" charset="-122"/>
                <a:cs typeface="Noto Sans JP" pitchFamily="34" charset="-120"/>
              </a:rPr>
              <a:t>HR（人材）領域</a:t>
            </a:r>
            <a:endParaRPr lang="en-US" sz="1000" dirty="0"/>
          </a:p>
        </p:txBody>
      </p:sp>
      <p:pic>
        <p:nvPicPr>
          <p:cNvPr id="92" name="Image 0" descr="preencoded.png"/>
          <p:cNvPicPr>
            <a:picLocks noChangeAspect="1"/>
          </p:cNvPicPr>
          <p:nvPr/>
        </p:nvPicPr>
        <p:blipFill>
          <a:blip r:embed="rId3"/>
          <a:srcRect l="-3120" r="-3120"/>
          <a:stretch/>
        </p:blipFill>
        <p:spPr>
          <a:xfrm>
            <a:off x="1430101" y="1360628"/>
            <a:ext cx="75895" cy="114300"/>
          </a:xfrm>
          <a:prstGeom prst="rect">
            <a:avLst/>
          </a:prstGeom>
        </p:spPr>
      </p:pic>
      <p:sp>
        <p:nvSpPr>
          <p:cNvPr id="93" name="Shape 4"/>
          <p:cNvSpPr/>
          <p:nvPr/>
        </p:nvSpPr>
        <p:spPr>
          <a:xfrm>
            <a:off x="2717576" y="1123798"/>
            <a:ext cx="2200046" cy="314554"/>
          </a:xfrm>
          <a:prstGeom prst="roundRect">
            <a:avLst>
              <a:gd name="adj" fmla="val 52854"/>
            </a:avLst>
          </a:prstGeom>
          <a:solidFill>
            <a:srgbClr val="DC2626"/>
          </a:solidFill>
          <a:ln/>
          <a:effectLst>
            <a:outerShdw blurRad="12700" dist="12700" dir="16200000" algn="bl" rotWithShape="0">
              <a:srgbClr val="000000">
                <a:alpha val="75000"/>
              </a:srgbClr>
            </a:outerShdw>
          </a:effectLst>
        </p:spPr>
        <p:txBody>
          <a:bodyPr/>
          <a:lstStyle/>
          <a:p>
            <a:endParaRPr lang="ja-JP" altLang="en-US"/>
          </a:p>
        </p:txBody>
      </p:sp>
      <p:pic>
        <p:nvPicPr>
          <p:cNvPr id="94" name="Image 1" descr="preencoded.png"/>
          <p:cNvPicPr>
            <a:picLocks noChangeAspect="1"/>
          </p:cNvPicPr>
          <p:nvPr/>
        </p:nvPicPr>
        <p:blipFill>
          <a:blip r:embed="rId4"/>
          <a:srcRect t="-2644" b="-2644"/>
          <a:stretch/>
        </p:blipFill>
        <p:spPr>
          <a:xfrm>
            <a:off x="3400633" y="1216152"/>
            <a:ext cx="142646" cy="133502"/>
          </a:xfrm>
          <a:prstGeom prst="rect">
            <a:avLst/>
          </a:prstGeom>
        </p:spPr>
      </p:pic>
      <p:sp>
        <p:nvSpPr>
          <p:cNvPr id="95" name="Text 5"/>
          <p:cNvSpPr txBox="1"/>
          <p:nvPr/>
        </p:nvSpPr>
        <p:spPr>
          <a:xfrm>
            <a:off x="3581684" y="1181405"/>
            <a:ext cx="745236" cy="191110"/>
          </a:xfrm>
          <a:prstGeom prst="rect">
            <a:avLst/>
          </a:prstGeom>
          <a:noFill/>
          <a:ln/>
        </p:spPr>
        <p:txBody>
          <a:bodyPr wrap="square" lIns="0" tIns="0" rIns="0" bIns="0" rtlCol="0" anchor="ctr"/>
          <a:lstStyle/>
          <a:p>
            <a:pPr marL="0" indent="0" algn="ctr">
              <a:buNone/>
            </a:pPr>
            <a:r>
              <a:rPr lang="en-US" sz="1000" b="1" dirty="0">
                <a:solidFill>
                  <a:srgbClr val="FFFFFF"/>
                </a:solidFill>
                <a:latin typeface="Noto Sans JP" pitchFamily="34" charset="0"/>
                <a:ea typeface="Noto Sans JP" pitchFamily="34" charset="-122"/>
                <a:cs typeface="Noto Sans JP" pitchFamily="34" charset="-120"/>
              </a:rPr>
              <a:t>医療・福祉</a:t>
            </a:r>
            <a:endParaRPr lang="en-US" sz="1000" dirty="0"/>
          </a:p>
        </p:txBody>
      </p:sp>
      <p:pic>
        <p:nvPicPr>
          <p:cNvPr id="96" name="Image 2" descr="preencoded.png"/>
          <p:cNvPicPr>
            <a:picLocks noChangeAspect="1"/>
          </p:cNvPicPr>
          <p:nvPr/>
        </p:nvPicPr>
        <p:blipFill>
          <a:blip r:embed="rId5"/>
          <a:srcRect l="-3120" r="-3120"/>
          <a:stretch/>
        </p:blipFill>
        <p:spPr>
          <a:xfrm>
            <a:off x="3776451" y="1360628"/>
            <a:ext cx="75895" cy="114300"/>
          </a:xfrm>
          <a:prstGeom prst="rect">
            <a:avLst/>
          </a:prstGeom>
        </p:spPr>
      </p:pic>
      <p:pic>
        <p:nvPicPr>
          <p:cNvPr id="97" name="Image 3" descr="preencoded.png"/>
          <p:cNvPicPr>
            <a:picLocks noChangeAspect="1"/>
          </p:cNvPicPr>
          <p:nvPr/>
        </p:nvPicPr>
        <p:blipFill>
          <a:blip r:embed="rId6"/>
          <a:srcRect t="-100" b="-100"/>
          <a:stretch/>
        </p:blipFill>
        <p:spPr>
          <a:xfrm>
            <a:off x="3757249" y="3181198"/>
            <a:ext cx="114300" cy="152705"/>
          </a:xfrm>
          <a:prstGeom prst="rect">
            <a:avLst/>
          </a:prstGeom>
        </p:spPr>
      </p:pic>
      <p:sp>
        <p:nvSpPr>
          <p:cNvPr id="98" name="Shape 6"/>
          <p:cNvSpPr/>
          <p:nvPr/>
        </p:nvSpPr>
        <p:spPr>
          <a:xfrm>
            <a:off x="2717576" y="5044745"/>
            <a:ext cx="2200046" cy="800100"/>
          </a:xfrm>
          <a:prstGeom prst="roundRect">
            <a:avLst>
              <a:gd name="adj" fmla="val 5442"/>
            </a:avLst>
          </a:prstGeom>
          <a:solidFill>
            <a:srgbClr val="FEF2F2"/>
          </a:solidFill>
          <a:ln w="12700">
            <a:solidFill>
              <a:srgbClr val="FECACA"/>
            </a:solidFill>
            <a:prstDash val="solid"/>
          </a:ln>
        </p:spPr>
        <p:txBody>
          <a:bodyPr/>
          <a:lstStyle/>
          <a:p>
            <a:endParaRPr lang="ja-JP" altLang="en-US"/>
          </a:p>
        </p:txBody>
      </p:sp>
      <p:sp>
        <p:nvSpPr>
          <p:cNvPr id="99" name="Text 7"/>
          <p:cNvSpPr txBox="1"/>
          <p:nvPr/>
        </p:nvSpPr>
        <p:spPr>
          <a:xfrm>
            <a:off x="2976351" y="5130699"/>
            <a:ext cx="1800454" cy="228600"/>
          </a:xfrm>
          <a:prstGeom prst="rect">
            <a:avLst/>
          </a:prstGeom>
          <a:noFill/>
          <a:ln/>
        </p:spPr>
        <p:txBody>
          <a:bodyPr wrap="square" lIns="0" tIns="0" rIns="0" bIns="0" rtlCol="0" anchor="ctr"/>
          <a:lstStyle/>
          <a:p>
            <a:pPr marL="0" indent="0" algn="ctr">
              <a:buNone/>
            </a:pPr>
            <a:r>
              <a:rPr lang="en-US" sz="1200" b="1" dirty="0">
                <a:solidFill>
                  <a:srgbClr val="991B1B"/>
                </a:solidFill>
                <a:latin typeface="Noto Sans JP" pitchFamily="34" charset="0"/>
                <a:ea typeface="Noto Sans JP" pitchFamily="34" charset="-122"/>
                <a:cs typeface="Noto Sans JP" pitchFamily="34" charset="-120"/>
              </a:rPr>
              <a:t>★最重要攻略ターゲット</a:t>
            </a:r>
            <a:endParaRPr lang="en-US" sz="1200" dirty="0"/>
          </a:p>
        </p:txBody>
      </p:sp>
      <p:sp>
        <p:nvSpPr>
          <p:cNvPr id="100" name="Text 8"/>
          <p:cNvSpPr txBox="1"/>
          <p:nvPr/>
        </p:nvSpPr>
        <p:spPr>
          <a:xfrm>
            <a:off x="2823646" y="5359299"/>
            <a:ext cx="2105863" cy="419710"/>
          </a:xfrm>
          <a:prstGeom prst="rect">
            <a:avLst/>
          </a:prstGeom>
          <a:noFill/>
          <a:ln/>
        </p:spPr>
        <p:txBody>
          <a:bodyPr wrap="square" lIns="0" tIns="0" rIns="0" bIns="0" rtlCol="0" anchor="ctr"/>
          <a:lstStyle/>
          <a:p>
            <a:pPr marL="0" indent="0" algn="ctr">
              <a:buNone/>
            </a:pPr>
            <a:r>
              <a:rPr lang="en-US" sz="1200" dirty="0">
                <a:solidFill>
                  <a:srgbClr val="4B5563"/>
                </a:solidFill>
                <a:latin typeface="Noto Sans JP" pitchFamily="34" charset="0"/>
                <a:ea typeface="Noto Sans JP" pitchFamily="34" charset="-122"/>
                <a:cs typeface="Noto Sans JP" pitchFamily="34" charset="-120"/>
              </a:rPr>
              <a:t>専門職紹介プロセスの深い知見を持つ経営ライン</a:t>
            </a:r>
            <a:endParaRPr lang="en-US" sz="1200" dirty="0"/>
          </a:p>
        </p:txBody>
      </p:sp>
      <p:sp>
        <p:nvSpPr>
          <p:cNvPr id="101" name="Shape 9"/>
          <p:cNvSpPr/>
          <p:nvPr/>
        </p:nvSpPr>
        <p:spPr>
          <a:xfrm>
            <a:off x="5064841" y="1123798"/>
            <a:ext cx="2200046" cy="314554"/>
          </a:xfrm>
          <a:prstGeom prst="roundRect">
            <a:avLst>
              <a:gd name="adj" fmla="val 52854"/>
            </a:avLst>
          </a:prstGeom>
          <a:solidFill>
            <a:srgbClr val="059669"/>
          </a:solidFill>
          <a:ln/>
        </p:spPr>
        <p:txBody>
          <a:bodyPr/>
          <a:lstStyle/>
          <a:p>
            <a:endParaRPr lang="ja-JP" altLang="en-US"/>
          </a:p>
        </p:txBody>
      </p:sp>
      <p:sp>
        <p:nvSpPr>
          <p:cNvPr id="102" name="Text 10"/>
          <p:cNvSpPr txBox="1"/>
          <p:nvPr/>
        </p:nvSpPr>
        <p:spPr>
          <a:xfrm>
            <a:off x="5838423" y="1181405"/>
            <a:ext cx="745236" cy="191110"/>
          </a:xfrm>
          <a:prstGeom prst="rect">
            <a:avLst/>
          </a:prstGeom>
          <a:noFill/>
          <a:ln/>
        </p:spPr>
        <p:txBody>
          <a:bodyPr wrap="square" lIns="0" tIns="0" rIns="0" bIns="0" rtlCol="0" anchor="ctr"/>
          <a:lstStyle/>
          <a:p>
            <a:pPr marL="0" indent="0" algn="ctr">
              <a:buNone/>
            </a:pPr>
            <a:r>
              <a:rPr lang="en-US" sz="1000" b="1" dirty="0">
                <a:solidFill>
                  <a:srgbClr val="FFFFFF"/>
                </a:solidFill>
                <a:latin typeface="Noto Sans JP" pitchFamily="34" charset="0"/>
                <a:ea typeface="Noto Sans JP" pitchFamily="34" charset="-122"/>
                <a:cs typeface="Noto Sans JP" pitchFamily="34" charset="-120"/>
              </a:rPr>
              <a:t>教育・進学</a:t>
            </a:r>
            <a:endParaRPr lang="en-US" sz="1000" dirty="0"/>
          </a:p>
        </p:txBody>
      </p:sp>
      <p:pic>
        <p:nvPicPr>
          <p:cNvPr id="103" name="Image 4" descr="preencoded.png"/>
          <p:cNvPicPr>
            <a:picLocks noChangeAspect="1"/>
          </p:cNvPicPr>
          <p:nvPr/>
        </p:nvPicPr>
        <p:blipFill>
          <a:blip r:embed="rId7"/>
          <a:srcRect l="-3120" r="-3120"/>
          <a:stretch/>
        </p:blipFill>
        <p:spPr>
          <a:xfrm>
            <a:off x="6123716" y="1360628"/>
            <a:ext cx="75895" cy="114300"/>
          </a:xfrm>
          <a:prstGeom prst="rect">
            <a:avLst/>
          </a:prstGeom>
        </p:spPr>
      </p:pic>
      <p:sp>
        <p:nvSpPr>
          <p:cNvPr id="104" name="Shape 11"/>
          <p:cNvSpPr/>
          <p:nvPr/>
        </p:nvSpPr>
        <p:spPr>
          <a:xfrm>
            <a:off x="7411191" y="1123798"/>
            <a:ext cx="2200046" cy="314554"/>
          </a:xfrm>
          <a:prstGeom prst="roundRect">
            <a:avLst>
              <a:gd name="adj" fmla="val 52854"/>
            </a:avLst>
          </a:prstGeom>
          <a:solidFill>
            <a:srgbClr val="DB2777"/>
          </a:solidFill>
          <a:ln/>
        </p:spPr>
        <p:txBody>
          <a:bodyPr/>
          <a:lstStyle/>
          <a:p>
            <a:endParaRPr lang="ja-JP" altLang="en-US"/>
          </a:p>
        </p:txBody>
      </p:sp>
      <p:sp>
        <p:nvSpPr>
          <p:cNvPr id="105" name="Text 12"/>
          <p:cNvSpPr txBox="1"/>
          <p:nvPr/>
        </p:nvSpPr>
        <p:spPr>
          <a:xfrm>
            <a:off x="7930570" y="1181405"/>
            <a:ext cx="1260043" cy="191110"/>
          </a:xfrm>
          <a:prstGeom prst="rect">
            <a:avLst/>
          </a:prstGeom>
          <a:noFill/>
          <a:ln/>
        </p:spPr>
        <p:txBody>
          <a:bodyPr wrap="square" lIns="0" tIns="0" rIns="0" bIns="0" rtlCol="0" anchor="ctr"/>
          <a:lstStyle/>
          <a:p>
            <a:pPr marL="0" indent="0" algn="ctr">
              <a:buNone/>
            </a:pPr>
            <a:r>
              <a:rPr lang="en-US" sz="1000" b="1" dirty="0">
                <a:solidFill>
                  <a:srgbClr val="FFFFFF"/>
                </a:solidFill>
                <a:latin typeface="Noto Sans JP" pitchFamily="34" charset="0"/>
                <a:ea typeface="Noto Sans JP" pitchFamily="34" charset="-122"/>
                <a:cs typeface="Noto Sans JP" pitchFamily="34" charset="-120"/>
              </a:rPr>
              <a:t>生活情報・メディア</a:t>
            </a:r>
            <a:endParaRPr lang="en-US" sz="1000" dirty="0"/>
          </a:p>
        </p:txBody>
      </p:sp>
      <p:pic>
        <p:nvPicPr>
          <p:cNvPr id="106" name="Image 5" descr="preencoded.png"/>
          <p:cNvPicPr>
            <a:picLocks noChangeAspect="1"/>
          </p:cNvPicPr>
          <p:nvPr/>
        </p:nvPicPr>
        <p:blipFill>
          <a:blip r:embed="rId8"/>
          <a:srcRect l="-3120" r="-3120"/>
          <a:stretch/>
        </p:blipFill>
        <p:spPr>
          <a:xfrm>
            <a:off x="8470981" y="1360628"/>
            <a:ext cx="75895" cy="114300"/>
          </a:xfrm>
          <a:prstGeom prst="rect">
            <a:avLst/>
          </a:prstGeom>
        </p:spPr>
      </p:pic>
      <p:sp>
        <p:nvSpPr>
          <p:cNvPr id="107" name="Shape 13"/>
          <p:cNvSpPr/>
          <p:nvPr/>
        </p:nvSpPr>
        <p:spPr>
          <a:xfrm>
            <a:off x="9758456" y="1123798"/>
            <a:ext cx="2200046" cy="314554"/>
          </a:xfrm>
          <a:prstGeom prst="roundRect">
            <a:avLst>
              <a:gd name="adj" fmla="val 52854"/>
            </a:avLst>
          </a:prstGeom>
          <a:solidFill>
            <a:srgbClr val="374151"/>
          </a:solidFill>
          <a:ln/>
        </p:spPr>
        <p:txBody>
          <a:bodyPr/>
          <a:lstStyle/>
          <a:p>
            <a:endParaRPr lang="ja-JP" altLang="en-US"/>
          </a:p>
        </p:txBody>
      </p:sp>
      <p:sp>
        <p:nvSpPr>
          <p:cNvPr id="108" name="Text 14"/>
          <p:cNvSpPr txBox="1"/>
          <p:nvPr/>
        </p:nvSpPr>
        <p:spPr>
          <a:xfrm>
            <a:off x="10276921" y="1181405"/>
            <a:ext cx="1260043" cy="191110"/>
          </a:xfrm>
          <a:prstGeom prst="rect">
            <a:avLst/>
          </a:prstGeom>
          <a:noFill/>
          <a:ln/>
        </p:spPr>
        <p:txBody>
          <a:bodyPr wrap="square" lIns="0" tIns="0" rIns="0" bIns="0" rtlCol="0" anchor="ctr"/>
          <a:lstStyle/>
          <a:p>
            <a:pPr marL="0" indent="0" algn="ctr">
              <a:buNone/>
            </a:pPr>
            <a:r>
              <a:rPr lang="en-US" sz="1000" b="1" dirty="0">
                <a:solidFill>
                  <a:srgbClr val="FFFFFF"/>
                </a:solidFill>
                <a:latin typeface="Noto Sans JP" pitchFamily="34" charset="0"/>
                <a:ea typeface="Noto Sans JP" pitchFamily="34" charset="-122"/>
                <a:cs typeface="Noto Sans JP" pitchFamily="34" charset="-120"/>
              </a:rPr>
              <a:t>全社・テクノロジー</a:t>
            </a:r>
            <a:endParaRPr lang="en-US" sz="1000" dirty="0"/>
          </a:p>
        </p:txBody>
      </p:sp>
      <p:pic>
        <p:nvPicPr>
          <p:cNvPr id="109" name="Image 6" descr="preencoded.png"/>
          <p:cNvPicPr>
            <a:picLocks noChangeAspect="1"/>
          </p:cNvPicPr>
          <p:nvPr/>
        </p:nvPicPr>
        <p:blipFill>
          <a:blip r:embed="rId9"/>
          <a:srcRect l="-3120" r="-3120"/>
          <a:stretch/>
        </p:blipFill>
        <p:spPr>
          <a:xfrm>
            <a:off x="10817331" y="1360628"/>
            <a:ext cx="75895" cy="114300"/>
          </a:xfrm>
          <a:prstGeom prst="rect">
            <a:avLst/>
          </a:prstGeom>
        </p:spPr>
      </p:pic>
      <p:sp>
        <p:nvSpPr>
          <p:cNvPr id="110" name="Shape 15"/>
          <p:cNvSpPr/>
          <p:nvPr/>
        </p:nvSpPr>
        <p:spPr>
          <a:xfrm>
            <a:off x="370311" y="5996636"/>
            <a:ext cx="11582705" cy="9144"/>
          </a:xfrm>
          <a:prstGeom prst="rect">
            <a:avLst/>
          </a:prstGeom>
          <a:solidFill>
            <a:srgbClr val="E5E7EB"/>
          </a:solidFill>
          <a:ln/>
        </p:spPr>
        <p:txBody>
          <a:bodyPr/>
          <a:lstStyle/>
          <a:p>
            <a:endParaRPr lang="ja-JP" altLang="en-US"/>
          </a:p>
        </p:txBody>
      </p:sp>
      <p:sp>
        <p:nvSpPr>
          <p:cNvPr id="111" name="Shape 16"/>
          <p:cNvSpPr/>
          <p:nvPr/>
        </p:nvSpPr>
        <p:spPr>
          <a:xfrm>
            <a:off x="370311" y="6140196"/>
            <a:ext cx="114300" cy="114300"/>
          </a:xfrm>
          <a:prstGeom prst="roundRect">
            <a:avLst>
              <a:gd name="adj" fmla="val 133333"/>
            </a:avLst>
          </a:prstGeom>
          <a:solidFill>
            <a:srgbClr val="DC2626"/>
          </a:solidFill>
          <a:ln/>
        </p:spPr>
        <p:txBody>
          <a:bodyPr/>
          <a:lstStyle/>
          <a:p>
            <a:endParaRPr lang="ja-JP" altLang="en-US"/>
          </a:p>
        </p:txBody>
      </p:sp>
      <p:sp>
        <p:nvSpPr>
          <p:cNvPr id="112" name="Text 17"/>
          <p:cNvSpPr txBox="1"/>
          <p:nvPr/>
        </p:nvSpPr>
        <p:spPr>
          <a:xfrm>
            <a:off x="542218" y="6120994"/>
            <a:ext cx="1239012" cy="152705"/>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戦略的最優先攻略領域</a:t>
            </a:r>
            <a:endParaRPr lang="en-US" sz="900" dirty="0"/>
          </a:p>
        </p:txBody>
      </p:sp>
      <p:sp>
        <p:nvSpPr>
          <p:cNvPr id="113" name="Shape 18"/>
          <p:cNvSpPr/>
          <p:nvPr/>
        </p:nvSpPr>
        <p:spPr>
          <a:xfrm>
            <a:off x="1837923" y="6140196"/>
            <a:ext cx="114300" cy="114300"/>
          </a:xfrm>
          <a:prstGeom prst="roundRect">
            <a:avLst>
              <a:gd name="adj" fmla="val 133333"/>
            </a:avLst>
          </a:prstGeom>
          <a:solidFill>
            <a:srgbClr val="1D4ED8"/>
          </a:solidFill>
          <a:ln/>
        </p:spPr>
        <p:txBody>
          <a:bodyPr/>
          <a:lstStyle/>
          <a:p>
            <a:endParaRPr lang="ja-JP" altLang="en-US"/>
          </a:p>
        </p:txBody>
      </p:sp>
      <p:sp>
        <p:nvSpPr>
          <p:cNvPr id="114" name="Text 19"/>
          <p:cNvSpPr txBox="1"/>
          <p:nvPr/>
        </p:nvSpPr>
        <p:spPr>
          <a:xfrm>
            <a:off x="2008916" y="6120994"/>
            <a:ext cx="781812" cy="152705"/>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基幹事業領域</a:t>
            </a:r>
            <a:endParaRPr lang="en-US" sz="900" dirty="0"/>
          </a:p>
        </p:txBody>
      </p:sp>
      <p:sp>
        <p:nvSpPr>
          <p:cNvPr id="115" name="Shape 20"/>
          <p:cNvSpPr/>
          <p:nvPr/>
        </p:nvSpPr>
        <p:spPr>
          <a:xfrm>
            <a:off x="2847421" y="6140196"/>
            <a:ext cx="114300" cy="114300"/>
          </a:xfrm>
          <a:prstGeom prst="roundRect">
            <a:avLst>
              <a:gd name="adj" fmla="val 133333"/>
            </a:avLst>
          </a:prstGeom>
          <a:solidFill>
            <a:srgbClr val="FFFFFF"/>
          </a:solidFill>
          <a:ln w="12700">
            <a:solidFill>
              <a:srgbClr val="D1D5DB"/>
            </a:solidFill>
            <a:prstDash val="solid"/>
          </a:ln>
        </p:spPr>
        <p:txBody>
          <a:bodyPr/>
          <a:lstStyle/>
          <a:p>
            <a:endParaRPr lang="ja-JP" altLang="en-US"/>
          </a:p>
        </p:txBody>
      </p:sp>
      <p:sp>
        <p:nvSpPr>
          <p:cNvPr id="116" name="Text 21"/>
          <p:cNvSpPr txBox="1"/>
          <p:nvPr/>
        </p:nvSpPr>
        <p:spPr>
          <a:xfrm>
            <a:off x="3018414" y="6120994"/>
            <a:ext cx="1114654" cy="152705"/>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実行責任者レイヤー</a:t>
            </a:r>
            <a:endParaRPr lang="en-US" sz="900" dirty="0"/>
          </a:p>
        </p:txBody>
      </p:sp>
      <p:sp>
        <p:nvSpPr>
          <p:cNvPr id="117" name="Text 22"/>
          <p:cNvSpPr txBox="1"/>
          <p:nvPr/>
        </p:nvSpPr>
        <p:spPr>
          <a:xfrm>
            <a:off x="7108525" y="6110936"/>
            <a:ext cx="4934102"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※公開情報を基に作成（一部推定を含む）。組織変更等により現況と異なる可能性があります。</a:t>
            </a:r>
            <a:endParaRPr lang="en-US" sz="900" dirty="0"/>
          </a:p>
        </p:txBody>
      </p:sp>
      <p:sp>
        <p:nvSpPr>
          <p:cNvPr id="118" name="Shape 27"/>
          <p:cNvSpPr/>
          <p:nvPr/>
        </p:nvSpPr>
        <p:spPr>
          <a:xfrm>
            <a:off x="370311" y="1547165"/>
            <a:ext cx="2200046" cy="1429207"/>
          </a:xfrm>
          <a:prstGeom prst="roundRect">
            <a:avLst>
              <a:gd name="adj" fmla="val 1706"/>
            </a:avLst>
          </a:prstGeom>
          <a:solidFill>
            <a:srgbClr val="FFFFFF"/>
          </a:solidFill>
          <a:ln w="12700">
            <a:solidFill>
              <a:srgbClr val="E2E8F0"/>
            </a:solidFill>
            <a:prstDash val="solid"/>
          </a:ln>
          <a:effectLst>
            <a:outerShdw blurRad="25400" dist="12700" dir="5400000" algn="bl" rotWithShape="0">
              <a:srgbClr val="000000">
                <a:alpha val="10000"/>
              </a:srgbClr>
            </a:outerShdw>
          </a:effectLst>
        </p:spPr>
        <p:txBody>
          <a:bodyPr/>
          <a:lstStyle/>
          <a:p>
            <a:endParaRPr lang="ja-JP" altLang="en-US"/>
          </a:p>
        </p:txBody>
      </p:sp>
      <p:sp>
        <p:nvSpPr>
          <p:cNvPr id="119" name="Shape 28"/>
          <p:cNvSpPr/>
          <p:nvPr/>
        </p:nvSpPr>
        <p:spPr>
          <a:xfrm>
            <a:off x="494670" y="2342693"/>
            <a:ext cx="1952244" cy="9144"/>
          </a:xfrm>
          <a:prstGeom prst="rect">
            <a:avLst/>
          </a:prstGeom>
          <a:solidFill>
            <a:srgbClr val="F3F4F6"/>
          </a:solidFill>
          <a:ln/>
        </p:spPr>
        <p:txBody>
          <a:bodyPr/>
          <a:lstStyle/>
          <a:p>
            <a:endParaRPr lang="ja-JP" altLang="en-US"/>
          </a:p>
        </p:txBody>
      </p:sp>
      <p:sp>
        <p:nvSpPr>
          <p:cNvPr id="120" name="Shape 29"/>
          <p:cNvSpPr/>
          <p:nvPr/>
        </p:nvSpPr>
        <p:spPr>
          <a:xfrm>
            <a:off x="494670" y="1718158"/>
            <a:ext cx="514807" cy="190195"/>
          </a:xfrm>
          <a:prstGeom prst="roundRect">
            <a:avLst>
              <a:gd name="adj" fmla="val 96154"/>
            </a:avLst>
          </a:prstGeom>
          <a:solidFill>
            <a:srgbClr val="DBEAFE"/>
          </a:solidFill>
          <a:ln/>
        </p:spPr>
        <p:txBody>
          <a:bodyPr/>
          <a:lstStyle/>
          <a:p>
            <a:endParaRPr lang="ja-JP" altLang="en-US"/>
          </a:p>
        </p:txBody>
      </p:sp>
      <p:sp>
        <p:nvSpPr>
          <p:cNvPr id="121" name="Text 30"/>
          <p:cNvSpPr txBox="1"/>
          <p:nvPr/>
        </p:nvSpPr>
        <p:spPr>
          <a:xfrm>
            <a:off x="551362" y="1737360"/>
            <a:ext cx="476402" cy="143561"/>
          </a:xfrm>
          <a:prstGeom prst="rect">
            <a:avLst/>
          </a:prstGeom>
          <a:noFill/>
          <a:ln/>
        </p:spPr>
        <p:txBody>
          <a:bodyPr wrap="square" lIns="0" tIns="0" rIns="0" bIns="0" rtlCol="0" anchor="ctr"/>
          <a:lstStyle/>
          <a:p>
            <a:pPr marL="0" indent="0" algn="l">
              <a:buNone/>
            </a:pPr>
            <a:r>
              <a:rPr lang="en-US" sz="800" b="1" dirty="0">
                <a:solidFill>
                  <a:srgbClr val="1E40AF"/>
                </a:solidFill>
                <a:latin typeface="Noto Sans JP" pitchFamily="34" charset="0"/>
                <a:ea typeface="Noto Sans JP" pitchFamily="34" charset="-122"/>
                <a:cs typeface="Noto Sans JP" pitchFamily="34" charset="-120"/>
              </a:rPr>
              <a:t>管掌役員</a:t>
            </a:r>
            <a:endParaRPr lang="en-US" sz="800" dirty="0"/>
          </a:p>
        </p:txBody>
      </p:sp>
      <p:sp>
        <p:nvSpPr>
          <p:cNvPr id="122" name="Text 31"/>
          <p:cNvSpPr txBox="1"/>
          <p:nvPr/>
        </p:nvSpPr>
        <p:spPr>
          <a:xfrm>
            <a:off x="494670" y="1914754"/>
            <a:ext cx="1143000"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取締役 専務執行役員</a:t>
            </a:r>
            <a:endParaRPr lang="en-US" sz="900" dirty="0"/>
          </a:p>
        </p:txBody>
      </p:sp>
      <p:sp>
        <p:nvSpPr>
          <p:cNvPr id="123" name="Text 32"/>
          <p:cNvSpPr txBox="1"/>
          <p:nvPr/>
        </p:nvSpPr>
        <p:spPr>
          <a:xfrm>
            <a:off x="494670" y="2076603"/>
            <a:ext cx="609905" cy="228600"/>
          </a:xfrm>
          <a:prstGeom prst="rect">
            <a:avLst/>
          </a:prstGeom>
          <a:noFill/>
          <a:ln/>
        </p:spPr>
        <p:txBody>
          <a:bodyPr wrap="square" lIns="0" tIns="0" rIns="0" bIns="0" rtlCol="0" anchor="ctr"/>
          <a:lstStyle/>
          <a:p>
            <a:pPr marL="0" indent="0" algn="l">
              <a:buNone/>
            </a:pPr>
            <a:r>
              <a:rPr lang="en-US" sz="1200" b="1" dirty="0">
                <a:solidFill>
                  <a:srgbClr val="111827"/>
                </a:solidFill>
                <a:latin typeface="Noto Sans JP" pitchFamily="34" charset="0"/>
                <a:ea typeface="Noto Sans JP" pitchFamily="34" charset="-122"/>
                <a:cs typeface="Noto Sans JP" pitchFamily="34" charset="-120"/>
              </a:rPr>
              <a:t>西 達矢</a:t>
            </a:r>
            <a:endParaRPr lang="en-US" sz="1200" dirty="0"/>
          </a:p>
        </p:txBody>
      </p:sp>
      <p:sp>
        <p:nvSpPr>
          <p:cNvPr id="124" name="Text 33"/>
          <p:cNvSpPr txBox="1"/>
          <p:nvPr/>
        </p:nvSpPr>
        <p:spPr>
          <a:xfrm>
            <a:off x="494670" y="2391156"/>
            <a:ext cx="1924812" cy="457200"/>
          </a:xfrm>
          <a:prstGeom prst="rect">
            <a:avLst/>
          </a:prstGeom>
          <a:noFill/>
          <a:ln/>
        </p:spPr>
        <p:txBody>
          <a:bodyPr wrap="square" lIns="0" tIns="0" rIns="0" bIns="0" rtlCol="0" anchor="ctr"/>
          <a:lstStyle/>
          <a:p>
            <a:pPr marL="0" indent="0" algn="l">
              <a:buNone/>
            </a:pPr>
            <a:r>
              <a:rPr lang="en-US" sz="1200" dirty="0">
                <a:solidFill>
                  <a:srgbClr val="6B7280"/>
                </a:solidFill>
                <a:latin typeface="Noto Sans JP" pitchFamily="34" charset="0"/>
                <a:ea typeface="Noto Sans JP" pitchFamily="34" charset="-122"/>
                <a:cs typeface="Noto Sans JP" pitchFamily="34" charset="-120"/>
              </a:rPr>
              <a:t>就職情報事業本部 / キャリアサポート</a:t>
            </a:r>
            <a:endParaRPr lang="en-US" sz="1200" dirty="0"/>
          </a:p>
        </p:txBody>
      </p:sp>
      <p:sp>
        <p:nvSpPr>
          <p:cNvPr id="125" name="Shape 34"/>
          <p:cNvSpPr/>
          <p:nvPr/>
        </p:nvSpPr>
        <p:spPr>
          <a:xfrm>
            <a:off x="370311" y="3086100"/>
            <a:ext cx="2200046" cy="1429207"/>
          </a:xfrm>
          <a:prstGeom prst="roundRect">
            <a:avLst>
              <a:gd name="adj" fmla="val 1706"/>
            </a:avLst>
          </a:prstGeom>
          <a:solidFill>
            <a:srgbClr val="FFFFFF"/>
          </a:solidFill>
          <a:ln w="12700">
            <a:solidFill>
              <a:srgbClr val="E2E8F0"/>
            </a:solidFill>
            <a:prstDash val="solid"/>
          </a:ln>
          <a:effectLst>
            <a:outerShdw blurRad="25400" dist="12700" dir="5400000" algn="bl" rotWithShape="0">
              <a:srgbClr val="000000">
                <a:alpha val="10000"/>
              </a:srgbClr>
            </a:outerShdw>
          </a:effectLst>
        </p:spPr>
        <p:txBody>
          <a:bodyPr/>
          <a:lstStyle/>
          <a:p>
            <a:endParaRPr lang="ja-JP" altLang="en-US"/>
          </a:p>
        </p:txBody>
      </p:sp>
      <p:sp>
        <p:nvSpPr>
          <p:cNvPr id="126" name="Shape 35"/>
          <p:cNvSpPr/>
          <p:nvPr/>
        </p:nvSpPr>
        <p:spPr>
          <a:xfrm>
            <a:off x="494670" y="3882543"/>
            <a:ext cx="1952244" cy="9144"/>
          </a:xfrm>
          <a:prstGeom prst="rect">
            <a:avLst/>
          </a:prstGeom>
          <a:solidFill>
            <a:srgbClr val="F3F4F6"/>
          </a:solidFill>
          <a:ln/>
        </p:spPr>
        <p:txBody>
          <a:bodyPr/>
          <a:lstStyle/>
          <a:p>
            <a:endParaRPr lang="ja-JP" altLang="en-US"/>
          </a:p>
        </p:txBody>
      </p:sp>
      <p:sp>
        <p:nvSpPr>
          <p:cNvPr id="127" name="Shape 36"/>
          <p:cNvSpPr/>
          <p:nvPr/>
        </p:nvSpPr>
        <p:spPr>
          <a:xfrm>
            <a:off x="494670" y="3257093"/>
            <a:ext cx="609905" cy="190195"/>
          </a:xfrm>
          <a:prstGeom prst="roundRect">
            <a:avLst>
              <a:gd name="adj" fmla="val 96154"/>
            </a:avLst>
          </a:prstGeom>
          <a:solidFill>
            <a:srgbClr val="F3F4F6"/>
          </a:solidFill>
          <a:ln/>
        </p:spPr>
        <p:txBody>
          <a:bodyPr/>
          <a:lstStyle/>
          <a:p>
            <a:endParaRPr lang="ja-JP" altLang="en-US"/>
          </a:p>
        </p:txBody>
      </p:sp>
      <p:sp>
        <p:nvSpPr>
          <p:cNvPr id="128" name="Text 37"/>
          <p:cNvSpPr txBox="1"/>
          <p:nvPr/>
        </p:nvSpPr>
        <p:spPr>
          <a:xfrm>
            <a:off x="551362" y="3276296"/>
            <a:ext cx="571500" cy="143561"/>
          </a:xfrm>
          <a:prstGeom prst="rect">
            <a:avLst/>
          </a:prstGeom>
          <a:noFill/>
          <a:ln/>
        </p:spPr>
        <p:txBody>
          <a:bodyPr wrap="square" lIns="0" tIns="0" rIns="0" bIns="0" rtlCol="0" anchor="ctr"/>
          <a:lstStyle/>
          <a:p>
            <a:pPr marL="0" indent="0" algn="l">
              <a:buNone/>
            </a:pPr>
            <a:r>
              <a:rPr lang="en-US" sz="800" b="1" dirty="0">
                <a:solidFill>
                  <a:srgbClr val="374151"/>
                </a:solidFill>
                <a:latin typeface="Noto Sans JP" pitchFamily="34" charset="0"/>
                <a:ea typeface="Noto Sans JP" pitchFamily="34" charset="-122"/>
                <a:cs typeface="Noto Sans JP" pitchFamily="34" charset="-120"/>
              </a:rPr>
              <a:t>事業責任者</a:t>
            </a:r>
            <a:endParaRPr lang="en-US" sz="800" dirty="0"/>
          </a:p>
        </p:txBody>
      </p:sp>
      <p:sp>
        <p:nvSpPr>
          <p:cNvPr id="129" name="Text 38"/>
          <p:cNvSpPr txBox="1"/>
          <p:nvPr/>
        </p:nvSpPr>
        <p:spPr>
          <a:xfrm>
            <a:off x="494670" y="3453689"/>
            <a:ext cx="1143000"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取締役 常務執行役員</a:t>
            </a:r>
            <a:endParaRPr lang="en-US" sz="900" dirty="0"/>
          </a:p>
        </p:txBody>
      </p:sp>
      <p:sp>
        <p:nvSpPr>
          <p:cNvPr id="130" name="Text 39"/>
          <p:cNvSpPr txBox="1"/>
          <p:nvPr/>
        </p:nvSpPr>
        <p:spPr>
          <a:xfrm>
            <a:off x="494670" y="3615538"/>
            <a:ext cx="762610" cy="228600"/>
          </a:xfrm>
          <a:prstGeom prst="rect">
            <a:avLst/>
          </a:prstGeom>
          <a:noFill/>
          <a:ln/>
        </p:spPr>
        <p:txBody>
          <a:bodyPr wrap="square" lIns="0" tIns="0" rIns="0" bIns="0" rtlCol="0" anchor="ctr"/>
          <a:lstStyle/>
          <a:p>
            <a:pPr marL="0" indent="0" algn="l">
              <a:buNone/>
            </a:pPr>
            <a:r>
              <a:rPr lang="en-US" sz="1200" b="1" dirty="0">
                <a:solidFill>
                  <a:srgbClr val="111827"/>
                </a:solidFill>
                <a:latin typeface="Noto Sans JP" pitchFamily="34" charset="0"/>
                <a:ea typeface="Noto Sans JP" pitchFamily="34" charset="-122"/>
                <a:cs typeface="Noto Sans JP" pitchFamily="34" charset="-120"/>
              </a:rPr>
              <a:t>吉田 和正</a:t>
            </a:r>
            <a:endParaRPr lang="en-US" sz="1200" dirty="0"/>
          </a:p>
        </p:txBody>
      </p:sp>
      <p:sp>
        <p:nvSpPr>
          <p:cNvPr id="131" name="Text 40"/>
          <p:cNvSpPr txBox="1"/>
          <p:nvPr/>
        </p:nvSpPr>
        <p:spPr>
          <a:xfrm>
            <a:off x="494670" y="3930092"/>
            <a:ext cx="1924812" cy="457200"/>
          </a:xfrm>
          <a:prstGeom prst="rect">
            <a:avLst/>
          </a:prstGeom>
          <a:noFill/>
          <a:ln/>
        </p:spPr>
        <p:txBody>
          <a:bodyPr wrap="square" lIns="0" tIns="0" rIns="0" bIns="0" rtlCol="0" anchor="ctr"/>
          <a:lstStyle/>
          <a:p>
            <a:pPr marL="0" indent="0" algn="l">
              <a:buNone/>
            </a:pPr>
            <a:r>
              <a:rPr lang="en-US" sz="1200" dirty="0">
                <a:solidFill>
                  <a:srgbClr val="6B7280"/>
                </a:solidFill>
                <a:latin typeface="Noto Sans JP" pitchFamily="34" charset="0"/>
                <a:ea typeface="Noto Sans JP" pitchFamily="34" charset="-122"/>
                <a:cs typeface="Noto Sans JP" pitchFamily="34" charset="-120"/>
              </a:rPr>
              <a:t>転職情報事業本部 / 紹介事業</a:t>
            </a:r>
            <a:endParaRPr lang="en-US" sz="1200" dirty="0"/>
          </a:p>
        </p:txBody>
      </p:sp>
      <p:sp>
        <p:nvSpPr>
          <p:cNvPr id="132" name="Shape 41"/>
          <p:cNvSpPr/>
          <p:nvPr/>
        </p:nvSpPr>
        <p:spPr>
          <a:xfrm>
            <a:off x="2717576" y="1547165"/>
            <a:ext cx="2200046" cy="1485900"/>
          </a:xfrm>
          <a:prstGeom prst="roundRect">
            <a:avLst>
              <a:gd name="adj" fmla="val 1578"/>
            </a:avLst>
          </a:prstGeom>
          <a:solidFill>
            <a:srgbClr val="FEF2F2"/>
          </a:solidFill>
          <a:ln w="25400">
            <a:solidFill>
              <a:srgbClr val="EF4444"/>
            </a:solidFill>
            <a:prstDash val="solid"/>
          </a:ln>
          <a:effectLst>
            <a:outerShdw blurRad="63500" dist="38100" dir="5400000" algn="bl" rotWithShape="0">
              <a:srgbClr val="EF4444">
                <a:alpha val="20000"/>
              </a:srgbClr>
            </a:outerShdw>
          </a:effectLst>
        </p:spPr>
        <p:txBody>
          <a:bodyPr/>
          <a:lstStyle/>
          <a:p>
            <a:endParaRPr lang="ja-JP" altLang="en-US"/>
          </a:p>
        </p:txBody>
      </p:sp>
      <p:sp>
        <p:nvSpPr>
          <p:cNvPr id="133" name="Shape 42"/>
          <p:cNvSpPr/>
          <p:nvPr/>
        </p:nvSpPr>
        <p:spPr>
          <a:xfrm>
            <a:off x="2851078" y="2391156"/>
            <a:ext cx="1933956" cy="9144"/>
          </a:xfrm>
          <a:prstGeom prst="rect">
            <a:avLst/>
          </a:prstGeom>
          <a:solidFill>
            <a:srgbClr val="FEE2E2"/>
          </a:solidFill>
          <a:ln/>
        </p:spPr>
        <p:txBody>
          <a:bodyPr/>
          <a:lstStyle/>
          <a:p>
            <a:endParaRPr lang="ja-JP" altLang="en-US"/>
          </a:p>
        </p:txBody>
      </p:sp>
      <p:sp>
        <p:nvSpPr>
          <p:cNvPr id="134" name="Shape 43"/>
          <p:cNvSpPr/>
          <p:nvPr/>
        </p:nvSpPr>
        <p:spPr>
          <a:xfrm>
            <a:off x="2851078" y="1727302"/>
            <a:ext cx="714146" cy="190195"/>
          </a:xfrm>
          <a:prstGeom prst="roundRect">
            <a:avLst>
              <a:gd name="adj" fmla="val 96154"/>
            </a:avLst>
          </a:prstGeom>
          <a:solidFill>
            <a:srgbClr val="FEE2E2"/>
          </a:solidFill>
          <a:ln/>
        </p:spPr>
        <p:txBody>
          <a:bodyPr/>
          <a:lstStyle/>
          <a:p>
            <a:endParaRPr lang="ja-JP" altLang="en-US"/>
          </a:p>
        </p:txBody>
      </p:sp>
      <p:sp>
        <p:nvSpPr>
          <p:cNvPr id="135" name="Text 44"/>
          <p:cNvSpPr txBox="1"/>
          <p:nvPr/>
        </p:nvSpPr>
        <p:spPr>
          <a:xfrm>
            <a:off x="2907771" y="1746504"/>
            <a:ext cx="676656" cy="143561"/>
          </a:xfrm>
          <a:prstGeom prst="rect">
            <a:avLst/>
          </a:prstGeom>
          <a:noFill/>
          <a:ln/>
        </p:spPr>
        <p:txBody>
          <a:bodyPr wrap="square" lIns="0" tIns="0" rIns="0" bIns="0" rtlCol="0" anchor="ctr"/>
          <a:lstStyle/>
          <a:p>
            <a:pPr marL="0" indent="0" algn="l">
              <a:buNone/>
            </a:pPr>
            <a:r>
              <a:rPr lang="en-US" sz="800" b="1" dirty="0">
                <a:solidFill>
                  <a:srgbClr val="991B1B"/>
                </a:solidFill>
                <a:latin typeface="Noto Sans JP" pitchFamily="34" charset="0"/>
                <a:ea typeface="Noto Sans JP" pitchFamily="34" charset="-122"/>
                <a:cs typeface="Noto Sans JP" pitchFamily="34" charset="-120"/>
              </a:rPr>
              <a:t>セグメント長</a:t>
            </a:r>
            <a:endParaRPr lang="en-US" sz="800" dirty="0"/>
          </a:p>
        </p:txBody>
      </p:sp>
      <p:sp>
        <p:nvSpPr>
          <p:cNvPr id="136" name="Text 45"/>
          <p:cNvSpPr txBox="1"/>
          <p:nvPr/>
        </p:nvSpPr>
        <p:spPr>
          <a:xfrm>
            <a:off x="2851078" y="1923898"/>
            <a:ext cx="1143000" cy="162763"/>
          </a:xfrm>
          <a:prstGeom prst="rect">
            <a:avLst/>
          </a:prstGeom>
          <a:noFill/>
          <a:ln/>
        </p:spPr>
        <p:txBody>
          <a:bodyPr wrap="square" lIns="0" tIns="0" rIns="0" bIns="0" rtlCol="0" anchor="ctr"/>
          <a:lstStyle/>
          <a:p>
            <a:pPr marL="0" indent="0" algn="l">
              <a:buNone/>
            </a:pPr>
            <a:r>
              <a:rPr lang="en-US" sz="900" dirty="0">
                <a:solidFill>
                  <a:srgbClr val="4B5563"/>
                </a:solidFill>
                <a:latin typeface="Noto Sans JP" pitchFamily="34" charset="0"/>
                <a:ea typeface="Noto Sans JP" pitchFamily="34" charset="-122"/>
                <a:cs typeface="Noto Sans JP" pitchFamily="34" charset="-120"/>
              </a:rPr>
              <a:t>取締役 常務執行役員</a:t>
            </a:r>
            <a:endParaRPr lang="en-US" sz="900" dirty="0"/>
          </a:p>
        </p:txBody>
      </p:sp>
      <p:sp>
        <p:nvSpPr>
          <p:cNvPr id="137" name="Text 46"/>
          <p:cNvSpPr txBox="1"/>
          <p:nvPr/>
        </p:nvSpPr>
        <p:spPr>
          <a:xfrm>
            <a:off x="2851078" y="2095805"/>
            <a:ext cx="862279" cy="247802"/>
          </a:xfrm>
          <a:prstGeom prst="rect">
            <a:avLst/>
          </a:prstGeom>
          <a:noFill/>
          <a:ln/>
        </p:spPr>
        <p:txBody>
          <a:bodyPr wrap="square" lIns="0" tIns="0" rIns="0" bIns="0" rtlCol="0" anchor="ctr"/>
          <a:lstStyle/>
          <a:p>
            <a:pPr marL="0" indent="0" algn="l">
              <a:buNone/>
            </a:pPr>
            <a:r>
              <a:rPr lang="en-US" sz="1300" b="1" dirty="0">
                <a:solidFill>
                  <a:srgbClr val="111827"/>
                </a:solidFill>
                <a:latin typeface="Noto Sans JP" pitchFamily="34" charset="0"/>
                <a:ea typeface="Noto Sans JP" pitchFamily="34" charset="-122"/>
                <a:cs typeface="Noto Sans JP" pitchFamily="34" charset="-120"/>
              </a:rPr>
              <a:t>山本 智美</a:t>
            </a:r>
            <a:endParaRPr lang="en-US" sz="1300" dirty="0"/>
          </a:p>
        </p:txBody>
      </p:sp>
      <p:sp>
        <p:nvSpPr>
          <p:cNvPr id="138" name="Text 47"/>
          <p:cNvSpPr txBox="1"/>
          <p:nvPr/>
        </p:nvSpPr>
        <p:spPr>
          <a:xfrm>
            <a:off x="2851078" y="2438705"/>
            <a:ext cx="1953158" cy="457200"/>
          </a:xfrm>
          <a:prstGeom prst="rect">
            <a:avLst/>
          </a:prstGeom>
          <a:noFill/>
          <a:ln/>
        </p:spPr>
        <p:txBody>
          <a:bodyPr wrap="square" lIns="0" tIns="0" rIns="0" bIns="0" rtlCol="0" anchor="ctr"/>
          <a:lstStyle/>
          <a:p>
            <a:pPr marL="0" indent="0" algn="l">
              <a:buNone/>
            </a:pPr>
            <a:r>
              <a:rPr lang="en-US" sz="1200" b="1" dirty="0">
                <a:solidFill>
                  <a:srgbClr val="DC2626"/>
                </a:solidFill>
                <a:latin typeface="Noto Sans JP" pitchFamily="34" charset="0"/>
                <a:ea typeface="Noto Sans JP" pitchFamily="34" charset="-122"/>
                <a:cs typeface="Noto Sans JP" pitchFamily="34" charset="-120"/>
              </a:rPr>
              <a:t>ヘルスケア＆ウエルネス事業管掌</a:t>
            </a:r>
            <a:endParaRPr lang="en-US" sz="1200" dirty="0"/>
          </a:p>
        </p:txBody>
      </p:sp>
      <p:sp>
        <p:nvSpPr>
          <p:cNvPr id="139" name="Shape 48"/>
          <p:cNvSpPr/>
          <p:nvPr/>
        </p:nvSpPr>
        <p:spPr>
          <a:xfrm>
            <a:off x="3872463" y="1527963"/>
            <a:ext cx="1067105" cy="267005"/>
          </a:xfrm>
          <a:prstGeom prst="rect">
            <a:avLst/>
          </a:prstGeom>
          <a:solidFill>
            <a:srgbClr val="DC2626"/>
          </a:solidFill>
          <a:ln/>
        </p:spPr>
        <p:txBody>
          <a:bodyPr/>
          <a:lstStyle/>
          <a:p>
            <a:endParaRPr lang="ja-JP" altLang="en-US"/>
          </a:p>
        </p:txBody>
      </p:sp>
      <p:sp>
        <p:nvSpPr>
          <p:cNvPr id="140" name="Text 49"/>
          <p:cNvSpPr txBox="1"/>
          <p:nvPr/>
        </p:nvSpPr>
        <p:spPr>
          <a:xfrm>
            <a:off x="3930070" y="1547165"/>
            <a:ext cx="1067105" cy="228600"/>
          </a:xfrm>
          <a:prstGeom prst="rect">
            <a:avLst/>
          </a:prstGeom>
          <a:noFill/>
          <a:ln/>
        </p:spPr>
        <p:txBody>
          <a:bodyPr wrap="square" lIns="0" tIns="0" rIns="0" bIns="0" rtlCol="0" anchor="ctr"/>
          <a:lstStyle/>
          <a:p>
            <a:pPr marL="0" indent="0" algn="l">
              <a:buNone/>
            </a:pPr>
            <a:r>
              <a:rPr lang="en-US" sz="1200" b="1" dirty="0">
                <a:solidFill>
                  <a:srgbClr val="FFFFFF"/>
                </a:solidFill>
                <a:latin typeface="Noto Sans JP" pitchFamily="34" charset="0"/>
                <a:ea typeface="Noto Sans JP" pitchFamily="34" charset="-122"/>
                <a:cs typeface="Noto Sans JP" pitchFamily="34" charset="-120"/>
              </a:rPr>
              <a:t>KEY PERSON</a:t>
            </a:r>
            <a:endParaRPr lang="en-US" sz="1200" dirty="0"/>
          </a:p>
        </p:txBody>
      </p:sp>
      <p:sp>
        <p:nvSpPr>
          <p:cNvPr id="141" name="Shape 50"/>
          <p:cNvSpPr/>
          <p:nvPr/>
        </p:nvSpPr>
        <p:spPr>
          <a:xfrm>
            <a:off x="2717576" y="3485693"/>
            <a:ext cx="2200046" cy="1447495"/>
          </a:xfrm>
          <a:prstGeom prst="roundRect">
            <a:avLst>
              <a:gd name="adj" fmla="val 1662"/>
            </a:avLst>
          </a:prstGeom>
          <a:solidFill>
            <a:srgbClr val="FEF2F2"/>
          </a:solidFill>
          <a:ln w="25400">
            <a:solidFill>
              <a:srgbClr val="EF4444"/>
            </a:solidFill>
            <a:prstDash val="solid"/>
          </a:ln>
          <a:effectLst>
            <a:outerShdw blurRad="63500" dist="38100" dir="5400000" algn="bl" rotWithShape="0">
              <a:srgbClr val="EF4444">
                <a:alpha val="20000"/>
              </a:srgbClr>
            </a:outerShdw>
          </a:effectLst>
        </p:spPr>
        <p:txBody>
          <a:bodyPr/>
          <a:lstStyle/>
          <a:p>
            <a:endParaRPr lang="ja-JP" altLang="en-US"/>
          </a:p>
        </p:txBody>
      </p:sp>
      <p:sp>
        <p:nvSpPr>
          <p:cNvPr id="142" name="Shape 51"/>
          <p:cNvSpPr/>
          <p:nvPr/>
        </p:nvSpPr>
        <p:spPr>
          <a:xfrm>
            <a:off x="2851078" y="4292194"/>
            <a:ext cx="1933956" cy="9144"/>
          </a:xfrm>
          <a:prstGeom prst="rect">
            <a:avLst/>
          </a:prstGeom>
          <a:solidFill>
            <a:srgbClr val="FEE2E2"/>
          </a:solidFill>
          <a:ln/>
        </p:spPr>
        <p:txBody>
          <a:bodyPr/>
          <a:lstStyle/>
          <a:p>
            <a:endParaRPr lang="ja-JP" altLang="en-US"/>
          </a:p>
        </p:txBody>
      </p:sp>
      <p:sp>
        <p:nvSpPr>
          <p:cNvPr id="143" name="Shape 52"/>
          <p:cNvSpPr/>
          <p:nvPr/>
        </p:nvSpPr>
        <p:spPr>
          <a:xfrm>
            <a:off x="2851078" y="3666744"/>
            <a:ext cx="609905" cy="190195"/>
          </a:xfrm>
          <a:prstGeom prst="roundRect">
            <a:avLst>
              <a:gd name="adj" fmla="val 96154"/>
            </a:avLst>
          </a:prstGeom>
          <a:solidFill>
            <a:srgbClr val="FEE2E2"/>
          </a:solidFill>
          <a:ln/>
        </p:spPr>
        <p:txBody>
          <a:bodyPr/>
          <a:lstStyle/>
          <a:p>
            <a:endParaRPr lang="ja-JP" altLang="en-US"/>
          </a:p>
        </p:txBody>
      </p:sp>
      <p:sp>
        <p:nvSpPr>
          <p:cNvPr id="144" name="Text 53"/>
          <p:cNvSpPr txBox="1"/>
          <p:nvPr/>
        </p:nvSpPr>
        <p:spPr>
          <a:xfrm>
            <a:off x="2907771" y="3685947"/>
            <a:ext cx="571500" cy="143561"/>
          </a:xfrm>
          <a:prstGeom prst="rect">
            <a:avLst/>
          </a:prstGeom>
          <a:noFill/>
          <a:ln/>
        </p:spPr>
        <p:txBody>
          <a:bodyPr wrap="square" lIns="0" tIns="0" rIns="0" bIns="0" rtlCol="0" anchor="ctr"/>
          <a:lstStyle/>
          <a:p>
            <a:pPr marL="0" indent="0" algn="l">
              <a:buNone/>
            </a:pPr>
            <a:r>
              <a:rPr lang="en-US" sz="800" b="1" dirty="0">
                <a:solidFill>
                  <a:srgbClr val="991B1B"/>
                </a:solidFill>
                <a:latin typeface="Noto Sans JP" pitchFamily="34" charset="0"/>
                <a:ea typeface="Noto Sans JP" pitchFamily="34" charset="-122"/>
                <a:cs typeface="Noto Sans JP" pitchFamily="34" charset="-120"/>
              </a:rPr>
              <a:t>実行責任者</a:t>
            </a:r>
            <a:endParaRPr lang="en-US" sz="800" dirty="0"/>
          </a:p>
        </p:txBody>
      </p:sp>
      <p:sp>
        <p:nvSpPr>
          <p:cNvPr id="145" name="Text 54"/>
          <p:cNvSpPr txBox="1"/>
          <p:nvPr/>
        </p:nvSpPr>
        <p:spPr>
          <a:xfrm>
            <a:off x="2851078" y="3863340"/>
            <a:ext cx="553212" cy="162763"/>
          </a:xfrm>
          <a:prstGeom prst="rect">
            <a:avLst/>
          </a:prstGeom>
          <a:noFill/>
          <a:ln/>
        </p:spPr>
        <p:txBody>
          <a:bodyPr wrap="square" lIns="0" tIns="0" rIns="0" bIns="0" rtlCol="0" anchor="ctr"/>
          <a:lstStyle/>
          <a:p>
            <a:pPr marL="0" indent="0" algn="l">
              <a:buNone/>
            </a:pPr>
            <a:r>
              <a:rPr lang="en-US" sz="900" dirty="0">
                <a:solidFill>
                  <a:srgbClr val="4B5563"/>
                </a:solidFill>
                <a:latin typeface="Noto Sans JP" pitchFamily="34" charset="0"/>
                <a:ea typeface="Noto Sans JP" pitchFamily="34" charset="-122"/>
                <a:cs typeface="Noto Sans JP" pitchFamily="34" charset="-120"/>
              </a:rPr>
              <a:t>執行役員</a:t>
            </a:r>
            <a:endParaRPr lang="en-US" sz="900" dirty="0"/>
          </a:p>
        </p:txBody>
      </p:sp>
      <p:sp>
        <p:nvSpPr>
          <p:cNvPr id="146" name="Text 55"/>
          <p:cNvSpPr txBox="1"/>
          <p:nvPr/>
        </p:nvSpPr>
        <p:spPr>
          <a:xfrm>
            <a:off x="2851078" y="4025189"/>
            <a:ext cx="762610" cy="228600"/>
          </a:xfrm>
          <a:prstGeom prst="rect">
            <a:avLst/>
          </a:prstGeom>
          <a:noFill/>
          <a:ln/>
        </p:spPr>
        <p:txBody>
          <a:bodyPr wrap="square" lIns="0" tIns="0" rIns="0" bIns="0" rtlCol="0" anchor="ctr"/>
          <a:lstStyle/>
          <a:p>
            <a:pPr marL="0" indent="0" algn="l">
              <a:buNone/>
            </a:pPr>
            <a:r>
              <a:rPr lang="en-US" sz="1200" b="1" dirty="0">
                <a:solidFill>
                  <a:srgbClr val="111827"/>
                </a:solidFill>
                <a:latin typeface="Noto Sans JP" pitchFamily="34" charset="0"/>
                <a:ea typeface="Noto Sans JP" pitchFamily="34" charset="-122"/>
                <a:cs typeface="Noto Sans JP" pitchFamily="34" charset="-120"/>
              </a:rPr>
              <a:t>神戸 信康</a:t>
            </a:r>
            <a:endParaRPr lang="en-US" sz="1200" dirty="0"/>
          </a:p>
        </p:txBody>
      </p:sp>
      <p:sp>
        <p:nvSpPr>
          <p:cNvPr id="147" name="Text 56"/>
          <p:cNvSpPr txBox="1"/>
          <p:nvPr/>
        </p:nvSpPr>
        <p:spPr>
          <a:xfrm>
            <a:off x="2851078" y="4339743"/>
            <a:ext cx="1943100" cy="457200"/>
          </a:xfrm>
          <a:prstGeom prst="rect">
            <a:avLst/>
          </a:prstGeom>
          <a:noFill/>
          <a:ln/>
        </p:spPr>
        <p:txBody>
          <a:bodyPr wrap="square" lIns="0" tIns="0" rIns="0" bIns="0" rtlCol="0" anchor="ctr"/>
          <a:lstStyle/>
          <a:p>
            <a:pPr marL="0" indent="0" algn="l">
              <a:buNone/>
            </a:pPr>
            <a:r>
              <a:rPr lang="en-US" sz="1200" b="1" dirty="0">
                <a:solidFill>
                  <a:srgbClr val="4B5563"/>
                </a:solidFill>
                <a:latin typeface="Noto Sans JP" pitchFamily="34" charset="0"/>
                <a:ea typeface="Noto Sans JP" pitchFamily="34" charset="-122"/>
                <a:cs typeface="Noto Sans JP" pitchFamily="34" charset="-120"/>
              </a:rPr>
              <a:t>医療・福祉エージェント事業本部長</a:t>
            </a:r>
            <a:endParaRPr lang="en-US" sz="1200" dirty="0"/>
          </a:p>
        </p:txBody>
      </p:sp>
      <p:sp>
        <p:nvSpPr>
          <p:cNvPr id="148" name="Shape 57"/>
          <p:cNvSpPr/>
          <p:nvPr/>
        </p:nvSpPr>
        <p:spPr>
          <a:xfrm>
            <a:off x="5064841" y="1547165"/>
            <a:ext cx="2200046" cy="1200607"/>
          </a:xfrm>
          <a:prstGeom prst="roundRect">
            <a:avLst>
              <a:gd name="adj" fmla="val 2418"/>
            </a:avLst>
          </a:prstGeom>
          <a:solidFill>
            <a:srgbClr val="FFFFFF"/>
          </a:solidFill>
          <a:ln w="12700">
            <a:solidFill>
              <a:srgbClr val="E2E8F0"/>
            </a:solidFill>
            <a:prstDash val="solid"/>
          </a:ln>
          <a:effectLst>
            <a:outerShdw blurRad="25400" dist="12700" dir="5400000" algn="bl" rotWithShape="0">
              <a:srgbClr val="000000">
                <a:alpha val="10000"/>
              </a:srgbClr>
            </a:outerShdw>
          </a:effectLst>
        </p:spPr>
        <p:txBody>
          <a:bodyPr/>
          <a:lstStyle/>
          <a:p>
            <a:endParaRPr lang="ja-JP" altLang="en-US"/>
          </a:p>
        </p:txBody>
      </p:sp>
      <p:sp>
        <p:nvSpPr>
          <p:cNvPr id="149" name="Shape 58"/>
          <p:cNvSpPr/>
          <p:nvPr/>
        </p:nvSpPr>
        <p:spPr>
          <a:xfrm>
            <a:off x="5188285" y="2342693"/>
            <a:ext cx="1952244" cy="9144"/>
          </a:xfrm>
          <a:prstGeom prst="rect">
            <a:avLst/>
          </a:prstGeom>
          <a:solidFill>
            <a:srgbClr val="F3F4F6"/>
          </a:solidFill>
          <a:ln/>
        </p:spPr>
        <p:txBody>
          <a:bodyPr/>
          <a:lstStyle/>
          <a:p>
            <a:endParaRPr lang="ja-JP" altLang="en-US"/>
          </a:p>
        </p:txBody>
      </p:sp>
      <p:sp>
        <p:nvSpPr>
          <p:cNvPr id="150" name="Shape 59"/>
          <p:cNvSpPr/>
          <p:nvPr/>
        </p:nvSpPr>
        <p:spPr>
          <a:xfrm>
            <a:off x="5188285" y="1718158"/>
            <a:ext cx="514807" cy="190195"/>
          </a:xfrm>
          <a:prstGeom prst="roundRect">
            <a:avLst>
              <a:gd name="adj" fmla="val 96154"/>
            </a:avLst>
          </a:prstGeom>
          <a:solidFill>
            <a:srgbClr val="D1FAE5"/>
          </a:solidFill>
          <a:ln/>
        </p:spPr>
        <p:txBody>
          <a:bodyPr/>
          <a:lstStyle/>
          <a:p>
            <a:endParaRPr lang="ja-JP" altLang="en-US"/>
          </a:p>
        </p:txBody>
      </p:sp>
      <p:sp>
        <p:nvSpPr>
          <p:cNvPr id="151" name="Text 60"/>
          <p:cNvSpPr txBox="1"/>
          <p:nvPr/>
        </p:nvSpPr>
        <p:spPr>
          <a:xfrm>
            <a:off x="5245892" y="1737360"/>
            <a:ext cx="476402" cy="143561"/>
          </a:xfrm>
          <a:prstGeom prst="rect">
            <a:avLst/>
          </a:prstGeom>
          <a:noFill/>
          <a:ln/>
        </p:spPr>
        <p:txBody>
          <a:bodyPr wrap="square" lIns="0" tIns="0" rIns="0" bIns="0" rtlCol="0" anchor="ctr"/>
          <a:lstStyle/>
          <a:p>
            <a:pPr marL="0" indent="0" algn="l">
              <a:buNone/>
            </a:pPr>
            <a:r>
              <a:rPr lang="en-US" sz="800" b="1" dirty="0">
                <a:solidFill>
                  <a:srgbClr val="065F46"/>
                </a:solidFill>
                <a:latin typeface="Noto Sans JP" pitchFamily="34" charset="0"/>
                <a:ea typeface="Noto Sans JP" pitchFamily="34" charset="-122"/>
                <a:cs typeface="Noto Sans JP" pitchFamily="34" charset="-120"/>
              </a:rPr>
              <a:t>管掌役員</a:t>
            </a:r>
            <a:endParaRPr lang="en-US" sz="800" dirty="0"/>
          </a:p>
        </p:txBody>
      </p:sp>
      <p:sp>
        <p:nvSpPr>
          <p:cNvPr id="152" name="Text 61"/>
          <p:cNvSpPr txBox="1"/>
          <p:nvPr/>
        </p:nvSpPr>
        <p:spPr>
          <a:xfrm>
            <a:off x="5188285" y="1914754"/>
            <a:ext cx="1143000"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取締役 常務執行役員</a:t>
            </a:r>
            <a:endParaRPr lang="en-US" sz="900" dirty="0"/>
          </a:p>
        </p:txBody>
      </p:sp>
      <p:sp>
        <p:nvSpPr>
          <p:cNvPr id="153" name="Text 62"/>
          <p:cNvSpPr txBox="1"/>
          <p:nvPr/>
        </p:nvSpPr>
        <p:spPr>
          <a:xfrm>
            <a:off x="5188285" y="2076603"/>
            <a:ext cx="762610" cy="228600"/>
          </a:xfrm>
          <a:prstGeom prst="rect">
            <a:avLst/>
          </a:prstGeom>
          <a:noFill/>
          <a:ln/>
        </p:spPr>
        <p:txBody>
          <a:bodyPr wrap="square" lIns="0" tIns="0" rIns="0" bIns="0" rtlCol="0" anchor="ctr"/>
          <a:lstStyle/>
          <a:p>
            <a:pPr marL="0" indent="0" algn="l">
              <a:buNone/>
            </a:pPr>
            <a:r>
              <a:rPr lang="en-US" sz="1200" b="1" dirty="0">
                <a:solidFill>
                  <a:srgbClr val="111827"/>
                </a:solidFill>
                <a:latin typeface="Noto Sans JP" pitchFamily="34" charset="0"/>
                <a:ea typeface="Noto Sans JP" pitchFamily="34" charset="-122"/>
                <a:cs typeface="Noto Sans JP" pitchFamily="34" charset="-120"/>
              </a:rPr>
              <a:t>内田 龍之</a:t>
            </a:r>
            <a:endParaRPr lang="en-US" sz="1200" dirty="0"/>
          </a:p>
        </p:txBody>
      </p:sp>
      <p:sp>
        <p:nvSpPr>
          <p:cNvPr id="154" name="Text 63"/>
          <p:cNvSpPr txBox="1"/>
          <p:nvPr/>
        </p:nvSpPr>
        <p:spPr>
          <a:xfrm>
            <a:off x="5188285" y="2391156"/>
            <a:ext cx="1772107" cy="228600"/>
          </a:xfrm>
          <a:prstGeom prst="rect">
            <a:avLst/>
          </a:prstGeom>
          <a:noFill/>
          <a:ln/>
        </p:spPr>
        <p:txBody>
          <a:bodyPr wrap="square" lIns="0" tIns="0" rIns="0" bIns="0" rtlCol="0" anchor="ctr"/>
          <a:lstStyle/>
          <a:p>
            <a:pPr marL="0" indent="0" algn="l">
              <a:buNone/>
            </a:pPr>
            <a:r>
              <a:rPr lang="en-US" sz="1200" dirty="0">
                <a:solidFill>
                  <a:srgbClr val="6B7280"/>
                </a:solidFill>
                <a:latin typeface="Noto Sans JP" pitchFamily="34" charset="0"/>
                <a:ea typeface="Noto Sans JP" pitchFamily="34" charset="-122"/>
                <a:cs typeface="Noto Sans JP" pitchFamily="34" charset="-120"/>
              </a:rPr>
              <a:t>進学情報事業 / 地域活性</a:t>
            </a:r>
            <a:endParaRPr lang="en-US" sz="1200" dirty="0"/>
          </a:p>
        </p:txBody>
      </p:sp>
      <p:sp>
        <p:nvSpPr>
          <p:cNvPr id="155" name="Shape 64"/>
          <p:cNvSpPr/>
          <p:nvPr/>
        </p:nvSpPr>
        <p:spPr>
          <a:xfrm>
            <a:off x="7411191" y="1547165"/>
            <a:ext cx="2200046" cy="1429207"/>
          </a:xfrm>
          <a:prstGeom prst="roundRect">
            <a:avLst>
              <a:gd name="adj" fmla="val 1706"/>
            </a:avLst>
          </a:prstGeom>
          <a:solidFill>
            <a:srgbClr val="FFFFFF"/>
          </a:solidFill>
          <a:ln w="12700">
            <a:solidFill>
              <a:srgbClr val="E2E8F0"/>
            </a:solidFill>
            <a:prstDash val="solid"/>
          </a:ln>
          <a:effectLst>
            <a:outerShdw blurRad="25400" dist="12700" dir="5400000" algn="bl" rotWithShape="0">
              <a:srgbClr val="000000">
                <a:alpha val="10000"/>
              </a:srgbClr>
            </a:outerShdw>
          </a:effectLst>
        </p:spPr>
        <p:txBody>
          <a:bodyPr/>
          <a:lstStyle/>
          <a:p>
            <a:endParaRPr lang="ja-JP" altLang="en-US"/>
          </a:p>
        </p:txBody>
      </p:sp>
      <p:sp>
        <p:nvSpPr>
          <p:cNvPr id="156" name="Shape 65"/>
          <p:cNvSpPr/>
          <p:nvPr/>
        </p:nvSpPr>
        <p:spPr>
          <a:xfrm>
            <a:off x="7535550" y="2342693"/>
            <a:ext cx="1952244" cy="9144"/>
          </a:xfrm>
          <a:prstGeom prst="rect">
            <a:avLst/>
          </a:prstGeom>
          <a:solidFill>
            <a:srgbClr val="F3F4F6"/>
          </a:solidFill>
          <a:ln/>
        </p:spPr>
        <p:txBody>
          <a:bodyPr/>
          <a:lstStyle/>
          <a:p>
            <a:endParaRPr lang="ja-JP" altLang="en-US"/>
          </a:p>
        </p:txBody>
      </p:sp>
      <p:sp>
        <p:nvSpPr>
          <p:cNvPr id="157" name="Shape 66"/>
          <p:cNvSpPr/>
          <p:nvPr/>
        </p:nvSpPr>
        <p:spPr>
          <a:xfrm>
            <a:off x="7535550" y="1718158"/>
            <a:ext cx="514807" cy="190195"/>
          </a:xfrm>
          <a:prstGeom prst="roundRect">
            <a:avLst>
              <a:gd name="adj" fmla="val 96154"/>
            </a:avLst>
          </a:prstGeom>
          <a:solidFill>
            <a:srgbClr val="FCE7F3"/>
          </a:solidFill>
          <a:ln/>
        </p:spPr>
        <p:txBody>
          <a:bodyPr/>
          <a:lstStyle/>
          <a:p>
            <a:endParaRPr lang="ja-JP" altLang="en-US"/>
          </a:p>
        </p:txBody>
      </p:sp>
      <p:sp>
        <p:nvSpPr>
          <p:cNvPr id="158" name="Text 67"/>
          <p:cNvSpPr txBox="1"/>
          <p:nvPr/>
        </p:nvSpPr>
        <p:spPr>
          <a:xfrm>
            <a:off x="7592242" y="1737360"/>
            <a:ext cx="476402" cy="143561"/>
          </a:xfrm>
          <a:prstGeom prst="rect">
            <a:avLst/>
          </a:prstGeom>
          <a:noFill/>
          <a:ln/>
        </p:spPr>
        <p:txBody>
          <a:bodyPr wrap="square" lIns="0" tIns="0" rIns="0" bIns="0" rtlCol="0" anchor="ctr"/>
          <a:lstStyle/>
          <a:p>
            <a:pPr marL="0" indent="0" algn="l">
              <a:buNone/>
            </a:pPr>
            <a:r>
              <a:rPr lang="en-US" sz="800" b="1" dirty="0">
                <a:solidFill>
                  <a:srgbClr val="9D174D"/>
                </a:solidFill>
                <a:latin typeface="Noto Sans JP" pitchFamily="34" charset="0"/>
                <a:ea typeface="Noto Sans JP" pitchFamily="34" charset="-122"/>
                <a:cs typeface="Noto Sans JP" pitchFamily="34" charset="-120"/>
              </a:rPr>
              <a:t>管掌役員</a:t>
            </a:r>
            <a:endParaRPr lang="en-US" sz="800" dirty="0"/>
          </a:p>
        </p:txBody>
      </p:sp>
      <p:sp>
        <p:nvSpPr>
          <p:cNvPr id="159" name="Text 68"/>
          <p:cNvSpPr txBox="1"/>
          <p:nvPr/>
        </p:nvSpPr>
        <p:spPr>
          <a:xfrm>
            <a:off x="7535550" y="1914754"/>
            <a:ext cx="1143000"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取締役 上席執行役員</a:t>
            </a:r>
            <a:endParaRPr lang="en-US" sz="900" dirty="0"/>
          </a:p>
        </p:txBody>
      </p:sp>
      <p:sp>
        <p:nvSpPr>
          <p:cNvPr id="160" name="Text 69"/>
          <p:cNvSpPr txBox="1"/>
          <p:nvPr/>
        </p:nvSpPr>
        <p:spPr>
          <a:xfrm>
            <a:off x="7535550" y="2076603"/>
            <a:ext cx="762610" cy="228600"/>
          </a:xfrm>
          <a:prstGeom prst="rect">
            <a:avLst/>
          </a:prstGeom>
          <a:noFill/>
          <a:ln/>
        </p:spPr>
        <p:txBody>
          <a:bodyPr wrap="square" lIns="0" tIns="0" rIns="0" bIns="0" rtlCol="0" anchor="ctr"/>
          <a:lstStyle/>
          <a:p>
            <a:pPr marL="0" indent="0" algn="l">
              <a:buNone/>
            </a:pPr>
            <a:r>
              <a:rPr lang="en-US" sz="1200" b="1" dirty="0">
                <a:solidFill>
                  <a:srgbClr val="111827"/>
                </a:solidFill>
                <a:latin typeface="Noto Sans JP" pitchFamily="34" charset="0"/>
                <a:ea typeface="Noto Sans JP" pitchFamily="34" charset="-122"/>
                <a:cs typeface="Noto Sans JP" pitchFamily="34" charset="-120"/>
              </a:rPr>
              <a:t>粟井 俊介</a:t>
            </a:r>
            <a:endParaRPr lang="en-US" sz="1200" dirty="0"/>
          </a:p>
        </p:txBody>
      </p:sp>
      <p:sp>
        <p:nvSpPr>
          <p:cNvPr id="161" name="Text 70"/>
          <p:cNvSpPr txBox="1"/>
          <p:nvPr/>
        </p:nvSpPr>
        <p:spPr>
          <a:xfrm>
            <a:off x="7535550" y="2391156"/>
            <a:ext cx="2067458" cy="457200"/>
          </a:xfrm>
          <a:prstGeom prst="rect">
            <a:avLst/>
          </a:prstGeom>
          <a:noFill/>
          <a:ln/>
        </p:spPr>
        <p:txBody>
          <a:bodyPr wrap="square" lIns="0" tIns="0" rIns="0" bIns="0" rtlCol="0" anchor="ctr"/>
          <a:lstStyle/>
          <a:p>
            <a:pPr marL="0" indent="0" algn="l">
              <a:buNone/>
            </a:pPr>
            <a:r>
              <a:rPr lang="en-US" sz="1200" dirty="0">
                <a:solidFill>
                  <a:srgbClr val="6B7280"/>
                </a:solidFill>
                <a:latin typeface="Noto Sans JP" pitchFamily="34" charset="0"/>
                <a:ea typeface="Noto Sans JP" pitchFamily="34" charset="-122"/>
                <a:cs typeface="Noto Sans JP" pitchFamily="34" charset="-120"/>
              </a:rPr>
              <a:t>コンテンツメディア / 新規事業</a:t>
            </a:r>
            <a:endParaRPr lang="en-US" sz="1200" dirty="0"/>
          </a:p>
        </p:txBody>
      </p:sp>
      <p:sp>
        <p:nvSpPr>
          <p:cNvPr id="162" name="Shape 71"/>
          <p:cNvSpPr/>
          <p:nvPr/>
        </p:nvSpPr>
        <p:spPr>
          <a:xfrm>
            <a:off x="7411191" y="3086100"/>
            <a:ext cx="2200046" cy="1390802"/>
          </a:xfrm>
          <a:prstGeom prst="roundRect">
            <a:avLst>
              <a:gd name="adj" fmla="val 1801"/>
            </a:avLst>
          </a:prstGeom>
          <a:solidFill>
            <a:srgbClr val="FFFFFF">
              <a:alpha val="80000"/>
            </a:srgbClr>
          </a:solidFill>
          <a:ln w="12700">
            <a:solidFill>
              <a:srgbClr val="E2E8F0"/>
            </a:solidFill>
            <a:prstDash val="solid"/>
          </a:ln>
          <a:effectLst>
            <a:outerShdw blurRad="25400" dist="12700" dir="5400000" algn="bl" rotWithShape="0">
              <a:srgbClr val="000000">
                <a:alpha val="10000"/>
              </a:srgbClr>
            </a:outerShdw>
          </a:effectLst>
        </p:spPr>
        <p:txBody>
          <a:bodyPr/>
          <a:lstStyle/>
          <a:p>
            <a:endParaRPr lang="ja-JP" altLang="en-US"/>
          </a:p>
        </p:txBody>
      </p:sp>
      <p:sp>
        <p:nvSpPr>
          <p:cNvPr id="163" name="Shape 72"/>
          <p:cNvSpPr/>
          <p:nvPr/>
        </p:nvSpPr>
        <p:spPr>
          <a:xfrm>
            <a:off x="7535550" y="3844138"/>
            <a:ext cx="1952244" cy="9144"/>
          </a:xfrm>
          <a:prstGeom prst="rect">
            <a:avLst/>
          </a:prstGeom>
          <a:solidFill>
            <a:srgbClr val="F3F4F6"/>
          </a:solidFill>
          <a:ln/>
        </p:spPr>
        <p:txBody>
          <a:bodyPr/>
          <a:lstStyle/>
          <a:p>
            <a:endParaRPr lang="ja-JP" altLang="en-US"/>
          </a:p>
        </p:txBody>
      </p:sp>
      <p:sp>
        <p:nvSpPr>
          <p:cNvPr id="164" name="Shape 73"/>
          <p:cNvSpPr/>
          <p:nvPr/>
        </p:nvSpPr>
        <p:spPr>
          <a:xfrm>
            <a:off x="7535550" y="3257093"/>
            <a:ext cx="609905" cy="190195"/>
          </a:xfrm>
          <a:prstGeom prst="roundRect">
            <a:avLst>
              <a:gd name="adj" fmla="val 96154"/>
            </a:avLst>
          </a:prstGeom>
          <a:solidFill>
            <a:srgbClr val="F3F4F6">
              <a:alpha val="80000"/>
            </a:srgbClr>
          </a:solidFill>
          <a:ln/>
        </p:spPr>
        <p:txBody>
          <a:bodyPr/>
          <a:lstStyle/>
          <a:p>
            <a:endParaRPr lang="ja-JP" altLang="en-US"/>
          </a:p>
        </p:txBody>
      </p:sp>
      <p:sp>
        <p:nvSpPr>
          <p:cNvPr id="165" name="Text 74"/>
          <p:cNvSpPr txBox="1"/>
          <p:nvPr/>
        </p:nvSpPr>
        <p:spPr>
          <a:xfrm>
            <a:off x="7592242" y="3276296"/>
            <a:ext cx="571500" cy="143561"/>
          </a:xfrm>
          <a:prstGeom prst="rect">
            <a:avLst/>
          </a:prstGeom>
          <a:noFill/>
          <a:ln/>
        </p:spPr>
        <p:txBody>
          <a:bodyPr wrap="square" lIns="0" tIns="0" rIns="0" bIns="0" rtlCol="0" anchor="ctr"/>
          <a:lstStyle/>
          <a:p>
            <a:pPr marL="0" indent="0" algn="l">
              <a:buNone/>
            </a:pPr>
            <a:r>
              <a:rPr lang="en-US" sz="800" b="1" dirty="0">
                <a:solidFill>
                  <a:srgbClr val="374151">
                    <a:alpha val="80000"/>
                  </a:srgbClr>
                </a:solidFill>
                <a:latin typeface="Noto Sans JP" pitchFamily="34" charset="0"/>
                <a:ea typeface="Noto Sans JP" pitchFamily="34" charset="-122"/>
                <a:cs typeface="Noto Sans JP" pitchFamily="34" charset="-120"/>
              </a:rPr>
              <a:t>事業責任者</a:t>
            </a:r>
            <a:endParaRPr lang="en-US" sz="800" dirty="0"/>
          </a:p>
        </p:txBody>
      </p:sp>
      <p:sp>
        <p:nvSpPr>
          <p:cNvPr id="166" name="Text 75"/>
          <p:cNvSpPr txBox="1"/>
          <p:nvPr/>
        </p:nvSpPr>
        <p:spPr>
          <a:xfrm>
            <a:off x="7535550" y="3453689"/>
            <a:ext cx="553212" cy="162763"/>
          </a:xfrm>
          <a:prstGeom prst="rect">
            <a:avLst/>
          </a:prstGeom>
          <a:noFill/>
          <a:ln/>
        </p:spPr>
        <p:txBody>
          <a:bodyPr wrap="square" lIns="0" tIns="0" rIns="0" bIns="0" rtlCol="0" anchor="ctr"/>
          <a:lstStyle/>
          <a:p>
            <a:pPr marL="0" indent="0" algn="l">
              <a:buNone/>
            </a:pPr>
            <a:r>
              <a:rPr lang="en-US" sz="900" dirty="0">
                <a:solidFill>
                  <a:srgbClr val="6B7280">
                    <a:alpha val="80000"/>
                  </a:srgbClr>
                </a:solidFill>
                <a:latin typeface="Noto Sans JP" pitchFamily="34" charset="0"/>
                <a:ea typeface="Noto Sans JP" pitchFamily="34" charset="-122"/>
                <a:cs typeface="Noto Sans JP" pitchFamily="34" charset="-120"/>
              </a:rPr>
              <a:t>執行役員</a:t>
            </a:r>
            <a:endParaRPr lang="en-US" sz="900" dirty="0"/>
          </a:p>
        </p:txBody>
      </p:sp>
      <p:sp>
        <p:nvSpPr>
          <p:cNvPr id="167" name="Text 76"/>
          <p:cNvSpPr txBox="1"/>
          <p:nvPr/>
        </p:nvSpPr>
        <p:spPr>
          <a:xfrm>
            <a:off x="7535550" y="3615538"/>
            <a:ext cx="1567282" cy="191110"/>
          </a:xfrm>
          <a:prstGeom prst="rect">
            <a:avLst/>
          </a:prstGeom>
          <a:noFill/>
          <a:ln/>
        </p:spPr>
        <p:txBody>
          <a:bodyPr wrap="square" lIns="0" tIns="0" rIns="0" bIns="0" rtlCol="0" anchor="ctr"/>
          <a:lstStyle/>
          <a:p>
            <a:pPr marL="0" indent="0" algn="l">
              <a:buNone/>
            </a:pPr>
            <a:r>
              <a:rPr lang="en-US" sz="1000" b="1" dirty="0">
                <a:solidFill>
                  <a:srgbClr val="374151">
                    <a:alpha val="80000"/>
                  </a:srgbClr>
                </a:solidFill>
                <a:latin typeface="Noto Sans JP" pitchFamily="34" charset="0"/>
                <a:ea typeface="Noto Sans JP" pitchFamily="34" charset="-122"/>
                <a:cs typeface="Noto Sans JP" pitchFamily="34" charset="-120"/>
              </a:rPr>
              <a:t>（各メディア事業部長）</a:t>
            </a:r>
            <a:endParaRPr lang="en-US" sz="1000" dirty="0"/>
          </a:p>
        </p:txBody>
      </p:sp>
      <p:sp>
        <p:nvSpPr>
          <p:cNvPr id="168" name="Text 77"/>
          <p:cNvSpPr txBox="1"/>
          <p:nvPr/>
        </p:nvSpPr>
        <p:spPr>
          <a:xfrm>
            <a:off x="7535550" y="3891687"/>
            <a:ext cx="2048256" cy="457200"/>
          </a:xfrm>
          <a:prstGeom prst="rect">
            <a:avLst/>
          </a:prstGeom>
          <a:noFill/>
          <a:ln/>
        </p:spPr>
        <p:txBody>
          <a:bodyPr wrap="square" lIns="0" tIns="0" rIns="0" bIns="0" rtlCol="0" anchor="ctr"/>
          <a:lstStyle/>
          <a:p>
            <a:pPr marL="0" indent="0" algn="l">
              <a:buNone/>
            </a:pPr>
            <a:r>
              <a:rPr lang="en-US" sz="1200" dirty="0">
                <a:solidFill>
                  <a:srgbClr val="6B7280">
                    <a:alpha val="80000"/>
                  </a:srgbClr>
                </a:solidFill>
                <a:latin typeface="Noto Sans JP" pitchFamily="34" charset="0"/>
                <a:ea typeface="Noto Sans JP" pitchFamily="34" charset="-122"/>
                <a:cs typeface="Noto Sans JP" pitchFamily="34" charset="-120"/>
              </a:rPr>
              <a:t>ウーマン / ニュース / ウエディング</a:t>
            </a:r>
            <a:endParaRPr lang="en-US" sz="1200" dirty="0"/>
          </a:p>
        </p:txBody>
      </p:sp>
      <p:sp>
        <p:nvSpPr>
          <p:cNvPr id="169" name="Shape 78"/>
          <p:cNvSpPr/>
          <p:nvPr/>
        </p:nvSpPr>
        <p:spPr>
          <a:xfrm>
            <a:off x="9758456" y="1547165"/>
            <a:ext cx="2200046" cy="1200607"/>
          </a:xfrm>
          <a:prstGeom prst="roundRect">
            <a:avLst>
              <a:gd name="adj" fmla="val 2418"/>
            </a:avLst>
          </a:prstGeom>
          <a:solidFill>
            <a:srgbClr val="FFFFFF"/>
          </a:solidFill>
          <a:ln w="12700">
            <a:solidFill>
              <a:srgbClr val="E2E8F0"/>
            </a:solidFill>
            <a:prstDash val="solid"/>
          </a:ln>
          <a:effectLst>
            <a:outerShdw blurRad="25400" dist="12700" dir="5400000" algn="bl" rotWithShape="0">
              <a:srgbClr val="000000">
                <a:alpha val="10000"/>
              </a:srgbClr>
            </a:outerShdw>
          </a:effectLst>
        </p:spPr>
        <p:txBody>
          <a:bodyPr/>
          <a:lstStyle/>
          <a:p>
            <a:endParaRPr lang="ja-JP" altLang="en-US"/>
          </a:p>
        </p:txBody>
      </p:sp>
      <p:sp>
        <p:nvSpPr>
          <p:cNvPr id="170" name="Shape 79"/>
          <p:cNvSpPr/>
          <p:nvPr/>
        </p:nvSpPr>
        <p:spPr>
          <a:xfrm>
            <a:off x="9881900" y="2342693"/>
            <a:ext cx="1952244" cy="9144"/>
          </a:xfrm>
          <a:prstGeom prst="rect">
            <a:avLst/>
          </a:prstGeom>
          <a:solidFill>
            <a:srgbClr val="F3F4F6"/>
          </a:solidFill>
          <a:ln/>
        </p:spPr>
        <p:txBody>
          <a:bodyPr/>
          <a:lstStyle/>
          <a:p>
            <a:endParaRPr lang="ja-JP" altLang="en-US"/>
          </a:p>
        </p:txBody>
      </p:sp>
      <p:sp>
        <p:nvSpPr>
          <p:cNvPr id="171" name="Shape 80"/>
          <p:cNvSpPr/>
          <p:nvPr/>
        </p:nvSpPr>
        <p:spPr>
          <a:xfrm>
            <a:off x="9881900" y="1718158"/>
            <a:ext cx="1009498" cy="190195"/>
          </a:xfrm>
          <a:prstGeom prst="roundRect">
            <a:avLst>
              <a:gd name="adj" fmla="val 96154"/>
            </a:avLst>
          </a:prstGeom>
          <a:solidFill>
            <a:srgbClr val="E5E7EB"/>
          </a:solidFill>
          <a:ln/>
        </p:spPr>
        <p:txBody>
          <a:bodyPr/>
          <a:lstStyle/>
          <a:p>
            <a:endParaRPr lang="ja-JP" altLang="en-US"/>
          </a:p>
        </p:txBody>
      </p:sp>
      <p:sp>
        <p:nvSpPr>
          <p:cNvPr id="172" name="Text 81"/>
          <p:cNvSpPr txBox="1"/>
          <p:nvPr/>
        </p:nvSpPr>
        <p:spPr>
          <a:xfrm>
            <a:off x="9939507" y="1737360"/>
            <a:ext cx="972007" cy="143561"/>
          </a:xfrm>
          <a:prstGeom prst="rect">
            <a:avLst/>
          </a:prstGeom>
          <a:noFill/>
          <a:ln/>
        </p:spPr>
        <p:txBody>
          <a:bodyPr wrap="square" lIns="0" tIns="0" rIns="0" bIns="0" rtlCol="0" anchor="ctr"/>
          <a:lstStyle/>
          <a:p>
            <a:pPr marL="0" indent="0" algn="l">
              <a:buNone/>
            </a:pPr>
            <a:r>
              <a:rPr lang="en-US" sz="800" b="1" dirty="0">
                <a:solidFill>
                  <a:srgbClr val="1F2937"/>
                </a:solidFill>
                <a:latin typeface="Noto Sans JP" pitchFamily="34" charset="0"/>
                <a:ea typeface="Noto Sans JP" pitchFamily="34" charset="-122"/>
                <a:cs typeface="Noto Sans JP" pitchFamily="34" charset="-120"/>
              </a:rPr>
              <a:t>管理・システム管掌</a:t>
            </a:r>
            <a:endParaRPr lang="en-US" sz="800" dirty="0"/>
          </a:p>
        </p:txBody>
      </p:sp>
      <p:sp>
        <p:nvSpPr>
          <p:cNvPr id="173" name="Text 82"/>
          <p:cNvSpPr txBox="1"/>
          <p:nvPr/>
        </p:nvSpPr>
        <p:spPr>
          <a:xfrm>
            <a:off x="9881900" y="1914754"/>
            <a:ext cx="1143000"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取締役 専務執行役員</a:t>
            </a:r>
            <a:endParaRPr lang="en-US" sz="900" dirty="0"/>
          </a:p>
        </p:txBody>
      </p:sp>
      <p:sp>
        <p:nvSpPr>
          <p:cNvPr id="174" name="Text 83"/>
          <p:cNvSpPr txBox="1"/>
          <p:nvPr/>
        </p:nvSpPr>
        <p:spPr>
          <a:xfrm>
            <a:off x="9881900" y="2076603"/>
            <a:ext cx="914400" cy="228600"/>
          </a:xfrm>
          <a:prstGeom prst="rect">
            <a:avLst/>
          </a:prstGeom>
          <a:noFill/>
          <a:ln/>
        </p:spPr>
        <p:txBody>
          <a:bodyPr wrap="square" lIns="0" tIns="0" rIns="0" bIns="0" rtlCol="0" anchor="ctr"/>
          <a:lstStyle/>
          <a:p>
            <a:pPr marL="0" indent="0" algn="l">
              <a:buNone/>
            </a:pPr>
            <a:r>
              <a:rPr lang="en-US" sz="1200" b="1" dirty="0">
                <a:solidFill>
                  <a:srgbClr val="111827"/>
                </a:solidFill>
                <a:latin typeface="Noto Sans JP" pitchFamily="34" charset="0"/>
                <a:ea typeface="Noto Sans JP" pitchFamily="34" charset="-122"/>
                <a:cs typeface="Noto Sans JP" pitchFamily="34" charset="-120"/>
              </a:rPr>
              <a:t>渋沢 喜一郎</a:t>
            </a:r>
            <a:endParaRPr lang="en-US" sz="1200" dirty="0"/>
          </a:p>
        </p:txBody>
      </p:sp>
      <p:sp>
        <p:nvSpPr>
          <p:cNvPr id="175" name="Text 84"/>
          <p:cNvSpPr txBox="1"/>
          <p:nvPr/>
        </p:nvSpPr>
        <p:spPr>
          <a:xfrm>
            <a:off x="9881900" y="2391156"/>
            <a:ext cx="1762963" cy="228600"/>
          </a:xfrm>
          <a:prstGeom prst="rect">
            <a:avLst/>
          </a:prstGeom>
          <a:noFill/>
          <a:ln/>
        </p:spPr>
        <p:txBody>
          <a:bodyPr wrap="square" lIns="0" tIns="0" rIns="0" bIns="0" rtlCol="0" anchor="ctr"/>
          <a:lstStyle/>
          <a:p>
            <a:pPr marL="0" indent="0" algn="l">
              <a:buNone/>
            </a:pPr>
            <a:r>
              <a:rPr lang="en-US" sz="1200" dirty="0">
                <a:solidFill>
                  <a:srgbClr val="6B7280"/>
                </a:solidFill>
                <a:latin typeface="Noto Sans JP" pitchFamily="34" charset="0"/>
                <a:ea typeface="Noto Sans JP" pitchFamily="34" charset="-122"/>
                <a:cs typeface="Noto Sans JP" pitchFamily="34" charset="-120"/>
              </a:rPr>
              <a:t>経営管理 / システム統括</a:t>
            </a:r>
            <a:endParaRPr lang="en-US" sz="1200" dirty="0"/>
          </a:p>
        </p:txBody>
      </p:sp>
      <p:sp>
        <p:nvSpPr>
          <p:cNvPr id="176" name="Shape 85"/>
          <p:cNvSpPr/>
          <p:nvPr/>
        </p:nvSpPr>
        <p:spPr>
          <a:xfrm>
            <a:off x="9758456" y="2857500"/>
            <a:ext cx="2200046" cy="1429207"/>
          </a:xfrm>
          <a:prstGeom prst="roundRect">
            <a:avLst>
              <a:gd name="adj" fmla="val 1706"/>
            </a:avLst>
          </a:prstGeom>
          <a:solidFill>
            <a:srgbClr val="FFFFFF"/>
          </a:solidFill>
          <a:ln w="12700">
            <a:solidFill>
              <a:srgbClr val="E2E8F0"/>
            </a:solidFill>
            <a:prstDash val="solid"/>
          </a:ln>
          <a:effectLst>
            <a:outerShdw blurRad="25400" dist="12700" dir="5400000" algn="bl" rotWithShape="0">
              <a:srgbClr val="000000">
                <a:alpha val="10000"/>
              </a:srgbClr>
            </a:outerShdw>
          </a:effectLst>
        </p:spPr>
        <p:txBody>
          <a:bodyPr/>
          <a:lstStyle/>
          <a:p>
            <a:endParaRPr lang="ja-JP" altLang="en-US"/>
          </a:p>
        </p:txBody>
      </p:sp>
      <p:sp>
        <p:nvSpPr>
          <p:cNvPr id="177" name="Shape 86"/>
          <p:cNvSpPr/>
          <p:nvPr/>
        </p:nvSpPr>
        <p:spPr>
          <a:xfrm>
            <a:off x="9881900" y="3653943"/>
            <a:ext cx="1952244" cy="9144"/>
          </a:xfrm>
          <a:prstGeom prst="rect">
            <a:avLst/>
          </a:prstGeom>
          <a:solidFill>
            <a:srgbClr val="F3F4F6"/>
          </a:solidFill>
          <a:ln/>
        </p:spPr>
        <p:txBody>
          <a:bodyPr/>
          <a:lstStyle/>
          <a:p>
            <a:endParaRPr lang="ja-JP" altLang="en-US"/>
          </a:p>
        </p:txBody>
      </p:sp>
      <p:sp>
        <p:nvSpPr>
          <p:cNvPr id="178" name="Shape 87"/>
          <p:cNvSpPr/>
          <p:nvPr/>
        </p:nvSpPr>
        <p:spPr>
          <a:xfrm>
            <a:off x="9881900" y="3028493"/>
            <a:ext cx="409651" cy="190195"/>
          </a:xfrm>
          <a:prstGeom prst="roundRect">
            <a:avLst>
              <a:gd name="adj" fmla="val 96154"/>
            </a:avLst>
          </a:prstGeom>
          <a:solidFill>
            <a:srgbClr val="EFF6FF"/>
          </a:solidFill>
          <a:ln/>
        </p:spPr>
        <p:txBody>
          <a:bodyPr/>
          <a:lstStyle/>
          <a:p>
            <a:endParaRPr lang="ja-JP" altLang="en-US"/>
          </a:p>
        </p:txBody>
      </p:sp>
      <p:sp>
        <p:nvSpPr>
          <p:cNvPr id="179" name="Text 88"/>
          <p:cNvSpPr txBox="1"/>
          <p:nvPr/>
        </p:nvSpPr>
        <p:spPr>
          <a:xfrm>
            <a:off x="9939507" y="3047696"/>
            <a:ext cx="372161" cy="143561"/>
          </a:xfrm>
          <a:prstGeom prst="rect">
            <a:avLst/>
          </a:prstGeom>
          <a:noFill/>
          <a:ln/>
        </p:spPr>
        <p:txBody>
          <a:bodyPr wrap="square" lIns="0" tIns="0" rIns="0" bIns="0" rtlCol="0" anchor="ctr"/>
          <a:lstStyle/>
          <a:p>
            <a:pPr marL="0" indent="0" algn="l">
              <a:buNone/>
            </a:pPr>
            <a:r>
              <a:rPr lang="en-US" sz="800" b="1" dirty="0">
                <a:solidFill>
                  <a:srgbClr val="2563EB"/>
                </a:solidFill>
                <a:latin typeface="Noto Sans JP" pitchFamily="34" charset="0"/>
                <a:ea typeface="Noto Sans JP" pitchFamily="34" charset="-122"/>
                <a:cs typeface="Noto Sans JP" pitchFamily="34" charset="-120"/>
              </a:rPr>
              <a:t>IT戦略</a:t>
            </a:r>
            <a:endParaRPr lang="en-US" sz="800" dirty="0"/>
          </a:p>
        </p:txBody>
      </p:sp>
      <p:sp>
        <p:nvSpPr>
          <p:cNvPr id="180" name="Text 89"/>
          <p:cNvSpPr txBox="1"/>
          <p:nvPr/>
        </p:nvSpPr>
        <p:spPr>
          <a:xfrm>
            <a:off x="9881900" y="3225089"/>
            <a:ext cx="1114654"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システム統括本部長</a:t>
            </a:r>
            <a:endParaRPr lang="en-US" sz="900" dirty="0"/>
          </a:p>
        </p:txBody>
      </p:sp>
      <p:sp>
        <p:nvSpPr>
          <p:cNvPr id="181" name="Text 90"/>
          <p:cNvSpPr txBox="1"/>
          <p:nvPr/>
        </p:nvSpPr>
        <p:spPr>
          <a:xfrm>
            <a:off x="9881900" y="3386938"/>
            <a:ext cx="762610" cy="228600"/>
          </a:xfrm>
          <a:prstGeom prst="rect">
            <a:avLst/>
          </a:prstGeom>
          <a:noFill/>
          <a:ln/>
        </p:spPr>
        <p:txBody>
          <a:bodyPr wrap="square" lIns="0" tIns="0" rIns="0" bIns="0" rtlCol="0" anchor="ctr"/>
          <a:lstStyle/>
          <a:p>
            <a:pPr marL="0" indent="0" algn="l">
              <a:buNone/>
            </a:pPr>
            <a:r>
              <a:rPr lang="en-US" sz="1200" b="1" dirty="0">
                <a:solidFill>
                  <a:srgbClr val="111827"/>
                </a:solidFill>
                <a:latin typeface="Noto Sans JP" pitchFamily="34" charset="0"/>
                <a:ea typeface="Noto Sans JP" pitchFamily="34" charset="-122"/>
                <a:cs typeface="Noto Sans JP" pitchFamily="34" charset="-120"/>
              </a:rPr>
              <a:t>高塚 顕雄</a:t>
            </a:r>
            <a:endParaRPr lang="en-US" sz="1200" dirty="0"/>
          </a:p>
        </p:txBody>
      </p:sp>
      <p:sp>
        <p:nvSpPr>
          <p:cNvPr id="182" name="Text 91"/>
          <p:cNvSpPr txBox="1"/>
          <p:nvPr/>
        </p:nvSpPr>
        <p:spPr>
          <a:xfrm>
            <a:off x="9881900" y="3701492"/>
            <a:ext cx="1933956" cy="457200"/>
          </a:xfrm>
          <a:prstGeom prst="rect">
            <a:avLst/>
          </a:prstGeom>
          <a:noFill/>
          <a:ln/>
        </p:spPr>
        <p:txBody>
          <a:bodyPr wrap="square" lIns="0" tIns="0" rIns="0" bIns="0" rtlCol="0" anchor="ctr"/>
          <a:lstStyle/>
          <a:p>
            <a:pPr marL="0" indent="0" algn="l">
              <a:buNone/>
            </a:pPr>
            <a:r>
              <a:rPr lang="en-US" sz="1200" dirty="0">
                <a:solidFill>
                  <a:srgbClr val="6B7280"/>
                </a:solidFill>
                <a:latin typeface="Noto Sans JP" pitchFamily="34" charset="0"/>
                <a:ea typeface="Noto Sans JP" pitchFamily="34" charset="-122"/>
                <a:cs typeface="Noto Sans JP" pitchFamily="34" charset="-120"/>
              </a:rPr>
              <a:t>デジタルテクノロジー戦略本部</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p:spPr>
        <p:txBody>
          <a:bodyPr/>
          <a:lstStyle/>
          <a:p>
            <a:endParaRPr lang="ja-JP" altLang="en-US" dirty="0">
              <a:latin typeface="Noto Sans JP" panose="020B0200000000000000" pitchFamily="50" charset="-128"/>
              <a:ea typeface="Noto Sans JP" panose="020B0200000000000000" pitchFamily="50" charset="-128"/>
            </a:endParaRPr>
          </a:p>
        </p:txBody>
      </p:sp>
      <p:sp>
        <p:nvSpPr>
          <p:cNvPr id="3" name="Shape 1"/>
          <p:cNvSpPr/>
          <p:nvPr/>
        </p:nvSpPr>
        <p:spPr>
          <a:xfrm>
            <a:off x="0" y="0"/>
            <a:ext cx="12191695" cy="694944"/>
          </a:xfrm>
          <a:prstGeom prst="rect">
            <a:avLst/>
          </a:prstGeom>
          <a:solidFill>
            <a:srgbClr val="F8F9FA"/>
          </a:solidFill>
          <a:ln/>
        </p:spPr>
        <p:txBody>
          <a:bodyPr/>
          <a:lstStyle/>
          <a:p>
            <a:endParaRPr lang="ja-JP" altLang="en-US"/>
          </a:p>
        </p:txBody>
      </p:sp>
      <p:sp>
        <p:nvSpPr>
          <p:cNvPr id="4" name="Shape 2"/>
          <p:cNvSpPr/>
          <p:nvPr/>
        </p:nvSpPr>
        <p:spPr>
          <a:xfrm>
            <a:off x="0" y="685800"/>
            <a:ext cx="12191695" cy="9144"/>
          </a:xfrm>
          <a:prstGeom prst="rect">
            <a:avLst/>
          </a:prstGeom>
          <a:solidFill>
            <a:srgbClr val="E9ECEF"/>
          </a:solidFill>
          <a:ln/>
        </p:spPr>
        <p:txBody>
          <a:bodyPr/>
          <a:lstStyle/>
          <a:p>
            <a:endParaRPr lang="ja-JP" altLang="en-US"/>
          </a:p>
        </p:txBody>
      </p:sp>
      <p:sp>
        <p:nvSpPr>
          <p:cNvPr id="5" name="Text 3"/>
          <p:cNvSpPr txBox="1"/>
          <p:nvPr/>
        </p:nvSpPr>
        <p:spPr>
          <a:xfrm>
            <a:off x="381305" y="171907"/>
            <a:ext cx="3972154" cy="333756"/>
          </a:xfrm>
          <a:prstGeom prst="rect">
            <a:avLst/>
          </a:prstGeom>
          <a:noFill/>
          <a:ln/>
        </p:spPr>
        <p:txBody>
          <a:bodyPr wrap="square" lIns="0" tIns="0" rIns="0" bIns="0" rtlCol="0" anchor="ctr"/>
          <a:lstStyle/>
          <a:p>
            <a:pPr marL="0" indent="0" algn="l">
              <a:buNone/>
            </a:pPr>
            <a:r>
              <a:rPr lang="en-US" sz="1800" b="1" dirty="0" err="1">
                <a:solidFill>
                  <a:srgbClr val="1F2937"/>
                </a:solidFill>
                <a:latin typeface="Noto Sans JP" pitchFamily="34" charset="0"/>
                <a:ea typeface="Noto Sans JP" pitchFamily="34" charset="-122"/>
                <a:cs typeface="Noto Sans JP" pitchFamily="34" charset="-120"/>
              </a:rPr>
              <a:t>飲食</a:t>
            </a:r>
            <a:r>
              <a:rPr lang="ja-JP" altLang="en-US" sz="1800" b="1" dirty="0">
                <a:solidFill>
                  <a:srgbClr val="1F2937"/>
                </a:solidFill>
                <a:latin typeface="Noto Sans JP" pitchFamily="34" charset="0"/>
                <a:ea typeface="Noto Sans JP" pitchFamily="34" charset="-122"/>
                <a:cs typeface="Noto Sans JP" pitchFamily="34" charset="-120"/>
              </a:rPr>
              <a:t>業界</a:t>
            </a:r>
            <a:endParaRPr lang="en-US" sz="1800" dirty="0"/>
          </a:p>
        </p:txBody>
      </p:sp>
      <p:sp>
        <p:nvSpPr>
          <p:cNvPr id="6" name="Shape 4"/>
          <p:cNvSpPr/>
          <p:nvPr/>
        </p:nvSpPr>
        <p:spPr>
          <a:xfrm>
            <a:off x="381305" y="1831330"/>
            <a:ext cx="5524805" cy="2134270"/>
          </a:xfrm>
          <a:prstGeom prst="roundRect">
            <a:avLst>
              <a:gd name="adj" fmla="val 346"/>
            </a:avLst>
          </a:prstGeom>
          <a:solidFill>
            <a:srgbClr val="FFECEC"/>
          </a:solidFill>
          <a:ln w="12700">
            <a:solidFill>
              <a:srgbClr val="FFCCCC"/>
            </a:solidFill>
            <a:prstDash val="solid"/>
          </a:ln>
          <a:effectLst>
            <a:outerShdw blurRad="63500" dist="38100" dir="5400000" algn="bl" rotWithShape="0">
              <a:srgbClr val="000000">
                <a:alpha val="10000"/>
              </a:srgbClr>
            </a:outerShdw>
          </a:effectLst>
        </p:spPr>
        <p:txBody>
          <a:bodyPr/>
          <a:lstStyle/>
          <a:p>
            <a:endParaRPr lang="ja-JP" altLang="en-US"/>
          </a:p>
        </p:txBody>
      </p:sp>
      <p:sp>
        <p:nvSpPr>
          <p:cNvPr id="9" name="Text 6"/>
          <p:cNvSpPr txBox="1"/>
          <p:nvPr/>
        </p:nvSpPr>
        <p:spPr>
          <a:xfrm>
            <a:off x="625449" y="1929064"/>
            <a:ext cx="3999586" cy="315467"/>
          </a:xfrm>
          <a:prstGeom prst="rect">
            <a:avLst/>
          </a:prstGeom>
          <a:noFill/>
          <a:ln/>
        </p:spPr>
        <p:txBody>
          <a:bodyPr wrap="square" lIns="0" tIns="0" rIns="0" bIns="0" rtlCol="0" anchor="ctr"/>
          <a:lstStyle/>
          <a:p>
            <a:pPr marL="0" indent="0" algn="l">
              <a:buNone/>
            </a:pPr>
            <a:r>
              <a:rPr lang="en-US" sz="1500" b="1" dirty="0" err="1">
                <a:solidFill>
                  <a:srgbClr val="1F2937"/>
                </a:solidFill>
                <a:latin typeface="Noto Sans JP" pitchFamily="34" charset="0"/>
                <a:ea typeface="Noto Sans JP" pitchFamily="34" charset="-122"/>
                <a:cs typeface="Noto Sans JP" pitchFamily="34" charset="-120"/>
              </a:rPr>
              <a:t>フードデリバリ</a:t>
            </a:r>
            <a:r>
              <a:rPr lang="en-US" sz="1500" b="1" dirty="0">
                <a:solidFill>
                  <a:srgbClr val="1F2937"/>
                </a:solidFill>
                <a:latin typeface="Noto Sans JP" pitchFamily="34" charset="0"/>
                <a:ea typeface="Noto Sans JP" pitchFamily="34" charset="-122"/>
                <a:cs typeface="Noto Sans JP" pitchFamily="34" charset="-120"/>
              </a:rPr>
              <a:t>ー</a:t>
            </a:r>
            <a:r>
              <a:rPr lang="ja-JP" altLang="en-US" sz="1500" b="1" dirty="0">
                <a:solidFill>
                  <a:srgbClr val="1F2937"/>
                </a:solidFill>
                <a:latin typeface="Noto Sans JP" pitchFamily="34" charset="0"/>
                <a:ea typeface="Noto Sans JP" pitchFamily="34" charset="-122"/>
                <a:cs typeface="Noto Sans JP" pitchFamily="34" charset="-120"/>
              </a:rPr>
              <a:t>・テイクアウト</a:t>
            </a:r>
            <a:endParaRPr lang="en-US" sz="1500" dirty="0"/>
          </a:p>
        </p:txBody>
      </p:sp>
      <p:sp>
        <p:nvSpPr>
          <p:cNvPr id="10" name="Shape 7"/>
          <p:cNvSpPr/>
          <p:nvPr/>
        </p:nvSpPr>
        <p:spPr>
          <a:xfrm>
            <a:off x="580644" y="2287242"/>
            <a:ext cx="2467051" cy="467258"/>
          </a:xfrm>
          <a:prstGeom prst="roundRect">
            <a:avLst>
              <a:gd name="adj" fmla="val 7678"/>
            </a:avLst>
          </a:prstGeom>
          <a:solidFill>
            <a:srgbClr val="FFFFFF"/>
          </a:solidFill>
          <a:ln w="12700">
            <a:solidFill>
              <a:srgbClr val="E9ECEF"/>
            </a:solidFill>
            <a:prstDash val="solid"/>
          </a:ln>
        </p:spPr>
        <p:txBody>
          <a:bodyPr anchor="ctr"/>
          <a:lstStyle/>
          <a:p>
            <a:pPr algn="ctr"/>
            <a:r>
              <a:rPr lang="en-US" altLang="ja-JP" sz="1400" dirty="0">
                <a:latin typeface="Noto Sans JP" panose="020B0200000000000000" pitchFamily="50" charset="-128"/>
                <a:ea typeface="Noto Sans JP" panose="020B0200000000000000" pitchFamily="50" charset="-128"/>
              </a:rPr>
              <a:t>Uber Eats Japan</a:t>
            </a:r>
          </a:p>
          <a:p>
            <a:pPr algn="ctr"/>
            <a:r>
              <a:rPr lang="ja-JP" altLang="en-US" sz="1400" dirty="0">
                <a:latin typeface="Noto Sans JP" panose="020B0200000000000000" pitchFamily="50" charset="-128"/>
                <a:ea typeface="Noto Sans JP" panose="020B0200000000000000" pitchFamily="50" charset="-128"/>
              </a:rPr>
              <a:t>（既存顧客）</a:t>
            </a:r>
          </a:p>
        </p:txBody>
      </p:sp>
      <p:sp>
        <p:nvSpPr>
          <p:cNvPr id="11" name="Shape 8"/>
          <p:cNvSpPr/>
          <p:nvPr/>
        </p:nvSpPr>
        <p:spPr>
          <a:xfrm>
            <a:off x="3238805" y="2287241"/>
            <a:ext cx="2467051" cy="467259"/>
          </a:xfrm>
          <a:prstGeom prst="roundRect">
            <a:avLst>
              <a:gd name="adj" fmla="val 7678"/>
            </a:avLst>
          </a:prstGeom>
          <a:solidFill>
            <a:srgbClr val="FFFFFF"/>
          </a:solidFill>
          <a:ln w="12700">
            <a:solidFill>
              <a:srgbClr val="E9ECEF"/>
            </a:solidFill>
            <a:prstDash val="solid"/>
          </a:ln>
        </p:spPr>
        <p:txBody>
          <a:bodyPr/>
          <a:lstStyle/>
          <a:p>
            <a:endParaRPr lang="ja-JP" altLang="en-US" dirty="0"/>
          </a:p>
        </p:txBody>
      </p:sp>
      <p:sp>
        <p:nvSpPr>
          <p:cNvPr id="12" name="Shape 9"/>
          <p:cNvSpPr/>
          <p:nvPr/>
        </p:nvSpPr>
        <p:spPr>
          <a:xfrm>
            <a:off x="580644" y="2807551"/>
            <a:ext cx="2467051" cy="512329"/>
          </a:xfrm>
          <a:prstGeom prst="roundRect">
            <a:avLst>
              <a:gd name="adj" fmla="val 7678"/>
            </a:avLst>
          </a:prstGeom>
          <a:solidFill>
            <a:srgbClr val="FFFFFF"/>
          </a:solidFill>
          <a:ln w="12700">
            <a:solidFill>
              <a:srgbClr val="E9ECEF"/>
            </a:solidFill>
            <a:prstDash val="solid"/>
          </a:ln>
        </p:spPr>
        <p:txBody>
          <a:bodyPr anchor="ctr"/>
          <a:lstStyle/>
          <a:p>
            <a:pPr algn="ctr"/>
            <a:r>
              <a:rPr lang="ja-JP" altLang="en-US" sz="1400" dirty="0">
                <a:latin typeface="Noto Sans JP" panose="020B0200000000000000" pitchFamily="50" charset="-128"/>
                <a:ea typeface="Noto Sans JP" panose="020B0200000000000000" pitchFamily="50" charset="-128"/>
              </a:rPr>
              <a:t>クーパン</a:t>
            </a:r>
          </a:p>
          <a:p>
            <a:pPr algn="ctr"/>
            <a:r>
              <a:rPr lang="ja-JP" altLang="en-US" sz="1400" dirty="0">
                <a:latin typeface="Noto Sans JP" panose="020B0200000000000000" pitchFamily="50" charset="-128"/>
                <a:ea typeface="Noto Sans JP" panose="020B0200000000000000" pitchFamily="50" charset="-128"/>
              </a:rPr>
              <a:t>（既存顧客）</a:t>
            </a:r>
          </a:p>
        </p:txBody>
      </p:sp>
      <p:sp>
        <p:nvSpPr>
          <p:cNvPr id="14" name="Text 11"/>
          <p:cNvSpPr txBox="1"/>
          <p:nvPr/>
        </p:nvSpPr>
        <p:spPr>
          <a:xfrm>
            <a:off x="3833150" y="2380792"/>
            <a:ext cx="1278355" cy="268005"/>
          </a:xfrm>
          <a:prstGeom prst="rect">
            <a:avLst/>
          </a:prstGeom>
          <a:noFill/>
          <a:ln/>
        </p:spPr>
        <p:txBody>
          <a:bodyPr wrap="square" lIns="0" tIns="0" rIns="0" bIns="0" rtlCol="0" anchor="ctr"/>
          <a:lstStyle/>
          <a:p>
            <a:pPr marL="0" indent="0" algn="ctr">
              <a:buNone/>
            </a:pPr>
            <a:r>
              <a:rPr lang="en-US" sz="1400" dirty="0" err="1">
                <a:solidFill>
                  <a:srgbClr val="495057"/>
                </a:solidFill>
                <a:latin typeface="Noto Sans JP" pitchFamily="34" charset="0"/>
                <a:ea typeface="Noto Sans JP" pitchFamily="34" charset="-122"/>
                <a:cs typeface="Noto Sans JP" pitchFamily="34" charset="-120"/>
              </a:rPr>
              <a:t>出前館</a:t>
            </a:r>
            <a:endParaRPr lang="en-US" sz="1400" dirty="0">
              <a:solidFill>
                <a:srgbClr val="495057"/>
              </a:solidFill>
              <a:latin typeface="Noto Sans JP" pitchFamily="34" charset="0"/>
              <a:ea typeface="Noto Sans JP" pitchFamily="34" charset="-122"/>
              <a:cs typeface="Noto Sans JP" pitchFamily="34" charset="-120"/>
            </a:endParaRPr>
          </a:p>
          <a:p>
            <a:pPr algn="ctr"/>
            <a:r>
              <a:rPr lang="ja-JP" altLang="en-US" sz="1400" dirty="0">
                <a:solidFill>
                  <a:srgbClr val="495057"/>
                </a:solidFill>
                <a:latin typeface="Noto Sans JP" pitchFamily="34" charset="0"/>
                <a:ea typeface="Noto Sans JP" pitchFamily="34" charset="-122"/>
              </a:rPr>
              <a:t>（既存顧客）</a:t>
            </a:r>
            <a:endParaRPr lang="en-US" sz="1400" dirty="0"/>
          </a:p>
        </p:txBody>
      </p:sp>
      <p:sp>
        <p:nvSpPr>
          <p:cNvPr id="28" name="Shape 25"/>
          <p:cNvSpPr/>
          <p:nvPr/>
        </p:nvSpPr>
        <p:spPr>
          <a:xfrm>
            <a:off x="6286500" y="1840474"/>
            <a:ext cx="5524805" cy="2971048"/>
          </a:xfrm>
          <a:prstGeom prst="roundRect">
            <a:avLst>
              <a:gd name="adj" fmla="val 346"/>
            </a:avLst>
          </a:prstGeom>
          <a:solidFill>
            <a:srgbClr val="E6FFF2"/>
          </a:solidFill>
          <a:ln w="12700">
            <a:solidFill>
              <a:srgbClr val="B3FFE0"/>
            </a:solidFill>
            <a:prstDash val="solid"/>
          </a:ln>
          <a:effectLst>
            <a:outerShdw blurRad="63500" dist="38100" dir="5400000" algn="bl" rotWithShape="0">
              <a:srgbClr val="000000">
                <a:alpha val="10000"/>
              </a:srgbClr>
            </a:outerShdw>
          </a:effectLst>
        </p:spPr>
        <p:txBody>
          <a:bodyPr/>
          <a:lstStyle/>
          <a:p>
            <a:endParaRPr lang="ja-JP" altLang="en-US"/>
          </a:p>
        </p:txBody>
      </p:sp>
      <p:sp>
        <p:nvSpPr>
          <p:cNvPr id="31" name="Text 27"/>
          <p:cNvSpPr txBox="1"/>
          <p:nvPr/>
        </p:nvSpPr>
        <p:spPr>
          <a:xfrm>
            <a:off x="6416345" y="1887554"/>
            <a:ext cx="2429561" cy="277063"/>
          </a:xfrm>
          <a:prstGeom prst="rect">
            <a:avLst/>
          </a:prstGeom>
          <a:noFill/>
          <a:ln/>
        </p:spPr>
        <p:txBody>
          <a:bodyPr wrap="square" lIns="0" tIns="0" rIns="0" bIns="0" rtlCol="0" anchor="ctr"/>
          <a:lstStyle/>
          <a:p>
            <a:pPr marL="0" indent="0" algn="l">
              <a:buNone/>
            </a:pPr>
            <a:r>
              <a:rPr lang="en-US" sz="1500" b="1" dirty="0">
                <a:solidFill>
                  <a:srgbClr val="1F2937"/>
                </a:solidFill>
                <a:latin typeface="Noto Sans JP" pitchFamily="34" charset="0"/>
                <a:ea typeface="Noto Sans JP" pitchFamily="34" charset="-122"/>
                <a:cs typeface="Noto Sans JP" pitchFamily="34" charset="-120"/>
              </a:rPr>
              <a:t>業務支援ツール・サービス</a:t>
            </a:r>
            <a:endParaRPr lang="en-US" sz="1500" dirty="0"/>
          </a:p>
        </p:txBody>
      </p:sp>
      <p:sp>
        <p:nvSpPr>
          <p:cNvPr id="32" name="Shape 28"/>
          <p:cNvSpPr/>
          <p:nvPr/>
        </p:nvSpPr>
        <p:spPr>
          <a:xfrm>
            <a:off x="6486754" y="2198698"/>
            <a:ext cx="2467051" cy="507871"/>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33" name="Shape 29"/>
          <p:cNvSpPr/>
          <p:nvPr/>
        </p:nvSpPr>
        <p:spPr>
          <a:xfrm>
            <a:off x="6486754" y="2792346"/>
            <a:ext cx="2467051" cy="54132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34" name="Shape 30"/>
          <p:cNvSpPr/>
          <p:nvPr/>
        </p:nvSpPr>
        <p:spPr>
          <a:xfrm>
            <a:off x="9134855" y="2186811"/>
            <a:ext cx="2467051" cy="542868"/>
          </a:xfrm>
          <a:prstGeom prst="roundRect">
            <a:avLst>
              <a:gd name="adj" fmla="val 7678"/>
            </a:avLst>
          </a:prstGeom>
          <a:solidFill>
            <a:srgbClr val="FFFFFF"/>
          </a:solidFill>
          <a:ln w="12700">
            <a:solidFill>
              <a:srgbClr val="E9ECEF"/>
            </a:solidFill>
            <a:prstDash val="solid"/>
          </a:ln>
        </p:spPr>
        <p:txBody>
          <a:bodyPr/>
          <a:lstStyle/>
          <a:p>
            <a:endParaRPr lang="ja-JP" altLang="en-US" sz="1400"/>
          </a:p>
        </p:txBody>
      </p:sp>
      <p:sp>
        <p:nvSpPr>
          <p:cNvPr id="35" name="Text 31"/>
          <p:cNvSpPr txBox="1"/>
          <p:nvPr/>
        </p:nvSpPr>
        <p:spPr>
          <a:xfrm>
            <a:off x="6638544" y="2334678"/>
            <a:ext cx="2129637" cy="210311"/>
          </a:xfrm>
          <a:prstGeom prst="rect">
            <a:avLst/>
          </a:prstGeom>
          <a:noFill/>
          <a:ln/>
        </p:spPr>
        <p:txBody>
          <a:bodyPr wrap="square" lIns="0" tIns="0" rIns="0" bIns="0" rtlCol="0" anchor="ctr"/>
          <a:lstStyle/>
          <a:p>
            <a:pPr marL="0" indent="0" algn="ctr">
              <a:buNone/>
            </a:pPr>
            <a:r>
              <a:rPr lang="en-US" sz="1400" dirty="0" err="1">
                <a:solidFill>
                  <a:srgbClr val="495057"/>
                </a:solidFill>
                <a:latin typeface="Noto Sans JP" pitchFamily="34" charset="0"/>
                <a:ea typeface="Noto Sans JP" pitchFamily="34" charset="-122"/>
                <a:cs typeface="Noto Sans JP" pitchFamily="34" charset="-120"/>
              </a:rPr>
              <a:t>ホットペッパーグルメ</a:t>
            </a:r>
            <a:endParaRPr lang="en-US" sz="1400" dirty="0">
              <a:solidFill>
                <a:srgbClr val="495057"/>
              </a:solidFill>
              <a:latin typeface="Noto Sans JP" pitchFamily="34" charset="0"/>
              <a:ea typeface="Noto Sans JP" pitchFamily="34" charset="-122"/>
              <a:cs typeface="Noto Sans JP" pitchFamily="34" charset="-120"/>
            </a:endParaRPr>
          </a:p>
          <a:p>
            <a:pPr marL="0" indent="0" algn="ctr">
              <a:buNone/>
            </a:pPr>
            <a:r>
              <a:rPr lang="ja-JP" altLang="en-US" sz="1400" dirty="0">
                <a:solidFill>
                  <a:srgbClr val="495057"/>
                </a:solidFill>
                <a:latin typeface="Noto Sans JP" pitchFamily="34" charset="0"/>
                <a:ea typeface="Noto Sans JP" pitchFamily="34" charset="-122"/>
              </a:rPr>
              <a:t>（既存顧客）</a:t>
            </a:r>
            <a:endParaRPr lang="en-US" sz="1400" dirty="0"/>
          </a:p>
        </p:txBody>
      </p:sp>
      <p:sp>
        <p:nvSpPr>
          <p:cNvPr id="36" name="Text 32"/>
          <p:cNvSpPr txBox="1"/>
          <p:nvPr/>
        </p:nvSpPr>
        <p:spPr>
          <a:xfrm>
            <a:off x="6735471" y="2961778"/>
            <a:ext cx="2110435" cy="210311"/>
          </a:xfrm>
          <a:prstGeom prst="rect">
            <a:avLst/>
          </a:prstGeom>
          <a:noFill/>
          <a:ln/>
        </p:spPr>
        <p:txBody>
          <a:bodyPr wrap="square" lIns="0" tIns="0" rIns="0" bIns="0" rtlCol="0" anchor="ctr"/>
          <a:lstStyle/>
          <a:p>
            <a:pPr marL="0" indent="0" algn="ctr">
              <a:buNone/>
            </a:pPr>
            <a:r>
              <a:rPr lang="en-US" sz="1400" dirty="0">
                <a:solidFill>
                  <a:srgbClr val="495057"/>
                </a:solidFill>
                <a:latin typeface="Noto Sans JP" pitchFamily="34" charset="0"/>
                <a:ea typeface="Noto Sans JP" pitchFamily="34" charset="-122"/>
                <a:cs typeface="Noto Sans JP" pitchFamily="34" charset="-120"/>
              </a:rPr>
              <a:t>JRE PASSPORT</a:t>
            </a:r>
          </a:p>
          <a:p>
            <a:pPr marL="0" indent="0" algn="ctr">
              <a:buNone/>
            </a:pPr>
            <a:r>
              <a:rPr lang="ja-JP" altLang="en-US" sz="1400" dirty="0">
                <a:solidFill>
                  <a:srgbClr val="495057"/>
                </a:solidFill>
                <a:latin typeface="Noto Sans JP" pitchFamily="34" charset="0"/>
                <a:ea typeface="Noto Sans JP" pitchFamily="34" charset="-122"/>
              </a:rPr>
              <a:t>（過去顧客）</a:t>
            </a:r>
            <a:endParaRPr lang="en-US" sz="1400" dirty="0"/>
          </a:p>
        </p:txBody>
      </p:sp>
      <p:sp>
        <p:nvSpPr>
          <p:cNvPr id="37" name="Text 33"/>
          <p:cNvSpPr txBox="1"/>
          <p:nvPr/>
        </p:nvSpPr>
        <p:spPr>
          <a:xfrm>
            <a:off x="9516160" y="2188354"/>
            <a:ext cx="1754733" cy="541324"/>
          </a:xfrm>
          <a:prstGeom prst="rect">
            <a:avLst/>
          </a:prstGeom>
          <a:noFill/>
          <a:ln/>
        </p:spPr>
        <p:txBody>
          <a:bodyPr wrap="square" lIns="0" tIns="0" rIns="0" bIns="0" rtlCol="0" anchor="ctr"/>
          <a:lstStyle/>
          <a:p>
            <a:pPr marL="0" indent="0" algn="ctr">
              <a:buNone/>
            </a:pPr>
            <a:r>
              <a:rPr lang="en-US" altLang="ja-JP" sz="1400" dirty="0">
                <a:solidFill>
                  <a:srgbClr val="495057"/>
                </a:solidFill>
                <a:latin typeface="Noto Sans JP" pitchFamily="34" charset="0"/>
                <a:ea typeface="Noto Sans JP" pitchFamily="34" charset="-122"/>
              </a:rPr>
              <a:t>Dini</a:t>
            </a:r>
          </a:p>
          <a:p>
            <a:pPr algn="ctr"/>
            <a:r>
              <a:rPr lang="ja-JP" altLang="en-US" sz="1400" dirty="0">
                <a:solidFill>
                  <a:srgbClr val="495057"/>
                </a:solidFill>
                <a:latin typeface="Noto Sans JP" pitchFamily="34" charset="0"/>
                <a:ea typeface="Noto Sans JP" pitchFamily="34" charset="-122"/>
              </a:rPr>
              <a:t>（既存顧客）</a:t>
            </a:r>
            <a:endParaRPr lang="en-US" sz="1400" dirty="0"/>
          </a:p>
        </p:txBody>
      </p:sp>
      <p:sp>
        <p:nvSpPr>
          <p:cNvPr id="47" name="Shape 9">
            <a:extLst>
              <a:ext uri="{FF2B5EF4-FFF2-40B4-BE49-F238E27FC236}">
                <a16:creationId xmlns:a16="http://schemas.microsoft.com/office/drawing/2014/main" id="{8154CFF3-B86B-734B-07FA-2B1432870B2A}"/>
              </a:ext>
            </a:extLst>
          </p:cNvPr>
          <p:cNvSpPr/>
          <p:nvPr/>
        </p:nvSpPr>
        <p:spPr>
          <a:xfrm>
            <a:off x="3238805" y="2800658"/>
            <a:ext cx="2467051" cy="512329"/>
          </a:xfrm>
          <a:prstGeom prst="roundRect">
            <a:avLst>
              <a:gd name="adj" fmla="val 7678"/>
            </a:avLst>
          </a:prstGeom>
          <a:solidFill>
            <a:srgbClr val="FFFFFF"/>
          </a:solidFill>
          <a:ln w="12700">
            <a:solidFill>
              <a:srgbClr val="E9ECEF"/>
            </a:solidFill>
            <a:prstDash val="solid"/>
          </a:ln>
        </p:spPr>
        <p:txBody>
          <a:bodyPr anchor="ctr"/>
          <a:lstStyle/>
          <a:p>
            <a:pPr algn="ctr"/>
            <a:r>
              <a:rPr lang="en-US" altLang="zh-TW" sz="1400">
                <a:latin typeface="Noto Sans JP" panose="020B0200000000000000" pitchFamily="50" charset="-128"/>
                <a:ea typeface="Noto Sans JP" panose="020B0200000000000000" pitchFamily="50" charset="-128"/>
              </a:rPr>
              <a:t>Wolt</a:t>
            </a:r>
          </a:p>
          <a:p>
            <a:pPr algn="ctr"/>
            <a:r>
              <a:rPr lang="zh-TW" altLang="en-US" sz="1400">
                <a:latin typeface="Noto Sans JP" panose="020B0200000000000000" pitchFamily="50" charset="-128"/>
                <a:ea typeface="Noto Sans JP" panose="020B0200000000000000" pitchFamily="50" charset="-128"/>
              </a:rPr>
              <a:t>（過去顧客）</a:t>
            </a:r>
          </a:p>
        </p:txBody>
      </p:sp>
      <p:sp>
        <p:nvSpPr>
          <p:cNvPr id="49" name="Shape 9">
            <a:extLst>
              <a:ext uri="{FF2B5EF4-FFF2-40B4-BE49-F238E27FC236}">
                <a16:creationId xmlns:a16="http://schemas.microsoft.com/office/drawing/2014/main" id="{B1576BAC-BB6F-6A46-55F2-616BF55349A9}"/>
              </a:ext>
            </a:extLst>
          </p:cNvPr>
          <p:cNvSpPr/>
          <p:nvPr/>
        </p:nvSpPr>
        <p:spPr>
          <a:xfrm>
            <a:off x="580644" y="3364914"/>
            <a:ext cx="2467051" cy="521472"/>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50" name="Text 12">
            <a:extLst>
              <a:ext uri="{FF2B5EF4-FFF2-40B4-BE49-F238E27FC236}">
                <a16:creationId xmlns:a16="http://schemas.microsoft.com/office/drawing/2014/main" id="{E1AC21C1-D44B-8878-40C8-43548CA1EAAB}"/>
              </a:ext>
            </a:extLst>
          </p:cNvPr>
          <p:cNvSpPr txBox="1"/>
          <p:nvPr/>
        </p:nvSpPr>
        <p:spPr>
          <a:xfrm>
            <a:off x="769926" y="3559658"/>
            <a:ext cx="2158899" cy="151544"/>
          </a:xfrm>
          <a:prstGeom prst="rect">
            <a:avLst/>
          </a:prstGeom>
          <a:noFill/>
          <a:ln/>
        </p:spPr>
        <p:txBody>
          <a:bodyPr wrap="square" lIns="0" tIns="0" rIns="0" bIns="0" rtlCol="0" anchor="ctr"/>
          <a:lstStyle/>
          <a:p>
            <a:pPr marL="0" indent="0" algn="ctr">
              <a:buNone/>
            </a:pPr>
            <a:r>
              <a:rPr lang="en-US" altLang="ja-JP" sz="1400" dirty="0" err="1">
                <a:solidFill>
                  <a:srgbClr val="495057"/>
                </a:solidFill>
                <a:latin typeface="Noto Sans JP" pitchFamily="34" charset="0"/>
                <a:ea typeface="Noto Sans JP" pitchFamily="34" charset="-122"/>
                <a:cs typeface="Noto Sans JP" pitchFamily="34" charset="-120"/>
              </a:rPr>
              <a:t>DiDi</a:t>
            </a:r>
            <a:r>
              <a:rPr lang="ja-JP" altLang="en-US" sz="1400" dirty="0">
                <a:solidFill>
                  <a:srgbClr val="495057"/>
                </a:solidFill>
                <a:latin typeface="Noto Sans JP" pitchFamily="34" charset="0"/>
                <a:ea typeface="Noto Sans JP" pitchFamily="34" charset="-122"/>
                <a:cs typeface="Noto Sans JP" pitchFamily="34" charset="-120"/>
              </a:rPr>
              <a:t>フードジャパン</a:t>
            </a:r>
            <a:endParaRPr lang="en-US" sz="1400" dirty="0">
              <a:solidFill>
                <a:srgbClr val="495057"/>
              </a:solidFill>
              <a:latin typeface="Noto Sans JP" pitchFamily="34" charset="0"/>
              <a:ea typeface="Noto Sans JP" pitchFamily="34" charset="-122"/>
              <a:cs typeface="Noto Sans JP" pitchFamily="34" charset="-120"/>
            </a:endParaRPr>
          </a:p>
          <a:p>
            <a:pPr marL="0" indent="0" algn="ctr">
              <a:buNone/>
            </a:pPr>
            <a:r>
              <a:rPr lang="ja-JP" altLang="en-US" sz="1400" dirty="0">
                <a:solidFill>
                  <a:srgbClr val="495057"/>
                </a:solidFill>
                <a:latin typeface="Noto Sans JP" pitchFamily="34" charset="0"/>
                <a:ea typeface="Noto Sans JP" pitchFamily="34" charset="-122"/>
              </a:rPr>
              <a:t>（過去顧客</a:t>
            </a:r>
            <a:r>
              <a:rPr lang="en-US" altLang="ja-JP" sz="1400" dirty="0">
                <a:solidFill>
                  <a:srgbClr val="495057"/>
                </a:solidFill>
                <a:latin typeface="Noto Sans JP" pitchFamily="34" charset="0"/>
                <a:ea typeface="Noto Sans JP" pitchFamily="34" charset="-122"/>
              </a:rPr>
              <a:t>/</a:t>
            </a:r>
            <a:r>
              <a:rPr lang="ja-JP" altLang="en-US" sz="1400" dirty="0">
                <a:solidFill>
                  <a:srgbClr val="495057"/>
                </a:solidFill>
                <a:latin typeface="Noto Sans JP" pitchFamily="34" charset="0"/>
                <a:ea typeface="Noto Sans JP" pitchFamily="34" charset="-122"/>
              </a:rPr>
              <a:t>事業撤退）</a:t>
            </a:r>
            <a:endParaRPr lang="en-US" sz="1400" dirty="0"/>
          </a:p>
        </p:txBody>
      </p:sp>
      <p:sp>
        <p:nvSpPr>
          <p:cNvPr id="57" name="Shape 30">
            <a:extLst>
              <a:ext uri="{FF2B5EF4-FFF2-40B4-BE49-F238E27FC236}">
                <a16:creationId xmlns:a16="http://schemas.microsoft.com/office/drawing/2014/main" id="{D3900AAD-09C5-F5F6-EA48-5CE1F579C479}"/>
              </a:ext>
            </a:extLst>
          </p:cNvPr>
          <p:cNvSpPr/>
          <p:nvPr/>
        </p:nvSpPr>
        <p:spPr>
          <a:xfrm>
            <a:off x="9134855" y="2805147"/>
            <a:ext cx="2467051" cy="541325"/>
          </a:xfrm>
          <a:prstGeom prst="roundRect">
            <a:avLst>
              <a:gd name="adj" fmla="val 7678"/>
            </a:avLst>
          </a:prstGeom>
          <a:solidFill>
            <a:srgbClr val="FFFFFF"/>
          </a:solidFill>
          <a:ln w="12700">
            <a:solidFill>
              <a:srgbClr val="E9ECEF"/>
            </a:solidFill>
            <a:prstDash val="solid"/>
          </a:ln>
        </p:spPr>
        <p:txBody>
          <a:bodyPr/>
          <a:lstStyle/>
          <a:p>
            <a:endParaRPr lang="ja-JP" altLang="en-US" sz="1400"/>
          </a:p>
        </p:txBody>
      </p:sp>
      <p:sp>
        <p:nvSpPr>
          <p:cNvPr id="58" name="Text 33">
            <a:extLst>
              <a:ext uri="{FF2B5EF4-FFF2-40B4-BE49-F238E27FC236}">
                <a16:creationId xmlns:a16="http://schemas.microsoft.com/office/drawing/2014/main" id="{097E3B99-EC7E-A26D-A6FC-5798AD05BC1C}"/>
              </a:ext>
            </a:extLst>
          </p:cNvPr>
          <p:cNvSpPr txBox="1"/>
          <p:nvPr/>
        </p:nvSpPr>
        <p:spPr>
          <a:xfrm>
            <a:off x="9516160" y="2784385"/>
            <a:ext cx="1754733" cy="541324"/>
          </a:xfrm>
          <a:prstGeom prst="rect">
            <a:avLst/>
          </a:prstGeom>
          <a:noFill/>
          <a:ln/>
        </p:spPr>
        <p:txBody>
          <a:bodyPr wrap="square" lIns="0" tIns="0" rIns="0" bIns="0" rtlCol="0" anchor="ctr"/>
          <a:lstStyle/>
          <a:p>
            <a:pPr marL="0" indent="0" algn="ctr">
              <a:buNone/>
            </a:pPr>
            <a:r>
              <a:rPr lang="en-US" altLang="ja-JP" sz="1400" dirty="0" err="1">
                <a:solidFill>
                  <a:srgbClr val="495057"/>
                </a:solidFill>
                <a:latin typeface="Noto Sans JP" pitchFamily="34" charset="0"/>
                <a:ea typeface="Noto Sans JP" pitchFamily="34" charset="-122"/>
              </a:rPr>
              <a:t>Okage</a:t>
            </a:r>
            <a:endParaRPr lang="en-US" altLang="ja-JP" sz="1400" dirty="0">
              <a:solidFill>
                <a:srgbClr val="495057"/>
              </a:solidFill>
              <a:latin typeface="Noto Sans JP" pitchFamily="34" charset="0"/>
              <a:ea typeface="Noto Sans JP" pitchFamily="34" charset="-122"/>
            </a:endParaRPr>
          </a:p>
          <a:p>
            <a:pPr marL="0" indent="0" algn="ctr">
              <a:buNone/>
            </a:pPr>
            <a:r>
              <a:rPr lang="ja-JP" altLang="en-US" sz="1400" dirty="0">
                <a:solidFill>
                  <a:srgbClr val="495057"/>
                </a:solidFill>
                <a:latin typeface="Noto Sans JP" pitchFamily="34" charset="0"/>
                <a:ea typeface="Noto Sans JP" pitchFamily="34" charset="-122"/>
              </a:rPr>
              <a:t>（過去顧客）</a:t>
            </a:r>
            <a:endParaRPr lang="en-US" sz="1400" dirty="0"/>
          </a:p>
        </p:txBody>
      </p:sp>
      <p:sp>
        <p:nvSpPr>
          <p:cNvPr id="56" name="Shape 4">
            <a:extLst>
              <a:ext uri="{FF2B5EF4-FFF2-40B4-BE49-F238E27FC236}">
                <a16:creationId xmlns:a16="http://schemas.microsoft.com/office/drawing/2014/main" id="{36595A48-F222-A364-5892-9CE33FA75329}"/>
              </a:ext>
            </a:extLst>
          </p:cNvPr>
          <p:cNvSpPr/>
          <p:nvPr/>
        </p:nvSpPr>
        <p:spPr>
          <a:xfrm>
            <a:off x="399594" y="4078824"/>
            <a:ext cx="5524805" cy="744290"/>
          </a:xfrm>
          <a:prstGeom prst="roundRect">
            <a:avLst>
              <a:gd name="adj" fmla="val 346"/>
            </a:avLst>
          </a:prstGeom>
          <a:solidFill>
            <a:schemeClr val="accent4">
              <a:lumMod val="20000"/>
              <a:lumOff val="80000"/>
            </a:schemeClr>
          </a:solidFill>
          <a:ln w="12700">
            <a:solidFill>
              <a:srgbClr val="FFCCCC"/>
            </a:solidFill>
            <a:prstDash val="solid"/>
          </a:ln>
          <a:effectLst>
            <a:outerShdw blurRad="63500" dist="38100" dir="5400000" algn="bl" rotWithShape="0">
              <a:srgbClr val="000000">
                <a:alpha val="10000"/>
              </a:srgbClr>
            </a:outerShdw>
          </a:effectLst>
        </p:spPr>
        <p:txBody>
          <a:bodyPr/>
          <a:lstStyle/>
          <a:p>
            <a:endParaRPr lang="ja-JP" altLang="en-US"/>
          </a:p>
        </p:txBody>
      </p:sp>
      <p:sp>
        <p:nvSpPr>
          <p:cNvPr id="59" name="Shape 9">
            <a:extLst>
              <a:ext uri="{FF2B5EF4-FFF2-40B4-BE49-F238E27FC236}">
                <a16:creationId xmlns:a16="http://schemas.microsoft.com/office/drawing/2014/main" id="{988D6912-3EC6-F5DD-A82E-9D7D6C3474F3}"/>
              </a:ext>
            </a:extLst>
          </p:cNvPr>
          <p:cNvSpPr/>
          <p:nvPr/>
        </p:nvSpPr>
        <p:spPr>
          <a:xfrm>
            <a:off x="558870" y="4393667"/>
            <a:ext cx="2467051" cy="388140"/>
          </a:xfrm>
          <a:prstGeom prst="roundRect">
            <a:avLst>
              <a:gd name="adj" fmla="val 7678"/>
            </a:avLst>
          </a:prstGeom>
          <a:solidFill>
            <a:srgbClr val="FFFFFF"/>
          </a:solidFill>
          <a:ln w="12700">
            <a:solidFill>
              <a:srgbClr val="E9ECEF"/>
            </a:solidFill>
            <a:prstDash val="solid"/>
          </a:ln>
        </p:spPr>
        <p:txBody>
          <a:bodyPr/>
          <a:lstStyle/>
          <a:p>
            <a:pPr algn="ctr"/>
            <a:r>
              <a:rPr lang="en-US" altLang="ja-JP" sz="1200" dirty="0" err="1">
                <a:latin typeface="Noto Sans JP" panose="020B0200000000000000" pitchFamily="50" charset="-128"/>
                <a:ea typeface="Noto Sans JP" panose="020B0200000000000000" pitchFamily="50" charset="-128"/>
              </a:rPr>
              <a:t>Tabete</a:t>
            </a:r>
            <a:endParaRPr lang="en-US" altLang="ja-JP" sz="1200" dirty="0">
              <a:latin typeface="Noto Sans JP" panose="020B0200000000000000" pitchFamily="50" charset="-128"/>
              <a:ea typeface="Noto Sans JP" panose="020B0200000000000000" pitchFamily="50" charset="-128"/>
            </a:endParaRPr>
          </a:p>
          <a:p>
            <a:pPr algn="ctr"/>
            <a:r>
              <a:rPr lang="ja-JP" altLang="en-US" sz="1200" dirty="0">
                <a:latin typeface="Noto Sans JP" panose="020B0200000000000000" pitchFamily="50" charset="-128"/>
                <a:ea typeface="Noto Sans JP" panose="020B0200000000000000" pitchFamily="50" charset="-128"/>
              </a:rPr>
              <a:t>（過去顧客）</a:t>
            </a:r>
          </a:p>
        </p:txBody>
      </p:sp>
      <p:sp>
        <p:nvSpPr>
          <p:cNvPr id="60" name="Text 6">
            <a:extLst>
              <a:ext uri="{FF2B5EF4-FFF2-40B4-BE49-F238E27FC236}">
                <a16:creationId xmlns:a16="http://schemas.microsoft.com/office/drawing/2014/main" id="{67B44DEA-5A7D-BDCF-45F1-E576BF590A8F}"/>
              </a:ext>
            </a:extLst>
          </p:cNvPr>
          <p:cNvSpPr txBox="1"/>
          <p:nvPr/>
        </p:nvSpPr>
        <p:spPr>
          <a:xfrm>
            <a:off x="581558" y="4123521"/>
            <a:ext cx="3999586" cy="315467"/>
          </a:xfrm>
          <a:prstGeom prst="rect">
            <a:avLst/>
          </a:prstGeom>
          <a:noFill/>
          <a:ln/>
        </p:spPr>
        <p:txBody>
          <a:bodyPr wrap="square" lIns="0" tIns="0" rIns="0" bIns="0" rtlCol="0" anchor="ctr"/>
          <a:lstStyle/>
          <a:p>
            <a:pPr marL="0" indent="0" algn="l">
              <a:buNone/>
            </a:pPr>
            <a:r>
              <a:rPr lang="en-US" sz="1500" b="1" dirty="0" err="1">
                <a:solidFill>
                  <a:srgbClr val="1F2937"/>
                </a:solidFill>
                <a:latin typeface="Noto Sans JP" pitchFamily="34" charset="0"/>
                <a:ea typeface="Noto Sans JP" pitchFamily="34" charset="-122"/>
                <a:cs typeface="Noto Sans JP" pitchFamily="34" charset="-120"/>
              </a:rPr>
              <a:t>フードデリバリ</a:t>
            </a:r>
            <a:r>
              <a:rPr lang="en-US" sz="1500" b="1" dirty="0">
                <a:solidFill>
                  <a:srgbClr val="1F2937"/>
                </a:solidFill>
                <a:latin typeface="Noto Sans JP" pitchFamily="34" charset="0"/>
                <a:ea typeface="Noto Sans JP" pitchFamily="34" charset="-122"/>
                <a:cs typeface="Noto Sans JP" pitchFamily="34" charset="-120"/>
              </a:rPr>
              <a:t>ー</a:t>
            </a:r>
            <a:r>
              <a:rPr lang="ja-JP" altLang="en-US" sz="1500" b="1" dirty="0">
                <a:solidFill>
                  <a:srgbClr val="1F2937"/>
                </a:solidFill>
                <a:latin typeface="Noto Sans JP" pitchFamily="34" charset="0"/>
                <a:ea typeface="Noto Sans JP" pitchFamily="34" charset="-122"/>
                <a:cs typeface="Noto Sans JP" pitchFamily="34" charset="-120"/>
              </a:rPr>
              <a:t>・テイクアウト</a:t>
            </a:r>
            <a:endParaRPr lang="en-US" sz="1500" dirty="0"/>
          </a:p>
        </p:txBody>
      </p:sp>
      <p:sp>
        <p:nvSpPr>
          <p:cNvPr id="61" name="Shape 9">
            <a:extLst>
              <a:ext uri="{FF2B5EF4-FFF2-40B4-BE49-F238E27FC236}">
                <a16:creationId xmlns:a16="http://schemas.microsoft.com/office/drawing/2014/main" id="{9CC09D19-6A82-667B-EF69-122CAC6CBED9}"/>
              </a:ext>
            </a:extLst>
          </p:cNvPr>
          <p:cNvSpPr/>
          <p:nvPr/>
        </p:nvSpPr>
        <p:spPr>
          <a:xfrm>
            <a:off x="3241550" y="4384310"/>
            <a:ext cx="2467051" cy="388140"/>
          </a:xfrm>
          <a:prstGeom prst="roundRect">
            <a:avLst>
              <a:gd name="adj" fmla="val 7678"/>
            </a:avLst>
          </a:prstGeom>
          <a:solidFill>
            <a:srgbClr val="FFFFFF"/>
          </a:solidFill>
          <a:ln w="12700">
            <a:solidFill>
              <a:srgbClr val="E9ECEF"/>
            </a:solidFill>
            <a:prstDash val="solid"/>
          </a:ln>
        </p:spPr>
        <p:txBody>
          <a:bodyPr/>
          <a:lstStyle/>
          <a:p>
            <a:pPr algn="ctr"/>
            <a:r>
              <a:rPr lang="en-US" altLang="ja-JP" sz="1200" dirty="0">
                <a:latin typeface="Noto Sans JP" panose="020B0200000000000000" pitchFamily="50" charset="-128"/>
                <a:ea typeface="Noto Sans JP" panose="020B0200000000000000" pitchFamily="50" charset="-128"/>
              </a:rPr>
              <a:t>Menu</a:t>
            </a:r>
          </a:p>
          <a:p>
            <a:pPr algn="ctr"/>
            <a:r>
              <a:rPr lang="ja-JP" altLang="en-US" sz="1200" dirty="0">
                <a:latin typeface="Noto Sans JP" panose="020B0200000000000000" pitchFamily="50" charset="-128"/>
                <a:ea typeface="Noto Sans JP" panose="020B0200000000000000" pitchFamily="50" charset="-128"/>
              </a:rPr>
              <a:t>（代理店として商談中）</a:t>
            </a:r>
            <a:endParaRPr lang="en-US" altLang="ja-JP" sz="1200" dirty="0">
              <a:latin typeface="Noto Sans JP" panose="020B0200000000000000" pitchFamily="50" charset="-128"/>
              <a:ea typeface="Noto Sans JP" panose="020B0200000000000000" pitchFamily="50" charset="-128"/>
            </a:endParaRPr>
          </a:p>
        </p:txBody>
      </p:sp>
      <p:sp>
        <p:nvSpPr>
          <p:cNvPr id="8" name="Shape 30">
            <a:extLst>
              <a:ext uri="{FF2B5EF4-FFF2-40B4-BE49-F238E27FC236}">
                <a16:creationId xmlns:a16="http://schemas.microsoft.com/office/drawing/2014/main" id="{A7AE46DE-6826-DDF5-C1AA-8E72B75B81AE}"/>
              </a:ext>
            </a:extLst>
          </p:cNvPr>
          <p:cNvSpPr/>
          <p:nvPr/>
        </p:nvSpPr>
        <p:spPr>
          <a:xfrm>
            <a:off x="6486754" y="3414750"/>
            <a:ext cx="2467051" cy="541325"/>
          </a:xfrm>
          <a:prstGeom prst="roundRect">
            <a:avLst>
              <a:gd name="adj" fmla="val 7678"/>
            </a:avLst>
          </a:prstGeom>
          <a:solidFill>
            <a:srgbClr val="FFFFFF"/>
          </a:solidFill>
          <a:ln w="12700">
            <a:solidFill>
              <a:srgbClr val="E9ECEF"/>
            </a:solidFill>
            <a:prstDash val="solid"/>
          </a:ln>
        </p:spPr>
        <p:txBody>
          <a:bodyPr/>
          <a:lstStyle/>
          <a:p>
            <a:endParaRPr lang="ja-JP" altLang="en-US" sz="1400"/>
          </a:p>
        </p:txBody>
      </p:sp>
      <p:sp>
        <p:nvSpPr>
          <p:cNvPr id="13" name="Text 33">
            <a:extLst>
              <a:ext uri="{FF2B5EF4-FFF2-40B4-BE49-F238E27FC236}">
                <a16:creationId xmlns:a16="http://schemas.microsoft.com/office/drawing/2014/main" id="{44117374-5490-2B6E-B6B1-7FA422CE8755}"/>
              </a:ext>
            </a:extLst>
          </p:cNvPr>
          <p:cNvSpPr txBox="1"/>
          <p:nvPr/>
        </p:nvSpPr>
        <p:spPr>
          <a:xfrm>
            <a:off x="6868059" y="3393988"/>
            <a:ext cx="1754733" cy="541324"/>
          </a:xfrm>
          <a:prstGeom prst="rect">
            <a:avLst/>
          </a:prstGeom>
          <a:noFill/>
          <a:ln/>
        </p:spPr>
        <p:txBody>
          <a:bodyPr wrap="square" lIns="0" tIns="0" rIns="0" bIns="0" rtlCol="0" anchor="ctr"/>
          <a:lstStyle/>
          <a:p>
            <a:pPr marL="0" indent="0" algn="ctr">
              <a:buNone/>
            </a:pPr>
            <a:r>
              <a:rPr lang="ja-JP" altLang="en-US" sz="1400" dirty="0">
                <a:solidFill>
                  <a:srgbClr val="495057"/>
                </a:solidFill>
                <a:latin typeface="Noto Sans JP" pitchFamily="34" charset="0"/>
                <a:ea typeface="Noto Sans JP" pitchFamily="34" charset="-122"/>
              </a:rPr>
              <a:t>東邦ガス</a:t>
            </a:r>
            <a:endParaRPr lang="en-US" altLang="ja-JP" sz="1400" dirty="0">
              <a:solidFill>
                <a:srgbClr val="495057"/>
              </a:solidFill>
              <a:latin typeface="Noto Sans JP" pitchFamily="34" charset="0"/>
              <a:ea typeface="Noto Sans JP" pitchFamily="34" charset="-122"/>
            </a:endParaRPr>
          </a:p>
          <a:p>
            <a:pPr marL="0" indent="0" algn="ctr">
              <a:buNone/>
            </a:pPr>
            <a:r>
              <a:rPr lang="ja-JP" altLang="en-US" sz="1400" dirty="0">
                <a:solidFill>
                  <a:srgbClr val="495057"/>
                </a:solidFill>
                <a:latin typeface="Noto Sans JP" pitchFamily="34" charset="0"/>
                <a:ea typeface="Noto Sans JP" pitchFamily="34" charset="-122"/>
              </a:rPr>
              <a:t>（過去顧客）</a:t>
            </a:r>
            <a:endParaRPr lang="en-US" sz="1400" dirty="0"/>
          </a:p>
        </p:txBody>
      </p:sp>
      <p:sp>
        <p:nvSpPr>
          <p:cNvPr id="15" name="Shape 9">
            <a:extLst>
              <a:ext uri="{FF2B5EF4-FFF2-40B4-BE49-F238E27FC236}">
                <a16:creationId xmlns:a16="http://schemas.microsoft.com/office/drawing/2014/main" id="{49D5D1CF-6A53-1293-ADE0-B47609D6390B}"/>
              </a:ext>
            </a:extLst>
          </p:cNvPr>
          <p:cNvSpPr/>
          <p:nvPr/>
        </p:nvSpPr>
        <p:spPr>
          <a:xfrm>
            <a:off x="3236977" y="3371471"/>
            <a:ext cx="2467051" cy="521472"/>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18" name="Text 12">
            <a:extLst>
              <a:ext uri="{FF2B5EF4-FFF2-40B4-BE49-F238E27FC236}">
                <a16:creationId xmlns:a16="http://schemas.microsoft.com/office/drawing/2014/main" id="{5A079B7C-887E-61FC-5127-9B015D6235EF}"/>
              </a:ext>
            </a:extLst>
          </p:cNvPr>
          <p:cNvSpPr txBox="1"/>
          <p:nvPr/>
        </p:nvSpPr>
        <p:spPr>
          <a:xfrm>
            <a:off x="3426259" y="3566215"/>
            <a:ext cx="2158899" cy="151544"/>
          </a:xfrm>
          <a:prstGeom prst="rect">
            <a:avLst/>
          </a:prstGeom>
          <a:noFill/>
          <a:ln/>
        </p:spPr>
        <p:txBody>
          <a:bodyPr wrap="square" lIns="0" tIns="0" rIns="0" bIns="0" rtlCol="0" anchor="ctr"/>
          <a:lstStyle/>
          <a:p>
            <a:pPr marL="0" indent="0" algn="ctr">
              <a:buNone/>
            </a:pPr>
            <a:r>
              <a:rPr lang="en-US" altLang="ja-JP" sz="1400" dirty="0" err="1">
                <a:solidFill>
                  <a:srgbClr val="495057"/>
                </a:solidFill>
                <a:latin typeface="Noto Sans JP" pitchFamily="34" charset="0"/>
                <a:ea typeface="Noto Sans JP" pitchFamily="34" charset="-122"/>
                <a:cs typeface="Noto Sans JP" pitchFamily="34" charset="-120"/>
              </a:rPr>
              <a:t>Chompy</a:t>
            </a:r>
            <a:endParaRPr lang="en-US" sz="1400" dirty="0">
              <a:solidFill>
                <a:srgbClr val="495057"/>
              </a:solidFill>
              <a:latin typeface="Noto Sans JP" pitchFamily="34" charset="0"/>
              <a:ea typeface="Noto Sans JP" pitchFamily="34" charset="-122"/>
              <a:cs typeface="Noto Sans JP" pitchFamily="34" charset="-120"/>
            </a:endParaRPr>
          </a:p>
          <a:p>
            <a:pPr marL="0" indent="0" algn="ctr">
              <a:buNone/>
            </a:pPr>
            <a:r>
              <a:rPr lang="ja-JP" altLang="en-US" sz="1400" dirty="0">
                <a:solidFill>
                  <a:srgbClr val="495057"/>
                </a:solidFill>
                <a:latin typeface="Noto Sans JP" pitchFamily="34" charset="0"/>
                <a:ea typeface="Noto Sans JP" pitchFamily="34" charset="-122"/>
              </a:rPr>
              <a:t>（過去顧客</a:t>
            </a:r>
            <a:r>
              <a:rPr lang="en-US" altLang="ja-JP" sz="1400" dirty="0">
                <a:solidFill>
                  <a:srgbClr val="495057"/>
                </a:solidFill>
                <a:latin typeface="Noto Sans JP" pitchFamily="34" charset="0"/>
                <a:ea typeface="Noto Sans JP" pitchFamily="34" charset="-122"/>
              </a:rPr>
              <a:t>/</a:t>
            </a:r>
            <a:r>
              <a:rPr lang="ja-JP" altLang="en-US" sz="1400" dirty="0">
                <a:solidFill>
                  <a:srgbClr val="495057"/>
                </a:solidFill>
                <a:latin typeface="Noto Sans JP" pitchFamily="34" charset="0"/>
                <a:ea typeface="Noto Sans JP" pitchFamily="34" charset="-122"/>
              </a:rPr>
              <a:t>事業撤退）</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6B291B-D7E9-0594-2FBC-C55F48C60988}"/>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C3255902-FDC7-F879-A0F6-FC27B8DBDA4C}"/>
              </a:ext>
            </a:extLst>
          </p:cNvPr>
          <p:cNvSpPr/>
          <p:nvPr/>
        </p:nvSpPr>
        <p:spPr>
          <a:xfrm>
            <a:off x="0" y="0"/>
            <a:ext cx="12191695" cy="6858000"/>
          </a:xfrm>
          <a:prstGeom prst="rect">
            <a:avLst/>
          </a:prstGeom>
          <a:solidFill>
            <a:srgbClr val="FFFFFF"/>
          </a:solidFill>
          <a:ln/>
        </p:spPr>
        <p:txBody>
          <a:bodyPr/>
          <a:lstStyle/>
          <a:p>
            <a:endParaRPr lang="ja-JP" altLang="en-US" dirty="0">
              <a:latin typeface="Noto Sans JP" panose="020B0200000000000000" pitchFamily="50" charset="-128"/>
              <a:ea typeface="Noto Sans JP" panose="020B0200000000000000" pitchFamily="50" charset="-128"/>
            </a:endParaRPr>
          </a:p>
        </p:txBody>
      </p:sp>
      <p:sp>
        <p:nvSpPr>
          <p:cNvPr id="3" name="Shape 1">
            <a:extLst>
              <a:ext uri="{FF2B5EF4-FFF2-40B4-BE49-F238E27FC236}">
                <a16:creationId xmlns:a16="http://schemas.microsoft.com/office/drawing/2014/main" id="{0FAB8849-233A-71F7-9512-87FD6033A7D2}"/>
              </a:ext>
            </a:extLst>
          </p:cNvPr>
          <p:cNvSpPr/>
          <p:nvPr/>
        </p:nvSpPr>
        <p:spPr>
          <a:xfrm>
            <a:off x="0" y="0"/>
            <a:ext cx="12191695" cy="694944"/>
          </a:xfrm>
          <a:prstGeom prst="rect">
            <a:avLst/>
          </a:prstGeom>
          <a:solidFill>
            <a:srgbClr val="F8F9FA"/>
          </a:solidFill>
          <a:ln/>
        </p:spPr>
        <p:txBody>
          <a:bodyPr/>
          <a:lstStyle/>
          <a:p>
            <a:endParaRPr lang="ja-JP" altLang="en-US"/>
          </a:p>
        </p:txBody>
      </p:sp>
      <p:sp>
        <p:nvSpPr>
          <p:cNvPr id="4" name="Shape 2">
            <a:extLst>
              <a:ext uri="{FF2B5EF4-FFF2-40B4-BE49-F238E27FC236}">
                <a16:creationId xmlns:a16="http://schemas.microsoft.com/office/drawing/2014/main" id="{17CE001E-0539-3817-0647-DBBECEF39CC4}"/>
              </a:ext>
            </a:extLst>
          </p:cNvPr>
          <p:cNvSpPr/>
          <p:nvPr/>
        </p:nvSpPr>
        <p:spPr>
          <a:xfrm>
            <a:off x="0" y="685800"/>
            <a:ext cx="12191695" cy="9144"/>
          </a:xfrm>
          <a:prstGeom prst="rect">
            <a:avLst/>
          </a:prstGeom>
          <a:solidFill>
            <a:srgbClr val="E9ECEF"/>
          </a:solidFill>
          <a:ln/>
        </p:spPr>
        <p:txBody>
          <a:bodyPr/>
          <a:lstStyle/>
          <a:p>
            <a:endParaRPr lang="ja-JP" altLang="en-US"/>
          </a:p>
        </p:txBody>
      </p:sp>
      <p:sp>
        <p:nvSpPr>
          <p:cNvPr id="5" name="Text 3">
            <a:extLst>
              <a:ext uri="{FF2B5EF4-FFF2-40B4-BE49-F238E27FC236}">
                <a16:creationId xmlns:a16="http://schemas.microsoft.com/office/drawing/2014/main" id="{F03AE26D-15DB-5AA4-1ECA-B92FF29A0FC4}"/>
              </a:ext>
            </a:extLst>
          </p:cNvPr>
          <p:cNvSpPr txBox="1"/>
          <p:nvPr/>
        </p:nvSpPr>
        <p:spPr>
          <a:xfrm>
            <a:off x="381304" y="181051"/>
            <a:ext cx="4722323" cy="324612"/>
          </a:xfrm>
          <a:prstGeom prst="rect">
            <a:avLst/>
          </a:prstGeom>
          <a:noFill/>
          <a:ln/>
        </p:spPr>
        <p:txBody>
          <a:bodyPr wrap="square" lIns="0" tIns="0" rIns="0" bIns="0" rtlCol="0" anchor="ctr"/>
          <a:lstStyle/>
          <a:p>
            <a:r>
              <a:rPr lang="en-US" altLang="ja-JP" b="1" dirty="0" err="1">
                <a:solidFill>
                  <a:srgbClr val="111827"/>
                </a:solidFill>
                <a:latin typeface="Noto Sans JP" pitchFamily="34" charset="0"/>
                <a:ea typeface="Noto Sans JP" pitchFamily="34" charset="-122"/>
                <a:cs typeface="Noto Sans JP" pitchFamily="34" charset="-120"/>
              </a:rPr>
              <a:t>飲食業界における“戦略的な抜け領域”整理</a:t>
            </a:r>
            <a:endParaRPr lang="en-US" altLang="ja-JP" dirty="0"/>
          </a:p>
        </p:txBody>
      </p:sp>
      <p:sp>
        <p:nvSpPr>
          <p:cNvPr id="16" name="Shape 6"/>
          <p:cNvSpPr/>
          <p:nvPr/>
        </p:nvSpPr>
        <p:spPr>
          <a:xfrm>
            <a:off x="381305" y="934788"/>
            <a:ext cx="5619902" cy="2695651"/>
          </a:xfrm>
          <a:prstGeom prst="roundRect">
            <a:avLst>
              <a:gd name="adj" fmla="val 959"/>
            </a:avLst>
          </a:prstGeom>
          <a:solidFill>
            <a:srgbClr val="FEF2F2"/>
          </a:solidFill>
          <a:ln w="25400">
            <a:solidFill>
              <a:srgbClr val="DC2626"/>
            </a:solidFill>
            <a:prstDash val="solid"/>
          </a:ln>
          <a:effectLst>
            <a:outerShdw blurRad="63500" dist="38100" dir="5400000" algn="bl" rotWithShape="0">
              <a:srgbClr val="000000">
                <a:alpha val="5000"/>
              </a:srgbClr>
            </a:outerShdw>
          </a:effectLst>
        </p:spPr>
        <p:txBody>
          <a:bodyPr/>
          <a:lstStyle/>
          <a:p>
            <a:endParaRPr lang="ja-JP" altLang="en-US"/>
          </a:p>
        </p:txBody>
      </p:sp>
      <p:sp>
        <p:nvSpPr>
          <p:cNvPr id="17" name="Shape 7"/>
          <p:cNvSpPr/>
          <p:nvPr/>
        </p:nvSpPr>
        <p:spPr>
          <a:xfrm>
            <a:off x="590702" y="1601386"/>
            <a:ext cx="5201107" cy="9144"/>
          </a:xfrm>
          <a:prstGeom prst="rect">
            <a:avLst/>
          </a:prstGeom>
          <a:solidFill>
            <a:srgbClr val="D1D5DB"/>
          </a:solidFill>
          <a:ln/>
        </p:spPr>
        <p:txBody>
          <a:bodyPr/>
          <a:lstStyle/>
          <a:p>
            <a:endParaRPr lang="ja-JP" altLang="en-US"/>
          </a:p>
        </p:txBody>
      </p:sp>
      <p:sp>
        <p:nvSpPr>
          <p:cNvPr id="19" name="Shape 8"/>
          <p:cNvSpPr/>
          <p:nvPr/>
        </p:nvSpPr>
        <p:spPr>
          <a:xfrm>
            <a:off x="590702" y="1144186"/>
            <a:ext cx="381305" cy="381305"/>
          </a:xfrm>
          <a:prstGeom prst="roundRect">
            <a:avLst>
              <a:gd name="adj" fmla="val 47962"/>
            </a:avLst>
          </a:prstGeom>
          <a:solidFill>
            <a:srgbClr val="FEE2E2"/>
          </a:solidFill>
          <a:ln/>
        </p:spPr>
        <p:txBody>
          <a:bodyPr/>
          <a:lstStyle/>
          <a:p>
            <a:endParaRPr lang="ja-JP" altLang="en-US"/>
          </a:p>
        </p:txBody>
      </p:sp>
      <p:pic>
        <p:nvPicPr>
          <p:cNvPr id="20" name="Image 0" descr="preencoded.png"/>
          <p:cNvPicPr>
            <a:picLocks noChangeAspect="1"/>
          </p:cNvPicPr>
          <p:nvPr/>
        </p:nvPicPr>
        <p:blipFill>
          <a:blip r:embed="rId3"/>
          <a:srcRect l="-1282" r="-1282"/>
          <a:stretch/>
        </p:blipFill>
        <p:spPr>
          <a:xfrm>
            <a:off x="671170" y="1239283"/>
            <a:ext cx="219456" cy="190195"/>
          </a:xfrm>
          <a:prstGeom prst="rect">
            <a:avLst/>
          </a:prstGeom>
        </p:spPr>
      </p:pic>
      <p:sp>
        <p:nvSpPr>
          <p:cNvPr id="21" name="Text 9"/>
          <p:cNvSpPr txBox="1"/>
          <p:nvPr/>
        </p:nvSpPr>
        <p:spPr>
          <a:xfrm>
            <a:off x="1086307" y="1191735"/>
            <a:ext cx="1657807" cy="277063"/>
          </a:xfrm>
          <a:prstGeom prst="rect">
            <a:avLst/>
          </a:prstGeom>
          <a:noFill/>
          <a:ln/>
        </p:spPr>
        <p:txBody>
          <a:bodyPr wrap="square" lIns="0" tIns="0" rIns="0" bIns="0" rtlCol="0" anchor="ctr"/>
          <a:lstStyle/>
          <a:p>
            <a:pPr marL="0" indent="0" algn="l">
              <a:buNone/>
            </a:pPr>
            <a:r>
              <a:rPr lang="en-US" sz="1500" b="1" dirty="0">
                <a:solidFill>
                  <a:srgbClr val="1F2937"/>
                </a:solidFill>
                <a:latin typeface="Noto Sans JP" pitchFamily="34" charset="0"/>
                <a:ea typeface="Noto Sans JP" pitchFamily="34" charset="-122"/>
                <a:cs typeface="Noto Sans JP" pitchFamily="34" charset="-120"/>
              </a:rPr>
              <a:t>① 決済・Fintech</a:t>
            </a:r>
            <a:endParaRPr lang="en-US" sz="1500" dirty="0"/>
          </a:p>
        </p:txBody>
      </p:sp>
      <p:sp>
        <p:nvSpPr>
          <p:cNvPr id="22" name="Shape 10"/>
          <p:cNvSpPr/>
          <p:nvPr/>
        </p:nvSpPr>
        <p:spPr>
          <a:xfrm>
            <a:off x="5296205" y="1210937"/>
            <a:ext cx="504749" cy="247802"/>
          </a:xfrm>
          <a:prstGeom prst="roundRect">
            <a:avLst>
              <a:gd name="adj" fmla="val 56770"/>
            </a:avLst>
          </a:prstGeom>
          <a:solidFill>
            <a:srgbClr val="DC2626"/>
          </a:solidFill>
          <a:ln/>
        </p:spPr>
        <p:txBody>
          <a:bodyPr/>
          <a:lstStyle/>
          <a:p>
            <a:endParaRPr lang="ja-JP" altLang="en-US"/>
          </a:p>
        </p:txBody>
      </p:sp>
      <p:sp>
        <p:nvSpPr>
          <p:cNvPr id="23" name="Text 11"/>
          <p:cNvSpPr txBox="1"/>
          <p:nvPr/>
        </p:nvSpPr>
        <p:spPr>
          <a:xfrm>
            <a:off x="5372100" y="1248427"/>
            <a:ext cx="438912" cy="162763"/>
          </a:xfrm>
          <a:prstGeom prst="rect">
            <a:avLst/>
          </a:prstGeom>
          <a:noFill/>
          <a:ln/>
        </p:spPr>
        <p:txBody>
          <a:bodyPr wrap="square" lIns="0" tIns="0" rIns="0" bIns="0" rtlCol="0" anchor="ctr"/>
          <a:lstStyle/>
          <a:p>
            <a:pPr marL="0" indent="0" algn="l">
              <a:buNone/>
            </a:pPr>
            <a:r>
              <a:rPr lang="en-US" sz="900" b="1" dirty="0">
                <a:solidFill>
                  <a:srgbClr val="FFFFFF"/>
                </a:solidFill>
                <a:latin typeface="Noto Sans JP" pitchFamily="34" charset="0"/>
                <a:ea typeface="Noto Sans JP" pitchFamily="34" charset="-122"/>
                <a:cs typeface="Noto Sans JP" pitchFamily="34" charset="-120"/>
              </a:rPr>
              <a:t>最重要</a:t>
            </a:r>
            <a:endParaRPr lang="en-US" sz="900" dirty="0"/>
          </a:p>
        </p:txBody>
      </p:sp>
      <p:sp>
        <p:nvSpPr>
          <p:cNvPr id="24" name="Text 12"/>
          <p:cNvSpPr txBox="1"/>
          <p:nvPr/>
        </p:nvSpPr>
        <p:spPr>
          <a:xfrm>
            <a:off x="590702" y="1724830"/>
            <a:ext cx="1838858" cy="162763"/>
          </a:xfrm>
          <a:prstGeom prst="rect">
            <a:avLst/>
          </a:prstGeom>
          <a:noFill/>
          <a:ln/>
        </p:spPr>
        <p:txBody>
          <a:bodyPr wrap="square" lIns="0" tIns="0" rIns="0" bIns="0" rtlCol="0" anchor="ctr"/>
          <a:lstStyle/>
          <a:p>
            <a:pPr marL="0" indent="0" algn="l">
              <a:buNone/>
            </a:pPr>
            <a:r>
              <a:rPr lang="en-US" sz="900" b="1" dirty="0">
                <a:solidFill>
                  <a:srgbClr val="6B7280"/>
                </a:solidFill>
                <a:latin typeface="Noto Sans JP" pitchFamily="34" charset="0"/>
                <a:ea typeface="Noto Sans JP" pitchFamily="34" charset="-122"/>
                <a:cs typeface="Noto Sans JP" pitchFamily="34" charset="-120"/>
              </a:rPr>
              <a:t>なぜ致命的か（Strategic Value）</a:t>
            </a:r>
            <a:endParaRPr lang="en-US" sz="900" dirty="0"/>
          </a:p>
        </p:txBody>
      </p:sp>
      <p:sp>
        <p:nvSpPr>
          <p:cNvPr id="25" name="Text 13"/>
          <p:cNvSpPr txBox="1"/>
          <p:nvPr/>
        </p:nvSpPr>
        <p:spPr>
          <a:xfrm>
            <a:off x="705002" y="1915025"/>
            <a:ext cx="3700577" cy="191110"/>
          </a:xfrm>
          <a:prstGeom prst="rect">
            <a:avLst/>
          </a:prstGeom>
          <a:noFill/>
          <a:ln/>
        </p:spPr>
        <p:txBody>
          <a:bodyPr wrap="square" lIns="0" tIns="0" rIns="0" bIns="0" rtlCol="0" anchor="ctr"/>
          <a:lstStyle/>
          <a:p>
            <a:pPr marL="0" indent="0" algn="l">
              <a:buNone/>
            </a:pPr>
            <a:r>
              <a:rPr lang="en-US" sz="1000" dirty="0">
                <a:solidFill>
                  <a:srgbClr val="374151"/>
                </a:solidFill>
                <a:latin typeface="Noto Sans JP" pitchFamily="34" charset="0"/>
                <a:ea typeface="Noto Sans JP" pitchFamily="34" charset="-122"/>
                <a:cs typeface="Noto Sans JP" pitchFamily="34" charset="-120"/>
              </a:rPr>
              <a:t>飲食の全行動は「決済」を中心に回る（予約→注文→会計）</a:t>
            </a:r>
            <a:endParaRPr lang="en-US" sz="1000" dirty="0"/>
          </a:p>
        </p:txBody>
      </p:sp>
      <p:sp>
        <p:nvSpPr>
          <p:cNvPr id="26" name="Text 14"/>
          <p:cNvSpPr txBox="1"/>
          <p:nvPr/>
        </p:nvSpPr>
        <p:spPr>
          <a:xfrm>
            <a:off x="705002" y="2153683"/>
            <a:ext cx="3176626" cy="191110"/>
          </a:xfrm>
          <a:prstGeom prst="rect">
            <a:avLst/>
          </a:prstGeom>
          <a:noFill/>
          <a:ln/>
        </p:spPr>
        <p:txBody>
          <a:bodyPr wrap="square" lIns="0" tIns="0" rIns="0" bIns="0" rtlCol="0" anchor="ctr"/>
          <a:lstStyle/>
          <a:p>
            <a:pPr marL="0" indent="0" algn="l">
              <a:buNone/>
            </a:pPr>
            <a:r>
              <a:rPr lang="en-US" sz="1000" dirty="0">
                <a:solidFill>
                  <a:srgbClr val="374151"/>
                </a:solidFill>
                <a:latin typeface="Noto Sans JP" pitchFamily="34" charset="0"/>
                <a:ea typeface="Noto Sans JP" pitchFamily="34" charset="-122"/>
                <a:cs typeface="Noto Sans JP" pitchFamily="34" charset="-120"/>
              </a:rPr>
              <a:t>デリバリー・POS・CRMをつなぐ唯一のデータハブ</a:t>
            </a:r>
            <a:endParaRPr lang="en-US" sz="1000" dirty="0"/>
          </a:p>
        </p:txBody>
      </p:sp>
      <p:sp>
        <p:nvSpPr>
          <p:cNvPr id="27" name="Text 15"/>
          <p:cNvSpPr txBox="1"/>
          <p:nvPr/>
        </p:nvSpPr>
        <p:spPr>
          <a:xfrm>
            <a:off x="590702" y="2544132"/>
            <a:ext cx="1000354" cy="162763"/>
          </a:xfrm>
          <a:prstGeom prst="rect">
            <a:avLst/>
          </a:prstGeom>
          <a:noFill/>
          <a:ln/>
        </p:spPr>
        <p:txBody>
          <a:bodyPr wrap="square" lIns="0" tIns="0" rIns="0" bIns="0" rtlCol="0" anchor="ctr"/>
          <a:lstStyle/>
          <a:p>
            <a:pPr marL="0" indent="0" algn="l">
              <a:buNone/>
            </a:pPr>
            <a:r>
              <a:rPr lang="en-US" sz="900" b="1" dirty="0">
                <a:solidFill>
                  <a:srgbClr val="6B7280"/>
                </a:solidFill>
                <a:latin typeface="Noto Sans JP" pitchFamily="34" charset="0"/>
                <a:ea typeface="Noto Sans JP" pitchFamily="34" charset="-122"/>
                <a:cs typeface="Noto Sans JP" pitchFamily="34" charset="-120"/>
              </a:rPr>
              <a:t>代表的プレイヤー</a:t>
            </a:r>
            <a:endParaRPr lang="en-US" sz="900" dirty="0"/>
          </a:p>
        </p:txBody>
      </p:sp>
      <p:sp>
        <p:nvSpPr>
          <p:cNvPr id="29" name="Shape 16"/>
          <p:cNvSpPr/>
          <p:nvPr/>
        </p:nvSpPr>
        <p:spPr>
          <a:xfrm>
            <a:off x="590702" y="2753530"/>
            <a:ext cx="523951" cy="219456"/>
          </a:xfrm>
          <a:prstGeom prst="roundRect">
            <a:avLst>
              <a:gd name="adj" fmla="val 217391"/>
            </a:avLst>
          </a:prstGeom>
          <a:solidFill>
            <a:srgbClr val="F3F4F6"/>
          </a:solidFill>
          <a:ln w="12700">
            <a:solidFill>
              <a:srgbClr val="E5E7EB"/>
            </a:solidFill>
            <a:prstDash val="solid"/>
          </a:ln>
        </p:spPr>
        <p:txBody>
          <a:bodyPr/>
          <a:lstStyle/>
          <a:p>
            <a:endParaRPr lang="ja-JP" altLang="en-US"/>
          </a:p>
        </p:txBody>
      </p:sp>
      <p:sp>
        <p:nvSpPr>
          <p:cNvPr id="30" name="Text 17"/>
          <p:cNvSpPr txBox="1"/>
          <p:nvPr/>
        </p:nvSpPr>
        <p:spPr>
          <a:xfrm>
            <a:off x="676656" y="2781876"/>
            <a:ext cx="431597" cy="152705"/>
          </a:xfrm>
          <a:prstGeom prst="rect">
            <a:avLst/>
          </a:prstGeom>
          <a:noFill/>
          <a:ln/>
        </p:spPr>
        <p:txBody>
          <a:bodyPr wrap="square" lIns="0" tIns="0" rIns="0" bIns="0" rtlCol="0" anchor="ctr"/>
          <a:lstStyle/>
          <a:p>
            <a:pPr marL="0" indent="0" algn="l">
              <a:buNone/>
            </a:pPr>
            <a:r>
              <a:rPr lang="en-US" sz="800" dirty="0">
                <a:solidFill>
                  <a:srgbClr val="4B5563"/>
                </a:solidFill>
                <a:latin typeface="Noto Sans JP" pitchFamily="34" charset="0"/>
                <a:ea typeface="Noto Sans JP" pitchFamily="34" charset="-122"/>
                <a:cs typeface="Noto Sans JP" pitchFamily="34" charset="-120"/>
              </a:rPr>
              <a:t>Square</a:t>
            </a:r>
            <a:endParaRPr lang="en-US" sz="800" dirty="0"/>
          </a:p>
        </p:txBody>
      </p:sp>
      <p:sp>
        <p:nvSpPr>
          <p:cNvPr id="38" name="Shape 18"/>
          <p:cNvSpPr/>
          <p:nvPr/>
        </p:nvSpPr>
        <p:spPr>
          <a:xfrm>
            <a:off x="1166774" y="2753530"/>
            <a:ext cx="514807" cy="219456"/>
          </a:xfrm>
          <a:prstGeom prst="roundRect">
            <a:avLst>
              <a:gd name="adj" fmla="val 217391"/>
            </a:avLst>
          </a:prstGeom>
          <a:solidFill>
            <a:srgbClr val="F3F4F6"/>
          </a:solidFill>
          <a:ln w="12700">
            <a:solidFill>
              <a:srgbClr val="E5E7EB"/>
            </a:solidFill>
            <a:prstDash val="solid"/>
          </a:ln>
        </p:spPr>
        <p:txBody>
          <a:bodyPr/>
          <a:lstStyle/>
          <a:p>
            <a:endParaRPr lang="ja-JP" altLang="en-US"/>
          </a:p>
        </p:txBody>
      </p:sp>
      <p:sp>
        <p:nvSpPr>
          <p:cNvPr id="39" name="Text 19"/>
          <p:cNvSpPr txBox="1"/>
          <p:nvPr/>
        </p:nvSpPr>
        <p:spPr>
          <a:xfrm>
            <a:off x="1251814" y="2781876"/>
            <a:ext cx="421538" cy="152705"/>
          </a:xfrm>
          <a:prstGeom prst="rect">
            <a:avLst/>
          </a:prstGeom>
          <a:noFill/>
          <a:ln/>
        </p:spPr>
        <p:txBody>
          <a:bodyPr wrap="square" lIns="0" tIns="0" rIns="0" bIns="0" rtlCol="0" anchor="ctr"/>
          <a:lstStyle/>
          <a:p>
            <a:pPr marL="0" indent="0" algn="l">
              <a:buNone/>
            </a:pPr>
            <a:r>
              <a:rPr lang="en-US" sz="800" dirty="0">
                <a:solidFill>
                  <a:srgbClr val="4B5563"/>
                </a:solidFill>
                <a:latin typeface="Noto Sans JP" pitchFamily="34" charset="0"/>
                <a:ea typeface="Noto Sans JP" pitchFamily="34" charset="-122"/>
                <a:cs typeface="Noto Sans JP" pitchFamily="34" charset="-120"/>
              </a:rPr>
              <a:t>Airペイ</a:t>
            </a:r>
            <a:endParaRPr lang="en-US" sz="800" dirty="0"/>
          </a:p>
        </p:txBody>
      </p:sp>
      <p:sp>
        <p:nvSpPr>
          <p:cNvPr id="40" name="Shape 20"/>
          <p:cNvSpPr/>
          <p:nvPr/>
        </p:nvSpPr>
        <p:spPr>
          <a:xfrm>
            <a:off x="1737360" y="2753530"/>
            <a:ext cx="771754" cy="219456"/>
          </a:xfrm>
          <a:prstGeom prst="roundRect">
            <a:avLst>
              <a:gd name="adj" fmla="val 217391"/>
            </a:avLst>
          </a:prstGeom>
          <a:solidFill>
            <a:srgbClr val="F3F4F6"/>
          </a:solidFill>
          <a:ln w="12700">
            <a:solidFill>
              <a:srgbClr val="E5E7EB"/>
            </a:solidFill>
            <a:prstDash val="solid"/>
          </a:ln>
        </p:spPr>
        <p:txBody>
          <a:bodyPr/>
          <a:lstStyle/>
          <a:p>
            <a:endParaRPr lang="ja-JP" altLang="en-US"/>
          </a:p>
        </p:txBody>
      </p:sp>
      <p:sp>
        <p:nvSpPr>
          <p:cNvPr id="41" name="Text 21"/>
          <p:cNvSpPr txBox="1"/>
          <p:nvPr/>
        </p:nvSpPr>
        <p:spPr>
          <a:xfrm>
            <a:off x="1823314" y="2781876"/>
            <a:ext cx="679399" cy="152705"/>
          </a:xfrm>
          <a:prstGeom prst="rect">
            <a:avLst/>
          </a:prstGeom>
          <a:noFill/>
          <a:ln/>
        </p:spPr>
        <p:txBody>
          <a:bodyPr wrap="square" lIns="0" tIns="0" rIns="0" bIns="0" rtlCol="0" anchor="ctr"/>
          <a:lstStyle/>
          <a:p>
            <a:pPr marL="0" indent="0" algn="l">
              <a:buNone/>
            </a:pPr>
            <a:r>
              <a:rPr lang="en-US" sz="800" dirty="0">
                <a:solidFill>
                  <a:srgbClr val="4B5563"/>
                </a:solidFill>
                <a:latin typeface="Noto Sans JP" pitchFamily="34" charset="0"/>
                <a:ea typeface="Noto Sans JP" pitchFamily="34" charset="-122"/>
                <a:cs typeface="Noto Sans JP" pitchFamily="34" charset="-120"/>
              </a:rPr>
              <a:t>STORES決済</a:t>
            </a:r>
            <a:endParaRPr lang="en-US" sz="800" dirty="0"/>
          </a:p>
        </p:txBody>
      </p:sp>
      <p:sp>
        <p:nvSpPr>
          <p:cNvPr id="42" name="Shape 22"/>
          <p:cNvSpPr/>
          <p:nvPr/>
        </p:nvSpPr>
        <p:spPr>
          <a:xfrm>
            <a:off x="2563978" y="2753530"/>
            <a:ext cx="523951" cy="219456"/>
          </a:xfrm>
          <a:prstGeom prst="roundRect">
            <a:avLst>
              <a:gd name="adj" fmla="val 217391"/>
            </a:avLst>
          </a:prstGeom>
          <a:solidFill>
            <a:srgbClr val="F3F4F6"/>
          </a:solidFill>
          <a:ln w="12700">
            <a:solidFill>
              <a:srgbClr val="E5E7EB"/>
            </a:solidFill>
            <a:prstDash val="solid"/>
          </a:ln>
        </p:spPr>
        <p:txBody>
          <a:bodyPr/>
          <a:lstStyle/>
          <a:p>
            <a:endParaRPr lang="ja-JP" altLang="en-US"/>
          </a:p>
        </p:txBody>
      </p:sp>
      <p:sp>
        <p:nvSpPr>
          <p:cNvPr id="43" name="Text 23"/>
          <p:cNvSpPr txBox="1"/>
          <p:nvPr/>
        </p:nvSpPr>
        <p:spPr>
          <a:xfrm>
            <a:off x="2649931" y="2781876"/>
            <a:ext cx="431597" cy="152705"/>
          </a:xfrm>
          <a:prstGeom prst="rect">
            <a:avLst/>
          </a:prstGeom>
          <a:noFill/>
          <a:ln/>
        </p:spPr>
        <p:txBody>
          <a:bodyPr wrap="square" lIns="0" tIns="0" rIns="0" bIns="0" rtlCol="0" anchor="ctr"/>
          <a:lstStyle/>
          <a:p>
            <a:pPr marL="0" indent="0" algn="l">
              <a:buNone/>
            </a:pPr>
            <a:r>
              <a:rPr lang="en-US" sz="800" dirty="0">
                <a:solidFill>
                  <a:srgbClr val="4B5563"/>
                </a:solidFill>
                <a:latin typeface="Noto Sans JP" pitchFamily="34" charset="0"/>
                <a:ea typeface="Noto Sans JP" pitchFamily="34" charset="-122"/>
                <a:cs typeface="Noto Sans JP" pitchFamily="34" charset="-120"/>
              </a:rPr>
              <a:t>PayPay</a:t>
            </a:r>
            <a:endParaRPr lang="en-US" sz="800" dirty="0"/>
          </a:p>
        </p:txBody>
      </p:sp>
      <p:sp>
        <p:nvSpPr>
          <p:cNvPr id="44" name="Shape 24"/>
          <p:cNvSpPr/>
          <p:nvPr/>
        </p:nvSpPr>
        <p:spPr>
          <a:xfrm>
            <a:off x="3141878" y="2753530"/>
            <a:ext cx="590702" cy="219456"/>
          </a:xfrm>
          <a:prstGeom prst="roundRect">
            <a:avLst>
              <a:gd name="adj" fmla="val 217391"/>
            </a:avLst>
          </a:prstGeom>
          <a:solidFill>
            <a:srgbClr val="F3F4F6"/>
          </a:solidFill>
          <a:ln w="12700">
            <a:solidFill>
              <a:srgbClr val="E5E7EB"/>
            </a:solidFill>
            <a:prstDash val="solid"/>
          </a:ln>
        </p:spPr>
        <p:txBody>
          <a:bodyPr/>
          <a:lstStyle/>
          <a:p>
            <a:endParaRPr lang="ja-JP" altLang="en-US"/>
          </a:p>
        </p:txBody>
      </p:sp>
      <p:sp>
        <p:nvSpPr>
          <p:cNvPr id="45" name="Text 25"/>
          <p:cNvSpPr txBox="1"/>
          <p:nvPr/>
        </p:nvSpPr>
        <p:spPr>
          <a:xfrm>
            <a:off x="3227832" y="2781876"/>
            <a:ext cx="498348" cy="152705"/>
          </a:xfrm>
          <a:prstGeom prst="rect">
            <a:avLst/>
          </a:prstGeom>
          <a:noFill/>
          <a:ln/>
        </p:spPr>
        <p:txBody>
          <a:bodyPr wrap="square" lIns="0" tIns="0" rIns="0" bIns="0" rtlCol="0" anchor="ctr"/>
          <a:lstStyle/>
          <a:p>
            <a:pPr marL="0" indent="0" algn="l">
              <a:buNone/>
            </a:pPr>
            <a:r>
              <a:rPr lang="en-US" sz="800" dirty="0">
                <a:solidFill>
                  <a:srgbClr val="4B5563"/>
                </a:solidFill>
                <a:latin typeface="Noto Sans JP" pitchFamily="34" charset="0"/>
                <a:ea typeface="Noto Sans JP" pitchFamily="34" charset="-122"/>
                <a:cs typeface="Noto Sans JP" pitchFamily="34" charset="-120"/>
              </a:rPr>
              <a:t>楽天ペイ</a:t>
            </a:r>
            <a:endParaRPr lang="en-US" sz="800" dirty="0"/>
          </a:p>
        </p:txBody>
      </p:sp>
      <p:sp>
        <p:nvSpPr>
          <p:cNvPr id="46" name="Shape 26"/>
          <p:cNvSpPr/>
          <p:nvPr/>
        </p:nvSpPr>
        <p:spPr>
          <a:xfrm>
            <a:off x="3789274" y="2753530"/>
            <a:ext cx="590702" cy="219456"/>
          </a:xfrm>
          <a:prstGeom prst="roundRect">
            <a:avLst>
              <a:gd name="adj" fmla="val 217391"/>
            </a:avLst>
          </a:prstGeom>
          <a:solidFill>
            <a:srgbClr val="F3F4F6"/>
          </a:solidFill>
          <a:ln w="12700">
            <a:solidFill>
              <a:srgbClr val="E5E7EB"/>
            </a:solidFill>
            <a:prstDash val="solid"/>
          </a:ln>
        </p:spPr>
        <p:txBody>
          <a:bodyPr/>
          <a:lstStyle/>
          <a:p>
            <a:endParaRPr lang="ja-JP" altLang="en-US"/>
          </a:p>
        </p:txBody>
      </p:sp>
      <p:sp>
        <p:nvSpPr>
          <p:cNvPr id="48" name="Text 27"/>
          <p:cNvSpPr txBox="1"/>
          <p:nvPr/>
        </p:nvSpPr>
        <p:spPr>
          <a:xfrm>
            <a:off x="3875227" y="2781876"/>
            <a:ext cx="498348" cy="152705"/>
          </a:xfrm>
          <a:prstGeom prst="rect">
            <a:avLst/>
          </a:prstGeom>
          <a:noFill/>
          <a:ln/>
        </p:spPr>
        <p:txBody>
          <a:bodyPr wrap="square" lIns="0" tIns="0" rIns="0" bIns="0" rtlCol="0" anchor="ctr"/>
          <a:lstStyle/>
          <a:p>
            <a:pPr marL="0" indent="0" algn="l">
              <a:buNone/>
            </a:pPr>
            <a:r>
              <a:rPr lang="en-US" sz="800" dirty="0">
                <a:solidFill>
                  <a:srgbClr val="4B5563"/>
                </a:solidFill>
                <a:latin typeface="Noto Sans JP" pitchFamily="34" charset="0"/>
                <a:ea typeface="Noto Sans JP" pitchFamily="34" charset="-122"/>
                <a:cs typeface="Noto Sans JP" pitchFamily="34" charset="-120"/>
              </a:rPr>
              <a:t>GMO-PG</a:t>
            </a:r>
            <a:endParaRPr lang="en-US" sz="800" dirty="0"/>
          </a:p>
        </p:txBody>
      </p:sp>
      <p:sp>
        <p:nvSpPr>
          <p:cNvPr id="51" name="Shape 28"/>
          <p:cNvSpPr/>
          <p:nvPr/>
        </p:nvSpPr>
        <p:spPr>
          <a:xfrm>
            <a:off x="601335" y="3062621"/>
            <a:ext cx="5201107" cy="448056"/>
          </a:xfrm>
          <a:prstGeom prst="roundRect">
            <a:avLst>
              <a:gd name="adj" fmla="val 26053"/>
            </a:avLst>
          </a:prstGeom>
          <a:solidFill>
            <a:srgbClr val="FFFFFF"/>
          </a:solidFill>
          <a:ln/>
          <a:effectLst>
            <a:outerShdw blurRad="25400" dist="12700" dir="5400000" algn="bl" rotWithShape="0">
              <a:srgbClr val="000000">
                <a:alpha val="5000"/>
              </a:srgbClr>
            </a:outerShdw>
          </a:effectLst>
        </p:spPr>
        <p:txBody>
          <a:bodyPr/>
          <a:lstStyle/>
          <a:p>
            <a:endParaRPr lang="ja-JP" altLang="en-US"/>
          </a:p>
        </p:txBody>
      </p:sp>
      <p:sp>
        <p:nvSpPr>
          <p:cNvPr id="52" name="Shape 29"/>
          <p:cNvSpPr/>
          <p:nvPr/>
        </p:nvSpPr>
        <p:spPr>
          <a:xfrm>
            <a:off x="601335" y="3062621"/>
            <a:ext cx="38405" cy="448056"/>
          </a:xfrm>
          <a:prstGeom prst="rect">
            <a:avLst/>
          </a:prstGeom>
          <a:solidFill>
            <a:srgbClr val="DC2626"/>
          </a:solidFill>
          <a:ln/>
        </p:spPr>
        <p:txBody>
          <a:bodyPr/>
          <a:lstStyle/>
          <a:p>
            <a:endParaRPr lang="ja-JP" altLang="en-US"/>
          </a:p>
        </p:txBody>
      </p:sp>
      <p:sp>
        <p:nvSpPr>
          <p:cNvPr id="53" name="Text 30"/>
          <p:cNvSpPr txBox="1"/>
          <p:nvPr/>
        </p:nvSpPr>
        <p:spPr>
          <a:xfrm>
            <a:off x="1069508" y="3176921"/>
            <a:ext cx="4412894" cy="200254"/>
          </a:xfrm>
          <a:prstGeom prst="rect">
            <a:avLst/>
          </a:prstGeom>
          <a:noFill/>
          <a:ln/>
        </p:spPr>
        <p:txBody>
          <a:bodyPr wrap="square" lIns="0" tIns="0" rIns="0" bIns="0" rtlCol="0" anchor="ctr"/>
          <a:lstStyle/>
          <a:p>
            <a:pPr marL="0" indent="0" algn="ctr">
              <a:buNone/>
            </a:pPr>
            <a:r>
              <a:rPr lang="en-US" sz="1100" b="1" dirty="0">
                <a:solidFill>
                  <a:srgbClr val="111827"/>
                </a:solidFill>
                <a:latin typeface="Noto Sans JP" pitchFamily="34" charset="0"/>
                <a:ea typeface="Noto Sans JP" pitchFamily="34" charset="-122"/>
                <a:cs typeface="Noto Sans JP" pitchFamily="34" charset="-120"/>
              </a:rPr>
              <a:t>「決済を押さえないと、飲食の“本丸のデータと業務”に入れない」</a:t>
            </a:r>
            <a:endParaRPr lang="en-US" sz="1100" dirty="0"/>
          </a:p>
        </p:txBody>
      </p:sp>
      <p:sp>
        <p:nvSpPr>
          <p:cNvPr id="54" name="Shape 31"/>
          <p:cNvSpPr/>
          <p:nvPr/>
        </p:nvSpPr>
        <p:spPr>
          <a:xfrm>
            <a:off x="6191402" y="934788"/>
            <a:ext cx="5619902" cy="2695651"/>
          </a:xfrm>
          <a:prstGeom prst="roundRect">
            <a:avLst>
              <a:gd name="adj" fmla="val 959"/>
            </a:avLst>
          </a:prstGeom>
          <a:solidFill>
            <a:srgbClr val="FFFFFF"/>
          </a:solidFill>
          <a:ln w="50800">
            <a:solidFill>
              <a:srgbClr val="2563EB"/>
            </a:solidFill>
            <a:prstDash val="solid"/>
          </a:ln>
          <a:effectLst>
            <a:outerShdw blurRad="63500" dist="38100" dir="5400000" algn="bl" rotWithShape="0">
              <a:srgbClr val="000000">
                <a:alpha val="5000"/>
              </a:srgbClr>
            </a:outerShdw>
          </a:effectLst>
        </p:spPr>
        <p:txBody>
          <a:bodyPr/>
          <a:lstStyle/>
          <a:p>
            <a:endParaRPr lang="ja-JP" altLang="en-US"/>
          </a:p>
        </p:txBody>
      </p:sp>
      <p:sp>
        <p:nvSpPr>
          <p:cNvPr id="55" name="Shape 32"/>
          <p:cNvSpPr/>
          <p:nvPr/>
        </p:nvSpPr>
        <p:spPr>
          <a:xfrm>
            <a:off x="6391656" y="1620588"/>
            <a:ext cx="5219395" cy="9144"/>
          </a:xfrm>
          <a:prstGeom prst="rect">
            <a:avLst/>
          </a:prstGeom>
          <a:solidFill>
            <a:srgbClr val="D1D5DB"/>
          </a:solidFill>
          <a:ln/>
        </p:spPr>
        <p:txBody>
          <a:bodyPr/>
          <a:lstStyle/>
          <a:p>
            <a:endParaRPr lang="ja-JP" altLang="en-US"/>
          </a:p>
        </p:txBody>
      </p:sp>
      <p:sp>
        <p:nvSpPr>
          <p:cNvPr id="62" name="Shape 33"/>
          <p:cNvSpPr/>
          <p:nvPr/>
        </p:nvSpPr>
        <p:spPr>
          <a:xfrm>
            <a:off x="6391656" y="1163388"/>
            <a:ext cx="381305" cy="381305"/>
          </a:xfrm>
          <a:prstGeom prst="roundRect">
            <a:avLst>
              <a:gd name="adj" fmla="val 47962"/>
            </a:avLst>
          </a:prstGeom>
          <a:solidFill>
            <a:srgbClr val="DBEAFE"/>
          </a:solidFill>
          <a:ln/>
        </p:spPr>
        <p:txBody>
          <a:bodyPr/>
          <a:lstStyle/>
          <a:p>
            <a:endParaRPr lang="ja-JP" altLang="en-US"/>
          </a:p>
        </p:txBody>
      </p:sp>
      <p:pic>
        <p:nvPicPr>
          <p:cNvPr id="63" name="Image 1" descr="preencoded.png"/>
          <p:cNvPicPr>
            <a:picLocks noChangeAspect="1"/>
          </p:cNvPicPr>
          <p:nvPr/>
        </p:nvPicPr>
        <p:blipFill>
          <a:blip r:embed="rId4"/>
          <a:srcRect/>
          <a:stretch/>
        </p:blipFill>
        <p:spPr>
          <a:xfrm>
            <a:off x="6486754" y="1258486"/>
            <a:ext cx="190195" cy="190195"/>
          </a:xfrm>
          <a:prstGeom prst="rect">
            <a:avLst/>
          </a:prstGeom>
        </p:spPr>
      </p:pic>
      <p:sp>
        <p:nvSpPr>
          <p:cNvPr id="64" name="Text 34"/>
          <p:cNvSpPr txBox="1"/>
          <p:nvPr/>
        </p:nvSpPr>
        <p:spPr>
          <a:xfrm>
            <a:off x="6886346" y="1210937"/>
            <a:ext cx="2486254" cy="277063"/>
          </a:xfrm>
          <a:prstGeom prst="rect">
            <a:avLst/>
          </a:prstGeom>
          <a:noFill/>
          <a:ln/>
        </p:spPr>
        <p:txBody>
          <a:bodyPr wrap="square" lIns="0" tIns="0" rIns="0" bIns="0" rtlCol="0" anchor="ctr"/>
          <a:lstStyle/>
          <a:p>
            <a:pPr marL="0" indent="0" algn="l">
              <a:buNone/>
            </a:pPr>
            <a:r>
              <a:rPr lang="en-US" sz="1500" b="1" dirty="0">
                <a:solidFill>
                  <a:srgbClr val="1F2937"/>
                </a:solidFill>
                <a:latin typeface="Noto Sans JP" pitchFamily="34" charset="0"/>
                <a:ea typeface="Noto Sans JP" pitchFamily="34" charset="-122"/>
                <a:cs typeface="Noto Sans JP" pitchFamily="34" charset="-120"/>
              </a:rPr>
              <a:t>② POS・店舗基幹システム</a:t>
            </a:r>
            <a:endParaRPr lang="en-US" sz="1500" dirty="0"/>
          </a:p>
        </p:txBody>
      </p:sp>
      <p:sp>
        <p:nvSpPr>
          <p:cNvPr id="65" name="Text 35"/>
          <p:cNvSpPr txBox="1"/>
          <p:nvPr/>
        </p:nvSpPr>
        <p:spPr>
          <a:xfrm>
            <a:off x="6391656" y="1744032"/>
            <a:ext cx="1895551" cy="162763"/>
          </a:xfrm>
          <a:prstGeom prst="rect">
            <a:avLst/>
          </a:prstGeom>
          <a:noFill/>
          <a:ln/>
        </p:spPr>
        <p:txBody>
          <a:bodyPr wrap="square" lIns="0" tIns="0" rIns="0" bIns="0" rtlCol="0" anchor="ctr"/>
          <a:lstStyle/>
          <a:p>
            <a:pPr marL="0" indent="0" algn="l">
              <a:buNone/>
            </a:pPr>
            <a:r>
              <a:rPr lang="en-US" sz="900" b="1" dirty="0">
                <a:solidFill>
                  <a:srgbClr val="6B7280"/>
                </a:solidFill>
                <a:latin typeface="Noto Sans JP" pitchFamily="34" charset="0"/>
                <a:ea typeface="Noto Sans JP" pitchFamily="34" charset="-122"/>
                <a:cs typeface="Noto Sans JP" pitchFamily="34" charset="-120"/>
              </a:rPr>
              <a:t>なぜ重要か（Operational Value）</a:t>
            </a:r>
            <a:endParaRPr lang="en-US" sz="900" dirty="0"/>
          </a:p>
        </p:txBody>
      </p:sp>
      <p:sp>
        <p:nvSpPr>
          <p:cNvPr id="66" name="Text 36"/>
          <p:cNvSpPr txBox="1"/>
          <p:nvPr/>
        </p:nvSpPr>
        <p:spPr>
          <a:xfrm>
            <a:off x="6505956" y="1934227"/>
            <a:ext cx="2757830" cy="191110"/>
          </a:xfrm>
          <a:prstGeom prst="rect">
            <a:avLst/>
          </a:prstGeom>
          <a:noFill/>
          <a:ln/>
        </p:spPr>
        <p:txBody>
          <a:bodyPr wrap="square" lIns="0" tIns="0" rIns="0" bIns="0" rtlCol="0" anchor="ctr"/>
          <a:lstStyle/>
          <a:p>
            <a:pPr marL="0" indent="0" algn="l">
              <a:buNone/>
            </a:pPr>
            <a:r>
              <a:rPr lang="en-US" sz="1000" dirty="0">
                <a:solidFill>
                  <a:srgbClr val="374151"/>
                </a:solidFill>
                <a:latin typeface="Noto Sans JP" pitchFamily="34" charset="0"/>
                <a:ea typeface="Noto Sans JP" pitchFamily="34" charset="-122"/>
                <a:cs typeface="Noto Sans JP" pitchFamily="34" charset="-120"/>
              </a:rPr>
              <a:t>人・モノ・金・時間がすべて集約される場所</a:t>
            </a:r>
            <a:endParaRPr lang="en-US" sz="1000" dirty="0"/>
          </a:p>
        </p:txBody>
      </p:sp>
      <p:sp>
        <p:nvSpPr>
          <p:cNvPr id="67" name="Text 37"/>
          <p:cNvSpPr txBox="1"/>
          <p:nvPr/>
        </p:nvSpPr>
        <p:spPr>
          <a:xfrm>
            <a:off x="6505956" y="2172886"/>
            <a:ext cx="3567989" cy="191110"/>
          </a:xfrm>
          <a:prstGeom prst="rect">
            <a:avLst/>
          </a:prstGeom>
          <a:noFill/>
          <a:ln/>
        </p:spPr>
        <p:txBody>
          <a:bodyPr wrap="square" lIns="0" tIns="0" rIns="0" bIns="0" rtlCol="0" anchor="ctr"/>
          <a:lstStyle/>
          <a:p>
            <a:pPr marL="0" indent="0" algn="l">
              <a:buNone/>
            </a:pPr>
            <a:r>
              <a:rPr lang="en-US" sz="1000" dirty="0">
                <a:solidFill>
                  <a:srgbClr val="374151"/>
                </a:solidFill>
                <a:latin typeface="Noto Sans JP" pitchFamily="34" charset="0"/>
                <a:ea typeface="Noto Sans JP" pitchFamily="34" charset="-122"/>
                <a:cs typeface="Noto Sans JP" pitchFamily="34" charset="-120"/>
              </a:rPr>
              <a:t>店舗オペレーション改革（省人化・効率化）の絶対的起点</a:t>
            </a:r>
            <a:endParaRPr lang="en-US" sz="1000" dirty="0"/>
          </a:p>
        </p:txBody>
      </p:sp>
      <p:sp>
        <p:nvSpPr>
          <p:cNvPr id="68" name="Text 38"/>
          <p:cNvSpPr txBox="1"/>
          <p:nvPr/>
        </p:nvSpPr>
        <p:spPr>
          <a:xfrm>
            <a:off x="6391656" y="2563335"/>
            <a:ext cx="1000354" cy="162763"/>
          </a:xfrm>
          <a:prstGeom prst="rect">
            <a:avLst/>
          </a:prstGeom>
          <a:noFill/>
          <a:ln/>
        </p:spPr>
        <p:txBody>
          <a:bodyPr wrap="square" lIns="0" tIns="0" rIns="0" bIns="0" rtlCol="0" anchor="ctr"/>
          <a:lstStyle/>
          <a:p>
            <a:pPr marL="0" indent="0" algn="l">
              <a:buNone/>
            </a:pPr>
            <a:r>
              <a:rPr lang="en-US" sz="900" b="1" dirty="0">
                <a:solidFill>
                  <a:srgbClr val="6B7280"/>
                </a:solidFill>
                <a:latin typeface="Noto Sans JP" pitchFamily="34" charset="0"/>
                <a:ea typeface="Noto Sans JP" pitchFamily="34" charset="-122"/>
                <a:cs typeface="Noto Sans JP" pitchFamily="34" charset="-120"/>
              </a:rPr>
              <a:t>代表的プレイヤー</a:t>
            </a:r>
            <a:endParaRPr lang="en-US" sz="900" dirty="0"/>
          </a:p>
        </p:txBody>
      </p:sp>
      <p:sp>
        <p:nvSpPr>
          <p:cNvPr id="69" name="Shape 39"/>
          <p:cNvSpPr/>
          <p:nvPr/>
        </p:nvSpPr>
        <p:spPr>
          <a:xfrm>
            <a:off x="6391656" y="2772732"/>
            <a:ext cx="590702" cy="219456"/>
          </a:xfrm>
          <a:prstGeom prst="roundRect">
            <a:avLst>
              <a:gd name="adj" fmla="val 217391"/>
            </a:avLst>
          </a:prstGeom>
          <a:solidFill>
            <a:srgbClr val="F3F4F6"/>
          </a:solidFill>
          <a:ln w="12700">
            <a:solidFill>
              <a:srgbClr val="E5E7EB"/>
            </a:solidFill>
            <a:prstDash val="solid"/>
          </a:ln>
        </p:spPr>
        <p:txBody>
          <a:bodyPr/>
          <a:lstStyle/>
          <a:p>
            <a:endParaRPr lang="ja-JP" altLang="en-US"/>
          </a:p>
        </p:txBody>
      </p:sp>
      <p:sp>
        <p:nvSpPr>
          <p:cNvPr id="70" name="Text 40"/>
          <p:cNvSpPr txBox="1"/>
          <p:nvPr/>
        </p:nvSpPr>
        <p:spPr>
          <a:xfrm>
            <a:off x="6476695" y="2801079"/>
            <a:ext cx="498348" cy="152705"/>
          </a:xfrm>
          <a:prstGeom prst="rect">
            <a:avLst/>
          </a:prstGeom>
          <a:noFill/>
          <a:ln/>
        </p:spPr>
        <p:txBody>
          <a:bodyPr wrap="square" lIns="0" tIns="0" rIns="0" bIns="0" rtlCol="0" anchor="ctr"/>
          <a:lstStyle/>
          <a:p>
            <a:pPr marL="0" indent="0" algn="l">
              <a:buNone/>
            </a:pPr>
            <a:r>
              <a:rPr lang="en-US" sz="800" dirty="0">
                <a:solidFill>
                  <a:srgbClr val="4B5563"/>
                </a:solidFill>
                <a:latin typeface="Noto Sans JP" pitchFamily="34" charset="0"/>
                <a:ea typeface="Noto Sans JP" pitchFamily="34" charset="-122"/>
                <a:cs typeface="Noto Sans JP" pitchFamily="34" charset="-120"/>
              </a:rPr>
              <a:t>スマレジ</a:t>
            </a:r>
            <a:endParaRPr lang="en-US" sz="800" dirty="0"/>
          </a:p>
        </p:txBody>
      </p:sp>
      <p:sp>
        <p:nvSpPr>
          <p:cNvPr id="71" name="Shape 41"/>
          <p:cNvSpPr/>
          <p:nvPr/>
        </p:nvSpPr>
        <p:spPr>
          <a:xfrm>
            <a:off x="7035394" y="2772732"/>
            <a:ext cx="437998" cy="219456"/>
          </a:xfrm>
          <a:prstGeom prst="roundRect">
            <a:avLst>
              <a:gd name="adj" fmla="val 217391"/>
            </a:avLst>
          </a:prstGeom>
          <a:solidFill>
            <a:srgbClr val="F3F4F6"/>
          </a:solidFill>
          <a:ln w="12700">
            <a:solidFill>
              <a:srgbClr val="E5E7EB"/>
            </a:solidFill>
            <a:prstDash val="solid"/>
          </a:ln>
        </p:spPr>
        <p:txBody>
          <a:bodyPr/>
          <a:lstStyle/>
          <a:p>
            <a:endParaRPr lang="ja-JP" altLang="en-US"/>
          </a:p>
        </p:txBody>
      </p:sp>
      <p:sp>
        <p:nvSpPr>
          <p:cNvPr id="72" name="Text 42"/>
          <p:cNvSpPr txBox="1"/>
          <p:nvPr/>
        </p:nvSpPr>
        <p:spPr>
          <a:xfrm>
            <a:off x="7121347" y="2801079"/>
            <a:ext cx="345643" cy="152705"/>
          </a:xfrm>
          <a:prstGeom prst="rect">
            <a:avLst/>
          </a:prstGeom>
          <a:noFill/>
          <a:ln/>
        </p:spPr>
        <p:txBody>
          <a:bodyPr wrap="square" lIns="0" tIns="0" rIns="0" bIns="0" rtlCol="0" anchor="ctr"/>
          <a:lstStyle/>
          <a:p>
            <a:pPr marL="0" indent="0" algn="l">
              <a:buNone/>
            </a:pPr>
            <a:r>
              <a:rPr lang="en-US" sz="800" dirty="0">
                <a:solidFill>
                  <a:srgbClr val="4B5563"/>
                </a:solidFill>
                <a:latin typeface="Noto Sans JP" pitchFamily="34" charset="0"/>
                <a:ea typeface="Noto Sans JP" pitchFamily="34" charset="-122"/>
                <a:cs typeface="Noto Sans JP" pitchFamily="34" charset="-120"/>
              </a:rPr>
              <a:t>POS+</a:t>
            </a:r>
            <a:endParaRPr lang="en-US" sz="800" dirty="0"/>
          </a:p>
        </p:txBody>
      </p:sp>
      <p:sp>
        <p:nvSpPr>
          <p:cNvPr id="73" name="Shape 43"/>
          <p:cNvSpPr/>
          <p:nvPr/>
        </p:nvSpPr>
        <p:spPr>
          <a:xfrm>
            <a:off x="7529170" y="2772732"/>
            <a:ext cx="590702" cy="219456"/>
          </a:xfrm>
          <a:prstGeom prst="roundRect">
            <a:avLst>
              <a:gd name="adj" fmla="val 217391"/>
            </a:avLst>
          </a:prstGeom>
          <a:solidFill>
            <a:srgbClr val="F3F4F6"/>
          </a:solidFill>
          <a:ln w="12700">
            <a:solidFill>
              <a:srgbClr val="E5E7EB"/>
            </a:solidFill>
            <a:prstDash val="solid"/>
          </a:ln>
        </p:spPr>
        <p:txBody>
          <a:bodyPr/>
          <a:lstStyle/>
          <a:p>
            <a:endParaRPr lang="ja-JP" altLang="en-US"/>
          </a:p>
        </p:txBody>
      </p:sp>
      <p:sp>
        <p:nvSpPr>
          <p:cNvPr id="74" name="Text 44"/>
          <p:cNvSpPr txBox="1"/>
          <p:nvPr/>
        </p:nvSpPr>
        <p:spPr>
          <a:xfrm>
            <a:off x="7615123" y="2801079"/>
            <a:ext cx="498348" cy="152705"/>
          </a:xfrm>
          <a:prstGeom prst="rect">
            <a:avLst/>
          </a:prstGeom>
          <a:noFill/>
          <a:ln/>
        </p:spPr>
        <p:txBody>
          <a:bodyPr wrap="square" lIns="0" tIns="0" rIns="0" bIns="0" rtlCol="0" anchor="ctr"/>
          <a:lstStyle/>
          <a:p>
            <a:pPr marL="0" indent="0" algn="l">
              <a:buNone/>
            </a:pPr>
            <a:r>
              <a:rPr lang="en-US" sz="800" dirty="0">
                <a:solidFill>
                  <a:srgbClr val="4B5563"/>
                </a:solidFill>
                <a:latin typeface="Noto Sans JP" pitchFamily="34" charset="0"/>
                <a:ea typeface="Noto Sans JP" pitchFamily="34" charset="-122"/>
                <a:cs typeface="Noto Sans JP" pitchFamily="34" charset="-120"/>
              </a:rPr>
              <a:t>ユビレジ</a:t>
            </a:r>
            <a:endParaRPr lang="en-US" sz="800" dirty="0"/>
          </a:p>
        </p:txBody>
      </p:sp>
      <p:sp>
        <p:nvSpPr>
          <p:cNvPr id="75" name="Shape 45"/>
          <p:cNvSpPr/>
          <p:nvPr/>
        </p:nvSpPr>
        <p:spPr>
          <a:xfrm>
            <a:off x="8176565" y="2772732"/>
            <a:ext cx="1009498" cy="219456"/>
          </a:xfrm>
          <a:prstGeom prst="roundRect">
            <a:avLst>
              <a:gd name="adj" fmla="val 217391"/>
            </a:avLst>
          </a:prstGeom>
          <a:solidFill>
            <a:srgbClr val="F3F4F6"/>
          </a:solidFill>
          <a:ln w="12700">
            <a:solidFill>
              <a:srgbClr val="E5E7EB"/>
            </a:solidFill>
            <a:prstDash val="solid"/>
          </a:ln>
        </p:spPr>
        <p:txBody>
          <a:bodyPr/>
          <a:lstStyle/>
          <a:p>
            <a:endParaRPr lang="ja-JP" altLang="en-US"/>
          </a:p>
        </p:txBody>
      </p:sp>
      <p:sp>
        <p:nvSpPr>
          <p:cNvPr id="76" name="Text 46"/>
          <p:cNvSpPr txBox="1"/>
          <p:nvPr/>
        </p:nvSpPr>
        <p:spPr>
          <a:xfrm>
            <a:off x="8262518" y="2801079"/>
            <a:ext cx="917143" cy="152705"/>
          </a:xfrm>
          <a:prstGeom prst="rect">
            <a:avLst/>
          </a:prstGeom>
          <a:noFill/>
          <a:ln/>
        </p:spPr>
        <p:txBody>
          <a:bodyPr wrap="square" lIns="0" tIns="0" rIns="0" bIns="0" rtlCol="0" anchor="ctr"/>
          <a:lstStyle/>
          <a:p>
            <a:pPr marL="0" indent="0" algn="l">
              <a:buNone/>
            </a:pPr>
            <a:r>
              <a:rPr lang="en-US" sz="800" dirty="0">
                <a:solidFill>
                  <a:srgbClr val="4B5563"/>
                </a:solidFill>
                <a:latin typeface="Noto Sans JP" pitchFamily="34" charset="0"/>
                <a:ea typeface="Noto Sans JP" pitchFamily="34" charset="-122"/>
                <a:cs typeface="Noto Sans JP" pitchFamily="34" charset="-120"/>
              </a:rPr>
              <a:t>NECモバイルPOS</a:t>
            </a:r>
            <a:endParaRPr lang="en-US" sz="800" dirty="0"/>
          </a:p>
        </p:txBody>
      </p:sp>
      <p:sp>
        <p:nvSpPr>
          <p:cNvPr id="77" name="Shape 47"/>
          <p:cNvSpPr/>
          <p:nvPr/>
        </p:nvSpPr>
        <p:spPr>
          <a:xfrm>
            <a:off x="9235440" y="2772732"/>
            <a:ext cx="800100" cy="219456"/>
          </a:xfrm>
          <a:prstGeom prst="roundRect">
            <a:avLst>
              <a:gd name="adj" fmla="val 217391"/>
            </a:avLst>
          </a:prstGeom>
          <a:solidFill>
            <a:srgbClr val="F3F4F6"/>
          </a:solidFill>
          <a:ln w="12700">
            <a:solidFill>
              <a:srgbClr val="E5E7EB"/>
            </a:solidFill>
            <a:prstDash val="solid"/>
          </a:ln>
        </p:spPr>
        <p:txBody>
          <a:bodyPr/>
          <a:lstStyle/>
          <a:p>
            <a:endParaRPr lang="ja-JP" altLang="en-US"/>
          </a:p>
        </p:txBody>
      </p:sp>
      <p:sp>
        <p:nvSpPr>
          <p:cNvPr id="78" name="Text 48"/>
          <p:cNvSpPr txBox="1"/>
          <p:nvPr/>
        </p:nvSpPr>
        <p:spPr>
          <a:xfrm>
            <a:off x="9321394" y="2801079"/>
            <a:ext cx="707746" cy="152705"/>
          </a:xfrm>
          <a:prstGeom prst="rect">
            <a:avLst/>
          </a:prstGeom>
          <a:noFill/>
          <a:ln/>
        </p:spPr>
        <p:txBody>
          <a:bodyPr wrap="square" lIns="0" tIns="0" rIns="0" bIns="0" rtlCol="0" anchor="ctr"/>
          <a:lstStyle/>
          <a:p>
            <a:pPr marL="0" indent="0" algn="l">
              <a:buNone/>
            </a:pPr>
            <a:r>
              <a:rPr lang="en-US" sz="800" dirty="0">
                <a:solidFill>
                  <a:srgbClr val="4B5563"/>
                </a:solidFill>
                <a:latin typeface="Noto Sans JP" pitchFamily="34" charset="0"/>
                <a:ea typeface="Noto Sans JP" pitchFamily="34" charset="-122"/>
                <a:cs typeface="Noto Sans JP" pitchFamily="34" charset="-120"/>
              </a:rPr>
              <a:t>東芝テック系</a:t>
            </a:r>
            <a:endParaRPr lang="en-US" sz="800" dirty="0"/>
          </a:p>
        </p:txBody>
      </p:sp>
      <p:sp>
        <p:nvSpPr>
          <p:cNvPr id="79" name="Shape 49"/>
          <p:cNvSpPr/>
          <p:nvPr/>
        </p:nvSpPr>
        <p:spPr>
          <a:xfrm>
            <a:off x="6402289" y="3071765"/>
            <a:ext cx="5219395" cy="448056"/>
          </a:xfrm>
          <a:prstGeom prst="roundRect">
            <a:avLst>
              <a:gd name="adj" fmla="val 26053"/>
            </a:avLst>
          </a:prstGeom>
          <a:solidFill>
            <a:srgbClr val="FFFFFF"/>
          </a:solidFill>
          <a:ln/>
          <a:effectLst>
            <a:outerShdw blurRad="25400" dist="12700" dir="5400000" algn="bl" rotWithShape="0">
              <a:srgbClr val="000000">
                <a:alpha val="5000"/>
              </a:srgbClr>
            </a:outerShdw>
          </a:effectLst>
        </p:spPr>
        <p:txBody>
          <a:bodyPr/>
          <a:lstStyle/>
          <a:p>
            <a:endParaRPr lang="ja-JP" altLang="en-US"/>
          </a:p>
        </p:txBody>
      </p:sp>
      <p:sp>
        <p:nvSpPr>
          <p:cNvPr id="80" name="Shape 50"/>
          <p:cNvSpPr/>
          <p:nvPr/>
        </p:nvSpPr>
        <p:spPr>
          <a:xfrm>
            <a:off x="6402289" y="3071765"/>
            <a:ext cx="38405" cy="448056"/>
          </a:xfrm>
          <a:prstGeom prst="rect">
            <a:avLst/>
          </a:prstGeom>
          <a:solidFill>
            <a:srgbClr val="4B5563"/>
          </a:solidFill>
          <a:ln/>
        </p:spPr>
        <p:txBody>
          <a:bodyPr/>
          <a:lstStyle/>
          <a:p>
            <a:endParaRPr lang="ja-JP" altLang="en-US"/>
          </a:p>
        </p:txBody>
      </p:sp>
      <p:sp>
        <p:nvSpPr>
          <p:cNvPr id="81" name="Text 51"/>
          <p:cNvSpPr txBox="1"/>
          <p:nvPr/>
        </p:nvSpPr>
        <p:spPr>
          <a:xfrm>
            <a:off x="7460250" y="3186065"/>
            <a:ext cx="3250692" cy="200254"/>
          </a:xfrm>
          <a:prstGeom prst="rect">
            <a:avLst/>
          </a:prstGeom>
          <a:noFill/>
          <a:ln/>
        </p:spPr>
        <p:txBody>
          <a:bodyPr wrap="square" lIns="0" tIns="0" rIns="0" bIns="0" rtlCol="0" anchor="ctr"/>
          <a:lstStyle/>
          <a:p>
            <a:pPr marL="0" indent="0" algn="ctr">
              <a:buNone/>
            </a:pPr>
            <a:r>
              <a:rPr lang="en-US" sz="1100" b="1" dirty="0">
                <a:solidFill>
                  <a:srgbClr val="111827"/>
                </a:solidFill>
                <a:latin typeface="Noto Sans JP" pitchFamily="34" charset="0"/>
                <a:ea typeface="Noto Sans JP" pitchFamily="34" charset="-122"/>
                <a:cs typeface="Noto Sans JP" pitchFamily="34" charset="-120"/>
              </a:rPr>
              <a:t>「飲食×オペレーションを本気でやるなら必須」</a:t>
            </a:r>
            <a:endParaRPr lang="en-US" sz="1100" dirty="0"/>
          </a:p>
        </p:txBody>
      </p:sp>
      <p:sp>
        <p:nvSpPr>
          <p:cNvPr id="104" name="Shape 73"/>
          <p:cNvSpPr/>
          <p:nvPr/>
        </p:nvSpPr>
        <p:spPr>
          <a:xfrm>
            <a:off x="3235544" y="3820635"/>
            <a:ext cx="5619902" cy="2695651"/>
          </a:xfrm>
          <a:prstGeom prst="roundRect">
            <a:avLst>
              <a:gd name="adj" fmla="val 959"/>
            </a:avLst>
          </a:prstGeom>
          <a:solidFill>
            <a:srgbClr val="FFFFFF"/>
          </a:solidFill>
          <a:ln w="50800">
            <a:solidFill>
              <a:srgbClr val="D97706"/>
            </a:solidFill>
            <a:prstDash val="solid"/>
          </a:ln>
          <a:effectLst>
            <a:outerShdw blurRad="63500" dist="38100" dir="5400000" algn="bl" rotWithShape="0">
              <a:srgbClr val="000000">
                <a:alpha val="5000"/>
              </a:srgbClr>
            </a:outerShdw>
          </a:effectLst>
        </p:spPr>
        <p:txBody>
          <a:bodyPr/>
          <a:lstStyle/>
          <a:p>
            <a:endParaRPr lang="ja-JP" altLang="en-US"/>
          </a:p>
        </p:txBody>
      </p:sp>
      <p:sp>
        <p:nvSpPr>
          <p:cNvPr id="105" name="Shape 74"/>
          <p:cNvSpPr/>
          <p:nvPr/>
        </p:nvSpPr>
        <p:spPr>
          <a:xfrm>
            <a:off x="3435798" y="4506435"/>
            <a:ext cx="5219395" cy="9144"/>
          </a:xfrm>
          <a:prstGeom prst="rect">
            <a:avLst/>
          </a:prstGeom>
          <a:solidFill>
            <a:srgbClr val="D1D5DB"/>
          </a:solidFill>
          <a:ln/>
        </p:spPr>
        <p:txBody>
          <a:bodyPr/>
          <a:lstStyle/>
          <a:p>
            <a:endParaRPr lang="ja-JP" altLang="en-US"/>
          </a:p>
        </p:txBody>
      </p:sp>
      <p:sp>
        <p:nvSpPr>
          <p:cNvPr id="106" name="Shape 75"/>
          <p:cNvSpPr/>
          <p:nvPr/>
        </p:nvSpPr>
        <p:spPr>
          <a:xfrm>
            <a:off x="3435798" y="4049235"/>
            <a:ext cx="381305" cy="381305"/>
          </a:xfrm>
          <a:prstGeom prst="roundRect">
            <a:avLst>
              <a:gd name="adj" fmla="val 47962"/>
            </a:avLst>
          </a:prstGeom>
          <a:solidFill>
            <a:srgbClr val="FEF3C7"/>
          </a:solidFill>
          <a:ln/>
        </p:spPr>
        <p:txBody>
          <a:bodyPr/>
          <a:lstStyle/>
          <a:p>
            <a:endParaRPr lang="ja-JP" altLang="en-US"/>
          </a:p>
        </p:txBody>
      </p:sp>
      <p:pic>
        <p:nvPicPr>
          <p:cNvPr id="107" name="Image 3" descr="preencoded.png"/>
          <p:cNvPicPr>
            <a:picLocks noChangeAspect="1"/>
          </p:cNvPicPr>
          <p:nvPr/>
        </p:nvPicPr>
        <p:blipFill>
          <a:blip r:embed="rId5"/>
          <a:srcRect/>
          <a:stretch/>
        </p:blipFill>
        <p:spPr>
          <a:xfrm>
            <a:off x="3507121" y="4144332"/>
            <a:ext cx="237744" cy="190195"/>
          </a:xfrm>
          <a:prstGeom prst="rect">
            <a:avLst/>
          </a:prstGeom>
        </p:spPr>
      </p:pic>
      <p:sp>
        <p:nvSpPr>
          <p:cNvPr id="108" name="Text 76"/>
          <p:cNvSpPr txBox="1"/>
          <p:nvPr/>
        </p:nvSpPr>
        <p:spPr>
          <a:xfrm>
            <a:off x="3930488" y="4096783"/>
            <a:ext cx="2477110" cy="277063"/>
          </a:xfrm>
          <a:prstGeom prst="rect">
            <a:avLst/>
          </a:prstGeom>
          <a:noFill/>
          <a:ln/>
        </p:spPr>
        <p:txBody>
          <a:bodyPr wrap="square" lIns="0" tIns="0" rIns="0" bIns="0" rtlCol="0" anchor="ctr"/>
          <a:lstStyle/>
          <a:p>
            <a:pPr marL="0" indent="0" algn="l">
              <a:buNone/>
            </a:pPr>
            <a:r>
              <a:rPr lang="ja-JP" altLang="en-US" sz="1500" b="1" dirty="0">
                <a:solidFill>
                  <a:srgbClr val="1F2937"/>
                </a:solidFill>
                <a:latin typeface="Noto Sans JP" pitchFamily="34" charset="0"/>
                <a:ea typeface="Noto Sans JP" pitchFamily="34" charset="-122"/>
                <a:cs typeface="Noto Sans JP" pitchFamily="34" charset="-120"/>
              </a:rPr>
              <a:t>➂</a:t>
            </a:r>
            <a:r>
              <a:rPr lang="en-US" sz="1500" b="1" dirty="0">
                <a:solidFill>
                  <a:srgbClr val="1F2937"/>
                </a:solidFill>
                <a:latin typeface="Noto Sans JP" pitchFamily="34" charset="0"/>
                <a:ea typeface="Noto Sans JP" pitchFamily="34" charset="-122"/>
                <a:cs typeface="Noto Sans JP" pitchFamily="34" charset="-120"/>
              </a:rPr>
              <a:t> 人材・シフト・現場労務</a:t>
            </a:r>
            <a:endParaRPr lang="en-US" sz="1500" dirty="0"/>
          </a:p>
        </p:txBody>
      </p:sp>
      <p:sp>
        <p:nvSpPr>
          <p:cNvPr id="109" name="Text 77"/>
          <p:cNvSpPr txBox="1"/>
          <p:nvPr/>
        </p:nvSpPr>
        <p:spPr>
          <a:xfrm>
            <a:off x="3435798" y="4629879"/>
            <a:ext cx="1724558" cy="162763"/>
          </a:xfrm>
          <a:prstGeom prst="rect">
            <a:avLst/>
          </a:prstGeom>
          <a:noFill/>
          <a:ln/>
        </p:spPr>
        <p:txBody>
          <a:bodyPr wrap="square" lIns="0" tIns="0" rIns="0" bIns="0" rtlCol="0" anchor="ctr"/>
          <a:lstStyle/>
          <a:p>
            <a:pPr marL="0" indent="0" algn="l">
              <a:buNone/>
            </a:pPr>
            <a:r>
              <a:rPr lang="en-US" sz="900" b="1" dirty="0">
                <a:solidFill>
                  <a:srgbClr val="6B7280"/>
                </a:solidFill>
                <a:latin typeface="Noto Sans JP" pitchFamily="34" charset="0"/>
                <a:ea typeface="Noto Sans JP" pitchFamily="34" charset="-122"/>
                <a:cs typeface="Noto Sans JP" pitchFamily="34" charset="-120"/>
              </a:rPr>
              <a:t>位置づけ（Human Resource）</a:t>
            </a:r>
            <a:endParaRPr lang="en-US" sz="900" dirty="0"/>
          </a:p>
        </p:txBody>
      </p:sp>
      <p:sp>
        <p:nvSpPr>
          <p:cNvPr id="110" name="Text 78"/>
          <p:cNvSpPr txBox="1"/>
          <p:nvPr/>
        </p:nvSpPr>
        <p:spPr>
          <a:xfrm>
            <a:off x="3550098" y="4820988"/>
            <a:ext cx="2015338" cy="191110"/>
          </a:xfrm>
          <a:prstGeom prst="rect">
            <a:avLst/>
          </a:prstGeom>
          <a:noFill/>
          <a:ln/>
        </p:spPr>
        <p:txBody>
          <a:bodyPr wrap="square" lIns="0" tIns="0" rIns="0" bIns="0" rtlCol="0" anchor="ctr"/>
          <a:lstStyle/>
          <a:p>
            <a:pPr marL="0" indent="0" algn="l">
              <a:buNone/>
            </a:pPr>
            <a:r>
              <a:rPr lang="en-US" sz="1000" dirty="0">
                <a:solidFill>
                  <a:srgbClr val="374151"/>
                </a:solidFill>
                <a:latin typeface="Noto Sans JP" pitchFamily="34" charset="0"/>
                <a:ea typeface="Noto Sans JP" pitchFamily="34" charset="-122"/>
                <a:cs typeface="Noto Sans JP" pitchFamily="34" charset="-120"/>
              </a:rPr>
              <a:t>通信・HR領域との最大の接続点</a:t>
            </a:r>
            <a:endParaRPr lang="en-US" sz="1000" dirty="0"/>
          </a:p>
        </p:txBody>
      </p:sp>
      <p:sp>
        <p:nvSpPr>
          <p:cNvPr id="111" name="Text 79"/>
          <p:cNvSpPr txBox="1"/>
          <p:nvPr/>
        </p:nvSpPr>
        <p:spPr>
          <a:xfrm>
            <a:off x="3550098" y="5058732"/>
            <a:ext cx="3424428" cy="191110"/>
          </a:xfrm>
          <a:prstGeom prst="rect">
            <a:avLst/>
          </a:prstGeom>
          <a:noFill/>
          <a:ln/>
        </p:spPr>
        <p:txBody>
          <a:bodyPr wrap="square" lIns="0" tIns="0" rIns="0" bIns="0" rtlCol="0" anchor="ctr"/>
          <a:lstStyle/>
          <a:p>
            <a:pPr marL="0" indent="0" algn="l">
              <a:buNone/>
            </a:pPr>
            <a:r>
              <a:rPr lang="en-US" sz="1000" dirty="0">
                <a:solidFill>
                  <a:srgbClr val="374151"/>
                </a:solidFill>
                <a:latin typeface="Noto Sans JP" pitchFamily="34" charset="0"/>
                <a:ea typeface="Noto Sans JP" pitchFamily="34" charset="-122"/>
                <a:cs typeface="Noto Sans JP" pitchFamily="34" charset="-120"/>
              </a:rPr>
              <a:t>採用難・人件費高騰により、最も切迫したニーズがある</a:t>
            </a:r>
            <a:endParaRPr lang="en-US" sz="1000" dirty="0"/>
          </a:p>
        </p:txBody>
      </p:sp>
      <p:sp>
        <p:nvSpPr>
          <p:cNvPr id="112" name="Text 80"/>
          <p:cNvSpPr txBox="1"/>
          <p:nvPr/>
        </p:nvSpPr>
        <p:spPr>
          <a:xfrm>
            <a:off x="3435798" y="5449181"/>
            <a:ext cx="1228954" cy="162763"/>
          </a:xfrm>
          <a:prstGeom prst="rect">
            <a:avLst/>
          </a:prstGeom>
          <a:noFill/>
          <a:ln/>
        </p:spPr>
        <p:txBody>
          <a:bodyPr wrap="square" lIns="0" tIns="0" rIns="0" bIns="0" rtlCol="0" anchor="ctr"/>
          <a:lstStyle/>
          <a:p>
            <a:pPr marL="0" indent="0" algn="l">
              <a:buNone/>
            </a:pPr>
            <a:r>
              <a:rPr lang="en-US" sz="900" b="1" dirty="0">
                <a:solidFill>
                  <a:srgbClr val="6B7280"/>
                </a:solidFill>
                <a:latin typeface="Noto Sans JP" pitchFamily="34" charset="0"/>
                <a:ea typeface="Noto Sans JP" pitchFamily="34" charset="-122"/>
                <a:cs typeface="Noto Sans JP" pitchFamily="34" charset="-120"/>
              </a:rPr>
              <a:t>プレイヤーカテゴリー</a:t>
            </a:r>
            <a:endParaRPr lang="en-US" sz="900" dirty="0"/>
          </a:p>
        </p:txBody>
      </p:sp>
      <p:sp>
        <p:nvSpPr>
          <p:cNvPr id="113" name="Shape 81"/>
          <p:cNvSpPr/>
          <p:nvPr/>
        </p:nvSpPr>
        <p:spPr>
          <a:xfrm>
            <a:off x="3435798" y="5658579"/>
            <a:ext cx="942746" cy="219456"/>
          </a:xfrm>
          <a:prstGeom prst="roundRect">
            <a:avLst>
              <a:gd name="adj" fmla="val 217391"/>
            </a:avLst>
          </a:prstGeom>
          <a:solidFill>
            <a:srgbClr val="F3F4F6"/>
          </a:solidFill>
          <a:ln w="12700">
            <a:solidFill>
              <a:srgbClr val="E5E7EB"/>
            </a:solidFill>
            <a:prstDash val="solid"/>
          </a:ln>
        </p:spPr>
        <p:txBody>
          <a:bodyPr/>
          <a:lstStyle/>
          <a:p>
            <a:endParaRPr lang="ja-JP" altLang="en-US"/>
          </a:p>
        </p:txBody>
      </p:sp>
      <p:sp>
        <p:nvSpPr>
          <p:cNvPr id="114" name="Text 82"/>
          <p:cNvSpPr txBox="1"/>
          <p:nvPr/>
        </p:nvSpPr>
        <p:spPr>
          <a:xfrm>
            <a:off x="3520837" y="5686925"/>
            <a:ext cx="850392" cy="152705"/>
          </a:xfrm>
          <a:prstGeom prst="rect">
            <a:avLst/>
          </a:prstGeom>
          <a:noFill/>
          <a:ln/>
        </p:spPr>
        <p:txBody>
          <a:bodyPr wrap="square" lIns="0" tIns="0" rIns="0" bIns="0" rtlCol="0" anchor="ctr"/>
          <a:lstStyle/>
          <a:p>
            <a:pPr marL="0" indent="0" algn="l">
              <a:buNone/>
            </a:pPr>
            <a:r>
              <a:rPr lang="en-US" sz="800" dirty="0">
                <a:solidFill>
                  <a:srgbClr val="4B5563"/>
                </a:solidFill>
                <a:latin typeface="Noto Sans JP" pitchFamily="34" charset="0"/>
                <a:ea typeface="Noto Sans JP" pitchFamily="34" charset="-122"/>
                <a:cs typeface="Noto Sans JP" pitchFamily="34" charset="-120"/>
              </a:rPr>
              <a:t>シフト管理SaaS</a:t>
            </a:r>
            <a:endParaRPr lang="en-US" sz="800" dirty="0"/>
          </a:p>
        </p:txBody>
      </p:sp>
      <p:sp>
        <p:nvSpPr>
          <p:cNvPr id="115" name="Shape 83"/>
          <p:cNvSpPr/>
          <p:nvPr/>
        </p:nvSpPr>
        <p:spPr>
          <a:xfrm>
            <a:off x="4430665" y="5658579"/>
            <a:ext cx="800100" cy="219456"/>
          </a:xfrm>
          <a:prstGeom prst="roundRect">
            <a:avLst>
              <a:gd name="adj" fmla="val 217391"/>
            </a:avLst>
          </a:prstGeom>
          <a:solidFill>
            <a:srgbClr val="F3F4F6"/>
          </a:solidFill>
          <a:ln w="12700">
            <a:solidFill>
              <a:srgbClr val="E5E7EB"/>
            </a:solidFill>
            <a:prstDash val="solid"/>
          </a:ln>
        </p:spPr>
        <p:txBody>
          <a:bodyPr/>
          <a:lstStyle/>
          <a:p>
            <a:endParaRPr lang="ja-JP" altLang="en-US"/>
          </a:p>
        </p:txBody>
      </p:sp>
      <p:sp>
        <p:nvSpPr>
          <p:cNvPr id="116" name="Text 84"/>
          <p:cNvSpPr txBox="1"/>
          <p:nvPr/>
        </p:nvSpPr>
        <p:spPr>
          <a:xfrm>
            <a:off x="4516619" y="5686925"/>
            <a:ext cx="707746" cy="152705"/>
          </a:xfrm>
          <a:prstGeom prst="rect">
            <a:avLst/>
          </a:prstGeom>
          <a:noFill/>
          <a:ln/>
        </p:spPr>
        <p:txBody>
          <a:bodyPr wrap="square" lIns="0" tIns="0" rIns="0" bIns="0" rtlCol="0" anchor="ctr"/>
          <a:lstStyle/>
          <a:p>
            <a:pPr marL="0" indent="0" algn="l">
              <a:buNone/>
            </a:pPr>
            <a:r>
              <a:rPr lang="en-US" sz="800" dirty="0">
                <a:solidFill>
                  <a:srgbClr val="4B5563"/>
                </a:solidFill>
                <a:latin typeface="Noto Sans JP" pitchFamily="34" charset="0"/>
                <a:ea typeface="Noto Sans JP" pitchFamily="34" charset="-122"/>
                <a:cs typeface="Noto Sans JP" pitchFamily="34" charset="-120"/>
              </a:rPr>
              <a:t>飲食特化派遣</a:t>
            </a:r>
            <a:endParaRPr lang="en-US" sz="800" dirty="0"/>
          </a:p>
        </p:txBody>
      </p:sp>
      <p:sp>
        <p:nvSpPr>
          <p:cNvPr id="117" name="Shape 85"/>
          <p:cNvSpPr/>
          <p:nvPr/>
        </p:nvSpPr>
        <p:spPr>
          <a:xfrm>
            <a:off x="5288372" y="5658579"/>
            <a:ext cx="1399946" cy="219456"/>
          </a:xfrm>
          <a:prstGeom prst="roundRect">
            <a:avLst>
              <a:gd name="adj" fmla="val 217391"/>
            </a:avLst>
          </a:prstGeom>
          <a:solidFill>
            <a:srgbClr val="F3F4F6"/>
          </a:solidFill>
          <a:ln w="12700">
            <a:solidFill>
              <a:srgbClr val="E5E7EB"/>
            </a:solidFill>
            <a:prstDash val="solid"/>
          </a:ln>
        </p:spPr>
        <p:txBody>
          <a:bodyPr/>
          <a:lstStyle/>
          <a:p>
            <a:endParaRPr lang="ja-JP" altLang="en-US"/>
          </a:p>
        </p:txBody>
      </p:sp>
      <p:sp>
        <p:nvSpPr>
          <p:cNvPr id="118" name="Text 86"/>
          <p:cNvSpPr txBox="1"/>
          <p:nvPr/>
        </p:nvSpPr>
        <p:spPr>
          <a:xfrm>
            <a:off x="5373412" y="5686925"/>
            <a:ext cx="1307592" cy="152705"/>
          </a:xfrm>
          <a:prstGeom prst="rect">
            <a:avLst/>
          </a:prstGeom>
          <a:noFill/>
          <a:ln/>
        </p:spPr>
        <p:txBody>
          <a:bodyPr wrap="square" lIns="0" tIns="0" rIns="0" bIns="0" rtlCol="0" anchor="ctr"/>
          <a:lstStyle/>
          <a:p>
            <a:pPr marL="0" indent="0" algn="l">
              <a:buNone/>
            </a:pPr>
            <a:r>
              <a:rPr lang="en-US" sz="800" dirty="0">
                <a:solidFill>
                  <a:srgbClr val="4B5563"/>
                </a:solidFill>
                <a:latin typeface="Noto Sans JP" pitchFamily="34" charset="0"/>
                <a:ea typeface="Noto Sans JP" pitchFamily="34" charset="-122"/>
                <a:cs typeface="Noto Sans JP" pitchFamily="34" charset="-120"/>
              </a:rPr>
              <a:t>スキマバイト(タイミー等)</a:t>
            </a:r>
            <a:endParaRPr lang="en-US" sz="800" dirty="0"/>
          </a:p>
        </p:txBody>
      </p:sp>
      <p:sp>
        <p:nvSpPr>
          <p:cNvPr id="119" name="Shape 87"/>
          <p:cNvSpPr/>
          <p:nvPr/>
        </p:nvSpPr>
        <p:spPr>
          <a:xfrm>
            <a:off x="6740440" y="5658579"/>
            <a:ext cx="905256" cy="219456"/>
          </a:xfrm>
          <a:prstGeom prst="roundRect">
            <a:avLst>
              <a:gd name="adj" fmla="val 217391"/>
            </a:avLst>
          </a:prstGeom>
          <a:solidFill>
            <a:srgbClr val="F3F4F6"/>
          </a:solidFill>
          <a:ln w="12700">
            <a:solidFill>
              <a:srgbClr val="E5E7EB"/>
            </a:solidFill>
            <a:prstDash val="solid"/>
          </a:ln>
        </p:spPr>
        <p:txBody>
          <a:bodyPr/>
          <a:lstStyle/>
          <a:p>
            <a:endParaRPr lang="ja-JP" altLang="en-US"/>
          </a:p>
        </p:txBody>
      </p:sp>
      <p:sp>
        <p:nvSpPr>
          <p:cNvPr id="120" name="Text 88"/>
          <p:cNvSpPr txBox="1"/>
          <p:nvPr/>
        </p:nvSpPr>
        <p:spPr>
          <a:xfrm>
            <a:off x="6825479" y="5686925"/>
            <a:ext cx="812902" cy="152705"/>
          </a:xfrm>
          <a:prstGeom prst="rect">
            <a:avLst/>
          </a:prstGeom>
          <a:noFill/>
          <a:ln/>
        </p:spPr>
        <p:txBody>
          <a:bodyPr wrap="square" lIns="0" tIns="0" rIns="0" bIns="0" rtlCol="0" anchor="ctr"/>
          <a:lstStyle/>
          <a:p>
            <a:pPr marL="0" indent="0" algn="l">
              <a:buNone/>
            </a:pPr>
            <a:r>
              <a:rPr lang="en-US" sz="800" dirty="0">
                <a:solidFill>
                  <a:srgbClr val="4B5563"/>
                </a:solidFill>
                <a:latin typeface="Noto Sans JP" pitchFamily="34" charset="0"/>
                <a:ea typeface="Noto Sans JP" pitchFamily="34" charset="-122"/>
                <a:cs typeface="Noto Sans JP" pitchFamily="34" charset="-120"/>
              </a:rPr>
              <a:t>外国人就労支援</a:t>
            </a:r>
            <a:endParaRPr lang="en-US" sz="800" dirty="0"/>
          </a:p>
        </p:txBody>
      </p:sp>
      <p:sp>
        <p:nvSpPr>
          <p:cNvPr id="121" name="Shape 89"/>
          <p:cNvSpPr/>
          <p:nvPr/>
        </p:nvSpPr>
        <p:spPr>
          <a:xfrm>
            <a:off x="3435798" y="5873463"/>
            <a:ext cx="5219395" cy="448056"/>
          </a:xfrm>
          <a:prstGeom prst="roundRect">
            <a:avLst>
              <a:gd name="adj" fmla="val 26053"/>
            </a:avLst>
          </a:prstGeom>
          <a:solidFill>
            <a:srgbClr val="FFFFFF"/>
          </a:solidFill>
          <a:ln/>
          <a:effectLst>
            <a:outerShdw blurRad="25400" dist="12700" dir="5400000" algn="bl" rotWithShape="0">
              <a:srgbClr val="000000">
                <a:alpha val="5000"/>
              </a:srgbClr>
            </a:outerShdw>
          </a:effectLst>
        </p:spPr>
        <p:txBody>
          <a:bodyPr/>
          <a:lstStyle/>
          <a:p>
            <a:endParaRPr lang="ja-JP" altLang="en-US"/>
          </a:p>
        </p:txBody>
      </p:sp>
      <p:sp>
        <p:nvSpPr>
          <p:cNvPr id="122" name="Shape 90"/>
          <p:cNvSpPr/>
          <p:nvPr/>
        </p:nvSpPr>
        <p:spPr>
          <a:xfrm>
            <a:off x="3435798" y="5873463"/>
            <a:ext cx="38405" cy="448056"/>
          </a:xfrm>
          <a:prstGeom prst="rect">
            <a:avLst/>
          </a:prstGeom>
          <a:solidFill>
            <a:srgbClr val="4B5563"/>
          </a:solidFill>
          <a:ln/>
        </p:spPr>
        <p:txBody>
          <a:bodyPr/>
          <a:lstStyle/>
          <a:p>
            <a:endParaRPr lang="ja-JP" altLang="en-US"/>
          </a:p>
        </p:txBody>
      </p:sp>
      <p:sp>
        <p:nvSpPr>
          <p:cNvPr id="123" name="Text 91"/>
          <p:cNvSpPr txBox="1"/>
          <p:nvPr/>
        </p:nvSpPr>
        <p:spPr>
          <a:xfrm>
            <a:off x="4754363" y="5987763"/>
            <a:ext cx="2736799" cy="200254"/>
          </a:xfrm>
          <a:prstGeom prst="rect">
            <a:avLst/>
          </a:prstGeom>
          <a:noFill/>
          <a:ln/>
        </p:spPr>
        <p:txBody>
          <a:bodyPr wrap="square" lIns="0" tIns="0" rIns="0" bIns="0" rtlCol="0" anchor="ctr"/>
          <a:lstStyle/>
          <a:p>
            <a:pPr marL="0" indent="0" algn="ctr">
              <a:buNone/>
            </a:pPr>
            <a:r>
              <a:rPr lang="en-US" sz="1100" b="1" dirty="0">
                <a:solidFill>
                  <a:srgbClr val="111827"/>
                </a:solidFill>
                <a:latin typeface="Noto Sans JP" pitchFamily="34" charset="0"/>
                <a:ea typeface="Noto Sans JP" pitchFamily="34" charset="-122"/>
                <a:cs typeface="Noto Sans JP" pitchFamily="34" charset="-120"/>
              </a:rPr>
              <a:t>「飲食は“人”で詰まっている業界No.1」</a:t>
            </a:r>
            <a:endParaRPr lang="en-US" sz="1100" dirty="0"/>
          </a:p>
        </p:txBody>
      </p:sp>
    </p:spTree>
    <p:extLst>
      <p:ext uri="{BB962C8B-B14F-4D97-AF65-F5344CB8AC3E}">
        <p14:creationId xmlns:p14="http://schemas.microsoft.com/office/powerpoint/2010/main" val="36046005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ja-JP" altLang="en-US"/>
          </a:p>
        </p:txBody>
      </p:sp>
      <p:sp>
        <p:nvSpPr>
          <p:cNvPr id="3" name="Shape 1"/>
          <p:cNvSpPr/>
          <p:nvPr/>
        </p:nvSpPr>
        <p:spPr>
          <a:xfrm>
            <a:off x="0" y="0"/>
            <a:ext cx="12191695" cy="6858000"/>
          </a:xfrm>
          <a:prstGeom prst="rect">
            <a:avLst/>
          </a:prstGeom>
          <a:solidFill>
            <a:srgbClr val="FFFFFF"/>
          </a:solidFill>
          <a:ln/>
        </p:spPr>
        <p:txBody>
          <a:bodyPr/>
          <a:lstStyle/>
          <a:p>
            <a:endParaRPr lang="ja-JP" altLang="en-US"/>
          </a:p>
        </p:txBody>
      </p:sp>
      <p:sp>
        <p:nvSpPr>
          <p:cNvPr id="4" name="Shape 2"/>
          <p:cNvSpPr/>
          <p:nvPr/>
        </p:nvSpPr>
        <p:spPr>
          <a:xfrm>
            <a:off x="381305" y="952805"/>
            <a:ext cx="11430000" cy="9144"/>
          </a:xfrm>
          <a:prstGeom prst="rect">
            <a:avLst/>
          </a:prstGeom>
          <a:solidFill>
            <a:srgbClr val="E5E7EB"/>
          </a:solidFill>
          <a:ln/>
        </p:spPr>
        <p:txBody>
          <a:bodyPr/>
          <a:lstStyle/>
          <a:p>
            <a:endParaRPr lang="ja-JP" altLang="en-US"/>
          </a:p>
        </p:txBody>
      </p:sp>
      <p:pic>
        <p:nvPicPr>
          <p:cNvPr id="5" name="Image 0" descr="preencoded.png"/>
          <p:cNvPicPr>
            <a:picLocks noChangeAspect="1"/>
          </p:cNvPicPr>
          <p:nvPr/>
        </p:nvPicPr>
        <p:blipFill>
          <a:blip r:embed="rId3"/>
          <a:srcRect t="-18340" b="-18340"/>
          <a:stretch/>
        </p:blipFill>
        <p:spPr>
          <a:xfrm>
            <a:off x="381305" y="409651"/>
            <a:ext cx="209398" cy="286207"/>
          </a:xfrm>
          <a:prstGeom prst="rect">
            <a:avLst/>
          </a:prstGeom>
        </p:spPr>
      </p:pic>
      <p:sp>
        <p:nvSpPr>
          <p:cNvPr id="6" name="Text 3"/>
          <p:cNvSpPr txBox="1"/>
          <p:nvPr/>
        </p:nvSpPr>
        <p:spPr>
          <a:xfrm>
            <a:off x="666598" y="409651"/>
            <a:ext cx="914400" cy="277063"/>
          </a:xfrm>
          <a:prstGeom prst="rect">
            <a:avLst/>
          </a:prstGeom>
          <a:noFill/>
          <a:ln/>
        </p:spPr>
        <p:txBody>
          <a:bodyPr wrap="square" lIns="0" tIns="0" rIns="0" bIns="0" rtlCol="0" anchor="ctr"/>
          <a:lstStyle/>
          <a:p>
            <a:pPr marL="0" indent="0" algn="l">
              <a:buNone/>
            </a:pPr>
            <a:r>
              <a:rPr lang="en-US" sz="1800" b="1" dirty="0">
                <a:solidFill>
                  <a:srgbClr val="000000"/>
                </a:solidFill>
                <a:latin typeface="Inter" pitchFamily="34" charset="0"/>
                <a:ea typeface="Inter" pitchFamily="34" charset="-122"/>
                <a:cs typeface="Inter" pitchFamily="34" charset="-120"/>
              </a:rPr>
              <a:t>Square</a:t>
            </a:r>
            <a:endParaRPr lang="en-US" sz="1800" dirty="0"/>
          </a:p>
        </p:txBody>
      </p:sp>
      <p:sp>
        <p:nvSpPr>
          <p:cNvPr id="7" name="Shape 4"/>
          <p:cNvSpPr/>
          <p:nvPr/>
        </p:nvSpPr>
        <p:spPr>
          <a:xfrm>
            <a:off x="1554480" y="400507"/>
            <a:ext cx="9144" cy="304495"/>
          </a:xfrm>
          <a:prstGeom prst="rect">
            <a:avLst/>
          </a:prstGeom>
          <a:solidFill>
            <a:srgbClr val="D1D5DB"/>
          </a:solidFill>
          <a:ln/>
        </p:spPr>
        <p:txBody>
          <a:bodyPr/>
          <a:lstStyle/>
          <a:p>
            <a:endParaRPr lang="ja-JP" altLang="en-US"/>
          </a:p>
        </p:txBody>
      </p:sp>
      <p:sp>
        <p:nvSpPr>
          <p:cNvPr id="8" name="Text 5"/>
          <p:cNvSpPr txBox="1"/>
          <p:nvPr/>
        </p:nvSpPr>
        <p:spPr>
          <a:xfrm>
            <a:off x="1716329" y="286207"/>
            <a:ext cx="4286707" cy="333756"/>
          </a:xfrm>
          <a:prstGeom prst="rect">
            <a:avLst/>
          </a:prstGeom>
          <a:noFill/>
          <a:ln/>
        </p:spPr>
        <p:txBody>
          <a:bodyPr wrap="square" lIns="0" tIns="0" rIns="0" bIns="0" rtlCol="0" anchor="ctr"/>
          <a:lstStyle/>
          <a:p>
            <a:pPr marL="0" indent="0" algn="l">
              <a:buNone/>
            </a:pPr>
            <a:r>
              <a:rPr lang="en-US" sz="1800" b="1" dirty="0">
                <a:solidFill>
                  <a:srgbClr val="111827"/>
                </a:solidFill>
                <a:latin typeface="Noto Sans JP" pitchFamily="34" charset="0"/>
                <a:ea typeface="Noto Sans JP" pitchFamily="34" charset="-122"/>
                <a:cs typeface="Noto Sans JP" pitchFamily="34" charset="-120"/>
              </a:rPr>
              <a:t>経営陣組織図と主要経営陣の前職・経歴</a:t>
            </a:r>
            <a:endParaRPr lang="en-US" sz="1800" dirty="0"/>
          </a:p>
        </p:txBody>
      </p:sp>
      <p:sp>
        <p:nvSpPr>
          <p:cNvPr id="9" name="Text 6"/>
          <p:cNvSpPr txBox="1"/>
          <p:nvPr/>
        </p:nvSpPr>
        <p:spPr>
          <a:xfrm>
            <a:off x="1716329" y="638251"/>
            <a:ext cx="3620110"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Global（Block, Inc.）との連携およびJapan Leadership Teamの構造</a:t>
            </a:r>
            <a:endParaRPr lang="en-US" sz="900" dirty="0"/>
          </a:p>
        </p:txBody>
      </p:sp>
      <p:sp>
        <p:nvSpPr>
          <p:cNvPr id="10" name="Shape 7"/>
          <p:cNvSpPr/>
          <p:nvPr/>
        </p:nvSpPr>
        <p:spPr>
          <a:xfrm>
            <a:off x="10972800" y="485546"/>
            <a:ext cx="847649" cy="209398"/>
          </a:xfrm>
          <a:prstGeom prst="roundRect">
            <a:avLst>
              <a:gd name="adj" fmla="val 79396"/>
            </a:avLst>
          </a:prstGeom>
          <a:solidFill>
            <a:srgbClr val="F3F4F6"/>
          </a:solidFill>
          <a:ln/>
        </p:spPr>
        <p:txBody>
          <a:bodyPr/>
          <a:lstStyle/>
          <a:p>
            <a:endParaRPr lang="ja-JP" altLang="en-US"/>
          </a:p>
        </p:txBody>
      </p:sp>
      <p:sp>
        <p:nvSpPr>
          <p:cNvPr id="11" name="Text 8"/>
          <p:cNvSpPr txBox="1"/>
          <p:nvPr/>
        </p:nvSpPr>
        <p:spPr>
          <a:xfrm>
            <a:off x="11048695" y="523951"/>
            <a:ext cx="781812" cy="133502"/>
          </a:xfrm>
          <a:prstGeom prst="rect">
            <a:avLst/>
          </a:prstGeom>
          <a:noFill/>
          <a:ln/>
        </p:spPr>
        <p:txBody>
          <a:bodyPr wrap="square" lIns="0" tIns="0" rIns="0" bIns="0" rtlCol="0" anchor="ctr"/>
          <a:lstStyle/>
          <a:p>
            <a:pPr marL="0" indent="0" algn="r">
              <a:buNone/>
            </a:pPr>
            <a:r>
              <a:rPr lang="en-US" sz="900" dirty="0">
                <a:solidFill>
                  <a:srgbClr val="4B5563"/>
                </a:solidFill>
                <a:latin typeface="ui-monospace" pitchFamily="34" charset="0"/>
                <a:ea typeface="ui-monospace" pitchFamily="34" charset="-122"/>
                <a:cs typeface="ui-monospace" pitchFamily="34" charset="-120"/>
              </a:rPr>
              <a:t>FINTECH-01</a:t>
            </a:r>
            <a:endParaRPr lang="en-US" sz="900" dirty="0"/>
          </a:p>
        </p:txBody>
      </p:sp>
      <p:sp>
        <p:nvSpPr>
          <p:cNvPr id="12" name="Shape 9"/>
          <p:cNvSpPr/>
          <p:nvPr/>
        </p:nvSpPr>
        <p:spPr>
          <a:xfrm>
            <a:off x="381305" y="1190549"/>
            <a:ext cx="11430000" cy="1057046"/>
          </a:xfrm>
          <a:prstGeom prst="roundRect">
            <a:avLst>
              <a:gd name="adj" fmla="val 9352"/>
            </a:avLst>
          </a:prstGeom>
          <a:solidFill>
            <a:srgbClr val="F9FAFB"/>
          </a:solidFill>
          <a:ln w="12700">
            <a:solidFill>
              <a:srgbClr val="E5E7EB"/>
            </a:solidFill>
            <a:prstDash val="solid"/>
          </a:ln>
        </p:spPr>
        <p:txBody>
          <a:bodyPr/>
          <a:lstStyle/>
          <a:p>
            <a:endParaRPr lang="ja-JP" altLang="en-US"/>
          </a:p>
        </p:txBody>
      </p:sp>
      <p:sp>
        <p:nvSpPr>
          <p:cNvPr id="13" name="Shape 10"/>
          <p:cNvSpPr/>
          <p:nvPr/>
        </p:nvSpPr>
        <p:spPr>
          <a:xfrm>
            <a:off x="4419295" y="1352398"/>
            <a:ext cx="1524305" cy="590702"/>
          </a:xfrm>
          <a:prstGeom prst="roundRect">
            <a:avLst>
              <a:gd name="adj" fmla="val 14981"/>
            </a:avLst>
          </a:prstGeom>
          <a:solidFill>
            <a:srgbClr val="F3F4F6"/>
          </a:solidFill>
          <a:ln w="12700">
            <a:solidFill>
              <a:srgbClr val="9CA3AF"/>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14" name="Text 11"/>
          <p:cNvSpPr txBox="1"/>
          <p:nvPr/>
        </p:nvSpPr>
        <p:spPr>
          <a:xfrm>
            <a:off x="4715561" y="1457554"/>
            <a:ext cx="1012241" cy="152705"/>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BLOCK, INC. HEAD</a:t>
            </a:r>
            <a:endParaRPr lang="en-US" sz="800" dirty="0"/>
          </a:p>
        </p:txBody>
      </p:sp>
      <p:sp>
        <p:nvSpPr>
          <p:cNvPr id="15" name="Text 12"/>
          <p:cNvSpPr txBox="1"/>
          <p:nvPr/>
        </p:nvSpPr>
        <p:spPr>
          <a:xfrm>
            <a:off x="4786884" y="1633118"/>
            <a:ext cx="890626" cy="191110"/>
          </a:xfrm>
          <a:prstGeom prst="rect">
            <a:avLst/>
          </a:prstGeom>
          <a:noFill/>
          <a:ln/>
        </p:spPr>
        <p:txBody>
          <a:bodyPr wrap="square" lIns="0" tIns="0" rIns="0" bIns="0" rtlCol="0" anchor="ctr"/>
          <a:lstStyle/>
          <a:p>
            <a:pPr marL="0" indent="0" algn="ctr">
              <a:buNone/>
            </a:pPr>
            <a:r>
              <a:rPr lang="en-US" sz="1000" b="1" dirty="0">
                <a:solidFill>
                  <a:srgbClr val="111827"/>
                </a:solidFill>
                <a:latin typeface="Noto Sans JP" pitchFamily="34" charset="0"/>
                <a:ea typeface="Noto Sans JP" pitchFamily="34" charset="-122"/>
                <a:cs typeface="Noto Sans JP" pitchFamily="34" charset="-120"/>
              </a:rPr>
              <a:t>Jack Dorsey</a:t>
            </a:r>
            <a:endParaRPr lang="en-US" sz="1000" dirty="0"/>
          </a:p>
        </p:txBody>
      </p:sp>
      <p:sp>
        <p:nvSpPr>
          <p:cNvPr id="16" name="Shape 13"/>
          <p:cNvSpPr/>
          <p:nvPr/>
        </p:nvSpPr>
        <p:spPr>
          <a:xfrm>
            <a:off x="6248095" y="1352398"/>
            <a:ext cx="1524305" cy="590702"/>
          </a:xfrm>
          <a:prstGeom prst="roundRect">
            <a:avLst>
              <a:gd name="adj" fmla="val 14981"/>
            </a:avLst>
          </a:prstGeom>
          <a:solidFill>
            <a:srgbClr val="F3F4F6"/>
          </a:solidFill>
          <a:ln w="12700">
            <a:solidFill>
              <a:srgbClr val="9CA3AF"/>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17" name="Text 14"/>
          <p:cNvSpPr txBox="1"/>
          <p:nvPr/>
        </p:nvSpPr>
        <p:spPr>
          <a:xfrm>
            <a:off x="6583680" y="1457554"/>
            <a:ext cx="936346" cy="152705"/>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SQUARE POS GM</a:t>
            </a:r>
            <a:endParaRPr lang="en-US" sz="800" dirty="0"/>
          </a:p>
        </p:txBody>
      </p:sp>
      <p:sp>
        <p:nvSpPr>
          <p:cNvPr id="18" name="Text 15"/>
          <p:cNvSpPr txBox="1"/>
          <p:nvPr/>
        </p:nvSpPr>
        <p:spPr>
          <a:xfrm>
            <a:off x="6562649" y="1633118"/>
            <a:ext cx="1004926" cy="191110"/>
          </a:xfrm>
          <a:prstGeom prst="rect">
            <a:avLst/>
          </a:prstGeom>
          <a:noFill/>
          <a:ln/>
        </p:spPr>
        <p:txBody>
          <a:bodyPr wrap="square" lIns="0" tIns="0" rIns="0" bIns="0" rtlCol="0" anchor="ctr"/>
          <a:lstStyle/>
          <a:p>
            <a:pPr marL="0" indent="0" algn="ctr">
              <a:buNone/>
            </a:pPr>
            <a:r>
              <a:rPr lang="en-US" sz="1000" b="1" dirty="0">
                <a:solidFill>
                  <a:srgbClr val="111827"/>
                </a:solidFill>
                <a:latin typeface="Noto Sans JP" pitchFamily="34" charset="0"/>
                <a:ea typeface="Noto Sans JP" pitchFamily="34" charset="-122"/>
                <a:cs typeface="Noto Sans JP" pitchFamily="34" charset="-120"/>
              </a:rPr>
              <a:t>Saumil Mehta</a:t>
            </a:r>
            <a:endParaRPr lang="en-US" sz="1000" dirty="0"/>
          </a:p>
        </p:txBody>
      </p:sp>
      <p:sp>
        <p:nvSpPr>
          <p:cNvPr id="19" name="Shape 16"/>
          <p:cNvSpPr/>
          <p:nvPr/>
        </p:nvSpPr>
        <p:spPr>
          <a:xfrm>
            <a:off x="5920695" y="2164324"/>
            <a:ext cx="9144" cy="304495"/>
          </a:xfrm>
          <a:prstGeom prst="rect">
            <a:avLst/>
          </a:prstGeom>
          <a:solidFill>
            <a:srgbClr val="D1D5DB"/>
          </a:solidFill>
          <a:ln/>
        </p:spPr>
        <p:txBody>
          <a:bodyPr/>
          <a:lstStyle/>
          <a:p>
            <a:endParaRPr lang="ja-JP" altLang="en-US"/>
          </a:p>
        </p:txBody>
      </p:sp>
      <p:sp>
        <p:nvSpPr>
          <p:cNvPr id="20" name="Shape 17"/>
          <p:cNvSpPr/>
          <p:nvPr/>
        </p:nvSpPr>
        <p:spPr>
          <a:xfrm>
            <a:off x="4719218" y="3243377"/>
            <a:ext cx="9144" cy="228600"/>
          </a:xfrm>
          <a:prstGeom prst="rect">
            <a:avLst/>
          </a:prstGeom>
          <a:solidFill>
            <a:srgbClr val="1F2937"/>
          </a:solidFill>
          <a:ln/>
        </p:spPr>
        <p:txBody>
          <a:bodyPr/>
          <a:lstStyle/>
          <a:p>
            <a:endParaRPr lang="ja-JP" altLang="en-US"/>
          </a:p>
        </p:txBody>
      </p:sp>
      <p:sp>
        <p:nvSpPr>
          <p:cNvPr id="21" name="Shape 18"/>
          <p:cNvSpPr/>
          <p:nvPr/>
        </p:nvSpPr>
        <p:spPr>
          <a:xfrm>
            <a:off x="7462418" y="3243377"/>
            <a:ext cx="9144" cy="228600"/>
          </a:xfrm>
          <a:prstGeom prst="rect">
            <a:avLst/>
          </a:prstGeom>
          <a:solidFill>
            <a:srgbClr val="D1D5DB"/>
          </a:solidFill>
          <a:ln/>
        </p:spPr>
        <p:txBody>
          <a:bodyPr/>
          <a:lstStyle/>
          <a:p>
            <a:endParaRPr lang="ja-JP" altLang="en-US"/>
          </a:p>
        </p:txBody>
      </p:sp>
      <p:sp>
        <p:nvSpPr>
          <p:cNvPr id="22" name="Shape 19"/>
          <p:cNvSpPr/>
          <p:nvPr/>
        </p:nvSpPr>
        <p:spPr>
          <a:xfrm>
            <a:off x="3487477" y="1972300"/>
            <a:ext cx="2133295" cy="9144"/>
          </a:xfrm>
          <a:prstGeom prst="rect">
            <a:avLst/>
          </a:prstGeom>
          <a:solidFill>
            <a:srgbClr val="D1D5DB"/>
          </a:solidFill>
          <a:ln/>
        </p:spPr>
        <p:txBody>
          <a:bodyPr/>
          <a:lstStyle/>
          <a:p>
            <a:endParaRPr lang="ja-JP" altLang="en-US"/>
          </a:p>
        </p:txBody>
      </p:sp>
      <p:sp>
        <p:nvSpPr>
          <p:cNvPr id="23" name="Text 20"/>
          <p:cNvSpPr txBox="1"/>
          <p:nvPr/>
        </p:nvSpPr>
        <p:spPr>
          <a:xfrm>
            <a:off x="3724307" y="2048196"/>
            <a:ext cx="1752905" cy="162763"/>
          </a:xfrm>
          <a:prstGeom prst="rect">
            <a:avLst/>
          </a:prstGeom>
          <a:noFill/>
          <a:ln/>
        </p:spPr>
        <p:txBody>
          <a:bodyPr wrap="square" lIns="0" tIns="0" rIns="0" bIns="0" rtlCol="0" anchor="ctr"/>
          <a:lstStyle/>
          <a:p>
            <a:pPr marL="0" indent="0" algn="ctr">
              <a:buNone/>
            </a:pPr>
            <a:r>
              <a:rPr lang="en-US" sz="900" dirty="0">
                <a:solidFill>
                  <a:srgbClr val="6B7280"/>
                </a:solidFill>
                <a:latin typeface="Noto Sans JP" pitchFamily="34" charset="0"/>
                <a:ea typeface="Noto Sans JP" pitchFamily="34" charset="-122"/>
                <a:cs typeface="Noto Sans JP" pitchFamily="34" charset="-120"/>
              </a:rPr>
              <a:t>Business Strategy / Operations</a:t>
            </a:r>
            <a:endParaRPr lang="en-US" sz="900" dirty="0"/>
          </a:p>
        </p:txBody>
      </p:sp>
      <p:sp>
        <p:nvSpPr>
          <p:cNvPr id="24" name="Shape 21"/>
          <p:cNvSpPr/>
          <p:nvPr/>
        </p:nvSpPr>
        <p:spPr>
          <a:xfrm>
            <a:off x="6230677" y="1972300"/>
            <a:ext cx="2133295" cy="9144"/>
          </a:xfrm>
          <a:prstGeom prst="rect">
            <a:avLst/>
          </a:prstGeom>
          <a:solidFill>
            <a:srgbClr val="D1D5DB"/>
          </a:solidFill>
          <a:ln/>
        </p:spPr>
        <p:txBody>
          <a:bodyPr/>
          <a:lstStyle/>
          <a:p>
            <a:endParaRPr lang="ja-JP" altLang="en-US"/>
          </a:p>
        </p:txBody>
      </p:sp>
      <p:sp>
        <p:nvSpPr>
          <p:cNvPr id="25" name="Text 22"/>
          <p:cNvSpPr txBox="1"/>
          <p:nvPr/>
        </p:nvSpPr>
        <p:spPr>
          <a:xfrm>
            <a:off x="6405327" y="2048196"/>
            <a:ext cx="1877263" cy="162763"/>
          </a:xfrm>
          <a:prstGeom prst="rect">
            <a:avLst/>
          </a:prstGeom>
          <a:noFill/>
          <a:ln/>
        </p:spPr>
        <p:txBody>
          <a:bodyPr wrap="square" lIns="0" tIns="0" rIns="0" bIns="0" rtlCol="0" anchor="ctr"/>
          <a:lstStyle/>
          <a:p>
            <a:pPr marL="0" indent="0" algn="ctr">
              <a:buNone/>
            </a:pPr>
            <a:r>
              <a:rPr lang="en-US" sz="900" dirty="0">
                <a:solidFill>
                  <a:srgbClr val="6B7280"/>
                </a:solidFill>
                <a:latin typeface="Noto Sans JP" pitchFamily="34" charset="0"/>
                <a:ea typeface="Noto Sans JP" pitchFamily="34" charset="-122"/>
                <a:cs typeface="Noto Sans JP" pitchFamily="34" charset="-120"/>
              </a:rPr>
              <a:t>Partnership / Marketing / Growth</a:t>
            </a:r>
            <a:endParaRPr lang="en-US" sz="900" dirty="0"/>
          </a:p>
        </p:txBody>
      </p:sp>
      <p:sp>
        <p:nvSpPr>
          <p:cNvPr id="26" name="Shape 23"/>
          <p:cNvSpPr/>
          <p:nvPr/>
        </p:nvSpPr>
        <p:spPr>
          <a:xfrm>
            <a:off x="381305" y="2474366"/>
            <a:ext cx="3685946" cy="4086454"/>
          </a:xfrm>
          <a:prstGeom prst="roundRect">
            <a:avLst>
              <a:gd name="adj" fmla="val 513"/>
            </a:avLst>
          </a:prstGeom>
          <a:solidFill>
            <a:srgbClr val="FFFFFF"/>
          </a:solidFill>
          <a:ln w="12700">
            <a:solidFill>
              <a:srgbClr val="E5E7EB"/>
            </a:solidFill>
            <a:prstDash val="solid"/>
          </a:ln>
          <a:effectLst>
            <a:outerShdw blurRad="63500" dist="38100" dir="5400000" algn="bl" rotWithShape="0">
              <a:srgbClr val="000000">
                <a:alpha val="5000"/>
              </a:srgbClr>
            </a:outerShdw>
          </a:effectLst>
        </p:spPr>
        <p:txBody>
          <a:bodyPr/>
          <a:lstStyle/>
          <a:p>
            <a:endParaRPr lang="ja-JP" altLang="en-US"/>
          </a:p>
        </p:txBody>
      </p:sp>
      <p:sp>
        <p:nvSpPr>
          <p:cNvPr id="27" name="Shape 24"/>
          <p:cNvSpPr/>
          <p:nvPr/>
        </p:nvSpPr>
        <p:spPr>
          <a:xfrm>
            <a:off x="390449" y="2484425"/>
            <a:ext cx="3666744" cy="847649"/>
          </a:xfrm>
          <a:prstGeom prst="rect">
            <a:avLst/>
          </a:prstGeom>
          <a:solidFill>
            <a:srgbClr val="FAFAFA"/>
          </a:solidFill>
          <a:ln/>
        </p:spPr>
        <p:txBody>
          <a:bodyPr/>
          <a:lstStyle/>
          <a:p>
            <a:endParaRPr lang="ja-JP" altLang="en-US"/>
          </a:p>
        </p:txBody>
      </p:sp>
      <p:sp>
        <p:nvSpPr>
          <p:cNvPr id="28" name="Shape 25"/>
          <p:cNvSpPr/>
          <p:nvPr/>
        </p:nvSpPr>
        <p:spPr>
          <a:xfrm>
            <a:off x="390449" y="3322930"/>
            <a:ext cx="3666744" cy="9144"/>
          </a:xfrm>
          <a:prstGeom prst="rect">
            <a:avLst/>
          </a:prstGeom>
          <a:solidFill>
            <a:srgbClr val="F3F4F6"/>
          </a:solidFill>
          <a:ln/>
        </p:spPr>
        <p:txBody>
          <a:bodyPr/>
          <a:lstStyle/>
          <a:p>
            <a:endParaRPr lang="ja-JP" altLang="en-US"/>
          </a:p>
        </p:txBody>
      </p:sp>
      <p:sp>
        <p:nvSpPr>
          <p:cNvPr id="29" name="Shape 26"/>
          <p:cNvSpPr/>
          <p:nvPr/>
        </p:nvSpPr>
        <p:spPr>
          <a:xfrm>
            <a:off x="543154" y="2636215"/>
            <a:ext cx="533095" cy="533095"/>
          </a:xfrm>
          <a:prstGeom prst="ellipse">
            <a:avLst/>
          </a:prstGeom>
          <a:solidFill>
            <a:srgbClr val="E5E7EB"/>
          </a:solidFill>
          <a:ln w="25400">
            <a:solidFill>
              <a:srgbClr val="FFFFFF"/>
            </a:solidFill>
            <a:prstDash val="solid"/>
          </a:ln>
          <a:effectLst>
            <a:outerShdw blurRad="38100" dist="25400" dir="5400000" algn="bl" rotWithShape="0">
              <a:srgbClr val="000000">
                <a:alpha val="10000"/>
              </a:srgbClr>
            </a:outerShdw>
          </a:effectLst>
        </p:spPr>
        <p:txBody>
          <a:bodyPr/>
          <a:lstStyle/>
          <a:p>
            <a:endParaRPr lang="ja-JP" altLang="en-US"/>
          </a:p>
        </p:txBody>
      </p:sp>
      <p:pic>
        <p:nvPicPr>
          <p:cNvPr id="30" name="Image 1" descr="preencoded.png"/>
          <p:cNvPicPr>
            <a:picLocks noChangeAspect="1"/>
          </p:cNvPicPr>
          <p:nvPr/>
        </p:nvPicPr>
        <p:blipFill>
          <a:blip r:embed="rId4"/>
          <a:srcRect l="-57" r="-57"/>
          <a:stretch/>
        </p:blipFill>
        <p:spPr>
          <a:xfrm>
            <a:off x="709574" y="2788920"/>
            <a:ext cx="200254" cy="228600"/>
          </a:xfrm>
          <a:prstGeom prst="rect">
            <a:avLst/>
          </a:prstGeom>
        </p:spPr>
      </p:pic>
      <p:sp>
        <p:nvSpPr>
          <p:cNvPr id="31" name="Text 27"/>
          <p:cNvSpPr txBox="1"/>
          <p:nvPr/>
        </p:nvSpPr>
        <p:spPr>
          <a:xfrm>
            <a:off x="1209751" y="2679192"/>
            <a:ext cx="1443838" cy="247802"/>
          </a:xfrm>
          <a:prstGeom prst="rect">
            <a:avLst/>
          </a:prstGeom>
          <a:noFill/>
          <a:ln/>
        </p:spPr>
        <p:txBody>
          <a:bodyPr wrap="square" lIns="0" tIns="0" rIns="0" bIns="0" rtlCol="0" anchor="ctr"/>
          <a:lstStyle/>
          <a:p>
            <a:pPr marL="0" indent="0" algn="l">
              <a:buNone/>
            </a:pPr>
            <a:r>
              <a:rPr lang="en-US" sz="1300" b="1" dirty="0">
                <a:solidFill>
                  <a:srgbClr val="111827"/>
                </a:solidFill>
                <a:latin typeface="Noto Sans JP" pitchFamily="34" charset="0"/>
                <a:ea typeface="Noto Sans JP" pitchFamily="34" charset="-122"/>
                <a:cs typeface="Noto Sans JP" pitchFamily="34" charset="-120"/>
              </a:rPr>
              <a:t>Stephen Adams</a:t>
            </a:r>
            <a:endParaRPr lang="en-US" sz="1300" dirty="0"/>
          </a:p>
        </p:txBody>
      </p:sp>
      <p:sp>
        <p:nvSpPr>
          <p:cNvPr id="32" name="Text 28"/>
          <p:cNvSpPr txBox="1"/>
          <p:nvPr/>
        </p:nvSpPr>
        <p:spPr>
          <a:xfrm>
            <a:off x="1209751" y="2955341"/>
            <a:ext cx="1858061"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Japan Country Lead (日本責任者)</a:t>
            </a:r>
            <a:endParaRPr lang="en-US" sz="900" dirty="0"/>
          </a:p>
        </p:txBody>
      </p:sp>
      <p:sp>
        <p:nvSpPr>
          <p:cNvPr id="33" name="Shape 29"/>
          <p:cNvSpPr/>
          <p:nvPr/>
        </p:nvSpPr>
        <p:spPr>
          <a:xfrm>
            <a:off x="543154" y="3493922"/>
            <a:ext cx="666598" cy="181051"/>
          </a:xfrm>
          <a:prstGeom prst="roundRect">
            <a:avLst>
              <a:gd name="adj" fmla="val 106327"/>
            </a:avLst>
          </a:prstGeom>
          <a:solidFill>
            <a:srgbClr val="000000"/>
          </a:solidFill>
          <a:ln/>
        </p:spPr>
        <p:txBody>
          <a:bodyPr/>
          <a:lstStyle/>
          <a:p>
            <a:endParaRPr lang="ja-JP" altLang="en-US"/>
          </a:p>
        </p:txBody>
      </p:sp>
      <p:sp>
        <p:nvSpPr>
          <p:cNvPr id="34" name="Text 30"/>
          <p:cNvSpPr txBox="1"/>
          <p:nvPr/>
        </p:nvSpPr>
        <p:spPr>
          <a:xfrm>
            <a:off x="619049" y="3513125"/>
            <a:ext cx="590702" cy="143561"/>
          </a:xfrm>
          <a:prstGeom prst="rect">
            <a:avLst/>
          </a:prstGeom>
          <a:noFill/>
          <a:ln/>
        </p:spPr>
        <p:txBody>
          <a:bodyPr wrap="square" lIns="0" tIns="0" rIns="0" bIns="0" rtlCol="0" anchor="ctr"/>
          <a:lstStyle/>
          <a:p>
            <a:pPr marL="0" indent="0" algn="l">
              <a:buNone/>
            </a:pPr>
            <a:r>
              <a:rPr lang="en-US" sz="800" b="1" dirty="0">
                <a:solidFill>
                  <a:srgbClr val="FFFFFF"/>
                </a:solidFill>
                <a:latin typeface="Noto Sans JP" pitchFamily="34" charset="0"/>
                <a:ea typeface="Noto Sans JP" pitchFamily="34" charset="-122"/>
                <a:cs typeface="Noto Sans JP" pitchFamily="34" charset="-120"/>
              </a:rPr>
              <a:t>Leadership</a:t>
            </a:r>
            <a:endParaRPr lang="en-US" sz="800" dirty="0"/>
          </a:p>
        </p:txBody>
      </p:sp>
      <p:sp>
        <p:nvSpPr>
          <p:cNvPr id="35" name="Shape 31"/>
          <p:cNvSpPr/>
          <p:nvPr/>
        </p:nvSpPr>
        <p:spPr>
          <a:xfrm>
            <a:off x="1243584" y="3493922"/>
            <a:ext cx="609905" cy="181051"/>
          </a:xfrm>
          <a:prstGeom prst="roundRect">
            <a:avLst>
              <a:gd name="adj" fmla="val 106327"/>
            </a:avLst>
          </a:prstGeom>
          <a:solidFill>
            <a:srgbClr val="F3F4F6"/>
          </a:solidFill>
          <a:ln/>
        </p:spPr>
        <p:txBody>
          <a:bodyPr/>
          <a:lstStyle/>
          <a:p>
            <a:endParaRPr lang="ja-JP" altLang="en-US"/>
          </a:p>
        </p:txBody>
      </p:sp>
      <p:sp>
        <p:nvSpPr>
          <p:cNvPr id="36" name="Text 32"/>
          <p:cNvSpPr txBox="1"/>
          <p:nvPr/>
        </p:nvSpPr>
        <p:spPr>
          <a:xfrm>
            <a:off x="1320394" y="3513125"/>
            <a:ext cx="534010" cy="143561"/>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Payments</a:t>
            </a:r>
            <a:endParaRPr lang="en-US" sz="800" dirty="0"/>
          </a:p>
        </p:txBody>
      </p:sp>
      <p:sp>
        <p:nvSpPr>
          <p:cNvPr id="37" name="Shape 33"/>
          <p:cNvSpPr/>
          <p:nvPr/>
        </p:nvSpPr>
        <p:spPr>
          <a:xfrm>
            <a:off x="543154" y="3789274"/>
            <a:ext cx="19202" cy="676656"/>
          </a:xfrm>
          <a:prstGeom prst="rect">
            <a:avLst/>
          </a:prstGeom>
          <a:solidFill>
            <a:srgbClr val="000000"/>
          </a:solidFill>
          <a:ln/>
        </p:spPr>
        <p:txBody>
          <a:bodyPr/>
          <a:lstStyle/>
          <a:p>
            <a:endParaRPr lang="ja-JP" altLang="en-US"/>
          </a:p>
        </p:txBody>
      </p:sp>
      <p:sp>
        <p:nvSpPr>
          <p:cNvPr id="38" name="Shape 34"/>
          <p:cNvSpPr/>
          <p:nvPr/>
        </p:nvSpPr>
        <p:spPr>
          <a:xfrm>
            <a:off x="495605" y="3845966"/>
            <a:ext cx="75895" cy="75895"/>
          </a:xfrm>
          <a:prstGeom prst="ellipse">
            <a:avLst/>
          </a:prstGeom>
          <a:solidFill>
            <a:srgbClr val="000000"/>
          </a:solidFill>
          <a:ln w="25400">
            <a:solidFill>
              <a:srgbClr val="000000"/>
            </a:solidFill>
            <a:prstDash val="solid"/>
          </a:ln>
        </p:spPr>
        <p:txBody>
          <a:bodyPr/>
          <a:lstStyle/>
          <a:p>
            <a:endParaRPr lang="ja-JP" altLang="en-US"/>
          </a:p>
        </p:txBody>
      </p:sp>
      <p:sp>
        <p:nvSpPr>
          <p:cNvPr id="39" name="Text 35"/>
          <p:cNvSpPr txBox="1"/>
          <p:nvPr/>
        </p:nvSpPr>
        <p:spPr>
          <a:xfrm>
            <a:off x="752551" y="3789274"/>
            <a:ext cx="631850"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2024 - 現在</a:t>
            </a:r>
            <a:endParaRPr lang="en-US" sz="800" dirty="0"/>
          </a:p>
        </p:txBody>
      </p:sp>
      <p:sp>
        <p:nvSpPr>
          <p:cNvPr id="40" name="Text 36"/>
          <p:cNvSpPr txBox="1"/>
          <p:nvPr/>
        </p:nvSpPr>
        <p:spPr>
          <a:xfrm>
            <a:off x="752551" y="3955694"/>
            <a:ext cx="931774"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Square Japan</a:t>
            </a:r>
            <a:endParaRPr lang="en-US" sz="900" dirty="0"/>
          </a:p>
        </p:txBody>
      </p:sp>
      <p:sp>
        <p:nvSpPr>
          <p:cNvPr id="41" name="Text 37"/>
          <p:cNvSpPr txBox="1"/>
          <p:nvPr/>
        </p:nvSpPr>
        <p:spPr>
          <a:xfrm>
            <a:off x="752551" y="4129430"/>
            <a:ext cx="3172054"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日本法人の責任者として事業全体を統括。国内での加盟店拡大とブランド認知向上をリード。</a:t>
            </a:r>
            <a:endParaRPr lang="en-US" sz="900" dirty="0"/>
          </a:p>
        </p:txBody>
      </p:sp>
      <p:sp>
        <p:nvSpPr>
          <p:cNvPr id="42" name="Shape 38"/>
          <p:cNvSpPr/>
          <p:nvPr/>
        </p:nvSpPr>
        <p:spPr>
          <a:xfrm>
            <a:off x="543154" y="4572914"/>
            <a:ext cx="19202" cy="838505"/>
          </a:xfrm>
          <a:prstGeom prst="rect">
            <a:avLst/>
          </a:prstGeom>
          <a:solidFill>
            <a:srgbClr val="E5E7EB"/>
          </a:solidFill>
          <a:ln/>
        </p:spPr>
        <p:txBody>
          <a:bodyPr/>
          <a:lstStyle/>
          <a:p>
            <a:endParaRPr lang="ja-JP" altLang="en-US"/>
          </a:p>
        </p:txBody>
      </p:sp>
      <p:sp>
        <p:nvSpPr>
          <p:cNvPr id="43" name="Shape 39"/>
          <p:cNvSpPr/>
          <p:nvPr/>
        </p:nvSpPr>
        <p:spPr>
          <a:xfrm>
            <a:off x="495605" y="4630522"/>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44" name="Text 40"/>
          <p:cNvSpPr txBox="1"/>
          <p:nvPr/>
        </p:nvSpPr>
        <p:spPr>
          <a:xfrm>
            <a:off x="752551" y="4572914"/>
            <a:ext cx="660197"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2016 - 2024</a:t>
            </a:r>
            <a:endParaRPr lang="en-US" sz="800" dirty="0"/>
          </a:p>
        </p:txBody>
      </p:sp>
      <p:sp>
        <p:nvSpPr>
          <p:cNvPr id="45" name="Text 41"/>
          <p:cNvSpPr txBox="1"/>
          <p:nvPr/>
        </p:nvSpPr>
        <p:spPr>
          <a:xfrm>
            <a:off x="752551" y="4739335"/>
            <a:ext cx="750722"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Visa Japan</a:t>
            </a:r>
            <a:endParaRPr lang="en-US" sz="900" dirty="0"/>
          </a:p>
        </p:txBody>
      </p:sp>
      <p:sp>
        <p:nvSpPr>
          <p:cNvPr id="46" name="Text 42"/>
          <p:cNvSpPr txBox="1"/>
          <p:nvPr/>
        </p:nvSpPr>
        <p:spPr>
          <a:xfrm>
            <a:off x="752551" y="4913071"/>
            <a:ext cx="2895905"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Vice President, Head of Merchant Sales &amp; Acquiring。</a:t>
            </a:r>
            <a:endParaRPr lang="en-US" sz="900" dirty="0"/>
          </a:p>
        </p:txBody>
      </p:sp>
      <p:sp>
        <p:nvSpPr>
          <p:cNvPr id="47" name="Text 43"/>
          <p:cNvSpPr txBox="1"/>
          <p:nvPr/>
        </p:nvSpPr>
        <p:spPr>
          <a:xfrm>
            <a:off x="752551" y="5073091"/>
            <a:ext cx="3172054"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日本市場における加盟店開拓およびアクワイアリング事業の責任者を歴任。</a:t>
            </a:r>
            <a:endParaRPr lang="en-US" sz="900" dirty="0"/>
          </a:p>
        </p:txBody>
      </p:sp>
      <p:sp>
        <p:nvSpPr>
          <p:cNvPr id="48" name="Shape 44"/>
          <p:cNvSpPr/>
          <p:nvPr/>
        </p:nvSpPr>
        <p:spPr>
          <a:xfrm>
            <a:off x="543154" y="5516575"/>
            <a:ext cx="19202" cy="342900"/>
          </a:xfrm>
          <a:prstGeom prst="rect">
            <a:avLst/>
          </a:prstGeom>
          <a:solidFill>
            <a:srgbClr val="E5E7EB"/>
          </a:solidFill>
          <a:ln/>
        </p:spPr>
        <p:txBody>
          <a:bodyPr/>
          <a:lstStyle/>
          <a:p>
            <a:endParaRPr lang="ja-JP" altLang="en-US"/>
          </a:p>
        </p:txBody>
      </p:sp>
      <p:sp>
        <p:nvSpPr>
          <p:cNvPr id="49" name="Shape 45"/>
          <p:cNvSpPr/>
          <p:nvPr/>
        </p:nvSpPr>
        <p:spPr>
          <a:xfrm>
            <a:off x="495605" y="5574182"/>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50" name="Text 46"/>
          <p:cNvSpPr txBox="1"/>
          <p:nvPr/>
        </p:nvSpPr>
        <p:spPr>
          <a:xfrm>
            <a:off x="752551" y="5516575"/>
            <a:ext cx="288950"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以前</a:t>
            </a:r>
            <a:endParaRPr lang="en-US" sz="800" dirty="0"/>
          </a:p>
        </p:txBody>
      </p:sp>
      <p:sp>
        <p:nvSpPr>
          <p:cNvPr id="51" name="Text 47"/>
          <p:cNvSpPr txBox="1"/>
          <p:nvPr/>
        </p:nvSpPr>
        <p:spPr>
          <a:xfrm>
            <a:off x="752551" y="5683910"/>
            <a:ext cx="1810512"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金融・決済業界にて要職を経験。</a:t>
            </a:r>
            <a:endParaRPr lang="en-US" sz="900" dirty="0"/>
          </a:p>
        </p:txBody>
      </p:sp>
      <p:sp>
        <p:nvSpPr>
          <p:cNvPr id="52" name="Shape 48"/>
          <p:cNvSpPr/>
          <p:nvPr/>
        </p:nvSpPr>
        <p:spPr>
          <a:xfrm>
            <a:off x="4254703" y="2474366"/>
            <a:ext cx="3685946" cy="4086454"/>
          </a:xfrm>
          <a:prstGeom prst="roundRect">
            <a:avLst>
              <a:gd name="adj" fmla="val 513"/>
            </a:avLst>
          </a:prstGeom>
          <a:solidFill>
            <a:srgbClr val="FFFFFF"/>
          </a:solidFill>
          <a:ln w="12700">
            <a:solidFill>
              <a:srgbClr val="E5E7EB"/>
            </a:solidFill>
            <a:prstDash val="solid"/>
          </a:ln>
          <a:effectLst>
            <a:outerShdw blurRad="63500" dist="38100" dir="5400000" algn="bl" rotWithShape="0">
              <a:srgbClr val="000000">
                <a:alpha val="5000"/>
              </a:srgbClr>
            </a:outerShdw>
          </a:effectLst>
        </p:spPr>
        <p:txBody>
          <a:bodyPr/>
          <a:lstStyle/>
          <a:p>
            <a:endParaRPr lang="ja-JP" altLang="en-US"/>
          </a:p>
        </p:txBody>
      </p:sp>
      <p:sp>
        <p:nvSpPr>
          <p:cNvPr id="53" name="Shape 49"/>
          <p:cNvSpPr/>
          <p:nvPr/>
        </p:nvSpPr>
        <p:spPr>
          <a:xfrm>
            <a:off x="4263847" y="2484425"/>
            <a:ext cx="3666744" cy="847649"/>
          </a:xfrm>
          <a:prstGeom prst="rect">
            <a:avLst/>
          </a:prstGeom>
          <a:solidFill>
            <a:srgbClr val="FAFAFA"/>
          </a:solidFill>
          <a:ln/>
        </p:spPr>
        <p:txBody>
          <a:bodyPr/>
          <a:lstStyle/>
          <a:p>
            <a:endParaRPr lang="ja-JP" altLang="en-US"/>
          </a:p>
        </p:txBody>
      </p:sp>
      <p:sp>
        <p:nvSpPr>
          <p:cNvPr id="54" name="Shape 50"/>
          <p:cNvSpPr/>
          <p:nvPr/>
        </p:nvSpPr>
        <p:spPr>
          <a:xfrm>
            <a:off x="4263847" y="3322930"/>
            <a:ext cx="3666744" cy="9144"/>
          </a:xfrm>
          <a:prstGeom prst="rect">
            <a:avLst/>
          </a:prstGeom>
          <a:solidFill>
            <a:srgbClr val="F3F4F6"/>
          </a:solidFill>
          <a:ln/>
        </p:spPr>
        <p:txBody>
          <a:bodyPr/>
          <a:lstStyle/>
          <a:p>
            <a:endParaRPr lang="ja-JP" altLang="en-US"/>
          </a:p>
        </p:txBody>
      </p:sp>
      <p:sp>
        <p:nvSpPr>
          <p:cNvPr id="55" name="Shape 51"/>
          <p:cNvSpPr/>
          <p:nvPr/>
        </p:nvSpPr>
        <p:spPr>
          <a:xfrm>
            <a:off x="4416552" y="2636215"/>
            <a:ext cx="533095" cy="533095"/>
          </a:xfrm>
          <a:prstGeom prst="ellipse">
            <a:avLst/>
          </a:prstGeom>
          <a:solidFill>
            <a:srgbClr val="E5E7EB"/>
          </a:solidFill>
          <a:ln w="25400">
            <a:solidFill>
              <a:srgbClr val="FFFFFF"/>
            </a:solidFill>
            <a:prstDash val="solid"/>
          </a:ln>
          <a:effectLst>
            <a:outerShdw blurRad="38100" dist="25400" dir="5400000" algn="bl" rotWithShape="0">
              <a:srgbClr val="000000">
                <a:alpha val="10000"/>
              </a:srgbClr>
            </a:outerShdw>
          </a:effectLst>
        </p:spPr>
        <p:txBody>
          <a:bodyPr/>
          <a:lstStyle/>
          <a:p>
            <a:endParaRPr lang="ja-JP" altLang="en-US"/>
          </a:p>
        </p:txBody>
      </p:sp>
      <p:pic>
        <p:nvPicPr>
          <p:cNvPr id="56" name="Image 2" descr="preencoded.png"/>
          <p:cNvPicPr>
            <a:picLocks noChangeAspect="1"/>
          </p:cNvPicPr>
          <p:nvPr/>
        </p:nvPicPr>
        <p:blipFill>
          <a:blip r:embed="rId5"/>
          <a:srcRect l="-80" r="-80"/>
          <a:stretch/>
        </p:blipFill>
        <p:spPr>
          <a:xfrm>
            <a:off x="4539996" y="2788920"/>
            <a:ext cx="286207" cy="228600"/>
          </a:xfrm>
          <a:prstGeom prst="rect">
            <a:avLst/>
          </a:prstGeom>
        </p:spPr>
      </p:pic>
      <p:sp>
        <p:nvSpPr>
          <p:cNvPr id="57" name="Text 52"/>
          <p:cNvSpPr txBox="1"/>
          <p:nvPr/>
        </p:nvSpPr>
        <p:spPr>
          <a:xfrm>
            <a:off x="5083150" y="2679192"/>
            <a:ext cx="862279" cy="247802"/>
          </a:xfrm>
          <a:prstGeom prst="rect">
            <a:avLst/>
          </a:prstGeom>
          <a:noFill/>
          <a:ln/>
        </p:spPr>
        <p:txBody>
          <a:bodyPr wrap="square" lIns="0" tIns="0" rIns="0" bIns="0" rtlCol="0" anchor="ctr"/>
          <a:lstStyle/>
          <a:p>
            <a:pPr marL="0" indent="0" algn="l">
              <a:buNone/>
            </a:pPr>
            <a:r>
              <a:rPr lang="en-US" sz="1300" b="1" dirty="0">
                <a:solidFill>
                  <a:srgbClr val="111827"/>
                </a:solidFill>
                <a:latin typeface="Noto Sans JP" pitchFamily="34" charset="0"/>
                <a:ea typeface="Noto Sans JP" pitchFamily="34" charset="-122"/>
                <a:cs typeface="Noto Sans JP" pitchFamily="34" charset="-120"/>
              </a:rPr>
              <a:t>野村 亮輔</a:t>
            </a:r>
            <a:endParaRPr lang="en-US" sz="1300" dirty="0"/>
          </a:p>
        </p:txBody>
      </p:sp>
      <p:sp>
        <p:nvSpPr>
          <p:cNvPr id="58" name="Text 53"/>
          <p:cNvSpPr txBox="1"/>
          <p:nvPr/>
        </p:nvSpPr>
        <p:spPr>
          <a:xfrm>
            <a:off x="5083150" y="2955341"/>
            <a:ext cx="1515161"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Executive Director / 取締役</a:t>
            </a:r>
            <a:endParaRPr lang="en-US" sz="900" dirty="0"/>
          </a:p>
        </p:txBody>
      </p:sp>
      <p:sp>
        <p:nvSpPr>
          <p:cNvPr id="59" name="Shape 54"/>
          <p:cNvSpPr/>
          <p:nvPr/>
        </p:nvSpPr>
        <p:spPr>
          <a:xfrm>
            <a:off x="4416552" y="3493922"/>
            <a:ext cx="543154" cy="181051"/>
          </a:xfrm>
          <a:prstGeom prst="roundRect">
            <a:avLst>
              <a:gd name="adj" fmla="val 106327"/>
            </a:avLst>
          </a:prstGeom>
          <a:solidFill>
            <a:srgbClr val="000000"/>
          </a:solidFill>
          <a:ln/>
        </p:spPr>
        <p:txBody>
          <a:bodyPr/>
          <a:lstStyle/>
          <a:p>
            <a:endParaRPr lang="ja-JP" altLang="en-US"/>
          </a:p>
        </p:txBody>
      </p:sp>
      <p:sp>
        <p:nvSpPr>
          <p:cNvPr id="60" name="Text 55"/>
          <p:cNvSpPr txBox="1"/>
          <p:nvPr/>
        </p:nvSpPr>
        <p:spPr>
          <a:xfrm>
            <a:off x="4492447" y="3513125"/>
            <a:ext cx="467258" cy="143561"/>
          </a:xfrm>
          <a:prstGeom prst="rect">
            <a:avLst/>
          </a:prstGeom>
          <a:noFill/>
          <a:ln/>
        </p:spPr>
        <p:txBody>
          <a:bodyPr wrap="square" lIns="0" tIns="0" rIns="0" bIns="0" rtlCol="0" anchor="ctr"/>
          <a:lstStyle/>
          <a:p>
            <a:pPr marL="0" indent="0" algn="l">
              <a:buNone/>
            </a:pPr>
            <a:r>
              <a:rPr lang="en-US" sz="800" b="1" dirty="0">
                <a:solidFill>
                  <a:srgbClr val="FFFFFF"/>
                </a:solidFill>
                <a:latin typeface="Noto Sans JP" pitchFamily="34" charset="0"/>
                <a:ea typeface="Noto Sans JP" pitchFamily="34" charset="-122"/>
                <a:cs typeface="Noto Sans JP" pitchFamily="34" charset="-120"/>
              </a:rPr>
              <a:t>Strategy</a:t>
            </a:r>
            <a:endParaRPr lang="en-US" sz="800" dirty="0"/>
          </a:p>
        </p:txBody>
      </p:sp>
      <p:sp>
        <p:nvSpPr>
          <p:cNvPr id="61" name="Shape 56"/>
          <p:cNvSpPr/>
          <p:nvPr/>
        </p:nvSpPr>
        <p:spPr>
          <a:xfrm>
            <a:off x="4990795" y="3493922"/>
            <a:ext cx="694944" cy="181051"/>
          </a:xfrm>
          <a:prstGeom prst="roundRect">
            <a:avLst>
              <a:gd name="adj" fmla="val 106327"/>
            </a:avLst>
          </a:prstGeom>
          <a:solidFill>
            <a:srgbClr val="F3F4F6"/>
          </a:solidFill>
          <a:ln/>
        </p:spPr>
        <p:txBody>
          <a:bodyPr/>
          <a:lstStyle/>
          <a:p>
            <a:endParaRPr lang="ja-JP" altLang="en-US"/>
          </a:p>
        </p:txBody>
      </p:sp>
      <p:sp>
        <p:nvSpPr>
          <p:cNvPr id="62" name="Text 57"/>
          <p:cNvSpPr txBox="1"/>
          <p:nvPr/>
        </p:nvSpPr>
        <p:spPr>
          <a:xfrm>
            <a:off x="5067605" y="3513125"/>
            <a:ext cx="619963" cy="143561"/>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Partnership</a:t>
            </a:r>
            <a:endParaRPr lang="en-US" sz="800" dirty="0"/>
          </a:p>
        </p:txBody>
      </p:sp>
      <p:sp>
        <p:nvSpPr>
          <p:cNvPr id="63" name="Shape 58"/>
          <p:cNvSpPr/>
          <p:nvPr/>
        </p:nvSpPr>
        <p:spPr>
          <a:xfrm>
            <a:off x="4416552" y="3789274"/>
            <a:ext cx="19202" cy="676656"/>
          </a:xfrm>
          <a:prstGeom prst="rect">
            <a:avLst/>
          </a:prstGeom>
          <a:solidFill>
            <a:srgbClr val="000000"/>
          </a:solidFill>
          <a:ln/>
        </p:spPr>
        <p:txBody>
          <a:bodyPr/>
          <a:lstStyle/>
          <a:p>
            <a:endParaRPr lang="ja-JP" altLang="en-US"/>
          </a:p>
        </p:txBody>
      </p:sp>
      <p:sp>
        <p:nvSpPr>
          <p:cNvPr id="64" name="Shape 59"/>
          <p:cNvSpPr/>
          <p:nvPr/>
        </p:nvSpPr>
        <p:spPr>
          <a:xfrm>
            <a:off x="4369003" y="3845966"/>
            <a:ext cx="75895" cy="75895"/>
          </a:xfrm>
          <a:prstGeom prst="ellipse">
            <a:avLst/>
          </a:prstGeom>
          <a:solidFill>
            <a:srgbClr val="000000"/>
          </a:solidFill>
          <a:ln w="25400">
            <a:solidFill>
              <a:srgbClr val="000000"/>
            </a:solidFill>
            <a:prstDash val="solid"/>
          </a:ln>
        </p:spPr>
        <p:txBody>
          <a:bodyPr/>
          <a:lstStyle/>
          <a:p>
            <a:endParaRPr lang="ja-JP" altLang="en-US"/>
          </a:p>
        </p:txBody>
      </p:sp>
      <p:sp>
        <p:nvSpPr>
          <p:cNvPr id="65" name="Text 60"/>
          <p:cNvSpPr txBox="1"/>
          <p:nvPr/>
        </p:nvSpPr>
        <p:spPr>
          <a:xfrm>
            <a:off x="4625950" y="3789274"/>
            <a:ext cx="631850"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2022 - 現在</a:t>
            </a:r>
            <a:endParaRPr lang="en-US" sz="800" dirty="0"/>
          </a:p>
        </p:txBody>
      </p:sp>
      <p:sp>
        <p:nvSpPr>
          <p:cNvPr id="66" name="Text 61"/>
          <p:cNvSpPr txBox="1"/>
          <p:nvPr/>
        </p:nvSpPr>
        <p:spPr>
          <a:xfrm>
            <a:off x="4625950" y="3955694"/>
            <a:ext cx="1283818"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Square (Block, Inc.)</a:t>
            </a:r>
            <a:endParaRPr lang="en-US" sz="900" dirty="0"/>
          </a:p>
        </p:txBody>
      </p:sp>
      <p:sp>
        <p:nvSpPr>
          <p:cNvPr id="67" name="Text 62"/>
          <p:cNvSpPr txBox="1"/>
          <p:nvPr/>
        </p:nvSpPr>
        <p:spPr>
          <a:xfrm>
            <a:off x="4625950" y="4129430"/>
            <a:ext cx="3172054"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取締役として事業戦略統制、パートナーシップ機関を管掌。日本の決済エコシステムへの深い知見を持つ。</a:t>
            </a:r>
            <a:endParaRPr lang="en-US" sz="900" dirty="0"/>
          </a:p>
        </p:txBody>
      </p:sp>
      <p:sp>
        <p:nvSpPr>
          <p:cNvPr id="68" name="Shape 63"/>
          <p:cNvSpPr/>
          <p:nvPr/>
        </p:nvSpPr>
        <p:spPr>
          <a:xfrm>
            <a:off x="4416552" y="4572914"/>
            <a:ext cx="19202" cy="676656"/>
          </a:xfrm>
          <a:prstGeom prst="rect">
            <a:avLst/>
          </a:prstGeom>
          <a:solidFill>
            <a:srgbClr val="E5E7EB"/>
          </a:solidFill>
          <a:ln/>
        </p:spPr>
        <p:txBody>
          <a:bodyPr/>
          <a:lstStyle/>
          <a:p>
            <a:endParaRPr lang="ja-JP" altLang="en-US"/>
          </a:p>
        </p:txBody>
      </p:sp>
      <p:sp>
        <p:nvSpPr>
          <p:cNvPr id="69" name="Shape 64"/>
          <p:cNvSpPr/>
          <p:nvPr/>
        </p:nvSpPr>
        <p:spPr>
          <a:xfrm>
            <a:off x="4369003" y="4630522"/>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70" name="Text 65"/>
          <p:cNvSpPr txBox="1"/>
          <p:nvPr/>
        </p:nvSpPr>
        <p:spPr>
          <a:xfrm>
            <a:off x="4625950" y="4572914"/>
            <a:ext cx="288950"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前職</a:t>
            </a:r>
            <a:endParaRPr lang="en-US" sz="800" dirty="0"/>
          </a:p>
        </p:txBody>
      </p:sp>
      <p:sp>
        <p:nvSpPr>
          <p:cNvPr id="71" name="Text 66"/>
          <p:cNvSpPr txBox="1"/>
          <p:nvPr/>
        </p:nvSpPr>
        <p:spPr>
          <a:xfrm>
            <a:off x="4625950" y="4739335"/>
            <a:ext cx="845820"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Apple Japan</a:t>
            </a:r>
            <a:endParaRPr lang="en-US" sz="900" dirty="0"/>
          </a:p>
        </p:txBody>
      </p:sp>
      <p:sp>
        <p:nvSpPr>
          <p:cNvPr id="72" name="Text 67"/>
          <p:cNvSpPr txBox="1"/>
          <p:nvPr/>
        </p:nvSpPr>
        <p:spPr>
          <a:xfrm>
            <a:off x="4625950" y="4913071"/>
            <a:ext cx="3229661"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Apple Pay事業統括責任者として、国内のタッチ決済普及とユーザー獲得を推進。</a:t>
            </a:r>
            <a:endParaRPr lang="en-US" sz="900" dirty="0"/>
          </a:p>
        </p:txBody>
      </p:sp>
      <p:sp>
        <p:nvSpPr>
          <p:cNvPr id="73" name="Shape 68"/>
          <p:cNvSpPr/>
          <p:nvPr/>
        </p:nvSpPr>
        <p:spPr>
          <a:xfrm>
            <a:off x="4416552" y="5356555"/>
            <a:ext cx="19202" cy="514807"/>
          </a:xfrm>
          <a:prstGeom prst="rect">
            <a:avLst/>
          </a:prstGeom>
          <a:solidFill>
            <a:srgbClr val="E5E7EB"/>
          </a:solidFill>
          <a:ln/>
        </p:spPr>
        <p:txBody>
          <a:bodyPr/>
          <a:lstStyle/>
          <a:p>
            <a:endParaRPr lang="ja-JP" altLang="en-US"/>
          </a:p>
        </p:txBody>
      </p:sp>
      <p:sp>
        <p:nvSpPr>
          <p:cNvPr id="74" name="Shape 69"/>
          <p:cNvSpPr/>
          <p:nvPr/>
        </p:nvSpPr>
        <p:spPr>
          <a:xfrm>
            <a:off x="4369003" y="5414162"/>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75" name="Text 70"/>
          <p:cNvSpPr txBox="1"/>
          <p:nvPr/>
        </p:nvSpPr>
        <p:spPr>
          <a:xfrm>
            <a:off x="4625950" y="5356555"/>
            <a:ext cx="707746"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初期キャリア</a:t>
            </a:r>
            <a:endParaRPr lang="en-US" sz="800" dirty="0"/>
          </a:p>
        </p:txBody>
      </p:sp>
      <p:sp>
        <p:nvSpPr>
          <p:cNvPr id="76" name="Text 71"/>
          <p:cNvSpPr txBox="1"/>
          <p:nvPr/>
        </p:nvSpPr>
        <p:spPr>
          <a:xfrm>
            <a:off x="4625950" y="5523890"/>
            <a:ext cx="712318"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NTTデータ</a:t>
            </a:r>
            <a:endParaRPr lang="en-US" sz="900" dirty="0"/>
          </a:p>
        </p:txBody>
      </p:sp>
      <p:sp>
        <p:nvSpPr>
          <p:cNvPr id="77" name="Text 72"/>
          <p:cNvSpPr txBox="1"/>
          <p:nvPr/>
        </p:nvSpPr>
        <p:spPr>
          <a:xfrm>
            <a:off x="4625950" y="5696712"/>
            <a:ext cx="2057400"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リテール業界向けDX戦略立案を担当。</a:t>
            </a:r>
            <a:endParaRPr lang="en-US" sz="900" dirty="0"/>
          </a:p>
        </p:txBody>
      </p:sp>
      <p:sp>
        <p:nvSpPr>
          <p:cNvPr id="78" name="Shape 73"/>
          <p:cNvSpPr/>
          <p:nvPr/>
        </p:nvSpPr>
        <p:spPr>
          <a:xfrm>
            <a:off x="4416552" y="5981090"/>
            <a:ext cx="3362249" cy="9144"/>
          </a:xfrm>
          <a:prstGeom prst="rect">
            <a:avLst/>
          </a:prstGeom>
          <a:solidFill>
            <a:srgbClr val="F3F4F6"/>
          </a:solidFill>
          <a:ln/>
        </p:spPr>
        <p:txBody>
          <a:bodyPr/>
          <a:lstStyle/>
          <a:p>
            <a:endParaRPr lang="ja-JP" altLang="en-US"/>
          </a:p>
        </p:txBody>
      </p:sp>
      <p:pic>
        <p:nvPicPr>
          <p:cNvPr id="79" name="Image 3" descr="preencoded.png"/>
          <p:cNvPicPr>
            <a:picLocks noChangeAspect="1"/>
          </p:cNvPicPr>
          <p:nvPr/>
        </p:nvPicPr>
        <p:blipFill>
          <a:blip r:embed="rId6"/>
          <a:srcRect t="-80" b="-80"/>
          <a:stretch/>
        </p:blipFill>
        <p:spPr>
          <a:xfrm>
            <a:off x="4416552" y="6089904"/>
            <a:ext cx="142646" cy="114300"/>
          </a:xfrm>
          <a:prstGeom prst="rect">
            <a:avLst/>
          </a:prstGeom>
        </p:spPr>
      </p:pic>
      <p:sp>
        <p:nvSpPr>
          <p:cNvPr id="80" name="Text 74"/>
          <p:cNvSpPr txBox="1"/>
          <p:nvPr/>
        </p:nvSpPr>
        <p:spPr>
          <a:xfrm>
            <a:off x="4597603" y="6056986"/>
            <a:ext cx="2143354" cy="162763"/>
          </a:xfrm>
          <a:prstGeom prst="rect">
            <a:avLst/>
          </a:prstGeom>
          <a:noFill/>
          <a:ln/>
        </p:spPr>
        <p:txBody>
          <a:bodyPr wrap="square" lIns="0" tIns="0" rIns="0" bIns="0" rtlCol="0" anchor="ctr"/>
          <a:lstStyle/>
          <a:p>
            <a:pPr marL="0" indent="0" algn="l">
              <a:buNone/>
            </a:pPr>
            <a:r>
              <a:rPr lang="en-US" sz="900" dirty="0">
                <a:solidFill>
                  <a:srgbClr val="9CA3AF"/>
                </a:solidFill>
                <a:latin typeface="Noto Sans JP" pitchFamily="34" charset="0"/>
                <a:ea typeface="Noto Sans JP" pitchFamily="34" charset="-122"/>
                <a:cs typeface="Noto Sans JP" pitchFamily="34" charset="-120"/>
              </a:rPr>
              <a:t>早稲田大学法学部 / ダートマス大学MBA</a:t>
            </a:r>
            <a:endParaRPr lang="en-US" sz="900" dirty="0"/>
          </a:p>
        </p:txBody>
      </p:sp>
      <p:sp>
        <p:nvSpPr>
          <p:cNvPr id="81" name="Shape 75"/>
          <p:cNvSpPr/>
          <p:nvPr/>
        </p:nvSpPr>
        <p:spPr>
          <a:xfrm>
            <a:off x="8128102" y="2474366"/>
            <a:ext cx="3685946" cy="4086454"/>
          </a:xfrm>
          <a:prstGeom prst="roundRect">
            <a:avLst>
              <a:gd name="adj" fmla="val 513"/>
            </a:avLst>
          </a:prstGeom>
          <a:solidFill>
            <a:srgbClr val="FFFFFF"/>
          </a:solidFill>
          <a:ln w="12700">
            <a:solidFill>
              <a:srgbClr val="E5E7EB"/>
            </a:solidFill>
            <a:prstDash val="solid"/>
          </a:ln>
          <a:effectLst>
            <a:outerShdw blurRad="63500" dist="38100" dir="5400000" algn="bl" rotWithShape="0">
              <a:srgbClr val="000000">
                <a:alpha val="5000"/>
              </a:srgbClr>
            </a:outerShdw>
          </a:effectLst>
        </p:spPr>
        <p:txBody>
          <a:bodyPr/>
          <a:lstStyle/>
          <a:p>
            <a:endParaRPr lang="ja-JP" altLang="en-US"/>
          </a:p>
        </p:txBody>
      </p:sp>
      <p:sp>
        <p:nvSpPr>
          <p:cNvPr id="82" name="Shape 76"/>
          <p:cNvSpPr/>
          <p:nvPr/>
        </p:nvSpPr>
        <p:spPr>
          <a:xfrm>
            <a:off x="8137246" y="2484425"/>
            <a:ext cx="3666744" cy="847649"/>
          </a:xfrm>
          <a:prstGeom prst="rect">
            <a:avLst/>
          </a:prstGeom>
          <a:solidFill>
            <a:srgbClr val="FAFAFA"/>
          </a:solidFill>
          <a:ln/>
        </p:spPr>
        <p:txBody>
          <a:bodyPr/>
          <a:lstStyle/>
          <a:p>
            <a:endParaRPr lang="ja-JP" altLang="en-US"/>
          </a:p>
        </p:txBody>
      </p:sp>
      <p:sp>
        <p:nvSpPr>
          <p:cNvPr id="83" name="Shape 77"/>
          <p:cNvSpPr/>
          <p:nvPr/>
        </p:nvSpPr>
        <p:spPr>
          <a:xfrm>
            <a:off x="8137246" y="3322930"/>
            <a:ext cx="3666744" cy="9144"/>
          </a:xfrm>
          <a:prstGeom prst="rect">
            <a:avLst/>
          </a:prstGeom>
          <a:solidFill>
            <a:srgbClr val="F3F4F6"/>
          </a:solidFill>
          <a:ln/>
        </p:spPr>
        <p:txBody>
          <a:bodyPr/>
          <a:lstStyle/>
          <a:p>
            <a:endParaRPr lang="ja-JP" altLang="en-US"/>
          </a:p>
        </p:txBody>
      </p:sp>
      <p:sp>
        <p:nvSpPr>
          <p:cNvPr id="84" name="Shape 78"/>
          <p:cNvSpPr/>
          <p:nvPr/>
        </p:nvSpPr>
        <p:spPr>
          <a:xfrm>
            <a:off x="8289950" y="2636215"/>
            <a:ext cx="533095" cy="533095"/>
          </a:xfrm>
          <a:prstGeom prst="ellipse">
            <a:avLst/>
          </a:prstGeom>
          <a:solidFill>
            <a:srgbClr val="E5E7EB"/>
          </a:solidFill>
          <a:ln w="25400">
            <a:solidFill>
              <a:srgbClr val="FFFFFF"/>
            </a:solidFill>
            <a:prstDash val="solid"/>
          </a:ln>
          <a:effectLst>
            <a:outerShdw blurRad="38100" dist="25400" dir="5400000" algn="bl" rotWithShape="0">
              <a:srgbClr val="000000">
                <a:alpha val="10000"/>
              </a:srgbClr>
            </a:outerShdw>
          </a:effectLst>
        </p:spPr>
        <p:txBody>
          <a:bodyPr/>
          <a:lstStyle/>
          <a:p>
            <a:endParaRPr lang="ja-JP" altLang="en-US"/>
          </a:p>
        </p:txBody>
      </p:sp>
      <p:pic>
        <p:nvPicPr>
          <p:cNvPr id="85" name="Image 4" descr="preencoded.png"/>
          <p:cNvPicPr>
            <a:picLocks noChangeAspect="1"/>
          </p:cNvPicPr>
          <p:nvPr/>
        </p:nvPicPr>
        <p:blipFill>
          <a:blip r:embed="rId7"/>
          <a:srcRect/>
          <a:stretch/>
        </p:blipFill>
        <p:spPr>
          <a:xfrm>
            <a:off x="8442655" y="2788920"/>
            <a:ext cx="228600" cy="228600"/>
          </a:xfrm>
          <a:prstGeom prst="rect">
            <a:avLst/>
          </a:prstGeom>
        </p:spPr>
      </p:pic>
      <p:sp>
        <p:nvSpPr>
          <p:cNvPr id="86" name="Text 79"/>
          <p:cNvSpPr txBox="1"/>
          <p:nvPr/>
        </p:nvSpPr>
        <p:spPr>
          <a:xfrm>
            <a:off x="8956548" y="2679192"/>
            <a:ext cx="1281989" cy="247802"/>
          </a:xfrm>
          <a:prstGeom prst="rect">
            <a:avLst/>
          </a:prstGeom>
          <a:noFill/>
          <a:ln/>
        </p:spPr>
        <p:txBody>
          <a:bodyPr wrap="square" lIns="0" tIns="0" rIns="0" bIns="0" rtlCol="0" anchor="ctr"/>
          <a:lstStyle/>
          <a:p>
            <a:pPr marL="0" indent="0" algn="l">
              <a:buNone/>
            </a:pPr>
            <a:r>
              <a:rPr lang="en-US" sz="1300" b="1" dirty="0">
                <a:solidFill>
                  <a:srgbClr val="111827"/>
                </a:solidFill>
                <a:latin typeface="Noto Sans JP" pitchFamily="34" charset="0"/>
                <a:ea typeface="Noto Sans JP" pitchFamily="34" charset="-122"/>
                <a:cs typeface="Noto Sans JP" pitchFamily="34" charset="-120"/>
              </a:rPr>
              <a:t>Saumil Mehta</a:t>
            </a:r>
            <a:endParaRPr lang="en-US" sz="1300" dirty="0"/>
          </a:p>
        </p:txBody>
      </p:sp>
      <p:sp>
        <p:nvSpPr>
          <p:cNvPr id="87" name="Text 80"/>
          <p:cNvSpPr txBox="1"/>
          <p:nvPr/>
        </p:nvSpPr>
        <p:spPr>
          <a:xfrm>
            <a:off x="8956548" y="2955341"/>
            <a:ext cx="1448410"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Global GM of Square POS</a:t>
            </a:r>
            <a:endParaRPr lang="en-US" sz="900" dirty="0"/>
          </a:p>
        </p:txBody>
      </p:sp>
      <p:sp>
        <p:nvSpPr>
          <p:cNvPr id="88" name="Shape 81"/>
          <p:cNvSpPr/>
          <p:nvPr/>
        </p:nvSpPr>
        <p:spPr>
          <a:xfrm>
            <a:off x="8289950" y="3493922"/>
            <a:ext cx="714146" cy="181051"/>
          </a:xfrm>
          <a:prstGeom prst="roundRect">
            <a:avLst>
              <a:gd name="adj" fmla="val 106327"/>
            </a:avLst>
          </a:prstGeom>
          <a:solidFill>
            <a:srgbClr val="E5E7EB"/>
          </a:solidFill>
          <a:ln/>
        </p:spPr>
        <p:txBody>
          <a:bodyPr/>
          <a:lstStyle/>
          <a:p>
            <a:endParaRPr lang="ja-JP" altLang="en-US"/>
          </a:p>
        </p:txBody>
      </p:sp>
      <p:sp>
        <p:nvSpPr>
          <p:cNvPr id="89" name="Text 82"/>
          <p:cNvSpPr txBox="1"/>
          <p:nvPr/>
        </p:nvSpPr>
        <p:spPr>
          <a:xfrm>
            <a:off x="8365846" y="3513125"/>
            <a:ext cx="638251" cy="143561"/>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Global Head</a:t>
            </a:r>
            <a:endParaRPr lang="en-US" sz="800" dirty="0"/>
          </a:p>
        </p:txBody>
      </p:sp>
      <p:sp>
        <p:nvSpPr>
          <p:cNvPr id="90" name="Shape 83"/>
          <p:cNvSpPr/>
          <p:nvPr/>
        </p:nvSpPr>
        <p:spPr>
          <a:xfrm>
            <a:off x="9041587" y="3493922"/>
            <a:ext cx="523951" cy="181051"/>
          </a:xfrm>
          <a:prstGeom prst="roundRect">
            <a:avLst>
              <a:gd name="adj" fmla="val 106327"/>
            </a:avLst>
          </a:prstGeom>
          <a:solidFill>
            <a:srgbClr val="E5E7EB"/>
          </a:solidFill>
          <a:ln/>
        </p:spPr>
        <p:txBody>
          <a:bodyPr/>
          <a:lstStyle/>
          <a:p>
            <a:endParaRPr lang="ja-JP" altLang="en-US"/>
          </a:p>
        </p:txBody>
      </p:sp>
      <p:sp>
        <p:nvSpPr>
          <p:cNvPr id="91" name="Text 84"/>
          <p:cNvSpPr txBox="1"/>
          <p:nvPr/>
        </p:nvSpPr>
        <p:spPr>
          <a:xfrm>
            <a:off x="9117482" y="3513125"/>
            <a:ext cx="448056" cy="143561"/>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Product</a:t>
            </a:r>
            <a:endParaRPr lang="en-US" sz="800" dirty="0"/>
          </a:p>
        </p:txBody>
      </p:sp>
      <p:sp>
        <p:nvSpPr>
          <p:cNvPr id="92" name="Shape 85"/>
          <p:cNvSpPr/>
          <p:nvPr/>
        </p:nvSpPr>
        <p:spPr>
          <a:xfrm>
            <a:off x="8289950" y="3789274"/>
            <a:ext cx="3362249" cy="1047902"/>
          </a:xfrm>
          <a:prstGeom prst="roundRect">
            <a:avLst>
              <a:gd name="adj" fmla="val 3173"/>
            </a:avLst>
          </a:prstGeom>
          <a:solidFill>
            <a:srgbClr val="FFFFFF"/>
          </a:solidFill>
          <a:ln w="12700">
            <a:solidFill>
              <a:srgbClr val="E5E7EB"/>
            </a:solidFill>
            <a:prstDash val="solid"/>
          </a:ln>
        </p:spPr>
        <p:txBody>
          <a:bodyPr/>
          <a:lstStyle/>
          <a:p>
            <a:endParaRPr lang="ja-JP" altLang="en-US"/>
          </a:p>
        </p:txBody>
      </p:sp>
      <p:pic>
        <p:nvPicPr>
          <p:cNvPr id="93" name="Image 5" descr="preencoded.png"/>
          <p:cNvPicPr>
            <a:picLocks noChangeAspect="1"/>
          </p:cNvPicPr>
          <p:nvPr/>
        </p:nvPicPr>
        <p:blipFill>
          <a:blip r:embed="rId8"/>
          <a:srcRect/>
          <a:stretch/>
        </p:blipFill>
        <p:spPr>
          <a:xfrm>
            <a:off x="8413394" y="3936492"/>
            <a:ext cx="114300" cy="114300"/>
          </a:xfrm>
          <a:prstGeom prst="rect">
            <a:avLst/>
          </a:prstGeom>
        </p:spPr>
      </p:pic>
      <p:sp>
        <p:nvSpPr>
          <p:cNvPr id="94" name="Text 86"/>
          <p:cNvSpPr txBox="1"/>
          <p:nvPr/>
        </p:nvSpPr>
        <p:spPr>
          <a:xfrm>
            <a:off x="8566099" y="3903574"/>
            <a:ext cx="1457554" cy="162763"/>
          </a:xfrm>
          <a:prstGeom prst="rect">
            <a:avLst/>
          </a:prstGeom>
          <a:noFill/>
          <a:ln/>
        </p:spPr>
        <p:txBody>
          <a:bodyPr wrap="square" lIns="0" tIns="0" rIns="0" bIns="0" rtlCol="0" anchor="ctr"/>
          <a:lstStyle/>
          <a:p>
            <a:pPr marL="0" indent="0" algn="l">
              <a:buNone/>
            </a:pPr>
            <a:r>
              <a:rPr lang="en-US" sz="900" b="1" dirty="0">
                <a:solidFill>
                  <a:srgbClr val="4B5563"/>
                </a:solidFill>
                <a:latin typeface="Noto Sans JP" pitchFamily="34" charset="0"/>
                <a:ea typeface="Noto Sans JP" pitchFamily="34" charset="-122"/>
                <a:cs typeface="Noto Sans JP" pitchFamily="34" charset="-120"/>
              </a:rPr>
              <a:t>キーパーソンとしての役割</a:t>
            </a:r>
            <a:endParaRPr lang="en-US" sz="900" dirty="0"/>
          </a:p>
        </p:txBody>
      </p:sp>
      <p:sp>
        <p:nvSpPr>
          <p:cNvPr id="95" name="Text 87"/>
          <p:cNvSpPr txBox="1"/>
          <p:nvPr/>
        </p:nvSpPr>
        <p:spPr>
          <a:xfrm>
            <a:off x="8413394" y="4093769"/>
            <a:ext cx="3191256" cy="619963"/>
          </a:xfrm>
          <a:prstGeom prst="rect">
            <a:avLst/>
          </a:prstGeom>
          <a:noFill/>
          <a:ln/>
        </p:spPr>
        <p:txBody>
          <a:bodyPr wrap="square" lIns="0" tIns="0" rIns="0" bIns="0" rtlCol="0" anchor="ctr"/>
          <a:lstStyle/>
          <a:p>
            <a:pPr marL="0" indent="0" algn="l">
              <a:buNone/>
            </a:pPr>
            <a:r>
              <a:rPr lang="en-US" sz="900" dirty="0">
                <a:solidFill>
                  <a:srgbClr val="4B5563"/>
                </a:solidFill>
                <a:latin typeface="Noto Sans JP" pitchFamily="34" charset="0"/>
                <a:ea typeface="Noto Sans JP" pitchFamily="34" charset="-122"/>
                <a:cs typeface="Noto Sans JP" pitchFamily="34" charset="-120"/>
              </a:rPr>
              <a:t>Squareのコア製品であるPOS（Point of Sale）およびオムニチャネルコマース製品群のグローバル責任者。日本の飲食・小売向け機能開発においても最終的な意思決定に影響を持つ。</a:t>
            </a:r>
            <a:endParaRPr lang="en-US" sz="900" dirty="0"/>
          </a:p>
        </p:txBody>
      </p:sp>
      <p:sp>
        <p:nvSpPr>
          <p:cNvPr id="96" name="Shape 88"/>
          <p:cNvSpPr/>
          <p:nvPr/>
        </p:nvSpPr>
        <p:spPr>
          <a:xfrm>
            <a:off x="8289950" y="4951476"/>
            <a:ext cx="19202" cy="676656"/>
          </a:xfrm>
          <a:prstGeom prst="rect">
            <a:avLst/>
          </a:prstGeom>
          <a:solidFill>
            <a:srgbClr val="000000"/>
          </a:solidFill>
          <a:ln/>
        </p:spPr>
        <p:txBody>
          <a:bodyPr/>
          <a:lstStyle/>
          <a:p>
            <a:endParaRPr lang="ja-JP" altLang="en-US"/>
          </a:p>
        </p:txBody>
      </p:sp>
      <p:sp>
        <p:nvSpPr>
          <p:cNvPr id="97" name="Shape 89"/>
          <p:cNvSpPr/>
          <p:nvPr/>
        </p:nvSpPr>
        <p:spPr>
          <a:xfrm>
            <a:off x="8242402" y="5008169"/>
            <a:ext cx="75895" cy="75895"/>
          </a:xfrm>
          <a:prstGeom prst="ellipse">
            <a:avLst/>
          </a:prstGeom>
          <a:solidFill>
            <a:srgbClr val="000000"/>
          </a:solidFill>
          <a:ln w="25400">
            <a:solidFill>
              <a:srgbClr val="000000"/>
            </a:solidFill>
            <a:prstDash val="solid"/>
          </a:ln>
        </p:spPr>
        <p:txBody>
          <a:bodyPr/>
          <a:lstStyle/>
          <a:p>
            <a:endParaRPr lang="ja-JP" altLang="en-US"/>
          </a:p>
        </p:txBody>
      </p:sp>
      <p:sp>
        <p:nvSpPr>
          <p:cNvPr id="98" name="Text 90"/>
          <p:cNvSpPr txBox="1"/>
          <p:nvPr/>
        </p:nvSpPr>
        <p:spPr>
          <a:xfrm>
            <a:off x="8499348" y="4951476"/>
            <a:ext cx="288950"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現在</a:t>
            </a:r>
            <a:endParaRPr lang="en-US" sz="800" dirty="0"/>
          </a:p>
        </p:txBody>
      </p:sp>
      <p:sp>
        <p:nvSpPr>
          <p:cNvPr id="99" name="Text 91"/>
          <p:cNvSpPr txBox="1"/>
          <p:nvPr/>
        </p:nvSpPr>
        <p:spPr>
          <a:xfrm>
            <a:off x="8499348" y="5117897"/>
            <a:ext cx="1283818"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Square (Block, Inc.)</a:t>
            </a:r>
            <a:endParaRPr lang="en-US" sz="900" dirty="0"/>
          </a:p>
        </p:txBody>
      </p:sp>
      <p:sp>
        <p:nvSpPr>
          <p:cNvPr id="100" name="Text 92"/>
          <p:cNvSpPr txBox="1"/>
          <p:nvPr/>
        </p:nvSpPr>
        <p:spPr>
          <a:xfrm>
            <a:off x="8499348" y="5291633"/>
            <a:ext cx="3182112"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General Manager of Square Point of Sale, CRM, and Square Staff.</a:t>
            </a:r>
            <a:endParaRPr lang="en-US" sz="900" dirty="0"/>
          </a:p>
        </p:txBody>
      </p:sp>
      <p:sp>
        <p:nvSpPr>
          <p:cNvPr id="101" name="Shape 93"/>
          <p:cNvSpPr/>
          <p:nvPr/>
        </p:nvSpPr>
        <p:spPr>
          <a:xfrm>
            <a:off x="8289950" y="5735117"/>
            <a:ext cx="19202" cy="657454"/>
          </a:xfrm>
          <a:prstGeom prst="rect">
            <a:avLst/>
          </a:prstGeom>
          <a:solidFill>
            <a:srgbClr val="E5E7EB"/>
          </a:solidFill>
          <a:ln/>
        </p:spPr>
        <p:txBody>
          <a:bodyPr/>
          <a:lstStyle/>
          <a:p>
            <a:endParaRPr lang="ja-JP" altLang="en-US"/>
          </a:p>
        </p:txBody>
      </p:sp>
      <p:sp>
        <p:nvSpPr>
          <p:cNvPr id="102" name="Shape 94"/>
          <p:cNvSpPr/>
          <p:nvPr/>
        </p:nvSpPr>
        <p:spPr>
          <a:xfrm>
            <a:off x="8242402" y="5791810"/>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103" name="Text 95"/>
          <p:cNvSpPr txBox="1"/>
          <p:nvPr/>
        </p:nvSpPr>
        <p:spPr>
          <a:xfrm>
            <a:off x="8499348" y="5735117"/>
            <a:ext cx="307238"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Past</a:t>
            </a:r>
            <a:endParaRPr lang="en-US" sz="800" dirty="0"/>
          </a:p>
        </p:txBody>
      </p:sp>
      <p:sp>
        <p:nvSpPr>
          <p:cNvPr id="104" name="Text 96"/>
          <p:cNvSpPr txBox="1"/>
          <p:nvPr/>
        </p:nvSpPr>
        <p:spPr>
          <a:xfrm>
            <a:off x="8499348" y="5901538"/>
            <a:ext cx="2600554"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Founder &amp; CEO of LocBox (Acquired by Square).</a:t>
            </a:r>
            <a:endParaRPr lang="en-US" sz="900" dirty="0"/>
          </a:p>
        </p:txBody>
      </p:sp>
      <p:sp>
        <p:nvSpPr>
          <p:cNvPr id="105" name="Text 97"/>
          <p:cNvSpPr txBox="1"/>
          <p:nvPr/>
        </p:nvSpPr>
        <p:spPr>
          <a:xfrm>
            <a:off x="8499348" y="6061558"/>
            <a:ext cx="3057754"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多様なテクノロジー企業でのプロダクトリーダーシップ経験。</a:t>
            </a:r>
            <a:endParaRPr lang="en-US" sz="900" dirty="0"/>
          </a:p>
        </p:txBody>
      </p:sp>
      <p:sp>
        <p:nvSpPr>
          <p:cNvPr id="106" name="Shape 98"/>
          <p:cNvSpPr/>
          <p:nvPr/>
        </p:nvSpPr>
        <p:spPr>
          <a:xfrm>
            <a:off x="5586984" y="2266798"/>
            <a:ext cx="1019556" cy="247802"/>
          </a:xfrm>
          <a:prstGeom prst="roundRect">
            <a:avLst>
              <a:gd name="adj" fmla="val 369004"/>
            </a:avLst>
          </a:prstGeom>
          <a:solidFill>
            <a:srgbClr val="FFFFFF"/>
          </a:solidFill>
          <a:ln w="12700">
            <a:solidFill>
              <a:srgbClr val="E5E7EB"/>
            </a:solidFill>
            <a:prstDash val="solid"/>
          </a:ln>
        </p:spPr>
        <p:txBody>
          <a:bodyPr/>
          <a:lstStyle/>
          <a:p>
            <a:endParaRPr lang="ja-JP" altLang="en-US"/>
          </a:p>
        </p:txBody>
      </p:sp>
      <p:sp>
        <p:nvSpPr>
          <p:cNvPr id="107" name="Text 99"/>
          <p:cNvSpPr txBox="1"/>
          <p:nvPr/>
        </p:nvSpPr>
        <p:spPr>
          <a:xfrm>
            <a:off x="5710428" y="2305202"/>
            <a:ext cx="857707" cy="162763"/>
          </a:xfrm>
          <a:prstGeom prst="rect">
            <a:avLst/>
          </a:prstGeom>
          <a:noFill/>
          <a:ln/>
        </p:spPr>
        <p:txBody>
          <a:bodyPr wrap="square" lIns="0" tIns="0" rIns="0" bIns="0" rtlCol="0" anchor="ctr"/>
          <a:lstStyle/>
          <a:p>
            <a:pPr marL="0" indent="0" algn="l">
              <a:buNone/>
            </a:pPr>
            <a:r>
              <a:rPr lang="en-US" sz="900" b="1" dirty="0">
                <a:solidFill>
                  <a:srgbClr val="6B7280"/>
                </a:solidFill>
                <a:latin typeface="Noto Sans JP" pitchFamily="34" charset="0"/>
                <a:ea typeface="Noto Sans JP" pitchFamily="34" charset="-122"/>
                <a:cs typeface="Noto Sans JP" pitchFamily="34" charset="-120"/>
              </a:rPr>
              <a:t>Square Japan</a:t>
            </a:r>
            <a:endParaRPr lang="en-US" sz="900" dirty="0"/>
          </a:p>
        </p:txBody>
      </p:sp>
      <p:sp>
        <p:nvSpPr>
          <p:cNvPr id="108" name="Shape 100"/>
          <p:cNvSpPr/>
          <p:nvPr/>
        </p:nvSpPr>
        <p:spPr>
          <a:xfrm>
            <a:off x="3657600" y="2572207"/>
            <a:ext cx="2133295" cy="676656"/>
          </a:xfrm>
          <a:prstGeom prst="roundRect">
            <a:avLst>
              <a:gd name="adj" fmla="val 11420"/>
            </a:avLst>
          </a:prstGeom>
          <a:solidFill>
            <a:srgbClr val="FFFFFF"/>
          </a:solidFill>
          <a:ln w="25400">
            <a:solidFill>
              <a:srgbClr val="111827"/>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109" name="Text 101"/>
          <p:cNvSpPr txBox="1"/>
          <p:nvPr/>
        </p:nvSpPr>
        <p:spPr>
          <a:xfrm>
            <a:off x="4150462" y="2686507"/>
            <a:ext cx="1231697" cy="152705"/>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JAPAN COUNTRY LEAD</a:t>
            </a:r>
            <a:endParaRPr lang="en-US" sz="800" dirty="0"/>
          </a:p>
        </p:txBody>
      </p:sp>
      <p:sp>
        <p:nvSpPr>
          <p:cNvPr id="110" name="Text 102"/>
          <p:cNvSpPr txBox="1"/>
          <p:nvPr/>
        </p:nvSpPr>
        <p:spPr>
          <a:xfrm>
            <a:off x="4215384" y="2900477"/>
            <a:ext cx="1119226" cy="191110"/>
          </a:xfrm>
          <a:prstGeom prst="rect">
            <a:avLst/>
          </a:prstGeom>
          <a:noFill/>
          <a:ln/>
        </p:spPr>
        <p:txBody>
          <a:bodyPr wrap="square" lIns="0" tIns="0" rIns="0" bIns="0" rtlCol="0" anchor="ctr"/>
          <a:lstStyle/>
          <a:p>
            <a:pPr marL="0" indent="0" algn="ctr">
              <a:buNone/>
            </a:pPr>
            <a:r>
              <a:rPr lang="en-US" sz="1000" b="1" dirty="0">
                <a:solidFill>
                  <a:srgbClr val="111827"/>
                </a:solidFill>
                <a:latin typeface="Noto Sans JP" pitchFamily="34" charset="0"/>
                <a:ea typeface="Noto Sans JP" pitchFamily="34" charset="-122"/>
                <a:cs typeface="Noto Sans JP" pitchFamily="34" charset="-120"/>
              </a:rPr>
              <a:t>Stephen Adams</a:t>
            </a:r>
            <a:endParaRPr lang="en-US" sz="1000" dirty="0"/>
          </a:p>
        </p:txBody>
      </p:sp>
      <p:sp>
        <p:nvSpPr>
          <p:cNvPr id="111" name="Shape 103"/>
          <p:cNvSpPr/>
          <p:nvPr/>
        </p:nvSpPr>
        <p:spPr>
          <a:xfrm>
            <a:off x="5067605" y="2514600"/>
            <a:ext cx="780898" cy="190195"/>
          </a:xfrm>
          <a:prstGeom prst="roundRect">
            <a:avLst>
              <a:gd name="adj" fmla="val 480770"/>
            </a:avLst>
          </a:prstGeom>
          <a:solidFill>
            <a:srgbClr val="2563EB"/>
          </a:solidFill>
          <a:ln/>
          <a:effectLst>
            <a:outerShdw blurRad="12700" dist="12700" dir="16200000" algn="bl" rotWithShape="0">
              <a:srgbClr val="000000">
                <a:alpha val="75000"/>
              </a:srgbClr>
            </a:outerShdw>
          </a:effectLst>
        </p:spPr>
        <p:txBody>
          <a:bodyPr/>
          <a:lstStyle/>
          <a:p>
            <a:endParaRPr lang="ja-JP" altLang="en-US"/>
          </a:p>
        </p:txBody>
      </p:sp>
      <p:sp>
        <p:nvSpPr>
          <p:cNvPr id="112" name="Text 104"/>
          <p:cNvSpPr txBox="1"/>
          <p:nvPr/>
        </p:nvSpPr>
        <p:spPr>
          <a:xfrm>
            <a:off x="5144414" y="2523744"/>
            <a:ext cx="715061" cy="162763"/>
          </a:xfrm>
          <a:prstGeom prst="rect">
            <a:avLst/>
          </a:prstGeom>
          <a:noFill/>
          <a:ln/>
        </p:spPr>
        <p:txBody>
          <a:bodyPr wrap="square" lIns="0" tIns="0" rIns="0" bIns="0" rtlCol="0" anchor="ctr"/>
          <a:lstStyle/>
          <a:p>
            <a:pPr marL="0" indent="0" algn="ctr">
              <a:buNone/>
            </a:pPr>
            <a:r>
              <a:rPr lang="en-US" sz="900" dirty="0">
                <a:solidFill>
                  <a:srgbClr val="FFFFFF"/>
                </a:solidFill>
                <a:latin typeface="Noto Sans JP" pitchFamily="34" charset="0"/>
                <a:ea typeface="Noto Sans JP" pitchFamily="34" charset="-122"/>
                <a:cs typeface="Noto Sans JP" pitchFamily="34" charset="-120"/>
              </a:rPr>
              <a:t>New Leader</a:t>
            </a:r>
            <a:endParaRPr lang="en-US" sz="900" dirty="0"/>
          </a:p>
        </p:txBody>
      </p:sp>
      <p:sp>
        <p:nvSpPr>
          <p:cNvPr id="113" name="Shape 105"/>
          <p:cNvSpPr/>
          <p:nvPr/>
        </p:nvSpPr>
        <p:spPr>
          <a:xfrm>
            <a:off x="6400800" y="2572207"/>
            <a:ext cx="2133295" cy="676656"/>
          </a:xfrm>
          <a:prstGeom prst="roundRect">
            <a:avLst>
              <a:gd name="adj" fmla="val 11420"/>
            </a:avLst>
          </a:prstGeom>
          <a:solidFill>
            <a:srgbClr val="FFFFFF"/>
          </a:solidFill>
          <a:ln w="25400">
            <a:solidFill>
              <a:srgbClr val="111827"/>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114" name="Text 106"/>
          <p:cNvSpPr txBox="1"/>
          <p:nvPr/>
        </p:nvSpPr>
        <p:spPr>
          <a:xfrm>
            <a:off x="6707124" y="2686507"/>
            <a:ext cx="1602943" cy="152705"/>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EXECUTIVE DIRECTOR / 取締役</a:t>
            </a:r>
            <a:endParaRPr lang="en-US" sz="800" dirty="0"/>
          </a:p>
        </p:txBody>
      </p:sp>
      <p:sp>
        <p:nvSpPr>
          <p:cNvPr id="115" name="Text 107"/>
          <p:cNvSpPr txBox="1"/>
          <p:nvPr/>
        </p:nvSpPr>
        <p:spPr>
          <a:xfrm>
            <a:off x="7185355" y="2900477"/>
            <a:ext cx="672084" cy="191110"/>
          </a:xfrm>
          <a:prstGeom prst="rect">
            <a:avLst/>
          </a:prstGeom>
          <a:noFill/>
          <a:ln/>
        </p:spPr>
        <p:txBody>
          <a:bodyPr wrap="square" lIns="0" tIns="0" rIns="0" bIns="0" rtlCol="0" anchor="ctr"/>
          <a:lstStyle/>
          <a:p>
            <a:pPr marL="0" indent="0" algn="ctr">
              <a:buNone/>
            </a:pPr>
            <a:r>
              <a:rPr lang="en-US" sz="1000" b="1" dirty="0">
                <a:solidFill>
                  <a:srgbClr val="111827"/>
                </a:solidFill>
                <a:latin typeface="Noto Sans JP" pitchFamily="34" charset="0"/>
                <a:ea typeface="Noto Sans JP" pitchFamily="34" charset="-122"/>
                <a:cs typeface="Noto Sans JP" pitchFamily="34" charset="-120"/>
              </a:rPr>
              <a:t>野村 亮輔</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ja-JP" altLang="en-US"/>
          </a:p>
        </p:txBody>
      </p:sp>
      <p:sp>
        <p:nvSpPr>
          <p:cNvPr id="3" name="Shape 1"/>
          <p:cNvSpPr/>
          <p:nvPr/>
        </p:nvSpPr>
        <p:spPr>
          <a:xfrm>
            <a:off x="0" y="0"/>
            <a:ext cx="12191695" cy="6858000"/>
          </a:xfrm>
          <a:prstGeom prst="rect">
            <a:avLst/>
          </a:prstGeom>
          <a:solidFill>
            <a:srgbClr val="FFFFFF"/>
          </a:solidFill>
          <a:ln/>
        </p:spPr>
        <p:txBody>
          <a:bodyPr/>
          <a:lstStyle/>
          <a:p>
            <a:endParaRPr lang="ja-JP" altLang="en-US"/>
          </a:p>
        </p:txBody>
      </p:sp>
      <p:sp>
        <p:nvSpPr>
          <p:cNvPr id="4" name="Shape 2"/>
          <p:cNvSpPr/>
          <p:nvPr/>
        </p:nvSpPr>
        <p:spPr>
          <a:xfrm>
            <a:off x="381305" y="952805"/>
            <a:ext cx="11430000" cy="9144"/>
          </a:xfrm>
          <a:prstGeom prst="rect">
            <a:avLst/>
          </a:prstGeom>
          <a:solidFill>
            <a:srgbClr val="E5E7EB"/>
          </a:solidFill>
          <a:ln/>
        </p:spPr>
        <p:txBody>
          <a:bodyPr/>
          <a:lstStyle/>
          <a:p>
            <a:endParaRPr lang="ja-JP" altLang="en-US"/>
          </a:p>
        </p:txBody>
      </p:sp>
      <p:pic>
        <p:nvPicPr>
          <p:cNvPr id="5" name="Image 0" descr="preencoded.png"/>
          <p:cNvPicPr>
            <a:picLocks noChangeAspect="1"/>
          </p:cNvPicPr>
          <p:nvPr/>
        </p:nvPicPr>
        <p:blipFill>
          <a:blip r:embed="rId3"/>
          <a:srcRect t="-1821" b="-1821"/>
          <a:stretch/>
        </p:blipFill>
        <p:spPr>
          <a:xfrm>
            <a:off x="381305" y="409651"/>
            <a:ext cx="276149" cy="286207"/>
          </a:xfrm>
          <a:prstGeom prst="rect">
            <a:avLst/>
          </a:prstGeom>
        </p:spPr>
      </p:pic>
      <p:sp>
        <p:nvSpPr>
          <p:cNvPr id="6" name="Text 3"/>
          <p:cNvSpPr txBox="1"/>
          <p:nvPr/>
        </p:nvSpPr>
        <p:spPr>
          <a:xfrm>
            <a:off x="733349" y="362102"/>
            <a:ext cx="905256" cy="228600"/>
          </a:xfrm>
          <a:prstGeom prst="rect">
            <a:avLst/>
          </a:prstGeom>
          <a:noFill/>
          <a:ln/>
        </p:spPr>
        <p:txBody>
          <a:bodyPr wrap="square" lIns="0" tIns="0" rIns="0" bIns="0" rtlCol="0" anchor="ctr"/>
          <a:lstStyle/>
          <a:p>
            <a:pPr marL="0" indent="0" algn="l">
              <a:buNone/>
            </a:pPr>
            <a:r>
              <a:rPr lang="en-US" sz="1500" b="1" dirty="0">
                <a:solidFill>
                  <a:srgbClr val="0099FF"/>
                </a:solidFill>
                <a:latin typeface="Inter" pitchFamily="34" charset="0"/>
                <a:ea typeface="Inter" pitchFamily="34" charset="-122"/>
                <a:cs typeface="Inter" pitchFamily="34" charset="-120"/>
              </a:rPr>
              <a:t>RECRUIT</a:t>
            </a:r>
            <a:endParaRPr lang="en-US" sz="1500" dirty="0"/>
          </a:p>
        </p:txBody>
      </p:sp>
      <p:sp>
        <p:nvSpPr>
          <p:cNvPr id="7" name="Text 4"/>
          <p:cNvSpPr txBox="1"/>
          <p:nvPr/>
        </p:nvSpPr>
        <p:spPr>
          <a:xfrm>
            <a:off x="733349" y="609905"/>
            <a:ext cx="1095451" cy="143561"/>
          </a:xfrm>
          <a:prstGeom prst="rect">
            <a:avLst/>
          </a:prstGeom>
          <a:noFill/>
          <a:ln/>
        </p:spPr>
        <p:txBody>
          <a:bodyPr wrap="square" lIns="0" tIns="0" rIns="0" bIns="0" rtlCol="0" anchor="ctr"/>
          <a:lstStyle/>
          <a:p>
            <a:pPr marL="0" indent="0" algn="l">
              <a:buNone/>
            </a:pPr>
            <a:r>
              <a:rPr lang="en-US" sz="900" dirty="0">
                <a:solidFill>
                  <a:srgbClr val="6B7280"/>
                </a:solidFill>
                <a:latin typeface="Inter" pitchFamily="34" charset="0"/>
                <a:ea typeface="Inter" pitchFamily="34" charset="-122"/>
                <a:cs typeface="Inter" pitchFamily="34" charset="-120"/>
              </a:rPr>
              <a:t>Air ビジネスツールズ</a:t>
            </a:r>
            <a:endParaRPr lang="en-US" sz="900" dirty="0"/>
          </a:p>
        </p:txBody>
      </p:sp>
      <p:sp>
        <p:nvSpPr>
          <p:cNvPr id="8" name="Shape 5"/>
          <p:cNvSpPr/>
          <p:nvPr/>
        </p:nvSpPr>
        <p:spPr>
          <a:xfrm>
            <a:off x="1887322" y="400507"/>
            <a:ext cx="9144" cy="304495"/>
          </a:xfrm>
          <a:prstGeom prst="rect">
            <a:avLst/>
          </a:prstGeom>
          <a:solidFill>
            <a:srgbClr val="D1D5DB"/>
          </a:solidFill>
          <a:ln/>
        </p:spPr>
        <p:txBody>
          <a:bodyPr/>
          <a:lstStyle/>
          <a:p>
            <a:endParaRPr lang="ja-JP" altLang="en-US"/>
          </a:p>
        </p:txBody>
      </p:sp>
      <p:sp>
        <p:nvSpPr>
          <p:cNvPr id="9" name="Text 6"/>
          <p:cNvSpPr txBox="1"/>
          <p:nvPr/>
        </p:nvSpPr>
        <p:spPr>
          <a:xfrm>
            <a:off x="2049170" y="286207"/>
            <a:ext cx="4286707" cy="333756"/>
          </a:xfrm>
          <a:prstGeom prst="rect">
            <a:avLst/>
          </a:prstGeom>
          <a:noFill/>
          <a:ln/>
        </p:spPr>
        <p:txBody>
          <a:bodyPr wrap="square" lIns="0" tIns="0" rIns="0" bIns="0" rtlCol="0" anchor="ctr"/>
          <a:lstStyle/>
          <a:p>
            <a:pPr marL="0" indent="0" algn="l">
              <a:buNone/>
            </a:pPr>
            <a:r>
              <a:rPr lang="en-US" sz="1800" b="1" dirty="0">
                <a:solidFill>
                  <a:srgbClr val="111827"/>
                </a:solidFill>
                <a:latin typeface="Noto Sans JP" pitchFamily="34" charset="0"/>
                <a:ea typeface="Noto Sans JP" pitchFamily="34" charset="-122"/>
                <a:cs typeface="Noto Sans JP" pitchFamily="34" charset="-120"/>
              </a:rPr>
              <a:t>経営陣組織図と主要経営陣の前職・経歴</a:t>
            </a:r>
            <a:endParaRPr lang="en-US" sz="1800" dirty="0"/>
          </a:p>
        </p:txBody>
      </p:sp>
      <p:sp>
        <p:nvSpPr>
          <p:cNvPr id="10" name="Text 7"/>
          <p:cNvSpPr txBox="1"/>
          <p:nvPr/>
        </p:nvSpPr>
        <p:spPr>
          <a:xfrm>
            <a:off x="2049170" y="638251"/>
            <a:ext cx="4058107"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株式会社リクルート プロダクト統括本部 SaaS事業領域（Airペイ/Airレジ等）</a:t>
            </a:r>
            <a:endParaRPr lang="en-US" sz="900" dirty="0"/>
          </a:p>
        </p:txBody>
      </p:sp>
      <p:sp>
        <p:nvSpPr>
          <p:cNvPr id="11" name="Shape 8"/>
          <p:cNvSpPr/>
          <p:nvPr/>
        </p:nvSpPr>
        <p:spPr>
          <a:xfrm>
            <a:off x="10972800" y="485546"/>
            <a:ext cx="847649" cy="209398"/>
          </a:xfrm>
          <a:prstGeom prst="roundRect">
            <a:avLst>
              <a:gd name="adj" fmla="val 79396"/>
            </a:avLst>
          </a:prstGeom>
          <a:solidFill>
            <a:srgbClr val="DBEAFE"/>
          </a:solidFill>
          <a:ln/>
        </p:spPr>
        <p:txBody>
          <a:bodyPr/>
          <a:lstStyle/>
          <a:p>
            <a:endParaRPr lang="ja-JP" altLang="en-US"/>
          </a:p>
        </p:txBody>
      </p:sp>
      <p:sp>
        <p:nvSpPr>
          <p:cNvPr id="12" name="Text 9"/>
          <p:cNvSpPr txBox="1"/>
          <p:nvPr/>
        </p:nvSpPr>
        <p:spPr>
          <a:xfrm>
            <a:off x="11048695" y="523951"/>
            <a:ext cx="781812" cy="133502"/>
          </a:xfrm>
          <a:prstGeom prst="rect">
            <a:avLst/>
          </a:prstGeom>
          <a:noFill/>
          <a:ln/>
        </p:spPr>
        <p:txBody>
          <a:bodyPr wrap="square" lIns="0" tIns="0" rIns="0" bIns="0" rtlCol="0" anchor="ctr"/>
          <a:lstStyle/>
          <a:p>
            <a:pPr marL="0" indent="0" algn="r">
              <a:buNone/>
            </a:pPr>
            <a:r>
              <a:rPr lang="en-US" sz="900" dirty="0">
                <a:solidFill>
                  <a:srgbClr val="1E40AF"/>
                </a:solidFill>
                <a:latin typeface="ui-monospace" pitchFamily="34" charset="0"/>
                <a:ea typeface="ui-monospace" pitchFamily="34" charset="-122"/>
                <a:cs typeface="ui-monospace" pitchFamily="34" charset="-120"/>
              </a:rPr>
              <a:t>FINTECH-02</a:t>
            </a:r>
            <a:endParaRPr lang="en-US" sz="900" dirty="0"/>
          </a:p>
        </p:txBody>
      </p:sp>
      <p:sp>
        <p:nvSpPr>
          <p:cNvPr id="13" name="Shape 10"/>
          <p:cNvSpPr/>
          <p:nvPr/>
        </p:nvSpPr>
        <p:spPr>
          <a:xfrm>
            <a:off x="381305" y="1190549"/>
            <a:ext cx="11430000" cy="2000707"/>
          </a:xfrm>
          <a:prstGeom prst="roundRect">
            <a:avLst>
              <a:gd name="adj" fmla="val 2612"/>
            </a:avLst>
          </a:prstGeom>
          <a:solidFill>
            <a:srgbClr val="F0F9FF"/>
          </a:solidFill>
          <a:ln w="12700">
            <a:solidFill>
              <a:srgbClr val="BAE6FD"/>
            </a:solidFill>
            <a:prstDash val="solid"/>
          </a:ln>
        </p:spPr>
        <p:txBody>
          <a:bodyPr/>
          <a:lstStyle/>
          <a:p>
            <a:endParaRPr lang="ja-JP" altLang="en-US"/>
          </a:p>
        </p:txBody>
      </p:sp>
      <p:sp>
        <p:nvSpPr>
          <p:cNvPr id="14" name="Shape 11"/>
          <p:cNvSpPr/>
          <p:nvPr/>
        </p:nvSpPr>
        <p:spPr>
          <a:xfrm>
            <a:off x="4876495" y="1352398"/>
            <a:ext cx="2438705" cy="590702"/>
          </a:xfrm>
          <a:prstGeom prst="roundRect">
            <a:avLst>
              <a:gd name="adj" fmla="val 14981"/>
            </a:avLst>
          </a:prstGeom>
          <a:solidFill>
            <a:srgbClr val="F3F4F6"/>
          </a:solidFill>
          <a:ln w="12700">
            <a:solidFill>
              <a:srgbClr val="9CA3AF"/>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15" name="Text 12"/>
          <p:cNvSpPr txBox="1"/>
          <p:nvPr/>
        </p:nvSpPr>
        <p:spPr>
          <a:xfrm>
            <a:off x="5843930" y="1457554"/>
            <a:ext cx="584302" cy="152705"/>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COMPANY</a:t>
            </a:r>
            <a:endParaRPr lang="en-US" sz="800" dirty="0"/>
          </a:p>
        </p:txBody>
      </p:sp>
      <p:sp>
        <p:nvSpPr>
          <p:cNvPr id="16" name="Text 13"/>
          <p:cNvSpPr txBox="1"/>
          <p:nvPr/>
        </p:nvSpPr>
        <p:spPr>
          <a:xfrm>
            <a:off x="5498287" y="1633118"/>
            <a:ext cx="1300277" cy="191110"/>
          </a:xfrm>
          <a:prstGeom prst="rect">
            <a:avLst/>
          </a:prstGeom>
          <a:noFill/>
          <a:ln/>
        </p:spPr>
        <p:txBody>
          <a:bodyPr wrap="square" lIns="0" tIns="0" rIns="0" bIns="0" rtlCol="0" anchor="ctr"/>
          <a:lstStyle/>
          <a:p>
            <a:pPr marL="0" indent="0" algn="ctr">
              <a:buNone/>
            </a:pPr>
            <a:r>
              <a:rPr lang="en-US" sz="1000" b="1" dirty="0">
                <a:solidFill>
                  <a:srgbClr val="111827"/>
                </a:solidFill>
                <a:latin typeface="Noto Sans JP" pitchFamily="34" charset="0"/>
                <a:ea typeface="Noto Sans JP" pitchFamily="34" charset="-122"/>
                <a:cs typeface="Noto Sans JP" pitchFamily="34" charset="-120"/>
              </a:rPr>
              <a:t>株式会社リクルート</a:t>
            </a:r>
            <a:endParaRPr lang="en-US" sz="1000" dirty="0"/>
          </a:p>
        </p:txBody>
      </p:sp>
      <p:sp>
        <p:nvSpPr>
          <p:cNvPr id="17" name="Shape 14"/>
          <p:cNvSpPr/>
          <p:nvPr/>
        </p:nvSpPr>
        <p:spPr>
          <a:xfrm>
            <a:off x="6090818" y="1809598"/>
            <a:ext cx="9144" cy="304495"/>
          </a:xfrm>
          <a:prstGeom prst="rect">
            <a:avLst/>
          </a:prstGeom>
          <a:solidFill>
            <a:srgbClr val="D1D5DB"/>
          </a:solidFill>
          <a:ln/>
        </p:spPr>
        <p:txBody>
          <a:bodyPr/>
          <a:lstStyle/>
          <a:p>
            <a:endParaRPr lang="ja-JP" altLang="en-US"/>
          </a:p>
        </p:txBody>
      </p:sp>
      <p:sp>
        <p:nvSpPr>
          <p:cNvPr id="18" name="Shape 15"/>
          <p:cNvSpPr/>
          <p:nvPr/>
        </p:nvSpPr>
        <p:spPr>
          <a:xfrm>
            <a:off x="4572000" y="2115007"/>
            <a:ext cx="3047695" cy="676656"/>
          </a:xfrm>
          <a:prstGeom prst="roundRect">
            <a:avLst>
              <a:gd name="adj" fmla="val 11420"/>
            </a:avLst>
          </a:prstGeom>
          <a:solidFill>
            <a:srgbClr val="FFFFFF"/>
          </a:solidFill>
          <a:ln w="25400">
            <a:solidFill>
              <a:srgbClr val="0099FF"/>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19" name="Text 16"/>
          <p:cNvSpPr txBox="1"/>
          <p:nvPr/>
        </p:nvSpPr>
        <p:spPr>
          <a:xfrm>
            <a:off x="5166360" y="2229307"/>
            <a:ext cx="1945843" cy="152705"/>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プロダクト統括本部 SAAS事業領域担当</a:t>
            </a:r>
            <a:endParaRPr lang="en-US" sz="800" dirty="0"/>
          </a:p>
        </p:txBody>
      </p:sp>
      <p:sp>
        <p:nvSpPr>
          <p:cNvPr id="20" name="Text 17"/>
          <p:cNvSpPr txBox="1"/>
          <p:nvPr/>
        </p:nvSpPr>
        <p:spPr>
          <a:xfrm>
            <a:off x="5565953" y="2443277"/>
            <a:ext cx="672084" cy="191110"/>
          </a:xfrm>
          <a:prstGeom prst="rect">
            <a:avLst/>
          </a:prstGeom>
          <a:noFill/>
          <a:ln/>
        </p:spPr>
        <p:txBody>
          <a:bodyPr wrap="square" lIns="0" tIns="0" rIns="0" bIns="0" rtlCol="0" anchor="ctr"/>
          <a:lstStyle/>
          <a:p>
            <a:pPr marL="0" indent="0" algn="ctr">
              <a:buNone/>
            </a:pPr>
            <a:r>
              <a:rPr lang="en-US" sz="1000" b="1" dirty="0">
                <a:solidFill>
                  <a:srgbClr val="111827"/>
                </a:solidFill>
                <a:latin typeface="Noto Sans JP" pitchFamily="34" charset="0"/>
                <a:ea typeface="Noto Sans JP" pitchFamily="34" charset="-122"/>
                <a:cs typeface="Noto Sans JP" pitchFamily="34" charset="-120"/>
              </a:rPr>
              <a:t>牛田 圭一</a:t>
            </a:r>
            <a:endParaRPr lang="en-US" sz="1000" dirty="0"/>
          </a:p>
        </p:txBody>
      </p:sp>
      <p:sp>
        <p:nvSpPr>
          <p:cNvPr id="21" name="Text 18"/>
          <p:cNvSpPr txBox="1"/>
          <p:nvPr/>
        </p:nvSpPr>
        <p:spPr>
          <a:xfrm>
            <a:off x="6168542" y="2462479"/>
            <a:ext cx="553212" cy="162763"/>
          </a:xfrm>
          <a:prstGeom prst="rect">
            <a:avLst/>
          </a:prstGeom>
          <a:noFill/>
          <a:ln/>
        </p:spPr>
        <p:txBody>
          <a:bodyPr wrap="square" lIns="0" tIns="0" rIns="0" bIns="0" rtlCol="0" anchor="ctr"/>
          <a:lstStyle/>
          <a:p>
            <a:pPr marL="0" indent="0" algn="ctr">
              <a:buNone/>
            </a:pPr>
            <a:r>
              <a:rPr lang="en-US" sz="900" dirty="0">
                <a:solidFill>
                  <a:srgbClr val="6B7280"/>
                </a:solidFill>
                <a:latin typeface="Noto Sans JP" pitchFamily="34" charset="0"/>
                <a:ea typeface="Noto Sans JP" pitchFamily="34" charset="-122"/>
                <a:cs typeface="Noto Sans JP" pitchFamily="34" charset="-120"/>
              </a:rPr>
              <a:t>執行役員</a:t>
            </a:r>
            <a:endParaRPr lang="en-US" sz="900" dirty="0"/>
          </a:p>
        </p:txBody>
      </p:sp>
      <p:sp>
        <p:nvSpPr>
          <p:cNvPr id="22" name="Shape 19"/>
          <p:cNvSpPr/>
          <p:nvPr/>
        </p:nvSpPr>
        <p:spPr>
          <a:xfrm>
            <a:off x="6090818" y="2723998"/>
            <a:ext cx="9144" cy="304495"/>
          </a:xfrm>
          <a:prstGeom prst="rect">
            <a:avLst/>
          </a:prstGeom>
          <a:solidFill>
            <a:srgbClr val="D1D5DB"/>
          </a:solidFill>
          <a:ln/>
        </p:spPr>
        <p:txBody>
          <a:bodyPr/>
          <a:lstStyle/>
          <a:p>
            <a:endParaRPr lang="ja-JP" altLang="en-US"/>
          </a:p>
        </p:txBody>
      </p:sp>
      <p:sp>
        <p:nvSpPr>
          <p:cNvPr id="23" name="Shape 20"/>
          <p:cNvSpPr/>
          <p:nvPr/>
        </p:nvSpPr>
        <p:spPr>
          <a:xfrm>
            <a:off x="1816913" y="3029407"/>
            <a:ext cx="8563356" cy="9144"/>
          </a:xfrm>
          <a:prstGeom prst="rect">
            <a:avLst/>
          </a:prstGeom>
          <a:solidFill>
            <a:srgbClr val="D1D5DB"/>
          </a:solidFill>
          <a:ln/>
        </p:spPr>
        <p:txBody>
          <a:bodyPr/>
          <a:lstStyle/>
          <a:p>
            <a:endParaRPr lang="ja-JP" altLang="en-US"/>
          </a:p>
        </p:txBody>
      </p:sp>
      <p:sp>
        <p:nvSpPr>
          <p:cNvPr id="24" name="Shape 21"/>
          <p:cNvSpPr/>
          <p:nvPr/>
        </p:nvSpPr>
        <p:spPr>
          <a:xfrm>
            <a:off x="6090818" y="3029407"/>
            <a:ext cx="9144" cy="152705"/>
          </a:xfrm>
          <a:prstGeom prst="rect">
            <a:avLst/>
          </a:prstGeom>
          <a:solidFill>
            <a:srgbClr val="D1D5DB"/>
          </a:solidFill>
          <a:ln/>
        </p:spPr>
        <p:txBody>
          <a:bodyPr/>
          <a:lstStyle/>
          <a:p>
            <a:endParaRPr lang="ja-JP" altLang="en-US"/>
          </a:p>
        </p:txBody>
      </p:sp>
      <p:sp>
        <p:nvSpPr>
          <p:cNvPr id="25" name="Shape 22"/>
          <p:cNvSpPr/>
          <p:nvPr/>
        </p:nvSpPr>
        <p:spPr>
          <a:xfrm>
            <a:off x="6090818" y="3029407"/>
            <a:ext cx="9144" cy="152705"/>
          </a:xfrm>
          <a:prstGeom prst="rect">
            <a:avLst/>
          </a:prstGeom>
          <a:solidFill>
            <a:srgbClr val="D1D5DB"/>
          </a:solidFill>
          <a:ln/>
        </p:spPr>
        <p:txBody>
          <a:bodyPr/>
          <a:lstStyle/>
          <a:p>
            <a:endParaRPr lang="ja-JP" altLang="en-US"/>
          </a:p>
        </p:txBody>
      </p:sp>
      <p:sp>
        <p:nvSpPr>
          <p:cNvPr id="26" name="Shape 23"/>
          <p:cNvSpPr/>
          <p:nvPr/>
        </p:nvSpPr>
        <p:spPr>
          <a:xfrm>
            <a:off x="6090818" y="3029407"/>
            <a:ext cx="9144" cy="152705"/>
          </a:xfrm>
          <a:prstGeom prst="rect">
            <a:avLst/>
          </a:prstGeom>
          <a:solidFill>
            <a:srgbClr val="D1D5DB"/>
          </a:solidFill>
          <a:ln/>
        </p:spPr>
        <p:txBody>
          <a:bodyPr/>
          <a:lstStyle/>
          <a:p>
            <a:endParaRPr lang="ja-JP" altLang="en-US"/>
          </a:p>
        </p:txBody>
      </p:sp>
      <p:sp>
        <p:nvSpPr>
          <p:cNvPr id="27" name="Shape 24"/>
          <p:cNvSpPr/>
          <p:nvPr/>
        </p:nvSpPr>
        <p:spPr>
          <a:xfrm>
            <a:off x="6090818" y="3029407"/>
            <a:ext cx="9144" cy="152705"/>
          </a:xfrm>
          <a:prstGeom prst="rect">
            <a:avLst/>
          </a:prstGeom>
          <a:solidFill>
            <a:srgbClr val="D1D5DB"/>
          </a:solidFill>
          <a:ln/>
        </p:spPr>
        <p:txBody>
          <a:bodyPr/>
          <a:lstStyle/>
          <a:p>
            <a:endParaRPr lang="ja-JP" altLang="en-US"/>
          </a:p>
        </p:txBody>
      </p:sp>
      <p:sp>
        <p:nvSpPr>
          <p:cNvPr id="28" name="Shape 25"/>
          <p:cNvSpPr/>
          <p:nvPr/>
        </p:nvSpPr>
        <p:spPr>
          <a:xfrm>
            <a:off x="1283818" y="3181198"/>
            <a:ext cx="1524305" cy="400507"/>
          </a:xfrm>
          <a:prstGeom prst="roundRect">
            <a:avLst>
              <a:gd name="adj" fmla="val 32616"/>
            </a:avLst>
          </a:prstGeom>
          <a:solidFill>
            <a:srgbClr val="FFFFFF"/>
          </a:solidFill>
          <a:ln w="12700">
            <a:solidFill>
              <a:srgbClr val="D1D5DB"/>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29" name="Text 26"/>
          <p:cNvSpPr txBox="1"/>
          <p:nvPr/>
        </p:nvSpPr>
        <p:spPr>
          <a:xfrm>
            <a:off x="1819656" y="3286354"/>
            <a:ext cx="557784" cy="191110"/>
          </a:xfrm>
          <a:prstGeom prst="rect">
            <a:avLst/>
          </a:prstGeom>
          <a:noFill/>
          <a:ln/>
        </p:spPr>
        <p:txBody>
          <a:bodyPr wrap="square" lIns="0" tIns="0" rIns="0" bIns="0" rtlCol="0" anchor="ctr"/>
          <a:lstStyle/>
          <a:p>
            <a:pPr marL="0" indent="0" algn="ctr">
              <a:buNone/>
            </a:pPr>
            <a:r>
              <a:rPr lang="en-US" sz="1000" b="1" dirty="0">
                <a:solidFill>
                  <a:srgbClr val="374151"/>
                </a:solidFill>
                <a:latin typeface="Noto Sans JP" pitchFamily="34" charset="0"/>
                <a:ea typeface="Noto Sans JP" pitchFamily="34" charset="-122"/>
                <a:cs typeface="Noto Sans JP" pitchFamily="34" charset="-120"/>
              </a:rPr>
              <a:t>Airレジ</a:t>
            </a:r>
            <a:endParaRPr lang="en-US" sz="1000" dirty="0"/>
          </a:p>
        </p:txBody>
      </p:sp>
      <p:sp>
        <p:nvSpPr>
          <p:cNvPr id="30" name="Shape 27"/>
          <p:cNvSpPr/>
          <p:nvPr/>
        </p:nvSpPr>
        <p:spPr>
          <a:xfrm>
            <a:off x="3984041" y="3181198"/>
            <a:ext cx="1524305" cy="400507"/>
          </a:xfrm>
          <a:prstGeom prst="roundRect">
            <a:avLst>
              <a:gd name="adj" fmla="val 32616"/>
            </a:avLst>
          </a:prstGeom>
          <a:solidFill>
            <a:srgbClr val="FFFFFF"/>
          </a:solidFill>
          <a:ln w="12700">
            <a:solidFill>
              <a:srgbClr val="D1D5DB"/>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31" name="Text 28"/>
          <p:cNvSpPr txBox="1"/>
          <p:nvPr/>
        </p:nvSpPr>
        <p:spPr>
          <a:xfrm>
            <a:off x="4519879" y="3286354"/>
            <a:ext cx="557784" cy="191110"/>
          </a:xfrm>
          <a:prstGeom prst="rect">
            <a:avLst/>
          </a:prstGeom>
          <a:noFill/>
          <a:ln/>
        </p:spPr>
        <p:txBody>
          <a:bodyPr wrap="square" lIns="0" tIns="0" rIns="0" bIns="0" rtlCol="0" anchor="ctr"/>
          <a:lstStyle/>
          <a:p>
            <a:pPr marL="0" indent="0" algn="ctr">
              <a:buNone/>
            </a:pPr>
            <a:r>
              <a:rPr lang="en-US" sz="1000" b="1" dirty="0">
                <a:solidFill>
                  <a:srgbClr val="374151"/>
                </a:solidFill>
                <a:latin typeface="Noto Sans JP" pitchFamily="34" charset="0"/>
                <a:ea typeface="Noto Sans JP" pitchFamily="34" charset="-122"/>
                <a:cs typeface="Noto Sans JP" pitchFamily="34" charset="-120"/>
              </a:rPr>
              <a:t>Airペイ</a:t>
            </a:r>
            <a:endParaRPr lang="en-US" sz="1000" dirty="0"/>
          </a:p>
        </p:txBody>
      </p:sp>
      <p:sp>
        <p:nvSpPr>
          <p:cNvPr id="32" name="Shape 29"/>
          <p:cNvSpPr/>
          <p:nvPr/>
        </p:nvSpPr>
        <p:spPr>
          <a:xfrm>
            <a:off x="6684264" y="3181198"/>
            <a:ext cx="1524305" cy="400507"/>
          </a:xfrm>
          <a:prstGeom prst="roundRect">
            <a:avLst>
              <a:gd name="adj" fmla="val 32616"/>
            </a:avLst>
          </a:prstGeom>
          <a:solidFill>
            <a:srgbClr val="FFFFFF"/>
          </a:solidFill>
          <a:ln w="12700">
            <a:solidFill>
              <a:srgbClr val="D1D5DB"/>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33" name="Text 30"/>
          <p:cNvSpPr txBox="1"/>
          <p:nvPr/>
        </p:nvSpPr>
        <p:spPr>
          <a:xfrm>
            <a:off x="7154266" y="3286354"/>
            <a:ext cx="691286" cy="191110"/>
          </a:xfrm>
          <a:prstGeom prst="rect">
            <a:avLst/>
          </a:prstGeom>
          <a:noFill/>
          <a:ln/>
        </p:spPr>
        <p:txBody>
          <a:bodyPr wrap="square" lIns="0" tIns="0" rIns="0" bIns="0" rtlCol="0" anchor="ctr"/>
          <a:lstStyle/>
          <a:p>
            <a:pPr marL="0" indent="0" algn="ctr">
              <a:buNone/>
            </a:pPr>
            <a:r>
              <a:rPr lang="en-US" sz="1000" b="1" dirty="0">
                <a:solidFill>
                  <a:srgbClr val="374151"/>
                </a:solidFill>
                <a:latin typeface="Noto Sans JP" pitchFamily="34" charset="0"/>
                <a:ea typeface="Noto Sans JP" pitchFamily="34" charset="-122"/>
                <a:cs typeface="Noto Sans JP" pitchFamily="34" charset="-120"/>
              </a:rPr>
              <a:t>Airシフト</a:t>
            </a:r>
            <a:endParaRPr lang="en-US" sz="1000" dirty="0"/>
          </a:p>
        </p:txBody>
      </p:sp>
      <p:sp>
        <p:nvSpPr>
          <p:cNvPr id="34" name="Shape 31"/>
          <p:cNvSpPr/>
          <p:nvPr/>
        </p:nvSpPr>
        <p:spPr>
          <a:xfrm>
            <a:off x="9384487" y="3181198"/>
            <a:ext cx="1524305" cy="400507"/>
          </a:xfrm>
          <a:prstGeom prst="roundRect">
            <a:avLst>
              <a:gd name="adj" fmla="val 32616"/>
            </a:avLst>
          </a:prstGeom>
          <a:solidFill>
            <a:srgbClr val="FFFFFF"/>
          </a:solidFill>
          <a:ln w="12700">
            <a:solidFill>
              <a:srgbClr val="D1D5DB"/>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35" name="Text 32"/>
          <p:cNvSpPr txBox="1"/>
          <p:nvPr/>
        </p:nvSpPr>
        <p:spPr>
          <a:xfrm>
            <a:off x="9724644" y="3286354"/>
            <a:ext cx="948233" cy="191110"/>
          </a:xfrm>
          <a:prstGeom prst="rect">
            <a:avLst/>
          </a:prstGeom>
          <a:noFill/>
          <a:ln/>
        </p:spPr>
        <p:txBody>
          <a:bodyPr wrap="square" lIns="0" tIns="0" rIns="0" bIns="0" rtlCol="0" anchor="ctr"/>
          <a:lstStyle/>
          <a:p>
            <a:pPr marL="0" indent="0" algn="ctr">
              <a:buNone/>
            </a:pPr>
            <a:r>
              <a:rPr lang="en-US" sz="1000" b="1" dirty="0">
                <a:solidFill>
                  <a:srgbClr val="374151"/>
                </a:solidFill>
                <a:latin typeface="Noto Sans JP" pitchFamily="34" charset="0"/>
                <a:ea typeface="Noto Sans JP" pitchFamily="34" charset="-122"/>
                <a:cs typeface="Noto Sans JP" pitchFamily="34" charset="-120"/>
              </a:rPr>
              <a:t>Airリザーブ他</a:t>
            </a:r>
            <a:endParaRPr lang="en-US" sz="1000" dirty="0"/>
          </a:p>
        </p:txBody>
      </p:sp>
      <p:sp>
        <p:nvSpPr>
          <p:cNvPr id="36" name="Shape 33"/>
          <p:cNvSpPr/>
          <p:nvPr/>
        </p:nvSpPr>
        <p:spPr>
          <a:xfrm>
            <a:off x="381305" y="3419856"/>
            <a:ext cx="7563002" cy="3133649"/>
          </a:xfrm>
          <a:prstGeom prst="roundRect">
            <a:avLst>
              <a:gd name="adj" fmla="val 710"/>
            </a:avLst>
          </a:prstGeom>
          <a:solidFill>
            <a:srgbClr val="FFFFFF"/>
          </a:solidFill>
          <a:ln w="12700">
            <a:solidFill>
              <a:srgbClr val="E5E7EB"/>
            </a:solidFill>
            <a:prstDash val="solid"/>
          </a:ln>
          <a:effectLst>
            <a:outerShdw blurRad="63500" dist="38100" dir="5400000" algn="bl" rotWithShape="0">
              <a:srgbClr val="000000">
                <a:alpha val="5000"/>
              </a:srgbClr>
            </a:outerShdw>
          </a:effectLst>
        </p:spPr>
        <p:txBody>
          <a:bodyPr/>
          <a:lstStyle/>
          <a:p>
            <a:endParaRPr lang="ja-JP" altLang="en-US"/>
          </a:p>
        </p:txBody>
      </p:sp>
      <p:sp>
        <p:nvSpPr>
          <p:cNvPr id="37" name="Shape 34"/>
          <p:cNvSpPr/>
          <p:nvPr/>
        </p:nvSpPr>
        <p:spPr>
          <a:xfrm>
            <a:off x="390449" y="3429000"/>
            <a:ext cx="7543800" cy="847649"/>
          </a:xfrm>
          <a:prstGeom prst="rect">
            <a:avLst/>
          </a:prstGeom>
          <a:solidFill>
            <a:srgbClr val="FAFAFA"/>
          </a:solidFill>
          <a:ln/>
        </p:spPr>
        <p:txBody>
          <a:bodyPr/>
          <a:lstStyle/>
          <a:p>
            <a:endParaRPr lang="ja-JP" altLang="en-US"/>
          </a:p>
        </p:txBody>
      </p:sp>
      <p:sp>
        <p:nvSpPr>
          <p:cNvPr id="38" name="Shape 35"/>
          <p:cNvSpPr/>
          <p:nvPr/>
        </p:nvSpPr>
        <p:spPr>
          <a:xfrm>
            <a:off x="390449" y="4267505"/>
            <a:ext cx="7543800" cy="9144"/>
          </a:xfrm>
          <a:prstGeom prst="rect">
            <a:avLst/>
          </a:prstGeom>
          <a:solidFill>
            <a:srgbClr val="F3F4F6"/>
          </a:solidFill>
          <a:ln/>
        </p:spPr>
        <p:txBody>
          <a:bodyPr/>
          <a:lstStyle/>
          <a:p>
            <a:endParaRPr lang="ja-JP" altLang="en-US"/>
          </a:p>
        </p:txBody>
      </p:sp>
      <p:sp>
        <p:nvSpPr>
          <p:cNvPr id="39" name="Shape 36"/>
          <p:cNvSpPr/>
          <p:nvPr/>
        </p:nvSpPr>
        <p:spPr>
          <a:xfrm>
            <a:off x="543154" y="3581705"/>
            <a:ext cx="533095" cy="533095"/>
          </a:xfrm>
          <a:prstGeom prst="ellipse">
            <a:avLst/>
          </a:prstGeom>
          <a:solidFill>
            <a:srgbClr val="E5E7EB"/>
          </a:solidFill>
          <a:ln w="25400">
            <a:solidFill>
              <a:srgbClr val="FFFFFF"/>
            </a:solidFill>
            <a:prstDash val="solid"/>
          </a:ln>
          <a:effectLst>
            <a:outerShdw blurRad="38100" dist="25400" dir="5400000" algn="bl" rotWithShape="0">
              <a:srgbClr val="000000">
                <a:alpha val="10000"/>
              </a:srgbClr>
            </a:outerShdw>
          </a:effectLst>
        </p:spPr>
        <p:txBody>
          <a:bodyPr/>
          <a:lstStyle/>
          <a:p>
            <a:endParaRPr lang="ja-JP" altLang="en-US"/>
          </a:p>
        </p:txBody>
      </p:sp>
      <p:pic>
        <p:nvPicPr>
          <p:cNvPr id="40" name="Image 1" descr="preencoded.png"/>
          <p:cNvPicPr>
            <a:picLocks noChangeAspect="1"/>
          </p:cNvPicPr>
          <p:nvPr/>
        </p:nvPicPr>
        <p:blipFill>
          <a:blip r:embed="rId4"/>
          <a:srcRect l="-57" r="-57"/>
          <a:stretch/>
        </p:blipFill>
        <p:spPr>
          <a:xfrm>
            <a:off x="709574" y="3733495"/>
            <a:ext cx="200254" cy="228600"/>
          </a:xfrm>
          <a:prstGeom prst="rect">
            <a:avLst/>
          </a:prstGeom>
        </p:spPr>
      </p:pic>
      <p:sp>
        <p:nvSpPr>
          <p:cNvPr id="41" name="Text 37"/>
          <p:cNvSpPr txBox="1"/>
          <p:nvPr/>
        </p:nvSpPr>
        <p:spPr>
          <a:xfrm>
            <a:off x="1209751" y="3624682"/>
            <a:ext cx="862279" cy="247802"/>
          </a:xfrm>
          <a:prstGeom prst="rect">
            <a:avLst/>
          </a:prstGeom>
          <a:noFill/>
          <a:ln/>
        </p:spPr>
        <p:txBody>
          <a:bodyPr wrap="square" lIns="0" tIns="0" rIns="0" bIns="0" rtlCol="0" anchor="ctr"/>
          <a:lstStyle/>
          <a:p>
            <a:pPr marL="0" indent="0" algn="l">
              <a:buNone/>
            </a:pPr>
            <a:r>
              <a:rPr lang="en-US" sz="1300" b="1" dirty="0">
                <a:solidFill>
                  <a:srgbClr val="111827"/>
                </a:solidFill>
                <a:latin typeface="Noto Sans JP" pitchFamily="34" charset="0"/>
                <a:ea typeface="Noto Sans JP" pitchFamily="34" charset="-122"/>
                <a:cs typeface="Noto Sans JP" pitchFamily="34" charset="-120"/>
              </a:rPr>
              <a:t>牛田 圭一</a:t>
            </a:r>
            <a:endParaRPr lang="en-US" sz="1300" dirty="0"/>
          </a:p>
        </p:txBody>
      </p:sp>
      <p:sp>
        <p:nvSpPr>
          <p:cNvPr id="42" name="Text 38"/>
          <p:cNvSpPr txBox="1"/>
          <p:nvPr/>
        </p:nvSpPr>
        <p:spPr>
          <a:xfrm>
            <a:off x="1209751" y="3900830"/>
            <a:ext cx="3639312"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株式会社リクルート 執行役員 プロダクト統括本部 SaaS事業領域担当</a:t>
            </a:r>
            <a:endParaRPr lang="en-US" sz="900" dirty="0"/>
          </a:p>
        </p:txBody>
      </p:sp>
      <p:sp>
        <p:nvSpPr>
          <p:cNvPr id="43" name="Shape 39"/>
          <p:cNvSpPr/>
          <p:nvPr/>
        </p:nvSpPr>
        <p:spPr>
          <a:xfrm>
            <a:off x="543154" y="4438498"/>
            <a:ext cx="1352398" cy="181051"/>
          </a:xfrm>
          <a:prstGeom prst="roundRect">
            <a:avLst>
              <a:gd name="adj" fmla="val 106327"/>
            </a:avLst>
          </a:prstGeom>
          <a:solidFill>
            <a:srgbClr val="0099FF"/>
          </a:solidFill>
          <a:ln/>
        </p:spPr>
        <p:txBody>
          <a:bodyPr/>
          <a:lstStyle/>
          <a:p>
            <a:endParaRPr lang="ja-JP" altLang="en-US"/>
          </a:p>
        </p:txBody>
      </p:sp>
      <p:sp>
        <p:nvSpPr>
          <p:cNvPr id="44" name="Text 40"/>
          <p:cNvSpPr txBox="1"/>
          <p:nvPr/>
        </p:nvSpPr>
        <p:spPr>
          <a:xfrm>
            <a:off x="619049" y="4457700"/>
            <a:ext cx="1276502" cy="143561"/>
          </a:xfrm>
          <a:prstGeom prst="rect">
            <a:avLst/>
          </a:prstGeom>
          <a:noFill/>
          <a:ln/>
        </p:spPr>
        <p:txBody>
          <a:bodyPr wrap="square" lIns="0" tIns="0" rIns="0" bIns="0" rtlCol="0" anchor="ctr"/>
          <a:lstStyle/>
          <a:p>
            <a:pPr marL="0" indent="0" algn="l">
              <a:buNone/>
            </a:pPr>
            <a:r>
              <a:rPr lang="en-US" sz="800" b="1" dirty="0">
                <a:solidFill>
                  <a:srgbClr val="FFFFFF"/>
                </a:solidFill>
                <a:latin typeface="Noto Sans JP" pitchFamily="34" charset="0"/>
                <a:ea typeface="Noto Sans JP" pitchFamily="34" charset="-122"/>
                <a:cs typeface="Noto Sans JP" pitchFamily="34" charset="-120"/>
              </a:rPr>
              <a:t>Air ビジネスツールズ責任者</a:t>
            </a:r>
            <a:endParaRPr lang="en-US" sz="800" dirty="0"/>
          </a:p>
        </p:txBody>
      </p:sp>
      <p:sp>
        <p:nvSpPr>
          <p:cNvPr id="45" name="Shape 41"/>
          <p:cNvSpPr/>
          <p:nvPr/>
        </p:nvSpPr>
        <p:spPr>
          <a:xfrm>
            <a:off x="1931213" y="4438498"/>
            <a:ext cx="533095" cy="181051"/>
          </a:xfrm>
          <a:prstGeom prst="roundRect">
            <a:avLst>
              <a:gd name="adj" fmla="val 106327"/>
            </a:avLst>
          </a:prstGeom>
          <a:solidFill>
            <a:srgbClr val="F3F4F6"/>
          </a:solidFill>
          <a:ln/>
        </p:spPr>
        <p:txBody>
          <a:bodyPr/>
          <a:lstStyle/>
          <a:p>
            <a:endParaRPr lang="ja-JP" altLang="en-US"/>
          </a:p>
        </p:txBody>
      </p:sp>
      <p:sp>
        <p:nvSpPr>
          <p:cNvPr id="46" name="Text 42"/>
          <p:cNvSpPr txBox="1"/>
          <p:nvPr/>
        </p:nvSpPr>
        <p:spPr>
          <a:xfrm>
            <a:off x="2008022" y="4457700"/>
            <a:ext cx="457200" cy="143561"/>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事業開発</a:t>
            </a:r>
            <a:endParaRPr lang="en-US" sz="800" dirty="0"/>
          </a:p>
        </p:txBody>
      </p:sp>
      <p:sp>
        <p:nvSpPr>
          <p:cNvPr id="47" name="Shape 43"/>
          <p:cNvSpPr/>
          <p:nvPr/>
        </p:nvSpPr>
        <p:spPr>
          <a:xfrm>
            <a:off x="543154" y="4733849"/>
            <a:ext cx="19202" cy="676656"/>
          </a:xfrm>
          <a:prstGeom prst="rect">
            <a:avLst/>
          </a:prstGeom>
          <a:solidFill>
            <a:srgbClr val="0099FF"/>
          </a:solidFill>
          <a:ln/>
        </p:spPr>
        <p:txBody>
          <a:bodyPr/>
          <a:lstStyle/>
          <a:p>
            <a:endParaRPr lang="ja-JP" altLang="en-US"/>
          </a:p>
        </p:txBody>
      </p:sp>
      <p:sp>
        <p:nvSpPr>
          <p:cNvPr id="48" name="Shape 44"/>
          <p:cNvSpPr/>
          <p:nvPr/>
        </p:nvSpPr>
        <p:spPr>
          <a:xfrm>
            <a:off x="495605" y="4791456"/>
            <a:ext cx="75895" cy="75895"/>
          </a:xfrm>
          <a:prstGeom prst="ellipse">
            <a:avLst/>
          </a:prstGeom>
          <a:solidFill>
            <a:srgbClr val="0099FF"/>
          </a:solidFill>
          <a:ln w="25400">
            <a:solidFill>
              <a:srgbClr val="0099FF"/>
            </a:solidFill>
            <a:prstDash val="solid"/>
          </a:ln>
        </p:spPr>
        <p:txBody>
          <a:bodyPr/>
          <a:lstStyle/>
          <a:p>
            <a:endParaRPr lang="ja-JP" altLang="en-US"/>
          </a:p>
        </p:txBody>
      </p:sp>
      <p:sp>
        <p:nvSpPr>
          <p:cNvPr id="49" name="Text 45"/>
          <p:cNvSpPr txBox="1"/>
          <p:nvPr/>
        </p:nvSpPr>
        <p:spPr>
          <a:xfrm>
            <a:off x="752551" y="4733849"/>
            <a:ext cx="631850"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2020 - 現在</a:t>
            </a:r>
            <a:endParaRPr lang="en-US" sz="800" dirty="0"/>
          </a:p>
        </p:txBody>
      </p:sp>
      <p:sp>
        <p:nvSpPr>
          <p:cNvPr id="50" name="Text 46"/>
          <p:cNvSpPr txBox="1"/>
          <p:nvPr/>
        </p:nvSpPr>
        <p:spPr>
          <a:xfrm>
            <a:off x="752551" y="4900270"/>
            <a:ext cx="2312518"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リクルート 執行役員 SaaS事業領域担当</a:t>
            </a:r>
            <a:endParaRPr lang="en-US" sz="900" dirty="0"/>
          </a:p>
        </p:txBody>
      </p:sp>
      <p:sp>
        <p:nvSpPr>
          <p:cNvPr id="51" name="Text 47"/>
          <p:cNvSpPr txBox="1"/>
          <p:nvPr/>
        </p:nvSpPr>
        <p:spPr>
          <a:xfrm>
            <a:off x="752551" y="5074006"/>
            <a:ext cx="3353105"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「Airレジ」「Airペイ」を含むAir ビジネスツールズ全体の責任者として事業を統括。中小企業の業務・経営支援を推進。</a:t>
            </a:r>
            <a:endParaRPr lang="en-US" sz="900" dirty="0"/>
          </a:p>
        </p:txBody>
      </p:sp>
      <p:sp>
        <p:nvSpPr>
          <p:cNvPr id="52" name="Shape 48"/>
          <p:cNvSpPr/>
          <p:nvPr/>
        </p:nvSpPr>
        <p:spPr>
          <a:xfrm>
            <a:off x="543154" y="5517490"/>
            <a:ext cx="19202" cy="676656"/>
          </a:xfrm>
          <a:prstGeom prst="rect">
            <a:avLst/>
          </a:prstGeom>
          <a:solidFill>
            <a:srgbClr val="E5E7EB"/>
          </a:solidFill>
          <a:ln/>
        </p:spPr>
        <p:txBody>
          <a:bodyPr/>
          <a:lstStyle/>
          <a:p>
            <a:endParaRPr lang="ja-JP" altLang="en-US"/>
          </a:p>
        </p:txBody>
      </p:sp>
      <p:sp>
        <p:nvSpPr>
          <p:cNvPr id="53" name="Shape 49"/>
          <p:cNvSpPr/>
          <p:nvPr/>
        </p:nvSpPr>
        <p:spPr>
          <a:xfrm>
            <a:off x="495605" y="5575097"/>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54" name="Text 50"/>
          <p:cNvSpPr txBox="1"/>
          <p:nvPr/>
        </p:nvSpPr>
        <p:spPr>
          <a:xfrm>
            <a:off x="752551" y="5517490"/>
            <a:ext cx="660197"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2016 - 2020</a:t>
            </a:r>
            <a:endParaRPr lang="en-US" sz="800" dirty="0"/>
          </a:p>
        </p:txBody>
      </p:sp>
      <p:sp>
        <p:nvSpPr>
          <p:cNvPr id="55" name="Text 51"/>
          <p:cNvSpPr txBox="1"/>
          <p:nvPr/>
        </p:nvSpPr>
        <p:spPr>
          <a:xfrm>
            <a:off x="752551" y="5684825"/>
            <a:ext cx="1579169"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リクルートライフスタイル</a:t>
            </a:r>
            <a:endParaRPr lang="en-US" sz="900" dirty="0"/>
          </a:p>
        </p:txBody>
      </p:sp>
      <p:sp>
        <p:nvSpPr>
          <p:cNvPr id="56" name="Text 52"/>
          <p:cNvSpPr txBox="1"/>
          <p:nvPr/>
        </p:nvSpPr>
        <p:spPr>
          <a:xfrm>
            <a:off x="752551" y="5857646"/>
            <a:ext cx="3343961"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ネットビジネス本部 本部長。「ポンパレモール」「Recruit Card」などの立ち上げにも従事。</a:t>
            </a:r>
            <a:endParaRPr lang="en-US" sz="900" dirty="0"/>
          </a:p>
        </p:txBody>
      </p:sp>
      <p:sp>
        <p:nvSpPr>
          <p:cNvPr id="57" name="Shape 53"/>
          <p:cNvSpPr/>
          <p:nvPr/>
        </p:nvSpPr>
        <p:spPr>
          <a:xfrm>
            <a:off x="4273906" y="4429354"/>
            <a:ext cx="19202" cy="990295"/>
          </a:xfrm>
          <a:prstGeom prst="rect">
            <a:avLst/>
          </a:prstGeom>
          <a:solidFill>
            <a:srgbClr val="E5E7EB"/>
          </a:solidFill>
          <a:ln/>
        </p:spPr>
        <p:txBody>
          <a:bodyPr/>
          <a:lstStyle/>
          <a:p>
            <a:endParaRPr lang="ja-JP" altLang="en-US"/>
          </a:p>
        </p:txBody>
      </p:sp>
      <p:sp>
        <p:nvSpPr>
          <p:cNvPr id="58" name="Shape 54"/>
          <p:cNvSpPr/>
          <p:nvPr/>
        </p:nvSpPr>
        <p:spPr>
          <a:xfrm>
            <a:off x="4225442" y="4486046"/>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59" name="Text 55"/>
          <p:cNvSpPr txBox="1"/>
          <p:nvPr/>
        </p:nvSpPr>
        <p:spPr>
          <a:xfrm>
            <a:off x="4483303" y="4429354"/>
            <a:ext cx="660197"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2007 - 2016</a:t>
            </a:r>
            <a:endParaRPr lang="en-US" sz="800" dirty="0"/>
          </a:p>
        </p:txBody>
      </p:sp>
      <p:sp>
        <p:nvSpPr>
          <p:cNvPr id="60" name="Text 56"/>
          <p:cNvSpPr txBox="1"/>
          <p:nvPr/>
        </p:nvSpPr>
        <p:spPr>
          <a:xfrm>
            <a:off x="4483303" y="4595774"/>
            <a:ext cx="960120"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リクルート入社</a:t>
            </a:r>
            <a:endParaRPr lang="en-US" sz="900" dirty="0"/>
          </a:p>
        </p:txBody>
      </p:sp>
      <p:sp>
        <p:nvSpPr>
          <p:cNvPr id="61" name="Text 57"/>
          <p:cNvSpPr txBox="1"/>
          <p:nvPr/>
        </p:nvSpPr>
        <p:spPr>
          <a:xfrm>
            <a:off x="4483303" y="4769510"/>
            <a:ext cx="3343961"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「じゃらんnet」の営業からスタートし、事業企画を経てIT事業部門へ。</a:t>
            </a:r>
            <a:endParaRPr lang="en-US" sz="900" dirty="0"/>
          </a:p>
        </p:txBody>
      </p:sp>
      <p:sp>
        <p:nvSpPr>
          <p:cNvPr id="62" name="Text 58"/>
          <p:cNvSpPr txBox="1"/>
          <p:nvPr/>
        </p:nvSpPr>
        <p:spPr>
          <a:xfrm>
            <a:off x="4483303" y="5089550"/>
            <a:ext cx="3324758"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「ホットペッパーグルメ/ビューティー」のプロダクトマネジャー等を歴任。</a:t>
            </a:r>
            <a:endParaRPr lang="en-US" sz="900" dirty="0"/>
          </a:p>
        </p:txBody>
      </p:sp>
      <p:sp>
        <p:nvSpPr>
          <p:cNvPr id="63" name="Shape 59"/>
          <p:cNvSpPr/>
          <p:nvPr/>
        </p:nvSpPr>
        <p:spPr>
          <a:xfrm>
            <a:off x="4273906" y="5533034"/>
            <a:ext cx="19202" cy="676656"/>
          </a:xfrm>
          <a:prstGeom prst="rect">
            <a:avLst/>
          </a:prstGeom>
          <a:solidFill>
            <a:srgbClr val="E5E7EB"/>
          </a:solidFill>
          <a:ln/>
        </p:spPr>
        <p:txBody>
          <a:bodyPr/>
          <a:lstStyle/>
          <a:p>
            <a:endParaRPr lang="ja-JP" altLang="en-US"/>
          </a:p>
        </p:txBody>
      </p:sp>
      <p:sp>
        <p:nvSpPr>
          <p:cNvPr id="64" name="Shape 60"/>
          <p:cNvSpPr/>
          <p:nvPr/>
        </p:nvSpPr>
        <p:spPr>
          <a:xfrm>
            <a:off x="4225442" y="5589727"/>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65" name="Text 61"/>
          <p:cNvSpPr txBox="1"/>
          <p:nvPr/>
        </p:nvSpPr>
        <p:spPr>
          <a:xfrm>
            <a:off x="4483303" y="5533034"/>
            <a:ext cx="288950"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前職</a:t>
            </a:r>
            <a:endParaRPr lang="en-US" sz="800" dirty="0"/>
          </a:p>
        </p:txBody>
      </p:sp>
      <p:sp>
        <p:nvSpPr>
          <p:cNvPr id="66" name="Text 62"/>
          <p:cNvSpPr txBox="1"/>
          <p:nvPr/>
        </p:nvSpPr>
        <p:spPr>
          <a:xfrm>
            <a:off x="4483303" y="5699455"/>
            <a:ext cx="845820"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大手水産会社</a:t>
            </a:r>
            <a:endParaRPr lang="en-US" sz="900" dirty="0"/>
          </a:p>
        </p:txBody>
      </p:sp>
      <p:sp>
        <p:nvSpPr>
          <p:cNvPr id="67" name="Text 63"/>
          <p:cNvSpPr txBox="1"/>
          <p:nvPr/>
        </p:nvSpPr>
        <p:spPr>
          <a:xfrm>
            <a:off x="4483303" y="5873191"/>
            <a:ext cx="3296412"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「えび部むきえび課」にて海外からの輸入・販売を担当するという異色の経歴を持つ。</a:t>
            </a:r>
            <a:endParaRPr lang="en-US" sz="900" dirty="0"/>
          </a:p>
        </p:txBody>
      </p:sp>
      <p:sp>
        <p:nvSpPr>
          <p:cNvPr id="68" name="Shape 64"/>
          <p:cNvSpPr/>
          <p:nvPr/>
        </p:nvSpPr>
        <p:spPr>
          <a:xfrm>
            <a:off x="8128102" y="3419856"/>
            <a:ext cx="3685946" cy="3133649"/>
          </a:xfrm>
          <a:prstGeom prst="roundRect">
            <a:avLst>
              <a:gd name="adj" fmla="val 710"/>
            </a:avLst>
          </a:prstGeom>
          <a:solidFill>
            <a:srgbClr val="FFFFFF"/>
          </a:solidFill>
          <a:ln w="12700">
            <a:solidFill>
              <a:srgbClr val="E5E7EB"/>
            </a:solidFill>
            <a:prstDash val="solid"/>
          </a:ln>
          <a:effectLst>
            <a:outerShdw blurRad="63500" dist="38100" dir="5400000" algn="bl" rotWithShape="0">
              <a:srgbClr val="000000">
                <a:alpha val="5000"/>
              </a:srgbClr>
            </a:outerShdw>
          </a:effectLst>
        </p:spPr>
        <p:txBody>
          <a:bodyPr/>
          <a:lstStyle/>
          <a:p>
            <a:endParaRPr lang="ja-JP" altLang="en-US"/>
          </a:p>
        </p:txBody>
      </p:sp>
      <p:sp>
        <p:nvSpPr>
          <p:cNvPr id="69" name="Shape 65"/>
          <p:cNvSpPr/>
          <p:nvPr/>
        </p:nvSpPr>
        <p:spPr>
          <a:xfrm>
            <a:off x="8137246" y="3429000"/>
            <a:ext cx="3666744" cy="847649"/>
          </a:xfrm>
          <a:prstGeom prst="rect">
            <a:avLst/>
          </a:prstGeom>
          <a:solidFill>
            <a:srgbClr val="FAFAFA"/>
          </a:solidFill>
          <a:ln/>
        </p:spPr>
        <p:txBody>
          <a:bodyPr/>
          <a:lstStyle/>
          <a:p>
            <a:endParaRPr lang="ja-JP" altLang="en-US"/>
          </a:p>
        </p:txBody>
      </p:sp>
      <p:sp>
        <p:nvSpPr>
          <p:cNvPr id="70" name="Shape 66"/>
          <p:cNvSpPr/>
          <p:nvPr/>
        </p:nvSpPr>
        <p:spPr>
          <a:xfrm>
            <a:off x="8137246" y="4267505"/>
            <a:ext cx="3666744" cy="9144"/>
          </a:xfrm>
          <a:prstGeom prst="rect">
            <a:avLst/>
          </a:prstGeom>
          <a:solidFill>
            <a:srgbClr val="F3F4F6"/>
          </a:solidFill>
          <a:ln/>
        </p:spPr>
        <p:txBody>
          <a:bodyPr/>
          <a:lstStyle/>
          <a:p>
            <a:endParaRPr lang="ja-JP" altLang="en-US"/>
          </a:p>
        </p:txBody>
      </p:sp>
      <p:sp>
        <p:nvSpPr>
          <p:cNvPr id="71" name="Shape 67"/>
          <p:cNvSpPr/>
          <p:nvPr/>
        </p:nvSpPr>
        <p:spPr>
          <a:xfrm>
            <a:off x="8289950" y="3581705"/>
            <a:ext cx="533095" cy="533095"/>
          </a:xfrm>
          <a:prstGeom prst="ellipse">
            <a:avLst/>
          </a:prstGeom>
          <a:solidFill>
            <a:srgbClr val="E5E7EB"/>
          </a:solidFill>
          <a:ln w="25400">
            <a:solidFill>
              <a:srgbClr val="FFFFFF"/>
            </a:solidFill>
            <a:prstDash val="solid"/>
          </a:ln>
          <a:effectLst>
            <a:outerShdw blurRad="38100" dist="25400" dir="5400000" algn="bl" rotWithShape="0">
              <a:srgbClr val="000000">
                <a:alpha val="10000"/>
              </a:srgbClr>
            </a:outerShdw>
          </a:effectLst>
        </p:spPr>
        <p:txBody>
          <a:bodyPr/>
          <a:lstStyle/>
          <a:p>
            <a:endParaRPr lang="ja-JP" altLang="en-US"/>
          </a:p>
        </p:txBody>
      </p:sp>
      <p:pic>
        <p:nvPicPr>
          <p:cNvPr id="72" name="Image 2" descr="preencoded.png"/>
          <p:cNvPicPr>
            <a:picLocks noChangeAspect="1"/>
          </p:cNvPicPr>
          <p:nvPr/>
        </p:nvPicPr>
        <p:blipFill>
          <a:blip r:embed="rId5"/>
          <a:srcRect l="-133" r="-133"/>
          <a:stretch/>
        </p:blipFill>
        <p:spPr>
          <a:xfrm>
            <a:off x="8471002" y="3733495"/>
            <a:ext cx="171907" cy="228600"/>
          </a:xfrm>
          <a:prstGeom prst="rect">
            <a:avLst/>
          </a:prstGeom>
        </p:spPr>
      </p:pic>
      <p:sp>
        <p:nvSpPr>
          <p:cNvPr id="73" name="Text 68"/>
          <p:cNvSpPr txBox="1"/>
          <p:nvPr/>
        </p:nvSpPr>
        <p:spPr>
          <a:xfrm>
            <a:off x="8956548" y="3624682"/>
            <a:ext cx="1329538" cy="247802"/>
          </a:xfrm>
          <a:prstGeom prst="rect">
            <a:avLst/>
          </a:prstGeom>
          <a:noFill/>
          <a:ln/>
        </p:spPr>
        <p:txBody>
          <a:bodyPr wrap="square" lIns="0" tIns="0" rIns="0" bIns="0" rtlCol="0" anchor="ctr"/>
          <a:lstStyle/>
          <a:p>
            <a:pPr marL="0" indent="0" algn="l">
              <a:buNone/>
            </a:pPr>
            <a:r>
              <a:rPr lang="en-US" sz="1300" b="1" dirty="0">
                <a:solidFill>
                  <a:srgbClr val="111827"/>
                </a:solidFill>
                <a:latin typeface="Noto Sans JP" pitchFamily="34" charset="0"/>
                <a:ea typeface="Noto Sans JP" pitchFamily="34" charset="-122"/>
                <a:cs typeface="Noto Sans JP" pitchFamily="34" charset="-120"/>
              </a:rPr>
              <a:t>組織体制の特徴</a:t>
            </a:r>
            <a:endParaRPr lang="en-US" sz="1300" dirty="0"/>
          </a:p>
        </p:txBody>
      </p:sp>
      <p:sp>
        <p:nvSpPr>
          <p:cNvPr id="74" name="Text 69"/>
          <p:cNvSpPr txBox="1"/>
          <p:nvPr/>
        </p:nvSpPr>
        <p:spPr>
          <a:xfrm>
            <a:off x="8956548" y="3900830"/>
            <a:ext cx="1181405"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Air ビジネスツールズ</a:t>
            </a:r>
            <a:endParaRPr lang="en-US" sz="900" dirty="0"/>
          </a:p>
        </p:txBody>
      </p:sp>
      <p:sp>
        <p:nvSpPr>
          <p:cNvPr id="75" name="Text 70"/>
          <p:cNvSpPr txBox="1"/>
          <p:nvPr/>
        </p:nvSpPr>
        <p:spPr>
          <a:xfrm>
            <a:off x="8289950" y="4429354"/>
            <a:ext cx="1300277" cy="191110"/>
          </a:xfrm>
          <a:prstGeom prst="rect">
            <a:avLst/>
          </a:prstGeom>
          <a:noFill/>
          <a:ln/>
        </p:spPr>
        <p:txBody>
          <a:bodyPr wrap="square" lIns="0" tIns="0" rIns="0" bIns="0" rtlCol="0" anchor="ctr"/>
          <a:lstStyle/>
          <a:p>
            <a:pPr marL="0" indent="0" algn="l">
              <a:buNone/>
            </a:pPr>
            <a:r>
              <a:rPr lang="en-US" sz="1000" b="1" dirty="0">
                <a:solidFill>
                  <a:srgbClr val="374151"/>
                </a:solidFill>
                <a:latin typeface="Noto Sans JP" pitchFamily="34" charset="0"/>
                <a:ea typeface="Noto Sans JP" pitchFamily="34" charset="-122"/>
                <a:cs typeface="Noto Sans JP" pitchFamily="34" charset="-120"/>
              </a:rPr>
              <a:t>事業構造のポイント</a:t>
            </a:r>
            <a:endParaRPr lang="en-US" sz="1000" dirty="0"/>
          </a:p>
        </p:txBody>
      </p:sp>
      <p:sp>
        <p:nvSpPr>
          <p:cNvPr id="76" name="Text 71"/>
          <p:cNvSpPr txBox="1"/>
          <p:nvPr/>
        </p:nvSpPr>
        <p:spPr>
          <a:xfrm>
            <a:off x="8289950" y="4686300"/>
            <a:ext cx="3363163" cy="314554"/>
          </a:xfrm>
          <a:prstGeom prst="rect">
            <a:avLst/>
          </a:prstGeom>
          <a:noFill/>
          <a:ln/>
        </p:spPr>
        <p:txBody>
          <a:bodyPr wrap="square" lIns="0" tIns="0" rIns="0" bIns="0" rtlCol="0" anchor="ctr"/>
          <a:lstStyle/>
          <a:p>
            <a:pPr marL="0" indent="0" algn="l">
              <a:buNone/>
            </a:pPr>
            <a:r>
              <a:rPr lang="en-US" sz="900" dirty="0">
                <a:solidFill>
                  <a:srgbClr val="4B5563"/>
                </a:solidFill>
                <a:latin typeface="Noto Sans JP" pitchFamily="34" charset="0"/>
                <a:ea typeface="Noto Sans JP" pitchFamily="34" charset="-122"/>
                <a:cs typeface="Noto Sans JP" pitchFamily="34" charset="-120"/>
              </a:rPr>
              <a:t>Airペイ単体ではなく「Air ビジネスツールズ」というSaaS群として統合管理されている。</a:t>
            </a:r>
            <a:endParaRPr lang="en-US" sz="900" dirty="0"/>
          </a:p>
        </p:txBody>
      </p:sp>
      <p:sp>
        <p:nvSpPr>
          <p:cNvPr id="77" name="Text 72"/>
          <p:cNvSpPr txBox="1"/>
          <p:nvPr/>
        </p:nvSpPr>
        <p:spPr>
          <a:xfrm>
            <a:off x="8289950" y="5029200"/>
            <a:ext cx="3353105" cy="314554"/>
          </a:xfrm>
          <a:prstGeom prst="rect">
            <a:avLst/>
          </a:prstGeom>
          <a:noFill/>
          <a:ln/>
        </p:spPr>
        <p:txBody>
          <a:bodyPr wrap="square" lIns="0" tIns="0" rIns="0" bIns="0" rtlCol="0" anchor="ctr"/>
          <a:lstStyle/>
          <a:p>
            <a:pPr marL="0" indent="0" algn="l">
              <a:buNone/>
            </a:pPr>
            <a:r>
              <a:rPr lang="en-US" sz="900" dirty="0">
                <a:solidFill>
                  <a:srgbClr val="4B5563"/>
                </a:solidFill>
                <a:latin typeface="Noto Sans JP" pitchFamily="34" charset="0"/>
                <a:ea typeface="Noto Sans JP" pitchFamily="34" charset="-122"/>
                <a:cs typeface="Noto Sans JP" pitchFamily="34" charset="-120"/>
              </a:rPr>
              <a:t>牛田氏は飲食・美容・旅行など各領域のプロダクト開発を経験しており、現場業務のDXに精通。</a:t>
            </a:r>
            <a:endParaRPr lang="en-US" sz="900" dirty="0"/>
          </a:p>
        </p:txBody>
      </p:sp>
      <p:sp>
        <p:nvSpPr>
          <p:cNvPr id="78" name="Shape 73"/>
          <p:cNvSpPr/>
          <p:nvPr/>
        </p:nvSpPr>
        <p:spPr>
          <a:xfrm>
            <a:off x="8289950" y="5495544"/>
            <a:ext cx="3362249" cy="895198"/>
          </a:xfrm>
          <a:prstGeom prst="roundRect">
            <a:avLst>
              <a:gd name="adj" fmla="val 4347"/>
            </a:avLst>
          </a:prstGeom>
          <a:solidFill>
            <a:srgbClr val="FFFFFF"/>
          </a:solidFill>
          <a:ln w="12700">
            <a:solidFill>
              <a:srgbClr val="E5E7EB"/>
            </a:solidFill>
            <a:prstDash val="solid"/>
          </a:ln>
        </p:spPr>
        <p:txBody>
          <a:bodyPr/>
          <a:lstStyle/>
          <a:p>
            <a:endParaRPr lang="ja-JP" altLang="en-US"/>
          </a:p>
        </p:txBody>
      </p:sp>
      <p:sp>
        <p:nvSpPr>
          <p:cNvPr id="79" name="Text 74"/>
          <p:cNvSpPr txBox="1"/>
          <p:nvPr/>
        </p:nvSpPr>
        <p:spPr>
          <a:xfrm>
            <a:off x="8413394" y="5609844"/>
            <a:ext cx="1619402" cy="162763"/>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Airペイの強み（組織的背景）</a:t>
            </a:r>
            <a:endParaRPr lang="en-US" sz="900" dirty="0"/>
          </a:p>
        </p:txBody>
      </p:sp>
      <p:sp>
        <p:nvSpPr>
          <p:cNvPr id="80" name="Text 75"/>
          <p:cNvSpPr txBox="1"/>
          <p:nvPr/>
        </p:nvSpPr>
        <p:spPr>
          <a:xfrm>
            <a:off x="8413394" y="5800954"/>
            <a:ext cx="3172054" cy="467258"/>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「ホットペッパー」等のメディア事業で培った強力な顧客基盤（飲食店・美容室）に対し、業務支援SaaSをクロスセルできる組織構造が最大の強み。</a:t>
            </a:r>
            <a:endParaRPr lang="en-US" sz="900" dirty="0"/>
          </a:p>
        </p:txBody>
      </p:sp>
      <p:sp>
        <p:nvSpPr>
          <p:cNvPr id="81" name="Shape 76"/>
          <p:cNvSpPr/>
          <p:nvPr/>
        </p:nvSpPr>
        <p:spPr>
          <a:xfrm>
            <a:off x="7105802" y="3314700"/>
            <a:ext cx="942746" cy="228600"/>
          </a:xfrm>
          <a:prstGeom prst="roundRect">
            <a:avLst>
              <a:gd name="adj" fmla="val 66667"/>
            </a:avLst>
          </a:prstGeom>
          <a:solidFill>
            <a:srgbClr val="FBBF24"/>
          </a:solidFill>
          <a:ln/>
          <a:effectLst>
            <a:outerShdw blurRad="12700" dist="12700" dir="16200000" algn="bl" rotWithShape="0">
              <a:srgbClr val="000000">
                <a:alpha val="75000"/>
              </a:srgbClr>
            </a:outerShdw>
          </a:effectLst>
        </p:spPr>
        <p:txBody>
          <a:bodyPr/>
          <a:lstStyle/>
          <a:p>
            <a:endParaRPr lang="ja-JP" altLang="en-US"/>
          </a:p>
        </p:txBody>
      </p:sp>
      <p:sp>
        <p:nvSpPr>
          <p:cNvPr id="82" name="Text 77"/>
          <p:cNvSpPr txBox="1"/>
          <p:nvPr/>
        </p:nvSpPr>
        <p:spPr>
          <a:xfrm>
            <a:off x="7220102" y="3343046"/>
            <a:ext cx="800100" cy="162763"/>
          </a:xfrm>
          <a:prstGeom prst="rect">
            <a:avLst/>
          </a:prstGeom>
          <a:noFill/>
          <a:ln/>
        </p:spPr>
        <p:txBody>
          <a:bodyPr wrap="square" lIns="0" tIns="0" rIns="0" bIns="0" rtlCol="0" anchor="ctr"/>
          <a:lstStyle/>
          <a:p>
            <a:pPr marL="0" indent="0" algn="l">
              <a:buNone/>
            </a:pPr>
            <a:r>
              <a:rPr lang="en-US" sz="900" b="1" dirty="0">
                <a:solidFill>
                  <a:srgbClr val="78350F"/>
                </a:solidFill>
                <a:latin typeface="Noto Sans JP" pitchFamily="34" charset="0"/>
                <a:ea typeface="Noto Sans JP" pitchFamily="34" charset="-122"/>
                <a:cs typeface="Noto Sans JP" pitchFamily="34" charset="-120"/>
              </a:rPr>
              <a:t>KEY PERSON</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ja-JP" altLang="en-US"/>
          </a:p>
        </p:txBody>
      </p:sp>
      <p:sp>
        <p:nvSpPr>
          <p:cNvPr id="3" name="Shape 1"/>
          <p:cNvSpPr/>
          <p:nvPr/>
        </p:nvSpPr>
        <p:spPr>
          <a:xfrm>
            <a:off x="0" y="0"/>
            <a:ext cx="12191695" cy="6858000"/>
          </a:xfrm>
          <a:prstGeom prst="rect">
            <a:avLst/>
          </a:prstGeom>
          <a:solidFill>
            <a:srgbClr val="FFFFFF"/>
          </a:solidFill>
          <a:ln/>
        </p:spPr>
        <p:txBody>
          <a:bodyPr/>
          <a:lstStyle/>
          <a:p>
            <a:endParaRPr lang="ja-JP" altLang="en-US"/>
          </a:p>
        </p:txBody>
      </p:sp>
      <p:sp>
        <p:nvSpPr>
          <p:cNvPr id="4" name="Shape 2"/>
          <p:cNvSpPr/>
          <p:nvPr/>
        </p:nvSpPr>
        <p:spPr>
          <a:xfrm>
            <a:off x="381305" y="952805"/>
            <a:ext cx="11430000" cy="9144"/>
          </a:xfrm>
          <a:prstGeom prst="rect">
            <a:avLst/>
          </a:prstGeom>
          <a:solidFill>
            <a:srgbClr val="E5E7EB"/>
          </a:solidFill>
          <a:ln/>
        </p:spPr>
        <p:txBody>
          <a:bodyPr/>
          <a:lstStyle/>
          <a:p>
            <a:endParaRPr lang="ja-JP" altLang="en-US"/>
          </a:p>
        </p:txBody>
      </p:sp>
      <p:pic>
        <p:nvPicPr>
          <p:cNvPr id="5" name="Image 0" descr="preencoded.png"/>
          <p:cNvPicPr>
            <a:picLocks noChangeAspect="1"/>
          </p:cNvPicPr>
          <p:nvPr/>
        </p:nvPicPr>
        <p:blipFill>
          <a:blip r:embed="rId3"/>
          <a:srcRect t="-1181" b="-1181"/>
          <a:stretch/>
        </p:blipFill>
        <p:spPr>
          <a:xfrm>
            <a:off x="381305" y="409651"/>
            <a:ext cx="314554" cy="286207"/>
          </a:xfrm>
          <a:prstGeom prst="rect">
            <a:avLst/>
          </a:prstGeom>
        </p:spPr>
      </p:pic>
      <p:sp>
        <p:nvSpPr>
          <p:cNvPr id="6" name="Text 3"/>
          <p:cNvSpPr txBox="1"/>
          <p:nvPr/>
        </p:nvSpPr>
        <p:spPr>
          <a:xfrm>
            <a:off x="771754" y="409651"/>
            <a:ext cx="1028700" cy="277063"/>
          </a:xfrm>
          <a:prstGeom prst="rect">
            <a:avLst/>
          </a:prstGeom>
          <a:noFill/>
          <a:ln/>
        </p:spPr>
        <p:txBody>
          <a:bodyPr wrap="square" lIns="0" tIns="0" rIns="0" bIns="0" rtlCol="0" anchor="ctr"/>
          <a:lstStyle/>
          <a:p>
            <a:pPr marL="0" indent="0" algn="l">
              <a:buNone/>
            </a:pPr>
            <a:r>
              <a:rPr lang="en-US" sz="1800" b="1" dirty="0">
                <a:solidFill>
                  <a:srgbClr val="000000"/>
                </a:solidFill>
                <a:latin typeface="Inter" pitchFamily="34" charset="0"/>
                <a:ea typeface="Inter" pitchFamily="34" charset="-122"/>
                <a:cs typeface="Inter" pitchFamily="34" charset="-120"/>
              </a:rPr>
              <a:t>STORES</a:t>
            </a:r>
            <a:endParaRPr lang="en-US" sz="1800" dirty="0"/>
          </a:p>
        </p:txBody>
      </p:sp>
      <p:sp>
        <p:nvSpPr>
          <p:cNvPr id="7" name="Shape 4"/>
          <p:cNvSpPr/>
          <p:nvPr/>
        </p:nvSpPr>
        <p:spPr>
          <a:xfrm>
            <a:off x="1774850" y="400507"/>
            <a:ext cx="9144" cy="304495"/>
          </a:xfrm>
          <a:prstGeom prst="rect">
            <a:avLst/>
          </a:prstGeom>
          <a:solidFill>
            <a:srgbClr val="D1D5DB"/>
          </a:solidFill>
          <a:ln/>
        </p:spPr>
        <p:txBody>
          <a:bodyPr/>
          <a:lstStyle/>
          <a:p>
            <a:endParaRPr lang="ja-JP" altLang="en-US"/>
          </a:p>
        </p:txBody>
      </p:sp>
      <p:sp>
        <p:nvSpPr>
          <p:cNvPr id="8" name="Text 5"/>
          <p:cNvSpPr txBox="1"/>
          <p:nvPr/>
        </p:nvSpPr>
        <p:spPr>
          <a:xfrm>
            <a:off x="1936699" y="286207"/>
            <a:ext cx="4286707" cy="333756"/>
          </a:xfrm>
          <a:prstGeom prst="rect">
            <a:avLst/>
          </a:prstGeom>
          <a:noFill/>
          <a:ln/>
        </p:spPr>
        <p:txBody>
          <a:bodyPr wrap="square" lIns="0" tIns="0" rIns="0" bIns="0" rtlCol="0" anchor="ctr"/>
          <a:lstStyle/>
          <a:p>
            <a:pPr marL="0" indent="0" algn="l">
              <a:buNone/>
            </a:pPr>
            <a:r>
              <a:rPr lang="en-US" sz="1800" b="1" dirty="0">
                <a:solidFill>
                  <a:srgbClr val="111827"/>
                </a:solidFill>
                <a:latin typeface="Noto Sans JP" pitchFamily="34" charset="0"/>
                <a:ea typeface="Noto Sans JP" pitchFamily="34" charset="-122"/>
                <a:cs typeface="Noto Sans JP" pitchFamily="34" charset="-120"/>
              </a:rPr>
              <a:t>経営陣組織図と主要経営陣の前職・経歴</a:t>
            </a:r>
            <a:endParaRPr lang="en-US" sz="1800" dirty="0"/>
          </a:p>
        </p:txBody>
      </p:sp>
      <p:sp>
        <p:nvSpPr>
          <p:cNvPr id="9" name="Text 6"/>
          <p:cNvSpPr txBox="1"/>
          <p:nvPr/>
        </p:nvSpPr>
        <p:spPr>
          <a:xfrm>
            <a:off x="1936699" y="638251"/>
            <a:ext cx="3458261"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「Just for Fun」をミッションに掲げる経営体制と創業者のルーツ</a:t>
            </a:r>
            <a:endParaRPr lang="en-US" sz="900" dirty="0"/>
          </a:p>
        </p:txBody>
      </p:sp>
      <p:sp>
        <p:nvSpPr>
          <p:cNvPr id="10" name="Shape 7"/>
          <p:cNvSpPr/>
          <p:nvPr/>
        </p:nvSpPr>
        <p:spPr>
          <a:xfrm>
            <a:off x="10972800" y="485546"/>
            <a:ext cx="847649" cy="209398"/>
          </a:xfrm>
          <a:prstGeom prst="roundRect">
            <a:avLst>
              <a:gd name="adj" fmla="val 79396"/>
            </a:avLst>
          </a:prstGeom>
          <a:solidFill>
            <a:srgbClr val="F3F4F6"/>
          </a:solidFill>
          <a:ln/>
        </p:spPr>
        <p:txBody>
          <a:bodyPr/>
          <a:lstStyle/>
          <a:p>
            <a:endParaRPr lang="ja-JP" altLang="en-US"/>
          </a:p>
        </p:txBody>
      </p:sp>
      <p:sp>
        <p:nvSpPr>
          <p:cNvPr id="11" name="Text 8"/>
          <p:cNvSpPr txBox="1"/>
          <p:nvPr/>
        </p:nvSpPr>
        <p:spPr>
          <a:xfrm>
            <a:off x="11048695" y="523951"/>
            <a:ext cx="781812" cy="133502"/>
          </a:xfrm>
          <a:prstGeom prst="rect">
            <a:avLst/>
          </a:prstGeom>
          <a:noFill/>
          <a:ln/>
        </p:spPr>
        <p:txBody>
          <a:bodyPr wrap="square" lIns="0" tIns="0" rIns="0" bIns="0" rtlCol="0" anchor="ctr"/>
          <a:lstStyle/>
          <a:p>
            <a:pPr marL="0" indent="0" algn="r">
              <a:buNone/>
            </a:pPr>
            <a:r>
              <a:rPr lang="en-US" sz="900" dirty="0">
                <a:solidFill>
                  <a:srgbClr val="4B5563"/>
                </a:solidFill>
                <a:latin typeface="ui-monospace" pitchFamily="34" charset="0"/>
                <a:ea typeface="ui-monospace" pitchFamily="34" charset="-122"/>
                <a:cs typeface="ui-monospace" pitchFamily="34" charset="-120"/>
              </a:rPr>
              <a:t>FINTECH-03</a:t>
            </a:r>
            <a:endParaRPr lang="en-US" sz="900" dirty="0"/>
          </a:p>
        </p:txBody>
      </p:sp>
      <p:sp>
        <p:nvSpPr>
          <p:cNvPr id="12" name="Shape 9"/>
          <p:cNvSpPr/>
          <p:nvPr/>
        </p:nvSpPr>
        <p:spPr>
          <a:xfrm>
            <a:off x="381305" y="1190549"/>
            <a:ext cx="11430000" cy="1429207"/>
          </a:xfrm>
          <a:prstGeom prst="roundRect">
            <a:avLst>
              <a:gd name="adj" fmla="val 5118"/>
            </a:avLst>
          </a:prstGeom>
          <a:solidFill>
            <a:srgbClr val="F9FAFB"/>
          </a:solidFill>
          <a:ln w="12700">
            <a:solidFill>
              <a:srgbClr val="E5E7EB"/>
            </a:solidFill>
            <a:prstDash val="solid"/>
          </a:ln>
        </p:spPr>
        <p:txBody>
          <a:bodyPr/>
          <a:lstStyle/>
          <a:p>
            <a:endParaRPr lang="ja-JP" altLang="en-US"/>
          </a:p>
        </p:txBody>
      </p:sp>
      <p:sp>
        <p:nvSpPr>
          <p:cNvPr id="13" name="Shape 10"/>
          <p:cNvSpPr/>
          <p:nvPr/>
        </p:nvSpPr>
        <p:spPr>
          <a:xfrm>
            <a:off x="6090818" y="1723644"/>
            <a:ext cx="9144" cy="286207"/>
          </a:xfrm>
          <a:prstGeom prst="rect">
            <a:avLst/>
          </a:prstGeom>
          <a:solidFill>
            <a:srgbClr val="9CA3AF"/>
          </a:solidFill>
          <a:ln/>
        </p:spPr>
        <p:txBody>
          <a:bodyPr/>
          <a:lstStyle/>
          <a:p>
            <a:endParaRPr lang="ja-JP" altLang="en-US"/>
          </a:p>
        </p:txBody>
      </p:sp>
      <p:sp>
        <p:nvSpPr>
          <p:cNvPr id="14" name="Shape 11"/>
          <p:cNvSpPr/>
          <p:nvPr/>
        </p:nvSpPr>
        <p:spPr>
          <a:xfrm>
            <a:off x="3243377" y="2009851"/>
            <a:ext cx="5705856" cy="9144"/>
          </a:xfrm>
          <a:prstGeom prst="rect">
            <a:avLst/>
          </a:prstGeom>
          <a:solidFill>
            <a:srgbClr val="9CA3AF"/>
          </a:solidFill>
          <a:ln/>
        </p:spPr>
        <p:txBody>
          <a:bodyPr/>
          <a:lstStyle/>
          <a:p>
            <a:endParaRPr lang="ja-JP" altLang="en-US"/>
          </a:p>
        </p:txBody>
      </p:sp>
      <p:sp>
        <p:nvSpPr>
          <p:cNvPr id="15" name="Shape 12"/>
          <p:cNvSpPr/>
          <p:nvPr/>
        </p:nvSpPr>
        <p:spPr>
          <a:xfrm>
            <a:off x="3238805" y="2009851"/>
            <a:ext cx="9144" cy="190195"/>
          </a:xfrm>
          <a:prstGeom prst="rect">
            <a:avLst/>
          </a:prstGeom>
          <a:solidFill>
            <a:srgbClr val="9CA3AF"/>
          </a:solidFill>
          <a:ln/>
        </p:spPr>
        <p:txBody>
          <a:bodyPr/>
          <a:lstStyle/>
          <a:p>
            <a:endParaRPr lang="ja-JP" altLang="en-US"/>
          </a:p>
        </p:txBody>
      </p:sp>
      <p:sp>
        <p:nvSpPr>
          <p:cNvPr id="16" name="Shape 13"/>
          <p:cNvSpPr/>
          <p:nvPr/>
        </p:nvSpPr>
        <p:spPr>
          <a:xfrm>
            <a:off x="8943746" y="2009851"/>
            <a:ext cx="9144" cy="190195"/>
          </a:xfrm>
          <a:prstGeom prst="rect">
            <a:avLst/>
          </a:prstGeom>
          <a:solidFill>
            <a:srgbClr val="9CA3AF"/>
          </a:solidFill>
          <a:ln/>
        </p:spPr>
        <p:txBody>
          <a:bodyPr/>
          <a:lstStyle/>
          <a:p>
            <a:endParaRPr lang="ja-JP" altLang="en-US"/>
          </a:p>
        </p:txBody>
      </p:sp>
      <p:sp>
        <p:nvSpPr>
          <p:cNvPr id="17" name="Shape 14"/>
          <p:cNvSpPr/>
          <p:nvPr/>
        </p:nvSpPr>
        <p:spPr>
          <a:xfrm>
            <a:off x="3705149" y="2049170"/>
            <a:ext cx="4781398" cy="323698"/>
          </a:xfrm>
          <a:prstGeom prst="roundRect">
            <a:avLst>
              <a:gd name="adj" fmla="val 282486"/>
            </a:avLst>
          </a:prstGeom>
          <a:solidFill>
            <a:srgbClr val="FFFFFF"/>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ja-JP" altLang="en-US"/>
          </a:p>
        </p:txBody>
      </p:sp>
      <p:sp>
        <p:nvSpPr>
          <p:cNvPr id="18" name="Text 15"/>
          <p:cNvSpPr txBox="1"/>
          <p:nvPr/>
        </p:nvSpPr>
        <p:spPr>
          <a:xfrm>
            <a:off x="3866998" y="2125066"/>
            <a:ext cx="810158" cy="162763"/>
          </a:xfrm>
          <a:prstGeom prst="rect">
            <a:avLst/>
          </a:prstGeom>
          <a:noFill/>
          <a:ln/>
        </p:spPr>
        <p:txBody>
          <a:bodyPr wrap="square" lIns="0" tIns="0" rIns="0" bIns="0" rtlCol="0" anchor="ctr"/>
          <a:lstStyle/>
          <a:p>
            <a:pPr marL="0" indent="0" algn="l">
              <a:buNone/>
            </a:pPr>
            <a:r>
              <a:rPr lang="en-US" sz="900" b="1" dirty="0">
                <a:solidFill>
                  <a:srgbClr val="6B7280"/>
                </a:solidFill>
                <a:latin typeface="Noto Sans JP" pitchFamily="34" charset="0"/>
                <a:ea typeface="Noto Sans JP" pitchFamily="34" charset="-122"/>
                <a:cs typeface="Noto Sans JP" pitchFamily="34" charset="-120"/>
              </a:rPr>
              <a:t>執行役員体制:</a:t>
            </a:r>
            <a:endParaRPr lang="en-US" sz="900" dirty="0"/>
          </a:p>
        </p:txBody>
      </p:sp>
      <p:sp>
        <p:nvSpPr>
          <p:cNvPr id="19" name="Text 16"/>
          <p:cNvSpPr txBox="1"/>
          <p:nvPr/>
        </p:nvSpPr>
        <p:spPr>
          <a:xfrm>
            <a:off x="4667098" y="2125066"/>
            <a:ext cx="876910"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CTO (藤村大介)</a:t>
            </a:r>
            <a:endParaRPr lang="en-US" sz="900" dirty="0"/>
          </a:p>
        </p:txBody>
      </p:sp>
      <p:sp>
        <p:nvSpPr>
          <p:cNvPr id="20" name="Text 17"/>
          <p:cNvSpPr txBox="1"/>
          <p:nvPr/>
        </p:nvSpPr>
        <p:spPr>
          <a:xfrm>
            <a:off x="5531206" y="2125066"/>
            <a:ext cx="124358" cy="162763"/>
          </a:xfrm>
          <a:prstGeom prst="rect">
            <a:avLst/>
          </a:prstGeom>
          <a:noFill/>
          <a:ln/>
        </p:spPr>
        <p:txBody>
          <a:bodyPr wrap="square" lIns="0" tIns="0" rIns="0" bIns="0" rtlCol="0" anchor="ctr"/>
          <a:lstStyle/>
          <a:p>
            <a:pPr marL="0" indent="0" algn="l">
              <a:buNone/>
            </a:pPr>
            <a:r>
              <a:rPr lang="en-US" sz="900" dirty="0">
                <a:solidFill>
                  <a:srgbClr val="D1D5DB"/>
                </a:solidFill>
                <a:latin typeface="Noto Sans JP" pitchFamily="34" charset="0"/>
                <a:ea typeface="Noto Sans JP" pitchFamily="34" charset="-122"/>
                <a:cs typeface="Noto Sans JP" pitchFamily="34" charset="-120"/>
              </a:rPr>
              <a:t>|</a:t>
            </a:r>
            <a:endParaRPr lang="en-US" sz="900" dirty="0"/>
          </a:p>
        </p:txBody>
      </p:sp>
      <p:sp>
        <p:nvSpPr>
          <p:cNvPr id="21" name="Text 18"/>
          <p:cNvSpPr txBox="1"/>
          <p:nvPr/>
        </p:nvSpPr>
        <p:spPr>
          <a:xfrm>
            <a:off x="5639105" y="2125066"/>
            <a:ext cx="896112"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COO (佐藤大介)</a:t>
            </a:r>
            <a:endParaRPr lang="en-US" sz="900" dirty="0"/>
          </a:p>
        </p:txBody>
      </p:sp>
      <p:sp>
        <p:nvSpPr>
          <p:cNvPr id="22" name="Text 19"/>
          <p:cNvSpPr txBox="1"/>
          <p:nvPr/>
        </p:nvSpPr>
        <p:spPr>
          <a:xfrm>
            <a:off x="6521501" y="2125066"/>
            <a:ext cx="124358" cy="162763"/>
          </a:xfrm>
          <a:prstGeom prst="rect">
            <a:avLst/>
          </a:prstGeom>
          <a:noFill/>
          <a:ln/>
        </p:spPr>
        <p:txBody>
          <a:bodyPr wrap="square" lIns="0" tIns="0" rIns="0" bIns="0" rtlCol="0" anchor="ctr"/>
          <a:lstStyle/>
          <a:p>
            <a:pPr marL="0" indent="0" algn="l">
              <a:buNone/>
            </a:pPr>
            <a:r>
              <a:rPr lang="en-US" sz="900" dirty="0">
                <a:solidFill>
                  <a:srgbClr val="D1D5DB"/>
                </a:solidFill>
                <a:latin typeface="Noto Sans JP" pitchFamily="34" charset="0"/>
                <a:ea typeface="Noto Sans JP" pitchFamily="34" charset="-122"/>
                <a:cs typeface="Noto Sans JP" pitchFamily="34" charset="-120"/>
              </a:rPr>
              <a:t>|</a:t>
            </a:r>
            <a:endParaRPr lang="en-US" sz="900" dirty="0"/>
          </a:p>
        </p:txBody>
      </p:sp>
      <p:sp>
        <p:nvSpPr>
          <p:cNvPr id="23" name="Text 20"/>
          <p:cNvSpPr txBox="1"/>
          <p:nvPr/>
        </p:nvSpPr>
        <p:spPr>
          <a:xfrm>
            <a:off x="6630314" y="2125066"/>
            <a:ext cx="886054"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CPO (井出優太)</a:t>
            </a:r>
            <a:endParaRPr lang="en-US" sz="900" dirty="0"/>
          </a:p>
        </p:txBody>
      </p:sp>
      <p:sp>
        <p:nvSpPr>
          <p:cNvPr id="24" name="Text 21"/>
          <p:cNvSpPr txBox="1"/>
          <p:nvPr/>
        </p:nvSpPr>
        <p:spPr>
          <a:xfrm>
            <a:off x="7504481" y="2125066"/>
            <a:ext cx="124358" cy="162763"/>
          </a:xfrm>
          <a:prstGeom prst="rect">
            <a:avLst/>
          </a:prstGeom>
          <a:noFill/>
          <a:ln/>
        </p:spPr>
        <p:txBody>
          <a:bodyPr wrap="square" lIns="0" tIns="0" rIns="0" bIns="0" rtlCol="0" anchor="ctr"/>
          <a:lstStyle/>
          <a:p>
            <a:pPr marL="0" indent="0" algn="l">
              <a:buNone/>
            </a:pPr>
            <a:r>
              <a:rPr lang="en-US" sz="900" dirty="0">
                <a:solidFill>
                  <a:srgbClr val="D1D5DB"/>
                </a:solidFill>
                <a:latin typeface="Noto Sans JP" pitchFamily="34" charset="0"/>
                <a:ea typeface="Noto Sans JP" pitchFamily="34" charset="-122"/>
                <a:cs typeface="Noto Sans JP" pitchFamily="34" charset="-120"/>
              </a:rPr>
              <a:t>|</a:t>
            </a:r>
            <a:endParaRPr lang="en-US" sz="900" dirty="0"/>
          </a:p>
        </p:txBody>
      </p:sp>
      <p:sp>
        <p:nvSpPr>
          <p:cNvPr id="25" name="Text 22"/>
          <p:cNvSpPr txBox="1"/>
          <p:nvPr/>
        </p:nvSpPr>
        <p:spPr>
          <a:xfrm>
            <a:off x="7613294" y="2125066"/>
            <a:ext cx="800100"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他 事業責任者</a:t>
            </a:r>
            <a:endParaRPr lang="en-US" sz="900" dirty="0"/>
          </a:p>
        </p:txBody>
      </p:sp>
      <p:sp>
        <p:nvSpPr>
          <p:cNvPr id="26" name="Shape 23"/>
          <p:cNvSpPr/>
          <p:nvPr/>
        </p:nvSpPr>
        <p:spPr>
          <a:xfrm>
            <a:off x="381305" y="2839212"/>
            <a:ext cx="3685946" cy="3715207"/>
          </a:xfrm>
          <a:prstGeom prst="roundRect">
            <a:avLst>
              <a:gd name="adj" fmla="val 513"/>
            </a:avLst>
          </a:prstGeom>
          <a:solidFill>
            <a:srgbClr val="FFFFFF"/>
          </a:solidFill>
          <a:ln w="12700">
            <a:solidFill>
              <a:srgbClr val="E5E7EB"/>
            </a:solidFill>
            <a:prstDash val="solid"/>
          </a:ln>
          <a:effectLst>
            <a:outerShdw blurRad="63500" dist="38100" dir="5400000" algn="bl" rotWithShape="0">
              <a:srgbClr val="000000">
                <a:alpha val="5000"/>
              </a:srgbClr>
            </a:outerShdw>
          </a:effectLst>
        </p:spPr>
        <p:txBody>
          <a:bodyPr/>
          <a:lstStyle/>
          <a:p>
            <a:endParaRPr lang="ja-JP" altLang="en-US"/>
          </a:p>
        </p:txBody>
      </p:sp>
      <p:sp>
        <p:nvSpPr>
          <p:cNvPr id="27" name="Shape 24"/>
          <p:cNvSpPr/>
          <p:nvPr/>
        </p:nvSpPr>
        <p:spPr>
          <a:xfrm>
            <a:off x="390449" y="2849270"/>
            <a:ext cx="3666744" cy="847649"/>
          </a:xfrm>
          <a:prstGeom prst="rect">
            <a:avLst/>
          </a:prstGeom>
          <a:solidFill>
            <a:srgbClr val="FAFAFA"/>
          </a:solidFill>
          <a:ln/>
        </p:spPr>
        <p:txBody>
          <a:bodyPr/>
          <a:lstStyle/>
          <a:p>
            <a:endParaRPr lang="ja-JP" altLang="en-US"/>
          </a:p>
        </p:txBody>
      </p:sp>
      <p:sp>
        <p:nvSpPr>
          <p:cNvPr id="28" name="Shape 25"/>
          <p:cNvSpPr/>
          <p:nvPr/>
        </p:nvSpPr>
        <p:spPr>
          <a:xfrm>
            <a:off x="390449" y="3687775"/>
            <a:ext cx="3666744" cy="9144"/>
          </a:xfrm>
          <a:prstGeom prst="rect">
            <a:avLst/>
          </a:prstGeom>
          <a:solidFill>
            <a:srgbClr val="F3F4F6"/>
          </a:solidFill>
          <a:ln/>
        </p:spPr>
        <p:txBody>
          <a:bodyPr/>
          <a:lstStyle/>
          <a:p>
            <a:endParaRPr lang="ja-JP" altLang="en-US"/>
          </a:p>
        </p:txBody>
      </p:sp>
      <p:sp>
        <p:nvSpPr>
          <p:cNvPr id="29" name="Shape 26"/>
          <p:cNvSpPr/>
          <p:nvPr/>
        </p:nvSpPr>
        <p:spPr>
          <a:xfrm>
            <a:off x="543154" y="3001061"/>
            <a:ext cx="533095" cy="533095"/>
          </a:xfrm>
          <a:prstGeom prst="ellipse">
            <a:avLst/>
          </a:prstGeom>
          <a:solidFill>
            <a:srgbClr val="E5E7EB"/>
          </a:solidFill>
          <a:ln w="25400">
            <a:solidFill>
              <a:srgbClr val="FFFFFF"/>
            </a:solidFill>
            <a:prstDash val="solid"/>
          </a:ln>
          <a:effectLst>
            <a:outerShdw blurRad="38100" dist="25400" dir="5400000" algn="bl" rotWithShape="0">
              <a:srgbClr val="000000">
                <a:alpha val="10000"/>
              </a:srgbClr>
            </a:outerShdw>
          </a:effectLst>
        </p:spPr>
        <p:txBody>
          <a:bodyPr/>
          <a:lstStyle/>
          <a:p>
            <a:endParaRPr lang="ja-JP" altLang="en-US"/>
          </a:p>
        </p:txBody>
      </p:sp>
      <p:pic>
        <p:nvPicPr>
          <p:cNvPr id="30" name="Image 1" descr="preencoded.png"/>
          <p:cNvPicPr>
            <a:picLocks noChangeAspect="1"/>
          </p:cNvPicPr>
          <p:nvPr/>
        </p:nvPicPr>
        <p:blipFill>
          <a:blip r:embed="rId4"/>
          <a:srcRect l="-57" r="-57"/>
          <a:stretch/>
        </p:blipFill>
        <p:spPr>
          <a:xfrm>
            <a:off x="709574" y="3153766"/>
            <a:ext cx="200254" cy="228600"/>
          </a:xfrm>
          <a:prstGeom prst="rect">
            <a:avLst/>
          </a:prstGeom>
        </p:spPr>
      </p:pic>
      <p:sp>
        <p:nvSpPr>
          <p:cNvPr id="31" name="Text 27"/>
          <p:cNvSpPr txBox="1"/>
          <p:nvPr/>
        </p:nvSpPr>
        <p:spPr>
          <a:xfrm>
            <a:off x="1209751" y="3044038"/>
            <a:ext cx="862279" cy="247802"/>
          </a:xfrm>
          <a:prstGeom prst="rect">
            <a:avLst/>
          </a:prstGeom>
          <a:noFill/>
          <a:ln/>
        </p:spPr>
        <p:txBody>
          <a:bodyPr wrap="square" lIns="0" tIns="0" rIns="0" bIns="0" rtlCol="0" anchor="ctr"/>
          <a:lstStyle/>
          <a:p>
            <a:pPr marL="0" indent="0" algn="l">
              <a:buNone/>
            </a:pPr>
            <a:r>
              <a:rPr lang="en-US" sz="1300" b="1" dirty="0">
                <a:solidFill>
                  <a:srgbClr val="111827"/>
                </a:solidFill>
                <a:latin typeface="Noto Sans JP" pitchFamily="34" charset="0"/>
                <a:ea typeface="Noto Sans JP" pitchFamily="34" charset="-122"/>
                <a:cs typeface="Noto Sans JP" pitchFamily="34" charset="-120"/>
              </a:rPr>
              <a:t>佐藤 裕介</a:t>
            </a:r>
            <a:endParaRPr lang="en-US" sz="1300" dirty="0"/>
          </a:p>
        </p:txBody>
      </p:sp>
      <p:sp>
        <p:nvSpPr>
          <p:cNvPr id="32" name="Text 28"/>
          <p:cNvSpPr txBox="1"/>
          <p:nvPr/>
        </p:nvSpPr>
        <p:spPr>
          <a:xfrm>
            <a:off x="1209751" y="3320186"/>
            <a:ext cx="914400"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代表取締役 CEO</a:t>
            </a:r>
            <a:endParaRPr lang="en-US" sz="900" dirty="0"/>
          </a:p>
        </p:txBody>
      </p:sp>
      <p:sp>
        <p:nvSpPr>
          <p:cNvPr id="33" name="Shape 29"/>
          <p:cNvSpPr/>
          <p:nvPr/>
        </p:nvSpPr>
        <p:spPr>
          <a:xfrm>
            <a:off x="543154" y="3858768"/>
            <a:ext cx="543154" cy="181051"/>
          </a:xfrm>
          <a:prstGeom prst="roundRect">
            <a:avLst>
              <a:gd name="adj" fmla="val 106327"/>
            </a:avLst>
          </a:prstGeom>
          <a:solidFill>
            <a:srgbClr val="000000"/>
          </a:solidFill>
          <a:ln/>
        </p:spPr>
        <p:txBody>
          <a:bodyPr/>
          <a:lstStyle/>
          <a:p>
            <a:endParaRPr lang="ja-JP" altLang="en-US"/>
          </a:p>
        </p:txBody>
      </p:sp>
      <p:sp>
        <p:nvSpPr>
          <p:cNvPr id="34" name="Text 30"/>
          <p:cNvSpPr txBox="1"/>
          <p:nvPr/>
        </p:nvSpPr>
        <p:spPr>
          <a:xfrm>
            <a:off x="619049" y="3877970"/>
            <a:ext cx="467258" cy="143561"/>
          </a:xfrm>
          <a:prstGeom prst="rect">
            <a:avLst/>
          </a:prstGeom>
          <a:noFill/>
          <a:ln/>
        </p:spPr>
        <p:txBody>
          <a:bodyPr wrap="square" lIns="0" tIns="0" rIns="0" bIns="0" rtlCol="0" anchor="ctr"/>
          <a:lstStyle/>
          <a:p>
            <a:pPr marL="0" indent="0" algn="l">
              <a:buNone/>
            </a:pPr>
            <a:r>
              <a:rPr lang="en-US" sz="800" b="1" dirty="0">
                <a:solidFill>
                  <a:srgbClr val="FFFFFF"/>
                </a:solidFill>
                <a:latin typeface="Noto Sans JP" pitchFamily="34" charset="0"/>
                <a:ea typeface="Noto Sans JP" pitchFamily="34" charset="-122"/>
                <a:cs typeface="Noto Sans JP" pitchFamily="34" charset="-120"/>
              </a:rPr>
              <a:t>Founder</a:t>
            </a:r>
            <a:endParaRPr lang="en-US" sz="800" dirty="0"/>
          </a:p>
        </p:txBody>
      </p:sp>
      <p:sp>
        <p:nvSpPr>
          <p:cNvPr id="35" name="Shape 31"/>
          <p:cNvSpPr/>
          <p:nvPr/>
        </p:nvSpPr>
        <p:spPr>
          <a:xfrm>
            <a:off x="1121054" y="3858768"/>
            <a:ext cx="1067105" cy="181051"/>
          </a:xfrm>
          <a:prstGeom prst="roundRect">
            <a:avLst>
              <a:gd name="adj" fmla="val 106327"/>
            </a:avLst>
          </a:prstGeom>
          <a:solidFill>
            <a:srgbClr val="F3F4F6"/>
          </a:solidFill>
          <a:ln/>
        </p:spPr>
        <p:txBody>
          <a:bodyPr/>
          <a:lstStyle/>
          <a:p>
            <a:endParaRPr lang="ja-JP" altLang="en-US"/>
          </a:p>
        </p:txBody>
      </p:sp>
      <p:sp>
        <p:nvSpPr>
          <p:cNvPr id="36" name="Text 32"/>
          <p:cNvSpPr txBox="1"/>
          <p:nvPr/>
        </p:nvSpPr>
        <p:spPr>
          <a:xfrm>
            <a:off x="1196950" y="3877970"/>
            <a:ext cx="991210" cy="143561"/>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Serial Entrepreneur</a:t>
            </a:r>
            <a:endParaRPr lang="en-US" sz="800" dirty="0"/>
          </a:p>
        </p:txBody>
      </p:sp>
      <p:sp>
        <p:nvSpPr>
          <p:cNvPr id="37" name="Shape 33"/>
          <p:cNvSpPr/>
          <p:nvPr/>
        </p:nvSpPr>
        <p:spPr>
          <a:xfrm>
            <a:off x="543154" y="4154119"/>
            <a:ext cx="19202" cy="676656"/>
          </a:xfrm>
          <a:prstGeom prst="rect">
            <a:avLst/>
          </a:prstGeom>
          <a:solidFill>
            <a:srgbClr val="000000"/>
          </a:solidFill>
          <a:ln/>
        </p:spPr>
        <p:txBody>
          <a:bodyPr/>
          <a:lstStyle/>
          <a:p>
            <a:endParaRPr lang="ja-JP" altLang="en-US"/>
          </a:p>
        </p:txBody>
      </p:sp>
      <p:sp>
        <p:nvSpPr>
          <p:cNvPr id="38" name="Shape 34"/>
          <p:cNvSpPr/>
          <p:nvPr/>
        </p:nvSpPr>
        <p:spPr>
          <a:xfrm>
            <a:off x="495605" y="4210812"/>
            <a:ext cx="75895" cy="75895"/>
          </a:xfrm>
          <a:prstGeom prst="ellipse">
            <a:avLst/>
          </a:prstGeom>
          <a:solidFill>
            <a:srgbClr val="000000"/>
          </a:solidFill>
          <a:ln w="25400">
            <a:solidFill>
              <a:srgbClr val="000000"/>
            </a:solidFill>
            <a:prstDash val="solid"/>
          </a:ln>
        </p:spPr>
        <p:txBody>
          <a:bodyPr/>
          <a:lstStyle/>
          <a:p>
            <a:endParaRPr lang="ja-JP" altLang="en-US"/>
          </a:p>
        </p:txBody>
      </p:sp>
      <p:sp>
        <p:nvSpPr>
          <p:cNvPr id="39" name="Text 35"/>
          <p:cNvSpPr txBox="1"/>
          <p:nvPr/>
        </p:nvSpPr>
        <p:spPr>
          <a:xfrm>
            <a:off x="752551" y="4154119"/>
            <a:ext cx="631850"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2018 - 現在</a:t>
            </a:r>
            <a:endParaRPr lang="en-US" sz="800" dirty="0"/>
          </a:p>
        </p:txBody>
      </p:sp>
      <p:sp>
        <p:nvSpPr>
          <p:cNvPr id="40" name="Text 36"/>
          <p:cNvSpPr txBox="1"/>
          <p:nvPr/>
        </p:nvSpPr>
        <p:spPr>
          <a:xfrm>
            <a:off x="752551" y="4320540"/>
            <a:ext cx="1322222"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hey (現STORES) 創業</a:t>
            </a:r>
            <a:endParaRPr lang="en-US" sz="900" dirty="0"/>
          </a:p>
        </p:txBody>
      </p:sp>
      <p:sp>
        <p:nvSpPr>
          <p:cNvPr id="41" name="Text 37"/>
          <p:cNvSpPr txBox="1"/>
          <p:nvPr/>
        </p:nvSpPr>
        <p:spPr>
          <a:xfrm>
            <a:off x="752551" y="4494276"/>
            <a:ext cx="3152851"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「Coiney」と「STORES.jp」を経営統合しheyを設立。代表取締役に就任。</a:t>
            </a:r>
            <a:endParaRPr lang="en-US" sz="900" dirty="0"/>
          </a:p>
        </p:txBody>
      </p:sp>
      <p:sp>
        <p:nvSpPr>
          <p:cNvPr id="42" name="Shape 38"/>
          <p:cNvSpPr/>
          <p:nvPr/>
        </p:nvSpPr>
        <p:spPr>
          <a:xfrm>
            <a:off x="543154" y="4937760"/>
            <a:ext cx="19202" cy="676656"/>
          </a:xfrm>
          <a:prstGeom prst="rect">
            <a:avLst/>
          </a:prstGeom>
          <a:solidFill>
            <a:srgbClr val="E5E7EB"/>
          </a:solidFill>
          <a:ln/>
        </p:spPr>
        <p:txBody>
          <a:bodyPr/>
          <a:lstStyle/>
          <a:p>
            <a:endParaRPr lang="ja-JP" altLang="en-US"/>
          </a:p>
        </p:txBody>
      </p:sp>
      <p:sp>
        <p:nvSpPr>
          <p:cNvPr id="43" name="Shape 39"/>
          <p:cNvSpPr/>
          <p:nvPr/>
        </p:nvSpPr>
        <p:spPr>
          <a:xfrm>
            <a:off x="495605" y="4995367"/>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44" name="Text 40"/>
          <p:cNvSpPr txBox="1"/>
          <p:nvPr/>
        </p:nvSpPr>
        <p:spPr>
          <a:xfrm>
            <a:off x="752551" y="4937760"/>
            <a:ext cx="660197"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2010 - 2017</a:t>
            </a:r>
            <a:endParaRPr lang="en-US" sz="800" dirty="0"/>
          </a:p>
        </p:txBody>
      </p:sp>
      <p:sp>
        <p:nvSpPr>
          <p:cNvPr id="45" name="Text 41"/>
          <p:cNvSpPr txBox="1"/>
          <p:nvPr/>
        </p:nvSpPr>
        <p:spPr>
          <a:xfrm>
            <a:off x="752551" y="5104181"/>
            <a:ext cx="969264"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フリークアウト</a:t>
            </a:r>
            <a:endParaRPr lang="en-US" sz="900" dirty="0"/>
          </a:p>
        </p:txBody>
      </p:sp>
      <p:sp>
        <p:nvSpPr>
          <p:cNvPr id="46" name="Text 42"/>
          <p:cNvSpPr txBox="1"/>
          <p:nvPr/>
        </p:nvSpPr>
        <p:spPr>
          <a:xfrm>
            <a:off x="752551" y="5277917"/>
            <a:ext cx="3182112"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創業メンバー・COOとして参画し、マザーズ上場へ導く。後にホールディングス代表取締役社長。</a:t>
            </a:r>
            <a:endParaRPr lang="en-US" sz="900" dirty="0"/>
          </a:p>
        </p:txBody>
      </p:sp>
      <p:sp>
        <p:nvSpPr>
          <p:cNvPr id="47" name="Shape 43"/>
          <p:cNvSpPr/>
          <p:nvPr/>
        </p:nvSpPr>
        <p:spPr>
          <a:xfrm>
            <a:off x="543154" y="5721401"/>
            <a:ext cx="19202" cy="514807"/>
          </a:xfrm>
          <a:prstGeom prst="rect">
            <a:avLst/>
          </a:prstGeom>
          <a:solidFill>
            <a:srgbClr val="E5E7EB"/>
          </a:solidFill>
          <a:ln/>
        </p:spPr>
        <p:txBody>
          <a:bodyPr/>
          <a:lstStyle/>
          <a:p>
            <a:endParaRPr lang="ja-JP" altLang="en-US"/>
          </a:p>
        </p:txBody>
      </p:sp>
      <p:sp>
        <p:nvSpPr>
          <p:cNvPr id="48" name="Shape 44"/>
          <p:cNvSpPr/>
          <p:nvPr/>
        </p:nvSpPr>
        <p:spPr>
          <a:xfrm>
            <a:off x="495605" y="5779008"/>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49" name="Text 45"/>
          <p:cNvSpPr txBox="1"/>
          <p:nvPr/>
        </p:nvSpPr>
        <p:spPr>
          <a:xfrm>
            <a:off x="752551" y="5721401"/>
            <a:ext cx="660197"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2008 - 2010</a:t>
            </a:r>
            <a:endParaRPr lang="en-US" sz="800" dirty="0"/>
          </a:p>
        </p:txBody>
      </p:sp>
      <p:sp>
        <p:nvSpPr>
          <p:cNvPr id="50" name="Text 46"/>
          <p:cNvSpPr txBox="1"/>
          <p:nvPr/>
        </p:nvSpPr>
        <p:spPr>
          <a:xfrm>
            <a:off x="752551" y="5888736"/>
            <a:ext cx="531266"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Google</a:t>
            </a:r>
            <a:endParaRPr lang="en-US" sz="900" dirty="0"/>
          </a:p>
        </p:txBody>
      </p:sp>
      <p:sp>
        <p:nvSpPr>
          <p:cNvPr id="51" name="Text 47"/>
          <p:cNvSpPr txBox="1"/>
          <p:nvPr/>
        </p:nvSpPr>
        <p:spPr>
          <a:xfrm>
            <a:off x="752551" y="6061558"/>
            <a:ext cx="1457554"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広告製品担当として従事。</a:t>
            </a:r>
            <a:endParaRPr lang="en-US" sz="900" dirty="0"/>
          </a:p>
        </p:txBody>
      </p:sp>
      <p:sp>
        <p:nvSpPr>
          <p:cNvPr id="52" name="Shape 48"/>
          <p:cNvSpPr/>
          <p:nvPr/>
        </p:nvSpPr>
        <p:spPr>
          <a:xfrm>
            <a:off x="4254703" y="2839212"/>
            <a:ext cx="3685946" cy="3715207"/>
          </a:xfrm>
          <a:prstGeom prst="roundRect">
            <a:avLst>
              <a:gd name="adj" fmla="val 513"/>
            </a:avLst>
          </a:prstGeom>
          <a:solidFill>
            <a:srgbClr val="FFFFFF"/>
          </a:solidFill>
          <a:ln w="12700">
            <a:solidFill>
              <a:srgbClr val="E5E7EB"/>
            </a:solidFill>
            <a:prstDash val="solid"/>
          </a:ln>
          <a:effectLst>
            <a:outerShdw blurRad="63500" dist="38100" dir="5400000" algn="bl" rotWithShape="0">
              <a:srgbClr val="000000">
                <a:alpha val="5000"/>
              </a:srgbClr>
            </a:outerShdw>
          </a:effectLst>
        </p:spPr>
        <p:txBody>
          <a:bodyPr/>
          <a:lstStyle/>
          <a:p>
            <a:endParaRPr lang="ja-JP" altLang="en-US"/>
          </a:p>
        </p:txBody>
      </p:sp>
      <p:sp>
        <p:nvSpPr>
          <p:cNvPr id="53" name="Shape 49"/>
          <p:cNvSpPr/>
          <p:nvPr/>
        </p:nvSpPr>
        <p:spPr>
          <a:xfrm>
            <a:off x="4263847" y="2849270"/>
            <a:ext cx="3666744" cy="847649"/>
          </a:xfrm>
          <a:prstGeom prst="rect">
            <a:avLst/>
          </a:prstGeom>
          <a:solidFill>
            <a:srgbClr val="FAFAFA"/>
          </a:solidFill>
          <a:ln/>
        </p:spPr>
        <p:txBody>
          <a:bodyPr/>
          <a:lstStyle/>
          <a:p>
            <a:endParaRPr lang="ja-JP" altLang="en-US"/>
          </a:p>
        </p:txBody>
      </p:sp>
      <p:sp>
        <p:nvSpPr>
          <p:cNvPr id="54" name="Shape 50"/>
          <p:cNvSpPr/>
          <p:nvPr/>
        </p:nvSpPr>
        <p:spPr>
          <a:xfrm>
            <a:off x="4263847" y="3687775"/>
            <a:ext cx="3666744" cy="9144"/>
          </a:xfrm>
          <a:prstGeom prst="rect">
            <a:avLst/>
          </a:prstGeom>
          <a:solidFill>
            <a:srgbClr val="F3F4F6"/>
          </a:solidFill>
          <a:ln/>
        </p:spPr>
        <p:txBody>
          <a:bodyPr/>
          <a:lstStyle/>
          <a:p>
            <a:endParaRPr lang="ja-JP" altLang="en-US"/>
          </a:p>
        </p:txBody>
      </p:sp>
      <p:sp>
        <p:nvSpPr>
          <p:cNvPr id="55" name="Shape 51"/>
          <p:cNvSpPr/>
          <p:nvPr/>
        </p:nvSpPr>
        <p:spPr>
          <a:xfrm>
            <a:off x="4416552" y="3001061"/>
            <a:ext cx="533095" cy="533095"/>
          </a:xfrm>
          <a:prstGeom prst="ellipse">
            <a:avLst/>
          </a:prstGeom>
          <a:solidFill>
            <a:srgbClr val="E5E7EB"/>
          </a:solidFill>
          <a:ln w="25400">
            <a:solidFill>
              <a:srgbClr val="FFFFFF"/>
            </a:solidFill>
            <a:prstDash val="solid"/>
          </a:ln>
          <a:effectLst>
            <a:outerShdw blurRad="38100" dist="25400" dir="5400000" algn="bl" rotWithShape="0">
              <a:srgbClr val="000000">
                <a:alpha val="10000"/>
              </a:srgbClr>
            </a:outerShdw>
          </a:effectLst>
        </p:spPr>
        <p:txBody>
          <a:bodyPr/>
          <a:lstStyle/>
          <a:p>
            <a:endParaRPr lang="ja-JP" altLang="en-US"/>
          </a:p>
        </p:txBody>
      </p:sp>
      <p:pic>
        <p:nvPicPr>
          <p:cNvPr id="56" name="Image 2" descr="preencoded.png"/>
          <p:cNvPicPr>
            <a:picLocks noChangeAspect="1"/>
          </p:cNvPicPr>
          <p:nvPr/>
        </p:nvPicPr>
        <p:blipFill>
          <a:blip r:embed="rId5"/>
          <a:srcRect l="-80" r="-80"/>
          <a:stretch/>
        </p:blipFill>
        <p:spPr>
          <a:xfrm>
            <a:off x="4539996" y="3153766"/>
            <a:ext cx="286207" cy="228600"/>
          </a:xfrm>
          <a:prstGeom prst="rect">
            <a:avLst/>
          </a:prstGeom>
        </p:spPr>
      </p:pic>
      <p:sp>
        <p:nvSpPr>
          <p:cNvPr id="57" name="Text 52"/>
          <p:cNvSpPr txBox="1"/>
          <p:nvPr/>
        </p:nvSpPr>
        <p:spPr>
          <a:xfrm>
            <a:off x="5083150" y="3044038"/>
            <a:ext cx="1034186" cy="247802"/>
          </a:xfrm>
          <a:prstGeom prst="rect">
            <a:avLst/>
          </a:prstGeom>
          <a:noFill/>
          <a:ln/>
        </p:spPr>
        <p:txBody>
          <a:bodyPr wrap="square" lIns="0" tIns="0" rIns="0" bIns="0" rtlCol="0" anchor="ctr"/>
          <a:lstStyle/>
          <a:p>
            <a:pPr marL="0" indent="0" algn="l">
              <a:buNone/>
            </a:pPr>
            <a:r>
              <a:rPr lang="en-US" sz="1300" b="1" dirty="0">
                <a:solidFill>
                  <a:srgbClr val="111827"/>
                </a:solidFill>
                <a:latin typeface="Noto Sans JP" pitchFamily="34" charset="0"/>
                <a:ea typeface="Noto Sans JP" pitchFamily="34" charset="-122"/>
                <a:cs typeface="Noto Sans JP" pitchFamily="34" charset="-120"/>
              </a:rPr>
              <a:t>佐俣 奈緒子</a:t>
            </a:r>
            <a:endParaRPr lang="en-US" sz="1300" dirty="0"/>
          </a:p>
        </p:txBody>
      </p:sp>
      <p:sp>
        <p:nvSpPr>
          <p:cNvPr id="58" name="Text 53"/>
          <p:cNvSpPr txBox="1"/>
          <p:nvPr/>
        </p:nvSpPr>
        <p:spPr>
          <a:xfrm>
            <a:off x="5083150" y="3320186"/>
            <a:ext cx="1762963"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取締役 VP of People Experience</a:t>
            </a:r>
            <a:endParaRPr lang="en-US" sz="900" dirty="0"/>
          </a:p>
        </p:txBody>
      </p:sp>
      <p:sp>
        <p:nvSpPr>
          <p:cNvPr id="59" name="Shape 54"/>
          <p:cNvSpPr/>
          <p:nvPr/>
        </p:nvSpPr>
        <p:spPr>
          <a:xfrm>
            <a:off x="4416552" y="3858768"/>
            <a:ext cx="705002" cy="181051"/>
          </a:xfrm>
          <a:prstGeom prst="roundRect">
            <a:avLst>
              <a:gd name="adj" fmla="val 106327"/>
            </a:avLst>
          </a:prstGeom>
          <a:solidFill>
            <a:srgbClr val="000000"/>
          </a:solidFill>
          <a:ln/>
        </p:spPr>
        <p:txBody>
          <a:bodyPr/>
          <a:lstStyle/>
          <a:p>
            <a:endParaRPr lang="ja-JP" altLang="en-US"/>
          </a:p>
        </p:txBody>
      </p:sp>
      <p:sp>
        <p:nvSpPr>
          <p:cNvPr id="60" name="Text 55"/>
          <p:cNvSpPr txBox="1"/>
          <p:nvPr/>
        </p:nvSpPr>
        <p:spPr>
          <a:xfrm>
            <a:off x="4492447" y="3877970"/>
            <a:ext cx="629107" cy="143561"/>
          </a:xfrm>
          <a:prstGeom prst="rect">
            <a:avLst/>
          </a:prstGeom>
          <a:noFill/>
          <a:ln/>
        </p:spPr>
        <p:txBody>
          <a:bodyPr wrap="square" lIns="0" tIns="0" rIns="0" bIns="0" rtlCol="0" anchor="ctr"/>
          <a:lstStyle/>
          <a:p>
            <a:pPr marL="0" indent="0" algn="l">
              <a:buNone/>
            </a:pPr>
            <a:r>
              <a:rPr lang="en-US" sz="800" b="1" dirty="0">
                <a:solidFill>
                  <a:srgbClr val="FFFFFF"/>
                </a:solidFill>
                <a:latin typeface="Noto Sans JP" pitchFamily="34" charset="0"/>
                <a:ea typeface="Noto Sans JP" pitchFamily="34" charset="-122"/>
                <a:cs typeface="Noto Sans JP" pitchFamily="34" charset="-120"/>
              </a:rPr>
              <a:t>Co-Founder</a:t>
            </a:r>
            <a:endParaRPr lang="en-US" sz="800" dirty="0"/>
          </a:p>
        </p:txBody>
      </p:sp>
      <p:sp>
        <p:nvSpPr>
          <p:cNvPr id="61" name="Shape 56"/>
          <p:cNvSpPr/>
          <p:nvPr/>
        </p:nvSpPr>
        <p:spPr>
          <a:xfrm>
            <a:off x="5149901" y="3858768"/>
            <a:ext cx="495605" cy="181051"/>
          </a:xfrm>
          <a:prstGeom prst="roundRect">
            <a:avLst>
              <a:gd name="adj" fmla="val 106327"/>
            </a:avLst>
          </a:prstGeom>
          <a:solidFill>
            <a:srgbClr val="F3F4F6"/>
          </a:solidFill>
          <a:ln/>
        </p:spPr>
        <p:txBody>
          <a:bodyPr/>
          <a:lstStyle/>
          <a:p>
            <a:endParaRPr lang="ja-JP" altLang="en-US"/>
          </a:p>
        </p:txBody>
      </p:sp>
      <p:sp>
        <p:nvSpPr>
          <p:cNvPr id="62" name="Text 57"/>
          <p:cNvSpPr txBox="1"/>
          <p:nvPr/>
        </p:nvSpPr>
        <p:spPr>
          <a:xfrm>
            <a:off x="5225796" y="3877970"/>
            <a:ext cx="419710" cy="143561"/>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HR/Org</a:t>
            </a:r>
            <a:endParaRPr lang="en-US" sz="800" dirty="0"/>
          </a:p>
        </p:txBody>
      </p:sp>
      <p:sp>
        <p:nvSpPr>
          <p:cNvPr id="63" name="Shape 58"/>
          <p:cNvSpPr/>
          <p:nvPr/>
        </p:nvSpPr>
        <p:spPr>
          <a:xfrm>
            <a:off x="4416552" y="4154119"/>
            <a:ext cx="19202" cy="676656"/>
          </a:xfrm>
          <a:prstGeom prst="rect">
            <a:avLst/>
          </a:prstGeom>
          <a:solidFill>
            <a:srgbClr val="000000"/>
          </a:solidFill>
          <a:ln/>
        </p:spPr>
        <p:txBody>
          <a:bodyPr/>
          <a:lstStyle/>
          <a:p>
            <a:endParaRPr lang="ja-JP" altLang="en-US"/>
          </a:p>
        </p:txBody>
      </p:sp>
      <p:sp>
        <p:nvSpPr>
          <p:cNvPr id="64" name="Shape 59"/>
          <p:cNvSpPr/>
          <p:nvPr/>
        </p:nvSpPr>
        <p:spPr>
          <a:xfrm>
            <a:off x="4369003" y="4210812"/>
            <a:ext cx="75895" cy="75895"/>
          </a:xfrm>
          <a:prstGeom prst="ellipse">
            <a:avLst/>
          </a:prstGeom>
          <a:solidFill>
            <a:srgbClr val="000000"/>
          </a:solidFill>
          <a:ln w="25400">
            <a:solidFill>
              <a:srgbClr val="000000"/>
            </a:solidFill>
            <a:prstDash val="solid"/>
          </a:ln>
        </p:spPr>
        <p:txBody>
          <a:bodyPr/>
          <a:lstStyle/>
          <a:p>
            <a:endParaRPr lang="ja-JP" altLang="en-US"/>
          </a:p>
        </p:txBody>
      </p:sp>
      <p:sp>
        <p:nvSpPr>
          <p:cNvPr id="65" name="Text 60"/>
          <p:cNvSpPr txBox="1"/>
          <p:nvPr/>
        </p:nvSpPr>
        <p:spPr>
          <a:xfrm>
            <a:off x="4625950" y="4154119"/>
            <a:ext cx="631850"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2018 - 現在</a:t>
            </a:r>
            <a:endParaRPr lang="en-US" sz="800" dirty="0"/>
          </a:p>
        </p:txBody>
      </p:sp>
      <p:sp>
        <p:nvSpPr>
          <p:cNvPr id="66" name="Text 61"/>
          <p:cNvSpPr txBox="1"/>
          <p:nvPr/>
        </p:nvSpPr>
        <p:spPr>
          <a:xfrm>
            <a:off x="4625950" y="4320540"/>
            <a:ext cx="1102766"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STORES 株式会社</a:t>
            </a:r>
            <a:endParaRPr lang="en-US" sz="900" dirty="0"/>
          </a:p>
        </p:txBody>
      </p:sp>
      <p:sp>
        <p:nvSpPr>
          <p:cNvPr id="67" name="Text 62"/>
          <p:cNvSpPr txBox="1"/>
          <p:nvPr/>
        </p:nvSpPr>
        <p:spPr>
          <a:xfrm>
            <a:off x="4625950" y="4494276"/>
            <a:ext cx="3134563"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経営統合によりhey創業メンバーに。現在は人事・組織開発（People Experience）を管掌。</a:t>
            </a:r>
            <a:endParaRPr lang="en-US" sz="900" dirty="0"/>
          </a:p>
        </p:txBody>
      </p:sp>
      <p:sp>
        <p:nvSpPr>
          <p:cNvPr id="68" name="Shape 63"/>
          <p:cNvSpPr/>
          <p:nvPr/>
        </p:nvSpPr>
        <p:spPr>
          <a:xfrm>
            <a:off x="4416552" y="4937760"/>
            <a:ext cx="19202" cy="676656"/>
          </a:xfrm>
          <a:prstGeom prst="rect">
            <a:avLst/>
          </a:prstGeom>
          <a:solidFill>
            <a:srgbClr val="E5E7EB"/>
          </a:solidFill>
          <a:ln/>
        </p:spPr>
        <p:txBody>
          <a:bodyPr/>
          <a:lstStyle/>
          <a:p>
            <a:endParaRPr lang="ja-JP" altLang="en-US"/>
          </a:p>
        </p:txBody>
      </p:sp>
      <p:sp>
        <p:nvSpPr>
          <p:cNvPr id="69" name="Shape 64"/>
          <p:cNvSpPr/>
          <p:nvPr/>
        </p:nvSpPr>
        <p:spPr>
          <a:xfrm>
            <a:off x="4369003" y="4995367"/>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70" name="Text 65"/>
          <p:cNvSpPr txBox="1"/>
          <p:nvPr/>
        </p:nvSpPr>
        <p:spPr>
          <a:xfrm>
            <a:off x="4625950" y="4937760"/>
            <a:ext cx="660197"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2012 - 2018</a:t>
            </a:r>
            <a:endParaRPr lang="en-US" sz="800" dirty="0"/>
          </a:p>
        </p:txBody>
      </p:sp>
      <p:sp>
        <p:nvSpPr>
          <p:cNvPr id="71" name="Text 66"/>
          <p:cNvSpPr txBox="1"/>
          <p:nvPr/>
        </p:nvSpPr>
        <p:spPr>
          <a:xfrm>
            <a:off x="4625950" y="5104181"/>
            <a:ext cx="1131113"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Coiney (コイニー)</a:t>
            </a:r>
            <a:endParaRPr lang="en-US" sz="900" dirty="0"/>
          </a:p>
        </p:txBody>
      </p:sp>
      <p:sp>
        <p:nvSpPr>
          <p:cNvPr id="72" name="Text 67"/>
          <p:cNvSpPr txBox="1"/>
          <p:nvPr/>
        </p:nvSpPr>
        <p:spPr>
          <a:xfrm>
            <a:off x="4625950" y="5277917"/>
            <a:ext cx="3172054"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創業者・代表取締役社長。スマホ決済のパイオニアとして事業を牽引。</a:t>
            </a:r>
            <a:endParaRPr lang="en-US" sz="900" dirty="0"/>
          </a:p>
        </p:txBody>
      </p:sp>
      <p:sp>
        <p:nvSpPr>
          <p:cNvPr id="73" name="Shape 68"/>
          <p:cNvSpPr/>
          <p:nvPr/>
        </p:nvSpPr>
        <p:spPr>
          <a:xfrm>
            <a:off x="4416552" y="5721401"/>
            <a:ext cx="19202" cy="676656"/>
          </a:xfrm>
          <a:prstGeom prst="rect">
            <a:avLst/>
          </a:prstGeom>
          <a:solidFill>
            <a:srgbClr val="E5E7EB"/>
          </a:solidFill>
          <a:ln/>
        </p:spPr>
        <p:txBody>
          <a:bodyPr/>
          <a:lstStyle/>
          <a:p>
            <a:endParaRPr lang="ja-JP" altLang="en-US"/>
          </a:p>
        </p:txBody>
      </p:sp>
      <p:sp>
        <p:nvSpPr>
          <p:cNvPr id="74" name="Shape 69"/>
          <p:cNvSpPr/>
          <p:nvPr/>
        </p:nvSpPr>
        <p:spPr>
          <a:xfrm>
            <a:off x="4369003" y="5779008"/>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75" name="Text 70"/>
          <p:cNvSpPr txBox="1"/>
          <p:nvPr/>
        </p:nvSpPr>
        <p:spPr>
          <a:xfrm>
            <a:off x="4625950" y="5721401"/>
            <a:ext cx="288950"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前職</a:t>
            </a:r>
            <a:endParaRPr lang="en-US" sz="800" dirty="0"/>
          </a:p>
        </p:txBody>
      </p:sp>
      <p:sp>
        <p:nvSpPr>
          <p:cNvPr id="76" name="Text 71"/>
          <p:cNvSpPr txBox="1"/>
          <p:nvPr/>
        </p:nvSpPr>
        <p:spPr>
          <a:xfrm>
            <a:off x="4625950" y="5888736"/>
            <a:ext cx="512064"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PayPal</a:t>
            </a:r>
            <a:endParaRPr lang="en-US" sz="900" dirty="0"/>
          </a:p>
        </p:txBody>
      </p:sp>
      <p:sp>
        <p:nvSpPr>
          <p:cNvPr id="77" name="Text 72"/>
          <p:cNvSpPr txBox="1"/>
          <p:nvPr/>
        </p:nvSpPr>
        <p:spPr>
          <a:xfrm>
            <a:off x="4625950" y="6061558"/>
            <a:ext cx="3162910"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マーケティング担当として、日本市場でのオンライン決済普及に従事。</a:t>
            </a:r>
            <a:endParaRPr lang="en-US" sz="900" dirty="0"/>
          </a:p>
        </p:txBody>
      </p:sp>
      <p:sp>
        <p:nvSpPr>
          <p:cNvPr id="78" name="Shape 73"/>
          <p:cNvSpPr/>
          <p:nvPr/>
        </p:nvSpPr>
        <p:spPr>
          <a:xfrm>
            <a:off x="8128102" y="2839212"/>
            <a:ext cx="3685946" cy="3715207"/>
          </a:xfrm>
          <a:prstGeom prst="roundRect">
            <a:avLst>
              <a:gd name="adj" fmla="val 513"/>
            </a:avLst>
          </a:prstGeom>
          <a:solidFill>
            <a:srgbClr val="FFFFFF"/>
          </a:solidFill>
          <a:ln w="12700">
            <a:solidFill>
              <a:srgbClr val="E5E7EB"/>
            </a:solidFill>
            <a:prstDash val="solid"/>
          </a:ln>
          <a:effectLst>
            <a:outerShdw blurRad="63500" dist="38100" dir="5400000" algn="bl" rotWithShape="0">
              <a:srgbClr val="000000">
                <a:alpha val="5000"/>
              </a:srgbClr>
            </a:outerShdw>
          </a:effectLst>
        </p:spPr>
        <p:txBody>
          <a:bodyPr/>
          <a:lstStyle/>
          <a:p>
            <a:endParaRPr lang="ja-JP" altLang="en-US"/>
          </a:p>
        </p:txBody>
      </p:sp>
      <p:sp>
        <p:nvSpPr>
          <p:cNvPr id="79" name="Shape 74"/>
          <p:cNvSpPr/>
          <p:nvPr/>
        </p:nvSpPr>
        <p:spPr>
          <a:xfrm>
            <a:off x="8137246" y="2849270"/>
            <a:ext cx="3666744" cy="847649"/>
          </a:xfrm>
          <a:prstGeom prst="rect">
            <a:avLst/>
          </a:prstGeom>
          <a:solidFill>
            <a:srgbClr val="FAFAFA"/>
          </a:solidFill>
          <a:ln/>
        </p:spPr>
        <p:txBody>
          <a:bodyPr/>
          <a:lstStyle/>
          <a:p>
            <a:endParaRPr lang="ja-JP" altLang="en-US"/>
          </a:p>
        </p:txBody>
      </p:sp>
      <p:sp>
        <p:nvSpPr>
          <p:cNvPr id="80" name="Shape 75"/>
          <p:cNvSpPr/>
          <p:nvPr/>
        </p:nvSpPr>
        <p:spPr>
          <a:xfrm>
            <a:off x="8137246" y="3687775"/>
            <a:ext cx="3666744" cy="9144"/>
          </a:xfrm>
          <a:prstGeom prst="rect">
            <a:avLst/>
          </a:prstGeom>
          <a:solidFill>
            <a:srgbClr val="F3F4F6"/>
          </a:solidFill>
          <a:ln/>
        </p:spPr>
        <p:txBody>
          <a:bodyPr/>
          <a:lstStyle/>
          <a:p>
            <a:endParaRPr lang="ja-JP" altLang="en-US"/>
          </a:p>
        </p:txBody>
      </p:sp>
      <p:sp>
        <p:nvSpPr>
          <p:cNvPr id="81" name="Shape 76"/>
          <p:cNvSpPr/>
          <p:nvPr/>
        </p:nvSpPr>
        <p:spPr>
          <a:xfrm>
            <a:off x="8289950" y="3001061"/>
            <a:ext cx="533095" cy="533095"/>
          </a:xfrm>
          <a:prstGeom prst="ellipse">
            <a:avLst/>
          </a:prstGeom>
          <a:solidFill>
            <a:srgbClr val="E5E7EB"/>
          </a:solidFill>
          <a:ln w="25400">
            <a:solidFill>
              <a:srgbClr val="FFFFFF"/>
            </a:solidFill>
            <a:prstDash val="solid"/>
          </a:ln>
          <a:effectLst>
            <a:outerShdw blurRad="38100" dist="25400" dir="5400000" algn="bl" rotWithShape="0">
              <a:srgbClr val="000000">
                <a:alpha val="10000"/>
              </a:srgbClr>
            </a:outerShdw>
          </a:effectLst>
        </p:spPr>
        <p:txBody>
          <a:bodyPr/>
          <a:lstStyle/>
          <a:p>
            <a:endParaRPr lang="ja-JP" altLang="en-US"/>
          </a:p>
        </p:txBody>
      </p:sp>
      <p:pic>
        <p:nvPicPr>
          <p:cNvPr id="82" name="Image 3" descr="preencoded.png"/>
          <p:cNvPicPr>
            <a:picLocks noChangeAspect="1"/>
          </p:cNvPicPr>
          <p:nvPr/>
        </p:nvPicPr>
        <p:blipFill>
          <a:blip r:embed="rId6"/>
          <a:srcRect l="-133" r="-133"/>
          <a:stretch/>
        </p:blipFill>
        <p:spPr>
          <a:xfrm>
            <a:off x="8471002" y="3153766"/>
            <a:ext cx="171907" cy="228600"/>
          </a:xfrm>
          <a:prstGeom prst="rect">
            <a:avLst/>
          </a:prstGeom>
        </p:spPr>
      </p:pic>
      <p:sp>
        <p:nvSpPr>
          <p:cNvPr id="83" name="Text 77"/>
          <p:cNvSpPr txBox="1"/>
          <p:nvPr/>
        </p:nvSpPr>
        <p:spPr>
          <a:xfrm>
            <a:off x="8956548" y="3044038"/>
            <a:ext cx="1034186" cy="247802"/>
          </a:xfrm>
          <a:prstGeom prst="rect">
            <a:avLst/>
          </a:prstGeom>
          <a:noFill/>
          <a:ln/>
        </p:spPr>
        <p:txBody>
          <a:bodyPr wrap="square" lIns="0" tIns="0" rIns="0" bIns="0" rtlCol="0" anchor="ctr"/>
          <a:lstStyle/>
          <a:p>
            <a:pPr marL="0" indent="0" algn="l">
              <a:buNone/>
            </a:pPr>
            <a:r>
              <a:rPr lang="en-US" sz="1300" b="1" dirty="0">
                <a:solidFill>
                  <a:srgbClr val="111827"/>
                </a:solidFill>
                <a:latin typeface="Noto Sans JP" pitchFamily="34" charset="0"/>
                <a:ea typeface="Noto Sans JP" pitchFamily="34" charset="-122"/>
                <a:cs typeface="Noto Sans JP" pitchFamily="34" charset="-120"/>
              </a:rPr>
              <a:t>齋藤 健太郎</a:t>
            </a:r>
            <a:endParaRPr lang="en-US" sz="1300" dirty="0"/>
          </a:p>
        </p:txBody>
      </p:sp>
      <p:sp>
        <p:nvSpPr>
          <p:cNvPr id="84" name="Text 78"/>
          <p:cNvSpPr txBox="1"/>
          <p:nvPr/>
        </p:nvSpPr>
        <p:spPr>
          <a:xfrm>
            <a:off x="8956548" y="3320186"/>
            <a:ext cx="685800"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取締役 CFO</a:t>
            </a:r>
            <a:endParaRPr lang="en-US" sz="900" dirty="0"/>
          </a:p>
        </p:txBody>
      </p:sp>
      <p:sp>
        <p:nvSpPr>
          <p:cNvPr id="85" name="Shape 79"/>
          <p:cNvSpPr/>
          <p:nvPr/>
        </p:nvSpPr>
        <p:spPr>
          <a:xfrm>
            <a:off x="8289950" y="3858768"/>
            <a:ext cx="514807" cy="181051"/>
          </a:xfrm>
          <a:prstGeom prst="roundRect">
            <a:avLst>
              <a:gd name="adj" fmla="val 106327"/>
            </a:avLst>
          </a:prstGeom>
          <a:solidFill>
            <a:srgbClr val="000000"/>
          </a:solidFill>
          <a:ln/>
        </p:spPr>
        <p:txBody>
          <a:bodyPr/>
          <a:lstStyle/>
          <a:p>
            <a:endParaRPr lang="ja-JP" altLang="en-US"/>
          </a:p>
        </p:txBody>
      </p:sp>
      <p:sp>
        <p:nvSpPr>
          <p:cNvPr id="86" name="Text 80"/>
          <p:cNvSpPr txBox="1"/>
          <p:nvPr/>
        </p:nvSpPr>
        <p:spPr>
          <a:xfrm>
            <a:off x="8365846" y="3877970"/>
            <a:ext cx="438912" cy="143561"/>
          </a:xfrm>
          <a:prstGeom prst="rect">
            <a:avLst/>
          </a:prstGeom>
          <a:noFill/>
          <a:ln/>
        </p:spPr>
        <p:txBody>
          <a:bodyPr wrap="square" lIns="0" tIns="0" rIns="0" bIns="0" rtlCol="0" anchor="ctr"/>
          <a:lstStyle/>
          <a:p>
            <a:pPr marL="0" indent="0" algn="l">
              <a:buNone/>
            </a:pPr>
            <a:r>
              <a:rPr lang="en-US" sz="800" b="1" dirty="0">
                <a:solidFill>
                  <a:srgbClr val="FFFFFF"/>
                </a:solidFill>
                <a:latin typeface="Noto Sans JP" pitchFamily="34" charset="0"/>
                <a:ea typeface="Noto Sans JP" pitchFamily="34" charset="-122"/>
                <a:cs typeface="Noto Sans JP" pitchFamily="34" charset="-120"/>
              </a:rPr>
              <a:t>Finance</a:t>
            </a:r>
            <a:endParaRPr lang="en-US" sz="800" dirty="0"/>
          </a:p>
        </p:txBody>
      </p:sp>
      <p:sp>
        <p:nvSpPr>
          <p:cNvPr id="87" name="Shape 81"/>
          <p:cNvSpPr/>
          <p:nvPr/>
        </p:nvSpPr>
        <p:spPr>
          <a:xfrm>
            <a:off x="8840419" y="3858768"/>
            <a:ext cx="543154" cy="181051"/>
          </a:xfrm>
          <a:prstGeom prst="roundRect">
            <a:avLst>
              <a:gd name="adj" fmla="val 106327"/>
            </a:avLst>
          </a:prstGeom>
          <a:solidFill>
            <a:srgbClr val="F3F4F6"/>
          </a:solidFill>
          <a:ln/>
        </p:spPr>
        <p:txBody>
          <a:bodyPr/>
          <a:lstStyle/>
          <a:p>
            <a:endParaRPr lang="ja-JP" altLang="en-US"/>
          </a:p>
        </p:txBody>
      </p:sp>
      <p:sp>
        <p:nvSpPr>
          <p:cNvPr id="88" name="Text 82"/>
          <p:cNvSpPr txBox="1"/>
          <p:nvPr/>
        </p:nvSpPr>
        <p:spPr>
          <a:xfrm>
            <a:off x="8917229" y="3877970"/>
            <a:ext cx="467258" cy="143561"/>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Strategy</a:t>
            </a:r>
            <a:endParaRPr lang="en-US" sz="800" dirty="0"/>
          </a:p>
        </p:txBody>
      </p:sp>
      <p:sp>
        <p:nvSpPr>
          <p:cNvPr id="89" name="Shape 83"/>
          <p:cNvSpPr/>
          <p:nvPr/>
        </p:nvSpPr>
        <p:spPr>
          <a:xfrm>
            <a:off x="8289950" y="4154119"/>
            <a:ext cx="19202" cy="676656"/>
          </a:xfrm>
          <a:prstGeom prst="rect">
            <a:avLst/>
          </a:prstGeom>
          <a:solidFill>
            <a:srgbClr val="000000"/>
          </a:solidFill>
          <a:ln/>
        </p:spPr>
        <p:txBody>
          <a:bodyPr/>
          <a:lstStyle/>
          <a:p>
            <a:endParaRPr lang="ja-JP" altLang="en-US"/>
          </a:p>
        </p:txBody>
      </p:sp>
      <p:sp>
        <p:nvSpPr>
          <p:cNvPr id="90" name="Shape 84"/>
          <p:cNvSpPr/>
          <p:nvPr/>
        </p:nvSpPr>
        <p:spPr>
          <a:xfrm>
            <a:off x="8242402" y="4210812"/>
            <a:ext cx="75895" cy="75895"/>
          </a:xfrm>
          <a:prstGeom prst="ellipse">
            <a:avLst/>
          </a:prstGeom>
          <a:solidFill>
            <a:srgbClr val="000000"/>
          </a:solidFill>
          <a:ln w="25400">
            <a:solidFill>
              <a:srgbClr val="000000"/>
            </a:solidFill>
            <a:prstDash val="solid"/>
          </a:ln>
        </p:spPr>
        <p:txBody>
          <a:bodyPr/>
          <a:lstStyle/>
          <a:p>
            <a:endParaRPr lang="ja-JP" altLang="en-US"/>
          </a:p>
        </p:txBody>
      </p:sp>
      <p:sp>
        <p:nvSpPr>
          <p:cNvPr id="91" name="Text 85"/>
          <p:cNvSpPr txBox="1"/>
          <p:nvPr/>
        </p:nvSpPr>
        <p:spPr>
          <a:xfrm>
            <a:off x="8499348" y="4154119"/>
            <a:ext cx="631850"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2019 - 現在</a:t>
            </a:r>
            <a:endParaRPr lang="en-US" sz="800" dirty="0"/>
          </a:p>
        </p:txBody>
      </p:sp>
      <p:sp>
        <p:nvSpPr>
          <p:cNvPr id="92" name="Text 86"/>
          <p:cNvSpPr txBox="1"/>
          <p:nvPr/>
        </p:nvSpPr>
        <p:spPr>
          <a:xfrm>
            <a:off x="8499348" y="4320540"/>
            <a:ext cx="1102766"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STORES 株式会社</a:t>
            </a:r>
            <a:endParaRPr lang="en-US" sz="900" dirty="0"/>
          </a:p>
        </p:txBody>
      </p:sp>
      <p:sp>
        <p:nvSpPr>
          <p:cNvPr id="93" name="Text 87"/>
          <p:cNvSpPr txBox="1"/>
          <p:nvPr/>
        </p:nvSpPr>
        <p:spPr>
          <a:xfrm>
            <a:off x="8499348" y="4494276"/>
            <a:ext cx="3162910"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hey入社、2020年より取締役CFO。M&amp;Aや大規模資金調達をリードし、財務戦略を統括。</a:t>
            </a:r>
            <a:endParaRPr lang="en-US" sz="900" dirty="0"/>
          </a:p>
        </p:txBody>
      </p:sp>
      <p:sp>
        <p:nvSpPr>
          <p:cNvPr id="94" name="Shape 88"/>
          <p:cNvSpPr/>
          <p:nvPr/>
        </p:nvSpPr>
        <p:spPr>
          <a:xfrm>
            <a:off x="8289950" y="4937760"/>
            <a:ext cx="19202" cy="676656"/>
          </a:xfrm>
          <a:prstGeom prst="rect">
            <a:avLst/>
          </a:prstGeom>
          <a:solidFill>
            <a:srgbClr val="E5E7EB"/>
          </a:solidFill>
          <a:ln/>
        </p:spPr>
        <p:txBody>
          <a:bodyPr/>
          <a:lstStyle/>
          <a:p>
            <a:endParaRPr lang="ja-JP" altLang="en-US"/>
          </a:p>
        </p:txBody>
      </p:sp>
      <p:sp>
        <p:nvSpPr>
          <p:cNvPr id="95" name="Shape 89"/>
          <p:cNvSpPr/>
          <p:nvPr/>
        </p:nvSpPr>
        <p:spPr>
          <a:xfrm>
            <a:off x="8242402" y="4995367"/>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96" name="Text 90"/>
          <p:cNvSpPr txBox="1"/>
          <p:nvPr/>
        </p:nvSpPr>
        <p:spPr>
          <a:xfrm>
            <a:off x="8499348" y="4937760"/>
            <a:ext cx="535838"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Previous</a:t>
            </a:r>
            <a:endParaRPr lang="en-US" sz="800" dirty="0"/>
          </a:p>
        </p:txBody>
      </p:sp>
      <p:sp>
        <p:nvSpPr>
          <p:cNvPr id="97" name="Text 91"/>
          <p:cNvSpPr txBox="1"/>
          <p:nvPr/>
        </p:nvSpPr>
        <p:spPr>
          <a:xfrm>
            <a:off x="8499348" y="5104181"/>
            <a:ext cx="731520"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BlackRock</a:t>
            </a:r>
            <a:endParaRPr lang="en-US" sz="900" dirty="0"/>
          </a:p>
        </p:txBody>
      </p:sp>
      <p:sp>
        <p:nvSpPr>
          <p:cNvPr id="98" name="Text 92"/>
          <p:cNvSpPr txBox="1"/>
          <p:nvPr/>
        </p:nvSpPr>
        <p:spPr>
          <a:xfrm>
            <a:off x="8499348" y="5277917"/>
            <a:ext cx="3057754"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ブラックロック・ジャパンおよびソリューションズにて従事。</a:t>
            </a:r>
            <a:endParaRPr lang="en-US" sz="900" dirty="0"/>
          </a:p>
        </p:txBody>
      </p:sp>
      <p:sp>
        <p:nvSpPr>
          <p:cNvPr id="99" name="Shape 93"/>
          <p:cNvSpPr/>
          <p:nvPr/>
        </p:nvSpPr>
        <p:spPr>
          <a:xfrm>
            <a:off x="8289950" y="5721401"/>
            <a:ext cx="19202" cy="676656"/>
          </a:xfrm>
          <a:prstGeom prst="rect">
            <a:avLst/>
          </a:prstGeom>
          <a:solidFill>
            <a:srgbClr val="E5E7EB"/>
          </a:solidFill>
          <a:ln/>
        </p:spPr>
        <p:txBody>
          <a:bodyPr/>
          <a:lstStyle/>
          <a:p>
            <a:endParaRPr lang="ja-JP" altLang="en-US"/>
          </a:p>
        </p:txBody>
      </p:sp>
      <p:sp>
        <p:nvSpPr>
          <p:cNvPr id="100" name="Shape 94"/>
          <p:cNvSpPr/>
          <p:nvPr/>
        </p:nvSpPr>
        <p:spPr>
          <a:xfrm>
            <a:off x="8242402" y="5779008"/>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101" name="Text 95"/>
          <p:cNvSpPr txBox="1"/>
          <p:nvPr/>
        </p:nvSpPr>
        <p:spPr>
          <a:xfrm>
            <a:off x="8499348" y="5721401"/>
            <a:ext cx="716890"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Early Career</a:t>
            </a:r>
            <a:endParaRPr lang="en-US" sz="800" dirty="0"/>
          </a:p>
        </p:txBody>
      </p:sp>
      <p:sp>
        <p:nvSpPr>
          <p:cNvPr id="102" name="Text 96"/>
          <p:cNvSpPr txBox="1"/>
          <p:nvPr/>
        </p:nvSpPr>
        <p:spPr>
          <a:xfrm>
            <a:off x="8499348" y="5888736"/>
            <a:ext cx="884225"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Merrill Lynch</a:t>
            </a:r>
            <a:endParaRPr lang="en-US" sz="900" dirty="0"/>
          </a:p>
        </p:txBody>
      </p:sp>
      <p:sp>
        <p:nvSpPr>
          <p:cNvPr id="103" name="Text 97"/>
          <p:cNvSpPr txBox="1"/>
          <p:nvPr/>
        </p:nvSpPr>
        <p:spPr>
          <a:xfrm>
            <a:off x="8499348" y="6061558"/>
            <a:ext cx="3182112"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東京・パロアルトにてテクノロジー企業のM&amp;Aアドバイザリー、資金調達業務に従事。</a:t>
            </a:r>
            <a:endParaRPr lang="en-US" sz="900" dirty="0"/>
          </a:p>
        </p:txBody>
      </p:sp>
      <p:sp>
        <p:nvSpPr>
          <p:cNvPr id="104" name="Shape 98"/>
          <p:cNvSpPr/>
          <p:nvPr/>
        </p:nvSpPr>
        <p:spPr>
          <a:xfrm>
            <a:off x="2481682" y="2266798"/>
            <a:ext cx="2286000" cy="590702"/>
          </a:xfrm>
          <a:prstGeom prst="roundRect">
            <a:avLst>
              <a:gd name="adj" fmla="val 14981"/>
            </a:avLst>
          </a:prstGeom>
          <a:solidFill>
            <a:srgbClr val="FFFFFF"/>
          </a:solidFill>
          <a:ln w="12700">
            <a:solidFill>
              <a:srgbClr val="D1D5DB"/>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105" name="Text 99"/>
          <p:cNvSpPr txBox="1"/>
          <p:nvPr/>
        </p:nvSpPr>
        <p:spPr>
          <a:xfrm>
            <a:off x="2753258" y="2371954"/>
            <a:ext cx="1822399" cy="152705"/>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取締役 VP OF PEOPLE EXPERIENCE</a:t>
            </a:r>
            <a:endParaRPr lang="en-US" sz="800" dirty="0"/>
          </a:p>
        </p:txBody>
      </p:sp>
      <p:sp>
        <p:nvSpPr>
          <p:cNvPr id="106" name="Text 100"/>
          <p:cNvSpPr txBox="1"/>
          <p:nvPr/>
        </p:nvSpPr>
        <p:spPr>
          <a:xfrm>
            <a:off x="3275381" y="2547518"/>
            <a:ext cx="805586" cy="191110"/>
          </a:xfrm>
          <a:prstGeom prst="rect">
            <a:avLst/>
          </a:prstGeom>
          <a:noFill/>
          <a:ln/>
        </p:spPr>
        <p:txBody>
          <a:bodyPr wrap="square" lIns="0" tIns="0" rIns="0" bIns="0" rtlCol="0" anchor="ctr"/>
          <a:lstStyle/>
          <a:p>
            <a:pPr marL="0" indent="0" algn="ctr">
              <a:buNone/>
            </a:pPr>
            <a:r>
              <a:rPr lang="en-US" sz="1000" b="1" dirty="0">
                <a:solidFill>
                  <a:srgbClr val="111827"/>
                </a:solidFill>
                <a:latin typeface="Noto Sans JP" pitchFamily="34" charset="0"/>
                <a:ea typeface="Noto Sans JP" pitchFamily="34" charset="-122"/>
                <a:cs typeface="Noto Sans JP" pitchFamily="34" charset="-120"/>
              </a:rPr>
              <a:t>佐俣 奈緒子</a:t>
            </a:r>
            <a:endParaRPr lang="en-US" sz="1000" dirty="0"/>
          </a:p>
        </p:txBody>
      </p:sp>
      <p:sp>
        <p:nvSpPr>
          <p:cNvPr id="107" name="Shape 101"/>
          <p:cNvSpPr/>
          <p:nvPr/>
        </p:nvSpPr>
        <p:spPr>
          <a:xfrm>
            <a:off x="7424928" y="2266798"/>
            <a:ext cx="2286000" cy="590702"/>
          </a:xfrm>
          <a:prstGeom prst="roundRect">
            <a:avLst>
              <a:gd name="adj" fmla="val 14981"/>
            </a:avLst>
          </a:prstGeom>
          <a:solidFill>
            <a:srgbClr val="FFFFFF"/>
          </a:solidFill>
          <a:ln w="12700">
            <a:solidFill>
              <a:srgbClr val="D1D5DB"/>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108" name="Text 102"/>
          <p:cNvSpPr txBox="1"/>
          <p:nvPr/>
        </p:nvSpPr>
        <p:spPr>
          <a:xfrm>
            <a:off x="8294522" y="2371954"/>
            <a:ext cx="631850" cy="152705"/>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取締役 CFO</a:t>
            </a:r>
            <a:endParaRPr lang="en-US" sz="800" dirty="0"/>
          </a:p>
        </p:txBody>
      </p:sp>
      <p:sp>
        <p:nvSpPr>
          <p:cNvPr id="109" name="Text 103"/>
          <p:cNvSpPr txBox="1"/>
          <p:nvPr/>
        </p:nvSpPr>
        <p:spPr>
          <a:xfrm>
            <a:off x="8219542" y="2547518"/>
            <a:ext cx="805586" cy="191110"/>
          </a:xfrm>
          <a:prstGeom prst="rect">
            <a:avLst/>
          </a:prstGeom>
          <a:noFill/>
          <a:ln/>
        </p:spPr>
        <p:txBody>
          <a:bodyPr wrap="square" lIns="0" tIns="0" rIns="0" bIns="0" rtlCol="0" anchor="ctr"/>
          <a:lstStyle/>
          <a:p>
            <a:pPr marL="0" indent="0" algn="ctr">
              <a:buNone/>
            </a:pPr>
            <a:r>
              <a:rPr lang="en-US" sz="1000" b="1" dirty="0">
                <a:solidFill>
                  <a:srgbClr val="111827"/>
                </a:solidFill>
                <a:latin typeface="Noto Sans JP" pitchFamily="34" charset="0"/>
                <a:ea typeface="Noto Sans JP" pitchFamily="34" charset="-122"/>
                <a:cs typeface="Noto Sans JP" pitchFamily="34" charset="-120"/>
              </a:rPr>
              <a:t>齋藤 健太郎</a:t>
            </a:r>
            <a:endParaRPr lang="en-US" sz="1000" dirty="0"/>
          </a:p>
        </p:txBody>
      </p:sp>
      <p:sp>
        <p:nvSpPr>
          <p:cNvPr id="110" name="Shape 104"/>
          <p:cNvSpPr/>
          <p:nvPr/>
        </p:nvSpPr>
        <p:spPr>
          <a:xfrm>
            <a:off x="4876495" y="1352398"/>
            <a:ext cx="2438705" cy="676656"/>
          </a:xfrm>
          <a:prstGeom prst="roundRect">
            <a:avLst>
              <a:gd name="adj" fmla="val 11420"/>
            </a:avLst>
          </a:prstGeom>
          <a:solidFill>
            <a:srgbClr val="FFFFFF"/>
          </a:solidFill>
          <a:ln w="25400">
            <a:solidFill>
              <a:srgbClr val="111827"/>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111" name="Text 105"/>
          <p:cNvSpPr txBox="1"/>
          <p:nvPr/>
        </p:nvSpPr>
        <p:spPr>
          <a:xfrm>
            <a:off x="5715000" y="1466698"/>
            <a:ext cx="841248" cy="152705"/>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代表取締役 CEO</a:t>
            </a:r>
            <a:endParaRPr lang="en-US" sz="800" dirty="0"/>
          </a:p>
        </p:txBody>
      </p:sp>
      <p:sp>
        <p:nvSpPr>
          <p:cNvPr id="112" name="Text 106"/>
          <p:cNvSpPr txBox="1"/>
          <p:nvPr/>
        </p:nvSpPr>
        <p:spPr>
          <a:xfrm>
            <a:off x="5813755" y="1681582"/>
            <a:ext cx="672084" cy="191110"/>
          </a:xfrm>
          <a:prstGeom prst="rect">
            <a:avLst/>
          </a:prstGeom>
          <a:noFill/>
          <a:ln/>
        </p:spPr>
        <p:txBody>
          <a:bodyPr wrap="square" lIns="0" tIns="0" rIns="0" bIns="0" rtlCol="0" anchor="ctr"/>
          <a:lstStyle/>
          <a:p>
            <a:pPr marL="0" indent="0" algn="ctr">
              <a:buNone/>
            </a:pPr>
            <a:r>
              <a:rPr lang="en-US" sz="1000" b="1" dirty="0">
                <a:solidFill>
                  <a:srgbClr val="111827"/>
                </a:solidFill>
                <a:latin typeface="Noto Sans JP" pitchFamily="34" charset="0"/>
                <a:ea typeface="Noto Sans JP" pitchFamily="34" charset="-122"/>
                <a:cs typeface="Noto Sans JP" pitchFamily="34" charset="-120"/>
              </a:rPr>
              <a:t>佐藤 裕介</a:t>
            </a:r>
            <a:endParaRPr lang="en-US" sz="1000" dirty="0"/>
          </a:p>
        </p:txBody>
      </p:sp>
      <p:sp>
        <p:nvSpPr>
          <p:cNvPr id="113" name="Shape 107"/>
          <p:cNvSpPr/>
          <p:nvPr/>
        </p:nvSpPr>
        <p:spPr>
          <a:xfrm>
            <a:off x="6772046" y="1295705"/>
            <a:ext cx="609905" cy="190195"/>
          </a:xfrm>
          <a:prstGeom prst="roundRect">
            <a:avLst>
              <a:gd name="adj" fmla="val 480770"/>
            </a:avLst>
          </a:prstGeom>
          <a:solidFill>
            <a:srgbClr val="2563EB"/>
          </a:solidFill>
          <a:ln/>
          <a:effectLst>
            <a:outerShdw blurRad="12700" dist="12700" dir="16200000" algn="bl" rotWithShape="0">
              <a:srgbClr val="000000">
                <a:alpha val="75000"/>
              </a:srgbClr>
            </a:outerShdw>
          </a:effectLst>
        </p:spPr>
        <p:txBody>
          <a:bodyPr/>
          <a:lstStyle/>
          <a:p>
            <a:endParaRPr lang="ja-JP" altLang="en-US"/>
          </a:p>
        </p:txBody>
      </p:sp>
      <p:sp>
        <p:nvSpPr>
          <p:cNvPr id="114" name="Text 108"/>
          <p:cNvSpPr txBox="1"/>
          <p:nvPr/>
        </p:nvSpPr>
        <p:spPr>
          <a:xfrm>
            <a:off x="6847942" y="1304849"/>
            <a:ext cx="543154" cy="162763"/>
          </a:xfrm>
          <a:prstGeom prst="rect">
            <a:avLst/>
          </a:prstGeom>
          <a:noFill/>
          <a:ln/>
        </p:spPr>
        <p:txBody>
          <a:bodyPr wrap="square" lIns="0" tIns="0" rIns="0" bIns="0" rtlCol="0" anchor="ctr"/>
          <a:lstStyle/>
          <a:p>
            <a:pPr marL="0" indent="0" algn="ctr">
              <a:buNone/>
            </a:pPr>
            <a:r>
              <a:rPr lang="en-US" sz="900" dirty="0">
                <a:solidFill>
                  <a:srgbClr val="FFFFFF"/>
                </a:solidFill>
                <a:latin typeface="Noto Sans JP" pitchFamily="34" charset="0"/>
                <a:ea typeface="Noto Sans JP" pitchFamily="34" charset="-122"/>
                <a:cs typeface="Noto Sans JP" pitchFamily="34" charset="-120"/>
              </a:rPr>
              <a:t>Founder</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ja-JP" altLang="en-US"/>
          </a:p>
        </p:txBody>
      </p:sp>
      <p:sp>
        <p:nvSpPr>
          <p:cNvPr id="3" name="Shape 1"/>
          <p:cNvSpPr/>
          <p:nvPr/>
        </p:nvSpPr>
        <p:spPr>
          <a:xfrm>
            <a:off x="0" y="0"/>
            <a:ext cx="12191695" cy="6858000"/>
          </a:xfrm>
          <a:prstGeom prst="rect">
            <a:avLst/>
          </a:prstGeom>
          <a:solidFill>
            <a:srgbClr val="FFFFFF"/>
          </a:solidFill>
          <a:ln/>
        </p:spPr>
        <p:txBody>
          <a:bodyPr/>
          <a:lstStyle/>
          <a:p>
            <a:endParaRPr lang="ja-JP" altLang="en-US"/>
          </a:p>
        </p:txBody>
      </p:sp>
      <p:sp>
        <p:nvSpPr>
          <p:cNvPr id="4" name="Shape 2"/>
          <p:cNvSpPr/>
          <p:nvPr/>
        </p:nvSpPr>
        <p:spPr>
          <a:xfrm>
            <a:off x="381305" y="857707"/>
            <a:ext cx="11430000" cy="9144"/>
          </a:xfrm>
          <a:prstGeom prst="rect">
            <a:avLst/>
          </a:prstGeom>
          <a:solidFill>
            <a:srgbClr val="E5E7EB"/>
          </a:solidFill>
          <a:ln/>
        </p:spPr>
        <p:txBody>
          <a:bodyPr/>
          <a:lstStyle/>
          <a:p>
            <a:endParaRPr lang="ja-JP" altLang="en-US"/>
          </a:p>
        </p:txBody>
      </p:sp>
      <p:sp>
        <p:nvSpPr>
          <p:cNvPr id="5" name="Shape 3"/>
          <p:cNvSpPr/>
          <p:nvPr/>
        </p:nvSpPr>
        <p:spPr>
          <a:xfrm>
            <a:off x="381305" y="371246"/>
            <a:ext cx="256946" cy="304495"/>
          </a:xfrm>
          <a:prstGeom prst="roundRect">
            <a:avLst>
              <a:gd name="adj" fmla="val 52722"/>
            </a:avLst>
          </a:prstGeom>
          <a:solidFill>
            <a:srgbClr val="DC2626"/>
          </a:solidFill>
          <a:ln/>
        </p:spPr>
        <p:txBody>
          <a:bodyPr/>
          <a:lstStyle/>
          <a:p>
            <a:endParaRPr lang="ja-JP" altLang="en-US"/>
          </a:p>
        </p:txBody>
      </p:sp>
      <p:sp>
        <p:nvSpPr>
          <p:cNvPr id="6" name="Text 4"/>
          <p:cNvSpPr txBox="1"/>
          <p:nvPr/>
        </p:nvSpPr>
        <p:spPr>
          <a:xfrm>
            <a:off x="457200" y="418795"/>
            <a:ext cx="234086" cy="200254"/>
          </a:xfrm>
          <a:prstGeom prst="rect">
            <a:avLst/>
          </a:prstGeom>
          <a:noFill/>
          <a:ln/>
        </p:spPr>
        <p:txBody>
          <a:bodyPr wrap="square" lIns="0" tIns="0" rIns="0" bIns="0" rtlCol="0" anchor="ctr"/>
          <a:lstStyle/>
          <a:p>
            <a:pPr marL="0" indent="0" algn="l">
              <a:buNone/>
            </a:pPr>
            <a:r>
              <a:rPr lang="en-US" sz="1300" b="1" dirty="0">
                <a:solidFill>
                  <a:srgbClr val="FFFFFF"/>
                </a:solidFill>
                <a:latin typeface="Inter" pitchFamily="34" charset="0"/>
                <a:ea typeface="Inter" pitchFamily="34" charset="-122"/>
                <a:cs typeface="Inter" pitchFamily="34" charset="-120"/>
              </a:rPr>
              <a:t>P</a:t>
            </a:r>
            <a:endParaRPr lang="en-US" sz="1300" dirty="0"/>
          </a:p>
        </p:txBody>
      </p:sp>
      <p:sp>
        <p:nvSpPr>
          <p:cNvPr id="7" name="Text 5"/>
          <p:cNvSpPr txBox="1"/>
          <p:nvPr/>
        </p:nvSpPr>
        <p:spPr>
          <a:xfrm>
            <a:off x="711403" y="381305"/>
            <a:ext cx="943661" cy="277063"/>
          </a:xfrm>
          <a:prstGeom prst="rect">
            <a:avLst/>
          </a:prstGeom>
          <a:noFill/>
          <a:ln/>
        </p:spPr>
        <p:txBody>
          <a:bodyPr wrap="square" lIns="0" tIns="0" rIns="0" bIns="0" rtlCol="0" anchor="ctr"/>
          <a:lstStyle/>
          <a:p>
            <a:pPr marL="0" indent="0" algn="l">
              <a:buNone/>
            </a:pPr>
            <a:r>
              <a:rPr lang="en-US" sz="1800" b="1" dirty="0">
                <a:solidFill>
                  <a:srgbClr val="FF0033"/>
                </a:solidFill>
                <a:latin typeface="Inter" pitchFamily="34" charset="0"/>
                <a:ea typeface="Inter" pitchFamily="34" charset="-122"/>
                <a:cs typeface="Inter" pitchFamily="34" charset="-120"/>
              </a:rPr>
              <a:t>PayPay</a:t>
            </a:r>
            <a:endParaRPr lang="en-US" sz="1800" dirty="0"/>
          </a:p>
        </p:txBody>
      </p:sp>
      <p:sp>
        <p:nvSpPr>
          <p:cNvPr id="8" name="Shape 6"/>
          <p:cNvSpPr/>
          <p:nvPr/>
        </p:nvSpPr>
        <p:spPr>
          <a:xfrm>
            <a:off x="1630375" y="409651"/>
            <a:ext cx="9144" cy="228600"/>
          </a:xfrm>
          <a:prstGeom prst="rect">
            <a:avLst/>
          </a:prstGeom>
          <a:solidFill>
            <a:srgbClr val="D1D5DB"/>
          </a:solidFill>
          <a:ln/>
        </p:spPr>
        <p:txBody>
          <a:bodyPr/>
          <a:lstStyle/>
          <a:p>
            <a:endParaRPr lang="ja-JP" altLang="en-US"/>
          </a:p>
        </p:txBody>
      </p:sp>
      <p:sp>
        <p:nvSpPr>
          <p:cNvPr id="9" name="Text 7"/>
          <p:cNvSpPr txBox="1"/>
          <p:nvPr/>
        </p:nvSpPr>
        <p:spPr>
          <a:xfrm>
            <a:off x="1792224" y="295351"/>
            <a:ext cx="3572561" cy="277063"/>
          </a:xfrm>
          <a:prstGeom prst="rect">
            <a:avLst/>
          </a:prstGeom>
          <a:noFill/>
          <a:ln/>
        </p:spPr>
        <p:txBody>
          <a:bodyPr wrap="square" lIns="0" tIns="0" rIns="0" bIns="0" rtlCol="0" anchor="ctr"/>
          <a:lstStyle/>
          <a:p>
            <a:pPr marL="0" indent="0" algn="l">
              <a:buNone/>
            </a:pPr>
            <a:r>
              <a:rPr lang="en-US" sz="1500" b="1" dirty="0">
                <a:solidFill>
                  <a:srgbClr val="111827"/>
                </a:solidFill>
                <a:latin typeface="Noto Sans JP" pitchFamily="34" charset="0"/>
                <a:ea typeface="Noto Sans JP" pitchFamily="34" charset="-122"/>
                <a:cs typeface="Noto Sans JP" pitchFamily="34" charset="-120"/>
              </a:rPr>
              <a:t>経営陣組織図と主要経営陣の前職・経歴</a:t>
            </a:r>
            <a:endParaRPr lang="en-US" sz="1500" dirty="0"/>
          </a:p>
        </p:txBody>
      </p:sp>
      <p:sp>
        <p:nvSpPr>
          <p:cNvPr id="10" name="Text 8"/>
          <p:cNvSpPr txBox="1"/>
          <p:nvPr/>
        </p:nvSpPr>
        <p:spPr>
          <a:xfrm>
            <a:off x="1792224" y="580644"/>
            <a:ext cx="4457700"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ソフトバンク・ヤフー・ZHD（LINEヤフー）の強力なバックアップ体制と独自経営陣</a:t>
            </a:r>
            <a:endParaRPr lang="en-US" sz="900" dirty="0"/>
          </a:p>
        </p:txBody>
      </p:sp>
      <p:sp>
        <p:nvSpPr>
          <p:cNvPr id="11" name="Shape 9"/>
          <p:cNvSpPr/>
          <p:nvPr/>
        </p:nvSpPr>
        <p:spPr>
          <a:xfrm>
            <a:off x="10953598" y="448056"/>
            <a:ext cx="866851" cy="228600"/>
          </a:xfrm>
          <a:prstGeom prst="roundRect">
            <a:avLst>
              <a:gd name="adj" fmla="val 66667"/>
            </a:avLst>
          </a:prstGeom>
          <a:solidFill>
            <a:srgbClr val="FEF2F2"/>
          </a:solidFill>
          <a:ln w="12700">
            <a:solidFill>
              <a:srgbClr val="FEE2E2"/>
            </a:solidFill>
            <a:prstDash val="solid"/>
          </a:ln>
        </p:spPr>
        <p:txBody>
          <a:bodyPr/>
          <a:lstStyle/>
          <a:p>
            <a:endParaRPr lang="ja-JP" altLang="en-US"/>
          </a:p>
        </p:txBody>
      </p:sp>
      <p:sp>
        <p:nvSpPr>
          <p:cNvPr id="12" name="Text 10"/>
          <p:cNvSpPr txBox="1"/>
          <p:nvPr/>
        </p:nvSpPr>
        <p:spPr>
          <a:xfrm>
            <a:off x="11039551" y="495605"/>
            <a:ext cx="781812" cy="133502"/>
          </a:xfrm>
          <a:prstGeom prst="rect">
            <a:avLst/>
          </a:prstGeom>
          <a:noFill/>
          <a:ln/>
        </p:spPr>
        <p:txBody>
          <a:bodyPr wrap="square" lIns="0" tIns="0" rIns="0" bIns="0" rtlCol="0" anchor="ctr"/>
          <a:lstStyle/>
          <a:p>
            <a:pPr marL="0" indent="0" algn="r">
              <a:buNone/>
            </a:pPr>
            <a:r>
              <a:rPr lang="en-US" sz="900" dirty="0">
                <a:solidFill>
                  <a:srgbClr val="DC2626"/>
                </a:solidFill>
                <a:latin typeface="ui-monospace" pitchFamily="34" charset="0"/>
                <a:ea typeface="ui-monospace" pitchFamily="34" charset="-122"/>
                <a:cs typeface="ui-monospace" pitchFamily="34" charset="-120"/>
              </a:rPr>
              <a:t>FINTECH-04</a:t>
            </a:r>
            <a:endParaRPr lang="en-US" sz="900" dirty="0"/>
          </a:p>
        </p:txBody>
      </p:sp>
      <p:sp>
        <p:nvSpPr>
          <p:cNvPr id="13" name="Shape 11"/>
          <p:cNvSpPr/>
          <p:nvPr/>
        </p:nvSpPr>
        <p:spPr>
          <a:xfrm>
            <a:off x="381305" y="1019557"/>
            <a:ext cx="11430000" cy="2169870"/>
          </a:xfrm>
          <a:prstGeom prst="roundRect">
            <a:avLst>
              <a:gd name="adj" fmla="val 1469"/>
            </a:avLst>
          </a:prstGeom>
          <a:solidFill>
            <a:srgbClr val="FFF5F6"/>
          </a:solidFill>
          <a:ln w="12700">
            <a:solidFill>
              <a:srgbClr val="FED7E2"/>
            </a:solidFill>
            <a:prstDash val="solid"/>
          </a:ln>
        </p:spPr>
        <p:txBody>
          <a:bodyPr/>
          <a:lstStyle/>
          <a:p>
            <a:endParaRPr lang="ja-JP" altLang="en-US"/>
          </a:p>
        </p:txBody>
      </p:sp>
      <p:sp>
        <p:nvSpPr>
          <p:cNvPr id="14" name="Shape 12"/>
          <p:cNvSpPr/>
          <p:nvPr/>
        </p:nvSpPr>
        <p:spPr>
          <a:xfrm>
            <a:off x="543154" y="1295705"/>
            <a:ext cx="3047695" cy="9144"/>
          </a:xfrm>
          <a:prstGeom prst="rect">
            <a:avLst/>
          </a:prstGeom>
          <a:solidFill>
            <a:srgbClr val="D1D5DB"/>
          </a:solidFill>
          <a:ln/>
        </p:spPr>
        <p:txBody>
          <a:bodyPr/>
          <a:lstStyle/>
          <a:p>
            <a:endParaRPr lang="ja-JP" altLang="en-US"/>
          </a:p>
        </p:txBody>
      </p:sp>
      <p:sp>
        <p:nvSpPr>
          <p:cNvPr id="15" name="Text 13"/>
          <p:cNvSpPr txBox="1"/>
          <p:nvPr/>
        </p:nvSpPr>
        <p:spPr>
          <a:xfrm>
            <a:off x="543154" y="1095451"/>
            <a:ext cx="1677010" cy="162763"/>
          </a:xfrm>
          <a:prstGeom prst="rect">
            <a:avLst/>
          </a:prstGeom>
          <a:noFill/>
          <a:ln/>
        </p:spPr>
        <p:txBody>
          <a:bodyPr wrap="square" lIns="0" tIns="0" rIns="0" bIns="0" rtlCol="0" anchor="ctr"/>
          <a:lstStyle/>
          <a:p>
            <a:pPr marL="0" indent="0" algn="l">
              <a:buNone/>
            </a:pPr>
            <a:r>
              <a:rPr lang="en-US" sz="900" b="1" dirty="0">
                <a:solidFill>
                  <a:srgbClr val="9CA3AF"/>
                </a:solidFill>
                <a:latin typeface="Noto Sans JP" pitchFamily="34" charset="0"/>
                <a:ea typeface="Noto Sans JP" pitchFamily="34" charset="-122"/>
                <a:cs typeface="Noto Sans JP" pitchFamily="34" charset="-120"/>
              </a:rPr>
              <a:t>取締役会 (Board of Directors)</a:t>
            </a:r>
            <a:endParaRPr lang="en-US" sz="900" dirty="0"/>
          </a:p>
        </p:txBody>
      </p:sp>
      <p:sp>
        <p:nvSpPr>
          <p:cNvPr id="16" name="Shape 14"/>
          <p:cNvSpPr/>
          <p:nvPr/>
        </p:nvSpPr>
        <p:spPr>
          <a:xfrm>
            <a:off x="6090818" y="1943100"/>
            <a:ext cx="9144" cy="304495"/>
          </a:xfrm>
          <a:prstGeom prst="rect">
            <a:avLst/>
          </a:prstGeom>
          <a:solidFill>
            <a:srgbClr val="D1D5DB"/>
          </a:solidFill>
          <a:ln/>
        </p:spPr>
        <p:txBody>
          <a:bodyPr/>
          <a:lstStyle/>
          <a:p>
            <a:endParaRPr lang="ja-JP" altLang="en-US"/>
          </a:p>
        </p:txBody>
      </p:sp>
      <p:sp>
        <p:nvSpPr>
          <p:cNvPr id="17" name="Shape 15"/>
          <p:cNvSpPr/>
          <p:nvPr/>
        </p:nvSpPr>
        <p:spPr>
          <a:xfrm>
            <a:off x="6090818" y="2315238"/>
            <a:ext cx="9144" cy="228600"/>
          </a:xfrm>
          <a:prstGeom prst="rect">
            <a:avLst/>
          </a:prstGeom>
          <a:solidFill>
            <a:srgbClr val="D1D5DB"/>
          </a:solidFill>
          <a:ln/>
        </p:spPr>
        <p:txBody>
          <a:bodyPr/>
          <a:lstStyle/>
          <a:p>
            <a:endParaRPr lang="ja-JP" altLang="en-US"/>
          </a:p>
        </p:txBody>
      </p:sp>
      <p:sp>
        <p:nvSpPr>
          <p:cNvPr id="18" name="Shape 16"/>
          <p:cNvSpPr/>
          <p:nvPr/>
        </p:nvSpPr>
        <p:spPr>
          <a:xfrm>
            <a:off x="1816913" y="1218895"/>
            <a:ext cx="8563356" cy="9144"/>
          </a:xfrm>
          <a:prstGeom prst="rect">
            <a:avLst/>
          </a:prstGeom>
          <a:solidFill>
            <a:srgbClr val="D1D5DB"/>
          </a:solidFill>
          <a:ln/>
        </p:spPr>
        <p:txBody>
          <a:bodyPr/>
          <a:lstStyle/>
          <a:p>
            <a:endParaRPr lang="ja-JP" altLang="en-US"/>
          </a:p>
        </p:txBody>
      </p:sp>
      <p:sp>
        <p:nvSpPr>
          <p:cNvPr id="19" name="Shape 17"/>
          <p:cNvSpPr/>
          <p:nvPr/>
        </p:nvSpPr>
        <p:spPr>
          <a:xfrm>
            <a:off x="3862426" y="2595959"/>
            <a:ext cx="9144" cy="152705"/>
          </a:xfrm>
          <a:prstGeom prst="rect">
            <a:avLst/>
          </a:prstGeom>
          <a:solidFill>
            <a:srgbClr val="D1D5DB"/>
          </a:solidFill>
          <a:ln/>
        </p:spPr>
        <p:txBody>
          <a:bodyPr/>
          <a:lstStyle/>
          <a:p>
            <a:endParaRPr lang="ja-JP" altLang="en-US"/>
          </a:p>
        </p:txBody>
      </p:sp>
      <p:sp>
        <p:nvSpPr>
          <p:cNvPr id="20" name="Shape 18"/>
          <p:cNvSpPr/>
          <p:nvPr/>
        </p:nvSpPr>
        <p:spPr>
          <a:xfrm>
            <a:off x="5348326" y="2595959"/>
            <a:ext cx="9144" cy="152705"/>
          </a:xfrm>
          <a:prstGeom prst="rect">
            <a:avLst/>
          </a:prstGeom>
          <a:solidFill>
            <a:srgbClr val="D1D5DB"/>
          </a:solidFill>
          <a:ln/>
        </p:spPr>
        <p:txBody>
          <a:bodyPr/>
          <a:lstStyle/>
          <a:p>
            <a:endParaRPr lang="ja-JP" altLang="en-US"/>
          </a:p>
        </p:txBody>
      </p:sp>
      <p:sp>
        <p:nvSpPr>
          <p:cNvPr id="21" name="Shape 19"/>
          <p:cNvSpPr/>
          <p:nvPr/>
        </p:nvSpPr>
        <p:spPr>
          <a:xfrm>
            <a:off x="6834226" y="2595959"/>
            <a:ext cx="9144" cy="152705"/>
          </a:xfrm>
          <a:prstGeom prst="rect">
            <a:avLst/>
          </a:prstGeom>
          <a:solidFill>
            <a:srgbClr val="D1D5DB"/>
          </a:solidFill>
          <a:ln/>
        </p:spPr>
        <p:txBody>
          <a:bodyPr/>
          <a:lstStyle/>
          <a:p>
            <a:endParaRPr lang="ja-JP" altLang="en-US"/>
          </a:p>
        </p:txBody>
      </p:sp>
      <p:sp>
        <p:nvSpPr>
          <p:cNvPr id="22" name="Shape 20"/>
          <p:cNvSpPr/>
          <p:nvPr/>
        </p:nvSpPr>
        <p:spPr>
          <a:xfrm>
            <a:off x="8320126" y="2595959"/>
            <a:ext cx="9144" cy="152705"/>
          </a:xfrm>
          <a:prstGeom prst="rect">
            <a:avLst/>
          </a:prstGeom>
          <a:solidFill>
            <a:srgbClr val="D1D5DB"/>
          </a:solidFill>
          <a:ln/>
        </p:spPr>
        <p:txBody>
          <a:bodyPr/>
          <a:lstStyle/>
          <a:p>
            <a:endParaRPr lang="ja-JP" altLang="en-US"/>
          </a:p>
        </p:txBody>
      </p:sp>
      <p:sp>
        <p:nvSpPr>
          <p:cNvPr id="23" name="Text 21"/>
          <p:cNvSpPr txBox="1"/>
          <p:nvPr/>
        </p:nvSpPr>
        <p:spPr>
          <a:xfrm>
            <a:off x="8598103" y="2895882"/>
            <a:ext cx="3143707" cy="162763"/>
          </a:xfrm>
          <a:prstGeom prst="rect">
            <a:avLst/>
          </a:prstGeom>
          <a:noFill/>
          <a:ln/>
        </p:spPr>
        <p:txBody>
          <a:bodyPr wrap="square" lIns="0" tIns="0" rIns="0" bIns="0" rtlCol="0" anchor="ctr"/>
          <a:lstStyle/>
          <a:p>
            <a:pPr marL="0" indent="0" algn="r">
              <a:buNone/>
            </a:pPr>
            <a:r>
              <a:rPr lang="en-US" sz="900" dirty="0">
                <a:solidFill>
                  <a:srgbClr val="9CA3AF"/>
                </a:solidFill>
                <a:latin typeface="Noto Sans JP" pitchFamily="34" charset="0"/>
                <a:ea typeface="Noto Sans JP" pitchFamily="34" charset="-122"/>
                <a:cs typeface="Noto Sans JP" pitchFamily="34" charset="-120"/>
              </a:rPr>
              <a:t>監査等委員: 柄澤 康喜 / ポール与那嶺 / 河野 宏子 / 金子 寛人</a:t>
            </a:r>
            <a:endParaRPr lang="en-US" sz="900" dirty="0"/>
          </a:p>
        </p:txBody>
      </p:sp>
      <p:sp>
        <p:nvSpPr>
          <p:cNvPr id="24" name="Shape 22"/>
          <p:cNvSpPr/>
          <p:nvPr/>
        </p:nvSpPr>
        <p:spPr>
          <a:xfrm>
            <a:off x="381305" y="3563662"/>
            <a:ext cx="2743200" cy="3095244"/>
          </a:xfrm>
          <a:prstGeom prst="roundRect">
            <a:avLst>
              <a:gd name="adj" fmla="val 926"/>
            </a:avLst>
          </a:prstGeom>
          <a:solidFill>
            <a:srgbClr val="FFFFFF"/>
          </a:solidFill>
          <a:ln w="12700">
            <a:solidFill>
              <a:srgbClr val="E5E7EB"/>
            </a:solidFill>
            <a:prstDash val="solid"/>
          </a:ln>
          <a:effectLst>
            <a:outerShdw blurRad="63500" dist="38100" dir="5400000" algn="bl" rotWithShape="0">
              <a:srgbClr val="000000">
                <a:alpha val="5000"/>
              </a:srgbClr>
            </a:outerShdw>
          </a:effectLst>
        </p:spPr>
        <p:txBody>
          <a:bodyPr/>
          <a:lstStyle/>
          <a:p>
            <a:endParaRPr lang="ja-JP" altLang="en-US"/>
          </a:p>
        </p:txBody>
      </p:sp>
      <p:sp>
        <p:nvSpPr>
          <p:cNvPr id="25" name="Shape 23"/>
          <p:cNvSpPr/>
          <p:nvPr/>
        </p:nvSpPr>
        <p:spPr>
          <a:xfrm>
            <a:off x="390449" y="3573721"/>
            <a:ext cx="2723998" cy="657454"/>
          </a:xfrm>
          <a:prstGeom prst="rect">
            <a:avLst/>
          </a:prstGeom>
          <a:solidFill>
            <a:srgbClr val="FAFAFA"/>
          </a:solidFill>
          <a:ln/>
        </p:spPr>
        <p:txBody>
          <a:bodyPr/>
          <a:lstStyle/>
          <a:p>
            <a:endParaRPr lang="ja-JP" altLang="en-US"/>
          </a:p>
        </p:txBody>
      </p:sp>
      <p:sp>
        <p:nvSpPr>
          <p:cNvPr id="26" name="Shape 24"/>
          <p:cNvSpPr/>
          <p:nvPr/>
        </p:nvSpPr>
        <p:spPr>
          <a:xfrm>
            <a:off x="390449" y="4222030"/>
            <a:ext cx="2723998" cy="9144"/>
          </a:xfrm>
          <a:prstGeom prst="rect">
            <a:avLst/>
          </a:prstGeom>
          <a:solidFill>
            <a:srgbClr val="F3F4F6"/>
          </a:solidFill>
          <a:ln/>
        </p:spPr>
        <p:txBody>
          <a:bodyPr/>
          <a:lstStyle/>
          <a:p>
            <a:endParaRPr lang="ja-JP" altLang="en-US"/>
          </a:p>
        </p:txBody>
      </p:sp>
      <p:sp>
        <p:nvSpPr>
          <p:cNvPr id="27" name="Shape 25"/>
          <p:cNvSpPr/>
          <p:nvPr/>
        </p:nvSpPr>
        <p:spPr>
          <a:xfrm>
            <a:off x="543154" y="3688021"/>
            <a:ext cx="418795" cy="418795"/>
          </a:xfrm>
          <a:prstGeom prst="ellipse">
            <a:avLst/>
          </a:prstGeom>
          <a:solidFill>
            <a:srgbClr val="FFE4E6"/>
          </a:solidFill>
          <a:ln w="25400">
            <a:solidFill>
              <a:srgbClr val="FFFFFF"/>
            </a:solidFill>
            <a:prstDash val="solid"/>
          </a:ln>
          <a:effectLst>
            <a:outerShdw blurRad="25400" dist="12700" dir="5400000" algn="bl" rotWithShape="0">
              <a:srgbClr val="000000">
                <a:alpha val="10000"/>
              </a:srgbClr>
            </a:outerShdw>
          </a:effectLst>
        </p:spPr>
        <p:txBody>
          <a:bodyPr/>
          <a:lstStyle/>
          <a:p>
            <a:endParaRPr lang="ja-JP" altLang="en-US"/>
          </a:p>
        </p:txBody>
      </p:sp>
      <p:pic>
        <p:nvPicPr>
          <p:cNvPr id="28" name="Image 0" descr="preencoded.png"/>
          <p:cNvPicPr>
            <a:picLocks noChangeAspect="1"/>
          </p:cNvPicPr>
          <p:nvPr/>
        </p:nvPicPr>
        <p:blipFill>
          <a:blip r:embed="rId3"/>
          <a:srcRect l="-1648" r="-1648"/>
          <a:stretch/>
        </p:blipFill>
        <p:spPr>
          <a:xfrm>
            <a:off x="666598" y="3802321"/>
            <a:ext cx="171907" cy="190195"/>
          </a:xfrm>
          <a:prstGeom prst="rect">
            <a:avLst/>
          </a:prstGeom>
        </p:spPr>
      </p:pic>
      <p:sp>
        <p:nvSpPr>
          <p:cNvPr id="29" name="Text 26"/>
          <p:cNvSpPr txBox="1"/>
          <p:nvPr/>
        </p:nvSpPr>
        <p:spPr>
          <a:xfrm>
            <a:off x="1076249" y="3713624"/>
            <a:ext cx="716890" cy="200254"/>
          </a:xfrm>
          <a:prstGeom prst="rect">
            <a:avLst/>
          </a:prstGeom>
          <a:noFill/>
          <a:ln/>
        </p:spPr>
        <p:txBody>
          <a:bodyPr wrap="square" lIns="0" tIns="0" rIns="0" bIns="0" rtlCol="0" anchor="ctr"/>
          <a:lstStyle/>
          <a:p>
            <a:pPr marL="0" indent="0" algn="l">
              <a:buNone/>
            </a:pPr>
            <a:r>
              <a:rPr lang="en-US" sz="1100" b="1" dirty="0">
                <a:solidFill>
                  <a:srgbClr val="111827"/>
                </a:solidFill>
                <a:latin typeface="Noto Sans JP" pitchFamily="34" charset="0"/>
                <a:ea typeface="Noto Sans JP" pitchFamily="34" charset="-122"/>
                <a:cs typeface="Noto Sans JP" pitchFamily="34" charset="-120"/>
              </a:rPr>
              <a:t>中山 一郎</a:t>
            </a:r>
            <a:endParaRPr lang="en-US" sz="1100" dirty="0"/>
          </a:p>
        </p:txBody>
      </p:sp>
      <p:sp>
        <p:nvSpPr>
          <p:cNvPr id="30" name="Text 27"/>
          <p:cNvSpPr txBox="1"/>
          <p:nvPr/>
        </p:nvSpPr>
        <p:spPr>
          <a:xfrm>
            <a:off x="1076249" y="3937652"/>
            <a:ext cx="1362456" cy="14356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代表取締役 社長執行役員 CEO</a:t>
            </a:r>
            <a:endParaRPr lang="en-US" sz="800" dirty="0"/>
          </a:p>
        </p:txBody>
      </p:sp>
      <p:sp>
        <p:nvSpPr>
          <p:cNvPr id="31" name="Shape 28"/>
          <p:cNvSpPr/>
          <p:nvPr/>
        </p:nvSpPr>
        <p:spPr>
          <a:xfrm>
            <a:off x="543154" y="4411311"/>
            <a:ext cx="295351" cy="171907"/>
          </a:xfrm>
          <a:prstGeom prst="roundRect">
            <a:avLst>
              <a:gd name="adj" fmla="val 118203"/>
            </a:avLst>
          </a:prstGeom>
          <a:solidFill>
            <a:srgbClr val="FFF1F2"/>
          </a:solidFill>
          <a:ln/>
        </p:spPr>
        <p:txBody>
          <a:bodyPr/>
          <a:lstStyle/>
          <a:p>
            <a:endParaRPr lang="ja-JP" altLang="en-US"/>
          </a:p>
        </p:txBody>
      </p:sp>
      <p:sp>
        <p:nvSpPr>
          <p:cNvPr id="32" name="Text 29"/>
          <p:cNvSpPr txBox="1"/>
          <p:nvPr/>
        </p:nvSpPr>
        <p:spPr>
          <a:xfrm>
            <a:off x="599846" y="4430514"/>
            <a:ext cx="257861" cy="124358"/>
          </a:xfrm>
          <a:prstGeom prst="rect">
            <a:avLst/>
          </a:prstGeom>
          <a:noFill/>
          <a:ln/>
        </p:spPr>
        <p:txBody>
          <a:bodyPr wrap="square" lIns="0" tIns="0" rIns="0" bIns="0" rtlCol="0" anchor="ctr"/>
          <a:lstStyle/>
          <a:p>
            <a:pPr marL="0" indent="0" algn="l">
              <a:buNone/>
            </a:pPr>
            <a:r>
              <a:rPr lang="en-US" sz="800" b="1" dirty="0">
                <a:solidFill>
                  <a:srgbClr val="BE123C"/>
                </a:solidFill>
                <a:latin typeface="Noto Sans JP" pitchFamily="34" charset="0"/>
                <a:ea typeface="Noto Sans JP" pitchFamily="34" charset="-122"/>
                <a:cs typeface="Noto Sans JP" pitchFamily="34" charset="-120"/>
              </a:rPr>
              <a:t>CEO</a:t>
            </a:r>
            <a:endParaRPr lang="en-US" sz="800" dirty="0"/>
          </a:p>
        </p:txBody>
      </p:sp>
      <p:sp>
        <p:nvSpPr>
          <p:cNvPr id="33" name="Shape 30"/>
          <p:cNvSpPr/>
          <p:nvPr/>
        </p:nvSpPr>
        <p:spPr>
          <a:xfrm>
            <a:off x="868680" y="4411311"/>
            <a:ext cx="457200" cy="171907"/>
          </a:xfrm>
          <a:prstGeom prst="roundRect">
            <a:avLst>
              <a:gd name="adj" fmla="val 118203"/>
            </a:avLst>
          </a:prstGeom>
          <a:solidFill>
            <a:srgbClr val="F3F4F6"/>
          </a:solidFill>
          <a:ln/>
        </p:spPr>
        <p:txBody>
          <a:bodyPr/>
          <a:lstStyle/>
          <a:p>
            <a:endParaRPr lang="ja-JP" altLang="en-US"/>
          </a:p>
        </p:txBody>
      </p:sp>
      <p:sp>
        <p:nvSpPr>
          <p:cNvPr id="34" name="Text 31"/>
          <p:cNvSpPr txBox="1"/>
          <p:nvPr/>
        </p:nvSpPr>
        <p:spPr>
          <a:xfrm>
            <a:off x="926287" y="4430514"/>
            <a:ext cx="419710" cy="124358"/>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Yahoo系</a:t>
            </a:r>
            <a:endParaRPr lang="en-US" sz="800" dirty="0"/>
          </a:p>
        </p:txBody>
      </p:sp>
      <p:sp>
        <p:nvSpPr>
          <p:cNvPr id="35" name="Shape 32"/>
          <p:cNvSpPr/>
          <p:nvPr/>
        </p:nvSpPr>
        <p:spPr>
          <a:xfrm>
            <a:off x="543154" y="4692946"/>
            <a:ext cx="19202" cy="562356"/>
          </a:xfrm>
          <a:prstGeom prst="rect">
            <a:avLst/>
          </a:prstGeom>
          <a:solidFill>
            <a:srgbClr val="FF0033"/>
          </a:solidFill>
          <a:ln/>
        </p:spPr>
        <p:txBody>
          <a:bodyPr/>
          <a:lstStyle/>
          <a:p>
            <a:endParaRPr lang="ja-JP" altLang="en-US"/>
          </a:p>
        </p:txBody>
      </p:sp>
      <p:sp>
        <p:nvSpPr>
          <p:cNvPr id="36" name="Shape 33"/>
          <p:cNvSpPr/>
          <p:nvPr/>
        </p:nvSpPr>
        <p:spPr>
          <a:xfrm>
            <a:off x="495605" y="4740495"/>
            <a:ext cx="75895" cy="75895"/>
          </a:xfrm>
          <a:prstGeom prst="ellipse">
            <a:avLst/>
          </a:prstGeom>
          <a:solidFill>
            <a:srgbClr val="FF0033"/>
          </a:solidFill>
          <a:ln w="25400">
            <a:solidFill>
              <a:srgbClr val="FF0033"/>
            </a:solidFill>
            <a:prstDash val="solid"/>
          </a:ln>
        </p:spPr>
        <p:txBody>
          <a:bodyPr/>
          <a:lstStyle/>
          <a:p>
            <a:endParaRPr lang="ja-JP" altLang="en-US"/>
          </a:p>
        </p:txBody>
      </p:sp>
      <p:sp>
        <p:nvSpPr>
          <p:cNvPr id="37" name="Text 34"/>
          <p:cNvSpPr txBox="1"/>
          <p:nvPr/>
        </p:nvSpPr>
        <p:spPr>
          <a:xfrm>
            <a:off x="714146" y="4692946"/>
            <a:ext cx="571500" cy="143561"/>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2018 - 現在</a:t>
            </a:r>
            <a:endParaRPr lang="en-US" sz="800" dirty="0"/>
          </a:p>
        </p:txBody>
      </p:sp>
      <p:sp>
        <p:nvSpPr>
          <p:cNvPr id="38" name="Text 35"/>
          <p:cNvSpPr txBox="1"/>
          <p:nvPr/>
        </p:nvSpPr>
        <p:spPr>
          <a:xfrm>
            <a:off x="714146" y="4835593"/>
            <a:ext cx="698602" cy="152705"/>
          </a:xfrm>
          <a:prstGeom prst="rect">
            <a:avLst/>
          </a:prstGeom>
          <a:noFill/>
          <a:ln/>
        </p:spPr>
        <p:txBody>
          <a:bodyPr wrap="square" lIns="0" tIns="0" rIns="0" bIns="0" rtlCol="0" anchor="ctr"/>
          <a:lstStyle/>
          <a:p>
            <a:pPr marL="0" indent="0" algn="l">
              <a:buNone/>
            </a:pPr>
            <a:r>
              <a:rPr lang="en-US" sz="800" b="1" dirty="0">
                <a:solidFill>
                  <a:srgbClr val="374151"/>
                </a:solidFill>
                <a:latin typeface="Noto Sans JP" pitchFamily="34" charset="0"/>
                <a:ea typeface="Noto Sans JP" pitchFamily="34" charset="-122"/>
                <a:cs typeface="Noto Sans JP" pitchFamily="34" charset="-120"/>
              </a:rPr>
              <a:t>PayPay CEO</a:t>
            </a:r>
            <a:endParaRPr lang="en-US" sz="800" dirty="0"/>
          </a:p>
        </p:txBody>
      </p:sp>
      <p:sp>
        <p:nvSpPr>
          <p:cNvPr id="39" name="Text 36"/>
          <p:cNvSpPr txBox="1"/>
          <p:nvPr/>
        </p:nvSpPr>
        <p:spPr>
          <a:xfrm>
            <a:off x="714146" y="4971838"/>
            <a:ext cx="2107692" cy="295351"/>
          </a:xfrm>
          <a:prstGeom prst="rect">
            <a:avLst/>
          </a:prstGeom>
          <a:noFill/>
          <a:ln/>
        </p:spPr>
        <p:txBody>
          <a:bodyPr wrap="square" lIns="0" tIns="0" rIns="0" bIns="0" rtlCol="0" anchor="ctr"/>
          <a:lstStyle/>
          <a:p>
            <a:pPr marL="0" indent="0" algn="l">
              <a:buNone/>
            </a:pPr>
            <a:r>
              <a:rPr lang="en-US" sz="800" dirty="0">
                <a:solidFill>
                  <a:srgbClr val="374151"/>
                </a:solidFill>
                <a:latin typeface="Noto Sans JP" pitchFamily="34" charset="0"/>
                <a:ea typeface="Noto Sans JP" pitchFamily="34" charset="-122"/>
                <a:cs typeface="Noto Sans JP" pitchFamily="34" charset="-120"/>
              </a:rPr>
              <a:t>サービス開始当初より経営を指揮。QR決済No.1シェアを獲得。</a:t>
            </a:r>
            <a:endParaRPr lang="en-US" sz="800" dirty="0"/>
          </a:p>
        </p:txBody>
      </p:sp>
      <p:sp>
        <p:nvSpPr>
          <p:cNvPr id="40" name="Shape 37"/>
          <p:cNvSpPr/>
          <p:nvPr/>
        </p:nvSpPr>
        <p:spPr>
          <a:xfrm>
            <a:off x="543154" y="5329369"/>
            <a:ext cx="19202" cy="562356"/>
          </a:xfrm>
          <a:prstGeom prst="rect">
            <a:avLst/>
          </a:prstGeom>
          <a:solidFill>
            <a:srgbClr val="E5E7EB"/>
          </a:solidFill>
          <a:ln/>
        </p:spPr>
        <p:txBody>
          <a:bodyPr/>
          <a:lstStyle/>
          <a:p>
            <a:endParaRPr lang="ja-JP" altLang="en-US"/>
          </a:p>
        </p:txBody>
      </p:sp>
      <p:sp>
        <p:nvSpPr>
          <p:cNvPr id="41" name="Shape 38"/>
          <p:cNvSpPr/>
          <p:nvPr/>
        </p:nvSpPr>
        <p:spPr>
          <a:xfrm>
            <a:off x="495605" y="5376918"/>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42" name="Text 39"/>
          <p:cNvSpPr txBox="1"/>
          <p:nvPr/>
        </p:nvSpPr>
        <p:spPr>
          <a:xfrm>
            <a:off x="714146" y="5329369"/>
            <a:ext cx="305410" cy="143561"/>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2016</a:t>
            </a:r>
            <a:endParaRPr lang="en-US" sz="800" dirty="0"/>
          </a:p>
        </p:txBody>
      </p:sp>
      <p:sp>
        <p:nvSpPr>
          <p:cNvPr id="43" name="Text 40"/>
          <p:cNvSpPr txBox="1"/>
          <p:nvPr/>
        </p:nvSpPr>
        <p:spPr>
          <a:xfrm>
            <a:off x="714146" y="5472930"/>
            <a:ext cx="288950" cy="152705"/>
          </a:xfrm>
          <a:prstGeom prst="rect">
            <a:avLst/>
          </a:prstGeom>
          <a:noFill/>
          <a:ln/>
        </p:spPr>
        <p:txBody>
          <a:bodyPr wrap="square" lIns="0" tIns="0" rIns="0" bIns="0" rtlCol="0" anchor="ctr"/>
          <a:lstStyle/>
          <a:p>
            <a:pPr marL="0" indent="0" algn="l">
              <a:buNone/>
            </a:pPr>
            <a:r>
              <a:rPr lang="en-US" sz="800" b="1" dirty="0">
                <a:solidFill>
                  <a:srgbClr val="374151"/>
                </a:solidFill>
                <a:latin typeface="Noto Sans JP" pitchFamily="34" charset="0"/>
                <a:ea typeface="Noto Sans JP" pitchFamily="34" charset="-122"/>
                <a:cs typeface="Noto Sans JP" pitchFamily="34" charset="-120"/>
              </a:rPr>
              <a:t>一休</a:t>
            </a:r>
            <a:endParaRPr lang="en-US" sz="800" dirty="0"/>
          </a:p>
        </p:txBody>
      </p:sp>
      <p:sp>
        <p:nvSpPr>
          <p:cNvPr id="44" name="Text 41"/>
          <p:cNvSpPr txBox="1"/>
          <p:nvPr/>
        </p:nvSpPr>
        <p:spPr>
          <a:xfrm>
            <a:off x="714146" y="5609175"/>
            <a:ext cx="2232050" cy="295351"/>
          </a:xfrm>
          <a:prstGeom prst="rect">
            <a:avLst/>
          </a:prstGeom>
          <a:noFill/>
          <a:ln/>
        </p:spPr>
        <p:txBody>
          <a:bodyPr wrap="square" lIns="0" tIns="0" rIns="0" bIns="0" rtlCol="0" anchor="ctr"/>
          <a:lstStyle/>
          <a:p>
            <a:pPr marL="0" indent="0" algn="l">
              <a:buNone/>
            </a:pPr>
            <a:r>
              <a:rPr lang="en-US" sz="800" dirty="0">
                <a:solidFill>
                  <a:srgbClr val="374151"/>
                </a:solidFill>
                <a:latin typeface="Noto Sans JP" pitchFamily="34" charset="0"/>
                <a:ea typeface="Noto Sans JP" pitchFamily="34" charset="-122"/>
                <a:cs typeface="Noto Sans JP" pitchFamily="34" charset="-120"/>
              </a:rPr>
              <a:t>取締役副社長。Yahooによる買収後のPMIに関与。</a:t>
            </a:r>
            <a:endParaRPr lang="en-US" sz="800" dirty="0"/>
          </a:p>
        </p:txBody>
      </p:sp>
      <p:sp>
        <p:nvSpPr>
          <p:cNvPr id="45" name="Shape 42"/>
          <p:cNvSpPr/>
          <p:nvPr/>
        </p:nvSpPr>
        <p:spPr>
          <a:xfrm>
            <a:off x="543154" y="5966706"/>
            <a:ext cx="19202" cy="562356"/>
          </a:xfrm>
          <a:prstGeom prst="rect">
            <a:avLst/>
          </a:prstGeom>
          <a:solidFill>
            <a:srgbClr val="E5E7EB"/>
          </a:solidFill>
          <a:ln/>
        </p:spPr>
        <p:txBody>
          <a:bodyPr/>
          <a:lstStyle/>
          <a:p>
            <a:endParaRPr lang="ja-JP" altLang="en-US"/>
          </a:p>
        </p:txBody>
      </p:sp>
      <p:sp>
        <p:nvSpPr>
          <p:cNvPr id="46" name="Shape 43"/>
          <p:cNvSpPr/>
          <p:nvPr/>
        </p:nvSpPr>
        <p:spPr>
          <a:xfrm>
            <a:off x="495605" y="6014254"/>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47" name="Text 44"/>
          <p:cNvSpPr txBox="1"/>
          <p:nvPr/>
        </p:nvSpPr>
        <p:spPr>
          <a:xfrm>
            <a:off x="714146" y="5966706"/>
            <a:ext cx="305410" cy="143561"/>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2013</a:t>
            </a:r>
            <a:endParaRPr lang="en-US" sz="800" dirty="0"/>
          </a:p>
        </p:txBody>
      </p:sp>
      <p:sp>
        <p:nvSpPr>
          <p:cNvPr id="48" name="Text 45"/>
          <p:cNvSpPr txBox="1"/>
          <p:nvPr/>
        </p:nvSpPr>
        <p:spPr>
          <a:xfrm>
            <a:off x="714146" y="6109352"/>
            <a:ext cx="888797" cy="152705"/>
          </a:xfrm>
          <a:prstGeom prst="rect">
            <a:avLst/>
          </a:prstGeom>
          <a:noFill/>
          <a:ln/>
        </p:spPr>
        <p:txBody>
          <a:bodyPr wrap="square" lIns="0" tIns="0" rIns="0" bIns="0" rtlCol="0" anchor="ctr"/>
          <a:lstStyle/>
          <a:p>
            <a:pPr marL="0" indent="0" algn="l">
              <a:buNone/>
            </a:pPr>
            <a:r>
              <a:rPr lang="en-US" sz="800" b="1" dirty="0">
                <a:solidFill>
                  <a:srgbClr val="374151"/>
                </a:solidFill>
                <a:latin typeface="Noto Sans JP" pitchFamily="34" charset="0"/>
                <a:ea typeface="Noto Sans JP" pitchFamily="34" charset="-122"/>
                <a:cs typeface="Noto Sans JP" pitchFamily="34" charset="-120"/>
              </a:rPr>
              <a:t>IDCフロンティア</a:t>
            </a:r>
            <a:endParaRPr lang="en-US" sz="800" dirty="0"/>
          </a:p>
        </p:txBody>
      </p:sp>
      <p:sp>
        <p:nvSpPr>
          <p:cNvPr id="49" name="Text 46"/>
          <p:cNvSpPr txBox="1"/>
          <p:nvPr/>
        </p:nvSpPr>
        <p:spPr>
          <a:xfrm>
            <a:off x="714146" y="6245598"/>
            <a:ext cx="2279599" cy="295351"/>
          </a:xfrm>
          <a:prstGeom prst="rect">
            <a:avLst/>
          </a:prstGeom>
          <a:noFill/>
          <a:ln/>
        </p:spPr>
        <p:txBody>
          <a:bodyPr wrap="square" lIns="0" tIns="0" rIns="0" bIns="0" rtlCol="0" anchor="ctr"/>
          <a:lstStyle/>
          <a:p>
            <a:pPr marL="0" indent="0" algn="l">
              <a:buNone/>
            </a:pPr>
            <a:r>
              <a:rPr lang="en-US" sz="800" dirty="0">
                <a:solidFill>
                  <a:srgbClr val="374151"/>
                </a:solidFill>
                <a:latin typeface="Noto Sans JP" pitchFamily="34" charset="0"/>
                <a:ea typeface="Noto Sans JP" pitchFamily="34" charset="-122"/>
                <a:cs typeface="Noto Sans JP" pitchFamily="34" charset="-120"/>
              </a:rPr>
              <a:t>代表取締役社長。インフラ・データセンター事業を統括。</a:t>
            </a:r>
            <a:endParaRPr lang="en-US" sz="800" dirty="0"/>
          </a:p>
        </p:txBody>
      </p:sp>
      <p:sp>
        <p:nvSpPr>
          <p:cNvPr id="50" name="Shape 47"/>
          <p:cNvSpPr/>
          <p:nvPr/>
        </p:nvSpPr>
        <p:spPr>
          <a:xfrm>
            <a:off x="3276295" y="3563662"/>
            <a:ext cx="2743200" cy="3095244"/>
          </a:xfrm>
          <a:prstGeom prst="roundRect">
            <a:avLst>
              <a:gd name="adj" fmla="val 926"/>
            </a:avLst>
          </a:prstGeom>
          <a:solidFill>
            <a:srgbClr val="FFFFFF"/>
          </a:solidFill>
          <a:ln w="12700">
            <a:solidFill>
              <a:srgbClr val="E5E7EB"/>
            </a:solidFill>
            <a:prstDash val="solid"/>
          </a:ln>
          <a:effectLst>
            <a:outerShdw blurRad="63500" dist="38100" dir="5400000" algn="bl" rotWithShape="0">
              <a:srgbClr val="000000">
                <a:alpha val="5000"/>
              </a:srgbClr>
            </a:outerShdw>
          </a:effectLst>
        </p:spPr>
        <p:txBody>
          <a:bodyPr/>
          <a:lstStyle/>
          <a:p>
            <a:endParaRPr lang="ja-JP" altLang="en-US"/>
          </a:p>
        </p:txBody>
      </p:sp>
      <p:sp>
        <p:nvSpPr>
          <p:cNvPr id="51" name="Shape 48"/>
          <p:cNvSpPr/>
          <p:nvPr/>
        </p:nvSpPr>
        <p:spPr>
          <a:xfrm>
            <a:off x="3286354" y="3573721"/>
            <a:ext cx="2723998" cy="657454"/>
          </a:xfrm>
          <a:prstGeom prst="rect">
            <a:avLst/>
          </a:prstGeom>
          <a:solidFill>
            <a:srgbClr val="FAFAFA"/>
          </a:solidFill>
          <a:ln/>
        </p:spPr>
        <p:txBody>
          <a:bodyPr/>
          <a:lstStyle/>
          <a:p>
            <a:endParaRPr lang="ja-JP" altLang="en-US"/>
          </a:p>
        </p:txBody>
      </p:sp>
      <p:sp>
        <p:nvSpPr>
          <p:cNvPr id="52" name="Shape 49"/>
          <p:cNvSpPr/>
          <p:nvPr/>
        </p:nvSpPr>
        <p:spPr>
          <a:xfrm>
            <a:off x="3286354" y="4222030"/>
            <a:ext cx="2723998" cy="9144"/>
          </a:xfrm>
          <a:prstGeom prst="rect">
            <a:avLst/>
          </a:prstGeom>
          <a:solidFill>
            <a:srgbClr val="F3F4F6"/>
          </a:solidFill>
          <a:ln/>
        </p:spPr>
        <p:txBody>
          <a:bodyPr/>
          <a:lstStyle/>
          <a:p>
            <a:endParaRPr lang="ja-JP" altLang="en-US"/>
          </a:p>
        </p:txBody>
      </p:sp>
      <p:sp>
        <p:nvSpPr>
          <p:cNvPr id="53" name="Shape 50"/>
          <p:cNvSpPr/>
          <p:nvPr/>
        </p:nvSpPr>
        <p:spPr>
          <a:xfrm>
            <a:off x="3438144" y="3688021"/>
            <a:ext cx="418795" cy="418795"/>
          </a:xfrm>
          <a:prstGeom prst="ellipse">
            <a:avLst/>
          </a:prstGeom>
          <a:solidFill>
            <a:srgbClr val="FFE4E6"/>
          </a:solidFill>
          <a:ln w="25400">
            <a:solidFill>
              <a:srgbClr val="FFFFFF"/>
            </a:solidFill>
            <a:prstDash val="solid"/>
          </a:ln>
          <a:effectLst>
            <a:outerShdw blurRad="25400" dist="12700" dir="5400000" algn="bl" rotWithShape="0">
              <a:srgbClr val="000000">
                <a:alpha val="10000"/>
              </a:srgbClr>
            </a:outerShdw>
          </a:effectLst>
        </p:spPr>
        <p:txBody>
          <a:bodyPr/>
          <a:lstStyle/>
          <a:p>
            <a:endParaRPr lang="ja-JP" altLang="en-US"/>
          </a:p>
        </p:txBody>
      </p:sp>
      <p:pic>
        <p:nvPicPr>
          <p:cNvPr id="54" name="Image 1" descr="preencoded.png"/>
          <p:cNvPicPr>
            <a:picLocks noChangeAspect="1"/>
          </p:cNvPicPr>
          <p:nvPr/>
        </p:nvPicPr>
        <p:blipFill>
          <a:blip r:embed="rId4"/>
          <a:srcRect/>
          <a:stretch/>
        </p:blipFill>
        <p:spPr>
          <a:xfrm>
            <a:off x="3576218" y="3802321"/>
            <a:ext cx="142646" cy="190195"/>
          </a:xfrm>
          <a:prstGeom prst="rect">
            <a:avLst/>
          </a:prstGeom>
        </p:spPr>
      </p:pic>
      <p:sp>
        <p:nvSpPr>
          <p:cNvPr id="55" name="Text 51"/>
          <p:cNvSpPr txBox="1"/>
          <p:nvPr/>
        </p:nvSpPr>
        <p:spPr>
          <a:xfrm>
            <a:off x="3972154" y="3713624"/>
            <a:ext cx="574243" cy="200254"/>
          </a:xfrm>
          <a:prstGeom prst="rect">
            <a:avLst/>
          </a:prstGeom>
          <a:noFill/>
          <a:ln/>
        </p:spPr>
        <p:txBody>
          <a:bodyPr wrap="square" lIns="0" tIns="0" rIns="0" bIns="0" rtlCol="0" anchor="ctr"/>
          <a:lstStyle/>
          <a:p>
            <a:pPr marL="0" indent="0" algn="l">
              <a:buNone/>
            </a:pPr>
            <a:r>
              <a:rPr lang="en-US" sz="1100" b="1" dirty="0">
                <a:solidFill>
                  <a:srgbClr val="111827"/>
                </a:solidFill>
                <a:latin typeface="Noto Sans JP" pitchFamily="34" charset="0"/>
                <a:ea typeface="Noto Sans JP" pitchFamily="34" charset="-122"/>
                <a:cs typeface="Noto Sans JP" pitchFamily="34" charset="-120"/>
              </a:rPr>
              <a:t>榛葉 淳</a:t>
            </a:r>
            <a:endParaRPr lang="en-US" sz="1100" dirty="0"/>
          </a:p>
        </p:txBody>
      </p:sp>
      <p:sp>
        <p:nvSpPr>
          <p:cNvPr id="56" name="Text 52"/>
          <p:cNvSpPr txBox="1"/>
          <p:nvPr/>
        </p:nvSpPr>
        <p:spPr>
          <a:xfrm>
            <a:off x="3972154" y="3937652"/>
            <a:ext cx="743407" cy="14356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取締役 (非常勤)</a:t>
            </a:r>
            <a:endParaRPr lang="en-US" sz="800" dirty="0"/>
          </a:p>
        </p:txBody>
      </p:sp>
      <p:sp>
        <p:nvSpPr>
          <p:cNvPr id="57" name="Shape 53"/>
          <p:cNvSpPr/>
          <p:nvPr/>
        </p:nvSpPr>
        <p:spPr>
          <a:xfrm>
            <a:off x="3438144" y="4411311"/>
            <a:ext cx="314554" cy="171907"/>
          </a:xfrm>
          <a:prstGeom prst="roundRect">
            <a:avLst>
              <a:gd name="adj" fmla="val 118203"/>
            </a:avLst>
          </a:prstGeom>
          <a:solidFill>
            <a:srgbClr val="F3F4F6"/>
          </a:solidFill>
          <a:ln/>
        </p:spPr>
        <p:txBody>
          <a:bodyPr/>
          <a:lstStyle/>
          <a:p>
            <a:endParaRPr lang="ja-JP" altLang="en-US"/>
          </a:p>
        </p:txBody>
      </p:sp>
      <p:sp>
        <p:nvSpPr>
          <p:cNvPr id="58" name="Text 54"/>
          <p:cNvSpPr txBox="1"/>
          <p:nvPr/>
        </p:nvSpPr>
        <p:spPr>
          <a:xfrm>
            <a:off x="3495751" y="4430514"/>
            <a:ext cx="277063" cy="124358"/>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SB系</a:t>
            </a:r>
            <a:endParaRPr lang="en-US" sz="800" dirty="0"/>
          </a:p>
        </p:txBody>
      </p:sp>
      <p:sp>
        <p:nvSpPr>
          <p:cNvPr id="59" name="Shape 55"/>
          <p:cNvSpPr/>
          <p:nvPr/>
        </p:nvSpPr>
        <p:spPr>
          <a:xfrm>
            <a:off x="3787445" y="4411311"/>
            <a:ext cx="466344" cy="171907"/>
          </a:xfrm>
          <a:prstGeom prst="roundRect">
            <a:avLst>
              <a:gd name="adj" fmla="val 118203"/>
            </a:avLst>
          </a:prstGeom>
          <a:solidFill>
            <a:srgbClr val="F3F4F6"/>
          </a:solidFill>
          <a:ln/>
        </p:spPr>
        <p:txBody>
          <a:bodyPr/>
          <a:lstStyle/>
          <a:p>
            <a:endParaRPr lang="ja-JP" altLang="en-US"/>
          </a:p>
        </p:txBody>
      </p:sp>
      <p:sp>
        <p:nvSpPr>
          <p:cNvPr id="60" name="Text 56"/>
          <p:cNvSpPr txBox="1"/>
          <p:nvPr/>
        </p:nvSpPr>
        <p:spPr>
          <a:xfrm>
            <a:off x="3844138" y="4430514"/>
            <a:ext cx="428854" cy="124358"/>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決済事業</a:t>
            </a:r>
            <a:endParaRPr lang="en-US" sz="800" dirty="0"/>
          </a:p>
        </p:txBody>
      </p:sp>
      <p:sp>
        <p:nvSpPr>
          <p:cNvPr id="61" name="Shape 57"/>
          <p:cNvSpPr/>
          <p:nvPr/>
        </p:nvSpPr>
        <p:spPr>
          <a:xfrm>
            <a:off x="3438144" y="4692946"/>
            <a:ext cx="19202" cy="428854"/>
          </a:xfrm>
          <a:prstGeom prst="rect">
            <a:avLst/>
          </a:prstGeom>
          <a:solidFill>
            <a:srgbClr val="FF0033"/>
          </a:solidFill>
          <a:ln/>
        </p:spPr>
        <p:txBody>
          <a:bodyPr/>
          <a:lstStyle/>
          <a:p>
            <a:endParaRPr lang="ja-JP" altLang="en-US"/>
          </a:p>
        </p:txBody>
      </p:sp>
      <p:sp>
        <p:nvSpPr>
          <p:cNvPr id="62" name="Shape 58"/>
          <p:cNvSpPr/>
          <p:nvPr/>
        </p:nvSpPr>
        <p:spPr>
          <a:xfrm>
            <a:off x="3390595" y="4740495"/>
            <a:ext cx="75895" cy="75895"/>
          </a:xfrm>
          <a:prstGeom prst="ellipse">
            <a:avLst/>
          </a:prstGeom>
          <a:solidFill>
            <a:srgbClr val="FF0033"/>
          </a:solidFill>
          <a:ln w="25400">
            <a:solidFill>
              <a:srgbClr val="FF0033"/>
            </a:solidFill>
            <a:prstDash val="solid"/>
          </a:ln>
        </p:spPr>
        <p:txBody>
          <a:bodyPr/>
          <a:lstStyle/>
          <a:p>
            <a:endParaRPr lang="ja-JP" altLang="en-US"/>
          </a:p>
        </p:txBody>
      </p:sp>
      <p:sp>
        <p:nvSpPr>
          <p:cNvPr id="63" name="Text 59"/>
          <p:cNvSpPr txBox="1"/>
          <p:nvPr/>
        </p:nvSpPr>
        <p:spPr>
          <a:xfrm>
            <a:off x="3610051" y="4692946"/>
            <a:ext cx="267005" cy="143561"/>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現職</a:t>
            </a:r>
            <a:endParaRPr lang="en-US" sz="800" dirty="0"/>
          </a:p>
        </p:txBody>
      </p:sp>
      <p:sp>
        <p:nvSpPr>
          <p:cNvPr id="64" name="Text 60"/>
          <p:cNvSpPr txBox="1"/>
          <p:nvPr/>
        </p:nvSpPr>
        <p:spPr>
          <a:xfrm>
            <a:off x="3610051" y="4835593"/>
            <a:ext cx="1164946" cy="152705"/>
          </a:xfrm>
          <a:prstGeom prst="rect">
            <a:avLst/>
          </a:prstGeom>
          <a:noFill/>
          <a:ln/>
        </p:spPr>
        <p:txBody>
          <a:bodyPr wrap="square" lIns="0" tIns="0" rIns="0" bIns="0" rtlCol="0" anchor="ctr"/>
          <a:lstStyle/>
          <a:p>
            <a:pPr marL="0" indent="0" algn="l">
              <a:buNone/>
            </a:pPr>
            <a:r>
              <a:rPr lang="en-US" sz="800" b="1" dirty="0">
                <a:solidFill>
                  <a:srgbClr val="374151"/>
                </a:solidFill>
                <a:latin typeface="Noto Sans JP" pitchFamily="34" charset="0"/>
                <a:ea typeface="Noto Sans JP" pitchFamily="34" charset="-122"/>
                <a:cs typeface="Noto Sans JP" pitchFamily="34" charset="-120"/>
              </a:rPr>
              <a:t>SBペイメントサービス</a:t>
            </a:r>
            <a:endParaRPr lang="en-US" sz="800" dirty="0"/>
          </a:p>
        </p:txBody>
      </p:sp>
      <p:sp>
        <p:nvSpPr>
          <p:cNvPr id="65" name="Text 61"/>
          <p:cNvSpPr txBox="1"/>
          <p:nvPr/>
        </p:nvSpPr>
        <p:spPr>
          <a:xfrm>
            <a:off x="3610051" y="4971838"/>
            <a:ext cx="1279246" cy="152705"/>
          </a:xfrm>
          <a:prstGeom prst="rect">
            <a:avLst/>
          </a:prstGeom>
          <a:noFill/>
          <a:ln/>
        </p:spPr>
        <p:txBody>
          <a:bodyPr wrap="square" lIns="0" tIns="0" rIns="0" bIns="0" rtlCol="0" anchor="ctr"/>
          <a:lstStyle/>
          <a:p>
            <a:pPr marL="0" indent="0" algn="l">
              <a:buNone/>
            </a:pPr>
            <a:r>
              <a:rPr lang="en-US" sz="800" dirty="0">
                <a:solidFill>
                  <a:srgbClr val="374151"/>
                </a:solidFill>
                <a:latin typeface="Noto Sans JP" pitchFamily="34" charset="0"/>
                <a:ea typeface="Noto Sans JP" pitchFamily="34" charset="-122"/>
                <a:cs typeface="Noto Sans JP" pitchFamily="34" charset="-120"/>
              </a:rPr>
              <a:t>代表取締役社長 兼 CEO。</a:t>
            </a:r>
            <a:endParaRPr lang="en-US" sz="800" dirty="0"/>
          </a:p>
        </p:txBody>
      </p:sp>
      <p:sp>
        <p:nvSpPr>
          <p:cNvPr id="66" name="Shape 62"/>
          <p:cNvSpPr/>
          <p:nvPr/>
        </p:nvSpPr>
        <p:spPr>
          <a:xfrm>
            <a:off x="3438144" y="5193123"/>
            <a:ext cx="19202" cy="562356"/>
          </a:xfrm>
          <a:prstGeom prst="rect">
            <a:avLst/>
          </a:prstGeom>
          <a:solidFill>
            <a:srgbClr val="FF0033"/>
          </a:solidFill>
          <a:ln/>
        </p:spPr>
        <p:txBody>
          <a:bodyPr/>
          <a:lstStyle/>
          <a:p>
            <a:endParaRPr lang="ja-JP" altLang="en-US"/>
          </a:p>
        </p:txBody>
      </p:sp>
      <p:sp>
        <p:nvSpPr>
          <p:cNvPr id="67" name="Shape 63"/>
          <p:cNvSpPr/>
          <p:nvPr/>
        </p:nvSpPr>
        <p:spPr>
          <a:xfrm>
            <a:off x="3390595" y="5241586"/>
            <a:ext cx="75895" cy="75895"/>
          </a:xfrm>
          <a:prstGeom prst="ellipse">
            <a:avLst/>
          </a:prstGeom>
          <a:solidFill>
            <a:srgbClr val="FF0033"/>
          </a:solidFill>
          <a:ln w="25400">
            <a:solidFill>
              <a:srgbClr val="FF0033"/>
            </a:solidFill>
            <a:prstDash val="solid"/>
          </a:ln>
        </p:spPr>
        <p:txBody>
          <a:bodyPr/>
          <a:lstStyle/>
          <a:p>
            <a:endParaRPr lang="ja-JP" altLang="en-US"/>
          </a:p>
        </p:txBody>
      </p:sp>
      <p:sp>
        <p:nvSpPr>
          <p:cNvPr id="68" name="Text 64"/>
          <p:cNvSpPr txBox="1"/>
          <p:nvPr/>
        </p:nvSpPr>
        <p:spPr>
          <a:xfrm>
            <a:off x="3610051" y="5193123"/>
            <a:ext cx="267005" cy="143561"/>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現職</a:t>
            </a:r>
            <a:endParaRPr lang="en-US" sz="800" dirty="0"/>
          </a:p>
        </p:txBody>
      </p:sp>
      <p:sp>
        <p:nvSpPr>
          <p:cNvPr id="69" name="Text 65"/>
          <p:cNvSpPr txBox="1"/>
          <p:nvPr/>
        </p:nvSpPr>
        <p:spPr>
          <a:xfrm>
            <a:off x="3610051" y="5336684"/>
            <a:ext cx="716890" cy="152705"/>
          </a:xfrm>
          <a:prstGeom prst="rect">
            <a:avLst/>
          </a:prstGeom>
          <a:noFill/>
          <a:ln/>
        </p:spPr>
        <p:txBody>
          <a:bodyPr wrap="square" lIns="0" tIns="0" rIns="0" bIns="0" rtlCol="0" anchor="ctr"/>
          <a:lstStyle/>
          <a:p>
            <a:pPr marL="0" indent="0" algn="l">
              <a:buNone/>
            </a:pPr>
            <a:r>
              <a:rPr lang="en-US" sz="800" b="1" dirty="0">
                <a:solidFill>
                  <a:srgbClr val="374151"/>
                </a:solidFill>
                <a:latin typeface="Noto Sans JP" pitchFamily="34" charset="0"/>
                <a:ea typeface="Noto Sans JP" pitchFamily="34" charset="-122"/>
                <a:cs typeface="Noto Sans JP" pitchFamily="34" charset="-120"/>
              </a:rPr>
              <a:t>ソフトバンク</a:t>
            </a:r>
            <a:endParaRPr lang="en-US" sz="800" dirty="0"/>
          </a:p>
        </p:txBody>
      </p:sp>
      <p:sp>
        <p:nvSpPr>
          <p:cNvPr id="70" name="Text 66"/>
          <p:cNvSpPr txBox="1"/>
          <p:nvPr/>
        </p:nvSpPr>
        <p:spPr>
          <a:xfrm>
            <a:off x="3610051" y="5472930"/>
            <a:ext cx="2260397" cy="295351"/>
          </a:xfrm>
          <a:prstGeom prst="rect">
            <a:avLst/>
          </a:prstGeom>
          <a:noFill/>
          <a:ln/>
        </p:spPr>
        <p:txBody>
          <a:bodyPr wrap="square" lIns="0" tIns="0" rIns="0" bIns="0" rtlCol="0" anchor="ctr"/>
          <a:lstStyle/>
          <a:p>
            <a:pPr marL="0" indent="0" algn="l">
              <a:buNone/>
            </a:pPr>
            <a:r>
              <a:rPr lang="en-US" sz="800" dirty="0">
                <a:solidFill>
                  <a:srgbClr val="374151"/>
                </a:solidFill>
                <a:latin typeface="Noto Sans JP" pitchFamily="34" charset="0"/>
                <a:ea typeface="Noto Sans JP" pitchFamily="34" charset="-122"/>
                <a:cs typeface="Noto Sans JP" pitchFamily="34" charset="-120"/>
              </a:rPr>
              <a:t>代表取締役 副社長執行役員 兼 COO。コンシューマ事業全体を統括。</a:t>
            </a:r>
            <a:endParaRPr lang="en-US" sz="800" dirty="0"/>
          </a:p>
        </p:txBody>
      </p:sp>
      <p:sp>
        <p:nvSpPr>
          <p:cNvPr id="71" name="Shape 67"/>
          <p:cNvSpPr/>
          <p:nvPr/>
        </p:nvSpPr>
        <p:spPr>
          <a:xfrm>
            <a:off x="3438144" y="5830460"/>
            <a:ext cx="19202" cy="428854"/>
          </a:xfrm>
          <a:prstGeom prst="rect">
            <a:avLst/>
          </a:prstGeom>
          <a:solidFill>
            <a:srgbClr val="E5E7EB"/>
          </a:solidFill>
          <a:ln/>
        </p:spPr>
        <p:txBody>
          <a:bodyPr/>
          <a:lstStyle/>
          <a:p>
            <a:endParaRPr lang="ja-JP" altLang="en-US"/>
          </a:p>
        </p:txBody>
      </p:sp>
      <p:sp>
        <p:nvSpPr>
          <p:cNvPr id="72" name="Shape 68"/>
          <p:cNvSpPr/>
          <p:nvPr/>
        </p:nvSpPr>
        <p:spPr>
          <a:xfrm>
            <a:off x="3390595" y="5878009"/>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73" name="Text 69"/>
          <p:cNvSpPr txBox="1"/>
          <p:nvPr/>
        </p:nvSpPr>
        <p:spPr>
          <a:xfrm>
            <a:off x="3610051" y="5830460"/>
            <a:ext cx="267005" cy="143561"/>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経歴</a:t>
            </a:r>
            <a:endParaRPr lang="en-US" sz="800" dirty="0"/>
          </a:p>
        </p:txBody>
      </p:sp>
      <p:sp>
        <p:nvSpPr>
          <p:cNvPr id="74" name="Text 70"/>
          <p:cNvSpPr txBox="1"/>
          <p:nvPr/>
        </p:nvSpPr>
        <p:spPr>
          <a:xfrm>
            <a:off x="3610051" y="5974021"/>
            <a:ext cx="2298802" cy="295351"/>
          </a:xfrm>
          <a:prstGeom prst="rect">
            <a:avLst/>
          </a:prstGeom>
          <a:noFill/>
          <a:ln/>
        </p:spPr>
        <p:txBody>
          <a:bodyPr wrap="square" lIns="0" tIns="0" rIns="0" bIns="0" rtlCol="0" anchor="ctr"/>
          <a:lstStyle/>
          <a:p>
            <a:pPr marL="0" indent="0" algn="l">
              <a:buNone/>
            </a:pPr>
            <a:r>
              <a:rPr lang="en-US" sz="800" dirty="0">
                <a:solidFill>
                  <a:srgbClr val="374151"/>
                </a:solidFill>
                <a:latin typeface="Noto Sans JP" pitchFamily="34" charset="0"/>
                <a:ea typeface="Noto Sans JP" pitchFamily="34" charset="-122"/>
                <a:cs typeface="Noto Sans JP" pitchFamily="34" charset="-120"/>
              </a:rPr>
              <a:t>SBグループの営業・マーケティングの中枢を長年担当。</a:t>
            </a:r>
            <a:endParaRPr lang="en-US" sz="800" dirty="0"/>
          </a:p>
        </p:txBody>
      </p:sp>
      <p:sp>
        <p:nvSpPr>
          <p:cNvPr id="75" name="Shape 71"/>
          <p:cNvSpPr/>
          <p:nvPr/>
        </p:nvSpPr>
        <p:spPr>
          <a:xfrm>
            <a:off x="6172200" y="3563662"/>
            <a:ext cx="2743200" cy="3095244"/>
          </a:xfrm>
          <a:prstGeom prst="roundRect">
            <a:avLst>
              <a:gd name="adj" fmla="val 926"/>
            </a:avLst>
          </a:prstGeom>
          <a:solidFill>
            <a:srgbClr val="FFFFFF"/>
          </a:solidFill>
          <a:ln w="12700">
            <a:solidFill>
              <a:srgbClr val="E5E7EB"/>
            </a:solidFill>
            <a:prstDash val="solid"/>
          </a:ln>
          <a:effectLst>
            <a:outerShdw blurRad="63500" dist="38100" dir="5400000" algn="bl" rotWithShape="0">
              <a:srgbClr val="000000">
                <a:alpha val="5000"/>
              </a:srgbClr>
            </a:outerShdw>
          </a:effectLst>
        </p:spPr>
        <p:txBody>
          <a:bodyPr/>
          <a:lstStyle/>
          <a:p>
            <a:endParaRPr lang="ja-JP" altLang="en-US"/>
          </a:p>
        </p:txBody>
      </p:sp>
      <p:sp>
        <p:nvSpPr>
          <p:cNvPr id="76" name="Shape 72"/>
          <p:cNvSpPr/>
          <p:nvPr/>
        </p:nvSpPr>
        <p:spPr>
          <a:xfrm>
            <a:off x="6181344" y="3573721"/>
            <a:ext cx="2723998" cy="657454"/>
          </a:xfrm>
          <a:prstGeom prst="rect">
            <a:avLst/>
          </a:prstGeom>
          <a:solidFill>
            <a:srgbClr val="FAFAFA"/>
          </a:solidFill>
          <a:ln/>
        </p:spPr>
        <p:txBody>
          <a:bodyPr/>
          <a:lstStyle/>
          <a:p>
            <a:endParaRPr lang="ja-JP" altLang="en-US"/>
          </a:p>
        </p:txBody>
      </p:sp>
      <p:sp>
        <p:nvSpPr>
          <p:cNvPr id="77" name="Shape 73"/>
          <p:cNvSpPr/>
          <p:nvPr/>
        </p:nvSpPr>
        <p:spPr>
          <a:xfrm>
            <a:off x="6181344" y="4222030"/>
            <a:ext cx="2723998" cy="9144"/>
          </a:xfrm>
          <a:prstGeom prst="rect">
            <a:avLst/>
          </a:prstGeom>
          <a:solidFill>
            <a:srgbClr val="F3F4F6"/>
          </a:solidFill>
          <a:ln/>
        </p:spPr>
        <p:txBody>
          <a:bodyPr/>
          <a:lstStyle/>
          <a:p>
            <a:endParaRPr lang="ja-JP" altLang="en-US"/>
          </a:p>
        </p:txBody>
      </p:sp>
      <p:sp>
        <p:nvSpPr>
          <p:cNvPr id="78" name="Shape 74"/>
          <p:cNvSpPr/>
          <p:nvPr/>
        </p:nvSpPr>
        <p:spPr>
          <a:xfrm>
            <a:off x="6334049" y="3688021"/>
            <a:ext cx="418795" cy="418795"/>
          </a:xfrm>
          <a:prstGeom prst="ellipse">
            <a:avLst/>
          </a:prstGeom>
          <a:solidFill>
            <a:srgbClr val="FFE4E6"/>
          </a:solidFill>
          <a:ln w="25400">
            <a:solidFill>
              <a:srgbClr val="FFFFFF"/>
            </a:solidFill>
            <a:prstDash val="solid"/>
          </a:ln>
          <a:effectLst>
            <a:outerShdw blurRad="25400" dist="12700" dir="5400000" algn="bl" rotWithShape="0">
              <a:srgbClr val="000000">
                <a:alpha val="10000"/>
              </a:srgbClr>
            </a:outerShdw>
          </a:effectLst>
        </p:spPr>
        <p:txBody>
          <a:bodyPr/>
          <a:lstStyle/>
          <a:p>
            <a:endParaRPr lang="ja-JP" altLang="en-US"/>
          </a:p>
        </p:txBody>
      </p:sp>
      <p:pic>
        <p:nvPicPr>
          <p:cNvPr id="79" name="Image 2" descr="preencoded.png"/>
          <p:cNvPicPr>
            <a:picLocks noChangeAspect="1"/>
          </p:cNvPicPr>
          <p:nvPr/>
        </p:nvPicPr>
        <p:blipFill>
          <a:blip r:embed="rId5"/>
          <a:srcRect/>
          <a:stretch/>
        </p:blipFill>
        <p:spPr>
          <a:xfrm>
            <a:off x="6448349" y="3802321"/>
            <a:ext cx="190195" cy="190195"/>
          </a:xfrm>
          <a:prstGeom prst="rect">
            <a:avLst/>
          </a:prstGeom>
        </p:spPr>
      </p:pic>
      <p:sp>
        <p:nvSpPr>
          <p:cNvPr id="80" name="Text 75"/>
          <p:cNvSpPr txBox="1"/>
          <p:nvPr/>
        </p:nvSpPr>
        <p:spPr>
          <a:xfrm>
            <a:off x="6867144" y="3713624"/>
            <a:ext cx="574243" cy="200254"/>
          </a:xfrm>
          <a:prstGeom prst="rect">
            <a:avLst/>
          </a:prstGeom>
          <a:noFill/>
          <a:ln/>
        </p:spPr>
        <p:txBody>
          <a:bodyPr wrap="square" lIns="0" tIns="0" rIns="0" bIns="0" rtlCol="0" anchor="ctr"/>
          <a:lstStyle/>
          <a:p>
            <a:pPr marL="0" indent="0" algn="l">
              <a:buNone/>
            </a:pPr>
            <a:r>
              <a:rPr lang="en-US" sz="1100" b="1" dirty="0">
                <a:solidFill>
                  <a:srgbClr val="111827"/>
                </a:solidFill>
                <a:latin typeface="Noto Sans JP" pitchFamily="34" charset="0"/>
                <a:ea typeface="Noto Sans JP" pitchFamily="34" charset="-122"/>
                <a:cs typeface="Noto Sans JP" pitchFamily="34" charset="-120"/>
              </a:rPr>
              <a:t>出澤 剛</a:t>
            </a:r>
            <a:endParaRPr lang="en-US" sz="1100" dirty="0"/>
          </a:p>
        </p:txBody>
      </p:sp>
      <p:sp>
        <p:nvSpPr>
          <p:cNvPr id="81" name="Text 76"/>
          <p:cNvSpPr txBox="1"/>
          <p:nvPr/>
        </p:nvSpPr>
        <p:spPr>
          <a:xfrm>
            <a:off x="6867144" y="3937652"/>
            <a:ext cx="743407" cy="14356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取締役 (非常勤)</a:t>
            </a:r>
            <a:endParaRPr lang="en-US" sz="800" dirty="0"/>
          </a:p>
        </p:txBody>
      </p:sp>
      <p:sp>
        <p:nvSpPr>
          <p:cNvPr id="82" name="Shape 77"/>
          <p:cNvSpPr/>
          <p:nvPr/>
        </p:nvSpPr>
        <p:spPr>
          <a:xfrm>
            <a:off x="6334049" y="4411311"/>
            <a:ext cx="400507" cy="171907"/>
          </a:xfrm>
          <a:prstGeom prst="roundRect">
            <a:avLst>
              <a:gd name="adj" fmla="val 118203"/>
            </a:avLst>
          </a:prstGeom>
          <a:solidFill>
            <a:srgbClr val="F3F4F6"/>
          </a:solidFill>
          <a:ln/>
        </p:spPr>
        <p:txBody>
          <a:bodyPr/>
          <a:lstStyle/>
          <a:p>
            <a:endParaRPr lang="ja-JP" altLang="en-US"/>
          </a:p>
        </p:txBody>
      </p:sp>
      <p:sp>
        <p:nvSpPr>
          <p:cNvPr id="83" name="Text 78"/>
          <p:cNvSpPr txBox="1"/>
          <p:nvPr/>
        </p:nvSpPr>
        <p:spPr>
          <a:xfrm>
            <a:off x="6391656" y="4430514"/>
            <a:ext cx="362102" cy="124358"/>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LINE系</a:t>
            </a:r>
            <a:endParaRPr lang="en-US" sz="800" dirty="0"/>
          </a:p>
        </p:txBody>
      </p:sp>
      <p:sp>
        <p:nvSpPr>
          <p:cNvPr id="84" name="Shape 79"/>
          <p:cNvSpPr/>
          <p:nvPr/>
        </p:nvSpPr>
        <p:spPr>
          <a:xfrm>
            <a:off x="6763817" y="4411311"/>
            <a:ext cx="466344" cy="171907"/>
          </a:xfrm>
          <a:prstGeom prst="roundRect">
            <a:avLst>
              <a:gd name="adj" fmla="val 118203"/>
            </a:avLst>
          </a:prstGeom>
          <a:solidFill>
            <a:srgbClr val="F3F4F6"/>
          </a:solidFill>
          <a:ln/>
        </p:spPr>
        <p:txBody>
          <a:bodyPr/>
          <a:lstStyle/>
          <a:p>
            <a:endParaRPr lang="ja-JP" altLang="en-US"/>
          </a:p>
        </p:txBody>
      </p:sp>
      <p:sp>
        <p:nvSpPr>
          <p:cNvPr id="85" name="Text 80"/>
          <p:cNvSpPr txBox="1"/>
          <p:nvPr/>
        </p:nvSpPr>
        <p:spPr>
          <a:xfrm>
            <a:off x="6821424" y="4430514"/>
            <a:ext cx="428854" cy="124358"/>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経営統合</a:t>
            </a:r>
            <a:endParaRPr lang="en-US" sz="800" dirty="0"/>
          </a:p>
        </p:txBody>
      </p:sp>
      <p:sp>
        <p:nvSpPr>
          <p:cNvPr id="86" name="Shape 81"/>
          <p:cNvSpPr/>
          <p:nvPr/>
        </p:nvSpPr>
        <p:spPr>
          <a:xfrm>
            <a:off x="6334049" y="4692946"/>
            <a:ext cx="19202" cy="562356"/>
          </a:xfrm>
          <a:prstGeom prst="rect">
            <a:avLst/>
          </a:prstGeom>
          <a:solidFill>
            <a:srgbClr val="FF0033"/>
          </a:solidFill>
          <a:ln/>
        </p:spPr>
        <p:txBody>
          <a:bodyPr/>
          <a:lstStyle/>
          <a:p>
            <a:endParaRPr lang="ja-JP" altLang="en-US"/>
          </a:p>
        </p:txBody>
      </p:sp>
      <p:sp>
        <p:nvSpPr>
          <p:cNvPr id="87" name="Shape 82"/>
          <p:cNvSpPr/>
          <p:nvPr/>
        </p:nvSpPr>
        <p:spPr>
          <a:xfrm>
            <a:off x="6286500" y="4740495"/>
            <a:ext cx="75895" cy="75895"/>
          </a:xfrm>
          <a:prstGeom prst="ellipse">
            <a:avLst/>
          </a:prstGeom>
          <a:solidFill>
            <a:srgbClr val="FF0033"/>
          </a:solidFill>
          <a:ln w="25400">
            <a:solidFill>
              <a:srgbClr val="FF0033"/>
            </a:solidFill>
            <a:prstDash val="solid"/>
          </a:ln>
        </p:spPr>
        <p:txBody>
          <a:bodyPr/>
          <a:lstStyle/>
          <a:p>
            <a:endParaRPr lang="ja-JP" altLang="en-US"/>
          </a:p>
        </p:txBody>
      </p:sp>
      <p:sp>
        <p:nvSpPr>
          <p:cNvPr id="88" name="Text 83"/>
          <p:cNvSpPr txBox="1"/>
          <p:nvPr/>
        </p:nvSpPr>
        <p:spPr>
          <a:xfrm>
            <a:off x="6505956" y="4692946"/>
            <a:ext cx="267005" cy="143561"/>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現職</a:t>
            </a:r>
            <a:endParaRPr lang="en-US" sz="800" dirty="0"/>
          </a:p>
        </p:txBody>
      </p:sp>
      <p:sp>
        <p:nvSpPr>
          <p:cNvPr id="89" name="Text 84"/>
          <p:cNvSpPr txBox="1"/>
          <p:nvPr/>
        </p:nvSpPr>
        <p:spPr>
          <a:xfrm>
            <a:off x="6505956" y="4835593"/>
            <a:ext cx="631850" cy="152705"/>
          </a:xfrm>
          <a:prstGeom prst="rect">
            <a:avLst/>
          </a:prstGeom>
          <a:noFill/>
          <a:ln/>
        </p:spPr>
        <p:txBody>
          <a:bodyPr wrap="square" lIns="0" tIns="0" rIns="0" bIns="0" rtlCol="0" anchor="ctr"/>
          <a:lstStyle/>
          <a:p>
            <a:pPr marL="0" indent="0" algn="l">
              <a:buNone/>
            </a:pPr>
            <a:r>
              <a:rPr lang="en-US" sz="800" b="1" dirty="0">
                <a:solidFill>
                  <a:srgbClr val="374151"/>
                </a:solidFill>
                <a:latin typeface="Noto Sans JP" pitchFamily="34" charset="0"/>
                <a:ea typeface="Noto Sans JP" pitchFamily="34" charset="-122"/>
                <a:cs typeface="Noto Sans JP" pitchFamily="34" charset="-120"/>
              </a:rPr>
              <a:t>LINEヤフー</a:t>
            </a:r>
            <a:endParaRPr lang="en-US" sz="800" dirty="0"/>
          </a:p>
        </p:txBody>
      </p:sp>
      <p:sp>
        <p:nvSpPr>
          <p:cNvPr id="90" name="Text 85"/>
          <p:cNvSpPr txBox="1"/>
          <p:nvPr/>
        </p:nvSpPr>
        <p:spPr>
          <a:xfrm>
            <a:off x="6505956" y="4971838"/>
            <a:ext cx="2298802" cy="295351"/>
          </a:xfrm>
          <a:prstGeom prst="rect">
            <a:avLst/>
          </a:prstGeom>
          <a:noFill/>
          <a:ln/>
        </p:spPr>
        <p:txBody>
          <a:bodyPr wrap="square" lIns="0" tIns="0" rIns="0" bIns="0" rtlCol="0" anchor="ctr"/>
          <a:lstStyle/>
          <a:p>
            <a:pPr marL="0" indent="0" algn="l">
              <a:buNone/>
            </a:pPr>
            <a:r>
              <a:rPr lang="en-US" sz="800" dirty="0">
                <a:solidFill>
                  <a:srgbClr val="374151"/>
                </a:solidFill>
                <a:latin typeface="Noto Sans JP" pitchFamily="34" charset="0"/>
                <a:ea typeface="Noto Sans JP" pitchFamily="34" charset="-122"/>
                <a:cs typeface="Noto Sans JP" pitchFamily="34" charset="-120"/>
              </a:rPr>
              <a:t>代表取締役社長 CEO。LINEとYahooの統合を指揮。</a:t>
            </a:r>
            <a:endParaRPr lang="en-US" sz="800" dirty="0"/>
          </a:p>
        </p:txBody>
      </p:sp>
      <p:sp>
        <p:nvSpPr>
          <p:cNvPr id="91" name="Shape 86"/>
          <p:cNvSpPr/>
          <p:nvPr/>
        </p:nvSpPr>
        <p:spPr>
          <a:xfrm>
            <a:off x="6334049" y="5329369"/>
            <a:ext cx="19202" cy="428854"/>
          </a:xfrm>
          <a:prstGeom prst="rect">
            <a:avLst/>
          </a:prstGeom>
          <a:solidFill>
            <a:srgbClr val="E5E7EB"/>
          </a:solidFill>
          <a:ln/>
        </p:spPr>
        <p:txBody>
          <a:bodyPr/>
          <a:lstStyle/>
          <a:p>
            <a:endParaRPr lang="ja-JP" altLang="en-US"/>
          </a:p>
        </p:txBody>
      </p:sp>
      <p:sp>
        <p:nvSpPr>
          <p:cNvPr id="92" name="Shape 87"/>
          <p:cNvSpPr/>
          <p:nvPr/>
        </p:nvSpPr>
        <p:spPr>
          <a:xfrm>
            <a:off x="6286500" y="5376918"/>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93" name="Text 88"/>
          <p:cNvSpPr txBox="1"/>
          <p:nvPr/>
        </p:nvSpPr>
        <p:spPr>
          <a:xfrm>
            <a:off x="6505956" y="5329369"/>
            <a:ext cx="267005" cy="143561"/>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前職</a:t>
            </a:r>
            <a:endParaRPr lang="en-US" sz="800" dirty="0"/>
          </a:p>
        </p:txBody>
      </p:sp>
      <p:sp>
        <p:nvSpPr>
          <p:cNvPr id="94" name="Text 89"/>
          <p:cNvSpPr txBox="1"/>
          <p:nvPr/>
        </p:nvSpPr>
        <p:spPr>
          <a:xfrm>
            <a:off x="6505956" y="5472930"/>
            <a:ext cx="736092" cy="152705"/>
          </a:xfrm>
          <a:prstGeom prst="rect">
            <a:avLst/>
          </a:prstGeom>
          <a:noFill/>
          <a:ln/>
        </p:spPr>
        <p:txBody>
          <a:bodyPr wrap="square" lIns="0" tIns="0" rIns="0" bIns="0" rtlCol="0" anchor="ctr"/>
          <a:lstStyle/>
          <a:p>
            <a:pPr marL="0" indent="0" algn="l">
              <a:buNone/>
            </a:pPr>
            <a:r>
              <a:rPr lang="en-US" sz="800" b="1" dirty="0">
                <a:solidFill>
                  <a:srgbClr val="374151"/>
                </a:solidFill>
                <a:latin typeface="Noto Sans JP" pitchFamily="34" charset="0"/>
                <a:ea typeface="Noto Sans JP" pitchFamily="34" charset="-122"/>
                <a:cs typeface="Noto Sans JP" pitchFamily="34" charset="-120"/>
              </a:rPr>
              <a:t>LINE株式会社</a:t>
            </a:r>
            <a:endParaRPr lang="en-US" sz="800" dirty="0"/>
          </a:p>
        </p:txBody>
      </p:sp>
      <p:sp>
        <p:nvSpPr>
          <p:cNvPr id="95" name="Text 90"/>
          <p:cNvSpPr txBox="1"/>
          <p:nvPr/>
        </p:nvSpPr>
        <p:spPr>
          <a:xfrm>
            <a:off x="6505956" y="5609175"/>
            <a:ext cx="1155802" cy="152705"/>
          </a:xfrm>
          <a:prstGeom prst="rect">
            <a:avLst/>
          </a:prstGeom>
          <a:noFill/>
          <a:ln/>
        </p:spPr>
        <p:txBody>
          <a:bodyPr wrap="square" lIns="0" tIns="0" rIns="0" bIns="0" rtlCol="0" anchor="ctr"/>
          <a:lstStyle/>
          <a:p>
            <a:pPr marL="0" indent="0" algn="l">
              <a:buNone/>
            </a:pPr>
            <a:r>
              <a:rPr lang="en-US" sz="800" dirty="0">
                <a:solidFill>
                  <a:srgbClr val="374151"/>
                </a:solidFill>
                <a:latin typeface="Noto Sans JP" pitchFamily="34" charset="0"/>
                <a:ea typeface="Noto Sans JP" pitchFamily="34" charset="-122"/>
                <a:cs typeface="Noto Sans JP" pitchFamily="34" charset="-120"/>
              </a:rPr>
              <a:t>代表取締役社長 CEO。</a:t>
            </a:r>
            <a:endParaRPr lang="en-US" sz="800" dirty="0"/>
          </a:p>
        </p:txBody>
      </p:sp>
      <p:sp>
        <p:nvSpPr>
          <p:cNvPr id="96" name="Shape 91"/>
          <p:cNvSpPr/>
          <p:nvPr/>
        </p:nvSpPr>
        <p:spPr>
          <a:xfrm>
            <a:off x="6334049" y="5830460"/>
            <a:ext cx="19202" cy="428854"/>
          </a:xfrm>
          <a:prstGeom prst="rect">
            <a:avLst/>
          </a:prstGeom>
          <a:solidFill>
            <a:srgbClr val="E5E7EB"/>
          </a:solidFill>
          <a:ln/>
        </p:spPr>
        <p:txBody>
          <a:bodyPr/>
          <a:lstStyle/>
          <a:p>
            <a:endParaRPr lang="ja-JP" altLang="en-US"/>
          </a:p>
        </p:txBody>
      </p:sp>
      <p:sp>
        <p:nvSpPr>
          <p:cNvPr id="97" name="Shape 92"/>
          <p:cNvSpPr/>
          <p:nvPr/>
        </p:nvSpPr>
        <p:spPr>
          <a:xfrm>
            <a:off x="6286500" y="5878009"/>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98" name="Text 93"/>
          <p:cNvSpPr txBox="1"/>
          <p:nvPr/>
        </p:nvSpPr>
        <p:spPr>
          <a:xfrm>
            <a:off x="6505956" y="5830460"/>
            <a:ext cx="267005" cy="143561"/>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経歴</a:t>
            </a:r>
            <a:endParaRPr lang="en-US" sz="800" dirty="0"/>
          </a:p>
        </p:txBody>
      </p:sp>
      <p:sp>
        <p:nvSpPr>
          <p:cNvPr id="99" name="Text 94"/>
          <p:cNvSpPr txBox="1"/>
          <p:nvPr/>
        </p:nvSpPr>
        <p:spPr>
          <a:xfrm>
            <a:off x="6505956" y="5974021"/>
            <a:ext cx="2193646" cy="295351"/>
          </a:xfrm>
          <a:prstGeom prst="rect">
            <a:avLst/>
          </a:prstGeom>
          <a:noFill/>
          <a:ln/>
        </p:spPr>
        <p:txBody>
          <a:bodyPr wrap="square" lIns="0" tIns="0" rIns="0" bIns="0" rtlCol="0" anchor="ctr"/>
          <a:lstStyle/>
          <a:p>
            <a:pPr marL="0" indent="0" algn="l">
              <a:buNone/>
            </a:pPr>
            <a:r>
              <a:rPr lang="en-US" sz="800" dirty="0">
                <a:solidFill>
                  <a:srgbClr val="374151"/>
                </a:solidFill>
                <a:latin typeface="Noto Sans JP" pitchFamily="34" charset="0"/>
                <a:ea typeface="Noto Sans JP" pitchFamily="34" charset="-122"/>
                <a:cs typeface="Noto Sans JP" pitchFamily="34" charset="-120"/>
              </a:rPr>
              <a:t>ライブドア社長を経て、LINEの成長と上場、ZHDとの経営統合をリード。</a:t>
            </a:r>
            <a:endParaRPr lang="en-US" sz="800" dirty="0"/>
          </a:p>
        </p:txBody>
      </p:sp>
      <p:sp>
        <p:nvSpPr>
          <p:cNvPr id="100" name="Shape 95"/>
          <p:cNvSpPr/>
          <p:nvPr/>
        </p:nvSpPr>
        <p:spPr>
          <a:xfrm>
            <a:off x="9068105" y="3563662"/>
            <a:ext cx="2743200" cy="3095244"/>
          </a:xfrm>
          <a:prstGeom prst="roundRect">
            <a:avLst>
              <a:gd name="adj" fmla="val 926"/>
            </a:avLst>
          </a:prstGeom>
          <a:solidFill>
            <a:srgbClr val="FFFFFF"/>
          </a:solidFill>
          <a:ln w="12700">
            <a:solidFill>
              <a:srgbClr val="E5E7EB"/>
            </a:solidFill>
            <a:prstDash val="solid"/>
          </a:ln>
          <a:effectLst>
            <a:outerShdw blurRad="63500" dist="38100" dir="5400000" algn="bl" rotWithShape="0">
              <a:srgbClr val="000000">
                <a:alpha val="5000"/>
              </a:srgbClr>
            </a:outerShdw>
          </a:effectLst>
        </p:spPr>
        <p:txBody>
          <a:bodyPr/>
          <a:lstStyle/>
          <a:p>
            <a:endParaRPr lang="ja-JP" altLang="en-US"/>
          </a:p>
        </p:txBody>
      </p:sp>
      <p:sp>
        <p:nvSpPr>
          <p:cNvPr id="101" name="Shape 96"/>
          <p:cNvSpPr/>
          <p:nvPr/>
        </p:nvSpPr>
        <p:spPr>
          <a:xfrm>
            <a:off x="9077249" y="3573721"/>
            <a:ext cx="2723998" cy="657454"/>
          </a:xfrm>
          <a:prstGeom prst="rect">
            <a:avLst/>
          </a:prstGeom>
          <a:solidFill>
            <a:srgbClr val="FAFAFA"/>
          </a:solidFill>
          <a:ln/>
        </p:spPr>
        <p:txBody>
          <a:bodyPr/>
          <a:lstStyle/>
          <a:p>
            <a:endParaRPr lang="ja-JP" altLang="en-US"/>
          </a:p>
        </p:txBody>
      </p:sp>
      <p:sp>
        <p:nvSpPr>
          <p:cNvPr id="102" name="Shape 97"/>
          <p:cNvSpPr/>
          <p:nvPr/>
        </p:nvSpPr>
        <p:spPr>
          <a:xfrm>
            <a:off x="9077249" y="4222030"/>
            <a:ext cx="2723998" cy="9144"/>
          </a:xfrm>
          <a:prstGeom prst="rect">
            <a:avLst/>
          </a:prstGeom>
          <a:solidFill>
            <a:srgbClr val="F3F4F6"/>
          </a:solidFill>
          <a:ln/>
        </p:spPr>
        <p:txBody>
          <a:bodyPr/>
          <a:lstStyle/>
          <a:p>
            <a:endParaRPr lang="ja-JP" altLang="en-US"/>
          </a:p>
        </p:txBody>
      </p:sp>
      <p:sp>
        <p:nvSpPr>
          <p:cNvPr id="103" name="Shape 98"/>
          <p:cNvSpPr/>
          <p:nvPr/>
        </p:nvSpPr>
        <p:spPr>
          <a:xfrm>
            <a:off x="9229954" y="3688021"/>
            <a:ext cx="418795" cy="418795"/>
          </a:xfrm>
          <a:prstGeom prst="ellipse">
            <a:avLst/>
          </a:prstGeom>
          <a:solidFill>
            <a:srgbClr val="FFE4E6"/>
          </a:solidFill>
          <a:ln w="25400">
            <a:solidFill>
              <a:srgbClr val="FFFFFF"/>
            </a:solidFill>
            <a:prstDash val="solid"/>
          </a:ln>
          <a:effectLst>
            <a:outerShdw blurRad="25400" dist="12700" dir="5400000" algn="bl" rotWithShape="0">
              <a:srgbClr val="000000">
                <a:alpha val="10000"/>
              </a:srgbClr>
            </a:outerShdw>
          </a:effectLst>
        </p:spPr>
        <p:txBody>
          <a:bodyPr/>
          <a:lstStyle/>
          <a:p>
            <a:endParaRPr lang="ja-JP" altLang="en-US"/>
          </a:p>
        </p:txBody>
      </p:sp>
      <p:pic>
        <p:nvPicPr>
          <p:cNvPr id="104" name="Image 3" descr="preencoded.png"/>
          <p:cNvPicPr>
            <a:picLocks noChangeAspect="1"/>
          </p:cNvPicPr>
          <p:nvPr/>
        </p:nvPicPr>
        <p:blipFill>
          <a:blip r:embed="rId6"/>
          <a:srcRect/>
          <a:stretch/>
        </p:blipFill>
        <p:spPr>
          <a:xfrm>
            <a:off x="9344254" y="3802321"/>
            <a:ext cx="190195" cy="190195"/>
          </a:xfrm>
          <a:prstGeom prst="rect">
            <a:avLst/>
          </a:prstGeom>
        </p:spPr>
      </p:pic>
      <p:sp>
        <p:nvSpPr>
          <p:cNvPr id="105" name="Text 99"/>
          <p:cNvSpPr txBox="1"/>
          <p:nvPr/>
        </p:nvSpPr>
        <p:spPr>
          <a:xfrm>
            <a:off x="9763049" y="3713624"/>
            <a:ext cx="716890" cy="200254"/>
          </a:xfrm>
          <a:prstGeom prst="rect">
            <a:avLst/>
          </a:prstGeom>
          <a:noFill/>
          <a:ln/>
        </p:spPr>
        <p:txBody>
          <a:bodyPr wrap="square" lIns="0" tIns="0" rIns="0" bIns="0" rtlCol="0" anchor="ctr"/>
          <a:lstStyle/>
          <a:p>
            <a:pPr marL="0" indent="0" algn="l">
              <a:buNone/>
            </a:pPr>
            <a:r>
              <a:rPr lang="en-US" sz="1100" b="1" dirty="0">
                <a:solidFill>
                  <a:srgbClr val="111827"/>
                </a:solidFill>
                <a:latin typeface="Noto Sans JP" pitchFamily="34" charset="0"/>
                <a:ea typeface="Noto Sans JP" pitchFamily="34" charset="-122"/>
                <a:cs typeface="Noto Sans JP" pitchFamily="34" charset="-120"/>
              </a:rPr>
              <a:t>後藤 芳光</a:t>
            </a:r>
            <a:endParaRPr lang="en-US" sz="1100" dirty="0"/>
          </a:p>
        </p:txBody>
      </p:sp>
      <p:sp>
        <p:nvSpPr>
          <p:cNvPr id="106" name="Text 100"/>
          <p:cNvSpPr txBox="1"/>
          <p:nvPr/>
        </p:nvSpPr>
        <p:spPr>
          <a:xfrm>
            <a:off x="9763049" y="3937652"/>
            <a:ext cx="743407" cy="14356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取締役 (非常勤)</a:t>
            </a:r>
            <a:endParaRPr lang="en-US" sz="800" dirty="0"/>
          </a:p>
        </p:txBody>
      </p:sp>
      <p:sp>
        <p:nvSpPr>
          <p:cNvPr id="107" name="Shape 101"/>
          <p:cNvSpPr/>
          <p:nvPr/>
        </p:nvSpPr>
        <p:spPr>
          <a:xfrm>
            <a:off x="9229954" y="4411311"/>
            <a:ext cx="371246" cy="171907"/>
          </a:xfrm>
          <a:prstGeom prst="roundRect">
            <a:avLst>
              <a:gd name="adj" fmla="val 118203"/>
            </a:avLst>
          </a:prstGeom>
          <a:solidFill>
            <a:srgbClr val="F3F4F6"/>
          </a:solidFill>
          <a:ln/>
        </p:spPr>
        <p:txBody>
          <a:bodyPr/>
          <a:lstStyle/>
          <a:p>
            <a:endParaRPr lang="ja-JP" altLang="en-US"/>
          </a:p>
        </p:txBody>
      </p:sp>
      <p:sp>
        <p:nvSpPr>
          <p:cNvPr id="108" name="Text 102"/>
          <p:cNvSpPr txBox="1"/>
          <p:nvPr/>
        </p:nvSpPr>
        <p:spPr>
          <a:xfrm>
            <a:off x="9286646" y="4430514"/>
            <a:ext cx="333756" cy="124358"/>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SBG系</a:t>
            </a:r>
            <a:endParaRPr lang="en-US" sz="800" dirty="0"/>
          </a:p>
        </p:txBody>
      </p:sp>
      <p:sp>
        <p:nvSpPr>
          <p:cNvPr id="109" name="Shape 103"/>
          <p:cNvSpPr/>
          <p:nvPr/>
        </p:nvSpPr>
        <p:spPr>
          <a:xfrm>
            <a:off x="9639605" y="4411311"/>
            <a:ext cx="295351" cy="171907"/>
          </a:xfrm>
          <a:prstGeom prst="roundRect">
            <a:avLst>
              <a:gd name="adj" fmla="val 118203"/>
            </a:avLst>
          </a:prstGeom>
          <a:solidFill>
            <a:srgbClr val="F3F4F6"/>
          </a:solidFill>
          <a:ln/>
        </p:spPr>
        <p:txBody>
          <a:bodyPr/>
          <a:lstStyle/>
          <a:p>
            <a:endParaRPr lang="ja-JP" altLang="en-US"/>
          </a:p>
        </p:txBody>
      </p:sp>
      <p:sp>
        <p:nvSpPr>
          <p:cNvPr id="110" name="Text 104"/>
          <p:cNvSpPr txBox="1"/>
          <p:nvPr/>
        </p:nvSpPr>
        <p:spPr>
          <a:xfrm>
            <a:off x="9696298" y="4430514"/>
            <a:ext cx="257861" cy="124358"/>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財務</a:t>
            </a:r>
            <a:endParaRPr lang="en-US" sz="800" dirty="0"/>
          </a:p>
        </p:txBody>
      </p:sp>
      <p:sp>
        <p:nvSpPr>
          <p:cNvPr id="111" name="Shape 105"/>
          <p:cNvSpPr/>
          <p:nvPr/>
        </p:nvSpPr>
        <p:spPr>
          <a:xfrm>
            <a:off x="9229954" y="4692946"/>
            <a:ext cx="19202" cy="562356"/>
          </a:xfrm>
          <a:prstGeom prst="rect">
            <a:avLst/>
          </a:prstGeom>
          <a:solidFill>
            <a:srgbClr val="FF0033"/>
          </a:solidFill>
          <a:ln/>
        </p:spPr>
        <p:txBody>
          <a:bodyPr/>
          <a:lstStyle/>
          <a:p>
            <a:endParaRPr lang="ja-JP" altLang="en-US"/>
          </a:p>
        </p:txBody>
      </p:sp>
      <p:sp>
        <p:nvSpPr>
          <p:cNvPr id="112" name="Shape 106"/>
          <p:cNvSpPr/>
          <p:nvPr/>
        </p:nvSpPr>
        <p:spPr>
          <a:xfrm>
            <a:off x="9182405" y="4740495"/>
            <a:ext cx="75895" cy="75895"/>
          </a:xfrm>
          <a:prstGeom prst="ellipse">
            <a:avLst/>
          </a:prstGeom>
          <a:solidFill>
            <a:srgbClr val="FF0033"/>
          </a:solidFill>
          <a:ln w="25400">
            <a:solidFill>
              <a:srgbClr val="FF0033"/>
            </a:solidFill>
            <a:prstDash val="solid"/>
          </a:ln>
        </p:spPr>
        <p:txBody>
          <a:bodyPr/>
          <a:lstStyle/>
          <a:p>
            <a:endParaRPr lang="ja-JP" altLang="en-US"/>
          </a:p>
        </p:txBody>
      </p:sp>
      <p:sp>
        <p:nvSpPr>
          <p:cNvPr id="113" name="Text 107"/>
          <p:cNvSpPr txBox="1"/>
          <p:nvPr/>
        </p:nvSpPr>
        <p:spPr>
          <a:xfrm>
            <a:off x="9400946" y="4692946"/>
            <a:ext cx="267005" cy="143561"/>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現職</a:t>
            </a:r>
            <a:endParaRPr lang="en-US" sz="800" dirty="0"/>
          </a:p>
        </p:txBody>
      </p:sp>
      <p:sp>
        <p:nvSpPr>
          <p:cNvPr id="114" name="Text 108"/>
          <p:cNvSpPr txBox="1"/>
          <p:nvPr/>
        </p:nvSpPr>
        <p:spPr>
          <a:xfrm>
            <a:off x="9400946" y="4835593"/>
            <a:ext cx="1126541" cy="152705"/>
          </a:xfrm>
          <a:prstGeom prst="rect">
            <a:avLst/>
          </a:prstGeom>
          <a:noFill/>
          <a:ln/>
        </p:spPr>
        <p:txBody>
          <a:bodyPr wrap="square" lIns="0" tIns="0" rIns="0" bIns="0" rtlCol="0" anchor="ctr"/>
          <a:lstStyle/>
          <a:p>
            <a:pPr marL="0" indent="0" algn="l">
              <a:buNone/>
            </a:pPr>
            <a:r>
              <a:rPr lang="en-US" sz="800" b="1" dirty="0">
                <a:solidFill>
                  <a:srgbClr val="374151"/>
                </a:solidFill>
                <a:latin typeface="Noto Sans JP" pitchFamily="34" charset="0"/>
                <a:ea typeface="Noto Sans JP" pitchFamily="34" charset="-122"/>
                <a:cs typeface="Noto Sans JP" pitchFamily="34" charset="-120"/>
              </a:rPr>
              <a:t>ソフトバンクグループ</a:t>
            </a:r>
            <a:endParaRPr lang="en-US" sz="800" dirty="0"/>
          </a:p>
        </p:txBody>
      </p:sp>
      <p:sp>
        <p:nvSpPr>
          <p:cNvPr id="115" name="Text 109"/>
          <p:cNvSpPr txBox="1"/>
          <p:nvPr/>
        </p:nvSpPr>
        <p:spPr>
          <a:xfrm>
            <a:off x="9400946" y="4971838"/>
            <a:ext cx="2288743" cy="295351"/>
          </a:xfrm>
          <a:prstGeom prst="rect">
            <a:avLst/>
          </a:prstGeom>
          <a:noFill/>
          <a:ln/>
        </p:spPr>
        <p:txBody>
          <a:bodyPr wrap="square" lIns="0" tIns="0" rIns="0" bIns="0" rtlCol="0" anchor="ctr"/>
          <a:lstStyle/>
          <a:p>
            <a:pPr marL="0" indent="0" algn="l">
              <a:buNone/>
            </a:pPr>
            <a:r>
              <a:rPr lang="en-US" sz="800" dirty="0">
                <a:solidFill>
                  <a:srgbClr val="374151"/>
                </a:solidFill>
                <a:latin typeface="Noto Sans JP" pitchFamily="34" charset="0"/>
                <a:ea typeface="Noto Sans JP" pitchFamily="34" charset="-122"/>
                <a:cs typeface="Noto Sans JP" pitchFamily="34" charset="-120"/>
              </a:rPr>
              <a:t>取締役 専務執行役員 CFO 兼 CISO。グループ全体の財務戦略責任者。</a:t>
            </a:r>
            <a:endParaRPr lang="en-US" sz="800" dirty="0"/>
          </a:p>
        </p:txBody>
      </p:sp>
      <p:sp>
        <p:nvSpPr>
          <p:cNvPr id="116" name="Shape 110"/>
          <p:cNvSpPr/>
          <p:nvPr/>
        </p:nvSpPr>
        <p:spPr>
          <a:xfrm>
            <a:off x="9229954" y="5329369"/>
            <a:ext cx="19202" cy="428854"/>
          </a:xfrm>
          <a:prstGeom prst="rect">
            <a:avLst/>
          </a:prstGeom>
          <a:solidFill>
            <a:srgbClr val="FF0033"/>
          </a:solidFill>
          <a:ln/>
        </p:spPr>
        <p:txBody>
          <a:bodyPr/>
          <a:lstStyle/>
          <a:p>
            <a:endParaRPr lang="ja-JP" altLang="en-US"/>
          </a:p>
        </p:txBody>
      </p:sp>
      <p:sp>
        <p:nvSpPr>
          <p:cNvPr id="117" name="Shape 111"/>
          <p:cNvSpPr/>
          <p:nvPr/>
        </p:nvSpPr>
        <p:spPr>
          <a:xfrm>
            <a:off x="9182405" y="5376918"/>
            <a:ext cx="75895" cy="75895"/>
          </a:xfrm>
          <a:prstGeom prst="ellipse">
            <a:avLst/>
          </a:prstGeom>
          <a:solidFill>
            <a:srgbClr val="FF0033"/>
          </a:solidFill>
          <a:ln w="25400">
            <a:solidFill>
              <a:srgbClr val="FF0033"/>
            </a:solidFill>
            <a:prstDash val="solid"/>
          </a:ln>
        </p:spPr>
        <p:txBody>
          <a:bodyPr/>
          <a:lstStyle/>
          <a:p>
            <a:endParaRPr lang="ja-JP" altLang="en-US"/>
          </a:p>
        </p:txBody>
      </p:sp>
      <p:sp>
        <p:nvSpPr>
          <p:cNvPr id="118" name="Text 112"/>
          <p:cNvSpPr txBox="1"/>
          <p:nvPr/>
        </p:nvSpPr>
        <p:spPr>
          <a:xfrm>
            <a:off x="9400946" y="5329369"/>
            <a:ext cx="267005" cy="143561"/>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現職</a:t>
            </a:r>
            <a:endParaRPr lang="en-US" sz="800" dirty="0"/>
          </a:p>
        </p:txBody>
      </p:sp>
      <p:sp>
        <p:nvSpPr>
          <p:cNvPr id="119" name="Text 113"/>
          <p:cNvSpPr txBox="1"/>
          <p:nvPr/>
        </p:nvSpPr>
        <p:spPr>
          <a:xfrm>
            <a:off x="9400946" y="5472930"/>
            <a:ext cx="1345997" cy="152705"/>
          </a:xfrm>
          <a:prstGeom prst="rect">
            <a:avLst/>
          </a:prstGeom>
          <a:noFill/>
          <a:ln/>
        </p:spPr>
        <p:txBody>
          <a:bodyPr wrap="square" lIns="0" tIns="0" rIns="0" bIns="0" rtlCol="0" anchor="ctr"/>
          <a:lstStyle/>
          <a:p>
            <a:pPr marL="0" indent="0" algn="l">
              <a:buNone/>
            </a:pPr>
            <a:r>
              <a:rPr lang="en-US" sz="800" b="1" dirty="0">
                <a:solidFill>
                  <a:srgbClr val="374151"/>
                </a:solidFill>
                <a:latin typeface="Noto Sans JP" pitchFamily="34" charset="0"/>
                <a:ea typeface="Noto Sans JP" pitchFamily="34" charset="-122"/>
                <a:cs typeface="Noto Sans JP" pitchFamily="34" charset="-120"/>
              </a:rPr>
              <a:t>福岡ソフトバンクホークス</a:t>
            </a:r>
            <a:endParaRPr lang="en-US" sz="800" dirty="0"/>
          </a:p>
        </p:txBody>
      </p:sp>
      <p:sp>
        <p:nvSpPr>
          <p:cNvPr id="120" name="Text 114"/>
          <p:cNvSpPr txBox="1"/>
          <p:nvPr/>
        </p:nvSpPr>
        <p:spPr>
          <a:xfrm>
            <a:off x="9400946" y="5609175"/>
            <a:ext cx="1936699" cy="152705"/>
          </a:xfrm>
          <a:prstGeom prst="rect">
            <a:avLst/>
          </a:prstGeom>
          <a:noFill/>
          <a:ln/>
        </p:spPr>
        <p:txBody>
          <a:bodyPr wrap="square" lIns="0" tIns="0" rIns="0" bIns="0" rtlCol="0" anchor="ctr"/>
          <a:lstStyle/>
          <a:p>
            <a:pPr marL="0" indent="0" algn="l">
              <a:buNone/>
            </a:pPr>
            <a:r>
              <a:rPr lang="en-US" sz="800" dirty="0">
                <a:solidFill>
                  <a:srgbClr val="374151"/>
                </a:solidFill>
                <a:latin typeface="Noto Sans JP" pitchFamily="34" charset="0"/>
                <a:ea typeface="Noto Sans JP" pitchFamily="34" charset="-122"/>
                <a:cs typeface="Noto Sans JP" pitchFamily="34" charset="-120"/>
              </a:rPr>
              <a:t>代表取締役社長 CEO 兼 オーナー代行。</a:t>
            </a:r>
            <a:endParaRPr lang="en-US" sz="800" dirty="0"/>
          </a:p>
        </p:txBody>
      </p:sp>
      <p:sp>
        <p:nvSpPr>
          <p:cNvPr id="121" name="Shape 115"/>
          <p:cNvSpPr/>
          <p:nvPr/>
        </p:nvSpPr>
        <p:spPr>
          <a:xfrm>
            <a:off x="9229954" y="5830460"/>
            <a:ext cx="19202" cy="428854"/>
          </a:xfrm>
          <a:prstGeom prst="rect">
            <a:avLst/>
          </a:prstGeom>
          <a:solidFill>
            <a:srgbClr val="E5E7EB"/>
          </a:solidFill>
          <a:ln/>
        </p:spPr>
        <p:txBody>
          <a:bodyPr/>
          <a:lstStyle/>
          <a:p>
            <a:endParaRPr lang="ja-JP" altLang="en-US"/>
          </a:p>
        </p:txBody>
      </p:sp>
      <p:sp>
        <p:nvSpPr>
          <p:cNvPr id="122" name="Shape 116"/>
          <p:cNvSpPr/>
          <p:nvPr/>
        </p:nvSpPr>
        <p:spPr>
          <a:xfrm>
            <a:off x="9182405" y="5878009"/>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123" name="Text 117"/>
          <p:cNvSpPr txBox="1"/>
          <p:nvPr/>
        </p:nvSpPr>
        <p:spPr>
          <a:xfrm>
            <a:off x="9400946" y="5830460"/>
            <a:ext cx="267005" cy="143561"/>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経歴</a:t>
            </a:r>
            <a:endParaRPr lang="en-US" sz="800" dirty="0"/>
          </a:p>
        </p:txBody>
      </p:sp>
      <p:sp>
        <p:nvSpPr>
          <p:cNvPr id="124" name="Text 118"/>
          <p:cNvSpPr txBox="1"/>
          <p:nvPr/>
        </p:nvSpPr>
        <p:spPr>
          <a:xfrm>
            <a:off x="9400946" y="5974021"/>
            <a:ext cx="2327148" cy="295351"/>
          </a:xfrm>
          <a:prstGeom prst="rect">
            <a:avLst/>
          </a:prstGeom>
          <a:noFill/>
          <a:ln/>
        </p:spPr>
        <p:txBody>
          <a:bodyPr wrap="square" lIns="0" tIns="0" rIns="0" bIns="0" rtlCol="0" anchor="ctr"/>
          <a:lstStyle/>
          <a:p>
            <a:pPr marL="0" indent="0" algn="l">
              <a:buNone/>
            </a:pPr>
            <a:r>
              <a:rPr lang="en-US" sz="800" dirty="0">
                <a:solidFill>
                  <a:srgbClr val="374151"/>
                </a:solidFill>
                <a:latin typeface="Noto Sans JP" pitchFamily="34" charset="0"/>
                <a:ea typeface="Noto Sans JP" pitchFamily="34" charset="-122"/>
                <a:cs typeface="Noto Sans JP" pitchFamily="34" charset="-120"/>
              </a:rPr>
              <a:t>安田信託銀行を経て、2000年にSB入社。孫正義氏の右腕として財務を支える。</a:t>
            </a:r>
            <a:endParaRPr lang="en-US" sz="800" dirty="0"/>
          </a:p>
        </p:txBody>
      </p:sp>
      <p:sp>
        <p:nvSpPr>
          <p:cNvPr id="125" name="Shape 119"/>
          <p:cNvSpPr/>
          <p:nvPr/>
        </p:nvSpPr>
        <p:spPr>
          <a:xfrm>
            <a:off x="771754" y="1447495"/>
            <a:ext cx="1333195" cy="523951"/>
          </a:xfrm>
          <a:prstGeom prst="roundRect">
            <a:avLst>
              <a:gd name="adj" fmla="val 19039"/>
            </a:avLst>
          </a:prstGeom>
          <a:solidFill>
            <a:srgbClr val="F3F4F6"/>
          </a:solidFill>
          <a:ln w="12700">
            <a:solidFill>
              <a:srgbClr val="D1D5DB"/>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126" name="Text 120"/>
          <p:cNvSpPr txBox="1"/>
          <p:nvPr/>
        </p:nvSpPr>
        <p:spPr>
          <a:xfrm>
            <a:off x="1105510" y="1533449"/>
            <a:ext cx="743407" cy="143561"/>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取締役 (非常勤)</a:t>
            </a:r>
            <a:endParaRPr lang="en-US" sz="800" dirty="0"/>
          </a:p>
        </p:txBody>
      </p:sp>
      <p:sp>
        <p:nvSpPr>
          <p:cNvPr id="127" name="Text 121"/>
          <p:cNvSpPr txBox="1"/>
          <p:nvPr/>
        </p:nvSpPr>
        <p:spPr>
          <a:xfrm>
            <a:off x="1238098" y="1695298"/>
            <a:ext cx="493776" cy="181051"/>
          </a:xfrm>
          <a:prstGeom prst="rect">
            <a:avLst/>
          </a:prstGeom>
          <a:noFill/>
          <a:ln/>
        </p:spPr>
        <p:txBody>
          <a:bodyPr wrap="square" lIns="0" tIns="0" rIns="0" bIns="0" rtlCol="0" anchor="ctr"/>
          <a:lstStyle/>
          <a:p>
            <a:pPr marL="0" indent="0" algn="ctr">
              <a:buNone/>
            </a:pPr>
            <a:r>
              <a:rPr lang="en-US" sz="900" b="1" dirty="0">
                <a:solidFill>
                  <a:srgbClr val="111827"/>
                </a:solidFill>
                <a:latin typeface="Noto Sans JP" pitchFamily="34" charset="0"/>
                <a:ea typeface="Noto Sans JP" pitchFamily="34" charset="-122"/>
                <a:cs typeface="Noto Sans JP" pitchFamily="34" charset="-120"/>
              </a:rPr>
              <a:t>榛葉 淳</a:t>
            </a:r>
            <a:endParaRPr lang="en-US" sz="900" dirty="0"/>
          </a:p>
        </p:txBody>
      </p:sp>
      <p:sp>
        <p:nvSpPr>
          <p:cNvPr id="128" name="Shape 122"/>
          <p:cNvSpPr/>
          <p:nvPr/>
        </p:nvSpPr>
        <p:spPr>
          <a:xfrm>
            <a:off x="2219249" y="1447495"/>
            <a:ext cx="1333195" cy="523951"/>
          </a:xfrm>
          <a:prstGeom prst="roundRect">
            <a:avLst>
              <a:gd name="adj" fmla="val 19039"/>
            </a:avLst>
          </a:prstGeom>
          <a:solidFill>
            <a:srgbClr val="F3F4F6"/>
          </a:solidFill>
          <a:ln w="12700">
            <a:solidFill>
              <a:srgbClr val="D1D5DB"/>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129" name="Text 123"/>
          <p:cNvSpPr txBox="1"/>
          <p:nvPr/>
        </p:nvSpPr>
        <p:spPr>
          <a:xfrm>
            <a:off x="2553005" y="1533449"/>
            <a:ext cx="743407" cy="143561"/>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取締役 (非常勤)</a:t>
            </a:r>
            <a:endParaRPr lang="en-US" sz="800" dirty="0"/>
          </a:p>
        </p:txBody>
      </p:sp>
      <p:sp>
        <p:nvSpPr>
          <p:cNvPr id="130" name="Text 124"/>
          <p:cNvSpPr txBox="1"/>
          <p:nvPr/>
        </p:nvSpPr>
        <p:spPr>
          <a:xfrm>
            <a:off x="2686507" y="1695298"/>
            <a:ext cx="493776" cy="181051"/>
          </a:xfrm>
          <a:prstGeom prst="rect">
            <a:avLst/>
          </a:prstGeom>
          <a:noFill/>
          <a:ln/>
        </p:spPr>
        <p:txBody>
          <a:bodyPr wrap="square" lIns="0" tIns="0" rIns="0" bIns="0" rtlCol="0" anchor="ctr"/>
          <a:lstStyle/>
          <a:p>
            <a:pPr marL="0" indent="0" algn="ctr">
              <a:buNone/>
            </a:pPr>
            <a:r>
              <a:rPr lang="en-US" sz="900" b="1" dirty="0">
                <a:solidFill>
                  <a:srgbClr val="111827"/>
                </a:solidFill>
                <a:latin typeface="Noto Sans JP" pitchFamily="34" charset="0"/>
                <a:ea typeface="Noto Sans JP" pitchFamily="34" charset="-122"/>
                <a:cs typeface="Noto Sans JP" pitchFamily="34" charset="-120"/>
              </a:rPr>
              <a:t>出澤 剛</a:t>
            </a:r>
            <a:endParaRPr lang="en-US" sz="900" dirty="0"/>
          </a:p>
        </p:txBody>
      </p:sp>
      <p:sp>
        <p:nvSpPr>
          <p:cNvPr id="131" name="Shape 125"/>
          <p:cNvSpPr/>
          <p:nvPr/>
        </p:nvSpPr>
        <p:spPr>
          <a:xfrm>
            <a:off x="8639251" y="1447495"/>
            <a:ext cx="1333195" cy="523951"/>
          </a:xfrm>
          <a:prstGeom prst="roundRect">
            <a:avLst>
              <a:gd name="adj" fmla="val 19039"/>
            </a:avLst>
          </a:prstGeom>
          <a:solidFill>
            <a:srgbClr val="F3F4F6"/>
          </a:solidFill>
          <a:ln w="12700">
            <a:solidFill>
              <a:srgbClr val="D1D5DB"/>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132" name="Text 126"/>
          <p:cNvSpPr txBox="1"/>
          <p:nvPr/>
        </p:nvSpPr>
        <p:spPr>
          <a:xfrm>
            <a:off x="8973007" y="1533449"/>
            <a:ext cx="743407" cy="143561"/>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取締役 (非常勤)</a:t>
            </a:r>
            <a:endParaRPr lang="en-US" sz="800" dirty="0"/>
          </a:p>
        </p:txBody>
      </p:sp>
      <p:sp>
        <p:nvSpPr>
          <p:cNvPr id="133" name="Text 127"/>
          <p:cNvSpPr txBox="1"/>
          <p:nvPr/>
        </p:nvSpPr>
        <p:spPr>
          <a:xfrm>
            <a:off x="9044330" y="1695298"/>
            <a:ext cx="617220" cy="181051"/>
          </a:xfrm>
          <a:prstGeom prst="rect">
            <a:avLst/>
          </a:prstGeom>
          <a:noFill/>
          <a:ln/>
        </p:spPr>
        <p:txBody>
          <a:bodyPr wrap="square" lIns="0" tIns="0" rIns="0" bIns="0" rtlCol="0" anchor="ctr"/>
          <a:lstStyle/>
          <a:p>
            <a:pPr marL="0" indent="0" algn="ctr">
              <a:buNone/>
            </a:pPr>
            <a:r>
              <a:rPr lang="en-US" sz="900" b="1" dirty="0">
                <a:solidFill>
                  <a:srgbClr val="111827"/>
                </a:solidFill>
                <a:latin typeface="Noto Sans JP" pitchFamily="34" charset="0"/>
                <a:ea typeface="Noto Sans JP" pitchFamily="34" charset="-122"/>
                <a:cs typeface="Noto Sans JP" pitchFamily="34" charset="-120"/>
              </a:rPr>
              <a:t>後藤 芳光</a:t>
            </a:r>
            <a:endParaRPr lang="en-US" sz="900" dirty="0"/>
          </a:p>
        </p:txBody>
      </p:sp>
      <p:sp>
        <p:nvSpPr>
          <p:cNvPr id="134" name="Shape 128"/>
          <p:cNvSpPr/>
          <p:nvPr/>
        </p:nvSpPr>
        <p:spPr>
          <a:xfrm>
            <a:off x="10086746" y="1447495"/>
            <a:ext cx="1333195" cy="523951"/>
          </a:xfrm>
          <a:prstGeom prst="roundRect">
            <a:avLst>
              <a:gd name="adj" fmla="val 19039"/>
            </a:avLst>
          </a:prstGeom>
          <a:solidFill>
            <a:srgbClr val="F3F4F6"/>
          </a:solidFill>
          <a:ln w="12700">
            <a:solidFill>
              <a:srgbClr val="D1D5DB"/>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135" name="Text 129"/>
          <p:cNvSpPr txBox="1"/>
          <p:nvPr/>
        </p:nvSpPr>
        <p:spPr>
          <a:xfrm>
            <a:off x="10421417" y="1533449"/>
            <a:ext cx="743407" cy="143561"/>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取締役 (非常勤)</a:t>
            </a:r>
            <a:endParaRPr lang="en-US" sz="800" dirty="0"/>
          </a:p>
        </p:txBody>
      </p:sp>
      <p:sp>
        <p:nvSpPr>
          <p:cNvPr id="136" name="Text 130"/>
          <p:cNvSpPr txBox="1"/>
          <p:nvPr/>
        </p:nvSpPr>
        <p:spPr>
          <a:xfrm>
            <a:off x="10491826" y="1695298"/>
            <a:ext cx="617220" cy="181051"/>
          </a:xfrm>
          <a:prstGeom prst="rect">
            <a:avLst/>
          </a:prstGeom>
          <a:noFill/>
          <a:ln/>
        </p:spPr>
        <p:txBody>
          <a:bodyPr wrap="square" lIns="0" tIns="0" rIns="0" bIns="0" rtlCol="0" anchor="ctr"/>
          <a:lstStyle/>
          <a:p>
            <a:pPr marL="0" indent="0" algn="ctr">
              <a:buNone/>
            </a:pPr>
            <a:r>
              <a:rPr lang="en-US" sz="900" b="1" dirty="0">
                <a:solidFill>
                  <a:srgbClr val="111827"/>
                </a:solidFill>
                <a:latin typeface="Noto Sans JP" pitchFamily="34" charset="0"/>
                <a:ea typeface="Noto Sans JP" pitchFamily="34" charset="-122"/>
                <a:cs typeface="Noto Sans JP" pitchFamily="34" charset="-120"/>
              </a:rPr>
              <a:t>宮川 潤一</a:t>
            </a:r>
            <a:endParaRPr lang="en-US" sz="900" dirty="0"/>
          </a:p>
        </p:txBody>
      </p:sp>
      <p:sp>
        <p:nvSpPr>
          <p:cNvPr id="137" name="Shape 131"/>
          <p:cNvSpPr/>
          <p:nvPr/>
        </p:nvSpPr>
        <p:spPr>
          <a:xfrm>
            <a:off x="4876495" y="1669752"/>
            <a:ext cx="2438705" cy="619049"/>
          </a:xfrm>
          <a:prstGeom prst="roundRect">
            <a:avLst>
              <a:gd name="adj" fmla="val 13635"/>
            </a:avLst>
          </a:prstGeom>
          <a:solidFill>
            <a:srgbClr val="FFFFFF"/>
          </a:solidFill>
          <a:ln w="25400">
            <a:solidFill>
              <a:srgbClr val="FF0033"/>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138" name="Text 132"/>
          <p:cNvSpPr txBox="1"/>
          <p:nvPr/>
        </p:nvSpPr>
        <p:spPr>
          <a:xfrm>
            <a:off x="5453482" y="1764849"/>
            <a:ext cx="1362456" cy="143561"/>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代表取締役 社長執行役員 CEO</a:t>
            </a:r>
            <a:endParaRPr lang="en-US" sz="800" dirty="0"/>
          </a:p>
        </p:txBody>
      </p:sp>
      <p:sp>
        <p:nvSpPr>
          <p:cNvPr id="139" name="Text 133"/>
          <p:cNvSpPr txBox="1"/>
          <p:nvPr/>
        </p:nvSpPr>
        <p:spPr>
          <a:xfrm>
            <a:off x="5833872" y="1965103"/>
            <a:ext cx="617220" cy="181051"/>
          </a:xfrm>
          <a:prstGeom prst="rect">
            <a:avLst/>
          </a:prstGeom>
          <a:noFill/>
          <a:ln/>
        </p:spPr>
        <p:txBody>
          <a:bodyPr wrap="square" lIns="0" tIns="0" rIns="0" bIns="0" rtlCol="0" anchor="ctr"/>
          <a:lstStyle/>
          <a:p>
            <a:pPr marL="0" indent="0" algn="ctr">
              <a:buNone/>
            </a:pPr>
            <a:r>
              <a:rPr lang="en-US" sz="900" b="1" dirty="0">
                <a:solidFill>
                  <a:srgbClr val="111827"/>
                </a:solidFill>
                <a:latin typeface="Noto Sans JP" pitchFamily="34" charset="0"/>
                <a:ea typeface="Noto Sans JP" pitchFamily="34" charset="-122"/>
                <a:cs typeface="Noto Sans JP" pitchFamily="34" charset="-120"/>
              </a:rPr>
              <a:t>中山 一郎</a:t>
            </a:r>
            <a:endParaRPr lang="en-US" sz="900" dirty="0"/>
          </a:p>
        </p:txBody>
      </p:sp>
      <p:sp>
        <p:nvSpPr>
          <p:cNvPr id="140" name="Shape 134"/>
          <p:cNvSpPr/>
          <p:nvPr/>
        </p:nvSpPr>
        <p:spPr>
          <a:xfrm>
            <a:off x="3200400" y="2376520"/>
            <a:ext cx="1333195" cy="485546"/>
          </a:xfrm>
          <a:prstGeom prst="roundRect">
            <a:avLst>
              <a:gd name="adj" fmla="val 22156"/>
            </a:avLst>
          </a:prstGeom>
          <a:solidFill>
            <a:srgbClr val="FFFFFF"/>
          </a:solidFill>
          <a:ln w="12700">
            <a:solidFill>
              <a:srgbClr val="E5E7EB"/>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141" name="Text 135"/>
          <p:cNvSpPr txBox="1"/>
          <p:nvPr/>
        </p:nvSpPr>
        <p:spPr>
          <a:xfrm>
            <a:off x="3346704" y="2462473"/>
            <a:ext cx="1143000" cy="143561"/>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副社長執行役員 CO-COO</a:t>
            </a:r>
            <a:endParaRPr lang="en-US" sz="800" dirty="0"/>
          </a:p>
        </p:txBody>
      </p:sp>
      <p:sp>
        <p:nvSpPr>
          <p:cNvPr id="142" name="Text 136"/>
          <p:cNvSpPr txBox="1"/>
          <p:nvPr/>
        </p:nvSpPr>
        <p:spPr>
          <a:xfrm>
            <a:off x="3363163" y="2605120"/>
            <a:ext cx="1121969" cy="181051"/>
          </a:xfrm>
          <a:prstGeom prst="rect">
            <a:avLst/>
          </a:prstGeom>
          <a:noFill/>
          <a:ln/>
        </p:spPr>
        <p:txBody>
          <a:bodyPr wrap="square" lIns="0" tIns="0" rIns="0" bIns="0" rtlCol="0" anchor="ctr"/>
          <a:lstStyle/>
          <a:p>
            <a:pPr marL="0" indent="0" algn="ctr">
              <a:buNone/>
            </a:pPr>
            <a:r>
              <a:rPr lang="en-US" sz="900" b="1" dirty="0">
                <a:solidFill>
                  <a:srgbClr val="111827"/>
                </a:solidFill>
                <a:latin typeface="Noto Sans JP" pitchFamily="34" charset="0"/>
                <a:ea typeface="Noto Sans JP" pitchFamily="34" charset="-122"/>
                <a:cs typeface="Noto Sans JP" pitchFamily="34" charset="-120"/>
              </a:rPr>
              <a:t>馬場 一 / 安田 正道</a:t>
            </a:r>
            <a:endParaRPr lang="en-US" sz="900" dirty="0"/>
          </a:p>
        </p:txBody>
      </p:sp>
      <p:sp>
        <p:nvSpPr>
          <p:cNvPr id="143" name="Shape 137"/>
          <p:cNvSpPr/>
          <p:nvPr/>
        </p:nvSpPr>
        <p:spPr>
          <a:xfrm>
            <a:off x="4686300" y="2376520"/>
            <a:ext cx="1333195" cy="485546"/>
          </a:xfrm>
          <a:prstGeom prst="roundRect">
            <a:avLst>
              <a:gd name="adj" fmla="val 22156"/>
            </a:avLst>
          </a:prstGeom>
          <a:solidFill>
            <a:srgbClr val="FFFFFF"/>
          </a:solidFill>
          <a:ln w="12700">
            <a:solidFill>
              <a:srgbClr val="E5E7EB"/>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144" name="Text 138"/>
          <p:cNvSpPr txBox="1"/>
          <p:nvPr/>
        </p:nvSpPr>
        <p:spPr>
          <a:xfrm>
            <a:off x="4970678" y="2462473"/>
            <a:ext cx="866851" cy="143561"/>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常務執行役員 CFO</a:t>
            </a:r>
            <a:endParaRPr lang="en-US" sz="800" dirty="0"/>
          </a:p>
        </p:txBody>
      </p:sp>
      <p:sp>
        <p:nvSpPr>
          <p:cNvPr id="145" name="Text 139"/>
          <p:cNvSpPr txBox="1"/>
          <p:nvPr/>
        </p:nvSpPr>
        <p:spPr>
          <a:xfrm>
            <a:off x="5162702" y="2605120"/>
            <a:ext cx="493776" cy="181051"/>
          </a:xfrm>
          <a:prstGeom prst="rect">
            <a:avLst/>
          </a:prstGeom>
          <a:noFill/>
          <a:ln/>
        </p:spPr>
        <p:txBody>
          <a:bodyPr wrap="square" lIns="0" tIns="0" rIns="0" bIns="0" rtlCol="0" anchor="ctr"/>
          <a:lstStyle/>
          <a:p>
            <a:pPr marL="0" indent="0" algn="ctr">
              <a:buNone/>
            </a:pPr>
            <a:r>
              <a:rPr lang="en-US" sz="900" b="1" dirty="0">
                <a:solidFill>
                  <a:srgbClr val="111827"/>
                </a:solidFill>
                <a:latin typeface="Noto Sans JP" pitchFamily="34" charset="0"/>
                <a:ea typeface="Noto Sans JP" pitchFamily="34" charset="-122"/>
                <a:cs typeface="Noto Sans JP" pitchFamily="34" charset="-120"/>
              </a:rPr>
              <a:t>影近 航</a:t>
            </a:r>
            <a:endParaRPr lang="en-US" sz="900" dirty="0"/>
          </a:p>
        </p:txBody>
      </p:sp>
      <p:sp>
        <p:nvSpPr>
          <p:cNvPr id="146" name="Shape 140"/>
          <p:cNvSpPr/>
          <p:nvPr/>
        </p:nvSpPr>
        <p:spPr>
          <a:xfrm>
            <a:off x="6172200" y="2376520"/>
            <a:ext cx="1333195" cy="485546"/>
          </a:xfrm>
          <a:prstGeom prst="roundRect">
            <a:avLst>
              <a:gd name="adj" fmla="val 22156"/>
            </a:avLst>
          </a:prstGeom>
          <a:solidFill>
            <a:srgbClr val="FFFFFF"/>
          </a:solidFill>
          <a:ln w="12700">
            <a:solidFill>
              <a:srgbClr val="E5E7EB"/>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147" name="Text 141"/>
          <p:cNvSpPr txBox="1"/>
          <p:nvPr/>
        </p:nvSpPr>
        <p:spPr>
          <a:xfrm>
            <a:off x="6538874" y="2462473"/>
            <a:ext cx="705002" cy="143561"/>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執行役員 CMO</a:t>
            </a:r>
            <a:endParaRPr lang="en-US" sz="800" dirty="0"/>
          </a:p>
        </p:txBody>
      </p:sp>
      <p:sp>
        <p:nvSpPr>
          <p:cNvPr id="148" name="Text 142"/>
          <p:cNvSpPr txBox="1"/>
          <p:nvPr/>
        </p:nvSpPr>
        <p:spPr>
          <a:xfrm>
            <a:off x="6586423" y="2605120"/>
            <a:ext cx="617220" cy="181051"/>
          </a:xfrm>
          <a:prstGeom prst="rect">
            <a:avLst/>
          </a:prstGeom>
          <a:noFill/>
          <a:ln/>
        </p:spPr>
        <p:txBody>
          <a:bodyPr wrap="square" lIns="0" tIns="0" rIns="0" bIns="0" rtlCol="0" anchor="ctr"/>
          <a:lstStyle/>
          <a:p>
            <a:pPr marL="0" indent="0" algn="ctr">
              <a:buNone/>
            </a:pPr>
            <a:r>
              <a:rPr lang="en-US" sz="900" b="1" dirty="0">
                <a:solidFill>
                  <a:srgbClr val="111827"/>
                </a:solidFill>
                <a:latin typeface="Noto Sans JP" pitchFamily="34" charset="0"/>
                <a:ea typeface="Noto Sans JP" pitchFamily="34" charset="-122"/>
                <a:cs typeface="Noto Sans JP" pitchFamily="34" charset="-120"/>
              </a:rPr>
              <a:t>藤井 博文</a:t>
            </a:r>
            <a:endParaRPr lang="en-US" sz="900" dirty="0"/>
          </a:p>
        </p:txBody>
      </p:sp>
      <p:sp>
        <p:nvSpPr>
          <p:cNvPr id="149" name="Shape 143"/>
          <p:cNvSpPr/>
          <p:nvPr/>
        </p:nvSpPr>
        <p:spPr>
          <a:xfrm>
            <a:off x="7658100" y="2376520"/>
            <a:ext cx="1333195" cy="485546"/>
          </a:xfrm>
          <a:prstGeom prst="roundRect">
            <a:avLst>
              <a:gd name="adj" fmla="val 22156"/>
            </a:avLst>
          </a:prstGeom>
          <a:solidFill>
            <a:srgbClr val="FFFFFF"/>
          </a:solidFill>
          <a:ln w="12700">
            <a:solidFill>
              <a:srgbClr val="E5E7EB"/>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150" name="Text 144"/>
          <p:cNvSpPr txBox="1"/>
          <p:nvPr/>
        </p:nvSpPr>
        <p:spPr>
          <a:xfrm>
            <a:off x="7800746" y="2462473"/>
            <a:ext cx="1143000" cy="143561"/>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執行役員 CCO/CRO/DPO</a:t>
            </a:r>
            <a:endParaRPr lang="en-US" sz="800" dirty="0"/>
          </a:p>
        </p:txBody>
      </p:sp>
      <p:sp>
        <p:nvSpPr>
          <p:cNvPr id="151" name="Text 145"/>
          <p:cNvSpPr txBox="1"/>
          <p:nvPr/>
        </p:nvSpPr>
        <p:spPr>
          <a:xfrm>
            <a:off x="8072323" y="2605120"/>
            <a:ext cx="617220" cy="181051"/>
          </a:xfrm>
          <a:prstGeom prst="rect">
            <a:avLst/>
          </a:prstGeom>
          <a:noFill/>
          <a:ln/>
        </p:spPr>
        <p:txBody>
          <a:bodyPr wrap="square" lIns="0" tIns="0" rIns="0" bIns="0" rtlCol="0" anchor="ctr"/>
          <a:lstStyle/>
          <a:p>
            <a:pPr marL="0" indent="0" algn="ctr">
              <a:buNone/>
            </a:pPr>
            <a:r>
              <a:rPr lang="en-US" sz="900" b="1" dirty="0">
                <a:solidFill>
                  <a:srgbClr val="111827"/>
                </a:solidFill>
                <a:latin typeface="Noto Sans JP" pitchFamily="34" charset="0"/>
                <a:ea typeface="Noto Sans JP" pitchFamily="34" charset="-122"/>
                <a:cs typeface="Noto Sans JP" pitchFamily="34" charset="-120"/>
              </a:rPr>
              <a:t>寺田 陽亮</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ja-JP" altLang="en-US"/>
          </a:p>
        </p:txBody>
      </p:sp>
      <p:sp>
        <p:nvSpPr>
          <p:cNvPr id="3" name="Shape 1"/>
          <p:cNvSpPr/>
          <p:nvPr/>
        </p:nvSpPr>
        <p:spPr>
          <a:xfrm>
            <a:off x="0" y="0"/>
            <a:ext cx="12191695" cy="6858000"/>
          </a:xfrm>
          <a:prstGeom prst="rect">
            <a:avLst/>
          </a:prstGeom>
          <a:solidFill>
            <a:srgbClr val="FFFFFF"/>
          </a:solidFill>
          <a:ln/>
        </p:spPr>
        <p:txBody>
          <a:bodyPr/>
          <a:lstStyle/>
          <a:p>
            <a:endParaRPr lang="ja-JP" altLang="en-US"/>
          </a:p>
        </p:txBody>
      </p:sp>
      <p:sp>
        <p:nvSpPr>
          <p:cNvPr id="4" name="Shape 2"/>
          <p:cNvSpPr/>
          <p:nvPr/>
        </p:nvSpPr>
        <p:spPr>
          <a:xfrm>
            <a:off x="381305" y="952805"/>
            <a:ext cx="11430000" cy="9144"/>
          </a:xfrm>
          <a:prstGeom prst="rect">
            <a:avLst/>
          </a:prstGeom>
          <a:solidFill>
            <a:srgbClr val="E5E7EB"/>
          </a:solidFill>
          <a:ln/>
        </p:spPr>
        <p:txBody>
          <a:bodyPr/>
          <a:lstStyle/>
          <a:p>
            <a:endParaRPr lang="ja-JP" altLang="en-US"/>
          </a:p>
        </p:txBody>
      </p:sp>
      <p:sp>
        <p:nvSpPr>
          <p:cNvPr id="5" name="Text 3"/>
          <p:cNvSpPr txBox="1"/>
          <p:nvPr/>
        </p:nvSpPr>
        <p:spPr>
          <a:xfrm>
            <a:off x="381305" y="381305"/>
            <a:ext cx="395935" cy="342900"/>
          </a:xfrm>
          <a:prstGeom prst="rect">
            <a:avLst/>
          </a:prstGeom>
          <a:noFill/>
          <a:ln/>
        </p:spPr>
        <p:txBody>
          <a:bodyPr wrap="square" lIns="0" tIns="0" rIns="0" bIns="0" rtlCol="0" anchor="ctr"/>
          <a:lstStyle/>
          <a:p>
            <a:pPr marL="0" indent="0" algn="l">
              <a:buNone/>
            </a:pPr>
            <a:r>
              <a:rPr lang="en-US" sz="2200" b="1" dirty="0">
                <a:solidFill>
                  <a:srgbClr val="BF0000"/>
                </a:solidFill>
                <a:latin typeface="Inter" pitchFamily="34" charset="0"/>
                <a:ea typeface="Inter" pitchFamily="34" charset="-122"/>
                <a:cs typeface="Inter" pitchFamily="34" charset="-120"/>
              </a:rPr>
              <a:t>R</a:t>
            </a:r>
            <a:endParaRPr lang="en-US" sz="2200" dirty="0"/>
          </a:p>
        </p:txBody>
      </p:sp>
      <p:sp>
        <p:nvSpPr>
          <p:cNvPr id="6" name="Text 4"/>
          <p:cNvSpPr txBox="1"/>
          <p:nvPr/>
        </p:nvSpPr>
        <p:spPr>
          <a:xfrm>
            <a:off x="635508" y="409651"/>
            <a:ext cx="1991563" cy="277063"/>
          </a:xfrm>
          <a:prstGeom prst="rect">
            <a:avLst/>
          </a:prstGeom>
          <a:noFill/>
          <a:ln/>
        </p:spPr>
        <p:txBody>
          <a:bodyPr wrap="square" lIns="0" tIns="0" rIns="0" bIns="0" rtlCol="0" anchor="ctr"/>
          <a:lstStyle/>
          <a:p>
            <a:pPr marL="0" indent="0" algn="l">
              <a:buNone/>
            </a:pPr>
            <a:r>
              <a:rPr lang="en-US" sz="1800" b="1" dirty="0">
                <a:solidFill>
                  <a:srgbClr val="BF0000"/>
                </a:solidFill>
                <a:latin typeface="Inter" pitchFamily="34" charset="0"/>
                <a:ea typeface="Inter" pitchFamily="34" charset="-122"/>
                <a:cs typeface="Inter" pitchFamily="34" charset="-120"/>
              </a:rPr>
              <a:t>Rakuten Payment</a:t>
            </a:r>
            <a:endParaRPr lang="en-US" sz="1800" dirty="0"/>
          </a:p>
        </p:txBody>
      </p:sp>
      <p:sp>
        <p:nvSpPr>
          <p:cNvPr id="7" name="Shape 5"/>
          <p:cNvSpPr/>
          <p:nvPr/>
        </p:nvSpPr>
        <p:spPr>
          <a:xfrm>
            <a:off x="2597810" y="400507"/>
            <a:ext cx="9144" cy="304495"/>
          </a:xfrm>
          <a:prstGeom prst="rect">
            <a:avLst/>
          </a:prstGeom>
          <a:solidFill>
            <a:srgbClr val="D1D5DB"/>
          </a:solidFill>
          <a:ln/>
        </p:spPr>
        <p:txBody>
          <a:bodyPr/>
          <a:lstStyle/>
          <a:p>
            <a:endParaRPr lang="ja-JP" altLang="en-US"/>
          </a:p>
        </p:txBody>
      </p:sp>
      <p:sp>
        <p:nvSpPr>
          <p:cNvPr id="8" name="Text 6"/>
          <p:cNvSpPr txBox="1"/>
          <p:nvPr/>
        </p:nvSpPr>
        <p:spPr>
          <a:xfrm>
            <a:off x="2759659" y="286207"/>
            <a:ext cx="4286707" cy="333756"/>
          </a:xfrm>
          <a:prstGeom prst="rect">
            <a:avLst/>
          </a:prstGeom>
          <a:noFill/>
          <a:ln/>
        </p:spPr>
        <p:txBody>
          <a:bodyPr wrap="square" lIns="0" tIns="0" rIns="0" bIns="0" rtlCol="0" anchor="ctr"/>
          <a:lstStyle/>
          <a:p>
            <a:pPr marL="0" indent="0" algn="l">
              <a:buNone/>
            </a:pPr>
            <a:r>
              <a:rPr lang="en-US" sz="1800" b="1" dirty="0">
                <a:solidFill>
                  <a:srgbClr val="111827"/>
                </a:solidFill>
                <a:latin typeface="Noto Sans JP" pitchFamily="34" charset="0"/>
                <a:ea typeface="Noto Sans JP" pitchFamily="34" charset="-122"/>
                <a:cs typeface="Noto Sans JP" pitchFamily="34" charset="-120"/>
              </a:rPr>
              <a:t>経営陣組織図と主要経営陣の前職・経歴</a:t>
            </a:r>
            <a:endParaRPr lang="en-US" sz="1800" dirty="0"/>
          </a:p>
        </p:txBody>
      </p:sp>
      <p:sp>
        <p:nvSpPr>
          <p:cNvPr id="9" name="Text 7"/>
          <p:cNvSpPr txBox="1"/>
          <p:nvPr/>
        </p:nvSpPr>
        <p:spPr>
          <a:xfrm>
            <a:off x="2759659" y="638251"/>
            <a:ext cx="2600554"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楽天グループのフィンテック戦略を担う中核企業</a:t>
            </a:r>
            <a:endParaRPr lang="en-US" sz="900" dirty="0"/>
          </a:p>
        </p:txBody>
      </p:sp>
      <p:sp>
        <p:nvSpPr>
          <p:cNvPr id="10" name="Shape 8"/>
          <p:cNvSpPr/>
          <p:nvPr/>
        </p:nvSpPr>
        <p:spPr>
          <a:xfrm>
            <a:off x="10972800" y="485546"/>
            <a:ext cx="847649" cy="209398"/>
          </a:xfrm>
          <a:prstGeom prst="roundRect">
            <a:avLst>
              <a:gd name="adj" fmla="val 79396"/>
            </a:avLst>
          </a:prstGeom>
          <a:solidFill>
            <a:srgbClr val="F3F4F6"/>
          </a:solidFill>
          <a:ln/>
        </p:spPr>
        <p:txBody>
          <a:bodyPr/>
          <a:lstStyle/>
          <a:p>
            <a:endParaRPr lang="ja-JP" altLang="en-US"/>
          </a:p>
        </p:txBody>
      </p:sp>
      <p:sp>
        <p:nvSpPr>
          <p:cNvPr id="11" name="Text 9"/>
          <p:cNvSpPr txBox="1"/>
          <p:nvPr/>
        </p:nvSpPr>
        <p:spPr>
          <a:xfrm>
            <a:off x="11048695" y="523951"/>
            <a:ext cx="781812" cy="133502"/>
          </a:xfrm>
          <a:prstGeom prst="rect">
            <a:avLst/>
          </a:prstGeom>
          <a:noFill/>
          <a:ln/>
        </p:spPr>
        <p:txBody>
          <a:bodyPr wrap="square" lIns="0" tIns="0" rIns="0" bIns="0" rtlCol="0" anchor="ctr"/>
          <a:lstStyle/>
          <a:p>
            <a:pPr marL="0" indent="0" algn="r">
              <a:buNone/>
            </a:pPr>
            <a:r>
              <a:rPr lang="en-US" sz="900" dirty="0">
                <a:solidFill>
                  <a:srgbClr val="4B5563"/>
                </a:solidFill>
                <a:latin typeface="ui-monospace" pitchFamily="34" charset="0"/>
                <a:ea typeface="ui-monospace" pitchFamily="34" charset="-122"/>
                <a:cs typeface="ui-monospace" pitchFamily="34" charset="-120"/>
              </a:rPr>
              <a:t>FINTECH-05</a:t>
            </a:r>
            <a:endParaRPr lang="en-US" sz="900" dirty="0"/>
          </a:p>
        </p:txBody>
      </p:sp>
      <p:sp>
        <p:nvSpPr>
          <p:cNvPr id="12" name="Shape 10"/>
          <p:cNvSpPr/>
          <p:nvPr/>
        </p:nvSpPr>
        <p:spPr>
          <a:xfrm>
            <a:off x="381305" y="1190549"/>
            <a:ext cx="11430000" cy="1438351"/>
          </a:xfrm>
          <a:prstGeom prst="roundRect">
            <a:avLst>
              <a:gd name="adj" fmla="val 5052"/>
            </a:avLst>
          </a:prstGeom>
          <a:solidFill>
            <a:srgbClr val="F9FAFB"/>
          </a:solidFill>
          <a:ln w="12700">
            <a:solidFill>
              <a:srgbClr val="E5E7EB"/>
            </a:solidFill>
            <a:prstDash val="solid"/>
          </a:ln>
        </p:spPr>
        <p:txBody>
          <a:bodyPr/>
          <a:lstStyle/>
          <a:p>
            <a:endParaRPr lang="ja-JP" altLang="en-US"/>
          </a:p>
        </p:txBody>
      </p:sp>
      <p:sp>
        <p:nvSpPr>
          <p:cNvPr id="13" name="Shape 11"/>
          <p:cNvSpPr/>
          <p:nvPr/>
        </p:nvSpPr>
        <p:spPr>
          <a:xfrm>
            <a:off x="5181905" y="1352398"/>
            <a:ext cx="1828800" cy="590702"/>
          </a:xfrm>
          <a:prstGeom prst="roundRect">
            <a:avLst>
              <a:gd name="adj" fmla="val 14981"/>
            </a:avLst>
          </a:prstGeom>
          <a:solidFill>
            <a:srgbClr val="F3F4F6"/>
          </a:solidFill>
          <a:ln w="12700">
            <a:solidFill>
              <a:srgbClr val="9CA3AF"/>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14" name="Text 12"/>
          <p:cNvSpPr txBox="1"/>
          <p:nvPr/>
        </p:nvSpPr>
        <p:spPr>
          <a:xfrm>
            <a:off x="5833872" y="1457554"/>
            <a:ext cx="602590" cy="152705"/>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取締役会長</a:t>
            </a:r>
            <a:endParaRPr lang="en-US" sz="800" dirty="0"/>
          </a:p>
        </p:txBody>
      </p:sp>
      <p:sp>
        <p:nvSpPr>
          <p:cNvPr id="15" name="Text 13"/>
          <p:cNvSpPr txBox="1"/>
          <p:nvPr/>
        </p:nvSpPr>
        <p:spPr>
          <a:xfrm>
            <a:off x="5747004" y="1633118"/>
            <a:ext cx="805586" cy="191110"/>
          </a:xfrm>
          <a:prstGeom prst="rect">
            <a:avLst/>
          </a:prstGeom>
          <a:noFill/>
          <a:ln/>
        </p:spPr>
        <p:txBody>
          <a:bodyPr wrap="square" lIns="0" tIns="0" rIns="0" bIns="0" rtlCol="0" anchor="ctr"/>
          <a:lstStyle/>
          <a:p>
            <a:pPr marL="0" indent="0" algn="ctr">
              <a:buNone/>
            </a:pPr>
            <a:r>
              <a:rPr lang="en-US" sz="1000" b="1" dirty="0">
                <a:solidFill>
                  <a:srgbClr val="111827"/>
                </a:solidFill>
                <a:latin typeface="Noto Sans JP" pitchFamily="34" charset="0"/>
                <a:ea typeface="Noto Sans JP" pitchFamily="34" charset="-122"/>
                <a:cs typeface="Noto Sans JP" pitchFamily="34" charset="-120"/>
              </a:rPr>
              <a:t>三木谷 浩史</a:t>
            </a:r>
            <a:endParaRPr lang="en-US" sz="1000" dirty="0"/>
          </a:p>
        </p:txBody>
      </p:sp>
      <p:sp>
        <p:nvSpPr>
          <p:cNvPr id="16" name="Shape 14"/>
          <p:cNvSpPr/>
          <p:nvPr/>
        </p:nvSpPr>
        <p:spPr>
          <a:xfrm>
            <a:off x="6090818" y="1809598"/>
            <a:ext cx="9144" cy="304495"/>
          </a:xfrm>
          <a:prstGeom prst="rect">
            <a:avLst/>
          </a:prstGeom>
          <a:solidFill>
            <a:srgbClr val="D1D5DB"/>
          </a:solidFill>
          <a:ln/>
        </p:spPr>
        <p:txBody>
          <a:bodyPr/>
          <a:lstStyle/>
          <a:p>
            <a:endParaRPr lang="ja-JP" altLang="en-US"/>
          </a:p>
        </p:txBody>
      </p:sp>
      <p:sp>
        <p:nvSpPr>
          <p:cNvPr id="17" name="Shape 15"/>
          <p:cNvSpPr/>
          <p:nvPr/>
        </p:nvSpPr>
        <p:spPr>
          <a:xfrm>
            <a:off x="6090818" y="2723998"/>
            <a:ext cx="9144" cy="381305"/>
          </a:xfrm>
          <a:prstGeom prst="rect">
            <a:avLst/>
          </a:prstGeom>
          <a:solidFill>
            <a:srgbClr val="D1D5DB"/>
          </a:solidFill>
          <a:ln/>
        </p:spPr>
        <p:txBody>
          <a:bodyPr/>
          <a:lstStyle/>
          <a:p>
            <a:endParaRPr lang="ja-JP" altLang="en-US"/>
          </a:p>
        </p:txBody>
      </p:sp>
      <p:sp>
        <p:nvSpPr>
          <p:cNvPr id="18" name="Shape 16"/>
          <p:cNvSpPr/>
          <p:nvPr/>
        </p:nvSpPr>
        <p:spPr>
          <a:xfrm>
            <a:off x="1816913" y="3029407"/>
            <a:ext cx="8563356" cy="9144"/>
          </a:xfrm>
          <a:prstGeom prst="rect">
            <a:avLst/>
          </a:prstGeom>
          <a:solidFill>
            <a:srgbClr val="D1D5DB"/>
          </a:solidFill>
          <a:ln/>
        </p:spPr>
        <p:txBody>
          <a:bodyPr/>
          <a:lstStyle/>
          <a:p>
            <a:endParaRPr lang="ja-JP" altLang="en-US"/>
          </a:p>
        </p:txBody>
      </p:sp>
      <p:sp>
        <p:nvSpPr>
          <p:cNvPr id="19" name="Shape 17"/>
          <p:cNvSpPr/>
          <p:nvPr/>
        </p:nvSpPr>
        <p:spPr>
          <a:xfrm>
            <a:off x="3396082" y="3029407"/>
            <a:ext cx="9144" cy="228600"/>
          </a:xfrm>
          <a:prstGeom prst="rect">
            <a:avLst/>
          </a:prstGeom>
          <a:solidFill>
            <a:srgbClr val="D1D5DB"/>
          </a:solidFill>
          <a:ln/>
        </p:spPr>
        <p:txBody>
          <a:bodyPr/>
          <a:lstStyle/>
          <a:p>
            <a:endParaRPr lang="ja-JP" altLang="en-US"/>
          </a:p>
        </p:txBody>
      </p:sp>
      <p:sp>
        <p:nvSpPr>
          <p:cNvPr id="20" name="Shape 18"/>
          <p:cNvSpPr/>
          <p:nvPr/>
        </p:nvSpPr>
        <p:spPr>
          <a:xfrm>
            <a:off x="8786470" y="3029407"/>
            <a:ext cx="9144" cy="228600"/>
          </a:xfrm>
          <a:prstGeom prst="rect">
            <a:avLst/>
          </a:prstGeom>
          <a:solidFill>
            <a:srgbClr val="D1D5DB"/>
          </a:solidFill>
          <a:ln/>
        </p:spPr>
        <p:txBody>
          <a:bodyPr/>
          <a:lstStyle/>
          <a:p>
            <a:endParaRPr lang="ja-JP" altLang="en-US"/>
          </a:p>
        </p:txBody>
      </p:sp>
      <p:sp>
        <p:nvSpPr>
          <p:cNvPr id="21" name="Shape 19"/>
          <p:cNvSpPr/>
          <p:nvPr/>
        </p:nvSpPr>
        <p:spPr>
          <a:xfrm>
            <a:off x="381305" y="2852928"/>
            <a:ext cx="3685946" cy="3705149"/>
          </a:xfrm>
          <a:prstGeom prst="roundRect">
            <a:avLst>
              <a:gd name="adj" fmla="val 513"/>
            </a:avLst>
          </a:prstGeom>
          <a:solidFill>
            <a:srgbClr val="FFFFFF"/>
          </a:solidFill>
          <a:ln w="12700">
            <a:solidFill>
              <a:srgbClr val="E5E7EB"/>
            </a:solidFill>
            <a:prstDash val="solid"/>
          </a:ln>
          <a:effectLst>
            <a:outerShdw blurRad="63500" dist="38100" dir="5400000" algn="bl" rotWithShape="0">
              <a:srgbClr val="000000">
                <a:alpha val="5000"/>
              </a:srgbClr>
            </a:outerShdw>
          </a:effectLst>
        </p:spPr>
        <p:txBody>
          <a:bodyPr/>
          <a:lstStyle/>
          <a:p>
            <a:endParaRPr lang="ja-JP" altLang="en-US"/>
          </a:p>
        </p:txBody>
      </p:sp>
      <p:sp>
        <p:nvSpPr>
          <p:cNvPr id="22" name="Shape 20"/>
          <p:cNvSpPr/>
          <p:nvPr/>
        </p:nvSpPr>
        <p:spPr>
          <a:xfrm>
            <a:off x="390449" y="2862072"/>
            <a:ext cx="3666744" cy="847649"/>
          </a:xfrm>
          <a:prstGeom prst="rect">
            <a:avLst/>
          </a:prstGeom>
          <a:solidFill>
            <a:srgbClr val="FAFAFA"/>
          </a:solidFill>
          <a:ln/>
        </p:spPr>
        <p:txBody>
          <a:bodyPr/>
          <a:lstStyle/>
          <a:p>
            <a:endParaRPr lang="ja-JP" altLang="en-US"/>
          </a:p>
        </p:txBody>
      </p:sp>
      <p:sp>
        <p:nvSpPr>
          <p:cNvPr id="23" name="Shape 21"/>
          <p:cNvSpPr/>
          <p:nvPr/>
        </p:nvSpPr>
        <p:spPr>
          <a:xfrm>
            <a:off x="390449" y="3700577"/>
            <a:ext cx="3666744" cy="9144"/>
          </a:xfrm>
          <a:prstGeom prst="rect">
            <a:avLst/>
          </a:prstGeom>
          <a:solidFill>
            <a:srgbClr val="F3F4F6"/>
          </a:solidFill>
          <a:ln/>
        </p:spPr>
        <p:txBody>
          <a:bodyPr/>
          <a:lstStyle/>
          <a:p>
            <a:endParaRPr lang="ja-JP" altLang="en-US"/>
          </a:p>
        </p:txBody>
      </p:sp>
      <p:sp>
        <p:nvSpPr>
          <p:cNvPr id="24" name="Shape 22"/>
          <p:cNvSpPr/>
          <p:nvPr/>
        </p:nvSpPr>
        <p:spPr>
          <a:xfrm>
            <a:off x="543154" y="3014777"/>
            <a:ext cx="533095" cy="533095"/>
          </a:xfrm>
          <a:prstGeom prst="ellipse">
            <a:avLst/>
          </a:prstGeom>
          <a:solidFill>
            <a:srgbClr val="E5E7EB"/>
          </a:solidFill>
          <a:ln w="25400">
            <a:solidFill>
              <a:srgbClr val="FFFFFF"/>
            </a:solidFill>
            <a:prstDash val="solid"/>
          </a:ln>
          <a:effectLst>
            <a:outerShdw blurRad="38100" dist="25400" dir="5400000" algn="bl" rotWithShape="0">
              <a:srgbClr val="000000">
                <a:alpha val="10000"/>
              </a:srgbClr>
            </a:outerShdw>
          </a:effectLst>
        </p:spPr>
        <p:txBody>
          <a:bodyPr/>
          <a:lstStyle/>
          <a:p>
            <a:endParaRPr lang="ja-JP" altLang="en-US"/>
          </a:p>
        </p:txBody>
      </p:sp>
      <p:pic>
        <p:nvPicPr>
          <p:cNvPr id="25" name="Image 0" descr="preencoded.png"/>
          <p:cNvPicPr>
            <a:picLocks noChangeAspect="1"/>
          </p:cNvPicPr>
          <p:nvPr/>
        </p:nvPicPr>
        <p:blipFill>
          <a:blip r:embed="rId3"/>
          <a:srcRect l="-57" r="-57"/>
          <a:stretch/>
        </p:blipFill>
        <p:spPr>
          <a:xfrm>
            <a:off x="709574" y="3167482"/>
            <a:ext cx="200254" cy="228600"/>
          </a:xfrm>
          <a:prstGeom prst="rect">
            <a:avLst/>
          </a:prstGeom>
        </p:spPr>
      </p:pic>
      <p:sp>
        <p:nvSpPr>
          <p:cNvPr id="26" name="Text 23"/>
          <p:cNvSpPr txBox="1"/>
          <p:nvPr/>
        </p:nvSpPr>
        <p:spPr>
          <a:xfrm>
            <a:off x="1209751" y="3057754"/>
            <a:ext cx="862279" cy="247802"/>
          </a:xfrm>
          <a:prstGeom prst="rect">
            <a:avLst/>
          </a:prstGeom>
          <a:noFill/>
          <a:ln/>
        </p:spPr>
        <p:txBody>
          <a:bodyPr wrap="square" lIns="0" tIns="0" rIns="0" bIns="0" rtlCol="0" anchor="ctr"/>
          <a:lstStyle/>
          <a:p>
            <a:pPr marL="0" indent="0" algn="l">
              <a:buNone/>
            </a:pPr>
            <a:r>
              <a:rPr lang="en-US" sz="1300" b="1" dirty="0">
                <a:solidFill>
                  <a:srgbClr val="111827"/>
                </a:solidFill>
                <a:latin typeface="Noto Sans JP" pitchFamily="34" charset="0"/>
                <a:ea typeface="Noto Sans JP" pitchFamily="34" charset="-122"/>
                <a:cs typeface="Noto Sans JP" pitchFamily="34" charset="-120"/>
              </a:rPr>
              <a:t>小林 重信</a:t>
            </a:r>
            <a:endParaRPr lang="en-US" sz="1300" dirty="0"/>
          </a:p>
        </p:txBody>
      </p:sp>
      <p:sp>
        <p:nvSpPr>
          <p:cNvPr id="27" name="Text 24"/>
          <p:cNvSpPr txBox="1"/>
          <p:nvPr/>
        </p:nvSpPr>
        <p:spPr>
          <a:xfrm>
            <a:off x="1209751" y="3333902"/>
            <a:ext cx="1600200"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代表取締役社長 最高執行役員</a:t>
            </a:r>
            <a:endParaRPr lang="en-US" sz="900" dirty="0"/>
          </a:p>
        </p:txBody>
      </p:sp>
      <p:sp>
        <p:nvSpPr>
          <p:cNvPr id="28" name="Shape 25"/>
          <p:cNvSpPr/>
          <p:nvPr/>
        </p:nvSpPr>
        <p:spPr>
          <a:xfrm>
            <a:off x="543154" y="3872484"/>
            <a:ext cx="952805" cy="181051"/>
          </a:xfrm>
          <a:prstGeom prst="roundRect">
            <a:avLst>
              <a:gd name="adj" fmla="val 106327"/>
            </a:avLst>
          </a:prstGeom>
          <a:solidFill>
            <a:srgbClr val="BF0000"/>
          </a:solidFill>
          <a:ln/>
        </p:spPr>
        <p:txBody>
          <a:bodyPr/>
          <a:lstStyle/>
          <a:p>
            <a:endParaRPr lang="ja-JP" altLang="en-US"/>
          </a:p>
        </p:txBody>
      </p:sp>
      <p:sp>
        <p:nvSpPr>
          <p:cNvPr id="29" name="Text 26"/>
          <p:cNvSpPr txBox="1"/>
          <p:nvPr/>
        </p:nvSpPr>
        <p:spPr>
          <a:xfrm>
            <a:off x="619049" y="3890772"/>
            <a:ext cx="876910" cy="143561"/>
          </a:xfrm>
          <a:prstGeom prst="rect">
            <a:avLst/>
          </a:prstGeom>
          <a:noFill/>
          <a:ln/>
        </p:spPr>
        <p:txBody>
          <a:bodyPr wrap="square" lIns="0" tIns="0" rIns="0" bIns="0" rtlCol="0" anchor="ctr"/>
          <a:lstStyle/>
          <a:p>
            <a:pPr marL="0" indent="0" algn="l">
              <a:buNone/>
            </a:pPr>
            <a:r>
              <a:rPr lang="en-US" sz="800" b="1" dirty="0">
                <a:solidFill>
                  <a:srgbClr val="FFFFFF"/>
                </a:solidFill>
                <a:latin typeface="Noto Sans JP" pitchFamily="34" charset="0"/>
                <a:ea typeface="Noto Sans JP" pitchFamily="34" charset="-122"/>
                <a:cs typeface="Noto Sans JP" pitchFamily="34" charset="-120"/>
              </a:rPr>
              <a:t>Top Management</a:t>
            </a:r>
            <a:endParaRPr lang="en-US" sz="800" dirty="0"/>
          </a:p>
        </p:txBody>
      </p:sp>
      <p:sp>
        <p:nvSpPr>
          <p:cNvPr id="30" name="Shape 27"/>
          <p:cNvSpPr/>
          <p:nvPr/>
        </p:nvSpPr>
        <p:spPr>
          <a:xfrm>
            <a:off x="1529791" y="3872484"/>
            <a:ext cx="733349" cy="181051"/>
          </a:xfrm>
          <a:prstGeom prst="roundRect">
            <a:avLst>
              <a:gd name="adj" fmla="val 106327"/>
            </a:avLst>
          </a:prstGeom>
          <a:solidFill>
            <a:srgbClr val="F3F4F6"/>
          </a:solidFill>
          <a:ln/>
        </p:spPr>
        <p:txBody>
          <a:bodyPr/>
          <a:lstStyle/>
          <a:p>
            <a:endParaRPr lang="ja-JP" altLang="en-US"/>
          </a:p>
        </p:txBody>
      </p:sp>
      <p:sp>
        <p:nvSpPr>
          <p:cNvPr id="31" name="Text 28"/>
          <p:cNvSpPr txBox="1"/>
          <p:nvPr/>
        </p:nvSpPr>
        <p:spPr>
          <a:xfrm>
            <a:off x="1605686" y="3890772"/>
            <a:ext cx="657454" cy="143561"/>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Rakuten Pay</a:t>
            </a:r>
            <a:endParaRPr lang="en-US" sz="800" dirty="0"/>
          </a:p>
        </p:txBody>
      </p:sp>
      <p:sp>
        <p:nvSpPr>
          <p:cNvPr id="32" name="Shape 29"/>
          <p:cNvSpPr/>
          <p:nvPr/>
        </p:nvSpPr>
        <p:spPr>
          <a:xfrm>
            <a:off x="543154" y="4166921"/>
            <a:ext cx="19202" cy="838505"/>
          </a:xfrm>
          <a:prstGeom prst="rect">
            <a:avLst/>
          </a:prstGeom>
          <a:solidFill>
            <a:srgbClr val="BF0000"/>
          </a:solidFill>
          <a:ln/>
        </p:spPr>
        <p:txBody>
          <a:bodyPr/>
          <a:lstStyle/>
          <a:p>
            <a:endParaRPr lang="ja-JP" altLang="en-US"/>
          </a:p>
        </p:txBody>
      </p:sp>
      <p:sp>
        <p:nvSpPr>
          <p:cNvPr id="33" name="Shape 30"/>
          <p:cNvSpPr/>
          <p:nvPr/>
        </p:nvSpPr>
        <p:spPr>
          <a:xfrm>
            <a:off x="495605" y="4224528"/>
            <a:ext cx="75895" cy="75895"/>
          </a:xfrm>
          <a:prstGeom prst="ellipse">
            <a:avLst/>
          </a:prstGeom>
          <a:solidFill>
            <a:srgbClr val="BF0000"/>
          </a:solidFill>
          <a:ln w="25400">
            <a:solidFill>
              <a:srgbClr val="BF0000"/>
            </a:solidFill>
            <a:prstDash val="solid"/>
          </a:ln>
        </p:spPr>
        <p:txBody>
          <a:bodyPr/>
          <a:lstStyle/>
          <a:p>
            <a:endParaRPr lang="ja-JP" altLang="en-US"/>
          </a:p>
        </p:txBody>
      </p:sp>
      <p:sp>
        <p:nvSpPr>
          <p:cNvPr id="34" name="Text 31"/>
          <p:cNvSpPr txBox="1"/>
          <p:nvPr/>
        </p:nvSpPr>
        <p:spPr>
          <a:xfrm>
            <a:off x="752551" y="4166921"/>
            <a:ext cx="631850"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2019 - 現在</a:t>
            </a:r>
            <a:endParaRPr lang="en-US" sz="800" dirty="0"/>
          </a:p>
        </p:txBody>
      </p:sp>
      <p:sp>
        <p:nvSpPr>
          <p:cNvPr id="35" name="Text 32"/>
          <p:cNvSpPr txBox="1"/>
          <p:nvPr/>
        </p:nvSpPr>
        <p:spPr>
          <a:xfrm>
            <a:off x="752551" y="4334256"/>
            <a:ext cx="1855318"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楽天ペイメント 代表取締役社長</a:t>
            </a:r>
            <a:endParaRPr lang="en-US" sz="900" dirty="0"/>
          </a:p>
        </p:txBody>
      </p:sp>
      <p:sp>
        <p:nvSpPr>
          <p:cNvPr id="36" name="Text 33"/>
          <p:cNvSpPr txBox="1"/>
          <p:nvPr/>
        </p:nvSpPr>
        <p:spPr>
          <a:xfrm>
            <a:off x="752551" y="4507078"/>
            <a:ext cx="3152851" cy="486461"/>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会社設立時より社長に就任。楽天ペイ、楽天ポイントカード、楽天Edy等を統括し、キャッシュレスNo.1を目指す戦略を指揮。</a:t>
            </a:r>
            <a:endParaRPr lang="en-US" sz="900" dirty="0"/>
          </a:p>
        </p:txBody>
      </p:sp>
      <p:sp>
        <p:nvSpPr>
          <p:cNvPr id="37" name="Shape 34"/>
          <p:cNvSpPr/>
          <p:nvPr/>
        </p:nvSpPr>
        <p:spPr>
          <a:xfrm>
            <a:off x="543154" y="5111496"/>
            <a:ext cx="19202" cy="676656"/>
          </a:xfrm>
          <a:prstGeom prst="rect">
            <a:avLst/>
          </a:prstGeom>
          <a:solidFill>
            <a:srgbClr val="E5E7EB"/>
          </a:solidFill>
          <a:ln/>
        </p:spPr>
        <p:txBody>
          <a:bodyPr/>
          <a:lstStyle/>
          <a:p>
            <a:endParaRPr lang="ja-JP" altLang="en-US"/>
          </a:p>
        </p:txBody>
      </p:sp>
      <p:sp>
        <p:nvSpPr>
          <p:cNvPr id="38" name="Shape 35"/>
          <p:cNvSpPr/>
          <p:nvPr/>
        </p:nvSpPr>
        <p:spPr>
          <a:xfrm>
            <a:off x="495605" y="5168189"/>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39" name="Text 36"/>
          <p:cNvSpPr txBox="1"/>
          <p:nvPr/>
        </p:nvSpPr>
        <p:spPr>
          <a:xfrm>
            <a:off x="752551" y="5111496"/>
            <a:ext cx="660197"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2017 - 2019</a:t>
            </a:r>
            <a:endParaRPr lang="en-US" sz="800" dirty="0"/>
          </a:p>
        </p:txBody>
      </p:sp>
      <p:sp>
        <p:nvSpPr>
          <p:cNvPr id="40" name="Text 37"/>
          <p:cNvSpPr txBox="1"/>
          <p:nvPr/>
        </p:nvSpPr>
        <p:spPr>
          <a:xfrm>
            <a:off x="752551" y="5277917"/>
            <a:ext cx="1464869"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楽天（ペイメント事業）</a:t>
            </a:r>
            <a:endParaRPr lang="en-US" sz="900" dirty="0"/>
          </a:p>
        </p:txBody>
      </p:sp>
      <p:sp>
        <p:nvSpPr>
          <p:cNvPr id="41" name="Text 38"/>
          <p:cNvSpPr txBox="1"/>
          <p:nvPr/>
        </p:nvSpPr>
        <p:spPr>
          <a:xfrm>
            <a:off x="752551" y="5451653"/>
            <a:ext cx="3210458"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楽天ペイ事業本部長として、QRコード決済「楽天ペイ」の垂直立ち上げと加盟店網拡大をリード。</a:t>
            </a:r>
            <a:endParaRPr lang="en-US" sz="900" dirty="0"/>
          </a:p>
        </p:txBody>
      </p:sp>
      <p:sp>
        <p:nvSpPr>
          <p:cNvPr id="42" name="Shape 39"/>
          <p:cNvSpPr/>
          <p:nvPr/>
        </p:nvSpPr>
        <p:spPr>
          <a:xfrm>
            <a:off x="543154" y="5895137"/>
            <a:ext cx="19202" cy="504749"/>
          </a:xfrm>
          <a:prstGeom prst="rect">
            <a:avLst/>
          </a:prstGeom>
          <a:solidFill>
            <a:srgbClr val="E5E7EB"/>
          </a:solidFill>
          <a:ln/>
        </p:spPr>
        <p:txBody>
          <a:bodyPr/>
          <a:lstStyle/>
          <a:p>
            <a:endParaRPr lang="ja-JP" altLang="en-US"/>
          </a:p>
        </p:txBody>
      </p:sp>
      <p:sp>
        <p:nvSpPr>
          <p:cNvPr id="43" name="Shape 40"/>
          <p:cNvSpPr/>
          <p:nvPr/>
        </p:nvSpPr>
        <p:spPr>
          <a:xfrm>
            <a:off x="495605" y="5951830"/>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44" name="Text 41"/>
          <p:cNvSpPr txBox="1"/>
          <p:nvPr/>
        </p:nvSpPr>
        <p:spPr>
          <a:xfrm>
            <a:off x="752551" y="5895137"/>
            <a:ext cx="326441"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2011</a:t>
            </a:r>
            <a:endParaRPr lang="en-US" sz="800" dirty="0"/>
          </a:p>
        </p:txBody>
      </p:sp>
      <p:sp>
        <p:nvSpPr>
          <p:cNvPr id="45" name="Text 42"/>
          <p:cNvSpPr txBox="1"/>
          <p:nvPr/>
        </p:nvSpPr>
        <p:spPr>
          <a:xfrm>
            <a:off x="752551" y="6061558"/>
            <a:ext cx="3172054"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楽天株式会社に入社。以降、フィンテック・決済関連事業の要職を歴任。</a:t>
            </a:r>
            <a:endParaRPr lang="en-US" sz="900" dirty="0"/>
          </a:p>
        </p:txBody>
      </p:sp>
      <p:sp>
        <p:nvSpPr>
          <p:cNvPr id="46" name="Shape 43"/>
          <p:cNvSpPr/>
          <p:nvPr/>
        </p:nvSpPr>
        <p:spPr>
          <a:xfrm>
            <a:off x="4254703" y="2852928"/>
            <a:ext cx="3685946" cy="3705149"/>
          </a:xfrm>
          <a:prstGeom prst="roundRect">
            <a:avLst>
              <a:gd name="adj" fmla="val 513"/>
            </a:avLst>
          </a:prstGeom>
          <a:solidFill>
            <a:srgbClr val="FFFFFF"/>
          </a:solidFill>
          <a:ln w="12700">
            <a:solidFill>
              <a:srgbClr val="E5E7EB"/>
            </a:solidFill>
            <a:prstDash val="solid"/>
          </a:ln>
          <a:effectLst>
            <a:outerShdw blurRad="63500" dist="38100" dir="5400000" algn="bl" rotWithShape="0">
              <a:srgbClr val="000000">
                <a:alpha val="5000"/>
              </a:srgbClr>
            </a:outerShdw>
          </a:effectLst>
        </p:spPr>
        <p:txBody>
          <a:bodyPr/>
          <a:lstStyle/>
          <a:p>
            <a:endParaRPr lang="ja-JP" altLang="en-US"/>
          </a:p>
        </p:txBody>
      </p:sp>
      <p:sp>
        <p:nvSpPr>
          <p:cNvPr id="47" name="Shape 44"/>
          <p:cNvSpPr/>
          <p:nvPr/>
        </p:nvSpPr>
        <p:spPr>
          <a:xfrm>
            <a:off x="4263847" y="2862072"/>
            <a:ext cx="3666744" cy="847649"/>
          </a:xfrm>
          <a:prstGeom prst="rect">
            <a:avLst/>
          </a:prstGeom>
          <a:solidFill>
            <a:srgbClr val="FAFAFA"/>
          </a:solidFill>
          <a:ln/>
        </p:spPr>
        <p:txBody>
          <a:bodyPr/>
          <a:lstStyle/>
          <a:p>
            <a:endParaRPr lang="ja-JP" altLang="en-US"/>
          </a:p>
        </p:txBody>
      </p:sp>
      <p:sp>
        <p:nvSpPr>
          <p:cNvPr id="48" name="Shape 45"/>
          <p:cNvSpPr/>
          <p:nvPr/>
        </p:nvSpPr>
        <p:spPr>
          <a:xfrm>
            <a:off x="4263847" y="3700577"/>
            <a:ext cx="3666744" cy="9144"/>
          </a:xfrm>
          <a:prstGeom prst="rect">
            <a:avLst/>
          </a:prstGeom>
          <a:solidFill>
            <a:srgbClr val="F3F4F6"/>
          </a:solidFill>
          <a:ln/>
        </p:spPr>
        <p:txBody>
          <a:bodyPr/>
          <a:lstStyle/>
          <a:p>
            <a:endParaRPr lang="ja-JP" altLang="en-US"/>
          </a:p>
        </p:txBody>
      </p:sp>
      <p:sp>
        <p:nvSpPr>
          <p:cNvPr id="49" name="Shape 46"/>
          <p:cNvSpPr/>
          <p:nvPr/>
        </p:nvSpPr>
        <p:spPr>
          <a:xfrm>
            <a:off x="4416552" y="3014777"/>
            <a:ext cx="533095" cy="533095"/>
          </a:xfrm>
          <a:prstGeom prst="ellipse">
            <a:avLst/>
          </a:prstGeom>
          <a:solidFill>
            <a:srgbClr val="E5E7EB"/>
          </a:solidFill>
          <a:ln w="25400">
            <a:solidFill>
              <a:srgbClr val="FFFFFF"/>
            </a:solidFill>
            <a:prstDash val="solid"/>
          </a:ln>
          <a:effectLst>
            <a:outerShdw blurRad="38100" dist="25400" dir="5400000" algn="bl" rotWithShape="0">
              <a:srgbClr val="000000">
                <a:alpha val="10000"/>
              </a:srgbClr>
            </a:outerShdw>
          </a:effectLst>
        </p:spPr>
        <p:txBody>
          <a:bodyPr/>
          <a:lstStyle/>
          <a:p>
            <a:endParaRPr lang="ja-JP" altLang="en-US"/>
          </a:p>
        </p:txBody>
      </p:sp>
      <p:pic>
        <p:nvPicPr>
          <p:cNvPr id="50" name="Image 1" descr="preencoded.png"/>
          <p:cNvPicPr>
            <a:picLocks noChangeAspect="1"/>
          </p:cNvPicPr>
          <p:nvPr/>
        </p:nvPicPr>
        <p:blipFill>
          <a:blip r:embed="rId4"/>
          <a:srcRect l="-80" r="-80"/>
          <a:stretch/>
        </p:blipFill>
        <p:spPr>
          <a:xfrm>
            <a:off x="4539996" y="3167482"/>
            <a:ext cx="286207" cy="228600"/>
          </a:xfrm>
          <a:prstGeom prst="rect">
            <a:avLst/>
          </a:prstGeom>
        </p:spPr>
      </p:pic>
      <p:sp>
        <p:nvSpPr>
          <p:cNvPr id="51" name="Text 47"/>
          <p:cNvSpPr txBox="1"/>
          <p:nvPr/>
        </p:nvSpPr>
        <p:spPr>
          <a:xfrm>
            <a:off x="5083150" y="3057754"/>
            <a:ext cx="862279" cy="247802"/>
          </a:xfrm>
          <a:prstGeom prst="rect">
            <a:avLst/>
          </a:prstGeom>
          <a:noFill/>
          <a:ln/>
        </p:spPr>
        <p:txBody>
          <a:bodyPr wrap="square" lIns="0" tIns="0" rIns="0" bIns="0" rtlCol="0" anchor="ctr"/>
          <a:lstStyle/>
          <a:p>
            <a:pPr marL="0" indent="0" algn="l">
              <a:buNone/>
            </a:pPr>
            <a:r>
              <a:rPr lang="en-US" sz="1300" b="1" dirty="0">
                <a:solidFill>
                  <a:srgbClr val="111827"/>
                </a:solidFill>
                <a:latin typeface="Noto Sans JP" pitchFamily="34" charset="0"/>
                <a:ea typeface="Noto Sans JP" pitchFamily="34" charset="-122"/>
                <a:cs typeface="Noto Sans JP" pitchFamily="34" charset="-120"/>
              </a:rPr>
              <a:t>笠原 和彦</a:t>
            </a:r>
            <a:endParaRPr lang="en-US" sz="1300" dirty="0"/>
          </a:p>
        </p:txBody>
      </p:sp>
      <p:sp>
        <p:nvSpPr>
          <p:cNvPr id="52" name="Text 48"/>
          <p:cNvSpPr txBox="1"/>
          <p:nvPr/>
        </p:nvSpPr>
        <p:spPr>
          <a:xfrm>
            <a:off x="5083150" y="3333902"/>
            <a:ext cx="1600200"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取締役副社長 副社長執行役員</a:t>
            </a:r>
            <a:endParaRPr lang="en-US" sz="900" dirty="0"/>
          </a:p>
        </p:txBody>
      </p:sp>
      <p:sp>
        <p:nvSpPr>
          <p:cNvPr id="53" name="Shape 49"/>
          <p:cNvSpPr/>
          <p:nvPr/>
        </p:nvSpPr>
        <p:spPr>
          <a:xfrm>
            <a:off x="4416552" y="3872484"/>
            <a:ext cx="523951" cy="181051"/>
          </a:xfrm>
          <a:prstGeom prst="roundRect">
            <a:avLst>
              <a:gd name="adj" fmla="val 106327"/>
            </a:avLst>
          </a:prstGeom>
          <a:solidFill>
            <a:srgbClr val="BF0000"/>
          </a:solidFill>
          <a:ln/>
        </p:spPr>
        <p:txBody>
          <a:bodyPr/>
          <a:lstStyle/>
          <a:p>
            <a:endParaRPr lang="ja-JP" altLang="en-US"/>
          </a:p>
        </p:txBody>
      </p:sp>
      <p:sp>
        <p:nvSpPr>
          <p:cNvPr id="54" name="Text 50"/>
          <p:cNvSpPr txBox="1"/>
          <p:nvPr/>
        </p:nvSpPr>
        <p:spPr>
          <a:xfrm>
            <a:off x="4492447" y="3890772"/>
            <a:ext cx="448056" cy="143561"/>
          </a:xfrm>
          <a:prstGeom prst="rect">
            <a:avLst/>
          </a:prstGeom>
          <a:noFill/>
          <a:ln/>
        </p:spPr>
        <p:txBody>
          <a:bodyPr wrap="square" lIns="0" tIns="0" rIns="0" bIns="0" rtlCol="0" anchor="ctr"/>
          <a:lstStyle/>
          <a:p>
            <a:pPr marL="0" indent="0" algn="l">
              <a:buNone/>
            </a:pPr>
            <a:r>
              <a:rPr lang="en-US" sz="800" b="1" dirty="0">
                <a:solidFill>
                  <a:srgbClr val="FFFFFF"/>
                </a:solidFill>
                <a:latin typeface="Noto Sans JP" pitchFamily="34" charset="0"/>
                <a:ea typeface="Noto Sans JP" pitchFamily="34" charset="-122"/>
                <a:cs typeface="Noto Sans JP" pitchFamily="34" charset="-120"/>
              </a:rPr>
              <a:t>Product</a:t>
            </a:r>
            <a:endParaRPr lang="en-US" sz="800" dirty="0"/>
          </a:p>
        </p:txBody>
      </p:sp>
      <p:sp>
        <p:nvSpPr>
          <p:cNvPr id="55" name="Shape 51"/>
          <p:cNvSpPr/>
          <p:nvPr/>
        </p:nvSpPr>
        <p:spPr>
          <a:xfrm>
            <a:off x="4975250" y="3872484"/>
            <a:ext cx="666598" cy="181051"/>
          </a:xfrm>
          <a:prstGeom prst="roundRect">
            <a:avLst>
              <a:gd name="adj" fmla="val 106327"/>
            </a:avLst>
          </a:prstGeom>
          <a:solidFill>
            <a:srgbClr val="F3F4F6"/>
          </a:solidFill>
          <a:ln/>
        </p:spPr>
        <p:txBody>
          <a:bodyPr/>
          <a:lstStyle/>
          <a:p>
            <a:endParaRPr lang="ja-JP" altLang="en-US"/>
          </a:p>
        </p:txBody>
      </p:sp>
      <p:sp>
        <p:nvSpPr>
          <p:cNvPr id="56" name="Text 52"/>
          <p:cNvSpPr txBox="1"/>
          <p:nvPr/>
        </p:nvSpPr>
        <p:spPr>
          <a:xfrm>
            <a:off x="5051146" y="3890772"/>
            <a:ext cx="590702" cy="143561"/>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Operations</a:t>
            </a:r>
            <a:endParaRPr lang="en-US" sz="800" dirty="0"/>
          </a:p>
        </p:txBody>
      </p:sp>
      <p:sp>
        <p:nvSpPr>
          <p:cNvPr id="57" name="Shape 53"/>
          <p:cNvSpPr/>
          <p:nvPr/>
        </p:nvSpPr>
        <p:spPr>
          <a:xfrm>
            <a:off x="4416552" y="4166921"/>
            <a:ext cx="19202" cy="676656"/>
          </a:xfrm>
          <a:prstGeom prst="rect">
            <a:avLst/>
          </a:prstGeom>
          <a:solidFill>
            <a:srgbClr val="BF0000"/>
          </a:solidFill>
          <a:ln/>
        </p:spPr>
        <p:txBody>
          <a:bodyPr/>
          <a:lstStyle/>
          <a:p>
            <a:endParaRPr lang="ja-JP" altLang="en-US"/>
          </a:p>
        </p:txBody>
      </p:sp>
      <p:sp>
        <p:nvSpPr>
          <p:cNvPr id="58" name="Shape 54"/>
          <p:cNvSpPr/>
          <p:nvPr/>
        </p:nvSpPr>
        <p:spPr>
          <a:xfrm>
            <a:off x="4369003" y="4224528"/>
            <a:ext cx="75895" cy="75895"/>
          </a:xfrm>
          <a:prstGeom prst="ellipse">
            <a:avLst/>
          </a:prstGeom>
          <a:solidFill>
            <a:srgbClr val="BF0000"/>
          </a:solidFill>
          <a:ln w="25400">
            <a:solidFill>
              <a:srgbClr val="BF0000"/>
            </a:solidFill>
            <a:prstDash val="solid"/>
          </a:ln>
        </p:spPr>
        <p:txBody>
          <a:bodyPr/>
          <a:lstStyle/>
          <a:p>
            <a:endParaRPr lang="ja-JP" altLang="en-US"/>
          </a:p>
        </p:txBody>
      </p:sp>
      <p:sp>
        <p:nvSpPr>
          <p:cNvPr id="59" name="Text 55"/>
          <p:cNvSpPr txBox="1"/>
          <p:nvPr/>
        </p:nvSpPr>
        <p:spPr>
          <a:xfrm>
            <a:off x="4625950" y="4166921"/>
            <a:ext cx="288950"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現在</a:t>
            </a:r>
            <a:endParaRPr lang="en-US" sz="800" dirty="0"/>
          </a:p>
        </p:txBody>
      </p:sp>
      <p:sp>
        <p:nvSpPr>
          <p:cNvPr id="60" name="Text 56"/>
          <p:cNvSpPr txBox="1"/>
          <p:nvPr/>
        </p:nvSpPr>
        <p:spPr>
          <a:xfrm>
            <a:off x="4625950" y="4334256"/>
            <a:ext cx="1731874"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楽天ペイメント 取締役副社長</a:t>
            </a:r>
            <a:endParaRPr lang="en-US" sz="900" dirty="0"/>
          </a:p>
        </p:txBody>
      </p:sp>
      <p:sp>
        <p:nvSpPr>
          <p:cNvPr id="61" name="Text 57"/>
          <p:cNvSpPr txBox="1"/>
          <p:nvPr/>
        </p:nvSpPr>
        <p:spPr>
          <a:xfrm>
            <a:off x="4625950" y="4507078"/>
            <a:ext cx="3182112"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プロダクト開発および事業運営の統括的役割。小林社長と共に経営の中枢を担う。</a:t>
            </a:r>
            <a:endParaRPr lang="en-US" sz="900" dirty="0"/>
          </a:p>
        </p:txBody>
      </p:sp>
      <p:sp>
        <p:nvSpPr>
          <p:cNvPr id="62" name="Shape 58"/>
          <p:cNvSpPr/>
          <p:nvPr/>
        </p:nvSpPr>
        <p:spPr>
          <a:xfrm>
            <a:off x="4416552" y="4951476"/>
            <a:ext cx="19202" cy="676656"/>
          </a:xfrm>
          <a:prstGeom prst="rect">
            <a:avLst/>
          </a:prstGeom>
          <a:solidFill>
            <a:srgbClr val="E5E7EB"/>
          </a:solidFill>
          <a:ln/>
        </p:spPr>
        <p:txBody>
          <a:bodyPr/>
          <a:lstStyle/>
          <a:p>
            <a:endParaRPr lang="ja-JP" altLang="en-US"/>
          </a:p>
        </p:txBody>
      </p:sp>
      <p:sp>
        <p:nvSpPr>
          <p:cNvPr id="63" name="Shape 59"/>
          <p:cNvSpPr/>
          <p:nvPr/>
        </p:nvSpPr>
        <p:spPr>
          <a:xfrm>
            <a:off x="4369003" y="5008169"/>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64" name="Text 60"/>
          <p:cNvSpPr txBox="1"/>
          <p:nvPr/>
        </p:nvSpPr>
        <p:spPr>
          <a:xfrm>
            <a:off x="4625950" y="4951476"/>
            <a:ext cx="288950"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経歴</a:t>
            </a:r>
            <a:endParaRPr lang="en-US" sz="800" dirty="0"/>
          </a:p>
        </p:txBody>
      </p:sp>
      <p:sp>
        <p:nvSpPr>
          <p:cNvPr id="65" name="Text 61"/>
          <p:cNvSpPr txBox="1"/>
          <p:nvPr/>
        </p:nvSpPr>
        <p:spPr>
          <a:xfrm>
            <a:off x="4625950" y="5117897"/>
            <a:ext cx="836676"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楽天グループ</a:t>
            </a:r>
            <a:endParaRPr lang="en-US" sz="900" dirty="0"/>
          </a:p>
        </p:txBody>
      </p:sp>
      <p:sp>
        <p:nvSpPr>
          <p:cNvPr id="66" name="Text 62"/>
          <p:cNvSpPr txBox="1"/>
          <p:nvPr/>
        </p:nvSpPr>
        <p:spPr>
          <a:xfrm>
            <a:off x="4625950" y="5291633"/>
            <a:ext cx="3172054"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楽天グループ内にて複数の事業責任者やプロダクトマネジメントを経験。技術とビジネスの両面から事業を推進。</a:t>
            </a:r>
            <a:endParaRPr lang="en-US" sz="900" dirty="0"/>
          </a:p>
        </p:txBody>
      </p:sp>
      <p:sp>
        <p:nvSpPr>
          <p:cNvPr id="67" name="Shape 63"/>
          <p:cNvSpPr/>
          <p:nvPr/>
        </p:nvSpPr>
        <p:spPr>
          <a:xfrm>
            <a:off x="4416552" y="5735117"/>
            <a:ext cx="3362249" cy="476402"/>
          </a:xfrm>
          <a:prstGeom prst="roundRect">
            <a:avLst>
              <a:gd name="adj" fmla="val 15355"/>
            </a:avLst>
          </a:prstGeom>
          <a:solidFill>
            <a:srgbClr val="F9FAFB"/>
          </a:solidFill>
          <a:ln w="12700">
            <a:solidFill>
              <a:srgbClr val="F3F4F6"/>
            </a:solidFill>
            <a:prstDash val="solid"/>
          </a:ln>
        </p:spPr>
        <p:txBody>
          <a:bodyPr/>
          <a:lstStyle/>
          <a:p>
            <a:endParaRPr lang="ja-JP" altLang="en-US"/>
          </a:p>
        </p:txBody>
      </p:sp>
      <p:pic>
        <p:nvPicPr>
          <p:cNvPr id="68" name="Image 2" descr="preencoded.png"/>
          <p:cNvPicPr>
            <a:picLocks noChangeAspect="1"/>
          </p:cNvPicPr>
          <p:nvPr/>
        </p:nvPicPr>
        <p:blipFill>
          <a:blip r:embed="rId5"/>
          <a:srcRect l="-133" r="-133"/>
          <a:stretch/>
        </p:blipFill>
        <p:spPr>
          <a:xfrm>
            <a:off x="4502506" y="5844845"/>
            <a:ext cx="85954" cy="114300"/>
          </a:xfrm>
          <a:prstGeom prst="rect">
            <a:avLst/>
          </a:prstGeom>
        </p:spPr>
      </p:pic>
      <p:sp>
        <p:nvSpPr>
          <p:cNvPr id="69" name="Text 64"/>
          <p:cNvSpPr txBox="1"/>
          <p:nvPr/>
        </p:nvSpPr>
        <p:spPr>
          <a:xfrm>
            <a:off x="4502506" y="5811012"/>
            <a:ext cx="3124505" cy="314554"/>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役割: サービス品質の向上とオペレーションの最適化を推進。</a:t>
            </a:r>
            <a:endParaRPr lang="en-US" sz="900" dirty="0"/>
          </a:p>
        </p:txBody>
      </p:sp>
      <p:sp>
        <p:nvSpPr>
          <p:cNvPr id="70" name="Shape 65"/>
          <p:cNvSpPr/>
          <p:nvPr/>
        </p:nvSpPr>
        <p:spPr>
          <a:xfrm>
            <a:off x="8128102" y="2852928"/>
            <a:ext cx="3685946" cy="3705149"/>
          </a:xfrm>
          <a:prstGeom prst="roundRect">
            <a:avLst>
              <a:gd name="adj" fmla="val 513"/>
            </a:avLst>
          </a:prstGeom>
          <a:solidFill>
            <a:srgbClr val="FFFFFF"/>
          </a:solidFill>
          <a:ln w="12700">
            <a:solidFill>
              <a:srgbClr val="E5E7EB"/>
            </a:solidFill>
            <a:prstDash val="solid"/>
          </a:ln>
          <a:effectLst>
            <a:outerShdw blurRad="63500" dist="38100" dir="5400000" algn="bl" rotWithShape="0">
              <a:srgbClr val="000000">
                <a:alpha val="5000"/>
              </a:srgbClr>
            </a:outerShdw>
          </a:effectLst>
        </p:spPr>
        <p:txBody>
          <a:bodyPr/>
          <a:lstStyle/>
          <a:p>
            <a:endParaRPr lang="ja-JP" altLang="en-US"/>
          </a:p>
        </p:txBody>
      </p:sp>
      <p:sp>
        <p:nvSpPr>
          <p:cNvPr id="71" name="Shape 66"/>
          <p:cNvSpPr/>
          <p:nvPr/>
        </p:nvSpPr>
        <p:spPr>
          <a:xfrm>
            <a:off x="8137246" y="2862072"/>
            <a:ext cx="3666744" cy="847649"/>
          </a:xfrm>
          <a:prstGeom prst="rect">
            <a:avLst/>
          </a:prstGeom>
          <a:solidFill>
            <a:srgbClr val="FAFAFA"/>
          </a:solidFill>
          <a:ln/>
        </p:spPr>
        <p:txBody>
          <a:bodyPr/>
          <a:lstStyle/>
          <a:p>
            <a:endParaRPr lang="ja-JP" altLang="en-US"/>
          </a:p>
        </p:txBody>
      </p:sp>
      <p:sp>
        <p:nvSpPr>
          <p:cNvPr id="72" name="Shape 67"/>
          <p:cNvSpPr/>
          <p:nvPr/>
        </p:nvSpPr>
        <p:spPr>
          <a:xfrm>
            <a:off x="8137246" y="3700577"/>
            <a:ext cx="3666744" cy="9144"/>
          </a:xfrm>
          <a:prstGeom prst="rect">
            <a:avLst/>
          </a:prstGeom>
          <a:solidFill>
            <a:srgbClr val="F3F4F6"/>
          </a:solidFill>
          <a:ln/>
        </p:spPr>
        <p:txBody>
          <a:bodyPr/>
          <a:lstStyle/>
          <a:p>
            <a:endParaRPr lang="ja-JP" altLang="en-US"/>
          </a:p>
        </p:txBody>
      </p:sp>
      <p:sp>
        <p:nvSpPr>
          <p:cNvPr id="73" name="Shape 68"/>
          <p:cNvSpPr/>
          <p:nvPr/>
        </p:nvSpPr>
        <p:spPr>
          <a:xfrm>
            <a:off x="8289950" y="3014777"/>
            <a:ext cx="533095" cy="533095"/>
          </a:xfrm>
          <a:prstGeom prst="ellipse">
            <a:avLst/>
          </a:prstGeom>
          <a:solidFill>
            <a:srgbClr val="E5E7EB"/>
          </a:solidFill>
          <a:ln w="25400">
            <a:solidFill>
              <a:srgbClr val="FFFFFF"/>
            </a:solidFill>
            <a:prstDash val="solid"/>
          </a:ln>
          <a:effectLst>
            <a:outerShdw blurRad="38100" dist="25400" dir="5400000" algn="bl" rotWithShape="0">
              <a:srgbClr val="000000">
                <a:alpha val="10000"/>
              </a:srgbClr>
            </a:outerShdw>
          </a:effectLst>
        </p:spPr>
        <p:txBody>
          <a:bodyPr/>
          <a:lstStyle/>
          <a:p>
            <a:endParaRPr lang="ja-JP" altLang="en-US"/>
          </a:p>
        </p:txBody>
      </p:sp>
      <p:pic>
        <p:nvPicPr>
          <p:cNvPr id="74" name="Image 3" descr="preencoded.png"/>
          <p:cNvPicPr>
            <a:picLocks noChangeAspect="1"/>
          </p:cNvPicPr>
          <p:nvPr/>
        </p:nvPicPr>
        <p:blipFill>
          <a:blip r:embed="rId6"/>
          <a:srcRect t="-45" b="-45"/>
          <a:stretch/>
        </p:blipFill>
        <p:spPr>
          <a:xfrm>
            <a:off x="8428025" y="3167482"/>
            <a:ext cx="256946" cy="228600"/>
          </a:xfrm>
          <a:prstGeom prst="rect">
            <a:avLst/>
          </a:prstGeom>
        </p:spPr>
      </p:pic>
      <p:sp>
        <p:nvSpPr>
          <p:cNvPr id="75" name="Text 69"/>
          <p:cNvSpPr txBox="1"/>
          <p:nvPr/>
        </p:nvSpPr>
        <p:spPr>
          <a:xfrm>
            <a:off x="8956548" y="3057754"/>
            <a:ext cx="691286" cy="247802"/>
          </a:xfrm>
          <a:prstGeom prst="rect">
            <a:avLst/>
          </a:prstGeom>
          <a:noFill/>
          <a:ln/>
        </p:spPr>
        <p:txBody>
          <a:bodyPr wrap="square" lIns="0" tIns="0" rIns="0" bIns="0" rtlCol="0" anchor="ctr"/>
          <a:lstStyle/>
          <a:p>
            <a:pPr marL="0" indent="0" algn="l">
              <a:buNone/>
            </a:pPr>
            <a:r>
              <a:rPr lang="en-US" sz="1300" b="1" dirty="0">
                <a:solidFill>
                  <a:srgbClr val="111827"/>
                </a:solidFill>
                <a:latin typeface="Noto Sans JP" pitchFamily="34" charset="0"/>
                <a:ea typeface="Noto Sans JP" pitchFamily="34" charset="-122"/>
                <a:cs typeface="Noto Sans JP" pitchFamily="34" charset="-120"/>
              </a:rPr>
              <a:t>和田 圭</a:t>
            </a:r>
            <a:endParaRPr lang="en-US" sz="1300" dirty="0"/>
          </a:p>
        </p:txBody>
      </p:sp>
      <p:sp>
        <p:nvSpPr>
          <p:cNvPr id="76" name="Text 70"/>
          <p:cNvSpPr txBox="1"/>
          <p:nvPr/>
        </p:nvSpPr>
        <p:spPr>
          <a:xfrm>
            <a:off x="8956548" y="3333902"/>
            <a:ext cx="1534363"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常務執行役員 / 楽天Edy社長</a:t>
            </a:r>
            <a:endParaRPr lang="en-US" sz="900" dirty="0"/>
          </a:p>
        </p:txBody>
      </p:sp>
      <p:sp>
        <p:nvSpPr>
          <p:cNvPr id="77" name="Shape 71"/>
          <p:cNvSpPr/>
          <p:nvPr/>
        </p:nvSpPr>
        <p:spPr>
          <a:xfrm>
            <a:off x="8289950" y="3872484"/>
            <a:ext cx="552298" cy="181051"/>
          </a:xfrm>
          <a:prstGeom prst="roundRect">
            <a:avLst>
              <a:gd name="adj" fmla="val 106327"/>
            </a:avLst>
          </a:prstGeom>
          <a:solidFill>
            <a:srgbClr val="F3F4F6"/>
          </a:solidFill>
          <a:ln/>
        </p:spPr>
        <p:txBody>
          <a:bodyPr/>
          <a:lstStyle/>
          <a:p>
            <a:endParaRPr lang="ja-JP" altLang="en-US"/>
          </a:p>
        </p:txBody>
      </p:sp>
      <p:sp>
        <p:nvSpPr>
          <p:cNvPr id="78" name="Text 72"/>
          <p:cNvSpPr txBox="1"/>
          <p:nvPr/>
        </p:nvSpPr>
        <p:spPr>
          <a:xfrm>
            <a:off x="8365846" y="3890772"/>
            <a:ext cx="476402" cy="143561"/>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E-Money</a:t>
            </a:r>
            <a:endParaRPr lang="en-US" sz="800" dirty="0"/>
          </a:p>
        </p:txBody>
      </p:sp>
      <p:sp>
        <p:nvSpPr>
          <p:cNvPr id="79" name="Shape 73"/>
          <p:cNvSpPr/>
          <p:nvPr/>
        </p:nvSpPr>
        <p:spPr>
          <a:xfrm>
            <a:off x="8879738" y="3872484"/>
            <a:ext cx="666598" cy="181051"/>
          </a:xfrm>
          <a:prstGeom prst="roundRect">
            <a:avLst>
              <a:gd name="adj" fmla="val 106327"/>
            </a:avLst>
          </a:prstGeom>
          <a:solidFill>
            <a:srgbClr val="F3F4F6"/>
          </a:solidFill>
          <a:ln/>
        </p:spPr>
        <p:txBody>
          <a:bodyPr/>
          <a:lstStyle/>
          <a:p>
            <a:endParaRPr lang="ja-JP" altLang="en-US"/>
          </a:p>
        </p:txBody>
      </p:sp>
      <p:sp>
        <p:nvSpPr>
          <p:cNvPr id="80" name="Text 74"/>
          <p:cNvSpPr txBox="1"/>
          <p:nvPr/>
        </p:nvSpPr>
        <p:spPr>
          <a:xfrm>
            <a:off x="8955634" y="3890772"/>
            <a:ext cx="590702" cy="143561"/>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Integration</a:t>
            </a:r>
            <a:endParaRPr lang="en-US" sz="800" dirty="0"/>
          </a:p>
        </p:txBody>
      </p:sp>
      <p:sp>
        <p:nvSpPr>
          <p:cNvPr id="81" name="Shape 75"/>
          <p:cNvSpPr/>
          <p:nvPr/>
        </p:nvSpPr>
        <p:spPr>
          <a:xfrm>
            <a:off x="8289950" y="4166921"/>
            <a:ext cx="19202" cy="676656"/>
          </a:xfrm>
          <a:prstGeom prst="rect">
            <a:avLst/>
          </a:prstGeom>
          <a:solidFill>
            <a:srgbClr val="BF0000"/>
          </a:solidFill>
          <a:ln/>
        </p:spPr>
        <p:txBody>
          <a:bodyPr/>
          <a:lstStyle/>
          <a:p>
            <a:endParaRPr lang="ja-JP" altLang="en-US"/>
          </a:p>
        </p:txBody>
      </p:sp>
      <p:sp>
        <p:nvSpPr>
          <p:cNvPr id="82" name="Shape 76"/>
          <p:cNvSpPr/>
          <p:nvPr/>
        </p:nvSpPr>
        <p:spPr>
          <a:xfrm>
            <a:off x="8242402" y="4224528"/>
            <a:ext cx="75895" cy="75895"/>
          </a:xfrm>
          <a:prstGeom prst="ellipse">
            <a:avLst/>
          </a:prstGeom>
          <a:solidFill>
            <a:srgbClr val="BF0000"/>
          </a:solidFill>
          <a:ln w="25400">
            <a:solidFill>
              <a:srgbClr val="BF0000"/>
            </a:solidFill>
            <a:prstDash val="solid"/>
          </a:ln>
        </p:spPr>
        <p:txBody>
          <a:bodyPr/>
          <a:lstStyle/>
          <a:p>
            <a:endParaRPr lang="ja-JP" altLang="en-US"/>
          </a:p>
        </p:txBody>
      </p:sp>
      <p:sp>
        <p:nvSpPr>
          <p:cNvPr id="83" name="Text 77"/>
          <p:cNvSpPr txBox="1"/>
          <p:nvPr/>
        </p:nvSpPr>
        <p:spPr>
          <a:xfrm>
            <a:off x="8499348" y="4166921"/>
            <a:ext cx="288950"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現在</a:t>
            </a:r>
            <a:endParaRPr lang="en-US" sz="800" dirty="0"/>
          </a:p>
        </p:txBody>
      </p:sp>
      <p:sp>
        <p:nvSpPr>
          <p:cNvPr id="84" name="Text 78"/>
          <p:cNvSpPr txBox="1"/>
          <p:nvPr/>
        </p:nvSpPr>
        <p:spPr>
          <a:xfrm>
            <a:off x="8499348" y="4334256"/>
            <a:ext cx="1960474" cy="181051"/>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楽天Edy株式会社 代表取締役社長</a:t>
            </a:r>
            <a:endParaRPr lang="en-US" sz="900" dirty="0"/>
          </a:p>
        </p:txBody>
      </p:sp>
      <p:sp>
        <p:nvSpPr>
          <p:cNvPr id="85" name="Text 79"/>
          <p:cNvSpPr txBox="1"/>
          <p:nvPr/>
        </p:nvSpPr>
        <p:spPr>
          <a:xfrm>
            <a:off x="8499348" y="4507078"/>
            <a:ext cx="3143707"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電子マネー「楽天Edy」の事業責任者。楽天ペイメント常務執行役員を兼務し、グループ内決済シナジーを創出。</a:t>
            </a:r>
            <a:endParaRPr lang="en-US" sz="900" dirty="0"/>
          </a:p>
        </p:txBody>
      </p:sp>
      <p:sp>
        <p:nvSpPr>
          <p:cNvPr id="86" name="Shape 80"/>
          <p:cNvSpPr/>
          <p:nvPr/>
        </p:nvSpPr>
        <p:spPr>
          <a:xfrm>
            <a:off x="8289950" y="4951476"/>
            <a:ext cx="19202" cy="504749"/>
          </a:xfrm>
          <a:prstGeom prst="rect">
            <a:avLst/>
          </a:prstGeom>
          <a:solidFill>
            <a:srgbClr val="E5E7EB"/>
          </a:solidFill>
          <a:ln/>
        </p:spPr>
        <p:txBody>
          <a:bodyPr/>
          <a:lstStyle/>
          <a:p>
            <a:endParaRPr lang="ja-JP" altLang="en-US"/>
          </a:p>
        </p:txBody>
      </p:sp>
      <p:sp>
        <p:nvSpPr>
          <p:cNvPr id="87" name="Shape 81"/>
          <p:cNvSpPr/>
          <p:nvPr/>
        </p:nvSpPr>
        <p:spPr>
          <a:xfrm>
            <a:off x="8242402" y="5008169"/>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88" name="Text 82"/>
          <p:cNvSpPr txBox="1"/>
          <p:nvPr/>
        </p:nvSpPr>
        <p:spPr>
          <a:xfrm>
            <a:off x="8499348" y="4951476"/>
            <a:ext cx="602590" cy="152705"/>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ミッション</a:t>
            </a:r>
            <a:endParaRPr lang="en-US" sz="800" dirty="0"/>
          </a:p>
        </p:txBody>
      </p:sp>
      <p:sp>
        <p:nvSpPr>
          <p:cNvPr id="89" name="Text 83"/>
          <p:cNvSpPr txBox="1"/>
          <p:nvPr/>
        </p:nvSpPr>
        <p:spPr>
          <a:xfrm>
            <a:off x="8499348" y="5117897"/>
            <a:ext cx="3172054"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IC型電子マネーのパイオニアであるEdyと、QR決済の楽天ペイの統合的利用体験（キャッシュレス統合）を推進。</a:t>
            </a:r>
            <a:endParaRPr lang="en-US" sz="900" dirty="0"/>
          </a:p>
        </p:txBody>
      </p:sp>
      <p:sp>
        <p:nvSpPr>
          <p:cNvPr id="90" name="Shape 84"/>
          <p:cNvSpPr/>
          <p:nvPr/>
        </p:nvSpPr>
        <p:spPr>
          <a:xfrm>
            <a:off x="8289950" y="5561381"/>
            <a:ext cx="3362249" cy="9144"/>
          </a:xfrm>
          <a:prstGeom prst="rect">
            <a:avLst/>
          </a:prstGeom>
          <a:solidFill>
            <a:srgbClr val="F3F4F6"/>
          </a:solidFill>
          <a:ln/>
        </p:spPr>
        <p:txBody>
          <a:bodyPr/>
          <a:lstStyle/>
          <a:p>
            <a:endParaRPr lang="ja-JP" altLang="en-US"/>
          </a:p>
        </p:txBody>
      </p:sp>
      <p:pic>
        <p:nvPicPr>
          <p:cNvPr id="91" name="Image 4" descr="preencoded.png"/>
          <p:cNvPicPr>
            <a:picLocks noChangeAspect="1"/>
          </p:cNvPicPr>
          <p:nvPr/>
        </p:nvPicPr>
        <p:blipFill>
          <a:blip r:embed="rId7"/>
          <a:srcRect l="-133" r="-133"/>
          <a:stretch/>
        </p:blipFill>
        <p:spPr>
          <a:xfrm>
            <a:off x="8289950" y="5671109"/>
            <a:ext cx="85954" cy="114300"/>
          </a:xfrm>
          <a:prstGeom prst="rect">
            <a:avLst/>
          </a:prstGeom>
        </p:spPr>
      </p:pic>
      <p:sp>
        <p:nvSpPr>
          <p:cNvPr id="92" name="Text 85"/>
          <p:cNvSpPr txBox="1"/>
          <p:nvPr/>
        </p:nvSpPr>
        <p:spPr>
          <a:xfrm>
            <a:off x="8413394" y="5638190"/>
            <a:ext cx="1638605" cy="162763"/>
          </a:xfrm>
          <a:prstGeom prst="rect">
            <a:avLst/>
          </a:prstGeom>
          <a:noFill/>
          <a:ln/>
        </p:spPr>
        <p:txBody>
          <a:bodyPr wrap="square" lIns="0" tIns="0" rIns="0" bIns="0" rtlCol="0" anchor="ctr"/>
          <a:lstStyle/>
          <a:p>
            <a:pPr marL="0" indent="0" algn="l">
              <a:buNone/>
            </a:pPr>
            <a:r>
              <a:rPr lang="en-US" sz="900" dirty="0">
                <a:solidFill>
                  <a:srgbClr val="9CA3AF"/>
                </a:solidFill>
                <a:latin typeface="Noto Sans JP" pitchFamily="34" charset="0"/>
                <a:ea typeface="Noto Sans JP" pitchFamily="34" charset="-122"/>
                <a:cs typeface="Noto Sans JP" pitchFamily="34" charset="-120"/>
              </a:rPr>
              <a:t>楽天Edy / 楽天ペイメント兼任</a:t>
            </a:r>
            <a:endParaRPr lang="en-US" sz="900" dirty="0"/>
          </a:p>
        </p:txBody>
      </p:sp>
      <p:sp>
        <p:nvSpPr>
          <p:cNvPr id="93" name="Shape 86"/>
          <p:cNvSpPr/>
          <p:nvPr/>
        </p:nvSpPr>
        <p:spPr>
          <a:xfrm>
            <a:off x="2743200" y="1614830"/>
            <a:ext cx="2133295" cy="590702"/>
          </a:xfrm>
          <a:prstGeom prst="roundRect">
            <a:avLst>
              <a:gd name="adj" fmla="val 14981"/>
            </a:avLst>
          </a:prstGeom>
          <a:solidFill>
            <a:srgbClr val="FFF5F5"/>
          </a:solidFill>
          <a:ln w="12700">
            <a:solidFill>
              <a:srgbClr val="BF0000"/>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94" name="Text 87"/>
          <p:cNvSpPr txBox="1"/>
          <p:nvPr/>
        </p:nvSpPr>
        <p:spPr>
          <a:xfrm>
            <a:off x="3495751" y="1719072"/>
            <a:ext cx="707746" cy="152705"/>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取締役副社長</a:t>
            </a:r>
            <a:endParaRPr lang="en-US" sz="800" dirty="0"/>
          </a:p>
        </p:txBody>
      </p:sp>
      <p:sp>
        <p:nvSpPr>
          <p:cNvPr id="95" name="Text 88"/>
          <p:cNvSpPr txBox="1"/>
          <p:nvPr/>
        </p:nvSpPr>
        <p:spPr>
          <a:xfrm>
            <a:off x="3527755" y="1895551"/>
            <a:ext cx="672084" cy="191110"/>
          </a:xfrm>
          <a:prstGeom prst="rect">
            <a:avLst/>
          </a:prstGeom>
          <a:noFill/>
          <a:ln/>
        </p:spPr>
        <p:txBody>
          <a:bodyPr wrap="square" lIns="0" tIns="0" rIns="0" bIns="0" rtlCol="0" anchor="ctr"/>
          <a:lstStyle/>
          <a:p>
            <a:pPr marL="0" indent="0" algn="ctr">
              <a:buNone/>
            </a:pPr>
            <a:r>
              <a:rPr lang="en-US" sz="1000" b="1" dirty="0">
                <a:solidFill>
                  <a:srgbClr val="111827"/>
                </a:solidFill>
                <a:latin typeface="Noto Sans JP" pitchFamily="34" charset="0"/>
                <a:ea typeface="Noto Sans JP" pitchFamily="34" charset="-122"/>
                <a:cs typeface="Noto Sans JP" pitchFamily="34" charset="-120"/>
              </a:rPr>
              <a:t>笠原 和彦</a:t>
            </a:r>
            <a:endParaRPr lang="en-US" sz="1000" dirty="0"/>
          </a:p>
        </p:txBody>
      </p:sp>
      <p:sp>
        <p:nvSpPr>
          <p:cNvPr id="96" name="Shape 89"/>
          <p:cNvSpPr/>
          <p:nvPr/>
        </p:nvSpPr>
        <p:spPr>
          <a:xfrm>
            <a:off x="5181905" y="1614830"/>
            <a:ext cx="2133295" cy="590702"/>
          </a:xfrm>
          <a:prstGeom prst="roundRect">
            <a:avLst>
              <a:gd name="adj" fmla="val 14981"/>
            </a:avLst>
          </a:prstGeom>
          <a:solidFill>
            <a:srgbClr val="FFFFFF"/>
          </a:solidFill>
          <a:ln w="12700">
            <a:solidFill>
              <a:srgbClr val="D1D5DB"/>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97" name="Text 90"/>
          <p:cNvSpPr txBox="1"/>
          <p:nvPr/>
        </p:nvSpPr>
        <p:spPr>
          <a:xfrm>
            <a:off x="5521147" y="1719072"/>
            <a:ext cx="1536192" cy="152705"/>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常務執行役員（楽天EDY社長）</a:t>
            </a:r>
            <a:endParaRPr lang="en-US" sz="800" dirty="0"/>
          </a:p>
        </p:txBody>
      </p:sp>
      <p:sp>
        <p:nvSpPr>
          <p:cNvPr id="98" name="Text 91"/>
          <p:cNvSpPr txBox="1"/>
          <p:nvPr/>
        </p:nvSpPr>
        <p:spPr>
          <a:xfrm>
            <a:off x="6033211" y="1895551"/>
            <a:ext cx="538582" cy="191110"/>
          </a:xfrm>
          <a:prstGeom prst="rect">
            <a:avLst/>
          </a:prstGeom>
          <a:noFill/>
          <a:ln/>
        </p:spPr>
        <p:txBody>
          <a:bodyPr wrap="square" lIns="0" tIns="0" rIns="0" bIns="0" rtlCol="0" anchor="ctr"/>
          <a:lstStyle/>
          <a:p>
            <a:pPr marL="0" indent="0" algn="ctr">
              <a:buNone/>
            </a:pPr>
            <a:r>
              <a:rPr lang="en-US" sz="1000" b="1" dirty="0">
                <a:solidFill>
                  <a:srgbClr val="111827"/>
                </a:solidFill>
                <a:latin typeface="Noto Sans JP" pitchFamily="34" charset="0"/>
                <a:ea typeface="Noto Sans JP" pitchFamily="34" charset="-122"/>
                <a:cs typeface="Noto Sans JP" pitchFamily="34" charset="-120"/>
              </a:rPr>
              <a:t>和田 圭</a:t>
            </a:r>
            <a:endParaRPr lang="en-US" sz="1000" dirty="0"/>
          </a:p>
        </p:txBody>
      </p:sp>
      <p:sp>
        <p:nvSpPr>
          <p:cNvPr id="99" name="Shape 92"/>
          <p:cNvSpPr/>
          <p:nvPr/>
        </p:nvSpPr>
        <p:spPr>
          <a:xfrm>
            <a:off x="7619695" y="1614830"/>
            <a:ext cx="1828800" cy="543154"/>
          </a:xfrm>
          <a:prstGeom prst="roundRect">
            <a:avLst>
              <a:gd name="adj" fmla="val 17721"/>
            </a:avLst>
          </a:prstGeom>
          <a:solidFill>
            <a:srgbClr val="F3F4F6"/>
          </a:solidFill>
          <a:ln w="12700">
            <a:solidFill>
              <a:srgbClr val="9CA3AF"/>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100" name="Text 93"/>
          <p:cNvSpPr txBox="1"/>
          <p:nvPr/>
        </p:nvSpPr>
        <p:spPr>
          <a:xfrm>
            <a:off x="8026603" y="1719072"/>
            <a:ext cx="1098194" cy="152705"/>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OTHER EXECUTIVES</a:t>
            </a:r>
            <a:endParaRPr lang="en-US" sz="800" dirty="0"/>
          </a:p>
        </p:txBody>
      </p:sp>
      <p:sp>
        <p:nvSpPr>
          <p:cNvPr id="101" name="Text 94"/>
          <p:cNvSpPr txBox="1"/>
          <p:nvPr/>
        </p:nvSpPr>
        <p:spPr>
          <a:xfrm>
            <a:off x="7832750" y="1876349"/>
            <a:ext cx="1510589" cy="191110"/>
          </a:xfrm>
          <a:prstGeom prst="rect">
            <a:avLst/>
          </a:prstGeom>
          <a:noFill/>
          <a:ln/>
        </p:spPr>
        <p:txBody>
          <a:bodyPr wrap="square" lIns="0" tIns="0" rIns="0" bIns="0" rtlCol="0" anchor="ctr"/>
          <a:lstStyle/>
          <a:p>
            <a:pPr marL="0" indent="0" algn="ctr">
              <a:buNone/>
            </a:pPr>
            <a:r>
              <a:rPr lang="en-US" sz="1000" b="1" dirty="0">
                <a:solidFill>
                  <a:srgbClr val="111827"/>
                </a:solidFill>
                <a:latin typeface="Noto Sans JP" pitchFamily="34" charset="0"/>
                <a:ea typeface="Noto Sans JP" pitchFamily="34" charset="-122"/>
                <a:cs typeface="Noto Sans JP" pitchFamily="34" charset="-120"/>
              </a:rPr>
              <a:t>塩野 隆生 / 大野 健司 他</a:t>
            </a:r>
            <a:endParaRPr lang="en-US" sz="1000" dirty="0"/>
          </a:p>
        </p:txBody>
      </p:sp>
      <p:sp>
        <p:nvSpPr>
          <p:cNvPr id="102" name="Shape 95"/>
          <p:cNvSpPr/>
          <p:nvPr/>
        </p:nvSpPr>
        <p:spPr>
          <a:xfrm>
            <a:off x="4724705" y="2115007"/>
            <a:ext cx="2743200" cy="676656"/>
          </a:xfrm>
          <a:prstGeom prst="roundRect">
            <a:avLst>
              <a:gd name="adj" fmla="val 11420"/>
            </a:avLst>
          </a:prstGeom>
          <a:solidFill>
            <a:srgbClr val="FFFFFF"/>
          </a:solidFill>
          <a:ln w="25400">
            <a:solidFill>
              <a:srgbClr val="BF0000"/>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103" name="Text 96"/>
          <p:cNvSpPr txBox="1"/>
          <p:nvPr/>
        </p:nvSpPr>
        <p:spPr>
          <a:xfrm>
            <a:off x="5403190" y="2229307"/>
            <a:ext cx="1469441" cy="152705"/>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代表取締役社長 最高執行役員</a:t>
            </a:r>
            <a:endParaRPr lang="en-US" sz="800" dirty="0"/>
          </a:p>
        </p:txBody>
      </p:sp>
      <p:sp>
        <p:nvSpPr>
          <p:cNvPr id="104" name="Text 97"/>
          <p:cNvSpPr txBox="1"/>
          <p:nvPr/>
        </p:nvSpPr>
        <p:spPr>
          <a:xfrm>
            <a:off x="5813755" y="2443277"/>
            <a:ext cx="672084" cy="191110"/>
          </a:xfrm>
          <a:prstGeom prst="rect">
            <a:avLst/>
          </a:prstGeom>
          <a:noFill/>
          <a:ln/>
        </p:spPr>
        <p:txBody>
          <a:bodyPr wrap="square" lIns="0" tIns="0" rIns="0" bIns="0" rtlCol="0" anchor="ctr"/>
          <a:lstStyle/>
          <a:p>
            <a:pPr marL="0" indent="0" algn="ctr">
              <a:buNone/>
            </a:pPr>
            <a:r>
              <a:rPr lang="en-US" sz="1000" b="1" dirty="0">
                <a:solidFill>
                  <a:srgbClr val="111827"/>
                </a:solidFill>
                <a:latin typeface="Noto Sans JP" pitchFamily="34" charset="0"/>
                <a:ea typeface="Noto Sans JP" pitchFamily="34" charset="-122"/>
                <a:cs typeface="Noto Sans JP" pitchFamily="34" charset="-120"/>
              </a:rPr>
              <a:t>小林 重信</a:t>
            </a:r>
            <a:endParaRPr lang="en-US" sz="1000" dirty="0"/>
          </a:p>
        </p:txBody>
      </p:sp>
      <p:sp>
        <p:nvSpPr>
          <p:cNvPr id="105" name="Shape 98"/>
          <p:cNvSpPr/>
          <p:nvPr/>
        </p:nvSpPr>
        <p:spPr>
          <a:xfrm>
            <a:off x="7166153" y="2018995"/>
            <a:ext cx="400507" cy="209398"/>
          </a:xfrm>
          <a:prstGeom prst="roundRect">
            <a:avLst>
              <a:gd name="adj" fmla="val 436680"/>
            </a:avLst>
          </a:prstGeom>
          <a:solidFill>
            <a:srgbClr val="BF0000"/>
          </a:solidFill>
          <a:ln w="12700">
            <a:solidFill>
              <a:srgbClr val="FFFFFF"/>
            </a:solidFill>
            <a:prstDash val="solid"/>
          </a:ln>
          <a:effectLst>
            <a:outerShdw blurRad="12700" dist="12700" dir="16200000" algn="bl" rotWithShape="0">
              <a:srgbClr val="000000">
                <a:alpha val="75000"/>
              </a:srgbClr>
            </a:outerShdw>
          </a:effectLst>
        </p:spPr>
        <p:txBody>
          <a:bodyPr/>
          <a:lstStyle/>
          <a:p>
            <a:endParaRPr lang="ja-JP" altLang="en-US"/>
          </a:p>
        </p:txBody>
      </p:sp>
      <p:sp>
        <p:nvSpPr>
          <p:cNvPr id="106" name="Text 99"/>
          <p:cNvSpPr txBox="1"/>
          <p:nvPr/>
        </p:nvSpPr>
        <p:spPr>
          <a:xfrm>
            <a:off x="7252106" y="2038198"/>
            <a:ext cx="314554" cy="162763"/>
          </a:xfrm>
          <a:prstGeom prst="rect">
            <a:avLst/>
          </a:prstGeom>
          <a:noFill/>
          <a:ln/>
        </p:spPr>
        <p:txBody>
          <a:bodyPr wrap="square" lIns="0" tIns="0" rIns="0" bIns="0" rtlCol="0" anchor="ctr"/>
          <a:lstStyle/>
          <a:p>
            <a:pPr marL="0" indent="0" algn="ctr">
              <a:buNone/>
            </a:pPr>
            <a:r>
              <a:rPr lang="en-US" sz="900" dirty="0">
                <a:solidFill>
                  <a:srgbClr val="FFFFFF"/>
                </a:solidFill>
                <a:latin typeface="Noto Sans JP" pitchFamily="34" charset="0"/>
                <a:ea typeface="Noto Sans JP" pitchFamily="34" charset="-122"/>
                <a:cs typeface="Noto Sans JP" pitchFamily="34" charset="-120"/>
              </a:rPr>
              <a:t>CEO</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ja-JP" altLang="en-US"/>
          </a:p>
        </p:txBody>
      </p:sp>
      <p:sp>
        <p:nvSpPr>
          <p:cNvPr id="3" name="Shape 1"/>
          <p:cNvSpPr/>
          <p:nvPr/>
        </p:nvSpPr>
        <p:spPr>
          <a:xfrm>
            <a:off x="0" y="0"/>
            <a:ext cx="12191695" cy="6858000"/>
          </a:xfrm>
          <a:prstGeom prst="rect">
            <a:avLst/>
          </a:prstGeom>
          <a:solidFill>
            <a:srgbClr val="FFFFFF"/>
          </a:solidFill>
          <a:ln/>
        </p:spPr>
        <p:txBody>
          <a:bodyPr/>
          <a:lstStyle/>
          <a:p>
            <a:endParaRPr lang="ja-JP" altLang="en-US"/>
          </a:p>
        </p:txBody>
      </p:sp>
      <p:sp>
        <p:nvSpPr>
          <p:cNvPr id="4" name="Shape 2"/>
          <p:cNvSpPr/>
          <p:nvPr/>
        </p:nvSpPr>
        <p:spPr>
          <a:xfrm>
            <a:off x="381305" y="875995"/>
            <a:ext cx="11430000" cy="9144"/>
          </a:xfrm>
          <a:prstGeom prst="rect">
            <a:avLst/>
          </a:prstGeom>
          <a:solidFill>
            <a:srgbClr val="E5E7EB"/>
          </a:solidFill>
          <a:ln/>
        </p:spPr>
        <p:txBody>
          <a:bodyPr/>
          <a:lstStyle/>
          <a:p>
            <a:endParaRPr lang="ja-JP" altLang="en-US"/>
          </a:p>
        </p:txBody>
      </p:sp>
      <p:pic>
        <p:nvPicPr>
          <p:cNvPr id="5" name="Image 0" descr="preencoded.png"/>
          <p:cNvPicPr>
            <a:picLocks noChangeAspect="1"/>
          </p:cNvPicPr>
          <p:nvPr/>
        </p:nvPicPr>
        <p:blipFill>
          <a:blip r:embed="rId3"/>
          <a:srcRect t="-45" b="-45"/>
          <a:stretch/>
        </p:blipFill>
        <p:spPr>
          <a:xfrm>
            <a:off x="381305" y="418795"/>
            <a:ext cx="256946" cy="228600"/>
          </a:xfrm>
          <a:prstGeom prst="rect">
            <a:avLst/>
          </a:prstGeom>
        </p:spPr>
      </p:pic>
      <p:sp>
        <p:nvSpPr>
          <p:cNvPr id="6" name="Text 3"/>
          <p:cNvSpPr txBox="1"/>
          <p:nvPr/>
        </p:nvSpPr>
        <p:spPr>
          <a:xfrm>
            <a:off x="714146" y="405079"/>
            <a:ext cx="2481682" cy="247802"/>
          </a:xfrm>
          <a:prstGeom prst="rect">
            <a:avLst/>
          </a:prstGeom>
          <a:noFill/>
          <a:ln/>
        </p:spPr>
        <p:txBody>
          <a:bodyPr wrap="square" lIns="0" tIns="0" rIns="0" bIns="0" rtlCol="0" anchor="ctr"/>
          <a:lstStyle/>
          <a:p>
            <a:pPr marL="0" indent="0" algn="l">
              <a:buNone/>
            </a:pPr>
            <a:r>
              <a:rPr lang="en-US" sz="1600" b="1" dirty="0">
                <a:solidFill>
                  <a:srgbClr val="0056B3"/>
                </a:solidFill>
                <a:latin typeface="Inter" pitchFamily="34" charset="0"/>
                <a:ea typeface="Inter" pitchFamily="34" charset="-122"/>
                <a:cs typeface="Inter" pitchFamily="34" charset="-120"/>
              </a:rPr>
              <a:t>GMO Payment Gateway</a:t>
            </a:r>
            <a:endParaRPr lang="en-US" sz="1600" dirty="0"/>
          </a:p>
        </p:txBody>
      </p:sp>
      <p:sp>
        <p:nvSpPr>
          <p:cNvPr id="7" name="Shape 4"/>
          <p:cNvSpPr/>
          <p:nvPr/>
        </p:nvSpPr>
        <p:spPr>
          <a:xfrm>
            <a:off x="3187598" y="381305"/>
            <a:ext cx="9144" cy="304495"/>
          </a:xfrm>
          <a:prstGeom prst="rect">
            <a:avLst/>
          </a:prstGeom>
          <a:solidFill>
            <a:srgbClr val="D1D5DB"/>
          </a:solidFill>
          <a:ln/>
        </p:spPr>
        <p:txBody>
          <a:bodyPr/>
          <a:lstStyle/>
          <a:p>
            <a:endParaRPr lang="ja-JP" altLang="en-US"/>
          </a:p>
        </p:txBody>
      </p:sp>
      <p:sp>
        <p:nvSpPr>
          <p:cNvPr id="8" name="Text 5"/>
          <p:cNvSpPr txBox="1"/>
          <p:nvPr/>
        </p:nvSpPr>
        <p:spPr>
          <a:xfrm>
            <a:off x="3349447" y="295351"/>
            <a:ext cx="3572561" cy="277063"/>
          </a:xfrm>
          <a:prstGeom prst="rect">
            <a:avLst/>
          </a:prstGeom>
          <a:noFill/>
          <a:ln/>
        </p:spPr>
        <p:txBody>
          <a:bodyPr wrap="square" lIns="0" tIns="0" rIns="0" bIns="0" rtlCol="0" anchor="ctr"/>
          <a:lstStyle/>
          <a:p>
            <a:pPr marL="0" indent="0" algn="l">
              <a:buNone/>
            </a:pPr>
            <a:r>
              <a:rPr lang="en-US" sz="1500" b="1" dirty="0">
                <a:solidFill>
                  <a:srgbClr val="111827"/>
                </a:solidFill>
                <a:latin typeface="Noto Sans JP" pitchFamily="34" charset="0"/>
                <a:ea typeface="Noto Sans JP" pitchFamily="34" charset="-122"/>
                <a:cs typeface="Noto Sans JP" pitchFamily="34" charset="-120"/>
              </a:rPr>
              <a:t>経営陣組織図と主要経営陣の前職・経歴</a:t>
            </a:r>
            <a:endParaRPr lang="en-US" sz="1500" dirty="0"/>
          </a:p>
        </p:txBody>
      </p:sp>
      <p:sp>
        <p:nvSpPr>
          <p:cNvPr id="9" name="Text 6"/>
          <p:cNvSpPr txBox="1"/>
          <p:nvPr/>
        </p:nvSpPr>
        <p:spPr>
          <a:xfrm>
            <a:off x="3349447" y="599846"/>
            <a:ext cx="2505456"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決済インフラの圧倒的No.1を牽引する経営体制</a:t>
            </a:r>
            <a:endParaRPr lang="en-US" sz="900" dirty="0"/>
          </a:p>
        </p:txBody>
      </p:sp>
      <p:sp>
        <p:nvSpPr>
          <p:cNvPr id="10" name="Shape 7"/>
          <p:cNvSpPr/>
          <p:nvPr/>
        </p:nvSpPr>
        <p:spPr>
          <a:xfrm>
            <a:off x="10972800" y="466344"/>
            <a:ext cx="847649" cy="209398"/>
          </a:xfrm>
          <a:prstGeom prst="roundRect">
            <a:avLst>
              <a:gd name="adj" fmla="val 79396"/>
            </a:avLst>
          </a:prstGeom>
          <a:solidFill>
            <a:srgbClr val="EFF6FF"/>
          </a:solidFill>
          <a:ln/>
        </p:spPr>
        <p:txBody>
          <a:bodyPr/>
          <a:lstStyle/>
          <a:p>
            <a:endParaRPr lang="ja-JP" altLang="en-US"/>
          </a:p>
        </p:txBody>
      </p:sp>
      <p:sp>
        <p:nvSpPr>
          <p:cNvPr id="11" name="Text 8"/>
          <p:cNvSpPr txBox="1"/>
          <p:nvPr/>
        </p:nvSpPr>
        <p:spPr>
          <a:xfrm>
            <a:off x="11048695" y="504749"/>
            <a:ext cx="781812" cy="133502"/>
          </a:xfrm>
          <a:prstGeom prst="rect">
            <a:avLst/>
          </a:prstGeom>
          <a:noFill/>
          <a:ln/>
        </p:spPr>
        <p:txBody>
          <a:bodyPr wrap="square" lIns="0" tIns="0" rIns="0" bIns="0" rtlCol="0" anchor="ctr"/>
          <a:lstStyle/>
          <a:p>
            <a:pPr marL="0" indent="0" algn="r">
              <a:buNone/>
            </a:pPr>
            <a:r>
              <a:rPr lang="en-US" sz="900" b="1" dirty="0">
                <a:solidFill>
                  <a:srgbClr val="1E40AF"/>
                </a:solidFill>
                <a:latin typeface="ui-monospace" pitchFamily="34" charset="0"/>
                <a:ea typeface="ui-monospace" pitchFamily="34" charset="-122"/>
                <a:cs typeface="ui-monospace" pitchFamily="34" charset="-120"/>
              </a:rPr>
              <a:t>FINTECH-06</a:t>
            </a:r>
            <a:endParaRPr lang="en-US" sz="900" dirty="0"/>
          </a:p>
        </p:txBody>
      </p:sp>
      <p:sp>
        <p:nvSpPr>
          <p:cNvPr id="12" name="Shape 9"/>
          <p:cNvSpPr/>
          <p:nvPr/>
        </p:nvSpPr>
        <p:spPr>
          <a:xfrm>
            <a:off x="381305" y="1076249"/>
            <a:ext cx="11430000" cy="2009851"/>
          </a:xfrm>
          <a:prstGeom prst="roundRect">
            <a:avLst>
              <a:gd name="adj" fmla="val 2587"/>
            </a:avLst>
          </a:prstGeom>
          <a:solidFill>
            <a:srgbClr val="F0F7FF"/>
          </a:solidFill>
          <a:ln w="12700">
            <a:solidFill>
              <a:srgbClr val="BFDBFE"/>
            </a:solidFill>
            <a:prstDash val="solid"/>
          </a:ln>
        </p:spPr>
        <p:txBody>
          <a:bodyPr/>
          <a:lstStyle/>
          <a:p>
            <a:endParaRPr lang="ja-JP" altLang="en-US"/>
          </a:p>
        </p:txBody>
      </p:sp>
      <p:sp>
        <p:nvSpPr>
          <p:cNvPr id="13" name="Shape 10"/>
          <p:cNvSpPr/>
          <p:nvPr/>
        </p:nvSpPr>
        <p:spPr>
          <a:xfrm>
            <a:off x="6090818" y="1695298"/>
            <a:ext cx="9144" cy="381305"/>
          </a:xfrm>
          <a:prstGeom prst="rect">
            <a:avLst/>
          </a:prstGeom>
          <a:solidFill>
            <a:srgbClr val="9CA3AF"/>
          </a:solidFill>
          <a:ln/>
        </p:spPr>
        <p:txBody>
          <a:bodyPr/>
          <a:lstStyle/>
          <a:p>
            <a:endParaRPr lang="ja-JP" altLang="en-US"/>
          </a:p>
        </p:txBody>
      </p:sp>
      <p:sp>
        <p:nvSpPr>
          <p:cNvPr id="14" name="Shape 11"/>
          <p:cNvSpPr/>
          <p:nvPr/>
        </p:nvSpPr>
        <p:spPr>
          <a:xfrm>
            <a:off x="6090818" y="2609698"/>
            <a:ext cx="9144" cy="304495"/>
          </a:xfrm>
          <a:prstGeom prst="rect">
            <a:avLst/>
          </a:prstGeom>
          <a:solidFill>
            <a:srgbClr val="9CA3AF"/>
          </a:solidFill>
          <a:ln/>
        </p:spPr>
        <p:txBody>
          <a:bodyPr/>
          <a:lstStyle/>
          <a:p>
            <a:endParaRPr lang="ja-JP" altLang="en-US"/>
          </a:p>
        </p:txBody>
      </p:sp>
      <p:sp>
        <p:nvSpPr>
          <p:cNvPr id="15" name="Shape 12"/>
          <p:cNvSpPr/>
          <p:nvPr/>
        </p:nvSpPr>
        <p:spPr>
          <a:xfrm>
            <a:off x="4267505" y="2915107"/>
            <a:ext cx="3657600" cy="9144"/>
          </a:xfrm>
          <a:prstGeom prst="rect">
            <a:avLst/>
          </a:prstGeom>
          <a:solidFill>
            <a:srgbClr val="9CA3AF"/>
          </a:solidFill>
          <a:ln/>
        </p:spPr>
        <p:txBody>
          <a:bodyPr/>
          <a:lstStyle/>
          <a:p>
            <a:endParaRPr lang="ja-JP" altLang="en-US"/>
          </a:p>
        </p:txBody>
      </p:sp>
      <p:sp>
        <p:nvSpPr>
          <p:cNvPr id="16" name="Shape 13"/>
          <p:cNvSpPr/>
          <p:nvPr/>
        </p:nvSpPr>
        <p:spPr>
          <a:xfrm>
            <a:off x="3547872" y="2915107"/>
            <a:ext cx="9144" cy="228600"/>
          </a:xfrm>
          <a:prstGeom prst="rect">
            <a:avLst/>
          </a:prstGeom>
          <a:solidFill>
            <a:srgbClr val="9CA3AF"/>
          </a:solidFill>
          <a:ln/>
        </p:spPr>
        <p:txBody>
          <a:bodyPr/>
          <a:lstStyle/>
          <a:p>
            <a:endParaRPr lang="ja-JP" altLang="en-US"/>
          </a:p>
        </p:txBody>
      </p:sp>
      <p:sp>
        <p:nvSpPr>
          <p:cNvPr id="17" name="Shape 14"/>
          <p:cNvSpPr/>
          <p:nvPr/>
        </p:nvSpPr>
        <p:spPr>
          <a:xfrm>
            <a:off x="8634679" y="2915107"/>
            <a:ext cx="9144" cy="228600"/>
          </a:xfrm>
          <a:prstGeom prst="rect">
            <a:avLst/>
          </a:prstGeom>
          <a:solidFill>
            <a:srgbClr val="9CA3AF"/>
          </a:solidFill>
          <a:ln/>
        </p:spPr>
        <p:txBody>
          <a:bodyPr/>
          <a:lstStyle/>
          <a:p>
            <a:endParaRPr lang="ja-JP" altLang="en-US"/>
          </a:p>
        </p:txBody>
      </p:sp>
      <p:sp>
        <p:nvSpPr>
          <p:cNvPr id="18" name="Shape 15"/>
          <p:cNvSpPr/>
          <p:nvPr/>
        </p:nvSpPr>
        <p:spPr>
          <a:xfrm>
            <a:off x="381305" y="3385109"/>
            <a:ext cx="3685946" cy="3172054"/>
          </a:xfrm>
          <a:prstGeom prst="roundRect">
            <a:avLst>
              <a:gd name="adj" fmla="val 693"/>
            </a:avLst>
          </a:prstGeom>
          <a:solidFill>
            <a:srgbClr val="FFFFFF"/>
          </a:solidFill>
          <a:ln w="12700">
            <a:solidFill>
              <a:srgbClr val="E5E7EB"/>
            </a:solidFill>
            <a:prstDash val="solid"/>
          </a:ln>
          <a:effectLst>
            <a:outerShdw blurRad="63500" dist="38100" dir="5400000" algn="bl" rotWithShape="0">
              <a:srgbClr val="000000">
                <a:alpha val="5000"/>
              </a:srgbClr>
            </a:outerShdw>
          </a:effectLst>
        </p:spPr>
        <p:txBody>
          <a:bodyPr/>
          <a:lstStyle/>
          <a:p>
            <a:endParaRPr lang="ja-JP" altLang="en-US"/>
          </a:p>
        </p:txBody>
      </p:sp>
      <p:sp>
        <p:nvSpPr>
          <p:cNvPr id="19" name="Shape 16"/>
          <p:cNvSpPr/>
          <p:nvPr/>
        </p:nvSpPr>
        <p:spPr>
          <a:xfrm>
            <a:off x="390449" y="3395167"/>
            <a:ext cx="3666744" cy="771754"/>
          </a:xfrm>
          <a:prstGeom prst="rect">
            <a:avLst/>
          </a:prstGeom>
          <a:solidFill>
            <a:srgbClr val="FAFAFA"/>
          </a:solidFill>
          <a:ln/>
        </p:spPr>
        <p:txBody>
          <a:bodyPr/>
          <a:lstStyle/>
          <a:p>
            <a:endParaRPr lang="ja-JP" altLang="en-US"/>
          </a:p>
        </p:txBody>
      </p:sp>
      <p:sp>
        <p:nvSpPr>
          <p:cNvPr id="20" name="Shape 17"/>
          <p:cNvSpPr/>
          <p:nvPr/>
        </p:nvSpPr>
        <p:spPr>
          <a:xfrm>
            <a:off x="390449" y="4157777"/>
            <a:ext cx="3666744" cy="9144"/>
          </a:xfrm>
          <a:prstGeom prst="rect">
            <a:avLst/>
          </a:prstGeom>
          <a:solidFill>
            <a:srgbClr val="F3F4F6"/>
          </a:solidFill>
          <a:ln/>
        </p:spPr>
        <p:txBody>
          <a:bodyPr/>
          <a:lstStyle/>
          <a:p>
            <a:endParaRPr lang="ja-JP" altLang="en-US"/>
          </a:p>
        </p:txBody>
      </p:sp>
      <p:sp>
        <p:nvSpPr>
          <p:cNvPr id="21" name="Shape 18"/>
          <p:cNvSpPr/>
          <p:nvPr/>
        </p:nvSpPr>
        <p:spPr>
          <a:xfrm>
            <a:off x="543154" y="3528670"/>
            <a:ext cx="495605" cy="495605"/>
          </a:xfrm>
          <a:prstGeom prst="ellipse">
            <a:avLst/>
          </a:prstGeom>
          <a:solidFill>
            <a:srgbClr val="E5E7EB"/>
          </a:solidFill>
          <a:ln w="25400">
            <a:solidFill>
              <a:srgbClr val="FFFFFF"/>
            </a:solidFill>
            <a:prstDash val="solid"/>
          </a:ln>
          <a:effectLst>
            <a:outerShdw blurRad="38100" dist="25400" dir="5400000" algn="bl" rotWithShape="0">
              <a:srgbClr val="000000">
                <a:alpha val="10000"/>
              </a:srgbClr>
            </a:outerShdw>
          </a:effectLst>
        </p:spPr>
        <p:txBody>
          <a:bodyPr/>
          <a:lstStyle/>
          <a:p>
            <a:endParaRPr lang="ja-JP" altLang="en-US"/>
          </a:p>
        </p:txBody>
      </p:sp>
      <p:pic>
        <p:nvPicPr>
          <p:cNvPr id="22" name="Image 1" descr="preencoded.png"/>
          <p:cNvPicPr>
            <a:picLocks noChangeAspect="1"/>
          </p:cNvPicPr>
          <p:nvPr/>
        </p:nvPicPr>
        <p:blipFill>
          <a:blip r:embed="rId4"/>
          <a:srcRect t="-600" b="-600"/>
          <a:stretch/>
        </p:blipFill>
        <p:spPr>
          <a:xfrm>
            <a:off x="700430" y="3671316"/>
            <a:ext cx="181051" cy="209398"/>
          </a:xfrm>
          <a:prstGeom prst="rect">
            <a:avLst/>
          </a:prstGeom>
        </p:spPr>
      </p:pic>
      <p:sp>
        <p:nvSpPr>
          <p:cNvPr id="23" name="Text 19"/>
          <p:cNvSpPr txBox="1"/>
          <p:nvPr/>
        </p:nvSpPr>
        <p:spPr>
          <a:xfrm>
            <a:off x="1152144" y="3573475"/>
            <a:ext cx="762610" cy="228600"/>
          </a:xfrm>
          <a:prstGeom prst="rect">
            <a:avLst/>
          </a:prstGeom>
          <a:noFill/>
          <a:ln/>
        </p:spPr>
        <p:txBody>
          <a:bodyPr wrap="square" lIns="0" tIns="0" rIns="0" bIns="0" rtlCol="0" anchor="ctr"/>
          <a:lstStyle/>
          <a:p>
            <a:pPr marL="0" indent="0" algn="l">
              <a:buNone/>
            </a:pPr>
            <a:r>
              <a:rPr lang="en-US" sz="1200" b="1" dirty="0">
                <a:solidFill>
                  <a:srgbClr val="111827"/>
                </a:solidFill>
                <a:latin typeface="Noto Sans JP" pitchFamily="34" charset="0"/>
                <a:ea typeface="Noto Sans JP" pitchFamily="34" charset="-122"/>
                <a:cs typeface="Noto Sans JP" pitchFamily="34" charset="-120"/>
              </a:rPr>
              <a:t>相浦 一成</a:t>
            </a:r>
            <a:endParaRPr lang="en-US" sz="1200" dirty="0"/>
          </a:p>
        </p:txBody>
      </p:sp>
      <p:sp>
        <p:nvSpPr>
          <p:cNvPr id="24" name="Text 20"/>
          <p:cNvSpPr txBox="1"/>
          <p:nvPr/>
        </p:nvSpPr>
        <p:spPr>
          <a:xfrm>
            <a:off x="1152144" y="3821278"/>
            <a:ext cx="1050646" cy="152705"/>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代表取締役社長 CEO</a:t>
            </a:r>
            <a:endParaRPr lang="en-US" sz="800" dirty="0"/>
          </a:p>
        </p:txBody>
      </p:sp>
      <p:sp>
        <p:nvSpPr>
          <p:cNvPr id="25" name="Shape 21"/>
          <p:cNvSpPr/>
          <p:nvPr/>
        </p:nvSpPr>
        <p:spPr>
          <a:xfrm>
            <a:off x="543154" y="4328770"/>
            <a:ext cx="609905" cy="181051"/>
          </a:xfrm>
          <a:prstGeom prst="roundRect">
            <a:avLst>
              <a:gd name="adj" fmla="val 106327"/>
            </a:avLst>
          </a:prstGeom>
          <a:solidFill>
            <a:srgbClr val="0056B3"/>
          </a:solidFill>
          <a:ln/>
        </p:spPr>
        <p:txBody>
          <a:bodyPr/>
          <a:lstStyle/>
          <a:p>
            <a:endParaRPr lang="ja-JP" altLang="en-US"/>
          </a:p>
        </p:txBody>
      </p:sp>
      <p:sp>
        <p:nvSpPr>
          <p:cNvPr id="26" name="Text 22"/>
          <p:cNvSpPr txBox="1"/>
          <p:nvPr/>
        </p:nvSpPr>
        <p:spPr>
          <a:xfrm>
            <a:off x="619049" y="4347058"/>
            <a:ext cx="534010" cy="143561"/>
          </a:xfrm>
          <a:prstGeom prst="rect">
            <a:avLst/>
          </a:prstGeom>
          <a:noFill/>
          <a:ln/>
        </p:spPr>
        <p:txBody>
          <a:bodyPr wrap="square" lIns="0" tIns="0" rIns="0" bIns="0" rtlCol="0" anchor="ctr"/>
          <a:lstStyle/>
          <a:p>
            <a:pPr marL="0" indent="0" algn="l">
              <a:buNone/>
            </a:pPr>
            <a:r>
              <a:rPr lang="en-US" sz="800" b="1" dirty="0">
                <a:solidFill>
                  <a:srgbClr val="FFFFFF"/>
                </a:solidFill>
                <a:latin typeface="Noto Sans JP" pitchFamily="34" charset="0"/>
                <a:ea typeface="Noto Sans JP" pitchFamily="34" charset="-122"/>
                <a:cs typeface="Noto Sans JP" pitchFamily="34" charset="-120"/>
              </a:rPr>
              <a:t>Execution</a:t>
            </a:r>
            <a:endParaRPr lang="en-US" sz="800" dirty="0"/>
          </a:p>
        </p:txBody>
      </p:sp>
      <p:sp>
        <p:nvSpPr>
          <p:cNvPr id="27" name="Shape 23"/>
          <p:cNvSpPr/>
          <p:nvPr/>
        </p:nvSpPr>
        <p:spPr>
          <a:xfrm>
            <a:off x="1185977" y="4328770"/>
            <a:ext cx="895198" cy="181051"/>
          </a:xfrm>
          <a:prstGeom prst="roundRect">
            <a:avLst>
              <a:gd name="adj" fmla="val 106327"/>
            </a:avLst>
          </a:prstGeom>
          <a:solidFill>
            <a:srgbClr val="F3F4F6"/>
          </a:solidFill>
          <a:ln/>
        </p:spPr>
        <p:txBody>
          <a:bodyPr/>
          <a:lstStyle/>
          <a:p>
            <a:endParaRPr lang="ja-JP" altLang="en-US"/>
          </a:p>
        </p:txBody>
      </p:sp>
      <p:sp>
        <p:nvSpPr>
          <p:cNvPr id="28" name="Text 24"/>
          <p:cNvSpPr txBox="1"/>
          <p:nvPr/>
        </p:nvSpPr>
        <p:spPr>
          <a:xfrm>
            <a:off x="1262786" y="4347058"/>
            <a:ext cx="819302" cy="143561"/>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Sales &amp; Strategy</a:t>
            </a:r>
            <a:endParaRPr lang="en-US" sz="800" dirty="0"/>
          </a:p>
        </p:txBody>
      </p:sp>
      <p:sp>
        <p:nvSpPr>
          <p:cNvPr id="29" name="Shape 25"/>
          <p:cNvSpPr/>
          <p:nvPr/>
        </p:nvSpPr>
        <p:spPr>
          <a:xfrm>
            <a:off x="543154" y="4623206"/>
            <a:ext cx="19202" cy="638251"/>
          </a:xfrm>
          <a:prstGeom prst="rect">
            <a:avLst/>
          </a:prstGeom>
          <a:solidFill>
            <a:srgbClr val="0056B3"/>
          </a:solidFill>
          <a:ln/>
        </p:spPr>
        <p:txBody>
          <a:bodyPr/>
          <a:lstStyle/>
          <a:p>
            <a:endParaRPr lang="ja-JP" altLang="en-US"/>
          </a:p>
        </p:txBody>
      </p:sp>
      <p:sp>
        <p:nvSpPr>
          <p:cNvPr id="30" name="Shape 26"/>
          <p:cNvSpPr/>
          <p:nvPr/>
        </p:nvSpPr>
        <p:spPr>
          <a:xfrm>
            <a:off x="495605" y="4671670"/>
            <a:ext cx="75895" cy="75895"/>
          </a:xfrm>
          <a:prstGeom prst="ellipse">
            <a:avLst/>
          </a:prstGeom>
          <a:solidFill>
            <a:srgbClr val="0056B3"/>
          </a:solidFill>
          <a:ln w="25400">
            <a:solidFill>
              <a:srgbClr val="0056B3"/>
            </a:solidFill>
            <a:prstDash val="solid"/>
          </a:ln>
        </p:spPr>
        <p:txBody>
          <a:bodyPr/>
          <a:lstStyle/>
          <a:p>
            <a:endParaRPr lang="ja-JP" altLang="en-US"/>
          </a:p>
        </p:txBody>
      </p:sp>
      <p:sp>
        <p:nvSpPr>
          <p:cNvPr id="31" name="Text 27"/>
          <p:cNvSpPr txBox="1"/>
          <p:nvPr/>
        </p:nvSpPr>
        <p:spPr>
          <a:xfrm>
            <a:off x="752551" y="4623206"/>
            <a:ext cx="571500" cy="143561"/>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2012 - 現在</a:t>
            </a:r>
            <a:endParaRPr lang="en-US" sz="800" dirty="0"/>
          </a:p>
        </p:txBody>
      </p:sp>
      <p:sp>
        <p:nvSpPr>
          <p:cNvPr id="32" name="Text 28"/>
          <p:cNvSpPr txBox="1"/>
          <p:nvPr/>
        </p:nvSpPr>
        <p:spPr>
          <a:xfrm>
            <a:off x="752551" y="4766767"/>
            <a:ext cx="1619402" cy="162763"/>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GMOペイメントゲートウェイ</a:t>
            </a:r>
            <a:endParaRPr lang="en-US" sz="900" dirty="0"/>
          </a:p>
        </p:txBody>
      </p:sp>
      <p:sp>
        <p:nvSpPr>
          <p:cNvPr id="33" name="Text 29"/>
          <p:cNvSpPr txBox="1"/>
          <p:nvPr/>
        </p:nvSpPr>
        <p:spPr>
          <a:xfrm>
            <a:off x="752551" y="4926787"/>
            <a:ext cx="3182112"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代表取締役社長。決済代行事業の拡大を牽引し、圧倒的な市場シェアNo.1を築き上げる。</a:t>
            </a:r>
            <a:endParaRPr lang="en-US" sz="900" dirty="0"/>
          </a:p>
        </p:txBody>
      </p:sp>
      <p:sp>
        <p:nvSpPr>
          <p:cNvPr id="34" name="Shape 30"/>
          <p:cNvSpPr/>
          <p:nvPr/>
        </p:nvSpPr>
        <p:spPr>
          <a:xfrm>
            <a:off x="543154" y="5351069"/>
            <a:ext cx="19202" cy="476402"/>
          </a:xfrm>
          <a:prstGeom prst="rect">
            <a:avLst/>
          </a:prstGeom>
          <a:solidFill>
            <a:srgbClr val="E5E7EB"/>
          </a:solidFill>
          <a:ln/>
        </p:spPr>
        <p:txBody>
          <a:bodyPr/>
          <a:lstStyle/>
          <a:p>
            <a:endParaRPr lang="ja-JP" altLang="en-US"/>
          </a:p>
        </p:txBody>
      </p:sp>
      <p:sp>
        <p:nvSpPr>
          <p:cNvPr id="35" name="Shape 31"/>
          <p:cNvSpPr/>
          <p:nvPr/>
        </p:nvSpPr>
        <p:spPr>
          <a:xfrm>
            <a:off x="495605" y="5398618"/>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36" name="Text 32"/>
          <p:cNvSpPr txBox="1"/>
          <p:nvPr/>
        </p:nvSpPr>
        <p:spPr>
          <a:xfrm>
            <a:off x="752551" y="5351069"/>
            <a:ext cx="609905" cy="143561"/>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2000 - 2012</a:t>
            </a:r>
            <a:endParaRPr lang="en-US" sz="800" dirty="0"/>
          </a:p>
        </p:txBody>
      </p:sp>
      <p:sp>
        <p:nvSpPr>
          <p:cNvPr id="37" name="Text 33"/>
          <p:cNvSpPr txBox="1"/>
          <p:nvPr/>
        </p:nvSpPr>
        <p:spPr>
          <a:xfrm>
            <a:off x="752551" y="5493715"/>
            <a:ext cx="2591410"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カード・コール・サービス（現GMO-PG）入社。</a:t>
            </a:r>
            <a:endParaRPr lang="en-US" sz="900" dirty="0"/>
          </a:p>
        </p:txBody>
      </p:sp>
      <p:sp>
        <p:nvSpPr>
          <p:cNvPr id="38" name="Text 34"/>
          <p:cNvSpPr txBox="1"/>
          <p:nvPr/>
        </p:nvSpPr>
        <p:spPr>
          <a:xfrm>
            <a:off x="752551" y="5653735"/>
            <a:ext cx="2714854"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常務、専務、副社長を歴任し、実務執行をリード。</a:t>
            </a:r>
            <a:endParaRPr lang="en-US" sz="900" dirty="0"/>
          </a:p>
        </p:txBody>
      </p:sp>
      <p:sp>
        <p:nvSpPr>
          <p:cNvPr id="39" name="Shape 35"/>
          <p:cNvSpPr/>
          <p:nvPr/>
        </p:nvSpPr>
        <p:spPr>
          <a:xfrm>
            <a:off x="543154" y="5918911"/>
            <a:ext cx="19202" cy="476402"/>
          </a:xfrm>
          <a:prstGeom prst="rect">
            <a:avLst/>
          </a:prstGeom>
          <a:solidFill>
            <a:srgbClr val="E5E7EB"/>
          </a:solidFill>
          <a:ln/>
        </p:spPr>
        <p:txBody>
          <a:bodyPr/>
          <a:lstStyle/>
          <a:p>
            <a:endParaRPr lang="ja-JP" altLang="en-US"/>
          </a:p>
        </p:txBody>
      </p:sp>
      <p:sp>
        <p:nvSpPr>
          <p:cNvPr id="40" name="Shape 36"/>
          <p:cNvSpPr/>
          <p:nvPr/>
        </p:nvSpPr>
        <p:spPr>
          <a:xfrm>
            <a:off x="495605" y="5966460"/>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41" name="Text 37"/>
          <p:cNvSpPr txBox="1"/>
          <p:nvPr/>
        </p:nvSpPr>
        <p:spPr>
          <a:xfrm>
            <a:off x="752551" y="5918911"/>
            <a:ext cx="609905" cy="143561"/>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1986 - 2000</a:t>
            </a:r>
            <a:endParaRPr lang="en-US" sz="800" dirty="0"/>
          </a:p>
        </p:txBody>
      </p:sp>
      <p:sp>
        <p:nvSpPr>
          <p:cNvPr id="42" name="Text 38"/>
          <p:cNvSpPr txBox="1"/>
          <p:nvPr/>
        </p:nvSpPr>
        <p:spPr>
          <a:xfrm>
            <a:off x="752551" y="6061558"/>
            <a:ext cx="1228954" cy="162763"/>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日本アイ・ビー・エム</a:t>
            </a:r>
            <a:endParaRPr lang="en-US" sz="900" dirty="0"/>
          </a:p>
        </p:txBody>
      </p:sp>
      <p:sp>
        <p:nvSpPr>
          <p:cNvPr id="43" name="Text 39"/>
          <p:cNvSpPr txBox="1"/>
          <p:nvPr/>
        </p:nvSpPr>
        <p:spPr>
          <a:xfrm>
            <a:off x="752551" y="6221578"/>
            <a:ext cx="2371954"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システムおよびソリューション営業に従事。</a:t>
            </a:r>
            <a:endParaRPr lang="en-US" sz="900" dirty="0"/>
          </a:p>
        </p:txBody>
      </p:sp>
      <p:sp>
        <p:nvSpPr>
          <p:cNvPr id="44" name="Shape 40"/>
          <p:cNvSpPr/>
          <p:nvPr/>
        </p:nvSpPr>
        <p:spPr>
          <a:xfrm>
            <a:off x="4254703" y="3385109"/>
            <a:ext cx="3685946" cy="3172054"/>
          </a:xfrm>
          <a:prstGeom prst="roundRect">
            <a:avLst>
              <a:gd name="adj" fmla="val 693"/>
            </a:avLst>
          </a:prstGeom>
          <a:solidFill>
            <a:srgbClr val="FFFFFF"/>
          </a:solidFill>
          <a:ln w="12700">
            <a:solidFill>
              <a:srgbClr val="E5E7EB"/>
            </a:solidFill>
            <a:prstDash val="solid"/>
          </a:ln>
          <a:effectLst>
            <a:outerShdw blurRad="63500" dist="38100" dir="5400000" algn="bl" rotWithShape="0">
              <a:srgbClr val="000000">
                <a:alpha val="5000"/>
              </a:srgbClr>
            </a:outerShdw>
          </a:effectLst>
        </p:spPr>
        <p:txBody>
          <a:bodyPr/>
          <a:lstStyle/>
          <a:p>
            <a:endParaRPr lang="ja-JP" altLang="en-US"/>
          </a:p>
        </p:txBody>
      </p:sp>
      <p:sp>
        <p:nvSpPr>
          <p:cNvPr id="45" name="Shape 41"/>
          <p:cNvSpPr/>
          <p:nvPr/>
        </p:nvSpPr>
        <p:spPr>
          <a:xfrm>
            <a:off x="4263847" y="3395167"/>
            <a:ext cx="3666744" cy="771754"/>
          </a:xfrm>
          <a:prstGeom prst="rect">
            <a:avLst/>
          </a:prstGeom>
          <a:solidFill>
            <a:srgbClr val="FAFAFA"/>
          </a:solidFill>
          <a:ln/>
        </p:spPr>
        <p:txBody>
          <a:bodyPr/>
          <a:lstStyle/>
          <a:p>
            <a:endParaRPr lang="ja-JP" altLang="en-US"/>
          </a:p>
        </p:txBody>
      </p:sp>
      <p:sp>
        <p:nvSpPr>
          <p:cNvPr id="46" name="Shape 42"/>
          <p:cNvSpPr/>
          <p:nvPr/>
        </p:nvSpPr>
        <p:spPr>
          <a:xfrm>
            <a:off x="4263847" y="4157777"/>
            <a:ext cx="3666744" cy="9144"/>
          </a:xfrm>
          <a:prstGeom prst="rect">
            <a:avLst/>
          </a:prstGeom>
          <a:solidFill>
            <a:srgbClr val="F3F4F6"/>
          </a:solidFill>
          <a:ln/>
        </p:spPr>
        <p:txBody>
          <a:bodyPr/>
          <a:lstStyle/>
          <a:p>
            <a:endParaRPr lang="ja-JP" altLang="en-US"/>
          </a:p>
        </p:txBody>
      </p:sp>
      <p:sp>
        <p:nvSpPr>
          <p:cNvPr id="47" name="Shape 43"/>
          <p:cNvSpPr/>
          <p:nvPr/>
        </p:nvSpPr>
        <p:spPr>
          <a:xfrm>
            <a:off x="4416552" y="3528670"/>
            <a:ext cx="495605" cy="495605"/>
          </a:xfrm>
          <a:prstGeom prst="ellipse">
            <a:avLst/>
          </a:prstGeom>
          <a:solidFill>
            <a:srgbClr val="E5E7EB"/>
          </a:solidFill>
          <a:ln w="25400">
            <a:solidFill>
              <a:srgbClr val="FFFFFF"/>
            </a:solidFill>
            <a:prstDash val="solid"/>
          </a:ln>
          <a:effectLst>
            <a:outerShdw blurRad="38100" dist="25400" dir="5400000" algn="bl" rotWithShape="0">
              <a:srgbClr val="000000">
                <a:alpha val="10000"/>
              </a:srgbClr>
            </a:outerShdw>
          </a:effectLst>
        </p:spPr>
        <p:txBody>
          <a:bodyPr/>
          <a:lstStyle/>
          <a:p>
            <a:endParaRPr lang="ja-JP" altLang="en-US"/>
          </a:p>
        </p:txBody>
      </p:sp>
      <p:pic>
        <p:nvPicPr>
          <p:cNvPr id="48" name="Image 2" descr="preencoded.png"/>
          <p:cNvPicPr>
            <a:picLocks noChangeAspect="1"/>
          </p:cNvPicPr>
          <p:nvPr/>
        </p:nvPicPr>
        <p:blipFill>
          <a:blip r:embed="rId5"/>
          <a:srcRect/>
          <a:stretch/>
        </p:blipFill>
        <p:spPr>
          <a:xfrm>
            <a:off x="4559198" y="3671316"/>
            <a:ext cx="209398" cy="209398"/>
          </a:xfrm>
          <a:prstGeom prst="rect">
            <a:avLst/>
          </a:prstGeom>
        </p:spPr>
      </p:pic>
      <p:sp>
        <p:nvSpPr>
          <p:cNvPr id="49" name="Text 44"/>
          <p:cNvSpPr txBox="1"/>
          <p:nvPr/>
        </p:nvSpPr>
        <p:spPr>
          <a:xfrm>
            <a:off x="5025542" y="3573475"/>
            <a:ext cx="609905" cy="228600"/>
          </a:xfrm>
          <a:prstGeom prst="rect">
            <a:avLst/>
          </a:prstGeom>
          <a:noFill/>
          <a:ln/>
        </p:spPr>
        <p:txBody>
          <a:bodyPr wrap="square" lIns="0" tIns="0" rIns="0" bIns="0" rtlCol="0" anchor="ctr"/>
          <a:lstStyle/>
          <a:p>
            <a:pPr marL="0" indent="0" algn="l">
              <a:buNone/>
            </a:pPr>
            <a:r>
              <a:rPr lang="en-US" sz="1200" b="1" dirty="0">
                <a:solidFill>
                  <a:srgbClr val="111827"/>
                </a:solidFill>
                <a:latin typeface="Noto Sans JP" pitchFamily="34" charset="0"/>
                <a:ea typeface="Noto Sans JP" pitchFamily="34" charset="-122"/>
                <a:cs typeface="Noto Sans JP" pitchFamily="34" charset="-120"/>
              </a:rPr>
              <a:t>村松 竜</a:t>
            </a:r>
            <a:endParaRPr lang="en-US" sz="1200" dirty="0"/>
          </a:p>
        </p:txBody>
      </p:sp>
      <p:sp>
        <p:nvSpPr>
          <p:cNvPr id="50" name="Text 45"/>
          <p:cNvSpPr txBox="1"/>
          <p:nvPr/>
        </p:nvSpPr>
        <p:spPr>
          <a:xfrm>
            <a:off x="5025542" y="3821278"/>
            <a:ext cx="707746" cy="152705"/>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取締役副社長</a:t>
            </a:r>
            <a:endParaRPr lang="en-US" sz="800" dirty="0"/>
          </a:p>
        </p:txBody>
      </p:sp>
      <p:sp>
        <p:nvSpPr>
          <p:cNvPr id="51" name="Shape 46"/>
          <p:cNvSpPr/>
          <p:nvPr/>
        </p:nvSpPr>
        <p:spPr>
          <a:xfrm>
            <a:off x="4416552" y="4328770"/>
            <a:ext cx="685800" cy="181051"/>
          </a:xfrm>
          <a:prstGeom prst="roundRect">
            <a:avLst>
              <a:gd name="adj" fmla="val 106327"/>
            </a:avLst>
          </a:prstGeom>
          <a:solidFill>
            <a:srgbClr val="F3F4F6"/>
          </a:solidFill>
          <a:ln/>
        </p:spPr>
        <p:txBody>
          <a:bodyPr/>
          <a:lstStyle/>
          <a:p>
            <a:endParaRPr lang="ja-JP" altLang="en-US"/>
          </a:p>
        </p:txBody>
      </p:sp>
      <p:sp>
        <p:nvSpPr>
          <p:cNvPr id="52" name="Text 47"/>
          <p:cNvSpPr txBox="1"/>
          <p:nvPr/>
        </p:nvSpPr>
        <p:spPr>
          <a:xfrm>
            <a:off x="4492447" y="4347058"/>
            <a:ext cx="609905" cy="143561"/>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Investment</a:t>
            </a:r>
            <a:endParaRPr lang="en-US" sz="800" dirty="0"/>
          </a:p>
        </p:txBody>
      </p:sp>
      <p:sp>
        <p:nvSpPr>
          <p:cNvPr id="53" name="Shape 48"/>
          <p:cNvSpPr/>
          <p:nvPr/>
        </p:nvSpPr>
        <p:spPr>
          <a:xfrm>
            <a:off x="5131613" y="4328770"/>
            <a:ext cx="761695" cy="181051"/>
          </a:xfrm>
          <a:prstGeom prst="roundRect">
            <a:avLst>
              <a:gd name="adj" fmla="val 106327"/>
            </a:avLst>
          </a:prstGeom>
          <a:solidFill>
            <a:srgbClr val="F3F4F6"/>
          </a:solidFill>
          <a:ln/>
        </p:spPr>
        <p:txBody>
          <a:bodyPr/>
          <a:lstStyle/>
          <a:p>
            <a:endParaRPr lang="ja-JP" altLang="en-US"/>
          </a:p>
        </p:txBody>
      </p:sp>
      <p:sp>
        <p:nvSpPr>
          <p:cNvPr id="54" name="Text 49"/>
          <p:cNvSpPr txBox="1"/>
          <p:nvPr/>
        </p:nvSpPr>
        <p:spPr>
          <a:xfrm>
            <a:off x="5207508" y="4347058"/>
            <a:ext cx="685800" cy="143561"/>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Business Dev</a:t>
            </a:r>
            <a:endParaRPr lang="en-US" sz="800" dirty="0"/>
          </a:p>
        </p:txBody>
      </p:sp>
      <p:sp>
        <p:nvSpPr>
          <p:cNvPr id="55" name="Shape 50"/>
          <p:cNvSpPr/>
          <p:nvPr/>
        </p:nvSpPr>
        <p:spPr>
          <a:xfrm>
            <a:off x="4416552" y="4623206"/>
            <a:ext cx="19202" cy="638251"/>
          </a:xfrm>
          <a:prstGeom prst="rect">
            <a:avLst/>
          </a:prstGeom>
          <a:solidFill>
            <a:srgbClr val="0056B3"/>
          </a:solidFill>
          <a:ln/>
        </p:spPr>
        <p:txBody>
          <a:bodyPr/>
          <a:lstStyle/>
          <a:p>
            <a:endParaRPr lang="ja-JP" altLang="en-US"/>
          </a:p>
        </p:txBody>
      </p:sp>
      <p:sp>
        <p:nvSpPr>
          <p:cNvPr id="56" name="Shape 51"/>
          <p:cNvSpPr/>
          <p:nvPr/>
        </p:nvSpPr>
        <p:spPr>
          <a:xfrm>
            <a:off x="4369003" y="4671670"/>
            <a:ext cx="75895" cy="75895"/>
          </a:xfrm>
          <a:prstGeom prst="ellipse">
            <a:avLst/>
          </a:prstGeom>
          <a:solidFill>
            <a:srgbClr val="0056B3"/>
          </a:solidFill>
          <a:ln w="25400">
            <a:solidFill>
              <a:srgbClr val="0056B3"/>
            </a:solidFill>
            <a:prstDash val="solid"/>
          </a:ln>
        </p:spPr>
        <p:txBody>
          <a:bodyPr/>
          <a:lstStyle/>
          <a:p>
            <a:endParaRPr lang="ja-JP" altLang="en-US"/>
          </a:p>
        </p:txBody>
      </p:sp>
      <p:sp>
        <p:nvSpPr>
          <p:cNvPr id="57" name="Text 52"/>
          <p:cNvSpPr txBox="1"/>
          <p:nvPr/>
        </p:nvSpPr>
        <p:spPr>
          <a:xfrm>
            <a:off x="4625950" y="4623206"/>
            <a:ext cx="571500" cy="143561"/>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2005 - 現在</a:t>
            </a:r>
            <a:endParaRPr lang="en-US" sz="800" dirty="0"/>
          </a:p>
        </p:txBody>
      </p:sp>
      <p:sp>
        <p:nvSpPr>
          <p:cNvPr id="58" name="Text 53"/>
          <p:cNvSpPr txBox="1"/>
          <p:nvPr/>
        </p:nvSpPr>
        <p:spPr>
          <a:xfrm>
            <a:off x="4625950" y="4766767"/>
            <a:ext cx="1877263" cy="162763"/>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GMO VenturePartners / GMO-PG</a:t>
            </a:r>
            <a:endParaRPr lang="en-US" sz="900" dirty="0"/>
          </a:p>
        </p:txBody>
      </p:sp>
      <p:sp>
        <p:nvSpPr>
          <p:cNvPr id="59" name="Text 54"/>
          <p:cNvSpPr txBox="1"/>
          <p:nvPr/>
        </p:nvSpPr>
        <p:spPr>
          <a:xfrm>
            <a:off x="4625950" y="4926787"/>
            <a:ext cx="3143707"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取締役副社長。Fintech領域の投資・提携戦略を統括。GMO VP創業者・取締役会長。</a:t>
            </a:r>
            <a:endParaRPr lang="en-US" sz="900" dirty="0"/>
          </a:p>
        </p:txBody>
      </p:sp>
      <p:sp>
        <p:nvSpPr>
          <p:cNvPr id="60" name="Shape 55"/>
          <p:cNvSpPr/>
          <p:nvPr/>
        </p:nvSpPr>
        <p:spPr>
          <a:xfrm>
            <a:off x="4416552" y="5351069"/>
            <a:ext cx="19202" cy="476402"/>
          </a:xfrm>
          <a:prstGeom prst="rect">
            <a:avLst/>
          </a:prstGeom>
          <a:solidFill>
            <a:srgbClr val="E5E7EB"/>
          </a:solidFill>
          <a:ln/>
        </p:spPr>
        <p:txBody>
          <a:bodyPr/>
          <a:lstStyle/>
          <a:p>
            <a:endParaRPr lang="ja-JP" altLang="en-US"/>
          </a:p>
        </p:txBody>
      </p:sp>
      <p:sp>
        <p:nvSpPr>
          <p:cNvPr id="61" name="Shape 56"/>
          <p:cNvSpPr/>
          <p:nvPr/>
        </p:nvSpPr>
        <p:spPr>
          <a:xfrm>
            <a:off x="4369003" y="5398618"/>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62" name="Text 57"/>
          <p:cNvSpPr txBox="1"/>
          <p:nvPr/>
        </p:nvSpPr>
        <p:spPr>
          <a:xfrm>
            <a:off x="4625950" y="5351069"/>
            <a:ext cx="609905" cy="143561"/>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1999 - 2005</a:t>
            </a:r>
            <a:endParaRPr lang="en-US" sz="800" dirty="0"/>
          </a:p>
        </p:txBody>
      </p:sp>
      <p:sp>
        <p:nvSpPr>
          <p:cNvPr id="63" name="Text 58"/>
          <p:cNvSpPr txBox="1"/>
          <p:nvPr/>
        </p:nvSpPr>
        <p:spPr>
          <a:xfrm>
            <a:off x="4625950" y="5493715"/>
            <a:ext cx="3200400"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GMOインターネットグループ入社。海外展開や新規事業開発を担当。</a:t>
            </a:r>
            <a:endParaRPr lang="en-US" sz="900" dirty="0"/>
          </a:p>
        </p:txBody>
      </p:sp>
      <p:sp>
        <p:nvSpPr>
          <p:cNvPr id="64" name="Shape 59"/>
          <p:cNvSpPr/>
          <p:nvPr/>
        </p:nvSpPr>
        <p:spPr>
          <a:xfrm>
            <a:off x="4416552" y="5918911"/>
            <a:ext cx="19202" cy="476402"/>
          </a:xfrm>
          <a:prstGeom prst="rect">
            <a:avLst/>
          </a:prstGeom>
          <a:solidFill>
            <a:srgbClr val="E5E7EB"/>
          </a:solidFill>
          <a:ln/>
        </p:spPr>
        <p:txBody>
          <a:bodyPr/>
          <a:lstStyle/>
          <a:p>
            <a:endParaRPr lang="ja-JP" altLang="en-US"/>
          </a:p>
        </p:txBody>
      </p:sp>
      <p:sp>
        <p:nvSpPr>
          <p:cNvPr id="65" name="Shape 60"/>
          <p:cNvSpPr/>
          <p:nvPr/>
        </p:nvSpPr>
        <p:spPr>
          <a:xfrm>
            <a:off x="4369003" y="5966460"/>
            <a:ext cx="75895" cy="75895"/>
          </a:xfrm>
          <a:prstGeom prst="ellipse">
            <a:avLst/>
          </a:prstGeom>
          <a:solidFill>
            <a:srgbClr val="9CA3AF"/>
          </a:solidFill>
          <a:ln w="25400">
            <a:solidFill>
              <a:srgbClr val="FFFFFF"/>
            </a:solidFill>
            <a:prstDash val="solid"/>
          </a:ln>
        </p:spPr>
        <p:txBody>
          <a:bodyPr/>
          <a:lstStyle/>
          <a:p>
            <a:endParaRPr lang="ja-JP" altLang="en-US"/>
          </a:p>
        </p:txBody>
      </p:sp>
      <p:sp>
        <p:nvSpPr>
          <p:cNvPr id="66" name="Text 61"/>
          <p:cNvSpPr txBox="1"/>
          <p:nvPr/>
        </p:nvSpPr>
        <p:spPr>
          <a:xfrm>
            <a:off x="4625950" y="5918911"/>
            <a:ext cx="609905" cy="143561"/>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1993 - 1999</a:t>
            </a:r>
            <a:endParaRPr lang="en-US" sz="800" dirty="0"/>
          </a:p>
        </p:txBody>
      </p:sp>
      <p:sp>
        <p:nvSpPr>
          <p:cNvPr id="67" name="Text 62"/>
          <p:cNvSpPr txBox="1"/>
          <p:nvPr/>
        </p:nvSpPr>
        <p:spPr>
          <a:xfrm>
            <a:off x="4625950" y="6061558"/>
            <a:ext cx="1133856" cy="162763"/>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ジャフコ（JAFCO）</a:t>
            </a:r>
            <a:endParaRPr lang="en-US" sz="900" dirty="0"/>
          </a:p>
        </p:txBody>
      </p:sp>
      <p:sp>
        <p:nvSpPr>
          <p:cNvPr id="68" name="Text 63"/>
          <p:cNvSpPr txBox="1"/>
          <p:nvPr/>
        </p:nvSpPr>
        <p:spPr>
          <a:xfrm>
            <a:off x="4625950" y="6221578"/>
            <a:ext cx="3048610"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ベンチャーキャピタリストとしてIT企業への投資に従事。</a:t>
            </a:r>
            <a:endParaRPr lang="en-US" sz="900" dirty="0"/>
          </a:p>
        </p:txBody>
      </p:sp>
      <p:sp>
        <p:nvSpPr>
          <p:cNvPr id="69" name="Shape 64"/>
          <p:cNvSpPr/>
          <p:nvPr/>
        </p:nvSpPr>
        <p:spPr>
          <a:xfrm>
            <a:off x="8128102" y="3385109"/>
            <a:ext cx="3685946" cy="3172054"/>
          </a:xfrm>
          <a:prstGeom prst="roundRect">
            <a:avLst>
              <a:gd name="adj" fmla="val 693"/>
            </a:avLst>
          </a:prstGeom>
          <a:solidFill>
            <a:srgbClr val="FFFFFF"/>
          </a:solidFill>
          <a:ln w="12700">
            <a:solidFill>
              <a:srgbClr val="E5E7EB"/>
            </a:solidFill>
            <a:prstDash val="solid"/>
          </a:ln>
          <a:effectLst>
            <a:outerShdw blurRad="63500" dist="38100" dir="5400000" algn="bl" rotWithShape="0">
              <a:srgbClr val="000000">
                <a:alpha val="5000"/>
              </a:srgbClr>
            </a:outerShdw>
          </a:effectLst>
        </p:spPr>
        <p:txBody>
          <a:bodyPr/>
          <a:lstStyle/>
          <a:p>
            <a:endParaRPr lang="ja-JP" altLang="en-US"/>
          </a:p>
        </p:txBody>
      </p:sp>
      <p:sp>
        <p:nvSpPr>
          <p:cNvPr id="70" name="Shape 65"/>
          <p:cNvSpPr/>
          <p:nvPr/>
        </p:nvSpPr>
        <p:spPr>
          <a:xfrm>
            <a:off x="8137246" y="3395167"/>
            <a:ext cx="3666744" cy="771754"/>
          </a:xfrm>
          <a:prstGeom prst="rect">
            <a:avLst/>
          </a:prstGeom>
          <a:solidFill>
            <a:srgbClr val="FAFAFA"/>
          </a:solidFill>
          <a:ln/>
        </p:spPr>
        <p:txBody>
          <a:bodyPr/>
          <a:lstStyle/>
          <a:p>
            <a:endParaRPr lang="ja-JP" altLang="en-US"/>
          </a:p>
        </p:txBody>
      </p:sp>
      <p:sp>
        <p:nvSpPr>
          <p:cNvPr id="71" name="Shape 66"/>
          <p:cNvSpPr/>
          <p:nvPr/>
        </p:nvSpPr>
        <p:spPr>
          <a:xfrm>
            <a:off x="8137246" y="4157777"/>
            <a:ext cx="3666744" cy="9144"/>
          </a:xfrm>
          <a:prstGeom prst="rect">
            <a:avLst/>
          </a:prstGeom>
          <a:solidFill>
            <a:srgbClr val="F3F4F6"/>
          </a:solidFill>
          <a:ln/>
        </p:spPr>
        <p:txBody>
          <a:bodyPr/>
          <a:lstStyle/>
          <a:p>
            <a:endParaRPr lang="ja-JP" altLang="en-US"/>
          </a:p>
        </p:txBody>
      </p:sp>
      <p:sp>
        <p:nvSpPr>
          <p:cNvPr id="72" name="Shape 67"/>
          <p:cNvSpPr/>
          <p:nvPr/>
        </p:nvSpPr>
        <p:spPr>
          <a:xfrm>
            <a:off x="8289950" y="3528670"/>
            <a:ext cx="495605" cy="495605"/>
          </a:xfrm>
          <a:prstGeom prst="ellipse">
            <a:avLst/>
          </a:prstGeom>
          <a:solidFill>
            <a:srgbClr val="E5E7EB"/>
          </a:solidFill>
          <a:ln w="25400">
            <a:solidFill>
              <a:srgbClr val="FFFFFF"/>
            </a:solidFill>
            <a:prstDash val="solid"/>
          </a:ln>
          <a:effectLst>
            <a:outerShdw blurRad="38100" dist="25400" dir="5400000" algn="bl" rotWithShape="0">
              <a:srgbClr val="000000">
                <a:alpha val="10000"/>
              </a:srgbClr>
            </a:outerShdw>
          </a:effectLst>
        </p:spPr>
        <p:txBody>
          <a:bodyPr/>
          <a:lstStyle/>
          <a:p>
            <a:endParaRPr lang="ja-JP" altLang="en-US"/>
          </a:p>
        </p:txBody>
      </p:sp>
      <p:pic>
        <p:nvPicPr>
          <p:cNvPr id="73" name="Image 3" descr="preencoded.png"/>
          <p:cNvPicPr>
            <a:picLocks noChangeAspect="1"/>
          </p:cNvPicPr>
          <p:nvPr/>
        </p:nvPicPr>
        <p:blipFill>
          <a:blip r:embed="rId6"/>
          <a:srcRect l="-461" r="-461"/>
          <a:stretch/>
        </p:blipFill>
        <p:spPr>
          <a:xfrm>
            <a:off x="8418881" y="3671316"/>
            <a:ext cx="237744" cy="209398"/>
          </a:xfrm>
          <a:prstGeom prst="rect">
            <a:avLst/>
          </a:prstGeom>
        </p:spPr>
      </p:pic>
      <p:sp>
        <p:nvSpPr>
          <p:cNvPr id="74" name="Text 68"/>
          <p:cNvSpPr txBox="1"/>
          <p:nvPr/>
        </p:nvSpPr>
        <p:spPr>
          <a:xfrm>
            <a:off x="8899855" y="3573475"/>
            <a:ext cx="762610" cy="228600"/>
          </a:xfrm>
          <a:prstGeom prst="rect">
            <a:avLst/>
          </a:prstGeom>
          <a:noFill/>
          <a:ln/>
        </p:spPr>
        <p:txBody>
          <a:bodyPr wrap="square" lIns="0" tIns="0" rIns="0" bIns="0" rtlCol="0" anchor="ctr"/>
          <a:lstStyle/>
          <a:p>
            <a:pPr marL="0" indent="0" algn="l">
              <a:buNone/>
            </a:pPr>
            <a:r>
              <a:rPr lang="en-US" sz="1200" b="1" dirty="0">
                <a:solidFill>
                  <a:srgbClr val="111827"/>
                </a:solidFill>
                <a:latin typeface="Noto Sans JP" pitchFamily="34" charset="0"/>
                <a:ea typeface="Noto Sans JP" pitchFamily="34" charset="-122"/>
                <a:cs typeface="Noto Sans JP" pitchFamily="34" charset="-120"/>
              </a:rPr>
              <a:t>熊谷 正寿</a:t>
            </a:r>
            <a:endParaRPr lang="en-US" sz="1200" dirty="0"/>
          </a:p>
        </p:txBody>
      </p:sp>
      <p:sp>
        <p:nvSpPr>
          <p:cNvPr id="75" name="Text 69"/>
          <p:cNvSpPr txBox="1"/>
          <p:nvPr/>
        </p:nvSpPr>
        <p:spPr>
          <a:xfrm>
            <a:off x="8899855" y="3821278"/>
            <a:ext cx="1678838" cy="152705"/>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取締役会長（GMOグループ代表）</a:t>
            </a:r>
            <a:endParaRPr lang="en-US" sz="800" dirty="0"/>
          </a:p>
        </p:txBody>
      </p:sp>
      <p:sp>
        <p:nvSpPr>
          <p:cNvPr id="76" name="Shape 70"/>
          <p:cNvSpPr/>
          <p:nvPr/>
        </p:nvSpPr>
        <p:spPr>
          <a:xfrm>
            <a:off x="8289950" y="4328770"/>
            <a:ext cx="543154" cy="181051"/>
          </a:xfrm>
          <a:prstGeom prst="roundRect">
            <a:avLst>
              <a:gd name="adj" fmla="val 106327"/>
            </a:avLst>
          </a:prstGeom>
          <a:solidFill>
            <a:srgbClr val="E5E7EB"/>
          </a:solidFill>
          <a:ln/>
        </p:spPr>
        <p:txBody>
          <a:bodyPr/>
          <a:lstStyle/>
          <a:p>
            <a:endParaRPr lang="ja-JP" altLang="en-US"/>
          </a:p>
        </p:txBody>
      </p:sp>
      <p:sp>
        <p:nvSpPr>
          <p:cNvPr id="77" name="Text 71"/>
          <p:cNvSpPr txBox="1"/>
          <p:nvPr/>
        </p:nvSpPr>
        <p:spPr>
          <a:xfrm>
            <a:off x="8365846" y="4347058"/>
            <a:ext cx="467258" cy="143561"/>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Founder</a:t>
            </a:r>
            <a:endParaRPr lang="en-US" sz="800" dirty="0"/>
          </a:p>
        </p:txBody>
      </p:sp>
      <p:sp>
        <p:nvSpPr>
          <p:cNvPr id="78" name="Shape 72"/>
          <p:cNvSpPr/>
          <p:nvPr/>
        </p:nvSpPr>
        <p:spPr>
          <a:xfrm>
            <a:off x="8867851" y="4328770"/>
            <a:ext cx="657454" cy="181051"/>
          </a:xfrm>
          <a:prstGeom prst="roundRect">
            <a:avLst>
              <a:gd name="adj" fmla="val 106327"/>
            </a:avLst>
          </a:prstGeom>
          <a:solidFill>
            <a:srgbClr val="E5E7EB"/>
          </a:solidFill>
          <a:ln/>
        </p:spPr>
        <p:txBody>
          <a:bodyPr/>
          <a:lstStyle/>
          <a:p>
            <a:endParaRPr lang="ja-JP" altLang="en-US"/>
          </a:p>
        </p:txBody>
      </p:sp>
      <p:sp>
        <p:nvSpPr>
          <p:cNvPr id="79" name="Text 73"/>
          <p:cNvSpPr txBox="1"/>
          <p:nvPr/>
        </p:nvSpPr>
        <p:spPr>
          <a:xfrm>
            <a:off x="8943746" y="4347058"/>
            <a:ext cx="581558" cy="143561"/>
          </a:xfrm>
          <a:prstGeom prst="rect">
            <a:avLst/>
          </a:prstGeom>
          <a:noFill/>
          <a:ln/>
        </p:spPr>
        <p:txBody>
          <a:bodyPr wrap="square" lIns="0" tIns="0" rIns="0" bIns="0" rtlCol="0" anchor="ctr"/>
          <a:lstStyle/>
          <a:p>
            <a:pPr marL="0" indent="0" algn="l">
              <a:buNone/>
            </a:pPr>
            <a:r>
              <a:rPr lang="en-US" sz="800" b="1" dirty="0">
                <a:solidFill>
                  <a:srgbClr val="4B5563"/>
                </a:solidFill>
                <a:latin typeface="Noto Sans JP" pitchFamily="34" charset="0"/>
                <a:ea typeface="Noto Sans JP" pitchFamily="34" charset="-122"/>
                <a:cs typeface="Noto Sans JP" pitchFamily="34" charset="-120"/>
              </a:rPr>
              <a:t>Group CEO</a:t>
            </a:r>
            <a:endParaRPr lang="en-US" sz="800" dirty="0"/>
          </a:p>
        </p:txBody>
      </p:sp>
      <p:sp>
        <p:nvSpPr>
          <p:cNvPr id="80" name="Shape 74"/>
          <p:cNvSpPr/>
          <p:nvPr/>
        </p:nvSpPr>
        <p:spPr>
          <a:xfrm>
            <a:off x="8289950" y="4623206"/>
            <a:ext cx="19202" cy="638251"/>
          </a:xfrm>
          <a:prstGeom prst="rect">
            <a:avLst/>
          </a:prstGeom>
          <a:solidFill>
            <a:srgbClr val="0056B3"/>
          </a:solidFill>
          <a:ln/>
        </p:spPr>
        <p:txBody>
          <a:bodyPr/>
          <a:lstStyle/>
          <a:p>
            <a:endParaRPr lang="ja-JP" altLang="en-US"/>
          </a:p>
        </p:txBody>
      </p:sp>
      <p:sp>
        <p:nvSpPr>
          <p:cNvPr id="81" name="Shape 75"/>
          <p:cNvSpPr/>
          <p:nvPr/>
        </p:nvSpPr>
        <p:spPr>
          <a:xfrm>
            <a:off x="8242402" y="4671670"/>
            <a:ext cx="75895" cy="75895"/>
          </a:xfrm>
          <a:prstGeom prst="ellipse">
            <a:avLst/>
          </a:prstGeom>
          <a:solidFill>
            <a:srgbClr val="0056B3"/>
          </a:solidFill>
          <a:ln w="25400">
            <a:solidFill>
              <a:srgbClr val="0056B3"/>
            </a:solidFill>
            <a:prstDash val="solid"/>
          </a:ln>
        </p:spPr>
        <p:txBody>
          <a:bodyPr/>
          <a:lstStyle/>
          <a:p>
            <a:endParaRPr lang="ja-JP" altLang="en-US"/>
          </a:p>
        </p:txBody>
      </p:sp>
      <p:sp>
        <p:nvSpPr>
          <p:cNvPr id="82" name="Text 76"/>
          <p:cNvSpPr txBox="1"/>
          <p:nvPr/>
        </p:nvSpPr>
        <p:spPr>
          <a:xfrm>
            <a:off x="8499348" y="4623206"/>
            <a:ext cx="571500" cy="143561"/>
          </a:xfrm>
          <a:prstGeom prst="rect">
            <a:avLst/>
          </a:prstGeom>
          <a:noFill/>
          <a:ln/>
        </p:spPr>
        <p:txBody>
          <a:bodyPr wrap="square" lIns="0" tIns="0" rIns="0" bIns="0" rtlCol="0" anchor="ctr"/>
          <a:lstStyle/>
          <a:p>
            <a:pPr marL="0" indent="0" algn="l">
              <a:buNone/>
            </a:pPr>
            <a:r>
              <a:rPr lang="en-US" sz="800" b="1" dirty="0">
                <a:solidFill>
                  <a:srgbClr val="6B7280"/>
                </a:solidFill>
                <a:latin typeface="Noto Sans JP" pitchFamily="34" charset="0"/>
                <a:ea typeface="Noto Sans JP" pitchFamily="34" charset="-122"/>
                <a:cs typeface="Noto Sans JP" pitchFamily="34" charset="-120"/>
              </a:rPr>
              <a:t>1991 - 現在</a:t>
            </a:r>
            <a:endParaRPr lang="en-US" sz="800" dirty="0"/>
          </a:p>
        </p:txBody>
      </p:sp>
      <p:sp>
        <p:nvSpPr>
          <p:cNvPr id="83" name="Text 77"/>
          <p:cNvSpPr txBox="1"/>
          <p:nvPr/>
        </p:nvSpPr>
        <p:spPr>
          <a:xfrm>
            <a:off x="8499348" y="4766767"/>
            <a:ext cx="1610258" cy="162763"/>
          </a:xfrm>
          <a:prstGeom prst="rect">
            <a:avLst/>
          </a:prstGeom>
          <a:noFill/>
          <a:ln/>
        </p:spPr>
        <p:txBody>
          <a:bodyPr wrap="square" lIns="0" tIns="0" rIns="0" bIns="0" rtlCol="0" anchor="ctr"/>
          <a:lstStyle/>
          <a:p>
            <a:pPr marL="0" indent="0" algn="l">
              <a:buNone/>
            </a:pPr>
            <a:r>
              <a:rPr lang="en-US" sz="900" b="1" dirty="0">
                <a:solidFill>
                  <a:srgbClr val="374151"/>
                </a:solidFill>
                <a:latin typeface="Noto Sans JP" pitchFamily="34" charset="0"/>
                <a:ea typeface="Noto Sans JP" pitchFamily="34" charset="-122"/>
                <a:cs typeface="Noto Sans JP" pitchFamily="34" charset="-120"/>
              </a:rPr>
              <a:t>GMOインターネットグループ</a:t>
            </a:r>
            <a:endParaRPr lang="en-US" sz="900" dirty="0"/>
          </a:p>
        </p:txBody>
      </p:sp>
      <p:sp>
        <p:nvSpPr>
          <p:cNvPr id="84" name="Text 78"/>
          <p:cNvSpPr txBox="1"/>
          <p:nvPr/>
        </p:nvSpPr>
        <p:spPr>
          <a:xfrm>
            <a:off x="8499348" y="4926787"/>
            <a:ext cx="3048610" cy="324612"/>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創業者・グループ代表。インターネットインフラ事業を軸に、金融・暗号資産など多角的な事業群を構築。</a:t>
            </a:r>
            <a:endParaRPr lang="en-US" sz="900" dirty="0"/>
          </a:p>
        </p:txBody>
      </p:sp>
      <p:sp>
        <p:nvSpPr>
          <p:cNvPr id="85" name="Shape 79"/>
          <p:cNvSpPr/>
          <p:nvPr/>
        </p:nvSpPr>
        <p:spPr>
          <a:xfrm>
            <a:off x="8289950" y="5351069"/>
            <a:ext cx="3362249" cy="743407"/>
          </a:xfrm>
          <a:prstGeom prst="roundRect">
            <a:avLst>
              <a:gd name="adj" fmla="val 6308"/>
            </a:avLst>
          </a:prstGeom>
          <a:solidFill>
            <a:srgbClr val="FFFFFF"/>
          </a:solidFill>
          <a:ln w="12700">
            <a:solidFill>
              <a:srgbClr val="E5E7EB"/>
            </a:solidFill>
            <a:prstDash val="solid"/>
          </a:ln>
        </p:spPr>
        <p:txBody>
          <a:bodyPr/>
          <a:lstStyle/>
          <a:p>
            <a:endParaRPr lang="ja-JP" altLang="en-US"/>
          </a:p>
        </p:txBody>
      </p:sp>
      <p:pic>
        <p:nvPicPr>
          <p:cNvPr id="86" name="Image 4" descr="preencoded.png"/>
          <p:cNvPicPr>
            <a:picLocks noChangeAspect="1"/>
          </p:cNvPicPr>
          <p:nvPr/>
        </p:nvPicPr>
        <p:blipFill>
          <a:blip r:embed="rId7"/>
          <a:srcRect/>
          <a:stretch/>
        </p:blipFill>
        <p:spPr>
          <a:xfrm>
            <a:off x="8413394" y="5499202"/>
            <a:ext cx="114300" cy="114300"/>
          </a:xfrm>
          <a:prstGeom prst="rect">
            <a:avLst/>
          </a:prstGeom>
        </p:spPr>
      </p:pic>
      <p:sp>
        <p:nvSpPr>
          <p:cNvPr id="87" name="Text 80"/>
          <p:cNvSpPr txBox="1"/>
          <p:nvPr/>
        </p:nvSpPr>
        <p:spPr>
          <a:xfrm>
            <a:off x="8566099" y="5465369"/>
            <a:ext cx="324612" cy="162763"/>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役割</a:t>
            </a:r>
            <a:endParaRPr lang="en-US" sz="900" dirty="0"/>
          </a:p>
        </p:txBody>
      </p:sp>
      <p:sp>
        <p:nvSpPr>
          <p:cNvPr id="88" name="Text 81"/>
          <p:cNvSpPr txBox="1"/>
          <p:nvPr/>
        </p:nvSpPr>
        <p:spPr>
          <a:xfrm>
            <a:off x="8413394" y="5656478"/>
            <a:ext cx="3172054" cy="314554"/>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グループ全体のビジョン策定とガバナンスを担い、決済事業（PG）をグループの中核金融インフラとして位置づける。</a:t>
            </a:r>
            <a:endParaRPr lang="en-US" sz="900" dirty="0"/>
          </a:p>
        </p:txBody>
      </p:sp>
      <p:sp>
        <p:nvSpPr>
          <p:cNvPr id="89" name="Shape 82"/>
          <p:cNvSpPr/>
          <p:nvPr/>
        </p:nvSpPr>
        <p:spPr>
          <a:xfrm>
            <a:off x="3316529" y="3066898"/>
            <a:ext cx="1981505" cy="552298"/>
          </a:xfrm>
          <a:prstGeom prst="roundRect">
            <a:avLst>
              <a:gd name="adj" fmla="val 17127"/>
            </a:avLst>
          </a:prstGeom>
          <a:solidFill>
            <a:srgbClr val="EFF6FF"/>
          </a:solidFill>
          <a:ln w="12700">
            <a:solidFill>
              <a:srgbClr val="60A5FA"/>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90" name="Text 83"/>
          <p:cNvSpPr txBox="1"/>
          <p:nvPr/>
        </p:nvSpPr>
        <p:spPr>
          <a:xfrm>
            <a:off x="4021531" y="3152851"/>
            <a:ext cx="648310" cy="143561"/>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取締役副社長</a:t>
            </a:r>
            <a:endParaRPr lang="en-US" sz="800" dirty="0"/>
          </a:p>
        </p:txBody>
      </p:sp>
      <p:sp>
        <p:nvSpPr>
          <p:cNvPr id="91" name="Text 84"/>
          <p:cNvSpPr txBox="1"/>
          <p:nvPr/>
        </p:nvSpPr>
        <p:spPr>
          <a:xfrm>
            <a:off x="4076395" y="3314700"/>
            <a:ext cx="574243" cy="200254"/>
          </a:xfrm>
          <a:prstGeom prst="rect">
            <a:avLst/>
          </a:prstGeom>
          <a:noFill/>
          <a:ln/>
        </p:spPr>
        <p:txBody>
          <a:bodyPr wrap="square" lIns="0" tIns="0" rIns="0" bIns="0" rtlCol="0" anchor="ctr"/>
          <a:lstStyle/>
          <a:p>
            <a:pPr marL="0" indent="0" algn="ctr">
              <a:buNone/>
            </a:pPr>
            <a:r>
              <a:rPr lang="en-US" sz="1100" b="1" dirty="0">
                <a:solidFill>
                  <a:srgbClr val="111827"/>
                </a:solidFill>
                <a:latin typeface="Noto Sans JP" pitchFamily="34" charset="0"/>
                <a:ea typeface="Noto Sans JP" pitchFamily="34" charset="-122"/>
                <a:cs typeface="Noto Sans JP" pitchFamily="34" charset="-120"/>
              </a:rPr>
              <a:t>村松 竜</a:t>
            </a:r>
            <a:endParaRPr lang="en-US" sz="1100" dirty="0"/>
          </a:p>
        </p:txBody>
      </p:sp>
      <p:sp>
        <p:nvSpPr>
          <p:cNvPr id="92" name="Shape 85"/>
          <p:cNvSpPr/>
          <p:nvPr/>
        </p:nvSpPr>
        <p:spPr>
          <a:xfrm>
            <a:off x="5602529" y="3066898"/>
            <a:ext cx="3276295" cy="485546"/>
          </a:xfrm>
          <a:prstGeom prst="roundRect">
            <a:avLst>
              <a:gd name="adj" fmla="val 22156"/>
            </a:avLst>
          </a:prstGeom>
          <a:solidFill>
            <a:srgbClr val="FFFFFF"/>
          </a:solidFill>
          <a:ln w="12700">
            <a:solidFill>
              <a:srgbClr val="D1D5DB"/>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93" name="Text 86"/>
          <p:cNvSpPr txBox="1"/>
          <p:nvPr/>
        </p:nvSpPr>
        <p:spPr>
          <a:xfrm>
            <a:off x="6810451" y="3152851"/>
            <a:ext cx="933602" cy="143561"/>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取締役（経営幹部）</a:t>
            </a:r>
            <a:endParaRPr lang="en-US" sz="800" dirty="0"/>
          </a:p>
        </p:txBody>
      </p:sp>
      <p:sp>
        <p:nvSpPr>
          <p:cNvPr id="94" name="Text 87"/>
          <p:cNvSpPr txBox="1"/>
          <p:nvPr/>
        </p:nvSpPr>
        <p:spPr>
          <a:xfrm>
            <a:off x="5764378" y="3305556"/>
            <a:ext cx="571500" cy="162763"/>
          </a:xfrm>
          <a:prstGeom prst="rect">
            <a:avLst/>
          </a:prstGeom>
          <a:noFill/>
          <a:ln/>
        </p:spPr>
        <p:txBody>
          <a:bodyPr wrap="square" lIns="0" tIns="0" rIns="0" bIns="0" rtlCol="0" anchor="ctr"/>
          <a:lstStyle/>
          <a:p>
            <a:pPr marL="0" indent="0" algn="ctr">
              <a:buNone/>
            </a:pPr>
            <a:r>
              <a:rPr lang="en-US" sz="900" b="1" dirty="0">
                <a:solidFill>
                  <a:srgbClr val="374151"/>
                </a:solidFill>
                <a:latin typeface="Noto Sans JP" pitchFamily="34" charset="0"/>
                <a:ea typeface="Noto Sans JP" pitchFamily="34" charset="-122"/>
                <a:cs typeface="Noto Sans JP" pitchFamily="34" charset="-120"/>
              </a:rPr>
              <a:t>安田 昌史</a:t>
            </a:r>
            <a:endParaRPr lang="en-US" sz="900" dirty="0"/>
          </a:p>
        </p:txBody>
      </p:sp>
      <p:sp>
        <p:nvSpPr>
          <p:cNvPr id="95" name="Text 88"/>
          <p:cNvSpPr txBox="1"/>
          <p:nvPr/>
        </p:nvSpPr>
        <p:spPr>
          <a:xfrm>
            <a:off x="6399886" y="3305556"/>
            <a:ext cx="124358" cy="162763"/>
          </a:xfrm>
          <a:prstGeom prst="rect">
            <a:avLst/>
          </a:prstGeom>
          <a:noFill/>
          <a:ln/>
        </p:spPr>
        <p:txBody>
          <a:bodyPr wrap="square" lIns="0" tIns="0" rIns="0" bIns="0" rtlCol="0" anchor="ctr"/>
          <a:lstStyle/>
          <a:p>
            <a:pPr marL="0" indent="0" algn="ctr">
              <a:buNone/>
            </a:pPr>
            <a:r>
              <a:rPr lang="en-US" sz="900" b="1" dirty="0">
                <a:solidFill>
                  <a:srgbClr val="D1D5DB"/>
                </a:solidFill>
                <a:latin typeface="Noto Sans JP" pitchFamily="34" charset="0"/>
                <a:ea typeface="Noto Sans JP" pitchFamily="34" charset="-122"/>
                <a:cs typeface="Noto Sans JP" pitchFamily="34" charset="-120"/>
              </a:rPr>
              <a:t>|</a:t>
            </a:r>
            <a:endParaRPr lang="en-US" sz="900" dirty="0"/>
          </a:p>
        </p:txBody>
      </p:sp>
      <p:sp>
        <p:nvSpPr>
          <p:cNvPr id="96" name="Text 89"/>
          <p:cNvSpPr txBox="1"/>
          <p:nvPr/>
        </p:nvSpPr>
        <p:spPr>
          <a:xfrm>
            <a:off x="6586423" y="3305556"/>
            <a:ext cx="571500" cy="162763"/>
          </a:xfrm>
          <a:prstGeom prst="rect">
            <a:avLst/>
          </a:prstGeom>
          <a:noFill/>
          <a:ln/>
        </p:spPr>
        <p:txBody>
          <a:bodyPr wrap="square" lIns="0" tIns="0" rIns="0" bIns="0" rtlCol="0" anchor="ctr"/>
          <a:lstStyle/>
          <a:p>
            <a:pPr marL="0" indent="0" algn="ctr">
              <a:buNone/>
            </a:pPr>
            <a:r>
              <a:rPr lang="en-US" sz="900" b="1" dirty="0">
                <a:solidFill>
                  <a:srgbClr val="374151"/>
                </a:solidFill>
                <a:latin typeface="Noto Sans JP" pitchFamily="34" charset="0"/>
                <a:ea typeface="Noto Sans JP" pitchFamily="34" charset="-122"/>
                <a:cs typeface="Noto Sans JP" pitchFamily="34" charset="-120"/>
              </a:rPr>
              <a:t>山下 浩史</a:t>
            </a:r>
            <a:endParaRPr lang="en-US" sz="900" dirty="0"/>
          </a:p>
        </p:txBody>
      </p:sp>
      <p:sp>
        <p:nvSpPr>
          <p:cNvPr id="97" name="Text 90"/>
          <p:cNvSpPr txBox="1"/>
          <p:nvPr/>
        </p:nvSpPr>
        <p:spPr>
          <a:xfrm>
            <a:off x="7221931" y="3305556"/>
            <a:ext cx="124358" cy="162763"/>
          </a:xfrm>
          <a:prstGeom prst="rect">
            <a:avLst/>
          </a:prstGeom>
          <a:noFill/>
          <a:ln/>
        </p:spPr>
        <p:txBody>
          <a:bodyPr wrap="square" lIns="0" tIns="0" rIns="0" bIns="0" rtlCol="0" anchor="ctr"/>
          <a:lstStyle/>
          <a:p>
            <a:pPr marL="0" indent="0" algn="ctr">
              <a:buNone/>
            </a:pPr>
            <a:r>
              <a:rPr lang="en-US" sz="900" b="1" dirty="0">
                <a:solidFill>
                  <a:srgbClr val="D1D5DB"/>
                </a:solidFill>
                <a:latin typeface="Noto Sans JP" pitchFamily="34" charset="0"/>
                <a:ea typeface="Noto Sans JP" pitchFamily="34" charset="-122"/>
                <a:cs typeface="Noto Sans JP" pitchFamily="34" charset="-120"/>
              </a:rPr>
              <a:t>|</a:t>
            </a:r>
            <a:endParaRPr lang="en-US" sz="900" dirty="0"/>
          </a:p>
        </p:txBody>
      </p:sp>
      <p:sp>
        <p:nvSpPr>
          <p:cNvPr id="98" name="Text 91"/>
          <p:cNvSpPr txBox="1"/>
          <p:nvPr/>
        </p:nvSpPr>
        <p:spPr>
          <a:xfrm>
            <a:off x="7408469" y="3305556"/>
            <a:ext cx="571500" cy="162763"/>
          </a:xfrm>
          <a:prstGeom prst="rect">
            <a:avLst/>
          </a:prstGeom>
          <a:noFill/>
          <a:ln/>
        </p:spPr>
        <p:txBody>
          <a:bodyPr wrap="square" lIns="0" tIns="0" rIns="0" bIns="0" rtlCol="0" anchor="ctr"/>
          <a:lstStyle/>
          <a:p>
            <a:pPr marL="0" indent="0" algn="ctr">
              <a:buNone/>
            </a:pPr>
            <a:r>
              <a:rPr lang="en-US" sz="900" b="1" dirty="0">
                <a:solidFill>
                  <a:srgbClr val="374151"/>
                </a:solidFill>
                <a:latin typeface="Noto Sans JP" pitchFamily="34" charset="0"/>
                <a:ea typeface="Noto Sans JP" pitchFamily="34" charset="-122"/>
                <a:cs typeface="Noto Sans JP" pitchFamily="34" charset="-120"/>
              </a:rPr>
              <a:t>稲垣 法子</a:t>
            </a:r>
            <a:endParaRPr lang="en-US" sz="900" dirty="0"/>
          </a:p>
        </p:txBody>
      </p:sp>
      <p:sp>
        <p:nvSpPr>
          <p:cNvPr id="99" name="Text 92"/>
          <p:cNvSpPr txBox="1"/>
          <p:nvPr/>
        </p:nvSpPr>
        <p:spPr>
          <a:xfrm>
            <a:off x="8043977" y="3305556"/>
            <a:ext cx="124358" cy="162763"/>
          </a:xfrm>
          <a:prstGeom prst="rect">
            <a:avLst/>
          </a:prstGeom>
          <a:noFill/>
          <a:ln/>
        </p:spPr>
        <p:txBody>
          <a:bodyPr wrap="square" lIns="0" tIns="0" rIns="0" bIns="0" rtlCol="0" anchor="ctr"/>
          <a:lstStyle/>
          <a:p>
            <a:pPr marL="0" indent="0" algn="ctr">
              <a:buNone/>
            </a:pPr>
            <a:r>
              <a:rPr lang="en-US" sz="900" b="1" dirty="0">
                <a:solidFill>
                  <a:srgbClr val="D1D5DB"/>
                </a:solidFill>
                <a:latin typeface="Noto Sans JP" pitchFamily="34" charset="0"/>
                <a:ea typeface="Noto Sans JP" pitchFamily="34" charset="-122"/>
                <a:cs typeface="Noto Sans JP" pitchFamily="34" charset="-120"/>
              </a:rPr>
              <a:t>|</a:t>
            </a:r>
            <a:endParaRPr lang="en-US" sz="900" dirty="0"/>
          </a:p>
        </p:txBody>
      </p:sp>
      <p:sp>
        <p:nvSpPr>
          <p:cNvPr id="100" name="Text 93"/>
          <p:cNvSpPr txBox="1"/>
          <p:nvPr/>
        </p:nvSpPr>
        <p:spPr>
          <a:xfrm>
            <a:off x="8230514" y="3305556"/>
            <a:ext cx="571500" cy="162763"/>
          </a:xfrm>
          <a:prstGeom prst="rect">
            <a:avLst/>
          </a:prstGeom>
          <a:noFill/>
          <a:ln/>
        </p:spPr>
        <p:txBody>
          <a:bodyPr wrap="square" lIns="0" tIns="0" rIns="0" bIns="0" rtlCol="0" anchor="ctr"/>
          <a:lstStyle/>
          <a:p>
            <a:pPr marL="0" indent="0" algn="ctr">
              <a:buNone/>
            </a:pPr>
            <a:r>
              <a:rPr lang="en-US" sz="900" b="1" dirty="0">
                <a:solidFill>
                  <a:srgbClr val="374151"/>
                </a:solidFill>
                <a:latin typeface="Noto Sans JP" pitchFamily="34" charset="0"/>
                <a:ea typeface="Noto Sans JP" pitchFamily="34" charset="-122"/>
                <a:cs typeface="Noto Sans JP" pitchFamily="34" charset="-120"/>
              </a:rPr>
              <a:t>川﨑 友紀</a:t>
            </a:r>
            <a:endParaRPr lang="en-US" sz="900" dirty="0"/>
          </a:p>
        </p:txBody>
      </p:sp>
      <p:sp>
        <p:nvSpPr>
          <p:cNvPr id="101" name="Shape 94"/>
          <p:cNvSpPr/>
          <p:nvPr/>
        </p:nvSpPr>
        <p:spPr>
          <a:xfrm>
            <a:off x="5029200" y="1314907"/>
            <a:ext cx="2133295" cy="599846"/>
          </a:xfrm>
          <a:prstGeom prst="roundRect">
            <a:avLst>
              <a:gd name="adj" fmla="val 14518"/>
            </a:avLst>
          </a:prstGeom>
          <a:solidFill>
            <a:srgbClr val="1E3A8A"/>
          </a:solidFill>
          <a:ln w="12700">
            <a:solidFill>
              <a:srgbClr val="1E3A8A"/>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102" name="Text 95"/>
          <p:cNvSpPr txBox="1"/>
          <p:nvPr/>
        </p:nvSpPr>
        <p:spPr>
          <a:xfrm>
            <a:off x="5557723" y="1399946"/>
            <a:ext cx="1153058" cy="143561"/>
          </a:xfrm>
          <a:prstGeom prst="rect">
            <a:avLst/>
          </a:prstGeom>
          <a:noFill/>
          <a:ln/>
        </p:spPr>
        <p:txBody>
          <a:bodyPr wrap="square" lIns="0" tIns="0" rIns="0" bIns="0" rtlCol="0" anchor="ctr"/>
          <a:lstStyle/>
          <a:p>
            <a:pPr marL="0" indent="0" algn="ctr">
              <a:buNone/>
            </a:pPr>
            <a:r>
              <a:rPr lang="en-US" sz="800" b="1" dirty="0">
                <a:solidFill>
                  <a:srgbClr val="93C5FD"/>
                </a:solidFill>
                <a:latin typeface="Noto Sans JP" pitchFamily="34" charset="0"/>
                <a:ea typeface="Noto Sans JP" pitchFamily="34" charset="-122"/>
                <a:cs typeface="Noto Sans JP" pitchFamily="34" charset="-120"/>
              </a:rPr>
              <a:t>取締役会長 (CHAIRMAN)</a:t>
            </a:r>
            <a:endParaRPr lang="en-US" sz="800" dirty="0"/>
          </a:p>
        </p:txBody>
      </p:sp>
      <p:sp>
        <p:nvSpPr>
          <p:cNvPr id="103" name="Text 96"/>
          <p:cNvSpPr txBox="1"/>
          <p:nvPr/>
        </p:nvSpPr>
        <p:spPr>
          <a:xfrm>
            <a:off x="5793638" y="1591056"/>
            <a:ext cx="716890" cy="200254"/>
          </a:xfrm>
          <a:prstGeom prst="rect">
            <a:avLst/>
          </a:prstGeom>
          <a:noFill/>
          <a:ln/>
        </p:spPr>
        <p:txBody>
          <a:bodyPr wrap="square" lIns="0" tIns="0" rIns="0" bIns="0" rtlCol="0" anchor="ctr"/>
          <a:lstStyle/>
          <a:p>
            <a:pPr marL="0" indent="0" algn="ctr">
              <a:buNone/>
            </a:pPr>
            <a:r>
              <a:rPr lang="en-US" sz="1100" b="1" dirty="0">
                <a:solidFill>
                  <a:srgbClr val="FFFFFF"/>
                </a:solidFill>
                <a:latin typeface="Noto Sans JP" pitchFamily="34" charset="0"/>
                <a:ea typeface="Noto Sans JP" pitchFamily="34" charset="-122"/>
                <a:cs typeface="Noto Sans JP" pitchFamily="34" charset="-120"/>
              </a:rPr>
              <a:t>熊谷 正寿</a:t>
            </a:r>
            <a:endParaRPr lang="en-US" sz="1100" dirty="0"/>
          </a:p>
        </p:txBody>
      </p:sp>
      <p:sp>
        <p:nvSpPr>
          <p:cNvPr id="104" name="Shape 97"/>
          <p:cNvSpPr/>
          <p:nvPr/>
        </p:nvSpPr>
        <p:spPr>
          <a:xfrm>
            <a:off x="4876495" y="2000707"/>
            <a:ext cx="2438705" cy="619049"/>
          </a:xfrm>
          <a:prstGeom prst="roundRect">
            <a:avLst>
              <a:gd name="adj" fmla="val 13635"/>
            </a:avLst>
          </a:prstGeom>
          <a:solidFill>
            <a:srgbClr val="FFFFFF"/>
          </a:solidFill>
          <a:ln w="25400">
            <a:solidFill>
              <a:srgbClr val="0056B3"/>
            </a:solidFill>
            <a:prstDash val="solid"/>
          </a:ln>
          <a:effectLst>
            <a:outerShdw blurRad="25400" dist="12700" dir="5400000" algn="bl" rotWithShape="0">
              <a:srgbClr val="000000">
                <a:alpha val="5000"/>
              </a:srgbClr>
            </a:outerShdw>
          </a:effectLst>
        </p:spPr>
        <p:txBody>
          <a:bodyPr/>
          <a:lstStyle/>
          <a:p>
            <a:endParaRPr lang="ja-JP" altLang="en-US"/>
          </a:p>
        </p:txBody>
      </p:sp>
      <p:sp>
        <p:nvSpPr>
          <p:cNvPr id="105" name="Text 98"/>
          <p:cNvSpPr txBox="1"/>
          <p:nvPr/>
        </p:nvSpPr>
        <p:spPr>
          <a:xfrm>
            <a:off x="5654650" y="2095805"/>
            <a:ext cx="962863" cy="143561"/>
          </a:xfrm>
          <a:prstGeom prst="rect">
            <a:avLst/>
          </a:prstGeom>
          <a:noFill/>
          <a:ln/>
        </p:spPr>
        <p:txBody>
          <a:bodyPr wrap="square" lIns="0" tIns="0" rIns="0" bIns="0" rtlCol="0" anchor="ctr"/>
          <a:lstStyle/>
          <a:p>
            <a:pPr marL="0" indent="0" algn="ctr">
              <a:buNone/>
            </a:pPr>
            <a:r>
              <a:rPr lang="en-US" sz="800" b="1" dirty="0">
                <a:solidFill>
                  <a:srgbClr val="6B7280"/>
                </a:solidFill>
                <a:latin typeface="Noto Sans JP" pitchFamily="34" charset="0"/>
                <a:ea typeface="Noto Sans JP" pitchFamily="34" charset="-122"/>
                <a:cs typeface="Noto Sans JP" pitchFamily="34" charset="-120"/>
              </a:rPr>
              <a:t>代表取締役社長 CEO</a:t>
            </a:r>
            <a:endParaRPr lang="en-US" sz="800" dirty="0"/>
          </a:p>
        </p:txBody>
      </p:sp>
      <p:sp>
        <p:nvSpPr>
          <p:cNvPr id="106" name="Text 99"/>
          <p:cNvSpPr txBox="1"/>
          <p:nvPr/>
        </p:nvSpPr>
        <p:spPr>
          <a:xfrm>
            <a:off x="5793638" y="2286000"/>
            <a:ext cx="716890" cy="200254"/>
          </a:xfrm>
          <a:prstGeom prst="rect">
            <a:avLst/>
          </a:prstGeom>
          <a:noFill/>
          <a:ln/>
        </p:spPr>
        <p:txBody>
          <a:bodyPr wrap="square" lIns="0" tIns="0" rIns="0" bIns="0" rtlCol="0" anchor="ctr"/>
          <a:lstStyle/>
          <a:p>
            <a:pPr marL="0" indent="0" algn="ctr">
              <a:buNone/>
            </a:pPr>
            <a:r>
              <a:rPr lang="en-US" sz="1100" b="1" dirty="0">
                <a:solidFill>
                  <a:srgbClr val="111827"/>
                </a:solidFill>
                <a:latin typeface="Noto Sans JP" pitchFamily="34" charset="0"/>
                <a:ea typeface="Noto Sans JP" pitchFamily="34" charset="-122"/>
                <a:cs typeface="Noto Sans JP" pitchFamily="34" charset="-120"/>
              </a:rPr>
              <a:t>相浦 一成</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5EC329-2896-8D9B-8AB8-0900990F74E9}"/>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D54F1B8A-55EB-E4FA-F1B5-37DACB40E15A}"/>
              </a:ext>
            </a:extLst>
          </p:cNvPr>
          <p:cNvSpPr/>
          <p:nvPr/>
        </p:nvSpPr>
        <p:spPr>
          <a:xfrm>
            <a:off x="0" y="0"/>
            <a:ext cx="12191695" cy="7334402"/>
          </a:xfrm>
          <a:prstGeom prst="rect">
            <a:avLst/>
          </a:prstGeom>
          <a:solidFill>
            <a:srgbClr val="FFFFFF"/>
          </a:solidFill>
          <a:ln/>
        </p:spPr>
        <p:txBody>
          <a:bodyPr/>
          <a:lstStyle/>
          <a:p>
            <a:endParaRPr lang="ja-JP" altLang="en-US"/>
          </a:p>
        </p:txBody>
      </p:sp>
      <p:sp>
        <p:nvSpPr>
          <p:cNvPr id="3" name="Shape 1">
            <a:extLst>
              <a:ext uri="{FF2B5EF4-FFF2-40B4-BE49-F238E27FC236}">
                <a16:creationId xmlns:a16="http://schemas.microsoft.com/office/drawing/2014/main" id="{B4394A00-F6A3-7410-85BE-46ABB5B7CD41}"/>
              </a:ext>
            </a:extLst>
          </p:cNvPr>
          <p:cNvSpPr/>
          <p:nvPr/>
        </p:nvSpPr>
        <p:spPr>
          <a:xfrm>
            <a:off x="0" y="0"/>
            <a:ext cx="12191695" cy="694944"/>
          </a:xfrm>
          <a:prstGeom prst="rect">
            <a:avLst/>
          </a:prstGeom>
          <a:solidFill>
            <a:srgbClr val="F8F9FA"/>
          </a:solidFill>
          <a:ln/>
        </p:spPr>
        <p:txBody>
          <a:bodyPr/>
          <a:lstStyle/>
          <a:p>
            <a:endParaRPr lang="ja-JP" altLang="en-US"/>
          </a:p>
        </p:txBody>
      </p:sp>
      <p:sp>
        <p:nvSpPr>
          <p:cNvPr id="4" name="Shape 2">
            <a:extLst>
              <a:ext uri="{FF2B5EF4-FFF2-40B4-BE49-F238E27FC236}">
                <a16:creationId xmlns:a16="http://schemas.microsoft.com/office/drawing/2014/main" id="{086905F2-AEE3-888A-4BCC-0529DC3A67D8}"/>
              </a:ext>
            </a:extLst>
          </p:cNvPr>
          <p:cNvSpPr/>
          <p:nvPr/>
        </p:nvSpPr>
        <p:spPr>
          <a:xfrm>
            <a:off x="0" y="685800"/>
            <a:ext cx="12191695" cy="9144"/>
          </a:xfrm>
          <a:prstGeom prst="rect">
            <a:avLst/>
          </a:prstGeom>
          <a:solidFill>
            <a:srgbClr val="E9ECEF"/>
          </a:solidFill>
          <a:ln/>
        </p:spPr>
        <p:txBody>
          <a:bodyPr/>
          <a:lstStyle/>
          <a:p>
            <a:endParaRPr lang="ja-JP" altLang="en-US"/>
          </a:p>
        </p:txBody>
      </p:sp>
      <p:sp>
        <p:nvSpPr>
          <p:cNvPr id="5" name="Text 3">
            <a:extLst>
              <a:ext uri="{FF2B5EF4-FFF2-40B4-BE49-F238E27FC236}">
                <a16:creationId xmlns:a16="http://schemas.microsoft.com/office/drawing/2014/main" id="{825A17CF-F31E-64A5-65B0-69076FCF2C11}"/>
              </a:ext>
            </a:extLst>
          </p:cNvPr>
          <p:cNvSpPr txBox="1"/>
          <p:nvPr/>
        </p:nvSpPr>
        <p:spPr>
          <a:xfrm>
            <a:off x="381305" y="171907"/>
            <a:ext cx="5401361" cy="333756"/>
          </a:xfrm>
          <a:prstGeom prst="rect">
            <a:avLst/>
          </a:prstGeom>
          <a:noFill/>
          <a:ln/>
        </p:spPr>
        <p:txBody>
          <a:bodyPr wrap="square" lIns="0" tIns="0" rIns="0" bIns="0" rtlCol="0" anchor="ctr"/>
          <a:lstStyle/>
          <a:p>
            <a:pPr marL="0" indent="0" algn="l">
              <a:buNone/>
            </a:pPr>
            <a:r>
              <a:rPr lang="en-US" altLang="ja-JP" b="1" dirty="0">
                <a:solidFill>
                  <a:srgbClr val="1F2937"/>
                </a:solidFill>
                <a:latin typeface="Noto Sans JP" pitchFamily="34" charset="0"/>
                <a:ea typeface="Noto Sans JP" pitchFamily="34" charset="-122"/>
                <a:cs typeface="Noto Sans JP" pitchFamily="34" charset="-120"/>
              </a:rPr>
              <a:t>HR</a:t>
            </a:r>
            <a:r>
              <a:rPr lang="ja-JP" altLang="en-US" b="1" dirty="0">
                <a:solidFill>
                  <a:srgbClr val="1F2937"/>
                </a:solidFill>
                <a:latin typeface="Noto Sans JP" pitchFamily="34" charset="0"/>
                <a:ea typeface="Noto Sans JP" pitchFamily="34" charset="-122"/>
                <a:cs typeface="Noto Sans JP" pitchFamily="34" charset="-120"/>
              </a:rPr>
              <a:t>領域</a:t>
            </a:r>
            <a:endParaRPr lang="en-US" sz="1800" dirty="0"/>
          </a:p>
        </p:txBody>
      </p:sp>
      <p:sp>
        <p:nvSpPr>
          <p:cNvPr id="31" name="Shape 25">
            <a:extLst>
              <a:ext uri="{FF2B5EF4-FFF2-40B4-BE49-F238E27FC236}">
                <a16:creationId xmlns:a16="http://schemas.microsoft.com/office/drawing/2014/main" id="{71E3556E-2225-0E53-72AD-DAA98FBADDC0}"/>
              </a:ext>
            </a:extLst>
          </p:cNvPr>
          <p:cNvSpPr/>
          <p:nvPr/>
        </p:nvSpPr>
        <p:spPr>
          <a:xfrm>
            <a:off x="525780" y="1076249"/>
            <a:ext cx="5524805" cy="5495544"/>
          </a:xfrm>
          <a:prstGeom prst="roundRect">
            <a:avLst>
              <a:gd name="adj" fmla="val 288"/>
            </a:avLst>
          </a:prstGeom>
          <a:solidFill>
            <a:schemeClr val="accent5">
              <a:lumMod val="20000"/>
              <a:lumOff val="80000"/>
            </a:schemeClr>
          </a:solidFill>
          <a:ln w="12700">
            <a:noFill/>
            <a:prstDash val="solid"/>
          </a:ln>
          <a:effectLst>
            <a:outerShdw blurRad="63500" dist="38100" dir="5400000" algn="bl" rotWithShape="0">
              <a:srgbClr val="000000">
                <a:alpha val="10000"/>
              </a:srgbClr>
            </a:outerShdw>
          </a:effectLst>
        </p:spPr>
        <p:txBody>
          <a:bodyPr/>
          <a:lstStyle/>
          <a:p>
            <a:endParaRPr lang="ja-JP" altLang="en-US"/>
          </a:p>
        </p:txBody>
      </p:sp>
      <p:sp>
        <p:nvSpPr>
          <p:cNvPr id="32" name="Shape 26">
            <a:extLst>
              <a:ext uri="{FF2B5EF4-FFF2-40B4-BE49-F238E27FC236}">
                <a16:creationId xmlns:a16="http://schemas.microsoft.com/office/drawing/2014/main" id="{6F0A780F-6101-4FF9-CD82-A5C924F16B67}"/>
              </a:ext>
            </a:extLst>
          </p:cNvPr>
          <p:cNvSpPr/>
          <p:nvPr/>
        </p:nvSpPr>
        <p:spPr>
          <a:xfrm>
            <a:off x="726034" y="1276502"/>
            <a:ext cx="381305" cy="381305"/>
          </a:xfrm>
          <a:prstGeom prst="ellipse">
            <a:avLst/>
          </a:prstGeom>
          <a:solidFill>
            <a:srgbClr val="FFCC00"/>
          </a:solidFill>
          <a:ln/>
        </p:spPr>
        <p:txBody>
          <a:bodyPr/>
          <a:lstStyle/>
          <a:p>
            <a:endParaRPr lang="ja-JP" altLang="en-US"/>
          </a:p>
        </p:txBody>
      </p:sp>
      <p:pic>
        <p:nvPicPr>
          <p:cNvPr id="33" name="Image 4" descr="preencoded.png">
            <a:extLst>
              <a:ext uri="{FF2B5EF4-FFF2-40B4-BE49-F238E27FC236}">
                <a16:creationId xmlns:a16="http://schemas.microsoft.com/office/drawing/2014/main" id="{5F259EE4-3454-2E58-BBCE-5183B345BD1B}"/>
              </a:ext>
            </a:extLst>
          </p:cNvPr>
          <p:cNvPicPr>
            <a:picLocks noChangeAspect="1"/>
          </p:cNvPicPr>
          <p:nvPr/>
        </p:nvPicPr>
        <p:blipFill>
          <a:blip r:embed="rId3"/>
          <a:srcRect t="-43" b="-43"/>
          <a:stretch/>
        </p:blipFill>
        <p:spPr>
          <a:xfrm>
            <a:off x="849478" y="1390802"/>
            <a:ext cx="133502" cy="152705"/>
          </a:xfrm>
          <a:prstGeom prst="rect">
            <a:avLst/>
          </a:prstGeom>
        </p:spPr>
      </p:pic>
      <p:sp>
        <p:nvSpPr>
          <p:cNvPr id="34" name="Text 27">
            <a:extLst>
              <a:ext uri="{FF2B5EF4-FFF2-40B4-BE49-F238E27FC236}">
                <a16:creationId xmlns:a16="http://schemas.microsoft.com/office/drawing/2014/main" id="{B15BFFB2-E682-2DF0-DDA1-8C63A4C1F038}"/>
              </a:ext>
            </a:extLst>
          </p:cNvPr>
          <p:cNvSpPr txBox="1"/>
          <p:nvPr/>
        </p:nvSpPr>
        <p:spPr>
          <a:xfrm>
            <a:off x="1202436" y="1324051"/>
            <a:ext cx="1784908" cy="277063"/>
          </a:xfrm>
          <a:prstGeom prst="rect">
            <a:avLst/>
          </a:prstGeom>
          <a:noFill/>
          <a:ln/>
        </p:spPr>
        <p:txBody>
          <a:bodyPr wrap="square" lIns="0" tIns="0" rIns="0" bIns="0" rtlCol="0" anchor="ctr"/>
          <a:lstStyle/>
          <a:p>
            <a:r>
              <a:rPr lang="ja-JP" altLang="en-US" sz="1500" b="1" dirty="0">
                <a:solidFill>
                  <a:srgbClr val="1F2937"/>
                </a:solidFill>
                <a:latin typeface="Noto Sans JP" pitchFamily="34" charset="0"/>
                <a:ea typeface="Noto Sans JP" pitchFamily="34" charset="-122"/>
              </a:rPr>
              <a:t>既存・過去顧客</a:t>
            </a:r>
            <a:endParaRPr lang="en-US" altLang="ja-JP" sz="1500" dirty="0"/>
          </a:p>
        </p:txBody>
      </p:sp>
      <p:sp>
        <p:nvSpPr>
          <p:cNvPr id="35" name="Shape 28">
            <a:extLst>
              <a:ext uri="{FF2B5EF4-FFF2-40B4-BE49-F238E27FC236}">
                <a16:creationId xmlns:a16="http://schemas.microsoft.com/office/drawing/2014/main" id="{3A2B8094-3927-3F9C-B687-6A75620C19CB}"/>
              </a:ext>
            </a:extLst>
          </p:cNvPr>
          <p:cNvSpPr/>
          <p:nvPr/>
        </p:nvSpPr>
        <p:spPr>
          <a:xfrm>
            <a:off x="726034" y="1800454"/>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36" name="Shape 29">
            <a:extLst>
              <a:ext uri="{FF2B5EF4-FFF2-40B4-BE49-F238E27FC236}">
                <a16:creationId xmlns:a16="http://schemas.microsoft.com/office/drawing/2014/main" id="{5F571DF3-E028-7F3E-6E94-6BEA455F99FB}"/>
              </a:ext>
            </a:extLst>
          </p:cNvPr>
          <p:cNvSpPr/>
          <p:nvPr/>
        </p:nvSpPr>
        <p:spPr>
          <a:xfrm>
            <a:off x="3383280" y="1800454"/>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37" name="Shape 30">
            <a:extLst>
              <a:ext uri="{FF2B5EF4-FFF2-40B4-BE49-F238E27FC236}">
                <a16:creationId xmlns:a16="http://schemas.microsoft.com/office/drawing/2014/main" id="{2DE2E470-4765-F048-0135-5369F1F8B9A6}"/>
              </a:ext>
            </a:extLst>
          </p:cNvPr>
          <p:cNvSpPr/>
          <p:nvPr/>
        </p:nvSpPr>
        <p:spPr>
          <a:xfrm>
            <a:off x="726034" y="2833726"/>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38" name="Shape 31">
            <a:extLst>
              <a:ext uri="{FF2B5EF4-FFF2-40B4-BE49-F238E27FC236}">
                <a16:creationId xmlns:a16="http://schemas.microsoft.com/office/drawing/2014/main" id="{62791EA4-97C7-DBD8-639D-5FF080E96BE2}"/>
              </a:ext>
            </a:extLst>
          </p:cNvPr>
          <p:cNvSpPr/>
          <p:nvPr/>
        </p:nvSpPr>
        <p:spPr>
          <a:xfrm>
            <a:off x="3383280" y="2833726"/>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43" name="Text 32">
            <a:extLst>
              <a:ext uri="{FF2B5EF4-FFF2-40B4-BE49-F238E27FC236}">
                <a16:creationId xmlns:a16="http://schemas.microsoft.com/office/drawing/2014/main" id="{3D97D0B0-A31C-58F9-C89E-010C747040E0}"/>
              </a:ext>
            </a:extLst>
          </p:cNvPr>
          <p:cNvSpPr txBox="1"/>
          <p:nvPr/>
        </p:nvSpPr>
        <p:spPr>
          <a:xfrm>
            <a:off x="923544" y="2119579"/>
            <a:ext cx="1912010" cy="385878"/>
          </a:xfrm>
          <a:prstGeom prst="rect">
            <a:avLst/>
          </a:prstGeom>
          <a:noFill/>
          <a:ln/>
        </p:spPr>
        <p:txBody>
          <a:bodyPr wrap="square" lIns="0" tIns="0" rIns="0" bIns="0" rtlCol="0" anchor="ctr"/>
          <a:lstStyle/>
          <a:p>
            <a:pPr marL="0" indent="0" algn="ctr">
              <a:buNone/>
            </a:pPr>
            <a:r>
              <a:rPr lang="en-US" sz="1300" dirty="0" err="1">
                <a:solidFill>
                  <a:srgbClr val="495057"/>
                </a:solidFill>
                <a:latin typeface="Noto Sans JP" pitchFamily="34" charset="0"/>
                <a:ea typeface="Noto Sans JP" pitchFamily="34" charset="-122"/>
                <a:cs typeface="Noto Sans JP" pitchFamily="34" charset="-120"/>
              </a:rPr>
              <a:t>リクルート</a:t>
            </a:r>
            <a:r>
              <a:rPr lang="en-US" altLang="ja-JP" sz="1300" dirty="0">
                <a:solidFill>
                  <a:srgbClr val="495057"/>
                </a:solidFill>
                <a:latin typeface="Noto Sans JP" pitchFamily="34" charset="0"/>
                <a:ea typeface="Noto Sans JP" pitchFamily="34" charset="-122"/>
                <a:cs typeface="Noto Sans JP" pitchFamily="34" charset="-120"/>
              </a:rPr>
              <a:t>/</a:t>
            </a:r>
            <a:r>
              <a:rPr lang="ja-JP" altLang="en-US" sz="1300" dirty="0">
                <a:solidFill>
                  <a:srgbClr val="495057"/>
                </a:solidFill>
                <a:latin typeface="Noto Sans JP" pitchFamily="34" charset="0"/>
                <a:ea typeface="Noto Sans JP" pitchFamily="34" charset="-122"/>
                <a:cs typeface="Noto Sans JP" pitchFamily="34" charset="-120"/>
              </a:rPr>
              <a:t>リクナビ</a:t>
            </a:r>
            <a:endParaRPr lang="en-US" sz="1300" dirty="0">
              <a:solidFill>
                <a:srgbClr val="495057"/>
              </a:solidFill>
              <a:latin typeface="Noto Sans JP" pitchFamily="34" charset="0"/>
              <a:ea typeface="Noto Sans JP" pitchFamily="34" charset="-122"/>
              <a:cs typeface="Noto Sans JP" pitchFamily="34" charset="-120"/>
            </a:endParaRPr>
          </a:p>
          <a:p>
            <a:pPr marL="0" indent="0" algn="ctr">
              <a:buNone/>
            </a:pPr>
            <a:r>
              <a:rPr lang="ja-JP" altLang="en-US" sz="1300" dirty="0">
                <a:solidFill>
                  <a:srgbClr val="495057"/>
                </a:solidFill>
                <a:latin typeface="Noto Sans JP" pitchFamily="34" charset="0"/>
                <a:ea typeface="Noto Sans JP" pitchFamily="34" charset="-122"/>
              </a:rPr>
              <a:t>（過去顧客）</a:t>
            </a:r>
            <a:endParaRPr lang="en-US" sz="1300" dirty="0"/>
          </a:p>
        </p:txBody>
      </p:sp>
      <p:sp>
        <p:nvSpPr>
          <p:cNvPr id="44" name="Text 33">
            <a:extLst>
              <a:ext uri="{FF2B5EF4-FFF2-40B4-BE49-F238E27FC236}">
                <a16:creationId xmlns:a16="http://schemas.microsoft.com/office/drawing/2014/main" id="{8857B18A-2526-2D0E-9ADD-799CB214D11A}"/>
              </a:ext>
            </a:extLst>
          </p:cNvPr>
          <p:cNvSpPr txBox="1"/>
          <p:nvPr/>
        </p:nvSpPr>
        <p:spPr>
          <a:xfrm>
            <a:off x="3597473" y="2119579"/>
            <a:ext cx="1891670" cy="385878"/>
          </a:xfrm>
          <a:prstGeom prst="rect">
            <a:avLst/>
          </a:prstGeom>
          <a:noFill/>
          <a:ln/>
        </p:spPr>
        <p:txBody>
          <a:bodyPr wrap="square" lIns="0" tIns="0" rIns="0" bIns="0" rtlCol="0" anchor="ctr"/>
          <a:lstStyle/>
          <a:p>
            <a:pPr marL="0" indent="0" algn="ctr">
              <a:buNone/>
            </a:pPr>
            <a:r>
              <a:rPr lang="en-US" sz="1300" dirty="0" err="1">
                <a:solidFill>
                  <a:srgbClr val="495057"/>
                </a:solidFill>
                <a:latin typeface="Noto Sans JP" pitchFamily="34" charset="0"/>
                <a:ea typeface="Noto Sans JP" pitchFamily="34" charset="-122"/>
                <a:cs typeface="Noto Sans JP" pitchFamily="34" charset="-120"/>
              </a:rPr>
              <a:t>マイナビ</a:t>
            </a:r>
            <a:r>
              <a:rPr lang="en-US" altLang="ja-JP" sz="1300" dirty="0">
                <a:solidFill>
                  <a:srgbClr val="495057"/>
                </a:solidFill>
                <a:latin typeface="Noto Sans JP" pitchFamily="34" charset="0"/>
                <a:ea typeface="Noto Sans JP" pitchFamily="34" charset="-122"/>
                <a:cs typeface="Noto Sans JP" pitchFamily="34" charset="-120"/>
              </a:rPr>
              <a:t>/</a:t>
            </a:r>
          </a:p>
          <a:p>
            <a:pPr marL="0" indent="0" algn="ctr">
              <a:buNone/>
            </a:pPr>
            <a:r>
              <a:rPr lang="ja-JP" altLang="en-US" sz="1300" dirty="0">
                <a:solidFill>
                  <a:srgbClr val="495057"/>
                </a:solidFill>
                <a:latin typeface="Noto Sans JP" pitchFamily="34" charset="0"/>
                <a:ea typeface="Noto Sans JP" pitchFamily="34" charset="-122"/>
                <a:cs typeface="Noto Sans JP" pitchFamily="34" charset="-120"/>
              </a:rPr>
              <a:t>マイナビミドルシニア</a:t>
            </a:r>
            <a:endParaRPr lang="en-US" sz="1300" dirty="0">
              <a:solidFill>
                <a:srgbClr val="495057"/>
              </a:solidFill>
              <a:latin typeface="Noto Sans JP" pitchFamily="34" charset="0"/>
              <a:ea typeface="Noto Sans JP" pitchFamily="34" charset="-122"/>
              <a:cs typeface="Noto Sans JP" pitchFamily="34" charset="-120"/>
            </a:endParaRPr>
          </a:p>
          <a:p>
            <a:pPr marL="0" indent="0" algn="ctr">
              <a:buNone/>
            </a:pPr>
            <a:r>
              <a:rPr lang="ja-JP" altLang="en-US" sz="1300" dirty="0">
                <a:solidFill>
                  <a:srgbClr val="495057"/>
                </a:solidFill>
                <a:latin typeface="Noto Sans JP" pitchFamily="34" charset="0"/>
                <a:ea typeface="Noto Sans JP" pitchFamily="34" charset="-122"/>
              </a:rPr>
              <a:t>（過去顧客・既存顧客）</a:t>
            </a:r>
            <a:endParaRPr lang="en-US" sz="1300" dirty="0"/>
          </a:p>
        </p:txBody>
      </p:sp>
      <p:sp>
        <p:nvSpPr>
          <p:cNvPr id="45" name="Text 34">
            <a:extLst>
              <a:ext uri="{FF2B5EF4-FFF2-40B4-BE49-F238E27FC236}">
                <a16:creationId xmlns:a16="http://schemas.microsoft.com/office/drawing/2014/main" id="{789CCF53-66A5-C702-635E-027FACE14FFC}"/>
              </a:ext>
            </a:extLst>
          </p:cNvPr>
          <p:cNvSpPr txBox="1"/>
          <p:nvPr/>
        </p:nvSpPr>
        <p:spPr>
          <a:xfrm>
            <a:off x="1025042" y="3004719"/>
            <a:ext cx="1962302" cy="685800"/>
          </a:xfrm>
          <a:prstGeom prst="rect">
            <a:avLst/>
          </a:prstGeom>
          <a:noFill/>
          <a:ln/>
        </p:spPr>
        <p:txBody>
          <a:bodyPr wrap="square" lIns="0" tIns="0" rIns="0" bIns="0" rtlCol="0" anchor="ctr"/>
          <a:lstStyle/>
          <a:p>
            <a:pPr marL="0" indent="0" algn="ctr">
              <a:buNone/>
            </a:pPr>
            <a:r>
              <a:rPr lang="en-US" sz="1100" dirty="0" err="1">
                <a:solidFill>
                  <a:srgbClr val="495057"/>
                </a:solidFill>
                <a:latin typeface="Noto Sans JP" pitchFamily="34" charset="0"/>
                <a:ea typeface="Noto Sans JP" pitchFamily="34" charset="-122"/>
                <a:cs typeface="Noto Sans JP" pitchFamily="34" charset="-120"/>
              </a:rPr>
              <a:t>パーソルホールディングス</a:t>
            </a:r>
            <a:endParaRPr lang="en-US" sz="1100" dirty="0">
              <a:solidFill>
                <a:srgbClr val="495057"/>
              </a:solidFill>
              <a:latin typeface="Noto Sans JP" pitchFamily="34" charset="0"/>
              <a:ea typeface="Noto Sans JP" pitchFamily="34" charset="-122"/>
              <a:cs typeface="Noto Sans JP" pitchFamily="34" charset="-120"/>
            </a:endParaRPr>
          </a:p>
          <a:p>
            <a:pPr marL="0" indent="0" algn="ctr">
              <a:buNone/>
            </a:pPr>
            <a:r>
              <a:rPr lang="en-US" sz="1100" dirty="0">
                <a:solidFill>
                  <a:srgbClr val="495057"/>
                </a:solidFill>
                <a:latin typeface="Noto Sans JP" pitchFamily="34" charset="0"/>
                <a:ea typeface="Noto Sans JP" pitchFamily="34" charset="-122"/>
                <a:cs typeface="Noto Sans JP" pitchFamily="34" charset="-120"/>
              </a:rPr>
              <a:t>（</a:t>
            </a:r>
            <a:r>
              <a:rPr lang="en-US" altLang="ja-JP" sz="1100" dirty="0">
                <a:solidFill>
                  <a:srgbClr val="495057"/>
                </a:solidFill>
                <a:latin typeface="Noto Sans JP" pitchFamily="34" charset="0"/>
                <a:ea typeface="Noto Sans JP" pitchFamily="34" charset="-122"/>
                <a:cs typeface="Noto Sans JP" pitchFamily="34" charset="-120"/>
              </a:rPr>
              <a:t>DODA</a:t>
            </a:r>
            <a:r>
              <a:rPr lang="ja-JP" altLang="en-US" sz="1100" dirty="0">
                <a:solidFill>
                  <a:srgbClr val="495057"/>
                </a:solidFill>
                <a:latin typeface="Noto Sans JP" pitchFamily="34" charset="0"/>
                <a:ea typeface="Noto Sans JP" pitchFamily="34" charset="-122"/>
                <a:cs typeface="Noto Sans JP" pitchFamily="34" charset="-120"/>
              </a:rPr>
              <a:t>リクルーターズ・</a:t>
            </a:r>
            <a:endParaRPr lang="en-US" altLang="ja-JP" sz="1100" dirty="0">
              <a:solidFill>
                <a:srgbClr val="495057"/>
              </a:solidFill>
              <a:latin typeface="Noto Sans JP" pitchFamily="34" charset="0"/>
              <a:ea typeface="Noto Sans JP" pitchFamily="34" charset="-122"/>
              <a:cs typeface="Noto Sans JP" pitchFamily="34" charset="-120"/>
            </a:endParaRPr>
          </a:p>
          <a:p>
            <a:pPr marL="0" indent="0" algn="ctr">
              <a:buNone/>
            </a:pPr>
            <a:r>
              <a:rPr lang="ja-JP" altLang="en-US" sz="1100" dirty="0">
                <a:solidFill>
                  <a:srgbClr val="495057"/>
                </a:solidFill>
                <a:latin typeface="Noto Sans JP" pitchFamily="34" charset="0"/>
                <a:ea typeface="Noto Sans JP" pitchFamily="34" charset="-122"/>
                <a:cs typeface="Noto Sans JP" pitchFamily="34" charset="-120"/>
              </a:rPr>
              <a:t>過去顧客</a:t>
            </a:r>
            <a:r>
              <a:rPr lang="en-US" sz="1100" dirty="0">
                <a:solidFill>
                  <a:srgbClr val="495057"/>
                </a:solidFill>
                <a:latin typeface="Noto Sans JP" pitchFamily="34" charset="0"/>
                <a:ea typeface="Noto Sans JP" pitchFamily="34" charset="-122"/>
                <a:cs typeface="Noto Sans JP" pitchFamily="34" charset="-120"/>
              </a:rPr>
              <a:t>）</a:t>
            </a:r>
            <a:endParaRPr lang="en-US" sz="1100" dirty="0"/>
          </a:p>
        </p:txBody>
      </p:sp>
      <p:sp>
        <p:nvSpPr>
          <p:cNvPr id="46" name="Text 35">
            <a:extLst>
              <a:ext uri="{FF2B5EF4-FFF2-40B4-BE49-F238E27FC236}">
                <a16:creationId xmlns:a16="http://schemas.microsoft.com/office/drawing/2014/main" id="{C08C3CF0-8FF6-F482-57AB-846B9046BD11}"/>
              </a:ext>
            </a:extLst>
          </p:cNvPr>
          <p:cNvSpPr txBox="1"/>
          <p:nvPr/>
        </p:nvSpPr>
        <p:spPr>
          <a:xfrm>
            <a:off x="3873398" y="3072384"/>
            <a:ext cx="1581912" cy="523037"/>
          </a:xfrm>
          <a:prstGeom prst="rect">
            <a:avLst/>
          </a:prstGeom>
          <a:noFill/>
          <a:ln/>
        </p:spPr>
        <p:txBody>
          <a:bodyPr wrap="square" lIns="0" tIns="0" rIns="0" bIns="0" rtlCol="0" anchor="ctr"/>
          <a:lstStyle/>
          <a:p>
            <a:pPr marL="0" indent="0" algn="ctr">
              <a:buNone/>
            </a:pPr>
            <a:r>
              <a:rPr lang="en-US" sz="1100" dirty="0" err="1">
                <a:solidFill>
                  <a:srgbClr val="495057"/>
                </a:solidFill>
                <a:latin typeface="Noto Sans JP" pitchFamily="34" charset="0"/>
                <a:ea typeface="Noto Sans JP" pitchFamily="34" charset="-122"/>
                <a:cs typeface="Noto Sans JP" pitchFamily="34" charset="-120"/>
              </a:rPr>
              <a:t>エン・ジャパン</a:t>
            </a:r>
            <a:endParaRPr lang="en-US" sz="1100" dirty="0">
              <a:solidFill>
                <a:srgbClr val="495057"/>
              </a:solidFill>
              <a:latin typeface="Noto Sans JP" pitchFamily="34" charset="0"/>
              <a:ea typeface="Noto Sans JP" pitchFamily="34" charset="-122"/>
              <a:cs typeface="Noto Sans JP" pitchFamily="34" charset="-120"/>
            </a:endParaRPr>
          </a:p>
          <a:p>
            <a:pPr marL="0" indent="0" algn="ctr">
              <a:buNone/>
            </a:pPr>
            <a:r>
              <a:rPr lang="ja-JP" altLang="en-US" sz="1100" dirty="0">
                <a:solidFill>
                  <a:srgbClr val="495057"/>
                </a:solidFill>
                <a:latin typeface="Noto Sans JP" pitchFamily="34" charset="0"/>
                <a:ea typeface="Noto Sans JP" pitchFamily="34" charset="-122"/>
              </a:rPr>
              <a:t>（過去顧客）</a:t>
            </a:r>
            <a:endParaRPr lang="en-US" sz="1100" dirty="0"/>
          </a:p>
        </p:txBody>
      </p:sp>
      <p:sp>
        <p:nvSpPr>
          <p:cNvPr id="62" name="Shape 25">
            <a:extLst>
              <a:ext uri="{FF2B5EF4-FFF2-40B4-BE49-F238E27FC236}">
                <a16:creationId xmlns:a16="http://schemas.microsoft.com/office/drawing/2014/main" id="{4F350197-AAE0-FAC2-97FE-A3736B5C10E6}"/>
              </a:ext>
            </a:extLst>
          </p:cNvPr>
          <p:cNvSpPr/>
          <p:nvPr/>
        </p:nvSpPr>
        <p:spPr>
          <a:xfrm>
            <a:off x="6349593" y="1066191"/>
            <a:ext cx="5524805" cy="5495544"/>
          </a:xfrm>
          <a:prstGeom prst="roundRect">
            <a:avLst>
              <a:gd name="adj" fmla="val 288"/>
            </a:avLst>
          </a:prstGeom>
          <a:solidFill>
            <a:schemeClr val="accent2">
              <a:lumMod val="20000"/>
              <a:lumOff val="80000"/>
            </a:schemeClr>
          </a:solidFill>
          <a:ln w="12700">
            <a:noFill/>
            <a:prstDash val="solid"/>
          </a:ln>
          <a:effectLst>
            <a:outerShdw blurRad="63500" dist="38100" dir="5400000" algn="bl" rotWithShape="0">
              <a:srgbClr val="000000">
                <a:alpha val="10000"/>
              </a:srgbClr>
            </a:outerShdw>
          </a:effectLst>
        </p:spPr>
        <p:txBody>
          <a:bodyPr/>
          <a:lstStyle/>
          <a:p>
            <a:endParaRPr lang="ja-JP" altLang="en-US"/>
          </a:p>
        </p:txBody>
      </p:sp>
      <p:sp>
        <p:nvSpPr>
          <p:cNvPr id="63" name="Shape 26">
            <a:extLst>
              <a:ext uri="{FF2B5EF4-FFF2-40B4-BE49-F238E27FC236}">
                <a16:creationId xmlns:a16="http://schemas.microsoft.com/office/drawing/2014/main" id="{DEE96CFF-7925-DDAF-5866-90AD3457D9AC}"/>
              </a:ext>
            </a:extLst>
          </p:cNvPr>
          <p:cNvSpPr/>
          <p:nvPr/>
        </p:nvSpPr>
        <p:spPr>
          <a:xfrm>
            <a:off x="6549847" y="1266444"/>
            <a:ext cx="381305" cy="381305"/>
          </a:xfrm>
          <a:prstGeom prst="ellipse">
            <a:avLst/>
          </a:prstGeom>
          <a:solidFill>
            <a:srgbClr val="FFCC00"/>
          </a:solidFill>
          <a:ln/>
        </p:spPr>
        <p:txBody>
          <a:bodyPr/>
          <a:lstStyle/>
          <a:p>
            <a:endParaRPr lang="ja-JP" altLang="en-US"/>
          </a:p>
        </p:txBody>
      </p:sp>
      <p:pic>
        <p:nvPicPr>
          <p:cNvPr id="64" name="Image 4" descr="preencoded.png">
            <a:extLst>
              <a:ext uri="{FF2B5EF4-FFF2-40B4-BE49-F238E27FC236}">
                <a16:creationId xmlns:a16="http://schemas.microsoft.com/office/drawing/2014/main" id="{B9E87D76-8F89-C0A0-E98A-AEE933C9447C}"/>
              </a:ext>
            </a:extLst>
          </p:cNvPr>
          <p:cNvPicPr>
            <a:picLocks noChangeAspect="1"/>
          </p:cNvPicPr>
          <p:nvPr/>
        </p:nvPicPr>
        <p:blipFill>
          <a:blip r:embed="rId3"/>
          <a:srcRect t="-43" b="-43"/>
          <a:stretch/>
        </p:blipFill>
        <p:spPr>
          <a:xfrm>
            <a:off x="6673291" y="1380744"/>
            <a:ext cx="133502" cy="152705"/>
          </a:xfrm>
          <a:prstGeom prst="rect">
            <a:avLst/>
          </a:prstGeom>
        </p:spPr>
      </p:pic>
      <p:sp>
        <p:nvSpPr>
          <p:cNvPr id="66" name="Shape 28">
            <a:extLst>
              <a:ext uri="{FF2B5EF4-FFF2-40B4-BE49-F238E27FC236}">
                <a16:creationId xmlns:a16="http://schemas.microsoft.com/office/drawing/2014/main" id="{D2B7CAA4-B920-C681-94C9-427180766EBA}"/>
              </a:ext>
            </a:extLst>
          </p:cNvPr>
          <p:cNvSpPr/>
          <p:nvPr/>
        </p:nvSpPr>
        <p:spPr>
          <a:xfrm>
            <a:off x="6549847" y="1790396"/>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67" name="Shape 29">
            <a:extLst>
              <a:ext uri="{FF2B5EF4-FFF2-40B4-BE49-F238E27FC236}">
                <a16:creationId xmlns:a16="http://schemas.microsoft.com/office/drawing/2014/main" id="{4FB30C5F-389E-C260-CE64-365DBE2FF3F2}"/>
              </a:ext>
            </a:extLst>
          </p:cNvPr>
          <p:cNvSpPr/>
          <p:nvPr/>
        </p:nvSpPr>
        <p:spPr>
          <a:xfrm>
            <a:off x="9207093" y="1790396"/>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74" name="Text 32">
            <a:extLst>
              <a:ext uri="{FF2B5EF4-FFF2-40B4-BE49-F238E27FC236}">
                <a16:creationId xmlns:a16="http://schemas.microsoft.com/office/drawing/2014/main" id="{20E67509-B93C-1152-F11B-D6A74D99CD3D}"/>
              </a:ext>
            </a:extLst>
          </p:cNvPr>
          <p:cNvSpPr txBox="1"/>
          <p:nvPr/>
        </p:nvSpPr>
        <p:spPr>
          <a:xfrm>
            <a:off x="7211276" y="2162556"/>
            <a:ext cx="1102844" cy="201840"/>
          </a:xfrm>
          <a:prstGeom prst="rect">
            <a:avLst/>
          </a:prstGeom>
          <a:noFill/>
          <a:ln/>
        </p:spPr>
        <p:txBody>
          <a:bodyPr wrap="square" lIns="0" tIns="0" rIns="0" bIns="0" rtlCol="0" anchor="ctr"/>
          <a:lstStyle/>
          <a:p>
            <a:pPr marL="0" indent="0" algn="ctr">
              <a:buNone/>
            </a:pPr>
            <a:r>
              <a:rPr lang="en-US" sz="1300" dirty="0">
                <a:solidFill>
                  <a:srgbClr val="495057"/>
                </a:solidFill>
                <a:latin typeface="Noto Sans JP" pitchFamily="34" charset="0"/>
                <a:ea typeface="Noto Sans JP" pitchFamily="34" charset="-122"/>
                <a:cs typeface="Noto Sans JP" pitchFamily="34" charset="-120"/>
              </a:rPr>
              <a:t>リクルート</a:t>
            </a:r>
            <a:endParaRPr lang="en-US" sz="1300" dirty="0"/>
          </a:p>
        </p:txBody>
      </p:sp>
      <p:sp>
        <p:nvSpPr>
          <p:cNvPr id="75" name="Text 33">
            <a:extLst>
              <a:ext uri="{FF2B5EF4-FFF2-40B4-BE49-F238E27FC236}">
                <a16:creationId xmlns:a16="http://schemas.microsoft.com/office/drawing/2014/main" id="{66C32312-2C90-38BE-F07B-E72773AFD1DC}"/>
              </a:ext>
            </a:extLst>
          </p:cNvPr>
          <p:cNvSpPr txBox="1"/>
          <p:nvPr/>
        </p:nvSpPr>
        <p:spPr>
          <a:xfrm>
            <a:off x="10003104" y="2195987"/>
            <a:ext cx="911112" cy="201840"/>
          </a:xfrm>
          <a:prstGeom prst="rect">
            <a:avLst/>
          </a:prstGeom>
          <a:noFill/>
          <a:ln/>
        </p:spPr>
        <p:txBody>
          <a:bodyPr wrap="square" lIns="0" tIns="0" rIns="0" bIns="0" rtlCol="0" anchor="ctr"/>
          <a:lstStyle/>
          <a:p>
            <a:pPr marL="0" indent="0" algn="ctr">
              <a:buNone/>
            </a:pPr>
            <a:r>
              <a:rPr lang="en-US" sz="1300" dirty="0">
                <a:solidFill>
                  <a:srgbClr val="495057"/>
                </a:solidFill>
                <a:latin typeface="Noto Sans JP" pitchFamily="34" charset="0"/>
                <a:ea typeface="Noto Sans JP" pitchFamily="34" charset="-122"/>
                <a:cs typeface="Noto Sans JP" pitchFamily="34" charset="-120"/>
              </a:rPr>
              <a:t>マイナビ</a:t>
            </a:r>
            <a:endParaRPr lang="en-US" sz="1300" dirty="0"/>
          </a:p>
        </p:txBody>
      </p:sp>
      <p:sp>
        <p:nvSpPr>
          <p:cNvPr id="6" name="Text 6">
            <a:extLst>
              <a:ext uri="{FF2B5EF4-FFF2-40B4-BE49-F238E27FC236}">
                <a16:creationId xmlns:a16="http://schemas.microsoft.com/office/drawing/2014/main" id="{469FF825-423F-023C-CBBE-36474A4380F6}"/>
              </a:ext>
            </a:extLst>
          </p:cNvPr>
          <p:cNvSpPr txBox="1"/>
          <p:nvPr/>
        </p:nvSpPr>
        <p:spPr>
          <a:xfrm>
            <a:off x="7009255" y="1323137"/>
            <a:ext cx="4754119" cy="277977"/>
          </a:xfrm>
          <a:prstGeom prst="rect">
            <a:avLst/>
          </a:prstGeom>
          <a:noFill/>
          <a:ln/>
        </p:spPr>
        <p:txBody>
          <a:bodyPr wrap="square" lIns="0" tIns="0" rIns="0" bIns="0" rtlCol="0" anchor="ctr"/>
          <a:lstStyle/>
          <a:p>
            <a:pPr marL="0" indent="0" algn="l">
              <a:buNone/>
            </a:pPr>
            <a:r>
              <a:rPr lang="ja-JP" altLang="en-US" sz="1500" b="1" dirty="0">
                <a:solidFill>
                  <a:srgbClr val="1F2937"/>
                </a:solidFill>
                <a:latin typeface="Noto Sans JP" pitchFamily="34" charset="0"/>
                <a:ea typeface="Noto Sans JP" pitchFamily="34" charset="-122"/>
              </a:rPr>
              <a:t>取引・アプローチできていない・しきれていない企業</a:t>
            </a:r>
            <a:endParaRPr lang="en-US" sz="1500" dirty="0"/>
          </a:p>
        </p:txBody>
      </p:sp>
      <p:sp>
        <p:nvSpPr>
          <p:cNvPr id="7" name="Shape 30">
            <a:extLst>
              <a:ext uri="{FF2B5EF4-FFF2-40B4-BE49-F238E27FC236}">
                <a16:creationId xmlns:a16="http://schemas.microsoft.com/office/drawing/2014/main" id="{800352EB-51B9-7721-DCD6-2330B80EFDF7}"/>
              </a:ext>
            </a:extLst>
          </p:cNvPr>
          <p:cNvSpPr/>
          <p:nvPr/>
        </p:nvSpPr>
        <p:spPr>
          <a:xfrm>
            <a:off x="726034" y="3871569"/>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8" name="Shape 31">
            <a:extLst>
              <a:ext uri="{FF2B5EF4-FFF2-40B4-BE49-F238E27FC236}">
                <a16:creationId xmlns:a16="http://schemas.microsoft.com/office/drawing/2014/main" id="{BDE62133-D22B-FC9B-BBF5-43F96C5B81AE}"/>
              </a:ext>
            </a:extLst>
          </p:cNvPr>
          <p:cNvSpPr/>
          <p:nvPr/>
        </p:nvSpPr>
        <p:spPr>
          <a:xfrm>
            <a:off x="3383280" y="3871569"/>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12" name="Text 34">
            <a:extLst>
              <a:ext uri="{FF2B5EF4-FFF2-40B4-BE49-F238E27FC236}">
                <a16:creationId xmlns:a16="http://schemas.microsoft.com/office/drawing/2014/main" id="{C82BD13A-6557-3EFA-4358-B62C7BFA98BB}"/>
              </a:ext>
            </a:extLst>
          </p:cNvPr>
          <p:cNvSpPr txBox="1"/>
          <p:nvPr/>
        </p:nvSpPr>
        <p:spPr>
          <a:xfrm>
            <a:off x="1025042" y="4042562"/>
            <a:ext cx="1962302" cy="685800"/>
          </a:xfrm>
          <a:prstGeom prst="rect">
            <a:avLst/>
          </a:prstGeom>
          <a:noFill/>
          <a:ln/>
        </p:spPr>
        <p:txBody>
          <a:bodyPr wrap="square" lIns="0" tIns="0" rIns="0" bIns="0" rtlCol="0" anchor="ctr"/>
          <a:lstStyle/>
          <a:p>
            <a:pPr marL="0" indent="0" algn="ctr">
              <a:buNone/>
            </a:pPr>
            <a:r>
              <a:rPr lang="ja-JP" altLang="en-US" sz="1300" dirty="0">
                <a:solidFill>
                  <a:srgbClr val="495057"/>
                </a:solidFill>
                <a:latin typeface="Noto Sans JP" pitchFamily="34" charset="0"/>
                <a:ea typeface="Noto Sans JP" pitchFamily="34" charset="-122"/>
                <a:cs typeface="Noto Sans JP" pitchFamily="34" charset="-120"/>
              </a:rPr>
              <a:t>タイミー</a:t>
            </a:r>
            <a:endParaRPr lang="en-US" altLang="ja-JP" sz="1300" dirty="0">
              <a:solidFill>
                <a:srgbClr val="495057"/>
              </a:solidFill>
              <a:latin typeface="Noto Sans JP" pitchFamily="34" charset="0"/>
              <a:ea typeface="Noto Sans JP" pitchFamily="34" charset="-122"/>
              <a:cs typeface="Noto Sans JP" pitchFamily="34" charset="-120"/>
            </a:endParaRPr>
          </a:p>
          <a:p>
            <a:pPr marL="0" indent="0" algn="ctr">
              <a:buNone/>
            </a:pPr>
            <a:r>
              <a:rPr lang="ja-JP" altLang="en-US" sz="1300" dirty="0">
                <a:solidFill>
                  <a:srgbClr val="495057"/>
                </a:solidFill>
                <a:latin typeface="Noto Sans JP" pitchFamily="34" charset="0"/>
                <a:ea typeface="Noto Sans JP" pitchFamily="34" charset="-122"/>
              </a:rPr>
              <a:t>（既存顧客）</a:t>
            </a:r>
            <a:endParaRPr lang="en-US" sz="1300" dirty="0"/>
          </a:p>
        </p:txBody>
      </p:sp>
      <p:sp>
        <p:nvSpPr>
          <p:cNvPr id="13" name="Text 35">
            <a:extLst>
              <a:ext uri="{FF2B5EF4-FFF2-40B4-BE49-F238E27FC236}">
                <a16:creationId xmlns:a16="http://schemas.microsoft.com/office/drawing/2014/main" id="{2F95F3BA-5158-CAAD-9A26-207FC0378CE8}"/>
              </a:ext>
            </a:extLst>
          </p:cNvPr>
          <p:cNvSpPr txBox="1"/>
          <p:nvPr/>
        </p:nvSpPr>
        <p:spPr>
          <a:xfrm>
            <a:off x="3873398" y="4110227"/>
            <a:ext cx="1581912" cy="523037"/>
          </a:xfrm>
          <a:prstGeom prst="rect">
            <a:avLst/>
          </a:prstGeom>
          <a:noFill/>
          <a:ln/>
        </p:spPr>
        <p:txBody>
          <a:bodyPr wrap="square" lIns="0" tIns="0" rIns="0" bIns="0" rtlCol="0" anchor="ctr"/>
          <a:lstStyle/>
          <a:p>
            <a:pPr algn="ctr"/>
            <a:r>
              <a:rPr lang="en-US" altLang="ja-JP" sz="1300" dirty="0" err="1">
                <a:solidFill>
                  <a:srgbClr val="495057"/>
                </a:solidFill>
                <a:latin typeface="Noto Sans JP" pitchFamily="34" charset="0"/>
                <a:ea typeface="Noto Sans JP" pitchFamily="34" charset="-122"/>
                <a:cs typeface="Noto Sans JP" pitchFamily="34" charset="-120"/>
              </a:rPr>
              <a:t>Wantedly</a:t>
            </a:r>
            <a:endParaRPr lang="en-US" altLang="ja-JP" sz="1300" dirty="0">
              <a:solidFill>
                <a:srgbClr val="495057"/>
              </a:solidFill>
              <a:latin typeface="Noto Sans JP" pitchFamily="34" charset="0"/>
              <a:ea typeface="Noto Sans JP" pitchFamily="34" charset="-122"/>
              <a:cs typeface="Noto Sans JP" pitchFamily="34" charset="-120"/>
            </a:endParaRPr>
          </a:p>
          <a:p>
            <a:pPr algn="ctr"/>
            <a:r>
              <a:rPr lang="ja-JP" altLang="en-US" sz="1300" dirty="0">
                <a:solidFill>
                  <a:srgbClr val="495057"/>
                </a:solidFill>
                <a:latin typeface="Noto Sans JP" pitchFamily="34" charset="0"/>
                <a:ea typeface="Noto Sans JP" pitchFamily="34" charset="-122"/>
              </a:rPr>
              <a:t>（既存顧客）</a:t>
            </a:r>
            <a:endParaRPr lang="en-US" altLang="ja-JP" sz="1300" dirty="0"/>
          </a:p>
        </p:txBody>
      </p:sp>
      <p:sp>
        <p:nvSpPr>
          <p:cNvPr id="14" name="Shape 30">
            <a:extLst>
              <a:ext uri="{FF2B5EF4-FFF2-40B4-BE49-F238E27FC236}">
                <a16:creationId xmlns:a16="http://schemas.microsoft.com/office/drawing/2014/main" id="{EE94CE84-866D-143F-E961-C7FC267F9275}"/>
              </a:ext>
            </a:extLst>
          </p:cNvPr>
          <p:cNvSpPr/>
          <p:nvPr/>
        </p:nvSpPr>
        <p:spPr>
          <a:xfrm>
            <a:off x="726034" y="4897221"/>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15" name="Shape 31">
            <a:extLst>
              <a:ext uri="{FF2B5EF4-FFF2-40B4-BE49-F238E27FC236}">
                <a16:creationId xmlns:a16="http://schemas.microsoft.com/office/drawing/2014/main" id="{F601A738-5B3F-8F58-F084-B44D8CDB67F9}"/>
              </a:ext>
            </a:extLst>
          </p:cNvPr>
          <p:cNvSpPr/>
          <p:nvPr/>
        </p:nvSpPr>
        <p:spPr>
          <a:xfrm>
            <a:off x="3383280" y="4897221"/>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16" name="Text 34">
            <a:extLst>
              <a:ext uri="{FF2B5EF4-FFF2-40B4-BE49-F238E27FC236}">
                <a16:creationId xmlns:a16="http://schemas.microsoft.com/office/drawing/2014/main" id="{42A69760-F2B0-415D-3CE2-9D9C7F777FC8}"/>
              </a:ext>
            </a:extLst>
          </p:cNvPr>
          <p:cNvSpPr txBox="1"/>
          <p:nvPr/>
        </p:nvSpPr>
        <p:spPr>
          <a:xfrm>
            <a:off x="1025042" y="5068214"/>
            <a:ext cx="1962302" cy="685800"/>
          </a:xfrm>
          <a:prstGeom prst="rect">
            <a:avLst/>
          </a:prstGeom>
          <a:noFill/>
          <a:ln/>
        </p:spPr>
        <p:txBody>
          <a:bodyPr wrap="square" lIns="0" tIns="0" rIns="0" bIns="0" rtlCol="0" anchor="ctr"/>
          <a:lstStyle/>
          <a:p>
            <a:pPr marL="0" indent="0" algn="ctr">
              <a:buNone/>
            </a:pPr>
            <a:r>
              <a:rPr lang="ja-JP" altLang="en-US" sz="1300" dirty="0">
                <a:solidFill>
                  <a:srgbClr val="495057"/>
                </a:solidFill>
                <a:latin typeface="Noto Sans JP" pitchFamily="34" charset="0"/>
                <a:ea typeface="Noto Sans JP" pitchFamily="34" charset="-122"/>
                <a:cs typeface="Noto Sans JP" pitchFamily="34" charset="-120"/>
              </a:rPr>
              <a:t>ミイダス</a:t>
            </a:r>
            <a:endParaRPr lang="en-US" altLang="ja-JP" sz="1300" dirty="0">
              <a:solidFill>
                <a:srgbClr val="495057"/>
              </a:solidFill>
              <a:latin typeface="Noto Sans JP" pitchFamily="34" charset="0"/>
              <a:ea typeface="Noto Sans JP" pitchFamily="34" charset="-122"/>
              <a:cs typeface="Noto Sans JP" pitchFamily="34" charset="-120"/>
            </a:endParaRPr>
          </a:p>
          <a:p>
            <a:pPr marL="0" indent="0" algn="ctr">
              <a:buNone/>
            </a:pPr>
            <a:r>
              <a:rPr lang="ja-JP" altLang="en-US" sz="1300" dirty="0">
                <a:solidFill>
                  <a:srgbClr val="495057"/>
                </a:solidFill>
                <a:latin typeface="Noto Sans JP" pitchFamily="34" charset="0"/>
                <a:ea typeface="Noto Sans JP" pitchFamily="34" charset="-122"/>
              </a:rPr>
              <a:t>（過去顧客）</a:t>
            </a:r>
            <a:endParaRPr lang="en-US" sz="1300" dirty="0"/>
          </a:p>
        </p:txBody>
      </p:sp>
      <p:sp>
        <p:nvSpPr>
          <p:cNvPr id="17" name="Text 35">
            <a:extLst>
              <a:ext uri="{FF2B5EF4-FFF2-40B4-BE49-F238E27FC236}">
                <a16:creationId xmlns:a16="http://schemas.microsoft.com/office/drawing/2014/main" id="{06EB4143-0952-74B5-10A6-FCA02FD3DDA6}"/>
              </a:ext>
            </a:extLst>
          </p:cNvPr>
          <p:cNvSpPr txBox="1"/>
          <p:nvPr/>
        </p:nvSpPr>
        <p:spPr>
          <a:xfrm>
            <a:off x="3873398" y="5135879"/>
            <a:ext cx="1581912" cy="523037"/>
          </a:xfrm>
          <a:prstGeom prst="rect">
            <a:avLst/>
          </a:prstGeom>
          <a:noFill/>
          <a:ln/>
        </p:spPr>
        <p:txBody>
          <a:bodyPr wrap="square" lIns="0" tIns="0" rIns="0" bIns="0" rtlCol="0" anchor="ctr"/>
          <a:lstStyle/>
          <a:p>
            <a:pPr algn="ctr"/>
            <a:r>
              <a:rPr lang="ja-JP" altLang="en-US" sz="1300" dirty="0">
                <a:solidFill>
                  <a:srgbClr val="495057"/>
                </a:solidFill>
                <a:latin typeface="Noto Sans JP" pitchFamily="34" charset="0"/>
                <a:ea typeface="Noto Sans JP" pitchFamily="34" charset="-122"/>
                <a:cs typeface="Noto Sans JP" pitchFamily="34" charset="-120"/>
              </a:rPr>
              <a:t>クラウドワークス</a:t>
            </a:r>
            <a:endParaRPr lang="en-US" altLang="ja-JP" sz="1300" dirty="0">
              <a:solidFill>
                <a:srgbClr val="495057"/>
              </a:solidFill>
              <a:latin typeface="Noto Sans JP" pitchFamily="34" charset="0"/>
              <a:ea typeface="Noto Sans JP" pitchFamily="34" charset="-122"/>
              <a:cs typeface="Noto Sans JP" pitchFamily="34" charset="-120"/>
            </a:endParaRPr>
          </a:p>
          <a:p>
            <a:pPr algn="ctr"/>
            <a:r>
              <a:rPr lang="ja-JP" altLang="en-US" sz="1300" dirty="0">
                <a:solidFill>
                  <a:srgbClr val="495057"/>
                </a:solidFill>
                <a:latin typeface="Noto Sans JP" pitchFamily="34" charset="0"/>
                <a:ea typeface="Noto Sans JP" pitchFamily="34" charset="-122"/>
              </a:rPr>
              <a:t>（過去顧客）</a:t>
            </a:r>
            <a:endParaRPr lang="en-US" altLang="ja-JP" sz="1300" dirty="0"/>
          </a:p>
        </p:txBody>
      </p:sp>
      <p:sp>
        <p:nvSpPr>
          <p:cNvPr id="19" name="Shape 29">
            <a:extLst>
              <a:ext uri="{FF2B5EF4-FFF2-40B4-BE49-F238E27FC236}">
                <a16:creationId xmlns:a16="http://schemas.microsoft.com/office/drawing/2014/main" id="{F8553D76-B29B-DC51-D44A-C9C2A8F8833E}"/>
              </a:ext>
            </a:extLst>
          </p:cNvPr>
          <p:cNvSpPr/>
          <p:nvPr/>
        </p:nvSpPr>
        <p:spPr>
          <a:xfrm>
            <a:off x="9222835" y="2848053"/>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20" name="Text 33">
            <a:extLst>
              <a:ext uri="{FF2B5EF4-FFF2-40B4-BE49-F238E27FC236}">
                <a16:creationId xmlns:a16="http://schemas.microsoft.com/office/drawing/2014/main" id="{A0CB2C80-55B1-7F70-C588-61B71CE3050C}"/>
              </a:ext>
            </a:extLst>
          </p:cNvPr>
          <p:cNvSpPr txBox="1"/>
          <p:nvPr/>
        </p:nvSpPr>
        <p:spPr>
          <a:xfrm>
            <a:off x="9207093" y="2932483"/>
            <a:ext cx="1421021" cy="181965"/>
          </a:xfrm>
          <a:prstGeom prst="rect">
            <a:avLst/>
          </a:prstGeom>
          <a:noFill/>
          <a:ln/>
        </p:spPr>
        <p:txBody>
          <a:bodyPr wrap="square" lIns="0" tIns="0" rIns="0" bIns="0" rtlCol="0" anchor="ctr"/>
          <a:lstStyle/>
          <a:p>
            <a:pPr marL="0" indent="0" algn="ctr">
              <a:buNone/>
            </a:pPr>
            <a:r>
              <a:rPr lang="ja-JP" altLang="en-US" sz="1500" b="1" dirty="0">
                <a:solidFill>
                  <a:srgbClr val="495057"/>
                </a:solidFill>
                <a:latin typeface="Noto Sans JP" pitchFamily="34" charset="0"/>
                <a:ea typeface="Noto Sans JP" pitchFamily="34" charset="-122"/>
              </a:rPr>
              <a:t>スキマバイト</a:t>
            </a:r>
            <a:endParaRPr lang="en-US" sz="1500" b="1" dirty="0"/>
          </a:p>
        </p:txBody>
      </p:sp>
      <p:sp>
        <p:nvSpPr>
          <p:cNvPr id="21" name="Shape 37">
            <a:extLst>
              <a:ext uri="{FF2B5EF4-FFF2-40B4-BE49-F238E27FC236}">
                <a16:creationId xmlns:a16="http://schemas.microsoft.com/office/drawing/2014/main" id="{BDBAC382-C557-C0ED-3AAA-794860CBA938}"/>
              </a:ext>
            </a:extLst>
          </p:cNvPr>
          <p:cNvSpPr/>
          <p:nvPr/>
        </p:nvSpPr>
        <p:spPr>
          <a:xfrm>
            <a:off x="9346137" y="3270811"/>
            <a:ext cx="57607" cy="57607"/>
          </a:xfrm>
          <a:prstGeom prst="ellipse">
            <a:avLst/>
          </a:prstGeom>
          <a:solidFill>
            <a:srgbClr val="FFCC00"/>
          </a:solidFill>
          <a:ln/>
        </p:spPr>
        <p:txBody>
          <a:bodyPr/>
          <a:lstStyle/>
          <a:p>
            <a:endParaRPr lang="ja-JP" altLang="en-US"/>
          </a:p>
        </p:txBody>
      </p:sp>
      <p:sp>
        <p:nvSpPr>
          <p:cNvPr id="22" name="Shape 38">
            <a:extLst>
              <a:ext uri="{FF2B5EF4-FFF2-40B4-BE49-F238E27FC236}">
                <a16:creationId xmlns:a16="http://schemas.microsoft.com/office/drawing/2014/main" id="{036A0D34-B174-80A9-859D-EEE5D8CCE377}"/>
              </a:ext>
            </a:extLst>
          </p:cNvPr>
          <p:cNvSpPr/>
          <p:nvPr/>
        </p:nvSpPr>
        <p:spPr>
          <a:xfrm>
            <a:off x="9346137" y="3546959"/>
            <a:ext cx="57607" cy="57607"/>
          </a:xfrm>
          <a:prstGeom prst="ellipse">
            <a:avLst/>
          </a:prstGeom>
          <a:solidFill>
            <a:srgbClr val="FFCC00"/>
          </a:solidFill>
          <a:ln/>
        </p:spPr>
        <p:txBody>
          <a:bodyPr/>
          <a:lstStyle/>
          <a:p>
            <a:endParaRPr lang="ja-JP" altLang="en-US"/>
          </a:p>
        </p:txBody>
      </p:sp>
      <p:sp>
        <p:nvSpPr>
          <p:cNvPr id="23" name="Text 44">
            <a:extLst>
              <a:ext uri="{FF2B5EF4-FFF2-40B4-BE49-F238E27FC236}">
                <a16:creationId xmlns:a16="http://schemas.microsoft.com/office/drawing/2014/main" id="{42C92F34-33AB-BC26-E402-F1D11C4FE9D0}"/>
              </a:ext>
            </a:extLst>
          </p:cNvPr>
          <p:cNvSpPr txBox="1"/>
          <p:nvPr/>
        </p:nvSpPr>
        <p:spPr>
          <a:xfrm>
            <a:off x="9479640" y="3103806"/>
            <a:ext cx="2128974" cy="361464"/>
          </a:xfrm>
          <a:prstGeom prst="rect">
            <a:avLst/>
          </a:prstGeom>
          <a:noFill/>
          <a:ln/>
        </p:spPr>
        <p:txBody>
          <a:bodyPr wrap="square" lIns="0" tIns="0" rIns="0" bIns="0" rtlCol="0" anchor="ctr"/>
          <a:lstStyle/>
          <a:p>
            <a:pPr marL="0" indent="0" algn="l">
              <a:buNone/>
            </a:pPr>
            <a:r>
              <a:rPr lang="ja-JP" altLang="en-US" sz="1000" dirty="0">
                <a:solidFill>
                  <a:srgbClr val="495057"/>
                </a:solidFill>
                <a:latin typeface="Noto Sans JP" pitchFamily="34" charset="0"/>
                <a:ea typeface="Noto Sans JP" pitchFamily="34" charset="-122"/>
                <a:cs typeface="Noto Sans JP" pitchFamily="34" charset="-120"/>
              </a:rPr>
              <a:t>シェアフル</a:t>
            </a:r>
            <a:endParaRPr lang="en-US" altLang="ja-JP" sz="1000" dirty="0">
              <a:solidFill>
                <a:srgbClr val="495057"/>
              </a:solidFill>
              <a:latin typeface="Noto Sans JP" pitchFamily="34" charset="0"/>
              <a:ea typeface="Noto Sans JP" pitchFamily="34" charset="-122"/>
              <a:cs typeface="Noto Sans JP" pitchFamily="34" charset="-120"/>
            </a:endParaRPr>
          </a:p>
          <a:p>
            <a:pPr marL="0" indent="0" algn="l">
              <a:buNone/>
            </a:pPr>
            <a:r>
              <a:rPr lang="ja-JP" altLang="en-US" sz="1000" dirty="0">
                <a:solidFill>
                  <a:srgbClr val="495057"/>
                </a:solidFill>
                <a:latin typeface="Noto Sans JP" pitchFamily="34" charset="0"/>
                <a:ea typeface="Noto Sans JP" pitchFamily="34" charset="-122"/>
                <a:cs typeface="Noto Sans JP" pitchFamily="34" charset="-120"/>
              </a:rPr>
              <a:t>（接点あるが、形になっておらず）</a:t>
            </a:r>
            <a:endParaRPr lang="en-US" sz="1000" dirty="0"/>
          </a:p>
        </p:txBody>
      </p:sp>
      <p:sp>
        <p:nvSpPr>
          <p:cNvPr id="24" name="Text 45">
            <a:extLst>
              <a:ext uri="{FF2B5EF4-FFF2-40B4-BE49-F238E27FC236}">
                <a16:creationId xmlns:a16="http://schemas.microsoft.com/office/drawing/2014/main" id="{5E25C01C-1B41-61A5-AF98-248AE5C3A3CC}"/>
              </a:ext>
            </a:extLst>
          </p:cNvPr>
          <p:cNvSpPr txBox="1"/>
          <p:nvPr/>
        </p:nvSpPr>
        <p:spPr>
          <a:xfrm>
            <a:off x="9479639" y="3537509"/>
            <a:ext cx="3072384" cy="191110"/>
          </a:xfrm>
          <a:prstGeom prst="rect">
            <a:avLst/>
          </a:prstGeom>
          <a:noFill/>
          <a:ln/>
        </p:spPr>
        <p:txBody>
          <a:bodyPr wrap="square" lIns="0" tIns="0" rIns="0" bIns="0" rtlCol="0" anchor="ctr"/>
          <a:lstStyle/>
          <a:p>
            <a:pPr marL="0" indent="0" algn="l">
              <a:buNone/>
            </a:pPr>
            <a:r>
              <a:rPr lang="ja-JP" altLang="en-US" sz="1000" dirty="0">
                <a:solidFill>
                  <a:srgbClr val="495057"/>
                </a:solidFill>
                <a:latin typeface="Noto Sans JP" pitchFamily="34" charset="0"/>
                <a:ea typeface="Noto Sans JP" pitchFamily="34" charset="-122"/>
              </a:rPr>
              <a:t>ディップ</a:t>
            </a:r>
            <a:r>
              <a:rPr lang="en-US" altLang="ja-JP" sz="1000" dirty="0">
                <a:solidFill>
                  <a:srgbClr val="495057"/>
                </a:solidFill>
                <a:latin typeface="Noto Sans JP" pitchFamily="34" charset="0"/>
                <a:ea typeface="Noto Sans JP" pitchFamily="34" charset="-122"/>
              </a:rPr>
              <a:t>/</a:t>
            </a:r>
            <a:r>
              <a:rPr lang="ja-JP" altLang="en-US" sz="1000" dirty="0">
                <a:solidFill>
                  <a:srgbClr val="495057"/>
                </a:solidFill>
                <a:latin typeface="Noto Sans JP" pitchFamily="34" charset="0"/>
                <a:ea typeface="Noto Sans JP" pitchFamily="34" charset="-122"/>
              </a:rPr>
              <a:t>スポットバイトル</a:t>
            </a:r>
            <a:endParaRPr lang="en-US" altLang="ja-JP" sz="1000" dirty="0">
              <a:solidFill>
                <a:srgbClr val="495057"/>
              </a:solidFill>
              <a:latin typeface="Noto Sans JP" pitchFamily="34" charset="0"/>
              <a:ea typeface="Noto Sans JP" pitchFamily="34" charset="-122"/>
            </a:endParaRPr>
          </a:p>
          <a:p>
            <a:pPr marL="0" indent="0" algn="l">
              <a:buNone/>
            </a:pPr>
            <a:r>
              <a:rPr lang="ja-JP" altLang="en-US" sz="1000" dirty="0">
                <a:solidFill>
                  <a:srgbClr val="495057"/>
                </a:solidFill>
                <a:latin typeface="Noto Sans JP" pitchFamily="34" charset="0"/>
                <a:ea typeface="Noto Sans JP" pitchFamily="34" charset="-122"/>
              </a:rPr>
              <a:t>（接点作れておらず）</a:t>
            </a:r>
            <a:endParaRPr lang="en-US" sz="1000" dirty="0"/>
          </a:p>
        </p:txBody>
      </p:sp>
      <p:sp>
        <p:nvSpPr>
          <p:cNvPr id="39" name="Shape 29">
            <a:extLst>
              <a:ext uri="{FF2B5EF4-FFF2-40B4-BE49-F238E27FC236}">
                <a16:creationId xmlns:a16="http://schemas.microsoft.com/office/drawing/2014/main" id="{23178A3C-0E87-A4BE-4A06-66E8475E8ABB}"/>
              </a:ext>
            </a:extLst>
          </p:cNvPr>
          <p:cNvSpPr/>
          <p:nvPr/>
        </p:nvSpPr>
        <p:spPr>
          <a:xfrm>
            <a:off x="6540703" y="3877730"/>
            <a:ext cx="5125517" cy="1646500"/>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40" name="Shape 39">
            <a:extLst>
              <a:ext uri="{FF2B5EF4-FFF2-40B4-BE49-F238E27FC236}">
                <a16:creationId xmlns:a16="http://schemas.microsoft.com/office/drawing/2014/main" id="{ACFA48E7-759F-F8CA-A053-891083CBDBF8}"/>
              </a:ext>
            </a:extLst>
          </p:cNvPr>
          <p:cNvSpPr/>
          <p:nvPr/>
        </p:nvSpPr>
        <p:spPr>
          <a:xfrm>
            <a:off x="6690420" y="4376455"/>
            <a:ext cx="63230" cy="106695"/>
          </a:xfrm>
          <a:prstGeom prst="ellipse">
            <a:avLst/>
          </a:prstGeom>
          <a:solidFill>
            <a:srgbClr val="FFCC00"/>
          </a:solidFill>
          <a:ln/>
        </p:spPr>
        <p:txBody>
          <a:bodyPr/>
          <a:lstStyle/>
          <a:p>
            <a:endParaRPr lang="ja-JP" altLang="en-US" sz="1200"/>
          </a:p>
        </p:txBody>
      </p:sp>
      <p:sp>
        <p:nvSpPr>
          <p:cNvPr id="41" name="Shape 40">
            <a:extLst>
              <a:ext uri="{FF2B5EF4-FFF2-40B4-BE49-F238E27FC236}">
                <a16:creationId xmlns:a16="http://schemas.microsoft.com/office/drawing/2014/main" id="{CE70C439-9B72-20EA-91D0-C6F940AEC7D2}"/>
              </a:ext>
            </a:extLst>
          </p:cNvPr>
          <p:cNvSpPr/>
          <p:nvPr/>
        </p:nvSpPr>
        <p:spPr>
          <a:xfrm>
            <a:off x="6690420" y="4591829"/>
            <a:ext cx="63230" cy="106695"/>
          </a:xfrm>
          <a:prstGeom prst="ellipse">
            <a:avLst/>
          </a:prstGeom>
          <a:solidFill>
            <a:srgbClr val="FFCC00"/>
          </a:solidFill>
          <a:ln/>
        </p:spPr>
        <p:txBody>
          <a:bodyPr/>
          <a:lstStyle/>
          <a:p>
            <a:endParaRPr lang="ja-JP" altLang="en-US" sz="1200"/>
          </a:p>
        </p:txBody>
      </p:sp>
      <p:sp>
        <p:nvSpPr>
          <p:cNvPr id="42" name="Text 46">
            <a:extLst>
              <a:ext uri="{FF2B5EF4-FFF2-40B4-BE49-F238E27FC236}">
                <a16:creationId xmlns:a16="http://schemas.microsoft.com/office/drawing/2014/main" id="{8586E30A-0518-AF3F-C954-E0D2B776F969}"/>
              </a:ext>
            </a:extLst>
          </p:cNvPr>
          <p:cNvSpPr txBox="1"/>
          <p:nvPr/>
        </p:nvSpPr>
        <p:spPr>
          <a:xfrm>
            <a:off x="6834957" y="4261723"/>
            <a:ext cx="2295363" cy="353959"/>
          </a:xfrm>
          <a:prstGeom prst="rect">
            <a:avLst/>
          </a:prstGeom>
          <a:noFill/>
          <a:ln/>
        </p:spPr>
        <p:txBody>
          <a:bodyPr wrap="square" lIns="0" tIns="0" rIns="0" bIns="0" rtlCol="0" anchor="ctr"/>
          <a:lstStyle/>
          <a:p>
            <a:pPr marL="0" indent="0" algn="l">
              <a:buNone/>
            </a:pPr>
            <a:r>
              <a:rPr lang="ja-JP" altLang="en-US" sz="1200" dirty="0">
                <a:solidFill>
                  <a:srgbClr val="495057"/>
                </a:solidFill>
                <a:latin typeface="Noto Sans JP" pitchFamily="34" charset="0"/>
                <a:ea typeface="Noto Sans JP" pitchFamily="34" charset="-122"/>
                <a:cs typeface="Noto Sans JP" pitchFamily="34" charset="-120"/>
              </a:rPr>
              <a:t>ビズリーチ</a:t>
            </a:r>
            <a:endParaRPr lang="en-US" sz="1200" dirty="0"/>
          </a:p>
        </p:txBody>
      </p:sp>
      <p:sp>
        <p:nvSpPr>
          <p:cNvPr id="65" name="Text 47">
            <a:extLst>
              <a:ext uri="{FF2B5EF4-FFF2-40B4-BE49-F238E27FC236}">
                <a16:creationId xmlns:a16="http://schemas.microsoft.com/office/drawing/2014/main" id="{519616F4-7421-D61E-3B80-7F4257B02CA6}"/>
              </a:ext>
            </a:extLst>
          </p:cNvPr>
          <p:cNvSpPr txBox="1"/>
          <p:nvPr/>
        </p:nvSpPr>
        <p:spPr>
          <a:xfrm>
            <a:off x="6823921" y="4591828"/>
            <a:ext cx="2407037" cy="221860"/>
          </a:xfrm>
          <a:prstGeom prst="rect">
            <a:avLst/>
          </a:prstGeom>
          <a:noFill/>
          <a:ln/>
        </p:spPr>
        <p:txBody>
          <a:bodyPr wrap="square" lIns="0" tIns="0" rIns="0" bIns="0" rtlCol="0" anchor="ctr"/>
          <a:lstStyle/>
          <a:p>
            <a:pPr marL="0" indent="0" algn="l">
              <a:buNone/>
            </a:pPr>
            <a:r>
              <a:rPr lang="en-US" altLang="ja-JP" sz="1200" dirty="0">
                <a:solidFill>
                  <a:srgbClr val="495057"/>
                </a:solidFill>
                <a:latin typeface="Noto Sans JP" pitchFamily="34" charset="0"/>
                <a:ea typeface="Noto Sans JP" pitchFamily="34" charset="-122"/>
                <a:cs typeface="Noto Sans JP" pitchFamily="34" charset="-120"/>
              </a:rPr>
              <a:t>Smart</a:t>
            </a:r>
            <a:r>
              <a:rPr lang="ja-JP" altLang="en-US" sz="1200" dirty="0">
                <a:solidFill>
                  <a:srgbClr val="495057"/>
                </a:solidFill>
                <a:latin typeface="Noto Sans JP" pitchFamily="34" charset="0"/>
                <a:ea typeface="Noto Sans JP" pitchFamily="34" charset="-122"/>
                <a:cs typeface="Noto Sans JP" pitchFamily="34" charset="-120"/>
              </a:rPr>
              <a:t>　</a:t>
            </a:r>
            <a:r>
              <a:rPr lang="en-US" altLang="ja-JP" sz="1200" dirty="0">
                <a:solidFill>
                  <a:srgbClr val="495057"/>
                </a:solidFill>
                <a:latin typeface="Noto Sans JP" pitchFamily="34" charset="0"/>
                <a:ea typeface="Noto Sans JP" pitchFamily="34" charset="-122"/>
                <a:cs typeface="Noto Sans JP" pitchFamily="34" charset="-120"/>
              </a:rPr>
              <a:t>HR </a:t>
            </a:r>
            <a:endParaRPr lang="en-US" sz="1200" dirty="0"/>
          </a:p>
        </p:txBody>
      </p:sp>
      <p:sp>
        <p:nvSpPr>
          <p:cNvPr id="70" name="Text 33">
            <a:extLst>
              <a:ext uri="{FF2B5EF4-FFF2-40B4-BE49-F238E27FC236}">
                <a16:creationId xmlns:a16="http://schemas.microsoft.com/office/drawing/2014/main" id="{4AB764FA-5CC1-AC9C-7652-D49D4A50A8E0}"/>
              </a:ext>
            </a:extLst>
          </p:cNvPr>
          <p:cNvSpPr txBox="1"/>
          <p:nvPr/>
        </p:nvSpPr>
        <p:spPr>
          <a:xfrm>
            <a:off x="6602425" y="3979071"/>
            <a:ext cx="999547" cy="214277"/>
          </a:xfrm>
          <a:prstGeom prst="rect">
            <a:avLst/>
          </a:prstGeom>
          <a:noFill/>
          <a:ln/>
        </p:spPr>
        <p:txBody>
          <a:bodyPr wrap="square" lIns="0" tIns="0" rIns="0" bIns="0" rtlCol="0" anchor="ctr"/>
          <a:lstStyle/>
          <a:p>
            <a:pPr marL="0" indent="0" algn="ctr">
              <a:buNone/>
            </a:pPr>
            <a:r>
              <a:rPr lang="en-US" altLang="ja-JP" sz="1500" b="1" dirty="0"/>
              <a:t>HR</a:t>
            </a:r>
            <a:r>
              <a:rPr lang="ja-JP" altLang="en-US" sz="1500" b="1" dirty="0"/>
              <a:t>テック</a:t>
            </a:r>
            <a:endParaRPr lang="en-US" sz="1500" b="1" dirty="0"/>
          </a:p>
        </p:txBody>
      </p:sp>
      <p:sp>
        <p:nvSpPr>
          <p:cNvPr id="71" name="Shape 40">
            <a:extLst>
              <a:ext uri="{FF2B5EF4-FFF2-40B4-BE49-F238E27FC236}">
                <a16:creationId xmlns:a16="http://schemas.microsoft.com/office/drawing/2014/main" id="{507CE560-AEBA-0245-C964-511E564B9D9A}"/>
              </a:ext>
            </a:extLst>
          </p:cNvPr>
          <p:cNvSpPr/>
          <p:nvPr/>
        </p:nvSpPr>
        <p:spPr>
          <a:xfrm>
            <a:off x="6709318" y="4851291"/>
            <a:ext cx="63230" cy="106695"/>
          </a:xfrm>
          <a:prstGeom prst="ellipse">
            <a:avLst/>
          </a:prstGeom>
          <a:solidFill>
            <a:srgbClr val="FFCC00"/>
          </a:solidFill>
          <a:ln/>
        </p:spPr>
        <p:txBody>
          <a:bodyPr/>
          <a:lstStyle/>
          <a:p>
            <a:endParaRPr lang="ja-JP" altLang="en-US" sz="1200"/>
          </a:p>
        </p:txBody>
      </p:sp>
      <p:sp>
        <p:nvSpPr>
          <p:cNvPr id="72" name="Text 47">
            <a:extLst>
              <a:ext uri="{FF2B5EF4-FFF2-40B4-BE49-F238E27FC236}">
                <a16:creationId xmlns:a16="http://schemas.microsoft.com/office/drawing/2014/main" id="{E4EA814A-2A2B-73D1-B70D-2720DC627F24}"/>
              </a:ext>
            </a:extLst>
          </p:cNvPr>
          <p:cNvSpPr txBox="1"/>
          <p:nvPr/>
        </p:nvSpPr>
        <p:spPr>
          <a:xfrm>
            <a:off x="6842819" y="4851290"/>
            <a:ext cx="2407037" cy="221860"/>
          </a:xfrm>
          <a:prstGeom prst="rect">
            <a:avLst/>
          </a:prstGeom>
          <a:noFill/>
          <a:ln/>
        </p:spPr>
        <p:txBody>
          <a:bodyPr wrap="square" lIns="0" tIns="0" rIns="0" bIns="0" rtlCol="0" anchor="ctr"/>
          <a:lstStyle/>
          <a:p>
            <a:pPr marL="0" indent="0" algn="l">
              <a:buNone/>
            </a:pPr>
            <a:r>
              <a:rPr lang="ja-JP" altLang="en-US" sz="1200" dirty="0"/>
              <a:t>カオナビ</a:t>
            </a:r>
            <a:endParaRPr lang="en-US" sz="1200" dirty="0"/>
          </a:p>
        </p:txBody>
      </p:sp>
      <p:sp>
        <p:nvSpPr>
          <p:cNvPr id="85" name="Shape 40">
            <a:extLst>
              <a:ext uri="{FF2B5EF4-FFF2-40B4-BE49-F238E27FC236}">
                <a16:creationId xmlns:a16="http://schemas.microsoft.com/office/drawing/2014/main" id="{34F2E769-1A7B-4482-AFA1-2E19688C1A2F}"/>
              </a:ext>
            </a:extLst>
          </p:cNvPr>
          <p:cNvSpPr/>
          <p:nvPr/>
        </p:nvSpPr>
        <p:spPr>
          <a:xfrm>
            <a:off x="6709318" y="5140090"/>
            <a:ext cx="63230" cy="106695"/>
          </a:xfrm>
          <a:prstGeom prst="ellipse">
            <a:avLst/>
          </a:prstGeom>
          <a:solidFill>
            <a:srgbClr val="FFCC00"/>
          </a:solidFill>
          <a:ln/>
        </p:spPr>
        <p:txBody>
          <a:bodyPr/>
          <a:lstStyle/>
          <a:p>
            <a:endParaRPr lang="ja-JP" altLang="en-US" sz="1200"/>
          </a:p>
        </p:txBody>
      </p:sp>
      <p:sp>
        <p:nvSpPr>
          <p:cNvPr id="90" name="Text 47">
            <a:extLst>
              <a:ext uri="{FF2B5EF4-FFF2-40B4-BE49-F238E27FC236}">
                <a16:creationId xmlns:a16="http://schemas.microsoft.com/office/drawing/2014/main" id="{0F4459B4-5839-079C-0BC4-4A64077B5854}"/>
              </a:ext>
            </a:extLst>
          </p:cNvPr>
          <p:cNvSpPr txBox="1"/>
          <p:nvPr/>
        </p:nvSpPr>
        <p:spPr>
          <a:xfrm>
            <a:off x="6842819" y="5140089"/>
            <a:ext cx="2407037" cy="221860"/>
          </a:xfrm>
          <a:prstGeom prst="rect">
            <a:avLst/>
          </a:prstGeom>
          <a:noFill/>
          <a:ln/>
        </p:spPr>
        <p:txBody>
          <a:bodyPr wrap="square" lIns="0" tIns="0" rIns="0" bIns="0" rtlCol="0" anchor="ctr"/>
          <a:lstStyle/>
          <a:p>
            <a:pPr marL="0" indent="0" algn="l">
              <a:buNone/>
            </a:pPr>
            <a:r>
              <a:rPr lang="ja-JP" altLang="en-US" sz="1200" dirty="0"/>
              <a:t>タレントパレット</a:t>
            </a:r>
            <a:endParaRPr lang="en-US" sz="1200" dirty="0"/>
          </a:p>
        </p:txBody>
      </p:sp>
      <p:sp>
        <p:nvSpPr>
          <p:cNvPr id="91" name="Shape 40">
            <a:extLst>
              <a:ext uri="{FF2B5EF4-FFF2-40B4-BE49-F238E27FC236}">
                <a16:creationId xmlns:a16="http://schemas.microsoft.com/office/drawing/2014/main" id="{AC42889E-2270-C031-2F6D-AF8401FB78AD}"/>
              </a:ext>
            </a:extLst>
          </p:cNvPr>
          <p:cNvSpPr/>
          <p:nvPr/>
        </p:nvSpPr>
        <p:spPr>
          <a:xfrm>
            <a:off x="9222835" y="4350135"/>
            <a:ext cx="63230" cy="106695"/>
          </a:xfrm>
          <a:prstGeom prst="ellipse">
            <a:avLst/>
          </a:prstGeom>
          <a:solidFill>
            <a:srgbClr val="FFCC00"/>
          </a:solidFill>
          <a:ln/>
        </p:spPr>
        <p:txBody>
          <a:bodyPr/>
          <a:lstStyle/>
          <a:p>
            <a:endParaRPr lang="ja-JP" altLang="en-US" sz="1200"/>
          </a:p>
        </p:txBody>
      </p:sp>
      <p:sp>
        <p:nvSpPr>
          <p:cNvPr id="92" name="Text 47">
            <a:extLst>
              <a:ext uri="{FF2B5EF4-FFF2-40B4-BE49-F238E27FC236}">
                <a16:creationId xmlns:a16="http://schemas.microsoft.com/office/drawing/2014/main" id="{3C32958C-9E58-F582-6C91-5211E2E9CE0A}"/>
              </a:ext>
            </a:extLst>
          </p:cNvPr>
          <p:cNvSpPr txBox="1"/>
          <p:nvPr/>
        </p:nvSpPr>
        <p:spPr>
          <a:xfrm>
            <a:off x="9356336" y="4350134"/>
            <a:ext cx="2407037" cy="221860"/>
          </a:xfrm>
          <a:prstGeom prst="rect">
            <a:avLst/>
          </a:prstGeom>
          <a:noFill/>
          <a:ln/>
        </p:spPr>
        <p:txBody>
          <a:bodyPr wrap="square" lIns="0" tIns="0" rIns="0" bIns="0" rtlCol="0" anchor="ctr"/>
          <a:lstStyle/>
          <a:p>
            <a:pPr marL="0" indent="0" algn="l">
              <a:buNone/>
            </a:pPr>
            <a:r>
              <a:rPr lang="en-US" sz="1200" dirty="0">
                <a:solidFill>
                  <a:srgbClr val="495057"/>
                </a:solidFill>
                <a:latin typeface="Noto Sans JP" pitchFamily="34" charset="0"/>
                <a:ea typeface="Noto Sans JP" pitchFamily="34" charset="-122"/>
              </a:rPr>
              <a:t>free</a:t>
            </a:r>
            <a:endParaRPr lang="en-US" sz="1200" dirty="0"/>
          </a:p>
        </p:txBody>
      </p:sp>
      <p:sp>
        <p:nvSpPr>
          <p:cNvPr id="93" name="Shape 40">
            <a:extLst>
              <a:ext uri="{FF2B5EF4-FFF2-40B4-BE49-F238E27FC236}">
                <a16:creationId xmlns:a16="http://schemas.microsoft.com/office/drawing/2014/main" id="{0F41D8B7-4826-8EC9-6EAD-0F36B84EC8FD}"/>
              </a:ext>
            </a:extLst>
          </p:cNvPr>
          <p:cNvSpPr/>
          <p:nvPr/>
        </p:nvSpPr>
        <p:spPr>
          <a:xfrm>
            <a:off x="9222835" y="4661841"/>
            <a:ext cx="63230" cy="106695"/>
          </a:xfrm>
          <a:prstGeom prst="ellipse">
            <a:avLst/>
          </a:prstGeom>
          <a:solidFill>
            <a:srgbClr val="FFCC00"/>
          </a:solidFill>
          <a:ln/>
        </p:spPr>
        <p:txBody>
          <a:bodyPr/>
          <a:lstStyle/>
          <a:p>
            <a:endParaRPr lang="ja-JP" altLang="en-US" sz="1200"/>
          </a:p>
        </p:txBody>
      </p:sp>
      <p:sp>
        <p:nvSpPr>
          <p:cNvPr id="94" name="Text 47">
            <a:extLst>
              <a:ext uri="{FF2B5EF4-FFF2-40B4-BE49-F238E27FC236}">
                <a16:creationId xmlns:a16="http://schemas.microsoft.com/office/drawing/2014/main" id="{9E55C629-8C3B-06FC-EDC0-B708DC86EC74}"/>
              </a:ext>
            </a:extLst>
          </p:cNvPr>
          <p:cNvSpPr txBox="1"/>
          <p:nvPr/>
        </p:nvSpPr>
        <p:spPr>
          <a:xfrm>
            <a:off x="9356336" y="4661840"/>
            <a:ext cx="2407037" cy="221860"/>
          </a:xfrm>
          <a:prstGeom prst="rect">
            <a:avLst/>
          </a:prstGeom>
          <a:noFill/>
          <a:ln/>
        </p:spPr>
        <p:txBody>
          <a:bodyPr wrap="square" lIns="0" tIns="0" rIns="0" bIns="0" rtlCol="0" anchor="ctr"/>
          <a:lstStyle/>
          <a:p>
            <a:pPr marL="0" indent="0" algn="l">
              <a:buNone/>
            </a:pPr>
            <a:r>
              <a:rPr lang="ja-JP" altLang="en-US" sz="1200" dirty="0">
                <a:solidFill>
                  <a:srgbClr val="495057"/>
                </a:solidFill>
                <a:latin typeface="Noto Sans JP" pitchFamily="34" charset="0"/>
                <a:ea typeface="Noto Sans JP" pitchFamily="34" charset="-122"/>
              </a:rPr>
              <a:t>ジョブカン</a:t>
            </a:r>
            <a:endParaRPr lang="en-US" sz="1200" dirty="0"/>
          </a:p>
        </p:txBody>
      </p:sp>
    </p:spTree>
    <p:extLst>
      <p:ext uri="{BB962C8B-B14F-4D97-AF65-F5344CB8AC3E}">
        <p14:creationId xmlns:p14="http://schemas.microsoft.com/office/powerpoint/2010/main" val="5406893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3" name="Shape 1"/>
          <p:cNvSpPr/>
          <p:nvPr/>
        </p:nvSpPr>
        <p:spPr>
          <a:xfrm>
            <a:off x="0" y="0"/>
            <a:ext cx="12191695" cy="694944"/>
          </a:xfrm>
          <a:prstGeom prst="rect">
            <a:avLst/>
          </a:prstGeom>
          <a:solidFill>
            <a:srgbClr val="F8F9FA"/>
          </a:solidFill>
          <a:ln/>
        </p:spPr>
        <p:txBody>
          <a:bodyPr/>
          <a:lstStyle/>
          <a:p>
            <a:endParaRPr lang="ja-JP" altLang="en-US"/>
          </a:p>
        </p:txBody>
      </p:sp>
      <p:sp>
        <p:nvSpPr>
          <p:cNvPr id="4" name="Shape 2"/>
          <p:cNvSpPr/>
          <p:nvPr/>
        </p:nvSpPr>
        <p:spPr>
          <a:xfrm>
            <a:off x="0" y="685800"/>
            <a:ext cx="12191695" cy="9144"/>
          </a:xfrm>
          <a:prstGeom prst="rect">
            <a:avLst/>
          </a:prstGeom>
          <a:solidFill>
            <a:srgbClr val="E9ECEF"/>
          </a:solidFill>
          <a:ln/>
        </p:spPr>
        <p:txBody>
          <a:bodyPr/>
          <a:lstStyle/>
          <a:p>
            <a:endParaRPr lang="ja-JP" altLang="en-US"/>
          </a:p>
        </p:txBody>
      </p:sp>
      <p:sp>
        <p:nvSpPr>
          <p:cNvPr id="5" name="Text 3"/>
          <p:cNvSpPr txBox="1"/>
          <p:nvPr/>
        </p:nvSpPr>
        <p:spPr>
          <a:xfrm>
            <a:off x="381305" y="171907"/>
            <a:ext cx="5391302" cy="333756"/>
          </a:xfrm>
          <a:prstGeom prst="rect">
            <a:avLst/>
          </a:prstGeom>
          <a:noFill/>
          <a:ln/>
        </p:spPr>
        <p:txBody>
          <a:bodyPr wrap="square" lIns="0" tIns="0" rIns="0" bIns="0" rtlCol="0" anchor="ctr"/>
          <a:lstStyle/>
          <a:p>
            <a:pPr marL="0" indent="0" algn="l">
              <a:buNone/>
            </a:pPr>
            <a:r>
              <a:rPr lang="en-US" sz="1800" b="1" dirty="0" err="1">
                <a:solidFill>
                  <a:srgbClr val="1F2937"/>
                </a:solidFill>
                <a:latin typeface="Noto Sans JP" pitchFamily="34" charset="0"/>
                <a:ea typeface="Noto Sans JP" pitchFamily="34" charset="-122"/>
                <a:cs typeface="Noto Sans JP" pitchFamily="34" charset="-120"/>
              </a:rPr>
              <a:t>IT・SaaS</a:t>
            </a:r>
            <a:r>
              <a:rPr lang="en-US" sz="1800" b="1" dirty="0">
                <a:solidFill>
                  <a:srgbClr val="1F2937"/>
                </a:solidFill>
                <a:latin typeface="Noto Sans JP" pitchFamily="34" charset="0"/>
                <a:ea typeface="Noto Sans JP" pitchFamily="34" charset="-122"/>
                <a:cs typeface="Noto Sans JP" pitchFamily="34" charset="-120"/>
              </a:rPr>
              <a:t> / バックオフィス</a:t>
            </a:r>
            <a:endParaRPr lang="en-US" sz="1800" dirty="0"/>
          </a:p>
        </p:txBody>
      </p:sp>
      <p:sp>
        <p:nvSpPr>
          <p:cNvPr id="6" name="Shape 4"/>
          <p:cNvSpPr/>
          <p:nvPr/>
        </p:nvSpPr>
        <p:spPr>
          <a:xfrm>
            <a:off x="381305" y="742874"/>
            <a:ext cx="5524805" cy="5924397"/>
          </a:xfrm>
          <a:prstGeom prst="roundRect">
            <a:avLst>
              <a:gd name="adj" fmla="val 285"/>
            </a:avLst>
          </a:prstGeom>
          <a:solidFill>
            <a:srgbClr val="E6F0FF"/>
          </a:solidFill>
          <a:ln w="12700">
            <a:solidFill>
              <a:srgbClr val="B3D1FF"/>
            </a:solidFill>
            <a:prstDash val="solid"/>
          </a:ln>
          <a:effectLst>
            <a:outerShdw blurRad="63500" dist="38100" dir="5400000" algn="bl" rotWithShape="0">
              <a:srgbClr val="000000">
                <a:alpha val="10000"/>
              </a:srgbClr>
            </a:outerShdw>
          </a:effectLst>
        </p:spPr>
        <p:txBody>
          <a:bodyPr/>
          <a:lstStyle/>
          <a:p>
            <a:endParaRPr lang="ja-JP" altLang="en-US"/>
          </a:p>
        </p:txBody>
      </p:sp>
      <p:sp>
        <p:nvSpPr>
          <p:cNvPr id="7" name="Shape 5"/>
          <p:cNvSpPr/>
          <p:nvPr/>
        </p:nvSpPr>
        <p:spPr>
          <a:xfrm>
            <a:off x="580644" y="943127"/>
            <a:ext cx="381305" cy="381305"/>
          </a:xfrm>
          <a:prstGeom prst="ellipse">
            <a:avLst/>
          </a:prstGeom>
          <a:solidFill>
            <a:srgbClr val="3366CC"/>
          </a:solidFill>
          <a:ln/>
        </p:spPr>
        <p:txBody>
          <a:bodyPr/>
          <a:lstStyle/>
          <a:p>
            <a:endParaRPr lang="ja-JP" altLang="en-US"/>
          </a:p>
        </p:txBody>
      </p:sp>
      <p:pic>
        <p:nvPicPr>
          <p:cNvPr id="8" name="Image 0" descr="preencoded.png"/>
          <p:cNvPicPr>
            <a:picLocks noChangeAspect="1"/>
          </p:cNvPicPr>
          <p:nvPr/>
        </p:nvPicPr>
        <p:blipFill>
          <a:blip r:embed="rId3"/>
          <a:srcRect t="-180" b="-180"/>
          <a:stretch/>
        </p:blipFill>
        <p:spPr>
          <a:xfrm>
            <a:off x="676656" y="1057427"/>
            <a:ext cx="190195" cy="152705"/>
          </a:xfrm>
          <a:prstGeom prst="rect">
            <a:avLst/>
          </a:prstGeom>
        </p:spPr>
      </p:pic>
      <p:sp>
        <p:nvSpPr>
          <p:cNvPr id="9" name="Text 6"/>
          <p:cNvSpPr txBox="1"/>
          <p:nvPr/>
        </p:nvSpPr>
        <p:spPr>
          <a:xfrm>
            <a:off x="1057046" y="990676"/>
            <a:ext cx="981151" cy="277063"/>
          </a:xfrm>
          <a:prstGeom prst="rect">
            <a:avLst/>
          </a:prstGeom>
          <a:noFill/>
          <a:ln/>
        </p:spPr>
        <p:txBody>
          <a:bodyPr wrap="square" lIns="0" tIns="0" rIns="0" bIns="0" rtlCol="0" anchor="ctr"/>
          <a:lstStyle/>
          <a:p>
            <a:pPr marL="0" indent="0" algn="l">
              <a:buNone/>
            </a:pPr>
            <a:r>
              <a:rPr lang="en-US" sz="1500" b="1" dirty="0">
                <a:solidFill>
                  <a:srgbClr val="1F2937"/>
                </a:solidFill>
                <a:latin typeface="Noto Sans JP" pitchFamily="34" charset="0"/>
                <a:ea typeface="Noto Sans JP" pitchFamily="34" charset="-122"/>
                <a:cs typeface="Noto Sans JP" pitchFamily="34" charset="-120"/>
              </a:rPr>
              <a:t>IT・SaaS</a:t>
            </a:r>
            <a:endParaRPr lang="en-US" sz="1500" dirty="0"/>
          </a:p>
        </p:txBody>
      </p:sp>
      <p:sp>
        <p:nvSpPr>
          <p:cNvPr id="10" name="Shape 7"/>
          <p:cNvSpPr/>
          <p:nvPr/>
        </p:nvSpPr>
        <p:spPr>
          <a:xfrm>
            <a:off x="580644" y="1467079"/>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11" name="Shape 8"/>
          <p:cNvSpPr/>
          <p:nvPr/>
        </p:nvSpPr>
        <p:spPr>
          <a:xfrm>
            <a:off x="3238805" y="1467079"/>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12" name="Shape 9"/>
          <p:cNvSpPr/>
          <p:nvPr/>
        </p:nvSpPr>
        <p:spPr>
          <a:xfrm>
            <a:off x="580644" y="2610079"/>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13" name="Shape 10"/>
          <p:cNvSpPr/>
          <p:nvPr/>
        </p:nvSpPr>
        <p:spPr>
          <a:xfrm>
            <a:off x="3238805" y="2610079"/>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14" name="Text 11"/>
          <p:cNvSpPr txBox="1"/>
          <p:nvPr/>
        </p:nvSpPr>
        <p:spPr>
          <a:xfrm>
            <a:off x="1354226" y="1704823"/>
            <a:ext cx="1038758" cy="228600"/>
          </a:xfrm>
          <a:prstGeom prst="rect">
            <a:avLst/>
          </a:prstGeom>
          <a:noFill/>
          <a:ln/>
        </p:spPr>
        <p:txBody>
          <a:bodyPr wrap="square" lIns="0" tIns="0" rIns="0" bIns="0" rtlCol="0" anchor="ctr"/>
          <a:lstStyle/>
          <a:p>
            <a:pPr marL="0" indent="0" algn="ctr">
              <a:buNone/>
            </a:pPr>
            <a:r>
              <a:rPr lang="en-US" sz="1200" b="1" dirty="0">
                <a:solidFill>
                  <a:srgbClr val="333333"/>
                </a:solidFill>
                <a:latin typeface="Noto Sans JP" pitchFamily="34" charset="0"/>
                <a:ea typeface="Noto Sans JP" pitchFamily="34" charset="-122"/>
                <a:cs typeface="Noto Sans JP" pitchFamily="34" charset="-120"/>
              </a:rPr>
              <a:t>Teachme Biz</a:t>
            </a:r>
            <a:endParaRPr lang="en-US" sz="1200" dirty="0"/>
          </a:p>
        </p:txBody>
      </p:sp>
      <p:sp>
        <p:nvSpPr>
          <p:cNvPr id="15" name="Text 12"/>
          <p:cNvSpPr txBox="1"/>
          <p:nvPr/>
        </p:nvSpPr>
        <p:spPr>
          <a:xfrm>
            <a:off x="4254703" y="1704823"/>
            <a:ext cx="553212" cy="228600"/>
          </a:xfrm>
          <a:prstGeom prst="rect">
            <a:avLst/>
          </a:prstGeom>
          <a:noFill/>
          <a:ln/>
        </p:spPr>
        <p:txBody>
          <a:bodyPr wrap="square" lIns="0" tIns="0" rIns="0" bIns="0" rtlCol="0" anchor="ctr"/>
          <a:lstStyle/>
          <a:p>
            <a:pPr marL="0" indent="0" algn="ctr">
              <a:buNone/>
            </a:pPr>
            <a:r>
              <a:rPr lang="en-US" sz="1200" b="1" dirty="0">
                <a:solidFill>
                  <a:srgbClr val="333333"/>
                </a:solidFill>
                <a:latin typeface="Noto Sans JP" pitchFamily="34" charset="0"/>
                <a:ea typeface="Noto Sans JP" pitchFamily="34" charset="-122"/>
                <a:cs typeface="Noto Sans JP" pitchFamily="34" charset="-120"/>
              </a:rPr>
              <a:t>MiiTel</a:t>
            </a:r>
            <a:endParaRPr lang="en-US" sz="1200" dirty="0"/>
          </a:p>
        </p:txBody>
      </p:sp>
      <p:sp>
        <p:nvSpPr>
          <p:cNvPr id="16" name="Text 13"/>
          <p:cNvSpPr txBox="1"/>
          <p:nvPr/>
        </p:nvSpPr>
        <p:spPr>
          <a:xfrm>
            <a:off x="1426464" y="2847823"/>
            <a:ext cx="896112" cy="228600"/>
          </a:xfrm>
          <a:prstGeom prst="rect">
            <a:avLst/>
          </a:prstGeom>
          <a:noFill/>
          <a:ln/>
        </p:spPr>
        <p:txBody>
          <a:bodyPr wrap="square" lIns="0" tIns="0" rIns="0" bIns="0" rtlCol="0" anchor="ctr"/>
          <a:lstStyle/>
          <a:p>
            <a:pPr marL="0" indent="0" algn="ctr">
              <a:buNone/>
            </a:pPr>
            <a:r>
              <a:rPr lang="en-US" sz="1200" b="1" dirty="0">
                <a:solidFill>
                  <a:srgbClr val="333333"/>
                </a:solidFill>
                <a:latin typeface="Noto Sans JP" pitchFamily="34" charset="0"/>
                <a:ea typeface="Noto Sans JP" pitchFamily="34" charset="-122"/>
                <a:cs typeface="Noto Sans JP" pitchFamily="34" charset="-120"/>
              </a:rPr>
              <a:t>ACES Meet</a:t>
            </a:r>
            <a:endParaRPr lang="en-US" sz="1200" dirty="0"/>
          </a:p>
        </p:txBody>
      </p:sp>
      <p:sp>
        <p:nvSpPr>
          <p:cNvPr id="17" name="Text 14"/>
          <p:cNvSpPr txBox="1"/>
          <p:nvPr/>
        </p:nvSpPr>
        <p:spPr>
          <a:xfrm>
            <a:off x="4191610" y="2847823"/>
            <a:ext cx="676656" cy="228600"/>
          </a:xfrm>
          <a:prstGeom prst="rect">
            <a:avLst/>
          </a:prstGeom>
          <a:noFill/>
          <a:ln/>
        </p:spPr>
        <p:txBody>
          <a:bodyPr wrap="square" lIns="0" tIns="0" rIns="0" bIns="0" rtlCol="0" anchor="ctr"/>
          <a:lstStyle/>
          <a:p>
            <a:pPr marL="0" indent="0" algn="ctr">
              <a:buNone/>
            </a:pPr>
            <a:r>
              <a:rPr lang="en-US" sz="1200" b="1" dirty="0">
                <a:solidFill>
                  <a:srgbClr val="333333"/>
                </a:solidFill>
                <a:latin typeface="Noto Sans JP" pitchFamily="34" charset="0"/>
                <a:ea typeface="Noto Sans JP" pitchFamily="34" charset="-122"/>
                <a:cs typeface="Noto Sans JP" pitchFamily="34" charset="-120"/>
              </a:rPr>
              <a:t>RICHKA</a:t>
            </a:r>
            <a:endParaRPr lang="en-US" sz="1200" dirty="0"/>
          </a:p>
        </p:txBody>
      </p:sp>
      <p:sp>
        <p:nvSpPr>
          <p:cNvPr id="18" name="Text 15"/>
          <p:cNvSpPr txBox="1"/>
          <p:nvPr/>
        </p:nvSpPr>
        <p:spPr>
          <a:xfrm>
            <a:off x="1418234" y="2010232"/>
            <a:ext cx="886054" cy="162763"/>
          </a:xfrm>
          <a:prstGeom prst="rect">
            <a:avLst/>
          </a:prstGeom>
          <a:noFill/>
          <a:ln/>
        </p:spPr>
        <p:txBody>
          <a:bodyPr wrap="square" lIns="0" tIns="0" rIns="0" bIns="0" rtlCol="0" anchor="ctr"/>
          <a:lstStyle/>
          <a:p>
            <a:pPr marL="0" indent="0" algn="ctr">
              <a:buNone/>
            </a:pPr>
            <a:r>
              <a:rPr lang="en-US" sz="900" dirty="0">
                <a:solidFill>
                  <a:srgbClr val="495057"/>
                </a:solidFill>
                <a:latin typeface="Noto Sans JP" pitchFamily="34" charset="0"/>
                <a:ea typeface="Noto Sans JP" pitchFamily="34" charset="-122"/>
                <a:cs typeface="Noto Sans JP" pitchFamily="34" charset="-120"/>
              </a:rPr>
              <a:t>㈱スタディスト</a:t>
            </a:r>
            <a:endParaRPr lang="en-US" sz="900" dirty="0"/>
          </a:p>
        </p:txBody>
      </p:sp>
      <p:sp>
        <p:nvSpPr>
          <p:cNvPr id="19" name="Text 16"/>
          <p:cNvSpPr txBox="1"/>
          <p:nvPr/>
        </p:nvSpPr>
        <p:spPr>
          <a:xfrm>
            <a:off x="4198010" y="2010232"/>
            <a:ext cx="638251" cy="162763"/>
          </a:xfrm>
          <a:prstGeom prst="rect">
            <a:avLst/>
          </a:prstGeom>
          <a:noFill/>
          <a:ln/>
        </p:spPr>
        <p:txBody>
          <a:bodyPr wrap="square" lIns="0" tIns="0" rIns="0" bIns="0" rtlCol="0" anchor="ctr"/>
          <a:lstStyle/>
          <a:p>
            <a:pPr marL="0" indent="0" algn="ctr">
              <a:buNone/>
            </a:pPr>
            <a:r>
              <a:rPr lang="en-US" sz="900" dirty="0">
                <a:solidFill>
                  <a:srgbClr val="495057"/>
                </a:solidFill>
                <a:latin typeface="Noto Sans JP" pitchFamily="34" charset="0"/>
                <a:ea typeface="Noto Sans JP" pitchFamily="34" charset="-122"/>
                <a:cs typeface="Noto Sans JP" pitchFamily="34" charset="-120"/>
              </a:rPr>
              <a:t>RevComm</a:t>
            </a:r>
            <a:endParaRPr lang="en-US" sz="900" dirty="0"/>
          </a:p>
        </p:txBody>
      </p:sp>
      <p:sp>
        <p:nvSpPr>
          <p:cNvPr id="20" name="Text 17"/>
          <p:cNvSpPr txBox="1"/>
          <p:nvPr/>
        </p:nvSpPr>
        <p:spPr>
          <a:xfrm>
            <a:off x="1676095" y="3153232"/>
            <a:ext cx="372161" cy="162763"/>
          </a:xfrm>
          <a:prstGeom prst="rect">
            <a:avLst/>
          </a:prstGeom>
          <a:noFill/>
          <a:ln/>
        </p:spPr>
        <p:txBody>
          <a:bodyPr wrap="square" lIns="0" tIns="0" rIns="0" bIns="0" rtlCol="0" anchor="ctr"/>
          <a:lstStyle/>
          <a:p>
            <a:pPr marL="0" indent="0" algn="ctr">
              <a:buNone/>
            </a:pPr>
            <a:r>
              <a:rPr lang="en-US" sz="900" dirty="0">
                <a:solidFill>
                  <a:srgbClr val="495057"/>
                </a:solidFill>
                <a:latin typeface="Noto Sans JP" pitchFamily="34" charset="0"/>
                <a:ea typeface="Noto Sans JP" pitchFamily="34" charset="-122"/>
                <a:cs typeface="Noto Sans JP" pitchFamily="34" charset="-120"/>
              </a:rPr>
              <a:t>ACES</a:t>
            </a:r>
            <a:endParaRPr lang="en-US" sz="900" dirty="0"/>
          </a:p>
        </p:txBody>
      </p:sp>
      <p:sp>
        <p:nvSpPr>
          <p:cNvPr id="21" name="Text 18"/>
          <p:cNvSpPr txBox="1"/>
          <p:nvPr/>
        </p:nvSpPr>
        <p:spPr>
          <a:xfrm>
            <a:off x="4242816" y="3153232"/>
            <a:ext cx="553212" cy="162763"/>
          </a:xfrm>
          <a:prstGeom prst="rect">
            <a:avLst/>
          </a:prstGeom>
          <a:noFill/>
          <a:ln/>
        </p:spPr>
        <p:txBody>
          <a:bodyPr wrap="square" lIns="0" tIns="0" rIns="0" bIns="0" rtlCol="0" anchor="ctr"/>
          <a:lstStyle/>
          <a:p>
            <a:pPr marL="0" indent="0" algn="ctr">
              <a:buNone/>
            </a:pPr>
            <a:r>
              <a:rPr lang="en-US" sz="900" dirty="0">
                <a:solidFill>
                  <a:srgbClr val="495057"/>
                </a:solidFill>
                <a:latin typeface="Noto Sans JP" pitchFamily="34" charset="0"/>
                <a:ea typeface="Noto Sans JP" pitchFamily="34" charset="-122"/>
                <a:cs typeface="Noto Sans JP" pitchFamily="34" charset="-120"/>
              </a:rPr>
              <a:t>㈱リチカ</a:t>
            </a:r>
            <a:endParaRPr lang="en-US" sz="900" dirty="0"/>
          </a:p>
        </p:txBody>
      </p:sp>
      <p:sp>
        <p:nvSpPr>
          <p:cNvPr id="22" name="Shape 19"/>
          <p:cNvSpPr/>
          <p:nvPr/>
        </p:nvSpPr>
        <p:spPr>
          <a:xfrm>
            <a:off x="580644" y="3753079"/>
            <a:ext cx="5124298" cy="1609344"/>
          </a:xfrm>
          <a:prstGeom prst="roundRect">
            <a:avLst>
              <a:gd name="adj" fmla="val 2690"/>
            </a:avLst>
          </a:prstGeom>
          <a:solidFill>
            <a:srgbClr val="FFFFFF"/>
          </a:solidFill>
          <a:ln w="12700">
            <a:solidFill>
              <a:srgbClr val="E9ECEF"/>
            </a:solidFill>
            <a:prstDash val="solid"/>
          </a:ln>
        </p:spPr>
        <p:txBody>
          <a:bodyPr/>
          <a:lstStyle/>
          <a:p>
            <a:endParaRPr lang="ja-JP" altLang="en-US"/>
          </a:p>
        </p:txBody>
      </p:sp>
      <p:sp>
        <p:nvSpPr>
          <p:cNvPr id="23" name="Shape 20"/>
          <p:cNvSpPr/>
          <p:nvPr/>
        </p:nvSpPr>
        <p:spPr>
          <a:xfrm>
            <a:off x="733349" y="3977107"/>
            <a:ext cx="57607" cy="57607"/>
          </a:xfrm>
          <a:prstGeom prst="ellipse">
            <a:avLst/>
          </a:prstGeom>
          <a:solidFill>
            <a:srgbClr val="3366CC"/>
          </a:solidFill>
          <a:ln/>
        </p:spPr>
        <p:txBody>
          <a:bodyPr/>
          <a:lstStyle/>
          <a:p>
            <a:endParaRPr lang="ja-JP" altLang="en-US"/>
          </a:p>
        </p:txBody>
      </p:sp>
      <p:sp>
        <p:nvSpPr>
          <p:cNvPr id="24" name="Shape 21"/>
          <p:cNvSpPr/>
          <p:nvPr/>
        </p:nvSpPr>
        <p:spPr>
          <a:xfrm>
            <a:off x="733349" y="4253255"/>
            <a:ext cx="57607" cy="57607"/>
          </a:xfrm>
          <a:prstGeom prst="ellipse">
            <a:avLst/>
          </a:prstGeom>
          <a:solidFill>
            <a:srgbClr val="3366CC"/>
          </a:solidFill>
          <a:ln/>
        </p:spPr>
        <p:txBody>
          <a:bodyPr/>
          <a:lstStyle/>
          <a:p>
            <a:endParaRPr lang="ja-JP" altLang="en-US"/>
          </a:p>
        </p:txBody>
      </p:sp>
      <p:sp>
        <p:nvSpPr>
          <p:cNvPr id="25" name="Shape 22"/>
          <p:cNvSpPr/>
          <p:nvPr/>
        </p:nvSpPr>
        <p:spPr>
          <a:xfrm>
            <a:off x="733349" y="4529404"/>
            <a:ext cx="57607" cy="57607"/>
          </a:xfrm>
          <a:prstGeom prst="ellipse">
            <a:avLst/>
          </a:prstGeom>
          <a:solidFill>
            <a:srgbClr val="3366CC"/>
          </a:solidFill>
          <a:ln/>
        </p:spPr>
        <p:txBody>
          <a:bodyPr/>
          <a:lstStyle/>
          <a:p>
            <a:endParaRPr lang="ja-JP" altLang="en-US"/>
          </a:p>
        </p:txBody>
      </p:sp>
      <p:sp>
        <p:nvSpPr>
          <p:cNvPr id="26" name="Shape 23"/>
          <p:cNvSpPr/>
          <p:nvPr/>
        </p:nvSpPr>
        <p:spPr>
          <a:xfrm>
            <a:off x="733349" y="4805553"/>
            <a:ext cx="57607" cy="57607"/>
          </a:xfrm>
          <a:prstGeom prst="ellipse">
            <a:avLst/>
          </a:prstGeom>
          <a:solidFill>
            <a:srgbClr val="3366CC"/>
          </a:solidFill>
          <a:ln/>
        </p:spPr>
        <p:txBody>
          <a:bodyPr/>
          <a:lstStyle/>
          <a:p>
            <a:endParaRPr lang="ja-JP" altLang="en-US"/>
          </a:p>
        </p:txBody>
      </p:sp>
      <p:sp>
        <p:nvSpPr>
          <p:cNvPr id="27" name="Shape 24"/>
          <p:cNvSpPr/>
          <p:nvPr/>
        </p:nvSpPr>
        <p:spPr>
          <a:xfrm>
            <a:off x="733349" y="5081702"/>
            <a:ext cx="57607" cy="57607"/>
          </a:xfrm>
          <a:prstGeom prst="ellipse">
            <a:avLst/>
          </a:prstGeom>
          <a:solidFill>
            <a:srgbClr val="3366CC"/>
          </a:solidFill>
          <a:ln/>
        </p:spPr>
        <p:txBody>
          <a:bodyPr/>
          <a:lstStyle/>
          <a:p>
            <a:endParaRPr lang="ja-JP" altLang="en-US"/>
          </a:p>
        </p:txBody>
      </p:sp>
      <p:sp>
        <p:nvSpPr>
          <p:cNvPr id="28" name="Text 25"/>
          <p:cNvSpPr txBox="1"/>
          <p:nvPr/>
        </p:nvSpPr>
        <p:spPr>
          <a:xfrm>
            <a:off x="866851" y="3904869"/>
            <a:ext cx="2233879"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㈱スタディスト（Teachme Biz）</a:t>
            </a:r>
            <a:endParaRPr lang="en-US" sz="1000" dirty="0"/>
          </a:p>
        </p:txBody>
      </p:sp>
      <p:sp>
        <p:nvSpPr>
          <p:cNvPr id="29" name="Text 26"/>
          <p:cNvSpPr txBox="1"/>
          <p:nvPr/>
        </p:nvSpPr>
        <p:spPr>
          <a:xfrm>
            <a:off x="866851" y="4181932"/>
            <a:ext cx="2434133" cy="191110"/>
          </a:xfrm>
          <a:prstGeom prst="rect">
            <a:avLst/>
          </a:prstGeom>
          <a:noFill/>
          <a:ln/>
        </p:spPr>
        <p:txBody>
          <a:bodyPr wrap="square" lIns="0" tIns="0" rIns="0" bIns="0" rtlCol="0" anchor="ctr"/>
          <a:lstStyle/>
          <a:p>
            <a:pPr marL="0" indent="0" algn="l">
              <a:buNone/>
            </a:pPr>
            <a:r>
              <a:rPr lang="en-US" sz="1000" dirty="0" err="1">
                <a:solidFill>
                  <a:srgbClr val="495057"/>
                </a:solidFill>
                <a:latin typeface="Noto Sans JP" pitchFamily="34" charset="0"/>
                <a:ea typeface="Noto Sans JP" pitchFamily="34" charset="-122"/>
                <a:cs typeface="Noto Sans JP" pitchFamily="34" charset="-120"/>
              </a:rPr>
              <a:t>RevComm（Miitel：AI音声ツール</a:t>
            </a:r>
            <a:r>
              <a:rPr lang="en-US" sz="1000" dirty="0">
                <a:solidFill>
                  <a:srgbClr val="495057"/>
                </a:solidFill>
                <a:latin typeface="Noto Sans JP" pitchFamily="34" charset="0"/>
                <a:ea typeface="Noto Sans JP" pitchFamily="34" charset="-122"/>
                <a:cs typeface="Noto Sans JP" pitchFamily="34" charset="-120"/>
              </a:rPr>
              <a:t>）</a:t>
            </a:r>
            <a:endParaRPr lang="en-US" sz="1000" dirty="0"/>
          </a:p>
        </p:txBody>
      </p:sp>
      <p:sp>
        <p:nvSpPr>
          <p:cNvPr id="30" name="Text 27"/>
          <p:cNvSpPr txBox="1"/>
          <p:nvPr/>
        </p:nvSpPr>
        <p:spPr>
          <a:xfrm>
            <a:off x="866851" y="4458081"/>
            <a:ext cx="1377086" cy="191110"/>
          </a:xfrm>
          <a:prstGeom prst="rect">
            <a:avLst/>
          </a:prstGeom>
          <a:noFill/>
          <a:ln/>
        </p:spPr>
        <p:txBody>
          <a:bodyPr wrap="square" lIns="0" tIns="0" rIns="0" bIns="0" rtlCol="0" anchor="ctr"/>
          <a:lstStyle/>
          <a:p>
            <a:pPr marL="0" indent="0" algn="l">
              <a:buNone/>
            </a:pPr>
            <a:r>
              <a:rPr lang="en-US" sz="1000" dirty="0" err="1">
                <a:solidFill>
                  <a:srgbClr val="495057"/>
                </a:solidFill>
                <a:latin typeface="Noto Sans JP" pitchFamily="34" charset="0"/>
                <a:ea typeface="Noto Sans JP" pitchFamily="34" charset="-122"/>
                <a:cs typeface="Noto Sans JP" pitchFamily="34" charset="-120"/>
              </a:rPr>
              <a:t>ACES（AI議事録</a:t>
            </a:r>
            <a:r>
              <a:rPr lang="en-US" sz="1000" dirty="0">
                <a:solidFill>
                  <a:srgbClr val="495057"/>
                </a:solidFill>
                <a:latin typeface="Noto Sans JP" pitchFamily="34" charset="0"/>
                <a:ea typeface="Noto Sans JP" pitchFamily="34" charset="-122"/>
                <a:cs typeface="Noto Sans JP" pitchFamily="34" charset="-120"/>
              </a:rPr>
              <a:t>）</a:t>
            </a:r>
            <a:endParaRPr lang="en-US" sz="1000" dirty="0"/>
          </a:p>
        </p:txBody>
      </p:sp>
      <p:sp>
        <p:nvSpPr>
          <p:cNvPr id="31" name="Text 28"/>
          <p:cNvSpPr txBox="1"/>
          <p:nvPr/>
        </p:nvSpPr>
        <p:spPr>
          <a:xfrm>
            <a:off x="866851" y="4734230"/>
            <a:ext cx="2405786"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㈱リチカ（RICHKA Editor / </a:t>
            </a:r>
            <a:r>
              <a:rPr lang="en-US" sz="1000" dirty="0" err="1">
                <a:solidFill>
                  <a:srgbClr val="495057"/>
                </a:solidFill>
                <a:latin typeface="Noto Sans JP" pitchFamily="34" charset="0"/>
                <a:ea typeface="Noto Sans JP" pitchFamily="34" charset="-122"/>
                <a:cs typeface="Noto Sans JP" pitchFamily="34" charset="-120"/>
              </a:rPr>
              <a:t>AiDist</a:t>
            </a:r>
            <a:r>
              <a:rPr lang="en-US" sz="1000" dirty="0">
                <a:solidFill>
                  <a:srgbClr val="495057"/>
                </a:solidFill>
                <a:latin typeface="Noto Sans JP" pitchFamily="34" charset="0"/>
                <a:ea typeface="Noto Sans JP" pitchFamily="34" charset="-122"/>
                <a:cs typeface="Noto Sans JP" pitchFamily="34" charset="-120"/>
              </a:rPr>
              <a:t>）</a:t>
            </a:r>
            <a:endParaRPr lang="en-US" sz="1000" dirty="0"/>
          </a:p>
        </p:txBody>
      </p:sp>
      <p:sp>
        <p:nvSpPr>
          <p:cNvPr id="32" name="Text 29"/>
          <p:cNvSpPr txBox="1"/>
          <p:nvPr/>
        </p:nvSpPr>
        <p:spPr>
          <a:xfrm>
            <a:off x="866851" y="5010379"/>
            <a:ext cx="2281428"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㈱ユーザーベース（スピーダ 等）</a:t>
            </a:r>
            <a:endParaRPr lang="en-US" sz="1000" dirty="0"/>
          </a:p>
        </p:txBody>
      </p:sp>
      <p:sp>
        <p:nvSpPr>
          <p:cNvPr id="34" name="Shape 31"/>
          <p:cNvSpPr/>
          <p:nvPr/>
        </p:nvSpPr>
        <p:spPr>
          <a:xfrm>
            <a:off x="6286500" y="742874"/>
            <a:ext cx="5524805" cy="5924397"/>
          </a:xfrm>
          <a:prstGeom prst="roundRect">
            <a:avLst>
              <a:gd name="adj" fmla="val 285"/>
            </a:avLst>
          </a:prstGeom>
          <a:solidFill>
            <a:srgbClr val="E6FFF0"/>
          </a:solidFill>
          <a:ln w="12700">
            <a:solidFill>
              <a:srgbClr val="B3FFDD"/>
            </a:solidFill>
            <a:prstDash val="solid"/>
          </a:ln>
          <a:effectLst>
            <a:outerShdw blurRad="63500" dist="38100" dir="5400000" algn="bl" rotWithShape="0">
              <a:srgbClr val="000000">
                <a:alpha val="10000"/>
              </a:srgbClr>
            </a:outerShdw>
          </a:effectLst>
        </p:spPr>
        <p:txBody>
          <a:bodyPr/>
          <a:lstStyle/>
          <a:p>
            <a:endParaRPr lang="ja-JP" altLang="en-US"/>
          </a:p>
        </p:txBody>
      </p:sp>
      <p:sp>
        <p:nvSpPr>
          <p:cNvPr id="35" name="Shape 32"/>
          <p:cNvSpPr/>
          <p:nvPr/>
        </p:nvSpPr>
        <p:spPr>
          <a:xfrm>
            <a:off x="6486754" y="943127"/>
            <a:ext cx="381305" cy="381305"/>
          </a:xfrm>
          <a:prstGeom prst="ellipse">
            <a:avLst/>
          </a:prstGeom>
          <a:solidFill>
            <a:srgbClr val="00CC77"/>
          </a:solidFill>
          <a:ln/>
        </p:spPr>
        <p:txBody>
          <a:bodyPr/>
          <a:lstStyle/>
          <a:p>
            <a:endParaRPr lang="ja-JP" altLang="en-US"/>
          </a:p>
        </p:txBody>
      </p:sp>
      <p:pic>
        <p:nvPicPr>
          <p:cNvPr id="36" name="Image 1" descr="preencoded.png"/>
          <p:cNvPicPr>
            <a:picLocks noChangeAspect="1"/>
          </p:cNvPicPr>
          <p:nvPr/>
        </p:nvPicPr>
        <p:blipFill>
          <a:blip r:embed="rId4"/>
          <a:srcRect t="-100" b="-100"/>
          <a:stretch/>
        </p:blipFill>
        <p:spPr>
          <a:xfrm>
            <a:off x="6620256" y="1057427"/>
            <a:ext cx="114300" cy="152705"/>
          </a:xfrm>
          <a:prstGeom prst="rect">
            <a:avLst/>
          </a:prstGeom>
        </p:spPr>
      </p:pic>
      <p:sp>
        <p:nvSpPr>
          <p:cNvPr id="37" name="Text 33"/>
          <p:cNvSpPr txBox="1"/>
          <p:nvPr/>
        </p:nvSpPr>
        <p:spPr>
          <a:xfrm>
            <a:off x="6963156" y="990676"/>
            <a:ext cx="1476756" cy="277063"/>
          </a:xfrm>
          <a:prstGeom prst="rect">
            <a:avLst/>
          </a:prstGeom>
          <a:noFill/>
          <a:ln/>
        </p:spPr>
        <p:txBody>
          <a:bodyPr wrap="square" lIns="0" tIns="0" rIns="0" bIns="0" rtlCol="0" anchor="ctr"/>
          <a:lstStyle/>
          <a:p>
            <a:pPr marL="0" indent="0" algn="l">
              <a:buNone/>
            </a:pPr>
            <a:r>
              <a:rPr lang="en-US" sz="1500" b="1" dirty="0">
                <a:solidFill>
                  <a:srgbClr val="1F2937"/>
                </a:solidFill>
                <a:latin typeface="Noto Sans JP" pitchFamily="34" charset="0"/>
                <a:ea typeface="Noto Sans JP" pitchFamily="34" charset="-122"/>
                <a:cs typeface="Noto Sans JP" pitchFamily="34" charset="-120"/>
              </a:rPr>
              <a:t>バックオフィス</a:t>
            </a:r>
            <a:endParaRPr lang="en-US" sz="1500" dirty="0"/>
          </a:p>
        </p:txBody>
      </p:sp>
      <p:sp>
        <p:nvSpPr>
          <p:cNvPr id="38" name="Shape 34"/>
          <p:cNvSpPr/>
          <p:nvPr/>
        </p:nvSpPr>
        <p:spPr>
          <a:xfrm>
            <a:off x="6486754" y="1467079"/>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39" name="Shape 35"/>
          <p:cNvSpPr/>
          <p:nvPr/>
        </p:nvSpPr>
        <p:spPr>
          <a:xfrm>
            <a:off x="9144000" y="1467079"/>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40" name="Shape 36"/>
          <p:cNvSpPr/>
          <p:nvPr/>
        </p:nvSpPr>
        <p:spPr>
          <a:xfrm>
            <a:off x="6486754" y="2495779"/>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41" name="Shape 37"/>
          <p:cNvSpPr/>
          <p:nvPr/>
        </p:nvSpPr>
        <p:spPr>
          <a:xfrm>
            <a:off x="9144000" y="2495779"/>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42" name="Text 38"/>
          <p:cNvSpPr txBox="1"/>
          <p:nvPr/>
        </p:nvSpPr>
        <p:spPr>
          <a:xfrm>
            <a:off x="7323430" y="1704823"/>
            <a:ext cx="914400" cy="228600"/>
          </a:xfrm>
          <a:prstGeom prst="rect">
            <a:avLst/>
          </a:prstGeom>
          <a:noFill/>
          <a:ln/>
        </p:spPr>
        <p:txBody>
          <a:bodyPr wrap="square" lIns="0" tIns="0" rIns="0" bIns="0" rtlCol="0" anchor="ctr"/>
          <a:lstStyle/>
          <a:p>
            <a:pPr marL="0" indent="0" algn="ctr">
              <a:buNone/>
            </a:pPr>
            <a:r>
              <a:rPr lang="en-US" sz="1200" b="1" dirty="0">
                <a:solidFill>
                  <a:srgbClr val="333333"/>
                </a:solidFill>
                <a:latin typeface="Noto Sans JP" pitchFamily="34" charset="0"/>
                <a:ea typeface="Noto Sans JP" pitchFamily="34" charset="-122"/>
                <a:cs typeface="Noto Sans JP" pitchFamily="34" charset="-120"/>
              </a:rPr>
              <a:t>LegalForce</a:t>
            </a:r>
            <a:endParaRPr lang="en-US" sz="1200" dirty="0"/>
          </a:p>
        </p:txBody>
      </p:sp>
      <p:sp>
        <p:nvSpPr>
          <p:cNvPr id="43" name="Text 39"/>
          <p:cNvSpPr txBox="1"/>
          <p:nvPr/>
        </p:nvSpPr>
        <p:spPr>
          <a:xfrm>
            <a:off x="9715924" y="1736722"/>
            <a:ext cx="1191463" cy="228600"/>
          </a:xfrm>
          <a:prstGeom prst="rect">
            <a:avLst/>
          </a:prstGeom>
          <a:noFill/>
          <a:ln/>
        </p:spPr>
        <p:txBody>
          <a:bodyPr wrap="square" lIns="0" tIns="0" rIns="0" bIns="0" rtlCol="0" anchor="ctr"/>
          <a:lstStyle/>
          <a:p>
            <a:pPr marL="0" indent="0" algn="ctr">
              <a:buNone/>
            </a:pPr>
            <a:r>
              <a:rPr lang="en-US" sz="1200" b="1" dirty="0">
                <a:solidFill>
                  <a:srgbClr val="333333"/>
                </a:solidFill>
                <a:latin typeface="Noto Sans JP" pitchFamily="34" charset="0"/>
                <a:ea typeface="Noto Sans JP" pitchFamily="34" charset="-122"/>
                <a:cs typeface="Noto Sans JP" pitchFamily="34" charset="-120"/>
              </a:rPr>
              <a:t>クラウドサイン</a:t>
            </a:r>
            <a:endParaRPr lang="en-US" sz="1200" dirty="0"/>
          </a:p>
        </p:txBody>
      </p:sp>
      <p:sp>
        <p:nvSpPr>
          <p:cNvPr id="44" name="Text 40"/>
          <p:cNvSpPr txBox="1"/>
          <p:nvPr/>
        </p:nvSpPr>
        <p:spPr>
          <a:xfrm>
            <a:off x="7352901" y="2765422"/>
            <a:ext cx="724205" cy="228600"/>
          </a:xfrm>
          <a:prstGeom prst="rect">
            <a:avLst/>
          </a:prstGeom>
          <a:noFill/>
          <a:ln/>
        </p:spPr>
        <p:txBody>
          <a:bodyPr wrap="square" lIns="0" tIns="0" rIns="0" bIns="0" rtlCol="0" anchor="ctr"/>
          <a:lstStyle/>
          <a:p>
            <a:pPr marL="0" indent="0" algn="ctr">
              <a:buNone/>
            </a:pPr>
            <a:r>
              <a:rPr lang="en-US" sz="1200" b="1" dirty="0">
                <a:solidFill>
                  <a:srgbClr val="333333"/>
                </a:solidFill>
                <a:latin typeface="Noto Sans JP" pitchFamily="34" charset="0"/>
                <a:ea typeface="Noto Sans JP" pitchFamily="34" charset="-122"/>
                <a:cs typeface="Noto Sans JP" pitchFamily="34" charset="-120"/>
              </a:rPr>
              <a:t>Spendia</a:t>
            </a:r>
            <a:endParaRPr lang="en-US" sz="1200" dirty="0"/>
          </a:p>
        </p:txBody>
      </p:sp>
      <p:sp>
        <p:nvSpPr>
          <p:cNvPr id="45" name="Text 41"/>
          <p:cNvSpPr txBox="1"/>
          <p:nvPr/>
        </p:nvSpPr>
        <p:spPr>
          <a:xfrm>
            <a:off x="9860633" y="2776055"/>
            <a:ext cx="943661" cy="228600"/>
          </a:xfrm>
          <a:prstGeom prst="rect">
            <a:avLst/>
          </a:prstGeom>
          <a:noFill/>
          <a:ln/>
        </p:spPr>
        <p:txBody>
          <a:bodyPr wrap="square" lIns="0" tIns="0" rIns="0" bIns="0" rtlCol="0" anchor="ctr"/>
          <a:lstStyle/>
          <a:p>
            <a:pPr marL="0" indent="0" algn="ctr">
              <a:buNone/>
            </a:pPr>
            <a:r>
              <a:rPr lang="en-US" sz="1200" b="1" dirty="0">
                <a:solidFill>
                  <a:srgbClr val="333333"/>
                </a:solidFill>
                <a:latin typeface="Noto Sans JP" pitchFamily="34" charset="0"/>
                <a:ea typeface="Noto Sans JP" pitchFamily="34" charset="-122"/>
                <a:cs typeface="Noto Sans JP" pitchFamily="34" charset="-120"/>
              </a:rPr>
              <a:t>FASTALERT</a:t>
            </a:r>
            <a:endParaRPr lang="en-US" sz="1200" dirty="0"/>
          </a:p>
        </p:txBody>
      </p:sp>
      <p:sp>
        <p:nvSpPr>
          <p:cNvPr id="46" name="Text 42"/>
          <p:cNvSpPr txBox="1"/>
          <p:nvPr/>
        </p:nvSpPr>
        <p:spPr>
          <a:xfrm>
            <a:off x="7137806" y="2010232"/>
            <a:ext cx="1257300" cy="162763"/>
          </a:xfrm>
          <a:prstGeom prst="rect">
            <a:avLst/>
          </a:prstGeom>
          <a:noFill/>
          <a:ln/>
        </p:spPr>
        <p:txBody>
          <a:bodyPr wrap="square" lIns="0" tIns="0" rIns="0" bIns="0" rtlCol="0" anchor="ctr"/>
          <a:lstStyle/>
          <a:p>
            <a:pPr marL="0" indent="0" algn="ctr">
              <a:buNone/>
            </a:pPr>
            <a:r>
              <a:rPr lang="en-US" sz="900" dirty="0">
                <a:solidFill>
                  <a:srgbClr val="495057"/>
                </a:solidFill>
                <a:latin typeface="Noto Sans JP" pitchFamily="34" charset="0"/>
                <a:ea typeface="Noto Sans JP" pitchFamily="34" charset="-122"/>
                <a:cs typeface="Noto Sans JP" pitchFamily="34" charset="-120"/>
              </a:rPr>
              <a:t>LegalOn Technologies</a:t>
            </a:r>
            <a:endParaRPr lang="en-US" sz="900" dirty="0"/>
          </a:p>
        </p:txBody>
      </p:sp>
      <p:sp>
        <p:nvSpPr>
          <p:cNvPr id="47" name="Text 43"/>
          <p:cNvSpPr txBox="1"/>
          <p:nvPr/>
        </p:nvSpPr>
        <p:spPr>
          <a:xfrm>
            <a:off x="9792734" y="2042131"/>
            <a:ext cx="1010412" cy="162763"/>
          </a:xfrm>
          <a:prstGeom prst="rect">
            <a:avLst/>
          </a:prstGeom>
          <a:noFill/>
          <a:ln/>
        </p:spPr>
        <p:txBody>
          <a:bodyPr wrap="square" lIns="0" tIns="0" rIns="0" bIns="0" rtlCol="0" anchor="ctr"/>
          <a:lstStyle/>
          <a:p>
            <a:pPr marL="0" indent="0" algn="ctr">
              <a:buNone/>
            </a:pPr>
            <a:r>
              <a:rPr lang="en-US" sz="900" dirty="0">
                <a:solidFill>
                  <a:srgbClr val="495057"/>
                </a:solidFill>
                <a:latin typeface="Noto Sans JP" pitchFamily="34" charset="0"/>
                <a:ea typeface="Noto Sans JP" pitchFamily="34" charset="-122"/>
                <a:cs typeface="Noto Sans JP" pitchFamily="34" charset="-120"/>
              </a:rPr>
              <a:t>弁護士ドットコム</a:t>
            </a:r>
            <a:endParaRPr lang="en-US" sz="900" dirty="0"/>
          </a:p>
        </p:txBody>
      </p:sp>
      <p:sp>
        <p:nvSpPr>
          <p:cNvPr id="48" name="Text 44"/>
          <p:cNvSpPr txBox="1"/>
          <p:nvPr/>
        </p:nvSpPr>
        <p:spPr>
          <a:xfrm>
            <a:off x="7571443" y="3070831"/>
            <a:ext cx="257861" cy="162763"/>
          </a:xfrm>
          <a:prstGeom prst="rect">
            <a:avLst/>
          </a:prstGeom>
          <a:noFill/>
          <a:ln/>
        </p:spPr>
        <p:txBody>
          <a:bodyPr wrap="square" lIns="0" tIns="0" rIns="0" bIns="0" rtlCol="0" anchor="ctr"/>
          <a:lstStyle/>
          <a:p>
            <a:pPr marL="0" indent="0" algn="ctr">
              <a:buNone/>
            </a:pPr>
            <a:r>
              <a:rPr lang="en-US" sz="900" dirty="0">
                <a:solidFill>
                  <a:srgbClr val="495057"/>
                </a:solidFill>
                <a:latin typeface="Noto Sans JP" pitchFamily="34" charset="0"/>
                <a:ea typeface="Noto Sans JP" pitchFamily="34" charset="-122"/>
                <a:cs typeface="Noto Sans JP" pitchFamily="34" charset="-120"/>
              </a:rPr>
              <a:t>TIS</a:t>
            </a:r>
            <a:endParaRPr lang="en-US" sz="900" dirty="0"/>
          </a:p>
        </p:txBody>
      </p:sp>
      <p:sp>
        <p:nvSpPr>
          <p:cNvPr id="49" name="Text 45"/>
          <p:cNvSpPr txBox="1"/>
          <p:nvPr/>
        </p:nvSpPr>
        <p:spPr>
          <a:xfrm>
            <a:off x="10036198" y="3081464"/>
            <a:ext cx="562356" cy="162763"/>
          </a:xfrm>
          <a:prstGeom prst="rect">
            <a:avLst/>
          </a:prstGeom>
          <a:noFill/>
          <a:ln/>
        </p:spPr>
        <p:txBody>
          <a:bodyPr wrap="square" lIns="0" tIns="0" rIns="0" bIns="0" rtlCol="0" anchor="ctr"/>
          <a:lstStyle/>
          <a:p>
            <a:pPr marL="0" indent="0" algn="ctr">
              <a:buNone/>
            </a:pPr>
            <a:r>
              <a:rPr lang="en-US" sz="900" dirty="0">
                <a:solidFill>
                  <a:srgbClr val="495057"/>
                </a:solidFill>
                <a:latin typeface="Noto Sans JP" pitchFamily="34" charset="0"/>
                <a:ea typeface="Noto Sans JP" pitchFamily="34" charset="-122"/>
                <a:cs typeface="Noto Sans JP" pitchFamily="34" charset="-120"/>
              </a:rPr>
              <a:t>JX通信社</a:t>
            </a:r>
            <a:endParaRPr lang="en-US" sz="900" dirty="0"/>
          </a:p>
        </p:txBody>
      </p:sp>
      <p:sp>
        <p:nvSpPr>
          <p:cNvPr id="50" name="Shape 46"/>
          <p:cNvSpPr/>
          <p:nvPr/>
        </p:nvSpPr>
        <p:spPr>
          <a:xfrm>
            <a:off x="6486754" y="3534004"/>
            <a:ext cx="5124298" cy="2803001"/>
          </a:xfrm>
          <a:prstGeom prst="roundRect">
            <a:avLst>
              <a:gd name="adj" fmla="val 653"/>
            </a:avLst>
          </a:prstGeom>
          <a:solidFill>
            <a:srgbClr val="FFFFFF"/>
          </a:solidFill>
          <a:ln w="12700">
            <a:solidFill>
              <a:srgbClr val="E9ECEF"/>
            </a:solidFill>
            <a:prstDash val="solid"/>
          </a:ln>
        </p:spPr>
        <p:txBody>
          <a:bodyPr/>
          <a:lstStyle/>
          <a:p>
            <a:endParaRPr lang="ja-JP" altLang="en-US"/>
          </a:p>
        </p:txBody>
      </p:sp>
      <p:sp>
        <p:nvSpPr>
          <p:cNvPr id="53" name="Shape 49"/>
          <p:cNvSpPr/>
          <p:nvPr/>
        </p:nvSpPr>
        <p:spPr>
          <a:xfrm>
            <a:off x="6638544" y="3863760"/>
            <a:ext cx="57607" cy="57607"/>
          </a:xfrm>
          <a:prstGeom prst="ellipse">
            <a:avLst/>
          </a:prstGeom>
          <a:solidFill>
            <a:srgbClr val="00CC77"/>
          </a:solidFill>
          <a:ln/>
        </p:spPr>
        <p:txBody>
          <a:bodyPr/>
          <a:lstStyle/>
          <a:p>
            <a:endParaRPr lang="ja-JP" altLang="en-US"/>
          </a:p>
        </p:txBody>
      </p:sp>
      <p:sp>
        <p:nvSpPr>
          <p:cNvPr id="54" name="Shape 50"/>
          <p:cNvSpPr/>
          <p:nvPr/>
        </p:nvSpPr>
        <p:spPr>
          <a:xfrm>
            <a:off x="6638544" y="4139909"/>
            <a:ext cx="57607" cy="57607"/>
          </a:xfrm>
          <a:prstGeom prst="ellipse">
            <a:avLst/>
          </a:prstGeom>
          <a:solidFill>
            <a:srgbClr val="00CC77"/>
          </a:solidFill>
          <a:ln/>
        </p:spPr>
        <p:txBody>
          <a:bodyPr/>
          <a:lstStyle/>
          <a:p>
            <a:endParaRPr lang="ja-JP" altLang="en-US"/>
          </a:p>
        </p:txBody>
      </p:sp>
      <p:sp>
        <p:nvSpPr>
          <p:cNvPr id="55" name="Shape 51"/>
          <p:cNvSpPr/>
          <p:nvPr/>
        </p:nvSpPr>
        <p:spPr>
          <a:xfrm>
            <a:off x="6638544" y="4416058"/>
            <a:ext cx="57607" cy="57607"/>
          </a:xfrm>
          <a:prstGeom prst="ellipse">
            <a:avLst/>
          </a:prstGeom>
          <a:solidFill>
            <a:srgbClr val="00CC77"/>
          </a:solidFill>
          <a:ln/>
        </p:spPr>
        <p:txBody>
          <a:bodyPr/>
          <a:lstStyle/>
          <a:p>
            <a:endParaRPr lang="ja-JP" altLang="en-US"/>
          </a:p>
        </p:txBody>
      </p:sp>
      <p:sp>
        <p:nvSpPr>
          <p:cNvPr id="56" name="Shape 52"/>
          <p:cNvSpPr/>
          <p:nvPr/>
        </p:nvSpPr>
        <p:spPr>
          <a:xfrm>
            <a:off x="6638544" y="4692207"/>
            <a:ext cx="57607" cy="57607"/>
          </a:xfrm>
          <a:prstGeom prst="ellipse">
            <a:avLst/>
          </a:prstGeom>
          <a:solidFill>
            <a:srgbClr val="00CC77"/>
          </a:solidFill>
          <a:ln/>
        </p:spPr>
        <p:txBody>
          <a:bodyPr/>
          <a:lstStyle/>
          <a:p>
            <a:endParaRPr lang="ja-JP" altLang="en-US"/>
          </a:p>
        </p:txBody>
      </p:sp>
      <p:sp>
        <p:nvSpPr>
          <p:cNvPr id="57" name="Shape 53"/>
          <p:cNvSpPr/>
          <p:nvPr/>
        </p:nvSpPr>
        <p:spPr>
          <a:xfrm>
            <a:off x="6638544" y="4968355"/>
            <a:ext cx="57607" cy="57607"/>
          </a:xfrm>
          <a:prstGeom prst="ellipse">
            <a:avLst/>
          </a:prstGeom>
          <a:solidFill>
            <a:srgbClr val="00CC77"/>
          </a:solidFill>
          <a:ln/>
        </p:spPr>
        <p:txBody>
          <a:bodyPr/>
          <a:lstStyle/>
          <a:p>
            <a:endParaRPr lang="ja-JP" altLang="en-US"/>
          </a:p>
        </p:txBody>
      </p:sp>
      <p:sp>
        <p:nvSpPr>
          <p:cNvPr id="58" name="Shape 54"/>
          <p:cNvSpPr/>
          <p:nvPr/>
        </p:nvSpPr>
        <p:spPr>
          <a:xfrm>
            <a:off x="6638544" y="5244504"/>
            <a:ext cx="57607" cy="57607"/>
          </a:xfrm>
          <a:prstGeom prst="ellipse">
            <a:avLst/>
          </a:prstGeom>
          <a:solidFill>
            <a:srgbClr val="00CC77"/>
          </a:solidFill>
          <a:ln/>
        </p:spPr>
        <p:txBody>
          <a:bodyPr/>
          <a:lstStyle/>
          <a:p>
            <a:endParaRPr lang="ja-JP" altLang="en-US"/>
          </a:p>
        </p:txBody>
      </p:sp>
      <p:sp>
        <p:nvSpPr>
          <p:cNvPr id="59" name="Shape 55"/>
          <p:cNvSpPr/>
          <p:nvPr/>
        </p:nvSpPr>
        <p:spPr>
          <a:xfrm>
            <a:off x="6638544" y="5520653"/>
            <a:ext cx="57607" cy="57607"/>
          </a:xfrm>
          <a:prstGeom prst="ellipse">
            <a:avLst/>
          </a:prstGeom>
          <a:solidFill>
            <a:srgbClr val="00CC77"/>
          </a:solidFill>
          <a:ln/>
        </p:spPr>
        <p:txBody>
          <a:bodyPr/>
          <a:lstStyle/>
          <a:p>
            <a:endParaRPr lang="ja-JP" altLang="en-US"/>
          </a:p>
        </p:txBody>
      </p:sp>
      <p:sp>
        <p:nvSpPr>
          <p:cNvPr id="60" name="Shape 56"/>
          <p:cNvSpPr/>
          <p:nvPr/>
        </p:nvSpPr>
        <p:spPr>
          <a:xfrm>
            <a:off x="6638544" y="5796802"/>
            <a:ext cx="57607" cy="57607"/>
          </a:xfrm>
          <a:prstGeom prst="ellipse">
            <a:avLst/>
          </a:prstGeom>
          <a:solidFill>
            <a:srgbClr val="00CC77"/>
          </a:solidFill>
          <a:ln/>
        </p:spPr>
        <p:txBody>
          <a:bodyPr/>
          <a:lstStyle/>
          <a:p>
            <a:endParaRPr lang="ja-JP" altLang="en-US"/>
          </a:p>
        </p:txBody>
      </p:sp>
      <p:sp>
        <p:nvSpPr>
          <p:cNvPr id="61" name="Shape 57"/>
          <p:cNvSpPr/>
          <p:nvPr/>
        </p:nvSpPr>
        <p:spPr>
          <a:xfrm>
            <a:off x="6638544" y="6072951"/>
            <a:ext cx="57607" cy="57607"/>
          </a:xfrm>
          <a:prstGeom prst="ellipse">
            <a:avLst/>
          </a:prstGeom>
          <a:solidFill>
            <a:srgbClr val="00CC77"/>
          </a:solidFill>
          <a:ln/>
        </p:spPr>
        <p:txBody>
          <a:bodyPr/>
          <a:lstStyle/>
          <a:p>
            <a:endParaRPr lang="ja-JP" altLang="en-US"/>
          </a:p>
        </p:txBody>
      </p:sp>
      <p:sp>
        <p:nvSpPr>
          <p:cNvPr id="64" name="Text 60"/>
          <p:cNvSpPr txBox="1"/>
          <p:nvPr/>
        </p:nvSpPr>
        <p:spPr>
          <a:xfrm>
            <a:off x="6772046" y="3792437"/>
            <a:ext cx="4519879"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弁護士ドットコム㈱（弁護士ドットコム／税理士ドットコム／T-4OO）</a:t>
            </a:r>
            <a:endParaRPr lang="en-US" sz="1000" dirty="0"/>
          </a:p>
        </p:txBody>
      </p:sp>
      <p:sp>
        <p:nvSpPr>
          <p:cNvPr id="65" name="Text 61"/>
          <p:cNvSpPr txBox="1"/>
          <p:nvPr/>
        </p:nvSpPr>
        <p:spPr>
          <a:xfrm>
            <a:off x="6772046" y="4068586"/>
            <a:ext cx="1424635"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FINUX㈱（INVOY）</a:t>
            </a:r>
            <a:endParaRPr lang="en-US" sz="1000" dirty="0"/>
          </a:p>
        </p:txBody>
      </p:sp>
      <p:sp>
        <p:nvSpPr>
          <p:cNvPr id="66" name="Text 62"/>
          <p:cNvSpPr txBox="1"/>
          <p:nvPr/>
        </p:nvSpPr>
        <p:spPr>
          <a:xfrm>
            <a:off x="6772046" y="4344735"/>
            <a:ext cx="1614830"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OLTA㈱（INVOY連携）AE</a:t>
            </a:r>
            <a:endParaRPr lang="en-US" sz="1000" dirty="0"/>
          </a:p>
        </p:txBody>
      </p:sp>
      <p:sp>
        <p:nvSpPr>
          <p:cNvPr id="67" name="Text 63"/>
          <p:cNvSpPr txBox="1"/>
          <p:nvPr/>
        </p:nvSpPr>
        <p:spPr>
          <a:xfrm>
            <a:off x="6772046" y="4620883"/>
            <a:ext cx="3577133"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エヌ・ティ・ティ・コムウェア㈱（スマートビリング）AE</a:t>
            </a:r>
            <a:endParaRPr lang="en-US" sz="1000" dirty="0"/>
          </a:p>
        </p:txBody>
      </p:sp>
      <p:sp>
        <p:nvSpPr>
          <p:cNvPr id="68" name="Text 64"/>
          <p:cNvSpPr txBox="1"/>
          <p:nvPr/>
        </p:nvSpPr>
        <p:spPr>
          <a:xfrm>
            <a:off x="6772046" y="4897032"/>
            <a:ext cx="1377086"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TIS㈱（Spendia）AE</a:t>
            </a:r>
            <a:endParaRPr lang="en-US" sz="1000" dirty="0"/>
          </a:p>
        </p:txBody>
      </p:sp>
      <p:sp>
        <p:nvSpPr>
          <p:cNvPr id="69" name="Text 65"/>
          <p:cNvSpPr txBox="1"/>
          <p:nvPr/>
        </p:nvSpPr>
        <p:spPr>
          <a:xfrm>
            <a:off x="6772046" y="5173181"/>
            <a:ext cx="3053182"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三菱総研DCS㈱（人事給与BPO／脆弱性管理）AE</a:t>
            </a:r>
            <a:endParaRPr lang="en-US" sz="1000" dirty="0"/>
          </a:p>
        </p:txBody>
      </p:sp>
      <p:sp>
        <p:nvSpPr>
          <p:cNvPr id="70" name="Text 66"/>
          <p:cNvSpPr txBox="1"/>
          <p:nvPr/>
        </p:nvSpPr>
        <p:spPr>
          <a:xfrm>
            <a:off x="6772046" y="5449330"/>
            <a:ext cx="1919326"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㈱PeopleX（PeopleWork）AE</a:t>
            </a:r>
            <a:endParaRPr lang="en-US" sz="1000" dirty="0"/>
          </a:p>
        </p:txBody>
      </p:sp>
      <p:sp>
        <p:nvSpPr>
          <p:cNvPr id="71" name="Text 67"/>
          <p:cNvSpPr txBox="1"/>
          <p:nvPr/>
        </p:nvSpPr>
        <p:spPr>
          <a:xfrm>
            <a:off x="6772046" y="5725479"/>
            <a:ext cx="2882189"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㈱JX通信社（FASTALERT：危機管理SaaS）AE</a:t>
            </a:r>
            <a:endParaRPr lang="en-US" sz="1000" dirty="0"/>
          </a:p>
        </p:txBody>
      </p:sp>
      <p:sp>
        <p:nvSpPr>
          <p:cNvPr id="72" name="Text 68"/>
          <p:cNvSpPr txBox="1"/>
          <p:nvPr/>
        </p:nvSpPr>
        <p:spPr>
          <a:xfrm>
            <a:off x="6772046" y="6001627"/>
            <a:ext cx="3205886"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㈱ｺｺﾅﾗ（ココナラビジネス／ココナラ法律相談）DE</a:t>
            </a:r>
            <a:endParaRPr lang="en-US" sz="1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p:spPr>
        <p:txBody>
          <a:bodyPr/>
          <a:lstStyle/>
          <a:p>
            <a:endParaRPr lang="ja-JP" altLang="en-US"/>
          </a:p>
        </p:txBody>
      </p:sp>
      <p:sp>
        <p:nvSpPr>
          <p:cNvPr id="3" name="Shape 1"/>
          <p:cNvSpPr/>
          <p:nvPr/>
        </p:nvSpPr>
        <p:spPr>
          <a:xfrm>
            <a:off x="0" y="0"/>
            <a:ext cx="12191695" cy="694944"/>
          </a:xfrm>
          <a:prstGeom prst="rect">
            <a:avLst/>
          </a:prstGeom>
          <a:solidFill>
            <a:srgbClr val="F8F9FA"/>
          </a:solidFill>
          <a:ln/>
        </p:spPr>
        <p:txBody>
          <a:bodyPr/>
          <a:lstStyle/>
          <a:p>
            <a:endParaRPr lang="ja-JP" altLang="en-US"/>
          </a:p>
        </p:txBody>
      </p:sp>
      <p:sp>
        <p:nvSpPr>
          <p:cNvPr id="4" name="Shape 2"/>
          <p:cNvSpPr/>
          <p:nvPr/>
        </p:nvSpPr>
        <p:spPr>
          <a:xfrm>
            <a:off x="0" y="685800"/>
            <a:ext cx="12191695" cy="9144"/>
          </a:xfrm>
          <a:prstGeom prst="rect">
            <a:avLst/>
          </a:prstGeom>
          <a:solidFill>
            <a:srgbClr val="E9ECEF"/>
          </a:solidFill>
          <a:ln/>
        </p:spPr>
        <p:txBody>
          <a:bodyPr/>
          <a:lstStyle/>
          <a:p>
            <a:endParaRPr lang="ja-JP" altLang="en-US"/>
          </a:p>
        </p:txBody>
      </p:sp>
      <p:sp>
        <p:nvSpPr>
          <p:cNvPr id="5" name="Text 3"/>
          <p:cNvSpPr txBox="1"/>
          <p:nvPr/>
        </p:nvSpPr>
        <p:spPr>
          <a:xfrm>
            <a:off x="381305" y="171907"/>
            <a:ext cx="8439912" cy="333756"/>
          </a:xfrm>
          <a:prstGeom prst="rect">
            <a:avLst/>
          </a:prstGeom>
          <a:noFill/>
          <a:ln/>
        </p:spPr>
        <p:txBody>
          <a:bodyPr wrap="square" lIns="0" tIns="0" rIns="0" bIns="0" rtlCol="0" anchor="ctr"/>
          <a:lstStyle/>
          <a:p>
            <a:pPr marL="0" indent="0" algn="l">
              <a:buNone/>
            </a:pPr>
            <a:r>
              <a:rPr lang="en-US" sz="1800" b="1" dirty="0" err="1">
                <a:solidFill>
                  <a:srgbClr val="1F2937"/>
                </a:solidFill>
                <a:latin typeface="Noto Sans JP" pitchFamily="34" charset="0"/>
                <a:ea typeface="Noto Sans JP" pitchFamily="34" charset="-122"/>
                <a:cs typeface="Noto Sans JP" pitchFamily="34" charset="-120"/>
              </a:rPr>
              <a:t>医療・ヘルスケア</a:t>
            </a:r>
            <a:r>
              <a:rPr lang="en-US" sz="1800" b="1" dirty="0">
                <a:solidFill>
                  <a:srgbClr val="1F2937"/>
                </a:solidFill>
                <a:latin typeface="Noto Sans JP" pitchFamily="34" charset="0"/>
                <a:ea typeface="Noto Sans JP" pitchFamily="34" charset="-122"/>
                <a:cs typeface="Noto Sans JP" pitchFamily="34" charset="-120"/>
              </a:rPr>
              <a:t> / 不動産・住まい / 物流 / 建設・現場系</a:t>
            </a:r>
            <a:endParaRPr lang="en-US" sz="1800" dirty="0"/>
          </a:p>
        </p:txBody>
      </p:sp>
      <p:sp>
        <p:nvSpPr>
          <p:cNvPr id="6" name="Shape 4"/>
          <p:cNvSpPr/>
          <p:nvPr/>
        </p:nvSpPr>
        <p:spPr>
          <a:xfrm>
            <a:off x="190195" y="886054"/>
            <a:ext cx="5810098" cy="2514600"/>
          </a:xfrm>
          <a:prstGeom prst="roundRect">
            <a:avLst>
              <a:gd name="adj" fmla="val 1377"/>
            </a:avLst>
          </a:prstGeom>
          <a:solidFill>
            <a:srgbClr val="F3E6FF"/>
          </a:solidFill>
          <a:ln w="12700">
            <a:solidFill>
              <a:srgbClr val="D9B3FF"/>
            </a:solidFill>
            <a:prstDash val="solid"/>
          </a:ln>
          <a:effectLst>
            <a:outerShdw blurRad="63500" dist="38100" dir="5400000" algn="bl" rotWithShape="0">
              <a:srgbClr val="000000">
                <a:alpha val="10000"/>
              </a:srgbClr>
            </a:outerShdw>
          </a:effectLst>
        </p:spPr>
        <p:txBody>
          <a:bodyPr/>
          <a:lstStyle/>
          <a:p>
            <a:endParaRPr lang="ja-JP" altLang="en-US"/>
          </a:p>
        </p:txBody>
      </p:sp>
      <p:sp>
        <p:nvSpPr>
          <p:cNvPr id="7" name="Shape 5"/>
          <p:cNvSpPr/>
          <p:nvPr/>
        </p:nvSpPr>
        <p:spPr>
          <a:xfrm>
            <a:off x="342900" y="1037844"/>
            <a:ext cx="342900" cy="342900"/>
          </a:xfrm>
          <a:prstGeom prst="ellipse">
            <a:avLst/>
          </a:prstGeom>
          <a:solidFill>
            <a:srgbClr val="8A2BE2"/>
          </a:solidFill>
          <a:ln/>
        </p:spPr>
        <p:txBody>
          <a:bodyPr/>
          <a:lstStyle/>
          <a:p>
            <a:endParaRPr lang="ja-JP" altLang="en-US"/>
          </a:p>
        </p:txBody>
      </p:sp>
      <p:pic>
        <p:nvPicPr>
          <p:cNvPr id="8" name="Image 0" descr="preencoded.png"/>
          <p:cNvPicPr>
            <a:picLocks noChangeAspect="1"/>
          </p:cNvPicPr>
          <p:nvPr/>
        </p:nvPicPr>
        <p:blipFill>
          <a:blip r:embed="rId3"/>
          <a:srcRect/>
          <a:stretch/>
        </p:blipFill>
        <p:spPr>
          <a:xfrm>
            <a:off x="437998" y="1133856"/>
            <a:ext cx="152705" cy="152705"/>
          </a:xfrm>
          <a:prstGeom prst="rect">
            <a:avLst/>
          </a:prstGeom>
        </p:spPr>
      </p:pic>
      <p:sp>
        <p:nvSpPr>
          <p:cNvPr id="9" name="Text 6"/>
          <p:cNvSpPr txBox="1"/>
          <p:nvPr/>
        </p:nvSpPr>
        <p:spPr>
          <a:xfrm>
            <a:off x="780898" y="1067105"/>
            <a:ext cx="1666951" cy="277063"/>
          </a:xfrm>
          <a:prstGeom prst="rect">
            <a:avLst/>
          </a:prstGeom>
          <a:noFill/>
          <a:ln/>
        </p:spPr>
        <p:txBody>
          <a:bodyPr wrap="square" lIns="0" tIns="0" rIns="0" bIns="0" rtlCol="0" anchor="ctr"/>
          <a:lstStyle/>
          <a:p>
            <a:pPr marL="0" indent="0" algn="l">
              <a:buNone/>
            </a:pPr>
            <a:r>
              <a:rPr lang="en-US" sz="1500" b="1" dirty="0">
                <a:solidFill>
                  <a:srgbClr val="1F2937"/>
                </a:solidFill>
                <a:latin typeface="Noto Sans JP" pitchFamily="34" charset="0"/>
                <a:ea typeface="Noto Sans JP" pitchFamily="34" charset="-122"/>
                <a:cs typeface="Noto Sans JP" pitchFamily="34" charset="-120"/>
              </a:rPr>
              <a:t>医療・ヘルスケア</a:t>
            </a:r>
            <a:endParaRPr lang="en-US" sz="1500" dirty="0"/>
          </a:p>
        </p:txBody>
      </p:sp>
      <p:sp>
        <p:nvSpPr>
          <p:cNvPr id="10" name="Shape 7"/>
          <p:cNvSpPr/>
          <p:nvPr/>
        </p:nvSpPr>
        <p:spPr>
          <a:xfrm>
            <a:off x="342900" y="1476756"/>
            <a:ext cx="5505602" cy="1218895"/>
          </a:xfrm>
          <a:prstGeom prst="roundRect">
            <a:avLst>
              <a:gd name="adj" fmla="val 4689"/>
            </a:avLst>
          </a:prstGeom>
          <a:solidFill>
            <a:srgbClr val="FFFFFF"/>
          </a:solidFill>
          <a:ln w="12700">
            <a:solidFill>
              <a:srgbClr val="E9ECEF"/>
            </a:solidFill>
            <a:prstDash val="solid"/>
          </a:ln>
        </p:spPr>
        <p:txBody>
          <a:bodyPr/>
          <a:lstStyle/>
          <a:p>
            <a:endParaRPr lang="ja-JP" altLang="en-US"/>
          </a:p>
        </p:txBody>
      </p:sp>
      <p:sp>
        <p:nvSpPr>
          <p:cNvPr id="11" name="Shape 8"/>
          <p:cNvSpPr/>
          <p:nvPr/>
        </p:nvSpPr>
        <p:spPr>
          <a:xfrm>
            <a:off x="466344" y="1671523"/>
            <a:ext cx="57607" cy="57607"/>
          </a:xfrm>
          <a:prstGeom prst="ellipse">
            <a:avLst/>
          </a:prstGeom>
          <a:solidFill>
            <a:srgbClr val="8A2BE2"/>
          </a:solidFill>
          <a:ln/>
        </p:spPr>
        <p:txBody>
          <a:bodyPr/>
          <a:lstStyle/>
          <a:p>
            <a:endParaRPr lang="ja-JP" altLang="en-US"/>
          </a:p>
        </p:txBody>
      </p:sp>
      <p:sp>
        <p:nvSpPr>
          <p:cNvPr id="12" name="Shape 9"/>
          <p:cNvSpPr/>
          <p:nvPr/>
        </p:nvSpPr>
        <p:spPr>
          <a:xfrm>
            <a:off x="466344" y="1928470"/>
            <a:ext cx="57607" cy="57607"/>
          </a:xfrm>
          <a:prstGeom prst="ellipse">
            <a:avLst/>
          </a:prstGeom>
          <a:solidFill>
            <a:srgbClr val="8A2BE2"/>
          </a:solidFill>
          <a:ln/>
        </p:spPr>
        <p:txBody>
          <a:bodyPr/>
          <a:lstStyle/>
          <a:p>
            <a:endParaRPr lang="ja-JP" altLang="en-US"/>
          </a:p>
        </p:txBody>
      </p:sp>
      <p:sp>
        <p:nvSpPr>
          <p:cNvPr id="13" name="Shape 10"/>
          <p:cNvSpPr/>
          <p:nvPr/>
        </p:nvSpPr>
        <p:spPr>
          <a:xfrm>
            <a:off x="466344" y="2186330"/>
            <a:ext cx="57607" cy="57607"/>
          </a:xfrm>
          <a:prstGeom prst="ellipse">
            <a:avLst/>
          </a:prstGeom>
          <a:solidFill>
            <a:srgbClr val="8A2BE2"/>
          </a:solidFill>
          <a:ln/>
        </p:spPr>
        <p:txBody>
          <a:bodyPr/>
          <a:lstStyle/>
          <a:p>
            <a:endParaRPr lang="ja-JP" altLang="en-US"/>
          </a:p>
        </p:txBody>
      </p:sp>
      <p:sp>
        <p:nvSpPr>
          <p:cNvPr id="14" name="Shape 11"/>
          <p:cNvSpPr/>
          <p:nvPr/>
        </p:nvSpPr>
        <p:spPr>
          <a:xfrm>
            <a:off x="466344" y="2443277"/>
            <a:ext cx="57607" cy="57607"/>
          </a:xfrm>
          <a:prstGeom prst="ellipse">
            <a:avLst/>
          </a:prstGeom>
          <a:solidFill>
            <a:srgbClr val="8A2BE2"/>
          </a:solidFill>
          <a:ln/>
        </p:spPr>
        <p:txBody>
          <a:bodyPr/>
          <a:lstStyle/>
          <a:p>
            <a:endParaRPr lang="ja-JP" altLang="en-US"/>
          </a:p>
        </p:txBody>
      </p:sp>
      <p:sp>
        <p:nvSpPr>
          <p:cNvPr id="15" name="Text 12"/>
          <p:cNvSpPr txBox="1"/>
          <p:nvPr/>
        </p:nvSpPr>
        <p:spPr>
          <a:xfrm>
            <a:off x="599846" y="1600200"/>
            <a:ext cx="2395728"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シーユーシー（</a:t>
            </a:r>
            <a:r>
              <a:rPr lang="en-US" sz="1000" dirty="0" err="1">
                <a:solidFill>
                  <a:srgbClr val="495057"/>
                </a:solidFill>
                <a:latin typeface="Noto Sans JP" pitchFamily="34" charset="0"/>
                <a:ea typeface="Noto Sans JP" pitchFamily="34" charset="-122"/>
                <a:cs typeface="Noto Sans JP" pitchFamily="34" charset="-120"/>
              </a:rPr>
              <a:t>ワクチン会場運営</a:t>
            </a:r>
            <a:r>
              <a:rPr lang="ja-JP" altLang="en-US" sz="1000" dirty="0">
                <a:solidFill>
                  <a:srgbClr val="495057"/>
                </a:solidFill>
                <a:latin typeface="Noto Sans JP" pitchFamily="34" charset="0"/>
                <a:ea typeface="Noto Sans JP" pitchFamily="34" charset="-122"/>
                <a:cs typeface="Noto Sans JP" pitchFamily="34" charset="-120"/>
              </a:rPr>
              <a:t>）</a:t>
            </a:r>
            <a:endParaRPr lang="en-US" sz="1000" dirty="0"/>
          </a:p>
        </p:txBody>
      </p:sp>
      <p:sp>
        <p:nvSpPr>
          <p:cNvPr id="16" name="Text 13"/>
          <p:cNvSpPr txBox="1"/>
          <p:nvPr/>
        </p:nvSpPr>
        <p:spPr>
          <a:xfrm>
            <a:off x="599846" y="1857146"/>
            <a:ext cx="2310689"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DYM（PCR検査キット/</a:t>
            </a:r>
            <a:r>
              <a:rPr lang="en-US" sz="1000" dirty="0" err="1">
                <a:solidFill>
                  <a:srgbClr val="495057"/>
                </a:solidFill>
                <a:latin typeface="Noto Sans JP" pitchFamily="34" charset="0"/>
                <a:ea typeface="Noto Sans JP" pitchFamily="34" charset="-122"/>
                <a:cs typeface="Noto Sans JP" pitchFamily="34" charset="-120"/>
              </a:rPr>
              <a:t>会場運営</a:t>
            </a:r>
            <a:r>
              <a:rPr lang="en-US" sz="1000" dirty="0">
                <a:solidFill>
                  <a:srgbClr val="495057"/>
                </a:solidFill>
                <a:latin typeface="Noto Sans JP" pitchFamily="34" charset="0"/>
                <a:ea typeface="Noto Sans JP" pitchFamily="34" charset="-122"/>
                <a:cs typeface="Noto Sans JP" pitchFamily="34" charset="-120"/>
              </a:rPr>
              <a:t>）</a:t>
            </a:r>
            <a:endParaRPr lang="en-US" sz="1000" dirty="0"/>
          </a:p>
        </p:txBody>
      </p:sp>
      <p:sp>
        <p:nvSpPr>
          <p:cNvPr id="17" name="Text 14"/>
          <p:cNvSpPr txBox="1"/>
          <p:nvPr/>
        </p:nvSpPr>
        <p:spPr>
          <a:xfrm>
            <a:off x="599846" y="2115007"/>
            <a:ext cx="2662733" cy="191110"/>
          </a:xfrm>
          <a:prstGeom prst="rect">
            <a:avLst/>
          </a:prstGeom>
          <a:noFill/>
          <a:ln/>
        </p:spPr>
        <p:txBody>
          <a:bodyPr wrap="square" lIns="0" tIns="0" rIns="0" bIns="0" rtlCol="0" anchor="ctr"/>
          <a:lstStyle/>
          <a:p>
            <a:pPr marL="0" indent="0" algn="l">
              <a:buNone/>
            </a:pPr>
            <a:r>
              <a:rPr lang="en-US" sz="1000" dirty="0" err="1">
                <a:solidFill>
                  <a:srgbClr val="495057"/>
                </a:solidFill>
                <a:latin typeface="Noto Sans JP" pitchFamily="34" charset="0"/>
                <a:ea typeface="Noto Sans JP" pitchFamily="34" charset="-122"/>
                <a:cs typeface="Noto Sans JP" pitchFamily="34" charset="-120"/>
              </a:rPr>
              <a:t>ネクイノ（toreluna：オンライン診療</a:t>
            </a:r>
            <a:r>
              <a:rPr lang="en-US" sz="1000" dirty="0">
                <a:solidFill>
                  <a:srgbClr val="495057"/>
                </a:solidFill>
                <a:latin typeface="Noto Sans JP" pitchFamily="34" charset="0"/>
                <a:ea typeface="Noto Sans JP" pitchFamily="34" charset="-122"/>
                <a:cs typeface="Noto Sans JP" pitchFamily="34" charset="-120"/>
              </a:rPr>
              <a:t>）</a:t>
            </a:r>
            <a:endParaRPr lang="en-US" sz="1000" dirty="0"/>
          </a:p>
        </p:txBody>
      </p:sp>
      <p:sp>
        <p:nvSpPr>
          <p:cNvPr id="18" name="Text 15"/>
          <p:cNvSpPr txBox="1"/>
          <p:nvPr/>
        </p:nvSpPr>
        <p:spPr>
          <a:xfrm>
            <a:off x="599846" y="2371954"/>
            <a:ext cx="2539289" cy="191110"/>
          </a:xfrm>
          <a:prstGeom prst="rect">
            <a:avLst/>
          </a:prstGeom>
          <a:noFill/>
          <a:ln/>
        </p:spPr>
        <p:txBody>
          <a:bodyPr wrap="square" lIns="0" tIns="0" rIns="0" bIns="0" rtlCol="0" anchor="ctr"/>
          <a:lstStyle/>
          <a:p>
            <a:pPr marL="0" indent="0" algn="l">
              <a:buNone/>
            </a:pPr>
            <a:r>
              <a:rPr lang="en-US" sz="1000" dirty="0" err="1">
                <a:solidFill>
                  <a:srgbClr val="495057"/>
                </a:solidFill>
                <a:latin typeface="Noto Sans JP" pitchFamily="34" charset="0"/>
                <a:ea typeface="Noto Sans JP" pitchFamily="34" charset="-122"/>
                <a:cs typeface="Noto Sans JP" pitchFamily="34" charset="-120"/>
              </a:rPr>
              <a:t>HIROTSUバイオサイエンス（N-Nose</a:t>
            </a:r>
            <a:r>
              <a:rPr lang="en-US" sz="1000" dirty="0">
                <a:solidFill>
                  <a:srgbClr val="495057"/>
                </a:solidFill>
                <a:latin typeface="Noto Sans JP" pitchFamily="34" charset="0"/>
                <a:ea typeface="Noto Sans JP" pitchFamily="34" charset="-122"/>
                <a:cs typeface="Noto Sans JP" pitchFamily="34" charset="-120"/>
              </a:rPr>
              <a:t>）</a:t>
            </a:r>
            <a:endParaRPr lang="en-US" sz="1000" dirty="0"/>
          </a:p>
        </p:txBody>
      </p:sp>
      <p:sp>
        <p:nvSpPr>
          <p:cNvPr id="19" name="Shape 16"/>
          <p:cNvSpPr/>
          <p:nvPr/>
        </p:nvSpPr>
        <p:spPr>
          <a:xfrm>
            <a:off x="6191402" y="886054"/>
            <a:ext cx="5810098" cy="2514600"/>
          </a:xfrm>
          <a:prstGeom prst="roundRect">
            <a:avLst>
              <a:gd name="adj" fmla="val 1377"/>
            </a:avLst>
          </a:prstGeom>
          <a:solidFill>
            <a:srgbClr val="E6F9FF"/>
          </a:solidFill>
          <a:ln w="12700">
            <a:solidFill>
              <a:srgbClr val="B3E6FF"/>
            </a:solidFill>
            <a:prstDash val="solid"/>
          </a:ln>
          <a:effectLst>
            <a:outerShdw blurRad="63500" dist="38100" dir="5400000" algn="bl" rotWithShape="0">
              <a:srgbClr val="000000">
                <a:alpha val="10000"/>
              </a:srgbClr>
            </a:outerShdw>
          </a:effectLst>
        </p:spPr>
        <p:txBody>
          <a:bodyPr/>
          <a:lstStyle/>
          <a:p>
            <a:endParaRPr lang="ja-JP" altLang="en-US"/>
          </a:p>
        </p:txBody>
      </p:sp>
      <p:sp>
        <p:nvSpPr>
          <p:cNvPr id="20" name="Shape 17"/>
          <p:cNvSpPr/>
          <p:nvPr/>
        </p:nvSpPr>
        <p:spPr>
          <a:xfrm>
            <a:off x="6344107" y="1037844"/>
            <a:ext cx="342900" cy="342900"/>
          </a:xfrm>
          <a:prstGeom prst="ellipse">
            <a:avLst/>
          </a:prstGeom>
          <a:solidFill>
            <a:srgbClr val="0099CC"/>
          </a:solidFill>
          <a:ln/>
        </p:spPr>
        <p:txBody>
          <a:bodyPr/>
          <a:lstStyle/>
          <a:p>
            <a:endParaRPr lang="ja-JP" altLang="en-US"/>
          </a:p>
        </p:txBody>
      </p:sp>
      <p:pic>
        <p:nvPicPr>
          <p:cNvPr id="21" name="Image 1" descr="preencoded.png"/>
          <p:cNvPicPr>
            <a:picLocks noChangeAspect="1"/>
          </p:cNvPicPr>
          <p:nvPr/>
        </p:nvPicPr>
        <p:blipFill>
          <a:blip r:embed="rId4"/>
          <a:srcRect l="-33" r="-33"/>
          <a:stretch/>
        </p:blipFill>
        <p:spPr>
          <a:xfrm>
            <a:off x="6429146" y="1133856"/>
            <a:ext cx="171907" cy="152705"/>
          </a:xfrm>
          <a:prstGeom prst="rect">
            <a:avLst/>
          </a:prstGeom>
        </p:spPr>
      </p:pic>
      <p:sp>
        <p:nvSpPr>
          <p:cNvPr id="22" name="Text 18"/>
          <p:cNvSpPr txBox="1"/>
          <p:nvPr/>
        </p:nvSpPr>
        <p:spPr>
          <a:xfrm>
            <a:off x="6782105" y="1067105"/>
            <a:ext cx="1476756" cy="277063"/>
          </a:xfrm>
          <a:prstGeom prst="rect">
            <a:avLst/>
          </a:prstGeom>
          <a:noFill/>
          <a:ln/>
        </p:spPr>
        <p:txBody>
          <a:bodyPr wrap="square" lIns="0" tIns="0" rIns="0" bIns="0" rtlCol="0" anchor="ctr"/>
          <a:lstStyle/>
          <a:p>
            <a:pPr marL="0" indent="0" algn="l">
              <a:buNone/>
            </a:pPr>
            <a:r>
              <a:rPr lang="en-US" sz="1500" b="1" dirty="0">
                <a:solidFill>
                  <a:srgbClr val="1F2937"/>
                </a:solidFill>
                <a:latin typeface="Noto Sans JP" pitchFamily="34" charset="0"/>
                <a:ea typeface="Noto Sans JP" pitchFamily="34" charset="-122"/>
                <a:cs typeface="Noto Sans JP" pitchFamily="34" charset="-120"/>
              </a:rPr>
              <a:t>不動産・住まい</a:t>
            </a:r>
            <a:endParaRPr lang="en-US" sz="1500" dirty="0"/>
          </a:p>
        </p:txBody>
      </p:sp>
      <p:sp>
        <p:nvSpPr>
          <p:cNvPr id="23" name="Shape 19"/>
          <p:cNvSpPr/>
          <p:nvPr/>
        </p:nvSpPr>
        <p:spPr>
          <a:xfrm>
            <a:off x="6344107" y="1476756"/>
            <a:ext cx="5505602" cy="705002"/>
          </a:xfrm>
          <a:prstGeom prst="roundRect">
            <a:avLst>
              <a:gd name="adj" fmla="val 14022"/>
            </a:avLst>
          </a:prstGeom>
          <a:solidFill>
            <a:srgbClr val="FFFFFF"/>
          </a:solidFill>
          <a:ln w="12700">
            <a:solidFill>
              <a:srgbClr val="E9ECEF"/>
            </a:solidFill>
            <a:prstDash val="solid"/>
          </a:ln>
        </p:spPr>
        <p:txBody>
          <a:bodyPr/>
          <a:lstStyle/>
          <a:p>
            <a:endParaRPr lang="ja-JP" altLang="en-US"/>
          </a:p>
        </p:txBody>
      </p:sp>
      <p:sp>
        <p:nvSpPr>
          <p:cNvPr id="24" name="Shape 20"/>
          <p:cNvSpPr/>
          <p:nvPr/>
        </p:nvSpPr>
        <p:spPr>
          <a:xfrm>
            <a:off x="6467551" y="1671523"/>
            <a:ext cx="57607" cy="57607"/>
          </a:xfrm>
          <a:prstGeom prst="ellipse">
            <a:avLst/>
          </a:prstGeom>
          <a:solidFill>
            <a:srgbClr val="0099CC"/>
          </a:solidFill>
          <a:ln/>
        </p:spPr>
        <p:txBody>
          <a:bodyPr/>
          <a:lstStyle/>
          <a:p>
            <a:endParaRPr lang="ja-JP" altLang="en-US"/>
          </a:p>
        </p:txBody>
      </p:sp>
      <p:sp>
        <p:nvSpPr>
          <p:cNvPr id="25" name="Shape 21"/>
          <p:cNvSpPr/>
          <p:nvPr/>
        </p:nvSpPr>
        <p:spPr>
          <a:xfrm>
            <a:off x="6467551" y="1928470"/>
            <a:ext cx="57607" cy="57607"/>
          </a:xfrm>
          <a:prstGeom prst="ellipse">
            <a:avLst/>
          </a:prstGeom>
          <a:solidFill>
            <a:srgbClr val="0099CC"/>
          </a:solidFill>
          <a:ln/>
        </p:spPr>
        <p:txBody>
          <a:bodyPr/>
          <a:lstStyle/>
          <a:p>
            <a:endParaRPr lang="ja-JP" altLang="en-US"/>
          </a:p>
        </p:txBody>
      </p:sp>
      <p:sp>
        <p:nvSpPr>
          <p:cNvPr id="26" name="Text 22"/>
          <p:cNvSpPr txBox="1"/>
          <p:nvPr/>
        </p:nvSpPr>
        <p:spPr>
          <a:xfrm>
            <a:off x="6601054" y="1600200"/>
            <a:ext cx="2882189" cy="191110"/>
          </a:xfrm>
          <a:prstGeom prst="rect">
            <a:avLst/>
          </a:prstGeom>
          <a:noFill/>
          <a:ln/>
        </p:spPr>
        <p:txBody>
          <a:bodyPr wrap="square" lIns="0" tIns="0" rIns="0" bIns="0" rtlCol="0" anchor="ctr"/>
          <a:lstStyle/>
          <a:p>
            <a:pPr marL="0" indent="0" algn="l">
              <a:buNone/>
            </a:pPr>
            <a:r>
              <a:rPr lang="en-US" sz="1000" dirty="0" err="1">
                <a:solidFill>
                  <a:srgbClr val="495057"/>
                </a:solidFill>
                <a:latin typeface="Noto Sans JP" pitchFamily="34" charset="0"/>
                <a:ea typeface="Noto Sans JP" pitchFamily="34" charset="-122"/>
                <a:cs typeface="Noto Sans JP" pitchFamily="34" charset="-120"/>
              </a:rPr>
              <a:t>三井不動産リアルティ（三井のリハウス</a:t>
            </a:r>
            <a:r>
              <a:rPr lang="en-US" sz="1000" dirty="0">
                <a:solidFill>
                  <a:srgbClr val="495057"/>
                </a:solidFill>
                <a:latin typeface="Noto Sans JP" pitchFamily="34" charset="0"/>
                <a:ea typeface="Noto Sans JP" pitchFamily="34" charset="-122"/>
                <a:cs typeface="Noto Sans JP" pitchFamily="34" charset="-120"/>
              </a:rPr>
              <a:t>）</a:t>
            </a:r>
            <a:endParaRPr lang="en-US" sz="1000" dirty="0"/>
          </a:p>
        </p:txBody>
      </p:sp>
      <p:sp>
        <p:nvSpPr>
          <p:cNvPr id="27" name="Text 23"/>
          <p:cNvSpPr txBox="1"/>
          <p:nvPr/>
        </p:nvSpPr>
        <p:spPr>
          <a:xfrm>
            <a:off x="6601054" y="1857146"/>
            <a:ext cx="2358238"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Live </a:t>
            </a:r>
            <a:r>
              <a:rPr lang="en-US" sz="1000" dirty="0" err="1">
                <a:solidFill>
                  <a:srgbClr val="495057"/>
                </a:solidFill>
                <a:latin typeface="Noto Sans JP" pitchFamily="34" charset="0"/>
                <a:ea typeface="Noto Sans JP" pitchFamily="34" charset="-122"/>
                <a:cs typeface="Noto Sans JP" pitchFamily="34" charset="-120"/>
              </a:rPr>
              <a:t>Search（不動産テックツール</a:t>
            </a:r>
            <a:r>
              <a:rPr lang="en-US" sz="1000" dirty="0">
                <a:solidFill>
                  <a:srgbClr val="495057"/>
                </a:solidFill>
                <a:latin typeface="Noto Sans JP" pitchFamily="34" charset="0"/>
                <a:ea typeface="Noto Sans JP" pitchFamily="34" charset="-122"/>
                <a:cs typeface="Noto Sans JP" pitchFamily="34" charset="-120"/>
              </a:rPr>
              <a:t>）</a:t>
            </a:r>
            <a:endParaRPr lang="en-US" sz="1000" dirty="0"/>
          </a:p>
        </p:txBody>
      </p:sp>
      <p:sp>
        <p:nvSpPr>
          <p:cNvPr id="28" name="Shape 24"/>
          <p:cNvSpPr/>
          <p:nvPr/>
        </p:nvSpPr>
        <p:spPr>
          <a:xfrm>
            <a:off x="190195" y="3871570"/>
            <a:ext cx="5810098" cy="2514600"/>
          </a:xfrm>
          <a:prstGeom prst="roundRect">
            <a:avLst>
              <a:gd name="adj" fmla="val 1377"/>
            </a:avLst>
          </a:prstGeom>
          <a:solidFill>
            <a:srgbClr val="FFE6E6"/>
          </a:solidFill>
          <a:ln w="12700">
            <a:solidFill>
              <a:srgbClr val="FFB3B3"/>
            </a:solidFill>
            <a:prstDash val="solid"/>
          </a:ln>
          <a:effectLst>
            <a:outerShdw blurRad="63500" dist="38100" dir="5400000" algn="bl" rotWithShape="0">
              <a:srgbClr val="000000">
                <a:alpha val="10000"/>
              </a:srgbClr>
            </a:outerShdw>
          </a:effectLst>
        </p:spPr>
        <p:txBody>
          <a:bodyPr/>
          <a:lstStyle/>
          <a:p>
            <a:endParaRPr lang="ja-JP" altLang="en-US"/>
          </a:p>
        </p:txBody>
      </p:sp>
      <p:sp>
        <p:nvSpPr>
          <p:cNvPr id="29" name="Shape 25"/>
          <p:cNvSpPr/>
          <p:nvPr/>
        </p:nvSpPr>
        <p:spPr>
          <a:xfrm>
            <a:off x="342900" y="4024274"/>
            <a:ext cx="342900" cy="342900"/>
          </a:xfrm>
          <a:prstGeom prst="ellipse">
            <a:avLst/>
          </a:prstGeom>
          <a:solidFill>
            <a:srgbClr val="FF6666"/>
          </a:solidFill>
          <a:ln/>
        </p:spPr>
        <p:txBody>
          <a:bodyPr/>
          <a:lstStyle/>
          <a:p>
            <a:endParaRPr lang="ja-JP" altLang="en-US"/>
          </a:p>
        </p:txBody>
      </p:sp>
      <p:pic>
        <p:nvPicPr>
          <p:cNvPr id="30" name="Image 2" descr="preencoded.png"/>
          <p:cNvPicPr>
            <a:picLocks noChangeAspect="1"/>
          </p:cNvPicPr>
          <p:nvPr/>
        </p:nvPicPr>
        <p:blipFill>
          <a:blip r:embed="rId5"/>
          <a:srcRect t="-180" b="-180"/>
          <a:stretch/>
        </p:blipFill>
        <p:spPr>
          <a:xfrm>
            <a:off x="418795" y="4119372"/>
            <a:ext cx="190195" cy="152705"/>
          </a:xfrm>
          <a:prstGeom prst="rect">
            <a:avLst/>
          </a:prstGeom>
        </p:spPr>
      </p:pic>
      <p:sp>
        <p:nvSpPr>
          <p:cNvPr id="31" name="Text 26"/>
          <p:cNvSpPr txBox="1"/>
          <p:nvPr/>
        </p:nvSpPr>
        <p:spPr>
          <a:xfrm>
            <a:off x="780898" y="4052621"/>
            <a:ext cx="523951" cy="277063"/>
          </a:xfrm>
          <a:prstGeom prst="rect">
            <a:avLst/>
          </a:prstGeom>
          <a:noFill/>
          <a:ln/>
        </p:spPr>
        <p:txBody>
          <a:bodyPr wrap="square" lIns="0" tIns="0" rIns="0" bIns="0" rtlCol="0" anchor="ctr"/>
          <a:lstStyle/>
          <a:p>
            <a:pPr marL="0" indent="0" algn="l">
              <a:buNone/>
            </a:pPr>
            <a:r>
              <a:rPr lang="en-US" sz="1500" b="1" dirty="0">
                <a:solidFill>
                  <a:srgbClr val="1F2937"/>
                </a:solidFill>
                <a:latin typeface="Noto Sans JP" pitchFamily="34" charset="0"/>
                <a:ea typeface="Noto Sans JP" pitchFamily="34" charset="-122"/>
                <a:cs typeface="Noto Sans JP" pitchFamily="34" charset="-120"/>
              </a:rPr>
              <a:t>物流</a:t>
            </a:r>
            <a:endParaRPr lang="en-US" sz="1500" dirty="0"/>
          </a:p>
        </p:txBody>
      </p:sp>
      <p:sp>
        <p:nvSpPr>
          <p:cNvPr id="32" name="Shape 27"/>
          <p:cNvSpPr/>
          <p:nvPr/>
        </p:nvSpPr>
        <p:spPr>
          <a:xfrm>
            <a:off x="342900" y="4462272"/>
            <a:ext cx="5505602" cy="961949"/>
          </a:xfrm>
          <a:prstGeom prst="roundRect">
            <a:avLst>
              <a:gd name="adj" fmla="val 7529"/>
            </a:avLst>
          </a:prstGeom>
          <a:solidFill>
            <a:srgbClr val="FFFFFF"/>
          </a:solidFill>
          <a:ln w="12700">
            <a:solidFill>
              <a:srgbClr val="E9ECEF"/>
            </a:solidFill>
            <a:prstDash val="solid"/>
          </a:ln>
        </p:spPr>
        <p:txBody>
          <a:bodyPr/>
          <a:lstStyle/>
          <a:p>
            <a:endParaRPr lang="ja-JP" altLang="en-US"/>
          </a:p>
        </p:txBody>
      </p:sp>
      <p:sp>
        <p:nvSpPr>
          <p:cNvPr id="33" name="Shape 28"/>
          <p:cNvSpPr/>
          <p:nvPr/>
        </p:nvSpPr>
        <p:spPr>
          <a:xfrm>
            <a:off x="466344" y="4657954"/>
            <a:ext cx="57607" cy="57607"/>
          </a:xfrm>
          <a:prstGeom prst="ellipse">
            <a:avLst/>
          </a:prstGeom>
          <a:solidFill>
            <a:srgbClr val="FF6666"/>
          </a:solidFill>
          <a:ln/>
        </p:spPr>
        <p:txBody>
          <a:bodyPr/>
          <a:lstStyle/>
          <a:p>
            <a:endParaRPr lang="ja-JP" altLang="en-US"/>
          </a:p>
        </p:txBody>
      </p:sp>
      <p:sp>
        <p:nvSpPr>
          <p:cNvPr id="34" name="Shape 29"/>
          <p:cNvSpPr/>
          <p:nvPr/>
        </p:nvSpPr>
        <p:spPr>
          <a:xfrm>
            <a:off x="466344" y="4914900"/>
            <a:ext cx="57607" cy="57607"/>
          </a:xfrm>
          <a:prstGeom prst="ellipse">
            <a:avLst/>
          </a:prstGeom>
          <a:solidFill>
            <a:srgbClr val="FF6666"/>
          </a:solidFill>
          <a:ln/>
        </p:spPr>
        <p:txBody>
          <a:bodyPr/>
          <a:lstStyle/>
          <a:p>
            <a:endParaRPr lang="ja-JP" altLang="en-US"/>
          </a:p>
        </p:txBody>
      </p:sp>
      <p:sp>
        <p:nvSpPr>
          <p:cNvPr id="35" name="Shape 30"/>
          <p:cNvSpPr/>
          <p:nvPr/>
        </p:nvSpPr>
        <p:spPr>
          <a:xfrm>
            <a:off x="466344" y="5171846"/>
            <a:ext cx="57607" cy="57607"/>
          </a:xfrm>
          <a:prstGeom prst="ellipse">
            <a:avLst/>
          </a:prstGeom>
          <a:solidFill>
            <a:srgbClr val="FF6666"/>
          </a:solidFill>
          <a:ln/>
        </p:spPr>
        <p:txBody>
          <a:bodyPr/>
          <a:lstStyle/>
          <a:p>
            <a:endParaRPr lang="ja-JP" altLang="en-US"/>
          </a:p>
        </p:txBody>
      </p:sp>
      <p:sp>
        <p:nvSpPr>
          <p:cNvPr id="36" name="Text 31"/>
          <p:cNvSpPr txBox="1"/>
          <p:nvPr/>
        </p:nvSpPr>
        <p:spPr>
          <a:xfrm>
            <a:off x="599846" y="4586630"/>
            <a:ext cx="1595628" cy="191110"/>
          </a:xfrm>
          <a:prstGeom prst="rect">
            <a:avLst/>
          </a:prstGeom>
          <a:noFill/>
          <a:ln/>
        </p:spPr>
        <p:txBody>
          <a:bodyPr wrap="square" lIns="0" tIns="0" rIns="0" bIns="0" rtlCol="0" anchor="ctr"/>
          <a:lstStyle/>
          <a:p>
            <a:pPr marL="0" indent="0" algn="l">
              <a:buNone/>
            </a:pPr>
            <a:r>
              <a:rPr lang="en-US" sz="1000" dirty="0" err="1">
                <a:solidFill>
                  <a:srgbClr val="495057"/>
                </a:solidFill>
                <a:latin typeface="Noto Sans JP" pitchFamily="34" charset="0"/>
                <a:ea typeface="Noto Sans JP" pitchFamily="34" charset="-122"/>
                <a:cs typeface="Noto Sans JP" pitchFamily="34" charset="-120"/>
              </a:rPr>
              <a:t>ハコベル（ハコベル</a:t>
            </a:r>
            <a:r>
              <a:rPr lang="en-US" sz="1000" dirty="0">
                <a:solidFill>
                  <a:srgbClr val="495057"/>
                </a:solidFill>
                <a:latin typeface="Noto Sans JP" pitchFamily="34" charset="0"/>
                <a:ea typeface="Noto Sans JP" pitchFamily="34" charset="-122"/>
                <a:cs typeface="Noto Sans JP" pitchFamily="34" charset="-120"/>
              </a:rPr>
              <a:t>）</a:t>
            </a:r>
            <a:endParaRPr lang="en-US" sz="1000" dirty="0"/>
          </a:p>
        </p:txBody>
      </p:sp>
      <p:sp>
        <p:nvSpPr>
          <p:cNvPr id="37" name="Text 32"/>
          <p:cNvSpPr txBox="1"/>
          <p:nvPr/>
        </p:nvSpPr>
        <p:spPr>
          <a:xfrm>
            <a:off x="599846" y="4843577"/>
            <a:ext cx="2310689" cy="191110"/>
          </a:xfrm>
          <a:prstGeom prst="rect">
            <a:avLst/>
          </a:prstGeom>
          <a:noFill/>
          <a:ln/>
        </p:spPr>
        <p:txBody>
          <a:bodyPr wrap="square" lIns="0" tIns="0" rIns="0" bIns="0" rtlCol="0" anchor="ctr"/>
          <a:lstStyle/>
          <a:p>
            <a:pPr marL="0" indent="0" algn="l">
              <a:buNone/>
            </a:pPr>
            <a:r>
              <a:rPr lang="en-US" sz="1000" dirty="0" err="1">
                <a:solidFill>
                  <a:srgbClr val="495057"/>
                </a:solidFill>
                <a:latin typeface="Noto Sans JP" pitchFamily="34" charset="0"/>
                <a:ea typeface="Noto Sans JP" pitchFamily="34" charset="-122"/>
                <a:cs typeface="Noto Sans JP" pitchFamily="34" charset="-120"/>
              </a:rPr>
              <a:t>はぴロジ（物流プラットフォーム</a:t>
            </a:r>
            <a:r>
              <a:rPr lang="en-US" sz="1000" dirty="0">
                <a:solidFill>
                  <a:srgbClr val="495057"/>
                </a:solidFill>
                <a:latin typeface="Noto Sans JP" pitchFamily="34" charset="0"/>
                <a:ea typeface="Noto Sans JP" pitchFamily="34" charset="-122"/>
                <a:cs typeface="Noto Sans JP" pitchFamily="34" charset="-120"/>
              </a:rPr>
              <a:t>）</a:t>
            </a:r>
            <a:endParaRPr lang="en-US" sz="1000" dirty="0"/>
          </a:p>
        </p:txBody>
      </p:sp>
      <p:sp>
        <p:nvSpPr>
          <p:cNvPr id="38" name="Text 33"/>
          <p:cNvSpPr txBox="1"/>
          <p:nvPr/>
        </p:nvSpPr>
        <p:spPr>
          <a:xfrm>
            <a:off x="599846" y="5100523"/>
            <a:ext cx="2653589" cy="191110"/>
          </a:xfrm>
          <a:prstGeom prst="rect">
            <a:avLst/>
          </a:prstGeom>
          <a:noFill/>
          <a:ln/>
        </p:spPr>
        <p:txBody>
          <a:bodyPr wrap="square" lIns="0" tIns="0" rIns="0" bIns="0" rtlCol="0" anchor="ctr"/>
          <a:lstStyle/>
          <a:p>
            <a:pPr marL="0" indent="0" algn="l">
              <a:buNone/>
            </a:pPr>
            <a:r>
              <a:rPr lang="en-US" sz="1000" dirty="0" err="1">
                <a:solidFill>
                  <a:srgbClr val="495057"/>
                </a:solidFill>
                <a:latin typeface="Noto Sans JP" pitchFamily="34" charset="0"/>
                <a:ea typeface="Noto Sans JP" pitchFamily="34" charset="-122"/>
                <a:cs typeface="Noto Sans JP" pitchFamily="34" charset="-120"/>
              </a:rPr>
              <a:t>ラピュタロボティクス（物流ロボット</a:t>
            </a:r>
            <a:r>
              <a:rPr lang="en-US" sz="1000" dirty="0">
                <a:solidFill>
                  <a:srgbClr val="495057"/>
                </a:solidFill>
                <a:latin typeface="Noto Sans JP" pitchFamily="34" charset="0"/>
                <a:ea typeface="Noto Sans JP" pitchFamily="34" charset="-122"/>
                <a:cs typeface="Noto Sans JP" pitchFamily="34" charset="-120"/>
              </a:rPr>
              <a:t>）</a:t>
            </a:r>
            <a:endParaRPr lang="en-US" sz="1000" dirty="0"/>
          </a:p>
        </p:txBody>
      </p:sp>
      <p:sp>
        <p:nvSpPr>
          <p:cNvPr id="39" name="Shape 34"/>
          <p:cNvSpPr/>
          <p:nvPr/>
        </p:nvSpPr>
        <p:spPr>
          <a:xfrm>
            <a:off x="6191402" y="3871570"/>
            <a:ext cx="5810098" cy="2514600"/>
          </a:xfrm>
          <a:prstGeom prst="roundRect">
            <a:avLst>
              <a:gd name="adj" fmla="val 1377"/>
            </a:avLst>
          </a:prstGeom>
          <a:solidFill>
            <a:srgbClr val="E6FFE6"/>
          </a:solidFill>
          <a:ln w="12700">
            <a:solidFill>
              <a:srgbClr val="B3FFB3"/>
            </a:solidFill>
            <a:prstDash val="solid"/>
          </a:ln>
          <a:effectLst>
            <a:outerShdw blurRad="63500" dist="38100" dir="5400000" algn="bl" rotWithShape="0">
              <a:srgbClr val="000000">
                <a:alpha val="10000"/>
              </a:srgbClr>
            </a:outerShdw>
          </a:effectLst>
        </p:spPr>
        <p:txBody>
          <a:bodyPr/>
          <a:lstStyle/>
          <a:p>
            <a:endParaRPr lang="ja-JP" altLang="en-US"/>
          </a:p>
        </p:txBody>
      </p:sp>
      <p:sp>
        <p:nvSpPr>
          <p:cNvPr id="40" name="Shape 35"/>
          <p:cNvSpPr/>
          <p:nvPr/>
        </p:nvSpPr>
        <p:spPr>
          <a:xfrm>
            <a:off x="6344107" y="4024274"/>
            <a:ext cx="342900" cy="342900"/>
          </a:xfrm>
          <a:prstGeom prst="ellipse">
            <a:avLst/>
          </a:prstGeom>
          <a:solidFill>
            <a:srgbClr val="33CC33"/>
          </a:solidFill>
          <a:ln/>
        </p:spPr>
        <p:txBody>
          <a:bodyPr/>
          <a:lstStyle/>
          <a:p>
            <a:endParaRPr lang="ja-JP" altLang="en-US"/>
          </a:p>
        </p:txBody>
      </p:sp>
      <p:pic>
        <p:nvPicPr>
          <p:cNvPr id="41" name="Image 3" descr="preencoded.png"/>
          <p:cNvPicPr>
            <a:picLocks noChangeAspect="1"/>
          </p:cNvPicPr>
          <p:nvPr/>
        </p:nvPicPr>
        <p:blipFill>
          <a:blip r:embed="rId6"/>
          <a:srcRect l="-33" r="-33"/>
          <a:stretch/>
        </p:blipFill>
        <p:spPr>
          <a:xfrm>
            <a:off x="6429146" y="4119372"/>
            <a:ext cx="171907" cy="152705"/>
          </a:xfrm>
          <a:prstGeom prst="rect">
            <a:avLst/>
          </a:prstGeom>
        </p:spPr>
      </p:pic>
      <p:sp>
        <p:nvSpPr>
          <p:cNvPr id="42" name="Text 36"/>
          <p:cNvSpPr txBox="1"/>
          <p:nvPr/>
        </p:nvSpPr>
        <p:spPr>
          <a:xfrm>
            <a:off x="6782105" y="4052621"/>
            <a:ext cx="1286561" cy="277063"/>
          </a:xfrm>
          <a:prstGeom prst="rect">
            <a:avLst/>
          </a:prstGeom>
          <a:noFill/>
          <a:ln/>
        </p:spPr>
        <p:txBody>
          <a:bodyPr wrap="square" lIns="0" tIns="0" rIns="0" bIns="0" rtlCol="0" anchor="ctr"/>
          <a:lstStyle/>
          <a:p>
            <a:pPr marL="0" indent="0" algn="l">
              <a:buNone/>
            </a:pPr>
            <a:r>
              <a:rPr lang="en-US" sz="1500" b="1" dirty="0">
                <a:solidFill>
                  <a:srgbClr val="1F2937"/>
                </a:solidFill>
                <a:latin typeface="Noto Sans JP" pitchFamily="34" charset="0"/>
                <a:ea typeface="Noto Sans JP" pitchFamily="34" charset="-122"/>
                <a:cs typeface="Noto Sans JP" pitchFamily="34" charset="-120"/>
              </a:rPr>
              <a:t>建設・現場系</a:t>
            </a:r>
            <a:endParaRPr lang="en-US" sz="1500" dirty="0"/>
          </a:p>
        </p:txBody>
      </p:sp>
      <p:sp>
        <p:nvSpPr>
          <p:cNvPr id="43" name="Shape 37"/>
          <p:cNvSpPr/>
          <p:nvPr/>
        </p:nvSpPr>
        <p:spPr>
          <a:xfrm>
            <a:off x="6344107" y="4462272"/>
            <a:ext cx="5505602" cy="1218895"/>
          </a:xfrm>
          <a:prstGeom prst="roundRect">
            <a:avLst>
              <a:gd name="adj" fmla="val 4689"/>
            </a:avLst>
          </a:prstGeom>
          <a:solidFill>
            <a:srgbClr val="FFFFFF"/>
          </a:solidFill>
          <a:ln w="12700">
            <a:solidFill>
              <a:srgbClr val="E9ECEF"/>
            </a:solidFill>
            <a:prstDash val="solid"/>
          </a:ln>
        </p:spPr>
        <p:txBody>
          <a:bodyPr/>
          <a:lstStyle/>
          <a:p>
            <a:endParaRPr lang="ja-JP" altLang="en-US"/>
          </a:p>
        </p:txBody>
      </p:sp>
      <p:sp>
        <p:nvSpPr>
          <p:cNvPr id="44" name="Shape 38"/>
          <p:cNvSpPr/>
          <p:nvPr/>
        </p:nvSpPr>
        <p:spPr>
          <a:xfrm>
            <a:off x="6467551" y="4657954"/>
            <a:ext cx="57607" cy="57607"/>
          </a:xfrm>
          <a:prstGeom prst="ellipse">
            <a:avLst/>
          </a:prstGeom>
          <a:solidFill>
            <a:srgbClr val="33CC33"/>
          </a:solidFill>
          <a:ln/>
        </p:spPr>
        <p:txBody>
          <a:bodyPr/>
          <a:lstStyle/>
          <a:p>
            <a:endParaRPr lang="ja-JP" altLang="en-US"/>
          </a:p>
        </p:txBody>
      </p:sp>
      <p:sp>
        <p:nvSpPr>
          <p:cNvPr id="45" name="Shape 39"/>
          <p:cNvSpPr/>
          <p:nvPr/>
        </p:nvSpPr>
        <p:spPr>
          <a:xfrm>
            <a:off x="6467551" y="4914900"/>
            <a:ext cx="57607" cy="57607"/>
          </a:xfrm>
          <a:prstGeom prst="ellipse">
            <a:avLst/>
          </a:prstGeom>
          <a:solidFill>
            <a:srgbClr val="33CC33"/>
          </a:solidFill>
          <a:ln/>
        </p:spPr>
        <p:txBody>
          <a:bodyPr/>
          <a:lstStyle/>
          <a:p>
            <a:endParaRPr lang="ja-JP" altLang="en-US"/>
          </a:p>
        </p:txBody>
      </p:sp>
      <p:sp>
        <p:nvSpPr>
          <p:cNvPr id="46" name="Shape 40"/>
          <p:cNvSpPr/>
          <p:nvPr/>
        </p:nvSpPr>
        <p:spPr>
          <a:xfrm>
            <a:off x="6467551" y="5171846"/>
            <a:ext cx="57607" cy="57607"/>
          </a:xfrm>
          <a:prstGeom prst="ellipse">
            <a:avLst/>
          </a:prstGeom>
          <a:solidFill>
            <a:srgbClr val="33CC33"/>
          </a:solidFill>
          <a:ln/>
        </p:spPr>
        <p:txBody>
          <a:bodyPr/>
          <a:lstStyle/>
          <a:p>
            <a:endParaRPr lang="ja-JP" altLang="en-US"/>
          </a:p>
        </p:txBody>
      </p:sp>
      <p:sp>
        <p:nvSpPr>
          <p:cNvPr id="47" name="Shape 41"/>
          <p:cNvSpPr/>
          <p:nvPr/>
        </p:nvSpPr>
        <p:spPr>
          <a:xfrm>
            <a:off x="6467551" y="5429707"/>
            <a:ext cx="57607" cy="57607"/>
          </a:xfrm>
          <a:prstGeom prst="ellipse">
            <a:avLst/>
          </a:prstGeom>
          <a:solidFill>
            <a:srgbClr val="33CC33"/>
          </a:solidFill>
          <a:ln/>
        </p:spPr>
        <p:txBody>
          <a:bodyPr/>
          <a:lstStyle/>
          <a:p>
            <a:endParaRPr lang="ja-JP" altLang="en-US"/>
          </a:p>
        </p:txBody>
      </p:sp>
      <p:sp>
        <p:nvSpPr>
          <p:cNvPr id="48" name="Text 42"/>
          <p:cNvSpPr txBox="1"/>
          <p:nvPr/>
        </p:nvSpPr>
        <p:spPr>
          <a:xfrm>
            <a:off x="6601054" y="4586630"/>
            <a:ext cx="2910535" cy="191110"/>
          </a:xfrm>
          <a:prstGeom prst="rect">
            <a:avLst/>
          </a:prstGeom>
          <a:noFill/>
          <a:ln/>
        </p:spPr>
        <p:txBody>
          <a:bodyPr wrap="square" lIns="0" tIns="0" rIns="0" bIns="0" rtlCol="0" anchor="ctr"/>
          <a:lstStyle/>
          <a:p>
            <a:pPr marL="0" indent="0" algn="l">
              <a:buNone/>
            </a:pPr>
            <a:r>
              <a:rPr lang="en-US" sz="1000" dirty="0" err="1">
                <a:solidFill>
                  <a:srgbClr val="495057"/>
                </a:solidFill>
                <a:latin typeface="Noto Sans JP" pitchFamily="34" charset="0"/>
                <a:ea typeface="Noto Sans JP" pitchFamily="34" charset="-122"/>
                <a:cs typeface="Noto Sans JP" pitchFamily="34" charset="-120"/>
              </a:rPr>
              <a:t>アンドパッド（ANDPAD：現場管理SaaS</a:t>
            </a:r>
            <a:r>
              <a:rPr lang="en-US" sz="1000" dirty="0">
                <a:solidFill>
                  <a:srgbClr val="495057"/>
                </a:solidFill>
                <a:latin typeface="Noto Sans JP" pitchFamily="34" charset="0"/>
                <a:ea typeface="Noto Sans JP" pitchFamily="34" charset="-122"/>
                <a:cs typeface="Noto Sans JP" pitchFamily="34" charset="-120"/>
              </a:rPr>
              <a:t>）</a:t>
            </a:r>
            <a:endParaRPr lang="en-US" sz="1000" dirty="0"/>
          </a:p>
        </p:txBody>
      </p:sp>
      <p:sp>
        <p:nvSpPr>
          <p:cNvPr id="49" name="Text 43"/>
          <p:cNvSpPr txBox="1"/>
          <p:nvPr/>
        </p:nvSpPr>
        <p:spPr>
          <a:xfrm>
            <a:off x="6601054" y="4843577"/>
            <a:ext cx="1681582" cy="191110"/>
          </a:xfrm>
          <a:prstGeom prst="rect">
            <a:avLst/>
          </a:prstGeom>
          <a:noFill/>
          <a:ln/>
        </p:spPr>
        <p:txBody>
          <a:bodyPr wrap="square" lIns="0" tIns="0" rIns="0" bIns="0" rtlCol="0" anchor="ctr"/>
          <a:lstStyle/>
          <a:p>
            <a:pPr marL="0" indent="0" algn="l">
              <a:buNone/>
            </a:pPr>
            <a:r>
              <a:rPr lang="en-US" sz="1000" dirty="0" err="1">
                <a:solidFill>
                  <a:srgbClr val="495057"/>
                </a:solidFill>
                <a:latin typeface="Noto Sans JP" pitchFamily="34" charset="0"/>
                <a:ea typeface="Noto Sans JP" pitchFamily="34" charset="-122"/>
                <a:cs typeface="Noto Sans JP" pitchFamily="34" charset="-120"/>
              </a:rPr>
              <a:t>アルダグラム（KANNA</a:t>
            </a:r>
            <a:r>
              <a:rPr lang="en-US" sz="1000" dirty="0">
                <a:solidFill>
                  <a:srgbClr val="495057"/>
                </a:solidFill>
                <a:latin typeface="Noto Sans JP" pitchFamily="34" charset="0"/>
                <a:ea typeface="Noto Sans JP" pitchFamily="34" charset="-122"/>
                <a:cs typeface="Noto Sans JP" pitchFamily="34" charset="-120"/>
              </a:rPr>
              <a:t>）</a:t>
            </a:r>
            <a:endParaRPr lang="en-US" sz="1000" dirty="0"/>
          </a:p>
        </p:txBody>
      </p:sp>
      <p:sp>
        <p:nvSpPr>
          <p:cNvPr id="50" name="Text 44"/>
          <p:cNvSpPr txBox="1"/>
          <p:nvPr/>
        </p:nvSpPr>
        <p:spPr>
          <a:xfrm>
            <a:off x="6601054" y="5100523"/>
            <a:ext cx="2376526" cy="191110"/>
          </a:xfrm>
          <a:prstGeom prst="rect">
            <a:avLst/>
          </a:prstGeom>
          <a:noFill/>
          <a:ln/>
        </p:spPr>
        <p:txBody>
          <a:bodyPr wrap="square" lIns="0" tIns="0" rIns="0" bIns="0" rtlCol="0" anchor="ctr"/>
          <a:lstStyle/>
          <a:p>
            <a:pPr marL="0" indent="0" algn="l">
              <a:buNone/>
            </a:pPr>
            <a:r>
              <a:rPr lang="en-US" sz="1000" dirty="0" err="1">
                <a:solidFill>
                  <a:srgbClr val="495057"/>
                </a:solidFill>
                <a:latin typeface="Noto Sans JP" pitchFamily="34" charset="0"/>
                <a:ea typeface="Noto Sans JP" pitchFamily="34" charset="-122"/>
                <a:cs typeface="Noto Sans JP" pitchFamily="34" charset="-120"/>
              </a:rPr>
              <a:t>スパイダープラス（SPIDERPLUS</a:t>
            </a:r>
            <a:r>
              <a:rPr lang="en-US" sz="1000" dirty="0">
                <a:solidFill>
                  <a:srgbClr val="495057"/>
                </a:solidFill>
                <a:latin typeface="Noto Sans JP" pitchFamily="34" charset="0"/>
                <a:ea typeface="Noto Sans JP" pitchFamily="34" charset="-122"/>
                <a:cs typeface="Noto Sans JP" pitchFamily="34" charset="-120"/>
              </a:rPr>
              <a:t>）</a:t>
            </a:r>
            <a:endParaRPr lang="en-US" sz="1000" dirty="0"/>
          </a:p>
        </p:txBody>
      </p:sp>
      <p:sp>
        <p:nvSpPr>
          <p:cNvPr id="51" name="Text 45"/>
          <p:cNvSpPr txBox="1"/>
          <p:nvPr/>
        </p:nvSpPr>
        <p:spPr>
          <a:xfrm>
            <a:off x="6601054" y="5357470"/>
            <a:ext cx="2138782" cy="191110"/>
          </a:xfrm>
          <a:prstGeom prst="rect">
            <a:avLst/>
          </a:prstGeom>
          <a:noFill/>
          <a:ln/>
        </p:spPr>
        <p:txBody>
          <a:bodyPr wrap="square" lIns="0" tIns="0" rIns="0" bIns="0" rtlCol="0" anchor="ctr"/>
          <a:lstStyle/>
          <a:p>
            <a:pPr marL="0" indent="0" algn="l">
              <a:buNone/>
            </a:pPr>
            <a:r>
              <a:rPr lang="en-US" sz="1000" dirty="0" err="1">
                <a:solidFill>
                  <a:srgbClr val="495057"/>
                </a:solidFill>
                <a:latin typeface="Noto Sans JP" pitchFamily="34" charset="0"/>
                <a:ea typeface="Noto Sans JP" pitchFamily="34" charset="-122"/>
                <a:cs typeface="Noto Sans JP" pitchFamily="34" charset="-120"/>
              </a:rPr>
              <a:t>助太刀（助太刀・助太刀社員</a:t>
            </a:r>
            <a:r>
              <a:rPr lang="en-US" sz="1000" dirty="0">
                <a:solidFill>
                  <a:srgbClr val="495057"/>
                </a:solidFill>
                <a:latin typeface="Noto Sans JP" pitchFamily="34" charset="0"/>
                <a:ea typeface="Noto Sans JP" pitchFamily="34" charset="-122"/>
                <a:cs typeface="Noto Sans JP" pitchFamily="34" charset="-120"/>
              </a:rPr>
              <a:t>）</a:t>
            </a:r>
            <a:endParaRPr lang="en-US" sz="1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p:spPr>
        <p:txBody>
          <a:bodyPr/>
          <a:lstStyle/>
          <a:p>
            <a:endParaRPr lang="ja-JP" altLang="en-US"/>
          </a:p>
        </p:txBody>
      </p:sp>
      <p:sp>
        <p:nvSpPr>
          <p:cNvPr id="3" name="Shape 1"/>
          <p:cNvSpPr/>
          <p:nvPr/>
        </p:nvSpPr>
        <p:spPr>
          <a:xfrm>
            <a:off x="0" y="0"/>
            <a:ext cx="12191695" cy="694944"/>
          </a:xfrm>
          <a:prstGeom prst="rect">
            <a:avLst/>
          </a:prstGeom>
          <a:solidFill>
            <a:srgbClr val="F8F9FA"/>
          </a:solidFill>
          <a:ln/>
        </p:spPr>
        <p:txBody>
          <a:bodyPr/>
          <a:lstStyle/>
          <a:p>
            <a:endParaRPr lang="ja-JP" altLang="en-US"/>
          </a:p>
        </p:txBody>
      </p:sp>
      <p:sp>
        <p:nvSpPr>
          <p:cNvPr id="4" name="Shape 2"/>
          <p:cNvSpPr/>
          <p:nvPr/>
        </p:nvSpPr>
        <p:spPr>
          <a:xfrm>
            <a:off x="0" y="685800"/>
            <a:ext cx="12191695" cy="9144"/>
          </a:xfrm>
          <a:prstGeom prst="rect">
            <a:avLst/>
          </a:prstGeom>
          <a:solidFill>
            <a:srgbClr val="E9ECEF"/>
          </a:solidFill>
          <a:ln/>
        </p:spPr>
        <p:txBody>
          <a:bodyPr/>
          <a:lstStyle/>
          <a:p>
            <a:endParaRPr lang="ja-JP" altLang="en-US"/>
          </a:p>
        </p:txBody>
      </p:sp>
      <p:sp>
        <p:nvSpPr>
          <p:cNvPr id="5" name="Text 3"/>
          <p:cNvSpPr txBox="1"/>
          <p:nvPr/>
        </p:nvSpPr>
        <p:spPr>
          <a:xfrm>
            <a:off x="381305" y="171907"/>
            <a:ext cx="5324551" cy="333756"/>
          </a:xfrm>
          <a:prstGeom prst="rect">
            <a:avLst/>
          </a:prstGeom>
          <a:noFill/>
          <a:ln/>
        </p:spPr>
        <p:txBody>
          <a:bodyPr wrap="square" lIns="0" tIns="0" rIns="0" bIns="0" rtlCol="0" anchor="ctr"/>
          <a:lstStyle/>
          <a:p>
            <a:pPr marL="0" indent="0" algn="l">
              <a:buNone/>
            </a:pPr>
            <a:r>
              <a:rPr lang="en-US" sz="1800" b="1" dirty="0" err="1">
                <a:solidFill>
                  <a:srgbClr val="1F2937"/>
                </a:solidFill>
                <a:latin typeface="Noto Sans JP" pitchFamily="34" charset="0"/>
                <a:ea typeface="Noto Sans JP" pitchFamily="34" charset="-122"/>
                <a:cs typeface="Noto Sans JP" pitchFamily="34" charset="-120"/>
              </a:rPr>
              <a:t>小売・EC</a:t>
            </a:r>
            <a:r>
              <a:rPr lang="en-US" sz="1800" b="1" dirty="0">
                <a:solidFill>
                  <a:srgbClr val="1F2937"/>
                </a:solidFill>
                <a:latin typeface="Noto Sans JP" pitchFamily="34" charset="0"/>
                <a:ea typeface="Noto Sans JP" pitchFamily="34" charset="-122"/>
                <a:cs typeface="Noto Sans JP" pitchFamily="34" charset="-120"/>
              </a:rPr>
              <a:t> / 金融・FinTech</a:t>
            </a:r>
            <a:endParaRPr lang="en-US" sz="1800" dirty="0"/>
          </a:p>
        </p:txBody>
      </p:sp>
      <p:sp>
        <p:nvSpPr>
          <p:cNvPr id="6" name="Shape 4"/>
          <p:cNvSpPr/>
          <p:nvPr/>
        </p:nvSpPr>
        <p:spPr>
          <a:xfrm>
            <a:off x="381305" y="1076249"/>
            <a:ext cx="5524805" cy="5020056"/>
          </a:xfrm>
          <a:prstGeom prst="roundRect">
            <a:avLst>
              <a:gd name="adj" fmla="val 346"/>
            </a:avLst>
          </a:prstGeom>
          <a:solidFill>
            <a:srgbClr val="E6F9F2"/>
          </a:solidFill>
          <a:ln w="12700">
            <a:solidFill>
              <a:srgbClr val="B3E6D8"/>
            </a:solidFill>
            <a:prstDash val="solid"/>
          </a:ln>
          <a:effectLst>
            <a:outerShdw blurRad="63500" dist="38100" dir="5400000" algn="bl" rotWithShape="0">
              <a:srgbClr val="000000">
                <a:alpha val="10000"/>
              </a:srgbClr>
            </a:outerShdw>
          </a:effectLst>
        </p:spPr>
        <p:txBody>
          <a:bodyPr/>
          <a:lstStyle/>
          <a:p>
            <a:endParaRPr lang="ja-JP" altLang="en-US"/>
          </a:p>
        </p:txBody>
      </p:sp>
      <p:sp>
        <p:nvSpPr>
          <p:cNvPr id="7" name="Shape 5"/>
          <p:cNvSpPr/>
          <p:nvPr/>
        </p:nvSpPr>
        <p:spPr>
          <a:xfrm>
            <a:off x="580644" y="1276502"/>
            <a:ext cx="381305" cy="381305"/>
          </a:xfrm>
          <a:prstGeom prst="ellipse">
            <a:avLst/>
          </a:prstGeom>
          <a:solidFill>
            <a:srgbClr val="00B386"/>
          </a:solidFill>
          <a:ln/>
        </p:spPr>
        <p:txBody>
          <a:bodyPr/>
          <a:lstStyle/>
          <a:p>
            <a:endParaRPr lang="ja-JP" altLang="en-US"/>
          </a:p>
        </p:txBody>
      </p:sp>
      <p:pic>
        <p:nvPicPr>
          <p:cNvPr id="8" name="Image 0" descr="preencoded.png"/>
          <p:cNvPicPr>
            <a:picLocks noChangeAspect="1"/>
          </p:cNvPicPr>
          <p:nvPr/>
        </p:nvPicPr>
        <p:blipFill>
          <a:blip r:embed="rId3"/>
          <a:srcRect l="-33" r="-33"/>
          <a:stretch/>
        </p:blipFill>
        <p:spPr>
          <a:xfrm>
            <a:off x="685800" y="1390802"/>
            <a:ext cx="171907" cy="152705"/>
          </a:xfrm>
          <a:prstGeom prst="rect">
            <a:avLst/>
          </a:prstGeom>
        </p:spPr>
      </p:pic>
      <p:sp>
        <p:nvSpPr>
          <p:cNvPr id="9" name="Text 6"/>
          <p:cNvSpPr txBox="1"/>
          <p:nvPr/>
        </p:nvSpPr>
        <p:spPr>
          <a:xfrm>
            <a:off x="1057046" y="1324051"/>
            <a:ext cx="962863" cy="277063"/>
          </a:xfrm>
          <a:prstGeom prst="rect">
            <a:avLst/>
          </a:prstGeom>
          <a:noFill/>
          <a:ln/>
        </p:spPr>
        <p:txBody>
          <a:bodyPr wrap="square" lIns="0" tIns="0" rIns="0" bIns="0" rtlCol="0" anchor="ctr"/>
          <a:lstStyle/>
          <a:p>
            <a:pPr marL="0" indent="0" algn="l">
              <a:buNone/>
            </a:pPr>
            <a:r>
              <a:rPr lang="en-US" sz="1500" b="1" dirty="0">
                <a:solidFill>
                  <a:srgbClr val="1F2937"/>
                </a:solidFill>
                <a:latin typeface="Noto Sans JP" pitchFamily="34" charset="0"/>
                <a:ea typeface="Noto Sans JP" pitchFamily="34" charset="-122"/>
                <a:cs typeface="Noto Sans JP" pitchFamily="34" charset="-120"/>
              </a:rPr>
              <a:t>小売・EC</a:t>
            </a:r>
            <a:endParaRPr lang="en-US" sz="1500" dirty="0"/>
          </a:p>
        </p:txBody>
      </p:sp>
      <p:sp>
        <p:nvSpPr>
          <p:cNvPr id="10" name="Shape 7"/>
          <p:cNvSpPr/>
          <p:nvPr/>
        </p:nvSpPr>
        <p:spPr>
          <a:xfrm>
            <a:off x="580644" y="1800454"/>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11" name="Shape 8"/>
          <p:cNvSpPr/>
          <p:nvPr/>
        </p:nvSpPr>
        <p:spPr>
          <a:xfrm>
            <a:off x="3238805" y="1800454"/>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12" name="Text 9"/>
          <p:cNvSpPr txBox="1"/>
          <p:nvPr/>
        </p:nvSpPr>
        <p:spPr>
          <a:xfrm>
            <a:off x="1362456" y="2009851"/>
            <a:ext cx="1047902" cy="277063"/>
          </a:xfrm>
          <a:prstGeom prst="rect">
            <a:avLst/>
          </a:prstGeom>
          <a:noFill/>
          <a:ln/>
        </p:spPr>
        <p:txBody>
          <a:bodyPr wrap="square" lIns="0" tIns="0" rIns="0" bIns="0" rtlCol="0" anchor="ctr"/>
          <a:lstStyle/>
          <a:p>
            <a:pPr marL="0" indent="0" algn="ctr">
              <a:buNone/>
            </a:pPr>
            <a:r>
              <a:rPr lang="en-US" sz="1500" b="1" dirty="0">
                <a:solidFill>
                  <a:srgbClr val="000000"/>
                </a:solidFill>
                <a:latin typeface="Noto Sans JP" pitchFamily="34" charset="0"/>
                <a:ea typeface="Noto Sans JP" pitchFamily="34" charset="-122"/>
                <a:cs typeface="Noto Sans JP" pitchFamily="34" charset="-120"/>
              </a:rPr>
              <a:t>JRE MALL</a:t>
            </a:r>
            <a:endParaRPr lang="en-US" sz="1500" dirty="0"/>
          </a:p>
        </p:txBody>
      </p:sp>
      <p:sp>
        <p:nvSpPr>
          <p:cNvPr id="13" name="Text 10"/>
          <p:cNvSpPr txBox="1"/>
          <p:nvPr/>
        </p:nvSpPr>
        <p:spPr>
          <a:xfrm>
            <a:off x="3998671" y="2009851"/>
            <a:ext cx="1095451" cy="277063"/>
          </a:xfrm>
          <a:prstGeom prst="rect">
            <a:avLst/>
          </a:prstGeom>
          <a:noFill/>
          <a:ln/>
        </p:spPr>
        <p:txBody>
          <a:bodyPr wrap="square" lIns="0" tIns="0" rIns="0" bIns="0" rtlCol="0" anchor="ctr"/>
          <a:lstStyle/>
          <a:p>
            <a:pPr marL="0" indent="0" algn="ctr">
              <a:buNone/>
            </a:pPr>
            <a:r>
              <a:rPr lang="en-US" sz="1500" b="1" dirty="0">
                <a:solidFill>
                  <a:srgbClr val="000000"/>
                </a:solidFill>
                <a:latin typeface="Noto Sans JP" pitchFamily="34" charset="0"/>
                <a:ea typeface="Noto Sans JP" pitchFamily="34" charset="-122"/>
                <a:cs typeface="Noto Sans JP" pitchFamily="34" charset="-120"/>
              </a:rPr>
              <a:t>Kuradashi</a:t>
            </a:r>
            <a:endParaRPr lang="en-US" sz="1500" dirty="0"/>
          </a:p>
        </p:txBody>
      </p:sp>
      <p:sp>
        <p:nvSpPr>
          <p:cNvPr id="14" name="Text 11"/>
          <p:cNvSpPr txBox="1"/>
          <p:nvPr/>
        </p:nvSpPr>
        <p:spPr>
          <a:xfrm>
            <a:off x="1576426" y="2361895"/>
            <a:ext cx="571500" cy="162763"/>
          </a:xfrm>
          <a:prstGeom prst="rect">
            <a:avLst/>
          </a:prstGeom>
          <a:noFill/>
          <a:ln/>
        </p:spPr>
        <p:txBody>
          <a:bodyPr wrap="square" lIns="0" tIns="0" rIns="0" bIns="0" rtlCol="0" anchor="ctr"/>
          <a:lstStyle/>
          <a:p>
            <a:pPr marL="0" indent="0" algn="ctr">
              <a:buNone/>
            </a:pPr>
            <a:r>
              <a:rPr lang="en-US" sz="900" dirty="0">
                <a:solidFill>
                  <a:srgbClr val="495057"/>
                </a:solidFill>
                <a:latin typeface="Noto Sans JP" pitchFamily="34" charset="0"/>
                <a:ea typeface="Noto Sans JP" pitchFamily="34" charset="-122"/>
                <a:cs typeface="Noto Sans JP" pitchFamily="34" charset="-120"/>
              </a:rPr>
              <a:t>JR東日本</a:t>
            </a:r>
            <a:endParaRPr lang="en-US" sz="900" dirty="0"/>
          </a:p>
        </p:txBody>
      </p:sp>
      <p:sp>
        <p:nvSpPr>
          <p:cNvPr id="15" name="Text 12"/>
          <p:cNvSpPr txBox="1"/>
          <p:nvPr/>
        </p:nvSpPr>
        <p:spPr>
          <a:xfrm>
            <a:off x="4013302" y="2361895"/>
            <a:ext cx="1010412" cy="162763"/>
          </a:xfrm>
          <a:prstGeom prst="rect">
            <a:avLst/>
          </a:prstGeom>
          <a:noFill/>
          <a:ln/>
        </p:spPr>
        <p:txBody>
          <a:bodyPr wrap="square" lIns="0" tIns="0" rIns="0" bIns="0" rtlCol="0" anchor="ctr"/>
          <a:lstStyle/>
          <a:p>
            <a:pPr marL="0" indent="0" algn="ctr">
              <a:buNone/>
            </a:pPr>
            <a:r>
              <a:rPr lang="en-US" sz="900" dirty="0">
                <a:solidFill>
                  <a:srgbClr val="495057"/>
                </a:solidFill>
                <a:latin typeface="Noto Sans JP" pitchFamily="34" charset="0"/>
                <a:ea typeface="Noto Sans JP" pitchFamily="34" charset="-122"/>
                <a:cs typeface="Noto Sans JP" pitchFamily="34" charset="-120"/>
              </a:rPr>
              <a:t>株式会社クラダシ</a:t>
            </a:r>
            <a:endParaRPr lang="en-US" sz="900" dirty="0"/>
          </a:p>
        </p:txBody>
      </p:sp>
      <p:sp>
        <p:nvSpPr>
          <p:cNvPr id="16" name="Shape 13"/>
          <p:cNvSpPr/>
          <p:nvPr/>
        </p:nvSpPr>
        <p:spPr>
          <a:xfrm>
            <a:off x="580644" y="2943454"/>
            <a:ext cx="5124298" cy="1333195"/>
          </a:xfrm>
          <a:prstGeom prst="roundRect">
            <a:avLst>
              <a:gd name="adj" fmla="val 3919"/>
            </a:avLst>
          </a:prstGeom>
          <a:solidFill>
            <a:srgbClr val="FFFFFF"/>
          </a:solidFill>
          <a:ln w="12700">
            <a:solidFill>
              <a:srgbClr val="E9ECEF"/>
            </a:solidFill>
            <a:prstDash val="solid"/>
          </a:ln>
        </p:spPr>
        <p:txBody>
          <a:bodyPr/>
          <a:lstStyle/>
          <a:p>
            <a:endParaRPr lang="ja-JP" altLang="en-US"/>
          </a:p>
        </p:txBody>
      </p:sp>
      <p:sp>
        <p:nvSpPr>
          <p:cNvPr id="17" name="Shape 14"/>
          <p:cNvSpPr/>
          <p:nvPr/>
        </p:nvSpPr>
        <p:spPr>
          <a:xfrm>
            <a:off x="733349" y="3167482"/>
            <a:ext cx="57607" cy="57607"/>
          </a:xfrm>
          <a:prstGeom prst="ellipse">
            <a:avLst/>
          </a:prstGeom>
          <a:solidFill>
            <a:srgbClr val="00B386"/>
          </a:solidFill>
          <a:ln/>
        </p:spPr>
        <p:txBody>
          <a:bodyPr/>
          <a:lstStyle/>
          <a:p>
            <a:endParaRPr lang="ja-JP" altLang="en-US"/>
          </a:p>
        </p:txBody>
      </p:sp>
      <p:sp>
        <p:nvSpPr>
          <p:cNvPr id="18" name="Shape 15"/>
          <p:cNvSpPr/>
          <p:nvPr/>
        </p:nvSpPr>
        <p:spPr>
          <a:xfrm>
            <a:off x="733349" y="3443630"/>
            <a:ext cx="57607" cy="57607"/>
          </a:xfrm>
          <a:prstGeom prst="ellipse">
            <a:avLst/>
          </a:prstGeom>
          <a:solidFill>
            <a:srgbClr val="00B386"/>
          </a:solidFill>
          <a:ln/>
        </p:spPr>
        <p:txBody>
          <a:bodyPr/>
          <a:lstStyle/>
          <a:p>
            <a:endParaRPr lang="ja-JP" altLang="en-US"/>
          </a:p>
        </p:txBody>
      </p:sp>
      <p:sp>
        <p:nvSpPr>
          <p:cNvPr id="19" name="Shape 16"/>
          <p:cNvSpPr/>
          <p:nvPr/>
        </p:nvSpPr>
        <p:spPr>
          <a:xfrm>
            <a:off x="733349" y="3719779"/>
            <a:ext cx="57607" cy="57607"/>
          </a:xfrm>
          <a:prstGeom prst="ellipse">
            <a:avLst/>
          </a:prstGeom>
          <a:solidFill>
            <a:srgbClr val="00B386"/>
          </a:solidFill>
          <a:ln/>
        </p:spPr>
        <p:txBody>
          <a:bodyPr/>
          <a:lstStyle/>
          <a:p>
            <a:endParaRPr lang="ja-JP" altLang="en-US"/>
          </a:p>
        </p:txBody>
      </p:sp>
      <p:sp>
        <p:nvSpPr>
          <p:cNvPr id="20" name="Shape 17"/>
          <p:cNvSpPr/>
          <p:nvPr/>
        </p:nvSpPr>
        <p:spPr>
          <a:xfrm>
            <a:off x="733349" y="3995928"/>
            <a:ext cx="57607" cy="57607"/>
          </a:xfrm>
          <a:prstGeom prst="ellipse">
            <a:avLst/>
          </a:prstGeom>
          <a:solidFill>
            <a:srgbClr val="00B386"/>
          </a:solidFill>
          <a:ln/>
        </p:spPr>
        <p:txBody>
          <a:bodyPr/>
          <a:lstStyle/>
          <a:p>
            <a:endParaRPr lang="ja-JP" altLang="en-US"/>
          </a:p>
        </p:txBody>
      </p:sp>
      <p:sp>
        <p:nvSpPr>
          <p:cNvPr id="21" name="Text 18"/>
          <p:cNvSpPr txBox="1"/>
          <p:nvPr/>
        </p:nvSpPr>
        <p:spPr>
          <a:xfrm>
            <a:off x="866851" y="3095244"/>
            <a:ext cx="2147926"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株式会社クラダシ（Kuradashi）E</a:t>
            </a:r>
            <a:endParaRPr lang="en-US" sz="1000" dirty="0"/>
          </a:p>
        </p:txBody>
      </p:sp>
      <p:sp>
        <p:nvSpPr>
          <p:cNvPr id="22" name="Text 19"/>
          <p:cNvSpPr txBox="1"/>
          <p:nvPr/>
        </p:nvSpPr>
        <p:spPr>
          <a:xfrm>
            <a:off x="866851" y="3372307"/>
            <a:ext cx="3033979"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株式会社ギフトモール（Anny〜お祝い体験〜）E</a:t>
            </a:r>
            <a:endParaRPr lang="en-US" sz="1000" dirty="0"/>
          </a:p>
        </p:txBody>
      </p:sp>
      <p:sp>
        <p:nvSpPr>
          <p:cNvPr id="23" name="Text 20"/>
          <p:cNvSpPr txBox="1"/>
          <p:nvPr/>
        </p:nvSpPr>
        <p:spPr>
          <a:xfrm>
            <a:off x="866851" y="3648456"/>
            <a:ext cx="2586838"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株式会社クリーマ（Creema SPRINGS）E</a:t>
            </a:r>
            <a:endParaRPr lang="en-US" sz="1000" dirty="0"/>
          </a:p>
        </p:txBody>
      </p:sp>
      <p:sp>
        <p:nvSpPr>
          <p:cNvPr id="24" name="Text 21"/>
          <p:cNvSpPr txBox="1"/>
          <p:nvPr/>
        </p:nvSpPr>
        <p:spPr>
          <a:xfrm>
            <a:off x="866851" y="3924605"/>
            <a:ext cx="3929177"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東日本旅客鉄道㈱（JRE MALLふるさと納税／ショッピング）AE</a:t>
            </a:r>
            <a:endParaRPr lang="en-US" sz="1000" dirty="0"/>
          </a:p>
        </p:txBody>
      </p:sp>
      <p:sp>
        <p:nvSpPr>
          <p:cNvPr id="25" name="Shape 22"/>
          <p:cNvSpPr/>
          <p:nvPr/>
        </p:nvSpPr>
        <p:spPr>
          <a:xfrm>
            <a:off x="6286500" y="1076249"/>
            <a:ext cx="5524805" cy="5020056"/>
          </a:xfrm>
          <a:prstGeom prst="roundRect">
            <a:avLst>
              <a:gd name="adj" fmla="val 346"/>
            </a:avLst>
          </a:prstGeom>
          <a:solidFill>
            <a:srgbClr val="F0E6FF"/>
          </a:solidFill>
          <a:ln w="12700">
            <a:solidFill>
              <a:srgbClr val="D9BFFF"/>
            </a:solidFill>
            <a:prstDash val="solid"/>
          </a:ln>
          <a:effectLst>
            <a:outerShdw blurRad="63500" dist="38100" dir="5400000" algn="bl" rotWithShape="0">
              <a:srgbClr val="000000">
                <a:alpha val="10000"/>
              </a:srgbClr>
            </a:outerShdw>
          </a:effectLst>
        </p:spPr>
        <p:txBody>
          <a:bodyPr/>
          <a:lstStyle/>
          <a:p>
            <a:endParaRPr lang="ja-JP" altLang="en-US"/>
          </a:p>
        </p:txBody>
      </p:sp>
      <p:sp>
        <p:nvSpPr>
          <p:cNvPr id="26" name="Shape 23"/>
          <p:cNvSpPr/>
          <p:nvPr/>
        </p:nvSpPr>
        <p:spPr>
          <a:xfrm>
            <a:off x="6486754" y="1276502"/>
            <a:ext cx="381305" cy="381305"/>
          </a:xfrm>
          <a:prstGeom prst="ellipse">
            <a:avLst/>
          </a:prstGeom>
          <a:solidFill>
            <a:srgbClr val="8C44FF"/>
          </a:solidFill>
          <a:ln/>
        </p:spPr>
        <p:txBody>
          <a:bodyPr/>
          <a:lstStyle/>
          <a:p>
            <a:endParaRPr lang="ja-JP" altLang="en-US"/>
          </a:p>
        </p:txBody>
      </p:sp>
      <p:pic>
        <p:nvPicPr>
          <p:cNvPr id="27" name="Image 1" descr="preencoded.png"/>
          <p:cNvPicPr>
            <a:picLocks noChangeAspect="1"/>
          </p:cNvPicPr>
          <p:nvPr/>
        </p:nvPicPr>
        <p:blipFill>
          <a:blip r:embed="rId4"/>
          <a:srcRect l="-33" r="-33"/>
          <a:stretch/>
        </p:blipFill>
        <p:spPr>
          <a:xfrm>
            <a:off x="6590995" y="1390802"/>
            <a:ext cx="171907" cy="152705"/>
          </a:xfrm>
          <a:prstGeom prst="rect">
            <a:avLst/>
          </a:prstGeom>
        </p:spPr>
      </p:pic>
      <p:sp>
        <p:nvSpPr>
          <p:cNvPr id="28" name="Text 24"/>
          <p:cNvSpPr txBox="1"/>
          <p:nvPr/>
        </p:nvSpPr>
        <p:spPr>
          <a:xfrm>
            <a:off x="6963156" y="1324051"/>
            <a:ext cx="1438351" cy="277063"/>
          </a:xfrm>
          <a:prstGeom prst="rect">
            <a:avLst/>
          </a:prstGeom>
          <a:noFill/>
          <a:ln/>
        </p:spPr>
        <p:txBody>
          <a:bodyPr wrap="square" lIns="0" tIns="0" rIns="0" bIns="0" rtlCol="0" anchor="ctr"/>
          <a:lstStyle/>
          <a:p>
            <a:pPr marL="0" indent="0" algn="l">
              <a:buNone/>
            </a:pPr>
            <a:r>
              <a:rPr lang="en-US" sz="1500" b="1" dirty="0">
                <a:solidFill>
                  <a:srgbClr val="1F2937"/>
                </a:solidFill>
                <a:latin typeface="Noto Sans JP" pitchFamily="34" charset="0"/>
                <a:ea typeface="Noto Sans JP" pitchFamily="34" charset="-122"/>
                <a:cs typeface="Noto Sans JP" pitchFamily="34" charset="-120"/>
              </a:rPr>
              <a:t>金融・FinTech</a:t>
            </a:r>
            <a:endParaRPr lang="en-US" sz="1500" dirty="0"/>
          </a:p>
        </p:txBody>
      </p:sp>
      <p:sp>
        <p:nvSpPr>
          <p:cNvPr id="29" name="Shape 25"/>
          <p:cNvSpPr/>
          <p:nvPr/>
        </p:nvSpPr>
        <p:spPr>
          <a:xfrm>
            <a:off x="6486754" y="1800454"/>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30" name="Shape 26"/>
          <p:cNvSpPr/>
          <p:nvPr/>
        </p:nvSpPr>
        <p:spPr>
          <a:xfrm>
            <a:off x="9144000" y="1800454"/>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31" name="Shape 27"/>
          <p:cNvSpPr/>
          <p:nvPr/>
        </p:nvSpPr>
        <p:spPr>
          <a:xfrm>
            <a:off x="6486754" y="2943454"/>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32" name="Shape 28"/>
          <p:cNvSpPr/>
          <p:nvPr/>
        </p:nvSpPr>
        <p:spPr>
          <a:xfrm>
            <a:off x="9144000" y="2943454"/>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33" name="Text 29"/>
          <p:cNvSpPr txBox="1"/>
          <p:nvPr/>
        </p:nvSpPr>
        <p:spPr>
          <a:xfrm>
            <a:off x="7317113" y="2052383"/>
            <a:ext cx="724205" cy="277063"/>
          </a:xfrm>
          <a:prstGeom prst="rect">
            <a:avLst/>
          </a:prstGeom>
          <a:noFill/>
          <a:ln/>
        </p:spPr>
        <p:txBody>
          <a:bodyPr wrap="square" lIns="0" tIns="0" rIns="0" bIns="0" rtlCol="0" anchor="ctr"/>
          <a:lstStyle/>
          <a:p>
            <a:pPr marL="0" indent="0" algn="ctr">
              <a:buNone/>
            </a:pPr>
            <a:r>
              <a:rPr lang="en-US" sz="1500" b="1" dirty="0">
                <a:solidFill>
                  <a:srgbClr val="000000"/>
                </a:solidFill>
                <a:latin typeface="Noto Sans JP" pitchFamily="34" charset="0"/>
                <a:ea typeface="Noto Sans JP" pitchFamily="34" charset="-122"/>
                <a:cs typeface="Noto Sans JP" pitchFamily="34" charset="-120"/>
              </a:rPr>
              <a:t>INVOY</a:t>
            </a:r>
            <a:endParaRPr lang="en-US" sz="1500" dirty="0"/>
          </a:p>
        </p:txBody>
      </p:sp>
      <p:sp>
        <p:nvSpPr>
          <p:cNvPr id="34" name="Text 30"/>
          <p:cNvSpPr txBox="1"/>
          <p:nvPr/>
        </p:nvSpPr>
        <p:spPr>
          <a:xfrm>
            <a:off x="10030138" y="2052383"/>
            <a:ext cx="609905" cy="277063"/>
          </a:xfrm>
          <a:prstGeom prst="rect">
            <a:avLst/>
          </a:prstGeom>
          <a:noFill/>
          <a:ln/>
        </p:spPr>
        <p:txBody>
          <a:bodyPr wrap="square" lIns="0" tIns="0" rIns="0" bIns="0" rtlCol="0" anchor="ctr"/>
          <a:lstStyle/>
          <a:p>
            <a:pPr marL="0" indent="0" algn="ctr">
              <a:buNone/>
            </a:pPr>
            <a:r>
              <a:rPr lang="en-US" sz="1500" b="1" dirty="0">
                <a:solidFill>
                  <a:srgbClr val="000000"/>
                </a:solidFill>
                <a:latin typeface="Noto Sans JP" pitchFamily="34" charset="0"/>
                <a:ea typeface="Noto Sans JP" pitchFamily="34" charset="-122"/>
                <a:cs typeface="Noto Sans JP" pitchFamily="34" charset="-120"/>
              </a:rPr>
              <a:t>OLTA</a:t>
            </a:r>
            <a:endParaRPr lang="en-US" sz="1500" dirty="0"/>
          </a:p>
        </p:txBody>
      </p:sp>
      <p:sp>
        <p:nvSpPr>
          <p:cNvPr id="35" name="Text 31"/>
          <p:cNvSpPr txBox="1"/>
          <p:nvPr/>
        </p:nvSpPr>
        <p:spPr>
          <a:xfrm>
            <a:off x="7335976" y="3216647"/>
            <a:ext cx="705002" cy="277063"/>
          </a:xfrm>
          <a:prstGeom prst="rect">
            <a:avLst/>
          </a:prstGeom>
          <a:noFill/>
          <a:ln/>
        </p:spPr>
        <p:txBody>
          <a:bodyPr wrap="square" lIns="0" tIns="0" rIns="0" bIns="0" rtlCol="0" anchor="ctr"/>
          <a:lstStyle/>
          <a:p>
            <a:pPr marL="0" indent="0" algn="ctr">
              <a:buNone/>
            </a:pPr>
            <a:r>
              <a:rPr lang="en-US" sz="1500" b="1" dirty="0">
                <a:solidFill>
                  <a:srgbClr val="000000"/>
                </a:solidFill>
                <a:latin typeface="Noto Sans JP" pitchFamily="34" charset="0"/>
                <a:ea typeface="Noto Sans JP" pitchFamily="34" charset="-122"/>
                <a:cs typeface="Noto Sans JP" pitchFamily="34" charset="-120"/>
              </a:rPr>
              <a:t>Kyash</a:t>
            </a:r>
            <a:endParaRPr lang="en-US" sz="1500" dirty="0"/>
          </a:p>
        </p:txBody>
      </p:sp>
      <p:sp>
        <p:nvSpPr>
          <p:cNvPr id="36" name="Text 32"/>
          <p:cNvSpPr txBox="1"/>
          <p:nvPr/>
        </p:nvSpPr>
        <p:spPr>
          <a:xfrm>
            <a:off x="9234525" y="3216647"/>
            <a:ext cx="2224126" cy="431809"/>
          </a:xfrm>
          <a:prstGeom prst="rect">
            <a:avLst/>
          </a:prstGeom>
          <a:noFill/>
          <a:ln/>
        </p:spPr>
        <p:txBody>
          <a:bodyPr wrap="square" lIns="0" tIns="0" rIns="0" bIns="0" rtlCol="0" anchor="ctr"/>
          <a:lstStyle/>
          <a:p>
            <a:pPr marL="0" indent="0" algn="ctr">
              <a:buNone/>
            </a:pPr>
            <a:r>
              <a:rPr lang="en-US" sz="1400" b="1" dirty="0" err="1">
                <a:solidFill>
                  <a:srgbClr val="000000"/>
                </a:solidFill>
                <a:latin typeface="Noto Sans JP" pitchFamily="34" charset="0"/>
                <a:ea typeface="Noto Sans JP" pitchFamily="34" charset="-122"/>
                <a:cs typeface="Noto Sans JP" pitchFamily="34" charset="-120"/>
              </a:rPr>
              <a:t>NTTカード</a:t>
            </a:r>
            <a:r>
              <a:rPr lang="ja-JP" altLang="en-US" sz="1400" b="1" dirty="0">
                <a:solidFill>
                  <a:srgbClr val="000000"/>
                </a:solidFill>
                <a:latin typeface="Noto Sans JP" pitchFamily="34" charset="0"/>
                <a:ea typeface="Noto Sans JP" pitchFamily="34" charset="-122"/>
                <a:cs typeface="Noto Sans JP" pitchFamily="34" charset="-120"/>
              </a:rPr>
              <a:t>ソリューション</a:t>
            </a:r>
            <a:endParaRPr lang="en-US" sz="1400" dirty="0"/>
          </a:p>
        </p:txBody>
      </p:sp>
      <p:sp>
        <p:nvSpPr>
          <p:cNvPr id="37" name="Text 33"/>
          <p:cNvSpPr txBox="1"/>
          <p:nvPr/>
        </p:nvSpPr>
        <p:spPr>
          <a:xfrm>
            <a:off x="7211957" y="2404427"/>
            <a:ext cx="876910" cy="162763"/>
          </a:xfrm>
          <a:prstGeom prst="rect">
            <a:avLst/>
          </a:prstGeom>
          <a:noFill/>
          <a:ln/>
        </p:spPr>
        <p:txBody>
          <a:bodyPr wrap="square" lIns="0" tIns="0" rIns="0" bIns="0" rtlCol="0" anchor="ctr"/>
          <a:lstStyle/>
          <a:p>
            <a:pPr marL="0" indent="0" algn="ctr">
              <a:buNone/>
            </a:pPr>
            <a:r>
              <a:rPr lang="en-US" sz="900" dirty="0">
                <a:solidFill>
                  <a:srgbClr val="495057"/>
                </a:solidFill>
                <a:latin typeface="Noto Sans JP" pitchFamily="34" charset="0"/>
                <a:ea typeface="Noto Sans JP" pitchFamily="34" charset="-122"/>
                <a:cs typeface="Noto Sans JP" pitchFamily="34" charset="-120"/>
              </a:rPr>
              <a:t>FINUX株式会社</a:t>
            </a:r>
            <a:endParaRPr lang="en-US" sz="900" dirty="0"/>
          </a:p>
        </p:txBody>
      </p:sp>
      <p:sp>
        <p:nvSpPr>
          <p:cNvPr id="38" name="Text 34"/>
          <p:cNvSpPr txBox="1"/>
          <p:nvPr/>
        </p:nvSpPr>
        <p:spPr>
          <a:xfrm>
            <a:off x="9900293" y="2404427"/>
            <a:ext cx="810158" cy="162763"/>
          </a:xfrm>
          <a:prstGeom prst="rect">
            <a:avLst/>
          </a:prstGeom>
          <a:noFill/>
          <a:ln/>
        </p:spPr>
        <p:txBody>
          <a:bodyPr wrap="square" lIns="0" tIns="0" rIns="0" bIns="0" rtlCol="0" anchor="ctr"/>
          <a:lstStyle/>
          <a:p>
            <a:pPr marL="0" indent="0" algn="ctr">
              <a:buNone/>
            </a:pPr>
            <a:r>
              <a:rPr lang="en-US" sz="900" dirty="0">
                <a:solidFill>
                  <a:srgbClr val="495057"/>
                </a:solidFill>
                <a:latin typeface="Noto Sans JP" pitchFamily="34" charset="0"/>
                <a:ea typeface="Noto Sans JP" pitchFamily="34" charset="-122"/>
                <a:cs typeface="Noto Sans JP" pitchFamily="34" charset="-120"/>
              </a:rPr>
              <a:t>OLTA株式会社</a:t>
            </a:r>
            <a:endParaRPr lang="en-US" sz="900" dirty="0"/>
          </a:p>
        </p:txBody>
      </p:sp>
      <p:sp>
        <p:nvSpPr>
          <p:cNvPr id="39" name="Text 35"/>
          <p:cNvSpPr txBox="1"/>
          <p:nvPr/>
        </p:nvSpPr>
        <p:spPr>
          <a:xfrm>
            <a:off x="7228076" y="3568691"/>
            <a:ext cx="866851" cy="162763"/>
          </a:xfrm>
          <a:prstGeom prst="rect">
            <a:avLst/>
          </a:prstGeom>
          <a:noFill/>
          <a:ln/>
        </p:spPr>
        <p:txBody>
          <a:bodyPr wrap="square" lIns="0" tIns="0" rIns="0" bIns="0" rtlCol="0" anchor="ctr"/>
          <a:lstStyle/>
          <a:p>
            <a:pPr marL="0" indent="0" algn="ctr">
              <a:buNone/>
            </a:pPr>
            <a:r>
              <a:rPr lang="en-US" sz="900" dirty="0">
                <a:solidFill>
                  <a:srgbClr val="495057"/>
                </a:solidFill>
                <a:latin typeface="Noto Sans JP" pitchFamily="34" charset="0"/>
                <a:ea typeface="Noto Sans JP" pitchFamily="34" charset="-122"/>
                <a:cs typeface="Noto Sans JP" pitchFamily="34" charset="-120"/>
              </a:rPr>
              <a:t>株式会社Kyash</a:t>
            </a:r>
            <a:endParaRPr lang="en-US" sz="900" dirty="0"/>
          </a:p>
        </p:txBody>
      </p:sp>
      <p:sp>
        <p:nvSpPr>
          <p:cNvPr id="40" name="Text 36"/>
          <p:cNvSpPr txBox="1"/>
          <p:nvPr/>
        </p:nvSpPr>
        <p:spPr>
          <a:xfrm>
            <a:off x="9590886" y="3568691"/>
            <a:ext cx="1448410" cy="162763"/>
          </a:xfrm>
          <a:prstGeom prst="rect">
            <a:avLst/>
          </a:prstGeom>
          <a:noFill/>
          <a:ln/>
        </p:spPr>
        <p:txBody>
          <a:bodyPr wrap="square" lIns="0" tIns="0" rIns="0" bIns="0" rtlCol="0" anchor="ctr"/>
          <a:lstStyle/>
          <a:p>
            <a:pPr marL="0" indent="0" algn="ctr">
              <a:buNone/>
            </a:pPr>
            <a:r>
              <a:rPr lang="en-US" sz="900" dirty="0">
                <a:solidFill>
                  <a:srgbClr val="495057"/>
                </a:solidFill>
                <a:latin typeface="Noto Sans JP" pitchFamily="34" charset="0"/>
                <a:ea typeface="Noto Sans JP" pitchFamily="34" charset="-122"/>
                <a:cs typeface="Noto Sans JP" pitchFamily="34" charset="-120"/>
              </a:rPr>
              <a:t>NTTカードソリューション</a:t>
            </a:r>
            <a:endParaRPr lang="en-US" sz="900" dirty="0"/>
          </a:p>
        </p:txBody>
      </p:sp>
      <p:sp>
        <p:nvSpPr>
          <p:cNvPr id="41" name="Shape 37"/>
          <p:cNvSpPr/>
          <p:nvPr/>
        </p:nvSpPr>
        <p:spPr>
          <a:xfrm>
            <a:off x="6486754" y="4086454"/>
            <a:ext cx="5124298" cy="1886407"/>
          </a:xfrm>
          <a:prstGeom prst="roundRect">
            <a:avLst>
              <a:gd name="adj" fmla="val 1959"/>
            </a:avLst>
          </a:prstGeom>
          <a:solidFill>
            <a:srgbClr val="FFFFFF"/>
          </a:solidFill>
          <a:ln w="12700">
            <a:solidFill>
              <a:srgbClr val="E9ECEF"/>
            </a:solidFill>
            <a:prstDash val="solid"/>
          </a:ln>
        </p:spPr>
        <p:txBody>
          <a:bodyPr/>
          <a:lstStyle/>
          <a:p>
            <a:endParaRPr lang="ja-JP" altLang="en-US"/>
          </a:p>
        </p:txBody>
      </p:sp>
      <p:sp>
        <p:nvSpPr>
          <p:cNvPr id="42" name="Shape 38"/>
          <p:cNvSpPr/>
          <p:nvPr/>
        </p:nvSpPr>
        <p:spPr>
          <a:xfrm>
            <a:off x="6638544" y="4310482"/>
            <a:ext cx="57607" cy="57607"/>
          </a:xfrm>
          <a:prstGeom prst="ellipse">
            <a:avLst/>
          </a:prstGeom>
          <a:solidFill>
            <a:srgbClr val="8C44FF"/>
          </a:solidFill>
          <a:ln/>
        </p:spPr>
        <p:txBody>
          <a:bodyPr/>
          <a:lstStyle/>
          <a:p>
            <a:endParaRPr lang="ja-JP" altLang="en-US"/>
          </a:p>
        </p:txBody>
      </p:sp>
      <p:sp>
        <p:nvSpPr>
          <p:cNvPr id="43" name="Shape 39"/>
          <p:cNvSpPr/>
          <p:nvPr/>
        </p:nvSpPr>
        <p:spPr>
          <a:xfrm>
            <a:off x="6638544" y="4586630"/>
            <a:ext cx="57607" cy="57607"/>
          </a:xfrm>
          <a:prstGeom prst="ellipse">
            <a:avLst/>
          </a:prstGeom>
          <a:solidFill>
            <a:srgbClr val="8C44FF"/>
          </a:solidFill>
          <a:ln/>
        </p:spPr>
        <p:txBody>
          <a:bodyPr/>
          <a:lstStyle/>
          <a:p>
            <a:endParaRPr lang="ja-JP" altLang="en-US"/>
          </a:p>
        </p:txBody>
      </p:sp>
      <p:sp>
        <p:nvSpPr>
          <p:cNvPr id="44" name="Shape 40"/>
          <p:cNvSpPr/>
          <p:nvPr/>
        </p:nvSpPr>
        <p:spPr>
          <a:xfrm>
            <a:off x="6638544" y="4862779"/>
            <a:ext cx="57607" cy="57607"/>
          </a:xfrm>
          <a:prstGeom prst="ellipse">
            <a:avLst/>
          </a:prstGeom>
          <a:solidFill>
            <a:srgbClr val="8C44FF"/>
          </a:solidFill>
          <a:ln/>
        </p:spPr>
        <p:txBody>
          <a:bodyPr/>
          <a:lstStyle/>
          <a:p>
            <a:endParaRPr lang="ja-JP" altLang="en-US"/>
          </a:p>
        </p:txBody>
      </p:sp>
      <p:sp>
        <p:nvSpPr>
          <p:cNvPr id="45" name="Shape 41"/>
          <p:cNvSpPr/>
          <p:nvPr/>
        </p:nvSpPr>
        <p:spPr>
          <a:xfrm>
            <a:off x="6638544" y="5138928"/>
            <a:ext cx="57607" cy="57607"/>
          </a:xfrm>
          <a:prstGeom prst="ellipse">
            <a:avLst/>
          </a:prstGeom>
          <a:solidFill>
            <a:srgbClr val="8C44FF"/>
          </a:solidFill>
          <a:ln/>
        </p:spPr>
        <p:txBody>
          <a:bodyPr/>
          <a:lstStyle/>
          <a:p>
            <a:endParaRPr lang="ja-JP" altLang="en-US"/>
          </a:p>
        </p:txBody>
      </p:sp>
      <p:sp>
        <p:nvSpPr>
          <p:cNvPr id="46" name="Shape 42"/>
          <p:cNvSpPr/>
          <p:nvPr/>
        </p:nvSpPr>
        <p:spPr>
          <a:xfrm>
            <a:off x="6638544" y="5415077"/>
            <a:ext cx="57607" cy="57607"/>
          </a:xfrm>
          <a:prstGeom prst="ellipse">
            <a:avLst/>
          </a:prstGeom>
          <a:solidFill>
            <a:srgbClr val="8C44FF"/>
          </a:solidFill>
          <a:ln/>
        </p:spPr>
        <p:txBody>
          <a:bodyPr/>
          <a:lstStyle/>
          <a:p>
            <a:endParaRPr lang="ja-JP" altLang="en-US"/>
          </a:p>
        </p:txBody>
      </p:sp>
      <p:sp>
        <p:nvSpPr>
          <p:cNvPr id="47" name="Shape 43"/>
          <p:cNvSpPr/>
          <p:nvPr/>
        </p:nvSpPr>
        <p:spPr>
          <a:xfrm>
            <a:off x="6638544" y="5691226"/>
            <a:ext cx="57607" cy="57607"/>
          </a:xfrm>
          <a:prstGeom prst="ellipse">
            <a:avLst/>
          </a:prstGeom>
          <a:solidFill>
            <a:srgbClr val="8C44FF"/>
          </a:solidFill>
          <a:ln/>
        </p:spPr>
        <p:txBody>
          <a:bodyPr/>
          <a:lstStyle/>
          <a:p>
            <a:endParaRPr lang="ja-JP" altLang="en-US"/>
          </a:p>
        </p:txBody>
      </p:sp>
      <p:sp>
        <p:nvSpPr>
          <p:cNvPr id="48" name="Text 44"/>
          <p:cNvSpPr txBox="1"/>
          <p:nvPr/>
        </p:nvSpPr>
        <p:spPr>
          <a:xfrm>
            <a:off x="6772046" y="4238244"/>
            <a:ext cx="1424635"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FINUX㈱（INVOY）AE</a:t>
            </a:r>
            <a:endParaRPr lang="en-US" sz="1000" dirty="0"/>
          </a:p>
        </p:txBody>
      </p:sp>
      <p:sp>
        <p:nvSpPr>
          <p:cNvPr id="49" name="Text 45"/>
          <p:cNvSpPr txBox="1"/>
          <p:nvPr/>
        </p:nvSpPr>
        <p:spPr>
          <a:xfrm>
            <a:off x="6772046" y="4515307"/>
            <a:ext cx="1614830"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OLTA㈱（INVOY連携）AE</a:t>
            </a:r>
            <a:endParaRPr lang="en-US" sz="1000" dirty="0"/>
          </a:p>
        </p:txBody>
      </p:sp>
      <p:sp>
        <p:nvSpPr>
          <p:cNvPr id="50" name="Text 46"/>
          <p:cNvSpPr txBox="1"/>
          <p:nvPr/>
        </p:nvSpPr>
        <p:spPr>
          <a:xfrm>
            <a:off x="6772046" y="4791456"/>
            <a:ext cx="1757477"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㈱Kyash（送金サービス）A</a:t>
            </a:r>
            <a:endParaRPr lang="en-US" sz="1000" dirty="0"/>
          </a:p>
        </p:txBody>
      </p:sp>
      <p:sp>
        <p:nvSpPr>
          <p:cNvPr id="51" name="Text 47"/>
          <p:cNvSpPr txBox="1"/>
          <p:nvPr/>
        </p:nvSpPr>
        <p:spPr>
          <a:xfrm>
            <a:off x="6772046" y="5067605"/>
            <a:ext cx="2300630"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㈱日本M&amp;Aセンター（M&amp;A仲介）AD</a:t>
            </a:r>
            <a:endParaRPr lang="en-US" sz="1000" dirty="0"/>
          </a:p>
        </p:txBody>
      </p:sp>
      <p:sp>
        <p:nvSpPr>
          <p:cNvPr id="52" name="Text 48"/>
          <p:cNvSpPr txBox="1"/>
          <p:nvPr/>
        </p:nvSpPr>
        <p:spPr>
          <a:xfrm>
            <a:off x="6772046" y="5343754"/>
            <a:ext cx="2462479"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あいわ税理士法人（M&amp;A仲介／税務）A</a:t>
            </a:r>
            <a:endParaRPr lang="en-US" sz="1000" dirty="0"/>
          </a:p>
        </p:txBody>
      </p:sp>
      <p:sp>
        <p:nvSpPr>
          <p:cNvPr id="53" name="Text 49"/>
          <p:cNvSpPr txBox="1"/>
          <p:nvPr/>
        </p:nvSpPr>
        <p:spPr>
          <a:xfrm>
            <a:off x="6772046" y="5619902"/>
            <a:ext cx="2862986"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NTTカードソリューション（eマネー関連）AE</a:t>
            </a:r>
            <a:endParaRPr lang="en-US" sz="1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p:spPr>
        <p:txBody>
          <a:bodyPr/>
          <a:lstStyle/>
          <a:p>
            <a:endParaRPr lang="ja-JP" altLang="en-US"/>
          </a:p>
        </p:txBody>
      </p:sp>
      <p:sp>
        <p:nvSpPr>
          <p:cNvPr id="3" name="Shape 1"/>
          <p:cNvSpPr/>
          <p:nvPr/>
        </p:nvSpPr>
        <p:spPr>
          <a:xfrm>
            <a:off x="0" y="0"/>
            <a:ext cx="12191695" cy="694944"/>
          </a:xfrm>
          <a:prstGeom prst="rect">
            <a:avLst/>
          </a:prstGeom>
          <a:solidFill>
            <a:srgbClr val="F8F9FA"/>
          </a:solidFill>
          <a:ln/>
        </p:spPr>
        <p:txBody>
          <a:bodyPr/>
          <a:lstStyle/>
          <a:p>
            <a:endParaRPr lang="ja-JP" altLang="en-US"/>
          </a:p>
        </p:txBody>
      </p:sp>
      <p:sp>
        <p:nvSpPr>
          <p:cNvPr id="4" name="Shape 2"/>
          <p:cNvSpPr/>
          <p:nvPr/>
        </p:nvSpPr>
        <p:spPr>
          <a:xfrm>
            <a:off x="0" y="685800"/>
            <a:ext cx="12191695" cy="9144"/>
          </a:xfrm>
          <a:prstGeom prst="rect">
            <a:avLst/>
          </a:prstGeom>
          <a:solidFill>
            <a:srgbClr val="E9ECEF"/>
          </a:solidFill>
          <a:ln/>
        </p:spPr>
        <p:txBody>
          <a:bodyPr/>
          <a:lstStyle/>
          <a:p>
            <a:endParaRPr lang="ja-JP" altLang="en-US"/>
          </a:p>
        </p:txBody>
      </p:sp>
      <p:sp>
        <p:nvSpPr>
          <p:cNvPr id="5" name="Text 3"/>
          <p:cNvSpPr txBox="1"/>
          <p:nvPr/>
        </p:nvSpPr>
        <p:spPr>
          <a:xfrm>
            <a:off x="381305" y="171907"/>
            <a:ext cx="7115861" cy="333756"/>
          </a:xfrm>
          <a:prstGeom prst="rect">
            <a:avLst/>
          </a:prstGeom>
          <a:noFill/>
          <a:ln/>
        </p:spPr>
        <p:txBody>
          <a:bodyPr wrap="square" lIns="0" tIns="0" rIns="0" bIns="0" rtlCol="0" anchor="ctr"/>
          <a:lstStyle/>
          <a:p>
            <a:pPr marL="0" indent="0" algn="l">
              <a:buNone/>
            </a:pPr>
            <a:r>
              <a:rPr lang="en-US" sz="1800" b="1" dirty="0" err="1">
                <a:solidFill>
                  <a:srgbClr val="1F2937"/>
                </a:solidFill>
                <a:latin typeface="Noto Sans JP" pitchFamily="34" charset="0"/>
                <a:ea typeface="Noto Sans JP" pitchFamily="34" charset="-122"/>
                <a:cs typeface="Noto Sans JP" pitchFamily="34" charset="-120"/>
              </a:rPr>
              <a:t>メディア・エンタメ／教育</a:t>
            </a:r>
            <a:r>
              <a:rPr lang="en-US" sz="1800" b="1" dirty="0">
                <a:solidFill>
                  <a:srgbClr val="1F2937"/>
                </a:solidFill>
                <a:latin typeface="Noto Sans JP" pitchFamily="34" charset="0"/>
                <a:ea typeface="Noto Sans JP" pitchFamily="34" charset="-122"/>
                <a:cs typeface="Noto Sans JP" pitchFamily="34" charset="-120"/>
              </a:rPr>
              <a:t> / 公共・インフラ</a:t>
            </a:r>
            <a:endParaRPr lang="en-US" sz="1800" dirty="0"/>
          </a:p>
        </p:txBody>
      </p:sp>
      <p:sp>
        <p:nvSpPr>
          <p:cNvPr id="6" name="Shape 4"/>
          <p:cNvSpPr/>
          <p:nvPr/>
        </p:nvSpPr>
        <p:spPr>
          <a:xfrm>
            <a:off x="381305" y="1076249"/>
            <a:ext cx="5524805" cy="5020056"/>
          </a:xfrm>
          <a:prstGeom prst="roundRect">
            <a:avLst>
              <a:gd name="adj" fmla="val 346"/>
            </a:avLst>
          </a:prstGeom>
          <a:solidFill>
            <a:srgbClr val="F3E8FF"/>
          </a:solidFill>
          <a:ln w="12700">
            <a:solidFill>
              <a:srgbClr val="D8B4FE"/>
            </a:solidFill>
            <a:prstDash val="solid"/>
          </a:ln>
          <a:effectLst>
            <a:outerShdw blurRad="63500" dist="38100" dir="5400000" algn="bl" rotWithShape="0">
              <a:srgbClr val="000000">
                <a:alpha val="10000"/>
              </a:srgbClr>
            </a:outerShdw>
          </a:effectLst>
        </p:spPr>
        <p:txBody>
          <a:bodyPr/>
          <a:lstStyle/>
          <a:p>
            <a:endParaRPr lang="ja-JP" altLang="en-US"/>
          </a:p>
        </p:txBody>
      </p:sp>
      <p:sp>
        <p:nvSpPr>
          <p:cNvPr id="7" name="Shape 5"/>
          <p:cNvSpPr/>
          <p:nvPr/>
        </p:nvSpPr>
        <p:spPr>
          <a:xfrm>
            <a:off x="580644" y="1276502"/>
            <a:ext cx="381305" cy="381305"/>
          </a:xfrm>
          <a:prstGeom prst="ellipse">
            <a:avLst/>
          </a:prstGeom>
          <a:solidFill>
            <a:srgbClr val="9333EA"/>
          </a:solidFill>
          <a:ln/>
        </p:spPr>
        <p:txBody>
          <a:bodyPr/>
          <a:lstStyle/>
          <a:p>
            <a:endParaRPr lang="ja-JP" altLang="en-US"/>
          </a:p>
        </p:txBody>
      </p:sp>
      <p:pic>
        <p:nvPicPr>
          <p:cNvPr id="8" name="Image 0" descr="preencoded.png"/>
          <p:cNvPicPr>
            <a:picLocks noChangeAspect="1"/>
          </p:cNvPicPr>
          <p:nvPr/>
        </p:nvPicPr>
        <p:blipFill>
          <a:blip r:embed="rId3"/>
          <a:srcRect/>
          <a:stretch/>
        </p:blipFill>
        <p:spPr>
          <a:xfrm>
            <a:off x="694944" y="1390802"/>
            <a:ext cx="152705" cy="152705"/>
          </a:xfrm>
          <a:prstGeom prst="rect">
            <a:avLst/>
          </a:prstGeom>
        </p:spPr>
      </p:pic>
      <p:sp>
        <p:nvSpPr>
          <p:cNvPr id="9" name="Text 6"/>
          <p:cNvSpPr txBox="1"/>
          <p:nvPr/>
        </p:nvSpPr>
        <p:spPr>
          <a:xfrm>
            <a:off x="1057046" y="1324051"/>
            <a:ext cx="2410358" cy="277063"/>
          </a:xfrm>
          <a:prstGeom prst="rect">
            <a:avLst/>
          </a:prstGeom>
          <a:noFill/>
          <a:ln/>
        </p:spPr>
        <p:txBody>
          <a:bodyPr wrap="square" lIns="0" tIns="0" rIns="0" bIns="0" rtlCol="0" anchor="ctr"/>
          <a:lstStyle/>
          <a:p>
            <a:pPr marL="0" indent="0" algn="l">
              <a:buNone/>
            </a:pPr>
            <a:r>
              <a:rPr lang="en-US" sz="1500" b="1" dirty="0">
                <a:solidFill>
                  <a:srgbClr val="1F2937"/>
                </a:solidFill>
                <a:latin typeface="Noto Sans JP" pitchFamily="34" charset="0"/>
                <a:ea typeface="Noto Sans JP" pitchFamily="34" charset="-122"/>
                <a:cs typeface="Noto Sans JP" pitchFamily="34" charset="-120"/>
              </a:rPr>
              <a:t>メディア・エンタメ／教育</a:t>
            </a:r>
            <a:endParaRPr lang="en-US" sz="1500" dirty="0"/>
          </a:p>
        </p:txBody>
      </p:sp>
      <p:sp>
        <p:nvSpPr>
          <p:cNvPr id="16" name="Shape 11"/>
          <p:cNvSpPr/>
          <p:nvPr/>
        </p:nvSpPr>
        <p:spPr>
          <a:xfrm>
            <a:off x="580644" y="1869563"/>
            <a:ext cx="5124298" cy="1886407"/>
          </a:xfrm>
          <a:prstGeom prst="roundRect">
            <a:avLst>
              <a:gd name="adj" fmla="val 1959"/>
            </a:avLst>
          </a:prstGeom>
          <a:solidFill>
            <a:srgbClr val="FFFFFF"/>
          </a:solidFill>
          <a:ln w="12700">
            <a:solidFill>
              <a:srgbClr val="E9ECEF"/>
            </a:solidFill>
            <a:prstDash val="solid"/>
          </a:ln>
        </p:spPr>
        <p:txBody>
          <a:bodyPr/>
          <a:lstStyle/>
          <a:p>
            <a:endParaRPr lang="ja-JP" altLang="en-US"/>
          </a:p>
        </p:txBody>
      </p:sp>
      <p:sp>
        <p:nvSpPr>
          <p:cNvPr id="17" name="Shape 12"/>
          <p:cNvSpPr/>
          <p:nvPr/>
        </p:nvSpPr>
        <p:spPr>
          <a:xfrm>
            <a:off x="733349" y="2093591"/>
            <a:ext cx="57607" cy="57607"/>
          </a:xfrm>
          <a:prstGeom prst="ellipse">
            <a:avLst/>
          </a:prstGeom>
          <a:solidFill>
            <a:srgbClr val="9333EA"/>
          </a:solidFill>
          <a:ln/>
        </p:spPr>
        <p:txBody>
          <a:bodyPr/>
          <a:lstStyle/>
          <a:p>
            <a:endParaRPr lang="ja-JP" altLang="en-US"/>
          </a:p>
        </p:txBody>
      </p:sp>
      <p:sp>
        <p:nvSpPr>
          <p:cNvPr id="18" name="Shape 13"/>
          <p:cNvSpPr/>
          <p:nvPr/>
        </p:nvSpPr>
        <p:spPr>
          <a:xfrm>
            <a:off x="733349" y="2369739"/>
            <a:ext cx="57607" cy="57607"/>
          </a:xfrm>
          <a:prstGeom prst="ellipse">
            <a:avLst/>
          </a:prstGeom>
          <a:solidFill>
            <a:srgbClr val="9333EA"/>
          </a:solidFill>
          <a:ln/>
        </p:spPr>
        <p:txBody>
          <a:bodyPr/>
          <a:lstStyle/>
          <a:p>
            <a:endParaRPr lang="ja-JP" altLang="en-US"/>
          </a:p>
        </p:txBody>
      </p:sp>
      <p:sp>
        <p:nvSpPr>
          <p:cNvPr id="19" name="Shape 14"/>
          <p:cNvSpPr/>
          <p:nvPr/>
        </p:nvSpPr>
        <p:spPr>
          <a:xfrm>
            <a:off x="733349" y="2645888"/>
            <a:ext cx="57607" cy="57607"/>
          </a:xfrm>
          <a:prstGeom prst="ellipse">
            <a:avLst/>
          </a:prstGeom>
          <a:solidFill>
            <a:srgbClr val="9333EA"/>
          </a:solidFill>
          <a:ln/>
        </p:spPr>
        <p:txBody>
          <a:bodyPr/>
          <a:lstStyle/>
          <a:p>
            <a:endParaRPr lang="ja-JP" altLang="en-US"/>
          </a:p>
        </p:txBody>
      </p:sp>
      <p:sp>
        <p:nvSpPr>
          <p:cNvPr id="20" name="Shape 15"/>
          <p:cNvSpPr/>
          <p:nvPr/>
        </p:nvSpPr>
        <p:spPr>
          <a:xfrm>
            <a:off x="733349" y="2922037"/>
            <a:ext cx="57607" cy="57607"/>
          </a:xfrm>
          <a:prstGeom prst="ellipse">
            <a:avLst/>
          </a:prstGeom>
          <a:solidFill>
            <a:srgbClr val="9333EA"/>
          </a:solidFill>
          <a:ln/>
        </p:spPr>
        <p:txBody>
          <a:bodyPr/>
          <a:lstStyle/>
          <a:p>
            <a:endParaRPr lang="ja-JP" altLang="en-US"/>
          </a:p>
        </p:txBody>
      </p:sp>
      <p:sp>
        <p:nvSpPr>
          <p:cNvPr id="21" name="Shape 16"/>
          <p:cNvSpPr/>
          <p:nvPr/>
        </p:nvSpPr>
        <p:spPr>
          <a:xfrm>
            <a:off x="733349" y="3198186"/>
            <a:ext cx="57607" cy="57607"/>
          </a:xfrm>
          <a:prstGeom prst="ellipse">
            <a:avLst/>
          </a:prstGeom>
          <a:solidFill>
            <a:srgbClr val="9333EA"/>
          </a:solidFill>
          <a:ln/>
        </p:spPr>
        <p:txBody>
          <a:bodyPr/>
          <a:lstStyle/>
          <a:p>
            <a:endParaRPr lang="ja-JP" altLang="en-US"/>
          </a:p>
        </p:txBody>
      </p:sp>
      <p:sp>
        <p:nvSpPr>
          <p:cNvPr id="22" name="Shape 17"/>
          <p:cNvSpPr/>
          <p:nvPr/>
        </p:nvSpPr>
        <p:spPr>
          <a:xfrm>
            <a:off x="733349" y="3474335"/>
            <a:ext cx="57607" cy="57607"/>
          </a:xfrm>
          <a:prstGeom prst="ellipse">
            <a:avLst/>
          </a:prstGeom>
          <a:solidFill>
            <a:srgbClr val="9333EA"/>
          </a:solidFill>
          <a:ln/>
        </p:spPr>
        <p:txBody>
          <a:bodyPr/>
          <a:lstStyle/>
          <a:p>
            <a:endParaRPr lang="ja-JP" altLang="en-US"/>
          </a:p>
        </p:txBody>
      </p:sp>
      <p:sp>
        <p:nvSpPr>
          <p:cNvPr id="23" name="Text 18"/>
          <p:cNvSpPr txBox="1"/>
          <p:nvPr/>
        </p:nvSpPr>
        <p:spPr>
          <a:xfrm>
            <a:off x="866851" y="2021353"/>
            <a:ext cx="2729484"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NHK出版（きょうの料理／きょうの健康）A</a:t>
            </a:r>
            <a:endParaRPr lang="en-US" sz="1000" dirty="0"/>
          </a:p>
        </p:txBody>
      </p:sp>
      <p:sp>
        <p:nvSpPr>
          <p:cNvPr id="24" name="Text 19"/>
          <p:cNvSpPr txBox="1"/>
          <p:nvPr/>
        </p:nvSpPr>
        <p:spPr>
          <a:xfrm>
            <a:off x="866851" y="2298416"/>
            <a:ext cx="1519733"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RX Japan（展示会）AD</a:t>
            </a:r>
            <a:endParaRPr lang="en-US" sz="1000" dirty="0"/>
          </a:p>
        </p:txBody>
      </p:sp>
      <p:sp>
        <p:nvSpPr>
          <p:cNvPr id="25" name="Text 20"/>
          <p:cNvSpPr txBox="1"/>
          <p:nvPr/>
        </p:nvSpPr>
        <p:spPr>
          <a:xfrm>
            <a:off x="866851" y="2574565"/>
            <a:ext cx="1252728"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Viibar（Onnela）E</a:t>
            </a:r>
            <a:endParaRPr lang="en-US" sz="1000" dirty="0"/>
          </a:p>
        </p:txBody>
      </p:sp>
      <p:sp>
        <p:nvSpPr>
          <p:cNvPr id="26" name="Text 21"/>
          <p:cNvSpPr txBox="1"/>
          <p:nvPr/>
        </p:nvSpPr>
        <p:spPr>
          <a:xfrm>
            <a:off x="866851" y="2850714"/>
            <a:ext cx="2710282"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Code Chrysalis Japan（エンジニア育成）E</a:t>
            </a:r>
            <a:endParaRPr lang="en-US" sz="1000" dirty="0"/>
          </a:p>
        </p:txBody>
      </p:sp>
      <p:sp>
        <p:nvSpPr>
          <p:cNvPr id="27" name="Text 22"/>
          <p:cNvSpPr txBox="1"/>
          <p:nvPr/>
        </p:nvSpPr>
        <p:spPr>
          <a:xfrm>
            <a:off x="866851" y="3126863"/>
            <a:ext cx="2833726"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スタディーハッカー（ENGLISH COMPANY）E</a:t>
            </a:r>
            <a:endParaRPr lang="en-US" sz="1000" dirty="0"/>
          </a:p>
        </p:txBody>
      </p:sp>
      <p:sp>
        <p:nvSpPr>
          <p:cNvPr id="28" name="Text 23"/>
          <p:cNvSpPr txBox="1"/>
          <p:nvPr/>
        </p:nvSpPr>
        <p:spPr>
          <a:xfrm>
            <a:off x="866851" y="3403011"/>
            <a:ext cx="2843784"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キャブステーション（グッドラーニング！）E</a:t>
            </a:r>
            <a:endParaRPr lang="en-US" sz="1000" dirty="0"/>
          </a:p>
        </p:txBody>
      </p:sp>
      <p:sp>
        <p:nvSpPr>
          <p:cNvPr id="30" name="Shape 25"/>
          <p:cNvSpPr/>
          <p:nvPr/>
        </p:nvSpPr>
        <p:spPr>
          <a:xfrm>
            <a:off x="6286500" y="1076249"/>
            <a:ext cx="5524805" cy="5020056"/>
          </a:xfrm>
          <a:prstGeom prst="roundRect">
            <a:avLst>
              <a:gd name="adj" fmla="val 346"/>
            </a:avLst>
          </a:prstGeom>
          <a:solidFill>
            <a:srgbClr val="E0F2FE"/>
          </a:solidFill>
          <a:ln w="12700">
            <a:solidFill>
              <a:srgbClr val="7DD3FC"/>
            </a:solidFill>
            <a:prstDash val="solid"/>
          </a:ln>
          <a:effectLst>
            <a:outerShdw blurRad="63500" dist="38100" dir="5400000" algn="bl" rotWithShape="0">
              <a:srgbClr val="000000">
                <a:alpha val="10000"/>
              </a:srgbClr>
            </a:outerShdw>
          </a:effectLst>
        </p:spPr>
        <p:txBody>
          <a:bodyPr/>
          <a:lstStyle/>
          <a:p>
            <a:endParaRPr lang="ja-JP" altLang="en-US"/>
          </a:p>
        </p:txBody>
      </p:sp>
      <p:sp>
        <p:nvSpPr>
          <p:cNvPr id="31" name="Shape 26"/>
          <p:cNvSpPr/>
          <p:nvPr/>
        </p:nvSpPr>
        <p:spPr>
          <a:xfrm>
            <a:off x="6486754" y="1276502"/>
            <a:ext cx="381305" cy="381305"/>
          </a:xfrm>
          <a:prstGeom prst="ellipse">
            <a:avLst/>
          </a:prstGeom>
          <a:solidFill>
            <a:srgbClr val="0284C7"/>
          </a:solidFill>
          <a:ln/>
        </p:spPr>
        <p:txBody>
          <a:bodyPr/>
          <a:lstStyle/>
          <a:p>
            <a:endParaRPr lang="ja-JP" altLang="en-US"/>
          </a:p>
        </p:txBody>
      </p:sp>
      <p:pic>
        <p:nvPicPr>
          <p:cNvPr id="32" name="Image 3" descr="preencoded.png"/>
          <p:cNvPicPr>
            <a:picLocks noChangeAspect="1"/>
          </p:cNvPicPr>
          <p:nvPr/>
        </p:nvPicPr>
        <p:blipFill>
          <a:blip r:embed="rId4"/>
          <a:srcRect t="-100" b="-100"/>
          <a:stretch/>
        </p:blipFill>
        <p:spPr>
          <a:xfrm>
            <a:off x="6620256" y="1390802"/>
            <a:ext cx="114300" cy="152705"/>
          </a:xfrm>
          <a:prstGeom prst="rect">
            <a:avLst/>
          </a:prstGeom>
        </p:spPr>
      </p:pic>
      <p:sp>
        <p:nvSpPr>
          <p:cNvPr id="33" name="Text 27"/>
          <p:cNvSpPr txBox="1"/>
          <p:nvPr/>
        </p:nvSpPr>
        <p:spPr>
          <a:xfrm>
            <a:off x="6963156" y="1324051"/>
            <a:ext cx="2924251" cy="277063"/>
          </a:xfrm>
          <a:prstGeom prst="rect">
            <a:avLst/>
          </a:prstGeom>
          <a:noFill/>
          <a:ln/>
        </p:spPr>
        <p:txBody>
          <a:bodyPr wrap="square" lIns="0" tIns="0" rIns="0" bIns="0" rtlCol="0" anchor="ctr"/>
          <a:lstStyle/>
          <a:p>
            <a:pPr marL="0" indent="0" algn="l">
              <a:buNone/>
            </a:pPr>
            <a:r>
              <a:rPr lang="en-US" sz="1500" b="1" dirty="0">
                <a:solidFill>
                  <a:srgbClr val="1F2937"/>
                </a:solidFill>
                <a:latin typeface="Noto Sans JP" pitchFamily="34" charset="0"/>
                <a:ea typeface="Noto Sans JP" pitchFamily="34" charset="-122"/>
                <a:cs typeface="Noto Sans JP" pitchFamily="34" charset="-120"/>
              </a:rPr>
              <a:t>公共・インフラ（S寄りの候補）</a:t>
            </a:r>
            <a:endParaRPr lang="en-US" sz="1500" dirty="0"/>
          </a:p>
        </p:txBody>
      </p:sp>
      <p:sp>
        <p:nvSpPr>
          <p:cNvPr id="34" name="Shape 28"/>
          <p:cNvSpPr/>
          <p:nvPr/>
        </p:nvSpPr>
        <p:spPr>
          <a:xfrm>
            <a:off x="6486754" y="1800454"/>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35" name="Shape 29"/>
          <p:cNvSpPr/>
          <p:nvPr/>
        </p:nvSpPr>
        <p:spPr>
          <a:xfrm>
            <a:off x="9144000" y="1800454"/>
            <a:ext cx="2467051" cy="952805"/>
          </a:xfrm>
          <a:prstGeom prst="roundRect">
            <a:avLst>
              <a:gd name="adj" fmla="val 7678"/>
            </a:avLst>
          </a:prstGeom>
          <a:solidFill>
            <a:srgbClr val="FFFFFF"/>
          </a:solidFill>
          <a:ln w="12700">
            <a:solidFill>
              <a:srgbClr val="E9ECEF"/>
            </a:solidFill>
            <a:prstDash val="solid"/>
          </a:ln>
        </p:spPr>
        <p:txBody>
          <a:bodyPr/>
          <a:lstStyle/>
          <a:p>
            <a:endParaRPr lang="ja-JP" altLang="en-US"/>
          </a:p>
        </p:txBody>
      </p:sp>
      <p:sp>
        <p:nvSpPr>
          <p:cNvPr id="38" name="Text 30"/>
          <p:cNvSpPr txBox="1"/>
          <p:nvPr/>
        </p:nvSpPr>
        <p:spPr>
          <a:xfrm>
            <a:off x="6734556" y="2153093"/>
            <a:ext cx="2029054" cy="353278"/>
          </a:xfrm>
          <a:prstGeom prst="rect">
            <a:avLst/>
          </a:prstGeom>
          <a:noFill/>
          <a:ln/>
        </p:spPr>
        <p:txBody>
          <a:bodyPr wrap="square" lIns="0" tIns="0" rIns="0" bIns="0" rtlCol="0" anchor="ctr"/>
          <a:lstStyle/>
          <a:p>
            <a:pPr marL="0" indent="0" algn="ctr">
              <a:buNone/>
            </a:pPr>
            <a:r>
              <a:rPr lang="en-US" sz="1500" dirty="0" err="1">
                <a:solidFill>
                  <a:srgbClr val="495057"/>
                </a:solidFill>
                <a:latin typeface="Noto Sans JP" pitchFamily="34" charset="0"/>
                <a:ea typeface="Noto Sans JP" pitchFamily="34" charset="-122"/>
                <a:cs typeface="Noto Sans JP" pitchFamily="34" charset="-120"/>
              </a:rPr>
              <a:t>東京ガス</a:t>
            </a:r>
            <a:endParaRPr lang="en-US" sz="1500" dirty="0">
              <a:solidFill>
                <a:srgbClr val="495057"/>
              </a:solidFill>
              <a:latin typeface="Noto Sans JP" pitchFamily="34" charset="0"/>
              <a:ea typeface="Noto Sans JP" pitchFamily="34" charset="-122"/>
              <a:cs typeface="Noto Sans JP" pitchFamily="34" charset="-120"/>
            </a:endParaRPr>
          </a:p>
          <a:p>
            <a:pPr marL="0" indent="0" algn="ctr">
              <a:buNone/>
            </a:pPr>
            <a:r>
              <a:rPr lang="en-US" sz="1500" dirty="0">
                <a:solidFill>
                  <a:srgbClr val="495057"/>
                </a:solidFill>
                <a:latin typeface="Noto Sans JP" pitchFamily="34" charset="0"/>
                <a:ea typeface="Noto Sans JP" pitchFamily="34" charset="-122"/>
                <a:cs typeface="Noto Sans JP" pitchFamily="34" charset="-120"/>
              </a:rPr>
              <a:t>（IGNITURE蓄電池）</a:t>
            </a:r>
            <a:endParaRPr lang="en-US" sz="1500" dirty="0"/>
          </a:p>
        </p:txBody>
      </p:sp>
      <p:sp>
        <p:nvSpPr>
          <p:cNvPr id="39" name="Text 31"/>
          <p:cNvSpPr txBox="1"/>
          <p:nvPr/>
        </p:nvSpPr>
        <p:spPr>
          <a:xfrm>
            <a:off x="9806940" y="2153093"/>
            <a:ext cx="1228954" cy="162763"/>
          </a:xfrm>
          <a:prstGeom prst="rect">
            <a:avLst/>
          </a:prstGeom>
          <a:noFill/>
          <a:ln/>
        </p:spPr>
        <p:txBody>
          <a:bodyPr wrap="square" lIns="0" tIns="0" rIns="0" bIns="0" rtlCol="0" anchor="ctr"/>
          <a:lstStyle/>
          <a:p>
            <a:pPr marL="0" indent="0" algn="ctr">
              <a:buNone/>
            </a:pPr>
            <a:r>
              <a:rPr lang="en-US" sz="1500" dirty="0" err="1">
                <a:solidFill>
                  <a:srgbClr val="495057"/>
                </a:solidFill>
                <a:latin typeface="Noto Sans JP" pitchFamily="34" charset="0"/>
                <a:ea typeface="Noto Sans JP" pitchFamily="34" charset="-122"/>
                <a:cs typeface="Noto Sans JP" pitchFamily="34" charset="-120"/>
              </a:rPr>
              <a:t>東京海上</a:t>
            </a:r>
            <a:endParaRPr lang="en-US" sz="1500" dirty="0">
              <a:solidFill>
                <a:srgbClr val="495057"/>
              </a:solidFill>
              <a:latin typeface="Noto Sans JP" pitchFamily="34" charset="0"/>
              <a:ea typeface="Noto Sans JP" pitchFamily="34" charset="-122"/>
              <a:cs typeface="Noto Sans JP" pitchFamily="34" charset="-120"/>
            </a:endParaRPr>
          </a:p>
          <a:p>
            <a:pPr marL="0" indent="0" algn="ctr">
              <a:buNone/>
            </a:pPr>
            <a:r>
              <a:rPr lang="en-US" sz="1500" dirty="0" err="1">
                <a:solidFill>
                  <a:srgbClr val="495057"/>
                </a:solidFill>
                <a:latin typeface="Noto Sans JP" pitchFamily="34" charset="0"/>
                <a:ea typeface="Noto Sans JP" pitchFamily="34" charset="-122"/>
                <a:cs typeface="Noto Sans JP" pitchFamily="34" charset="-120"/>
              </a:rPr>
              <a:t>レジリエンス</a:t>
            </a:r>
            <a:endParaRPr lang="en-US" sz="1500" dirty="0"/>
          </a:p>
        </p:txBody>
      </p:sp>
      <p:sp>
        <p:nvSpPr>
          <p:cNvPr id="40" name="Shape 32"/>
          <p:cNvSpPr/>
          <p:nvPr/>
        </p:nvSpPr>
        <p:spPr>
          <a:xfrm>
            <a:off x="6486754" y="2943454"/>
            <a:ext cx="5124298" cy="1333195"/>
          </a:xfrm>
          <a:prstGeom prst="roundRect">
            <a:avLst>
              <a:gd name="adj" fmla="val 3919"/>
            </a:avLst>
          </a:prstGeom>
          <a:solidFill>
            <a:srgbClr val="FFFFFF"/>
          </a:solidFill>
          <a:ln w="12700">
            <a:solidFill>
              <a:srgbClr val="E9ECEF"/>
            </a:solidFill>
            <a:prstDash val="solid"/>
          </a:ln>
        </p:spPr>
        <p:txBody>
          <a:bodyPr/>
          <a:lstStyle/>
          <a:p>
            <a:endParaRPr lang="ja-JP" altLang="en-US"/>
          </a:p>
        </p:txBody>
      </p:sp>
      <p:sp>
        <p:nvSpPr>
          <p:cNvPr id="41" name="Shape 33"/>
          <p:cNvSpPr/>
          <p:nvPr/>
        </p:nvSpPr>
        <p:spPr>
          <a:xfrm>
            <a:off x="6638544" y="3167482"/>
            <a:ext cx="57607" cy="57607"/>
          </a:xfrm>
          <a:prstGeom prst="ellipse">
            <a:avLst/>
          </a:prstGeom>
          <a:solidFill>
            <a:srgbClr val="0284C7"/>
          </a:solidFill>
          <a:ln/>
        </p:spPr>
        <p:txBody>
          <a:bodyPr/>
          <a:lstStyle/>
          <a:p>
            <a:endParaRPr lang="ja-JP" altLang="en-US"/>
          </a:p>
        </p:txBody>
      </p:sp>
      <p:sp>
        <p:nvSpPr>
          <p:cNvPr id="42" name="Shape 34"/>
          <p:cNvSpPr/>
          <p:nvPr/>
        </p:nvSpPr>
        <p:spPr>
          <a:xfrm>
            <a:off x="6638544" y="3443630"/>
            <a:ext cx="57607" cy="57607"/>
          </a:xfrm>
          <a:prstGeom prst="ellipse">
            <a:avLst/>
          </a:prstGeom>
          <a:solidFill>
            <a:srgbClr val="0284C7"/>
          </a:solidFill>
          <a:ln/>
        </p:spPr>
        <p:txBody>
          <a:bodyPr/>
          <a:lstStyle/>
          <a:p>
            <a:endParaRPr lang="ja-JP" altLang="en-US"/>
          </a:p>
        </p:txBody>
      </p:sp>
      <p:sp>
        <p:nvSpPr>
          <p:cNvPr id="43" name="Shape 35"/>
          <p:cNvSpPr/>
          <p:nvPr/>
        </p:nvSpPr>
        <p:spPr>
          <a:xfrm>
            <a:off x="6638544" y="3719779"/>
            <a:ext cx="57607" cy="57607"/>
          </a:xfrm>
          <a:prstGeom prst="ellipse">
            <a:avLst/>
          </a:prstGeom>
          <a:solidFill>
            <a:srgbClr val="0284C7"/>
          </a:solidFill>
          <a:ln/>
        </p:spPr>
        <p:txBody>
          <a:bodyPr/>
          <a:lstStyle/>
          <a:p>
            <a:endParaRPr lang="ja-JP" altLang="en-US"/>
          </a:p>
        </p:txBody>
      </p:sp>
      <p:sp>
        <p:nvSpPr>
          <p:cNvPr id="44" name="Shape 36"/>
          <p:cNvSpPr/>
          <p:nvPr/>
        </p:nvSpPr>
        <p:spPr>
          <a:xfrm>
            <a:off x="6638544" y="3995928"/>
            <a:ext cx="57607" cy="57607"/>
          </a:xfrm>
          <a:prstGeom prst="ellipse">
            <a:avLst/>
          </a:prstGeom>
          <a:solidFill>
            <a:srgbClr val="0284C7"/>
          </a:solidFill>
          <a:ln/>
        </p:spPr>
        <p:txBody>
          <a:bodyPr/>
          <a:lstStyle/>
          <a:p>
            <a:endParaRPr lang="ja-JP" altLang="en-US"/>
          </a:p>
        </p:txBody>
      </p:sp>
      <p:sp>
        <p:nvSpPr>
          <p:cNvPr id="45" name="Text 37"/>
          <p:cNvSpPr txBox="1"/>
          <p:nvPr/>
        </p:nvSpPr>
        <p:spPr>
          <a:xfrm>
            <a:off x="6772046" y="3095244"/>
            <a:ext cx="1510589"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中電エナジーサービスE</a:t>
            </a:r>
            <a:endParaRPr lang="en-US" sz="1000" dirty="0"/>
          </a:p>
        </p:txBody>
      </p:sp>
      <p:sp>
        <p:nvSpPr>
          <p:cNvPr id="46" name="Text 38"/>
          <p:cNvSpPr txBox="1"/>
          <p:nvPr/>
        </p:nvSpPr>
        <p:spPr>
          <a:xfrm>
            <a:off x="6772046" y="3372307"/>
            <a:ext cx="2072030"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東京ガス（IGNITURE蓄電池）AE</a:t>
            </a:r>
            <a:endParaRPr lang="en-US" sz="1000" dirty="0"/>
          </a:p>
        </p:txBody>
      </p:sp>
      <p:sp>
        <p:nvSpPr>
          <p:cNvPr id="47" name="Text 39"/>
          <p:cNvSpPr txBox="1"/>
          <p:nvPr/>
        </p:nvSpPr>
        <p:spPr>
          <a:xfrm>
            <a:off x="6772046" y="3648456"/>
            <a:ext cx="2977286"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東京海上レジリエンス（防災ソリューション）A</a:t>
            </a:r>
            <a:endParaRPr lang="en-US" sz="1000" dirty="0"/>
          </a:p>
        </p:txBody>
      </p:sp>
      <p:sp>
        <p:nvSpPr>
          <p:cNvPr id="48" name="Text 40"/>
          <p:cNvSpPr txBox="1"/>
          <p:nvPr/>
        </p:nvSpPr>
        <p:spPr>
          <a:xfrm>
            <a:off x="6772046" y="3924605"/>
            <a:ext cx="2852928" cy="191110"/>
          </a:xfrm>
          <a:prstGeom prst="rect">
            <a:avLst/>
          </a:prstGeom>
          <a:noFill/>
          <a:ln/>
        </p:spPr>
        <p:txBody>
          <a:bodyPr wrap="square" lIns="0" tIns="0" rIns="0" bIns="0" rtlCol="0" anchor="ctr"/>
          <a:lstStyle/>
          <a:p>
            <a:pPr marL="0" indent="0" algn="l">
              <a:buNone/>
            </a:pPr>
            <a:r>
              <a:rPr lang="en-US" sz="1000" dirty="0">
                <a:solidFill>
                  <a:srgbClr val="495057"/>
                </a:solidFill>
                <a:latin typeface="Noto Sans JP" pitchFamily="34" charset="0"/>
                <a:ea typeface="Noto Sans JP" pitchFamily="34" charset="-122"/>
                <a:cs typeface="Noto Sans JP" pitchFamily="34" charset="-120"/>
              </a:rPr>
              <a:t>東京海上ウェルデザイン（医療品共同購買）A</a:t>
            </a:r>
            <a:endParaRPr lang="en-US" sz="1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p:spPr>
        <p:txBody>
          <a:bodyPr/>
          <a:lstStyle/>
          <a:p>
            <a:endParaRPr lang="ja-JP" altLang="en-US"/>
          </a:p>
        </p:txBody>
      </p:sp>
      <p:sp>
        <p:nvSpPr>
          <p:cNvPr id="3" name="Shape 1"/>
          <p:cNvSpPr/>
          <p:nvPr/>
        </p:nvSpPr>
        <p:spPr>
          <a:xfrm>
            <a:off x="0" y="0"/>
            <a:ext cx="12191695" cy="599846"/>
          </a:xfrm>
          <a:prstGeom prst="rect">
            <a:avLst/>
          </a:prstGeom>
          <a:solidFill>
            <a:srgbClr val="F8F9FA"/>
          </a:solidFill>
          <a:ln/>
        </p:spPr>
        <p:txBody>
          <a:bodyPr/>
          <a:lstStyle/>
          <a:p>
            <a:endParaRPr lang="ja-JP" altLang="en-US"/>
          </a:p>
        </p:txBody>
      </p:sp>
      <p:sp>
        <p:nvSpPr>
          <p:cNvPr id="4" name="Shape 2"/>
          <p:cNvSpPr/>
          <p:nvPr/>
        </p:nvSpPr>
        <p:spPr>
          <a:xfrm>
            <a:off x="0" y="590702"/>
            <a:ext cx="12191695" cy="9144"/>
          </a:xfrm>
          <a:prstGeom prst="rect">
            <a:avLst/>
          </a:prstGeom>
          <a:solidFill>
            <a:srgbClr val="E9ECEF"/>
          </a:solidFill>
          <a:ln/>
        </p:spPr>
        <p:txBody>
          <a:bodyPr/>
          <a:lstStyle/>
          <a:p>
            <a:endParaRPr lang="ja-JP" altLang="en-US"/>
          </a:p>
        </p:txBody>
      </p:sp>
      <p:sp>
        <p:nvSpPr>
          <p:cNvPr id="5" name="Text 3"/>
          <p:cNvSpPr txBox="1"/>
          <p:nvPr/>
        </p:nvSpPr>
        <p:spPr>
          <a:xfrm>
            <a:off x="286207" y="123444"/>
            <a:ext cx="4886554" cy="333756"/>
          </a:xfrm>
          <a:prstGeom prst="rect">
            <a:avLst/>
          </a:prstGeom>
          <a:noFill/>
          <a:ln/>
        </p:spPr>
        <p:txBody>
          <a:bodyPr wrap="square" lIns="0" tIns="0" rIns="0" bIns="0" rtlCol="0" anchor="ctr"/>
          <a:lstStyle/>
          <a:p>
            <a:pPr marL="0" indent="0" algn="l">
              <a:buNone/>
            </a:pPr>
            <a:r>
              <a:rPr lang="en-US" sz="1800" b="1" dirty="0" err="1">
                <a:solidFill>
                  <a:srgbClr val="1F2937"/>
                </a:solidFill>
                <a:latin typeface="Noto Sans JP" pitchFamily="34" charset="0"/>
                <a:ea typeface="Noto Sans JP" pitchFamily="34" charset="-122"/>
                <a:cs typeface="Noto Sans JP" pitchFamily="34" charset="-120"/>
              </a:rPr>
              <a:t>外資系企業</a:t>
            </a:r>
            <a:endParaRPr lang="en-US" sz="1800" dirty="0"/>
          </a:p>
        </p:txBody>
      </p:sp>
      <p:sp>
        <p:nvSpPr>
          <p:cNvPr id="19" name="Shape 4"/>
          <p:cNvSpPr/>
          <p:nvPr/>
        </p:nvSpPr>
        <p:spPr>
          <a:xfrm>
            <a:off x="256946" y="1884883"/>
            <a:ext cx="5724144" cy="2229307"/>
          </a:xfrm>
          <a:prstGeom prst="roundRect">
            <a:avLst>
              <a:gd name="adj" fmla="val 1402"/>
            </a:avLst>
          </a:prstGeom>
          <a:solidFill>
            <a:srgbClr val="E6F3FF"/>
          </a:solidFill>
          <a:ln w="12700">
            <a:noFill/>
            <a:prstDash val="solid"/>
          </a:ln>
          <a:effectLst>
            <a:outerShdw blurRad="50800" dist="25400" dir="5400000" algn="bl" rotWithShape="0">
              <a:srgbClr val="000000">
                <a:alpha val="10000"/>
              </a:srgbClr>
            </a:outerShdw>
          </a:effectLst>
        </p:spPr>
        <p:txBody>
          <a:bodyPr/>
          <a:lstStyle/>
          <a:p>
            <a:endParaRPr lang="ja-JP" altLang="en-US"/>
          </a:p>
        </p:txBody>
      </p:sp>
      <p:sp>
        <p:nvSpPr>
          <p:cNvPr id="36" name="Shape 5"/>
          <p:cNvSpPr/>
          <p:nvPr/>
        </p:nvSpPr>
        <p:spPr>
          <a:xfrm>
            <a:off x="409651" y="2036674"/>
            <a:ext cx="286207" cy="286207"/>
          </a:xfrm>
          <a:prstGeom prst="ellipse">
            <a:avLst/>
          </a:prstGeom>
          <a:solidFill>
            <a:srgbClr val="1A75FF"/>
          </a:solidFill>
          <a:ln/>
        </p:spPr>
        <p:txBody>
          <a:bodyPr/>
          <a:lstStyle/>
          <a:p>
            <a:endParaRPr lang="ja-JP" altLang="en-US"/>
          </a:p>
        </p:txBody>
      </p:sp>
      <p:pic>
        <p:nvPicPr>
          <p:cNvPr id="51" name="Image 0" descr="preencoded.png"/>
          <p:cNvPicPr>
            <a:picLocks noChangeAspect="1"/>
          </p:cNvPicPr>
          <p:nvPr/>
        </p:nvPicPr>
        <p:blipFill>
          <a:blip r:embed="rId3"/>
          <a:srcRect t="-1100" b="-1100"/>
          <a:stretch/>
        </p:blipFill>
        <p:spPr>
          <a:xfrm>
            <a:off x="495605" y="2113483"/>
            <a:ext cx="114300" cy="133502"/>
          </a:xfrm>
          <a:prstGeom prst="rect">
            <a:avLst/>
          </a:prstGeom>
        </p:spPr>
      </p:pic>
      <p:sp>
        <p:nvSpPr>
          <p:cNvPr id="52" name="Text 6"/>
          <p:cNvSpPr txBox="1"/>
          <p:nvPr/>
        </p:nvSpPr>
        <p:spPr>
          <a:xfrm>
            <a:off x="790956" y="2036674"/>
            <a:ext cx="715061" cy="277063"/>
          </a:xfrm>
          <a:prstGeom prst="rect">
            <a:avLst/>
          </a:prstGeom>
          <a:noFill/>
          <a:ln/>
        </p:spPr>
        <p:txBody>
          <a:bodyPr wrap="square" lIns="0" tIns="0" rIns="0" bIns="0" rtlCol="0" anchor="ctr"/>
          <a:lstStyle/>
          <a:p>
            <a:pPr marL="0" indent="0" algn="l">
              <a:buNone/>
            </a:pPr>
            <a:r>
              <a:rPr lang="en-US" sz="1500" b="1" dirty="0">
                <a:solidFill>
                  <a:srgbClr val="1F2937"/>
                </a:solidFill>
                <a:latin typeface="Noto Sans JP" pitchFamily="34" charset="0"/>
                <a:ea typeface="Noto Sans JP" pitchFamily="34" charset="-122"/>
                <a:cs typeface="Noto Sans JP" pitchFamily="34" charset="-120"/>
              </a:rPr>
              <a:t>米国系</a:t>
            </a:r>
            <a:endParaRPr lang="en-US" sz="1500" dirty="0"/>
          </a:p>
        </p:txBody>
      </p:sp>
      <p:sp>
        <p:nvSpPr>
          <p:cNvPr id="53" name="Shape 7"/>
          <p:cNvSpPr/>
          <p:nvPr/>
        </p:nvSpPr>
        <p:spPr>
          <a:xfrm>
            <a:off x="409651" y="2519477"/>
            <a:ext cx="5419649" cy="1276502"/>
          </a:xfrm>
          <a:prstGeom prst="roundRect">
            <a:avLst>
              <a:gd name="adj" fmla="val 3207"/>
            </a:avLst>
          </a:prstGeom>
          <a:solidFill>
            <a:srgbClr val="FFFFFF"/>
          </a:solidFill>
          <a:ln w="12700">
            <a:solidFill>
              <a:srgbClr val="E9ECEF"/>
            </a:solidFill>
            <a:prstDash val="solid"/>
          </a:ln>
        </p:spPr>
        <p:txBody>
          <a:bodyPr/>
          <a:lstStyle/>
          <a:p>
            <a:endParaRPr lang="ja-JP" altLang="en-US"/>
          </a:p>
        </p:txBody>
      </p:sp>
      <p:sp>
        <p:nvSpPr>
          <p:cNvPr id="54" name="Shape 8"/>
          <p:cNvSpPr/>
          <p:nvPr/>
        </p:nvSpPr>
        <p:spPr>
          <a:xfrm>
            <a:off x="533095" y="2714244"/>
            <a:ext cx="72267" cy="80484"/>
          </a:xfrm>
          <a:prstGeom prst="ellipse">
            <a:avLst/>
          </a:prstGeom>
          <a:solidFill>
            <a:srgbClr val="1A75FF"/>
          </a:solidFill>
          <a:ln/>
        </p:spPr>
        <p:txBody>
          <a:bodyPr/>
          <a:lstStyle/>
          <a:p>
            <a:endParaRPr lang="ja-JP" altLang="en-US" sz="1200"/>
          </a:p>
        </p:txBody>
      </p:sp>
      <p:sp>
        <p:nvSpPr>
          <p:cNvPr id="55" name="Shape 9"/>
          <p:cNvSpPr/>
          <p:nvPr/>
        </p:nvSpPr>
        <p:spPr>
          <a:xfrm>
            <a:off x="533095" y="2990393"/>
            <a:ext cx="72267" cy="80484"/>
          </a:xfrm>
          <a:prstGeom prst="ellipse">
            <a:avLst/>
          </a:prstGeom>
          <a:solidFill>
            <a:srgbClr val="1A75FF"/>
          </a:solidFill>
          <a:ln/>
        </p:spPr>
        <p:txBody>
          <a:bodyPr/>
          <a:lstStyle/>
          <a:p>
            <a:endParaRPr lang="ja-JP" altLang="en-US" sz="1200"/>
          </a:p>
        </p:txBody>
      </p:sp>
      <p:sp>
        <p:nvSpPr>
          <p:cNvPr id="56" name="Shape 10"/>
          <p:cNvSpPr/>
          <p:nvPr/>
        </p:nvSpPr>
        <p:spPr>
          <a:xfrm>
            <a:off x="533095" y="3266542"/>
            <a:ext cx="72267" cy="80484"/>
          </a:xfrm>
          <a:prstGeom prst="ellipse">
            <a:avLst/>
          </a:prstGeom>
          <a:solidFill>
            <a:srgbClr val="1A75FF"/>
          </a:solidFill>
          <a:ln/>
        </p:spPr>
        <p:txBody>
          <a:bodyPr/>
          <a:lstStyle/>
          <a:p>
            <a:endParaRPr lang="ja-JP" altLang="en-US" sz="1200"/>
          </a:p>
        </p:txBody>
      </p:sp>
      <p:sp>
        <p:nvSpPr>
          <p:cNvPr id="57" name="Shape 11"/>
          <p:cNvSpPr/>
          <p:nvPr/>
        </p:nvSpPr>
        <p:spPr>
          <a:xfrm>
            <a:off x="533095" y="3542690"/>
            <a:ext cx="72267" cy="80484"/>
          </a:xfrm>
          <a:prstGeom prst="ellipse">
            <a:avLst/>
          </a:prstGeom>
          <a:solidFill>
            <a:srgbClr val="1A75FF"/>
          </a:solidFill>
          <a:ln/>
        </p:spPr>
        <p:txBody>
          <a:bodyPr/>
          <a:lstStyle/>
          <a:p>
            <a:endParaRPr lang="ja-JP" altLang="en-US" sz="1200"/>
          </a:p>
        </p:txBody>
      </p:sp>
      <p:sp>
        <p:nvSpPr>
          <p:cNvPr id="58" name="Text 12"/>
          <p:cNvSpPr txBox="1"/>
          <p:nvPr/>
        </p:nvSpPr>
        <p:spPr>
          <a:xfrm>
            <a:off x="716405" y="2634294"/>
            <a:ext cx="4200650" cy="267005"/>
          </a:xfrm>
          <a:prstGeom prst="rect">
            <a:avLst/>
          </a:prstGeom>
          <a:noFill/>
          <a:ln/>
        </p:spPr>
        <p:txBody>
          <a:bodyPr wrap="square" lIns="0" tIns="0" rIns="0" bIns="0" rtlCol="0" anchor="ctr"/>
          <a:lstStyle/>
          <a:p>
            <a:pPr marL="0" indent="0" algn="l">
              <a:buNone/>
            </a:pPr>
            <a:r>
              <a:rPr lang="en-US" sz="1200" dirty="0">
                <a:solidFill>
                  <a:srgbClr val="495057"/>
                </a:solidFill>
                <a:latin typeface="Noto Sans JP" pitchFamily="34" charset="0"/>
                <a:ea typeface="Noto Sans JP" pitchFamily="34" charset="-122"/>
                <a:cs typeface="Noto Sans JP" pitchFamily="34" charset="-120"/>
              </a:rPr>
              <a:t>Zoom Communications（Zoom / Zoom Phone）</a:t>
            </a:r>
            <a:endParaRPr lang="en-US" sz="1200" dirty="0"/>
          </a:p>
        </p:txBody>
      </p:sp>
      <p:sp>
        <p:nvSpPr>
          <p:cNvPr id="59" name="Text 13"/>
          <p:cNvSpPr txBox="1"/>
          <p:nvPr/>
        </p:nvSpPr>
        <p:spPr>
          <a:xfrm>
            <a:off x="716405" y="2910443"/>
            <a:ext cx="2755314" cy="267005"/>
          </a:xfrm>
          <a:prstGeom prst="rect">
            <a:avLst/>
          </a:prstGeom>
          <a:noFill/>
          <a:ln/>
        </p:spPr>
        <p:txBody>
          <a:bodyPr wrap="square" lIns="0" tIns="0" rIns="0" bIns="0" rtlCol="0" anchor="ctr"/>
          <a:lstStyle/>
          <a:p>
            <a:pPr marL="0" indent="0" algn="l">
              <a:buNone/>
            </a:pPr>
            <a:r>
              <a:rPr lang="en-US" sz="1200" dirty="0">
                <a:solidFill>
                  <a:srgbClr val="495057"/>
                </a:solidFill>
                <a:latin typeface="Noto Sans JP" pitchFamily="34" charset="0"/>
                <a:ea typeface="Noto Sans JP" pitchFamily="34" charset="-122"/>
                <a:cs typeface="Noto Sans JP" pitchFamily="34" charset="-120"/>
              </a:rPr>
              <a:t>Uber Eats </a:t>
            </a:r>
            <a:r>
              <a:rPr lang="en-US" sz="1200" dirty="0" err="1">
                <a:solidFill>
                  <a:srgbClr val="495057"/>
                </a:solidFill>
                <a:latin typeface="Noto Sans JP" pitchFamily="34" charset="0"/>
                <a:ea typeface="Noto Sans JP" pitchFamily="34" charset="-122"/>
                <a:cs typeface="Noto Sans JP" pitchFamily="34" charset="-120"/>
              </a:rPr>
              <a:t>Japan（UberEats</a:t>
            </a:r>
            <a:r>
              <a:rPr lang="en-US" sz="1200" dirty="0">
                <a:solidFill>
                  <a:srgbClr val="495057"/>
                </a:solidFill>
                <a:latin typeface="Noto Sans JP" pitchFamily="34" charset="0"/>
                <a:ea typeface="Noto Sans JP" pitchFamily="34" charset="-122"/>
                <a:cs typeface="Noto Sans JP" pitchFamily="34" charset="-120"/>
              </a:rPr>
              <a:t>）</a:t>
            </a:r>
            <a:endParaRPr lang="en-US" sz="1200" dirty="0"/>
          </a:p>
        </p:txBody>
      </p:sp>
      <p:sp>
        <p:nvSpPr>
          <p:cNvPr id="60" name="Text 14"/>
          <p:cNvSpPr txBox="1"/>
          <p:nvPr/>
        </p:nvSpPr>
        <p:spPr>
          <a:xfrm>
            <a:off x="716405" y="3186591"/>
            <a:ext cx="1787169" cy="267005"/>
          </a:xfrm>
          <a:prstGeom prst="rect">
            <a:avLst/>
          </a:prstGeom>
          <a:noFill/>
          <a:ln/>
        </p:spPr>
        <p:txBody>
          <a:bodyPr wrap="square" lIns="0" tIns="0" rIns="0" bIns="0" rtlCol="0" anchor="ctr"/>
          <a:lstStyle/>
          <a:p>
            <a:pPr marL="0" indent="0" algn="l">
              <a:buNone/>
            </a:pPr>
            <a:r>
              <a:rPr lang="en-US" sz="1200" dirty="0" err="1">
                <a:solidFill>
                  <a:srgbClr val="495057"/>
                </a:solidFill>
                <a:latin typeface="Noto Sans JP" pitchFamily="34" charset="0"/>
                <a:ea typeface="Noto Sans JP" pitchFamily="34" charset="-122"/>
                <a:cs typeface="Noto Sans JP" pitchFamily="34" charset="-120"/>
              </a:rPr>
              <a:t>Splashtop（米国</a:t>
            </a:r>
            <a:r>
              <a:rPr lang="en-US" sz="1200" dirty="0">
                <a:solidFill>
                  <a:srgbClr val="495057"/>
                </a:solidFill>
                <a:latin typeface="Noto Sans JP" pitchFamily="34" charset="0"/>
                <a:ea typeface="Noto Sans JP" pitchFamily="34" charset="-122"/>
                <a:cs typeface="Noto Sans JP" pitchFamily="34" charset="-120"/>
              </a:rPr>
              <a:t>）</a:t>
            </a:r>
            <a:endParaRPr lang="en-US" sz="1200" dirty="0"/>
          </a:p>
        </p:txBody>
      </p:sp>
      <p:sp>
        <p:nvSpPr>
          <p:cNvPr id="61" name="Text 15"/>
          <p:cNvSpPr txBox="1"/>
          <p:nvPr/>
        </p:nvSpPr>
        <p:spPr>
          <a:xfrm>
            <a:off x="716405" y="3462740"/>
            <a:ext cx="3878316" cy="267005"/>
          </a:xfrm>
          <a:prstGeom prst="rect">
            <a:avLst/>
          </a:prstGeom>
          <a:noFill/>
          <a:ln/>
        </p:spPr>
        <p:txBody>
          <a:bodyPr wrap="square" lIns="0" tIns="0" rIns="0" bIns="0" rtlCol="0" anchor="ctr"/>
          <a:lstStyle/>
          <a:p>
            <a:pPr marL="0" indent="0" algn="l">
              <a:buNone/>
            </a:pPr>
            <a:r>
              <a:rPr lang="en-US" sz="1200" dirty="0">
                <a:solidFill>
                  <a:srgbClr val="495057"/>
                </a:solidFill>
                <a:latin typeface="Noto Sans JP" pitchFamily="34" charset="0"/>
                <a:ea typeface="Noto Sans JP" pitchFamily="34" charset="-122"/>
                <a:cs typeface="Noto Sans JP" pitchFamily="34" charset="-120"/>
              </a:rPr>
              <a:t>Code Chrysalis </a:t>
            </a:r>
            <a:r>
              <a:rPr lang="en-US" sz="1200" dirty="0" err="1">
                <a:solidFill>
                  <a:srgbClr val="495057"/>
                </a:solidFill>
                <a:latin typeface="Noto Sans JP" pitchFamily="34" charset="0"/>
                <a:ea typeface="Noto Sans JP" pitchFamily="34" charset="-122"/>
                <a:cs typeface="Noto Sans JP" pitchFamily="34" charset="-120"/>
              </a:rPr>
              <a:t>Japan（米国本社のBootcamp</a:t>
            </a:r>
            <a:r>
              <a:rPr lang="en-US" sz="1200" dirty="0">
                <a:solidFill>
                  <a:srgbClr val="495057"/>
                </a:solidFill>
                <a:latin typeface="Noto Sans JP" pitchFamily="34" charset="0"/>
                <a:ea typeface="Noto Sans JP" pitchFamily="34" charset="-122"/>
                <a:cs typeface="Noto Sans JP" pitchFamily="34" charset="-120"/>
              </a:rPr>
              <a:t>）</a:t>
            </a:r>
            <a:endParaRPr lang="en-US" sz="1200" dirty="0"/>
          </a:p>
        </p:txBody>
      </p:sp>
      <p:sp>
        <p:nvSpPr>
          <p:cNvPr id="62" name="Shape 17"/>
          <p:cNvSpPr/>
          <p:nvPr/>
        </p:nvSpPr>
        <p:spPr>
          <a:xfrm>
            <a:off x="256946" y="4255922"/>
            <a:ext cx="5724144" cy="1837944"/>
          </a:xfrm>
          <a:prstGeom prst="roundRect">
            <a:avLst>
              <a:gd name="adj" fmla="val 5247"/>
            </a:avLst>
          </a:prstGeom>
          <a:solidFill>
            <a:srgbClr val="E6F9F2"/>
          </a:solidFill>
          <a:ln w="12700">
            <a:noFill/>
            <a:prstDash val="solid"/>
          </a:ln>
          <a:effectLst>
            <a:outerShdw blurRad="50800" dist="25400" dir="5400000" algn="bl" rotWithShape="0">
              <a:srgbClr val="000000">
                <a:alpha val="10000"/>
              </a:srgbClr>
            </a:outerShdw>
          </a:effectLst>
        </p:spPr>
        <p:txBody>
          <a:bodyPr/>
          <a:lstStyle/>
          <a:p>
            <a:endParaRPr lang="ja-JP" altLang="en-US"/>
          </a:p>
        </p:txBody>
      </p:sp>
      <p:sp>
        <p:nvSpPr>
          <p:cNvPr id="63" name="Shape 18"/>
          <p:cNvSpPr/>
          <p:nvPr/>
        </p:nvSpPr>
        <p:spPr>
          <a:xfrm>
            <a:off x="409651" y="4408627"/>
            <a:ext cx="286207" cy="286207"/>
          </a:xfrm>
          <a:prstGeom prst="ellipse">
            <a:avLst/>
          </a:prstGeom>
          <a:solidFill>
            <a:srgbClr val="00B386"/>
          </a:solidFill>
          <a:ln/>
        </p:spPr>
        <p:txBody>
          <a:bodyPr/>
          <a:lstStyle/>
          <a:p>
            <a:endParaRPr lang="ja-JP" altLang="en-US"/>
          </a:p>
        </p:txBody>
      </p:sp>
      <p:pic>
        <p:nvPicPr>
          <p:cNvPr id="64" name="Image 1" descr="preencoded.png"/>
          <p:cNvPicPr>
            <a:picLocks noChangeAspect="1"/>
          </p:cNvPicPr>
          <p:nvPr/>
        </p:nvPicPr>
        <p:blipFill>
          <a:blip r:embed="rId4"/>
          <a:srcRect/>
          <a:stretch/>
        </p:blipFill>
        <p:spPr>
          <a:xfrm>
            <a:off x="485546" y="4484522"/>
            <a:ext cx="133502" cy="133502"/>
          </a:xfrm>
          <a:prstGeom prst="rect">
            <a:avLst/>
          </a:prstGeom>
        </p:spPr>
      </p:pic>
      <p:sp>
        <p:nvSpPr>
          <p:cNvPr id="65" name="Text 19"/>
          <p:cNvSpPr txBox="1"/>
          <p:nvPr/>
        </p:nvSpPr>
        <p:spPr>
          <a:xfrm>
            <a:off x="790956" y="4408627"/>
            <a:ext cx="715061" cy="277063"/>
          </a:xfrm>
          <a:prstGeom prst="rect">
            <a:avLst/>
          </a:prstGeom>
          <a:noFill/>
          <a:ln/>
        </p:spPr>
        <p:txBody>
          <a:bodyPr wrap="square" lIns="0" tIns="0" rIns="0" bIns="0" rtlCol="0" anchor="ctr"/>
          <a:lstStyle/>
          <a:p>
            <a:pPr marL="0" indent="0" algn="l">
              <a:buNone/>
            </a:pPr>
            <a:r>
              <a:rPr lang="en-US" sz="1500" b="1" dirty="0">
                <a:solidFill>
                  <a:srgbClr val="1F2937"/>
                </a:solidFill>
                <a:latin typeface="Noto Sans JP" pitchFamily="34" charset="0"/>
                <a:ea typeface="Noto Sans JP" pitchFamily="34" charset="-122"/>
                <a:cs typeface="Noto Sans JP" pitchFamily="34" charset="-120"/>
              </a:rPr>
              <a:t>欧州系</a:t>
            </a:r>
            <a:endParaRPr lang="en-US" sz="1500" dirty="0"/>
          </a:p>
        </p:txBody>
      </p:sp>
      <p:sp>
        <p:nvSpPr>
          <p:cNvPr id="66" name="Shape 20"/>
          <p:cNvSpPr/>
          <p:nvPr/>
        </p:nvSpPr>
        <p:spPr>
          <a:xfrm>
            <a:off x="409651" y="5036820"/>
            <a:ext cx="5419649" cy="905256"/>
          </a:xfrm>
          <a:prstGeom prst="roundRect">
            <a:avLst>
              <a:gd name="adj" fmla="val 26053"/>
            </a:avLst>
          </a:prstGeom>
          <a:solidFill>
            <a:srgbClr val="FFFFFF"/>
          </a:solidFill>
          <a:ln w="12700">
            <a:solidFill>
              <a:srgbClr val="E9ECEF"/>
            </a:solidFill>
            <a:prstDash val="solid"/>
          </a:ln>
        </p:spPr>
        <p:txBody>
          <a:bodyPr/>
          <a:lstStyle/>
          <a:p>
            <a:endParaRPr lang="ja-JP" altLang="en-US"/>
          </a:p>
        </p:txBody>
      </p:sp>
      <p:sp>
        <p:nvSpPr>
          <p:cNvPr id="67" name="Shape 21"/>
          <p:cNvSpPr/>
          <p:nvPr/>
        </p:nvSpPr>
        <p:spPr>
          <a:xfrm>
            <a:off x="533095" y="5232502"/>
            <a:ext cx="57607" cy="57607"/>
          </a:xfrm>
          <a:prstGeom prst="ellipse">
            <a:avLst/>
          </a:prstGeom>
          <a:solidFill>
            <a:srgbClr val="00B386"/>
          </a:solidFill>
          <a:ln/>
        </p:spPr>
        <p:txBody>
          <a:bodyPr/>
          <a:lstStyle/>
          <a:p>
            <a:endParaRPr lang="ja-JP" altLang="en-US"/>
          </a:p>
        </p:txBody>
      </p:sp>
      <p:sp>
        <p:nvSpPr>
          <p:cNvPr id="68" name="Text 22"/>
          <p:cNvSpPr txBox="1"/>
          <p:nvPr/>
        </p:nvSpPr>
        <p:spPr>
          <a:xfrm>
            <a:off x="647395" y="5161178"/>
            <a:ext cx="1624889" cy="191110"/>
          </a:xfrm>
          <a:prstGeom prst="rect">
            <a:avLst/>
          </a:prstGeom>
          <a:noFill/>
          <a:ln/>
        </p:spPr>
        <p:txBody>
          <a:bodyPr wrap="square" lIns="0" tIns="0" rIns="0" bIns="0" rtlCol="0" anchor="ctr"/>
          <a:lstStyle/>
          <a:p>
            <a:pPr marL="0" indent="0" algn="l">
              <a:buNone/>
            </a:pPr>
            <a:r>
              <a:rPr lang="en-US" sz="1200" dirty="0" err="1">
                <a:solidFill>
                  <a:srgbClr val="495057"/>
                </a:solidFill>
                <a:latin typeface="Noto Sans JP" pitchFamily="34" charset="0"/>
                <a:ea typeface="Noto Sans JP" pitchFamily="34" charset="-122"/>
                <a:cs typeface="Noto Sans JP" pitchFamily="34" charset="-120"/>
              </a:rPr>
              <a:t>Wolt（フィンランド</a:t>
            </a:r>
            <a:r>
              <a:rPr lang="en-US" sz="1200" dirty="0">
                <a:solidFill>
                  <a:srgbClr val="495057"/>
                </a:solidFill>
                <a:latin typeface="Noto Sans JP" pitchFamily="34" charset="0"/>
                <a:ea typeface="Noto Sans JP" pitchFamily="34" charset="-122"/>
                <a:cs typeface="Noto Sans JP" pitchFamily="34" charset="-120"/>
              </a:rPr>
              <a:t>）</a:t>
            </a:r>
            <a:endParaRPr lang="en-US" sz="1200" dirty="0"/>
          </a:p>
        </p:txBody>
      </p:sp>
      <p:sp>
        <p:nvSpPr>
          <p:cNvPr id="69" name="Shape 23"/>
          <p:cNvSpPr/>
          <p:nvPr/>
        </p:nvSpPr>
        <p:spPr>
          <a:xfrm>
            <a:off x="6210605" y="1884883"/>
            <a:ext cx="5724144" cy="2229307"/>
          </a:xfrm>
          <a:prstGeom prst="roundRect">
            <a:avLst>
              <a:gd name="adj" fmla="val 2480"/>
            </a:avLst>
          </a:prstGeom>
          <a:solidFill>
            <a:srgbClr val="FFE6E6"/>
          </a:solidFill>
          <a:ln w="12700">
            <a:noFill/>
            <a:prstDash val="solid"/>
          </a:ln>
          <a:effectLst>
            <a:outerShdw blurRad="50800" dist="25400" dir="5400000" algn="bl" rotWithShape="0">
              <a:srgbClr val="000000">
                <a:alpha val="10000"/>
              </a:srgbClr>
            </a:outerShdw>
          </a:effectLst>
        </p:spPr>
        <p:txBody>
          <a:bodyPr/>
          <a:lstStyle/>
          <a:p>
            <a:endParaRPr lang="ja-JP" altLang="en-US"/>
          </a:p>
        </p:txBody>
      </p:sp>
      <p:sp>
        <p:nvSpPr>
          <p:cNvPr id="70" name="Shape 24"/>
          <p:cNvSpPr/>
          <p:nvPr/>
        </p:nvSpPr>
        <p:spPr>
          <a:xfrm>
            <a:off x="6362395" y="2036674"/>
            <a:ext cx="286207" cy="286207"/>
          </a:xfrm>
          <a:prstGeom prst="ellipse">
            <a:avLst/>
          </a:prstGeom>
          <a:solidFill>
            <a:srgbClr val="FF4D4D"/>
          </a:solidFill>
          <a:ln/>
        </p:spPr>
        <p:txBody>
          <a:bodyPr/>
          <a:lstStyle/>
          <a:p>
            <a:endParaRPr lang="ja-JP" altLang="en-US"/>
          </a:p>
        </p:txBody>
      </p:sp>
      <p:pic>
        <p:nvPicPr>
          <p:cNvPr id="71" name="Image 2" descr="preencoded.png"/>
          <p:cNvPicPr>
            <a:picLocks noChangeAspect="1"/>
          </p:cNvPicPr>
          <p:nvPr/>
        </p:nvPicPr>
        <p:blipFill>
          <a:blip r:embed="rId5"/>
          <a:srcRect/>
          <a:stretch/>
        </p:blipFill>
        <p:spPr>
          <a:xfrm>
            <a:off x="6439205" y="2113483"/>
            <a:ext cx="133502" cy="133502"/>
          </a:xfrm>
          <a:prstGeom prst="rect">
            <a:avLst/>
          </a:prstGeom>
        </p:spPr>
      </p:pic>
      <p:sp>
        <p:nvSpPr>
          <p:cNvPr id="72" name="Text 25"/>
          <p:cNvSpPr txBox="1"/>
          <p:nvPr/>
        </p:nvSpPr>
        <p:spPr>
          <a:xfrm>
            <a:off x="6743700" y="2036674"/>
            <a:ext cx="715061" cy="277063"/>
          </a:xfrm>
          <a:prstGeom prst="rect">
            <a:avLst/>
          </a:prstGeom>
          <a:noFill/>
          <a:ln/>
        </p:spPr>
        <p:txBody>
          <a:bodyPr wrap="square" lIns="0" tIns="0" rIns="0" bIns="0" rtlCol="0" anchor="ctr"/>
          <a:lstStyle/>
          <a:p>
            <a:pPr marL="0" indent="0" algn="l">
              <a:buNone/>
            </a:pPr>
            <a:r>
              <a:rPr lang="en-US" sz="1500" b="1" dirty="0">
                <a:solidFill>
                  <a:srgbClr val="1F2937"/>
                </a:solidFill>
                <a:latin typeface="Noto Sans JP" pitchFamily="34" charset="0"/>
                <a:ea typeface="Noto Sans JP" pitchFamily="34" charset="-122"/>
                <a:cs typeface="Noto Sans JP" pitchFamily="34" charset="-120"/>
              </a:rPr>
              <a:t>中国系</a:t>
            </a:r>
            <a:endParaRPr lang="en-US" sz="1500" dirty="0"/>
          </a:p>
        </p:txBody>
      </p:sp>
      <p:sp>
        <p:nvSpPr>
          <p:cNvPr id="73" name="Shape 26"/>
          <p:cNvSpPr/>
          <p:nvPr/>
        </p:nvSpPr>
        <p:spPr>
          <a:xfrm>
            <a:off x="6362395" y="2769123"/>
            <a:ext cx="5419649" cy="724205"/>
          </a:xfrm>
          <a:prstGeom prst="roundRect">
            <a:avLst>
              <a:gd name="adj" fmla="val 9968"/>
            </a:avLst>
          </a:prstGeom>
          <a:solidFill>
            <a:srgbClr val="FFFFFF"/>
          </a:solidFill>
          <a:ln w="12700">
            <a:solidFill>
              <a:srgbClr val="E9ECEF"/>
            </a:solidFill>
            <a:prstDash val="solid"/>
          </a:ln>
        </p:spPr>
        <p:txBody>
          <a:bodyPr/>
          <a:lstStyle/>
          <a:p>
            <a:endParaRPr lang="ja-JP" altLang="en-US"/>
          </a:p>
        </p:txBody>
      </p:sp>
      <p:sp>
        <p:nvSpPr>
          <p:cNvPr id="74" name="Shape 27"/>
          <p:cNvSpPr/>
          <p:nvPr/>
        </p:nvSpPr>
        <p:spPr>
          <a:xfrm>
            <a:off x="6486754" y="2963890"/>
            <a:ext cx="57607" cy="57607"/>
          </a:xfrm>
          <a:prstGeom prst="ellipse">
            <a:avLst/>
          </a:prstGeom>
          <a:solidFill>
            <a:srgbClr val="FF4D4D"/>
          </a:solidFill>
          <a:ln/>
        </p:spPr>
        <p:txBody>
          <a:bodyPr/>
          <a:lstStyle/>
          <a:p>
            <a:endParaRPr lang="ja-JP" altLang="en-US"/>
          </a:p>
        </p:txBody>
      </p:sp>
      <p:sp>
        <p:nvSpPr>
          <p:cNvPr id="75" name="Shape 28"/>
          <p:cNvSpPr/>
          <p:nvPr/>
        </p:nvSpPr>
        <p:spPr>
          <a:xfrm>
            <a:off x="6486754" y="3240039"/>
            <a:ext cx="57607" cy="57607"/>
          </a:xfrm>
          <a:prstGeom prst="ellipse">
            <a:avLst/>
          </a:prstGeom>
          <a:solidFill>
            <a:srgbClr val="FF4D4D"/>
          </a:solidFill>
          <a:ln/>
        </p:spPr>
        <p:txBody>
          <a:bodyPr/>
          <a:lstStyle/>
          <a:p>
            <a:endParaRPr lang="ja-JP" altLang="en-US"/>
          </a:p>
        </p:txBody>
      </p:sp>
      <p:sp>
        <p:nvSpPr>
          <p:cNvPr id="76" name="Text 29"/>
          <p:cNvSpPr txBox="1"/>
          <p:nvPr/>
        </p:nvSpPr>
        <p:spPr>
          <a:xfrm>
            <a:off x="6601053" y="2892324"/>
            <a:ext cx="2353977" cy="225857"/>
          </a:xfrm>
          <a:prstGeom prst="rect">
            <a:avLst/>
          </a:prstGeom>
          <a:noFill/>
          <a:ln/>
        </p:spPr>
        <p:txBody>
          <a:bodyPr wrap="square" lIns="0" tIns="0" rIns="0" bIns="0" rtlCol="0" anchor="ctr"/>
          <a:lstStyle/>
          <a:p>
            <a:pPr marL="0" indent="0" algn="l">
              <a:buNone/>
            </a:pPr>
            <a:r>
              <a:rPr lang="en-US" sz="1200" dirty="0" err="1">
                <a:solidFill>
                  <a:srgbClr val="495057"/>
                </a:solidFill>
                <a:latin typeface="Noto Sans JP" pitchFamily="34" charset="0"/>
                <a:ea typeface="Noto Sans JP" pitchFamily="34" charset="-122"/>
                <a:cs typeface="Noto Sans JP" pitchFamily="34" charset="-120"/>
              </a:rPr>
              <a:t>DiDiフードジャパン（DiDi</a:t>
            </a:r>
            <a:r>
              <a:rPr lang="en-US" sz="1200" dirty="0">
                <a:solidFill>
                  <a:srgbClr val="495057"/>
                </a:solidFill>
                <a:latin typeface="Noto Sans JP" pitchFamily="34" charset="0"/>
                <a:ea typeface="Noto Sans JP" pitchFamily="34" charset="-122"/>
                <a:cs typeface="Noto Sans JP" pitchFamily="34" charset="-120"/>
              </a:rPr>
              <a:t>）</a:t>
            </a:r>
            <a:endParaRPr lang="en-US" sz="1200" dirty="0"/>
          </a:p>
        </p:txBody>
      </p:sp>
      <p:sp>
        <p:nvSpPr>
          <p:cNvPr id="77" name="Text 30"/>
          <p:cNvSpPr txBox="1"/>
          <p:nvPr/>
        </p:nvSpPr>
        <p:spPr>
          <a:xfrm>
            <a:off x="6601054" y="3168473"/>
            <a:ext cx="3603995" cy="225857"/>
          </a:xfrm>
          <a:prstGeom prst="rect">
            <a:avLst/>
          </a:prstGeom>
          <a:noFill/>
          <a:ln/>
        </p:spPr>
        <p:txBody>
          <a:bodyPr wrap="square" lIns="0" tIns="0" rIns="0" bIns="0" rtlCol="0" anchor="ctr"/>
          <a:lstStyle/>
          <a:p>
            <a:pPr marL="0" indent="0" algn="l">
              <a:buNone/>
            </a:pPr>
            <a:r>
              <a:rPr lang="en-US" sz="1200" dirty="0">
                <a:solidFill>
                  <a:srgbClr val="495057"/>
                </a:solidFill>
                <a:latin typeface="Noto Sans JP" pitchFamily="34" charset="0"/>
                <a:ea typeface="Noto Sans JP" pitchFamily="34" charset="-122"/>
                <a:cs typeface="Noto Sans JP" pitchFamily="34" charset="-120"/>
              </a:rPr>
              <a:t>IoTBank（親会社：Orbbec </a:t>
            </a:r>
            <a:r>
              <a:rPr lang="en-US" sz="1200" dirty="0" err="1">
                <a:solidFill>
                  <a:srgbClr val="495057"/>
                </a:solidFill>
                <a:latin typeface="Noto Sans JP" pitchFamily="34" charset="0"/>
                <a:ea typeface="Noto Sans JP" pitchFamily="34" charset="-122"/>
                <a:cs typeface="Noto Sans JP" pitchFamily="34" charset="-120"/>
              </a:rPr>
              <a:t>など中国系資本</a:t>
            </a:r>
            <a:r>
              <a:rPr lang="en-US" sz="1200" dirty="0">
                <a:solidFill>
                  <a:srgbClr val="495057"/>
                </a:solidFill>
                <a:latin typeface="Noto Sans JP" pitchFamily="34" charset="0"/>
                <a:ea typeface="Noto Sans JP" pitchFamily="34" charset="-122"/>
                <a:cs typeface="Noto Sans JP" pitchFamily="34" charset="-120"/>
              </a:rPr>
              <a:t>）</a:t>
            </a:r>
            <a:endParaRPr lang="en-US" sz="1200" dirty="0"/>
          </a:p>
        </p:txBody>
      </p:sp>
      <p:sp>
        <p:nvSpPr>
          <p:cNvPr id="78" name="Shape 32"/>
          <p:cNvSpPr/>
          <p:nvPr/>
        </p:nvSpPr>
        <p:spPr>
          <a:xfrm>
            <a:off x="6210605" y="4261870"/>
            <a:ext cx="5724144" cy="1840479"/>
          </a:xfrm>
          <a:prstGeom prst="roundRect">
            <a:avLst>
              <a:gd name="adj" fmla="val 5247"/>
            </a:avLst>
          </a:prstGeom>
          <a:solidFill>
            <a:srgbClr val="F9E6FF"/>
          </a:solidFill>
          <a:ln w="12700">
            <a:noFill/>
            <a:prstDash val="solid"/>
          </a:ln>
          <a:effectLst>
            <a:outerShdw blurRad="50800" dist="25400" dir="5400000" algn="bl" rotWithShape="0">
              <a:srgbClr val="000000">
                <a:alpha val="10000"/>
              </a:srgbClr>
            </a:outerShdw>
          </a:effectLst>
        </p:spPr>
        <p:txBody>
          <a:bodyPr/>
          <a:lstStyle/>
          <a:p>
            <a:endParaRPr lang="ja-JP" altLang="en-US"/>
          </a:p>
        </p:txBody>
      </p:sp>
      <p:sp>
        <p:nvSpPr>
          <p:cNvPr id="79" name="Shape 33"/>
          <p:cNvSpPr/>
          <p:nvPr/>
        </p:nvSpPr>
        <p:spPr>
          <a:xfrm>
            <a:off x="6362395" y="4414576"/>
            <a:ext cx="286207" cy="286207"/>
          </a:xfrm>
          <a:prstGeom prst="ellipse">
            <a:avLst/>
          </a:prstGeom>
          <a:solidFill>
            <a:srgbClr val="9900CC"/>
          </a:solidFill>
          <a:ln/>
        </p:spPr>
        <p:txBody>
          <a:bodyPr/>
          <a:lstStyle/>
          <a:p>
            <a:endParaRPr lang="ja-JP" altLang="en-US"/>
          </a:p>
        </p:txBody>
      </p:sp>
      <p:pic>
        <p:nvPicPr>
          <p:cNvPr id="80" name="Image 3" descr="preencoded.png"/>
          <p:cNvPicPr>
            <a:picLocks noChangeAspect="1"/>
          </p:cNvPicPr>
          <p:nvPr/>
        </p:nvPicPr>
        <p:blipFill>
          <a:blip r:embed="rId5"/>
          <a:srcRect/>
          <a:stretch/>
        </p:blipFill>
        <p:spPr>
          <a:xfrm>
            <a:off x="6439205" y="4490471"/>
            <a:ext cx="133502" cy="133502"/>
          </a:xfrm>
          <a:prstGeom prst="rect">
            <a:avLst/>
          </a:prstGeom>
        </p:spPr>
      </p:pic>
      <p:sp>
        <p:nvSpPr>
          <p:cNvPr id="81" name="Text 34"/>
          <p:cNvSpPr txBox="1"/>
          <p:nvPr/>
        </p:nvSpPr>
        <p:spPr>
          <a:xfrm>
            <a:off x="6743700" y="4414576"/>
            <a:ext cx="715061" cy="277063"/>
          </a:xfrm>
          <a:prstGeom prst="rect">
            <a:avLst/>
          </a:prstGeom>
          <a:noFill/>
          <a:ln/>
        </p:spPr>
        <p:txBody>
          <a:bodyPr wrap="square" lIns="0" tIns="0" rIns="0" bIns="0" rtlCol="0" anchor="ctr"/>
          <a:lstStyle/>
          <a:p>
            <a:pPr marL="0" indent="0" algn="l">
              <a:buNone/>
            </a:pPr>
            <a:r>
              <a:rPr lang="en-US" sz="1500" b="1" dirty="0">
                <a:solidFill>
                  <a:srgbClr val="1F2937"/>
                </a:solidFill>
                <a:latin typeface="Noto Sans JP" pitchFamily="34" charset="0"/>
                <a:ea typeface="Noto Sans JP" pitchFamily="34" charset="-122"/>
                <a:cs typeface="Noto Sans JP" pitchFamily="34" charset="-120"/>
              </a:rPr>
              <a:t>韓国系</a:t>
            </a:r>
            <a:endParaRPr lang="en-US" sz="1500" dirty="0"/>
          </a:p>
        </p:txBody>
      </p:sp>
      <p:sp>
        <p:nvSpPr>
          <p:cNvPr id="82" name="Shape 35"/>
          <p:cNvSpPr/>
          <p:nvPr/>
        </p:nvSpPr>
        <p:spPr>
          <a:xfrm>
            <a:off x="6362395" y="5202355"/>
            <a:ext cx="5419649" cy="448056"/>
          </a:xfrm>
          <a:prstGeom prst="roundRect">
            <a:avLst>
              <a:gd name="adj" fmla="val 26053"/>
            </a:avLst>
          </a:prstGeom>
          <a:solidFill>
            <a:srgbClr val="FFFFFF"/>
          </a:solidFill>
          <a:ln w="12700">
            <a:solidFill>
              <a:srgbClr val="E9ECEF"/>
            </a:solidFill>
            <a:prstDash val="solid"/>
          </a:ln>
        </p:spPr>
        <p:txBody>
          <a:bodyPr/>
          <a:lstStyle/>
          <a:p>
            <a:endParaRPr lang="ja-JP" altLang="en-US"/>
          </a:p>
        </p:txBody>
      </p:sp>
      <p:sp>
        <p:nvSpPr>
          <p:cNvPr id="83" name="Shape 36"/>
          <p:cNvSpPr/>
          <p:nvPr/>
        </p:nvSpPr>
        <p:spPr>
          <a:xfrm>
            <a:off x="6486754" y="5398037"/>
            <a:ext cx="57607" cy="57607"/>
          </a:xfrm>
          <a:prstGeom prst="ellipse">
            <a:avLst/>
          </a:prstGeom>
          <a:solidFill>
            <a:srgbClr val="9900CC"/>
          </a:solidFill>
          <a:ln/>
        </p:spPr>
        <p:txBody>
          <a:bodyPr/>
          <a:lstStyle/>
          <a:p>
            <a:endParaRPr lang="ja-JP" altLang="en-US"/>
          </a:p>
        </p:txBody>
      </p:sp>
      <p:sp>
        <p:nvSpPr>
          <p:cNvPr id="84" name="Text 37"/>
          <p:cNvSpPr txBox="1"/>
          <p:nvPr/>
        </p:nvSpPr>
        <p:spPr>
          <a:xfrm>
            <a:off x="6670063" y="5313866"/>
            <a:ext cx="4357273" cy="203043"/>
          </a:xfrm>
          <a:prstGeom prst="rect">
            <a:avLst/>
          </a:prstGeom>
          <a:noFill/>
          <a:ln/>
        </p:spPr>
        <p:txBody>
          <a:bodyPr wrap="square" lIns="0" tIns="0" rIns="0" bIns="0" rtlCol="0" anchor="ctr"/>
          <a:lstStyle/>
          <a:p>
            <a:pPr marL="0" indent="0" algn="l">
              <a:buNone/>
            </a:pPr>
            <a:r>
              <a:rPr lang="en-US" sz="1200" dirty="0">
                <a:solidFill>
                  <a:srgbClr val="495057"/>
                </a:solidFill>
                <a:latin typeface="Noto Sans JP" pitchFamily="34" charset="0"/>
                <a:ea typeface="Noto Sans JP" pitchFamily="34" charset="-122"/>
                <a:cs typeface="Noto Sans JP" pitchFamily="34" charset="-120"/>
              </a:rPr>
              <a:t>クーパン（Coupang）※</a:t>
            </a:r>
            <a:r>
              <a:rPr lang="en-US" sz="1200" dirty="0" err="1">
                <a:solidFill>
                  <a:srgbClr val="495057"/>
                </a:solidFill>
                <a:latin typeface="Noto Sans JP" pitchFamily="34" charset="0"/>
                <a:ea typeface="Noto Sans JP" pitchFamily="34" charset="-122"/>
                <a:cs typeface="Noto Sans JP" pitchFamily="34" charset="-120"/>
              </a:rPr>
              <a:t>韓国最大EC／フードデリバリー企業</a:t>
            </a:r>
            <a:endParaRPr lang="en-US" sz="1200" dirty="0"/>
          </a:p>
        </p:txBody>
      </p:sp>
      <p:sp>
        <p:nvSpPr>
          <p:cNvPr id="85" name="Text 43"/>
          <p:cNvSpPr txBox="1"/>
          <p:nvPr/>
        </p:nvSpPr>
        <p:spPr>
          <a:xfrm>
            <a:off x="641582" y="5462856"/>
            <a:ext cx="3534984" cy="276149"/>
          </a:xfrm>
          <a:prstGeom prst="rect">
            <a:avLst/>
          </a:prstGeom>
          <a:noFill/>
          <a:ln/>
        </p:spPr>
        <p:txBody>
          <a:bodyPr wrap="square" lIns="0" tIns="0" rIns="0" bIns="0" rtlCol="0" anchor="ctr"/>
          <a:lstStyle/>
          <a:p>
            <a:pPr marL="0" indent="0" algn="l">
              <a:buNone/>
            </a:pPr>
            <a:r>
              <a:rPr lang="en-US" sz="1200" dirty="0" err="1">
                <a:solidFill>
                  <a:srgbClr val="495057"/>
                </a:solidFill>
                <a:latin typeface="Noto Sans JP" pitchFamily="34" charset="0"/>
                <a:ea typeface="Noto Sans JP" pitchFamily="34" charset="-122"/>
                <a:cs typeface="Noto Sans JP" pitchFamily="34" charset="-120"/>
              </a:rPr>
              <a:t>GNオーディオ（デンマーク：Jabra</a:t>
            </a:r>
            <a:r>
              <a:rPr lang="en-US" sz="1200" dirty="0">
                <a:solidFill>
                  <a:srgbClr val="495057"/>
                </a:solidFill>
                <a:latin typeface="Noto Sans JP" pitchFamily="34" charset="0"/>
                <a:ea typeface="Noto Sans JP" pitchFamily="34" charset="-122"/>
                <a:cs typeface="Noto Sans JP" pitchFamily="34" charset="-120"/>
              </a:rPr>
              <a:t>）</a:t>
            </a:r>
            <a:endParaRPr lang="en-US" sz="1200" dirty="0"/>
          </a:p>
        </p:txBody>
      </p:sp>
      <p:sp>
        <p:nvSpPr>
          <p:cNvPr id="86" name="Shape 21">
            <a:extLst>
              <a:ext uri="{FF2B5EF4-FFF2-40B4-BE49-F238E27FC236}">
                <a16:creationId xmlns:a16="http://schemas.microsoft.com/office/drawing/2014/main" id="{013C42F9-0B08-7F81-65E0-EA64D3B8B915}"/>
              </a:ext>
            </a:extLst>
          </p:cNvPr>
          <p:cNvSpPr/>
          <p:nvPr/>
        </p:nvSpPr>
        <p:spPr>
          <a:xfrm>
            <a:off x="512971" y="5548802"/>
            <a:ext cx="57607" cy="57607"/>
          </a:xfrm>
          <a:prstGeom prst="ellipse">
            <a:avLst/>
          </a:prstGeom>
          <a:solidFill>
            <a:srgbClr val="00B386"/>
          </a:solidFill>
          <a:ln/>
        </p:spPr>
        <p:txBody>
          <a:bodyPr/>
          <a:lstStyle/>
          <a:p>
            <a:endParaRPr lang="ja-JP"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39223-0ED5-3750-CB78-39B8DBEBF34D}"/>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9053B172-D0C8-3EF7-694E-10D924CCDDDF}"/>
              </a:ext>
            </a:extLst>
          </p:cNvPr>
          <p:cNvSpPr/>
          <p:nvPr/>
        </p:nvSpPr>
        <p:spPr>
          <a:xfrm>
            <a:off x="0" y="0"/>
            <a:ext cx="12191695" cy="7334402"/>
          </a:xfrm>
          <a:prstGeom prst="rect">
            <a:avLst/>
          </a:prstGeom>
          <a:solidFill>
            <a:srgbClr val="FFFFFF"/>
          </a:solidFill>
          <a:ln/>
        </p:spPr>
        <p:txBody>
          <a:bodyPr/>
          <a:lstStyle/>
          <a:p>
            <a:endParaRPr lang="ja-JP" altLang="en-US"/>
          </a:p>
        </p:txBody>
      </p:sp>
      <p:sp>
        <p:nvSpPr>
          <p:cNvPr id="3" name="Shape 1">
            <a:extLst>
              <a:ext uri="{FF2B5EF4-FFF2-40B4-BE49-F238E27FC236}">
                <a16:creationId xmlns:a16="http://schemas.microsoft.com/office/drawing/2014/main" id="{2556DF55-791D-E2F8-A535-DD54C14A0C9D}"/>
              </a:ext>
            </a:extLst>
          </p:cNvPr>
          <p:cNvSpPr/>
          <p:nvPr/>
        </p:nvSpPr>
        <p:spPr>
          <a:xfrm>
            <a:off x="0" y="0"/>
            <a:ext cx="12191695" cy="694944"/>
          </a:xfrm>
          <a:prstGeom prst="rect">
            <a:avLst/>
          </a:prstGeom>
          <a:solidFill>
            <a:srgbClr val="F8F9FA"/>
          </a:solidFill>
          <a:ln/>
        </p:spPr>
        <p:txBody>
          <a:bodyPr/>
          <a:lstStyle/>
          <a:p>
            <a:endParaRPr lang="ja-JP" altLang="en-US"/>
          </a:p>
        </p:txBody>
      </p:sp>
      <p:sp>
        <p:nvSpPr>
          <p:cNvPr id="4" name="Shape 2">
            <a:extLst>
              <a:ext uri="{FF2B5EF4-FFF2-40B4-BE49-F238E27FC236}">
                <a16:creationId xmlns:a16="http://schemas.microsoft.com/office/drawing/2014/main" id="{CFB6FFBD-5742-35DB-AED2-AF132932DF43}"/>
              </a:ext>
            </a:extLst>
          </p:cNvPr>
          <p:cNvSpPr/>
          <p:nvPr/>
        </p:nvSpPr>
        <p:spPr>
          <a:xfrm>
            <a:off x="0" y="685800"/>
            <a:ext cx="12191695" cy="9144"/>
          </a:xfrm>
          <a:prstGeom prst="rect">
            <a:avLst/>
          </a:prstGeom>
          <a:solidFill>
            <a:srgbClr val="E9ECEF"/>
          </a:solidFill>
          <a:ln/>
        </p:spPr>
        <p:txBody>
          <a:bodyPr/>
          <a:lstStyle/>
          <a:p>
            <a:endParaRPr lang="ja-JP" altLang="en-US"/>
          </a:p>
        </p:txBody>
      </p:sp>
      <p:sp>
        <p:nvSpPr>
          <p:cNvPr id="5" name="Text 3">
            <a:extLst>
              <a:ext uri="{FF2B5EF4-FFF2-40B4-BE49-F238E27FC236}">
                <a16:creationId xmlns:a16="http://schemas.microsoft.com/office/drawing/2014/main" id="{D0E05867-4CB0-209A-1E6A-D186A9D34680}"/>
              </a:ext>
            </a:extLst>
          </p:cNvPr>
          <p:cNvSpPr txBox="1"/>
          <p:nvPr/>
        </p:nvSpPr>
        <p:spPr>
          <a:xfrm>
            <a:off x="381305" y="190195"/>
            <a:ext cx="6242779" cy="315468"/>
          </a:xfrm>
          <a:prstGeom prst="rect">
            <a:avLst/>
          </a:prstGeom>
          <a:noFill/>
          <a:ln/>
        </p:spPr>
        <p:txBody>
          <a:bodyPr wrap="square" lIns="0" tIns="0" rIns="0" bIns="0" rtlCol="0" anchor="ctr"/>
          <a:lstStyle/>
          <a:p>
            <a:r>
              <a:rPr lang="en-US" altLang="ja-JP" b="1" dirty="0" err="1">
                <a:solidFill>
                  <a:srgbClr val="111827"/>
                </a:solidFill>
                <a:latin typeface="Noto Sans JP" pitchFamily="34" charset="0"/>
                <a:ea typeface="Noto Sans JP" pitchFamily="34" charset="-122"/>
                <a:cs typeface="Noto Sans JP" pitchFamily="34" charset="-120"/>
              </a:rPr>
              <a:t>株式会社ビズリーチ</a:t>
            </a:r>
            <a:r>
              <a:rPr lang="en-US" altLang="ja-JP" b="1" dirty="0">
                <a:solidFill>
                  <a:srgbClr val="111827"/>
                </a:solidFill>
                <a:latin typeface="Noto Sans JP" pitchFamily="34" charset="0"/>
                <a:ea typeface="Noto Sans JP" pitchFamily="34" charset="-122"/>
                <a:cs typeface="Noto Sans JP" pitchFamily="34" charset="-120"/>
              </a:rPr>
              <a:t> </a:t>
            </a:r>
            <a:r>
              <a:rPr lang="en-US" altLang="ja-JP" b="1" dirty="0" err="1">
                <a:solidFill>
                  <a:srgbClr val="111827"/>
                </a:solidFill>
                <a:latin typeface="Noto Sans JP" pitchFamily="34" charset="0"/>
                <a:ea typeface="Noto Sans JP" pitchFamily="34" charset="-122"/>
                <a:cs typeface="Noto Sans JP" pitchFamily="34" charset="-120"/>
              </a:rPr>
              <a:t>経営体制・主要キーマン略歴一覧</a:t>
            </a:r>
            <a:endParaRPr lang="en-US" altLang="ja-JP" dirty="0"/>
          </a:p>
        </p:txBody>
      </p:sp>
      <p:sp>
        <p:nvSpPr>
          <p:cNvPr id="9" name="Shape 18"/>
          <p:cNvSpPr/>
          <p:nvPr/>
        </p:nvSpPr>
        <p:spPr>
          <a:xfrm>
            <a:off x="3274828" y="715634"/>
            <a:ext cx="5794743" cy="1536273"/>
          </a:xfrm>
          <a:prstGeom prst="roundRect">
            <a:avLst>
              <a:gd name="adj" fmla="val 1920"/>
            </a:avLst>
          </a:prstGeom>
          <a:solidFill>
            <a:srgbClr val="111827"/>
          </a:solidFill>
          <a:ln/>
          <a:effectLst>
            <a:outerShdw blurRad="38100" dist="25400" dir="5400000" algn="bl" rotWithShape="0">
              <a:srgbClr val="000000">
                <a:alpha val="5000"/>
              </a:srgbClr>
            </a:outerShdw>
          </a:effectLst>
        </p:spPr>
        <p:txBody>
          <a:bodyPr/>
          <a:lstStyle/>
          <a:p>
            <a:endParaRPr lang="ja-JP" altLang="en-US"/>
          </a:p>
        </p:txBody>
      </p:sp>
      <p:sp>
        <p:nvSpPr>
          <p:cNvPr id="10" name="Shape 19"/>
          <p:cNvSpPr/>
          <p:nvPr/>
        </p:nvSpPr>
        <p:spPr>
          <a:xfrm>
            <a:off x="8125358" y="639739"/>
            <a:ext cx="466344" cy="228600"/>
          </a:xfrm>
          <a:prstGeom prst="roundRect">
            <a:avLst>
              <a:gd name="adj" fmla="val 400000"/>
            </a:avLst>
          </a:prstGeom>
          <a:solidFill>
            <a:srgbClr val="DC2626"/>
          </a:solidFill>
          <a:ln/>
          <a:effectLst>
            <a:outerShdw blurRad="12700" dist="12700" dir="16200000" algn="bl" rotWithShape="0">
              <a:srgbClr val="000000">
                <a:alpha val="75000"/>
              </a:srgbClr>
            </a:outerShdw>
          </a:effectLst>
        </p:spPr>
        <p:txBody>
          <a:bodyPr/>
          <a:lstStyle/>
          <a:p>
            <a:endParaRPr lang="ja-JP" altLang="en-US"/>
          </a:p>
        </p:txBody>
      </p:sp>
      <p:sp>
        <p:nvSpPr>
          <p:cNvPr id="11" name="Text 20"/>
          <p:cNvSpPr txBox="1"/>
          <p:nvPr/>
        </p:nvSpPr>
        <p:spPr>
          <a:xfrm>
            <a:off x="8239658" y="668086"/>
            <a:ext cx="324612" cy="162763"/>
          </a:xfrm>
          <a:prstGeom prst="rect">
            <a:avLst/>
          </a:prstGeom>
          <a:noFill/>
          <a:ln/>
        </p:spPr>
        <p:txBody>
          <a:bodyPr wrap="square" lIns="0" tIns="0" rIns="0" bIns="0" rtlCol="0" anchor="ctr"/>
          <a:lstStyle/>
          <a:p>
            <a:pPr marL="0" indent="0" algn="l">
              <a:buNone/>
            </a:pPr>
            <a:r>
              <a:rPr lang="en-US" sz="900" b="1" dirty="0">
                <a:solidFill>
                  <a:srgbClr val="FFFFFF"/>
                </a:solidFill>
                <a:latin typeface="Noto Sans JP" pitchFamily="34" charset="0"/>
                <a:ea typeface="Noto Sans JP" pitchFamily="34" charset="-122"/>
                <a:cs typeface="Noto Sans JP" pitchFamily="34" charset="-120"/>
              </a:rPr>
              <a:t>TOP</a:t>
            </a:r>
            <a:endParaRPr lang="en-US" sz="900" dirty="0"/>
          </a:p>
        </p:txBody>
      </p:sp>
      <p:sp>
        <p:nvSpPr>
          <p:cNvPr id="25" name="Text 22"/>
          <p:cNvSpPr txBox="1"/>
          <p:nvPr/>
        </p:nvSpPr>
        <p:spPr>
          <a:xfrm>
            <a:off x="5675681" y="819876"/>
            <a:ext cx="933602" cy="162763"/>
          </a:xfrm>
          <a:prstGeom prst="rect">
            <a:avLst/>
          </a:prstGeom>
          <a:noFill/>
          <a:ln/>
        </p:spPr>
        <p:txBody>
          <a:bodyPr wrap="square" lIns="0" tIns="0" rIns="0" bIns="0" rtlCol="0" anchor="ctr"/>
          <a:lstStyle/>
          <a:p>
            <a:pPr marL="0" indent="0" algn="ctr">
              <a:buNone/>
            </a:pPr>
            <a:r>
              <a:rPr lang="en-US" sz="900" dirty="0">
                <a:solidFill>
                  <a:srgbClr val="D1D5DB"/>
                </a:solidFill>
                <a:latin typeface="Noto Sans JP" pitchFamily="34" charset="0"/>
                <a:ea typeface="Noto Sans JP" pitchFamily="34" charset="-122"/>
                <a:cs typeface="Noto Sans JP" pitchFamily="34" charset="-120"/>
              </a:rPr>
              <a:t>代表取締役社長</a:t>
            </a:r>
            <a:endParaRPr lang="en-US" sz="900" dirty="0"/>
          </a:p>
        </p:txBody>
      </p:sp>
      <p:sp>
        <p:nvSpPr>
          <p:cNvPr id="26" name="Text 23"/>
          <p:cNvSpPr txBox="1"/>
          <p:nvPr/>
        </p:nvSpPr>
        <p:spPr>
          <a:xfrm>
            <a:off x="5598871" y="963437"/>
            <a:ext cx="1172261" cy="333756"/>
          </a:xfrm>
          <a:prstGeom prst="rect">
            <a:avLst/>
          </a:prstGeom>
          <a:noFill/>
          <a:ln/>
        </p:spPr>
        <p:txBody>
          <a:bodyPr wrap="square" lIns="0" tIns="0" rIns="0" bIns="0" rtlCol="0" anchor="ctr"/>
          <a:lstStyle/>
          <a:p>
            <a:pPr marL="0" indent="0" algn="ctr">
              <a:buNone/>
            </a:pPr>
            <a:r>
              <a:rPr lang="en-US" sz="1800" b="1" dirty="0">
                <a:solidFill>
                  <a:srgbClr val="FFFFFF"/>
                </a:solidFill>
                <a:latin typeface="Noto Sans JP" pitchFamily="34" charset="0"/>
                <a:ea typeface="Noto Sans JP" pitchFamily="34" charset="-122"/>
                <a:cs typeface="Noto Sans JP" pitchFamily="34" charset="-120"/>
              </a:rPr>
              <a:t>酒井 哲也</a:t>
            </a:r>
            <a:endParaRPr lang="en-US" sz="1800" dirty="0"/>
          </a:p>
        </p:txBody>
      </p:sp>
      <p:sp>
        <p:nvSpPr>
          <p:cNvPr id="27" name="Shape 24"/>
          <p:cNvSpPr/>
          <p:nvPr/>
        </p:nvSpPr>
        <p:spPr>
          <a:xfrm>
            <a:off x="3797503" y="1448983"/>
            <a:ext cx="5133846" cy="708660"/>
          </a:xfrm>
          <a:prstGeom prst="roundRect">
            <a:avLst>
              <a:gd name="adj" fmla="val 3117"/>
            </a:avLst>
          </a:prstGeom>
          <a:solidFill>
            <a:srgbClr val="1F2937"/>
          </a:solidFill>
          <a:ln/>
        </p:spPr>
        <p:txBody>
          <a:bodyPr/>
          <a:lstStyle/>
          <a:p>
            <a:endParaRPr lang="ja-JP" altLang="en-US"/>
          </a:p>
        </p:txBody>
      </p:sp>
      <p:sp>
        <p:nvSpPr>
          <p:cNvPr id="28" name="Text 25"/>
          <p:cNvSpPr txBox="1"/>
          <p:nvPr/>
        </p:nvSpPr>
        <p:spPr>
          <a:xfrm>
            <a:off x="3892601" y="1301017"/>
            <a:ext cx="657454" cy="162763"/>
          </a:xfrm>
          <a:prstGeom prst="rect">
            <a:avLst/>
          </a:prstGeom>
          <a:noFill/>
          <a:ln/>
        </p:spPr>
        <p:txBody>
          <a:bodyPr wrap="square" lIns="0" tIns="0" rIns="0" bIns="0" rtlCol="0" anchor="ctr"/>
          <a:lstStyle/>
          <a:p>
            <a:pPr marL="0" indent="0" algn="l">
              <a:buNone/>
            </a:pPr>
            <a:r>
              <a:rPr lang="en-US" sz="900" b="1" dirty="0">
                <a:solidFill>
                  <a:srgbClr val="6B7280"/>
                </a:solidFill>
                <a:latin typeface="Noto Sans JP" pitchFamily="34" charset="0"/>
                <a:ea typeface="Noto Sans JP" pitchFamily="34" charset="-122"/>
                <a:cs typeface="Noto Sans JP" pitchFamily="34" charset="-120"/>
              </a:rPr>
              <a:t>Education</a:t>
            </a:r>
            <a:endParaRPr lang="en-US" sz="900" dirty="0"/>
          </a:p>
        </p:txBody>
      </p:sp>
      <p:sp>
        <p:nvSpPr>
          <p:cNvPr id="29" name="Text 26"/>
          <p:cNvSpPr txBox="1"/>
          <p:nvPr/>
        </p:nvSpPr>
        <p:spPr>
          <a:xfrm>
            <a:off x="4534510" y="1301017"/>
            <a:ext cx="3248863" cy="162763"/>
          </a:xfrm>
          <a:prstGeom prst="rect">
            <a:avLst/>
          </a:prstGeom>
          <a:noFill/>
          <a:ln/>
        </p:spPr>
        <p:txBody>
          <a:bodyPr wrap="square" lIns="0" tIns="0" rIns="0" bIns="0" rtlCol="0" anchor="ctr"/>
          <a:lstStyle/>
          <a:p>
            <a:pPr marL="0" indent="0" algn="l">
              <a:buNone/>
            </a:pPr>
            <a:r>
              <a:rPr lang="en-US" sz="900" dirty="0">
                <a:solidFill>
                  <a:srgbClr val="D1D5DB"/>
                </a:solidFill>
                <a:latin typeface="Noto Sans JP" pitchFamily="34" charset="0"/>
                <a:ea typeface="Noto Sans JP" pitchFamily="34" charset="-122"/>
                <a:cs typeface="Noto Sans JP" pitchFamily="34" charset="-120"/>
              </a:rPr>
              <a:t>慶應義塾大学 商学部卒 → 株式会社日本スポーツビジョン入社</a:t>
            </a:r>
            <a:endParaRPr lang="en-US" sz="900" dirty="0"/>
          </a:p>
        </p:txBody>
      </p:sp>
      <p:sp>
        <p:nvSpPr>
          <p:cNvPr id="30" name="Text 27"/>
          <p:cNvSpPr txBox="1"/>
          <p:nvPr/>
        </p:nvSpPr>
        <p:spPr>
          <a:xfrm>
            <a:off x="3892601" y="1495784"/>
            <a:ext cx="467258" cy="162763"/>
          </a:xfrm>
          <a:prstGeom prst="rect">
            <a:avLst/>
          </a:prstGeom>
          <a:noFill/>
          <a:ln/>
        </p:spPr>
        <p:txBody>
          <a:bodyPr wrap="square" lIns="0" tIns="0" rIns="0" bIns="0" rtlCol="0" anchor="ctr"/>
          <a:lstStyle/>
          <a:p>
            <a:pPr marL="0" indent="0" algn="l">
              <a:buNone/>
            </a:pPr>
            <a:r>
              <a:rPr lang="en-US" sz="900" b="1" dirty="0">
                <a:solidFill>
                  <a:srgbClr val="6B7280"/>
                </a:solidFill>
                <a:latin typeface="Noto Sans JP" pitchFamily="34" charset="0"/>
                <a:ea typeface="Noto Sans JP" pitchFamily="34" charset="-122"/>
                <a:cs typeface="Noto Sans JP" pitchFamily="34" charset="-120"/>
              </a:rPr>
              <a:t>Career</a:t>
            </a:r>
            <a:endParaRPr lang="en-US" sz="900" dirty="0"/>
          </a:p>
        </p:txBody>
      </p:sp>
      <p:sp>
        <p:nvSpPr>
          <p:cNvPr id="47" name="Text 28"/>
          <p:cNvSpPr txBox="1"/>
          <p:nvPr/>
        </p:nvSpPr>
        <p:spPr>
          <a:xfrm>
            <a:off x="4342485" y="1482068"/>
            <a:ext cx="4514435" cy="338328"/>
          </a:xfrm>
          <a:prstGeom prst="rect">
            <a:avLst/>
          </a:prstGeom>
          <a:noFill/>
          <a:ln/>
        </p:spPr>
        <p:txBody>
          <a:bodyPr wrap="square" lIns="0" tIns="0" rIns="0" bIns="0" rtlCol="0" anchor="ctr"/>
          <a:lstStyle/>
          <a:p>
            <a:pPr marL="0" indent="0" algn="l">
              <a:buNone/>
            </a:pPr>
            <a:r>
              <a:rPr lang="en-US" sz="900" dirty="0">
                <a:solidFill>
                  <a:srgbClr val="D1D5DB"/>
                </a:solidFill>
                <a:latin typeface="Noto Sans JP" pitchFamily="34" charset="0"/>
                <a:ea typeface="Noto Sans JP" pitchFamily="34" charset="-122"/>
                <a:cs typeface="Noto Sans JP" pitchFamily="34" charset="-120"/>
              </a:rPr>
              <a:t>株式会社リクルートキャリア（法人営業、事業開発を経て中途採用領域の営業部門長）</a:t>
            </a:r>
            <a:endParaRPr lang="en-US" sz="900" dirty="0"/>
          </a:p>
        </p:txBody>
      </p:sp>
      <p:sp>
        <p:nvSpPr>
          <p:cNvPr id="48" name="Text 29"/>
          <p:cNvSpPr txBox="1"/>
          <p:nvPr/>
        </p:nvSpPr>
        <p:spPr>
          <a:xfrm>
            <a:off x="3892601" y="1848742"/>
            <a:ext cx="534010" cy="162763"/>
          </a:xfrm>
          <a:prstGeom prst="rect">
            <a:avLst/>
          </a:prstGeom>
          <a:noFill/>
          <a:ln/>
        </p:spPr>
        <p:txBody>
          <a:bodyPr wrap="square" lIns="0" tIns="0" rIns="0" bIns="0" rtlCol="0" anchor="ctr"/>
          <a:lstStyle/>
          <a:p>
            <a:pPr marL="0" indent="0" algn="l">
              <a:buNone/>
            </a:pPr>
            <a:r>
              <a:rPr lang="en-US" sz="900" b="1" dirty="0">
                <a:solidFill>
                  <a:srgbClr val="6B7280"/>
                </a:solidFill>
                <a:latin typeface="Noto Sans JP" pitchFamily="34" charset="0"/>
                <a:ea typeface="Noto Sans JP" pitchFamily="34" charset="-122"/>
                <a:cs typeface="Noto Sans JP" pitchFamily="34" charset="-120"/>
              </a:rPr>
              <a:t>Visional</a:t>
            </a:r>
            <a:endParaRPr lang="en-US" sz="900" dirty="0"/>
          </a:p>
        </p:txBody>
      </p:sp>
      <p:sp>
        <p:nvSpPr>
          <p:cNvPr id="49" name="Text 30"/>
          <p:cNvSpPr txBox="1"/>
          <p:nvPr/>
        </p:nvSpPr>
        <p:spPr>
          <a:xfrm>
            <a:off x="4413809" y="1872516"/>
            <a:ext cx="4514434" cy="300837"/>
          </a:xfrm>
          <a:prstGeom prst="rect">
            <a:avLst/>
          </a:prstGeom>
          <a:noFill/>
          <a:ln/>
        </p:spPr>
        <p:txBody>
          <a:bodyPr wrap="square" lIns="0" tIns="0" rIns="0" bIns="0" rtlCol="0" anchor="ctr"/>
          <a:lstStyle/>
          <a:p>
            <a:pPr marL="0" indent="0" algn="l">
              <a:buNone/>
            </a:pPr>
            <a:r>
              <a:rPr lang="en-US" sz="900" dirty="0">
                <a:solidFill>
                  <a:srgbClr val="D1D5DB"/>
                </a:solidFill>
                <a:latin typeface="Noto Sans JP" pitchFamily="34" charset="0"/>
                <a:ea typeface="Noto Sans JP" pitchFamily="34" charset="-122"/>
                <a:cs typeface="Noto Sans JP" pitchFamily="34" charset="-120"/>
              </a:rPr>
              <a:t>2015年11月入社。ビズリーチ事業本部長、取締役副社長を経て2022年7月より現職</a:t>
            </a:r>
            <a:endParaRPr lang="en-US" sz="900" dirty="0"/>
          </a:p>
        </p:txBody>
      </p:sp>
      <p:sp>
        <p:nvSpPr>
          <p:cNvPr id="50" name="Shape 8"/>
          <p:cNvSpPr/>
          <p:nvPr/>
        </p:nvSpPr>
        <p:spPr>
          <a:xfrm>
            <a:off x="6090818" y="3550580"/>
            <a:ext cx="9144" cy="152705"/>
          </a:xfrm>
          <a:prstGeom prst="rect">
            <a:avLst/>
          </a:prstGeom>
          <a:solidFill>
            <a:srgbClr val="D1D5DB"/>
          </a:solidFill>
          <a:ln/>
        </p:spPr>
        <p:txBody>
          <a:bodyPr/>
          <a:lstStyle/>
          <a:p>
            <a:endParaRPr lang="ja-JP" altLang="en-US"/>
          </a:p>
        </p:txBody>
      </p:sp>
      <p:sp>
        <p:nvSpPr>
          <p:cNvPr id="51" name="Shape 31"/>
          <p:cNvSpPr/>
          <p:nvPr/>
        </p:nvSpPr>
        <p:spPr>
          <a:xfrm>
            <a:off x="304495" y="2284947"/>
            <a:ext cx="6486754" cy="1533449"/>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ja-JP" altLang="en-US"/>
          </a:p>
        </p:txBody>
      </p:sp>
      <p:sp>
        <p:nvSpPr>
          <p:cNvPr id="52" name="Shape 32"/>
          <p:cNvSpPr/>
          <p:nvPr/>
        </p:nvSpPr>
        <p:spPr>
          <a:xfrm>
            <a:off x="304495" y="2284947"/>
            <a:ext cx="38405" cy="1533449"/>
          </a:xfrm>
          <a:prstGeom prst="rect">
            <a:avLst/>
          </a:prstGeom>
          <a:solidFill>
            <a:srgbClr val="1E3A8A"/>
          </a:solidFill>
          <a:ln/>
        </p:spPr>
        <p:txBody>
          <a:bodyPr/>
          <a:lstStyle/>
          <a:p>
            <a:endParaRPr lang="ja-JP" altLang="en-US"/>
          </a:p>
        </p:txBody>
      </p:sp>
      <p:sp>
        <p:nvSpPr>
          <p:cNvPr id="53" name="Shape 33"/>
          <p:cNvSpPr/>
          <p:nvPr/>
        </p:nvSpPr>
        <p:spPr>
          <a:xfrm>
            <a:off x="5971946" y="2399247"/>
            <a:ext cx="705002" cy="190195"/>
          </a:xfrm>
          <a:prstGeom prst="roundRect">
            <a:avLst>
              <a:gd name="adj" fmla="val 96154"/>
            </a:avLst>
          </a:prstGeom>
          <a:solidFill>
            <a:srgbClr val="DBEAFE"/>
          </a:solidFill>
          <a:ln/>
        </p:spPr>
        <p:txBody>
          <a:bodyPr/>
          <a:lstStyle/>
          <a:p>
            <a:endParaRPr lang="ja-JP" altLang="en-US"/>
          </a:p>
        </p:txBody>
      </p:sp>
      <p:sp>
        <p:nvSpPr>
          <p:cNvPr id="54" name="Shape 34"/>
          <p:cNvSpPr/>
          <p:nvPr/>
        </p:nvSpPr>
        <p:spPr>
          <a:xfrm>
            <a:off x="457200" y="2925941"/>
            <a:ext cx="6219749" cy="9144"/>
          </a:xfrm>
          <a:prstGeom prst="rect">
            <a:avLst/>
          </a:prstGeom>
          <a:solidFill>
            <a:srgbClr val="F3F4F6"/>
          </a:solidFill>
          <a:ln/>
        </p:spPr>
        <p:txBody>
          <a:bodyPr/>
          <a:lstStyle/>
          <a:p>
            <a:endParaRPr lang="ja-JP" altLang="en-US"/>
          </a:p>
        </p:txBody>
      </p:sp>
      <p:sp>
        <p:nvSpPr>
          <p:cNvPr id="55" name="Shape 35"/>
          <p:cNvSpPr/>
          <p:nvPr/>
        </p:nvSpPr>
        <p:spPr>
          <a:xfrm>
            <a:off x="7017106" y="2284947"/>
            <a:ext cx="4876495" cy="1533449"/>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ja-JP" altLang="en-US"/>
          </a:p>
        </p:txBody>
      </p:sp>
      <p:sp>
        <p:nvSpPr>
          <p:cNvPr id="56" name="Shape 36"/>
          <p:cNvSpPr/>
          <p:nvPr/>
        </p:nvSpPr>
        <p:spPr>
          <a:xfrm>
            <a:off x="7017106" y="2284947"/>
            <a:ext cx="38405" cy="1533449"/>
          </a:xfrm>
          <a:prstGeom prst="rect">
            <a:avLst/>
          </a:prstGeom>
          <a:solidFill>
            <a:srgbClr val="1E3A8A"/>
          </a:solidFill>
          <a:ln/>
        </p:spPr>
        <p:txBody>
          <a:bodyPr/>
          <a:lstStyle/>
          <a:p>
            <a:endParaRPr lang="ja-JP" altLang="en-US"/>
          </a:p>
        </p:txBody>
      </p:sp>
      <p:sp>
        <p:nvSpPr>
          <p:cNvPr id="57" name="Shape 37"/>
          <p:cNvSpPr/>
          <p:nvPr/>
        </p:nvSpPr>
        <p:spPr>
          <a:xfrm>
            <a:off x="11070641" y="2399247"/>
            <a:ext cx="705002" cy="190195"/>
          </a:xfrm>
          <a:prstGeom prst="roundRect">
            <a:avLst>
              <a:gd name="adj" fmla="val 96154"/>
            </a:avLst>
          </a:prstGeom>
          <a:solidFill>
            <a:srgbClr val="DBEAFE"/>
          </a:solidFill>
          <a:ln/>
        </p:spPr>
        <p:txBody>
          <a:bodyPr/>
          <a:lstStyle/>
          <a:p>
            <a:endParaRPr lang="ja-JP" altLang="en-US"/>
          </a:p>
        </p:txBody>
      </p:sp>
      <p:sp>
        <p:nvSpPr>
          <p:cNvPr id="58" name="Shape 38"/>
          <p:cNvSpPr/>
          <p:nvPr/>
        </p:nvSpPr>
        <p:spPr>
          <a:xfrm>
            <a:off x="7168896" y="2925941"/>
            <a:ext cx="4610405" cy="9144"/>
          </a:xfrm>
          <a:prstGeom prst="rect">
            <a:avLst/>
          </a:prstGeom>
          <a:solidFill>
            <a:srgbClr val="F3F4F6"/>
          </a:solidFill>
          <a:ln/>
        </p:spPr>
        <p:txBody>
          <a:bodyPr/>
          <a:lstStyle/>
          <a:p>
            <a:endParaRPr lang="ja-JP" altLang="en-US"/>
          </a:p>
        </p:txBody>
      </p:sp>
      <p:sp>
        <p:nvSpPr>
          <p:cNvPr id="59" name="Text 39"/>
          <p:cNvSpPr txBox="1"/>
          <p:nvPr/>
        </p:nvSpPr>
        <p:spPr>
          <a:xfrm>
            <a:off x="457200" y="2399247"/>
            <a:ext cx="1781251" cy="162763"/>
          </a:xfrm>
          <a:prstGeom prst="rect">
            <a:avLst/>
          </a:prstGeom>
          <a:noFill/>
          <a:ln/>
        </p:spPr>
        <p:txBody>
          <a:bodyPr wrap="square" lIns="0" tIns="0" rIns="0" bIns="0" rtlCol="0" anchor="ctr"/>
          <a:lstStyle/>
          <a:p>
            <a:pPr marL="0" indent="0" algn="l">
              <a:buNone/>
            </a:pPr>
            <a:r>
              <a:rPr lang="en-US" sz="900" b="1" dirty="0">
                <a:solidFill>
                  <a:srgbClr val="1E3A8A"/>
                </a:solidFill>
                <a:latin typeface="Noto Sans JP" pitchFamily="34" charset="0"/>
                <a:ea typeface="Noto Sans JP" pitchFamily="34" charset="-122"/>
                <a:cs typeface="Noto Sans JP" pitchFamily="34" charset="-120"/>
              </a:rPr>
              <a:t>取締役（VisionalグループCFO）</a:t>
            </a:r>
            <a:endParaRPr lang="en-US" sz="900" dirty="0"/>
          </a:p>
        </p:txBody>
      </p:sp>
      <p:sp>
        <p:nvSpPr>
          <p:cNvPr id="60" name="Text 40"/>
          <p:cNvSpPr txBox="1"/>
          <p:nvPr/>
        </p:nvSpPr>
        <p:spPr>
          <a:xfrm>
            <a:off x="6028639" y="2418449"/>
            <a:ext cx="667512" cy="143561"/>
          </a:xfrm>
          <a:prstGeom prst="rect">
            <a:avLst/>
          </a:prstGeom>
          <a:noFill/>
          <a:ln/>
        </p:spPr>
        <p:txBody>
          <a:bodyPr wrap="square" lIns="0" tIns="0" rIns="0" bIns="0" rtlCol="0" anchor="ctr"/>
          <a:lstStyle/>
          <a:p>
            <a:pPr marL="0" indent="0" algn="l">
              <a:buNone/>
            </a:pPr>
            <a:r>
              <a:rPr lang="en-US" sz="800" dirty="0">
                <a:solidFill>
                  <a:srgbClr val="1E40AF"/>
                </a:solidFill>
                <a:latin typeface="Noto Sans JP" pitchFamily="34" charset="0"/>
                <a:ea typeface="Noto Sans JP" pitchFamily="34" charset="-122"/>
                <a:cs typeface="Noto Sans JP" pitchFamily="34" charset="-120"/>
              </a:rPr>
              <a:t>グループ兼務</a:t>
            </a:r>
            <a:endParaRPr lang="en-US" sz="800" dirty="0"/>
          </a:p>
        </p:txBody>
      </p:sp>
      <p:sp>
        <p:nvSpPr>
          <p:cNvPr id="61" name="Text 41"/>
          <p:cNvSpPr txBox="1"/>
          <p:nvPr/>
        </p:nvSpPr>
        <p:spPr>
          <a:xfrm>
            <a:off x="457200" y="2629676"/>
            <a:ext cx="1034186" cy="247802"/>
          </a:xfrm>
          <a:prstGeom prst="rect">
            <a:avLst/>
          </a:prstGeom>
          <a:noFill/>
          <a:ln/>
        </p:spPr>
        <p:txBody>
          <a:bodyPr wrap="square" lIns="0" tIns="0" rIns="0" bIns="0" rtlCol="0" anchor="ctr"/>
          <a:lstStyle/>
          <a:p>
            <a:pPr marL="0" indent="0" algn="l">
              <a:buNone/>
            </a:pPr>
            <a:r>
              <a:rPr lang="en-US" sz="1300" b="1" dirty="0">
                <a:solidFill>
                  <a:srgbClr val="1F2937"/>
                </a:solidFill>
                <a:latin typeface="Noto Sans JP" pitchFamily="34" charset="0"/>
                <a:ea typeface="Noto Sans JP" pitchFamily="34" charset="-122"/>
                <a:cs typeface="Noto Sans JP" pitchFamily="34" charset="-120"/>
              </a:rPr>
              <a:t>末藤 梨紗子</a:t>
            </a:r>
            <a:endParaRPr lang="en-US" sz="1300" dirty="0"/>
          </a:p>
        </p:txBody>
      </p:sp>
      <p:sp>
        <p:nvSpPr>
          <p:cNvPr id="68" name="Text 42"/>
          <p:cNvSpPr txBox="1"/>
          <p:nvPr/>
        </p:nvSpPr>
        <p:spPr>
          <a:xfrm>
            <a:off x="457200" y="3001836"/>
            <a:ext cx="1858061" cy="162763"/>
          </a:xfrm>
          <a:prstGeom prst="rect">
            <a:avLst/>
          </a:prstGeom>
          <a:noFill/>
          <a:ln/>
        </p:spPr>
        <p:txBody>
          <a:bodyPr wrap="square" lIns="0" tIns="0" rIns="0" bIns="0" rtlCol="0" anchor="ctr"/>
          <a:lstStyle/>
          <a:p>
            <a:pPr marL="0" indent="0" algn="l">
              <a:buNone/>
            </a:pPr>
            <a:r>
              <a:rPr lang="en-US" sz="900" dirty="0">
                <a:solidFill>
                  <a:srgbClr val="4B5563"/>
                </a:solidFill>
                <a:latin typeface="Noto Sans JP" pitchFamily="34" charset="0"/>
                <a:ea typeface="Noto Sans JP" pitchFamily="34" charset="-122"/>
                <a:cs typeface="Noto Sans JP" pitchFamily="34" charset="-120"/>
              </a:rPr>
              <a:t>Education: 慶應義塾大学 法学部卒</a:t>
            </a:r>
            <a:endParaRPr lang="en-US" sz="900" dirty="0"/>
          </a:p>
        </p:txBody>
      </p:sp>
      <p:sp>
        <p:nvSpPr>
          <p:cNvPr id="69" name="Text 43"/>
          <p:cNvSpPr txBox="1"/>
          <p:nvPr/>
        </p:nvSpPr>
        <p:spPr>
          <a:xfrm>
            <a:off x="457200" y="3201176"/>
            <a:ext cx="6134710" cy="305410"/>
          </a:xfrm>
          <a:prstGeom prst="rect">
            <a:avLst/>
          </a:prstGeom>
          <a:noFill/>
          <a:ln/>
        </p:spPr>
        <p:txBody>
          <a:bodyPr wrap="square" lIns="0" tIns="0" rIns="0" bIns="0" rtlCol="0" anchor="ctr"/>
          <a:lstStyle/>
          <a:p>
            <a:pPr marL="0" indent="0" algn="l">
              <a:buNone/>
            </a:pPr>
            <a:r>
              <a:rPr lang="en-US" sz="900" dirty="0">
                <a:solidFill>
                  <a:srgbClr val="4B5563"/>
                </a:solidFill>
                <a:latin typeface="Noto Sans JP" pitchFamily="34" charset="0"/>
                <a:ea typeface="Noto Sans JP" pitchFamily="34" charset="-122"/>
                <a:cs typeface="Noto Sans JP" pitchFamily="34" charset="-120"/>
              </a:rPr>
              <a:t>Career: モルガン・スタンレー証券（投資銀行本部） → GE（FMP/CAS、財務企画） → グラクソ・スミスクライン（財務・経営戦略・コンプライアンス）</a:t>
            </a:r>
            <a:endParaRPr lang="en-US" sz="900" dirty="0"/>
          </a:p>
        </p:txBody>
      </p:sp>
      <p:sp>
        <p:nvSpPr>
          <p:cNvPr id="71" name="Text 44"/>
          <p:cNvSpPr txBox="1"/>
          <p:nvPr/>
        </p:nvSpPr>
        <p:spPr>
          <a:xfrm>
            <a:off x="457200" y="3544076"/>
            <a:ext cx="3048610" cy="162763"/>
          </a:xfrm>
          <a:prstGeom prst="rect">
            <a:avLst/>
          </a:prstGeom>
          <a:noFill/>
          <a:ln/>
        </p:spPr>
        <p:txBody>
          <a:bodyPr wrap="square" lIns="0" tIns="0" rIns="0" bIns="0" rtlCol="0" anchor="ctr"/>
          <a:lstStyle/>
          <a:p>
            <a:pPr marL="0" indent="0" algn="l">
              <a:buNone/>
            </a:pPr>
            <a:r>
              <a:rPr lang="en-US" sz="900" dirty="0">
                <a:solidFill>
                  <a:srgbClr val="4B5563"/>
                </a:solidFill>
                <a:latin typeface="Noto Sans JP" pitchFamily="34" charset="0"/>
                <a:ea typeface="Noto Sans JP" pitchFamily="34" charset="-122"/>
                <a:cs typeface="Noto Sans JP" pitchFamily="34" charset="-120"/>
              </a:rPr>
              <a:t>Visional: 2019年入社 → 2020年 Visional執行役員CFO就任</a:t>
            </a:r>
            <a:endParaRPr lang="en-US" sz="900" dirty="0"/>
          </a:p>
        </p:txBody>
      </p:sp>
      <p:sp>
        <p:nvSpPr>
          <p:cNvPr id="72" name="Text 45"/>
          <p:cNvSpPr txBox="1"/>
          <p:nvPr/>
        </p:nvSpPr>
        <p:spPr>
          <a:xfrm>
            <a:off x="7168896" y="2399247"/>
            <a:ext cx="438912" cy="162763"/>
          </a:xfrm>
          <a:prstGeom prst="rect">
            <a:avLst/>
          </a:prstGeom>
          <a:noFill/>
          <a:ln/>
        </p:spPr>
        <p:txBody>
          <a:bodyPr wrap="square" lIns="0" tIns="0" rIns="0" bIns="0" rtlCol="0" anchor="ctr"/>
          <a:lstStyle/>
          <a:p>
            <a:pPr marL="0" indent="0" algn="l">
              <a:buNone/>
            </a:pPr>
            <a:r>
              <a:rPr lang="en-US" sz="900" b="1" dirty="0">
                <a:solidFill>
                  <a:srgbClr val="1E3A8A"/>
                </a:solidFill>
                <a:latin typeface="Noto Sans JP" pitchFamily="34" charset="0"/>
                <a:ea typeface="Noto Sans JP" pitchFamily="34" charset="-122"/>
                <a:cs typeface="Noto Sans JP" pitchFamily="34" charset="-120"/>
              </a:rPr>
              <a:t>取締役</a:t>
            </a:r>
            <a:endParaRPr lang="en-US" sz="900" dirty="0"/>
          </a:p>
        </p:txBody>
      </p:sp>
      <p:sp>
        <p:nvSpPr>
          <p:cNvPr id="73" name="Text 46"/>
          <p:cNvSpPr txBox="1"/>
          <p:nvPr/>
        </p:nvSpPr>
        <p:spPr>
          <a:xfrm>
            <a:off x="11127334" y="2418449"/>
            <a:ext cx="667512" cy="143561"/>
          </a:xfrm>
          <a:prstGeom prst="rect">
            <a:avLst/>
          </a:prstGeom>
          <a:noFill/>
          <a:ln/>
        </p:spPr>
        <p:txBody>
          <a:bodyPr wrap="square" lIns="0" tIns="0" rIns="0" bIns="0" rtlCol="0" anchor="ctr"/>
          <a:lstStyle/>
          <a:p>
            <a:pPr marL="0" indent="0" algn="l">
              <a:buNone/>
            </a:pPr>
            <a:r>
              <a:rPr lang="en-US" sz="800" dirty="0">
                <a:solidFill>
                  <a:srgbClr val="1E40AF"/>
                </a:solidFill>
                <a:latin typeface="Noto Sans JP" pitchFamily="34" charset="0"/>
                <a:ea typeface="Noto Sans JP" pitchFamily="34" charset="-122"/>
                <a:cs typeface="Noto Sans JP" pitchFamily="34" charset="-120"/>
              </a:rPr>
              <a:t>グループ兼務</a:t>
            </a:r>
            <a:endParaRPr lang="en-US" sz="800" dirty="0"/>
          </a:p>
        </p:txBody>
      </p:sp>
      <p:sp>
        <p:nvSpPr>
          <p:cNvPr id="76" name="Text 47"/>
          <p:cNvSpPr txBox="1"/>
          <p:nvPr/>
        </p:nvSpPr>
        <p:spPr>
          <a:xfrm>
            <a:off x="7168896" y="2629676"/>
            <a:ext cx="862279" cy="247802"/>
          </a:xfrm>
          <a:prstGeom prst="rect">
            <a:avLst/>
          </a:prstGeom>
          <a:noFill/>
          <a:ln/>
        </p:spPr>
        <p:txBody>
          <a:bodyPr wrap="square" lIns="0" tIns="0" rIns="0" bIns="0" rtlCol="0" anchor="ctr"/>
          <a:lstStyle/>
          <a:p>
            <a:pPr marL="0" indent="0" algn="l">
              <a:buNone/>
            </a:pPr>
            <a:r>
              <a:rPr lang="en-US" sz="1300" b="1" dirty="0">
                <a:solidFill>
                  <a:srgbClr val="1F2937"/>
                </a:solidFill>
                <a:latin typeface="Noto Sans JP" pitchFamily="34" charset="0"/>
                <a:ea typeface="Noto Sans JP" pitchFamily="34" charset="-122"/>
                <a:cs typeface="Noto Sans JP" pitchFamily="34" charset="-120"/>
              </a:rPr>
              <a:t>田中 潤二</a:t>
            </a:r>
            <a:endParaRPr lang="en-US" sz="1300" dirty="0"/>
          </a:p>
        </p:txBody>
      </p:sp>
      <p:sp>
        <p:nvSpPr>
          <p:cNvPr id="77" name="Text 48"/>
          <p:cNvSpPr txBox="1"/>
          <p:nvPr/>
        </p:nvSpPr>
        <p:spPr>
          <a:xfrm>
            <a:off x="7168896" y="3001836"/>
            <a:ext cx="4657954" cy="305410"/>
          </a:xfrm>
          <a:prstGeom prst="rect">
            <a:avLst/>
          </a:prstGeom>
          <a:noFill/>
          <a:ln/>
        </p:spPr>
        <p:txBody>
          <a:bodyPr wrap="square" lIns="0" tIns="0" rIns="0" bIns="0" rtlCol="0" anchor="ctr"/>
          <a:lstStyle/>
          <a:p>
            <a:pPr marL="0" indent="0" algn="l">
              <a:buNone/>
            </a:pPr>
            <a:r>
              <a:rPr lang="en-US" sz="900" dirty="0">
                <a:solidFill>
                  <a:srgbClr val="4B5563"/>
                </a:solidFill>
                <a:latin typeface="Noto Sans JP" pitchFamily="34" charset="0"/>
                <a:ea typeface="Noto Sans JP" pitchFamily="34" charset="-122"/>
                <a:cs typeface="Noto Sans JP" pitchFamily="34" charset="-120"/>
              </a:rPr>
              <a:t>Career: 2013年 Sansan株式会社 取締役（CFO/経営管理部長）として上場準備・上場後の経営管理体制構築を牽引</a:t>
            </a:r>
            <a:endParaRPr lang="en-US" sz="900" dirty="0"/>
          </a:p>
        </p:txBody>
      </p:sp>
      <p:sp>
        <p:nvSpPr>
          <p:cNvPr id="78" name="Text 49"/>
          <p:cNvSpPr txBox="1"/>
          <p:nvPr/>
        </p:nvSpPr>
        <p:spPr>
          <a:xfrm>
            <a:off x="7168896" y="3344736"/>
            <a:ext cx="4677156" cy="305410"/>
          </a:xfrm>
          <a:prstGeom prst="rect">
            <a:avLst/>
          </a:prstGeom>
          <a:noFill/>
          <a:ln/>
        </p:spPr>
        <p:txBody>
          <a:bodyPr wrap="square" lIns="0" tIns="0" rIns="0" bIns="0" rtlCol="0" anchor="ctr"/>
          <a:lstStyle/>
          <a:p>
            <a:pPr marL="0" indent="0" algn="l">
              <a:buNone/>
            </a:pPr>
            <a:r>
              <a:rPr lang="en-US" sz="900" dirty="0">
                <a:solidFill>
                  <a:srgbClr val="4B5563"/>
                </a:solidFill>
                <a:latin typeface="Noto Sans JP" pitchFamily="34" charset="0"/>
                <a:ea typeface="Noto Sans JP" pitchFamily="34" charset="-122"/>
                <a:cs typeface="Noto Sans JP" pitchFamily="34" charset="-120"/>
              </a:rPr>
              <a:t>Visional: 2018年 ビズリーチ入社（社長室長、広報室長） → 2020年 Visional取締役（グループ経営管理）</a:t>
            </a:r>
            <a:endParaRPr lang="en-US" sz="900" dirty="0"/>
          </a:p>
        </p:txBody>
      </p:sp>
      <p:sp>
        <p:nvSpPr>
          <p:cNvPr id="79" name="Shape 50"/>
          <p:cNvSpPr/>
          <p:nvPr/>
        </p:nvSpPr>
        <p:spPr>
          <a:xfrm>
            <a:off x="6096305" y="2284947"/>
            <a:ext cx="9144" cy="114300"/>
          </a:xfrm>
          <a:prstGeom prst="rect">
            <a:avLst/>
          </a:prstGeom>
          <a:solidFill>
            <a:srgbClr val="D1D5DB"/>
          </a:solidFill>
          <a:ln/>
        </p:spPr>
        <p:txBody>
          <a:bodyPr/>
          <a:lstStyle/>
          <a:p>
            <a:endParaRPr lang="ja-JP" altLang="en-US"/>
          </a:p>
        </p:txBody>
      </p:sp>
      <p:sp>
        <p:nvSpPr>
          <p:cNvPr id="80" name="Shape 51"/>
          <p:cNvSpPr/>
          <p:nvPr/>
        </p:nvSpPr>
        <p:spPr>
          <a:xfrm>
            <a:off x="6090818" y="2284947"/>
            <a:ext cx="9144" cy="114300"/>
          </a:xfrm>
          <a:prstGeom prst="rect">
            <a:avLst/>
          </a:prstGeom>
          <a:solidFill>
            <a:srgbClr val="D1D5DB"/>
          </a:solidFill>
          <a:ln/>
        </p:spPr>
        <p:txBody>
          <a:bodyPr/>
          <a:lstStyle/>
          <a:p>
            <a:endParaRPr lang="ja-JP" altLang="en-US"/>
          </a:p>
        </p:txBody>
      </p:sp>
      <p:sp>
        <p:nvSpPr>
          <p:cNvPr id="81" name="Shape 52"/>
          <p:cNvSpPr/>
          <p:nvPr/>
        </p:nvSpPr>
        <p:spPr>
          <a:xfrm>
            <a:off x="6090818" y="2284947"/>
            <a:ext cx="9144" cy="114300"/>
          </a:xfrm>
          <a:prstGeom prst="rect">
            <a:avLst/>
          </a:prstGeom>
          <a:solidFill>
            <a:srgbClr val="D1D5DB"/>
          </a:solidFill>
          <a:ln/>
        </p:spPr>
        <p:txBody>
          <a:bodyPr/>
          <a:lstStyle/>
          <a:p>
            <a:endParaRPr lang="ja-JP" altLang="en-US"/>
          </a:p>
        </p:txBody>
      </p:sp>
      <p:sp>
        <p:nvSpPr>
          <p:cNvPr id="82" name="Shape 53"/>
          <p:cNvSpPr/>
          <p:nvPr/>
        </p:nvSpPr>
        <p:spPr>
          <a:xfrm>
            <a:off x="533095" y="3860562"/>
            <a:ext cx="4515307" cy="9144"/>
          </a:xfrm>
          <a:prstGeom prst="rect">
            <a:avLst/>
          </a:prstGeom>
          <a:solidFill>
            <a:srgbClr val="D1D5DB"/>
          </a:solidFill>
          <a:ln/>
        </p:spPr>
        <p:txBody>
          <a:bodyPr/>
          <a:lstStyle/>
          <a:p>
            <a:endParaRPr lang="ja-JP" altLang="en-US"/>
          </a:p>
        </p:txBody>
      </p:sp>
      <p:sp>
        <p:nvSpPr>
          <p:cNvPr id="83" name="Shape 54"/>
          <p:cNvSpPr/>
          <p:nvPr/>
        </p:nvSpPr>
        <p:spPr>
          <a:xfrm>
            <a:off x="5124298" y="3779180"/>
            <a:ext cx="1952244" cy="171907"/>
          </a:xfrm>
          <a:prstGeom prst="roundRect">
            <a:avLst>
              <a:gd name="adj" fmla="val 531916"/>
            </a:avLst>
          </a:prstGeom>
          <a:solidFill>
            <a:srgbClr val="FFFFFF"/>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ja-JP" altLang="en-US"/>
          </a:p>
        </p:txBody>
      </p:sp>
      <p:sp>
        <p:nvSpPr>
          <p:cNvPr id="84" name="Shape 55"/>
          <p:cNvSpPr/>
          <p:nvPr/>
        </p:nvSpPr>
        <p:spPr>
          <a:xfrm>
            <a:off x="7144207" y="3860562"/>
            <a:ext cx="4515307" cy="9144"/>
          </a:xfrm>
          <a:prstGeom prst="rect">
            <a:avLst/>
          </a:prstGeom>
          <a:solidFill>
            <a:srgbClr val="D1D5DB"/>
          </a:solidFill>
          <a:ln/>
        </p:spPr>
        <p:txBody>
          <a:bodyPr/>
          <a:lstStyle/>
          <a:p>
            <a:endParaRPr lang="ja-JP" altLang="en-US"/>
          </a:p>
        </p:txBody>
      </p:sp>
      <p:sp>
        <p:nvSpPr>
          <p:cNvPr id="85" name="Text 56"/>
          <p:cNvSpPr txBox="1"/>
          <p:nvPr/>
        </p:nvSpPr>
        <p:spPr>
          <a:xfrm>
            <a:off x="5247742" y="3779180"/>
            <a:ext cx="1791310" cy="162763"/>
          </a:xfrm>
          <a:prstGeom prst="rect">
            <a:avLst/>
          </a:prstGeom>
          <a:noFill/>
          <a:ln/>
        </p:spPr>
        <p:txBody>
          <a:bodyPr wrap="square" lIns="0" tIns="0" rIns="0" bIns="0" rtlCol="0" anchor="ctr"/>
          <a:lstStyle/>
          <a:p>
            <a:pPr marL="0" indent="0" algn="l">
              <a:buNone/>
            </a:pPr>
            <a:r>
              <a:rPr lang="en-US" sz="900" b="1" dirty="0">
                <a:solidFill>
                  <a:srgbClr val="6B7280"/>
                </a:solidFill>
                <a:latin typeface="Noto Sans JP" pitchFamily="34" charset="0"/>
                <a:ea typeface="Noto Sans JP" pitchFamily="34" charset="-122"/>
                <a:cs typeface="Noto Sans JP" pitchFamily="34" charset="-120"/>
              </a:rPr>
              <a:t>執行役員 / 事業責任者・専門機能</a:t>
            </a:r>
            <a:endParaRPr lang="en-US" sz="900" dirty="0"/>
          </a:p>
        </p:txBody>
      </p:sp>
      <p:sp>
        <p:nvSpPr>
          <p:cNvPr id="86" name="Shape 9"/>
          <p:cNvSpPr/>
          <p:nvPr/>
        </p:nvSpPr>
        <p:spPr>
          <a:xfrm>
            <a:off x="7880299" y="4834501"/>
            <a:ext cx="3886200" cy="323698"/>
          </a:xfrm>
          <a:prstGeom prst="roundRect">
            <a:avLst>
              <a:gd name="adj" fmla="val 33234"/>
            </a:avLst>
          </a:prstGeom>
          <a:solidFill>
            <a:srgbClr val="FFFFFF">
              <a:alpha val="95000"/>
            </a:srgbClr>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ja-JP" altLang="en-US"/>
          </a:p>
        </p:txBody>
      </p:sp>
      <p:sp>
        <p:nvSpPr>
          <p:cNvPr id="87" name="Shape 10"/>
          <p:cNvSpPr/>
          <p:nvPr/>
        </p:nvSpPr>
        <p:spPr>
          <a:xfrm>
            <a:off x="7966252" y="4948801"/>
            <a:ext cx="95098" cy="95098"/>
          </a:xfrm>
          <a:prstGeom prst="roundRect">
            <a:avLst>
              <a:gd name="adj" fmla="val 192307"/>
            </a:avLst>
          </a:prstGeom>
          <a:solidFill>
            <a:srgbClr val="EF4444"/>
          </a:solidFill>
          <a:ln/>
        </p:spPr>
        <p:txBody>
          <a:bodyPr/>
          <a:lstStyle/>
          <a:p>
            <a:endParaRPr lang="ja-JP" altLang="en-US"/>
          </a:p>
        </p:txBody>
      </p:sp>
      <p:sp>
        <p:nvSpPr>
          <p:cNvPr id="88" name="Text 11"/>
          <p:cNvSpPr txBox="1"/>
          <p:nvPr/>
        </p:nvSpPr>
        <p:spPr>
          <a:xfrm>
            <a:off x="8118043" y="4920455"/>
            <a:ext cx="553212" cy="152705"/>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事業推進</a:t>
            </a:r>
            <a:endParaRPr lang="en-US" sz="900" dirty="0"/>
          </a:p>
        </p:txBody>
      </p:sp>
      <p:sp>
        <p:nvSpPr>
          <p:cNvPr id="89" name="Shape 12"/>
          <p:cNvSpPr/>
          <p:nvPr/>
        </p:nvSpPr>
        <p:spPr>
          <a:xfrm>
            <a:off x="8727948" y="4948801"/>
            <a:ext cx="95098" cy="95098"/>
          </a:xfrm>
          <a:prstGeom prst="roundRect">
            <a:avLst>
              <a:gd name="adj" fmla="val 192307"/>
            </a:avLst>
          </a:prstGeom>
          <a:solidFill>
            <a:srgbClr val="3B82F6"/>
          </a:solidFill>
          <a:ln/>
        </p:spPr>
        <p:txBody>
          <a:bodyPr/>
          <a:lstStyle/>
          <a:p>
            <a:endParaRPr lang="ja-JP" altLang="en-US"/>
          </a:p>
        </p:txBody>
      </p:sp>
      <p:sp>
        <p:nvSpPr>
          <p:cNvPr id="90" name="Text 13"/>
          <p:cNvSpPr txBox="1"/>
          <p:nvPr/>
        </p:nvSpPr>
        <p:spPr>
          <a:xfrm>
            <a:off x="8880652" y="4920455"/>
            <a:ext cx="771754" cy="152705"/>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グループ事業</a:t>
            </a:r>
            <a:endParaRPr lang="en-US" sz="900" dirty="0"/>
          </a:p>
        </p:txBody>
      </p:sp>
      <p:sp>
        <p:nvSpPr>
          <p:cNvPr id="91" name="Shape 14"/>
          <p:cNvSpPr/>
          <p:nvPr/>
        </p:nvSpPr>
        <p:spPr>
          <a:xfrm>
            <a:off x="9711842" y="4948801"/>
            <a:ext cx="95098" cy="95098"/>
          </a:xfrm>
          <a:prstGeom prst="roundRect">
            <a:avLst>
              <a:gd name="adj" fmla="val 192307"/>
            </a:avLst>
          </a:prstGeom>
          <a:solidFill>
            <a:srgbClr val="10B981"/>
          </a:solidFill>
          <a:ln/>
        </p:spPr>
        <p:txBody>
          <a:bodyPr/>
          <a:lstStyle/>
          <a:p>
            <a:endParaRPr lang="ja-JP" altLang="en-US"/>
          </a:p>
        </p:txBody>
      </p:sp>
      <p:sp>
        <p:nvSpPr>
          <p:cNvPr id="92" name="Text 15"/>
          <p:cNvSpPr txBox="1"/>
          <p:nvPr/>
        </p:nvSpPr>
        <p:spPr>
          <a:xfrm>
            <a:off x="9864547" y="4920455"/>
            <a:ext cx="676656" cy="152705"/>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技術 (Tech)</a:t>
            </a:r>
            <a:endParaRPr lang="en-US" sz="900" dirty="0"/>
          </a:p>
        </p:txBody>
      </p:sp>
      <p:sp>
        <p:nvSpPr>
          <p:cNvPr id="93" name="Shape 16"/>
          <p:cNvSpPr/>
          <p:nvPr/>
        </p:nvSpPr>
        <p:spPr>
          <a:xfrm>
            <a:off x="10598810" y="4948801"/>
            <a:ext cx="95098" cy="95098"/>
          </a:xfrm>
          <a:prstGeom prst="roundRect">
            <a:avLst>
              <a:gd name="adj" fmla="val 192307"/>
            </a:avLst>
          </a:prstGeom>
          <a:solidFill>
            <a:srgbClr val="8B5CF6"/>
          </a:solidFill>
          <a:ln/>
        </p:spPr>
        <p:txBody>
          <a:bodyPr/>
          <a:lstStyle/>
          <a:p>
            <a:endParaRPr lang="ja-JP" altLang="en-US"/>
          </a:p>
        </p:txBody>
      </p:sp>
      <p:sp>
        <p:nvSpPr>
          <p:cNvPr id="94" name="Text 17"/>
          <p:cNvSpPr txBox="1"/>
          <p:nvPr/>
        </p:nvSpPr>
        <p:spPr>
          <a:xfrm>
            <a:off x="10751515" y="4920455"/>
            <a:ext cx="1019556" cy="152705"/>
          </a:xfrm>
          <a:prstGeom prst="rect">
            <a:avLst/>
          </a:prstGeom>
          <a:noFill/>
          <a:ln/>
        </p:spPr>
        <p:txBody>
          <a:bodyPr wrap="square" lIns="0" tIns="0" rIns="0" bIns="0" rtlCol="0" anchor="ctr"/>
          <a:lstStyle/>
          <a:p>
            <a:pPr marL="0" indent="0" algn="l">
              <a:buNone/>
            </a:pPr>
            <a:r>
              <a:rPr lang="en-US" sz="900" dirty="0">
                <a:solidFill>
                  <a:srgbClr val="6B7280"/>
                </a:solidFill>
                <a:latin typeface="Noto Sans JP" pitchFamily="34" charset="0"/>
                <a:ea typeface="Noto Sans JP" pitchFamily="34" charset="-122"/>
                <a:cs typeface="Noto Sans JP" pitchFamily="34" charset="-120"/>
              </a:rPr>
              <a:t>管理 (Back Office)</a:t>
            </a:r>
            <a:endParaRPr lang="en-US" sz="900" dirty="0"/>
          </a:p>
        </p:txBody>
      </p:sp>
      <p:sp>
        <p:nvSpPr>
          <p:cNvPr id="95" name="Shape 57"/>
          <p:cNvSpPr/>
          <p:nvPr/>
        </p:nvSpPr>
        <p:spPr>
          <a:xfrm>
            <a:off x="332841" y="3974051"/>
            <a:ext cx="2695651" cy="1828800"/>
          </a:xfrm>
          <a:prstGeom prst="roundRect">
            <a:avLst>
              <a:gd name="adj" fmla="val 1042"/>
            </a:avLst>
          </a:prstGeom>
          <a:solidFill>
            <a:srgbClr val="FFFFFF"/>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ja-JP" altLang="en-US"/>
          </a:p>
        </p:txBody>
      </p:sp>
      <p:sp>
        <p:nvSpPr>
          <p:cNvPr id="96" name="Shape 58"/>
          <p:cNvSpPr/>
          <p:nvPr/>
        </p:nvSpPr>
        <p:spPr>
          <a:xfrm>
            <a:off x="342900" y="3984109"/>
            <a:ext cx="2676449" cy="38405"/>
          </a:xfrm>
          <a:prstGeom prst="rect">
            <a:avLst/>
          </a:prstGeom>
          <a:solidFill>
            <a:srgbClr val="EF4444"/>
          </a:solidFill>
          <a:ln/>
        </p:spPr>
        <p:txBody>
          <a:bodyPr/>
          <a:lstStyle/>
          <a:p>
            <a:endParaRPr lang="ja-JP" altLang="en-US"/>
          </a:p>
        </p:txBody>
      </p:sp>
      <p:sp>
        <p:nvSpPr>
          <p:cNvPr id="97" name="Text 59"/>
          <p:cNvSpPr txBox="1"/>
          <p:nvPr/>
        </p:nvSpPr>
        <p:spPr>
          <a:xfrm>
            <a:off x="437997" y="4069149"/>
            <a:ext cx="1314907" cy="162763"/>
          </a:xfrm>
          <a:prstGeom prst="rect">
            <a:avLst/>
          </a:prstGeom>
          <a:noFill/>
          <a:ln/>
        </p:spPr>
        <p:txBody>
          <a:bodyPr wrap="square" lIns="0" tIns="0" rIns="0" bIns="0" rtlCol="0" anchor="ctr"/>
          <a:lstStyle/>
          <a:p>
            <a:pPr marL="0" indent="0" algn="l">
              <a:buNone/>
            </a:pPr>
            <a:r>
              <a:rPr lang="en-US" sz="900" b="1" dirty="0">
                <a:solidFill>
                  <a:srgbClr val="DC2626"/>
                </a:solidFill>
                <a:latin typeface="Noto Sans JP" pitchFamily="34" charset="0"/>
                <a:ea typeface="Noto Sans JP" pitchFamily="34" charset="-122"/>
                <a:cs typeface="Noto Sans JP" pitchFamily="34" charset="-120"/>
              </a:rPr>
              <a:t>CSMO / ビズリーチ事業</a:t>
            </a:r>
            <a:endParaRPr lang="en-US" sz="900" dirty="0"/>
          </a:p>
        </p:txBody>
      </p:sp>
      <p:sp>
        <p:nvSpPr>
          <p:cNvPr id="98" name="Shape 60"/>
          <p:cNvSpPr/>
          <p:nvPr/>
        </p:nvSpPr>
        <p:spPr>
          <a:xfrm>
            <a:off x="437997" y="4517205"/>
            <a:ext cx="2486254" cy="9144"/>
          </a:xfrm>
          <a:prstGeom prst="rect">
            <a:avLst/>
          </a:prstGeom>
          <a:solidFill>
            <a:srgbClr val="F3F4F6"/>
          </a:solidFill>
          <a:ln/>
        </p:spPr>
        <p:txBody>
          <a:bodyPr/>
          <a:lstStyle/>
          <a:p>
            <a:endParaRPr lang="ja-JP" altLang="en-US"/>
          </a:p>
        </p:txBody>
      </p:sp>
      <p:sp>
        <p:nvSpPr>
          <p:cNvPr id="99" name="Text 61"/>
          <p:cNvSpPr txBox="1"/>
          <p:nvPr/>
        </p:nvSpPr>
        <p:spPr>
          <a:xfrm>
            <a:off x="437997" y="4250200"/>
            <a:ext cx="609905" cy="228600"/>
          </a:xfrm>
          <a:prstGeom prst="rect">
            <a:avLst/>
          </a:prstGeom>
          <a:noFill/>
          <a:ln/>
        </p:spPr>
        <p:txBody>
          <a:bodyPr wrap="square" lIns="0" tIns="0" rIns="0" bIns="0" rtlCol="0" anchor="ctr"/>
          <a:lstStyle/>
          <a:p>
            <a:pPr marL="0" indent="0" algn="l">
              <a:buNone/>
            </a:pPr>
            <a:r>
              <a:rPr lang="en-US" sz="1200" b="1" dirty="0">
                <a:solidFill>
                  <a:srgbClr val="1F2937"/>
                </a:solidFill>
                <a:latin typeface="Noto Sans JP" pitchFamily="34" charset="0"/>
                <a:ea typeface="Noto Sans JP" pitchFamily="34" charset="-122"/>
                <a:cs typeface="Noto Sans JP" pitchFamily="34" charset="-120"/>
              </a:rPr>
              <a:t>枝廣 憲</a:t>
            </a:r>
            <a:endParaRPr lang="en-US" sz="1200" dirty="0"/>
          </a:p>
        </p:txBody>
      </p:sp>
      <p:sp>
        <p:nvSpPr>
          <p:cNvPr id="100" name="Text 62"/>
          <p:cNvSpPr txBox="1"/>
          <p:nvPr/>
        </p:nvSpPr>
        <p:spPr>
          <a:xfrm>
            <a:off x="437997" y="4564753"/>
            <a:ext cx="991210" cy="14356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一橋大学 経済学部卒</a:t>
            </a:r>
            <a:endParaRPr lang="en-US" sz="800" dirty="0"/>
          </a:p>
        </p:txBody>
      </p:sp>
      <p:sp>
        <p:nvSpPr>
          <p:cNvPr id="101" name="Text 63"/>
          <p:cNvSpPr txBox="1"/>
          <p:nvPr/>
        </p:nvSpPr>
        <p:spPr>
          <a:xfrm>
            <a:off x="437997" y="4747633"/>
            <a:ext cx="1476756" cy="14356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 電通（マーケティング戦略）</a:t>
            </a:r>
            <a:endParaRPr lang="en-US" sz="800" dirty="0"/>
          </a:p>
        </p:txBody>
      </p:sp>
      <p:sp>
        <p:nvSpPr>
          <p:cNvPr id="102" name="Text 64"/>
          <p:cNvSpPr txBox="1"/>
          <p:nvPr/>
        </p:nvSpPr>
        <p:spPr>
          <a:xfrm>
            <a:off x="437997" y="4930513"/>
            <a:ext cx="1943100" cy="14356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 gloops（CMO/マーケティング本部長）</a:t>
            </a:r>
            <a:endParaRPr lang="en-US" sz="800" dirty="0"/>
          </a:p>
        </p:txBody>
      </p:sp>
      <p:sp>
        <p:nvSpPr>
          <p:cNvPr id="103" name="Text 65"/>
          <p:cNvSpPr txBox="1"/>
          <p:nvPr/>
        </p:nvSpPr>
        <p:spPr>
          <a:xfrm>
            <a:off x="437997" y="5113393"/>
            <a:ext cx="2563063" cy="29535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 King Japan 代表取締役（「キャンディークラッシュ」等）</a:t>
            </a:r>
            <a:endParaRPr lang="en-US" sz="800" dirty="0"/>
          </a:p>
        </p:txBody>
      </p:sp>
      <p:sp>
        <p:nvSpPr>
          <p:cNvPr id="104" name="Text 66"/>
          <p:cNvSpPr txBox="1"/>
          <p:nvPr/>
        </p:nvSpPr>
        <p:spPr>
          <a:xfrm>
            <a:off x="437997" y="5441663"/>
            <a:ext cx="2029054" cy="143561"/>
          </a:xfrm>
          <a:prstGeom prst="rect">
            <a:avLst/>
          </a:prstGeom>
          <a:noFill/>
          <a:ln/>
        </p:spPr>
        <p:txBody>
          <a:bodyPr wrap="square" lIns="0" tIns="0" rIns="0" bIns="0" rtlCol="0" anchor="ctr"/>
          <a:lstStyle/>
          <a:p>
            <a:pPr marL="0" indent="0" algn="l">
              <a:buNone/>
            </a:pPr>
            <a:r>
              <a:rPr lang="en-US" sz="800" dirty="0">
                <a:solidFill>
                  <a:srgbClr val="4B5563"/>
                </a:solidFill>
                <a:latin typeface="Noto Sans JP" pitchFamily="34" charset="0"/>
                <a:ea typeface="Noto Sans JP" pitchFamily="34" charset="-122"/>
                <a:cs typeface="Noto Sans JP" pitchFamily="34" charset="-120"/>
              </a:rPr>
              <a:t>→ 2019年入社 / 2020年 執行役員CSMO就任</a:t>
            </a:r>
            <a:endParaRPr lang="en-US" sz="800" dirty="0"/>
          </a:p>
        </p:txBody>
      </p:sp>
      <p:sp>
        <p:nvSpPr>
          <p:cNvPr id="105" name="Shape 67"/>
          <p:cNvSpPr/>
          <p:nvPr/>
        </p:nvSpPr>
        <p:spPr>
          <a:xfrm>
            <a:off x="3142792" y="3974051"/>
            <a:ext cx="2695651" cy="1828800"/>
          </a:xfrm>
          <a:prstGeom prst="roundRect">
            <a:avLst>
              <a:gd name="adj" fmla="val 1042"/>
            </a:avLst>
          </a:prstGeom>
          <a:solidFill>
            <a:srgbClr val="FFFFFF"/>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ja-JP" altLang="en-US"/>
          </a:p>
        </p:txBody>
      </p:sp>
      <p:sp>
        <p:nvSpPr>
          <p:cNvPr id="106" name="Shape 68"/>
          <p:cNvSpPr/>
          <p:nvPr/>
        </p:nvSpPr>
        <p:spPr>
          <a:xfrm>
            <a:off x="3152851" y="3984109"/>
            <a:ext cx="2676449" cy="38405"/>
          </a:xfrm>
          <a:prstGeom prst="rect">
            <a:avLst/>
          </a:prstGeom>
          <a:solidFill>
            <a:srgbClr val="EF4444"/>
          </a:solidFill>
          <a:ln/>
        </p:spPr>
        <p:txBody>
          <a:bodyPr/>
          <a:lstStyle/>
          <a:p>
            <a:endParaRPr lang="ja-JP" altLang="en-US"/>
          </a:p>
        </p:txBody>
      </p:sp>
      <p:sp>
        <p:nvSpPr>
          <p:cNvPr id="107" name="Text 69"/>
          <p:cNvSpPr txBox="1"/>
          <p:nvPr/>
        </p:nvSpPr>
        <p:spPr>
          <a:xfrm>
            <a:off x="3247948" y="4069149"/>
            <a:ext cx="972007" cy="162763"/>
          </a:xfrm>
          <a:prstGeom prst="rect">
            <a:avLst/>
          </a:prstGeom>
          <a:noFill/>
          <a:ln/>
        </p:spPr>
        <p:txBody>
          <a:bodyPr wrap="square" lIns="0" tIns="0" rIns="0" bIns="0" rtlCol="0" anchor="ctr"/>
          <a:lstStyle/>
          <a:p>
            <a:pPr marL="0" indent="0" algn="l">
              <a:buNone/>
            </a:pPr>
            <a:r>
              <a:rPr lang="en-US" sz="900" b="1" dirty="0">
                <a:solidFill>
                  <a:srgbClr val="DC2626"/>
                </a:solidFill>
                <a:latin typeface="Noto Sans JP" pitchFamily="34" charset="0"/>
                <a:ea typeface="Noto Sans JP" pitchFamily="34" charset="-122"/>
                <a:cs typeface="Noto Sans JP" pitchFamily="34" charset="-120"/>
              </a:rPr>
              <a:t>HRMOS事業部長</a:t>
            </a:r>
            <a:endParaRPr lang="en-US" sz="900" dirty="0"/>
          </a:p>
        </p:txBody>
      </p:sp>
      <p:sp>
        <p:nvSpPr>
          <p:cNvPr id="108" name="Shape 70"/>
          <p:cNvSpPr/>
          <p:nvPr/>
        </p:nvSpPr>
        <p:spPr>
          <a:xfrm>
            <a:off x="3247948" y="4517205"/>
            <a:ext cx="2486254" cy="9144"/>
          </a:xfrm>
          <a:prstGeom prst="rect">
            <a:avLst/>
          </a:prstGeom>
          <a:solidFill>
            <a:srgbClr val="F3F4F6"/>
          </a:solidFill>
          <a:ln/>
        </p:spPr>
        <p:txBody>
          <a:bodyPr/>
          <a:lstStyle/>
          <a:p>
            <a:endParaRPr lang="ja-JP" altLang="en-US"/>
          </a:p>
        </p:txBody>
      </p:sp>
      <p:sp>
        <p:nvSpPr>
          <p:cNvPr id="109" name="Text 71"/>
          <p:cNvSpPr txBox="1"/>
          <p:nvPr/>
        </p:nvSpPr>
        <p:spPr>
          <a:xfrm>
            <a:off x="3247948" y="4250200"/>
            <a:ext cx="609905" cy="228600"/>
          </a:xfrm>
          <a:prstGeom prst="rect">
            <a:avLst/>
          </a:prstGeom>
          <a:noFill/>
          <a:ln/>
        </p:spPr>
        <p:txBody>
          <a:bodyPr wrap="square" lIns="0" tIns="0" rIns="0" bIns="0" rtlCol="0" anchor="ctr"/>
          <a:lstStyle/>
          <a:p>
            <a:pPr marL="0" indent="0" algn="l">
              <a:buNone/>
            </a:pPr>
            <a:r>
              <a:rPr lang="en-US" sz="1200" b="1" dirty="0">
                <a:solidFill>
                  <a:srgbClr val="1F2937"/>
                </a:solidFill>
                <a:latin typeface="Noto Sans JP" pitchFamily="34" charset="0"/>
                <a:ea typeface="Noto Sans JP" pitchFamily="34" charset="-122"/>
                <a:cs typeface="Noto Sans JP" pitchFamily="34" charset="-120"/>
              </a:rPr>
              <a:t>小出 毅</a:t>
            </a:r>
            <a:endParaRPr lang="en-US" sz="1200" dirty="0"/>
          </a:p>
        </p:txBody>
      </p:sp>
      <p:sp>
        <p:nvSpPr>
          <p:cNvPr id="110" name="Text 72"/>
          <p:cNvSpPr txBox="1"/>
          <p:nvPr/>
        </p:nvSpPr>
        <p:spPr>
          <a:xfrm>
            <a:off x="3247948" y="4564753"/>
            <a:ext cx="1191463" cy="14356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慶應義塾大学 経済学部卒</a:t>
            </a:r>
            <a:endParaRPr lang="en-US" sz="800" dirty="0"/>
          </a:p>
        </p:txBody>
      </p:sp>
      <p:sp>
        <p:nvSpPr>
          <p:cNvPr id="111" name="Text 73"/>
          <p:cNvSpPr txBox="1"/>
          <p:nvPr/>
        </p:nvSpPr>
        <p:spPr>
          <a:xfrm>
            <a:off x="3247948" y="4747633"/>
            <a:ext cx="2419502" cy="29535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 2003年 ヤフー入社（広告商品企画・マーケティング・営業推進リーダー等を歴任）</a:t>
            </a:r>
            <a:endParaRPr lang="en-US" sz="800" dirty="0"/>
          </a:p>
        </p:txBody>
      </p:sp>
      <p:sp>
        <p:nvSpPr>
          <p:cNvPr id="112" name="Text 74"/>
          <p:cNvSpPr txBox="1"/>
          <p:nvPr/>
        </p:nvSpPr>
        <p:spPr>
          <a:xfrm>
            <a:off x="3247948" y="5075903"/>
            <a:ext cx="2438705" cy="295351"/>
          </a:xfrm>
          <a:prstGeom prst="rect">
            <a:avLst/>
          </a:prstGeom>
          <a:noFill/>
          <a:ln/>
        </p:spPr>
        <p:txBody>
          <a:bodyPr wrap="square" lIns="0" tIns="0" rIns="0" bIns="0" rtlCol="0" anchor="ctr"/>
          <a:lstStyle/>
          <a:p>
            <a:pPr marL="0" indent="0" algn="l">
              <a:buNone/>
            </a:pPr>
            <a:r>
              <a:rPr lang="en-US" sz="800" dirty="0">
                <a:solidFill>
                  <a:srgbClr val="4B5563"/>
                </a:solidFill>
                <a:latin typeface="Noto Sans JP" pitchFamily="34" charset="0"/>
                <a:ea typeface="Noto Sans JP" pitchFamily="34" charset="-122"/>
                <a:cs typeface="Noto Sans JP" pitchFamily="34" charset="-120"/>
              </a:rPr>
              <a:t>→ ビズリーチ入社（HRMOS事業立ち上げ・拡大を牽引）</a:t>
            </a:r>
            <a:endParaRPr lang="en-US" sz="800" dirty="0"/>
          </a:p>
        </p:txBody>
      </p:sp>
      <p:sp>
        <p:nvSpPr>
          <p:cNvPr id="113" name="Shape 75"/>
          <p:cNvSpPr/>
          <p:nvPr/>
        </p:nvSpPr>
        <p:spPr>
          <a:xfrm>
            <a:off x="5952744" y="3974051"/>
            <a:ext cx="2695651" cy="1828800"/>
          </a:xfrm>
          <a:prstGeom prst="roundRect">
            <a:avLst>
              <a:gd name="adj" fmla="val 1042"/>
            </a:avLst>
          </a:prstGeom>
          <a:solidFill>
            <a:srgbClr val="FFFFFF"/>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ja-JP" altLang="en-US"/>
          </a:p>
        </p:txBody>
      </p:sp>
      <p:sp>
        <p:nvSpPr>
          <p:cNvPr id="114" name="Shape 76"/>
          <p:cNvSpPr/>
          <p:nvPr/>
        </p:nvSpPr>
        <p:spPr>
          <a:xfrm>
            <a:off x="5962802" y="3984109"/>
            <a:ext cx="2676449" cy="38405"/>
          </a:xfrm>
          <a:prstGeom prst="rect">
            <a:avLst/>
          </a:prstGeom>
          <a:solidFill>
            <a:srgbClr val="EF4444"/>
          </a:solidFill>
          <a:ln/>
        </p:spPr>
        <p:txBody>
          <a:bodyPr/>
          <a:lstStyle/>
          <a:p>
            <a:endParaRPr lang="ja-JP" altLang="en-US"/>
          </a:p>
        </p:txBody>
      </p:sp>
      <p:sp>
        <p:nvSpPr>
          <p:cNvPr id="115" name="Text 77"/>
          <p:cNvSpPr txBox="1"/>
          <p:nvPr/>
        </p:nvSpPr>
        <p:spPr>
          <a:xfrm>
            <a:off x="6057900" y="4069149"/>
            <a:ext cx="896112" cy="162763"/>
          </a:xfrm>
          <a:prstGeom prst="rect">
            <a:avLst/>
          </a:prstGeom>
          <a:noFill/>
          <a:ln/>
        </p:spPr>
        <p:txBody>
          <a:bodyPr wrap="square" lIns="0" tIns="0" rIns="0" bIns="0" rtlCol="0" anchor="ctr"/>
          <a:lstStyle/>
          <a:p>
            <a:pPr marL="0" indent="0" algn="l">
              <a:buNone/>
            </a:pPr>
            <a:r>
              <a:rPr lang="en-US" sz="900" b="1" dirty="0">
                <a:solidFill>
                  <a:srgbClr val="DC2626"/>
                </a:solidFill>
                <a:latin typeface="Noto Sans JP" pitchFamily="34" charset="0"/>
                <a:ea typeface="Noto Sans JP" pitchFamily="34" charset="-122"/>
                <a:cs typeface="Noto Sans JP" pitchFamily="34" charset="-120"/>
              </a:rPr>
              <a:t>新卒事業責任者</a:t>
            </a:r>
            <a:endParaRPr lang="en-US" sz="900" dirty="0"/>
          </a:p>
        </p:txBody>
      </p:sp>
      <p:sp>
        <p:nvSpPr>
          <p:cNvPr id="116" name="Shape 78"/>
          <p:cNvSpPr/>
          <p:nvPr/>
        </p:nvSpPr>
        <p:spPr>
          <a:xfrm>
            <a:off x="6057900" y="4517205"/>
            <a:ext cx="2486254" cy="9144"/>
          </a:xfrm>
          <a:prstGeom prst="rect">
            <a:avLst/>
          </a:prstGeom>
          <a:solidFill>
            <a:srgbClr val="F3F4F6"/>
          </a:solidFill>
          <a:ln/>
        </p:spPr>
        <p:txBody>
          <a:bodyPr/>
          <a:lstStyle/>
          <a:p>
            <a:endParaRPr lang="ja-JP" altLang="en-US"/>
          </a:p>
        </p:txBody>
      </p:sp>
      <p:sp>
        <p:nvSpPr>
          <p:cNvPr id="117" name="Text 79"/>
          <p:cNvSpPr txBox="1"/>
          <p:nvPr/>
        </p:nvSpPr>
        <p:spPr>
          <a:xfrm>
            <a:off x="6057900" y="4250200"/>
            <a:ext cx="762610" cy="228600"/>
          </a:xfrm>
          <a:prstGeom prst="rect">
            <a:avLst/>
          </a:prstGeom>
          <a:noFill/>
          <a:ln/>
        </p:spPr>
        <p:txBody>
          <a:bodyPr wrap="square" lIns="0" tIns="0" rIns="0" bIns="0" rtlCol="0" anchor="ctr"/>
          <a:lstStyle/>
          <a:p>
            <a:pPr marL="0" indent="0" algn="l">
              <a:buNone/>
            </a:pPr>
            <a:r>
              <a:rPr lang="en-US" sz="1200" b="1" dirty="0">
                <a:solidFill>
                  <a:srgbClr val="1F2937"/>
                </a:solidFill>
                <a:latin typeface="Noto Sans JP" pitchFamily="34" charset="0"/>
                <a:ea typeface="Noto Sans JP" pitchFamily="34" charset="-122"/>
                <a:cs typeface="Noto Sans JP" pitchFamily="34" charset="-120"/>
              </a:rPr>
              <a:t>藤田 拓秀</a:t>
            </a:r>
            <a:endParaRPr lang="en-US" sz="1200" dirty="0"/>
          </a:p>
        </p:txBody>
      </p:sp>
      <p:sp>
        <p:nvSpPr>
          <p:cNvPr id="118" name="Text 80"/>
          <p:cNvSpPr txBox="1"/>
          <p:nvPr/>
        </p:nvSpPr>
        <p:spPr>
          <a:xfrm>
            <a:off x="6057900" y="4564753"/>
            <a:ext cx="991210" cy="14356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大阪大学 経済学部卒</a:t>
            </a:r>
            <a:endParaRPr lang="en-US" sz="800" dirty="0"/>
          </a:p>
        </p:txBody>
      </p:sp>
      <p:sp>
        <p:nvSpPr>
          <p:cNvPr id="119" name="Text 81"/>
          <p:cNvSpPr txBox="1"/>
          <p:nvPr/>
        </p:nvSpPr>
        <p:spPr>
          <a:xfrm>
            <a:off x="6057900" y="4747633"/>
            <a:ext cx="1438351" cy="14356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 2013年 ビズリーチ新卒入社</a:t>
            </a:r>
            <a:endParaRPr lang="en-US" sz="800" dirty="0"/>
          </a:p>
        </p:txBody>
      </p:sp>
      <p:sp>
        <p:nvSpPr>
          <p:cNvPr id="120" name="Text 82"/>
          <p:cNvSpPr txBox="1"/>
          <p:nvPr/>
        </p:nvSpPr>
        <p:spPr>
          <a:xfrm>
            <a:off x="6057900" y="4930513"/>
            <a:ext cx="2477110" cy="29535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 ビズリーチ事業（法人営業・ビジネス開発コンサルタント）</a:t>
            </a:r>
            <a:endParaRPr lang="en-US" sz="800" dirty="0"/>
          </a:p>
        </p:txBody>
      </p:sp>
      <p:sp>
        <p:nvSpPr>
          <p:cNvPr id="121" name="Text 83"/>
          <p:cNvSpPr txBox="1"/>
          <p:nvPr/>
        </p:nvSpPr>
        <p:spPr>
          <a:xfrm>
            <a:off x="6057900" y="5258783"/>
            <a:ext cx="2477110" cy="295351"/>
          </a:xfrm>
          <a:prstGeom prst="rect">
            <a:avLst/>
          </a:prstGeom>
          <a:noFill/>
          <a:ln/>
        </p:spPr>
        <p:txBody>
          <a:bodyPr wrap="square" lIns="0" tIns="0" rIns="0" bIns="0" rtlCol="0" anchor="ctr"/>
          <a:lstStyle/>
          <a:p>
            <a:pPr marL="0" indent="0" algn="l">
              <a:buNone/>
            </a:pPr>
            <a:r>
              <a:rPr lang="en-US" sz="800" dirty="0">
                <a:solidFill>
                  <a:srgbClr val="4B5563"/>
                </a:solidFill>
                <a:latin typeface="Noto Sans JP" pitchFamily="34" charset="0"/>
                <a:ea typeface="Noto Sans JP" pitchFamily="34" charset="-122"/>
                <a:cs typeface="Noto Sans JP" pitchFamily="34" charset="-120"/>
              </a:rPr>
              <a:t>→ 新卒事業部（ビズリーチ・キャンパス）立ち上げ・事業部長</a:t>
            </a:r>
            <a:endParaRPr lang="en-US" sz="800" dirty="0"/>
          </a:p>
        </p:txBody>
      </p:sp>
      <p:sp>
        <p:nvSpPr>
          <p:cNvPr id="122" name="Shape 84"/>
          <p:cNvSpPr/>
          <p:nvPr/>
        </p:nvSpPr>
        <p:spPr>
          <a:xfrm>
            <a:off x="8762695" y="3974051"/>
            <a:ext cx="2695651" cy="1828800"/>
          </a:xfrm>
          <a:prstGeom prst="roundRect">
            <a:avLst>
              <a:gd name="adj" fmla="val 1042"/>
            </a:avLst>
          </a:prstGeom>
          <a:solidFill>
            <a:srgbClr val="FFFFFF"/>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ja-JP" altLang="en-US"/>
          </a:p>
        </p:txBody>
      </p:sp>
      <p:sp>
        <p:nvSpPr>
          <p:cNvPr id="123" name="Shape 85"/>
          <p:cNvSpPr/>
          <p:nvPr/>
        </p:nvSpPr>
        <p:spPr>
          <a:xfrm>
            <a:off x="8772753" y="3984109"/>
            <a:ext cx="2676449" cy="38405"/>
          </a:xfrm>
          <a:prstGeom prst="rect">
            <a:avLst/>
          </a:prstGeom>
          <a:solidFill>
            <a:srgbClr val="EF4444"/>
          </a:solidFill>
          <a:ln/>
        </p:spPr>
        <p:txBody>
          <a:bodyPr/>
          <a:lstStyle/>
          <a:p>
            <a:endParaRPr lang="ja-JP" altLang="en-US"/>
          </a:p>
        </p:txBody>
      </p:sp>
      <p:sp>
        <p:nvSpPr>
          <p:cNvPr id="124" name="Text 86"/>
          <p:cNvSpPr txBox="1"/>
          <p:nvPr/>
        </p:nvSpPr>
        <p:spPr>
          <a:xfrm>
            <a:off x="8867851" y="4069149"/>
            <a:ext cx="781812" cy="162763"/>
          </a:xfrm>
          <a:prstGeom prst="rect">
            <a:avLst/>
          </a:prstGeom>
          <a:noFill/>
          <a:ln/>
        </p:spPr>
        <p:txBody>
          <a:bodyPr wrap="square" lIns="0" tIns="0" rIns="0" bIns="0" rtlCol="0" anchor="ctr"/>
          <a:lstStyle/>
          <a:p>
            <a:pPr marL="0" indent="0" algn="l">
              <a:buNone/>
            </a:pPr>
            <a:r>
              <a:rPr lang="en-US" sz="900" b="1" dirty="0">
                <a:solidFill>
                  <a:srgbClr val="DC2626"/>
                </a:solidFill>
                <a:latin typeface="Noto Sans JP" pitchFamily="34" charset="0"/>
                <a:ea typeface="Noto Sans JP" pitchFamily="34" charset="-122"/>
                <a:cs typeface="Noto Sans JP" pitchFamily="34" charset="-120"/>
              </a:rPr>
              <a:t>ビジネス開発</a:t>
            </a:r>
            <a:endParaRPr lang="en-US" sz="900" dirty="0"/>
          </a:p>
        </p:txBody>
      </p:sp>
      <p:sp>
        <p:nvSpPr>
          <p:cNvPr id="125" name="Shape 87"/>
          <p:cNvSpPr/>
          <p:nvPr/>
        </p:nvSpPr>
        <p:spPr>
          <a:xfrm>
            <a:off x="8867851" y="4517205"/>
            <a:ext cx="2486254" cy="9144"/>
          </a:xfrm>
          <a:prstGeom prst="rect">
            <a:avLst/>
          </a:prstGeom>
          <a:solidFill>
            <a:srgbClr val="F3F4F6"/>
          </a:solidFill>
          <a:ln/>
        </p:spPr>
        <p:txBody>
          <a:bodyPr/>
          <a:lstStyle/>
          <a:p>
            <a:endParaRPr lang="ja-JP" altLang="en-US"/>
          </a:p>
        </p:txBody>
      </p:sp>
      <p:sp>
        <p:nvSpPr>
          <p:cNvPr id="126" name="Text 88"/>
          <p:cNvSpPr txBox="1"/>
          <p:nvPr/>
        </p:nvSpPr>
        <p:spPr>
          <a:xfrm>
            <a:off x="8867851" y="4250200"/>
            <a:ext cx="762610" cy="228600"/>
          </a:xfrm>
          <a:prstGeom prst="rect">
            <a:avLst/>
          </a:prstGeom>
          <a:noFill/>
          <a:ln/>
        </p:spPr>
        <p:txBody>
          <a:bodyPr wrap="square" lIns="0" tIns="0" rIns="0" bIns="0" rtlCol="0" anchor="ctr"/>
          <a:lstStyle/>
          <a:p>
            <a:pPr marL="0" indent="0" algn="l">
              <a:buNone/>
            </a:pPr>
            <a:r>
              <a:rPr lang="en-US" sz="1200" b="1" dirty="0">
                <a:solidFill>
                  <a:srgbClr val="1F2937"/>
                </a:solidFill>
                <a:latin typeface="Noto Sans JP" pitchFamily="34" charset="0"/>
                <a:ea typeface="Noto Sans JP" pitchFamily="34" charset="-122"/>
                <a:cs typeface="Noto Sans JP" pitchFamily="34" charset="-120"/>
              </a:rPr>
              <a:t>山本 憲明</a:t>
            </a:r>
            <a:endParaRPr lang="en-US" sz="1200" dirty="0"/>
          </a:p>
        </p:txBody>
      </p:sp>
      <p:sp>
        <p:nvSpPr>
          <p:cNvPr id="127" name="Text 89"/>
          <p:cNvSpPr txBox="1"/>
          <p:nvPr/>
        </p:nvSpPr>
        <p:spPr>
          <a:xfrm>
            <a:off x="8867851" y="4564753"/>
            <a:ext cx="771754" cy="14356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青山学院大学卒</a:t>
            </a:r>
            <a:endParaRPr lang="en-US" sz="800" dirty="0"/>
          </a:p>
        </p:txBody>
      </p:sp>
      <p:sp>
        <p:nvSpPr>
          <p:cNvPr id="128" name="Text 90"/>
          <p:cNvSpPr txBox="1"/>
          <p:nvPr/>
        </p:nvSpPr>
        <p:spPr>
          <a:xfrm>
            <a:off x="8867851" y="4747633"/>
            <a:ext cx="2563063" cy="438912"/>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 インテリジェンス（現：パーソルキャリア）にて約14年、人材紹介・事業企画・拠点立ち上げ責任者等を歴任</a:t>
            </a:r>
            <a:endParaRPr lang="en-US" sz="800" dirty="0"/>
          </a:p>
        </p:txBody>
      </p:sp>
      <p:sp>
        <p:nvSpPr>
          <p:cNvPr id="129" name="Text 91"/>
          <p:cNvSpPr txBox="1"/>
          <p:nvPr/>
        </p:nvSpPr>
        <p:spPr>
          <a:xfrm>
            <a:off x="8867851" y="5220378"/>
            <a:ext cx="2524658" cy="29535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 2018年 ビズリーチ入社（地方拠点統括・組織戦略統括）</a:t>
            </a:r>
            <a:endParaRPr lang="en-US" sz="800" dirty="0"/>
          </a:p>
        </p:txBody>
      </p:sp>
      <p:sp>
        <p:nvSpPr>
          <p:cNvPr id="130" name="Text 92"/>
          <p:cNvSpPr txBox="1"/>
          <p:nvPr/>
        </p:nvSpPr>
        <p:spPr>
          <a:xfrm>
            <a:off x="8867851" y="5547733"/>
            <a:ext cx="1191463" cy="143561"/>
          </a:xfrm>
          <a:prstGeom prst="rect">
            <a:avLst/>
          </a:prstGeom>
          <a:noFill/>
          <a:ln/>
        </p:spPr>
        <p:txBody>
          <a:bodyPr wrap="square" lIns="0" tIns="0" rIns="0" bIns="0" rtlCol="0" anchor="ctr"/>
          <a:lstStyle/>
          <a:p>
            <a:pPr marL="0" indent="0" algn="l">
              <a:buNone/>
            </a:pPr>
            <a:r>
              <a:rPr lang="en-US" sz="800" dirty="0">
                <a:solidFill>
                  <a:srgbClr val="4B5563"/>
                </a:solidFill>
                <a:latin typeface="Noto Sans JP" pitchFamily="34" charset="0"/>
                <a:ea typeface="Noto Sans JP" pitchFamily="34" charset="-122"/>
                <a:cs typeface="Noto Sans JP" pitchFamily="34" charset="-120"/>
              </a:rPr>
              <a:t>→ 現：ビジネス開発担当</a:t>
            </a:r>
            <a:endParaRPr lang="en-US" sz="800" dirty="0"/>
          </a:p>
        </p:txBody>
      </p:sp>
      <p:sp>
        <p:nvSpPr>
          <p:cNvPr id="131" name="Shape 93"/>
          <p:cNvSpPr/>
          <p:nvPr/>
        </p:nvSpPr>
        <p:spPr>
          <a:xfrm>
            <a:off x="332841" y="5773442"/>
            <a:ext cx="2695651" cy="1543507"/>
          </a:xfrm>
          <a:prstGeom prst="roundRect">
            <a:avLst>
              <a:gd name="adj" fmla="val 1463"/>
            </a:avLst>
          </a:prstGeom>
          <a:solidFill>
            <a:srgbClr val="FFFFFF"/>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ja-JP" altLang="en-US"/>
          </a:p>
        </p:txBody>
      </p:sp>
      <p:sp>
        <p:nvSpPr>
          <p:cNvPr id="132" name="Shape 94"/>
          <p:cNvSpPr/>
          <p:nvPr/>
        </p:nvSpPr>
        <p:spPr>
          <a:xfrm>
            <a:off x="342900" y="5783500"/>
            <a:ext cx="2676449" cy="38405"/>
          </a:xfrm>
          <a:prstGeom prst="rect">
            <a:avLst/>
          </a:prstGeom>
          <a:solidFill>
            <a:srgbClr val="3B82F6"/>
          </a:solidFill>
          <a:ln/>
        </p:spPr>
        <p:txBody>
          <a:bodyPr/>
          <a:lstStyle/>
          <a:p>
            <a:endParaRPr lang="ja-JP" altLang="en-US"/>
          </a:p>
        </p:txBody>
      </p:sp>
      <p:sp>
        <p:nvSpPr>
          <p:cNvPr id="133" name="Text 95"/>
          <p:cNvSpPr txBox="1"/>
          <p:nvPr/>
        </p:nvSpPr>
        <p:spPr>
          <a:xfrm>
            <a:off x="437997" y="5868539"/>
            <a:ext cx="896112" cy="162763"/>
          </a:xfrm>
          <a:prstGeom prst="rect">
            <a:avLst/>
          </a:prstGeom>
          <a:noFill/>
          <a:ln/>
        </p:spPr>
        <p:txBody>
          <a:bodyPr wrap="square" lIns="0" tIns="0" rIns="0" bIns="0" rtlCol="0" anchor="ctr"/>
          <a:lstStyle/>
          <a:p>
            <a:pPr marL="0" indent="0" algn="l">
              <a:buNone/>
            </a:pPr>
            <a:r>
              <a:rPr lang="en-US" sz="900" b="1" dirty="0">
                <a:solidFill>
                  <a:srgbClr val="2563EB"/>
                </a:solidFill>
                <a:latin typeface="Noto Sans JP" pitchFamily="34" charset="0"/>
                <a:ea typeface="Noto Sans JP" pitchFamily="34" charset="-122"/>
                <a:cs typeface="Noto Sans JP" pitchFamily="34" charset="-120"/>
              </a:rPr>
              <a:t>Thinkings 代表</a:t>
            </a:r>
            <a:endParaRPr lang="en-US" sz="900" dirty="0"/>
          </a:p>
        </p:txBody>
      </p:sp>
      <p:sp>
        <p:nvSpPr>
          <p:cNvPr id="134" name="Shape 96"/>
          <p:cNvSpPr/>
          <p:nvPr/>
        </p:nvSpPr>
        <p:spPr>
          <a:xfrm>
            <a:off x="437997" y="6316595"/>
            <a:ext cx="2486254" cy="9144"/>
          </a:xfrm>
          <a:prstGeom prst="rect">
            <a:avLst/>
          </a:prstGeom>
          <a:solidFill>
            <a:srgbClr val="F3F4F6"/>
          </a:solidFill>
          <a:ln/>
        </p:spPr>
        <p:txBody>
          <a:bodyPr/>
          <a:lstStyle/>
          <a:p>
            <a:endParaRPr lang="ja-JP" altLang="en-US"/>
          </a:p>
        </p:txBody>
      </p:sp>
      <p:sp>
        <p:nvSpPr>
          <p:cNvPr id="135" name="Text 97"/>
          <p:cNvSpPr txBox="1"/>
          <p:nvPr/>
        </p:nvSpPr>
        <p:spPr>
          <a:xfrm>
            <a:off x="437997" y="6049590"/>
            <a:ext cx="609905" cy="228600"/>
          </a:xfrm>
          <a:prstGeom prst="rect">
            <a:avLst/>
          </a:prstGeom>
          <a:noFill/>
          <a:ln/>
        </p:spPr>
        <p:txBody>
          <a:bodyPr wrap="square" lIns="0" tIns="0" rIns="0" bIns="0" rtlCol="0" anchor="ctr"/>
          <a:lstStyle/>
          <a:p>
            <a:pPr marL="0" indent="0" algn="l">
              <a:buNone/>
            </a:pPr>
            <a:r>
              <a:rPr lang="en-US" sz="1200" b="1" dirty="0">
                <a:solidFill>
                  <a:srgbClr val="1F2937"/>
                </a:solidFill>
                <a:latin typeface="Noto Sans JP" pitchFamily="34" charset="0"/>
                <a:ea typeface="Noto Sans JP" pitchFamily="34" charset="-122"/>
                <a:cs typeface="Noto Sans JP" pitchFamily="34" charset="-120"/>
              </a:rPr>
              <a:t>瀧澤 暁</a:t>
            </a:r>
            <a:endParaRPr lang="en-US" sz="1200" dirty="0"/>
          </a:p>
        </p:txBody>
      </p:sp>
      <p:sp>
        <p:nvSpPr>
          <p:cNvPr id="136" name="Text 98"/>
          <p:cNvSpPr txBox="1"/>
          <p:nvPr/>
        </p:nvSpPr>
        <p:spPr>
          <a:xfrm>
            <a:off x="437997" y="6364144"/>
            <a:ext cx="896112" cy="14356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駒澤大学 法学部卒</a:t>
            </a:r>
            <a:endParaRPr lang="en-US" sz="800" dirty="0"/>
          </a:p>
        </p:txBody>
      </p:sp>
      <p:sp>
        <p:nvSpPr>
          <p:cNvPr id="137" name="Text 99"/>
          <p:cNvSpPr txBox="1"/>
          <p:nvPr/>
        </p:nvSpPr>
        <p:spPr>
          <a:xfrm>
            <a:off x="437997" y="6547024"/>
            <a:ext cx="2220163" cy="14356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 2000年 インフォデックス創業（代表取締役）</a:t>
            </a:r>
            <a:endParaRPr lang="en-US" sz="800" dirty="0"/>
          </a:p>
        </p:txBody>
      </p:sp>
      <p:sp>
        <p:nvSpPr>
          <p:cNvPr id="138" name="Text 100"/>
          <p:cNvSpPr txBox="1"/>
          <p:nvPr/>
        </p:nvSpPr>
        <p:spPr>
          <a:xfrm>
            <a:off x="437997" y="6729904"/>
            <a:ext cx="1943100" cy="14356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 イグナイトアイ代表（Sonar ATS開発）</a:t>
            </a:r>
            <a:endParaRPr lang="en-US" sz="800" dirty="0"/>
          </a:p>
        </p:txBody>
      </p:sp>
      <p:sp>
        <p:nvSpPr>
          <p:cNvPr id="139" name="Text 101"/>
          <p:cNvSpPr txBox="1"/>
          <p:nvPr/>
        </p:nvSpPr>
        <p:spPr>
          <a:xfrm>
            <a:off x="437997" y="6912784"/>
            <a:ext cx="2190902" cy="143561"/>
          </a:xfrm>
          <a:prstGeom prst="rect">
            <a:avLst/>
          </a:prstGeom>
          <a:noFill/>
          <a:ln/>
        </p:spPr>
        <p:txBody>
          <a:bodyPr wrap="square" lIns="0" tIns="0" rIns="0" bIns="0" rtlCol="0" anchor="ctr"/>
          <a:lstStyle/>
          <a:p>
            <a:pPr marL="0" indent="0" algn="l">
              <a:buNone/>
            </a:pPr>
            <a:r>
              <a:rPr lang="en-US" sz="800" dirty="0">
                <a:solidFill>
                  <a:srgbClr val="4B5563"/>
                </a:solidFill>
                <a:latin typeface="Noto Sans JP" pitchFamily="34" charset="0"/>
                <a:ea typeface="Noto Sans JP" pitchFamily="34" charset="-122"/>
                <a:cs typeface="Noto Sans JP" pitchFamily="34" charset="-120"/>
              </a:rPr>
              <a:t>→ 2020年 グループ化に伴いThinkings代表就任</a:t>
            </a:r>
            <a:endParaRPr lang="en-US" sz="800" dirty="0"/>
          </a:p>
        </p:txBody>
      </p:sp>
      <p:sp>
        <p:nvSpPr>
          <p:cNvPr id="140" name="Shape 102"/>
          <p:cNvSpPr/>
          <p:nvPr/>
        </p:nvSpPr>
        <p:spPr>
          <a:xfrm>
            <a:off x="3142792" y="5773442"/>
            <a:ext cx="2695651" cy="1543507"/>
          </a:xfrm>
          <a:prstGeom prst="roundRect">
            <a:avLst>
              <a:gd name="adj" fmla="val 1463"/>
            </a:avLst>
          </a:prstGeom>
          <a:solidFill>
            <a:srgbClr val="FFFFFF"/>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ja-JP" altLang="en-US"/>
          </a:p>
        </p:txBody>
      </p:sp>
      <p:sp>
        <p:nvSpPr>
          <p:cNvPr id="141" name="Shape 103"/>
          <p:cNvSpPr/>
          <p:nvPr/>
        </p:nvSpPr>
        <p:spPr>
          <a:xfrm>
            <a:off x="3152851" y="5783500"/>
            <a:ext cx="2676449" cy="38405"/>
          </a:xfrm>
          <a:prstGeom prst="rect">
            <a:avLst/>
          </a:prstGeom>
          <a:solidFill>
            <a:srgbClr val="10B981"/>
          </a:solidFill>
          <a:ln/>
        </p:spPr>
        <p:txBody>
          <a:bodyPr/>
          <a:lstStyle/>
          <a:p>
            <a:endParaRPr lang="ja-JP" altLang="en-US"/>
          </a:p>
        </p:txBody>
      </p:sp>
      <p:sp>
        <p:nvSpPr>
          <p:cNvPr id="142" name="Text 104"/>
          <p:cNvSpPr txBox="1"/>
          <p:nvPr/>
        </p:nvSpPr>
        <p:spPr>
          <a:xfrm>
            <a:off x="3247948" y="5868539"/>
            <a:ext cx="314554" cy="162763"/>
          </a:xfrm>
          <a:prstGeom prst="rect">
            <a:avLst/>
          </a:prstGeom>
          <a:noFill/>
          <a:ln/>
        </p:spPr>
        <p:txBody>
          <a:bodyPr wrap="square" lIns="0" tIns="0" rIns="0" bIns="0" rtlCol="0" anchor="ctr"/>
          <a:lstStyle/>
          <a:p>
            <a:pPr marL="0" indent="0" algn="l">
              <a:buNone/>
            </a:pPr>
            <a:r>
              <a:rPr lang="en-US" sz="900" b="1" dirty="0">
                <a:solidFill>
                  <a:srgbClr val="059669"/>
                </a:solidFill>
                <a:latin typeface="Noto Sans JP" pitchFamily="34" charset="0"/>
                <a:ea typeface="Noto Sans JP" pitchFamily="34" charset="-122"/>
                <a:cs typeface="Noto Sans JP" pitchFamily="34" charset="-120"/>
              </a:rPr>
              <a:t>CTO</a:t>
            </a:r>
            <a:endParaRPr lang="en-US" sz="900" dirty="0"/>
          </a:p>
        </p:txBody>
      </p:sp>
      <p:sp>
        <p:nvSpPr>
          <p:cNvPr id="143" name="Shape 105"/>
          <p:cNvSpPr/>
          <p:nvPr/>
        </p:nvSpPr>
        <p:spPr>
          <a:xfrm>
            <a:off x="3247948" y="6316595"/>
            <a:ext cx="2486254" cy="9144"/>
          </a:xfrm>
          <a:prstGeom prst="rect">
            <a:avLst/>
          </a:prstGeom>
          <a:solidFill>
            <a:srgbClr val="F3F4F6"/>
          </a:solidFill>
          <a:ln/>
        </p:spPr>
        <p:txBody>
          <a:bodyPr/>
          <a:lstStyle/>
          <a:p>
            <a:endParaRPr lang="ja-JP" altLang="en-US"/>
          </a:p>
        </p:txBody>
      </p:sp>
      <p:sp>
        <p:nvSpPr>
          <p:cNvPr id="144" name="Text 106"/>
          <p:cNvSpPr txBox="1"/>
          <p:nvPr/>
        </p:nvSpPr>
        <p:spPr>
          <a:xfrm>
            <a:off x="3247948" y="6049590"/>
            <a:ext cx="762610" cy="228600"/>
          </a:xfrm>
          <a:prstGeom prst="rect">
            <a:avLst/>
          </a:prstGeom>
          <a:noFill/>
          <a:ln/>
        </p:spPr>
        <p:txBody>
          <a:bodyPr wrap="square" lIns="0" tIns="0" rIns="0" bIns="0" rtlCol="0" anchor="ctr"/>
          <a:lstStyle/>
          <a:p>
            <a:pPr marL="0" indent="0" algn="l">
              <a:buNone/>
            </a:pPr>
            <a:r>
              <a:rPr lang="en-US" sz="1200" b="1" dirty="0">
                <a:solidFill>
                  <a:srgbClr val="1F2937"/>
                </a:solidFill>
                <a:latin typeface="Noto Sans JP" pitchFamily="34" charset="0"/>
                <a:ea typeface="Noto Sans JP" pitchFamily="34" charset="-122"/>
                <a:cs typeface="Noto Sans JP" pitchFamily="34" charset="-120"/>
              </a:rPr>
              <a:t>外山 英幸</a:t>
            </a:r>
            <a:endParaRPr lang="en-US" sz="1200" dirty="0"/>
          </a:p>
        </p:txBody>
      </p:sp>
      <p:sp>
        <p:nvSpPr>
          <p:cNvPr id="145" name="Text 107"/>
          <p:cNvSpPr txBox="1"/>
          <p:nvPr/>
        </p:nvSpPr>
        <p:spPr>
          <a:xfrm>
            <a:off x="3247948" y="6364144"/>
            <a:ext cx="2553005" cy="29535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Web制作会社等でフルスタックエンジニア（システム設計）</a:t>
            </a:r>
            <a:endParaRPr lang="en-US" sz="800" dirty="0"/>
          </a:p>
        </p:txBody>
      </p:sp>
      <p:sp>
        <p:nvSpPr>
          <p:cNvPr id="146" name="Text 108"/>
          <p:cNvSpPr txBox="1"/>
          <p:nvPr/>
        </p:nvSpPr>
        <p:spPr>
          <a:xfrm>
            <a:off x="3247948" y="6691499"/>
            <a:ext cx="1239012" cy="14356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 2017年 ビズリーチ入社</a:t>
            </a:r>
            <a:endParaRPr lang="en-US" sz="800" dirty="0"/>
          </a:p>
        </p:txBody>
      </p:sp>
      <p:sp>
        <p:nvSpPr>
          <p:cNvPr id="147" name="Text 109"/>
          <p:cNvSpPr txBox="1"/>
          <p:nvPr/>
        </p:nvSpPr>
        <p:spPr>
          <a:xfrm>
            <a:off x="3247948" y="6874379"/>
            <a:ext cx="1581912" cy="14356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 開発組織マネジメント・CTO室</a:t>
            </a:r>
            <a:endParaRPr lang="en-US" sz="800" dirty="0"/>
          </a:p>
        </p:txBody>
      </p:sp>
      <p:sp>
        <p:nvSpPr>
          <p:cNvPr id="148" name="Text 110"/>
          <p:cNvSpPr txBox="1"/>
          <p:nvPr/>
        </p:nvSpPr>
        <p:spPr>
          <a:xfrm>
            <a:off x="3247948" y="7058174"/>
            <a:ext cx="1981505" cy="143561"/>
          </a:xfrm>
          <a:prstGeom prst="rect">
            <a:avLst/>
          </a:prstGeom>
          <a:noFill/>
          <a:ln/>
        </p:spPr>
        <p:txBody>
          <a:bodyPr wrap="square" lIns="0" tIns="0" rIns="0" bIns="0" rtlCol="0" anchor="ctr"/>
          <a:lstStyle/>
          <a:p>
            <a:pPr marL="0" indent="0" algn="l">
              <a:buNone/>
            </a:pPr>
            <a:r>
              <a:rPr lang="en-US" sz="800" dirty="0">
                <a:solidFill>
                  <a:srgbClr val="4B5563"/>
                </a:solidFill>
                <a:latin typeface="Noto Sans JP" pitchFamily="34" charset="0"/>
                <a:ea typeface="Noto Sans JP" pitchFamily="34" charset="-122"/>
                <a:cs typeface="Noto Sans JP" pitchFamily="34" charset="-120"/>
              </a:rPr>
              <a:t>→ 現職（全社技術戦略・生成AI活用推進）</a:t>
            </a:r>
            <a:endParaRPr lang="en-US" sz="800" dirty="0"/>
          </a:p>
        </p:txBody>
      </p:sp>
      <p:sp>
        <p:nvSpPr>
          <p:cNvPr id="149" name="Shape 111"/>
          <p:cNvSpPr/>
          <p:nvPr/>
        </p:nvSpPr>
        <p:spPr>
          <a:xfrm>
            <a:off x="5952744" y="5773442"/>
            <a:ext cx="2695651" cy="1543507"/>
          </a:xfrm>
          <a:prstGeom prst="roundRect">
            <a:avLst>
              <a:gd name="adj" fmla="val 1463"/>
            </a:avLst>
          </a:prstGeom>
          <a:solidFill>
            <a:srgbClr val="FFFFFF"/>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ja-JP" altLang="en-US"/>
          </a:p>
        </p:txBody>
      </p:sp>
      <p:sp>
        <p:nvSpPr>
          <p:cNvPr id="150" name="Shape 112"/>
          <p:cNvSpPr/>
          <p:nvPr/>
        </p:nvSpPr>
        <p:spPr>
          <a:xfrm>
            <a:off x="5962802" y="5783500"/>
            <a:ext cx="2676449" cy="38405"/>
          </a:xfrm>
          <a:prstGeom prst="rect">
            <a:avLst/>
          </a:prstGeom>
          <a:solidFill>
            <a:srgbClr val="10B981"/>
          </a:solidFill>
          <a:ln/>
        </p:spPr>
        <p:txBody>
          <a:bodyPr/>
          <a:lstStyle/>
          <a:p>
            <a:endParaRPr lang="ja-JP" altLang="en-US"/>
          </a:p>
        </p:txBody>
      </p:sp>
      <p:sp>
        <p:nvSpPr>
          <p:cNvPr id="151" name="Text 113"/>
          <p:cNvSpPr txBox="1"/>
          <p:nvPr/>
        </p:nvSpPr>
        <p:spPr>
          <a:xfrm>
            <a:off x="6057900" y="5868539"/>
            <a:ext cx="372161" cy="162763"/>
          </a:xfrm>
          <a:prstGeom prst="rect">
            <a:avLst/>
          </a:prstGeom>
          <a:noFill/>
          <a:ln/>
        </p:spPr>
        <p:txBody>
          <a:bodyPr wrap="square" lIns="0" tIns="0" rIns="0" bIns="0" rtlCol="0" anchor="ctr"/>
          <a:lstStyle/>
          <a:p>
            <a:pPr marL="0" indent="0" algn="l">
              <a:buNone/>
            </a:pPr>
            <a:r>
              <a:rPr lang="en-US" sz="900" b="1" dirty="0">
                <a:solidFill>
                  <a:srgbClr val="059669"/>
                </a:solidFill>
                <a:latin typeface="Noto Sans JP" pitchFamily="34" charset="0"/>
                <a:ea typeface="Noto Sans JP" pitchFamily="34" charset="-122"/>
                <a:cs typeface="Noto Sans JP" pitchFamily="34" charset="-120"/>
              </a:rPr>
              <a:t>VPoE</a:t>
            </a:r>
            <a:endParaRPr lang="en-US" sz="900" dirty="0"/>
          </a:p>
        </p:txBody>
      </p:sp>
      <p:sp>
        <p:nvSpPr>
          <p:cNvPr id="152" name="Shape 114"/>
          <p:cNvSpPr/>
          <p:nvPr/>
        </p:nvSpPr>
        <p:spPr>
          <a:xfrm>
            <a:off x="6057900" y="6316595"/>
            <a:ext cx="2486254" cy="9144"/>
          </a:xfrm>
          <a:prstGeom prst="rect">
            <a:avLst/>
          </a:prstGeom>
          <a:solidFill>
            <a:srgbClr val="F3F4F6"/>
          </a:solidFill>
          <a:ln/>
        </p:spPr>
        <p:txBody>
          <a:bodyPr/>
          <a:lstStyle/>
          <a:p>
            <a:endParaRPr lang="ja-JP" altLang="en-US"/>
          </a:p>
        </p:txBody>
      </p:sp>
      <p:sp>
        <p:nvSpPr>
          <p:cNvPr id="153" name="Text 115"/>
          <p:cNvSpPr txBox="1"/>
          <p:nvPr/>
        </p:nvSpPr>
        <p:spPr>
          <a:xfrm>
            <a:off x="6057900" y="6049590"/>
            <a:ext cx="609905" cy="228600"/>
          </a:xfrm>
          <a:prstGeom prst="rect">
            <a:avLst/>
          </a:prstGeom>
          <a:noFill/>
          <a:ln/>
        </p:spPr>
        <p:txBody>
          <a:bodyPr wrap="square" lIns="0" tIns="0" rIns="0" bIns="0" rtlCol="0" anchor="ctr"/>
          <a:lstStyle/>
          <a:p>
            <a:pPr marL="0" indent="0" algn="l">
              <a:buNone/>
            </a:pPr>
            <a:r>
              <a:rPr lang="en-US" sz="1200" b="1" dirty="0">
                <a:solidFill>
                  <a:srgbClr val="1F2937"/>
                </a:solidFill>
                <a:latin typeface="Noto Sans JP" pitchFamily="34" charset="0"/>
                <a:ea typeface="Noto Sans JP" pitchFamily="34" charset="-122"/>
                <a:cs typeface="Noto Sans JP" pitchFamily="34" charset="-120"/>
              </a:rPr>
              <a:t>萩原 崇</a:t>
            </a:r>
            <a:endParaRPr lang="en-US" sz="1200" dirty="0"/>
          </a:p>
        </p:txBody>
      </p:sp>
      <p:sp>
        <p:nvSpPr>
          <p:cNvPr id="154" name="Text 116"/>
          <p:cNvSpPr txBox="1"/>
          <p:nvPr/>
        </p:nvSpPr>
        <p:spPr>
          <a:xfrm>
            <a:off x="6057900" y="6364144"/>
            <a:ext cx="2524658" cy="14356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1999年よりIT企業（アプリ/DBエンジニア、コンサル）</a:t>
            </a:r>
            <a:endParaRPr lang="en-US" sz="800" dirty="0"/>
          </a:p>
        </p:txBody>
      </p:sp>
      <p:sp>
        <p:nvSpPr>
          <p:cNvPr id="155" name="Text 117"/>
          <p:cNvSpPr txBox="1"/>
          <p:nvPr/>
        </p:nvSpPr>
        <p:spPr>
          <a:xfrm>
            <a:off x="6057900" y="6547024"/>
            <a:ext cx="1239012" cy="14356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 2014年 ビズリーチ入社</a:t>
            </a:r>
            <a:endParaRPr lang="en-US" sz="800" dirty="0"/>
          </a:p>
        </p:txBody>
      </p:sp>
      <p:sp>
        <p:nvSpPr>
          <p:cNvPr id="156" name="Text 118"/>
          <p:cNvSpPr txBox="1"/>
          <p:nvPr/>
        </p:nvSpPr>
        <p:spPr>
          <a:xfrm>
            <a:off x="6057900" y="6729904"/>
            <a:ext cx="1877263" cy="14356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 リクルーティングプロダクト開発部長</a:t>
            </a:r>
            <a:endParaRPr lang="en-US" sz="800" dirty="0"/>
          </a:p>
        </p:txBody>
      </p:sp>
      <p:sp>
        <p:nvSpPr>
          <p:cNvPr id="157" name="Text 119"/>
          <p:cNvSpPr txBox="1"/>
          <p:nvPr/>
        </p:nvSpPr>
        <p:spPr>
          <a:xfrm>
            <a:off x="6057900" y="6912784"/>
            <a:ext cx="1686154" cy="143561"/>
          </a:xfrm>
          <a:prstGeom prst="rect">
            <a:avLst/>
          </a:prstGeom>
          <a:noFill/>
          <a:ln/>
        </p:spPr>
        <p:txBody>
          <a:bodyPr wrap="square" lIns="0" tIns="0" rIns="0" bIns="0" rtlCol="0" anchor="ctr"/>
          <a:lstStyle/>
          <a:p>
            <a:pPr marL="0" indent="0" algn="l">
              <a:buNone/>
            </a:pPr>
            <a:r>
              <a:rPr lang="en-US" sz="800" dirty="0">
                <a:solidFill>
                  <a:srgbClr val="4B5563"/>
                </a:solidFill>
                <a:latin typeface="Noto Sans JP" pitchFamily="34" charset="0"/>
                <a:ea typeface="Noto Sans JP" pitchFamily="34" charset="-122"/>
                <a:cs typeface="Noto Sans JP" pitchFamily="34" charset="-120"/>
              </a:rPr>
              <a:t>→ 現職（エンジニア組織開発統括）</a:t>
            </a:r>
            <a:endParaRPr lang="en-US" sz="800" dirty="0"/>
          </a:p>
        </p:txBody>
      </p:sp>
      <p:sp>
        <p:nvSpPr>
          <p:cNvPr id="158" name="Shape 120"/>
          <p:cNvSpPr/>
          <p:nvPr/>
        </p:nvSpPr>
        <p:spPr>
          <a:xfrm>
            <a:off x="8762695" y="5773442"/>
            <a:ext cx="2695651" cy="1543507"/>
          </a:xfrm>
          <a:prstGeom prst="roundRect">
            <a:avLst>
              <a:gd name="adj" fmla="val 1463"/>
            </a:avLst>
          </a:prstGeom>
          <a:solidFill>
            <a:srgbClr val="FFFFFF"/>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ja-JP" altLang="en-US"/>
          </a:p>
        </p:txBody>
      </p:sp>
      <p:sp>
        <p:nvSpPr>
          <p:cNvPr id="159" name="Shape 121"/>
          <p:cNvSpPr/>
          <p:nvPr/>
        </p:nvSpPr>
        <p:spPr>
          <a:xfrm>
            <a:off x="8772753" y="5783500"/>
            <a:ext cx="2676449" cy="38405"/>
          </a:xfrm>
          <a:prstGeom prst="rect">
            <a:avLst/>
          </a:prstGeom>
          <a:solidFill>
            <a:srgbClr val="8B5CF6"/>
          </a:solidFill>
          <a:ln/>
        </p:spPr>
        <p:txBody>
          <a:bodyPr/>
          <a:lstStyle/>
          <a:p>
            <a:endParaRPr lang="ja-JP" altLang="en-US"/>
          </a:p>
        </p:txBody>
      </p:sp>
      <p:sp>
        <p:nvSpPr>
          <p:cNvPr id="160" name="Text 122"/>
          <p:cNvSpPr txBox="1"/>
          <p:nvPr/>
        </p:nvSpPr>
        <p:spPr>
          <a:xfrm>
            <a:off x="8867851" y="5868539"/>
            <a:ext cx="667512" cy="162763"/>
          </a:xfrm>
          <a:prstGeom prst="rect">
            <a:avLst/>
          </a:prstGeom>
          <a:noFill/>
          <a:ln/>
        </p:spPr>
        <p:txBody>
          <a:bodyPr wrap="square" lIns="0" tIns="0" rIns="0" bIns="0" rtlCol="0" anchor="ctr"/>
          <a:lstStyle/>
          <a:p>
            <a:pPr marL="0" indent="0" algn="l">
              <a:buNone/>
            </a:pPr>
            <a:r>
              <a:rPr lang="en-US" sz="900" b="1" dirty="0">
                <a:solidFill>
                  <a:srgbClr val="7C3AED"/>
                </a:solidFill>
                <a:latin typeface="Noto Sans JP" pitchFamily="34" charset="0"/>
                <a:ea typeface="Noto Sans JP" pitchFamily="34" charset="-122"/>
                <a:cs typeface="Noto Sans JP" pitchFamily="34" charset="-120"/>
              </a:rPr>
              <a:t>人事本部長</a:t>
            </a:r>
            <a:endParaRPr lang="en-US" sz="900" dirty="0"/>
          </a:p>
        </p:txBody>
      </p:sp>
      <p:sp>
        <p:nvSpPr>
          <p:cNvPr id="161" name="Shape 123"/>
          <p:cNvSpPr/>
          <p:nvPr/>
        </p:nvSpPr>
        <p:spPr>
          <a:xfrm>
            <a:off x="8867851" y="6316595"/>
            <a:ext cx="2486254" cy="9144"/>
          </a:xfrm>
          <a:prstGeom prst="rect">
            <a:avLst/>
          </a:prstGeom>
          <a:solidFill>
            <a:srgbClr val="F3F4F6"/>
          </a:solidFill>
          <a:ln/>
        </p:spPr>
        <p:txBody>
          <a:bodyPr/>
          <a:lstStyle/>
          <a:p>
            <a:endParaRPr lang="ja-JP" altLang="en-US"/>
          </a:p>
        </p:txBody>
      </p:sp>
      <p:sp>
        <p:nvSpPr>
          <p:cNvPr id="162" name="Text 124"/>
          <p:cNvSpPr txBox="1"/>
          <p:nvPr/>
        </p:nvSpPr>
        <p:spPr>
          <a:xfrm>
            <a:off x="8867851" y="6049590"/>
            <a:ext cx="609905" cy="228600"/>
          </a:xfrm>
          <a:prstGeom prst="rect">
            <a:avLst/>
          </a:prstGeom>
          <a:noFill/>
          <a:ln/>
        </p:spPr>
        <p:txBody>
          <a:bodyPr wrap="square" lIns="0" tIns="0" rIns="0" bIns="0" rtlCol="0" anchor="ctr"/>
          <a:lstStyle/>
          <a:p>
            <a:pPr marL="0" indent="0" algn="l">
              <a:buNone/>
            </a:pPr>
            <a:r>
              <a:rPr lang="en-US" sz="1200" b="1" dirty="0">
                <a:solidFill>
                  <a:srgbClr val="1F2937"/>
                </a:solidFill>
                <a:latin typeface="Noto Sans JP" pitchFamily="34" charset="0"/>
                <a:ea typeface="Noto Sans JP" pitchFamily="34" charset="-122"/>
                <a:cs typeface="Noto Sans JP" pitchFamily="34" charset="-120"/>
              </a:rPr>
              <a:t>伊藤 綾</a:t>
            </a:r>
            <a:endParaRPr lang="en-US" sz="1200" dirty="0"/>
          </a:p>
        </p:txBody>
      </p:sp>
      <p:sp>
        <p:nvSpPr>
          <p:cNvPr id="163" name="Text 125"/>
          <p:cNvSpPr txBox="1"/>
          <p:nvPr/>
        </p:nvSpPr>
        <p:spPr>
          <a:xfrm>
            <a:off x="8867851" y="6364144"/>
            <a:ext cx="2324405" cy="14356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山形大学 工学部卒 → 塗料メーカー（研究開発職）</a:t>
            </a:r>
            <a:endParaRPr lang="en-US" sz="800" dirty="0"/>
          </a:p>
        </p:txBody>
      </p:sp>
      <p:sp>
        <p:nvSpPr>
          <p:cNvPr id="164" name="Text 126"/>
          <p:cNvSpPr txBox="1"/>
          <p:nvPr/>
        </p:nvSpPr>
        <p:spPr>
          <a:xfrm>
            <a:off x="8867851" y="6547024"/>
            <a:ext cx="1781251" cy="14356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 エグゼクティブ向けヘッドハンター</a:t>
            </a:r>
            <a:endParaRPr lang="en-US" sz="800" dirty="0"/>
          </a:p>
        </p:txBody>
      </p:sp>
      <p:sp>
        <p:nvSpPr>
          <p:cNvPr id="165" name="Text 127"/>
          <p:cNvSpPr txBox="1"/>
          <p:nvPr/>
        </p:nvSpPr>
        <p:spPr>
          <a:xfrm>
            <a:off x="8867851" y="6729904"/>
            <a:ext cx="1239012" cy="143561"/>
          </a:xfrm>
          <a:prstGeom prst="rect">
            <a:avLst/>
          </a:prstGeom>
          <a:noFill/>
          <a:ln/>
        </p:spPr>
        <p:txBody>
          <a:bodyPr wrap="square" lIns="0" tIns="0" rIns="0" bIns="0" rtlCol="0" anchor="ctr"/>
          <a:lstStyle/>
          <a:p>
            <a:pPr marL="0" indent="0" algn="l">
              <a:buNone/>
            </a:pPr>
            <a:r>
              <a:rPr lang="en-US" sz="800" dirty="0">
                <a:solidFill>
                  <a:srgbClr val="6B7280"/>
                </a:solidFill>
                <a:latin typeface="Noto Sans JP" pitchFamily="34" charset="0"/>
                <a:ea typeface="Noto Sans JP" pitchFamily="34" charset="-122"/>
                <a:cs typeface="Noto Sans JP" pitchFamily="34" charset="-120"/>
              </a:rPr>
              <a:t>→ 2015年 ビズリーチ入社</a:t>
            </a:r>
            <a:endParaRPr lang="en-US" sz="800" dirty="0"/>
          </a:p>
        </p:txBody>
      </p:sp>
      <p:sp>
        <p:nvSpPr>
          <p:cNvPr id="166" name="Text 128"/>
          <p:cNvSpPr txBox="1"/>
          <p:nvPr/>
        </p:nvSpPr>
        <p:spPr>
          <a:xfrm>
            <a:off x="8867851" y="6912784"/>
            <a:ext cx="1781251" cy="143561"/>
          </a:xfrm>
          <a:prstGeom prst="rect">
            <a:avLst/>
          </a:prstGeom>
          <a:noFill/>
          <a:ln/>
        </p:spPr>
        <p:txBody>
          <a:bodyPr wrap="square" lIns="0" tIns="0" rIns="0" bIns="0" rtlCol="0" anchor="ctr"/>
          <a:lstStyle/>
          <a:p>
            <a:pPr marL="0" indent="0" algn="l">
              <a:buNone/>
            </a:pPr>
            <a:r>
              <a:rPr lang="en-US" sz="800" dirty="0">
                <a:solidFill>
                  <a:srgbClr val="4B5563"/>
                </a:solidFill>
                <a:latin typeface="Noto Sans JP" pitchFamily="34" charset="0"/>
                <a:ea typeface="Noto Sans JP" pitchFamily="34" charset="-122"/>
                <a:cs typeface="Noto Sans JP" pitchFamily="34" charset="-120"/>
              </a:rPr>
              <a:t>→ ビズリーチ事業部長等を歴任し現職</a:t>
            </a:r>
            <a:endParaRPr lang="en-US" sz="800" dirty="0"/>
          </a:p>
        </p:txBody>
      </p:sp>
    </p:spTree>
    <p:extLst>
      <p:ext uri="{BB962C8B-B14F-4D97-AF65-F5344CB8AC3E}">
        <p14:creationId xmlns:p14="http://schemas.microsoft.com/office/powerpoint/2010/main" val="1463265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5F6F8"/>
          </a:solidFill>
          <a:ln/>
        </p:spPr>
        <p:txBody>
          <a:bodyPr/>
          <a:lstStyle/>
          <a:p>
            <a:endParaRPr lang="ja-JP" altLang="en-US"/>
          </a:p>
        </p:txBody>
      </p:sp>
      <p:sp>
        <p:nvSpPr>
          <p:cNvPr id="3" name="Shape 1"/>
          <p:cNvSpPr/>
          <p:nvPr/>
        </p:nvSpPr>
        <p:spPr>
          <a:xfrm>
            <a:off x="0" y="0"/>
            <a:ext cx="12191695" cy="6858000"/>
          </a:xfrm>
          <a:prstGeom prst="rect">
            <a:avLst/>
          </a:prstGeom>
          <a:solidFill>
            <a:srgbClr val="FFFFFF"/>
          </a:solidFill>
          <a:ln/>
        </p:spPr>
        <p:txBody>
          <a:bodyPr/>
          <a:lstStyle/>
          <a:p>
            <a:endParaRPr lang="ja-JP" altLang="en-US"/>
          </a:p>
        </p:txBody>
      </p:sp>
      <p:sp>
        <p:nvSpPr>
          <p:cNvPr id="4" name="Shape 2"/>
          <p:cNvSpPr/>
          <p:nvPr/>
        </p:nvSpPr>
        <p:spPr>
          <a:xfrm>
            <a:off x="0" y="0"/>
            <a:ext cx="12191695" cy="761695"/>
          </a:xfrm>
          <a:prstGeom prst="rect">
            <a:avLst/>
          </a:prstGeom>
          <a:solidFill>
            <a:srgbClr val="1A73E8"/>
          </a:solidFill>
          <a:ln/>
        </p:spPr>
        <p:txBody>
          <a:bodyPr/>
          <a:lstStyle/>
          <a:p>
            <a:endParaRPr lang="ja-JP" altLang="en-US"/>
          </a:p>
        </p:txBody>
      </p:sp>
      <p:sp>
        <p:nvSpPr>
          <p:cNvPr id="5" name="Shape 3"/>
          <p:cNvSpPr/>
          <p:nvPr/>
        </p:nvSpPr>
        <p:spPr>
          <a:xfrm>
            <a:off x="381305" y="190195"/>
            <a:ext cx="381305" cy="381305"/>
          </a:xfrm>
          <a:prstGeom prst="roundRect">
            <a:avLst>
              <a:gd name="adj" fmla="val 47962"/>
            </a:avLst>
          </a:prstGeom>
          <a:solidFill>
            <a:srgbClr val="FFFFFF"/>
          </a:solidFill>
          <a:ln/>
        </p:spPr>
        <p:txBody>
          <a:bodyPr/>
          <a:lstStyle/>
          <a:p>
            <a:endParaRPr lang="ja-JP" altLang="en-US"/>
          </a:p>
        </p:txBody>
      </p:sp>
      <p:sp>
        <p:nvSpPr>
          <p:cNvPr id="6" name="Text 4"/>
          <p:cNvSpPr txBox="1"/>
          <p:nvPr/>
        </p:nvSpPr>
        <p:spPr>
          <a:xfrm>
            <a:off x="875995" y="190195"/>
            <a:ext cx="3305556"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freee（フリー株式会社）</a:t>
            </a:r>
            <a:endParaRPr lang="en-US" sz="2100" dirty="0"/>
          </a:p>
        </p:txBody>
      </p:sp>
      <p:sp>
        <p:nvSpPr>
          <p:cNvPr id="7" name="Text 5"/>
          <p:cNvSpPr txBox="1"/>
          <p:nvPr/>
        </p:nvSpPr>
        <p:spPr>
          <a:xfrm>
            <a:off x="7810805" y="237744"/>
            <a:ext cx="4144061" cy="277063"/>
          </a:xfrm>
          <a:prstGeom prst="rect">
            <a:avLst/>
          </a:prstGeom>
          <a:noFill/>
          <a:ln/>
        </p:spPr>
        <p:txBody>
          <a:bodyPr wrap="square" lIns="0" tIns="0" rIns="0" bIns="0" rtlCol="0" anchor="ctr"/>
          <a:lstStyle/>
          <a:p>
            <a:pPr marL="0" indent="0" algn="l">
              <a:buNone/>
            </a:pPr>
            <a:r>
              <a:rPr lang="en-US" sz="1500" dirty="0">
                <a:solidFill>
                  <a:srgbClr val="FFFFFF">
                    <a:alpha val="90000"/>
                  </a:srgbClr>
                </a:solidFill>
                <a:latin typeface="Noto Sans JP" pitchFamily="34" charset="0"/>
                <a:ea typeface="Noto Sans JP" pitchFamily="34" charset="-122"/>
                <a:cs typeface="Noto Sans JP" pitchFamily="34" charset="-120"/>
              </a:rPr>
              <a:t>営業ターゲット企業分析｜組織図と経営陣経歴</a:t>
            </a:r>
            <a:endParaRPr lang="en-US" sz="1500" dirty="0"/>
          </a:p>
        </p:txBody>
      </p:sp>
      <p:sp>
        <p:nvSpPr>
          <p:cNvPr id="8" name="Shape 6"/>
          <p:cNvSpPr/>
          <p:nvPr/>
        </p:nvSpPr>
        <p:spPr>
          <a:xfrm>
            <a:off x="4648810" y="856876"/>
            <a:ext cx="9144" cy="5333695"/>
          </a:xfrm>
          <a:prstGeom prst="rect">
            <a:avLst/>
          </a:prstGeom>
          <a:solidFill>
            <a:srgbClr val="E0E0E0"/>
          </a:solidFill>
          <a:ln/>
        </p:spPr>
        <p:txBody>
          <a:bodyPr/>
          <a:lstStyle/>
          <a:p>
            <a:endParaRPr lang="ja-JP" altLang="en-US"/>
          </a:p>
        </p:txBody>
      </p:sp>
      <p:sp>
        <p:nvSpPr>
          <p:cNvPr id="9" name="Shape 7"/>
          <p:cNvSpPr/>
          <p:nvPr/>
        </p:nvSpPr>
        <p:spPr>
          <a:xfrm>
            <a:off x="371247" y="856876"/>
            <a:ext cx="47549" cy="256946"/>
          </a:xfrm>
          <a:prstGeom prst="rect">
            <a:avLst/>
          </a:prstGeom>
          <a:solidFill>
            <a:srgbClr val="1A73E8"/>
          </a:solidFill>
          <a:ln/>
        </p:spPr>
        <p:txBody>
          <a:bodyPr/>
          <a:lstStyle/>
          <a:p>
            <a:endParaRPr lang="ja-JP" altLang="en-US"/>
          </a:p>
        </p:txBody>
      </p:sp>
      <p:sp>
        <p:nvSpPr>
          <p:cNvPr id="10" name="Text 8"/>
          <p:cNvSpPr txBox="1"/>
          <p:nvPr/>
        </p:nvSpPr>
        <p:spPr>
          <a:xfrm>
            <a:off x="533096" y="856876"/>
            <a:ext cx="1157630" cy="247802"/>
          </a:xfrm>
          <a:prstGeom prst="rect">
            <a:avLst/>
          </a:prstGeom>
          <a:noFill/>
          <a:ln/>
        </p:spPr>
        <p:txBody>
          <a:bodyPr wrap="square" lIns="0" tIns="0" rIns="0" bIns="0" rtlCol="0" anchor="ctr"/>
          <a:lstStyle/>
          <a:p>
            <a:pPr marL="0" indent="0" algn="l">
              <a:buNone/>
            </a:pPr>
            <a:r>
              <a:rPr lang="en-US" sz="1300" b="1" dirty="0">
                <a:solidFill>
                  <a:srgbClr val="333333"/>
                </a:solidFill>
                <a:latin typeface="Noto Sans JP" pitchFamily="34" charset="0"/>
                <a:ea typeface="Noto Sans JP" pitchFamily="34" charset="-122"/>
                <a:cs typeface="Noto Sans JP" pitchFamily="34" charset="-120"/>
              </a:rPr>
              <a:t>組織構造概略</a:t>
            </a:r>
            <a:endParaRPr lang="en-US" sz="1300" dirty="0"/>
          </a:p>
        </p:txBody>
      </p:sp>
      <p:sp>
        <p:nvSpPr>
          <p:cNvPr id="11" name="Shape 9"/>
          <p:cNvSpPr/>
          <p:nvPr/>
        </p:nvSpPr>
        <p:spPr>
          <a:xfrm>
            <a:off x="371247" y="1276419"/>
            <a:ext cx="3895344" cy="533095"/>
          </a:xfrm>
          <a:prstGeom prst="roundRect">
            <a:avLst>
              <a:gd name="adj" fmla="val 24504"/>
            </a:avLst>
          </a:prstGeom>
          <a:solidFill>
            <a:srgbClr val="F0F7FF"/>
          </a:solidFill>
          <a:ln w="12700">
            <a:solidFill>
              <a:srgbClr val="DDDDDD"/>
            </a:solidFill>
            <a:prstDash val="solid"/>
          </a:ln>
          <a:effectLst>
            <a:outerShdw blurRad="38100" dist="25400" dir="5400000" algn="bl" rotWithShape="0">
              <a:srgbClr val="000000">
                <a:alpha val="5000"/>
              </a:srgbClr>
            </a:outerShdw>
          </a:effectLst>
        </p:spPr>
        <p:txBody>
          <a:bodyPr/>
          <a:lstStyle/>
          <a:p>
            <a:endParaRPr lang="ja-JP" altLang="en-US"/>
          </a:p>
        </p:txBody>
      </p:sp>
      <p:sp>
        <p:nvSpPr>
          <p:cNvPr id="12" name="Text 10"/>
          <p:cNvSpPr txBox="1"/>
          <p:nvPr/>
        </p:nvSpPr>
        <p:spPr>
          <a:xfrm>
            <a:off x="570586" y="1438268"/>
            <a:ext cx="571500" cy="162763"/>
          </a:xfrm>
          <a:prstGeom prst="rect">
            <a:avLst/>
          </a:prstGeom>
          <a:noFill/>
          <a:ln/>
        </p:spPr>
        <p:txBody>
          <a:bodyPr wrap="square" lIns="0" tIns="0" rIns="0" bIns="0" rtlCol="0" anchor="ctr"/>
          <a:lstStyle/>
          <a:p>
            <a:pPr marL="0" indent="0" algn="l">
              <a:buNone/>
            </a:pPr>
            <a:r>
              <a:rPr lang="en-US" sz="900" b="1" dirty="0">
                <a:solidFill>
                  <a:srgbClr val="666666"/>
                </a:solidFill>
                <a:latin typeface="Noto Sans JP" pitchFamily="34" charset="0"/>
                <a:ea typeface="Noto Sans JP" pitchFamily="34" charset="-122"/>
                <a:cs typeface="Noto Sans JP" pitchFamily="34" charset="-120"/>
              </a:rPr>
              <a:t>取締役会</a:t>
            </a:r>
            <a:endParaRPr lang="en-US" sz="900" dirty="0"/>
          </a:p>
        </p:txBody>
      </p:sp>
      <p:sp>
        <p:nvSpPr>
          <p:cNvPr id="13" name="Shape 11"/>
          <p:cNvSpPr/>
          <p:nvPr/>
        </p:nvSpPr>
        <p:spPr>
          <a:xfrm>
            <a:off x="599847" y="1962219"/>
            <a:ext cx="3666744" cy="761695"/>
          </a:xfrm>
          <a:prstGeom prst="roundRect">
            <a:avLst>
              <a:gd name="adj" fmla="val 12005"/>
            </a:avLst>
          </a:prstGeom>
          <a:solidFill>
            <a:srgbClr val="FFFFFF"/>
          </a:solidFill>
          <a:ln w="12700">
            <a:solidFill>
              <a:srgbClr val="DDDDDD"/>
            </a:solidFill>
            <a:prstDash val="solid"/>
          </a:ln>
          <a:effectLst>
            <a:outerShdw blurRad="38100" dist="25400" dir="5400000" algn="bl" rotWithShape="0">
              <a:srgbClr val="000000">
                <a:alpha val="5000"/>
              </a:srgbClr>
            </a:outerShdw>
          </a:effectLst>
        </p:spPr>
        <p:txBody>
          <a:bodyPr/>
          <a:lstStyle/>
          <a:p>
            <a:endParaRPr lang="ja-JP" altLang="en-US"/>
          </a:p>
        </p:txBody>
      </p:sp>
      <p:sp>
        <p:nvSpPr>
          <p:cNvPr id="14" name="Shape 12"/>
          <p:cNvSpPr/>
          <p:nvPr/>
        </p:nvSpPr>
        <p:spPr>
          <a:xfrm>
            <a:off x="466344" y="2343524"/>
            <a:ext cx="133502" cy="9144"/>
          </a:xfrm>
          <a:prstGeom prst="rect">
            <a:avLst/>
          </a:prstGeom>
          <a:solidFill>
            <a:srgbClr val="CCCCCC"/>
          </a:solidFill>
          <a:ln/>
        </p:spPr>
        <p:txBody>
          <a:bodyPr/>
          <a:lstStyle/>
          <a:p>
            <a:endParaRPr lang="ja-JP" altLang="en-US"/>
          </a:p>
        </p:txBody>
      </p:sp>
      <p:sp>
        <p:nvSpPr>
          <p:cNvPr id="15" name="Text 13"/>
          <p:cNvSpPr txBox="1"/>
          <p:nvPr/>
        </p:nvSpPr>
        <p:spPr>
          <a:xfrm>
            <a:off x="790042" y="2124068"/>
            <a:ext cx="943661" cy="162763"/>
          </a:xfrm>
          <a:prstGeom prst="rect">
            <a:avLst/>
          </a:prstGeom>
          <a:noFill/>
          <a:ln/>
        </p:spPr>
        <p:txBody>
          <a:bodyPr wrap="square" lIns="0" tIns="0" rIns="0" bIns="0" rtlCol="0" anchor="ctr"/>
          <a:lstStyle/>
          <a:p>
            <a:pPr marL="0" indent="0" algn="l">
              <a:buNone/>
            </a:pPr>
            <a:r>
              <a:rPr lang="en-US" sz="900" b="1" dirty="0">
                <a:solidFill>
                  <a:srgbClr val="666666"/>
                </a:solidFill>
                <a:latin typeface="Noto Sans JP" pitchFamily="34" charset="0"/>
                <a:ea typeface="Noto Sans JP" pitchFamily="34" charset="-122"/>
                <a:cs typeface="Noto Sans JP" pitchFamily="34" charset="-120"/>
              </a:rPr>
              <a:t>代表取締役CEO</a:t>
            </a:r>
            <a:endParaRPr lang="en-US" sz="900" dirty="0"/>
          </a:p>
        </p:txBody>
      </p:sp>
      <p:sp>
        <p:nvSpPr>
          <p:cNvPr id="16" name="Text 14"/>
          <p:cNvSpPr txBox="1"/>
          <p:nvPr/>
        </p:nvSpPr>
        <p:spPr>
          <a:xfrm>
            <a:off x="790042" y="2334380"/>
            <a:ext cx="914400" cy="228600"/>
          </a:xfrm>
          <a:prstGeom prst="rect">
            <a:avLst/>
          </a:prstGeom>
          <a:noFill/>
          <a:ln/>
        </p:spPr>
        <p:txBody>
          <a:bodyPr wrap="square" lIns="0" tIns="0" rIns="0" bIns="0" rtlCol="0" anchor="ctr"/>
          <a:lstStyle/>
          <a:p>
            <a:pPr marL="0" indent="0" algn="l">
              <a:buNone/>
            </a:pPr>
            <a:r>
              <a:rPr lang="en-US" sz="1200" b="1" dirty="0">
                <a:solidFill>
                  <a:srgbClr val="222222"/>
                </a:solidFill>
                <a:latin typeface="Noto Sans JP" pitchFamily="34" charset="0"/>
                <a:ea typeface="Noto Sans JP" pitchFamily="34" charset="-122"/>
                <a:cs typeface="Noto Sans JP" pitchFamily="34" charset="-120"/>
              </a:rPr>
              <a:t>佐々木 大輔</a:t>
            </a:r>
            <a:endParaRPr lang="en-US" sz="1200" dirty="0"/>
          </a:p>
        </p:txBody>
      </p:sp>
      <p:sp>
        <p:nvSpPr>
          <p:cNvPr id="17" name="Shape 15"/>
          <p:cNvSpPr/>
          <p:nvPr/>
        </p:nvSpPr>
        <p:spPr>
          <a:xfrm>
            <a:off x="599847" y="2876619"/>
            <a:ext cx="3666744" cy="761695"/>
          </a:xfrm>
          <a:prstGeom prst="roundRect">
            <a:avLst>
              <a:gd name="adj" fmla="val 12005"/>
            </a:avLst>
          </a:prstGeom>
          <a:solidFill>
            <a:srgbClr val="FFFFFF"/>
          </a:solidFill>
          <a:ln w="12700">
            <a:solidFill>
              <a:srgbClr val="DDDDDD"/>
            </a:solidFill>
            <a:prstDash val="solid"/>
          </a:ln>
          <a:effectLst>
            <a:outerShdw blurRad="38100" dist="25400" dir="5400000" algn="bl" rotWithShape="0">
              <a:srgbClr val="000000">
                <a:alpha val="5000"/>
              </a:srgbClr>
            </a:outerShdw>
          </a:effectLst>
        </p:spPr>
        <p:txBody>
          <a:bodyPr/>
          <a:lstStyle/>
          <a:p>
            <a:endParaRPr lang="ja-JP" altLang="en-US"/>
          </a:p>
        </p:txBody>
      </p:sp>
      <p:sp>
        <p:nvSpPr>
          <p:cNvPr id="18" name="Shape 16"/>
          <p:cNvSpPr/>
          <p:nvPr/>
        </p:nvSpPr>
        <p:spPr>
          <a:xfrm>
            <a:off x="466344" y="3257924"/>
            <a:ext cx="133502" cy="9144"/>
          </a:xfrm>
          <a:prstGeom prst="rect">
            <a:avLst/>
          </a:prstGeom>
          <a:solidFill>
            <a:srgbClr val="CCCCCC"/>
          </a:solidFill>
          <a:ln/>
        </p:spPr>
        <p:txBody>
          <a:bodyPr/>
          <a:lstStyle/>
          <a:p>
            <a:endParaRPr lang="ja-JP" altLang="en-US"/>
          </a:p>
        </p:txBody>
      </p:sp>
      <p:sp>
        <p:nvSpPr>
          <p:cNvPr id="19" name="Text 17"/>
          <p:cNvSpPr txBox="1"/>
          <p:nvPr/>
        </p:nvSpPr>
        <p:spPr>
          <a:xfrm>
            <a:off x="790042" y="3038468"/>
            <a:ext cx="695858" cy="162763"/>
          </a:xfrm>
          <a:prstGeom prst="rect">
            <a:avLst/>
          </a:prstGeom>
          <a:noFill/>
          <a:ln/>
        </p:spPr>
        <p:txBody>
          <a:bodyPr wrap="square" lIns="0" tIns="0" rIns="0" bIns="0" rtlCol="0" anchor="ctr"/>
          <a:lstStyle/>
          <a:p>
            <a:pPr marL="0" indent="0" algn="l">
              <a:buNone/>
            </a:pPr>
            <a:r>
              <a:rPr lang="en-US" sz="900" b="1" dirty="0">
                <a:solidFill>
                  <a:srgbClr val="666666"/>
                </a:solidFill>
                <a:latin typeface="Noto Sans JP" pitchFamily="34" charset="0"/>
                <a:ea typeface="Noto Sans JP" pitchFamily="34" charset="-122"/>
                <a:cs typeface="Noto Sans JP" pitchFamily="34" charset="-120"/>
              </a:rPr>
              <a:t>取締役CTO</a:t>
            </a:r>
            <a:endParaRPr lang="en-US" sz="900" dirty="0"/>
          </a:p>
        </p:txBody>
      </p:sp>
      <p:sp>
        <p:nvSpPr>
          <p:cNvPr id="20" name="Text 18"/>
          <p:cNvSpPr txBox="1"/>
          <p:nvPr/>
        </p:nvSpPr>
        <p:spPr>
          <a:xfrm>
            <a:off x="790042" y="3248780"/>
            <a:ext cx="609905" cy="228600"/>
          </a:xfrm>
          <a:prstGeom prst="rect">
            <a:avLst/>
          </a:prstGeom>
          <a:noFill/>
          <a:ln/>
        </p:spPr>
        <p:txBody>
          <a:bodyPr wrap="square" lIns="0" tIns="0" rIns="0" bIns="0" rtlCol="0" anchor="ctr"/>
          <a:lstStyle/>
          <a:p>
            <a:pPr marL="0" indent="0" algn="l">
              <a:buNone/>
            </a:pPr>
            <a:r>
              <a:rPr lang="en-US" sz="1200" b="1" dirty="0">
                <a:solidFill>
                  <a:srgbClr val="222222"/>
                </a:solidFill>
                <a:latin typeface="Noto Sans JP" pitchFamily="34" charset="0"/>
                <a:ea typeface="Noto Sans JP" pitchFamily="34" charset="-122"/>
                <a:cs typeface="Noto Sans JP" pitchFamily="34" charset="-120"/>
              </a:rPr>
              <a:t>横路 隆</a:t>
            </a:r>
            <a:endParaRPr lang="en-US" sz="1200" dirty="0"/>
          </a:p>
        </p:txBody>
      </p:sp>
      <p:sp>
        <p:nvSpPr>
          <p:cNvPr id="21" name="Shape 19"/>
          <p:cNvSpPr/>
          <p:nvPr/>
        </p:nvSpPr>
        <p:spPr>
          <a:xfrm>
            <a:off x="599847" y="3791019"/>
            <a:ext cx="3666744" cy="761695"/>
          </a:xfrm>
          <a:prstGeom prst="roundRect">
            <a:avLst>
              <a:gd name="adj" fmla="val 12005"/>
            </a:avLst>
          </a:prstGeom>
          <a:solidFill>
            <a:srgbClr val="FFFFFF"/>
          </a:solidFill>
          <a:ln w="12700">
            <a:solidFill>
              <a:srgbClr val="DDDDDD"/>
            </a:solidFill>
            <a:prstDash val="solid"/>
          </a:ln>
          <a:effectLst>
            <a:outerShdw blurRad="38100" dist="25400" dir="5400000" algn="bl" rotWithShape="0">
              <a:srgbClr val="000000">
                <a:alpha val="5000"/>
              </a:srgbClr>
            </a:outerShdw>
          </a:effectLst>
        </p:spPr>
        <p:txBody>
          <a:bodyPr/>
          <a:lstStyle/>
          <a:p>
            <a:endParaRPr lang="ja-JP" altLang="en-US"/>
          </a:p>
        </p:txBody>
      </p:sp>
      <p:sp>
        <p:nvSpPr>
          <p:cNvPr id="22" name="Shape 20"/>
          <p:cNvSpPr/>
          <p:nvPr/>
        </p:nvSpPr>
        <p:spPr>
          <a:xfrm>
            <a:off x="466344" y="4172324"/>
            <a:ext cx="133502" cy="9144"/>
          </a:xfrm>
          <a:prstGeom prst="rect">
            <a:avLst/>
          </a:prstGeom>
          <a:solidFill>
            <a:srgbClr val="CCCCCC"/>
          </a:solidFill>
          <a:ln/>
        </p:spPr>
        <p:txBody>
          <a:bodyPr/>
          <a:lstStyle/>
          <a:p>
            <a:endParaRPr lang="ja-JP" altLang="en-US"/>
          </a:p>
        </p:txBody>
      </p:sp>
      <p:sp>
        <p:nvSpPr>
          <p:cNvPr id="23" name="Text 21"/>
          <p:cNvSpPr txBox="1"/>
          <p:nvPr/>
        </p:nvSpPr>
        <p:spPr>
          <a:xfrm>
            <a:off x="790042" y="3952868"/>
            <a:ext cx="695858" cy="162763"/>
          </a:xfrm>
          <a:prstGeom prst="rect">
            <a:avLst/>
          </a:prstGeom>
          <a:noFill/>
          <a:ln/>
        </p:spPr>
        <p:txBody>
          <a:bodyPr wrap="square" lIns="0" tIns="0" rIns="0" bIns="0" rtlCol="0" anchor="ctr"/>
          <a:lstStyle/>
          <a:p>
            <a:pPr marL="0" indent="0" algn="l">
              <a:buNone/>
            </a:pPr>
            <a:r>
              <a:rPr lang="en-US" sz="900" b="1" dirty="0">
                <a:solidFill>
                  <a:srgbClr val="666666"/>
                </a:solidFill>
                <a:latin typeface="Noto Sans JP" pitchFamily="34" charset="0"/>
                <a:ea typeface="Noto Sans JP" pitchFamily="34" charset="-122"/>
                <a:cs typeface="Noto Sans JP" pitchFamily="34" charset="-120"/>
              </a:rPr>
              <a:t>社外取締役</a:t>
            </a:r>
            <a:endParaRPr lang="en-US" sz="900" dirty="0"/>
          </a:p>
        </p:txBody>
      </p:sp>
      <p:sp>
        <p:nvSpPr>
          <p:cNvPr id="24" name="Text 22"/>
          <p:cNvSpPr txBox="1"/>
          <p:nvPr/>
        </p:nvSpPr>
        <p:spPr>
          <a:xfrm>
            <a:off x="790042" y="4163180"/>
            <a:ext cx="1800454" cy="228600"/>
          </a:xfrm>
          <a:prstGeom prst="rect">
            <a:avLst/>
          </a:prstGeom>
          <a:noFill/>
          <a:ln/>
        </p:spPr>
        <p:txBody>
          <a:bodyPr wrap="square" lIns="0" tIns="0" rIns="0" bIns="0" rtlCol="0" anchor="ctr"/>
          <a:lstStyle/>
          <a:p>
            <a:pPr marL="0" indent="0" algn="l">
              <a:buNone/>
            </a:pPr>
            <a:r>
              <a:rPr lang="en-US" sz="1200" b="1" dirty="0">
                <a:solidFill>
                  <a:srgbClr val="222222"/>
                </a:solidFill>
                <a:latin typeface="Noto Sans JP" pitchFamily="34" charset="0"/>
                <a:ea typeface="Noto Sans JP" pitchFamily="34" charset="-122"/>
                <a:cs typeface="Noto Sans JP" pitchFamily="34" charset="-120"/>
              </a:rPr>
              <a:t>ユミ・ホサカ・クラーク</a:t>
            </a:r>
            <a:endParaRPr lang="en-US" sz="1200" dirty="0"/>
          </a:p>
        </p:txBody>
      </p:sp>
      <p:sp>
        <p:nvSpPr>
          <p:cNvPr id="25" name="Shape 23"/>
          <p:cNvSpPr/>
          <p:nvPr/>
        </p:nvSpPr>
        <p:spPr>
          <a:xfrm>
            <a:off x="599847" y="4705419"/>
            <a:ext cx="3666744" cy="1133856"/>
          </a:xfrm>
          <a:prstGeom prst="roundRect">
            <a:avLst>
              <a:gd name="adj" fmla="val 5422"/>
            </a:avLst>
          </a:prstGeom>
          <a:solidFill>
            <a:srgbClr val="FFFFFF"/>
          </a:solidFill>
          <a:ln w="12700">
            <a:solidFill>
              <a:srgbClr val="DDDDDD"/>
            </a:solidFill>
            <a:prstDash val="solid"/>
          </a:ln>
          <a:effectLst>
            <a:outerShdw blurRad="38100" dist="25400" dir="5400000" algn="bl" rotWithShape="0">
              <a:srgbClr val="000000">
                <a:alpha val="5000"/>
              </a:srgbClr>
            </a:outerShdw>
          </a:effectLst>
        </p:spPr>
        <p:txBody>
          <a:bodyPr/>
          <a:lstStyle/>
          <a:p>
            <a:endParaRPr lang="ja-JP" altLang="en-US"/>
          </a:p>
        </p:txBody>
      </p:sp>
      <p:sp>
        <p:nvSpPr>
          <p:cNvPr id="26" name="Shape 24"/>
          <p:cNvSpPr/>
          <p:nvPr/>
        </p:nvSpPr>
        <p:spPr>
          <a:xfrm>
            <a:off x="466344" y="5272347"/>
            <a:ext cx="133502" cy="9144"/>
          </a:xfrm>
          <a:prstGeom prst="rect">
            <a:avLst/>
          </a:prstGeom>
          <a:solidFill>
            <a:srgbClr val="CCCCCC"/>
          </a:solidFill>
          <a:ln/>
        </p:spPr>
        <p:txBody>
          <a:bodyPr/>
          <a:lstStyle/>
          <a:p>
            <a:endParaRPr lang="ja-JP" altLang="en-US"/>
          </a:p>
        </p:txBody>
      </p:sp>
      <p:sp>
        <p:nvSpPr>
          <p:cNvPr id="27" name="Text 25"/>
          <p:cNvSpPr txBox="1"/>
          <p:nvPr/>
        </p:nvSpPr>
        <p:spPr>
          <a:xfrm>
            <a:off x="790042" y="4867268"/>
            <a:ext cx="1172261" cy="162763"/>
          </a:xfrm>
          <a:prstGeom prst="rect">
            <a:avLst/>
          </a:prstGeom>
          <a:noFill/>
          <a:ln/>
        </p:spPr>
        <p:txBody>
          <a:bodyPr wrap="square" lIns="0" tIns="0" rIns="0" bIns="0" rtlCol="0" anchor="ctr"/>
          <a:lstStyle/>
          <a:p>
            <a:pPr marL="0" indent="0" algn="l">
              <a:buNone/>
            </a:pPr>
            <a:r>
              <a:rPr lang="en-US" sz="900" b="1" dirty="0">
                <a:solidFill>
                  <a:srgbClr val="666666"/>
                </a:solidFill>
                <a:latin typeface="Noto Sans JP" pitchFamily="34" charset="0"/>
                <a:ea typeface="Noto Sans JP" pitchFamily="34" charset="-122"/>
                <a:cs typeface="Noto Sans JP" pitchFamily="34" charset="-120"/>
              </a:rPr>
              <a:t>監査等委員（社外）</a:t>
            </a:r>
            <a:endParaRPr lang="en-US" sz="900" dirty="0"/>
          </a:p>
        </p:txBody>
      </p:sp>
      <p:sp>
        <p:nvSpPr>
          <p:cNvPr id="28" name="Text 26"/>
          <p:cNvSpPr txBox="1"/>
          <p:nvPr/>
        </p:nvSpPr>
        <p:spPr>
          <a:xfrm>
            <a:off x="790042" y="5077580"/>
            <a:ext cx="1205179" cy="191110"/>
          </a:xfrm>
          <a:prstGeom prst="rect">
            <a:avLst/>
          </a:prstGeom>
          <a:noFill/>
          <a:ln/>
        </p:spPr>
        <p:txBody>
          <a:bodyPr wrap="square" lIns="0" tIns="0" rIns="0" bIns="0" rtlCol="0" anchor="ctr"/>
          <a:lstStyle/>
          <a:p>
            <a:pPr marL="0" indent="0" algn="l">
              <a:buNone/>
            </a:pPr>
            <a:r>
              <a:rPr lang="en-US" sz="1000" b="1" dirty="0">
                <a:solidFill>
                  <a:srgbClr val="222222"/>
                </a:solidFill>
                <a:latin typeface="Noto Sans JP" pitchFamily="34" charset="0"/>
                <a:ea typeface="Noto Sans JP" pitchFamily="34" charset="-122"/>
                <a:cs typeface="Noto Sans JP" pitchFamily="34" charset="-120"/>
              </a:rPr>
              <a:t>内藤 陽子（常勤）</a:t>
            </a:r>
            <a:endParaRPr lang="en-US" sz="1000" dirty="0"/>
          </a:p>
        </p:txBody>
      </p:sp>
      <p:sp>
        <p:nvSpPr>
          <p:cNvPr id="29" name="Text 27"/>
          <p:cNvSpPr txBox="1"/>
          <p:nvPr/>
        </p:nvSpPr>
        <p:spPr>
          <a:xfrm>
            <a:off x="790042" y="5276919"/>
            <a:ext cx="672084" cy="191110"/>
          </a:xfrm>
          <a:prstGeom prst="rect">
            <a:avLst/>
          </a:prstGeom>
          <a:noFill/>
          <a:ln/>
        </p:spPr>
        <p:txBody>
          <a:bodyPr wrap="square" lIns="0" tIns="0" rIns="0" bIns="0" rtlCol="0" anchor="ctr"/>
          <a:lstStyle/>
          <a:p>
            <a:pPr marL="0" indent="0" algn="l">
              <a:buNone/>
            </a:pPr>
            <a:r>
              <a:rPr lang="en-US" sz="1000" b="1" dirty="0">
                <a:solidFill>
                  <a:srgbClr val="222222"/>
                </a:solidFill>
                <a:latin typeface="Noto Sans JP" pitchFamily="34" charset="0"/>
                <a:ea typeface="Noto Sans JP" pitchFamily="34" charset="-122"/>
                <a:cs typeface="Noto Sans JP" pitchFamily="34" charset="-120"/>
              </a:rPr>
              <a:t>平野 正雄</a:t>
            </a:r>
            <a:endParaRPr lang="en-US" sz="1000" dirty="0"/>
          </a:p>
        </p:txBody>
      </p:sp>
      <p:sp>
        <p:nvSpPr>
          <p:cNvPr id="30" name="Text 28"/>
          <p:cNvSpPr txBox="1"/>
          <p:nvPr/>
        </p:nvSpPr>
        <p:spPr>
          <a:xfrm>
            <a:off x="790042" y="5477173"/>
            <a:ext cx="672084" cy="191110"/>
          </a:xfrm>
          <a:prstGeom prst="rect">
            <a:avLst/>
          </a:prstGeom>
          <a:noFill/>
          <a:ln/>
        </p:spPr>
        <p:txBody>
          <a:bodyPr wrap="square" lIns="0" tIns="0" rIns="0" bIns="0" rtlCol="0" anchor="ctr"/>
          <a:lstStyle/>
          <a:p>
            <a:pPr marL="0" indent="0" algn="l">
              <a:buNone/>
            </a:pPr>
            <a:r>
              <a:rPr lang="en-US" sz="1000" b="1" dirty="0">
                <a:solidFill>
                  <a:srgbClr val="222222"/>
                </a:solidFill>
                <a:latin typeface="Noto Sans JP" pitchFamily="34" charset="0"/>
                <a:ea typeface="Noto Sans JP" pitchFamily="34" charset="-122"/>
                <a:cs typeface="Noto Sans JP" pitchFamily="34" charset="-120"/>
              </a:rPr>
              <a:t>浅田 慎二</a:t>
            </a:r>
            <a:endParaRPr lang="en-US" sz="1000" dirty="0"/>
          </a:p>
        </p:txBody>
      </p:sp>
      <p:sp>
        <p:nvSpPr>
          <p:cNvPr id="31" name="Shape 29"/>
          <p:cNvSpPr/>
          <p:nvPr/>
        </p:nvSpPr>
        <p:spPr>
          <a:xfrm>
            <a:off x="371247" y="5991980"/>
            <a:ext cx="3895344" cy="9144"/>
          </a:xfrm>
          <a:prstGeom prst="rect">
            <a:avLst/>
          </a:prstGeom>
          <a:solidFill>
            <a:srgbClr val="EEEEEE"/>
          </a:solidFill>
          <a:ln/>
        </p:spPr>
        <p:txBody>
          <a:bodyPr/>
          <a:lstStyle/>
          <a:p>
            <a:endParaRPr lang="ja-JP" altLang="en-US"/>
          </a:p>
        </p:txBody>
      </p:sp>
      <p:sp>
        <p:nvSpPr>
          <p:cNvPr id="32" name="Text 30"/>
          <p:cNvSpPr txBox="1"/>
          <p:nvPr/>
        </p:nvSpPr>
        <p:spPr>
          <a:xfrm>
            <a:off x="371247" y="6096222"/>
            <a:ext cx="3210458" cy="162763"/>
          </a:xfrm>
          <a:prstGeom prst="rect">
            <a:avLst/>
          </a:prstGeom>
          <a:noFill/>
          <a:ln/>
        </p:spPr>
        <p:txBody>
          <a:bodyPr wrap="square" lIns="0" tIns="0" rIns="0" bIns="0" rtlCol="0" anchor="ctr"/>
          <a:lstStyle/>
          <a:p>
            <a:pPr marL="0" indent="0" algn="l">
              <a:buNone/>
            </a:pPr>
            <a:r>
              <a:rPr lang="en-US" sz="900" dirty="0">
                <a:solidFill>
                  <a:srgbClr val="80868B"/>
                </a:solidFill>
                <a:latin typeface="Noto Sans JP" pitchFamily="34" charset="0"/>
                <a:ea typeface="Noto Sans JP" pitchFamily="34" charset="-122"/>
                <a:cs typeface="Noto Sans JP" pitchFamily="34" charset="-120"/>
              </a:rPr>
              <a:t>※2025年12月時点の想定情報および直近の公開情報に基づく</a:t>
            </a:r>
            <a:endParaRPr lang="en-US" sz="900" dirty="0"/>
          </a:p>
        </p:txBody>
      </p:sp>
      <p:sp>
        <p:nvSpPr>
          <p:cNvPr id="33" name="Shape 31"/>
          <p:cNvSpPr/>
          <p:nvPr/>
        </p:nvSpPr>
        <p:spPr>
          <a:xfrm>
            <a:off x="5038344" y="856876"/>
            <a:ext cx="47549" cy="256946"/>
          </a:xfrm>
          <a:prstGeom prst="rect">
            <a:avLst/>
          </a:prstGeom>
          <a:solidFill>
            <a:srgbClr val="1A73E8"/>
          </a:solidFill>
          <a:ln/>
        </p:spPr>
        <p:txBody>
          <a:bodyPr/>
          <a:lstStyle/>
          <a:p>
            <a:endParaRPr lang="ja-JP" altLang="en-US"/>
          </a:p>
        </p:txBody>
      </p:sp>
      <p:sp>
        <p:nvSpPr>
          <p:cNvPr id="34" name="Text 32"/>
          <p:cNvSpPr txBox="1"/>
          <p:nvPr/>
        </p:nvSpPr>
        <p:spPr>
          <a:xfrm>
            <a:off x="5200193" y="856876"/>
            <a:ext cx="2015338" cy="247802"/>
          </a:xfrm>
          <a:prstGeom prst="rect">
            <a:avLst/>
          </a:prstGeom>
          <a:noFill/>
          <a:ln/>
        </p:spPr>
        <p:txBody>
          <a:bodyPr wrap="square" lIns="0" tIns="0" rIns="0" bIns="0" rtlCol="0" anchor="ctr"/>
          <a:lstStyle/>
          <a:p>
            <a:pPr marL="0" indent="0" algn="l">
              <a:buNone/>
            </a:pPr>
            <a:r>
              <a:rPr lang="en-US" sz="1300" b="1" dirty="0">
                <a:solidFill>
                  <a:srgbClr val="333333"/>
                </a:solidFill>
                <a:latin typeface="Noto Sans JP" pitchFamily="34" charset="0"/>
                <a:ea typeface="Noto Sans JP" pitchFamily="34" charset="-122"/>
                <a:cs typeface="Noto Sans JP" pitchFamily="34" charset="-120"/>
              </a:rPr>
              <a:t>経営陣プロフィール詳細</a:t>
            </a:r>
            <a:endParaRPr lang="en-US" sz="1300" dirty="0"/>
          </a:p>
        </p:txBody>
      </p:sp>
      <p:sp>
        <p:nvSpPr>
          <p:cNvPr id="35" name="Shape 33"/>
          <p:cNvSpPr/>
          <p:nvPr/>
        </p:nvSpPr>
        <p:spPr>
          <a:xfrm>
            <a:off x="5028286" y="1186059"/>
            <a:ext cx="6762902" cy="2600554"/>
          </a:xfrm>
          <a:prstGeom prst="roundRect">
            <a:avLst>
              <a:gd name="adj" fmla="val 1546"/>
            </a:avLst>
          </a:prstGeom>
          <a:solidFill>
            <a:srgbClr val="FFFFFF"/>
          </a:solidFill>
          <a:ln w="12700">
            <a:solidFill>
              <a:srgbClr val="EEEEEE"/>
            </a:solidFill>
            <a:prstDash val="solid"/>
          </a:ln>
          <a:effectLst>
            <a:outerShdw blurRad="76200" dist="25400" dir="5400000" algn="bl" rotWithShape="0">
              <a:srgbClr val="000000">
                <a:alpha val="3000"/>
              </a:srgbClr>
            </a:outerShdw>
          </a:effectLst>
        </p:spPr>
        <p:txBody>
          <a:bodyPr/>
          <a:lstStyle/>
          <a:p>
            <a:endParaRPr lang="ja-JP" altLang="en-US"/>
          </a:p>
        </p:txBody>
      </p:sp>
      <p:sp>
        <p:nvSpPr>
          <p:cNvPr id="36" name="Shape 34"/>
          <p:cNvSpPr/>
          <p:nvPr/>
        </p:nvSpPr>
        <p:spPr>
          <a:xfrm>
            <a:off x="6781191" y="1424718"/>
            <a:ext cx="9144" cy="2124151"/>
          </a:xfrm>
          <a:prstGeom prst="rect">
            <a:avLst/>
          </a:prstGeom>
          <a:solidFill>
            <a:srgbClr val="F0F0F0"/>
          </a:solidFill>
          <a:ln/>
        </p:spPr>
        <p:txBody>
          <a:bodyPr/>
          <a:lstStyle/>
          <a:p>
            <a:endParaRPr lang="ja-JP" altLang="en-US"/>
          </a:p>
        </p:txBody>
      </p:sp>
      <p:sp>
        <p:nvSpPr>
          <p:cNvPr id="37" name="Shape 35"/>
          <p:cNvSpPr/>
          <p:nvPr/>
        </p:nvSpPr>
        <p:spPr>
          <a:xfrm>
            <a:off x="5266030" y="2079428"/>
            <a:ext cx="1285646" cy="237744"/>
          </a:xfrm>
          <a:prstGeom prst="roundRect">
            <a:avLst>
              <a:gd name="adj" fmla="val 384615"/>
            </a:avLst>
          </a:prstGeom>
          <a:solidFill>
            <a:srgbClr val="E8F0FE"/>
          </a:solidFill>
          <a:ln/>
        </p:spPr>
        <p:txBody>
          <a:bodyPr/>
          <a:lstStyle/>
          <a:p>
            <a:endParaRPr lang="ja-JP" altLang="en-US"/>
          </a:p>
        </p:txBody>
      </p:sp>
      <p:sp>
        <p:nvSpPr>
          <p:cNvPr id="38" name="Text 36"/>
          <p:cNvSpPr txBox="1"/>
          <p:nvPr/>
        </p:nvSpPr>
        <p:spPr>
          <a:xfrm>
            <a:off x="5540350" y="2116919"/>
            <a:ext cx="822046" cy="152705"/>
          </a:xfrm>
          <a:prstGeom prst="rect">
            <a:avLst/>
          </a:prstGeom>
          <a:noFill/>
          <a:ln/>
        </p:spPr>
        <p:txBody>
          <a:bodyPr wrap="square" lIns="0" tIns="0" rIns="0" bIns="0" rtlCol="0" anchor="ctr"/>
          <a:lstStyle/>
          <a:p>
            <a:pPr marL="0" indent="0" algn="ctr">
              <a:buNone/>
            </a:pPr>
            <a:r>
              <a:rPr lang="en-US" sz="800" b="1" dirty="0">
                <a:solidFill>
                  <a:srgbClr val="1967D2"/>
                </a:solidFill>
                <a:latin typeface="Noto Sans JP" pitchFamily="34" charset="0"/>
                <a:ea typeface="Noto Sans JP" pitchFamily="34" charset="-122"/>
                <a:cs typeface="Noto Sans JP" pitchFamily="34" charset="-120"/>
              </a:rPr>
              <a:t>代表取締役CEO</a:t>
            </a:r>
            <a:endParaRPr lang="en-US" sz="800" dirty="0"/>
          </a:p>
        </p:txBody>
      </p:sp>
      <p:sp>
        <p:nvSpPr>
          <p:cNvPr id="39" name="Text 37"/>
          <p:cNvSpPr txBox="1"/>
          <p:nvPr/>
        </p:nvSpPr>
        <p:spPr>
          <a:xfrm>
            <a:off x="5266030" y="2370207"/>
            <a:ext cx="1143000" cy="277063"/>
          </a:xfrm>
          <a:prstGeom prst="rect">
            <a:avLst/>
          </a:prstGeom>
          <a:noFill/>
          <a:ln/>
        </p:spPr>
        <p:txBody>
          <a:bodyPr wrap="square" lIns="0" tIns="0" rIns="0" bIns="0" rtlCol="0" anchor="ctr"/>
          <a:lstStyle/>
          <a:p>
            <a:pPr marL="0" indent="0" algn="l">
              <a:buNone/>
            </a:pPr>
            <a:r>
              <a:rPr lang="en-US" sz="1500" b="1" dirty="0">
                <a:solidFill>
                  <a:srgbClr val="202124"/>
                </a:solidFill>
                <a:latin typeface="Noto Sans JP" pitchFamily="34" charset="0"/>
                <a:ea typeface="Noto Sans JP" pitchFamily="34" charset="-122"/>
                <a:cs typeface="Noto Sans JP" pitchFamily="34" charset="-120"/>
              </a:rPr>
              <a:t>佐々木 大輔</a:t>
            </a:r>
            <a:endParaRPr lang="en-US" sz="1500" dirty="0"/>
          </a:p>
        </p:txBody>
      </p:sp>
      <p:sp>
        <p:nvSpPr>
          <p:cNvPr id="40" name="Text 38"/>
          <p:cNvSpPr txBox="1"/>
          <p:nvPr/>
        </p:nvSpPr>
        <p:spPr>
          <a:xfrm>
            <a:off x="5266030" y="2713107"/>
            <a:ext cx="1200607" cy="162763"/>
          </a:xfrm>
          <a:prstGeom prst="rect">
            <a:avLst/>
          </a:prstGeom>
          <a:noFill/>
          <a:ln/>
        </p:spPr>
        <p:txBody>
          <a:bodyPr wrap="square" lIns="0" tIns="0" rIns="0" bIns="0" rtlCol="0" anchor="ctr"/>
          <a:lstStyle/>
          <a:p>
            <a:pPr marL="0" indent="0" algn="l">
              <a:buNone/>
            </a:pPr>
            <a:r>
              <a:rPr lang="en-US" sz="900" dirty="0">
                <a:solidFill>
                  <a:srgbClr val="666666"/>
                </a:solidFill>
                <a:latin typeface="Noto Sans JP" pitchFamily="34" charset="0"/>
                <a:ea typeface="Noto Sans JP" pitchFamily="34" charset="-122"/>
                <a:cs typeface="Noto Sans JP" pitchFamily="34" charset="-120"/>
              </a:rPr>
              <a:t>freee 創業者 (2012年)</a:t>
            </a:r>
            <a:endParaRPr lang="en-US" sz="900" dirty="0"/>
          </a:p>
        </p:txBody>
      </p:sp>
      <p:pic>
        <p:nvPicPr>
          <p:cNvPr id="41" name="Image 0" descr="preencoded.png"/>
          <p:cNvPicPr>
            <a:picLocks noChangeAspect="1"/>
          </p:cNvPicPr>
          <p:nvPr/>
        </p:nvPicPr>
        <p:blipFill>
          <a:blip r:embed="rId3"/>
          <a:srcRect t="-80" b="-80"/>
          <a:stretch/>
        </p:blipFill>
        <p:spPr>
          <a:xfrm>
            <a:off x="7018935" y="1481411"/>
            <a:ext cx="142646" cy="114300"/>
          </a:xfrm>
          <a:prstGeom prst="rect">
            <a:avLst/>
          </a:prstGeom>
        </p:spPr>
      </p:pic>
      <p:sp>
        <p:nvSpPr>
          <p:cNvPr id="42" name="Text 39"/>
          <p:cNvSpPr txBox="1"/>
          <p:nvPr/>
        </p:nvSpPr>
        <p:spPr>
          <a:xfrm>
            <a:off x="7219189" y="1453064"/>
            <a:ext cx="324612" cy="171907"/>
          </a:xfrm>
          <a:prstGeom prst="rect">
            <a:avLst/>
          </a:prstGeom>
          <a:noFill/>
          <a:ln/>
        </p:spPr>
        <p:txBody>
          <a:bodyPr wrap="square" lIns="0" tIns="0" rIns="0" bIns="0" rtlCol="0" anchor="ctr"/>
          <a:lstStyle/>
          <a:p>
            <a:pPr marL="0" indent="0" algn="l">
              <a:buNone/>
            </a:pPr>
            <a:r>
              <a:rPr lang="en-US" sz="900" b="1" dirty="0">
                <a:solidFill>
                  <a:srgbClr val="5F6368"/>
                </a:solidFill>
                <a:latin typeface="Noto Sans JP" pitchFamily="34" charset="0"/>
                <a:ea typeface="Noto Sans JP" pitchFamily="34" charset="-122"/>
                <a:cs typeface="Noto Sans JP" pitchFamily="34" charset="-120"/>
              </a:rPr>
              <a:t>学歴</a:t>
            </a:r>
            <a:endParaRPr lang="en-US" sz="900" dirty="0"/>
          </a:p>
        </p:txBody>
      </p:sp>
      <p:sp>
        <p:nvSpPr>
          <p:cNvPr id="43" name="Text 40"/>
          <p:cNvSpPr txBox="1"/>
          <p:nvPr/>
        </p:nvSpPr>
        <p:spPr>
          <a:xfrm>
            <a:off x="7743140" y="1433862"/>
            <a:ext cx="3958438" cy="191110"/>
          </a:xfrm>
          <a:prstGeom prst="rect">
            <a:avLst/>
          </a:prstGeom>
          <a:noFill/>
          <a:ln/>
        </p:spPr>
        <p:txBody>
          <a:bodyPr wrap="square" lIns="0" tIns="0" rIns="0" bIns="0" rtlCol="0" anchor="ctr"/>
          <a:lstStyle/>
          <a:p>
            <a:pPr marL="0" indent="0" algn="l">
              <a:buNone/>
            </a:pPr>
            <a:r>
              <a:rPr lang="en-US" sz="1000" dirty="0">
                <a:solidFill>
                  <a:srgbClr val="3C4043"/>
                </a:solidFill>
                <a:latin typeface="Noto Sans JP" pitchFamily="34" charset="0"/>
                <a:ea typeface="Noto Sans JP" pitchFamily="34" charset="-122"/>
                <a:cs typeface="Noto Sans JP" pitchFamily="34" charset="-120"/>
              </a:rPr>
              <a:t>開成高校 → 一橋大学商学部 → ストックホルム経済大学（留学）</a:t>
            </a:r>
            <a:endParaRPr lang="en-US" sz="1000" dirty="0"/>
          </a:p>
        </p:txBody>
      </p:sp>
      <p:pic>
        <p:nvPicPr>
          <p:cNvPr id="44" name="Image 1" descr="preencoded.png"/>
          <p:cNvPicPr>
            <a:picLocks noChangeAspect="1"/>
          </p:cNvPicPr>
          <p:nvPr/>
        </p:nvPicPr>
        <p:blipFill>
          <a:blip r:embed="rId4"/>
          <a:srcRect/>
          <a:stretch/>
        </p:blipFill>
        <p:spPr>
          <a:xfrm>
            <a:off x="7018935" y="1809680"/>
            <a:ext cx="114300" cy="114300"/>
          </a:xfrm>
          <a:prstGeom prst="rect">
            <a:avLst/>
          </a:prstGeom>
        </p:spPr>
      </p:pic>
      <p:sp>
        <p:nvSpPr>
          <p:cNvPr id="45" name="Text 41"/>
          <p:cNvSpPr txBox="1"/>
          <p:nvPr/>
        </p:nvSpPr>
        <p:spPr>
          <a:xfrm>
            <a:off x="7189928" y="1780419"/>
            <a:ext cx="324612" cy="171907"/>
          </a:xfrm>
          <a:prstGeom prst="rect">
            <a:avLst/>
          </a:prstGeom>
          <a:noFill/>
          <a:ln/>
        </p:spPr>
        <p:txBody>
          <a:bodyPr wrap="square" lIns="0" tIns="0" rIns="0" bIns="0" rtlCol="0" anchor="ctr"/>
          <a:lstStyle/>
          <a:p>
            <a:pPr marL="0" indent="0" algn="l">
              <a:buNone/>
            </a:pPr>
            <a:r>
              <a:rPr lang="en-US" sz="900" b="1" dirty="0">
                <a:solidFill>
                  <a:srgbClr val="5F6368"/>
                </a:solidFill>
                <a:latin typeface="Noto Sans JP" pitchFamily="34" charset="0"/>
                <a:ea typeface="Noto Sans JP" pitchFamily="34" charset="-122"/>
                <a:cs typeface="Noto Sans JP" pitchFamily="34" charset="-120"/>
              </a:rPr>
              <a:t>経歴</a:t>
            </a:r>
            <a:endParaRPr lang="en-US" sz="900" dirty="0"/>
          </a:p>
        </p:txBody>
      </p:sp>
      <p:sp>
        <p:nvSpPr>
          <p:cNvPr id="46" name="Shape 42"/>
          <p:cNvSpPr/>
          <p:nvPr/>
        </p:nvSpPr>
        <p:spPr>
          <a:xfrm>
            <a:off x="7743140" y="1752073"/>
            <a:ext cx="590702" cy="295351"/>
          </a:xfrm>
          <a:prstGeom prst="roundRect">
            <a:avLst>
              <a:gd name="adj" fmla="val 39948"/>
            </a:avLst>
          </a:prstGeom>
          <a:solidFill>
            <a:srgbClr val="F8F9FA"/>
          </a:solidFill>
          <a:ln w="12700">
            <a:solidFill>
              <a:srgbClr val="DADCE0"/>
            </a:solidFill>
            <a:prstDash val="solid"/>
          </a:ln>
        </p:spPr>
        <p:txBody>
          <a:bodyPr/>
          <a:lstStyle/>
          <a:p>
            <a:endParaRPr lang="ja-JP" altLang="en-US"/>
          </a:p>
        </p:txBody>
      </p:sp>
      <p:sp>
        <p:nvSpPr>
          <p:cNvPr id="47" name="Text 43"/>
          <p:cNvSpPr txBox="1"/>
          <p:nvPr/>
        </p:nvSpPr>
        <p:spPr>
          <a:xfrm>
            <a:off x="7847382" y="1799622"/>
            <a:ext cx="474574" cy="181051"/>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博報堂</a:t>
            </a:r>
            <a:endParaRPr lang="en-US" sz="900" dirty="0"/>
          </a:p>
        </p:txBody>
      </p:sp>
      <p:pic>
        <p:nvPicPr>
          <p:cNvPr id="48" name="Image 2" descr="preencoded.png"/>
          <p:cNvPicPr>
            <a:picLocks noChangeAspect="1"/>
          </p:cNvPicPr>
          <p:nvPr/>
        </p:nvPicPr>
        <p:blipFill>
          <a:blip r:embed="rId5"/>
          <a:srcRect l="-3120" r="-3120"/>
          <a:stretch/>
        </p:blipFill>
        <p:spPr>
          <a:xfrm>
            <a:off x="8399679" y="1841684"/>
            <a:ext cx="75895" cy="114300"/>
          </a:xfrm>
          <a:prstGeom prst="rect">
            <a:avLst/>
          </a:prstGeom>
        </p:spPr>
      </p:pic>
      <p:sp>
        <p:nvSpPr>
          <p:cNvPr id="49" name="Shape 44"/>
          <p:cNvSpPr/>
          <p:nvPr/>
        </p:nvSpPr>
        <p:spPr>
          <a:xfrm>
            <a:off x="8552384" y="1752073"/>
            <a:ext cx="2314346" cy="295351"/>
          </a:xfrm>
          <a:prstGeom prst="roundRect">
            <a:avLst>
              <a:gd name="adj" fmla="val 39948"/>
            </a:avLst>
          </a:prstGeom>
          <a:solidFill>
            <a:srgbClr val="F8F9FA"/>
          </a:solidFill>
          <a:ln w="12700">
            <a:solidFill>
              <a:srgbClr val="DADCE0"/>
            </a:solidFill>
            <a:prstDash val="solid"/>
          </a:ln>
        </p:spPr>
        <p:txBody>
          <a:bodyPr/>
          <a:lstStyle/>
          <a:p>
            <a:endParaRPr lang="ja-JP" altLang="en-US"/>
          </a:p>
        </p:txBody>
      </p:sp>
      <p:sp>
        <p:nvSpPr>
          <p:cNvPr id="50" name="Text 45"/>
          <p:cNvSpPr txBox="1"/>
          <p:nvPr/>
        </p:nvSpPr>
        <p:spPr>
          <a:xfrm>
            <a:off x="8657540" y="1799622"/>
            <a:ext cx="2198218" cy="181051"/>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未公開株投資ファンド（アナリスト）</a:t>
            </a:r>
            <a:endParaRPr lang="en-US" sz="900" dirty="0"/>
          </a:p>
        </p:txBody>
      </p:sp>
      <p:pic>
        <p:nvPicPr>
          <p:cNvPr id="51" name="Image 3" descr="preencoded.png"/>
          <p:cNvPicPr>
            <a:picLocks noChangeAspect="1"/>
          </p:cNvPicPr>
          <p:nvPr/>
        </p:nvPicPr>
        <p:blipFill>
          <a:blip r:embed="rId5"/>
          <a:srcRect l="-3120" r="-3120"/>
          <a:stretch/>
        </p:blipFill>
        <p:spPr>
          <a:xfrm>
            <a:off x="10940797" y="1841684"/>
            <a:ext cx="75895" cy="114300"/>
          </a:xfrm>
          <a:prstGeom prst="rect">
            <a:avLst/>
          </a:prstGeom>
        </p:spPr>
      </p:pic>
      <p:sp>
        <p:nvSpPr>
          <p:cNvPr id="52" name="Shape 46"/>
          <p:cNvSpPr/>
          <p:nvPr/>
        </p:nvSpPr>
        <p:spPr>
          <a:xfrm>
            <a:off x="7743140" y="2121491"/>
            <a:ext cx="2628900" cy="295351"/>
          </a:xfrm>
          <a:prstGeom prst="roundRect">
            <a:avLst>
              <a:gd name="adj" fmla="val 39948"/>
            </a:avLst>
          </a:prstGeom>
          <a:solidFill>
            <a:srgbClr val="F8F9FA"/>
          </a:solidFill>
          <a:ln w="12700">
            <a:solidFill>
              <a:srgbClr val="DADCE0"/>
            </a:solidFill>
            <a:prstDash val="solid"/>
          </a:ln>
        </p:spPr>
        <p:txBody>
          <a:bodyPr/>
          <a:lstStyle/>
          <a:p>
            <a:endParaRPr lang="ja-JP" altLang="en-US"/>
          </a:p>
        </p:txBody>
      </p:sp>
      <p:sp>
        <p:nvSpPr>
          <p:cNvPr id="53" name="Text 47"/>
          <p:cNvSpPr txBox="1"/>
          <p:nvPr/>
        </p:nvSpPr>
        <p:spPr>
          <a:xfrm>
            <a:off x="7847382" y="2169039"/>
            <a:ext cx="2512771" cy="181051"/>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ALBERT（CFO／レコメンドエンジン開発）</a:t>
            </a:r>
            <a:endParaRPr lang="en-US" sz="900" dirty="0"/>
          </a:p>
        </p:txBody>
      </p:sp>
      <p:pic>
        <p:nvPicPr>
          <p:cNvPr id="54" name="Image 4" descr="preencoded.png"/>
          <p:cNvPicPr>
            <a:picLocks noChangeAspect="1"/>
          </p:cNvPicPr>
          <p:nvPr/>
        </p:nvPicPr>
        <p:blipFill>
          <a:blip r:embed="rId5"/>
          <a:srcRect l="-3120" r="-3120"/>
          <a:stretch/>
        </p:blipFill>
        <p:spPr>
          <a:xfrm>
            <a:off x="10447021" y="2211102"/>
            <a:ext cx="75895" cy="114300"/>
          </a:xfrm>
          <a:prstGeom prst="rect">
            <a:avLst/>
          </a:prstGeom>
        </p:spPr>
      </p:pic>
      <p:sp>
        <p:nvSpPr>
          <p:cNvPr id="55" name="Shape 48"/>
          <p:cNvSpPr/>
          <p:nvPr/>
        </p:nvSpPr>
        <p:spPr>
          <a:xfrm>
            <a:off x="7743140" y="2490908"/>
            <a:ext cx="2714854" cy="295351"/>
          </a:xfrm>
          <a:prstGeom prst="roundRect">
            <a:avLst>
              <a:gd name="adj" fmla="val 39948"/>
            </a:avLst>
          </a:prstGeom>
          <a:solidFill>
            <a:srgbClr val="F8F9FA"/>
          </a:solidFill>
          <a:ln w="12700">
            <a:solidFill>
              <a:srgbClr val="DADCE0"/>
            </a:solidFill>
            <a:prstDash val="solid"/>
          </a:ln>
        </p:spPr>
        <p:txBody>
          <a:bodyPr/>
          <a:lstStyle/>
          <a:p>
            <a:endParaRPr lang="ja-JP" altLang="en-US"/>
          </a:p>
        </p:txBody>
      </p:sp>
      <p:sp>
        <p:nvSpPr>
          <p:cNvPr id="56" name="Text 49"/>
          <p:cNvSpPr txBox="1"/>
          <p:nvPr/>
        </p:nvSpPr>
        <p:spPr>
          <a:xfrm>
            <a:off x="7847382" y="2538457"/>
            <a:ext cx="2598725" cy="181051"/>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Google（中小企業向けマーケティング統括）</a:t>
            </a:r>
            <a:endParaRPr lang="en-US" sz="900" dirty="0"/>
          </a:p>
        </p:txBody>
      </p:sp>
      <p:pic>
        <p:nvPicPr>
          <p:cNvPr id="57" name="Image 5" descr="preencoded.png"/>
          <p:cNvPicPr>
            <a:picLocks noChangeAspect="1"/>
          </p:cNvPicPr>
          <p:nvPr/>
        </p:nvPicPr>
        <p:blipFill>
          <a:blip r:embed="rId6"/>
          <a:srcRect/>
          <a:stretch/>
        </p:blipFill>
        <p:spPr>
          <a:xfrm>
            <a:off x="7018935" y="2956338"/>
            <a:ext cx="114300" cy="114300"/>
          </a:xfrm>
          <a:prstGeom prst="rect">
            <a:avLst/>
          </a:prstGeom>
        </p:spPr>
      </p:pic>
      <p:sp>
        <p:nvSpPr>
          <p:cNvPr id="58" name="Text 50"/>
          <p:cNvSpPr txBox="1"/>
          <p:nvPr/>
        </p:nvSpPr>
        <p:spPr>
          <a:xfrm>
            <a:off x="7189928" y="2927077"/>
            <a:ext cx="324612" cy="171907"/>
          </a:xfrm>
          <a:prstGeom prst="rect">
            <a:avLst/>
          </a:prstGeom>
          <a:noFill/>
          <a:ln/>
        </p:spPr>
        <p:txBody>
          <a:bodyPr wrap="square" lIns="0" tIns="0" rIns="0" bIns="0" rtlCol="0" anchor="ctr"/>
          <a:lstStyle/>
          <a:p>
            <a:pPr marL="0" indent="0" algn="l">
              <a:buNone/>
            </a:pPr>
            <a:r>
              <a:rPr lang="en-US" sz="900" b="1" dirty="0">
                <a:solidFill>
                  <a:srgbClr val="5F6368"/>
                </a:solidFill>
                <a:latin typeface="Noto Sans JP" pitchFamily="34" charset="0"/>
                <a:ea typeface="Noto Sans JP" pitchFamily="34" charset="-122"/>
                <a:cs typeface="Noto Sans JP" pitchFamily="34" charset="-120"/>
              </a:rPr>
              <a:t>補足</a:t>
            </a:r>
            <a:endParaRPr lang="en-US" sz="900" dirty="0"/>
          </a:p>
        </p:txBody>
      </p:sp>
      <p:sp>
        <p:nvSpPr>
          <p:cNvPr id="59" name="Text 51"/>
          <p:cNvSpPr txBox="1"/>
          <p:nvPr/>
        </p:nvSpPr>
        <p:spPr>
          <a:xfrm>
            <a:off x="7743140" y="2908789"/>
            <a:ext cx="3862426" cy="619963"/>
          </a:xfrm>
          <a:prstGeom prst="rect">
            <a:avLst/>
          </a:prstGeom>
          <a:noFill/>
          <a:ln/>
        </p:spPr>
        <p:txBody>
          <a:bodyPr wrap="square" lIns="0" tIns="0" rIns="0" bIns="0" rtlCol="0" anchor="ctr"/>
          <a:lstStyle/>
          <a:p>
            <a:pPr marL="0" indent="0" algn="l">
              <a:buNone/>
            </a:pPr>
            <a:r>
              <a:rPr lang="en-US" sz="1000" dirty="0">
                <a:solidFill>
                  <a:srgbClr val="3C4043"/>
                </a:solidFill>
                <a:latin typeface="Noto Sans JP" pitchFamily="34" charset="0"/>
                <a:ea typeface="Noto Sans JP" pitchFamily="34" charset="-122"/>
                <a:cs typeface="Noto Sans JP" pitchFamily="34" charset="-120"/>
              </a:rPr>
              <a:t>Google時代に日本の中小企業のIT活用推進に従事する中で課題を感じ、テクノロジーでバックオフィス業務を効率化することを目指して起業。</a:t>
            </a:r>
            <a:endParaRPr lang="en-US" sz="1000" dirty="0"/>
          </a:p>
        </p:txBody>
      </p:sp>
      <p:sp>
        <p:nvSpPr>
          <p:cNvPr id="60" name="Shape 52"/>
          <p:cNvSpPr/>
          <p:nvPr/>
        </p:nvSpPr>
        <p:spPr>
          <a:xfrm>
            <a:off x="5028286" y="3850621"/>
            <a:ext cx="6762902" cy="2009851"/>
          </a:xfrm>
          <a:prstGeom prst="roundRect">
            <a:avLst>
              <a:gd name="adj" fmla="val 2587"/>
            </a:avLst>
          </a:prstGeom>
          <a:solidFill>
            <a:srgbClr val="FFFFFF"/>
          </a:solidFill>
          <a:ln w="12700">
            <a:solidFill>
              <a:srgbClr val="EEEEEE"/>
            </a:solidFill>
            <a:prstDash val="solid"/>
          </a:ln>
          <a:effectLst>
            <a:outerShdw blurRad="76200" dist="25400" dir="5400000" algn="bl" rotWithShape="0">
              <a:srgbClr val="000000">
                <a:alpha val="3000"/>
              </a:srgbClr>
            </a:outerShdw>
          </a:effectLst>
        </p:spPr>
        <p:txBody>
          <a:bodyPr/>
          <a:lstStyle/>
          <a:p>
            <a:endParaRPr lang="ja-JP" altLang="en-US"/>
          </a:p>
        </p:txBody>
      </p:sp>
      <p:sp>
        <p:nvSpPr>
          <p:cNvPr id="61" name="Shape 53"/>
          <p:cNvSpPr/>
          <p:nvPr/>
        </p:nvSpPr>
        <p:spPr>
          <a:xfrm>
            <a:off x="6781191" y="4088365"/>
            <a:ext cx="9144" cy="1533449"/>
          </a:xfrm>
          <a:prstGeom prst="rect">
            <a:avLst/>
          </a:prstGeom>
          <a:solidFill>
            <a:srgbClr val="F0F0F0"/>
          </a:solidFill>
          <a:ln/>
        </p:spPr>
        <p:txBody>
          <a:bodyPr/>
          <a:lstStyle/>
          <a:p>
            <a:endParaRPr lang="ja-JP" altLang="en-US"/>
          </a:p>
        </p:txBody>
      </p:sp>
      <p:sp>
        <p:nvSpPr>
          <p:cNvPr id="62" name="Shape 54"/>
          <p:cNvSpPr/>
          <p:nvPr/>
        </p:nvSpPr>
        <p:spPr>
          <a:xfrm>
            <a:off x="5266030" y="4366343"/>
            <a:ext cx="1285646" cy="237744"/>
          </a:xfrm>
          <a:prstGeom prst="roundRect">
            <a:avLst>
              <a:gd name="adj" fmla="val 384615"/>
            </a:avLst>
          </a:prstGeom>
          <a:solidFill>
            <a:srgbClr val="E8F0FE"/>
          </a:solidFill>
          <a:ln/>
        </p:spPr>
        <p:txBody>
          <a:bodyPr/>
          <a:lstStyle/>
          <a:p>
            <a:endParaRPr lang="ja-JP" altLang="en-US"/>
          </a:p>
        </p:txBody>
      </p:sp>
      <p:sp>
        <p:nvSpPr>
          <p:cNvPr id="63" name="Text 55"/>
          <p:cNvSpPr txBox="1"/>
          <p:nvPr/>
        </p:nvSpPr>
        <p:spPr>
          <a:xfrm>
            <a:off x="5647335" y="4404748"/>
            <a:ext cx="602590" cy="152705"/>
          </a:xfrm>
          <a:prstGeom prst="rect">
            <a:avLst/>
          </a:prstGeom>
          <a:noFill/>
          <a:ln/>
        </p:spPr>
        <p:txBody>
          <a:bodyPr wrap="square" lIns="0" tIns="0" rIns="0" bIns="0" rtlCol="0" anchor="ctr"/>
          <a:lstStyle/>
          <a:p>
            <a:pPr marL="0" indent="0" algn="ctr">
              <a:buNone/>
            </a:pPr>
            <a:r>
              <a:rPr lang="en-US" sz="800" b="1" dirty="0">
                <a:solidFill>
                  <a:srgbClr val="1967D2"/>
                </a:solidFill>
                <a:latin typeface="Noto Sans JP" pitchFamily="34" charset="0"/>
                <a:ea typeface="Noto Sans JP" pitchFamily="34" charset="-122"/>
                <a:cs typeface="Noto Sans JP" pitchFamily="34" charset="-120"/>
              </a:rPr>
              <a:t>取締役CTO</a:t>
            </a:r>
            <a:endParaRPr lang="en-US" sz="800" dirty="0"/>
          </a:p>
        </p:txBody>
      </p:sp>
      <p:sp>
        <p:nvSpPr>
          <p:cNvPr id="64" name="Text 56"/>
          <p:cNvSpPr txBox="1"/>
          <p:nvPr/>
        </p:nvSpPr>
        <p:spPr>
          <a:xfrm>
            <a:off x="5266030" y="4657122"/>
            <a:ext cx="762610" cy="277063"/>
          </a:xfrm>
          <a:prstGeom prst="rect">
            <a:avLst/>
          </a:prstGeom>
          <a:noFill/>
          <a:ln/>
        </p:spPr>
        <p:txBody>
          <a:bodyPr wrap="square" lIns="0" tIns="0" rIns="0" bIns="0" rtlCol="0" anchor="ctr"/>
          <a:lstStyle/>
          <a:p>
            <a:pPr marL="0" indent="0" algn="l">
              <a:buNone/>
            </a:pPr>
            <a:r>
              <a:rPr lang="en-US" sz="1500" b="1" dirty="0">
                <a:solidFill>
                  <a:srgbClr val="202124"/>
                </a:solidFill>
                <a:latin typeface="Noto Sans JP" pitchFamily="34" charset="0"/>
                <a:ea typeface="Noto Sans JP" pitchFamily="34" charset="-122"/>
                <a:cs typeface="Noto Sans JP" pitchFamily="34" charset="-120"/>
              </a:rPr>
              <a:t>横路 隆</a:t>
            </a:r>
            <a:endParaRPr lang="en-US" sz="1500" dirty="0"/>
          </a:p>
        </p:txBody>
      </p:sp>
      <p:sp>
        <p:nvSpPr>
          <p:cNvPr id="65" name="Text 57"/>
          <p:cNvSpPr txBox="1"/>
          <p:nvPr/>
        </p:nvSpPr>
        <p:spPr>
          <a:xfrm>
            <a:off x="5266030" y="5000022"/>
            <a:ext cx="1276502" cy="333756"/>
          </a:xfrm>
          <a:prstGeom prst="rect">
            <a:avLst/>
          </a:prstGeom>
          <a:noFill/>
          <a:ln/>
        </p:spPr>
        <p:txBody>
          <a:bodyPr wrap="square" lIns="0" tIns="0" rIns="0" bIns="0" rtlCol="0" anchor="ctr"/>
          <a:lstStyle/>
          <a:p>
            <a:pPr marL="0" indent="0" algn="l">
              <a:buNone/>
            </a:pPr>
            <a:r>
              <a:rPr lang="en-US" sz="900" dirty="0">
                <a:solidFill>
                  <a:srgbClr val="666666"/>
                </a:solidFill>
                <a:latin typeface="Noto Sans JP" pitchFamily="34" charset="0"/>
                <a:ea typeface="Noto Sans JP" pitchFamily="34" charset="-122"/>
                <a:cs typeface="Noto Sans JP" pitchFamily="34" charset="-120"/>
              </a:rPr>
              <a:t>freee 共同創業者 (2012年)</a:t>
            </a:r>
            <a:endParaRPr lang="en-US" sz="900" dirty="0"/>
          </a:p>
        </p:txBody>
      </p:sp>
      <p:pic>
        <p:nvPicPr>
          <p:cNvPr id="66" name="Image 6" descr="preencoded.png"/>
          <p:cNvPicPr>
            <a:picLocks noChangeAspect="1"/>
          </p:cNvPicPr>
          <p:nvPr/>
        </p:nvPicPr>
        <p:blipFill>
          <a:blip r:embed="rId3"/>
          <a:srcRect t="-80" b="-80"/>
          <a:stretch/>
        </p:blipFill>
        <p:spPr>
          <a:xfrm>
            <a:off x="7018935" y="4145972"/>
            <a:ext cx="142646" cy="114300"/>
          </a:xfrm>
          <a:prstGeom prst="rect">
            <a:avLst/>
          </a:prstGeom>
        </p:spPr>
      </p:pic>
      <p:sp>
        <p:nvSpPr>
          <p:cNvPr id="67" name="Text 58"/>
          <p:cNvSpPr txBox="1"/>
          <p:nvPr/>
        </p:nvSpPr>
        <p:spPr>
          <a:xfrm>
            <a:off x="7219189" y="4117626"/>
            <a:ext cx="324612" cy="171907"/>
          </a:xfrm>
          <a:prstGeom prst="rect">
            <a:avLst/>
          </a:prstGeom>
          <a:noFill/>
          <a:ln/>
        </p:spPr>
        <p:txBody>
          <a:bodyPr wrap="square" lIns="0" tIns="0" rIns="0" bIns="0" rtlCol="0" anchor="ctr"/>
          <a:lstStyle/>
          <a:p>
            <a:pPr marL="0" indent="0" algn="l">
              <a:buNone/>
            </a:pPr>
            <a:r>
              <a:rPr lang="en-US" sz="900" b="1" dirty="0">
                <a:solidFill>
                  <a:srgbClr val="5F6368"/>
                </a:solidFill>
                <a:latin typeface="Noto Sans JP" pitchFamily="34" charset="0"/>
                <a:ea typeface="Noto Sans JP" pitchFamily="34" charset="-122"/>
                <a:cs typeface="Noto Sans JP" pitchFamily="34" charset="-120"/>
              </a:rPr>
              <a:t>学歴</a:t>
            </a:r>
            <a:endParaRPr lang="en-US" sz="900" dirty="0"/>
          </a:p>
        </p:txBody>
      </p:sp>
      <p:sp>
        <p:nvSpPr>
          <p:cNvPr id="68" name="Text 59"/>
          <p:cNvSpPr txBox="1"/>
          <p:nvPr/>
        </p:nvSpPr>
        <p:spPr>
          <a:xfrm>
            <a:off x="7743140" y="4098424"/>
            <a:ext cx="2434133" cy="191110"/>
          </a:xfrm>
          <a:prstGeom prst="rect">
            <a:avLst/>
          </a:prstGeom>
          <a:noFill/>
          <a:ln/>
        </p:spPr>
        <p:txBody>
          <a:bodyPr wrap="square" lIns="0" tIns="0" rIns="0" bIns="0" rtlCol="0" anchor="ctr"/>
          <a:lstStyle/>
          <a:p>
            <a:pPr marL="0" indent="0" algn="l">
              <a:buNone/>
            </a:pPr>
            <a:r>
              <a:rPr lang="en-US" sz="1000" dirty="0">
                <a:solidFill>
                  <a:srgbClr val="3C4043"/>
                </a:solidFill>
                <a:latin typeface="Noto Sans JP" pitchFamily="34" charset="0"/>
                <a:ea typeface="Noto Sans JP" pitchFamily="34" charset="-122"/>
                <a:cs typeface="Noto Sans JP" pitchFamily="34" charset="-120"/>
              </a:rPr>
              <a:t>慶應義塾大学大学院 理工学研究科 修了</a:t>
            </a:r>
            <a:endParaRPr lang="en-US" sz="1000" dirty="0"/>
          </a:p>
        </p:txBody>
      </p:sp>
      <p:pic>
        <p:nvPicPr>
          <p:cNvPr id="69" name="Image 7" descr="preencoded.png"/>
          <p:cNvPicPr>
            <a:picLocks noChangeAspect="1"/>
          </p:cNvPicPr>
          <p:nvPr/>
        </p:nvPicPr>
        <p:blipFill>
          <a:blip r:embed="rId4"/>
          <a:srcRect/>
          <a:stretch/>
        </p:blipFill>
        <p:spPr>
          <a:xfrm>
            <a:off x="7018935" y="4473328"/>
            <a:ext cx="114300" cy="114300"/>
          </a:xfrm>
          <a:prstGeom prst="rect">
            <a:avLst/>
          </a:prstGeom>
        </p:spPr>
      </p:pic>
      <p:sp>
        <p:nvSpPr>
          <p:cNvPr id="70" name="Text 60"/>
          <p:cNvSpPr txBox="1"/>
          <p:nvPr/>
        </p:nvSpPr>
        <p:spPr>
          <a:xfrm>
            <a:off x="7189928" y="4444981"/>
            <a:ext cx="324612" cy="171907"/>
          </a:xfrm>
          <a:prstGeom prst="rect">
            <a:avLst/>
          </a:prstGeom>
          <a:noFill/>
          <a:ln/>
        </p:spPr>
        <p:txBody>
          <a:bodyPr wrap="square" lIns="0" tIns="0" rIns="0" bIns="0" rtlCol="0" anchor="ctr"/>
          <a:lstStyle/>
          <a:p>
            <a:pPr marL="0" indent="0" algn="l">
              <a:buNone/>
            </a:pPr>
            <a:r>
              <a:rPr lang="en-US" sz="900" b="1" dirty="0">
                <a:solidFill>
                  <a:srgbClr val="5F6368"/>
                </a:solidFill>
                <a:latin typeface="Noto Sans JP" pitchFamily="34" charset="0"/>
                <a:ea typeface="Noto Sans JP" pitchFamily="34" charset="-122"/>
                <a:cs typeface="Noto Sans JP" pitchFamily="34" charset="-120"/>
              </a:rPr>
              <a:t>経歴</a:t>
            </a:r>
            <a:endParaRPr lang="en-US" sz="900" dirty="0"/>
          </a:p>
        </p:txBody>
      </p:sp>
      <p:sp>
        <p:nvSpPr>
          <p:cNvPr id="71" name="Shape 61"/>
          <p:cNvSpPr/>
          <p:nvPr/>
        </p:nvSpPr>
        <p:spPr>
          <a:xfrm>
            <a:off x="7743140" y="4416635"/>
            <a:ext cx="3333902" cy="295351"/>
          </a:xfrm>
          <a:prstGeom prst="roundRect">
            <a:avLst>
              <a:gd name="adj" fmla="val 39948"/>
            </a:avLst>
          </a:prstGeom>
          <a:solidFill>
            <a:srgbClr val="F8F9FA"/>
          </a:solidFill>
          <a:ln w="12700">
            <a:solidFill>
              <a:srgbClr val="DADCE0"/>
            </a:solidFill>
            <a:prstDash val="solid"/>
          </a:ln>
        </p:spPr>
        <p:txBody>
          <a:bodyPr/>
          <a:lstStyle/>
          <a:p>
            <a:endParaRPr lang="ja-JP" altLang="en-US"/>
          </a:p>
        </p:txBody>
      </p:sp>
      <p:sp>
        <p:nvSpPr>
          <p:cNvPr id="72" name="Text 62"/>
          <p:cNvSpPr txBox="1"/>
          <p:nvPr/>
        </p:nvSpPr>
        <p:spPr>
          <a:xfrm>
            <a:off x="7847382" y="4464184"/>
            <a:ext cx="3217774" cy="181051"/>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ソニー（デジタルイメージング事業 ソフトウェア開発）</a:t>
            </a:r>
            <a:endParaRPr lang="en-US" sz="900" dirty="0"/>
          </a:p>
        </p:txBody>
      </p:sp>
      <p:pic>
        <p:nvPicPr>
          <p:cNvPr id="73" name="Image 8" descr="preencoded.png"/>
          <p:cNvPicPr>
            <a:picLocks noChangeAspect="1"/>
          </p:cNvPicPr>
          <p:nvPr/>
        </p:nvPicPr>
        <p:blipFill>
          <a:blip r:embed="rId5"/>
          <a:srcRect l="-3120" r="-3120"/>
          <a:stretch/>
        </p:blipFill>
        <p:spPr>
          <a:xfrm>
            <a:off x="11147451" y="4506246"/>
            <a:ext cx="75895" cy="114300"/>
          </a:xfrm>
          <a:prstGeom prst="rect">
            <a:avLst/>
          </a:prstGeom>
        </p:spPr>
      </p:pic>
      <p:sp>
        <p:nvSpPr>
          <p:cNvPr id="74" name="Shape 63"/>
          <p:cNvSpPr/>
          <p:nvPr/>
        </p:nvSpPr>
        <p:spPr>
          <a:xfrm>
            <a:off x="7743140" y="4786052"/>
            <a:ext cx="1028700" cy="295351"/>
          </a:xfrm>
          <a:prstGeom prst="roundRect">
            <a:avLst>
              <a:gd name="adj" fmla="val 39948"/>
            </a:avLst>
          </a:prstGeom>
          <a:solidFill>
            <a:srgbClr val="F8F9FA"/>
          </a:solidFill>
          <a:ln w="12700">
            <a:solidFill>
              <a:srgbClr val="DADCE0"/>
            </a:solidFill>
            <a:prstDash val="solid"/>
          </a:ln>
        </p:spPr>
        <p:txBody>
          <a:bodyPr/>
          <a:lstStyle/>
          <a:p>
            <a:endParaRPr lang="ja-JP" altLang="en-US"/>
          </a:p>
        </p:txBody>
      </p:sp>
      <p:sp>
        <p:nvSpPr>
          <p:cNvPr id="75" name="Text 64"/>
          <p:cNvSpPr txBox="1"/>
          <p:nvPr/>
        </p:nvSpPr>
        <p:spPr>
          <a:xfrm>
            <a:off x="7847382" y="4833601"/>
            <a:ext cx="912571" cy="181051"/>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freee 共同創業</a:t>
            </a:r>
            <a:endParaRPr lang="en-US" sz="900" dirty="0"/>
          </a:p>
        </p:txBody>
      </p:sp>
      <p:pic>
        <p:nvPicPr>
          <p:cNvPr id="76" name="Image 9" descr="preencoded.png"/>
          <p:cNvPicPr>
            <a:picLocks noChangeAspect="1"/>
          </p:cNvPicPr>
          <p:nvPr/>
        </p:nvPicPr>
        <p:blipFill>
          <a:blip r:embed="rId6"/>
          <a:srcRect/>
          <a:stretch/>
        </p:blipFill>
        <p:spPr>
          <a:xfrm>
            <a:off x="7018935" y="5250568"/>
            <a:ext cx="114300" cy="114300"/>
          </a:xfrm>
          <a:prstGeom prst="rect">
            <a:avLst/>
          </a:prstGeom>
        </p:spPr>
      </p:pic>
      <p:sp>
        <p:nvSpPr>
          <p:cNvPr id="77" name="Text 65"/>
          <p:cNvSpPr txBox="1"/>
          <p:nvPr/>
        </p:nvSpPr>
        <p:spPr>
          <a:xfrm>
            <a:off x="7189928" y="5222221"/>
            <a:ext cx="324612" cy="171907"/>
          </a:xfrm>
          <a:prstGeom prst="rect">
            <a:avLst/>
          </a:prstGeom>
          <a:noFill/>
          <a:ln/>
        </p:spPr>
        <p:txBody>
          <a:bodyPr wrap="square" lIns="0" tIns="0" rIns="0" bIns="0" rtlCol="0" anchor="ctr"/>
          <a:lstStyle/>
          <a:p>
            <a:pPr marL="0" indent="0" algn="l">
              <a:buNone/>
            </a:pPr>
            <a:r>
              <a:rPr lang="en-US" sz="900" b="1" dirty="0">
                <a:solidFill>
                  <a:srgbClr val="5F6368"/>
                </a:solidFill>
                <a:latin typeface="Noto Sans JP" pitchFamily="34" charset="0"/>
                <a:ea typeface="Noto Sans JP" pitchFamily="34" charset="-122"/>
                <a:cs typeface="Noto Sans JP" pitchFamily="34" charset="-120"/>
              </a:rPr>
              <a:t>補足</a:t>
            </a:r>
            <a:endParaRPr lang="en-US" sz="900" dirty="0"/>
          </a:p>
        </p:txBody>
      </p:sp>
      <p:sp>
        <p:nvSpPr>
          <p:cNvPr id="78" name="Text 66"/>
          <p:cNvSpPr txBox="1"/>
          <p:nvPr/>
        </p:nvSpPr>
        <p:spPr>
          <a:xfrm>
            <a:off x="7743140" y="5203019"/>
            <a:ext cx="3824935" cy="409651"/>
          </a:xfrm>
          <a:prstGeom prst="rect">
            <a:avLst/>
          </a:prstGeom>
          <a:noFill/>
          <a:ln/>
        </p:spPr>
        <p:txBody>
          <a:bodyPr wrap="square" lIns="0" tIns="0" rIns="0" bIns="0" rtlCol="0" anchor="ctr"/>
          <a:lstStyle/>
          <a:p>
            <a:pPr marL="0" indent="0" algn="l">
              <a:buNone/>
            </a:pPr>
            <a:r>
              <a:rPr lang="en-US" sz="1000" dirty="0">
                <a:solidFill>
                  <a:srgbClr val="3C4043"/>
                </a:solidFill>
                <a:latin typeface="Noto Sans JP" pitchFamily="34" charset="0"/>
                <a:ea typeface="Noto Sans JP" pitchFamily="34" charset="-122"/>
                <a:cs typeface="Noto Sans JP" pitchFamily="34" charset="-120"/>
              </a:rPr>
              <a:t>島根県松江市出身。実家が焼き菓子店を経営しており、スモールビジネスの現場を身近に感じて育つ。</a:t>
            </a:r>
            <a:endParaRPr lang="en-US" sz="1000" dirty="0"/>
          </a:p>
        </p:txBody>
      </p:sp>
      <p:sp>
        <p:nvSpPr>
          <p:cNvPr id="79" name="Shape 67"/>
          <p:cNvSpPr/>
          <p:nvPr/>
        </p:nvSpPr>
        <p:spPr>
          <a:xfrm>
            <a:off x="5028286" y="5879217"/>
            <a:ext cx="6762902" cy="952805"/>
          </a:xfrm>
          <a:prstGeom prst="roundRect">
            <a:avLst>
              <a:gd name="adj" fmla="val 7678"/>
            </a:avLst>
          </a:prstGeom>
          <a:solidFill>
            <a:srgbClr val="F8F9FA"/>
          </a:solidFill>
          <a:ln w="12700">
            <a:solidFill>
              <a:srgbClr val="CCCCCC"/>
            </a:solidFill>
            <a:prstDash val="solid"/>
          </a:ln>
        </p:spPr>
        <p:txBody>
          <a:bodyPr/>
          <a:lstStyle/>
          <a:p>
            <a:endParaRPr lang="ja-JP" altLang="en-US"/>
          </a:p>
        </p:txBody>
      </p:sp>
      <p:pic>
        <p:nvPicPr>
          <p:cNvPr id="80" name="Image 10" descr="preencoded.png"/>
          <p:cNvPicPr>
            <a:picLocks noChangeAspect="1"/>
          </p:cNvPicPr>
          <p:nvPr/>
        </p:nvPicPr>
        <p:blipFill>
          <a:blip r:embed="rId7"/>
          <a:srcRect t="-524" b="-524"/>
          <a:stretch/>
        </p:blipFill>
        <p:spPr>
          <a:xfrm>
            <a:off x="5190135" y="6075813"/>
            <a:ext cx="152705" cy="123444"/>
          </a:xfrm>
          <a:prstGeom prst="rect">
            <a:avLst/>
          </a:prstGeom>
        </p:spPr>
      </p:pic>
      <p:sp>
        <p:nvSpPr>
          <p:cNvPr id="81" name="Text 68"/>
          <p:cNvSpPr txBox="1"/>
          <p:nvPr/>
        </p:nvSpPr>
        <p:spPr>
          <a:xfrm>
            <a:off x="5342840" y="6041066"/>
            <a:ext cx="1341425" cy="181051"/>
          </a:xfrm>
          <a:prstGeom prst="rect">
            <a:avLst/>
          </a:prstGeom>
          <a:noFill/>
          <a:ln/>
        </p:spPr>
        <p:txBody>
          <a:bodyPr wrap="square" lIns="0" tIns="0" rIns="0" bIns="0" rtlCol="0" anchor="ctr"/>
          <a:lstStyle/>
          <a:p>
            <a:pPr marL="0" indent="0" algn="l">
              <a:buNone/>
            </a:pPr>
            <a:r>
              <a:rPr lang="en-US" sz="900" b="1" dirty="0">
                <a:solidFill>
                  <a:srgbClr val="555555"/>
                </a:solidFill>
                <a:latin typeface="Noto Sans JP" pitchFamily="34" charset="0"/>
                <a:ea typeface="Noto Sans JP" pitchFamily="34" charset="-122"/>
                <a:cs typeface="Noto Sans JP" pitchFamily="34" charset="-120"/>
              </a:rPr>
              <a:t>その他の主要役員体制</a:t>
            </a:r>
            <a:endParaRPr lang="en-US" sz="900" dirty="0"/>
          </a:p>
        </p:txBody>
      </p:sp>
      <p:sp>
        <p:nvSpPr>
          <p:cNvPr id="82" name="Text 69"/>
          <p:cNvSpPr txBox="1"/>
          <p:nvPr/>
        </p:nvSpPr>
        <p:spPr>
          <a:xfrm>
            <a:off x="5190135" y="6312642"/>
            <a:ext cx="6430061" cy="352958"/>
          </a:xfrm>
          <a:prstGeom prst="rect">
            <a:avLst/>
          </a:prstGeom>
          <a:noFill/>
          <a:ln/>
        </p:spPr>
        <p:txBody>
          <a:bodyPr wrap="square" lIns="0" tIns="0" rIns="0" bIns="0" rtlCol="0" anchor="ctr"/>
          <a:lstStyle/>
          <a:p>
            <a:pPr marL="0" indent="0" algn="l">
              <a:buNone/>
            </a:pPr>
            <a:r>
              <a:rPr lang="en-US" sz="900" dirty="0">
                <a:solidFill>
                  <a:srgbClr val="666666"/>
                </a:solidFill>
                <a:latin typeface="Noto Sans JP" pitchFamily="34" charset="0"/>
                <a:ea typeface="Noto Sans JP" pitchFamily="34" charset="-122"/>
                <a:cs typeface="Noto Sans JP" pitchFamily="34" charset="-120"/>
              </a:rPr>
              <a:t>社外取締役のユミ・ホサカ・クラーク氏はグローバルな経営知見を有し、監査等委員の内藤陽子氏（常勤）、平野正雄氏、浅田慎二氏らと共に、強固なガバナンス体制を構築している。</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8599A6A-6BAD-499F-896D-04F2DBBD8BD2}"/>
              </a:ext>
            </a:extLst>
          </p:cNvPr>
          <p:cNvSpPr txBox="1"/>
          <p:nvPr/>
        </p:nvSpPr>
        <p:spPr>
          <a:xfrm>
            <a:off x="584791" y="1433582"/>
            <a:ext cx="10281684" cy="4490973"/>
          </a:xfrm>
          <a:prstGeom prst="rect">
            <a:avLst/>
          </a:prstGeom>
          <a:noFill/>
        </p:spPr>
        <p:txBody>
          <a:bodyPr wrap="square">
            <a:spAutoFit/>
          </a:bodyPr>
          <a:lstStyle/>
          <a:p>
            <a:pPr algn="l">
              <a:spcBef>
                <a:spcPts val="1200"/>
              </a:spcBef>
              <a:spcAft>
                <a:spcPts val="375"/>
              </a:spcAft>
              <a:buNone/>
            </a:pPr>
            <a:r>
              <a:rPr lang="ja-JP" altLang="en-US" sz="1500" b="1" i="0" dirty="0">
                <a:solidFill>
                  <a:srgbClr val="232425"/>
                </a:solidFill>
                <a:effectLst/>
                <a:latin typeface="Noto Sans SC"/>
              </a:rPr>
              <a:t>野澤俊通（元執行役員） ← リクルート出身！</a:t>
            </a:r>
          </a:p>
          <a:p>
            <a:pPr algn="l">
              <a:lnSpc>
                <a:spcPts val="2100"/>
              </a:lnSpc>
              <a:spcAft>
                <a:spcPts val="900"/>
              </a:spcAft>
              <a:buNone/>
            </a:pPr>
            <a:r>
              <a:rPr lang="ja-JP" altLang="en-US" sz="1500" b="1" i="0" dirty="0">
                <a:solidFill>
                  <a:srgbClr val="232425"/>
                </a:solidFill>
                <a:effectLst/>
                <a:latin typeface="Noto Sans SC"/>
              </a:rPr>
              <a:t>役職経歴：</a:t>
            </a:r>
            <a:r>
              <a:rPr lang="en-US" altLang="ja-JP" sz="1500" b="0" i="0" dirty="0" err="1">
                <a:solidFill>
                  <a:srgbClr val="232425"/>
                </a:solidFill>
                <a:effectLst/>
                <a:latin typeface="Noto Sans SC"/>
              </a:rPr>
              <a:t>freee</a:t>
            </a:r>
            <a:r>
              <a:rPr lang="ja-JP" altLang="en-US" sz="1500" b="0" i="0" dirty="0">
                <a:solidFill>
                  <a:srgbClr val="232425"/>
                </a:solidFill>
                <a:effectLst/>
                <a:latin typeface="Noto Sans SC"/>
              </a:rPr>
              <a:t>株式会社 執行役員（</a:t>
            </a:r>
            <a:r>
              <a:rPr lang="en-US" altLang="ja-JP" sz="1500" b="0" i="0" dirty="0">
                <a:solidFill>
                  <a:srgbClr val="232425"/>
                </a:solidFill>
                <a:effectLst/>
                <a:latin typeface="Noto Sans SC"/>
              </a:rPr>
              <a:t>2014</a:t>
            </a:r>
            <a:r>
              <a:rPr lang="ja-JP" altLang="en-US" sz="1500" b="0" i="0" dirty="0">
                <a:solidFill>
                  <a:srgbClr val="232425"/>
                </a:solidFill>
                <a:effectLst/>
                <a:latin typeface="Noto Sans SC"/>
              </a:rPr>
              <a:t>年～）現在：</a:t>
            </a:r>
            <a:r>
              <a:rPr lang="en-US" altLang="ja-JP" sz="1500" b="0" i="0" dirty="0">
                <a:solidFill>
                  <a:srgbClr val="232425"/>
                </a:solidFill>
                <a:effectLst/>
                <a:latin typeface="Noto Sans SC"/>
              </a:rPr>
              <a:t>THECOO</a:t>
            </a:r>
            <a:r>
              <a:rPr lang="ja-JP" altLang="en-US" sz="1500" b="0" i="0" dirty="0">
                <a:solidFill>
                  <a:srgbClr val="232425"/>
                </a:solidFill>
                <a:effectLst/>
                <a:latin typeface="Noto Sans SC"/>
              </a:rPr>
              <a:t>株式会社 取締役人事本部長</a:t>
            </a:r>
          </a:p>
          <a:p>
            <a:pPr algn="l">
              <a:lnSpc>
                <a:spcPts val="2100"/>
              </a:lnSpc>
              <a:spcAft>
                <a:spcPts val="900"/>
              </a:spcAft>
              <a:buNone/>
            </a:pPr>
            <a:r>
              <a:rPr lang="ja-JP" altLang="en-US" sz="1500" b="1" i="0" dirty="0">
                <a:solidFill>
                  <a:srgbClr val="232425"/>
                </a:solidFill>
                <a:effectLst/>
                <a:latin typeface="Noto Sans SC"/>
              </a:rPr>
              <a:t>詳細な経歴：</a:t>
            </a:r>
            <a:endParaRPr lang="ja-JP" altLang="en-US" sz="1500" b="0" i="0" dirty="0">
              <a:solidFill>
                <a:srgbClr val="232425"/>
              </a:solidFill>
              <a:effectLst/>
              <a:latin typeface="Noto Sans SC"/>
            </a:endParaRPr>
          </a:p>
          <a:p>
            <a:pPr algn="l">
              <a:lnSpc>
                <a:spcPts val="2100"/>
              </a:lnSpc>
              <a:spcAft>
                <a:spcPts val="1500"/>
              </a:spcAft>
              <a:buFont typeface="+mj-lt"/>
              <a:buAutoNum type="arabicPeriod"/>
            </a:pPr>
            <a:r>
              <a:rPr lang="ja-JP" altLang="en-US" sz="1500" b="1" i="0" dirty="0">
                <a:solidFill>
                  <a:srgbClr val="232425"/>
                </a:solidFill>
                <a:effectLst/>
                <a:latin typeface="Noto Sans SC"/>
              </a:rPr>
              <a:t>リクルート株式会社</a:t>
            </a:r>
            <a:r>
              <a:rPr lang="ja-JP" altLang="en-US" sz="1500" b="0" i="0" dirty="0">
                <a:solidFill>
                  <a:srgbClr val="232425"/>
                </a:solidFill>
                <a:effectLst/>
                <a:latin typeface="Noto Sans SC"/>
              </a:rPr>
              <a:t>（</a:t>
            </a:r>
            <a:r>
              <a:rPr lang="en-US" altLang="ja-JP" sz="1500" b="0" i="0" dirty="0">
                <a:solidFill>
                  <a:srgbClr val="232425"/>
                </a:solidFill>
                <a:effectLst/>
                <a:latin typeface="Noto Sans SC"/>
              </a:rPr>
              <a:t>1996</a:t>
            </a:r>
            <a:r>
              <a:rPr lang="ja-JP" altLang="en-US" sz="1500" b="0" i="0" dirty="0">
                <a:solidFill>
                  <a:srgbClr val="232425"/>
                </a:solidFill>
                <a:effectLst/>
                <a:latin typeface="Noto Sans SC"/>
              </a:rPr>
              <a:t>年</a:t>
            </a:r>
            <a:r>
              <a:rPr lang="en-US" altLang="ja-JP" sz="1500" b="0" i="0" dirty="0">
                <a:solidFill>
                  <a:srgbClr val="232425"/>
                </a:solidFill>
                <a:effectLst/>
                <a:latin typeface="Noto Sans SC"/>
              </a:rPr>
              <a:t>7</a:t>
            </a:r>
            <a:r>
              <a:rPr lang="ja-JP" altLang="en-US" sz="1500" b="0" i="0" dirty="0">
                <a:solidFill>
                  <a:srgbClr val="232425"/>
                </a:solidFill>
                <a:effectLst/>
                <a:latin typeface="Noto Sans SC"/>
              </a:rPr>
              <a:t>月～</a:t>
            </a:r>
            <a:r>
              <a:rPr lang="en-US" altLang="ja-JP" sz="1500" b="0" i="0" dirty="0">
                <a:solidFill>
                  <a:srgbClr val="232425"/>
                </a:solidFill>
                <a:effectLst/>
                <a:latin typeface="Noto Sans SC"/>
              </a:rPr>
              <a:t>1999</a:t>
            </a:r>
            <a:r>
              <a:rPr lang="ja-JP" altLang="en-US" sz="1500" b="0" i="0" dirty="0">
                <a:solidFill>
                  <a:srgbClr val="232425"/>
                </a:solidFill>
                <a:effectLst/>
                <a:latin typeface="Noto Sans SC"/>
              </a:rPr>
              <a:t>年）旅行情報誌「じゃらん」の広告営業　中堅旅館・ホテルの広告＆コンサル営業に従事（</a:t>
            </a:r>
            <a:r>
              <a:rPr lang="en-US" altLang="ja-JP" sz="1500" b="0" i="0" dirty="0">
                <a:solidFill>
                  <a:srgbClr val="232425"/>
                </a:solidFill>
                <a:effectLst/>
                <a:latin typeface="Noto Sans SC"/>
              </a:rPr>
              <a:t>3</a:t>
            </a:r>
            <a:r>
              <a:rPr lang="ja-JP" altLang="en-US" sz="1500" b="0" i="0" dirty="0">
                <a:solidFill>
                  <a:srgbClr val="232425"/>
                </a:solidFill>
                <a:effectLst/>
                <a:latin typeface="Noto Sans SC"/>
              </a:rPr>
              <a:t>年間）</a:t>
            </a:r>
          </a:p>
          <a:p>
            <a:pPr algn="l">
              <a:lnSpc>
                <a:spcPts val="2100"/>
              </a:lnSpc>
              <a:spcAft>
                <a:spcPts val="1500"/>
              </a:spcAft>
              <a:buFont typeface="+mj-lt"/>
              <a:buAutoNum type="arabicPeriod"/>
            </a:pPr>
            <a:r>
              <a:rPr lang="ja-JP" altLang="en-US" sz="1500" b="1" i="0" dirty="0">
                <a:solidFill>
                  <a:srgbClr val="232425"/>
                </a:solidFill>
                <a:effectLst/>
                <a:latin typeface="Noto Sans SC"/>
              </a:rPr>
              <a:t>ダブルクリックジャパン</a:t>
            </a:r>
            <a:r>
              <a:rPr lang="ja-JP" altLang="en-US" sz="1500" b="0" i="0" dirty="0">
                <a:solidFill>
                  <a:srgbClr val="232425"/>
                </a:solidFill>
                <a:effectLst/>
                <a:latin typeface="Noto Sans SC"/>
              </a:rPr>
              <a:t>（</a:t>
            </a:r>
            <a:r>
              <a:rPr lang="en-US" altLang="ja-JP" sz="1500" b="0" i="0" dirty="0">
                <a:solidFill>
                  <a:srgbClr val="232425"/>
                </a:solidFill>
                <a:effectLst/>
                <a:latin typeface="Noto Sans SC"/>
              </a:rPr>
              <a:t>1999</a:t>
            </a:r>
            <a:r>
              <a:rPr lang="ja-JP" altLang="en-US" sz="1500" b="0" i="0" dirty="0">
                <a:solidFill>
                  <a:srgbClr val="232425"/>
                </a:solidFill>
                <a:effectLst/>
                <a:latin typeface="Noto Sans SC"/>
              </a:rPr>
              <a:t>年</a:t>
            </a:r>
            <a:r>
              <a:rPr lang="en-US" altLang="ja-JP" sz="1500" b="0" i="0" dirty="0">
                <a:solidFill>
                  <a:srgbClr val="232425"/>
                </a:solidFill>
                <a:effectLst/>
                <a:latin typeface="Noto Sans SC"/>
              </a:rPr>
              <a:t>10</a:t>
            </a:r>
            <a:r>
              <a:rPr lang="ja-JP" altLang="en-US" sz="1500" b="0" i="0" dirty="0">
                <a:solidFill>
                  <a:srgbClr val="232425"/>
                </a:solidFill>
                <a:effectLst/>
                <a:latin typeface="Noto Sans SC"/>
              </a:rPr>
              <a:t>月～</a:t>
            </a:r>
            <a:r>
              <a:rPr lang="en-US" altLang="ja-JP" sz="1500" b="0" i="0" dirty="0">
                <a:solidFill>
                  <a:srgbClr val="232425"/>
                </a:solidFill>
                <a:effectLst/>
                <a:latin typeface="Noto Sans SC"/>
              </a:rPr>
              <a:t>2003</a:t>
            </a:r>
            <a:r>
              <a:rPr lang="ja-JP" altLang="en-US" sz="1500" b="0" i="0" dirty="0">
                <a:solidFill>
                  <a:srgbClr val="232425"/>
                </a:solidFill>
                <a:effectLst/>
                <a:latin typeface="Noto Sans SC"/>
              </a:rPr>
              <a:t>年）インターネット広告事業</a:t>
            </a:r>
          </a:p>
          <a:p>
            <a:pPr algn="l">
              <a:lnSpc>
                <a:spcPts val="2100"/>
              </a:lnSpc>
              <a:spcAft>
                <a:spcPts val="1500"/>
              </a:spcAft>
              <a:buFont typeface="+mj-lt"/>
              <a:buAutoNum type="arabicPeriod"/>
            </a:pPr>
            <a:r>
              <a:rPr lang="en-US" altLang="ja-JP" sz="1500" b="1" i="0" dirty="0">
                <a:solidFill>
                  <a:srgbClr val="232425"/>
                </a:solidFill>
                <a:effectLst/>
                <a:latin typeface="Noto Sans SC"/>
              </a:rPr>
              <a:t>Google</a:t>
            </a:r>
            <a:r>
              <a:rPr lang="ja-JP" altLang="en-US" sz="1500" b="1" i="0" dirty="0">
                <a:solidFill>
                  <a:srgbClr val="232425"/>
                </a:solidFill>
                <a:effectLst/>
                <a:latin typeface="Noto Sans SC"/>
              </a:rPr>
              <a:t>株式会社</a:t>
            </a:r>
            <a:r>
              <a:rPr lang="ja-JP" altLang="en-US" sz="1500" b="0" i="0" dirty="0">
                <a:solidFill>
                  <a:srgbClr val="232425"/>
                </a:solidFill>
                <a:effectLst/>
                <a:latin typeface="Noto Sans SC"/>
              </a:rPr>
              <a:t>（</a:t>
            </a:r>
            <a:r>
              <a:rPr lang="en-US" altLang="ja-JP" sz="1500" b="0" i="0" dirty="0">
                <a:solidFill>
                  <a:srgbClr val="232425"/>
                </a:solidFill>
                <a:effectLst/>
                <a:latin typeface="Noto Sans SC"/>
              </a:rPr>
              <a:t>2003</a:t>
            </a:r>
            <a:r>
              <a:rPr lang="ja-JP" altLang="en-US" sz="1500" b="0" i="0" dirty="0">
                <a:solidFill>
                  <a:srgbClr val="232425"/>
                </a:solidFill>
                <a:effectLst/>
                <a:latin typeface="Noto Sans SC"/>
              </a:rPr>
              <a:t>年</a:t>
            </a:r>
            <a:r>
              <a:rPr lang="en-US" altLang="ja-JP" sz="1500" b="0" i="0" dirty="0">
                <a:solidFill>
                  <a:srgbClr val="232425"/>
                </a:solidFill>
                <a:effectLst/>
                <a:latin typeface="Noto Sans SC"/>
              </a:rPr>
              <a:t>3</a:t>
            </a:r>
            <a:r>
              <a:rPr lang="ja-JP" altLang="en-US" sz="1500" b="0" i="0" dirty="0">
                <a:solidFill>
                  <a:srgbClr val="232425"/>
                </a:solidFill>
                <a:effectLst/>
                <a:latin typeface="Noto Sans SC"/>
              </a:rPr>
              <a:t>月～</a:t>
            </a:r>
            <a:r>
              <a:rPr lang="en-US" altLang="ja-JP" sz="1500" b="0" i="0" dirty="0">
                <a:solidFill>
                  <a:srgbClr val="232425"/>
                </a:solidFill>
                <a:effectLst/>
                <a:latin typeface="Noto Sans SC"/>
              </a:rPr>
              <a:t>2014</a:t>
            </a:r>
            <a:r>
              <a:rPr lang="ja-JP" altLang="en-US" sz="1500" b="0" i="0" dirty="0">
                <a:solidFill>
                  <a:srgbClr val="232425"/>
                </a:solidFill>
                <a:effectLst/>
                <a:latin typeface="Noto Sans SC"/>
              </a:rPr>
              <a:t>年）広告営業組織の立ち上げ　新規セールスの日本代表</a:t>
            </a:r>
          </a:p>
          <a:p>
            <a:pPr algn="l">
              <a:lnSpc>
                <a:spcPts val="2100"/>
              </a:lnSpc>
              <a:spcAft>
                <a:spcPts val="1500"/>
              </a:spcAft>
              <a:buFont typeface="+mj-lt"/>
              <a:buAutoNum type="arabicPeriod"/>
            </a:pPr>
            <a:r>
              <a:rPr lang="en-US" altLang="ja-JP" sz="1500" b="1" i="0" dirty="0" err="1">
                <a:solidFill>
                  <a:srgbClr val="232425"/>
                </a:solidFill>
                <a:effectLst/>
                <a:latin typeface="Noto Sans SC"/>
              </a:rPr>
              <a:t>freee</a:t>
            </a:r>
            <a:r>
              <a:rPr lang="ja-JP" altLang="en-US" sz="1500" b="1" i="0" dirty="0">
                <a:solidFill>
                  <a:srgbClr val="232425"/>
                </a:solidFill>
                <a:effectLst/>
                <a:latin typeface="Noto Sans SC"/>
              </a:rPr>
              <a:t>株式会社</a:t>
            </a:r>
            <a:r>
              <a:rPr lang="ja-JP" altLang="en-US" sz="1500" b="0" i="0" dirty="0">
                <a:solidFill>
                  <a:srgbClr val="232425"/>
                </a:solidFill>
                <a:effectLst/>
                <a:latin typeface="Noto Sans SC"/>
              </a:rPr>
              <a:t>（</a:t>
            </a:r>
            <a:r>
              <a:rPr lang="en-US" altLang="ja-JP" sz="1500" b="0" i="0" dirty="0">
                <a:solidFill>
                  <a:srgbClr val="232425"/>
                </a:solidFill>
                <a:effectLst/>
                <a:latin typeface="Noto Sans SC"/>
              </a:rPr>
              <a:t>2014</a:t>
            </a:r>
            <a:r>
              <a:rPr lang="ja-JP" altLang="en-US" sz="1500" b="0" i="0" dirty="0">
                <a:solidFill>
                  <a:srgbClr val="232425"/>
                </a:solidFill>
                <a:effectLst/>
                <a:latin typeface="Noto Sans SC"/>
              </a:rPr>
              <a:t>年</a:t>
            </a:r>
            <a:r>
              <a:rPr lang="en-US" altLang="ja-JP" sz="1500" b="0" i="0" dirty="0">
                <a:solidFill>
                  <a:srgbClr val="232425"/>
                </a:solidFill>
                <a:effectLst/>
                <a:latin typeface="Noto Sans SC"/>
              </a:rPr>
              <a:t>6</a:t>
            </a:r>
            <a:r>
              <a:rPr lang="ja-JP" altLang="en-US" sz="1500" b="0" i="0" dirty="0">
                <a:solidFill>
                  <a:srgbClr val="232425"/>
                </a:solidFill>
                <a:effectLst/>
                <a:latin typeface="Noto Sans SC"/>
              </a:rPr>
              <a:t>月～）　執行役員就任　セールス部門統括 兼 採用部門統括部長　営業組織の立ち上げを担当</a:t>
            </a:r>
          </a:p>
          <a:p>
            <a:pPr algn="l">
              <a:lnSpc>
                <a:spcPts val="2100"/>
              </a:lnSpc>
              <a:spcAft>
                <a:spcPts val="900"/>
              </a:spcAft>
              <a:buNone/>
            </a:pPr>
            <a:r>
              <a:rPr lang="ja-JP" altLang="en-US" sz="1500" b="1" i="0" dirty="0">
                <a:solidFill>
                  <a:srgbClr val="232425"/>
                </a:solidFill>
                <a:effectLst/>
                <a:latin typeface="Noto Sans SC"/>
              </a:rPr>
              <a:t>学歴：</a:t>
            </a:r>
            <a:r>
              <a:rPr lang="ja-JP" altLang="en-US" sz="1500" b="0" i="0" dirty="0">
                <a:solidFill>
                  <a:srgbClr val="232425"/>
                </a:solidFill>
                <a:effectLst/>
                <a:latin typeface="Noto Sans SC"/>
              </a:rPr>
              <a:t> 八千代国際大学卒</a:t>
            </a:r>
          </a:p>
          <a:p>
            <a:pPr algn="l">
              <a:lnSpc>
                <a:spcPts val="2100"/>
              </a:lnSpc>
              <a:spcAft>
                <a:spcPts val="900"/>
              </a:spcAft>
              <a:buNone/>
            </a:pPr>
            <a:r>
              <a:rPr lang="ja-JP" altLang="en-US" sz="1500" b="1" i="0" dirty="0">
                <a:solidFill>
                  <a:srgbClr val="232425"/>
                </a:solidFill>
                <a:effectLst/>
                <a:latin typeface="Noto Sans SC"/>
              </a:rPr>
              <a:t>現在の状況：</a:t>
            </a:r>
            <a:r>
              <a:rPr lang="en-US" altLang="ja-JP" sz="1500" b="0" i="0" dirty="0" err="1">
                <a:solidFill>
                  <a:srgbClr val="232425"/>
                </a:solidFill>
                <a:effectLst/>
                <a:latin typeface="Noto Sans SC"/>
              </a:rPr>
              <a:t>freee</a:t>
            </a:r>
            <a:r>
              <a:rPr lang="ja-JP" altLang="en-US" sz="1500" b="0" i="0" dirty="0">
                <a:solidFill>
                  <a:srgbClr val="232425"/>
                </a:solidFill>
                <a:effectLst/>
                <a:latin typeface="Noto Sans SC"/>
              </a:rPr>
              <a:t>から転職し、現在は</a:t>
            </a:r>
            <a:r>
              <a:rPr lang="en-US" altLang="ja-JP" sz="1500" b="0" i="0" dirty="0">
                <a:solidFill>
                  <a:srgbClr val="232425"/>
                </a:solidFill>
                <a:effectLst/>
                <a:latin typeface="Noto Sans SC"/>
              </a:rPr>
              <a:t>THECOO</a:t>
            </a:r>
            <a:r>
              <a:rPr lang="ja-JP" altLang="en-US" sz="1500" b="0" i="0" dirty="0">
                <a:solidFill>
                  <a:srgbClr val="232425"/>
                </a:solidFill>
                <a:effectLst/>
                <a:latin typeface="Noto Sans SC"/>
              </a:rPr>
              <a:t>株式会社で取締役人事本部長として活躍中</a:t>
            </a:r>
          </a:p>
          <a:p>
            <a:pPr>
              <a:buNone/>
            </a:pPr>
            <a:br>
              <a:rPr lang="ja-JP" altLang="en-US" sz="1500" dirty="0"/>
            </a:br>
            <a:endParaRPr lang="ja-JP" altLang="en-US" sz="1500" dirty="0"/>
          </a:p>
        </p:txBody>
      </p:sp>
    </p:spTree>
    <p:extLst>
      <p:ext uri="{BB962C8B-B14F-4D97-AF65-F5344CB8AC3E}">
        <p14:creationId xmlns:p14="http://schemas.microsoft.com/office/powerpoint/2010/main" val="1791166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5F6F8"/>
          </a:solidFill>
          <a:ln/>
        </p:spPr>
        <p:txBody>
          <a:bodyPr/>
          <a:lstStyle/>
          <a:p>
            <a:endParaRPr lang="ja-JP" altLang="en-US"/>
          </a:p>
        </p:txBody>
      </p:sp>
      <p:sp>
        <p:nvSpPr>
          <p:cNvPr id="3" name="Shape 1"/>
          <p:cNvSpPr/>
          <p:nvPr/>
        </p:nvSpPr>
        <p:spPr>
          <a:xfrm>
            <a:off x="0" y="0"/>
            <a:ext cx="12191695" cy="6858000"/>
          </a:xfrm>
          <a:prstGeom prst="rect">
            <a:avLst/>
          </a:prstGeom>
          <a:solidFill>
            <a:srgbClr val="FFFFFF"/>
          </a:solidFill>
          <a:ln/>
        </p:spPr>
        <p:txBody>
          <a:bodyPr/>
          <a:lstStyle/>
          <a:p>
            <a:endParaRPr lang="ja-JP" altLang="en-US"/>
          </a:p>
        </p:txBody>
      </p:sp>
      <p:sp>
        <p:nvSpPr>
          <p:cNvPr id="4" name="Shape 2"/>
          <p:cNvSpPr/>
          <p:nvPr/>
        </p:nvSpPr>
        <p:spPr>
          <a:xfrm>
            <a:off x="0" y="0"/>
            <a:ext cx="12191695" cy="761695"/>
          </a:xfrm>
          <a:prstGeom prst="rect">
            <a:avLst/>
          </a:prstGeom>
          <a:solidFill>
            <a:srgbClr val="2C3E50"/>
          </a:solidFill>
          <a:ln/>
        </p:spPr>
        <p:txBody>
          <a:bodyPr/>
          <a:lstStyle/>
          <a:p>
            <a:endParaRPr lang="ja-JP" altLang="en-US"/>
          </a:p>
        </p:txBody>
      </p:sp>
      <p:sp>
        <p:nvSpPr>
          <p:cNvPr id="5" name="Shape 3"/>
          <p:cNvSpPr/>
          <p:nvPr/>
        </p:nvSpPr>
        <p:spPr>
          <a:xfrm>
            <a:off x="381305" y="190195"/>
            <a:ext cx="381305" cy="381305"/>
          </a:xfrm>
          <a:prstGeom prst="roundRect">
            <a:avLst>
              <a:gd name="adj" fmla="val 47962"/>
            </a:avLst>
          </a:prstGeom>
          <a:solidFill>
            <a:srgbClr val="FFFFFF"/>
          </a:solidFill>
          <a:ln/>
        </p:spPr>
        <p:txBody>
          <a:bodyPr/>
          <a:lstStyle/>
          <a:p>
            <a:endParaRPr lang="ja-JP" altLang="en-US"/>
          </a:p>
        </p:txBody>
      </p:sp>
      <p:pic>
        <p:nvPicPr>
          <p:cNvPr id="6" name="Image 0" descr="preencoded.png"/>
          <p:cNvPicPr>
            <a:picLocks noChangeAspect="1"/>
          </p:cNvPicPr>
          <p:nvPr/>
        </p:nvPicPr>
        <p:blipFill>
          <a:blip r:embed="rId3"/>
          <a:srcRect/>
          <a:stretch/>
        </p:blipFill>
        <p:spPr>
          <a:xfrm>
            <a:off x="500177" y="286207"/>
            <a:ext cx="142646" cy="190195"/>
          </a:xfrm>
          <a:prstGeom prst="rect">
            <a:avLst/>
          </a:prstGeom>
        </p:spPr>
      </p:pic>
      <p:sp>
        <p:nvSpPr>
          <p:cNvPr id="7" name="Text 4"/>
          <p:cNvSpPr txBox="1"/>
          <p:nvPr/>
        </p:nvSpPr>
        <p:spPr>
          <a:xfrm>
            <a:off x="875995" y="190195"/>
            <a:ext cx="3210458"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DONUTS（ジョブカン）</a:t>
            </a:r>
            <a:endParaRPr lang="en-US" sz="2100" dirty="0"/>
          </a:p>
        </p:txBody>
      </p:sp>
      <p:sp>
        <p:nvSpPr>
          <p:cNvPr id="8" name="Text 5"/>
          <p:cNvSpPr txBox="1"/>
          <p:nvPr/>
        </p:nvSpPr>
        <p:spPr>
          <a:xfrm>
            <a:off x="7810805" y="237744"/>
            <a:ext cx="4144061" cy="277063"/>
          </a:xfrm>
          <a:prstGeom prst="rect">
            <a:avLst/>
          </a:prstGeom>
          <a:noFill/>
          <a:ln/>
        </p:spPr>
        <p:txBody>
          <a:bodyPr wrap="square" lIns="0" tIns="0" rIns="0" bIns="0" rtlCol="0" anchor="ctr"/>
          <a:lstStyle/>
          <a:p>
            <a:pPr marL="0" indent="0" algn="l">
              <a:buNone/>
            </a:pPr>
            <a:r>
              <a:rPr lang="en-US" sz="1500" dirty="0">
                <a:solidFill>
                  <a:srgbClr val="FFFFFF">
                    <a:alpha val="90000"/>
                  </a:srgbClr>
                </a:solidFill>
                <a:latin typeface="Noto Sans JP" pitchFamily="34" charset="0"/>
                <a:ea typeface="Noto Sans JP" pitchFamily="34" charset="-122"/>
                <a:cs typeface="Noto Sans JP" pitchFamily="34" charset="-120"/>
              </a:rPr>
              <a:t>営業ターゲット企業分析｜組織図と経営陣経歴</a:t>
            </a:r>
            <a:endParaRPr lang="en-US" sz="1500" dirty="0"/>
          </a:p>
        </p:txBody>
      </p:sp>
      <p:sp>
        <p:nvSpPr>
          <p:cNvPr id="9" name="Shape 6"/>
          <p:cNvSpPr/>
          <p:nvPr/>
        </p:nvSpPr>
        <p:spPr>
          <a:xfrm>
            <a:off x="4658868" y="841752"/>
            <a:ext cx="9144" cy="5333695"/>
          </a:xfrm>
          <a:prstGeom prst="rect">
            <a:avLst/>
          </a:prstGeom>
          <a:solidFill>
            <a:srgbClr val="E0E0E0"/>
          </a:solidFill>
          <a:ln/>
        </p:spPr>
        <p:txBody>
          <a:bodyPr/>
          <a:lstStyle/>
          <a:p>
            <a:endParaRPr lang="ja-JP" altLang="en-US"/>
          </a:p>
        </p:txBody>
      </p:sp>
      <p:sp>
        <p:nvSpPr>
          <p:cNvPr id="10" name="Shape 7"/>
          <p:cNvSpPr/>
          <p:nvPr/>
        </p:nvSpPr>
        <p:spPr>
          <a:xfrm>
            <a:off x="381305" y="841752"/>
            <a:ext cx="47549" cy="256946"/>
          </a:xfrm>
          <a:prstGeom prst="rect">
            <a:avLst/>
          </a:prstGeom>
          <a:solidFill>
            <a:srgbClr val="2C3E50"/>
          </a:solidFill>
          <a:ln/>
        </p:spPr>
        <p:txBody>
          <a:bodyPr/>
          <a:lstStyle/>
          <a:p>
            <a:endParaRPr lang="ja-JP" altLang="en-US"/>
          </a:p>
        </p:txBody>
      </p:sp>
      <p:sp>
        <p:nvSpPr>
          <p:cNvPr id="11" name="Text 8"/>
          <p:cNvSpPr txBox="1"/>
          <p:nvPr/>
        </p:nvSpPr>
        <p:spPr>
          <a:xfrm>
            <a:off x="543154" y="841752"/>
            <a:ext cx="1157630" cy="247802"/>
          </a:xfrm>
          <a:prstGeom prst="rect">
            <a:avLst/>
          </a:prstGeom>
          <a:noFill/>
          <a:ln/>
        </p:spPr>
        <p:txBody>
          <a:bodyPr wrap="square" lIns="0" tIns="0" rIns="0" bIns="0" rtlCol="0" anchor="ctr"/>
          <a:lstStyle/>
          <a:p>
            <a:pPr marL="0" indent="0" algn="l">
              <a:buNone/>
            </a:pPr>
            <a:r>
              <a:rPr lang="en-US" sz="1300" b="1" dirty="0">
                <a:solidFill>
                  <a:srgbClr val="333333"/>
                </a:solidFill>
                <a:latin typeface="Noto Sans JP" pitchFamily="34" charset="0"/>
                <a:ea typeface="Noto Sans JP" pitchFamily="34" charset="-122"/>
                <a:cs typeface="Noto Sans JP" pitchFamily="34" charset="-120"/>
              </a:rPr>
              <a:t>組織構造概略</a:t>
            </a:r>
            <a:endParaRPr lang="en-US" sz="1300" dirty="0"/>
          </a:p>
        </p:txBody>
      </p:sp>
      <p:sp>
        <p:nvSpPr>
          <p:cNvPr id="12" name="Shape 9"/>
          <p:cNvSpPr/>
          <p:nvPr/>
        </p:nvSpPr>
        <p:spPr>
          <a:xfrm>
            <a:off x="381305" y="1327298"/>
            <a:ext cx="3895344" cy="533095"/>
          </a:xfrm>
          <a:prstGeom prst="roundRect">
            <a:avLst>
              <a:gd name="adj" fmla="val 24504"/>
            </a:avLst>
          </a:prstGeom>
          <a:solidFill>
            <a:srgbClr val="F4F6F8"/>
          </a:solidFill>
          <a:ln w="12700">
            <a:solidFill>
              <a:srgbClr val="DDDDDD"/>
            </a:solidFill>
            <a:prstDash val="solid"/>
          </a:ln>
          <a:effectLst>
            <a:outerShdw blurRad="38100" dist="25400" dir="5400000" algn="bl" rotWithShape="0">
              <a:srgbClr val="000000">
                <a:alpha val="5000"/>
              </a:srgbClr>
            </a:outerShdw>
          </a:effectLst>
        </p:spPr>
        <p:txBody>
          <a:bodyPr/>
          <a:lstStyle/>
          <a:p>
            <a:endParaRPr lang="ja-JP" altLang="en-US"/>
          </a:p>
        </p:txBody>
      </p:sp>
      <p:sp>
        <p:nvSpPr>
          <p:cNvPr id="13" name="Text 10"/>
          <p:cNvSpPr txBox="1"/>
          <p:nvPr/>
        </p:nvSpPr>
        <p:spPr>
          <a:xfrm>
            <a:off x="580644" y="1489147"/>
            <a:ext cx="1172261" cy="162763"/>
          </a:xfrm>
          <a:prstGeom prst="rect">
            <a:avLst/>
          </a:prstGeom>
          <a:noFill/>
          <a:ln/>
        </p:spPr>
        <p:txBody>
          <a:bodyPr wrap="square" lIns="0" tIns="0" rIns="0" bIns="0" rtlCol="0" anchor="ctr"/>
          <a:lstStyle/>
          <a:p>
            <a:pPr marL="0" indent="0" algn="l">
              <a:buNone/>
            </a:pPr>
            <a:r>
              <a:rPr lang="en-US" sz="900" b="1" dirty="0">
                <a:solidFill>
                  <a:srgbClr val="666666"/>
                </a:solidFill>
                <a:latin typeface="Noto Sans JP" pitchFamily="34" charset="0"/>
                <a:ea typeface="Noto Sans JP" pitchFamily="34" charset="-122"/>
                <a:cs typeface="Noto Sans JP" pitchFamily="34" charset="-120"/>
              </a:rPr>
              <a:t>取締役会・経営体制</a:t>
            </a:r>
            <a:endParaRPr lang="en-US" sz="900" dirty="0"/>
          </a:p>
        </p:txBody>
      </p:sp>
      <p:sp>
        <p:nvSpPr>
          <p:cNvPr id="14" name="Shape 11"/>
          <p:cNvSpPr/>
          <p:nvPr/>
        </p:nvSpPr>
        <p:spPr>
          <a:xfrm>
            <a:off x="609905" y="2013098"/>
            <a:ext cx="3666744" cy="761695"/>
          </a:xfrm>
          <a:prstGeom prst="roundRect">
            <a:avLst>
              <a:gd name="adj" fmla="val 12005"/>
            </a:avLst>
          </a:prstGeom>
          <a:solidFill>
            <a:srgbClr val="FFFFFF"/>
          </a:solidFill>
          <a:ln w="12700">
            <a:solidFill>
              <a:srgbClr val="DDDDDD"/>
            </a:solidFill>
            <a:prstDash val="solid"/>
          </a:ln>
          <a:effectLst>
            <a:outerShdw blurRad="38100" dist="25400" dir="5400000" algn="bl" rotWithShape="0">
              <a:srgbClr val="000000">
                <a:alpha val="5000"/>
              </a:srgbClr>
            </a:outerShdw>
          </a:effectLst>
        </p:spPr>
        <p:txBody>
          <a:bodyPr/>
          <a:lstStyle/>
          <a:p>
            <a:endParaRPr lang="ja-JP" altLang="en-US"/>
          </a:p>
        </p:txBody>
      </p:sp>
      <p:sp>
        <p:nvSpPr>
          <p:cNvPr id="15" name="Shape 12"/>
          <p:cNvSpPr/>
          <p:nvPr/>
        </p:nvSpPr>
        <p:spPr>
          <a:xfrm>
            <a:off x="476402" y="2394403"/>
            <a:ext cx="133502" cy="9144"/>
          </a:xfrm>
          <a:prstGeom prst="rect">
            <a:avLst/>
          </a:prstGeom>
          <a:solidFill>
            <a:srgbClr val="CCCCCC"/>
          </a:solidFill>
          <a:ln/>
        </p:spPr>
        <p:txBody>
          <a:bodyPr/>
          <a:lstStyle/>
          <a:p>
            <a:endParaRPr lang="ja-JP" altLang="en-US"/>
          </a:p>
        </p:txBody>
      </p:sp>
      <p:sp>
        <p:nvSpPr>
          <p:cNvPr id="16" name="Text 13"/>
          <p:cNvSpPr txBox="1"/>
          <p:nvPr/>
        </p:nvSpPr>
        <p:spPr>
          <a:xfrm>
            <a:off x="800100" y="2174947"/>
            <a:ext cx="695858" cy="162763"/>
          </a:xfrm>
          <a:prstGeom prst="rect">
            <a:avLst/>
          </a:prstGeom>
          <a:noFill/>
          <a:ln/>
        </p:spPr>
        <p:txBody>
          <a:bodyPr wrap="square" lIns="0" tIns="0" rIns="0" bIns="0" rtlCol="0" anchor="ctr"/>
          <a:lstStyle/>
          <a:p>
            <a:pPr marL="0" indent="0" algn="l">
              <a:buNone/>
            </a:pPr>
            <a:r>
              <a:rPr lang="en-US" sz="900" b="1" dirty="0">
                <a:solidFill>
                  <a:srgbClr val="666666"/>
                </a:solidFill>
                <a:latin typeface="Noto Sans JP" pitchFamily="34" charset="0"/>
                <a:ea typeface="Noto Sans JP" pitchFamily="34" charset="-122"/>
                <a:cs typeface="Noto Sans JP" pitchFamily="34" charset="-120"/>
              </a:rPr>
              <a:t>代表取締役</a:t>
            </a:r>
            <a:endParaRPr lang="en-US" sz="900" dirty="0"/>
          </a:p>
        </p:txBody>
      </p:sp>
      <p:sp>
        <p:nvSpPr>
          <p:cNvPr id="17" name="Text 14"/>
          <p:cNvSpPr txBox="1"/>
          <p:nvPr/>
        </p:nvSpPr>
        <p:spPr>
          <a:xfrm>
            <a:off x="800100" y="2385259"/>
            <a:ext cx="762610" cy="228600"/>
          </a:xfrm>
          <a:prstGeom prst="rect">
            <a:avLst/>
          </a:prstGeom>
          <a:noFill/>
          <a:ln/>
        </p:spPr>
        <p:txBody>
          <a:bodyPr wrap="square" lIns="0" tIns="0" rIns="0" bIns="0" rtlCol="0" anchor="ctr"/>
          <a:lstStyle/>
          <a:p>
            <a:pPr marL="0" indent="0" algn="l">
              <a:buNone/>
            </a:pPr>
            <a:r>
              <a:rPr lang="en-US" sz="1200" b="1" dirty="0">
                <a:solidFill>
                  <a:srgbClr val="222222"/>
                </a:solidFill>
                <a:latin typeface="Noto Sans JP" pitchFamily="34" charset="0"/>
                <a:ea typeface="Noto Sans JP" pitchFamily="34" charset="-122"/>
                <a:cs typeface="Noto Sans JP" pitchFamily="34" charset="-120"/>
              </a:rPr>
              <a:t>西村 啓成</a:t>
            </a:r>
            <a:endParaRPr lang="en-US" sz="1200" dirty="0"/>
          </a:p>
        </p:txBody>
      </p:sp>
      <p:sp>
        <p:nvSpPr>
          <p:cNvPr id="18" name="Shape 15"/>
          <p:cNvSpPr/>
          <p:nvPr/>
        </p:nvSpPr>
        <p:spPr>
          <a:xfrm>
            <a:off x="609905" y="2927498"/>
            <a:ext cx="3666744" cy="761695"/>
          </a:xfrm>
          <a:prstGeom prst="roundRect">
            <a:avLst>
              <a:gd name="adj" fmla="val 12005"/>
            </a:avLst>
          </a:prstGeom>
          <a:solidFill>
            <a:srgbClr val="FAFAFA"/>
          </a:solidFill>
          <a:ln w="12700">
            <a:solidFill>
              <a:srgbClr val="DDDDDD"/>
            </a:solidFill>
            <a:prstDash val="solid"/>
          </a:ln>
          <a:effectLst>
            <a:outerShdw blurRad="38100" dist="25400" dir="5400000" algn="bl" rotWithShape="0">
              <a:srgbClr val="000000">
                <a:alpha val="5000"/>
              </a:srgbClr>
            </a:outerShdw>
          </a:effectLst>
        </p:spPr>
        <p:txBody>
          <a:bodyPr/>
          <a:lstStyle/>
          <a:p>
            <a:endParaRPr lang="ja-JP" altLang="en-US"/>
          </a:p>
        </p:txBody>
      </p:sp>
      <p:sp>
        <p:nvSpPr>
          <p:cNvPr id="19" name="Shape 16"/>
          <p:cNvSpPr/>
          <p:nvPr/>
        </p:nvSpPr>
        <p:spPr>
          <a:xfrm>
            <a:off x="476402" y="3308803"/>
            <a:ext cx="133502" cy="9144"/>
          </a:xfrm>
          <a:prstGeom prst="rect">
            <a:avLst/>
          </a:prstGeom>
          <a:solidFill>
            <a:srgbClr val="CCCCCC"/>
          </a:solidFill>
          <a:ln/>
        </p:spPr>
        <p:txBody>
          <a:bodyPr/>
          <a:lstStyle/>
          <a:p>
            <a:endParaRPr lang="ja-JP" altLang="en-US"/>
          </a:p>
        </p:txBody>
      </p:sp>
      <p:sp>
        <p:nvSpPr>
          <p:cNvPr id="20" name="Text 17"/>
          <p:cNvSpPr txBox="1"/>
          <p:nvPr/>
        </p:nvSpPr>
        <p:spPr>
          <a:xfrm>
            <a:off x="800100" y="3089347"/>
            <a:ext cx="1467612" cy="162763"/>
          </a:xfrm>
          <a:prstGeom prst="rect">
            <a:avLst/>
          </a:prstGeom>
          <a:noFill/>
          <a:ln/>
        </p:spPr>
        <p:txBody>
          <a:bodyPr wrap="square" lIns="0" tIns="0" rIns="0" bIns="0" rtlCol="0" anchor="ctr"/>
          <a:lstStyle/>
          <a:p>
            <a:pPr marL="0" indent="0" algn="l">
              <a:buNone/>
            </a:pPr>
            <a:r>
              <a:rPr lang="en-US" sz="900" b="1" dirty="0">
                <a:solidFill>
                  <a:srgbClr val="666666"/>
                </a:solidFill>
                <a:latin typeface="Noto Sans JP" pitchFamily="34" charset="0"/>
                <a:ea typeface="Noto Sans JP" pitchFamily="34" charset="-122"/>
                <a:cs typeface="Noto Sans JP" pitchFamily="34" charset="-120"/>
              </a:rPr>
              <a:t>取締役（※2024年退任）</a:t>
            </a:r>
            <a:endParaRPr lang="en-US" sz="900" dirty="0"/>
          </a:p>
        </p:txBody>
      </p:sp>
      <p:sp>
        <p:nvSpPr>
          <p:cNvPr id="21" name="Text 18"/>
          <p:cNvSpPr txBox="1"/>
          <p:nvPr/>
        </p:nvSpPr>
        <p:spPr>
          <a:xfrm>
            <a:off x="800100" y="3299659"/>
            <a:ext cx="609905" cy="228600"/>
          </a:xfrm>
          <a:prstGeom prst="rect">
            <a:avLst/>
          </a:prstGeom>
          <a:noFill/>
          <a:ln/>
        </p:spPr>
        <p:txBody>
          <a:bodyPr wrap="square" lIns="0" tIns="0" rIns="0" bIns="0" rtlCol="0" anchor="ctr"/>
          <a:lstStyle/>
          <a:p>
            <a:pPr marL="0" indent="0" algn="l">
              <a:buNone/>
            </a:pPr>
            <a:r>
              <a:rPr lang="en-US" sz="1200" b="1" dirty="0">
                <a:solidFill>
                  <a:srgbClr val="666666"/>
                </a:solidFill>
                <a:latin typeface="Noto Sans JP" pitchFamily="34" charset="0"/>
                <a:ea typeface="Noto Sans JP" pitchFamily="34" charset="-122"/>
                <a:cs typeface="Noto Sans JP" pitchFamily="34" charset="-120"/>
              </a:rPr>
              <a:t>根岸 心</a:t>
            </a:r>
            <a:endParaRPr lang="en-US" sz="1200" dirty="0"/>
          </a:p>
        </p:txBody>
      </p:sp>
      <p:sp>
        <p:nvSpPr>
          <p:cNvPr id="22" name="Shape 19"/>
          <p:cNvSpPr/>
          <p:nvPr/>
        </p:nvSpPr>
        <p:spPr>
          <a:xfrm>
            <a:off x="609905" y="3841898"/>
            <a:ext cx="3666744" cy="761695"/>
          </a:xfrm>
          <a:prstGeom prst="roundRect">
            <a:avLst>
              <a:gd name="adj" fmla="val 12005"/>
            </a:avLst>
          </a:prstGeom>
          <a:solidFill>
            <a:srgbClr val="FFFFFF"/>
          </a:solidFill>
          <a:ln w="12700">
            <a:solidFill>
              <a:srgbClr val="DDDDDD"/>
            </a:solidFill>
            <a:prstDash val="solid"/>
          </a:ln>
          <a:effectLst>
            <a:outerShdw blurRad="38100" dist="25400" dir="5400000" algn="bl" rotWithShape="0">
              <a:srgbClr val="000000">
                <a:alpha val="5000"/>
              </a:srgbClr>
            </a:outerShdw>
          </a:effectLst>
        </p:spPr>
        <p:txBody>
          <a:bodyPr/>
          <a:lstStyle/>
          <a:p>
            <a:endParaRPr lang="ja-JP" altLang="en-US"/>
          </a:p>
        </p:txBody>
      </p:sp>
      <p:sp>
        <p:nvSpPr>
          <p:cNvPr id="23" name="Shape 20"/>
          <p:cNvSpPr/>
          <p:nvPr/>
        </p:nvSpPr>
        <p:spPr>
          <a:xfrm>
            <a:off x="476402" y="4223203"/>
            <a:ext cx="133502" cy="9144"/>
          </a:xfrm>
          <a:prstGeom prst="rect">
            <a:avLst/>
          </a:prstGeom>
          <a:solidFill>
            <a:srgbClr val="CCCCCC"/>
          </a:solidFill>
          <a:ln/>
        </p:spPr>
        <p:txBody>
          <a:bodyPr/>
          <a:lstStyle/>
          <a:p>
            <a:endParaRPr lang="ja-JP" altLang="en-US"/>
          </a:p>
        </p:txBody>
      </p:sp>
      <p:sp>
        <p:nvSpPr>
          <p:cNvPr id="24" name="Text 21"/>
          <p:cNvSpPr txBox="1"/>
          <p:nvPr/>
        </p:nvSpPr>
        <p:spPr>
          <a:xfrm>
            <a:off x="800100" y="4003747"/>
            <a:ext cx="1648663" cy="162763"/>
          </a:xfrm>
          <a:prstGeom prst="rect">
            <a:avLst/>
          </a:prstGeom>
          <a:noFill/>
          <a:ln/>
        </p:spPr>
        <p:txBody>
          <a:bodyPr wrap="square" lIns="0" tIns="0" rIns="0" bIns="0" rtlCol="0" anchor="ctr"/>
          <a:lstStyle/>
          <a:p>
            <a:pPr marL="0" indent="0" algn="l">
              <a:buNone/>
            </a:pPr>
            <a:r>
              <a:rPr lang="en-US" sz="900" b="1" dirty="0">
                <a:solidFill>
                  <a:srgbClr val="666666"/>
                </a:solidFill>
                <a:latin typeface="Noto Sans JP" pitchFamily="34" charset="0"/>
                <a:ea typeface="Noto Sans JP" pitchFamily="34" charset="-122"/>
                <a:cs typeface="Noto Sans JP" pitchFamily="34" charset="-120"/>
              </a:rPr>
              <a:t>執行役員（ジョブカン統括）</a:t>
            </a:r>
            <a:endParaRPr lang="en-US" sz="900" dirty="0"/>
          </a:p>
        </p:txBody>
      </p:sp>
      <p:sp>
        <p:nvSpPr>
          <p:cNvPr id="25" name="Text 22"/>
          <p:cNvSpPr txBox="1"/>
          <p:nvPr/>
        </p:nvSpPr>
        <p:spPr>
          <a:xfrm>
            <a:off x="800100" y="4214059"/>
            <a:ext cx="762610" cy="228600"/>
          </a:xfrm>
          <a:prstGeom prst="rect">
            <a:avLst/>
          </a:prstGeom>
          <a:noFill/>
          <a:ln/>
        </p:spPr>
        <p:txBody>
          <a:bodyPr wrap="square" lIns="0" tIns="0" rIns="0" bIns="0" rtlCol="0" anchor="ctr"/>
          <a:lstStyle/>
          <a:p>
            <a:pPr marL="0" indent="0" algn="l">
              <a:buNone/>
            </a:pPr>
            <a:r>
              <a:rPr lang="en-US" sz="1200" b="1" dirty="0">
                <a:solidFill>
                  <a:srgbClr val="222222"/>
                </a:solidFill>
                <a:latin typeface="Noto Sans JP" pitchFamily="34" charset="0"/>
                <a:ea typeface="Noto Sans JP" pitchFamily="34" charset="-122"/>
                <a:cs typeface="Noto Sans JP" pitchFamily="34" charset="-120"/>
              </a:rPr>
              <a:t>石山 瑞樹</a:t>
            </a:r>
            <a:endParaRPr lang="en-US" sz="1200" dirty="0"/>
          </a:p>
        </p:txBody>
      </p:sp>
      <p:sp>
        <p:nvSpPr>
          <p:cNvPr id="26" name="Shape 23"/>
          <p:cNvSpPr/>
          <p:nvPr/>
        </p:nvSpPr>
        <p:spPr>
          <a:xfrm>
            <a:off x="609905" y="4756298"/>
            <a:ext cx="3666744" cy="933602"/>
          </a:xfrm>
          <a:prstGeom prst="roundRect">
            <a:avLst>
              <a:gd name="adj" fmla="val 7995"/>
            </a:avLst>
          </a:prstGeom>
          <a:solidFill>
            <a:srgbClr val="FFFFFF"/>
          </a:solidFill>
          <a:ln w="12700">
            <a:solidFill>
              <a:srgbClr val="DDDDDD"/>
            </a:solidFill>
            <a:prstDash val="solid"/>
          </a:ln>
          <a:effectLst>
            <a:outerShdw blurRad="38100" dist="25400" dir="5400000" algn="bl" rotWithShape="0">
              <a:srgbClr val="000000">
                <a:alpha val="5000"/>
              </a:srgbClr>
            </a:outerShdw>
          </a:effectLst>
        </p:spPr>
        <p:txBody>
          <a:bodyPr/>
          <a:lstStyle/>
          <a:p>
            <a:endParaRPr lang="ja-JP" altLang="en-US"/>
          </a:p>
        </p:txBody>
      </p:sp>
      <p:sp>
        <p:nvSpPr>
          <p:cNvPr id="27" name="Shape 24"/>
          <p:cNvSpPr/>
          <p:nvPr/>
        </p:nvSpPr>
        <p:spPr>
          <a:xfrm>
            <a:off x="476402" y="5223557"/>
            <a:ext cx="133502" cy="9144"/>
          </a:xfrm>
          <a:prstGeom prst="rect">
            <a:avLst/>
          </a:prstGeom>
          <a:solidFill>
            <a:srgbClr val="CCCCCC"/>
          </a:solidFill>
          <a:ln/>
        </p:spPr>
        <p:txBody>
          <a:bodyPr/>
          <a:lstStyle/>
          <a:p>
            <a:endParaRPr lang="ja-JP" altLang="en-US"/>
          </a:p>
        </p:txBody>
      </p:sp>
      <p:sp>
        <p:nvSpPr>
          <p:cNvPr id="28" name="Text 25"/>
          <p:cNvSpPr txBox="1"/>
          <p:nvPr/>
        </p:nvSpPr>
        <p:spPr>
          <a:xfrm>
            <a:off x="800100" y="4918147"/>
            <a:ext cx="1172261" cy="162763"/>
          </a:xfrm>
          <a:prstGeom prst="rect">
            <a:avLst/>
          </a:prstGeom>
          <a:noFill/>
          <a:ln/>
        </p:spPr>
        <p:txBody>
          <a:bodyPr wrap="square" lIns="0" tIns="0" rIns="0" bIns="0" rtlCol="0" anchor="ctr"/>
          <a:lstStyle/>
          <a:p>
            <a:pPr marL="0" indent="0" algn="l">
              <a:buNone/>
            </a:pPr>
            <a:r>
              <a:rPr lang="en-US" sz="900" b="1" dirty="0">
                <a:solidFill>
                  <a:srgbClr val="666666"/>
                </a:solidFill>
                <a:latin typeface="Noto Sans JP" pitchFamily="34" charset="0"/>
                <a:ea typeface="Noto Sans JP" pitchFamily="34" charset="-122"/>
                <a:cs typeface="Noto Sans JP" pitchFamily="34" charset="-120"/>
              </a:rPr>
              <a:t>執行役員（その他）</a:t>
            </a:r>
            <a:endParaRPr lang="en-US" sz="900" dirty="0"/>
          </a:p>
        </p:txBody>
      </p:sp>
      <p:sp>
        <p:nvSpPr>
          <p:cNvPr id="29" name="Text 26"/>
          <p:cNvSpPr txBox="1"/>
          <p:nvPr/>
        </p:nvSpPr>
        <p:spPr>
          <a:xfrm>
            <a:off x="800100" y="5128459"/>
            <a:ext cx="1729130" cy="191110"/>
          </a:xfrm>
          <a:prstGeom prst="rect">
            <a:avLst/>
          </a:prstGeom>
          <a:noFill/>
          <a:ln/>
        </p:spPr>
        <p:txBody>
          <a:bodyPr wrap="square" lIns="0" tIns="0" rIns="0" bIns="0" rtlCol="0" anchor="ctr"/>
          <a:lstStyle/>
          <a:p>
            <a:pPr marL="0" indent="0" algn="l">
              <a:buNone/>
            </a:pPr>
            <a:r>
              <a:rPr lang="en-US" sz="1000" b="1" dirty="0">
                <a:solidFill>
                  <a:srgbClr val="222222"/>
                </a:solidFill>
                <a:latin typeface="Noto Sans JP" pitchFamily="34" charset="0"/>
                <a:ea typeface="Noto Sans JP" pitchFamily="34" charset="-122"/>
                <a:cs typeface="Noto Sans JP" pitchFamily="34" charset="-120"/>
              </a:rPr>
              <a:t>千田 拓（マーケティング）</a:t>
            </a:r>
            <a:endParaRPr lang="en-US" sz="1000" dirty="0"/>
          </a:p>
        </p:txBody>
      </p:sp>
      <p:sp>
        <p:nvSpPr>
          <p:cNvPr id="30" name="Text 27"/>
          <p:cNvSpPr txBox="1"/>
          <p:nvPr/>
        </p:nvSpPr>
        <p:spPr>
          <a:xfrm>
            <a:off x="800100" y="5327798"/>
            <a:ext cx="1338682" cy="191110"/>
          </a:xfrm>
          <a:prstGeom prst="rect">
            <a:avLst/>
          </a:prstGeom>
          <a:noFill/>
          <a:ln/>
        </p:spPr>
        <p:txBody>
          <a:bodyPr wrap="square" lIns="0" tIns="0" rIns="0" bIns="0" rtlCol="0" anchor="ctr"/>
          <a:lstStyle/>
          <a:p>
            <a:pPr marL="0" indent="0" algn="l">
              <a:buNone/>
            </a:pPr>
            <a:r>
              <a:rPr lang="en-US" sz="1000" b="1" dirty="0">
                <a:solidFill>
                  <a:srgbClr val="222222"/>
                </a:solidFill>
                <a:latin typeface="Noto Sans JP" pitchFamily="34" charset="0"/>
                <a:ea typeface="Noto Sans JP" pitchFamily="34" charset="-122"/>
                <a:cs typeface="Noto Sans JP" pitchFamily="34" charset="-120"/>
              </a:rPr>
              <a:t>假屋 勝（経営企画）</a:t>
            </a:r>
            <a:endParaRPr lang="en-US" sz="1000" dirty="0"/>
          </a:p>
        </p:txBody>
      </p:sp>
      <p:sp>
        <p:nvSpPr>
          <p:cNvPr id="31" name="Shape 28"/>
          <p:cNvSpPr/>
          <p:nvPr/>
        </p:nvSpPr>
        <p:spPr>
          <a:xfrm>
            <a:off x="381305" y="5842606"/>
            <a:ext cx="3895344" cy="9144"/>
          </a:xfrm>
          <a:prstGeom prst="rect">
            <a:avLst/>
          </a:prstGeom>
          <a:solidFill>
            <a:srgbClr val="EEEEEE"/>
          </a:solidFill>
          <a:ln/>
        </p:spPr>
        <p:txBody>
          <a:bodyPr/>
          <a:lstStyle/>
          <a:p>
            <a:endParaRPr lang="ja-JP" altLang="en-US"/>
          </a:p>
        </p:txBody>
      </p:sp>
      <p:sp>
        <p:nvSpPr>
          <p:cNvPr id="32" name="Text 29"/>
          <p:cNvSpPr txBox="1"/>
          <p:nvPr/>
        </p:nvSpPr>
        <p:spPr>
          <a:xfrm>
            <a:off x="381305" y="5946847"/>
            <a:ext cx="3924605" cy="333756"/>
          </a:xfrm>
          <a:prstGeom prst="rect">
            <a:avLst/>
          </a:prstGeom>
          <a:noFill/>
          <a:ln/>
        </p:spPr>
        <p:txBody>
          <a:bodyPr wrap="square" lIns="0" tIns="0" rIns="0" bIns="0" rtlCol="0" anchor="ctr"/>
          <a:lstStyle/>
          <a:p>
            <a:pPr marL="0" indent="0" algn="l">
              <a:buNone/>
            </a:pPr>
            <a:r>
              <a:rPr lang="en-US" sz="900" dirty="0">
                <a:solidFill>
                  <a:srgbClr val="80868B"/>
                </a:solidFill>
                <a:latin typeface="Noto Sans JP" pitchFamily="34" charset="0"/>
                <a:ea typeface="Noto Sans JP" pitchFamily="34" charset="-122"/>
                <a:cs typeface="Noto Sans JP" pitchFamily="34" charset="-120"/>
              </a:rPr>
              <a:t>※2025年12月時点の想定情報。根岸氏は創業メンバーだが2024年に退任済み。</a:t>
            </a:r>
            <a:endParaRPr lang="en-US" sz="900" dirty="0"/>
          </a:p>
        </p:txBody>
      </p:sp>
      <p:sp>
        <p:nvSpPr>
          <p:cNvPr id="33" name="Shape 30"/>
          <p:cNvSpPr/>
          <p:nvPr/>
        </p:nvSpPr>
        <p:spPr>
          <a:xfrm>
            <a:off x="5048402" y="841752"/>
            <a:ext cx="47549" cy="256946"/>
          </a:xfrm>
          <a:prstGeom prst="rect">
            <a:avLst/>
          </a:prstGeom>
          <a:solidFill>
            <a:srgbClr val="2C3E50"/>
          </a:solidFill>
          <a:ln/>
        </p:spPr>
        <p:txBody>
          <a:bodyPr/>
          <a:lstStyle/>
          <a:p>
            <a:endParaRPr lang="ja-JP" altLang="en-US"/>
          </a:p>
        </p:txBody>
      </p:sp>
      <p:sp>
        <p:nvSpPr>
          <p:cNvPr id="34" name="Text 31"/>
          <p:cNvSpPr txBox="1"/>
          <p:nvPr/>
        </p:nvSpPr>
        <p:spPr>
          <a:xfrm>
            <a:off x="5210251" y="841752"/>
            <a:ext cx="2015338" cy="247802"/>
          </a:xfrm>
          <a:prstGeom prst="rect">
            <a:avLst/>
          </a:prstGeom>
          <a:noFill/>
          <a:ln/>
        </p:spPr>
        <p:txBody>
          <a:bodyPr wrap="square" lIns="0" tIns="0" rIns="0" bIns="0" rtlCol="0" anchor="ctr"/>
          <a:lstStyle/>
          <a:p>
            <a:pPr marL="0" indent="0" algn="l">
              <a:buNone/>
            </a:pPr>
            <a:r>
              <a:rPr lang="en-US" sz="1300" b="1" dirty="0">
                <a:solidFill>
                  <a:srgbClr val="333333"/>
                </a:solidFill>
                <a:latin typeface="Noto Sans JP" pitchFamily="34" charset="0"/>
                <a:ea typeface="Noto Sans JP" pitchFamily="34" charset="-122"/>
                <a:cs typeface="Noto Sans JP" pitchFamily="34" charset="-120"/>
              </a:rPr>
              <a:t>経営陣プロフィール詳細</a:t>
            </a:r>
            <a:endParaRPr lang="en-US" sz="1300" dirty="0"/>
          </a:p>
        </p:txBody>
      </p:sp>
      <p:sp>
        <p:nvSpPr>
          <p:cNvPr id="35" name="Shape 32"/>
          <p:cNvSpPr/>
          <p:nvPr/>
        </p:nvSpPr>
        <p:spPr>
          <a:xfrm>
            <a:off x="5048402" y="1125277"/>
            <a:ext cx="6762902" cy="2229307"/>
          </a:xfrm>
          <a:prstGeom prst="roundRect">
            <a:avLst>
              <a:gd name="adj" fmla="val 2103"/>
            </a:avLst>
          </a:prstGeom>
          <a:solidFill>
            <a:srgbClr val="FFFFFF"/>
          </a:solidFill>
          <a:ln w="12700">
            <a:solidFill>
              <a:srgbClr val="EEEEEE"/>
            </a:solidFill>
            <a:prstDash val="solid"/>
          </a:ln>
          <a:effectLst>
            <a:outerShdw blurRad="76200" dist="25400" dir="5400000" algn="bl" rotWithShape="0">
              <a:srgbClr val="000000">
                <a:alpha val="3000"/>
              </a:srgbClr>
            </a:outerShdw>
          </a:effectLst>
        </p:spPr>
        <p:txBody>
          <a:bodyPr/>
          <a:lstStyle/>
          <a:p>
            <a:endParaRPr lang="ja-JP" altLang="en-US"/>
          </a:p>
        </p:txBody>
      </p:sp>
      <p:sp>
        <p:nvSpPr>
          <p:cNvPr id="36" name="Shape 33"/>
          <p:cNvSpPr/>
          <p:nvPr/>
        </p:nvSpPr>
        <p:spPr>
          <a:xfrm>
            <a:off x="6801307" y="1363936"/>
            <a:ext cx="9144" cy="1752905"/>
          </a:xfrm>
          <a:prstGeom prst="rect">
            <a:avLst/>
          </a:prstGeom>
          <a:solidFill>
            <a:srgbClr val="F0F0F0"/>
          </a:solidFill>
          <a:ln/>
        </p:spPr>
        <p:txBody>
          <a:bodyPr/>
          <a:lstStyle/>
          <a:p>
            <a:endParaRPr lang="ja-JP" altLang="en-US"/>
          </a:p>
        </p:txBody>
      </p:sp>
      <p:sp>
        <p:nvSpPr>
          <p:cNvPr id="37" name="Shape 34"/>
          <p:cNvSpPr/>
          <p:nvPr/>
        </p:nvSpPr>
        <p:spPr>
          <a:xfrm>
            <a:off x="5286146" y="1747984"/>
            <a:ext cx="1285646" cy="237744"/>
          </a:xfrm>
          <a:prstGeom prst="roundRect">
            <a:avLst>
              <a:gd name="adj" fmla="val 384615"/>
            </a:avLst>
          </a:prstGeom>
          <a:solidFill>
            <a:srgbClr val="EAEDED"/>
          </a:solidFill>
          <a:ln/>
        </p:spPr>
        <p:txBody>
          <a:bodyPr/>
          <a:lstStyle/>
          <a:p>
            <a:endParaRPr lang="ja-JP" altLang="en-US"/>
          </a:p>
        </p:txBody>
      </p:sp>
      <p:sp>
        <p:nvSpPr>
          <p:cNvPr id="38" name="Text 35"/>
          <p:cNvSpPr txBox="1"/>
          <p:nvPr/>
        </p:nvSpPr>
        <p:spPr>
          <a:xfrm>
            <a:off x="5667451" y="1786389"/>
            <a:ext cx="602590" cy="152705"/>
          </a:xfrm>
          <a:prstGeom prst="rect">
            <a:avLst/>
          </a:prstGeom>
          <a:noFill/>
          <a:ln/>
        </p:spPr>
        <p:txBody>
          <a:bodyPr wrap="square" lIns="0" tIns="0" rIns="0" bIns="0" rtlCol="0" anchor="ctr"/>
          <a:lstStyle/>
          <a:p>
            <a:pPr marL="0" indent="0" algn="ctr">
              <a:buNone/>
            </a:pPr>
            <a:r>
              <a:rPr lang="en-US" sz="800" b="1" dirty="0">
                <a:solidFill>
                  <a:srgbClr val="2C3E50"/>
                </a:solidFill>
                <a:latin typeface="Noto Sans JP" pitchFamily="34" charset="0"/>
                <a:ea typeface="Noto Sans JP" pitchFamily="34" charset="-122"/>
                <a:cs typeface="Noto Sans JP" pitchFamily="34" charset="-120"/>
              </a:rPr>
              <a:t>代表取締役</a:t>
            </a:r>
            <a:endParaRPr lang="en-US" sz="800" dirty="0"/>
          </a:p>
        </p:txBody>
      </p:sp>
      <p:sp>
        <p:nvSpPr>
          <p:cNvPr id="39" name="Text 36"/>
          <p:cNvSpPr txBox="1"/>
          <p:nvPr/>
        </p:nvSpPr>
        <p:spPr>
          <a:xfrm>
            <a:off x="5286146" y="2038763"/>
            <a:ext cx="952805" cy="277063"/>
          </a:xfrm>
          <a:prstGeom prst="rect">
            <a:avLst/>
          </a:prstGeom>
          <a:noFill/>
          <a:ln/>
        </p:spPr>
        <p:txBody>
          <a:bodyPr wrap="square" lIns="0" tIns="0" rIns="0" bIns="0" rtlCol="0" anchor="ctr"/>
          <a:lstStyle/>
          <a:p>
            <a:pPr marL="0" indent="0" algn="l">
              <a:buNone/>
            </a:pPr>
            <a:r>
              <a:rPr lang="en-US" sz="1500" b="1" dirty="0">
                <a:solidFill>
                  <a:srgbClr val="202124"/>
                </a:solidFill>
                <a:latin typeface="Noto Sans JP" pitchFamily="34" charset="0"/>
                <a:ea typeface="Noto Sans JP" pitchFamily="34" charset="-122"/>
                <a:cs typeface="Noto Sans JP" pitchFamily="34" charset="-120"/>
              </a:rPr>
              <a:t>西村 啓成</a:t>
            </a:r>
            <a:endParaRPr lang="en-US" sz="1500" dirty="0"/>
          </a:p>
        </p:txBody>
      </p:sp>
      <p:sp>
        <p:nvSpPr>
          <p:cNvPr id="40" name="Text 37"/>
          <p:cNvSpPr txBox="1"/>
          <p:nvPr/>
        </p:nvSpPr>
        <p:spPr>
          <a:xfrm>
            <a:off x="5286146" y="2381663"/>
            <a:ext cx="1239012" cy="333756"/>
          </a:xfrm>
          <a:prstGeom prst="rect">
            <a:avLst/>
          </a:prstGeom>
          <a:noFill/>
          <a:ln/>
        </p:spPr>
        <p:txBody>
          <a:bodyPr wrap="square" lIns="0" tIns="0" rIns="0" bIns="0" rtlCol="0" anchor="ctr"/>
          <a:lstStyle/>
          <a:p>
            <a:pPr marL="0" indent="0" algn="l">
              <a:buNone/>
            </a:pPr>
            <a:r>
              <a:rPr lang="en-US" sz="900" dirty="0">
                <a:solidFill>
                  <a:srgbClr val="666666"/>
                </a:solidFill>
                <a:latin typeface="Noto Sans JP" pitchFamily="34" charset="0"/>
                <a:ea typeface="Noto Sans JP" pitchFamily="34" charset="-122"/>
                <a:cs typeface="Noto Sans JP" pitchFamily="34" charset="-120"/>
              </a:rPr>
              <a:t>DONUTS 創業者 (2007年)</a:t>
            </a:r>
            <a:endParaRPr lang="en-US" sz="900" dirty="0"/>
          </a:p>
        </p:txBody>
      </p:sp>
      <p:pic>
        <p:nvPicPr>
          <p:cNvPr id="41" name="Image 1" descr="preencoded.png"/>
          <p:cNvPicPr>
            <a:picLocks noChangeAspect="1"/>
          </p:cNvPicPr>
          <p:nvPr/>
        </p:nvPicPr>
        <p:blipFill>
          <a:blip r:embed="rId4"/>
          <a:srcRect t="-80" b="-80"/>
          <a:stretch/>
        </p:blipFill>
        <p:spPr>
          <a:xfrm>
            <a:off x="7039051" y="1420629"/>
            <a:ext cx="142646" cy="114300"/>
          </a:xfrm>
          <a:prstGeom prst="rect">
            <a:avLst/>
          </a:prstGeom>
        </p:spPr>
      </p:pic>
      <p:sp>
        <p:nvSpPr>
          <p:cNvPr id="42" name="Text 38"/>
          <p:cNvSpPr txBox="1"/>
          <p:nvPr/>
        </p:nvSpPr>
        <p:spPr>
          <a:xfrm>
            <a:off x="7239305" y="1392282"/>
            <a:ext cx="324612" cy="171907"/>
          </a:xfrm>
          <a:prstGeom prst="rect">
            <a:avLst/>
          </a:prstGeom>
          <a:noFill/>
          <a:ln/>
        </p:spPr>
        <p:txBody>
          <a:bodyPr wrap="square" lIns="0" tIns="0" rIns="0" bIns="0" rtlCol="0" anchor="ctr"/>
          <a:lstStyle/>
          <a:p>
            <a:pPr marL="0" indent="0" algn="l">
              <a:buNone/>
            </a:pPr>
            <a:r>
              <a:rPr lang="en-US" sz="900" b="1" dirty="0">
                <a:solidFill>
                  <a:srgbClr val="5F6368"/>
                </a:solidFill>
                <a:latin typeface="Noto Sans JP" pitchFamily="34" charset="0"/>
                <a:ea typeface="Noto Sans JP" pitchFamily="34" charset="-122"/>
                <a:cs typeface="Noto Sans JP" pitchFamily="34" charset="-120"/>
              </a:rPr>
              <a:t>学歴</a:t>
            </a:r>
            <a:endParaRPr lang="en-US" sz="900" dirty="0"/>
          </a:p>
        </p:txBody>
      </p:sp>
      <p:sp>
        <p:nvSpPr>
          <p:cNvPr id="43" name="Text 39"/>
          <p:cNvSpPr txBox="1"/>
          <p:nvPr/>
        </p:nvSpPr>
        <p:spPr>
          <a:xfrm>
            <a:off x="7763256" y="1373080"/>
            <a:ext cx="2833726" cy="191110"/>
          </a:xfrm>
          <a:prstGeom prst="rect">
            <a:avLst/>
          </a:prstGeom>
          <a:noFill/>
          <a:ln/>
        </p:spPr>
        <p:txBody>
          <a:bodyPr wrap="square" lIns="0" tIns="0" rIns="0" bIns="0" rtlCol="0" anchor="ctr"/>
          <a:lstStyle/>
          <a:p>
            <a:pPr marL="0" indent="0" algn="l">
              <a:buNone/>
            </a:pPr>
            <a:r>
              <a:rPr lang="en-US" sz="1000" dirty="0">
                <a:solidFill>
                  <a:srgbClr val="3C4043"/>
                </a:solidFill>
                <a:latin typeface="Noto Sans JP" pitchFamily="34" charset="0"/>
                <a:ea typeface="Noto Sans JP" pitchFamily="34" charset="-122"/>
                <a:cs typeface="Noto Sans JP" pitchFamily="34" charset="-120"/>
              </a:rPr>
              <a:t>早稲田大学大学院 理工学研究科 修士課程修了</a:t>
            </a:r>
            <a:endParaRPr lang="en-US" sz="1000" dirty="0"/>
          </a:p>
        </p:txBody>
      </p:sp>
      <p:pic>
        <p:nvPicPr>
          <p:cNvPr id="44" name="Image 2" descr="preencoded.png"/>
          <p:cNvPicPr>
            <a:picLocks noChangeAspect="1"/>
          </p:cNvPicPr>
          <p:nvPr/>
        </p:nvPicPr>
        <p:blipFill>
          <a:blip r:embed="rId5"/>
          <a:srcRect/>
          <a:stretch/>
        </p:blipFill>
        <p:spPr>
          <a:xfrm>
            <a:off x="7039051" y="1748898"/>
            <a:ext cx="114300" cy="114300"/>
          </a:xfrm>
          <a:prstGeom prst="rect">
            <a:avLst/>
          </a:prstGeom>
        </p:spPr>
      </p:pic>
      <p:sp>
        <p:nvSpPr>
          <p:cNvPr id="45" name="Text 40"/>
          <p:cNvSpPr txBox="1"/>
          <p:nvPr/>
        </p:nvSpPr>
        <p:spPr>
          <a:xfrm>
            <a:off x="7210044" y="1719637"/>
            <a:ext cx="324612" cy="171907"/>
          </a:xfrm>
          <a:prstGeom prst="rect">
            <a:avLst/>
          </a:prstGeom>
          <a:noFill/>
          <a:ln/>
        </p:spPr>
        <p:txBody>
          <a:bodyPr wrap="square" lIns="0" tIns="0" rIns="0" bIns="0" rtlCol="0" anchor="ctr"/>
          <a:lstStyle/>
          <a:p>
            <a:pPr marL="0" indent="0" algn="l">
              <a:buNone/>
            </a:pPr>
            <a:r>
              <a:rPr lang="en-US" sz="900" b="1" dirty="0">
                <a:solidFill>
                  <a:srgbClr val="5F6368"/>
                </a:solidFill>
                <a:latin typeface="Noto Sans JP" pitchFamily="34" charset="0"/>
                <a:ea typeface="Noto Sans JP" pitchFamily="34" charset="-122"/>
                <a:cs typeface="Noto Sans JP" pitchFamily="34" charset="-120"/>
              </a:rPr>
              <a:t>経歴</a:t>
            </a:r>
            <a:endParaRPr lang="en-US" sz="900" dirty="0"/>
          </a:p>
        </p:txBody>
      </p:sp>
      <p:sp>
        <p:nvSpPr>
          <p:cNvPr id="46" name="Shape 41"/>
          <p:cNvSpPr/>
          <p:nvPr/>
        </p:nvSpPr>
        <p:spPr>
          <a:xfrm>
            <a:off x="7763256" y="1691291"/>
            <a:ext cx="3619195" cy="295351"/>
          </a:xfrm>
          <a:prstGeom prst="roundRect">
            <a:avLst>
              <a:gd name="adj" fmla="val 39948"/>
            </a:avLst>
          </a:prstGeom>
          <a:solidFill>
            <a:srgbClr val="F8F9FA"/>
          </a:solidFill>
          <a:ln w="12700">
            <a:solidFill>
              <a:srgbClr val="DADCE0"/>
            </a:solidFill>
            <a:prstDash val="solid"/>
          </a:ln>
        </p:spPr>
        <p:txBody>
          <a:bodyPr/>
          <a:lstStyle/>
          <a:p>
            <a:endParaRPr lang="ja-JP" altLang="en-US"/>
          </a:p>
        </p:txBody>
      </p:sp>
      <p:sp>
        <p:nvSpPr>
          <p:cNvPr id="47" name="Text 42"/>
          <p:cNvSpPr txBox="1"/>
          <p:nvPr/>
        </p:nvSpPr>
        <p:spPr>
          <a:xfrm>
            <a:off x="7867498" y="1738840"/>
            <a:ext cx="3503066" cy="181051"/>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DeNA（新卒第1期生／PM・ビジネス化・アライアンス担当）</a:t>
            </a:r>
            <a:endParaRPr lang="en-US" sz="900" dirty="0"/>
          </a:p>
        </p:txBody>
      </p:sp>
      <p:pic>
        <p:nvPicPr>
          <p:cNvPr id="48" name="Image 3" descr="preencoded.png"/>
          <p:cNvPicPr>
            <a:picLocks noChangeAspect="1"/>
          </p:cNvPicPr>
          <p:nvPr/>
        </p:nvPicPr>
        <p:blipFill>
          <a:blip r:embed="rId6"/>
          <a:srcRect l="-3120" r="-3120"/>
          <a:stretch/>
        </p:blipFill>
        <p:spPr>
          <a:xfrm>
            <a:off x="11455603" y="1780902"/>
            <a:ext cx="75895" cy="114300"/>
          </a:xfrm>
          <a:prstGeom prst="rect">
            <a:avLst/>
          </a:prstGeom>
        </p:spPr>
      </p:pic>
      <p:sp>
        <p:nvSpPr>
          <p:cNvPr id="49" name="Shape 43"/>
          <p:cNvSpPr/>
          <p:nvPr/>
        </p:nvSpPr>
        <p:spPr>
          <a:xfrm>
            <a:off x="7763256" y="2060709"/>
            <a:ext cx="1733702" cy="295351"/>
          </a:xfrm>
          <a:prstGeom prst="roundRect">
            <a:avLst>
              <a:gd name="adj" fmla="val 39948"/>
            </a:avLst>
          </a:prstGeom>
          <a:solidFill>
            <a:srgbClr val="F8F9FA"/>
          </a:solidFill>
          <a:ln w="12700">
            <a:solidFill>
              <a:srgbClr val="DADCE0"/>
            </a:solidFill>
            <a:prstDash val="solid"/>
          </a:ln>
        </p:spPr>
        <p:txBody>
          <a:bodyPr/>
          <a:lstStyle/>
          <a:p>
            <a:endParaRPr lang="ja-JP" altLang="en-US"/>
          </a:p>
        </p:txBody>
      </p:sp>
      <p:sp>
        <p:nvSpPr>
          <p:cNvPr id="50" name="Text 44"/>
          <p:cNvSpPr txBox="1"/>
          <p:nvPr/>
        </p:nvSpPr>
        <p:spPr>
          <a:xfrm>
            <a:off x="7867498" y="2108257"/>
            <a:ext cx="1617574" cy="181051"/>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DONUTS 設立・代表取締役</a:t>
            </a:r>
            <a:endParaRPr lang="en-US" sz="900" dirty="0"/>
          </a:p>
        </p:txBody>
      </p:sp>
      <p:pic>
        <p:nvPicPr>
          <p:cNvPr id="51" name="Image 4" descr="preencoded.png"/>
          <p:cNvPicPr>
            <a:picLocks noChangeAspect="1"/>
          </p:cNvPicPr>
          <p:nvPr/>
        </p:nvPicPr>
        <p:blipFill>
          <a:blip r:embed="rId7"/>
          <a:srcRect/>
          <a:stretch/>
        </p:blipFill>
        <p:spPr>
          <a:xfrm>
            <a:off x="7039051" y="2526138"/>
            <a:ext cx="114300" cy="114300"/>
          </a:xfrm>
          <a:prstGeom prst="rect">
            <a:avLst/>
          </a:prstGeom>
        </p:spPr>
      </p:pic>
      <p:sp>
        <p:nvSpPr>
          <p:cNvPr id="52" name="Text 45"/>
          <p:cNvSpPr txBox="1"/>
          <p:nvPr/>
        </p:nvSpPr>
        <p:spPr>
          <a:xfrm>
            <a:off x="7210044" y="2496877"/>
            <a:ext cx="324612" cy="171907"/>
          </a:xfrm>
          <a:prstGeom prst="rect">
            <a:avLst/>
          </a:prstGeom>
          <a:noFill/>
          <a:ln/>
        </p:spPr>
        <p:txBody>
          <a:bodyPr wrap="square" lIns="0" tIns="0" rIns="0" bIns="0" rtlCol="0" anchor="ctr"/>
          <a:lstStyle/>
          <a:p>
            <a:pPr marL="0" indent="0" algn="l">
              <a:buNone/>
            </a:pPr>
            <a:r>
              <a:rPr lang="en-US" sz="900" b="1" dirty="0">
                <a:solidFill>
                  <a:srgbClr val="5F6368"/>
                </a:solidFill>
                <a:latin typeface="Noto Sans JP" pitchFamily="34" charset="0"/>
                <a:ea typeface="Noto Sans JP" pitchFamily="34" charset="-122"/>
                <a:cs typeface="Noto Sans JP" pitchFamily="34" charset="-120"/>
              </a:rPr>
              <a:t>補足</a:t>
            </a:r>
            <a:endParaRPr lang="en-US" sz="900" dirty="0"/>
          </a:p>
        </p:txBody>
      </p:sp>
      <p:sp>
        <p:nvSpPr>
          <p:cNvPr id="53" name="Text 46"/>
          <p:cNvSpPr txBox="1"/>
          <p:nvPr/>
        </p:nvSpPr>
        <p:spPr>
          <a:xfrm>
            <a:off x="7763256" y="2477675"/>
            <a:ext cx="3834079" cy="619963"/>
          </a:xfrm>
          <a:prstGeom prst="rect">
            <a:avLst/>
          </a:prstGeom>
          <a:noFill/>
          <a:ln/>
        </p:spPr>
        <p:txBody>
          <a:bodyPr wrap="square" lIns="0" tIns="0" rIns="0" bIns="0" rtlCol="0" anchor="ctr"/>
          <a:lstStyle/>
          <a:p>
            <a:pPr marL="0" indent="0" algn="l">
              <a:buNone/>
            </a:pPr>
            <a:r>
              <a:rPr lang="en-US" sz="1000" dirty="0">
                <a:solidFill>
                  <a:srgbClr val="3C4043"/>
                </a:solidFill>
                <a:latin typeface="Noto Sans JP" pitchFamily="34" charset="0"/>
                <a:ea typeface="Noto Sans JP" pitchFamily="34" charset="-122"/>
                <a:cs typeface="Noto Sans JP" pitchFamily="34" charset="-120"/>
              </a:rPr>
              <a:t>DeNAの同期である根岸氏と共に、自己資本経営を掲げてDONUTSを創業。ジョブカン、ミクチャなど多角的に事業を展開。</a:t>
            </a:r>
            <a:endParaRPr lang="en-US" sz="1000" dirty="0"/>
          </a:p>
        </p:txBody>
      </p:sp>
      <p:sp>
        <p:nvSpPr>
          <p:cNvPr id="54" name="Shape 47"/>
          <p:cNvSpPr/>
          <p:nvPr/>
        </p:nvSpPr>
        <p:spPr>
          <a:xfrm>
            <a:off x="5048402" y="3399240"/>
            <a:ext cx="6762902" cy="2229307"/>
          </a:xfrm>
          <a:prstGeom prst="roundRect">
            <a:avLst>
              <a:gd name="adj" fmla="val 2103"/>
            </a:avLst>
          </a:prstGeom>
          <a:solidFill>
            <a:srgbClr val="FFFFFF">
              <a:alpha val="90000"/>
            </a:srgbClr>
          </a:solidFill>
          <a:ln w="12700">
            <a:solidFill>
              <a:srgbClr val="EEEEEE"/>
            </a:solidFill>
            <a:prstDash val="solid"/>
          </a:ln>
          <a:effectLst>
            <a:outerShdw blurRad="76200" dist="25400" dir="5400000" algn="bl" rotWithShape="0">
              <a:srgbClr val="000000">
                <a:alpha val="3000"/>
              </a:srgbClr>
            </a:outerShdw>
          </a:effectLst>
        </p:spPr>
        <p:txBody>
          <a:bodyPr/>
          <a:lstStyle/>
          <a:p>
            <a:endParaRPr lang="ja-JP" altLang="en-US"/>
          </a:p>
        </p:txBody>
      </p:sp>
      <p:sp>
        <p:nvSpPr>
          <p:cNvPr id="55" name="Shape 48"/>
          <p:cNvSpPr/>
          <p:nvPr/>
        </p:nvSpPr>
        <p:spPr>
          <a:xfrm>
            <a:off x="6801307" y="3636984"/>
            <a:ext cx="9144" cy="1752905"/>
          </a:xfrm>
          <a:prstGeom prst="rect">
            <a:avLst/>
          </a:prstGeom>
          <a:solidFill>
            <a:srgbClr val="F0F0F0"/>
          </a:solidFill>
          <a:ln/>
        </p:spPr>
        <p:txBody>
          <a:bodyPr/>
          <a:lstStyle/>
          <a:p>
            <a:endParaRPr lang="ja-JP" altLang="en-US"/>
          </a:p>
        </p:txBody>
      </p:sp>
      <p:sp>
        <p:nvSpPr>
          <p:cNvPr id="56" name="Shape 49"/>
          <p:cNvSpPr/>
          <p:nvPr/>
        </p:nvSpPr>
        <p:spPr>
          <a:xfrm>
            <a:off x="5286146" y="4021946"/>
            <a:ext cx="1285646" cy="237744"/>
          </a:xfrm>
          <a:prstGeom prst="roundRect">
            <a:avLst>
              <a:gd name="adj" fmla="val 384615"/>
            </a:avLst>
          </a:prstGeom>
          <a:solidFill>
            <a:srgbClr val="F0F0F0">
              <a:alpha val="90000"/>
            </a:srgbClr>
          </a:solidFill>
          <a:ln/>
        </p:spPr>
        <p:txBody>
          <a:bodyPr/>
          <a:lstStyle/>
          <a:p>
            <a:endParaRPr lang="ja-JP" altLang="en-US"/>
          </a:p>
        </p:txBody>
      </p:sp>
      <p:pic>
        <p:nvPicPr>
          <p:cNvPr id="57" name="Image 5" descr="preencoded.png"/>
          <p:cNvPicPr>
            <a:picLocks noChangeAspect="1"/>
          </p:cNvPicPr>
          <p:nvPr/>
        </p:nvPicPr>
        <p:blipFill>
          <a:blip r:embed="rId4">
            <a:alphaModFix amt="90000"/>
          </a:blip>
          <a:srcRect t="-80" b="-80"/>
          <a:stretch/>
        </p:blipFill>
        <p:spPr>
          <a:xfrm>
            <a:off x="7039051" y="3694591"/>
            <a:ext cx="142646" cy="114300"/>
          </a:xfrm>
          <a:prstGeom prst="rect">
            <a:avLst/>
          </a:prstGeom>
        </p:spPr>
      </p:pic>
      <p:sp>
        <p:nvSpPr>
          <p:cNvPr id="58" name="Text 50"/>
          <p:cNvSpPr txBox="1"/>
          <p:nvPr/>
        </p:nvSpPr>
        <p:spPr>
          <a:xfrm>
            <a:off x="7239305" y="3666244"/>
            <a:ext cx="324612" cy="171907"/>
          </a:xfrm>
          <a:prstGeom prst="rect">
            <a:avLst/>
          </a:prstGeom>
          <a:noFill/>
          <a:ln/>
        </p:spPr>
        <p:txBody>
          <a:bodyPr wrap="square" lIns="0" tIns="0" rIns="0" bIns="0" rtlCol="0" anchor="ctr"/>
          <a:lstStyle/>
          <a:p>
            <a:pPr marL="0" indent="0" algn="l">
              <a:buNone/>
            </a:pPr>
            <a:r>
              <a:rPr lang="en-US" sz="900" b="1" dirty="0">
                <a:solidFill>
                  <a:srgbClr val="5F6368">
                    <a:alpha val="90000"/>
                  </a:srgbClr>
                </a:solidFill>
                <a:latin typeface="Noto Sans JP" pitchFamily="34" charset="0"/>
                <a:ea typeface="Noto Sans JP" pitchFamily="34" charset="-122"/>
                <a:cs typeface="Noto Sans JP" pitchFamily="34" charset="-120"/>
              </a:rPr>
              <a:t>学歴</a:t>
            </a:r>
            <a:endParaRPr lang="en-US" sz="900" dirty="0"/>
          </a:p>
        </p:txBody>
      </p:sp>
      <p:pic>
        <p:nvPicPr>
          <p:cNvPr id="59" name="Image 6" descr="preencoded.png"/>
          <p:cNvPicPr>
            <a:picLocks noChangeAspect="1"/>
          </p:cNvPicPr>
          <p:nvPr/>
        </p:nvPicPr>
        <p:blipFill>
          <a:blip r:embed="rId5">
            <a:alphaModFix amt="90000"/>
          </a:blip>
          <a:srcRect/>
          <a:stretch/>
        </p:blipFill>
        <p:spPr>
          <a:xfrm>
            <a:off x="7039051" y="4235916"/>
            <a:ext cx="114300" cy="114300"/>
          </a:xfrm>
          <a:prstGeom prst="rect">
            <a:avLst/>
          </a:prstGeom>
        </p:spPr>
      </p:pic>
      <p:sp>
        <p:nvSpPr>
          <p:cNvPr id="60" name="Text 51"/>
          <p:cNvSpPr txBox="1"/>
          <p:nvPr/>
        </p:nvSpPr>
        <p:spPr>
          <a:xfrm>
            <a:off x="7210044" y="4206655"/>
            <a:ext cx="324612" cy="171907"/>
          </a:xfrm>
          <a:prstGeom prst="rect">
            <a:avLst/>
          </a:prstGeom>
          <a:noFill/>
          <a:ln/>
        </p:spPr>
        <p:txBody>
          <a:bodyPr wrap="square" lIns="0" tIns="0" rIns="0" bIns="0" rtlCol="0" anchor="ctr"/>
          <a:lstStyle/>
          <a:p>
            <a:pPr marL="0" indent="0" algn="l">
              <a:buNone/>
            </a:pPr>
            <a:r>
              <a:rPr lang="en-US" sz="900" b="1" dirty="0">
                <a:solidFill>
                  <a:srgbClr val="5F6368">
                    <a:alpha val="90000"/>
                  </a:srgbClr>
                </a:solidFill>
                <a:latin typeface="Noto Sans JP" pitchFamily="34" charset="0"/>
                <a:ea typeface="Noto Sans JP" pitchFamily="34" charset="-122"/>
                <a:cs typeface="Noto Sans JP" pitchFamily="34" charset="-120"/>
              </a:rPr>
              <a:t>経歴</a:t>
            </a:r>
            <a:endParaRPr lang="en-US" sz="900" dirty="0"/>
          </a:p>
        </p:txBody>
      </p:sp>
      <p:sp>
        <p:nvSpPr>
          <p:cNvPr id="61" name="Shape 52"/>
          <p:cNvSpPr/>
          <p:nvPr/>
        </p:nvSpPr>
        <p:spPr>
          <a:xfrm>
            <a:off x="7763256" y="4178308"/>
            <a:ext cx="3448202" cy="295351"/>
          </a:xfrm>
          <a:prstGeom prst="roundRect">
            <a:avLst>
              <a:gd name="adj" fmla="val 39948"/>
            </a:avLst>
          </a:prstGeom>
          <a:solidFill>
            <a:srgbClr val="F8F9FA">
              <a:alpha val="90000"/>
            </a:srgbClr>
          </a:solidFill>
          <a:ln w="12700">
            <a:solidFill>
              <a:srgbClr val="DADCE0"/>
            </a:solidFill>
            <a:prstDash val="solid"/>
          </a:ln>
        </p:spPr>
        <p:txBody>
          <a:bodyPr/>
          <a:lstStyle/>
          <a:p>
            <a:endParaRPr lang="ja-JP" altLang="en-US"/>
          </a:p>
        </p:txBody>
      </p:sp>
      <p:pic>
        <p:nvPicPr>
          <p:cNvPr id="62" name="Image 7" descr="preencoded.png"/>
          <p:cNvPicPr>
            <a:picLocks noChangeAspect="1"/>
          </p:cNvPicPr>
          <p:nvPr/>
        </p:nvPicPr>
        <p:blipFill>
          <a:blip r:embed="rId6">
            <a:alphaModFix amt="90000"/>
          </a:blip>
          <a:srcRect l="-3120" r="-3120"/>
          <a:stretch/>
        </p:blipFill>
        <p:spPr>
          <a:xfrm>
            <a:off x="11283696" y="4267920"/>
            <a:ext cx="75895" cy="114300"/>
          </a:xfrm>
          <a:prstGeom prst="rect">
            <a:avLst/>
          </a:prstGeom>
        </p:spPr>
      </p:pic>
      <p:sp>
        <p:nvSpPr>
          <p:cNvPr id="63" name="Shape 53"/>
          <p:cNvSpPr/>
          <p:nvPr/>
        </p:nvSpPr>
        <p:spPr>
          <a:xfrm>
            <a:off x="7763256" y="4547726"/>
            <a:ext cx="1733702" cy="295351"/>
          </a:xfrm>
          <a:prstGeom prst="roundRect">
            <a:avLst>
              <a:gd name="adj" fmla="val 39948"/>
            </a:avLst>
          </a:prstGeom>
          <a:solidFill>
            <a:srgbClr val="F8F9FA">
              <a:alpha val="90000"/>
            </a:srgbClr>
          </a:solidFill>
          <a:ln w="12700">
            <a:solidFill>
              <a:srgbClr val="DADCE0"/>
            </a:solidFill>
            <a:prstDash val="solid"/>
          </a:ln>
        </p:spPr>
        <p:txBody>
          <a:bodyPr/>
          <a:lstStyle/>
          <a:p>
            <a:endParaRPr lang="ja-JP" altLang="en-US"/>
          </a:p>
        </p:txBody>
      </p:sp>
      <p:pic>
        <p:nvPicPr>
          <p:cNvPr id="64" name="Image 8" descr="preencoded.png"/>
          <p:cNvPicPr>
            <a:picLocks noChangeAspect="1"/>
          </p:cNvPicPr>
          <p:nvPr/>
        </p:nvPicPr>
        <p:blipFill>
          <a:blip r:embed="rId7">
            <a:alphaModFix amt="90000"/>
          </a:blip>
          <a:srcRect/>
          <a:stretch/>
        </p:blipFill>
        <p:spPr>
          <a:xfrm>
            <a:off x="7039051" y="5013156"/>
            <a:ext cx="114300" cy="114300"/>
          </a:xfrm>
          <a:prstGeom prst="rect">
            <a:avLst/>
          </a:prstGeom>
        </p:spPr>
      </p:pic>
      <p:sp>
        <p:nvSpPr>
          <p:cNvPr id="65" name="Text 54"/>
          <p:cNvSpPr txBox="1"/>
          <p:nvPr/>
        </p:nvSpPr>
        <p:spPr>
          <a:xfrm>
            <a:off x="7210044" y="4983895"/>
            <a:ext cx="324612" cy="171907"/>
          </a:xfrm>
          <a:prstGeom prst="rect">
            <a:avLst/>
          </a:prstGeom>
          <a:noFill/>
          <a:ln/>
        </p:spPr>
        <p:txBody>
          <a:bodyPr wrap="square" lIns="0" tIns="0" rIns="0" bIns="0" rtlCol="0" anchor="ctr"/>
          <a:lstStyle/>
          <a:p>
            <a:pPr marL="0" indent="0" algn="l">
              <a:buNone/>
            </a:pPr>
            <a:r>
              <a:rPr lang="en-US" sz="900" b="1" dirty="0">
                <a:solidFill>
                  <a:srgbClr val="5F6368">
                    <a:alpha val="90000"/>
                  </a:srgbClr>
                </a:solidFill>
                <a:latin typeface="Noto Sans JP" pitchFamily="34" charset="0"/>
                <a:ea typeface="Noto Sans JP" pitchFamily="34" charset="-122"/>
                <a:cs typeface="Noto Sans JP" pitchFamily="34" charset="-120"/>
              </a:rPr>
              <a:t>補足</a:t>
            </a:r>
            <a:endParaRPr lang="en-US" sz="900" dirty="0"/>
          </a:p>
        </p:txBody>
      </p:sp>
      <p:sp>
        <p:nvSpPr>
          <p:cNvPr id="66" name="Text 55"/>
          <p:cNvSpPr txBox="1"/>
          <p:nvPr/>
        </p:nvSpPr>
        <p:spPr>
          <a:xfrm>
            <a:off x="5405018" y="4059436"/>
            <a:ext cx="1126541" cy="152705"/>
          </a:xfrm>
          <a:prstGeom prst="rect">
            <a:avLst/>
          </a:prstGeom>
          <a:noFill/>
          <a:ln/>
        </p:spPr>
        <p:txBody>
          <a:bodyPr wrap="square" lIns="0" tIns="0" rIns="0" bIns="0" rtlCol="0" anchor="ctr"/>
          <a:lstStyle/>
          <a:p>
            <a:pPr marL="0" indent="0" algn="ctr">
              <a:buNone/>
            </a:pPr>
            <a:r>
              <a:rPr lang="en-US" sz="800" b="1" dirty="0">
                <a:solidFill>
                  <a:srgbClr val="666666">
                    <a:alpha val="90000"/>
                  </a:srgbClr>
                </a:solidFill>
                <a:latin typeface="Noto Sans JP" pitchFamily="34" charset="0"/>
                <a:ea typeface="Noto Sans JP" pitchFamily="34" charset="-122"/>
                <a:cs typeface="Noto Sans JP" pitchFamily="34" charset="-120"/>
              </a:rPr>
              <a:t>元取締役（共同創業）</a:t>
            </a:r>
            <a:endParaRPr lang="en-US" sz="800" dirty="0"/>
          </a:p>
        </p:txBody>
      </p:sp>
      <p:sp>
        <p:nvSpPr>
          <p:cNvPr id="67" name="Text 56"/>
          <p:cNvSpPr txBox="1"/>
          <p:nvPr/>
        </p:nvSpPr>
        <p:spPr>
          <a:xfrm>
            <a:off x="5286146" y="4311811"/>
            <a:ext cx="762610" cy="277063"/>
          </a:xfrm>
          <a:prstGeom prst="rect">
            <a:avLst/>
          </a:prstGeom>
          <a:noFill/>
          <a:ln/>
        </p:spPr>
        <p:txBody>
          <a:bodyPr wrap="square" lIns="0" tIns="0" rIns="0" bIns="0" rtlCol="0" anchor="ctr"/>
          <a:lstStyle/>
          <a:p>
            <a:pPr marL="0" indent="0" algn="l">
              <a:buNone/>
            </a:pPr>
            <a:r>
              <a:rPr lang="en-US" sz="1500" b="1" dirty="0">
                <a:solidFill>
                  <a:srgbClr val="202124">
                    <a:alpha val="90000"/>
                  </a:srgbClr>
                </a:solidFill>
                <a:latin typeface="Noto Sans JP" pitchFamily="34" charset="0"/>
                <a:ea typeface="Noto Sans JP" pitchFamily="34" charset="-122"/>
                <a:cs typeface="Noto Sans JP" pitchFamily="34" charset="-120"/>
              </a:rPr>
              <a:t>根岸 心</a:t>
            </a:r>
            <a:endParaRPr lang="en-US" sz="1500" dirty="0"/>
          </a:p>
        </p:txBody>
      </p:sp>
      <p:sp>
        <p:nvSpPr>
          <p:cNvPr id="68" name="Text 57"/>
          <p:cNvSpPr txBox="1"/>
          <p:nvPr/>
        </p:nvSpPr>
        <p:spPr>
          <a:xfrm>
            <a:off x="5286146" y="4654711"/>
            <a:ext cx="1143000" cy="333756"/>
          </a:xfrm>
          <a:prstGeom prst="rect">
            <a:avLst/>
          </a:prstGeom>
          <a:noFill/>
          <a:ln/>
        </p:spPr>
        <p:txBody>
          <a:bodyPr wrap="square" lIns="0" tIns="0" rIns="0" bIns="0" rtlCol="0" anchor="ctr"/>
          <a:lstStyle/>
          <a:p>
            <a:pPr marL="0" indent="0" algn="l">
              <a:buNone/>
            </a:pPr>
            <a:r>
              <a:rPr lang="en-US" sz="900" dirty="0">
                <a:solidFill>
                  <a:srgbClr val="666666">
                    <a:alpha val="90000"/>
                  </a:srgbClr>
                </a:solidFill>
                <a:latin typeface="Noto Sans JP" pitchFamily="34" charset="0"/>
                <a:ea typeface="Noto Sans JP" pitchFamily="34" charset="-122"/>
                <a:cs typeface="Noto Sans JP" pitchFamily="34" charset="-120"/>
              </a:rPr>
              <a:t>DONUTS 共同創業者 (2007年)</a:t>
            </a:r>
            <a:endParaRPr lang="en-US" sz="900" dirty="0"/>
          </a:p>
        </p:txBody>
      </p:sp>
      <p:sp>
        <p:nvSpPr>
          <p:cNvPr id="69" name="Text 58"/>
          <p:cNvSpPr txBox="1"/>
          <p:nvPr/>
        </p:nvSpPr>
        <p:spPr>
          <a:xfrm>
            <a:off x="7763256" y="3647042"/>
            <a:ext cx="3758184" cy="409651"/>
          </a:xfrm>
          <a:prstGeom prst="rect">
            <a:avLst/>
          </a:prstGeom>
          <a:noFill/>
          <a:ln/>
        </p:spPr>
        <p:txBody>
          <a:bodyPr wrap="square" lIns="0" tIns="0" rIns="0" bIns="0" rtlCol="0" anchor="ctr"/>
          <a:lstStyle/>
          <a:p>
            <a:pPr marL="0" indent="0" algn="l">
              <a:buNone/>
            </a:pPr>
            <a:r>
              <a:rPr lang="en-US" sz="1000" dirty="0">
                <a:solidFill>
                  <a:srgbClr val="3C4043">
                    <a:alpha val="90000"/>
                  </a:srgbClr>
                </a:solidFill>
                <a:latin typeface="Noto Sans JP" pitchFamily="34" charset="0"/>
                <a:ea typeface="Noto Sans JP" pitchFamily="34" charset="-122"/>
                <a:cs typeface="Noto Sans JP" pitchFamily="34" charset="-120"/>
              </a:rPr>
              <a:t>東京工業大学大学院 総合理工学研究科 知能システム科学専攻 修士課程修了</a:t>
            </a:r>
            <a:endParaRPr lang="en-US" sz="1000" dirty="0"/>
          </a:p>
        </p:txBody>
      </p:sp>
      <p:sp>
        <p:nvSpPr>
          <p:cNvPr id="70" name="Text 59"/>
          <p:cNvSpPr txBox="1"/>
          <p:nvPr/>
        </p:nvSpPr>
        <p:spPr>
          <a:xfrm>
            <a:off x="7867498" y="4225857"/>
            <a:ext cx="3332074" cy="181051"/>
          </a:xfrm>
          <a:prstGeom prst="rect">
            <a:avLst/>
          </a:prstGeom>
          <a:noFill/>
          <a:ln/>
        </p:spPr>
        <p:txBody>
          <a:bodyPr wrap="square" lIns="0" tIns="0" rIns="0" bIns="0" rtlCol="0" anchor="ctr"/>
          <a:lstStyle/>
          <a:p>
            <a:pPr marL="0" indent="0" algn="l">
              <a:buNone/>
            </a:pPr>
            <a:r>
              <a:rPr lang="en-US" sz="900" dirty="0">
                <a:solidFill>
                  <a:srgbClr val="3C4043">
                    <a:alpha val="90000"/>
                  </a:srgbClr>
                </a:solidFill>
                <a:latin typeface="Noto Sans JP" pitchFamily="34" charset="0"/>
                <a:ea typeface="Noto Sans JP" pitchFamily="34" charset="-122"/>
                <a:cs typeface="Noto Sans JP" pitchFamily="34" charset="-120"/>
              </a:rPr>
              <a:t>DeNA（新卒第1期生／法務・経理・営業・サービス開発）</a:t>
            </a:r>
            <a:endParaRPr lang="en-US" sz="900" dirty="0"/>
          </a:p>
        </p:txBody>
      </p:sp>
      <p:sp>
        <p:nvSpPr>
          <p:cNvPr id="71" name="Text 60"/>
          <p:cNvSpPr txBox="1"/>
          <p:nvPr/>
        </p:nvSpPr>
        <p:spPr>
          <a:xfrm>
            <a:off x="7867498" y="4595275"/>
            <a:ext cx="1617574" cy="181051"/>
          </a:xfrm>
          <a:prstGeom prst="rect">
            <a:avLst/>
          </a:prstGeom>
          <a:noFill/>
          <a:ln/>
        </p:spPr>
        <p:txBody>
          <a:bodyPr wrap="square" lIns="0" tIns="0" rIns="0" bIns="0" rtlCol="0" anchor="ctr"/>
          <a:lstStyle/>
          <a:p>
            <a:pPr marL="0" indent="0" algn="l">
              <a:buNone/>
            </a:pPr>
            <a:r>
              <a:rPr lang="en-US" sz="900" dirty="0">
                <a:solidFill>
                  <a:srgbClr val="3C4043">
                    <a:alpha val="90000"/>
                  </a:srgbClr>
                </a:solidFill>
                <a:latin typeface="Noto Sans JP" pitchFamily="34" charset="0"/>
                <a:ea typeface="Noto Sans JP" pitchFamily="34" charset="-122"/>
                <a:cs typeface="Noto Sans JP" pitchFamily="34" charset="-120"/>
              </a:rPr>
              <a:t>DONUTS 共同創業・取締役</a:t>
            </a:r>
            <a:endParaRPr lang="en-US" sz="900" dirty="0"/>
          </a:p>
        </p:txBody>
      </p:sp>
      <p:sp>
        <p:nvSpPr>
          <p:cNvPr id="72" name="Text 61"/>
          <p:cNvSpPr txBox="1"/>
          <p:nvPr/>
        </p:nvSpPr>
        <p:spPr>
          <a:xfrm>
            <a:off x="7763256" y="4965607"/>
            <a:ext cx="3786530" cy="409651"/>
          </a:xfrm>
          <a:prstGeom prst="rect">
            <a:avLst/>
          </a:prstGeom>
          <a:noFill/>
          <a:ln/>
        </p:spPr>
        <p:txBody>
          <a:bodyPr wrap="square" lIns="0" tIns="0" rIns="0" bIns="0" rtlCol="0" anchor="ctr"/>
          <a:lstStyle/>
          <a:p>
            <a:pPr marL="0" indent="0" algn="l">
              <a:buNone/>
            </a:pPr>
            <a:r>
              <a:rPr lang="en-US" sz="1000" dirty="0">
                <a:solidFill>
                  <a:srgbClr val="3C4043">
                    <a:alpha val="90000"/>
                  </a:srgbClr>
                </a:solidFill>
                <a:latin typeface="Noto Sans JP" pitchFamily="34" charset="0"/>
                <a:ea typeface="Noto Sans JP" pitchFamily="34" charset="-122"/>
                <a:cs typeface="Noto Sans JP" pitchFamily="34" charset="-120"/>
              </a:rPr>
              <a:t>DeNA時代の豊富な実務経験を活かし、創業期から管理部門や営業など幅広く管掌。2024年に取締役を退任。</a:t>
            </a:r>
            <a:endParaRPr lang="en-US" sz="1000" dirty="0"/>
          </a:p>
        </p:txBody>
      </p:sp>
      <p:sp>
        <p:nvSpPr>
          <p:cNvPr id="73" name="Shape 62"/>
          <p:cNvSpPr/>
          <p:nvPr/>
        </p:nvSpPr>
        <p:spPr>
          <a:xfrm>
            <a:off x="5048402" y="5598777"/>
            <a:ext cx="6762902" cy="2057400"/>
          </a:xfrm>
          <a:prstGeom prst="roundRect">
            <a:avLst>
              <a:gd name="adj" fmla="val 2469"/>
            </a:avLst>
          </a:prstGeom>
          <a:solidFill>
            <a:srgbClr val="FFFFFF"/>
          </a:solidFill>
          <a:ln w="12700">
            <a:solidFill>
              <a:srgbClr val="EEEEEE"/>
            </a:solidFill>
            <a:prstDash val="solid"/>
          </a:ln>
          <a:effectLst>
            <a:outerShdw blurRad="76200" dist="25400" dir="5400000" algn="bl" rotWithShape="0">
              <a:srgbClr val="000000">
                <a:alpha val="3000"/>
              </a:srgbClr>
            </a:outerShdw>
          </a:effectLst>
        </p:spPr>
        <p:txBody>
          <a:bodyPr/>
          <a:lstStyle/>
          <a:p>
            <a:endParaRPr lang="ja-JP" altLang="en-US"/>
          </a:p>
        </p:txBody>
      </p:sp>
      <p:sp>
        <p:nvSpPr>
          <p:cNvPr id="74" name="Shape 63"/>
          <p:cNvSpPr/>
          <p:nvPr/>
        </p:nvSpPr>
        <p:spPr>
          <a:xfrm>
            <a:off x="6801307" y="5836521"/>
            <a:ext cx="9144" cy="1580998"/>
          </a:xfrm>
          <a:prstGeom prst="rect">
            <a:avLst/>
          </a:prstGeom>
          <a:solidFill>
            <a:srgbClr val="F0F0F0"/>
          </a:solidFill>
          <a:ln/>
        </p:spPr>
        <p:txBody>
          <a:bodyPr/>
          <a:lstStyle/>
          <a:p>
            <a:endParaRPr lang="ja-JP" altLang="en-US"/>
          </a:p>
        </p:txBody>
      </p:sp>
      <p:sp>
        <p:nvSpPr>
          <p:cNvPr id="75" name="Shape 64"/>
          <p:cNvSpPr/>
          <p:nvPr/>
        </p:nvSpPr>
        <p:spPr>
          <a:xfrm>
            <a:off x="5286146" y="6220569"/>
            <a:ext cx="1285646" cy="237744"/>
          </a:xfrm>
          <a:prstGeom prst="roundRect">
            <a:avLst>
              <a:gd name="adj" fmla="val 384615"/>
            </a:avLst>
          </a:prstGeom>
          <a:solidFill>
            <a:srgbClr val="EAEDED"/>
          </a:solidFill>
          <a:ln/>
        </p:spPr>
        <p:txBody>
          <a:bodyPr/>
          <a:lstStyle/>
          <a:p>
            <a:endParaRPr lang="ja-JP" altLang="en-US"/>
          </a:p>
        </p:txBody>
      </p:sp>
      <p:sp>
        <p:nvSpPr>
          <p:cNvPr id="76" name="Text 65"/>
          <p:cNvSpPr txBox="1"/>
          <p:nvPr/>
        </p:nvSpPr>
        <p:spPr>
          <a:xfrm>
            <a:off x="5719572" y="6258974"/>
            <a:ext cx="498348" cy="152705"/>
          </a:xfrm>
          <a:prstGeom prst="rect">
            <a:avLst/>
          </a:prstGeom>
          <a:noFill/>
          <a:ln/>
        </p:spPr>
        <p:txBody>
          <a:bodyPr wrap="square" lIns="0" tIns="0" rIns="0" bIns="0" rtlCol="0" anchor="ctr"/>
          <a:lstStyle/>
          <a:p>
            <a:pPr marL="0" indent="0" algn="ctr">
              <a:buNone/>
            </a:pPr>
            <a:r>
              <a:rPr lang="en-US" sz="800" b="1" dirty="0">
                <a:solidFill>
                  <a:srgbClr val="2C3E50"/>
                </a:solidFill>
                <a:latin typeface="Noto Sans JP" pitchFamily="34" charset="0"/>
                <a:ea typeface="Noto Sans JP" pitchFamily="34" charset="-122"/>
                <a:cs typeface="Noto Sans JP" pitchFamily="34" charset="-120"/>
              </a:rPr>
              <a:t>執行役員</a:t>
            </a:r>
            <a:endParaRPr lang="en-US" sz="800" dirty="0"/>
          </a:p>
        </p:txBody>
      </p:sp>
      <p:sp>
        <p:nvSpPr>
          <p:cNvPr id="77" name="Text 66"/>
          <p:cNvSpPr txBox="1"/>
          <p:nvPr/>
        </p:nvSpPr>
        <p:spPr>
          <a:xfrm>
            <a:off x="5286146" y="6511348"/>
            <a:ext cx="952805" cy="277063"/>
          </a:xfrm>
          <a:prstGeom prst="rect">
            <a:avLst/>
          </a:prstGeom>
          <a:noFill/>
          <a:ln/>
        </p:spPr>
        <p:txBody>
          <a:bodyPr wrap="square" lIns="0" tIns="0" rIns="0" bIns="0" rtlCol="0" anchor="ctr"/>
          <a:lstStyle/>
          <a:p>
            <a:pPr marL="0" indent="0" algn="l">
              <a:buNone/>
            </a:pPr>
            <a:r>
              <a:rPr lang="en-US" sz="1500" b="1" dirty="0">
                <a:solidFill>
                  <a:srgbClr val="202124"/>
                </a:solidFill>
                <a:latin typeface="Noto Sans JP" pitchFamily="34" charset="0"/>
                <a:ea typeface="Noto Sans JP" pitchFamily="34" charset="-122"/>
                <a:cs typeface="Noto Sans JP" pitchFamily="34" charset="-120"/>
              </a:rPr>
              <a:t>石山 瑞樹</a:t>
            </a:r>
            <a:endParaRPr lang="en-US" sz="1500" dirty="0"/>
          </a:p>
        </p:txBody>
      </p:sp>
      <p:sp>
        <p:nvSpPr>
          <p:cNvPr id="78" name="Text 67"/>
          <p:cNvSpPr txBox="1"/>
          <p:nvPr/>
        </p:nvSpPr>
        <p:spPr>
          <a:xfrm>
            <a:off x="5286146" y="6854248"/>
            <a:ext cx="1239012" cy="162763"/>
          </a:xfrm>
          <a:prstGeom prst="rect">
            <a:avLst/>
          </a:prstGeom>
          <a:noFill/>
          <a:ln/>
        </p:spPr>
        <p:txBody>
          <a:bodyPr wrap="square" lIns="0" tIns="0" rIns="0" bIns="0" rtlCol="0" anchor="ctr"/>
          <a:lstStyle/>
          <a:p>
            <a:pPr marL="0" indent="0" algn="l">
              <a:buNone/>
            </a:pPr>
            <a:r>
              <a:rPr lang="en-US" sz="900" dirty="0">
                <a:solidFill>
                  <a:srgbClr val="666666"/>
                </a:solidFill>
                <a:latin typeface="Noto Sans JP" pitchFamily="34" charset="0"/>
                <a:ea typeface="Noto Sans JP" pitchFamily="34" charset="-122"/>
                <a:cs typeface="Noto Sans JP" pitchFamily="34" charset="-120"/>
              </a:rPr>
              <a:t>ジョブカン統括責任者</a:t>
            </a:r>
            <a:endParaRPr lang="en-US" sz="900" dirty="0"/>
          </a:p>
        </p:txBody>
      </p:sp>
      <p:pic>
        <p:nvPicPr>
          <p:cNvPr id="79" name="Image 9" descr="preencoded.png"/>
          <p:cNvPicPr>
            <a:picLocks noChangeAspect="1"/>
          </p:cNvPicPr>
          <p:nvPr/>
        </p:nvPicPr>
        <p:blipFill>
          <a:blip r:embed="rId5"/>
          <a:srcRect/>
          <a:stretch/>
        </p:blipFill>
        <p:spPr>
          <a:xfrm>
            <a:off x="7039051" y="5894128"/>
            <a:ext cx="114300" cy="114300"/>
          </a:xfrm>
          <a:prstGeom prst="rect">
            <a:avLst/>
          </a:prstGeom>
        </p:spPr>
      </p:pic>
      <p:sp>
        <p:nvSpPr>
          <p:cNvPr id="80" name="Text 68"/>
          <p:cNvSpPr txBox="1"/>
          <p:nvPr/>
        </p:nvSpPr>
        <p:spPr>
          <a:xfrm>
            <a:off x="7210044" y="5864867"/>
            <a:ext cx="324612" cy="171907"/>
          </a:xfrm>
          <a:prstGeom prst="rect">
            <a:avLst/>
          </a:prstGeom>
          <a:noFill/>
          <a:ln/>
        </p:spPr>
        <p:txBody>
          <a:bodyPr wrap="square" lIns="0" tIns="0" rIns="0" bIns="0" rtlCol="0" anchor="ctr"/>
          <a:lstStyle/>
          <a:p>
            <a:pPr marL="0" indent="0" algn="l">
              <a:buNone/>
            </a:pPr>
            <a:r>
              <a:rPr lang="en-US" sz="900" b="1" dirty="0">
                <a:solidFill>
                  <a:srgbClr val="5F6368"/>
                </a:solidFill>
                <a:latin typeface="Noto Sans JP" pitchFamily="34" charset="0"/>
                <a:ea typeface="Noto Sans JP" pitchFamily="34" charset="-122"/>
                <a:cs typeface="Noto Sans JP" pitchFamily="34" charset="-120"/>
              </a:rPr>
              <a:t>経歴</a:t>
            </a:r>
            <a:endParaRPr lang="en-US" sz="900" dirty="0"/>
          </a:p>
        </p:txBody>
      </p:sp>
      <p:sp>
        <p:nvSpPr>
          <p:cNvPr id="81" name="Shape 69"/>
          <p:cNvSpPr/>
          <p:nvPr/>
        </p:nvSpPr>
        <p:spPr>
          <a:xfrm>
            <a:off x="7763256" y="5836521"/>
            <a:ext cx="1390802" cy="295351"/>
          </a:xfrm>
          <a:prstGeom prst="roundRect">
            <a:avLst>
              <a:gd name="adj" fmla="val 39948"/>
            </a:avLst>
          </a:prstGeom>
          <a:solidFill>
            <a:srgbClr val="F8F9FA"/>
          </a:solidFill>
          <a:ln w="12700">
            <a:solidFill>
              <a:srgbClr val="DADCE0"/>
            </a:solidFill>
            <a:prstDash val="solid"/>
          </a:ln>
        </p:spPr>
        <p:txBody>
          <a:bodyPr/>
          <a:lstStyle/>
          <a:p>
            <a:endParaRPr lang="ja-JP" altLang="en-US"/>
          </a:p>
        </p:txBody>
      </p:sp>
      <p:sp>
        <p:nvSpPr>
          <p:cNvPr id="82" name="Text 70"/>
          <p:cNvSpPr txBox="1"/>
          <p:nvPr/>
        </p:nvSpPr>
        <p:spPr>
          <a:xfrm>
            <a:off x="7867498" y="5884070"/>
            <a:ext cx="1274674" cy="181051"/>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2012年 DONUTS入社</a:t>
            </a:r>
            <a:endParaRPr lang="en-US" sz="900" dirty="0"/>
          </a:p>
        </p:txBody>
      </p:sp>
      <p:pic>
        <p:nvPicPr>
          <p:cNvPr id="83" name="Image 10" descr="preencoded.png"/>
          <p:cNvPicPr>
            <a:picLocks noChangeAspect="1"/>
          </p:cNvPicPr>
          <p:nvPr/>
        </p:nvPicPr>
        <p:blipFill>
          <a:blip r:embed="rId6"/>
          <a:srcRect l="-3120" r="-3120"/>
          <a:stretch/>
        </p:blipFill>
        <p:spPr>
          <a:xfrm>
            <a:off x="9220810" y="5926132"/>
            <a:ext cx="75895" cy="114300"/>
          </a:xfrm>
          <a:prstGeom prst="rect">
            <a:avLst/>
          </a:prstGeom>
        </p:spPr>
      </p:pic>
      <p:sp>
        <p:nvSpPr>
          <p:cNvPr id="84" name="Shape 71"/>
          <p:cNvSpPr/>
          <p:nvPr/>
        </p:nvSpPr>
        <p:spPr>
          <a:xfrm>
            <a:off x="7763256" y="6205938"/>
            <a:ext cx="2447849" cy="295351"/>
          </a:xfrm>
          <a:prstGeom prst="roundRect">
            <a:avLst>
              <a:gd name="adj" fmla="val 39948"/>
            </a:avLst>
          </a:prstGeom>
          <a:solidFill>
            <a:srgbClr val="F8F9FA"/>
          </a:solidFill>
          <a:ln w="12700">
            <a:solidFill>
              <a:srgbClr val="DADCE0"/>
            </a:solidFill>
            <a:prstDash val="solid"/>
          </a:ln>
        </p:spPr>
        <p:txBody>
          <a:bodyPr/>
          <a:lstStyle/>
          <a:p>
            <a:endParaRPr lang="ja-JP" altLang="en-US"/>
          </a:p>
        </p:txBody>
      </p:sp>
      <p:sp>
        <p:nvSpPr>
          <p:cNvPr id="85" name="Text 72"/>
          <p:cNvSpPr txBox="1"/>
          <p:nvPr/>
        </p:nvSpPr>
        <p:spPr>
          <a:xfrm>
            <a:off x="7867498" y="6253487"/>
            <a:ext cx="2331720" cy="181051"/>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「ジョブカン勤怠管理」サービス責任者</a:t>
            </a:r>
            <a:endParaRPr lang="en-US" sz="900" dirty="0"/>
          </a:p>
        </p:txBody>
      </p:sp>
      <p:pic>
        <p:nvPicPr>
          <p:cNvPr id="86" name="Image 11" descr="preencoded.png"/>
          <p:cNvPicPr>
            <a:picLocks noChangeAspect="1"/>
          </p:cNvPicPr>
          <p:nvPr/>
        </p:nvPicPr>
        <p:blipFill>
          <a:blip r:embed="rId6"/>
          <a:srcRect l="-3120" r="-3120"/>
          <a:stretch/>
        </p:blipFill>
        <p:spPr>
          <a:xfrm>
            <a:off x="10277856" y="6295550"/>
            <a:ext cx="75895" cy="114300"/>
          </a:xfrm>
          <a:prstGeom prst="rect">
            <a:avLst/>
          </a:prstGeom>
        </p:spPr>
      </p:pic>
      <p:sp>
        <p:nvSpPr>
          <p:cNvPr id="87" name="Shape 73"/>
          <p:cNvSpPr/>
          <p:nvPr/>
        </p:nvSpPr>
        <p:spPr>
          <a:xfrm>
            <a:off x="7763256" y="6575356"/>
            <a:ext cx="2066544" cy="295351"/>
          </a:xfrm>
          <a:prstGeom prst="roundRect">
            <a:avLst>
              <a:gd name="adj" fmla="val 39948"/>
            </a:avLst>
          </a:prstGeom>
          <a:solidFill>
            <a:srgbClr val="F8F9FA"/>
          </a:solidFill>
          <a:ln w="12700">
            <a:solidFill>
              <a:srgbClr val="DADCE0"/>
            </a:solidFill>
            <a:prstDash val="solid"/>
          </a:ln>
        </p:spPr>
        <p:txBody>
          <a:bodyPr/>
          <a:lstStyle/>
          <a:p>
            <a:endParaRPr lang="ja-JP" altLang="en-US"/>
          </a:p>
        </p:txBody>
      </p:sp>
      <p:sp>
        <p:nvSpPr>
          <p:cNvPr id="88" name="Text 74"/>
          <p:cNvSpPr txBox="1"/>
          <p:nvPr/>
        </p:nvSpPr>
        <p:spPr>
          <a:xfrm>
            <a:off x="7867498" y="6622905"/>
            <a:ext cx="1950415" cy="181051"/>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現職（ジョブカンシリーズ統括）</a:t>
            </a:r>
            <a:endParaRPr lang="en-US" sz="900" dirty="0"/>
          </a:p>
        </p:txBody>
      </p:sp>
      <p:pic>
        <p:nvPicPr>
          <p:cNvPr id="89" name="Image 12" descr="preencoded.png"/>
          <p:cNvPicPr>
            <a:picLocks noChangeAspect="1"/>
          </p:cNvPicPr>
          <p:nvPr/>
        </p:nvPicPr>
        <p:blipFill>
          <a:blip r:embed="rId7"/>
          <a:srcRect/>
          <a:stretch/>
        </p:blipFill>
        <p:spPr>
          <a:xfrm>
            <a:off x="7039051" y="7040786"/>
            <a:ext cx="114300" cy="114300"/>
          </a:xfrm>
          <a:prstGeom prst="rect">
            <a:avLst/>
          </a:prstGeom>
        </p:spPr>
      </p:pic>
      <p:sp>
        <p:nvSpPr>
          <p:cNvPr id="90" name="Text 75"/>
          <p:cNvSpPr txBox="1"/>
          <p:nvPr/>
        </p:nvSpPr>
        <p:spPr>
          <a:xfrm>
            <a:off x="7210044" y="7011525"/>
            <a:ext cx="324612" cy="171907"/>
          </a:xfrm>
          <a:prstGeom prst="rect">
            <a:avLst/>
          </a:prstGeom>
          <a:noFill/>
          <a:ln/>
        </p:spPr>
        <p:txBody>
          <a:bodyPr wrap="square" lIns="0" tIns="0" rIns="0" bIns="0" rtlCol="0" anchor="ctr"/>
          <a:lstStyle/>
          <a:p>
            <a:pPr marL="0" indent="0" algn="l">
              <a:buNone/>
            </a:pPr>
            <a:r>
              <a:rPr lang="en-US" sz="900" b="1" dirty="0">
                <a:solidFill>
                  <a:srgbClr val="5F6368"/>
                </a:solidFill>
                <a:latin typeface="Noto Sans JP" pitchFamily="34" charset="0"/>
                <a:ea typeface="Noto Sans JP" pitchFamily="34" charset="-122"/>
                <a:cs typeface="Noto Sans JP" pitchFamily="34" charset="-120"/>
              </a:rPr>
              <a:t>補足</a:t>
            </a:r>
            <a:endParaRPr lang="en-US" sz="900" dirty="0"/>
          </a:p>
        </p:txBody>
      </p:sp>
      <p:sp>
        <p:nvSpPr>
          <p:cNvPr id="91" name="Text 76"/>
          <p:cNvSpPr txBox="1"/>
          <p:nvPr/>
        </p:nvSpPr>
        <p:spPr>
          <a:xfrm>
            <a:off x="7763256" y="6993237"/>
            <a:ext cx="3824935" cy="409651"/>
          </a:xfrm>
          <a:prstGeom prst="rect">
            <a:avLst/>
          </a:prstGeom>
          <a:noFill/>
          <a:ln/>
        </p:spPr>
        <p:txBody>
          <a:bodyPr wrap="square" lIns="0" tIns="0" rIns="0" bIns="0" rtlCol="0" anchor="ctr"/>
          <a:lstStyle/>
          <a:p>
            <a:pPr marL="0" indent="0" algn="l">
              <a:buNone/>
            </a:pPr>
            <a:r>
              <a:rPr lang="en-US" sz="1000" dirty="0">
                <a:solidFill>
                  <a:srgbClr val="3C4043"/>
                </a:solidFill>
                <a:latin typeface="Noto Sans JP" pitchFamily="34" charset="0"/>
                <a:ea typeface="Noto Sans JP" pitchFamily="34" charset="-122"/>
                <a:cs typeface="Noto Sans JP" pitchFamily="34" charset="-120"/>
              </a:rPr>
              <a:t>ジョブカンシリーズの急成長を牽引したキーパーソン。バックオフィス支援SaaSとしての地位確立に貢献。</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5F6F8"/>
          </a:solidFill>
          <a:ln/>
        </p:spPr>
        <p:txBody>
          <a:bodyPr/>
          <a:lstStyle/>
          <a:p>
            <a:endParaRPr lang="ja-JP" altLang="en-US"/>
          </a:p>
        </p:txBody>
      </p:sp>
      <p:sp>
        <p:nvSpPr>
          <p:cNvPr id="3" name="Shape 1"/>
          <p:cNvSpPr/>
          <p:nvPr/>
        </p:nvSpPr>
        <p:spPr>
          <a:xfrm>
            <a:off x="0" y="0"/>
            <a:ext cx="12191695" cy="6858000"/>
          </a:xfrm>
          <a:prstGeom prst="rect">
            <a:avLst/>
          </a:prstGeom>
          <a:solidFill>
            <a:srgbClr val="FFFFFF"/>
          </a:solidFill>
          <a:ln/>
        </p:spPr>
        <p:txBody>
          <a:bodyPr/>
          <a:lstStyle/>
          <a:p>
            <a:endParaRPr lang="ja-JP" altLang="en-US"/>
          </a:p>
        </p:txBody>
      </p:sp>
      <p:sp>
        <p:nvSpPr>
          <p:cNvPr id="4" name="Shape 2"/>
          <p:cNvSpPr/>
          <p:nvPr/>
        </p:nvSpPr>
        <p:spPr>
          <a:xfrm>
            <a:off x="0" y="0"/>
            <a:ext cx="12191695" cy="761695"/>
          </a:xfrm>
          <a:prstGeom prst="rect">
            <a:avLst/>
          </a:prstGeom>
          <a:solidFill>
            <a:srgbClr val="E63946"/>
          </a:solidFill>
          <a:ln/>
        </p:spPr>
        <p:txBody>
          <a:bodyPr/>
          <a:lstStyle/>
          <a:p>
            <a:endParaRPr lang="ja-JP" altLang="en-US"/>
          </a:p>
        </p:txBody>
      </p:sp>
      <p:sp>
        <p:nvSpPr>
          <p:cNvPr id="5" name="Shape 3"/>
          <p:cNvSpPr/>
          <p:nvPr/>
        </p:nvSpPr>
        <p:spPr>
          <a:xfrm>
            <a:off x="381305" y="190195"/>
            <a:ext cx="381305" cy="381305"/>
          </a:xfrm>
          <a:prstGeom prst="roundRect">
            <a:avLst>
              <a:gd name="adj" fmla="val 47962"/>
            </a:avLst>
          </a:prstGeom>
          <a:solidFill>
            <a:srgbClr val="FFFFFF"/>
          </a:solidFill>
          <a:ln/>
        </p:spPr>
        <p:txBody>
          <a:bodyPr/>
          <a:lstStyle/>
          <a:p>
            <a:endParaRPr lang="ja-JP" altLang="en-US"/>
          </a:p>
        </p:txBody>
      </p:sp>
      <p:pic>
        <p:nvPicPr>
          <p:cNvPr id="6" name="Image 0" descr="preencoded.png"/>
          <p:cNvPicPr>
            <a:picLocks noChangeAspect="1"/>
          </p:cNvPicPr>
          <p:nvPr/>
        </p:nvPicPr>
        <p:blipFill>
          <a:blip r:embed="rId3"/>
          <a:srcRect l="-1282" r="-1282"/>
          <a:stretch/>
        </p:blipFill>
        <p:spPr>
          <a:xfrm>
            <a:off x="461772" y="286207"/>
            <a:ext cx="219456" cy="190195"/>
          </a:xfrm>
          <a:prstGeom prst="rect">
            <a:avLst/>
          </a:prstGeom>
        </p:spPr>
      </p:pic>
      <p:sp>
        <p:nvSpPr>
          <p:cNvPr id="7" name="Text 4"/>
          <p:cNvSpPr txBox="1"/>
          <p:nvPr/>
        </p:nvSpPr>
        <p:spPr>
          <a:xfrm>
            <a:off x="875995" y="209398"/>
            <a:ext cx="3810305" cy="333756"/>
          </a:xfrm>
          <a:prstGeom prst="rect">
            <a:avLst/>
          </a:prstGeom>
          <a:noFill/>
          <a:ln/>
        </p:spPr>
        <p:txBody>
          <a:bodyPr wrap="square" lIns="0" tIns="0" rIns="0" bIns="0" rtlCol="0" anchor="ctr"/>
          <a:lstStyle/>
          <a:p>
            <a:pPr marL="0" indent="0" algn="l">
              <a:buNone/>
            </a:pPr>
            <a:r>
              <a:rPr lang="en-US" sz="1800" b="1" dirty="0">
                <a:solidFill>
                  <a:srgbClr val="FFFFFF"/>
                </a:solidFill>
                <a:latin typeface="Noto Sans JP" pitchFamily="34" charset="0"/>
                <a:ea typeface="Noto Sans JP" pitchFamily="34" charset="-122"/>
                <a:cs typeface="Noto Sans JP" pitchFamily="34" charset="-120"/>
              </a:rPr>
              <a:t>プラスアルファ・コンサルティング</a:t>
            </a:r>
            <a:endParaRPr lang="en-US" sz="1800" dirty="0"/>
          </a:p>
        </p:txBody>
      </p:sp>
      <p:sp>
        <p:nvSpPr>
          <p:cNvPr id="8" name="Text 5"/>
          <p:cNvSpPr txBox="1"/>
          <p:nvPr/>
        </p:nvSpPr>
        <p:spPr>
          <a:xfrm>
            <a:off x="7810805" y="237744"/>
            <a:ext cx="4144061" cy="277063"/>
          </a:xfrm>
          <a:prstGeom prst="rect">
            <a:avLst/>
          </a:prstGeom>
          <a:noFill/>
          <a:ln/>
        </p:spPr>
        <p:txBody>
          <a:bodyPr wrap="square" lIns="0" tIns="0" rIns="0" bIns="0" rtlCol="0" anchor="ctr"/>
          <a:lstStyle/>
          <a:p>
            <a:pPr marL="0" indent="0" algn="l">
              <a:buNone/>
            </a:pPr>
            <a:r>
              <a:rPr lang="en-US" sz="1500" dirty="0">
                <a:solidFill>
                  <a:srgbClr val="FFFFFF">
                    <a:alpha val="95000"/>
                  </a:srgbClr>
                </a:solidFill>
                <a:latin typeface="Noto Sans JP" pitchFamily="34" charset="0"/>
                <a:ea typeface="Noto Sans JP" pitchFamily="34" charset="-122"/>
                <a:cs typeface="Noto Sans JP" pitchFamily="34" charset="-120"/>
              </a:rPr>
              <a:t>営業ターゲット企業分析｜組織図と経営陣経歴</a:t>
            </a:r>
            <a:endParaRPr lang="en-US" sz="1500" dirty="0"/>
          </a:p>
        </p:txBody>
      </p:sp>
      <p:sp>
        <p:nvSpPr>
          <p:cNvPr id="9" name="Shape 6"/>
          <p:cNvSpPr/>
          <p:nvPr/>
        </p:nvSpPr>
        <p:spPr>
          <a:xfrm>
            <a:off x="4373575" y="840791"/>
            <a:ext cx="9144" cy="5333695"/>
          </a:xfrm>
          <a:prstGeom prst="rect">
            <a:avLst/>
          </a:prstGeom>
          <a:solidFill>
            <a:srgbClr val="E0E0E0"/>
          </a:solidFill>
          <a:ln/>
        </p:spPr>
        <p:txBody>
          <a:bodyPr/>
          <a:lstStyle/>
          <a:p>
            <a:endParaRPr lang="ja-JP" altLang="en-US"/>
          </a:p>
        </p:txBody>
      </p:sp>
      <p:sp>
        <p:nvSpPr>
          <p:cNvPr id="10" name="Shape 7"/>
          <p:cNvSpPr/>
          <p:nvPr/>
        </p:nvSpPr>
        <p:spPr>
          <a:xfrm>
            <a:off x="382219" y="840791"/>
            <a:ext cx="47549" cy="256946"/>
          </a:xfrm>
          <a:prstGeom prst="rect">
            <a:avLst/>
          </a:prstGeom>
          <a:solidFill>
            <a:srgbClr val="E63946"/>
          </a:solidFill>
          <a:ln/>
        </p:spPr>
        <p:txBody>
          <a:bodyPr/>
          <a:lstStyle/>
          <a:p>
            <a:endParaRPr lang="ja-JP" altLang="en-US"/>
          </a:p>
        </p:txBody>
      </p:sp>
      <p:sp>
        <p:nvSpPr>
          <p:cNvPr id="11" name="Text 8"/>
          <p:cNvSpPr txBox="1"/>
          <p:nvPr/>
        </p:nvSpPr>
        <p:spPr>
          <a:xfrm>
            <a:off x="544068" y="840791"/>
            <a:ext cx="1157630" cy="247802"/>
          </a:xfrm>
          <a:prstGeom prst="rect">
            <a:avLst/>
          </a:prstGeom>
          <a:noFill/>
          <a:ln/>
        </p:spPr>
        <p:txBody>
          <a:bodyPr wrap="square" lIns="0" tIns="0" rIns="0" bIns="0" rtlCol="0" anchor="ctr"/>
          <a:lstStyle/>
          <a:p>
            <a:pPr marL="0" indent="0" algn="l">
              <a:buNone/>
            </a:pPr>
            <a:r>
              <a:rPr lang="en-US" sz="1300" b="1" dirty="0">
                <a:solidFill>
                  <a:srgbClr val="333333"/>
                </a:solidFill>
                <a:latin typeface="Noto Sans JP" pitchFamily="34" charset="0"/>
                <a:ea typeface="Noto Sans JP" pitchFamily="34" charset="-122"/>
                <a:cs typeface="Noto Sans JP" pitchFamily="34" charset="-120"/>
              </a:rPr>
              <a:t>組織構造概略</a:t>
            </a:r>
            <a:endParaRPr lang="en-US" sz="1300" dirty="0"/>
          </a:p>
        </p:txBody>
      </p:sp>
      <p:sp>
        <p:nvSpPr>
          <p:cNvPr id="12" name="Shape 9"/>
          <p:cNvSpPr/>
          <p:nvPr/>
        </p:nvSpPr>
        <p:spPr>
          <a:xfrm>
            <a:off x="339547" y="1121511"/>
            <a:ext cx="3610051" cy="428854"/>
          </a:xfrm>
          <a:prstGeom prst="roundRect">
            <a:avLst>
              <a:gd name="adj" fmla="val 37906"/>
            </a:avLst>
          </a:prstGeom>
          <a:solidFill>
            <a:srgbClr val="FFF1F2"/>
          </a:solidFill>
          <a:ln w="12700">
            <a:solidFill>
              <a:srgbClr val="DDDDDD"/>
            </a:solidFill>
            <a:prstDash val="solid"/>
          </a:ln>
          <a:effectLst>
            <a:outerShdw blurRad="38100" dist="25400" dir="5400000" algn="bl" rotWithShape="0">
              <a:srgbClr val="000000">
                <a:alpha val="5000"/>
              </a:srgbClr>
            </a:outerShdw>
          </a:effectLst>
        </p:spPr>
        <p:txBody>
          <a:bodyPr/>
          <a:lstStyle/>
          <a:p>
            <a:endParaRPr lang="ja-JP" altLang="en-US"/>
          </a:p>
        </p:txBody>
      </p:sp>
      <p:sp>
        <p:nvSpPr>
          <p:cNvPr id="13" name="Text 10"/>
          <p:cNvSpPr txBox="1"/>
          <p:nvPr/>
        </p:nvSpPr>
        <p:spPr>
          <a:xfrm>
            <a:off x="538886" y="1245870"/>
            <a:ext cx="526694" cy="152705"/>
          </a:xfrm>
          <a:prstGeom prst="rect">
            <a:avLst/>
          </a:prstGeom>
          <a:noFill/>
          <a:ln/>
        </p:spPr>
        <p:txBody>
          <a:bodyPr wrap="square" lIns="0" tIns="0" rIns="0" bIns="0" rtlCol="0" anchor="ctr"/>
          <a:lstStyle/>
          <a:p>
            <a:pPr marL="0" indent="0" algn="l">
              <a:buNone/>
            </a:pPr>
            <a:r>
              <a:rPr lang="en-US" sz="800" b="1" dirty="0">
                <a:solidFill>
                  <a:srgbClr val="666666"/>
                </a:solidFill>
                <a:latin typeface="Noto Sans JP" pitchFamily="34" charset="0"/>
                <a:ea typeface="Noto Sans JP" pitchFamily="34" charset="-122"/>
                <a:cs typeface="Noto Sans JP" pitchFamily="34" charset="-120"/>
              </a:rPr>
              <a:t>取締役会</a:t>
            </a:r>
            <a:endParaRPr lang="en-US" sz="800" dirty="0"/>
          </a:p>
        </p:txBody>
      </p:sp>
      <p:sp>
        <p:nvSpPr>
          <p:cNvPr id="14" name="Shape 11"/>
          <p:cNvSpPr/>
          <p:nvPr/>
        </p:nvSpPr>
        <p:spPr>
          <a:xfrm>
            <a:off x="529742" y="1660093"/>
            <a:ext cx="3419856" cy="638251"/>
          </a:xfrm>
          <a:prstGeom prst="roundRect">
            <a:avLst>
              <a:gd name="adj" fmla="val 17106"/>
            </a:avLst>
          </a:prstGeom>
          <a:solidFill>
            <a:srgbClr val="FFFFFF"/>
          </a:solidFill>
          <a:ln w="12700">
            <a:solidFill>
              <a:srgbClr val="DDDDDD"/>
            </a:solidFill>
            <a:prstDash val="solid"/>
          </a:ln>
          <a:effectLst>
            <a:outerShdw blurRad="38100" dist="25400" dir="5400000" algn="bl" rotWithShape="0">
              <a:srgbClr val="000000">
                <a:alpha val="5000"/>
              </a:srgbClr>
            </a:outerShdw>
          </a:effectLst>
        </p:spPr>
        <p:txBody>
          <a:bodyPr/>
          <a:lstStyle/>
          <a:p>
            <a:endParaRPr lang="ja-JP" altLang="en-US"/>
          </a:p>
        </p:txBody>
      </p:sp>
      <p:sp>
        <p:nvSpPr>
          <p:cNvPr id="15" name="Shape 12"/>
          <p:cNvSpPr/>
          <p:nvPr/>
        </p:nvSpPr>
        <p:spPr>
          <a:xfrm>
            <a:off x="424586" y="1979219"/>
            <a:ext cx="114300" cy="9144"/>
          </a:xfrm>
          <a:prstGeom prst="rect">
            <a:avLst/>
          </a:prstGeom>
          <a:solidFill>
            <a:srgbClr val="CCCCCC"/>
          </a:solidFill>
          <a:ln/>
        </p:spPr>
        <p:txBody>
          <a:bodyPr/>
          <a:lstStyle/>
          <a:p>
            <a:endParaRPr lang="ja-JP" altLang="en-US"/>
          </a:p>
        </p:txBody>
      </p:sp>
      <p:sp>
        <p:nvSpPr>
          <p:cNvPr id="16" name="Text 13"/>
          <p:cNvSpPr txBox="1"/>
          <p:nvPr/>
        </p:nvSpPr>
        <p:spPr>
          <a:xfrm>
            <a:off x="719937" y="1783537"/>
            <a:ext cx="850392" cy="152705"/>
          </a:xfrm>
          <a:prstGeom prst="rect">
            <a:avLst/>
          </a:prstGeom>
          <a:noFill/>
          <a:ln/>
        </p:spPr>
        <p:txBody>
          <a:bodyPr wrap="square" lIns="0" tIns="0" rIns="0" bIns="0" rtlCol="0" anchor="ctr"/>
          <a:lstStyle/>
          <a:p>
            <a:pPr marL="0" indent="0" algn="l">
              <a:buNone/>
            </a:pPr>
            <a:r>
              <a:rPr lang="en-US" sz="800" b="1" dirty="0">
                <a:solidFill>
                  <a:srgbClr val="666666"/>
                </a:solidFill>
                <a:latin typeface="Noto Sans JP" pitchFamily="34" charset="0"/>
                <a:ea typeface="Noto Sans JP" pitchFamily="34" charset="-122"/>
                <a:cs typeface="Noto Sans JP" pitchFamily="34" charset="-120"/>
              </a:rPr>
              <a:t>代表取締役社長</a:t>
            </a:r>
            <a:endParaRPr lang="en-US" sz="800" dirty="0"/>
          </a:p>
        </p:txBody>
      </p:sp>
      <p:sp>
        <p:nvSpPr>
          <p:cNvPr id="17" name="Text 14"/>
          <p:cNvSpPr txBox="1"/>
          <p:nvPr/>
        </p:nvSpPr>
        <p:spPr>
          <a:xfrm>
            <a:off x="719937" y="1960016"/>
            <a:ext cx="716890" cy="200254"/>
          </a:xfrm>
          <a:prstGeom prst="rect">
            <a:avLst/>
          </a:prstGeom>
          <a:noFill/>
          <a:ln/>
        </p:spPr>
        <p:txBody>
          <a:bodyPr wrap="square" lIns="0" tIns="0" rIns="0" bIns="0" rtlCol="0" anchor="ctr"/>
          <a:lstStyle/>
          <a:p>
            <a:pPr marL="0" indent="0" algn="l">
              <a:buNone/>
            </a:pPr>
            <a:r>
              <a:rPr lang="en-US" sz="1100" b="1" dirty="0">
                <a:solidFill>
                  <a:srgbClr val="222222"/>
                </a:solidFill>
                <a:latin typeface="Noto Sans JP" pitchFamily="34" charset="0"/>
                <a:ea typeface="Noto Sans JP" pitchFamily="34" charset="-122"/>
                <a:cs typeface="Noto Sans JP" pitchFamily="34" charset="-120"/>
              </a:rPr>
              <a:t>三室 克哉</a:t>
            </a:r>
            <a:endParaRPr lang="en-US" sz="1100" dirty="0"/>
          </a:p>
        </p:txBody>
      </p:sp>
      <p:sp>
        <p:nvSpPr>
          <p:cNvPr id="18" name="Shape 15"/>
          <p:cNvSpPr/>
          <p:nvPr/>
        </p:nvSpPr>
        <p:spPr>
          <a:xfrm>
            <a:off x="529742" y="2412644"/>
            <a:ext cx="3419856" cy="638251"/>
          </a:xfrm>
          <a:prstGeom prst="roundRect">
            <a:avLst>
              <a:gd name="adj" fmla="val 17106"/>
            </a:avLst>
          </a:prstGeom>
          <a:solidFill>
            <a:srgbClr val="FFFFFF"/>
          </a:solidFill>
          <a:ln w="12700">
            <a:solidFill>
              <a:srgbClr val="DDDDDD"/>
            </a:solidFill>
            <a:prstDash val="solid"/>
          </a:ln>
          <a:effectLst>
            <a:outerShdw blurRad="38100" dist="25400" dir="5400000" algn="bl" rotWithShape="0">
              <a:srgbClr val="000000">
                <a:alpha val="5000"/>
              </a:srgbClr>
            </a:outerShdw>
          </a:effectLst>
        </p:spPr>
        <p:txBody>
          <a:bodyPr/>
          <a:lstStyle/>
          <a:p>
            <a:endParaRPr lang="ja-JP" altLang="en-US"/>
          </a:p>
        </p:txBody>
      </p:sp>
      <p:sp>
        <p:nvSpPr>
          <p:cNvPr id="19" name="Shape 16"/>
          <p:cNvSpPr/>
          <p:nvPr/>
        </p:nvSpPr>
        <p:spPr>
          <a:xfrm>
            <a:off x="424586" y="2731770"/>
            <a:ext cx="114300" cy="9144"/>
          </a:xfrm>
          <a:prstGeom prst="rect">
            <a:avLst/>
          </a:prstGeom>
          <a:solidFill>
            <a:srgbClr val="CCCCCC"/>
          </a:solidFill>
          <a:ln/>
        </p:spPr>
        <p:txBody>
          <a:bodyPr/>
          <a:lstStyle/>
          <a:p>
            <a:endParaRPr lang="ja-JP" altLang="en-US"/>
          </a:p>
        </p:txBody>
      </p:sp>
      <p:sp>
        <p:nvSpPr>
          <p:cNvPr id="20" name="Text 17"/>
          <p:cNvSpPr txBox="1"/>
          <p:nvPr/>
        </p:nvSpPr>
        <p:spPr>
          <a:xfrm>
            <a:off x="719937" y="2536088"/>
            <a:ext cx="2221992" cy="152705"/>
          </a:xfrm>
          <a:prstGeom prst="rect">
            <a:avLst/>
          </a:prstGeom>
          <a:noFill/>
          <a:ln/>
        </p:spPr>
        <p:txBody>
          <a:bodyPr wrap="square" lIns="0" tIns="0" rIns="0" bIns="0" rtlCol="0" anchor="ctr"/>
          <a:lstStyle/>
          <a:p>
            <a:pPr marL="0" indent="0" algn="l">
              <a:buNone/>
            </a:pPr>
            <a:r>
              <a:rPr lang="en-US" sz="800" b="1" dirty="0">
                <a:solidFill>
                  <a:srgbClr val="666666"/>
                </a:solidFill>
                <a:latin typeface="Noto Sans JP" pitchFamily="34" charset="0"/>
                <a:ea typeface="Noto Sans JP" pitchFamily="34" charset="-122"/>
                <a:cs typeface="Noto Sans JP" pitchFamily="34" charset="-120"/>
              </a:rPr>
              <a:t>取締役副社長（HRソリューション本部長）</a:t>
            </a:r>
            <a:endParaRPr lang="en-US" sz="800" dirty="0"/>
          </a:p>
        </p:txBody>
      </p:sp>
      <p:sp>
        <p:nvSpPr>
          <p:cNvPr id="21" name="Text 18"/>
          <p:cNvSpPr txBox="1"/>
          <p:nvPr/>
        </p:nvSpPr>
        <p:spPr>
          <a:xfrm>
            <a:off x="719937" y="2712567"/>
            <a:ext cx="716890" cy="200254"/>
          </a:xfrm>
          <a:prstGeom prst="rect">
            <a:avLst/>
          </a:prstGeom>
          <a:noFill/>
          <a:ln/>
        </p:spPr>
        <p:txBody>
          <a:bodyPr wrap="square" lIns="0" tIns="0" rIns="0" bIns="0" rtlCol="0" anchor="ctr"/>
          <a:lstStyle/>
          <a:p>
            <a:pPr marL="0" indent="0" algn="l">
              <a:buNone/>
            </a:pPr>
            <a:r>
              <a:rPr lang="en-US" sz="1100" b="1" dirty="0">
                <a:solidFill>
                  <a:srgbClr val="222222"/>
                </a:solidFill>
                <a:latin typeface="Noto Sans JP" pitchFamily="34" charset="0"/>
                <a:ea typeface="Noto Sans JP" pitchFamily="34" charset="-122"/>
                <a:cs typeface="Noto Sans JP" pitchFamily="34" charset="-120"/>
              </a:rPr>
              <a:t>鈴村 賢治</a:t>
            </a:r>
            <a:endParaRPr lang="en-US" sz="1100" dirty="0"/>
          </a:p>
        </p:txBody>
      </p:sp>
      <p:sp>
        <p:nvSpPr>
          <p:cNvPr id="22" name="Shape 19"/>
          <p:cNvSpPr/>
          <p:nvPr/>
        </p:nvSpPr>
        <p:spPr>
          <a:xfrm>
            <a:off x="529742" y="3165195"/>
            <a:ext cx="3419856" cy="638251"/>
          </a:xfrm>
          <a:prstGeom prst="roundRect">
            <a:avLst>
              <a:gd name="adj" fmla="val 17106"/>
            </a:avLst>
          </a:prstGeom>
          <a:solidFill>
            <a:srgbClr val="FFFFFF"/>
          </a:solidFill>
          <a:ln w="12700">
            <a:solidFill>
              <a:srgbClr val="DDDDDD"/>
            </a:solidFill>
            <a:prstDash val="solid"/>
          </a:ln>
          <a:effectLst>
            <a:outerShdw blurRad="38100" dist="25400" dir="5400000" algn="bl" rotWithShape="0">
              <a:srgbClr val="000000">
                <a:alpha val="5000"/>
              </a:srgbClr>
            </a:outerShdw>
          </a:effectLst>
        </p:spPr>
        <p:txBody>
          <a:bodyPr/>
          <a:lstStyle/>
          <a:p>
            <a:endParaRPr lang="ja-JP" altLang="en-US"/>
          </a:p>
        </p:txBody>
      </p:sp>
      <p:sp>
        <p:nvSpPr>
          <p:cNvPr id="23" name="Shape 20"/>
          <p:cNvSpPr/>
          <p:nvPr/>
        </p:nvSpPr>
        <p:spPr>
          <a:xfrm>
            <a:off x="424586" y="3484321"/>
            <a:ext cx="114300" cy="9144"/>
          </a:xfrm>
          <a:prstGeom prst="rect">
            <a:avLst/>
          </a:prstGeom>
          <a:solidFill>
            <a:srgbClr val="CCCCCC"/>
          </a:solidFill>
          <a:ln/>
        </p:spPr>
        <p:txBody>
          <a:bodyPr/>
          <a:lstStyle/>
          <a:p>
            <a:endParaRPr lang="ja-JP" altLang="en-US"/>
          </a:p>
        </p:txBody>
      </p:sp>
      <p:sp>
        <p:nvSpPr>
          <p:cNvPr id="24" name="Text 21"/>
          <p:cNvSpPr txBox="1"/>
          <p:nvPr/>
        </p:nvSpPr>
        <p:spPr>
          <a:xfrm>
            <a:off x="719937" y="3288639"/>
            <a:ext cx="2221992" cy="152705"/>
          </a:xfrm>
          <a:prstGeom prst="rect">
            <a:avLst/>
          </a:prstGeom>
          <a:noFill/>
          <a:ln/>
        </p:spPr>
        <p:txBody>
          <a:bodyPr wrap="square" lIns="0" tIns="0" rIns="0" bIns="0" rtlCol="0" anchor="ctr"/>
          <a:lstStyle/>
          <a:p>
            <a:pPr marL="0" indent="0" algn="l">
              <a:buNone/>
            </a:pPr>
            <a:r>
              <a:rPr lang="en-US" sz="800" b="1" dirty="0">
                <a:solidFill>
                  <a:srgbClr val="666666"/>
                </a:solidFill>
                <a:latin typeface="Noto Sans JP" pitchFamily="34" charset="0"/>
                <a:ea typeface="Noto Sans JP" pitchFamily="34" charset="-122"/>
                <a:cs typeface="Noto Sans JP" pitchFamily="34" charset="-120"/>
              </a:rPr>
              <a:t>常務取締役（HRソリューション副本部長）</a:t>
            </a:r>
            <a:endParaRPr lang="en-US" sz="800" dirty="0"/>
          </a:p>
        </p:txBody>
      </p:sp>
      <p:sp>
        <p:nvSpPr>
          <p:cNvPr id="25" name="Text 22"/>
          <p:cNvSpPr txBox="1"/>
          <p:nvPr/>
        </p:nvSpPr>
        <p:spPr>
          <a:xfrm>
            <a:off x="719937" y="3465119"/>
            <a:ext cx="716890" cy="200254"/>
          </a:xfrm>
          <a:prstGeom prst="rect">
            <a:avLst/>
          </a:prstGeom>
          <a:noFill/>
          <a:ln/>
        </p:spPr>
        <p:txBody>
          <a:bodyPr wrap="square" lIns="0" tIns="0" rIns="0" bIns="0" rtlCol="0" anchor="ctr"/>
          <a:lstStyle/>
          <a:p>
            <a:pPr marL="0" indent="0" algn="l">
              <a:buNone/>
            </a:pPr>
            <a:r>
              <a:rPr lang="en-US" sz="1100" b="1" dirty="0">
                <a:solidFill>
                  <a:srgbClr val="222222"/>
                </a:solidFill>
                <a:latin typeface="Noto Sans JP" pitchFamily="34" charset="0"/>
                <a:ea typeface="Noto Sans JP" pitchFamily="34" charset="-122"/>
                <a:cs typeface="Noto Sans JP" pitchFamily="34" charset="-120"/>
              </a:rPr>
              <a:t>金子 若葉</a:t>
            </a:r>
            <a:endParaRPr lang="en-US" sz="1100" dirty="0"/>
          </a:p>
        </p:txBody>
      </p:sp>
      <p:sp>
        <p:nvSpPr>
          <p:cNvPr id="26" name="Shape 23"/>
          <p:cNvSpPr/>
          <p:nvPr/>
        </p:nvSpPr>
        <p:spPr>
          <a:xfrm>
            <a:off x="529742" y="3917747"/>
            <a:ext cx="3419856" cy="638251"/>
          </a:xfrm>
          <a:prstGeom prst="roundRect">
            <a:avLst>
              <a:gd name="adj" fmla="val 17106"/>
            </a:avLst>
          </a:prstGeom>
          <a:solidFill>
            <a:srgbClr val="FFFFFF"/>
          </a:solidFill>
          <a:ln w="12700">
            <a:solidFill>
              <a:srgbClr val="DDDDDD"/>
            </a:solidFill>
            <a:prstDash val="solid"/>
          </a:ln>
          <a:effectLst>
            <a:outerShdw blurRad="38100" dist="25400" dir="5400000" algn="bl" rotWithShape="0">
              <a:srgbClr val="000000">
                <a:alpha val="5000"/>
              </a:srgbClr>
            </a:outerShdw>
          </a:effectLst>
        </p:spPr>
        <p:txBody>
          <a:bodyPr/>
          <a:lstStyle/>
          <a:p>
            <a:endParaRPr lang="ja-JP" altLang="en-US"/>
          </a:p>
        </p:txBody>
      </p:sp>
      <p:sp>
        <p:nvSpPr>
          <p:cNvPr id="27" name="Shape 24"/>
          <p:cNvSpPr/>
          <p:nvPr/>
        </p:nvSpPr>
        <p:spPr>
          <a:xfrm>
            <a:off x="424586" y="4236872"/>
            <a:ext cx="114300" cy="9144"/>
          </a:xfrm>
          <a:prstGeom prst="rect">
            <a:avLst/>
          </a:prstGeom>
          <a:solidFill>
            <a:srgbClr val="CCCCCC"/>
          </a:solidFill>
          <a:ln/>
        </p:spPr>
        <p:txBody>
          <a:bodyPr/>
          <a:lstStyle/>
          <a:p>
            <a:endParaRPr lang="ja-JP" altLang="en-US"/>
          </a:p>
        </p:txBody>
      </p:sp>
      <p:sp>
        <p:nvSpPr>
          <p:cNvPr id="28" name="Text 25"/>
          <p:cNvSpPr txBox="1"/>
          <p:nvPr/>
        </p:nvSpPr>
        <p:spPr>
          <a:xfrm>
            <a:off x="719937" y="4041191"/>
            <a:ext cx="2174443" cy="152705"/>
          </a:xfrm>
          <a:prstGeom prst="rect">
            <a:avLst/>
          </a:prstGeom>
          <a:noFill/>
          <a:ln/>
        </p:spPr>
        <p:txBody>
          <a:bodyPr wrap="square" lIns="0" tIns="0" rIns="0" bIns="0" rtlCol="0" anchor="ctr"/>
          <a:lstStyle/>
          <a:p>
            <a:pPr marL="0" indent="0" algn="l">
              <a:buNone/>
            </a:pPr>
            <a:r>
              <a:rPr lang="en-US" sz="800" b="1" dirty="0">
                <a:solidFill>
                  <a:srgbClr val="666666"/>
                </a:solidFill>
                <a:latin typeface="Noto Sans JP" pitchFamily="34" charset="0"/>
                <a:ea typeface="Noto Sans JP" pitchFamily="34" charset="-122"/>
                <a:cs typeface="Noto Sans JP" pitchFamily="34" charset="-120"/>
              </a:rPr>
              <a:t>取締役（コーポレートストラテジー本部）</a:t>
            </a:r>
            <a:endParaRPr lang="en-US" sz="800" dirty="0"/>
          </a:p>
        </p:txBody>
      </p:sp>
      <p:sp>
        <p:nvSpPr>
          <p:cNvPr id="29" name="Text 26"/>
          <p:cNvSpPr txBox="1"/>
          <p:nvPr/>
        </p:nvSpPr>
        <p:spPr>
          <a:xfrm>
            <a:off x="719937" y="4217670"/>
            <a:ext cx="716890" cy="200254"/>
          </a:xfrm>
          <a:prstGeom prst="rect">
            <a:avLst/>
          </a:prstGeom>
          <a:noFill/>
          <a:ln/>
        </p:spPr>
        <p:txBody>
          <a:bodyPr wrap="square" lIns="0" tIns="0" rIns="0" bIns="0" rtlCol="0" anchor="ctr"/>
          <a:lstStyle/>
          <a:p>
            <a:pPr marL="0" indent="0" algn="l">
              <a:buNone/>
            </a:pPr>
            <a:r>
              <a:rPr lang="en-US" sz="1100" b="1" dirty="0">
                <a:solidFill>
                  <a:srgbClr val="222222"/>
                </a:solidFill>
                <a:latin typeface="Noto Sans JP" pitchFamily="34" charset="0"/>
                <a:ea typeface="Noto Sans JP" pitchFamily="34" charset="-122"/>
                <a:cs typeface="Noto Sans JP" pitchFamily="34" charset="-120"/>
              </a:rPr>
              <a:t>野口 祥吾</a:t>
            </a:r>
            <a:endParaRPr lang="en-US" sz="1100" dirty="0"/>
          </a:p>
        </p:txBody>
      </p:sp>
      <p:sp>
        <p:nvSpPr>
          <p:cNvPr id="30" name="Shape 27"/>
          <p:cNvSpPr/>
          <p:nvPr/>
        </p:nvSpPr>
        <p:spPr>
          <a:xfrm>
            <a:off x="529742" y="4669383"/>
            <a:ext cx="3419856" cy="638251"/>
          </a:xfrm>
          <a:prstGeom prst="roundRect">
            <a:avLst>
              <a:gd name="adj" fmla="val 17106"/>
            </a:avLst>
          </a:prstGeom>
          <a:solidFill>
            <a:srgbClr val="FFFFFF"/>
          </a:solidFill>
          <a:ln w="12700">
            <a:solidFill>
              <a:srgbClr val="DDDDDD"/>
            </a:solidFill>
            <a:prstDash val="solid"/>
          </a:ln>
          <a:effectLst>
            <a:outerShdw blurRad="38100" dist="25400" dir="5400000" algn="bl" rotWithShape="0">
              <a:srgbClr val="000000">
                <a:alpha val="5000"/>
              </a:srgbClr>
            </a:outerShdw>
          </a:effectLst>
        </p:spPr>
        <p:txBody>
          <a:bodyPr/>
          <a:lstStyle/>
          <a:p>
            <a:endParaRPr lang="ja-JP" altLang="en-US"/>
          </a:p>
        </p:txBody>
      </p:sp>
      <p:sp>
        <p:nvSpPr>
          <p:cNvPr id="31" name="Shape 28"/>
          <p:cNvSpPr/>
          <p:nvPr/>
        </p:nvSpPr>
        <p:spPr>
          <a:xfrm>
            <a:off x="424586" y="4988509"/>
            <a:ext cx="114300" cy="9144"/>
          </a:xfrm>
          <a:prstGeom prst="rect">
            <a:avLst/>
          </a:prstGeom>
          <a:solidFill>
            <a:srgbClr val="CCCCCC"/>
          </a:solidFill>
          <a:ln/>
        </p:spPr>
        <p:txBody>
          <a:bodyPr/>
          <a:lstStyle/>
          <a:p>
            <a:endParaRPr lang="ja-JP" altLang="en-US"/>
          </a:p>
        </p:txBody>
      </p:sp>
      <p:sp>
        <p:nvSpPr>
          <p:cNvPr id="32" name="Text 29"/>
          <p:cNvSpPr txBox="1"/>
          <p:nvPr/>
        </p:nvSpPr>
        <p:spPr>
          <a:xfrm>
            <a:off x="719937" y="4793742"/>
            <a:ext cx="2174443" cy="152705"/>
          </a:xfrm>
          <a:prstGeom prst="rect">
            <a:avLst/>
          </a:prstGeom>
          <a:noFill/>
          <a:ln/>
        </p:spPr>
        <p:txBody>
          <a:bodyPr wrap="square" lIns="0" tIns="0" rIns="0" bIns="0" rtlCol="0" anchor="ctr"/>
          <a:lstStyle/>
          <a:p>
            <a:pPr marL="0" indent="0" algn="l">
              <a:buNone/>
            </a:pPr>
            <a:r>
              <a:rPr lang="en-US" sz="800" b="1" dirty="0">
                <a:solidFill>
                  <a:srgbClr val="666666"/>
                </a:solidFill>
                <a:latin typeface="Noto Sans JP" pitchFamily="34" charset="0"/>
                <a:ea typeface="Noto Sans JP" pitchFamily="34" charset="-122"/>
                <a:cs typeface="Noto Sans JP" pitchFamily="34" charset="-120"/>
              </a:rPr>
              <a:t>取締役（情報技術・イノベーション本部）</a:t>
            </a:r>
            <a:endParaRPr lang="en-US" sz="800" dirty="0"/>
          </a:p>
        </p:txBody>
      </p:sp>
      <p:sp>
        <p:nvSpPr>
          <p:cNvPr id="33" name="Text 30"/>
          <p:cNvSpPr txBox="1"/>
          <p:nvPr/>
        </p:nvSpPr>
        <p:spPr>
          <a:xfrm>
            <a:off x="719937" y="4970221"/>
            <a:ext cx="574243" cy="200254"/>
          </a:xfrm>
          <a:prstGeom prst="rect">
            <a:avLst/>
          </a:prstGeom>
          <a:noFill/>
          <a:ln/>
        </p:spPr>
        <p:txBody>
          <a:bodyPr wrap="square" lIns="0" tIns="0" rIns="0" bIns="0" rtlCol="0" anchor="ctr"/>
          <a:lstStyle/>
          <a:p>
            <a:pPr marL="0" indent="0" algn="l">
              <a:buNone/>
            </a:pPr>
            <a:r>
              <a:rPr lang="en-US" sz="1100" b="1" dirty="0">
                <a:solidFill>
                  <a:srgbClr val="222222"/>
                </a:solidFill>
                <a:latin typeface="Noto Sans JP" pitchFamily="34" charset="0"/>
                <a:ea typeface="Noto Sans JP" pitchFamily="34" charset="-122"/>
                <a:cs typeface="Noto Sans JP" pitchFamily="34" charset="-120"/>
              </a:rPr>
              <a:t>竹内 孝</a:t>
            </a:r>
            <a:endParaRPr lang="en-US" sz="1100" dirty="0"/>
          </a:p>
        </p:txBody>
      </p:sp>
      <p:sp>
        <p:nvSpPr>
          <p:cNvPr id="34" name="Shape 31"/>
          <p:cNvSpPr/>
          <p:nvPr/>
        </p:nvSpPr>
        <p:spPr>
          <a:xfrm>
            <a:off x="529742" y="5421935"/>
            <a:ext cx="3419856" cy="638251"/>
          </a:xfrm>
          <a:prstGeom prst="roundRect">
            <a:avLst>
              <a:gd name="adj" fmla="val 17106"/>
            </a:avLst>
          </a:prstGeom>
          <a:solidFill>
            <a:srgbClr val="FFFFFF"/>
          </a:solidFill>
          <a:ln w="12700">
            <a:solidFill>
              <a:srgbClr val="DDDDDD"/>
            </a:solidFill>
            <a:prstDash val="solid"/>
          </a:ln>
          <a:effectLst>
            <a:outerShdw blurRad="38100" dist="25400" dir="5400000" algn="bl" rotWithShape="0">
              <a:srgbClr val="000000">
                <a:alpha val="5000"/>
              </a:srgbClr>
            </a:outerShdw>
          </a:effectLst>
        </p:spPr>
        <p:txBody>
          <a:bodyPr/>
          <a:lstStyle/>
          <a:p>
            <a:endParaRPr lang="ja-JP" altLang="en-US"/>
          </a:p>
        </p:txBody>
      </p:sp>
      <p:sp>
        <p:nvSpPr>
          <p:cNvPr id="35" name="Shape 32"/>
          <p:cNvSpPr/>
          <p:nvPr/>
        </p:nvSpPr>
        <p:spPr>
          <a:xfrm>
            <a:off x="424586" y="5741060"/>
            <a:ext cx="114300" cy="9144"/>
          </a:xfrm>
          <a:prstGeom prst="rect">
            <a:avLst/>
          </a:prstGeom>
          <a:solidFill>
            <a:srgbClr val="CCCCCC"/>
          </a:solidFill>
          <a:ln/>
        </p:spPr>
        <p:txBody>
          <a:bodyPr/>
          <a:lstStyle/>
          <a:p>
            <a:endParaRPr lang="ja-JP" altLang="en-US"/>
          </a:p>
        </p:txBody>
      </p:sp>
      <p:sp>
        <p:nvSpPr>
          <p:cNvPr id="36" name="Text 33"/>
          <p:cNvSpPr txBox="1"/>
          <p:nvPr/>
        </p:nvSpPr>
        <p:spPr>
          <a:xfrm>
            <a:off x="719937" y="5546293"/>
            <a:ext cx="412394" cy="152705"/>
          </a:xfrm>
          <a:prstGeom prst="rect">
            <a:avLst/>
          </a:prstGeom>
          <a:noFill/>
          <a:ln/>
        </p:spPr>
        <p:txBody>
          <a:bodyPr wrap="square" lIns="0" tIns="0" rIns="0" bIns="0" rtlCol="0" anchor="ctr"/>
          <a:lstStyle/>
          <a:p>
            <a:pPr marL="0" indent="0" algn="l">
              <a:buNone/>
            </a:pPr>
            <a:r>
              <a:rPr lang="en-US" sz="800" b="1" dirty="0">
                <a:solidFill>
                  <a:srgbClr val="666666"/>
                </a:solidFill>
                <a:latin typeface="Noto Sans JP" pitchFamily="34" charset="0"/>
                <a:ea typeface="Noto Sans JP" pitchFamily="34" charset="-122"/>
                <a:cs typeface="Noto Sans JP" pitchFamily="34" charset="-120"/>
              </a:rPr>
              <a:t>取締役</a:t>
            </a:r>
            <a:endParaRPr lang="en-US" sz="800" dirty="0"/>
          </a:p>
        </p:txBody>
      </p:sp>
      <p:sp>
        <p:nvSpPr>
          <p:cNvPr id="37" name="Text 34"/>
          <p:cNvSpPr txBox="1"/>
          <p:nvPr/>
        </p:nvSpPr>
        <p:spPr>
          <a:xfrm>
            <a:off x="719937" y="5722772"/>
            <a:ext cx="574243" cy="200254"/>
          </a:xfrm>
          <a:prstGeom prst="rect">
            <a:avLst/>
          </a:prstGeom>
          <a:noFill/>
          <a:ln/>
        </p:spPr>
        <p:txBody>
          <a:bodyPr wrap="square" lIns="0" tIns="0" rIns="0" bIns="0" rtlCol="0" anchor="ctr"/>
          <a:lstStyle/>
          <a:p>
            <a:pPr marL="0" indent="0" algn="l">
              <a:buNone/>
            </a:pPr>
            <a:r>
              <a:rPr lang="en-US" sz="1100" b="1" dirty="0">
                <a:solidFill>
                  <a:srgbClr val="222222"/>
                </a:solidFill>
                <a:latin typeface="Noto Sans JP" pitchFamily="34" charset="0"/>
                <a:ea typeface="Noto Sans JP" pitchFamily="34" charset="-122"/>
                <a:cs typeface="Noto Sans JP" pitchFamily="34" charset="-120"/>
              </a:rPr>
              <a:t>中居 隆</a:t>
            </a:r>
            <a:endParaRPr lang="en-US" sz="1100" dirty="0"/>
          </a:p>
        </p:txBody>
      </p:sp>
      <p:sp>
        <p:nvSpPr>
          <p:cNvPr id="38" name="Shape 35"/>
          <p:cNvSpPr/>
          <p:nvPr/>
        </p:nvSpPr>
        <p:spPr>
          <a:xfrm>
            <a:off x="529742" y="6174486"/>
            <a:ext cx="3419856" cy="1619402"/>
          </a:xfrm>
          <a:prstGeom prst="roundRect">
            <a:avLst>
              <a:gd name="adj" fmla="val 2657"/>
            </a:avLst>
          </a:prstGeom>
          <a:solidFill>
            <a:srgbClr val="FFFFFF"/>
          </a:solidFill>
          <a:ln w="12700">
            <a:solidFill>
              <a:srgbClr val="DDDDDD"/>
            </a:solidFill>
            <a:prstDash val="solid"/>
          </a:ln>
          <a:effectLst>
            <a:outerShdw blurRad="38100" dist="25400" dir="5400000" algn="bl" rotWithShape="0">
              <a:srgbClr val="000000">
                <a:alpha val="5000"/>
              </a:srgbClr>
            </a:outerShdw>
          </a:effectLst>
        </p:spPr>
        <p:txBody>
          <a:bodyPr/>
          <a:lstStyle/>
          <a:p>
            <a:endParaRPr lang="ja-JP" altLang="en-US"/>
          </a:p>
        </p:txBody>
      </p:sp>
      <p:sp>
        <p:nvSpPr>
          <p:cNvPr id="39" name="Shape 36"/>
          <p:cNvSpPr/>
          <p:nvPr/>
        </p:nvSpPr>
        <p:spPr>
          <a:xfrm>
            <a:off x="424586" y="6980987"/>
            <a:ext cx="114300" cy="9144"/>
          </a:xfrm>
          <a:prstGeom prst="rect">
            <a:avLst/>
          </a:prstGeom>
          <a:solidFill>
            <a:srgbClr val="CCCCCC"/>
          </a:solidFill>
          <a:ln/>
        </p:spPr>
        <p:txBody>
          <a:bodyPr/>
          <a:lstStyle/>
          <a:p>
            <a:endParaRPr lang="ja-JP" altLang="en-US"/>
          </a:p>
        </p:txBody>
      </p:sp>
      <p:sp>
        <p:nvSpPr>
          <p:cNvPr id="40" name="Text 37"/>
          <p:cNvSpPr txBox="1"/>
          <p:nvPr/>
        </p:nvSpPr>
        <p:spPr>
          <a:xfrm>
            <a:off x="719937" y="6298844"/>
            <a:ext cx="526694" cy="152705"/>
          </a:xfrm>
          <a:prstGeom prst="rect">
            <a:avLst/>
          </a:prstGeom>
          <a:noFill/>
          <a:ln/>
        </p:spPr>
        <p:txBody>
          <a:bodyPr wrap="square" lIns="0" tIns="0" rIns="0" bIns="0" rtlCol="0" anchor="ctr"/>
          <a:lstStyle/>
          <a:p>
            <a:pPr marL="0" indent="0" algn="l">
              <a:buNone/>
            </a:pPr>
            <a:r>
              <a:rPr lang="en-US" sz="800" b="1" dirty="0">
                <a:solidFill>
                  <a:srgbClr val="666666"/>
                </a:solidFill>
                <a:latin typeface="Noto Sans JP" pitchFamily="34" charset="0"/>
                <a:ea typeface="Noto Sans JP" pitchFamily="34" charset="-122"/>
                <a:cs typeface="Noto Sans JP" pitchFamily="34" charset="-120"/>
              </a:rPr>
              <a:t>執行役員</a:t>
            </a:r>
            <a:endParaRPr lang="en-US" sz="800" dirty="0"/>
          </a:p>
        </p:txBody>
      </p:sp>
      <p:sp>
        <p:nvSpPr>
          <p:cNvPr id="41" name="Text 38"/>
          <p:cNvSpPr txBox="1"/>
          <p:nvPr/>
        </p:nvSpPr>
        <p:spPr>
          <a:xfrm>
            <a:off x="719937" y="6474409"/>
            <a:ext cx="1874520" cy="181051"/>
          </a:xfrm>
          <a:prstGeom prst="rect">
            <a:avLst/>
          </a:prstGeom>
          <a:noFill/>
          <a:ln/>
        </p:spPr>
        <p:txBody>
          <a:bodyPr wrap="square" lIns="0" tIns="0" rIns="0" bIns="0" rtlCol="0" anchor="ctr"/>
          <a:lstStyle/>
          <a:p>
            <a:pPr marL="0" indent="0" algn="l">
              <a:buNone/>
            </a:pPr>
            <a:r>
              <a:rPr lang="en-US" sz="900" dirty="0">
                <a:solidFill>
                  <a:srgbClr val="222222"/>
                </a:solidFill>
                <a:latin typeface="Noto Sans JP" pitchFamily="34" charset="0"/>
                <a:ea typeface="Noto Sans JP" pitchFamily="34" charset="-122"/>
                <a:cs typeface="Noto Sans JP" pitchFamily="34" charset="-120"/>
              </a:rPr>
              <a:t>松原 雅仁 / 西田 紀雄 / 山崎 雄司</a:t>
            </a:r>
            <a:endParaRPr lang="en-US" sz="900" dirty="0"/>
          </a:p>
        </p:txBody>
      </p:sp>
      <p:sp>
        <p:nvSpPr>
          <p:cNvPr id="42" name="Text 39"/>
          <p:cNvSpPr txBox="1"/>
          <p:nvPr/>
        </p:nvSpPr>
        <p:spPr>
          <a:xfrm>
            <a:off x="719937" y="6672834"/>
            <a:ext cx="2122322" cy="181051"/>
          </a:xfrm>
          <a:prstGeom prst="rect">
            <a:avLst/>
          </a:prstGeom>
          <a:noFill/>
          <a:ln/>
        </p:spPr>
        <p:txBody>
          <a:bodyPr wrap="square" lIns="0" tIns="0" rIns="0" bIns="0" rtlCol="0" anchor="ctr"/>
          <a:lstStyle/>
          <a:p>
            <a:pPr marL="0" indent="0" algn="l">
              <a:buNone/>
            </a:pPr>
            <a:r>
              <a:rPr lang="en-US" sz="900" dirty="0">
                <a:solidFill>
                  <a:srgbClr val="222222"/>
                </a:solidFill>
                <a:latin typeface="Noto Sans JP" pitchFamily="34" charset="0"/>
                <a:ea typeface="Noto Sans JP" pitchFamily="34" charset="-122"/>
                <a:cs typeface="Noto Sans JP" pitchFamily="34" charset="-120"/>
              </a:rPr>
              <a:t>下村 真由 / 瀬田石 真人 / 五十嵐 智洋</a:t>
            </a:r>
            <a:endParaRPr lang="en-US" sz="900" dirty="0"/>
          </a:p>
        </p:txBody>
      </p:sp>
      <p:sp>
        <p:nvSpPr>
          <p:cNvPr id="43" name="Text 40"/>
          <p:cNvSpPr txBox="1"/>
          <p:nvPr/>
        </p:nvSpPr>
        <p:spPr>
          <a:xfrm>
            <a:off x="719937" y="6871259"/>
            <a:ext cx="1874520" cy="181051"/>
          </a:xfrm>
          <a:prstGeom prst="rect">
            <a:avLst/>
          </a:prstGeom>
          <a:noFill/>
          <a:ln/>
        </p:spPr>
        <p:txBody>
          <a:bodyPr wrap="square" lIns="0" tIns="0" rIns="0" bIns="0" rtlCol="0" anchor="ctr"/>
          <a:lstStyle/>
          <a:p>
            <a:pPr marL="0" indent="0" algn="l">
              <a:buNone/>
            </a:pPr>
            <a:r>
              <a:rPr lang="en-US" sz="900" dirty="0">
                <a:solidFill>
                  <a:srgbClr val="222222"/>
                </a:solidFill>
                <a:latin typeface="Noto Sans JP" pitchFamily="34" charset="0"/>
                <a:ea typeface="Noto Sans JP" pitchFamily="34" charset="-122"/>
                <a:cs typeface="Noto Sans JP" pitchFamily="34" charset="-120"/>
              </a:rPr>
              <a:t>外川 久美子 / 田村 祐貴 / 甫坂 将</a:t>
            </a:r>
            <a:endParaRPr lang="en-US" sz="900" dirty="0"/>
          </a:p>
        </p:txBody>
      </p:sp>
      <p:sp>
        <p:nvSpPr>
          <p:cNvPr id="44" name="Text 41"/>
          <p:cNvSpPr txBox="1"/>
          <p:nvPr/>
        </p:nvSpPr>
        <p:spPr>
          <a:xfrm>
            <a:off x="719937" y="7068769"/>
            <a:ext cx="1874520" cy="181051"/>
          </a:xfrm>
          <a:prstGeom prst="rect">
            <a:avLst/>
          </a:prstGeom>
          <a:noFill/>
          <a:ln/>
        </p:spPr>
        <p:txBody>
          <a:bodyPr wrap="square" lIns="0" tIns="0" rIns="0" bIns="0" rtlCol="0" anchor="ctr"/>
          <a:lstStyle/>
          <a:p>
            <a:pPr marL="0" indent="0" algn="l">
              <a:buNone/>
            </a:pPr>
            <a:r>
              <a:rPr lang="en-US" sz="900" dirty="0">
                <a:solidFill>
                  <a:srgbClr val="222222"/>
                </a:solidFill>
                <a:latin typeface="Noto Sans JP" pitchFamily="34" charset="0"/>
                <a:ea typeface="Noto Sans JP" pitchFamily="34" charset="-122"/>
                <a:cs typeface="Noto Sans JP" pitchFamily="34" charset="-120"/>
              </a:rPr>
              <a:t>山夲 哲平 / 望月 一矢 / 守田 康明</a:t>
            </a:r>
            <a:endParaRPr lang="en-US" sz="900" dirty="0"/>
          </a:p>
        </p:txBody>
      </p:sp>
      <p:sp>
        <p:nvSpPr>
          <p:cNvPr id="45" name="Text 42"/>
          <p:cNvSpPr txBox="1"/>
          <p:nvPr/>
        </p:nvSpPr>
        <p:spPr>
          <a:xfrm>
            <a:off x="719937" y="7267194"/>
            <a:ext cx="1626718" cy="181051"/>
          </a:xfrm>
          <a:prstGeom prst="rect">
            <a:avLst/>
          </a:prstGeom>
          <a:noFill/>
          <a:ln/>
        </p:spPr>
        <p:txBody>
          <a:bodyPr wrap="square" lIns="0" tIns="0" rIns="0" bIns="0" rtlCol="0" anchor="ctr"/>
          <a:lstStyle/>
          <a:p>
            <a:pPr marL="0" indent="0" algn="l">
              <a:buNone/>
            </a:pPr>
            <a:r>
              <a:rPr lang="en-US" sz="900" dirty="0">
                <a:solidFill>
                  <a:srgbClr val="222222"/>
                </a:solidFill>
                <a:latin typeface="Noto Sans JP" pitchFamily="34" charset="0"/>
                <a:ea typeface="Noto Sans JP" pitchFamily="34" charset="-122"/>
                <a:cs typeface="Noto Sans JP" pitchFamily="34" charset="-120"/>
              </a:rPr>
              <a:t>蒲谷 崇 / 遠藤 聡 / 鈴木 将大</a:t>
            </a:r>
            <a:endParaRPr lang="en-US" sz="900" dirty="0"/>
          </a:p>
        </p:txBody>
      </p:sp>
      <p:sp>
        <p:nvSpPr>
          <p:cNvPr id="46" name="Text 43"/>
          <p:cNvSpPr txBox="1"/>
          <p:nvPr/>
        </p:nvSpPr>
        <p:spPr>
          <a:xfrm>
            <a:off x="719937" y="7465619"/>
            <a:ext cx="1245413" cy="181051"/>
          </a:xfrm>
          <a:prstGeom prst="rect">
            <a:avLst/>
          </a:prstGeom>
          <a:noFill/>
          <a:ln/>
        </p:spPr>
        <p:txBody>
          <a:bodyPr wrap="square" lIns="0" tIns="0" rIns="0" bIns="0" rtlCol="0" anchor="ctr"/>
          <a:lstStyle/>
          <a:p>
            <a:pPr marL="0" indent="0" algn="l">
              <a:buNone/>
            </a:pPr>
            <a:r>
              <a:rPr lang="en-US" sz="900" dirty="0">
                <a:solidFill>
                  <a:srgbClr val="222222"/>
                </a:solidFill>
                <a:latin typeface="Noto Sans JP" pitchFamily="34" charset="0"/>
                <a:ea typeface="Noto Sans JP" pitchFamily="34" charset="-122"/>
                <a:cs typeface="Noto Sans JP" pitchFamily="34" charset="-120"/>
              </a:rPr>
              <a:t>松本 悠哉 / 玉島 吉泰</a:t>
            </a:r>
            <a:endParaRPr lang="en-US" sz="900" dirty="0"/>
          </a:p>
        </p:txBody>
      </p:sp>
      <p:sp>
        <p:nvSpPr>
          <p:cNvPr id="47" name="Shape 44"/>
          <p:cNvSpPr/>
          <p:nvPr/>
        </p:nvSpPr>
        <p:spPr>
          <a:xfrm>
            <a:off x="339547" y="7901787"/>
            <a:ext cx="3610051" cy="9144"/>
          </a:xfrm>
          <a:prstGeom prst="rect">
            <a:avLst/>
          </a:prstGeom>
          <a:solidFill>
            <a:srgbClr val="EEEEEE"/>
          </a:solidFill>
          <a:ln/>
        </p:spPr>
        <p:txBody>
          <a:bodyPr/>
          <a:lstStyle/>
          <a:p>
            <a:endParaRPr lang="ja-JP" altLang="en-US"/>
          </a:p>
        </p:txBody>
      </p:sp>
      <p:sp>
        <p:nvSpPr>
          <p:cNvPr id="48" name="Text 45"/>
          <p:cNvSpPr txBox="1"/>
          <p:nvPr/>
        </p:nvSpPr>
        <p:spPr>
          <a:xfrm>
            <a:off x="381305" y="8513064"/>
            <a:ext cx="2946197" cy="152705"/>
          </a:xfrm>
          <a:prstGeom prst="rect">
            <a:avLst/>
          </a:prstGeom>
          <a:noFill/>
          <a:ln/>
        </p:spPr>
        <p:txBody>
          <a:bodyPr wrap="square" lIns="0" tIns="0" rIns="0" bIns="0" rtlCol="0" anchor="ctr"/>
          <a:lstStyle/>
          <a:p>
            <a:pPr marL="0" indent="0" algn="l">
              <a:buNone/>
            </a:pPr>
            <a:r>
              <a:rPr lang="en-US" sz="800" dirty="0">
                <a:solidFill>
                  <a:srgbClr val="80868B"/>
                </a:solidFill>
                <a:latin typeface="Noto Sans JP" pitchFamily="34" charset="0"/>
                <a:ea typeface="Noto Sans JP" pitchFamily="34" charset="-122"/>
                <a:cs typeface="Noto Sans JP" pitchFamily="34" charset="-120"/>
              </a:rPr>
              <a:t>※2025年12月時点の想定情報および直近の公開情報に基づく</a:t>
            </a:r>
            <a:endParaRPr lang="en-US" sz="800" dirty="0"/>
          </a:p>
        </p:txBody>
      </p:sp>
      <p:sp>
        <p:nvSpPr>
          <p:cNvPr id="49" name="Shape 46"/>
          <p:cNvSpPr/>
          <p:nvPr/>
        </p:nvSpPr>
        <p:spPr>
          <a:xfrm>
            <a:off x="4763109" y="840791"/>
            <a:ext cx="47549" cy="256946"/>
          </a:xfrm>
          <a:prstGeom prst="rect">
            <a:avLst/>
          </a:prstGeom>
          <a:solidFill>
            <a:srgbClr val="E63946"/>
          </a:solidFill>
          <a:ln/>
        </p:spPr>
        <p:txBody>
          <a:bodyPr/>
          <a:lstStyle/>
          <a:p>
            <a:endParaRPr lang="ja-JP" altLang="en-US"/>
          </a:p>
        </p:txBody>
      </p:sp>
      <p:sp>
        <p:nvSpPr>
          <p:cNvPr id="50" name="Text 47"/>
          <p:cNvSpPr txBox="1"/>
          <p:nvPr/>
        </p:nvSpPr>
        <p:spPr>
          <a:xfrm>
            <a:off x="4924958" y="840791"/>
            <a:ext cx="2015338" cy="247802"/>
          </a:xfrm>
          <a:prstGeom prst="rect">
            <a:avLst/>
          </a:prstGeom>
          <a:noFill/>
          <a:ln/>
        </p:spPr>
        <p:txBody>
          <a:bodyPr wrap="square" lIns="0" tIns="0" rIns="0" bIns="0" rtlCol="0" anchor="ctr"/>
          <a:lstStyle/>
          <a:p>
            <a:pPr marL="0" indent="0" algn="l">
              <a:buNone/>
            </a:pPr>
            <a:r>
              <a:rPr lang="en-US" sz="1300" b="1" dirty="0">
                <a:solidFill>
                  <a:srgbClr val="333333"/>
                </a:solidFill>
                <a:latin typeface="Noto Sans JP" pitchFamily="34" charset="0"/>
                <a:ea typeface="Noto Sans JP" pitchFamily="34" charset="-122"/>
                <a:cs typeface="Noto Sans JP" pitchFamily="34" charset="-120"/>
              </a:rPr>
              <a:t>経営陣プロフィール詳細</a:t>
            </a:r>
            <a:endParaRPr lang="en-US" sz="1300" dirty="0"/>
          </a:p>
        </p:txBody>
      </p:sp>
      <p:sp>
        <p:nvSpPr>
          <p:cNvPr id="51" name="Shape 48"/>
          <p:cNvSpPr/>
          <p:nvPr/>
        </p:nvSpPr>
        <p:spPr>
          <a:xfrm>
            <a:off x="4763109" y="1326337"/>
            <a:ext cx="7048195" cy="1800454"/>
          </a:xfrm>
          <a:prstGeom prst="roundRect">
            <a:avLst>
              <a:gd name="adj" fmla="val 3225"/>
            </a:avLst>
          </a:prstGeom>
          <a:solidFill>
            <a:srgbClr val="FFFFFF"/>
          </a:solidFill>
          <a:ln w="12700">
            <a:solidFill>
              <a:srgbClr val="EEEEEE"/>
            </a:solidFill>
            <a:prstDash val="solid"/>
          </a:ln>
          <a:effectLst>
            <a:outerShdw blurRad="76200" dist="25400" dir="5400000" algn="bl" rotWithShape="0">
              <a:srgbClr val="000000">
                <a:alpha val="3000"/>
              </a:srgbClr>
            </a:outerShdw>
          </a:effectLst>
        </p:spPr>
        <p:txBody>
          <a:bodyPr/>
          <a:lstStyle/>
          <a:p>
            <a:endParaRPr lang="ja-JP" altLang="en-US"/>
          </a:p>
        </p:txBody>
      </p:sp>
      <p:sp>
        <p:nvSpPr>
          <p:cNvPr id="52" name="Shape 49"/>
          <p:cNvSpPr/>
          <p:nvPr/>
        </p:nvSpPr>
        <p:spPr>
          <a:xfrm>
            <a:off x="6411772" y="1526591"/>
            <a:ext cx="9144" cy="1399946"/>
          </a:xfrm>
          <a:prstGeom prst="rect">
            <a:avLst/>
          </a:prstGeom>
          <a:solidFill>
            <a:srgbClr val="F0F0F0"/>
          </a:solidFill>
          <a:ln/>
        </p:spPr>
        <p:txBody>
          <a:bodyPr/>
          <a:lstStyle/>
          <a:p>
            <a:endParaRPr lang="ja-JP" altLang="en-US"/>
          </a:p>
        </p:txBody>
      </p:sp>
      <p:sp>
        <p:nvSpPr>
          <p:cNvPr id="53" name="Shape 50"/>
          <p:cNvSpPr/>
          <p:nvPr/>
        </p:nvSpPr>
        <p:spPr>
          <a:xfrm>
            <a:off x="4991709" y="1526591"/>
            <a:ext cx="1228954" cy="190195"/>
          </a:xfrm>
          <a:prstGeom prst="roundRect">
            <a:avLst>
              <a:gd name="adj" fmla="val 480770"/>
            </a:avLst>
          </a:prstGeom>
          <a:solidFill>
            <a:srgbClr val="FFE4E6"/>
          </a:solidFill>
          <a:ln/>
        </p:spPr>
        <p:txBody>
          <a:bodyPr/>
          <a:lstStyle/>
          <a:p>
            <a:endParaRPr lang="ja-JP" altLang="en-US"/>
          </a:p>
        </p:txBody>
      </p:sp>
      <p:sp>
        <p:nvSpPr>
          <p:cNvPr id="54" name="Text 51"/>
          <p:cNvSpPr txBox="1"/>
          <p:nvPr/>
        </p:nvSpPr>
        <p:spPr>
          <a:xfrm>
            <a:off x="5273344" y="1545793"/>
            <a:ext cx="743407" cy="143561"/>
          </a:xfrm>
          <a:prstGeom prst="rect">
            <a:avLst/>
          </a:prstGeom>
          <a:noFill/>
          <a:ln/>
        </p:spPr>
        <p:txBody>
          <a:bodyPr wrap="square" lIns="0" tIns="0" rIns="0" bIns="0" rtlCol="0" anchor="ctr"/>
          <a:lstStyle/>
          <a:p>
            <a:pPr marL="0" indent="0" algn="ctr">
              <a:buNone/>
            </a:pPr>
            <a:r>
              <a:rPr lang="en-US" sz="800" b="1" dirty="0">
                <a:solidFill>
                  <a:srgbClr val="BE123C"/>
                </a:solidFill>
                <a:latin typeface="Noto Sans JP" pitchFamily="34" charset="0"/>
                <a:ea typeface="Noto Sans JP" pitchFamily="34" charset="-122"/>
                <a:cs typeface="Noto Sans JP" pitchFamily="34" charset="-120"/>
              </a:rPr>
              <a:t>代表取締役社長</a:t>
            </a:r>
            <a:endParaRPr lang="en-US" sz="800" dirty="0"/>
          </a:p>
        </p:txBody>
      </p:sp>
      <p:sp>
        <p:nvSpPr>
          <p:cNvPr id="55" name="Text 52"/>
          <p:cNvSpPr txBox="1"/>
          <p:nvPr/>
        </p:nvSpPr>
        <p:spPr>
          <a:xfrm>
            <a:off x="4991709" y="1774393"/>
            <a:ext cx="862279" cy="247802"/>
          </a:xfrm>
          <a:prstGeom prst="rect">
            <a:avLst/>
          </a:prstGeom>
          <a:noFill/>
          <a:ln/>
        </p:spPr>
        <p:txBody>
          <a:bodyPr wrap="square" lIns="0" tIns="0" rIns="0" bIns="0" rtlCol="0" anchor="ctr"/>
          <a:lstStyle/>
          <a:p>
            <a:pPr marL="0" indent="0" algn="l">
              <a:buNone/>
            </a:pPr>
            <a:r>
              <a:rPr lang="en-US" sz="1300" b="1" dirty="0">
                <a:solidFill>
                  <a:srgbClr val="202124"/>
                </a:solidFill>
                <a:latin typeface="Noto Sans JP" pitchFamily="34" charset="0"/>
                <a:ea typeface="Noto Sans JP" pitchFamily="34" charset="-122"/>
                <a:cs typeface="Noto Sans JP" pitchFamily="34" charset="-120"/>
              </a:rPr>
              <a:t>三室 克哉</a:t>
            </a:r>
            <a:endParaRPr lang="en-US" sz="1300" dirty="0"/>
          </a:p>
        </p:txBody>
      </p:sp>
      <p:sp>
        <p:nvSpPr>
          <p:cNvPr id="56" name="Text 53"/>
          <p:cNvSpPr txBox="1"/>
          <p:nvPr/>
        </p:nvSpPr>
        <p:spPr>
          <a:xfrm>
            <a:off x="4991709" y="2073402"/>
            <a:ext cx="1174090" cy="152705"/>
          </a:xfrm>
          <a:prstGeom prst="rect">
            <a:avLst/>
          </a:prstGeom>
          <a:noFill/>
          <a:ln/>
        </p:spPr>
        <p:txBody>
          <a:bodyPr wrap="square" lIns="0" tIns="0" rIns="0" bIns="0" rtlCol="0" anchor="ctr"/>
          <a:lstStyle/>
          <a:p>
            <a:pPr marL="0" indent="0" algn="l">
              <a:buNone/>
            </a:pPr>
            <a:r>
              <a:rPr lang="en-US" sz="800" dirty="0">
                <a:solidFill>
                  <a:srgbClr val="666666"/>
                </a:solidFill>
                <a:latin typeface="Noto Sans JP" pitchFamily="34" charset="0"/>
                <a:ea typeface="Noto Sans JP" pitchFamily="34" charset="-122"/>
                <a:cs typeface="Noto Sans JP" pitchFamily="34" charset="-120"/>
              </a:rPr>
              <a:t>2007年 設立・創業社長</a:t>
            </a:r>
            <a:endParaRPr lang="en-US" sz="800" dirty="0"/>
          </a:p>
        </p:txBody>
      </p:sp>
      <p:pic>
        <p:nvPicPr>
          <p:cNvPr id="57" name="Image 1" descr="preencoded.png"/>
          <p:cNvPicPr>
            <a:picLocks noChangeAspect="1"/>
          </p:cNvPicPr>
          <p:nvPr/>
        </p:nvPicPr>
        <p:blipFill>
          <a:blip r:embed="rId4"/>
          <a:srcRect l="-783" r="-783"/>
          <a:stretch/>
        </p:blipFill>
        <p:spPr>
          <a:xfrm>
            <a:off x="6611112" y="1581455"/>
            <a:ext cx="133502" cy="105156"/>
          </a:xfrm>
          <a:prstGeom prst="rect">
            <a:avLst/>
          </a:prstGeom>
        </p:spPr>
      </p:pic>
      <p:sp>
        <p:nvSpPr>
          <p:cNvPr id="58" name="Text 54"/>
          <p:cNvSpPr txBox="1"/>
          <p:nvPr/>
        </p:nvSpPr>
        <p:spPr>
          <a:xfrm>
            <a:off x="6783019" y="1554937"/>
            <a:ext cx="288950" cy="162763"/>
          </a:xfrm>
          <a:prstGeom prst="rect">
            <a:avLst/>
          </a:prstGeom>
          <a:noFill/>
          <a:ln/>
        </p:spPr>
        <p:txBody>
          <a:bodyPr wrap="square" lIns="0" tIns="0" rIns="0" bIns="0" rtlCol="0" anchor="ctr"/>
          <a:lstStyle/>
          <a:p>
            <a:pPr marL="0" indent="0" algn="l">
              <a:buNone/>
            </a:pPr>
            <a:r>
              <a:rPr lang="en-US" sz="800" b="1" dirty="0">
                <a:solidFill>
                  <a:srgbClr val="5F6368"/>
                </a:solidFill>
                <a:latin typeface="Noto Sans JP" pitchFamily="34" charset="0"/>
                <a:ea typeface="Noto Sans JP" pitchFamily="34" charset="-122"/>
                <a:cs typeface="Noto Sans JP" pitchFamily="34" charset="-120"/>
              </a:rPr>
              <a:t>学歴</a:t>
            </a:r>
            <a:endParaRPr lang="en-US" sz="800" dirty="0"/>
          </a:p>
        </p:txBody>
      </p:sp>
      <p:sp>
        <p:nvSpPr>
          <p:cNvPr id="59" name="Text 55"/>
          <p:cNvSpPr txBox="1"/>
          <p:nvPr/>
        </p:nvSpPr>
        <p:spPr>
          <a:xfrm>
            <a:off x="7249363" y="1526591"/>
            <a:ext cx="4379976" cy="372161"/>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東京都立日比谷高校 → 早稲田大学 先進理工学部 → 同大学院 理工学研究科 修了（ニューラルネットワーク・画像認識・並列処理研究）</a:t>
            </a:r>
            <a:endParaRPr lang="en-US" sz="900" dirty="0"/>
          </a:p>
        </p:txBody>
      </p:sp>
      <p:pic>
        <p:nvPicPr>
          <p:cNvPr id="60" name="Image 2" descr="preencoded.png"/>
          <p:cNvPicPr>
            <a:picLocks noChangeAspect="1"/>
          </p:cNvPicPr>
          <p:nvPr/>
        </p:nvPicPr>
        <p:blipFill>
          <a:blip r:embed="rId5"/>
          <a:srcRect/>
          <a:stretch/>
        </p:blipFill>
        <p:spPr>
          <a:xfrm>
            <a:off x="6611112" y="2047799"/>
            <a:ext cx="105156" cy="105156"/>
          </a:xfrm>
          <a:prstGeom prst="rect">
            <a:avLst/>
          </a:prstGeom>
        </p:spPr>
      </p:pic>
      <p:sp>
        <p:nvSpPr>
          <p:cNvPr id="61" name="Text 56"/>
          <p:cNvSpPr txBox="1"/>
          <p:nvPr/>
        </p:nvSpPr>
        <p:spPr>
          <a:xfrm>
            <a:off x="6753758" y="2022196"/>
            <a:ext cx="288950" cy="162763"/>
          </a:xfrm>
          <a:prstGeom prst="rect">
            <a:avLst/>
          </a:prstGeom>
          <a:noFill/>
          <a:ln/>
        </p:spPr>
        <p:txBody>
          <a:bodyPr wrap="square" lIns="0" tIns="0" rIns="0" bIns="0" rtlCol="0" anchor="ctr"/>
          <a:lstStyle/>
          <a:p>
            <a:pPr marL="0" indent="0" algn="l">
              <a:buNone/>
            </a:pPr>
            <a:r>
              <a:rPr lang="en-US" sz="800" b="1" dirty="0">
                <a:solidFill>
                  <a:srgbClr val="5F6368"/>
                </a:solidFill>
                <a:latin typeface="Noto Sans JP" pitchFamily="34" charset="0"/>
                <a:ea typeface="Noto Sans JP" pitchFamily="34" charset="-122"/>
                <a:cs typeface="Noto Sans JP" pitchFamily="34" charset="-120"/>
              </a:rPr>
              <a:t>経歴</a:t>
            </a:r>
            <a:endParaRPr lang="en-US" sz="800" dirty="0"/>
          </a:p>
        </p:txBody>
      </p:sp>
      <p:sp>
        <p:nvSpPr>
          <p:cNvPr id="62" name="Shape 57"/>
          <p:cNvSpPr/>
          <p:nvPr/>
        </p:nvSpPr>
        <p:spPr>
          <a:xfrm>
            <a:off x="7249363" y="1992935"/>
            <a:ext cx="981151" cy="247802"/>
          </a:xfrm>
          <a:prstGeom prst="roundRect">
            <a:avLst>
              <a:gd name="adj" fmla="val 56770"/>
            </a:avLst>
          </a:prstGeom>
          <a:solidFill>
            <a:srgbClr val="F8F9FA"/>
          </a:solidFill>
          <a:ln w="12700">
            <a:solidFill>
              <a:srgbClr val="DADCE0"/>
            </a:solidFill>
            <a:prstDash val="solid"/>
          </a:ln>
        </p:spPr>
        <p:txBody>
          <a:bodyPr/>
          <a:lstStyle/>
          <a:p>
            <a:endParaRPr lang="ja-JP" altLang="en-US"/>
          </a:p>
        </p:txBody>
      </p:sp>
      <p:sp>
        <p:nvSpPr>
          <p:cNvPr id="63" name="Text 58"/>
          <p:cNvSpPr txBox="1"/>
          <p:nvPr/>
        </p:nvSpPr>
        <p:spPr>
          <a:xfrm>
            <a:off x="7335316" y="2031340"/>
            <a:ext cx="896112" cy="162763"/>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野村総合研究所</a:t>
            </a:r>
            <a:endParaRPr lang="en-US" sz="900" dirty="0"/>
          </a:p>
        </p:txBody>
      </p:sp>
      <p:sp>
        <p:nvSpPr>
          <p:cNvPr id="64" name="Text 59"/>
          <p:cNvSpPr txBox="1"/>
          <p:nvPr/>
        </p:nvSpPr>
        <p:spPr>
          <a:xfrm>
            <a:off x="7287768" y="2298345"/>
            <a:ext cx="4374490" cy="152705"/>
          </a:xfrm>
          <a:prstGeom prst="rect">
            <a:avLst/>
          </a:prstGeom>
          <a:noFill/>
          <a:ln/>
        </p:spPr>
        <p:txBody>
          <a:bodyPr wrap="square" lIns="0" tIns="0" rIns="0" bIns="0" rtlCol="0" anchor="ctr"/>
          <a:lstStyle/>
          <a:p>
            <a:pPr marL="0" indent="0" algn="l">
              <a:buNone/>
            </a:pPr>
            <a:r>
              <a:rPr lang="en-US" sz="800" dirty="0">
                <a:solidFill>
                  <a:srgbClr val="666666"/>
                </a:solidFill>
                <a:latin typeface="Noto Sans JP" pitchFamily="34" charset="0"/>
                <a:ea typeface="Noto Sans JP" pitchFamily="34" charset="-122"/>
                <a:cs typeface="Noto Sans JP" pitchFamily="34" charset="-120"/>
              </a:rPr>
              <a:t>（AI・データマイニング活用、商品需要予測、優良顧客分析、WEBアクセス解析等に従事）</a:t>
            </a:r>
            <a:endParaRPr lang="en-US" sz="800" dirty="0"/>
          </a:p>
        </p:txBody>
      </p:sp>
      <p:pic>
        <p:nvPicPr>
          <p:cNvPr id="65" name="Image 3" descr="preencoded.png"/>
          <p:cNvPicPr>
            <a:picLocks noChangeAspect="1"/>
          </p:cNvPicPr>
          <p:nvPr/>
        </p:nvPicPr>
        <p:blipFill>
          <a:blip r:embed="rId6"/>
          <a:srcRect t="-1958" b="-1958"/>
          <a:stretch/>
        </p:blipFill>
        <p:spPr>
          <a:xfrm>
            <a:off x="6611112" y="2605583"/>
            <a:ext cx="75895" cy="105156"/>
          </a:xfrm>
          <a:prstGeom prst="rect">
            <a:avLst/>
          </a:prstGeom>
        </p:spPr>
      </p:pic>
      <p:sp>
        <p:nvSpPr>
          <p:cNvPr id="66" name="Text 60"/>
          <p:cNvSpPr txBox="1"/>
          <p:nvPr/>
        </p:nvSpPr>
        <p:spPr>
          <a:xfrm>
            <a:off x="6725412" y="2579065"/>
            <a:ext cx="288950" cy="162763"/>
          </a:xfrm>
          <a:prstGeom prst="rect">
            <a:avLst/>
          </a:prstGeom>
          <a:noFill/>
          <a:ln/>
        </p:spPr>
        <p:txBody>
          <a:bodyPr wrap="square" lIns="0" tIns="0" rIns="0" bIns="0" rtlCol="0" anchor="ctr"/>
          <a:lstStyle/>
          <a:p>
            <a:pPr marL="0" indent="0" algn="l">
              <a:buNone/>
            </a:pPr>
            <a:r>
              <a:rPr lang="en-US" sz="800" b="1" dirty="0">
                <a:solidFill>
                  <a:srgbClr val="5F6368"/>
                </a:solidFill>
                <a:latin typeface="Noto Sans JP" pitchFamily="34" charset="0"/>
                <a:ea typeface="Noto Sans JP" pitchFamily="34" charset="-122"/>
                <a:cs typeface="Noto Sans JP" pitchFamily="34" charset="-120"/>
              </a:rPr>
              <a:t>起点</a:t>
            </a:r>
            <a:endParaRPr lang="en-US" sz="800" dirty="0"/>
          </a:p>
        </p:txBody>
      </p:sp>
      <p:sp>
        <p:nvSpPr>
          <p:cNvPr id="67" name="Text 61"/>
          <p:cNvSpPr txBox="1"/>
          <p:nvPr/>
        </p:nvSpPr>
        <p:spPr>
          <a:xfrm>
            <a:off x="7249363" y="2550719"/>
            <a:ext cx="4379976" cy="372161"/>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NRIでのデータ分析・テキストマイニング事業の経験を基に、より多くの企業へマーケティングソリューションを提供すべく創業。</a:t>
            </a:r>
            <a:endParaRPr lang="en-US" sz="900" dirty="0"/>
          </a:p>
        </p:txBody>
      </p:sp>
      <p:sp>
        <p:nvSpPr>
          <p:cNvPr id="68" name="Shape 62"/>
          <p:cNvSpPr/>
          <p:nvPr/>
        </p:nvSpPr>
        <p:spPr>
          <a:xfrm>
            <a:off x="4763109" y="3274009"/>
            <a:ext cx="7048195" cy="1238098"/>
          </a:xfrm>
          <a:prstGeom prst="roundRect">
            <a:avLst>
              <a:gd name="adj" fmla="val 6817"/>
            </a:avLst>
          </a:prstGeom>
          <a:solidFill>
            <a:srgbClr val="FFFFFF"/>
          </a:solidFill>
          <a:ln w="12700">
            <a:solidFill>
              <a:srgbClr val="EEEEEE"/>
            </a:solidFill>
            <a:prstDash val="solid"/>
          </a:ln>
          <a:effectLst>
            <a:outerShdw blurRad="76200" dist="25400" dir="5400000" algn="bl" rotWithShape="0">
              <a:srgbClr val="000000">
                <a:alpha val="3000"/>
              </a:srgbClr>
            </a:outerShdw>
          </a:effectLst>
        </p:spPr>
        <p:txBody>
          <a:bodyPr/>
          <a:lstStyle/>
          <a:p>
            <a:endParaRPr lang="ja-JP" altLang="en-US"/>
          </a:p>
        </p:txBody>
      </p:sp>
      <p:sp>
        <p:nvSpPr>
          <p:cNvPr id="69" name="Shape 63"/>
          <p:cNvSpPr/>
          <p:nvPr/>
        </p:nvSpPr>
        <p:spPr>
          <a:xfrm>
            <a:off x="6383426" y="3474263"/>
            <a:ext cx="9144" cy="838505"/>
          </a:xfrm>
          <a:prstGeom prst="rect">
            <a:avLst/>
          </a:prstGeom>
          <a:solidFill>
            <a:srgbClr val="F0F0F0"/>
          </a:solidFill>
          <a:ln/>
        </p:spPr>
        <p:txBody>
          <a:bodyPr/>
          <a:lstStyle/>
          <a:p>
            <a:endParaRPr lang="ja-JP" altLang="en-US"/>
          </a:p>
        </p:txBody>
      </p:sp>
      <p:sp>
        <p:nvSpPr>
          <p:cNvPr id="70" name="Shape 64"/>
          <p:cNvSpPr/>
          <p:nvPr/>
        </p:nvSpPr>
        <p:spPr>
          <a:xfrm>
            <a:off x="4963363" y="3474263"/>
            <a:ext cx="1228954" cy="190195"/>
          </a:xfrm>
          <a:prstGeom prst="roundRect">
            <a:avLst>
              <a:gd name="adj" fmla="val 480770"/>
            </a:avLst>
          </a:prstGeom>
          <a:solidFill>
            <a:srgbClr val="FFE4E6"/>
          </a:solidFill>
          <a:ln/>
        </p:spPr>
        <p:txBody>
          <a:bodyPr/>
          <a:lstStyle/>
          <a:p>
            <a:endParaRPr lang="ja-JP" altLang="en-US"/>
          </a:p>
        </p:txBody>
      </p:sp>
      <p:sp>
        <p:nvSpPr>
          <p:cNvPr id="71" name="Text 65"/>
          <p:cNvSpPr txBox="1"/>
          <p:nvPr/>
        </p:nvSpPr>
        <p:spPr>
          <a:xfrm>
            <a:off x="5291632" y="3493465"/>
            <a:ext cx="648310" cy="143561"/>
          </a:xfrm>
          <a:prstGeom prst="rect">
            <a:avLst/>
          </a:prstGeom>
          <a:noFill/>
          <a:ln/>
        </p:spPr>
        <p:txBody>
          <a:bodyPr wrap="square" lIns="0" tIns="0" rIns="0" bIns="0" rtlCol="0" anchor="ctr"/>
          <a:lstStyle/>
          <a:p>
            <a:pPr marL="0" indent="0" algn="ctr">
              <a:buNone/>
            </a:pPr>
            <a:r>
              <a:rPr lang="en-US" sz="800" b="1" dirty="0">
                <a:solidFill>
                  <a:srgbClr val="BE123C"/>
                </a:solidFill>
                <a:latin typeface="Noto Sans JP" pitchFamily="34" charset="0"/>
                <a:ea typeface="Noto Sans JP" pitchFamily="34" charset="-122"/>
                <a:cs typeface="Noto Sans JP" pitchFamily="34" charset="-120"/>
              </a:rPr>
              <a:t>取締役副社長</a:t>
            </a:r>
            <a:endParaRPr lang="en-US" sz="800" dirty="0"/>
          </a:p>
        </p:txBody>
      </p:sp>
      <p:sp>
        <p:nvSpPr>
          <p:cNvPr id="72" name="Text 66"/>
          <p:cNvSpPr txBox="1"/>
          <p:nvPr/>
        </p:nvSpPr>
        <p:spPr>
          <a:xfrm>
            <a:off x="4963363" y="3722065"/>
            <a:ext cx="862279" cy="247802"/>
          </a:xfrm>
          <a:prstGeom prst="rect">
            <a:avLst/>
          </a:prstGeom>
          <a:noFill/>
          <a:ln/>
        </p:spPr>
        <p:txBody>
          <a:bodyPr wrap="square" lIns="0" tIns="0" rIns="0" bIns="0" rtlCol="0" anchor="ctr"/>
          <a:lstStyle/>
          <a:p>
            <a:pPr marL="0" indent="0" algn="l">
              <a:buNone/>
            </a:pPr>
            <a:r>
              <a:rPr lang="en-US" sz="1300" b="1" dirty="0">
                <a:solidFill>
                  <a:srgbClr val="202124"/>
                </a:solidFill>
                <a:latin typeface="Noto Sans JP" pitchFamily="34" charset="0"/>
                <a:ea typeface="Noto Sans JP" pitchFamily="34" charset="-122"/>
                <a:cs typeface="Noto Sans JP" pitchFamily="34" charset="-120"/>
              </a:rPr>
              <a:t>鈴村 賢治</a:t>
            </a:r>
            <a:endParaRPr lang="en-US" sz="1300" dirty="0"/>
          </a:p>
        </p:txBody>
      </p:sp>
      <p:sp>
        <p:nvSpPr>
          <p:cNvPr id="73" name="Text 67"/>
          <p:cNvSpPr txBox="1"/>
          <p:nvPr/>
        </p:nvSpPr>
        <p:spPr>
          <a:xfrm>
            <a:off x="4963363" y="4021074"/>
            <a:ext cx="1270102" cy="152705"/>
          </a:xfrm>
          <a:prstGeom prst="rect">
            <a:avLst/>
          </a:prstGeom>
          <a:noFill/>
          <a:ln/>
        </p:spPr>
        <p:txBody>
          <a:bodyPr wrap="square" lIns="0" tIns="0" rIns="0" bIns="0" rtlCol="0" anchor="ctr"/>
          <a:lstStyle/>
          <a:p>
            <a:pPr marL="0" indent="0" algn="l">
              <a:buNone/>
            </a:pPr>
            <a:r>
              <a:rPr lang="en-US" sz="800" dirty="0">
                <a:solidFill>
                  <a:srgbClr val="666666"/>
                </a:solidFill>
                <a:latin typeface="Noto Sans JP" pitchFamily="34" charset="0"/>
                <a:ea typeface="Noto Sans JP" pitchFamily="34" charset="-122"/>
                <a:cs typeface="Noto Sans JP" pitchFamily="34" charset="-120"/>
              </a:rPr>
              <a:t>HRソリューション本部長</a:t>
            </a:r>
            <a:endParaRPr lang="en-US" sz="800" dirty="0"/>
          </a:p>
        </p:txBody>
      </p:sp>
      <p:pic>
        <p:nvPicPr>
          <p:cNvPr id="74" name="Image 4" descr="preencoded.png"/>
          <p:cNvPicPr>
            <a:picLocks noChangeAspect="1"/>
          </p:cNvPicPr>
          <p:nvPr/>
        </p:nvPicPr>
        <p:blipFill>
          <a:blip r:embed="rId4"/>
          <a:srcRect l="-783" r="-783"/>
          <a:stretch/>
        </p:blipFill>
        <p:spPr>
          <a:xfrm>
            <a:off x="6582765" y="3529127"/>
            <a:ext cx="133502" cy="105156"/>
          </a:xfrm>
          <a:prstGeom prst="rect">
            <a:avLst/>
          </a:prstGeom>
        </p:spPr>
      </p:pic>
      <p:sp>
        <p:nvSpPr>
          <p:cNvPr id="75" name="Text 68"/>
          <p:cNvSpPr txBox="1"/>
          <p:nvPr/>
        </p:nvSpPr>
        <p:spPr>
          <a:xfrm>
            <a:off x="6753758" y="3502609"/>
            <a:ext cx="288950" cy="162763"/>
          </a:xfrm>
          <a:prstGeom prst="rect">
            <a:avLst/>
          </a:prstGeom>
          <a:noFill/>
          <a:ln/>
        </p:spPr>
        <p:txBody>
          <a:bodyPr wrap="square" lIns="0" tIns="0" rIns="0" bIns="0" rtlCol="0" anchor="ctr"/>
          <a:lstStyle/>
          <a:p>
            <a:pPr marL="0" indent="0" algn="l">
              <a:buNone/>
            </a:pPr>
            <a:r>
              <a:rPr lang="en-US" sz="800" b="1" dirty="0">
                <a:solidFill>
                  <a:srgbClr val="5F6368"/>
                </a:solidFill>
                <a:latin typeface="Noto Sans JP" pitchFamily="34" charset="0"/>
                <a:ea typeface="Noto Sans JP" pitchFamily="34" charset="-122"/>
                <a:cs typeface="Noto Sans JP" pitchFamily="34" charset="-120"/>
              </a:rPr>
              <a:t>学歴</a:t>
            </a:r>
            <a:endParaRPr lang="en-US" sz="800" dirty="0"/>
          </a:p>
        </p:txBody>
      </p:sp>
      <p:sp>
        <p:nvSpPr>
          <p:cNvPr id="76" name="Text 69"/>
          <p:cNvSpPr txBox="1"/>
          <p:nvPr/>
        </p:nvSpPr>
        <p:spPr>
          <a:xfrm>
            <a:off x="7221016" y="3474263"/>
            <a:ext cx="1388974" cy="181051"/>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中央大学 理工学部 卒業</a:t>
            </a:r>
            <a:endParaRPr lang="en-US" sz="900" dirty="0"/>
          </a:p>
        </p:txBody>
      </p:sp>
      <p:pic>
        <p:nvPicPr>
          <p:cNvPr id="77" name="Image 5" descr="preencoded.png"/>
          <p:cNvPicPr>
            <a:picLocks noChangeAspect="1"/>
          </p:cNvPicPr>
          <p:nvPr/>
        </p:nvPicPr>
        <p:blipFill>
          <a:blip r:embed="rId5"/>
          <a:srcRect/>
          <a:stretch/>
        </p:blipFill>
        <p:spPr>
          <a:xfrm>
            <a:off x="6582765" y="3809848"/>
            <a:ext cx="105156" cy="105156"/>
          </a:xfrm>
          <a:prstGeom prst="rect">
            <a:avLst/>
          </a:prstGeom>
        </p:spPr>
      </p:pic>
      <p:sp>
        <p:nvSpPr>
          <p:cNvPr id="78" name="Text 70"/>
          <p:cNvSpPr txBox="1"/>
          <p:nvPr/>
        </p:nvSpPr>
        <p:spPr>
          <a:xfrm>
            <a:off x="6725412" y="3784245"/>
            <a:ext cx="288950" cy="162763"/>
          </a:xfrm>
          <a:prstGeom prst="rect">
            <a:avLst/>
          </a:prstGeom>
          <a:noFill/>
          <a:ln/>
        </p:spPr>
        <p:txBody>
          <a:bodyPr wrap="square" lIns="0" tIns="0" rIns="0" bIns="0" rtlCol="0" anchor="ctr"/>
          <a:lstStyle/>
          <a:p>
            <a:pPr marL="0" indent="0" algn="l">
              <a:buNone/>
            </a:pPr>
            <a:r>
              <a:rPr lang="en-US" sz="800" b="1" dirty="0">
                <a:solidFill>
                  <a:srgbClr val="5F6368"/>
                </a:solidFill>
                <a:latin typeface="Noto Sans JP" pitchFamily="34" charset="0"/>
                <a:ea typeface="Noto Sans JP" pitchFamily="34" charset="-122"/>
                <a:cs typeface="Noto Sans JP" pitchFamily="34" charset="-120"/>
              </a:rPr>
              <a:t>経歴</a:t>
            </a:r>
            <a:endParaRPr lang="en-US" sz="800" dirty="0"/>
          </a:p>
        </p:txBody>
      </p:sp>
      <p:sp>
        <p:nvSpPr>
          <p:cNvPr id="79" name="Shape 71"/>
          <p:cNvSpPr/>
          <p:nvPr/>
        </p:nvSpPr>
        <p:spPr>
          <a:xfrm>
            <a:off x="7221016" y="3755898"/>
            <a:ext cx="981151" cy="247802"/>
          </a:xfrm>
          <a:prstGeom prst="roundRect">
            <a:avLst>
              <a:gd name="adj" fmla="val 56770"/>
            </a:avLst>
          </a:prstGeom>
          <a:solidFill>
            <a:srgbClr val="F8F9FA"/>
          </a:solidFill>
          <a:ln w="12700">
            <a:solidFill>
              <a:srgbClr val="DADCE0"/>
            </a:solidFill>
            <a:prstDash val="solid"/>
          </a:ln>
        </p:spPr>
        <p:txBody>
          <a:bodyPr/>
          <a:lstStyle/>
          <a:p>
            <a:endParaRPr lang="ja-JP" altLang="en-US"/>
          </a:p>
        </p:txBody>
      </p:sp>
      <p:sp>
        <p:nvSpPr>
          <p:cNvPr id="80" name="Text 72"/>
          <p:cNvSpPr txBox="1"/>
          <p:nvPr/>
        </p:nvSpPr>
        <p:spPr>
          <a:xfrm>
            <a:off x="7306970" y="3793389"/>
            <a:ext cx="896112" cy="162763"/>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野村総合研究所</a:t>
            </a:r>
            <a:endParaRPr lang="en-US" sz="900" dirty="0"/>
          </a:p>
        </p:txBody>
      </p:sp>
      <p:sp>
        <p:nvSpPr>
          <p:cNvPr id="81" name="Text 73"/>
          <p:cNvSpPr txBox="1"/>
          <p:nvPr/>
        </p:nvSpPr>
        <p:spPr>
          <a:xfrm>
            <a:off x="8288121" y="3800704"/>
            <a:ext cx="3345790" cy="152705"/>
          </a:xfrm>
          <a:prstGeom prst="rect">
            <a:avLst/>
          </a:prstGeom>
          <a:noFill/>
          <a:ln/>
        </p:spPr>
        <p:txBody>
          <a:bodyPr wrap="square" lIns="0" tIns="0" rIns="0" bIns="0" rtlCol="0" anchor="ctr"/>
          <a:lstStyle/>
          <a:p>
            <a:pPr marL="0" indent="0" algn="l">
              <a:buNone/>
            </a:pPr>
            <a:r>
              <a:rPr lang="en-US" sz="800" dirty="0">
                <a:solidFill>
                  <a:srgbClr val="666666"/>
                </a:solidFill>
                <a:latin typeface="Noto Sans JP" pitchFamily="34" charset="0"/>
                <a:ea typeface="Noto Sans JP" pitchFamily="34" charset="-122"/>
                <a:cs typeface="Noto Sans JP" pitchFamily="34" charset="-120"/>
              </a:rPr>
              <a:t>（SE、CRMシステム・情報システム開発、テキストマイニング事業）</a:t>
            </a:r>
            <a:endParaRPr lang="en-US" sz="800" dirty="0"/>
          </a:p>
        </p:txBody>
      </p:sp>
      <p:pic>
        <p:nvPicPr>
          <p:cNvPr id="82" name="Image 6" descr="preencoded.png"/>
          <p:cNvPicPr>
            <a:picLocks noChangeAspect="1"/>
          </p:cNvPicPr>
          <p:nvPr/>
        </p:nvPicPr>
        <p:blipFill>
          <a:blip r:embed="rId7"/>
          <a:srcRect t="-1587" b="-1587"/>
          <a:stretch/>
        </p:blipFill>
        <p:spPr>
          <a:xfrm>
            <a:off x="7221016" y="4136289"/>
            <a:ext cx="57607" cy="95098"/>
          </a:xfrm>
          <a:prstGeom prst="rect">
            <a:avLst/>
          </a:prstGeom>
        </p:spPr>
      </p:pic>
      <p:sp>
        <p:nvSpPr>
          <p:cNvPr id="83" name="Shape 74"/>
          <p:cNvSpPr/>
          <p:nvPr/>
        </p:nvSpPr>
        <p:spPr>
          <a:xfrm>
            <a:off x="7335316" y="4060393"/>
            <a:ext cx="1028700" cy="247802"/>
          </a:xfrm>
          <a:prstGeom prst="roundRect">
            <a:avLst>
              <a:gd name="adj" fmla="val 56770"/>
            </a:avLst>
          </a:prstGeom>
          <a:solidFill>
            <a:srgbClr val="F8F9FA"/>
          </a:solidFill>
          <a:ln w="12700">
            <a:solidFill>
              <a:srgbClr val="DADCE0"/>
            </a:solidFill>
            <a:prstDash val="solid"/>
          </a:ln>
        </p:spPr>
        <p:txBody>
          <a:bodyPr/>
          <a:lstStyle/>
          <a:p>
            <a:endParaRPr lang="ja-JP" altLang="en-US"/>
          </a:p>
        </p:txBody>
      </p:sp>
      <p:sp>
        <p:nvSpPr>
          <p:cNvPr id="84" name="Text 75"/>
          <p:cNvSpPr txBox="1"/>
          <p:nvPr/>
        </p:nvSpPr>
        <p:spPr>
          <a:xfrm>
            <a:off x="7421270" y="4098798"/>
            <a:ext cx="943661" cy="162763"/>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2007年 当社入社</a:t>
            </a:r>
            <a:endParaRPr lang="en-US" sz="900" dirty="0"/>
          </a:p>
        </p:txBody>
      </p:sp>
      <p:sp>
        <p:nvSpPr>
          <p:cNvPr id="85" name="Shape 76"/>
          <p:cNvSpPr/>
          <p:nvPr/>
        </p:nvSpPr>
        <p:spPr>
          <a:xfrm>
            <a:off x="4763109" y="4660240"/>
            <a:ext cx="7048195" cy="1419149"/>
          </a:xfrm>
          <a:prstGeom prst="roundRect">
            <a:avLst>
              <a:gd name="adj" fmla="val 5189"/>
            </a:avLst>
          </a:prstGeom>
          <a:solidFill>
            <a:srgbClr val="FFFFFF"/>
          </a:solidFill>
          <a:ln w="12700">
            <a:solidFill>
              <a:srgbClr val="EEEEEE"/>
            </a:solidFill>
            <a:prstDash val="solid"/>
          </a:ln>
          <a:effectLst>
            <a:outerShdw blurRad="76200" dist="25400" dir="5400000" algn="bl" rotWithShape="0">
              <a:srgbClr val="000000">
                <a:alpha val="3000"/>
              </a:srgbClr>
            </a:outerShdw>
          </a:effectLst>
        </p:spPr>
        <p:txBody>
          <a:bodyPr/>
          <a:lstStyle/>
          <a:p>
            <a:endParaRPr lang="ja-JP" altLang="en-US"/>
          </a:p>
        </p:txBody>
      </p:sp>
      <p:sp>
        <p:nvSpPr>
          <p:cNvPr id="86" name="Shape 77"/>
          <p:cNvSpPr/>
          <p:nvPr/>
        </p:nvSpPr>
        <p:spPr>
          <a:xfrm>
            <a:off x="6383426" y="4860493"/>
            <a:ext cx="9144" cy="1019556"/>
          </a:xfrm>
          <a:prstGeom prst="rect">
            <a:avLst/>
          </a:prstGeom>
          <a:solidFill>
            <a:srgbClr val="F0F0F0"/>
          </a:solidFill>
          <a:ln/>
        </p:spPr>
        <p:txBody>
          <a:bodyPr/>
          <a:lstStyle/>
          <a:p>
            <a:endParaRPr lang="ja-JP" altLang="en-US"/>
          </a:p>
        </p:txBody>
      </p:sp>
      <p:sp>
        <p:nvSpPr>
          <p:cNvPr id="87" name="Shape 78"/>
          <p:cNvSpPr/>
          <p:nvPr/>
        </p:nvSpPr>
        <p:spPr>
          <a:xfrm>
            <a:off x="4963363" y="4860493"/>
            <a:ext cx="1228954" cy="190195"/>
          </a:xfrm>
          <a:prstGeom prst="roundRect">
            <a:avLst>
              <a:gd name="adj" fmla="val 480770"/>
            </a:avLst>
          </a:prstGeom>
          <a:solidFill>
            <a:srgbClr val="FFE4E6"/>
          </a:solidFill>
          <a:ln/>
        </p:spPr>
        <p:txBody>
          <a:bodyPr/>
          <a:lstStyle/>
          <a:p>
            <a:endParaRPr lang="ja-JP" altLang="en-US"/>
          </a:p>
        </p:txBody>
      </p:sp>
      <p:sp>
        <p:nvSpPr>
          <p:cNvPr id="88" name="Text 79"/>
          <p:cNvSpPr txBox="1"/>
          <p:nvPr/>
        </p:nvSpPr>
        <p:spPr>
          <a:xfrm>
            <a:off x="5340096" y="4879696"/>
            <a:ext cx="553212" cy="143561"/>
          </a:xfrm>
          <a:prstGeom prst="rect">
            <a:avLst/>
          </a:prstGeom>
          <a:noFill/>
          <a:ln/>
        </p:spPr>
        <p:txBody>
          <a:bodyPr wrap="square" lIns="0" tIns="0" rIns="0" bIns="0" rtlCol="0" anchor="ctr"/>
          <a:lstStyle/>
          <a:p>
            <a:pPr marL="0" indent="0" algn="ctr">
              <a:buNone/>
            </a:pPr>
            <a:r>
              <a:rPr lang="en-US" sz="800" b="1" dirty="0">
                <a:solidFill>
                  <a:srgbClr val="BE123C"/>
                </a:solidFill>
                <a:latin typeface="Noto Sans JP" pitchFamily="34" charset="0"/>
                <a:ea typeface="Noto Sans JP" pitchFamily="34" charset="-122"/>
                <a:cs typeface="Noto Sans JP" pitchFamily="34" charset="-120"/>
              </a:rPr>
              <a:t>常務取締役</a:t>
            </a:r>
            <a:endParaRPr lang="en-US" sz="800" dirty="0"/>
          </a:p>
        </p:txBody>
      </p:sp>
      <p:sp>
        <p:nvSpPr>
          <p:cNvPr id="89" name="Text 80"/>
          <p:cNvSpPr txBox="1"/>
          <p:nvPr/>
        </p:nvSpPr>
        <p:spPr>
          <a:xfrm>
            <a:off x="4963363" y="5108296"/>
            <a:ext cx="862279" cy="247802"/>
          </a:xfrm>
          <a:prstGeom prst="rect">
            <a:avLst/>
          </a:prstGeom>
          <a:noFill/>
          <a:ln/>
        </p:spPr>
        <p:txBody>
          <a:bodyPr wrap="square" lIns="0" tIns="0" rIns="0" bIns="0" rtlCol="0" anchor="ctr"/>
          <a:lstStyle/>
          <a:p>
            <a:pPr marL="0" indent="0" algn="l">
              <a:buNone/>
            </a:pPr>
            <a:r>
              <a:rPr lang="en-US" sz="1300" b="1" dirty="0">
                <a:solidFill>
                  <a:srgbClr val="202124"/>
                </a:solidFill>
                <a:latin typeface="Noto Sans JP" pitchFamily="34" charset="0"/>
                <a:ea typeface="Noto Sans JP" pitchFamily="34" charset="-122"/>
                <a:cs typeface="Noto Sans JP" pitchFamily="34" charset="-120"/>
              </a:rPr>
              <a:t>金子 若葉</a:t>
            </a:r>
            <a:endParaRPr lang="en-US" sz="1300" dirty="0"/>
          </a:p>
        </p:txBody>
      </p:sp>
      <p:sp>
        <p:nvSpPr>
          <p:cNvPr id="90" name="Text 81"/>
          <p:cNvSpPr txBox="1"/>
          <p:nvPr/>
        </p:nvSpPr>
        <p:spPr>
          <a:xfrm>
            <a:off x="4963363" y="5407305"/>
            <a:ext cx="1270102" cy="314554"/>
          </a:xfrm>
          <a:prstGeom prst="rect">
            <a:avLst/>
          </a:prstGeom>
          <a:noFill/>
          <a:ln/>
        </p:spPr>
        <p:txBody>
          <a:bodyPr wrap="square" lIns="0" tIns="0" rIns="0" bIns="0" rtlCol="0" anchor="ctr"/>
          <a:lstStyle/>
          <a:p>
            <a:pPr marL="0" indent="0" algn="l">
              <a:buNone/>
            </a:pPr>
            <a:r>
              <a:rPr lang="en-US" sz="800" dirty="0">
                <a:solidFill>
                  <a:srgbClr val="666666"/>
                </a:solidFill>
                <a:latin typeface="Noto Sans JP" pitchFamily="34" charset="0"/>
                <a:ea typeface="Noto Sans JP" pitchFamily="34" charset="-122"/>
                <a:cs typeface="Noto Sans JP" pitchFamily="34" charset="-120"/>
              </a:rPr>
              <a:t>HRソリューション副本部長</a:t>
            </a:r>
            <a:endParaRPr lang="en-US" sz="800" dirty="0"/>
          </a:p>
        </p:txBody>
      </p:sp>
      <p:pic>
        <p:nvPicPr>
          <p:cNvPr id="91" name="Image 7" descr="preencoded.png"/>
          <p:cNvPicPr>
            <a:picLocks noChangeAspect="1"/>
          </p:cNvPicPr>
          <p:nvPr/>
        </p:nvPicPr>
        <p:blipFill>
          <a:blip r:embed="rId5"/>
          <a:srcRect/>
          <a:stretch/>
        </p:blipFill>
        <p:spPr>
          <a:xfrm>
            <a:off x="6582765" y="4915357"/>
            <a:ext cx="105156" cy="105156"/>
          </a:xfrm>
          <a:prstGeom prst="rect">
            <a:avLst/>
          </a:prstGeom>
        </p:spPr>
      </p:pic>
      <p:sp>
        <p:nvSpPr>
          <p:cNvPr id="92" name="Text 82"/>
          <p:cNvSpPr txBox="1"/>
          <p:nvPr/>
        </p:nvSpPr>
        <p:spPr>
          <a:xfrm>
            <a:off x="6725412" y="4888840"/>
            <a:ext cx="288950" cy="162763"/>
          </a:xfrm>
          <a:prstGeom prst="rect">
            <a:avLst/>
          </a:prstGeom>
          <a:noFill/>
          <a:ln/>
        </p:spPr>
        <p:txBody>
          <a:bodyPr wrap="square" lIns="0" tIns="0" rIns="0" bIns="0" rtlCol="0" anchor="ctr"/>
          <a:lstStyle/>
          <a:p>
            <a:pPr marL="0" indent="0" algn="l">
              <a:buNone/>
            </a:pPr>
            <a:r>
              <a:rPr lang="en-US" sz="800" b="1" dirty="0">
                <a:solidFill>
                  <a:srgbClr val="5F6368"/>
                </a:solidFill>
                <a:latin typeface="Noto Sans JP" pitchFamily="34" charset="0"/>
                <a:ea typeface="Noto Sans JP" pitchFamily="34" charset="-122"/>
                <a:cs typeface="Noto Sans JP" pitchFamily="34" charset="-120"/>
              </a:rPr>
              <a:t>経歴</a:t>
            </a:r>
            <a:endParaRPr lang="en-US" sz="800" dirty="0"/>
          </a:p>
        </p:txBody>
      </p:sp>
      <p:sp>
        <p:nvSpPr>
          <p:cNvPr id="93" name="Shape 83"/>
          <p:cNvSpPr/>
          <p:nvPr/>
        </p:nvSpPr>
        <p:spPr>
          <a:xfrm>
            <a:off x="7221016" y="4860493"/>
            <a:ext cx="981151" cy="247802"/>
          </a:xfrm>
          <a:prstGeom prst="roundRect">
            <a:avLst>
              <a:gd name="adj" fmla="val 56770"/>
            </a:avLst>
          </a:prstGeom>
          <a:solidFill>
            <a:srgbClr val="F8F9FA"/>
          </a:solidFill>
          <a:ln w="12700">
            <a:solidFill>
              <a:srgbClr val="DADCE0"/>
            </a:solidFill>
            <a:prstDash val="solid"/>
          </a:ln>
        </p:spPr>
        <p:txBody>
          <a:bodyPr/>
          <a:lstStyle/>
          <a:p>
            <a:endParaRPr lang="ja-JP" altLang="en-US"/>
          </a:p>
        </p:txBody>
      </p:sp>
      <p:sp>
        <p:nvSpPr>
          <p:cNvPr id="94" name="Text 84"/>
          <p:cNvSpPr txBox="1"/>
          <p:nvPr/>
        </p:nvSpPr>
        <p:spPr>
          <a:xfrm>
            <a:off x="7306970" y="4898898"/>
            <a:ext cx="896112" cy="162763"/>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ドラッグストア</a:t>
            </a:r>
            <a:endParaRPr lang="en-US" sz="900" dirty="0"/>
          </a:p>
        </p:txBody>
      </p:sp>
      <p:sp>
        <p:nvSpPr>
          <p:cNvPr id="95" name="Text 85"/>
          <p:cNvSpPr txBox="1"/>
          <p:nvPr/>
        </p:nvSpPr>
        <p:spPr>
          <a:xfrm>
            <a:off x="8288121" y="4905299"/>
            <a:ext cx="2803550" cy="152705"/>
          </a:xfrm>
          <a:prstGeom prst="rect">
            <a:avLst/>
          </a:prstGeom>
          <a:noFill/>
          <a:ln/>
        </p:spPr>
        <p:txBody>
          <a:bodyPr wrap="square" lIns="0" tIns="0" rIns="0" bIns="0" rtlCol="0" anchor="ctr"/>
          <a:lstStyle/>
          <a:p>
            <a:pPr marL="0" indent="0" algn="l">
              <a:buNone/>
            </a:pPr>
            <a:r>
              <a:rPr lang="en-US" sz="800" dirty="0">
                <a:solidFill>
                  <a:srgbClr val="666666"/>
                </a:solidFill>
                <a:latin typeface="Noto Sans JP" pitchFamily="34" charset="0"/>
                <a:ea typeface="Noto Sans JP" pitchFamily="34" charset="-122"/>
                <a:cs typeface="Noto Sans JP" pitchFamily="34" charset="-120"/>
              </a:rPr>
              <a:t>（OTC医薬品販売、在庫管理、スタッフ育成、新規出店）</a:t>
            </a:r>
            <a:endParaRPr lang="en-US" sz="800" dirty="0"/>
          </a:p>
        </p:txBody>
      </p:sp>
      <p:pic>
        <p:nvPicPr>
          <p:cNvPr id="96" name="Image 8" descr="preencoded.png"/>
          <p:cNvPicPr>
            <a:picLocks noChangeAspect="1"/>
          </p:cNvPicPr>
          <p:nvPr/>
        </p:nvPicPr>
        <p:blipFill>
          <a:blip r:embed="rId7"/>
          <a:srcRect t="-1587" b="-1587"/>
          <a:stretch/>
        </p:blipFill>
        <p:spPr>
          <a:xfrm>
            <a:off x="11060582" y="4936389"/>
            <a:ext cx="57607" cy="95098"/>
          </a:xfrm>
          <a:prstGeom prst="rect">
            <a:avLst/>
          </a:prstGeom>
        </p:spPr>
      </p:pic>
      <p:sp>
        <p:nvSpPr>
          <p:cNvPr id="97" name="Shape 86"/>
          <p:cNvSpPr/>
          <p:nvPr/>
        </p:nvSpPr>
        <p:spPr>
          <a:xfrm>
            <a:off x="7221016" y="5164989"/>
            <a:ext cx="1028700" cy="247802"/>
          </a:xfrm>
          <a:prstGeom prst="roundRect">
            <a:avLst>
              <a:gd name="adj" fmla="val 56770"/>
            </a:avLst>
          </a:prstGeom>
          <a:solidFill>
            <a:srgbClr val="F8F9FA"/>
          </a:solidFill>
          <a:ln w="12700">
            <a:solidFill>
              <a:srgbClr val="DADCE0"/>
            </a:solidFill>
            <a:prstDash val="solid"/>
          </a:ln>
        </p:spPr>
        <p:txBody>
          <a:bodyPr/>
          <a:lstStyle/>
          <a:p>
            <a:endParaRPr lang="ja-JP" altLang="en-US"/>
          </a:p>
        </p:txBody>
      </p:sp>
      <p:sp>
        <p:nvSpPr>
          <p:cNvPr id="98" name="Text 87"/>
          <p:cNvSpPr txBox="1"/>
          <p:nvPr/>
        </p:nvSpPr>
        <p:spPr>
          <a:xfrm>
            <a:off x="7306970" y="5203393"/>
            <a:ext cx="943661" cy="162763"/>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2007年 当社入社</a:t>
            </a:r>
            <a:endParaRPr lang="en-US" sz="900" dirty="0"/>
          </a:p>
        </p:txBody>
      </p:sp>
      <p:pic>
        <p:nvPicPr>
          <p:cNvPr id="99" name="Image 9" descr="preencoded.png"/>
          <p:cNvPicPr>
            <a:picLocks noChangeAspect="1"/>
          </p:cNvPicPr>
          <p:nvPr/>
        </p:nvPicPr>
        <p:blipFill>
          <a:blip r:embed="rId8"/>
          <a:srcRect/>
          <a:stretch/>
        </p:blipFill>
        <p:spPr>
          <a:xfrm>
            <a:off x="6582765" y="5562753"/>
            <a:ext cx="105156" cy="105156"/>
          </a:xfrm>
          <a:prstGeom prst="rect">
            <a:avLst/>
          </a:prstGeom>
        </p:spPr>
      </p:pic>
      <p:sp>
        <p:nvSpPr>
          <p:cNvPr id="100" name="Text 88"/>
          <p:cNvSpPr txBox="1"/>
          <p:nvPr/>
        </p:nvSpPr>
        <p:spPr>
          <a:xfrm>
            <a:off x="6725412" y="5536235"/>
            <a:ext cx="288950" cy="162763"/>
          </a:xfrm>
          <a:prstGeom prst="rect">
            <a:avLst/>
          </a:prstGeom>
          <a:noFill/>
          <a:ln/>
        </p:spPr>
        <p:txBody>
          <a:bodyPr wrap="square" lIns="0" tIns="0" rIns="0" bIns="0" rtlCol="0" anchor="ctr"/>
          <a:lstStyle/>
          <a:p>
            <a:pPr marL="0" indent="0" algn="l">
              <a:buNone/>
            </a:pPr>
            <a:r>
              <a:rPr lang="en-US" sz="800" b="1" dirty="0">
                <a:solidFill>
                  <a:srgbClr val="5F6368"/>
                </a:solidFill>
                <a:latin typeface="Noto Sans JP" pitchFamily="34" charset="0"/>
                <a:ea typeface="Noto Sans JP" pitchFamily="34" charset="-122"/>
                <a:cs typeface="Noto Sans JP" pitchFamily="34" charset="-120"/>
              </a:rPr>
              <a:t>補足</a:t>
            </a:r>
            <a:endParaRPr lang="en-US" sz="800" dirty="0"/>
          </a:p>
        </p:txBody>
      </p:sp>
      <p:sp>
        <p:nvSpPr>
          <p:cNvPr id="101" name="Text 89"/>
          <p:cNvSpPr txBox="1"/>
          <p:nvPr/>
        </p:nvSpPr>
        <p:spPr>
          <a:xfrm>
            <a:off x="7221016" y="5507889"/>
            <a:ext cx="4427525" cy="372161"/>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現場での店舗運営・マネジメント経験を活かし、顧客視点でのソリューション展開を推進。</a:t>
            </a:r>
            <a:endParaRPr lang="en-US" sz="900" dirty="0"/>
          </a:p>
        </p:txBody>
      </p:sp>
      <p:sp>
        <p:nvSpPr>
          <p:cNvPr id="102" name="Shape 90"/>
          <p:cNvSpPr/>
          <p:nvPr/>
        </p:nvSpPr>
        <p:spPr>
          <a:xfrm>
            <a:off x="4763109" y="6307989"/>
            <a:ext cx="7048195" cy="1067105"/>
          </a:xfrm>
          <a:prstGeom prst="roundRect">
            <a:avLst>
              <a:gd name="adj" fmla="val 6121"/>
            </a:avLst>
          </a:prstGeom>
          <a:solidFill>
            <a:srgbClr val="FFF1F2"/>
          </a:solidFill>
          <a:ln w="12700">
            <a:solidFill>
              <a:srgbClr val="FCA5A5"/>
            </a:solidFill>
            <a:prstDash val="solid"/>
          </a:ln>
        </p:spPr>
        <p:txBody>
          <a:bodyPr/>
          <a:lstStyle/>
          <a:p>
            <a:endParaRPr lang="ja-JP" altLang="en-US"/>
          </a:p>
        </p:txBody>
      </p:sp>
      <p:pic>
        <p:nvPicPr>
          <p:cNvPr id="103" name="Image 10" descr="preencoded.png"/>
          <p:cNvPicPr>
            <a:picLocks noChangeAspect="1"/>
          </p:cNvPicPr>
          <p:nvPr/>
        </p:nvPicPr>
        <p:blipFill>
          <a:blip r:embed="rId9"/>
          <a:srcRect t="-80" b="-80"/>
          <a:stretch/>
        </p:blipFill>
        <p:spPr>
          <a:xfrm>
            <a:off x="4924958" y="6503670"/>
            <a:ext cx="142646" cy="114300"/>
          </a:xfrm>
          <a:prstGeom prst="rect">
            <a:avLst/>
          </a:prstGeom>
        </p:spPr>
      </p:pic>
      <p:sp>
        <p:nvSpPr>
          <p:cNvPr id="104" name="Text 91"/>
          <p:cNvSpPr txBox="1"/>
          <p:nvPr/>
        </p:nvSpPr>
        <p:spPr>
          <a:xfrm>
            <a:off x="5068519" y="6469837"/>
            <a:ext cx="1124712" cy="162763"/>
          </a:xfrm>
          <a:prstGeom prst="rect">
            <a:avLst/>
          </a:prstGeom>
          <a:noFill/>
          <a:ln/>
        </p:spPr>
        <p:txBody>
          <a:bodyPr wrap="square" lIns="0" tIns="0" rIns="0" bIns="0" rtlCol="0" anchor="ctr"/>
          <a:lstStyle/>
          <a:p>
            <a:pPr marL="0" indent="0" algn="l">
              <a:buNone/>
            </a:pPr>
            <a:r>
              <a:rPr lang="en-US" sz="900" b="1" dirty="0">
                <a:solidFill>
                  <a:srgbClr val="BE123C"/>
                </a:solidFill>
                <a:latin typeface="Noto Sans JP" pitchFamily="34" charset="0"/>
                <a:ea typeface="Noto Sans JP" pitchFamily="34" charset="-122"/>
                <a:cs typeface="Noto Sans JP" pitchFamily="34" charset="-120"/>
              </a:rPr>
              <a:t>執行役員体制の特徴</a:t>
            </a:r>
            <a:endParaRPr lang="en-US" sz="900" dirty="0"/>
          </a:p>
        </p:txBody>
      </p:sp>
      <p:sp>
        <p:nvSpPr>
          <p:cNvPr id="105" name="Text 92"/>
          <p:cNvSpPr txBox="1"/>
          <p:nvPr/>
        </p:nvSpPr>
        <p:spPr>
          <a:xfrm>
            <a:off x="4924958" y="6698437"/>
            <a:ext cx="6810451" cy="505663"/>
          </a:xfrm>
          <a:prstGeom prst="rect">
            <a:avLst/>
          </a:prstGeom>
          <a:noFill/>
          <a:ln/>
        </p:spPr>
        <p:txBody>
          <a:bodyPr wrap="square" lIns="0" tIns="0" rIns="0" bIns="0" rtlCol="0" anchor="ctr"/>
          <a:lstStyle/>
          <a:p>
            <a:pPr marL="0" indent="0" algn="l">
              <a:buNone/>
            </a:pPr>
            <a:r>
              <a:rPr lang="en-US" sz="900" dirty="0">
                <a:solidFill>
                  <a:srgbClr val="444444"/>
                </a:solidFill>
                <a:latin typeface="Noto Sans JP" pitchFamily="34" charset="0"/>
                <a:ea typeface="Noto Sans JP" pitchFamily="34" charset="-122"/>
                <a:cs typeface="Noto Sans JP" pitchFamily="34" charset="-120"/>
              </a:rPr>
              <a:t>多くの執行役員が、自社ソリューション（見える化エンジン、カスタマーリングス、タレントパレット）の現場開発、コンサルティング、営業の最前線から登用されている。データマイニングやマーケティング、HRテクノロジーの実務に精通したメンバーで構成される。</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5F6F8"/>
          </a:solidFill>
          <a:ln/>
        </p:spPr>
        <p:txBody>
          <a:bodyPr/>
          <a:lstStyle/>
          <a:p>
            <a:endParaRPr lang="ja-JP" altLang="en-US"/>
          </a:p>
        </p:txBody>
      </p:sp>
      <p:sp>
        <p:nvSpPr>
          <p:cNvPr id="3" name="Shape 1"/>
          <p:cNvSpPr/>
          <p:nvPr/>
        </p:nvSpPr>
        <p:spPr>
          <a:xfrm>
            <a:off x="0" y="0"/>
            <a:ext cx="12191695" cy="6858000"/>
          </a:xfrm>
          <a:prstGeom prst="rect">
            <a:avLst/>
          </a:prstGeom>
          <a:solidFill>
            <a:srgbClr val="FFFFFF"/>
          </a:solidFill>
          <a:ln/>
        </p:spPr>
        <p:txBody>
          <a:bodyPr/>
          <a:lstStyle/>
          <a:p>
            <a:endParaRPr lang="ja-JP" altLang="en-US"/>
          </a:p>
        </p:txBody>
      </p:sp>
      <p:sp>
        <p:nvSpPr>
          <p:cNvPr id="4" name="Shape 2"/>
          <p:cNvSpPr/>
          <p:nvPr/>
        </p:nvSpPr>
        <p:spPr>
          <a:xfrm>
            <a:off x="0" y="0"/>
            <a:ext cx="12191695" cy="761695"/>
          </a:xfrm>
          <a:prstGeom prst="rect">
            <a:avLst/>
          </a:prstGeom>
          <a:solidFill>
            <a:srgbClr val="00A0E9"/>
          </a:solidFill>
          <a:ln/>
        </p:spPr>
        <p:txBody>
          <a:bodyPr/>
          <a:lstStyle/>
          <a:p>
            <a:endParaRPr lang="ja-JP" altLang="en-US"/>
          </a:p>
        </p:txBody>
      </p:sp>
      <p:sp>
        <p:nvSpPr>
          <p:cNvPr id="5" name="Shape 3"/>
          <p:cNvSpPr/>
          <p:nvPr/>
        </p:nvSpPr>
        <p:spPr>
          <a:xfrm>
            <a:off x="381305" y="190195"/>
            <a:ext cx="381305" cy="381305"/>
          </a:xfrm>
          <a:prstGeom prst="roundRect">
            <a:avLst>
              <a:gd name="adj" fmla="val 47962"/>
            </a:avLst>
          </a:prstGeom>
          <a:solidFill>
            <a:srgbClr val="FFFFFF"/>
          </a:solidFill>
          <a:ln/>
        </p:spPr>
        <p:txBody>
          <a:bodyPr/>
          <a:lstStyle/>
          <a:p>
            <a:endParaRPr lang="ja-JP" altLang="en-US"/>
          </a:p>
        </p:txBody>
      </p:sp>
      <p:pic>
        <p:nvPicPr>
          <p:cNvPr id="6" name="Image 0" descr="preencoded.png"/>
          <p:cNvPicPr>
            <a:picLocks noChangeAspect="1"/>
          </p:cNvPicPr>
          <p:nvPr/>
        </p:nvPicPr>
        <p:blipFill>
          <a:blip r:embed="rId3"/>
          <a:srcRect/>
          <a:stretch/>
        </p:blipFill>
        <p:spPr>
          <a:xfrm>
            <a:off x="452628" y="286207"/>
            <a:ext cx="237744" cy="190195"/>
          </a:xfrm>
          <a:prstGeom prst="rect">
            <a:avLst/>
          </a:prstGeom>
        </p:spPr>
      </p:pic>
      <p:sp>
        <p:nvSpPr>
          <p:cNvPr id="7" name="Text 4"/>
          <p:cNvSpPr txBox="1"/>
          <p:nvPr/>
        </p:nvSpPr>
        <p:spPr>
          <a:xfrm>
            <a:off x="875995" y="190195"/>
            <a:ext cx="3943807"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カオナビ（株式会社カオナビ）</a:t>
            </a:r>
            <a:endParaRPr lang="en-US" sz="2100" dirty="0"/>
          </a:p>
        </p:txBody>
      </p:sp>
      <p:sp>
        <p:nvSpPr>
          <p:cNvPr id="8" name="Text 5"/>
          <p:cNvSpPr txBox="1"/>
          <p:nvPr/>
        </p:nvSpPr>
        <p:spPr>
          <a:xfrm>
            <a:off x="7810805" y="237744"/>
            <a:ext cx="4144061" cy="277063"/>
          </a:xfrm>
          <a:prstGeom prst="rect">
            <a:avLst/>
          </a:prstGeom>
          <a:noFill/>
          <a:ln/>
        </p:spPr>
        <p:txBody>
          <a:bodyPr wrap="square" lIns="0" tIns="0" rIns="0" bIns="0" rtlCol="0" anchor="ctr"/>
          <a:lstStyle/>
          <a:p>
            <a:pPr marL="0" indent="0" algn="l">
              <a:buNone/>
            </a:pPr>
            <a:r>
              <a:rPr lang="en-US" sz="1500" dirty="0">
                <a:solidFill>
                  <a:srgbClr val="FFFFFF">
                    <a:alpha val="90000"/>
                  </a:srgbClr>
                </a:solidFill>
                <a:latin typeface="Noto Sans JP" pitchFamily="34" charset="0"/>
                <a:ea typeface="Noto Sans JP" pitchFamily="34" charset="-122"/>
                <a:cs typeface="Noto Sans JP" pitchFamily="34" charset="-120"/>
              </a:rPr>
              <a:t>営業ターゲット企業分析｜組織図と経営陣経歴</a:t>
            </a:r>
            <a:endParaRPr lang="en-US" sz="1500" dirty="0"/>
          </a:p>
        </p:txBody>
      </p:sp>
      <p:sp>
        <p:nvSpPr>
          <p:cNvPr id="9" name="Shape 6"/>
          <p:cNvSpPr/>
          <p:nvPr/>
        </p:nvSpPr>
        <p:spPr>
          <a:xfrm>
            <a:off x="4372661" y="1143000"/>
            <a:ext cx="9144" cy="5333695"/>
          </a:xfrm>
          <a:prstGeom prst="rect">
            <a:avLst/>
          </a:prstGeom>
          <a:solidFill>
            <a:srgbClr val="E0E0E0"/>
          </a:solidFill>
          <a:ln/>
        </p:spPr>
        <p:txBody>
          <a:bodyPr/>
          <a:lstStyle/>
          <a:p>
            <a:endParaRPr lang="ja-JP" altLang="en-US"/>
          </a:p>
        </p:txBody>
      </p:sp>
      <p:sp>
        <p:nvSpPr>
          <p:cNvPr id="10" name="Shape 7"/>
          <p:cNvSpPr/>
          <p:nvPr/>
        </p:nvSpPr>
        <p:spPr>
          <a:xfrm>
            <a:off x="381305" y="1143000"/>
            <a:ext cx="47549" cy="256946"/>
          </a:xfrm>
          <a:prstGeom prst="rect">
            <a:avLst/>
          </a:prstGeom>
          <a:solidFill>
            <a:srgbClr val="00A0E9"/>
          </a:solidFill>
          <a:ln/>
        </p:spPr>
        <p:txBody>
          <a:bodyPr/>
          <a:lstStyle/>
          <a:p>
            <a:endParaRPr lang="ja-JP" altLang="en-US"/>
          </a:p>
        </p:txBody>
      </p:sp>
      <p:sp>
        <p:nvSpPr>
          <p:cNvPr id="11" name="Text 8"/>
          <p:cNvSpPr txBox="1"/>
          <p:nvPr/>
        </p:nvSpPr>
        <p:spPr>
          <a:xfrm>
            <a:off x="543154" y="1143000"/>
            <a:ext cx="1157630" cy="247802"/>
          </a:xfrm>
          <a:prstGeom prst="rect">
            <a:avLst/>
          </a:prstGeom>
          <a:noFill/>
          <a:ln/>
        </p:spPr>
        <p:txBody>
          <a:bodyPr wrap="square" lIns="0" tIns="0" rIns="0" bIns="0" rtlCol="0" anchor="ctr"/>
          <a:lstStyle/>
          <a:p>
            <a:pPr marL="0" indent="0" algn="l">
              <a:buNone/>
            </a:pPr>
            <a:r>
              <a:rPr lang="en-US" sz="1300" b="1" dirty="0">
                <a:solidFill>
                  <a:srgbClr val="333333"/>
                </a:solidFill>
                <a:latin typeface="Noto Sans JP" pitchFamily="34" charset="0"/>
                <a:ea typeface="Noto Sans JP" pitchFamily="34" charset="-122"/>
                <a:cs typeface="Noto Sans JP" pitchFamily="34" charset="-120"/>
              </a:rPr>
              <a:t>組織構造概略</a:t>
            </a:r>
            <a:endParaRPr lang="en-US" sz="1300" dirty="0"/>
          </a:p>
        </p:txBody>
      </p:sp>
      <p:sp>
        <p:nvSpPr>
          <p:cNvPr id="12" name="Shape 9"/>
          <p:cNvSpPr/>
          <p:nvPr/>
        </p:nvSpPr>
        <p:spPr>
          <a:xfrm>
            <a:off x="381305" y="1628546"/>
            <a:ext cx="3610051" cy="485546"/>
          </a:xfrm>
          <a:prstGeom prst="roundRect">
            <a:avLst>
              <a:gd name="adj" fmla="val 29541"/>
            </a:avLst>
          </a:prstGeom>
          <a:solidFill>
            <a:srgbClr val="E6F7FF"/>
          </a:solidFill>
          <a:ln w="12700">
            <a:solidFill>
              <a:srgbClr val="DDDDDD"/>
            </a:solidFill>
            <a:prstDash val="solid"/>
          </a:ln>
          <a:effectLst>
            <a:outerShdw blurRad="38100" dist="25400" dir="5400000" algn="bl" rotWithShape="0">
              <a:srgbClr val="000000">
                <a:alpha val="5000"/>
              </a:srgbClr>
            </a:outerShdw>
          </a:effectLst>
        </p:spPr>
        <p:txBody>
          <a:bodyPr/>
          <a:lstStyle/>
          <a:p>
            <a:endParaRPr lang="ja-JP" altLang="en-US"/>
          </a:p>
        </p:txBody>
      </p:sp>
      <p:sp>
        <p:nvSpPr>
          <p:cNvPr id="13" name="Text 10"/>
          <p:cNvSpPr txBox="1"/>
          <p:nvPr/>
        </p:nvSpPr>
        <p:spPr>
          <a:xfrm>
            <a:off x="580644" y="1772107"/>
            <a:ext cx="1288390" cy="152705"/>
          </a:xfrm>
          <a:prstGeom prst="rect">
            <a:avLst/>
          </a:prstGeom>
          <a:noFill/>
          <a:ln/>
        </p:spPr>
        <p:txBody>
          <a:bodyPr wrap="square" lIns="0" tIns="0" rIns="0" bIns="0" rtlCol="0" anchor="ctr"/>
          <a:lstStyle/>
          <a:p>
            <a:pPr marL="0" indent="0" algn="l">
              <a:buNone/>
            </a:pPr>
            <a:r>
              <a:rPr lang="en-US" sz="800" b="1" dirty="0">
                <a:solidFill>
                  <a:srgbClr val="666666"/>
                </a:solidFill>
                <a:latin typeface="Noto Sans JP" pitchFamily="34" charset="0"/>
                <a:ea typeface="Noto Sans JP" pitchFamily="34" charset="-122"/>
                <a:cs typeface="Noto Sans JP" pitchFamily="34" charset="-120"/>
              </a:rPr>
              <a:t>取締役会 / マネジメント</a:t>
            </a:r>
            <a:endParaRPr lang="en-US" sz="800" dirty="0"/>
          </a:p>
        </p:txBody>
      </p:sp>
      <p:sp>
        <p:nvSpPr>
          <p:cNvPr id="14" name="Shape 11"/>
          <p:cNvSpPr/>
          <p:nvPr/>
        </p:nvSpPr>
        <p:spPr>
          <a:xfrm>
            <a:off x="609905" y="2223821"/>
            <a:ext cx="3381451" cy="685800"/>
          </a:xfrm>
          <a:prstGeom prst="roundRect">
            <a:avLst>
              <a:gd name="adj" fmla="val 14815"/>
            </a:avLst>
          </a:prstGeom>
          <a:solidFill>
            <a:srgbClr val="FFFFFF"/>
          </a:solidFill>
          <a:ln w="12700">
            <a:solidFill>
              <a:srgbClr val="DDDDDD"/>
            </a:solidFill>
            <a:prstDash val="solid"/>
          </a:ln>
          <a:effectLst>
            <a:outerShdw blurRad="38100" dist="25400" dir="5400000" algn="bl" rotWithShape="0">
              <a:srgbClr val="000000">
                <a:alpha val="5000"/>
              </a:srgbClr>
            </a:outerShdw>
          </a:effectLst>
        </p:spPr>
        <p:txBody>
          <a:bodyPr/>
          <a:lstStyle/>
          <a:p>
            <a:endParaRPr lang="ja-JP" altLang="en-US"/>
          </a:p>
        </p:txBody>
      </p:sp>
      <p:sp>
        <p:nvSpPr>
          <p:cNvPr id="15" name="Shape 12"/>
          <p:cNvSpPr/>
          <p:nvPr/>
        </p:nvSpPr>
        <p:spPr>
          <a:xfrm>
            <a:off x="476402" y="2462479"/>
            <a:ext cx="133502" cy="9144"/>
          </a:xfrm>
          <a:prstGeom prst="rect">
            <a:avLst/>
          </a:prstGeom>
          <a:solidFill>
            <a:srgbClr val="CCCCCC"/>
          </a:solidFill>
          <a:ln/>
        </p:spPr>
        <p:txBody>
          <a:bodyPr/>
          <a:lstStyle/>
          <a:p>
            <a:endParaRPr lang="ja-JP" altLang="en-US"/>
          </a:p>
        </p:txBody>
      </p:sp>
      <p:sp>
        <p:nvSpPr>
          <p:cNvPr id="16" name="Text 13"/>
          <p:cNvSpPr txBox="1"/>
          <p:nvPr/>
        </p:nvSpPr>
        <p:spPr>
          <a:xfrm>
            <a:off x="800100" y="2367382"/>
            <a:ext cx="1107338" cy="152705"/>
          </a:xfrm>
          <a:prstGeom prst="rect">
            <a:avLst/>
          </a:prstGeom>
          <a:noFill/>
          <a:ln/>
        </p:spPr>
        <p:txBody>
          <a:bodyPr wrap="square" lIns="0" tIns="0" rIns="0" bIns="0" rtlCol="0" anchor="ctr"/>
          <a:lstStyle/>
          <a:p>
            <a:pPr marL="0" indent="0" algn="l">
              <a:buNone/>
            </a:pPr>
            <a:r>
              <a:rPr lang="en-US" sz="800" b="1" dirty="0">
                <a:solidFill>
                  <a:srgbClr val="666666"/>
                </a:solidFill>
                <a:latin typeface="Noto Sans JP" pitchFamily="34" charset="0"/>
                <a:ea typeface="Noto Sans JP" pitchFamily="34" charset="-122"/>
                <a:cs typeface="Noto Sans JP" pitchFamily="34" charset="-120"/>
              </a:rPr>
              <a:t>代表取締役社長 CEO</a:t>
            </a:r>
            <a:endParaRPr lang="en-US" sz="800" dirty="0"/>
          </a:p>
        </p:txBody>
      </p:sp>
      <p:sp>
        <p:nvSpPr>
          <p:cNvPr id="17" name="Text 14"/>
          <p:cNvSpPr txBox="1"/>
          <p:nvPr/>
        </p:nvSpPr>
        <p:spPr>
          <a:xfrm>
            <a:off x="800100" y="2562149"/>
            <a:ext cx="716890" cy="200254"/>
          </a:xfrm>
          <a:prstGeom prst="rect">
            <a:avLst/>
          </a:prstGeom>
          <a:noFill/>
          <a:ln/>
        </p:spPr>
        <p:txBody>
          <a:bodyPr wrap="square" lIns="0" tIns="0" rIns="0" bIns="0" rtlCol="0" anchor="ctr"/>
          <a:lstStyle/>
          <a:p>
            <a:pPr marL="0" indent="0" algn="l">
              <a:buNone/>
            </a:pPr>
            <a:r>
              <a:rPr lang="en-US" sz="1100" b="1" dirty="0">
                <a:solidFill>
                  <a:srgbClr val="222222"/>
                </a:solidFill>
                <a:latin typeface="Noto Sans JP" pitchFamily="34" charset="0"/>
                <a:ea typeface="Noto Sans JP" pitchFamily="34" charset="-122"/>
                <a:cs typeface="Noto Sans JP" pitchFamily="34" charset="-120"/>
              </a:rPr>
              <a:t>佐藤 寛之</a:t>
            </a:r>
            <a:endParaRPr lang="en-US" sz="1100" dirty="0"/>
          </a:p>
        </p:txBody>
      </p:sp>
      <p:sp>
        <p:nvSpPr>
          <p:cNvPr id="18" name="Shape 15"/>
          <p:cNvSpPr/>
          <p:nvPr/>
        </p:nvSpPr>
        <p:spPr>
          <a:xfrm>
            <a:off x="609905" y="3019349"/>
            <a:ext cx="3381451" cy="685800"/>
          </a:xfrm>
          <a:prstGeom prst="roundRect">
            <a:avLst>
              <a:gd name="adj" fmla="val 14815"/>
            </a:avLst>
          </a:prstGeom>
          <a:solidFill>
            <a:srgbClr val="FFFFFF"/>
          </a:solidFill>
          <a:ln w="12700">
            <a:solidFill>
              <a:srgbClr val="DDDDDD"/>
            </a:solidFill>
            <a:prstDash val="solid"/>
          </a:ln>
          <a:effectLst>
            <a:outerShdw blurRad="38100" dist="25400" dir="5400000" algn="bl" rotWithShape="0">
              <a:srgbClr val="000000">
                <a:alpha val="5000"/>
              </a:srgbClr>
            </a:outerShdw>
          </a:effectLst>
        </p:spPr>
        <p:txBody>
          <a:bodyPr/>
          <a:lstStyle/>
          <a:p>
            <a:endParaRPr lang="ja-JP" altLang="en-US"/>
          </a:p>
        </p:txBody>
      </p:sp>
      <p:sp>
        <p:nvSpPr>
          <p:cNvPr id="19" name="Shape 16"/>
          <p:cNvSpPr/>
          <p:nvPr/>
        </p:nvSpPr>
        <p:spPr>
          <a:xfrm>
            <a:off x="476402" y="3258007"/>
            <a:ext cx="133502" cy="9144"/>
          </a:xfrm>
          <a:prstGeom prst="rect">
            <a:avLst/>
          </a:prstGeom>
          <a:solidFill>
            <a:srgbClr val="CCCCCC"/>
          </a:solidFill>
          <a:ln/>
        </p:spPr>
        <p:txBody>
          <a:bodyPr/>
          <a:lstStyle/>
          <a:p>
            <a:endParaRPr lang="ja-JP" altLang="en-US"/>
          </a:p>
        </p:txBody>
      </p:sp>
      <p:sp>
        <p:nvSpPr>
          <p:cNvPr id="20" name="Text 17"/>
          <p:cNvSpPr txBox="1"/>
          <p:nvPr/>
        </p:nvSpPr>
        <p:spPr>
          <a:xfrm>
            <a:off x="800100" y="3161995"/>
            <a:ext cx="669341" cy="152705"/>
          </a:xfrm>
          <a:prstGeom prst="rect">
            <a:avLst/>
          </a:prstGeom>
          <a:noFill/>
          <a:ln/>
        </p:spPr>
        <p:txBody>
          <a:bodyPr wrap="square" lIns="0" tIns="0" rIns="0" bIns="0" rtlCol="0" anchor="ctr"/>
          <a:lstStyle/>
          <a:p>
            <a:pPr marL="0" indent="0" algn="l">
              <a:buNone/>
            </a:pPr>
            <a:r>
              <a:rPr lang="en-US" sz="800" b="1" dirty="0">
                <a:solidFill>
                  <a:srgbClr val="666666"/>
                </a:solidFill>
                <a:latin typeface="Noto Sans JP" pitchFamily="34" charset="0"/>
                <a:ea typeface="Noto Sans JP" pitchFamily="34" charset="-122"/>
                <a:cs typeface="Noto Sans JP" pitchFamily="34" charset="-120"/>
              </a:rPr>
              <a:t>取締役 CFO</a:t>
            </a:r>
            <a:endParaRPr lang="en-US" sz="800" dirty="0"/>
          </a:p>
        </p:txBody>
      </p:sp>
      <p:sp>
        <p:nvSpPr>
          <p:cNvPr id="21" name="Text 18"/>
          <p:cNvSpPr txBox="1"/>
          <p:nvPr/>
        </p:nvSpPr>
        <p:spPr>
          <a:xfrm>
            <a:off x="800100" y="3357677"/>
            <a:ext cx="716890" cy="200254"/>
          </a:xfrm>
          <a:prstGeom prst="rect">
            <a:avLst/>
          </a:prstGeom>
          <a:noFill/>
          <a:ln/>
        </p:spPr>
        <p:txBody>
          <a:bodyPr wrap="square" lIns="0" tIns="0" rIns="0" bIns="0" rtlCol="0" anchor="ctr"/>
          <a:lstStyle/>
          <a:p>
            <a:pPr marL="0" indent="0" algn="l">
              <a:buNone/>
            </a:pPr>
            <a:r>
              <a:rPr lang="en-US" sz="1100" b="1" dirty="0">
                <a:solidFill>
                  <a:srgbClr val="222222"/>
                </a:solidFill>
                <a:latin typeface="Noto Sans JP" pitchFamily="34" charset="0"/>
                <a:ea typeface="Noto Sans JP" pitchFamily="34" charset="-122"/>
                <a:cs typeface="Noto Sans JP" pitchFamily="34" charset="-120"/>
              </a:rPr>
              <a:t>橋本 公隆</a:t>
            </a:r>
            <a:endParaRPr lang="en-US" sz="1100" dirty="0"/>
          </a:p>
        </p:txBody>
      </p:sp>
      <p:sp>
        <p:nvSpPr>
          <p:cNvPr id="22" name="Shape 19"/>
          <p:cNvSpPr/>
          <p:nvPr/>
        </p:nvSpPr>
        <p:spPr>
          <a:xfrm>
            <a:off x="609905" y="3814877"/>
            <a:ext cx="3381451" cy="1457554"/>
          </a:xfrm>
          <a:prstGeom prst="roundRect">
            <a:avLst>
              <a:gd name="adj" fmla="val 3280"/>
            </a:avLst>
          </a:prstGeom>
          <a:solidFill>
            <a:srgbClr val="FFFFFF"/>
          </a:solidFill>
          <a:ln w="12700">
            <a:solidFill>
              <a:srgbClr val="DDDDDD"/>
            </a:solidFill>
            <a:prstDash val="solid"/>
          </a:ln>
          <a:effectLst>
            <a:outerShdw blurRad="38100" dist="25400" dir="5400000" algn="bl" rotWithShape="0">
              <a:srgbClr val="000000">
                <a:alpha val="5000"/>
              </a:srgbClr>
            </a:outerShdw>
          </a:effectLst>
        </p:spPr>
        <p:txBody>
          <a:bodyPr/>
          <a:lstStyle/>
          <a:p>
            <a:endParaRPr lang="ja-JP" altLang="en-US"/>
          </a:p>
        </p:txBody>
      </p:sp>
      <p:sp>
        <p:nvSpPr>
          <p:cNvPr id="23" name="Shape 20"/>
          <p:cNvSpPr/>
          <p:nvPr/>
        </p:nvSpPr>
        <p:spPr>
          <a:xfrm>
            <a:off x="476402" y="4052621"/>
            <a:ext cx="133502" cy="9144"/>
          </a:xfrm>
          <a:prstGeom prst="rect">
            <a:avLst/>
          </a:prstGeom>
          <a:solidFill>
            <a:srgbClr val="CCCCCC"/>
          </a:solidFill>
          <a:ln/>
        </p:spPr>
        <p:txBody>
          <a:bodyPr/>
          <a:lstStyle/>
          <a:p>
            <a:endParaRPr lang="ja-JP" altLang="en-US"/>
          </a:p>
        </p:txBody>
      </p:sp>
      <p:sp>
        <p:nvSpPr>
          <p:cNvPr id="24" name="Text 21"/>
          <p:cNvSpPr txBox="1"/>
          <p:nvPr/>
        </p:nvSpPr>
        <p:spPr>
          <a:xfrm>
            <a:off x="800100" y="3957523"/>
            <a:ext cx="964692" cy="152705"/>
          </a:xfrm>
          <a:prstGeom prst="rect">
            <a:avLst/>
          </a:prstGeom>
          <a:noFill/>
          <a:ln/>
        </p:spPr>
        <p:txBody>
          <a:bodyPr wrap="square" lIns="0" tIns="0" rIns="0" bIns="0" rtlCol="0" anchor="ctr"/>
          <a:lstStyle/>
          <a:p>
            <a:pPr marL="0" indent="0" algn="l">
              <a:buNone/>
            </a:pPr>
            <a:r>
              <a:rPr lang="en-US" sz="800" b="1" dirty="0">
                <a:solidFill>
                  <a:srgbClr val="666666"/>
                </a:solidFill>
                <a:latin typeface="Noto Sans JP" pitchFamily="34" charset="0"/>
                <a:ea typeface="Noto Sans JP" pitchFamily="34" charset="-122"/>
                <a:cs typeface="Noto Sans JP" pitchFamily="34" charset="-120"/>
              </a:rPr>
              <a:t>執行役員・本部長</a:t>
            </a:r>
            <a:endParaRPr lang="en-US" sz="800" dirty="0"/>
          </a:p>
        </p:txBody>
      </p:sp>
      <p:sp>
        <p:nvSpPr>
          <p:cNvPr id="25" name="Text 22"/>
          <p:cNvSpPr txBox="1"/>
          <p:nvPr/>
        </p:nvSpPr>
        <p:spPr>
          <a:xfrm>
            <a:off x="800100" y="4143146"/>
            <a:ext cx="1558138" cy="191110"/>
          </a:xfrm>
          <a:prstGeom prst="rect">
            <a:avLst/>
          </a:prstGeom>
          <a:noFill/>
          <a:ln/>
        </p:spPr>
        <p:txBody>
          <a:bodyPr wrap="square" lIns="0" tIns="0" rIns="0" bIns="0" rtlCol="0" anchor="ctr"/>
          <a:lstStyle/>
          <a:p>
            <a:pPr marL="0" indent="0" algn="l">
              <a:buNone/>
            </a:pPr>
            <a:r>
              <a:rPr lang="en-US" sz="1000" b="1" dirty="0">
                <a:solidFill>
                  <a:srgbClr val="222222"/>
                </a:solidFill>
                <a:latin typeface="Noto Sans JP" pitchFamily="34" charset="0"/>
                <a:ea typeface="Noto Sans JP" pitchFamily="34" charset="-122"/>
                <a:cs typeface="Noto Sans JP" pitchFamily="34" charset="-120"/>
              </a:rPr>
              <a:t>平松 達矢 (CPO 兼 CBO)</a:t>
            </a:r>
            <a:endParaRPr lang="en-US" sz="1000" dirty="0"/>
          </a:p>
        </p:txBody>
      </p:sp>
      <p:sp>
        <p:nvSpPr>
          <p:cNvPr id="26" name="Text 23"/>
          <p:cNvSpPr txBox="1"/>
          <p:nvPr/>
        </p:nvSpPr>
        <p:spPr>
          <a:xfrm>
            <a:off x="800100" y="4406494"/>
            <a:ext cx="1224382" cy="191110"/>
          </a:xfrm>
          <a:prstGeom prst="rect">
            <a:avLst/>
          </a:prstGeom>
          <a:noFill/>
          <a:ln/>
        </p:spPr>
        <p:txBody>
          <a:bodyPr wrap="square" lIns="0" tIns="0" rIns="0" bIns="0" rtlCol="0" anchor="ctr"/>
          <a:lstStyle/>
          <a:p>
            <a:pPr marL="0" indent="0" algn="l">
              <a:buNone/>
            </a:pPr>
            <a:r>
              <a:rPr lang="en-US" sz="1000" b="1" dirty="0">
                <a:solidFill>
                  <a:srgbClr val="222222"/>
                </a:solidFill>
                <a:latin typeface="Noto Sans JP" pitchFamily="34" charset="0"/>
                <a:ea typeface="Noto Sans JP" pitchFamily="34" charset="-122"/>
                <a:cs typeface="Noto Sans JP" pitchFamily="34" charset="-120"/>
              </a:rPr>
              <a:t>最上 あす美 (COO)</a:t>
            </a:r>
            <a:endParaRPr lang="en-US" sz="1000" dirty="0"/>
          </a:p>
        </p:txBody>
      </p:sp>
      <p:sp>
        <p:nvSpPr>
          <p:cNvPr id="27" name="Text 24"/>
          <p:cNvSpPr txBox="1"/>
          <p:nvPr/>
        </p:nvSpPr>
        <p:spPr>
          <a:xfrm>
            <a:off x="800100" y="4668926"/>
            <a:ext cx="1595628" cy="191110"/>
          </a:xfrm>
          <a:prstGeom prst="rect">
            <a:avLst/>
          </a:prstGeom>
          <a:noFill/>
          <a:ln/>
        </p:spPr>
        <p:txBody>
          <a:bodyPr wrap="square" lIns="0" tIns="0" rIns="0" bIns="0" rtlCol="0" anchor="ctr"/>
          <a:lstStyle/>
          <a:p>
            <a:pPr marL="0" indent="0" algn="l">
              <a:buNone/>
            </a:pPr>
            <a:r>
              <a:rPr lang="en-US" sz="1000" b="1" dirty="0">
                <a:solidFill>
                  <a:srgbClr val="222222"/>
                </a:solidFill>
                <a:latin typeface="Noto Sans JP" pitchFamily="34" charset="0"/>
                <a:ea typeface="Noto Sans JP" pitchFamily="34" charset="-122"/>
                <a:cs typeface="Noto Sans JP" pitchFamily="34" charset="-120"/>
              </a:rPr>
              <a:t>杣野 祐子 (コーポレート)</a:t>
            </a:r>
            <a:endParaRPr lang="en-US" sz="1000" dirty="0"/>
          </a:p>
        </p:txBody>
      </p:sp>
      <p:sp>
        <p:nvSpPr>
          <p:cNvPr id="28" name="Text 25"/>
          <p:cNvSpPr txBox="1"/>
          <p:nvPr/>
        </p:nvSpPr>
        <p:spPr>
          <a:xfrm>
            <a:off x="800100" y="4932274"/>
            <a:ext cx="1062533" cy="191110"/>
          </a:xfrm>
          <a:prstGeom prst="rect">
            <a:avLst/>
          </a:prstGeom>
          <a:noFill/>
          <a:ln/>
        </p:spPr>
        <p:txBody>
          <a:bodyPr wrap="square" lIns="0" tIns="0" rIns="0" bIns="0" rtlCol="0" anchor="ctr"/>
          <a:lstStyle/>
          <a:p>
            <a:pPr marL="0" indent="0" algn="l">
              <a:buNone/>
            </a:pPr>
            <a:r>
              <a:rPr lang="en-US" sz="1000" b="1" dirty="0">
                <a:solidFill>
                  <a:srgbClr val="222222"/>
                </a:solidFill>
                <a:latin typeface="Noto Sans JP" pitchFamily="34" charset="0"/>
                <a:ea typeface="Noto Sans JP" pitchFamily="34" charset="-122"/>
                <a:cs typeface="Noto Sans JP" pitchFamily="34" charset="-120"/>
              </a:rPr>
              <a:t>松下 雅和 (CTO)</a:t>
            </a:r>
            <a:endParaRPr lang="en-US" sz="1000" dirty="0"/>
          </a:p>
        </p:txBody>
      </p:sp>
      <p:sp>
        <p:nvSpPr>
          <p:cNvPr id="29" name="Shape 26"/>
          <p:cNvSpPr/>
          <p:nvPr/>
        </p:nvSpPr>
        <p:spPr>
          <a:xfrm>
            <a:off x="609905" y="5384902"/>
            <a:ext cx="3381451" cy="685800"/>
          </a:xfrm>
          <a:prstGeom prst="roundRect">
            <a:avLst>
              <a:gd name="adj" fmla="val 14815"/>
            </a:avLst>
          </a:prstGeom>
          <a:solidFill>
            <a:srgbClr val="FAFAFA"/>
          </a:solidFill>
          <a:ln w="12700">
            <a:solidFill>
              <a:srgbClr val="DDDDDD"/>
            </a:solidFill>
            <a:prstDash val="solid"/>
          </a:ln>
          <a:effectLst>
            <a:outerShdw blurRad="38100" dist="25400" dir="5400000" algn="bl" rotWithShape="0">
              <a:srgbClr val="000000">
                <a:alpha val="5000"/>
              </a:srgbClr>
            </a:outerShdw>
          </a:effectLst>
        </p:spPr>
        <p:txBody>
          <a:bodyPr/>
          <a:lstStyle/>
          <a:p>
            <a:endParaRPr lang="ja-JP" altLang="en-US"/>
          </a:p>
        </p:txBody>
      </p:sp>
      <p:sp>
        <p:nvSpPr>
          <p:cNvPr id="30" name="Shape 27"/>
          <p:cNvSpPr/>
          <p:nvPr/>
        </p:nvSpPr>
        <p:spPr>
          <a:xfrm>
            <a:off x="476402" y="5623560"/>
            <a:ext cx="133502" cy="9144"/>
          </a:xfrm>
          <a:prstGeom prst="rect">
            <a:avLst/>
          </a:prstGeom>
          <a:solidFill>
            <a:srgbClr val="CCCCCC"/>
          </a:solidFill>
          <a:ln/>
        </p:spPr>
        <p:txBody>
          <a:bodyPr/>
          <a:lstStyle/>
          <a:p>
            <a:endParaRPr lang="ja-JP" altLang="en-US"/>
          </a:p>
        </p:txBody>
      </p:sp>
      <p:sp>
        <p:nvSpPr>
          <p:cNvPr id="31" name="Text 28"/>
          <p:cNvSpPr txBox="1"/>
          <p:nvPr/>
        </p:nvSpPr>
        <p:spPr>
          <a:xfrm>
            <a:off x="800100" y="5528462"/>
            <a:ext cx="631850" cy="152705"/>
          </a:xfrm>
          <a:prstGeom prst="rect">
            <a:avLst/>
          </a:prstGeom>
          <a:noFill/>
          <a:ln/>
        </p:spPr>
        <p:txBody>
          <a:bodyPr wrap="square" lIns="0" tIns="0" rIns="0" bIns="0" rtlCol="0" anchor="ctr"/>
          <a:lstStyle/>
          <a:p>
            <a:pPr marL="0" indent="0" algn="l">
              <a:buNone/>
            </a:pPr>
            <a:r>
              <a:rPr lang="en-US" sz="800" b="1" dirty="0">
                <a:solidFill>
                  <a:srgbClr val="666666"/>
                </a:solidFill>
                <a:latin typeface="Noto Sans JP" pitchFamily="34" charset="0"/>
                <a:ea typeface="Noto Sans JP" pitchFamily="34" charset="-122"/>
                <a:cs typeface="Noto Sans JP" pitchFamily="34" charset="-120"/>
              </a:rPr>
              <a:t>創業者顧問</a:t>
            </a:r>
            <a:endParaRPr lang="en-US" sz="800" dirty="0"/>
          </a:p>
        </p:txBody>
      </p:sp>
      <p:sp>
        <p:nvSpPr>
          <p:cNvPr id="32" name="Text 29"/>
          <p:cNvSpPr txBox="1"/>
          <p:nvPr/>
        </p:nvSpPr>
        <p:spPr>
          <a:xfrm>
            <a:off x="800100" y="5723230"/>
            <a:ext cx="716890" cy="200254"/>
          </a:xfrm>
          <a:prstGeom prst="rect">
            <a:avLst/>
          </a:prstGeom>
          <a:noFill/>
          <a:ln/>
        </p:spPr>
        <p:txBody>
          <a:bodyPr wrap="square" lIns="0" tIns="0" rIns="0" bIns="0" rtlCol="0" anchor="ctr"/>
          <a:lstStyle/>
          <a:p>
            <a:pPr marL="0" indent="0" algn="l">
              <a:buNone/>
            </a:pPr>
            <a:r>
              <a:rPr lang="en-US" sz="1100" b="1" dirty="0">
                <a:solidFill>
                  <a:srgbClr val="222222"/>
                </a:solidFill>
                <a:latin typeface="Noto Sans JP" pitchFamily="34" charset="0"/>
                <a:ea typeface="Noto Sans JP" pitchFamily="34" charset="-122"/>
                <a:cs typeface="Noto Sans JP" pitchFamily="34" charset="-120"/>
              </a:rPr>
              <a:t>柳橋 仁機</a:t>
            </a:r>
            <a:endParaRPr lang="en-US" sz="1100" dirty="0"/>
          </a:p>
        </p:txBody>
      </p:sp>
      <p:sp>
        <p:nvSpPr>
          <p:cNvPr id="33" name="Shape 30"/>
          <p:cNvSpPr/>
          <p:nvPr/>
        </p:nvSpPr>
        <p:spPr>
          <a:xfrm>
            <a:off x="437998" y="6409030"/>
            <a:ext cx="133502" cy="9144"/>
          </a:xfrm>
          <a:prstGeom prst="rect">
            <a:avLst/>
          </a:prstGeom>
          <a:solidFill>
            <a:srgbClr val="CCCCCC"/>
          </a:solidFill>
          <a:ln/>
        </p:spPr>
        <p:txBody>
          <a:bodyPr/>
          <a:lstStyle/>
          <a:p>
            <a:endParaRPr lang="ja-JP" altLang="en-US"/>
          </a:p>
        </p:txBody>
      </p:sp>
      <p:sp>
        <p:nvSpPr>
          <p:cNvPr id="34" name="Text 31"/>
          <p:cNvSpPr txBox="1"/>
          <p:nvPr/>
        </p:nvSpPr>
        <p:spPr>
          <a:xfrm>
            <a:off x="609905" y="6313932"/>
            <a:ext cx="1402690" cy="152705"/>
          </a:xfrm>
          <a:prstGeom prst="rect">
            <a:avLst/>
          </a:prstGeom>
          <a:noFill/>
          <a:ln/>
        </p:spPr>
        <p:txBody>
          <a:bodyPr wrap="square" lIns="0" tIns="0" rIns="0" bIns="0" rtlCol="0" anchor="ctr"/>
          <a:lstStyle/>
          <a:p>
            <a:pPr marL="0" indent="0" algn="l">
              <a:buNone/>
            </a:pPr>
            <a:r>
              <a:rPr lang="en-US" sz="800" b="1" dirty="0">
                <a:solidFill>
                  <a:srgbClr val="666666"/>
                </a:solidFill>
                <a:latin typeface="Noto Sans JP" pitchFamily="34" charset="0"/>
                <a:ea typeface="Noto Sans JP" pitchFamily="34" charset="-122"/>
                <a:cs typeface="Noto Sans JP" pitchFamily="34" charset="-120"/>
              </a:rPr>
              <a:t>各部門責任者（本部長級）</a:t>
            </a:r>
            <a:endParaRPr lang="en-US" sz="800" dirty="0"/>
          </a:p>
        </p:txBody>
      </p:sp>
      <p:sp>
        <p:nvSpPr>
          <p:cNvPr id="35" name="Shape 32"/>
          <p:cNvSpPr/>
          <p:nvPr/>
        </p:nvSpPr>
        <p:spPr>
          <a:xfrm>
            <a:off x="609905" y="6547104"/>
            <a:ext cx="3228746" cy="1466698"/>
          </a:xfrm>
          <a:prstGeom prst="roundRect">
            <a:avLst>
              <a:gd name="adj" fmla="val 3239"/>
            </a:avLst>
          </a:prstGeom>
          <a:solidFill>
            <a:srgbClr val="FFFFFF"/>
          </a:solidFill>
          <a:ln w="12700">
            <a:solidFill>
              <a:srgbClr val="EEEEEE"/>
            </a:solidFill>
            <a:prstDash val="solid"/>
          </a:ln>
        </p:spPr>
        <p:txBody>
          <a:bodyPr/>
          <a:lstStyle/>
          <a:p>
            <a:endParaRPr lang="ja-JP" altLang="en-US"/>
          </a:p>
        </p:txBody>
      </p:sp>
      <p:sp>
        <p:nvSpPr>
          <p:cNvPr id="36" name="Text 33"/>
          <p:cNvSpPr txBox="1"/>
          <p:nvPr/>
        </p:nvSpPr>
        <p:spPr>
          <a:xfrm>
            <a:off x="733349" y="6671462"/>
            <a:ext cx="1467612" cy="162763"/>
          </a:xfrm>
          <a:prstGeom prst="rect">
            <a:avLst/>
          </a:prstGeom>
          <a:noFill/>
          <a:ln/>
        </p:spPr>
        <p:txBody>
          <a:bodyPr wrap="square" lIns="0" tIns="0" rIns="0" bIns="0" rtlCol="0" anchor="ctr"/>
          <a:lstStyle/>
          <a:p>
            <a:pPr marL="0" indent="0" algn="l">
              <a:buNone/>
            </a:pPr>
            <a:r>
              <a:rPr lang="en-US" sz="900" dirty="0">
                <a:solidFill>
                  <a:srgbClr val="555555"/>
                </a:solidFill>
                <a:latin typeface="Noto Sans JP" pitchFamily="34" charset="0"/>
                <a:ea typeface="Noto Sans JP" pitchFamily="34" charset="-122"/>
                <a:cs typeface="Noto Sans JP" pitchFamily="34" charset="-120"/>
              </a:rPr>
              <a:t>篠﨑 順也 (マーケティング)</a:t>
            </a:r>
            <a:endParaRPr lang="en-US" sz="900" dirty="0"/>
          </a:p>
        </p:txBody>
      </p:sp>
      <p:sp>
        <p:nvSpPr>
          <p:cNvPr id="37" name="Text 34"/>
          <p:cNvSpPr txBox="1"/>
          <p:nvPr/>
        </p:nvSpPr>
        <p:spPr>
          <a:xfrm>
            <a:off x="733349" y="6880860"/>
            <a:ext cx="1591056" cy="162763"/>
          </a:xfrm>
          <a:prstGeom prst="rect">
            <a:avLst/>
          </a:prstGeom>
          <a:noFill/>
          <a:ln/>
        </p:spPr>
        <p:txBody>
          <a:bodyPr wrap="square" lIns="0" tIns="0" rIns="0" bIns="0" rtlCol="0" anchor="ctr"/>
          <a:lstStyle/>
          <a:p>
            <a:pPr marL="0" indent="0" algn="l">
              <a:buNone/>
            </a:pPr>
            <a:r>
              <a:rPr lang="en-US" sz="900" dirty="0">
                <a:solidFill>
                  <a:srgbClr val="555555"/>
                </a:solidFill>
                <a:latin typeface="Noto Sans JP" pitchFamily="34" charset="0"/>
                <a:ea typeface="Noto Sans JP" pitchFamily="34" charset="-122"/>
                <a:cs typeface="Noto Sans JP" pitchFamily="34" charset="-120"/>
              </a:rPr>
              <a:t>髙橋 佳朗 (プラットフォーム)</a:t>
            </a:r>
            <a:endParaRPr lang="en-US" sz="900" dirty="0"/>
          </a:p>
        </p:txBody>
      </p:sp>
      <p:sp>
        <p:nvSpPr>
          <p:cNvPr id="38" name="Text 35"/>
          <p:cNvSpPr txBox="1"/>
          <p:nvPr/>
        </p:nvSpPr>
        <p:spPr>
          <a:xfrm>
            <a:off x="733349" y="7090258"/>
            <a:ext cx="1591056" cy="162763"/>
          </a:xfrm>
          <a:prstGeom prst="rect">
            <a:avLst/>
          </a:prstGeom>
          <a:noFill/>
          <a:ln/>
        </p:spPr>
        <p:txBody>
          <a:bodyPr wrap="square" lIns="0" tIns="0" rIns="0" bIns="0" rtlCol="0" anchor="ctr"/>
          <a:lstStyle/>
          <a:p>
            <a:pPr marL="0" indent="0" algn="l">
              <a:buNone/>
            </a:pPr>
            <a:r>
              <a:rPr lang="en-US" sz="900" dirty="0">
                <a:solidFill>
                  <a:srgbClr val="555555"/>
                </a:solidFill>
                <a:latin typeface="Noto Sans JP" pitchFamily="34" charset="0"/>
                <a:ea typeface="Noto Sans JP" pitchFamily="34" charset="-122"/>
                <a:cs typeface="Noto Sans JP" pitchFamily="34" charset="-120"/>
              </a:rPr>
              <a:t>尾張部 佑亮 (プロダクト開発)</a:t>
            </a:r>
            <a:endParaRPr lang="en-US" sz="900" dirty="0"/>
          </a:p>
        </p:txBody>
      </p:sp>
      <p:sp>
        <p:nvSpPr>
          <p:cNvPr id="39" name="Text 36"/>
          <p:cNvSpPr txBox="1"/>
          <p:nvPr/>
        </p:nvSpPr>
        <p:spPr>
          <a:xfrm>
            <a:off x="733349" y="7299655"/>
            <a:ext cx="1133856" cy="162763"/>
          </a:xfrm>
          <a:prstGeom prst="rect">
            <a:avLst/>
          </a:prstGeom>
          <a:noFill/>
          <a:ln/>
        </p:spPr>
        <p:txBody>
          <a:bodyPr wrap="square" lIns="0" tIns="0" rIns="0" bIns="0" rtlCol="0" anchor="ctr"/>
          <a:lstStyle/>
          <a:p>
            <a:pPr marL="0" indent="0" algn="l">
              <a:buNone/>
            </a:pPr>
            <a:r>
              <a:rPr lang="en-US" sz="900" dirty="0">
                <a:solidFill>
                  <a:srgbClr val="555555"/>
                </a:solidFill>
                <a:latin typeface="Noto Sans JP" pitchFamily="34" charset="0"/>
                <a:ea typeface="Noto Sans JP" pitchFamily="34" charset="-122"/>
                <a:cs typeface="Noto Sans JP" pitchFamily="34" charset="-120"/>
              </a:rPr>
              <a:t>柏崎 直人 (事業戦略)</a:t>
            </a:r>
            <a:endParaRPr lang="en-US" sz="900" dirty="0"/>
          </a:p>
        </p:txBody>
      </p:sp>
      <p:sp>
        <p:nvSpPr>
          <p:cNvPr id="40" name="Text 37"/>
          <p:cNvSpPr txBox="1"/>
          <p:nvPr/>
        </p:nvSpPr>
        <p:spPr>
          <a:xfrm>
            <a:off x="733349" y="7509053"/>
            <a:ext cx="1581912" cy="162763"/>
          </a:xfrm>
          <a:prstGeom prst="rect">
            <a:avLst/>
          </a:prstGeom>
          <a:noFill/>
          <a:ln/>
        </p:spPr>
        <p:txBody>
          <a:bodyPr wrap="square" lIns="0" tIns="0" rIns="0" bIns="0" rtlCol="0" anchor="ctr"/>
          <a:lstStyle/>
          <a:p>
            <a:pPr marL="0" indent="0" algn="l">
              <a:buNone/>
            </a:pPr>
            <a:r>
              <a:rPr lang="en-US" sz="900" dirty="0">
                <a:solidFill>
                  <a:srgbClr val="555555"/>
                </a:solidFill>
                <a:latin typeface="Noto Sans JP" pitchFamily="34" charset="0"/>
                <a:ea typeface="Noto Sans JP" pitchFamily="34" charset="-122"/>
                <a:cs typeface="Noto Sans JP" pitchFamily="34" charset="-120"/>
              </a:rPr>
              <a:t>福田 智規 (エンタープライズ)</a:t>
            </a:r>
            <a:endParaRPr lang="en-US" sz="900" dirty="0"/>
          </a:p>
        </p:txBody>
      </p:sp>
      <p:sp>
        <p:nvSpPr>
          <p:cNvPr id="41" name="Text 38"/>
          <p:cNvSpPr txBox="1"/>
          <p:nvPr/>
        </p:nvSpPr>
        <p:spPr>
          <a:xfrm>
            <a:off x="733349" y="7718450"/>
            <a:ext cx="1943100" cy="162763"/>
          </a:xfrm>
          <a:prstGeom prst="rect">
            <a:avLst/>
          </a:prstGeom>
          <a:noFill/>
          <a:ln/>
        </p:spPr>
        <p:txBody>
          <a:bodyPr wrap="square" lIns="0" tIns="0" rIns="0" bIns="0" rtlCol="0" anchor="ctr"/>
          <a:lstStyle/>
          <a:p>
            <a:pPr marL="0" indent="0" algn="l">
              <a:buNone/>
            </a:pPr>
            <a:r>
              <a:rPr lang="en-US" sz="900" dirty="0">
                <a:solidFill>
                  <a:srgbClr val="555555"/>
                </a:solidFill>
                <a:latin typeface="Noto Sans JP" pitchFamily="34" charset="0"/>
                <a:ea typeface="Noto Sans JP" pitchFamily="34" charset="-122"/>
                <a:cs typeface="Noto Sans JP" pitchFamily="34" charset="-120"/>
              </a:rPr>
              <a:t>他 5名（SMB、GB、パートナー等）</a:t>
            </a:r>
            <a:endParaRPr lang="en-US" sz="900" dirty="0"/>
          </a:p>
        </p:txBody>
      </p:sp>
      <p:sp>
        <p:nvSpPr>
          <p:cNvPr id="42" name="Shape 39"/>
          <p:cNvSpPr/>
          <p:nvPr/>
        </p:nvSpPr>
        <p:spPr>
          <a:xfrm>
            <a:off x="381305" y="8414309"/>
            <a:ext cx="3610051" cy="9144"/>
          </a:xfrm>
          <a:prstGeom prst="rect">
            <a:avLst/>
          </a:prstGeom>
          <a:solidFill>
            <a:srgbClr val="EEEEEE"/>
          </a:solidFill>
          <a:ln/>
        </p:spPr>
        <p:txBody>
          <a:bodyPr/>
          <a:lstStyle/>
          <a:p>
            <a:endParaRPr lang="ja-JP" altLang="en-US"/>
          </a:p>
        </p:txBody>
      </p:sp>
      <p:sp>
        <p:nvSpPr>
          <p:cNvPr id="43" name="Text 40"/>
          <p:cNvSpPr txBox="1"/>
          <p:nvPr/>
        </p:nvSpPr>
        <p:spPr>
          <a:xfrm>
            <a:off x="381305" y="8518550"/>
            <a:ext cx="2946197" cy="152705"/>
          </a:xfrm>
          <a:prstGeom prst="rect">
            <a:avLst/>
          </a:prstGeom>
          <a:noFill/>
          <a:ln/>
        </p:spPr>
        <p:txBody>
          <a:bodyPr wrap="square" lIns="0" tIns="0" rIns="0" bIns="0" rtlCol="0" anchor="ctr"/>
          <a:lstStyle/>
          <a:p>
            <a:pPr marL="0" indent="0" algn="l">
              <a:buNone/>
            </a:pPr>
            <a:r>
              <a:rPr lang="en-US" sz="800" dirty="0">
                <a:solidFill>
                  <a:srgbClr val="80868B"/>
                </a:solidFill>
                <a:latin typeface="Noto Sans JP" pitchFamily="34" charset="0"/>
                <a:ea typeface="Noto Sans JP" pitchFamily="34" charset="-122"/>
                <a:cs typeface="Noto Sans JP" pitchFamily="34" charset="-120"/>
              </a:rPr>
              <a:t>※2025年12月時点の想定情報および直近の公開情報に基づく</a:t>
            </a:r>
            <a:endParaRPr lang="en-US" sz="800" dirty="0"/>
          </a:p>
        </p:txBody>
      </p:sp>
      <p:sp>
        <p:nvSpPr>
          <p:cNvPr id="44" name="Shape 41"/>
          <p:cNvSpPr/>
          <p:nvPr/>
        </p:nvSpPr>
        <p:spPr>
          <a:xfrm>
            <a:off x="4762195" y="1143000"/>
            <a:ext cx="47549" cy="256946"/>
          </a:xfrm>
          <a:prstGeom prst="rect">
            <a:avLst/>
          </a:prstGeom>
          <a:solidFill>
            <a:srgbClr val="00A0E9"/>
          </a:solidFill>
          <a:ln/>
        </p:spPr>
        <p:txBody>
          <a:bodyPr/>
          <a:lstStyle/>
          <a:p>
            <a:endParaRPr lang="ja-JP" altLang="en-US"/>
          </a:p>
        </p:txBody>
      </p:sp>
      <p:sp>
        <p:nvSpPr>
          <p:cNvPr id="45" name="Text 42"/>
          <p:cNvSpPr txBox="1"/>
          <p:nvPr/>
        </p:nvSpPr>
        <p:spPr>
          <a:xfrm>
            <a:off x="4924044" y="1143000"/>
            <a:ext cx="2015338" cy="247802"/>
          </a:xfrm>
          <a:prstGeom prst="rect">
            <a:avLst/>
          </a:prstGeom>
          <a:noFill/>
          <a:ln/>
        </p:spPr>
        <p:txBody>
          <a:bodyPr wrap="square" lIns="0" tIns="0" rIns="0" bIns="0" rtlCol="0" anchor="ctr"/>
          <a:lstStyle/>
          <a:p>
            <a:pPr marL="0" indent="0" algn="l">
              <a:buNone/>
            </a:pPr>
            <a:r>
              <a:rPr lang="en-US" sz="1300" b="1" dirty="0">
                <a:solidFill>
                  <a:srgbClr val="333333"/>
                </a:solidFill>
                <a:latin typeface="Noto Sans JP" pitchFamily="34" charset="0"/>
                <a:ea typeface="Noto Sans JP" pitchFamily="34" charset="-122"/>
                <a:cs typeface="Noto Sans JP" pitchFamily="34" charset="-120"/>
              </a:rPr>
              <a:t>経営陣プロフィール詳細</a:t>
            </a:r>
            <a:endParaRPr lang="en-US" sz="1300" dirty="0"/>
          </a:p>
        </p:txBody>
      </p:sp>
      <p:sp>
        <p:nvSpPr>
          <p:cNvPr id="46" name="Shape 43"/>
          <p:cNvSpPr/>
          <p:nvPr/>
        </p:nvSpPr>
        <p:spPr>
          <a:xfrm>
            <a:off x="4762195" y="1628546"/>
            <a:ext cx="6953098" cy="1705356"/>
          </a:xfrm>
          <a:prstGeom prst="roundRect">
            <a:avLst>
              <a:gd name="adj" fmla="val 3595"/>
            </a:avLst>
          </a:prstGeom>
          <a:solidFill>
            <a:srgbClr val="FFFFFF"/>
          </a:solidFill>
          <a:ln w="12700">
            <a:solidFill>
              <a:srgbClr val="EEEEEE"/>
            </a:solidFill>
            <a:prstDash val="solid"/>
          </a:ln>
          <a:effectLst>
            <a:outerShdw blurRad="76200" dist="25400" dir="5400000" algn="bl" rotWithShape="0">
              <a:srgbClr val="000000">
                <a:alpha val="3000"/>
              </a:srgbClr>
            </a:outerShdw>
          </a:effectLst>
        </p:spPr>
        <p:txBody>
          <a:bodyPr/>
          <a:lstStyle/>
          <a:p>
            <a:endParaRPr lang="ja-JP" altLang="en-US"/>
          </a:p>
        </p:txBody>
      </p:sp>
      <p:sp>
        <p:nvSpPr>
          <p:cNvPr id="47" name="Shape 44"/>
          <p:cNvSpPr/>
          <p:nvPr/>
        </p:nvSpPr>
        <p:spPr>
          <a:xfrm>
            <a:off x="6382512" y="1828800"/>
            <a:ext cx="9144" cy="1304849"/>
          </a:xfrm>
          <a:prstGeom prst="rect">
            <a:avLst/>
          </a:prstGeom>
          <a:solidFill>
            <a:srgbClr val="F0F0F0"/>
          </a:solidFill>
          <a:ln/>
        </p:spPr>
        <p:txBody>
          <a:bodyPr/>
          <a:lstStyle/>
          <a:p>
            <a:endParaRPr lang="ja-JP" altLang="en-US"/>
          </a:p>
        </p:txBody>
      </p:sp>
      <p:sp>
        <p:nvSpPr>
          <p:cNvPr id="48" name="Shape 45"/>
          <p:cNvSpPr/>
          <p:nvPr/>
        </p:nvSpPr>
        <p:spPr>
          <a:xfrm>
            <a:off x="4962449" y="2057400"/>
            <a:ext cx="1228954" cy="190195"/>
          </a:xfrm>
          <a:prstGeom prst="roundRect">
            <a:avLst>
              <a:gd name="adj" fmla="val 480770"/>
            </a:avLst>
          </a:prstGeom>
          <a:solidFill>
            <a:srgbClr val="E6F7FF"/>
          </a:solidFill>
          <a:ln/>
        </p:spPr>
        <p:txBody>
          <a:bodyPr/>
          <a:lstStyle/>
          <a:p>
            <a:endParaRPr lang="ja-JP" altLang="en-US"/>
          </a:p>
        </p:txBody>
      </p:sp>
      <p:sp>
        <p:nvSpPr>
          <p:cNvPr id="49" name="Text 46"/>
          <p:cNvSpPr txBox="1"/>
          <p:nvPr/>
        </p:nvSpPr>
        <p:spPr>
          <a:xfrm>
            <a:off x="5135270" y="2076602"/>
            <a:ext cx="962863" cy="143561"/>
          </a:xfrm>
          <a:prstGeom prst="rect">
            <a:avLst/>
          </a:prstGeom>
          <a:noFill/>
          <a:ln/>
        </p:spPr>
        <p:txBody>
          <a:bodyPr wrap="square" lIns="0" tIns="0" rIns="0" bIns="0" rtlCol="0" anchor="ctr"/>
          <a:lstStyle/>
          <a:p>
            <a:pPr marL="0" indent="0" algn="ctr">
              <a:buNone/>
            </a:pPr>
            <a:r>
              <a:rPr lang="en-US" sz="800" b="1" dirty="0">
                <a:solidFill>
                  <a:srgbClr val="0070A8"/>
                </a:solidFill>
                <a:latin typeface="Noto Sans JP" pitchFamily="34" charset="0"/>
                <a:ea typeface="Noto Sans JP" pitchFamily="34" charset="-122"/>
                <a:cs typeface="Noto Sans JP" pitchFamily="34" charset="-120"/>
              </a:rPr>
              <a:t>代表取締役社長 CEO</a:t>
            </a:r>
            <a:endParaRPr lang="en-US" sz="800" dirty="0"/>
          </a:p>
        </p:txBody>
      </p:sp>
      <p:sp>
        <p:nvSpPr>
          <p:cNvPr id="50" name="Text 47"/>
          <p:cNvSpPr txBox="1"/>
          <p:nvPr/>
        </p:nvSpPr>
        <p:spPr>
          <a:xfrm>
            <a:off x="4962449" y="2286000"/>
            <a:ext cx="862279" cy="247802"/>
          </a:xfrm>
          <a:prstGeom prst="rect">
            <a:avLst/>
          </a:prstGeom>
          <a:noFill/>
          <a:ln/>
        </p:spPr>
        <p:txBody>
          <a:bodyPr wrap="square" lIns="0" tIns="0" rIns="0" bIns="0" rtlCol="0" anchor="ctr"/>
          <a:lstStyle/>
          <a:p>
            <a:pPr marL="0" indent="0" algn="l">
              <a:buNone/>
            </a:pPr>
            <a:r>
              <a:rPr lang="en-US" sz="1300" b="1" dirty="0">
                <a:solidFill>
                  <a:srgbClr val="202124"/>
                </a:solidFill>
                <a:latin typeface="Noto Sans JP" pitchFamily="34" charset="0"/>
                <a:ea typeface="Noto Sans JP" pitchFamily="34" charset="-122"/>
                <a:cs typeface="Noto Sans JP" pitchFamily="34" charset="-120"/>
              </a:rPr>
              <a:t>佐藤 寛之</a:t>
            </a:r>
            <a:endParaRPr lang="en-US" sz="1300" dirty="0"/>
          </a:p>
        </p:txBody>
      </p:sp>
      <p:sp>
        <p:nvSpPr>
          <p:cNvPr id="51" name="Text 48"/>
          <p:cNvSpPr txBox="1"/>
          <p:nvPr/>
        </p:nvSpPr>
        <p:spPr>
          <a:xfrm>
            <a:off x="4962449" y="2585923"/>
            <a:ext cx="860450" cy="152705"/>
          </a:xfrm>
          <a:prstGeom prst="rect">
            <a:avLst/>
          </a:prstGeom>
          <a:noFill/>
          <a:ln/>
        </p:spPr>
        <p:txBody>
          <a:bodyPr wrap="square" lIns="0" tIns="0" rIns="0" bIns="0" rtlCol="0" anchor="ctr"/>
          <a:lstStyle/>
          <a:p>
            <a:pPr marL="0" indent="0" algn="l">
              <a:buNone/>
            </a:pPr>
            <a:r>
              <a:rPr lang="en-US" sz="800" dirty="0">
                <a:solidFill>
                  <a:srgbClr val="666666"/>
                </a:solidFill>
                <a:latin typeface="Noto Sans JP" pitchFamily="34" charset="0"/>
                <a:ea typeface="Noto Sans JP" pitchFamily="34" charset="-122"/>
                <a:cs typeface="Noto Sans JP" pitchFamily="34" charset="-120"/>
              </a:rPr>
              <a:t>2011年 共同創業</a:t>
            </a:r>
            <a:endParaRPr lang="en-US" sz="800" dirty="0"/>
          </a:p>
        </p:txBody>
      </p:sp>
      <p:sp>
        <p:nvSpPr>
          <p:cNvPr id="52" name="Text 49"/>
          <p:cNvSpPr txBox="1"/>
          <p:nvPr/>
        </p:nvSpPr>
        <p:spPr>
          <a:xfrm>
            <a:off x="4962449" y="2743200"/>
            <a:ext cx="860450" cy="152705"/>
          </a:xfrm>
          <a:prstGeom prst="rect">
            <a:avLst/>
          </a:prstGeom>
          <a:noFill/>
          <a:ln/>
        </p:spPr>
        <p:txBody>
          <a:bodyPr wrap="square" lIns="0" tIns="0" rIns="0" bIns="0" rtlCol="0" anchor="ctr"/>
          <a:lstStyle/>
          <a:p>
            <a:pPr marL="0" indent="0" algn="l">
              <a:buNone/>
            </a:pPr>
            <a:r>
              <a:rPr lang="en-US" sz="800" dirty="0">
                <a:solidFill>
                  <a:srgbClr val="666666"/>
                </a:solidFill>
                <a:latin typeface="Noto Sans JP" pitchFamily="34" charset="0"/>
                <a:ea typeface="Noto Sans JP" pitchFamily="34" charset="-122"/>
                <a:cs typeface="Noto Sans JP" pitchFamily="34" charset="-120"/>
              </a:rPr>
              <a:t>2025年 CEO就任</a:t>
            </a:r>
            <a:endParaRPr lang="en-US" sz="800" dirty="0"/>
          </a:p>
        </p:txBody>
      </p:sp>
      <p:pic>
        <p:nvPicPr>
          <p:cNvPr id="53" name="Image 1" descr="preencoded.png"/>
          <p:cNvPicPr>
            <a:picLocks noChangeAspect="1"/>
          </p:cNvPicPr>
          <p:nvPr/>
        </p:nvPicPr>
        <p:blipFill>
          <a:blip r:embed="rId4"/>
          <a:srcRect l="-783" r="-783"/>
          <a:stretch/>
        </p:blipFill>
        <p:spPr>
          <a:xfrm>
            <a:off x="6581851" y="1883664"/>
            <a:ext cx="133502" cy="105156"/>
          </a:xfrm>
          <a:prstGeom prst="rect">
            <a:avLst/>
          </a:prstGeom>
        </p:spPr>
      </p:pic>
      <p:sp>
        <p:nvSpPr>
          <p:cNvPr id="54" name="Text 50"/>
          <p:cNvSpPr txBox="1"/>
          <p:nvPr/>
        </p:nvSpPr>
        <p:spPr>
          <a:xfrm>
            <a:off x="6752844" y="1857146"/>
            <a:ext cx="288950" cy="162763"/>
          </a:xfrm>
          <a:prstGeom prst="rect">
            <a:avLst/>
          </a:prstGeom>
          <a:noFill/>
          <a:ln/>
        </p:spPr>
        <p:txBody>
          <a:bodyPr wrap="square" lIns="0" tIns="0" rIns="0" bIns="0" rtlCol="0" anchor="ctr"/>
          <a:lstStyle/>
          <a:p>
            <a:pPr marL="0" indent="0" algn="l">
              <a:buNone/>
            </a:pPr>
            <a:r>
              <a:rPr lang="en-US" sz="800" b="1" dirty="0">
                <a:solidFill>
                  <a:srgbClr val="5F6368"/>
                </a:solidFill>
                <a:latin typeface="Noto Sans JP" pitchFamily="34" charset="0"/>
                <a:ea typeface="Noto Sans JP" pitchFamily="34" charset="-122"/>
                <a:cs typeface="Noto Sans JP" pitchFamily="34" charset="-120"/>
              </a:rPr>
              <a:t>学歴</a:t>
            </a:r>
            <a:endParaRPr lang="en-US" sz="800" dirty="0"/>
          </a:p>
        </p:txBody>
      </p:sp>
      <p:sp>
        <p:nvSpPr>
          <p:cNvPr id="55" name="Text 51"/>
          <p:cNvSpPr txBox="1"/>
          <p:nvPr/>
        </p:nvSpPr>
        <p:spPr>
          <a:xfrm>
            <a:off x="7172554" y="1828800"/>
            <a:ext cx="865022" cy="181051"/>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上智大学 卒業</a:t>
            </a:r>
            <a:endParaRPr lang="en-US" sz="900" dirty="0"/>
          </a:p>
        </p:txBody>
      </p:sp>
      <p:pic>
        <p:nvPicPr>
          <p:cNvPr id="56" name="Image 2" descr="preencoded.png"/>
          <p:cNvPicPr>
            <a:picLocks noChangeAspect="1"/>
          </p:cNvPicPr>
          <p:nvPr/>
        </p:nvPicPr>
        <p:blipFill>
          <a:blip r:embed="rId5"/>
          <a:srcRect/>
          <a:stretch/>
        </p:blipFill>
        <p:spPr>
          <a:xfrm>
            <a:off x="6581851" y="2164385"/>
            <a:ext cx="105156" cy="105156"/>
          </a:xfrm>
          <a:prstGeom prst="rect">
            <a:avLst/>
          </a:prstGeom>
        </p:spPr>
      </p:pic>
      <p:sp>
        <p:nvSpPr>
          <p:cNvPr id="57" name="Text 52"/>
          <p:cNvSpPr txBox="1"/>
          <p:nvPr/>
        </p:nvSpPr>
        <p:spPr>
          <a:xfrm>
            <a:off x="6724498" y="2138782"/>
            <a:ext cx="288950" cy="162763"/>
          </a:xfrm>
          <a:prstGeom prst="rect">
            <a:avLst/>
          </a:prstGeom>
          <a:noFill/>
          <a:ln/>
        </p:spPr>
        <p:txBody>
          <a:bodyPr wrap="square" lIns="0" tIns="0" rIns="0" bIns="0" rtlCol="0" anchor="ctr"/>
          <a:lstStyle/>
          <a:p>
            <a:pPr marL="0" indent="0" algn="l">
              <a:buNone/>
            </a:pPr>
            <a:r>
              <a:rPr lang="en-US" sz="800" b="1" dirty="0">
                <a:solidFill>
                  <a:srgbClr val="5F6368"/>
                </a:solidFill>
                <a:latin typeface="Noto Sans JP" pitchFamily="34" charset="0"/>
                <a:ea typeface="Noto Sans JP" pitchFamily="34" charset="-122"/>
                <a:cs typeface="Noto Sans JP" pitchFamily="34" charset="-120"/>
              </a:rPr>
              <a:t>経歴</a:t>
            </a:r>
            <a:endParaRPr lang="en-US" sz="800" dirty="0"/>
          </a:p>
        </p:txBody>
      </p:sp>
      <p:sp>
        <p:nvSpPr>
          <p:cNvPr id="58" name="Shape 53"/>
          <p:cNvSpPr/>
          <p:nvPr/>
        </p:nvSpPr>
        <p:spPr>
          <a:xfrm>
            <a:off x="7172554" y="2109521"/>
            <a:ext cx="3343046" cy="247802"/>
          </a:xfrm>
          <a:prstGeom prst="roundRect">
            <a:avLst>
              <a:gd name="adj" fmla="val 56770"/>
            </a:avLst>
          </a:prstGeom>
          <a:solidFill>
            <a:srgbClr val="F8F9FA"/>
          </a:solidFill>
          <a:ln w="12700">
            <a:solidFill>
              <a:srgbClr val="DADCE0"/>
            </a:solidFill>
            <a:prstDash val="solid"/>
          </a:ln>
        </p:spPr>
        <p:txBody>
          <a:bodyPr/>
          <a:lstStyle/>
          <a:p>
            <a:endParaRPr lang="ja-JP" altLang="en-US"/>
          </a:p>
        </p:txBody>
      </p:sp>
      <p:sp>
        <p:nvSpPr>
          <p:cNvPr id="59" name="Text 54"/>
          <p:cNvSpPr txBox="1"/>
          <p:nvPr/>
        </p:nvSpPr>
        <p:spPr>
          <a:xfrm>
            <a:off x="7258507" y="2147926"/>
            <a:ext cx="3258007" cy="162763"/>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リンクアンドモチベーション（組織変革コンサル／営業Mgr）</a:t>
            </a:r>
            <a:endParaRPr lang="en-US" sz="900" dirty="0"/>
          </a:p>
        </p:txBody>
      </p:sp>
      <p:pic>
        <p:nvPicPr>
          <p:cNvPr id="60" name="Image 3" descr="preencoded.png"/>
          <p:cNvPicPr>
            <a:picLocks noChangeAspect="1"/>
          </p:cNvPicPr>
          <p:nvPr/>
        </p:nvPicPr>
        <p:blipFill>
          <a:blip r:embed="rId6"/>
          <a:srcRect t="-1587" b="-1587"/>
          <a:stretch/>
        </p:blipFill>
        <p:spPr>
          <a:xfrm>
            <a:off x="10567721" y="2186330"/>
            <a:ext cx="57607" cy="95098"/>
          </a:xfrm>
          <a:prstGeom prst="rect">
            <a:avLst/>
          </a:prstGeom>
        </p:spPr>
      </p:pic>
      <p:sp>
        <p:nvSpPr>
          <p:cNvPr id="61" name="Shape 55"/>
          <p:cNvSpPr/>
          <p:nvPr/>
        </p:nvSpPr>
        <p:spPr>
          <a:xfrm>
            <a:off x="7172554" y="2414930"/>
            <a:ext cx="1886407" cy="247802"/>
          </a:xfrm>
          <a:prstGeom prst="roundRect">
            <a:avLst>
              <a:gd name="adj" fmla="val 56770"/>
            </a:avLst>
          </a:prstGeom>
          <a:solidFill>
            <a:srgbClr val="F8F9FA"/>
          </a:solidFill>
          <a:ln w="12700">
            <a:solidFill>
              <a:srgbClr val="DADCE0"/>
            </a:solidFill>
            <a:prstDash val="solid"/>
          </a:ln>
        </p:spPr>
        <p:txBody>
          <a:bodyPr/>
          <a:lstStyle/>
          <a:p>
            <a:endParaRPr lang="ja-JP" altLang="en-US"/>
          </a:p>
        </p:txBody>
      </p:sp>
      <p:sp>
        <p:nvSpPr>
          <p:cNvPr id="62" name="Text 56"/>
          <p:cNvSpPr txBox="1"/>
          <p:nvPr/>
        </p:nvSpPr>
        <p:spPr>
          <a:xfrm>
            <a:off x="7258507" y="2452421"/>
            <a:ext cx="1800454" cy="162763"/>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シンプレクス（人材開発責任者）</a:t>
            </a:r>
            <a:endParaRPr lang="en-US" sz="900" dirty="0"/>
          </a:p>
        </p:txBody>
      </p:sp>
      <p:pic>
        <p:nvPicPr>
          <p:cNvPr id="63" name="Image 4" descr="preencoded.png"/>
          <p:cNvPicPr>
            <a:picLocks noChangeAspect="1"/>
          </p:cNvPicPr>
          <p:nvPr/>
        </p:nvPicPr>
        <p:blipFill>
          <a:blip r:embed="rId6"/>
          <a:srcRect t="-1587" b="-1587"/>
          <a:stretch/>
        </p:blipFill>
        <p:spPr>
          <a:xfrm>
            <a:off x="9108338" y="2490826"/>
            <a:ext cx="57607" cy="95098"/>
          </a:xfrm>
          <a:prstGeom prst="rect">
            <a:avLst/>
          </a:prstGeom>
        </p:spPr>
      </p:pic>
      <p:sp>
        <p:nvSpPr>
          <p:cNvPr id="64" name="Shape 57"/>
          <p:cNvSpPr/>
          <p:nvPr/>
        </p:nvSpPr>
        <p:spPr>
          <a:xfrm>
            <a:off x="9222638" y="2414930"/>
            <a:ext cx="1114654" cy="247802"/>
          </a:xfrm>
          <a:prstGeom prst="roundRect">
            <a:avLst>
              <a:gd name="adj" fmla="val 56770"/>
            </a:avLst>
          </a:prstGeom>
          <a:solidFill>
            <a:srgbClr val="F8F9FA"/>
          </a:solidFill>
          <a:ln w="12700">
            <a:solidFill>
              <a:srgbClr val="DADCE0"/>
            </a:solidFill>
            <a:prstDash val="solid"/>
          </a:ln>
        </p:spPr>
        <p:txBody>
          <a:bodyPr/>
          <a:lstStyle/>
          <a:p>
            <a:endParaRPr lang="ja-JP" altLang="en-US"/>
          </a:p>
        </p:txBody>
      </p:sp>
      <p:sp>
        <p:nvSpPr>
          <p:cNvPr id="65" name="Text 58"/>
          <p:cNvSpPr txBox="1"/>
          <p:nvPr/>
        </p:nvSpPr>
        <p:spPr>
          <a:xfrm>
            <a:off x="9308592" y="2452421"/>
            <a:ext cx="1028700" cy="162763"/>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カオナビ 共同創業</a:t>
            </a:r>
            <a:endParaRPr lang="en-US" sz="900" dirty="0"/>
          </a:p>
        </p:txBody>
      </p:sp>
      <p:pic>
        <p:nvPicPr>
          <p:cNvPr id="66" name="Image 5" descr="preencoded.png"/>
          <p:cNvPicPr>
            <a:picLocks noChangeAspect="1"/>
          </p:cNvPicPr>
          <p:nvPr/>
        </p:nvPicPr>
        <p:blipFill>
          <a:blip r:embed="rId7"/>
          <a:srcRect/>
          <a:stretch/>
        </p:blipFill>
        <p:spPr>
          <a:xfrm>
            <a:off x="6581851" y="2812694"/>
            <a:ext cx="105156" cy="105156"/>
          </a:xfrm>
          <a:prstGeom prst="rect">
            <a:avLst/>
          </a:prstGeom>
        </p:spPr>
      </p:pic>
      <p:sp>
        <p:nvSpPr>
          <p:cNvPr id="67" name="Text 59"/>
          <p:cNvSpPr txBox="1"/>
          <p:nvPr/>
        </p:nvSpPr>
        <p:spPr>
          <a:xfrm>
            <a:off x="6724498" y="2786177"/>
            <a:ext cx="288950" cy="162763"/>
          </a:xfrm>
          <a:prstGeom prst="rect">
            <a:avLst/>
          </a:prstGeom>
          <a:noFill/>
          <a:ln/>
        </p:spPr>
        <p:txBody>
          <a:bodyPr wrap="square" lIns="0" tIns="0" rIns="0" bIns="0" rtlCol="0" anchor="ctr"/>
          <a:lstStyle/>
          <a:p>
            <a:pPr marL="0" indent="0" algn="l">
              <a:buNone/>
            </a:pPr>
            <a:r>
              <a:rPr lang="en-US" sz="800" b="1" dirty="0">
                <a:solidFill>
                  <a:srgbClr val="5F6368"/>
                </a:solidFill>
                <a:latin typeface="Noto Sans JP" pitchFamily="34" charset="0"/>
                <a:ea typeface="Noto Sans JP" pitchFamily="34" charset="-122"/>
                <a:cs typeface="Noto Sans JP" pitchFamily="34" charset="-120"/>
              </a:rPr>
              <a:t>補足</a:t>
            </a:r>
            <a:endParaRPr lang="en-US" sz="800" dirty="0"/>
          </a:p>
        </p:txBody>
      </p:sp>
      <p:sp>
        <p:nvSpPr>
          <p:cNvPr id="68" name="Text 60"/>
          <p:cNvSpPr txBox="1"/>
          <p:nvPr/>
        </p:nvSpPr>
        <p:spPr>
          <a:xfrm>
            <a:off x="7172554" y="2757830"/>
            <a:ext cx="4427525" cy="372161"/>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前職での組織人事コンサルティングや人材開発の経験を活かし、タレントマネジメント市場を開拓。2022年よりCo-CEOを経て単独CEOへ。</a:t>
            </a:r>
            <a:endParaRPr lang="en-US" sz="900" dirty="0"/>
          </a:p>
        </p:txBody>
      </p:sp>
      <p:sp>
        <p:nvSpPr>
          <p:cNvPr id="69" name="Shape 61"/>
          <p:cNvSpPr/>
          <p:nvPr/>
        </p:nvSpPr>
        <p:spPr>
          <a:xfrm>
            <a:off x="4762195" y="3481121"/>
            <a:ext cx="6953098" cy="1705356"/>
          </a:xfrm>
          <a:prstGeom prst="roundRect">
            <a:avLst>
              <a:gd name="adj" fmla="val 3595"/>
            </a:avLst>
          </a:prstGeom>
          <a:solidFill>
            <a:srgbClr val="FFFFFF"/>
          </a:solidFill>
          <a:ln w="12700">
            <a:solidFill>
              <a:srgbClr val="EEEEEE"/>
            </a:solidFill>
            <a:prstDash val="solid"/>
          </a:ln>
          <a:effectLst>
            <a:outerShdw blurRad="76200" dist="25400" dir="5400000" algn="bl" rotWithShape="0">
              <a:srgbClr val="000000">
                <a:alpha val="3000"/>
              </a:srgbClr>
            </a:outerShdw>
          </a:effectLst>
        </p:spPr>
        <p:txBody>
          <a:bodyPr/>
          <a:lstStyle/>
          <a:p>
            <a:endParaRPr lang="ja-JP" altLang="en-US"/>
          </a:p>
        </p:txBody>
      </p:sp>
      <p:sp>
        <p:nvSpPr>
          <p:cNvPr id="70" name="Shape 62"/>
          <p:cNvSpPr/>
          <p:nvPr/>
        </p:nvSpPr>
        <p:spPr>
          <a:xfrm>
            <a:off x="6382512" y="3681374"/>
            <a:ext cx="9144" cy="1304849"/>
          </a:xfrm>
          <a:prstGeom prst="rect">
            <a:avLst/>
          </a:prstGeom>
          <a:solidFill>
            <a:srgbClr val="F0F0F0"/>
          </a:solidFill>
          <a:ln/>
        </p:spPr>
        <p:txBody>
          <a:bodyPr/>
          <a:lstStyle/>
          <a:p>
            <a:endParaRPr lang="ja-JP" altLang="en-US"/>
          </a:p>
        </p:txBody>
      </p:sp>
      <p:sp>
        <p:nvSpPr>
          <p:cNvPr id="71" name="Shape 63"/>
          <p:cNvSpPr/>
          <p:nvPr/>
        </p:nvSpPr>
        <p:spPr>
          <a:xfrm>
            <a:off x="4962449" y="3988613"/>
            <a:ext cx="1228954" cy="190195"/>
          </a:xfrm>
          <a:prstGeom prst="roundRect">
            <a:avLst>
              <a:gd name="adj" fmla="val 480770"/>
            </a:avLst>
          </a:prstGeom>
          <a:solidFill>
            <a:srgbClr val="F0F0F0"/>
          </a:solidFill>
          <a:ln/>
        </p:spPr>
        <p:txBody>
          <a:bodyPr/>
          <a:lstStyle/>
          <a:p>
            <a:endParaRPr lang="ja-JP" altLang="en-US"/>
          </a:p>
        </p:txBody>
      </p:sp>
      <p:sp>
        <p:nvSpPr>
          <p:cNvPr id="72" name="Text 64"/>
          <p:cNvSpPr txBox="1"/>
          <p:nvPr/>
        </p:nvSpPr>
        <p:spPr>
          <a:xfrm>
            <a:off x="5339182" y="4007815"/>
            <a:ext cx="553212" cy="143561"/>
          </a:xfrm>
          <a:prstGeom prst="rect">
            <a:avLst/>
          </a:prstGeom>
          <a:noFill/>
          <a:ln/>
        </p:spPr>
        <p:txBody>
          <a:bodyPr wrap="square" lIns="0" tIns="0" rIns="0" bIns="0" rtlCol="0" anchor="ctr"/>
          <a:lstStyle/>
          <a:p>
            <a:pPr marL="0" indent="0" algn="ctr">
              <a:buNone/>
            </a:pPr>
            <a:r>
              <a:rPr lang="en-US" sz="800" b="1" dirty="0">
                <a:solidFill>
                  <a:srgbClr val="555555"/>
                </a:solidFill>
                <a:latin typeface="Noto Sans JP" pitchFamily="34" charset="0"/>
                <a:ea typeface="Noto Sans JP" pitchFamily="34" charset="-122"/>
                <a:cs typeface="Noto Sans JP" pitchFamily="34" charset="-120"/>
              </a:rPr>
              <a:t>創業者顧問</a:t>
            </a:r>
            <a:endParaRPr lang="en-US" sz="800" dirty="0"/>
          </a:p>
        </p:txBody>
      </p:sp>
      <p:sp>
        <p:nvSpPr>
          <p:cNvPr id="73" name="Text 65"/>
          <p:cNvSpPr txBox="1"/>
          <p:nvPr/>
        </p:nvSpPr>
        <p:spPr>
          <a:xfrm>
            <a:off x="4962449" y="4217213"/>
            <a:ext cx="862279" cy="247802"/>
          </a:xfrm>
          <a:prstGeom prst="rect">
            <a:avLst/>
          </a:prstGeom>
          <a:noFill/>
          <a:ln/>
        </p:spPr>
        <p:txBody>
          <a:bodyPr wrap="square" lIns="0" tIns="0" rIns="0" bIns="0" rtlCol="0" anchor="ctr"/>
          <a:lstStyle/>
          <a:p>
            <a:pPr marL="0" indent="0" algn="l">
              <a:buNone/>
            </a:pPr>
            <a:r>
              <a:rPr lang="en-US" sz="1300" b="1" dirty="0">
                <a:solidFill>
                  <a:srgbClr val="202124"/>
                </a:solidFill>
                <a:latin typeface="Noto Sans JP" pitchFamily="34" charset="0"/>
                <a:ea typeface="Noto Sans JP" pitchFamily="34" charset="-122"/>
                <a:cs typeface="Noto Sans JP" pitchFamily="34" charset="-120"/>
              </a:rPr>
              <a:t>柳橋 仁機</a:t>
            </a:r>
            <a:endParaRPr lang="en-US" sz="1300" dirty="0"/>
          </a:p>
        </p:txBody>
      </p:sp>
      <p:sp>
        <p:nvSpPr>
          <p:cNvPr id="74" name="Text 66"/>
          <p:cNvSpPr txBox="1"/>
          <p:nvPr/>
        </p:nvSpPr>
        <p:spPr>
          <a:xfrm>
            <a:off x="4962449" y="4517136"/>
            <a:ext cx="1069848" cy="152705"/>
          </a:xfrm>
          <a:prstGeom prst="rect">
            <a:avLst/>
          </a:prstGeom>
          <a:noFill/>
          <a:ln/>
        </p:spPr>
        <p:txBody>
          <a:bodyPr wrap="square" lIns="0" tIns="0" rIns="0" bIns="0" rtlCol="0" anchor="ctr"/>
          <a:lstStyle/>
          <a:p>
            <a:pPr marL="0" indent="0" algn="l">
              <a:buNone/>
            </a:pPr>
            <a:r>
              <a:rPr lang="en-US" sz="800" dirty="0">
                <a:solidFill>
                  <a:srgbClr val="666666"/>
                </a:solidFill>
                <a:latin typeface="Noto Sans JP" pitchFamily="34" charset="0"/>
                <a:ea typeface="Noto Sans JP" pitchFamily="34" charset="-122"/>
                <a:cs typeface="Noto Sans JP" pitchFamily="34" charset="-120"/>
              </a:rPr>
              <a:t>2008年 カオナビ創業</a:t>
            </a:r>
            <a:endParaRPr lang="en-US" sz="800" dirty="0"/>
          </a:p>
        </p:txBody>
      </p:sp>
      <p:pic>
        <p:nvPicPr>
          <p:cNvPr id="75" name="Image 6" descr="preencoded.png"/>
          <p:cNvPicPr>
            <a:picLocks noChangeAspect="1"/>
          </p:cNvPicPr>
          <p:nvPr/>
        </p:nvPicPr>
        <p:blipFill>
          <a:blip r:embed="rId4"/>
          <a:srcRect l="-783" r="-783"/>
          <a:stretch/>
        </p:blipFill>
        <p:spPr>
          <a:xfrm>
            <a:off x="6581851" y="3736238"/>
            <a:ext cx="133502" cy="105156"/>
          </a:xfrm>
          <a:prstGeom prst="rect">
            <a:avLst/>
          </a:prstGeom>
        </p:spPr>
      </p:pic>
      <p:sp>
        <p:nvSpPr>
          <p:cNvPr id="76" name="Text 67"/>
          <p:cNvSpPr txBox="1"/>
          <p:nvPr/>
        </p:nvSpPr>
        <p:spPr>
          <a:xfrm>
            <a:off x="6752844" y="3709721"/>
            <a:ext cx="288950" cy="162763"/>
          </a:xfrm>
          <a:prstGeom prst="rect">
            <a:avLst/>
          </a:prstGeom>
          <a:noFill/>
          <a:ln/>
        </p:spPr>
        <p:txBody>
          <a:bodyPr wrap="square" lIns="0" tIns="0" rIns="0" bIns="0" rtlCol="0" anchor="ctr"/>
          <a:lstStyle/>
          <a:p>
            <a:pPr marL="0" indent="0" algn="l">
              <a:buNone/>
            </a:pPr>
            <a:r>
              <a:rPr lang="en-US" sz="800" b="1" dirty="0">
                <a:solidFill>
                  <a:srgbClr val="5F6368"/>
                </a:solidFill>
                <a:latin typeface="Noto Sans JP" pitchFamily="34" charset="0"/>
                <a:ea typeface="Noto Sans JP" pitchFamily="34" charset="-122"/>
                <a:cs typeface="Noto Sans JP" pitchFamily="34" charset="-120"/>
              </a:rPr>
              <a:t>学歴</a:t>
            </a:r>
            <a:endParaRPr lang="en-US" sz="800" dirty="0"/>
          </a:p>
        </p:txBody>
      </p:sp>
      <p:sp>
        <p:nvSpPr>
          <p:cNvPr id="77" name="Text 68"/>
          <p:cNvSpPr txBox="1"/>
          <p:nvPr/>
        </p:nvSpPr>
        <p:spPr>
          <a:xfrm>
            <a:off x="7172554" y="3681374"/>
            <a:ext cx="2683764" cy="181051"/>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東京理科大学 → 同大学院 基礎工学研究科 修了</a:t>
            </a:r>
            <a:endParaRPr lang="en-US" sz="900" dirty="0"/>
          </a:p>
        </p:txBody>
      </p:sp>
      <p:pic>
        <p:nvPicPr>
          <p:cNvPr id="78" name="Image 7" descr="preencoded.png"/>
          <p:cNvPicPr>
            <a:picLocks noChangeAspect="1"/>
          </p:cNvPicPr>
          <p:nvPr/>
        </p:nvPicPr>
        <p:blipFill>
          <a:blip r:embed="rId5"/>
          <a:srcRect/>
          <a:stretch/>
        </p:blipFill>
        <p:spPr>
          <a:xfrm>
            <a:off x="6581851" y="4016959"/>
            <a:ext cx="105156" cy="105156"/>
          </a:xfrm>
          <a:prstGeom prst="rect">
            <a:avLst/>
          </a:prstGeom>
        </p:spPr>
      </p:pic>
      <p:sp>
        <p:nvSpPr>
          <p:cNvPr id="79" name="Text 69"/>
          <p:cNvSpPr txBox="1"/>
          <p:nvPr/>
        </p:nvSpPr>
        <p:spPr>
          <a:xfrm>
            <a:off x="6724498" y="3991356"/>
            <a:ext cx="288950" cy="162763"/>
          </a:xfrm>
          <a:prstGeom prst="rect">
            <a:avLst/>
          </a:prstGeom>
          <a:noFill/>
          <a:ln/>
        </p:spPr>
        <p:txBody>
          <a:bodyPr wrap="square" lIns="0" tIns="0" rIns="0" bIns="0" rtlCol="0" anchor="ctr"/>
          <a:lstStyle/>
          <a:p>
            <a:pPr marL="0" indent="0" algn="l">
              <a:buNone/>
            </a:pPr>
            <a:r>
              <a:rPr lang="en-US" sz="800" b="1" dirty="0">
                <a:solidFill>
                  <a:srgbClr val="5F6368"/>
                </a:solidFill>
                <a:latin typeface="Noto Sans JP" pitchFamily="34" charset="0"/>
                <a:ea typeface="Noto Sans JP" pitchFamily="34" charset="-122"/>
                <a:cs typeface="Noto Sans JP" pitchFamily="34" charset="-120"/>
              </a:rPr>
              <a:t>経歴</a:t>
            </a:r>
            <a:endParaRPr lang="en-US" sz="800" dirty="0"/>
          </a:p>
        </p:txBody>
      </p:sp>
      <p:sp>
        <p:nvSpPr>
          <p:cNvPr id="80" name="Shape 70"/>
          <p:cNvSpPr/>
          <p:nvPr/>
        </p:nvSpPr>
        <p:spPr>
          <a:xfrm>
            <a:off x="7172554" y="3962095"/>
            <a:ext cx="1923898" cy="247802"/>
          </a:xfrm>
          <a:prstGeom prst="roundRect">
            <a:avLst>
              <a:gd name="adj" fmla="val 56770"/>
            </a:avLst>
          </a:prstGeom>
          <a:solidFill>
            <a:srgbClr val="F8F9FA"/>
          </a:solidFill>
          <a:ln w="12700">
            <a:solidFill>
              <a:srgbClr val="DADCE0"/>
            </a:solidFill>
            <a:prstDash val="solid"/>
          </a:ln>
        </p:spPr>
        <p:txBody>
          <a:bodyPr/>
          <a:lstStyle/>
          <a:p>
            <a:endParaRPr lang="ja-JP" altLang="en-US"/>
          </a:p>
        </p:txBody>
      </p:sp>
      <p:sp>
        <p:nvSpPr>
          <p:cNvPr id="81" name="Text 71"/>
          <p:cNvSpPr txBox="1"/>
          <p:nvPr/>
        </p:nvSpPr>
        <p:spPr>
          <a:xfrm>
            <a:off x="7258507" y="4000500"/>
            <a:ext cx="1838858" cy="162763"/>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アクセンチュア（大規模DB開発）</a:t>
            </a:r>
            <a:endParaRPr lang="en-US" sz="900" dirty="0"/>
          </a:p>
        </p:txBody>
      </p:sp>
      <p:pic>
        <p:nvPicPr>
          <p:cNvPr id="82" name="Image 8" descr="preencoded.png"/>
          <p:cNvPicPr>
            <a:picLocks noChangeAspect="1"/>
          </p:cNvPicPr>
          <p:nvPr/>
        </p:nvPicPr>
        <p:blipFill>
          <a:blip r:embed="rId6"/>
          <a:srcRect t="-1587" b="-1587"/>
          <a:stretch/>
        </p:blipFill>
        <p:spPr>
          <a:xfrm>
            <a:off x="9146743" y="4038905"/>
            <a:ext cx="57607" cy="95098"/>
          </a:xfrm>
          <a:prstGeom prst="rect">
            <a:avLst/>
          </a:prstGeom>
        </p:spPr>
      </p:pic>
      <p:sp>
        <p:nvSpPr>
          <p:cNvPr id="83" name="Shape 72"/>
          <p:cNvSpPr/>
          <p:nvPr/>
        </p:nvSpPr>
        <p:spPr>
          <a:xfrm>
            <a:off x="9261043" y="3962095"/>
            <a:ext cx="1657807" cy="247802"/>
          </a:xfrm>
          <a:prstGeom prst="roundRect">
            <a:avLst>
              <a:gd name="adj" fmla="val 56770"/>
            </a:avLst>
          </a:prstGeom>
          <a:solidFill>
            <a:srgbClr val="F8F9FA"/>
          </a:solidFill>
          <a:ln w="12700">
            <a:solidFill>
              <a:srgbClr val="DADCE0"/>
            </a:solidFill>
            <a:prstDash val="solid"/>
          </a:ln>
        </p:spPr>
        <p:txBody>
          <a:bodyPr/>
          <a:lstStyle/>
          <a:p>
            <a:endParaRPr lang="ja-JP" altLang="en-US"/>
          </a:p>
        </p:txBody>
      </p:sp>
      <p:sp>
        <p:nvSpPr>
          <p:cNvPr id="84" name="Text 73"/>
          <p:cNvSpPr txBox="1"/>
          <p:nvPr/>
        </p:nvSpPr>
        <p:spPr>
          <a:xfrm>
            <a:off x="9346997" y="4000500"/>
            <a:ext cx="1571854" cy="162763"/>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アイスタイル（人事責任者）</a:t>
            </a:r>
            <a:endParaRPr lang="en-US" sz="900" dirty="0"/>
          </a:p>
        </p:txBody>
      </p:sp>
      <p:pic>
        <p:nvPicPr>
          <p:cNvPr id="85" name="Image 9" descr="preencoded.png"/>
          <p:cNvPicPr>
            <a:picLocks noChangeAspect="1"/>
          </p:cNvPicPr>
          <p:nvPr/>
        </p:nvPicPr>
        <p:blipFill>
          <a:blip r:embed="rId6"/>
          <a:srcRect t="-1587" b="-1587"/>
          <a:stretch/>
        </p:blipFill>
        <p:spPr>
          <a:xfrm>
            <a:off x="10966399" y="4038905"/>
            <a:ext cx="57607" cy="95098"/>
          </a:xfrm>
          <a:prstGeom prst="rect">
            <a:avLst/>
          </a:prstGeom>
        </p:spPr>
      </p:pic>
      <p:sp>
        <p:nvSpPr>
          <p:cNvPr id="86" name="Shape 74"/>
          <p:cNvSpPr/>
          <p:nvPr/>
        </p:nvSpPr>
        <p:spPr>
          <a:xfrm>
            <a:off x="7172554" y="4267505"/>
            <a:ext cx="886054" cy="247802"/>
          </a:xfrm>
          <a:prstGeom prst="roundRect">
            <a:avLst>
              <a:gd name="adj" fmla="val 56770"/>
            </a:avLst>
          </a:prstGeom>
          <a:solidFill>
            <a:srgbClr val="F8F9FA"/>
          </a:solidFill>
          <a:ln w="12700">
            <a:solidFill>
              <a:srgbClr val="DADCE0"/>
            </a:solidFill>
            <a:prstDash val="solid"/>
          </a:ln>
        </p:spPr>
        <p:txBody>
          <a:bodyPr/>
          <a:lstStyle/>
          <a:p>
            <a:endParaRPr lang="ja-JP" altLang="en-US"/>
          </a:p>
        </p:txBody>
      </p:sp>
      <p:sp>
        <p:nvSpPr>
          <p:cNvPr id="87" name="Text 75"/>
          <p:cNvSpPr txBox="1"/>
          <p:nvPr/>
        </p:nvSpPr>
        <p:spPr>
          <a:xfrm>
            <a:off x="7258507" y="4304995"/>
            <a:ext cx="800100" cy="162763"/>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カオナビ 創業</a:t>
            </a:r>
            <a:endParaRPr lang="en-US" sz="900" dirty="0"/>
          </a:p>
        </p:txBody>
      </p:sp>
      <p:pic>
        <p:nvPicPr>
          <p:cNvPr id="88" name="Image 10" descr="preencoded.png"/>
          <p:cNvPicPr>
            <a:picLocks noChangeAspect="1"/>
          </p:cNvPicPr>
          <p:nvPr/>
        </p:nvPicPr>
        <p:blipFill>
          <a:blip r:embed="rId7"/>
          <a:srcRect/>
          <a:stretch/>
        </p:blipFill>
        <p:spPr>
          <a:xfrm>
            <a:off x="6581851" y="4665269"/>
            <a:ext cx="105156" cy="105156"/>
          </a:xfrm>
          <a:prstGeom prst="rect">
            <a:avLst/>
          </a:prstGeom>
        </p:spPr>
      </p:pic>
      <p:sp>
        <p:nvSpPr>
          <p:cNvPr id="89" name="Text 76"/>
          <p:cNvSpPr txBox="1"/>
          <p:nvPr/>
        </p:nvSpPr>
        <p:spPr>
          <a:xfrm>
            <a:off x="6724498" y="4638751"/>
            <a:ext cx="288950" cy="162763"/>
          </a:xfrm>
          <a:prstGeom prst="rect">
            <a:avLst/>
          </a:prstGeom>
          <a:noFill/>
          <a:ln/>
        </p:spPr>
        <p:txBody>
          <a:bodyPr wrap="square" lIns="0" tIns="0" rIns="0" bIns="0" rtlCol="0" anchor="ctr"/>
          <a:lstStyle/>
          <a:p>
            <a:pPr marL="0" indent="0" algn="l">
              <a:buNone/>
            </a:pPr>
            <a:r>
              <a:rPr lang="en-US" sz="800" b="1" dirty="0">
                <a:solidFill>
                  <a:srgbClr val="5F6368"/>
                </a:solidFill>
                <a:latin typeface="Noto Sans JP" pitchFamily="34" charset="0"/>
                <a:ea typeface="Noto Sans JP" pitchFamily="34" charset="-122"/>
                <a:cs typeface="Noto Sans JP" pitchFamily="34" charset="-120"/>
              </a:rPr>
              <a:t>補足</a:t>
            </a:r>
            <a:endParaRPr lang="en-US" sz="800" dirty="0"/>
          </a:p>
        </p:txBody>
      </p:sp>
      <p:sp>
        <p:nvSpPr>
          <p:cNvPr id="90" name="Text 77"/>
          <p:cNvSpPr txBox="1"/>
          <p:nvPr/>
        </p:nvSpPr>
        <p:spPr>
          <a:xfrm>
            <a:off x="7172554" y="4610405"/>
            <a:ext cx="4436669" cy="372161"/>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人事責任者時代に「顔と名前が一致しない」課題に直面し、カオナビを着想。2025年より経営の一線から顧問職へ。</a:t>
            </a:r>
            <a:endParaRPr lang="en-US" sz="900" dirty="0"/>
          </a:p>
        </p:txBody>
      </p:sp>
      <p:sp>
        <p:nvSpPr>
          <p:cNvPr id="91" name="Shape 78"/>
          <p:cNvSpPr/>
          <p:nvPr/>
        </p:nvSpPr>
        <p:spPr>
          <a:xfrm>
            <a:off x="4762195" y="5333695"/>
            <a:ext cx="6953098" cy="1257300"/>
          </a:xfrm>
          <a:prstGeom prst="roundRect">
            <a:avLst>
              <a:gd name="adj" fmla="val 6612"/>
            </a:avLst>
          </a:prstGeom>
          <a:solidFill>
            <a:srgbClr val="FFFFFF"/>
          </a:solidFill>
          <a:ln w="12700">
            <a:solidFill>
              <a:srgbClr val="EEEEEE"/>
            </a:solidFill>
            <a:prstDash val="solid"/>
          </a:ln>
          <a:effectLst>
            <a:outerShdw blurRad="76200" dist="25400" dir="5400000" algn="bl" rotWithShape="0">
              <a:srgbClr val="000000">
                <a:alpha val="3000"/>
              </a:srgbClr>
            </a:outerShdw>
          </a:effectLst>
        </p:spPr>
        <p:txBody>
          <a:bodyPr/>
          <a:lstStyle/>
          <a:p>
            <a:endParaRPr lang="ja-JP" altLang="en-US"/>
          </a:p>
        </p:txBody>
      </p:sp>
      <p:sp>
        <p:nvSpPr>
          <p:cNvPr id="92" name="Shape 79"/>
          <p:cNvSpPr/>
          <p:nvPr/>
        </p:nvSpPr>
        <p:spPr>
          <a:xfrm>
            <a:off x="6382512" y="5533949"/>
            <a:ext cx="9144" cy="857707"/>
          </a:xfrm>
          <a:prstGeom prst="rect">
            <a:avLst/>
          </a:prstGeom>
          <a:solidFill>
            <a:srgbClr val="F0F0F0"/>
          </a:solidFill>
          <a:ln/>
        </p:spPr>
        <p:txBody>
          <a:bodyPr/>
          <a:lstStyle/>
          <a:p>
            <a:endParaRPr lang="ja-JP" altLang="en-US"/>
          </a:p>
        </p:txBody>
      </p:sp>
      <p:sp>
        <p:nvSpPr>
          <p:cNvPr id="93" name="Shape 80"/>
          <p:cNvSpPr/>
          <p:nvPr/>
        </p:nvSpPr>
        <p:spPr>
          <a:xfrm>
            <a:off x="4962449" y="5619902"/>
            <a:ext cx="1228954" cy="190195"/>
          </a:xfrm>
          <a:prstGeom prst="roundRect">
            <a:avLst>
              <a:gd name="adj" fmla="val 480770"/>
            </a:avLst>
          </a:prstGeom>
          <a:solidFill>
            <a:srgbClr val="E6F7FF"/>
          </a:solidFill>
          <a:ln/>
        </p:spPr>
        <p:txBody>
          <a:bodyPr/>
          <a:lstStyle/>
          <a:p>
            <a:endParaRPr lang="ja-JP" altLang="en-US"/>
          </a:p>
        </p:txBody>
      </p:sp>
      <p:sp>
        <p:nvSpPr>
          <p:cNvPr id="94" name="Text 81"/>
          <p:cNvSpPr txBox="1"/>
          <p:nvPr/>
        </p:nvSpPr>
        <p:spPr>
          <a:xfrm>
            <a:off x="5328209" y="5639105"/>
            <a:ext cx="581558" cy="143561"/>
          </a:xfrm>
          <a:prstGeom prst="rect">
            <a:avLst/>
          </a:prstGeom>
          <a:noFill/>
          <a:ln/>
        </p:spPr>
        <p:txBody>
          <a:bodyPr wrap="square" lIns="0" tIns="0" rIns="0" bIns="0" rtlCol="0" anchor="ctr"/>
          <a:lstStyle/>
          <a:p>
            <a:pPr marL="0" indent="0" algn="ctr">
              <a:buNone/>
            </a:pPr>
            <a:r>
              <a:rPr lang="en-US" sz="800" b="1" dirty="0">
                <a:solidFill>
                  <a:srgbClr val="0070A8"/>
                </a:solidFill>
                <a:latin typeface="Noto Sans JP" pitchFamily="34" charset="0"/>
                <a:ea typeface="Noto Sans JP" pitchFamily="34" charset="-122"/>
                <a:cs typeface="Noto Sans JP" pitchFamily="34" charset="-120"/>
              </a:rPr>
              <a:t>取締役 CFO</a:t>
            </a:r>
            <a:endParaRPr lang="en-US" sz="800" dirty="0"/>
          </a:p>
        </p:txBody>
      </p:sp>
      <p:sp>
        <p:nvSpPr>
          <p:cNvPr id="95" name="Text 82"/>
          <p:cNvSpPr txBox="1"/>
          <p:nvPr/>
        </p:nvSpPr>
        <p:spPr>
          <a:xfrm>
            <a:off x="4962449" y="5848502"/>
            <a:ext cx="862279" cy="247802"/>
          </a:xfrm>
          <a:prstGeom prst="rect">
            <a:avLst/>
          </a:prstGeom>
          <a:noFill/>
          <a:ln/>
        </p:spPr>
        <p:txBody>
          <a:bodyPr wrap="square" lIns="0" tIns="0" rIns="0" bIns="0" rtlCol="0" anchor="ctr"/>
          <a:lstStyle/>
          <a:p>
            <a:pPr marL="0" indent="0" algn="l">
              <a:buNone/>
            </a:pPr>
            <a:r>
              <a:rPr lang="en-US" sz="1300" b="1" dirty="0">
                <a:solidFill>
                  <a:srgbClr val="202124"/>
                </a:solidFill>
                <a:latin typeface="Noto Sans JP" pitchFamily="34" charset="0"/>
                <a:ea typeface="Noto Sans JP" pitchFamily="34" charset="-122"/>
                <a:cs typeface="Noto Sans JP" pitchFamily="34" charset="-120"/>
              </a:rPr>
              <a:t>橋本 公隆</a:t>
            </a:r>
            <a:endParaRPr lang="en-US" sz="1300" dirty="0"/>
          </a:p>
        </p:txBody>
      </p:sp>
      <p:sp>
        <p:nvSpPr>
          <p:cNvPr id="96" name="Text 83"/>
          <p:cNvSpPr txBox="1"/>
          <p:nvPr/>
        </p:nvSpPr>
        <p:spPr>
          <a:xfrm>
            <a:off x="4962449" y="6147511"/>
            <a:ext cx="650138" cy="152705"/>
          </a:xfrm>
          <a:prstGeom prst="rect">
            <a:avLst/>
          </a:prstGeom>
          <a:noFill/>
          <a:ln/>
        </p:spPr>
        <p:txBody>
          <a:bodyPr wrap="square" lIns="0" tIns="0" rIns="0" bIns="0" rtlCol="0" anchor="ctr"/>
          <a:lstStyle/>
          <a:p>
            <a:pPr marL="0" indent="0" algn="l">
              <a:buNone/>
            </a:pPr>
            <a:r>
              <a:rPr lang="en-US" sz="800" dirty="0">
                <a:solidFill>
                  <a:srgbClr val="666666"/>
                </a:solidFill>
                <a:latin typeface="Noto Sans JP" pitchFamily="34" charset="0"/>
                <a:ea typeface="Noto Sans JP" pitchFamily="34" charset="-122"/>
                <a:cs typeface="Noto Sans JP" pitchFamily="34" charset="-120"/>
              </a:rPr>
              <a:t>2018年 入社</a:t>
            </a:r>
            <a:endParaRPr lang="en-US" sz="800" dirty="0"/>
          </a:p>
        </p:txBody>
      </p:sp>
      <p:pic>
        <p:nvPicPr>
          <p:cNvPr id="97" name="Image 11" descr="preencoded.png"/>
          <p:cNvPicPr>
            <a:picLocks noChangeAspect="1"/>
          </p:cNvPicPr>
          <p:nvPr/>
        </p:nvPicPr>
        <p:blipFill>
          <a:blip r:embed="rId5"/>
          <a:srcRect/>
          <a:stretch/>
        </p:blipFill>
        <p:spPr>
          <a:xfrm>
            <a:off x="6581851" y="5588813"/>
            <a:ext cx="105156" cy="105156"/>
          </a:xfrm>
          <a:prstGeom prst="rect">
            <a:avLst/>
          </a:prstGeom>
        </p:spPr>
      </p:pic>
      <p:sp>
        <p:nvSpPr>
          <p:cNvPr id="98" name="Text 84"/>
          <p:cNvSpPr txBox="1"/>
          <p:nvPr/>
        </p:nvSpPr>
        <p:spPr>
          <a:xfrm>
            <a:off x="6724498" y="5562295"/>
            <a:ext cx="288950" cy="162763"/>
          </a:xfrm>
          <a:prstGeom prst="rect">
            <a:avLst/>
          </a:prstGeom>
          <a:noFill/>
          <a:ln/>
        </p:spPr>
        <p:txBody>
          <a:bodyPr wrap="square" lIns="0" tIns="0" rIns="0" bIns="0" rtlCol="0" anchor="ctr"/>
          <a:lstStyle/>
          <a:p>
            <a:pPr marL="0" indent="0" algn="l">
              <a:buNone/>
            </a:pPr>
            <a:r>
              <a:rPr lang="en-US" sz="800" b="1" dirty="0">
                <a:solidFill>
                  <a:srgbClr val="5F6368"/>
                </a:solidFill>
                <a:latin typeface="Noto Sans JP" pitchFamily="34" charset="0"/>
                <a:ea typeface="Noto Sans JP" pitchFamily="34" charset="-122"/>
                <a:cs typeface="Noto Sans JP" pitchFamily="34" charset="-120"/>
              </a:rPr>
              <a:t>経歴</a:t>
            </a:r>
            <a:endParaRPr lang="en-US" sz="800" dirty="0"/>
          </a:p>
        </p:txBody>
      </p:sp>
      <p:sp>
        <p:nvSpPr>
          <p:cNvPr id="99" name="Shape 85"/>
          <p:cNvSpPr/>
          <p:nvPr/>
        </p:nvSpPr>
        <p:spPr>
          <a:xfrm>
            <a:off x="7172554" y="5533949"/>
            <a:ext cx="1666951" cy="247802"/>
          </a:xfrm>
          <a:prstGeom prst="roundRect">
            <a:avLst>
              <a:gd name="adj" fmla="val 56770"/>
            </a:avLst>
          </a:prstGeom>
          <a:solidFill>
            <a:srgbClr val="F8F9FA"/>
          </a:solidFill>
          <a:ln w="12700">
            <a:solidFill>
              <a:srgbClr val="DADCE0"/>
            </a:solidFill>
            <a:prstDash val="solid"/>
          </a:ln>
        </p:spPr>
        <p:txBody>
          <a:bodyPr/>
          <a:lstStyle/>
          <a:p>
            <a:endParaRPr lang="ja-JP" altLang="en-US"/>
          </a:p>
        </p:txBody>
      </p:sp>
      <p:sp>
        <p:nvSpPr>
          <p:cNvPr id="100" name="Text 86"/>
          <p:cNvSpPr txBox="1"/>
          <p:nvPr/>
        </p:nvSpPr>
        <p:spPr>
          <a:xfrm>
            <a:off x="7258507" y="5572354"/>
            <a:ext cx="1581912" cy="162763"/>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三洋電機（財務／資金調達）</a:t>
            </a:r>
            <a:endParaRPr lang="en-US" sz="900" dirty="0"/>
          </a:p>
        </p:txBody>
      </p:sp>
      <p:pic>
        <p:nvPicPr>
          <p:cNvPr id="101" name="Image 12" descr="preencoded.png"/>
          <p:cNvPicPr>
            <a:picLocks noChangeAspect="1"/>
          </p:cNvPicPr>
          <p:nvPr/>
        </p:nvPicPr>
        <p:blipFill>
          <a:blip r:embed="rId6"/>
          <a:srcRect t="-1587" b="-1587"/>
          <a:stretch/>
        </p:blipFill>
        <p:spPr>
          <a:xfrm>
            <a:off x="8887054" y="5609844"/>
            <a:ext cx="57607" cy="95098"/>
          </a:xfrm>
          <a:prstGeom prst="rect">
            <a:avLst/>
          </a:prstGeom>
        </p:spPr>
      </p:pic>
      <p:sp>
        <p:nvSpPr>
          <p:cNvPr id="102" name="Shape 87"/>
          <p:cNvSpPr/>
          <p:nvPr/>
        </p:nvSpPr>
        <p:spPr>
          <a:xfrm>
            <a:off x="7172554" y="5838444"/>
            <a:ext cx="3000146" cy="247802"/>
          </a:xfrm>
          <a:prstGeom prst="roundRect">
            <a:avLst>
              <a:gd name="adj" fmla="val 56770"/>
            </a:avLst>
          </a:prstGeom>
          <a:solidFill>
            <a:srgbClr val="F8F9FA"/>
          </a:solidFill>
          <a:ln w="12700">
            <a:solidFill>
              <a:srgbClr val="DADCE0"/>
            </a:solidFill>
            <a:prstDash val="solid"/>
          </a:ln>
        </p:spPr>
        <p:txBody>
          <a:bodyPr/>
          <a:lstStyle/>
          <a:p>
            <a:endParaRPr lang="ja-JP" altLang="en-US"/>
          </a:p>
        </p:txBody>
      </p:sp>
      <p:sp>
        <p:nvSpPr>
          <p:cNvPr id="103" name="Text 88"/>
          <p:cNvSpPr txBox="1"/>
          <p:nvPr/>
        </p:nvSpPr>
        <p:spPr>
          <a:xfrm>
            <a:off x="7258507" y="5876849"/>
            <a:ext cx="2915107" cy="162763"/>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三菱UFJモルガン・スタンレー証券（投資銀行／M&amp;A）</a:t>
            </a:r>
            <a:endParaRPr lang="en-US" sz="900" dirty="0"/>
          </a:p>
        </p:txBody>
      </p:sp>
      <p:pic>
        <p:nvPicPr>
          <p:cNvPr id="104" name="Image 13" descr="preencoded.png"/>
          <p:cNvPicPr>
            <a:picLocks noChangeAspect="1"/>
          </p:cNvPicPr>
          <p:nvPr/>
        </p:nvPicPr>
        <p:blipFill>
          <a:blip r:embed="rId6"/>
          <a:srcRect t="-1587" b="-1587"/>
          <a:stretch/>
        </p:blipFill>
        <p:spPr>
          <a:xfrm>
            <a:off x="10226650" y="5915254"/>
            <a:ext cx="57607" cy="95098"/>
          </a:xfrm>
          <a:prstGeom prst="rect">
            <a:avLst/>
          </a:prstGeom>
        </p:spPr>
      </p:pic>
      <p:sp>
        <p:nvSpPr>
          <p:cNvPr id="105" name="Shape 89"/>
          <p:cNvSpPr/>
          <p:nvPr/>
        </p:nvSpPr>
        <p:spPr>
          <a:xfrm>
            <a:off x="7172554" y="6143854"/>
            <a:ext cx="1218895" cy="247802"/>
          </a:xfrm>
          <a:prstGeom prst="roundRect">
            <a:avLst>
              <a:gd name="adj" fmla="val 56770"/>
            </a:avLst>
          </a:prstGeom>
          <a:solidFill>
            <a:srgbClr val="F8F9FA"/>
          </a:solidFill>
          <a:ln w="12700">
            <a:solidFill>
              <a:srgbClr val="DADCE0"/>
            </a:solidFill>
            <a:prstDash val="solid"/>
          </a:ln>
        </p:spPr>
        <p:txBody>
          <a:bodyPr/>
          <a:lstStyle/>
          <a:p>
            <a:endParaRPr lang="ja-JP" altLang="en-US"/>
          </a:p>
        </p:txBody>
      </p:sp>
      <p:sp>
        <p:nvSpPr>
          <p:cNvPr id="106" name="Text 90"/>
          <p:cNvSpPr txBox="1"/>
          <p:nvPr/>
        </p:nvSpPr>
        <p:spPr>
          <a:xfrm>
            <a:off x="7258507" y="6181344"/>
            <a:ext cx="1133856" cy="162763"/>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カオナビ 取締役CFO</a:t>
            </a:r>
            <a:endParaRPr lang="en-US" sz="900" dirty="0"/>
          </a:p>
        </p:txBody>
      </p:sp>
      <p:sp>
        <p:nvSpPr>
          <p:cNvPr id="107" name="Shape 91"/>
          <p:cNvSpPr/>
          <p:nvPr/>
        </p:nvSpPr>
        <p:spPr>
          <a:xfrm>
            <a:off x="4762195" y="6743700"/>
            <a:ext cx="6953098" cy="1419149"/>
          </a:xfrm>
          <a:prstGeom prst="roundRect">
            <a:avLst>
              <a:gd name="adj" fmla="val 5189"/>
            </a:avLst>
          </a:prstGeom>
          <a:solidFill>
            <a:srgbClr val="FFFFFF"/>
          </a:solidFill>
          <a:ln w="12700">
            <a:solidFill>
              <a:srgbClr val="EEEEEE"/>
            </a:solidFill>
            <a:prstDash val="solid"/>
          </a:ln>
          <a:effectLst>
            <a:outerShdw blurRad="76200" dist="25400" dir="5400000" algn="bl" rotWithShape="0">
              <a:srgbClr val="000000">
                <a:alpha val="3000"/>
              </a:srgbClr>
            </a:outerShdw>
          </a:effectLst>
        </p:spPr>
        <p:txBody>
          <a:bodyPr/>
          <a:lstStyle/>
          <a:p>
            <a:endParaRPr lang="ja-JP" altLang="en-US"/>
          </a:p>
        </p:txBody>
      </p:sp>
      <p:sp>
        <p:nvSpPr>
          <p:cNvPr id="108" name="Shape 92"/>
          <p:cNvSpPr/>
          <p:nvPr/>
        </p:nvSpPr>
        <p:spPr>
          <a:xfrm>
            <a:off x="6382512" y="6943954"/>
            <a:ext cx="9144" cy="1019556"/>
          </a:xfrm>
          <a:prstGeom prst="rect">
            <a:avLst/>
          </a:prstGeom>
          <a:solidFill>
            <a:srgbClr val="F0F0F0"/>
          </a:solidFill>
          <a:ln/>
        </p:spPr>
        <p:txBody>
          <a:bodyPr/>
          <a:lstStyle/>
          <a:p>
            <a:endParaRPr lang="ja-JP" altLang="en-US"/>
          </a:p>
        </p:txBody>
      </p:sp>
      <p:sp>
        <p:nvSpPr>
          <p:cNvPr id="109" name="Shape 93"/>
          <p:cNvSpPr/>
          <p:nvPr/>
        </p:nvSpPr>
        <p:spPr>
          <a:xfrm>
            <a:off x="4962449" y="7111289"/>
            <a:ext cx="1228954" cy="190195"/>
          </a:xfrm>
          <a:prstGeom prst="roundRect">
            <a:avLst>
              <a:gd name="adj" fmla="val 480770"/>
            </a:avLst>
          </a:prstGeom>
          <a:solidFill>
            <a:srgbClr val="E6F7FF"/>
          </a:solidFill>
          <a:ln/>
        </p:spPr>
        <p:txBody>
          <a:bodyPr/>
          <a:lstStyle/>
          <a:p>
            <a:endParaRPr lang="ja-JP" altLang="en-US"/>
          </a:p>
        </p:txBody>
      </p:sp>
      <p:sp>
        <p:nvSpPr>
          <p:cNvPr id="110" name="Text 94"/>
          <p:cNvSpPr txBox="1"/>
          <p:nvPr/>
        </p:nvSpPr>
        <p:spPr>
          <a:xfrm>
            <a:off x="5273345" y="7129577"/>
            <a:ext cx="685800" cy="143561"/>
          </a:xfrm>
          <a:prstGeom prst="rect">
            <a:avLst/>
          </a:prstGeom>
          <a:noFill/>
          <a:ln/>
        </p:spPr>
        <p:txBody>
          <a:bodyPr wrap="square" lIns="0" tIns="0" rIns="0" bIns="0" rtlCol="0" anchor="ctr"/>
          <a:lstStyle/>
          <a:p>
            <a:pPr marL="0" indent="0" algn="ctr">
              <a:buNone/>
            </a:pPr>
            <a:r>
              <a:rPr lang="en-US" sz="800" b="1" dirty="0">
                <a:solidFill>
                  <a:srgbClr val="0070A8"/>
                </a:solidFill>
                <a:latin typeface="Noto Sans JP" pitchFamily="34" charset="0"/>
                <a:ea typeface="Noto Sans JP" pitchFamily="34" charset="-122"/>
                <a:cs typeface="Noto Sans JP" pitchFamily="34" charset="-120"/>
              </a:rPr>
              <a:t>執行役員 COO</a:t>
            </a:r>
            <a:endParaRPr lang="en-US" sz="800" dirty="0"/>
          </a:p>
        </p:txBody>
      </p:sp>
      <p:sp>
        <p:nvSpPr>
          <p:cNvPr id="111" name="Text 95"/>
          <p:cNvSpPr txBox="1"/>
          <p:nvPr/>
        </p:nvSpPr>
        <p:spPr>
          <a:xfrm>
            <a:off x="4962449" y="7339889"/>
            <a:ext cx="1034186" cy="247802"/>
          </a:xfrm>
          <a:prstGeom prst="rect">
            <a:avLst/>
          </a:prstGeom>
          <a:noFill/>
          <a:ln/>
        </p:spPr>
        <p:txBody>
          <a:bodyPr wrap="square" lIns="0" tIns="0" rIns="0" bIns="0" rtlCol="0" anchor="ctr"/>
          <a:lstStyle/>
          <a:p>
            <a:pPr marL="0" indent="0" algn="l">
              <a:buNone/>
            </a:pPr>
            <a:r>
              <a:rPr lang="en-US" sz="1300" b="1" dirty="0">
                <a:solidFill>
                  <a:srgbClr val="202124"/>
                </a:solidFill>
                <a:latin typeface="Noto Sans JP" pitchFamily="34" charset="0"/>
                <a:ea typeface="Noto Sans JP" pitchFamily="34" charset="-122"/>
                <a:cs typeface="Noto Sans JP" pitchFamily="34" charset="-120"/>
              </a:rPr>
              <a:t>最上 あす美</a:t>
            </a:r>
            <a:endParaRPr lang="en-US" sz="1300" dirty="0"/>
          </a:p>
        </p:txBody>
      </p:sp>
      <p:sp>
        <p:nvSpPr>
          <p:cNvPr id="112" name="Text 96"/>
          <p:cNvSpPr txBox="1"/>
          <p:nvPr/>
        </p:nvSpPr>
        <p:spPr>
          <a:xfrm>
            <a:off x="4962449" y="7638898"/>
            <a:ext cx="650138" cy="152705"/>
          </a:xfrm>
          <a:prstGeom prst="rect">
            <a:avLst/>
          </a:prstGeom>
          <a:noFill/>
          <a:ln/>
        </p:spPr>
        <p:txBody>
          <a:bodyPr wrap="square" lIns="0" tIns="0" rIns="0" bIns="0" rtlCol="0" anchor="ctr"/>
          <a:lstStyle/>
          <a:p>
            <a:pPr marL="0" indent="0" algn="l">
              <a:buNone/>
            </a:pPr>
            <a:r>
              <a:rPr lang="en-US" sz="800" dirty="0">
                <a:solidFill>
                  <a:srgbClr val="666666"/>
                </a:solidFill>
                <a:latin typeface="Noto Sans JP" pitchFamily="34" charset="0"/>
                <a:ea typeface="Noto Sans JP" pitchFamily="34" charset="-122"/>
                <a:cs typeface="Noto Sans JP" pitchFamily="34" charset="-120"/>
              </a:rPr>
              <a:t>2015年 入社</a:t>
            </a:r>
            <a:endParaRPr lang="en-US" sz="800" dirty="0"/>
          </a:p>
        </p:txBody>
      </p:sp>
      <p:pic>
        <p:nvPicPr>
          <p:cNvPr id="113" name="Image 14" descr="preencoded.png"/>
          <p:cNvPicPr>
            <a:picLocks noChangeAspect="1"/>
          </p:cNvPicPr>
          <p:nvPr/>
        </p:nvPicPr>
        <p:blipFill>
          <a:blip r:embed="rId5"/>
          <a:srcRect/>
          <a:stretch/>
        </p:blipFill>
        <p:spPr>
          <a:xfrm>
            <a:off x="6581851" y="6998818"/>
            <a:ext cx="105156" cy="105156"/>
          </a:xfrm>
          <a:prstGeom prst="rect">
            <a:avLst/>
          </a:prstGeom>
        </p:spPr>
      </p:pic>
      <p:sp>
        <p:nvSpPr>
          <p:cNvPr id="114" name="Text 97"/>
          <p:cNvSpPr txBox="1"/>
          <p:nvPr/>
        </p:nvSpPr>
        <p:spPr>
          <a:xfrm>
            <a:off x="6724498" y="6972300"/>
            <a:ext cx="288950" cy="162763"/>
          </a:xfrm>
          <a:prstGeom prst="rect">
            <a:avLst/>
          </a:prstGeom>
          <a:noFill/>
          <a:ln/>
        </p:spPr>
        <p:txBody>
          <a:bodyPr wrap="square" lIns="0" tIns="0" rIns="0" bIns="0" rtlCol="0" anchor="ctr"/>
          <a:lstStyle/>
          <a:p>
            <a:pPr marL="0" indent="0" algn="l">
              <a:buNone/>
            </a:pPr>
            <a:r>
              <a:rPr lang="en-US" sz="800" b="1" dirty="0">
                <a:solidFill>
                  <a:srgbClr val="5F6368"/>
                </a:solidFill>
                <a:latin typeface="Noto Sans JP" pitchFamily="34" charset="0"/>
                <a:ea typeface="Noto Sans JP" pitchFamily="34" charset="-122"/>
                <a:cs typeface="Noto Sans JP" pitchFamily="34" charset="-120"/>
              </a:rPr>
              <a:t>経歴</a:t>
            </a:r>
            <a:endParaRPr lang="en-US" sz="800" dirty="0"/>
          </a:p>
        </p:txBody>
      </p:sp>
      <p:sp>
        <p:nvSpPr>
          <p:cNvPr id="115" name="Shape 98"/>
          <p:cNvSpPr/>
          <p:nvPr/>
        </p:nvSpPr>
        <p:spPr>
          <a:xfrm>
            <a:off x="7172554" y="6943954"/>
            <a:ext cx="1314907" cy="247802"/>
          </a:xfrm>
          <a:prstGeom prst="roundRect">
            <a:avLst>
              <a:gd name="adj" fmla="val 56770"/>
            </a:avLst>
          </a:prstGeom>
          <a:solidFill>
            <a:srgbClr val="F8F9FA"/>
          </a:solidFill>
          <a:ln w="12700">
            <a:solidFill>
              <a:srgbClr val="DADCE0"/>
            </a:solidFill>
            <a:prstDash val="solid"/>
          </a:ln>
        </p:spPr>
        <p:txBody>
          <a:bodyPr/>
          <a:lstStyle/>
          <a:p>
            <a:endParaRPr lang="ja-JP" altLang="en-US"/>
          </a:p>
        </p:txBody>
      </p:sp>
      <p:sp>
        <p:nvSpPr>
          <p:cNvPr id="116" name="Text 99"/>
          <p:cNvSpPr txBox="1"/>
          <p:nvPr/>
        </p:nvSpPr>
        <p:spPr>
          <a:xfrm>
            <a:off x="7258507" y="6981444"/>
            <a:ext cx="1228954" cy="162763"/>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ぐるなび（新規営業）</a:t>
            </a:r>
            <a:endParaRPr lang="en-US" sz="900" dirty="0"/>
          </a:p>
        </p:txBody>
      </p:sp>
      <p:pic>
        <p:nvPicPr>
          <p:cNvPr id="117" name="Image 15" descr="preencoded.png"/>
          <p:cNvPicPr>
            <a:picLocks noChangeAspect="1"/>
          </p:cNvPicPr>
          <p:nvPr/>
        </p:nvPicPr>
        <p:blipFill>
          <a:blip r:embed="rId6"/>
          <a:srcRect t="-1587" b="-1587"/>
          <a:stretch/>
        </p:blipFill>
        <p:spPr>
          <a:xfrm>
            <a:off x="8541410" y="7019849"/>
            <a:ext cx="57607" cy="95098"/>
          </a:xfrm>
          <a:prstGeom prst="rect">
            <a:avLst/>
          </a:prstGeom>
        </p:spPr>
      </p:pic>
      <p:sp>
        <p:nvSpPr>
          <p:cNvPr id="118" name="Shape 100"/>
          <p:cNvSpPr/>
          <p:nvPr/>
        </p:nvSpPr>
        <p:spPr>
          <a:xfrm>
            <a:off x="8655710" y="6943954"/>
            <a:ext cx="1209751" cy="247802"/>
          </a:xfrm>
          <a:prstGeom prst="roundRect">
            <a:avLst>
              <a:gd name="adj" fmla="val 56770"/>
            </a:avLst>
          </a:prstGeom>
          <a:solidFill>
            <a:srgbClr val="F8F9FA"/>
          </a:solidFill>
          <a:ln w="12700">
            <a:solidFill>
              <a:srgbClr val="DADCE0"/>
            </a:solidFill>
            <a:prstDash val="solid"/>
          </a:ln>
        </p:spPr>
        <p:txBody>
          <a:bodyPr/>
          <a:lstStyle/>
          <a:p>
            <a:endParaRPr lang="ja-JP" altLang="en-US"/>
          </a:p>
        </p:txBody>
      </p:sp>
      <p:sp>
        <p:nvSpPr>
          <p:cNvPr id="119" name="Text 101"/>
          <p:cNvSpPr txBox="1"/>
          <p:nvPr/>
        </p:nvSpPr>
        <p:spPr>
          <a:xfrm>
            <a:off x="8741664" y="6981444"/>
            <a:ext cx="1124712" cy="162763"/>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不動産企業（人事）</a:t>
            </a:r>
            <a:endParaRPr lang="en-US" sz="900" dirty="0"/>
          </a:p>
        </p:txBody>
      </p:sp>
      <p:pic>
        <p:nvPicPr>
          <p:cNvPr id="120" name="Image 16" descr="preencoded.png"/>
          <p:cNvPicPr>
            <a:picLocks noChangeAspect="1"/>
          </p:cNvPicPr>
          <p:nvPr/>
        </p:nvPicPr>
        <p:blipFill>
          <a:blip r:embed="rId6"/>
          <a:srcRect t="-1587" b="-1587"/>
          <a:stretch/>
        </p:blipFill>
        <p:spPr>
          <a:xfrm>
            <a:off x="9913010" y="7019849"/>
            <a:ext cx="57607" cy="95098"/>
          </a:xfrm>
          <a:prstGeom prst="rect">
            <a:avLst/>
          </a:prstGeom>
        </p:spPr>
      </p:pic>
      <p:sp>
        <p:nvSpPr>
          <p:cNvPr id="121" name="Shape 102"/>
          <p:cNvSpPr/>
          <p:nvPr/>
        </p:nvSpPr>
        <p:spPr>
          <a:xfrm>
            <a:off x="7172554" y="7248449"/>
            <a:ext cx="1828800" cy="247802"/>
          </a:xfrm>
          <a:prstGeom prst="roundRect">
            <a:avLst>
              <a:gd name="adj" fmla="val 56770"/>
            </a:avLst>
          </a:prstGeom>
          <a:solidFill>
            <a:srgbClr val="F8F9FA"/>
          </a:solidFill>
          <a:ln w="12700">
            <a:solidFill>
              <a:srgbClr val="DADCE0"/>
            </a:solidFill>
            <a:prstDash val="solid"/>
          </a:ln>
        </p:spPr>
        <p:txBody>
          <a:bodyPr/>
          <a:lstStyle/>
          <a:p>
            <a:endParaRPr lang="ja-JP" altLang="en-US"/>
          </a:p>
        </p:txBody>
      </p:sp>
      <p:sp>
        <p:nvSpPr>
          <p:cNvPr id="122" name="Text 103"/>
          <p:cNvSpPr txBox="1"/>
          <p:nvPr/>
        </p:nvSpPr>
        <p:spPr>
          <a:xfrm>
            <a:off x="7258507" y="7286854"/>
            <a:ext cx="1743761" cy="162763"/>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カオナビ（IS立ち上げ → COO）</a:t>
            </a:r>
            <a:endParaRPr lang="en-US" sz="900" dirty="0"/>
          </a:p>
        </p:txBody>
      </p:sp>
      <p:pic>
        <p:nvPicPr>
          <p:cNvPr id="123" name="Image 17" descr="preencoded.png"/>
          <p:cNvPicPr>
            <a:picLocks noChangeAspect="1"/>
          </p:cNvPicPr>
          <p:nvPr/>
        </p:nvPicPr>
        <p:blipFill>
          <a:blip r:embed="rId7"/>
          <a:srcRect/>
          <a:stretch/>
        </p:blipFill>
        <p:spPr>
          <a:xfrm>
            <a:off x="6581851" y="7646213"/>
            <a:ext cx="105156" cy="105156"/>
          </a:xfrm>
          <a:prstGeom prst="rect">
            <a:avLst/>
          </a:prstGeom>
        </p:spPr>
      </p:pic>
      <p:sp>
        <p:nvSpPr>
          <p:cNvPr id="124" name="Text 104"/>
          <p:cNvSpPr txBox="1"/>
          <p:nvPr/>
        </p:nvSpPr>
        <p:spPr>
          <a:xfrm>
            <a:off x="6724498" y="7619695"/>
            <a:ext cx="288950" cy="162763"/>
          </a:xfrm>
          <a:prstGeom prst="rect">
            <a:avLst/>
          </a:prstGeom>
          <a:noFill/>
          <a:ln/>
        </p:spPr>
        <p:txBody>
          <a:bodyPr wrap="square" lIns="0" tIns="0" rIns="0" bIns="0" rtlCol="0" anchor="ctr"/>
          <a:lstStyle/>
          <a:p>
            <a:pPr marL="0" indent="0" algn="l">
              <a:buNone/>
            </a:pPr>
            <a:r>
              <a:rPr lang="en-US" sz="800" b="1" dirty="0">
                <a:solidFill>
                  <a:srgbClr val="5F6368"/>
                </a:solidFill>
                <a:latin typeface="Noto Sans JP" pitchFamily="34" charset="0"/>
                <a:ea typeface="Noto Sans JP" pitchFamily="34" charset="-122"/>
                <a:cs typeface="Noto Sans JP" pitchFamily="34" charset="-120"/>
              </a:rPr>
              <a:t>補足</a:t>
            </a:r>
            <a:endParaRPr lang="en-US" sz="800" dirty="0"/>
          </a:p>
        </p:txBody>
      </p:sp>
      <p:sp>
        <p:nvSpPr>
          <p:cNvPr id="125" name="Text 105"/>
          <p:cNvSpPr txBox="1"/>
          <p:nvPr/>
        </p:nvSpPr>
        <p:spPr>
          <a:xfrm>
            <a:off x="7172554" y="7591349"/>
            <a:ext cx="4417466" cy="372161"/>
          </a:xfrm>
          <a:prstGeom prst="rect">
            <a:avLst/>
          </a:prstGeom>
          <a:noFill/>
          <a:ln/>
        </p:spPr>
        <p:txBody>
          <a:bodyPr wrap="square" lIns="0" tIns="0" rIns="0" bIns="0" rtlCol="0" anchor="ctr"/>
          <a:lstStyle/>
          <a:p>
            <a:pPr marL="0" indent="0" algn="l">
              <a:buNone/>
            </a:pPr>
            <a:r>
              <a:rPr lang="en-US" sz="900" dirty="0">
                <a:solidFill>
                  <a:srgbClr val="3C4043"/>
                </a:solidFill>
                <a:latin typeface="Noto Sans JP" pitchFamily="34" charset="0"/>
                <a:ea typeface="Noto Sans JP" pitchFamily="34" charset="-122"/>
                <a:cs typeface="Noto Sans JP" pitchFamily="34" charset="-120"/>
              </a:rPr>
              <a:t>インサイドセールス組織の立ち上げを牽引し、カオナビのThe Model型営業組織の基盤を構築。</a:t>
            </a:r>
            <a:endParaRPr lang="en-US" sz="900" dirty="0"/>
          </a:p>
        </p:txBody>
      </p:sp>
      <p:sp>
        <p:nvSpPr>
          <p:cNvPr id="126" name="Shape 106"/>
          <p:cNvSpPr/>
          <p:nvPr/>
        </p:nvSpPr>
        <p:spPr>
          <a:xfrm>
            <a:off x="4762195" y="8315554"/>
            <a:ext cx="6953098" cy="590702"/>
          </a:xfrm>
          <a:prstGeom prst="roundRect">
            <a:avLst>
              <a:gd name="adj" fmla="val 19974"/>
            </a:avLst>
          </a:prstGeom>
          <a:solidFill>
            <a:srgbClr val="F8F9FA"/>
          </a:solidFill>
          <a:ln w="12700">
            <a:solidFill>
              <a:srgbClr val="CCCCCC"/>
            </a:solidFill>
            <a:prstDash val="solid"/>
          </a:ln>
        </p:spPr>
        <p:txBody>
          <a:bodyPr/>
          <a:lstStyle/>
          <a:p>
            <a:endParaRPr lang="ja-JP" altLang="en-US"/>
          </a:p>
        </p:txBody>
      </p:sp>
      <p:sp>
        <p:nvSpPr>
          <p:cNvPr id="127" name="Text 107"/>
          <p:cNvSpPr txBox="1"/>
          <p:nvPr/>
        </p:nvSpPr>
        <p:spPr>
          <a:xfrm>
            <a:off x="4924044" y="8438998"/>
            <a:ext cx="6620256" cy="333756"/>
          </a:xfrm>
          <a:prstGeom prst="rect">
            <a:avLst/>
          </a:prstGeom>
          <a:noFill/>
          <a:ln/>
        </p:spPr>
        <p:txBody>
          <a:bodyPr wrap="square" lIns="0" tIns="0" rIns="0" bIns="0" rtlCol="0" anchor="ctr"/>
          <a:lstStyle/>
          <a:p>
            <a:pPr marL="0" indent="0" algn="l">
              <a:buNone/>
            </a:pPr>
            <a:r>
              <a:rPr lang="en-US" sz="900" dirty="0">
                <a:solidFill>
                  <a:srgbClr val="555555"/>
                </a:solidFill>
                <a:latin typeface="Noto Sans JP" pitchFamily="34" charset="0"/>
                <a:ea typeface="Noto Sans JP" pitchFamily="34" charset="-122"/>
                <a:cs typeface="Noto Sans JP" pitchFamily="34" charset="-120"/>
              </a:rPr>
              <a:t>その他のキーパーソン： CPO兼CBO 平松達矢（コロプラ出身、プロダクト・マーケ統括）、CTO 松下雅和（サイバーエージェント・トランスリミット出身）らがプロダクト開発を牽引。</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F857C-51F1-CE6B-50D0-F1A3766B5BC4}"/>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A3E17949-B066-0210-C4C7-98EEDE5FBDB6}"/>
              </a:ext>
            </a:extLst>
          </p:cNvPr>
          <p:cNvSpPr/>
          <p:nvPr/>
        </p:nvSpPr>
        <p:spPr>
          <a:xfrm>
            <a:off x="0" y="0"/>
            <a:ext cx="12191695" cy="7334402"/>
          </a:xfrm>
          <a:prstGeom prst="rect">
            <a:avLst/>
          </a:prstGeom>
          <a:solidFill>
            <a:srgbClr val="FFFFFF"/>
          </a:solidFill>
          <a:ln/>
        </p:spPr>
        <p:txBody>
          <a:bodyPr/>
          <a:lstStyle/>
          <a:p>
            <a:endParaRPr lang="ja-JP" altLang="en-US"/>
          </a:p>
        </p:txBody>
      </p:sp>
      <p:sp>
        <p:nvSpPr>
          <p:cNvPr id="3" name="Shape 1">
            <a:extLst>
              <a:ext uri="{FF2B5EF4-FFF2-40B4-BE49-F238E27FC236}">
                <a16:creationId xmlns:a16="http://schemas.microsoft.com/office/drawing/2014/main" id="{09E4C663-D822-472C-055C-5F0886972526}"/>
              </a:ext>
            </a:extLst>
          </p:cNvPr>
          <p:cNvSpPr/>
          <p:nvPr/>
        </p:nvSpPr>
        <p:spPr>
          <a:xfrm>
            <a:off x="0" y="0"/>
            <a:ext cx="12191695" cy="694944"/>
          </a:xfrm>
          <a:prstGeom prst="rect">
            <a:avLst/>
          </a:prstGeom>
          <a:solidFill>
            <a:srgbClr val="F8F9FA"/>
          </a:solidFill>
          <a:ln/>
        </p:spPr>
        <p:txBody>
          <a:bodyPr/>
          <a:lstStyle/>
          <a:p>
            <a:endParaRPr lang="ja-JP" altLang="en-US"/>
          </a:p>
        </p:txBody>
      </p:sp>
      <p:sp>
        <p:nvSpPr>
          <p:cNvPr id="4" name="Shape 2">
            <a:extLst>
              <a:ext uri="{FF2B5EF4-FFF2-40B4-BE49-F238E27FC236}">
                <a16:creationId xmlns:a16="http://schemas.microsoft.com/office/drawing/2014/main" id="{2D3E54F4-7F82-49FD-CF7D-81236AC06F30}"/>
              </a:ext>
            </a:extLst>
          </p:cNvPr>
          <p:cNvSpPr/>
          <p:nvPr/>
        </p:nvSpPr>
        <p:spPr>
          <a:xfrm>
            <a:off x="0" y="685800"/>
            <a:ext cx="12191695" cy="9144"/>
          </a:xfrm>
          <a:prstGeom prst="rect">
            <a:avLst/>
          </a:prstGeom>
          <a:solidFill>
            <a:srgbClr val="E9ECEF"/>
          </a:solidFill>
          <a:ln/>
        </p:spPr>
        <p:txBody>
          <a:bodyPr/>
          <a:lstStyle/>
          <a:p>
            <a:endParaRPr lang="ja-JP" altLang="en-US"/>
          </a:p>
        </p:txBody>
      </p:sp>
      <p:sp>
        <p:nvSpPr>
          <p:cNvPr id="5" name="Text 3">
            <a:extLst>
              <a:ext uri="{FF2B5EF4-FFF2-40B4-BE49-F238E27FC236}">
                <a16:creationId xmlns:a16="http://schemas.microsoft.com/office/drawing/2014/main" id="{DACC36EB-6652-C05A-7EF0-8F313B940C43}"/>
              </a:ext>
            </a:extLst>
          </p:cNvPr>
          <p:cNvSpPr txBox="1"/>
          <p:nvPr/>
        </p:nvSpPr>
        <p:spPr>
          <a:xfrm>
            <a:off x="381305" y="171907"/>
            <a:ext cx="5401361" cy="333756"/>
          </a:xfrm>
          <a:prstGeom prst="rect">
            <a:avLst/>
          </a:prstGeom>
          <a:noFill/>
          <a:ln/>
        </p:spPr>
        <p:txBody>
          <a:bodyPr wrap="square" lIns="0" tIns="0" rIns="0" bIns="0" rtlCol="0" anchor="ctr"/>
          <a:lstStyle/>
          <a:p>
            <a:pPr marL="0" indent="0" algn="l">
              <a:buNone/>
            </a:pPr>
            <a:r>
              <a:rPr lang="ja-JP" altLang="en-US" sz="1800" b="1" dirty="0">
                <a:solidFill>
                  <a:srgbClr val="1F2937"/>
                </a:solidFill>
                <a:latin typeface="Noto Sans JP" pitchFamily="34" charset="0"/>
                <a:ea typeface="Noto Sans JP" pitchFamily="34" charset="-122"/>
              </a:rPr>
              <a:t>マイナビ</a:t>
            </a:r>
            <a:endParaRPr lang="en-US" sz="1800" dirty="0"/>
          </a:p>
        </p:txBody>
      </p:sp>
      <p:sp>
        <p:nvSpPr>
          <p:cNvPr id="9" name="Shape 7"/>
          <p:cNvSpPr/>
          <p:nvPr/>
        </p:nvSpPr>
        <p:spPr>
          <a:xfrm>
            <a:off x="228600" y="1064726"/>
            <a:ext cx="4848149" cy="5639105"/>
          </a:xfrm>
          <a:prstGeom prst="roundRect">
            <a:avLst>
              <a:gd name="adj" fmla="val 74"/>
            </a:avLst>
          </a:prstGeom>
          <a:solidFill>
            <a:srgbClr val="EFF6FF"/>
          </a:solidFill>
          <a:ln/>
          <a:effectLst>
            <a:outerShdw blurRad="12700" dist="12700" dir="16200000" algn="bl" rotWithShape="0">
              <a:srgbClr val="000000">
                <a:alpha val="75000"/>
              </a:srgbClr>
            </a:outerShdw>
          </a:effectLst>
        </p:spPr>
        <p:txBody>
          <a:bodyPr/>
          <a:lstStyle/>
          <a:p>
            <a:endParaRPr lang="ja-JP" altLang="en-US"/>
          </a:p>
        </p:txBody>
      </p:sp>
      <p:sp>
        <p:nvSpPr>
          <p:cNvPr id="10" name="Shape 8"/>
          <p:cNvSpPr/>
          <p:nvPr/>
        </p:nvSpPr>
        <p:spPr>
          <a:xfrm>
            <a:off x="228600" y="1064726"/>
            <a:ext cx="4848149" cy="38405"/>
          </a:xfrm>
          <a:prstGeom prst="rect">
            <a:avLst/>
          </a:prstGeom>
          <a:solidFill>
            <a:srgbClr val="2563EB"/>
          </a:solidFill>
          <a:ln/>
        </p:spPr>
        <p:txBody>
          <a:bodyPr/>
          <a:lstStyle/>
          <a:p>
            <a:endParaRPr lang="ja-JP" altLang="en-US"/>
          </a:p>
        </p:txBody>
      </p:sp>
      <p:pic>
        <p:nvPicPr>
          <p:cNvPr id="11" name="Image 0" descr="preencoded.png"/>
          <p:cNvPicPr>
            <a:picLocks noChangeAspect="1"/>
          </p:cNvPicPr>
          <p:nvPr/>
        </p:nvPicPr>
        <p:blipFill>
          <a:blip r:embed="rId3">
            <a:alphaModFix amt="50000"/>
          </a:blip>
          <a:srcRect l="-23" r="-23"/>
          <a:stretch/>
        </p:blipFill>
        <p:spPr>
          <a:xfrm>
            <a:off x="3927348" y="5865326"/>
            <a:ext cx="1524305" cy="1218895"/>
          </a:xfrm>
          <a:prstGeom prst="rect">
            <a:avLst/>
          </a:prstGeom>
        </p:spPr>
      </p:pic>
      <p:sp>
        <p:nvSpPr>
          <p:cNvPr id="12" name="Shape 9"/>
          <p:cNvSpPr/>
          <p:nvPr/>
        </p:nvSpPr>
        <p:spPr>
          <a:xfrm>
            <a:off x="5184648" y="1064726"/>
            <a:ext cx="3333902" cy="1666951"/>
          </a:xfrm>
          <a:prstGeom prst="roundRect">
            <a:avLst>
              <a:gd name="adj" fmla="val 627"/>
            </a:avLst>
          </a:prstGeom>
          <a:solidFill>
            <a:srgbClr val="F0FDF4"/>
          </a:solidFill>
          <a:ln/>
          <a:effectLst>
            <a:outerShdw blurRad="12700" dist="12700" dir="16200000" algn="bl" rotWithShape="0">
              <a:srgbClr val="000000">
                <a:alpha val="75000"/>
              </a:srgbClr>
            </a:outerShdw>
          </a:effectLst>
        </p:spPr>
        <p:txBody>
          <a:bodyPr/>
          <a:lstStyle/>
          <a:p>
            <a:endParaRPr lang="ja-JP" altLang="en-US"/>
          </a:p>
        </p:txBody>
      </p:sp>
      <p:sp>
        <p:nvSpPr>
          <p:cNvPr id="13" name="Shape 10"/>
          <p:cNvSpPr/>
          <p:nvPr/>
        </p:nvSpPr>
        <p:spPr>
          <a:xfrm>
            <a:off x="5184648" y="1064726"/>
            <a:ext cx="3333902" cy="38405"/>
          </a:xfrm>
          <a:prstGeom prst="rect">
            <a:avLst/>
          </a:prstGeom>
          <a:solidFill>
            <a:srgbClr val="16A34A"/>
          </a:solidFill>
          <a:ln/>
        </p:spPr>
        <p:txBody>
          <a:bodyPr/>
          <a:lstStyle/>
          <a:p>
            <a:endParaRPr lang="ja-JP" altLang="en-US"/>
          </a:p>
        </p:txBody>
      </p:sp>
      <p:pic>
        <p:nvPicPr>
          <p:cNvPr id="14" name="Image 1" descr="preencoded.png"/>
          <p:cNvPicPr>
            <a:picLocks noChangeAspect="1"/>
          </p:cNvPicPr>
          <p:nvPr/>
        </p:nvPicPr>
        <p:blipFill>
          <a:blip r:embed="rId4">
            <a:alphaModFix amt="50000"/>
          </a:blip>
          <a:srcRect l="-27" r="-27"/>
          <a:stretch/>
        </p:blipFill>
        <p:spPr>
          <a:xfrm>
            <a:off x="7811719" y="2198582"/>
            <a:ext cx="857707" cy="685800"/>
          </a:xfrm>
          <a:prstGeom prst="rect">
            <a:avLst/>
          </a:prstGeom>
        </p:spPr>
      </p:pic>
      <p:sp>
        <p:nvSpPr>
          <p:cNvPr id="15" name="Shape 11"/>
          <p:cNvSpPr/>
          <p:nvPr/>
        </p:nvSpPr>
        <p:spPr>
          <a:xfrm>
            <a:off x="5298948" y="1217431"/>
            <a:ext cx="267005" cy="267005"/>
          </a:xfrm>
          <a:prstGeom prst="roundRect">
            <a:avLst>
              <a:gd name="adj" fmla="val 48924"/>
            </a:avLst>
          </a:prstGeom>
          <a:solidFill>
            <a:srgbClr val="059669"/>
          </a:solidFill>
          <a:ln/>
        </p:spPr>
        <p:txBody>
          <a:bodyPr/>
          <a:lstStyle/>
          <a:p>
            <a:endParaRPr lang="ja-JP" altLang="en-US"/>
          </a:p>
        </p:txBody>
      </p:sp>
      <p:pic>
        <p:nvPicPr>
          <p:cNvPr id="16" name="Image 2" descr="preencoded.png"/>
          <p:cNvPicPr>
            <a:picLocks noChangeAspect="1"/>
          </p:cNvPicPr>
          <p:nvPr/>
        </p:nvPicPr>
        <p:blipFill>
          <a:blip r:embed="rId5"/>
          <a:srcRect l="-1507" r="-1507"/>
          <a:stretch/>
        </p:blipFill>
        <p:spPr>
          <a:xfrm>
            <a:off x="5346497" y="1284182"/>
            <a:ext cx="171907" cy="133502"/>
          </a:xfrm>
          <a:prstGeom prst="rect">
            <a:avLst/>
          </a:prstGeom>
        </p:spPr>
      </p:pic>
      <p:sp>
        <p:nvSpPr>
          <p:cNvPr id="17" name="Text 12"/>
          <p:cNvSpPr txBox="1"/>
          <p:nvPr/>
        </p:nvSpPr>
        <p:spPr>
          <a:xfrm>
            <a:off x="5641848" y="1236633"/>
            <a:ext cx="886054" cy="228600"/>
          </a:xfrm>
          <a:prstGeom prst="rect">
            <a:avLst/>
          </a:prstGeom>
          <a:noFill/>
          <a:ln/>
        </p:spPr>
        <p:txBody>
          <a:bodyPr wrap="square" lIns="0" tIns="0" rIns="0" bIns="0" rtlCol="0" anchor="ctr"/>
          <a:lstStyle/>
          <a:p>
            <a:pPr marL="0" indent="0" algn="l">
              <a:buNone/>
            </a:pPr>
            <a:r>
              <a:rPr lang="en-US" sz="1200" b="1" dirty="0">
                <a:solidFill>
                  <a:srgbClr val="065F46"/>
                </a:solidFill>
                <a:latin typeface="Noto Sans JP" pitchFamily="34" charset="0"/>
                <a:ea typeface="Noto Sans JP" pitchFamily="34" charset="-122"/>
                <a:cs typeface="Noto Sans JP" pitchFamily="34" charset="-120"/>
              </a:rPr>
              <a:t>教育・進学</a:t>
            </a:r>
            <a:endParaRPr lang="en-US" sz="1200" dirty="0"/>
          </a:p>
        </p:txBody>
      </p:sp>
      <p:sp>
        <p:nvSpPr>
          <p:cNvPr id="18" name="Shape 13"/>
          <p:cNvSpPr/>
          <p:nvPr/>
        </p:nvSpPr>
        <p:spPr>
          <a:xfrm>
            <a:off x="8631022" y="1064726"/>
            <a:ext cx="3333902" cy="1666951"/>
          </a:xfrm>
          <a:prstGeom prst="roundRect">
            <a:avLst>
              <a:gd name="adj" fmla="val 627"/>
            </a:avLst>
          </a:prstGeom>
          <a:solidFill>
            <a:srgbClr val="FDF2F8"/>
          </a:solidFill>
          <a:ln/>
          <a:effectLst>
            <a:outerShdw blurRad="12700" dist="12700" dir="16200000" algn="bl" rotWithShape="0">
              <a:srgbClr val="000000">
                <a:alpha val="75000"/>
              </a:srgbClr>
            </a:outerShdw>
          </a:effectLst>
        </p:spPr>
        <p:txBody>
          <a:bodyPr/>
          <a:lstStyle/>
          <a:p>
            <a:endParaRPr lang="ja-JP" altLang="en-US"/>
          </a:p>
        </p:txBody>
      </p:sp>
      <p:sp>
        <p:nvSpPr>
          <p:cNvPr id="19" name="Shape 14"/>
          <p:cNvSpPr/>
          <p:nvPr/>
        </p:nvSpPr>
        <p:spPr>
          <a:xfrm>
            <a:off x="8631022" y="1064726"/>
            <a:ext cx="3333902" cy="38405"/>
          </a:xfrm>
          <a:prstGeom prst="rect">
            <a:avLst/>
          </a:prstGeom>
          <a:solidFill>
            <a:srgbClr val="DB2777"/>
          </a:solidFill>
          <a:ln/>
        </p:spPr>
        <p:txBody>
          <a:bodyPr/>
          <a:lstStyle/>
          <a:p>
            <a:endParaRPr lang="ja-JP" altLang="en-US"/>
          </a:p>
        </p:txBody>
      </p:sp>
      <p:pic>
        <p:nvPicPr>
          <p:cNvPr id="20" name="Image 3" descr="preencoded.png"/>
          <p:cNvPicPr>
            <a:picLocks noChangeAspect="1"/>
          </p:cNvPicPr>
          <p:nvPr/>
        </p:nvPicPr>
        <p:blipFill>
          <a:blip r:embed="rId6">
            <a:alphaModFix amt="50000"/>
          </a:blip>
          <a:srcRect/>
          <a:stretch/>
        </p:blipFill>
        <p:spPr>
          <a:xfrm>
            <a:off x="11430000" y="2198582"/>
            <a:ext cx="685800" cy="685800"/>
          </a:xfrm>
          <a:prstGeom prst="rect">
            <a:avLst/>
          </a:prstGeom>
        </p:spPr>
      </p:pic>
      <p:sp>
        <p:nvSpPr>
          <p:cNvPr id="21" name="Shape 15"/>
          <p:cNvSpPr/>
          <p:nvPr/>
        </p:nvSpPr>
        <p:spPr>
          <a:xfrm>
            <a:off x="8745322" y="1217431"/>
            <a:ext cx="267005" cy="267005"/>
          </a:xfrm>
          <a:prstGeom prst="roundRect">
            <a:avLst>
              <a:gd name="adj" fmla="val 48924"/>
            </a:avLst>
          </a:prstGeom>
          <a:solidFill>
            <a:srgbClr val="DB2777"/>
          </a:solidFill>
          <a:ln/>
        </p:spPr>
        <p:txBody>
          <a:bodyPr/>
          <a:lstStyle/>
          <a:p>
            <a:endParaRPr lang="ja-JP" altLang="en-US"/>
          </a:p>
        </p:txBody>
      </p:sp>
      <p:pic>
        <p:nvPicPr>
          <p:cNvPr id="22" name="Image 4" descr="preencoded.png"/>
          <p:cNvPicPr>
            <a:picLocks noChangeAspect="1"/>
          </p:cNvPicPr>
          <p:nvPr/>
        </p:nvPicPr>
        <p:blipFill>
          <a:blip r:embed="rId7"/>
          <a:srcRect l="-2512" r="-2512"/>
          <a:stretch/>
        </p:blipFill>
        <p:spPr>
          <a:xfrm>
            <a:off x="8826703" y="1284182"/>
            <a:ext cx="105156" cy="133502"/>
          </a:xfrm>
          <a:prstGeom prst="rect">
            <a:avLst/>
          </a:prstGeom>
        </p:spPr>
      </p:pic>
      <p:sp>
        <p:nvSpPr>
          <p:cNvPr id="23" name="Text 16"/>
          <p:cNvSpPr txBox="1"/>
          <p:nvPr/>
        </p:nvSpPr>
        <p:spPr>
          <a:xfrm>
            <a:off x="9088222" y="1236633"/>
            <a:ext cx="1476756" cy="228600"/>
          </a:xfrm>
          <a:prstGeom prst="rect">
            <a:avLst/>
          </a:prstGeom>
          <a:noFill/>
          <a:ln/>
        </p:spPr>
        <p:txBody>
          <a:bodyPr wrap="square" lIns="0" tIns="0" rIns="0" bIns="0" rtlCol="0" anchor="ctr"/>
          <a:lstStyle/>
          <a:p>
            <a:pPr marL="0" indent="0" algn="l">
              <a:buNone/>
            </a:pPr>
            <a:r>
              <a:rPr lang="en-US" sz="1200" b="1" dirty="0">
                <a:solidFill>
                  <a:srgbClr val="9D174D"/>
                </a:solidFill>
                <a:latin typeface="Noto Sans JP" pitchFamily="34" charset="0"/>
                <a:ea typeface="Noto Sans JP" pitchFamily="34" charset="-122"/>
                <a:cs typeface="Noto Sans JP" pitchFamily="34" charset="-120"/>
              </a:rPr>
              <a:t>生活情報・メディア</a:t>
            </a:r>
            <a:endParaRPr lang="en-US" sz="1200" dirty="0"/>
          </a:p>
        </p:txBody>
      </p:sp>
      <p:sp>
        <p:nvSpPr>
          <p:cNvPr id="24" name="Shape 17"/>
          <p:cNvSpPr/>
          <p:nvPr/>
        </p:nvSpPr>
        <p:spPr>
          <a:xfrm>
            <a:off x="5184648" y="2845977"/>
            <a:ext cx="6782105" cy="1628546"/>
          </a:xfrm>
          <a:prstGeom prst="roundRect">
            <a:avLst>
              <a:gd name="adj" fmla="val 657"/>
            </a:avLst>
          </a:prstGeom>
          <a:solidFill>
            <a:srgbClr val="FFF7ED"/>
          </a:solidFill>
          <a:ln/>
          <a:effectLst>
            <a:outerShdw blurRad="12700" dist="12700" dir="16200000" algn="bl" rotWithShape="0">
              <a:srgbClr val="000000">
                <a:alpha val="75000"/>
              </a:srgbClr>
            </a:outerShdw>
          </a:effectLst>
        </p:spPr>
        <p:txBody>
          <a:bodyPr/>
          <a:lstStyle/>
          <a:p>
            <a:endParaRPr lang="ja-JP" altLang="en-US"/>
          </a:p>
        </p:txBody>
      </p:sp>
      <p:sp>
        <p:nvSpPr>
          <p:cNvPr id="25" name="Shape 18"/>
          <p:cNvSpPr/>
          <p:nvPr/>
        </p:nvSpPr>
        <p:spPr>
          <a:xfrm>
            <a:off x="5184648" y="2845977"/>
            <a:ext cx="6782105" cy="38405"/>
          </a:xfrm>
          <a:prstGeom prst="rect">
            <a:avLst/>
          </a:prstGeom>
          <a:solidFill>
            <a:srgbClr val="EA580C"/>
          </a:solidFill>
          <a:ln/>
        </p:spPr>
        <p:txBody>
          <a:bodyPr/>
          <a:lstStyle/>
          <a:p>
            <a:endParaRPr lang="ja-JP" altLang="en-US"/>
          </a:p>
        </p:txBody>
      </p:sp>
      <p:pic>
        <p:nvPicPr>
          <p:cNvPr id="26" name="Image 5" descr="preencoded.png"/>
          <p:cNvPicPr>
            <a:picLocks noChangeAspect="1"/>
          </p:cNvPicPr>
          <p:nvPr/>
        </p:nvPicPr>
        <p:blipFill>
          <a:blip r:embed="rId8">
            <a:alphaModFix amt="50000"/>
          </a:blip>
          <a:srcRect/>
          <a:stretch/>
        </p:blipFill>
        <p:spPr>
          <a:xfrm>
            <a:off x="11430000" y="3935942"/>
            <a:ext cx="685800" cy="685800"/>
          </a:xfrm>
          <a:prstGeom prst="rect">
            <a:avLst/>
          </a:prstGeom>
        </p:spPr>
      </p:pic>
      <p:pic>
        <p:nvPicPr>
          <p:cNvPr id="27" name="Image 6" descr="preencoded.png"/>
          <p:cNvPicPr>
            <a:picLocks noChangeAspect="1"/>
          </p:cNvPicPr>
          <p:nvPr/>
        </p:nvPicPr>
        <p:blipFill>
          <a:blip r:embed="rId9"/>
          <a:srcRect l="-837" r="-837"/>
          <a:stretch/>
        </p:blipFill>
        <p:spPr>
          <a:xfrm>
            <a:off x="5356555" y="3065433"/>
            <a:ext cx="152705" cy="133502"/>
          </a:xfrm>
          <a:prstGeom prst="rect">
            <a:avLst/>
          </a:prstGeom>
        </p:spPr>
      </p:pic>
      <p:sp>
        <p:nvSpPr>
          <p:cNvPr id="28" name="Text 19"/>
          <p:cNvSpPr txBox="1"/>
          <p:nvPr/>
        </p:nvSpPr>
        <p:spPr>
          <a:xfrm>
            <a:off x="5641848" y="3017885"/>
            <a:ext cx="1390802" cy="228600"/>
          </a:xfrm>
          <a:prstGeom prst="rect">
            <a:avLst/>
          </a:prstGeom>
          <a:noFill/>
          <a:ln/>
        </p:spPr>
        <p:txBody>
          <a:bodyPr wrap="square" lIns="0" tIns="0" rIns="0" bIns="0" rtlCol="0" anchor="ctr"/>
          <a:lstStyle/>
          <a:p>
            <a:pPr marL="0" indent="0" algn="l">
              <a:buNone/>
            </a:pPr>
            <a:r>
              <a:rPr lang="en-US" sz="1200" b="1" dirty="0">
                <a:solidFill>
                  <a:srgbClr val="000000"/>
                </a:solidFill>
                <a:latin typeface="Noto Sans JP" pitchFamily="34" charset="0"/>
                <a:ea typeface="Noto Sans JP" pitchFamily="34" charset="-122"/>
                <a:cs typeface="Noto Sans JP" pitchFamily="34" charset="-120"/>
              </a:rPr>
              <a:t>新領域・周辺BtoB</a:t>
            </a:r>
            <a:endParaRPr lang="en-US" sz="1200" dirty="0"/>
          </a:p>
        </p:txBody>
      </p:sp>
      <p:sp>
        <p:nvSpPr>
          <p:cNvPr id="29" name="Shape 20"/>
          <p:cNvSpPr/>
          <p:nvPr/>
        </p:nvSpPr>
        <p:spPr>
          <a:xfrm>
            <a:off x="5184648" y="4583337"/>
            <a:ext cx="6782105" cy="761695"/>
          </a:xfrm>
          <a:prstGeom prst="roundRect">
            <a:avLst>
              <a:gd name="adj" fmla="val 3001"/>
            </a:avLst>
          </a:prstGeom>
          <a:solidFill>
            <a:srgbClr val="1F2937"/>
          </a:solidFill>
          <a:ln/>
          <a:effectLst>
            <a:outerShdw blurRad="12700" dist="12700" dir="16200000" algn="bl" rotWithShape="0">
              <a:srgbClr val="000000">
                <a:alpha val="75000"/>
              </a:srgbClr>
            </a:outerShdw>
          </a:effectLst>
        </p:spPr>
        <p:txBody>
          <a:bodyPr/>
          <a:lstStyle/>
          <a:p>
            <a:endParaRPr lang="ja-JP" altLang="en-US"/>
          </a:p>
        </p:txBody>
      </p:sp>
      <p:sp>
        <p:nvSpPr>
          <p:cNvPr id="30" name="Shape 21"/>
          <p:cNvSpPr/>
          <p:nvPr/>
        </p:nvSpPr>
        <p:spPr>
          <a:xfrm>
            <a:off x="5184648" y="4583337"/>
            <a:ext cx="38405" cy="761695"/>
          </a:xfrm>
          <a:prstGeom prst="rect">
            <a:avLst/>
          </a:prstGeom>
          <a:solidFill>
            <a:srgbClr val="60A5FA"/>
          </a:solidFill>
          <a:ln/>
        </p:spPr>
        <p:txBody>
          <a:bodyPr/>
          <a:lstStyle/>
          <a:p>
            <a:endParaRPr lang="ja-JP" altLang="en-US"/>
          </a:p>
        </p:txBody>
      </p:sp>
      <p:sp>
        <p:nvSpPr>
          <p:cNvPr id="31" name="Shape 22"/>
          <p:cNvSpPr/>
          <p:nvPr/>
        </p:nvSpPr>
        <p:spPr>
          <a:xfrm>
            <a:off x="381305" y="1264980"/>
            <a:ext cx="304495" cy="304495"/>
          </a:xfrm>
          <a:prstGeom prst="roundRect">
            <a:avLst>
              <a:gd name="adj" fmla="val 37538"/>
            </a:avLst>
          </a:prstGeom>
          <a:solidFill>
            <a:srgbClr val="2563EB"/>
          </a:solidFill>
          <a:ln/>
        </p:spPr>
        <p:txBody>
          <a:bodyPr/>
          <a:lstStyle/>
          <a:p>
            <a:endParaRPr lang="ja-JP" altLang="en-US"/>
          </a:p>
        </p:txBody>
      </p:sp>
      <p:pic>
        <p:nvPicPr>
          <p:cNvPr id="32" name="Image 7" descr="preencoded.png"/>
          <p:cNvPicPr>
            <a:picLocks noChangeAspect="1"/>
          </p:cNvPicPr>
          <p:nvPr/>
        </p:nvPicPr>
        <p:blipFill>
          <a:blip r:embed="rId10"/>
          <a:srcRect/>
          <a:stretch/>
        </p:blipFill>
        <p:spPr>
          <a:xfrm>
            <a:off x="448056" y="1331731"/>
            <a:ext cx="171907" cy="171907"/>
          </a:xfrm>
          <a:prstGeom prst="rect">
            <a:avLst/>
          </a:prstGeom>
        </p:spPr>
      </p:pic>
      <p:sp>
        <p:nvSpPr>
          <p:cNvPr id="33" name="Text 23"/>
          <p:cNvSpPr txBox="1"/>
          <p:nvPr/>
        </p:nvSpPr>
        <p:spPr>
          <a:xfrm>
            <a:off x="800100" y="1217431"/>
            <a:ext cx="1405433" cy="247802"/>
          </a:xfrm>
          <a:prstGeom prst="rect">
            <a:avLst/>
          </a:prstGeom>
          <a:noFill/>
          <a:ln/>
        </p:spPr>
        <p:txBody>
          <a:bodyPr wrap="square" lIns="0" tIns="0" rIns="0" bIns="0" rtlCol="0" anchor="ctr"/>
          <a:lstStyle/>
          <a:p>
            <a:pPr marL="0" indent="0" algn="l">
              <a:buNone/>
            </a:pPr>
            <a:r>
              <a:rPr lang="en-US" sz="1300" b="1" dirty="0">
                <a:solidFill>
                  <a:srgbClr val="1E3A8A"/>
                </a:solidFill>
                <a:latin typeface="Noto Sans JP" pitchFamily="34" charset="0"/>
                <a:ea typeface="Noto Sans JP" pitchFamily="34" charset="-122"/>
                <a:cs typeface="Noto Sans JP" pitchFamily="34" charset="-120"/>
              </a:rPr>
              <a:t>HR（人材）領域</a:t>
            </a:r>
            <a:endParaRPr lang="en-US" sz="1300" dirty="0"/>
          </a:p>
        </p:txBody>
      </p:sp>
      <p:sp>
        <p:nvSpPr>
          <p:cNvPr id="34" name="Text 24"/>
          <p:cNvSpPr txBox="1"/>
          <p:nvPr/>
        </p:nvSpPr>
        <p:spPr>
          <a:xfrm>
            <a:off x="800100" y="1417685"/>
            <a:ext cx="876910" cy="162763"/>
          </a:xfrm>
          <a:prstGeom prst="rect">
            <a:avLst/>
          </a:prstGeom>
          <a:noFill/>
          <a:ln/>
        </p:spPr>
        <p:txBody>
          <a:bodyPr wrap="square" lIns="0" tIns="0" rIns="0" bIns="0" rtlCol="0" anchor="ctr"/>
          <a:lstStyle/>
          <a:p>
            <a:pPr marL="0" indent="0" algn="l">
              <a:buNone/>
            </a:pPr>
            <a:r>
              <a:rPr lang="en-US" sz="900" b="1" dirty="0">
                <a:solidFill>
                  <a:srgbClr val="2563EB"/>
                </a:solidFill>
                <a:latin typeface="Noto Sans JP" pitchFamily="34" charset="0"/>
                <a:ea typeface="Noto Sans JP" pitchFamily="34" charset="-122"/>
                <a:cs typeface="Noto Sans JP" pitchFamily="34" charset="-120"/>
              </a:rPr>
              <a:t>Core Business</a:t>
            </a:r>
            <a:endParaRPr lang="en-US" sz="900" dirty="0"/>
          </a:p>
        </p:txBody>
      </p:sp>
      <p:sp>
        <p:nvSpPr>
          <p:cNvPr id="35" name="Shape 25"/>
          <p:cNvSpPr/>
          <p:nvPr/>
        </p:nvSpPr>
        <p:spPr>
          <a:xfrm>
            <a:off x="381305" y="1693833"/>
            <a:ext cx="4505249" cy="1171346"/>
          </a:xfrm>
          <a:prstGeom prst="roundRect">
            <a:avLst>
              <a:gd name="adj" fmla="val 2539"/>
            </a:avLst>
          </a:prstGeom>
          <a:solidFill>
            <a:srgbClr val="FFFFFF"/>
          </a:solidFill>
          <a:ln/>
          <a:effectLst>
            <a:outerShdw blurRad="12700" dist="12700" dir="16200000" algn="bl" rotWithShape="0">
              <a:srgbClr val="000000">
                <a:alpha val="75000"/>
              </a:srgbClr>
            </a:outerShdw>
          </a:effectLst>
        </p:spPr>
        <p:txBody>
          <a:bodyPr/>
          <a:lstStyle/>
          <a:p>
            <a:endParaRPr lang="ja-JP" altLang="en-US"/>
          </a:p>
        </p:txBody>
      </p:sp>
      <p:sp>
        <p:nvSpPr>
          <p:cNvPr id="36" name="Shape 26"/>
          <p:cNvSpPr/>
          <p:nvPr/>
        </p:nvSpPr>
        <p:spPr>
          <a:xfrm>
            <a:off x="381305" y="1693833"/>
            <a:ext cx="38405" cy="1171346"/>
          </a:xfrm>
          <a:prstGeom prst="rect">
            <a:avLst/>
          </a:prstGeom>
          <a:solidFill>
            <a:srgbClr val="93C5FD"/>
          </a:solidFill>
          <a:ln/>
        </p:spPr>
        <p:txBody>
          <a:bodyPr/>
          <a:lstStyle/>
          <a:p>
            <a:endParaRPr lang="ja-JP" altLang="en-US"/>
          </a:p>
        </p:txBody>
      </p:sp>
      <p:sp>
        <p:nvSpPr>
          <p:cNvPr id="37" name="Shape 27"/>
          <p:cNvSpPr/>
          <p:nvPr/>
        </p:nvSpPr>
        <p:spPr>
          <a:xfrm>
            <a:off x="514807" y="2017531"/>
            <a:ext cx="4276649" cy="9144"/>
          </a:xfrm>
          <a:prstGeom prst="rect">
            <a:avLst/>
          </a:prstGeom>
          <a:solidFill>
            <a:srgbClr val="F3F4F6"/>
          </a:solidFill>
          <a:ln/>
        </p:spPr>
        <p:txBody>
          <a:bodyPr/>
          <a:lstStyle/>
          <a:p>
            <a:endParaRPr lang="ja-JP" altLang="en-US"/>
          </a:p>
        </p:txBody>
      </p:sp>
      <p:pic>
        <p:nvPicPr>
          <p:cNvPr id="38" name="Image 8" descr="preencoded.png"/>
          <p:cNvPicPr>
            <a:picLocks noChangeAspect="1"/>
          </p:cNvPicPr>
          <p:nvPr/>
        </p:nvPicPr>
        <p:blipFill>
          <a:blip r:embed="rId11"/>
          <a:srcRect t="-1100" b="-1100"/>
          <a:stretch/>
        </p:blipFill>
        <p:spPr>
          <a:xfrm>
            <a:off x="514807" y="1817277"/>
            <a:ext cx="114300" cy="133502"/>
          </a:xfrm>
          <a:prstGeom prst="rect">
            <a:avLst/>
          </a:prstGeom>
        </p:spPr>
      </p:pic>
      <p:sp>
        <p:nvSpPr>
          <p:cNvPr id="39" name="Text 28"/>
          <p:cNvSpPr txBox="1"/>
          <p:nvPr/>
        </p:nvSpPr>
        <p:spPr>
          <a:xfrm>
            <a:off x="705002" y="1788931"/>
            <a:ext cx="767182" cy="191110"/>
          </a:xfrm>
          <a:prstGeom prst="rect">
            <a:avLst/>
          </a:prstGeom>
          <a:noFill/>
          <a:ln/>
        </p:spPr>
        <p:txBody>
          <a:bodyPr wrap="square" lIns="0" tIns="0" rIns="0" bIns="0" rtlCol="0" anchor="ctr"/>
          <a:lstStyle/>
          <a:p>
            <a:pPr marL="0" indent="0" algn="l">
              <a:buNone/>
            </a:pPr>
            <a:r>
              <a:rPr lang="en-US" sz="1000" b="1" dirty="0">
                <a:solidFill>
                  <a:srgbClr val="1E3A8A"/>
                </a:solidFill>
                <a:latin typeface="Noto Sans JP" pitchFamily="34" charset="0"/>
                <a:ea typeface="Noto Sans JP" pitchFamily="34" charset="-122"/>
                <a:cs typeface="Noto Sans JP" pitchFamily="34" charset="-120"/>
              </a:rPr>
              <a:t>新卒・就職</a:t>
            </a:r>
            <a:endParaRPr lang="en-US" sz="1000" dirty="0"/>
          </a:p>
        </p:txBody>
      </p:sp>
      <p:sp>
        <p:nvSpPr>
          <p:cNvPr id="40" name="Shape 29"/>
          <p:cNvSpPr/>
          <p:nvPr/>
        </p:nvSpPr>
        <p:spPr>
          <a:xfrm>
            <a:off x="381305" y="2933760"/>
            <a:ext cx="4505249" cy="1171346"/>
          </a:xfrm>
          <a:prstGeom prst="roundRect">
            <a:avLst>
              <a:gd name="adj" fmla="val 2539"/>
            </a:avLst>
          </a:prstGeom>
          <a:solidFill>
            <a:srgbClr val="FFFFFF"/>
          </a:solidFill>
          <a:ln/>
          <a:effectLst>
            <a:outerShdw blurRad="12700" dist="12700" dir="16200000" algn="bl" rotWithShape="0">
              <a:srgbClr val="000000">
                <a:alpha val="75000"/>
              </a:srgbClr>
            </a:outerShdw>
          </a:effectLst>
        </p:spPr>
        <p:txBody>
          <a:bodyPr/>
          <a:lstStyle/>
          <a:p>
            <a:endParaRPr lang="ja-JP" altLang="en-US"/>
          </a:p>
        </p:txBody>
      </p:sp>
      <p:sp>
        <p:nvSpPr>
          <p:cNvPr id="41" name="Shape 30"/>
          <p:cNvSpPr/>
          <p:nvPr/>
        </p:nvSpPr>
        <p:spPr>
          <a:xfrm>
            <a:off x="381305" y="2933760"/>
            <a:ext cx="38405" cy="1171346"/>
          </a:xfrm>
          <a:prstGeom prst="rect">
            <a:avLst/>
          </a:prstGeom>
          <a:solidFill>
            <a:srgbClr val="93C5FD"/>
          </a:solidFill>
          <a:ln/>
        </p:spPr>
        <p:txBody>
          <a:bodyPr/>
          <a:lstStyle/>
          <a:p>
            <a:endParaRPr lang="ja-JP" altLang="en-US"/>
          </a:p>
        </p:txBody>
      </p:sp>
      <p:sp>
        <p:nvSpPr>
          <p:cNvPr id="42" name="Shape 31"/>
          <p:cNvSpPr/>
          <p:nvPr/>
        </p:nvSpPr>
        <p:spPr>
          <a:xfrm>
            <a:off x="514807" y="3257457"/>
            <a:ext cx="4276649" cy="9144"/>
          </a:xfrm>
          <a:prstGeom prst="rect">
            <a:avLst/>
          </a:prstGeom>
          <a:solidFill>
            <a:srgbClr val="F3F4F6"/>
          </a:solidFill>
          <a:ln/>
        </p:spPr>
        <p:txBody>
          <a:bodyPr/>
          <a:lstStyle/>
          <a:p>
            <a:endParaRPr lang="ja-JP" altLang="en-US"/>
          </a:p>
        </p:txBody>
      </p:sp>
      <p:pic>
        <p:nvPicPr>
          <p:cNvPr id="43" name="Image 9" descr="preencoded.png"/>
          <p:cNvPicPr>
            <a:picLocks noChangeAspect="1"/>
          </p:cNvPicPr>
          <p:nvPr/>
        </p:nvPicPr>
        <p:blipFill>
          <a:blip r:embed="rId12"/>
          <a:srcRect t="-1100" b="-1100"/>
          <a:stretch/>
        </p:blipFill>
        <p:spPr>
          <a:xfrm>
            <a:off x="514807" y="3057204"/>
            <a:ext cx="114300" cy="133502"/>
          </a:xfrm>
          <a:prstGeom prst="rect">
            <a:avLst/>
          </a:prstGeom>
        </p:spPr>
      </p:pic>
      <p:sp>
        <p:nvSpPr>
          <p:cNvPr id="44" name="Text 32"/>
          <p:cNvSpPr txBox="1"/>
          <p:nvPr/>
        </p:nvSpPr>
        <p:spPr>
          <a:xfrm>
            <a:off x="705002" y="3028857"/>
            <a:ext cx="1433779" cy="191110"/>
          </a:xfrm>
          <a:prstGeom prst="rect">
            <a:avLst/>
          </a:prstGeom>
          <a:noFill/>
          <a:ln/>
        </p:spPr>
        <p:txBody>
          <a:bodyPr wrap="square" lIns="0" tIns="0" rIns="0" bIns="0" rtlCol="0" anchor="ctr"/>
          <a:lstStyle/>
          <a:p>
            <a:pPr marL="0" indent="0" algn="l">
              <a:buNone/>
            </a:pPr>
            <a:r>
              <a:rPr lang="en-US" sz="1000" b="1" dirty="0">
                <a:solidFill>
                  <a:srgbClr val="1E3A8A"/>
                </a:solidFill>
                <a:latin typeface="Noto Sans JP" pitchFamily="34" charset="0"/>
                <a:ea typeface="Noto Sans JP" pitchFamily="34" charset="-122"/>
                <a:cs typeface="Noto Sans JP" pitchFamily="34" charset="-120"/>
              </a:rPr>
              <a:t>中途・転職・プロ人材</a:t>
            </a:r>
            <a:endParaRPr lang="en-US" sz="1000" dirty="0"/>
          </a:p>
        </p:txBody>
      </p:sp>
      <p:sp>
        <p:nvSpPr>
          <p:cNvPr id="45" name="Shape 33"/>
          <p:cNvSpPr/>
          <p:nvPr/>
        </p:nvSpPr>
        <p:spPr>
          <a:xfrm>
            <a:off x="381305" y="4173686"/>
            <a:ext cx="4505249" cy="1171346"/>
          </a:xfrm>
          <a:prstGeom prst="roundRect">
            <a:avLst>
              <a:gd name="adj" fmla="val 2539"/>
            </a:avLst>
          </a:prstGeom>
          <a:solidFill>
            <a:srgbClr val="FFFFFF"/>
          </a:solidFill>
          <a:ln/>
          <a:effectLst>
            <a:outerShdw blurRad="12700" dist="12700" dir="16200000" algn="bl" rotWithShape="0">
              <a:srgbClr val="000000">
                <a:alpha val="75000"/>
              </a:srgbClr>
            </a:outerShdw>
          </a:effectLst>
        </p:spPr>
        <p:txBody>
          <a:bodyPr/>
          <a:lstStyle/>
          <a:p>
            <a:endParaRPr lang="ja-JP" altLang="en-US"/>
          </a:p>
        </p:txBody>
      </p:sp>
      <p:sp>
        <p:nvSpPr>
          <p:cNvPr id="46" name="Shape 34"/>
          <p:cNvSpPr/>
          <p:nvPr/>
        </p:nvSpPr>
        <p:spPr>
          <a:xfrm>
            <a:off x="381305" y="4173686"/>
            <a:ext cx="38405" cy="1171346"/>
          </a:xfrm>
          <a:prstGeom prst="rect">
            <a:avLst/>
          </a:prstGeom>
          <a:solidFill>
            <a:srgbClr val="93C5FD"/>
          </a:solidFill>
          <a:ln/>
        </p:spPr>
        <p:txBody>
          <a:bodyPr/>
          <a:lstStyle/>
          <a:p>
            <a:endParaRPr lang="ja-JP" altLang="en-US"/>
          </a:p>
        </p:txBody>
      </p:sp>
      <p:sp>
        <p:nvSpPr>
          <p:cNvPr id="47" name="Shape 35"/>
          <p:cNvSpPr/>
          <p:nvPr/>
        </p:nvSpPr>
        <p:spPr>
          <a:xfrm>
            <a:off x="514807" y="4497384"/>
            <a:ext cx="4276649" cy="9144"/>
          </a:xfrm>
          <a:prstGeom prst="rect">
            <a:avLst/>
          </a:prstGeom>
          <a:solidFill>
            <a:srgbClr val="F3F4F6"/>
          </a:solidFill>
          <a:ln/>
        </p:spPr>
        <p:txBody>
          <a:bodyPr/>
          <a:lstStyle/>
          <a:p>
            <a:endParaRPr lang="ja-JP" altLang="en-US"/>
          </a:p>
        </p:txBody>
      </p:sp>
      <p:pic>
        <p:nvPicPr>
          <p:cNvPr id="48" name="Image 10" descr="preencoded.png"/>
          <p:cNvPicPr>
            <a:picLocks noChangeAspect="1"/>
          </p:cNvPicPr>
          <p:nvPr/>
        </p:nvPicPr>
        <p:blipFill>
          <a:blip r:embed="rId13"/>
          <a:srcRect l="-837" r="-837"/>
          <a:stretch/>
        </p:blipFill>
        <p:spPr>
          <a:xfrm>
            <a:off x="514807" y="4297130"/>
            <a:ext cx="152705" cy="133502"/>
          </a:xfrm>
          <a:prstGeom prst="rect">
            <a:avLst/>
          </a:prstGeom>
        </p:spPr>
      </p:pic>
      <p:sp>
        <p:nvSpPr>
          <p:cNvPr id="49" name="Text 36"/>
          <p:cNvSpPr txBox="1"/>
          <p:nvPr/>
        </p:nvSpPr>
        <p:spPr>
          <a:xfrm>
            <a:off x="743407" y="4268784"/>
            <a:ext cx="1967789" cy="191110"/>
          </a:xfrm>
          <a:prstGeom prst="rect">
            <a:avLst/>
          </a:prstGeom>
          <a:noFill/>
          <a:ln/>
        </p:spPr>
        <p:txBody>
          <a:bodyPr wrap="square" lIns="0" tIns="0" rIns="0" bIns="0" rtlCol="0" anchor="ctr"/>
          <a:lstStyle/>
          <a:p>
            <a:pPr marL="0" indent="0" algn="l">
              <a:buNone/>
            </a:pPr>
            <a:r>
              <a:rPr lang="en-US" sz="1000" b="1" dirty="0">
                <a:solidFill>
                  <a:srgbClr val="1E3A8A"/>
                </a:solidFill>
                <a:latin typeface="Noto Sans JP" pitchFamily="34" charset="0"/>
                <a:ea typeface="Noto Sans JP" pitchFamily="34" charset="-122"/>
                <a:cs typeface="Noto Sans JP" pitchFamily="34" charset="-120"/>
              </a:rPr>
              <a:t>メディカル・スポット・多様化</a:t>
            </a:r>
            <a:endParaRPr lang="en-US" sz="1000" dirty="0"/>
          </a:p>
        </p:txBody>
      </p:sp>
      <p:sp>
        <p:nvSpPr>
          <p:cNvPr id="50" name="Shape 37"/>
          <p:cNvSpPr/>
          <p:nvPr/>
        </p:nvSpPr>
        <p:spPr>
          <a:xfrm>
            <a:off x="381305" y="5413613"/>
            <a:ext cx="4505249" cy="828446"/>
          </a:xfrm>
          <a:prstGeom prst="roundRect">
            <a:avLst>
              <a:gd name="adj" fmla="val 5075"/>
            </a:avLst>
          </a:prstGeom>
          <a:solidFill>
            <a:srgbClr val="FFFFFF"/>
          </a:solidFill>
          <a:ln/>
          <a:effectLst>
            <a:outerShdw blurRad="12700" dist="12700" dir="16200000" algn="bl" rotWithShape="0">
              <a:srgbClr val="000000">
                <a:alpha val="75000"/>
              </a:srgbClr>
            </a:outerShdw>
          </a:effectLst>
        </p:spPr>
        <p:txBody>
          <a:bodyPr/>
          <a:lstStyle/>
          <a:p>
            <a:endParaRPr lang="ja-JP" altLang="en-US"/>
          </a:p>
        </p:txBody>
      </p:sp>
      <p:sp>
        <p:nvSpPr>
          <p:cNvPr id="51" name="Shape 38"/>
          <p:cNvSpPr/>
          <p:nvPr/>
        </p:nvSpPr>
        <p:spPr>
          <a:xfrm>
            <a:off x="381305" y="5413613"/>
            <a:ext cx="38405" cy="828446"/>
          </a:xfrm>
          <a:prstGeom prst="rect">
            <a:avLst/>
          </a:prstGeom>
          <a:solidFill>
            <a:srgbClr val="93C5FD"/>
          </a:solidFill>
          <a:ln/>
        </p:spPr>
        <p:txBody>
          <a:bodyPr/>
          <a:lstStyle/>
          <a:p>
            <a:endParaRPr lang="ja-JP" altLang="en-US"/>
          </a:p>
        </p:txBody>
      </p:sp>
      <p:sp>
        <p:nvSpPr>
          <p:cNvPr id="52" name="Shape 39"/>
          <p:cNvSpPr/>
          <p:nvPr/>
        </p:nvSpPr>
        <p:spPr>
          <a:xfrm>
            <a:off x="514807" y="5737310"/>
            <a:ext cx="4276649" cy="9144"/>
          </a:xfrm>
          <a:prstGeom prst="rect">
            <a:avLst/>
          </a:prstGeom>
          <a:solidFill>
            <a:srgbClr val="F3F4F6"/>
          </a:solidFill>
          <a:ln/>
        </p:spPr>
        <p:txBody>
          <a:bodyPr/>
          <a:lstStyle/>
          <a:p>
            <a:endParaRPr lang="ja-JP" altLang="en-US"/>
          </a:p>
        </p:txBody>
      </p:sp>
      <p:pic>
        <p:nvPicPr>
          <p:cNvPr id="53" name="Image 11" descr="preencoded.png"/>
          <p:cNvPicPr>
            <a:picLocks noChangeAspect="1"/>
          </p:cNvPicPr>
          <p:nvPr/>
        </p:nvPicPr>
        <p:blipFill>
          <a:blip r:embed="rId14"/>
          <a:srcRect l="-1507" r="-1507"/>
          <a:stretch/>
        </p:blipFill>
        <p:spPr>
          <a:xfrm>
            <a:off x="514807" y="5537971"/>
            <a:ext cx="171907" cy="133502"/>
          </a:xfrm>
          <a:prstGeom prst="rect">
            <a:avLst/>
          </a:prstGeom>
        </p:spPr>
      </p:pic>
      <p:sp>
        <p:nvSpPr>
          <p:cNvPr id="54" name="Text 40"/>
          <p:cNvSpPr txBox="1"/>
          <p:nvPr/>
        </p:nvSpPr>
        <p:spPr>
          <a:xfrm>
            <a:off x="761695" y="5508710"/>
            <a:ext cx="1034186" cy="191110"/>
          </a:xfrm>
          <a:prstGeom prst="rect">
            <a:avLst/>
          </a:prstGeom>
          <a:noFill/>
          <a:ln/>
        </p:spPr>
        <p:txBody>
          <a:bodyPr wrap="square" lIns="0" tIns="0" rIns="0" bIns="0" rtlCol="0" anchor="ctr"/>
          <a:lstStyle/>
          <a:p>
            <a:pPr marL="0" indent="0" algn="l">
              <a:buNone/>
            </a:pPr>
            <a:r>
              <a:rPr lang="en-US" sz="1000" b="1" dirty="0">
                <a:solidFill>
                  <a:srgbClr val="1E3A8A"/>
                </a:solidFill>
                <a:latin typeface="Noto Sans JP" pitchFamily="34" charset="0"/>
                <a:ea typeface="Noto Sans JP" pitchFamily="34" charset="-122"/>
                <a:cs typeface="Noto Sans JP" pitchFamily="34" charset="-120"/>
              </a:rPr>
              <a:t>組織開発・育成</a:t>
            </a:r>
            <a:endParaRPr lang="en-US" sz="1000" dirty="0"/>
          </a:p>
        </p:txBody>
      </p:sp>
      <p:sp>
        <p:nvSpPr>
          <p:cNvPr id="55" name="Text 41"/>
          <p:cNvSpPr txBox="1"/>
          <p:nvPr/>
        </p:nvSpPr>
        <p:spPr>
          <a:xfrm>
            <a:off x="629107" y="2075138"/>
            <a:ext cx="1714500"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新卒就職情報（マイナビ202X）</a:t>
            </a:r>
            <a:endParaRPr lang="en-US" sz="900" dirty="0"/>
          </a:p>
        </p:txBody>
      </p:sp>
      <p:sp>
        <p:nvSpPr>
          <p:cNvPr id="56" name="Text 42"/>
          <p:cNvSpPr txBox="1"/>
          <p:nvPr/>
        </p:nvSpPr>
        <p:spPr>
          <a:xfrm>
            <a:off x="629107" y="2244302"/>
            <a:ext cx="1448410"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就職イベント・WEB EXPO</a:t>
            </a:r>
            <a:endParaRPr lang="en-US" sz="900" dirty="0"/>
          </a:p>
        </p:txBody>
      </p:sp>
      <p:sp>
        <p:nvSpPr>
          <p:cNvPr id="57" name="Text 43"/>
          <p:cNvSpPr txBox="1"/>
          <p:nvPr/>
        </p:nvSpPr>
        <p:spPr>
          <a:xfrm>
            <a:off x="629107" y="2413466"/>
            <a:ext cx="1571854"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グローバル採用・留学生支援</a:t>
            </a:r>
            <a:endParaRPr lang="en-US" sz="900" dirty="0"/>
          </a:p>
        </p:txBody>
      </p:sp>
      <p:sp>
        <p:nvSpPr>
          <p:cNvPr id="58" name="Text 44"/>
          <p:cNvSpPr txBox="1"/>
          <p:nvPr/>
        </p:nvSpPr>
        <p:spPr>
          <a:xfrm>
            <a:off x="629107" y="2583545"/>
            <a:ext cx="1228954"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インターンシップ情報</a:t>
            </a:r>
            <a:endParaRPr lang="en-US" sz="900" dirty="0"/>
          </a:p>
        </p:txBody>
      </p:sp>
      <p:sp>
        <p:nvSpPr>
          <p:cNvPr id="59" name="Text 45"/>
          <p:cNvSpPr txBox="1"/>
          <p:nvPr/>
        </p:nvSpPr>
        <p:spPr>
          <a:xfrm>
            <a:off x="629107" y="3315065"/>
            <a:ext cx="1457554"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転職情報（マイナビ転職）</a:t>
            </a:r>
            <a:endParaRPr lang="en-US" sz="900" dirty="0"/>
          </a:p>
        </p:txBody>
      </p:sp>
      <p:sp>
        <p:nvSpPr>
          <p:cNvPr id="60" name="Text 46"/>
          <p:cNvSpPr txBox="1"/>
          <p:nvPr/>
        </p:nvSpPr>
        <p:spPr>
          <a:xfrm>
            <a:off x="629107" y="3484229"/>
            <a:ext cx="1457554"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転職エージェントサービス</a:t>
            </a:r>
            <a:endParaRPr lang="en-US" sz="900" dirty="0"/>
          </a:p>
        </p:txBody>
      </p:sp>
      <p:sp>
        <p:nvSpPr>
          <p:cNvPr id="61" name="Text 47"/>
          <p:cNvSpPr txBox="1"/>
          <p:nvPr/>
        </p:nvSpPr>
        <p:spPr>
          <a:xfrm>
            <a:off x="629107" y="3653393"/>
            <a:ext cx="1924812"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顧問・プロフェッショナル人材紹介</a:t>
            </a:r>
            <a:endParaRPr lang="en-US" sz="900" dirty="0"/>
          </a:p>
        </p:txBody>
      </p:sp>
      <p:sp>
        <p:nvSpPr>
          <p:cNvPr id="62" name="Text 48"/>
          <p:cNvSpPr txBox="1"/>
          <p:nvPr/>
        </p:nvSpPr>
        <p:spPr>
          <a:xfrm>
            <a:off x="629107" y="3823471"/>
            <a:ext cx="1791310"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エグゼクティブ・ハイクラス紹介</a:t>
            </a:r>
            <a:endParaRPr lang="en-US" sz="900" dirty="0"/>
          </a:p>
        </p:txBody>
      </p:sp>
      <p:sp>
        <p:nvSpPr>
          <p:cNvPr id="63" name="Text 49"/>
          <p:cNvSpPr txBox="1"/>
          <p:nvPr/>
        </p:nvSpPr>
        <p:spPr>
          <a:xfrm>
            <a:off x="629107" y="4554991"/>
            <a:ext cx="2267712"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医療・福祉人材（看護師・薬剤師・医師）</a:t>
            </a:r>
            <a:endParaRPr lang="en-US" sz="900" dirty="0"/>
          </a:p>
        </p:txBody>
      </p:sp>
      <p:sp>
        <p:nvSpPr>
          <p:cNvPr id="64" name="Text 50"/>
          <p:cNvSpPr txBox="1"/>
          <p:nvPr/>
        </p:nvSpPr>
        <p:spPr>
          <a:xfrm>
            <a:off x="629107" y="4724155"/>
            <a:ext cx="2371954"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アルバイト・パート情報（マイナビバイト）</a:t>
            </a:r>
            <a:endParaRPr lang="en-US" sz="900" dirty="0"/>
          </a:p>
        </p:txBody>
      </p:sp>
      <p:sp>
        <p:nvSpPr>
          <p:cNvPr id="65" name="Text 51"/>
          <p:cNvSpPr txBox="1"/>
          <p:nvPr/>
        </p:nvSpPr>
        <p:spPr>
          <a:xfrm>
            <a:off x="629107" y="4894233"/>
            <a:ext cx="1686154"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スポットワーク・スキマバイト</a:t>
            </a:r>
            <a:endParaRPr lang="en-US" sz="900" dirty="0"/>
          </a:p>
        </p:txBody>
      </p:sp>
      <p:sp>
        <p:nvSpPr>
          <p:cNvPr id="66" name="Text 52"/>
          <p:cNvSpPr txBox="1"/>
          <p:nvPr/>
        </p:nvSpPr>
        <p:spPr>
          <a:xfrm>
            <a:off x="629107" y="5063397"/>
            <a:ext cx="1353312"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ミドルシニア層就業支援</a:t>
            </a:r>
            <a:endParaRPr lang="en-US" sz="900" dirty="0"/>
          </a:p>
        </p:txBody>
      </p:sp>
      <p:sp>
        <p:nvSpPr>
          <p:cNvPr id="67" name="Text 53"/>
          <p:cNvSpPr txBox="1"/>
          <p:nvPr/>
        </p:nvSpPr>
        <p:spPr>
          <a:xfrm>
            <a:off x="629107" y="5794917"/>
            <a:ext cx="1895551"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教育・研修サービス / アセスメント</a:t>
            </a:r>
            <a:endParaRPr lang="en-US" sz="900" dirty="0"/>
          </a:p>
        </p:txBody>
      </p:sp>
      <p:sp>
        <p:nvSpPr>
          <p:cNvPr id="68" name="Text 54"/>
          <p:cNvSpPr txBox="1"/>
          <p:nvPr/>
        </p:nvSpPr>
        <p:spPr>
          <a:xfrm>
            <a:off x="629107" y="5964081"/>
            <a:ext cx="2039112"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人的資本経営支援・ウェルビーイング</a:t>
            </a:r>
            <a:endParaRPr lang="en-US" sz="900" dirty="0"/>
          </a:p>
        </p:txBody>
      </p:sp>
      <p:sp>
        <p:nvSpPr>
          <p:cNvPr id="69" name="Shape 55"/>
          <p:cNvSpPr/>
          <p:nvPr/>
        </p:nvSpPr>
        <p:spPr>
          <a:xfrm>
            <a:off x="5298948" y="1560331"/>
            <a:ext cx="3105302" cy="1057046"/>
          </a:xfrm>
          <a:prstGeom prst="roundRect">
            <a:avLst>
              <a:gd name="adj" fmla="val 3117"/>
            </a:avLst>
          </a:prstGeom>
          <a:solidFill>
            <a:srgbClr val="FFFFFF">
              <a:alpha val="90000"/>
            </a:srgbClr>
          </a:solidFill>
          <a:ln w="12700">
            <a:solidFill>
              <a:srgbClr val="D1FAE5"/>
            </a:solidFill>
            <a:prstDash val="solid"/>
          </a:ln>
          <a:effectLst>
            <a:outerShdw blurRad="12700" dist="12700" dir="16200000" algn="bl" rotWithShape="0">
              <a:srgbClr val="000000">
                <a:alpha val="75000"/>
              </a:srgbClr>
            </a:outerShdw>
          </a:effectLst>
        </p:spPr>
        <p:txBody>
          <a:bodyPr/>
          <a:lstStyle/>
          <a:p>
            <a:endParaRPr lang="ja-JP" altLang="en-US"/>
          </a:p>
        </p:txBody>
      </p:sp>
      <p:sp>
        <p:nvSpPr>
          <p:cNvPr id="70" name="Text 56"/>
          <p:cNvSpPr txBox="1"/>
          <p:nvPr/>
        </p:nvSpPr>
        <p:spPr>
          <a:xfrm>
            <a:off x="5518404" y="1655429"/>
            <a:ext cx="1457554"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進学情報（マイナビ進学）</a:t>
            </a:r>
            <a:endParaRPr lang="en-US" sz="900" dirty="0"/>
          </a:p>
        </p:txBody>
      </p:sp>
      <p:sp>
        <p:nvSpPr>
          <p:cNvPr id="71" name="Text 57"/>
          <p:cNvSpPr txBox="1"/>
          <p:nvPr/>
        </p:nvSpPr>
        <p:spPr>
          <a:xfrm>
            <a:off x="5518404" y="1825507"/>
            <a:ext cx="1924812"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高校生向けキャリア探究・進路支援</a:t>
            </a:r>
            <a:endParaRPr lang="en-US" sz="900" dirty="0"/>
          </a:p>
        </p:txBody>
      </p:sp>
      <p:sp>
        <p:nvSpPr>
          <p:cNvPr id="72" name="Text 58"/>
          <p:cNvSpPr txBox="1"/>
          <p:nvPr/>
        </p:nvSpPr>
        <p:spPr>
          <a:xfrm>
            <a:off x="5518404" y="1994671"/>
            <a:ext cx="1581912"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大学・専門学校向け広報支援</a:t>
            </a:r>
            <a:endParaRPr lang="en-US" sz="900" dirty="0"/>
          </a:p>
        </p:txBody>
      </p:sp>
      <p:sp>
        <p:nvSpPr>
          <p:cNvPr id="73" name="Text 59"/>
          <p:cNvSpPr txBox="1"/>
          <p:nvPr/>
        </p:nvSpPr>
        <p:spPr>
          <a:xfrm>
            <a:off x="5518404" y="2163835"/>
            <a:ext cx="1924812"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未来応援プロジェクト・若年層支援</a:t>
            </a:r>
            <a:endParaRPr lang="en-US" sz="900" dirty="0"/>
          </a:p>
        </p:txBody>
      </p:sp>
      <p:sp>
        <p:nvSpPr>
          <p:cNvPr id="74" name="Text 60"/>
          <p:cNvSpPr txBox="1"/>
          <p:nvPr/>
        </p:nvSpPr>
        <p:spPr>
          <a:xfrm>
            <a:off x="5518404" y="2333913"/>
            <a:ext cx="1571854"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教育機関向けソリューション</a:t>
            </a:r>
            <a:endParaRPr lang="en-US" sz="900" dirty="0"/>
          </a:p>
        </p:txBody>
      </p:sp>
      <p:sp>
        <p:nvSpPr>
          <p:cNvPr id="75" name="Shape 61"/>
          <p:cNvSpPr/>
          <p:nvPr/>
        </p:nvSpPr>
        <p:spPr>
          <a:xfrm>
            <a:off x="8745322" y="1560331"/>
            <a:ext cx="3105302" cy="1057046"/>
          </a:xfrm>
          <a:prstGeom prst="roundRect">
            <a:avLst>
              <a:gd name="adj" fmla="val 3117"/>
            </a:avLst>
          </a:prstGeom>
          <a:solidFill>
            <a:srgbClr val="FFFFFF">
              <a:alpha val="90000"/>
            </a:srgbClr>
          </a:solidFill>
          <a:ln w="12700">
            <a:solidFill>
              <a:srgbClr val="FCE7F3"/>
            </a:solidFill>
            <a:prstDash val="solid"/>
          </a:ln>
          <a:effectLst>
            <a:outerShdw blurRad="12700" dist="12700" dir="16200000" algn="bl" rotWithShape="0">
              <a:srgbClr val="000000">
                <a:alpha val="75000"/>
              </a:srgbClr>
            </a:outerShdw>
          </a:effectLst>
        </p:spPr>
        <p:txBody>
          <a:bodyPr/>
          <a:lstStyle/>
          <a:p>
            <a:endParaRPr lang="ja-JP" altLang="en-US"/>
          </a:p>
        </p:txBody>
      </p:sp>
      <p:sp>
        <p:nvSpPr>
          <p:cNvPr id="76" name="Text 62"/>
          <p:cNvSpPr txBox="1"/>
          <p:nvPr/>
        </p:nvSpPr>
        <p:spPr>
          <a:xfrm>
            <a:off x="8964778" y="1655429"/>
            <a:ext cx="1905610"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総合ニュース（マイナビニュース）</a:t>
            </a:r>
            <a:endParaRPr lang="en-US" sz="900" dirty="0"/>
          </a:p>
        </p:txBody>
      </p:sp>
      <p:sp>
        <p:nvSpPr>
          <p:cNvPr id="77" name="Text 63"/>
          <p:cNvSpPr txBox="1"/>
          <p:nvPr/>
        </p:nvSpPr>
        <p:spPr>
          <a:xfrm>
            <a:off x="8964778" y="1825507"/>
            <a:ext cx="1914754"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働く女性向け（マイナビウーマン）</a:t>
            </a:r>
            <a:endParaRPr lang="en-US" sz="900" dirty="0"/>
          </a:p>
        </p:txBody>
      </p:sp>
      <p:sp>
        <p:nvSpPr>
          <p:cNvPr id="78" name="Text 64"/>
          <p:cNvSpPr txBox="1"/>
          <p:nvPr/>
        </p:nvSpPr>
        <p:spPr>
          <a:xfrm>
            <a:off x="8964778" y="1994671"/>
            <a:ext cx="2134210"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結婚式場情報（マイナビウエディング）</a:t>
            </a:r>
            <a:endParaRPr lang="en-US" sz="900" dirty="0"/>
          </a:p>
        </p:txBody>
      </p:sp>
      <p:sp>
        <p:nvSpPr>
          <p:cNvPr id="79" name="Text 65"/>
          <p:cNvSpPr txBox="1"/>
          <p:nvPr/>
        </p:nvSpPr>
        <p:spPr>
          <a:xfrm>
            <a:off x="8964778" y="2163835"/>
            <a:ext cx="1686154"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子育て情報（マイナビ子育て）</a:t>
            </a:r>
            <a:endParaRPr lang="en-US" sz="900" dirty="0"/>
          </a:p>
        </p:txBody>
      </p:sp>
      <p:sp>
        <p:nvSpPr>
          <p:cNvPr id="80" name="Text 66"/>
          <p:cNvSpPr txBox="1"/>
          <p:nvPr/>
        </p:nvSpPr>
        <p:spPr>
          <a:xfrm>
            <a:off x="8964778" y="2333913"/>
            <a:ext cx="2248510"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学生向けメディア（マイナビ学生の窓口）</a:t>
            </a:r>
            <a:endParaRPr lang="en-US" sz="900" dirty="0"/>
          </a:p>
        </p:txBody>
      </p:sp>
      <p:sp>
        <p:nvSpPr>
          <p:cNvPr id="81" name="Shape 67"/>
          <p:cNvSpPr/>
          <p:nvPr/>
        </p:nvSpPr>
        <p:spPr>
          <a:xfrm>
            <a:off x="5298948" y="3341582"/>
            <a:ext cx="3219602" cy="1019556"/>
          </a:xfrm>
          <a:prstGeom prst="roundRect">
            <a:avLst>
              <a:gd name="adj" fmla="val 3353"/>
            </a:avLst>
          </a:prstGeom>
          <a:solidFill>
            <a:srgbClr val="FFFFFF">
              <a:alpha val="90000"/>
            </a:srgbClr>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ja-JP" altLang="en-US"/>
          </a:p>
        </p:txBody>
      </p:sp>
      <p:sp>
        <p:nvSpPr>
          <p:cNvPr id="82" name="Shape 68"/>
          <p:cNvSpPr/>
          <p:nvPr/>
        </p:nvSpPr>
        <p:spPr>
          <a:xfrm>
            <a:off x="5404104" y="3674424"/>
            <a:ext cx="3010205" cy="9144"/>
          </a:xfrm>
          <a:prstGeom prst="rect">
            <a:avLst/>
          </a:prstGeom>
          <a:solidFill>
            <a:srgbClr val="E5E7EB"/>
          </a:solidFill>
          <a:ln/>
        </p:spPr>
        <p:txBody>
          <a:bodyPr/>
          <a:lstStyle/>
          <a:p>
            <a:endParaRPr lang="ja-JP" altLang="en-US"/>
          </a:p>
        </p:txBody>
      </p:sp>
      <p:sp>
        <p:nvSpPr>
          <p:cNvPr id="83" name="Shape 69"/>
          <p:cNvSpPr/>
          <p:nvPr/>
        </p:nvSpPr>
        <p:spPr>
          <a:xfrm>
            <a:off x="8631022" y="3341582"/>
            <a:ext cx="3219602" cy="1019556"/>
          </a:xfrm>
          <a:prstGeom prst="roundRect">
            <a:avLst>
              <a:gd name="adj" fmla="val 3353"/>
            </a:avLst>
          </a:prstGeom>
          <a:solidFill>
            <a:srgbClr val="FFFFFF">
              <a:alpha val="90000"/>
            </a:srgbClr>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ja-JP" altLang="en-US"/>
          </a:p>
        </p:txBody>
      </p:sp>
      <p:sp>
        <p:nvSpPr>
          <p:cNvPr id="84" name="Shape 70"/>
          <p:cNvSpPr/>
          <p:nvPr/>
        </p:nvSpPr>
        <p:spPr>
          <a:xfrm>
            <a:off x="8736178" y="3674424"/>
            <a:ext cx="3010205" cy="9144"/>
          </a:xfrm>
          <a:prstGeom prst="rect">
            <a:avLst/>
          </a:prstGeom>
          <a:solidFill>
            <a:srgbClr val="E5E7EB"/>
          </a:solidFill>
          <a:ln/>
        </p:spPr>
        <p:txBody>
          <a:bodyPr/>
          <a:lstStyle/>
          <a:p>
            <a:endParaRPr lang="ja-JP" altLang="en-US"/>
          </a:p>
        </p:txBody>
      </p:sp>
      <p:sp>
        <p:nvSpPr>
          <p:cNvPr id="85" name="Text 71"/>
          <p:cNvSpPr txBox="1"/>
          <p:nvPr/>
        </p:nvSpPr>
        <p:spPr>
          <a:xfrm>
            <a:off x="5404104" y="3445824"/>
            <a:ext cx="1300277" cy="191110"/>
          </a:xfrm>
          <a:prstGeom prst="rect">
            <a:avLst/>
          </a:prstGeom>
          <a:noFill/>
          <a:ln/>
        </p:spPr>
        <p:txBody>
          <a:bodyPr wrap="square" lIns="0" tIns="0" rIns="0" bIns="0" rtlCol="0" anchor="ctr"/>
          <a:lstStyle/>
          <a:p>
            <a:pPr marL="0" indent="0" algn="l">
              <a:buNone/>
            </a:pPr>
            <a:r>
              <a:rPr lang="en-US" sz="1000" b="1" dirty="0">
                <a:solidFill>
                  <a:srgbClr val="000000"/>
                </a:solidFill>
                <a:latin typeface="Noto Sans JP" pitchFamily="34" charset="0"/>
                <a:ea typeface="Noto Sans JP" pitchFamily="34" charset="-122"/>
                <a:cs typeface="Noto Sans JP" pitchFamily="34" charset="-120"/>
              </a:rPr>
              <a:t>一次産業・地方創生</a:t>
            </a:r>
            <a:endParaRPr lang="en-US" sz="1000" dirty="0"/>
          </a:p>
        </p:txBody>
      </p:sp>
      <p:sp>
        <p:nvSpPr>
          <p:cNvPr id="86" name="Text 72"/>
          <p:cNvSpPr txBox="1"/>
          <p:nvPr/>
        </p:nvSpPr>
        <p:spPr>
          <a:xfrm>
            <a:off x="8736178" y="3445824"/>
            <a:ext cx="1300277" cy="191110"/>
          </a:xfrm>
          <a:prstGeom prst="rect">
            <a:avLst/>
          </a:prstGeom>
          <a:noFill/>
          <a:ln/>
        </p:spPr>
        <p:txBody>
          <a:bodyPr wrap="square" lIns="0" tIns="0" rIns="0" bIns="0" rtlCol="0" anchor="ctr"/>
          <a:lstStyle/>
          <a:p>
            <a:pPr marL="0" indent="0" algn="l">
              <a:buNone/>
            </a:pPr>
            <a:r>
              <a:rPr lang="en-US" sz="1000" b="1" dirty="0">
                <a:solidFill>
                  <a:srgbClr val="000000"/>
                </a:solidFill>
                <a:latin typeface="Noto Sans JP" pitchFamily="34" charset="0"/>
                <a:ea typeface="Noto Sans JP" pitchFamily="34" charset="-122"/>
                <a:cs typeface="Noto Sans JP" pitchFamily="34" charset="-120"/>
              </a:rPr>
              <a:t>法人ソリューション</a:t>
            </a:r>
            <a:endParaRPr lang="en-US" sz="1000" dirty="0"/>
          </a:p>
        </p:txBody>
      </p:sp>
      <p:sp>
        <p:nvSpPr>
          <p:cNvPr id="87" name="Text 73"/>
          <p:cNvSpPr txBox="1"/>
          <p:nvPr/>
        </p:nvSpPr>
        <p:spPr>
          <a:xfrm>
            <a:off x="5518404" y="3732031"/>
            <a:ext cx="1686154"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農業総合情報（マイナビ農業）</a:t>
            </a:r>
            <a:endParaRPr lang="en-US" sz="900" dirty="0"/>
          </a:p>
        </p:txBody>
      </p:sp>
      <p:sp>
        <p:nvSpPr>
          <p:cNvPr id="88" name="Text 74"/>
          <p:cNvSpPr txBox="1"/>
          <p:nvPr/>
        </p:nvSpPr>
        <p:spPr>
          <a:xfrm>
            <a:off x="5518404" y="3901195"/>
            <a:ext cx="1467612"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地域活性化・地方創生支援</a:t>
            </a:r>
            <a:endParaRPr lang="en-US" sz="900" dirty="0"/>
          </a:p>
        </p:txBody>
      </p:sp>
      <p:sp>
        <p:nvSpPr>
          <p:cNvPr id="89" name="Text 75"/>
          <p:cNvSpPr txBox="1"/>
          <p:nvPr/>
        </p:nvSpPr>
        <p:spPr>
          <a:xfrm>
            <a:off x="5518404" y="4071273"/>
            <a:ext cx="1686154"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第一次産業支援ソリューション</a:t>
            </a:r>
            <a:endParaRPr lang="en-US" sz="900" dirty="0"/>
          </a:p>
        </p:txBody>
      </p:sp>
      <p:sp>
        <p:nvSpPr>
          <p:cNvPr id="90" name="Text 76"/>
          <p:cNvSpPr txBox="1"/>
          <p:nvPr/>
        </p:nvSpPr>
        <p:spPr>
          <a:xfrm>
            <a:off x="8850478" y="3732031"/>
            <a:ext cx="1353312"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社宅・宿泊手配サービス</a:t>
            </a:r>
            <a:endParaRPr lang="en-US" sz="900" dirty="0"/>
          </a:p>
        </p:txBody>
      </p:sp>
      <p:sp>
        <p:nvSpPr>
          <p:cNvPr id="91" name="Text 77"/>
          <p:cNvSpPr txBox="1"/>
          <p:nvPr/>
        </p:nvSpPr>
        <p:spPr>
          <a:xfrm>
            <a:off x="8850478" y="3901195"/>
            <a:ext cx="2153412"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BTM（ビジネストラベルマネジメント）</a:t>
            </a:r>
            <a:endParaRPr lang="en-US" sz="900" dirty="0"/>
          </a:p>
        </p:txBody>
      </p:sp>
      <p:sp>
        <p:nvSpPr>
          <p:cNvPr id="92" name="Text 78"/>
          <p:cNvSpPr txBox="1"/>
          <p:nvPr/>
        </p:nvSpPr>
        <p:spPr>
          <a:xfrm>
            <a:off x="8850478" y="4071273"/>
            <a:ext cx="1228954" cy="162763"/>
          </a:xfrm>
          <a:prstGeom prst="rect">
            <a:avLst/>
          </a:prstGeom>
          <a:noFill/>
          <a:ln/>
        </p:spPr>
        <p:txBody>
          <a:bodyPr wrap="square" lIns="0" tIns="0" rIns="0" bIns="0" rtlCol="0" anchor="ctr"/>
          <a:lstStyle/>
          <a:p>
            <a:pPr marL="0" indent="0" algn="l">
              <a:buNone/>
            </a:pPr>
            <a:r>
              <a:rPr lang="en-US" sz="900" dirty="0">
                <a:solidFill>
                  <a:srgbClr val="374151"/>
                </a:solidFill>
                <a:latin typeface="Noto Sans JP" pitchFamily="34" charset="0"/>
                <a:ea typeface="Noto Sans JP" pitchFamily="34" charset="-122"/>
                <a:cs typeface="Noto Sans JP" pitchFamily="34" charset="-120"/>
              </a:rPr>
              <a:t>アウトソーシング支援</a:t>
            </a:r>
            <a:endParaRPr lang="en-US" sz="900" dirty="0"/>
          </a:p>
        </p:txBody>
      </p:sp>
      <p:sp>
        <p:nvSpPr>
          <p:cNvPr id="93" name="Shape 79"/>
          <p:cNvSpPr/>
          <p:nvPr/>
        </p:nvSpPr>
        <p:spPr>
          <a:xfrm>
            <a:off x="5413248" y="4773533"/>
            <a:ext cx="381305" cy="381305"/>
          </a:xfrm>
          <a:prstGeom prst="roundRect">
            <a:avLst>
              <a:gd name="adj" fmla="val 239808"/>
            </a:avLst>
          </a:prstGeom>
          <a:solidFill>
            <a:srgbClr val="3B82F6">
              <a:alpha val="20000"/>
            </a:srgbClr>
          </a:solidFill>
          <a:ln w="12700">
            <a:solidFill>
              <a:srgbClr val="60A5FA"/>
            </a:solidFill>
            <a:prstDash val="solid"/>
          </a:ln>
        </p:spPr>
        <p:txBody>
          <a:bodyPr/>
          <a:lstStyle/>
          <a:p>
            <a:endParaRPr lang="ja-JP" altLang="en-US"/>
          </a:p>
        </p:txBody>
      </p:sp>
      <p:pic>
        <p:nvPicPr>
          <p:cNvPr id="94" name="Image 12" descr="preencoded.png"/>
          <p:cNvPicPr>
            <a:picLocks noChangeAspect="1"/>
          </p:cNvPicPr>
          <p:nvPr/>
        </p:nvPicPr>
        <p:blipFill>
          <a:blip r:embed="rId15"/>
          <a:srcRect/>
          <a:stretch/>
        </p:blipFill>
        <p:spPr>
          <a:xfrm>
            <a:off x="5508346" y="4868630"/>
            <a:ext cx="190195" cy="190195"/>
          </a:xfrm>
          <a:prstGeom prst="rect">
            <a:avLst/>
          </a:prstGeom>
        </p:spPr>
      </p:pic>
      <p:sp>
        <p:nvSpPr>
          <p:cNvPr id="95" name="Shape 80"/>
          <p:cNvSpPr/>
          <p:nvPr/>
        </p:nvSpPr>
        <p:spPr>
          <a:xfrm>
            <a:off x="7728509" y="4669291"/>
            <a:ext cx="1095451" cy="286207"/>
          </a:xfrm>
          <a:prstGeom prst="roundRect">
            <a:avLst>
              <a:gd name="adj" fmla="val 42599"/>
            </a:avLst>
          </a:prstGeom>
          <a:solidFill>
            <a:srgbClr val="1E3A8A"/>
          </a:solidFill>
          <a:ln w="12700">
            <a:solidFill>
              <a:srgbClr val="1D4ED8"/>
            </a:solidFill>
            <a:prstDash val="solid"/>
          </a:ln>
        </p:spPr>
        <p:txBody>
          <a:bodyPr/>
          <a:lstStyle/>
          <a:p>
            <a:endParaRPr lang="ja-JP" altLang="en-US"/>
          </a:p>
        </p:txBody>
      </p:sp>
      <p:sp>
        <p:nvSpPr>
          <p:cNvPr id="96" name="Shape 81"/>
          <p:cNvSpPr/>
          <p:nvPr/>
        </p:nvSpPr>
        <p:spPr>
          <a:xfrm>
            <a:off x="9754819" y="4868630"/>
            <a:ext cx="9144" cy="190195"/>
          </a:xfrm>
          <a:prstGeom prst="rect">
            <a:avLst/>
          </a:prstGeom>
          <a:solidFill>
            <a:srgbClr val="4B5563"/>
          </a:solidFill>
          <a:ln/>
        </p:spPr>
        <p:txBody>
          <a:bodyPr/>
          <a:lstStyle/>
          <a:p>
            <a:endParaRPr lang="ja-JP" altLang="en-US"/>
          </a:p>
        </p:txBody>
      </p:sp>
      <p:sp>
        <p:nvSpPr>
          <p:cNvPr id="97" name="Text 82"/>
          <p:cNvSpPr txBox="1"/>
          <p:nvPr/>
        </p:nvSpPr>
        <p:spPr>
          <a:xfrm>
            <a:off x="5946343" y="4697637"/>
            <a:ext cx="1791310" cy="228600"/>
          </a:xfrm>
          <a:prstGeom prst="rect">
            <a:avLst/>
          </a:prstGeom>
          <a:noFill/>
          <a:ln/>
        </p:spPr>
        <p:txBody>
          <a:bodyPr wrap="square" lIns="0" tIns="0" rIns="0" bIns="0" rtlCol="0" anchor="ctr"/>
          <a:lstStyle/>
          <a:p>
            <a:pPr marL="0" indent="0" algn="l">
              <a:buNone/>
            </a:pPr>
            <a:r>
              <a:rPr lang="en-US" sz="1200" b="1" dirty="0">
                <a:solidFill>
                  <a:srgbClr val="FFFFFF"/>
                </a:solidFill>
                <a:latin typeface="Noto Sans JP" pitchFamily="34" charset="0"/>
                <a:ea typeface="Noto Sans JP" pitchFamily="34" charset="-122"/>
                <a:cs typeface="Noto Sans JP" pitchFamily="34" charset="-120"/>
              </a:rPr>
              <a:t>横断・テクノロジー戦略</a:t>
            </a:r>
            <a:endParaRPr lang="en-US" sz="1200" dirty="0"/>
          </a:p>
        </p:txBody>
      </p:sp>
      <p:sp>
        <p:nvSpPr>
          <p:cNvPr id="98" name="Text 83"/>
          <p:cNvSpPr txBox="1"/>
          <p:nvPr/>
        </p:nvSpPr>
        <p:spPr>
          <a:xfrm>
            <a:off x="7814462" y="4697637"/>
            <a:ext cx="1038758" cy="228600"/>
          </a:xfrm>
          <a:prstGeom prst="rect">
            <a:avLst/>
          </a:prstGeom>
          <a:noFill/>
          <a:ln/>
        </p:spPr>
        <p:txBody>
          <a:bodyPr wrap="square" lIns="0" tIns="0" rIns="0" bIns="0" rtlCol="0" anchor="ctr"/>
          <a:lstStyle/>
          <a:p>
            <a:pPr marL="0" indent="0" algn="l">
              <a:buNone/>
            </a:pPr>
            <a:r>
              <a:rPr lang="en-US" sz="1200" dirty="0">
                <a:solidFill>
                  <a:srgbClr val="BFDBFE"/>
                </a:solidFill>
                <a:latin typeface="Noto Sans JP" pitchFamily="34" charset="0"/>
                <a:ea typeface="Noto Sans JP" pitchFamily="34" charset="-122"/>
                <a:cs typeface="Noto Sans JP" pitchFamily="34" charset="-120"/>
              </a:rPr>
              <a:t>全社共通基盤</a:t>
            </a:r>
            <a:endParaRPr lang="en-US" sz="1200" dirty="0"/>
          </a:p>
        </p:txBody>
      </p:sp>
      <p:sp>
        <p:nvSpPr>
          <p:cNvPr id="99" name="Text 84"/>
          <p:cNvSpPr txBox="1"/>
          <p:nvPr/>
        </p:nvSpPr>
        <p:spPr>
          <a:xfrm>
            <a:off x="5946343" y="4964642"/>
            <a:ext cx="3715207" cy="305410"/>
          </a:xfrm>
          <a:prstGeom prst="rect">
            <a:avLst/>
          </a:prstGeom>
          <a:noFill/>
          <a:ln/>
        </p:spPr>
        <p:txBody>
          <a:bodyPr wrap="square" lIns="0" tIns="0" rIns="0" bIns="0" rtlCol="0" anchor="ctr"/>
          <a:lstStyle/>
          <a:p>
            <a:pPr marL="0" indent="0" algn="l">
              <a:buNone/>
            </a:pPr>
            <a:r>
              <a:rPr lang="en-US" sz="900" dirty="0">
                <a:solidFill>
                  <a:srgbClr val="D1D5DB"/>
                </a:solidFill>
                <a:latin typeface="Noto Sans JP" pitchFamily="34" charset="0"/>
                <a:ea typeface="Noto Sans JP" pitchFamily="34" charset="-122"/>
                <a:cs typeface="Noto Sans JP" pitchFamily="34" charset="-120"/>
              </a:rPr>
              <a:t>データ活用・AI推進・セキュリティ・ITインフラ整備による事業シナジー創出</a:t>
            </a:r>
            <a:endParaRPr lang="en-US" sz="900" dirty="0"/>
          </a:p>
        </p:txBody>
      </p:sp>
      <p:sp>
        <p:nvSpPr>
          <p:cNvPr id="100" name="Text 85"/>
          <p:cNvSpPr txBox="1"/>
          <p:nvPr/>
        </p:nvSpPr>
        <p:spPr>
          <a:xfrm>
            <a:off x="9916668" y="4868630"/>
            <a:ext cx="1957730" cy="191110"/>
          </a:xfrm>
          <a:prstGeom prst="rect">
            <a:avLst/>
          </a:prstGeom>
          <a:noFill/>
          <a:ln/>
        </p:spPr>
        <p:txBody>
          <a:bodyPr wrap="square" lIns="0" tIns="0" rIns="0" bIns="0" rtlCol="0" anchor="ctr"/>
          <a:lstStyle/>
          <a:p>
            <a:pPr marL="0" indent="0" algn="r">
              <a:buNone/>
            </a:pPr>
            <a:r>
              <a:rPr lang="en-US" sz="1000" b="1" dirty="0">
                <a:solidFill>
                  <a:srgbClr val="BFDBFE"/>
                </a:solidFill>
                <a:latin typeface="Noto Sans JP" pitchFamily="34" charset="0"/>
                <a:ea typeface="Noto Sans JP" pitchFamily="34" charset="-122"/>
                <a:cs typeface="Noto Sans JP" pitchFamily="34" charset="-120"/>
              </a:rPr>
              <a:t>デジタルテクノロジー戦略本部</a:t>
            </a:r>
            <a:endParaRPr lang="en-US" sz="1000" dirty="0"/>
          </a:p>
        </p:txBody>
      </p:sp>
      <p:sp>
        <p:nvSpPr>
          <p:cNvPr id="6" name="Text 4">
            <a:extLst>
              <a:ext uri="{FF2B5EF4-FFF2-40B4-BE49-F238E27FC236}">
                <a16:creationId xmlns:a16="http://schemas.microsoft.com/office/drawing/2014/main" id="{45636366-701F-8DC2-B768-D7134CC3EB29}"/>
              </a:ext>
            </a:extLst>
          </p:cNvPr>
          <p:cNvSpPr txBox="1"/>
          <p:nvPr/>
        </p:nvSpPr>
        <p:spPr>
          <a:xfrm>
            <a:off x="228600" y="484375"/>
            <a:ext cx="2405786" cy="191110"/>
          </a:xfrm>
          <a:prstGeom prst="rect">
            <a:avLst/>
          </a:prstGeom>
          <a:noFill/>
          <a:ln/>
        </p:spPr>
        <p:txBody>
          <a:bodyPr wrap="square" lIns="0" tIns="0" rIns="0" bIns="0" rtlCol="0" anchor="ctr"/>
          <a:lstStyle/>
          <a:p>
            <a:pPr marL="0" indent="0" algn="l">
              <a:buNone/>
            </a:pPr>
            <a:r>
              <a:rPr lang="en-US" sz="1000" dirty="0">
                <a:solidFill>
                  <a:srgbClr val="4B5563"/>
                </a:solidFill>
                <a:latin typeface="Noto Sans JP" pitchFamily="34" charset="0"/>
                <a:ea typeface="Noto Sans JP" pitchFamily="34" charset="-122"/>
                <a:cs typeface="Noto Sans JP" pitchFamily="34" charset="-120"/>
              </a:rPr>
              <a:t>事業領域・カテゴリ別 サービス俯瞰図</a:t>
            </a:r>
            <a:endParaRPr lang="en-US" sz="1000" dirty="0"/>
          </a:p>
        </p:txBody>
      </p:sp>
    </p:spTree>
    <p:extLst>
      <p:ext uri="{BB962C8B-B14F-4D97-AF65-F5344CB8AC3E}">
        <p14:creationId xmlns:p14="http://schemas.microsoft.com/office/powerpoint/2010/main" val="1918129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2280</TotalTime>
  <Words>3738</Words>
  <Application>Microsoft Office PowerPoint</Application>
  <PresentationFormat>ワイド画面</PresentationFormat>
  <Paragraphs>1022</Paragraphs>
  <Slides>24</Slides>
  <Notes>23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24</vt:i4>
      </vt:variant>
    </vt:vector>
  </HeadingPairs>
  <TitlesOfParts>
    <vt:vector size="30" baseType="lpstr">
      <vt:lpstr>Inter</vt:lpstr>
      <vt:lpstr>Noto Sans JP</vt:lpstr>
      <vt:lpstr>Noto Sans SC</vt:lpstr>
      <vt:lpstr>ui-monospace</vt:lpstr>
      <vt:lpstr>Arial</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Generated by Gen-Spark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Multi-page HTML Content</dc:title>
  <dc:subject>PptxGenJS Presentation</dc:subject>
  <dc:creator>Visual Extract to PPTX Converter</dc:creator>
  <cp:lastModifiedBy>sakurada-ryo</cp:lastModifiedBy>
  <cp:revision>8</cp:revision>
  <dcterms:created xsi:type="dcterms:W3CDTF">2025-11-21T00:36:59Z</dcterms:created>
  <dcterms:modified xsi:type="dcterms:W3CDTF">2025-12-22T02:07:56Z</dcterms:modified>
</cp:coreProperties>
</file>