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F95950-E7EE-4412-A74A-A1EFB75FE96A}" v="138" dt="2021-07-14T01:36:50.635"/>
    <p1510:client id="{BCB47AFA-9372-4F97-AE89-133957F9AEDC}" v="4" dt="2021-07-13T05:23:12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64" autoAdjust="0"/>
    <p:restoredTop sz="75529" autoAdjust="0"/>
  </p:normalViewPr>
  <p:slideViewPr>
    <p:cSldViewPr snapToGrid="0">
      <p:cViewPr varScale="1">
        <p:scale>
          <a:sx n="82" d="100"/>
          <a:sy n="82" d="100"/>
        </p:scale>
        <p:origin x="1506" y="9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田口" userId="20afe5ee-a201-47f0-a9bb-0b5e44dd1bab" providerId="ADAL" clId="{68F95950-E7EE-4412-A74A-A1EFB75FE96A}"/>
    <pc:docChg chg="custSel delSld modSld">
      <pc:chgData name="田口" userId="20afe5ee-a201-47f0-a9bb-0b5e44dd1bab" providerId="ADAL" clId="{68F95950-E7EE-4412-A74A-A1EFB75FE96A}" dt="2021-07-14T03:55:58.333" v="733" actId="20577"/>
      <pc:docMkLst>
        <pc:docMk/>
      </pc:docMkLst>
      <pc:sldChg chg="addSp delSp modSp mod modNotesTx">
        <pc:chgData name="田口" userId="20afe5ee-a201-47f0-a9bb-0b5e44dd1bab" providerId="ADAL" clId="{68F95950-E7EE-4412-A74A-A1EFB75FE96A}" dt="2021-07-14T03:55:58.333" v="733" actId="20577"/>
        <pc:sldMkLst>
          <pc:docMk/>
          <pc:sldMk cId="3882752260" sldId="258"/>
        </pc:sldMkLst>
        <pc:spChg chg="add mod">
          <ac:chgData name="田口" userId="20afe5ee-a201-47f0-a9bb-0b5e44dd1bab" providerId="ADAL" clId="{68F95950-E7EE-4412-A74A-A1EFB75FE96A}" dt="2021-07-14T03:55:58.333" v="733" actId="20577"/>
          <ac:spMkLst>
            <pc:docMk/>
            <pc:sldMk cId="3882752260" sldId="258"/>
            <ac:spMk id="15" creationId="{DDCA71BC-AB6F-4ABA-B314-9000087D5B55}"/>
          </ac:spMkLst>
        </pc:spChg>
        <pc:graphicFrameChg chg="del mod">
          <ac:chgData name="田口" userId="20afe5ee-a201-47f0-a9bb-0b5e44dd1bab" providerId="ADAL" clId="{68F95950-E7EE-4412-A74A-A1EFB75FE96A}" dt="2021-07-13T23:56:49.509" v="1"/>
          <ac:graphicFrameMkLst>
            <pc:docMk/>
            <pc:sldMk cId="3882752260" sldId="258"/>
            <ac:graphicFrameMk id="2" creationId="{D3C570DD-1408-4C16-A891-4F20443AE56A}"/>
          </ac:graphicFrameMkLst>
        </pc:graphicFrameChg>
        <pc:picChg chg="mod">
          <ac:chgData name="田口" userId="20afe5ee-a201-47f0-a9bb-0b5e44dd1bab" providerId="ADAL" clId="{68F95950-E7EE-4412-A74A-A1EFB75FE96A}" dt="2021-07-14T01:36:56.638" v="710" actId="1076"/>
          <ac:picMkLst>
            <pc:docMk/>
            <pc:sldMk cId="3882752260" sldId="258"/>
            <ac:picMk id="4" creationId="{7D4AF77A-D0F8-44A4-88BE-F7B0744708A7}"/>
          </ac:picMkLst>
        </pc:picChg>
        <pc:picChg chg="del">
          <ac:chgData name="田口" userId="20afe5ee-a201-47f0-a9bb-0b5e44dd1bab" providerId="ADAL" clId="{68F95950-E7EE-4412-A74A-A1EFB75FE96A}" dt="2021-07-13T23:56:34.399" v="0" actId="478"/>
          <ac:picMkLst>
            <pc:docMk/>
            <pc:sldMk cId="3882752260" sldId="258"/>
            <ac:picMk id="8" creationId="{BFA468B2-C78C-4499-811A-B94EDB08CD82}"/>
          </ac:picMkLst>
        </pc:picChg>
        <pc:picChg chg="mod">
          <ac:chgData name="田口" userId="20afe5ee-a201-47f0-a9bb-0b5e44dd1bab" providerId="ADAL" clId="{68F95950-E7EE-4412-A74A-A1EFB75FE96A}" dt="2021-07-14T01:35:16.091" v="606" actId="1076"/>
          <ac:picMkLst>
            <pc:docMk/>
            <pc:sldMk cId="3882752260" sldId="258"/>
            <ac:picMk id="64" creationId="{D2F004B3-8113-4BCF-9A2B-20390A41CE9B}"/>
          </ac:picMkLst>
        </pc:picChg>
      </pc:sldChg>
      <pc:sldChg chg="modNotesTx">
        <pc:chgData name="田口" userId="20afe5ee-a201-47f0-a9bb-0b5e44dd1bab" providerId="ADAL" clId="{68F95950-E7EE-4412-A74A-A1EFB75FE96A}" dt="2021-07-14T03:54:34.598" v="730" actId="6549"/>
        <pc:sldMkLst>
          <pc:docMk/>
          <pc:sldMk cId="2295279519" sldId="259"/>
        </pc:sldMkLst>
      </pc:sldChg>
      <pc:sldChg chg="modNotesTx">
        <pc:chgData name="田口" userId="20afe5ee-a201-47f0-a9bb-0b5e44dd1bab" providerId="ADAL" clId="{68F95950-E7EE-4412-A74A-A1EFB75FE96A}" dt="2021-07-14T03:54:39.174" v="731" actId="6549"/>
        <pc:sldMkLst>
          <pc:docMk/>
          <pc:sldMk cId="4225615911" sldId="260"/>
        </pc:sldMkLst>
      </pc:sldChg>
      <pc:sldChg chg="modNotesTx">
        <pc:chgData name="田口" userId="20afe5ee-a201-47f0-a9bb-0b5e44dd1bab" providerId="ADAL" clId="{68F95950-E7EE-4412-A74A-A1EFB75FE96A}" dt="2021-07-14T03:54:44.074" v="732" actId="6549"/>
        <pc:sldMkLst>
          <pc:docMk/>
          <pc:sldMk cId="2442462770" sldId="261"/>
        </pc:sldMkLst>
      </pc:sldChg>
      <pc:sldChg chg="del">
        <pc:chgData name="田口" userId="20afe5ee-a201-47f0-a9bb-0b5e44dd1bab" providerId="ADAL" clId="{68F95950-E7EE-4412-A74A-A1EFB75FE96A}" dt="2021-07-14T03:53:55.740" v="711" actId="47"/>
        <pc:sldMkLst>
          <pc:docMk/>
          <pc:sldMk cId="1467208454" sldId="263"/>
        </pc:sldMkLst>
      </pc:sldChg>
      <pc:sldChg chg="del">
        <pc:chgData name="田口" userId="20afe5ee-a201-47f0-a9bb-0b5e44dd1bab" providerId="ADAL" clId="{68F95950-E7EE-4412-A74A-A1EFB75FE96A}" dt="2021-07-14T03:54:03.177" v="714" actId="47"/>
        <pc:sldMkLst>
          <pc:docMk/>
          <pc:sldMk cId="2125139852" sldId="264"/>
        </pc:sldMkLst>
      </pc:sldChg>
      <pc:sldChg chg="del">
        <pc:chgData name="田口" userId="20afe5ee-a201-47f0-a9bb-0b5e44dd1bab" providerId="ADAL" clId="{68F95950-E7EE-4412-A74A-A1EFB75FE96A}" dt="2021-07-14T03:54:05.028" v="716" actId="47"/>
        <pc:sldMkLst>
          <pc:docMk/>
          <pc:sldMk cId="3911490905" sldId="265"/>
        </pc:sldMkLst>
      </pc:sldChg>
      <pc:sldChg chg="del">
        <pc:chgData name="田口" userId="20afe5ee-a201-47f0-a9bb-0b5e44dd1bab" providerId="ADAL" clId="{68F95950-E7EE-4412-A74A-A1EFB75FE96A}" dt="2021-07-14T03:54:04.404" v="715" actId="47"/>
        <pc:sldMkLst>
          <pc:docMk/>
          <pc:sldMk cId="3119562797" sldId="266"/>
        </pc:sldMkLst>
      </pc:sldChg>
      <pc:sldChg chg="del">
        <pc:chgData name="田口" userId="20afe5ee-a201-47f0-a9bb-0b5e44dd1bab" providerId="ADAL" clId="{68F95950-E7EE-4412-A74A-A1EFB75FE96A}" dt="2021-07-14T03:54:05.537" v="717" actId="47"/>
        <pc:sldMkLst>
          <pc:docMk/>
          <pc:sldMk cId="3565583617" sldId="268"/>
        </pc:sldMkLst>
      </pc:sldChg>
      <pc:sldChg chg="del">
        <pc:chgData name="田口" userId="20afe5ee-a201-47f0-a9bb-0b5e44dd1bab" providerId="ADAL" clId="{68F95950-E7EE-4412-A74A-A1EFB75FE96A}" dt="2021-07-14T03:54:06.304" v="718" actId="47"/>
        <pc:sldMkLst>
          <pc:docMk/>
          <pc:sldMk cId="2500963197" sldId="269"/>
        </pc:sldMkLst>
      </pc:sldChg>
      <pc:sldChg chg="del">
        <pc:chgData name="田口" userId="20afe5ee-a201-47f0-a9bb-0b5e44dd1bab" providerId="ADAL" clId="{68F95950-E7EE-4412-A74A-A1EFB75FE96A}" dt="2021-07-14T03:54:07.066" v="719" actId="47"/>
        <pc:sldMkLst>
          <pc:docMk/>
          <pc:sldMk cId="984802514" sldId="270"/>
        </pc:sldMkLst>
      </pc:sldChg>
      <pc:sldChg chg="del">
        <pc:chgData name="田口" userId="20afe5ee-a201-47f0-a9bb-0b5e44dd1bab" providerId="ADAL" clId="{68F95950-E7EE-4412-A74A-A1EFB75FE96A}" dt="2021-07-14T03:54:10.252" v="721" actId="47"/>
        <pc:sldMkLst>
          <pc:docMk/>
          <pc:sldMk cId="2528410823" sldId="271"/>
        </pc:sldMkLst>
      </pc:sldChg>
      <pc:sldChg chg="del">
        <pc:chgData name="田口" userId="20afe5ee-a201-47f0-a9bb-0b5e44dd1bab" providerId="ADAL" clId="{68F95950-E7EE-4412-A74A-A1EFB75FE96A}" dt="2021-07-14T03:53:59.222" v="713" actId="47"/>
        <pc:sldMkLst>
          <pc:docMk/>
          <pc:sldMk cId="3508325903" sldId="272"/>
        </pc:sldMkLst>
      </pc:sldChg>
      <pc:sldChg chg="del">
        <pc:chgData name="田口" userId="20afe5ee-a201-47f0-a9bb-0b5e44dd1bab" providerId="ADAL" clId="{68F95950-E7EE-4412-A74A-A1EFB75FE96A}" dt="2021-07-14T03:54:11.249" v="722" actId="47"/>
        <pc:sldMkLst>
          <pc:docMk/>
          <pc:sldMk cId="2970479431" sldId="273"/>
        </pc:sldMkLst>
      </pc:sldChg>
      <pc:sldChg chg="del">
        <pc:chgData name="田口" userId="20afe5ee-a201-47f0-a9bb-0b5e44dd1bab" providerId="ADAL" clId="{68F95950-E7EE-4412-A74A-A1EFB75FE96A}" dt="2021-07-14T03:54:12.196" v="723" actId="47"/>
        <pc:sldMkLst>
          <pc:docMk/>
          <pc:sldMk cId="2130412597" sldId="274"/>
        </pc:sldMkLst>
      </pc:sldChg>
      <pc:sldChg chg="del">
        <pc:chgData name="田口" userId="20afe5ee-a201-47f0-a9bb-0b5e44dd1bab" providerId="ADAL" clId="{68F95950-E7EE-4412-A74A-A1EFB75FE96A}" dt="2021-07-14T03:54:13.985" v="724" actId="47"/>
        <pc:sldMkLst>
          <pc:docMk/>
          <pc:sldMk cId="2166032496" sldId="275"/>
        </pc:sldMkLst>
      </pc:sldChg>
      <pc:sldChg chg="del">
        <pc:chgData name="田口" userId="20afe5ee-a201-47f0-a9bb-0b5e44dd1bab" providerId="ADAL" clId="{68F95950-E7EE-4412-A74A-A1EFB75FE96A}" dt="2021-07-14T03:54:16.063" v="725" actId="47"/>
        <pc:sldMkLst>
          <pc:docMk/>
          <pc:sldMk cId="11726681" sldId="276"/>
        </pc:sldMkLst>
      </pc:sldChg>
      <pc:sldChg chg="del">
        <pc:chgData name="田口" userId="20afe5ee-a201-47f0-a9bb-0b5e44dd1bab" providerId="ADAL" clId="{68F95950-E7EE-4412-A74A-A1EFB75FE96A}" dt="2021-07-14T03:53:57.890" v="712" actId="47"/>
        <pc:sldMkLst>
          <pc:docMk/>
          <pc:sldMk cId="135219577" sldId="277"/>
        </pc:sldMkLst>
      </pc:sldChg>
      <pc:sldChg chg="del">
        <pc:chgData name="田口" userId="20afe5ee-a201-47f0-a9bb-0b5e44dd1bab" providerId="ADAL" clId="{68F95950-E7EE-4412-A74A-A1EFB75FE96A}" dt="2021-07-14T03:54:08.527" v="720" actId="47"/>
        <pc:sldMkLst>
          <pc:docMk/>
          <pc:sldMk cId="2278826541" sldId="278"/>
        </pc:sldMkLst>
      </pc:sldChg>
      <pc:sldChg chg="del">
        <pc:chgData name="田口" userId="20afe5ee-a201-47f0-a9bb-0b5e44dd1bab" providerId="ADAL" clId="{68F95950-E7EE-4412-A74A-A1EFB75FE96A}" dt="2021-07-14T03:54:22.028" v="726" actId="47"/>
        <pc:sldMkLst>
          <pc:docMk/>
          <pc:sldMk cId="5613412" sldId="279"/>
        </pc:sldMkLst>
      </pc:sldChg>
      <pc:sldChg chg="del">
        <pc:chgData name="田口" userId="20afe5ee-a201-47f0-a9bb-0b5e44dd1bab" providerId="ADAL" clId="{68F95950-E7EE-4412-A74A-A1EFB75FE96A}" dt="2021-07-14T03:54:23.320" v="727" actId="47"/>
        <pc:sldMkLst>
          <pc:docMk/>
          <pc:sldMk cId="3394485014" sldId="280"/>
        </pc:sldMkLst>
      </pc:sldChg>
    </pc:docChg>
  </pc:docChgLst>
  <pc:docChgLst>
    <pc:chgData name="田口" userId="20afe5ee-a201-47f0-a9bb-0b5e44dd1bab" providerId="ADAL" clId="{AC2F4717-EFEC-46DB-AFC1-6B65C9370238}"/>
    <pc:docChg chg="modSld">
      <pc:chgData name="田口" userId="20afe5ee-a201-47f0-a9bb-0b5e44dd1bab" providerId="ADAL" clId="{AC2F4717-EFEC-46DB-AFC1-6B65C9370238}" dt="2021-07-07T02:37:24.397" v="1" actId="1076"/>
      <pc:docMkLst>
        <pc:docMk/>
      </pc:docMkLst>
      <pc:sldChg chg="modSp mod">
        <pc:chgData name="田口" userId="20afe5ee-a201-47f0-a9bb-0b5e44dd1bab" providerId="ADAL" clId="{AC2F4717-EFEC-46DB-AFC1-6B65C9370238}" dt="2021-07-07T02:37:24.397" v="1" actId="1076"/>
        <pc:sldMkLst>
          <pc:docMk/>
          <pc:sldMk cId="2442462770" sldId="261"/>
        </pc:sldMkLst>
        <pc:picChg chg="mod">
          <ac:chgData name="田口" userId="20afe5ee-a201-47f0-a9bb-0b5e44dd1bab" providerId="ADAL" clId="{AC2F4717-EFEC-46DB-AFC1-6B65C9370238}" dt="2021-07-07T02:37:24.397" v="1" actId="1076"/>
          <ac:picMkLst>
            <pc:docMk/>
            <pc:sldMk cId="2442462770" sldId="261"/>
            <ac:picMk id="5" creationId="{7EA10EAF-A426-429C-AB53-E982322FD511}"/>
          </ac:picMkLst>
        </pc:picChg>
      </pc:sldChg>
    </pc:docChg>
  </pc:docChgLst>
  <pc:docChgLst>
    <pc:chgData name="田口" userId="20afe5ee-a201-47f0-a9bb-0b5e44dd1bab" providerId="ADAL" clId="{BCB47AFA-9372-4F97-AE89-133957F9AEDC}"/>
    <pc:docChg chg="custSel modSld">
      <pc:chgData name="田口" userId="20afe5ee-a201-47f0-a9bb-0b5e44dd1bab" providerId="ADAL" clId="{BCB47AFA-9372-4F97-AE89-133957F9AEDC}" dt="2021-07-13T05:23:12.244" v="12"/>
      <pc:docMkLst>
        <pc:docMk/>
      </pc:docMkLst>
      <pc:sldChg chg="modSp mod">
        <pc:chgData name="田口" userId="20afe5ee-a201-47f0-a9bb-0b5e44dd1bab" providerId="ADAL" clId="{BCB47AFA-9372-4F97-AE89-133957F9AEDC}" dt="2021-07-13T05:23:12.244" v="12"/>
        <pc:sldMkLst>
          <pc:docMk/>
          <pc:sldMk cId="3882752260" sldId="258"/>
        </pc:sldMkLst>
        <pc:spChg chg="mod">
          <ac:chgData name="田口" userId="20afe5ee-a201-47f0-a9bb-0b5e44dd1bab" providerId="ADAL" clId="{BCB47AFA-9372-4F97-AE89-133957F9AEDC}" dt="2021-07-13T05:23:12.244" v="12"/>
          <ac:spMkLst>
            <pc:docMk/>
            <pc:sldMk cId="3882752260" sldId="258"/>
            <ac:spMk id="3" creationId="{A04B3ED5-D481-4099-8834-F7122CF0B4B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MI21\AppData\Local\Temp\LS21-125%20FP31101026%2010mm%20&amp;%20Microfi%20kar&#351;&#305;la&#351;t&#305;rma%20Alfa%20Kabin%20Test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MI21\AppData\Local\Temp\LS21-122%20FP31101026%205mm%20&amp;%20Microfi%20kar&#351;&#305;la&#351;t&#305;rma%20Alfa%20Kabin%20Testi-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100" dirty="0"/>
              <a:t>メラミンフォーム</a:t>
            </a:r>
            <a:r>
              <a:rPr lang="en-US" altLang="ja-JP" sz="1100" dirty="0"/>
              <a:t>+</a:t>
            </a:r>
            <a:r>
              <a:rPr lang="ja-JP" altLang="en-US" sz="1100" dirty="0"/>
              <a:t>ミライフ</a:t>
            </a:r>
            <a:r>
              <a:rPr lang="en-US" altLang="ja-JP" sz="1100" dirty="0"/>
              <a:t>MF</a:t>
            </a:r>
            <a:r>
              <a:rPr lang="ja-JP" altLang="en-US" sz="1100" dirty="0"/>
              <a:t>（</a:t>
            </a:r>
            <a:r>
              <a:rPr lang="en-US" altLang="ja-JP" sz="1100" dirty="0"/>
              <a:t>10mmt</a:t>
            </a:r>
            <a:r>
              <a:rPr lang="ja-JP" altLang="en-US" sz="1100" dirty="0"/>
              <a:t>）</a:t>
            </a:r>
            <a:endParaRPr lang="en-US" sz="1100" dirty="0"/>
          </a:p>
        </c:rich>
      </c:tx>
      <c:layout>
        <c:manualLayout>
          <c:xMode val="edge"/>
          <c:yMode val="edge"/>
          <c:x val="0.16529724106279331"/>
          <c:y val="6.405994762965385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5.5220417267661359E-2"/>
          <c:y val="0.17903979934222888"/>
          <c:w val="0.88769746124076832"/>
          <c:h val="0.58512511086333219"/>
        </c:manualLayout>
      </c:layout>
      <c:scatterChart>
        <c:scatterStyle val="lineMarker"/>
        <c:varyColors val="0"/>
        <c:ser>
          <c:idx val="1"/>
          <c:order val="1"/>
          <c:tx>
            <c:strRef>
              <c:f>Sayfa1!$E$23</c:f>
              <c:strCache>
                <c:ptCount val="1"/>
                <c:pt idx="0">
                  <c:v>FP31101026 10 mm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Sayfa1!$C$24:$C$38</c:f>
              <c:numCache>
                <c:formatCode>General</c:formatCode>
                <c:ptCount val="15"/>
                <c:pt idx="0">
                  <c:v>400</c:v>
                </c:pt>
                <c:pt idx="1">
                  <c:v>500</c:v>
                </c:pt>
                <c:pt idx="2">
                  <c:v>630</c:v>
                </c:pt>
                <c:pt idx="3">
                  <c:v>800</c:v>
                </c:pt>
                <c:pt idx="4">
                  <c:v>1000</c:v>
                </c:pt>
                <c:pt idx="5">
                  <c:v>1250</c:v>
                </c:pt>
                <c:pt idx="6">
                  <c:v>1600</c:v>
                </c:pt>
                <c:pt idx="7">
                  <c:v>2000</c:v>
                </c:pt>
                <c:pt idx="8">
                  <c:v>2500</c:v>
                </c:pt>
                <c:pt idx="9">
                  <c:v>3150</c:v>
                </c:pt>
                <c:pt idx="10">
                  <c:v>4000</c:v>
                </c:pt>
                <c:pt idx="11">
                  <c:v>5000</c:v>
                </c:pt>
                <c:pt idx="12">
                  <c:v>6300</c:v>
                </c:pt>
                <c:pt idx="13">
                  <c:v>8000</c:v>
                </c:pt>
                <c:pt idx="14">
                  <c:v>10000</c:v>
                </c:pt>
              </c:numCache>
            </c:numRef>
          </c:xVal>
          <c:yVal>
            <c:numRef>
              <c:f>Sayfa1!$E$24:$E$38</c:f>
              <c:numCache>
                <c:formatCode>0.00</c:formatCode>
                <c:ptCount val="15"/>
                <c:pt idx="0">
                  <c:v>0.16</c:v>
                </c:pt>
                <c:pt idx="1">
                  <c:v>0.14000000000000001</c:v>
                </c:pt>
                <c:pt idx="2">
                  <c:v>0.25</c:v>
                </c:pt>
                <c:pt idx="3">
                  <c:v>0.23</c:v>
                </c:pt>
                <c:pt idx="4">
                  <c:v>0.3</c:v>
                </c:pt>
                <c:pt idx="5">
                  <c:v>0.42</c:v>
                </c:pt>
                <c:pt idx="6">
                  <c:v>0.37</c:v>
                </c:pt>
                <c:pt idx="7">
                  <c:v>0.45</c:v>
                </c:pt>
                <c:pt idx="8">
                  <c:v>0.48</c:v>
                </c:pt>
                <c:pt idx="9">
                  <c:v>0.49</c:v>
                </c:pt>
                <c:pt idx="10">
                  <c:v>0.54</c:v>
                </c:pt>
                <c:pt idx="11">
                  <c:v>0.57999999999999996</c:v>
                </c:pt>
                <c:pt idx="12">
                  <c:v>0.69</c:v>
                </c:pt>
                <c:pt idx="13">
                  <c:v>0.78</c:v>
                </c:pt>
                <c:pt idx="14">
                  <c:v>0.76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EC5-4492-A0BD-1FAFE98471B4}"/>
            </c:ext>
          </c:extLst>
        </c:ser>
        <c:ser>
          <c:idx val="2"/>
          <c:order val="2"/>
          <c:tx>
            <c:strRef>
              <c:f>Sayfa1!$F$23</c:f>
              <c:strCache>
                <c:ptCount val="1"/>
                <c:pt idx="0">
                  <c:v>FP31101026 10 mm +Japon tela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Sayfa1!$C$24:$C$38</c:f>
              <c:numCache>
                <c:formatCode>General</c:formatCode>
                <c:ptCount val="15"/>
                <c:pt idx="0">
                  <c:v>400</c:v>
                </c:pt>
                <c:pt idx="1">
                  <c:v>500</c:v>
                </c:pt>
                <c:pt idx="2">
                  <c:v>630</c:v>
                </c:pt>
                <c:pt idx="3">
                  <c:v>800</c:v>
                </c:pt>
                <c:pt idx="4">
                  <c:v>1000</c:v>
                </c:pt>
                <c:pt idx="5">
                  <c:v>1250</c:v>
                </c:pt>
                <c:pt idx="6">
                  <c:v>1600</c:v>
                </c:pt>
                <c:pt idx="7">
                  <c:v>2000</c:v>
                </c:pt>
                <c:pt idx="8">
                  <c:v>2500</c:v>
                </c:pt>
                <c:pt idx="9">
                  <c:v>3150</c:v>
                </c:pt>
                <c:pt idx="10">
                  <c:v>4000</c:v>
                </c:pt>
                <c:pt idx="11">
                  <c:v>5000</c:v>
                </c:pt>
                <c:pt idx="12">
                  <c:v>6300</c:v>
                </c:pt>
                <c:pt idx="13">
                  <c:v>8000</c:v>
                </c:pt>
                <c:pt idx="14">
                  <c:v>10000</c:v>
                </c:pt>
              </c:numCache>
            </c:numRef>
          </c:xVal>
          <c:yVal>
            <c:numRef>
              <c:f>Sayfa1!$F$24:$F$38</c:f>
              <c:numCache>
                <c:formatCode>0.00</c:formatCode>
                <c:ptCount val="15"/>
                <c:pt idx="0">
                  <c:v>0.12</c:v>
                </c:pt>
                <c:pt idx="1">
                  <c:v>0.09</c:v>
                </c:pt>
                <c:pt idx="2">
                  <c:v>0.28000000000000003</c:v>
                </c:pt>
                <c:pt idx="3">
                  <c:v>0.24</c:v>
                </c:pt>
                <c:pt idx="4">
                  <c:v>0.34</c:v>
                </c:pt>
                <c:pt idx="5">
                  <c:v>0.47</c:v>
                </c:pt>
                <c:pt idx="6">
                  <c:v>0.42</c:v>
                </c:pt>
                <c:pt idx="7">
                  <c:v>0.69</c:v>
                </c:pt>
                <c:pt idx="8">
                  <c:v>0.8</c:v>
                </c:pt>
                <c:pt idx="9">
                  <c:v>0.82</c:v>
                </c:pt>
                <c:pt idx="10">
                  <c:v>0.9</c:v>
                </c:pt>
                <c:pt idx="11">
                  <c:v>0.94</c:v>
                </c:pt>
                <c:pt idx="12">
                  <c:v>0.93</c:v>
                </c:pt>
                <c:pt idx="13">
                  <c:v>1.1499999999999999</c:v>
                </c:pt>
                <c:pt idx="14">
                  <c:v>1.0900000000000001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EC5-4492-A0BD-1FAFE98471B4}"/>
            </c:ext>
          </c:extLst>
        </c:ser>
        <c:ser>
          <c:idx val="4"/>
          <c:order val="3"/>
          <c:tx>
            <c:strRef>
              <c:f>Sayfa1!$H$23</c:f>
              <c:strCache>
                <c:ptCount val="1"/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Sayfa1!$C$24:$C$38</c:f>
              <c:numCache>
                <c:formatCode>General</c:formatCode>
                <c:ptCount val="15"/>
                <c:pt idx="0">
                  <c:v>400</c:v>
                </c:pt>
                <c:pt idx="1">
                  <c:v>500</c:v>
                </c:pt>
                <c:pt idx="2">
                  <c:v>630</c:v>
                </c:pt>
                <c:pt idx="3">
                  <c:v>800</c:v>
                </c:pt>
                <c:pt idx="4">
                  <c:v>1000</c:v>
                </c:pt>
                <c:pt idx="5">
                  <c:v>1250</c:v>
                </c:pt>
                <c:pt idx="6">
                  <c:v>1600</c:v>
                </c:pt>
                <c:pt idx="7">
                  <c:v>2000</c:v>
                </c:pt>
                <c:pt idx="8">
                  <c:v>2500</c:v>
                </c:pt>
                <c:pt idx="9">
                  <c:v>3150</c:v>
                </c:pt>
                <c:pt idx="10">
                  <c:v>4000</c:v>
                </c:pt>
                <c:pt idx="11">
                  <c:v>5000</c:v>
                </c:pt>
                <c:pt idx="12">
                  <c:v>6300</c:v>
                </c:pt>
                <c:pt idx="13">
                  <c:v>8000</c:v>
                </c:pt>
                <c:pt idx="14">
                  <c:v>10000</c:v>
                </c:pt>
              </c:numCache>
            </c:numRef>
          </c:xVal>
          <c:yVal>
            <c:numRef>
              <c:f>Sayfa1!$H$24:$H$38</c:f>
              <c:numCache>
                <c:formatCode>General</c:formatCode>
                <c:ptCount val="15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EC5-4492-A0BD-1FAFE98471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968512"/>
        <c:axId val="119970432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Sayfa1!$D$23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Sayfa1!$C$24:$C$38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400</c:v>
                      </c:pt>
                      <c:pt idx="1">
                        <c:v>500</c:v>
                      </c:pt>
                      <c:pt idx="2">
                        <c:v>630</c:v>
                      </c:pt>
                      <c:pt idx="3">
                        <c:v>800</c:v>
                      </c:pt>
                      <c:pt idx="4">
                        <c:v>1000</c:v>
                      </c:pt>
                      <c:pt idx="5">
                        <c:v>1250</c:v>
                      </c:pt>
                      <c:pt idx="6">
                        <c:v>1600</c:v>
                      </c:pt>
                      <c:pt idx="7">
                        <c:v>2000</c:v>
                      </c:pt>
                      <c:pt idx="8">
                        <c:v>2500</c:v>
                      </c:pt>
                      <c:pt idx="9">
                        <c:v>3150</c:v>
                      </c:pt>
                      <c:pt idx="10">
                        <c:v>4000</c:v>
                      </c:pt>
                      <c:pt idx="11">
                        <c:v>5000</c:v>
                      </c:pt>
                      <c:pt idx="12">
                        <c:v>6300</c:v>
                      </c:pt>
                      <c:pt idx="13">
                        <c:v>8000</c:v>
                      </c:pt>
                      <c:pt idx="14">
                        <c:v>10000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Sayfa1!$D$24:$D$38</c15:sqref>
                        </c15:formulaRef>
                      </c:ext>
                    </c:extLst>
                    <c:numCache>
                      <c:formatCode>General</c:formatCode>
                      <c:ptCount val="15"/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3-DEC5-4492-A0BD-1FAFE98471B4}"/>
                  </c:ext>
                </c:extLst>
              </c15:ser>
            </c15:filteredScatterSeries>
          </c:ext>
        </c:extLst>
      </c:scatterChart>
      <c:valAx>
        <c:axId val="119968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970432"/>
        <c:crosses val="autoZero"/>
        <c:crossBetween val="midCat"/>
      </c:valAx>
      <c:valAx>
        <c:axId val="119970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968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100" dirty="0"/>
              <a:t>メラミンフォーム（</a:t>
            </a:r>
            <a:r>
              <a:rPr lang="en-US" altLang="ja-JP" sz="1100" dirty="0"/>
              <a:t>5mm</a:t>
            </a:r>
            <a:r>
              <a:rPr lang="ja-JP" altLang="en-US" sz="1100" dirty="0"/>
              <a:t>）</a:t>
            </a:r>
            <a:r>
              <a:rPr lang="en-US" altLang="ja-JP" sz="1100" dirty="0"/>
              <a:t>+</a:t>
            </a:r>
            <a:r>
              <a:rPr lang="ja-JP" altLang="en-US" sz="1100" dirty="0"/>
              <a:t>ミライフ</a:t>
            </a:r>
            <a:r>
              <a:rPr lang="en-US" altLang="ja-JP" sz="1100" dirty="0"/>
              <a:t>MF</a:t>
            </a:r>
            <a:endParaRPr lang="en-US" sz="1100" dirty="0"/>
          </a:p>
        </c:rich>
      </c:tx>
      <c:layout>
        <c:manualLayout>
          <c:xMode val="edge"/>
          <c:yMode val="edge"/>
          <c:x val="0.19196519432471426"/>
          <c:y val="1.8816494825427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5240437287681386E-2"/>
          <c:y val="0.22593673965936739"/>
          <c:w val="0.88769746124076832"/>
          <c:h val="0.67189800180086978"/>
        </c:manualLayout>
      </c:layout>
      <c:scatterChart>
        <c:scatterStyle val="lineMarker"/>
        <c:varyColors val="0"/>
        <c:ser>
          <c:idx val="1"/>
          <c:order val="1"/>
          <c:tx>
            <c:strRef>
              <c:f>Sayfa1!$E$23</c:f>
              <c:strCache>
                <c:ptCount val="1"/>
                <c:pt idx="0">
                  <c:v>FP31101026 5mm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Sayfa1!$C$24:$C$38</c:f>
              <c:numCache>
                <c:formatCode>General</c:formatCode>
                <c:ptCount val="15"/>
                <c:pt idx="0">
                  <c:v>400</c:v>
                </c:pt>
                <c:pt idx="1">
                  <c:v>500</c:v>
                </c:pt>
                <c:pt idx="2">
                  <c:v>630</c:v>
                </c:pt>
                <c:pt idx="3">
                  <c:v>800</c:v>
                </c:pt>
                <c:pt idx="4">
                  <c:v>1000</c:v>
                </c:pt>
                <c:pt idx="5">
                  <c:v>1250</c:v>
                </c:pt>
                <c:pt idx="6">
                  <c:v>1600</c:v>
                </c:pt>
                <c:pt idx="7">
                  <c:v>2000</c:v>
                </c:pt>
                <c:pt idx="8">
                  <c:v>2500</c:v>
                </c:pt>
                <c:pt idx="9">
                  <c:v>3150</c:v>
                </c:pt>
                <c:pt idx="10">
                  <c:v>4000</c:v>
                </c:pt>
                <c:pt idx="11">
                  <c:v>5000</c:v>
                </c:pt>
                <c:pt idx="12">
                  <c:v>6300</c:v>
                </c:pt>
                <c:pt idx="13">
                  <c:v>8000</c:v>
                </c:pt>
                <c:pt idx="14">
                  <c:v>10000</c:v>
                </c:pt>
              </c:numCache>
            </c:numRef>
          </c:xVal>
          <c:yVal>
            <c:numRef>
              <c:f>Sayfa1!$E$24:$E$38</c:f>
              <c:numCache>
                <c:formatCode>0.00</c:formatCode>
                <c:ptCount val="15"/>
                <c:pt idx="0">
                  <c:v>7.0000000000000007E-2</c:v>
                </c:pt>
                <c:pt idx="1">
                  <c:v>0.06</c:v>
                </c:pt>
                <c:pt idx="2">
                  <c:v>0.11</c:v>
                </c:pt>
                <c:pt idx="3">
                  <c:v>0.13</c:v>
                </c:pt>
                <c:pt idx="4">
                  <c:v>0.11</c:v>
                </c:pt>
                <c:pt idx="5">
                  <c:v>0.17</c:v>
                </c:pt>
                <c:pt idx="6">
                  <c:v>0.22</c:v>
                </c:pt>
                <c:pt idx="7">
                  <c:v>0.25</c:v>
                </c:pt>
                <c:pt idx="8">
                  <c:v>0.25</c:v>
                </c:pt>
                <c:pt idx="9">
                  <c:v>0.27</c:v>
                </c:pt>
                <c:pt idx="10">
                  <c:v>0.33</c:v>
                </c:pt>
                <c:pt idx="11">
                  <c:v>0.36</c:v>
                </c:pt>
                <c:pt idx="12">
                  <c:v>0.47</c:v>
                </c:pt>
                <c:pt idx="13">
                  <c:v>0.54</c:v>
                </c:pt>
                <c:pt idx="14">
                  <c:v>0.61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855-40DC-A931-EE96C9ADE2F8}"/>
            </c:ext>
          </c:extLst>
        </c:ser>
        <c:ser>
          <c:idx val="2"/>
          <c:order val="2"/>
          <c:tx>
            <c:strRef>
              <c:f>Sayfa1!$F$23</c:f>
              <c:strCache>
                <c:ptCount val="1"/>
                <c:pt idx="0">
                  <c:v>FP31101026 5 mm +Japon tela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Sayfa1!$C$24:$C$38</c:f>
              <c:numCache>
                <c:formatCode>General</c:formatCode>
                <c:ptCount val="15"/>
                <c:pt idx="0">
                  <c:v>400</c:v>
                </c:pt>
                <c:pt idx="1">
                  <c:v>500</c:v>
                </c:pt>
                <c:pt idx="2">
                  <c:v>630</c:v>
                </c:pt>
                <c:pt idx="3">
                  <c:v>800</c:v>
                </c:pt>
                <c:pt idx="4">
                  <c:v>1000</c:v>
                </c:pt>
                <c:pt idx="5">
                  <c:v>1250</c:v>
                </c:pt>
                <c:pt idx="6">
                  <c:v>1600</c:v>
                </c:pt>
                <c:pt idx="7">
                  <c:v>2000</c:v>
                </c:pt>
                <c:pt idx="8">
                  <c:v>2500</c:v>
                </c:pt>
                <c:pt idx="9">
                  <c:v>3150</c:v>
                </c:pt>
                <c:pt idx="10">
                  <c:v>4000</c:v>
                </c:pt>
                <c:pt idx="11">
                  <c:v>5000</c:v>
                </c:pt>
                <c:pt idx="12">
                  <c:v>6300</c:v>
                </c:pt>
                <c:pt idx="13">
                  <c:v>8000</c:v>
                </c:pt>
                <c:pt idx="14">
                  <c:v>10000</c:v>
                </c:pt>
              </c:numCache>
            </c:numRef>
          </c:xVal>
          <c:yVal>
            <c:numRef>
              <c:f>Sayfa1!$F$24:$F$38</c:f>
              <c:numCache>
                <c:formatCode>0.00</c:formatCode>
                <c:ptCount val="15"/>
                <c:pt idx="0">
                  <c:v>0.09</c:v>
                </c:pt>
                <c:pt idx="1">
                  <c:v>0.08</c:v>
                </c:pt>
                <c:pt idx="2">
                  <c:v>0.13</c:v>
                </c:pt>
                <c:pt idx="3">
                  <c:v>0.13</c:v>
                </c:pt>
                <c:pt idx="4">
                  <c:v>0.16</c:v>
                </c:pt>
                <c:pt idx="5">
                  <c:v>0.23</c:v>
                </c:pt>
                <c:pt idx="6">
                  <c:v>0.23</c:v>
                </c:pt>
                <c:pt idx="7">
                  <c:v>0.36</c:v>
                </c:pt>
                <c:pt idx="8">
                  <c:v>0.41</c:v>
                </c:pt>
                <c:pt idx="9">
                  <c:v>0.5</c:v>
                </c:pt>
                <c:pt idx="10">
                  <c:v>0.65</c:v>
                </c:pt>
                <c:pt idx="11">
                  <c:v>0.77</c:v>
                </c:pt>
                <c:pt idx="12">
                  <c:v>0.89</c:v>
                </c:pt>
                <c:pt idx="13">
                  <c:v>1.04</c:v>
                </c:pt>
                <c:pt idx="14">
                  <c:v>1.05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855-40DC-A931-EE96C9ADE2F8}"/>
            </c:ext>
          </c:extLst>
        </c:ser>
        <c:ser>
          <c:idx val="4"/>
          <c:order val="3"/>
          <c:tx>
            <c:strRef>
              <c:f>Sayfa1!$H$23</c:f>
              <c:strCache>
                <c:ptCount val="1"/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Sayfa1!$C$24:$C$38</c:f>
              <c:numCache>
                <c:formatCode>General</c:formatCode>
                <c:ptCount val="15"/>
                <c:pt idx="0">
                  <c:v>400</c:v>
                </c:pt>
                <c:pt idx="1">
                  <c:v>500</c:v>
                </c:pt>
                <c:pt idx="2">
                  <c:v>630</c:v>
                </c:pt>
                <c:pt idx="3">
                  <c:v>800</c:v>
                </c:pt>
                <c:pt idx="4">
                  <c:v>1000</c:v>
                </c:pt>
                <c:pt idx="5">
                  <c:v>1250</c:v>
                </c:pt>
                <c:pt idx="6">
                  <c:v>1600</c:v>
                </c:pt>
                <c:pt idx="7">
                  <c:v>2000</c:v>
                </c:pt>
                <c:pt idx="8">
                  <c:v>2500</c:v>
                </c:pt>
                <c:pt idx="9">
                  <c:v>3150</c:v>
                </c:pt>
                <c:pt idx="10">
                  <c:v>4000</c:v>
                </c:pt>
                <c:pt idx="11">
                  <c:v>5000</c:v>
                </c:pt>
                <c:pt idx="12">
                  <c:v>6300</c:v>
                </c:pt>
                <c:pt idx="13">
                  <c:v>8000</c:v>
                </c:pt>
                <c:pt idx="14">
                  <c:v>10000</c:v>
                </c:pt>
              </c:numCache>
            </c:numRef>
          </c:xVal>
          <c:yVal>
            <c:numRef>
              <c:f>Sayfa1!$H$24:$H$38</c:f>
              <c:numCache>
                <c:formatCode>General</c:formatCode>
                <c:ptCount val="15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855-40DC-A931-EE96C9ADE2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3179776"/>
        <c:axId val="123181696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Sayfa1!$D$23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Sayfa1!$C$24:$C$38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400</c:v>
                      </c:pt>
                      <c:pt idx="1">
                        <c:v>500</c:v>
                      </c:pt>
                      <c:pt idx="2">
                        <c:v>630</c:v>
                      </c:pt>
                      <c:pt idx="3">
                        <c:v>800</c:v>
                      </c:pt>
                      <c:pt idx="4">
                        <c:v>1000</c:v>
                      </c:pt>
                      <c:pt idx="5">
                        <c:v>1250</c:v>
                      </c:pt>
                      <c:pt idx="6">
                        <c:v>1600</c:v>
                      </c:pt>
                      <c:pt idx="7">
                        <c:v>2000</c:v>
                      </c:pt>
                      <c:pt idx="8">
                        <c:v>2500</c:v>
                      </c:pt>
                      <c:pt idx="9">
                        <c:v>3150</c:v>
                      </c:pt>
                      <c:pt idx="10">
                        <c:v>4000</c:v>
                      </c:pt>
                      <c:pt idx="11">
                        <c:v>5000</c:v>
                      </c:pt>
                      <c:pt idx="12">
                        <c:v>6300</c:v>
                      </c:pt>
                      <c:pt idx="13">
                        <c:v>8000</c:v>
                      </c:pt>
                      <c:pt idx="14">
                        <c:v>10000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Sayfa1!$D$24:$D$38</c15:sqref>
                        </c15:formulaRef>
                      </c:ext>
                    </c:extLst>
                    <c:numCache>
                      <c:formatCode>General</c:formatCode>
                      <c:ptCount val="15"/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3-9855-40DC-A931-EE96C9ADE2F8}"/>
                  </c:ext>
                </c:extLst>
              </c15:ser>
            </c15:filteredScatterSeries>
          </c:ext>
        </c:extLst>
      </c:scatterChart>
      <c:valAx>
        <c:axId val="123179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3181696"/>
        <c:crosses val="autoZero"/>
        <c:crossBetween val="midCat"/>
      </c:valAx>
      <c:valAx>
        <c:axId val="123181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31797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317DE-7D2E-4795-921D-2BAB332A88A0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B697C-DE7D-4A9D-885E-F6497E291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967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B697C-DE7D-4A9D-885E-F6497E291FC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084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FB2476-5497-4C71-A6DE-F411E09A0CF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977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B697C-DE7D-4A9D-885E-F6497E291FC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12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B697C-DE7D-4A9D-885E-F6497E291FC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716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B697C-DE7D-4A9D-885E-F6497E291FC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84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3DE125-CE32-4B95-BE2D-4918439A3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ECC1880-4E74-49A3-B251-2BDAD91C5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2FABCD-D3DB-4ECA-85B7-6C5C6018A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701B3A-FC66-417B-B16F-1B810265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936D3B-51E9-4410-86FA-B9555735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93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77681B-05AE-4960-AC2C-46168E9A0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A1FF1BC-BAB7-4784-A965-2CC00A412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437B92-65DB-46F8-9814-74AAC1334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74D035-024C-435A-9178-B7A0AD039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917494-A4A5-40F4-8D9C-FC02F8B50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99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50E0541-E0E0-49AC-A4C4-EA26FC92D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F663EF-37FA-45EA-844B-807629D3F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BC128C-5EF4-4D42-AF11-BC78E9BB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A227F8-4AAE-413E-AC77-1E4E900A4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99E387-0EDD-4D17-9C35-B1E7103D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8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9BCCEE-DDF4-46F6-8ED2-80642DF90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AE41AE-CD7C-4EF7-8941-A033E0196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DD7D87-C576-4F84-A189-301ED46A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7AB154-720A-4B57-A385-BD388F1B4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694FBA-A838-4405-AA5A-D4CFD567D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86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21F11-07DC-4D9E-B746-DFD1EB9D3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2F08A4-DD75-49E3-AD6E-6AB80FBD4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F8D82B-FC52-404B-A84E-D51136BE1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5638AE-FFA0-40DE-AA21-9DF8CB80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307672-129D-4B5B-B58D-ED96FA0EE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57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886E9-0185-47C3-9A19-AA8178D03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0B0D76-9676-41A6-B707-8C9876646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F0E967-4243-4694-A959-7CEA31F5C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FB8CDC-A636-49CD-9840-C21C0748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6F95A23-0F97-4A6C-BA47-33921834A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C22E8-B797-4F57-A20A-698683A64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09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1160C3-E246-478C-9AE0-3B8243585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389849-6330-4DF5-8A24-412CC339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9ECDBF-C772-4344-8D45-116CE0DDE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C8567FD-1C40-4EB2-9666-646802F8A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D5A131-A84D-45AD-90D3-5D92FCEEEC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0EC32F-ED62-4B21-9CB9-3C0EF6022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082D16-505A-418D-9CFA-908094A7A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4F3501-3B2A-4119-91A6-409621E8A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1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D0F814-1A49-488E-A466-AAE16F4E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0AB748-DA05-4C4C-824A-6479B86C1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3CD00D5-E096-4773-81FE-8BF2500B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A227C0-F753-45B6-AE02-9EFC8FB1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23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8C76232-7B2A-4E9C-9EE6-E8E6DF26D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3B83F4C-3204-4CF9-81FD-384853F9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71FC88-E0FC-4108-8BB3-E47940E4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23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A97814-DB38-404A-A9F3-A03A21B22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714CA3-E92E-4427-A4C4-D201556BD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29E55C-FD22-420F-9BEF-DD6B629F5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A1CB83-2DD9-4B01-86A9-CD373F72B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300FAF-FF47-4725-A514-A2816739A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B5AF75-E8CB-4E95-AA98-D204323FD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6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CEBCF8-9A2E-46CF-8A42-4AA6A5070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38CE44B-B7BD-4217-BE96-D421B11142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52E6C3-89F2-48CC-9DB3-564C263D2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489FDF-3106-4468-A7F3-CEE4C782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5C4EA0-D330-4F8E-8F73-B811166DF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3EAD2A-B375-44EA-8186-61124C40D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77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759884-8BDF-4401-8662-B60A06C58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C35A85-D21A-483E-920B-52367E3D9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208C1A-3E22-4896-BC6B-4D75AD625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A27E-DC85-41A2-914E-12575E2348F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4D3660-A4FE-41E9-879D-0793AC1C68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D7C48D-9CCF-4020-B2D8-6B7F510E3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D8AB-D367-4C8F-91C8-5AF6862B6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50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3.jp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6070425-5DAC-4CE5-84A3-53C3AEBA248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53016" cy="89941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75C5351-FEE5-48D0-83B3-BFE075489CC6}"/>
              </a:ext>
            </a:extLst>
          </p:cNvPr>
          <p:cNvSpPr txBox="1"/>
          <p:nvPr/>
        </p:nvSpPr>
        <p:spPr>
          <a:xfrm>
            <a:off x="5077097" y="34912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 b="1" dirty="0">
                <a:effectLst/>
                <a:ea typeface="BIZ UD明朝 Medium" panose="02020500000000000000" pitchFamily="17" charset="-128"/>
                <a:cs typeface="Times New Roman" panose="02020603050405020304" pitchFamily="18" charset="0"/>
              </a:rPr>
              <a:t>吸音材表皮材</a:t>
            </a:r>
            <a:endParaRPr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FE6DEF6-0469-4060-B997-BBF7018F10C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453016" y="1166812"/>
            <a:ext cx="10278745" cy="695325"/>
          </a:xfrm>
          <a:prstGeom prst="rect">
            <a:avLst/>
          </a:prstGeom>
        </p:spPr>
      </p:pic>
      <p:pic>
        <p:nvPicPr>
          <p:cNvPr id="10" name="図 9" descr="屋内, 座る, テーブル, 板 が含まれている画像&#10;&#10;自動的に生成された説明">
            <a:extLst>
              <a:ext uri="{FF2B5EF4-FFF2-40B4-BE49-F238E27FC236}">
                <a16:creationId xmlns:a16="http://schemas.microsoft.com/office/drawing/2014/main" id="{4998F422-5A23-400D-9D29-EA49D9936E3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72" y="2310495"/>
            <a:ext cx="6180455" cy="350261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6B529C1-6978-4FAE-A6FF-6992C75620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9051" y="6192685"/>
            <a:ext cx="1121209" cy="596537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BDCF83-2DFC-4428-8E51-6A1636C55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4376" y="6261463"/>
            <a:ext cx="1367247" cy="52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270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A04B3ED5-D481-4099-8834-F7122CF0B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7703" y="1657727"/>
            <a:ext cx="5218346" cy="728243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1800" b="1" dirty="0"/>
              <a:t>ミライフ</a:t>
            </a:r>
            <a:r>
              <a:rPr lang="en-US" altLang="ja-JP" sz="1800" b="1" dirty="0"/>
              <a:t>MF</a:t>
            </a:r>
            <a:r>
              <a:rPr lang="ja-JP" altLang="en-US" sz="1800" b="1" dirty="0"/>
              <a:t>は表皮材として嵩高不織布に貼り合せ、吸音効果を待たせることができる</a:t>
            </a:r>
            <a:r>
              <a:rPr lang="ja-JP" altLang="en-US" sz="1800" b="1" dirty="0">
                <a:solidFill>
                  <a:srgbClr val="FF0000"/>
                </a:solidFill>
              </a:rPr>
              <a:t>特殊な薄い不織布</a:t>
            </a:r>
            <a:r>
              <a:rPr lang="ja-JP" altLang="en-US" sz="1800" b="1" dirty="0"/>
              <a:t>です。</a:t>
            </a:r>
            <a:endParaRPr kumimoji="1" lang="en-US" altLang="ja-JP" b="1" dirty="0"/>
          </a:p>
          <a:p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BE97D7C-E18A-4413-81A2-7D1DD04401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12192000" cy="927967"/>
          </a:xfrm>
          <a:prstGeom prst="rect">
            <a:avLst/>
          </a:prstGeom>
        </p:spPr>
      </p:pic>
      <p:pic>
        <p:nvPicPr>
          <p:cNvPr id="13" name="図 12" descr="屋内, 座る, テーブル, 板 が含まれている画像&#10;&#10;自動的に生成された説明">
            <a:extLst>
              <a:ext uri="{FF2B5EF4-FFF2-40B4-BE49-F238E27FC236}">
                <a16:creationId xmlns:a16="http://schemas.microsoft.com/office/drawing/2014/main" id="{4998F422-5A23-400D-9D29-EA49D9936E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87" y="1539515"/>
            <a:ext cx="4343478" cy="3076027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265C098-3C08-40E4-B034-7BC625807A5C}"/>
              </a:ext>
            </a:extLst>
          </p:cNvPr>
          <p:cNvSpPr txBox="1"/>
          <p:nvPr/>
        </p:nvSpPr>
        <p:spPr>
          <a:xfrm>
            <a:off x="1890591" y="950719"/>
            <a:ext cx="839570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75" b="1" dirty="0">
                <a:solidFill>
                  <a:srgbClr val="FF0000"/>
                </a:solidFill>
              </a:rPr>
              <a:t>　　　</a:t>
            </a:r>
            <a:r>
              <a:rPr lang="ja-JP" altLang="en-US" sz="2475" b="1" u="sng" dirty="0">
                <a:solidFill>
                  <a:srgbClr val="FF0000"/>
                </a:solidFill>
              </a:rPr>
              <a:t>御社不織布で吸音材を作ってみませんか？</a:t>
            </a:r>
          </a:p>
        </p:txBody>
      </p:sp>
      <p:pic>
        <p:nvPicPr>
          <p:cNvPr id="64" name="Picture 2">
            <a:extLst>
              <a:ext uri="{FF2B5EF4-FFF2-40B4-BE49-F238E27FC236}">
                <a16:creationId xmlns:a16="http://schemas.microsoft.com/office/drawing/2014/main" id="{D2F004B3-8113-4BCF-9A2B-20390A41C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0860" y="6370070"/>
            <a:ext cx="1164658" cy="438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D4AF77A-D0F8-44A4-88BE-F7B0744708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0213" y="6370070"/>
            <a:ext cx="828398" cy="438805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948CF7A-B3C5-4720-8499-3A429AD92471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5597513" y="2363874"/>
            <a:ext cx="6290503" cy="1999823"/>
          </a:xfrm>
          <a:prstGeom prst="rect">
            <a:avLst/>
          </a:prstGeom>
        </p:spPr>
      </p:pic>
      <p:sp>
        <p:nvSpPr>
          <p:cNvPr id="16" name="字幕 2">
            <a:extLst>
              <a:ext uri="{FF2B5EF4-FFF2-40B4-BE49-F238E27FC236}">
                <a16:creationId xmlns:a16="http://schemas.microsoft.com/office/drawing/2014/main" id="{7F81D6A3-3A4B-43E4-9FCB-AA0FD9F85037}"/>
              </a:ext>
            </a:extLst>
          </p:cNvPr>
          <p:cNvSpPr txBox="1">
            <a:spLocks/>
          </p:cNvSpPr>
          <p:nvPr/>
        </p:nvSpPr>
        <p:spPr>
          <a:xfrm>
            <a:off x="66911" y="4682288"/>
            <a:ext cx="5218346" cy="317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b="1" dirty="0"/>
              <a:t>繊維径　</a:t>
            </a:r>
            <a:r>
              <a:rPr lang="en-US" altLang="ja-JP" sz="1800" b="1" dirty="0"/>
              <a:t>1-3μm</a:t>
            </a:r>
            <a:r>
              <a:rPr lang="ja-JP" altLang="en-US" sz="1800" b="1" dirty="0"/>
              <a:t>　原材料：ポリエステル</a:t>
            </a:r>
            <a:endParaRPr lang="ja-JP" altLang="en-US" dirty="0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9EBB06CD-D308-4F47-BC83-CB4FE40F1FA4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5677989" y="4682288"/>
            <a:ext cx="2909643" cy="168778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F254396-5CF5-410B-B3E0-BA5873B73871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8682379" y="4520155"/>
            <a:ext cx="2998387" cy="2069317"/>
          </a:xfrm>
          <a:prstGeom prst="rect">
            <a:avLst/>
          </a:prstGeom>
        </p:spPr>
      </p:pic>
      <p:sp>
        <p:nvSpPr>
          <p:cNvPr id="15" name="字幕 2">
            <a:extLst>
              <a:ext uri="{FF2B5EF4-FFF2-40B4-BE49-F238E27FC236}">
                <a16:creationId xmlns:a16="http://schemas.microsoft.com/office/drawing/2014/main" id="{DDCA71BC-AB6F-4ABA-B314-9000087D5B55}"/>
              </a:ext>
            </a:extLst>
          </p:cNvPr>
          <p:cNvSpPr txBox="1">
            <a:spLocks/>
          </p:cNvSpPr>
          <p:nvPr/>
        </p:nvSpPr>
        <p:spPr>
          <a:xfrm>
            <a:off x="-82062" y="5066554"/>
            <a:ext cx="5760051" cy="1610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b="1" dirty="0"/>
              <a:t>【</a:t>
            </a:r>
            <a:r>
              <a:rPr lang="ja-JP" altLang="en-US" sz="1400" b="1" dirty="0"/>
              <a:t>製法</a:t>
            </a:r>
            <a:r>
              <a:rPr lang="en-US" altLang="ja-JP" sz="1400" b="1" dirty="0"/>
              <a:t>】</a:t>
            </a:r>
          </a:p>
          <a:p>
            <a:r>
              <a:rPr lang="ja-JP" altLang="en-US" sz="1400" b="1" dirty="0"/>
              <a:t>エネオス独自の特殊紡糸技術と延伸積層技術によって製造された</a:t>
            </a:r>
            <a:endParaRPr lang="en-US" altLang="ja-JP" sz="1400" b="1" dirty="0"/>
          </a:p>
          <a:p>
            <a:r>
              <a:rPr lang="ja-JP" altLang="en-US" sz="1400" b="1" dirty="0"/>
              <a:t>特殊で画期的な高機能不織布です。</a:t>
            </a:r>
            <a:endParaRPr lang="en-US" altLang="ja-JP" sz="1400" b="1" dirty="0"/>
          </a:p>
          <a:p>
            <a:r>
              <a:rPr lang="ja-JP" altLang="en-US" sz="1400" b="1" dirty="0"/>
              <a:t>製造過程での特殊な延伸技術により、極細の繊維を縦方向</a:t>
            </a:r>
            <a:endParaRPr lang="en-US" altLang="ja-JP" sz="1400" b="1" dirty="0"/>
          </a:p>
          <a:p>
            <a:r>
              <a:rPr lang="ja-JP" altLang="en-US" sz="1400" b="1" dirty="0"/>
              <a:t>に均一に並べ、繊維の強度</a:t>
            </a:r>
            <a:r>
              <a:rPr lang="en-US" altLang="ja-JP" sz="1400" b="1" dirty="0"/>
              <a:t>UP</a:t>
            </a:r>
            <a:r>
              <a:rPr lang="ja-JP" altLang="en-US" sz="1400" b="1" dirty="0"/>
              <a:t>を行い、軽量化と吸音性能の向上に貢献します。</a:t>
            </a:r>
          </a:p>
        </p:txBody>
      </p:sp>
    </p:spTree>
    <p:extLst>
      <p:ext uri="{BB962C8B-B14F-4D97-AF65-F5344CB8AC3E}">
        <p14:creationId xmlns:p14="http://schemas.microsoft.com/office/powerpoint/2010/main" val="388275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4F3E3A-D373-45A5-8070-A818775A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83"/>
            <a:ext cx="12192000" cy="7480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4000" dirty="0"/>
              <a:t>　　　　　　　　</a:t>
            </a:r>
            <a:r>
              <a:rPr kumimoji="1" lang="ja-JP" altLang="en-US" sz="4000" dirty="0">
                <a:latin typeface="+mn-ea"/>
                <a:ea typeface="+mn-ea"/>
              </a:rPr>
              <a:t>ミライフの特徴　　　　　　　　　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5613AC-16F6-4029-8CCA-8160837D9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60699" y="981564"/>
            <a:ext cx="5257800" cy="2636299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1600" dirty="0"/>
              <a:t>●</a:t>
            </a:r>
            <a:r>
              <a:rPr lang="ja-JP" altLang="en-US" sz="1600" b="1" u="sng" dirty="0"/>
              <a:t>様々な吸音帯に調整可能　</a:t>
            </a:r>
            <a:endParaRPr lang="en-US" altLang="ja-JP" sz="1600" b="1" u="sng" dirty="0"/>
          </a:p>
          <a:p>
            <a:pPr marL="0" indent="0">
              <a:buNone/>
            </a:pPr>
            <a:r>
              <a:rPr lang="ja-JP" altLang="en-US" sz="1200" b="1" dirty="0"/>
              <a:t>・・・貼り合わせる素材を変える事で、様々な周波数に対応可能</a:t>
            </a:r>
            <a:endParaRPr lang="en-US" altLang="ja-JP" sz="1200" b="1" dirty="0"/>
          </a:p>
          <a:p>
            <a:pPr marL="0" indent="0">
              <a:buNone/>
            </a:pPr>
            <a:r>
              <a:rPr lang="ja-JP" altLang="en-US" sz="1600" b="1" dirty="0"/>
              <a:t>●</a:t>
            </a:r>
            <a:r>
              <a:rPr lang="ja-JP" altLang="en-US" sz="1600" b="1" u="sng" dirty="0"/>
              <a:t>原反販売可能　</a:t>
            </a:r>
            <a:endParaRPr lang="en-US" altLang="ja-JP" sz="1600" b="1" u="sng" dirty="0"/>
          </a:p>
          <a:p>
            <a:pPr marL="0" indent="0">
              <a:buNone/>
            </a:pPr>
            <a:r>
              <a:rPr lang="ja-JP" altLang="en-US" sz="1200" b="1" dirty="0"/>
              <a:t>・・・御社製品とミライフを貼り合わせ各ティアに販売することで、ティアでの自由な設計が可能</a:t>
            </a:r>
            <a:endParaRPr lang="en-US" altLang="ja-JP" sz="1200" b="1" dirty="0"/>
          </a:p>
          <a:p>
            <a:pPr marL="0" indent="0">
              <a:buNone/>
            </a:pPr>
            <a:r>
              <a:rPr lang="ja-JP" altLang="en-US" sz="1600" b="1" dirty="0"/>
              <a:t>●</a:t>
            </a:r>
            <a:r>
              <a:rPr lang="ja-JP" altLang="en-US" sz="1600" b="1" u="sng" dirty="0"/>
              <a:t>輸送費の大幅なコストダウン</a:t>
            </a:r>
            <a:endParaRPr lang="en-US" altLang="ja-JP" sz="1600" b="1" u="sng" dirty="0"/>
          </a:p>
          <a:p>
            <a:pPr marL="0" indent="0">
              <a:buNone/>
            </a:pPr>
            <a:r>
              <a:rPr lang="ja-JP" altLang="en-US" sz="1200" b="1" dirty="0"/>
              <a:t>・・・需要地付近での不織布、フォーム材との張り合わせを行うため、輸送費の大幅なコストダウンが可能</a:t>
            </a:r>
            <a:endParaRPr lang="en-US" altLang="ja-JP" sz="1200" b="1" dirty="0"/>
          </a:p>
          <a:p>
            <a:pPr marL="0" indent="0">
              <a:buNone/>
            </a:pPr>
            <a:r>
              <a:rPr lang="ja-JP" altLang="en-US" sz="1600" b="1" dirty="0"/>
              <a:t>●</a:t>
            </a:r>
            <a:r>
              <a:rPr lang="en-US" altLang="ja-JP" sz="1600" b="1" u="sng" dirty="0"/>
              <a:t>FMVSS302</a:t>
            </a:r>
            <a:r>
              <a:rPr lang="ja-JP" altLang="en-US" sz="1600" b="1" u="sng" dirty="0"/>
              <a:t>合格</a:t>
            </a:r>
            <a:endParaRPr lang="en-US" altLang="ja-JP" sz="1600" b="1" u="sng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3D0FFC9-5BF2-4589-8E93-EC7472AC1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971" y="874400"/>
            <a:ext cx="6434000" cy="263629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1BC4BB0E-1CD2-4331-8B84-3564171F0D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973" y="6370070"/>
            <a:ext cx="828398" cy="438805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1DF687DE-BBEE-46BD-88B7-9B01DA5B0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4071" y="6364177"/>
            <a:ext cx="1146628" cy="444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782372-6ACD-447A-9779-89703B7AB615}"/>
              </a:ext>
            </a:extLst>
          </p:cNvPr>
          <p:cNvSpPr txBox="1"/>
          <p:nvPr/>
        </p:nvSpPr>
        <p:spPr>
          <a:xfrm>
            <a:off x="625931" y="4294295"/>
            <a:ext cx="28738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/>
              <a:t>既存吸音材では・・・</a:t>
            </a:r>
            <a:endParaRPr kumimoji="1" lang="en-US" altLang="ja-JP" u="sng" dirty="0"/>
          </a:p>
          <a:p>
            <a:endParaRPr lang="en-US" altLang="ja-JP" sz="1600" dirty="0"/>
          </a:p>
          <a:p>
            <a:r>
              <a:rPr lang="ja-JP" altLang="en-US" sz="1400" dirty="0"/>
              <a:t>①求めている吸音周波数と違う</a:t>
            </a:r>
            <a:endParaRPr lang="en-US" altLang="ja-JP" sz="1400" dirty="0"/>
          </a:p>
          <a:p>
            <a:r>
              <a:rPr kumimoji="1" lang="ja-JP" altLang="en-US" sz="1400" dirty="0"/>
              <a:t>②吸音材が重い、分厚い</a:t>
            </a:r>
            <a:endParaRPr kumimoji="1" lang="en-US" altLang="ja-JP" sz="1400" dirty="0"/>
          </a:p>
          <a:p>
            <a:r>
              <a:rPr lang="ja-JP" altLang="en-US" sz="1400" dirty="0"/>
              <a:t>③吸音効果に満足できない</a:t>
            </a:r>
            <a:endParaRPr kumimoji="1" lang="ja-JP" altLang="en-US" sz="14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39A712C-6752-4F91-BDA5-C68280DFE9C4}"/>
              </a:ext>
            </a:extLst>
          </p:cNvPr>
          <p:cNvSpPr/>
          <p:nvPr/>
        </p:nvSpPr>
        <p:spPr>
          <a:xfrm>
            <a:off x="608238" y="4056808"/>
            <a:ext cx="2769325" cy="2173386"/>
          </a:xfrm>
          <a:prstGeom prst="round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2B8DD3AD-208C-44D6-A302-3F42F73F92EC}"/>
              </a:ext>
            </a:extLst>
          </p:cNvPr>
          <p:cNvSpPr/>
          <p:nvPr/>
        </p:nvSpPr>
        <p:spPr>
          <a:xfrm>
            <a:off x="7799614" y="4928004"/>
            <a:ext cx="478972" cy="484632"/>
          </a:xfrm>
          <a:prstGeom prst="rightArrow">
            <a:avLst>
              <a:gd name="adj1" fmla="val 50000"/>
              <a:gd name="adj2" fmla="val 44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01A7C8BF-91D5-4342-A5C3-1EA4E93833A6}"/>
              </a:ext>
            </a:extLst>
          </p:cNvPr>
          <p:cNvSpPr/>
          <p:nvPr/>
        </p:nvSpPr>
        <p:spPr>
          <a:xfrm>
            <a:off x="4582886" y="4056808"/>
            <a:ext cx="2769325" cy="2173386"/>
          </a:xfrm>
          <a:prstGeom prst="round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598045B-1525-433E-984C-ED65339CD546}"/>
              </a:ext>
            </a:extLst>
          </p:cNvPr>
          <p:cNvSpPr/>
          <p:nvPr/>
        </p:nvSpPr>
        <p:spPr>
          <a:xfrm>
            <a:off x="8725990" y="4083627"/>
            <a:ext cx="2769325" cy="2173386"/>
          </a:xfrm>
          <a:prstGeom prst="round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3B4433F-DB79-4ED2-BECD-1D080C86719E}"/>
              </a:ext>
            </a:extLst>
          </p:cNvPr>
          <p:cNvSpPr/>
          <p:nvPr/>
        </p:nvSpPr>
        <p:spPr>
          <a:xfrm>
            <a:off x="3769181" y="4901185"/>
            <a:ext cx="478972" cy="484632"/>
          </a:xfrm>
          <a:prstGeom prst="rightArrow">
            <a:avLst>
              <a:gd name="adj1" fmla="val 50000"/>
              <a:gd name="adj2" fmla="val 44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D29032B-F786-4E19-815C-BD9BF58E92FF}"/>
              </a:ext>
            </a:extLst>
          </p:cNvPr>
          <p:cNvSpPr txBox="1"/>
          <p:nvPr/>
        </p:nvSpPr>
        <p:spPr>
          <a:xfrm>
            <a:off x="4780732" y="4275998"/>
            <a:ext cx="253201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/>
              <a:t>対策！</a:t>
            </a:r>
            <a:endParaRPr kumimoji="1" lang="en-US" altLang="ja-JP" u="sng" dirty="0"/>
          </a:p>
          <a:p>
            <a:endParaRPr lang="en-US" altLang="ja-JP" sz="1600" dirty="0"/>
          </a:p>
          <a:p>
            <a:r>
              <a:rPr lang="ja-JP" altLang="en-US" sz="1400" dirty="0"/>
              <a:t>既存の不織布やフォーム材と</a:t>
            </a:r>
            <a:endParaRPr lang="en-US" altLang="ja-JP" sz="1400" dirty="0"/>
          </a:p>
          <a:p>
            <a:r>
              <a:rPr kumimoji="1" lang="ja-JP" altLang="en-US" sz="1400" dirty="0"/>
              <a:t>ミライフを貼り合わせ！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05A2958-A82B-423F-A616-DDA4E2A80153}"/>
              </a:ext>
            </a:extLst>
          </p:cNvPr>
          <p:cNvSpPr txBox="1"/>
          <p:nvPr/>
        </p:nvSpPr>
        <p:spPr>
          <a:xfrm>
            <a:off x="8848186" y="4275998"/>
            <a:ext cx="248166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u="sng" dirty="0"/>
              <a:t>効果</a:t>
            </a:r>
            <a:endParaRPr lang="en-US" altLang="ja-JP" sz="1600" u="sng" dirty="0"/>
          </a:p>
          <a:p>
            <a:endParaRPr lang="en-US" altLang="ja-JP" sz="1600" dirty="0"/>
          </a:p>
          <a:p>
            <a:r>
              <a:rPr lang="ja-JP" altLang="en-US" sz="1400" dirty="0"/>
              <a:t>①吸音性能の向上</a:t>
            </a:r>
            <a:endParaRPr lang="en-US" altLang="ja-JP" sz="1400" dirty="0"/>
          </a:p>
          <a:p>
            <a:r>
              <a:rPr kumimoji="1" lang="ja-JP" altLang="en-US" sz="1400" dirty="0"/>
              <a:t>②貼り合わせ吸音材の薄型・軽量化</a:t>
            </a:r>
            <a:endParaRPr kumimoji="1" lang="en-US" altLang="ja-JP" sz="1400" dirty="0"/>
          </a:p>
          <a:p>
            <a:r>
              <a:rPr lang="ja-JP" altLang="en-US" sz="1400" dirty="0"/>
              <a:t>③吸音周波数をコントロール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5279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0259BFE4-AAAA-45BE-9D5B-153071C38731}"/>
              </a:ext>
            </a:extLst>
          </p:cNvPr>
          <p:cNvSpPr txBox="1">
            <a:spLocks/>
          </p:cNvSpPr>
          <p:nvPr/>
        </p:nvSpPr>
        <p:spPr>
          <a:xfrm>
            <a:off x="0" y="583"/>
            <a:ext cx="12192000" cy="7480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/>
              <a:t>　　　　　　　　</a:t>
            </a:r>
            <a:r>
              <a:rPr lang="ja-JP" altLang="en-US" sz="4000" dirty="0">
                <a:latin typeface="+mn-ea"/>
                <a:ea typeface="+mn-ea"/>
              </a:rPr>
              <a:t>ミライフの性能　　　　　　　　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7160E3E4-F8BE-46DC-BA31-5CF49B04A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139" y="938344"/>
            <a:ext cx="4745255" cy="466071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15266B5-0D1D-4847-A9F6-5A9F62B0E0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7817" y="1036514"/>
            <a:ext cx="4591250" cy="428865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81397B5-8A73-4FAF-81DE-E343601E7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973" y="6370070"/>
            <a:ext cx="828398" cy="438805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50D1DF47-3647-400F-9915-186F3BA23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14071" y="6364177"/>
            <a:ext cx="1146628" cy="444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7D59BCC-CA37-49C0-A683-ACCE4D8F8593}"/>
              </a:ext>
            </a:extLst>
          </p:cNvPr>
          <p:cNvSpPr txBox="1"/>
          <p:nvPr/>
        </p:nvSpPr>
        <p:spPr>
          <a:xfrm>
            <a:off x="1829232" y="5784510"/>
            <a:ext cx="828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※PET</a:t>
            </a:r>
            <a:r>
              <a:rPr kumimoji="1" lang="ja-JP" altLang="en-US" sz="2000" b="1" dirty="0"/>
              <a:t>吸音フェルトにミライフを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枚重ねると、吸音性能が大幅に向上</a:t>
            </a:r>
          </a:p>
        </p:txBody>
      </p:sp>
    </p:spTree>
    <p:extLst>
      <p:ext uri="{BB962C8B-B14F-4D97-AF65-F5344CB8AC3E}">
        <p14:creationId xmlns:p14="http://schemas.microsoft.com/office/powerpoint/2010/main" val="422561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FFF46D95-893D-4804-A3E2-CB8376AF9F45}"/>
              </a:ext>
            </a:extLst>
          </p:cNvPr>
          <p:cNvSpPr txBox="1">
            <a:spLocks/>
          </p:cNvSpPr>
          <p:nvPr/>
        </p:nvSpPr>
        <p:spPr>
          <a:xfrm>
            <a:off x="0" y="583"/>
            <a:ext cx="12192000" cy="7480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/>
              <a:t>　　　　　　</a:t>
            </a:r>
            <a:r>
              <a:rPr lang="ja-JP" altLang="en-US" sz="2800" b="1" dirty="0"/>
              <a:t>他社品との比較と貼り付けデータ</a:t>
            </a:r>
            <a:r>
              <a:rPr lang="ja-JP" altLang="en-US" sz="2800" b="1" dirty="0">
                <a:latin typeface="+mn-ea"/>
                <a:ea typeface="+mn-ea"/>
              </a:rPr>
              <a:t>　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EA10EAF-A426-429C-AB53-E982322FD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99" y="1161206"/>
            <a:ext cx="5190172" cy="4535587"/>
          </a:xfrm>
          <a:prstGeom prst="rect">
            <a:avLst/>
          </a:prstGeom>
        </p:spPr>
      </p:pic>
      <p:graphicFrame>
        <p:nvGraphicFramePr>
          <p:cNvPr id="7" name="Grafik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3572449"/>
              </p:ext>
            </p:extLst>
          </p:nvPr>
        </p:nvGraphicFramePr>
        <p:xfrm>
          <a:off x="8654418" y="1430489"/>
          <a:ext cx="3537582" cy="2314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fik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138028"/>
              </p:ext>
            </p:extLst>
          </p:nvPr>
        </p:nvGraphicFramePr>
        <p:xfrm>
          <a:off x="4987172" y="1402672"/>
          <a:ext cx="3537584" cy="2068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F4C99093-CDD5-43C6-B2E9-E13042E88C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973" y="6370070"/>
            <a:ext cx="828398" cy="438805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21A87008-5CB1-41B8-9720-8581BF1F7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22686" y="6370070"/>
            <a:ext cx="1146628" cy="42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56A50DE-9692-4F12-A9C2-D66D75EB7446}"/>
              </a:ext>
            </a:extLst>
          </p:cNvPr>
          <p:cNvSpPr txBox="1"/>
          <p:nvPr/>
        </p:nvSpPr>
        <p:spPr>
          <a:xfrm>
            <a:off x="5401371" y="4012815"/>
            <a:ext cx="66338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●他社品と比較し、低周波域での吸音性能を発揮</a:t>
            </a:r>
            <a:endParaRPr kumimoji="1" lang="en-US" altLang="ja-JP" sz="1400" b="1" dirty="0"/>
          </a:p>
          <a:p>
            <a:endParaRPr kumimoji="1" lang="en-US" altLang="ja-JP" sz="1400" b="1" dirty="0"/>
          </a:p>
          <a:p>
            <a:r>
              <a:rPr kumimoji="1" lang="ja-JP" altLang="en-US" sz="1400" b="1" dirty="0"/>
              <a:t>●他社品と比較し、薄い厚みでの吸音性能を発揮</a:t>
            </a:r>
            <a:endParaRPr kumimoji="1" lang="en-US" altLang="ja-JP" sz="1400" b="1" dirty="0"/>
          </a:p>
          <a:p>
            <a:endParaRPr kumimoji="1" lang="en-US" altLang="ja-JP" sz="1400" b="1" dirty="0"/>
          </a:p>
          <a:p>
            <a:r>
              <a:rPr kumimoji="1" lang="ja-JP" altLang="en-US" sz="1400" b="1" dirty="0"/>
              <a:t>●張り合わせるアイテムによっては、左下記グラフのようにロードノイズ等の低周波域に特化することも可能</a:t>
            </a:r>
            <a:endParaRPr kumimoji="1" lang="en-US" altLang="ja-JP" sz="1400" b="1" dirty="0"/>
          </a:p>
          <a:p>
            <a:endParaRPr kumimoji="1" lang="en-US" altLang="ja-JP" sz="1400" b="1" dirty="0"/>
          </a:p>
          <a:p>
            <a:r>
              <a:rPr kumimoji="1" lang="ja-JP" altLang="en-US" sz="1400" b="1" dirty="0"/>
              <a:t>●</a:t>
            </a:r>
            <a:r>
              <a:rPr kumimoji="1" lang="en-US" altLang="ja-JP" sz="1400" b="1" dirty="0"/>
              <a:t>M</a:t>
            </a:r>
            <a:r>
              <a:rPr kumimoji="1" lang="ja-JP" altLang="en-US" sz="1400" b="1" dirty="0"/>
              <a:t>サンプルも幅広くご用意しております</a:t>
            </a:r>
            <a:endParaRPr kumimoji="1" lang="en-US" altLang="ja-JP" sz="1400" b="1" dirty="0"/>
          </a:p>
        </p:txBody>
      </p:sp>
    </p:spTree>
    <p:extLst>
      <p:ext uri="{BB962C8B-B14F-4D97-AF65-F5344CB8AC3E}">
        <p14:creationId xmlns:p14="http://schemas.microsoft.com/office/powerpoint/2010/main" val="2442462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47CBC622-D269-4B9D-A1D1-4D5EEE24C1F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480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/>
              <a:t>　　　　　　</a:t>
            </a:r>
            <a:r>
              <a:rPr lang="ja-JP" altLang="en-US" sz="3200" dirty="0"/>
              <a:t>ミライフの物性と貼り合わせ方法</a:t>
            </a:r>
            <a:endParaRPr lang="ja-JP" altLang="en-US" sz="3200" dirty="0">
              <a:latin typeface="+mn-ea"/>
              <a:ea typeface="+mn-ea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D1FD7F5-A9EE-4696-98C1-5A2D2F138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1379" y="1099829"/>
            <a:ext cx="4697506" cy="241594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DE8D227-0674-4CEE-BF52-1F83A114B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724" y="6270130"/>
            <a:ext cx="828398" cy="438805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6135EC05-7B6B-48CD-B475-534908532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693" y="6283443"/>
            <a:ext cx="1146628" cy="42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6C7CFE5C-834C-43FF-97F2-6FBF817C17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332858"/>
            <a:ext cx="6305006" cy="4109999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93A7AC2-C68F-4218-BF65-43156E0D828D}"/>
              </a:ext>
            </a:extLst>
          </p:cNvPr>
          <p:cNvSpPr txBox="1"/>
          <p:nvPr/>
        </p:nvSpPr>
        <p:spPr>
          <a:xfrm>
            <a:off x="6900321" y="3994484"/>
            <a:ext cx="51346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●</a:t>
            </a:r>
            <a:r>
              <a:rPr kumimoji="1" lang="ja-JP" altLang="en-US" sz="1400" u="sng" dirty="0"/>
              <a:t>ミライフと不織布の間に</a:t>
            </a:r>
            <a:r>
              <a:rPr kumimoji="1" lang="en-US" altLang="ja-JP" sz="1400" u="sng" dirty="0"/>
              <a:t>EVA</a:t>
            </a:r>
            <a:r>
              <a:rPr kumimoji="1" lang="ja-JP" altLang="en-US" sz="1400" u="sng" dirty="0"/>
              <a:t>樹脂等を挟み熱融着</a:t>
            </a:r>
            <a:endParaRPr kumimoji="1" lang="en-US" altLang="ja-JP" sz="1400" u="sng" dirty="0"/>
          </a:p>
          <a:p>
            <a:endParaRPr kumimoji="1" lang="en-US" altLang="ja-JP" sz="1400" dirty="0"/>
          </a:p>
          <a:p>
            <a:r>
              <a:rPr lang="ja-JP" altLang="en-US" sz="1400" dirty="0"/>
              <a:t>●</a:t>
            </a:r>
            <a:r>
              <a:rPr lang="ja-JP" altLang="en-US" sz="1400" u="sng" dirty="0"/>
              <a:t>パウダー状の接着剤を塗布し熱融着</a:t>
            </a:r>
            <a:endParaRPr lang="en-US" altLang="ja-JP" sz="1400" u="sng" dirty="0"/>
          </a:p>
          <a:p>
            <a:endParaRPr kumimoji="1" lang="en-US" altLang="ja-JP" sz="1400" dirty="0"/>
          </a:p>
          <a:p>
            <a:r>
              <a:rPr kumimoji="1" lang="ja-JP" altLang="en-US" sz="1400" dirty="0"/>
              <a:t>●</a:t>
            </a:r>
            <a:r>
              <a:rPr kumimoji="1" lang="ja-JP" altLang="en-US" sz="1400" u="sng" dirty="0"/>
              <a:t>熱のみで融着</a:t>
            </a:r>
            <a:endParaRPr kumimoji="1" lang="en-US" altLang="ja-JP" sz="1400" u="sng" dirty="0"/>
          </a:p>
          <a:p>
            <a:endParaRPr kumimoji="1" lang="en-US" altLang="ja-JP" sz="1400" dirty="0"/>
          </a:p>
          <a:p>
            <a:r>
              <a:rPr kumimoji="1" lang="ja-JP" altLang="en-US" sz="1400" dirty="0"/>
              <a:t>●</a:t>
            </a:r>
            <a:r>
              <a:rPr kumimoji="1" lang="ja-JP" altLang="en-US" sz="1400" u="sng" dirty="0"/>
              <a:t>他社品のように４辺をヒートシールすることも可能</a:t>
            </a:r>
            <a:endParaRPr kumimoji="1" lang="en-US" altLang="ja-JP" sz="1400" u="sng" dirty="0"/>
          </a:p>
          <a:p>
            <a:r>
              <a:rPr kumimoji="1" lang="ja-JP" altLang="en-US" sz="1400" dirty="0"/>
              <a:t>（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ただし、シンサレートの場合は中綿が解れやすい為、　ヒートシールしている。中綿の素材がしっかりしていればヒートシールの必要性なし）上記図参照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64312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2D25B0EECA75A41B2CB32608BA36EBF" ma:contentTypeVersion="13" ma:contentTypeDescription="新しいドキュメントを作成します。" ma:contentTypeScope="" ma:versionID="77fad94dee67242b2debe02cc4634e0e">
  <xsd:schema xmlns:xsd="http://www.w3.org/2001/XMLSchema" xmlns:xs="http://www.w3.org/2001/XMLSchema" xmlns:p="http://schemas.microsoft.com/office/2006/metadata/properties" xmlns:ns2="bf034c01-036e-4f39-bc99-da02610970cc" xmlns:ns3="9b4bff7e-d848-4491-a909-9b98f31c68e1" targetNamespace="http://schemas.microsoft.com/office/2006/metadata/properties" ma:root="true" ma:fieldsID="a6e7e7fca62af80ce47fa8ca53805d30" ns2:_="" ns3:_="">
    <xsd:import namespace="bf034c01-036e-4f39-bc99-da02610970cc"/>
    <xsd:import namespace="9b4bff7e-d848-4491-a909-9b98f31c68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34c01-036e-4f39-bc99-da02610970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4bff7e-d848-4491-a909-9b98f31c68e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E9A804-5C2D-4D7E-A00B-533AF0F83F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A46FAE-5025-4CB0-BA96-1C5C9369D5D0}"/>
</file>

<file path=customXml/itemProps3.xml><?xml version="1.0" encoding="utf-8"?>
<ds:datastoreItem xmlns:ds="http://schemas.openxmlformats.org/officeDocument/2006/customXml" ds:itemID="{3B898CB8-508D-45DE-9614-9C73EEF93489}">
  <ds:schemaRefs>
    <ds:schemaRef ds:uri="http://schemas.microsoft.com/office/2006/metadata/properties"/>
    <ds:schemaRef ds:uri="bf034c01-036e-4f39-bc99-da02610970cc"/>
    <ds:schemaRef ds:uri="http://schemas.microsoft.com/office/2006/documentManagement/types"/>
    <ds:schemaRef ds:uri="http://www.w3.org/XML/1998/namespace"/>
    <ds:schemaRef ds:uri="http://purl.org/dc/terms/"/>
    <ds:schemaRef ds:uri="9b4bff7e-d848-4491-a909-9b98f31c68e1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4005</TotalTime>
  <Words>470</Words>
  <Application>Microsoft Office PowerPoint</Application>
  <PresentationFormat>ワイド画面</PresentationFormat>
  <Paragraphs>57</Paragraphs>
  <Slides>6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　　　　　　　　ミライフの特徴　　　　　　　　　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田口</dc:creator>
  <cp:lastModifiedBy>田口</cp:lastModifiedBy>
  <cp:revision>118</cp:revision>
  <dcterms:created xsi:type="dcterms:W3CDTF">2021-04-14T07:06:21Z</dcterms:created>
  <dcterms:modified xsi:type="dcterms:W3CDTF">2021-07-14T03:56:01Z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0x01010082D25B0EECA75A41B2CB32608BA36EBF</vt:lpwstr>
  </property>
</Properties>
</file>