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4"/>
  </p:notesMasterIdLst>
  <p:sldIdLst>
    <p:sldId id="263" r:id="rId2"/>
    <p:sldId id="264" r:id="rId3"/>
  </p:sldIdLst>
  <p:sldSz cx="7775575" cy="10907713"/>
  <p:notesSz cx="6888163" cy="10020300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94" userDrawn="1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BF7"/>
    <a:srgbClr val="2E75B6"/>
    <a:srgbClr val="FCE4FB"/>
    <a:srgbClr val="FDDBFA"/>
    <a:srgbClr val="F53BE3"/>
    <a:srgbClr val="FFFFFF"/>
    <a:srgbClr val="000000"/>
    <a:srgbClr val="EB6413"/>
    <a:srgbClr val="EB1800"/>
    <a:srgbClr val="EB6C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44" autoAdjust="0"/>
    <p:restoredTop sz="95204" autoAdjust="0"/>
  </p:normalViewPr>
  <p:slideViewPr>
    <p:cSldViewPr snapToGrid="0">
      <p:cViewPr>
        <p:scale>
          <a:sx n="100" d="100"/>
          <a:sy n="100" d="100"/>
        </p:scale>
        <p:origin x="480" y="-4264"/>
      </p:cViewPr>
      <p:guideLst>
        <p:guide orient="horz" pos="3594"/>
        <p:guide pos="2449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84870" cy="502756"/>
          </a:xfrm>
          <a:prstGeom prst="rect">
            <a:avLst/>
          </a:prstGeom>
        </p:spPr>
        <p:txBody>
          <a:bodyPr vert="horz" lIns="92393" tIns="46196" rIns="92393" bIns="4619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703" y="2"/>
            <a:ext cx="2984870" cy="502756"/>
          </a:xfrm>
          <a:prstGeom prst="rect">
            <a:avLst/>
          </a:prstGeom>
        </p:spPr>
        <p:txBody>
          <a:bodyPr vert="horz" lIns="92393" tIns="46196" rIns="92393" bIns="46196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pPr/>
              <a:t>2022/11/3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8375" y="1250950"/>
            <a:ext cx="2411413" cy="3384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93" tIns="46196" rIns="92393" bIns="4619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8" y="4822272"/>
            <a:ext cx="5510530" cy="3945492"/>
          </a:xfrm>
          <a:prstGeom prst="rect">
            <a:avLst/>
          </a:prstGeom>
        </p:spPr>
        <p:txBody>
          <a:bodyPr vert="horz" lIns="92393" tIns="46196" rIns="92393" bIns="4619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517553"/>
            <a:ext cx="2984870" cy="502755"/>
          </a:xfrm>
          <a:prstGeom prst="rect">
            <a:avLst/>
          </a:prstGeom>
        </p:spPr>
        <p:txBody>
          <a:bodyPr vert="horz" lIns="92393" tIns="46196" rIns="92393" bIns="4619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703" y="9517553"/>
            <a:ext cx="2984870" cy="502755"/>
          </a:xfrm>
          <a:prstGeom prst="rect">
            <a:avLst/>
          </a:prstGeom>
        </p:spPr>
        <p:txBody>
          <a:bodyPr vert="horz" lIns="92393" tIns="46196" rIns="92393" bIns="46196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D93CC5-A9B8-46A1-B8C3-70AA73E05DA2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810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018894">
              <a:defRPr/>
            </a:pPr>
            <a:fld id="{ACD93CC5-A9B8-46A1-B8C3-70AA73E05DA2}" type="slidenum">
              <a:rPr lang="ja-JP" altLang="en-US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pPr defTabSz="1018894">
                <a:defRPr/>
              </a:pPr>
              <a:t>2</a:t>
            </a:fld>
            <a:endParaRPr lang="ja-JP" altLang="en-US">
              <a:solidFill>
                <a:prstClr val="black"/>
              </a:solidFill>
              <a:latin typeface="Calibri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2988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7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kumimoji="1"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en/meeting-conference-personal-3321175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gahag.net/005549-global-busines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CB4F076B-1ECD-C223-0893-C3B6502B573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884" y="0"/>
            <a:ext cx="7786799" cy="5298316"/>
          </a:xfrm>
          <a:prstGeom prst="rect">
            <a:avLst/>
          </a:prstGeom>
        </p:spPr>
      </p:pic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865BB9EE-3B19-4256-9BEE-B4F29EF30F0A}"/>
              </a:ext>
            </a:extLst>
          </p:cNvPr>
          <p:cNvSpPr/>
          <p:nvPr/>
        </p:nvSpPr>
        <p:spPr>
          <a:xfrm>
            <a:off x="273291" y="2084971"/>
            <a:ext cx="78036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bg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S PMincho" charset="-128"/>
              </a:rPr>
              <a:t>短時間で経営改善のつながる決算書の見方、資金繰りの作成のノウハウ、</a:t>
            </a:r>
            <a:endParaRPr lang="en-US" altLang="ja-JP" sz="1600" b="1" dirty="0">
              <a:solidFill>
                <a:schemeClr val="accent5">
                  <a:lumMod val="75000"/>
                </a:schemeClr>
              </a:solidFill>
              <a:effectLst>
                <a:glow rad="63500">
                  <a:schemeClr val="bg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S PMincho" charset="-128"/>
            </a:endParaRPr>
          </a:p>
          <a:p>
            <a:pPr algn="ctr"/>
            <a:r>
              <a:rPr lang="ja-JP" altLang="en-US" sz="1600" b="1" dirty="0">
                <a:solidFill>
                  <a:srgbClr val="FF0000"/>
                </a:solidFill>
                <a:effectLst>
                  <a:glow rad="63500">
                    <a:schemeClr val="bg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S PMincho" charset="-128"/>
              </a:rPr>
              <a:t>インボイス制度の基本</a:t>
            </a:r>
            <a:r>
              <a:rPr lang="ja-JP" altLang="en-US" sz="1600" b="1" dirty="0"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bg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S PMincho" charset="-128"/>
              </a:rPr>
              <a:t>について学べます！</a:t>
            </a:r>
            <a:endParaRPr lang="en-US" altLang="ja-JP" sz="1600" b="1" dirty="0">
              <a:solidFill>
                <a:schemeClr val="accent5">
                  <a:lumMod val="75000"/>
                </a:schemeClr>
              </a:solidFill>
              <a:effectLst>
                <a:glow rad="63500">
                  <a:schemeClr val="bg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S PMincho" charset="-128"/>
            </a:endParaRPr>
          </a:p>
          <a:p>
            <a:pPr algn="ctr"/>
            <a:r>
              <a:rPr lang="ja-JP" altLang="en-US" sz="1600" b="1" dirty="0"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bg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S PMincho" charset="-128"/>
              </a:rPr>
              <a:t>個別相談会で貴社のお悩みを相談！お得なコンサル情報もあります。</a:t>
            </a:r>
            <a:endParaRPr lang="en-US" altLang="ja-JP" sz="1600" b="1" dirty="0">
              <a:solidFill>
                <a:schemeClr val="accent5">
                  <a:lumMod val="75000"/>
                </a:schemeClr>
              </a:solidFill>
              <a:effectLst>
                <a:glow rad="63500">
                  <a:schemeClr val="bg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S PMincho" charset="-128"/>
            </a:endParaRPr>
          </a:p>
          <a:p>
            <a:pPr algn="ctr"/>
            <a:endParaRPr lang="en-US" altLang="ja-JP" sz="1600" b="1" dirty="0">
              <a:solidFill>
                <a:schemeClr val="accent5">
                  <a:lumMod val="75000"/>
                </a:schemeClr>
              </a:solidFill>
              <a:effectLst>
                <a:glow rad="63500">
                  <a:schemeClr val="bg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S PMincho" charset="-128"/>
            </a:endParaRPr>
          </a:p>
          <a:p>
            <a:pPr algn="ctr"/>
            <a:r>
              <a:rPr lang="ja-JP" altLang="en-US" sz="1600" b="1" dirty="0"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bg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S PMincho" charset="-128"/>
              </a:rPr>
              <a:t>　　　</a:t>
            </a:r>
            <a:endParaRPr lang="en-US" altLang="ja-JP" sz="1600" b="1" dirty="0">
              <a:solidFill>
                <a:schemeClr val="accent5">
                  <a:lumMod val="75000"/>
                </a:schemeClr>
              </a:solidFill>
              <a:effectLst>
                <a:glow rad="63500">
                  <a:schemeClr val="bg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S PMincho" charset="-128"/>
            </a:endParaRPr>
          </a:p>
          <a:p>
            <a:pPr algn="ctr"/>
            <a:r>
              <a:rPr lang="ja-JP" altLang="en-US" sz="1600" b="1" dirty="0"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bg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S PMincho" charset="-128"/>
              </a:rPr>
              <a:t>　</a:t>
            </a:r>
            <a:endParaRPr lang="en-US" altLang="ja-JP" sz="1600" b="1" dirty="0">
              <a:solidFill>
                <a:schemeClr val="accent5">
                  <a:lumMod val="75000"/>
                </a:schemeClr>
              </a:solidFill>
              <a:effectLst>
                <a:glow rad="63500">
                  <a:schemeClr val="bg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S PMincho" charset="-128"/>
            </a:endParaRPr>
          </a:p>
          <a:p>
            <a:pPr algn="ctr"/>
            <a:endParaRPr lang="ja-JP" altLang="en-US" sz="2400" b="1" dirty="0">
              <a:solidFill>
                <a:schemeClr val="accent5">
                  <a:lumMod val="75000"/>
                </a:schemeClr>
              </a:solidFill>
              <a:effectLst>
                <a:glow rad="63500">
                  <a:schemeClr val="bg1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S PMincho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3B8E182-41CC-4149-9651-57C418F482D2}"/>
              </a:ext>
            </a:extLst>
          </p:cNvPr>
          <p:cNvSpPr/>
          <p:nvPr/>
        </p:nvSpPr>
        <p:spPr>
          <a:xfrm>
            <a:off x="273291" y="5744772"/>
            <a:ext cx="3557941" cy="1384995"/>
          </a:xfrm>
          <a:prstGeom prst="rect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・経営者として決算書の最低限知っておくべき知識を知り　たい。整理したい。</a:t>
            </a: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・資金繰りについて基本知識を知り融資を獲得したい</a:t>
            </a: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・資金繰り表の作成ができるよになりたい。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・インボイス制度いついて、何をよればよいか、押さえておきたい</a:t>
            </a: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1D00F76-3BA6-492C-9D0B-6D5231BE5431}"/>
              </a:ext>
            </a:extLst>
          </p:cNvPr>
          <p:cNvSpPr/>
          <p:nvPr/>
        </p:nvSpPr>
        <p:spPr>
          <a:xfrm>
            <a:off x="258549" y="7259033"/>
            <a:ext cx="7088762" cy="193899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部 経営を良くする決算書の読み方！</a:t>
            </a: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・経営者として知っておきたい決算書の読み方の基本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についてかりやすく解説します！</a:t>
            </a: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部 今だから元銀行員が易しく伝授！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「資金繰り表の基礎、作成の仕方、資金繰り改善方法！」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・資金繰り表の基礎、作成方法から資金繰り改善方法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までの基礎知識をワークで楽しみながら易しく、解説します！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部 適用まであと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ヶ月　基礎から分かるインボイス制度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・あと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ヶ月に迫ったインボイス制度の概要、詳細を丁寧に解説します。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5B47B8E-ED46-443F-AF83-6D48BE960708}"/>
              </a:ext>
            </a:extLst>
          </p:cNvPr>
          <p:cNvSpPr/>
          <p:nvPr/>
        </p:nvSpPr>
        <p:spPr>
          <a:xfrm>
            <a:off x="561945" y="2859518"/>
            <a:ext cx="73135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日時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lang="zh-TW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zh-TW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月８日</a:t>
            </a:r>
            <a:r>
              <a:rPr lang="en-US" altLang="zh-TW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木</a:t>
            </a:r>
            <a:r>
              <a:rPr lang="en-US" altLang="zh-TW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)14:00</a:t>
            </a:r>
            <a:r>
              <a:rPr lang="zh-TW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zh-TW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16: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zh-TW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</a:p>
          <a:p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参加費：　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2,000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　個別相談は先着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名まで無料です</a:t>
            </a:r>
          </a:p>
        </p:txBody>
      </p:sp>
      <p:sp>
        <p:nvSpPr>
          <p:cNvPr id="3" name="矢印: 五方向 2">
            <a:extLst>
              <a:ext uri="{FF2B5EF4-FFF2-40B4-BE49-F238E27FC236}">
                <a16:creationId xmlns:a16="http://schemas.microsoft.com/office/drawing/2014/main" id="{84E18AF5-052D-4F8F-9596-3E9F6BF1503A}"/>
              </a:ext>
            </a:extLst>
          </p:cNvPr>
          <p:cNvSpPr/>
          <p:nvPr/>
        </p:nvSpPr>
        <p:spPr>
          <a:xfrm>
            <a:off x="302869" y="5415578"/>
            <a:ext cx="2549322" cy="343975"/>
          </a:xfrm>
          <a:prstGeom prst="homePlate">
            <a:avLst/>
          </a:prstGeom>
          <a:solidFill>
            <a:srgbClr val="2E75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こんな方にオススメ！</a:t>
            </a:r>
            <a:endParaRPr lang="ja-JP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7C5BD7C-12BF-4D6C-A713-F3C94B551968}"/>
              </a:ext>
            </a:extLst>
          </p:cNvPr>
          <p:cNvSpPr/>
          <p:nvPr/>
        </p:nvSpPr>
        <p:spPr>
          <a:xfrm>
            <a:off x="316428" y="3805420"/>
            <a:ext cx="7088763" cy="1292662"/>
          </a:xfrm>
          <a:prstGeom prst="rect">
            <a:avLst/>
          </a:prstGeom>
          <a:ln w="31750"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場所：としま区民センター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505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号室　＆　オンライン</a:t>
            </a:r>
            <a:endParaRPr lang="en-US" altLang="ja-JP" sz="1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〒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170-0013 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東京都豊島区東池袋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1-20-10</a:t>
            </a:r>
          </a:p>
          <a:p>
            <a:pPr algn="l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会場は十分な感染症対策を講じて開催いたします。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オンラインは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zoom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を用いて行います。事前に環境をご用意ください。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お申し込みは右記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QR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コードのサイトよりお申し込みください。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矢印: 五方向 17">
            <a:extLst>
              <a:ext uri="{FF2B5EF4-FFF2-40B4-BE49-F238E27FC236}">
                <a16:creationId xmlns:a16="http://schemas.microsoft.com/office/drawing/2014/main" id="{713C9DCD-5804-4422-ACE3-CD126BAA3E7F}"/>
              </a:ext>
            </a:extLst>
          </p:cNvPr>
          <p:cNvSpPr/>
          <p:nvPr/>
        </p:nvSpPr>
        <p:spPr>
          <a:xfrm>
            <a:off x="365641" y="6936982"/>
            <a:ext cx="2549322" cy="343975"/>
          </a:xfrm>
          <a:prstGeom prst="homePlate">
            <a:avLst/>
          </a:prstGeom>
          <a:solidFill>
            <a:srgbClr val="2E75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プログラムの構成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-93216" y="567581"/>
            <a:ext cx="8395791" cy="169277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endParaRPr lang="en-US" altLang="ja-JP" sz="2000" dirty="0">
              <a:solidFill>
                <a:srgbClr val="FF000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MS PMincho" charset="-128"/>
            </a:endParaRPr>
          </a:p>
          <a:p>
            <a:pPr algn="ctr"/>
            <a:r>
              <a:rPr lang="ja-JP" altLang="en-US" sz="2000" dirty="0">
                <a:solidFill>
                  <a:srgbClr val="FF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MS PMincho" charset="-128"/>
              </a:rPr>
              <a:t>中小経営者・個人事業主必見！</a:t>
            </a:r>
            <a:endParaRPr lang="en-US" altLang="ja-JP" sz="2400" b="1" dirty="0">
              <a:solidFill>
                <a:srgbClr val="FF000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MS PMincho" charset="-128"/>
            </a:endParaRPr>
          </a:p>
          <a:p>
            <a:pPr algn="ctr"/>
            <a:r>
              <a:rPr lang="ja-JP" altLang="en-US" sz="3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S PMincho" charset="-128"/>
              </a:rPr>
              <a:t>「資金繰り」から「インボイス」まで</a:t>
            </a:r>
            <a:endParaRPr lang="en-US" altLang="ja-JP" sz="3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S PMincho" charset="-128"/>
            </a:endParaRPr>
          </a:p>
          <a:p>
            <a:pPr algn="ctr"/>
            <a:r>
              <a:rPr lang="ja-JP" altLang="en-US" sz="3200" b="1" dirty="0">
                <a:solidFill>
                  <a:srgbClr val="FF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MS PMincho" charset="-128"/>
              </a:rPr>
              <a:t>まるごと早わかりセミナ</a:t>
            </a:r>
            <a:r>
              <a:rPr lang="ja-JP" altLang="en-US" sz="2800" b="1" dirty="0">
                <a:solidFill>
                  <a:srgbClr val="FF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MS PMincho" charset="-128"/>
              </a:rPr>
              <a:t>ー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1B66155F-A98B-4A0A-9829-B67B6A5D79E9}"/>
              </a:ext>
            </a:extLst>
          </p:cNvPr>
          <p:cNvSpPr/>
          <p:nvPr/>
        </p:nvSpPr>
        <p:spPr>
          <a:xfrm>
            <a:off x="4218718" y="7366862"/>
            <a:ext cx="2963131" cy="1200329"/>
          </a:xfrm>
          <a:prstGeom prst="rect">
            <a:avLst/>
          </a:prstGeom>
          <a:noFill/>
          <a:ln w="31750">
            <a:noFill/>
          </a:ln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部　個別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グループ相談会</a:t>
            </a: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・毎回大好評！その場でお悩み解決！</a:t>
            </a: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・参加者の悩みや不安に直接お答え！</a:t>
            </a: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個別でもグループでも相談可！</a:t>
            </a:r>
            <a:endParaRPr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お気軽にご相談ください。</a:t>
            </a:r>
            <a:endParaRPr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8CEF9AE-A6FF-47E8-8A64-D3CC677C233F}"/>
              </a:ext>
            </a:extLst>
          </p:cNvPr>
          <p:cNvSpPr/>
          <p:nvPr/>
        </p:nvSpPr>
        <p:spPr>
          <a:xfrm>
            <a:off x="4107032" y="5763357"/>
            <a:ext cx="3394454" cy="1384995"/>
          </a:xfrm>
          <a:prstGeom prst="rect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・経営改善に結び付く決算書の見方、考え方が身に着く！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・資金繰り表の見方が分るようになり作成できる！</a:t>
            </a: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・資金繰り改善のための融資を獲得するノウハウが身に着く！</a:t>
            </a: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・あと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ヶ月と迫ったインボイス制度について基本知己が抑えられ、準備に対して自信が付く！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矢印: 五方向 33">
            <a:extLst>
              <a:ext uri="{FF2B5EF4-FFF2-40B4-BE49-F238E27FC236}">
                <a16:creationId xmlns:a16="http://schemas.microsoft.com/office/drawing/2014/main" id="{EA1FA9A5-8A85-4B37-B96F-08D61029DAAB}"/>
              </a:ext>
            </a:extLst>
          </p:cNvPr>
          <p:cNvSpPr/>
          <p:nvPr/>
        </p:nvSpPr>
        <p:spPr>
          <a:xfrm>
            <a:off x="4056273" y="5347037"/>
            <a:ext cx="1686519" cy="343975"/>
          </a:xfrm>
          <a:prstGeom prst="homePlate">
            <a:avLst/>
          </a:prstGeom>
          <a:solidFill>
            <a:srgbClr val="2E75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受講したら</a:t>
            </a:r>
            <a:r>
              <a:rPr lang="en-US" altLang="ja-JP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…</a:t>
            </a:r>
            <a:endParaRPr lang="ja-JP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8240850-D41C-403E-AD35-F928579A3D8C}"/>
              </a:ext>
            </a:extLst>
          </p:cNvPr>
          <p:cNvSpPr/>
          <p:nvPr/>
        </p:nvSpPr>
        <p:spPr>
          <a:xfrm>
            <a:off x="667394" y="72005"/>
            <a:ext cx="5075397" cy="584775"/>
          </a:xfrm>
          <a:prstGeom prst="rect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r>
              <a:rPr kumimoji="1" lang="ja-JP" altLang="en-US" sz="1600" dirty="0"/>
              <a:t>中小事業者の皆様へ　環境変化が激しい今だから</a:t>
            </a:r>
            <a:endParaRPr kumimoji="1" lang="en-US" altLang="ja-JP" sz="1600" dirty="0"/>
          </a:p>
          <a:p>
            <a:r>
              <a:rPr lang="ja-JP" altLang="en-US" sz="1600" dirty="0"/>
              <a:t>資金調達に役立つ</a:t>
            </a:r>
            <a:r>
              <a:rPr kumimoji="1" lang="ja-JP" altLang="en-US" sz="1600" dirty="0"/>
              <a:t>オンラインセミナーのご紹介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F1C7028-25FB-4B90-B44D-CC307DDAA3A4}"/>
              </a:ext>
            </a:extLst>
          </p:cNvPr>
          <p:cNvSpPr/>
          <p:nvPr/>
        </p:nvSpPr>
        <p:spPr>
          <a:xfrm>
            <a:off x="6521450" y="3944322"/>
            <a:ext cx="980036" cy="968221"/>
          </a:xfrm>
          <a:prstGeom prst="rect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endParaRPr kumimoji="1"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5" name="図 34" descr="テーブル が含まれている画像&#10;&#10;自動的に生成された説明">
            <a:extLst>
              <a:ext uri="{FF2B5EF4-FFF2-40B4-BE49-F238E27FC236}">
                <a16:creationId xmlns:a16="http://schemas.microsoft.com/office/drawing/2014/main" id="{369AC15D-729B-454A-B5CC-E36B16D5EB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700284" y="8189991"/>
            <a:ext cx="1943187" cy="1179742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1D9867A1-3058-46A7-AEA1-E142DE63BD9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4964" t="40086" r="44890" b="41740"/>
          <a:stretch/>
        </p:blipFill>
        <p:spPr>
          <a:xfrm>
            <a:off x="6694842" y="4102080"/>
            <a:ext cx="652469" cy="657412"/>
          </a:xfrm>
          <a:prstGeom prst="rect">
            <a:avLst/>
          </a:prstGeom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50700D7-2E14-44DA-A1C1-884E74836C12}"/>
              </a:ext>
            </a:extLst>
          </p:cNvPr>
          <p:cNvSpPr txBox="1"/>
          <p:nvPr/>
        </p:nvSpPr>
        <p:spPr>
          <a:xfrm>
            <a:off x="6521450" y="3695136"/>
            <a:ext cx="1219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100" dirty="0" err="1">
                <a:latin typeface="ＭＳ Ｐゴシック 本文"/>
              </a:rPr>
              <a:t>Peatix</a:t>
            </a:r>
            <a:endParaRPr lang="ja-JP" altLang="en-US" sz="1100" dirty="0">
              <a:latin typeface="ＭＳ Ｐゴシック 本文"/>
            </a:endParaRPr>
          </a:p>
        </p:txBody>
      </p:sp>
      <p:sp>
        <p:nvSpPr>
          <p:cNvPr id="6" name="矢印: 五方向 5">
            <a:extLst>
              <a:ext uri="{FF2B5EF4-FFF2-40B4-BE49-F238E27FC236}">
                <a16:creationId xmlns:a16="http://schemas.microsoft.com/office/drawing/2014/main" id="{8267277E-A8E9-A933-851B-3D9BC975AE59}"/>
              </a:ext>
            </a:extLst>
          </p:cNvPr>
          <p:cNvSpPr/>
          <p:nvPr/>
        </p:nvSpPr>
        <p:spPr>
          <a:xfrm>
            <a:off x="273290" y="9099263"/>
            <a:ext cx="4336809" cy="343975"/>
          </a:xfrm>
          <a:prstGeom prst="homePlate">
            <a:avLst/>
          </a:prstGeom>
          <a:solidFill>
            <a:srgbClr val="2E75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過去、当セミナー受講された方の声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44093E-7B60-6E2C-6BE2-A5D48B25CD5C}"/>
              </a:ext>
            </a:extLst>
          </p:cNvPr>
          <p:cNvSpPr/>
          <p:nvPr/>
        </p:nvSpPr>
        <p:spPr>
          <a:xfrm>
            <a:off x="302869" y="9463733"/>
            <a:ext cx="3557941" cy="1384995"/>
          </a:xfrm>
          <a:prstGeom prst="rect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A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さん（会社経営　第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回受講）　　　　　　　　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　　　　　　　　　　　　　　</a:t>
            </a: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　　　　　　　　　　　　　　　　　　　　　　　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「様々な補助金を学べ、大変参考になりました。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自分の知らない分析方法もあり改めて多角的</a:t>
            </a: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な視点から振り返るきっかけになりました。</a:t>
            </a: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ワークシートも用意されていて取組みやすかった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です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！」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85F8FCB-92BB-ED7F-7CF6-28C5B6CE3FC3}"/>
              </a:ext>
            </a:extLst>
          </p:cNvPr>
          <p:cNvSpPr/>
          <p:nvPr/>
        </p:nvSpPr>
        <p:spPr>
          <a:xfrm>
            <a:off x="3898019" y="9461160"/>
            <a:ext cx="3197224" cy="1384995"/>
          </a:xfrm>
          <a:prstGeom prst="rect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さん（個人事業者　第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回受講）　　　　　　　　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　　　　　　　　　　　　　　</a:t>
            </a: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　　　　　　　　　　　　　　　　　　　　　　　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「認識していた部分と新たに知る分があり大変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良いセミナーでした。</a:t>
            </a: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説明がとても丁寧にして頂き、参加させて頂き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良かったです！」</a:t>
            </a: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9846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D05B0706-C12F-4457-8433-4AA88005DBD4}"/>
              </a:ext>
            </a:extLst>
          </p:cNvPr>
          <p:cNvSpPr/>
          <p:nvPr/>
        </p:nvSpPr>
        <p:spPr>
          <a:xfrm>
            <a:off x="457179" y="324076"/>
            <a:ext cx="7151407" cy="4739759"/>
          </a:xfrm>
          <a:prstGeom prst="rect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主催者：株式会社シュー・ツリー・コンサルティング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シュー・ツリー・コンサルティングは全員が国家資格の中小企業診断士を保有し、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中小企業の事業運営を多面的にサポートする経営の専門家集団です。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～講師紹介～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pic>
        <p:nvPicPr>
          <p:cNvPr id="26" name="図 25" descr="テキスト&#10;&#10;自動的に生成された説明">
            <a:extLst>
              <a:ext uri="{FF2B5EF4-FFF2-40B4-BE49-F238E27FC236}">
                <a16:creationId xmlns:a16="http://schemas.microsoft.com/office/drawing/2014/main" id="{F51AB95A-F4AD-4865-A52B-9B7787EEB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69" y="488766"/>
            <a:ext cx="2463319" cy="378971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EAB46831-9BAA-CC79-1111-2435CE2EA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310" y="1072289"/>
            <a:ext cx="854650" cy="1111235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60C72A3-C15E-076A-B2E9-13B4D14A02D7}"/>
              </a:ext>
            </a:extLst>
          </p:cNvPr>
          <p:cNvSpPr txBox="1"/>
          <p:nvPr/>
        </p:nvSpPr>
        <p:spPr>
          <a:xfrm>
            <a:off x="2912738" y="1032427"/>
            <a:ext cx="33166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（第１部担当）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横溝正彦（中小企業診断士）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　　　（認定経営革新等支援機関）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元大手素材メーカーで工場長、子会社役員を歴任。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商工会議所・商工会経営相談員、コロナ融資相談員、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事業復活支援金など中小企業の支援実績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100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社以上。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81B890D-675A-4344-6FD1-6D4252890C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2232" y="3594696"/>
            <a:ext cx="854650" cy="1087056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CCA6261-BAD2-6B44-0F73-FD9D15FE90B9}"/>
              </a:ext>
            </a:extLst>
          </p:cNvPr>
          <p:cNvSpPr txBox="1"/>
          <p:nvPr/>
        </p:nvSpPr>
        <p:spPr>
          <a:xfrm>
            <a:off x="2912738" y="3584226"/>
            <a:ext cx="33166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（第</a:t>
            </a: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部担当）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大矢正一（中小企業診断士）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診断士登録：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2021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年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9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月</a:t>
            </a: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大手住宅メーカーで経理部マネージャーを務めながら、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補助金申請支援やセミナー開催など、企業内診断士として活動を行う。埼玉県中小企業診断協会所属。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21D2516-AA2A-E915-3B88-88840CFE70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2971" y="2323175"/>
            <a:ext cx="827989" cy="99221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50EFEC5-D9B3-9D76-A08B-3A30F73E3918}"/>
              </a:ext>
            </a:extLst>
          </p:cNvPr>
          <p:cNvSpPr/>
          <p:nvPr/>
        </p:nvSpPr>
        <p:spPr>
          <a:xfrm>
            <a:off x="2974335" y="2323175"/>
            <a:ext cx="3193418" cy="1007968"/>
          </a:xfrm>
          <a:prstGeom prst="rect">
            <a:avLst/>
          </a:prstGeom>
          <a:ln w="31750">
            <a:noFill/>
          </a:ln>
        </p:spPr>
        <p:txBody>
          <a:bodyPr wrap="square" rtlCol="0" anchor="ctr">
            <a:spAutoFit/>
          </a:bodyPr>
          <a:lstStyle/>
          <a:p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（第２部及び総合司会）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山本和男（中小企業診断士）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元銀行員。融資・資金繰りに関する相談を数多くこなす。融資のプロとして「令和の半沢直樹」の異名を持つ。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kumimoji="1"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1866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31750">
          <a:solidFill>
            <a:schemeClr val="accent1">
              <a:lumMod val="60000"/>
              <a:lumOff val="40000"/>
            </a:schemeClr>
          </a:solidFill>
        </a:ln>
      </a:spPr>
      <a:bodyPr wrap="square">
        <a:spAutoFit/>
      </a:bodyPr>
      <a:lstStyle>
        <a:defPPr marL="342900" indent="-342900" algn="l">
          <a:buFont typeface="Wingdings" panose="05000000000000000000" pitchFamily="2" charset="2"/>
          <a:buChar char="ü"/>
          <a:defRPr sz="1600" dirty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51.pptx" id="{D8CEF92E-E621-4889-A2C4-D44EA4896D94}" vid="{7BA0B976-7AA0-4750-86DE-53A6EBAC7E7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51</Template>
  <TotalTime>5658</TotalTime>
  <Words>756</Words>
  <Application>Microsoft Office PowerPoint</Application>
  <PresentationFormat>ユーザー設定</PresentationFormat>
  <Paragraphs>102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ＭＳ Ｐゴシック 本文</vt:lpstr>
      <vt:lpstr>Arial</vt:lpstr>
      <vt:lpstr>Calibri</vt:lpstr>
      <vt:lpstr>Wingdings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Kojiro Doi</dc:creator>
  <cp:lastModifiedBy>和男 山本</cp:lastModifiedBy>
  <cp:revision>343</cp:revision>
  <cp:lastPrinted>2022-11-03T12:55:51Z</cp:lastPrinted>
  <dcterms:created xsi:type="dcterms:W3CDTF">2013-08-08T01:25:55Z</dcterms:created>
  <dcterms:modified xsi:type="dcterms:W3CDTF">2022-11-03T13:00:44Z</dcterms:modified>
</cp:coreProperties>
</file>