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21" r:id="rId3"/>
    <p:sldId id="258" r:id="rId4"/>
    <p:sldId id="323" r:id="rId5"/>
    <p:sldId id="264" r:id="rId6"/>
    <p:sldId id="309" r:id="rId7"/>
    <p:sldId id="314" r:id="rId8"/>
    <p:sldId id="315" r:id="rId9"/>
    <p:sldId id="316" r:id="rId10"/>
    <p:sldId id="324" r:id="rId11"/>
    <p:sldId id="300" r:id="rId12"/>
    <p:sldId id="301" r:id="rId13"/>
    <p:sldId id="278" r:id="rId14"/>
    <p:sldId id="296" r:id="rId15"/>
    <p:sldId id="259" r:id="rId16"/>
    <p:sldId id="269" r:id="rId17"/>
    <p:sldId id="270" r:id="rId18"/>
    <p:sldId id="271" r:id="rId19"/>
    <p:sldId id="310" r:id="rId20"/>
    <p:sldId id="326" r:id="rId21"/>
    <p:sldId id="327" r:id="rId22"/>
    <p:sldId id="291" r:id="rId23"/>
    <p:sldId id="272" r:id="rId24"/>
    <p:sldId id="263" r:id="rId25"/>
    <p:sldId id="317" r:id="rId26"/>
  </p:sldIdLst>
  <p:sldSz cx="12192000" cy="6858000"/>
  <p:notesSz cx="6888163" cy="10020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須佐 尚弘" initials="須佐" lastIdx="1" clrIdx="0">
    <p:extLst>
      <p:ext uri="{19B8F6BF-5375-455C-9EA6-DF929625EA0E}">
        <p15:presenceInfo xmlns:p15="http://schemas.microsoft.com/office/powerpoint/2012/main" userId="9cedfd89208e6a3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2510"/>
    <a:srgbClr val="0070C0"/>
    <a:srgbClr val="BFD8EF"/>
    <a:srgbClr val="58A50B"/>
    <a:srgbClr val="E1EDF7"/>
    <a:srgbClr val="FC6E04"/>
    <a:srgbClr val="87B6E1"/>
    <a:srgbClr val="725E36"/>
    <a:srgbClr val="9DC4E7"/>
    <a:srgbClr val="599A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6353" autoAdjust="0"/>
  </p:normalViewPr>
  <p:slideViewPr>
    <p:cSldViewPr snapToGrid="0">
      <p:cViewPr varScale="1">
        <p:scale>
          <a:sx n="99" d="100"/>
          <a:sy n="99" d="100"/>
        </p:scale>
        <p:origin x="452" y="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64"/>
    </p:cViewPr>
  </p:sorterViewPr>
  <p:notesViewPr>
    <p:cSldViewPr snapToGrid="0">
      <p:cViewPr varScale="1">
        <p:scale>
          <a:sx n="59" d="100"/>
          <a:sy n="59" d="100"/>
        </p:scale>
        <p:origin x="3293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1AD2E09B-D75E-45BA-9E6E-034C0E89B78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3623809C-D85C-4160-AB66-CC889D734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802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23809C-D85C-4160-AB66-CC889D7342B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5564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23809C-D85C-4160-AB66-CC889D7342B0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71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CD4597-75CF-471C-837C-9C83EE290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1A21701-5E5F-4626-9080-204A25066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96088B-87E8-418A-990B-7EAECFB41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8A6E50-0E0D-4CF3-8B5C-06E1E6CEC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EE2DB3-F3B4-4BBD-9BB2-EC8CF3C0C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168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2032A3-D116-4336-A6D7-8D4D0262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298735E-DD3E-423E-9233-E7CA443CD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49ABE1-8CD2-4ABB-80F3-B7E3470B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FEF63D-CAB1-4DC4-814A-5521A70C7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9E4DB6-4B6C-49C0-82E8-6F2327140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061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79E2B18-A47C-4FAE-8285-19419B2CD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035688E-046F-4DAA-BC2D-715121802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8B86EE-610B-4FD5-8C07-B42878B9E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207841-7336-4FB8-8E74-2EA7E58D2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95630D-C028-4DBB-A98B-49FD88B37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577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939983-3543-4A90-9D91-F2ECE98B4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DF11FB-DB68-469E-8EF7-1CC98D060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8A9ABC-AC3A-4AB4-B2D3-FF179E334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53D0F2-395A-4D15-AC24-DE658AE43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1D6AAF-5AE7-4586-9236-6A0EEE73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27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C29816-D2F9-4D91-BF43-3D09C2C7D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773D34D-70E2-4926-A709-357BFE324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78B788-394E-4D0F-A3DD-434DE407E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213291-E461-4B04-9EC5-7A0463F6C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130D05-38A4-45BC-B76D-AD9A0477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476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9D2C6B-00F1-407F-9109-C1C279E23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552EA6-84F7-4424-98DF-EA72CD50B5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00E2B00-6295-4087-B5D8-397653A91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254617-58C6-4403-8FD8-B4B4194B1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34A661-1D21-4656-A732-E39FD75BB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49B3858-E441-4954-9105-C014121A3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9590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6D9315-66C0-4BAB-BD1F-309949620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C2263D3-FC79-43EB-A9FA-BB6601475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CC1482-6773-46CB-B3CB-2241F721E8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0493C9-F30B-47F6-A9D5-13F5CE438F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6AFA18E-F557-456A-B20D-3956D927CD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906FAC3-A919-40BE-B16A-25A096C0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EE450C6-50D6-4DBD-B7CD-40FB30B03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4C30904-AA43-48CA-9C42-CF6A7596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6838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8CA092-0BB1-4859-B5A4-A9C2D6F5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8628279-B399-46B8-80F8-02B6A9530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A63DF68-D918-4605-A2BE-0C5B2CC3E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38C2AAA-18E4-4DA5-9CAD-C3EFEB7E8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7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A9B6BB8-6A6B-42DB-BC5C-669C9B8B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762C140-7119-4E00-8655-8704EF282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6F7D7F-B4F2-46F7-B2C2-F552780EA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827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C46ACA-4DCA-4490-927D-109CD6184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5F5BA3-698E-4024-A955-272A0AA80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1F1A71-CBAF-4C89-ADB0-9DF7E7E22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CB565D-051B-4D79-88B0-6141196CC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CFC63F-34F4-4490-8A2D-3E36D973D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9E3BF5D-082C-44EB-B14E-D19EADBDB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107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7EDD6-5D62-4278-9FCD-AFEC0298D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8CCB1AE-3E45-496A-81BF-900EA89691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07F45C9-4EE9-43AB-A1C3-AB5645CEE3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D59D22-FAB3-49D7-8D2F-D9A3930F6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FFE40D-8C8D-490B-8451-DDD49295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D599BA-89F8-4DF1-B1C5-B368D3AAA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67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41FFB39-5FB4-4471-A8E5-4BA98AEFD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695F77-F703-40F2-8D67-632C8DD8F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A49841-E427-464E-9C08-612CAEEBD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38D2C-3DA8-482D-875D-D2B900BF97BD}" type="datetimeFigureOut">
              <a:rPr kumimoji="1" lang="ja-JP" altLang="en-US" smtClean="0"/>
              <a:t>2021/9/2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0464A9-31AA-41F7-99C1-F6CD63566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653290-2E33-4377-994B-FC152FCF1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BD901-6AF5-4BD1-AB03-F7853B1832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25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2.wdp"/><Relationship Id="rId7" Type="http://schemas.openxmlformats.org/officeDocument/2006/relationships/hyperlink" Target="https://ja.wikipedia.org/wiki/%E9%87%8E%E6%9D%91%E8%A8%BC%E5%88%B8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1.png"/><Relationship Id="rId10" Type="http://schemas.openxmlformats.org/officeDocument/2006/relationships/hyperlink" Target="https://ja.wikipedia.org/wiki/%E3%83%AA%E3%82%AF%E3%83%AB%E3%83%BC%E3%83%88GINZA8%E3%83%93%E3%83%AB" TargetMode="External"/><Relationship Id="rId4" Type="http://schemas.openxmlformats.org/officeDocument/2006/relationships/hyperlink" Target="https://ja.wikipedia.org/wiki/%E6%97%A5%E6%9C%AC%E3%82%A2%E3%82%A4%E3%83%BB%E3%83%93%E3%83%BC%E3%83%BB%E3%82%A8%E3%83%A0" TargetMode="External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hyperlink" Target="https://ja.wikipedia.org/wiki/%E9%87%8E%E6%9D%91%E8%A8%BC%E5%88%B8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a.wikipedia.org/wiki/%E6%97%A5%E6%9C%AC%E3%82%A2%E3%82%A4%E3%83%BB%E3%83%93%E3%83%BC%E3%83%BB%E3%82%A8%E3%83%A0" TargetMode="Externa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hyperlink" Target="https://ja.wikipedia.org/wiki/%E3%83%AA%E3%82%AF%E3%83%AB%E3%83%BC%E3%83%88GINZA8%E3%83%93%E3%83%AB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32BB47F-EB18-4011-A6E0-B23913330201}"/>
              </a:ext>
            </a:extLst>
          </p:cNvPr>
          <p:cNvSpPr txBox="1"/>
          <p:nvPr/>
        </p:nvSpPr>
        <p:spPr>
          <a:xfrm>
            <a:off x="366799" y="1495162"/>
            <a:ext cx="7138493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800" b="1" i="0" dirty="0">
                <a:solidFill>
                  <a:srgbClr val="0070C0"/>
                </a:solidFill>
                <a:effectLst/>
                <a:latin typeface="HG明朝B" panose="02020609000000000000" pitchFamily="17" charset="-128"/>
                <a:ea typeface="HG明朝B" panose="02020609000000000000" pitchFamily="17" charset="-128"/>
              </a:rPr>
              <a:t>コロナ禍で始める</a:t>
            </a:r>
            <a:endParaRPr lang="en-US" altLang="ja-JP" sz="4800" b="1" i="0" dirty="0">
              <a:solidFill>
                <a:srgbClr val="0070C0"/>
              </a:solidFill>
              <a:effectLst/>
              <a:latin typeface="HG明朝B" panose="02020609000000000000" pitchFamily="17" charset="-128"/>
              <a:ea typeface="HG明朝B" panose="02020609000000000000" pitchFamily="17" charset="-128"/>
            </a:endParaRPr>
          </a:p>
          <a:p>
            <a:r>
              <a:rPr lang="ja-JP" altLang="en-US" sz="6000" b="1" i="0" dirty="0">
                <a:solidFill>
                  <a:srgbClr val="0070C0"/>
                </a:solidFill>
                <a:effectLst/>
                <a:latin typeface="HG明朝B" panose="02020609000000000000" pitchFamily="17" charset="-128"/>
                <a:ea typeface="HG明朝B" panose="02020609000000000000" pitchFamily="17" charset="-128"/>
              </a:rPr>
              <a:t>個人ブランド向上術</a:t>
            </a:r>
            <a:endParaRPr lang="en-US" altLang="ja-JP" sz="6000" b="1" i="0" dirty="0">
              <a:solidFill>
                <a:srgbClr val="0070C0"/>
              </a:solidFill>
              <a:effectLst/>
              <a:latin typeface="HG明朝B" panose="02020609000000000000" pitchFamily="17" charset="-128"/>
              <a:ea typeface="HG明朝B" panose="02020609000000000000" pitchFamily="17" charset="-128"/>
            </a:endParaRPr>
          </a:p>
          <a:p>
            <a:endParaRPr kumimoji="1" lang="en-US" altLang="ja-JP" sz="2000" b="1" spc="-300" dirty="0">
              <a:solidFill>
                <a:srgbClr val="0070C0"/>
              </a:solidFill>
              <a:latin typeface="HG明朝B" panose="02020609000000000000" pitchFamily="17" charset="-128"/>
              <a:ea typeface="HG明朝B" panose="02020609000000000000" pitchFamily="17" charset="-128"/>
            </a:endParaRPr>
          </a:p>
          <a:p>
            <a:endParaRPr kumimoji="1" lang="en-US" altLang="ja-JP" sz="2000" b="1" spc="-300" dirty="0">
              <a:solidFill>
                <a:srgbClr val="0070C0"/>
              </a:solidFill>
              <a:latin typeface="HG明朝B" panose="02020609000000000000" pitchFamily="17" charset="-128"/>
              <a:ea typeface="HG明朝B" panose="02020609000000000000" pitchFamily="17" charset="-128"/>
            </a:endParaRPr>
          </a:p>
          <a:p>
            <a:r>
              <a:rPr lang="ja-JP" altLang="en-US" sz="2800" b="1" spc="-300" dirty="0">
                <a:solidFill>
                  <a:srgbClr val="0070C0"/>
                </a:solidFill>
                <a:latin typeface="HG明朝B" panose="02020609000000000000" pitchFamily="17" charset="-128"/>
                <a:ea typeface="HG明朝B" panose="02020609000000000000" pitchFamily="17" charset="-128"/>
              </a:rPr>
              <a:t>人材コンサルタント</a:t>
            </a:r>
            <a:r>
              <a:rPr lang="en-US" altLang="ja-JP" sz="2800" b="1" spc="-300" dirty="0">
                <a:solidFill>
                  <a:srgbClr val="0070C0"/>
                </a:solidFill>
                <a:latin typeface="HG明朝B" panose="02020609000000000000" pitchFamily="17" charset="-128"/>
                <a:ea typeface="HG明朝B" panose="02020609000000000000" pitchFamily="17" charset="-128"/>
              </a:rPr>
              <a:t>/</a:t>
            </a:r>
            <a:r>
              <a:rPr lang="ja-JP" altLang="en-US" sz="2800" b="1" spc="-300" dirty="0">
                <a:solidFill>
                  <a:srgbClr val="0070C0"/>
                </a:solidFill>
                <a:latin typeface="HG明朝B" panose="02020609000000000000" pitchFamily="17" charset="-128"/>
                <a:ea typeface="HG明朝B" panose="02020609000000000000" pitchFamily="17" charset="-128"/>
              </a:rPr>
              <a:t>キャリアアドバイザー　</a:t>
            </a:r>
            <a:endParaRPr lang="en-US" altLang="ja-JP" sz="2800" b="1" spc="-300" dirty="0">
              <a:solidFill>
                <a:srgbClr val="0070C0"/>
              </a:solidFill>
              <a:latin typeface="HG明朝B" panose="02020609000000000000" pitchFamily="17" charset="-128"/>
              <a:ea typeface="HG明朝B" panose="02020609000000000000" pitchFamily="17" charset="-128"/>
            </a:endParaRPr>
          </a:p>
          <a:p>
            <a:r>
              <a:rPr lang="en-US" altLang="ja-JP" sz="2800" b="1" spc="-300" dirty="0">
                <a:solidFill>
                  <a:srgbClr val="0070C0"/>
                </a:solidFill>
                <a:latin typeface="HG明朝B" panose="02020609000000000000" pitchFamily="17" charset="-128"/>
                <a:ea typeface="HG明朝B" panose="02020609000000000000" pitchFamily="17" charset="-128"/>
              </a:rPr>
              <a:t>                               </a:t>
            </a:r>
            <a:r>
              <a:rPr lang="ja-JP" altLang="en-US" sz="2800" b="1" spc="-300" dirty="0">
                <a:solidFill>
                  <a:srgbClr val="0070C0"/>
                </a:solidFill>
                <a:latin typeface="HG明朝B" panose="02020609000000000000" pitchFamily="17" charset="-128"/>
                <a:ea typeface="HG明朝B" panose="02020609000000000000" pitchFamily="17" charset="-128"/>
              </a:rPr>
              <a:t>須佐 尚弘</a:t>
            </a:r>
            <a:endParaRPr lang="en-US" altLang="ja-JP" sz="2800" b="1" spc="-300" dirty="0">
              <a:solidFill>
                <a:srgbClr val="0070C0"/>
              </a:solidFill>
              <a:latin typeface="HG明朝B" panose="02020609000000000000" pitchFamily="17" charset="-128"/>
              <a:ea typeface="HG明朝B" panose="02020609000000000000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F9A3DD2-28E4-4F4F-86E7-2ADB399C060A}"/>
              </a:ext>
            </a:extLst>
          </p:cNvPr>
          <p:cNvSpPr txBox="1"/>
          <p:nvPr/>
        </p:nvSpPr>
        <p:spPr>
          <a:xfrm>
            <a:off x="23611" y="4919008"/>
            <a:ext cx="12192000" cy="193899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C3B1673-6A0E-4871-BEC1-9002D87C6E4B}"/>
              </a:ext>
            </a:extLst>
          </p:cNvPr>
          <p:cNvSpPr txBox="1"/>
          <p:nvPr/>
        </p:nvSpPr>
        <p:spPr>
          <a:xfrm>
            <a:off x="251137" y="5120667"/>
            <a:ext cx="119644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キャリアで複数の選択肢を持つには　</a:t>
            </a:r>
            <a:endParaRPr lang="en-US" altLang="ja-JP" sz="2800" i="0" dirty="0">
              <a:solidFill>
                <a:schemeClr val="bg1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40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「</a:t>
            </a:r>
            <a:r>
              <a:rPr lang="ja-JP" altLang="en-US" sz="40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個人ブランド」を上げると！</a:t>
            </a:r>
            <a:endParaRPr lang="en-US" altLang="ja-JP" sz="4000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en-US" altLang="ja-JP" sz="40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 </a:t>
            </a:r>
            <a:r>
              <a:rPr lang="ja-JP" altLang="en-US" sz="40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　　　　　　　　　　　　</a:t>
            </a:r>
            <a:r>
              <a:rPr lang="en-US" altLang="ja-JP" sz="24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2021</a:t>
            </a:r>
            <a:r>
              <a:rPr lang="ja-JP" altLang="en-US" sz="24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</a:t>
            </a:r>
            <a:r>
              <a:rPr lang="en-US" altLang="ja-JP" sz="24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9</a:t>
            </a:r>
            <a:r>
              <a:rPr lang="ja-JP" altLang="en-US" sz="24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月</a:t>
            </a:r>
            <a:r>
              <a:rPr lang="en-US" altLang="ja-JP" sz="24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2</a:t>
            </a:r>
            <a:r>
              <a:rPr lang="ja-JP" altLang="en-US" sz="2400" i="0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日</a:t>
            </a:r>
            <a:endParaRPr kumimoji="1" lang="ja-JP" altLang="en-US" sz="2400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1FA1DB8-5D0C-4F6A-9D76-D8D2F8085D86}"/>
              </a:ext>
            </a:extLst>
          </p:cNvPr>
          <p:cNvSpPr txBox="1"/>
          <p:nvPr/>
        </p:nvSpPr>
        <p:spPr>
          <a:xfrm>
            <a:off x="205813" y="517170"/>
            <a:ext cx="7901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CC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KAE</a:t>
            </a:r>
            <a:r>
              <a:rPr kumimoji="1" lang="ja-JP" altLang="en-US" sz="3200" b="1" dirty="0">
                <a:solidFill>
                  <a:srgbClr val="CC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プラットフォーム　開催プログラム　講演</a:t>
            </a:r>
          </a:p>
        </p:txBody>
      </p:sp>
      <p:pic>
        <p:nvPicPr>
          <p:cNvPr id="4" name="図 3" descr="テキスト, ホワイトボード&#10;&#10;自動的に生成された説明">
            <a:extLst>
              <a:ext uri="{FF2B5EF4-FFF2-40B4-BE49-F238E27FC236}">
                <a16:creationId xmlns:a16="http://schemas.microsoft.com/office/drawing/2014/main" id="{EFB2038C-84DA-4BDE-87DB-AEB43F3F1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539" y="830686"/>
            <a:ext cx="3767071" cy="602731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5E14B6-126D-42C2-A96F-471FC610B7F4}"/>
              </a:ext>
            </a:extLst>
          </p:cNvPr>
          <p:cNvSpPr txBox="1"/>
          <p:nvPr/>
        </p:nvSpPr>
        <p:spPr>
          <a:xfrm>
            <a:off x="9105363" y="286337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u="sng" dirty="0"/>
              <a:t>出版書籍の表紙</a:t>
            </a:r>
          </a:p>
        </p:txBody>
      </p:sp>
    </p:spTree>
    <p:extLst>
      <p:ext uri="{BB962C8B-B14F-4D97-AF65-F5344CB8AC3E}">
        <p14:creationId xmlns:p14="http://schemas.microsoft.com/office/powerpoint/2010/main" val="3956256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私、須佐と田中角栄 元総理とのツーショット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25872D5-C5B1-413E-A8B7-A0D668D34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99" y="694647"/>
            <a:ext cx="8639175" cy="616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40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矢印: 上 12">
            <a:extLst>
              <a:ext uri="{FF2B5EF4-FFF2-40B4-BE49-F238E27FC236}">
                <a16:creationId xmlns:a16="http://schemas.microsoft.com/office/drawing/2014/main" id="{DC088CCE-8B19-4BAF-96C0-F35D371EC267}"/>
              </a:ext>
            </a:extLst>
          </p:cNvPr>
          <p:cNvSpPr/>
          <p:nvPr/>
        </p:nvSpPr>
        <p:spPr>
          <a:xfrm rot="4133645">
            <a:off x="6001443" y="-510438"/>
            <a:ext cx="350766" cy="9738669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431273-2125-4EBA-9B26-E1C8D5B79EEA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sz="32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DX</a:t>
            </a:r>
            <a:r>
              <a:rPr kumimoji="1" lang="ja-JP" altLang="en-US" sz="32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と変革</a:t>
            </a:r>
            <a:endParaRPr kumimoji="1" lang="en-US" altLang="ja-JP" sz="4000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3FC9002B-D7AB-4C43-A7A2-2BF9989D8EAE}"/>
              </a:ext>
            </a:extLst>
          </p:cNvPr>
          <p:cNvCxnSpPr>
            <a:cxnSpLocks/>
          </p:cNvCxnSpPr>
          <p:nvPr/>
        </p:nvCxnSpPr>
        <p:spPr>
          <a:xfrm>
            <a:off x="1625884" y="6187392"/>
            <a:ext cx="940117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E3B5352F-2E7B-4A1C-9081-CE24354F5217}"/>
              </a:ext>
            </a:extLst>
          </p:cNvPr>
          <p:cNvCxnSpPr>
            <a:cxnSpLocks/>
          </p:cNvCxnSpPr>
          <p:nvPr/>
        </p:nvCxnSpPr>
        <p:spPr>
          <a:xfrm flipV="1">
            <a:off x="1635409" y="2005917"/>
            <a:ext cx="0" cy="41814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E40DBB13-9070-4776-9B8C-5BDC97F13CC8}"/>
              </a:ext>
            </a:extLst>
          </p:cNvPr>
          <p:cNvGrpSpPr/>
          <p:nvPr/>
        </p:nvGrpSpPr>
        <p:grpSpPr>
          <a:xfrm>
            <a:off x="2280859" y="4076262"/>
            <a:ext cx="1506401" cy="1226637"/>
            <a:chOff x="3729519" y="1865876"/>
            <a:chExt cx="1506401" cy="1226637"/>
          </a:xfrm>
        </p:grpSpPr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91ED1FA4-4151-439D-A55F-087B5F3A91B5}"/>
                </a:ext>
              </a:extLst>
            </p:cNvPr>
            <p:cNvSpPr/>
            <p:nvPr/>
          </p:nvSpPr>
          <p:spPr>
            <a:xfrm>
              <a:off x="3729519" y="1921267"/>
              <a:ext cx="1294544" cy="1171246"/>
            </a:xfrm>
            <a:prstGeom prst="ellipse">
              <a:avLst/>
            </a:prstGeom>
            <a:noFill/>
            <a:ln w="152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6C22A65A-86AE-4016-AA2C-0705A92F0500}"/>
                </a:ext>
              </a:extLst>
            </p:cNvPr>
            <p:cNvSpPr/>
            <p:nvPr/>
          </p:nvSpPr>
          <p:spPr>
            <a:xfrm rot="19176425">
              <a:off x="4429212" y="1865876"/>
              <a:ext cx="806708" cy="8138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二等辺三角形 18">
              <a:extLst>
                <a:ext uri="{FF2B5EF4-FFF2-40B4-BE49-F238E27FC236}">
                  <a16:creationId xmlns:a16="http://schemas.microsoft.com/office/drawing/2014/main" id="{D4266A94-B4E3-4E1E-B2F8-BF5AB00C21AF}"/>
                </a:ext>
              </a:extLst>
            </p:cNvPr>
            <p:cNvSpPr/>
            <p:nvPr/>
          </p:nvSpPr>
          <p:spPr>
            <a:xfrm rot="1620872">
              <a:off x="4874409" y="2545809"/>
              <a:ext cx="340404" cy="23474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B577D308-B037-41FE-AF6B-0AE5A5C0D519}"/>
              </a:ext>
            </a:extLst>
          </p:cNvPr>
          <p:cNvGrpSpPr/>
          <p:nvPr/>
        </p:nvGrpSpPr>
        <p:grpSpPr>
          <a:xfrm>
            <a:off x="4089110" y="3295426"/>
            <a:ext cx="1506401" cy="1226637"/>
            <a:chOff x="3729519" y="1865876"/>
            <a:chExt cx="1506401" cy="1226637"/>
          </a:xfrm>
        </p:grpSpPr>
        <p:sp>
          <p:nvSpPr>
            <p:cNvPr id="22" name="楕円 21">
              <a:extLst>
                <a:ext uri="{FF2B5EF4-FFF2-40B4-BE49-F238E27FC236}">
                  <a16:creationId xmlns:a16="http://schemas.microsoft.com/office/drawing/2014/main" id="{4406DDE3-0515-49C6-868A-FE617852E2D6}"/>
                </a:ext>
              </a:extLst>
            </p:cNvPr>
            <p:cNvSpPr/>
            <p:nvPr/>
          </p:nvSpPr>
          <p:spPr>
            <a:xfrm>
              <a:off x="3729519" y="1921267"/>
              <a:ext cx="1294544" cy="1171246"/>
            </a:xfrm>
            <a:prstGeom prst="ellipse">
              <a:avLst/>
            </a:prstGeom>
            <a:noFill/>
            <a:ln w="152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AD6C8E11-FB21-40EF-A8F4-2B7EFA4189A2}"/>
                </a:ext>
              </a:extLst>
            </p:cNvPr>
            <p:cNvSpPr/>
            <p:nvPr/>
          </p:nvSpPr>
          <p:spPr>
            <a:xfrm rot="19176425">
              <a:off x="4429212" y="1865876"/>
              <a:ext cx="806708" cy="8138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二等辺三角形 23">
              <a:extLst>
                <a:ext uri="{FF2B5EF4-FFF2-40B4-BE49-F238E27FC236}">
                  <a16:creationId xmlns:a16="http://schemas.microsoft.com/office/drawing/2014/main" id="{DC84E393-B6DF-4BF7-9760-E936BC4EDEA8}"/>
                </a:ext>
              </a:extLst>
            </p:cNvPr>
            <p:cNvSpPr/>
            <p:nvPr/>
          </p:nvSpPr>
          <p:spPr>
            <a:xfrm rot="1620872">
              <a:off x="4874409" y="2545809"/>
              <a:ext cx="340404" cy="23474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3DD0C40C-18E1-461C-9C2D-6454282A0253}"/>
              </a:ext>
            </a:extLst>
          </p:cNvPr>
          <p:cNvGrpSpPr/>
          <p:nvPr/>
        </p:nvGrpSpPr>
        <p:grpSpPr>
          <a:xfrm>
            <a:off x="5876651" y="2595301"/>
            <a:ext cx="1506401" cy="1226637"/>
            <a:chOff x="3729519" y="1865876"/>
            <a:chExt cx="1506401" cy="1226637"/>
          </a:xfrm>
        </p:grpSpPr>
        <p:sp>
          <p:nvSpPr>
            <p:cNvPr id="26" name="楕円 25">
              <a:extLst>
                <a:ext uri="{FF2B5EF4-FFF2-40B4-BE49-F238E27FC236}">
                  <a16:creationId xmlns:a16="http://schemas.microsoft.com/office/drawing/2014/main" id="{F382C2AF-87C2-4E79-B718-03416A19715B}"/>
                </a:ext>
              </a:extLst>
            </p:cNvPr>
            <p:cNvSpPr/>
            <p:nvPr/>
          </p:nvSpPr>
          <p:spPr>
            <a:xfrm>
              <a:off x="3729519" y="1921267"/>
              <a:ext cx="1294544" cy="1171246"/>
            </a:xfrm>
            <a:prstGeom prst="ellipse">
              <a:avLst/>
            </a:prstGeom>
            <a:noFill/>
            <a:ln w="152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9365D542-7070-47BD-9427-A2E6FA37070A}"/>
                </a:ext>
              </a:extLst>
            </p:cNvPr>
            <p:cNvSpPr/>
            <p:nvPr/>
          </p:nvSpPr>
          <p:spPr>
            <a:xfrm rot="19176425">
              <a:off x="4429212" y="1865876"/>
              <a:ext cx="806708" cy="8138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二等辺三角形 27">
              <a:extLst>
                <a:ext uri="{FF2B5EF4-FFF2-40B4-BE49-F238E27FC236}">
                  <a16:creationId xmlns:a16="http://schemas.microsoft.com/office/drawing/2014/main" id="{D57CE0B1-162F-49DC-8A59-792A7C04BE83}"/>
                </a:ext>
              </a:extLst>
            </p:cNvPr>
            <p:cNvSpPr/>
            <p:nvPr/>
          </p:nvSpPr>
          <p:spPr>
            <a:xfrm rot="1620872">
              <a:off x="4874409" y="2545809"/>
              <a:ext cx="340404" cy="23474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B240215D-66C1-4DDF-9FBC-555155DC0C0D}"/>
              </a:ext>
            </a:extLst>
          </p:cNvPr>
          <p:cNvGrpSpPr/>
          <p:nvPr/>
        </p:nvGrpSpPr>
        <p:grpSpPr>
          <a:xfrm>
            <a:off x="7682385" y="1904408"/>
            <a:ext cx="1506401" cy="1226637"/>
            <a:chOff x="3729519" y="1865876"/>
            <a:chExt cx="1506401" cy="1226637"/>
          </a:xfrm>
        </p:grpSpPr>
        <p:sp>
          <p:nvSpPr>
            <p:cNvPr id="30" name="楕円 29">
              <a:extLst>
                <a:ext uri="{FF2B5EF4-FFF2-40B4-BE49-F238E27FC236}">
                  <a16:creationId xmlns:a16="http://schemas.microsoft.com/office/drawing/2014/main" id="{1C6DCA71-300E-4562-8D4C-B03D733553D8}"/>
                </a:ext>
              </a:extLst>
            </p:cNvPr>
            <p:cNvSpPr/>
            <p:nvPr/>
          </p:nvSpPr>
          <p:spPr>
            <a:xfrm>
              <a:off x="3729519" y="1921267"/>
              <a:ext cx="1294544" cy="1171246"/>
            </a:xfrm>
            <a:prstGeom prst="ellipse">
              <a:avLst/>
            </a:prstGeom>
            <a:noFill/>
            <a:ln w="152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E90773C3-FE34-4203-A30A-16DE85DDBA57}"/>
                </a:ext>
              </a:extLst>
            </p:cNvPr>
            <p:cNvSpPr/>
            <p:nvPr/>
          </p:nvSpPr>
          <p:spPr>
            <a:xfrm rot="19176425">
              <a:off x="4429212" y="1865876"/>
              <a:ext cx="806708" cy="8138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二等辺三角形 31">
              <a:extLst>
                <a:ext uri="{FF2B5EF4-FFF2-40B4-BE49-F238E27FC236}">
                  <a16:creationId xmlns:a16="http://schemas.microsoft.com/office/drawing/2014/main" id="{D8D4C1F4-77E6-49BC-B9EB-161755C60E5F}"/>
                </a:ext>
              </a:extLst>
            </p:cNvPr>
            <p:cNvSpPr/>
            <p:nvPr/>
          </p:nvSpPr>
          <p:spPr>
            <a:xfrm rot="1620872">
              <a:off x="4874409" y="2545809"/>
              <a:ext cx="340404" cy="234745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CE225B9-2D93-4F59-BBEB-2BD42F8EC946}"/>
              </a:ext>
            </a:extLst>
          </p:cNvPr>
          <p:cNvSpPr txBox="1"/>
          <p:nvPr/>
        </p:nvSpPr>
        <p:spPr>
          <a:xfrm>
            <a:off x="517201" y="1709509"/>
            <a:ext cx="1047964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競争</a:t>
            </a:r>
            <a:endParaRPr lang="en-US" altLang="ja-JP" sz="2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優位性</a:t>
            </a:r>
            <a:endParaRPr lang="en-US" altLang="ja-JP" sz="20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CC774B40-6168-4439-8825-6CB6314897B0}"/>
              </a:ext>
            </a:extLst>
          </p:cNvPr>
          <p:cNvSpPr txBox="1"/>
          <p:nvPr/>
        </p:nvSpPr>
        <p:spPr>
          <a:xfrm>
            <a:off x="1468193" y="6158269"/>
            <a:ext cx="9929610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i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デシジョンモード：</a:t>
            </a:r>
            <a:r>
              <a:rPr lang="en-US" altLang="ja-JP" sz="2000" b="1" i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KKD </a:t>
            </a:r>
            <a:r>
              <a:rPr lang="ja-JP" altLang="en-US" sz="1600" i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経団連会長室</a:t>
            </a:r>
            <a:r>
              <a:rPr lang="ja-JP" altLang="en-US" sz="160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  　　                                               　　　　</a:t>
            </a:r>
            <a:r>
              <a:rPr lang="en-US" altLang="ja-JP" sz="2000" b="1" i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DATA Driven</a:t>
            </a:r>
            <a:r>
              <a:rPr lang="en-US" altLang="ja-JP" sz="2000" b="1" i="0" dirty="0">
                <a:ln w="0"/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</a:t>
            </a:r>
            <a:endParaRPr lang="en-US" altLang="ja-JP" sz="2000" b="1" i="0" dirty="0"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35A5EE8-1CE2-421F-BD87-06A9209678A8}"/>
              </a:ext>
            </a:extLst>
          </p:cNvPr>
          <p:cNvSpPr txBox="1"/>
          <p:nvPr/>
        </p:nvSpPr>
        <p:spPr>
          <a:xfrm rot="20321644">
            <a:off x="3610739" y="2457862"/>
            <a:ext cx="1833077" cy="39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顧客体験（</a:t>
            </a:r>
            <a:r>
              <a:rPr lang="en-US" altLang="ja-JP" sz="16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CX</a:t>
            </a:r>
            <a:r>
              <a:rPr lang="ja-JP" altLang="en-US" sz="1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）</a:t>
            </a:r>
            <a:endParaRPr lang="en-US" altLang="ja-JP" sz="16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313A412-DA98-4886-A111-D4C488FC9F7C}"/>
              </a:ext>
            </a:extLst>
          </p:cNvPr>
          <p:cNvSpPr txBox="1"/>
          <p:nvPr/>
        </p:nvSpPr>
        <p:spPr>
          <a:xfrm>
            <a:off x="0" y="754404"/>
            <a:ext cx="12191995" cy="782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36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◎ </a:t>
            </a:r>
            <a:r>
              <a:rPr lang="en-US" altLang="ja-JP" sz="36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DX</a:t>
            </a:r>
            <a:r>
              <a:rPr lang="ja-JP" altLang="en-US" sz="36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は・・デジタル化（</a:t>
            </a:r>
            <a:r>
              <a:rPr lang="en-US" altLang="ja-JP" sz="36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</a:t>
            </a:r>
            <a:r>
              <a:rPr lang="ja-JP" altLang="en-US" sz="36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） と 変革（</a:t>
            </a:r>
            <a:r>
              <a:rPr lang="en-US" altLang="ja-JP" sz="36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X</a:t>
            </a:r>
            <a:r>
              <a:rPr lang="ja-JP" altLang="en-US" sz="36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） ◎</a:t>
            </a:r>
            <a:endParaRPr lang="en-US" altLang="ja-JP" sz="3600" b="1" i="0" dirty="0">
              <a:solidFill>
                <a:srgbClr val="0070C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503BE12-7668-4C48-861D-30C2528DAAAA}"/>
              </a:ext>
            </a:extLst>
          </p:cNvPr>
          <p:cNvSpPr txBox="1"/>
          <p:nvPr/>
        </p:nvSpPr>
        <p:spPr>
          <a:xfrm rot="20268314">
            <a:off x="3020334" y="2343307"/>
            <a:ext cx="5303739" cy="39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経営　組織　文化　働き方　生産性　財務等</a:t>
            </a:r>
            <a:endParaRPr lang="en-US" altLang="ja-JP" sz="16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330666C-6E8C-4A85-B603-93B063795C13}"/>
              </a:ext>
            </a:extLst>
          </p:cNvPr>
          <p:cNvSpPr txBox="1"/>
          <p:nvPr/>
        </p:nvSpPr>
        <p:spPr>
          <a:xfrm rot="20318439">
            <a:off x="4773156" y="1926112"/>
            <a:ext cx="1833077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X</a:t>
            </a: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：変革</a:t>
            </a:r>
            <a:endParaRPr lang="en-US" altLang="ja-JP" sz="2000" b="1" i="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80270D7E-4DE8-4CF9-A9F2-6B709B7BE085}"/>
              </a:ext>
            </a:extLst>
          </p:cNvPr>
          <p:cNvSpPr txBox="1"/>
          <p:nvPr/>
        </p:nvSpPr>
        <p:spPr>
          <a:xfrm rot="20268314">
            <a:off x="4185137" y="3530440"/>
            <a:ext cx="1790646" cy="40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1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OODA</a:t>
            </a:r>
            <a:r>
              <a:rPr lang="ja-JP" altLang="en-US" sz="1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ループ等</a:t>
            </a:r>
            <a:endParaRPr lang="en-US" altLang="ja-JP" sz="16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A3D2BEE-0689-4119-BD85-EAFAE94BA663}"/>
              </a:ext>
            </a:extLst>
          </p:cNvPr>
          <p:cNvSpPr txBox="1"/>
          <p:nvPr/>
        </p:nvSpPr>
        <p:spPr>
          <a:xfrm>
            <a:off x="10555662" y="1737701"/>
            <a:ext cx="1141800" cy="782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3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DX</a:t>
            </a:r>
            <a:endParaRPr lang="en-US" altLang="ja-JP" sz="3600" b="1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1" name="Rectangle 29">
            <a:extLst>
              <a:ext uri="{FF2B5EF4-FFF2-40B4-BE49-F238E27FC236}">
                <a16:creationId xmlns:a16="http://schemas.microsoft.com/office/drawing/2014/main" id="{93B63299-C56D-4B6E-9C00-D7AA13240A58}"/>
              </a:ext>
            </a:extLst>
          </p:cNvPr>
          <p:cNvSpPr/>
          <p:nvPr/>
        </p:nvSpPr>
        <p:spPr>
          <a:xfrm rot="10800000" flipV="1">
            <a:off x="9108715" y="1735529"/>
            <a:ext cx="1480999" cy="6516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ED2C50B-C372-4A8E-AC7D-52CDBD6365F3}"/>
              </a:ext>
            </a:extLst>
          </p:cNvPr>
          <p:cNvSpPr txBox="1"/>
          <p:nvPr/>
        </p:nvSpPr>
        <p:spPr>
          <a:xfrm>
            <a:off x="8920604" y="1714260"/>
            <a:ext cx="1963852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ビジネスモデル</a:t>
            </a:r>
            <a:endParaRPr lang="en-US" altLang="ja-JP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>
              <a:lnSpc>
                <a:spcPts val="1500"/>
              </a:lnSpc>
            </a:pPr>
            <a:r>
              <a:rPr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の変革</a:t>
            </a:r>
            <a:endParaRPr lang="en-US" altLang="ja-JP" sz="1600" b="1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7" name="Rectangle 29">
            <a:extLst>
              <a:ext uri="{FF2B5EF4-FFF2-40B4-BE49-F238E27FC236}">
                <a16:creationId xmlns:a16="http://schemas.microsoft.com/office/drawing/2014/main" id="{283265DA-7838-4442-BDF7-94A0F04A874A}"/>
              </a:ext>
            </a:extLst>
          </p:cNvPr>
          <p:cNvSpPr/>
          <p:nvPr/>
        </p:nvSpPr>
        <p:spPr>
          <a:xfrm rot="10800000" flipV="1">
            <a:off x="6273547" y="4249643"/>
            <a:ext cx="1480999" cy="6516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id="{24E25CFA-F82C-493A-9EB2-481BB312D2F3}"/>
              </a:ext>
            </a:extLst>
          </p:cNvPr>
          <p:cNvSpPr/>
          <p:nvPr/>
        </p:nvSpPr>
        <p:spPr>
          <a:xfrm rot="10800000" flipV="1">
            <a:off x="7848804" y="3715192"/>
            <a:ext cx="1480999" cy="6516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29">
            <a:extLst>
              <a:ext uri="{FF2B5EF4-FFF2-40B4-BE49-F238E27FC236}">
                <a16:creationId xmlns:a16="http://schemas.microsoft.com/office/drawing/2014/main" id="{15CAD95C-3DF1-49C6-B9B8-9873CBE511C4}"/>
              </a:ext>
            </a:extLst>
          </p:cNvPr>
          <p:cNvSpPr/>
          <p:nvPr/>
        </p:nvSpPr>
        <p:spPr>
          <a:xfrm rot="10800000" flipV="1">
            <a:off x="9411915" y="3190169"/>
            <a:ext cx="1480999" cy="6516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EEF63A9-951B-4312-A552-FD5233441AD0}"/>
              </a:ext>
            </a:extLst>
          </p:cNvPr>
          <p:cNvSpPr txBox="1"/>
          <p:nvPr/>
        </p:nvSpPr>
        <p:spPr>
          <a:xfrm>
            <a:off x="7594203" y="3689447"/>
            <a:ext cx="1963852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サービス・製品</a:t>
            </a:r>
            <a:endParaRPr lang="en-US" altLang="ja-JP" sz="16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>
              <a:lnSpc>
                <a:spcPts val="1500"/>
              </a:lnSpc>
            </a:pPr>
            <a:r>
              <a:rPr lang="ja-JP" altLang="en-US" sz="16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のデジタル化</a:t>
            </a:r>
            <a:endParaRPr lang="en-US" altLang="ja-JP" sz="16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840D5F5-C8BB-4324-AD82-047D27061BF0}"/>
              </a:ext>
            </a:extLst>
          </p:cNvPr>
          <p:cNvSpPr txBox="1"/>
          <p:nvPr/>
        </p:nvSpPr>
        <p:spPr>
          <a:xfrm>
            <a:off x="6032120" y="4233173"/>
            <a:ext cx="1963852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業務プロセスの</a:t>
            </a:r>
            <a:endParaRPr lang="en-US" altLang="ja-JP" sz="1600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>
              <a:lnSpc>
                <a:spcPts val="1500"/>
              </a:lnSpc>
            </a:pPr>
            <a:r>
              <a:rPr lang="ja-JP" altLang="en-US" sz="1600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デジタル化</a:t>
            </a:r>
            <a:endParaRPr lang="en-US" altLang="ja-JP" sz="1600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070A6B80-F2CC-4D87-B48D-40A5EB2783B7}"/>
              </a:ext>
            </a:extLst>
          </p:cNvPr>
          <p:cNvSpPr txBox="1"/>
          <p:nvPr/>
        </p:nvSpPr>
        <p:spPr>
          <a:xfrm>
            <a:off x="9181047" y="3186030"/>
            <a:ext cx="1963852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顧客接点の</a:t>
            </a:r>
            <a:endParaRPr lang="en-US" altLang="ja-JP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>
              <a:lnSpc>
                <a:spcPts val="1500"/>
              </a:lnSpc>
            </a:pPr>
            <a:r>
              <a:rPr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デジタル化</a:t>
            </a:r>
            <a:endParaRPr lang="en-US" altLang="ja-JP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7E486E14-F5DC-43CB-B6AC-3B4571B7F99D}"/>
              </a:ext>
            </a:extLst>
          </p:cNvPr>
          <p:cNvGrpSpPr/>
          <p:nvPr/>
        </p:nvGrpSpPr>
        <p:grpSpPr>
          <a:xfrm>
            <a:off x="3991723" y="5210354"/>
            <a:ext cx="7035336" cy="868764"/>
            <a:chOff x="3930079" y="5189806"/>
            <a:chExt cx="7035336" cy="868764"/>
          </a:xfrm>
        </p:grpSpPr>
        <p:sp>
          <p:nvSpPr>
            <p:cNvPr id="52" name="矢印: 右 51">
              <a:extLst>
                <a:ext uri="{FF2B5EF4-FFF2-40B4-BE49-F238E27FC236}">
                  <a16:creationId xmlns:a16="http://schemas.microsoft.com/office/drawing/2014/main" id="{DC2AF570-A1A1-4480-B45D-6CAECCD38D6C}"/>
                </a:ext>
              </a:extLst>
            </p:cNvPr>
            <p:cNvSpPr/>
            <p:nvPr/>
          </p:nvSpPr>
          <p:spPr>
            <a:xfrm>
              <a:off x="9972785" y="5189806"/>
              <a:ext cx="992630" cy="868764"/>
            </a:xfrm>
            <a:prstGeom prst="rightArrow">
              <a:avLst/>
            </a:prstGeom>
            <a:solidFill>
              <a:schemeClr val="bg1">
                <a:lumMod val="65000"/>
                <a:alpha val="5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A12794B1-39D8-47FE-B7BC-BA380AF3E7C9}"/>
                </a:ext>
              </a:extLst>
            </p:cNvPr>
            <p:cNvSpPr/>
            <p:nvPr/>
          </p:nvSpPr>
          <p:spPr>
            <a:xfrm>
              <a:off x="3930079" y="5404246"/>
              <a:ext cx="2345895" cy="431640"/>
            </a:xfrm>
            <a:prstGeom prst="rect">
              <a:avLst/>
            </a:prstGeom>
            <a:solidFill>
              <a:schemeClr val="accent1">
                <a:lumMod val="75000"/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7DE994F3-6BA6-4699-B19D-3A61FA311BFE}"/>
                </a:ext>
              </a:extLst>
            </p:cNvPr>
            <p:cNvSpPr/>
            <p:nvPr/>
          </p:nvSpPr>
          <p:spPr>
            <a:xfrm>
              <a:off x="5925082" y="5404246"/>
              <a:ext cx="2345895" cy="431640"/>
            </a:xfrm>
            <a:prstGeom prst="rect">
              <a:avLst/>
            </a:prstGeom>
            <a:solidFill>
              <a:schemeClr val="accent5">
                <a:lumMod val="75000"/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C40C159C-46D1-4725-BF94-279A0F0C4158}"/>
                </a:ext>
              </a:extLst>
            </p:cNvPr>
            <p:cNvSpPr txBox="1"/>
            <p:nvPr/>
          </p:nvSpPr>
          <p:spPr>
            <a:xfrm>
              <a:off x="3964993" y="5393077"/>
              <a:ext cx="1963852" cy="398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ja-JP" sz="1600" b="1" dirty="0">
                  <a:solidFill>
                    <a:schemeClr val="bg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ICT</a:t>
              </a:r>
              <a:r>
                <a:rPr lang="ja-JP" altLang="en-US" sz="1600" b="1" dirty="0">
                  <a:solidFill>
                    <a:schemeClr val="bg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システム</a:t>
              </a:r>
              <a:endParaRPr lang="en-US" altLang="ja-JP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18F4327F-E102-4C34-97F9-1441C4820D3F}"/>
                </a:ext>
              </a:extLst>
            </p:cNvPr>
            <p:cNvSpPr txBox="1"/>
            <p:nvPr/>
          </p:nvSpPr>
          <p:spPr>
            <a:xfrm>
              <a:off x="6116103" y="5299325"/>
              <a:ext cx="1963852" cy="607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14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レガシー</a:t>
              </a:r>
              <a:endParaRPr lang="en-US" altLang="ja-JP" sz="1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  <a:p>
              <a:pPr algn="ctr">
                <a:lnSpc>
                  <a:spcPts val="1500"/>
                </a:lnSpc>
              </a:pPr>
              <a:r>
                <a:rPr lang="ja-JP" altLang="en-US" sz="14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システム</a:t>
              </a:r>
              <a:endParaRPr lang="en-US" altLang="ja-JP" sz="1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D26E900B-F9C2-4C36-9654-B16ECBA63683}"/>
                </a:ext>
              </a:extLst>
            </p:cNvPr>
            <p:cNvSpPr/>
            <p:nvPr/>
          </p:nvSpPr>
          <p:spPr>
            <a:xfrm>
              <a:off x="7918247" y="5404246"/>
              <a:ext cx="2345895" cy="431640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CC380827-A62D-48B4-952B-C0A97C527F2A}"/>
                </a:ext>
              </a:extLst>
            </p:cNvPr>
            <p:cNvSpPr txBox="1"/>
            <p:nvPr/>
          </p:nvSpPr>
          <p:spPr>
            <a:xfrm>
              <a:off x="8236623" y="5299325"/>
              <a:ext cx="1963852" cy="607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1400" b="1" dirty="0"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デジタル</a:t>
              </a:r>
              <a:endParaRPr lang="en-US" altLang="ja-JP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  <a:p>
              <a:pPr algn="ctr">
                <a:lnSpc>
                  <a:spcPts val="1500"/>
                </a:lnSpc>
              </a:pPr>
              <a:r>
                <a:rPr lang="ja-JP" altLang="en-US" sz="1400" b="1" dirty="0"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プラットフォーム</a:t>
              </a:r>
              <a:endParaRPr lang="en-US" altLang="ja-JP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</p:grp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C92ADACA-95C5-4AF9-AB06-DE55155307C4}"/>
              </a:ext>
            </a:extLst>
          </p:cNvPr>
          <p:cNvSpPr txBox="1"/>
          <p:nvPr/>
        </p:nvSpPr>
        <p:spPr>
          <a:xfrm>
            <a:off x="1651696" y="1737494"/>
            <a:ext cx="3112750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デジタル</a:t>
            </a:r>
            <a:endParaRPr lang="en-US" altLang="ja-JP" sz="2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トランスフォーメーション</a:t>
            </a:r>
            <a:endParaRPr lang="en-US" altLang="ja-JP" sz="20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10E50AC1-16B7-41C2-8D9A-BFE859C463AF}"/>
              </a:ext>
            </a:extLst>
          </p:cNvPr>
          <p:cNvSpPr/>
          <p:nvPr/>
        </p:nvSpPr>
        <p:spPr>
          <a:xfrm>
            <a:off x="5129813" y="6363682"/>
            <a:ext cx="4023025" cy="1917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326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431273-2125-4EBA-9B26-E1C8D5B79EEA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sz="32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DX</a:t>
            </a:r>
            <a:r>
              <a:rPr kumimoji="1" lang="ja-JP" altLang="en-US" sz="32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を支える技術</a:t>
            </a:r>
            <a:endParaRPr kumimoji="1" lang="en-US" altLang="ja-JP" sz="4000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" name="円/楕円 18">
            <a:extLst>
              <a:ext uri="{FF2B5EF4-FFF2-40B4-BE49-F238E27FC236}">
                <a16:creationId xmlns:a16="http://schemas.microsoft.com/office/drawing/2014/main" id="{932AAA48-0D20-448E-B912-DB0362D3D585}"/>
              </a:ext>
            </a:extLst>
          </p:cNvPr>
          <p:cNvSpPr/>
          <p:nvPr/>
        </p:nvSpPr>
        <p:spPr>
          <a:xfrm>
            <a:off x="4799960" y="3116418"/>
            <a:ext cx="2605736" cy="2309114"/>
          </a:xfrm>
          <a:prstGeom prst="ellipse">
            <a:avLst/>
          </a:prstGeom>
          <a:solidFill>
            <a:srgbClr val="0095CD"/>
          </a:solidFill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kumimoji="0" lang="ja-JP" altLang="en-US" kern="0">
              <a:solidFill>
                <a:srgbClr val="273339"/>
              </a:solidFill>
              <a:latin typeface="Calibri" panose="020F0502020204030204"/>
            </a:endParaRPr>
          </a:p>
        </p:txBody>
      </p:sp>
      <p:sp>
        <p:nvSpPr>
          <p:cNvPr id="9" name="Rectangle 29">
            <a:extLst>
              <a:ext uri="{FF2B5EF4-FFF2-40B4-BE49-F238E27FC236}">
                <a16:creationId xmlns:a16="http://schemas.microsoft.com/office/drawing/2014/main" id="{2AE60A3D-219D-409C-AE27-5BAE1820E99C}"/>
              </a:ext>
            </a:extLst>
          </p:cNvPr>
          <p:cNvSpPr/>
          <p:nvPr/>
        </p:nvSpPr>
        <p:spPr>
          <a:xfrm rot="10800000" flipV="1">
            <a:off x="8086549" y="2917860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29">
            <a:extLst>
              <a:ext uri="{FF2B5EF4-FFF2-40B4-BE49-F238E27FC236}">
                <a16:creationId xmlns:a16="http://schemas.microsoft.com/office/drawing/2014/main" id="{05E3BD8D-694A-43D1-A2E1-E5EA90029886}"/>
              </a:ext>
            </a:extLst>
          </p:cNvPr>
          <p:cNvSpPr/>
          <p:nvPr/>
        </p:nvSpPr>
        <p:spPr>
          <a:xfrm rot="10800000" flipV="1">
            <a:off x="8086549" y="3899899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29">
            <a:extLst>
              <a:ext uri="{FF2B5EF4-FFF2-40B4-BE49-F238E27FC236}">
                <a16:creationId xmlns:a16="http://schemas.microsoft.com/office/drawing/2014/main" id="{87017985-A55A-4ADC-B4FB-B79BB4203CC5}"/>
              </a:ext>
            </a:extLst>
          </p:cNvPr>
          <p:cNvSpPr/>
          <p:nvPr/>
        </p:nvSpPr>
        <p:spPr>
          <a:xfrm rot="10800000" flipV="1">
            <a:off x="8086549" y="4857329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29">
            <a:extLst>
              <a:ext uri="{FF2B5EF4-FFF2-40B4-BE49-F238E27FC236}">
                <a16:creationId xmlns:a16="http://schemas.microsoft.com/office/drawing/2014/main" id="{F7F106A5-6045-43AD-86F6-8A22B491DC18}"/>
              </a:ext>
            </a:extLst>
          </p:cNvPr>
          <p:cNvSpPr/>
          <p:nvPr/>
        </p:nvSpPr>
        <p:spPr>
          <a:xfrm rot="10800000" flipV="1">
            <a:off x="2404941" y="5794890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9">
            <a:extLst>
              <a:ext uri="{FF2B5EF4-FFF2-40B4-BE49-F238E27FC236}">
                <a16:creationId xmlns:a16="http://schemas.microsoft.com/office/drawing/2014/main" id="{5B13BDDA-C3F0-4D9D-9A8D-8424E38623FA}"/>
              </a:ext>
            </a:extLst>
          </p:cNvPr>
          <p:cNvSpPr/>
          <p:nvPr/>
        </p:nvSpPr>
        <p:spPr>
          <a:xfrm rot="10800000" flipV="1">
            <a:off x="4938842" y="5784564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9">
            <a:extLst>
              <a:ext uri="{FF2B5EF4-FFF2-40B4-BE49-F238E27FC236}">
                <a16:creationId xmlns:a16="http://schemas.microsoft.com/office/drawing/2014/main" id="{8DCFFCBB-2D9D-4FB2-8834-4BE9E3DAF2FB}"/>
              </a:ext>
            </a:extLst>
          </p:cNvPr>
          <p:cNvSpPr/>
          <p:nvPr/>
        </p:nvSpPr>
        <p:spPr>
          <a:xfrm rot="10800000" flipV="1">
            <a:off x="7472744" y="5789268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1EE9EE58-6993-42E6-9B1E-FDE79AEDA7B4}"/>
              </a:ext>
            </a:extLst>
          </p:cNvPr>
          <p:cNvSpPr/>
          <p:nvPr/>
        </p:nvSpPr>
        <p:spPr>
          <a:xfrm rot="10800000" flipV="1">
            <a:off x="2404941" y="1968409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5B1AD564-1783-4887-BFAD-DD6CFDEB00E4}"/>
              </a:ext>
            </a:extLst>
          </p:cNvPr>
          <p:cNvSpPr/>
          <p:nvPr/>
        </p:nvSpPr>
        <p:spPr>
          <a:xfrm rot="10800000" flipV="1">
            <a:off x="4938843" y="1968409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48CD0481-9A54-4201-8559-523A8CAD5D14}"/>
              </a:ext>
            </a:extLst>
          </p:cNvPr>
          <p:cNvSpPr/>
          <p:nvPr/>
        </p:nvSpPr>
        <p:spPr>
          <a:xfrm rot="10800000" flipV="1">
            <a:off x="7472744" y="1968410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C5DC16CE-A2BF-4FE3-83E7-F96F0C74D11C}"/>
              </a:ext>
            </a:extLst>
          </p:cNvPr>
          <p:cNvSpPr/>
          <p:nvPr/>
        </p:nvSpPr>
        <p:spPr>
          <a:xfrm rot="10800000" flipV="1">
            <a:off x="1860411" y="3328448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9CFFBC6C-2855-49E5-A5F5-74BA1D37B799}"/>
              </a:ext>
            </a:extLst>
          </p:cNvPr>
          <p:cNvSpPr/>
          <p:nvPr/>
        </p:nvSpPr>
        <p:spPr>
          <a:xfrm rot="10800000" flipV="1">
            <a:off x="1860411" y="4534003"/>
            <a:ext cx="2259528" cy="83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50AAF97-22FF-4E43-947C-5D468F516E57}"/>
              </a:ext>
            </a:extLst>
          </p:cNvPr>
          <p:cNvSpPr txBox="1"/>
          <p:nvPr/>
        </p:nvSpPr>
        <p:spPr>
          <a:xfrm>
            <a:off x="4930515" y="3941076"/>
            <a:ext cx="23462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ja-JP" altLang="en-US" sz="28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一元化された情報</a:t>
            </a:r>
            <a:endParaRPr lang="en-US" altLang="ja-JP" sz="2800" b="1" i="0" dirty="0">
              <a:solidFill>
                <a:schemeClr val="bg1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3EF548E-1F46-4993-A5FD-315090E5A0F8}"/>
              </a:ext>
            </a:extLst>
          </p:cNvPr>
          <p:cNvSpPr txBox="1"/>
          <p:nvPr/>
        </p:nvSpPr>
        <p:spPr>
          <a:xfrm>
            <a:off x="2338131" y="2131277"/>
            <a:ext cx="2259528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*IoT</a:t>
            </a:r>
            <a:endParaRPr lang="en-US" altLang="ja-JP" sz="2400" b="1" i="0" dirty="0">
              <a:solidFill>
                <a:srgbClr val="FF000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6DEC0D5-F236-4964-8C4B-47190C2ACB01}"/>
              </a:ext>
            </a:extLst>
          </p:cNvPr>
          <p:cNvSpPr txBox="1"/>
          <p:nvPr/>
        </p:nvSpPr>
        <p:spPr>
          <a:xfrm>
            <a:off x="1862165" y="3494888"/>
            <a:ext cx="2259528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400" b="1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*AI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94ECEE2-5474-4828-9B5F-B21688B34AE0}"/>
              </a:ext>
            </a:extLst>
          </p:cNvPr>
          <p:cNvSpPr txBox="1"/>
          <p:nvPr/>
        </p:nvSpPr>
        <p:spPr>
          <a:xfrm>
            <a:off x="1885556" y="4692115"/>
            <a:ext cx="2259528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*RPA</a:t>
            </a:r>
            <a:endParaRPr lang="en-US" altLang="ja-JP" sz="2400" b="1" i="0" dirty="0">
              <a:solidFill>
                <a:srgbClr val="FF000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73D118B-6AF9-4AA4-B01B-FFA89F9ED7AF}"/>
              </a:ext>
            </a:extLst>
          </p:cNvPr>
          <p:cNvSpPr txBox="1"/>
          <p:nvPr/>
        </p:nvSpPr>
        <p:spPr>
          <a:xfrm>
            <a:off x="2423991" y="5965896"/>
            <a:ext cx="2259528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クラウド</a:t>
            </a:r>
            <a:endParaRPr lang="en-US" altLang="ja-JP" sz="2000" b="1" i="0" dirty="0">
              <a:solidFill>
                <a:srgbClr val="0070C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6565976-377E-45C8-881F-B15CDB14FE45}"/>
              </a:ext>
            </a:extLst>
          </p:cNvPr>
          <p:cNvSpPr txBox="1"/>
          <p:nvPr/>
        </p:nvSpPr>
        <p:spPr>
          <a:xfrm>
            <a:off x="4957893" y="5965896"/>
            <a:ext cx="2259528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セキュリティ</a:t>
            </a:r>
            <a:endParaRPr lang="en-US" altLang="ja-JP" sz="2000" b="1" i="0" dirty="0">
              <a:solidFill>
                <a:srgbClr val="0070C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0E71CAD-8376-4E5D-AB80-4E36BD208AF0}"/>
              </a:ext>
            </a:extLst>
          </p:cNvPr>
          <p:cNvSpPr txBox="1"/>
          <p:nvPr/>
        </p:nvSpPr>
        <p:spPr>
          <a:xfrm>
            <a:off x="7459332" y="5985242"/>
            <a:ext cx="2259528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ネットワーク</a:t>
            </a:r>
            <a:endParaRPr lang="en-US" altLang="ja-JP" sz="2000" b="1" i="0" dirty="0">
              <a:solidFill>
                <a:srgbClr val="0070C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F9E45E9-7D1C-4882-813C-69F2805F43E3}"/>
              </a:ext>
            </a:extLst>
          </p:cNvPr>
          <p:cNvSpPr txBox="1"/>
          <p:nvPr/>
        </p:nvSpPr>
        <p:spPr>
          <a:xfrm>
            <a:off x="4938842" y="2011028"/>
            <a:ext cx="2259528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オープン</a:t>
            </a:r>
            <a:endParaRPr lang="en-US" altLang="ja-JP" sz="20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>
              <a:lnSpc>
                <a:spcPts val="15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データ</a:t>
            </a:r>
            <a:endParaRPr lang="en-US" altLang="ja-JP" sz="2000" b="1" i="0" dirty="0">
              <a:solidFill>
                <a:srgbClr val="0070C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0FC9B36-D463-4A10-AB8C-E1BF5366D533}"/>
              </a:ext>
            </a:extLst>
          </p:cNvPr>
          <p:cNvSpPr txBox="1"/>
          <p:nvPr/>
        </p:nvSpPr>
        <p:spPr>
          <a:xfrm>
            <a:off x="7472744" y="2017798"/>
            <a:ext cx="2259528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0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Marketing</a:t>
            </a:r>
          </a:p>
          <a:p>
            <a:pPr algn="ctr">
              <a:lnSpc>
                <a:spcPts val="1500"/>
              </a:lnSpc>
            </a:pPr>
            <a:r>
              <a:rPr lang="en-US" altLang="ja-JP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Automation</a:t>
            </a:r>
            <a:endParaRPr lang="en-US" altLang="ja-JP" sz="2000" b="1" i="0" dirty="0">
              <a:solidFill>
                <a:srgbClr val="0070C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624A776-807D-42D0-B8D6-0032B3CC91AB}"/>
              </a:ext>
            </a:extLst>
          </p:cNvPr>
          <p:cNvSpPr txBox="1"/>
          <p:nvPr/>
        </p:nvSpPr>
        <p:spPr>
          <a:xfrm>
            <a:off x="8086549" y="3116418"/>
            <a:ext cx="2259528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VR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3C53B66-CF65-4C54-85F1-4EB387682D88}"/>
              </a:ext>
            </a:extLst>
          </p:cNvPr>
          <p:cNvSpPr txBox="1"/>
          <p:nvPr/>
        </p:nvSpPr>
        <p:spPr>
          <a:xfrm>
            <a:off x="8072062" y="3934086"/>
            <a:ext cx="2259528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画像認識</a:t>
            </a:r>
            <a:endParaRPr lang="en-US" altLang="ja-JP" sz="20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>
              <a:lnSpc>
                <a:spcPts val="1500"/>
              </a:lnSpc>
            </a:pPr>
            <a:r>
              <a:rPr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音声認識</a:t>
            </a:r>
            <a:endParaRPr lang="en-US" altLang="ja-JP" sz="20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A659992-191F-433E-84FE-6595CB109000}"/>
              </a:ext>
            </a:extLst>
          </p:cNvPr>
          <p:cNvSpPr txBox="1"/>
          <p:nvPr/>
        </p:nvSpPr>
        <p:spPr>
          <a:xfrm>
            <a:off x="8086549" y="4989581"/>
            <a:ext cx="2259528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*</a:t>
            </a:r>
            <a:r>
              <a:rPr lang="ja-JP" altLang="en-US" sz="2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フィンテック</a:t>
            </a:r>
            <a:endParaRPr lang="en-US" altLang="ja-JP" sz="24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0" name="角丸四角形 40">
            <a:extLst>
              <a:ext uri="{FF2B5EF4-FFF2-40B4-BE49-F238E27FC236}">
                <a16:creationId xmlns:a16="http://schemas.microsoft.com/office/drawing/2014/main" id="{FECE3FDB-4806-4908-811E-14DD4D020C37}"/>
              </a:ext>
            </a:extLst>
          </p:cNvPr>
          <p:cNvSpPr/>
          <p:nvPr/>
        </p:nvSpPr>
        <p:spPr>
          <a:xfrm>
            <a:off x="3452120" y="1409065"/>
            <a:ext cx="5476126" cy="460064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000" tIns="7200" rIns="18000" bIns="720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ja-JP" altLang="en-US" sz="2000" b="1" dirty="0">
                <a:solidFill>
                  <a:srgbClr val="4D4D4D"/>
                </a:solidFill>
                <a:effectLst>
                  <a:glow rad="127000">
                    <a:schemeClr val="bg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多種多様なデータを収集する技術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B4472D44-9440-454F-B4E0-04A1A7DD52FE}"/>
              </a:ext>
            </a:extLst>
          </p:cNvPr>
          <p:cNvSpPr/>
          <p:nvPr/>
        </p:nvSpPr>
        <p:spPr>
          <a:xfrm>
            <a:off x="1150709" y="2118846"/>
            <a:ext cx="544530" cy="442734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000" tIns="7200" rIns="18000" bIns="720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ja-JP" altLang="en-US" sz="2000" b="1" dirty="0">
                <a:solidFill>
                  <a:srgbClr val="4D4D4D"/>
                </a:solidFill>
                <a:effectLst>
                  <a:glow rad="127000">
                    <a:schemeClr val="bg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行動や思考過程の自動化技術</a:t>
            </a:r>
          </a:p>
        </p:txBody>
      </p:sp>
      <p:sp>
        <p:nvSpPr>
          <p:cNvPr id="42" name="角丸四角形 40">
            <a:extLst>
              <a:ext uri="{FF2B5EF4-FFF2-40B4-BE49-F238E27FC236}">
                <a16:creationId xmlns:a16="http://schemas.microsoft.com/office/drawing/2014/main" id="{01948FE3-244F-4CE4-884B-378A428BD417}"/>
              </a:ext>
            </a:extLst>
          </p:cNvPr>
          <p:cNvSpPr/>
          <p:nvPr/>
        </p:nvSpPr>
        <p:spPr>
          <a:xfrm>
            <a:off x="10542848" y="2087177"/>
            <a:ext cx="544530" cy="442734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000" tIns="7200" rIns="18000" bIns="720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ja-JP" altLang="en-US" sz="2000" b="1" dirty="0">
                <a:solidFill>
                  <a:srgbClr val="4D4D4D"/>
                </a:solidFill>
                <a:effectLst>
                  <a:glow rad="127000">
                    <a:schemeClr val="bg1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顧客との関係を改善する技術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FAEBF26-EB06-4ED6-8847-67F3D4D2C078}"/>
              </a:ext>
            </a:extLst>
          </p:cNvPr>
          <p:cNvSpPr txBox="1"/>
          <p:nvPr/>
        </p:nvSpPr>
        <p:spPr>
          <a:xfrm>
            <a:off x="0" y="754404"/>
            <a:ext cx="12191995" cy="628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800" b="1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＊</a:t>
            </a:r>
            <a:r>
              <a:rPr lang="ja-JP" altLang="en-US" sz="28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レジュメ</a:t>
            </a:r>
            <a:r>
              <a:rPr lang="ja-JP" altLang="en-US" sz="2800" b="1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で高値の技術キーワード</a:t>
            </a:r>
            <a:endParaRPr lang="en-US" altLang="ja-JP" sz="2800" b="1" i="0" dirty="0">
              <a:solidFill>
                <a:srgbClr val="0070C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5148D825-2AF4-4574-AE2D-95E1293DF767}"/>
              </a:ext>
            </a:extLst>
          </p:cNvPr>
          <p:cNvCxnSpPr>
            <a:cxnSpLocks/>
          </p:cNvCxnSpPr>
          <p:nvPr/>
        </p:nvCxnSpPr>
        <p:spPr>
          <a:xfrm>
            <a:off x="6113534" y="2757386"/>
            <a:ext cx="0" cy="359032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EC9FCE5D-CC5D-4353-ABF7-0952D6E6D866}"/>
              </a:ext>
            </a:extLst>
          </p:cNvPr>
          <p:cNvCxnSpPr>
            <a:cxnSpLocks/>
          </p:cNvCxnSpPr>
          <p:nvPr/>
        </p:nvCxnSpPr>
        <p:spPr>
          <a:xfrm>
            <a:off x="6114715" y="5451218"/>
            <a:ext cx="0" cy="359032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D5961CDF-0F55-4BB3-9527-E2D7E1AC9767}"/>
              </a:ext>
            </a:extLst>
          </p:cNvPr>
          <p:cNvCxnSpPr>
            <a:cxnSpLocks/>
            <a:stCxn id="6" idx="5"/>
          </p:cNvCxnSpPr>
          <p:nvPr/>
        </p:nvCxnSpPr>
        <p:spPr>
          <a:xfrm>
            <a:off x="7024095" y="5087370"/>
            <a:ext cx="576858" cy="697194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24644772-0620-438B-90A8-8B71C5B1178D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4579289" y="5087370"/>
            <a:ext cx="602272" cy="697194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6EE4D66A-FD31-4AE9-9E59-2A66FD315717}"/>
              </a:ext>
            </a:extLst>
          </p:cNvPr>
          <p:cNvCxnSpPr>
            <a:cxnSpLocks/>
            <a:endCxn id="31" idx="3"/>
          </p:cNvCxnSpPr>
          <p:nvPr/>
        </p:nvCxnSpPr>
        <p:spPr>
          <a:xfrm flipH="1">
            <a:off x="4145084" y="4690720"/>
            <a:ext cx="802802" cy="277496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3F006F38-E088-4AD1-87C3-A354377F8D13}"/>
              </a:ext>
            </a:extLst>
          </p:cNvPr>
          <p:cNvCxnSpPr>
            <a:cxnSpLocks/>
            <a:stCxn id="39" idx="1"/>
          </p:cNvCxnSpPr>
          <p:nvPr/>
        </p:nvCxnSpPr>
        <p:spPr>
          <a:xfrm flipH="1" flipV="1">
            <a:off x="7254779" y="4720465"/>
            <a:ext cx="831770" cy="54521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C54FF2A6-4522-4E48-A9F7-6B9F095EE5A7}"/>
              </a:ext>
            </a:extLst>
          </p:cNvPr>
          <p:cNvCxnSpPr>
            <a:cxnSpLocks/>
            <a:stCxn id="38" idx="1"/>
          </p:cNvCxnSpPr>
          <p:nvPr/>
        </p:nvCxnSpPr>
        <p:spPr>
          <a:xfrm flipH="1">
            <a:off x="7373710" y="4307264"/>
            <a:ext cx="698352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4339EBFE-C678-47DF-A269-A1310EEDA72F}"/>
              </a:ext>
            </a:extLst>
          </p:cNvPr>
          <p:cNvCxnSpPr>
            <a:cxnSpLocks/>
            <a:stCxn id="37" idx="1"/>
          </p:cNvCxnSpPr>
          <p:nvPr/>
        </p:nvCxnSpPr>
        <p:spPr>
          <a:xfrm flipH="1">
            <a:off x="7298902" y="3354176"/>
            <a:ext cx="787647" cy="429472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B985415E-3E8C-42EE-BD1C-C4E0889D6973}"/>
              </a:ext>
            </a:extLst>
          </p:cNvPr>
          <p:cNvCxnSpPr>
            <a:cxnSpLocks/>
            <a:endCxn id="6" idx="7"/>
          </p:cNvCxnSpPr>
          <p:nvPr/>
        </p:nvCxnSpPr>
        <p:spPr>
          <a:xfrm flipH="1">
            <a:off x="7024095" y="2791776"/>
            <a:ext cx="602274" cy="662804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6D82A444-40DE-487B-A5CB-D3476FA2D896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4567796" y="2842629"/>
            <a:ext cx="613765" cy="611951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D29E98E9-D8D4-4694-9E3E-F0D4D7023A50}"/>
              </a:ext>
            </a:extLst>
          </p:cNvPr>
          <p:cNvCxnSpPr>
            <a:cxnSpLocks/>
            <a:endCxn id="30" idx="3"/>
          </p:cNvCxnSpPr>
          <p:nvPr/>
        </p:nvCxnSpPr>
        <p:spPr>
          <a:xfrm flipH="1" flipV="1">
            <a:off x="4121693" y="3770989"/>
            <a:ext cx="743214" cy="214611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924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1193791-A774-4A1D-81B7-B6EF3AA4D40B}"/>
              </a:ext>
            </a:extLst>
          </p:cNvPr>
          <p:cNvSpPr/>
          <p:nvPr/>
        </p:nvSpPr>
        <p:spPr>
          <a:xfrm>
            <a:off x="1012371" y="1495114"/>
            <a:ext cx="45719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98BF5C8-E1A6-4C0B-AAB2-767ECA65B968}"/>
              </a:ext>
            </a:extLst>
          </p:cNvPr>
          <p:cNvSpPr txBox="1"/>
          <p:nvPr/>
        </p:nvSpPr>
        <p:spPr>
          <a:xfrm>
            <a:off x="1786714" y="1364942"/>
            <a:ext cx="9114368" cy="5353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AI</a:t>
            </a:r>
            <a:r>
              <a:rPr lang="ja-JP" altLang="en-US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、</a:t>
            </a:r>
            <a:r>
              <a:rPr lang="en-US" altLang="ja-JP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RPA, IoT, FinTech </a:t>
            </a:r>
            <a:r>
              <a:rPr lang="ja-JP" altLang="en-US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</a:t>
            </a:r>
            <a:endParaRPr lang="en-US" altLang="ja-JP" sz="40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機能要素とスキルがある人を知り、</a:t>
            </a:r>
            <a:endParaRPr lang="en-US" altLang="ja-JP" sz="40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40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有用なビジネススキーム</a:t>
            </a:r>
            <a:r>
              <a:rPr lang="ja-JP" altLang="en-US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を描けること。</a:t>
            </a:r>
            <a:br>
              <a:rPr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</a:br>
            <a:r>
              <a:rPr lang="ja-JP" altLang="en-US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できれば</a:t>
            </a:r>
            <a:r>
              <a:rPr lang="ja-JP" altLang="en-US" sz="4000" b="0" i="0" dirty="0">
                <a:solidFill>
                  <a:srgbClr val="00B05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フレームワーク</a:t>
            </a:r>
            <a:r>
              <a:rPr lang="ja-JP" altLang="en-US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を駆使しながら。</a:t>
            </a:r>
            <a:endParaRPr lang="en-US" altLang="ja-JP" sz="40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rgbClr val="00B05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フレームワーク ： ロジックツリー、</a:t>
            </a:r>
            <a:r>
              <a:rPr lang="en-US" altLang="ja-JP" sz="2400" b="1" dirty="0">
                <a:solidFill>
                  <a:srgbClr val="00B05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3C/4C</a:t>
            </a:r>
            <a:r>
              <a:rPr lang="ja-JP" altLang="en-US" sz="2400" b="1" dirty="0">
                <a:solidFill>
                  <a:srgbClr val="00B05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、</a:t>
            </a:r>
            <a:r>
              <a:rPr lang="en-US" altLang="ja-JP" sz="2400" b="1" dirty="0">
                <a:solidFill>
                  <a:srgbClr val="00B05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SWOT</a:t>
            </a:r>
            <a:r>
              <a:rPr lang="ja-JP" altLang="en-US" sz="2400" b="1" dirty="0">
                <a:solidFill>
                  <a:srgbClr val="00B05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、４</a:t>
            </a:r>
            <a:r>
              <a:rPr lang="en-US" altLang="ja-JP" sz="2400" b="1" dirty="0">
                <a:solidFill>
                  <a:srgbClr val="00B05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P</a:t>
            </a:r>
            <a:r>
              <a:rPr lang="ja-JP" altLang="en-US" sz="2400" b="1" dirty="0">
                <a:solidFill>
                  <a:srgbClr val="00B05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等</a:t>
            </a:r>
            <a:endParaRPr lang="en-US" altLang="ja-JP" sz="2400" b="1" dirty="0">
              <a:solidFill>
                <a:srgbClr val="00B05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b="1" dirty="0">
                <a:solidFill>
                  <a:srgbClr val="00B05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　　　　　　　　　　フレームワークは文系が得意</a:t>
            </a:r>
            <a:endParaRPr lang="en-US" altLang="ja-JP" sz="2400" b="1" dirty="0">
              <a:solidFill>
                <a:srgbClr val="00B05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24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</a:t>
            </a:r>
            <a:endParaRPr kumimoji="1" lang="ja-JP" altLang="en-US" sz="24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89C503-5893-4FC8-9F30-88EB91A71FDA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文系に求められる</a:t>
            </a:r>
            <a:r>
              <a:rPr kumimoji="1" lang="en-US" altLang="ja-JP" sz="32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DX</a:t>
            </a:r>
            <a:r>
              <a:rPr kumimoji="1" lang="ja-JP" altLang="en-US" sz="32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スキルとセンス</a:t>
            </a:r>
            <a:endParaRPr kumimoji="1" lang="en-US" altLang="ja-JP" sz="4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9163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98BF5C8-E1A6-4C0B-AAB2-767ECA65B968}"/>
              </a:ext>
            </a:extLst>
          </p:cNvPr>
          <p:cNvSpPr txBox="1"/>
          <p:nvPr/>
        </p:nvSpPr>
        <p:spPr>
          <a:xfrm>
            <a:off x="2689417" y="1165749"/>
            <a:ext cx="1415772" cy="705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営業職</a:t>
            </a:r>
            <a:endParaRPr kumimoji="1" lang="ja-JP" altLang="en-US" sz="32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DA96C4-D7E5-4D2E-9D55-82ADF2943BA5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DX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が採用に与えているインパクト</a:t>
            </a: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(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コンサル会社例）</a:t>
            </a:r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en-US" altLang="ja-JP" sz="4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85042BE-6DEF-4DE5-BC40-132A3986DCD0}"/>
              </a:ext>
            </a:extLst>
          </p:cNvPr>
          <p:cNvSpPr txBox="1"/>
          <p:nvPr/>
        </p:nvSpPr>
        <p:spPr>
          <a:xfrm>
            <a:off x="8412744" y="1165749"/>
            <a:ext cx="1176925" cy="705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SE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職</a:t>
            </a:r>
            <a:endParaRPr kumimoji="1" lang="ja-JP" altLang="en-US" sz="32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29C76D59-D4FD-4611-AEC6-10B57BC16E0F}"/>
              </a:ext>
            </a:extLst>
          </p:cNvPr>
          <p:cNvSpPr/>
          <p:nvPr/>
        </p:nvSpPr>
        <p:spPr>
          <a:xfrm>
            <a:off x="1043577" y="2147295"/>
            <a:ext cx="5720081" cy="36445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DAF0E5A3-8E64-4616-BF0C-FFEF6F17040C}"/>
              </a:ext>
            </a:extLst>
          </p:cNvPr>
          <p:cNvSpPr/>
          <p:nvPr/>
        </p:nvSpPr>
        <p:spPr>
          <a:xfrm>
            <a:off x="5247903" y="2147295"/>
            <a:ext cx="5720081" cy="36445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7082C8E-0CD4-4DF1-ABA7-0EA4E84ED5C9}"/>
              </a:ext>
            </a:extLst>
          </p:cNvPr>
          <p:cNvSpPr txBox="1"/>
          <p:nvPr/>
        </p:nvSpPr>
        <p:spPr>
          <a:xfrm>
            <a:off x="1505543" y="3477183"/>
            <a:ext cx="3456395" cy="705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経営コンサルタント</a:t>
            </a:r>
            <a:endParaRPr kumimoji="1" lang="ja-JP" altLang="en-US" sz="32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E184D5D-806E-4305-9EA8-7028E844E9F4}"/>
              </a:ext>
            </a:extLst>
          </p:cNvPr>
          <p:cNvSpPr txBox="1"/>
          <p:nvPr/>
        </p:nvSpPr>
        <p:spPr>
          <a:xfrm>
            <a:off x="7326777" y="2878143"/>
            <a:ext cx="3078087" cy="21828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IT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コンサルタント</a:t>
            </a:r>
            <a:endParaRPr lang="en-US" altLang="ja-JP" sz="32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r">
              <a:lnSpc>
                <a:spcPct val="150000"/>
              </a:lnSpc>
            </a:pPr>
            <a:r>
              <a:rPr kumimoji="1" lang="ja-JP" altLang="en-US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基幹系アプリ</a:t>
            </a:r>
            <a:endParaRPr kumimoji="1" lang="en-US" altLang="ja-JP" sz="32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r">
              <a:lnSpc>
                <a:spcPct val="150000"/>
              </a:lnSpc>
            </a:pPr>
            <a:r>
              <a:rPr lang="en-US" altLang="ja-JP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WEB</a:t>
            </a:r>
            <a:r>
              <a:rPr lang="ja-JP" altLang="en-US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系</a:t>
            </a:r>
            <a:endParaRPr kumimoji="1" lang="ja-JP" altLang="en-US" sz="32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0D1AFA5-497F-498B-A8B3-271EBACDED6C}"/>
              </a:ext>
            </a:extLst>
          </p:cNvPr>
          <p:cNvSpPr txBox="1"/>
          <p:nvPr/>
        </p:nvSpPr>
        <p:spPr>
          <a:xfrm>
            <a:off x="5438174" y="3477183"/>
            <a:ext cx="1196161" cy="782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6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BPR</a:t>
            </a:r>
            <a:endParaRPr kumimoji="1" lang="ja-JP" altLang="en-US" sz="36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B8AE7D26-5C06-4FC8-8BDF-EFEA1FE11602}"/>
              </a:ext>
            </a:extLst>
          </p:cNvPr>
          <p:cNvCxnSpPr>
            <a:cxnSpLocks/>
          </p:cNvCxnSpPr>
          <p:nvPr/>
        </p:nvCxnSpPr>
        <p:spPr>
          <a:xfrm flipH="1">
            <a:off x="4391154" y="1518506"/>
            <a:ext cx="3716789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CE579A2-9F3C-414D-B35F-5AF8BF8642C5}"/>
              </a:ext>
            </a:extLst>
          </p:cNvPr>
          <p:cNvSpPr txBox="1"/>
          <p:nvPr/>
        </p:nvSpPr>
        <p:spPr>
          <a:xfrm>
            <a:off x="5682431" y="889616"/>
            <a:ext cx="1261884" cy="6288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転進可</a:t>
            </a:r>
            <a:endParaRPr kumimoji="1" lang="ja-JP" altLang="en-US" sz="28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3A4407C8-26CA-429E-920A-7E6B8BF77A31}"/>
              </a:ext>
            </a:extLst>
          </p:cNvPr>
          <p:cNvCxnSpPr>
            <a:cxnSpLocks/>
          </p:cNvCxnSpPr>
          <p:nvPr/>
        </p:nvCxnSpPr>
        <p:spPr>
          <a:xfrm>
            <a:off x="4434431" y="1764294"/>
            <a:ext cx="3673512" cy="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D6F71C4-659B-4445-A298-6FCFC8FB5299}"/>
              </a:ext>
            </a:extLst>
          </p:cNvPr>
          <p:cNvSpPr txBox="1"/>
          <p:nvPr/>
        </p:nvSpPr>
        <p:spPr>
          <a:xfrm>
            <a:off x="5500103" y="1647984"/>
            <a:ext cx="1620957" cy="6288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転身不可</a:t>
            </a:r>
            <a:endParaRPr kumimoji="1" lang="ja-JP" altLang="en-US" sz="28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0D13D00-141E-4B72-A286-B3C88618E24D}"/>
              </a:ext>
            </a:extLst>
          </p:cNvPr>
          <p:cNvSpPr txBox="1"/>
          <p:nvPr/>
        </p:nvSpPr>
        <p:spPr>
          <a:xfrm>
            <a:off x="177762" y="5824833"/>
            <a:ext cx="6700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＊</a:t>
            </a:r>
            <a:r>
              <a:rPr lang="en-US" altLang="ja-JP" sz="20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BPR</a:t>
            </a:r>
            <a:r>
              <a:rPr lang="en-US" altLang="ja-JP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(</a:t>
            </a:r>
            <a:r>
              <a:rPr lang="en-US" altLang="ja-JP" sz="20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B</a:t>
            </a:r>
            <a:r>
              <a:rPr lang="en-US" altLang="ja-JP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usiness </a:t>
            </a:r>
            <a:r>
              <a:rPr lang="en-US" altLang="ja-JP" sz="20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P</a:t>
            </a:r>
            <a:r>
              <a:rPr lang="en-US" altLang="ja-JP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rocess </a:t>
            </a:r>
            <a:r>
              <a:rPr lang="en-US" altLang="ja-JP" sz="20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R</a:t>
            </a:r>
            <a:r>
              <a:rPr lang="en-US" altLang="ja-JP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e-engineering)</a:t>
            </a:r>
          </a:p>
          <a:p>
            <a:r>
              <a:rPr lang="en-US" altLang="ja-JP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  </a:t>
            </a:r>
            <a:r>
              <a:rPr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業務改革の領域</a:t>
            </a:r>
            <a:r>
              <a:rPr lang="ja-JP" altLang="en-US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を取り合い！</a:t>
            </a:r>
            <a:r>
              <a:rPr lang="en-US" altLang="ja-JP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</a:t>
            </a:r>
            <a:r>
              <a:rPr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（シェア可）</a:t>
            </a:r>
            <a:endParaRPr kumimoji="1" lang="ja-JP" altLang="en-US" sz="2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6" name="楕円 25">
            <a:extLst>
              <a:ext uri="{FF2B5EF4-FFF2-40B4-BE49-F238E27FC236}">
                <a16:creationId xmlns:a16="http://schemas.microsoft.com/office/drawing/2014/main" id="{ECE34672-ABFC-4990-A490-2B87E5311614}"/>
              </a:ext>
            </a:extLst>
          </p:cNvPr>
          <p:cNvSpPr/>
          <p:nvPr/>
        </p:nvSpPr>
        <p:spPr>
          <a:xfrm>
            <a:off x="6064986" y="4737620"/>
            <a:ext cx="3096617" cy="19092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8" name="楕円 27">
            <a:extLst>
              <a:ext uri="{FF2B5EF4-FFF2-40B4-BE49-F238E27FC236}">
                <a16:creationId xmlns:a16="http://schemas.microsoft.com/office/drawing/2014/main" id="{A5305FB2-747E-4292-8FED-26D25F7DA9AF}"/>
              </a:ext>
            </a:extLst>
          </p:cNvPr>
          <p:cNvSpPr/>
          <p:nvPr/>
        </p:nvSpPr>
        <p:spPr>
          <a:xfrm>
            <a:off x="8314025" y="5752798"/>
            <a:ext cx="3078087" cy="11052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7DC5119-049A-49AC-9018-C9F6175BC05B}"/>
              </a:ext>
            </a:extLst>
          </p:cNvPr>
          <p:cNvSpPr txBox="1"/>
          <p:nvPr/>
        </p:nvSpPr>
        <p:spPr>
          <a:xfrm>
            <a:off x="6878679" y="5641242"/>
            <a:ext cx="958917" cy="705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ICT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2B5CE52-BD2F-449D-8B59-31566001A1E0}"/>
              </a:ext>
            </a:extLst>
          </p:cNvPr>
          <p:cNvSpPr txBox="1"/>
          <p:nvPr/>
        </p:nvSpPr>
        <p:spPr>
          <a:xfrm>
            <a:off x="9301677" y="5840777"/>
            <a:ext cx="1103187" cy="705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SNS</a:t>
            </a: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7D6B3E19-CB0B-4A90-BA39-9EF5E08FF414}"/>
              </a:ext>
            </a:extLst>
          </p:cNvPr>
          <p:cNvCxnSpPr>
            <a:cxnSpLocks/>
          </p:cNvCxnSpPr>
          <p:nvPr/>
        </p:nvCxnSpPr>
        <p:spPr>
          <a:xfrm flipH="1">
            <a:off x="3682942" y="3477183"/>
            <a:ext cx="3716789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DBA1D03-D839-4E90-A450-E32757A8D638}"/>
              </a:ext>
            </a:extLst>
          </p:cNvPr>
          <p:cNvSpPr txBox="1"/>
          <p:nvPr/>
        </p:nvSpPr>
        <p:spPr>
          <a:xfrm>
            <a:off x="6096000" y="2862612"/>
            <a:ext cx="1261884" cy="6288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転進可</a:t>
            </a:r>
            <a:endParaRPr kumimoji="1" lang="ja-JP" altLang="en-US" sz="28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8558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6A9A9C8-013A-4167-9304-A78D7CA5BD23}"/>
              </a:ext>
            </a:extLst>
          </p:cNvPr>
          <p:cNvSpPr txBox="1"/>
          <p:nvPr/>
        </p:nvSpPr>
        <p:spPr>
          <a:xfrm>
            <a:off x="1227124" y="1201938"/>
            <a:ext cx="1085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ご自身の会社、社員、ご自分とベンチマークをする意義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2ABF1E6-7BB7-4F87-ABEC-DAB19C200A67}"/>
              </a:ext>
            </a:extLst>
          </p:cNvPr>
          <p:cNvSpPr/>
          <p:nvPr/>
        </p:nvSpPr>
        <p:spPr>
          <a:xfrm>
            <a:off x="1012371" y="1224179"/>
            <a:ext cx="45719" cy="70788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C05F410-F630-4E27-8375-B3354BB4CA1C}"/>
              </a:ext>
            </a:extLst>
          </p:cNvPr>
          <p:cNvSpPr txBox="1"/>
          <p:nvPr/>
        </p:nvSpPr>
        <p:spPr>
          <a:xfrm>
            <a:off x="1352630" y="5762127"/>
            <a:ext cx="10431053" cy="858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野村証券　　　　　 日本</a:t>
            </a:r>
            <a:r>
              <a:rPr lang="en-US" altLang="ja-JP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IBM</a:t>
            </a:r>
            <a:r>
              <a:rPr lang="ja-JP" altLang="en-US" sz="4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　　　　リクルート</a:t>
            </a:r>
            <a:endParaRPr kumimoji="1" lang="ja-JP" altLang="en-US" sz="4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21" name="図 20" descr="アパートのビル&#10;&#10;中程度の精度で自動的に生成された説明">
            <a:extLst>
              <a:ext uri="{FF2B5EF4-FFF2-40B4-BE49-F238E27FC236}">
                <a16:creationId xmlns:a16="http://schemas.microsoft.com/office/drawing/2014/main" id="{C0714C5E-8B40-4FFA-B3A9-DCE34954D3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5355" r="20153"/>
          <a:stretch/>
        </p:blipFill>
        <p:spPr>
          <a:xfrm>
            <a:off x="4841444" y="2431098"/>
            <a:ext cx="2864343" cy="3331029"/>
          </a:xfrm>
          <a:prstGeom prst="rect">
            <a:avLst/>
          </a:prstGeom>
        </p:spPr>
      </p:pic>
      <p:pic>
        <p:nvPicPr>
          <p:cNvPr id="24" name="図 23" descr="レンガ造りの建物&#10;&#10;中程度の精度で自動的に生成された説明">
            <a:extLst>
              <a:ext uri="{FF2B5EF4-FFF2-40B4-BE49-F238E27FC236}">
                <a16:creationId xmlns:a16="http://schemas.microsoft.com/office/drawing/2014/main" id="{798CFDEB-9483-48EA-A0D6-40BAAA472F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5101" b="14651"/>
          <a:stretch/>
        </p:blipFill>
        <p:spPr>
          <a:xfrm>
            <a:off x="1012371" y="2431099"/>
            <a:ext cx="2864342" cy="3331029"/>
          </a:xfrm>
          <a:prstGeom prst="rect">
            <a:avLst/>
          </a:prstGeom>
        </p:spPr>
      </p:pic>
      <p:pic>
        <p:nvPicPr>
          <p:cNvPr id="27" name="図 26" descr="建物の前に立っている高層ビル&#10;&#10;中程度の精度で自動的に生成された説明">
            <a:extLst>
              <a:ext uri="{FF2B5EF4-FFF2-40B4-BE49-F238E27FC236}">
                <a16:creationId xmlns:a16="http://schemas.microsoft.com/office/drawing/2014/main" id="{460A9922-5DAA-48B7-A08D-6D28D87133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624801" y="2431099"/>
            <a:ext cx="2864342" cy="3331029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0019ADA-407F-46B9-8103-F3001554B6C3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32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ヘッドハンターからの</a:t>
            </a: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大ターゲット企業に学ぶ </a:t>
            </a:r>
            <a:r>
              <a:rPr lang="ja-JP" altLang="en-US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縄文アソシエイツ</a:t>
            </a:r>
            <a:r>
              <a:rPr lang="en-US" altLang="ja-JP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(</a:t>
            </a:r>
            <a:r>
              <a:rPr lang="ja-JP" altLang="en-US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株</a:t>
            </a:r>
            <a:r>
              <a:rPr lang="en-US" altLang="ja-JP" sz="20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) </a:t>
            </a:r>
            <a:r>
              <a:rPr lang="ja-JP" altLang="en-US" sz="1600" b="1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カンブリア宮殿</a:t>
            </a:r>
            <a:endParaRPr kumimoji="1" lang="en-US" altLang="ja-JP" sz="16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4734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39AD1D6-81CE-4402-B4F3-A9F2025354A7}"/>
              </a:ext>
            </a:extLst>
          </p:cNvPr>
          <p:cNvSpPr/>
          <p:nvPr/>
        </p:nvSpPr>
        <p:spPr>
          <a:xfrm>
            <a:off x="1012371" y="1495114"/>
            <a:ext cx="45719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A17C82-70F1-49B3-890F-61F462E05BB4}"/>
              </a:ext>
            </a:extLst>
          </p:cNvPr>
          <p:cNvSpPr txBox="1"/>
          <p:nvPr/>
        </p:nvSpPr>
        <p:spPr>
          <a:xfrm>
            <a:off x="1133591" y="1282684"/>
            <a:ext cx="2341129" cy="858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000" b="0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野村証券</a:t>
            </a:r>
            <a:endParaRPr lang="en-US" altLang="ja-JP" sz="4000" b="0" i="0" dirty="0">
              <a:solidFill>
                <a:srgbClr val="0070C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6" name="図 5" descr="レンガ造りの建物&#10;&#10;中程度の精度で自動的に生成された説明">
            <a:extLst>
              <a:ext uri="{FF2B5EF4-FFF2-40B4-BE49-F238E27FC236}">
                <a16:creationId xmlns:a16="http://schemas.microsoft.com/office/drawing/2014/main" id="{47C6131D-B243-4618-B29A-7140D39D19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5101" b="14651"/>
          <a:stretch/>
        </p:blipFill>
        <p:spPr>
          <a:xfrm>
            <a:off x="1012371" y="2729722"/>
            <a:ext cx="2864342" cy="3331029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FE0C6DE-E9B7-4BBB-BB0C-FA1F18F2F1F6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sz="32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 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ヘッドハンターからの</a:t>
            </a: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大ターゲット企業に学ぶ</a:t>
            </a:r>
            <a:endParaRPr kumimoji="1" lang="en-US" altLang="ja-JP" sz="4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A11532CD-71D0-4C0F-ACA4-F7D162EF8430}"/>
              </a:ext>
            </a:extLst>
          </p:cNvPr>
          <p:cNvSpPr/>
          <p:nvPr/>
        </p:nvSpPr>
        <p:spPr>
          <a:xfrm>
            <a:off x="4476750" y="1495114"/>
            <a:ext cx="7381875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5BB09F2-9323-4FCC-83D2-477E86D79432}"/>
              </a:ext>
            </a:extLst>
          </p:cNvPr>
          <p:cNvSpPr txBox="1"/>
          <p:nvPr/>
        </p:nvSpPr>
        <p:spPr>
          <a:xfrm>
            <a:off x="4476749" y="1556670"/>
            <a:ext cx="7381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0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数字に対する貪欲さ</a:t>
            </a:r>
            <a:endParaRPr kumimoji="1" lang="ja-JP" altLang="en-US" sz="32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D0DB1B5E-9732-48F2-875A-350E7C4B1704}"/>
              </a:ext>
            </a:extLst>
          </p:cNvPr>
          <p:cNvSpPr/>
          <p:nvPr/>
        </p:nvSpPr>
        <p:spPr>
          <a:xfrm>
            <a:off x="4476748" y="1235814"/>
            <a:ext cx="1447800" cy="4762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企業文化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322DF0-EA97-4FA9-9DD7-80D336FD320B}"/>
              </a:ext>
            </a:extLst>
          </p:cNvPr>
          <p:cNvSpPr txBox="1"/>
          <p:nvPr/>
        </p:nvSpPr>
        <p:spPr>
          <a:xfrm>
            <a:off x="4476748" y="3196193"/>
            <a:ext cx="6029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目標数字が設定され、それを達成する為に、</a:t>
            </a:r>
            <a:endParaRPr lang="en-US" altLang="ja-JP" sz="24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支店間・支店内の各課での</a:t>
            </a:r>
            <a:r>
              <a:rPr lang="ja-JP" altLang="en-US" sz="2400" b="0" i="0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競争は熾烈</a:t>
            </a:r>
            <a:endParaRPr kumimoji="1" lang="ja-JP" altLang="en-US" sz="2400" b="1" dirty="0">
              <a:solidFill>
                <a:schemeClr val="accent5">
                  <a:lumMod val="7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1932849-3EBD-49F1-9F87-ECD2A732236D}"/>
              </a:ext>
            </a:extLst>
          </p:cNvPr>
          <p:cNvSpPr txBox="1"/>
          <p:nvPr/>
        </p:nvSpPr>
        <p:spPr>
          <a:xfrm>
            <a:off x="4476748" y="5020383"/>
            <a:ext cx="681813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その源泉は </a:t>
            </a:r>
            <a:r>
              <a:rPr lang="ja-JP" altLang="en-US" sz="2400" b="1" i="0" u="sng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「顧客と共に栄える」 </a:t>
            </a:r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という社是。</a:t>
            </a:r>
            <a:endParaRPr lang="en-US" altLang="ja-JP" sz="24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顧客のためになる事を徹底追求して、顧客の為に</a:t>
            </a:r>
            <a:endParaRPr lang="en-US" altLang="ja-JP" sz="24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2400" b="1" u="sng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文字通り何でもする。　</a:t>
            </a:r>
            <a:r>
              <a:rPr lang="ja-JP" altLang="en-US" sz="2000" b="1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破綻した元山一証券マンの驚き</a:t>
            </a:r>
            <a:endParaRPr lang="en-US" altLang="ja-JP" sz="2000" b="1" i="0" dirty="0">
              <a:solidFill>
                <a:srgbClr val="FF000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20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OB:  </a:t>
            </a:r>
            <a:r>
              <a:rPr kumimoji="1" lang="ja-JP" altLang="en-US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北尾　</a:t>
            </a:r>
            <a:r>
              <a:rPr kumimoji="1" lang="en-US" altLang="ja-JP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SBI HOLG CEO </a:t>
            </a:r>
            <a:r>
              <a:rPr kumimoji="1" lang="ja-JP" altLang="en-US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（孫正義を補佐）</a:t>
            </a:r>
          </a:p>
          <a:p>
            <a:endParaRPr kumimoji="1" lang="ja-JP" altLang="en-US" sz="2400" b="1" u="sng" dirty="0">
              <a:solidFill>
                <a:schemeClr val="accent5">
                  <a:lumMod val="7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C3B638A-4E53-44F3-B49F-C346CB06D1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604" y="3216141"/>
            <a:ext cx="1200329" cy="1200329"/>
          </a:xfrm>
          <a:prstGeom prst="rect">
            <a:avLst/>
          </a:prstGeom>
        </p:spPr>
      </p:pic>
      <p:sp>
        <p:nvSpPr>
          <p:cNvPr id="18" name="吹き出し: 円形 17">
            <a:extLst>
              <a:ext uri="{FF2B5EF4-FFF2-40B4-BE49-F238E27FC236}">
                <a16:creationId xmlns:a16="http://schemas.microsoft.com/office/drawing/2014/main" id="{FBCBA212-A1FB-4E15-9A41-BA33064F2673}"/>
              </a:ext>
            </a:extLst>
          </p:cNvPr>
          <p:cNvSpPr/>
          <p:nvPr/>
        </p:nvSpPr>
        <p:spPr>
          <a:xfrm>
            <a:off x="10069364" y="2187339"/>
            <a:ext cx="1908599" cy="1008854"/>
          </a:xfrm>
          <a:prstGeom prst="wedgeEllipseCallout">
            <a:avLst>
              <a:gd name="adj1" fmla="val -33530"/>
              <a:gd name="adj2" fmla="val 5447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吹き出し: 円形 18">
            <a:extLst>
              <a:ext uri="{FF2B5EF4-FFF2-40B4-BE49-F238E27FC236}">
                <a16:creationId xmlns:a16="http://schemas.microsoft.com/office/drawing/2014/main" id="{84C98514-A899-47C0-BD40-DE7CFE92AC7B}"/>
              </a:ext>
            </a:extLst>
          </p:cNvPr>
          <p:cNvSpPr/>
          <p:nvPr/>
        </p:nvSpPr>
        <p:spPr>
          <a:xfrm>
            <a:off x="8020051" y="2314875"/>
            <a:ext cx="1979026" cy="830997"/>
          </a:xfrm>
          <a:prstGeom prst="wedgeEllipseCallout">
            <a:avLst>
              <a:gd name="adj1" fmla="val 58728"/>
              <a:gd name="adj2" fmla="val 48746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FE4276E-8AA6-458B-9F0C-A0F336749711}"/>
              </a:ext>
            </a:extLst>
          </p:cNvPr>
          <p:cNvSpPr txBox="1"/>
          <p:nvPr/>
        </p:nvSpPr>
        <p:spPr>
          <a:xfrm>
            <a:off x="8139390" y="2468764"/>
            <a:ext cx="1795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上司率先で</a:t>
            </a:r>
            <a:r>
              <a:rPr lang="en-US" altLang="ja-JP" sz="1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30</a:t>
            </a:r>
            <a:r>
              <a:rPr lang="ja-JP" altLang="en-US" sz="1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分前に出社して仕事開始</a:t>
            </a:r>
            <a:endParaRPr kumimoji="1" lang="ja-JP" altLang="en-US" sz="1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B291BBC-2FF0-45C0-B1D7-88A547C9B253}"/>
              </a:ext>
            </a:extLst>
          </p:cNvPr>
          <p:cNvSpPr txBox="1"/>
          <p:nvPr/>
        </p:nvSpPr>
        <p:spPr>
          <a:xfrm>
            <a:off x="10069367" y="2375314"/>
            <a:ext cx="1859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昭和からミスをすると灰皿が飛んでくるがそれでもやりきる</a:t>
            </a:r>
            <a:endParaRPr kumimoji="1" lang="ja-JP" altLang="en-US" sz="14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44D8B494-B44B-4A50-A0F8-4958B0D9002A}"/>
              </a:ext>
            </a:extLst>
          </p:cNvPr>
          <p:cNvCxnSpPr>
            <a:cxnSpLocks/>
          </p:cNvCxnSpPr>
          <p:nvPr/>
        </p:nvCxnSpPr>
        <p:spPr>
          <a:xfrm>
            <a:off x="8020050" y="4014476"/>
            <a:ext cx="1609725" cy="0"/>
          </a:xfrm>
          <a:prstGeom prst="line">
            <a:avLst/>
          </a:prstGeom>
          <a:ln w="38100">
            <a:solidFill>
              <a:srgbClr val="D34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矢印: 上 24">
            <a:extLst>
              <a:ext uri="{FF2B5EF4-FFF2-40B4-BE49-F238E27FC236}">
                <a16:creationId xmlns:a16="http://schemas.microsoft.com/office/drawing/2014/main" id="{1170ACB3-2F14-428F-A065-13FE7C3007E1}"/>
              </a:ext>
            </a:extLst>
          </p:cNvPr>
          <p:cNvSpPr/>
          <p:nvPr/>
        </p:nvSpPr>
        <p:spPr>
          <a:xfrm rot="10800000">
            <a:off x="8626082" y="4143492"/>
            <a:ext cx="198830" cy="830997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1689E2-0B6C-4900-BF4D-1B22B529BB98}"/>
              </a:ext>
            </a:extLst>
          </p:cNvPr>
          <p:cNvSpPr txBox="1"/>
          <p:nvPr/>
        </p:nvSpPr>
        <p:spPr>
          <a:xfrm>
            <a:off x="5611955" y="2305147"/>
            <a:ext cx="2263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02510"/>
                </a:solidFill>
              </a:rPr>
              <a:t>大学ゼミ仲間の実例</a:t>
            </a:r>
          </a:p>
        </p:txBody>
      </p:sp>
    </p:spTree>
    <p:extLst>
      <p:ext uri="{BB962C8B-B14F-4D97-AF65-F5344CB8AC3E}">
        <p14:creationId xmlns:p14="http://schemas.microsoft.com/office/powerpoint/2010/main" val="95359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6E7FBDF-0BD3-4A05-87E7-9253046BA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434" y="3043593"/>
            <a:ext cx="1969821" cy="1969821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39AD1D6-81CE-4402-B4F3-A9F2025354A7}"/>
              </a:ext>
            </a:extLst>
          </p:cNvPr>
          <p:cNvSpPr/>
          <p:nvPr/>
        </p:nvSpPr>
        <p:spPr>
          <a:xfrm>
            <a:off x="1012371" y="1495114"/>
            <a:ext cx="45719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A17C82-70F1-49B3-890F-61F462E05BB4}"/>
              </a:ext>
            </a:extLst>
          </p:cNvPr>
          <p:cNvSpPr txBox="1"/>
          <p:nvPr/>
        </p:nvSpPr>
        <p:spPr>
          <a:xfrm>
            <a:off x="1133591" y="1282684"/>
            <a:ext cx="2341129" cy="858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000" b="0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日本</a:t>
            </a:r>
            <a:r>
              <a:rPr lang="en-US" altLang="ja-JP" sz="4000" b="0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IBM</a:t>
            </a:r>
          </a:p>
        </p:txBody>
      </p:sp>
      <p:pic>
        <p:nvPicPr>
          <p:cNvPr id="6" name="図 5" descr="アパートのビル&#10;&#10;中程度の精度で自動的に生成された説明">
            <a:extLst>
              <a:ext uri="{FF2B5EF4-FFF2-40B4-BE49-F238E27FC236}">
                <a16:creationId xmlns:a16="http://schemas.microsoft.com/office/drawing/2014/main" id="{0202B943-D1E8-4BE6-9FF9-4CA5B628EB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5355" r="20153"/>
          <a:stretch/>
        </p:blipFill>
        <p:spPr>
          <a:xfrm>
            <a:off x="1012371" y="2862419"/>
            <a:ext cx="2864343" cy="3331029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53046A6-6E6D-4EE2-8E6C-F8A2537DB10B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sz="32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 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ヘッドハンターからの</a:t>
            </a: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大ターゲット企業に学ぶ</a:t>
            </a:r>
            <a:endParaRPr kumimoji="1" lang="en-US" altLang="ja-JP" sz="4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D8CC1FF5-7156-407C-8159-3902A6BE19B9}"/>
              </a:ext>
            </a:extLst>
          </p:cNvPr>
          <p:cNvSpPr/>
          <p:nvPr/>
        </p:nvSpPr>
        <p:spPr>
          <a:xfrm>
            <a:off x="4476750" y="1495114"/>
            <a:ext cx="7381875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610A7A5-50A4-4630-AC70-DA2BE494AF38}"/>
              </a:ext>
            </a:extLst>
          </p:cNvPr>
          <p:cNvSpPr txBox="1"/>
          <p:nvPr/>
        </p:nvSpPr>
        <p:spPr>
          <a:xfrm>
            <a:off x="4476749" y="1588133"/>
            <a:ext cx="7381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自ら学び </a:t>
            </a:r>
            <a:r>
              <a:rPr kumimoji="1" lang="en-US" altLang="ja-JP" sz="3200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“THINK” </a:t>
            </a:r>
            <a:r>
              <a:rPr kumimoji="1" lang="ja-JP" altLang="en-US" sz="3200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解決する</a:t>
            </a:r>
            <a:endParaRPr kumimoji="1" lang="ja-JP" altLang="en-US" sz="32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070F01EB-4231-45BD-96A1-8DD5A89DF6B4}"/>
              </a:ext>
            </a:extLst>
          </p:cNvPr>
          <p:cNvSpPr/>
          <p:nvPr/>
        </p:nvSpPr>
        <p:spPr>
          <a:xfrm>
            <a:off x="4476748" y="1235814"/>
            <a:ext cx="1447800" cy="4762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企業文化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377DA92-A13E-45E9-AA4E-8AAF7AA7DCDC}"/>
              </a:ext>
            </a:extLst>
          </p:cNvPr>
          <p:cNvSpPr txBox="1"/>
          <p:nvPr/>
        </p:nvSpPr>
        <p:spPr>
          <a:xfrm>
            <a:off x="4391022" y="3184558"/>
            <a:ext cx="6029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競合他社に比べて一流のクライアントが多い</a:t>
            </a:r>
            <a:r>
              <a:rPr lang="en-US" altLang="ja-JP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IBM</a:t>
            </a:r>
            <a:r>
              <a:rPr lang="ja-JP" altLang="en-US" sz="24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は、</a:t>
            </a:r>
            <a:r>
              <a:rPr lang="ja-JP" altLang="en-US" sz="2400" b="1" i="0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担当営業や担当</a:t>
            </a:r>
            <a:r>
              <a:rPr lang="en-US" altLang="ja-JP" sz="2400" b="1" i="0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SE</a:t>
            </a:r>
            <a:r>
              <a:rPr lang="ja-JP" altLang="en-US" sz="2400" b="1" i="0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の質が問われる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1A69EC3-63B0-4BF2-A76E-7AFC4E9C8DD9}"/>
              </a:ext>
            </a:extLst>
          </p:cNvPr>
          <p:cNvSpPr txBox="1"/>
          <p:nvPr/>
        </p:nvSpPr>
        <p:spPr>
          <a:xfrm>
            <a:off x="4391021" y="4911708"/>
            <a:ext cx="73342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クライアントから見切られた場合は、会社全体の評判に関わる</a:t>
            </a:r>
            <a:r>
              <a:rPr lang="ja-JP" altLang="en-US" sz="24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為</a:t>
            </a:r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、</a:t>
            </a:r>
            <a:r>
              <a:rPr lang="ja-JP" altLang="en-US" sz="2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世界屈指の研修制度と現場実践</a:t>
            </a:r>
            <a:r>
              <a:rPr lang="ja-JP" altLang="en-US" sz="24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が多く、</a:t>
            </a:r>
            <a:r>
              <a:rPr lang="ja-JP" altLang="en-US" sz="2400" b="1" u="sng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質的に安定した人材が多い　⇒　</a:t>
            </a:r>
            <a:r>
              <a:rPr lang="en-US" altLang="ja-JP" sz="2400" b="1" u="sng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OB</a:t>
            </a:r>
            <a:r>
              <a:rPr lang="ja-JP" altLang="en-US" sz="2400" b="1" u="sng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が</a:t>
            </a:r>
            <a:r>
              <a:rPr lang="en-US" altLang="ja-JP" sz="2400" b="1" u="sng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CXO</a:t>
            </a:r>
            <a:r>
              <a:rPr lang="ja-JP" altLang="en-US" sz="2400" b="1" u="sng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で活躍　</a:t>
            </a:r>
            <a:endParaRPr lang="en-US" altLang="ja-JP" sz="2400" b="1" u="sng" dirty="0">
              <a:solidFill>
                <a:schemeClr val="accent5">
                  <a:lumMod val="7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4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　　　　　　</a:t>
            </a:r>
            <a:r>
              <a:rPr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日本オラクル創業経営者</a:t>
            </a:r>
            <a:r>
              <a:rPr lang="en-US" altLang="ja-JP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/SAP</a:t>
            </a:r>
            <a:r>
              <a:rPr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ジャパンなど</a:t>
            </a:r>
            <a:endParaRPr lang="en-US" altLang="ja-JP" sz="20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lang="ja-JP" altLang="en-US" sz="2400" b="1" i="0" u="sng" dirty="0">
              <a:solidFill>
                <a:schemeClr val="accent5">
                  <a:lumMod val="75000"/>
                </a:schemeClr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6" name="吹き出し: 円形 15">
            <a:extLst>
              <a:ext uri="{FF2B5EF4-FFF2-40B4-BE49-F238E27FC236}">
                <a16:creationId xmlns:a16="http://schemas.microsoft.com/office/drawing/2014/main" id="{CE8976E8-2B3F-45E1-BE00-8CB5F940782F}"/>
              </a:ext>
            </a:extLst>
          </p:cNvPr>
          <p:cNvSpPr/>
          <p:nvPr/>
        </p:nvSpPr>
        <p:spPr>
          <a:xfrm>
            <a:off x="9020175" y="2296019"/>
            <a:ext cx="2705100" cy="830997"/>
          </a:xfrm>
          <a:prstGeom prst="wedgeEllipseCallout">
            <a:avLst>
              <a:gd name="adj1" fmla="val 29287"/>
              <a:gd name="adj2" fmla="val 5677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951AEBB-463C-4F48-8EE3-E5918086FE26}"/>
              </a:ext>
            </a:extLst>
          </p:cNvPr>
          <p:cNvSpPr txBox="1"/>
          <p:nvPr/>
        </p:nvSpPr>
        <p:spPr>
          <a:xfrm>
            <a:off x="9067800" y="2460189"/>
            <a:ext cx="2609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クライアントの問題解決の為に自ら知識、見識、胆識を広める</a:t>
            </a:r>
            <a:endParaRPr kumimoji="1" lang="ja-JP" altLang="en-US" sz="1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19EF0080-8617-491D-BE94-0BCA33181A6B}"/>
              </a:ext>
            </a:extLst>
          </p:cNvPr>
          <p:cNvCxnSpPr>
            <a:cxnSpLocks/>
          </p:cNvCxnSpPr>
          <p:nvPr/>
        </p:nvCxnSpPr>
        <p:spPr>
          <a:xfrm>
            <a:off x="5667375" y="4073098"/>
            <a:ext cx="4543425" cy="0"/>
          </a:xfrm>
          <a:prstGeom prst="line">
            <a:avLst/>
          </a:prstGeom>
          <a:ln w="38100">
            <a:solidFill>
              <a:srgbClr val="D34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矢印: 上 18">
            <a:extLst>
              <a:ext uri="{FF2B5EF4-FFF2-40B4-BE49-F238E27FC236}">
                <a16:creationId xmlns:a16="http://schemas.microsoft.com/office/drawing/2014/main" id="{CBD66540-25EB-472C-8F70-D9F3D051A047}"/>
              </a:ext>
            </a:extLst>
          </p:cNvPr>
          <p:cNvSpPr/>
          <p:nvPr/>
        </p:nvSpPr>
        <p:spPr>
          <a:xfrm rot="10800000">
            <a:off x="8626082" y="4143492"/>
            <a:ext cx="198830" cy="830997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3F6756A-5D2A-4179-80CD-79AA3F5613EA}"/>
              </a:ext>
            </a:extLst>
          </p:cNvPr>
          <p:cNvSpPr txBox="1"/>
          <p:nvPr/>
        </p:nvSpPr>
        <p:spPr>
          <a:xfrm>
            <a:off x="8766757" y="4250193"/>
            <a:ext cx="2412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i="1" dirty="0">
                <a:solidFill>
                  <a:srgbClr val="FF0000"/>
                </a:solidFill>
              </a:rPr>
              <a:t>担当替えの恐怖</a:t>
            </a:r>
          </a:p>
        </p:txBody>
      </p:sp>
      <p:sp>
        <p:nvSpPr>
          <p:cNvPr id="20" name="吹き出し: 円形 19">
            <a:extLst>
              <a:ext uri="{FF2B5EF4-FFF2-40B4-BE49-F238E27FC236}">
                <a16:creationId xmlns:a16="http://schemas.microsoft.com/office/drawing/2014/main" id="{A832EE69-A33A-44B7-B62E-05FB55DDE474}"/>
              </a:ext>
            </a:extLst>
          </p:cNvPr>
          <p:cNvSpPr/>
          <p:nvPr/>
        </p:nvSpPr>
        <p:spPr>
          <a:xfrm>
            <a:off x="4476748" y="2260542"/>
            <a:ext cx="3708028" cy="973947"/>
          </a:xfrm>
          <a:prstGeom prst="wedgeEllipseCallout">
            <a:avLst>
              <a:gd name="adj1" fmla="val 29287"/>
              <a:gd name="adj2" fmla="val 5677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3118E82-6F90-42D4-ABEE-3F8FF5E178FB}"/>
              </a:ext>
            </a:extLst>
          </p:cNvPr>
          <p:cNvSpPr txBox="1"/>
          <p:nvPr/>
        </p:nvSpPr>
        <p:spPr>
          <a:xfrm>
            <a:off x="4562475" y="2459483"/>
            <a:ext cx="37080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>
                <a:solidFill>
                  <a:srgbClr val="00206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飴</a:t>
            </a:r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と　</a:t>
            </a:r>
            <a:r>
              <a:rPr kumimoji="1" lang="ja-JP" altLang="en-US" sz="16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鞭 </a:t>
            </a:r>
            <a:r>
              <a:rPr kumimoji="1" lang="en-US" altLang="ja-JP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(</a:t>
            </a:r>
            <a:r>
              <a:rPr kumimoji="1" lang="ja-JP" altLang="en-US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営業系）</a:t>
            </a:r>
            <a:endParaRPr kumimoji="1" lang="en-US" altLang="ja-JP" sz="1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en-US" altLang="ja-JP" sz="1400" b="1" dirty="0">
                <a:solidFill>
                  <a:srgbClr val="00206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HPC</a:t>
            </a:r>
            <a:r>
              <a:rPr lang="ja-JP" altLang="en-US" sz="1400" b="1" dirty="0">
                <a:solidFill>
                  <a:srgbClr val="00206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lang="en-US" altLang="ja-JP" sz="1400" b="1" dirty="0">
                <a:solidFill>
                  <a:srgbClr val="00206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  </a:t>
            </a:r>
            <a:r>
              <a:rPr lang="ja-JP" altLang="en-US" sz="1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歩合で年収変動幅</a:t>
            </a:r>
            <a:r>
              <a:rPr lang="en-US" altLang="ja-JP" sz="1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85%</a:t>
            </a:r>
            <a:r>
              <a:rPr lang="ja-JP" altLang="en-US" sz="1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～</a:t>
            </a:r>
            <a:r>
              <a:rPr lang="en-US" altLang="ja-JP" sz="1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135%</a:t>
            </a:r>
            <a:endParaRPr kumimoji="1" lang="ja-JP" altLang="en-US" sz="1400" b="1" dirty="0">
              <a:solidFill>
                <a:srgbClr val="00206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B285E5E-10CE-4800-BA15-22E0F6184DBF}"/>
              </a:ext>
            </a:extLst>
          </p:cNvPr>
          <p:cNvSpPr txBox="1"/>
          <p:nvPr/>
        </p:nvSpPr>
        <p:spPr>
          <a:xfrm>
            <a:off x="5573437" y="4296768"/>
            <a:ext cx="34943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i="1" dirty="0">
                <a:solidFill>
                  <a:srgbClr val="FF0000"/>
                </a:solidFill>
              </a:rPr>
              <a:t>オピニオン サーベイ</a:t>
            </a:r>
            <a:endParaRPr kumimoji="1" lang="en-US" altLang="ja-JP" sz="2400" b="1" i="1" dirty="0">
              <a:solidFill>
                <a:srgbClr val="FF0000"/>
              </a:solidFill>
            </a:endParaRPr>
          </a:p>
          <a:p>
            <a:r>
              <a:rPr lang="ja-JP" altLang="en-US" b="1" i="1" dirty="0">
                <a:solidFill>
                  <a:srgbClr val="FF0000"/>
                </a:solidFill>
              </a:rPr>
              <a:t>（社内向け　と　顧客向け）</a:t>
            </a:r>
            <a:endParaRPr kumimoji="1" lang="ja-JP" alt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05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39AD1D6-81CE-4402-B4F3-A9F2025354A7}"/>
              </a:ext>
            </a:extLst>
          </p:cNvPr>
          <p:cNvSpPr/>
          <p:nvPr/>
        </p:nvSpPr>
        <p:spPr>
          <a:xfrm>
            <a:off x="1012371" y="1495114"/>
            <a:ext cx="45719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9A17C82-70F1-49B3-890F-61F462E05BB4}"/>
              </a:ext>
            </a:extLst>
          </p:cNvPr>
          <p:cNvSpPr txBox="1"/>
          <p:nvPr/>
        </p:nvSpPr>
        <p:spPr>
          <a:xfrm>
            <a:off x="1133591" y="1282684"/>
            <a:ext cx="2341129" cy="858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000" b="0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リクルート</a:t>
            </a:r>
            <a:endParaRPr lang="en-US" altLang="ja-JP" sz="4000" b="0" i="0" dirty="0">
              <a:solidFill>
                <a:srgbClr val="0070C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6" name="図 5" descr="建物の前に立っている高層ビル&#10;&#10;中程度の精度で自動的に生成された説明">
            <a:extLst>
              <a:ext uri="{FF2B5EF4-FFF2-40B4-BE49-F238E27FC236}">
                <a16:creationId xmlns:a16="http://schemas.microsoft.com/office/drawing/2014/main" id="{DFA685B1-31A1-47FE-9C03-494A6201A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12371" y="2808200"/>
            <a:ext cx="2796860" cy="3252552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F69EF16-A8B4-4610-90EA-2583A9B00064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sz="32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 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ヘッドハンターからの</a:t>
            </a: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大ターゲット企業に学ぶ</a:t>
            </a:r>
            <a:endParaRPr kumimoji="1" lang="en-US" altLang="ja-JP" sz="4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A380CD10-1FA4-48BD-84AC-56AF6B7E7EF0}"/>
              </a:ext>
            </a:extLst>
          </p:cNvPr>
          <p:cNvSpPr/>
          <p:nvPr/>
        </p:nvSpPr>
        <p:spPr>
          <a:xfrm>
            <a:off x="4476750" y="1495114"/>
            <a:ext cx="7381875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F1E3DD5-546D-4114-B3F4-CB9303EF7200}"/>
              </a:ext>
            </a:extLst>
          </p:cNvPr>
          <p:cNvSpPr txBox="1"/>
          <p:nvPr/>
        </p:nvSpPr>
        <p:spPr>
          <a:xfrm>
            <a:off x="4476748" y="1561577"/>
            <a:ext cx="7381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0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アイデアとユニークネス</a:t>
            </a:r>
            <a:endParaRPr kumimoji="1" lang="ja-JP" altLang="en-US" sz="32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E6177F80-8BE0-4FC1-AAF1-8DF5003043C7}"/>
              </a:ext>
            </a:extLst>
          </p:cNvPr>
          <p:cNvSpPr/>
          <p:nvPr/>
        </p:nvSpPr>
        <p:spPr>
          <a:xfrm>
            <a:off x="4476748" y="1235814"/>
            <a:ext cx="1447800" cy="4762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企業文化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21965E6-E195-40A8-B813-69395E98E7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285" y="2528763"/>
            <a:ext cx="1783338" cy="178333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CCA8FF9-0104-4D04-A4A1-651B1C281B85}"/>
              </a:ext>
            </a:extLst>
          </p:cNvPr>
          <p:cNvSpPr txBox="1"/>
          <p:nvPr/>
        </p:nvSpPr>
        <p:spPr>
          <a:xfrm>
            <a:off x="4391022" y="3297572"/>
            <a:ext cx="6029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0" i="0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ユニークなアイデア</a:t>
            </a:r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と、それを達成する</a:t>
            </a:r>
            <a:endParaRPr lang="en-US" altLang="ja-JP" sz="24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400" b="0" i="0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フレッシュなエネルギー</a:t>
            </a:r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を全員が有している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6D56D475-F351-4E5A-9250-764B98337CA9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4476748" y="4128569"/>
            <a:ext cx="2928938" cy="0"/>
          </a:xfrm>
          <a:prstGeom prst="line">
            <a:avLst/>
          </a:prstGeom>
          <a:ln w="38100">
            <a:solidFill>
              <a:srgbClr val="D34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C5F026F9-169B-42A2-8F9D-F9CDFB1C5DAD}"/>
              </a:ext>
            </a:extLst>
          </p:cNvPr>
          <p:cNvCxnSpPr>
            <a:cxnSpLocks/>
          </p:cNvCxnSpPr>
          <p:nvPr/>
        </p:nvCxnSpPr>
        <p:spPr>
          <a:xfrm>
            <a:off x="4476748" y="3708720"/>
            <a:ext cx="2457452" cy="0"/>
          </a:xfrm>
          <a:prstGeom prst="line">
            <a:avLst/>
          </a:prstGeom>
          <a:ln w="38100">
            <a:solidFill>
              <a:srgbClr val="D34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矢印: 上 18">
            <a:extLst>
              <a:ext uri="{FF2B5EF4-FFF2-40B4-BE49-F238E27FC236}">
                <a16:creationId xmlns:a16="http://schemas.microsoft.com/office/drawing/2014/main" id="{36A10D30-8989-4EB8-9380-BF73CCAA0B0E}"/>
              </a:ext>
            </a:extLst>
          </p:cNvPr>
          <p:cNvSpPr/>
          <p:nvPr/>
        </p:nvSpPr>
        <p:spPr>
          <a:xfrm rot="10800000">
            <a:off x="5606059" y="4274021"/>
            <a:ext cx="198830" cy="830997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0DB6A26-3722-4B38-885E-DC754B2780B4}"/>
              </a:ext>
            </a:extLst>
          </p:cNvPr>
          <p:cNvSpPr txBox="1"/>
          <p:nvPr/>
        </p:nvSpPr>
        <p:spPr>
          <a:xfrm>
            <a:off x="4391022" y="5105019"/>
            <a:ext cx="7467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安定感では前述の</a:t>
            </a:r>
            <a:r>
              <a:rPr lang="en-US" altLang="ja-JP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2</a:t>
            </a:r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社に劣るが、</a:t>
            </a:r>
            <a:endParaRPr lang="en-US" altLang="ja-JP" sz="24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意外性がある為、</a:t>
            </a:r>
            <a:r>
              <a:rPr lang="ja-JP" altLang="en-US" sz="2400" b="1" u="sng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イベント企画等では多大な戦力となる</a:t>
            </a:r>
            <a:endParaRPr lang="ja-JP" altLang="en-US" sz="2400" b="1" i="0" u="sng" dirty="0">
              <a:solidFill>
                <a:schemeClr val="accent5">
                  <a:lumMod val="75000"/>
                </a:schemeClr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1" name="吹き出し: 円形 20">
            <a:extLst>
              <a:ext uri="{FF2B5EF4-FFF2-40B4-BE49-F238E27FC236}">
                <a16:creationId xmlns:a16="http://schemas.microsoft.com/office/drawing/2014/main" id="{098C483B-432F-42A4-AC84-DFA544F9A343}"/>
              </a:ext>
            </a:extLst>
          </p:cNvPr>
          <p:cNvSpPr/>
          <p:nvPr/>
        </p:nvSpPr>
        <p:spPr>
          <a:xfrm>
            <a:off x="8715896" y="2330460"/>
            <a:ext cx="1690159" cy="830997"/>
          </a:xfrm>
          <a:prstGeom prst="wedgeEllipseCallout">
            <a:avLst>
              <a:gd name="adj1" fmla="val 47457"/>
              <a:gd name="adj2" fmla="val 4645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吹き出し: 円形 21">
            <a:extLst>
              <a:ext uri="{FF2B5EF4-FFF2-40B4-BE49-F238E27FC236}">
                <a16:creationId xmlns:a16="http://schemas.microsoft.com/office/drawing/2014/main" id="{1DB5B709-AC68-4763-BF9B-C00EAE91ACAF}"/>
              </a:ext>
            </a:extLst>
          </p:cNvPr>
          <p:cNvSpPr/>
          <p:nvPr/>
        </p:nvSpPr>
        <p:spPr>
          <a:xfrm>
            <a:off x="10501841" y="2314223"/>
            <a:ext cx="1690159" cy="830997"/>
          </a:xfrm>
          <a:prstGeom prst="wedgeEllipseCallout">
            <a:avLst>
              <a:gd name="adj1" fmla="val -11153"/>
              <a:gd name="adj2" fmla="val 6479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D01CCE6-A38D-451D-80D4-9277E31C5F57}"/>
              </a:ext>
            </a:extLst>
          </p:cNvPr>
          <p:cNvSpPr txBox="1"/>
          <p:nvPr/>
        </p:nvSpPr>
        <p:spPr>
          <a:xfrm>
            <a:off x="8891847" y="2484348"/>
            <a:ext cx="1338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ワイワイ仕事を</a:t>
            </a:r>
            <a:endParaRPr lang="en-US" altLang="ja-JP" sz="14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14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するのが好き</a:t>
            </a:r>
            <a:endParaRPr kumimoji="1" lang="ja-JP" altLang="en-US" sz="1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73AA2A7-51EB-4925-AEE9-AD85FAB0EBF3}"/>
              </a:ext>
            </a:extLst>
          </p:cNvPr>
          <p:cNvSpPr txBox="1"/>
          <p:nvPr/>
        </p:nvSpPr>
        <p:spPr>
          <a:xfrm>
            <a:off x="10582006" y="2468111"/>
            <a:ext cx="1500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40</a:t>
            </a:r>
            <a:r>
              <a:rPr lang="ja-JP" altLang="en-US" sz="14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歳を前にして大半が卒業</a:t>
            </a:r>
            <a:endParaRPr kumimoji="1" lang="ja-JP" altLang="en-US" sz="1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7EAD9AF-85CE-471E-A807-49D6C0AA06E5}"/>
              </a:ext>
            </a:extLst>
          </p:cNvPr>
          <p:cNvSpPr txBox="1"/>
          <p:nvPr/>
        </p:nvSpPr>
        <p:spPr>
          <a:xfrm>
            <a:off x="5035464" y="2425281"/>
            <a:ext cx="36309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0" i="0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フェロー</a:t>
            </a:r>
            <a:r>
              <a:rPr lang="ja-JP" altLang="en-US" sz="1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と言う特別な職能が存在。</a:t>
            </a:r>
            <a:endParaRPr lang="en-US" altLang="ja-JP" sz="16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16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その職能だった</a:t>
            </a:r>
            <a:r>
              <a:rPr lang="ja-JP" altLang="en-US" sz="1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藤原和博は、</a:t>
            </a:r>
            <a:endParaRPr lang="en-US" altLang="ja-JP" sz="16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1600" b="0" i="0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杉並区立和田中学校の校長</a:t>
            </a:r>
            <a:r>
              <a:rPr lang="ja-JP" altLang="en-US" sz="1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に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042B95B-855A-4D71-AF3A-FCEE668D4517}"/>
              </a:ext>
            </a:extLst>
          </p:cNvPr>
          <p:cNvGrpSpPr/>
          <p:nvPr/>
        </p:nvGrpSpPr>
        <p:grpSpPr>
          <a:xfrm>
            <a:off x="4635627" y="2650078"/>
            <a:ext cx="376430" cy="647345"/>
            <a:chOff x="4635627" y="2650078"/>
            <a:chExt cx="376430" cy="647345"/>
          </a:xfrm>
        </p:grpSpPr>
        <p:sp>
          <p:nvSpPr>
            <p:cNvPr id="26" name="矢印: 上 25">
              <a:extLst>
                <a:ext uri="{FF2B5EF4-FFF2-40B4-BE49-F238E27FC236}">
                  <a16:creationId xmlns:a16="http://schemas.microsoft.com/office/drawing/2014/main" id="{946816B8-B6F2-4507-87FB-6615B3E94FA4}"/>
                </a:ext>
              </a:extLst>
            </p:cNvPr>
            <p:cNvSpPr/>
            <p:nvPr/>
          </p:nvSpPr>
          <p:spPr>
            <a:xfrm rot="16200000" flipV="1">
              <a:off x="4716533" y="2569172"/>
              <a:ext cx="214617" cy="376430"/>
            </a:xfrm>
            <a:prstGeom prst="up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BF6797A7-AF95-4270-9FAE-5EEAD4ED3510}"/>
                </a:ext>
              </a:extLst>
            </p:cNvPr>
            <p:cNvSpPr/>
            <p:nvPr/>
          </p:nvSpPr>
          <p:spPr>
            <a:xfrm>
              <a:off x="4635627" y="2717713"/>
              <a:ext cx="99416" cy="5797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7D2A363-69A5-4180-BB14-7F6F7E901E3E}"/>
              </a:ext>
            </a:extLst>
          </p:cNvPr>
          <p:cNvSpPr/>
          <p:nvPr/>
        </p:nvSpPr>
        <p:spPr>
          <a:xfrm>
            <a:off x="5035464" y="2425281"/>
            <a:ext cx="3187496" cy="882343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BAF2ACFD-B8BA-4D3F-A47C-CFC42A736F75}"/>
              </a:ext>
            </a:extLst>
          </p:cNvPr>
          <p:cNvSpPr/>
          <p:nvPr/>
        </p:nvSpPr>
        <p:spPr>
          <a:xfrm>
            <a:off x="4926131" y="2253077"/>
            <a:ext cx="627230" cy="2616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/>
              <a:t>実例</a:t>
            </a:r>
            <a:endParaRPr kumimoji="1" lang="ja-JP" altLang="en-US" sz="1400" b="1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5D3A6A-FCD5-4218-B3AD-C94B4FE656B7}"/>
              </a:ext>
            </a:extLst>
          </p:cNvPr>
          <p:cNvSpPr txBox="1"/>
          <p:nvPr/>
        </p:nvSpPr>
        <p:spPr>
          <a:xfrm>
            <a:off x="627529" y="2203000"/>
            <a:ext cx="4008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就職、転職、住宅、旅行、結婚など</a:t>
            </a:r>
            <a:endParaRPr kumimoji="1" lang="en-US" altLang="ja-JP" dirty="0"/>
          </a:p>
          <a:p>
            <a:r>
              <a:rPr lang="ja-JP" altLang="en-US" b="1" dirty="0"/>
              <a:t>マッチング事業の</a:t>
            </a:r>
            <a:r>
              <a:rPr lang="ja-JP" altLang="en-US" dirty="0"/>
              <a:t>創造者</a:t>
            </a:r>
            <a:endParaRPr kumimoji="1" lang="ja-JP" altLang="en-US" dirty="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120B4EA4-0B08-4D0F-83CD-C781F137960B}"/>
              </a:ext>
            </a:extLst>
          </p:cNvPr>
          <p:cNvSpPr/>
          <p:nvPr/>
        </p:nvSpPr>
        <p:spPr>
          <a:xfrm>
            <a:off x="6063466" y="4209119"/>
            <a:ext cx="4936228" cy="882343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D1A8C24-F4EA-495C-9946-166A236C8B36}"/>
              </a:ext>
            </a:extLst>
          </p:cNvPr>
          <p:cNvSpPr txBox="1"/>
          <p:nvPr/>
        </p:nvSpPr>
        <p:spPr>
          <a:xfrm>
            <a:off x="6096000" y="4192145"/>
            <a:ext cx="49362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言い出しっぺがリーダー　で起業家排出</a:t>
            </a:r>
            <a:endParaRPr lang="en-US" altLang="ja-JP" sz="18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「まだ、ここにない、出会い」　で価値創造の</a:t>
            </a:r>
            <a:r>
              <a:rPr lang="en-US" altLang="ja-JP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60</a:t>
            </a:r>
            <a:r>
              <a:rPr lang="ja-JP" altLang="en-US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</a:t>
            </a:r>
            <a:endParaRPr lang="en-US" altLang="ja-JP" sz="1800" i="0" dirty="0">
              <a:solidFill>
                <a:srgbClr val="FF0000"/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1800" b="0" i="0" dirty="0">
                <a:solidFill>
                  <a:schemeClr val="accent5">
                    <a:lumMod val="75000"/>
                  </a:schemeClr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創業者江副氏ならクラウドサービスの先駆者！？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34213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転職</a:t>
            </a:r>
            <a:r>
              <a:rPr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市場サプライサイド構造と活用ヒント</a:t>
            </a:r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1FEA749F-0A57-4978-BD65-B6D046C064C8}"/>
              </a:ext>
            </a:extLst>
          </p:cNvPr>
          <p:cNvGrpSpPr/>
          <p:nvPr/>
        </p:nvGrpSpPr>
        <p:grpSpPr>
          <a:xfrm>
            <a:off x="3782041" y="934584"/>
            <a:ext cx="4345556" cy="5221367"/>
            <a:chOff x="569344" y="897147"/>
            <a:chExt cx="4345556" cy="5492621"/>
          </a:xfrm>
        </p:grpSpPr>
        <p:sp>
          <p:nvSpPr>
            <p:cNvPr id="6" name="二等辺三角形 5">
              <a:extLst>
                <a:ext uri="{FF2B5EF4-FFF2-40B4-BE49-F238E27FC236}">
                  <a16:creationId xmlns:a16="http://schemas.microsoft.com/office/drawing/2014/main" id="{BC193552-D57A-4E62-A3C0-528695F8B3A6}"/>
                </a:ext>
              </a:extLst>
            </p:cNvPr>
            <p:cNvSpPr/>
            <p:nvPr/>
          </p:nvSpPr>
          <p:spPr>
            <a:xfrm>
              <a:off x="569344" y="897147"/>
              <a:ext cx="4345556" cy="5492621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11483839-BADC-478E-8A18-AB800CA2D9BE}"/>
                </a:ext>
              </a:extLst>
            </p:cNvPr>
            <p:cNvCxnSpPr/>
            <p:nvPr/>
          </p:nvCxnSpPr>
          <p:spPr>
            <a:xfrm>
              <a:off x="1656290" y="3681557"/>
              <a:ext cx="219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9D8D537B-7E6C-4A93-A1B0-3E028282A51C}"/>
                </a:ext>
              </a:extLst>
            </p:cNvPr>
            <p:cNvCxnSpPr/>
            <p:nvPr/>
          </p:nvCxnSpPr>
          <p:spPr>
            <a:xfrm>
              <a:off x="2054566" y="2622712"/>
              <a:ext cx="136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6CAC6FCA-9AC7-4392-A0D2-DA625A6A0041}"/>
                </a:ext>
              </a:extLst>
            </p:cNvPr>
            <p:cNvSpPr/>
            <p:nvPr/>
          </p:nvSpPr>
          <p:spPr>
            <a:xfrm>
              <a:off x="1550033" y="2841720"/>
              <a:ext cx="2411278" cy="6208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事業部長</a:t>
              </a:r>
              <a:endParaRPr lang="en-US" altLang="ja-JP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本部長</a:t>
              </a:r>
              <a:endParaRPr lang="en-US" altLang="ja-JP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部長・高プロ人材</a:t>
              </a:r>
              <a:endParaRPr lang="en-US" altLang="ja-JP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308DA2E1-B288-4487-AEDF-BE7188A18CA8}"/>
                </a:ext>
              </a:extLst>
            </p:cNvPr>
            <p:cNvSpPr/>
            <p:nvPr/>
          </p:nvSpPr>
          <p:spPr>
            <a:xfrm>
              <a:off x="1550033" y="3891440"/>
              <a:ext cx="2411278" cy="477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課長（ライン管理職）</a:t>
              </a:r>
              <a:endParaRPr lang="en-US" altLang="ja-JP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6CCA3088-6F78-4AB7-8E1B-EB564C8545D2}"/>
                </a:ext>
              </a:extLst>
            </p:cNvPr>
            <p:cNvSpPr/>
            <p:nvPr/>
          </p:nvSpPr>
          <p:spPr>
            <a:xfrm>
              <a:off x="1066485" y="4799694"/>
              <a:ext cx="3365999" cy="477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係長・主任・チームリーダー</a:t>
              </a:r>
              <a:endParaRPr lang="en-US" altLang="ja-JP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cxnSp>
          <p:nvCxnSpPr>
            <p:cNvPr id="40" name="直線コネクタ 39">
              <a:extLst>
                <a:ext uri="{FF2B5EF4-FFF2-40B4-BE49-F238E27FC236}">
                  <a16:creationId xmlns:a16="http://schemas.microsoft.com/office/drawing/2014/main" id="{2D1B37B1-80E1-41B0-93EA-A6BF34DD4A09}"/>
                </a:ext>
              </a:extLst>
            </p:cNvPr>
            <p:cNvCxnSpPr>
              <a:cxnSpLocks/>
            </p:cNvCxnSpPr>
            <p:nvPr/>
          </p:nvCxnSpPr>
          <p:spPr>
            <a:xfrm>
              <a:off x="1294390" y="4584225"/>
              <a:ext cx="291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42FE3789-3A96-40E5-A7D1-81FD23AA1B8A}"/>
                </a:ext>
              </a:extLst>
            </p:cNvPr>
            <p:cNvCxnSpPr/>
            <p:nvPr/>
          </p:nvCxnSpPr>
          <p:spPr>
            <a:xfrm>
              <a:off x="931485" y="5497636"/>
              <a:ext cx="3636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DB1CEE98-A26C-4553-B747-98353F5DCF24}"/>
                </a:ext>
              </a:extLst>
            </p:cNvPr>
            <p:cNvSpPr/>
            <p:nvPr/>
          </p:nvSpPr>
          <p:spPr>
            <a:xfrm>
              <a:off x="1055566" y="5688320"/>
              <a:ext cx="3365999" cy="477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現場・スタッフ（第二新卒）</a:t>
              </a:r>
              <a:endParaRPr lang="en-US" altLang="ja-JP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B0DFEEF8-D1CE-4D23-A97E-2F40DD68989A}"/>
                </a:ext>
              </a:extLst>
            </p:cNvPr>
            <p:cNvSpPr/>
            <p:nvPr/>
          </p:nvSpPr>
          <p:spPr>
            <a:xfrm>
              <a:off x="1053785" y="2077450"/>
              <a:ext cx="3365999" cy="4773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CXO</a:t>
              </a:r>
            </a:p>
          </p:txBody>
        </p:sp>
      </p:grp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3F6EFFA5-75B5-4B18-B808-64C966791A3B}"/>
              </a:ext>
            </a:extLst>
          </p:cNvPr>
          <p:cNvSpPr/>
          <p:nvPr/>
        </p:nvSpPr>
        <p:spPr>
          <a:xfrm>
            <a:off x="9455236" y="2391942"/>
            <a:ext cx="1866900" cy="408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（探索着手金）</a:t>
            </a:r>
            <a:endParaRPr lang="en-US" altLang="ja-JP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3B07849A-85F1-4B3A-AF30-DBB15768EE7A}"/>
              </a:ext>
            </a:extLst>
          </p:cNvPr>
          <p:cNvCxnSpPr>
            <a:cxnSpLocks/>
          </p:cNvCxnSpPr>
          <p:nvPr/>
        </p:nvCxnSpPr>
        <p:spPr>
          <a:xfrm>
            <a:off x="8127597" y="5727923"/>
            <a:ext cx="2850598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1715F9E-9AAC-4682-A2F5-A55B4074BDC6}"/>
              </a:ext>
            </a:extLst>
          </p:cNvPr>
          <p:cNvGrpSpPr/>
          <p:nvPr/>
        </p:nvGrpSpPr>
        <p:grpSpPr>
          <a:xfrm>
            <a:off x="88135" y="2648743"/>
            <a:ext cx="5242900" cy="2183039"/>
            <a:chOff x="368386" y="1195606"/>
            <a:chExt cx="5242900" cy="2183039"/>
          </a:xfrm>
        </p:grpSpPr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DC58A4BC-3EB8-43B7-9631-99EE57566DE4}"/>
                </a:ext>
              </a:extLst>
            </p:cNvPr>
            <p:cNvSpPr/>
            <p:nvPr/>
          </p:nvSpPr>
          <p:spPr>
            <a:xfrm>
              <a:off x="368386" y="1195606"/>
              <a:ext cx="5242900" cy="8173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altLang="ja-JP" sz="2200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【</a:t>
              </a:r>
              <a:r>
                <a:rPr lang="ja-JP" altLang="en-US" sz="2200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登録型</a:t>
              </a:r>
              <a:r>
                <a:rPr lang="en-US" altLang="ja-JP" sz="2200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】</a:t>
              </a:r>
            </a:p>
            <a:p>
              <a:pPr>
                <a:lnSpc>
                  <a:spcPct val="150000"/>
                </a:lnSpc>
              </a:pPr>
              <a:r>
                <a:rPr lang="en-US" altLang="ja-JP" sz="2200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 </a:t>
              </a:r>
              <a:r>
                <a:rPr lang="ja-JP" altLang="en-US" sz="2000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人材紹介会社の転職エージェント</a:t>
              </a:r>
              <a:endParaRPr lang="en-US" altLang="ja-JP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2BC2599C-25DC-468D-9224-BFF9C4E447BB}"/>
                </a:ext>
              </a:extLst>
            </p:cNvPr>
            <p:cNvSpPr/>
            <p:nvPr/>
          </p:nvSpPr>
          <p:spPr>
            <a:xfrm>
              <a:off x="701064" y="2006025"/>
              <a:ext cx="4358450" cy="5537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成功報酬初年年収の</a:t>
              </a:r>
              <a:r>
                <a:rPr lang="en-US" altLang="ja-JP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25</a:t>
              </a:r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％～</a:t>
              </a:r>
              <a:r>
                <a:rPr lang="en-US" altLang="ja-JP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35</a:t>
              </a:r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％</a:t>
              </a:r>
              <a:endParaRPr lang="en-US" altLang="ja-JP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32172E94-30B8-41A8-9303-DB91E2B63F35}"/>
                </a:ext>
              </a:extLst>
            </p:cNvPr>
            <p:cNvSpPr/>
            <p:nvPr/>
          </p:nvSpPr>
          <p:spPr>
            <a:xfrm>
              <a:off x="743387" y="2350600"/>
              <a:ext cx="3553880" cy="10280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キャリアアドバイザー（</a:t>
              </a:r>
              <a:r>
                <a:rPr lang="en-US" altLang="ja-JP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CA</a:t>
              </a:r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）</a:t>
              </a:r>
              <a:endParaRPr lang="en-US" altLang="ja-JP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  <a:p>
              <a:pPr algn="ctr"/>
              <a:r>
                <a:rPr lang="en-US" altLang="ja-JP" sz="2000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and</a:t>
              </a:r>
              <a:r>
                <a:rPr lang="ja-JP" altLang="en-US" sz="2000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／</a:t>
              </a:r>
              <a:r>
                <a:rPr lang="en-US" altLang="ja-JP" sz="2000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or</a:t>
              </a:r>
            </a:p>
            <a:p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リクルートアドバイザー（</a:t>
              </a:r>
              <a:r>
                <a:rPr lang="en-US" altLang="ja-JP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RA</a:t>
              </a:r>
              <a:r>
                <a:rPr lang="ja-JP" altLang="en-US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）</a:t>
              </a:r>
              <a:endParaRPr lang="en-US" altLang="ja-JP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</p:grp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EC0D44B0-FE39-4143-9DAA-D9BE2A9E1762}"/>
              </a:ext>
            </a:extLst>
          </p:cNvPr>
          <p:cNvSpPr/>
          <p:nvPr/>
        </p:nvSpPr>
        <p:spPr>
          <a:xfrm>
            <a:off x="8170353" y="4940414"/>
            <a:ext cx="3001425" cy="817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人材派遣会社（</a:t>
            </a:r>
            <a:r>
              <a:rPr lang="en-US" altLang="ja-JP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W</a:t>
            </a:r>
            <a:r>
              <a:rPr lang="ja-JP" altLang="en-US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</a:t>
            </a:r>
            <a:r>
              <a:rPr lang="en-US" altLang="ja-JP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B</a:t>
            </a:r>
            <a:r>
              <a:rPr lang="ja-JP" altLang="en-US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）</a:t>
            </a:r>
            <a:endParaRPr lang="en-US" altLang="ja-JP" sz="2200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ハローワーク</a:t>
            </a:r>
            <a:endParaRPr lang="en-US" altLang="ja-JP" sz="2200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79A6FA11-A03D-4BEF-9660-26501D5BC8BE}"/>
              </a:ext>
            </a:extLst>
          </p:cNvPr>
          <p:cNvSpPr/>
          <p:nvPr/>
        </p:nvSpPr>
        <p:spPr>
          <a:xfrm>
            <a:off x="0" y="6292193"/>
            <a:ext cx="12192000" cy="553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※</a:t>
            </a:r>
            <a:r>
              <a:rPr lang="ja-JP" altLang="en-US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キーは職種・職位による書類選考通過率の相違（大学名区別の経験）</a:t>
            </a:r>
            <a:endParaRPr lang="en-US" altLang="ja-JP" sz="28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D5A72397-195C-4DA4-A6F3-BB5F20BEB870}"/>
              </a:ext>
            </a:extLst>
          </p:cNvPr>
          <p:cNvCxnSpPr>
            <a:cxnSpLocks/>
          </p:cNvCxnSpPr>
          <p:nvPr/>
        </p:nvCxnSpPr>
        <p:spPr>
          <a:xfrm flipV="1">
            <a:off x="7423087" y="4438644"/>
            <a:ext cx="704510" cy="931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06BBC7E9-0E3E-40D8-9DAD-B3AD2332EC02}"/>
              </a:ext>
            </a:extLst>
          </p:cNvPr>
          <p:cNvCxnSpPr>
            <a:cxnSpLocks/>
            <a:endCxn id="6" idx="4"/>
          </p:cNvCxnSpPr>
          <p:nvPr/>
        </p:nvCxnSpPr>
        <p:spPr>
          <a:xfrm>
            <a:off x="8120484" y="4438644"/>
            <a:ext cx="7113" cy="1717307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998D3FF2-38CB-493F-916B-8C17E0B3F0E9}"/>
              </a:ext>
            </a:extLst>
          </p:cNvPr>
          <p:cNvCxnSpPr>
            <a:cxnSpLocks/>
          </p:cNvCxnSpPr>
          <p:nvPr/>
        </p:nvCxnSpPr>
        <p:spPr>
          <a:xfrm>
            <a:off x="4134884" y="3120765"/>
            <a:ext cx="0" cy="2184336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B446C48B-9A38-44E0-B8DF-E7E2CC3F01D5}"/>
              </a:ext>
            </a:extLst>
          </p:cNvPr>
          <p:cNvCxnSpPr>
            <a:cxnSpLocks/>
          </p:cNvCxnSpPr>
          <p:nvPr/>
        </p:nvCxnSpPr>
        <p:spPr>
          <a:xfrm flipV="1">
            <a:off x="4134884" y="3118266"/>
            <a:ext cx="900029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F4A6E155-2EF4-4848-8542-9D8FEA92041D}"/>
              </a:ext>
            </a:extLst>
          </p:cNvPr>
          <p:cNvCxnSpPr>
            <a:cxnSpLocks/>
          </p:cNvCxnSpPr>
          <p:nvPr/>
        </p:nvCxnSpPr>
        <p:spPr>
          <a:xfrm>
            <a:off x="157316" y="4871275"/>
            <a:ext cx="3977568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6B218DAC-43E3-4371-A019-45FEB32D628F}"/>
              </a:ext>
            </a:extLst>
          </p:cNvPr>
          <p:cNvCxnSpPr>
            <a:cxnSpLocks/>
          </p:cNvCxnSpPr>
          <p:nvPr/>
        </p:nvCxnSpPr>
        <p:spPr>
          <a:xfrm>
            <a:off x="7060491" y="934584"/>
            <a:ext cx="0" cy="2665442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2A2F1E46-CB8B-4D96-97D6-C110472D25DD}"/>
              </a:ext>
            </a:extLst>
          </p:cNvPr>
          <p:cNvCxnSpPr>
            <a:cxnSpLocks/>
          </p:cNvCxnSpPr>
          <p:nvPr/>
        </p:nvCxnSpPr>
        <p:spPr>
          <a:xfrm>
            <a:off x="5949481" y="916043"/>
            <a:ext cx="1111010" cy="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C0CB1C3C-72A1-4332-A91F-33D8F2179257}"/>
              </a:ext>
            </a:extLst>
          </p:cNvPr>
          <p:cNvCxnSpPr>
            <a:cxnSpLocks/>
          </p:cNvCxnSpPr>
          <p:nvPr/>
        </p:nvCxnSpPr>
        <p:spPr>
          <a:xfrm>
            <a:off x="7077252" y="2970782"/>
            <a:ext cx="3977568" cy="0"/>
          </a:xfrm>
          <a:prstGeom prst="line">
            <a:avLst/>
          </a:prstGeom>
          <a:ln w="127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A6496F8F-1B03-4674-9DB8-22AD5E5FCD8D}"/>
              </a:ext>
            </a:extLst>
          </p:cNvPr>
          <p:cNvSpPr/>
          <p:nvPr/>
        </p:nvSpPr>
        <p:spPr>
          <a:xfrm>
            <a:off x="7077252" y="1321777"/>
            <a:ext cx="4358423" cy="1184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【</a:t>
            </a:r>
            <a:r>
              <a:rPr lang="ja-JP" altLang="en-US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サーチ型</a:t>
            </a:r>
            <a:r>
              <a:rPr lang="en-US" altLang="ja-JP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】</a:t>
            </a:r>
          </a:p>
          <a:p>
            <a:r>
              <a:rPr lang="en-US" altLang="ja-JP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</a:t>
            </a:r>
            <a:r>
              <a:rPr lang="ja-JP" altLang="en-US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エグゼクティブサーチファームの</a:t>
            </a:r>
          </a:p>
          <a:p>
            <a:r>
              <a:rPr lang="ja-JP" altLang="en-US" sz="22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ヘッドハンター </a:t>
            </a:r>
            <a:r>
              <a:rPr lang="en-US" altLang="ja-JP" sz="20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with </a:t>
            </a:r>
            <a:r>
              <a:rPr lang="ja-JP" altLang="en-US" sz="20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リテイナー</a:t>
            </a:r>
            <a:endParaRPr lang="ja-JP" altLang="en-US" sz="2200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496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B7A528A6-68FE-40EC-B5B9-60ACFD74DBEC}"/>
              </a:ext>
            </a:extLst>
          </p:cNvPr>
          <p:cNvSpPr/>
          <p:nvPr/>
        </p:nvSpPr>
        <p:spPr>
          <a:xfrm>
            <a:off x="0" y="4773934"/>
            <a:ext cx="12192000" cy="2084066"/>
          </a:xfrm>
          <a:prstGeom prst="rect">
            <a:avLst/>
          </a:prstGeom>
          <a:gradFill>
            <a:gsLst>
              <a:gs pos="25000">
                <a:srgbClr val="FF8B8B"/>
              </a:gs>
              <a:gs pos="100000">
                <a:srgbClr val="FF5353"/>
              </a:gs>
              <a:gs pos="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D0FA33E-FC9A-47E7-A71C-D0AAEF8454BE}"/>
              </a:ext>
            </a:extLst>
          </p:cNvPr>
          <p:cNvSpPr/>
          <p:nvPr/>
        </p:nvSpPr>
        <p:spPr>
          <a:xfrm>
            <a:off x="0" y="1739900"/>
            <a:ext cx="12192000" cy="2827405"/>
          </a:xfrm>
          <a:prstGeom prst="rect">
            <a:avLst/>
          </a:prstGeom>
          <a:gradFill>
            <a:gsLst>
              <a:gs pos="100000">
                <a:schemeClr val="accent1">
                  <a:lumMod val="5000"/>
                  <a:lumOff val="95000"/>
                </a:schemeClr>
              </a:gs>
              <a:gs pos="32000">
                <a:srgbClr val="00B0F0"/>
              </a:gs>
              <a:gs pos="72000">
                <a:srgbClr val="21C5FF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714638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　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　プロフィールサマリー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F3ABBB4A-8BA6-433C-94D4-1A490E8F818A}"/>
              </a:ext>
            </a:extLst>
          </p:cNvPr>
          <p:cNvCxnSpPr/>
          <p:nvPr/>
        </p:nvCxnSpPr>
        <p:spPr>
          <a:xfrm>
            <a:off x="0" y="4676042"/>
            <a:ext cx="121920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C69D6C7-9428-40B0-850B-63D91792510D}"/>
              </a:ext>
            </a:extLst>
          </p:cNvPr>
          <p:cNvSpPr txBox="1"/>
          <p:nvPr/>
        </p:nvSpPr>
        <p:spPr>
          <a:xfrm>
            <a:off x="212651" y="3978579"/>
            <a:ext cx="1442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 w="3175"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早稲田大学</a:t>
            </a:r>
            <a:endParaRPr kumimoji="1" lang="en-US" altLang="ja-JP" sz="1600" b="1" i="0" u="none" strike="noStrike" kern="1200" cap="none" spc="0" normalizeH="0" baseline="0" noProof="0" dirty="0">
              <a:ln w="3175">
                <a:noFill/>
              </a:ln>
              <a:solidFill>
                <a:prstClr val="white"/>
              </a:solidFill>
              <a:effectLst>
                <a:glow rad="139700">
                  <a:prstClr val="white">
                    <a:lumMod val="65000"/>
                    <a:alpha val="40000"/>
                  </a:prstClr>
                </a:glow>
              </a:effectLst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 w="3175"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卒業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8490EE5F-A439-449C-9A9D-118C06F65027}"/>
              </a:ext>
            </a:extLst>
          </p:cNvPr>
          <p:cNvSpPr txBox="1"/>
          <p:nvPr/>
        </p:nvSpPr>
        <p:spPr>
          <a:xfrm>
            <a:off x="11157" y="2970232"/>
            <a:ext cx="247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日本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IBM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入社　在籍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20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年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white">
                    <a:lumMod val="65000"/>
                    <a:alpha val="40000"/>
                  </a:prstClr>
                </a:glow>
              </a:effectLst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大企業担当　コンサル営業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CB975E97-51B2-4B10-A8C7-D5994998AFED}"/>
              </a:ext>
            </a:extLst>
          </p:cNvPr>
          <p:cNvSpPr txBox="1"/>
          <p:nvPr/>
        </p:nvSpPr>
        <p:spPr>
          <a:xfrm>
            <a:off x="1358703" y="2372830"/>
            <a:ext cx="258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明豊ファシリティワークス㈱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white">
                    <a:lumMod val="65000"/>
                    <a:alpha val="40000"/>
                  </a:prstClr>
                </a:glow>
              </a:effectLst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取締役就任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A8A4B65-5107-4166-BA02-AB97B3DAD298}"/>
              </a:ext>
            </a:extLst>
          </p:cNvPr>
          <p:cNvSpPr txBox="1"/>
          <p:nvPr/>
        </p:nvSpPr>
        <p:spPr>
          <a:xfrm>
            <a:off x="3573194" y="1834456"/>
            <a:ext cx="2122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48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歳 ディサークル㈱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white">
                    <a:lumMod val="65000"/>
                    <a:alpha val="40000"/>
                  </a:prstClr>
                </a:glow>
              </a:effectLst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社長就任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E3388D08-600A-4585-B4F8-63A086722B69}"/>
              </a:ext>
            </a:extLst>
          </p:cNvPr>
          <p:cNvSpPr txBox="1"/>
          <p:nvPr/>
        </p:nvSpPr>
        <p:spPr>
          <a:xfrm>
            <a:off x="4504208" y="4851999"/>
            <a:ext cx="217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50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歳 ディサークル㈱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white">
                    <a:lumMod val="65000"/>
                    <a:alpha val="40000"/>
                  </a:prstClr>
                </a:glow>
              </a:effectLst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社長を引責辞任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887207B-4ECB-4385-B5A0-ABDFE67CA5B6}"/>
              </a:ext>
            </a:extLst>
          </p:cNvPr>
          <p:cNvSpPr txBox="1"/>
          <p:nvPr/>
        </p:nvSpPr>
        <p:spPr>
          <a:xfrm>
            <a:off x="5150449" y="5758402"/>
            <a:ext cx="2322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8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ヶ月のプータロー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white">
                    <a:lumMod val="65000"/>
                    <a:alpha val="40000"/>
                  </a:prstClr>
                </a:glow>
              </a:effectLst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浪人を経験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96E5F76-684B-4F0E-9ED4-E9AAE122C19A}"/>
              </a:ext>
            </a:extLst>
          </p:cNvPr>
          <p:cNvSpPr txBox="1"/>
          <p:nvPr/>
        </p:nvSpPr>
        <p:spPr>
          <a:xfrm>
            <a:off x="7817477" y="6233376"/>
            <a:ext cx="3986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　職を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5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年で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5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社を渡り歩くジョブホッパー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white">
                    <a:lumMod val="65000"/>
                    <a:alpha val="40000"/>
                  </a:prstClr>
                </a:glow>
              </a:effectLst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給与遅配会社や３ヶ月で退職した会社もアリ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0690CAB-8AA4-40E9-B45B-092DAA73E723}"/>
              </a:ext>
            </a:extLst>
          </p:cNvPr>
          <p:cNvSpPr txBox="1"/>
          <p:nvPr/>
        </p:nvSpPr>
        <p:spPr>
          <a:xfrm>
            <a:off x="7733763" y="3675374"/>
            <a:ext cx="2490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56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歳 日本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IBM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子会社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white">
                    <a:lumMod val="65000"/>
                    <a:alpha val="40000"/>
                  </a:prstClr>
                </a:glow>
              </a:effectLst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と契約研修講師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4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年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4A77EDE3-0FD9-4233-9A79-EDD3D71EC1CF}"/>
              </a:ext>
            </a:extLst>
          </p:cNvPr>
          <p:cNvSpPr txBox="1"/>
          <p:nvPr/>
        </p:nvSpPr>
        <p:spPr>
          <a:xfrm>
            <a:off x="9156586" y="1717710"/>
            <a:ext cx="300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現在 人材紹介エージェント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white">
                    <a:lumMod val="65000"/>
                    <a:alpha val="40000"/>
                  </a:prstClr>
                </a:glow>
              </a:effectLst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経験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10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white">
                      <a:lumMod val="65000"/>
                      <a:alpha val="40000"/>
                    </a:prstClr>
                  </a:glow>
                </a:effectLst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年目コンサルティングファーム求人を担当　</a:t>
            </a:r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B7C69E57-F40F-421E-A726-8FEF6CE6ECD4}"/>
              </a:ext>
            </a:extLst>
          </p:cNvPr>
          <p:cNvSpPr/>
          <p:nvPr/>
        </p:nvSpPr>
        <p:spPr>
          <a:xfrm>
            <a:off x="1323166" y="2444679"/>
            <a:ext cx="9687734" cy="3938351"/>
          </a:xfrm>
          <a:custGeom>
            <a:avLst/>
            <a:gdLst>
              <a:gd name="connsiteX0" fmla="*/ 0 w 10109200"/>
              <a:gd name="connsiteY0" fmla="*/ 2336800 h 4305554"/>
              <a:gd name="connsiteX1" fmla="*/ 3200400 w 10109200"/>
              <a:gd name="connsiteY1" fmla="*/ 215900 h 4305554"/>
              <a:gd name="connsiteX2" fmla="*/ 6794500 w 10109200"/>
              <a:gd name="connsiteY2" fmla="*/ 4305300 h 4305554"/>
              <a:gd name="connsiteX3" fmla="*/ 10109200 w 10109200"/>
              <a:gd name="connsiteY3" fmla="*/ 0 h 4305554"/>
              <a:gd name="connsiteX0" fmla="*/ 0 w 10109200"/>
              <a:gd name="connsiteY0" fmla="*/ 2336800 h 4345553"/>
              <a:gd name="connsiteX1" fmla="*/ 3200400 w 10109200"/>
              <a:gd name="connsiteY1" fmla="*/ 215900 h 4345553"/>
              <a:gd name="connsiteX2" fmla="*/ 5788488 w 10109200"/>
              <a:gd name="connsiteY2" fmla="*/ 4345302 h 4345553"/>
              <a:gd name="connsiteX3" fmla="*/ 10109200 w 10109200"/>
              <a:gd name="connsiteY3" fmla="*/ 0 h 4345553"/>
              <a:gd name="connsiteX0" fmla="*/ 0 w 10109200"/>
              <a:gd name="connsiteY0" fmla="*/ 2336800 h 4398887"/>
              <a:gd name="connsiteX1" fmla="*/ 3200400 w 10109200"/>
              <a:gd name="connsiteY1" fmla="*/ 215900 h 4398887"/>
              <a:gd name="connsiteX2" fmla="*/ 6291494 w 10109200"/>
              <a:gd name="connsiteY2" fmla="*/ 4398638 h 4398887"/>
              <a:gd name="connsiteX3" fmla="*/ 10109200 w 10109200"/>
              <a:gd name="connsiteY3" fmla="*/ 0 h 4398887"/>
              <a:gd name="connsiteX0" fmla="*/ 0 w 10109200"/>
              <a:gd name="connsiteY0" fmla="*/ 2336800 h 4345553"/>
              <a:gd name="connsiteX1" fmla="*/ 3200400 w 10109200"/>
              <a:gd name="connsiteY1" fmla="*/ 215900 h 4345553"/>
              <a:gd name="connsiteX2" fmla="*/ 6573668 w 10109200"/>
              <a:gd name="connsiteY2" fmla="*/ 4345302 h 4345553"/>
              <a:gd name="connsiteX3" fmla="*/ 10109200 w 10109200"/>
              <a:gd name="connsiteY3" fmla="*/ 0 h 4345553"/>
              <a:gd name="connsiteX0" fmla="*/ 0 w 10109200"/>
              <a:gd name="connsiteY0" fmla="*/ 2336800 h 4345555"/>
              <a:gd name="connsiteX1" fmla="*/ 3875165 w 10109200"/>
              <a:gd name="connsiteY1" fmla="*/ 242567 h 4345555"/>
              <a:gd name="connsiteX2" fmla="*/ 6573668 w 10109200"/>
              <a:gd name="connsiteY2" fmla="*/ 4345302 h 4345555"/>
              <a:gd name="connsiteX3" fmla="*/ 10109200 w 10109200"/>
              <a:gd name="connsiteY3" fmla="*/ 0 h 4345555"/>
              <a:gd name="connsiteX0" fmla="*/ 0 w 10109200"/>
              <a:gd name="connsiteY0" fmla="*/ 2336800 h 4358888"/>
              <a:gd name="connsiteX1" fmla="*/ 3875165 w 10109200"/>
              <a:gd name="connsiteY1" fmla="*/ 242567 h 4358888"/>
              <a:gd name="connsiteX2" fmla="*/ 5929618 w 10109200"/>
              <a:gd name="connsiteY2" fmla="*/ 4358636 h 4358888"/>
              <a:gd name="connsiteX3" fmla="*/ 10109200 w 10109200"/>
              <a:gd name="connsiteY3" fmla="*/ 0 h 4358888"/>
              <a:gd name="connsiteX0" fmla="*/ 0 w 10109200"/>
              <a:gd name="connsiteY0" fmla="*/ 2448695 h 4470765"/>
              <a:gd name="connsiteX1" fmla="*/ 3759236 w 10109200"/>
              <a:gd name="connsiteY1" fmla="*/ 47782 h 4470765"/>
              <a:gd name="connsiteX2" fmla="*/ 5929618 w 10109200"/>
              <a:gd name="connsiteY2" fmla="*/ 4470531 h 4470765"/>
              <a:gd name="connsiteX3" fmla="*/ 10109200 w 10109200"/>
              <a:gd name="connsiteY3" fmla="*/ 111895 h 4470765"/>
              <a:gd name="connsiteX0" fmla="*/ 0 w 10109200"/>
              <a:gd name="connsiteY0" fmla="*/ 2449221 h 4484624"/>
              <a:gd name="connsiteX1" fmla="*/ 3759236 w 10109200"/>
              <a:gd name="connsiteY1" fmla="*/ 48308 h 4484624"/>
              <a:gd name="connsiteX2" fmla="*/ 6380453 w 10109200"/>
              <a:gd name="connsiteY2" fmla="*/ 4484391 h 4484624"/>
              <a:gd name="connsiteX3" fmla="*/ 10109200 w 10109200"/>
              <a:gd name="connsiteY3" fmla="*/ 112421 h 4484624"/>
              <a:gd name="connsiteX0" fmla="*/ 0 w 10109200"/>
              <a:gd name="connsiteY0" fmla="*/ 2449221 h 4484624"/>
              <a:gd name="connsiteX1" fmla="*/ 3875165 w 10109200"/>
              <a:gd name="connsiteY1" fmla="*/ 48308 h 4484624"/>
              <a:gd name="connsiteX2" fmla="*/ 6380453 w 10109200"/>
              <a:gd name="connsiteY2" fmla="*/ 4484391 h 4484624"/>
              <a:gd name="connsiteX3" fmla="*/ 10109200 w 10109200"/>
              <a:gd name="connsiteY3" fmla="*/ 112421 h 4484624"/>
              <a:gd name="connsiteX0" fmla="*/ 0 w 10109200"/>
              <a:gd name="connsiteY0" fmla="*/ 2450278 h 4512348"/>
              <a:gd name="connsiteX1" fmla="*/ 3875165 w 10109200"/>
              <a:gd name="connsiteY1" fmla="*/ 49365 h 4512348"/>
              <a:gd name="connsiteX2" fmla="*/ 6857051 w 10109200"/>
              <a:gd name="connsiteY2" fmla="*/ 4512116 h 4512348"/>
              <a:gd name="connsiteX3" fmla="*/ 10109200 w 10109200"/>
              <a:gd name="connsiteY3" fmla="*/ 113478 h 4512348"/>
              <a:gd name="connsiteX0" fmla="*/ 0 w 10109200"/>
              <a:gd name="connsiteY0" fmla="*/ 2447528 h 4439801"/>
              <a:gd name="connsiteX1" fmla="*/ 3875165 w 10109200"/>
              <a:gd name="connsiteY1" fmla="*/ 46615 h 4439801"/>
              <a:gd name="connsiteX2" fmla="*/ 7042587 w 10109200"/>
              <a:gd name="connsiteY2" fmla="*/ 4439566 h 4439801"/>
              <a:gd name="connsiteX3" fmla="*/ 10109200 w 10109200"/>
              <a:gd name="connsiteY3" fmla="*/ 110728 h 4439801"/>
              <a:gd name="connsiteX0" fmla="*/ 0 w 10109200"/>
              <a:gd name="connsiteY0" fmla="*/ 2336800 h 4329083"/>
              <a:gd name="connsiteX1" fmla="*/ 3795650 w 10109200"/>
              <a:gd name="connsiteY1" fmla="*/ 103407 h 4329083"/>
              <a:gd name="connsiteX2" fmla="*/ 7042587 w 10109200"/>
              <a:gd name="connsiteY2" fmla="*/ 4328838 h 4329083"/>
              <a:gd name="connsiteX3" fmla="*/ 10109200 w 10109200"/>
              <a:gd name="connsiteY3" fmla="*/ 0 h 432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09200" h="4329083">
                <a:moveTo>
                  <a:pt x="0" y="2336800"/>
                </a:moveTo>
                <a:cubicBezTo>
                  <a:pt x="1033991" y="1112308"/>
                  <a:pt x="2621886" y="-228599"/>
                  <a:pt x="3795650" y="103407"/>
                </a:cubicBezTo>
                <a:cubicBezTo>
                  <a:pt x="4969414" y="435413"/>
                  <a:pt x="5891120" y="4364821"/>
                  <a:pt x="7042587" y="4328838"/>
                </a:cubicBezTo>
                <a:cubicBezTo>
                  <a:pt x="8194054" y="4292855"/>
                  <a:pt x="9027583" y="2134658"/>
                  <a:pt x="1010920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9761225B-21AB-4CA0-88CB-6BB32E97446E}"/>
              </a:ext>
            </a:extLst>
          </p:cNvPr>
          <p:cNvSpPr/>
          <p:nvPr/>
        </p:nvSpPr>
        <p:spPr>
          <a:xfrm>
            <a:off x="1297849" y="4483674"/>
            <a:ext cx="108000" cy="1080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46" name="楕円 45">
            <a:extLst>
              <a:ext uri="{FF2B5EF4-FFF2-40B4-BE49-F238E27FC236}">
                <a16:creationId xmlns:a16="http://schemas.microsoft.com/office/drawing/2014/main" id="{883BC51E-A41E-4550-93FE-09A6491B26B2}"/>
              </a:ext>
            </a:extLst>
          </p:cNvPr>
          <p:cNvSpPr/>
          <p:nvPr/>
        </p:nvSpPr>
        <p:spPr>
          <a:xfrm>
            <a:off x="2202549" y="3609376"/>
            <a:ext cx="108000" cy="1080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51" name="楕円 50">
            <a:extLst>
              <a:ext uri="{FF2B5EF4-FFF2-40B4-BE49-F238E27FC236}">
                <a16:creationId xmlns:a16="http://schemas.microsoft.com/office/drawing/2014/main" id="{C09D9C9B-9261-488D-B780-B09A5E972311}"/>
              </a:ext>
            </a:extLst>
          </p:cNvPr>
          <p:cNvSpPr/>
          <p:nvPr/>
        </p:nvSpPr>
        <p:spPr>
          <a:xfrm>
            <a:off x="3282694" y="2843605"/>
            <a:ext cx="108000" cy="1080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B7418D95-8B95-4662-A129-0D6AFE091C2C}"/>
              </a:ext>
            </a:extLst>
          </p:cNvPr>
          <p:cNvSpPr/>
          <p:nvPr/>
        </p:nvSpPr>
        <p:spPr>
          <a:xfrm>
            <a:off x="4565926" y="2431858"/>
            <a:ext cx="108000" cy="1080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31187B73-9A92-49EF-A5D2-2713034E796B}"/>
              </a:ext>
            </a:extLst>
          </p:cNvPr>
          <p:cNvSpPr/>
          <p:nvPr/>
        </p:nvSpPr>
        <p:spPr>
          <a:xfrm>
            <a:off x="6625760" y="4818406"/>
            <a:ext cx="108000" cy="1080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57" name="楕円 56">
            <a:extLst>
              <a:ext uri="{FF2B5EF4-FFF2-40B4-BE49-F238E27FC236}">
                <a16:creationId xmlns:a16="http://schemas.microsoft.com/office/drawing/2014/main" id="{92D297D7-D1DD-4B74-825E-9D7309328A8D}"/>
              </a:ext>
            </a:extLst>
          </p:cNvPr>
          <p:cNvSpPr/>
          <p:nvPr/>
        </p:nvSpPr>
        <p:spPr>
          <a:xfrm>
            <a:off x="7095588" y="5637581"/>
            <a:ext cx="108000" cy="1080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59" name="楕円 58">
            <a:extLst>
              <a:ext uri="{FF2B5EF4-FFF2-40B4-BE49-F238E27FC236}">
                <a16:creationId xmlns:a16="http://schemas.microsoft.com/office/drawing/2014/main" id="{0B21092E-70D4-4AA0-9899-0AFFD35DF679}"/>
              </a:ext>
            </a:extLst>
          </p:cNvPr>
          <p:cNvSpPr/>
          <p:nvPr/>
        </p:nvSpPr>
        <p:spPr>
          <a:xfrm>
            <a:off x="8045913" y="6331121"/>
            <a:ext cx="108000" cy="1080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61" name="楕円 60">
            <a:extLst>
              <a:ext uri="{FF2B5EF4-FFF2-40B4-BE49-F238E27FC236}">
                <a16:creationId xmlns:a16="http://schemas.microsoft.com/office/drawing/2014/main" id="{1B044D6E-1149-42AC-8F91-7F262E4D861C}"/>
              </a:ext>
            </a:extLst>
          </p:cNvPr>
          <p:cNvSpPr/>
          <p:nvPr/>
        </p:nvSpPr>
        <p:spPr>
          <a:xfrm>
            <a:off x="10104938" y="4036696"/>
            <a:ext cx="108000" cy="1080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63" name="楕円 62">
            <a:extLst>
              <a:ext uri="{FF2B5EF4-FFF2-40B4-BE49-F238E27FC236}">
                <a16:creationId xmlns:a16="http://schemas.microsoft.com/office/drawing/2014/main" id="{DF3D5781-A55B-4EAC-904A-1DAF618F3BCA}"/>
              </a:ext>
            </a:extLst>
          </p:cNvPr>
          <p:cNvSpPr/>
          <p:nvPr/>
        </p:nvSpPr>
        <p:spPr>
          <a:xfrm>
            <a:off x="10933600" y="2444558"/>
            <a:ext cx="108000" cy="1080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5BD2001A-7581-4CC9-B723-CC0E499A7505}"/>
              </a:ext>
            </a:extLst>
          </p:cNvPr>
          <p:cNvGrpSpPr/>
          <p:nvPr/>
        </p:nvGrpSpPr>
        <p:grpSpPr>
          <a:xfrm>
            <a:off x="763957" y="865456"/>
            <a:ext cx="4889035" cy="964672"/>
            <a:chOff x="523106" y="3964352"/>
            <a:chExt cx="3734466" cy="964672"/>
          </a:xfrm>
        </p:grpSpPr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63D744CB-07EC-40AF-800C-A9F7C795ADA9}"/>
                </a:ext>
              </a:extLst>
            </p:cNvPr>
            <p:cNvSpPr txBox="1"/>
            <p:nvPr/>
          </p:nvSpPr>
          <p:spPr>
            <a:xfrm>
              <a:off x="523106" y="3964352"/>
              <a:ext cx="26178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明朝 Medium" panose="02020500000000000000" pitchFamily="18" charset="-128"/>
                  <a:ea typeface="BIZ UDP明朝 Medium" panose="02020500000000000000" pitchFamily="18" charset="-128"/>
                  <a:cs typeface="+mn-cs"/>
                </a:rPr>
                <a:t>須佐 尚弘 </a:t>
              </a:r>
              <a:endPara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D3E35277-D1CB-4087-A540-A30251895EE6}"/>
                </a:ext>
              </a:extLst>
            </p:cNvPr>
            <p:cNvSpPr txBox="1"/>
            <p:nvPr/>
          </p:nvSpPr>
          <p:spPr>
            <a:xfrm>
              <a:off x="2438068" y="4098027"/>
              <a:ext cx="18195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IZ UDP明朝 Medium" panose="02020500000000000000" pitchFamily="18" charset="-128"/>
                  <a:ea typeface="BIZ UDP明朝 Medium" panose="02020500000000000000" pitchFamily="18" charset="-128"/>
                  <a:cs typeface="+mn-cs"/>
                </a:rPr>
                <a:t>スサ　ナオヒロ</a:t>
              </a:r>
              <a:endPara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endParaRPr>
            </a:p>
          </p:txBody>
        </p:sp>
      </p:grp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12E024A7-A583-47FA-ABAE-90B74962EA16}"/>
              </a:ext>
            </a:extLst>
          </p:cNvPr>
          <p:cNvSpPr txBox="1"/>
          <p:nvPr/>
        </p:nvSpPr>
        <p:spPr>
          <a:xfrm>
            <a:off x="6794500" y="915920"/>
            <a:ext cx="4914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－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69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歳の波瀾爆笑半生－ 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pic>
        <p:nvPicPr>
          <p:cNvPr id="73" name="図 72" descr="ネクタイを締めた男性&#10;&#10;自動的に生成された説明">
            <a:extLst>
              <a:ext uri="{FF2B5EF4-FFF2-40B4-BE49-F238E27FC236}">
                <a16:creationId xmlns:a16="http://schemas.microsoft.com/office/drawing/2014/main" id="{883773D5-3EA5-4BAF-A05C-0A97926F4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15" b="99781" l="9925" r="97665">
                        <a14:foregroundMark x1="40951" y1="61505" x2="32861" y2="86340"/>
                        <a14:foregroundMark x1="32861" y1="86340" x2="32694" y2="96275"/>
                        <a14:foregroundMark x1="32694" y1="96275" x2="33945" y2="96567"/>
                        <a14:foregroundMark x1="72060" y1="54273" x2="79733" y2="59606"/>
                        <a14:foregroundMark x1="79733" y1="59606" x2="88073" y2="80789"/>
                        <a14:foregroundMark x1="88073" y1="80789" x2="87907" y2="92988"/>
                        <a14:foregroundMark x1="70058" y1="45362" x2="76981" y2="51059"/>
                        <a14:foregroundMark x1="76981" y1="51059" x2="96497" y2="57852"/>
                        <a14:foregroundMark x1="96497" y1="57852" x2="97665" y2="59971"/>
                        <a14:foregroundMark x1="97498" y1="63258" x2="96831" y2="81300"/>
                        <a14:foregroundMark x1="96831" y1="81300" x2="92911" y2="99270"/>
                        <a14:foregroundMark x1="57214" y1="61870" x2="78565" y2="62016"/>
                        <a14:foregroundMark x1="78565" y1="62016" x2="55713" y2="76187"/>
                        <a14:foregroundMark x1="55713" y1="76187" x2="52210" y2="85245"/>
                        <a14:foregroundMark x1="52210" y1="85245" x2="63219" y2="86121"/>
                        <a14:foregroundMark x1="63219" y1="86121" x2="87990" y2="84368"/>
                        <a14:foregroundMark x1="87990" y1="84368" x2="57131" y2="95690"/>
                        <a14:foregroundMark x1="57131" y1="95690" x2="42118" y2="94010"/>
                        <a14:foregroundMark x1="42118" y1="94010" x2="49041" y2="97516"/>
                        <a14:foregroundMark x1="49041" y1="97516" x2="65221" y2="99270"/>
                        <a14:foregroundMark x1="65221" y1="99270" x2="77731" y2="93645"/>
                        <a14:foregroundMark x1="77731" y1="93645" x2="81902" y2="71585"/>
                        <a14:foregroundMark x1="81902" y1="71585" x2="58549" y2="79401"/>
                        <a14:foregroundMark x1="58549" y1="79401" x2="55963" y2="81154"/>
                        <a14:foregroundMark x1="28941" y1="64573" x2="38532" y2="67641"/>
                        <a14:foregroundMark x1="38532" y1="67641" x2="31610" y2="72096"/>
                        <a14:foregroundMark x1="31610" y1="72096" x2="27440" y2="78524"/>
                        <a14:foregroundMark x1="27440" y1="78524" x2="28357" y2="86852"/>
                        <a14:foregroundMark x1="28357" y1="86852" x2="32110" y2="93353"/>
                        <a14:foregroundMark x1="32110" y1="93353" x2="32444" y2="93353"/>
                        <a14:foregroundMark x1="25485" y1="82607" x2="25271" y2="85902"/>
                        <a14:foregroundMark x1="25271" y1="85902" x2="30525" y2="99781"/>
                        <a14:foregroundMark x1="26883" y1="77868" x2="25938" y2="96567"/>
                        <a14:foregroundMark x1="25938" y1="96567" x2="26188" y2="97297"/>
                        <a14:foregroundMark x1="25479" y1="82605" x2="25271" y2="99416"/>
                        <a14:foregroundMark x1="27857" y1="67056" x2="48791" y2="60774"/>
                        <a14:foregroundMark x1="48123" y1="60774" x2="30942" y2="65449"/>
                        <a14:foregroundMark x1="30942" y1="65449" x2="47706" y2="59825"/>
                        <a14:foregroundMark x1="30942" y1="65888" x2="38032" y2="62893"/>
                        <a14:foregroundMark x1="38032" y1="62893" x2="29858" y2="65157"/>
                        <a14:foregroundMark x1="29858" y1="65157" x2="28142" y2="67312"/>
                        <a14:foregroundMark x1="25891" y1="81599" x2="26606" y2="88605"/>
                        <a14:foregroundMark x1="28774" y1="66253" x2="25938" y2="84368"/>
                        <a14:foregroundMark x1="28941" y1="65522" x2="26606" y2="84222"/>
                        <a14:foregroundMark x1="28774" y1="66472" x2="25688" y2="80789"/>
                        <a14:foregroundMark x1="25688" y1="80789" x2="25938" y2="84003"/>
                        <a14:foregroundMark x1="26188" y1="77502" x2="23770" y2="99781"/>
                        <a14:foregroundMark x1="29441" y1="66472" x2="23937" y2="99781"/>
                        <a14:foregroundMark x1="35947" y1="64207" x2="28524" y2="66910"/>
                        <a14:foregroundMark x1="28524" y1="66910" x2="23103" y2="95763"/>
                        <a14:foregroundMark x1="23103" y1="95763" x2="23103" y2="99781"/>
                        <a14:backgroundMark x1="26355" y1="69905" x2="25021" y2="75237"/>
                        <a14:backgroundMark x1="26772" y1="66837" x2="26177" y2="71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373" y="649340"/>
            <a:ext cx="950787" cy="1085594"/>
          </a:xfrm>
          <a:prstGeom prst="rect">
            <a:avLst/>
          </a:prstGeom>
          <a:ln>
            <a:noFill/>
          </a:ln>
        </p:spPr>
      </p:pic>
      <p:sp>
        <p:nvSpPr>
          <p:cNvPr id="3" name="吹き出し: 円形 2">
            <a:extLst>
              <a:ext uri="{FF2B5EF4-FFF2-40B4-BE49-F238E27FC236}">
                <a16:creationId xmlns:a16="http://schemas.microsoft.com/office/drawing/2014/main" id="{A39D24FF-6B86-4314-854D-C9E59CB180B9}"/>
              </a:ext>
            </a:extLst>
          </p:cNvPr>
          <p:cNvSpPr/>
          <p:nvPr/>
        </p:nvSpPr>
        <p:spPr>
          <a:xfrm>
            <a:off x="7817477" y="1971675"/>
            <a:ext cx="1574174" cy="1164962"/>
          </a:xfrm>
          <a:prstGeom prst="wedgeEllipseCallout">
            <a:avLst>
              <a:gd name="adj1" fmla="val 50979"/>
              <a:gd name="adj2" fmla="val -372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BAA4122-2327-4FEC-A844-286BB2918130}"/>
              </a:ext>
            </a:extLst>
          </p:cNvPr>
          <p:cNvSpPr txBox="1"/>
          <p:nvPr/>
        </p:nvSpPr>
        <p:spPr>
          <a:xfrm>
            <a:off x="7984901" y="2175392"/>
            <a:ext cx="1524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happy!!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now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001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F0FCEB8-1916-4A17-8E53-FD567E9751BB}"/>
              </a:ext>
            </a:extLst>
          </p:cNvPr>
          <p:cNvSpPr/>
          <p:nvPr/>
        </p:nvSpPr>
        <p:spPr>
          <a:xfrm>
            <a:off x="409574" y="4167240"/>
            <a:ext cx="11239500" cy="11927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これからの時代に必要になるもの</a:t>
            </a:r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83C0B5-DF6F-418A-9BA2-CB7C6E47E108}"/>
              </a:ext>
            </a:extLst>
          </p:cNvPr>
          <p:cNvSpPr/>
          <p:nvPr/>
        </p:nvSpPr>
        <p:spPr>
          <a:xfrm>
            <a:off x="333376" y="1160510"/>
            <a:ext cx="5019674" cy="1811688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5F3BF6BF-53CF-48B5-B321-D42D6A61A8A8}"/>
              </a:ext>
            </a:extLst>
          </p:cNvPr>
          <p:cNvSpPr/>
          <p:nvPr/>
        </p:nvSpPr>
        <p:spPr>
          <a:xfrm>
            <a:off x="314325" y="808817"/>
            <a:ext cx="5057775" cy="5652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95FDF397-3547-4451-AC21-472A10A806CD}"/>
              </a:ext>
            </a:extLst>
          </p:cNvPr>
          <p:cNvSpPr/>
          <p:nvPr/>
        </p:nvSpPr>
        <p:spPr>
          <a:xfrm>
            <a:off x="342900" y="896956"/>
            <a:ext cx="5019674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従来求められていた人材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8EA36460-B0C3-41EB-999A-25B9D2BEAE66}"/>
              </a:ext>
            </a:extLst>
          </p:cNvPr>
          <p:cNvSpPr/>
          <p:nvPr/>
        </p:nvSpPr>
        <p:spPr>
          <a:xfrm>
            <a:off x="409575" y="1457065"/>
            <a:ext cx="4943475" cy="1529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過去からの延長線上から脱することなく</a:t>
            </a:r>
            <a:endParaRPr kumimoji="1"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定型的な問題の処理能力に長けている人</a:t>
            </a:r>
            <a:endParaRPr kumimoji="1"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lang="en-US" altLang="ja-JP" sz="8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与えられた問題をそつなく解くのが得意な人</a:t>
            </a:r>
            <a:endParaRPr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20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正解アリきの偏差値秀才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68B1B6D4-F82D-47A0-9439-8982292FC3AA}"/>
              </a:ext>
            </a:extLst>
          </p:cNvPr>
          <p:cNvSpPr/>
          <p:nvPr/>
        </p:nvSpPr>
        <p:spPr>
          <a:xfrm>
            <a:off x="6638926" y="1160510"/>
            <a:ext cx="5019674" cy="1811688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四角形: 角を丸くする 34">
            <a:extLst>
              <a:ext uri="{FF2B5EF4-FFF2-40B4-BE49-F238E27FC236}">
                <a16:creationId xmlns:a16="http://schemas.microsoft.com/office/drawing/2014/main" id="{E68D3FF2-6DB4-4B89-8CDE-E830E705970F}"/>
              </a:ext>
            </a:extLst>
          </p:cNvPr>
          <p:cNvSpPr/>
          <p:nvPr/>
        </p:nvSpPr>
        <p:spPr>
          <a:xfrm>
            <a:off x="6619875" y="808817"/>
            <a:ext cx="5057775" cy="56527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C09B30B-CF19-4BF6-BE60-C327B1E26B8C}"/>
              </a:ext>
            </a:extLst>
          </p:cNvPr>
          <p:cNvSpPr/>
          <p:nvPr/>
        </p:nvSpPr>
        <p:spPr>
          <a:xfrm>
            <a:off x="6648450" y="896956"/>
            <a:ext cx="5019674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激変する環境下で変革を担う人材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D9046C4D-F35B-489F-B30B-F0091879550F}"/>
              </a:ext>
            </a:extLst>
          </p:cNvPr>
          <p:cNvSpPr/>
          <p:nvPr/>
        </p:nvSpPr>
        <p:spPr>
          <a:xfrm>
            <a:off x="6686549" y="1343925"/>
            <a:ext cx="4943475" cy="15535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自ら新しい問題を発見・定義し創造や変革を推進できる人</a:t>
            </a:r>
            <a:endParaRPr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前例にとらわれず自分の頭で考え、自らの</a:t>
            </a:r>
            <a:endParaRPr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言葉でビジョンを語れる人</a:t>
            </a:r>
            <a:endParaRPr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20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正解ナシでも走りながらリード</a:t>
            </a:r>
          </a:p>
          <a:p>
            <a:endParaRPr kumimoji="1" lang="ja-JP" altLang="en-US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0" name="矢印: 上 9">
            <a:extLst>
              <a:ext uri="{FF2B5EF4-FFF2-40B4-BE49-F238E27FC236}">
                <a16:creationId xmlns:a16="http://schemas.microsoft.com/office/drawing/2014/main" id="{6565226F-98F4-4D43-B8F4-03E3BCFCF28F}"/>
              </a:ext>
            </a:extLst>
          </p:cNvPr>
          <p:cNvSpPr/>
          <p:nvPr/>
        </p:nvSpPr>
        <p:spPr>
          <a:xfrm rot="5400000">
            <a:off x="5581652" y="1635874"/>
            <a:ext cx="895350" cy="824282"/>
          </a:xfrm>
          <a:prstGeom prst="upArrow">
            <a:avLst>
              <a:gd name="adj1" fmla="val 50000"/>
              <a:gd name="adj2" fmla="val 47819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E13D506-20ED-4D1C-9998-93ED2C71A838}"/>
              </a:ext>
            </a:extLst>
          </p:cNvPr>
          <p:cNvSpPr/>
          <p:nvPr/>
        </p:nvSpPr>
        <p:spPr>
          <a:xfrm>
            <a:off x="409575" y="5463256"/>
            <a:ext cx="11239500" cy="76200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40ABA16B-738D-4F1C-B6E6-9024604EB493}"/>
              </a:ext>
            </a:extLst>
          </p:cNvPr>
          <p:cNvGrpSpPr/>
          <p:nvPr/>
        </p:nvGrpSpPr>
        <p:grpSpPr>
          <a:xfrm>
            <a:off x="409574" y="4480025"/>
            <a:ext cx="11239500" cy="983231"/>
            <a:chOff x="428624" y="4817494"/>
            <a:chExt cx="11239500" cy="983231"/>
          </a:xfrm>
        </p:grpSpPr>
        <p:sp>
          <p:nvSpPr>
            <p:cNvPr id="14" name="フローチャート: 処理 13">
              <a:extLst>
                <a:ext uri="{FF2B5EF4-FFF2-40B4-BE49-F238E27FC236}">
                  <a16:creationId xmlns:a16="http://schemas.microsoft.com/office/drawing/2014/main" id="{AB3A73E6-7080-4089-840C-3159CBCF0173}"/>
                </a:ext>
              </a:extLst>
            </p:cNvPr>
            <p:cNvSpPr/>
            <p:nvPr/>
          </p:nvSpPr>
          <p:spPr>
            <a:xfrm>
              <a:off x="428624" y="5504564"/>
              <a:ext cx="11239500" cy="296161"/>
            </a:xfrm>
            <a:prstGeom prst="flowChartProcess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直角三角形 14">
              <a:extLst>
                <a:ext uri="{FF2B5EF4-FFF2-40B4-BE49-F238E27FC236}">
                  <a16:creationId xmlns:a16="http://schemas.microsoft.com/office/drawing/2014/main" id="{F5C6B6BE-6BC9-4881-9213-FC41B07B2C38}"/>
                </a:ext>
              </a:extLst>
            </p:cNvPr>
            <p:cNvSpPr/>
            <p:nvPr/>
          </p:nvSpPr>
          <p:spPr>
            <a:xfrm>
              <a:off x="428624" y="4817494"/>
              <a:ext cx="11229976" cy="687070"/>
            </a:xfrm>
            <a:prstGeom prst="rt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" name="フローチャート: 手操作入力 10">
            <a:extLst>
              <a:ext uri="{FF2B5EF4-FFF2-40B4-BE49-F238E27FC236}">
                <a16:creationId xmlns:a16="http://schemas.microsoft.com/office/drawing/2014/main" id="{B32E5BC9-83CC-418E-8C02-CA4BC9FCE6E4}"/>
              </a:ext>
            </a:extLst>
          </p:cNvPr>
          <p:cNvSpPr/>
          <p:nvPr/>
        </p:nvSpPr>
        <p:spPr>
          <a:xfrm>
            <a:off x="409575" y="3055175"/>
            <a:ext cx="11249025" cy="3170083"/>
          </a:xfrm>
          <a:prstGeom prst="flowChartManualInpu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C2C9DC6F-04F2-47C9-B060-CACD2A4B117D}"/>
              </a:ext>
            </a:extLst>
          </p:cNvPr>
          <p:cNvSpPr/>
          <p:nvPr/>
        </p:nvSpPr>
        <p:spPr>
          <a:xfrm>
            <a:off x="809625" y="5479880"/>
            <a:ext cx="2867025" cy="7620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ヒューマン・スキル</a:t>
            </a:r>
            <a:endParaRPr lang="en-US" altLang="ja-JP" sz="2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業界内知識・自社内常識</a:t>
            </a:r>
            <a:endParaRPr kumimoji="1" lang="en-US" altLang="ja-JP" sz="2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993C530-BEAE-488A-BA93-DD8A44517DBF}"/>
              </a:ext>
            </a:extLst>
          </p:cNvPr>
          <p:cNvSpPr/>
          <p:nvPr/>
        </p:nvSpPr>
        <p:spPr>
          <a:xfrm>
            <a:off x="7321940" y="5479880"/>
            <a:ext cx="3634593" cy="7620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ヒューマン・スキル</a:t>
            </a:r>
            <a:endParaRPr lang="en-US" altLang="ja-JP" sz="2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高度な専門知識＋</a:t>
            </a:r>
            <a:r>
              <a:rPr lang="ja-JP" altLang="en-US" sz="2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共感力</a:t>
            </a:r>
            <a:endParaRPr lang="en-US" altLang="ja-JP" sz="24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0077231A-13B8-4318-901D-959F9BED08AC}"/>
              </a:ext>
            </a:extLst>
          </p:cNvPr>
          <p:cNvSpPr/>
          <p:nvPr/>
        </p:nvSpPr>
        <p:spPr>
          <a:xfrm>
            <a:off x="809624" y="4849361"/>
            <a:ext cx="2867025" cy="363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経験・勘（ＫＫＤ）</a:t>
            </a:r>
            <a:endParaRPr kumimoji="1" lang="en-US" altLang="ja-JP" sz="2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6EAC3DF8-00BF-4BD5-B84E-16FF737F5A85}"/>
              </a:ext>
            </a:extLst>
          </p:cNvPr>
          <p:cNvSpPr/>
          <p:nvPr/>
        </p:nvSpPr>
        <p:spPr>
          <a:xfrm>
            <a:off x="6600825" y="4338806"/>
            <a:ext cx="5038725" cy="4204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ビジネス・フレームワーク（経営の基礎知識）</a:t>
            </a:r>
            <a:endParaRPr kumimoji="1"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DE4AD187-672F-4036-AAD6-630DDEF8CBED}"/>
              </a:ext>
            </a:extLst>
          </p:cNvPr>
          <p:cNvSpPr/>
          <p:nvPr/>
        </p:nvSpPr>
        <p:spPr>
          <a:xfrm>
            <a:off x="6848476" y="3334432"/>
            <a:ext cx="4791074" cy="7295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コンセプチュアル・スキル（論理思考力）</a:t>
            </a:r>
            <a:endParaRPr kumimoji="1"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lang="ja-JP" altLang="en-US" sz="2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芸術的センス ＞　＜ </a:t>
            </a:r>
            <a:r>
              <a:rPr lang="en-US" altLang="ja-JP" sz="2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AI</a:t>
            </a:r>
            <a:r>
              <a:rPr lang="ja-JP" altLang="en-US" sz="2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リテラシー</a:t>
            </a:r>
            <a:endParaRPr kumimoji="1" lang="en-US" altLang="ja-JP" sz="24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6E0918DF-29DA-48C7-86CE-71A50D0F4149}"/>
              </a:ext>
            </a:extLst>
          </p:cNvPr>
          <p:cNvCxnSpPr>
            <a:cxnSpLocks/>
          </p:cNvCxnSpPr>
          <p:nvPr/>
        </p:nvCxnSpPr>
        <p:spPr>
          <a:xfrm>
            <a:off x="390525" y="6359079"/>
            <a:ext cx="11268075" cy="0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18805CE5-F353-487E-B4B5-C062364B9704}"/>
              </a:ext>
            </a:extLst>
          </p:cNvPr>
          <p:cNvSpPr/>
          <p:nvPr/>
        </p:nvSpPr>
        <p:spPr>
          <a:xfrm>
            <a:off x="114301" y="6344332"/>
            <a:ext cx="1133474" cy="401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過去</a:t>
            </a:r>
            <a:endParaRPr kumimoji="1"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DC7C37B6-C04F-486F-A4C7-FA7D1CA04C08}"/>
              </a:ext>
            </a:extLst>
          </p:cNvPr>
          <p:cNvSpPr/>
          <p:nvPr/>
        </p:nvSpPr>
        <p:spPr>
          <a:xfrm>
            <a:off x="10182225" y="6344332"/>
            <a:ext cx="1476375" cy="401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0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現在・将来</a:t>
            </a:r>
            <a:endParaRPr kumimoji="1" lang="en-US" altLang="ja-JP" sz="2000" b="1" dirty="0">
              <a:solidFill>
                <a:schemeClr val="bg1">
                  <a:lumMod val="50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9753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第二の職業人生転身マップ</a:t>
            </a:r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" name="フローチャート: 処理 2">
            <a:extLst>
              <a:ext uri="{FF2B5EF4-FFF2-40B4-BE49-F238E27FC236}">
                <a16:creationId xmlns:a16="http://schemas.microsoft.com/office/drawing/2014/main" id="{0CE45714-3AD8-4D88-AC02-1BECB5795FB4}"/>
              </a:ext>
            </a:extLst>
          </p:cNvPr>
          <p:cNvSpPr/>
          <p:nvPr/>
        </p:nvSpPr>
        <p:spPr>
          <a:xfrm>
            <a:off x="1800226" y="1234140"/>
            <a:ext cx="8420102" cy="5153025"/>
          </a:xfrm>
          <a:prstGeom prst="flowChartProcess">
            <a:avLst/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7" name="矢印: 左右 6">
            <a:extLst>
              <a:ext uri="{FF2B5EF4-FFF2-40B4-BE49-F238E27FC236}">
                <a16:creationId xmlns:a16="http://schemas.microsoft.com/office/drawing/2014/main" id="{3C871225-5EF9-495C-AD05-DFA52650087F}"/>
              </a:ext>
            </a:extLst>
          </p:cNvPr>
          <p:cNvSpPr/>
          <p:nvPr/>
        </p:nvSpPr>
        <p:spPr>
          <a:xfrm>
            <a:off x="1781174" y="3462993"/>
            <a:ext cx="8420101" cy="409574"/>
          </a:xfrm>
          <a:prstGeom prst="leftRightArrow">
            <a:avLst>
              <a:gd name="adj1" fmla="val 40697"/>
              <a:gd name="adj2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矢印: 左右 31">
            <a:extLst>
              <a:ext uri="{FF2B5EF4-FFF2-40B4-BE49-F238E27FC236}">
                <a16:creationId xmlns:a16="http://schemas.microsoft.com/office/drawing/2014/main" id="{C3D2B37D-ED02-406C-B8F9-A607FBB64677}"/>
              </a:ext>
            </a:extLst>
          </p:cNvPr>
          <p:cNvSpPr/>
          <p:nvPr/>
        </p:nvSpPr>
        <p:spPr>
          <a:xfrm rot="5400000">
            <a:off x="3424238" y="3670159"/>
            <a:ext cx="5153025" cy="280989"/>
          </a:xfrm>
          <a:prstGeom prst="leftRightArrow">
            <a:avLst>
              <a:gd name="adj1" fmla="val 50000"/>
              <a:gd name="adj2" fmla="val 89216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6349E87C-192A-4013-A732-EB8E474B7C00}"/>
              </a:ext>
            </a:extLst>
          </p:cNvPr>
          <p:cNvSpPr/>
          <p:nvPr/>
        </p:nvSpPr>
        <p:spPr>
          <a:xfrm>
            <a:off x="5148262" y="2291419"/>
            <a:ext cx="1704975" cy="101917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E21B183C-D4B7-4B30-8188-874CC0515BA0}"/>
              </a:ext>
            </a:extLst>
          </p:cNvPr>
          <p:cNvSpPr/>
          <p:nvPr/>
        </p:nvSpPr>
        <p:spPr>
          <a:xfrm>
            <a:off x="2586037" y="3158193"/>
            <a:ext cx="1704975" cy="101917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楕円 35">
            <a:extLst>
              <a:ext uri="{FF2B5EF4-FFF2-40B4-BE49-F238E27FC236}">
                <a16:creationId xmlns:a16="http://schemas.microsoft.com/office/drawing/2014/main" id="{4A30FD00-9158-4A06-BB4F-AB3BD1115BC7}"/>
              </a:ext>
            </a:extLst>
          </p:cNvPr>
          <p:cNvSpPr/>
          <p:nvPr/>
        </p:nvSpPr>
        <p:spPr>
          <a:xfrm>
            <a:off x="7710487" y="2367619"/>
            <a:ext cx="1704975" cy="101917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B2BAA0B7-734C-44CB-9FFF-B7F6053BE6F4}"/>
              </a:ext>
            </a:extLst>
          </p:cNvPr>
          <p:cNvSpPr/>
          <p:nvPr/>
        </p:nvSpPr>
        <p:spPr>
          <a:xfrm>
            <a:off x="7679532" y="1285723"/>
            <a:ext cx="1704975" cy="1019174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>
            <a:extLst>
              <a:ext uri="{FF2B5EF4-FFF2-40B4-BE49-F238E27FC236}">
                <a16:creationId xmlns:a16="http://schemas.microsoft.com/office/drawing/2014/main" id="{CCBF5D6D-0BAE-4F3D-B7CB-C8DAC2AC6680}"/>
              </a:ext>
            </a:extLst>
          </p:cNvPr>
          <p:cNvSpPr/>
          <p:nvPr/>
        </p:nvSpPr>
        <p:spPr>
          <a:xfrm>
            <a:off x="8360568" y="3948767"/>
            <a:ext cx="1704975" cy="101917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楕円 40">
            <a:extLst>
              <a:ext uri="{FF2B5EF4-FFF2-40B4-BE49-F238E27FC236}">
                <a16:creationId xmlns:a16="http://schemas.microsoft.com/office/drawing/2014/main" id="{1E048703-B435-4CAC-A1E8-74FF2504AF1D}"/>
              </a:ext>
            </a:extLst>
          </p:cNvPr>
          <p:cNvSpPr/>
          <p:nvPr/>
        </p:nvSpPr>
        <p:spPr>
          <a:xfrm>
            <a:off x="8112918" y="5048905"/>
            <a:ext cx="1704975" cy="101917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>
            <a:extLst>
              <a:ext uri="{FF2B5EF4-FFF2-40B4-BE49-F238E27FC236}">
                <a16:creationId xmlns:a16="http://schemas.microsoft.com/office/drawing/2014/main" id="{C20FC947-E90C-4A99-80FD-8965375A459E}"/>
              </a:ext>
            </a:extLst>
          </p:cNvPr>
          <p:cNvSpPr/>
          <p:nvPr/>
        </p:nvSpPr>
        <p:spPr>
          <a:xfrm>
            <a:off x="5148262" y="4029731"/>
            <a:ext cx="1704975" cy="101917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楕円 49">
            <a:extLst>
              <a:ext uri="{FF2B5EF4-FFF2-40B4-BE49-F238E27FC236}">
                <a16:creationId xmlns:a16="http://schemas.microsoft.com/office/drawing/2014/main" id="{CE271615-E020-4C09-845D-2323BB1F6D95}"/>
              </a:ext>
            </a:extLst>
          </p:cNvPr>
          <p:cNvSpPr/>
          <p:nvPr/>
        </p:nvSpPr>
        <p:spPr>
          <a:xfrm>
            <a:off x="2588415" y="4601230"/>
            <a:ext cx="1704975" cy="101917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楕円 52">
            <a:extLst>
              <a:ext uri="{FF2B5EF4-FFF2-40B4-BE49-F238E27FC236}">
                <a16:creationId xmlns:a16="http://schemas.microsoft.com/office/drawing/2014/main" id="{0ED96EC8-781E-4913-9DC9-7E97C8CDE90B}"/>
              </a:ext>
            </a:extLst>
          </p:cNvPr>
          <p:cNvSpPr/>
          <p:nvPr/>
        </p:nvSpPr>
        <p:spPr>
          <a:xfrm>
            <a:off x="1371597" y="5444193"/>
            <a:ext cx="1704975" cy="101917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楕円 54">
            <a:extLst>
              <a:ext uri="{FF2B5EF4-FFF2-40B4-BE49-F238E27FC236}">
                <a16:creationId xmlns:a16="http://schemas.microsoft.com/office/drawing/2014/main" id="{CCEF6345-A32B-4A49-BF4D-08D38594371F}"/>
              </a:ext>
            </a:extLst>
          </p:cNvPr>
          <p:cNvSpPr/>
          <p:nvPr/>
        </p:nvSpPr>
        <p:spPr>
          <a:xfrm>
            <a:off x="2647947" y="1649948"/>
            <a:ext cx="1704975" cy="101917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01017C61-8EA8-4763-9EE6-B8EF9394D3B0}"/>
              </a:ext>
            </a:extLst>
          </p:cNvPr>
          <p:cNvSpPr/>
          <p:nvPr/>
        </p:nvSpPr>
        <p:spPr>
          <a:xfrm>
            <a:off x="2864646" y="1743075"/>
            <a:ext cx="1202529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雇用</a:t>
            </a:r>
            <a:endParaRPr lang="en-US" altLang="ja-JP" sz="2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ja-JP" altLang="en-US" sz="2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延長</a:t>
            </a:r>
            <a:endParaRPr kumimoji="1" lang="ja-JP" altLang="en-US" sz="2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23AD26CD-2077-4743-BB1D-3173B7243878}"/>
              </a:ext>
            </a:extLst>
          </p:cNvPr>
          <p:cNvSpPr/>
          <p:nvPr/>
        </p:nvSpPr>
        <p:spPr>
          <a:xfrm>
            <a:off x="2708671" y="3334223"/>
            <a:ext cx="1515600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自分の店</a:t>
            </a:r>
            <a:endParaRPr lang="en-US" altLang="ja-JP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脱サラ独立</a:t>
            </a: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06400481-20EC-4FF9-8F31-4D959A1AC4CE}"/>
              </a:ext>
            </a:extLst>
          </p:cNvPr>
          <p:cNvSpPr/>
          <p:nvPr/>
        </p:nvSpPr>
        <p:spPr>
          <a:xfrm>
            <a:off x="2708670" y="4787701"/>
            <a:ext cx="1447796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ベンチャー</a:t>
            </a:r>
            <a:endParaRPr kumimoji="1" lang="en-US" altLang="ja-JP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起業</a:t>
            </a: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ADD5C942-7979-40EB-9946-6BFE09050D85}"/>
              </a:ext>
            </a:extLst>
          </p:cNvPr>
          <p:cNvSpPr/>
          <p:nvPr/>
        </p:nvSpPr>
        <p:spPr>
          <a:xfrm>
            <a:off x="1524000" y="5620404"/>
            <a:ext cx="1447796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ソーシャル</a:t>
            </a:r>
            <a:endParaRPr kumimoji="1" lang="en-US" altLang="ja-JP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ベンチャー</a:t>
            </a:r>
            <a:endParaRPr kumimoji="1" lang="ja-JP" altLang="en-US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56C719C7-238C-4D07-8A1A-73AD55D97A72}"/>
              </a:ext>
            </a:extLst>
          </p:cNvPr>
          <p:cNvSpPr/>
          <p:nvPr/>
        </p:nvSpPr>
        <p:spPr>
          <a:xfrm>
            <a:off x="5276851" y="4116997"/>
            <a:ext cx="1447796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ja-JP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FC</a:t>
            </a:r>
          </a:p>
          <a:p>
            <a:pPr algn="ctr"/>
            <a:r>
              <a:rPr lang="ja-JP" altLang="en-US" sz="1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（フランチャイズ）</a:t>
            </a:r>
            <a:endParaRPr kumimoji="1" lang="en-US" altLang="ja-JP" sz="12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独立</a:t>
            </a:r>
            <a:endParaRPr kumimoji="1" lang="ja-JP" altLang="en-US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BBAB16B5-7678-4ADF-9F95-BEDC56CF4794}"/>
              </a:ext>
            </a:extLst>
          </p:cNvPr>
          <p:cNvSpPr/>
          <p:nvPr/>
        </p:nvSpPr>
        <p:spPr>
          <a:xfrm>
            <a:off x="5430440" y="2462138"/>
            <a:ext cx="1202529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M</a:t>
            </a: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＆</a:t>
            </a:r>
            <a:r>
              <a:rPr lang="en-US" altLang="ja-JP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A</a:t>
            </a:r>
          </a:p>
          <a:p>
            <a:pPr algn="ctr"/>
            <a:r>
              <a:rPr kumimoji="1"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独立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33FF08DE-3FFE-4E95-8D6F-0FF26E8F9A90}"/>
              </a:ext>
            </a:extLst>
          </p:cNvPr>
          <p:cNvSpPr/>
          <p:nvPr/>
        </p:nvSpPr>
        <p:spPr>
          <a:xfrm>
            <a:off x="7896222" y="2541374"/>
            <a:ext cx="1333504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リファラル</a:t>
            </a:r>
            <a:endParaRPr lang="en-US" altLang="ja-JP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転職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0812D181-B715-4D8D-8426-002FD6A8EF58}"/>
              </a:ext>
            </a:extLst>
          </p:cNvPr>
          <p:cNvSpPr/>
          <p:nvPr/>
        </p:nvSpPr>
        <p:spPr>
          <a:xfrm>
            <a:off x="7839076" y="1372075"/>
            <a:ext cx="1447796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FA</a:t>
            </a:r>
            <a:endParaRPr kumimoji="1" lang="en-US" altLang="ja-JP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ja-JP" altLang="en-US" sz="11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（フリーエージェント）</a:t>
            </a:r>
            <a:endParaRPr kumimoji="1" lang="en-US" altLang="ja-JP" sz="11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独立</a:t>
            </a:r>
            <a:endParaRPr kumimoji="1" lang="ja-JP" altLang="en-US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385D356A-13F5-41D5-BE09-BEC7E0569DE1}"/>
              </a:ext>
            </a:extLst>
          </p:cNvPr>
          <p:cNvSpPr/>
          <p:nvPr/>
        </p:nvSpPr>
        <p:spPr>
          <a:xfrm>
            <a:off x="8425452" y="4084317"/>
            <a:ext cx="1640091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人材紹介・</a:t>
            </a:r>
            <a:endParaRPr lang="en-US" altLang="ja-JP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エグゼティブサーチ</a:t>
            </a: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867AA455-DF9D-4318-9261-95BB8ADE37DE}"/>
              </a:ext>
            </a:extLst>
          </p:cNvPr>
          <p:cNvSpPr/>
          <p:nvPr/>
        </p:nvSpPr>
        <p:spPr>
          <a:xfrm>
            <a:off x="8382006" y="5206800"/>
            <a:ext cx="1202529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公募</a:t>
            </a:r>
            <a:endParaRPr lang="en-US" altLang="ja-JP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転職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DFC51E7C-22C8-4B83-86C8-174F4EE77C68}"/>
              </a:ext>
            </a:extLst>
          </p:cNvPr>
          <p:cNvSpPr/>
          <p:nvPr/>
        </p:nvSpPr>
        <p:spPr>
          <a:xfrm>
            <a:off x="879877" y="3359957"/>
            <a:ext cx="901297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b="1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ハイ</a:t>
            </a:r>
            <a:endParaRPr lang="en-US" altLang="ja-JP" b="1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ja-JP" altLang="en-US" b="1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リスク</a:t>
            </a:r>
            <a:endParaRPr kumimoji="1" lang="ja-JP" altLang="en-US" b="1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2C53D26F-3FA3-4B7D-9C56-8E84CFC8AE47}"/>
              </a:ext>
            </a:extLst>
          </p:cNvPr>
          <p:cNvSpPr/>
          <p:nvPr/>
        </p:nvSpPr>
        <p:spPr>
          <a:xfrm>
            <a:off x="10220329" y="3359957"/>
            <a:ext cx="845345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b="1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ロー</a:t>
            </a:r>
            <a:endParaRPr lang="en-US" altLang="ja-JP" b="1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lang="ja-JP" altLang="en-US" b="1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リスク</a:t>
            </a:r>
            <a:endParaRPr kumimoji="1" lang="ja-JP" altLang="en-US" b="1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EC7FB768-A2BC-4033-AAA4-2DE787A05799}"/>
              </a:ext>
            </a:extLst>
          </p:cNvPr>
          <p:cNvSpPr/>
          <p:nvPr/>
        </p:nvSpPr>
        <p:spPr>
          <a:xfrm>
            <a:off x="5860256" y="821790"/>
            <a:ext cx="719538" cy="412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b="1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経験</a:t>
            </a:r>
            <a:endParaRPr kumimoji="1" lang="ja-JP" altLang="en-US" b="1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C1A962CF-E9A7-4557-9086-462EBAF256DC}"/>
              </a:ext>
            </a:extLst>
          </p:cNvPr>
          <p:cNvCxnSpPr>
            <a:cxnSpLocks/>
          </p:cNvCxnSpPr>
          <p:nvPr/>
        </p:nvCxnSpPr>
        <p:spPr>
          <a:xfrm flipV="1">
            <a:off x="9229726" y="1398101"/>
            <a:ext cx="361950" cy="264952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891C0283-2552-4AEE-AEFA-7996A0908B2A}"/>
              </a:ext>
            </a:extLst>
          </p:cNvPr>
          <p:cNvCxnSpPr>
            <a:cxnSpLocks/>
          </p:cNvCxnSpPr>
          <p:nvPr/>
        </p:nvCxnSpPr>
        <p:spPr>
          <a:xfrm>
            <a:off x="9584534" y="1401400"/>
            <a:ext cx="816765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638123A-9866-4943-B85A-9CB2B645AE79}"/>
              </a:ext>
            </a:extLst>
          </p:cNvPr>
          <p:cNvSpPr/>
          <p:nvPr/>
        </p:nvSpPr>
        <p:spPr>
          <a:xfrm>
            <a:off x="10325100" y="1166341"/>
            <a:ext cx="1743075" cy="160905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E50D6274-6833-4D65-8099-02B98316CA5C}"/>
              </a:ext>
            </a:extLst>
          </p:cNvPr>
          <p:cNvSpPr/>
          <p:nvPr/>
        </p:nvSpPr>
        <p:spPr>
          <a:xfrm>
            <a:off x="10325099" y="1285723"/>
            <a:ext cx="1743075" cy="11764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・複数社に分散</a:t>
            </a:r>
            <a:endParaRPr lang="en-US" altLang="ja-JP" sz="16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・上司はいない</a:t>
            </a:r>
            <a:endParaRPr kumimoji="1" lang="en-US" altLang="ja-JP" sz="16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・借金はしない</a:t>
            </a:r>
            <a:endParaRPr lang="en-US" altLang="ja-JP" sz="16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</a:t>
            </a:r>
            <a:r>
              <a:rPr kumimoji="1" lang="en-US" altLang="ja-JP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40</a:t>
            </a:r>
            <a:r>
              <a:rPr kumimoji="1" lang="ja-JP" altLang="en-US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～</a:t>
            </a:r>
            <a:r>
              <a:rPr kumimoji="1" lang="en-US" altLang="ja-JP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50</a:t>
            </a:r>
            <a:r>
              <a:rPr kumimoji="1" lang="ja-JP" altLang="en-US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代向き</a:t>
            </a:r>
            <a:endParaRPr kumimoji="1" lang="en-US" altLang="ja-JP" sz="16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</a:t>
            </a:r>
            <a:r>
              <a:rPr kumimoji="1" lang="en-US" altLang="ja-JP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with </a:t>
            </a:r>
            <a:r>
              <a:rPr kumimoji="1" lang="ja-JP" altLang="en-US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個人</a:t>
            </a:r>
            <a:r>
              <a:rPr kumimoji="1" lang="en-US" altLang="ja-JP" sz="16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DX</a:t>
            </a:r>
            <a:endParaRPr kumimoji="1" lang="ja-JP" altLang="en-US" sz="16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5" name="Oval 16">
            <a:extLst>
              <a:ext uri="{FF2B5EF4-FFF2-40B4-BE49-F238E27FC236}">
                <a16:creationId xmlns:a16="http://schemas.microsoft.com/office/drawing/2014/main" id="{82A452FC-A576-4901-ADC3-0155BE8CA25E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5562600" y="780275"/>
            <a:ext cx="428624" cy="434045"/>
          </a:xfrm>
          <a:prstGeom prst="roundRect">
            <a:avLst/>
          </a:prstGeom>
          <a:noFill/>
          <a:ln>
            <a:noFill/>
          </a:ln>
          <a:effectLst/>
        </p:spPr>
        <p:txBody>
          <a:bodyPr wrap="none" lIns="36000" tIns="46800" rIns="36000" bIns="46800" anchor="ctr" anchorCtr="0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1" kern="0" dirty="0">
                <a:solidFill>
                  <a:schemeClr val="bg1"/>
                </a:solidFill>
                <a:effectLst>
                  <a:glow rad="127000">
                    <a:schemeClr val="tx2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活</a:t>
            </a:r>
            <a:endParaRPr kumimoji="0" lang="en-US" altLang="ja-JP" sz="2400" b="1" kern="0" dirty="0">
              <a:solidFill>
                <a:schemeClr val="bg1"/>
              </a:solidFill>
              <a:effectLst>
                <a:glow rad="127000">
                  <a:schemeClr val="tx2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4D174DD5-E124-4C1E-9307-ABEA54212564}"/>
              </a:ext>
            </a:extLst>
          </p:cNvPr>
          <p:cNvSpPr/>
          <p:nvPr/>
        </p:nvSpPr>
        <p:spPr>
          <a:xfrm>
            <a:off x="5869782" y="6428531"/>
            <a:ext cx="719538" cy="412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b="1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経験</a:t>
            </a:r>
            <a:endParaRPr kumimoji="1" lang="ja-JP" altLang="en-US" b="1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9" name="Oval 16">
            <a:extLst>
              <a:ext uri="{FF2B5EF4-FFF2-40B4-BE49-F238E27FC236}">
                <a16:creationId xmlns:a16="http://schemas.microsoft.com/office/drawing/2014/main" id="{03C3B3AD-B557-4860-A1E1-AFC131A77B4F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5572126" y="6387016"/>
            <a:ext cx="428624" cy="434045"/>
          </a:xfrm>
          <a:prstGeom prst="roundRect">
            <a:avLst/>
          </a:prstGeom>
          <a:noFill/>
          <a:ln>
            <a:noFill/>
          </a:ln>
          <a:effectLst/>
        </p:spPr>
        <p:txBody>
          <a:bodyPr wrap="none" lIns="36000" tIns="46800" rIns="36000" bIns="46800" anchor="ctr" anchorCtr="0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400" b="1" kern="0" dirty="0">
                <a:solidFill>
                  <a:schemeClr val="bg1"/>
                </a:solidFill>
                <a:effectLst>
                  <a:glow rad="127000">
                    <a:schemeClr val="tx2"/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未</a:t>
            </a:r>
            <a:endParaRPr kumimoji="0" lang="en-US" altLang="ja-JP" sz="2400" b="1" kern="0" dirty="0">
              <a:solidFill>
                <a:schemeClr val="bg1"/>
              </a:solidFill>
              <a:effectLst>
                <a:glow rad="127000">
                  <a:schemeClr val="tx2"/>
                </a:glo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0624250-1AE1-40A6-BFDB-1EBAD40B85F9}"/>
              </a:ext>
            </a:extLst>
          </p:cNvPr>
          <p:cNvSpPr txBox="1"/>
          <p:nvPr/>
        </p:nvSpPr>
        <p:spPr>
          <a:xfrm>
            <a:off x="3640644" y="4257006"/>
            <a:ext cx="1611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ディサークル　　　　　　　社長経験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40AF899-CCA1-4988-A3BF-0A3F351466EC}"/>
              </a:ext>
            </a:extLst>
          </p:cNvPr>
          <p:cNvSpPr txBox="1"/>
          <p:nvPr/>
        </p:nvSpPr>
        <p:spPr>
          <a:xfrm>
            <a:off x="6878236" y="3889740"/>
            <a:ext cx="2545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スカウトへの応募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E7A98AB-0F63-4944-BBE8-2772E7565E11}"/>
              </a:ext>
            </a:extLst>
          </p:cNvPr>
          <p:cNvSpPr/>
          <p:nvPr/>
        </p:nvSpPr>
        <p:spPr>
          <a:xfrm>
            <a:off x="9929820" y="4055184"/>
            <a:ext cx="1952620" cy="160905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ミドル以上</a:t>
            </a:r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が転職で年収アップには儲けさせる</a:t>
            </a:r>
            <a:endParaRPr lang="en-US" altLang="ja-JP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ctr"/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コミットメント</a:t>
            </a:r>
            <a:endParaRPr kumimoji="1" lang="ja-JP" alt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61165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DA96C4-D7E5-4D2E-9D55-82ADF2943BA5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40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　出版した書籍の内容との相関</a:t>
            </a:r>
            <a:endParaRPr kumimoji="1" lang="en-US" altLang="ja-JP" sz="4000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389F30A-6E38-4CE8-96C6-59DE3F803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582" y="959476"/>
            <a:ext cx="10246217" cy="731212"/>
          </a:xfrm>
        </p:spPr>
        <p:txBody>
          <a:bodyPr>
            <a:normAutofit/>
          </a:bodyPr>
          <a:lstStyle/>
          <a:p>
            <a:r>
              <a:rPr lang="ja-JP" altLang="en-US" sz="2400" b="1" dirty="0"/>
              <a:t>    コロナ禍で始める  </a:t>
            </a:r>
            <a:r>
              <a:rPr lang="ja-JP" altLang="en-US" sz="2800" b="1" dirty="0"/>
              <a:t>個人ブランド向上術　目次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7FBC21E-5F5E-46A6-B018-651F7C119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7743" y="1609859"/>
            <a:ext cx="5427372" cy="4861774"/>
          </a:xfrm>
        </p:spPr>
        <p:txBody>
          <a:bodyPr>
            <a:normAutofit fontScale="3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第一章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ja-JP" sz="3700" b="1" kern="0" dirty="0">
                <a:effectLst/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1.</a:t>
            </a:r>
            <a:r>
              <a:rPr lang="ja-JP" altLang="en-US" sz="3700" b="1" kern="0" dirty="0">
                <a:effectLst/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　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経営資源の人材を巡る構造整理学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２．価値向上の三大要素のとは！？　マインド、スキル、キャリア</a:t>
            </a:r>
            <a:endParaRPr lang="ja-JP" altLang="ja-JP" sz="3700" kern="100" dirty="0">
              <a:solidFill>
                <a:srgbClr val="0070C0"/>
              </a:solidFill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第二章 　セルフイメージを上げるためのマインドセット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lvl="0" indent="0" algn="l">
              <a:lnSpc>
                <a:spcPct val="150000"/>
              </a:lnSpc>
              <a:buNone/>
            </a:pPr>
            <a:r>
              <a:rPr lang="en-US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1.</a:t>
            </a:r>
            <a:r>
              <a:rPr lang="ja-JP" altLang="en-US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　</a:t>
            </a:r>
            <a:r>
              <a:rPr lang="ja-JP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真の </a:t>
            </a:r>
            <a:r>
              <a:rPr lang="en-US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Hiragino Kaku Gothic ProN W6"/>
                <a:ea typeface="Hiragino Kaku Gothic ProN W6"/>
                <a:cs typeface="Hiragino Kaku Gothic ProN W6"/>
              </a:rPr>
              <a:t>“</a:t>
            </a:r>
            <a:r>
              <a:rPr lang="en-US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 One for all, All for one </a:t>
            </a:r>
            <a:r>
              <a:rPr lang="en-US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Hiragino Kaku Gothic ProN W6"/>
                <a:ea typeface="Hiragino Kaku Gothic ProN W6"/>
                <a:cs typeface="Hiragino Kaku Gothic ProN W6"/>
              </a:rPr>
              <a:t>”</a:t>
            </a:r>
            <a:r>
              <a:rPr lang="en-US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 </a:t>
            </a:r>
            <a:endParaRPr lang="ja-JP" altLang="ja-JP" sz="3700" kern="100" dirty="0">
              <a:solidFill>
                <a:srgbClr val="0070C0"/>
              </a:solidFill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２．渋沢栄一「論語と算盤」に習う</a:t>
            </a:r>
            <a:r>
              <a:rPr lang="en-US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   </a:t>
            </a:r>
            <a:r>
              <a:rPr lang="en-US" altLang="ja-JP" sz="3700" b="1" kern="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* </a:t>
            </a:r>
            <a:r>
              <a:rPr lang="ja-JP" altLang="en-US" sz="3700" b="1" kern="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大谷翔平への ひと言補足</a:t>
            </a:r>
            <a:r>
              <a:rPr lang="en-US" altLang="ja-JP" sz="3700" b="1" kern="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(</a:t>
            </a:r>
            <a:r>
              <a:rPr lang="ja-JP" altLang="en-US" sz="3700" b="1" kern="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文武両道）</a:t>
            </a:r>
            <a:endParaRPr lang="ja-JP" altLang="ja-JP" sz="3700" kern="100" dirty="0">
              <a:solidFill>
                <a:srgbClr val="FF0000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３．</a:t>
            </a:r>
            <a:r>
              <a:rPr lang="en-US" altLang="ja-JP" sz="3700" b="1" kern="0" dirty="0" err="1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KnowHow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から</a:t>
            </a:r>
            <a:r>
              <a:rPr lang="en-US" altLang="ja-JP" sz="3700" b="1" kern="0" dirty="0" err="1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KnowWho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へ　有用な人脈を引き寄せるための思考法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第三章　あなたの価値を引き上げる</a:t>
            </a:r>
            <a:r>
              <a:rPr lang="ja-JP" altLang="en-US" sz="3700" b="1" kern="0" dirty="0"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技術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ja-JP" sz="3700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1.</a:t>
            </a:r>
            <a:r>
              <a:rPr lang="ja-JP" altLang="ja-JP" sz="3700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「話す力」 百戦錬磨の応酬話法とプレゼン技術　</a:t>
            </a:r>
            <a:endParaRPr lang="ja-JP" altLang="ja-JP" sz="3700" kern="100" dirty="0">
              <a:solidFill>
                <a:srgbClr val="0070C0"/>
              </a:solidFill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ja-JP" sz="3700" b="1" kern="0" dirty="0">
                <a:effectLst/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2.</a:t>
            </a:r>
            <a:r>
              <a:rPr lang="ja-JP" altLang="en-US" sz="3700" b="1" kern="0" dirty="0">
                <a:effectLst/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　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ポータブルスキルとプロフェッショナルスキルのハイブリッド指向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ja-JP" sz="3700" b="1" kern="0" dirty="0">
                <a:effectLst/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3.</a:t>
            </a:r>
            <a:r>
              <a:rPr lang="ja-JP" altLang="en-US" sz="3700" b="1" kern="0" dirty="0">
                <a:effectLst/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　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人事と現場が目をとめる志望動機・職務経歴書の書き方　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8CD4D733-3080-4D32-B690-8761349A78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4549" y="1609858"/>
            <a:ext cx="5599090" cy="4861775"/>
          </a:xfrm>
        </p:spPr>
        <p:txBody>
          <a:bodyPr>
            <a:normAutofit fontScale="3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第四章　仮説：</a:t>
            </a:r>
            <a:r>
              <a:rPr lang="en-US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30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歳代の会社員が年収１０００万円を達成する四つの選択肢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１．コンサルティングファームへの転職</a:t>
            </a:r>
            <a:endParaRPr lang="ja-JP" altLang="ja-JP" sz="3700" kern="100" dirty="0">
              <a:solidFill>
                <a:srgbClr val="0070C0"/>
              </a:solidFill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２．高給業種へのキャリアマイグレーション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３．副業拡大時代突入へデュアルモードワーク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４．起業家アントレプレナーへのキックオフ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ja-JP" sz="3700" b="1" kern="0" dirty="0">
                <a:effectLst/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 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第五章　年収</a:t>
            </a:r>
            <a:r>
              <a:rPr lang="en-US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1000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万円プレイヤーへのミッション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lvl="0" indent="0" algn="l">
              <a:lnSpc>
                <a:spcPct val="150000"/>
              </a:lnSpc>
              <a:buNone/>
            </a:pPr>
            <a:r>
              <a:rPr lang="ja-JP" altLang="en-US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１</a:t>
            </a:r>
            <a:r>
              <a:rPr lang="en-US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.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ライスワーク、ライクワークがライフワークへ、更にライトワークへ</a:t>
            </a:r>
            <a:endParaRPr lang="ja-JP" altLang="ja-JP" sz="37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２．私　須佐の新しいミッション</a:t>
            </a:r>
            <a:endParaRPr lang="ja-JP" altLang="ja-JP" sz="3700" kern="100" dirty="0">
              <a:solidFill>
                <a:srgbClr val="0070C0"/>
              </a:solidFill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altLang="ja-JP" sz="3700" b="1" kern="0" dirty="0">
              <a:effectLst/>
              <a:latin typeface="Hiragino Kaku Gothic ProN W6"/>
              <a:ea typeface="游明朝" panose="02020400000000000000" pitchFamily="18" charset="-128"/>
              <a:cs typeface="Hiragino Kaku Gothic ProN W6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en-US" altLang="ja-JP" sz="3700" b="1" kern="0" dirty="0">
                <a:effectLst/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 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読了者への特典ウェビナータイトル：半歩先を走るビジネストーク</a:t>
            </a:r>
            <a:r>
              <a:rPr lang="en-US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4</a:t>
            </a:r>
            <a:r>
              <a:rPr lang="ja-JP" altLang="ja-JP" sz="3700" b="1" kern="0" dirty="0"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選　</a:t>
            </a:r>
            <a:r>
              <a:rPr lang="en-US" altLang="ja-JP" sz="3700" b="1" kern="0" dirty="0">
                <a:effectLst/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 </a:t>
            </a:r>
            <a:endParaRPr lang="en-US" altLang="ja-JP" sz="3700" b="1" kern="0" dirty="0">
              <a:effectLst/>
              <a:latin typeface="游明朝" panose="02020400000000000000" pitchFamily="18" charset="-128"/>
              <a:ea typeface="Hiragino Kaku Gothic ProN W6"/>
              <a:cs typeface="Hiragino Kaku Gothic ProN W6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ja-JP" altLang="ja-JP" sz="3700" b="1" kern="0" dirty="0">
                <a:solidFill>
                  <a:srgbClr val="0070C0"/>
                </a:solidFill>
                <a:effectLst/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【巻末特別対談】</a:t>
            </a:r>
            <a:endParaRPr lang="ja-JP" altLang="ja-JP" sz="3700" b="1" kern="100" dirty="0">
              <a:solidFill>
                <a:srgbClr val="0070C0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ja-JP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推薦者・監修者　西田芳克氏との対談 </a:t>
            </a:r>
            <a:r>
              <a:rPr lang="en-US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Hiragino Kaku Gothic ProN W6"/>
                <a:ea typeface="Hiragino Kaku Gothic ProN W6"/>
                <a:cs typeface="Hiragino Kaku Gothic ProN W6"/>
              </a:rPr>
              <a:t>―</a:t>
            </a:r>
            <a:r>
              <a:rPr lang="en-US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Hiragino Kaku Gothic ProN W6"/>
                <a:ea typeface="游明朝" panose="02020400000000000000" pitchFamily="18" charset="-128"/>
                <a:cs typeface="Hiragino Kaku Gothic ProN W6"/>
              </a:rPr>
              <a:t> </a:t>
            </a:r>
            <a:r>
              <a:rPr lang="ja-JP" altLang="ja-JP" sz="3700" b="1" kern="0" dirty="0">
                <a:solidFill>
                  <a:srgbClr val="0070C0"/>
                </a:solidFill>
                <a:effectLst/>
                <a:highlight>
                  <a:srgbClr val="FFFF00"/>
                </a:highlight>
                <a:latin typeface="游明朝" panose="02020400000000000000" pitchFamily="18" charset="-128"/>
                <a:ea typeface="Hiragino Kaku Gothic ProN W6"/>
                <a:cs typeface="Hiragino Kaku Gothic ProN W6"/>
              </a:rPr>
              <a:t>ビジネス論理と人間感性</a:t>
            </a:r>
            <a:endParaRPr lang="ja-JP" altLang="ja-JP" sz="3700" b="1" kern="100" dirty="0">
              <a:solidFill>
                <a:srgbClr val="0070C0"/>
              </a:solidFill>
              <a:effectLst/>
              <a:highlight>
                <a:srgbClr val="FFFF00"/>
              </a:highlight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85594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054F36-BF59-4AFE-94F6-030AAE681B60}"/>
              </a:ext>
            </a:extLst>
          </p:cNvPr>
          <p:cNvSpPr txBox="1"/>
          <p:nvPr/>
        </p:nvSpPr>
        <p:spPr>
          <a:xfrm>
            <a:off x="445675" y="1028154"/>
            <a:ext cx="11597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b="0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</a:t>
            </a:r>
            <a:r>
              <a:rPr lang="en-US" altLang="ja-JP" sz="28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10</a:t>
            </a:r>
            <a:r>
              <a:rPr lang="ja-JP" altLang="en-US" sz="28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年間の高品質</a:t>
            </a:r>
            <a:r>
              <a:rPr lang="en-US" altLang="ja-JP" sz="28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CA</a:t>
            </a:r>
            <a:r>
              <a:rPr lang="ja-JP" altLang="en-US" sz="28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面談を拡充 </a:t>
            </a:r>
            <a:r>
              <a:rPr lang="en-US" altLang="ja-JP" sz="28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- </a:t>
            </a:r>
            <a:r>
              <a:rPr lang="ja-JP" altLang="en-US" sz="2400" b="1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人材紹介とは無縁の中立性　</a:t>
            </a:r>
            <a:endParaRPr kumimoji="1" lang="ja-JP" altLang="en-US" sz="24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15C235E-F61D-4B83-8731-A14381C0CC99}"/>
              </a:ext>
            </a:extLst>
          </p:cNvPr>
          <p:cNvSpPr/>
          <p:nvPr/>
        </p:nvSpPr>
        <p:spPr>
          <a:xfrm>
            <a:off x="240299" y="1028155"/>
            <a:ext cx="45719" cy="75764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431273-2125-4EBA-9B26-E1C8D5B79EEA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ご案内 　オンライン キャリアアドバイス個人面談</a:t>
            </a:r>
            <a:endParaRPr kumimoji="1" lang="en-US" altLang="ja-JP" sz="4000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525F05-412D-4A85-A7C2-E886D3A33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01" y="3778907"/>
            <a:ext cx="3047999" cy="2286000"/>
          </a:xfrm>
          <a:prstGeom prst="rect">
            <a:avLst/>
          </a:prstGeom>
        </p:spPr>
      </p:pic>
      <p:sp>
        <p:nvSpPr>
          <p:cNvPr id="6" name="思考の吹き出し: 雲形 5">
            <a:extLst>
              <a:ext uri="{FF2B5EF4-FFF2-40B4-BE49-F238E27FC236}">
                <a16:creationId xmlns:a16="http://schemas.microsoft.com/office/drawing/2014/main" id="{23BFB192-A3E3-4D4E-BC2D-89124CFAFB34}"/>
              </a:ext>
            </a:extLst>
          </p:cNvPr>
          <p:cNvSpPr/>
          <p:nvPr/>
        </p:nvSpPr>
        <p:spPr>
          <a:xfrm>
            <a:off x="148588" y="2020862"/>
            <a:ext cx="4570575" cy="1999618"/>
          </a:xfrm>
          <a:prstGeom prst="cloudCallout">
            <a:avLst>
              <a:gd name="adj1" fmla="val -2508"/>
              <a:gd name="adj2" fmla="val 5925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20B546-5872-4CC2-A3B7-92A3313DB3A0}"/>
              </a:ext>
            </a:extLst>
          </p:cNvPr>
          <p:cNvSpPr txBox="1"/>
          <p:nvPr/>
        </p:nvSpPr>
        <p:spPr>
          <a:xfrm>
            <a:off x="507412" y="2147691"/>
            <a:ext cx="41268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kumimoji="1"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年以内に</a:t>
            </a:r>
            <a:r>
              <a:rPr kumimoji="1" lang="en-US" altLang="ja-JP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kumimoji="1"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割</a:t>
            </a:r>
            <a:r>
              <a:rPr kumimoji="1" lang="ja-JP" altLang="en-US" sz="20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年収アップ</a:t>
            </a:r>
            <a:r>
              <a:rPr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し</a:t>
            </a:r>
            <a:r>
              <a:rPr kumimoji="1"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たい方</a:t>
            </a:r>
            <a:endParaRPr kumimoji="1" lang="en-US" altLang="ja-JP" sz="2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来期以降の</a:t>
            </a:r>
            <a:r>
              <a:rPr kumimoji="1" lang="ja-JP" altLang="en-US" sz="20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人事考課を上げたい</a:t>
            </a:r>
            <a:r>
              <a:rPr kumimoji="1"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方</a:t>
            </a:r>
            <a:endParaRPr kumimoji="1" lang="en-US" altLang="ja-JP" sz="2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20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キャリアアップ転職</a:t>
            </a:r>
            <a:r>
              <a:rPr kumimoji="1"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をしたい方</a:t>
            </a:r>
            <a:endParaRPr kumimoji="1" lang="en-US" altLang="ja-JP" sz="2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20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副業・起業をお考え</a:t>
            </a:r>
            <a:r>
              <a:rPr kumimoji="1"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の方</a:t>
            </a:r>
            <a:endParaRPr kumimoji="1" lang="en-US" altLang="ja-JP" sz="2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2000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ライフワークを見つけたい</a:t>
            </a:r>
            <a:r>
              <a:rPr kumimoji="1"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方</a:t>
            </a:r>
            <a:endParaRPr kumimoji="1" lang="en-US" altLang="ja-JP" sz="2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0EFCA6E-4C8A-409B-9904-EEFCFFE3F022}"/>
              </a:ext>
            </a:extLst>
          </p:cNvPr>
          <p:cNvSpPr txBox="1"/>
          <p:nvPr/>
        </p:nvSpPr>
        <p:spPr>
          <a:xfrm>
            <a:off x="659455" y="5503036"/>
            <a:ext cx="3295569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現状を打破したい</a:t>
            </a:r>
            <a:r>
              <a:rPr lang="ja-JP" altLang="en-US" sz="2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想い</a:t>
            </a:r>
            <a:endParaRPr kumimoji="1" lang="ja-JP" altLang="en-US" sz="20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7" name="乗算記号 6">
            <a:extLst>
              <a:ext uri="{FF2B5EF4-FFF2-40B4-BE49-F238E27FC236}">
                <a16:creationId xmlns:a16="http://schemas.microsoft.com/office/drawing/2014/main" id="{CDB9A795-6476-46E8-96A8-2021BC3CA213}"/>
              </a:ext>
            </a:extLst>
          </p:cNvPr>
          <p:cNvSpPr/>
          <p:nvPr/>
        </p:nvSpPr>
        <p:spPr>
          <a:xfrm>
            <a:off x="4579831" y="4305303"/>
            <a:ext cx="1276656" cy="1127920"/>
          </a:xfrm>
          <a:prstGeom prst="mathMultiply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 descr="ネクタイを締めた男性&#10;&#10;自動的に生成された説明">
            <a:extLst>
              <a:ext uri="{FF2B5EF4-FFF2-40B4-BE49-F238E27FC236}">
                <a16:creationId xmlns:a16="http://schemas.microsoft.com/office/drawing/2014/main" id="{1F1DB8C1-4AB7-4AFC-8A81-73BD1D67BD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15" b="99781" l="9925" r="97665">
                        <a14:foregroundMark x1="40951" y1="61505" x2="32861" y2="86340"/>
                        <a14:foregroundMark x1="32861" y1="86340" x2="32694" y2="96275"/>
                        <a14:foregroundMark x1="32694" y1="96275" x2="33945" y2="96567"/>
                        <a14:foregroundMark x1="72060" y1="54273" x2="79733" y2="59606"/>
                        <a14:foregroundMark x1="79733" y1="59606" x2="88073" y2="80789"/>
                        <a14:foregroundMark x1="88073" y1="80789" x2="87907" y2="92988"/>
                        <a14:foregroundMark x1="70058" y1="45362" x2="76981" y2="51059"/>
                        <a14:foregroundMark x1="76981" y1="51059" x2="96497" y2="57852"/>
                        <a14:foregroundMark x1="96497" y1="57852" x2="97665" y2="59971"/>
                        <a14:foregroundMark x1="97498" y1="63258" x2="96831" y2="81300"/>
                        <a14:foregroundMark x1="96831" y1="81300" x2="92911" y2="99270"/>
                        <a14:foregroundMark x1="57214" y1="61870" x2="78565" y2="62016"/>
                        <a14:foregroundMark x1="78565" y1="62016" x2="55713" y2="76187"/>
                        <a14:foregroundMark x1="55713" y1="76187" x2="52210" y2="85245"/>
                        <a14:foregroundMark x1="52210" y1="85245" x2="63219" y2="86121"/>
                        <a14:foregroundMark x1="63219" y1="86121" x2="87990" y2="84368"/>
                        <a14:foregroundMark x1="87990" y1="84368" x2="57131" y2="95690"/>
                        <a14:foregroundMark x1="57131" y1="95690" x2="42118" y2="94010"/>
                        <a14:foregroundMark x1="42118" y1="94010" x2="49041" y2="97516"/>
                        <a14:foregroundMark x1="49041" y1="97516" x2="65221" y2="99270"/>
                        <a14:foregroundMark x1="65221" y1="99270" x2="77731" y2="93645"/>
                        <a14:foregroundMark x1="77731" y1="93645" x2="81902" y2="71585"/>
                        <a14:foregroundMark x1="81902" y1="71585" x2="58549" y2="79401"/>
                        <a14:foregroundMark x1="58549" y1="79401" x2="55963" y2="81154"/>
                        <a14:foregroundMark x1="28941" y1="64573" x2="38532" y2="67641"/>
                        <a14:foregroundMark x1="38532" y1="67641" x2="31610" y2="72096"/>
                        <a14:foregroundMark x1="31610" y1="72096" x2="27440" y2="78524"/>
                        <a14:foregroundMark x1="27440" y1="78524" x2="28357" y2="86852"/>
                        <a14:foregroundMark x1="28357" y1="86852" x2="32110" y2="93353"/>
                        <a14:foregroundMark x1="32110" y1="93353" x2="32444" y2="93353"/>
                        <a14:foregroundMark x1="25485" y1="82607" x2="25271" y2="85902"/>
                        <a14:foregroundMark x1="25271" y1="85902" x2="30525" y2="99781"/>
                        <a14:foregroundMark x1="26883" y1="77868" x2="25938" y2="96567"/>
                        <a14:foregroundMark x1="25938" y1="96567" x2="26188" y2="97297"/>
                        <a14:foregroundMark x1="25479" y1="82605" x2="25271" y2="99416"/>
                        <a14:foregroundMark x1="27857" y1="67056" x2="48791" y2="60774"/>
                        <a14:foregroundMark x1="48123" y1="60774" x2="30942" y2="65449"/>
                        <a14:foregroundMark x1="30942" y1="65449" x2="47706" y2="59825"/>
                        <a14:foregroundMark x1="30942" y1="65888" x2="38032" y2="62893"/>
                        <a14:foregroundMark x1="38032" y1="62893" x2="29858" y2="65157"/>
                        <a14:foregroundMark x1="29858" y1="65157" x2="28142" y2="67312"/>
                        <a14:foregroundMark x1="25891" y1="81599" x2="26606" y2="88605"/>
                        <a14:foregroundMark x1="28774" y1="66253" x2="25938" y2="84368"/>
                        <a14:foregroundMark x1="28941" y1="65522" x2="26606" y2="84222"/>
                        <a14:foregroundMark x1="28774" y1="66472" x2="25688" y2="80789"/>
                        <a14:foregroundMark x1="25688" y1="80789" x2="25938" y2="84003"/>
                        <a14:foregroundMark x1="26188" y1="77502" x2="23770" y2="99781"/>
                        <a14:foregroundMark x1="29441" y1="66472" x2="23937" y2="99781"/>
                        <a14:foregroundMark x1="35947" y1="64207" x2="28524" y2="66910"/>
                        <a14:foregroundMark x1="28524" y1="66910" x2="23103" y2="95763"/>
                        <a14:foregroundMark x1="23103" y1="95763" x2="23103" y2="99781"/>
                        <a14:backgroundMark x1="26355" y1="69905" x2="25021" y2="75237"/>
                        <a14:backgroundMark x1="26772" y1="66837" x2="26177" y2="71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487" y="3355948"/>
            <a:ext cx="1977890" cy="2258324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127E8B2-10A1-4809-8065-BA5DB03FE437}"/>
              </a:ext>
            </a:extLst>
          </p:cNvPr>
          <p:cNvSpPr txBox="1"/>
          <p:nvPr/>
        </p:nvSpPr>
        <p:spPr>
          <a:xfrm>
            <a:off x="3948638" y="5493142"/>
            <a:ext cx="5470372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須佐の</a:t>
            </a: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三本柱</a:t>
            </a:r>
            <a:r>
              <a:rPr lang="en-US" altLang="ja-JP" sz="20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M</a:t>
            </a:r>
            <a:r>
              <a:rPr lang="en-US" altLang="ja-JP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</a:t>
            </a:r>
            <a:r>
              <a:rPr lang="en-US" altLang="ja-JP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C</a:t>
            </a: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シナジーされたキャパシティ</a:t>
            </a:r>
            <a:endParaRPr kumimoji="1" lang="ja-JP" altLang="en-US" sz="2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4BB4376-F894-449E-B1CC-6A3C217FF80E}"/>
              </a:ext>
            </a:extLst>
          </p:cNvPr>
          <p:cNvSpPr txBox="1"/>
          <p:nvPr/>
        </p:nvSpPr>
        <p:spPr>
          <a:xfrm>
            <a:off x="4743618" y="2934758"/>
            <a:ext cx="1505793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u="sng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マインド</a:t>
            </a:r>
            <a:r>
              <a:rPr kumimoji="1" lang="en-US" altLang="ja-JP" sz="2400" b="1" u="sng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M</a:t>
            </a:r>
            <a:endParaRPr kumimoji="1" lang="ja-JP" altLang="en-US" sz="2400" b="1" u="sng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179F677-2458-4693-983B-57A32948A2A3}"/>
              </a:ext>
            </a:extLst>
          </p:cNvPr>
          <p:cNvSpPr txBox="1"/>
          <p:nvPr/>
        </p:nvSpPr>
        <p:spPr>
          <a:xfrm>
            <a:off x="6249411" y="2934758"/>
            <a:ext cx="1317648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u="sng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スキル</a:t>
            </a:r>
            <a:r>
              <a:rPr kumimoji="1" lang="en-US" altLang="ja-JP" sz="2400" b="1" u="sng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</a:t>
            </a:r>
            <a:endParaRPr kumimoji="1" lang="ja-JP" altLang="en-US" sz="2400" b="1" u="sng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49A0204-C6D5-4853-9901-247F9B7468BD}"/>
              </a:ext>
            </a:extLst>
          </p:cNvPr>
          <p:cNvSpPr txBox="1"/>
          <p:nvPr/>
        </p:nvSpPr>
        <p:spPr>
          <a:xfrm>
            <a:off x="7567059" y="2934758"/>
            <a:ext cx="1709066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u="sng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キャリア</a:t>
            </a:r>
            <a:r>
              <a:rPr kumimoji="1" lang="en-US" altLang="ja-JP" sz="2400" b="1" u="sng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C</a:t>
            </a:r>
            <a:endParaRPr kumimoji="1" lang="ja-JP" altLang="en-US" sz="2400" b="1" u="sng" dirty="0">
              <a:solidFill>
                <a:schemeClr val="accent5">
                  <a:lumMod val="7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102E3D3-D70A-4767-B81C-4EB545901F12}"/>
              </a:ext>
            </a:extLst>
          </p:cNvPr>
          <p:cNvSpPr txBox="1"/>
          <p:nvPr/>
        </p:nvSpPr>
        <p:spPr>
          <a:xfrm>
            <a:off x="4803020" y="2162172"/>
            <a:ext cx="1364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喜怒哀楽で寄り添う</a:t>
            </a:r>
            <a:endParaRPr lang="en-US" altLang="ja-JP" sz="16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16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利他の心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EBC67FD-8C2F-428A-8EDB-2E17177A6B6C}"/>
              </a:ext>
            </a:extLst>
          </p:cNvPr>
          <p:cNvSpPr txBox="1"/>
          <p:nvPr/>
        </p:nvSpPr>
        <p:spPr>
          <a:xfrm>
            <a:off x="5873437" y="2127633"/>
            <a:ext cx="1993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ヒト・モノ・</a:t>
            </a:r>
            <a:endParaRPr kumimoji="1" lang="en-US" altLang="ja-JP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情報・時間に</a:t>
            </a:r>
            <a:endParaRPr kumimoji="1" lang="en-US" altLang="ja-JP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精通した </a:t>
            </a:r>
            <a:endParaRPr kumimoji="1" lang="ja-JP" altLang="en-US" sz="12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ECCD530-E8CF-424C-9E83-FEBF9B59F952}"/>
              </a:ext>
            </a:extLst>
          </p:cNvPr>
          <p:cNvSpPr txBox="1"/>
          <p:nvPr/>
        </p:nvSpPr>
        <p:spPr>
          <a:xfrm>
            <a:off x="7333908" y="2137527"/>
            <a:ext cx="2085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外資系トップ企業から小企業社長、８ヵ月の失業まで経験した </a:t>
            </a:r>
          </a:p>
        </p:txBody>
      </p:sp>
      <p:sp>
        <p:nvSpPr>
          <p:cNvPr id="27" name="次の値と等しい 26">
            <a:extLst>
              <a:ext uri="{FF2B5EF4-FFF2-40B4-BE49-F238E27FC236}">
                <a16:creationId xmlns:a16="http://schemas.microsoft.com/office/drawing/2014/main" id="{D02029E6-0392-479B-8CFA-FBFC01E9F016}"/>
              </a:ext>
            </a:extLst>
          </p:cNvPr>
          <p:cNvSpPr/>
          <p:nvPr/>
        </p:nvSpPr>
        <p:spPr>
          <a:xfrm>
            <a:off x="8229600" y="4259625"/>
            <a:ext cx="905267" cy="1050499"/>
          </a:xfrm>
          <a:prstGeom prst="mathEqual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54226213-E038-4143-ADBD-8E0F913538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9010" y="3826448"/>
            <a:ext cx="2548641" cy="1803960"/>
          </a:xfrm>
          <a:prstGeom prst="rect">
            <a:avLst/>
          </a:prstGeom>
        </p:spPr>
      </p:pic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38FC0B77-6961-45A4-85FF-EDD25DD541CB}"/>
              </a:ext>
            </a:extLst>
          </p:cNvPr>
          <p:cNvSpPr/>
          <p:nvPr/>
        </p:nvSpPr>
        <p:spPr>
          <a:xfrm>
            <a:off x="4691022" y="1987934"/>
            <a:ext cx="4683713" cy="1592742"/>
          </a:xfrm>
          <a:prstGeom prst="roundRect">
            <a:avLst/>
          </a:prstGeom>
          <a:noFill/>
          <a:ln w="28575">
            <a:solidFill>
              <a:srgbClr val="9DC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8CF6096-0119-490B-B694-EFB46EF48C65}"/>
              </a:ext>
            </a:extLst>
          </p:cNvPr>
          <p:cNvSpPr txBox="1"/>
          <p:nvPr/>
        </p:nvSpPr>
        <p:spPr>
          <a:xfrm>
            <a:off x="9266492" y="5433222"/>
            <a:ext cx="2776220" cy="628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8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新たな可能性</a:t>
            </a:r>
            <a:endParaRPr kumimoji="1" lang="ja-JP" altLang="en-US" sz="28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BE48EC75-E286-4372-BE10-EDC9A38CED6A}"/>
              </a:ext>
            </a:extLst>
          </p:cNvPr>
          <p:cNvSpPr/>
          <p:nvPr/>
        </p:nvSpPr>
        <p:spPr>
          <a:xfrm>
            <a:off x="148588" y="6151676"/>
            <a:ext cx="11819063" cy="6053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30CE1-CE91-4CA5-9138-3F2D2D294FDF}"/>
              </a:ext>
            </a:extLst>
          </p:cNvPr>
          <p:cNvSpPr txBox="1"/>
          <p:nvPr/>
        </p:nvSpPr>
        <p:spPr>
          <a:xfrm>
            <a:off x="148588" y="6203435"/>
            <a:ext cx="11819063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あなたのスポット メンターとして、須佐のノウハウ・暗黙知をご活用ください！</a:t>
            </a:r>
            <a:endParaRPr kumimoji="1" lang="ja-JP" altLang="en-US" sz="2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3" name="吹き出し: 円形 32">
            <a:extLst>
              <a:ext uri="{FF2B5EF4-FFF2-40B4-BE49-F238E27FC236}">
                <a16:creationId xmlns:a16="http://schemas.microsoft.com/office/drawing/2014/main" id="{3815A972-D56F-426D-95D4-C8C168280935}"/>
              </a:ext>
            </a:extLst>
          </p:cNvPr>
          <p:cNvSpPr/>
          <p:nvPr/>
        </p:nvSpPr>
        <p:spPr>
          <a:xfrm>
            <a:off x="9319072" y="3138690"/>
            <a:ext cx="1066800" cy="687758"/>
          </a:xfrm>
          <a:prstGeom prst="wedgeEllipseCallout">
            <a:avLst>
              <a:gd name="adj1" fmla="val 18453"/>
              <a:gd name="adj2" fmla="val 67861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吹き出し: 円形 34">
            <a:extLst>
              <a:ext uri="{FF2B5EF4-FFF2-40B4-BE49-F238E27FC236}">
                <a16:creationId xmlns:a16="http://schemas.microsoft.com/office/drawing/2014/main" id="{EEEC46CC-0F82-48A5-99B5-648F24848E05}"/>
              </a:ext>
            </a:extLst>
          </p:cNvPr>
          <p:cNvSpPr/>
          <p:nvPr/>
        </p:nvSpPr>
        <p:spPr>
          <a:xfrm>
            <a:off x="10289777" y="2703302"/>
            <a:ext cx="1066800" cy="687758"/>
          </a:xfrm>
          <a:prstGeom prst="wedgeEllipseCallout">
            <a:avLst>
              <a:gd name="adj1" fmla="val -33333"/>
              <a:gd name="adj2" fmla="val 11356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吹き出し: 円形 35">
            <a:extLst>
              <a:ext uri="{FF2B5EF4-FFF2-40B4-BE49-F238E27FC236}">
                <a16:creationId xmlns:a16="http://schemas.microsoft.com/office/drawing/2014/main" id="{64028838-9EFA-474E-80DE-518CF028B732}"/>
              </a:ext>
            </a:extLst>
          </p:cNvPr>
          <p:cNvSpPr/>
          <p:nvPr/>
        </p:nvSpPr>
        <p:spPr>
          <a:xfrm>
            <a:off x="11098104" y="3173165"/>
            <a:ext cx="1066800" cy="687758"/>
          </a:xfrm>
          <a:prstGeom prst="wedgeEllipseCallout">
            <a:avLst>
              <a:gd name="adj1" fmla="val -45833"/>
              <a:gd name="adj2" fmla="val 5539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F55BCAD-59AC-4D4C-B2E5-2D9D1A7BFC33}"/>
              </a:ext>
            </a:extLst>
          </p:cNvPr>
          <p:cNvSpPr txBox="1"/>
          <p:nvPr/>
        </p:nvSpPr>
        <p:spPr>
          <a:xfrm>
            <a:off x="9134867" y="3299003"/>
            <a:ext cx="1352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自己実現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307F8BE-BD40-400A-BE3B-20E0685CA9A7}"/>
              </a:ext>
            </a:extLst>
          </p:cNvPr>
          <p:cNvSpPr txBox="1"/>
          <p:nvPr/>
        </p:nvSpPr>
        <p:spPr>
          <a:xfrm>
            <a:off x="10124698" y="2861099"/>
            <a:ext cx="1352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年収</a:t>
            </a:r>
            <a:r>
              <a:rPr kumimoji="1" lang="en-US" altLang="ja-JP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UP</a:t>
            </a:r>
            <a:endParaRPr kumimoji="1" lang="ja-JP" altLang="en-US" sz="16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152AFA2-B638-4891-BBB6-DB708D37EA88}"/>
              </a:ext>
            </a:extLst>
          </p:cNvPr>
          <p:cNvSpPr txBox="1"/>
          <p:nvPr/>
        </p:nvSpPr>
        <p:spPr>
          <a:xfrm>
            <a:off x="10955218" y="3317683"/>
            <a:ext cx="1352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起業</a:t>
            </a:r>
          </a:p>
        </p:txBody>
      </p:sp>
    </p:spTree>
    <p:extLst>
      <p:ext uri="{BB962C8B-B14F-4D97-AF65-F5344CB8AC3E}">
        <p14:creationId xmlns:p14="http://schemas.microsoft.com/office/powerpoint/2010/main" val="4160839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ご案内</a:t>
            </a:r>
            <a:endParaRPr kumimoji="1" lang="en-US" altLang="ja-JP" sz="4000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054F36-BF59-4AFE-94F6-030AAE681B60}"/>
              </a:ext>
            </a:extLst>
          </p:cNvPr>
          <p:cNvSpPr txBox="1"/>
          <p:nvPr/>
        </p:nvSpPr>
        <p:spPr>
          <a:xfrm>
            <a:off x="2493576" y="1015713"/>
            <a:ext cx="7388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限定キャリア相談</a:t>
            </a:r>
            <a:r>
              <a:rPr lang="ja-JP" altLang="en-US" sz="4000" b="0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はこちらから</a:t>
            </a:r>
            <a:endParaRPr kumimoji="1" lang="ja-JP" altLang="en-US" sz="40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15C235E-F61D-4B83-8731-A14381C0CC99}"/>
              </a:ext>
            </a:extLst>
          </p:cNvPr>
          <p:cNvSpPr/>
          <p:nvPr/>
        </p:nvSpPr>
        <p:spPr>
          <a:xfrm>
            <a:off x="1471746" y="2671354"/>
            <a:ext cx="45719" cy="75764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8B31F7BF-A386-4539-8E76-DB8FBDD5EF78}"/>
              </a:ext>
            </a:extLst>
          </p:cNvPr>
          <p:cNvSpPr/>
          <p:nvPr/>
        </p:nvSpPr>
        <p:spPr>
          <a:xfrm>
            <a:off x="141628" y="5323353"/>
            <a:ext cx="11819063" cy="13672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キャリア相談がなくても成功をお祈りし、一期一会に感謝します。</a:t>
            </a:r>
            <a:endParaRPr lang="en-US" altLang="ja-JP" sz="2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lang="ja-JP" altLang="en-US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講演承ります。 </a:t>
            </a:r>
            <a:r>
              <a:rPr lang="en-US" altLang="ja-JP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susanaohirro@gmail.com</a:t>
            </a:r>
            <a:r>
              <a:rPr lang="ja-JP" altLang="en-US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lang="ja-JP" altLang="en-US" sz="2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ご清聴ありがとうございます</a:t>
            </a:r>
            <a:endParaRPr kumimoji="1" lang="ja-JP" altLang="en-US" sz="2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5" name="図 4" descr="QR コード&#10;&#10;自動的に生成された説明">
            <a:extLst>
              <a:ext uri="{FF2B5EF4-FFF2-40B4-BE49-F238E27FC236}">
                <a16:creationId xmlns:a16="http://schemas.microsoft.com/office/drawing/2014/main" id="{BF5B6529-8E33-F848-9BB4-E425D6F19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846" y="1723599"/>
            <a:ext cx="3242214" cy="32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50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　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ポータブルスキルとプロフェッショナル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4" name="二等辺三角形 3">
            <a:extLst>
              <a:ext uri="{FF2B5EF4-FFF2-40B4-BE49-F238E27FC236}">
                <a16:creationId xmlns:a16="http://schemas.microsoft.com/office/drawing/2014/main" id="{D8437958-7801-4ABA-AC4A-82C956AF3AEA}"/>
              </a:ext>
            </a:extLst>
          </p:cNvPr>
          <p:cNvSpPr/>
          <p:nvPr/>
        </p:nvSpPr>
        <p:spPr>
          <a:xfrm>
            <a:off x="1425576" y="1094595"/>
            <a:ext cx="9488348" cy="552450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22" name="二等辺三角形 21">
            <a:extLst>
              <a:ext uri="{FF2B5EF4-FFF2-40B4-BE49-F238E27FC236}">
                <a16:creationId xmlns:a16="http://schemas.microsoft.com/office/drawing/2014/main" id="{7B140D2E-FD95-4976-B4B9-39E7C644D578}"/>
              </a:ext>
            </a:extLst>
          </p:cNvPr>
          <p:cNvSpPr/>
          <p:nvPr/>
        </p:nvSpPr>
        <p:spPr>
          <a:xfrm rot="10800000">
            <a:off x="4339403" y="3221010"/>
            <a:ext cx="3648246" cy="228988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07371E26-58A3-4FB9-92FB-59EA3B702931}"/>
              </a:ext>
            </a:extLst>
          </p:cNvPr>
          <p:cNvCxnSpPr/>
          <p:nvPr/>
        </p:nvCxnSpPr>
        <p:spPr>
          <a:xfrm>
            <a:off x="2369960" y="5510891"/>
            <a:ext cx="760366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9402033-DC74-4F56-8CA8-D9C44B85EE8F}"/>
              </a:ext>
            </a:extLst>
          </p:cNvPr>
          <p:cNvSpPr/>
          <p:nvPr/>
        </p:nvSpPr>
        <p:spPr>
          <a:xfrm>
            <a:off x="3847141" y="965623"/>
            <a:ext cx="4676774" cy="6332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プロフェッショナルスキル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（専門性）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07B044A-13E1-4C46-8A42-3974E1388923}"/>
              </a:ext>
            </a:extLst>
          </p:cNvPr>
          <p:cNvSpPr/>
          <p:nvPr/>
        </p:nvSpPr>
        <p:spPr>
          <a:xfrm>
            <a:off x="5186914" y="3228357"/>
            <a:ext cx="1997228" cy="410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対人力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2D2187B-FEDD-4BAA-A6E3-C0B96DAB8A75}"/>
              </a:ext>
            </a:extLst>
          </p:cNvPr>
          <p:cNvSpPr/>
          <p:nvPr/>
        </p:nvSpPr>
        <p:spPr>
          <a:xfrm>
            <a:off x="3310258" y="3931382"/>
            <a:ext cx="1997228" cy="410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対自分力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0F5EA182-8ABC-4A48-BB86-E90D841BE9AB}"/>
              </a:ext>
            </a:extLst>
          </p:cNvPr>
          <p:cNvSpPr/>
          <p:nvPr/>
        </p:nvSpPr>
        <p:spPr>
          <a:xfrm>
            <a:off x="7079739" y="3942192"/>
            <a:ext cx="1997228" cy="410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対課題力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FB8CE01-B46F-41B6-8D4B-1CC49237D56C}"/>
              </a:ext>
            </a:extLst>
          </p:cNvPr>
          <p:cNvSpPr/>
          <p:nvPr/>
        </p:nvSpPr>
        <p:spPr>
          <a:xfrm>
            <a:off x="8732154" y="3856845"/>
            <a:ext cx="3015120" cy="410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ポータブルスキル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（汎用性）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B123802-94FA-4421-AC8A-19D14AE41B4A}"/>
              </a:ext>
            </a:extLst>
          </p:cNvPr>
          <p:cNvSpPr/>
          <p:nvPr/>
        </p:nvSpPr>
        <p:spPr>
          <a:xfrm>
            <a:off x="5186914" y="5641390"/>
            <a:ext cx="1997228" cy="410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マインドセット</a:t>
            </a:r>
            <a:endParaRPr kumimoji="1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FAC93C4-6867-4822-B519-CE0444CB59FD}"/>
              </a:ext>
            </a:extLst>
          </p:cNvPr>
          <p:cNvSpPr/>
          <p:nvPr/>
        </p:nvSpPr>
        <p:spPr>
          <a:xfrm>
            <a:off x="5160190" y="1990074"/>
            <a:ext cx="1997228" cy="10088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・営業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・商品開発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・生産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・バックオフィス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4923529-546C-4084-90E7-B2F78B721EEC}"/>
              </a:ext>
            </a:extLst>
          </p:cNvPr>
          <p:cNvSpPr/>
          <p:nvPr/>
        </p:nvSpPr>
        <p:spPr>
          <a:xfrm>
            <a:off x="5010149" y="3975030"/>
            <a:ext cx="2297309" cy="620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・顧客との関係構築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・部下マネジメント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・部門連携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・マナー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0386408-4860-4073-B858-F004AB49E9C0}"/>
              </a:ext>
            </a:extLst>
          </p:cNvPr>
          <p:cNvSpPr/>
          <p:nvPr/>
        </p:nvSpPr>
        <p:spPr>
          <a:xfrm>
            <a:off x="3171825" y="4554162"/>
            <a:ext cx="2166192" cy="620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・自己客観視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・自己の役割理解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・スケジュール管理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550BD0A-0F85-4BB0-8EB5-32000C94D5EF}"/>
              </a:ext>
            </a:extLst>
          </p:cNvPr>
          <p:cNvSpPr/>
          <p:nvPr/>
        </p:nvSpPr>
        <p:spPr>
          <a:xfrm>
            <a:off x="7001482" y="4548570"/>
            <a:ext cx="2153743" cy="620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・柔軟性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・情報の分析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・適切な課題設定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7090F39-5C5C-4338-927E-2BF9752698E0}"/>
              </a:ext>
            </a:extLst>
          </p:cNvPr>
          <p:cNvSpPr/>
          <p:nvPr/>
        </p:nvSpPr>
        <p:spPr>
          <a:xfrm>
            <a:off x="3717265" y="6080508"/>
            <a:ext cx="4916990" cy="4295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明朝 Medium" panose="02020500000000000000" pitchFamily="18" charset="-128"/>
                <a:ea typeface="BIZ UDP明朝 Medium" panose="02020500000000000000" pitchFamily="18" charset="-128"/>
                <a:cs typeface="+mn-cs"/>
              </a:rPr>
              <a:t>仕事への姿勢／プロ意識／強みの資質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  <p:sp>
        <p:nvSpPr>
          <p:cNvPr id="3" name="台形 2">
            <a:extLst>
              <a:ext uri="{FF2B5EF4-FFF2-40B4-BE49-F238E27FC236}">
                <a16:creationId xmlns:a16="http://schemas.microsoft.com/office/drawing/2014/main" id="{E351FFEE-2C60-4B80-81EA-442FE1B4CBD2}"/>
              </a:ext>
            </a:extLst>
          </p:cNvPr>
          <p:cNvSpPr/>
          <p:nvPr/>
        </p:nvSpPr>
        <p:spPr>
          <a:xfrm>
            <a:off x="2369960" y="3242501"/>
            <a:ext cx="7603666" cy="2289881"/>
          </a:xfrm>
          <a:prstGeom prst="trapezoid">
            <a:avLst>
              <a:gd name="adj" fmla="val 85915"/>
            </a:avLst>
          </a:prstGeom>
          <a:solidFill>
            <a:schemeClr val="accent5">
              <a:lumMod val="20000"/>
              <a:lumOff val="80000"/>
              <a:alpha val="31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P明朝 Medium" panose="02020500000000000000" pitchFamily="18" charset="-128"/>
              <a:ea typeface="BIZ UDP明朝 Medium" panose="02020500000000000000" pitchFamily="1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55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C3B1673-6A0E-4871-BEC1-9002D87C6E4B}"/>
              </a:ext>
            </a:extLst>
          </p:cNvPr>
          <p:cNvSpPr txBox="1"/>
          <p:nvPr/>
        </p:nvSpPr>
        <p:spPr>
          <a:xfrm>
            <a:off x="655726" y="1219572"/>
            <a:ext cx="11428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D8CAAD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lang="ja-JP" altLang="en-US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個人ブランドはマインド・スキル・キャリアのシナジーアップ</a:t>
            </a:r>
            <a:endParaRPr kumimoji="1" lang="ja-JP" altLang="en-US" sz="32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内容項目   　 講演</a:t>
            </a:r>
            <a:r>
              <a:rPr kumimoji="1" lang="en-US" altLang="ja-JP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AGENDA</a:t>
            </a:r>
            <a:r>
              <a:rPr kumimoji="1" lang="ja-JP" altLang="en-US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の流れ</a:t>
            </a:r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6A9A9C8-013A-4167-9304-A78D7CA5BD23}"/>
              </a:ext>
            </a:extLst>
          </p:cNvPr>
          <p:cNvSpPr txBox="1"/>
          <p:nvPr/>
        </p:nvSpPr>
        <p:spPr>
          <a:xfrm>
            <a:off x="655726" y="2135572"/>
            <a:ext cx="10388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文系に求められる</a:t>
            </a: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DX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センスと最新求人トレンド　</a:t>
            </a:r>
            <a:r>
              <a:rPr kumimoji="1" lang="ja-JP" altLang="en-US" sz="3200" b="1" dirty="0">
                <a:solidFill>
                  <a:srgbClr val="D8CAAD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endParaRPr kumimoji="1" lang="ja-JP" altLang="en-US" sz="32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054F36-BF59-4AFE-94F6-030AAE681B60}"/>
              </a:ext>
            </a:extLst>
          </p:cNvPr>
          <p:cNvSpPr txBox="1"/>
          <p:nvPr/>
        </p:nvSpPr>
        <p:spPr>
          <a:xfrm>
            <a:off x="771636" y="3888559"/>
            <a:ext cx="10953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転職</a:t>
            </a:r>
            <a:r>
              <a:rPr lang="ja-JP" altLang="en-US" sz="28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市場サプライサイド構造と活用ヒント</a:t>
            </a:r>
            <a:endParaRPr lang="en-US" altLang="ja-JP" sz="28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endParaRPr kumimoji="1" lang="en-US" altLang="ja-JP" sz="28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lang="ja-JP" altLang="en-US" sz="28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第二の職業人生へのアピール</a:t>
            </a:r>
            <a:endParaRPr kumimoji="1" lang="ja-JP" altLang="en-US" sz="32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BC0EBD9-95CF-4A7B-99EB-EC7D860003D7}"/>
              </a:ext>
            </a:extLst>
          </p:cNvPr>
          <p:cNvSpPr txBox="1"/>
          <p:nvPr/>
        </p:nvSpPr>
        <p:spPr>
          <a:xfrm>
            <a:off x="655726" y="2958530"/>
            <a:ext cx="105949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0" i="0" dirty="0">
                <a:solidFill>
                  <a:srgbClr val="0070C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ヘッドハンターからの</a:t>
            </a:r>
            <a:r>
              <a:rPr lang="en-US" altLang="ja-JP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lang="ja-JP" altLang="en-US" sz="32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大ターゲット企業に学ぶ</a:t>
            </a:r>
            <a:endParaRPr lang="en-US" altLang="ja-JP" sz="32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sz="32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　　　　　　　　　　　　　　　　　</a:t>
            </a:r>
            <a:endParaRPr kumimoji="1" lang="ja-JP" altLang="en-US" sz="32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9050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2019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</a:t>
            </a:r>
            <a:r>
              <a:rPr kumimoji="1" lang="en-US" altLang="ja-JP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9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月出版塾の企画の継続性 </a:t>
            </a:r>
            <a:r>
              <a:rPr kumimoji="1" lang="en-US" altLang="ja-JP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– 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コロナ禍半年前の強気</a:t>
            </a:r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A9F9139-E7F2-4030-94E2-43CC8AAA3DF2}"/>
              </a:ext>
            </a:extLst>
          </p:cNvPr>
          <p:cNvSpPr/>
          <p:nvPr/>
        </p:nvSpPr>
        <p:spPr>
          <a:xfrm>
            <a:off x="312813" y="803443"/>
            <a:ext cx="45719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C156CF6-1C51-4310-94E1-6146E76C853B}"/>
              </a:ext>
            </a:extLst>
          </p:cNvPr>
          <p:cNvSpPr/>
          <p:nvPr/>
        </p:nvSpPr>
        <p:spPr>
          <a:xfrm>
            <a:off x="478404" y="789375"/>
            <a:ext cx="11400783" cy="646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国は</a:t>
            </a:r>
            <a:r>
              <a:rPr kumimoji="1" lang="en-US" altLang="ja-JP" sz="24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GDP</a:t>
            </a:r>
            <a:r>
              <a:rPr kumimoji="1" lang="en-US" altLang="ja-JP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1.3</a:t>
            </a:r>
            <a:r>
              <a:rPr kumimoji="1" lang="ja-JP" altLang="en-US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％</a:t>
            </a:r>
            <a:r>
              <a:rPr kumimoji="1" lang="ja-JP" altLang="en-US" sz="24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成長でも、読者は</a:t>
            </a:r>
            <a:r>
              <a:rPr kumimoji="1" lang="ja-JP" altLang="en-US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３年以内給与３０％</a:t>
            </a:r>
            <a:r>
              <a:rPr kumimoji="1" lang="ja-JP" altLang="en-US" sz="2400" b="1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成長</a:t>
            </a:r>
            <a:r>
              <a:rPr kumimoji="1" lang="ja-JP" altLang="en-US" sz="24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するための</a:t>
            </a:r>
            <a:r>
              <a:rPr lang="en-US" altLang="ja-JP" sz="24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lang="ja-JP" altLang="en-US" sz="2400" dirty="0">
                <a:solidFill>
                  <a:schemeClr val="tx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択</a:t>
            </a:r>
            <a:endParaRPr kumimoji="1" lang="ja-JP" altLang="en-US" sz="2400" dirty="0">
              <a:solidFill>
                <a:schemeClr val="tx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3171017C-FF80-4E67-A75F-EB446E2F8DA9}"/>
              </a:ext>
            </a:extLst>
          </p:cNvPr>
          <p:cNvSpPr/>
          <p:nvPr/>
        </p:nvSpPr>
        <p:spPr>
          <a:xfrm>
            <a:off x="5113557" y="5994167"/>
            <a:ext cx="6879771" cy="879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en-US" altLang="ja-JP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33</a:t>
            </a:r>
            <a:r>
              <a:rPr lang="ja-JP" altLang="en-US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の方法の実践　</a:t>
            </a:r>
            <a:r>
              <a:rPr lang="ja-JP" altLang="en-US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⇒ 個人ブランド　なう</a:t>
            </a:r>
            <a:endParaRPr lang="en-US" altLang="ja-JP" sz="32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  <a:cs typeface="Meiryo UI" panose="020B0604030504040204" pitchFamily="50" charset="-128"/>
            </a:endParaRPr>
          </a:p>
          <a:p>
            <a:pPr algn="ctr">
              <a:lnSpc>
                <a:spcPts val="2500"/>
              </a:lnSpc>
            </a:pPr>
            <a:r>
              <a:rPr lang="ja-JP" altLang="en-US" sz="1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－マインド・スキル・キャリアの</a:t>
            </a:r>
            <a:r>
              <a:rPr lang="en-US" altLang="ja-JP" sz="1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3</a:t>
            </a:r>
            <a:r>
              <a:rPr lang="ja-JP" altLang="en-US" sz="1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つのシナジー効果－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AE28C23-549F-4614-9858-01F997522857}"/>
              </a:ext>
            </a:extLst>
          </p:cNvPr>
          <p:cNvGrpSpPr/>
          <p:nvPr/>
        </p:nvGrpSpPr>
        <p:grpSpPr>
          <a:xfrm>
            <a:off x="1303073" y="1543624"/>
            <a:ext cx="9751443" cy="415571"/>
            <a:chOff x="918327" y="1785623"/>
            <a:chExt cx="9751443" cy="415571"/>
          </a:xfrm>
        </p:grpSpPr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CB4E60C7-1DEC-4EBA-B39C-3D75DB649577}"/>
                </a:ext>
              </a:extLst>
            </p:cNvPr>
            <p:cNvSpPr/>
            <p:nvPr/>
          </p:nvSpPr>
          <p:spPr>
            <a:xfrm>
              <a:off x="918327" y="1786265"/>
              <a:ext cx="3880968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32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給与の</a:t>
              </a:r>
              <a:r>
                <a:rPr lang="en-US" altLang="ja-JP" sz="32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30</a:t>
              </a:r>
              <a:r>
                <a:rPr lang="ja-JP" altLang="en-US" sz="32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％成長</a:t>
              </a:r>
              <a:endParaRPr lang="en-US" altLang="ja-JP" sz="32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endParaRPr>
            </a:p>
          </p:txBody>
        </p:sp>
        <p:sp>
          <p:nvSpPr>
            <p:cNvPr id="43" name="次の値と等しい 42">
              <a:extLst>
                <a:ext uri="{FF2B5EF4-FFF2-40B4-BE49-F238E27FC236}">
                  <a16:creationId xmlns:a16="http://schemas.microsoft.com/office/drawing/2014/main" id="{D6459C40-FE0F-4D65-BC99-93562F696137}"/>
                </a:ext>
              </a:extLst>
            </p:cNvPr>
            <p:cNvSpPr/>
            <p:nvPr/>
          </p:nvSpPr>
          <p:spPr>
            <a:xfrm rot="10800000">
              <a:off x="4664417" y="1829719"/>
              <a:ext cx="691399" cy="371475"/>
            </a:xfrm>
            <a:prstGeom prst="mathEqual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B4BD26F8-5E82-4A45-A3A6-96D165DD6ABE}"/>
                </a:ext>
              </a:extLst>
            </p:cNvPr>
            <p:cNvSpPr/>
            <p:nvPr/>
          </p:nvSpPr>
          <p:spPr>
            <a:xfrm>
              <a:off x="5291696" y="1785623"/>
              <a:ext cx="5378074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32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自分を</a:t>
              </a:r>
              <a:r>
                <a:rPr lang="en-US" altLang="ja-JP" sz="32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3</a:t>
              </a:r>
              <a:r>
                <a:rPr lang="ja-JP" altLang="en-US" sz="32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割高く買ってもらう</a:t>
              </a:r>
            </a:p>
          </p:txBody>
        </p:sp>
      </p:grpSp>
      <p:pic>
        <p:nvPicPr>
          <p:cNvPr id="32" name="コンテンツ プレースホルダー 9">
            <a:extLst>
              <a:ext uri="{FF2B5EF4-FFF2-40B4-BE49-F238E27FC236}">
                <a16:creationId xmlns:a16="http://schemas.microsoft.com/office/drawing/2014/main" id="{F3C42D69-C5FB-412C-91E5-41F58EA65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436" y="2159916"/>
            <a:ext cx="2723987" cy="3735090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3D747C7A-C2EE-4D15-AA0E-7CD17ADA3E6C}"/>
              </a:ext>
            </a:extLst>
          </p:cNvPr>
          <p:cNvGrpSpPr/>
          <p:nvPr/>
        </p:nvGrpSpPr>
        <p:grpSpPr>
          <a:xfrm>
            <a:off x="312813" y="2141357"/>
            <a:ext cx="8093210" cy="3751443"/>
            <a:chOff x="358532" y="2163356"/>
            <a:chExt cx="8093210" cy="3751443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9C3A9843-6497-4150-AB2B-4CC86613E8C9}"/>
                </a:ext>
              </a:extLst>
            </p:cNvPr>
            <p:cNvSpPr/>
            <p:nvPr/>
          </p:nvSpPr>
          <p:spPr>
            <a:xfrm>
              <a:off x="381391" y="2464477"/>
              <a:ext cx="8069261" cy="3450322"/>
            </a:xfrm>
            <a:prstGeom prst="rect">
              <a:avLst/>
            </a:prstGeom>
            <a:noFill/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34046893-BD0F-4208-84E6-3D0259DC98CC}"/>
                </a:ext>
              </a:extLst>
            </p:cNvPr>
            <p:cNvSpPr/>
            <p:nvPr/>
          </p:nvSpPr>
          <p:spPr>
            <a:xfrm>
              <a:off x="358532" y="2163356"/>
              <a:ext cx="4040361" cy="40011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2000" b="1" dirty="0">
                  <a:solidFill>
                    <a:schemeClr val="bg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自分の価値を上げるための選択肢</a:t>
              </a: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261E9DB7-AA1B-4E98-9471-23314D590805}"/>
                </a:ext>
              </a:extLst>
            </p:cNvPr>
            <p:cNvSpPr/>
            <p:nvPr/>
          </p:nvSpPr>
          <p:spPr>
            <a:xfrm>
              <a:off x="2219052" y="2835792"/>
              <a:ext cx="6231600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2400" b="1" dirty="0">
                  <a:solidFill>
                    <a:srgbClr val="25406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コンサル会社へ３年以内に転職</a:t>
              </a:r>
              <a:endParaRPr lang="en-US" altLang="ja-JP" sz="2400" b="1" dirty="0">
                <a:solidFill>
                  <a:srgbClr val="25406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endParaRPr>
            </a:p>
            <a:p>
              <a:pPr>
                <a:spcBef>
                  <a:spcPts val="600"/>
                </a:spcBef>
              </a:pPr>
              <a:r>
                <a:rPr lang="ja-JP" altLang="en-US" sz="1700" b="1" dirty="0">
                  <a:solidFill>
                    <a:srgbClr val="25406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（推薦は著者の得意技生業）</a:t>
              </a: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8A12F8FB-4685-440D-9600-357BFAF21E4A}"/>
                </a:ext>
              </a:extLst>
            </p:cNvPr>
            <p:cNvSpPr/>
            <p:nvPr/>
          </p:nvSpPr>
          <p:spPr>
            <a:xfrm>
              <a:off x="2220142" y="3792403"/>
              <a:ext cx="6231600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2400" b="1" dirty="0">
                  <a:solidFill>
                    <a:srgbClr val="25406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給与の高い企業へ速攻転職</a:t>
              </a:r>
            </a:p>
            <a:p>
              <a:pPr>
                <a:spcBef>
                  <a:spcPts val="600"/>
                </a:spcBef>
              </a:pPr>
              <a:r>
                <a:rPr lang="ja-JP" altLang="en-US" sz="1700" b="1" dirty="0">
                  <a:solidFill>
                    <a:srgbClr val="25406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（著者がキャリアアドバイザー支援）</a:t>
              </a: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E71CE52E-05D5-4474-A12B-54ADE7227193}"/>
                </a:ext>
              </a:extLst>
            </p:cNvPr>
            <p:cNvSpPr/>
            <p:nvPr/>
          </p:nvSpPr>
          <p:spPr>
            <a:xfrm>
              <a:off x="2201896" y="4771378"/>
              <a:ext cx="6231605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1600" b="1" dirty="0">
                  <a:solidFill>
                    <a:schemeClr val="bg1">
                      <a:lumMod val="50000"/>
                    </a:schemeClr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現職の人事考課で</a:t>
              </a:r>
              <a:r>
                <a:rPr lang="en-US" altLang="ja-JP" sz="1600" b="1" dirty="0">
                  <a:solidFill>
                    <a:schemeClr val="bg1">
                      <a:lumMod val="50000"/>
                    </a:schemeClr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3</a:t>
              </a:r>
              <a:r>
                <a:rPr lang="ja-JP" altLang="en-US" sz="1600" b="1" dirty="0">
                  <a:solidFill>
                    <a:schemeClr val="bg1">
                      <a:lumMod val="50000"/>
                    </a:schemeClr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年は困難・・・</a:t>
              </a:r>
              <a:endParaRPr lang="en-US" altLang="ja-JP" sz="2200" b="1" dirty="0">
                <a:solidFill>
                  <a:schemeClr val="bg1">
                    <a:lumMod val="50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rgbClr val="25406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社内コンサル的な職種へ転換して早める</a:t>
              </a:r>
            </a:p>
            <a:p>
              <a:pPr>
                <a:spcBef>
                  <a:spcPts val="600"/>
                </a:spcBef>
              </a:pPr>
              <a:r>
                <a:rPr lang="ja-JP" altLang="en-US" sz="1700" b="1" dirty="0">
                  <a:solidFill>
                    <a:srgbClr val="25406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（厚労省高度プロフェッショナル人材）</a:t>
              </a: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F5F4C718-EB86-4B81-9477-F90A05FC3A84}"/>
                </a:ext>
              </a:extLst>
            </p:cNvPr>
            <p:cNvSpPr/>
            <p:nvPr/>
          </p:nvSpPr>
          <p:spPr>
            <a:xfrm>
              <a:off x="497503" y="2750222"/>
              <a:ext cx="1994679" cy="522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2400" b="1" dirty="0">
                  <a:solidFill>
                    <a:srgbClr val="0070C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選択肢①</a:t>
              </a:r>
              <a:endParaRPr lang="en-US" altLang="ja-JP" sz="24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419D8444-6574-41E6-8E4D-45DED42ECA8B}"/>
                </a:ext>
              </a:extLst>
            </p:cNvPr>
            <p:cNvSpPr/>
            <p:nvPr/>
          </p:nvSpPr>
          <p:spPr>
            <a:xfrm>
              <a:off x="474645" y="3708197"/>
              <a:ext cx="2017538" cy="522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2400" b="1" dirty="0">
                  <a:solidFill>
                    <a:srgbClr val="0070C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選択肢②</a:t>
              </a:r>
              <a:endParaRPr lang="en-US" altLang="ja-JP" sz="24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endParaRPr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D2EF06ED-C6D7-4791-974D-D2CBBB8DD1B2}"/>
                </a:ext>
              </a:extLst>
            </p:cNvPr>
            <p:cNvSpPr/>
            <p:nvPr/>
          </p:nvSpPr>
          <p:spPr>
            <a:xfrm>
              <a:off x="474645" y="4662306"/>
              <a:ext cx="2017537" cy="5228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2400" b="1" dirty="0">
                  <a:solidFill>
                    <a:srgbClr val="0070C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選択肢③</a:t>
              </a:r>
              <a:endParaRPr lang="en-US" altLang="ja-JP" sz="24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endParaRPr>
            </a:p>
          </p:txBody>
        </p: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FE6E9BEB-F2B4-44B4-A803-1AB475CCD583}"/>
                </a:ext>
              </a:extLst>
            </p:cNvPr>
            <p:cNvSpPr/>
            <p:nvPr/>
          </p:nvSpPr>
          <p:spPr>
            <a:xfrm>
              <a:off x="404251" y="5469878"/>
              <a:ext cx="5760328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1800" b="1" dirty="0">
                  <a:solidFill>
                    <a:schemeClr val="bg1">
                      <a:lumMod val="50000"/>
                    </a:schemeClr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※</a:t>
              </a:r>
              <a:r>
                <a:rPr lang="ja-JP" altLang="en-US" sz="18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選択肢①③は</a:t>
              </a:r>
              <a:r>
                <a:rPr lang="en-US" altLang="ja-JP" sz="18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AI</a:t>
              </a:r>
              <a:r>
                <a:rPr lang="ja-JP" altLang="en-US" sz="1800" b="1" dirty="0">
                  <a:solidFill>
                    <a:srgbClr val="FF000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失業時代への先手必勝</a:t>
              </a: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7ABA7B3-CC82-428C-A50F-4B02CF05F6F7}"/>
              </a:ext>
            </a:extLst>
          </p:cNvPr>
          <p:cNvGrpSpPr/>
          <p:nvPr/>
        </p:nvGrpSpPr>
        <p:grpSpPr>
          <a:xfrm>
            <a:off x="1473372" y="5951298"/>
            <a:ext cx="3806966" cy="848469"/>
            <a:chOff x="1484505" y="5892800"/>
            <a:chExt cx="3961648" cy="848469"/>
          </a:xfrm>
        </p:grpSpPr>
        <p:sp>
          <p:nvSpPr>
            <p:cNvPr id="5" name="矢印: 上向き折線 4">
              <a:extLst>
                <a:ext uri="{FF2B5EF4-FFF2-40B4-BE49-F238E27FC236}">
                  <a16:creationId xmlns:a16="http://schemas.microsoft.com/office/drawing/2014/main" id="{770D8B9B-ACE6-4A98-8F7C-A2A1CE234A20}"/>
                </a:ext>
              </a:extLst>
            </p:cNvPr>
            <p:cNvSpPr/>
            <p:nvPr/>
          </p:nvSpPr>
          <p:spPr>
            <a:xfrm rot="5400000">
              <a:off x="3041094" y="4336211"/>
              <a:ext cx="848469" cy="3961648"/>
            </a:xfrm>
            <a:prstGeom prst="bentUpArrow">
              <a:avLst>
                <a:gd name="adj1" fmla="val 41429"/>
                <a:gd name="adj2" fmla="val 50000"/>
                <a:gd name="adj3" fmla="val 50000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DBBCD40E-4A38-4CCD-96A0-7892A890F73A}"/>
                </a:ext>
              </a:extLst>
            </p:cNvPr>
            <p:cNvSpPr/>
            <p:nvPr/>
          </p:nvSpPr>
          <p:spPr>
            <a:xfrm>
              <a:off x="1738954" y="6113260"/>
              <a:ext cx="3640249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1800" b="1" dirty="0">
                  <a:solidFill>
                    <a:schemeClr val="tx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  <a:cs typeface="Meiryo UI" panose="020B0604030504040204" pitchFamily="50" charset="-128"/>
                </a:rPr>
                <a:t>選択ができる人物になるために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6284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0"/>
            <a:ext cx="12192000" cy="831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4" name="図 3" descr="スーツを着た男性たち&#10;&#10;中程度の精度で自動的に生成された説明">
            <a:extLst>
              <a:ext uri="{FF2B5EF4-FFF2-40B4-BE49-F238E27FC236}">
                <a16:creationId xmlns:a16="http://schemas.microsoft.com/office/drawing/2014/main" id="{2257129D-9596-4FF0-952F-8DF3957EBB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45"/>
          <a:stretch/>
        </p:blipFill>
        <p:spPr>
          <a:xfrm>
            <a:off x="4111969" y="831600"/>
            <a:ext cx="8080031" cy="6026399"/>
          </a:xfrm>
          <a:prstGeom prst="rect">
            <a:avLst/>
          </a:prstGeom>
        </p:spPr>
      </p:pic>
      <p:sp>
        <p:nvSpPr>
          <p:cNvPr id="5" name="二等辺三角形 4">
            <a:extLst>
              <a:ext uri="{FF2B5EF4-FFF2-40B4-BE49-F238E27FC236}">
                <a16:creationId xmlns:a16="http://schemas.microsoft.com/office/drawing/2014/main" id="{D8DB2FB7-7CFD-4065-AC36-CB1B41CD89A8}"/>
              </a:ext>
            </a:extLst>
          </p:cNvPr>
          <p:cNvSpPr/>
          <p:nvPr/>
        </p:nvSpPr>
        <p:spPr>
          <a:xfrm>
            <a:off x="4111969" y="906836"/>
            <a:ext cx="2975919" cy="5951163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C3B1673-6A0E-4871-BEC1-9002D87C6E4B}"/>
              </a:ext>
            </a:extLst>
          </p:cNvPr>
          <p:cNvSpPr txBox="1"/>
          <p:nvPr/>
        </p:nvSpPr>
        <p:spPr>
          <a:xfrm>
            <a:off x="365761" y="1663200"/>
            <a:ext cx="6137640" cy="402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3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ハイクラス転職の</a:t>
            </a:r>
            <a:endParaRPr lang="en-US" altLang="ja-JP" sz="36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3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エージェントとの面談では</a:t>
            </a:r>
            <a:endParaRPr lang="en-US" altLang="ja-JP" sz="36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3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実はちゃっかり</a:t>
            </a:r>
            <a:endParaRPr lang="en-US" altLang="ja-JP" sz="36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3600" b="0" i="0" dirty="0">
                <a:solidFill>
                  <a:schemeClr val="accent2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スクリーニング</a:t>
            </a:r>
            <a:r>
              <a:rPr lang="ja-JP" altLang="en-US" sz="3600" b="0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されている</a:t>
            </a:r>
            <a:endParaRPr lang="en-US" altLang="ja-JP" sz="3600" b="0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32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スキル・キャリア・マインド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の視点で</a:t>
            </a:r>
          </a:p>
        </p:txBody>
      </p:sp>
    </p:spTree>
    <p:extLst>
      <p:ext uri="{BB962C8B-B14F-4D97-AF65-F5344CB8AC3E}">
        <p14:creationId xmlns:p14="http://schemas.microsoft.com/office/powerpoint/2010/main" val="412558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なぜマインド・スキル・キャリアなのか？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A9F9139-E7F2-4030-94E2-43CC8AAA3DF2}"/>
              </a:ext>
            </a:extLst>
          </p:cNvPr>
          <p:cNvSpPr/>
          <p:nvPr/>
        </p:nvSpPr>
        <p:spPr>
          <a:xfrm>
            <a:off x="312813" y="803443"/>
            <a:ext cx="45719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C156CF6-1C51-4310-94E1-6146E76C853B}"/>
              </a:ext>
            </a:extLst>
          </p:cNvPr>
          <p:cNvSpPr/>
          <p:nvPr/>
        </p:nvSpPr>
        <p:spPr>
          <a:xfrm>
            <a:off x="478404" y="789375"/>
            <a:ext cx="11400783" cy="646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転職に成功</a:t>
            </a:r>
            <a:r>
              <a:rPr lang="ja-JP" altLang="en-US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した</a:t>
            </a:r>
            <a:r>
              <a:rPr kumimoji="1" lang="en-US" altLang="ja-JP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A</a:t>
            </a:r>
            <a:r>
              <a:rPr kumimoji="1" lang="ja-JP" altLang="en-US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氏の場合　－成功要因はマインド・スキル・キャリア－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945E2A72-1134-457F-8CF3-D5BB8FE3F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11" y="1549830"/>
            <a:ext cx="2617495" cy="1852696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12C0545-91F7-4421-8767-B5E47ADAE979}"/>
              </a:ext>
            </a:extLst>
          </p:cNvPr>
          <p:cNvSpPr txBox="1"/>
          <p:nvPr/>
        </p:nvSpPr>
        <p:spPr>
          <a:xfrm>
            <a:off x="2966632" y="1435707"/>
            <a:ext cx="4170768" cy="1300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400" b="1" i="0" u="sng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45</a:t>
            </a:r>
            <a:r>
              <a:rPr lang="ja-JP" altLang="en-US" sz="2400" b="1" i="0" u="sng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歳　男性</a:t>
            </a:r>
          </a:p>
          <a:p>
            <a:pPr>
              <a:lnSpc>
                <a:spcPct val="150000"/>
              </a:lnSpc>
            </a:pP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東京大学　工学部　卒業</a:t>
            </a:r>
          </a:p>
          <a:p>
            <a:pPr>
              <a:lnSpc>
                <a:spcPts val="1500"/>
              </a:lnSpc>
            </a:pPr>
            <a:r>
              <a:rPr lang="en-US" altLang="ja-JP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NEC</a:t>
            </a: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に</a:t>
            </a:r>
            <a:r>
              <a:rPr lang="en-US" altLang="ja-JP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18</a:t>
            </a: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在籍　</a:t>
            </a:r>
            <a:r>
              <a:rPr lang="en-US" altLang="ja-JP" sz="2000" b="1" i="0" dirty="0" err="1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SIer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を</a:t>
            </a:r>
            <a:r>
              <a:rPr lang="en-US" altLang="ja-JP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4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年経験</a:t>
            </a:r>
            <a:endParaRPr lang="en-US" altLang="ja-JP" sz="2000" b="1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6B9A779-6DF5-4731-8789-85A355C8F285}"/>
              </a:ext>
            </a:extLst>
          </p:cNvPr>
          <p:cNvSpPr txBox="1"/>
          <p:nvPr/>
        </p:nvSpPr>
        <p:spPr>
          <a:xfrm>
            <a:off x="7182387" y="1435165"/>
            <a:ext cx="5126225" cy="155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400" b="1" i="0" u="sng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コンサル会社 </a:t>
            </a:r>
            <a:r>
              <a:rPr lang="en-US" altLang="ja-JP" sz="2400" b="1" i="0" u="sng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</a:t>
            </a:r>
            <a:r>
              <a:rPr lang="ja-JP" altLang="en-US" sz="2400" b="1" i="0" u="sng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社</a:t>
            </a:r>
            <a:r>
              <a:rPr lang="ja-JP" altLang="en-US" sz="2400" b="1" u="sng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へ転職</a:t>
            </a:r>
          </a:p>
          <a:p>
            <a:pPr>
              <a:lnSpc>
                <a:spcPct val="150000"/>
              </a:lnSpc>
            </a:pPr>
            <a:r>
              <a:rPr lang="en-US" altLang="ja-JP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【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転職成功要因</a:t>
            </a:r>
            <a:r>
              <a:rPr lang="en-US" altLang="ja-JP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】 </a:t>
            </a:r>
          </a:p>
          <a:p>
            <a:pPr>
              <a:lnSpc>
                <a:spcPts val="1500"/>
              </a:lnSpc>
            </a:pPr>
            <a:r>
              <a:rPr lang="ja-JP" altLang="en-US" sz="2000" b="1" i="0" dirty="0">
                <a:solidFill>
                  <a:srgbClr val="FF0000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マインド・スキル・キャリア</a:t>
            </a:r>
            <a:r>
              <a:rPr lang="ja-JP" altLang="en-US" sz="20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の三拍子が</a:t>
            </a:r>
            <a:endParaRPr lang="en-US" altLang="ja-JP" sz="20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20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揃っていることに気づき推薦状に記載</a:t>
            </a:r>
            <a:endParaRPr lang="en-US" altLang="ja-JP" sz="2000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F0B8E3B-F341-4F38-9991-8BB00E2E0C6B}"/>
              </a:ext>
            </a:extLst>
          </p:cNvPr>
          <p:cNvGrpSpPr/>
          <p:nvPr/>
        </p:nvGrpSpPr>
        <p:grpSpPr>
          <a:xfrm>
            <a:off x="312810" y="3614880"/>
            <a:ext cx="3386650" cy="1244601"/>
            <a:chOff x="312810" y="3519630"/>
            <a:chExt cx="3386650" cy="1244601"/>
          </a:xfrm>
        </p:grpSpPr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6787219B-04DF-470F-AF17-B3CC6D9FA002}"/>
                </a:ext>
              </a:extLst>
            </p:cNvPr>
            <p:cNvSpPr/>
            <p:nvPr/>
          </p:nvSpPr>
          <p:spPr>
            <a:xfrm>
              <a:off x="312811" y="3557731"/>
              <a:ext cx="3386649" cy="1206500"/>
            </a:xfrm>
            <a:prstGeom prst="rect">
              <a:avLst/>
            </a:prstGeom>
            <a:solidFill>
              <a:srgbClr val="FC6E04"/>
            </a:solidFill>
            <a:ln>
              <a:solidFill>
                <a:srgbClr val="FC6E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 dirty="0"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6230CC8A-71A8-4607-B750-11C398CC5A19}"/>
                </a:ext>
              </a:extLst>
            </p:cNvPr>
            <p:cNvSpPr txBox="1"/>
            <p:nvPr/>
          </p:nvSpPr>
          <p:spPr>
            <a:xfrm>
              <a:off x="312811" y="3519630"/>
              <a:ext cx="3386649" cy="489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ja-JP" sz="2000" b="1" i="0" u="sng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Synergy</a:t>
              </a:r>
              <a:r>
                <a:rPr lang="ja-JP" altLang="en-US" sz="2000" b="1" u="sng" dirty="0">
                  <a:solidFill>
                    <a:schemeClr val="bg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 </a:t>
              </a:r>
              <a:r>
                <a:rPr lang="en-US" altLang="ja-JP" sz="2000" b="1" u="sng" dirty="0">
                  <a:solidFill>
                    <a:schemeClr val="bg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1</a:t>
              </a:r>
              <a:endParaRPr lang="ja-JP" altLang="en-US" sz="2000" b="1" i="0" u="sng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A4639B8D-D209-4EEA-80ED-2B86BD378C1B}"/>
                </a:ext>
              </a:extLst>
            </p:cNvPr>
            <p:cNvSpPr txBox="1"/>
            <p:nvPr/>
          </p:nvSpPr>
          <p:spPr>
            <a:xfrm>
              <a:off x="312810" y="3999055"/>
              <a:ext cx="3386649" cy="705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8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マインド（</a:t>
              </a:r>
              <a:r>
                <a:rPr lang="en-US" altLang="ja-JP" sz="2800" b="1" i="0" u="sng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M</a:t>
              </a:r>
              <a:r>
                <a:rPr lang="en-US" altLang="ja-JP" sz="28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ind</a:t>
              </a:r>
              <a:r>
                <a:rPr lang="ja-JP" altLang="en-US" sz="28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）</a:t>
              </a:r>
              <a:r>
                <a:rPr lang="ja-JP" altLang="en-US" sz="32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心</a:t>
              </a: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FB68D115-40D4-4D03-8DA0-D6F0C53B273A}"/>
              </a:ext>
            </a:extLst>
          </p:cNvPr>
          <p:cNvGrpSpPr/>
          <p:nvPr/>
        </p:nvGrpSpPr>
        <p:grpSpPr>
          <a:xfrm>
            <a:off x="4360349" y="3614880"/>
            <a:ext cx="3386650" cy="1244601"/>
            <a:chOff x="4360349" y="3519630"/>
            <a:chExt cx="3386650" cy="124460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83005B7A-9C1E-443D-AF86-C924AE947B55}"/>
                </a:ext>
              </a:extLst>
            </p:cNvPr>
            <p:cNvSpPr/>
            <p:nvPr/>
          </p:nvSpPr>
          <p:spPr>
            <a:xfrm>
              <a:off x="4360350" y="3557731"/>
              <a:ext cx="3386649" cy="1206500"/>
            </a:xfrm>
            <a:prstGeom prst="rect">
              <a:avLst/>
            </a:prstGeom>
            <a:solidFill>
              <a:srgbClr val="58A50B"/>
            </a:solidFill>
            <a:ln>
              <a:solidFill>
                <a:srgbClr val="58A5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 dirty="0"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7EDCA1D5-E283-448E-AC7B-C019588D2E4B}"/>
                </a:ext>
              </a:extLst>
            </p:cNvPr>
            <p:cNvSpPr txBox="1"/>
            <p:nvPr/>
          </p:nvSpPr>
          <p:spPr>
            <a:xfrm>
              <a:off x="4360350" y="3519630"/>
              <a:ext cx="3386649" cy="489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ja-JP" sz="2000" b="1" i="0" u="sng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Synergy</a:t>
              </a:r>
              <a:r>
                <a:rPr lang="ja-JP" altLang="en-US" sz="2000" b="1" u="sng" dirty="0">
                  <a:solidFill>
                    <a:schemeClr val="bg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 </a:t>
              </a:r>
              <a:r>
                <a:rPr lang="en-US" altLang="ja-JP" sz="2000" b="1" u="sng" dirty="0">
                  <a:solidFill>
                    <a:schemeClr val="bg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2</a:t>
              </a:r>
              <a:endParaRPr lang="ja-JP" altLang="en-US" sz="2000" b="1" i="0" u="sng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46D96F5E-BB49-4BFF-BA1E-E10CDF30799A}"/>
                </a:ext>
              </a:extLst>
            </p:cNvPr>
            <p:cNvSpPr txBox="1"/>
            <p:nvPr/>
          </p:nvSpPr>
          <p:spPr>
            <a:xfrm>
              <a:off x="4360349" y="3999055"/>
              <a:ext cx="3386649" cy="705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8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スキル（</a:t>
              </a:r>
              <a:r>
                <a:rPr lang="en-US" altLang="ja-JP" sz="2800" b="1" i="0" u="sng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S</a:t>
              </a:r>
              <a:r>
                <a:rPr lang="en-US" altLang="ja-JP" sz="28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kill</a:t>
              </a:r>
              <a:r>
                <a:rPr lang="ja-JP" altLang="en-US" sz="28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）</a:t>
              </a:r>
              <a:r>
                <a:rPr lang="ja-JP" altLang="en-US" sz="32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技</a:t>
              </a: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4DF4C7DC-8282-45CC-B745-256D35F514EB}"/>
              </a:ext>
            </a:extLst>
          </p:cNvPr>
          <p:cNvGrpSpPr/>
          <p:nvPr/>
        </p:nvGrpSpPr>
        <p:grpSpPr>
          <a:xfrm>
            <a:off x="8407888" y="3614880"/>
            <a:ext cx="3522124" cy="1244601"/>
            <a:chOff x="8407888" y="3519630"/>
            <a:chExt cx="3386650" cy="1244601"/>
          </a:xfrm>
        </p:grpSpPr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00D9C26B-AF43-46E2-A383-E5B139F70854}"/>
                </a:ext>
              </a:extLst>
            </p:cNvPr>
            <p:cNvSpPr/>
            <p:nvPr/>
          </p:nvSpPr>
          <p:spPr>
            <a:xfrm>
              <a:off x="8407889" y="3557731"/>
              <a:ext cx="3386649" cy="12065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 dirty="0"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307961FE-1BC6-4E5E-B521-DEB09487BCFB}"/>
                </a:ext>
              </a:extLst>
            </p:cNvPr>
            <p:cNvSpPr txBox="1"/>
            <p:nvPr/>
          </p:nvSpPr>
          <p:spPr>
            <a:xfrm>
              <a:off x="8407889" y="3519630"/>
              <a:ext cx="3386649" cy="48949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ja-JP" sz="2000" b="1" i="0" u="sng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Synergy</a:t>
              </a:r>
              <a:r>
                <a:rPr lang="ja-JP" altLang="en-US" sz="2000" b="1" u="sng" dirty="0">
                  <a:solidFill>
                    <a:schemeClr val="bg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 </a:t>
              </a:r>
              <a:r>
                <a:rPr lang="en-US" altLang="ja-JP" sz="2000" b="1" u="sng" dirty="0">
                  <a:solidFill>
                    <a:schemeClr val="bg1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3</a:t>
              </a:r>
              <a:endParaRPr lang="ja-JP" altLang="en-US" sz="2000" b="1" i="0" u="sng" dirty="0">
                <a:solidFill>
                  <a:schemeClr val="bg1"/>
                </a:solidFill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4A788C49-769F-46C0-820F-2A7C050D3008}"/>
                </a:ext>
              </a:extLst>
            </p:cNvPr>
            <p:cNvSpPr txBox="1"/>
            <p:nvPr/>
          </p:nvSpPr>
          <p:spPr>
            <a:xfrm>
              <a:off x="8407888" y="3999055"/>
              <a:ext cx="3386649" cy="70551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8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キャリア（</a:t>
              </a:r>
              <a:r>
                <a:rPr lang="en-US" altLang="ja-JP" sz="2800" b="1" i="0" u="sng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C</a:t>
              </a:r>
              <a:r>
                <a:rPr lang="en-US" altLang="ja-JP" sz="28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areer</a:t>
              </a:r>
              <a:r>
                <a:rPr lang="ja-JP" altLang="en-US" sz="28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）</a:t>
              </a:r>
              <a:r>
                <a:rPr lang="ja-JP" altLang="en-US" sz="3200" b="1" i="0" dirty="0">
                  <a:solidFill>
                    <a:schemeClr val="bg1"/>
                  </a:solidFill>
                  <a:effectLst/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体</a:t>
              </a:r>
            </a:p>
          </p:txBody>
        </p: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0299F322-57AA-4B32-96B7-BB63C880D144}"/>
              </a:ext>
            </a:extLst>
          </p:cNvPr>
          <p:cNvSpPr txBox="1"/>
          <p:nvPr/>
        </p:nvSpPr>
        <p:spPr>
          <a:xfrm>
            <a:off x="177334" y="4873536"/>
            <a:ext cx="3657600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日本水泳連盟 日本古式泳法 </a:t>
            </a:r>
          </a:p>
          <a:p>
            <a:pPr algn="ctr">
              <a:lnSpc>
                <a:spcPts val="1500"/>
              </a:lnSpc>
            </a:pPr>
            <a:r>
              <a:rPr lang="en-US" altLang="ja-JP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Never Give up !!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の精神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90B65A38-6495-490D-83D2-CB7D4EB76D0D}"/>
              </a:ext>
            </a:extLst>
          </p:cNvPr>
          <p:cNvSpPr txBox="1"/>
          <p:nvPr/>
        </p:nvSpPr>
        <p:spPr>
          <a:xfrm>
            <a:off x="4267199" y="4968663"/>
            <a:ext cx="3657600" cy="489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SE/PM 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と一貫性のある技術力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DCC1B12-763B-4C7B-A47F-851FCF1458CD}"/>
              </a:ext>
            </a:extLst>
          </p:cNvPr>
          <p:cNvSpPr txBox="1"/>
          <p:nvPr/>
        </p:nvSpPr>
        <p:spPr>
          <a:xfrm>
            <a:off x="8272412" y="4867063"/>
            <a:ext cx="3657600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東京大学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工学部 卒業</a:t>
            </a:r>
          </a:p>
          <a:p>
            <a:pPr algn="ctr">
              <a:lnSpc>
                <a:spcPts val="1500"/>
              </a:lnSpc>
            </a:pP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ライン管理職 経験</a:t>
            </a:r>
          </a:p>
        </p:txBody>
      </p:sp>
      <p:sp>
        <p:nvSpPr>
          <p:cNvPr id="5" name="二等辺三角形 4">
            <a:extLst>
              <a:ext uri="{FF2B5EF4-FFF2-40B4-BE49-F238E27FC236}">
                <a16:creationId xmlns:a16="http://schemas.microsoft.com/office/drawing/2014/main" id="{D6736B24-324B-4225-B7DA-EFDEEB2B5889}"/>
              </a:ext>
            </a:extLst>
          </p:cNvPr>
          <p:cNvSpPr/>
          <p:nvPr/>
        </p:nvSpPr>
        <p:spPr>
          <a:xfrm rot="5400000">
            <a:off x="6289063" y="2340203"/>
            <a:ext cx="1556835" cy="212486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DDFE18B0-0656-4942-B568-38276FB7428C}"/>
              </a:ext>
            </a:extLst>
          </p:cNvPr>
          <p:cNvSpPr/>
          <p:nvPr/>
        </p:nvSpPr>
        <p:spPr>
          <a:xfrm>
            <a:off x="1152996" y="5971497"/>
            <a:ext cx="10641542" cy="5463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59" name="矢印: 五方向 58">
            <a:extLst>
              <a:ext uri="{FF2B5EF4-FFF2-40B4-BE49-F238E27FC236}">
                <a16:creationId xmlns:a16="http://schemas.microsoft.com/office/drawing/2014/main" id="{61371B70-1BFC-4D5A-9732-D54535D440E6}"/>
              </a:ext>
            </a:extLst>
          </p:cNvPr>
          <p:cNvSpPr/>
          <p:nvPr/>
        </p:nvSpPr>
        <p:spPr>
          <a:xfrm flipV="1">
            <a:off x="312811" y="5970936"/>
            <a:ext cx="2617495" cy="546334"/>
          </a:xfrm>
          <a:prstGeom prst="homePlat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E1329D04-EA61-4A23-B196-8351BBEE8F4E}"/>
              </a:ext>
            </a:extLst>
          </p:cNvPr>
          <p:cNvSpPr/>
          <p:nvPr/>
        </p:nvSpPr>
        <p:spPr>
          <a:xfrm>
            <a:off x="397463" y="6050308"/>
            <a:ext cx="2218738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2000" b="1" dirty="0">
                <a:solidFill>
                  <a:schemeClr val="bg1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類似の成功事例</a:t>
            </a:r>
            <a:endParaRPr lang="en-US" altLang="ja-JP" sz="2000" b="1" dirty="0">
              <a:solidFill>
                <a:schemeClr val="bg1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  <a:cs typeface="Meiryo UI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6252BA3-0ADE-42C9-955D-F1148025D334}"/>
              </a:ext>
            </a:extLst>
          </p:cNvPr>
          <p:cNvSpPr txBox="1"/>
          <p:nvPr/>
        </p:nvSpPr>
        <p:spPr>
          <a:xfrm>
            <a:off x="3136900" y="5984701"/>
            <a:ext cx="7607300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同じ</a:t>
            </a:r>
            <a:r>
              <a:rPr lang="en-US" altLang="ja-JP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社へ転職した、</a:t>
            </a:r>
            <a:r>
              <a:rPr lang="en-US" altLang="ja-JP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T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氏の場合</a:t>
            </a:r>
            <a:r>
              <a:rPr lang="en-US" altLang="ja-JP" sz="2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28</a:t>
            </a:r>
            <a:r>
              <a:rPr lang="ja-JP" altLang="en-US" sz="2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％</a:t>
            </a:r>
            <a:r>
              <a:rPr lang="en-US" altLang="ja-JP" sz="2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up </a:t>
            </a: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／ 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 </a:t>
            </a:r>
            <a:r>
              <a:rPr lang="en-US" altLang="ja-JP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Y</a:t>
            </a:r>
            <a:r>
              <a:rPr lang="ja-JP" altLang="en-US" sz="20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氏の場合</a:t>
            </a:r>
            <a:r>
              <a:rPr lang="en-US" altLang="ja-JP" sz="2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18</a:t>
            </a:r>
            <a:r>
              <a:rPr lang="ja-JP" altLang="en-US" sz="2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％</a:t>
            </a:r>
            <a:r>
              <a:rPr lang="en-US" altLang="ja-JP" sz="2400" b="1" i="0" dirty="0">
                <a:effectLst/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up</a:t>
            </a:r>
            <a:endParaRPr lang="ja-JP" altLang="en-US" sz="2000" b="1" i="0" dirty="0"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3857967-335F-4B5A-89B4-9A0877017925}"/>
              </a:ext>
            </a:extLst>
          </p:cNvPr>
          <p:cNvSpPr txBox="1"/>
          <p:nvPr/>
        </p:nvSpPr>
        <p:spPr>
          <a:xfrm>
            <a:off x="3252052" y="2884488"/>
            <a:ext cx="4170768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在籍時の年収：</a:t>
            </a:r>
            <a:r>
              <a:rPr lang="en-US" altLang="ja-JP" sz="24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1,040</a:t>
            </a:r>
            <a:r>
              <a:rPr lang="ja-JP" altLang="en-US" sz="24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万円</a:t>
            </a:r>
            <a:endParaRPr lang="ja-JP" altLang="en-US" sz="2000" b="1" i="0" dirty="0">
              <a:solidFill>
                <a:schemeClr val="accent5">
                  <a:lumMod val="75000"/>
                </a:schemeClr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49DC746-F758-4801-9EFF-9FB3A86BED8F}"/>
              </a:ext>
            </a:extLst>
          </p:cNvPr>
          <p:cNvSpPr txBox="1"/>
          <p:nvPr/>
        </p:nvSpPr>
        <p:spPr>
          <a:xfrm>
            <a:off x="7334749" y="2887193"/>
            <a:ext cx="5126225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0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転職後の年収：</a:t>
            </a:r>
            <a:r>
              <a:rPr lang="en-US" altLang="ja-JP" sz="24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1,200</a:t>
            </a:r>
            <a:r>
              <a:rPr lang="ja-JP" altLang="en-US" sz="24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万円（</a:t>
            </a:r>
            <a:r>
              <a:rPr lang="en-US" altLang="ja-JP" sz="24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15</a:t>
            </a:r>
            <a:r>
              <a:rPr lang="ja-JP" altLang="en-US" sz="24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％</a:t>
            </a:r>
            <a:r>
              <a:rPr lang="en-US" altLang="ja-JP" sz="24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up</a:t>
            </a:r>
            <a:r>
              <a:rPr lang="ja-JP" altLang="en-US" sz="2400" b="1" dirty="0">
                <a:solidFill>
                  <a:schemeClr val="accent5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）</a:t>
            </a:r>
            <a:endParaRPr lang="ja-JP" altLang="en-US" sz="2000" b="1" i="0" dirty="0">
              <a:solidFill>
                <a:schemeClr val="accent5">
                  <a:lumMod val="75000"/>
                </a:schemeClr>
              </a:solidFill>
              <a:effectLst/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" name="乗算記号 3">
            <a:extLst>
              <a:ext uri="{FF2B5EF4-FFF2-40B4-BE49-F238E27FC236}">
                <a16:creationId xmlns:a16="http://schemas.microsoft.com/office/drawing/2014/main" id="{4D017B1D-1C76-4725-BDF7-E7B942EFD7DA}"/>
              </a:ext>
            </a:extLst>
          </p:cNvPr>
          <p:cNvSpPr/>
          <p:nvPr/>
        </p:nvSpPr>
        <p:spPr>
          <a:xfrm>
            <a:off x="3662856" y="3925460"/>
            <a:ext cx="697493" cy="72093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乗算記号 8">
            <a:extLst>
              <a:ext uri="{FF2B5EF4-FFF2-40B4-BE49-F238E27FC236}">
                <a16:creationId xmlns:a16="http://schemas.microsoft.com/office/drawing/2014/main" id="{3E66FC4F-7C17-43B2-863F-299F9B5A843F}"/>
              </a:ext>
            </a:extLst>
          </p:cNvPr>
          <p:cNvSpPr/>
          <p:nvPr/>
        </p:nvSpPr>
        <p:spPr>
          <a:xfrm>
            <a:off x="7710394" y="3856832"/>
            <a:ext cx="792163" cy="70551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807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M,S,C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のうちの</a:t>
            </a:r>
            <a:r>
              <a:rPr kumimoji="1" lang="en-US" altLang="ja-JP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つを開示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A9F9139-E7F2-4030-94E2-43CC8AAA3DF2}"/>
              </a:ext>
            </a:extLst>
          </p:cNvPr>
          <p:cNvSpPr/>
          <p:nvPr/>
        </p:nvSpPr>
        <p:spPr>
          <a:xfrm>
            <a:off x="312813" y="803443"/>
            <a:ext cx="45719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C156CF6-1C51-4310-94E1-6146E76C853B}"/>
              </a:ext>
            </a:extLst>
          </p:cNvPr>
          <p:cNvSpPr/>
          <p:nvPr/>
        </p:nvSpPr>
        <p:spPr>
          <a:xfrm>
            <a:off x="478404" y="789375"/>
            <a:ext cx="11400783" cy="646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M1 : </a:t>
            </a:r>
            <a:r>
              <a:rPr kumimoji="1" lang="ja-JP" altLang="en-US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ラグビー精神 “ </a:t>
            </a:r>
            <a:r>
              <a:rPr kumimoji="1" lang="en-US" altLang="ja-JP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One for All,  All for One ”</a:t>
            </a:r>
            <a:endParaRPr kumimoji="1" lang="ja-JP" altLang="en-US" sz="28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pic>
        <p:nvPicPr>
          <p:cNvPr id="38" name="図 37" descr="草, 人, スポーツ, プレーヤー が含まれている画像&#10;&#10;自動的に生成された説明">
            <a:extLst>
              <a:ext uri="{FF2B5EF4-FFF2-40B4-BE49-F238E27FC236}">
                <a16:creationId xmlns:a16="http://schemas.microsoft.com/office/drawing/2014/main" id="{6C2CF36E-FBB7-4103-9E46-876F63022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758" y="3777725"/>
            <a:ext cx="1235327" cy="1422890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44714ED-AE54-4029-B2B9-F25C8BFAEEF3}"/>
              </a:ext>
            </a:extLst>
          </p:cNvPr>
          <p:cNvSpPr/>
          <p:nvPr/>
        </p:nvSpPr>
        <p:spPr>
          <a:xfrm>
            <a:off x="3706990" y="1622651"/>
            <a:ext cx="3246398" cy="646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One for All</a:t>
            </a:r>
            <a:endParaRPr kumimoji="1" lang="ja-JP" altLang="en-US" sz="32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FB7E6B7-6AC7-4FAD-A233-9092C02BBD4B}"/>
              </a:ext>
            </a:extLst>
          </p:cNvPr>
          <p:cNvSpPr/>
          <p:nvPr/>
        </p:nvSpPr>
        <p:spPr>
          <a:xfrm>
            <a:off x="4137711" y="4119359"/>
            <a:ext cx="2950596" cy="646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All for One</a:t>
            </a:r>
            <a:endParaRPr kumimoji="1" lang="ja-JP" altLang="en-US" sz="32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" name="次の値と等しい 2">
            <a:extLst>
              <a:ext uri="{FF2B5EF4-FFF2-40B4-BE49-F238E27FC236}">
                <a16:creationId xmlns:a16="http://schemas.microsoft.com/office/drawing/2014/main" id="{D6FEDC84-8053-48AC-9FCF-7488963753AF}"/>
              </a:ext>
            </a:extLst>
          </p:cNvPr>
          <p:cNvSpPr/>
          <p:nvPr/>
        </p:nvSpPr>
        <p:spPr>
          <a:xfrm rot="5400000">
            <a:off x="5101589" y="2492707"/>
            <a:ext cx="457200" cy="371475"/>
          </a:xfrm>
          <a:prstGeom prst="mathEqual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次の値と等しい 14">
            <a:extLst>
              <a:ext uri="{FF2B5EF4-FFF2-40B4-BE49-F238E27FC236}">
                <a16:creationId xmlns:a16="http://schemas.microsoft.com/office/drawing/2014/main" id="{D692D533-01FD-4024-85CD-54F0F2F25984}"/>
              </a:ext>
            </a:extLst>
          </p:cNvPr>
          <p:cNvSpPr/>
          <p:nvPr/>
        </p:nvSpPr>
        <p:spPr>
          <a:xfrm rot="5400000">
            <a:off x="5113642" y="4786278"/>
            <a:ext cx="457200" cy="371475"/>
          </a:xfrm>
          <a:prstGeom prst="mathEqual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441B27B-333D-491B-A759-F5AB1FF765A8}"/>
              </a:ext>
            </a:extLst>
          </p:cNvPr>
          <p:cNvSpPr/>
          <p:nvPr/>
        </p:nvSpPr>
        <p:spPr>
          <a:xfrm>
            <a:off x="3508444" y="2907044"/>
            <a:ext cx="4209130" cy="646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一人はみんなのために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5974543-37D9-447E-96B0-55C240BDD67E}"/>
              </a:ext>
            </a:extLst>
          </p:cNvPr>
          <p:cNvSpPr/>
          <p:nvPr/>
        </p:nvSpPr>
        <p:spPr>
          <a:xfrm>
            <a:off x="3423414" y="5235288"/>
            <a:ext cx="4294159" cy="1549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みんなは一人のために</a:t>
            </a:r>
            <a:endParaRPr kumimoji="1" lang="en-US" altLang="ja-JP" sz="32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en-US" altLang="ja-JP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for </a:t>
            </a:r>
            <a:r>
              <a:rPr kumimoji="1" lang="en-US" altLang="ja-JP" sz="32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“ONE TEAM”</a:t>
            </a:r>
          </a:p>
          <a:p>
            <a:pPr algn="ctr"/>
            <a:r>
              <a:rPr kumimoji="1" lang="ja-JP" altLang="en-US" sz="32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（グローカル）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2F60377-CAD4-448C-96E8-976023B27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7803" y="4152709"/>
            <a:ext cx="3948856" cy="263257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558789B-2179-4324-A497-C6E2A2BA2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26" y="1549831"/>
            <a:ext cx="3476246" cy="254483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A4F10F5-3DB1-48D6-9C3A-9003EC114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002" y="1288233"/>
            <a:ext cx="3934503" cy="263257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DA1C223-7948-40E3-9F76-BF43DE9CBB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41" y="4152709"/>
            <a:ext cx="3164705" cy="263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435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M,S,C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のうちの</a:t>
            </a:r>
            <a:r>
              <a:rPr kumimoji="1" lang="en-US" altLang="ja-JP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つを開示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A9F9139-E7F2-4030-94E2-43CC8AAA3DF2}"/>
              </a:ext>
            </a:extLst>
          </p:cNvPr>
          <p:cNvSpPr/>
          <p:nvPr/>
        </p:nvSpPr>
        <p:spPr>
          <a:xfrm>
            <a:off x="312813" y="803443"/>
            <a:ext cx="45719" cy="64633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BC156CF6-1C51-4310-94E1-6146E76C853B}"/>
              </a:ext>
            </a:extLst>
          </p:cNvPr>
          <p:cNvSpPr/>
          <p:nvPr/>
        </p:nvSpPr>
        <p:spPr>
          <a:xfrm>
            <a:off x="478404" y="789375"/>
            <a:ext cx="11400783" cy="646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S5 : </a:t>
            </a:r>
            <a:r>
              <a:rPr kumimoji="1" lang="ja-JP" altLang="en-US" sz="28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ビジネスマナー 　仲代達矢に会って最敬礼に感動　</a:t>
            </a:r>
            <a:r>
              <a:rPr kumimoji="1" lang="ja-JP" altLang="en-US" sz="28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形から心へ</a:t>
            </a:r>
          </a:p>
        </p:txBody>
      </p:sp>
      <p:pic>
        <p:nvPicPr>
          <p:cNvPr id="12" name="コンテンツ プレースホルダー 7">
            <a:extLst>
              <a:ext uri="{FF2B5EF4-FFF2-40B4-BE49-F238E27FC236}">
                <a16:creationId xmlns:a16="http://schemas.microsoft.com/office/drawing/2014/main" id="{CCEE784F-CEE8-40D0-BA9D-BC7AC8786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0054" y="4039334"/>
            <a:ext cx="1932821" cy="2126103"/>
          </a:xfrm>
          <a:prstGeom prst="rect">
            <a:avLst/>
          </a:prstGeom>
        </p:spPr>
      </p:pic>
      <p:pic>
        <p:nvPicPr>
          <p:cNvPr id="13" name="図 12" descr="壁, 人, 室内, 男性 が含まれている画像&#10;&#10;自動的に生成された説明">
            <a:extLst>
              <a:ext uri="{FF2B5EF4-FFF2-40B4-BE49-F238E27FC236}">
                <a16:creationId xmlns:a16="http://schemas.microsoft.com/office/drawing/2014/main" id="{CDAEE93B-E494-4F3D-B586-F2C29A5F1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778" y="2060107"/>
            <a:ext cx="2487097" cy="186532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A452BAC-17B6-4544-89D6-FB91D7669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0990" y="2060107"/>
            <a:ext cx="3604381" cy="410533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5A418C-ECC7-436A-BADD-EFBF70FDA10F}"/>
              </a:ext>
            </a:extLst>
          </p:cNvPr>
          <p:cNvSpPr/>
          <p:nvPr/>
        </p:nvSpPr>
        <p:spPr>
          <a:xfrm>
            <a:off x="312813" y="2060107"/>
            <a:ext cx="4630662" cy="410533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80A5563-821B-42B8-ABB6-55308C032136}"/>
              </a:ext>
            </a:extLst>
          </p:cNvPr>
          <p:cNvSpPr/>
          <p:nvPr/>
        </p:nvSpPr>
        <p:spPr>
          <a:xfrm>
            <a:off x="133351" y="1736941"/>
            <a:ext cx="2487098" cy="796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仲代　達矢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1028E06-4A40-41EB-A319-317DC0D0CDF6}"/>
              </a:ext>
            </a:extLst>
          </p:cNvPr>
          <p:cNvSpPr/>
          <p:nvPr/>
        </p:nvSpPr>
        <p:spPr>
          <a:xfrm>
            <a:off x="495409" y="2676526"/>
            <a:ext cx="4322196" cy="1629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国内外問わず、多くの映画賞を受賞した日本を代表する名優の一人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20D8B7C-DC64-4E44-BB53-A8D26E2D775A}"/>
              </a:ext>
            </a:extLst>
          </p:cNvPr>
          <p:cNvSpPr/>
          <p:nvPr/>
        </p:nvSpPr>
        <p:spPr>
          <a:xfrm>
            <a:off x="538078" y="4435792"/>
            <a:ext cx="4322196" cy="619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無名塾を主宰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9610086-2EAD-47D9-A319-3F4F8EE40BA9}"/>
              </a:ext>
            </a:extLst>
          </p:cNvPr>
          <p:cNvSpPr/>
          <p:nvPr/>
        </p:nvSpPr>
        <p:spPr>
          <a:xfrm>
            <a:off x="358532" y="5009367"/>
            <a:ext cx="4584943" cy="36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（日本の俳優養成所　</a:t>
            </a:r>
            <a:r>
              <a:rPr kumimoji="1" lang="ja-JP" altLang="en-US" sz="20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一期生　役所広司）</a:t>
            </a:r>
          </a:p>
        </p:txBody>
      </p:sp>
    </p:spTree>
    <p:extLst>
      <p:ext uri="{BB962C8B-B14F-4D97-AF65-F5344CB8AC3E}">
        <p14:creationId xmlns:p14="http://schemas.microsoft.com/office/powerpoint/2010/main" val="1671501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B83574D-07B3-4237-9115-3B938232ADC9}"/>
              </a:ext>
            </a:extLst>
          </p:cNvPr>
          <p:cNvSpPr/>
          <p:nvPr/>
        </p:nvSpPr>
        <p:spPr>
          <a:xfrm>
            <a:off x="0" y="2"/>
            <a:ext cx="12192000" cy="703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40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D3C02CA-669D-47ED-A2CF-FD2FAF642C39}"/>
              </a:ext>
            </a:extLst>
          </p:cNvPr>
          <p:cNvSpPr/>
          <p:nvPr/>
        </p:nvSpPr>
        <p:spPr>
          <a:xfrm>
            <a:off x="0" y="-42204"/>
            <a:ext cx="11226018" cy="7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4000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　</a:t>
            </a:r>
            <a:r>
              <a:rPr kumimoji="1" lang="en-US" altLang="ja-JP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M,S,C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のうちの</a:t>
            </a:r>
            <a:r>
              <a:rPr kumimoji="1" lang="en-US" altLang="ja-JP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</a:t>
            </a:r>
            <a:r>
              <a:rPr kumimoji="1" lang="ja-JP" altLang="en-US" sz="32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つを開示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8CC83F4-B7DE-4053-92D9-6B621D6A2479}"/>
              </a:ext>
            </a:extLst>
          </p:cNvPr>
          <p:cNvGrpSpPr/>
          <p:nvPr/>
        </p:nvGrpSpPr>
        <p:grpSpPr>
          <a:xfrm>
            <a:off x="312813" y="789375"/>
            <a:ext cx="11594511" cy="1139896"/>
            <a:chOff x="312813" y="789375"/>
            <a:chExt cx="11594511" cy="1139896"/>
          </a:xfrm>
        </p:grpSpPr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2A9F9139-E7F2-4030-94E2-43CC8AAA3DF2}"/>
                </a:ext>
              </a:extLst>
            </p:cNvPr>
            <p:cNvSpPr/>
            <p:nvPr/>
          </p:nvSpPr>
          <p:spPr>
            <a:xfrm>
              <a:off x="312813" y="803443"/>
              <a:ext cx="45719" cy="64633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BIZ UDP明朝 Medium" panose="02020500000000000000" pitchFamily="18" charset="-128"/>
                <a:ea typeface="BIZ UDP明朝 Medium" panose="02020500000000000000" pitchFamily="18" charset="-128"/>
              </a:endParaRPr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BC156CF6-1C51-4310-94E1-6146E76C853B}"/>
                </a:ext>
              </a:extLst>
            </p:cNvPr>
            <p:cNvSpPr/>
            <p:nvPr/>
          </p:nvSpPr>
          <p:spPr>
            <a:xfrm>
              <a:off x="478404" y="789375"/>
              <a:ext cx="11400783" cy="646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ja-JP" sz="2800" b="1" dirty="0">
                  <a:solidFill>
                    <a:srgbClr val="0070C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C33 : </a:t>
              </a:r>
              <a:r>
                <a:rPr kumimoji="1" lang="ja-JP" altLang="en-US" sz="2800" b="1" dirty="0">
                  <a:solidFill>
                    <a:srgbClr val="0070C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著名人、役員と接して器を大きくする</a:t>
              </a: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5987FB5-497B-44CF-9F37-CA1D5D7BF023}"/>
                </a:ext>
              </a:extLst>
            </p:cNvPr>
            <p:cNvSpPr/>
            <p:nvPr/>
          </p:nvSpPr>
          <p:spPr>
            <a:xfrm>
              <a:off x="1593166" y="1282939"/>
              <a:ext cx="10314158" cy="646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2800" b="1" dirty="0">
                  <a:solidFill>
                    <a:srgbClr val="0070C0"/>
                  </a:solidFill>
                  <a:latin typeface="BIZ UDP明朝 Medium" panose="02020500000000000000" pitchFamily="18" charset="-128"/>
                  <a:ea typeface="BIZ UDP明朝 Medium" panose="02020500000000000000" pitchFamily="18" charset="-128"/>
                </a:rPr>
                <a:t>著者は田中角栄と目白の私邸で差しで面談経験</a:t>
              </a:r>
            </a:p>
          </p:txBody>
        </p:sp>
      </p:grpSp>
      <p:pic>
        <p:nvPicPr>
          <p:cNvPr id="16" name="図 15" descr="木, 建物, 屋外 が含まれている画像&#10;&#10;自動的に生成された説明">
            <a:extLst>
              <a:ext uri="{FF2B5EF4-FFF2-40B4-BE49-F238E27FC236}">
                <a16:creationId xmlns:a16="http://schemas.microsoft.com/office/drawing/2014/main" id="{D403B48D-E026-411E-9743-A1C5FC494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421" y="2315745"/>
            <a:ext cx="3072399" cy="1728224"/>
          </a:xfrm>
          <a:prstGeom prst="rect">
            <a:avLst/>
          </a:prstGeom>
        </p:spPr>
      </p:pic>
      <p:pic>
        <p:nvPicPr>
          <p:cNvPr id="18" name="図 17" descr="男性, 人 が含まれている画像&#10;&#10;自動的に生成された説明">
            <a:extLst>
              <a:ext uri="{FF2B5EF4-FFF2-40B4-BE49-F238E27FC236}">
                <a16:creationId xmlns:a16="http://schemas.microsoft.com/office/drawing/2014/main" id="{652E11FB-8EAE-45E0-BB5D-EFA745B31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310" y="4145868"/>
            <a:ext cx="1530161" cy="2248290"/>
          </a:xfrm>
          <a:prstGeom prst="rect">
            <a:avLst/>
          </a:prstGeom>
        </p:spPr>
      </p:pic>
      <p:pic>
        <p:nvPicPr>
          <p:cNvPr id="19" name="図 18" descr="男性, 人, 新聞 が含まれている画像&#10;&#10;自動的に生成された説明">
            <a:extLst>
              <a:ext uri="{FF2B5EF4-FFF2-40B4-BE49-F238E27FC236}">
                <a16:creationId xmlns:a16="http://schemas.microsoft.com/office/drawing/2014/main" id="{467DF12E-1879-44E7-84AD-D9CD9CF108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550" y="2315745"/>
            <a:ext cx="2509921" cy="1699282"/>
          </a:xfrm>
          <a:prstGeom prst="rect">
            <a:avLst/>
          </a:prstGeom>
        </p:spPr>
      </p:pic>
      <p:pic>
        <p:nvPicPr>
          <p:cNvPr id="20" name="図 19" descr="人, 男性, 室内, 金管楽器 が含まれている画像&#10;&#10;自動的に生成された説明">
            <a:extLst>
              <a:ext uri="{FF2B5EF4-FFF2-40B4-BE49-F238E27FC236}">
                <a16:creationId xmlns:a16="http://schemas.microsoft.com/office/drawing/2014/main" id="{0E31D6D7-DC79-412C-95AA-0F1677F42E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280" y="4145868"/>
            <a:ext cx="1586540" cy="2220116"/>
          </a:xfrm>
          <a:prstGeom prst="rect">
            <a:avLst/>
          </a:prstGeom>
        </p:spPr>
      </p:pic>
      <p:pic>
        <p:nvPicPr>
          <p:cNvPr id="21" name="図 20" descr="室内, 床, 人, 窓 が含まれている画像&#10;&#10;自動的に生成された説明">
            <a:extLst>
              <a:ext uri="{FF2B5EF4-FFF2-40B4-BE49-F238E27FC236}">
                <a16:creationId xmlns:a16="http://schemas.microsoft.com/office/drawing/2014/main" id="{E1DCC046-4F05-4BFA-96F1-FFC6BEE93E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421" y="4145868"/>
            <a:ext cx="2314479" cy="2238274"/>
          </a:xfrm>
          <a:prstGeom prst="rect">
            <a:avLst/>
          </a:prstGeom>
        </p:spPr>
      </p:pic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7CCD7DB-2DF6-4588-9C03-76907077FE1A}"/>
              </a:ext>
            </a:extLst>
          </p:cNvPr>
          <p:cNvSpPr/>
          <p:nvPr/>
        </p:nvSpPr>
        <p:spPr>
          <a:xfrm>
            <a:off x="312813" y="2315745"/>
            <a:ext cx="4630662" cy="410533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5F8E9A0F-D64E-4CB0-92F2-5BBC7BF08D99}"/>
              </a:ext>
            </a:extLst>
          </p:cNvPr>
          <p:cNvSpPr/>
          <p:nvPr/>
        </p:nvSpPr>
        <p:spPr>
          <a:xfrm>
            <a:off x="133351" y="1992579"/>
            <a:ext cx="2487098" cy="796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32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田中 角栄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118674A-1806-48D8-BE5F-5DF739528C21}"/>
              </a:ext>
            </a:extLst>
          </p:cNvPr>
          <p:cNvSpPr/>
          <p:nvPr/>
        </p:nvSpPr>
        <p:spPr>
          <a:xfrm>
            <a:off x="518585" y="3537514"/>
            <a:ext cx="4322196" cy="1220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郵政大臣（第</a:t>
            </a:r>
            <a:r>
              <a:rPr kumimoji="1" lang="en-US" altLang="ja-JP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12</a:t>
            </a:r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代）</a:t>
            </a:r>
            <a:endParaRPr kumimoji="1" lang="en-US" altLang="ja-JP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大蔵大臣（第</a:t>
            </a:r>
            <a:r>
              <a:rPr kumimoji="1" lang="en-US" altLang="ja-JP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67</a:t>
            </a:r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</a:t>
            </a:r>
            <a:r>
              <a:rPr kumimoji="1" lang="en-US" altLang="ja-JP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68</a:t>
            </a:r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</a:t>
            </a:r>
            <a:r>
              <a:rPr kumimoji="1" lang="en-US" altLang="ja-JP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69</a:t>
            </a:r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代）</a:t>
            </a:r>
            <a:r>
              <a:rPr kumimoji="1" lang="ja-JP" altLang="en-US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＊伝説的挨拶</a:t>
            </a:r>
            <a:endParaRPr kumimoji="1" lang="en-US" altLang="ja-JP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通商産業大臣（第</a:t>
            </a:r>
            <a:r>
              <a:rPr kumimoji="1" lang="en-US" altLang="ja-JP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33</a:t>
            </a:r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代）</a:t>
            </a:r>
            <a:endParaRPr kumimoji="1" lang="en-US" altLang="ja-JP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内閣総理大臣（第</a:t>
            </a:r>
            <a:r>
              <a:rPr kumimoji="1" lang="en-US" altLang="ja-JP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64</a:t>
            </a:r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・</a:t>
            </a:r>
            <a:r>
              <a:rPr kumimoji="1" lang="en-US" altLang="ja-JP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65</a:t>
            </a:r>
            <a:r>
              <a:rPr kumimoji="1" lang="ja-JP" altLang="en-US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代）</a:t>
            </a:r>
            <a:r>
              <a:rPr kumimoji="1" lang="ja-JP" altLang="en-US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＊選挙演説</a:t>
            </a:r>
            <a:endParaRPr kumimoji="1" lang="en-US" altLang="ja-JP" b="1" dirty="0">
              <a:solidFill>
                <a:srgbClr val="FF000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918A7FA7-AC13-48B9-8FD9-ED4E75E0741D}"/>
              </a:ext>
            </a:extLst>
          </p:cNvPr>
          <p:cNvSpPr/>
          <p:nvPr/>
        </p:nvSpPr>
        <p:spPr>
          <a:xfrm>
            <a:off x="478405" y="2692821"/>
            <a:ext cx="4484270" cy="839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数多くの重要ポストについた政治家</a:t>
            </a:r>
            <a:endParaRPr kumimoji="1" lang="ja-JP" altLang="en-US" sz="2000" b="1" dirty="0">
              <a:solidFill>
                <a:srgbClr val="0070C0"/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8599CFF-87A3-4659-8F1D-07CD4BBE814C}"/>
              </a:ext>
            </a:extLst>
          </p:cNvPr>
          <p:cNvSpPr/>
          <p:nvPr/>
        </p:nvSpPr>
        <p:spPr>
          <a:xfrm>
            <a:off x="459205" y="3142903"/>
            <a:ext cx="4278882" cy="409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2000" b="1" dirty="0">
                <a:solidFill>
                  <a:srgbClr val="0070C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～経歴～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D3AC132-F447-499D-ABD8-9ECEDEBCE5EF}"/>
              </a:ext>
            </a:extLst>
          </p:cNvPr>
          <p:cNvSpPr txBox="1"/>
          <p:nvPr/>
        </p:nvSpPr>
        <p:spPr>
          <a:xfrm>
            <a:off x="268586" y="5194171"/>
            <a:ext cx="4647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solidFill>
                  <a:srgbClr val="F02510"/>
                </a:solidFill>
              </a:rPr>
              <a:t>＊電子書籍で</a:t>
            </a:r>
            <a:r>
              <a:rPr kumimoji="1" lang="ja-JP" altLang="en-US" sz="2400" b="1" dirty="0">
                <a:solidFill>
                  <a:srgbClr val="F02510"/>
                </a:solidFill>
              </a:rPr>
              <a:t>スキルの話し方</a:t>
            </a:r>
            <a:r>
              <a:rPr kumimoji="1" lang="ja-JP" altLang="en-US" sz="2000" b="1" dirty="0">
                <a:solidFill>
                  <a:srgbClr val="F02510"/>
                </a:solidFill>
              </a:rPr>
              <a:t>で登場</a:t>
            </a:r>
          </a:p>
        </p:txBody>
      </p:sp>
    </p:spTree>
    <p:extLst>
      <p:ext uri="{BB962C8B-B14F-4D97-AF65-F5344CB8AC3E}">
        <p14:creationId xmlns:p14="http://schemas.microsoft.com/office/powerpoint/2010/main" val="281260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6295</TotalTime>
  <Words>2327</Words>
  <Application>Microsoft Office PowerPoint</Application>
  <PresentationFormat>ワイド画面</PresentationFormat>
  <Paragraphs>399</Paragraphs>
  <Slides>25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5" baseType="lpstr">
      <vt:lpstr>BIZ UDP明朝 Medium</vt:lpstr>
      <vt:lpstr>HG明朝B</vt:lpstr>
      <vt:lpstr>Hiragino Kaku Gothic ProN W6</vt:lpstr>
      <vt:lpstr>Meiryo UI</vt:lpstr>
      <vt:lpstr>游ゴシック</vt:lpstr>
      <vt:lpstr>游明朝</vt:lpstr>
      <vt:lpstr>Arial</vt:lpstr>
      <vt:lpstr>Calibri</vt:lpstr>
      <vt:lpstr>Century Gothic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    コロナ禍で始める  個人ブランド向上術　目次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大塚 真理</dc:creator>
  <cp:lastModifiedBy>須佐 尚弘</cp:lastModifiedBy>
  <cp:revision>491</cp:revision>
  <cp:lastPrinted>2021-08-20T12:46:21Z</cp:lastPrinted>
  <dcterms:created xsi:type="dcterms:W3CDTF">2021-03-21T06:20:25Z</dcterms:created>
  <dcterms:modified xsi:type="dcterms:W3CDTF">2021-09-02T00:05:56Z</dcterms:modified>
</cp:coreProperties>
</file>