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Lst>
  <p:sldSz cx="12192000" cy="6858000"/>
  <p:notesSz cx="9926638" cy="143525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CDC6FF-C3E1-4CA5-A136-75968135C4E9}" v="49" dt="2025-06-10T08:01:24.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75" autoAdjust="0"/>
    <p:restoredTop sz="94660"/>
  </p:normalViewPr>
  <p:slideViewPr>
    <p:cSldViewPr snapToGrid="0">
      <p:cViewPr varScale="1">
        <p:scale>
          <a:sx n="101" d="100"/>
          <a:sy n="101" d="100"/>
        </p:scale>
        <p:origin x="82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AEA291-C3E1-702C-30D3-E23F369EF36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8DBBC27-7678-70DC-8236-C0D302261C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78E01CE-CAD2-AA45-C8B6-BFE610269C35}"/>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5" name="フッター プレースホルダー 4">
            <a:extLst>
              <a:ext uri="{FF2B5EF4-FFF2-40B4-BE49-F238E27FC236}">
                <a16:creationId xmlns:a16="http://schemas.microsoft.com/office/drawing/2014/main" id="{23A5D35A-EB44-58B9-95D0-7BDD6B5F427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C06DD1C-F4AE-888E-3C14-4B20364C0FD0}"/>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3537142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2D7D86-F27A-FE0A-2D33-DAB4EE57EDA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67B8072-1015-4743-C146-774265BE645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D169ABE-13BD-ED49-3F74-C8E8564B3752}"/>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5" name="フッター プレースホルダー 4">
            <a:extLst>
              <a:ext uri="{FF2B5EF4-FFF2-40B4-BE49-F238E27FC236}">
                <a16:creationId xmlns:a16="http://schemas.microsoft.com/office/drawing/2014/main" id="{A03FFA4E-F658-BF6D-D70D-66483E022AA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F630CD9-6C80-D040-6A9C-1C599B3DF2B7}"/>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3578401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2A5BD0F-A2BA-C4B7-8408-0766AB13A580}"/>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60248CB-347D-A2EC-69AD-585763BA459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77D20AD-5ED2-5D18-21E5-AED9A5225EC3}"/>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5" name="フッター プレースホルダー 4">
            <a:extLst>
              <a:ext uri="{FF2B5EF4-FFF2-40B4-BE49-F238E27FC236}">
                <a16:creationId xmlns:a16="http://schemas.microsoft.com/office/drawing/2014/main" id="{98F16312-0028-3139-FB96-75B63DD3D6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571142-3621-C847-0275-4100F56E8B03}"/>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114479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51ACB5-FBE5-327B-0551-68E7EFC07F8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31CAAC9-A627-2739-64DB-C0DBFE874B5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41E42F2-162A-5170-2E3C-B6A0CD041DE4}"/>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5" name="フッター プレースホルダー 4">
            <a:extLst>
              <a:ext uri="{FF2B5EF4-FFF2-40B4-BE49-F238E27FC236}">
                <a16:creationId xmlns:a16="http://schemas.microsoft.com/office/drawing/2014/main" id="{9B4A8682-D10E-3398-0B9E-CE41C25C05B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1E8BB7-EFCF-F365-03ED-FAA2DA67976C}"/>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2371029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78BE6B-691C-2F6F-7A5A-7A5D03B5BF2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48BF4E0-FA16-F1CA-0FFF-3B85BC902EA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F49BFBF-2603-D7B6-E3CB-E4E3FF5674A5}"/>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5" name="フッター プレースホルダー 4">
            <a:extLst>
              <a:ext uri="{FF2B5EF4-FFF2-40B4-BE49-F238E27FC236}">
                <a16:creationId xmlns:a16="http://schemas.microsoft.com/office/drawing/2014/main" id="{11BC7C39-C427-82CE-66FD-38CC527E9D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D95374D-3B27-836B-32C2-7194F9E4BAD2}"/>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3894533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3F8629-428F-4A6B-7D8E-BD5E1B3D998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D5E376C-5E1F-243B-3A90-BAB83E1B6A5B}"/>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F0898F3-49ED-695B-CF6A-E2247B2D4EA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C6D12EE-C3D1-1DD5-A013-A6878E675214}"/>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6" name="フッター プレースホルダー 5">
            <a:extLst>
              <a:ext uri="{FF2B5EF4-FFF2-40B4-BE49-F238E27FC236}">
                <a16:creationId xmlns:a16="http://schemas.microsoft.com/office/drawing/2014/main" id="{8E6ACD02-8D0F-9F0A-D654-6381A148E25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BDF8234-BDA8-78F9-A9A3-97FD933FEE95}"/>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234478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DDCB7B-69C5-4185-B75E-506D606F7F4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262C92B-5508-2B8B-F63F-CD62F915B7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30CF8D9-4817-E4E1-5F4C-1CAA0FBC02E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63B9C85-5842-AFB5-E445-06C95E7E95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2F2EF89-FB40-83BC-E0FC-EF63F4A2F15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877C457-8FE9-A3B1-B0BC-D923D9E9902C}"/>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8" name="フッター プレースホルダー 7">
            <a:extLst>
              <a:ext uri="{FF2B5EF4-FFF2-40B4-BE49-F238E27FC236}">
                <a16:creationId xmlns:a16="http://schemas.microsoft.com/office/drawing/2014/main" id="{6C0456F3-F857-86C1-5856-1A034DBF97E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30D7FD2-3DBF-F82A-E1E4-8AD67E9BB9AB}"/>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953869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D62A47-0E35-4DA3-D152-0543D2B5404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841B2B4-B159-95C7-DE96-AF9F59174A62}"/>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4" name="フッター プレースホルダー 3">
            <a:extLst>
              <a:ext uri="{FF2B5EF4-FFF2-40B4-BE49-F238E27FC236}">
                <a16:creationId xmlns:a16="http://schemas.microsoft.com/office/drawing/2014/main" id="{97F2DEA6-EF78-38C9-705D-63B553C239E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796C2D3-1166-4422-6454-CEF7A1CBC932}"/>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121788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78D1FDF-6FB5-90C8-3156-C7F5315FDF22}"/>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3" name="フッター プレースホルダー 2">
            <a:extLst>
              <a:ext uri="{FF2B5EF4-FFF2-40B4-BE49-F238E27FC236}">
                <a16:creationId xmlns:a16="http://schemas.microsoft.com/office/drawing/2014/main" id="{1FB007F8-C7FD-645D-D147-496CAED86E4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D788D55-4CC0-5750-9DED-A1B5CF71A720}"/>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398430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26DE53-1B88-71ED-FDF0-76071F962F6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9BE4BA0-11E7-8ADE-FB4B-F53D04B466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EB7C1DE-2C6B-041F-3589-6075CD375A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538BB1C-0D59-4EDE-2EDA-C0E5BB12F2AB}"/>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6" name="フッター プレースホルダー 5">
            <a:extLst>
              <a:ext uri="{FF2B5EF4-FFF2-40B4-BE49-F238E27FC236}">
                <a16:creationId xmlns:a16="http://schemas.microsoft.com/office/drawing/2014/main" id="{AC97CAFF-D626-3BA8-21C4-03D70DB95D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8F4F918-4DCC-8476-F4AA-8BF14421C1DD}"/>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3874830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CBB20A-8ADD-4135-D7A9-2F4157816CA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5D021A4-B222-84AF-B9CE-4CD9942B8F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BDA36FB-CEF9-F23C-5236-13DBE13D2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DFE4E10-2A17-2C2F-555F-8F36A699E95A}"/>
              </a:ext>
            </a:extLst>
          </p:cNvPr>
          <p:cNvSpPr>
            <a:spLocks noGrp="1"/>
          </p:cNvSpPr>
          <p:nvPr>
            <p:ph type="dt" sz="half" idx="10"/>
          </p:nvPr>
        </p:nvSpPr>
        <p:spPr/>
        <p:txBody>
          <a:bodyPr/>
          <a:lstStyle/>
          <a:p>
            <a:fld id="{052EB7F8-F147-4099-8A07-724E04B3A747}" type="datetimeFigureOut">
              <a:rPr kumimoji="1" lang="ja-JP" altLang="en-US" smtClean="0"/>
              <a:t>2025/6/10</a:t>
            </a:fld>
            <a:endParaRPr kumimoji="1" lang="ja-JP" altLang="en-US"/>
          </a:p>
        </p:txBody>
      </p:sp>
      <p:sp>
        <p:nvSpPr>
          <p:cNvPr id="6" name="フッター プレースホルダー 5">
            <a:extLst>
              <a:ext uri="{FF2B5EF4-FFF2-40B4-BE49-F238E27FC236}">
                <a16:creationId xmlns:a16="http://schemas.microsoft.com/office/drawing/2014/main" id="{ABED7578-1C12-A137-C9AF-7A47E015E4E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EEBA9AE-7511-B123-D36E-15357A1F14CD}"/>
              </a:ext>
            </a:extLst>
          </p:cNvPr>
          <p:cNvSpPr>
            <a:spLocks noGrp="1"/>
          </p:cNvSpPr>
          <p:nvPr>
            <p:ph type="sldNum" sz="quarter" idx="12"/>
          </p:nvPr>
        </p:nvSpPr>
        <p:spPr/>
        <p:txBody>
          <a:body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2650458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C8A7119-D96D-7431-9822-3B7C595D6D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7F594EC-7F65-71F6-E7FA-7E87556B62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DD79248-FD92-4ECE-065A-5E7E6B9A6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2EB7F8-F147-4099-8A07-724E04B3A747}" type="datetimeFigureOut">
              <a:rPr kumimoji="1" lang="ja-JP" altLang="en-US" smtClean="0"/>
              <a:t>2025/6/10</a:t>
            </a:fld>
            <a:endParaRPr kumimoji="1" lang="ja-JP" altLang="en-US"/>
          </a:p>
        </p:txBody>
      </p:sp>
      <p:sp>
        <p:nvSpPr>
          <p:cNvPr id="5" name="フッター プレースホルダー 4">
            <a:extLst>
              <a:ext uri="{FF2B5EF4-FFF2-40B4-BE49-F238E27FC236}">
                <a16:creationId xmlns:a16="http://schemas.microsoft.com/office/drawing/2014/main" id="{67422519-FAAB-262D-1614-C33D8CC97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BCA290A-0690-59D2-6387-B9926C86A2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8B0B43-0168-4EDB-9A90-3A84BB21459A}" type="slidenum">
              <a:rPr kumimoji="1" lang="ja-JP" altLang="en-US" smtClean="0"/>
              <a:t>‹#›</a:t>
            </a:fld>
            <a:endParaRPr kumimoji="1" lang="ja-JP" altLang="en-US"/>
          </a:p>
        </p:txBody>
      </p:sp>
    </p:spTree>
    <p:extLst>
      <p:ext uri="{BB962C8B-B14F-4D97-AF65-F5344CB8AC3E}">
        <p14:creationId xmlns:p14="http://schemas.microsoft.com/office/powerpoint/2010/main" val="2331048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CE49A63F-0E11-1800-7C80-335AB85910D0}"/>
              </a:ext>
            </a:extLst>
          </p:cNvPr>
          <p:cNvSpPr/>
          <p:nvPr/>
        </p:nvSpPr>
        <p:spPr>
          <a:xfrm>
            <a:off x="5219700" y="995440"/>
            <a:ext cx="6972299" cy="1388136"/>
          </a:xfrm>
          <a:prstGeom prst="rect">
            <a:avLst/>
          </a:prstGeom>
          <a:solidFill>
            <a:schemeClr val="accent1">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17531020-4975-9316-8C99-771E2CF509EE}"/>
              </a:ext>
            </a:extLst>
          </p:cNvPr>
          <p:cNvSpPr/>
          <p:nvPr/>
        </p:nvSpPr>
        <p:spPr>
          <a:xfrm>
            <a:off x="5219701" y="2394975"/>
            <a:ext cx="6972299" cy="2923877"/>
          </a:xfrm>
          <a:prstGeom prst="rect">
            <a:avLst/>
          </a:prstGeom>
          <a:solidFill>
            <a:schemeClr val="accent2">
              <a:lumMod val="20000"/>
              <a:lumOff val="80000"/>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C9D6BA80-5858-4E2D-D5ED-173A9E69D310}"/>
              </a:ext>
            </a:extLst>
          </p:cNvPr>
          <p:cNvSpPr/>
          <p:nvPr/>
        </p:nvSpPr>
        <p:spPr>
          <a:xfrm>
            <a:off x="5219701" y="5309433"/>
            <a:ext cx="6972298" cy="1548567"/>
          </a:xfrm>
          <a:prstGeom prst="rect">
            <a:avLst/>
          </a:prstGeom>
          <a:solidFill>
            <a:schemeClr val="accent3">
              <a:lumMod val="20000"/>
              <a:lumOff val="80000"/>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descr="黒い背景に白い文字がある&#10;&#10;AI 生成コンテンツは誤りを含む可能性があります。">
            <a:extLst>
              <a:ext uri="{FF2B5EF4-FFF2-40B4-BE49-F238E27FC236}">
                <a16:creationId xmlns:a16="http://schemas.microsoft.com/office/drawing/2014/main" id="{0C298A33-1B31-B016-375B-F65DADD55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3210" y="2854354"/>
            <a:ext cx="2023629" cy="784830"/>
          </a:xfrm>
          <a:prstGeom prst="rect">
            <a:avLst/>
          </a:prstGeom>
        </p:spPr>
      </p:pic>
      <p:sp>
        <p:nvSpPr>
          <p:cNvPr id="7" name="テキスト ボックス 6">
            <a:extLst>
              <a:ext uri="{FF2B5EF4-FFF2-40B4-BE49-F238E27FC236}">
                <a16:creationId xmlns:a16="http://schemas.microsoft.com/office/drawing/2014/main" id="{C8BAE36A-775F-6F0F-858E-EBAA83453F85}"/>
              </a:ext>
            </a:extLst>
          </p:cNvPr>
          <p:cNvSpPr txBox="1"/>
          <p:nvPr/>
        </p:nvSpPr>
        <p:spPr>
          <a:xfrm>
            <a:off x="793365" y="1368576"/>
            <a:ext cx="3921510" cy="415498"/>
          </a:xfrm>
          <a:prstGeom prst="rect">
            <a:avLst/>
          </a:prstGeom>
          <a:noFill/>
        </p:spPr>
        <p:txBody>
          <a:bodyPr wrap="square" rtlCol="0">
            <a:spAutoFit/>
          </a:bodyPr>
          <a:lstStyle/>
          <a:p>
            <a:r>
              <a:rPr lang="ja-JP" altLang="en-US" sz="700" dirty="0">
                <a:latin typeface="UD デジタル 教科書体 NK" panose="02020400000000000000" pitchFamily="18" charset="-128"/>
                <a:ea typeface="UD デジタル 教科書体 NK" panose="02020400000000000000" pitchFamily="18" charset="-128"/>
              </a:rPr>
              <a:t>私たちは設立</a:t>
            </a:r>
            <a:r>
              <a:rPr lang="en-US" altLang="ja-JP" sz="700" dirty="0">
                <a:latin typeface="UD デジタル 教科書体 NK" panose="02020400000000000000" pitchFamily="18" charset="-128"/>
                <a:ea typeface="UD デジタル 教科書体 NK" panose="02020400000000000000" pitchFamily="18" charset="-128"/>
              </a:rPr>
              <a:t>6</a:t>
            </a:r>
            <a:r>
              <a:rPr lang="ja-JP" altLang="en-US" sz="700" dirty="0">
                <a:latin typeface="UD デジタル 教科書体 NK" panose="02020400000000000000" pitchFamily="18" charset="-128"/>
                <a:ea typeface="UD デジタル 教科書体 NK" panose="02020400000000000000" pitchFamily="18" charset="-128"/>
              </a:rPr>
              <a:t>年目の一級建築士事務所です。</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ja-JP" altLang="en-US" sz="700" dirty="0">
                <a:latin typeface="UD デジタル 教科書体 NK" panose="02020400000000000000" pitchFamily="18" charset="-128"/>
                <a:ea typeface="UD デジタル 教科書体 NK" panose="02020400000000000000" pitchFamily="18" charset="-128"/>
              </a:rPr>
              <a:t>東京 北区を拠点に埼玉、神奈川、千葉などの首都圏にて実績を積み重ねてまいりました。</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今日 多くの年間コンサルタント業務契約を結ぶまで信頼を得られるようになりました。</a:t>
            </a:r>
            <a:endParaRPr kumimoji="1" lang="ja-JP" altLang="en-US" sz="700" dirty="0">
              <a:latin typeface="UD デジタル 教科書体 NK" panose="02020400000000000000" pitchFamily="18" charset="-128"/>
              <a:ea typeface="UD デジタル 教科書体 NK" panose="02020400000000000000" pitchFamily="18" charset="-128"/>
            </a:endParaRPr>
          </a:p>
        </p:txBody>
      </p:sp>
      <p:sp>
        <p:nvSpPr>
          <p:cNvPr id="8" name="テキスト ボックス 7">
            <a:extLst>
              <a:ext uri="{FF2B5EF4-FFF2-40B4-BE49-F238E27FC236}">
                <a16:creationId xmlns:a16="http://schemas.microsoft.com/office/drawing/2014/main" id="{896C7830-659D-8BD9-D6FA-0452D68D50A1}"/>
              </a:ext>
            </a:extLst>
          </p:cNvPr>
          <p:cNvSpPr txBox="1"/>
          <p:nvPr/>
        </p:nvSpPr>
        <p:spPr>
          <a:xfrm>
            <a:off x="793364" y="1840377"/>
            <a:ext cx="4056523" cy="769441"/>
          </a:xfrm>
          <a:prstGeom prst="rect">
            <a:avLst/>
          </a:prstGeom>
          <a:noFill/>
        </p:spPr>
        <p:txBody>
          <a:bodyPr wrap="square" rtlCol="0">
            <a:spAutoFit/>
          </a:bodyPr>
          <a:lstStyle/>
          <a:p>
            <a:r>
              <a:rPr lang="ja-JP" altLang="en-US" sz="700" dirty="0">
                <a:latin typeface="UD デジタル 教科書体 NK" panose="02020400000000000000" pitchFamily="18" charset="-128"/>
                <a:ea typeface="UD デジタル 教科書体 NK" panose="02020400000000000000" pitchFamily="18" charset="-128"/>
              </a:rPr>
              <a:t>弊社の最大の特徴は、マンション維持修繕管理アドバイザーから改修設計・監理業務、それに伴う大規模修繕工事や内装リノベーション設計・工事まで住まいに関わる業務一貫して自社で行っていることです。</a:t>
            </a:r>
            <a:endParaRPr lang="en-US" altLang="ja-JP" sz="700" dirty="0">
              <a:latin typeface="UD デジタル 教科書体 NK" panose="02020400000000000000" pitchFamily="18" charset="-128"/>
              <a:ea typeface="UD デジタル 教科書体 NK" panose="02020400000000000000" pitchFamily="18" charset="-128"/>
            </a:endParaRPr>
          </a:p>
          <a:p>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ja-JP" altLang="en-US" sz="700" dirty="0">
                <a:latin typeface="UD デジタル 教科書体 NK" panose="02020400000000000000" pitchFamily="18" charset="-128"/>
                <a:ea typeface="UD デジタル 教科書体 NK" panose="02020400000000000000" pitchFamily="18" charset="-128"/>
              </a:rPr>
              <a:t>設計でどんな高品質な材料を選定しても、その工事が杜撰であれば絵に描いた餅です。</a:t>
            </a:r>
            <a:endParaRPr kumimoji="1" lang="en-US" altLang="ja-JP" sz="700" dirty="0">
              <a:latin typeface="UD デジタル 教科書体 NK" panose="02020400000000000000" pitchFamily="18" charset="-128"/>
              <a:ea typeface="UD デジタル 教科書体 NK" panose="02020400000000000000" pitchFamily="18" charset="-128"/>
            </a:endParaRPr>
          </a:p>
          <a:p>
            <a:pPr algn="ctr"/>
            <a:r>
              <a:rPr lang="ja-JP" altLang="en-US" sz="700" dirty="0">
                <a:latin typeface="UD デジタル 教科書体 NK" panose="02020400000000000000" pitchFamily="18" charset="-128"/>
                <a:ea typeface="UD デジタル 教科書体 NK" panose="02020400000000000000" pitchFamily="18" charset="-128"/>
              </a:rPr>
              <a:t>　　　</a:t>
            </a:r>
            <a:r>
              <a:rPr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未来のマンションの設計図（設計）</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優良技能士の職人さん（工事）</a:t>
            </a:r>
            <a:r>
              <a:rPr kumimoji="1" lang="en-US" altLang="ja-JP" sz="700" dirty="0">
                <a:latin typeface="UD デジタル 教科書体 NK" panose="02020400000000000000" pitchFamily="18" charset="-128"/>
                <a:ea typeface="UD デジタル 教科書体 NK" panose="02020400000000000000" pitchFamily="18" charset="-128"/>
              </a:rPr>
              <a:t>】</a:t>
            </a:r>
          </a:p>
          <a:p>
            <a:r>
              <a:rPr lang="ja-JP" altLang="en-US" sz="700" dirty="0">
                <a:latin typeface="UD デジタル 教科書体 NK" panose="02020400000000000000" pitchFamily="18" charset="-128"/>
                <a:ea typeface="UD デジタル 教科書体 NK" panose="02020400000000000000" pitchFamily="18" charset="-128"/>
              </a:rPr>
              <a:t>これが弊社の提供する一貫適正方式で長寿命化を実現するサービスです</a:t>
            </a:r>
            <a:r>
              <a:rPr lang="ja-JP" altLang="en-US" sz="900" dirty="0">
                <a:latin typeface="UD デジタル 教科書体 NK" panose="02020400000000000000" pitchFamily="18" charset="-128"/>
                <a:ea typeface="UD デジタル 教科書体 NK" panose="02020400000000000000" pitchFamily="18" charset="-128"/>
              </a:rPr>
              <a:t>。</a:t>
            </a:r>
            <a:endParaRPr kumimoji="1" lang="ja-JP" altLang="en-US" sz="900" dirty="0">
              <a:latin typeface="UD デジタル 教科書体 NK" panose="02020400000000000000" pitchFamily="18" charset="-128"/>
              <a:ea typeface="UD デジタル 教科書体 NK" panose="02020400000000000000" pitchFamily="18" charset="-128"/>
            </a:endParaRPr>
          </a:p>
        </p:txBody>
      </p:sp>
      <p:sp>
        <p:nvSpPr>
          <p:cNvPr id="9" name="テキスト ボックス 8">
            <a:extLst>
              <a:ext uri="{FF2B5EF4-FFF2-40B4-BE49-F238E27FC236}">
                <a16:creationId xmlns:a16="http://schemas.microsoft.com/office/drawing/2014/main" id="{BEEE1508-5461-1871-0B36-B9BE7A4BD5E8}"/>
              </a:ext>
            </a:extLst>
          </p:cNvPr>
          <p:cNvSpPr txBox="1"/>
          <p:nvPr/>
        </p:nvSpPr>
        <p:spPr>
          <a:xfrm>
            <a:off x="358619" y="4646281"/>
            <a:ext cx="4258560" cy="1615827"/>
          </a:xfrm>
          <a:prstGeom prst="rect">
            <a:avLst/>
          </a:prstGeom>
          <a:noFill/>
        </p:spPr>
        <p:txBody>
          <a:bodyPr wrap="square" rtlCol="0">
            <a:spAutoFit/>
          </a:bodyPr>
          <a:lstStyle/>
          <a:p>
            <a:pPr algn="ctr"/>
            <a:r>
              <a:rPr lang="ja-JP" altLang="en-US" sz="900" dirty="0">
                <a:latin typeface="UD デジタル 教科書体 NK" panose="02020400000000000000" pitchFamily="18" charset="-128"/>
                <a:ea typeface="UD デジタル 教科書体 NK" panose="02020400000000000000" pitchFamily="18" charset="-128"/>
              </a:rPr>
              <a:t>建物とともに、人生も変わっていくからこそ。</a:t>
            </a:r>
          </a:p>
          <a:p>
            <a:pPr algn="ctr"/>
            <a:endParaRPr lang="ja-JP" altLang="en-US"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マンションを買う。理事になる。</a:t>
            </a:r>
          </a:p>
          <a:p>
            <a:pPr algn="ctr"/>
            <a:r>
              <a:rPr lang="ja-JP" altLang="en-US" sz="900" dirty="0">
                <a:latin typeface="UD デジタル 教科書体 NK" panose="02020400000000000000" pitchFamily="18" charset="-128"/>
                <a:ea typeface="UD デジタル 教科書体 NK" panose="02020400000000000000" pitchFamily="18" charset="-128"/>
              </a:rPr>
              <a:t>誰かに貸す。住み替える。</a:t>
            </a:r>
          </a:p>
          <a:p>
            <a:pPr algn="ctr"/>
            <a:endParaRPr lang="ja-JP" altLang="en-US"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そのどれもが、あなたの人生にとって大きな転機です。</a:t>
            </a:r>
          </a:p>
          <a:p>
            <a:pPr algn="ctr"/>
            <a:endParaRPr lang="ja-JP" altLang="en-US"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私たち</a:t>
            </a:r>
            <a:r>
              <a:rPr lang="en-US" altLang="ja-JP" sz="900" dirty="0">
                <a:latin typeface="UD デジタル 教科書体 NK" panose="02020400000000000000" pitchFamily="18" charset="-128"/>
                <a:ea typeface="UD デジタル 教科書体 NK" panose="02020400000000000000" pitchFamily="18" charset="-128"/>
              </a:rPr>
              <a:t>A.t.oath</a:t>
            </a:r>
            <a:r>
              <a:rPr lang="ja-JP" altLang="en-US" sz="900" dirty="0">
                <a:latin typeface="UD デジタル 教科書体 NK" panose="02020400000000000000" pitchFamily="18" charset="-128"/>
                <a:ea typeface="UD デジタル 教科書体 NK" panose="02020400000000000000" pitchFamily="18" charset="-128"/>
              </a:rPr>
              <a:t>は、そのすべてのシーンで「一緒に考えてくれる存在」であり続けたい。</a:t>
            </a:r>
          </a:p>
          <a:p>
            <a:pPr algn="ctr"/>
            <a:r>
              <a:rPr lang="ja-JP" altLang="en-US" sz="900" dirty="0">
                <a:latin typeface="UD デジタル 教科書体 NK" panose="02020400000000000000" pitchFamily="18" charset="-128"/>
                <a:ea typeface="UD デジタル 教科書体 NK" panose="02020400000000000000" pitchFamily="18" charset="-128"/>
              </a:rPr>
              <a:t>不動産 </a:t>
            </a:r>
            <a:r>
              <a:rPr lang="en-US" altLang="ja-JP" sz="900" dirty="0">
                <a:latin typeface="UD デジタル 教科書体 NK" panose="02020400000000000000" pitchFamily="18" charset="-128"/>
                <a:ea typeface="UD デジタル 教科書体 NK" panose="02020400000000000000" pitchFamily="18" charset="-128"/>
              </a:rPr>
              <a:t>× </a:t>
            </a:r>
            <a:r>
              <a:rPr lang="ja-JP" altLang="en-US" sz="900" dirty="0">
                <a:latin typeface="UD デジタル 教科書体 NK" panose="02020400000000000000" pitchFamily="18" charset="-128"/>
                <a:ea typeface="UD デジタル 教科書体 NK" panose="02020400000000000000" pitchFamily="18" charset="-128"/>
              </a:rPr>
              <a:t>設計 </a:t>
            </a:r>
            <a:r>
              <a:rPr lang="en-US" altLang="ja-JP" sz="900" dirty="0">
                <a:latin typeface="UD デジタル 教科書体 NK" panose="02020400000000000000" pitchFamily="18" charset="-128"/>
                <a:ea typeface="UD デジタル 教科書体 NK" panose="02020400000000000000" pitchFamily="18" charset="-128"/>
              </a:rPr>
              <a:t>× </a:t>
            </a:r>
            <a:r>
              <a:rPr lang="ja-JP" altLang="en-US" sz="900" dirty="0">
                <a:latin typeface="UD デジタル 教科書体 NK" panose="02020400000000000000" pitchFamily="18" charset="-128"/>
                <a:ea typeface="UD デジタル 教科書体 NK" panose="02020400000000000000" pitchFamily="18" charset="-128"/>
              </a:rPr>
              <a:t>工事 </a:t>
            </a:r>
            <a:r>
              <a:rPr lang="en-US" altLang="ja-JP" sz="900" dirty="0">
                <a:latin typeface="UD デジタル 教科書体 NK" panose="02020400000000000000" pitchFamily="18" charset="-128"/>
                <a:ea typeface="UD デジタル 教科書体 NK" panose="02020400000000000000" pitchFamily="18" charset="-128"/>
              </a:rPr>
              <a:t>× </a:t>
            </a:r>
            <a:r>
              <a:rPr lang="ja-JP" altLang="en-US" sz="900" dirty="0">
                <a:latin typeface="UD デジタル 教科書体 NK" panose="02020400000000000000" pitchFamily="18" charset="-128"/>
                <a:ea typeface="UD デジタル 教科書体 NK" panose="02020400000000000000" pitchFamily="18" charset="-128"/>
              </a:rPr>
              <a:t>点検</a:t>
            </a:r>
          </a:p>
          <a:p>
            <a:pPr algn="ctr"/>
            <a:r>
              <a:rPr lang="ja-JP" altLang="en-US" sz="900" dirty="0">
                <a:latin typeface="UD デジタル 教科書体 NK" panose="02020400000000000000" pitchFamily="18" charset="-128"/>
                <a:ea typeface="UD デジタル 教科書体 NK" panose="02020400000000000000" pitchFamily="18" charset="-128"/>
              </a:rPr>
              <a:t>すべてのプロフェッショナルが揃った、住まいのリーディングカンパニーとして、</a:t>
            </a:r>
          </a:p>
          <a:p>
            <a:pPr algn="ctr"/>
            <a:r>
              <a:rPr lang="ja-JP" altLang="en-US" sz="900" dirty="0">
                <a:latin typeface="UD デジタル 教科書体 NK" panose="02020400000000000000" pitchFamily="18" charset="-128"/>
                <a:ea typeface="UD デジタル 教科書体 NK" panose="02020400000000000000" pitchFamily="18" charset="-128"/>
              </a:rPr>
              <a:t>あなたのそばにいます。</a:t>
            </a:r>
            <a:endParaRPr kumimoji="1" lang="ja-JP" altLang="en-US" sz="900" dirty="0">
              <a:latin typeface="UD デジタル 教科書体 NK" panose="02020400000000000000" pitchFamily="18" charset="-128"/>
              <a:ea typeface="UD デジタル 教科書体 NK" panose="02020400000000000000" pitchFamily="18" charset="-128"/>
            </a:endParaRPr>
          </a:p>
        </p:txBody>
      </p:sp>
      <p:sp>
        <p:nvSpPr>
          <p:cNvPr id="14" name="テキスト ボックス 13">
            <a:extLst>
              <a:ext uri="{FF2B5EF4-FFF2-40B4-BE49-F238E27FC236}">
                <a16:creationId xmlns:a16="http://schemas.microsoft.com/office/drawing/2014/main" id="{FDE08E6E-F87F-D764-2FB1-61131937F91E}"/>
              </a:ext>
            </a:extLst>
          </p:cNvPr>
          <p:cNvSpPr txBox="1"/>
          <p:nvPr/>
        </p:nvSpPr>
        <p:spPr>
          <a:xfrm>
            <a:off x="5589511" y="170262"/>
            <a:ext cx="5136342" cy="430887"/>
          </a:xfrm>
          <a:prstGeom prst="rect">
            <a:avLst/>
          </a:prstGeom>
          <a:noFill/>
        </p:spPr>
        <p:txBody>
          <a:bodyPr wrap="none" rtlCol="0">
            <a:spAutoFit/>
          </a:bodyPr>
          <a:lstStyle/>
          <a:p>
            <a:r>
              <a:rPr lang="ja-JP" altLang="en-US" sz="1100" dirty="0">
                <a:latin typeface="UD デジタル 教科書体 NK" panose="02020400000000000000" pitchFamily="18" charset="-128"/>
                <a:ea typeface="UD デジタル 教科書体 NK" panose="02020400000000000000" pitchFamily="18" charset="-128"/>
              </a:rPr>
              <a:t>このマンション将来大丈夫かなと感じたあなたに・・・</a:t>
            </a:r>
            <a:endParaRPr lang="en-US" altLang="ja-JP" sz="1100" dirty="0">
              <a:latin typeface="UD デジタル 教科書体 NK" panose="02020400000000000000" pitchFamily="18" charset="-128"/>
              <a:ea typeface="UD デジタル 教科書体 NK" panose="02020400000000000000" pitchFamily="18" charset="-128"/>
            </a:endParaRPr>
          </a:p>
          <a:p>
            <a:r>
              <a:rPr kumimoji="1" lang="ja-JP" altLang="en-US" sz="1100" dirty="0">
                <a:latin typeface="UD デジタル 教科書体 NK" panose="02020400000000000000" pitchFamily="18" charset="-128"/>
                <a:ea typeface="UD デジタル 教科書体 NK" panose="02020400000000000000" pitchFamily="18" charset="-128"/>
              </a:rPr>
              <a:t>　　　　　　　　　　　　　　　　　　　　　　　　　　　　　     　一級建築士事務所</a:t>
            </a:r>
            <a:r>
              <a:rPr kumimoji="1" lang="en-US" altLang="ja-JP" sz="1100" dirty="0">
                <a:latin typeface="UD デジタル 教科書体 NK" panose="02020400000000000000" pitchFamily="18" charset="-128"/>
                <a:ea typeface="UD デジタル 教科書体 NK" panose="02020400000000000000" pitchFamily="18" charset="-128"/>
              </a:rPr>
              <a:t>A.t.oath</a:t>
            </a:r>
            <a:r>
              <a:rPr kumimoji="1" lang="ja-JP" altLang="en-US" sz="1100" dirty="0">
                <a:latin typeface="UD デジタル 教科書体 NK" panose="02020400000000000000" pitchFamily="18" charset="-128"/>
                <a:ea typeface="UD デジタル 教科書体 NK" panose="02020400000000000000" pitchFamily="18" charset="-128"/>
              </a:rPr>
              <a:t>がサポートします</a:t>
            </a:r>
            <a:endParaRPr kumimoji="1" lang="ja-JP" altLang="en-US" sz="1400" dirty="0">
              <a:latin typeface="UD デジタル 教科書体 NK" panose="02020400000000000000" pitchFamily="18" charset="-128"/>
              <a:ea typeface="UD デジタル 教科書体 NK" panose="02020400000000000000" pitchFamily="18" charset="-128"/>
            </a:endParaRPr>
          </a:p>
        </p:txBody>
      </p:sp>
      <p:sp>
        <p:nvSpPr>
          <p:cNvPr id="15" name="テキスト ボックス 14">
            <a:extLst>
              <a:ext uri="{FF2B5EF4-FFF2-40B4-BE49-F238E27FC236}">
                <a16:creationId xmlns:a16="http://schemas.microsoft.com/office/drawing/2014/main" id="{CC524BB8-4ADB-A478-5FE5-50C4952687E7}"/>
              </a:ext>
            </a:extLst>
          </p:cNvPr>
          <p:cNvSpPr txBox="1"/>
          <p:nvPr/>
        </p:nvSpPr>
        <p:spPr>
          <a:xfrm>
            <a:off x="5381807" y="5454194"/>
            <a:ext cx="6648083" cy="969496"/>
          </a:xfrm>
          <a:prstGeom prst="rect">
            <a:avLst/>
          </a:prstGeom>
          <a:noFill/>
        </p:spPr>
        <p:txBody>
          <a:bodyPr wrap="square" rtlCol="0">
            <a:spAutoFit/>
          </a:bodyPr>
          <a:lstStyle/>
          <a:p>
            <a:r>
              <a:rPr lang="ja-JP" altLang="en-US" sz="900" dirty="0">
                <a:latin typeface="UD デジタル 教科書体 NK" panose="02020400000000000000" pitchFamily="18" charset="-128"/>
                <a:ea typeface="UD デジタル 教科書体 NK" panose="02020400000000000000" pitchFamily="18" charset="-128"/>
              </a:rPr>
              <a:t>　</a:t>
            </a:r>
            <a:r>
              <a:rPr lang="ja-JP" altLang="en-US" sz="800" dirty="0">
                <a:latin typeface="UD デジタル 教科書体 NK" panose="02020400000000000000" pitchFamily="18" charset="-128"/>
                <a:ea typeface="UD デジタル 教科書体 NK" panose="02020400000000000000" pitchFamily="18" charset="-128"/>
              </a:rPr>
              <a:t>③長期修繕計画の見直し</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あなたのマンションの長期修繕計画ってみたことありますか？修繕積立金の運営は大丈夫？この先</a:t>
            </a:r>
            <a:r>
              <a:rPr lang="en-US" altLang="ja-JP" sz="800" dirty="0">
                <a:latin typeface="UD デジタル 教科書体 NK" panose="02020400000000000000" pitchFamily="18" charset="-128"/>
                <a:ea typeface="UD デジタル 教科書体 NK" panose="02020400000000000000" pitchFamily="18" charset="-128"/>
              </a:rPr>
              <a:t>30</a:t>
            </a:r>
            <a:r>
              <a:rPr lang="ja-JP" altLang="en-US" sz="800" dirty="0">
                <a:latin typeface="UD デジタル 教科書体 NK" panose="02020400000000000000" pitchFamily="18" charset="-128"/>
                <a:ea typeface="UD デジタル 教科書体 NK" panose="02020400000000000000" pitchFamily="18" charset="-128"/>
              </a:rPr>
              <a:t>年見通せていますか？</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今その工事やるべきですか？最終的にこのマンションどうしていく？</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人間ドック、、、自分の体のことは病気がないか定期的に診断しますよね。これはマンションでも必要なことです。健康体のマンションを作るために“マンションドッグ（診断）”を欠かしては快適性を確保した住み家の実現は難しいので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ちゃんと定期検診をするこれを弊社が行います。</a:t>
            </a:r>
            <a:endParaRPr lang="en-US" altLang="ja-JP" sz="800" dirty="0">
              <a:latin typeface="UD デジタル 教科書体 NK" panose="02020400000000000000" pitchFamily="18" charset="-128"/>
              <a:ea typeface="UD デジタル 教科書体 NK" panose="02020400000000000000" pitchFamily="18" charset="-128"/>
            </a:endParaRPr>
          </a:p>
        </p:txBody>
      </p:sp>
      <p:sp>
        <p:nvSpPr>
          <p:cNvPr id="16" name="テキスト ボックス 15">
            <a:extLst>
              <a:ext uri="{FF2B5EF4-FFF2-40B4-BE49-F238E27FC236}">
                <a16:creationId xmlns:a16="http://schemas.microsoft.com/office/drawing/2014/main" id="{6ABDC235-3499-9ACF-302F-4A4027E8E142}"/>
              </a:ext>
            </a:extLst>
          </p:cNvPr>
          <p:cNvSpPr txBox="1"/>
          <p:nvPr/>
        </p:nvSpPr>
        <p:spPr>
          <a:xfrm>
            <a:off x="5298264" y="2496435"/>
            <a:ext cx="6388911" cy="2677656"/>
          </a:xfrm>
          <a:prstGeom prst="rect">
            <a:avLst/>
          </a:prstGeom>
          <a:noFill/>
        </p:spPr>
        <p:txBody>
          <a:bodyPr wrap="square" rtlCol="0">
            <a:spAutoFit/>
          </a:bodyPr>
          <a:lstStyle/>
          <a:p>
            <a:r>
              <a:rPr lang="ja-JP" altLang="en-US" sz="800" dirty="0">
                <a:latin typeface="UD デジタル 教科書体 NK" panose="02020400000000000000" pitchFamily="18" charset="-128"/>
                <a:ea typeface="UD デジタル 教科書体 NK" panose="02020400000000000000" pitchFamily="18" charset="-128"/>
              </a:rPr>
              <a:t>②大規模修繕工事に係る設計業務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　建物診断）</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人間でもどのような症状があるのか一度診断をしてから、手術の内容を決めますよね？建物において同じです。工事計画をする一番初めに建物の劣化状況や不具合状況をまとめる作業が建物診断です。</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設計図書の作成）</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診断の結果、どのように補修していくべきか、改修は必要か判断しながら仕様を決める作業になります。今のマンションにどの塗料を塗るべきか、長期的に建物を考えた上で先延ばしできるものはないかなど決め細やかな仕様（カルテ）を作成していきま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　</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施工会社選定補助）</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誰に手術をしてもらうか。。。これを決める作業といえば一番伝わりやすいかな。</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どのように公募を募るのか？その会社の特徴は？どの会社を選べばいいかな？こんな不安を解消します。</a:t>
            </a:r>
            <a:r>
              <a:rPr lang="en-US" altLang="ja-JP" sz="800" dirty="0">
                <a:latin typeface="UD デジタル 教科書体 NK" panose="02020400000000000000" pitchFamily="18" charset="-128"/>
                <a:ea typeface="UD デジタル 教科書体 NK" panose="02020400000000000000" pitchFamily="18" charset="-128"/>
              </a:rPr>
              <a:t>※</a:t>
            </a:r>
            <a:r>
              <a:rPr lang="ja-JP" altLang="en-US" sz="800" dirty="0">
                <a:latin typeface="UD デジタル 教科書体 NK" panose="02020400000000000000" pitchFamily="18" charset="-128"/>
                <a:ea typeface="UD デジタル 教科書体 NK" panose="02020400000000000000" pitchFamily="18" charset="-128"/>
              </a:rPr>
              <a:t>あくまで弊社は補助、助言を行い最終決定は理事会にて決定していただきます。</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工事監理）</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その工事、ちゃんと仕様書通りやっている？？？ちゃんとした手順で作業できてる？</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組合員皆様が毎回毎回チェックすることなんて無理ですよね？</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弊社が作ったカルテ通りに、作業手順を守って監視します。</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アフターサービス</a:t>
            </a:r>
            <a:r>
              <a:rPr lang="en-US" altLang="ja-JP" sz="800" dirty="0">
                <a:latin typeface="UD デジタル 教科書体 NK" panose="02020400000000000000" pitchFamily="18" charset="-128"/>
                <a:ea typeface="UD デジタル 教科書体 NK" panose="02020400000000000000" pitchFamily="18" charset="-128"/>
              </a:rPr>
              <a:t>)</a:t>
            </a:r>
          </a:p>
          <a:p>
            <a:r>
              <a:rPr lang="ja-JP" altLang="en-US" sz="800" dirty="0">
                <a:latin typeface="UD デジタル 教科書体 NK" panose="02020400000000000000" pitchFamily="18" charset="-128"/>
                <a:ea typeface="UD デジタル 教科書体 NK" panose="02020400000000000000" pitchFamily="18" charset="-128"/>
              </a:rPr>
              <a:t>引渡しが終わってからが、始まりです。基本的に工事会社の保証がありますが専門的な知識を必要とするため、そこのサポートを行います。</a:t>
            </a:r>
            <a:endParaRPr lang="en-US" altLang="ja-JP" sz="800" dirty="0">
              <a:latin typeface="UD デジタル 教科書体 NK" panose="02020400000000000000" pitchFamily="18" charset="-128"/>
              <a:ea typeface="UD デジタル 教科書体 NK" panose="02020400000000000000" pitchFamily="18" charset="-128"/>
            </a:endParaRPr>
          </a:p>
        </p:txBody>
      </p:sp>
      <p:sp>
        <p:nvSpPr>
          <p:cNvPr id="17" name="テキスト ボックス 16">
            <a:extLst>
              <a:ext uri="{FF2B5EF4-FFF2-40B4-BE49-F238E27FC236}">
                <a16:creationId xmlns:a16="http://schemas.microsoft.com/office/drawing/2014/main" id="{36B35178-FE09-BE87-858F-F388ED4F0ABC}"/>
              </a:ext>
            </a:extLst>
          </p:cNvPr>
          <p:cNvSpPr txBox="1"/>
          <p:nvPr/>
        </p:nvSpPr>
        <p:spPr>
          <a:xfrm>
            <a:off x="5330336" y="701938"/>
            <a:ext cx="2047355" cy="307777"/>
          </a:xfrm>
          <a:prstGeom prst="rect">
            <a:avLst/>
          </a:prstGeom>
          <a:noFill/>
        </p:spPr>
        <p:txBody>
          <a:bodyPr wrap="none" rtlCol="0">
            <a:spAutoFit/>
          </a:bodyPr>
          <a:lstStyle/>
          <a:p>
            <a:pPr algn="ctr"/>
            <a:r>
              <a:rPr kumimoji="1" lang="ja-JP" altLang="en-US" sz="1400" dirty="0">
                <a:latin typeface="UD デジタル 教科書体 NK" panose="02020400000000000000" pitchFamily="18" charset="-128"/>
                <a:ea typeface="UD デジタル 教科書体 NK" panose="02020400000000000000" pitchFamily="18" charset="-128"/>
              </a:rPr>
              <a:t>弊社のサービスのご紹介</a:t>
            </a:r>
            <a:endParaRPr kumimoji="1" lang="en-US" altLang="ja-JP" sz="1050" dirty="0">
              <a:latin typeface="UD デジタル 教科書体 NK" panose="02020400000000000000" pitchFamily="18" charset="-128"/>
              <a:ea typeface="UD デジタル 教科書体 NK" panose="02020400000000000000" pitchFamily="18" charset="-128"/>
            </a:endParaRPr>
          </a:p>
        </p:txBody>
      </p:sp>
      <p:sp>
        <p:nvSpPr>
          <p:cNvPr id="20" name="テキスト ボックス 19">
            <a:extLst>
              <a:ext uri="{FF2B5EF4-FFF2-40B4-BE49-F238E27FC236}">
                <a16:creationId xmlns:a16="http://schemas.microsoft.com/office/drawing/2014/main" id="{9310394C-0799-B040-CBCB-142FCF3B8388}"/>
              </a:ext>
            </a:extLst>
          </p:cNvPr>
          <p:cNvSpPr txBox="1"/>
          <p:nvPr/>
        </p:nvSpPr>
        <p:spPr>
          <a:xfrm>
            <a:off x="793365" y="434327"/>
            <a:ext cx="3389069" cy="477054"/>
          </a:xfrm>
          <a:prstGeom prst="rect">
            <a:avLst/>
          </a:prstGeom>
          <a:noFill/>
        </p:spPr>
        <p:txBody>
          <a:bodyPr wrap="none" rtlCol="0">
            <a:spAutoFit/>
          </a:bodyPr>
          <a:lstStyle/>
          <a:p>
            <a:pPr algn="ctr"/>
            <a:r>
              <a:rPr kumimoji="1" lang="ja-JP" altLang="en-US" sz="900" dirty="0">
                <a:latin typeface="UD デジタル 教科書体 NK" panose="02020400000000000000" pitchFamily="18" charset="-128"/>
                <a:ea typeface="UD デジタル 教科書体 NK" panose="02020400000000000000" pitchFamily="18" charset="-128"/>
              </a:rPr>
              <a:t>現代に適合する大規模修繕「一貫適正方式」で超</a:t>
            </a:r>
            <a:r>
              <a:rPr kumimoji="1" lang="en-US" altLang="ja-JP" sz="500" dirty="0">
                <a:latin typeface="UD デジタル 教科書体 NK" panose="02020400000000000000" pitchFamily="18" charset="-128"/>
                <a:ea typeface="UD デジタル 教科書体 NK" panose="02020400000000000000" pitchFamily="18" charset="-128"/>
              </a:rPr>
              <a:t>※</a:t>
            </a:r>
            <a:r>
              <a:rPr kumimoji="1" lang="ja-JP" altLang="en-US" sz="900" dirty="0">
                <a:latin typeface="UD デジタル 教科書体 NK" panose="02020400000000000000" pitchFamily="18" charset="-128"/>
                <a:ea typeface="UD デジタル 教科書体 NK" panose="02020400000000000000" pitchFamily="18" charset="-128"/>
              </a:rPr>
              <a:t>寿命化し、</a:t>
            </a:r>
            <a:endParaRPr kumimoji="1" lang="en-US" altLang="ja-JP" sz="900" dirty="0">
              <a:latin typeface="UD デジタル 教科書体 NK" panose="02020400000000000000" pitchFamily="18" charset="-128"/>
              <a:ea typeface="UD デジタル 教科書体 NK" panose="02020400000000000000" pitchFamily="18" charset="-128"/>
            </a:endParaRPr>
          </a:p>
          <a:p>
            <a:r>
              <a:rPr kumimoji="1" lang="ja-JP" altLang="en-US" sz="900" dirty="0">
                <a:latin typeface="UD デジタル 教科書体 NK" panose="02020400000000000000" pitchFamily="18" charset="-128"/>
                <a:ea typeface="UD デジタル 教科書体 NK" panose="02020400000000000000" pitchFamily="18" charset="-128"/>
              </a:rPr>
              <a:t>その先のマンションのあり方を明るい未来に・・・</a:t>
            </a:r>
            <a:endParaRPr kumimoji="1" lang="en-US" altLang="ja-JP" sz="900" dirty="0">
              <a:latin typeface="UD デジタル 教科書体 NK" panose="02020400000000000000" pitchFamily="18" charset="-128"/>
              <a:ea typeface="UD デジタル 教科書体 NK" panose="02020400000000000000" pitchFamily="18" charset="-128"/>
            </a:endParaRPr>
          </a:p>
          <a:p>
            <a:r>
              <a:rPr lang="en-US" altLang="ja-JP" sz="600" dirty="0">
                <a:latin typeface="UD デジタル 教科書体 NK" panose="02020400000000000000" pitchFamily="18" charset="-128"/>
                <a:ea typeface="UD デジタル 教科書体 NK" panose="02020400000000000000" pitchFamily="18" charset="-128"/>
              </a:rPr>
              <a:t>※</a:t>
            </a:r>
            <a:r>
              <a:rPr lang="ja-JP" altLang="en-US" sz="600" dirty="0">
                <a:latin typeface="UD デジタル 教科書体 NK" panose="02020400000000000000" pitchFamily="18" charset="-128"/>
                <a:ea typeface="UD デジタル 教科書体 NK" panose="02020400000000000000" pitchFamily="18" charset="-128"/>
              </a:rPr>
              <a:t>従来の長寿命化レベルを超える品質の大規模修繕方式であると自負する表現です。</a:t>
            </a:r>
            <a:endParaRPr kumimoji="1" lang="en-US" altLang="ja-JP" sz="600" dirty="0">
              <a:latin typeface="UD デジタル 教科書体 NK" panose="02020400000000000000" pitchFamily="18" charset="-128"/>
              <a:ea typeface="UD デジタル 教科書体 NK" panose="02020400000000000000" pitchFamily="18" charset="-128"/>
            </a:endParaRPr>
          </a:p>
        </p:txBody>
      </p:sp>
      <p:sp>
        <p:nvSpPr>
          <p:cNvPr id="22" name="テキスト ボックス 21">
            <a:extLst>
              <a:ext uri="{FF2B5EF4-FFF2-40B4-BE49-F238E27FC236}">
                <a16:creationId xmlns:a16="http://schemas.microsoft.com/office/drawing/2014/main" id="{12942361-C550-E58E-6E98-B08FE2E1B917}"/>
              </a:ext>
            </a:extLst>
          </p:cNvPr>
          <p:cNvSpPr txBox="1"/>
          <p:nvPr/>
        </p:nvSpPr>
        <p:spPr>
          <a:xfrm>
            <a:off x="5252824" y="1045215"/>
            <a:ext cx="6790529" cy="1323439"/>
          </a:xfrm>
          <a:prstGeom prst="rect">
            <a:avLst/>
          </a:prstGeom>
          <a:noFill/>
        </p:spPr>
        <p:txBody>
          <a:bodyPr wrap="square" rtlCol="0">
            <a:spAutoFit/>
          </a:bodyPr>
          <a:lstStyle/>
          <a:p>
            <a:r>
              <a:rPr lang="ja-JP" altLang="en-US" sz="800" dirty="0">
                <a:latin typeface="UD デジタル 教科書体 NK" panose="02020400000000000000" pitchFamily="18" charset="-128"/>
                <a:ea typeface="UD デジタル 教科書体 NK" panose="02020400000000000000" pitchFamily="18" charset="-128"/>
              </a:rPr>
              <a:t>①管理組合様がマンション維持管理運営をするにあたってのアドバイザー</a:t>
            </a:r>
          </a:p>
          <a:p>
            <a:r>
              <a:rPr lang="ja-JP" altLang="en-US" sz="800" dirty="0">
                <a:latin typeface="UD デジタル 教科書体 NK" panose="02020400000000000000" pitchFamily="18" charset="-128"/>
                <a:ea typeface="UD デジタル 教科書体 NK" panose="02020400000000000000" pitchFamily="18" charset="-128"/>
              </a:rPr>
              <a:t>　セカンドオピニオン制度（ （通称）建築維持修繕顧問契約）</a:t>
            </a: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経験豊富なコンサルタントからアドバイスを受けながら自立を目指す管理組合が年々増えてきています。 　管理会社や施工会社の提案がファーストオピニオンとすれば、その判断が適正かつ公正かどうか判断する第三の目も必要となってきます。</a:t>
            </a: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数多くのマンションを見てきましたが、常々感じることがあります。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どのマンションも想いは様々で参考するものがありません。でもどれも正解です。しっかり考えることがそのマンションにとっての最適解なのです。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住む皆様の想いによって維持管理計画の在り方、長期修繕計画の考え方は変わるものの、答えを出すことが大切な作業であり、組合員が理解し、納得感の得られる将来像を描くサポートをいたします。</a:t>
            </a:r>
            <a:endParaRPr lang="en-US" altLang="ja-JP" sz="1200" dirty="0">
              <a:latin typeface="UD デジタル 教科書体 NK" panose="02020400000000000000" pitchFamily="18" charset="-128"/>
              <a:ea typeface="UD デジタル 教科書体 NK" panose="02020400000000000000" pitchFamily="18" charset="-128"/>
            </a:endParaRPr>
          </a:p>
        </p:txBody>
      </p:sp>
      <p:sp>
        <p:nvSpPr>
          <p:cNvPr id="23" name="フリーフォーム: 図形 22">
            <a:extLst>
              <a:ext uri="{FF2B5EF4-FFF2-40B4-BE49-F238E27FC236}">
                <a16:creationId xmlns:a16="http://schemas.microsoft.com/office/drawing/2014/main" id="{318A725E-FC29-5521-552B-F14A4C51F6D7}"/>
              </a:ext>
            </a:extLst>
          </p:cNvPr>
          <p:cNvSpPr/>
          <p:nvPr/>
        </p:nvSpPr>
        <p:spPr>
          <a:xfrm>
            <a:off x="6086475" y="771525"/>
            <a:ext cx="5600700" cy="5857875"/>
          </a:xfrm>
          <a:custGeom>
            <a:avLst/>
            <a:gdLst>
              <a:gd name="connsiteX0" fmla="*/ 5391150 w 5600700"/>
              <a:gd name="connsiteY0" fmla="*/ 0 h 5857875"/>
              <a:gd name="connsiteX1" fmla="*/ 5391150 w 5600700"/>
              <a:gd name="connsiteY1" fmla="*/ 0 h 5857875"/>
              <a:gd name="connsiteX2" fmla="*/ 5400675 w 5600700"/>
              <a:gd name="connsiteY2" fmla="*/ 133350 h 5857875"/>
              <a:gd name="connsiteX3" fmla="*/ 3343275 w 5600700"/>
              <a:gd name="connsiteY3" fmla="*/ 1543050 h 5857875"/>
              <a:gd name="connsiteX4" fmla="*/ 1028700 w 5600700"/>
              <a:gd name="connsiteY4" fmla="*/ 1590675 h 5857875"/>
              <a:gd name="connsiteX5" fmla="*/ 0 w 5600700"/>
              <a:gd name="connsiteY5" fmla="*/ 2847975 h 5857875"/>
              <a:gd name="connsiteX6" fmla="*/ 790575 w 5600700"/>
              <a:gd name="connsiteY6" fmla="*/ 4610100 h 5857875"/>
              <a:gd name="connsiteX7" fmla="*/ 3019425 w 5600700"/>
              <a:gd name="connsiteY7" fmla="*/ 4714875 h 5857875"/>
              <a:gd name="connsiteX8" fmla="*/ 5600700 w 5600700"/>
              <a:gd name="connsiteY8" fmla="*/ 5857875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00700" h="5857875">
                <a:moveTo>
                  <a:pt x="5391150" y="0"/>
                </a:moveTo>
                <a:lnTo>
                  <a:pt x="5391150" y="0"/>
                </a:lnTo>
                <a:lnTo>
                  <a:pt x="5400675" y="133350"/>
                </a:lnTo>
                <a:lnTo>
                  <a:pt x="3343275" y="1543050"/>
                </a:lnTo>
                <a:lnTo>
                  <a:pt x="1028700" y="1590675"/>
                </a:lnTo>
                <a:lnTo>
                  <a:pt x="0" y="2847975"/>
                </a:lnTo>
                <a:lnTo>
                  <a:pt x="790575" y="4610100"/>
                </a:lnTo>
                <a:lnTo>
                  <a:pt x="3019425" y="4714875"/>
                </a:lnTo>
                <a:lnTo>
                  <a:pt x="5600700" y="5857875"/>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70C38E8A-88EF-9A1C-485D-2B8EB8903D26}"/>
              </a:ext>
            </a:extLst>
          </p:cNvPr>
          <p:cNvCxnSpPr>
            <a:cxnSpLocks/>
          </p:cNvCxnSpPr>
          <p:nvPr/>
        </p:nvCxnSpPr>
        <p:spPr>
          <a:xfrm>
            <a:off x="5219700" y="85725"/>
            <a:ext cx="0" cy="6648450"/>
          </a:xfrm>
          <a:prstGeom prst="line">
            <a:avLst/>
          </a:prstGeom>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314275BB-BF5C-2C8C-1BA2-095F03718E69}"/>
              </a:ext>
            </a:extLst>
          </p:cNvPr>
          <p:cNvSpPr/>
          <p:nvPr/>
        </p:nvSpPr>
        <p:spPr>
          <a:xfrm>
            <a:off x="8965642" y="580888"/>
            <a:ext cx="1963309" cy="4180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３頁（内側右）</a:t>
            </a:r>
            <a:endParaRPr kumimoji="1" lang="en-US" altLang="ja-JP" dirty="0"/>
          </a:p>
        </p:txBody>
      </p:sp>
      <p:sp>
        <p:nvSpPr>
          <p:cNvPr id="28" name="正方形/長方形 27">
            <a:extLst>
              <a:ext uri="{FF2B5EF4-FFF2-40B4-BE49-F238E27FC236}">
                <a16:creationId xmlns:a16="http://schemas.microsoft.com/office/drawing/2014/main" id="{DDB87732-BD9E-EDA6-332F-88F2AA9F8CAB}"/>
              </a:ext>
            </a:extLst>
          </p:cNvPr>
          <p:cNvSpPr/>
          <p:nvPr/>
        </p:nvSpPr>
        <p:spPr>
          <a:xfrm>
            <a:off x="69464" y="44874"/>
            <a:ext cx="1968885" cy="4180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２頁（内側左）</a:t>
            </a:r>
            <a:endParaRPr kumimoji="1" lang="en-US" altLang="ja-JP" dirty="0"/>
          </a:p>
        </p:txBody>
      </p:sp>
    </p:spTree>
    <p:extLst>
      <p:ext uri="{BB962C8B-B14F-4D97-AF65-F5344CB8AC3E}">
        <p14:creationId xmlns:p14="http://schemas.microsoft.com/office/powerpoint/2010/main" val="157259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3AF3-60C6-6311-2941-AD5A4C39B964}"/>
            </a:ext>
          </a:extLst>
        </p:cNvPr>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FF8FFA34-55F1-DE26-302B-D46B70300F46}"/>
              </a:ext>
            </a:extLst>
          </p:cNvPr>
          <p:cNvSpPr/>
          <p:nvPr/>
        </p:nvSpPr>
        <p:spPr>
          <a:xfrm>
            <a:off x="5219700" y="995440"/>
            <a:ext cx="6972299" cy="1388136"/>
          </a:xfrm>
          <a:prstGeom prst="rect">
            <a:avLst/>
          </a:prstGeom>
          <a:solidFill>
            <a:schemeClr val="accent1">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AF237F9D-5F22-91C8-C923-24B9C7828967}"/>
              </a:ext>
            </a:extLst>
          </p:cNvPr>
          <p:cNvSpPr/>
          <p:nvPr/>
        </p:nvSpPr>
        <p:spPr>
          <a:xfrm>
            <a:off x="5219701" y="2394975"/>
            <a:ext cx="6972299" cy="2923877"/>
          </a:xfrm>
          <a:prstGeom prst="rect">
            <a:avLst/>
          </a:prstGeom>
          <a:solidFill>
            <a:schemeClr val="accent2">
              <a:lumMod val="20000"/>
              <a:lumOff val="80000"/>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6C54AA65-840C-7D9B-44DA-4247F756BE59}"/>
              </a:ext>
            </a:extLst>
          </p:cNvPr>
          <p:cNvSpPr/>
          <p:nvPr/>
        </p:nvSpPr>
        <p:spPr>
          <a:xfrm>
            <a:off x="5219701" y="5309433"/>
            <a:ext cx="6972298" cy="1548567"/>
          </a:xfrm>
          <a:prstGeom prst="rect">
            <a:avLst/>
          </a:prstGeom>
          <a:solidFill>
            <a:schemeClr val="accent3">
              <a:lumMod val="20000"/>
              <a:lumOff val="80000"/>
              <a:alpha val="2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descr="黒い背景に白い文字がある&#10;&#10;AI 生成コンテンツは誤りを含む可能性があります。">
            <a:extLst>
              <a:ext uri="{FF2B5EF4-FFF2-40B4-BE49-F238E27FC236}">
                <a16:creationId xmlns:a16="http://schemas.microsoft.com/office/drawing/2014/main" id="{460823CA-E966-4CB7-F1CF-9799EE5D73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3210" y="2854354"/>
            <a:ext cx="2023629" cy="784830"/>
          </a:xfrm>
          <a:prstGeom prst="rect">
            <a:avLst/>
          </a:prstGeom>
        </p:spPr>
      </p:pic>
      <p:sp>
        <p:nvSpPr>
          <p:cNvPr id="7" name="テキスト ボックス 6">
            <a:extLst>
              <a:ext uri="{FF2B5EF4-FFF2-40B4-BE49-F238E27FC236}">
                <a16:creationId xmlns:a16="http://schemas.microsoft.com/office/drawing/2014/main" id="{696C4CE9-ECF1-BE29-EC05-D5F812E9DBC1}"/>
              </a:ext>
            </a:extLst>
          </p:cNvPr>
          <p:cNvSpPr txBox="1"/>
          <p:nvPr/>
        </p:nvSpPr>
        <p:spPr>
          <a:xfrm>
            <a:off x="804422" y="1619483"/>
            <a:ext cx="3921510" cy="415498"/>
          </a:xfrm>
          <a:prstGeom prst="rect">
            <a:avLst/>
          </a:prstGeom>
          <a:noFill/>
        </p:spPr>
        <p:txBody>
          <a:bodyPr wrap="square" rtlCol="0">
            <a:spAutoFit/>
          </a:bodyPr>
          <a:lstStyle/>
          <a:p>
            <a:r>
              <a:rPr lang="ja-JP" altLang="en-US" sz="700" dirty="0">
                <a:latin typeface="UD デジタル 教科書体 NK" panose="02020400000000000000" pitchFamily="18" charset="-128"/>
                <a:ea typeface="UD デジタル 教科書体 NK" panose="02020400000000000000" pitchFamily="18" charset="-128"/>
              </a:rPr>
              <a:t>私たちは設立</a:t>
            </a:r>
            <a:r>
              <a:rPr lang="en-US" altLang="ja-JP" sz="700" dirty="0">
                <a:latin typeface="UD デジタル 教科書体 NK" panose="02020400000000000000" pitchFamily="18" charset="-128"/>
                <a:ea typeface="UD デジタル 教科書体 NK" panose="02020400000000000000" pitchFamily="18" charset="-128"/>
              </a:rPr>
              <a:t>6</a:t>
            </a:r>
            <a:r>
              <a:rPr lang="ja-JP" altLang="en-US" sz="700" dirty="0">
                <a:latin typeface="UD デジタル 教科書体 NK" panose="02020400000000000000" pitchFamily="18" charset="-128"/>
                <a:ea typeface="UD デジタル 教科書体 NK" panose="02020400000000000000" pitchFamily="18" charset="-128"/>
              </a:rPr>
              <a:t>年目の一級建築士事務所です。</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ja-JP" altLang="en-US" sz="700" dirty="0">
                <a:latin typeface="UD デジタル 教科書体 NK" panose="02020400000000000000" pitchFamily="18" charset="-128"/>
                <a:ea typeface="UD デジタル 教科書体 NK" panose="02020400000000000000" pitchFamily="18" charset="-128"/>
              </a:rPr>
              <a:t>東京 北区を拠点に埼玉、神奈川、千葉などの首都圏にて実績を積み重ねてまいりました。</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今日 多くの年間コンサルタント業務契約を結ぶまで信頼を得られるようになりました。</a:t>
            </a:r>
            <a:endParaRPr kumimoji="1" lang="ja-JP" altLang="en-US" sz="700" dirty="0">
              <a:latin typeface="UD デジタル 教科書体 NK" panose="02020400000000000000" pitchFamily="18" charset="-128"/>
              <a:ea typeface="UD デジタル 教科書体 NK" panose="02020400000000000000" pitchFamily="18" charset="-128"/>
            </a:endParaRPr>
          </a:p>
        </p:txBody>
      </p:sp>
      <p:sp>
        <p:nvSpPr>
          <p:cNvPr id="8" name="テキスト ボックス 7">
            <a:extLst>
              <a:ext uri="{FF2B5EF4-FFF2-40B4-BE49-F238E27FC236}">
                <a16:creationId xmlns:a16="http://schemas.microsoft.com/office/drawing/2014/main" id="{FFDF41C6-11CE-3200-A3F7-7D34C19E71CD}"/>
              </a:ext>
            </a:extLst>
          </p:cNvPr>
          <p:cNvSpPr txBox="1"/>
          <p:nvPr/>
        </p:nvSpPr>
        <p:spPr>
          <a:xfrm>
            <a:off x="736916" y="2097791"/>
            <a:ext cx="4056523" cy="630942"/>
          </a:xfrm>
          <a:prstGeom prst="rect">
            <a:avLst/>
          </a:prstGeom>
          <a:noFill/>
        </p:spPr>
        <p:txBody>
          <a:bodyPr wrap="square" rtlCol="0">
            <a:spAutoFit/>
          </a:bodyPr>
          <a:lstStyle/>
          <a:p>
            <a:r>
              <a:rPr lang="ja-JP" altLang="en-US" sz="700" dirty="0">
                <a:latin typeface="UD デジタル 教科書体 NK" panose="02020400000000000000" pitchFamily="18" charset="-128"/>
                <a:ea typeface="UD デジタル 教科書体 NK" panose="02020400000000000000" pitchFamily="18" charset="-128"/>
              </a:rPr>
              <a:t>弊社の最大の特徴は、マンション維持修繕管理アドバイザーから改修設計・監理業務、それに伴う大規模修繕工事や内装リノベーション設計・工事まで住まいに関わる業務一貫して自社で行っていることです。</a:t>
            </a:r>
            <a:endParaRPr lang="en-US" altLang="ja-JP" sz="700" dirty="0">
              <a:latin typeface="UD デジタル 教科書体 NK" panose="02020400000000000000" pitchFamily="18" charset="-128"/>
              <a:ea typeface="UD デジタル 教科書体 NK" panose="02020400000000000000" pitchFamily="18" charset="-128"/>
            </a:endParaRPr>
          </a:p>
          <a:p>
            <a:endParaRPr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設計</a:t>
            </a:r>
            <a:r>
              <a:rPr lang="en-US" altLang="ja-JP" sz="700" dirty="0">
                <a:latin typeface="UD デジタル 教科書体 NK" panose="02020400000000000000" pitchFamily="18" charset="-128"/>
                <a:ea typeface="UD デジタル 教科書体 NK" panose="02020400000000000000" pitchFamily="18" charset="-128"/>
              </a:rPr>
              <a:t>×</a:t>
            </a:r>
            <a:r>
              <a:rPr lang="ja-JP" altLang="en-US" sz="700" dirty="0">
                <a:latin typeface="UD デジタル 教科書体 NK" panose="02020400000000000000" pitchFamily="18" charset="-128"/>
                <a:ea typeface="UD デジタル 教科書体 NK" panose="02020400000000000000" pitchFamily="18" charset="-128"/>
              </a:rPr>
              <a:t>工事　両者の知識・実務経験があるからこそ、よりそのマンションに最適化した仕様を作ることが可能です。</a:t>
            </a:r>
            <a:endParaRPr kumimoji="1" lang="en-US" altLang="ja-JP" sz="700" dirty="0">
              <a:latin typeface="UD デジタル 教科書体 NK" panose="02020400000000000000" pitchFamily="18" charset="-128"/>
              <a:ea typeface="UD デジタル 教科書体 NK" panose="02020400000000000000" pitchFamily="18" charset="-128"/>
            </a:endParaRPr>
          </a:p>
        </p:txBody>
      </p:sp>
      <p:sp>
        <p:nvSpPr>
          <p:cNvPr id="9" name="テキスト ボックス 8">
            <a:extLst>
              <a:ext uri="{FF2B5EF4-FFF2-40B4-BE49-F238E27FC236}">
                <a16:creationId xmlns:a16="http://schemas.microsoft.com/office/drawing/2014/main" id="{E6ADADF0-B401-8B54-813D-DDA30391F66E}"/>
              </a:ext>
            </a:extLst>
          </p:cNvPr>
          <p:cNvSpPr txBox="1"/>
          <p:nvPr/>
        </p:nvSpPr>
        <p:spPr>
          <a:xfrm>
            <a:off x="358619" y="4646281"/>
            <a:ext cx="4258560" cy="1615827"/>
          </a:xfrm>
          <a:prstGeom prst="rect">
            <a:avLst/>
          </a:prstGeom>
          <a:noFill/>
        </p:spPr>
        <p:txBody>
          <a:bodyPr wrap="square" rtlCol="0">
            <a:spAutoFit/>
          </a:bodyPr>
          <a:lstStyle/>
          <a:p>
            <a:pPr algn="ctr"/>
            <a:r>
              <a:rPr lang="ja-JP" altLang="en-US" sz="900" dirty="0">
                <a:latin typeface="UD デジタル 教科書体 NK" panose="02020400000000000000" pitchFamily="18" charset="-128"/>
                <a:ea typeface="UD デジタル 教科書体 NK" panose="02020400000000000000" pitchFamily="18" charset="-128"/>
              </a:rPr>
              <a:t>建物とともに、人生も変わっていくからこそ。</a:t>
            </a:r>
          </a:p>
          <a:p>
            <a:pPr algn="ctr"/>
            <a:endParaRPr lang="ja-JP" altLang="en-US"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マンションを買う。理事になる。</a:t>
            </a:r>
          </a:p>
          <a:p>
            <a:pPr algn="ctr"/>
            <a:r>
              <a:rPr lang="ja-JP" altLang="en-US" sz="900" dirty="0">
                <a:latin typeface="UD デジタル 教科書体 NK" panose="02020400000000000000" pitchFamily="18" charset="-128"/>
                <a:ea typeface="UD デジタル 教科書体 NK" panose="02020400000000000000" pitchFamily="18" charset="-128"/>
              </a:rPr>
              <a:t>誰かに貸す。住み替える。</a:t>
            </a:r>
          </a:p>
          <a:p>
            <a:pPr algn="ctr"/>
            <a:endParaRPr lang="ja-JP" altLang="en-US"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そのどれもが、あなたの人生にとって大きな転機です。</a:t>
            </a:r>
          </a:p>
          <a:p>
            <a:pPr algn="ctr"/>
            <a:endParaRPr lang="ja-JP" altLang="en-US"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私たち</a:t>
            </a:r>
            <a:r>
              <a:rPr lang="en-US" altLang="ja-JP" sz="900" dirty="0">
                <a:latin typeface="UD デジタル 教科書体 NK" panose="02020400000000000000" pitchFamily="18" charset="-128"/>
                <a:ea typeface="UD デジタル 教科書体 NK" panose="02020400000000000000" pitchFamily="18" charset="-128"/>
              </a:rPr>
              <a:t>A.t.oath</a:t>
            </a:r>
            <a:r>
              <a:rPr lang="ja-JP" altLang="en-US" sz="900" dirty="0">
                <a:latin typeface="UD デジタル 教科書体 NK" panose="02020400000000000000" pitchFamily="18" charset="-128"/>
                <a:ea typeface="UD デジタル 教科書体 NK" panose="02020400000000000000" pitchFamily="18" charset="-128"/>
              </a:rPr>
              <a:t>は、そのすべてのシーンで「一緒に考えてくれる存在」であり続けたい。</a:t>
            </a:r>
          </a:p>
          <a:p>
            <a:pPr algn="ctr"/>
            <a:r>
              <a:rPr lang="ja-JP" altLang="en-US" sz="900" dirty="0">
                <a:latin typeface="UD デジタル 教科書体 NK" panose="02020400000000000000" pitchFamily="18" charset="-128"/>
                <a:ea typeface="UD デジタル 教科書体 NK" panose="02020400000000000000" pitchFamily="18" charset="-128"/>
              </a:rPr>
              <a:t>不動産 </a:t>
            </a:r>
            <a:r>
              <a:rPr lang="en-US" altLang="ja-JP" sz="900" dirty="0">
                <a:latin typeface="UD デジタル 教科書体 NK" panose="02020400000000000000" pitchFamily="18" charset="-128"/>
                <a:ea typeface="UD デジタル 教科書体 NK" panose="02020400000000000000" pitchFamily="18" charset="-128"/>
              </a:rPr>
              <a:t>× </a:t>
            </a:r>
            <a:r>
              <a:rPr lang="ja-JP" altLang="en-US" sz="900" dirty="0">
                <a:latin typeface="UD デジタル 教科書体 NK" panose="02020400000000000000" pitchFamily="18" charset="-128"/>
                <a:ea typeface="UD デジタル 教科書体 NK" panose="02020400000000000000" pitchFamily="18" charset="-128"/>
              </a:rPr>
              <a:t>設計 </a:t>
            </a:r>
            <a:r>
              <a:rPr lang="en-US" altLang="ja-JP" sz="900" dirty="0">
                <a:latin typeface="UD デジタル 教科書体 NK" panose="02020400000000000000" pitchFamily="18" charset="-128"/>
                <a:ea typeface="UD デジタル 教科書体 NK" panose="02020400000000000000" pitchFamily="18" charset="-128"/>
              </a:rPr>
              <a:t>× </a:t>
            </a:r>
            <a:r>
              <a:rPr lang="ja-JP" altLang="en-US" sz="900" dirty="0">
                <a:latin typeface="UD デジタル 教科書体 NK" panose="02020400000000000000" pitchFamily="18" charset="-128"/>
                <a:ea typeface="UD デジタル 教科書体 NK" panose="02020400000000000000" pitchFamily="18" charset="-128"/>
              </a:rPr>
              <a:t>工事 </a:t>
            </a:r>
            <a:r>
              <a:rPr lang="en-US" altLang="ja-JP" sz="900" dirty="0">
                <a:latin typeface="UD デジタル 教科書体 NK" panose="02020400000000000000" pitchFamily="18" charset="-128"/>
                <a:ea typeface="UD デジタル 教科書体 NK" panose="02020400000000000000" pitchFamily="18" charset="-128"/>
              </a:rPr>
              <a:t>× </a:t>
            </a:r>
            <a:r>
              <a:rPr lang="ja-JP" altLang="en-US" sz="900" dirty="0">
                <a:latin typeface="UD デジタル 教科書体 NK" panose="02020400000000000000" pitchFamily="18" charset="-128"/>
                <a:ea typeface="UD デジタル 教科書体 NK" panose="02020400000000000000" pitchFamily="18" charset="-128"/>
              </a:rPr>
              <a:t>点検</a:t>
            </a:r>
          </a:p>
          <a:p>
            <a:pPr algn="ctr"/>
            <a:r>
              <a:rPr lang="ja-JP" altLang="en-US" sz="900" dirty="0">
                <a:latin typeface="UD デジタル 教科書体 NK" panose="02020400000000000000" pitchFamily="18" charset="-128"/>
                <a:ea typeface="UD デジタル 教科書体 NK" panose="02020400000000000000" pitchFamily="18" charset="-128"/>
              </a:rPr>
              <a:t>すべてのプロフェッショナルが揃った、住まいのリーディングカンパニーとして、</a:t>
            </a:r>
          </a:p>
          <a:p>
            <a:pPr algn="ctr"/>
            <a:r>
              <a:rPr lang="ja-JP" altLang="en-US" sz="900" dirty="0">
                <a:latin typeface="UD デジタル 教科書体 NK" panose="02020400000000000000" pitchFamily="18" charset="-128"/>
                <a:ea typeface="UD デジタル 教科書体 NK" panose="02020400000000000000" pitchFamily="18" charset="-128"/>
              </a:rPr>
              <a:t>あなたのそばにいます。</a:t>
            </a:r>
            <a:endParaRPr kumimoji="1" lang="ja-JP" altLang="en-US" sz="900" dirty="0">
              <a:latin typeface="UD デジタル 教科書体 NK" panose="02020400000000000000" pitchFamily="18" charset="-128"/>
              <a:ea typeface="UD デジタル 教科書体 NK" panose="02020400000000000000" pitchFamily="18" charset="-128"/>
            </a:endParaRPr>
          </a:p>
        </p:txBody>
      </p:sp>
      <p:sp>
        <p:nvSpPr>
          <p:cNvPr id="14" name="テキスト ボックス 13">
            <a:extLst>
              <a:ext uri="{FF2B5EF4-FFF2-40B4-BE49-F238E27FC236}">
                <a16:creationId xmlns:a16="http://schemas.microsoft.com/office/drawing/2014/main" id="{059BC2E6-8951-3490-0246-F7A69F9E0545}"/>
              </a:ext>
            </a:extLst>
          </p:cNvPr>
          <p:cNvSpPr txBox="1"/>
          <p:nvPr/>
        </p:nvSpPr>
        <p:spPr>
          <a:xfrm>
            <a:off x="5589511" y="170262"/>
            <a:ext cx="5136342" cy="430887"/>
          </a:xfrm>
          <a:prstGeom prst="rect">
            <a:avLst/>
          </a:prstGeom>
          <a:noFill/>
        </p:spPr>
        <p:txBody>
          <a:bodyPr wrap="none" rtlCol="0">
            <a:spAutoFit/>
          </a:bodyPr>
          <a:lstStyle/>
          <a:p>
            <a:r>
              <a:rPr lang="ja-JP" altLang="en-US" sz="1100" dirty="0">
                <a:latin typeface="UD デジタル 教科書体 NK" panose="02020400000000000000" pitchFamily="18" charset="-128"/>
                <a:ea typeface="UD デジタル 教科書体 NK" panose="02020400000000000000" pitchFamily="18" charset="-128"/>
              </a:rPr>
              <a:t>このマンション将来大丈夫かなと感じたあなたに・・・</a:t>
            </a:r>
            <a:endParaRPr lang="en-US" altLang="ja-JP" sz="1100" dirty="0">
              <a:latin typeface="UD デジタル 教科書体 NK" panose="02020400000000000000" pitchFamily="18" charset="-128"/>
              <a:ea typeface="UD デジタル 教科書体 NK" panose="02020400000000000000" pitchFamily="18" charset="-128"/>
            </a:endParaRPr>
          </a:p>
          <a:p>
            <a:r>
              <a:rPr kumimoji="1" lang="ja-JP" altLang="en-US" sz="1100" dirty="0">
                <a:latin typeface="UD デジタル 教科書体 NK" panose="02020400000000000000" pitchFamily="18" charset="-128"/>
                <a:ea typeface="UD デジタル 教科書体 NK" panose="02020400000000000000" pitchFamily="18" charset="-128"/>
              </a:rPr>
              <a:t>　　　　　　　　　　　　　　　　　　　　　　　　　　　　　     　一級建築士事務所</a:t>
            </a:r>
            <a:r>
              <a:rPr kumimoji="1" lang="en-US" altLang="ja-JP" sz="1100" dirty="0">
                <a:latin typeface="UD デジタル 教科書体 NK" panose="02020400000000000000" pitchFamily="18" charset="-128"/>
                <a:ea typeface="UD デジタル 教科書体 NK" panose="02020400000000000000" pitchFamily="18" charset="-128"/>
              </a:rPr>
              <a:t>A.t.oath</a:t>
            </a:r>
            <a:r>
              <a:rPr kumimoji="1" lang="ja-JP" altLang="en-US" sz="1100" dirty="0">
                <a:latin typeface="UD デジタル 教科書体 NK" panose="02020400000000000000" pitchFamily="18" charset="-128"/>
                <a:ea typeface="UD デジタル 教科書体 NK" panose="02020400000000000000" pitchFamily="18" charset="-128"/>
              </a:rPr>
              <a:t>がサポートします</a:t>
            </a:r>
            <a:endParaRPr kumimoji="1" lang="ja-JP" altLang="en-US" sz="1400" dirty="0">
              <a:latin typeface="UD デジタル 教科書体 NK" panose="02020400000000000000" pitchFamily="18" charset="-128"/>
              <a:ea typeface="UD デジタル 教科書体 NK" panose="02020400000000000000" pitchFamily="18" charset="-128"/>
            </a:endParaRPr>
          </a:p>
        </p:txBody>
      </p:sp>
      <p:sp>
        <p:nvSpPr>
          <p:cNvPr id="15" name="テキスト ボックス 14">
            <a:extLst>
              <a:ext uri="{FF2B5EF4-FFF2-40B4-BE49-F238E27FC236}">
                <a16:creationId xmlns:a16="http://schemas.microsoft.com/office/drawing/2014/main" id="{E717FE1F-74D0-D730-9AAD-C1BEB78ACA78}"/>
              </a:ext>
            </a:extLst>
          </p:cNvPr>
          <p:cNvSpPr txBox="1"/>
          <p:nvPr/>
        </p:nvSpPr>
        <p:spPr>
          <a:xfrm>
            <a:off x="5381807" y="5454194"/>
            <a:ext cx="6648083" cy="969496"/>
          </a:xfrm>
          <a:prstGeom prst="rect">
            <a:avLst/>
          </a:prstGeom>
          <a:noFill/>
        </p:spPr>
        <p:txBody>
          <a:bodyPr wrap="square" rtlCol="0">
            <a:spAutoFit/>
          </a:bodyPr>
          <a:lstStyle/>
          <a:p>
            <a:r>
              <a:rPr lang="ja-JP" altLang="en-US" sz="900" dirty="0">
                <a:latin typeface="UD デジタル 教科書体 NK" panose="02020400000000000000" pitchFamily="18" charset="-128"/>
                <a:ea typeface="UD デジタル 教科書体 NK" panose="02020400000000000000" pitchFamily="18" charset="-128"/>
              </a:rPr>
              <a:t>　</a:t>
            </a:r>
            <a:r>
              <a:rPr lang="ja-JP" altLang="en-US" sz="800" dirty="0">
                <a:latin typeface="UD デジタル 教科書体 NK" panose="02020400000000000000" pitchFamily="18" charset="-128"/>
                <a:ea typeface="UD デジタル 教科書体 NK" panose="02020400000000000000" pitchFamily="18" charset="-128"/>
              </a:rPr>
              <a:t>③長期修繕計画の見直し</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あなたのマンションの長期修繕計画ってみたことありますか？修繕積立金の運営は大丈夫？この先</a:t>
            </a:r>
            <a:r>
              <a:rPr lang="en-US" altLang="ja-JP" sz="800" dirty="0">
                <a:latin typeface="UD デジタル 教科書体 NK" panose="02020400000000000000" pitchFamily="18" charset="-128"/>
                <a:ea typeface="UD デジタル 教科書体 NK" panose="02020400000000000000" pitchFamily="18" charset="-128"/>
              </a:rPr>
              <a:t>30</a:t>
            </a:r>
            <a:r>
              <a:rPr lang="ja-JP" altLang="en-US" sz="800" dirty="0">
                <a:latin typeface="UD デジタル 教科書体 NK" panose="02020400000000000000" pitchFamily="18" charset="-128"/>
                <a:ea typeface="UD デジタル 教科書体 NK" panose="02020400000000000000" pitchFamily="18" charset="-128"/>
              </a:rPr>
              <a:t>年見通せていますか？</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今その工事やるべきですか？最終的にこのマンションどうしていく？</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人間ドック、、、自分の体のことは病気がないか定期的に診断しますよね。これはマンションでも必要なことです。健康体のマンションを作るために“マンションドッグ（診断）”を欠かしては快適性を確保した住み家の実現は難しいので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ちゃんと定期検診をするこれを弊社が行います。</a:t>
            </a:r>
            <a:endParaRPr lang="en-US" altLang="ja-JP" sz="800" dirty="0">
              <a:latin typeface="UD デジタル 教科書体 NK" panose="02020400000000000000" pitchFamily="18" charset="-128"/>
              <a:ea typeface="UD デジタル 教科書体 NK" panose="02020400000000000000" pitchFamily="18" charset="-128"/>
            </a:endParaRPr>
          </a:p>
        </p:txBody>
      </p:sp>
      <p:sp>
        <p:nvSpPr>
          <p:cNvPr id="16" name="テキスト ボックス 15">
            <a:extLst>
              <a:ext uri="{FF2B5EF4-FFF2-40B4-BE49-F238E27FC236}">
                <a16:creationId xmlns:a16="http://schemas.microsoft.com/office/drawing/2014/main" id="{5E6A9147-4100-42C5-7C72-76216B19E54C}"/>
              </a:ext>
            </a:extLst>
          </p:cNvPr>
          <p:cNvSpPr txBox="1"/>
          <p:nvPr/>
        </p:nvSpPr>
        <p:spPr>
          <a:xfrm>
            <a:off x="5298264" y="2496435"/>
            <a:ext cx="6388911" cy="2677656"/>
          </a:xfrm>
          <a:prstGeom prst="rect">
            <a:avLst/>
          </a:prstGeom>
          <a:noFill/>
        </p:spPr>
        <p:txBody>
          <a:bodyPr wrap="square" rtlCol="0">
            <a:spAutoFit/>
          </a:bodyPr>
          <a:lstStyle/>
          <a:p>
            <a:r>
              <a:rPr lang="ja-JP" altLang="en-US" sz="800" dirty="0">
                <a:latin typeface="UD デジタル 教科書体 NK" panose="02020400000000000000" pitchFamily="18" charset="-128"/>
                <a:ea typeface="UD デジタル 教科書体 NK" panose="02020400000000000000" pitchFamily="18" charset="-128"/>
              </a:rPr>
              <a:t>②大規模修繕工事に係る設計業務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　建物診断）</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人間でもどのような症状があるのか一度診断をしてから、手術の内容を決めますよね？建物において同じです。工事計画をする一番初めに建物の劣化状況や不具合状況をまとめる作業が建物診断です。</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設計図書の作成）</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診断の結果、どのように補修していくべきか、改修は必要か判断しながら仕様を決める作業になります。今のマンションにどの塗料を塗るべきか、長期的に建物を考えた上で先延ばしできるものはないかなど決め細やかな仕様（カルテ）を作成していきま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　</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施工会社選定補助）</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誰に手術をしてもらうか。。。これを決める作業といえば一番伝わりやすいかな。</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どのように公募を募るのか？その会社の特徴は？どの会社を選べばいいかな？こんな不安を解消します。</a:t>
            </a:r>
            <a:r>
              <a:rPr lang="en-US" altLang="ja-JP" sz="800" dirty="0">
                <a:latin typeface="UD デジタル 教科書体 NK" panose="02020400000000000000" pitchFamily="18" charset="-128"/>
                <a:ea typeface="UD デジタル 教科書体 NK" panose="02020400000000000000" pitchFamily="18" charset="-128"/>
              </a:rPr>
              <a:t>※</a:t>
            </a:r>
            <a:r>
              <a:rPr lang="ja-JP" altLang="en-US" sz="800" dirty="0">
                <a:latin typeface="UD デジタル 教科書体 NK" panose="02020400000000000000" pitchFamily="18" charset="-128"/>
                <a:ea typeface="UD デジタル 教科書体 NK" panose="02020400000000000000" pitchFamily="18" charset="-128"/>
              </a:rPr>
              <a:t>あくまで弊社は補助、助言を行い最終決定は理事会にて決定していただきます。</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工事監理）</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その工事、ちゃんと仕様書通りやっている？？？ちゃんとした手順で作業できてる？</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組合員皆様が毎回毎回チェックすることなんて無理ですよね？</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弊社が作ったカルテ通りに、作業手順を守って監視します。</a:t>
            </a:r>
            <a:endParaRPr lang="en-US" altLang="ja-JP" sz="800" dirty="0">
              <a:latin typeface="UD デジタル 教科書体 NK" panose="02020400000000000000" pitchFamily="18" charset="-128"/>
              <a:ea typeface="UD デジタル 教科書体 NK" panose="02020400000000000000" pitchFamily="18" charset="-128"/>
            </a:endParaRP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アフターサービス</a:t>
            </a:r>
            <a:r>
              <a:rPr lang="en-US" altLang="ja-JP" sz="800" dirty="0">
                <a:latin typeface="UD デジタル 教科書体 NK" panose="02020400000000000000" pitchFamily="18" charset="-128"/>
                <a:ea typeface="UD デジタル 教科書体 NK" panose="02020400000000000000" pitchFamily="18" charset="-128"/>
              </a:rPr>
              <a:t>)</a:t>
            </a:r>
          </a:p>
          <a:p>
            <a:r>
              <a:rPr lang="ja-JP" altLang="en-US" sz="800" dirty="0">
                <a:latin typeface="UD デジタル 教科書体 NK" panose="02020400000000000000" pitchFamily="18" charset="-128"/>
                <a:ea typeface="UD デジタル 教科書体 NK" panose="02020400000000000000" pitchFamily="18" charset="-128"/>
              </a:rPr>
              <a:t>引渡しが終わってからが、始まりです。基本的に工事会社の保証がありますが専門的な知識を必要とするため、そこのサポートを行います。</a:t>
            </a:r>
            <a:endParaRPr lang="en-US" altLang="ja-JP" sz="800" dirty="0">
              <a:latin typeface="UD デジタル 教科書体 NK" panose="02020400000000000000" pitchFamily="18" charset="-128"/>
              <a:ea typeface="UD デジタル 教科書体 NK" panose="02020400000000000000" pitchFamily="18" charset="-128"/>
            </a:endParaRPr>
          </a:p>
        </p:txBody>
      </p:sp>
      <p:sp>
        <p:nvSpPr>
          <p:cNvPr id="17" name="テキスト ボックス 16">
            <a:extLst>
              <a:ext uri="{FF2B5EF4-FFF2-40B4-BE49-F238E27FC236}">
                <a16:creationId xmlns:a16="http://schemas.microsoft.com/office/drawing/2014/main" id="{F1F978F1-7BCC-9B76-C5B6-36AF478DD8EA}"/>
              </a:ext>
            </a:extLst>
          </p:cNvPr>
          <p:cNvSpPr txBox="1"/>
          <p:nvPr/>
        </p:nvSpPr>
        <p:spPr>
          <a:xfrm>
            <a:off x="5330336" y="701938"/>
            <a:ext cx="2047355" cy="307777"/>
          </a:xfrm>
          <a:prstGeom prst="rect">
            <a:avLst/>
          </a:prstGeom>
          <a:noFill/>
        </p:spPr>
        <p:txBody>
          <a:bodyPr wrap="none" rtlCol="0">
            <a:spAutoFit/>
          </a:bodyPr>
          <a:lstStyle/>
          <a:p>
            <a:pPr algn="ctr"/>
            <a:r>
              <a:rPr kumimoji="1" lang="ja-JP" altLang="en-US" sz="1400" dirty="0">
                <a:latin typeface="UD デジタル 教科書体 NK" panose="02020400000000000000" pitchFamily="18" charset="-128"/>
                <a:ea typeface="UD デジタル 教科書体 NK" panose="02020400000000000000" pitchFamily="18" charset="-128"/>
              </a:rPr>
              <a:t>弊社のサービスのご紹介</a:t>
            </a:r>
            <a:endParaRPr kumimoji="1" lang="en-US" altLang="ja-JP" sz="1050" dirty="0">
              <a:latin typeface="UD デジタル 教科書体 NK" panose="02020400000000000000" pitchFamily="18" charset="-128"/>
              <a:ea typeface="UD デジタル 教科書体 NK" panose="02020400000000000000" pitchFamily="18" charset="-128"/>
            </a:endParaRPr>
          </a:p>
        </p:txBody>
      </p:sp>
      <p:sp>
        <p:nvSpPr>
          <p:cNvPr id="22" name="テキスト ボックス 21">
            <a:extLst>
              <a:ext uri="{FF2B5EF4-FFF2-40B4-BE49-F238E27FC236}">
                <a16:creationId xmlns:a16="http://schemas.microsoft.com/office/drawing/2014/main" id="{B33A8E02-5FAA-431B-397F-6F260DCBFC25}"/>
              </a:ext>
            </a:extLst>
          </p:cNvPr>
          <p:cNvSpPr txBox="1"/>
          <p:nvPr/>
        </p:nvSpPr>
        <p:spPr>
          <a:xfrm>
            <a:off x="5252824" y="1045215"/>
            <a:ext cx="6790529" cy="1323439"/>
          </a:xfrm>
          <a:prstGeom prst="rect">
            <a:avLst/>
          </a:prstGeom>
          <a:noFill/>
        </p:spPr>
        <p:txBody>
          <a:bodyPr wrap="square" rtlCol="0">
            <a:spAutoFit/>
          </a:bodyPr>
          <a:lstStyle/>
          <a:p>
            <a:r>
              <a:rPr lang="ja-JP" altLang="en-US" sz="800" dirty="0">
                <a:latin typeface="UD デジタル 教科書体 NK" panose="02020400000000000000" pitchFamily="18" charset="-128"/>
                <a:ea typeface="UD デジタル 教科書体 NK" panose="02020400000000000000" pitchFamily="18" charset="-128"/>
              </a:rPr>
              <a:t>①管理組合様がマンション維持管理運営をするにあたってのアドバイザー</a:t>
            </a:r>
          </a:p>
          <a:p>
            <a:r>
              <a:rPr lang="ja-JP" altLang="en-US" sz="800" dirty="0">
                <a:latin typeface="UD デジタル 教科書体 NK" panose="02020400000000000000" pitchFamily="18" charset="-128"/>
                <a:ea typeface="UD デジタル 教科書体 NK" panose="02020400000000000000" pitchFamily="18" charset="-128"/>
              </a:rPr>
              <a:t>　セカンドオピニオン制度（ （通称）建築維持修繕顧問契約）</a:t>
            </a: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経験豊富なコンサルタントからアドバイスを受けながら自立を目指す管理組合が年々増えてきています。 　管理会社や施工会社の提案がファーストオピニオンとすれば、その判断が適正かつ公正かどうか判断する第三の目も必要となってきます。</a:t>
            </a:r>
          </a:p>
          <a:p>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数多くのマンションを見てきましたが、常々感じることがあります。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どのマンションも想いは様々で参考するものがありません。でもどれも正解です。しっかり考えることがそのマンションにとっての最適解なのです。</a:t>
            </a:r>
            <a:endParaRPr lang="en-US" altLang="ja-JP" sz="800" dirty="0">
              <a:latin typeface="UD デジタル 教科書体 NK" panose="02020400000000000000" pitchFamily="18" charset="-128"/>
              <a:ea typeface="UD デジタル 教科書体 NK" panose="02020400000000000000" pitchFamily="18" charset="-128"/>
            </a:endParaRPr>
          </a:p>
          <a:p>
            <a:r>
              <a:rPr lang="ja-JP" altLang="en-US" sz="800" dirty="0">
                <a:latin typeface="UD デジタル 教科書体 NK" panose="02020400000000000000" pitchFamily="18" charset="-128"/>
                <a:ea typeface="UD デジタル 教科書体 NK" panose="02020400000000000000" pitchFamily="18" charset="-128"/>
              </a:rPr>
              <a:t>住む皆様の想いによって維持管理計画の在り方、長期修繕計画の考え方は変わるものの、答えを出すことが大切な作業であり、組合員が理解し、納得感の得られる将来像を描くサポートをいたします。</a:t>
            </a:r>
            <a:endParaRPr lang="en-US" altLang="ja-JP" sz="1200" dirty="0">
              <a:latin typeface="UD デジタル 教科書体 NK" panose="02020400000000000000" pitchFamily="18" charset="-128"/>
              <a:ea typeface="UD デジタル 教科書体 NK" panose="02020400000000000000" pitchFamily="18" charset="-128"/>
            </a:endParaRPr>
          </a:p>
        </p:txBody>
      </p:sp>
      <p:sp>
        <p:nvSpPr>
          <p:cNvPr id="23" name="フリーフォーム: 図形 22">
            <a:extLst>
              <a:ext uri="{FF2B5EF4-FFF2-40B4-BE49-F238E27FC236}">
                <a16:creationId xmlns:a16="http://schemas.microsoft.com/office/drawing/2014/main" id="{C735C4AC-E060-3351-2569-FA2AEFCDC95E}"/>
              </a:ext>
            </a:extLst>
          </p:cNvPr>
          <p:cNvSpPr/>
          <p:nvPr/>
        </p:nvSpPr>
        <p:spPr>
          <a:xfrm>
            <a:off x="6086475" y="771525"/>
            <a:ext cx="5600700" cy="5857875"/>
          </a:xfrm>
          <a:custGeom>
            <a:avLst/>
            <a:gdLst>
              <a:gd name="connsiteX0" fmla="*/ 5391150 w 5600700"/>
              <a:gd name="connsiteY0" fmla="*/ 0 h 5857875"/>
              <a:gd name="connsiteX1" fmla="*/ 5391150 w 5600700"/>
              <a:gd name="connsiteY1" fmla="*/ 0 h 5857875"/>
              <a:gd name="connsiteX2" fmla="*/ 5400675 w 5600700"/>
              <a:gd name="connsiteY2" fmla="*/ 133350 h 5857875"/>
              <a:gd name="connsiteX3" fmla="*/ 3343275 w 5600700"/>
              <a:gd name="connsiteY3" fmla="*/ 1543050 h 5857875"/>
              <a:gd name="connsiteX4" fmla="*/ 1028700 w 5600700"/>
              <a:gd name="connsiteY4" fmla="*/ 1590675 h 5857875"/>
              <a:gd name="connsiteX5" fmla="*/ 0 w 5600700"/>
              <a:gd name="connsiteY5" fmla="*/ 2847975 h 5857875"/>
              <a:gd name="connsiteX6" fmla="*/ 790575 w 5600700"/>
              <a:gd name="connsiteY6" fmla="*/ 4610100 h 5857875"/>
              <a:gd name="connsiteX7" fmla="*/ 3019425 w 5600700"/>
              <a:gd name="connsiteY7" fmla="*/ 4714875 h 5857875"/>
              <a:gd name="connsiteX8" fmla="*/ 5600700 w 5600700"/>
              <a:gd name="connsiteY8" fmla="*/ 5857875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00700" h="5857875">
                <a:moveTo>
                  <a:pt x="5391150" y="0"/>
                </a:moveTo>
                <a:lnTo>
                  <a:pt x="5391150" y="0"/>
                </a:lnTo>
                <a:lnTo>
                  <a:pt x="5400675" y="133350"/>
                </a:lnTo>
                <a:lnTo>
                  <a:pt x="3343275" y="1543050"/>
                </a:lnTo>
                <a:lnTo>
                  <a:pt x="1028700" y="1590675"/>
                </a:lnTo>
                <a:lnTo>
                  <a:pt x="0" y="2847975"/>
                </a:lnTo>
                <a:lnTo>
                  <a:pt x="790575" y="4610100"/>
                </a:lnTo>
                <a:lnTo>
                  <a:pt x="3019425" y="4714875"/>
                </a:lnTo>
                <a:lnTo>
                  <a:pt x="5600700" y="5857875"/>
                </a:ln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9D20A3EF-3256-5365-5E53-B294C5C168B9}"/>
              </a:ext>
            </a:extLst>
          </p:cNvPr>
          <p:cNvCxnSpPr>
            <a:cxnSpLocks/>
          </p:cNvCxnSpPr>
          <p:nvPr/>
        </p:nvCxnSpPr>
        <p:spPr>
          <a:xfrm>
            <a:off x="5219700" y="85725"/>
            <a:ext cx="0" cy="6648450"/>
          </a:xfrm>
          <a:prstGeom prst="line">
            <a:avLst/>
          </a:prstGeom>
        </p:spPr>
        <p:style>
          <a:lnRef idx="2">
            <a:schemeClr val="accent1"/>
          </a:lnRef>
          <a:fillRef idx="0">
            <a:schemeClr val="accent1"/>
          </a:fillRef>
          <a:effectRef idx="1">
            <a:schemeClr val="accent1"/>
          </a:effectRef>
          <a:fontRef idx="minor">
            <a:schemeClr val="tx1"/>
          </a:fontRef>
        </p:style>
      </p:cxnSp>
      <p:sp>
        <p:nvSpPr>
          <p:cNvPr id="27" name="正方形/長方形 26">
            <a:extLst>
              <a:ext uri="{FF2B5EF4-FFF2-40B4-BE49-F238E27FC236}">
                <a16:creationId xmlns:a16="http://schemas.microsoft.com/office/drawing/2014/main" id="{CA17CBB9-E9DF-F2E3-9564-5237CA7E6031}"/>
              </a:ext>
            </a:extLst>
          </p:cNvPr>
          <p:cNvSpPr/>
          <p:nvPr/>
        </p:nvSpPr>
        <p:spPr>
          <a:xfrm>
            <a:off x="8965642" y="580888"/>
            <a:ext cx="1963309" cy="4180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３頁（内側右）</a:t>
            </a:r>
            <a:endParaRPr kumimoji="1" lang="en-US" altLang="ja-JP" dirty="0"/>
          </a:p>
        </p:txBody>
      </p:sp>
      <p:sp>
        <p:nvSpPr>
          <p:cNvPr id="28" name="正方形/長方形 27">
            <a:extLst>
              <a:ext uri="{FF2B5EF4-FFF2-40B4-BE49-F238E27FC236}">
                <a16:creationId xmlns:a16="http://schemas.microsoft.com/office/drawing/2014/main" id="{D9A8CDC8-88B2-D57C-D73F-6DC7D9479071}"/>
              </a:ext>
            </a:extLst>
          </p:cNvPr>
          <p:cNvSpPr/>
          <p:nvPr/>
        </p:nvSpPr>
        <p:spPr>
          <a:xfrm>
            <a:off x="69464" y="44874"/>
            <a:ext cx="1968885" cy="4180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２頁（内側左）</a:t>
            </a:r>
            <a:endParaRPr kumimoji="1" lang="en-US" altLang="ja-JP" dirty="0"/>
          </a:p>
        </p:txBody>
      </p:sp>
    </p:spTree>
    <p:extLst>
      <p:ext uri="{BB962C8B-B14F-4D97-AF65-F5344CB8AC3E}">
        <p14:creationId xmlns:p14="http://schemas.microsoft.com/office/powerpoint/2010/main" val="2065318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3C3F73-04A5-0D7B-AF79-EC9B33BE3052}"/>
              </a:ext>
            </a:extLst>
          </p:cNvPr>
          <p:cNvSpPr txBox="1"/>
          <p:nvPr/>
        </p:nvSpPr>
        <p:spPr>
          <a:xfrm>
            <a:off x="293302" y="370368"/>
            <a:ext cx="4051685" cy="7448193"/>
          </a:xfrm>
          <a:prstGeom prst="rect">
            <a:avLst/>
          </a:prstGeom>
          <a:noFill/>
          <a:ln>
            <a:noFill/>
          </a:ln>
        </p:spPr>
        <p:txBody>
          <a:bodyPr wrap="square" rtlCol="0">
            <a:spAutoFit/>
          </a:bodyPr>
          <a:lstStyle/>
          <a:p>
            <a:pPr algn="ctr"/>
            <a:r>
              <a:rPr lang="ja-JP" altLang="en-US" sz="900" dirty="0">
                <a:latin typeface="UD デジタル 教科書体 NK" panose="02020400000000000000" pitchFamily="18" charset="-128"/>
                <a:ea typeface="UD デジタル 教科書体 NK" panose="02020400000000000000" pitchFamily="18" charset="-128"/>
              </a:rPr>
              <a:t>会社概要</a:t>
            </a: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kumimoji="1"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事 業 者 名</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　　　　　　　　株式会社</a:t>
            </a:r>
            <a:r>
              <a:rPr kumimoji="1" lang="en-US" altLang="ja-JP" sz="700" dirty="0">
                <a:latin typeface="UD デジタル 教科書体 NK" panose="02020400000000000000" pitchFamily="18" charset="-128"/>
                <a:ea typeface="UD デジタル 教科書体 NK" panose="02020400000000000000" pitchFamily="18" charset="-128"/>
              </a:rPr>
              <a:t>A.t.oath</a:t>
            </a:r>
            <a:r>
              <a:rPr kumimoji="1" lang="ja-JP" altLang="en-US" sz="700" dirty="0">
                <a:latin typeface="UD デジタル 教科書体 NK" panose="02020400000000000000" pitchFamily="18" charset="-128"/>
                <a:ea typeface="UD デジタル 教科書体 NK" panose="02020400000000000000" pitchFamily="18" charset="-128"/>
              </a:rPr>
              <a:t>（エーティーオース）</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創　     　 業</a:t>
            </a:r>
            <a:r>
              <a:rPr kumimoji="1" lang="en-US" altLang="ja-JP" sz="700" dirty="0">
                <a:latin typeface="UD デジタル 教科書体 NK" panose="02020400000000000000" pitchFamily="18" charset="-128"/>
                <a:ea typeface="UD デジタル 教科書体 NK" panose="02020400000000000000" pitchFamily="18" charset="-128"/>
              </a:rPr>
              <a:t>】	2020</a:t>
            </a:r>
            <a:r>
              <a:rPr kumimoji="1" lang="ja-JP" altLang="en-US" sz="700" dirty="0">
                <a:latin typeface="UD デジタル 教科書体 NK" panose="02020400000000000000" pitchFamily="18" charset="-128"/>
                <a:ea typeface="UD デジタル 教科書体 NK" panose="02020400000000000000" pitchFamily="18" charset="-128"/>
              </a:rPr>
              <a:t>年</a:t>
            </a:r>
            <a:r>
              <a:rPr kumimoji="1" lang="en-US" altLang="ja-JP" sz="700" dirty="0">
                <a:latin typeface="UD デジタル 教科書体 NK" panose="02020400000000000000" pitchFamily="18" charset="-128"/>
                <a:ea typeface="UD デジタル 教科書体 NK" panose="02020400000000000000" pitchFamily="18" charset="-128"/>
              </a:rPr>
              <a:t>4</a:t>
            </a:r>
            <a:r>
              <a:rPr kumimoji="1" lang="ja-JP" altLang="en-US" sz="700" dirty="0">
                <a:latin typeface="UD デジタル 教科書体 NK" panose="02020400000000000000" pitchFamily="18" charset="-128"/>
                <a:ea typeface="UD デジタル 教科書体 NK" panose="02020400000000000000" pitchFamily="18" charset="-128"/>
              </a:rPr>
              <a:t>月</a:t>
            </a:r>
            <a:r>
              <a:rPr kumimoji="1" lang="en-US" altLang="ja-JP" sz="700" dirty="0">
                <a:latin typeface="UD デジタル 教科書体 NK" panose="02020400000000000000" pitchFamily="18" charset="-128"/>
                <a:ea typeface="UD デジタル 教科書体 NK" panose="02020400000000000000" pitchFamily="18" charset="-128"/>
              </a:rPr>
              <a:t>6</a:t>
            </a:r>
            <a:r>
              <a:rPr kumimoji="1" lang="ja-JP" altLang="en-US" sz="700" dirty="0">
                <a:latin typeface="UD デジタル 教科書体 NK" panose="02020400000000000000" pitchFamily="18" charset="-128"/>
                <a:ea typeface="UD デジタル 教科書体 NK" panose="02020400000000000000" pitchFamily="18" charset="-128"/>
              </a:rPr>
              <a:t>日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所   在   地</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a:t>
            </a:r>
            <a:r>
              <a:rPr kumimoji="1" lang="en-US" altLang="ja-JP" sz="700" dirty="0">
                <a:latin typeface="UD デジタル 教科書体 NK" panose="02020400000000000000" pitchFamily="18" charset="-128"/>
                <a:ea typeface="UD デジタル 教科書体 NK" panose="02020400000000000000" pitchFamily="18" charset="-128"/>
              </a:rPr>
              <a:t>115-0052</a:t>
            </a:r>
            <a:r>
              <a:rPr kumimoji="1" lang="ja-JP" altLang="en-US" sz="700" dirty="0">
                <a:latin typeface="UD デジタル 教科書体 NK" panose="02020400000000000000" pitchFamily="18" charset="-128"/>
                <a:ea typeface="UD デジタル 教科書体 NK" panose="02020400000000000000" pitchFamily="18" charset="-128"/>
              </a:rPr>
              <a:t>　東京都北区赤羽北</a:t>
            </a:r>
            <a:r>
              <a:rPr kumimoji="1" lang="en-US" altLang="ja-JP" sz="700" dirty="0">
                <a:latin typeface="UD デジタル 教科書体 NK" panose="02020400000000000000" pitchFamily="18" charset="-128"/>
                <a:ea typeface="UD デジタル 教科書体 NK" panose="02020400000000000000" pitchFamily="18" charset="-128"/>
              </a:rPr>
              <a:t>2-27-2-100</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	TEL/FAX 03-4361-4014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資   本   金</a:t>
            </a:r>
            <a:r>
              <a:rPr kumimoji="1" lang="en-US" altLang="ja-JP" sz="700" dirty="0">
                <a:latin typeface="UD デジタル 教科書体 NK" panose="02020400000000000000" pitchFamily="18" charset="-128"/>
                <a:ea typeface="UD デジタル 教科書体 NK" panose="02020400000000000000" pitchFamily="18" charset="-128"/>
              </a:rPr>
              <a:t>】	5,000,000</a:t>
            </a:r>
            <a:r>
              <a:rPr kumimoji="1" lang="ja-JP" altLang="en-US" sz="700" dirty="0">
                <a:latin typeface="UD デジタル 教科書体 NK" panose="02020400000000000000" pitchFamily="18" charset="-128"/>
                <a:ea typeface="UD デジタル 教科書体 NK" panose="02020400000000000000" pitchFamily="18" charset="-128"/>
              </a:rPr>
              <a:t>円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代   表   者</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代表取締役　田中 隆将</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従 業 員 数</a:t>
            </a:r>
            <a:r>
              <a:rPr kumimoji="1" lang="en-US" altLang="ja-JP" sz="700" dirty="0">
                <a:latin typeface="UD デジタル 教科書体 NK" panose="02020400000000000000" pitchFamily="18" charset="-128"/>
                <a:ea typeface="UD デジタル 教科書体 NK" panose="02020400000000000000" pitchFamily="18" charset="-128"/>
              </a:rPr>
              <a:t>】	14</a:t>
            </a:r>
            <a:r>
              <a:rPr kumimoji="1" lang="ja-JP" altLang="en-US" sz="700" dirty="0">
                <a:latin typeface="UD デジタル 教科書体 NK" panose="02020400000000000000" pitchFamily="18" charset="-128"/>
                <a:ea typeface="UD デジタル 教科書体 NK" panose="02020400000000000000" pitchFamily="18" charset="-128"/>
              </a:rPr>
              <a:t>人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決   算   月</a:t>
            </a:r>
            <a:r>
              <a:rPr kumimoji="1" lang="en-US" altLang="ja-JP" sz="700" dirty="0">
                <a:latin typeface="UD デジタル 教科書体 NK" panose="02020400000000000000" pitchFamily="18" charset="-128"/>
                <a:ea typeface="UD デジタル 教科書体 NK" panose="02020400000000000000" pitchFamily="18" charset="-128"/>
              </a:rPr>
              <a:t>】	3</a:t>
            </a:r>
            <a:r>
              <a:rPr kumimoji="1" lang="ja-JP" altLang="en-US" sz="700" dirty="0">
                <a:latin typeface="UD デジタル 教科書体 NK" panose="02020400000000000000" pitchFamily="18" charset="-128"/>
                <a:ea typeface="UD デジタル 教科書体 NK" panose="02020400000000000000" pitchFamily="18" charset="-128"/>
              </a:rPr>
              <a:t>月（年</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回）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取 引 銀 行</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三井住友銀行　	赤羽支店	</a:t>
            </a:r>
          </a:p>
          <a:p>
            <a:r>
              <a:rPr kumimoji="1" lang="ja-JP" altLang="en-US" sz="700" dirty="0">
                <a:latin typeface="UD デジタル 教科書体 NK" panose="02020400000000000000" pitchFamily="18" charset="-128"/>
                <a:ea typeface="UD デジタル 教科書体 NK" panose="02020400000000000000" pitchFamily="18" charset="-128"/>
              </a:rPr>
              <a:t>	第一勧業信用組合　東十条支店	</a:t>
            </a:r>
          </a:p>
          <a:p>
            <a:r>
              <a:rPr kumimoji="1" lang="ja-JP" altLang="en-US" sz="700" dirty="0">
                <a:latin typeface="UD デジタル 教科書体 NK" panose="02020400000000000000" pitchFamily="18" charset="-128"/>
                <a:ea typeface="UD デジタル 教科書体 NK" panose="02020400000000000000" pitchFamily="18" charset="-128"/>
              </a:rPr>
              <a:t>	瀧野川信用金庫	浮間支店	</a:t>
            </a:r>
          </a:p>
          <a:p>
            <a:endParaRPr kumimoji="1"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事 業 内 容</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設計室</a:t>
            </a:r>
            <a:r>
              <a:rPr kumimoji="1" lang="en-US" altLang="ja-JP" sz="700" dirty="0">
                <a:latin typeface="UD デジタル 教科書体 NK" panose="02020400000000000000" pitchFamily="18" charset="-128"/>
                <a:ea typeface="UD デジタル 教科書体 NK" panose="02020400000000000000" pitchFamily="18" charset="-128"/>
              </a:rPr>
              <a:t>〉		</a:t>
            </a:r>
          </a:p>
          <a:p>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１、マンション管理組合に対するコンサルタント業務</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ja-JP" altLang="en-US" sz="700" dirty="0">
                <a:latin typeface="UD デジタル 教科書体 NK" panose="02020400000000000000" pitchFamily="18" charset="-128"/>
                <a:ea typeface="UD デジタル 教科書体 NK" panose="02020400000000000000" pitchFamily="18" charset="-128"/>
              </a:rPr>
              <a:t>　　　　　　　　　　　　　　　　　　　　 ２、建物調査診断・設備診断・外壁打診調査改修・修繕設計		３、工事監理業務</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　　　　　　　　　　　　　　　　　　　　 ４、長期修繕計画書の見直し</a:t>
            </a:r>
            <a:r>
              <a:rPr kumimoji="1" lang="ja-JP" altLang="en-US" sz="700" dirty="0">
                <a:latin typeface="UD デジタル 教科書体 NK" panose="02020400000000000000" pitchFamily="18" charset="-128"/>
                <a:ea typeface="UD デジタル 教科書体 NK" panose="02020400000000000000" pitchFamily="18" charset="-128"/>
              </a:rPr>
              <a:t>		</a:t>
            </a:r>
          </a:p>
          <a:p>
            <a:r>
              <a:rPr kumimoji="1" lang="ja-JP" altLang="en-US" sz="700" dirty="0">
                <a:latin typeface="UD デジタル 教科書体 NK" panose="02020400000000000000" pitchFamily="18" charset="-128"/>
                <a:ea typeface="UD デジタル 教科書体 NK" panose="02020400000000000000" pitchFamily="18" charset="-128"/>
              </a:rPr>
              <a:t>	</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企画・開発部</a:t>
            </a:r>
            <a:r>
              <a:rPr kumimoji="1" lang="en-US" altLang="ja-JP" sz="700" dirty="0">
                <a:latin typeface="UD デジタル 教科書体 NK" panose="02020400000000000000" pitchFamily="18" charset="-128"/>
                <a:ea typeface="UD デジタル 教科書体 NK" panose="02020400000000000000" pitchFamily="18" charset="-128"/>
              </a:rPr>
              <a:t>〉		</a:t>
            </a:r>
          </a:p>
          <a:p>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１、マンション（集合住宅）の大規模修繕・改修工事</a:t>
            </a:r>
            <a:endParaRPr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　　　　　　　　　　　　　　　　　　　　 ２、 商業施設等の</a:t>
            </a:r>
            <a:r>
              <a:rPr kumimoji="1" lang="ja-JP" altLang="en-US" sz="700" dirty="0">
                <a:latin typeface="UD デジタル 教科書体 NK" panose="02020400000000000000" pitchFamily="18" charset="-128"/>
                <a:ea typeface="UD デジタル 教科書体 NK" panose="02020400000000000000" pitchFamily="18" charset="-128"/>
              </a:rPr>
              <a:t>内装・外装総合リノベーション工事		３、内装リノベーション（戸建て、マンション）</a:t>
            </a:r>
          </a:p>
          <a:p>
            <a:r>
              <a:rPr kumimoji="1" lang="ja-JP" altLang="en-US" sz="700" dirty="0">
                <a:latin typeface="UD デジタル 教科書体 NK" panose="02020400000000000000" pitchFamily="18" charset="-128"/>
                <a:ea typeface="UD デジタル 教科書体 NK" panose="02020400000000000000" pitchFamily="18" charset="-128"/>
              </a:rPr>
              <a:t>	４、電気・空調・給排水・消防他　各種設備工事		</a:t>
            </a:r>
          </a:p>
          <a:p>
            <a:r>
              <a:rPr kumimoji="1" lang="ja-JP" altLang="en-US" sz="700" dirty="0">
                <a:latin typeface="UD デジタル 教科書体 NK" panose="02020400000000000000" pitchFamily="18" charset="-128"/>
                <a:ea typeface="UD デジタル 教科書体 NK" panose="02020400000000000000" pitchFamily="18" charset="-128"/>
              </a:rPr>
              <a:t>	</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点検・保全部</a:t>
            </a:r>
            <a:r>
              <a:rPr kumimoji="1" lang="en-US" altLang="ja-JP" sz="700" dirty="0">
                <a:latin typeface="UD デジタル 教科書体 NK" panose="02020400000000000000" pitchFamily="18" charset="-128"/>
                <a:ea typeface="UD デジタル 教科書体 NK" panose="02020400000000000000" pitchFamily="18" charset="-128"/>
              </a:rPr>
              <a:t>〉		</a:t>
            </a:r>
          </a:p>
          <a:p>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１、特殊建築物定期調査</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　　　　　　　　　　　　　　　　　　　 　２、</a:t>
            </a:r>
            <a:r>
              <a:rPr kumimoji="1" lang="ja-JP" altLang="en-US" sz="700" dirty="0">
                <a:latin typeface="UD デジタル 教科書体 NK" panose="02020400000000000000" pitchFamily="18" charset="-128"/>
                <a:ea typeface="UD デジタル 教科書体 NK" panose="02020400000000000000" pitchFamily="18" charset="-128"/>
              </a:rPr>
              <a:t>建築設備定期検査</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ja-JP" altLang="en-US" sz="700" dirty="0">
                <a:latin typeface="UD デジタル 教科書体 NK" panose="02020400000000000000" pitchFamily="18" charset="-128"/>
                <a:ea typeface="UD デジタル 教科書体 NK" panose="02020400000000000000" pitchFamily="18" charset="-128"/>
              </a:rPr>
              <a:t>　　　　　　　　　　　　　　　　　 　　　３、</a:t>
            </a:r>
            <a:r>
              <a:rPr kumimoji="1" lang="ja-JP" altLang="en-US" sz="700" dirty="0">
                <a:latin typeface="UD デジタル 教科書体 NK" panose="02020400000000000000" pitchFamily="18" charset="-128"/>
                <a:ea typeface="UD デジタル 教科書体 NK" panose="02020400000000000000" pitchFamily="18" charset="-128"/>
              </a:rPr>
              <a:t>防火設備定期検査		</a:t>
            </a:r>
          </a:p>
          <a:p>
            <a:r>
              <a:rPr kumimoji="1" lang="ja-JP" altLang="en-US" sz="700" dirty="0">
                <a:latin typeface="UD デジタル 教科書体 NK" panose="02020400000000000000" pitchFamily="18" charset="-128"/>
                <a:ea typeface="UD デジタル 教科書体 NK" panose="02020400000000000000" pitchFamily="18" charset="-128"/>
              </a:rPr>
              <a:t>	</a:t>
            </a:r>
            <a:endParaRPr kumimoji="1" lang="en-US" altLang="ja-JP" sz="700" dirty="0">
              <a:latin typeface="UD デジタル 教科書体 NK" panose="02020400000000000000" pitchFamily="18" charset="-128"/>
              <a:ea typeface="UD デジタル 教科書体 NK" panose="02020400000000000000" pitchFamily="18" charset="-128"/>
            </a:endParaRPr>
          </a:p>
          <a:p>
            <a:r>
              <a:rPr kumimoji="1" lang="ja-JP" altLang="en-US" sz="700" dirty="0">
                <a:latin typeface="UD デジタル 教科書体 NK" panose="02020400000000000000" pitchFamily="18" charset="-128"/>
                <a:ea typeface="UD デジタル 教科書体 NK" panose="02020400000000000000" pitchFamily="18" charset="-128"/>
              </a:rPr>
              <a:t>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不動産事業</a:t>
            </a:r>
            <a:r>
              <a:rPr kumimoji="1" lang="en-US" altLang="ja-JP" sz="700" dirty="0">
                <a:latin typeface="UD デジタル 教科書体 NK" panose="02020400000000000000" pitchFamily="18" charset="-128"/>
                <a:ea typeface="UD デジタル 教科書体 NK" panose="02020400000000000000" pitchFamily="18" charset="-128"/>
              </a:rPr>
              <a:t>〉		</a:t>
            </a:r>
          </a:p>
          <a:p>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１、不動産売買・仲介		</a:t>
            </a:r>
          </a:p>
          <a:p>
            <a:r>
              <a:rPr kumimoji="1" lang="ja-JP" altLang="en-US" sz="700" dirty="0">
                <a:latin typeface="UD デジタル 教科書体 NK" panose="02020400000000000000" pitchFamily="18" charset="-128"/>
                <a:ea typeface="UD デジタル 教科書体 NK" panose="02020400000000000000" pitchFamily="18" charset="-128"/>
              </a:rPr>
              <a:t>	２、不動産　中古住宅（マンション・戸建て）リノベーション・再販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資格保有者</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一級建築士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二級建築士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級建築施工管理技士　　</a:t>
            </a:r>
            <a:r>
              <a:rPr kumimoji="1" lang="en-US" altLang="ja-JP" sz="700" dirty="0">
                <a:latin typeface="UD デジタル 教科書体 NK" panose="02020400000000000000" pitchFamily="18" charset="-128"/>
                <a:ea typeface="UD デジタル 教科書体 NK" panose="02020400000000000000" pitchFamily="18" charset="-128"/>
              </a:rPr>
              <a:t>4</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a:t>
            </a:r>
            <a:r>
              <a:rPr kumimoji="1" lang="en-US" altLang="ja-JP" sz="700" dirty="0">
                <a:latin typeface="UD デジタル 教科書体 NK" panose="02020400000000000000" pitchFamily="18" charset="-128"/>
                <a:ea typeface="UD デジタル 教科書体 NK" panose="02020400000000000000" pitchFamily="18" charset="-128"/>
              </a:rPr>
              <a:t>2</a:t>
            </a:r>
            <a:r>
              <a:rPr kumimoji="1" lang="ja-JP" altLang="en-US" sz="700" dirty="0">
                <a:latin typeface="UD デジタル 教科書体 NK" panose="02020400000000000000" pitchFamily="18" charset="-128"/>
                <a:ea typeface="UD デジタル 教科書体 NK" panose="02020400000000000000" pitchFamily="18" charset="-128"/>
              </a:rPr>
              <a:t>級建築施工管理技士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特定建築物調査資格者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防火設備検査資格者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建築設備検査資格者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宅地建物取引士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建物仕上診断技術者	　</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名</a:t>
            </a:r>
          </a:p>
          <a:p>
            <a:r>
              <a:rPr kumimoji="1" lang="ja-JP" altLang="en-US" sz="700" dirty="0">
                <a:latin typeface="UD デジタル 教科書体 NK" panose="02020400000000000000" pitchFamily="18" charset="-128"/>
                <a:ea typeface="UD デジタル 教科書体 NK" panose="02020400000000000000" pitchFamily="18" charset="-128"/>
              </a:rPr>
              <a:t>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許   認   可</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一級建築士事務所登録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東京都知事 第</a:t>
            </a:r>
            <a:r>
              <a:rPr kumimoji="1" lang="en-US" altLang="ja-JP" sz="700" dirty="0">
                <a:latin typeface="UD デジタル 教科書体 NK" panose="02020400000000000000" pitchFamily="18" charset="-128"/>
                <a:ea typeface="UD デジタル 教科書体 NK" panose="02020400000000000000" pitchFamily="18" charset="-128"/>
              </a:rPr>
              <a:t>64395</a:t>
            </a:r>
            <a:r>
              <a:rPr kumimoji="1" lang="ja-JP" altLang="en-US" sz="700" dirty="0">
                <a:latin typeface="UD デジタル 教科書体 NK" panose="02020400000000000000" pitchFamily="18" charset="-128"/>
                <a:ea typeface="UD デジタル 教科書体 NK" panose="02020400000000000000" pitchFamily="18" charset="-128"/>
              </a:rPr>
              <a:t>号</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建設業許可登録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東京都知事（般</a:t>
            </a:r>
            <a:r>
              <a:rPr kumimoji="1" lang="en-US" altLang="ja-JP" sz="700" dirty="0">
                <a:latin typeface="UD デジタル 教科書体 NK" panose="02020400000000000000" pitchFamily="18" charset="-128"/>
                <a:ea typeface="UD デジタル 教科書体 NK" panose="02020400000000000000" pitchFamily="18" charset="-128"/>
              </a:rPr>
              <a:t>-2</a:t>
            </a:r>
            <a:r>
              <a:rPr kumimoji="1" lang="ja-JP" altLang="en-US" sz="700" dirty="0">
                <a:latin typeface="UD デジタル 教科書体 NK" panose="02020400000000000000" pitchFamily="18" charset="-128"/>
                <a:ea typeface="UD デジタル 教科書体 NK" panose="02020400000000000000" pitchFamily="18" charset="-128"/>
              </a:rPr>
              <a:t>）第</a:t>
            </a:r>
            <a:r>
              <a:rPr kumimoji="1" lang="en-US" altLang="ja-JP" sz="700" dirty="0">
                <a:latin typeface="UD デジタル 教科書体 NK" panose="02020400000000000000" pitchFamily="18" charset="-128"/>
                <a:ea typeface="UD デジタル 教科書体 NK" panose="02020400000000000000" pitchFamily="18" charset="-128"/>
              </a:rPr>
              <a:t>152408</a:t>
            </a:r>
            <a:r>
              <a:rPr kumimoji="1" lang="ja-JP" altLang="en-US" sz="700" dirty="0">
                <a:latin typeface="UD デジタル 教科書体 NK" panose="02020400000000000000" pitchFamily="18" charset="-128"/>
                <a:ea typeface="UD デジタル 教科書体 NK" panose="02020400000000000000" pitchFamily="18" charset="-128"/>
              </a:rPr>
              <a:t>号</a:t>
            </a:r>
            <a:r>
              <a:rPr kumimoji="1" lang="en-US" altLang="ja-JP" sz="700" dirty="0">
                <a:latin typeface="UD デジタル 教科書体 NK" panose="02020400000000000000" pitchFamily="18" charset="-128"/>
                <a:ea typeface="UD デジタル 教科書体 NK" panose="02020400000000000000" pitchFamily="18" charset="-128"/>
              </a:rPr>
              <a:t>]</a:t>
            </a:r>
          </a:p>
          <a:p>
            <a:r>
              <a:rPr lang="ja-JP" altLang="en-US"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宅地建物取引業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東京都知事（</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）第</a:t>
            </a:r>
            <a:r>
              <a:rPr kumimoji="1" lang="en-US" altLang="ja-JP" sz="700" dirty="0">
                <a:latin typeface="UD デジタル 教科書体 NK" panose="02020400000000000000" pitchFamily="18" charset="-128"/>
                <a:ea typeface="UD デジタル 教科書体 NK" panose="02020400000000000000" pitchFamily="18" charset="-128"/>
              </a:rPr>
              <a:t>111686</a:t>
            </a:r>
            <a:r>
              <a:rPr kumimoji="1" lang="ja-JP" altLang="en-US" sz="700" dirty="0">
                <a:latin typeface="UD デジタル 教科書体 NK" panose="02020400000000000000" pitchFamily="18" charset="-128"/>
                <a:ea typeface="UD デジタル 教科書体 NK" panose="02020400000000000000" pitchFamily="18" charset="-128"/>
              </a:rPr>
              <a:t>号</a:t>
            </a:r>
            <a:r>
              <a:rPr kumimoji="1" lang="en-US" altLang="ja-JP" sz="700" dirty="0">
                <a:latin typeface="UD デジタル 教科書体 NK" panose="02020400000000000000" pitchFamily="18" charset="-128"/>
                <a:ea typeface="UD デジタル 教科書体 NK" panose="02020400000000000000" pitchFamily="18" charset="-128"/>
              </a:rPr>
              <a:t>]</a:t>
            </a:r>
          </a:p>
          <a:p>
            <a:endParaRPr kumimoji="1"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所 属 団 体</a:t>
            </a:r>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北区</a:t>
            </a:r>
            <a:r>
              <a:rPr kumimoji="1" lang="en-US" altLang="ja-JP" sz="700" dirty="0">
                <a:latin typeface="UD デジタル 教科書体 NK" panose="02020400000000000000" pitchFamily="18" charset="-128"/>
                <a:ea typeface="UD デジタル 教科書体 NK" panose="02020400000000000000" pitchFamily="18" charset="-128"/>
              </a:rPr>
              <a:t>SDGs</a:t>
            </a:r>
            <a:r>
              <a:rPr kumimoji="1" lang="ja-JP" altLang="en-US" sz="700" dirty="0">
                <a:latin typeface="UD デジタル 教科書体 NK" panose="02020400000000000000" pitchFamily="18" charset="-128"/>
                <a:ea typeface="UD デジタル 教科書体 NK" panose="02020400000000000000" pitchFamily="18" charset="-128"/>
              </a:rPr>
              <a:t>推進認証企業</a:t>
            </a:r>
          </a:p>
          <a:p>
            <a:r>
              <a:rPr kumimoji="1" lang="ja-JP" altLang="en-US" sz="700" dirty="0">
                <a:latin typeface="UD デジタル 教科書体 NK" panose="02020400000000000000" pitchFamily="18" charset="-128"/>
                <a:ea typeface="UD デジタル 教科書体 NK" panose="02020400000000000000" pitchFamily="18" charset="-128"/>
              </a:rPr>
              <a:t>	一般社団法人 建物調査診断受託センター </a:t>
            </a:r>
            <a:r>
              <a:rPr kumimoji="1" lang="en-US" altLang="ja-JP" sz="700" dirty="0">
                <a:latin typeface="UD デジタル 教科書体 NK" panose="02020400000000000000" pitchFamily="18" charset="-128"/>
                <a:ea typeface="UD デジタル 教科書体 NK" panose="02020400000000000000" pitchFamily="18" charset="-128"/>
              </a:rPr>
              <a:t>TJC</a:t>
            </a:r>
          </a:p>
          <a:p>
            <a:r>
              <a:rPr kumimoji="1" lang="en-US" altLang="ja-JP" sz="700" dirty="0">
                <a:latin typeface="UD デジタル 教科書体 NK" panose="02020400000000000000" pitchFamily="18" charset="-128"/>
                <a:ea typeface="UD デジタル 教科書体 NK" panose="02020400000000000000" pitchFamily="18" charset="-128"/>
              </a:rPr>
              <a:t>	</a:t>
            </a:r>
            <a:r>
              <a:rPr kumimoji="1" lang="ja-JP" altLang="en-US" sz="700" dirty="0">
                <a:latin typeface="UD デジタル 教科書体 NK" panose="02020400000000000000" pitchFamily="18" charset="-128"/>
                <a:ea typeface="UD デジタル 教科書体 NK" panose="02020400000000000000" pitchFamily="18" charset="-128"/>
              </a:rPr>
              <a:t>公益社団法人王子法人会</a:t>
            </a:r>
          </a:p>
          <a:p>
            <a:r>
              <a:rPr kumimoji="1" lang="ja-JP" altLang="en-US" sz="700" dirty="0">
                <a:latin typeface="UD デジタル 教科書体 NK" panose="02020400000000000000" pitchFamily="18" charset="-128"/>
                <a:ea typeface="UD デジタル 教科書体 NK" panose="02020400000000000000" pitchFamily="18" charset="-128"/>
              </a:rPr>
              <a:t>	公益財団法人全国宅地建物取引業保証協会</a:t>
            </a:r>
          </a:p>
          <a:p>
            <a:r>
              <a:rPr kumimoji="1" lang="ja-JP" altLang="en-US" sz="700" dirty="0">
                <a:latin typeface="UD デジタル 教科書体 NK" panose="02020400000000000000" pitchFamily="18" charset="-128"/>
                <a:ea typeface="UD デジタル 教科書体 NK" panose="02020400000000000000" pitchFamily="18" charset="-128"/>
              </a:rPr>
              <a:t>	</a:t>
            </a:r>
          </a:p>
          <a:p>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適格請求書発行事業者登録番号</a:t>
            </a:r>
            <a:r>
              <a:rPr kumimoji="1" lang="en-US" altLang="ja-JP" sz="700" dirty="0">
                <a:latin typeface="UD デジタル 教科書体 NK" panose="02020400000000000000" pitchFamily="18" charset="-128"/>
                <a:ea typeface="UD デジタル 教科書体 NK" panose="02020400000000000000" pitchFamily="18" charset="-128"/>
              </a:rPr>
              <a:t>】	T4011501025745</a:t>
            </a:r>
          </a:p>
          <a:p>
            <a:endParaRPr kumimoji="1" lang="en-US" altLang="ja-JP" sz="700" dirty="0">
              <a:latin typeface="UD デジタル 教科書体 NK" panose="02020400000000000000" pitchFamily="18" charset="-128"/>
              <a:ea typeface="UD デジタル 教科書体 NK" panose="02020400000000000000" pitchFamily="18" charset="-128"/>
            </a:endParaRPr>
          </a:p>
          <a:p>
            <a:r>
              <a:rPr lang="en-US" altLang="ja-JP" sz="700" dirty="0">
                <a:latin typeface="UD デジタル 教科書体 NK" panose="02020400000000000000" pitchFamily="18" charset="-128"/>
                <a:ea typeface="UD デジタル 教科書体 NK" panose="02020400000000000000" pitchFamily="18" charset="-128"/>
              </a:rPr>
              <a:t>【</a:t>
            </a:r>
            <a:r>
              <a:rPr lang="ja-JP" altLang="en-US" sz="700" dirty="0">
                <a:latin typeface="UD デジタル 教科書体 NK" panose="02020400000000000000" pitchFamily="18" charset="-128"/>
                <a:ea typeface="UD デジタル 教科書体 NK" panose="02020400000000000000" pitchFamily="18" charset="-128"/>
              </a:rPr>
              <a:t>会 社 沿 革</a:t>
            </a:r>
            <a:r>
              <a:rPr lang="en-US" altLang="ja-JP" sz="700" dirty="0">
                <a:latin typeface="UD デジタル 教科書体 NK" panose="02020400000000000000" pitchFamily="18" charset="-128"/>
                <a:ea typeface="UD デジタル 教科書体 NK" panose="02020400000000000000" pitchFamily="18" charset="-128"/>
              </a:rPr>
              <a:t>】</a:t>
            </a:r>
          </a:p>
          <a:p>
            <a:r>
              <a:rPr kumimoji="1" lang="en-US" altLang="ja-JP" sz="700" dirty="0">
                <a:latin typeface="UD デジタル 教科書体 NK" panose="02020400000000000000" pitchFamily="18" charset="-128"/>
                <a:ea typeface="UD デジタル 教科書体 NK" panose="02020400000000000000" pitchFamily="18" charset="-128"/>
              </a:rPr>
              <a:t>2020</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4</a:t>
            </a:r>
            <a:r>
              <a:rPr kumimoji="1" lang="ja-JP" altLang="en-US" sz="700" dirty="0">
                <a:latin typeface="UD デジタル 教科書体 NK" panose="02020400000000000000" pitchFamily="18" charset="-128"/>
                <a:ea typeface="UD デジタル 教科書体 NK" panose="02020400000000000000" pitchFamily="18" charset="-128"/>
              </a:rPr>
              <a:t>月	資本金</a:t>
            </a:r>
            <a:r>
              <a:rPr kumimoji="1" lang="en-US" altLang="ja-JP" sz="700" dirty="0">
                <a:latin typeface="UD デジタル 教科書体 NK" panose="02020400000000000000" pitchFamily="18" charset="-128"/>
                <a:ea typeface="UD デジタル 教科書体 NK" panose="02020400000000000000" pitchFamily="18" charset="-128"/>
              </a:rPr>
              <a:t>500</a:t>
            </a:r>
            <a:r>
              <a:rPr kumimoji="1" lang="ja-JP" altLang="en-US" sz="700" dirty="0">
                <a:latin typeface="UD デジタル 教科書体 NK" panose="02020400000000000000" pitchFamily="18" charset="-128"/>
                <a:ea typeface="UD デジタル 教科書体 NK" panose="02020400000000000000" pitchFamily="18" charset="-128"/>
              </a:rPr>
              <a:t>万円にて、株式会社</a:t>
            </a:r>
            <a:r>
              <a:rPr kumimoji="1" lang="en-US" altLang="ja-JP" sz="700" dirty="0">
                <a:latin typeface="UD デジタル 教科書体 NK" panose="02020400000000000000" pitchFamily="18" charset="-128"/>
                <a:ea typeface="UD デジタル 教科書体 NK" panose="02020400000000000000" pitchFamily="18" charset="-128"/>
              </a:rPr>
              <a:t>A.t.oath</a:t>
            </a:r>
            <a:r>
              <a:rPr kumimoji="1" lang="ja-JP" altLang="en-US" sz="700" dirty="0">
                <a:latin typeface="UD デジタル 教科書体 NK" panose="02020400000000000000" pitchFamily="18" charset="-128"/>
                <a:ea typeface="UD デジタル 教科書体 NK" panose="02020400000000000000" pitchFamily="18" charset="-128"/>
              </a:rPr>
              <a:t>を設立、営業を開始</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2020</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9</a:t>
            </a:r>
            <a:r>
              <a:rPr kumimoji="1" lang="ja-JP" altLang="en-US" sz="700" dirty="0">
                <a:latin typeface="UD デジタル 教科書体 NK" panose="02020400000000000000" pitchFamily="18" charset="-128"/>
                <a:ea typeface="UD デジタル 教科書体 NK" panose="02020400000000000000" pitchFamily="18" charset="-128"/>
              </a:rPr>
              <a:t>月	建設業許可</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東京都知事（般</a:t>
            </a:r>
            <a:r>
              <a:rPr kumimoji="1" lang="en-US" altLang="ja-JP" sz="700" dirty="0">
                <a:latin typeface="UD デジタル 教科書体 NK" panose="02020400000000000000" pitchFamily="18" charset="-128"/>
                <a:ea typeface="UD デジタル 教科書体 NK" panose="02020400000000000000" pitchFamily="18" charset="-128"/>
              </a:rPr>
              <a:t>-2</a:t>
            </a:r>
            <a:r>
              <a:rPr kumimoji="1" lang="ja-JP" altLang="en-US" sz="700" dirty="0">
                <a:latin typeface="UD デジタル 教科書体 NK" panose="02020400000000000000" pitchFamily="18" charset="-128"/>
                <a:ea typeface="UD デジタル 教科書体 NK" panose="02020400000000000000" pitchFamily="18" charset="-128"/>
              </a:rPr>
              <a:t>）第</a:t>
            </a:r>
            <a:r>
              <a:rPr kumimoji="1" lang="en-US" altLang="ja-JP" sz="700" dirty="0">
                <a:latin typeface="UD デジタル 教科書体 NK" panose="02020400000000000000" pitchFamily="18" charset="-128"/>
                <a:ea typeface="UD デジタル 教科書体 NK" panose="02020400000000000000" pitchFamily="18" charset="-128"/>
              </a:rPr>
              <a:t>152408</a:t>
            </a:r>
            <a:r>
              <a:rPr kumimoji="1" lang="ja-JP" altLang="en-US" sz="700" dirty="0">
                <a:latin typeface="UD デジタル 教科書体 NK" panose="02020400000000000000" pitchFamily="18" charset="-128"/>
                <a:ea typeface="UD デジタル 教科書体 NK" panose="02020400000000000000" pitchFamily="18" charset="-128"/>
              </a:rPr>
              <a:t>号</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取得</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2021</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5</a:t>
            </a:r>
            <a:r>
              <a:rPr kumimoji="1" lang="ja-JP" altLang="en-US" sz="700" dirty="0">
                <a:latin typeface="UD デジタル 教科書体 NK" panose="02020400000000000000" pitchFamily="18" charset="-128"/>
                <a:ea typeface="UD デジタル 教科書体 NK" panose="02020400000000000000" pitchFamily="18" charset="-128"/>
              </a:rPr>
              <a:t>月	一級建築士事務所登録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東京都知事 第</a:t>
            </a:r>
            <a:r>
              <a:rPr kumimoji="1" lang="en-US" altLang="ja-JP" sz="700" dirty="0">
                <a:latin typeface="UD デジタル 教科書体 NK" panose="02020400000000000000" pitchFamily="18" charset="-128"/>
                <a:ea typeface="UD デジタル 教科書体 NK" panose="02020400000000000000" pitchFamily="18" charset="-128"/>
              </a:rPr>
              <a:t>64395</a:t>
            </a:r>
            <a:r>
              <a:rPr kumimoji="1" lang="ja-JP" altLang="en-US" sz="700" dirty="0">
                <a:latin typeface="UD デジタル 教科書体 NK" panose="02020400000000000000" pitchFamily="18" charset="-128"/>
                <a:ea typeface="UD デジタル 教科書体 NK" panose="02020400000000000000" pitchFamily="18" charset="-128"/>
              </a:rPr>
              <a:t>号</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取得</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2021</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7</a:t>
            </a:r>
            <a:r>
              <a:rPr kumimoji="1" lang="ja-JP" altLang="en-US" sz="700" dirty="0">
                <a:latin typeface="UD デジタル 教科書体 NK" panose="02020400000000000000" pitchFamily="18" charset="-128"/>
                <a:ea typeface="UD デジタル 教科書体 NK" panose="02020400000000000000" pitchFamily="18" charset="-128"/>
              </a:rPr>
              <a:t>月	法令点検業務（建築基準法第</a:t>
            </a:r>
            <a:r>
              <a:rPr kumimoji="1" lang="en-US" altLang="ja-JP" sz="700" dirty="0">
                <a:latin typeface="UD デジタル 教科書体 NK" panose="02020400000000000000" pitchFamily="18" charset="-128"/>
                <a:ea typeface="UD デジタル 教科書体 NK" panose="02020400000000000000" pitchFamily="18" charset="-128"/>
              </a:rPr>
              <a:t>12</a:t>
            </a:r>
            <a:r>
              <a:rPr kumimoji="1" lang="ja-JP" altLang="en-US" sz="700" dirty="0">
                <a:latin typeface="UD デジタル 教科書体 NK" panose="02020400000000000000" pitchFamily="18" charset="-128"/>
                <a:ea typeface="UD デジタル 教科書体 NK" panose="02020400000000000000" pitchFamily="18" charset="-128"/>
              </a:rPr>
              <a:t>条第</a:t>
            </a:r>
            <a:r>
              <a:rPr kumimoji="1" lang="en-US" altLang="ja-JP" sz="700" dirty="0">
                <a:latin typeface="UD デジタル 教科書体 NK" panose="02020400000000000000" pitchFamily="18" charset="-128"/>
                <a:ea typeface="UD デジタル 教科書体 NK" panose="02020400000000000000" pitchFamily="18" charset="-128"/>
              </a:rPr>
              <a:t>1</a:t>
            </a:r>
            <a:r>
              <a:rPr kumimoji="1" lang="ja-JP" altLang="en-US" sz="700" dirty="0">
                <a:latin typeface="UD デジタル 教科書体 NK" panose="02020400000000000000" pitchFamily="18" charset="-128"/>
                <a:ea typeface="UD デジタル 教科書体 NK" panose="02020400000000000000" pitchFamily="18" charset="-128"/>
              </a:rPr>
              <a:t>項、第</a:t>
            </a:r>
            <a:r>
              <a:rPr kumimoji="1" lang="en-US" altLang="ja-JP" sz="700" dirty="0">
                <a:latin typeface="UD デジタル 教科書体 NK" panose="02020400000000000000" pitchFamily="18" charset="-128"/>
                <a:ea typeface="UD デジタル 教科書体 NK" panose="02020400000000000000" pitchFamily="18" charset="-128"/>
              </a:rPr>
              <a:t>3</a:t>
            </a:r>
            <a:r>
              <a:rPr kumimoji="1" lang="ja-JP" altLang="en-US" sz="700" dirty="0">
                <a:latin typeface="UD デジタル 教科書体 NK" panose="02020400000000000000" pitchFamily="18" charset="-128"/>
                <a:ea typeface="UD デジタル 教科書体 NK" panose="02020400000000000000" pitchFamily="18" charset="-128"/>
              </a:rPr>
              <a:t>項）の事業を開始</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2021</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12</a:t>
            </a:r>
            <a:r>
              <a:rPr kumimoji="1" lang="ja-JP" altLang="en-US" sz="700" dirty="0">
                <a:latin typeface="UD デジタル 教科書体 NK" panose="02020400000000000000" pitchFamily="18" charset="-128"/>
                <a:ea typeface="UD デジタル 教科書体 NK" panose="02020400000000000000" pitchFamily="18" charset="-128"/>
              </a:rPr>
              <a:t>月	本社を　東京都北区赤羽北</a:t>
            </a:r>
            <a:r>
              <a:rPr kumimoji="1" lang="en-US" altLang="ja-JP" sz="700" dirty="0">
                <a:latin typeface="UD デジタル 教科書体 NK" panose="02020400000000000000" pitchFamily="18" charset="-128"/>
                <a:ea typeface="UD デジタル 教科書体 NK" panose="02020400000000000000" pitchFamily="18" charset="-128"/>
              </a:rPr>
              <a:t>2-27-2-100</a:t>
            </a:r>
            <a:r>
              <a:rPr kumimoji="1" lang="ja-JP" altLang="en-US" sz="700" dirty="0">
                <a:latin typeface="UD デジタル 教科書体 NK" panose="02020400000000000000" pitchFamily="18" charset="-128"/>
                <a:ea typeface="UD デジタル 教科書体 NK" panose="02020400000000000000" pitchFamily="18" charset="-128"/>
              </a:rPr>
              <a:t>　へ移転</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2022</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7</a:t>
            </a:r>
            <a:r>
              <a:rPr kumimoji="1" lang="ja-JP" altLang="en-US" sz="700" dirty="0">
                <a:latin typeface="UD デジタル 教科書体 NK" panose="02020400000000000000" pitchFamily="18" charset="-128"/>
                <a:ea typeface="UD デジタル 教科書体 NK" panose="02020400000000000000" pitchFamily="18" charset="-128"/>
              </a:rPr>
              <a:t>月	商業施設の大規模修繕工事に着手	</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2023</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6</a:t>
            </a:r>
            <a:r>
              <a:rPr kumimoji="1" lang="ja-JP" altLang="en-US" sz="700" dirty="0">
                <a:latin typeface="UD デジタル 教科書体 NK" panose="02020400000000000000" pitchFamily="18" charset="-128"/>
                <a:ea typeface="UD デジタル 教科書体 NK" panose="02020400000000000000" pitchFamily="18" charset="-128"/>
              </a:rPr>
              <a:t>月	一級建築士事務所としての事業に着手（建物調査診断、設計・監理業務　等）</a:t>
            </a:r>
            <a:r>
              <a:rPr kumimoji="1" lang="en-US" altLang="ja-JP" sz="700" dirty="0">
                <a:latin typeface="UD デジタル 教科書体 NK" panose="02020400000000000000" pitchFamily="18" charset="-128"/>
                <a:ea typeface="UD デジタル 教科書体 NK" panose="02020400000000000000" pitchFamily="18" charset="-128"/>
              </a:rPr>
              <a:t>2024</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11</a:t>
            </a:r>
            <a:r>
              <a:rPr kumimoji="1" lang="ja-JP" altLang="en-US" sz="700" dirty="0">
                <a:latin typeface="UD デジタル 教科書体 NK" panose="02020400000000000000" pitchFamily="18" charset="-128"/>
                <a:ea typeface="UD デジタル 教科書体 NK" panose="02020400000000000000" pitchFamily="18" charset="-128"/>
              </a:rPr>
              <a:t>月	宅地建物取引業許可 </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東京都知事</a:t>
            </a:r>
            <a:r>
              <a:rPr kumimoji="1" lang="en-US" altLang="ja-JP" sz="700" dirty="0">
                <a:latin typeface="UD デジタル 教科書体 NK" panose="02020400000000000000" pitchFamily="18" charset="-128"/>
                <a:ea typeface="UD デジタル 教科書体 NK" panose="02020400000000000000" pitchFamily="18" charset="-128"/>
              </a:rPr>
              <a:t>(1) </a:t>
            </a:r>
            <a:r>
              <a:rPr kumimoji="1" lang="ja-JP" altLang="en-US" sz="700" dirty="0">
                <a:latin typeface="UD デジタル 教科書体 NK" panose="02020400000000000000" pitchFamily="18" charset="-128"/>
                <a:ea typeface="UD デジタル 教科書体 NK" panose="02020400000000000000" pitchFamily="18" charset="-128"/>
              </a:rPr>
              <a:t>第</a:t>
            </a:r>
            <a:r>
              <a:rPr kumimoji="1" lang="en-US" altLang="ja-JP" sz="700" dirty="0">
                <a:latin typeface="UD デジタル 教科書体 NK" panose="02020400000000000000" pitchFamily="18" charset="-128"/>
                <a:ea typeface="UD デジタル 教科書体 NK" panose="02020400000000000000" pitchFamily="18" charset="-128"/>
              </a:rPr>
              <a:t>111686</a:t>
            </a:r>
            <a:r>
              <a:rPr kumimoji="1" lang="ja-JP" altLang="en-US" sz="700" dirty="0">
                <a:latin typeface="UD デジタル 教科書体 NK" panose="02020400000000000000" pitchFamily="18" charset="-128"/>
                <a:ea typeface="UD デジタル 教科書体 NK" panose="02020400000000000000" pitchFamily="18" charset="-128"/>
              </a:rPr>
              <a:t>号</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　取得</a:t>
            </a:r>
            <a:endParaRPr lang="en-US" altLang="ja-JP" sz="700" dirty="0">
              <a:latin typeface="UD デジタル 教科書体 NK" panose="02020400000000000000" pitchFamily="18" charset="-128"/>
              <a:ea typeface="UD デジタル 教科書体 NK" panose="02020400000000000000" pitchFamily="18" charset="-128"/>
            </a:endParaRPr>
          </a:p>
          <a:p>
            <a:r>
              <a:rPr kumimoji="1" lang="en-US" altLang="ja-JP" sz="700" dirty="0">
                <a:latin typeface="UD デジタル 教科書体 NK" panose="02020400000000000000" pitchFamily="18" charset="-128"/>
                <a:ea typeface="UD デジタル 教科書体 NK" panose="02020400000000000000" pitchFamily="18" charset="-128"/>
              </a:rPr>
              <a:t>2025</a:t>
            </a:r>
            <a:r>
              <a:rPr kumimoji="1" lang="ja-JP" altLang="en-US" sz="700" dirty="0">
                <a:latin typeface="UD デジタル 教科書体 NK" panose="02020400000000000000" pitchFamily="18" charset="-128"/>
                <a:ea typeface="UD デジタル 教科書体 NK" panose="02020400000000000000" pitchFamily="18" charset="-128"/>
              </a:rPr>
              <a:t>年　</a:t>
            </a:r>
            <a:r>
              <a:rPr kumimoji="1" lang="en-US" altLang="ja-JP" sz="700" dirty="0">
                <a:latin typeface="UD デジタル 教科書体 NK" panose="02020400000000000000" pitchFamily="18" charset="-128"/>
                <a:ea typeface="UD デジタル 教科書体 NK" panose="02020400000000000000" pitchFamily="18" charset="-128"/>
              </a:rPr>
              <a:t>2</a:t>
            </a:r>
            <a:r>
              <a:rPr kumimoji="1" lang="ja-JP" altLang="en-US" sz="700" dirty="0">
                <a:latin typeface="UD デジタル 教科書体 NK" panose="02020400000000000000" pitchFamily="18" charset="-128"/>
                <a:ea typeface="UD デジタル 教科書体 NK" panose="02020400000000000000" pitchFamily="18" charset="-128"/>
              </a:rPr>
              <a:t>月	不動産事業に着手</a:t>
            </a:r>
            <a:r>
              <a:rPr kumimoji="1" lang="en-US" altLang="ja-JP" sz="700" dirty="0">
                <a:latin typeface="UD デジタル 教科書体 NK" panose="02020400000000000000" pitchFamily="18" charset="-128"/>
                <a:ea typeface="UD デジタル 教科書体 NK" panose="02020400000000000000" pitchFamily="18" charset="-128"/>
              </a:rPr>
              <a:t>(</a:t>
            </a:r>
            <a:r>
              <a:rPr kumimoji="1" lang="ja-JP" altLang="en-US" sz="700" dirty="0">
                <a:latin typeface="UD デジタル 教科書体 NK" panose="02020400000000000000" pitchFamily="18" charset="-128"/>
                <a:ea typeface="UD デジタル 教科書体 NK" panose="02020400000000000000" pitchFamily="18" charset="-128"/>
              </a:rPr>
              <a:t>主として売買仲介及び買取・リノベ・再販</a:t>
            </a:r>
            <a:r>
              <a:rPr lang="ja-JP" altLang="en-US" sz="700" dirty="0">
                <a:latin typeface="UD デジタル 教科書体 NK" panose="02020400000000000000" pitchFamily="18" charset="-128"/>
                <a:ea typeface="UD デジタル 教科書体 NK" panose="02020400000000000000" pitchFamily="18" charset="-128"/>
              </a:rPr>
              <a:t>）</a:t>
            </a:r>
            <a:r>
              <a:rPr kumimoji="1" lang="en-US" altLang="ja-JP" sz="700" dirty="0">
                <a:latin typeface="UD デジタル 教科書体 NK" panose="02020400000000000000" pitchFamily="18" charset="-128"/>
                <a:ea typeface="UD デジタル 教科書体 NK" panose="02020400000000000000" pitchFamily="18" charset="-128"/>
              </a:rPr>
              <a:t>					</a:t>
            </a:r>
          </a:p>
          <a:p>
            <a:pPr algn="r"/>
            <a:r>
              <a:rPr kumimoji="1" lang="en-US" altLang="ja-JP" sz="700" dirty="0">
                <a:latin typeface="UD デジタル 教科書体 NK" panose="02020400000000000000" pitchFamily="18" charset="-128"/>
                <a:ea typeface="UD デジタル 教科書体 NK" panose="02020400000000000000" pitchFamily="18" charset="-128"/>
              </a:rPr>
              <a:t>	stay tuned..... </a:t>
            </a:r>
            <a:endParaRPr kumimoji="1" lang="en-US" altLang="ja-JP" sz="900" dirty="0">
              <a:latin typeface="UD デジタル 教科書体 NK" panose="02020400000000000000" pitchFamily="18" charset="-128"/>
              <a:ea typeface="UD デジタル 教科書体 NK" panose="02020400000000000000" pitchFamily="18" charset="-128"/>
            </a:endParaRPr>
          </a:p>
        </p:txBody>
      </p:sp>
      <p:grpSp>
        <p:nvGrpSpPr>
          <p:cNvPr id="5" name="グループ化 4">
            <a:extLst>
              <a:ext uri="{FF2B5EF4-FFF2-40B4-BE49-F238E27FC236}">
                <a16:creationId xmlns:a16="http://schemas.microsoft.com/office/drawing/2014/main" id="{179B082D-3EB2-A552-4E42-A09D0E900E37}"/>
              </a:ext>
            </a:extLst>
          </p:cNvPr>
          <p:cNvGrpSpPr/>
          <p:nvPr/>
        </p:nvGrpSpPr>
        <p:grpSpPr>
          <a:xfrm>
            <a:off x="6718935" y="585887"/>
            <a:ext cx="4373880" cy="5678478"/>
            <a:chOff x="5128260" y="2267469"/>
            <a:chExt cx="4373880" cy="5678478"/>
          </a:xfrm>
        </p:grpSpPr>
        <p:sp>
          <p:nvSpPr>
            <p:cNvPr id="6" name="テキスト ボックス 5">
              <a:extLst>
                <a:ext uri="{FF2B5EF4-FFF2-40B4-BE49-F238E27FC236}">
                  <a16:creationId xmlns:a16="http://schemas.microsoft.com/office/drawing/2014/main" id="{05096253-80BC-34D8-FC44-FE01C812DB06}"/>
                </a:ext>
              </a:extLst>
            </p:cNvPr>
            <p:cNvSpPr txBox="1"/>
            <p:nvPr/>
          </p:nvSpPr>
          <p:spPr>
            <a:xfrm>
              <a:off x="5128260" y="2267469"/>
              <a:ext cx="4373880" cy="5678478"/>
            </a:xfrm>
            <a:prstGeom prst="rect">
              <a:avLst/>
            </a:prstGeom>
            <a:noFill/>
          </p:spPr>
          <p:txBody>
            <a:bodyPr wrap="square" rtlCol="0">
              <a:spAutoFit/>
            </a:bodyPr>
            <a:lstStyle/>
            <a:p>
              <a:pPr algn="ctr"/>
              <a:endParaRPr kumimoji="1" lang="en-US" altLang="ja-JP" sz="900" dirty="0">
                <a:latin typeface="UD デジタル 教科書体 NK" panose="02020400000000000000" pitchFamily="18" charset="-128"/>
                <a:ea typeface="UD デジタル 教科書体 NK" panose="02020400000000000000" pitchFamily="18" charset="-128"/>
              </a:endParaRPr>
            </a:p>
            <a:p>
              <a:pPr algn="ctr"/>
              <a:r>
                <a:rPr lang="en-US" altLang="ja-JP" sz="900" dirty="0">
                  <a:latin typeface="UD デジタル 教科書体 NK" panose="02020400000000000000" pitchFamily="18" charset="-128"/>
                  <a:ea typeface="UD デジタル 教科書体 NK" panose="02020400000000000000" pitchFamily="18" charset="-128"/>
                </a:rPr>
                <a:t>Corporate</a:t>
              </a:r>
              <a:r>
                <a:rPr lang="ja-JP" altLang="en-US" sz="900" dirty="0">
                  <a:latin typeface="UD デジタル 教科書体 NK" panose="02020400000000000000" pitchFamily="18" charset="-128"/>
                  <a:ea typeface="UD デジタル 教科書体 NK" panose="02020400000000000000" pitchFamily="18" charset="-128"/>
                </a:rPr>
                <a:t>　</a:t>
              </a:r>
              <a:r>
                <a:rPr lang="en-US" altLang="ja-JP" sz="900" dirty="0">
                  <a:latin typeface="UD デジタル 教科書体 NK" panose="02020400000000000000" pitchFamily="18" charset="-128"/>
                  <a:ea typeface="UD デジタル 教科書体 NK" panose="02020400000000000000" pitchFamily="18" charset="-128"/>
                </a:rPr>
                <a:t>Profile</a:t>
              </a: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en-US" altLang="ja-JP" sz="900" dirty="0">
                  <a:latin typeface="UD デジタル 教科書体 NK" panose="02020400000000000000" pitchFamily="18" charset="-128"/>
                  <a:ea typeface="UD デジタル 教科書体 NK" panose="02020400000000000000" pitchFamily="18" charset="-128"/>
                </a:rPr>
                <a:t>architecture</a:t>
              </a:r>
            </a:p>
            <a:p>
              <a:pPr algn="ctr"/>
              <a:r>
                <a:rPr lang="en-US" altLang="ja-JP" sz="900" dirty="0">
                  <a:latin typeface="UD デジタル 教科書体 NK" panose="02020400000000000000" pitchFamily="18" charset="-128"/>
                  <a:ea typeface="UD デジタル 教科書体 NK" panose="02020400000000000000" pitchFamily="18" charset="-128"/>
                </a:rPr>
                <a:t>try</a:t>
              </a:r>
            </a:p>
            <a:p>
              <a:pPr algn="ctr"/>
              <a:r>
                <a:rPr lang="en-US" altLang="ja-JP" sz="900" dirty="0">
                  <a:latin typeface="UD デジタル 教科書体 NK" panose="02020400000000000000" pitchFamily="18" charset="-128"/>
                  <a:ea typeface="UD デジタル 教科書体 NK" panose="02020400000000000000" pitchFamily="18" charset="-128"/>
                </a:rPr>
                <a:t>oath</a:t>
              </a: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～変わりゆく時代に、変わらない安心と信頼を～</a:t>
              </a: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株式会社</a:t>
              </a:r>
              <a:r>
                <a:rPr lang="en-US" altLang="ja-JP" sz="900" dirty="0">
                  <a:latin typeface="UD デジタル 教科書体 NK" panose="02020400000000000000" pitchFamily="18" charset="-128"/>
                  <a:ea typeface="UD デジタル 教科書体 NK" panose="02020400000000000000" pitchFamily="18" charset="-128"/>
                </a:rPr>
                <a:t>A.t.oath</a:t>
              </a: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ja-JP" altLang="en-US" sz="700" dirty="0">
                  <a:latin typeface="UD デジタル 教科書体 NK" panose="02020400000000000000" pitchFamily="18" charset="-128"/>
                  <a:ea typeface="UD デジタル 教科書体 NK" panose="02020400000000000000" pitchFamily="18" charset="-128"/>
                </a:rPr>
                <a:t>「建築に真摯に挑戦する集団となり、安心・安全で魅力ある空間と豊かな住環境の価値を創造し、未来ある日本建築の革新と発展に貢献することを誓います。」</a:t>
              </a:r>
              <a:endParaRPr lang="en-US" altLang="ja-JP" sz="700" dirty="0">
                <a:latin typeface="UD デジタル 教科書体 NK" panose="02020400000000000000" pitchFamily="18" charset="-128"/>
                <a:ea typeface="UD デジタル 教科書体 NK" panose="02020400000000000000" pitchFamily="18" charset="-128"/>
              </a:endParaRPr>
            </a:p>
            <a:p>
              <a:pPr algn="ctr"/>
              <a:r>
                <a:rPr lang="ja-JP" altLang="en-US" sz="700" dirty="0">
                  <a:latin typeface="UD デジタル 教科書体 NK" panose="02020400000000000000" pitchFamily="18" charset="-128"/>
                  <a:ea typeface="UD デジタル 教科書体 NK" panose="02020400000000000000" pitchFamily="18" charset="-128"/>
                </a:rPr>
                <a:t>という意味を込められています。</a:t>
              </a:r>
              <a:endParaRPr lang="en-US" altLang="ja-JP" sz="700" dirty="0">
                <a:latin typeface="UD デジタル 教科書体 NK" panose="02020400000000000000" pitchFamily="18" charset="-128"/>
                <a:ea typeface="UD デジタル 教科書体 NK" panose="02020400000000000000" pitchFamily="18" charset="-128"/>
              </a:endParaRPr>
            </a:p>
            <a:p>
              <a:pPr algn="ctr"/>
              <a:endParaRPr kumimoji="1" lang="en-US" altLang="ja-JP" sz="900" i="1" dirty="0">
                <a:latin typeface="UD デジタル 教科書体 NK" panose="02020400000000000000" pitchFamily="18" charset="-128"/>
                <a:ea typeface="UD デジタル 教科書体 NK" panose="02020400000000000000" pitchFamily="18" charset="-128"/>
              </a:endParaRPr>
            </a:p>
            <a:p>
              <a:pPr algn="ctr"/>
              <a:endParaRPr lang="en-US" altLang="ja-JP" sz="900" i="1" dirty="0">
                <a:latin typeface="UD デジタル 教科書体 NK" panose="02020400000000000000" pitchFamily="18" charset="-128"/>
                <a:ea typeface="UD デジタル 教科書体 NK" panose="02020400000000000000" pitchFamily="18" charset="-128"/>
              </a:endParaRPr>
            </a:p>
            <a:p>
              <a:pPr algn="ctr"/>
              <a:endParaRPr kumimoji="1" lang="en-US" altLang="ja-JP" sz="900" i="1" dirty="0">
                <a:latin typeface="UD デジタル 教科書体 NK" panose="02020400000000000000" pitchFamily="18" charset="-128"/>
                <a:ea typeface="UD デジタル 教科書体 NK" panose="02020400000000000000" pitchFamily="18" charset="-128"/>
              </a:endParaRPr>
            </a:p>
            <a:p>
              <a:pPr algn="ctr"/>
              <a:endParaRPr kumimoji="1" lang="en-US" altLang="ja-JP" sz="900" i="1" dirty="0">
                <a:latin typeface="UD デジタル 教科書体 NK" panose="02020400000000000000" pitchFamily="18" charset="-128"/>
                <a:ea typeface="UD デジタル 教科書体 NK" panose="02020400000000000000" pitchFamily="18" charset="-128"/>
              </a:endParaRPr>
            </a:p>
            <a:p>
              <a:pPr algn="ctr"/>
              <a:r>
                <a:rPr kumimoji="1" lang="en-US" altLang="ja-JP" sz="900" i="1" dirty="0">
                  <a:latin typeface="UD デジタル 教科書体 NK" panose="02020400000000000000" pitchFamily="18" charset="-128"/>
                  <a:ea typeface="UD デジタル 教科書体 NK" panose="02020400000000000000" pitchFamily="18" charset="-128"/>
                </a:rPr>
                <a:t>Mission</a:t>
              </a:r>
              <a:r>
                <a:rPr kumimoji="1" lang="ja-JP" altLang="en-US" sz="900" i="1" dirty="0">
                  <a:latin typeface="UD デジタル 教科書体 NK" panose="02020400000000000000" pitchFamily="18" charset="-128"/>
                  <a:ea typeface="UD デジタル 教科書体 NK" panose="02020400000000000000" pitchFamily="18" charset="-128"/>
                </a:rPr>
                <a:t>｜</a:t>
              </a:r>
              <a:r>
                <a:rPr lang="ja-JP" altLang="en-US" sz="900" i="1" dirty="0">
                  <a:latin typeface="UD デジタル 教科書体 NK" panose="02020400000000000000" pitchFamily="18" charset="-128"/>
                  <a:ea typeface="UD デジタル 教科書体 NK" panose="02020400000000000000" pitchFamily="18" charset="-128"/>
                </a:rPr>
                <a:t>使命</a:t>
              </a:r>
              <a:endParaRPr lang="en-US" altLang="ja-JP" sz="900" i="1"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「それって、本当にに必要？」って言えるプロでいたい。</a:t>
              </a: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住まいのもやもやを、経験と知恵でスッキリさせます。</a:t>
              </a: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en-US" altLang="ja-JP" sz="900" i="1" dirty="0">
                  <a:latin typeface="UD デジタル 教科書体 NK" panose="02020400000000000000" pitchFamily="18" charset="-128"/>
                  <a:ea typeface="UD デジタル 教科書体 NK" panose="02020400000000000000" pitchFamily="18" charset="-128"/>
                </a:rPr>
                <a:t>Vision</a:t>
              </a:r>
              <a:r>
                <a:rPr lang="ja-JP" altLang="en-US" sz="900" i="1" dirty="0">
                  <a:latin typeface="UD デジタル 教科書体 NK" panose="02020400000000000000" pitchFamily="18" charset="-128"/>
                  <a:ea typeface="UD デジタル 教科書体 NK" panose="02020400000000000000" pitchFamily="18" charset="-128"/>
                </a:rPr>
                <a:t>｜展望</a:t>
              </a:r>
              <a:endParaRPr lang="en-US" altLang="ja-JP" sz="900" i="1"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“困ったときは</a:t>
              </a:r>
              <a:r>
                <a:rPr lang="en-US" altLang="ja-JP" sz="900" dirty="0">
                  <a:latin typeface="UD デジタル 教科書体 NK" panose="02020400000000000000" pitchFamily="18" charset="-128"/>
                  <a:ea typeface="UD デジタル 教科書体 NK" panose="02020400000000000000" pitchFamily="18" charset="-128"/>
                </a:rPr>
                <a:t>A.t.oath</a:t>
              </a:r>
              <a:r>
                <a:rPr lang="ja-JP" altLang="en-US" sz="900" dirty="0">
                  <a:latin typeface="UD デジタル 教科書体 NK" panose="02020400000000000000" pitchFamily="18" charset="-128"/>
                  <a:ea typeface="UD デジタル 教科書体 NK" panose="02020400000000000000" pitchFamily="18" charset="-128"/>
                </a:rPr>
                <a:t>に聞いてみよう”を当たり前に。</a:t>
              </a: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管理組合や理事さんの頼れる存在になる。</a:t>
              </a: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en-US" altLang="ja-JP" sz="900" i="1" dirty="0">
                  <a:latin typeface="UD デジタル 教科書体 NK" panose="02020400000000000000" pitchFamily="18" charset="-128"/>
                  <a:ea typeface="UD デジタル 教科書体 NK" panose="02020400000000000000" pitchFamily="18" charset="-128"/>
                </a:rPr>
                <a:t>Value</a:t>
              </a:r>
              <a:r>
                <a:rPr lang="ja-JP" altLang="en-US" sz="900" i="1" dirty="0">
                  <a:latin typeface="UD デジタル 教科書体 NK" panose="02020400000000000000" pitchFamily="18" charset="-128"/>
                  <a:ea typeface="UD デジタル 教科書体 NK" panose="02020400000000000000" pitchFamily="18" charset="-128"/>
                </a:rPr>
                <a:t>｜価値観</a:t>
              </a:r>
              <a:endParaRPr lang="en-US" altLang="ja-JP" sz="900" i="1"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正直・まじめ・ちょっとおせっかい。</a:t>
              </a:r>
              <a:endParaRPr lang="en-US" altLang="ja-JP" sz="900" dirty="0">
                <a:latin typeface="UD デジタル 教科書体 NK" panose="02020400000000000000" pitchFamily="18" charset="-128"/>
                <a:ea typeface="UD デジタル 教科書体 NK" panose="02020400000000000000" pitchFamily="18" charset="-128"/>
              </a:endParaRPr>
            </a:p>
            <a:p>
              <a:pPr algn="ctr"/>
              <a:r>
                <a:rPr lang="ja-JP" altLang="en-US" sz="900" dirty="0">
                  <a:latin typeface="UD デジタル 教科書体 NK" panose="02020400000000000000" pitchFamily="18" charset="-128"/>
                  <a:ea typeface="UD デジタル 教科書体 NK" panose="02020400000000000000" pitchFamily="18" charset="-128"/>
                </a:rPr>
                <a:t>一緒に悩んで、一緒にベストな答えを見つけたい。</a:t>
              </a:r>
              <a:endParaRPr lang="en-US" altLang="ja-JP" sz="900" dirty="0">
                <a:latin typeface="UD デジタル 教科書体 NK" panose="02020400000000000000" pitchFamily="18" charset="-128"/>
                <a:ea typeface="UD デジタル 教科書体 NK" panose="02020400000000000000" pitchFamily="18" charset="-128"/>
              </a:endParaRPr>
            </a:p>
          </p:txBody>
        </p:sp>
        <p:pic>
          <p:nvPicPr>
            <p:cNvPr id="7" name="図 6" descr="図形&#10;&#10;AI 生成コンテンツは誤りを含む可能性があります。">
              <a:extLst>
                <a:ext uri="{FF2B5EF4-FFF2-40B4-BE49-F238E27FC236}">
                  <a16:creationId xmlns:a16="http://schemas.microsoft.com/office/drawing/2014/main" id="{7780941A-9818-1BBB-A0E2-815D018E0A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994" y="3006288"/>
              <a:ext cx="788412" cy="715580"/>
            </a:xfrm>
            <a:prstGeom prst="rect">
              <a:avLst/>
            </a:prstGeom>
          </p:spPr>
        </p:pic>
      </p:grpSp>
      <p:cxnSp>
        <p:nvCxnSpPr>
          <p:cNvPr id="9" name="直線コネクタ 8">
            <a:extLst>
              <a:ext uri="{FF2B5EF4-FFF2-40B4-BE49-F238E27FC236}">
                <a16:creationId xmlns:a16="http://schemas.microsoft.com/office/drawing/2014/main" id="{D26FAF2F-8B7B-3E14-7190-768739F9495A}"/>
              </a:ext>
            </a:extLst>
          </p:cNvPr>
          <p:cNvCxnSpPr>
            <a:cxnSpLocks/>
          </p:cNvCxnSpPr>
          <p:nvPr/>
        </p:nvCxnSpPr>
        <p:spPr>
          <a:xfrm>
            <a:off x="223452" y="1611828"/>
            <a:ext cx="4051685" cy="0"/>
          </a:xfrm>
          <a:prstGeom prst="line">
            <a:avLst/>
          </a:prstGeom>
          <a:ln w="6350">
            <a:solidFill>
              <a:schemeClr val="accent2">
                <a:lumMod val="20000"/>
                <a:lumOff val="8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1" name="直線コネクタ 10">
            <a:extLst>
              <a:ext uri="{FF2B5EF4-FFF2-40B4-BE49-F238E27FC236}">
                <a16:creationId xmlns:a16="http://schemas.microsoft.com/office/drawing/2014/main" id="{18415C50-7BE6-6EF0-CE5A-1AB153F015B2}"/>
              </a:ext>
            </a:extLst>
          </p:cNvPr>
          <p:cNvCxnSpPr>
            <a:cxnSpLocks/>
          </p:cNvCxnSpPr>
          <p:nvPr/>
        </p:nvCxnSpPr>
        <p:spPr>
          <a:xfrm>
            <a:off x="223452" y="3840678"/>
            <a:ext cx="4051685" cy="0"/>
          </a:xfrm>
          <a:prstGeom prst="line">
            <a:avLst/>
          </a:prstGeom>
          <a:ln w="6350">
            <a:solidFill>
              <a:schemeClr val="accent2">
                <a:lumMod val="20000"/>
                <a:lumOff val="8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 name="直線コネクタ 11">
            <a:extLst>
              <a:ext uri="{FF2B5EF4-FFF2-40B4-BE49-F238E27FC236}">
                <a16:creationId xmlns:a16="http://schemas.microsoft.com/office/drawing/2014/main" id="{1A29DC45-303B-8CF9-6C9E-78D44B85DF61}"/>
              </a:ext>
            </a:extLst>
          </p:cNvPr>
          <p:cNvCxnSpPr>
            <a:cxnSpLocks/>
          </p:cNvCxnSpPr>
          <p:nvPr/>
        </p:nvCxnSpPr>
        <p:spPr>
          <a:xfrm>
            <a:off x="223452" y="4913828"/>
            <a:ext cx="4051685" cy="0"/>
          </a:xfrm>
          <a:prstGeom prst="line">
            <a:avLst/>
          </a:prstGeom>
          <a:ln w="6350">
            <a:solidFill>
              <a:schemeClr val="accent2">
                <a:lumMod val="20000"/>
                <a:lumOff val="8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 name="直線コネクタ 12">
            <a:extLst>
              <a:ext uri="{FF2B5EF4-FFF2-40B4-BE49-F238E27FC236}">
                <a16:creationId xmlns:a16="http://schemas.microsoft.com/office/drawing/2014/main" id="{B4718665-71AC-CD02-1982-7C40DDC60124}"/>
              </a:ext>
            </a:extLst>
          </p:cNvPr>
          <p:cNvCxnSpPr>
            <a:cxnSpLocks/>
          </p:cNvCxnSpPr>
          <p:nvPr/>
        </p:nvCxnSpPr>
        <p:spPr>
          <a:xfrm>
            <a:off x="223452" y="5301178"/>
            <a:ext cx="4051685" cy="0"/>
          </a:xfrm>
          <a:prstGeom prst="line">
            <a:avLst/>
          </a:prstGeom>
          <a:ln w="6350">
            <a:solidFill>
              <a:schemeClr val="accent2">
                <a:lumMod val="20000"/>
                <a:lumOff val="8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6ABB7DC1-8B22-702F-4A26-0F088AC8F528}"/>
              </a:ext>
            </a:extLst>
          </p:cNvPr>
          <p:cNvCxnSpPr>
            <a:cxnSpLocks/>
          </p:cNvCxnSpPr>
          <p:nvPr/>
        </p:nvCxnSpPr>
        <p:spPr>
          <a:xfrm>
            <a:off x="223452" y="313059"/>
            <a:ext cx="4051685" cy="0"/>
          </a:xfrm>
          <a:prstGeom prst="line">
            <a:avLst/>
          </a:prstGeom>
          <a:ln w="6350">
            <a:solidFill>
              <a:schemeClr val="accent2">
                <a:lumMod val="20000"/>
                <a:lumOff val="80000"/>
              </a:schemeClr>
            </a:solidFill>
            <a:prstDash val="sysDot"/>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ED760619-13CC-BC68-E8A3-8FADB3391AA1}"/>
              </a:ext>
            </a:extLst>
          </p:cNvPr>
          <p:cNvSpPr/>
          <p:nvPr/>
        </p:nvSpPr>
        <p:spPr>
          <a:xfrm>
            <a:off x="6369435" y="313059"/>
            <a:ext cx="1447800" cy="4180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r>
              <a:rPr kumimoji="1" lang="ja-JP" altLang="en-US" dirty="0"/>
              <a:t>（表紙）</a:t>
            </a:r>
            <a:endParaRPr kumimoji="1" lang="en-US" altLang="ja-JP" dirty="0"/>
          </a:p>
        </p:txBody>
      </p:sp>
      <p:sp>
        <p:nvSpPr>
          <p:cNvPr id="31" name="正方形/長方形 30">
            <a:extLst>
              <a:ext uri="{FF2B5EF4-FFF2-40B4-BE49-F238E27FC236}">
                <a16:creationId xmlns:a16="http://schemas.microsoft.com/office/drawing/2014/main" id="{EEA2A0FF-AB50-3EBC-9FCB-6F61826322FF}"/>
              </a:ext>
            </a:extLst>
          </p:cNvPr>
          <p:cNvSpPr/>
          <p:nvPr/>
        </p:nvSpPr>
        <p:spPr>
          <a:xfrm>
            <a:off x="3041650" y="335402"/>
            <a:ext cx="1447800" cy="4180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（裏表紙）</a:t>
            </a:r>
            <a:endParaRPr kumimoji="1" lang="en-US" altLang="ja-JP" dirty="0"/>
          </a:p>
        </p:txBody>
      </p:sp>
    </p:spTree>
    <p:extLst>
      <p:ext uri="{BB962C8B-B14F-4D97-AF65-F5344CB8AC3E}">
        <p14:creationId xmlns:p14="http://schemas.microsoft.com/office/powerpoint/2010/main" val="113668856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274</TotalTime>
  <Words>2599</Words>
  <Application>Microsoft Office PowerPoint</Application>
  <PresentationFormat>ワイド画面</PresentationFormat>
  <Paragraphs>216</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UD デジタル 教科書体 NK</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(株)A.t.oath　田中隆将</dc:creator>
  <cp:lastModifiedBy>(株)A.t.oath　田中隆将</cp:lastModifiedBy>
  <cp:revision>2</cp:revision>
  <cp:lastPrinted>2025-06-10T07:39:01Z</cp:lastPrinted>
  <dcterms:created xsi:type="dcterms:W3CDTF">2025-06-10T03:34:24Z</dcterms:created>
  <dcterms:modified xsi:type="dcterms:W3CDTF">2025-06-10T08:24:16Z</dcterms:modified>
</cp:coreProperties>
</file>