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6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800000"/>
    <a:srgbClr val="E52309"/>
    <a:srgbClr val="F40C22"/>
    <a:srgbClr val="F63648"/>
    <a:srgbClr val="F52337"/>
    <a:srgbClr val="E30B20"/>
    <a:srgbClr val="EF0B21"/>
    <a:srgbClr val="930714"/>
    <a:srgbClr val="F987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73" y="62"/>
      </p:cViewPr>
      <p:guideLst>
        <p:guide orient="horz" pos="2160"/>
        <p:guide pos="3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3F39ED-D83A-9E4E-FACD-5AF161126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721934E-52EB-4959-33E2-88F108091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0D0AC6-06C2-F48A-C257-57B0F7644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4FFADA-300A-F5A7-4F5B-9A54679B1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5E5B6A-4453-D1B5-9228-6BD0AE9E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30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AF9CBA-3472-B569-C260-2C5AB6F56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CC51D6-11B3-C899-9749-833E5AD63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4A6F57-F0AF-F1DC-9FBE-014D51052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4758CE-438E-A628-B95B-DA5EF0D5A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CB03BC-27D6-A2BA-349B-E7024F7F0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F516529-097C-8894-033A-D9E7FB0C77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5BFA3D-1516-1869-364E-8BE67C971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501F4C-1C53-E7F3-0C3D-6CF6D5122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28B0FF-083F-65DE-C23B-24852BDA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B66F71-B63A-41DB-0B79-E9D3AAA58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07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B6C276-69A6-EFC3-860A-15E54FF29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4271A7-751B-8EB6-7CD3-31EB63D2D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E1E6ED-C9B5-9EDC-DD24-ED77A5D1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251585-ACEC-40E8-B059-8EDEE8567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DD51AC-D95E-1DA1-523D-E8A64B964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81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2BCAA3-4A2D-7032-5360-DD7DED7B5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99FE36-1810-373F-0AD8-3E6F2693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232F6C-697F-5173-00CE-E3D4E9C00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79417B-3A72-F42C-A58D-7759CEDF7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2457A4-EEAF-EB12-F785-9FE994C89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12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92098B-B57F-0AAF-C7FD-34C496C8B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4C77C8-2BDF-E78A-409E-B43008FB3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1B5C56D-8134-DBEE-C667-8DA4ECE24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1655E20-CE24-0C3F-9434-0DF4348EB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63A0C60-908A-E632-77AC-E051FDBB1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1042FD-F9DA-D40E-537D-B2683FA2B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19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355885-7F19-ECBB-05D8-F1AB6DFEF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542994-5EE8-09C0-B477-567AE4709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4A28FC-8ED6-D5F2-A178-111430ABD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629B629-7C73-2F8B-4755-164643A2D9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F0566F-0555-0DD7-4D44-20A87D2F3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4275C12-520D-5BB8-85AE-099B3AD99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09CDA41-E9A7-0D4A-46E5-EEFBA114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1D9D48D-5217-A2E9-B8FA-C005A8ED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4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E18984-7FDF-B8BE-5F98-0C787DCB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F808933-5303-2868-0A8C-AFACA229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B5397C1-5FBE-8143-E7DD-D8596BBC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BCB3C25-7130-834B-3B65-FBFC4182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556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96379C1-C081-16E7-6E48-F1B3E1623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E05D6E4-DE36-9725-BC8D-8A68BA6A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200A07-5530-DBE3-BDAE-E15E2669E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68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04960F-257E-C6B5-7503-627BBD3D1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EE982C-268D-7F2F-382B-7F48ADC40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836CE2C-9B50-FA89-26D5-DD05AE755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9B3A65-C1D7-4FBB-FBC7-BE1AEEE2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96F528-DC7E-F47E-1B31-EBC36B1EB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C3C8E8-C19F-95AF-A541-39C62CD6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57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FEDD7C-E09D-F287-64F8-8146E3F66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6E52B7B-9D0A-B1BB-CDEC-59BCFA094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2D5A4B-ED26-286F-E327-D1B3C124A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F3D17F-113C-B17B-6666-2E2B5C58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CF8A54B-1660-D32A-A2C3-2D4E155F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F4F3AAC-D6CC-64A2-2D2B-2F0CBECAD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915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ADF36C7-6216-D702-1515-B5316591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6C1878-C55D-2FA1-5C11-67BA65F83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2EF8E6-F0C6-296C-46E8-E6BB6DC3E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0E703-F2F4-4F36-A05A-AF04E4EAB964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24A8C2-AA03-84CE-042F-CBAB6D97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16CB87-1817-781C-78C6-9DFC296D3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8E50-699F-4CFE-990D-94DF4D1AD6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21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楕円 3">
            <a:extLst>
              <a:ext uri="{FF2B5EF4-FFF2-40B4-BE49-F238E27FC236}">
                <a16:creationId xmlns:a16="http://schemas.microsoft.com/office/drawing/2014/main" id="{E38256BF-F2A7-410E-AEE6-AF55B52DC3F6}"/>
              </a:ext>
            </a:extLst>
          </p:cNvPr>
          <p:cNvSpPr/>
          <p:nvPr/>
        </p:nvSpPr>
        <p:spPr>
          <a:xfrm>
            <a:off x="1731665" y="3322418"/>
            <a:ext cx="720000" cy="7200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/>
              <a:t>１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E601A62B-1CFD-1237-AEB1-59EBC0FC1B73}"/>
              </a:ext>
            </a:extLst>
          </p:cNvPr>
          <p:cNvSpPr/>
          <p:nvPr/>
        </p:nvSpPr>
        <p:spPr>
          <a:xfrm>
            <a:off x="2625745" y="3322418"/>
            <a:ext cx="720000" cy="720000"/>
          </a:xfrm>
          <a:prstGeom prst="ellipse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/>
              <a:t>５</a:t>
            </a:r>
            <a:endParaRPr kumimoji="1" lang="ja-JP" altLang="en-US" sz="3200" b="1" dirty="0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46388F3E-4380-A3EA-306A-455B7A6AB790}"/>
              </a:ext>
            </a:extLst>
          </p:cNvPr>
          <p:cNvSpPr/>
          <p:nvPr/>
        </p:nvSpPr>
        <p:spPr>
          <a:xfrm>
            <a:off x="3620065" y="3322418"/>
            <a:ext cx="720000" cy="720000"/>
          </a:xfrm>
          <a:prstGeom prst="ellips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3200" b="1" dirty="0"/>
              <a:t>10</a:t>
            </a:r>
            <a:endParaRPr kumimoji="1" lang="ja-JP" altLang="en-US" sz="3200" b="1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00FEA1FF-0E30-4344-BEAA-DED94D00BE85}"/>
              </a:ext>
            </a:extLst>
          </p:cNvPr>
          <p:cNvSpPr/>
          <p:nvPr/>
        </p:nvSpPr>
        <p:spPr>
          <a:xfrm>
            <a:off x="4614385" y="3322418"/>
            <a:ext cx="720000" cy="72000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3200" b="1" dirty="0"/>
              <a:t>5</a:t>
            </a:r>
            <a:r>
              <a:rPr kumimoji="1" lang="en-US" altLang="ja-JP" sz="3200" b="1" dirty="0"/>
              <a:t>0</a:t>
            </a:r>
            <a:endParaRPr kumimoji="1" lang="ja-JP" altLang="en-US" sz="3200" b="1" dirty="0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3D00CFEE-9B2E-F0BE-42C7-8CCAA0537326}"/>
              </a:ext>
            </a:extLst>
          </p:cNvPr>
          <p:cNvSpPr/>
          <p:nvPr/>
        </p:nvSpPr>
        <p:spPr>
          <a:xfrm>
            <a:off x="5507465" y="3322418"/>
            <a:ext cx="720000" cy="720000"/>
          </a:xfrm>
          <a:prstGeom prst="ellipse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2000" b="1" dirty="0"/>
              <a:t>100</a:t>
            </a:r>
            <a:endParaRPr kumimoji="1" lang="ja-JP" altLang="en-US" sz="2000" b="1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5DC2C29E-6AD4-74AF-1A59-FCE2CFC37C2E}"/>
              </a:ext>
            </a:extLst>
          </p:cNvPr>
          <p:cNvSpPr/>
          <p:nvPr/>
        </p:nvSpPr>
        <p:spPr>
          <a:xfrm>
            <a:off x="1734959" y="4913077"/>
            <a:ext cx="720000" cy="720000"/>
          </a:xfrm>
          <a:prstGeom prst="ellipse">
            <a:avLst/>
          </a:prstGeom>
          <a:solidFill>
            <a:srgbClr val="F987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/>
              <a:t>１</a:t>
            </a: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C1BA40B7-9F7A-F087-C87B-1FF3FADD52B9}"/>
              </a:ext>
            </a:extLst>
          </p:cNvPr>
          <p:cNvSpPr/>
          <p:nvPr/>
        </p:nvSpPr>
        <p:spPr>
          <a:xfrm>
            <a:off x="2629039" y="4913077"/>
            <a:ext cx="720000" cy="720000"/>
          </a:xfrm>
          <a:prstGeom prst="ellipse">
            <a:avLst/>
          </a:prstGeom>
          <a:solidFill>
            <a:srgbClr val="F636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/>
              <a:t>５</a:t>
            </a:r>
            <a:endParaRPr kumimoji="1" lang="ja-JP" altLang="en-US" sz="3200" b="1" dirty="0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91491568-04D4-5A98-7678-BF07EA812FED}"/>
              </a:ext>
            </a:extLst>
          </p:cNvPr>
          <p:cNvSpPr/>
          <p:nvPr/>
        </p:nvSpPr>
        <p:spPr>
          <a:xfrm>
            <a:off x="3623359" y="4913077"/>
            <a:ext cx="720000" cy="720000"/>
          </a:xfrm>
          <a:prstGeom prst="ellipse">
            <a:avLst/>
          </a:prstGeom>
          <a:solidFill>
            <a:srgbClr val="F40C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3200" b="1" dirty="0"/>
              <a:t>10</a:t>
            </a:r>
            <a:endParaRPr kumimoji="1" lang="ja-JP" altLang="en-US" sz="3200" b="1" dirty="0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71CD0850-3329-2B5B-F767-667841D0A194}"/>
              </a:ext>
            </a:extLst>
          </p:cNvPr>
          <p:cNvSpPr/>
          <p:nvPr/>
        </p:nvSpPr>
        <p:spPr>
          <a:xfrm>
            <a:off x="4617679" y="4913077"/>
            <a:ext cx="720000" cy="720000"/>
          </a:xfrm>
          <a:prstGeom prst="ellipse">
            <a:avLst/>
          </a:prstGeom>
          <a:solidFill>
            <a:srgbClr val="E523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3200" b="1" dirty="0"/>
              <a:t>5</a:t>
            </a:r>
            <a:r>
              <a:rPr kumimoji="1" lang="en-US" altLang="ja-JP" sz="3200" b="1" dirty="0"/>
              <a:t>0</a:t>
            </a:r>
            <a:endParaRPr kumimoji="1" lang="ja-JP" altLang="en-US" sz="3200" b="1" dirty="0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77CAC005-E185-1E2C-E70F-743AFC57DD88}"/>
              </a:ext>
            </a:extLst>
          </p:cNvPr>
          <p:cNvSpPr/>
          <p:nvPr/>
        </p:nvSpPr>
        <p:spPr>
          <a:xfrm>
            <a:off x="5510759" y="4913077"/>
            <a:ext cx="720000" cy="720000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2000" b="1" dirty="0"/>
              <a:t>100</a:t>
            </a:r>
            <a:endParaRPr kumimoji="1" lang="ja-JP" altLang="en-US" sz="2000" b="1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7439B4-02DB-3A37-B5D6-56995A9A9AD5}"/>
              </a:ext>
            </a:extLst>
          </p:cNvPr>
          <p:cNvSpPr txBox="1"/>
          <p:nvPr/>
        </p:nvSpPr>
        <p:spPr>
          <a:xfrm>
            <a:off x="251280" y="109555"/>
            <a:ext cx="1064768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オフィス田中　経営シミュレーション研修　コインデザイン要求</a:t>
            </a:r>
          </a:p>
        </p:txBody>
      </p:sp>
      <p:sp>
        <p:nvSpPr>
          <p:cNvPr id="3" name="フローチャート: 論理積ゲート 2">
            <a:extLst>
              <a:ext uri="{FF2B5EF4-FFF2-40B4-BE49-F238E27FC236}">
                <a16:creationId xmlns:a16="http://schemas.microsoft.com/office/drawing/2014/main" id="{E43F9504-07BF-A623-898B-89624794297D}"/>
              </a:ext>
            </a:extLst>
          </p:cNvPr>
          <p:cNvSpPr/>
          <p:nvPr/>
        </p:nvSpPr>
        <p:spPr>
          <a:xfrm rot="16200000">
            <a:off x="9036124" y="1096306"/>
            <a:ext cx="386080" cy="1854200"/>
          </a:xfrm>
          <a:prstGeom prst="flowChartDelay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01DB827B-3D7A-2F7C-0822-F42DBC9A3342}"/>
              </a:ext>
            </a:extLst>
          </p:cNvPr>
          <p:cNvCxnSpPr>
            <a:cxnSpLocks/>
          </p:cNvCxnSpPr>
          <p:nvPr/>
        </p:nvCxnSpPr>
        <p:spPr>
          <a:xfrm>
            <a:off x="8302064" y="2392737"/>
            <a:ext cx="1854200" cy="0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EAB4633-2DE2-AFA4-4E64-ADC48538A9BB}"/>
              </a:ext>
            </a:extLst>
          </p:cNvPr>
          <p:cNvSpPr txBox="1"/>
          <p:nvPr/>
        </p:nvSpPr>
        <p:spPr>
          <a:xfrm>
            <a:off x="8812604" y="2373097"/>
            <a:ext cx="99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20mm</a:t>
            </a:r>
            <a:endParaRPr kumimoji="1" lang="ja-JP" altLang="en-US" dirty="0"/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DFFE55B-83D7-8191-97BB-DD5A879F89BB}"/>
              </a:ext>
            </a:extLst>
          </p:cNvPr>
          <p:cNvCxnSpPr>
            <a:cxnSpLocks/>
          </p:cNvCxnSpPr>
          <p:nvPr/>
        </p:nvCxnSpPr>
        <p:spPr>
          <a:xfrm flipV="1">
            <a:off x="10506547" y="1830366"/>
            <a:ext cx="0" cy="382442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2FE5D9D-889A-51D1-2D70-935B2F50EB30}"/>
              </a:ext>
            </a:extLst>
          </p:cNvPr>
          <p:cNvSpPr txBox="1"/>
          <p:nvPr/>
        </p:nvSpPr>
        <p:spPr>
          <a:xfrm rot="16200000">
            <a:off x="10349304" y="2028142"/>
            <a:ext cx="99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2mm</a:t>
            </a:r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91280F2-B6A2-CDF9-282F-D6B328C16662}"/>
              </a:ext>
            </a:extLst>
          </p:cNvPr>
          <p:cNvSpPr txBox="1"/>
          <p:nvPr/>
        </p:nvSpPr>
        <p:spPr>
          <a:xfrm>
            <a:off x="7175951" y="1221565"/>
            <a:ext cx="4106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売掛金コイン、買掛金コイン１、５，１０，５０</a:t>
            </a:r>
            <a:endParaRPr lang="en-US" altLang="ja-JP" sz="1400" dirty="0"/>
          </a:p>
          <a:p>
            <a:r>
              <a:rPr lang="ja-JP" altLang="en-US" sz="1400" dirty="0"/>
              <a:t>上下が分かるように上部を丸くする</a:t>
            </a:r>
            <a:endParaRPr kumimoji="1" lang="ja-JP" altLang="en-US" sz="14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68CEEAE-213B-B1B5-2E6F-278EB8C5FB3B}"/>
              </a:ext>
            </a:extLst>
          </p:cNvPr>
          <p:cNvSpPr/>
          <p:nvPr/>
        </p:nvSpPr>
        <p:spPr>
          <a:xfrm>
            <a:off x="353199" y="4615633"/>
            <a:ext cx="6268720" cy="1500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tx1"/>
                </a:solidFill>
              </a:rPr>
              <a:t>買掛金</a:t>
            </a:r>
            <a:r>
              <a:rPr kumimoji="1" lang="ja-JP" altLang="en-US" dirty="0">
                <a:solidFill>
                  <a:schemeClr val="tx1"/>
                </a:solidFill>
              </a:rPr>
              <a:t>コイン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CB44F9E-D4C7-68A3-804F-C30462BC59B2}"/>
              </a:ext>
            </a:extLst>
          </p:cNvPr>
          <p:cNvSpPr txBox="1"/>
          <p:nvPr/>
        </p:nvSpPr>
        <p:spPr>
          <a:xfrm>
            <a:off x="1541919" y="5746342"/>
            <a:ext cx="542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色は赤系　左が一番薄く、徐々に濃い赤に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A00076D-6AA9-162A-37B8-B546EC44FFBE}"/>
              </a:ext>
            </a:extLst>
          </p:cNvPr>
          <p:cNvSpPr/>
          <p:nvPr/>
        </p:nvSpPr>
        <p:spPr>
          <a:xfrm>
            <a:off x="349905" y="3025122"/>
            <a:ext cx="6268720" cy="1500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売掛金コイン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8BF869A-640D-77B3-D780-293814E4ECFD}"/>
              </a:ext>
            </a:extLst>
          </p:cNvPr>
          <p:cNvSpPr txBox="1"/>
          <p:nvPr/>
        </p:nvSpPr>
        <p:spPr>
          <a:xfrm>
            <a:off x="1538625" y="4155831"/>
            <a:ext cx="542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色は青系　左が一番薄く、徐々に濃い青に</a:t>
            </a:r>
          </a:p>
        </p:txBody>
      </p:sp>
      <p:sp>
        <p:nvSpPr>
          <p:cNvPr id="29" name="フローチャート: 論理積ゲート 28">
            <a:extLst>
              <a:ext uri="{FF2B5EF4-FFF2-40B4-BE49-F238E27FC236}">
                <a16:creationId xmlns:a16="http://schemas.microsoft.com/office/drawing/2014/main" id="{BA3C7B84-9DFA-99EB-5249-60AD854B01C4}"/>
              </a:ext>
            </a:extLst>
          </p:cNvPr>
          <p:cNvSpPr/>
          <p:nvPr/>
        </p:nvSpPr>
        <p:spPr>
          <a:xfrm rot="16200000">
            <a:off x="8993093" y="3140299"/>
            <a:ext cx="523220" cy="1854200"/>
          </a:xfrm>
          <a:prstGeom prst="flowChartDelay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3AA05AB-89B2-A031-E33A-3AC3F35B3277}"/>
              </a:ext>
            </a:extLst>
          </p:cNvPr>
          <p:cNvCxnSpPr>
            <a:cxnSpLocks/>
          </p:cNvCxnSpPr>
          <p:nvPr/>
        </p:nvCxnSpPr>
        <p:spPr>
          <a:xfrm>
            <a:off x="8327603" y="4505299"/>
            <a:ext cx="1854200" cy="0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B5B02BF-354C-145D-1DFB-DE8DDBD8A370}"/>
              </a:ext>
            </a:extLst>
          </p:cNvPr>
          <p:cNvSpPr txBox="1"/>
          <p:nvPr/>
        </p:nvSpPr>
        <p:spPr>
          <a:xfrm>
            <a:off x="8838143" y="4485659"/>
            <a:ext cx="99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20mm</a:t>
            </a:r>
            <a:endParaRPr kumimoji="1" lang="ja-JP" altLang="en-US" dirty="0"/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818ECEBD-9746-AD58-996D-6B8FACCBE4A8}"/>
              </a:ext>
            </a:extLst>
          </p:cNvPr>
          <p:cNvCxnSpPr>
            <a:cxnSpLocks/>
          </p:cNvCxnSpPr>
          <p:nvPr/>
        </p:nvCxnSpPr>
        <p:spPr>
          <a:xfrm flipV="1">
            <a:off x="10532086" y="3805789"/>
            <a:ext cx="0" cy="519581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6B24558-BB0C-FD5C-04C2-6C0638C9EA55}"/>
              </a:ext>
            </a:extLst>
          </p:cNvPr>
          <p:cNvSpPr txBox="1"/>
          <p:nvPr/>
        </p:nvSpPr>
        <p:spPr>
          <a:xfrm rot="16200000">
            <a:off x="10374843" y="4140704"/>
            <a:ext cx="99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3m</a:t>
            </a:r>
            <a:r>
              <a:rPr kumimoji="1" lang="en-US" altLang="ja-JP" dirty="0"/>
              <a:t>m</a:t>
            </a:r>
            <a:endParaRPr kumimoji="1" lang="ja-JP" altLang="en-US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019C25A-E3CC-6DB5-3D06-D0F35EE1D647}"/>
              </a:ext>
            </a:extLst>
          </p:cNvPr>
          <p:cNvSpPr txBox="1"/>
          <p:nvPr/>
        </p:nvSpPr>
        <p:spPr>
          <a:xfrm>
            <a:off x="7201490" y="3334127"/>
            <a:ext cx="4106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売掛金コイン、買掛金コイン１００</a:t>
            </a:r>
            <a:endParaRPr lang="en-US" altLang="ja-JP" sz="1400" dirty="0"/>
          </a:p>
          <a:p>
            <a:r>
              <a:rPr lang="ja-JP" altLang="en-US" sz="1400" dirty="0"/>
              <a:t>上下が分かるように上部を丸くする</a:t>
            </a:r>
            <a:endParaRPr kumimoji="1" lang="ja-JP" altLang="en-US" sz="14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B28128C-D040-9EF7-3D96-4F3DCB9B5DF7}"/>
              </a:ext>
            </a:extLst>
          </p:cNvPr>
          <p:cNvSpPr txBox="1"/>
          <p:nvPr/>
        </p:nvSpPr>
        <p:spPr>
          <a:xfrm>
            <a:off x="6963501" y="5446689"/>
            <a:ext cx="5228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４．材質　紙　固め、手で持ってすべすべした感じ</a:t>
            </a:r>
            <a:endParaRPr lang="en-US" altLang="ja-JP" sz="1600" dirty="0"/>
          </a:p>
          <a:p>
            <a:r>
              <a:rPr kumimoji="1" lang="ja-JP" altLang="en-US" sz="1600" dirty="0"/>
              <a:t>５．フォントは読みやすい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89067C9-81D6-3E43-2FBF-E708756F55C5}"/>
              </a:ext>
            </a:extLst>
          </p:cNvPr>
          <p:cNvSpPr txBox="1"/>
          <p:nvPr/>
        </p:nvSpPr>
        <p:spPr>
          <a:xfrm>
            <a:off x="345440" y="805699"/>
            <a:ext cx="5245377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１．希望の製品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カードゲームで使用するコイン　１０種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売掛金コイン１、５、１０、５０、１００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買掛金コイン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１、５、１０、５０、１００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58F9ECA-4CDD-2CFD-B043-25130FCE32BA}"/>
              </a:ext>
            </a:extLst>
          </p:cNvPr>
          <p:cNvSpPr txBox="1"/>
          <p:nvPr/>
        </p:nvSpPr>
        <p:spPr>
          <a:xfrm>
            <a:off x="256444" y="2334487"/>
            <a:ext cx="6707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．色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下の絵はイメージ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0AE764C-6B4D-DDAF-73AB-63640D7678F6}"/>
              </a:ext>
            </a:extLst>
          </p:cNvPr>
          <p:cNvSpPr/>
          <p:nvPr/>
        </p:nvSpPr>
        <p:spPr>
          <a:xfrm>
            <a:off x="6880701" y="875319"/>
            <a:ext cx="5064477" cy="41124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３．サイズ</a:t>
            </a:r>
          </a:p>
        </p:txBody>
      </p:sp>
    </p:spTree>
    <p:extLst>
      <p:ext uri="{BB962C8B-B14F-4D97-AF65-F5344CB8AC3E}">
        <p14:creationId xmlns:p14="http://schemas.microsoft.com/office/powerpoint/2010/main" val="346401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129</Words>
  <Application>Microsoft Office PowerPoint</Application>
  <PresentationFormat>ワイド画面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裕</dc:creator>
  <cp:lastModifiedBy>田中 裕</cp:lastModifiedBy>
  <cp:revision>2</cp:revision>
  <dcterms:created xsi:type="dcterms:W3CDTF">2022-09-12T00:53:44Z</dcterms:created>
  <dcterms:modified xsi:type="dcterms:W3CDTF">2022-09-12T01:49:46Z</dcterms:modified>
</cp:coreProperties>
</file>