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6" r:id="rId3"/>
    <p:sldId id="257"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609"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鶴田 憲司" userId="3c738fc8573ccf3d" providerId="LiveId" clId="{2B72BEA9-4A1D-4E56-BEC4-06511A4649FB}"/>
    <pc:docChg chg="custSel addSld delSld modSld">
      <pc:chgData name="鶴田 憲司" userId="3c738fc8573ccf3d" providerId="LiveId" clId="{2B72BEA9-4A1D-4E56-BEC4-06511A4649FB}" dt="2020-12-02T12:25:35.370" v="539"/>
      <pc:docMkLst>
        <pc:docMk/>
      </pc:docMkLst>
      <pc:sldChg chg="addSp delSp modSp mod">
        <pc:chgData name="鶴田 憲司" userId="3c738fc8573ccf3d" providerId="LiveId" clId="{2B72BEA9-4A1D-4E56-BEC4-06511A4649FB}" dt="2020-12-02T12:25:35.370" v="539"/>
        <pc:sldMkLst>
          <pc:docMk/>
          <pc:sldMk cId="1881191554" sldId="258"/>
        </pc:sldMkLst>
        <pc:spChg chg="mod">
          <ac:chgData name="鶴田 憲司" userId="3c738fc8573ccf3d" providerId="LiveId" clId="{2B72BEA9-4A1D-4E56-BEC4-06511A4649FB}" dt="2020-12-02T12:25:35.370" v="539"/>
          <ac:spMkLst>
            <pc:docMk/>
            <pc:sldMk cId="1881191554" sldId="258"/>
            <ac:spMk id="2" creationId="{A1E3C2E0-682B-40DC-B860-D933D4E3D393}"/>
          </ac:spMkLst>
        </pc:spChg>
        <pc:spChg chg="add del">
          <ac:chgData name="鶴田 憲司" userId="3c738fc8573ccf3d" providerId="LiveId" clId="{2B72BEA9-4A1D-4E56-BEC4-06511A4649FB}" dt="2020-12-02T11:16:14.362" v="51" actId="478"/>
          <ac:spMkLst>
            <pc:docMk/>
            <pc:sldMk cId="1881191554" sldId="258"/>
            <ac:spMk id="3" creationId="{5FF9DC45-A605-4606-A06B-A04CE9CBB446}"/>
          </ac:spMkLst>
        </pc:spChg>
        <pc:spChg chg="add del mod">
          <ac:chgData name="鶴田 憲司" userId="3c738fc8573ccf3d" providerId="LiveId" clId="{2B72BEA9-4A1D-4E56-BEC4-06511A4649FB}" dt="2020-12-02T11:16:12.216" v="50" actId="478"/>
          <ac:spMkLst>
            <pc:docMk/>
            <pc:sldMk cId="1881191554" sldId="258"/>
            <ac:spMk id="4" creationId="{B1DBDAF9-8D26-48C0-B06A-65B51E371C46}"/>
          </ac:spMkLst>
        </pc:spChg>
        <pc:spChg chg="add del">
          <ac:chgData name="鶴田 憲司" userId="3c738fc8573ccf3d" providerId="LiveId" clId="{2B72BEA9-4A1D-4E56-BEC4-06511A4649FB}" dt="2020-12-02T11:37:09.162" v="446" actId="478"/>
          <ac:spMkLst>
            <pc:docMk/>
            <pc:sldMk cId="1881191554" sldId="258"/>
            <ac:spMk id="5" creationId="{DFD2D2D2-A719-4915-88E4-C55BB54ACA82}"/>
          </ac:spMkLst>
        </pc:spChg>
      </pc:sldChg>
      <pc:sldChg chg="modSp mod">
        <pc:chgData name="鶴田 憲司" userId="3c738fc8573ccf3d" providerId="LiveId" clId="{2B72BEA9-4A1D-4E56-BEC4-06511A4649FB}" dt="2020-12-02T11:19:00.807" v="128" actId="207"/>
        <pc:sldMkLst>
          <pc:docMk/>
          <pc:sldMk cId="1166530821" sldId="261"/>
        </pc:sldMkLst>
        <pc:spChg chg="mod">
          <ac:chgData name="鶴田 憲司" userId="3c738fc8573ccf3d" providerId="LiveId" clId="{2B72BEA9-4A1D-4E56-BEC4-06511A4649FB}" dt="2020-12-02T11:19:00.807" v="128" actId="207"/>
          <ac:spMkLst>
            <pc:docMk/>
            <pc:sldMk cId="1166530821" sldId="261"/>
            <ac:spMk id="3" creationId="{37C9C242-775D-4D97-A0C6-7579A32DC0B7}"/>
          </ac:spMkLst>
        </pc:spChg>
      </pc:sldChg>
      <pc:sldChg chg="addSp delSp modSp add mod">
        <pc:chgData name="鶴田 憲司" userId="3c738fc8573ccf3d" providerId="LiveId" clId="{2B72BEA9-4A1D-4E56-BEC4-06511A4649FB}" dt="2020-12-02T11:14:58.068" v="16"/>
        <pc:sldMkLst>
          <pc:docMk/>
          <pc:sldMk cId="1067018293" sldId="262"/>
        </pc:sldMkLst>
        <pc:spChg chg="mod">
          <ac:chgData name="鶴田 憲司" userId="3c738fc8573ccf3d" providerId="LiveId" clId="{2B72BEA9-4A1D-4E56-BEC4-06511A4649FB}" dt="2020-12-02T11:14:58.068" v="16"/>
          <ac:spMkLst>
            <pc:docMk/>
            <pc:sldMk cId="1067018293" sldId="262"/>
            <ac:spMk id="3" creationId="{37C9C242-775D-4D97-A0C6-7579A32DC0B7}"/>
          </ac:spMkLst>
        </pc:spChg>
        <pc:spChg chg="del">
          <ac:chgData name="鶴田 憲司" userId="3c738fc8573ccf3d" providerId="LiveId" clId="{2B72BEA9-4A1D-4E56-BEC4-06511A4649FB}" dt="2020-12-02T11:14:10.949" v="12" actId="478"/>
          <ac:spMkLst>
            <pc:docMk/>
            <pc:sldMk cId="1067018293" sldId="262"/>
            <ac:spMk id="4" creationId="{C57975CA-DDF0-43AD-99BA-2714888A7779}"/>
          </ac:spMkLst>
        </pc:spChg>
        <pc:spChg chg="add mod">
          <ac:chgData name="鶴田 憲司" userId="3c738fc8573ccf3d" providerId="LiveId" clId="{2B72BEA9-4A1D-4E56-BEC4-06511A4649FB}" dt="2020-12-02T11:14:17.673" v="15" actId="1076"/>
          <ac:spMkLst>
            <pc:docMk/>
            <pc:sldMk cId="1067018293" sldId="262"/>
            <ac:spMk id="5" creationId="{4A1601D8-851C-4E39-A93F-9F76AB512105}"/>
          </ac:spMkLst>
        </pc:spChg>
      </pc:sldChg>
      <pc:sldChg chg="addSp delSp modSp add mod">
        <pc:chgData name="鶴田 憲司" userId="3c738fc8573ccf3d" providerId="LiveId" clId="{2B72BEA9-4A1D-4E56-BEC4-06511A4649FB}" dt="2020-12-02T11:17:21.764" v="119"/>
        <pc:sldMkLst>
          <pc:docMk/>
          <pc:sldMk cId="453420594" sldId="263"/>
        </pc:sldMkLst>
        <pc:spChg chg="mod">
          <ac:chgData name="鶴田 憲司" userId="3c738fc8573ccf3d" providerId="LiveId" clId="{2B72BEA9-4A1D-4E56-BEC4-06511A4649FB}" dt="2020-12-02T11:17:21.764" v="119"/>
          <ac:spMkLst>
            <pc:docMk/>
            <pc:sldMk cId="453420594" sldId="263"/>
            <ac:spMk id="3" creationId="{37C9C242-775D-4D97-A0C6-7579A32DC0B7}"/>
          </ac:spMkLst>
        </pc:spChg>
        <pc:spChg chg="del">
          <ac:chgData name="鶴田 憲司" userId="3c738fc8573ccf3d" providerId="LiveId" clId="{2B72BEA9-4A1D-4E56-BEC4-06511A4649FB}" dt="2020-12-02T11:15:06.856" v="17" actId="478"/>
          <ac:spMkLst>
            <pc:docMk/>
            <pc:sldMk cId="453420594" sldId="263"/>
            <ac:spMk id="4" creationId="{C57975CA-DDF0-43AD-99BA-2714888A7779}"/>
          </ac:spMkLst>
        </pc:spChg>
        <pc:spChg chg="add mod">
          <ac:chgData name="鶴田 憲司" userId="3c738fc8573ccf3d" providerId="LiveId" clId="{2B72BEA9-4A1D-4E56-BEC4-06511A4649FB}" dt="2020-12-02T11:15:14.744" v="19" actId="1076"/>
          <ac:spMkLst>
            <pc:docMk/>
            <pc:sldMk cId="453420594" sldId="263"/>
            <ac:spMk id="5" creationId="{AC30AB16-82EF-4300-B692-3EB4F68CA925}"/>
          </ac:spMkLst>
        </pc:spChg>
      </pc:sldChg>
      <pc:sldChg chg="addSp delSp modSp add mod">
        <pc:chgData name="鶴田 憲司" userId="3c738fc8573ccf3d" providerId="LiveId" clId="{2B72BEA9-4A1D-4E56-BEC4-06511A4649FB}" dt="2020-12-02T11:20:29.779" v="152" actId="478"/>
        <pc:sldMkLst>
          <pc:docMk/>
          <pc:sldMk cId="1086694461" sldId="264"/>
        </pc:sldMkLst>
        <pc:spChg chg="add del mod">
          <ac:chgData name="鶴田 憲司" userId="3c738fc8573ccf3d" providerId="LiveId" clId="{2B72BEA9-4A1D-4E56-BEC4-06511A4649FB}" dt="2020-12-02T11:20:29.779" v="152" actId="478"/>
          <ac:spMkLst>
            <pc:docMk/>
            <pc:sldMk cId="1086694461" sldId="264"/>
            <ac:spMk id="2" creationId="{AF541A01-8039-458D-81C2-DCF84374D245}"/>
          </ac:spMkLst>
        </pc:spChg>
        <pc:spChg chg="mod">
          <ac:chgData name="鶴田 憲司" userId="3c738fc8573ccf3d" providerId="LiveId" clId="{2B72BEA9-4A1D-4E56-BEC4-06511A4649FB}" dt="2020-12-02T11:18:01.198" v="123"/>
          <ac:spMkLst>
            <pc:docMk/>
            <pc:sldMk cId="1086694461" sldId="264"/>
            <ac:spMk id="3" creationId="{37C9C242-775D-4D97-A0C6-7579A32DC0B7}"/>
          </ac:spMkLst>
        </pc:spChg>
        <pc:spChg chg="del">
          <ac:chgData name="鶴田 憲司" userId="3c738fc8573ccf3d" providerId="LiveId" clId="{2B72BEA9-4A1D-4E56-BEC4-06511A4649FB}" dt="2020-12-02T11:17:27.152" v="120" actId="478"/>
          <ac:spMkLst>
            <pc:docMk/>
            <pc:sldMk cId="1086694461" sldId="264"/>
            <ac:spMk id="4" creationId="{C57975CA-DDF0-43AD-99BA-2714888A7779}"/>
          </ac:spMkLst>
        </pc:spChg>
        <pc:spChg chg="add mod">
          <ac:chgData name="鶴田 憲司" userId="3c738fc8573ccf3d" providerId="LiveId" clId="{2B72BEA9-4A1D-4E56-BEC4-06511A4649FB}" dt="2020-12-02T11:17:33.196" v="122" actId="1076"/>
          <ac:spMkLst>
            <pc:docMk/>
            <pc:sldMk cId="1086694461" sldId="264"/>
            <ac:spMk id="5" creationId="{304BE417-2650-4E01-8E7E-A4D5D31AD302}"/>
          </ac:spMkLst>
        </pc:spChg>
      </pc:sldChg>
      <pc:sldChg chg="addSp delSp modSp add mod">
        <pc:chgData name="鶴田 憲司" userId="3c738fc8573ccf3d" providerId="LiveId" clId="{2B72BEA9-4A1D-4E56-BEC4-06511A4649FB}" dt="2020-12-02T11:18:48.266" v="127"/>
        <pc:sldMkLst>
          <pc:docMk/>
          <pc:sldMk cId="1360071695" sldId="265"/>
        </pc:sldMkLst>
        <pc:spChg chg="mod">
          <ac:chgData name="鶴田 憲司" userId="3c738fc8573ccf3d" providerId="LiveId" clId="{2B72BEA9-4A1D-4E56-BEC4-06511A4649FB}" dt="2020-12-02T11:18:48.266" v="127"/>
          <ac:spMkLst>
            <pc:docMk/>
            <pc:sldMk cId="1360071695" sldId="265"/>
            <ac:spMk id="3" creationId="{37C9C242-775D-4D97-A0C6-7579A32DC0B7}"/>
          </ac:spMkLst>
        </pc:spChg>
        <pc:spChg chg="del">
          <ac:chgData name="鶴田 憲司" userId="3c738fc8573ccf3d" providerId="LiveId" clId="{2B72BEA9-4A1D-4E56-BEC4-06511A4649FB}" dt="2020-12-02T11:18:17.185" v="125" actId="478"/>
          <ac:spMkLst>
            <pc:docMk/>
            <pc:sldMk cId="1360071695" sldId="265"/>
            <ac:spMk id="4" creationId="{C57975CA-DDF0-43AD-99BA-2714888A7779}"/>
          </ac:spMkLst>
        </pc:spChg>
        <pc:spChg chg="add mod">
          <ac:chgData name="鶴田 憲司" userId="3c738fc8573ccf3d" providerId="LiveId" clId="{2B72BEA9-4A1D-4E56-BEC4-06511A4649FB}" dt="2020-12-02T11:18:20.538" v="126" actId="1076"/>
          <ac:spMkLst>
            <pc:docMk/>
            <pc:sldMk cId="1360071695" sldId="265"/>
            <ac:spMk id="5" creationId="{2A6C79E3-D90C-4EEA-B968-692DEB21AA48}"/>
          </ac:spMkLst>
        </pc:spChg>
      </pc:sldChg>
      <pc:sldChg chg="add del">
        <pc:chgData name="鶴田 憲司" userId="3c738fc8573ccf3d" providerId="LiveId" clId="{2B72BEA9-4A1D-4E56-BEC4-06511A4649FB}" dt="2020-12-02T11:14:06.795" v="11" actId="47"/>
        <pc:sldMkLst>
          <pc:docMk/>
          <pc:sldMk cId="4240665131" sldId="266"/>
        </pc:sldMkLst>
      </pc:sldChg>
      <pc:sldChg chg="add del">
        <pc:chgData name="鶴田 憲司" userId="3c738fc8573ccf3d" providerId="LiveId" clId="{2B72BEA9-4A1D-4E56-BEC4-06511A4649FB}" dt="2020-12-02T11:14:06.795" v="11" actId="47"/>
        <pc:sldMkLst>
          <pc:docMk/>
          <pc:sldMk cId="3690698961" sldId="267"/>
        </pc:sldMkLst>
      </pc:sldChg>
      <pc:sldChg chg="add del">
        <pc:chgData name="鶴田 憲司" userId="3c738fc8573ccf3d" providerId="LiveId" clId="{2B72BEA9-4A1D-4E56-BEC4-06511A4649FB}" dt="2020-12-02T11:14:06.795" v="11" actId="47"/>
        <pc:sldMkLst>
          <pc:docMk/>
          <pc:sldMk cId="2654238700" sldId="26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589363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2501891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174359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208625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04260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298336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32514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2565170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626904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3717080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EC11427-30A5-40A1-B6CA-FC8BCBF495F2}" type="datetimeFigureOut">
              <a:rPr kumimoji="1" lang="ja-JP" altLang="en-US" smtClean="0"/>
              <a:t>2020/12/2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1253043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C11427-30A5-40A1-B6CA-FC8BCBF495F2}" type="datetimeFigureOut">
              <a:rPr kumimoji="1" lang="ja-JP" altLang="en-US" smtClean="0"/>
              <a:t>2020/12/2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BB453-C445-4C31-86BC-1F9CC0073FF2}" type="slidenum">
              <a:rPr kumimoji="1" lang="ja-JP" altLang="en-US" smtClean="0"/>
              <a:t>‹#›</a:t>
            </a:fld>
            <a:endParaRPr kumimoji="1" lang="ja-JP" altLang="en-US"/>
          </a:p>
        </p:txBody>
      </p:sp>
    </p:spTree>
    <p:extLst>
      <p:ext uri="{BB962C8B-B14F-4D97-AF65-F5344CB8AC3E}">
        <p14:creationId xmlns:p14="http://schemas.microsoft.com/office/powerpoint/2010/main" val="1995603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1E3C2E0-682B-40DC-B860-D933D4E3D393}"/>
              </a:ext>
            </a:extLst>
          </p:cNvPr>
          <p:cNvSpPr txBox="1"/>
          <p:nvPr/>
        </p:nvSpPr>
        <p:spPr>
          <a:xfrm>
            <a:off x="584200" y="655320"/>
            <a:ext cx="7233920" cy="5078313"/>
          </a:xfrm>
          <a:prstGeom prst="rect">
            <a:avLst/>
          </a:prstGeom>
          <a:noFill/>
        </p:spPr>
        <p:txBody>
          <a:bodyPr wrap="square" rtlCol="0">
            <a:spAutoFit/>
          </a:bodyPr>
          <a:lstStyle/>
          <a:p>
            <a:r>
              <a:rPr kumimoji="1" lang="ja-JP" altLang="en-US" dirty="0"/>
              <a:t>この度、</a:t>
            </a:r>
            <a:r>
              <a:rPr kumimoji="1" lang="en-US" altLang="ja-JP" dirty="0"/>
              <a:t>HP</a:t>
            </a:r>
            <a:r>
              <a:rPr kumimoji="1" lang="ja-JP" altLang="en-US" dirty="0"/>
              <a:t>編集でお願いしたいのは、既存（未完成）</a:t>
            </a:r>
            <a:r>
              <a:rPr kumimoji="1" lang="en-US" altLang="ja-JP" dirty="0"/>
              <a:t>HP</a:t>
            </a:r>
            <a:r>
              <a:rPr kumimoji="1" lang="ja-JP" altLang="en-US" dirty="0"/>
              <a:t>のページ内編集です。</a:t>
            </a:r>
            <a:endParaRPr kumimoji="1" lang="en-US" altLang="ja-JP" dirty="0"/>
          </a:p>
          <a:p>
            <a:r>
              <a:rPr kumimoji="1" lang="ja-JP" altLang="en-US" dirty="0"/>
              <a:t>編集頂きたいのは７ページ分になります。</a:t>
            </a:r>
            <a:endParaRPr kumimoji="1" lang="en-US" altLang="ja-JP" dirty="0"/>
          </a:p>
          <a:p>
            <a:endParaRPr kumimoji="1" lang="en-US" altLang="ja-JP" dirty="0"/>
          </a:p>
          <a:p>
            <a:r>
              <a:rPr kumimoji="1" lang="ja-JP" altLang="en-US" dirty="0"/>
              <a:t>既存</a:t>
            </a:r>
            <a:r>
              <a:rPr kumimoji="1" lang="en-US" altLang="ja-JP" dirty="0"/>
              <a:t>HP</a:t>
            </a:r>
            <a:r>
              <a:rPr kumimoji="1" lang="ja-JP" altLang="en-US" dirty="0"/>
              <a:t>アドレス　</a:t>
            </a:r>
            <a:r>
              <a:rPr kumimoji="1" lang="en-US" altLang="ja-JP" dirty="0"/>
              <a:t>http://yorimiti-kun.com</a:t>
            </a:r>
          </a:p>
          <a:p>
            <a:endParaRPr kumimoji="1" lang="en-US" altLang="ja-JP" dirty="0"/>
          </a:p>
          <a:p>
            <a:r>
              <a:rPr kumimoji="1" lang="ja-JP" altLang="en-US" dirty="0"/>
              <a:t>テキスト内に「表やリンクなどを挿入」と記載がありますが、後程こちらで挿入致しますので、表記のまま入力をお願い致します。</a:t>
            </a:r>
            <a:endParaRPr kumimoji="1" lang="en-US" altLang="ja-JP" dirty="0"/>
          </a:p>
          <a:p>
            <a:endParaRPr kumimoji="1" lang="en-US" altLang="ja-JP" dirty="0"/>
          </a:p>
          <a:p>
            <a:r>
              <a:rPr kumimoji="1" lang="ja-JP" altLang="en-US" dirty="0"/>
              <a:t>文面内容に沿ったイラストや写真、雰囲気に合わせたデザイン等はお任せ致します。</a:t>
            </a:r>
            <a:endParaRPr kumimoji="1" lang="en-US" altLang="ja-JP" dirty="0"/>
          </a:p>
          <a:p>
            <a:r>
              <a:rPr kumimoji="1" lang="ja-JP" altLang="en-US" dirty="0"/>
              <a:t>使用可能な写真素材はこちらからダウンロード願います。</a:t>
            </a:r>
            <a:endParaRPr kumimoji="1" lang="en-US" altLang="ja-JP" dirty="0"/>
          </a:p>
          <a:p>
            <a:r>
              <a:rPr kumimoji="1" lang="en-US" altLang="ja-JP" dirty="0"/>
              <a:t>https://6.gigafile.nu/1216-06a0895fb904d24f970bbde3e0a5ee61</a:t>
            </a:r>
          </a:p>
          <a:p>
            <a:endParaRPr kumimoji="1" lang="en-US" altLang="ja-JP" dirty="0"/>
          </a:p>
          <a:p>
            <a:endParaRPr kumimoji="1" lang="en-US" altLang="ja-JP" dirty="0"/>
          </a:p>
          <a:p>
            <a:r>
              <a:rPr kumimoji="1" lang="ja-JP" altLang="en-US" dirty="0"/>
              <a:t>テンプレートが違うので同じようにはできないと思いますが、デザインのテイスト参考として、下記</a:t>
            </a:r>
            <a:r>
              <a:rPr kumimoji="1" lang="en-US" altLang="ja-JP" dirty="0"/>
              <a:t>HP</a:t>
            </a:r>
            <a:r>
              <a:rPr kumimoji="1" lang="ja-JP" altLang="en-US" dirty="0"/>
              <a:t>を参考頂ければと思います。</a:t>
            </a:r>
            <a:endParaRPr kumimoji="1" lang="en-US" altLang="ja-JP" dirty="0"/>
          </a:p>
          <a:p>
            <a:r>
              <a:rPr kumimoji="1" lang="en-US" altLang="ja-JP" dirty="0"/>
              <a:t>https://www.takashima-nouen.com/</a:t>
            </a:r>
            <a:endParaRPr kumimoji="1" lang="ja-JP" altLang="en-US" dirty="0"/>
          </a:p>
        </p:txBody>
      </p:sp>
    </p:spTree>
    <p:extLst>
      <p:ext uri="{BB962C8B-B14F-4D97-AF65-F5344CB8AC3E}">
        <p14:creationId xmlns:p14="http://schemas.microsoft.com/office/powerpoint/2010/main" val="1881191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4616648"/>
          </a:xfrm>
          <a:prstGeom prst="rect">
            <a:avLst/>
          </a:prstGeom>
          <a:noFill/>
        </p:spPr>
        <p:txBody>
          <a:bodyPr wrap="square" rtlCol="0">
            <a:spAutoFit/>
          </a:bodyPr>
          <a:lstStyle/>
          <a:p>
            <a:r>
              <a:rPr kumimoji="1" lang="ja-JP" altLang="en-US" sz="1400" dirty="0"/>
              <a:t>破損、汚損、盗難</a:t>
            </a:r>
            <a:r>
              <a:rPr kumimoji="1" lang="en-US" altLang="ja-JP" sz="1400" dirty="0"/>
              <a:t>…</a:t>
            </a:r>
          </a:p>
          <a:p>
            <a:r>
              <a:rPr kumimoji="1" lang="ja-JP" altLang="en-US" sz="1400" dirty="0"/>
              <a:t>アクシデントに負けない農業経営</a:t>
            </a:r>
            <a:r>
              <a:rPr kumimoji="1" lang="en-US" altLang="ja-JP" sz="1400" dirty="0"/>
              <a:t>【</a:t>
            </a:r>
            <a:r>
              <a:rPr kumimoji="1" lang="ja-JP" altLang="en-US" sz="1400" dirty="0"/>
              <a:t>一次産業すべて</a:t>
            </a:r>
            <a:r>
              <a:rPr kumimoji="1" lang="en-US" altLang="ja-JP" sz="1400" dirty="0"/>
              <a:t>】</a:t>
            </a:r>
            <a:r>
              <a:rPr kumimoji="1" lang="ja-JP" altLang="en-US" sz="1400" dirty="0"/>
              <a:t>を支援</a:t>
            </a:r>
          </a:p>
          <a:p>
            <a:endParaRPr kumimoji="1" lang="ja-JP" altLang="en-US" sz="1400" dirty="0"/>
          </a:p>
          <a:p>
            <a:r>
              <a:rPr kumimoji="1" lang="ja-JP" altLang="en-US" sz="1400" dirty="0"/>
              <a:t>前例のない自然災害に見舞われ、壊滅的な損害を受けている農家は少なくありません。</a:t>
            </a:r>
          </a:p>
          <a:p>
            <a:r>
              <a:rPr kumimoji="1" lang="ja-JP" altLang="en-US" sz="1400" dirty="0"/>
              <a:t>自然災害は予測不可能であり、今後も容赦なく襲ってくるでしょう。</a:t>
            </a:r>
          </a:p>
          <a:p>
            <a:r>
              <a:rPr kumimoji="1" lang="ja-JP" altLang="en-US" sz="1400" dirty="0"/>
              <a:t>一方では、鳥獣による被害、作物や機器を狙った盗難なども年々増加。</a:t>
            </a:r>
          </a:p>
          <a:p>
            <a:r>
              <a:rPr kumimoji="1" lang="ja-JP" altLang="en-US" sz="1400" dirty="0"/>
              <a:t>農家にとって、厳しい状況が続いています。</a:t>
            </a:r>
          </a:p>
          <a:p>
            <a:endParaRPr kumimoji="1" lang="ja-JP" altLang="en-US" sz="1400" dirty="0"/>
          </a:p>
          <a:p>
            <a:r>
              <a:rPr kumimoji="1" lang="ja-JP" altLang="en-US" sz="1400" dirty="0"/>
              <a:t>そんな現状に立ち向かうべく、業界初の農業保険「ファームリンク団体保険」（５年補償）（団体保険プラン）をつくりました。</a:t>
            </a:r>
          </a:p>
          <a:p>
            <a:r>
              <a:rPr kumimoji="1" lang="ja-JP" altLang="en-US" sz="1400" dirty="0"/>
              <a:t>経営に欠かせない施設やパイプハウスなどの付帯設備等が、適用となる災害や事故にあった場合にサポートします。</a:t>
            </a:r>
          </a:p>
          <a:p>
            <a:endParaRPr kumimoji="1" lang="ja-JP" altLang="en-US" sz="1400" dirty="0"/>
          </a:p>
          <a:p>
            <a:r>
              <a:rPr kumimoji="1" lang="ja-JP" altLang="en-US" sz="1400" dirty="0"/>
              <a:t>既存の農業保険にありがちなさまざまな制約を取り払い、生産者の目線で「あったらいいな」を形にしました。</a:t>
            </a:r>
          </a:p>
          <a:p>
            <a:r>
              <a:rPr kumimoji="1" lang="ja-JP" altLang="en-US" sz="1400" dirty="0"/>
              <a:t>もしもの時に、入っていて良かったと思える保険です。</a:t>
            </a:r>
          </a:p>
          <a:p>
            <a:endParaRPr kumimoji="1" lang="ja-JP" altLang="en-US" sz="1400" dirty="0"/>
          </a:p>
          <a:p>
            <a:r>
              <a:rPr kumimoji="1" lang="ja-JP" altLang="en-US" sz="1400" dirty="0"/>
              <a:t>詳しくは一般社団法人　ファーム支援普及協会へ。</a:t>
            </a:r>
          </a:p>
          <a:p>
            <a:r>
              <a:rPr kumimoji="1" lang="ja-JP" altLang="en-US" sz="1400" dirty="0"/>
              <a:t>（↑赤字部分を、グループ・関連企業のコンテンツとリンクさせて、クリックするとファームリンク保険の表に飛べるようにしてください）</a:t>
            </a:r>
          </a:p>
          <a:p>
            <a:endParaRPr kumimoji="1" lang="ja-JP" altLang="en-US" sz="1400" dirty="0"/>
          </a:p>
        </p:txBody>
      </p:sp>
      <p:sp>
        <p:nvSpPr>
          <p:cNvPr id="5" name="吹き出し: 四角形 4">
            <a:extLst>
              <a:ext uri="{FF2B5EF4-FFF2-40B4-BE49-F238E27FC236}">
                <a16:creationId xmlns:a16="http://schemas.microsoft.com/office/drawing/2014/main" id="{2A6C79E3-D90C-4EEA-B968-692DEB21AA48}"/>
              </a:ext>
            </a:extLst>
          </p:cNvPr>
          <p:cNvSpPr/>
          <p:nvPr/>
        </p:nvSpPr>
        <p:spPr>
          <a:xfrm>
            <a:off x="370840" y="250674"/>
            <a:ext cx="1422400" cy="378968"/>
          </a:xfrm>
          <a:prstGeom prst="wedgeRectCallout">
            <a:avLst>
              <a:gd name="adj1" fmla="val -9485"/>
              <a:gd name="adj2" fmla="val 11562"/>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⑦災害補償</a:t>
            </a:r>
            <a:endParaRPr lang="ja-JP" altLang="en-US" sz="1050" dirty="0">
              <a:solidFill>
                <a:sysClr val="windowText" lastClr="000000"/>
              </a:solidFill>
            </a:endParaRPr>
          </a:p>
        </p:txBody>
      </p:sp>
    </p:spTree>
    <p:extLst>
      <p:ext uri="{BB962C8B-B14F-4D97-AF65-F5344CB8AC3E}">
        <p14:creationId xmlns:p14="http://schemas.microsoft.com/office/powerpoint/2010/main" val="1360071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E020123E-A601-4A83-AAF6-D6A289460C8B}"/>
              </a:ext>
            </a:extLst>
          </p:cNvPr>
          <p:cNvPicPr>
            <a:picLocks noChangeAspect="1"/>
          </p:cNvPicPr>
          <p:nvPr/>
        </p:nvPicPr>
        <p:blipFill rotWithShape="1">
          <a:blip r:embed="rId2"/>
          <a:srcRect t="12174"/>
          <a:stretch/>
        </p:blipFill>
        <p:spPr>
          <a:xfrm>
            <a:off x="0" y="1224280"/>
            <a:ext cx="9144000" cy="5119036"/>
          </a:xfrm>
          <a:prstGeom prst="rect">
            <a:avLst/>
          </a:prstGeom>
        </p:spPr>
      </p:pic>
      <p:sp>
        <p:nvSpPr>
          <p:cNvPr id="6" name="テキスト ボックス 5">
            <a:extLst>
              <a:ext uri="{FF2B5EF4-FFF2-40B4-BE49-F238E27FC236}">
                <a16:creationId xmlns:a16="http://schemas.microsoft.com/office/drawing/2014/main" id="{2CA8CB99-D7F6-4ABB-B7F3-FE9488B1A6CE}"/>
              </a:ext>
            </a:extLst>
          </p:cNvPr>
          <p:cNvSpPr txBox="1"/>
          <p:nvPr/>
        </p:nvSpPr>
        <p:spPr>
          <a:xfrm>
            <a:off x="330200" y="289560"/>
            <a:ext cx="1253741"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kumimoji="1" lang="en-US" altLang="ja-JP" dirty="0"/>
              <a:t>TOP</a:t>
            </a:r>
            <a:r>
              <a:rPr kumimoji="1" lang="ja-JP" altLang="en-US" dirty="0"/>
              <a:t>ページ</a:t>
            </a:r>
          </a:p>
        </p:txBody>
      </p:sp>
      <p:sp>
        <p:nvSpPr>
          <p:cNvPr id="7" name="テキスト ボックス 6">
            <a:extLst>
              <a:ext uri="{FF2B5EF4-FFF2-40B4-BE49-F238E27FC236}">
                <a16:creationId xmlns:a16="http://schemas.microsoft.com/office/drawing/2014/main" id="{A791DF48-6B6D-4C61-8687-E5AEE6E0168F}"/>
              </a:ext>
            </a:extLst>
          </p:cNvPr>
          <p:cNvSpPr txBox="1"/>
          <p:nvPr/>
        </p:nvSpPr>
        <p:spPr>
          <a:xfrm>
            <a:off x="1772920" y="289560"/>
            <a:ext cx="3792898" cy="369332"/>
          </a:xfrm>
          <a:prstGeom prst="rect">
            <a:avLst/>
          </a:prstGeom>
          <a:noFill/>
        </p:spPr>
        <p:txBody>
          <a:bodyPr wrap="none" rtlCol="0">
            <a:spAutoFit/>
          </a:bodyPr>
          <a:lstStyle/>
          <a:p>
            <a:r>
              <a:rPr kumimoji="1" lang="en-US" altLang="ja-JP" dirty="0"/>
              <a:t>TOP</a:t>
            </a:r>
            <a:r>
              <a:rPr kumimoji="1" lang="ja-JP" altLang="en-US" dirty="0"/>
              <a:t>ページは編集の必要ありません</a:t>
            </a:r>
          </a:p>
        </p:txBody>
      </p:sp>
      <p:sp>
        <p:nvSpPr>
          <p:cNvPr id="13" name="吹き出し: 四角形 12">
            <a:extLst>
              <a:ext uri="{FF2B5EF4-FFF2-40B4-BE49-F238E27FC236}">
                <a16:creationId xmlns:a16="http://schemas.microsoft.com/office/drawing/2014/main" id="{8E72F2B9-76F3-45DD-86CA-300CB0EED458}"/>
              </a:ext>
            </a:extLst>
          </p:cNvPr>
          <p:cNvSpPr/>
          <p:nvPr/>
        </p:nvSpPr>
        <p:spPr>
          <a:xfrm>
            <a:off x="3103880" y="1071880"/>
            <a:ext cx="1696720" cy="378968"/>
          </a:xfrm>
          <a:prstGeom prst="wedgeRectCallout">
            <a:avLst>
              <a:gd name="adj1" fmla="val -26821"/>
              <a:gd name="adj2" fmla="val 132205"/>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a:solidFill>
                  <a:sysClr val="windowText" lastClr="000000"/>
                </a:solidFill>
              </a:rPr>
              <a:t>②グリーンキャッチとは</a:t>
            </a:r>
            <a:endParaRPr lang="ja-JP" altLang="en-US" sz="1050" dirty="0">
              <a:solidFill>
                <a:sysClr val="windowText" lastClr="000000"/>
              </a:solidFill>
            </a:endParaRPr>
          </a:p>
        </p:txBody>
      </p:sp>
      <p:sp>
        <p:nvSpPr>
          <p:cNvPr id="14" name="吹き出し: 四角形 13">
            <a:extLst>
              <a:ext uri="{FF2B5EF4-FFF2-40B4-BE49-F238E27FC236}">
                <a16:creationId xmlns:a16="http://schemas.microsoft.com/office/drawing/2014/main" id="{B12AF76E-C5D1-4559-A485-58A4C273F41B}"/>
              </a:ext>
            </a:extLst>
          </p:cNvPr>
          <p:cNvSpPr/>
          <p:nvPr/>
        </p:nvSpPr>
        <p:spPr>
          <a:xfrm>
            <a:off x="858520" y="2402840"/>
            <a:ext cx="1310640" cy="378968"/>
          </a:xfrm>
          <a:prstGeom prst="wedgeRectCallout">
            <a:avLst>
              <a:gd name="adj1" fmla="val 51473"/>
              <a:gd name="adj2" fmla="val -143934"/>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①代表挨拶</a:t>
            </a:r>
            <a:endParaRPr lang="ja-JP" altLang="en-US" sz="1050" dirty="0">
              <a:solidFill>
                <a:sysClr val="windowText" lastClr="000000"/>
              </a:solidFill>
            </a:endParaRPr>
          </a:p>
        </p:txBody>
      </p:sp>
      <p:sp>
        <p:nvSpPr>
          <p:cNvPr id="15" name="吹き出し: 四角形 14">
            <a:extLst>
              <a:ext uri="{FF2B5EF4-FFF2-40B4-BE49-F238E27FC236}">
                <a16:creationId xmlns:a16="http://schemas.microsoft.com/office/drawing/2014/main" id="{B606525C-23C4-4E3C-8B61-86B691E7C92A}"/>
              </a:ext>
            </a:extLst>
          </p:cNvPr>
          <p:cNvSpPr/>
          <p:nvPr/>
        </p:nvSpPr>
        <p:spPr>
          <a:xfrm>
            <a:off x="2738120" y="2915642"/>
            <a:ext cx="1310640" cy="378968"/>
          </a:xfrm>
          <a:prstGeom prst="wedgeRectCallout">
            <a:avLst>
              <a:gd name="adj1" fmla="val -2791"/>
              <a:gd name="adj2" fmla="val -154658"/>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③オーナー制度</a:t>
            </a:r>
            <a:endParaRPr lang="ja-JP" altLang="en-US" sz="1050" dirty="0">
              <a:solidFill>
                <a:sysClr val="windowText" lastClr="000000"/>
              </a:solidFill>
            </a:endParaRPr>
          </a:p>
        </p:txBody>
      </p:sp>
      <p:sp>
        <p:nvSpPr>
          <p:cNvPr id="16" name="吹き出し: 四角形 15">
            <a:extLst>
              <a:ext uri="{FF2B5EF4-FFF2-40B4-BE49-F238E27FC236}">
                <a16:creationId xmlns:a16="http://schemas.microsoft.com/office/drawing/2014/main" id="{0D334764-D3C4-4233-8777-DC5CE56B8EC5}"/>
              </a:ext>
            </a:extLst>
          </p:cNvPr>
          <p:cNvSpPr/>
          <p:nvPr/>
        </p:nvSpPr>
        <p:spPr>
          <a:xfrm>
            <a:off x="4749800" y="2536674"/>
            <a:ext cx="1310640" cy="378968"/>
          </a:xfrm>
          <a:prstGeom prst="wedgeRectCallout">
            <a:avLst>
              <a:gd name="adj1" fmla="val -2791"/>
              <a:gd name="adj2" fmla="val -154658"/>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④グループ会社</a:t>
            </a:r>
            <a:endParaRPr lang="ja-JP" altLang="en-US" sz="1050" dirty="0">
              <a:solidFill>
                <a:sysClr val="windowText" lastClr="000000"/>
              </a:solidFill>
            </a:endParaRPr>
          </a:p>
        </p:txBody>
      </p:sp>
    </p:spTree>
    <p:extLst>
      <p:ext uri="{BB962C8B-B14F-4D97-AF65-F5344CB8AC3E}">
        <p14:creationId xmlns:p14="http://schemas.microsoft.com/office/powerpoint/2010/main" val="419890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2213BB6-C70F-4499-A5B0-177428B88D57}"/>
              </a:ext>
            </a:extLst>
          </p:cNvPr>
          <p:cNvPicPr>
            <a:picLocks noChangeAspect="1"/>
          </p:cNvPicPr>
          <p:nvPr/>
        </p:nvPicPr>
        <p:blipFill rotWithShape="1">
          <a:blip r:embed="rId2"/>
          <a:srcRect t="11651" b="6421"/>
          <a:stretch/>
        </p:blipFill>
        <p:spPr>
          <a:xfrm>
            <a:off x="0" y="1193800"/>
            <a:ext cx="9144000" cy="4775200"/>
          </a:xfrm>
          <a:prstGeom prst="rect">
            <a:avLst/>
          </a:prstGeom>
        </p:spPr>
      </p:pic>
      <p:sp>
        <p:nvSpPr>
          <p:cNvPr id="4" name="テキスト ボックス 3">
            <a:extLst>
              <a:ext uri="{FF2B5EF4-FFF2-40B4-BE49-F238E27FC236}">
                <a16:creationId xmlns:a16="http://schemas.microsoft.com/office/drawing/2014/main" id="{F2B98CAB-6974-4A92-8034-6DA965C7FFA3}"/>
              </a:ext>
            </a:extLst>
          </p:cNvPr>
          <p:cNvSpPr txBox="1"/>
          <p:nvPr/>
        </p:nvSpPr>
        <p:spPr>
          <a:xfrm>
            <a:off x="330200" y="289560"/>
            <a:ext cx="1253741"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kumimoji="1" lang="en-US" altLang="ja-JP" dirty="0"/>
              <a:t>TOP</a:t>
            </a:r>
            <a:r>
              <a:rPr kumimoji="1" lang="ja-JP" altLang="en-US" dirty="0"/>
              <a:t>ページ</a:t>
            </a:r>
          </a:p>
        </p:txBody>
      </p:sp>
      <p:sp>
        <p:nvSpPr>
          <p:cNvPr id="5" name="吹き出し: 四角形 4">
            <a:extLst>
              <a:ext uri="{FF2B5EF4-FFF2-40B4-BE49-F238E27FC236}">
                <a16:creationId xmlns:a16="http://schemas.microsoft.com/office/drawing/2014/main" id="{46E5BFE3-68F2-463D-9A43-35355E95CD6F}"/>
              </a:ext>
            </a:extLst>
          </p:cNvPr>
          <p:cNvSpPr/>
          <p:nvPr/>
        </p:nvSpPr>
        <p:spPr>
          <a:xfrm>
            <a:off x="1214120" y="2018514"/>
            <a:ext cx="1310640" cy="378968"/>
          </a:xfrm>
          <a:prstGeom prst="wedgeRectCallout">
            <a:avLst>
              <a:gd name="adj1" fmla="val -51628"/>
              <a:gd name="adj2" fmla="val 16973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⑤生産方法</a:t>
            </a:r>
            <a:endParaRPr lang="ja-JP" altLang="en-US" sz="1050" dirty="0">
              <a:solidFill>
                <a:sysClr val="windowText" lastClr="000000"/>
              </a:solidFill>
            </a:endParaRPr>
          </a:p>
        </p:txBody>
      </p:sp>
      <p:sp>
        <p:nvSpPr>
          <p:cNvPr id="6" name="吹き出し: 四角形 5">
            <a:extLst>
              <a:ext uri="{FF2B5EF4-FFF2-40B4-BE49-F238E27FC236}">
                <a16:creationId xmlns:a16="http://schemas.microsoft.com/office/drawing/2014/main" id="{E3D25BE4-E5B7-48EF-A434-74196ACB6521}"/>
              </a:ext>
            </a:extLst>
          </p:cNvPr>
          <p:cNvSpPr/>
          <p:nvPr/>
        </p:nvSpPr>
        <p:spPr>
          <a:xfrm>
            <a:off x="3896360" y="2018514"/>
            <a:ext cx="1422400" cy="378968"/>
          </a:xfrm>
          <a:prstGeom prst="wedgeRectCallout">
            <a:avLst>
              <a:gd name="adj1" fmla="val -51628"/>
              <a:gd name="adj2" fmla="val 16973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⑥一緒にできること</a:t>
            </a:r>
            <a:endParaRPr lang="ja-JP" altLang="en-US" sz="1050" dirty="0">
              <a:solidFill>
                <a:sysClr val="windowText" lastClr="000000"/>
              </a:solidFill>
            </a:endParaRPr>
          </a:p>
        </p:txBody>
      </p:sp>
      <p:sp>
        <p:nvSpPr>
          <p:cNvPr id="7" name="吹き出し: 四角形 6">
            <a:extLst>
              <a:ext uri="{FF2B5EF4-FFF2-40B4-BE49-F238E27FC236}">
                <a16:creationId xmlns:a16="http://schemas.microsoft.com/office/drawing/2014/main" id="{3FECE2BC-3DE8-4A70-97D7-0382980CB4BA}"/>
              </a:ext>
            </a:extLst>
          </p:cNvPr>
          <p:cNvSpPr/>
          <p:nvPr/>
        </p:nvSpPr>
        <p:spPr>
          <a:xfrm>
            <a:off x="6690360" y="2069314"/>
            <a:ext cx="1422400" cy="378968"/>
          </a:xfrm>
          <a:prstGeom prst="wedgeRectCallout">
            <a:avLst>
              <a:gd name="adj1" fmla="val -51628"/>
              <a:gd name="adj2" fmla="val 16973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⑦災害補償</a:t>
            </a:r>
            <a:endParaRPr lang="ja-JP" altLang="en-US" sz="1050" dirty="0">
              <a:solidFill>
                <a:sysClr val="windowText" lastClr="000000"/>
              </a:solidFill>
            </a:endParaRPr>
          </a:p>
        </p:txBody>
      </p:sp>
    </p:spTree>
    <p:extLst>
      <p:ext uri="{BB962C8B-B14F-4D97-AF65-F5344CB8AC3E}">
        <p14:creationId xmlns:p14="http://schemas.microsoft.com/office/powerpoint/2010/main" val="1643750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吹き出し: 四角形 1">
            <a:extLst>
              <a:ext uri="{FF2B5EF4-FFF2-40B4-BE49-F238E27FC236}">
                <a16:creationId xmlns:a16="http://schemas.microsoft.com/office/drawing/2014/main" id="{B9A0E6B8-94F8-460E-828A-D2AD42F985F9}"/>
              </a:ext>
            </a:extLst>
          </p:cNvPr>
          <p:cNvSpPr/>
          <p:nvPr/>
        </p:nvSpPr>
        <p:spPr>
          <a:xfrm>
            <a:off x="309880" y="320040"/>
            <a:ext cx="1310640" cy="378968"/>
          </a:xfrm>
          <a:prstGeom prst="wedgeRectCallout">
            <a:avLst>
              <a:gd name="adj1" fmla="val 18140"/>
              <a:gd name="adj2" fmla="val 19605"/>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①代表挨拶</a:t>
            </a:r>
            <a:endParaRPr lang="ja-JP" altLang="en-US" sz="1050" dirty="0">
              <a:solidFill>
                <a:sysClr val="windowText" lastClr="000000"/>
              </a:solidFill>
            </a:endParaRPr>
          </a:p>
        </p:txBody>
      </p:sp>
      <p:sp>
        <p:nvSpPr>
          <p:cNvPr id="3" name="テキスト ボックス 2">
            <a:extLst>
              <a:ext uri="{FF2B5EF4-FFF2-40B4-BE49-F238E27FC236}">
                <a16:creationId xmlns:a16="http://schemas.microsoft.com/office/drawing/2014/main" id="{0833B22D-E68C-41A9-A3D0-149052C03B9D}"/>
              </a:ext>
            </a:extLst>
          </p:cNvPr>
          <p:cNvSpPr txBox="1"/>
          <p:nvPr/>
        </p:nvSpPr>
        <p:spPr>
          <a:xfrm>
            <a:off x="198120" y="1012952"/>
            <a:ext cx="8117840" cy="15824944"/>
          </a:xfrm>
          <a:prstGeom prst="rect">
            <a:avLst/>
          </a:prstGeom>
          <a:noFill/>
        </p:spPr>
        <p:txBody>
          <a:bodyPr wrap="square" rtlCol="0">
            <a:spAutoFit/>
          </a:bodyPr>
          <a:lstStyle/>
          <a:p>
            <a:r>
              <a:rPr kumimoji="1" lang="ja-JP" altLang="en-US" sz="1100" dirty="0"/>
              <a:t>「農業を通して何かを伝えたい・・・」</a:t>
            </a:r>
          </a:p>
          <a:p>
            <a:endParaRPr kumimoji="1" lang="ja-JP" altLang="en-US" sz="1100" dirty="0"/>
          </a:p>
          <a:p>
            <a:r>
              <a:rPr kumimoji="1" lang="ja-JP" altLang="en-US" sz="1100" dirty="0"/>
              <a:t>「野菜はキライ」</a:t>
            </a:r>
          </a:p>
          <a:p>
            <a:r>
              <a:rPr kumimoji="1" lang="ja-JP" altLang="en-US" sz="1100" dirty="0"/>
              <a:t>「食べ物はあって当たり前」</a:t>
            </a:r>
          </a:p>
          <a:p>
            <a:endParaRPr kumimoji="1" lang="ja-JP" altLang="en-US" sz="1100" dirty="0"/>
          </a:p>
          <a:p>
            <a:r>
              <a:rPr kumimoji="1" lang="ja-JP" altLang="en-US" sz="1100" dirty="0"/>
              <a:t>わが子たちが大地の恵みやお母さんのつくるごはんに</a:t>
            </a:r>
          </a:p>
          <a:p>
            <a:r>
              <a:rPr kumimoji="1" lang="ja-JP" altLang="en-US" sz="1100" dirty="0"/>
              <a:t>「ありがとう」の気持ちを持てなくなっている</a:t>
            </a:r>
            <a:r>
              <a:rPr kumimoji="1" lang="en-US" altLang="ja-JP" sz="1100" dirty="0"/>
              <a:t>…</a:t>
            </a:r>
            <a:r>
              <a:rPr kumimoji="1" lang="ja-JP" altLang="en-US" sz="1100" dirty="0"/>
              <a:t>。</a:t>
            </a:r>
          </a:p>
          <a:p>
            <a:endParaRPr kumimoji="1" lang="ja-JP" altLang="en-US" sz="1100" dirty="0"/>
          </a:p>
          <a:p>
            <a:r>
              <a:rPr kumimoji="1" lang="ja-JP" altLang="en-US" sz="1100" dirty="0"/>
              <a:t>それに気づいたとき、</a:t>
            </a:r>
          </a:p>
          <a:p>
            <a:r>
              <a:rPr kumimoji="1" lang="ja-JP" altLang="en-US" sz="1100" dirty="0"/>
              <a:t>スーツを脱いで農家になることを決めました。</a:t>
            </a:r>
          </a:p>
          <a:p>
            <a:endParaRPr kumimoji="1" lang="ja-JP" altLang="en-US" sz="1100" dirty="0"/>
          </a:p>
          <a:p>
            <a:r>
              <a:rPr kumimoji="1" lang="ja-JP" altLang="en-US" sz="1100" dirty="0"/>
              <a:t>学校で農業を学び、</a:t>
            </a:r>
          </a:p>
          <a:p>
            <a:r>
              <a:rPr kumimoji="1" lang="ja-JP" altLang="en-US" sz="1100" dirty="0"/>
              <a:t>全国各地の専門家に栽培方法を教わり実践。</a:t>
            </a:r>
          </a:p>
          <a:p>
            <a:r>
              <a:rPr kumimoji="1" lang="ja-JP" altLang="en-US" sz="1100" dirty="0"/>
              <a:t>土づくりからこだわり、</a:t>
            </a:r>
          </a:p>
          <a:p>
            <a:r>
              <a:rPr kumimoji="1" lang="ja-JP" altLang="en-US" sz="1100" dirty="0"/>
              <a:t>毎日汗を流して野菜を育てる私を見て、</a:t>
            </a:r>
          </a:p>
          <a:p>
            <a:r>
              <a:rPr kumimoji="1" lang="ja-JP" altLang="en-US" sz="1100" dirty="0"/>
              <a:t>自然と子どもたちも手伝うようになりました。</a:t>
            </a:r>
          </a:p>
          <a:p>
            <a:endParaRPr kumimoji="1" lang="ja-JP" altLang="en-US" sz="1100" dirty="0"/>
          </a:p>
          <a:p>
            <a:r>
              <a:rPr kumimoji="1" lang="ja-JP" altLang="en-US" sz="1100" dirty="0"/>
              <a:t>次第に食べ物に感謝する心が芽生え、</a:t>
            </a:r>
          </a:p>
          <a:p>
            <a:r>
              <a:rPr kumimoji="1" lang="ja-JP" altLang="en-US" sz="1100" dirty="0"/>
              <a:t>お母さんのごはんをなんでも笑顔で食べるように。</a:t>
            </a:r>
          </a:p>
          <a:p>
            <a:r>
              <a:rPr kumimoji="1" lang="ja-JP" altLang="en-US" sz="1100" dirty="0"/>
              <a:t>家族いっしょの時間も増えました。</a:t>
            </a:r>
          </a:p>
          <a:p>
            <a:endParaRPr kumimoji="1" lang="ja-JP" altLang="en-US" sz="1100" dirty="0"/>
          </a:p>
          <a:p>
            <a:r>
              <a:rPr kumimoji="1" lang="ja-JP" altLang="en-US" sz="1100" dirty="0"/>
              <a:t>お客さまに恵まれ、自分の野菜が順調に売れていく中では、</a:t>
            </a:r>
          </a:p>
          <a:p>
            <a:r>
              <a:rPr kumimoji="1" lang="ja-JP" altLang="en-US" sz="1100" dirty="0"/>
              <a:t>こんな思いも生まれました。</a:t>
            </a:r>
          </a:p>
          <a:p>
            <a:r>
              <a:rPr kumimoji="1" lang="ja-JP" altLang="en-US" sz="1100" dirty="0"/>
              <a:t>「規格外品、売れ残り、栽培後の野菜くずってもったいない！」</a:t>
            </a:r>
          </a:p>
          <a:p>
            <a:endParaRPr kumimoji="1" lang="ja-JP" altLang="en-US" sz="1100" dirty="0"/>
          </a:p>
          <a:p>
            <a:r>
              <a:rPr kumimoji="1" lang="ja-JP" altLang="en-US" sz="1100" dirty="0"/>
              <a:t>このもったいない野菜たちをどうにかしようと、</a:t>
            </a:r>
          </a:p>
          <a:p>
            <a:r>
              <a:rPr kumimoji="1" lang="ja-JP" altLang="en-US" sz="1100" dirty="0"/>
              <a:t>神戸市や兵庫県に相談し、活動をスタート。</a:t>
            </a:r>
          </a:p>
          <a:p>
            <a:r>
              <a:rPr kumimoji="1" lang="ja-JP" altLang="en-US" sz="1100" dirty="0"/>
              <a:t>子ども食堂や児童養護施設へ提供したり、</a:t>
            </a:r>
          </a:p>
          <a:p>
            <a:r>
              <a:rPr kumimoji="1" lang="ja-JP" altLang="en-US" sz="1100" dirty="0"/>
              <a:t>体験農業や体験収穫を行ったり。</a:t>
            </a:r>
          </a:p>
          <a:p>
            <a:r>
              <a:rPr kumimoji="1" lang="ja-JP" altLang="en-US" sz="1100" dirty="0"/>
              <a:t>「思い立ったらすぐ行動！」と、いろいろチャレンジしてきました。</a:t>
            </a:r>
          </a:p>
          <a:p>
            <a:r>
              <a:rPr kumimoji="1" lang="ja-JP" altLang="en-US" sz="1100" dirty="0"/>
              <a:t>その中で、たくさんの人とのご縁も生まれました。</a:t>
            </a:r>
          </a:p>
          <a:p>
            <a:endParaRPr kumimoji="1" lang="ja-JP" altLang="en-US" sz="1100" dirty="0"/>
          </a:p>
          <a:p>
            <a:r>
              <a:rPr kumimoji="1" lang="ja-JP" altLang="en-US" sz="1100" dirty="0"/>
              <a:t>農業を通して学んだこと、感じたことは</a:t>
            </a:r>
          </a:p>
          <a:p>
            <a:r>
              <a:rPr kumimoji="1" lang="ja-JP" altLang="en-US" sz="1100" dirty="0"/>
              <a:t>語り尽くせないほどあります。</a:t>
            </a:r>
          </a:p>
          <a:p>
            <a:r>
              <a:rPr kumimoji="1" lang="ja-JP" altLang="en-US" sz="1100" dirty="0"/>
              <a:t>そして、伝えたいことがまだまだ山ほどあります。</a:t>
            </a:r>
          </a:p>
          <a:p>
            <a:endParaRPr kumimoji="1" lang="ja-JP" altLang="en-US" sz="1100" dirty="0"/>
          </a:p>
          <a:p>
            <a:r>
              <a:rPr kumimoji="1" lang="ja-JP" altLang="en-US" sz="1100" dirty="0"/>
              <a:t>でも、私だけでは何もできません。</a:t>
            </a:r>
          </a:p>
          <a:p>
            <a:r>
              <a:rPr kumimoji="1" lang="ja-JP" altLang="en-US" sz="1100" dirty="0"/>
              <a:t>ひとりの力は小さくても、</a:t>
            </a:r>
          </a:p>
          <a:p>
            <a:r>
              <a:rPr kumimoji="1" lang="ja-JP" altLang="en-US" sz="1100" dirty="0"/>
              <a:t>たくさん集まれば大きな波を起こせます。</a:t>
            </a:r>
          </a:p>
          <a:p>
            <a:endParaRPr kumimoji="1" lang="ja-JP" altLang="en-US" sz="1100" dirty="0"/>
          </a:p>
          <a:p>
            <a:r>
              <a:rPr kumimoji="1" lang="ja-JP" altLang="en-US" sz="1100" dirty="0"/>
              <a:t>今、農家をやっている人。</a:t>
            </a:r>
          </a:p>
          <a:p>
            <a:r>
              <a:rPr kumimoji="1" lang="ja-JP" altLang="en-US" sz="1100" dirty="0"/>
              <a:t>これから農家になりたい人。</a:t>
            </a:r>
          </a:p>
          <a:p>
            <a:r>
              <a:rPr kumimoji="1" lang="ja-JP" altLang="en-US" sz="1100" dirty="0"/>
              <a:t>農業の廃業を考えている方々。</a:t>
            </a:r>
          </a:p>
          <a:p>
            <a:r>
              <a:rPr kumimoji="1" lang="ja-JP" altLang="en-US" sz="1100" dirty="0"/>
              <a:t>野菜が好きな人。</a:t>
            </a:r>
          </a:p>
          <a:p>
            <a:r>
              <a:rPr kumimoji="1" lang="ja-JP" altLang="en-US" sz="1100" dirty="0"/>
              <a:t>いっしょに日本の農業に喚起してイノベーションを起こしましょう。</a:t>
            </a:r>
          </a:p>
          <a:p>
            <a:endParaRPr kumimoji="1" lang="ja-JP" altLang="en-US" sz="1100" dirty="0"/>
          </a:p>
          <a:p>
            <a:r>
              <a:rPr kumimoji="1" lang="ja-JP" altLang="en-US" sz="1100" dirty="0"/>
              <a:t>神戸グリーンキャッチ</a:t>
            </a:r>
          </a:p>
          <a:p>
            <a:r>
              <a:rPr kumimoji="1" lang="ja-JP" altLang="en-US" sz="1100" dirty="0"/>
              <a:t>代表　笹山 大</a:t>
            </a:r>
          </a:p>
          <a:p>
            <a:endParaRPr kumimoji="1" lang="ja-JP" altLang="en-US" sz="1100" dirty="0"/>
          </a:p>
          <a:p>
            <a:r>
              <a:rPr kumimoji="1" lang="ja-JP" altLang="en-US" sz="1100" dirty="0"/>
              <a:t>●わたしの“より道人生”年表</a:t>
            </a:r>
          </a:p>
          <a:p>
            <a:r>
              <a:rPr kumimoji="1" lang="en-US" altLang="ja-JP" sz="1100" dirty="0"/>
              <a:t>1975</a:t>
            </a:r>
            <a:r>
              <a:rPr kumimoji="1" lang="ja-JP" altLang="en-US" sz="1100" dirty="0"/>
              <a:t>年　長崎県生まれ。</a:t>
            </a:r>
          </a:p>
          <a:p>
            <a:r>
              <a:rPr kumimoji="1" lang="ja-JP" altLang="en-US" sz="1100" dirty="0"/>
              <a:t>７歳　父の仕事の飲食ブースで初のアルバイトを経験。</a:t>
            </a:r>
          </a:p>
          <a:p>
            <a:r>
              <a:rPr kumimoji="1" lang="en-US" altLang="ja-JP" sz="1100" dirty="0"/>
              <a:t>16</a:t>
            </a:r>
            <a:r>
              <a:rPr kumimoji="1" lang="ja-JP" altLang="en-US" sz="1100" dirty="0"/>
              <a:t>歳　野球で高校に進学するも１年で自主退部。いたたまれず高校を中退。</a:t>
            </a:r>
          </a:p>
          <a:p>
            <a:r>
              <a:rPr kumimoji="1" lang="ja-JP" altLang="en-US" sz="1100" dirty="0"/>
              <a:t>ガソリンスタンドでアルバイトを始め、トップ成績を達成。</a:t>
            </a:r>
          </a:p>
          <a:p>
            <a:r>
              <a:rPr kumimoji="1" lang="en-US" altLang="ja-JP" sz="1100" dirty="0"/>
              <a:t>17</a:t>
            </a:r>
            <a:r>
              <a:rPr kumimoji="1" lang="ja-JP" altLang="en-US" sz="1100" dirty="0"/>
              <a:t>歳　父の仕事を手伝い、スペイン料理・フランス料理の見習いコックに。</a:t>
            </a:r>
          </a:p>
          <a:p>
            <a:r>
              <a:rPr kumimoji="1" lang="en-US" altLang="ja-JP" sz="1100" dirty="0"/>
              <a:t>18</a:t>
            </a:r>
            <a:r>
              <a:rPr kumimoji="1" lang="ja-JP" altLang="en-US" sz="1100" dirty="0"/>
              <a:t>歳　親元を退職したものの、お金がなくなり交通誘導員になる（働きが認められ、勤務１年で役員に就任）。</a:t>
            </a:r>
          </a:p>
          <a:p>
            <a:r>
              <a:rPr kumimoji="1" lang="en-US" altLang="ja-JP" sz="1100" dirty="0"/>
              <a:t>19</a:t>
            </a:r>
            <a:r>
              <a:rPr kumimoji="1" lang="ja-JP" altLang="en-US" sz="1100" dirty="0"/>
              <a:t>歳　阪神淡路大震災で被災。職場を希望退職し、ボランティアでハウスメーカーと契約。屋根修復工事業を営む。</a:t>
            </a:r>
          </a:p>
          <a:p>
            <a:r>
              <a:rPr kumimoji="1" lang="en-US" altLang="ja-JP" sz="1100" dirty="0"/>
              <a:t>21</a:t>
            </a:r>
            <a:r>
              <a:rPr kumimoji="1" lang="ja-JP" altLang="en-US" sz="1100" dirty="0"/>
              <a:t>歳　大手製造会社に勤務しながら、夜間の副業を開始。→たこ焼き販売が当たる。</a:t>
            </a:r>
          </a:p>
          <a:p>
            <a:r>
              <a:rPr kumimoji="1" lang="en-US" altLang="ja-JP" sz="1100" dirty="0"/>
              <a:t>23</a:t>
            </a:r>
            <a:r>
              <a:rPr kumimoji="1" lang="ja-JP" altLang="en-US" sz="1100" dirty="0"/>
              <a:t>歳　飲食業への未練が募り会社を退職。スイーツメーカーに入社しスピード昇進。</a:t>
            </a:r>
          </a:p>
          <a:p>
            <a:r>
              <a:rPr kumimoji="1" lang="en-US" altLang="ja-JP" sz="1100" dirty="0"/>
              <a:t>24</a:t>
            </a:r>
            <a:r>
              <a:rPr kumimoji="1" lang="ja-JP" altLang="en-US" sz="1100" dirty="0"/>
              <a:t>歳　料理への概念と情熱が</a:t>
            </a:r>
            <a:r>
              <a:rPr kumimoji="1" lang="en-US" altLang="ja-JP" sz="1100" dirty="0"/>
              <a:t>180</a:t>
            </a:r>
            <a:r>
              <a:rPr kumimoji="1" lang="ja-JP" altLang="en-US" sz="1100" dirty="0"/>
              <a:t>度変わり、本格的に勉強するため海外へ。「飲食店の開業」が将来の夢になる。アジアやヨーロッパなど世界各国をめぐり、スパイス、食文化、食材の歴史、美的センスを学ぶ。</a:t>
            </a:r>
          </a:p>
          <a:p>
            <a:r>
              <a:rPr kumimoji="1" lang="en-US" altLang="ja-JP" sz="1100" dirty="0"/>
              <a:t>26</a:t>
            </a:r>
            <a:r>
              <a:rPr kumimoji="1" lang="ja-JP" altLang="en-US" sz="1100" dirty="0"/>
              <a:t>歳　帰国。飲食店開業のために不動産屋をまわるも、理解できないことや納得できないことが発生。「わからないなら勉強！」と３年間と決めて不動産業界へ就職（これまた１年で統括営業主任、店長になる）。</a:t>
            </a:r>
          </a:p>
          <a:p>
            <a:r>
              <a:rPr kumimoji="1" lang="en-US" altLang="ja-JP" sz="1100" dirty="0"/>
              <a:t>29</a:t>
            </a:r>
            <a:r>
              <a:rPr kumimoji="1" lang="ja-JP" altLang="en-US" sz="1100" dirty="0"/>
              <a:t>歳　不動産業の勉強期間を終え、不動産会社を退職するが、取引先からの「辞めないでコール」に応え、不動産会社を開業。</a:t>
            </a:r>
          </a:p>
          <a:p>
            <a:r>
              <a:rPr kumimoji="1" lang="en-US" altLang="ja-JP" sz="1100" dirty="0"/>
              <a:t>30</a:t>
            </a:r>
            <a:r>
              <a:rPr kumimoji="1" lang="ja-JP" altLang="en-US" sz="1100" dirty="0"/>
              <a:t>歳　住宅開発、老健施設、高齢者賃貸住宅などのコンサル事業を開始。スーパー・小売事業・企業・組合などの経営立て直しプランニング事業もスタート。</a:t>
            </a:r>
          </a:p>
          <a:p>
            <a:r>
              <a:rPr kumimoji="1" lang="en-US" altLang="ja-JP" sz="1100" dirty="0"/>
              <a:t>32</a:t>
            </a:r>
            <a:r>
              <a:rPr kumimoji="1" lang="ja-JP" altLang="en-US" sz="1100" dirty="0"/>
              <a:t>歳　再び夢のことを思い出し（飲食店の開業）、ついにバル型立ち飲み・焼き鳥店を立ち上げるが、高値が付き、早々に店を売却。</a:t>
            </a:r>
          </a:p>
          <a:p>
            <a:r>
              <a:rPr kumimoji="1" lang="en-US" altLang="ja-JP" sz="1100" dirty="0"/>
              <a:t>39</a:t>
            </a:r>
            <a:r>
              <a:rPr kumimoji="1" lang="ja-JP" altLang="en-US" sz="1100" dirty="0"/>
              <a:t>歳　不動産業を引退。わが子に食の重要性や人への思いやり、感謝の心を持つことの大切さなどを野菜づくりを通して伝えるため、農業に取り組む決意をする。</a:t>
            </a:r>
          </a:p>
          <a:p>
            <a:r>
              <a:rPr kumimoji="1" lang="ja-JP" altLang="en-US" sz="1100" dirty="0"/>
              <a:t>現在は、児童養護施設や子ども食堂などさまざまな環境を抱えた子どもたちに、「野菜づくりを通して何かを伝えたい」という気持ちでお手伝いをしている。</a:t>
            </a:r>
          </a:p>
          <a:p>
            <a:endParaRPr kumimoji="1" lang="ja-JP" altLang="en-US" sz="1100" dirty="0"/>
          </a:p>
          <a:p>
            <a:r>
              <a:rPr kumimoji="1" lang="ja-JP" altLang="en-US" sz="1100" dirty="0"/>
              <a:t>●その他いろいろ</a:t>
            </a:r>
          </a:p>
          <a:p>
            <a:r>
              <a:rPr kumimoji="1" lang="ja-JP" altLang="en-US" sz="1100" dirty="0"/>
              <a:t>兵庫県みどり公社楽農学校就農コース</a:t>
            </a:r>
            <a:r>
              <a:rPr kumimoji="1" lang="en-US" altLang="ja-JP" sz="1100" dirty="0"/>
              <a:t>11</a:t>
            </a:r>
            <a:r>
              <a:rPr kumimoji="1" lang="ja-JP" altLang="en-US" sz="1100" dirty="0"/>
              <a:t>期卒業</a:t>
            </a:r>
          </a:p>
          <a:p>
            <a:r>
              <a:rPr kumimoji="1" lang="ja-JP" altLang="en-US" sz="1100" dirty="0"/>
              <a:t>神戸市耕作放棄地解消事業・初年度モデル事業者認定</a:t>
            </a:r>
          </a:p>
          <a:p>
            <a:r>
              <a:rPr kumimoji="1" lang="ja-JP" altLang="en-US" sz="1100" dirty="0"/>
              <a:t>協同出荷組合設立</a:t>
            </a:r>
          </a:p>
          <a:p>
            <a:r>
              <a:rPr kumimoji="1" lang="ja-JP" altLang="en-US" sz="1100" dirty="0"/>
              <a:t>兵庫県立農業大学・新規研修会終了</a:t>
            </a:r>
          </a:p>
          <a:p>
            <a:r>
              <a:rPr kumimoji="1" lang="ja-JP" altLang="en-US" sz="1100" dirty="0"/>
              <a:t>兵庫県神戸市・認定新規農業者資格取得</a:t>
            </a:r>
          </a:p>
          <a:p>
            <a:r>
              <a:rPr kumimoji="1" lang="en-US" altLang="ja-JP" sz="1100" dirty="0"/>
              <a:t>JA</a:t>
            </a:r>
            <a:r>
              <a:rPr kumimoji="1" lang="ja-JP" altLang="en-US" sz="1100" dirty="0"/>
              <a:t>兵庫六甲・神戸ゆめファーム研究研修２年間習得</a:t>
            </a:r>
          </a:p>
          <a:p>
            <a:r>
              <a:rPr kumimoji="1" lang="ja-JP" altLang="en-US" sz="1100" dirty="0"/>
              <a:t>全国農業組合主宰・欧州オランダ大規模栽培施設研修終了</a:t>
            </a:r>
          </a:p>
          <a:p>
            <a:r>
              <a:rPr kumimoji="1" lang="ja-JP" altLang="en-US" sz="1100" dirty="0"/>
              <a:t>兵庫県とまと生産拡大協議会会員</a:t>
            </a:r>
          </a:p>
          <a:p>
            <a:r>
              <a:rPr kumimoji="1" lang="ja-JP" altLang="en-US" sz="1100" dirty="0"/>
              <a:t>兵庫県施設イチゴ研究会会員</a:t>
            </a:r>
          </a:p>
          <a:p>
            <a:r>
              <a:rPr kumimoji="1" lang="ja-JP" altLang="en-US" sz="1100" dirty="0"/>
              <a:t>兵庫県施設貸与事業認定取得（兵庫県民間の個人取得は初）</a:t>
            </a:r>
          </a:p>
          <a:p>
            <a:r>
              <a:rPr kumimoji="1" lang="ja-JP" altLang="en-US" sz="1100" dirty="0"/>
              <a:t>兵庫県主催兵庫農業</a:t>
            </a:r>
            <a:r>
              <a:rPr kumimoji="1" lang="en-US" altLang="ja-JP" sz="1100" dirty="0"/>
              <a:t>MBA</a:t>
            </a:r>
            <a:r>
              <a:rPr kumimoji="1" lang="ja-JP" altLang="en-US" sz="1100" dirty="0"/>
              <a:t>塾</a:t>
            </a:r>
            <a:r>
              <a:rPr kumimoji="1" lang="en-US" altLang="ja-JP" sz="1100" dirty="0"/>
              <a:t>10</a:t>
            </a:r>
            <a:r>
              <a:rPr kumimoji="1" lang="ja-JP" altLang="en-US" sz="1100" dirty="0"/>
              <a:t>期生卒業</a:t>
            </a:r>
          </a:p>
          <a:p>
            <a:r>
              <a:rPr kumimoji="1" lang="ja-JP" altLang="en-US" sz="1100" dirty="0"/>
              <a:t>特殊肥料開発（特許出願中）</a:t>
            </a:r>
          </a:p>
          <a:p>
            <a:r>
              <a:rPr kumimoji="1" lang="ja-JP" altLang="en-US" sz="1100" dirty="0"/>
              <a:t>特殊栽培考案（特許出願中）兵庫県農業水産技術センター研究員協力</a:t>
            </a:r>
          </a:p>
          <a:p>
            <a:r>
              <a:rPr kumimoji="1" lang="ja-JP" altLang="en-US" sz="1100" dirty="0"/>
              <a:t>社団法人立ち上げ</a:t>
            </a:r>
          </a:p>
          <a:p>
            <a:r>
              <a:rPr kumimoji="1" lang="ja-JP" altLang="en-US" sz="1100" dirty="0"/>
              <a:t>団体総合保険の開発</a:t>
            </a:r>
          </a:p>
          <a:p>
            <a:r>
              <a:rPr kumimoji="1" lang="ja-JP" altLang="en-US" sz="1100" dirty="0"/>
              <a:t>一次産業の設備・資材・商社・メーカーとのイノベーションプランニングと販売</a:t>
            </a:r>
          </a:p>
        </p:txBody>
      </p:sp>
    </p:spTree>
    <p:extLst>
      <p:ext uri="{BB962C8B-B14F-4D97-AF65-F5344CB8AC3E}">
        <p14:creationId xmlns:p14="http://schemas.microsoft.com/office/powerpoint/2010/main" val="2676771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吹き出し: 四角形 1">
            <a:extLst>
              <a:ext uri="{FF2B5EF4-FFF2-40B4-BE49-F238E27FC236}">
                <a16:creationId xmlns:a16="http://schemas.microsoft.com/office/drawing/2014/main" id="{E69D46B0-F17D-498D-AAAF-1541140F7BBA}"/>
              </a:ext>
            </a:extLst>
          </p:cNvPr>
          <p:cNvSpPr/>
          <p:nvPr/>
        </p:nvSpPr>
        <p:spPr>
          <a:xfrm>
            <a:off x="208280" y="208280"/>
            <a:ext cx="1696720" cy="378968"/>
          </a:xfrm>
          <a:prstGeom prst="wedgeRectCallout">
            <a:avLst>
              <a:gd name="adj1" fmla="val -20833"/>
              <a:gd name="adj2" fmla="val -1792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a:solidFill>
                  <a:sysClr val="windowText" lastClr="000000"/>
                </a:solidFill>
              </a:rPr>
              <a:t>②グリーンキャッチとは</a:t>
            </a:r>
            <a:endParaRPr lang="ja-JP" altLang="en-US" sz="1050" dirty="0">
              <a:solidFill>
                <a:sysClr val="windowText" lastClr="000000"/>
              </a:solidFill>
            </a:endParaRPr>
          </a:p>
        </p:txBody>
      </p:sp>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5909310"/>
          </a:xfrm>
          <a:prstGeom prst="rect">
            <a:avLst/>
          </a:prstGeom>
          <a:noFill/>
        </p:spPr>
        <p:txBody>
          <a:bodyPr wrap="square" rtlCol="0">
            <a:spAutoFit/>
          </a:bodyPr>
          <a:lstStyle/>
          <a:p>
            <a:r>
              <a:rPr kumimoji="1" lang="ja-JP" altLang="en-US" sz="1400" dirty="0"/>
              <a:t>自然にやさしく、自然と共存する「循環農法」で</a:t>
            </a:r>
          </a:p>
          <a:p>
            <a:r>
              <a:rPr kumimoji="1" lang="ja-JP" altLang="en-US" sz="1400" dirty="0"/>
              <a:t>元気な野菜をつくっています</a:t>
            </a:r>
          </a:p>
          <a:p>
            <a:endParaRPr kumimoji="1" lang="ja-JP" altLang="en-US" sz="1400" dirty="0"/>
          </a:p>
          <a:p>
            <a:r>
              <a:rPr kumimoji="1" lang="ja-JP" altLang="en-US" sz="1400" dirty="0"/>
              <a:t>神戸グリーンキャッチでは、自然環境のことを考え、自然と共存できる「循環農法」を実践。いきいきと元気な野菜を育て、たくさんの人に届けています。つくった野菜は子ども食堂や児童養護施設に提供したり、神戸中央市場を通してスーパーなどに並ぶほか、直売所での販売やイベントへの出店と、活動のフィールドはどんどん広がっています。今後も神戸グリーンキャッチができることを考え、共生イノベーションを創出していきます。</a:t>
            </a:r>
          </a:p>
          <a:p>
            <a:endParaRPr kumimoji="1" lang="ja-JP" altLang="en-US" sz="1400" dirty="0"/>
          </a:p>
          <a:p>
            <a:r>
              <a:rPr kumimoji="1" lang="en-US" altLang="ja-JP" sz="1400" dirty="0"/>
              <a:t>【</a:t>
            </a:r>
            <a:r>
              <a:rPr kumimoji="1" lang="ja-JP" altLang="en-US" sz="1400" dirty="0"/>
              <a:t>業務内容</a:t>
            </a:r>
            <a:r>
              <a:rPr kumimoji="1" lang="en-US" altLang="ja-JP" sz="1400" dirty="0"/>
              <a:t>】</a:t>
            </a:r>
          </a:p>
          <a:p>
            <a:r>
              <a:rPr kumimoji="1" lang="ja-JP" altLang="en-US" sz="1400" dirty="0"/>
              <a:t>・季節野菜と周年野菜の生産、協同出荷および販売</a:t>
            </a:r>
          </a:p>
          <a:p>
            <a:r>
              <a:rPr kumimoji="1" lang="ja-JP" altLang="en-US" sz="1400" dirty="0"/>
              <a:t>・食育活動、農業体験サポート</a:t>
            </a:r>
          </a:p>
          <a:p>
            <a:r>
              <a:rPr kumimoji="1" lang="ja-JP" altLang="en-US" sz="1400" dirty="0"/>
              <a:t>・業務店卸</a:t>
            </a:r>
          </a:p>
          <a:p>
            <a:r>
              <a:rPr kumimoji="1" lang="ja-JP" altLang="en-US" sz="1400" dirty="0"/>
              <a:t>・栽培施設、生産、販売等の相談窓口</a:t>
            </a:r>
          </a:p>
          <a:p>
            <a:r>
              <a:rPr kumimoji="1" lang="ja-JP" altLang="en-US" sz="1400" dirty="0"/>
              <a:t>・施設の災害支援サポート窓口</a:t>
            </a:r>
          </a:p>
          <a:p>
            <a:r>
              <a:rPr kumimoji="1" lang="ja-JP" altLang="en-US" sz="1400" dirty="0"/>
              <a:t>・野菜直売所の運営</a:t>
            </a:r>
          </a:p>
          <a:p>
            <a:r>
              <a:rPr kumimoji="1" lang="ja-JP" altLang="en-US" sz="1400" dirty="0"/>
              <a:t>・イベント企画および販売　　　など</a:t>
            </a:r>
          </a:p>
          <a:p>
            <a:endParaRPr kumimoji="1" lang="ja-JP" altLang="en-US" sz="1400" dirty="0"/>
          </a:p>
          <a:p>
            <a:r>
              <a:rPr kumimoji="1" lang="en-US" altLang="ja-JP" sz="1400" dirty="0"/>
              <a:t>【</a:t>
            </a:r>
            <a:r>
              <a:rPr kumimoji="1" lang="ja-JP" altLang="en-US" sz="1400" dirty="0"/>
              <a:t>農業　栽培所在地</a:t>
            </a:r>
            <a:r>
              <a:rPr kumimoji="1" lang="en-US" altLang="ja-JP" sz="1400" dirty="0"/>
              <a:t>】2020</a:t>
            </a:r>
            <a:r>
              <a:rPr kumimoji="1" lang="ja-JP" altLang="en-US" sz="1400" dirty="0"/>
              <a:t>年</a:t>
            </a:r>
            <a:r>
              <a:rPr kumimoji="1" lang="en-US" altLang="ja-JP" sz="1400" dirty="0"/>
              <a:t>10</a:t>
            </a:r>
            <a:r>
              <a:rPr kumimoji="1" lang="ja-JP" altLang="en-US" sz="1400" dirty="0"/>
              <a:t>月末時点</a:t>
            </a:r>
          </a:p>
          <a:p>
            <a:r>
              <a:rPr kumimoji="1" lang="ja-JP" altLang="en-US" sz="1400" dirty="0"/>
              <a:t>神戸市北区山田町周辺５カ所</a:t>
            </a:r>
          </a:p>
          <a:p>
            <a:r>
              <a:rPr kumimoji="1" lang="ja-JP" altLang="en-US" sz="1400" dirty="0"/>
              <a:t>施設面積　</a:t>
            </a:r>
            <a:r>
              <a:rPr kumimoji="1" lang="en-US" altLang="ja-JP" sz="1400" dirty="0"/>
              <a:t>14a</a:t>
            </a:r>
          </a:p>
          <a:p>
            <a:r>
              <a:rPr kumimoji="1" lang="ja-JP" altLang="en-US" sz="1400" dirty="0"/>
              <a:t>露地面積　</a:t>
            </a:r>
            <a:r>
              <a:rPr kumimoji="1" lang="en-US" altLang="ja-JP" sz="1400" dirty="0"/>
              <a:t>60a</a:t>
            </a:r>
          </a:p>
          <a:p>
            <a:endParaRPr kumimoji="1" lang="en-US" altLang="ja-JP" sz="1400" dirty="0"/>
          </a:p>
          <a:p>
            <a:r>
              <a:rPr kumimoji="1" lang="en-US" altLang="ja-JP" sz="1400" dirty="0"/>
              <a:t>【</a:t>
            </a:r>
            <a:r>
              <a:rPr kumimoji="1" lang="ja-JP" altLang="en-US" sz="1400" dirty="0"/>
              <a:t>生産野菜</a:t>
            </a:r>
            <a:r>
              <a:rPr kumimoji="1" lang="en-US" altLang="ja-JP" sz="1400" dirty="0"/>
              <a:t>】</a:t>
            </a:r>
          </a:p>
          <a:p>
            <a:r>
              <a:rPr kumimoji="1" lang="en-US" altLang="ja-JP" sz="1400" dirty="0"/>
              <a:t>『</a:t>
            </a:r>
            <a:r>
              <a:rPr kumimoji="1" lang="ja-JP" altLang="en-US" sz="1400" dirty="0"/>
              <a:t>僕だけトマト</a:t>
            </a:r>
            <a:r>
              <a:rPr kumimoji="1" lang="en-US" altLang="ja-JP" sz="1400" dirty="0"/>
              <a:t>』</a:t>
            </a:r>
            <a:r>
              <a:rPr kumimoji="1" lang="ja-JP" altLang="en-US" sz="1400" dirty="0"/>
              <a:t>（施設）、</a:t>
            </a:r>
            <a:r>
              <a:rPr kumimoji="1" lang="en-US" altLang="ja-JP" sz="1400" dirty="0"/>
              <a:t>『</a:t>
            </a:r>
            <a:r>
              <a:rPr kumimoji="1" lang="ja-JP" altLang="en-US" sz="1400" dirty="0"/>
              <a:t>僕だけイチゴ</a:t>
            </a:r>
            <a:r>
              <a:rPr kumimoji="1" lang="en-US" altLang="ja-JP" sz="1400" dirty="0"/>
              <a:t>』</a:t>
            </a:r>
            <a:r>
              <a:rPr kumimoji="1" lang="ja-JP" altLang="en-US" sz="1400" dirty="0"/>
              <a:t>（施設）、玉ねぎ（露地）、サラダ白菜（露地・施設）　など</a:t>
            </a:r>
          </a:p>
          <a:p>
            <a:endParaRPr kumimoji="1" lang="ja-JP" altLang="en-US" sz="1400" dirty="0"/>
          </a:p>
        </p:txBody>
      </p:sp>
    </p:spTree>
    <p:extLst>
      <p:ext uri="{BB962C8B-B14F-4D97-AF65-F5344CB8AC3E}">
        <p14:creationId xmlns:p14="http://schemas.microsoft.com/office/powerpoint/2010/main" val="187932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3754874"/>
          </a:xfrm>
          <a:prstGeom prst="rect">
            <a:avLst/>
          </a:prstGeom>
          <a:noFill/>
        </p:spPr>
        <p:txBody>
          <a:bodyPr wrap="square" rtlCol="0">
            <a:spAutoFit/>
          </a:bodyPr>
          <a:lstStyle/>
          <a:p>
            <a:r>
              <a:rPr kumimoji="1" lang="ja-JP" altLang="en-US" sz="1400" dirty="0"/>
              <a:t>あなたも畑のオーナーになってみませんか？</a:t>
            </a:r>
          </a:p>
          <a:p>
            <a:r>
              <a:rPr kumimoji="1" lang="ja-JP" altLang="en-US" sz="1400" dirty="0"/>
              <a:t>旬の新鮮野菜をお届けします</a:t>
            </a:r>
          </a:p>
          <a:p>
            <a:endParaRPr kumimoji="1" lang="ja-JP" altLang="en-US" sz="1400" dirty="0"/>
          </a:p>
          <a:p>
            <a:r>
              <a:rPr kumimoji="1" lang="ja-JP" altLang="en-US" sz="1400" dirty="0"/>
              <a:t>採れたての野菜の味を堪能したい人に、オーナー制度をご用意しています。</a:t>
            </a:r>
          </a:p>
          <a:p>
            <a:r>
              <a:rPr kumimoji="1" lang="ja-JP" altLang="en-US" sz="1400" dirty="0"/>
              <a:t>お申し込みいただくと、都会に暮らしながら畑のオーナーになれます。</a:t>
            </a:r>
          </a:p>
          <a:p>
            <a:endParaRPr kumimoji="1" lang="ja-JP" altLang="en-US" sz="1400" dirty="0"/>
          </a:p>
          <a:p>
            <a:r>
              <a:rPr kumimoji="1" lang="ja-JP" altLang="en-US" sz="1400" dirty="0"/>
              <a:t>日々の管理などの作業は私たちにお任せいただくことができ、もちろん自分の手で育てることもできます。</a:t>
            </a:r>
          </a:p>
          <a:p>
            <a:r>
              <a:rPr kumimoji="1" lang="ja-JP" altLang="en-US" sz="1400" dirty="0"/>
              <a:t>食べごろになった野菜はご自身で収穫を楽しんだり、ご自宅まで直送も承ります。</a:t>
            </a:r>
          </a:p>
          <a:p>
            <a:r>
              <a:rPr kumimoji="1" lang="ja-JP" altLang="en-US" sz="1400" dirty="0"/>
              <a:t>また、たくさん実って食べきれないというオーナー様には、野菜の買い取りも行っています。</a:t>
            </a:r>
          </a:p>
          <a:p>
            <a:endParaRPr kumimoji="1" lang="ja-JP" altLang="en-US" sz="1400" dirty="0"/>
          </a:p>
          <a:p>
            <a:r>
              <a:rPr kumimoji="1" lang="ja-JP" altLang="en-US" sz="1400" dirty="0"/>
              <a:t>農作業初心者の方も大丈夫。作業を丁寧にサポートします。</a:t>
            </a:r>
          </a:p>
          <a:p>
            <a:r>
              <a:rPr kumimoji="1" lang="ja-JP" altLang="en-US" sz="1400" dirty="0"/>
              <a:t>自分で育てた野菜は愛おしく、味も格別。</a:t>
            </a:r>
          </a:p>
          <a:p>
            <a:r>
              <a:rPr kumimoji="1" lang="ja-JP" altLang="en-US" sz="1400" dirty="0"/>
              <a:t>自然の中で汗を流し、リフレッシュもできますよ。</a:t>
            </a:r>
          </a:p>
          <a:p>
            <a:endParaRPr kumimoji="1" lang="ja-JP" altLang="en-US" sz="1400" dirty="0"/>
          </a:p>
          <a:p>
            <a:r>
              <a:rPr kumimoji="1" lang="ja-JP" altLang="en-US" sz="1400" dirty="0"/>
              <a:t>（年会費、管理料金、買取価格（目安）などがわかるフォーマットの挿入）</a:t>
            </a:r>
          </a:p>
          <a:p>
            <a:endParaRPr kumimoji="1" lang="ja-JP" altLang="en-US" sz="1400" dirty="0"/>
          </a:p>
        </p:txBody>
      </p:sp>
      <p:sp>
        <p:nvSpPr>
          <p:cNvPr id="4" name="吹き出し: 四角形 3">
            <a:extLst>
              <a:ext uri="{FF2B5EF4-FFF2-40B4-BE49-F238E27FC236}">
                <a16:creationId xmlns:a16="http://schemas.microsoft.com/office/drawing/2014/main" id="{C57975CA-DDF0-43AD-99BA-2714888A7779}"/>
              </a:ext>
            </a:extLst>
          </p:cNvPr>
          <p:cNvSpPr/>
          <p:nvPr/>
        </p:nvSpPr>
        <p:spPr>
          <a:xfrm>
            <a:off x="340360" y="253722"/>
            <a:ext cx="1310640" cy="378968"/>
          </a:xfrm>
          <a:prstGeom prst="wedgeRectCallout">
            <a:avLst>
              <a:gd name="adj1" fmla="val -1241"/>
              <a:gd name="adj2" fmla="val -4524"/>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③オーナー制度</a:t>
            </a:r>
            <a:endParaRPr lang="ja-JP" altLang="en-US" sz="1050" dirty="0">
              <a:solidFill>
                <a:sysClr val="windowText" lastClr="000000"/>
              </a:solidFill>
            </a:endParaRPr>
          </a:p>
        </p:txBody>
      </p:sp>
    </p:spTree>
    <p:extLst>
      <p:ext uri="{BB962C8B-B14F-4D97-AF65-F5344CB8AC3E}">
        <p14:creationId xmlns:p14="http://schemas.microsoft.com/office/powerpoint/2010/main" val="1166530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10218182"/>
          </a:xfrm>
          <a:prstGeom prst="rect">
            <a:avLst/>
          </a:prstGeom>
          <a:noFill/>
        </p:spPr>
        <p:txBody>
          <a:bodyPr wrap="square" rtlCol="0">
            <a:spAutoFit/>
          </a:bodyPr>
          <a:lstStyle/>
          <a:p>
            <a:r>
              <a:rPr kumimoji="1" lang="ja-JP" altLang="en-US" sz="1400" dirty="0"/>
              <a:t>●株式会社　ピアワン</a:t>
            </a:r>
          </a:p>
          <a:p>
            <a:endParaRPr kumimoji="1" lang="ja-JP" altLang="en-US" sz="1400" dirty="0"/>
          </a:p>
          <a:p>
            <a:r>
              <a:rPr kumimoji="1" lang="ja-JP" altLang="en-US" sz="1400" dirty="0"/>
              <a:t>農地の取得・活用などに関するお悩み、</a:t>
            </a:r>
          </a:p>
          <a:p>
            <a:r>
              <a:rPr kumimoji="1" lang="ja-JP" altLang="en-US" sz="1400" dirty="0"/>
              <a:t>不動産全般のご相談をお受けします</a:t>
            </a:r>
          </a:p>
          <a:p>
            <a:endParaRPr kumimoji="1" lang="ja-JP" altLang="en-US" sz="1400" dirty="0"/>
          </a:p>
          <a:p>
            <a:r>
              <a:rPr kumimoji="1" lang="ja-JP" altLang="en-US" sz="1400" dirty="0"/>
              <a:t>「会社員を辞めて農業を始めるにあたり、新たに農地を取得したい」</a:t>
            </a:r>
          </a:p>
          <a:p>
            <a:r>
              <a:rPr kumimoji="1" lang="ja-JP" altLang="en-US" sz="1400" dirty="0"/>
              <a:t>「相続で土地を手にしたもの、のほったらかしで荒れ放題」</a:t>
            </a:r>
          </a:p>
          <a:p>
            <a:r>
              <a:rPr kumimoji="1" lang="ja-JP" altLang="en-US" sz="1400" dirty="0"/>
              <a:t>「先祖代々受け継いだ農地があるが、子どもが相続するのを嫌がる」</a:t>
            </a:r>
          </a:p>
          <a:p>
            <a:r>
              <a:rPr kumimoji="1" lang="ja-JP" altLang="en-US" sz="1400" dirty="0"/>
              <a:t>など、農地にまつわる悩みをお持ちではありませんか？　ピアワンでは、農業と土地にまつわるプロがさまざまなお困りことを解決いたします。気軽にご相談ください。</a:t>
            </a:r>
          </a:p>
          <a:p>
            <a:endParaRPr kumimoji="1" lang="ja-JP" altLang="en-US" sz="1400" dirty="0"/>
          </a:p>
          <a:p>
            <a:r>
              <a:rPr kumimoji="1" lang="en-US" altLang="ja-JP" sz="1400" dirty="0"/>
              <a:t>【</a:t>
            </a:r>
            <a:r>
              <a:rPr kumimoji="1" lang="ja-JP" altLang="en-US" sz="1400" dirty="0"/>
              <a:t>不動産事業部</a:t>
            </a:r>
            <a:r>
              <a:rPr kumimoji="1" lang="en-US" altLang="ja-JP" sz="1400" dirty="0"/>
              <a:t>】</a:t>
            </a:r>
          </a:p>
          <a:p>
            <a:r>
              <a:rPr kumimoji="1" lang="ja-JP" altLang="en-US" sz="1400" dirty="0"/>
              <a:t>不動産業務全般</a:t>
            </a:r>
          </a:p>
          <a:p>
            <a:r>
              <a:rPr kumimoji="1" lang="ja-JP" altLang="en-US" sz="1400" dirty="0"/>
              <a:t>不動産の売買および仲介</a:t>
            </a:r>
          </a:p>
          <a:p>
            <a:r>
              <a:rPr kumimoji="1" lang="ja-JP" altLang="en-US" sz="1400" dirty="0"/>
              <a:t>マンション・ビルの総合管理</a:t>
            </a:r>
          </a:p>
          <a:p>
            <a:r>
              <a:rPr kumimoji="1" lang="ja-JP" altLang="en-US" sz="1400" dirty="0"/>
              <a:t>農地転用・農地活用・地目変更サポート・建物の農業活用サポート</a:t>
            </a:r>
          </a:p>
          <a:p>
            <a:endParaRPr kumimoji="1" lang="ja-JP" altLang="en-US" sz="1400" dirty="0"/>
          </a:p>
          <a:p>
            <a:r>
              <a:rPr kumimoji="1" lang="en-US" altLang="ja-JP" sz="1400" dirty="0"/>
              <a:t>【</a:t>
            </a:r>
            <a:r>
              <a:rPr kumimoji="1" lang="ja-JP" altLang="en-US" sz="1400" dirty="0"/>
              <a:t>農業事業部</a:t>
            </a:r>
            <a:r>
              <a:rPr kumimoji="1" lang="en-US" altLang="ja-JP" sz="1400" dirty="0"/>
              <a:t>】</a:t>
            </a:r>
          </a:p>
          <a:p>
            <a:r>
              <a:rPr kumimoji="1" lang="ja-JP" altLang="en-US" sz="1400" dirty="0"/>
              <a:t>農産物生産・加工・販売</a:t>
            </a:r>
          </a:p>
          <a:p>
            <a:r>
              <a:rPr kumimoji="1" lang="ja-JP" altLang="en-US" sz="1400" dirty="0"/>
              <a:t>貸農園運営</a:t>
            </a:r>
          </a:p>
          <a:p>
            <a:r>
              <a:rPr kumimoji="1" lang="ja-JP" altLang="en-US" sz="1400" dirty="0"/>
              <a:t>直売店経営</a:t>
            </a:r>
          </a:p>
          <a:p>
            <a:r>
              <a:rPr kumimoji="1" lang="ja-JP" altLang="en-US" sz="1400" dirty="0"/>
              <a:t>農業施設工事全般</a:t>
            </a:r>
          </a:p>
          <a:p>
            <a:r>
              <a:rPr kumimoji="1" lang="ja-JP" altLang="en-US" sz="1400" dirty="0"/>
              <a:t>野菜のインターネット通信販売</a:t>
            </a:r>
          </a:p>
          <a:p>
            <a:endParaRPr kumimoji="1" lang="ja-JP" altLang="en-US" sz="1400" dirty="0"/>
          </a:p>
          <a:p>
            <a:r>
              <a:rPr kumimoji="1" lang="ja-JP" altLang="en-US" sz="1400" dirty="0"/>
              <a:t>●一般社団法人　ファーム支援普及協会</a:t>
            </a:r>
          </a:p>
          <a:p>
            <a:endParaRPr kumimoji="1" lang="ja-JP" altLang="en-US" sz="1400" dirty="0"/>
          </a:p>
          <a:p>
            <a:r>
              <a:rPr kumimoji="1" lang="ja-JP" altLang="en-US" sz="1400" dirty="0"/>
              <a:t>災害に負けない農業経営と</a:t>
            </a:r>
          </a:p>
          <a:p>
            <a:r>
              <a:rPr kumimoji="1" lang="ja-JP" altLang="en-US" sz="1400" dirty="0"/>
              <a:t>補償を共生しつつイノベーションを創出します</a:t>
            </a:r>
          </a:p>
          <a:p>
            <a:r>
              <a:rPr kumimoji="1" lang="ja-JP" altLang="en-US" sz="1400" dirty="0"/>
              <a:t>一般社団法人ファーム支援普及協会は、農業に関する災害担保・保険事業を行っています。農業経営を始めるために必要な資金の調達にお困りの新規就農者の方、自然災害など農業経営にまつわるリスクに対してまだ十分な備えを行っていないという方は、ぜひご相談ください。</a:t>
            </a:r>
          </a:p>
          <a:p>
            <a:r>
              <a:rPr kumimoji="1" lang="ja-JP" altLang="en-US" sz="1400" dirty="0"/>
              <a:t>会員／年会費</a:t>
            </a:r>
            <a:r>
              <a:rPr kumimoji="1" lang="en-US" altLang="ja-JP" sz="1400" dirty="0"/>
              <a:t>10,000</a:t>
            </a:r>
            <a:r>
              <a:rPr kumimoji="1" lang="ja-JP" altLang="en-US" sz="1400" dirty="0"/>
              <a:t>円</a:t>
            </a:r>
          </a:p>
          <a:p>
            <a:r>
              <a:rPr kumimoji="1" lang="ja-JP" altLang="en-US" sz="1400" dirty="0"/>
              <a:t>会員特典多数あり。詳しくはお問い合わせください。</a:t>
            </a:r>
          </a:p>
          <a:p>
            <a:r>
              <a:rPr kumimoji="1" lang="ja-JP" altLang="en-US" sz="1400" dirty="0"/>
              <a:t>（特典内容の表を挿入）</a:t>
            </a:r>
          </a:p>
          <a:p>
            <a:endParaRPr kumimoji="1" lang="ja-JP" altLang="en-US" sz="1400" dirty="0"/>
          </a:p>
          <a:p>
            <a:r>
              <a:rPr kumimoji="1" lang="en-US" altLang="ja-JP" sz="1400" dirty="0"/>
              <a:t>【</a:t>
            </a:r>
            <a:r>
              <a:rPr kumimoji="1" lang="ja-JP" altLang="en-US" sz="1400" dirty="0"/>
              <a:t>事業内容</a:t>
            </a:r>
            <a:r>
              <a:rPr kumimoji="1" lang="en-US" altLang="ja-JP" sz="1400" dirty="0"/>
              <a:t>】</a:t>
            </a:r>
          </a:p>
          <a:p>
            <a:r>
              <a:rPr kumimoji="1" lang="ja-JP" altLang="en-US" sz="1400" dirty="0"/>
              <a:t>・施設賠償、建設業務</a:t>
            </a:r>
          </a:p>
          <a:p>
            <a:r>
              <a:rPr kumimoji="1" lang="ja-JP" altLang="en-US" sz="1400" dirty="0"/>
              <a:t>・収入保障の提供</a:t>
            </a:r>
          </a:p>
          <a:p>
            <a:r>
              <a:rPr kumimoji="1" lang="ja-JP" altLang="en-US" sz="1400" dirty="0"/>
              <a:t>・助成金や補助金のサポート</a:t>
            </a:r>
          </a:p>
          <a:p>
            <a:r>
              <a:rPr kumimoji="1" lang="ja-JP" altLang="en-US" sz="1400" dirty="0"/>
              <a:t>・金融機関のサポート</a:t>
            </a:r>
          </a:p>
          <a:p>
            <a:r>
              <a:rPr kumimoji="1" lang="ja-JP" altLang="en-US" sz="1400" dirty="0"/>
              <a:t>・災害時保障やサポート</a:t>
            </a:r>
          </a:p>
          <a:p>
            <a:r>
              <a:rPr kumimoji="1" lang="ja-JP" altLang="en-US" sz="1400" dirty="0"/>
              <a:t>・設備代理店・機材代理店・特殊肥料代理店・革新的栽培方法の開拓と開発の提供</a:t>
            </a:r>
          </a:p>
          <a:p>
            <a:endParaRPr kumimoji="1" lang="ja-JP" altLang="en-US" sz="1400" dirty="0"/>
          </a:p>
          <a:p>
            <a:r>
              <a:rPr kumimoji="1" lang="ja-JP" altLang="en-US" sz="1400" dirty="0"/>
              <a:t>一般社団法人ファーム支援普及協会　オリジナル補償プラン</a:t>
            </a:r>
          </a:p>
          <a:p>
            <a:r>
              <a:rPr kumimoji="1" lang="ja-JP" altLang="en-US" sz="1400" dirty="0"/>
              <a:t>業界初！　ファームリンク　５年補償（団体）</a:t>
            </a:r>
          </a:p>
          <a:p>
            <a:r>
              <a:rPr kumimoji="1" lang="ja-JP" altLang="en-US" sz="1400" dirty="0"/>
              <a:t>（ファームリンクの表を挿入）</a:t>
            </a:r>
          </a:p>
          <a:p>
            <a:endParaRPr kumimoji="1" lang="ja-JP" altLang="en-US" sz="1400" dirty="0"/>
          </a:p>
        </p:txBody>
      </p:sp>
      <p:sp>
        <p:nvSpPr>
          <p:cNvPr id="5" name="吹き出し: 四角形 4">
            <a:extLst>
              <a:ext uri="{FF2B5EF4-FFF2-40B4-BE49-F238E27FC236}">
                <a16:creationId xmlns:a16="http://schemas.microsoft.com/office/drawing/2014/main" id="{4A1601D8-851C-4E39-A93F-9F76AB512105}"/>
              </a:ext>
            </a:extLst>
          </p:cNvPr>
          <p:cNvSpPr/>
          <p:nvPr/>
        </p:nvSpPr>
        <p:spPr>
          <a:xfrm>
            <a:off x="381000" y="215114"/>
            <a:ext cx="1310640" cy="378968"/>
          </a:xfrm>
          <a:prstGeom prst="wedgeRectCallout">
            <a:avLst>
              <a:gd name="adj1" fmla="val -8217"/>
              <a:gd name="adj2" fmla="val -1792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④グループ会社</a:t>
            </a:r>
            <a:endParaRPr lang="ja-JP" altLang="en-US" sz="1050" dirty="0">
              <a:solidFill>
                <a:sysClr val="windowText" lastClr="000000"/>
              </a:solidFill>
            </a:endParaRPr>
          </a:p>
        </p:txBody>
      </p:sp>
    </p:spTree>
    <p:extLst>
      <p:ext uri="{BB962C8B-B14F-4D97-AF65-F5344CB8AC3E}">
        <p14:creationId xmlns:p14="http://schemas.microsoft.com/office/powerpoint/2010/main" val="106701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3754874"/>
          </a:xfrm>
          <a:prstGeom prst="rect">
            <a:avLst/>
          </a:prstGeom>
          <a:noFill/>
        </p:spPr>
        <p:txBody>
          <a:bodyPr wrap="square" rtlCol="0">
            <a:spAutoFit/>
          </a:bodyPr>
          <a:lstStyle/>
          <a:p>
            <a:r>
              <a:rPr kumimoji="1" lang="ja-JP" altLang="en-US" sz="1400" dirty="0"/>
              <a:t>微生物の力を豊かな実りにつなげています</a:t>
            </a:r>
          </a:p>
          <a:p>
            <a:endParaRPr kumimoji="1" lang="ja-JP" altLang="en-US" sz="1400" dirty="0"/>
          </a:p>
          <a:p>
            <a:r>
              <a:rPr kumimoji="1" lang="ja-JP" altLang="en-US" sz="1400" dirty="0"/>
              <a:t>元気でおいしい野菜をつくるために、もっとも大切なのは「土」です。</a:t>
            </a:r>
          </a:p>
          <a:p>
            <a:endParaRPr kumimoji="1" lang="ja-JP" altLang="en-US" sz="1400" dirty="0"/>
          </a:p>
          <a:p>
            <a:r>
              <a:rPr kumimoji="1" lang="ja-JP" altLang="en-US" sz="1400" dirty="0"/>
              <a:t>私は微生物に興味があり、もみ殻や馬ふんを使って培養した身近な食用菌（乳酸菌、納豆菌、酵母菌、麹菌）やバクテリアの力を借り、土の環境を整えています。</a:t>
            </a:r>
          </a:p>
          <a:p>
            <a:r>
              <a:rPr kumimoji="1" lang="ja-JP" altLang="en-US" sz="1400" dirty="0"/>
              <a:t>一生懸命つくったミネラル豊富な土の良さを生かして、施設トマトや施設イチゴは養液土耕栽培（ようえきどこうさいばい）を実践。</a:t>
            </a:r>
          </a:p>
          <a:p>
            <a:r>
              <a:rPr kumimoji="1" lang="ja-JP" altLang="en-US" sz="1400" dirty="0"/>
              <a:t>露地では循環農法で季節の野菜を育てています。</a:t>
            </a:r>
          </a:p>
          <a:p>
            <a:endParaRPr kumimoji="1" lang="ja-JP" altLang="en-US" sz="1400" dirty="0"/>
          </a:p>
          <a:p>
            <a:r>
              <a:rPr kumimoji="1" lang="ja-JP" altLang="en-US" sz="1400" dirty="0"/>
              <a:t>私が実践している栽培法（元気農法）は、植物の生命力や免疫力を高めて病気や害虫に影響を受けにくいように成長させ、化学肥料や殺虫剤、殺菌剤を使わなくてよい栽培方法です。</a:t>
            </a:r>
          </a:p>
          <a:p>
            <a:r>
              <a:rPr kumimoji="1" lang="ja-JP" altLang="en-US" sz="1400" dirty="0"/>
              <a:t>昔の人が感覚と経験で取り組んでいた農法を理論的に発展させたものです。</a:t>
            </a:r>
          </a:p>
          <a:p>
            <a:endParaRPr kumimoji="1" lang="ja-JP" altLang="en-US" sz="1400" dirty="0"/>
          </a:p>
          <a:p>
            <a:r>
              <a:rPr kumimoji="1" lang="ja-JP" altLang="en-US" sz="1400" dirty="0"/>
              <a:t>微生物たちの活発な働きと自然の営みのおかげで肥沃な土が育ち、健康な野菜をお届けできることに喜びを感じています。</a:t>
            </a:r>
          </a:p>
          <a:p>
            <a:endParaRPr kumimoji="1" lang="ja-JP" altLang="en-US" sz="1400" dirty="0"/>
          </a:p>
        </p:txBody>
      </p:sp>
      <p:sp>
        <p:nvSpPr>
          <p:cNvPr id="5" name="吹き出し: 四角形 4">
            <a:extLst>
              <a:ext uri="{FF2B5EF4-FFF2-40B4-BE49-F238E27FC236}">
                <a16:creationId xmlns:a16="http://schemas.microsoft.com/office/drawing/2014/main" id="{AC30AB16-82EF-4300-B692-3EB4F68CA925}"/>
              </a:ext>
            </a:extLst>
          </p:cNvPr>
          <p:cNvSpPr/>
          <p:nvPr/>
        </p:nvSpPr>
        <p:spPr>
          <a:xfrm>
            <a:off x="411480" y="260834"/>
            <a:ext cx="1310640" cy="378968"/>
          </a:xfrm>
          <a:prstGeom prst="wedgeRectCallout">
            <a:avLst>
              <a:gd name="adj1" fmla="val -12868"/>
              <a:gd name="adj2" fmla="val 3519"/>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⑤生産方法</a:t>
            </a:r>
            <a:endParaRPr lang="ja-JP" altLang="en-US" sz="1050" dirty="0">
              <a:solidFill>
                <a:sysClr val="windowText" lastClr="000000"/>
              </a:solidFill>
            </a:endParaRPr>
          </a:p>
        </p:txBody>
      </p:sp>
    </p:spTree>
    <p:extLst>
      <p:ext uri="{BB962C8B-B14F-4D97-AF65-F5344CB8AC3E}">
        <p14:creationId xmlns:p14="http://schemas.microsoft.com/office/powerpoint/2010/main" val="45342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7C9C242-775D-4D97-A0C6-7579A32DC0B7}"/>
              </a:ext>
            </a:extLst>
          </p:cNvPr>
          <p:cNvSpPr txBox="1"/>
          <p:nvPr/>
        </p:nvSpPr>
        <p:spPr>
          <a:xfrm>
            <a:off x="283429" y="948690"/>
            <a:ext cx="7790666" cy="16681490"/>
          </a:xfrm>
          <a:prstGeom prst="rect">
            <a:avLst/>
          </a:prstGeom>
          <a:noFill/>
        </p:spPr>
        <p:txBody>
          <a:bodyPr wrap="square" rtlCol="0">
            <a:spAutoFit/>
          </a:bodyPr>
          <a:lstStyle/>
          <a:p>
            <a:r>
              <a:rPr kumimoji="1" lang="ja-JP" altLang="en-US" sz="1400" dirty="0"/>
              <a:t>●教室ではできない学びを子どもたちに</a:t>
            </a:r>
          </a:p>
          <a:p>
            <a:r>
              <a:rPr kumimoji="1" lang="ja-JP" altLang="en-US" sz="1400" dirty="0"/>
              <a:t>農業体験＆収穫体験</a:t>
            </a:r>
          </a:p>
          <a:p>
            <a:endParaRPr kumimoji="1" lang="ja-JP" altLang="en-US" sz="1400" dirty="0"/>
          </a:p>
          <a:p>
            <a:r>
              <a:rPr kumimoji="1" lang="ja-JP" altLang="en-US" sz="1400" dirty="0"/>
              <a:t>子どもたちに野菜を好きになってもらいたい。</a:t>
            </a:r>
          </a:p>
          <a:p>
            <a:r>
              <a:rPr kumimoji="1" lang="ja-JP" altLang="en-US" sz="1400" dirty="0"/>
              <a:t>元気であまーい野菜を食べてもらいたい。</a:t>
            </a:r>
          </a:p>
          <a:p>
            <a:r>
              <a:rPr kumimoji="1" lang="ja-JP" altLang="en-US" sz="1400" dirty="0"/>
              <a:t>こんな思いを伝えるため、児童養護施設の地元の幼稚園の子どもたちに向けて「体験農業」や「体験収穫」を行っています。</a:t>
            </a:r>
          </a:p>
          <a:p>
            <a:r>
              <a:rPr kumimoji="1" lang="ja-JP" altLang="en-US" sz="1400" dirty="0"/>
              <a:t>仲間と協力し合い作業に汗を流し、共に考えながら行動することで、自然から大いなる気づきと発見、喜びを得ることができます。</a:t>
            </a:r>
          </a:p>
          <a:p>
            <a:endParaRPr kumimoji="1" lang="ja-JP" altLang="en-US" sz="1400" dirty="0"/>
          </a:p>
          <a:p>
            <a:r>
              <a:rPr kumimoji="1" lang="ja-JP" altLang="en-US" sz="1400" dirty="0"/>
              <a:t>・食用微生物（乳酸菌・酵母菌・納豆菌・麹菌）をはじめ、有用微生物群などを使い、元気な野菜（僕だけ・私だけ野菜）を栽培します。</a:t>
            </a:r>
          </a:p>
          <a:p>
            <a:r>
              <a:rPr kumimoji="1" lang="ja-JP" altLang="en-US" sz="1400" dirty="0"/>
              <a:t>・有害物質を分解する有用バクテリアを使用し、環境にやさしい循環農法を提供します。</a:t>
            </a:r>
          </a:p>
          <a:p>
            <a:r>
              <a:rPr kumimoji="1" lang="ja-JP" altLang="en-US" sz="1400" dirty="0"/>
              <a:t>・ミネラル豊富な土を使用し、農薬類の殺虫剤や殺菌剤、化学肥料はできる限り使わなくてよい栽培方法を実践しています。</a:t>
            </a:r>
          </a:p>
          <a:p>
            <a:endParaRPr kumimoji="1" lang="ja-JP" altLang="en-US" sz="1400" dirty="0"/>
          </a:p>
          <a:p>
            <a:r>
              <a:rPr kumimoji="1" lang="en-US" altLang="ja-JP" sz="1400" dirty="0"/>
              <a:t>【</a:t>
            </a:r>
            <a:r>
              <a:rPr kumimoji="1" lang="ja-JP" altLang="en-US" sz="1400" dirty="0"/>
              <a:t>体験例</a:t>
            </a:r>
            <a:r>
              <a:rPr kumimoji="1" lang="en-US" altLang="ja-JP" sz="1400" dirty="0"/>
              <a:t>】</a:t>
            </a:r>
          </a:p>
          <a:p>
            <a:r>
              <a:rPr kumimoji="1" lang="en-US" altLang="ja-JP" sz="1400" dirty="0"/>
              <a:t>★</a:t>
            </a:r>
            <a:r>
              <a:rPr kumimoji="1" lang="ja-JP" altLang="en-US" sz="1400" dirty="0"/>
              <a:t>玉ねぎ（ケルニチン</a:t>
            </a:r>
            <a:r>
              <a:rPr kumimoji="1" lang="en-US" altLang="ja-JP" sz="1400" dirty="0"/>
              <a:t>1.5</a:t>
            </a:r>
            <a:r>
              <a:rPr kumimoji="1" lang="ja-JP" altLang="en-US" sz="1400" dirty="0"/>
              <a:t>倍機能性野菜）・黒豆（丹波黒）枝豆・ジャガイモ（赤いアンデス）・ジャンボピーナッツ・サツマイモなどの体験農業（各品種栽培期間と季節）</a:t>
            </a:r>
          </a:p>
          <a:p>
            <a:r>
              <a:rPr kumimoji="1" lang="ja-JP" altLang="en-US" sz="1400" dirty="0"/>
              <a:t>★養鶏（烏骨鶏・岡崎おうはん）と採卵体験</a:t>
            </a:r>
          </a:p>
          <a:p>
            <a:r>
              <a:rPr kumimoji="1" lang="ja-JP" altLang="en-US" sz="1400" dirty="0"/>
              <a:t>★養鶏（兵庫ブランド地鶏・烏骨鶏・岡崎おうはん）お肉の味見体験</a:t>
            </a:r>
          </a:p>
          <a:p>
            <a:endParaRPr kumimoji="1" lang="ja-JP" altLang="en-US" sz="1400" dirty="0"/>
          </a:p>
          <a:p>
            <a:r>
              <a:rPr kumimoji="1" lang="ja-JP" altLang="en-US" sz="1400" dirty="0"/>
              <a:t>（</a:t>
            </a:r>
            <a:r>
              <a:rPr kumimoji="1" lang="en-US" altLang="ja-JP" sz="1400" dirty="0"/>
              <a:t>Facebook</a:t>
            </a:r>
            <a:r>
              <a:rPr kumimoji="1" lang="ja-JP" altLang="en-US" sz="1400" dirty="0"/>
              <a:t>６月８日の写真を差し込み）</a:t>
            </a:r>
          </a:p>
          <a:p>
            <a:r>
              <a:rPr kumimoji="1" lang="ja-JP" altLang="en-US" sz="1400" dirty="0"/>
              <a:t>①苗の植え付け作業</a:t>
            </a:r>
          </a:p>
          <a:p>
            <a:r>
              <a:rPr kumimoji="1" lang="ja-JP" altLang="en-US" sz="1400" dirty="0"/>
              <a:t>②草抜などの中間管理</a:t>
            </a:r>
          </a:p>
          <a:p>
            <a:r>
              <a:rPr kumimoji="1" lang="ja-JP" altLang="en-US" sz="1400" dirty="0"/>
              <a:t>③収穫作業</a:t>
            </a:r>
          </a:p>
          <a:p>
            <a:r>
              <a:rPr kumimoji="1" lang="ja-JP" altLang="en-US" sz="1400" dirty="0"/>
              <a:t>④貯蔵方法の練習と学習</a:t>
            </a:r>
          </a:p>
          <a:p>
            <a:r>
              <a:rPr kumimoji="1" lang="ja-JP" altLang="en-US" sz="1400" dirty="0"/>
              <a:t>⑤作業報酬→一緒につくった元気野菜</a:t>
            </a:r>
          </a:p>
          <a:p>
            <a:endParaRPr kumimoji="1" lang="ja-JP" altLang="en-US" sz="1400" dirty="0"/>
          </a:p>
          <a:p>
            <a:endParaRPr kumimoji="1" lang="ja-JP" altLang="en-US" sz="1400" dirty="0"/>
          </a:p>
          <a:p>
            <a:r>
              <a:rPr kumimoji="1" lang="ja-JP" altLang="en-US" sz="1400" dirty="0"/>
              <a:t>●農業は孤独でも、協力することで悩みを解消</a:t>
            </a:r>
          </a:p>
          <a:p>
            <a:r>
              <a:rPr kumimoji="1" lang="ja-JP" altLang="en-US" sz="1400" dirty="0"/>
              <a:t>就農者支援</a:t>
            </a:r>
          </a:p>
          <a:p>
            <a:endParaRPr kumimoji="1" lang="ja-JP" altLang="en-US" sz="1400" dirty="0"/>
          </a:p>
          <a:p>
            <a:r>
              <a:rPr kumimoji="1" lang="ja-JP" altLang="en-US" sz="1400" dirty="0"/>
              <a:t>毎日野菜たちと向き合う農作業は孤独。</a:t>
            </a:r>
          </a:p>
          <a:p>
            <a:r>
              <a:rPr kumimoji="1" lang="ja-JP" altLang="en-US" sz="1400" dirty="0"/>
              <a:t>「大切に育てた自慢の味をより多くの人に食べてもらいたいけれど手段がない」</a:t>
            </a:r>
          </a:p>
          <a:p>
            <a:r>
              <a:rPr kumimoji="1" lang="ja-JP" altLang="en-US" sz="1400" dirty="0"/>
              <a:t>「どうしたら魅力をわかってもらえるのか」など、一人で悩んでいませんか？</a:t>
            </a:r>
          </a:p>
          <a:p>
            <a:r>
              <a:rPr kumimoji="1" lang="ja-JP" altLang="en-US" sz="1400" dirty="0"/>
              <a:t>神戸グリーンキャッチでは、販路拡大や魅力を伝えるきっかけづくりをお手伝いします。</a:t>
            </a:r>
          </a:p>
          <a:p>
            <a:r>
              <a:rPr kumimoji="1" lang="ja-JP" altLang="en-US" sz="1400" dirty="0"/>
              <a:t>農業参入および発展を考える方々。協力してイノベーションすることで、農業の可能性を広げましょう。</a:t>
            </a:r>
          </a:p>
          <a:p>
            <a:endParaRPr kumimoji="1" lang="ja-JP" altLang="en-US" sz="1400" dirty="0"/>
          </a:p>
          <a:p>
            <a:endParaRPr kumimoji="1" lang="ja-JP" altLang="en-US" sz="1400" dirty="0"/>
          </a:p>
          <a:p>
            <a:r>
              <a:rPr kumimoji="1" lang="ja-JP" altLang="en-US" sz="1400" dirty="0"/>
              <a:t>●フードロス問題の解決と、さまざまな環境下の子どもたちを支える</a:t>
            </a:r>
          </a:p>
          <a:p>
            <a:r>
              <a:rPr kumimoji="1" lang="ja-JP" altLang="en-US" sz="1400" dirty="0"/>
              <a:t>子ども食堂応援・支援</a:t>
            </a:r>
          </a:p>
          <a:p>
            <a:r>
              <a:rPr kumimoji="1" lang="ja-JP" altLang="en-US" sz="1400" dirty="0"/>
              <a:t>児童養護施設応援・支援</a:t>
            </a:r>
          </a:p>
          <a:p>
            <a:endParaRPr kumimoji="1" lang="ja-JP" altLang="en-US" sz="1400" dirty="0"/>
          </a:p>
          <a:p>
            <a:r>
              <a:rPr kumimoji="1" lang="ja-JP" altLang="en-US" sz="1400" dirty="0"/>
              <a:t>野菜をつくっていると、どうしても出てしまうのが、規格外の野菜や採っても安く売ることしかできない野菜。</a:t>
            </a:r>
          </a:p>
          <a:p>
            <a:r>
              <a:rPr kumimoji="1" lang="ja-JP" altLang="en-US" sz="1400" dirty="0"/>
              <a:t>フードロスにもつながるこの「もったいない野菜たち」をどうにかしたいと、子ども食堂や児童養護施設へ提供しています。</a:t>
            </a:r>
          </a:p>
          <a:p>
            <a:r>
              <a:rPr kumimoji="1" lang="ja-JP" altLang="en-US" sz="1400" dirty="0"/>
              <a:t>また、さまざまな環境下にいる子どもたちを支援したいとの思いから、体験農業や体験収穫も行っています。</a:t>
            </a:r>
          </a:p>
          <a:p>
            <a:endParaRPr kumimoji="1" lang="ja-JP" altLang="en-US" sz="1400" dirty="0"/>
          </a:p>
          <a:p>
            <a:endParaRPr kumimoji="1" lang="ja-JP" altLang="en-US" sz="1400" dirty="0"/>
          </a:p>
          <a:p>
            <a:r>
              <a:rPr kumimoji="1" lang="ja-JP" altLang="en-US" sz="1400" dirty="0"/>
              <a:t>●子どもたちにやさしいごはん時間を</a:t>
            </a:r>
          </a:p>
          <a:p>
            <a:r>
              <a:rPr kumimoji="1" lang="en-US" altLang="ja-JP" sz="1400" dirty="0"/>
              <a:t>ICHIZEN</a:t>
            </a:r>
            <a:r>
              <a:rPr kumimoji="1" lang="ja-JP" altLang="en-US" sz="1400" dirty="0"/>
              <a:t>プロジェクトへの協力</a:t>
            </a:r>
          </a:p>
          <a:p>
            <a:endParaRPr kumimoji="1" lang="ja-JP" altLang="en-US" sz="1400" dirty="0"/>
          </a:p>
          <a:p>
            <a:r>
              <a:rPr kumimoji="1" lang="ja-JP" altLang="en-US" sz="1400" dirty="0"/>
              <a:t>“あなたの「一善」が、子どもたちの「一膳」につながる”</a:t>
            </a:r>
          </a:p>
          <a:p>
            <a:r>
              <a:rPr kumimoji="1" lang="ja-JP" altLang="en-US" sz="1400" dirty="0"/>
              <a:t>それが</a:t>
            </a:r>
            <a:r>
              <a:rPr kumimoji="1" lang="en-US" altLang="ja-JP" sz="1400" dirty="0"/>
              <a:t>ICHIZEN</a:t>
            </a:r>
            <a:r>
              <a:rPr kumimoji="1" lang="ja-JP" altLang="en-US" sz="1400" dirty="0"/>
              <a:t>プロジェクトです。</a:t>
            </a:r>
          </a:p>
          <a:p>
            <a:r>
              <a:rPr kumimoji="1" lang="ja-JP" altLang="en-US" sz="1400" dirty="0"/>
              <a:t>複雑な家庭環境から、ほとんど毎日、ひとりぼっちでごはんを食べていた幼少期。</a:t>
            </a:r>
          </a:p>
          <a:p>
            <a:r>
              <a:rPr kumimoji="1" lang="ja-JP" altLang="en-US" sz="1400" dirty="0"/>
              <a:t>友だちのお母さんから誘ってもらい、その子の家で食べた晩ごはん。</a:t>
            </a:r>
          </a:p>
          <a:p>
            <a:r>
              <a:rPr kumimoji="1" lang="ja-JP" altLang="en-US" sz="1400" dirty="0"/>
              <a:t>ちょっぴり恥ずかしかったけど、おいしくて、うれしかったなぁ。</a:t>
            </a:r>
          </a:p>
          <a:p>
            <a:r>
              <a:rPr kumimoji="1" lang="ja-JP" altLang="en-US" sz="1400" dirty="0"/>
              <a:t>大人になった今、あの時の一膳を思い返し、人の心の温かさにしみじみと感謝の気持ちが込み上げています。</a:t>
            </a:r>
          </a:p>
          <a:p>
            <a:r>
              <a:rPr kumimoji="1" lang="ja-JP" altLang="en-US" sz="1400" dirty="0"/>
              <a:t>今度は私が子どもたちのために、一膳をあげたい！</a:t>
            </a:r>
          </a:p>
          <a:p>
            <a:r>
              <a:rPr kumimoji="1" lang="ja-JP" altLang="en-US" sz="1400" dirty="0"/>
              <a:t>そんな思いでプロジェクトは生まれました。</a:t>
            </a:r>
          </a:p>
          <a:p>
            <a:r>
              <a:rPr kumimoji="1" lang="ja-JP" altLang="en-US" sz="1400" dirty="0"/>
              <a:t>子どもは宝。</a:t>
            </a:r>
          </a:p>
          <a:p>
            <a:r>
              <a:rPr kumimoji="1" lang="en-US" altLang="ja-JP" sz="1400" dirty="0"/>
              <a:t>ICHIZEN</a:t>
            </a:r>
            <a:r>
              <a:rPr kumimoji="1" lang="ja-JP" altLang="en-US" sz="1400" dirty="0"/>
              <a:t>プロジェクトが地域の子どもたちを地域のみんなで見守るきっかけになればと願います。</a:t>
            </a:r>
          </a:p>
          <a:p>
            <a:endParaRPr kumimoji="1" lang="ja-JP" altLang="en-US" sz="1400" dirty="0"/>
          </a:p>
          <a:p>
            <a:endParaRPr kumimoji="1" lang="ja-JP" altLang="en-US" sz="1400" dirty="0"/>
          </a:p>
          <a:p>
            <a:r>
              <a:rPr kumimoji="1" lang="en-US" altLang="ja-JP" sz="1400" dirty="0"/>
              <a:t>【ICHIZEN</a:t>
            </a:r>
            <a:r>
              <a:rPr kumimoji="1" lang="ja-JP" altLang="en-US" sz="1400" dirty="0"/>
              <a:t>プロジェクトの仕組み</a:t>
            </a:r>
            <a:r>
              <a:rPr kumimoji="1" lang="en-US" altLang="ja-JP" sz="1400" dirty="0"/>
              <a:t>】</a:t>
            </a:r>
          </a:p>
          <a:p>
            <a:r>
              <a:rPr kumimoji="1" lang="ja-JP" altLang="en-US" sz="1400" dirty="0"/>
              <a:t>明石公園内にあるテイクアウトショップ「</a:t>
            </a:r>
            <a:r>
              <a:rPr kumimoji="1" lang="en-US" altLang="ja-JP" sz="1400" dirty="0"/>
              <a:t>TTT</a:t>
            </a:r>
            <a:r>
              <a:rPr kumimoji="1" lang="ja-JP" altLang="en-US" sz="1400" dirty="0"/>
              <a:t>（ティーティーティー）」（リンク</a:t>
            </a:r>
            <a:r>
              <a:rPr kumimoji="1" lang="en-US" altLang="ja-JP" sz="1400" dirty="0"/>
              <a:t>https://t-t-t.co</a:t>
            </a:r>
            <a:r>
              <a:rPr kumimoji="1" lang="ja-JP" altLang="en-US" sz="1400" dirty="0"/>
              <a:t>）で「</a:t>
            </a:r>
            <a:r>
              <a:rPr kumimoji="1" lang="en-US" altLang="ja-JP" sz="1400" dirty="0"/>
              <a:t>ICHIZEN</a:t>
            </a:r>
            <a:r>
              <a:rPr kumimoji="1" lang="ja-JP" altLang="en-US" sz="1400" dirty="0"/>
              <a:t>カレー」を１皿注文すると、店内の黒板に「</a:t>
            </a:r>
            <a:r>
              <a:rPr kumimoji="1" lang="en-US" altLang="ja-JP" sz="1400" dirty="0"/>
              <a:t>ICHIZEN</a:t>
            </a:r>
            <a:r>
              <a:rPr kumimoji="1" lang="ja-JP" altLang="en-US" sz="1400" dirty="0"/>
              <a:t>チケット」が１枚貼られます。ショップを訪れた子どもたちはそのチケットを使い、無料でカレーを食べることができます。カレーの材料になっているトマトと玉ねぎは神戸グリーンキャッチが提供。児童養護施設の子どもたちが農業体験で育てたものです。レシピは大阪の人気スパイスカレー店「堕天使かっきー」がプロデュース。味はお墨付きです！</a:t>
            </a:r>
          </a:p>
          <a:p>
            <a:endParaRPr kumimoji="1" lang="ja-JP" altLang="en-US" sz="1400" dirty="0"/>
          </a:p>
        </p:txBody>
      </p:sp>
      <p:sp>
        <p:nvSpPr>
          <p:cNvPr id="5" name="吹き出し: 四角形 4">
            <a:extLst>
              <a:ext uri="{FF2B5EF4-FFF2-40B4-BE49-F238E27FC236}">
                <a16:creationId xmlns:a16="http://schemas.microsoft.com/office/drawing/2014/main" id="{304BE417-2650-4E01-8E7E-A4D5D31AD302}"/>
              </a:ext>
            </a:extLst>
          </p:cNvPr>
          <p:cNvSpPr/>
          <p:nvPr/>
        </p:nvSpPr>
        <p:spPr>
          <a:xfrm>
            <a:off x="370840" y="250674"/>
            <a:ext cx="1422400" cy="378968"/>
          </a:xfrm>
          <a:prstGeom prst="wedgeRectCallout">
            <a:avLst>
              <a:gd name="adj1" fmla="val -3771"/>
              <a:gd name="adj2" fmla="val -1843"/>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1050" dirty="0">
                <a:solidFill>
                  <a:sysClr val="windowText" lastClr="000000"/>
                </a:solidFill>
              </a:rPr>
              <a:t>⑥一緒にできること</a:t>
            </a:r>
            <a:endParaRPr lang="ja-JP" altLang="en-US" sz="1050" dirty="0">
              <a:solidFill>
                <a:sysClr val="windowText" lastClr="000000"/>
              </a:solidFill>
            </a:endParaRPr>
          </a:p>
        </p:txBody>
      </p:sp>
    </p:spTree>
    <p:extLst>
      <p:ext uri="{BB962C8B-B14F-4D97-AF65-F5344CB8AC3E}">
        <p14:creationId xmlns:p14="http://schemas.microsoft.com/office/powerpoint/2010/main" val="108669446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TotalTime>
  <Words>3099</Words>
  <Application>Microsoft Office PowerPoint</Application>
  <PresentationFormat>画面に合わせる (4:3)</PresentationFormat>
  <Paragraphs>283</Paragraphs>
  <Slides>10</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10</vt:i4>
      </vt:variant>
    </vt:vector>
  </HeadingPairs>
  <TitlesOfParts>
    <vt:vector size="14" baseType="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鶴田 憲司</dc:creator>
  <cp:lastModifiedBy>鶴田 憲司</cp:lastModifiedBy>
  <cp:revision>5</cp:revision>
  <dcterms:created xsi:type="dcterms:W3CDTF">2020-12-02T10:44:59Z</dcterms:created>
  <dcterms:modified xsi:type="dcterms:W3CDTF">2020-12-02T12:25:45Z</dcterms:modified>
</cp:coreProperties>
</file>