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1" r:id="rId5"/>
    <p:sldId id="262" r:id="rId6"/>
    <p:sldId id="263" r:id="rId7"/>
    <p:sldId id="264" r:id="rId8"/>
    <p:sldId id="265" r:id="rId9"/>
    <p:sldId id="266" r:id="rId10"/>
    <p:sldId id="267" r:id="rId11"/>
    <p:sldId id="270" r:id="rId12"/>
    <p:sldId id="269"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大野 拓真" initials="大野" lastIdx="1" clrIdx="0">
    <p:extLst>
      <p:ext uri="{19B8F6BF-5375-455C-9EA6-DF929625EA0E}">
        <p15:presenceInfo xmlns:p15="http://schemas.microsoft.com/office/powerpoint/2012/main" userId="S::tohno@alij.ne.jp::35e42abb-8a47-4d4d-bdb9-4b7992c5fb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8828CF-F3BD-43F5-B1D1-32A54D1965DF}"/>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ECD5C9C-055B-41BA-AC54-0D57FB0F67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08C4B81-74D9-4F63-91C8-43A871520EA2}"/>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5" name="フッター プレースホルダー 4">
            <a:extLst>
              <a:ext uri="{FF2B5EF4-FFF2-40B4-BE49-F238E27FC236}">
                <a16:creationId xmlns:a16="http://schemas.microsoft.com/office/drawing/2014/main" id="{109E8574-80FB-4F98-8B85-B7A9D6D728B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20AD775-A796-4781-91FF-19A2D428E281}"/>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165740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0C5030-25B5-424A-B35E-D9B4FB67CAC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5EA8335-F1B3-423D-B226-BF16B01A63F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D7F4D3-D10E-4AB9-B5C1-F4776BB3C94B}"/>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5" name="フッター プレースホルダー 4">
            <a:extLst>
              <a:ext uri="{FF2B5EF4-FFF2-40B4-BE49-F238E27FC236}">
                <a16:creationId xmlns:a16="http://schemas.microsoft.com/office/drawing/2014/main" id="{8097A8A9-2A1E-4C69-95FF-53CDD1FF62D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1EC5691-299A-49DE-8315-E2D8B0F20DE5}"/>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1553915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1EA9066-769A-4BF2-BECC-7795D671CAF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4C8285F-1BC2-4213-9A67-DE1320AEECE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3CCC816-0D2C-407C-A795-F1CDF29A2564}"/>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5" name="フッター プレースホルダー 4">
            <a:extLst>
              <a:ext uri="{FF2B5EF4-FFF2-40B4-BE49-F238E27FC236}">
                <a16:creationId xmlns:a16="http://schemas.microsoft.com/office/drawing/2014/main" id="{3D2DC595-6653-425A-9798-27B1E2B0861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D8F771-7EF0-464C-B3F0-2308CFDBE14C}"/>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4175947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087DCB-8CEF-4FAE-A9FA-8C4449D4534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3AF0FF7-E10E-49D0-8E34-6E0049DE18E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620452F-19C7-4E9F-89A5-CA08423B048D}"/>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5" name="フッター プレースホルダー 4">
            <a:extLst>
              <a:ext uri="{FF2B5EF4-FFF2-40B4-BE49-F238E27FC236}">
                <a16:creationId xmlns:a16="http://schemas.microsoft.com/office/drawing/2014/main" id="{69110F36-A379-41C6-ACCF-3EE0EE323DE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A621406-DD30-4D84-8C49-EC803257C6DA}"/>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1750204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9F8058-B5D5-4828-B318-EAD106FF5D67}"/>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3C269F6-5F8D-4CC0-A9A6-1CFD7755DE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D294495-E346-4249-A9F6-C28F7649BCC8}"/>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5" name="フッター プレースホルダー 4">
            <a:extLst>
              <a:ext uri="{FF2B5EF4-FFF2-40B4-BE49-F238E27FC236}">
                <a16:creationId xmlns:a16="http://schemas.microsoft.com/office/drawing/2014/main" id="{F52024C2-3E4F-4612-B121-2AFD14DF515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ECA97BD-E010-451C-8B4D-215D5E0ECB56}"/>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2590392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32BFE6-699C-450E-BF97-E8546EA477C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BB119F3-1FA4-44F6-AB6A-B39F63F9D05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8074FB8-BB6D-46D8-93F9-768FD9B382D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F46A380-59CF-468A-8D93-CD1F0AD9755F}"/>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6" name="フッター プレースホルダー 5">
            <a:extLst>
              <a:ext uri="{FF2B5EF4-FFF2-40B4-BE49-F238E27FC236}">
                <a16:creationId xmlns:a16="http://schemas.microsoft.com/office/drawing/2014/main" id="{6A8F5A0C-5020-4C43-8A3A-753BB7E85B8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98D6BB8-49E8-4450-9DBE-D6CE4B3AE540}"/>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155394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332CAE-F466-46AC-86EA-940C6947BF1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93EDF0B-68C4-4FE1-BF29-D6B6D9E0F3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4FD3AF0-6FAC-425C-AB6E-075FAFEEA50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2E90B0D-D73F-48C6-BB07-F4777FA6AF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93BB568-FC33-41AD-8BA2-57156EF123A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2FA7478-84E6-4541-A966-67162898212E}"/>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8" name="フッター プレースホルダー 7">
            <a:extLst>
              <a:ext uri="{FF2B5EF4-FFF2-40B4-BE49-F238E27FC236}">
                <a16:creationId xmlns:a16="http://schemas.microsoft.com/office/drawing/2014/main" id="{D828C9B4-5CD1-434D-ACCD-5C1C7605EC9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43C8389-30C4-4ACD-A2B3-B8A1524FABEC}"/>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436136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39507C-B842-429B-8E96-08D0F0A2503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9096A2F-27D6-441D-9EE0-BB98F253C2EB}"/>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4" name="フッター プレースホルダー 3">
            <a:extLst>
              <a:ext uri="{FF2B5EF4-FFF2-40B4-BE49-F238E27FC236}">
                <a16:creationId xmlns:a16="http://schemas.microsoft.com/office/drawing/2014/main" id="{E566A37B-D278-4236-BCFC-DCA9C0E4477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3F636F9-C729-448E-81BE-BBF19F02849C}"/>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668022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70ED06F-3AA7-467B-869C-B64A0FCAAC03}"/>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3" name="フッター プレースホルダー 2">
            <a:extLst>
              <a:ext uri="{FF2B5EF4-FFF2-40B4-BE49-F238E27FC236}">
                <a16:creationId xmlns:a16="http://schemas.microsoft.com/office/drawing/2014/main" id="{366751B4-52B6-446F-87A1-3BE41BA3335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753D03C-B199-46D4-85E5-B3A80D7E8886}"/>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2921539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09A73B-6BCA-4A7F-BB20-9781CCD18D8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3C6494D-EC45-42FA-9EEA-3D931214AA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E007D03-D39E-43EE-924A-EF544CD237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67F8E03-7C49-4494-8F18-7D8759D69844}"/>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6" name="フッター プレースホルダー 5">
            <a:extLst>
              <a:ext uri="{FF2B5EF4-FFF2-40B4-BE49-F238E27FC236}">
                <a16:creationId xmlns:a16="http://schemas.microsoft.com/office/drawing/2014/main" id="{563E87C6-B63C-4482-8FF0-4D823B01108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A3378A0-C3D9-45A4-9B8B-53C5FE330589}"/>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3883399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38371F-B3A3-4768-99A2-FD1C12C7F73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793061C-A49D-45B7-A6D4-CBDBC97F18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7C982E2-EF37-4870-8813-61E3EE269F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36BF36E-6D58-4E01-B583-1FA4BE3F1746}"/>
              </a:ext>
            </a:extLst>
          </p:cNvPr>
          <p:cNvSpPr>
            <a:spLocks noGrp="1"/>
          </p:cNvSpPr>
          <p:nvPr>
            <p:ph type="dt" sz="half" idx="10"/>
          </p:nvPr>
        </p:nvSpPr>
        <p:spPr/>
        <p:txBody>
          <a:bodyPr/>
          <a:lstStyle/>
          <a:p>
            <a:fld id="{68853CD0-1E0B-420A-89AE-E9130B0CAB4B}" type="datetimeFigureOut">
              <a:rPr kumimoji="1" lang="ja-JP" altLang="en-US" smtClean="0"/>
              <a:t>2021/2/4</a:t>
            </a:fld>
            <a:endParaRPr kumimoji="1" lang="ja-JP" altLang="en-US"/>
          </a:p>
        </p:txBody>
      </p:sp>
      <p:sp>
        <p:nvSpPr>
          <p:cNvPr id="6" name="フッター プレースホルダー 5">
            <a:extLst>
              <a:ext uri="{FF2B5EF4-FFF2-40B4-BE49-F238E27FC236}">
                <a16:creationId xmlns:a16="http://schemas.microsoft.com/office/drawing/2014/main" id="{8F358850-8F86-4F20-ADAF-1E8008BBC19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CA4DFBD-8C18-4E00-89CF-72EBCF647163}"/>
              </a:ext>
            </a:extLst>
          </p:cNvPr>
          <p:cNvSpPr>
            <a:spLocks noGrp="1"/>
          </p:cNvSpPr>
          <p:nvPr>
            <p:ph type="sldNum" sz="quarter" idx="12"/>
          </p:nvPr>
        </p:nvSpPr>
        <p:spPr/>
        <p:txBody>
          <a:body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902086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3996869-CED7-4E4B-8A55-1F6836D815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51957A9-5BCD-4E7D-AA2E-E48DCD8F67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7571923-D878-4D5C-B69D-222B4FDB95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853CD0-1E0B-420A-89AE-E9130B0CAB4B}" type="datetimeFigureOut">
              <a:rPr kumimoji="1" lang="ja-JP" altLang="en-US" smtClean="0"/>
              <a:t>2021/2/4</a:t>
            </a:fld>
            <a:endParaRPr kumimoji="1" lang="ja-JP" altLang="en-US"/>
          </a:p>
        </p:txBody>
      </p:sp>
      <p:sp>
        <p:nvSpPr>
          <p:cNvPr id="5" name="フッター プレースホルダー 4">
            <a:extLst>
              <a:ext uri="{FF2B5EF4-FFF2-40B4-BE49-F238E27FC236}">
                <a16:creationId xmlns:a16="http://schemas.microsoft.com/office/drawing/2014/main" id="{DC044FFC-4A37-4793-BFF5-91503D190C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A7BE987E-879A-4018-BFA4-97CD44E9D9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2B9B2-6A73-498B-A42E-4422DD7718C6}" type="slidenum">
              <a:rPr kumimoji="1" lang="ja-JP" altLang="en-US" smtClean="0"/>
              <a:t>‹#›</a:t>
            </a:fld>
            <a:endParaRPr kumimoji="1" lang="ja-JP" altLang="en-US"/>
          </a:p>
        </p:txBody>
      </p:sp>
    </p:spTree>
    <p:extLst>
      <p:ext uri="{BB962C8B-B14F-4D97-AF65-F5344CB8AC3E}">
        <p14:creationId xmlns:p14="http://schemas.microsoft.com/office/powerpoint/2010/main" val="2343832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0C2F65C-8017-4D72-A7BB-AFEBD9BD4B22}"/>
              </a:ext>
            </a:extLst>
          </p:cNvPr>
          <p:cNvSpPr txBox="1"/>
          <p:nvPr/>
        </p:nvSpPr>
        <p:spPr>
          <a:xfrm>
            <a:off x="0" y="2859285"/>
            <a:ext cx="12192000" cy="584775"/>
          </a:xfrm>
          <a:prstGeom prst="rect">
            <a:avLst/>
          </a:prstGeom>
          <a:noFill/>
        </p:spPr>
        <p:txBody>
          <a:bodyPr wrap="square" rtlCol="0">
            <a:spAutoFit/>
          </a:bodyPr>
          <a:lstStyle/>
          <a:p>
            <a:pPr algn="ctr"/>
            <a:r>
              <a:rPr kumimoji="1" lang="en-US" altLang="ja-JP" sz="3200" dirty="0"/>
              <a:t>&lt;</a:t>
            </a:r>
            <a:r>
              <a:rPr lang="en-US" altLang="ja-JP" sz="3200" dirty="0"/>
              <a:t>title</a:t>
            </a:r>
            <a:r>
              <a:rPr kumimoji="1" lang="en-US" altLang="ja-JP" sz="3200" dirty="0"/>
              <a:t>&gt;</a:t>
            </a:r>
            <a:r>
              <a:rPr kumimoji="1" lang="ja-JP" altLang="en-US" sz="3200" dirty="0"/>
              <a:t>　</a:t>
            </a:r>
            <a:r>
              <a:rPr lang="en-US" altLang="ja-JP" sz="3200" dirty="0"/>
              <a:t>【</a:t>
            </a:r>
            <a:r>
              <a:rPr lang="ja-JP" altLang="en-US" sz="3200" dirty="0"/>
              <a:t>漫画</a:t>
            </a:r>
            <a:r>
              <a:rPr lang="en-US" altLang="ja-JP" sz="3200" dirty="0"/>
              <a:t>】</a:t>
            </a:r>
            <a:r>
              <a:rPr kumimoji="1" lang="ja-JP" altLang="en-US" sz="3200" dirty="0"/>
              <a:t>導入をお奨めするキャッシュレス決済サービス　</a:t>
            </a:r>
          </a:p>
        </p:txBody>
      </p:sp>
    </p:spTree>
    <p:extLst>
      <p:ext uri="{BB962C8B-B14F-4D97-AF65-F5344CB8AC3E}">
        <p14:creationId xmlns:p14="http://schemas.microsoft.com/office/powerpoint/2010/main" val="2479946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22A846B-48C1-4046-92BA-D05B87DF76B4}"/>
              </a:ext>
            </a:extLst>
          </p:cNvPr>
          <p:cNvSpPr/>
          <p:nvPr/>
        </p:nvSpPr>
        <p:spPr>
          <a:xfrm>
            <a:off x="3103840" y="280085"/>
            <a:ext cx="5436844" cy="315138"/>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地域別</a:t>
            </a:r>
            <a:endParaRPr kumimoji="1" lang="ja-JP" altLang="en-US" sz="1400" b="1" dirty="0"/>
          </a:p>
        </p:txBody>
      </p:sp>
      <p:pic>
        <p:nvPicPr>
          <p:cNvPr id="9" name="図 8">
            <a:extLst>
              <a:ext uri="{FF2B5EF4-FFF2-40B4-BE49-F238E27FC236}">
                <a16:creationId xmlns:a16="http://schemas.microsoft.com/office/drawing/2014/main" id="{AE47B26F-C685-4749-B945-900DF208EE72}"/>
              </a:ext>
            </a:extLst>
          </p:cNvPr>
          <p:cNvPicPr>
            <a:picLocks noChangeAspect="1"/>
          </p:cNvPicPr>
          <p:nvPr/>
        </p:nvPicPr>
        <p:blipFill>
          <a:blip r:embed="rId2"/>
          <a:stretch>
            <a:fillRect/>
          </a:stretch>
        </p:blipFill>
        <p:spPr>
          <a:xfrm>
            <a:off x="4272505" y="595223"/>
            <a:ext cx="3099514" cy="2342379"/>
          </a:xfrm>
          <a:prstGeom prst="rect">
            <a:avLst/>
          </a:prstGeom>
        </p:spPr>
      </p:pic>
      <p:sp>
        <p:nvSpPr>
          <p:cNvPr id="10" name="テキスト ボックス 9">
            <a:extLst>
              <a:ext uri="{FF2B5EF4-FFF2-40B4-BE49-F238E27FC236}">
                <a16:creationId xmlns:a16="http://schemas.microsoft.com/office/drawing/2014/main" id="{60C1AA46-4EA8-4781-83E3-A9619EC2D775}"/>
              </a:ext>
            </a:extLst>
          </p:cNvPr>
          <p:cNvSpPr txBox="1"/>
          <p:nvPr/>
        </p:nvSpPr>
        <p:spPr>
          <a:xfrm>
            <a:off x="1914193" y="3551067"/>
            <a:ext cx="8363613" cy="738664"/>
          </a:xfrm>
          <a:prstGeom prst="rect">
            <a:avLst/>
          </a:prstGeom>
          <a:noFill/>
        </p:spPr>
        <p:txBody>
          <a:bodyPr wrap="square">
            <a:spAutoFit/>
          </a:bodyPr>
          <a:lstStyle/>
          <a:p>
            <a:r>
              <a:rPr lang="ja-JP" altLang="en-US" sz="1400" dirty="0"/>
              <a:t>☆鈴木鈴木より一言</a:t>
            </a:r>
            <a:endParaRPr lang="en-US" altLang="ja-JP" sz="1400" dirty="0"/>
          </a:p>
          <a:p>
            <a:r>
              <a:rPr lang="ja-JP" altLang="en-US" sz="1400" dirty="0"/>
              <a:t>自分の商圏エリアの電子マネーを導入しておくと、ユーザーの利便性の向上につながります。</a:t>
            </a:r>
            <a:endParaRPr lang="en-US" altLang="ja-JP" sz="1400" dirty="0"/>
          </a:p>
          <a:p>
            <a:r>
              <a:rPr lang="ja-JP" altLang="en-US" sz="1400" dirty="0"/>
              <a:t>アルファノートでは下記電子マネーブランドの導入が可能です。</a:t>
            </a:r>
            <a:endParaRPr lang="en-US" altLang="ja-JP" sz="1400" dirty="0"/>
          </a:p>
        </p:txBody>
      </p:sp>
      <p:pic>
        <p:nvPicPr>
          <p:cNvPr id="12" name="図 11">
            <a:extLst>
              <a:ext uri="{FF2B5EF4-FFF2-40B4-BE49-F238E27FC236}">
                <a16:creationId xmlns:a16="http://schemas.microsoft.com/office/drawing/2014/main" id="{645C36D5-FCEB-431F-90BB-009592EFCCEC}"/>
              </a:ext>
            </a:extLst>
          </p:cNvPr>
          <p:cNvPicPr>
            <a:picLocks noChangeAspect="1"/>
          </p:cNvPicPr>
          <p:nvPr/>
        </p:nvPicPr>
        <p:blipFill>
          <a:blip r:embed="rId3"/>
          <a:stretch>
            <a:fillRect/>
          </a:stretch>
        </p:blipFill>
        <p:spPr>
          <a:xfrm>
            <a:off x="3460029" y="4419214"/>
            <a:ext cx="2462033" cy="791050"/>
          </a:xfrm>
          <a:prstGeom prst="rect">
            <a:avLst/>
          </a:prstGeom>
        </p:spPr>
      </p:pic>
      <p:pic>
        <p:nvPicPr>
          <p:cNvPr id="14" name="図 13">
            <a:extLst>
              <a:ext uri="{FF2B5EF4-FFF2-40B4-BE49-F238E27FC236}">
                <a16:creationId xmlns:a16="http://schemas.microsoft.com/office/drawing/2014/main" id="{9709A487-2B25-4418-A3FE-68ABAEAC4257}"/>
              </a:ext>
            </a:extLst>
          </p:cNvPr>
          <p:cNvPicPr>
            <a:picLocks noChangeAspect="1"/>
          </p:cNvPicPr>
          <p:nvPr/>
        </p:nvPicPr>
        <p:blipFill>
          <a:blip r:embed="rId4"/>
          <a:stretch>
            <a:fillRect/>
          </a:stretch>
        </p:blipFill>
        <p:spPr>
          <a:xfrm>
            <a:off x="5922062" y="4374421"/>
            <a:ext cx="1671687" cy="835843"/>
          </a:xfrm>
          <a:prstGeom prst="rect">
            <a:avLst/>
          </a:prstGeom>
        </p:spPr>
      </p:pic>
      <p:pic>
        <p:nvPicPr>
          <p:cNvPr id="16" name="図 15">
            <a:extLst>
              <a:ext uri="{FF2B5EF4-FFF2-40B4-BE49-F238E27FC236}">
                <a16:creationId xmlns:a16="http://schemas.microsoft.com/office/drawing/2014/main" id="{F17E2626-CCA1-4BE8-A216-3759D74C04BA}"/>
              </a:ext>
            </a:extLst>
          </p:cNvPr>
          <p:cNvPicPr>
            <a:picLocks noChangeAspect="1"/>
          </p:cNvPicPr>
          <p:nvPr/>
        </p:nvPicPr>
        <p:blipFill>
          <a:blip r:embed="rId5"/>
          <a:stretch>
            <a:fillRect/>
          </a:stretch>
        </p:blipFill>
        <p:spPr>
          <a:xfrm>
            <a:off x="3874945" y="5440956"/>
            <a:ext cx="1462514" cy="735297"/>
          </a:xfrm>
          <a:prstGeom prst="rect">
            <a:avLst/>
          </a:prstGeom>
        </p:spPr>
      </p:pic>
      <p:pic>
        <p:nvPicPr>
          <p:cNvPr id="18" name="図 17">
            <a:extLst>
              <a:ext uri="{FF2B5EF4-FFF2-40B4-BE49-F238E27FC236}">
                <a16:creationId xmlns:a16="http://schemas.microsoft.com/office/drawing/2014/main" id="{191BE30A-3EC1-41CC-8C87-85A78245750F}"/>
              </a:ext>
            </a:extLst>
          </p:cNvPr>
          <p:cNvPicPr>
            <a:picLocks noChangeAspect="1"/>
          </p:cNvPicPr>
          <p:nvPr/>
        </p:nvPicPr>
        <p:blipFill>
          <a:blip r:embed="rId6"/>
          <a:stretch>
            <a:fillRect/>
          </a:stretch>
        </p:blipFill>
        <p:spPr>
          <a:xfrm>
            <a:off x="5353169" y="5440957"/>
            <a:ext cx="1575532" cy="734682"/>
          </a:xfrm>
          <a:prstGeom prst="rect">
            <a:avLst/>
          </a:prstGeom>
        </p:spPr>
      </p:pic>
      <p:sp>
        <p:nvSpPr>
          <p:cNvPr id="11" name="テキスト ボックス 10">
            <a:extLst>
              <a:ext uri="{FF2B5EF4-FFF2-40B4-BE49-F238E27FC236}">
                <a16:creationId xmlns:a16="http://schemas.microsoft.com/office/drawing/2014/main" id="{414CEA29-294C-4678-9AB7-4B6BD488353B}"/>
              </a:ext>
            </a:extLst>
          </p:cNvPr>
          <p:cNvSpPr txBox="1"/>
          <p:nvPr/>
        </p:nvSpPr>
        <p:spPr>
          <a:xfrm>
            <a:off x="1463134" y="6362471"/>
            <a:ext cx="5192786" cy="430887"/>
          </a:xfrm>
          <a:prstGeom prst="rect">
            <a:avLst/>
          </a:prstGeom>
          <a:noFill/>
        </p:spPr>
        <p:txBody>
          <a:bodyPr wrap="square" rtlCol="0">
            <a:spAutoFit/>
          </a:bodyPr>
          <a:lstStyle/>
          <a:p>
            <a:r>
              <a:rPr kumimoji="1" lang="en-US" altLang="ja-JP" sz="1100" dirty="0"/>
              <a:t>&gt;</a:t>
            </a:r>
            <a:r>
              <a:rPr kumimoji="1" lang="ja-JP" altLang="en-US" sz="1100" dirty="0"/>
              <a:t>電子マネー決済一覧</a:t>
            </a:r>
            <a:endParaRPr kumimoji="1" lang="en-US" altLang="ja-JP" sz="1100" dirty="0"/>
          </a:p>
          <a:p>
            <a:r>
              <a:rPr kumimoji="1" lang="en-US" altLang="ja-JP" sz="1100" dirty="0"/>
              <a:t>https://www.alpha-note.co.jp/cashless/emoney</a:t>
            </a:r>
            <a:endParaRPr kumimoji="1" lang="ja-JP" altLang="en-US" sz="1100" dirty="0"/>
          </a:p>
        </p:txBody>
      </p:sp>
    </p:spTree>
    <p:extLst>
      <p:ext uri="{BB962C8B-B14F-4D97-AF65-F5344CB8AC3E}">
        <p14:creationId xmlns:p14="http://schemas.microsoft.com/office/powerpoint/2010/main" val="501750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F6EB67A-3015-4730-84BE-716FCE99AF89}"/>
              </a:ext>
            </a:extLst>
          </p:cNvPr>
          <p:cNvSpPr txBox="1"/>
          <p:nvPr/>
        </p:nvSpPr>
        <p:spPr>
          <a:xfrm>
            <a:off x="147879" y="276836"/>
            <a:ext cx="6657976" cy="369332"/>
          </a:xfrm>
          <a:prstGeom prst="rect">
            <a:avLst/>
          </a:prstGeom>
          <a:noFill/>
        </p:spPr>
        <p:txBody>
          <a:bodyPr wrap="square" rtlCol="0">
            <a:spAutoFit/>
          </a:bodyPr>
          <a:lstStyle/>
          <a:p>
            <a:r>
              <a:rPr kumimoji="1" lang="en-US" altLang="ja-JP" sz="1800" dirty="0"/>
              <a:t>&lt;h2&gt;</a:t>
            </a:r>
            <a:r>
              <a:rPr kumimoji="1" lang="ja-JP" altLang="en-US" sz="1800" dirty="0"/>
              <a:t>　</a:t>
            </a:r>
            <a:r>
              <a:rPr lang="en-US" altLang="ja-JP" dirty="0"/>
              <a:t>3</a:t>
            </a:r>
            <a:r>
              <a:rPr lang="ja-JP" altLang="en-US" dirty="0"/>
              <a:t>種類</a:t>
            </a:r>
            <a:r>
              <a:rPr kumimoji="1" lang="ja-JP" altLang="en-US" sz="1800" dirty="0"/>
              <a:t>キャッシュレス決済を同時に導入できる</a:t>
            </a:r>
            <a:endParaRPr kumimoji="1" lang="ja-JP" altLang="en-US" dirty="0"/>
          </a:p>
        </p:txBody>
      </p:sp>
      <p:sp>
        <p:nvSpPr>
          <p:cNvPr id="5" name="テキスト ボックス 4">
            <a:extLst>
              <a:ext uri="{FF2B5EF4-FFF2-40B4-BE49-F238E27FC236}">
                <a16:creationId xmlns:a16="http://schemas.microsoft.com/office/drawing/2014/main" id="{459DBFC4-FB85-465C-9034-B8A25030DF11}"/>
              </a:ext>
            </a:extLst>
          </p:cNvPr>
          <p:cNvSpPr txBox="1"/>
          <p:nvPr/>
        </p:nvSpPr>
        <p:spPr>
          <a:xfrm>
            <a:off x="647455" y="765922"/>
            <a:ext cx="8363613" cy="523220"/>
          </a:xfrm>
          <a:prstGeom prst="rect">
            <a:avLst/>
          </a:prstGeom>
          <a:noFill/>
        </p:spPr>
        <p:txBody>
          <a:bodyPr wrap="square">
            <a:spAutoFit/>
          </a:bodyPr>
          <a:lstStyle/>
          <a:p>
            <a:r>
              <a:rPr lang="ja-JP" altLang="en-US" sz="1400" dirty="0"/>
              <a:t>アルファノートでは数種類の決済サービスを</a:t>
            </a:r>
            <a:r>
              <a:rPr lang="en-US" altLang="ja-JP" sz="1400" dirty="0"/>
              <a:t>1</a:t>
            </a:r>
            <a:r>
              <a:rPr lang="ja-JP" altLang="en-US" sz="1400" dirty="0"/>
              <a:t>台で導入できるようにマルチ決済端末機を取り扱っています。レシートプリンターも搭載されており、他に機器を購入する必要がありません。</a:t>
            </a:r>
            <a:endParaRPr lang="en-US" altLang="ja-JP" sz="1400" dirty="0"/>
          </a:p>
        </p:txBody>
      </p:sp>
      <p:pic>
        <p:nvPicPr>
          <p:cNvPr id="7" name="図 6">
            <a:extLst>
              <a:ext uri="{FF2B5EF4-FFF2-40B4-BE49-F238E27FC236}">
                <a16:creationId xmlns:a16="http://schemas.microsoft.com/office/drawing/2014/main" id="{CC535684-B529-4BEE-9633-6DE7025B35F1}"/>
              </a:ext>
            </a:extLst>
          </p:cNvPr>
          <p:cNvPicPr>
            <a:picLocks noChangeAspect="1"/>
          </p:cNvPicPr>
          <p:nvPr/>
        </p:nvPicPr>
        <p:blipFill>
          <a:blip r:embed="rId2"/>
          <a:stretch>
            <a:fillRect/>
          </a:stretch>
        </p:blipFill>
        <p:spPr>
          <a:xfrm>
            <a:off x="936062" y="1733106"/>
            <a:ext cx="1373674" cy="2854892"/>
          </a:xfrm>
          <a:prstGeom prst="rect">
            <a:avLst/>
          </a:prstGeom>
        </p:spPr>
      </p:pic>
      <p:pic>
        <p:nvPicPr>
          <p:cNvPr id="9" name="図 8">
            <a:extLst>
              <a:ext uri="{FF2B5EF4-FFF2-40B4-BE49-F238E27FC236}">
                <a16:creationId xmlns:a16="http://schemas.microsoft.com/office/drawing/2014/main" id="{339DD561-8895-40C3-B93F-6F8EBE3530EB}"/>
              </a:ext>
            </a:extLst>
          </p:cNvPr>
          <p:cNvPicPr>
            <a:picLocks noChangeAspect="1"/>
          </p:cNvPicPr>
          <p:nvPr/>
        </p:nvPicPr>
        <p:blipFill>
          <a:blip r:embed="rId3"/>
          <a:stretch>
            <a:fillRect/>
          </a:stretch>
        </p:blipFill>
        <p:spPr>
          <a:xfrm>
            <a:off x="2852198" y="1793523"/>
            <a:ext cx="4591691" cy="2734057"/>
          </a:xfrm>
          <a:prstGeom prst="rect">
            <a:avLst/>
          </a:prstGeom>
        </p:spPr>
      </p:pic>
      <p:sp>
        <p:nvSpPr>
          <p:cNvPr id="10" name="テキスト ボックス 9">
            <a:extLst>
              <a:ext uri="{FF2B5EF4-FFF2-40B4-BE49-F238E27FC236}">
                <a16:creationId xmlns:a16="http://schemas.microsoft.com/office/drawing/2014/main" id="{CFB9160A-4E9C-4660-952F-5D77C49BA5A6}"/>
              </a:ext>
            </a:extLst>
          </p:cNvPr>
          <p:cNvSpPr txBox="1"/>
          <p:nvPr/>
        </p:nvSpPr>
        <p:spPr>
          <a:xfrm>
            <a:off x="888492" y="4876935"/>
            <a:ext cx="5192786" cy="430887"/>
          </a:xfrm>
          <a:prstGeom prst="rect">
            <a:avLst/>
          </a:prstGeom>
          <a:noFill/>
        </p:spPr>
        <p:txBody>
          <a:bodyPr wrap="square" rtlCol="0">
            <a:spAutoFit/>
          </a:bodyPr>
          <a:lstStyle/>
          <a:p>
            <a:r>
              <a:rPr kumimoji="1" lang="en-US" altLang="ja-JP" sz="1100" dirty="0"/>
              <a:t>&gt;</a:t>
            </a:r>
            <a:r>
              <a:rPr kumimoji="1" lang="ja-JP" altLang="en-US" sz="1100" dirty="0"/>
              <a:t>ポータブルマルチ決済端末</a:t>
            </a:r>
            <a:endParaRPr kumimoji="1" lang="en-US" altLang="ja-JP" sz="1100" dirty="0"/>
          </a:p>
          <a:p>
            <a:r>
              <a:rPr kumimoji="1" lang="en-US" altLang="ja-JP" sz="1100" dirty="0"/>
              <a:t>https://www.alpha-note.co.jp/cashless/a8</a:t>
            </a:r>
            <a:endParaRPr kumimoji="1" lang="ja-JP" altLang="en-US" sz="1100" dirty="0"/>
          </a:p>
        </p:txBody>
      </p:sp>
    </p:spTree>
    <p:extLst>
      <p:ext uri="{BB962C8B-B14F-4D97-AF65-F5344CB8AC3E}">
        <p14:creationId xmlns:p14="http://schemas.microsoft.com/office/powerpoint/2010/main" val="1989189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6" descr="スーツを着たおじさんのイラスト">
            <a:extLst>
              <a:ext uri="{FF2B5EF4-FFF2-40B4-BE49-F238E27FC236}">
                <a16:creationId xmlns:a16="http://schemas.microsoft.com/office/drawing/2014/main" id="{1DB0FC31-DBD6-43BE-8464-383E6E361C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0310" y="1062240"/>
            <a:ext cx="1258722" cy="1258722"/>
          </a:xfrm>
          <a:prstGeom prst="rect">
            <a:avLst/>
          </a:prstGeom>
          <a:noFill/>
          <a:extLst>
            <a:ext uri="{909E8E84-426E-40DD-AFC4-6F175D3DCCD1}">
              <a14:hiddenFill xmlns:a14="http://schemas.microsoft.com/office/drawing/2010/main">
                <a:solidFill>
                  <a:srgbClr val="FFFFFF"/>
                </a:solidFill>
              </a14:hiddenFill>
            </a:ext>
          </a:extLst>
        </p:spPr>
      </p:pic>
      <p:sp>
        <p:nvSpPr>
          <p:cNvPr id="2" name="正方形/長方形 1">
            <a:extLst>
              <a:ext uri="{FF2B5EF4-FFF2-40B4-BE49-F238E27FC236}">
                <a16:creationId xmlns:a16="http://schemas.microsoft.com/office/drawing/2014/main" id="{34B08632-3C55-4108-9C9A-69AEA1A30E5C}"/>
              </a:ext>
            </a:extLst>
          </p:cNvPr>
          <p:cNvSpPr/>
          <p:nvPr/>
        </p:nvSpPr>
        <p:spPr>
          <a:xfrm>
            <a:off x="2590800" y="161925"/>
            <a:ext cx="7010400" cy="65151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 name="直線コネクタ 2">
            <a:extLst>
              <a:ext uri="{FF2B5EF4-FFF2-40B4-BE49-F238E27FC236}">
                <a16:creationId xmlns:a16="http://schemas.microsoft.com/office/drawing/2014/main" id="{70CAEB8B-CC4B-4B08-859F-5388CA06195A}"/>
              </a:ext>
            </a:extLst>
          </p:cNvPr>
          <p:cNvCxnSpPr>
            <a:cxnSpLocks/>
          </p:cNvCxnSpPr>
          <p:nvPr/>
        </p:nvCxnSpPr>
        <p:spPr>
          <a:xfrm>
            <a:off x="2590800" y="3429000"/>
            <a:ext cx="7010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直線コネクタ 3">
            <a:extLst>
              <a:ext uri="{FF2B5EF4-FFF2-40B4-BE49-F238E27FC236}">
                <a16:creationId xmlns:a16="http://schemas.microsoft.com/office/drawing/2014/main" id="{3F6A4BF7-B948-4F1A-A9C8-148B7F0D4E37}"/>
              </a:ext>
            </a:extLst>
          </p:cNvPr>
          <p:cNvCxnSpPr>
            <a:cxnSpLocks/>
          </p:cNvCxnSpPr>
          <p:nvPr/>
        </p:nvCxnSpPr>
        <p:spPr>
          <a:xfrm>
            <a:off x="6096000" y="161925"/>
            <a:ext cx="0" cy="65151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グループ化 4">
            <a:extLst>
              <a:ext uri="{FF2B5EF4-FFF2-40B4-BE49-F238E27FC236}">
                <a16:creationId xmlns:a16="http://schemas.microsoft.com/office/drawing/2014/main" id="{1671FAB9-B5B6-4740-8391-3672CF2A4B12}"/>
              </a:ext>
            </a:extLst>
          </p:cNvPr>
          <p:cNvGrpSpPr/>
          <p:nvPr/>
        </p:nvGrpSpPr>
        <p:grpSpPr>
          <a:xfrm>
            <a:off x="8105553" y="393494"/>
            <a:ext cx="1370621" cy="2803938"/>
            <a:chOff x="7496053" y="254677"/>
            <a:chExt cx="1912782" cy="2803938"/>
          </a:xfrm>
        </p:grpSpPr>
        <p:sp>
          <p:nvSpPr>
            <p:cNvPr id="6" name="二等辺三角形 5">
              <a:extLst>
                <a:ext uri="{FF2B5EF4-FFF2-40B4-BE49-F238E27FC236}">
                  <a16:creationId xmlns:a16="http://schemas.microsoft.com/office/drawing/2014/main" id="{46E6D2DD-8216-47EE-B7B2-224DEBE3FC56}"/>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02E21ACE-8F14-4DE5-9D90-58CE3C86F16B}"/>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CB1985AF-174D-4108-A23E-FE0028DFE106}"/>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a:extLst>
              <a:ext uri="{FF2B5EF4-FFF2-40B4-BE49-F238E27FC236}">
                <a16:creationId xmlns:a16="http://schemas.microsoft.com/office/drawing/2014/main" id="{89A26845-7D59-472E-9963-DA46FB7654BE}"/>
              </a:ext>
            </a:extLst>
          </p:cNvPr>
          <p:cNvSpPr txBox="1"/>
          <p:nvPr/>
        </p:nvSpPr>
        <p:spPr>
          <a:xfrm>
            <a:off x="8111059" y="538976"/>
            <a:ext cx="1292662" cy="2051994"/>
          </a:xfrm>
          <a:prstGeom prst="rect">
            <a:avLst/>
          </a:prstGeom>
          <a:noFill/>
        </p:spPr>
        <p:txBody>
          <a:bodyPr vert="eaVert" wrap="square" rtlCol="0">
            <a:spAutoFit/>
          </a:bodyPr>
          <a:lstStyle/>
          <a:p>
            <a:r>
              <a:rPr lang="ja-JP" altLang="en-US" sz="1200" dirty="0"/>
              <a:t>色々とご説明ありがとうございました。</a:t>
            </a:r>
            <a:endParaRPr lang="en-US" altLang="ja-JP" sz="1200" dirty="0"/>
          </a:p>
          <a:p>
            <a:endParaRPr lang="en-US" altLang="ja-JP" sz="1200" dirty="0"/>
          </a:p>
          <a:p>
            <a:r>
              <a:rPr lang="ja-JP" altLang="en-US" sz="1200" dirty="0"/>
              <a:t>色々なサービスを導入できる分、手続きが難しそうだね</a:t>
            </a:r>
            <a:r>
              <a:rPr lang="en-US" altLang="ja-JP" sz="1200" dirty="0"/>
              <a:t>..</a:t>
            </a:r>
            <a:r>
              <a:rPr lang="ja-JP" altLang="en-US" sz="1200" dirty="0"/>
              <a:t>。</a:t>
            </a:r>
            <a:endParaRPr lang="en-US" altLang="ja-JP" sz="1200" dirty="0"/>
          </a:p>
        </p:txBody>
      </p:sp>
      <p:grpSp>
        <p:nvGrpSpPr>
          <p:cNvPr id="10" name="グループ化 9">
            <a:extLst>
              <a:ext uri="{FF2B5EF4-FFF2-40B4-BE49-F238E27FC236}">
                <a16:creationId xmlns:a16="http://schemas.microsoft.com/office/drawing/2014/main" id="{5662D9C5-7017-48FF-A32D-28AC236E83F6}"/>
              </a:ext>
            </a:extLst>
          </p:cNvPr>
          <p:cNvGrpSpPr/>
          <p:nvPr/>
        </p:nvGrpSpPr>
        <p:grpSpPr>
          <a:xfrm>
            <a:off x="7972429" y="3707544"/>
            <a:ext cx="1503746" cy="2803938"/>
            <a:chOff x="7496053" y="254677"/>
            <a:chExt cx="1912782" cy="2803938"/>
          </a:xfrm>
        </p:grpSpPr>
        <p:sp>
          <p:nvSpPr>
            <p:cNvPr id="11" name="二等辺三角形 10">
              <a:extLst>
                <a:ext uri="{FF2B5EF4-FFF2-40B4-BE49-F238E27FC236}">
                  <a16:creationId xmlns:a16="http://schemas.microsoft.com/office/drawing/2014/main" id="{841AB885-E71F-4B34-A7B3-DB4F13AB2D39}"/>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7285476C-A065-4B53-94CA-FE6CC2F03201}"/>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AB87E499-3727-4185-A0D6-9AF52D439872}"/>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テキスト ボックス 13">
            <a:extLst>
              <a:ext uri="{FF2B5EF4-FFF2-40B4-BE49-F238E27FC236}">
                <a16:creationId xmlns:a16="http://schemas.microsoft.com/office/drawing/2014/main" id="{C9E280A1-D43E-42F0-B6FF-8B294CD8B927}"/>
              </a:ext>
            </a:extLst>
          </p:cNvPr>
          <p:cNvSpPr txBox="1"/>
          <p:nvPr/>
        </p:nvSpPr>
        <p:spPr>
          <a:xfrm>
            <a:off x="8305794" y="3906123"/>
            <a:ext cx="1121397" cy="2412893"/>
          </a:xfrm>
          <a:prstGeom prst="rect">
            <a:avLst/>
          </a:prstGeom>
          <a:noFill/>
        </p:spPr>
        <p:txBody>
          <a:bodyPr vert="eaVert" wrap="square" rtlCol="0">
            <a:spAutoFit/>
          </a:bodyPr>
          <a:lstStyle/>
          <a:p>
            <a:r>
              <a:rPr lang="ja-JP" altLang="en-US" sz="1200" dirty="0"/>
              <a:t>審査から導入までの手続きで行って頂くことは大きく</a:t>
            </a:r>
            <a:r>
              <a:rPr lang="en-US" altLang="ja-JP" sz="1200" dirty="0"/>
              <a:t>2</a:t>
            </a:r>
            <a:r>
              <a:rPr lang="ja-JP" altLang="en-US" sz="1200" dirty="0"/>
              <a:t>点です。</a:t>
            </a:r>
            <a:endParaRPr lang="en-US" altLang="ja-JP" sz="1200" dirty="0"/>
          </a:p>
          <a:p>
            <a:endParaRPr lang="en-US" altLang="ja-JP" sz="1200" dirty="0"/>
          </a:p>
          <a:p>
            <a:r>
              <a:rPr lang="ja-JP" altLang="en-US" sz="1200" dirty="0"/>
              <a:t>①必要書類の用意</a:t>
            </a:r>
            <a:endParaRPr lang="en-US" altLang="ja-JP" sz="1200" dirty="0"/>
          </a:p>
          <a:p>
            <a:r>
              <a:rPr lang="ja-JP" altLang="en-US" sz="1200" dirty="0"/>
              <a:t>②お申し込み</a:t>
            </a:r>
            <a:endParaRPr lang="en-US" altLang="ja-JP" sz="1200" dirty="0"/>
          </a:p>
        </p:txBody>
      </p:sp>
      <p:pic>
        <p:nvPicPr>
          <p:cNvPr id="25" name="Picture 2" descr="お店の建物のイラスト">
            <a:extLst>
              <a:ext uri="{FF2B5EF4-FFF2-40B4-BE49-F238E27FC236}">
                <a16:creationId xmlns:a16="http://schemas.microsoft.com/office/drawing/2014/main" id="{A30A28E8-4B02-474C-973F-D4358485C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0289" y="757753"/>
            <a:ext cx="1867696" cy="186769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descr="工務店のおじさんのイラスト">
            <a:extLst>
              <a:ext uri="{FF2B5EF4-FFF2-40B4-BE49-F238E27FC236}">
                <a16:creationId xmlns:a16="http://schemas.microsoft.com/office/drawing/2014/main" id="{E4ACCC84-1464-4644-8FC7-AE019B5B7D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8509" y="2259996"/>
            <a:ext cx="1024348" cy="102434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工務店のおじさんのイラスト">
            <a:extLst>
              <a:ext uri="{FF2B5EF4-FFF2-40B4-BE49-F238E27FC236}">
                <a16:creationId xmlns:a16="http://schemas.microsoft.com/office/drawing/2014/main" id="{0021F841-6BC8-46DC-A347-2770228834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5823" y="4358632"/>
            <a:ext cx="1582162" cy="1582162"/>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グループ化 38">
            <a:extLst>
              <a:ext uri="{FF2B5EF4-FFF2-40B4-BE49-F238E27FC236}">
                <a16:creationId xmlns:a16="http://schemas.microsoft.com/office/drawing/2014/main" id="{A2F24793-19CB-4452-89E4-7C1282E96019}"/>
              </a:ext>
            </a:extLst>
          </p:cNvPr>
          <p:cNvGrpSpPr/>
          <p:nvPr/>
        </p:nvGrpSpPr>
        <p:grpSpPr>
          <a:xfrm>
            <a:off x="4838085" y="367825"/>
            <a:ext cx="1087772" cy="2803938"/>
            <a:chOff x="7496053" y="254677"/>
            <a:chExt cx="1912782" cy="2803938"/>
          </a:xfrm>
        </p:grpSpPr>
        <p:sp>
          <p:nvSpPr>
            <p:cNvPr id="40" name="二等辺三角形 39">
              <a:extLst>
                <a:ext uri="{FF2B5EF4-FFF2-40B4-BE49-F238E27FC236}">
                  <a16:creationId xmlns:a16="http://schemas.microsoft.com/office/drawing/2014/main" id="{3DD81434-52F1-45C8-862B-7F719F20D650}"/>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四角形: 角を丸くする 40">
              <a:extLst>
                <a:ext uri="{FF2B5EF4-FFF2-40B4-BE49-F238E27FC236}">
                  <a16:creationId xmlns:a16="http://schemas.microsoft.com/office/drawing/2014/main" id="{D34239B0-5E8F-469D-8C67-18DE28545EE4}"/>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2" name="正方形/長方形 41">
              <a:extLst>
                <a:ext uri="{FF2B5EF4-FFF2-40B4-BE49-F238E27FC236}">
                  <a16:creationId xmlns:a16="http://schemas.microsoft.com/office/drawing/2014/main" id="{89EFC757-3E18-4976-94BE-F37BECC2BE83}"/>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3" name="テキスト ボックス 42">
            <a:extLst>
              <a:ext uri="{FF2B5EF4-FFF2-40B4-BE49-F238E27FC236}">
                <a16:creationId xmlns:a16="http://schemas.microsoft.com/office/drawing/2014/main" id="{4A16CE2A-88C7-4817-A786-4261E591C73D}"/>
              </a:ext>
            </a:extLst>
          </p:cNvPr>
          <p:cNvSpPr txBox="1"/>
          <p:nvPr/>
        </p:nvSpPr>
        <p:spPr>
          <a:xfrm>
            <a:off x="4928105" y="543279"/>
            <a:ext cx="923330" cy="2051994"/>
          </a:xfrm>
          <a:prstGeom prst="rect">
            <a:avLst/>
          </a:prstGeom>
          <a:noFill/>
        </p:spPr>
        <p:txBody>
          <a:bodyPr vert="eaVert" wrap="square" rtlCol="0">
            <a:spAutoFit/>
          </a:bodyPr>
          <a:lstStyle/>
          <a:p>
            <a:r>
              <a:rPr lang="ja-JP" altLang="en-US" sz="1200" dirty="0"/>
              <a:t>キャッシュレス決済の導入はこんな感じの流れになっていて実はそんなにやることはないんですよ！</a:t>
            </a:r>
            <a:endParaRPr lang="en-US" altLang="ja-JP" sz="1200" dirty="0"/>
          </a:p>
        </p:txBody>
      </p:sp>
      <p:pic>
        <p:nvPicPr>
          <p:cNvPr id="44" name="図 43">
            <a:extLst>
              <a:ext uri="{FF2B5EF4-FFF2-40B4-BE49-F238E27FC236}">
                <a16:creationId xmlns:a16="http://schemas.microsoft.com/office/drawing/2014/main" id="{BA2691AB-874C-4903-93DF-4D6D902152B1}"/>
              </a:ext>
            </a:extLst>
          </p:cNvPr>
          <p:cNvPicPr>
            <a:picLocks noChangeAspect="1"/>
          </p:cNvPicPr>
          <p:nvPr/>
        </p:nvPicPr>
        <p:blipFill>
          <a:blip r:embed="rId5"/>
          <a:stretch>
            <a:fillRect/>
          </a:stretch>
        </p:blipFill>
        <p:spPr>
          <a:xfrm>
            <a:off x="2781214" y="1484347"/>
            <a:ext cx="1946778" cy="1431455"/>
          </a:xfrm>
          <a:prstGeom prst="rect">
            <a:avLst/>
          </a:prstGeom>
        </p:spPr>
      </p:pic>
      <p:pic>
        <p:nvPicPr>
          <p:cNvPr id="46" name="Picture 8" descr="工務店のおじさんのイラスト">
            <a:extLst>
              <a:ext uri="{FF2B5EF4-FFF2-40B4-BE49-F238E27FC236}">
                <a16:creationId xmlns:a16="http://schemas.microsoft.com/office/drawing/2014/main" id="{8199562B-1726-4887-80DE-2B26B8EACB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7410" y="4358632"/>
            <a:ext cx="1582162" cy="1582162"/>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グループ化 46">
            <a:extLst>
              <a:ext uri="{FF2B5EF4-FFF2-40B4-BE49-F238E27FC236}">
                <a16:creationId xmlns:a16="http://schemas.microsoft.com/office/drawing/2014/main" id="{4B826545-9CE9-479F-A0AF-9FFF4D242ED4}"/>
              </a:ext>
            </a:extLst>
          </p:cNvPr>
          <p:cNvGrpSpPr/>
          <p:nvPr/>
        </p:nvGrpSpPr>
        <p:grpSpPr>
          <a:xfrm>
            <a:off x="4668521" y="3873087"/>
            <a:ext cx="1250468" cy="2803938"/>
            <a:chOff x="7496053" y="254677"/>
            <a:chExt cx="1912782" cy="2803938"/>
          </a:xfrm>
        </p:grpSpPr>
        <p:sp>
          <p:nvSpPr>
            <p:cNvPr id="48" name="二等辺三角形 47">
              <a:extLst>
                <a:ext uri="{FF2B5EF4-FFF2-40B4-BE49-F238E27FC236}">
                  <a16:creationId xmlns:a16="http://schemas.microsoft.com/office/drawing/2014/main" id="{4C03D2F1-1A19-403F-A944-B2CD73DC7993}"/>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四角形: 角を丸くする 48">
              <a:extLst>
                <a:ext uri="{FF2B5EF4-FFF2-40B4-BE49-F238E27FC236}">
                  <a16:creationId xmlns:a16="http://schemas.microsoft.com/office/drawing/2014/main" id="{FB6CE459-4E13-4506-884D-7867442D52ED}"/>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0" name="正方形/長方形 49">
              <a:extLst>
                <a:ext uri="{FF2B5EF4-FFF2-40B4-BE49-F238E27FC236}">
                  <a16:creationId xmlns:a16="http://schemas.microsoft.com/office/drawing/2014/main" id="{A9103C31-5D51-4421-A50C-B8C64CA78F79}"/>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1" name="テキスト ボックス 50">
            <a:extLst>
              <a:ext uri="{FF2B5EF4-FFF2-40B4-BE49-F238E27FC236}">
                <a16:creationId xmlns:a16="http://schemas.microsoft.com/office/drawing/2014/main" id="{C4BAD1F3-37F4-48B5-ACDF-90E06219BFAD}"/>
              </a:ext>
            </a:extLst>
          </p:cNvPr>
          <p:cNvSpPr txBox="1"/>
          <p:nvPr/>
        </p:nvSpPr>
        <p:spPr>
          <a:xfrm>
            <a:off x="5290569" y="4048541"/>
            <a:ext cx="553998" cy="2051994"/>
          </a:xfrm>
          <a:prstGeom prst="rect">
            <a:avLst/>
          </a:prstGeom>
          <a:noFill/>
        </p:spPr>
        <p:txBody>
          <a:bodyPr vert="eaVert" wrap="square" rtlCol="0">
            <a:spAutoFit/>
          </a:bodyPr>
          <a:lstStyle/>
          <a:p>
            <a:r>
              <a:rPr lang="ja-JP" altLang="en-US" sz="1200" dirty="0"/>
              <a:t>これなら導入も簡単にできますね。</a:t>
            </a:r>
            <a:endParaRPr lang="en-US" altLang="ja-JP" sz="1200" dirty="0"/>
          </a:p>
        </p:txBody>
      </p:sp>
      <p:grpSp>
        <p:nvGrpSpPr>
          <p:cNvPr id="52" name="グループ化 51">
            <a:extLst>
              <a:ext uri="{FF2B5EF4-FFF2-40B4-BE49-F238E27FC236}">
                <a16:creationId xmlns:a16="http://schemas.microsoft.com/office/drawing/2014/main" id="{C6F99827-F599-41FD-9365-468902243B52}"/>
              </a:ext>
            </a:extLst>
          </p:cNvPr>
          <p:cNvGrpSpPr/>
          <p:nvPr/>
        </p:nvGrpSpPr>
        <p:grpSpPr>
          <a:xfrm>
            <a:off x="1057045" y="3515078"/>
            <a:ext cx="1491860" cy="2803938"/>
            <a:chOff x="7496053" y="254677"/>
            <a:chExt cx="1912782" cy="2803938"/>
          </a:xfrm>
        </p:grpSpPr>
        <p:sp>
          <p:nvSpPr>
            <p:cNvPr id="53" name="二等辺三角形 52">
              <a:extLst>
                <a:ext uri="{FF2B5EF4-FFF2-40B4-BE49-F238E27FC236}">
                  <a16:creationId xmlns:a16="http://schemas.microsoft.com/office/drawing/2014/main" id="{9068F4A1-DE07-43A0-A359-E45394962287}"/>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四角形: 角を丸くする 53">
              <a:extLst>
                <a:ext uri="{FF2B5EF4-FFF2-40B4-BE49-F238E27FC236}">
                  <a16:creationId xmlns:a16="http://schemas.microsoft.com/office/drawing/2014/main" id="{38A5A3E8-2F49-482B-BA7A-A95D55B0F828}"/>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5" name="正方形/長方形 54">
              <a:extLst>
                <a:ext uri="{FF2B5EF4-FFF2-40B4-BE49-F238E27FC236}">
                  <a16:creationId xmlns:a16="http://schemas.microsoft.com/office/drawing/2014/main" id="{0FD59402-56AB-434E-BF46-533F5F6A2484}"/>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6" name="テキスト ボックス 55">
            <a:extLst>
              <a:ext uri="{FF2B5EF4-FFF2-40B4-BE49-F238E27FC236}">
                <a16:creationId xmlns:a16="http://schemas.microsoft.com/office/drawing/2014/main" id="{50D2E258-0EB9-4177-9920-781133A343A1}"/>
              </a:ext>
            </a:extLst>
          </p:cNvPr>
          <p:cNvSpPr txBox="1"/>
          <p:nvPr/>
        </p:nvSpPr>
        <p:spPr>
          <a:xfrm>
            <a:off x="1514935" y="3707544"/>
            <a:ext cx="923330" cy="2051994"/>
          </a:xfrm>
          <a:prstGeom prst="rect">
            <a:avLst/>
          </a:prstGeom>
          <a:noFill/>
        </p:spPr>
        <p:txBody>
          <a:bodyPr vert="eaVert" wrap="square" rtlCol="0">
            <a:spAutoFit/>
          </a:bodyPr>
          <a:lstStyle/>
          <a:p>
            <a:r>
              <a:rPr lang="ja-JP" altLang="en-US" sz="1200" dirty="0"/>
              <a:t>はい、導入後のサポートも営業担当が行っています。</a:t>
            </a:r>
            <a:endParaRPr lang="en-US" altLang="ja-JP" sz="1200" dirty="0"/>
          </a:p>
          <a:p>
            <a:r>
              <a:rPr lang="ja-JP" altLang="en-US" sz="1200" dirty="0"/>
              <a:t>ご不明点等あればお気軽にお問合せください。</a:t>
            </a:r>
            <a:endParaRPr lang="en-US" altLang="ja-JP" sz="1200" dirty="0"/>
          </a:p>
        </p:txBody>
      </p:sp>
      <p:pic>
        <p:nvPicPr>
          <p:cNvPr id="57" name="Picture 6" descr="スーツを着たおじさんのイラスト">
            <a:extLst>
              <a:ext uri="{FF2B5EF4-FFF2-40B4-BE49-F238E27FC236}">
                <a16:creationId xmlns:a16="http://schemas.microsoft.com/office/drawing/2014/main" id="{65DF37A1-C2B6-408E-A994-E174EA2F6E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119" y="5361735"/>
            <a:ext cx="1258722" cy="1258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136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76C38F3-390D-4567-91C7-3359C56FAABB}"/>
              </a:ext>
            </a:extLst>
          </p:cNvPr>
          <p:cNvPicPr>
            <a:picLocks noChangeAspect="1"/>
          </p:cNvPicPr>
          <p:nvPr/>
        </p:nvPicPr>
        <p:blipFill>
          <a:blip r:embed="rId2"/>
          <a:stretch>
            <a:fillRect/>
          </a:stretch>
        </p:blipFill>
        <p:spPr>
          <a:xfrm>
            <a:off x="1940456" y="333375"/>
            <a:ext cx="8946089" cy="597561"/>
          </a:xfrm>
          <a:prstGeom prst="rect">
            <a:avLst/>
          </a:prstGeom>
        </p:spPr>
      </p:pic>
      <p:sp>
        <p:nvSpPr>
          <p:cNvPr id="6" name="正方形/長方形 5">
            <a:extLst>
              <a:ext uri="{FF2B5EF4-FFF2-40B4-BE49-F238E27FC236}">
                <a16:creationId xmlns:a16="http://schemas.microsoft.com/office/drawing/2014/main" id="{4FDFE899-4144-4665-B78B-3C27833302C3}"/>
              </a:ext>
            </a:extLst>
          </p:cNvPr>
          <p:cNvSpPr/>
          <p:nvPr/>
        </p:nvSpPr>
        <p:spPr>
          <a:xfrm>
            <a:off x="8248650" y="352425"/>
            <a:ext cx="2637895" cy="142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018785C-12DB-4AA1-B64B-0D47F40E7100}"/>
              </a:ext>
            </a:extLst>
          </p:cNvPr>
          <p:cNvSpPr/>
          <p:nvPr/>
        </p:nvSpPr>
        <p:spPr>
          <a:xfrm>
            <a:off x="247650" y="1200149"/>
            <a:ext cx="11696700" cy="19716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F836D497-DE6C-494F-B2D0-A1B4E90F7B43}"/>
              </a:ext>
            </a:extLst>
          </p:cNvPr>
          <p:cNvSpPr txBox="1"/>
          <p:nvPr/>
        </p:nvSpPr>
        <p:spPr>
          <a:xfrm>
            <a:off x="409574" y="2001320"/>
            <a:ext cx="6657976" cy="369332"/>
          </a:xfrm>
          <a:prstGeom prst="rect">
            <a:avLst/>
          </a:prstGeom>
          <a:noFill/>
        </p:spPr>
        <p:txBody>
          <a:bodyPr wrap="square" rtlCol="0">
            <a:spAutoFit/>
          </a:bodyPr>
          <a:lstStyle/>
          <a:p>
            <a:r>
              <a:rPr kumimoji="1" lang="en-US" altLang="ja-JP" sz="1800" dirty="0"/>
              <a:t>&lt;h2&gt;</a:t>
            </a:r>
            <a:r>
              <a:rPr kumimoji="1" lang="ja-JP" altLang="en-US" sz="1800" dirty="0"/>
              <a:t>　</a:t>
            </a:r>
            <a:r>
              <a:rPr lang="ja-JP" altLang="en-US" dirty="0"/>
              <a:t>実店舗に導入するべき</a:t>
            </a:r>
            <a:r>
              <a:rPr kumimoji="1" lang="ja-JP" altLang="en-US" dirty="0"/>
              <a:t>キャッシュレス決済はどれ？</a:t>
            </a:r>
          </a:p>
        </p:txBody>
      </p:sp>
      <p:sp>
        <p:nvSpPr>
          <p:cNvPr id="9" name="テキスト ボックス 8">
            <a:extLst>
              <a:ext uri="{FF2B5EF4-FFF2-40B4-BE49-F238E27FC236}">
                <a16:creationId xmlns:a16="http://schemas.microsoft.com/office/drawing/2014/main" id="{27AF851C-AFF7-457D-9CCC-EDE2DBF6D88A}"/>
              </a:ext>
            </a:extLst>
          </p:cNvPr>
          <p:cNvSpPr txBox="1"/>
          <p:nvPr/>
        </p:nvSpPr>
        <p:spPr>
          <a:xfrm>
            <a:off x="6526635" y="116085"/>
            <a:ext cx="5532015" cy="307777"/>
          </a:xfrm>
          <a:prstGeom prst="rect">
            <a:avLst/>
          </a:prstGeom>
          <a:noFill/>
        </p:spPr>
        <p:txBody>
          <a:bodyPr wrap="square" rtlCol="0">
            <a:spAutoFit/>
          </a:bodyPr>
          <a:lstStyle/>
          <a:p>
            <a:r>
              <a:rPr kumimoji="1" lang="en-US" altLang="ja-JP" sz="1400" dirty="0"/>
              <a:t>&lt;h1&gt;</a:t>
            </a:r>
            <a:r>
              <a:rPr kumimoji="1" lang="ja-JP" altLang="en-US" sz="1400" dirty="0"/>
              <a:t>　</a:t>
            </a:r>
            <a:r>
              <a:rPr kumimoji="1" lang="en-US" altLang="ja-JP" sz="1400" dirty="0"/>
              <a:t>【</a:t>
            </a:r>
            <a:r>
              <a:rPr kumimoji="1" lang="ja-JP" altLang="en-US" sz="1400" dirty="0"/>
              <a:t>漫画</a:t>
            </a:r>
            <a:r>
              <a:rPr kumimoji="1" lang="en-US" altLang="ja-JP" sz="1400" dirty="0"/>
              <a:t>】</a:t>
            </a:r>
            <a:r>
              <a:rPr kumimoji="1" lang="ja-JP" altLang="en-US" sz="1400" dirty="0"/>
              <a:t>導入をお奨めするキャッシュレス決済サービス　</a:t>
            </a:r>
          </a:p>
        </p:txBody>
      </p:sp>
      <p:sp>
        <p:nvSpPr>
          <p:cNvPr id="10" name="テキスト ボックス 9">
            <a:extLst>
              <a:ext uri="{FF2B5EF4-FFF2-40B4-BE49-F238E27FC236}">
                <a16:creationId xmlns:a16="http://schemas.microsoft.com/office/drawing/2014/main" id="{BAB6D418-DCF3-4BFD-8B35-883D9FE7AEF2}"/>
              </a:ext>
            </a:extLst>
          </p:cNvPr>
          <p:cNvSpPr txBox="1"/>
          <p:nvPr/>
        </p:nvSpPr>
        <p:spPr>
          <a:xfrm>
            <a:off x="247650" y="3516900"/>
            <a:ext cx="11696699" cy="954107"/>
          </a:xfrm>
          <a:prstGeom prst="rect">
            <a:avLst/>
          </a:prstGeom>
          <a:noFill/>
        </p:spPr>
        <p:txBody>
          <a:bodyPr wrap="square" rtlCol="0">
            <a:spAutoFit/>
          </a:bodyPr>
          <a:lstStyle/>
          <a:p>
            <a:r>
              <a:rPr kumimoji="1" lang="en-US" altLang="ja-JP" sz="1400" dirty="0"/>
              <a:t>2018</a:t>
            </a:r>
            <a:r>
              <a:rPr kumimoji="1" lang="ja-JP" altLang="en-US" sz="1400" dirty="0"/>
              <a:t>年</a:t>
            </a:r>
            <a:r>
              <a:rPr kumimoji="1" lang="en-US" altLang="ja-JP" sz="1400" dirty="0"/>
              <a:t>4</a:t>
            </a:r>
            <a:r>
              <a:rPr kumimoji="1" lang="ja-JP" altLang="en-US" sz="1400" dirty="0"/>
              <a:t>月に経済産業省が「キャッシュレス・ビジョン」を策定し、国をあげてキャッシュれ決済が推進されるようになりました。日本のキャッシュレス決済の支払額比率は</a:t>
            </a:r>
            <a:r>
              <a:rPr kumimoji="1" lang="en-US" altLang="ja-JP" sz="1400" dirty="0"/>
              <a:t>2008</a:t>
            </a:r>
            <a:r>
              <a:rPr kumimoji="1" lang="ja-JP" altLang="en-US" sz="1400" dirty="0"/>
              <a:t>年</a:t>
            </a:r>
            <a:r>
              <a:rPr kumimoji="1" lang="en-US" altLang="ja-JP" sz="1400" dirty="0"/>
              <a:t>13.2%</a:t>
            </a:r>
            <a:r>
              <a:rPr kumimoji="1" lang="ja-JP" altLang="en-US" sz="1400" dirty="0"/>
              <a:t>程度でしたが、</a:t>
            </a:r>
            <a:r>
              <a:rPr lang="en-US" altLang="ja-JP" sz="1400" dirty="0"/>
              <a:t>2019</a:t>
            </a:r>
            <a:r>
              <a:rPr lang="ja-JP" altLang="en-US" sz="1400" dirty="0"/>
              <a:t>年には</a:t>
            </a:r>
            <a:r>
              <a:rPr lang="en-US" altLang="ja-JP" sz="1400" dirty="0"/>
              <a:t>26.8%</a:t>
            </a:r>
            <a:r>
              <a:rPr lang="ja-JP" altLang="en-US" sz="1400" dirty="0"/>
              <a:t>と約</a:t>
            </a:r>
            <a:r>
              <a:rPr lang="en-US" altLang="ja-JP" sz="1400" dirty="0"/>
              <a:t>2</a:t>
            </a:r>
            <a:r>
              <a:rPr lang="ja-JP" altLang="en-US" sz="1400" dirty="0"/>
              <a:t>倍まで増えております。</a:t>
            </a:r>
            <a:endParaRPr lang="en-US" altLang="ja-JP" sz="1400" dirty="0"/>
          </a:p>
          <a:p>
            <a:r>
              <a:rPr lang="ja-JP" altLang="en-US" sz="1400" dirty="0"/>
              <a:t>またサービスもクレジットカードだけではなく、</a:t>
            </a:r>
            <a:r>
              <a:rPr lang="en-US" altLang="ja-JP" sz="1400" dirty="0"/>
              <a:t>QR</a:t>
            </a:r>
            <a:r>
              <a:rPr lang="ja-JP" altLang="en-US" sz="1400" dirty="0"/>
              <a:t>コード決済、電子マネー決済など多種多様なサービスが登場し続けています。</a:t>
            </a:r>
            <a:endParaRPr lang="en-US" altLang="ja-JP" sz="1400" dirty="0"/>
          </a:p>
          <a:p>
            <a:r>
              <a:rPr lang="ja-JP" altLang="en-US" sz="1400" dirty="0"/>
              <a:t>増え続ける決済サービスの中で、どのサービスを導入するべきなのかをここではご紹介します。</a:t>
            </a:r>
            <a:endParaRPr lang="en-US" altLang="ja-JP" sz="1400" dirty="0"/>
          </a:p>
        </p:txBody>
      </p:sp>
      <p:sp>
        <p:nvSpPr>
          <p:cNvPr id="11" name="テキスト ボックス 10">
            <a:extLst>
              <a:ext uri="{FF2B5EF4-FFF2-40B4-BE49-F238E27FC236}">
                <a16:creationId xmlns:a16="http://schemas.microsoft.com/office/drawing/2014/main" id="{F2F9CDDE-F69D-483C-8F3C-BF3EA857F4D0}"/>
              </a:ext>
            </a:extLst>
          </p:cNvPr>
          <p:cNvSpPr txBox="1"/>
          <p:nvPr/>
        </p:nvSpPr>
        <p:spPr>
          <a:xfrm>
            <a:off x="247650" y="4661350"/>
            <a:ext cx="11696699" cy="1200329"/>
          </a:xfrm>
          <a:prstGeom prst="rect">
            <a:avLst/>
          </a:prstGeom>
          <a:noFill/>
        </p:spPr>
        <p:txBody>
          <a:bodyPr wrap="square" rtlCol="0">
            <a:spAutoFit/>
          </a:bodyPr>
          <a:lstStyle/>
          <a:p>
            <a:r>
              <a:rPr lang="ja-JP" altLang="en-US" sz="1200" dirty="0"/>
              <a:t>参考：</a:t>
            </a:r>
            <a:endParaRPr lang="en-US" altLang="ja-JP" sz="1200" dirty="0"/>
          </a:p>
          <a:p>
            <a:r>
              <a:rPr lang="ja-JP" altLang="en-US" sz="1200" dirty="0"/>
              <a:t>日本クレジット協会調査</a:t>
            </a:r>
            <a:endParaRPr lang="en-US" altLang="ja-JP" sz="1200" dirty="0"/>
          </a:p>
          <a:p>
            <a:r>
              <a:rPr lang="ja-JP" altLang="en-US" sz="1200" dirty="0"/>
              <a:t>日本デビットカード推進協議会</a:t>
            </a:r>
            <a:endParaRPr lang="en-US" altLang="ja-JP" sz="1200" dirty="0"/>
          </a:p>
          <a:p>
            <a:r>
              <a:rPr lang="ja-JP" altLang="en-US" sz="1200" dirty="0"/>
              <a:t>日本銀行</a:t>
            </a:r>
            <a:endParaRPr lang="en-US" altLang="ja-JP" sz="1200" dirty="0"/>
          </a:p>
          <a:p>
            <a:r>
              <a:rPr lang="ja-JP" altLang="en-US" sz="1200" dirty="0"/>
              <a:t>キャッシュレス推進協議会</a:t>
            </a:r>
            <a:endParaRPr lang="en-US" altLang="ja-JP" sz="1200" dirty="0"/>
          </a:p>
          <a:p>
            <a:r>
              <a:rPr lang="ja-JP" altLang="en-US" sz="1200" dirty="0"/>
              <a:t>内閣府「国民経済計算」</a:t>
            </a:r>
            <a:endParaRPr lang="en-US" altLang="ja-JP" sz="1200" dirty="0"/>
          </a:p>
        </p:txBody>
      </p:sp>
    </p:spTree>
    <p:extLst>
      <p:ext uri="{BB962C8B-B14F-4D97-AF65-F5344CB8AC3E}">
        <p14:creationId xmlns:p14="http://schemas.microsoft.com/office/powerpoint/2010/main" val="3609707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8423BFE-77D3-4339-8919-384C9B2DEE12}"/>
              </a:ext>
            </a:extLst>
          </p:cNvPr>
          <p:cNvSpPr/>
          <p:nvPr/>
        </p:nvSpPr>
        <p:spPr>
          <a:xfrm>
            <a:off x="2590800" y="161925"/>
            <a:ext cx="7010400" cy="65151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a:extLst>
              <a:ext uri="{FF2B5EF4-FFF2-40B4-BE49-F238E27FC236}">
                <a16:creationId xmlns:a16="http://schemas.microsoft.com/office/drawing/2014/main" id="{4D58D8E2-6822-432F-B01B-B6B38ED3170C}"/>
              </a:ext>
            </a:extLst>
          </p:cNvPr>
          <p:cNvCxnSpPr>
            <a:cxnSpLocks/>
          </p:cNvCxnSpPr>
          <p:nvPr/>
        </p:nvCxnSpPr>
        <p:spPr>
          <a:xfrm>
            <a:off x="2590800" y="3429000"/>
            <a:ext cx="7010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65B2F103-5E14-4F15-9BEF-09F033BB1E13}"/>
              </a:ext>
            </a:extLst>
          </p:cNvPr>
          <p:cNvCxnSpPr>
            <a:cxnSpLocks/>
          </p:cNvCxnSpPr>
          <p:nvPr/>
        </p:nvCxnSpPr>
        <p:spPr>
          <a:xfrm>
            <a:off x="6096000" y="161925"/>
            <a:ext cx="0" cy="65151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6" name="グループ化 25">
            <a:extLst>
              <a:ext uri="{FF2B5EF4-FFF2-40B4-BE49-F238E27FC236}">
                <a16:creationId xmlns:a16="http://schemas.microsoft.com/office/drawing/2014/main" id="{BA2E6847-6D9A-48B6-AC13-F4681AFDA72B}"/>
              </a:ext>
            </a:extLst>
          </p:cNvPr>
          <p:cNvGrpSpPr/>
          <p:nvPr/>
        </p:nvGrpSpPr>
        <p:grpSpPr>
          <a:xfrm>
            <a:off x="8105553" y="393494"/>
            <a:ext cx="1370621" cy="2803938"/>
            <a:chOff x="7496053" y="254677"/>
            <a:chExt cx="1912782" cy="2803938"/>
          </a:xfrm>
        </p:grpSpPr>
        <p:sp>
          <p:nvSpPr>
            <p:cNvPr id="27" name="二等辺三角形 26">
              <a:extLst>
                <a:ext uri="{FF2B5EF4-FFF2-40B4-BE49-F238E27FC236}">
                  <a16:creationId xmlns:a16="http://schemas.microsoft.com/office/drawing/2014/main" id="{2DE1C98A-81CE-4CAC-94CB-DEF071F137E6}"/>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四角形: 角を丸くする 27">
              <a:extLst>
                <a:ext uri="{FF2B5EF4-FFF2-40B4-BE49-F238E27FC236}">
                  <a16:creationId xmlns:a16="http://schemas.microsoft.com/office/drawing/2014/main" id="{34B1E406-2246-4381-8973-7E278E1BDA8D}"/>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20DF5678-5375-4CB4-9453-7CB1280FB0FD}"/>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テキスト ボックス 29">
            <a:extLst>
              <a:ext uri="{FF2B5EF4-FFF2-40B4-BE49-F238E27FC236}">
                <a16:creationId xmlns:a16="http://schemas.microsoft.com/office/drawing/2014/main" id="{83E40D0E-641D-4251-95E4-FD4E559F1EF9}"/>
              </a:ext>
            </a:extLst>
          </p:cNvPr>
          <p:cNvSpPr txBox="1"/>
          <p:nvPr/>
        </p:nvSpPr>
        <p:spPr>
          <a:xfrm>
            <a:off x="8665057" y="538976"/>
            <a:ext cx="738664" cy="2051994"/>
          </a:xfrm>
          <a:prstGeom prst="rect">
            <a:avLst/>
          </a:prstGeom>
          <a:noFill/>
        </p:spPr>
        <p:txBody>
          <a:bodyPr vert="eaVert" wrap="square" rtlCol="0">
            <a:spAutoFit/>
          </a:bodyPr>
          <a:lstStyle/>
          <a:p>
            <a:r>
              <a:rPr lang="ja-JP" altLang="en-US" sz="1200" dirty="0"/>
              <a:t>最近、現金以外で支払いしたいってお客さん多いなぁ</a:t>
            </a:r>
            <a:r>
              <a:rPr lang="en-US" altLang="ja-JP" sz="1200" dirty="0"/>
              <a:t>…</a:t>
            </a:r>
          </a:p>
        </p:txBody>
      </p:sp>
      <p:grpSp>
        <p:nvGrpSpPr>
          <p:cNvPr id="40" name="グループ化 39">
            <a:extLst>
              <a:ext uri="{FF2B5EF4-FFF2-40B4-BE49-F238E27FC236}">
                <a16:creationId xmlns:a16="http://schemas.microsoft.com/office/drawing/2014/main" id="{609BC7DF-AC1C-457B-9379-691C42441114}"/>
              </a:ext>
            </a:extLst>
          </p:cNvPr>
          <p:cNvGrpSpPr/>
          <p:nvPr/>
        </p:nvGrpSpPr>
        <p:grpSpPr>
          <a:xfrm>
            <a:off x="7972429" y="3707544"/>
            <a:ext cx="1503746" cy="2803938"/>
            <a:chOff x="7496053" y="254677"/>
            <a:chExt cx="1912782" cy="2803938"/>
          </a:xfrm>
        </p:grpSpPr>
        <p:sp>
          <p:nvSpPr>
            <p:cNvPr id="41" name="二等辺三角形 40">
              <a:extLst>
                <a:ext uri="{FF2B5EF4-FFF2-40B4-BE49-F238E27FC236}">
                  <a16:creationId xmlns:a16="http://schemas.microsoft.com/office/drawing/2014/main" id="{0DEA35B2-8642-464C-B87C-71DE638B09F4}"/>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四角形: 角を丸くする 41">
              <a:extLst>
                <a:ext uri="{FF2B5EF4-FFF2-40B4-BE49-F238E27FC236}">
                  <a16:creationId xmlns:a16="http://schemas.microsoft.com/office/drawing/2014/main" id="{81FD1323-6334-483F-9FF3-A81F8930E5EE}"/>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47236035-7E58-4FD1-9437-4F7260FE2AB3}"/>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6" name="テキスト ボックス 45">
            <a:extLst>
              <a:ext uri="{FF2B5EF4-FFF2-40B4-BE49-F238E27FC236}">
                <a16:creationId xmlns:a16="http://schemas.microsoft.com/office/drawing/2014/main" id="{C5F4067F-B5DE-47A0-8DAB-588BAF07D30A}"/>
              </a:ext>
            </a:extLst>
          </p:cNvPr>
          <p:cNvSpPr txBox="1"/>
          <p:nvPr/>
        </p:nvSpPr>
        <p:spPr>
          <a:xfrm>
            <a:off x="7765194" y="3906124"/>
            <a:ext cx="1661993" cy="2051994"/>
          </a:xfrm>
          <a:prstGeom prst="rect">
            <a:avLst/>
          </a:prstGeom>
          <a:noFill/>
        </p:spPr>
        <p:txBody>
          <a:bodyPr vert="eaVert" wrap="square" rtlCol="0">
            <a:spAutoFit/>
          </a:bodyPr>
          <a:lstStyle/>
          <a:p>
            <a:r>
              <a:rPr lang="ja-JP" altLang="en-US" sz="1200" dirty="0"/>
              <a:t>確か前に導入を手伝ってくれる企業の営業が名刺をお置いていったな</a:t>
            </a:r>
            <a:r>
              <a:rPr lang="en-US" altLang="ja-JP" sz="1200" dirty="0"/>
              <a:t>…</a:t>
            </a:r>
          </a:p>
          <a:p>
            <a:endParaRPr lang="en-US" altLang="ja-JP" sz="1200" dirty="0"/>
          </a:p>
          <a:p>
            <a:r>
              <a:rPr lang="ja-JP" altLang="en-US" sz="1200" dirty="0"/>
              <a:t>あった！</a:t>
            </a:r>
            <a:endParaRPr lang="en-US" altLang="ja-JP" sz="1200" dirty="0"/>
          </a:p>
          <a:p>
            <a:r>
              <a:rPr lang="ja-JP" altLang="en-US" sz="1200" dirty="0"/>
              <a:t>決済代行のアルファノート株式会社！</a:t>
            </a:r>
            <a:endParaRPr lang="en-US" altLang="ja-JP" sz="1200" dirty="0"/>
          </a:p>
          <a:p>
            <a:endParaRPr lang="en-US" altLang="ja-JP" sz="1200" dirty="0"/>
          </a:p>
        </p:txBody>
      </p:sp>
      <p:grpSp>
        <p:nvGrpSpPr>
          <p:cNvPr id="54" name="グループ化 53">
            <a:extLst>
              <a:ext uri="{FF2B5EF4-FFF2-40B4-BE49-F238E27FC236}">
                <a16:creationId xmlns:a16="http://schemas.microsoft.com/office/drawing/2014/main" id="{3F752F20-F1A3-4151-A83F-2735F199F55A}"/>
              </a:ext>
            </a:extLst>
          </p:cNvPr>
          <p:cNvGrpSpPr/>
          <p:nvPr/>
        </p:nvGrpSpPr>
        <p:grpSpPr>
          <a:xfrm>
            <a:off x="4476844" y="496643"/>
            <a:ext cx="1370621" cy="2803938"/>
            <a:chOff x="7496053" y="254677"/>
            <a:chExt cx="1912782" cy="2803938"/>
          </a:xfrm>
        </p:grpSpPr>
        <p:sp>
          <p:nvSpPr>
            <p:cNvPr id="55" name="二等辺三角形 54">
              <a:extLst>
                <a:ext uri="{FF2B5EF4-FFF2-40B4-BE49-F238E27FC236}">
                  <a16:creationId xmlns:a16="http://schemas.microsoft.com/office/drawing/2014/main" id="{8570614A-7122-4883-9C0B-530BFEB13B44}"/>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四角形: 角を丸くする 55">
              <a:extLst>
                <a:ext uri="{FF2B5EF4-FFF2-40B4-BE49-F238E27FC236}">
                  <a16:creationId xmlns:a16="http://schemas.microsoft.com/office/drawing/2014/main" id="{BFDA02E7-F737-4870-90E1-60AC731E2C4E}"/>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7" name="正方形/長方形 56">
              <a:extLst>
                <a:ext uri="{FF2B5EF4-FFF2-40B4-BE49-F238E27FC236}">
                  <a16:creationId xmlns:a16="http://schemas.microsoft.com/office/drawing/2014/main" id="{430BC744-4002-49C0-BC2B-5F3C4649795E}"/>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8" name="テキスト ボックス 57">
            <a:extLst>
              <a:ext uri="{FF2B5EF4-FFF2-40B4-BE49-F238E27FC236}">
                <a16:creationId xmlns:a16="http://schemas.microsoft.com/office/drawing/2014/main" id="{29847CF6-4BB2-445D-ADFE-23FADF869184}"/>
              </a:ext>
            </a:extLst>
          </p:cNvPr>
          <p:cNvSpPr txBox="1"/>
          <p:nvPr/>
        </p:nvSpPr>
        <p:spPr>
          <a:xfrm>
            <a:off x="4642678" y="670747"/>
            <a:ext cx="1107996" cy="2051994"/>
          </a:xfrm>
          <a:prstGeom prst="rect">
            <a:avLst/>
          </a:prstGeom>
          <a:noFill/>
        </p:spPr>
        <p:txBody>
          <a:bodyPr vert="eaVert" wrap="square" rtlCol="0">
            <a:spAutoFit/>
          </a:bodyPr>
          <a:lstStyle/>
          <a:p>
            <a:r>
              <a:rPr lang="ja-JP" altLang="en-US" sz="1200" dirty="0"/>
              <a:t>アルファノートで検索</a:t>
            </a:r>
            <a:r>
              <a:rPr lang="en-US" altLang="ja-JP" sz="1200" dirty="0"/>
              <a:t>…</a:t>
            </a:r>
          </a:p>
          <a:p>
            <a:r>
              <a:rPr lang="ja-JP" altLang="en-US" sz="1200" dirty="0"/>
              <a:t>お、問い合わせはこのボタンからか</a:t>
            </a:r>
            <a:r>
              <a:rPr lang="en-US" altLang="ja-JP" sz="1200" dirty="0"/>
              <a:t>…</a:t>
            </a:r>
          </a:p>
          <a:p>
            <a:r>
              <a:rPr lang="ja-JP" altLang="en-US" sz="1200" dirty="0"/>
              <a:t>とりあえず、資料と詳しい話が聞きたいっと</a:t>
            </a:r>
            <a:endParaRPr lang="en-US" altLang="ja-JP" sz="1200" dirty="0"/>
          </a:p>
        </p:txBody>
      </p:sp>
      <p:grpSp>
        <p:nvGrpSpPr>
          <p:cNvPr id="64" name="グループ化 63">
            <a:extLst>
              <a:ext uri="{FF2B5EF4-FFF2-40B4-BE49-F238E27FC236}">
                <a16:creationId xmlns:a16="http://schemas.microsoft.com/office/drawing/2014/main" id="{9D0DE884-F300-4D94-A38A-D52730C22B48}"/>
              </a:ext>
            </a:extLst>
          </p:cNvPr>
          <p:cNvGrpSpPr/>
          <p:nvPr/>
        </p:nvGrpSpPr>
        <p:grpSpPr>
          <a:xfrm>
            <a:off x="4487815" y="3689593"/>
            <a:ext cx="1370621" cy="2803938"/>
            <a:chOff x="7496053" y="254677"/>
            <a:chExt cx="1912782" cy="2803938"/>
          </a:xfrm>
        </p:grpSpPr>
        <p:sp>
          <p:nvSpPr>
            <p:cNvPr id="65" name="二等辺三角形 64">
              <a:extLst>
                <a:ext uri="{FF2B5EF4-FFF2-40B4-BE49-F238E27FC236}">
                  <a16:creationId xmlns:a16="http://schemas.microsoft.com/office/drawing/2014/main" id="{CBAD3ECC-C6F0-4605-A1F6-6CA672C57B13}"/>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四角形: 角を丸くする 65">
              <a:extLst>
                <a:ext uri="{FF2B5EF4-FFF2-40B4-BE49-F238E27FC236}">
                  <a16:creationId xmlns:a16="http://schemas.microsoft.com/office/drawing/2014/main" id="{4FDB8FF7-0FF6-452E-AC3B-CAFF9D585169}"/>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7" name="正方形/長方形 66">
              <a:extLst>
                <a:ext uri="{FF2B5EF4-FFF2-40B4-BE49-F238E27FC236}">
                  <a16:creationId xmlns:a16="http://schemas.microsoft.com/office/drawing/2014/main" id="{848A7BBD-F3F1-4BDE-A787-F8AD4731EA8A}"/>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8" name="テキスト ボックス 67">
            <a:extLst>
              <a:ext uri="{FF2B5EF4-FFF2-40B4-BE49-F238E27FC236}">
                <a16:creationId xmlns:a16="http://schemas.microsoft.com/office/drawing/2014/main" id="{992ED4A8-E3E6-462E-891B-63A9AD1A24F6}"/>
              </a:ext>
            </a:extLst>
          </p:cNvPr>
          <p:cNvSpPr txBox="1"/>
          <p:nvPr/>
        </p:nvSpPr>
        <p:spPr>
          <a:xfrm>
            <a:off x="5207647" y="3863697"/>
            <a:ext cx="553998" cy="2299850"/>
          </a:xfrm>
          <a:prstGeom prst="rect">
            <a:avLst/>
          </a:prstGeom>
          <a:noFill/>
        </p:spPr>
        <p:txBody>
          <a:bodyPr vert="eaVert" wrap="square" rtlCol="0">
            <a:spAutoFit/>
          </a:bodyPr>
          <a:lstStyle/>
          <a:p>
            <a:r>
              <a:rPr lang="ja-JP" altLang="en-US" sz="1200" dirty="0"/>
              <a:t>「</a:t>
            </a:r>
            <a:r>
              <a:rPr lang="en-US" altLang="ja-JP" sz="1200" dirty="0" err="1"/>
              <a:t>Prrrrrrr</a:t>
            </a:r>
            <a:r>
              <a:rPr lang="ja-JP" altLang="en-US" sz="1200" dirty="0"/>
              <a:t>」</a:t>
            </a:r>
            <a:endParaRPr lang="en-US" altLang="ja-JP" sz="1200" dirty="0"/>
          </a:p>
          <a:p>
            <a:r>
              <a:rPr lang="ja-JP" altLang="en-US" sz="1200" dirty="0"/>
              <a:t>お！もう電話かかってきたぞ</a:t>
            </a:r>
            <a:endParaRPr lang="en-US" altLang="ja-JP" sz="1200" dirty="0"/>
          </a:p>
        </p:txBody>
      </p:sp>
      <p:pic>
        <p:nvPicPr>
          <p:cNvPr id="1026" name="Picture 2" descr="お店の建物のイラスト">
            <a:extLst>
              <a:ext uri="{FF2B5EF4-FFF2-40B4-BE49-F238E27FC236}">
                <a16:creationId xmlns:a16="http://schemas.microsoft.com/office/drawing/2014/main" id="{623FCF76-5CD2-4387-9157-E5121B2F6A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0289" y="757753"/>
            <a:ext cx="1867696" cy="186769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工務店のおじさんのイラスト">
            <a:extLst>
              <a:ext uri="{FF2B5EF4-FFF2-40B4-BE49-F238E27FC236}">
                <a16:creationId xmlns:a16="http://schemas.microsoft.com/office/drawing/2014/main" id="{B682E9F3-DEE8-487F-8EEB-B34E23B9A9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8509" y="2259996"/>
            <a:ext cx="1024348" cy="102434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工務店のおじさんのイラスト">
            <a:extLst>
              <a:ext uri="{FF2B5EF4-FFF2-40B4-BE49-F238E27FC236}">
                <a16:creationId xmlns:a16="http://schemas.microsoft.com/office/drawing/2014/main" id="{00C08A6A-0605-4780-8DA7-BBB5721806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5823" y="4358632"/>
            <a:ext cx="1582162" cy="158216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パソコンを使う作業員のイラスト（男性）">
            <a:extLst>
              <a:ext uri="{FF2B5EF4-FFF2-40B4-BE49-F238E27FC236}">
                <a16:creationId xmlns:a16="http://schemas.microsoft.com/office/drawing/2014/main" id="{0DCA9DE5-72F2-4859-B3E5-D8158996E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6332" y="1490237"/>
            <a:ext cx="1166524" cy="116652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昔の大きな携帯電話を使う人のイラスト">
            <a:extLst>
              <a:ext uri="{FF2B5EF4-FFF2-40B4-BE49-F238E27FC236}">
                <a16:creationId xmlns:a16="http://schemas.microsoft.com/office/drawing/2014/main" id="{48611356-C0E2-4EBE-A161-F72A7DEC2A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0284" y="4356455"/>
            <a:ext cx="1393116" cy="1393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905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556E893B-E6FF-4551-9D9D-4D4DBC3FCF5C}"/>
              </a:ext>
            </a:extLst>
          </p:cNvPr>
          <p:cNvSpPr/>
          <p:nvPr/>
        </p:nvSpPr>
        <p:spPr>
          <a:xfrm>
            <a:off x="2590800" y="161925"/>
            <a:ext cx="7010400" cy="65151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直線コネクタ 4">
            <a:extLst>
              <a:ext uri="{FF2B5EF4-FFF2-40B4-BE49-F238E27FC236}">
                <a16:creationId xmlns:a16="http://schemas.microsoft.com/office/drawing/2014/main" id="{8E1724BA-2B0C-434E-BEF1-BB31F003A59E}"/>
              </a:ext>
            </a:extLst>
          </p:cNvPr>
          <p:cNvCxnSpPr>
            <a:cxnSpLocks/>
          </p:cNvCxnSpPr>
          <p:nvPr/>
        </p:nvCxnSpPr>
        <p:spPr>
          <a:xfrm>
            <a:off x="2590800" y="3429000"/>
            <a:ext cx="7010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A17CC723-C1E3-4F2D-BA75-8435B38F534B}"/>
              </a:ext>
            </a:extLst>
          </p:cNvPr>
          <p:cNvCxnSpPr>
            <a:cxnSpLocks/>
          </p:cNvCxnSpPr>
          <p:nvPr/>
        </p:nvCxnSpPr>
        <p:spPr>
          <a:xfrm>
            <a:off x="6096000" y="161925"/>
            <a:ext cx="0" cy="65151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グループ化 21">
            <a:extLst>
              <a:ext uri="{FF2B5EF4-FFF2-40B4-BE49-F238E27FC236}">
                <a16:creationId xmlns:a16="http://schemas.microsoft.com/office/drawing/2014/main" id="{D5063A0C-6462-489C-AEFF-9B169268C584}"/>
              </a:ext>
            </a:extLst>
          </p:cNvPr>
          <p:cNvGrpSpPr/>
          <p:nvPr/>
        </p:nvGrpSpPr>
        <p:grpSpPr>
          <a:xfrm>
            <a:off x="7976430" y="370007"/>
            <a:ext cx="1370621" cy="2803938"/>
            <a:chOff x="7496053" y="254677"/>
            <a:chExt cx="1912782" cy="2803938"/>
          </a:xfrm>
        </p:grpSpPr>
        <p:sp>
          <p:nvSpPr>
            <p:cNvPr id="23" name="二等辺三角形 22">
              <a:extLst>
                <a:ext uri="{FF2B5EF4-FFF2-40B4-BE49-F238E27FC236}">
                  <a16:creationId xmlns:a16="http://schemas.microsoft.com/office/drawing/2014/main" id="{B1675E66-A18C-47C8-A82B-BFF70244B568}"/>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D18086CF-00E2-41DF-A064-3A46A3A8C094}"/>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16E53624-9670-4495-829C-A0C1B9F01FC9}"/>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テキスト ボックス 25">
            <a:extLst>
              <a:ext uri="{FF2B5EF4-FFF2-40B4-BE49-F238E27FC236}">
                <a16:creationId xmlns:a16="http://schemas.microsoft.com/office/drawing/2014/main" id="{28CECDDB-E4C7-438F-99A7-9BE0EF7C0043}"/>
              </a:ext>
            </a:extLst>
          </p:cNvPr>
          <p:cNvSpPr txBox="1"/>
          <p:nvPr/>
        </p:nvSpPr>
        <p:spPr>
          <a:xfrm>
            <a:off x="7904373" y="614713"/>
            <a:ext cx="1477328" cy="2051994"/>
          </a:xfrm>
          <a:prstGeom prst="rect">
            <a:avLst/>
          </a:prstGeom>
          <a:noFill/>
        </p:spPr>
        <p:txBody>
          <a:bodyPr vert="eaVert" wrap="square" rtlCol="0">
            <a:spAutoFit/>
          </a:bodyPr>
          <a:lstStyle/>
          <a:p>
            <a:r>
              <a:rPr lang="ja-JP" altLang="en-US" sz="1200" dirty="0"/>
              <a:t>お問合せありがとうございます。アルファノート株式会社の鈴木と申します。</a:t>
            </a:r>
            <a:endParaRPr lang="en-US" altLang="ja-JP" sz="1200" dirty="0"/>
          </a:p>
          <a:p>
            <a:r>
              <a:rPr lang="ja-JP" altLang="en-US" sz="1200" dirty="0"/>
              <a:t>キャッシュレス決済の導入をお考えとのことでお間違いはありませんでしたでしょうか？</a:t>
            </a:r>
            <a:endParaRPr lang="en-US" altLang="ja-JP" sz="1200" dirty="0"/>
          </a:p>
        </p:txBody>
      </p:sp>
      <p:grpSp>
        <p:nvGrpSpPr>
          <p:cNvPr id="48" name="グループ化 47">
            <a:extLst>
              <a:ext uri="{FF2B5EF4-FFF2-40B4-BE49-F238E27FC236}">
                <a16:creationId xmlns:a16="http://schemas.microsoft.com/office/drawing/2014/main" id="{47562747-31BE-408B-87B9-874BBDFBA4EE}"/>
              </a:ext>
            </a:extLst>
          </p:cNvPr>
          <p:cNvGrpSpPr/>
          <p:nvPr/>
        </p:nvGrpSpPr>
        <p:grpSpPr>
          <a:xfrm>
            <a:off x="4586602" y="213835"/>
            <a:ext cx="1326319" cy="1972493"/>
            <a:chOff x="7496053" y="254677"/>
            <a:chExt cx="1912782" cy="2803938"/>
          </a:xfrm>
        </p:grpSpPr>
        <p:sp>
          <p:nvSpPr>
            <p:cNvPr id="49" name="二等辺三角形 48">
              <a:extLst>
                <a:ext uri="{FF2B5EF4-FFF2-40B4-BE49-F238E27FC236}">
                  <a16:creationId xmlns:a16="http://schemas.microsoft.com/office/drawing/2014/main" id="{958B9AB3-04EE-4D40-B578-571A168DE575}"/>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四角形: 角を丸くする 49">
              <a:extLst>
                <a:ext uri="{FF2B5EF4-FFF2-40B4-BE49-F238E27FC236}">
                  <a16:creationId xmlns:a16="http://schemas.microsoft.com/office/drawing/2014/main" id="{3DBDAFED-A6ED-4ABA-BEC5-8C66E0D315FA}"/>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正方形/長方形 50">
              <a:extLst>
                <a:ext uri="{FF2B5EF4-FFF2-40B4-BE49-F238E27FC236}">
                  <a16:creationId xmlns:a16="http://schemas.microsoft.com/office/drawing/2014/main" id="{94ABC797-A883-41DC-BE54-D5466AB7D675}"/>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2" name="テキスト ボックス 51">
            <a:extLst>
              <a:ext uri="{FF2B5EF4-FFF2-40B4-BE49-F238E27FC236}">
                <a16:creationId xmlns:a16="http://schemas.microsoft.com/office/drawing/2014/main" id="{C3420401-9228-48B2-8CBB-1E81FB7E1AF3}"/>
              </a:ext>
            </a:extLst>
          </p:cNvPr>
          <p:cNvSpPr txBox="1"/>
          <p:nvPr/>
        </p:nvSpPr>
        <p:spPr>
          <a:xfrm>
            <a:off x="4545857" y="303345"/>
            <a:ext cx="1292662" cy="1650235"/>
          </a:xfrm>
          <a:prstGeom prst="rect">
            <a:avLst/>
          </a:prstGeom>
          <a:noFill/>
        </p:spPr>
        <p:txBody>
          <a:bodyPr vert="eaVert" wrap="square" rtlCol="0">
            <a:spAutoFit/>
          </a:bodyPr>
          <a:lstStyle/>
          <a:p>
            <a:r>
              <a:rPr lang="ja-JP" altLang="en-US" sz="1200" dirty="0"/>
              <a:t>承知致しました。まず実店舗をお持ちの小売店様へお勧めしている、キャッシュレス決済サービスをご案内します。</a:t>
            </a:r>
            <a:endParaRPr lang="en-US" altLang="ja-JP" sz="1200" dirty="0"/>
          </a:p>
        </p:txBody>
      </p:sp>
      <p:grpSp>
        <p:nvGrpSpPr>
          <p:cNvPr id="53" name="グループ化 52">
            <a:extLst>
              <a:ext uri="{FF2B5EF4-FFF2-40B4-BE49-F238E27FC236}">
                <a16:creationId xmlns:a16="http://schemas.microsoft.com/office/drawing/2014/main" id="{C64E4663-4EF4-481A-B0B4-DA3C3F642A22}"/>
              </a:ext>
            </a:extLst>
          </p:cNvPr>
          <p:cNvGrpSpPr/>
          <p:nvPr/>
        </p:nvGrpSpPr>
        <p:grpSpPr>
          <a:xfrm>
            <a:off x="4668521" y="3873087"/>
            <a:ext cx="1250468" cy="2803938"/>
            <a:chOff x="7496053" y="254677"/>
            <a:chExt cx="1912782" cy="2803938"/>
          </a:xfrm>
        </p:grpSpPr>
        <p:sp>
          <p:nvSpPr>
            <p:cNvPr id="54" name="二等辺三角形 53">
              <a:extLst>
                <a:ext uri="{FF2B5EF4-FFF2-40B4-BE49-F238E27FC236}">
                  <a16:creationId xmlns:a16="http://schemas.microsoft.com/office/drawing/2014/main" id="{A94339BB-09FC-4AF6-9DBB-EFB0B28BB29E}"/>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四角形: 角を丸くする 54">
              <a:extLst>
                <a:ext uri="{FF2B5EF4-FFF2-40B4-BE49-F238E27FC236}">
                  <a16:creationId xmlns:a16="http://schemas.microsoft.com/office/drawing/2014/main" id="{4A1F932D-C3E2-464B-8548-5D6E7BFACC9A}"/>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6" name="正方形/長方形 55">
              <a:extLst>
                <a:ext uri="{FF2B5EF4-FFF2-40B4-BE49-F238E27FC236}">
                  <a16:creationId xmlns:a16="http://schemas.microsoft.com/office/drawing/2014/main" id="{559AFCDC-2437-46AC-A4DA-7A8242A4FEC3}"/>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7" name="テキスト ボックス 56">
            <a:extLst>
              <a:ext uri="{FF2B5EF4-FFF2-40B4-BE49-F238E27FC236}">
                <a16:creationId xmlns:a16="http://schemas.microsoft.com/office/drawing/2014/main" id="{96A6413D-67AE-4594-9D76-C1F82FDBCBBF}"/>
              </a:ext>
            </a:extLst>
          </p:cNvPr>
          <p:cNvSpPr txBox="1"/>
          <p:nvPr/>
        </p:nvSpPr>
        <p:spPr>
          <a:xfrm>
            <a:off x="5105903" y="4048541"/>
            <a:ext cx="738664" cy="2051994"/>
          </a:xfrm>
          <a:prstGeom prst="rect">
            <a:avLst/>
          </a:prstGeom>
          <a:noFill/>
        </p:spPr>
        <p:txBody>
          <a:bodyPr vert="eaVert" wrap="square" rtlCol="0">
            <a:spAutoFit/>
          </a:bodyPr>
          <a:lstStyle/>
          <a:p>
            <a:r>
              <a:rPr lang="ja-JP" altLang="en-US" sz="1200" dirty="0"/>
              <a:t>それぞれサービスの特徴もあるのでひとつずつご説明させていただきますね。</a:t>
            </a:r>
            <a:endParaRPr lang="en-US" altLang="ja-JP" sz="1200" dirty="0"/>
          </a:p>
        </p:txBody>
      </p:sp>
      <p:pic>
        <p:nvPicPr>
          <p:cNvPr id="40" name="Picture 6" descr="スーツを着たおじさんのイラスト">
            <a:extLst>
              <a:ext uri="{FF2B5EF4-FFF2-40B4-BE49-F238E27FC236}">
                <a16:creationId xmlns:a16="http://schemas.microsoft.com/office/drawing/2014/main" id="{3EF3682D-51B4-4A4C-91C0-1402C5B47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7732" y="926319"/>
            <a:ext cx="2008114" cy="2008114"/>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グループ化 40">
            <a:extLst>
              <a:ext uri="{FF2B5EF4-FFF2-40B4-BE49-F238E27FC236}">
                <a16:creationId xmlns:a16="http://schemas.microsoft.com/office/drawing/2014/main" id="{BFF9C98A-EC07-4BE4-8B24-C49EFA29C247}"/>
              </a:ext>
            </a:extLst>
          </p:cNvPr>
          <p:cNvGrpSpPr/>
          <p:nvPr/>
        </p:nvGrpSpPr>
        <p:grpSpPr>
          <a:xfrm>
            <a:off x="7940701" y="3657696"/>
            <a:ext cx="1370621" cy="2803938"/>
            <a:chOff x="7496053" y="254677"/>
            <a:chExt cx="1912782" cy="2803938"/>
          </a:xfrm>
        </p:grpSpPr>
        <p:sp>
          <p:nvSpPr>
            <p:cNvPr id="42" name="二等辺三角形 41">
              <a:extLst>
                <a:ext uri="{FF2B5EF4-FFF2-40B4-BE49-F238E27FC236}">
                  <a16:creationId xmlns:a16="http://schemas.microsoft.com/office/drawing/2014/main" id="{83CB3D80-2678-4F84-A86F-4884903666FB}"/>
                </a:ext>
              </a:extLst>
            </p:cNvPr>
            <p:cNvSpPr/>
            <p:nvPr/>
          </p:nvSpPr>
          <p:spPr>
            <a:xfrm rot="10800000">
              <a:off x="7953851" y="2739361"/>
              <a:ext cx="498592" cy="319254"/>
            </a:xfrm>
            <a:prstGeom prst="triangle">
              <a:avLst>
                <a:gd name="adj" fmla="val 10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四角形: 角を丸くする 57">
              <a:extLst>
                <a:ext uri="{FF2B5EF4-FFF2-40B4-BE49-F238E27FC236}">
                  <a16:creationId xmlns:a16="http://schemas.microsoft.com/office/drawing/2014/main" id="{9FF7034C-F6C2-4CD8-8A61-C592CF0B3363}"/>
                </a:ext>
              </a:extLst>
            </p:cNvPr>
            <p:cNvSpPr/>
            <p:nvPr/>
          </p:nvSpPr>
          <p:spPr>
            <a:xfrm>
              <a:off x="7496053" y="254677"/>
              <a:ext cx="1912782" cy="252539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正方形/長方形 58">
              <a:extLst>
                <a:ext uri="{FF2B5EF4-FFF2-40B4-BE49-F238E27FC236}">
                  <a16:creationId xmlns:a16="http://schemas.microsoft.com/office/drawing/2014/main" id="{82AE627A-3243-4E85-9CDC-8C69F29DCF57}"/>
                </a:ext>
              </a:extLst>
            </p:cNvPr>
            <p:cNvSpPr/>
            <p:nvPr/>
          </p:nvSpPr>
          <p:spPr>
            <a:xfrm>
              <a:off x="7990112" y="2730695"/>
              <a:ext cx="412472" cy="47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0" name="テキスト ボックス 59">
            <a:extLst>
              <a:ext uri="{FF2B5EF4-FFF2-40B4-BE49-F238E27FC236}">
                <a16:creationId xmlns:a16="http://schemas.microsoft.com/office/drawing/2014/main" id="{981FF78D-C883-4FFE-9E34-79F5360210FF}"/>
              </a:ext>
            </a:extLst>
          </p:cNvPr>
          <p:cNvSpPr txBox="1"/>
          <p:nvPr/>
        </p:nvSpPr>
        <p:spPr>
          <a:xfrm>
            <a:off x="7854987" y="3822501"/>
            <a:ext cx="1477328" cy="2051994"/>
          </a:xfrm>
          <a:prstGeom prst="rect">
            <a:avLst/>
          </a:prstGeom>
          <a:noFill/>
        </p:spPr>
        <p:txBody>
          <a:bodyPr vert="eaVert" wrap="square" rtlCol="0">
            <a:spAutoFit/>
          </a:bodyPr>
          <a:lstStyle/>
          <a:p>
            <a:r>
              <a:rPr lang="ja-JP" altLang="en-US" sz="1200" dirty="0"/>
              <a:t>はい、私は小売店を経営しているのですが、調べてみたらクレジットカードやら</a:t>
            </a:r>
            <a:r>
              <a:rPr lang="en-US" altLang="ja-JP" sz="1200" dirty="0"/>
              <a:t>QR</a:t>
            </a:r>
            <a:r>
              <a:rPr lang="ja-JP" altLang="en-US" sz="1200" dirty="0"/>
              <a:t>コード決済やら電子マーやらサービスが多すぎでどれを入れればいいのかわからなかったんですよ！</a:t>
            </a:r>
            <a:endParaRPr lang="en-US" altLang="ja-JP" sz="1200" dirty="0"/>
          </a:p>
        </p:txBody>
      </p:sp>
      <p:pic>
        <p:nvPicPr>
          <p:cNvPr id="61" name="Picture 8" descr="工務店のおじさんのイラスト">
            <a:extLst>
              <a:ext uri="{FF2B5EF4-FFF2-40B4-BE49-F238E27FC236}">
                <a16:creationId xmlns:a16="http://schemas.microsoft.com/office/drawing/2014/main" id="{1D340CB1-9EC1-4B65-946A-88EAE9F947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8123" y="4104136"/>
            <a:ext cx="1940803" cy="1940803"/>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6" descr="スーツを着たおじさんのイラスト">
            <a:extLst>
              <a:ext uri="{FF2B5EF4-FFF2-40B4-BE49-F238E27FC236}">
                <a16:creationId xmlns:a16="http://schemas.microsoft.com/office/drawing/2014/main" id="{13D08C26-2DC3-4052-8148-C0CB823115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8674" y="736069"/>
            <a:ext cx="1258722" cy="1258722"/>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 descr="スーツを着たおじさんのイラスト">
            <a:extLst>
              <a:ext uri="{FF2B5EF4-FFF2-40B4-BE49-F238E27FC236}">
                <a16:creationId xmlns:a16="http://schemas.microsoft.com/office/drawing/2014/main" id="{E848D7AB-DC4E-48F0-ABC7-9B1185AF9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8770" y="4339589"/>
            <a:ext cx="2008114" cy="2008114"/>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D311EF91-767B-48F5-91E0-C6B50A8461A1}"/>
              </a:ext>
            </a:extLst>
          </p:cNvPr>
          <p:cNvPicPr>
            <a:picLocks noChangeAspect="1"/>
          </p:cNvPicPr>
          <p:nvPr/>
        </p:nvPicPr>
        <p:blipFill>
          <a:blip r:embed="rId4"/>
          <a:stretch>
            <a:fillRect/>
          </a:stretch>
        </p:blipFill>
        <p:spPr>
          <a:xfrm>
            <a:off x="2888948" y="2242074"/>
            <a:ext cx="2937846" cy="987988"/>
          </a:xfrm>
          <a:prstGeom prst="rect">
            <a:avLst/>
          </a:prstGeom>
        </p:spPr>
      </p:pic>
    </p:spTree>
    <p:extLst>
      <p:ext uri="{BB962C8B-B14F-4D97-AF65-F5344CB8AC3E}">
        <p14:creationId xmlns:p14="http://schemas.microsoft.com/office/powerpoint/2010/main" val="1275277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051964C-1BB0-4A00-BE70-D3766CD23F48}"/>
              </a:ext>
            </a:extLst>
          </p:cNvPr>
          <p:cNvSpPr txBox="1"/>
          <p:nvPr/>
        </p:nvSpPr>
        <p:spPr>
          <a:xfrm>
            <a:off x="367043" y="342641"/>
            <a:ext cx="6657976" cy="369332"/>
          </a:xfrm>
          <a:prstGeom prst="rect">
            <a:avLst/>
          </a:prstGeom>
          <a:noFill/>
        </p:spPr>
        <p:txBody>
          <a:bodyPr wrap="square" rtlCol="0">
            <a:spAutoFit/>
          </a:bodyPr>
          <a:lstStyle/>
          <a:p>
            <a:r>
              <a:rPr kumimoji="1" lang="en-US" altLang="ja-JP" sz="1800" dirty="0"/>
              <a:t>&lt;h2&gt;</a:t>
            </a:r>
            <a:r>
              <a:rPr kumimoji="1" lang="ja-JP" altLang="en-US" sz="1800" dirty="0"/>
              <a:t>　</a:t>
            </a:r>
            <a:r>
              <a:rPr lang="ja-JP" altLang="en-US" dirty="0"/>
              <a:t>実店舗向けの決済サービスのご紹介</a:t>
            </a:r>
            <a:endParaRPr kumimoji="1" lang="ja-JP" altLang="en-US" dirty="0"/>
          </a:p>
        </p:txBody>
      </p:sp>
      <p:sp>
        <p:nvSpPr>
          <p:cNvPr id="5" name="テキスト ボックス 4">
            <a:extLst>
              <a:ext uri="{FF2B5EF4-FFF2-40B4-BE49-F238E27FC236}">
                <a16:creationId xmlns:a16="http://schemas.microsoft.com/office/drawing/2014/main" id="{539C8264-D36E-49B4-B23F-03FA3FF404FE}"/>
              </a:ext>
            </a:extLst>
          </p:cNvPr>
          <p:cNvSpPr txBox="1"/>
          <p:nvPr/>
        </p:nvSpPr>
        <p:spPr>
          <a:xfrm>
            <a:off x="367043" y="848129"/>
            <a:ext cx="11201180" cy="523220"/>
          </a:xfrm>
          <a:prstGeom prst="rect">
            <a:avLst/>
          </a:prstGeom>
          <a:noFill/>
        </p:spPr>
        <p:txBody>
          <a:bodyPr wrap="square" rtlCol="0">
            <a:spAutoFit/>
          </a:bodyPr>
          <a:lstStyle/>
          <a:p>
            <a:r>
              <a:rPr lang="ja-JP" altLang="en-US" sz="1400" dirty="0"/>
              <a:t>クレジットカード決済をはじめ、キャッシュレス決済には様々な種類があります。それぞれのサービスがどのような点に優れ、どのようなメリットがあるのかをご紹介します。</a:t>
            </a:r>
            <a:endParaRPr lang="en-US" altLang="ja-JP" sz="1400" dirty="0"/>
          </a:p>
        </p:txBody>
      </p:sp>
      <p:sp>
        <p:nvSpPr>
          <p:cNvPr id="6" name="テキスト ボックス 5">
            <a:extLst>
              <a:ext uri="{FF2B5EF4-FFF2-40B4-BE49-F238E27FC236}">
                <a16:creationId xmlns:a16="http://schemas.microsoft.com/office/drawing/2014/main" id="{DF75F0DF-B2E4-4052-933D-2B48A2B91879}"/>
              </a:ext>
            </a:extLst>
          </p:cNvPr>
          <p:cNvSpPr txBox="1"/>
          <p:nvPr/>
        </p:nvSpPr>
        <p:spPr>
          <a:xfrm>
            <a:off x="367043" y="1797971"/>
            <a:ext cx="11201180" cy="338554"/>
          </a:xfrm>
          <a:prstGeom prst="rect">
            <a:avLst/>
          </a:prstGeom>
          <a:noFill/>
        </p:spPr>
        <p:txBody>
          <a:bodyPr wrap="square" rtlCol="0">
            <a:spAutoFit/>
          </a:bodyPr>
          <a:lstStyle/>
          <a:p>
            <a:r>
              <a:rPr lang="en-US" altLang="ja-JP" sz="1600" dirty="0"/>
              <a:t>&lt;h3&gt;</a:t>
            </a:r>
            <a:r>
              <a:rPr lang="ja-JP" altLang="en-US" sz="1600" dirty="0"/>
              <a:t>クレジットカード決済</a:t>
            </a:r>
            <a:endParaRPr lang="en-US" altLang="ja-JP" sz="1600" dirty="0"/>
          </a:p>
        </p:txBody>
      </p:sp>
      <p:sp>
        <p:nvSpPr>
          <p:cNvPr id="7" name="正方形/長方形 6">
            <a:extLst>
              <a:ext uri="{FF2B5EF4-FFF2-40B4-BE49-F238E27FC236}">
                <a16:creationId xmlns:a16="http://schemas.microsoft.com/office/drawing/2014/main" id="{9E3D35D9-17B2-4CF2-AD09-B50535B9D9C5}"/>
              </a:ext>
            </a:extLst>
          </p:cNvPr>
          <p:cNvSpPr/>
          <p:nvPr/>
        </p:nvSpPr>
        <p:spPr>
          <a:xfrm>
            <a:off x="-1860698" y="1964532"/>
            <a:ext cx="1967023" cy="146446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rgbClr val="FF0000"/>
                </a:solidFill>
              </a:rPr>
              <a:t>漫画の会話調で話を進めます</a:t>
            </a:r>
            <a:endParaRPr kumimoji="1" lang="en-US" altLang="ja-JP" sz="1000" dirty="0">
              <a:solidFill>
                <a:srgbClr val="FF0000"/>
              </a:solidFill>
            </a:endParaRPr>
          </a:p>
          <a:p>
            <a:pPr algn="ctr"/>
            <a:r>
              <a:rPr lang="ja-JP" altLang="en-US" sz="1000" dirty="0">
                <a:solidFill>
                  <a:srgbClr val="FF0000"/>
                </a:solidFill>
              </a:rPr>
              <a:t>こんな感じで</a:t>
            </a:r>
            <a:endParaRPr kumimoji="1" lang="ja-JP" altLang="en-US" sz="1000" dirty="0">
              <a:solidFill>
                <a:srgbClr val="FF0000"/>
              </a:solidFill>
            </a:endParaRPr>
          </a:p>
        </p:txBody>
      </p:sp>
      <p:sp>
        <p:nvSpPr>
          <p:cNvPr id="8" name="テキスト ボックス 7">
            <a:extLst>
              <a:ext uri="{FF2B5EF4-FFF2-40B4-BE49-F238E27FC236}">
                <a16:creationId xmlns:a16="http://schemas.microsoft.com/office/drawing/2014/main" id="{A106ED46-E7F6-4917-A0A6-8E148793A995}"/>
              </a:ext>
            </a:extLst>
          </p:cNvPr>
          <p:cNvSpPr txBox="1"/>
          <p:nvPr/>
        </p:nvSpPr>
        <p:spPr>
          <a:xfrm>
            <a:off x="205117" y="3512692"/>
            <a:ext cx="11824957" cy="3754874"/>
          </a:xfrm>
          <a:prstGeom prst="rect">
            <a:avLst/>
          </a:prstGeom>
          <a:noFill/>
        </p:spPr>
        <p:txBody>
          <a:bodyPr wrap="square" rtlCol="0">
            <a:spAutoFit/>
          </a:bodyPr>
          <a:lstStyle/>
          <a:p>
            <a:r>
              <a:rPr lang="ja-JP" altLang="en-US" sz="1400" dirty="0"/>
              <a:t>●キャッシュレス営業マン：鈴木</a:t>
            </a:r>
            <a:endParaRPr lang="en-US" altLang="ja-JP" sz="1400" dirty="0"/>
          </a:p>
          <a:p>
            <a:r>
              <a:rPr lang="ja-JP" altLang="en-US" sz="1400" dirty="0"/>
              <a:t>「キャッシュレス決済未導入の店舗様にはクレジットカード決済をまずはお勧めしています。</a:t>
            </a:r>
            <a:endParaRPr lang="en-US" altLang="ja-JP" sz="1400" dirty="0"/>
          </a:p>
          <a:p>
            <a:r>
              <a:rPr lang="ja-JP" altLang="en-US" sz="1400" dirty="0"/>
              <a:t>　約</a:t>
            </a:r>
            <a:r>
              <a:rPr lang="en-US" altLang="ja-JP" sz="1400" dirty="0"/>
              <a:t>10</a:t>
            </a:r>
            <a:r>
              <a:rPr lang="ja-JP" altLang="en-US" sz="1400" dirty="0"/>
              <a:t>人に</a:t>
            </a:r>
            <a:r>
              <a:rPr lang="en-US" altLang="ja-JP" sz="1400" dirty="0"/>
              <a:t>9</a:t>
            </a:r>
            <a:r>
              <a:rPr lang="ja-JP" altLang="en-US" sz="1400" dirty="0"/>
              <a:t>人がキャッシュレス決済を利用していて、クレジットカード決済の利用はそのうちの</a:t>
            </a:r>
            <a:r>
              <a:rPr lang="en-US" altLang="ja-JP" sz="1400" dirty="0"/>
              <a:t>5</a:t>
            </a:r>
            <a:r>
              <a:rPr lang="ja-JP" altLang="en-US" sz="1400" dirty="0"/>
              <a:t>割を占める調査結果</a:t>
            </a:r>
            <a:r>
              <a:rPr lang="en-US" altLang="ja-JP" sz="1400" dirty="0"/>
              <a:t>※1</a:t>
            </a:r>
            <a:r>
              <a:rPr lang="ja-JP" altLang="en-US" sz="1400" dirty="0"/>
              <a:t>も出るくらい利用者が多いんです。」</a:t>
            </a:r>
            <a:endParaRPr lang="en-US" altLang="ja-JP" sz="1400" dirty="0"/>
          </a:p>
          <a:p>
            <a:endParaRPr lang="en-US" altLang="ja-JP" sz="1400" dirty="0"/>
          </a:p>
          <a:p>
            <a:r>
              <a:rPr lang="ja-JP" altLang="en-US" sz="1400" dirty="0"/>
              <a:t>〇店主：清水</a:t>
            </a:r>
            <a:endParaRPr lang="en-US" altLang="ja-JP" sz="1400" dirty="0"/>
          </a:p>
          <a:p>
            <a:r>
              <a:rPr lang="ja-JP" altLang="en-US" sz="1400" dirty="0"/>
              <a:t>「なるほど。確かクレジットカード決済の導入には、カード会社の審査が必要なんですよね？」</a:t>
            </a:r>
            <a:endParaRPr lang="en-US" altLang="ja-JP" sz="1400" dirty="0"/>
          </a:p>
          <a:p>
            <a:endParaRPr lang="en-US" altLang="ja-JP" sz="1400" dirty="0"/>
          </a:p>
          <a:p>
            <a:r>
              <a:rPr lang="ja-JP" altLang="en-US" sz="1400" dirty="0"/>
              <a:t>●キャッシュレス営業マン：鈴木</a:t>
            </a:r>
            <a:endParaRPr lang="en-US" altLang="ja-JP" sz="1400" dirty="0"/>
          </a:p>
          <a:p>
            <a:r>
              <a:rPr lang="ja-JP" altLang="en-US" sz="1400" dirty="0"/>
              <a:t>「仰る通りです。弊社のような決済代行を利用すれば、</a:t>
            </a:r>
            <a:r>
              <a:rPr lang="en-US" altLang="ja-JP" sz="1400" dirty="0"/>
              <a:t>VISA</a:t>
            </a:r>
            <a:r>
              <a:rPr lang="ja-JP" altLang="en-US" sz="1400" dirty="0"/>
              <a:t>・</a:t>
            </a:r>
            <a:r>
              <a:rPr lang="en-US" altLang="ja-JP" sz="1400" dirty="0"/>
              <a:t>MASTER</a:t>
            </a:r>
            <a:r>
              <a:rPr lang="ja-JP" altLang="en-US" sz="1400" dirty="0"/>
              <a:t>などのクレジットカード決済の他に、各種</a:t>
            </a:r>
            <a:r>
              <a:rPr lang="en-US" altLang="ja-JP" sz="1400" dirty="0"/>
              <a:t>QR</a:t>
            </a:r>
            <a:r>
              <a:rPr lang="ja-JP" altLang="en-US" sz="1400" dirty="0"/>
              <a:t>コード決済などの審査申請もまとめて出すことできますよ。」</a:t>
            </a:r>
            <a:endParaRPr lang="en-US" altLang="ja-JP" sz="1400" dirty="0"/>
          </a:p>
          <a:p>
            <a:endParaRPr lang="en-US" altLang="ja-JP" sz="1400" dirty="0"/>
          </a:p>
          <a:p>
            <a:r>
              <a:rPr lang="ja-JP" altLang="en-US" sz="1400" dirty="0"/>
              <a:t>〇店主：清水</a:t>
            </a:r>
            <a:endParaRPr lang="en-US" altLang="ja-JP" sz="1400" dirty="0"/>
          </a:p>
          <a:p>
            <a:r>
              <a:rPr lang="ja-JP" altLang="en-US" sz="1400" dirty="0"/>
              <a:t>「それは助かりますね」</a:t>
            </a:r>
            <a:endParaRPr lang="en-US" altLang="ja-JP" sz="1400" dirty="0"/>
          </a:p>
          <a:p>
            <a:endParaRPr lang="en-US" altLang="ja-JP" sz="1400" dirty="0"/>
          </a:p>
          <a:p>
            <a:r>
              <a:rPr lang="ja-JP" altLang="en-US" sz="1400" dirty="0"/>
              <a:t>参照</a:t>
            </a:r>
            <a:endParaRPr lang="en-US" altLang="ja-JP" sz="1400" dirty="0"/>
          </a:p>
          <a:p>
            <a:r>
              <a:rPr lang="en-US" altLang="ja-JP" sz="1400" dirty="0"/>
              <a:t>※1 </a:t>
            </a:r>
            <a:r>
              <a:rPr lang="ja-JP" altLang="en-US" sz="1400" dirty="0"/>
              <a:t>：</a:t>
            </a:r>
            <a:r>
              <a:rPr lang="en-US" altLang="ja-JP" sz="1400" dirty="0"/>
              <a:t>https://coiney.com/action/research/research2020/</a:t>
            </a:r>
            <a:endParaRPr lang="ja-JP" altLang="en-US" sz="1400" dirty="0"/>
          </a:p>
        </p:txBody>
      </p:sp>
      <p:sp>
        <p:nvSpPr>
          <p:cNvPr id="10" name="テキスト ボックス 9">
            <a:extLst>
              <a:ext uri="{FF2B5EF4-FFF2-40B4-BE49-F238E27FC236}">
                <a16:creationId xmlns:a16="http://schemas.microsoft.com/office/drawing/2014/main" id="{CF99705C-E120-4BC6-80DF-95D89DC32348}"/>
              </a:ext>
            </a:extLst>
          </p:cNvPr>
          <p:cNvSpPr txBox="1"/>
          <p:nvPr/>
        </p:nvSpPr>
        <p:spPr>
          <a:xfrm>
            <a:off x="106325" y="2220217"/>
            <a:ext cx="11131968" cy="523220"/>
          </a:xfrm>
          <a:prstGeom prst="rect">
            <a:avLst/>
          </a:prstGeom>
          <a:noFill/>
        </p:spPr>
        <p:txBody>
          <a:bodyPr wrap="square">
            <a:spAutoFit/>
          </a:bodyPr>
          <a:lstStyle/>
          <a:p>
            <a:r>
              <a:rPr lang="ja-JP" altLang="en-US" sz="1400" dirty="0"/>
              <a:t>クレジットカード決済は、日本で最も利用されているキャッシュレス決済であることが最大の特徴です。</a:t>
            </a:r>
            <a:endParaRPr lang="en-US" altLang="ja-JP" sz="1400" dirty="0"/>
          </a:p>
          <a:p>
            <a:r>
              <a:rPr lang="ja-JP" altLang="en-US" sz="1400" dirty="0"/>
              <a:t>利用できる店舗も多く、低額な飲食店から高額な物販店まで数多くの事業者がクレジットカード決済を導入しています。</a:t>
            </a:r>
            <a:endParaRPr lang="en-US" altLang="ja-JP" sz="1400" dirty="0"/>
          </a:p>
        </p:txBody>
      </p:sp>
      <p:pic>
        <p:nvPicPr>
          <p:cNvPr id="9" name="図 8">
            <a:extLst>
              <a:ext uri="{FF2B5EF4-FFF2-40B4-BE49-F238E27FC236}">
                <a16:creationId xmlns:a16="http://schemas.microsoft.com/office/drawing/2014/main" id="{47972357-581A-4583-A825-7B8ED4519DFB}"/>
              </a:ext>
            </a:extLst>
          </p:cNvPr>
          <p:cNvPicPr>
            <a:picLocks noChangeAspect="1"/>
          </p:cNvPicPr>
          <p:nvPr/>
        </p:nvPicPr>
        <p:blipFill>
          <a:blip r:embed="rId2"/>
          <a:stretch>
            <a:fillRect/>
          </a:stretch>
        </p:blipFill>
        <p:spPr>
          <a:xfrm>
            <a:off x="-352205" y="3550225"/>
            <a:ext cx="557323" cy="551330"/>
          </a:xfrm>
          <a:prstGeom prst="rect">
            <a:avLst/>
          </a:prstGeom>
        </p:spPr>
      </p:pic>
      <p:pic>
        <p:nvPicPr>
          <p:cNvPr id="12" name="図 11">
            <a:extLst>
              <a:ext uri="{FF2B5EF4-FFF2-40B4-BE49-F238E27FC236}">
                <a16:creationId xmlns:a16="http://schemas.microsoft.com/office/drawing/2014/main" id="{68419F2E-A0D7-42AB-864F-CBED54051A6E}"/>
              </a:ext>
            </a:extLst>
          </p:cNvPr>
          <p:cNvPicPr>
            <a:picLocks noChangeAspect="1"/>
          </p:cNvPicPr>
          <p:nvPr/>
        </p:nvPicPr>
        <p:blipFill>
          <a:blip r:embed="rId3"/>
          <a:stretch>
            <a:fillRect/>
          </a:stretch>
        </p:blipFill>
        <p:spPr>
          <a:xfrm>
            <a:off x="-333963" y="4338596"/>
            <a:ext cx="558939" cy="576777"/>
          </a:xfrm>
          <a:prstGeom prst="rect">
            <a:avLst/>
          </a:prstGeom>
        </p:spPr>
      </p:pic>
      <p:pic>
        <p:nvPicPr>
          <p:cNvPr id="13" name="図 12">
            <a:extLst>
              <a:ext uri="{FF2B5EF4-FFF2-40B4-BE49-F238E27FC236}">
                <a16:creationId xmlns:a16="http://schemas.microsoft.com/office/drawing/2014/main" id="{A13F41CB-EAC0-48D6-BFC0-851B234F88B5}"/>
              </a:ext>
            </a:extLst>
          </p:cNvPr>
          <p:cNvPicPr>
            <a:picLocks noChangeAspect="1"/>
          </p:cNvPicPr>
          <p:nvPr/>
        </p:nvPicPr>
        <p:blipFill>
          <a:blip r:embed="rId2"/>
          <a:stretch>
            <a:fillRect/>
          </a:stretch>
        </p:blipFill>
        <p:spPr>
          <a:xfrm>
            <a:off x="-332347" y="5066963"/>
            <a:ext cx="557323" cy="551330"/>
          </a:xfrm>
          <a:prstGeom prst="rect">
            <a:avLst/>
          </a:prstGeom>
        </p:spPr>
      </p:pic>
      <p:pic>
        <p:nvPicPr>
          <p:cNvPr id="15" name="図 14">
            <a:extLst>
              <a:ext uri="{FF2B5EF4-FFF2-40B4-BE49-F238E27FC236}">
                <a16:creationId xmlns:a16="http://schemas.microsoft.com/office/drawing/2014/main" id="{09956DAA-FD24-4BFC-98FF-10CBE6ABD534}"/>
              </a:ext>
            </a:extLst>
          </p:cNvPr>
          <p:cNvPicPr>
            <a:picLocks noChangeAspect="1"/>
          </p:cNvPicPr>
          <p:nvPr/>
        </p:nvPicPr>
        <p:blipFill>
          <a:blip r:embed="rId3"/>
          <a:stretch>
            <a:fillRect/>
          </a:stretch>
        </p:blipFill>
        <p:spPr>
          <a:xfrm>
            <a:off x="-333963" y="5834434"/>
            <a:ext cx="558939" cy="576777"/>
          </a:xfrm>
          <a:prstGeom prst="rect">
            <a:avLst/>
          </a:prstGeom>
        </p:spPr>
      </p:pic>
    </p:spTree>
    <p:extLst>
      <p:ext uri="{BB962C8B-B14F-4D97-AF65-F5344CB8AC3E}">
        <p14:creationId xmlns:p14="http://schemas.microsoft.com/office/powerpoint/2010/main" val="2473912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F50FA0B-9DF7-4F5E-99BC-653735CACD7F}"/>
              </a:ext>
            </a:extLst>
          </p:cNvPr>
          <p:cNvSpPr/>
          <p:nvPr/>
        </p:nvSpPr>
        <p:spPr>
          <a:xfrm>
            <a:off x="1199626" y="610024"/>
            <a:ext cx="4060271" cy="315138"/>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決済代行を利用した場合</a:t>
            </a:r>
          </a:p>
        </p:txBody>
      </p:sp>
      <p:sp>
        <p:nvSpPr>
          <p:cNvPr id="5" name="正方形/長方形 4">
            <a:extLst>
              <a:ext uri="{FF2B5EF4-FFF2-40B4-BE49-F238E27FC236}">
                <a16:creationId xmlns:a16="http://schemas.microsoft.com/office/drawing/2014/main" id="{8023BE6E-CB5B-4377-80C5-5307542EB382}"/>
              </a:ext>
            </a:extLst>
          </p:cNvPr>
          <p:cNvSpPr/>
          <p:nvPr/>
        </p:nvSpPr>
        <p:spPr>
          <a:xfrm>
            <a:off x="6932103" y="610024"/>
            <a:ext cx="4060271" cy="315138"/>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決済代行を利用しない場合</a:t>
            </a:r>
          </a:p>
        </p:txBody>
      </p:sp>
      <p:pic>
        <p:nvPicPr>
          <p:cNvPr id="7" name="図 6" descr="ロゴ, 会社名&#10;&#10;自動的に生成された説明">
            <a:extLst>
              <a:ext uri="{FF2B5EF4-FFF2-40B4-BE49-F238E27FC236}">
                <a16:creationId xmlns:a16="http://schemas.microsoft.com/office/drawing/2014/main" id="{49D80901-AAFD-42BE-9C41-52BF16CE3D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4477" y="1733748"/>
            <a:ext cx="942235" cy="610568"/>
          </a:xfrm>
          <a:prstGeom prst="rect">
            <a:avLst/>
          </a:prstGeom>
        </p:spPr>
      </p:pic>
      <p:pic>
        <p:nvPicPr>
          <p:cNvPr id="9" name="図 8">
            <a:extLst>
              <a:ext uri="{FF2B5EF4-FFF2-40B4-BE49-F238E27FC236}">
                <a16:creationId xmlns:a16="http://schemas.microsoft.com/office/drawing/2014/main" id="{8A165E12-32C4-4EBB-B494-3CDC743677F4}"/>
              </a:ext>
            </a:extLst>
          </p:cNvPr>
          <p:cNvPicPr>
            <a:picLocks noChangeAspect="1"/>
          </p:cNvPicPr>
          <p:nvPr/>
        </p:nvPicPr>
        <p:blipFill>
          <a:blip r:embed="rId3"/>
          <a:stretch>
            <a:fillRect/>
          </a:stretch>
        </p:blipFill>
        <p:spPr>
          <a:xfrm>
            <a:off x="4365238" y="1280835"/>
            <a:ext cx="776168" cy="319946"/>
          </a:xfrm>
          <a:prstGeom prst="rect">
            <a:avLst/>
          </a:prstGeom>
        </p:spPr>
      </p:pic>
      <p:pic>
        <p:nvPicPr>
          <p:cNvPr id="11" name="図 10">
            <a:extLst>
              <a:ext uri="{FF2B5EF4-FFF2-40B4-BE49-F238E27FC236}">
                <a16:creationId xmlns:a16="http://schemas.microsoft.com/office/drawing/2014/main" id="{759BB03A-DB1C-4A2D-B8E0-3A562EA38998}"/>
              </a:ext>
            </a:extLst>
          </p:cNvPr>
          <p:cNvPicPr>
            <a:picLocks noChangeAspect="1"/>
          </p:cNvPicPr>
          <p:nvPr/>
        </p:nvPicPr>
        <p:blipFill>
          <a:blip r:embed="rId4"/>
          <a:stretch>
            <a:fillRect/>
          </a:stretch>
        </p:blipFill>
        <p:spPr>
          <a:xfrm>
            <a:off x="4457593" y="2437478"/>
            <a:ext cx="591459" cy="401475"/>
          </a:xfrm>
          <a:prstGeom prst="rect">
            <a:avLst/>
          </a:prstGeom>
        </p:spPr>
      </p:pic>
      <p:sp>
        <p:nvSpPr>
          <p:cNvPr id="12" name="正方形/長方形 11">
            <a:extLst>
              <a:ext uri="{FF2B5EF4-FFF2-40B4-BE49-F238E27FC236}">
                <a16:creationId xmlns:a16="http://schemas.microsoft.com/office/drawing/2014/main" id="{46BBEE1F-AB36-4EAE-BA75-454CC29DB67B}"/>
              </a:ext>
            </a:extLst>
          </p:cNvPr>
          <p:cNvSpPr/>
          <p:nvPr/>
        </p:nvSpPr>
        <p:spPr>
          <a:xfrm>
            <a:off x="949269" y="1866707"/>
            <a:ext cx="718829" cy="3446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加盟店</a:t>
            </a:r>
          </a:p>
        </p:txBody>
      </p:sp>
      <p:cxnSp>
        <p:nvCxnSpPr>
          <p:cNvPr id="14" name="直線矢印コネクタ 13">
            <a:extLst>
              <a:ext uri="{FF2B5EF4-FFF2-40B4-BE49-F238E27FC236}">
                <a16:creationId xmlns:a16="http://schemas.microsoft.com/office/drawing/2014/main" id="{CC9F4152-0454-47D6-BA93-C22F60803B7A}"/>
              </a:ext>
            </a:extLst>
          </p:cNvPr>
          <p:cNvCxnSpPr/>
          <p:nvPr/>
        </p:nvCxnSpPr>
        <p:spPr>
          <a:xfrm>
            <a:off x="1761688" y="2039032"/>
            <a:ext cx="9227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88A1F9A3-CA29-453A-AF0A-6195DBF34B16}"/>
              </a:ext>
            </a:extLst>
          </p:cNvPr>
          <p:cNvSpPr/>
          <p:nvPr/>
        </p:nvSpPr>
        <p:spPr>
          <a:xfrm>
            <a:off x="1943337" y="2070545"/>
            <a:ext cx="540067" cy="214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契約</a:t>
            </a:r>
          </a:p>
        </p:txBody>
      </p:sp>
      <p:cxnSp>
        <p:nvCxnSpPr>
          <p:cNvPr id="16" name="直線矢印コネクタ 15">
            <a:extLst>
              <a:ext uri="{FF2B5EF4-FFF2-40B4-BE49-F238E27FC236}">
                <a16:creationId xmlns:a16="http://schemas.microsoft.com/office/drawing/2014/main" id="{27A84C26-A4A8-4753-9F94-7606CAFED314}"/>
              </a:ext>
            </a:extLst>
          </p:cNvPr>
          <p:cNvCxnSpPr>
            <a:cxnSpLocks/>
            <a:endCxn id="9" idx="1"/>
          </p:cNvCxnSpPr>
          <p:nvPr/>
        </p:nvCxnSpPr>
        <p:spPr>
          <a:xfrm flipV="1">
            <a:off x="3548543" y="1440808"/>
            <a:ext cx="816695" cy="515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8545F56A-CECB-4DCE-B31B-3EC3F8F2397B}"/>
              </a:ext>
            </a:extLst>
          </p:cNvPr>
          <p:cNvCxnSpPr>
            <a:cxnSpLocks/>
          </p:cNvCxnSpPr>
          <p:nvPr/>
        </p:nvCxnSpPr>
        <p:spPr>
          <a:xfrm>
            <a:off x="3573949" y="1956454"/>
            <a:ext cx="791289" cy="577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07CC4D6D-69AC-4113-8338-EFC9AAC475BD}"/>
              </a:ext>
            </a:extLst>
          </p:cNvPr>
          <p:cNvSpPr/>
          <p:nvPr/>
        </p:nvSpPr>
        <p:spPr>
          <a:xfrm>
            <a:off x="3229760" y="1408394"/>
            <a:ext cx="942235" cy="214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審査申請</a:t>
            </a:r>
          </a:p>
        </p:txBody>
      </p:sp>
      <p:sp>
        <p:nvSpPr>
          <p:cNvPr id="24" name="正方形/長方形 23">
            <a:extLst>
              <a:ext uri="{FF2B5EF4-FFF2-40B4-BE49-F238E27FC236}">
                <a16:creationId xmlns:a16="http://schemas.microsoft.com/office/drawing/2014/main" id="{EAD668D1-22D3-4BCF-8150-48E320917BD8}"/>
              </a:ext>
            </a:extLst>
          </p:cNvPr>
          <p:cNvSpPr/>
          <p:nvPr/>
        </p:nvSpPr>
        <p:spPr>
          <a:xfrm>
            <a:off x="3229759" y="2365099"/>
            <a:ext cx="942235" cy="214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審査申請</a:t>
            </a:r>
          </a:p>
        </p:txBody>
      </p:sp>
      <p:sp>
        <p:nvSpPr>
          <p:cNvPr id="25" name="正方形/長方形 24">
            <a:extLst>
              <a:ext uri="{FF2B5EF4-FFF2-40B4-BE49-F238E27FC236}">
                <a16:creationId xmlns:a16="http://schemas.microsoft.com/office/drawing/2014/main" id="{CDFA675A-7EDF-4260-8DEF-700D6C370CB1}"/>
              </a:ext>
            </a:extLst>
          </p:cNvPr>
          <p:cNvSpPr/>
          <p:nvPr/>
        </p:nvSpPr>
        <p:spPr>
          <a:xfrm>
            <a:off x="7720332" y="1866707"/>
            <a:ext cx="718829" cy="3446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加盟店</a:t>
            </a:r>
          </a:p>
        </p:txBody>
      </p:sp>
      <p:pic>
        <p:nvPicPr>
          <p:cNvPr id="26" name="図 25">
            <a:extLst>
              <a:ext uri="{FF2B5EF4-FFF2-40B4-BE49-F238E27FC236}">
                <a16:creationId xmlns:a16="http://schemas.microsoft.com/office/drawing/2014/main" id="{AA41A3D3-BD46-4683-B219-0F707D5DA834}"/>
              </a:ext>
            </a:extLst>
          </p:cNvPr>
          <p:cNvPicPr>
            <a:picLocks noChangeAspect="1"/>
          </p:cNvPicPr>
          <p:nvPr/>
        </p:nvPicPr>
        <p:blipFill>
          <a:blip r:embed="rId3"/>
          <a:stretch>
            <a:fillRect/>
          </a:stretch>
        </p:blipFill>
        <p:spPr>
          <a:xfrm>
            <a:off x="9343752" y="1380454"/>
            <a:ext cx="776168" cy="319946"/>
          </a:xfrm>
          <a:prstGeom prst="rect">
            <a:avLst/>
          </a:prstGeom>
        </p:spPr>
      </p:pic>
      <p:pic>
        <p:nvPicPr>
          <p:cNvPr id="27" name="図 26">
            <a:extLst>
              <a:ext uri="{FF2B5EF4-FFF2-40B4-BE49-F238E27FC236}">
                <a16:creationId xmlns:a16="http://schemas.microsoft.com/office/drawing/2014/main" id="{B6B867C2-BC57-4323-9DE2-A4603087971D}"/>
              </a:ext>
            </a:extLst>
          </p:cNvPr>
          <p:cNvPicPr>
            <a:picLocks noChangeAspect="1"/>
          </p:cNvPicPr>
          <p:nvPr/>
        </p:nvPicPr>
        <p:blipFill>
          <a:blip r:embed="rId4"/>
          <a:stretch>
            <a:fillRect/>
          </a:stretch>
        </p:blipFill>
        <p:spPr>
          <a:xfrm>
            <a:off x="9436107" y="2537097"/>
            <a:ext cx="591459" cy="401475"/>
          </a:xfrm>
          <a:prstGeom prst="rect">
            <a:avLst/>
          </a:prstGeom>
        </p:spPr>
      </p:pic>
      <p:cxnSp>
        <p:nvCxnSpPr>
          <p:cNvPr id="28" name="直線矢印コネクタ 27">
            <a:extLst>
              <a:ext uri="{FF2B5EF4-FFF2-40B4-BE49-F238E27FC236}">
                <a16:creationId xmlns:a16="http://schemas.microsoft.com/office/drawing/2014/main" id="{28DC0C74-B4AA-4520-9EDA-1BE9C62F81B7}"/>
              </a:ext>
            </a:extLst>
          </p:cNvPr>
          <p:cNvCxnSpPr>
            <a:cxnSpLocks/>
            <a:endCxn id="26" idx="1"/>
          </p:cNvCxnSpPr>
          <p:nvPr/>
        </p:nvCxnSpPr>
        <p:spPr>
          <a:xfrm flipV="1">
            <a:off x="8527057" y="1540427"/>
            <a:ext cx="816695" cy="515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A0CB02FE-4D7F-4086-BC32-41DC934B29B8}"/>
              </a:ext>
            </a:extLst>
          </p:cNvPr>
          <p:cNvCxnSpPr>
            <a:cxnSpLocks/>
          </p:cNvCxnSpPr>
          <p:nvPr/>
        </p:nvCxnSpPr>
        <p:spPr>
          <a:xfrm>
            <a:off x="8552463" y="2056073"/>
            <a:ext cx="791289" cy="577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6B835570-CE2C-408B-A63E-7D6DEAC46617}"/>
              </a:ext>
            </a:extLst>
          </p:cNvPr>
          <p:cNvSpPr/>
          <p:nvPr/>
        </p:nvSpPr>
        <p:spPr>
          <a:xfrm>
            <a:off x="7963585" y="1459736"/>
            <a:ext cx="942235" cy="214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審査申請</a:t>
            </a:r>
          </a:p>
        </p:txBody>
      </p:sp>
      <p:sp>
        <p:nvSpPr>
          <p:cNvPr id="31" name="正方形/長方形 30">
            <a:extLst>
              <a:ext uri="{FF2B5EF4-FFF2-40B4-BE49-F238E27FC236}">
                <a16:creationId xmlns:a16="http://schemas.microsoft.com/office/drawing/2014/main" id="{14AD867C-DD21-46D7-8BA1-4C3EB05E5128}"/>
              </a:ext>
            </a:extLst>
          </p:cNvPr>
          <p:cNvSpPr/>
          <p:nvPr/>
        </p:nvSpPr>
        <p:spPr>
          <a:xfrm>
            <a:off x="7963584" y="2416441"/>
            <a:ext cx="942235" cy="214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審査申請</a:t>
            </a:r>
          </a:p>
        </p:txBody>
      </p:sp>
      <p:sp>
        <p:nvSpPr>
          <p:cNvPr id="32" name="テキスト ボックス 31">
            <a:extLst>
              <a:ext uri="{FF2B5EF4-FFF2-40B4-BE49-F238E27FC236}">
                <a16:creationId xmlns:a16="http://schemas.microsoft.com/office/drawing/2014/main" id="{1C3593AF-AD7B-4FDD-B5A1-1D2EF957C209}"/>
              </a:ext>
            </a:extLst>
          </p:cNvPr>
          <p:cNvSpPr txBox="1"/>
          <p:nvPr/>
        </p:nvSpPr>
        <p:spPr>
          <a:xfrm>
            <a:off x="1914194" y="3306318"/>
            <a:ext cx="8363613" cy="738664"/>
          </a:xfrm>
          <a:prstGeom prst="rect">
            <a:avLst/>
          </a:prstGeom>
          <a:noFill/>
        </p:spPr>
        <p:txBody>
          <a:bodyPr wrap="square">
            <a:spAutoFit/>
          </a:bodyPr>
          <a:lstStyle/>
          <a:p>
            <a:r>
              <a:rPr lang="ja-JP" altLang="en-US" sz="1400" dirty="0"/>
              <a:t>☆鈴木より一言</a:t>
            </a:r>
            <a:endParaRPr lang="en-US" altLang="ja-JP" sz="1400" dirty="0"/>
          </a:p>
          <a:p>
            <a:r>
              <a:rPr lang="ja-JP" altLang="en-US" sz="1400" dirty="0"/>
              <a:t>決済代行を利用するメリットは申請時だけでなく、決済状況の管理や各ブランドの入金も同サイクルに合わせられるので、運用上の管理や手間などが大幅に削減できます。</a:t>
            </a:r>
          </a:p>
        </p:txBody>
      </p:sp>
      <p:sp>
        <p:nvSpPr>
          <p:cNvPr id="2" name="テキスト ボックス 1">
            <a:extLst>
              <a:ext uri="{FF2B5EF4-FFF2-40B4-BE49-F238E27FC236}">
                <a16:creationId xmlns:a16="http://schemas.microsoft.com/office/drawing/2014/main" id="{D09CA19F-1881-4534-9335-F6536C31EBDA}"/>
              </a:ext>
            </a:extLst>
          </p:cNvPr>
          <p:cNvSpPr txBox="1"/>
          <p:nvPr/>
        </p:nvSpPr>
        <p:spPr>
          <a:xfrm>
            <a:off x="1308683" y="4337610"/>
            <a:ext cx="5192786" cy="430887"/>
          </a:xfrm>
          <a:prstGeom prst="rect">
            <a:avLst/>
          </a:prstGeom>
          <a:noFill/>
        </p:spPr>
        <p:txBody>
          <a:bodyPr wrap="square" rtlCol="0">
            <a:spAutoFit/>
          </a:bodyPr>
          <a:lstStyle/>
          <a:p>
            <a:r>
              <a:rPr kumimoji="1" lang="en-US" altLang="ja-JP" sz="1100" dirty="0"/>
              <a:t>&gt;</a:t>
            </a:r>
            <a:r>
              <a:rPr lang="ja-JP" altLang="en-US" sz="1100" dirty="0"/>
              <a:t>クレジット決済専用端末機</a:t>
            </a:r>
            <a:endParaRPr kumimoji="1" lang="en-US" altLang="ja-JP" sz="1100" dirty="0"/>
          </a:p>
          <a:p>
            <a:r>
              <a:rPr kumimoji="1" lang="en-US" altLang="ja-JP" sz="1100" dirty="0"/>
              <a:t>https://www.alpha-note.co.jp/cashless/pcat</a:t>
            </a:r>
            <a:endParaRPr kumimoji="1" lang="ja-JP" altLang="en-US" sz="1100" dirty="0"/>
          </a:p>
        </p:txBody>
      </p:sp>
    </p:spTree>
    <p:extLst>
      <p:ext uri="{BB962C8B-B14F-4D97-AF65-F5344CB8AC3E}">
        <p14:creationId xmlns:p14="http://schemas.microsoft.com/office/powerpoint/2010/main" val="1090674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4DA46B1-4648-4B9B-9EB5-139AB79AB320}"/>
              </a:ext>
            </a:extLst>
          </p:cNvPr>
          <p:cNvSpPr txBox="1"/>
          <p:nvPr/>
        </p:nvSpPr>
        <p:spPr>
          <a:xfrm>
            <a:off x="299931" y="346676"/>
            <a:ext cx="11201180" cy="338554"/>
          </a:xfrm>
          <a:prstGeom prst="rect">
            <a:avLst/>
          </a:prstGeom>
          <a:noFill/>
        </p:spPr>
        <p:txBody>
          <a:bodyPr wrap="square" rtlCol="0">
            <a:spAutoFit/>
          </a:bodyPr>
          <a:lstStyle/>
          <a:p>
            <a:r>
              <a:rPr lang="en-US" altLang="ja-JP" sz="1600" dirty="0"/>
              <a:t>&lt;h3&gt;QR</a:t>
            </a:r>
            <a:r>
              <a:rPr lang="ja-JP" altLang="en-US" sz="1600" dirty="0"/>
              <a:t>コード・バーコード決済</a:t>
            </a:r>
            <a:endParaRPr lang="en-US" altLang="ja-JP" sz="1600" dirty="0"/>
          </a:p>
        </p:txBody>
      </p:sp>
      <p:sp>
        <p:nvSpPr>
          <p:cNvPr id="5" name="テキスト ボックス 4">
            <a:extLst>
              <a:ext uri="{FF2B5EF4-FFF2-40B4-BE49-F238E27FC236}">
                <a16:creationId xmlns:a16="http://schemas.microsoft.com/office/drawing/2014/main" id="{22627DAF-DA2C-4919-AF26-2F1218E6DC4D}"/>
              </a:ext>
            </a:extLst>
          </p:cNvPr>
          <p:cNvSpPr txBox="1"/>
          <p:nvPr/>
        </p:nvSpPr>
        <p:spPr>
          <a:xfrm>
            <a:off x="299931" y="721238"/>
            <a:ext cx="11131968" cy="1169551"/>
          </a:xfrm>
          <a:prstGeom prst="rect">
            <a:avLst/>
          </a:prstGeom>
          <a:noFill/>
        </p:spPr>
        <p:txBody>
          <a:bodyPr wrap="square">
            <a:spAutoFit/>
          </a:bodyPr>
          <a:lstStyle/>
          <a:p>
            <a:r>
              <a:rPr lang="en-US" altLang="ja-JP" sz="1400" dirty="0"/>
              <a:t>QR</a:t>
            </a:r>
            <a:r>
              <a:rPr lang="ja-JP" altLang="en-US" sz="1400" dirty="0"/>
              <a:t>コード決済・バーコード決済は</a:t>
            </a:r>
            <a:r>
              <a:rPr lang="en-US" altLang="ja-JP" sz="1400" dirty="0"/>
              <a:t>2016</a:t>
            </a:r>
            <a:r>
              <a:rPr lang="ja-JP" altLang="en-US" sz="1400" dirty="0"/>
              <a:t>年頃から徐々にサービスが増え、政府のキャッシュレス推進施策等も相まって数十の企業が</a:t>
            </a:r>
            <a:r>
              <a:rPr lang="en-US" altLang="ja-JP" sz="1400" dirty="0"/>
              <a:t>QR</a:t>
            </a:r>
            <a:r>
              <a:rPr lang="ja-JP" altLang="en-US" sz="1400" dirty="0"/>
              <a:t>コード・バーコード決済サービスを展開しています。</a:t>
            </a:r>
            <a:endParaRPr lang="en-US" altLang="ja-JP" sz="1400" dirty="0"/>
          </a:p>
          <a:p>
            <a:endParaRPr lang="en-US" altLang="ja-JP" sz="1400" dirty="0"/>
          </a:p>
          <a:p>
            <a:r>
              <a:rPr lang="ja-JP" altLang="en-US" sz="1400" dirty="0"/>
              <a:t>決済の流れは店舗が定時したコードを利用者がスマホで読み込む「ユーザースキャン方式」、利用者が自分のスマホにコードを表示させ店舗側に読み取ってもらう「ストアスキャン方式」があります。</a:t>
            </a:r>
          </a:p>
        </p:txBody>
      </p:sp>
      <p:sp>
        <p:nvSpPr>
          <p:cNvPr id="6" name="テキスト ボックス 5">
            <a:extLst>
              <a:ext uri="{FF2B5EF4-FFF2-40B4-BE49-F238E27FC236}">
                <a16:creationId xmlns:a16="http://schemas.microsoft.com/office/drawing/2014/main" id="{F455A38E-C229-4336-8344-D8A4085E0F26}"/>
              </a:ext>
            </a:extLst>
          </p:cNvPr>
          <p:cNvSpPr txBox="1"/>
          <p:nvPr/>
        </p:nvSpPr>
        <p:spPr>
          <a:xfrm>
            <a:off x="690889" y="2227153"/>
            <a:ext cx="11201180" cy="3108543"/>
          </a:xfrm>
          <a:prstGeom prst="rect">
            <a:avLst/>
          </a:prstGeom>
          <a:noFill/>
        </p:spPr>
        <p:txBody>
          <a:bodyPr wrap="square" rtlCol="0">
            <a:spAutoFit/>
          </a:bodyPr>
          <a:lstStyle/>
          <a:p>
            <a:r>
              <a:rPr lang="ja-JP" altLang="en-US" sz="1400" dirty="0"/>
              <a:t>〇店主：清水</a:t>
            </a:r>
            <a:endParaRPr lang="en-US" altLang="ja-JP" sz="1400" dirty="0"/>
          </a:p>
          <a:p>
            <a:r>
              <a:rPr lang="ja-JP" altLang="en-US" sz="1400" dirty="0"/>
              <a:t>「店の看板とか入り口にも</a:t>
            </a:r>
            <a:r>
              <a:rPr lang="en-US" altLang="ja-JP" sz="1400" dirty="0"/>
              <a:t>QR</a:t>
            </a:r>
            <a:r>
              <a:rPr lang="ja-JP" altLang="en-US" sz="1400" dirty="0"/>
              <a:t>コード決済のロゴが貼られているのをよく見かけますね。」</a:t>
            </a:r>
            <a:endParaRPr lang="en-US" altLang="ja-JP" sz="1400" dirty="0"/>
          </a:p>
          <a:p>
            <a:endParaRPr lang="en-US" altLang="ja-JP" sz="1400" dirty="0"/>
          </a:p>
          <a:p>
            <a:r>
              <a:rPr lang="ja-JP" altLang="en-US" sz="1400" dirty="0"/>
              <a:t>●キャッシュレス営業マン：鈴木</a:t>
            </a:r>
            <a:endParaRPr lang="en-US" altLang="ja-JP" sz="1400" dirty="0"/>
          </a:p>
          <a:p>
            <a:r>
              <a:rPr lang="ja-JP" altLang="en-US" sz="1400" dirty="0"/>
              <a:t>「</a:t>
            </a:r>
            <a:r>
              <a:rPr lang="en-US" altLang="ja-JP" sz="1400" dirty="0"/>
              <a:t>QR</a:t>
            </a:r>
            <a:r>
              <a:rPr lang="ja-JP" altLang="en-US" sz="1400" dirty="0"/>
              <a:t>コード決済はここ数年で種類が急増していて、各企業が大規模なキャッシュバックキャンペーンなどを行っていることもあり、認知度は非常に高くなってきました。」</a:t>
            </a:r>
            <a:endParaRPr lang="en-US" altLang="ja-JP" sz="1400" dirty="0"/>
          </a:p>
          <a:p>
            <a:endParaRPr lang="en-US" altLang="ja-JP" sz="1400" dirty="0"/>
          </a:p>
          <a:p>
            <a:r>
              <a:rPr lang="ja-JP" altLang="en-US" sz="1400" dirty="0"/>
              <a:t>〇店主：清水</a:t>
            </a:r>
            <a:endParaRPr lang="en-US" altLang="ja-JP" sz="1400" dirty="0"/>
          </a:p>
          <a:p>
            <a:r>
              <a:rPr lang="ja-JP" altLang="en-US" sz="1400" dirty="0"/>
              <a:t>「これだけ種類があると何を基準に導入すればいいのか分かりません</a:t>
            </a:r>
            <a:r>
              <a:rPr lang="en-US" altLang="ja-JP" sz="1400" dirty="0"/>
              <a:t>..</a:t>
            </a:r>
            <a:r>
              <a:rPr lang="ja-JP" altLang="en-US" sz="1400" dirty="0"/>
              <a:t>。」</a:t>
            </a:r>
            <a:endParaRPr lang="en-US" altLang="ja-JP" sz="1400" dirty="0"/>
          </a:p>
          <a:p>
            <a:endParaRPr lang="en-US" altLang="ja-JP" sz="1400" dirty="0"/>
          </a:p>
          <a:p>
            <a:r>
              <a:rPr lang="ja-JP" altLang="en-US" sz="1400" dirty="0"/>
              <a:t>●キャッシュレス営業マン：鈴木</a:t>
            </a:r>
            <a:endParaRPr lang="en-US" altLang="ja-JP" sz="1400" dirty="0"/>
          </a:p>
          <a:p>
            <a:r>
              <a:rPr lang="ja-JP" altLang="en-US" sz="1400" dirty="0"/>
              <a:t>「そうですよね。なるべく利用ユーザー数が多い</a:t>
            </a:r>
            <a:r>
              <a:rPr lang="en-US" altLang="ja-JP" sz="1400" dirty="0"/>
              <a:t>QR</a:t>
            </a:r>
            <a:r>
              <a:rPr lang="ja-JP" altLang="en-US" sz="1400" dirty="0"/>
              <a:t>コード決済を優先して導入したいところです。</a:t>
            </a:r>
            <a:endParaRPr lang="en-US" altLang="ja-JP" sz="1400" dirty="0"/>
          </a:p>
          <a:p>
            <a:r>
              <a:rPr lang="ja-JP" altLang="en-US" sz="1400" dirty="0"/>
              <a:t>　ただ、最終的に支払い方法を選ぶのはエンドユーザーなので、様々な</a:t>
            </a:r>
            <a:r>
              <a:rPr lang="en-US" altLang="ja-JP" sz="1400" dirty="0"/>
              <a:t>QR</a:t>
            </a:r>
            <a:r>
              <a:rPr lang="ja-JP" altLang="en-US" sz="1400" dirty="0"/>
              <a:t>コード決済をまとめて導入しておくことで機会損失などを防げるのではないでしょうか。」</a:t>
            </a:r>
            <a:endParaRPr lang="en-US" altLang="ja-JP" sz="1400" dirty="0"/>
          </a:p>
        </p:txBody>
      </p:sp>
      <p:pic>
        <p:nvPicPr>
          <p:cNvPr id="7" name="図 6">
            <a:extLst>
              <a:ext uri="{FF2B5EF4-FFF2-40B4-BE49-F238E27FC236}">
                <a16:creationId xmlns:a16="http://schemas.microsoft.com/office/drawing/2014/main" id="{DE954574-CFFF-45A5-942C-855BD89E9A44}"/>
              </a:ext>
            </a:extLst>
          </p:cNvPr>
          <p:cNvPicPr>
            <a:picLocks noChangeAspect="1"/>
          </p:cNvPicPr>
          <p:nvPr/>
        </p:nvPicPr>
        <p:blipFill>
          <a:blip r:embed="rId2"/>
          <a:stretch>
            <a:fillRect/>
          </a:stretch>
        </p:blipFill>
        <p:spPr>
          <a:xfrm>
            <a:off x="133566" y="2450495"/>
            <a:ext cx="557323" cy="551330"/>
          </a:xfrm>
          <a:prstGeom prst="rect">
            <a:avLst/>
          </a:prstGeom>
        </p:spPr>
      </p:pic>
      <p:pic>
        <p:nvPicPr>
          <p:cNvPr id="8" name="図 7">
            <a:extLst>
              <a:ext uri="{FF2B5EF4-FFF2-40B4-BE49-F238E27FC236}">
                <a16:creationId xmlns:a16="http://schemas.microsoft.com/office/drawing/2014/main" id="{0723D169-B593-42E9-8275-20C6C7C89FD4}"/>
              </a:ext>
            </a:extLst>
          </p:cNvPr>
          <p:cNvPicPr>
            <a:picLocks noChangeAspect="1"/>
          </p:cNvPicPr>
          <p:nvPr/>
        </p:nvPicPr>
        <p:blipFill>
          <a:blip r:embed="rId3"/>
          <a:stretch>
            <a:fillRect/>
          </a:stretch>
        </p:blipFill>
        <p:spPr>
          <a:xfrm>
            <a:off x="151808" y="3238866"/>
            <a:ext cx="558939" cy="576777"/>
          </a:xfrm>
          <a:prstGeom prst="rect">
            <a:avLst/>
          </a:prstGeom>
        </p:spPr>
      </p:pic>
      <p:pic>
        <p:nvPicPr>
          <p:cNvPr id="9" name="図 8">
            <a:extLst>
              <a:ext uri="{FF2B5EF4-FFF2-40B4-BE49-F238E27FC236}">
                <a16:creationId xmlns:a16="http://schemas.microsoft.com/office/drawing/2014/main" id="{0BB534EA-151A-41B9-8414-BFC01C4E3088}"/>
              </a:ext>
            </a:extLst>
          </p:cNvPr>
          <p:cNvPicPr>
            <a:picLocks noChangeAspect="1"/>
          </p:cNvPicPr>
          <p:nvPr/>
        </p:nvPicPr>
        <p:blipFill>
          <a:blip r:embed="rId2"/>
          <a:stretch>
            <a:fillRect/>
          </a:stretch>
        </p:blipFill>
        <p:spPr>
          <a:xfrm>
            <a:off x="153424" y="3967233"/>
            <a:ext cx="557323" cy="551330"/>
          </a:xfrm>
          <a:prstGeom prst="rect">
            <a:avLst/>
          </a:prstGeom>
        </p:spPr>
      </p:pic>
      <p:pic>
        <p:nvPicPr>
          <p:cNvPr id="10" name="図 9">
            <a:extLst>
              <a:ext uri="{FF2B5EF4-FFF2-40B4-BE49-F238E27FC236}">
                <a16:creationId xmlns:a16="http://schemas.microsoft.com/office/drawing/2014/main" id="{99AC0F56-A2AD-4764-BB9C-024E110A82AE}"/>
              </a:ext>
            </a:extLst>
          </p:cNvPr>
          <p:cNvPicPr>
            <a:picLocks noChangeAspect="1"/>
          </p:cNvPicPr>
          <p:nvPr/>
        </p:nvPicPr>
        <p:blipFill>
          <a:blip r:embed="rId3"/>
          <a:stretch>
            <a:fillRect/>
          </a:stretch>
        </p:blipFill>
        <p:spPr>
          <a:xfrm>
            <a:off x="151808" y="4734704"/>
            <a:ext cx="558939" cy="576777"/>
          </a:xfrm>
          <a:prstGeom prst="rect">
            <a:avLst/>
          </a:prstGeom>
        </p:spPr>
      </p:pic>
      <p:pic>
        <p:nvPicPr>
          <p:cNvPr id="11" name="図 10">
            <a:extLst>
              <a:ext uri="{FF2B5EF4-FFF2-40B4-BE49-F238E27FC236}">
                <a16:creationId xmlns:a16="http://schemas.microsoft.com/office/drawing/2014/main" id="{8BA70C66-756D-4C6B-A559-0FCD56999ABE}"/>
              </a:ext>
            </a:extLst>
          </p:cNvPr>
          <p:cNvPicPr>
            <a:picLocks noChangeAspect="1"/>
          </p:cNvPicPr>
          <p:nvPr/>
        </p:nvPicPr>
        <p:blipFill>
          <a:blip r:embed="rId2"/>
          <a:stretch>
            <a:fillRect/>
          </a:stretch>
        </p:blipFill>
        <p:spPr>
          <a:xfrm>
            <a:off x="151808" y="2479070"/>
            <a:ext cx="557323" cy="551330"/>
          </a:xfrm>
          <a:prstGeom prst="rect">
            <a:avLst/>
          </a:prstGeom>
        </p:spPr>
      </p:pic>
      <p:pic>
        <p:nvPicPr>
          <p:cNvPr id="12" name="図 11">
            <a:extLst>
              <a:ext uri="{FF2B5EF4-FFF2-40B4-BE49-F238E27FC236}">
                <a16:creationId xmlns:a16="http://schemas.microsoft.com/office/drawing/2014/main" id="{BBB38DD4-D26B-4585-9D5A-261F1C26A7F5}"/>
              </a:ext>
            </a:extLst>
          </p:cNvPr>
          <p:cNvPicPr>
            <a:picLocks noChangeAspect="1"/>
          </p:cNvPicPr>
          <p:nvPr/>
        </p:nvPicPr>
        <p:blipFill>
          <a:blip r:embed="rId3"/>
          <a:stretch>
            <a:fillRect/>
          </a:stretch>
        </p:blipFill>
        <p:spPr>
          <a:xfrm>
            <a:off x="170050" y="3267441"/>
            <a:ext cx="558939" cy="576777"/>
          </a:xfrm>
          <a:prstGeom prst="rect">
            <a:avLst/>
          </a:prstGeom>
        </p:spPr>
      </p:pic>
      <p:pic>
        <p:nvPicPr>
          <p:cNvPr id="13" name="図 12">
            <a:extLst>
              <a:ext uri="{FF2B5EF4-FFF2-40B4-BE49-F238E27FC236}">
                <a16:creationId xmlns:a16="http://schemas.microsoft.com/office/drawing/2014/main" id="{A7609E42-281C-4208-B860-41ADCF5B5EF1}"/>
              </a:ext>
            </a:extLst>
          </p:cNvPr>
          <p:cNvPicPr>
            <a:picLocks noChangeAspect="1"/>
          </p:cNvPicPr>
          <p:nvPr/>
        </p:nvPicPr>
        <p:blipFill>
          <a:blip r:embed="rId2"/>
          <a:stretch>
            <a:fillRect/>
          </a:stretch>
        </p:blipFill>
        <p:spPr>
          <a:xfrm>
            <a:off x="171666" y="3995808"/>
            <a:ext cx="557323" cy="551330"/>
          </a:xfrm>
          <a:prstGeom prst="rect">
            <a:avLst/>
          </a:prstGeom>
        </p:spPr>
      </p:pic>
    </p:spTree>
    <p:extLst>
      <p:ext uri="{BB962C8B-B14F-4D97-AF65-F5344CB8AC3E}">
        <p14:creationId xmlns:p14="http://schemas.microsoft.com/office/powerpoint/2010/main" val="2335043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F538D604-1E77-45C7-9CE6-19A46C8B1E43}"/>
              </a:ext>
            </a:extLst>
          </p:cNvPr>
          <p:cNvSpPr/>
          <p:nvPr/>
        </p:nvSpPr>
        <p:spPr>
          <a:xfrm>
            <a:off x="1199626" y="610024"/>
            <a:ext cx="4060271" cy="315138"/>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コード決済を</a:t>
            </a:r>
            <a:r>
              <a:rPr lang="en-US" altLang="ja-JP" sz="1400" b="1" dirty="0" err="1"/>
              <a:t>PayPay</a:t>
            </a:r>
            <a:r>
              <a:rPr lang="ja-JP" altLang="en-US" sz="1400" b="1" dirty="0"/>
              <a:t>しか導入していない場合</a:t>
            </a:r>
            <a:endParaRPr kumimoji="1" lang="ja-JP" altLang="en-US" sz="1400" b="1" dirty="0"/>
          </a:p>
        </p:txBody>
      </p:sp>
      <p:sp>
        <p:nvSpPr>
          <p:cNvPr id="5" name="正方形/長方形 4">
            <a:extLst>
              <a:ext uri="{FF2B5EF4-FFF2-40B4-BE49-F238E27FC236}">
                <a16:creationId xmlns:a16="http://schemas.microsoft.com/office/drawing/2014/main" id="{06292094-C7F1-4549-B056-8418483FF900}"/>
              </a:ext>
            </a:extLst>
          </p:cNvPr>
          <p:cNvSpPr/>
          <p:nvPr/>
        </p:nvSpPr>
        <p:spPr>
          <a:xfrm>
            <a:off x="6932103" y="610024"/>
            <a:ext cx="4060271" cy="315138"/>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コード決済を数種類導入した</a:t>
            </a:r>
            <a:r>
              <a:rPr lang="ja-JP" altLang="en-US" sz="1400" b="1" dirty="0"/>
              <a:t>場合</a:t>
            </a:r>
            <a:endParaRPr kumimoji="1" lang="ja-JP" altLang="en-US" sz="1400" b="1" dirty="0"/>
          </a:p>
        </p:txBody>
      </p:sp>
      <p:sp>
        <p:nvSpPr>
          <p:cNvPr id="6" name="正方形/長方形 5">
            <a:extLst>
              <a:ext uri="{FF2B5EF4-FFF2-40B4-BE49-F238E27FC236}">
                <a16:creationId xmlns:a16="http://schemas.microsoft.com/office/drawing/2014/main" id="{5175EAAB-48D8-4880-9029-C33EEF66D8E0}"/>
              </a:ext>
            </a:extLst>
          </p:cNvPr>
          <p:cNvSpPr/>
          <p:nvPr/>
        </p:nvSpPr>
        <p:spPr>
          <a:xfrm>
            <a:off x="1065402" y="1354978"/>
            <a:ext cx="1128875" cy="3479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400" dirty="0">
                <a:solidFill>
                  <a:schemeClr val="tx1"/>
                </a:solidFill>
              </a:rPr>
              <a:t>ユーザー</a:t>
            </a:r>
          </a:p>
        </p:txBody>
      </p:sp>
      <p:cxnSp>
        <p:nvCxnSpPr>
          <p:cNvPr id="8" name="直線矢印コネクタ 7">
            <a:extLst>
              <a:ext uri="{FF2B5EF4-FFF2-40B4-BE49-F238E27FC236}">
                <a16:creationId xmlns:a16="http://schemas.microsoft.com/office/drawing/2014/main" id="{4C07CEE0-96A1-4172-A117-C62A7B124D2D}"/>
              </a:ext>
            </a:extLst>
          </p:cNvPr>
          <p:cNvCxnSpPr>
            <a:cxnSpLocks/>
          </p:cNvCxnSpPr>
          <p:nvPr/>
        </p:nvCxnSpPr>
        <p:spPr>
          <a:xfrm>
            <a:off x="2390861" y="1540746"/>
            <a:ext cx="16777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図 11">
            <a:extLst>
              <a:ext uri="{FF2B5EF4-FFF2-40B4-BE49-F238E27FC236}">
                <a16:creationId xmlns:a16="http://schemas.microsoft.com/office/drawing/2014/main" id="{B7333528-7F98-49EF-BDBE-5383344BCA73}"/>
              </a:ext>
            </a:extLst>
          </p:cNvPr>
          <p:cNvPicPr>
            <a:picLocks noChangeAspect="1"/>
          </p:cNvPicPr>
          <p:nvPr/>
        </p:nvPicPr>
        <p:blipFill>
          <a:blip r:embed="rId2"/>
          <a:stretch>
            <a:fillRect/>
          </a:stretch>
        </p:blipFill>
        <p:spPr>
          <a:xfrm>
            <a:off x="1130566" y="1393547"/>
            <a:ext cx="268439" cy="270841"/>
          </a:xfrm>
          <a:prstGeom prst="rect">
            <a:avLst/>
          </a:prstGeom>
        </p:spPr>
      </p:pic>
      <p:sp>
        <p:nvSpPr>
          <p:cNvPr id="13" name="テキスト ボックス 12">
            <a:extLst>
              <a:ext uri="{FF2B5EF4-FFF2-40B4-BE49-F238E27FC236}">
                <a16:creationId xmlns:a16="http://schemas.microsoft.com/office/drawing/2014/main" id="{A90665F0-562F-4910-BD0A-B782EB506A5D}"/>
              </a:ext>
            </a:extLst>
          </p:cNvPr>
          <p:cNvSpPr txBox="1"/>
          <p:nvPr/>
        </p:nvSpPr>
        <p:spPr>
          <a:xfrm>
            <a:off x="2139823" y="1572154"/>
            <a:ext cx="2179873" cy="261610"/>
          </a:xfrm>
          <a:prstGeom prst="rect">
            <a:avLst/>
          </a:prstGeom>
          <a:noFill/>
        </p:spPr>
        <p:txBody>
          <a:bodyPr wrap="square" rtlCol="0">
            <a:spAutoFit/>
          </a:bodyPr>
          <a:lstStyle/>
          <a:p>
            <a:pPr algn="ctr"/>
            <a:r>
              <a:rPr lang="en-US" altLang="ja-JP" sz="1100" dirty="0" err="1"/>
              <a:t>PayPay</a:t>
            </a:r>
            <a:r>
              <a:rPr lang="ja-JP" altLang="en-US" sz="1100" dirty="0"/>
              <a:t>で支払いを希望</a:t>
            </a:r>
            <a:endParaRPr lang="en-US" altLang="ja-JP" sz="1100" dirty="0"/>
          </a:p>
        </p:txBody>
      </p:sp>
      <p:sp>
        <p:nvSpPr>
          <p:cNvPr id="14" name="正方形/長方形 13">
            <a:extLst>
              <a:ext uri="{FF2B5EF4-FFF2-40B4-BE49-F238E27FC236}">
                <a16:creationId xmlns:a16="http://schemas.microsoft.com/office/drawing/2014/main" id="{C6477ED4-B219-4C2B-864F-70ED368BBD8C}"/>
              </a:ext>
            </a:extLst>
          </p:cNvPr>
          <p:cNvSpPr/>
          <p:nvPr/>
        </p:nvSpPr>
        <p:spPr>
          <a:xfrm>
            <a:off x="4200730" y="1364955"/>
            <a:ext cx="956761" cy="34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対応可能</a:t>
            </a:r>
          </a:p>
        </p:txBody>
      </p:sp>
      <p:sp>
        <p:nvSpPr>
          <p:cNvPr id="16" name="楕円 15">
            <a:extLst>
              <a:ext uri="{FF2B5EF4-FFF2-40B4-BE49-F238E27FC236}">
                <a16:creationId xmlns:a16="http://schemas.microsoft.com/office/drawing/2014/main" id="{CE4ABEFC-FE2C-4DF9-889E-4A0A8E9C4E5E}"/>
              </a:ext>
            </a:extLst>
          </p:cNvPr>
          <p:cNvSpPr/>
          <p:nvPr/>
        </p:nvSpPr>
        <p:spPr>
          <a:xfrm>
            <a:off x="4244219" y="1117280"/>
            <a:ext cx="869783" cy="86978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4E2261D8-6935-4076-BA8C-EF1AAEFBB18D}"/>
              </a:ext>
            </a:extLst>
          </p:cNvPr>
          <p:cNvSpPr/>
          <p:nvPr/>
        </p:nvSpPr>
        <p:spPr>
          <a:xfrm>
            <a:off x="1065402" y="2584360"/>
            <a:ext cx="1128875" cy="3479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400" dirty="0">
                <a:solidFill>
                  <a:schemeClr val="tx1"/>
                </a:solidFill>
              </a:rPr>
              <a:t>ユーザー</a:t>
            </a:r>
          </a:p>
        </p:txBody>
      </p:sp>
      <p:cxnSp>
        <p:nvCxnSpPr>
          <p:cNvPr id="18" name="直線矢印コネクタ 17">
            <a:extLst>
              <a:ext uri="{FF2B5EF4-FFF2-40B4-BE49-F238E27FC236}">
                <a16:creationId xmlns:a16="http://schemas.microsoft.com/office/drawing/2014/main" id="{4BCABCDF-5C18-471B-8E75-39F315544E45}"/>
              </a:ext>
            </a:extLst>
          </p:cNvPr>
          <p:cNvCxnSpPr>
            <a:cxnSpLocks/>
          </p:cNvCxnSpPr>
          <p:nvPr/>
        </p:nvCxnSpPr>
        <p:spPr>
          <a:xfrm>
            <a:off x="2390861" y="2770128"/>
            <a:ext cx="16777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FC67D1D0-640B-4D3C-A70E-6171EF9A6C72}"/>
              </a:ext>
            </a:extLst>
          </p:cNvPr>
          <p:cNvSpPr txBox="1"/>
          <p:nvPr/>
        </p:nvSpPr>
        <p:spPr>
          <a:xfrm>
            <a:off x="2139823" y="2801536"/>
            <a:ext cx="2179873" cy="261610"/>
          </a:xfrm>
          <a:prstGeom prst="rect">
            <a:avLst/>
          </a:prstGeom>
          <a:noFill/>
        </p:spPr>
        <p:txBody>
          <a:bodyPr wrap="square" rtlCol="0">
            <a:spAutoFit/>
          </a:bodyPr>
          <a:lstStyle/>
          <a:p>
            <a:pPr algn="ctr"/>
            <a:r>
              <a:rPr lang="en-US" altLang="ja-JP" sz="1100" dirty="0"/>
              <a:t>LINEPAY</a:t>
            </a:r>
            <a:r>
              <a:rPr lang="ja-JP" altLang="en-US" sz="1100" dirty="0"/>
              <a:t>で支払いを希望</a:t>
            </a:r>
            <a:endParaRPr lang="en-US" altLang="ja-JP" sz="1100" dirty="0"/>
          </a:p>
        </p:txBody>
      </p:sp>
      <p:sp>
        <p:nvSpPr>
          <p:cNvPr id="21" name="正方形/長方形 20">
            <a:extLst>
              <a:ext uri="{FF2B5EF4-FFF2-40B4-BE49-F238E27FC236}">
                <a16:creationId xmlns:a16="http://schemas.microsoft.com/office/drawing/2014/main" id="{6C8B30C9-B084-4A48-BED3-022B65BC3D17}"/>
              </a:ext>
            </a:extLst>
          </p:cNvPr>
          <p:cNvSpPr/>
          <p:nvPr/>
        </p:nvSpPr>
        <p:spPr>
          <a:xfrm>
            <a:off x="4200730" y="2594337"/>
            <a:ext cx="956761" cy="34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対応不可</a:t>
            </a:r>
          </a:p>
        </p:txBody>
      </p:sp>
      <p:pic>
        <p:nvPicPr>
          <p:cNvPr id="24" name="図 23">
            <a:extLst>
              <a:ext uri="{FF2B5EF4-FFF2-40B4-BE49-F238E27FC236}">
                <a16:creationId xmlns:a16="http://schemas.microsoft.com/office/drawing/2014/main" id="{5A7611CE-5A50-4F06-98FA-5A59479844EB}"/>
              </a:ext>
            </a:extLst>
          </p:cNvPr>
          <p:cNvPicPr>
            <a:picLocks noChangeAspect="1"/>
          </p:cNvPicPr>
          <p:nvPr/>
        </p:nvPicPr>
        <p:blipFill>
          <a:blip r:embed="rId3"/>
          <a:stretch>
            <a:fillRect/>
          </a:stretch>
        </p:blipFill>
        <p:spPr>
          <a:xfrm>
            <a:off x="1108467" y="2621550"/>
            <a:ext cx="279167" cy="290223"/>
          </a:xfrm>
          <a:prstGeom prst="rect">
            <a:avLst/>
          </a:prstGeom>
        </p:spPr>
      </p:pic>
      <p:cxnSp>
        <p:nvCxnSpPr>
          <p:cNvPr id="26" name="直線コネクタ 25">
            <a:extLst>
              <a:ext uri="{FF2B5EF4-FFF2-40B4-BE49-F238E27FC236}">
                <a16:creationId xmlns:a16="http://schemas.microsoft.com/office/drawing/2014/main" id="{4B7D6951-65EC-4F96-AB6F-183C835D02E5}"/>
              </a:ext>
            </a:extLst>
          </p:cNvPr>
          <p:cNvCxnSpPr/>
          <p:nvPr/>
        </p:nvCxnSpPr>
        <p:spPr>
          <a:xfrm flipH="1">
            <a:off x="4319696" y="2483141"/>
            <a:ext cx="794306" cy="5800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8373F387-AA18-4510-9C85-5E8A3B24CA3D}"/>
              </a:ext>
            </a:extLst>
          </p:cNvPr>
          <p:cNvCxnSpPr>
            <a:cxnSpLocks/>
          </p:cNvCxnSpPr>
          <p:nvPr/>
        </p:nvCxnSpPr>
        <p:spPr>
          <a:xfrm flipH="1" flipV="1">
            <a:off x="4319696" y="2480756"/>
            <a:ext cx="794306" cy="5823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正方形/長方形 34">
            <a:extLst>
              <a:ext uri="{FF2B5EF4-FFF2-40B4-BE49-F238E27FC236}">
                <a16:creationId xmlns:a16="http://schemas.microsoft.com/office/drawing/2014/main" id="{97A85515-24B0-4F49-BFAB-E71B956B51DB}"/>
              </a:ext>
            </a:extLst>
          </p:cNvPr>
          <p:cNvSpPr/>
          <p:nvPr/>
        </p:nvSpPr>
        <p:spPr>
          <a:xfrm>
            <a:off x="6932103" y="1230819"/>
            <a:ext cx="1128875" cy="3479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400" dirty="0">
                <a:solidFill>
                  <a:schemeClr val="tx1"/>
                </a:solidFill>
              </a:rPr>
              <a:t>ユーザー</a:t>
            </a:r>
          </a:p>
        </p:txBody>
      </p:sp>
      <p:cxnSp>
        <p:nvCxnSpPr>
          <p:cNvPr id="36" name="直線矢印コネクタ 35">
            <a:extLst>
              <a:ext uri="{FF2B5EF4-FFF2-40B4-BE49-F238E27FC236}">
                <a16:creationId xmlns:a16="http://schemas.microsoft.com/office/drawing/2014/main" id="{D7820CA3-99B5-49EB-9544-2703EB0D9D8F}"/>
              </a:ext>
            </a:extLst>
          </p:cNvPr>
          <p:cNvCxnSpPr>
            <a:cxnSpLocks/>
          </p:cNvCxnSpPr>
          <p:nvPr/>
        </p:nvCxnSpPr>
        <p:spPr>
          <a:xfrm>
            <a:off x="8257562" y="1416587"/>
            <a:ext cx="16777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7" name="図 36">
            <a:extLst>
              <a:ext uri="{FF2B5EF4-FFF2-40B4-BE49-F238E27FC236}">
                <a16:creationId xmlns:a16="http://schemas.microsoft.com/office/drawing/2014/main" id="{E70FBFEF-53A7-4E65-B598-3396367AA528}"/>
              </a:ext>
            </a:extLst>
          </p:cNvPr>
          <p:cNvPicPr>
            <a:picLocks noChangeAspect="1"/>
          </p:cNvPicPr>
          <p:nvPr/>
        </p:nvPicPr>
        <p:blipFill>
          <a:blip r:embed="rId2"/>
          <a:stretch>
            <a:fillRect/>
          </a:stretch>
        </p:blipFill>
        <p:spPr>
          <a:xfrm>
            <a:off x="6997267" y="1269388"/>
            <a:ext cx="268439" cy="270841"/>
          </a:xfrm>
          <a:prstGeom prst="rect">
            <a:avLst/>
          </a:prstGeom>
        </p:spPr>
      </p:pic>
      <p:sp>
        <p:nvSpPr>
          <p:cNvPr id="38" name="テキスト ボックス 37">
            <a:extLst>
              <a:ext uri="{FF2B5EF4-FFF2-40B4-BE49-F238E27FC236}">
                <a16:creationId xmlns:a16="http://schemas.microsoft.com/office/drawing/2014/main" id="{CDEFA120-E217-4247-9828-F9B78F1E25FE}"/>
              </a:ext>
            </a:extLst>
          </p:cNvPr>
          <p:cNvSpPr txBox="1"/>
          <p:nvPr/>
        </p:nvSpPr>
        <p:spPr>
          <a:xfrm>
            <a:off x="8006524" y="1447995"/>
            <a:ext cx="2179873" cy="261610"/>
          </a:xfrm>
          <a:prstGeom prst="rect">
            <a:avLst/>
          </a:prstGeom>
          <a:noFill/>
        </p:spPr>
        <p:txBody>
          <a:bodyPr wrap="square" rtlCol="0">
            <a:spAutoFit/>
          </a:bodyPr>
          <a:lstStyle/>
          <a:p>
            <a:pPr algn="ctr"/>
            <a:r>
              <a:rPr lang="en-US" altLang="ja-JP" sz="1100" dirty="0" err="1"/>
              <a:t>PayPay</a:t>
            </a:r>
            <a:r>
              <a:rPr lang="ja-JP" altLang="en-US" sz="1100" dirty="0"/>
              <a:t>で支払いを希望</a:t>
            </a:r>
            <a:endParaRPr lang="en-US" altLang="ja-JP" sz="1100" dirty="0"/>
          </a:p>
        </p:txBody>
      </p:sp>
      <p:sp>
        <p:nvSpPr>
          <p:cNvPr id="39" name="正方形/長方形 38">
            <a:extLst>
              <a:ext uri="{FF2B5EF4-FFF2-40B4-BE49-F238E27FC236}">
                <a16:creationId xmlns:a16="http://schemas.microsoft.com/office/drawing/2014/main" id="{DC3BFA9C-FFDD-4171-9147-D58629BCA11B}"/>
              </a:ext>
            </a:extLst>
          </p:cNvPr>
          <p:cNvSpPr/>
          <p:nvPr/>
        </p:nvSpPr>
        <p:spPr>
          <a:xfrm>
            <a:off x="10067431" y="1240796"/>
            <a:ext cx="956761" cy="34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対応可能</a:t>
            </a:r>
          </a:p>
        </p:txBody>
      </p:sp>
      <p:sp>
        <p:nvSpPr>
          <p:cNvPr id="40" name="楕円 39">
            <a:extLst>
              <a:ext uri="{FF2B5EF4-FFF2-40B4-BE49-F238E27FC236}">
                <a16:creationId xmlns:a16="http://schemas.microsoft.com/office/drawing/2014/main" id="{256F7493-FFAF-40AF-90AD-0BD3425642AC}"/>
              </a:ext>
            </a:extLst>
          </p:cNvPr>
          <p:cNvSpPr/>
          <p:nvPr/>
        </p:nvSpPr>
        <p:spPr>
          <a:xfrm>
            <a:off x="10110920" y="993121"/>
            <a:ext cx="869783" cy="86978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ED40173A-4822-4203-9900-73E6A6362035}"/>
              </a:ext>
            </a:extLst>
          </p:cNvPr>
          <p:cNvSpPr/>
          <p:nvPr/>
        </p:nvSpPr>
        <p:spPr>
          <a:xfrm>
            <a:off x="6932103" y="2460201"/>
            <a:ext cx="1128875" cy="3479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1400" dirty="0">
                <a:solidFill>
                  <a:schemeClr val="tx1"/>
                </a:solidFill>
              </a:rPr>
              <a:t>ユーザー</a:t>
            </a:r>
          </a:p>
        </p:txBody>
      </p:sp>
      <p:cxnSp>
        <p:nvCxnSpPr>
          <p:cNvPr id="42" name="直線矢印コネクタ 41">
            <a:extLst>
              <a:ext uri="{FF2B5EF4-FFF2-40B4-BE49-F238E27FC236}">
                <a16:creationId xmlns:a16="http://schemas.microsoft.com/office/drawing/2014/main" id="{1F2DF75C-E348-43E0-AFA3-B8A7D6E63317}"/>
              </a:ext>
            </a:extLst>
          </p:cNvPr>
          <p:cNvCxnSpPr>
            <a:cxnSpLocks/>
          </p:cNvCxnSpPr>
          <p:nvPr/>
        </p:nvCxnSpPr>
        <p:spPr>
          <a:xfrm>
            <a:off x="8257562" y="2645969"/>
            <a:ext cx="16777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473C6A7E-82FB-46E7-A17A-24CADA43466C}"/>
              </a:ext>
            </a:extLst>
          </p:cNvPr>
          <p:cNvSpPr txBox="1"/>
          <p:nvPr/>
        </p:nvSpPr>
        <p:spPr>
          <a:xfrm>
            <a:off x="8006524" y="2677377"/>
            <a:ext cx="2179873" cy="261610"/>
          </a:xfrm>
          <a:prstGeom prst="rect">
            <a:avLst/>
          </a:prstGeom>
          <a:noFill/>
        </p:spPr>
        <p:txBody>
          <a:bodyPr wrap="square" rtlCol="0">
            <a:spAutoFit/>
          </a:bodyPr>
          <a:lstStyle/>
          <a:p>
            <a:pPr algn="ctr"/>
            <a:r>
              <a:rPr lang="en-US" altLang="ja-JP" sz="1100" dirty="0" err="1"/>
              <a:t>PayPay</a:t>
            </a:r>
            <a:r>
              <a:rPr lang="ja-JP" altLang="en-US" sz="1100" dirty="0"/>
              <a:t>で支払いを希望</a:t>
            </a:r>
            <a:endParaRPr lang="en-US" altLang="ja-JP" sz="1100" dirty="0"/>
          </a:p>
        </p:txBody>
      </p:sp>
      <p:pic>
        <p:nvPicPr>
          <p:cNvPr id="45" name="図 44">
            <a:extLst>
              <a:ext uri="{FF2B5EF4-FFF2-40B4-BE49-F238E27FC236}">
                <a16:creationId xmlns:a16="http://schemas.microsoft.com/office/drawing/2014/main" id="{79F38A2B-78CE-4A93-B668-08D99B499DBB}"/>
              </a:ext>
            </a:extLst>
          </p:cNvPr>
          <p:cNvPicPr>
            <a:picLocks noChangeAspect="1"/>
          </p:cNvPicPr>
          <p:nvPr/>
        </p:nvPicPr>
        <p:blipFill>
          <a:blip r:embed="rId3"/>
          <a:stretch>
            <a:fillRect/>
          </a:stretch>
        </p:blipFill>
        <p:spPr>
          <a:xfrm>
            <a:off x="6975168" y="2497391"/>
            <a:ext cx="279167" cy="290223"/>
          </a:xfrm>
          <a:prstGeom prst="rect">
            <a:avLst/>
          </a:prstGeom>
        </p:spPr>
      </p:pic>
      <p:sp>
        <p:nvSpPr>
          <p:cNvPr id="48" name="正方形/長方形 47">
            <a:extLst>
              <a:ext uri="{FF2B5EF4-FFF2-40B4-BE49-F238E27FC236}">
                <a16:creationId xmlns:a16="http://schemas.microsoft.com/office/drawing/2014/main" id="{EF54BD8D-1040-47F5-B1FF-BB010855F1FA}"/>
              </a:ext>
            </a:extLst>
          </p:cNvPr>
          <p:cNvSpPr/>
          <p:nvPr/>
        </p:nvSpPr>
        <p:spPr>
          <a:xfrm>
            <a:off x="10067431" y="2441038"/>
            <a:ext cx="956761" cy="344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対応可能</a:t>
            </a:r>
          </a:p>
        </p:txBody>
      </p:sp>
      <p:sp>
        <p:nvSpPr>
          <p:cNvPr id="49" name="楕円 48">
            <a:extLst>
              <a:ext uri="{FF2B5EF4-FFF2-40B4-BE49-F238E27FC236}">
                <a16:creationId xmlns:a16="http://schemas.microsoft.com/office/drawing/2014/main" id="{DD8065CB-165D-4F81-9AEA-AFAB0A07AD03}"/>
              </a:ext>
            </a:extLst>
          </p:cNvPr>
          <p:cNvSpPr/>
          <p:nvPr/>
        </p:nvSpPr>
        <p:spPr>
          <a:xfrm>
            <a:off x="10110920" y="2193363"/>
            <a:ext cx="869783" cy="86978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15054A3F-A81F-470D-BAEF-D0DDDF64ED7B}"/>
              </a:ext>
            </a:extLst>
          </p:cNvPr>
          <p:cNvSpPr txBox="1"/>
          <p:nvPr/>
        </p:nvSpPr>
        <p:spPr>
          <a:xfrm>
            <a:off x="1914193" y="3352720"/>
            <a:ext cx="8363613" cy="523220"/>
          </a:xfrm>
          <a:prstGeom prst="rect">
            <a:avLst/>
          </a:prstGeom>
          <a:noFill/>
        </p:spPr>
        <p:txBody>
          <a:bodyPr wrap="square">
            <a:spAutoFit/>
          </a:bodyPr>
          <a:lstStyle/>
          <a:p>
            <a:r>
              <a:rPr lang="ja-JP" altLang="en-US" sz="1400" dirty="0"/>
              <a:t>☆鈴木鈴木より一言</a:t>
            </a:r>
            <a:endParaRPr lang="en-US" altLang="ja-JP" sz="1400" dirty="0"/>
          </a:p>
          <a:p>
            <a:r>
              <a:rPr lang="ja-JP" altLang="en-US" sz="1400" dirty="0"/>
              <a:t>アルファノートでは下記のコード決済の導入を一度に進めることができます。</a:t>
            </a:r>
            <a:endParaRPr lang="en-US" altLang="ja-JP" sz="1400" dirty="0"/>
          </a:p>
        </p:txBody>
      </p:sp>
      <p:pic>
        <p:nvPicPr>
          <p:cNvPr id="52" name="図 51" descr="ロゴ&#10;&#10;自動的に生成された説明">
            <a:extLst>
              <a:ext uri="{FF2B5EF4-FFF2-40B4-BE49-F238E27FC236}">
                <a16:creationId xmlns:a16="http://schemas.microsoft.com/office/drawing/2014/main" id="{3874D3F1-F2A3-4B76-BB7A-99E5C5F0ED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6871" y="5024615"/>
            <a:ext cx="915760" cy="422250"/>
          </a:xfrm>
          <a:prstGeom prst="rect">
            <a:avLst/>
          </a:prstGeom>
        </p:spPr>
      </p:pic>
      <p:pic>
        <p:nvPicPr>
          <p:cNvPr id="54" name="図 53">
            <a:extLst>
              <a:ext uri="{FF2B5EF4-FFF2-40B4-BE49-F238E27FC236}">
                <a16:creationId xmlns:a16="http://schemas.microsoft.com/office/drawing/2014/main" id="{F947E7CE-5294-4846-87E2-B3C2DEBD0DE7}"/>
              </a:ext>
            </a:extLst>
          </p:cNvPr>
          <p:cNvPicPr>
            <a:picLocks noChangeAspect="1"/>
          </p:cNvPicPr>
          <p:nvPr/>
        </p:nvPicPr>
        <p:blipFill>
          <a:blip r:embed="rId5"/>
          <a:stretch>
            <a:fillRect/>
          </a:stretch>
        </p:blipFill>
        <p:spPr>
          <a:xfrm>
            <a:off x="4417806" y="4203610"/>
            <a:ext cx="1763620" cy="433735"/>
          </a:xfrm>
          <a:prstGeom prst="rect">
            <a:avLst/>
          </a:prstGeom>
        </p:spPr>
      </p:pic>
      <p:pic>
        <p:nvPicPr>
          <p:cNvPr id="58" name="図 57">
            <a:extLst>
              <a:ext uri="{FF2B5EF4-FFF2-40B4-BE49-F238E27FC236}">
                <a16:creationId xmlns:a16="http://schemas.microsoft.com/office/drawing/2014/main" id="{83F05D80-05B5-4C43-BE77-C6AAC2ECF917}"/>
              </a:ext>
            </a:extLst>
          </p:cNvPr>
          <p:cNvPicPr>
            <a:picLocks noChangeAspect="1"/>
          </p:cNvPicPr>
          <p:nvPr/>
        </p:nvPicPr>
        <p:blipFill>
          <a:blip r:embed="rId6"/>
          <a:stretch>
            <a:fillRect/>
          </a:stretch>
        </p:blipFill>
        <p:spPr>
          <a:xfrm>
            <a:off x="6505974" y="4131636"/>
            <a:ext cx="1251023" cy="530520"/>
          </a:xfrm>
          <a:prstGeom prst="rect">
            <a:avLst/>
          </a:prstGeom>
        </p:spPr>
      </p:pic>
      <p:pic>
        <p:nvPicPr>
          <p:cNvPr id="62" name="図 61" descr="アイコン&#10;&#10;自動的に生成された説明">
            <a:extLst>
              <a:ext uri="{FF2B5EF4-FFF2-40B4-BE49-F238E27FC236}">
                <a16:creationId xmlns:a16="http://schemas.microsoft.com/office/drawing/2014/main" id="{88D85C4D-D638-4F2B-9414-1A7ABD6E2F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99616" y="4923335"/>
            <a:ext cx="984137" cy="984137"/>
          </a:xfrm>
          <a:prstGeom prst="rect">
            <a:avLst/>
          </a:prstGeom>
        </p:spPr>
      </p:pic>
      <p:pic>
        <p:nvPicPr>
          <p:cNvPr id="67" name="図 66">
            <a:extLst>
              <a:ext uri="{FF2B5EF4-FFF2-40B4-BE49-F238E27FC236}">
                <a16:creationId xmlns:a16="http://schemas.microsoft.com/office/drawing/2014/main" id="{588CE6F4-A40B-45B5-99D3-BA129616EDD5}"/>
              </a:ext>
            </a:extLst>
          </p:cNvPr>
          <p:cNvPicPr>
            <a:picLocks noChangeAspect="1"/>
          </p:cNvPicPr>
          <p:nvPr/>
        </p:nvPicPr>
        <p:blipFill>
          <a:blip r:embed="rId8"/>
          <a:stretch>
            <a:fillRect/>
          </a:stretch>
        </p:blipFill>
        <p:spPr>
          <a:xfrm>
            <a:off x="4275210" y="4975965"/>
            <a:ext cx="781159" cy="781159"/>
          </a:xfrm>
          <a:prstGeom prst="rect">
            <a:avLst/>
          </a:prstGeom>
        </p:spPr>
      </p:pic>
      <p:pic>
        <p:nvPicPr>
          <p:cNvPr id="68" name="図 67">
            <a:extLst>
              <a:ext uri="{FF2B5EF4-FFF2-40B4-BE49-F238E27FC236}">
                <a16:creationId xmlns:a16="http://schemas.microsoft.com/office/drawing/2014/main" id="{702BA349-FDB1-4102-BA7C-1E3B0F141BDA}"/>
              </a:ext>
            </a:extLst>
          </p:cNvPr>
          <p:cNvPicPr>
            <a:picLocks noChangeAspect="1"/>
          </p:cNvPicPr>
          <p:nvPr/>
        </p:nvPicPr>
        <p:blipFill>
          <a:blip r:embed="rId2"/>
          <a:stretch>
            <a:fillRect/>
          </a:stretch>
        </p:blipFill>
        <p:spPr>
          <a:xfrm>
            <a:off x="2403306" y="4000364"/>
            <a:ext cx="811000" cy="818257"/>
          </a:xfrm>
          <a:prstGeom prst="rect">
            <a:avLst/>
          </a:prstGeom>
        </p:spPr>
      </p:pic>
      <p:pic>
        <p:nvPicPr>
          <p:cNvPr id="69" name="図 68">
            <a:extLst>
              <a:ext uri="{FF2B5EF4-FFF2-40B4-BE49-F238E27FC236}">
                <a16:creationId xmlns:a16="http://schemas.microsoft.com/office/drawing/2014/main" id="{92390CF9-C264-4089-99C1-12828A8C28E0}"/>
              </a:ext>
            </a:extLst>
          </p:cNvPr>
          <p:cNvPicPr>
            <a:picLocks noChangeAspect="1"/>
          </p:cNvPicPr>
          <p:nvPr/>
        </p:nvPicPr>
        <p:blipFill>
          <a:blip r:embed="rId3"/>
          <a:stretch>
            <a:fillRect/>
          </a:stretch>
        </p:blipFill>
        <p:spPr>
          <a:xfrm>
            <a:off x="3431327" y="3999965"/>
            <a:ext cx="795070" cy="826558"/>
          </a:xfrm>
          <a:prstGeom prst="rect">
            <a:avLst/>
          </a:prstGeom>
        </p:spPr>
      </p:pic>
      <p:pic>
        <p:nvPicPr>
          <p:cNvPr id="71" name="図 70">
            <a:extLst>
              <a:ext uri="{FF2B5EF4-FFF2-40B4-BE49-F238E27FC236}">
                <a16:creationId xmlns:a16="http://schemas.microsoft.com/office/drawing/2014/main" id="{6BD8FE5A-DC57-48EE-B943-9912AD4B5815}"/>
              </a:ext>
            </a:extLst>
          </p:cNvPr>
          <p:cNvPicPr>
            <a:picLocks noChangeAspect="1"/>
          </p:cNvPicPr>
          <p:nvPr/>
        </p:nvPicPr>
        <p:blipFill>
          <a:blip r:embed="rId9"/>
          <a:stretch>
            <a:fillRect/>
          </a:stretch>
        </p:blipFill>
        <p:spPr>
          <a:xfrm>
            <a:off x="2530107" y="4950548"/>
            <a:ext cx="1670623" cy="792000"/>
          </a:xfrm>
          <a:prstGeom prst="rect">
            <a:avLst/>
          </a:prstGeom>
        </p:spPr>
      </p:pic>
      <p:sp>
        <p:nvSpPr>
          <p:cNvPr id="44" name="テキスト ボックス 43">
            <a:extLst>
              <a:ext uri="{FF2B5EF4-FFF2-40B4-BE49-F238E27FC236}">
                <a16:creationId xmlns:a16="http://schemas.microsoft.com/office/drawing/2014/main" id="{E6767F1C-8A3B-4473-9770-E8A6005A5554}"/>
              </a:ext>
            </a:extLst>
          </p:cNvPr>
          <p:cNvSpPr txBox="1"/>
          <p:nvPr/>
        </p:nvSpPr>
        <p:spPr>
          <a:xfrm>
            <a:off x="1437967" y="6113248"/>
            <a:ext cx="5192786" cy="430887"/>
          </a:xfrm>
          <a:prstGeom prst="rect">
            <a:avLst/>
          </a:prstGeom>
          <a:noFill/>
        </p:spPr>
        <p:txBody>
          <a:bodyPr wrap="square" rtlCol="0">
            <a:spAutoFit/>
          </a:bodyPr>
          <a:lstStyle/>
          <a:p>
            <a:r>
              <a:rPr kumimoji="1" lang="en-US" altLang="ja-JP" sz="1100" dirty="0"/>
              <a:t>&gt;QR</a:t>
            </a:r>
            <a:r>
              <a:rPr kumimoji="1" lang="ja-JP" altLang="en-US" sz="1100" dirty="0"/>
              <a:t>コード決済一覧</a:t>
            </a:r>
            <a:endParaRPr kumimoji="1" lang="en-US" altLang="ja-JP" sz="1100" dirty="0"/>
          </a:p>
          <a:p>
            <a:r>
              <a:rPr kumimoji="1" lang="en-US" altLang="ja-JP" sz="1100" dirty="0"/>
              <a:t>https://www.alpha-note.co.jp/cashless/qr</a:t>
            </a:r>
            <a:endParaRPr kumimoji="1" lang="ja-JP" altLang="en-US" sz="1100" dirty="0"/>
          </a:p>
        </p:txBody>
      </p:sp>
    </p:spTree>
    <p:extLst>
      <p:ext uri="{BB962C8B-B14F-4D97-AF65-F5344CB8AC3E}">
        <p14:creationId xmlns:p14="http://schemas.microsoft.com/office/powerpoint/2010/main" val="3888455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6019EC7-6486-4E1C-AC3A-9ED18D352266}"/>
              </a:ext>
            </a:extLst>
          </p:cNvPr>
          <p:cNvSpPr txBox="1"/>
          <p:nvPr/>
        </p:nvSpPr>
        <p:spPr>
          <a:xfrm>
            <a:off x="299931" y="346676"/>
            <a:ext cx="11201180" cy="338554"/>
          </a:xfrm>
          <a:prstGeom prst="rect">
            <a:avLst/>
          </a:prstGeom>
          <a:noFill/>
        </p:spPr>
        <p:txBody>
          <a:bodyPr wrap="square" rtlCol="0">
            <a:spAutoFit/>
          </a:bodyPr>
          <a:lstStyle/>
          <a:p>
            <a:r>
              <a:rPr lang="en-US" altLang="ja-JP" sz="1600" dirty="0"/>
              <a:t>&lt;h3&gt;</a:t>
            </a:r>
            <a:r>
              <a:rPr lang="ja-JP" altLang="en-US" sz="1600" dirty="0"/>
              <a:t>交通系電子マネー決済</a:t>
            </a:r>
            <a:endParaRPr lang="en-US" altLang="ja-JP" sz="1600" dirty="0"/>
          </a:p>
        </p:txBody>
      </p:sp>
      <p:sp>
        <p:nvSpPr>
          <p:cNvPr id="5" name="テキスト ボックス 4">
            <a:extLst>
              <a:ext uri="{FF2B5EF4-FFF2-40B4-BE49-F238E27FC236}">
                <a16:creationId xmlns:a16="http://schemas.microsoft.com/office/drawing/2014/main" id="{709CC048-F72D-40D3-A336-EF8B2ACF7DB8}"/>
              </a:ext>
            </a:extLst>
          </p:cNvPr>
          <p:cNvSpPr txBox="1"/>
          <p:nvPr/>
        </p:nvSpPr>
        <p:spPr>
          <a:xfrm>
            <a:off x="299931" y="721238"/>
            <a:ext cx="11131968" cy="523220"/>
          </a:xfrm>
          <a:prstGeom prst="rect">
            <a:avLst/>
          </a:prstGeom>
          <a:noFill/>
        </p:spPr>
        <p:txBody>
          <a:bodyPr wrap="square">
            <a:spAutoFit/>
          </a:bodyPr>
          <a:lstStyle/>
          <a:p>
            <a:r>
              <a:rPr lang="ja-JP" altLang="en-US" sz="1400" dirty="0"/>
              <a:t>交通系電子マネーはレジや改札機などにタッチするだけで、現金の代わりに支払いができる</a:t>
            </a:r>
            <a:r>
              <a:rPr lang="en-US" altLang="ja-JP" sz="1400" dirty="0"/>
              <a:t>IC</a:t>
            </a:r>
            <a:r>
              <a:rPr lang="ja-JP" altLang="en-US" sz="1400" dirty="0"/>
              <a:t>カードやスマホによる決済手法です。スピーディーな決済が魅力で、最近ではスマホへ登録して利用することもできます。</a:t>
            </a:r>
          </a:p>
        </p:txBody>
      </p:sp>
      <p:sp>
        <p:nvSpPr>
          <p:cNvPr id="7" name="テキスト ボックス 6">
            <a:extLst>
              <a:ext uri="{FF2B5EF4-FFF2-40B4-BE49-F238E27FC236}">
                <a16:creationId xmlns:a16="http://schemas.microsoft.com/office/drawing/2014/main" id="{E0EA5AC0-2267-49A7-BD54-94E5BEAC2E0B}"/>
              </a:ext>
            </a:extLst>
          </p:cNvPr>
          <p:cNvSpPr txBox="1"/>
          <p:nvPr/>
        </p:nvSpPr>
        <p:spPr>
          <a:xfrm>
            <a:off x="299931" y="1684228"/>
            <a:ext cx="11201180" cy="2677656"/>
          </a:xfrm>
          <a:prstGeom prst="rect">
            <a:avLst/>
          </a:prstGeom>
          <a:noFill/>
        </p:spPr>
        <p:txBody>
          <a:bodyPr wrap="square" rtlCol="0">
            <a:spAutoFit/>
          </a:bodyPr>
          <a:lstStyle/>
          <a:p>
            <a:r>
              <a:rPr lang="ja-JP" altLang="en-US" sz="1400" dirty="0"/>
              <a:t>●キャッシュレス営業マン：鈴木</a:t>
            </a:r>
            <a:endParaRPr lang="en-US" altLang="ja-JP" sz="1400" dirty="0"/>
          </a:p>
          <a:p>
            <a:r>
              <a:rPr lang="ja-JP" altLang="en-US" sz="1400" dirty="0"/>
              <a:t>「交通系の電子マネーは</a:t>
            </a:r>
            <a:r>
              <a:rPr lang="en-US" altLang="ja-JP" sz="1400" dirty="0"/>
              <a:t>PASMO</a:t>
            </a:r>
            <a:r>
              <a:rPr lang="ja-JP" altLang="en-US" sz="1400" dirty="0"/>
              <a:t>や</a:t>
            </a:r>
            <a:r>
              <a:rPr lang="en-US" altLang="ja-JP" sz="1400" dirty="0" err="1"/>
              <a:t>Suica</a:t>
            </a:r>
            <a:r>
              <a:rPr lang="ja-JP" altLang="en-US" sz="1400" dirty="0"/>
              <a:t>をはじめ、各鉄道会社が発行している電子マネーを指します。少額の決済もスムーズに決済を行えることからタクシーや小売店、飲食店を中心に導入されていますね」</a:t>
            </a:r>
            <a:endParaRPr lang="en-US" altLang="ja-JP" sz="1400" dirty="0"/>
          </a:p>
          <a:p>
            <a:endParaRPr lang="en-US" altLang="ja-JP" sz="1400" dirty="0"/>
          </a:p>
          <a:p>
            <a:r>
              <a:rPr lang="ja-JP" altLang="en-US" sz="1400" dirty="0"/>
              <a:t>〇店主：清水</a:t>
            </a:r>
            <a:endParaRPr lang="en-US" altLang="ja-JP" sz="1400" dirty="0"/>
          </a:p>
          <a:p>
            <a:r>
              <a:rPr lang="ja-JP" altLang="en-US" sz="1400" dirty="0"/>
              <a:t>「お昼時は特に混雑するので、電子マネーを導入すればレジの回転が上がり、スタッフの負担も減りそうです」</a:t>
            </a:r>
            <a:endParaRPr lang="en-US" altLang="ja-JP" sz="1400" dirty="0"/>
          </a:p>
          <a:p>
            <a:endParaRPr lang="en-US" altLang="ja-JP" sz="1400" dirty="0"/>
          </a:p>
          <a:p>
            <a:r>
              <a:rPr lang="ja-JP" altLang="en-US" sz="1400" dirty="0"/>
              <a:t>●キャッシュレス営業マン：鈴木</a:t>
            </a:r>
            <a:endParaRPr lang="en-US" altLang="ja-JP" sz="1400" dirty="0"/>
          </a:p>
          <a:p>
            <a:r>
              <a:rPr lang="ja-JP" altLang="en-US" sz="1400" dirty="0"/>
              <a:t>「そうですね！レジオペレーションの向上は勿論、釣銭を減らせる、受け渡しミスが無くなるなどのメリットも大きいですね」</a:t>
            </a:r>
            <a:endParaRPr lang="en-US" altLang="ja-JP" sz="1400" dirty="0"/>
          </a:p>
          <a:p>
            <a:endParaRPr lang="en-US" altLang="ja-JP" sz="1400" dirty="0"/>
          </a:p>
          <a:p>
            <a:r>
              <a:rPr lang="ja-JP" altLang="en-US" sz="1400" dirty="0"/>
              <a:t>〇店主：清水</a:t>
            </a:r>
            <a:endParaRPr lang="en-US" altLang="ja-JP" sz="1400" dirty="0"/>
          </a:p>
          <a:p>
            <a:r>
              <a:rPr lang="ja-JP" altLang="en-US" sz="1400" dirty="0"/>
              <a:t>「それにお客様もいちいち現金を出す必要もなくなるので、気軽に買い物をしてくれる気がします。」</a:t>
            </a:r>
            <a:endParaRPr lang="en-US" altLang="ja-JP" sz="1400" dirty="0"/>
          </a:p>
        </p:txBody>
      </p:sp>
      <p:pic>
        <p:nvPicPr>
          <p:cNvPr id="6" name="図 5">
            <a:extLst>
              <a:ext uri="{FF2B5EF4-FFF2-40B4-BE49-F238E27FC236}">
                <a16:creationId xmlns:a16="http://schemas.microsoft.com/office/drawing/2014/main" id="{1F5F2E20-109F-4314-9E17-16F6FD83857D}"/>
              </a:ext>
            </a:extLst>
          </p:cNvPr>
          <p:cNvPicPr>
            <a:picLocks noChangeAspect="1"/>
          </p:cNvPicPr>
          <p:nvPr/>
        </p:nvPicPr>
        <p:blipFill>
          <a:blip r:embed="rId2"/>
          <a:stretch>
            <a:fillRect/>
          </a:stretch>
        </p:blipFill>
        <p:spPr>
          <a:xfrm>
            <a:off x="-257392" y="1692126"/>
            <a:ext cx="557323" cy="551330"/>
          </a:xfrm>
          <a:prstGeom prst="rect">
            <a:avLst/>
          </a:prstGeom>
        </p:spPr>
      </p:pic>
      <p:pic>
        <p:nvPicPr>
          <p:cNvPr id="8" name="図 7">
            <a:extLst>
              <a:ext uri="{FF2B5EF4-FFF2-40B4-BE49-F238E27FC236}">
                <a16:creationId xmlns:a16="http://schemas.microsoft.com/office/drawing/2014/main" id="{ACA43AB0-48DF-49B4-B064-2498A52873BB}"/>
              </a:ext>
            </a:extLst>
          </p:cNvPr>
          <p:cNvPicPr>
            <a:picLocks noChangeAspect="1"/>
          </p:cNvPicPr>
          <p:nvPr/>
        </p:nvPicPr>
        <p:blipFill>
          <a:blip r:embed="rId3"/>
          <a:stretch>
            <a:fillRect/>
          </a:stretch>
        </p:blipFill>
        <p:spPr>
          <a:xfrm>
            <a:off x="-239150" y="2480497"/>
            <a:ext cx="558939" cy="576777"/>
          </a:xfrm>
          <a:prstGeom prst="rect">
            <a:avLst/>
          </a:prstGeom>
        </p:spPr>
      </p:pic>
      <p:pic>
        <p:nvPicPr>
          <p:cNvPr id="9" name="図 8">
            <a:extLst>
              <a:ext uri="{FF2B5EF4-FFF2-40B4-BE49-F238E27FC236}">
                <a16:creationId xmlns:a16="http://schemas.microsoft.com/office/drawing/2014/main" id="{72DF721B-0EB2-45D6-AEF2-F4C1F0A633D6}"/>
              </a:ext>
            </a:extLst>
          </p:cNvPr>
          <p:cNvPicPr>
            <a:picLocks noChangeAspect="1"/>
          </p:cNvPicPr>
          <p:nvPr/>
        </p:nvPicPr>
        <p:blipFill>
          <a:blip r:embed="rId2"/>
          <a:stretch>
            <a:fillRect/>
          </a:stretch>
        </p:blipFill>
        <p:spPr>
          <a:xfrm>
            <a:off x="-237534" y="3208864"/>
            <a:ext cx="557323" cy="551330"/>
          </a:xfrm>
          <a:prstGeom prst="rect">
            <a:avLst/>
          </a:prstGeom>
        </p:spPr>
      </p:pic>
      <p:pic>
        <p:nvPicPr>
          <p:cNvPr id="10" name="図 9">
            <a:extLst>
              <a:ext uri="{FF2B5EF4-FFF2-40B4-BE49-F238E27FC236}">
                <a16:creationId xmlns:a16="http://schemas.microsoft.com/office/drawing/2014/main" id="{2196C0BC-3FA0-44AB-87BF-E607A5966AA8}"/>
              </a:ext>
            </a:extLst>
          </p:cNvPr>
          <p:cNvPicPr>
            <a:picLocks noChangeAspect="1"/>
          </p:cNvPicPr>
          <p:nvPr/>
        </p:nvPicPr>
        <p:blipFill>
          <a:blip r:embed="rId3"/>
          <a:stretch>
            <a:fillRect/>
          </a:stretch>
        </p:blipFill>
        <p:spPr>
          <a:xfrm>
            <a:off x="-239150" y="3843507"/>
            <a:ext cx="558939" cy="576777"/>
          </a:xfrm>
          <a:prstGeom prst="rect">
            <a:avLst/>
          </a:prstGeom>
        </p:spPr>
      </p:pic>
    </p:spTree>
    <p:extLst>
      <p:ext uri="{BB962C8B-B14F-4D97-AF65-F5344CB8AC3E}">
        <p14:creationId xmlns:p14="http://schemas.microsoft.com/office/powerpoint/2010/main" val="134257999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953</TotalTime>
  <Words>1473</Words>
  <Application>Microsoft Office PowerPoint</Application>
  <PresentationFormat>ワイド画面</PresentationFormat>
  <Paragraphs>130</Paragraphs>
  <Slides>12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12</vt:i4>
      </vt:variant>
    </vt:vector>
  </HeadingPairs>
  <TitlesOfParts>
    <vt:vector size="16" baseType="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加藤 将紀</dc:creator>
  <cp:lastModifiedBy>加藤 将紀</cp:lastModifiedBy>
  <cp:revision>50</cp:revision>
  <dcterms:created xsi:type="dcterms:W3CDTF">2021-01-29T05:49:05Z</dcterms:created>
  <dcterms:modified xsi:type="dcterms:W3CDTF">2021-02-04T09:48:46Z</dcterms:modified>
</cp:coreProperties>
</file>