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5"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679CEE-6D02-493E-9DB7-4563D1F1B375}" type="datetimeFigureOut">
              <a:rPr kumimoji="1" lang="ja-JP" altLang="en-US" smtClean="0"/>
              <a:t>2023/5/14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29AAC8-595D-4EA8-A2CF-FDA6DA1D442D}" type="slidenum">
              <a:rPr kumimoji="1" lang="ja-JP" altLang="en-US" smtClean="0"/>
              <a:t>‹#›</a:t>
            </a:fld>
            <a:endParaRPr kumimoji="1" lang="ja-JP" altLang="en-US"/>
          </a:p>
        </p:txBody>
      </p:sp>
    </p:spTree>
    <p:extLst>
      <p:ext uri="{BB962C8B-B14F-4D97-AF65-F5344CB8AC3E}">
        <p14:creationId xmlns:p14="http://schemas.microsoft.com/office/powerpoint/2010/main" val="37053262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目的</a:t>
            </a:r>
            <a:r>
              <a:rPr kumimoji="1" lang="en-US" altLang="ja-JP" dirty="0"/>
              <a:t>】OB</a:t>
            </a:r>
            <a:r>
              <a:rPr kumimoji="1" lang="ja-JP" altLang="en-US" dirty="0"/>
              <a:t>会の</a:t>
            </a:r>
            <a:r>
              <a:rPr kumimoji="1" lang="en-US" altLang="ja-JP" dirty="0"/>
              <a:t>HP</a:t>
            </a:r>
            <a:r>
              <a:rPr kumimoji="1" lang="ja-JP" altLang="en-US" dirty="0"/>
              <a:t>のリニューアルをお願いします。</a:t>
            </a:r>
          </a:p>
          <a:p>
            <a:endParaRPr kumimoji="1" lang="ja-JP" altLang="en-US" dirty="0"/>
          </a:p>
          <a:p>
            <a:r>
              <a:rPr kumimoji="1" lang="en-US" altLang="ja-JP" dirty="0"/>
              <a:t>【</a:t>
            </a:r>
            <a:r>
              <a:rPr kumimoji="1" lang="ja-JP" altLang="en-US" dirty="0"/>
              <a:t>依頼背景</a:t>
            </a:r>
            <a:r>
              <a:rPr kumimoji="1" lang="en-US" altLang="ja-JP" dirty="0"/>
              <a:t>】</a:t>
            </a:r>
            <a:r>
              <a:rPr kumimoji="1" lang="ja-JP" altLang="en-US" dirty="0"/>
              <a:t>リニューアルを行うにあたり、</a:t>
            </a:r>
            <a:r>
              <a:rPr kumimoji="1" lang="en-US" altLang="ja-JP" dirty="0"/>
              <a:t>WordPress</a:t>
            </a:r>
            <a:r>
              <a:rPr kumimoji="1" lang="ja-JP" altLang="en-US" dirty="0"/>
              <a:t>導入・スマホ対応・問い合わせフォーム等が必要となりました。</a:t>
            </a:r>
          </a:p>
          <a:p>
            <a:endParaRPr kumimoji="1" lang="ja-JP" altLang="en-US" dirty="0"/>
          </a:p>
          <a:p>
            <a:r>
              <a:rPr kumimoji="1" lang="ja-JP" altLang="en-US" dirty="0"/>
              <a:t>①ホームページタイトル（仮でも構いません）</a:t>
            </a:r>
          </a:p>
          <a:p>
            <a:r>
              <a:rPr kumimoji="1" lang="ja-JP" altLang="en-US" dirty="0"/>
              <a:t>　早稲田大学　岳文会</a:t>
            </a:r>
            <a:r>
              <a:rPr kumimoji="1" lang="en-US" altLang="ja-JP" dirty="0"/>
              <a:t>OB</a:t>
            </a:r>
            <a:r>
              <a:rPr kumimoji="1" lang="ja-JP" altLang="en-US" dirty="0"/>
              <a:t>会</a:t>
            </a:r>
          </a:p>
          <a:p>
            <a:endParaRPr kumimoji="1" lang="ja-JP" altLang="en-US" dirty="0"/>
          </a:p>
          <a:p>
            <a:r>
              <a:rPr kumimoji="1" lang="ja-JP" altLang="en-US" dirty="0"/>
              <a:t>②どういったホームページか？</a:t>
            </a:r>
            <a:r>
              <a:rPr kumimoji="1" lang="en-US" altLang="ja-JP" dirty="0"/>
              <a:t>(</a:t>
            </a:r>
            <a:r>
              <a:rPr kumimoji="1" lang="ja-JP" altLang="en-US" dirty="0"/>
              <a:t>企業サイト・店舗の紹介など</a:t>
            </a:r>
            <a:r>
              <a:rPr kumimoji="1" lang="en-US" altLang="ja-JP" dirty="0"/>
              <a:t>)</a:t>
            </a:r>
          </a:p>
          <a:p>
            <a:r>
              <a:rPr kumimoji="1" lang="ja-JP" altLang="en-US" dirty="0"/>
              <a:t>　現在の</a:t>
            </a:r>
            <a:r>
              <a:rPr kumimoji="1" lang="en-US" altLang="ja-JP" dirty="0"/>
              <a:t>HP</a:t>
            </a:r>
            <a:r>
              <a:rPr kumimoji="1" lang="ja-JP" altLang="en-US" dirty="0"/>
              <a:t>　</a:t>
            </a:r>
            <a:r>
              <a:rPr kumimoji="1" lang="en-US" altLang="ja-JP" dirty="0"/>
              <a:t>http://ob.gakubunkai.com/</a:t>
            </a:r>
          </a:p>
          <a:p>
            <a:r>
              <a:rPr kumimoji="1" lang="ja-JP" altLang="en-US" dirty="0"/>
              <a:t>　現役学生たちの</a:t>
            </a:r>
            <a:r>
              <a:rPr kumimoji="1" lang="en-US" altLang="ja-JP" dirty="0"/>
              <a:t>HP</a:t>
            </a:r>
            <a:r>
              <a:rPr kumimoji="1" lang="ja-JP" altLang="en-US" dirty="0"/>
              <a:t>　</a:t>
            </a:r>
            <a:r>
              <a:rPr kumimoji="1" lang="en-US" altLang="ja-JP" dirty="0"/>
              <a:t>https://www.gakubunkai.net/record</a:t>
            </a:r>
          </a:p>
          <a:p>
            <a:endParaRPr kumimoji="1" lang="en-US" altLang="ja-JP" dirty="0"/>
          </a:p>
          <a:p>
            <a:r>
              <a:rPr kumimoji="1" lang="en-US" altLang="ja-JP" dirty="0"/>
              <a:t>③</a:t>
            </a:r>
            <a:r>
              <a:rPr kumimoji="1" lang="ja-JP" altLang="en-US" dirty="0"/>
              <a:t>希望するイメージ・雰囲気・テーマカラー</a:t>
            </a:r>
          </a:p>
          <a:p>
            <a:r>
              <a:rPr kumimoji="1" lang="ja-JP" altLang="en-US" dirty="0"/>
              <a:t>　山をイメージした緑色か、早稲田をイメージしたえんじ色</a:t>
            </a:r>
          </a:p>
          <a:p>
            <a:endParaRPr kumimoji="1" lang="ja-JP" altLang="en-US" dirty="0"/>
          </a:p>
          <a:p>
            <a:r>
              <a:rPr kumimoji="1" lang="ja-JP" altLang="en-US" dirty="0"/>
              <a:t>④ご希望のページ項目（トップページ含め</a:t>
            </a:r>
            <a:r>
              <a:rPr kumimoji="1" lang="en-US" altLang="ja-JP" dirty="0"/>
              <a:t>8</a:t>
            </a:r>
            <a:r>
              <a:rPr kumimoji="1" lang="ja-JP" altLang="en-US" dirty="0"/>
              <a:t>ページまで）→添付資料ご参照くださいませ</a:t>
            </a:r>
          </a:p>
          <a:p>
            <a:r>
              <a:rPr kumimoji="1" lang="ja-JP" altLang="en-US" dirty="0"/>
              <a:t>　１：トップページ</a:t>
            </a:r>
          </a:p>
          <a:p>
            <a:r>
              <a:rPr kumimoji="1" lang="ja-JP" altLang="en-US" dirty="0"/>
              <a:t>　２：会の紹介（会長挨拶、会説明、沿革）</a:t>
            </a:r>
          </a:p>
          <a:p>
            <a:r>
              <a:rPr kumimoji="1" lang="ja-JP" altLang="en-US" dirty="0"/>
              <a:t>　３：</a:t>
            </a:r>
            <a:r>
              <a:rPr kumimoji="1" lang="en-US" altLang="ja-JP" dirty="0"/>
              <a:t>FAQ</a:t>
            </a:r>
            <a:r>
              <a:rPr kumimoji="1" lang="ja-JP" altLang="en-US" dirty="0"/>
              <a:t>集</a:t>
            </a:r>
          </a:p>
          <a:p>
            <a:r>
              <a:rPr kumimoji="1" lang="ja-JP" altLang="en-US" dirty="0"/>
              <a:t>　４：旧</a:t>
            </a:r>
            <a:r>
              <a:rPr kumimoji="1" lang="en-US" altLang="ja-JP" dirty="0"/>
              <a:t>HP</a:t>
            </a:r>
            <a:r>
              <a:rPr kumimoji="1" lang="ja-JP" altLang="en-US" dirty="0"/>
              <a:t>アーカイブ</a:t>
            </a:r>
          </a:p>
          <a:p>
            <a:r>
              <a:rPr kumimoji="1" lang="ja-JP" altLang="en-US" dirty="0"/>
              <a:t>　５：過去の広報</a:t>
            </a:r>
            <a:r>
              <a:rPr kumimoji="1" lang="en-US" altLang="ja-JP" dirty="0"/>
              <a:t>PDF</a:t>
            </a:r>
            <a:r>
              <a:rPr kumimoji="1" lang="ja-JP" altLang="en-US" dirty="0"/>
              <a:t>一覧ページ</a:t>
            </a:r>
          </a:p>
          <a:p>
            <a:r>
              <a:rPr kumimoji="1" lang="ja-JP" altLang="en-US" dirty="0"/>
              <a:t>　６：交流掲示板（閲覧はフリー、書き込みには</a:t>
            </a:r>
            <a:r>
              <a:rPr kumimoji="1" lang="en-US" altLang="ja-JP" dirty="0"/>
              <a:t>ID</a:t>
            </a:r>
            <a:r>
              <a:rPr kumimoji="1" lang="ja-JP" altLang="en-US" dirty="0"/>
              <a:t>が必要な仕様）</a:t>
            </a:r>
          </a:p>
          <a:p>
            <a:r>
              <a:rPr kumimoji="1" lang="ja-JP" altLang="en-US" dirty="0"/>
              <a:t>　　　　</a:t>
            </a:r>
            <a:r>
              <a:rPr kumimoji="1" lang="en-US" altLang="ja-JP" dirty="0"/>
              <a:t>ID</a:t>
            </a:r>
            <a:r>
              <a:rPr kumimoji="1" lang="ja-JP" altLang="en-US" dirty="0"/>
              <a:t>は会費を払った人にだけ発行する仕組みを考えています。もし会費納入と会費発行をリンクした決済機能が出来そうなら、追加費用を払って導入したいと考えております。ご指摘くださいませ。</a:t>
            </a:r>
          </a:p>
          <a:p>
            <a:r>
              <a:rPr kumimoji="1" lang="ja-JP" altLang="en-US" dirty="0"/>
              <a:t>　７：フォトギャラリー（このページに入るには</a:t>
            </a:r>
            <a:r>
              <a:rPr kumimoji="1" lang="en-US" altLang="ja-JP" dirty="0"/>
              <a:t>ID</a:t>
            </a:r>
            <a:r>
              <a:rPr kumimoji="1" lang="ja-JP" altLang="en-US" dirty="0"/>
              <a:t>が必要な仕組みにしたいです）</a:t>
            </a:r>
          </a:p>
          <a:p>
            <a:endParaRPr kumimoji="1" lang="ja-JP" altLang="en-US" dirty="0"/>
          </a:p>
          <a:p>
            <a:r>
              <a:rPr kumimoji="1" lang="ja-JP" altLang="en-US" dirty="0"/>
              <a:t>⑤サーバー・ドメインの有無・レンタルサーバー会社名・プラン</a:t>
            </a:r>
          </a:p>
          <a:p>
            <a:r>
              <a:rPr kumimoji="1" lang="ja-JP" altLang="en-US" dirty="0"/>
              <a:t>　現在ある</a:t>
            </a:r>
            <a:r>
              <a:rPr kumimoji="1" lang="en-US" altLang="ja-JP" dirty="0"/>
              <a:t>HP</a:t>
            </a:r>
            <a:r>
              <a:rPr kumimoji="1" lang="ja-JP" altLang="en-US" dirty="0"/>
              <a:t>のものをそのまま活用したいと考えています。</a:t>
            </a:r>
          </a:p>
          <a:p>
            <a:endParaRPr kumimoji="1" lang="ja-JP" altLang="en-US" dirty="0"/>
          </a:p>
          <a:p>
            <a:r>
              <a:rPr kumimoji="1" lang="ja-JP" altLang="en-US" dirty="0"/>
              <a:t>⑥参考にしたいホームページ</a:t>
            </a:r>
            <a:r>
              <a:rPr kumimoji="1" lang="en-US" altLang="ja-JP" dirty="0"/>
              <a:t>(URL)</a:t>
            </a:r>
          </a:p>
          <a:p>
            <a:r>
              <a:rPr kumimoji="1" lang="ja-JP" altLang="en-US" dirty="0"/>
              <a:t>　現状思いつきませんが、スマホでの見栄えを重視しています。</a:t>
            </a:r>
          </a:p>
          <a:p>
            <a:endParaRPr kumimoji="1" lang="ja-JP" altLang="en-US" dirty="0"/>
          </a:p>
          <a:p>
            <a:r>
              <a:rPr kumimoji="1" lang="ja-JP" altLang="en-US" dirty="0"/>
              <a:t>⑦取り入れたい機能など</a:t>
            </a:r>
          </a:p>
          <a:p>
            <a:r>
              <a:rPr kumimoji="1" lang="ja-JP" altLang="en-US" dirty="0"/>
              <a:t>　④に書かせて頂きました。</a:t>
            </a:r>
          </a:p>
        </p:txBody>
      </p:sp>
      <p:sp>
        <p:nvSpPr>
          <p:cNvPr id="4" name="スライド番号プレースホルダー 3"/>
          <p:cNvSpPr>
            <a:spLocks noGrp="1"/>
          </p:cNvSpPr>
          <p:nvPr>
            <p:ph type="sldNum" sz="quarter" idx="5"/>
          </p:nvPr>
        </p:nvSpPr>
        <p:spPr/>
        <p:txBody>
          <a:bodyPr/>
          <a:lstStyle/>
          <a:p>
            <a:fld id="{0929AAC8-595D-4EA8-A2CF-FDA6DA1D442D}" type="slidenum">
              <a:rPr kumimoji="1" lang="ja-JP" altLang="en-US" smtClean="0"/>
              <a:t>1</a:t>
            </a:fld>
            <a:endParaRPr kumimoji="1" lang="ja-JP" altLang="en-US"/>
          </a:p>
        </p:txBody>
      </p:sp>
    </p:spTree>
    <p:extLst>
      <p:ext uri="{BB962C8B-B14F-4D97-AF65-F5344CB8AC3E}">
        <p14:creationId xmlns:p14="http://schemas.microsoft.com/office/powerpoint/2010/main" val="382155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2D36C6-37B3-4233-FABA-6B1A1976992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29933D1-29C7-6034-1169-EEF8C22153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80C0C41-48FB-FC84-AD28-E7D3DCD09035}"/>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5" name="フッター プレースホルダー 4">
            <a:extLst>
              <a:ext uri="{FF2B5EF4-FFF2-40B4-BE49-F238E27FC236}">
                <a16:creationId xmlns:a16="http://schemas.microsoft.com/office/drawing/2014/main" id="{1F1EF57E-DB22-6295-F391-4B5F8CA747D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8BAC500-FDBC-8DF4-EFAA-B2BAD99AA0AA}"/>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3449476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B5993A-7F11-B71C-BB26-D1C445F3962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2B03768-C396-5D86-D5B0-1198479B328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41AC2C2-AE08-01CB-0AFB-46BC15D72604}"/>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5" name="フッター プレースホルダー 4">
            <a:extLst>
              <a:ext uri="{FF2B5EF4-FFF2-40B4-BE49-F238E27FC236}">
                <a16:creationId xmlns:a16="http://schemas.microsoft.com/office/drawing/2014/main" id="{FFE249DB-03E3-6ADC-ED18-BFE9D38E22E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81B6EE4-7C05-ECA5-CBC8-95798B1A003F}"/>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1415458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BC4390C-62CF-8B8A-85F5-1D0C34197082}"/>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AB4BD6B-8E91-BAB7-2316-2B4D82470DA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1F3AD76-C697-71FA-7A82-41081F18A70B}"/>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5" name="フッター プレースホルダー 4">
            <a:extLst>
              <a:ext uri="{FF2B5EF4-FFF2-40B4-BE49-F238E27FC236}">
                <a16:creationId xmlns:a16="http://schemas.microsoft.com/office/drawing/2014/main" id="{7C35EAD8-CA10-731B-71DA-8445F79D94E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483A495-FDF9-04E0-FF69-D035FFFE2576}"/>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164553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E17D2E-8C8B-D96B-00E5-714BCED6917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0F0A005-AACA-1850-4A9B-60D6FF64350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94E222D-8812-617F-C30B-881AE5FB1678}"/>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5" name="フッター プレースホルダー 4">
            <a:extLst>
              <a:ext uri="{FF2B5EF4-FFF2-40B4-BE49-F238E27FC236}">
                <a16:creationId xmlns:a16="http://schemas.microsoft.com/office/drawing/2014/main" id="{7F2D02BD-FA54-FDF8-6855-B362D01DD3E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3143587-1C9D-6C52-D4C5-68D5D3C5BC03}"/>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276676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C72753-2388-0271-A690-BB01D797F00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CF802BA-A20C-143E-E432-B5575A6729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F3225AA-DCEC-1318-9A19-20F95B23C6B3}"/>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5" name="フッター プレースホルダー 4">
            <a:extLst>
              <a:ext uri="{FF2B5EF4-FFF2-40B4-BE49-F238E27FC236}">
                <a16:creationId xmlns:a16="http://schemas.microsoft.com/office/drawing/2014/main" id="{1CC1A7A7-8FE6-93F2-9256-92CB5F1AAC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D2A4388-8052-E411-29A5-A64F67D39428}"/>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2812949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374FB1-793F-8A3E-D5FA-DEF07BD8517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A1F033B-685C-73E3-77F5-5E2831786E02}"/>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18601DC-1809-A841-B980-164B06D698B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EB66AB3-C227-921E-28BE-3D061C85A9FF}"/>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6" name="フッター プレースホルダー 5">
            <a:extLst>
              <a:ext uri="{FF2B5EF4-FFF2-40B4-BE49-F238E27FC236}">
                <a16:creationId xmlns:a16="http://schemas.microsoft.com/office/drawing/2014/main" id="{094FFAAC-24D2-B2EC-4905-FBF749A3047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8FE8F31-58F6-69EA-3034-439F36FAF547}"/>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2625392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238F20-AF22-A477-D2A4-EDDD0B17C8B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0CCC140-D5BD-B795-9366-AD8C231819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82AA424-B229-DD82-7E6A-868F08E1D8E8}"/>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274926E-EC98-0712-B273-BC0871021C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E33B8C5-B070-F7E1-6EF9-9B8E77D77A12}"/>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0CD5214F-8D1C-4DE5-C997-A50E38423643}"/>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8" name="フッター プレースホルダー 7">
            <a:extLst>
              <a:ext uri="{FF2B5EF4-FFF2-40B4-BE49-F238E27FC236}">
                <a16:creationId xmlns:a16="http://schemas.microsoft.com/office/drawing/2014/main" id="{FBEF66F7-FDDD-33DB-3031-F6669415FFA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852DB69-C54F-FFE0-958C-144ACB97B2F3}"/>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3901268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937161-4EB1-DDC0-8AE6-BEFD40ADF70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DD60D2-324E-32C4-351B-8AD82D28A724}"/>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4" name="フッター プレースホルダー 3">
            <a:extLst>
              <a:ext uri="{FF2B5EF4-FFF2-40B4-BE49-F238E27FC236}">
                <a16:creationId xmlns:a16="http://schemas.microsoft.com/office/drawing/2014/main" id="{ACB6BE65-CEB6-112C-8411-78985569061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243D602-7598-B652-6120-8ED05BD74E6A}"/>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304826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53C2F20-E80A-4637-CAB5-CC5AE2B11B00}"/>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3" name="フッター プレースホルダー 2">
            <a:extLst>
              <a:ext uri="{FF2B5EF4-FFF2-40B4-BE49-F238E27FC236}">
                <a16:creationId xmlns:a16="http://schemas.microsoft.com/office/drawing/2014/main" id="{E5DBCC31-986F-D705-2827-454BA556CB5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AB6D70D-2E0C-AF7A-2498-7F380C4DDAF7}"/>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689909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5CD970-613A-CF60-B216-FD2125E3C47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B310689-1DE1-88BF-C1F6-82136F07FD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FC25488-43D3-2070-AEBA-B1373A9997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B637F61-F8ED-4DAE-EF69-4460C642CCD8}"/>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6" name="フッター プレースホルダー 5">
            <a:extLst>
              <a:ext uri="{FF2B5EF4-FFF2-40B4-BE49-F238E27FC236}">
                <a16:creationId xmlns:a16="http://schemas.microsoft.com/office/drawing/2014/main" id="{CEE29071-9807-B52D-7124-509CCD0B5E6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25E0186-9D3C-A2BB-8B94-5A23A477310E}"/>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3425670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28252A-3BBE-395D-7415-E8858AB91F6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3EE3368-A802-478A-F238-EC7515F3C9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76123C55-22C9-8E43-898E-B0AB2EE3A2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57FA952-7499-7BB4-9EFF-0400B7EDA39E}"/>
              </a:ext>
            </a:extLst>
          </p:cNvPr>
          <p:cNvSpPr>
            <a:spLocks noGrp="1"/>
          </p:cNvSpPr>
          <p:nvPr>
            <p:ph type="dt" sz="half" idx="10"/>
          </p:nvPr>
        </p:nvSpPr>
        <p:spPr/>
        <p:txBody>
          <a:bodyPr/>
          <a:lstStyle/>
          <a:p>
            <a:fld id="{2592BBCB-D51A-488B-A1E4-119AFDB4B8A3}" type="datetimeFigureOut">
              <a:rPr kumimoji="1" lang="ja-JP" altLang="en-US" smtClean="0"/>
              <a:t>2023/5/14</a:t>
            </a:fld>
            <a:endParaRPr kumimoji="1" lang="ja-JP" altLang="en-US"/>
          </a:p>
        </p:txBody>
      </p:sp>
      <p:sp>
        <p:nvSpPr>
          <p:cNvPr id="6" name="フッター プレースホルダー 5">
            <a:extLst>
              <a:ext uri="{FF2B5EF4-FFF2-40B4-BE49-F238E27FC236}">
                <a16:creationId xmlns:a16="http://schemas.microsoft.com/office/drawing/2014/main" id="{AD57D65A-D153-3662-852D-5119BB1F603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F06AF0A-36BD-B9A7-3E3B-715E9E12C36B}"/>
              </a:ext>
            </a:extLst>
          </p:cNvPr>
          <p:cNvSpPr>
            <a:spLocks noGrp="1"/>
          </p:cNvSpPr>
          <p:nvPr>
            <p:ph type="sldNum" sz="quarter" idx="12"/>
          </p:nvPr>
        </p:nvSpPr>
        <p:spPr/>
        <p:txBody>
          <a:body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3331999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F83DBC2-6AEB-A21B-0192-DFD865DE19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8F3B18A-DD92-8522-3340-011D8BEB89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6D5BDFB-F11C-6C7C-3E21-AD00AF2D05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92BBCB-D51A-488B-A1E4-119AFDB4B8A3}" type="datetimeFigureOut">
              <a:rPr kumimoji="1" lang="ja-JP" altLang="en-US" smtClean="0"/>
              <a:t>2023/5/14</a:t>
            </a:fld>
            <a:endParaRPr kumimoji="1" lang="ja-JP" altLang="en-US"/>
          </a:p>
        </p:txBody>
      </p:sp>
      <p:sp>
        <p:nvSpPr>
          <p:cNvPr id="5" name="フッター プレースホルダー 4">
            <a:extLst>
              <a:ext uri="{FF2B5EF4-FFF2-40B4-BE49-F238E27FC236}">
                <a16:creationId xmlns:a16="http://schemas.microsoft.com/office/drawing/2014/main" id="{02B5F704-C819-7288-F969-2446728D51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959F135-9A07-E712-516C-3FD977E6E8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CBAA58-B029-4497-A7BE-55A165B6EA19}" type="slidenum">
              <a:rPr kumimoji="1" lang="ja-JP" altLang="en-US" smtClean="0"/>
              <a:t>‹#›</a:t>
            </a:fld>
            <a:endParaRPr kumimoji="1" lang="ja-JP" altLang="en-US"/>
          </a:p>
        </p:txBody>
      </p:sp>
    </p:spTree>
    <p:extLst>
      <p:ext uri="{BB962C8B-B14F-4D97-AF65-F5344CB8AC3E}">
        <p14:creationId xmlns:p14="http://schemas.microsoft.com/office/powerpoint/2010/main" val="1443649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BCDCAB71-A5DB-7C7F-34D1-DEB2786186BB}"/>
              </a:ext>
            </a:extLst>
          </p:cNvPr>
          <p:cNvSpPr/>
          <p:nvPr/>
        </p:nvSpPr>
        <p:spPr>
          <a:xfrm>
            <a:off x="303681" y="161365"/>
            <a:ext cx="5209610" cy="65352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Top</a:t>
            </a:r>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lang="en-US" altLang="ja-JP" dirty="0"/>
          </a:p>
          <a:p>
            <a:pPr algn="ctr"/>
            <a:endParaRPr kumimoji="1" lang="en-US" altLang="ja-JP" dirty="0"/>
          </a:p>
          <a:p>
            <a:pPr algn="ctr"/>
            <a:endParaRPr kumimoji="1" lang="en-US" altLang="ja-JP" dirty="0"/>
          </a:p>
          <a:p>
            <a:pPr algn="ctr"/>
            <a:endParaRPr lang="en-US" altLang="ja-JP" dirty="0"/>
          </a:p>
          <a:p>
            <a:pPr algn="ctr"/>
            <a:endParaRPr kumimoji="1" lang="en-US" altLang="ja-JP" dirty="0"/>
          </a:p>
          <a:p>
            <a:pPr algn="ctr"/>
            <a:endParaRPr kumimoji="1" lang="en-US" altLang="ja-JP" dirty="0"/>
          </a:p>
        </p:txBody>
      </p:sp>
      <p:sp>
        <p:nvSpPr>
          <p:cNvPr id="5" name="正方形/長方形 4">
            <a:extLst>
              <a:ext uri="{FF2B5EF4-FFF2-40B4-BE49-F238E27FC236}">
                <a16:creationId xmlns:a16="http://schemas.microsoft.com/office/drawing/2014/main" id="{E8FBEE46-5DF5-621D-3019-7A16B30DC4ED}"/>
              </a:ext>
            </a:extLst>
          </p:cNvPr>
          <p:cNvSpPr/>
          <p:nvPr/>
        </p:nvSpPr>
        <p:spPr>
          <a:xfrm>
            <a:off x="3627338" y="2785635"/>
            <a:ext cx="1618389" cy="1413674"/>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チャンネル</a:t>
            </a:r>
            <a:r>
              <a:rPr lang="en-US" altLang="ja-JP" dirty="0"/>
              <a:t>B</a:t>
            </a:r>
            <a:r>
              <a:rPr lang="ja-JP" altLang="en-US" dirty="0"/>
              <a:t>のシンボル</a:t>
            </a:r>
            <a:endParaRPr lang="en-US" altLang="ja-JP" dirty="0"/>
          </a:p>
          <a:p>
            <a:pPr algn="ctr"/>
            <a:r>
              <a:rPr lang="ja-JP" altLang="en-US" dirty="0"/>
              <a:t>バナーリンク</a:t>
            </a:r>
            <a:endParaRPr lang="en-US" altLang="ja-JP" dirty="0"/>
          </a:p>
        </p:txBody>
      </p:sp>
      <p:sp>
        <p:nvSpPr>
          <p:cNvPr id="12" name="正方形/長方形 11">
            <a:extLst>
              <a:ext uri="{FF2B5EF4-FFF2-40B4-BE49-F238E27FC236}">
                <a16:creationId xmlns:a16="http://schemas.microsoft.com/office/drawing/2014/main" id="{DE69E258-8245-948E-C67C-9718B4C7C013}"/>
              </a:ext>
            </a:extLst>
          </p:cNvPr>
          <p:cNvSpPr/>
          <p:nvPr/>
        </p:nvSpPr>
        <p:spPr>
          <a:xfrm>
            <a:off x="417802" y="6252804"/>
            <a:ext cx="4946050" cy="3345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dirty="0" err="1"/>
              <a:t>Adsense</a:t>
            </a:r>
            <a:r>
              <a:rPr lang="ja-JP" altLang="en-US" dirty="0"/>
              <a:t>維持のために残す項目はフッターに</a:t>
            </a:r>
            <a:endParaRPr kumimoji="1" lang="en-US" altLang="ja-JP" dirty="0"/>
          </a:p>
        </p:txBody>
      </p:sp>
      <p:sp>
        <p:nvSpPr>
          <p:cNvPr id="14" name="正方形/長方形 13">
            <a:extLst>
              <a:ext uri="{FF2B5EF4-FFF2-40B4-BE49-F238E27FC236}">
                <a16:creationId xmlns:a16="http://schemas.microsoft.com/office/drawing/2014/main" id="{1BC6C98E-7662-BE76-61F2-784A8F0AAB18}"/>
              </a:ext>
            </a:extLst>
          </p:cNvPr>
          <p:cNvSpPr/>
          <p:nvPr/>
        </p:nvSpPr>
        <p:spPr>
          <a:xfrm>
            <a:off x="3646193" y="994624"/>
            <a:ext cx="1618388" cy="151818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チャンネル</a:t>
            </a:r>
            <a:r>
              <a:rPr lang="en-US" altLang="ja-JP" dirty="0"/>
              <a:t>A</a:t>
            </a:r>
            <a:r>
              <a:rPr lang="ja-JP" altLang="en-US" dirty="0"/>
              <a:t>のシンボル</a:t>
            </a:r>
            <a:endParaRPr lang="en-US" altLang="ja-JP" dirty="0"/>
          </a:p>
          <a:p>
            <a:pPr algn="ctr"/>
            <a:r>
              <a:rPr lang="ja-JP" altLang="en-US" dirty="0"/>
              <a:t>バナーリンク</a:t>
            </a:r>
            <a:endParaRPr lang="en-US" altLang="ja-JP" dirty="0"/>
          </a:p>
        </p:txBody>
      </p:sp>
      <p:sp>
        <p:nvSpPr>
          <p:cNvPr id="24" name="正方形/長方形 23">
            <a:extLst>
              <a:ext uri="{FF2B5EF4-FFF2-40B4-BE49-F238E27FC236}">
                <a16:creationId xmlns:a16="http://schemas.microsoft.com/office/drawing/2014/main" id="{DE12A534-35C0-9158-AFC1-58C8A46ED798}"/>
              </a:ext>
            </a:extLst>
          </p:cNvPr>
          <p:cNvSpPr/>
          <p:nvPr/>
        </p:nvSpPr>
        <p:spPr>
          <a:xfrm>
            <a:off x="6284885" y="195463"/>
            <a:ext cx="5037326" cy="90747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チャンネル</a:t>
            </a:r>
            <a:r>
              <a:rPr lang="en-US" altLang="ja-JP" dirty="0">
                <a:solidFill>
                  <a:schemeClr val="tx1"/>
                </a:solidFill>
              </a:rPr>
              <a:t>A</a:t>
            </a:r>
            <a:r>
              <a:rPr lang="ja-JP" altLang="en-US" dirty="0">
                <a:solidFill>
                  <a:schemeClr val="tx1"/>
                </a:solidFill>
              </a:rPr>
              <a:t>の</a:t>
            </a:r>
            <a:r>
              <a:rPr lang="en-US" altLang="ja-JP" dirty="0" err="1">
                <a:solidFill>
                  <a:schemeClr val="tx1"/>
                </a:solidFill>
              </a:rPr>
              <a:t>Youtube</a:t>
            </a:r>
            <a:r>
              <a:rPr lang="ja-JP" altLang="en-US" dirty="0">
                <a:solidFill>
                  <a:schemeClr val="tx1"/>
                </a:solidFill>
              </a:rPr>
              <a:t>ページへ</a:t>
            </a:r>
            <a:endParaRPr lang="en-US" altLang="ja-JP" dirty="0">
              <a:solidFill>
                <a:schemeClr val="tx1"/>
              </a:solidFill>
            </a:endParaRPr>
          </a:p>
          <a:p>
            <a:pPr algn="ctr"/>
            <a:r>
              <a:rPr lang="ja-JP" altLang="en-US" dirty="0">
                <a:solidFill>
                  <a:schemeClr val="tx1"/>
                </a:solidFill>
              </a:rPr>
              <a:t>（スクロール追従）</a:t>
            </a:r>
            <a:endParaRPr lang="en-US" altLang="ja-JP" dirty="0">
              <a:solidFill>
                <a:schemeClr val="tx1"/>
              </a:solidFill>
            </a:endParaRPr>
          </a:p>
        </p:txBody>
      </p:sp>
      <p:cxnSp>
        <p:nvCxnSpPr>
          <p:cNvPr id="33" name="直線コネクタ 32">
            <a:extLst>
              <a:ext uri="{FF2B5EF4-FFF2-40B4-BE49-F238E27FC236}">
                <a16:creationId xmlns:a16="http://schemas.microsoft.com/office/drawing/2014/main" id="{14A341D1-A7E6-99C3-C2AA-6F845730E560}"/>
              </a:ext>
            </a:extLst>
          </p:cNvPr>
          <p:cNvCxnSpPr>
            <a:cxnSpLocks/>
            <a:stCxn id="14" idx="3"/>
            <a:endCxn id="24" idx="1"/>
          </p:cNvCxnSpPr>
          <p:nvPr/>
        </p:nvCxnSpPr>
        <p:spPr>
          <a:xfrm flipV="1">
            <a:off x="5264581" y="649200"/>
            <a:ext cx="1020304" cy="1104516"/>
          </a:xfrm>
          <a:prstGeom prst="line">
            <a:avLst/>
          </a:prstGeom>
        </p:spPr>
        <p:style>
          <a:lnRef idx="3">
            <a:schemeClr val="dk1"/>
          </a:lnRef>
          <a:fillRef idx="0">
            <a:schemeClr val="dk1"/>
          </a:fillRef>
          <a:effectRef idx="2">
            <a:schemeClr val="dk1"/>
          </a:effectRef>
          <a:fontRef idx="minor">
            <a:schemeClr val="tx1"/>
          </a:fontRef>
        </p:style>
      </p:cxnSp>
      <p:sp>
        <p:nvSpPr>
          <p:cNvPr id="11" name="正方形/長方形 10">
            <a:extLst>
              <a:ext uri="{FF2B5EF4-FFF2-40B4-BE49-F238E27FC236}">
                <a16:creationId xmlns:a16="http://schemas.microsoft.com/office/drawing/2014/main" id="{19CAED93-3423-A237-9A9E-1B7CE2809CDE}"/>
              </a:ext>
            </a:extLst>
          </p:cNvPr>
          <p:cNvSpPr/>
          <p:nvPr/>
        </p:nvSpPr>
        <p:spPr>
          <a:xfrm>
            <a:off x="6284885" y="1469893"/>
            <a:ext cx="5037326" cy="90747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チャンネル</a:t>
            </a:r>
            <a:r>
              <a:rPr lang="en-US" altLang="ja-JP" dirty="0">
                <a:solidFill>
                  <a:schemeClr val="tx1"/>
                </a:solidFill>
              </a:rPr>
              <a:t>B</a:t>
            </a:r>
            <a:r>
              <a:rPr lang="ja-JP" altLang="en-US" dirty="0">
                <a:solidFill>
                  <a:schemeClr val="tx1"/>
                </a:solidFill>
              </a:rPr>
              <a:t>の</a:t>
            </a:r>
            <a:r>
              <a:rPr lang="en-US" altLang="ja-JP" dirty="0" err="1">
                <a:solidFill>
                  <a:schemeClr val="tx1"/>
                </a:solidFill>
              </a:rPr>
              <a:t>Youtube</a:t>
            </a:r>
            <a:r>
              <a:rPr lang="ja-JP" altLang="en-US" dirty="0">
                <a:solidFill>
                  <a:schemeClr val="tx1"/>
                </a:solidFill>
              </a:rPr>
              <a:t>ページへ</a:t>
            </a:r>
            <a:endParaRPr lang="en-US" altLang="ja-JP" dirty="0">
              <a:solidFill>
                <a:schemeClr val="tx1"/>
              </a:solidFill>
            </a:endParaRPr>
          </a:p>
          <a:p>
            <a:pPr algn="ctr"/>
            <a:r>
              <a:rPr kumimoji="1" lang="ja-JP" altLang="en-US" dirty="0">
                <a:solidFill>
                  <a:schemeClr val="tx1"/>
                </a:solidFill>
              </a:rPr>
              <a:t>（スクロール追従）</a:t>
            </a:r>
          </a:p>
        </p:txBody>
      </p:sp>
      <p:cxnSp>
        <p:nvCxnSpPr>
          <p:cNvPr id="13" name="直線コネクタ 12">
            <a:extLst>
              <a:ext uri="{FF2B5EF4-FFF2-40B4-BE49-F238E27FC236}">
                <a16:creationId xmlns:a16="http://schemas.microsoft.com/office/drawing/2014/main" id="{0B125D07-68C1-90E6-0918-B77F8C199D58}"/>
              </a:ext>
            </a:extLst>
          </p:cNvPr>
          <p:cNvCxnSpPr>
            <a:cxnSpLocks/>
            <a:endCxn id="11" idx="1"/>
          </p:cNvCxnSpPr>
          <p:nvPr/>
        </p:nvCxnSpPr>
        <p:spPr>
          <a:xfrm flipV="1">
            <a:off x="5264582" y="1923630"/>
            <a:ext cx="1020303" cy="1799734"/>
          </a:xfrm>
          <a:prstGeom prst="line">
            <a:avLst/>
          </a:prstGeom>
        </p:spPr>
        <p:style>
          <a:lnRef idx="3">
            <a:schemeClr val="dk1"/>
          </a:lnRef>
          <a:fillRef idx="0">
            <a:schemeClr val="dk1"/>
          </a:fillRef>
          <a:effectRef idx="2">
            <a:schemeClr val="dk1"/>
          </a:effectRef>
          <a:fontRef idx="minor">
            <a:schemeClr val="tx1"/>
          </a:fontRef>
        </p:style>
      </p:cxnSp>
      <p:cxnSp>
        <p:nvCxnSpPr>
          <p:cNvPr id="15" name="直線コネクタ 14">
            <a:extLst>
              <a:ext uri="{FF2B5EF4-FFF2-40B4-BE49-F238E27FC236}">
                <a16:creationId xmlns:a16="http://schemas.microsoft.com/office/drawing/2014/main" id="{AE93781F-D249-6358-2CEB-06AD073AD287}"/>
              </a:ext>
            </a:extLst>
          </p:cNvPr>
          <p:cNvCxnSpPr>
            <a:cxnSpLocks/>
            <a:stCxn id="21" idx="2"/>
          </p:cNvCxnSpPr>
          <p:nvPr/>
        </p:nvCxnSpPr>
        <p:spPr>
          <a:xfrm>
            <a:off x="2673942" y="4719716"/>
            <a:ext cx="3610943" cy="873947"/>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18" name="正方形/長方形 17">
            <a:extLst>
              <a:ext uri="{FF2B5EF4-FFF2-40B4-BE49-F238E27FC236}">
                <a16:creationId xmlns:a16="http://schemas.microsoft.com/office/drawing/2014/main" id="{A46FEA59-9470-3E49-26D6-ADB3667753C2}"/>
              </a:ext>
            </a:extLst>
          </p:cNvPr>
          <p:cNvSpPr/>
          <p:nvPr/>
        </p:nvSpPr>
        <p:spPr>
          <a:xfrm>
            <a:off x="6284885" y="4788816"/>
            <a:ext cx="5037326" cy="198645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イラストや画像を２列で縦に投稿更新していく</a:t>
            </a:r>
            <a:endParaRPr kumimoji="1" lang="en-US" altLang="ja-JP" dirty="0">
              <a:solidFill>
                <a:schemeClr val="tx1"/>
              </a:solidFill>
            </a:endParaRPr>
          </a:p>
          <a:p>
            <a:pPr algn="ctr"/>
            <a:r>
              <a:rPr lang="ja-JP" altLang="en-US" dirty="0">
                <a:solidFill>
                  <a:schemeClr val="tx1"/>
                </a:solidFill>
              </a:rPr>
              <a:t>特に分類などはせず、新しいものが上にくる形でいいので、ドラッグ＆ドロップでまとめて手軽に投稿が出来るスタイルだとありがたいです</a:t>
            </a:r>
            <a:endParaRPr lang="en-US" altLang="ja-JP" dirty="0">
              <a:solidFill>
                <a:schemeClr val="tx1"/>
              </a:solidFill>
            </a:endParaRPr>
          </a:p>
          <a:p>
            <a:pPr algn="ctr"/>
            <a:endParaRPr kumimoji="1" lang="en-US" altLang="ja-JP" dirty="0">
              <a:solidFill>
                <a:schemeClr val="tx1"/>
              </a:solidFill>
            </a:endParaRPr>
          </a:p>
          <a:p>
            <a:pPr algn="ctr"/>
            <a:r>
              <a:rPr lang="ja-JP" altLang="en-US" dirty="0">
                <a:solidFill>
                  <a:schemeClr val="tx1"/>
                </a:solidFill>
              </a:rPr>
              <a:t>スマホ表示が遅くならないように、自動で画像サイズを最適化してくれるとベストです</a:t>
            </a:r>
            <a:endParaRPr kumimoji="1" lang="en-US" altLang="ja-JP" dirty="0">
              <a:solidFill>
                <a:schemeClr val="tx1"/>
              </a:solidFill>
            </a:endParaRPr>
          </a:p>
        </p:txBody>
      </p:sp>
      <p:sp>
        <p:nvSpPr>
          <p:cNvPr id="17" name="正方形/長方形 16">
            <a:extLst>
              <a:ext uri="{FF2B5EF4-FFF2-40B4-BE49-F238E27FC236}">
                <a16:creationId xmlns:a16="http://schemas.microsoft.com/office/drawing/2014/main" id="{0F53AB01-C119-FBC5-DBB6-3F1A4235527D}"/>
              </a:ext>
            </a:extLst>
          </p:cNvPr>
          <p:cNvSpPr/>
          <p:nvPr/>
        </p:nvSpPr>
        <p:spPr>
          <a:xfrm>
            <a:off x="417802" y="994624"/>
            <a:ext cx="1401571" cy="17816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1"/>
                </a:solidFill>
              </a:rPr>
              <a:t>画像</a:t>
            </a:r>
            <a:endParaRPr kumimoji="1" lang="en-US" altLang="ja-JP" dirty="0">
              <a:solidFill>
                <a:schemeClr val="bg1"/>
              </a:solidFill>
            </a:endParaRPr>
          </a:p>
        </p:txBody>
      </p:sp>
      <p:sp>
        <p:nvSpPr>
          <p:cNvPr id="19" name="正方形/長方形 18">
            <a:extLst>
              <a:ext uri="{FF2B5EF4-FFF2-40B4-BE49-F238E27FC236}">
                <a16:creationId xmlns:a16="http://schemas.microsoft.com/office/drawing/2014/main" id="{371E4185-6D99-CB2F-3880-9F13C091502D}"/>
              </a:ext>
            </a:extLst>
          </p:cNvPr>
          <p:cNvSpPr/>
          <p:nvPr/>
        </p:nvSpPr>
        <p:spPr>
          <a:xfrm>
            <a:off x="1954301" y="994624"/>
            <a:ext cx="1401571" cy="17816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solidFill>
                <a:schemeClr val="bg1"/>
              </a:solidFill>
            </a:endParaRPr>
          </a:p>
        </p:txBody>
      </p:sp>
      <p:sp>
        <p:nvSpPr>
          <p:cNvPr id="20" name="正方形/長方形 19">
            <a:extLst>
              <a:ext uri="{FF2B5EF4-FFF2-40B4-BE49-F238E27FC236}">
                <a16:creationId xmlns:a16="http://schemas.microsoft.com/office/drawing/2014/main" id="{58A02680-4067-6B94-095E-C54E3262FD10}"/>
              </a:ext>
            </a:extLst>
          </p:cNvPr>
          <p:cNvSpPr/>
          <p:nvPr/>
        </p:nvSpPr>
        <p:spPr>
          <a:xfrm>
            <a:off x="417802" y="2938116"/>
            <a:ext cx="1401571" cy="17816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solidFill>
                <a:schemeClr val="bg1"/>
              </a:solidFill>
            </a:endParaRPr>
          </a:p>
        </p:txBody>
      </p:sp>
      <p:sp>
        <p:nvSpPr>
          <p:cNvPr id="21" name="正方形/長方形 20">
            <a:extLst>
              <a:ext uri="{FF2B5EF4-FFF2-40B4-BE49-F238E27FC236}">
                <a16:creationId xmlns:a16="http://schemas.microsoft.com/office/drawing/2014/main" id="{D5C20F75-B1C4-C21B-46A7-E7DBDA88B493}"/>
              </a:ext>
            </a:extLst>
          </p:cNvPr>
          <p:cNvSpPr/>
          <p:nvPr/>
        </p:nvSpPr>
        <p:spPr>
          <a:xfrm>
            <a:off x="1973156" y="2938116"/>
            <a:ext cx="1401571" cy="1781600"/>
          </a:xfrm>
          <a:prstGeom prst="rect">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solidFill>
                <a:schemeClr val="bg1"/>
              </a:solidFill>
            </a:endParaRPr>
          </a:p>
        </p:txBody>
      </p:sp>
      <p:sp>
        <p:nvSpPr>
          <p:cNvPr id="23" name="矢印: 右 22">
            <a:extLst>
              <a:ext uri="{FF2B5EF4-FFF2-40B4-BE49-F238E27FC236}">
                <a16:creationId xmlns:a16="http://schemas.microsoft.com/office/drawing/2014/main" id="{7F2CDD81-DFE2-81A5-8ACA-A6BABAE33CD0}"/>
              </a:ext>
            </a:extLst>
          </p:cNvPr>
          <p:cNvSpPr/>
          <p:nvPr/>
        </p:nvSpPr>
        <p:spPr>
          <a:xfrm rot="5400000">
            <a:off x="1512967" y="4905175"/>
            <a:ext cx="754144" cy="707011"/>
          </a:xfrm>
          <a:prstGeom prst="rightArrow">
            <a:avLst/>
          </a:prstGeom>
          <a:solidFill>
            <a:srgbClr val="92D050">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42AA9538-254B-EF3C-6230-8B083570145A}"/>
              </a:ext>
            </a:extLst>
          </p:cNvPr>
          <p:cNvSpPr/>
          <p:nvPr/>
        </p:nvSpPr>
        <p:spPr>
          <a:xfrm>
            <a:off x="3617774" y="4449702"/>
            <a:ext cx="1618389" cy="141367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チャンネル</a:t>
            </a:r>
            <a:r>
              <a:rPr lang="en-US" altLang="ja-JP" dirty="0"/>
              <a:t>C</a:t>
            </a:r>
            <a:r>
              <a:rPr lang="ja-JP" altLang="en-US" dirty="0"/>
              <a:t>のシンボル</a:t>
            </a:r>
            <a:endParaRPr lang="en-US" altLang="ja-JP" dirty="0"/>
          </a:p>
          <a:p>
            <a:pPr algn="ctr"/>
            <a:r>
              <a:rPr lang="ja-JP" altLang="en-US" dirty="0"/>
              <a:t>バナーリンク</a:t>
            </a:r>
            <a:endParaRPr lang="en-US" altLang="ja-JP" dirty="0"/>
          </a:p>
        </p:txBody>
      </p:sp>
      <p:sp>
        <p:nvSpPr>
          <p:cNvPr id="29" name="正方形/長方形 28">
            <a:extLst>
              <a:ext uri="{FF2B5EF4-FFF2-40B4-BE49-F238E27FC236}">
                <a16:creationId xmlns:a16="http://schemas.microsoft.com/office/drawing/2014/main" id="{A44B57CC-DC18-7F41-0C1E-363D61265A36}"/>
              </a:ext>
            </a:extLst>
          </p:cNvPr>
          <p:cNvSpPr/>
          <p:nvPr/>
        </p:nvSpPr>
        <p:spPr>
          <a:xfrm>
            <a:off x="6318285" y="2675617"/>
            <a:ext cx="5037326" cy="90747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チャンネル</a:t>
            </a:r>
            <a:r>
              <a:rPr lang="en-US" altLang="ja-JP" dirty="0">
                <a:solidFill>
                  <a:schemeClr val="tx1"/>
                </a:solidFill>
              </a:rPr>
              <a:t>C</a:t>
            </a:r>
            <a:r>
              <a:rPr lang="ja-JP" altLang="en-US" dirty="0">
                <a:solidFill>
                  <a:schemeClr val="tx1"/>
                </a:solidFill>
              </a:rPr>
              <a:t>の</a:t>
            </a:r>
            <a:r>
              <a:rPr lang="en-US" altLang="ja-JP" dirty="0" err="1">
                <a:solidFill>
                  <a:schemeClr val="tx1"/>
                </a:solidFill>
              </a:rPr>
              <a:t>Youtube</a:t>
            </a:r>
            <a:r>
              <a:rPr lang="ja-JP" altLang="en-US" dirty="0">
                <a:solidFill>
                  <a:schemeClr val="tx1"/>
                </a:solidFill>
              </a:rPr>
              <a:t>ページへ</a:t>
            </a:r>
            <a:endParaRPr lang="en-US" altLang="ja-JP" dirty="0">
              <a:solidFill>
                <a:schemeClr val="tx1"/>
              </a:solidFill>
            </a:endParaRPr>
          </a:p>
          <a:p>
            <a:pPr algn="ctr"/>
            <a:r>
              <a:rPr lang="ja-JP" altLang="en-US" dirty="0">
                <a:solidFill>
                  <a:schemeClr val="tx1"/>
                </a:solidFill>
              </a:rPr>
              <a:t>（スクロール追従）</a:t>
            </a:r>
            <a:endParaRPr lang="en-US" altLang="ja-JP" dirty="0">
              <a:solidFill>
                <a:schemeClr val="tx1"/>
              </a:solidFill>
            </a:endParaRPr>
          </a:p>
        </p:txBody>
      </p:sp>
      <p:cxnSp>
        <p:nvCxnSpPr>
          <p:cNvPr id="31" name="直線コネクタ 30">
            <a:extLst>
              <a:ext uri="{FF2B5EF4-FFF2-40B4-BE49-F238E27FC236}">
                <a16:creationId xmlns:a16="http://schemas.microsoft.com/office/drawing/2014/main" id="{5EDB029D-6729-12DB-497E-30B2EB31578D}"/>
              </a:ext>
            </a:extLst>
          </p:cNvPr>
          <p:cNvCxnSpPr>
            <a:cxnSpLocks/>
          </p:cNvCxnSpPr>
          <p:nvPr/>
        </p:nvCxnSpPr>
        <p:spPr>
          <a:xfrm flipV="1">
            <a:off x="5245727" y="3129353"/>
            <a:ext cx="1048585" cy="169930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8658155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534</TotalTime>
  <Words>433</Words>
  <Application>Microsoft Office PowerPoint</Application>
  <PresentationFormat>ワイド画面</PresentationFormat>
  <Paragraphs>72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游ゴシック</vt:lpstr>
      <vt:lpstr>游ゴシック Light</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陽介 赤井</dc:creator>
  <cp:lastModifiedBy>陽介 赤井</cp:lastModifiedBy>
  <cp:revision>23</cp:revision>
  <dcterms:created xsi:type="dcterms:W3CDTF">2022-07-26T22:40:48Z</dcterms:created>
  <dcterms:modified xsi:type="dcterms:W3CDTF">2023-05-14T00:11:04Z</dcterms:modified>
</cp:coreProperties>
</file>