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56" r:id="rId4"/>
    <p:sldId id="261" r:id="rId5"/>
    <p:sldId id="260" r:id="rId6"/>
    <p:sldId id="257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42" autoAdjust="0"/>
    <p:restoredTop sz="94660"/>
  </p:normalViewPr>
  <p:slideViewPr>
    <p:cSldViewPr snapToGrid="0">
      <p:cViewPr varScale="1">
        <p:scale>
          <a:sx n="77" d="100"/>
          <a:sy n="77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C8181-5F71-4159-AE42-7B0D807B597E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A2F4A-9033-4948-915B-BA85DA0E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65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A2F4A-9033-4948-915B-BA85DA0E26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839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A2F4A-9033-4948-915B-BA85DA0E26B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78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A2F4A-9033-4948-915B-BA85DA0E26B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31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3DA36B-5ADD-4B4E-E2B2-405D2EC75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CF0D89-E453-1D0B-9896-737D636A3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1A744C-A6F5-620C-C7B4-C5F46E438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9B6AD7-44B6-AE97-5859-C1E59924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1A4AD-569E-7150-030E-1751C0F89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17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6461C6-02A0-DD72-71AE-220C2332E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74B4A7-5940-7EBE-FE79-1179FDB5A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A17B9B-D154-722B-53C6-07691671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C0B299-12B8-8E69-484E-B44D0EDA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299B66-B08A-2C82-2796-DD64018E5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65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08652D3-F85B-5043-9DD1-4AB922042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338CCF-34F0-D283-4EBE-AE85EB9ED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980AFB-E5C1-446A-67A0-A7B10305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90D98B-FF00-4F07-EBB7-DDBB086B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A600A4-9169-46B7-51C5-C155A7F1F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53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96F93-ABD3-9B31-784F-B6BEA62AC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5CCA12-91E5-B3C4-4296-66723978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F8D80-0351-1653-B333-1625C97B4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402044-A771-A9A1-80D9-B12DE90C5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90CBEC-94B6-C5D0-8B74-1A54C248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53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1044DA-6C4F-305D-2C6D-41E51D22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F7C21-53FA-A691-7676-8624241D7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D1F604-629B-C3E5-1544-83BFDB40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7AF766-0D6D-D3AC-1A8A-9531BD50A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7ACB1-5047-5233-DDC9-1D6B9D6F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83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DB359-DE55-9015-3FBC-2CFF8028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C53CE2-6B50-3368-9FAE-D72D1A49A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EE79E3-10C0-06A3-86F4-85BF19D9B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8A7314-9833-0B98-B520-BE61F0DC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2D9E9E-B10F-2E0C-E4B2-D51D80546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5E95AF-3771-DE26-15E4-C04C768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3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CEBB83-0971-1A9D-EEA6-FCA35681A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3247CC-4A9C-6157-9B60-6F08C9202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65AC5F-6B58-958D-AED0-755FE7557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9F349CF-E29C-C5C1-59EC-4EB6CC0C6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8BBED1E-99F3-1A6F-9522-45889BB0CE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74FE9F6-3111-486A-BF71-AE8DCAE3D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8A5952-8071-8EA8-AAAA-83B59DDF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A31763-C08F-6B37-FC3F-9B72C4A8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93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432B0-B2BF-CC77-54EA-0A91EBF4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84C4EB1-9787-1FC2-0225-26F24867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19243AC-349B-EF2A-08CE-15B9FBD4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EC41A1-7BD4-8853-4359-6C3D8D56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40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CDBAA01-67A3-2AD5-E74C-F8573075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465484-098A-DF2B-CFE8-3E21E6034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C9AC6F-15C0-EABA-607B-F7F87AA8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9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A0D3C2-EFC6-FA35-BA2A-525A4C34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30A250-69D8-99D2-98A2-4F6FCA1EF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0D771D-B3E1-4020-8B59-ECF97DCB9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35DF98-D345-A803-41F5-491112793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5B2807-CD9A-BF30-90CA-14F799684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0BA72F-D6AF-EB7F-6F71-CF8C93D0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55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2D46E4-5E48-57F7-EC90-94C099B93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B449C0-E8C5-AF9C-9938-5628DCBD3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87F873-CCF9-0B91-941A-C31C06E0C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9C5262-2A82-E52A-56FE-D03CB779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9E0616-377B-3DA3-F4C6-4A17D8BE3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F68E5C-A0E8-46E4-401D-939C56566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73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BD0119-9210-185D-EB62-DAE1A38C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B5886B-E388-6A17-2EFA-04B96E71E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99BA9A-F191-4BB4-20E7-58366BA0D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4D2917-3CCB-4972-A074-3B67D85514AD}" type="datetimeFigureOut">
              <a:rPr kumimoji="1" lang="ja-JP" altLang="en-US" smtClean="0"/>
              <a:t>2024/3/16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05E3E3-6518-8B05-8E11-87C91DDEA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38DDAF-1002-4FDA-7740-AE76E59D8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64758-FA6A-4910-9884-D72F2544D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88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2DEA772C-4B9E-C010-62F6-E2883EC88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580" y="566057"/>
            <a:ext cx="8356567" cy="4452484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977C6D-3ED0-4496-D641-84084DD1E3B1}"/>
              </a:ext>
            </a:extLst>
          </p:cNvPr>
          <p:cNvSpPr/>
          <p:nvPr/>
        </p:nvSpPr>
        <p:spPr>
          <a:xfrm>
            <a:off x="1233714" y="2235200"/>
            <a:ext cx="3048000" cy="1785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DFBF017-B815-3540-9A0B-40661C5FE87B}"/>
              </a:ext>
            </a:extLst>
          </p:cNvPr>
          <p:cNvSpPr/>
          <p:nvPr/>
        </p:nvSpPr>
        <p:spPr>
          <a:xfrm>
            <a:off x="1850571" y="2676074"/>
            <a:ext cx="1785257" cy="21771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48BC94F-6F1F-90A4-0CF7-30B814AEF5C1}"/>
              </a:ext>
            </a:extLst>
          </p:cNvPr>
          <p:cNvSpPr/>
          <p:nvPr/>
        </p:nvSpPr>
        <p:spPr>
          <a:xfrm>
            <a:off x="1850571" y="3109686"/>
            <a:ext cx="1785257" cy="21771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BE2E702-B9FA-4539-633D-6C4BC3577BB0}"/>
              </a:ext>
            </a:extLst>
          </p:cNvPr>
          <p:cNvSpPr/>
          <p:nvPr/>
        </p:nvSpPr>
        <p:spPr>
          <a:xfrm>
            <a:off x="1850571" y="3483429"/>
            <a:ext cx="1785257" cy="2177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7EA713-C8BA-6F19-D418-531C805A372A}"/>
              </a:ext>
            </a:extLst>
          </p:cNvPr>
          <p:cNvSpPr txBox="1"/>
          <p:nvPr/>
        </p:nvSpPr>
        <p:spPr>
          <a:xfrm>
            <a:off x="2297653" y="3483429"/>
            <a:ext cx="748923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</a:rPr>
              <a:t>ログイン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607C7E9-9B5A-AFEE-F040-E8E586BAA9C6}"/>
              </a:ext>
            </a:extLst>
          </p:cNvPr>
          <p:cNvSpPr txBox="1"/>
          <p:nvPr/>
        </p:nvSpPr>
        <p:spPr>
          <a:xfrm>
            <a:off x="1782128" y="2897283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パスワード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AE2F661-913A-19BC-E7C2-B34CB4364763}"/>
              </a:ext>
            </a:extLst>
          </p:cNvPr>
          <p:cNvSpPr txBox="1"/>
          <p:nvPr/>
        </p:nvSpPr>
        <p:spPr>
          <a:xfrm>
            <a:off x="1782127" y="2368297"/>
            <a:ext cx="11721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メールアドレス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D312900-94C6-775B-A679-B89995B2205D}"/>
              </a:ext>
            </a:extLst>
          </p:cNvPr>
          <p:cNvCxnSpPr>
            <a:cxnSpLocks/>
          </p:cNvCxnSpPr>
          <p:nvPr/>
        </p:nvCxnSpPr>
        <p:spPr>
          <a:xfrm>
            <a:off x="3635828" y="3008086"/>
            <a:ext cx="2460172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8461AC9A-5815-64EC-4FFA-F2E76F977E91}"/>
              </a:ext>
            </a:extLst>
          </p:cNvPr>
          <p:cNvSpPr/>
          <p:nvPr/>
        </p:nvSpPr>
        <p:spPr>
          <a:xfrm>
            <a:off x="10600652" y="595085"/>
            <a:ext cx="446814" cy="43542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CBB6AEF4-ACE4-D5E0-AA8E-08CF7DA60F3C}"/>
              </a:ext>
            </a:extLst>
          </p:cNvPr>
          <p:cNvCxnSpPr>
            <a:cxnSpLocks/>
          </p:cNvCxnSpPr>
          <p:nvPr/>
        </p:nvCxnSpPr>
        <p:spPr>
          <a:xfrm flipH="1">
            <a:off x="8344660" y="985117"/>
            <a:ext cx="2473673" cy="1250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1F9696-297C-F8CF-3F3F-CD2E0F8D2B01}"/>
              </a:ext>
            </a:extLst>
          </p:cNvPr>
          <p:cNvSpPr txBox="1"/>
          <p:nvPr/>
        </p:nvSpPr>
        <p:spPr>
          <a:xfrm>
            <a:off x="5567132" y="1199323"/>
            <a:ext cx="44546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Google</a:t>
            </a:r>
            <a:r>
              <a:rPr kumimoji="1" lang="ja-JP" altLang="en-US" b="1" dirty="0">
                <a:solidFill>
                  <a:srgbClr val="FF0000"/>
                </a:solidFill>
              </a:rPr>
              <a:t>クローム</a:t>
            </a:r>
            <a:r>
              <a:rPr lang="ja-JP" altLang="en-US" b="1" dirty="0">
                <a:solidFill>
                  <a:srgbClr val="FF0000"/>
                </a:solidFill>
              </a:rPr>
              <a:t>拡張機能　</a:t>
            </a:r>
            <a:r>
              <a:rPr lang="en-US" altLang="ja-JP" b="1" dirty="0">
                <a:solidFill>
                  <a:srgbClr val="FF0000"/>
                </a:solidFill>
              </a:rPr>
              <a:t>LINE</a:t>
            </a:r>
            <a:r>
              <a:rPr lang="ja-JP" altLang="en-US" b="1" dirty="0">
                <a:solidFill>
                  <a:srgbClr val="FF0000"/>
                </a:solidFill>
              </a:rPr>
              <a:t>アプリ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5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079F0C7-C07D-2384-2C73-90731E1537DE}"/>
              </a:ext>
            </a:extLst>
          </p:cNvPr>
          <p:cNvGraphicFramePr>
            <a:graphicFrameLocks noGrp="1"/>
          </p:cNvGraphicFramePr>
          <p:nvPr/>
        </p:nvGraphicFramePr>
        <p:xfrm>
          <a:off x="939801" y="1347289"/>
          <a:ext cx="10464799" cy="307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1456">
                  <a:extLst>
                    <a:ext uri="{9D8B030D-6E8A-4147-A177-3AD203B41FA5}">
                      <a16:colId xmlns:a16="http://schemas.microsoft.com/office/drawing/2014/main" val="2511304970"/>
                    </a:ext>
                  </a:extLst>
                </a:gridCol>
                <a:gridCol w="1901372">
                  <a:extLst>
                    <a:ext uri="{9D8B030D-6E8A-4147-A177-3AD203B41FA5}">
                      <a16:colId xmlns:a16="http://schemas.microsoft.com/office/drawing/2014/main" val="2454326462"/>
                    </a:ext>
                  </a:extLst>
                </a:gridCol>
                <a:gridCol w="5290685">
                  <a:extLst>
                    <a:ext uri="{9D8B030D-6E8A-4147-A177-3AD203B41FA5}">
                      <a16:colId xmlns:a16="http://schemas.microsoft.com/office/drawing/2014/main" val="1280124870"/>
                    </a:ext>
                  </a:extLst>
                </a:gridCol>
                <a:gridCol w="1411286">
                  <a:extLst>
                    <a:ext uri="{9D8B030D-6E8A-4147-A177-3AD203B41FA5}">
                      <a16:colId xmlns:a16="http://schemas.microsoft.com/office/drawing/2014/main" val="1630568998"/>
                    </a:ext>
                  </a:extLst>
                </a:gridCol>
              </a:tblGrid>
              <a:tr h="3435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相手のお名前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受信メッセージ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送信ボタン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956811"/>
                  </a:ext>
                </a:extLst>
              </a:tr>
              <a:tr h="74167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矢部小勝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/>
                        <a:t>お世話になります。 お時間何時くらいでしょうか？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時以降空いておりまして </a:t>
                      </a:r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</a:t>
                      </a:r>
                      <a:r>
                        <a:rPr lang="en-US" altLang="ja-JP" sz="1000" dirty="0"/>
                        <a:t>〜20</a:t>
                      </a:r>
                      <a:r>
                        <a:rPr lang="ja-JP" altLang="en-US" sz="1000" dirty="0"/>
                        <a:t>時の間ごろなどお忙しいでしょうか？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送信済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58931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kobeintel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213017"/>
                  </a:ext>
                </a:extLst>
              </a:tr>
              <a:tr h="52959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あきむね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887252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白木家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340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田所奈美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13826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ソフト経理携帯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20864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08DD9B-1926-B03D-444C-619B0C1AAA37}"/>
              </a:ext>
            </a:extLst>
          </p:cNvPr>
          <p:cNvSpPr/>
          <p:nvPr/>
        </p:nvSpPr>
        <p:spPr>
          <a:xfrm>
            <a:off x="939801" y="875545"/>
            <a:ext cx="1802798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7D765B-D6AB-C173-136C-5513BAC0606F}"/>
              </a:ext>
            </a:extLst>
          </p:cNvPr>
          <p:cNvSpPr txBox="1"/>
          <p:nvPr/>
        </p:nvSpPr>
        <p:spPr>
          <a:xfrm>
            <a:off x="1173369" y="880776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LINE</a:t>
            </a:r>
            <a:r>
              <a:rPr kumimoji="1" lang="ja-JP" altLang="en-US" dirty="0"/>
              <a:t>同期</a:t>
            </a:r>
            <a:r>
              <a:rPr kumimoji="1" lang="ja-JP" altLang="en-US" sz="800" dirty="0"/>
              <a:t>ボタン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179511-34F8-DAB1-8107-5D465B9B3E5F}"/>
              </a:ext>
            </a:extLst>
          </p:cNvPr>
          <p:cNvSpPr/>
          <p:nvPr/>
        </p:nvSpPr>
        <p:spPr>
          <a:xfrm>
            <a:off x="3196679" y="875545"/>
            <a:ext cx="2196956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B3DE04-9232-AF3F-8069-DBE6A4D88D29}"/>
              </a:ext>
            </a:extLst>
          </p:cNvPr>
          <p:cNvSpPr txBox="1"/>
          <p:nvPr/>
        </p:nvSpPr>
        <p:spPr>
          <a:xfrm>
            <a:off x="3336553" y="881018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Chat GPT</a:t>
            </a:r>
            <a:r>
              <a:rPr kumimoji="1" lang="ja-JP" altLang="en-US" dirty="0"/>
              <a:t>同期</a:t>
            </a:r>
            <a:r>
              <a:rPr kumimoji="1" lang="ja-JP" altLang="en-US" sz="800" dirty="0"/>
              <a:t>ボタン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E1243AA-9E83-CF1B-2B7C-40A2621FAF85}"/>
              </a:ext>
            </a:extLst>
          </p:cNvPr>
          <p:cNvSpPr/>
          <p:nvPr/>
        </p:nvSpPr>
        <p:spPr>
          <a:xfrm>
            <a:off x="1309625" y="5283200"/>
            <a:ext cx="2449575" cy="12192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AF56B3F5-D967-350C-70F8-A47F694999BC}"/>
              </a:ext>
            </a:extLst>
          </p:cNvPr>
          <p:cNvCxnSpPr>
            <a:cxnSpLocks/>
          </p:cNvCxnSpPr>
          <p:nvPr/>
        </p:nvCxnSpPr>
        <p:spPr>
          <a:xfrm flipH="1">
            <a:off x="2742599" y="2264229"/>
            <a:ext cx="948981" cy="316675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8FC4365-DB9A-F6B3-1D5B-FFD957C8C661}"/>
              </a:ext>
            </a:extLst>
          </p:cNvPr>
          <p:cNvCxnSpPr>
            <a:cxnSpLocks/>
          </p:cNvCxnSpPr>
          <p:nvPr/>
        </p:nvCxnSpPr>
        <p:spPr>
          <a:xfrm flipH="1">
            <a:off x="2900218" y="2264229"/>
            <a:ext cx="3790868" cy="31667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B245F31-A5B1-16BA-A925-E28326D91404}"/>
              </a:ext>
            </a:extLst>
          </p:cNvPr>
          <p:cNvSpPr txBox="1"/>
          <p:nvPr/>
        </p:nvSpPr>
        <p:spPr>
          <a:xfrm>
            <a:off x="1684254" y="5453068"/>
            <a:ext cx="170031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212722"/>
                </a:solidFill>
              </a:rPr>
              <a:t>Chat GPT </a:t>
            </a:r>
          </a:p>
          <a:p>
            <a:r>
              <a:rPr lang="en-US" altLang="ja-JP" b="1" dirty="0">
                <a:solidFill>
                  <a:srgbClr val="212722"/>
                </a:solidFill>
              </a:rPr>
              <a:t>Chat GPTAPI</a:t>
            </a:r>
          </a:p>
          <a:p>
            <a:r>
              <a:rPr lang="en-US" altLang="ja-JP" b="1" dirty="0">
                <a:solidFill>
                  <a:srgbClr val="212722"/>
                </a:solidFill>
              </a:rPr>
              <a:t>Chat </a:t>
            </a:r>
            <a:r>
              <a:rPr kumimoji="1" lang="en-US" altLang="ja-JP" b="1" dirty="0">
                <a:solidFill>
                  <a:srgbClr val="212722"/>
                </a:solidFill>
              </a:rPr>
              <a:t>GPTS</a:t>
            </a:r>
            <a:endParaRPr kumimoji="1" lang="ja-JP" altLang="en-US" b="1" dirty="0">
              <a:solidFill>
                <a:srgbClr val="212722"/>
              </a:solidFill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3C3D7E0-98D0-B175-AF18-BB0FFAD7D89E}"/>
              </a:ext>
            </a:extLst>
          </p:cNvPr>
          <p:cNvCxnSpPr>
            <a:cxnSpLocks/>
          </p:cNvCxnSpPr>
          <p:nvPr/>
        </p:nvCxnSpPr>
        <p:spPr>
          <a:xfrm flipH="1">
            <a:off x="1927652" y="396969"/>
            <a:ext cx="259050" cy="5171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BCB29DD-8402-98FA-5091-0CF176025B73}"/>
              </a:ext>
            </a:extLst>
          </p:cNvPr>
          <p:cNvSpPr txBox="1"/>
          <p:nvPr/>
        </p:nvSpPr>
        <p:spPr>
          <a:xfrm>
            <a:off x="2186702" y="86601"/>
            <a:ext cx="5775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LINE</a:t>
            </a:r>
            <a:r>
              <a:rPr lang="ja-JP" altLang="en-US" sz="1600" dirty="0"/>
              <a:t>から名前と最終メッセージを吸い上げる（１５名程度）</a:t>
            </a:r>
            <a:endParaRPr kumimoji="1" lang="ja-JP" altLang="en-US" sz="1600" dirty="0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2BF95A4-161D-456D-DEF8-7F262D4EBA95}"/>
              </a:ext>
            </a:extLst>
          </p:cNvPr>
          <p:cNvCxnSpPr>
            <a:cxnSpLocks/>
          </p:cNvCxnSpPr>
          <p:nvPr/>
        </p:nvCxnSpPr>
        <p:spPr>
          <a:xfrm flipH="1">
            <a:off x="5290623" y="1025811"/>
            <a:ext cx="446298" cy="111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2005187-FF16-2BF6-028E-4DA7FE483612}"/>
              </a:ext>
            </a:extLst>
          </p:cNvPr>
          <p:cNvSpPr txBox="1"/>
          <p:nvPr/>
        </p:nvSpPr>
        <p:spPr>
          <a:xfrm>
            <a:off x="2171545" y="326332"/>
            <a:ext cx="5109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１５名の最終メッセージは「受信メッセージ」へ表示</a:t>
            </a:r>
            <a:endParaRPr kumimoji="1" lang="ja-JP" altLang="en-US" sz="16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6E9DF7B-0565-BC1B-7015-54BBA47DDE7A}"/>
              </a:ext>
            </a:extLst>
          </p:cNvPr>
          <p:cNvSpPr txBox="1"/>
          <p:nvPr/>
        </p:nvSpPr>
        <p:spPr>
          <a:xfrm>
            <a:off x="4199892" y="6108842"/>
            <a:ext cx="7204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Chat GPT</a:t>
            </a:r>
            <a:r>
              <a:rPr lang="ja-JP" altLang="en-US" b="1" dirty="0">
                <a:solidFill>
                  <a:srgbClr val="FF0000"/>
                </a:solidFill>
              </a:rPr>
              <a:t>の応答が「送信メッセージ」枠に入る（返信）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4488A09-A481-122D-6257-C6DB0CAC9F73}"/>
              </a:ext>
            </a:extLst>
          </p:cNvPr>
          <p:cNvSpPr txBox="1"/>
          <p:nvPr/>
        </p:nvSpPr>
        <p:spPr>
          <a:xfrm>
            <a:off x="4032160" y="57300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</a:rPr>
              <a:t>「受信メッセージ」が</a:t>
            </a:r>
            <a:r>
              <a:rPr lang="en-US" altLang="ja-JP" b="1" dirty="0">
                <a:solidFill>
                  <a:srgbClr val="00B050"/>
                </a:solidFill>
              </a:rPr>
              <a:t>Chat GPT</a:t>
            </a:r>
            <a:r>
              <a:rPr lang="ja-JP" altLang="en-US" b="1" dirty="0">
                <a:solidFill>
                  <a:srgbClr val="00B050"/>
                </a:solidFill>
              </a:rPr>
              <a:t>にポスト</a:t>
            </a:r>
            <a:endParaRPr kumimoji="1" lang="ja-JP" altLang="en-US" b="1" dirty="0">
              <a:solidFill>
                <a:srgbClr val="00B05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9C0F41-CBC6-4521-EAC1-4FAD53D431FB}"/>
              </a:ext>
            </a:extLst>
          </p:cNvPr>
          <p:cNvSpPr txBox="1"/>
          <p:nvPr/>
        </p:nvSpPr>
        <p:spPr>
          <a:xfrm>
            <a:off x="5662451" y="841145"/>
            <a:ext cx="6252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Chat GPT</a:t>
            </a:r>
            <a:r>
              <a:rPr lang="ja-JP" altLang="en-US" b="1" dirty="0">
                <a:solidFill>
                  <a:srgbClr val="FF0000"/>
                </a:solidFill>
              </a:rPr>
              <a:t>へ「受信メッセージ」をポストするボタン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3BE5BB4-B58A-E0B3-34E5-9CC16376BA66}"/>
              </a:ext>
            </a:extLst>
          </p:cNvPr>
          <p:cNvSpPr txBox="1"/>
          <p:nvPr/>
        </p:nvSpPr>
        <p:spPr>
          <a:xfrm>
            <a:off x="6618763" y="2330747"/>
            <a:ext cx="3394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212722"/>
                </a:solidFill>
                <a:highlight>
                  <a:srgbClr val="FFFF00"/>
                </a:highlight>
              </a:rPr>
              <a:t>手動入力、コピペも可能にする</a:t>
            </a:r>
            <a:endParaRPr kumimoji="1" lang="ja-JP" altLang="en-US" b="1" dirty="0">
              <a:solidFill>
                <a:srgbClr val="212722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60678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F37B5650-76E0-C4F2-CF2F-7496C472C9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12" r="-328"/>
          <a:stretch/>
        </p:blipFill>
        <p:spPr>
          <a:xfrm>
            <a:off x="8658224" y="714376"/>
            <a:ext cx="3162300" cy="5633542"/>
          </a:xfrm>
          <a:prstGeom prst="rect">
            <a:avLst/>
          </a:prstGeom>
        </p:spPr>
      </p:pic>
      <p:pic>
        <p:nvPicPr>
          <p:cNvPr id="7" name="図 6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ABEE3869-56A8-EED5-7818-DC32630C0E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8"/>
          <a:stretch/>
        </p:blipFill>
        <p:spPr>
          <a:xfrm>
            <a:off x="172669" y="714376"/>
            <a:ext cx="10066705" cy="563354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D0DCF6C1-279B-BF77-FE35-5C0B9F621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6200" y="2154477"/>
            <a:ext cx="4944323" cy="2781182"/>
          </a:xfrm>
          <a:prstGeom prst="rect">
            <a:avLst/>
          </a:prstGeom>
        </p:spPr>
      </p:pic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ADBEF728-AA1A-6DE5-6B70-D9345116D694}"/>
              </a:ext>
            </a:extLst>
          </p:cNvPr>
          <p:cNvCxnSpPr>
            <a:cxnSpLocks/>
          </p:cNvCxnSpPr>
          <p:nvPr/>
        </p:nvCxnSpPr>
        <p:spPr>
          <a:xfrm flipH="1">
            <a:off x="3105939" y="2968978"/>
            <a:ext cx="5045914" cy="171161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0F82EAB9-DDAA-D8C5-962C-0C78787C1A66}"/>
              </a:ext>
            </a:extLst>
          </p:cNvPr>
          <p:cNvCxnSpPr>
            <a:cxnSpLocks/>
          </p:cNvCxnSpPr>
          <p:nvPr/>
        </p:nvCxnSpPr>
        <p:spPr>
          <a:xfrm flipH="1">
            <a:off x="6096000" y="2968978"/>
            <a:ext cx="3386667" cy="2104811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E960B44-9808-3F7A-C44F-0B684508369D}"/>
              </a:ext>
            </a:extLst>
          </p:cNvPr>
          <p:cNvSpPr/>
          <p:nvPr/>
        </p:nvSpPr>
        <p:spPr>
          <a:xfrm>
            <a:off x="8349673" y="6115916"/>
            <a:ext cx="1219200" cy="204293"/>
          </a:xfrm>
          <a:prstGeom prst="rect">
            <a:avLst/>
          </a:prstGeom>
          <a:solidFill>
            <a:srgbClr val="21272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09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ABEE3869-56A8-EED5-7818-DC32630C0E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8"/>
          <a:stretch/>
        </p:blipFill>
        <p:spPr>
          <a:xfrm>
            <a:off x="172669" y="714376"/>
            <a:ext cx="10066705" cy="5633542"/>
          </a:xfrm>
          <a:prstGeom prst="rect">
            <a:avLst/>
          </a:prstGeom>
        </p:spPr>
      </p:pic>
      <p:pic>
        <p:nvPicPr>
          <p:cNvPr id="19" name="図 18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F37B5650-76E0-C4F2-CF2F-7496C472C9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12" r="-328"/>
          <a:stretch/>
        </p:blipFill>
        <p:spPr>
          <a:xfrm>
            <a:off x="8658224" y="714376"/>
            <a:ext cx="3162300" cy="563354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1D37B8F-ED79-68CC-6A58-45669EEB9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290" y="2085975"/>
            <a:ext cx="4775200" cy="2686050"/>
          </a:xfrm>
          <a:prstGeom prst="rect">
            <a:avLst/>
          </a:prstGeom>
        </p:spPr>
      </p:pic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ADBEF728-AA1A-6DE5-6B70-D9345116D694}"/>
              </a:ext>
            </a:extLst>
          </p:cNvPr>
          <p:cNvCxnSpPr>
            <a:cxnSpLocks/>
          </p:cNvCxnSpPr>
          <p:nvPr/>
        </p:nvCxnSpPr>
        <p:spPr>
          <a:xfrm flipH="1">
            <a:off x="3105939" y="2968978"/>
            <a:ext cx="5045914" cy="171161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0F82EAB9-DDAA-D8C5-962C-0C78787C1A66}"/>
              </a:ext>
            </a:extLst>
          </p:cNvPr>
          <p:cNvCxnSpPr>
            <a:cxnSpLocks/>
          </p:cNvCxnSpPr>
          <p:nvPr/>
        </p:nvCxnSpPr>
        <p:spPr>
          <a:xfrm flipH="1">
            <a:off x="6096000" y="2968978"/>
            <a:ext cx="3386667" cy="2104811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57C1692-2107-1588-E4C0-014C46B2B459}"/>
              </a:ext>
            </a:extLst>
          </p:cNvPr>
          <p:cNvSpPr txBox="1"/>
          <p:nvPr/>
        </p:nvSpPr>
        <p:spPr>
          <a:xfrm>
            <a:off x="10745745" y="2602715"/>
            <a:ext cx="56341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500" b="1" dirty="0">
                <a:solidFill>
                  <a:schemeClr val="bg1"/>
                </a:solidFill>
              </a:rPr>
              <a:t>送信ボタン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E960B44-9808-3F7A-C44F-0B684508369D}"/>
              </a:ext>
            </a:extLst>
          </p:cNvPr>
          <p:cNvSpPr/>
          <p:nvPr/>
        </p:nvSpPr>
        <p:spPr>
          <a:xfrm>
            <a:off x="8349673" y="6115916"/>
            <a:ext cx="1219200" cy="204293"/>
          </a:xfrm>
          <a:prstGeom prst="rect">
            <a:avLst/>
          </a:prstGeom>
          <a:solidFill>
            <a:srgbClr val="21272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06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B0DC06F-227C-A89C-5911-79003BA2E55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079F0C7-C07D-2384-2C73-90731E15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692092"/>
              </p:ext>
            </p:extLst>
          </p:nvPr>
        </p:nvGraphicFramePr>
        <p:xfrm>
          <a:off x="939801" y="1347289"/>
          <a:ext cx="10464799" cy="307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1456">
                  <a:extLst>
                    <a:ext uri="{9D8B030D-6E8A-4147-A177-3AD203B41FA5}">
                      <a16:colId xmlns:a16="http://schemas.microsoft.com/office/drawing/2014/main" val="2511304970"/>
                    </a:ext>
                  </a:extLst>
                </a:gridCol>
                <a:gridCol w="1901372">
                  <a:extLst>
                    <a:ext uri="{9D8B030D-6E8A-4147-A177-3AD203B41FA5}">
                      <a16:colId xmlns:a16="http://schemas.microsoft.com/office/drawing/2014/main" val="2454326462"/>
                    </a:ext>
                  </a:extLst>
                </a:gridCol>
                <a:gridCol w="5290685">
                  <a:extLst>
                    <a:ext uri="{9D8B030D-6E8A-4147-A177-3AD203B41FA5}">
                      <a16:colId xmlns:a16="http://schemas.microsoft.com/office/drawing/2014/main" val="1280124870"/>
                    </a:ext>
                  </a:extLst>
                </a:gridCol>
                <a:gridCol w="1411286">
                  <a:extLst>
                    <a:ext uri="{9D8B030D-6E8A-4147-A177-3AD203B41FA5}">
                      <a16:colId xmlns:a16="http://schemas.microsoft.com/office/drawing/2014/main" val="1630568998"/>
                    </a:ext>
                  </a:extLst>
                </a:gridCol>
              </a:tblGrid>
              <a:tr h="3435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相手のお名前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受信メッセージ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送信ボタン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956811"/>
                  </a:ext>
                </a:extLst>
              </a:tr>
              <a:tr h="74167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矢部小勝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/>
                        <a:t>お世話になります。 お時間何時くらいでしょうか？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時以降空いておりまして </a:t>
                      </a:r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</a:t>
                      </a:r>
                      <a:r>
                        <a:rPr lang="en-US" altLang="ja-JP" sz="1000" dirty="0"/>
                        <a:t>〜20</a:t>
                      </a:r>
                      <a:r>
                        <a:rPr lang="ja-JP" altLang="en-US" sz="1000" dirty="0"/>
                        <a:t>時の間ごろなどお忙しいでしょうか？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送信済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58931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kobeintel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送信前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213017"/>
                  </a:ext>
                </a:extLst>
              </a:tr>
              <a:tr h="52959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あきむね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送信前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887252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白木家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送信前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340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田所奈美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送信前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13826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ソフト経理携帯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送信前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20864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08DD9B-1926-B03D-444C-619B0C1AAA37}"/>
              </a:ext>
            </a:extLst>
          </p:cNvPr>
          <p:cNvSpPr/>
          <p:nvPr/>
        </p:nvSpPr>
        <p:spPr>
          <a:xfrm>
            <a:off x="939801" y="875545"/>
            <a:ext cx="1802798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7D765B-D6AB-C173-136C-5513BAC0606F}"/>
              </a:ext>
            </a:extLst>
          </p:cNvPr>
          <p:cNvSpPr txBox="1"/>
          <p:nvPr/>
        </p:nvSpPr>
        <p:spPr>
          <a:xfrm>
            <a:off x="1173369" y="880776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LINE</a:t>
            </a:r>
            <a:r>
              <a:rPr kumimoji="1" lang="ja-JP" altLang="en-US" dirty="0"/>
              <a:t>同期</a:t>
            </a:r>
            <a:r>
              <a:rPr kumimoji="1" lang="ja-JP" altLang="en-US" sz="800" dirty="0"/>
              <a:t>ボタン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179511-34F8-DAB1-8107-5D465B9B3E5F}"/>
              </a:ext>
            </a:extLst>
          </p:cNvPr>
          <p:cNvSpPr/>
          <p:nvPr/>
        </p:nvSpPr>
        <p:spPr>
          <a:xfrm>
            <a:off x="3196679" y="875545"/>
            <a:ext cx="2196956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B3DE04-9232-AF3F-8069-DBE6A4D88D29}"/>
              </a:ext>
            </a:extLst>
          </p:cNvPr>
          <p:cNvSpPr txBox="1"/>
          <p:nvPr/>
        </p:nvSpPr>
        <p:spPr>
          <a:xfrm>
            <a:off x="3336553" y="881018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Chat GPT</a:t>
            </a:r>
            <a:r>
              <a:rPr kumimoji="1" lang="ja-JP" altLang="en-US" dirty="0"/>
              <a:t>同期</a:t>
            </a:r>
            <a:r>
              <a:rPr kumimoji="1" lang="ja-JP" altLang="en-US" sz="800" dirty="0"/>
              <a:t>ボタン</a:t>
            </a:r>
          </a:p>
        </p:txBody>
      </p:sp>
    </p:spTree>
    <p:extLst>
      <p:ext uri="{BB962C8B-B14F-4D97-AF65-F5344CB8AC3E}">
        <p14:creationId xmlns:p14="http://schemas.microsoft.com/office/powerpoint/2010/main" val="293042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079F0C7-C07D-2384-2C73-90731E15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82518"/>
              </p:ext>
            </p:extLst>
          </p:nvPr>
        </p:nvGraphicFramePr>
        <p:xfrm>
          <a:off x="939801" y="1347289"/>
          <a:ext cx="10464799" cy="307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1456">
                  <a:extLst>
                    <a:ext uri="{9D8B030D-6E8A-4147-A177-3AD203B41FA5}">
                      <a16:colId xmlns:a16="http://schemas.microsoft.com/office/drawing/2014/main" val="2511304970"/>
                    </a:ext>
                  </a:extLst>
                </a:gridCol>
                <a:gridCol w="1901372">
                  <a:extLst>
                    <a:ext uri="{9D8B030D-6E8A-4147-A177-3AD203B41FA5}">
                      <a16:colId xmlns:a16="http://schemas.microsoft.com/office/drawing/2014/main" val="2454326462"/>
                    </a:ext>
                  </a:extLst>
                </a:gridCol>
                <a:gridCol w="5290685">
                  <a:extLst>
                    <a:ext uri="{9D8B030D-6E8A-4147-A177-3AD203B41FA5}">
                      <a16:colId xmlns:a16="http://schemas.microsoft.com/office/drawing/2014/main" val="1280124870"/>
                    </a:ext>
                  </a:extLst>
                </a:gridCol>
                <a:gridCol w="1411286">
                  <a:extLst>
                    <a:ext uri="{9D8B030D-6E8A-4147-A177-3AD203B41FA5}">
                      <a16:colId xmlns:a16="http://schemas.microsoft.com/office/drawing/2014/main" val="1630568998"/>
                    </a:ext>
                  </a:extLst>
                </a:gridCol>
              </a:tblGrid>
              <a:tr h="3435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相手のお名前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受信メッセージ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送信メッセージ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送信ボタン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956811"/>
                  </a:ext>
                </a:extLst>
              </a:tr>
              <a:tr h="74167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矢部小勝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/>
                        <a:t>お世話になります。 お時間何時くらいでしょうか？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時以降空いておりまして </a:t>
                      </a:r>
                      <a:r>
                        <a:rPr lang="en-US" altLang="ja-JP" sz="1000" dirty="0"/>
                        <a:t>16</a:t>
                      </a:r>
                      <a:r>
                        <a:rPr lang="ja-JP" altLang="en-US" sz="1000" dirty="0"/>
                        <a:t>時</a:t>
                      </a:r>
                      <a:r>
                        <a:rPr lang="en-US" altLang="ja-JP" sz="1000" dirty="0"/>
                        <a:t>〜20</a:t>
                      </a:r>
                      <a:r>
                        <a:rPr lang="ja-JP" altLang="en-US" sz="1000" dirty="0"/>
                        <a:t>時の間ごろなどお忙しいでしょうか？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送信済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58931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kobeintel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213017"/>
                  </a:ext>
                </a:extLst>
              </a:tr>
              <a:tr h="52959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あきむね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887252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白木家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340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田所奈美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138267"/>
                  </a:ext>
                </a:extLst>
              </a:tr>
              <a:tr h="34352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ソフト経理携帯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/>
                        <a:t>【</a:t>
                      </a:r>
                      <a:r>
                        <a:rPr kumimoji="1" lang="ja-JP" altLang="en-US" sz="1000" dirty="0"/>
                        <a:t>送信</a:t>
                      </a:r>
                      <a:r>
                        <a:rPr kumimoji="1" lang="en-US" altLang="ja-JP" sz="1000" dirty="0"/>
                        <a:t>】</a:t>
                      </a:r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20864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08DD9B-1926-B03D-444C-619B0C1AAA37}"/>
              </a:ext>
            </a:extLst>
          </p:cNvPr>
          <p:cNvSpPr/>
          <p:nvPr/>
        </p:nvSpPr>
        <p:spPr>
          <a:xfrm>
            <a:off x="939801" y="875545"/>
            <a:ext cx="1802798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7D765B-D6AB-C173-136C-5513BAC0606F}"/>
              </a:ext>
            </a:extLst>
          </p:cNvPr>
          <p:cNvSpPr txBox="1"/>
          <p:nvPr/>
        </p:nvSpPr>
        <p:spPr>
          <a:xfrm>
            <a:off x="1095994" y="916849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お友達同期</a:t>
            </a:r>
            <a:r>
              <a:rPr kumimoji="1" lang="ja-JP" altLang="en-US" sz="800" dirty="0"/>
              <a:t>ボタン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179511-34F8-DAB1-8107-5D465B9B3E5F}"/>
              </a:ext>
            </a:extLst>
          </p:cNvPr>
          <p:cNvSpPr/>
          <p:nvPr/>
        </p:nvSpPr>
        <p:spPr>
          <a:xfrm>
            <a:off x="3196679" y="875545"/>
            <a:ext cx="2196956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B3DE04-9232-AF3F-8069-DBE6A4D88D29}"/>
              </a:ext>
            </a:extLst>
          </p:cNvPr>
          <p:cNvSpPr txBox="1"/>
          <p:nvPr/>
        </p:nvSpPr>
        <p:spPr>
          <a:xfrm>
            <a:off x="3336553" y="881018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メッセージ同期</a:t>
            </a:r>
            <a:r>
              <a:rPr kumimoji="1" lang="ja-JP" altLang="en-US" sz="800" dirty="0"/>
              <a:t>ボタン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E1243AA-9E83-CF1B-2B7C-40A2621FAF85}"/>
              </a:ext>
            </a:extLst>
          </p:cNvPr>
          <p:cNvSpPr/>
          <p:nvPr/>
        </p:nvSpPr>
        <p:spPr>
          <a:xfrm>
            <a:off x="1309625" y="5283200"/>
            <a:ext cx="2449575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AF56B3F5-D967-350C-70F8-A47F694999BC}"/>
              </a:ext>
            </a:extLst>
          </p:cNvPr>
          <p:cNvCxnSpPr>
            <a:cxnSpLocks/>
          </p:cNvCxnSpPr>
          <p:nvPr/>
        </p:nvCxnSpPr>
        <p:spPr>
          <a:xfrm flipH="1">
            <a:off x="2648453" y="2264229"/>
            <a:ext cx="1043127" cy="3289579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8FC4365-DB9A-F6B3-1D5B-FFD957C8C661}"/>
              </a:ext>
            </a:extLst>
          </p:cNvPr>
          <p:cNvCxnSpPr>
            <a:cxnSpLocks/>
          </p:cNvCxnSpPr>
          <p:nvPr/>
        </p:nvCxnSpPr>
        <p:spPr>
          <a:xfrm flipH="1">
            <a:off x="2922566" y="2264229"/>
            <a:ext cx="3768520" cy="32895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B245F31-A5B1-16BA-A925-E28326D91404}"/>
              </a:ext>
            </a:extLst>
          </p:cNvPr>
          <p:cNvSpPr txBox="1"/>
          <p:nvPr/>
        </p:nvSpPr>
        <p:spPr>
          <a:xfrm>
            <a:off x="1707903" y="5553808"/>
            <a:ext cx="1653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Chat GPT API</a:t>
            </a:r>
          </a:p>
          <a:p>
            <a:r>
              <a:rPr lang="en-US" altLang="ja-JP" dirty="0"/>
              <a:t>Chat </a:t>
            </a:r>
            <a:r>
              <a:rPr kumimoji="1" lang="en-US" altLang="ja-JP" dirty="0"/>
              <a:t>GPTS</a:t>
            </a:r>
            <a:endParaRPr kumimoji="1" lang="ja-JP" altLang="en-US" dirty="0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3C3D7E0-98D0-B175-AF18-BB0FFAD7D89E}"/>
              </a:ext>
            </a:extLst>
          </p:cNvPr>
          <p:cNvCxnSpPr>
            <a:cxnSpLocks/>
          </p:cNvCxnSpPr>
          <p:nvPr/>
        </p:nvCxnSpPr>
        <p:spPr>
          <a:xfrm flipH="1">
            <a:off x="1927652" y="396969"/>
            <a:ext cx="259050" cy="5171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BCB29DD-8402-98FA-5091-0CF176025B73}"/>
              </a:ext>
            </a:extLst>
          </p:cNvPr>
          <p:cNvSpPr txBox="1"/>
          <p:nvPr/>
        </p:nvSpPr>
        <p:spPr>
          <a:xfrm>
            <a:off x="1941309" y="86357"/>
            <a:ext cx="4629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LINE</a:t>
            </a:r>
            <a:r>
              <a:rPr lang="ja-JP" altLang="en-US" dirty="0"/>
              <a:t>のお名前を吸い上げる（１５名程度）</a:t>
            </a:r>
            <a:endParaRPr kumimoji="1" lang="ja-JP" altLang="en-US" dirty="0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2BF95A4-161D-456D-DEF8-7F262D4EBA95}"/>
              </a:ext>
            </a:extLst>
          </p:cNvPr>
          <p:cNvCxnSpPr>
            <a:cxnSpLocks/>
            <a:stCxn id="29" idx="1"/>
          </p:cNvCxnSpPr>
          <p:nvPr/>
        </p:nvCxnSpPr>
        <p:spPr>
          <a:xfrm flipH="1">
            <a:off x="4279452" y="615468"/>
            <a:ext cx="1114183" cy="3007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2005187-FF16-2BF6-028E-4DA7FE483612}"/>
              </a:ext>
            </a:extLst>
          </p:cNvPr>
          <p:cNvSpPr txBox="1"/>
          <p:nvPr/>
        </p:nvSpPr>
        <p:spPr>
          <a:xfrm>
            <a:off x="5393635" y="446191"/>
            <a:ext cx="6545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吸い上げた１５名の最終メッセージ吸い上げて「受信メッセージ」へ</a:t>
            </a:r>
            <a:endParaRPr kumimoji="1" lang="ja-JP" altLang="en-US" sz="16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6E9DF7B-0565-BC1B-7015-54BBA47DDE7A}"/>
              </a:ext>
            </a:extLst>
          </p:cNvPr>
          <p:cNvSpPr txBox="1"/>
          <p:nvPr/>
        </p:nvSpPr>
        <p:spPr>
          <a:xfrm>
            <a:off x="4032160" y="6090992"/>
            <a:ext cx="7204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Chat GPTAPI</a:t>
            </a:r>
            <a:r>
              <a:rPr lang="ja-JP" altLang="en-US" b="1" dirty="0">
                <a:solidFill>
                  <a:srgbClr val="FF0000"/>
                </a:solidFill>
              </a:rPr>
              <a:t>の応答が自動で送信メッセージ枠に入る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4488A09-A481-122D-6257-C6DB0CAC9F73}"/>
              </a:ext>
            </a:extLst>
          </p:cNvPr>
          <p:cNvSpPr txBox="1"/>
          <p:nvPr/>
        </p:nvSpPr>
        <p:spPr>
          <a:xfrm>
            <a:off x="4032160" y="57300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</a:rPr>
              <a:t>受信メッセージが</a:t>
            </a:r>
            <a:r>
              <a:rPr lang="en-US" altLang="ja-JP" b="1" dirty="0">
                <a:solidFill>
                  <a:srgbClr val="00B050"/>
                </a:solidFill>
              </a:rPr>
              <a:t>Chat GPTAPI</a:t>
            </a:r>
            <a:r>
              <a:rPr lang="ja-JP" altLang="en-US" b="1" dirty="0">
                <a:solidFill>
                  <a:srgbClr val="00B050"/>
                </a:solidFill>
              </a:rPr>
              <a:t>自動で問いに行く</a:t>
            </a:r>
            <a:endParaRPr kumimoji="1" lang="ja-JP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77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</TotalTime>
  <Words>352</Words>
  <Application>Microsoft Office PowerPoint</Application>
  <PresentationFormat>ワイド画面</PresentationFormat>
  <Paragraphs>83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SHIRAKI</dc:creator>
  <cp:lastModifiedBy>TAKANORI SHIRAKI</cp:lastModifiedBy>
  <cp:revision>1</cp:revision>
  <dcterms:created xsi:type="dcterms:W3CDTF">2024-03-15T16:20:55Z</dcterms:created>
  <dcterms:modified xsi:type="dcterms:W3CDTF">2024-03-16T23:47:31Z</dcterms:modified>
</cp:coreProperties>
</file>