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1" r:id="rId3"/>
    <p:sldId id="257" r:id="rId4"/>
    <p:sldId id="264" r:id="rId5"/>
    <p:sldId id="258" r:id="rId6"/>
    <p:sldId id="260" r:id="rId7"/>
    <p:sldId id="259" r:id="rId8"/>
    <p:sldId id="262" r:id="rId9"/>
    <p:sldId id="263"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D7F4"/>
    <a:srgbClr val="D7F1F3"/>
    <a:srgbClr val="31D7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28" autoAdjust="0"/>
    <p:restoredTop sz="94660"/>
  </p:normalViewPr>
  <p:slideViewPr>
    <p:cSldViewPr snapToGrid="0">
      <p:cViewPr varScale="1">
        <p:scale>
          <a:sx n="59" d="100"/>
          <a:sy n="59" d="100"/>
        </p:scale>
        <p:origin x="250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306293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2654559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333166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18512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1369274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183470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2991161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3651411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792041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134248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ECF8E7-4B86-4E5B-8136-7A2CA4E7DE0D}" type="datetimeFigureOut">
              <a:rPr kumimoji="1" lang="ja-JP" altLang="en-US" smtClean="0"/>
              <a:t>2022/2/16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1209307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0ECF8E7-4B86-4E5B-8136-7A2CA4E7DE0D}" type="datetimeFigureOut">
              <a:rPr kumimoji="1" lang="ja-JP" altLang="en-US" smtClean="0"/>
              <a:t>2022/2/16</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8DAD77A-5E0F-49EA-8D43-9883E5E5DA7E}" type="slidenum">
              <a:rPr kumimoji="1" lang="ja-JP" altLang="en-US" smtClean="0"/>
              <a:t>‹#›</a:t>
            </a:fld>
            <a:endParaRPr kumimoji="1" lang="ja-JP" altLang="en-US"/>
          </a:p>
        </p:txBody>
      </p:sp>
    </p:spTree>
    <p:extLst>
      <p:ext uri="{BB962C8B-B14F-4D97-AF65-F5344CB8AC3E}">
        <p14:creationId xmlns:p14="http://schemas.microsoft.com/office/powerpoint/2010/main" val="33416994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lcgjapan.com/" TargetMode="External"/><Relationship Id="rId2" Type="http://schemas.openxmlformats.org/officeDocument/2006/relationships/hyperlink" Target="mailto:info@lcgjapan.com"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emf"/><Relationship Id="rId11" Type="http://schemas.openxmlformats.org/officeDocument/2006/relationships/image" Target="../media/image8.emf"/><Relationship Id="rId5" Type="http://schemas.openxmlformats.org/officeDocument/2006/relationships/image" Target="../media/image11.png"/><Relationship Id="rId10" Type="http://schemas.openxmlformats.org/officeDocument/2006/relationships/oleObject" Target="../embeddings/oleObject1.bin"/><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65C6A83-36AB-43B2-858B-AB1FB825C820}"/>
              </a:ext>
            </a:extLst>
          </p:cNvPr>
          <p:cNvSpPr txBox="1"/>
          <p:nvPr/>
        </p:nvSpPr>
        <p:spPr>
          <a:xfrm>
            <a:off x="718457" y="7370020"/>
            <a:ext cx="5603965" cy="646331"/>
          </a:xfrm>
          <a:prstGeom prst="rect">
            <a:avLst/>
          </a:prstGeom>
          <a:noFill/>
        </p:spPr>
        <p:txBody>
          <a:bodyPr wrap="square" rtlCol="0">
            <a:spAutoFit/>
          </a:bodyPr>
          <a:lstStyle/>
          <a:p>
            <a:r>
              <a:rPr kumimoji="1" lang="en-US" altLang="ja-JP" sz="3600" dirty="0"/>
              <a:t>LCG</a:t>
            </a:r>
            <a:r>
              <a:rPr kumimoji="1" lang="ja-JP" altLang="en-US" sz="3600" dirty="0"/>
              <a:t>社会保険労務士事務所</a:t>
            </a:r>
          </a:p>
        </p:txBody>
      </p:sp>
      <p:pic>
        <p:nvPicPr>
          <p:cNvPr id="5" name="図 4" descr="ロゴ, アイコン&#10;&#10;自動的に生成された説明">
            <a:extLst>
              <a:ext uri="{FF2B5EF4-FFF2-40B4-BE49-F238E27FC236}">
                <a16:creationId xmlns:a16="http://schemas.microsoft.com/office/drawing/2014/main" id="{18CD6FFB-CD3D-4DD3-A3F9-50D702BA71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2987040"/>
            <a:ext cx="2743200" cy="2743200"/>
          </a:xfrm>
          <a:prstGeom prst="rect">
            <a:avLst/>
          </a:prstGeom>
        </p:spPr>
      </p:pic>
    </p:spTree>
    <p:extLst>
      <p:ext uri="{BB962C8B-B14F-4D97-AF65-F5344CB8AC3E}">
        <p14:creationId xmlns:p14="http://schemas.microsoft.com/office/powerpoint/2010/main" val="394741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987E895C-04A3-4676-8B94-231CCC11EC1F}"/>
              </a:ext>
            </a:extLst>
          </p:cNvPr>
          <p:cNvSpPr txBox="1"/>
          <p:nvPr/>
        </p:nvSpPr>
        <p:spPr>
          <a:xfrm>
            <a:off x="471486" y="1133856"/>
            <a:ext cx="5936933" cy="2308324"/>
          </a:xfrm>
          <a:prstGeom prst="rect">
            <a:avLst/>
          </a:prstGeom>
          <a:noFill/>
          <a:ln>
            <a:solidFill>
              <a:schemeClr val="bg1">
                <a:lumMod val="9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latin typeface="UD デジタル 教科書体 N-R" panose="02020400000000000000" pitchFamily="17" charset="-128"/>
                <a:ea typeface="UD デジタル 教科書体 N-R" panose="02020400000000000000" pitchFamily="17" charset="-128"/>
              </a:rPr>
              <a:t>　</a:t>
            </a:r>
            <a:r>
              <a:rPr lang="ja-JP" altLang="en-US" i="0" dirty="0">
                <a:effectLst/>
                <a:latin typeface="UD デジタル 教科書体 N-R" panose="02020400000000000000" pitchFamily="17" charset="-128"/>
                <a:ea typeface="UD デジタル 教科書体 N-R" panose="02020400000000000000" pitchFamily="17" charset="-128"/>
              </a:rPr>
              <a:t>当事務所は、〇〇年に開業し長年にわたり多くのお客様の社会保険手続きや給与計算の代行を行ってきました。また、経営者が抱える人にまつわる様々なお悩みに、経営者の目線を持ちつつ、社会保険労務士という人事労務の専門家の視点からアドバイスを差し上げてきました。多くの経験をしてきた当事務所だからこそ、お客様の課題を一緒に解決できると考えています。</a:t>
            </a:r>
          </a:p>
          <a:p>
            <a:endParaRPr kumimoji="1" lang="ja-JP" altLang="en-US" dirty="0"/>
          </a:p>
        </p:txBody>
      </p:sp>
      <p:sp>
        <p:nvSpPr>
          <p:cNvPr id="6" name="テキスト ボックス 5">
            <a:extLst>
              <a:ext uri="{FF2B5EF4-FFF2-40B4-BE49-F238E27FC236}">
                <a16:creationId xmlns:a16="http://schemas.microsoft.com/office/drawing/2014/main" id="{FE5C4C69-F9EF-457C-80E8-912ABDAF096F}"/>
              </a:ext>
            </a:extLst>
          </p:cNvPr>
          <p:cNvSpPr txBox="1"/>
          <p:nvPr/>
        </p:nvSpPr>
        <p:spPr>
          <a:xfrm>
            <a:off x="7530738" y="2703905"/>
            <a:ext cx="5858690" cy="1754326"/>
          </a:xfrm>
          <a:prstGeom prst="rect">
            <a:avLst/>
          </a:prstGeom>
          <a:noFill/>
        </p:spPr>
        <p:txBody>
          <a:bodyPr wrap="square">
            <a:spAutoFit/>
          </a:bodyPr>
          <a:lstStyle/>
          <a:p>
            <a:r>
              <a:rPr lang="ja-JP" altLang="en-US" dirty="0"/>
              <a:t>当事務所は、〇〇年に開業した新しい事務所ですが、代表は一般企業で総務を経験したのちに開業しており、人事労務の幅広い知識を持っています。従業員によりそう気持ちを持ちながら、経営者との仲介役として顧問先様の人事労務周辺の課題を一緒に解決してまいります。</a:t>
            </a:r>
          </a:p>
        </p:txBody>
      </p:sp>
      <p:sp>
        <p:nvSpPr>
          <p:cNvPr id="9" name="テキスト ボックス 8">
            <a:extLst>
              <a:ext uri="{FF2B5EF4-FFF2-40B4-BE49-F238E27FC236}">
                <a16:creationId xmlns:a16="http://schemas.microsoft.com/office/drawing/2014/main" id="{8017ED9D-BAFD-4B66-A39E-CFAAA9DCF15E}"/>
              </a:ext>
            </a:extLst>
          </p:cNvPr>
          <p:cNvSpPr txBox="1"/>
          <p:nvPr/>
        </p:nvSpPr>
        <p:spPr>
          <a:xfrm>
            <a:off x="7530738" y="4953000"/>
            <a:ext cx="6211388" cy="1477328"/>
          </a:xfrm>
          <a:prstGeom prst="rect">
            <a:avLst/>
          </a:prstGeom>
          <a:noFill/>
        </p:spPr>
        <p:txBody>
          <a:bodyPr wrap="square">
            <a:spAutoFit/>
          </a:bodyPr>
          <a:lstStyle/>
          <a:p>
            <a:r>
              <a:rPr lang="ja-JP" altLang="en-US"/>
              <a:t>当事務所は、〇〇年に開業した新しい事務所ですが、代表は〇歳で社会保険労務士資格に働きながら合格し、開業。フットワークと行動力に抜群の自信を持っています。一期一会、お客様との出会いを大切にしていますので、まずは小さなことからご依頼してみてください。</a:t>
            </a:r>
            <a:endParaRPr lang="ja-JP" altLang="en-US" dirty="0"/>
          </a:p>
        </p:txBody>
      </p:sp>
      <p:sp>
        <p:nvSpPr>
          <p:cNvPr id="10" name="テキスト ボックス 9">
            <a:extLst>
              <a:ext uri="{FF2B5EF4-FFF2-40B4-BE49-F238E27FC236}">
                <a16:creationId xmlns:a16="http://schemas.microsoft.com/office/drawing/2014/main" id="{09D87762-7CF9-4066-8577-7E8C8EE1A0FE}"/>
              </a:ext>
            </a:extLst>
          </p:cNvPr>
          <p:cNvSpPr txBox="1"/>
          <p:nvPr/>
        </p:nvSpPr>
        <p:spPr>
          <a:xfrm>
            <a:off x="7445830" y="6934425"/>
            <a:ext cx="6296296" cy="1754326"/>
          </a:xfrm>
          <a:prstGeom prst="rect">
            <a:avLst/>
          </a:prstGeom>
          <a:noFill/>
        </p:spPr>
        <p:txBody>
          <a:bodyPr wrap="square">
            <a:spAutoFit/>
          </a:bodyPr>
          <a:lstStyle/>
          <a:p>
            <a:r>
              <a:rPr lang="ja-JP" altLang="en-US" dirty="0"/>
              <a:t>女性ならではの醸し出すやさしい雰囲気を大切に、顧客の経営者のみならず従業員のみなさんからも慕われるべく、専門知識をかみ砕いてご説明します。社会保険労務士の基本的な業務のみでなく、従業員のみなさまへの研修の講師や、退職予定者への退職時面談等、幅広い業務をお引き受けいたします。</a:t>
            </a:r>
          </a:p>
        </p:txBody>
      </p:sp>
      <p:sp>
        <p:nvSpPr>
          <p:cNvPr id="15" name="テキスト ボックス 14">
            <a:extLst>
              <a:ext uri="{FF2B5EF4-FFF2-40B4-BE49-F238E27FC236}">
                <a16:creationId xmlns:a16="http://schemas.microsoft.com/office/drawing/2014/main" id="{902D4B57-570E-4B49-91E1-070B34BE3574}"/>
              </a:ext>
            </a:extLst>
          </p:cNvPr>
          <p:cNvSpPr txBox="1"/>
          <p:nvPr/>
        </p:nvSpPr>
        <p:spPr>
          <a:xfrm>
            <a:off x="325195" y="6801029"/>
            <a:ext cx="6207609" cy="2308324"/>
          </a:xfrm>
          <a:prstGeom prst="rect">
            <a:avLst/>
          </a:prstGeom>
          <a:noFill/>
        </p:spPr>
        <p:txBody>
          <a:bodyPr wrap="square" rtlCol="0">
            <a:spAutoFit/>
          </a:bodyPr>
          <a:lstStyle/>
          <a:p>
            <a:endParaRPr lang="en-US" altLang="ja-JP" dirty="0"/>
          </a:p>
          <a:p>
            <a:r>
              <a:rPr lang="ja-JP" altLang="en-US" dirty="0"/>
              <a:t>　一般企業に就職後、人事部に配属、社会保険の手続きから給与計算に従事。新卒採用から在職者の労務トラブルに奔走。多くの会社の困る人事部を助けたいという思いから社会保険労務士試験を受験。合格後に独立開業。「親しみやすい笑顔で、疲れたビジネスパーソンの癒し」に笑顔での対応をつとめる。好きなものは焼酎。</a:t>
            </a:r>
          </a:p>
          <a:p>
            <a:endParaRPr kumimoji="1" lang="ja-JP" altLang="en-US" dirty="0"/>
          </a:p>
        </p:txBody>
      </p:sp>
      <p:sp>
        <p:nvSpPr>
          <p:cNvPr id="17" name="テキスト ボックス 16">
            <a:extLst>
              <a:ext uri="{FF2B5EF4-FFF2-40B4-BE49-F238E27FC236}">
                <a16:creationId xmlns:a16="http://schemas.microsoft.com/office/drawing/2014/main" id="{AA621BFD-9749-4C25-AAAF-8C83C840E0A1}"/>
              </a:ext>
            </a:extLst>
          </p:cNvPr>
          <p:cNvSpPr txBox="1"/>
          <p:nvPr/>
        </p:nvSpPr>
        <p:spPr>
          <a:xfrm>
            <a:off x="2253243" y="5526441"/>
            <a:ext cx="4534289" cy="738664"/>
          </a:xfrm>
          <a:prstGeom prst="rect">
            <a:avLst/>
          </a:prstGeom>
          <a:noFill/>
        </p:spPr>
        <p:txBody>
          <a:bodyPr wrap="square" rtlCol="0">
            <a:spAutoFit/>
          </a:bodyPr>
          <a:lstStyle/>
          <a:p>
            <a:r>
              <a:rPr lang="ja-JP" altLang="en-US" sz="2400" dirty="0"/>
              <a:t>川崎めぐ子</a:t>
            </a:r>
            <a:endParaRPr lang="en-US" altLang="ja-JP" sz="2400" dirty="0"/>
          </a:p>
          <a:p>
            <a:r>
              <a:rPr lang="ja-JP" altLang="en-US" dirty="0"/>
              <a:t>（〇〇事務所代表／特定社会保険労務士）</a:t>
            </a:r>
            <a:endParaRPr lang="en-US" altLang="ja-JP" dirty="0"/>
          </a:p>
        </p:txBody>
      </p:sp>
      <p:pic>
        <p:nvPicPr>
          <p:cNvPr id="12" name="図 11" descr="スーツを着て立っている女性&#10;&#10;中程度の精度で自動的に生成された説明">
            <a:extLst>
              <a:ext uri="{FF2B5EF4-FFF2-40B4-BE49-F238E27FC236}">
                <a16:creationId xmlns:a16="http://schemas.microsoft.com/office/drawing/2014/main" id="{A546EEE2-0AE5-4097-885B-6C75AD0D24A5}"/>
              </a:ext>
            </a:extLst>
          </p:cNvPr>
          <p:cNvPicPr>
            <a:picLocks noChangeAspect="1"/>
          </p:cNvPicPr>
          <p:nvPr/>
        </p:nvPicPr>
        <p:blipFill rotWithShape="1">
          <a:blip r:embed="rId2">
            <a:extLst>
              <a:ext uri="{28A0092B-C50C-407E-A947-70E740481C1C}">
                <a14:useLocalDpi xmlns:a14="http://schemas.microsoft.com/office/drawing/2010/main" val="0"/>
              </a:ext>
            </a:extLst>
          </a:blip>
          <a:srcRect l="46794" t="6240" r="11557" b="43502"/>
          <a:stretch/>
        </p:blipFill>
        <p:spPr>
          <a:xfrm>
            <a:off x="70468" y="4744105"/>
            <a:ext cx="2244492" cy="2000884"/>
          </a:xfrm>
          <a:prstGeom prst="rect">
            <a:avLst/>
          </a:prstGeom>
        </p:spPr>
      </p:pic>
      <p:cxnSp>
        <p:nvCxnSpPr>
          <p:cNvPr id="21" name="直線コネクタ 20">
            <a:extLst>
              <a:ext uri="{FF2B5EF4-FFF2-40B4-BE49-F238E27FC236}">
                <a16:creationId xmlns:a16="http://schemas.microsoft.com/office/drawing/2014/main" id="{67455552-0B73-4C18-8934-7E30F8D90B93}"/>
              </a:ext>
            </a:extLst>
          </p:cNvPr>
          <p:cNvCxnSpPr>
            <a:cxnSpLocks/>
          </p:cNvCxnSpPr>
          <p:nvPr/>
        </p:nvCxnSpPr>
        <p:spPr>
          <a:xfrm>
            <a:off x="0" y="813375"/>
            <a:ext cx="5646420"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8032FE15-9363-4C0E-8DBA-138BCDE6FE56}"/>
              </a:ext>
            </a:extLst>
          </p:cNvPr>
          <p:cNvSpPr txBox="1"/>
          <p:nvPr/>
        </p:nvSpPr>
        <p:spPr>
          <a:xfrm>
            <a:off x="507674" y="335280"/>
            <a:ext cx="4227212" cy="461665"/>
          </a:xfrm>
          <a:prstGeom prst="rect">
            <a:avLst/>
          </a:prstGeom>
          <a:noFill/>
        </p:spPr>
        <p:txBody>
          <a:bodyPr wrap="square" rtlCol="0">
            <a:spAutoFit/>
          </a:bodyPr>
          <a:lstStyle/>
          <a:p>
            <a:r>
              <a:rPr kumimoji="1" lang="ja-JP" altLang="en-US" sz="2400" dirty="0"/>
              <a:t>事務所の強み</a:t>
            </a:r>
          </a:p>
        </p:txBody>
      </p:sp>
      <p:cxnSp>
        <p:nvCxnSpPr>
          <p:cNvPr id="33" name="直線コネクタ 32">
            <a:extLst>
              <a:ext uri="{FF2B5EF4-FFF2-40B4-BE49-F238E27FC236}">
                <a16:creationId xmlns:a16="http://schemas.microsoft.com/office/drawing/2014/main" id="{55F5AE9F-4F2A-4DFB-AF2C-7B042D6CB941}"/>
              </a:ext>
            </a:extLst>
          </p:cNvPr>
          <p:cNvCxnSpPr>
            <a:cxnSpLocks/>
          </p:cNvCxnSpPr>
          <p:nvPr/>
        </p:nvCxnSpPr>
        <p:spPr>
          <a:xfrm>
            <a:off x="0" y="4347435"/>
            <a:ext cx="564642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0D53A8B2-C0D2-49DD-97D5-64BE73C1F567}"/>
              </a:ext>
            </a:extLst>
          </p:cNvPr>
          <p:cNvSpPr txBox="1"/>
          <p:nvPr/>
        </p:nvSpPr>
        <p:spPr>
          <a:xfrm>
            <a:off x="507674" y="3880648"/>
            <a:ext cx="4227212" cy="461665"/>
          </a:xfrm>
          <a:prstGeom prst="rect">
            <a:avLst/>
          </a:prstGeom>
          <a:noFill/>
        </p:spPr>
        <p:txBody>
          <a:bodyPr wrap="square" rtlCol="0">
            <a:spAutoFit/>
          </a:bodyPr>
          <a:lstStyle/>
          <a:p>
            <a:r>
              <a:rPr kumimoji="1" lang="ja-JP" altLang="en-US" sz="2400" dirty="0"/>
              <a:t>代表者プロフィール</a:t>
            </a:r>
          </a:p>
        </p:txBody>
      </p:sp>
    </p:spTree>
    <p:extLst>
      <p:ext uri="{BB962C8B-B14F-4D97-AF65-F5344CB8AC3E}">
        <p14:creationId xmlns:p14="http://schemas.microsoft.com/office/powerpoint/2010/main" val="221181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6">
            <a:extLst>
              <a:ext uri="{FF2B5EF4-FFF2-40B4-BE49-F238E27FC236}">
                <a16:creationId xmlns:a16="http://schemas.microsoft.com/office/drawing/2014/main" id="{B4B270C7-5BBD-459D-A461-F9AC9BF81536}"/>
              </a:ext>
            </a:extLst>
          </p:cNvPr>
          <p:cNvGraphicFramePr>
            <a:graphicFrameLocks noGrp="1"/>
          </p:cNvGraphicFramePr>
          <p:nvPr>
            <p:extLst>
              <p:ext uri="{D42A27DB-BD31-4B8C-83A1-F6EECF244321}">
                <p14:modId xmlns:p14="http://schemas.microsoft.com/office/powerpoint/2010/main" val="4257445331"/>
              </p:ext>
            </p:extLst>
          </p:nvPr>
        </p:nvGraphicFramePr>
        <p:xfrm>
          <a:off x="471485" y="1344466"/>
          <a:ext cx="5915025" cy="4315248"/>
        </p:xfrm>
        <a:graphic>
          <a:graphicData uri="http://schemas.openxmlformats.org/drawingml/2006/table">
            <a:tbl>
              <a:tblPr bandRow="1">
                <a:tableStyleId>{5C22544A-7EE6-4342-B048-85BDC9FD1C3A}</a:tableStyleId>
              </a:tblPr>
              <a:tblGrid>
                <a:gridCol w="1618569">
                  <a:extLst>
                    <a:ext uri="{9D8B030D-6E8A-4147-A177-3AD203B41FA5}">
                      <a16:colId xmlns:a16="http://schemas.microsoft.com/office/drawing/2014/main" val="1799279676"/>
                    </a:ext>
                  </a:extLst>
                </a:gridCol>
                <a:gridCol w="4296456">
                  <a:extLst>
                    <a:ext uri="{9D8B030D-6E8A-4147-A177-3AD203B41FA5}">
                      <a16:colId xmlns:a16="http://schemas.microsoft.com/office/drawing/2014/main" val="2056385751"/>
                    </a:ext>
                  </a:extLst>
                </a:gridCol>
              </a:tblGrid>
              <a:tr h="407282">
                <a:tc>
                  <a:txBody>
                    <a:bodyPr/>
                    <a:lstStyle/>
                    <a:p>
                      <a:pPr algn="dist"/>
                      <a:r>
                        <a:rPr kumimoji="1" lang="ja-JP" altLang="en-US" sz="1800" dirty="0"/>
                        <a:t>郵便番号</a:t>
                      </a:r>
                    </a:p>
                  </a:txBody>
                  <a:tcPr/>
                </a:tc>
                <a:tc>
                  <a:txBody>
                    <a:bodyPr/>
                    <a:lstStyle/>
                    <a:p>
                      <a:r>
                        <a:rPr kumimoji="1" lang="ja-JP" altLang="en-US" sz="1800" dirty="0"/>
                        <a:t>〒</a:t>
                      </a:r>
                      <a:r>
                        <a:rPr kumimoji="1" lang="en-US" altLang="ja-JP" sz="1800" dirty="0"/>
                        <a:t>450-6334</a:t>
                      </a:r>
                      <a:endParaRPr kumimoji="1" lang="ja-JP" altLang="en-US" sz="1800" dirty="0"/>
                    </a:p>
                  </a:txBody>
                  <a:tcPr/>
                </a:tc>
                <a:extLst>
                  <a:ext uri="{0D108BD9-81ED-4DB2-BD59-A6C34878D82A}">
                    <a16:rowId xmlns:a16="http://schemas.microsoft.com/office/drawing/2014/main" val="1233132486"/>
                  </a:ext>
                </a:extLst>
              </a:tr>
              <a:tr h="702980">
                <a:tc>
                  <a:txBody>
                    <a:bodyPr/>
                    <a:lstStyle/>
                    <a:p>
                      <a:pPr algn="dist"/>
                      <a:r>
                        <a:rPr kumimoji="1" lang="ja-JP" altLang="en-US" sz="1800" dirty="0"/>
                        <a:t>住所</a:t>
                      </a:r>
                      <a:endParaRPr kumimoji="1" lang="en-US" altLang="ja-JP" sz="1800" dirty="0"/>
                    </a:p>
                  </a:txBody>
                  <a:tcPr/>
                </a:tc>
                <a:tc>
                  <a:txBody>
                    <a:bodyPr/>
                    <a:lstStyle/>
                    <a:p>
                      <a:r>
                        <a:rPr kumimoji="1" lang="ja-JP" altLang="en-US" sz="1800" dirty="0"/>
                        <a:t>名古屋市中村区名駅</a:t>
                      </a:r>
                      <a:r>
                        <a:rPr kumimoji="1" lang="en-US" altLang="ja-JP" sz="1800" dirty="0"/>
                        <a:t>1-1-1</a:t>
                      </a:r>
                    </a:p>
                    <a:p>
                      <a:r>
                        <a:rPr kumimoji="1" lang="en-US" altLang="ja-JP" sz="1800" dirty="0"/>
                        <a:t>JP</a:t>
                      </a:r>
                      <a:r>
                        <a:rPr kumimoji="1" lang="ja-JP" altLang="en-US" sz="1800" dirty="0"/>
                        <a:t>タワー名古屋</a:t>
                      </a:r>
                      <a:r>
                        <a:rPr kumimoji="1" lang="en-US" altLang="ja-JP" sz="1800" dirty="0"/>
                        <a:t>34</a:t>
                      </a:r>
                      <a:r>
                        <a:rPr kumimoji="1" lang="ja-JP" altLang="en-US" sz="1800" dirty="0"/>
                        <a:t>階</a:t>
                      </a:r>
                    </a:p>
                  </a:txBody>
                  <a:tcPr/>
                </a:tc>
                <a:extLst>
                  <a:ext uri="{0D108BD9-81ED-4DB2-BD59-A6C34878D82A}">
                    <a16:rowId xmlns:a16="http://schemas.microsoft.com/office/drawing/2014/main" val="2696009681"/>
                  </a:ext>
                </a:extLst>
              </a:tr>
              <a:tr h="702980">
                <a:tc>
                  <a:txBody>
                    <a:bodyPr/>
                    <a:lstStyle/>
                    <a:p>
                      <a:pPr algn="dist"/>
                      <a:r>
                        <a:rPr kumimoji="1" lang="ja-JP" altLang="en-US" sz="1800" dirty="0"/>
                        <a:t>電話番号</a:t>
                      </a:r>
                      <a:endParaRPr kumimoji="1" lang="en-US" altLang="ja-JP" sz="1800" dirty="0"/>
                    </a:p>
                    <a:p>
                      <a:pPr algn="dist"/>
                      <a:r>
                        <a:rPr kumimoji="1" lang="ja-JP" altLang="en-US" sz="1800" dirty="0"/>
                        <a:t>携帯番号</a:t>
                      </a:r>
                    </a:p>
                  </a:txBody>
                  <a:tcPr/>
                </a:tc>
                <a:tc>
                  <a:txBody>
                    <a:bodyPr/>
                    <a:lstStyle/>
                    <a:p>
                      <a:r>
                        <a:rPr kumimoji="1" lang="en-US" altLang="ja-JP" sz="1800" dirty="0"/>
                        <a:t>052-589-2359</a:t>
                      </a:r>
                    </a:p>
                    <a:p>
                      <a:r>
                        <a:rPr kumimoji="1" lang="en-US" altLang="ja-JP" sz="1800" dirty="0"/>
                        <a:t>080-1234-5687</a:t>
                      </a:r>
                      <a:endParaRPr kumimoji="1" lang="ja-JP" altLang="en-US" sz="1800" dirty="0"/>
                    </a:p>
                  </a:txBody>
                  <a:tcPr/>
                </a:tc>
                <a:extLst>
                  <a:ext uri="{0D108BD9-81ED-4DB2-BD59-A6C34878D82A}">
                    <a16:rowId xmlns:a16="http://schemas.microsoft.com/office/drawing/2014/main" val="684324173"/>
                  </a:ext>
                </a:extLst>
              </a:tr>
              <a:tr h="407282">
                <a:tc>
                  <a:txBody>
                    <a:bodyPr/>
                    <a:lstStyle/>
                    <a:p>
                      <a:pPr algn="dist"/>
                      <a:r>
                        <a:rPr kumimoji="1" lang="ja-JP" altLang="en-US" sz="1800" dirty="0"/>
                        <a:t>メール</a:t>
                      </a:r>
                    </a:p>
                  </a:txBody>
                  <a:tcPr/>
                </a:tc>
                <a:tc>
                  <a:txBody>
                    <a:bodyPr/>
                    <a:lstStyle/>
                    <a:p>
                      <a:r>
                        <a:rPr kumimoji="1" lang="en-US" altLang="ja-JP" sz="1800" dirty="0">
                          <a:hlinkClick r:id="rId2"/>
                        </a:rPr>
                        <a:t>info@lcgjapan.com</a:t>
                      </a:r>
                      <a:endParaRPr kumimoji="1" lang="ja-JP" altLang="en-US" sz="1800" dirty="0"/>
                    </a:p>
                  </a:txBody>
                  <a:tcPr/>
                </a:tc>
                <a:extLst>
                  <a:ext uri="{0D108BD9-81ED-4DB2-BD59-A6C34878D82A}">
                    <a16:rowId xmlns:a16="http://schemas.microsoft.com/office/drawing/2014/main" val="920098006"/>
                  </a:ext>
                </a:extLst>
              </a:tr>
              <a:tr h="407282">
                <a:tc>
                  <a:txBody>
                    <a:bodyPr/>
                    <a:lstStyle/>
                    <a:p>
                      <a:pPr algn="dist"/>
                      <a:r>
                        <a:rPr kumimoji="1" lang="en-US" altLang="ja-JP" sz="1800" dirty="0"/>
                        <a:t>HP</a:t>
                      </a:r>
                      <a:endParaRPr kumimoji="1" lang="ja-JP" altLang="en-US" sz="1800" dirty="0"/>
                    </a:p>
                  </a:txBody>
                  <a:tcPr/>
                </a:tc>
                <a:tc>
                  <a:txBody>
                    <a:bodyPr/>
                    <a:lstStyle/>
                    <a:p>
                      <a:r>
                        <a:rPr kumimoji="1" lang="en-US" altLang="ja-JP" sz="1800" dirty="0">
                          <a:hlinkClick r:id="rId3"/>
                        </a:rPr>
                        <a:t>https://lcgjapan.com</a:t>
                      </a:r>
                      <a:endParaRPr kumimoji="1" lang="ja-JP" altLang="en-US" sz="1800" dirty="0"/>
                    </a:p>
                  </a:txBody>
                  <a:tcPr/>
                </a:tc>
                <a:extLst>
                  <a:ext uri="{0D108BD9-81ED-4DB2-BD59-A6C34878D82A}">
                    <a16:rowId xmlns:a16="http://schemas.microsoft.com/office/drawing/2014/main" val="376964356"/>
                  </a:ext>
                </a:extLst>
              </a:tr>
              <a:tr h="407282">
                <a:tc>
                  <a:txBody>
                    <a:bodyPr/>
                    <a:lstStyle/>
                    <a:p>
                      <a:pPr algn="dist"/>
                      <a:r>
                        <a:rPr kumimoji="1" lang="ja-JP" altLang="en-US" sz="1800" dirty="0"/>
                        <a:t>営業時間</a:t>
                      </a:r>
                    </a:p>
                  </a:txBody>
                  <a:tcPr/>
                </a:tc>
                <a:tc>
                  <a:txBody>
                    <a:bodyPr/>
                    <a:lstStyle/>
                    <a:p>
                      <a:r>
                        <a:rPr kumimoji="1" lang="en-US" altLang="ja-JP" sz="1800" dirty="0"/>
                        <a:t>9</a:t>
                      </a:r>
                      <a:r>
                        <a:rPr kumimoji="1" lang="ja-JP" altLang="en-US" sz="1800" dirty="0"/>
                        <a:t>：</a:t>
                      </a:r>
                      <a:r>
                        <a:rPr kumimoji="1" lang="en-US" altLang="ja-JP" sz="1800" dirty="0"/>
                        <a:t>00</a:t>
                      </a:r>
                      <a:r>
                        <a:rPr kumimoji="1" lang="ja-JP" altLang="en-US" sz="1800" dirty="0"/>
                        <a:t>～</a:t>
                      </a:r>
                      <a:r>
                        <a:rPr kumimoji="1" lang="en-US" altLang="ja-JP" sz="1800" dirty="0"/>
                        <a:t>18</a:t>
                      </a:r>
                      <a:r>
                        <a:rPr kumimoji="1" lang="ja-JP" altLang="en-US" sz="1800" dirty="0"/>
                        <a:t>：</a:t>
                      </a:r>
                      <a:r>
                        <a:rPr kumimoji="1" lang="en-US" altLang="ja-JP" sz="1800" dirty="0"/>
                        <a:t>00</a:t>
                      </a:r>
                      <a:r>
                        <a:rPr kumimoji="1" lang="ja-JP" altLang="en-US" sz="1800" dirty="0"/>
                        <a:t>（土日祝除く</a:t>
                      </a:r>
                      <a:r>
                        <a:rPr kumimoji="1" lang="en-US" altLang="ja-JP" sz="1800" dirty="0"/>
                        <a:t>)</a:t>
                      </a:r>
                    </a:p>
                  </a:txBody>
                  <a:tcPr/>
                </a:tc>
                <a:extLst>
                  <a:ext uri="{0D108BD9-81ED-4DB2-BD59-A6C34878D82A}">
                    <a16:rowId xmlns:a16="http://schemas.microsoft.com/office/drawing/2014/main" val="3794354389"/>
                  </a:ext>
                </a:extLst>
              </a:tr>
              <a:tr h="407282">
                <a:tc>
                  <a:txBody>
                    <a:bodyPr/>
                    <a:lstStyle/>
                    <a:p>
                      <a:pPr algn="dist"/>
                      <a:r>
                        <a:rPr kumimoji="1" lang="ja-JP" altLang="en-US" sz="1800" dirty="0"/>
                        <a:t>アクセス</a:t>
                      </a:r>
                    </a:p>
                  </a:txBody>
                  <a:tcPr/>
                </a:tc>
                <a:tc>
                  <a:txBody>
                    <a:bodyPr/>
                    <a:lstStyle/>
                    <a:p>
                      <a:r>
                        <a:rPr kumimoji="1" lang="en-US" altLang="ja-JP" sz="1800" dirty="0"/>
                        <a:t>JR</a:t>
                      </a:r>
                      <a:r>
                        <a:rPr kumimoji="1" lang="ja-JP" altLang="en-US" sz="1800" dirty="0"/>
                        <a:t>、名鉄、近鉄、地下鉄</a:t>
                      </a:r>
                      <a:endParaRPr kumimoji="1" lang="en-US" altLang="ja-JP" sz="1800" dirty="0"/>
                    </a:p>
                    <a:p>
                      <a:r>
                        <a:rPr kumimoji="1" lang="ja-JP" altLang="en-US" sz="1800" dirty="0"/>
                        <a:t>「名古屋」駅より徒歩</a:t>
                      </a:r>
                      <a:r>
                        <a:rPr kumimoji="1" lang="en-US" altLang="ja-JP" sz="1800" dirty="0"/>
                        <a:t>5</a:t>
                      </a:r>
                      <a:r>
                        <a:rPr kumimoji="1" lang="ja-JP" altLang="en-US" sz="1800" dirty="0"/>
                        <a:t>分</a:t>
                      </a:r>
                      <a:endParaRPr kumimoji="1" lang="en-US" altLang="ja-JP" sz="1800" dirty="0"/>
                    </a:p>
                  </a:txBody>
                  <a:tcPr/>
                </a:tc>
                <a:extLst>
                  <a:ext uri="{0D108BD9-81ED-4DB2-BD59-A6C34878D82A}">
                    <a16:rowId xmlns:a16="http://schemas.microsoft.com/office/drawing/2014/main" val="2227242558"/>
                  </a:ext>
                </a:extLst>
              </a:tr>
              <a:tr h="407282">
                <a:tc>
                  <a:txBody>
                    <a:bodyPr/>
                    <a:lstStyle/>
                    <a:p>
                      <a:pPr algn="dist"/>
                      <a:r>
                        <a:rPr kumimoji="1" lang="ja-JP" altLang="en-US" sz="1800" dirty="0"/>
                        <a:t>駐車場</a:t>
                      </a:r>
                    </a:p>
                  </a:txBody>
                  <a:tcPr/>
                </a:tc>
                <a:tc>
                  <a:txBody>
                    <a:bodyPr/>
                    <a:lstStyle/>
                    <a:p>
                      <a:r>
                        <a:rPr kumimoji="1" lang="ja-JP" altLang="en-US" sz="1800" dirty="0"/>
                        <a:t>なし</a:t>
                      </a:r>
                      <a:endParaRPr kumimoji="1" lang="en-US" altLang="ja-JP" sz="1800" dirty="0"/>
                    </a:p>
                    <a:p>
                      <a:r>
                        <a:rPr kumimoji="1" lang="ja-JP" altLang="en-US" sz="1800" dirty="0"/>
                        <a:t>最寄りのパーキングをご利用ください</a:t>
                      </a:r>
                      <a:endParaRPr kumimoji="1" lang="en-US" altLang="ja-JP" sz="1800" dirty="0"/>
                    </a:p>
                  </a:txBody>
                  <a:tcPr/>
                </a:tc>
                <a:extLst>
                  <a:ext uri="{0D108BD9-81ED-4DB2-BD59-A6C34878D82A}">
                    <a16:rowId xmlns:a16="http://schemas.microsoft.com/office/drawing/2014/main" val="3298772259"/>
                  </a:ext>
                </a:extLst>
              </a:tr>
            </a:tbl>
          </a:graphicData>
        </a:graphic>
      </p:graphicFrame>
      <p:pic>
        <p:nvPicPr>
          <p:cNvPr id="12" name="図 11">
            <a:extLst>
              <a:ext uri="{FF2B5EF4-FFF2-40B4-BE49-F238E27FC236}">
                <a16:creationId xmlns:a16="http://schemas.microsoft.com/office/drawing/2014/main" id="{3EBE6428-A661-463A-AA9F-E1932D67E67E}"/>
              </a:ext>
            </a:extLst>
          </p:cNvPr>
          <p:cNvPicPr>
            <a:picLocks noChangeAspect="1"/>
          </p:cNvPicPr>
          <p:nvPr/>
        </p:nvPicPr>
        <p:blipFill>
          <a:blip r:embed="rId4"/>
          <a:stretch>
            <a:fillRect/>
          </a:stretch>
        </p:blipFill>
        <p:spPr>
          <a:xfrm>
            <a:off x="471486" y="5870326"/>
            <a:ext cx="5915025" cy="3809305"/>
          </a:xfrm>
          <a:prstGeom prst="rect">
            <a:avLst/>
          </a:prstGeom>
        </p:spPr>
      </p:pic>
      <p:cxnSp>
        <p:nvCxnSpPr>
          <p:cNvPr id="8" name="直線コネクタ 7">
            <a:extLst>
              <a:ext uri="{FF2B5EF4-FFF2-40B4-BE49-F238E27FC236}">
                <a16:creationId xmlns:a16="http://schemas.microsoft.com/office/drawing/2014/main" id="{D9278631-6742-4779-B159-38E8B521BB52}"/>
              </a:ext>
            </a:extLst>
          </p:cNvPr>
          <p:cNvCxnSpPr>
            <a:cxnSpLocks/>
          </p:cNvCxnSpPr>
          <p:nvPr/>
        </p:nvCxnSpPr>
        <p:spPr>
          <a:xfrm>
            <a:off x="-36188" y="941058"/>
            <a:ext cx="564642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6CBE84F3-544F-4548-AF7A-2BFFC1AECC34}"/>
              </a:ext>
            </a:extLst>
          </p:cNvPr>
          <p:cNvSpPr txBox="1"/>
          <p:nvPr/>
        </p:nvSpPr>
        <p:spPr>
          <a:xfrm>
            <a:off x="471486" y="474271"/>
            <a:ext cx="4227212" cy="461665"/>
          </a:xfrm>
          <a:prstGeom prst="rect">
            <a:avLst/>
          </a:prstGeom>
          <a:noFill/>
        </p:spPr>
        <p:txBody>
          <a:bodyPr wrap="square" rtlCol="0">
            <a:spAutoFit/>
          </a:bodyPr>
          <a:lstStyle/>
          <a:p>
            <a:r>
              <a:rPr kumimoji="1" lang="ja-JP" altLang="en-US" sz="2400" dirty="0"/>
              <a:t>事務所概要</a:t>
            </a:r>
          </a:p>
        </p:txBody>
      </p:sp>
      <p:sp>
        <p:nvSpPr>
          <p:cNvPr id="2" name="楕円 1">
            <a:extLst>
              <a:ext uri="{FF2B5EF4-FFF2-40B4-BE49-F238E27FC236}">
                <a16:creationId xmlns:a16="http://schemas.microsoft.com/office/drawing/2014/main" id="{304202CE-B5EB-4A98-9F81-FC424ABD68A9}"/>
              </a:ext>
            </a:extLst>
          </p:cNvPr>
          <p:cNvSpPr/>
          <p:nvPr/>
        </p:nvSpPr>
        <p:spPr>
          <a:xfrm>
            <a:off x="8321040" y="8198871"/>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41856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グラフィックス 4" descr="オフィス ワーカー (女性) 枠線">
            <a:extLst>
              <a:ext uri="{FF2B5EF4-FFF2-40B4-BE49-F238E27FC236}">
                <a16:creationId xmlns:a16="http://schemas.microsoft.com/office/drawing/2014/main" id="{D799C564-5C41-46D9-9E57-D6791BDA69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952" y="1447791"/>
            <a:ext cx="1550873" cy="1550873"/>
          </a:xfrm>
          <a:prstGeom prst="rect">
            <a:avLst/>
          </a:prstGeom>
        </p:spPr>
      </p:pic>
      <p:sp>
        <p:nvSpPr>
          <p:cNvPr id="10" name="テキスト ボックス 9">
            <a:extLst>
              <a:ext uri="{FF2B5EF4-FFF2-40B4-BE49-F238E27FC236}">
                <a16:creationId xmlns:a16="http://schemas.microsoft.com/office/drawing/2014/main" id="{98D59276-574E-450D-9175-52B22D8ADC58}"/>
              </a:ext>
            </a:extLst>
          </p:cNvPr>
          <p:cNvSpPr txBox="1"/>
          <p:nvPr/>
        </p:nvSpPr>
        <p:spPr>
          <a:xfrm>
            <a:off x="2095656" y="1582183"/>
            <a:ext cx="3961515" cy="1261884"/>
          </a:xfrm>
          <a:prstGeom prst="rect">
            <a:avLst/>
          </a:prstGeom>
          <a:noFill/>
        </p:spPr>
        <p:txBody>
          <a:bodyPr wrap="square" rtlCol="0">
            <a:spAutoFit/>
          </a:bodyPr>
          <a:lstStyle/>
          <a:p>
            <a:r>
              <a:rPr kumimoji="1" lang="ja-JP" altLang="en-US" sz="2000" b="1" dirty="0"/>
              <a:t>山田花子</a:t>
            </a:r>
            <a:endParaRPr kumimoji="1" lang="en-US" altLang="ja-JP" sz="2000" b="1" dirty="0"/>
          </a:p>
          <a:p>
            <a:r>
              <a:rPr kumimoji="1" lang="ja-JP" altLang="en-US" sz="2000" b="1" dirty="0"/>
              <a:t>（社会保険労務士）</a:t>
            </a:r>
          </a:p>
          <a:p>
            <a:r>
              <a:rPr kumimoji="1" lang="ja-JP" altLang="en-US" dirty="0"/>
              <a:t>　社会保険・給与計算から、労務トラブル相談まで多様な分野に精通</a:t>
            </a:r>
          </a:p>
        </p:txBody>
      </p:sp>
      <p:sp>
        <p:nvSpPr>
          <p:cNvPr id="25" name="テキスト ボックス 24">
            <a:extLst>
              <a:ext uri="{FF2B5EF4-FFF2-40B4-BE49-F238E27FC236}">
                <a16:creationId xmlns:a16="http://schemas.microsoft.com/office/drawing/2014/main" id="{CA4D6A81-3D5B-46B5-AF04-9F6B0AD7F738}"/>
              </a:ext>
            </a:extLst>
          </p:cNvPr>
          <p:cNvSpPr txBox="1"/>
          <p:nvPr/>
        </p:nvSpPr>
        <p:spPr>
          <a:xfrm>
            <a:off x="2225610" y="3275170"/>
            <a:ext cx="4173582" cy="1538883"/>
          </a:xfrm>
          <a:prstGeom prst="rect">
            <a:avLst/>
          </a:prstGeom>
          <a:noFill/>
        </p:spPr>
        <p:txBody>
          <a:bodyPr wrap="square">
            <a:spAutoFit/>
          </a:bodyPr>
          <a:lstStyle/>
          <a:p>
            <a:r>
              <a:rPr lang="ja-JP" altLang="en-US" sz="2000" b="1" dirty="0"/>
              <a:t>田中太郎</a:t>
            </a:r>
            <a:endParaRPr lang="en-US" altLang="ja-JP" sz="2000" b="1" dirty="0"/>
          </a:p>
          <a:p>
            <a:r>
              <a:rPr lang="ja-JP" altLang="en-US" sz="2000" b="1" dirty="0"/>
              <a:t>（社会保険労務士有資格者）</a:t>
            </a:r>
          </a:p>
          <a:p>
            <a:r>
              <a:rPr lang="ja-JP" altLang="en-US" dirty="0"/>
              <a:t>　社会保険労務士試験の合格後に入所。お客様の懐に入り、お客様とともに業務改善をしていくことを得意とする。</a:t>
            </a:r>
          </a:p>
        </p:txBody>
      </p:sp>
      <p:pic>
        <p:nvPicPr>
          <p:cNvPr id="26" name="グラフィックス 25" descr="オフィス ワーカー (男性) 枠線">
            <a:extLst>
              <a:ext uri="{FF2B5EF4-FFF2-40B4-BE49-F238E27FC236}">
                <a16:creationId xmlns:a16="http://schemas.microsoft.com/office/drawing/2014/main" id="{6BA551DE-1E25-4EB6-8F21-1DEA9E7A65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9770" y="3327689"/>
            <a:ext cx="1540124" cy="1540124"/>
          </a:xfrm>
          <a:prstGeom prst="rect">
            <a:avLst/>
          </a:prstGeom>
        </p:spPr>
      </p:pic>
      <p:pic>
        <p:nvPicPr>
          <p:cNvPr id="29" name="グラフィックス 28" descr="オフィス ワーカー (女性) 枠線">
            <a:extLst>
              <a:ext uri="{FF2B5EF4-FFF2-40B4-BE49-F238E27FC236}">
                <a16:creationId xmlns:a16="http://schemas.microsoft.com/office/drawing/2014/main" id="{4E617B7C-EEA4-4DBC-B793-C7E7DA0C207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0886" y="5285389"/>
            <a:ext cx="1550873" cy="1550873"/>
          </a:xfrm>
          <a:prstGeom prst="rect">
            <a:avLst/>
          </a:prstGeom>
        </p:spPr>
      </p:pic>
      <p:sp>
        <p:nvSpPr>
          <p:cNvPr id="30" name="テキスト ボックス 29">
            <a:extLst>
              <a:ext uri="{FF2B5EF4-FFF2-40B4-BE49-F238E27FC236}">
                <a16:creationId xmlns:a16="http://schemas.microsoft.com/office/drawing/2014/main" id="{4DE3BE89-F7F6-4357-91AB-5AD69EE47786}"/>
              </a:ext>
            </a:extLst>
          </p:cNvPr>
          <p:cNvSpPr txBox="1"/>
          <p:nvPr/>
        </p:nvSpPr>
        <p:spPr>
          <a:xfrm>
            <a:off x="2311116" y="5369745"/>
            <a:ext cx="3961515" cy="1261884"/>
          </a:xfrm>
          <a:prstGeom prst="rect">
            <a:avLst/>
          </a:prstGeom>
          <a:noFill/>
        </p:spPr>
        <p:txBody>
          <a:bodyPr wrap="square" rtlCol="0">
            <a:spAutoFit/>
          </a:bodyPr>
          <a:lstStyle/>
          <a:p>
            <a:r>
              <a:rPr kumimoji="1" lang="ja-JP" altLang="en-US" sz="2000" b="1" dirty="0"/>
              <a:t>山田花子</a:t>
            </a:r>
            <a:endParaRPr kumimoji="1" lang="en-US" altLang="ja-JP" sz="2000" b="1" dirty="0"/>
          </a:p>
          <a:p>
            <a:r>
              <a:rPr kumimoji="1" lang="ja-JP" altLang="en-US" sz="2000" b="1" dirty="0"/>
              <a:t>（社会保険労務士）</a:t>
            </a:r>
          </a:p>
          <a:p>
            <a:r>
              <a:rPr kumimoji="1" lang="ja-JP" altLang="en-US" dirty="0"/>
              <a:t>　社会保険・給与計算から、労務トラブル相談まで多様な分野に精通</a:t>
            </a:r>
          </a:p>
        </p:txBody>
      </p:sp>
      <p:sp>
        <p:nvSpPr>
          <p:cNvPr id="33" name="テキスト ボックス 32">
            <a:extLst>
              <a:ext uri="{FF2B5EF4-FFF2-40B4-BE49-F238E27FC236}">
                <a16:creationId xmlns:a16="http://schemas.microsoft.com/office/drawing/2014/main" id="{D04BF8FE-1A8A-4301-9E95-933CC2D0F316}"/>
              </a:ext>
            </a:extLst>
          </p:cNvPr>
          <p:cNvSpPr txBox="1"/>
          <p:nvPr/>
        </p:nvSpPr>
        <p:spPr>
          <a:xfrm>
            <a:off x="2477924" y="7543082"/>
            <a:ext cx="4173582" cy="1538883"/>
          </a:xfrm>
          <a:prstGeom prst="rect">
            <a:avLst/>
          </a:prstGeom>
          <a:noFill/>
        </p:spPr>
        <p:txBody>
          <a:bodyPr wrap="square">
            <a:spAutoFit/>
          </a:bodyPr>
          <a:lstStyle/>
          <a:p>
            <a:r>
              <a:rPr lang="ja-JP" altLang="en-US" sz="2000" b="1" dirty="0"/>
              <a:t>田中太郎</a:t>
            </a:r>
            <a:endParaRPr lang="en-US" altLang="ja-JP" sz="2000" b="1" dirty="0"/>
          </a:p>
          <a:p>
            <a:r>
              <a:rPr lang="ja-JP" altLang="en-US" sz="2000" b="1" dirty="0"/>
              <a:t>（社会保険労務士有資格者）</a:t>
            </a:r>
          </a:p>
          <a:p>
            <a:r>
              <a:rPr lang="ja-JP" altLang="en-US" dirty="0"/>
              <a:t>　社会保険労務士試験の合格後に入所。お客様の懐に入り、お客様とともに業務改善をしていくことを得意とする。</a:t>
            </a:r>
          </a:p>
        </p:txBody>
      </p:sp>
      <p:pic>
        <p:nvPicPr>
          <p:cNvPr id="34" name="グラフィックス 33" descr="オフィス ワーカー (男性) 枠線">
            <a:extLst>
              <a:ext uri="{FF2B5EF4-FFF2-40B4-BE49-F238E27FC236}">
                <a16:creationId xmlns:a16="http://schemas.microsoft.com/office/drawing/2014/main" id="{C83179C8-BAF1-4804-B47E-DE5CC2BA48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5532" y="7494312"/>
            <a:ext cx="1540124" cy="1540124"/>
          </a:xfrm>
          <a:prstGeom prst="rect">
            <a:avLst/>
          </a:prstGeom>
        </p:spPr>
      </p:pic>
      <p:cxnSp>
        <p:nvCxnSpPr>
          <p:cNvPr id="23" name="直線コネクタ 22">
            <a:extLst>
              <a:ext uri="{FF2B5EF4-FFF2-40B4-BE49-F238E27FC236}">
                <a16:creationId xmlns:a16="http://schemas.microsoft.com/office/drawing/2014/main" id="{8DD16E7D-15B5-4C5E-83C1-C6BCB4CAA973}"/>
              </a:ext>
            </a:extLst>
          </p:cNvPr>
          <p:cNvCxnSpPr>
            <a:cxnSpLocks/>
          </p:cNvCxnSpPr>
          <p:nvPr/>
        </p:nvCxnSpPr>
        <p:spPr>
          <a:xfrm>
            <a:off x="-36188" y="941058"/>
            <a:ext cx="564642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D9224D0E-E411-48FD-8832-842C7629C961}"/>
              </a:ext>
            </a:extLst>
          </p:cNvPr>
          <p:cNvSpPr txBox="1"/>
          <p:nvPr/>
        </p:nvSpPr>
        <p:spPr>
          <a:xfrm>
            <a:off x="471486" y="474271"/>
            <a:ext cx="4227212" cy="461665"/>
          </a:xfrm>
          <a:prstGeom prst="rect">
            <a:avLst/>
          </a:prstGeom>
          <a:noFill/>
        </p:spPr>
        <p:txBody>
          <a:bodyPr wrap="square" rtlCol="0">
            <a:spAutoFit/>
          </a:bodyPr>
          <a:lstStyle/>
          <a:p>
            <a:r>
              <a:rPr kumimoji="1" lang="ja-JP" altLang="en-US" sz="2400" dirty="0"/>
              <a:t>スタッフ紹介</a:t>
            </a:r>
          </a:p>
        </p:txBody>
      </p:sp>
    </p:spTree>
    <p:extLst>
      <p:ext uri="{BB962C8B-B14F-4D97-AF65-F5344CB8AC3E}">
        <p14:creationId xmlns:p14="http://schemas.microsoft.com/office/powerpoint/2010/main" val="1624711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9AC390F-C6AC-4272-9824-2733674754F6}"/>
              </a:ext>
            </a:extLst>
          </p:cNvPr>
          <p:cNvSpPr txBox="1"/>
          <p:nvPr/>
        </p:nvSpPr>
        <p:spPr>
          <a:xfrm>
            <a:off x="215942" y="1118703"/>
            <a:ext cx="6520137" cy="461664"/>
          </a:xfrm>
          <a:prstGeom prst="rect">
            <a:avLst/>
          </a:prstGeom>
          <a:noFill/>
        </p:spPr>
        <p:txBody>
          <a:bodyPr wrap="square" rtlCol="0">
            <a:spAutoFit/>
          </a:bodyPr>
          <a:lstStyle/>
          <a:p>
            <a:r>
              <a:rPr lang="ja-JP" altLang="en-US" sz="1200" dirty="0">
                <a:latin typeface="+mn-ea"/>
              </a:rPr>
              <a:t>「マイコモン」とは、お客様専用の</a:t>
            </a:r>
            <a:r>
              <a:rPr lang="en-US" altLang="ja-JP" sz="1200" dirty="0">
                <a:latin typeface="+mn-ea"/>
              </a:rPr>
              <a:t>ID</a:t>
            </a:r>
            <a:r>
              <a:rPr lang="ja-JP" altLang="en-US" sz="1200" dirty="0">
                <a:latin typeface="+mn-ea"/>
              </a:rPr>
              <a:t>とパスワードでサイトにログインしてご利用いただくクラウドシステムです。</a:t>
            </a:r>
            <a:endParaRPr lang="en-US" altLang="ja-JP" sz="1200" dirty="0">
              <a:latin typeface="+mn-ea"/>
            </a:endParaRPr>
          </a:p>
        </p:txBody>
      </p:sp>
      <p:sp>
        <p:nvSpPr>
          <p:cNvPr id="5" name="テキスト ボックス 4">
            <a:extLst>
              <a:ext uri="{FF2B5EF4-FFF2-40B4-BE49-F238E27FC236}">
                <a16:creationId xmlns:a16="http://schemas.microsoft.com/office/drawing/2014/main" id="{63352A11-DAE7-490C-B7A6-94D43E1DDB66}"/>
              </a:ext>
            </a:extLst>
          </p:cNvPr>
          <p:cNvSpPr txBox="1"/>
          <p:nvPr/>
        </p:nvSpPr>
        <p:spPr>
          <a:xfrm>
            <a:off x="341470" y="1972390"/>
            <a:ext cx="1606731"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電子会議室</a:t>
            </a:r>
          </a:p>
        </p:txBody>
      </p:sp>
      <p:sp>
        <p:nvSpPr>
          <p:cNvPr id="6" name="テキスト ボックス 5">
            <a:extLst>
              <a:ext uri="{FF2B5EF4-FFF2-40B4-BE49-F238E27FC236}">
                <a16:creationId xmlns:a16="http://schemas.microsoft.com/office/drawing/2014/main" id="{F2E34A9D-C675-488A-93D3-7C47F2B5E3F1}"/>
              </a:ext>
            </a:extLst>
          </p:cNvPr>
          <p:cNvSpPr txBox="1"/>
          <p:nvPr/>
        </p:nvSpPr>
        <p:spPr>
          <a:xfrm>
            <a:off x="341471" y="2288860"/>
            <a:ext cx="3087530" cy="646331"/>
          </a:xfrm>
          <a:prstGeom prst="rect">
            <a:avLst/>
          </a:prstGeom>
          <a:noFill/>
        </p:spPr>
        <p:txBody>
          <a:bodyPr wrap="square" rtlCol="0">
            <a:spAutoFit/>
          </a:bodyPr>
          <a:lstStyle/>
          <a:p>
            <a:r>
              <a:rPr kumimoji="1" lang="ja-JP" altLang="en-US" sz="1200" dirty="0"/>
              <a:t>お客様と当事務所間専用の電子掲示板です。</a:t>
            </a:r>
            <a:endParaRPr kumimoji="1" lang="en-US" altLang="ja-JP" sz="1200" dirty="0"/>
          </a:p>
          <a:p>
            <a:r>
              <a:rPr kumimoji="1" lang="ja-JP" altLang="en-US" sz="1200" dirty="0"/>
              <a:t>セキュリティが高く、メールの代替品としてご利用ください。</a:t>
            </a:r>
          </a:p>
        </p:txBody>
      </p:sp>
      <p:sp>
        <p:nvSpPr>
          <p:cNvPr id="7" name="テキスト ボックス 6">
            <a:extLst>
              <a:ext uri="{FF2B5EF4-FFF2-40B4-BE49-F238E27FC236}">
                <a16:creationId xmlns:a16="http://schemas.microsoft.com/office/drawing/2014/main" id="{6F95D5E4-AD9B-4551-80BB-ADA334E2C30C}"/>
              </a:ext>
            </a:extLst>
          </p:cNvPr>
          <p:cNvSpPr txBox="1"/>
          <p:nvPr/>
        </p:nvSpPr>
        <p:spPr>
          <a:xfrm>
            <a:off x="341470" y="3479280"/>
            <a:ext cx="1606731"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共有フォルダ</a:t>
            </a:r>
          </a:p>
        </p:txBody>
      </p:sp>
      <p:sp>
        <p:nvSpPr>
          <p:cNvPr id="8" name="テキスト ボックス 7">
            <a:extLst>
              <a:ext uri="{FF2B5EF4-FFF2-40B4-BE49-F238E27FC236}">
                <a16:creationId xmlns:a16="http://schemas.microsoft.com/office/drawing/2014/main" id="{C18F1044-8736-49A6-8EA2-156DD6C1EA09}"/>
              </a:ext>
            </a:extLst>
          </p:cNvPr>
          <p:cNvSpPr txBox="1"/>
          <p:nvPr/>
        </p:nvSpPr>
        <p:spPr>
          <a:xfrm>
            <a:off x="341471" y="3821136"/>
            <a:ext cx="3083449" cy="646331"/>
          </a:xfrm>
          <a:prstGeom prst="rect">
            <a:avLst/>
          </a:prstGeom>
          <a:noFill/>
        </p:spPr>
        <p:txBody>
          <a:bodyPr wrap="square" rtlCol="0">
            <a:spAutoFit/>
          </a:bodyPr>
          <a:lstStyle/>
          <a:p>
            <a:r>
              <a:rPr kumimoji="1" lang="ja-JP" altLang="en-US" sz="1200" dirty="0"/>
              <a:t>お客様と当事務所専用のフォルダです。</a:t>
            </a:r>
            <a:endParaRPr kumimoji="1" lang="en-US" altLang="ja-JP" sz="1200" dirty="0"/>
          </a:p>
          <a:p>
            <a:r>
              <a:rPr kumimoji="1" lang="ja-JP" altLang="en-US" sz="1200" dirty="0"/>
              <a:t>就業規則やよく使う書式などの最新版がいつでもダウンロードできます。</a:t>
            </a:r>
          </a:p>
        </p:txBody>
      </p:sp>
      <p:sp>
        <p:nvSpPr>
          <p:cNvPr id="9" name="テキスト ボックス 8">
            <a:extLst>
              <a:ext uri="{FF2B5EF4-FFF2-40B4-BE49-F238E27FC236}">
                <a16:creationId xmlns:a16="http://schemas.microsoft.com/office/drawing/2014/main" id="{8C472107-81BE-4DC3-B3D7-C5CBBC605F4E}"/>
              </a:ext>
            </a:extLst>
          </p:cNvPr>
          <p:cNvSpPr txBox="1"/>
          <p:nvPr/>
        </p:nvSpPr>
        <p:spPr>
          <a:xfrm>
            <a:off x="341470" y="4999233"/>
            <a:ext cx="3473496"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楽しい給与計算</a:t>
            </a:r>
            <a:r>
              <a:rPr kumimoji="1" lang="ja-JP" altLang="en-US" sz="1200" dirty="0">
                <a:latin typeface="Meiryo UI" panose="020B0604030504040204" pitchFamily="50" charset="-128"/>
                <a:ea typeface="Meiryo UI" panose="020B0604030504040204" pitchFamily="50" charset="-128"/>
              </a:rPr>
              <a:t>（オプション）</a:t>
            </a:r>
            <a:endParaRPr kumimoji="1" lang="ja-JP" altLang="en-US"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5833B84E-C899-43EB-AFBF-BD72D4C4B74F}"/>
              </a:ext>
            </a:extLst>
          </p:cNvPr>
          <p:cNvSpPr txBox="1"/>
          <p:nvPr/>
        </p:nvSpPr>
        <p:spPr>
          <a:xfrm>
            <a:off x="341471" y="5353412"/>
            <a:ext cx="3087529" cy="830997"/>
          </a:xfrm>
          <a:prstGeom prst="rect">
            <a:avLst/>
          </a:prstGeom>
          <a:noFill/>
        </p:spPr>
        <p:txBody>
          <a:bodyPr wrap="square" rtlCol="0">
            <a:spAutoFit/>
          </a:bodyPr>
          <a:lstStyle/>
          <a:p>
            <a:r>
              <a:rPr kumimoji="1" lang="en-US" altLang="ja-JP" sz="1200" dirty="0"/>
              <a:t>『</a:t>
            </a:r>
            <a:r>
              <a:rPr kumimoji="1" lang="ja-JP" altLang="en-US" sz="1200" dirty="0"/>
              <a:t>徹底的にシンプルで使いやすく</a:t>
            </a:r>
            <a:r>
              <a:rPr kumimoji="1" lang="en-US" altLang="ja-JP" sz="1200" dirty="0"/>
              <a:t>』</a:t>
            </a:r>
            <a:r>
              <a:rPr kumimoji="1" lang="ja-JP" altLang="en-US" sz="1200" dirty="0"/>
              <a:t>を追求し、</a:t>
            </a:r>
            <a:r>
              <a:rPr kumimoji="1" lang="en-US" altLang="ja-JP" sz="1200" dirty="0"/>
              <a:t>30</a:t>
            </a:r>
            <a:r>
              <a:rPr kumimoji="1" lang="ja-JP" altLang="en-US" sz="1200" dirty="0"/>
              <a:t>人以下の中小企業・病医院向けに設計された給与計算ソフトです。毎月の給与計算の時間が短縮されます。</a:t>
            </a:r>
          </a:p>
        </p:txBody>
      </p:sp>
      <p:sp>
        <p:nvSpPr>
          <p:cNvPr id="13" name="テキスト ボックス 12">
            <a:extLst>
              <a:ext uri="{FF2B5EF4-FFF2-40B4-BE49-F238E27FC236}">
                <a16:creationId xmlns:a16="http://schemas.microsoft.com/office/drawing/2014/main" id="{B21E7DEF-0FA6-422B-8A03-205415C96B62}"/>
              </a:ext>
            </a:extLst>
          </p:cNvPr>
          <p:cNvSpPr txBox="1"/>
          <p:nvPr/>
        </p:nvSpPr>
        <p:spPr>
          <a:xfrm>
            <a:off x="341470" y="6754320"/>
            <a:ext cx="3780473"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勤怠管理システム</a:t>
            </a:r>
            <a:r>
              <a:rPr kumimoji="1" lang="ja-JP" altLang="en-US" sz="1200" dirty="0">
                <a:latin typeface="Meiryo UI" panose="020B0604030504040204" pitchFamily="50" charset="-128"/>
                <a:ea typeface="Meiryo UI" panose="020B0604030504040204" pitchFamily="50" charset="-128"/>
              </a:rPr>
              <a:t>（オプション）</a:t>
            </a:r>
            <a:endParaRPr kumimoji="1" lang="ja-JP" altLang="en-US"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D98F454-52F0-49AE-BD97-095C82E4DFB1}"/>
              </a:ext>
            </a:extLst>
          </p:cNvPr>
          <p:cNvSpPr txBox="1"/>
          <p:nvPr/>
        </p:nvSpPr>
        <p:spPr>
          <a:xfrm>
            <a:off x="341471" y="7096480"/>
            <a:ext cx="3083449" cy="830997"/>
          </a:xfrm>
          <a:prstGeom prst="rect">
            <a:avLst/>
          </a:prstGeom>
          <a:noFill/>
        </p:spPr>
        <p:txBody>
          <a:bodyPr wrap="square" rtlCol="0">
            <a:spAutoFit/>
          </a:bodyPr>
          <a:lstStyle/>
          <a:p>
            <a:r>
              <a:rPr kumimoji="1" lang="ja-JP" altLang="en-US" sz="1200" dirty="0"/>
              <a:t>「打刻」「申請」「勤怠データ集計」のみのシンプルな勤怠システムです。楽しい給与計算と連動することで大幅な工数削減になります。</a:t>
            </a:r>
          </a:p>
        </p:txBody>
      </p:sp>
      <p:sp>
        <p:nvSpPr>
          <p:cNvPr id="15" name="テキスト ボックス 14">
            <a:extLst>
              <a:ext uri="{FF2B5EF4-FFF2-40B4-BE49-F238E27FC236}">
                <a16:creationId xmlns:a16="http://schemas.microsoft.com/office/drawing/2014/main" id="{9699AA54-F9B0-4972-A381-18E1CFF9D2CA}"/>
              </a:ext>
            </a:extLst>
          </p:cNvPr>
          <p:cNvSpPr txBox="1"/>
          <p:nvPr/>
        </p:nvSpPr>
        <p:spPr>
          <a:xfrm>
            <a:off x="341470" y="8417965"/>
            <a:ext cx="3780473"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経営サポート</a:t>
            </a:r>
          </a:p>
        </p:txBody>
      </p:sp>
      <p:sp>
        <p:nvSpPr>
          <p:cNvPr id="16" name="テキスト ボックス 15">
            <a:extLst>
              <a:ext uri="{FF2B5EF4-FFF2-40B4-BE49-F238E27FC236}">
                <a16:creationId xmlns:a16="http://schemas.microsoft.com/office/drawing/2014/main" id="{D3901C58-C126-4193-A4DA-6EE10FF25734}"/>
              </a:ext>
            </a:extLst>
          </p:cNvPr>
          <p:cNvSpPr txBox="1"/>
          <p:nvPr/>
        </p:nvSpPr>
        <p:spPr>
          <a:xfrm>
            <a:off x="341470" y="8787297"/>
            <a:ext cx="2884692" cy="646331"/>
          </a:xfrm>
          <a:prstGeom prst="rect">
            <a:avLst/>
          </a:prstGeom>
          <a:noFill/>
        </p:spPr>
        <p:txBody>
          <a:bodyPr wrap="square" rtlCol="0">
            <a:spAutoFit/>
          </a:bodyPr>
          <a:lstStyle/>
          <a:p>
            <a:r>
              <a:rPr kumimoji="1" lang="ja-JP" altLang="en-US" sz="1200" dirty="0"/>
              <a:t>会社経営にお役立ていただける内容や総務・経理関連のものまで、質の高い情報をご提供しています。</a:t>
            </a:r>
          </a:p>
        </p:txBody>
      </p:sp>
      <p:cxnSp>
        <p:nvCxnSpPr>
          <p:cNvPr id="17" name="直線コネクタ 16">
            <a:extLst>
              <a:ext uri="{FF2B5EF4-FFF2-40B4-BE49-F238E27FC236}">
                <a16:creationId xmlns:a16="http://schemas.microsoft.com/office/drawing/2014/main" id="{7D9E9AA8-1B20-4D7A-B0A5-14911D1BA22C}"/>
              </a:ext>
            </a:extLst>
          </p:cNvPr>
          <p:cNvCxnSpPr>
            <a:cxnSpLocks/>
          </p:cNvCxnSpPr>
          <p:nvPr/>
        </p:nvCxnSpPr>
        <p:spPr>
          <a:xfrm>
            <a:off x="0" y="813375"/>
            <a:ext cx="564642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92D359E2-A9C5-479C-A62C-28213B8AF98C}"/>
              </a:ext>
            </a:extLst>
          </p:cNvPr>
          <p:cNvSpPr txBox="1"/>
          <p:nvPr/>
        </p:nvSpPr>
        <p:spPr>
          <a:xfrm>
            <a:off x="888674" y="350520"/>
            <a:ext cx="4227212" cy="461665"/>
          </a:xfrm>
          <a:prstGeom prst="rect">
            <a:avLst/>
          </a:prstGeom>
          <a:noFill/>
        </p:spPr>
        <p:txBody>
          <a:bodyPr wrap="square" rtlCol="0">
            <a:spAutoFit/>
          </a:bodyPr>
          <a:lstStyle/>
          <a:p>
            <a:r>
              <a:rPr kumimoji="1" lang="en-US" altLang="ja-JP" sz="2400" b="1" dirty="0" err="1">
                <a:latin typeface="Century Gothic" panose="020B0502020202020204" pitchFamily="34" charset="0"/>
              </a:rPr>
              <a:t>MyKomon</a:t>
            </a:r>
            <a:r>
              <a:rPr kumimoji="1" lang="ja-JP" altLang="en-US" sz="2400" dirty="0"/>
              <a:t>とは</a:t>
            </a:r>
          </a:p>
        </p:txBody>
      </p:sp>
      <p:pic>
        <p:nvPicPr>
          <p:cNvPr id="11" name="図 10">
            <a:extLst>
              <a:ext uri="{FF2B5EF4-FFF2-40B4-BE49-F238E27FC236}">
                <a16:creationId xmlns:a16="http://schemas.microsoft.com/office/drawing/2014/main" id="{C9CC58ED-335C-4102-A48B-95E03C9EBF9B}"/>
              </a:ext>
            </a:extLst>
          </p:cNvPr>
          <p:cNvPicPr>
            <a:picLocks noChangeAspect="1"/>
          </p:cNvPicPr>
          <p:nvPr/>
        </p:nvPicPr>
        <p:blipFill>
          <a:blip r:embed="rId3"/>
          <a:stretch>
            <a:fillRect/>
          </a:stretch>
        </p:blipFill>
        <p:spPr>
          <a:xfrm>
            <a:off x="507674" y="397791"/>
            <a:ext cx="1966097" cy="376029"/>
          </a:xfrm>
          <a:prstGeom prst="rect">
            <a:avLst/>
          </a:prstGeom>
        </p:spPr>
      </p:pic>
      <p:pic>
        <p:nvPicPr>
          <p:cNvPr id="3" name="図 2">
            <a:extLst>
              <a:ext uri="{FF2B5EF4-FFF2-40B4-BE49-F238E27FC236}">
                <a16:creationId xmlns:a16="http://schemas.microsoft.com/office/drawing/2014/main" id="{A95820CB-3987-45F6-A502-EB6E3ED9D567}"/>
              </a:ext>
            </a:extLst>
          </p:cNvPr>
          <p:cNvPicPr>
            <a:picLocks noChangeAspect="1"/>
          </p:cNvPicPr>
          <p:nvPr/>
        </p:nvPicPr>
        <p:blipFill>
          <a:blip r:embed="rId4"/>
          <a:stretch>
            <a:fillRect/>
          </a:stretch>
        </p:blipFill>
        <p:spPr>
          <a:xfrm>
            <a:off x="3559017" y="1879425"/>
            <a:ext cx="2798234" cy="1137250"/>
          </a:xfrm>
          <a:prstGeom prst="rect">
            <a:avLst/>
          </a:prstGeom>
        </p:spPr>
      </p:pic>
      <p:pic>
        <p:nvPicPr>
          <p:cNvPr id="19" name="図 18">
            <a:extLst>
              <a:ext uri="{FF2B5EF4-FFF2-40B4-BE49-F238E27FC236}">
                <a16:creationId xmlns:a16="http://schemas.microsoft.com/office/drawing/2014/main" id="{35DB2322-F5B3-4038-B067-9D35D9BA1C3D}"/>
              </a:ext>
            </a:extLst>
          </p:cNvPr>
          <p:cNvPicPr>
            <a:picLocks noChangeAspect="1"/>
          </p:cNvPicPr>
          <p:nvPr/>
        </p:nvPicPr>
        <p:blipFill>
          <a:blip r:embed="rId5"/>
          <a:stretch>
            <a:fillRect/>
          </a:stretch>
        </p:blipFill>
        <p:spPr>
          <a:xfrm>
            <a:off x="3636742" y="3269618"/>
            <a:ext cx="2642784" cy="1348259"/>
          </a:xfrm>
          <a:prstGeom prst="rect">
            <a:avLst/>
          </a:prstGeom>
        </p:spPr>
      </p:pic>
      <p:pic>
        <p:nvPicPr>
          <p:cNvPr id="25" name="図 24">
            <a:extLst>
              <a:ext uri="{FF2B5EF4-FFF2-40B4-BE49-F238E27FC236}">
                <a16:creationId xmlns:a16="http://schemas.microsoft.com/office/drawing/2014/main" id="{C2A9EDD3-6F1F-4006-A674-2711CF143B3F}"/>
              </a:ext>
            </a:extLst>
          </p:cNvPr>
          <p:cNvPicPr>
            <a:picLocks noChangeAspect="1"/>
          </p:cNvPicPr>
          <p:nvPr/>
        </p:nvPicPr>
        <p:blipFill>
          <a:blip r:embed="rId6"/>
          <a:stretch>
            <a:fillRect/>
          </a:stretch>
        </p:blipFill>
        <p:spPr>
          <a:xfrm>
            <a:off x="3565987" y="6907221"/>
            <a:ext cx="2070070" cy="1140598"/>
          </a:xfrm>
          <a:prstGeom prst="rect">
            <a:avLst/>
          </a:prstGeom>
          <a:ln>
            <a:solidFill>
              <a:schemeClr val="tx1">
                <a:lumMod val="50000"/>
                <a:lumOff val="50000"/>
              </a:schemeClr>
            </a:solidFill>
          </a:ln>
        </p:spPr>
      </p:pic>
      <p:pic>
        <p:nvPicPr>
          <p:cNvPr id="27" name="図 26">
            <a:extLst>
              <a:ext uri="{FF2B5EF4-FFF2-40B4-BE49-F238E27FC236}">
                <a16:creationId xmlns:a16="http://schemas.microsoft.com/office/drawing/2014/main" id="{56171A68-2523-443C-9A02-EAC80D6C883D}"/>
              </a:ext>
            </a:extLst>
          </p:cNvPr>
          <p:cNvPicPr>
            <a:picLocks noChangeAspect="1"/>
          </p:cNvPicPr>
          <p:nvPr/>
        </p:nvPicPr>
        <p:blipFill>
          <a:blip r:embed="rId7"/>
          <a:stretch>
            <a:fillRect/>
          </a:stretch>
        </p:blipFill>
        <p:spPr>
          <a:xfrm>
            <a:off x="5817514" y="6856434"/>
            <a:ext cx="771017" cy="1137250"/>
          </a:xfrm>
          <a:prstGeom prst="rect">
            <a:avLst/>
          </a:prstGeom>
          <a:ln>
            <a:solidFill>
              <a:schemeClr val="tx1">
                <a:lumMod val="50000"/>
                <a:lumOff val="50000"/>
              </a:schemeClr>
            </a:solidFill>
          </a:ln>
        </p:spPr>
      </p:pic>
      <p:pic>
        <p:nvPicPr>
          <p:cNvPr id="1026" name="Picture 2">
            <a:extLst>
              <a:ext uri="{FF2B5EF4-FFF2-40B4-BE49-F238E27FC236}">
                <a16:creationId xmlns:a16="http://schemas.microsoft.com/office/drawing/2014/main" id="{411FDB55-4EEF-42C4-8807-5709902C3D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3099" y="4977719"/>
            <a:ext cx="2070070" cy="1359346"/>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9" name="図 28">
            <a:extLst>
              <a:ext uri="{FF2B5EF4-FFF2-40B4-BE49-F238E27FC236}">
                <a16:creationId xmlns:a16="http://schemas.microsoft.com/office/drawing/2014/main" id="{E6E1B798-7F39-4521-B83E-619EFE801B71}"/>
              </a:ext>
            </a:extLst>
          </p:cNvPr>
          <p:cNvPicPr>
            <a:picLocks noChangeAspect="1"/>
          </p:cNvPicPr>
          <p:nvPr/>
        </p:nvPicPr>
        <p:blipFill>
          <a:blip r:embed="rId9"/>
          <a:stretch>
            <a:fillRect/>
          </a:stretch>
        </p:blipFill>
        <p:spPr>
          <a:xfrm>
            <a:off x="3476010" y="8417965"/>
            <a:ext cx="2145285" cy="1184109"/>
          </a:xfrm>
          <a:prstGeom prst="rect">
            <a:avLst/>
          </a:prstGeom>
          <a:ln>
            <a:solidFill>
              <a:schemeClr val="tx1">
                <a:lumMod val="50000"/>
                <a:lumOff val="50000"/>
              </a:schemeClr>
            </a:solidFill>
          </a:ln>
        </p:spPr>
      </p:pic>
      <p:graphicFrame>
        <p:nvGraphicFramePr>
          <p:cNvPr id="31" name="Object 72">
            <a:extLst>
              <a:ext uri="{FF2B5EF4-FFF2-40B4-BE49-F238E27FC236}">
                <a16:creationId xmlns:a16="http://schemas.microsoft.com/office/drawing/2014/main" id="{1B62156F-ACC5-42E7-9396-583891ED5D3A}"/>
              </a:ext>
            </a:extLst>
          </p:cNvPr>
          <p:cNvGraphicFramePr>
            <a:graphicFrameLocks noChangeAspect="1"/>
          </p:cNvGraphicFramePr>
          <p:nvPr>
            <p:extLst>
              <p:ext uri="{D42A27DB-BD31-4B8C-83A1-F6EECF244321}">
                <p14:modId xmlns:p14="http://schemas.microsoft.com/office/powerpoint/2010/main" val="1938186934"/>
              </p:ext>
            </p:extLst>
          </p:nvPr>
        </p:nvGraphicFramePr>
        <p:xfrm>
          <a:off x="5703855" y="8431904"/>
          <a:ext cx="937553" cy="1140598"/>
        </p:xfrm>
        <a:graphic>
          <a:graphicData uri="http://schemas.openxmlformats.org/presentationml/2006/ole">
            <mc:AlternateContent xmlns:mc="http://schemas.openxmlformats.org/markup-compatibility/2006">
              <mc:Choice xmlns:v="urn:schemas-microsoft-com:vml" Requires="v">
                <p:oleObj spid="_x0000_s1029" name="Acrobat Document" r:id="rId10" imgW="5667375" imgH="8020050" progId="AcroExch.Document.7">
                  <p:embed/>
                </p:oleObj>
              </mc:Choice>
              <mc:Fallback>
                <p:oleObj name="Acrobat Document" r:id="rId10" imgW="5667375" imgH="8020050" progId="AcroExch.Document.7">
                  <p:embed/>
                  <p:pic>
                    <p:nvPicPr>
                      <p:cNvPr id="2069" name="Object 72">
                        <a:extLst>
                          <a:ext uri="{FF2B5EF4-FFF2-40B4-BE49-F238E27FC236}">
                            <a16:creationId xmlns:a16="http://schemas.microsoft.com/office/drawing/2014/main" id="{4E116E25-C5C1-41BD-A776-D33A212B42B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b="14046"/>
                      <a:stretch>
                        <a:fillRect/>
                      </a:stretch>
                    </p:blipFill>
                    <p:spPr bwMode="auto">
                      <a:xfrm>
                        <a:off x="5703855" y="8431904"/>
                        <a:ext cx="937553" cy="1140598"/>
                      </a:xfrm>
                      <a:prstGeom prst="rect">
                        <a:avLst/>
                      </a:prstGeom>
                      <a:noFill/>
                      <a:ln w="9525">
                        <a:solidFill>
                          <a:schemeClr val="tx1"/>
                        </a:solidFill>
                        <a:miter lim="800000"/>
                        <a:headEnd/>
                        <a:tailEnd/>
                      </a:ln>
                      <a:effectLst/>
                    </p:spPr>
                  </p:pic>
                </p:oleObj>
              </mc:Fallback>
            </mc:AlternateContent>
          </a:graphicData>
        </a:graphic>
      </p:graphicFrame>
    </p:spTree>
    <p:extLst>
      <p:ext uri="{BB962C8B-B14F-4D97-AF65-F5344CB8AC3E}">
        <p14:creationId xmlns:p14="http://schemas.microsoft.com/office/powerpoint/2010/main" val="25193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1F804D-C244-4AE7-821C-EA4EB20D4CE0}"/>
              </a:ext>
            </a:extLst>
          </p:cNvPr>
          <p:cNvSpPr>
            <a:spLocks noGrp="1"/>
          </p:cNvSpPr>
          <p:nvPr>
            <p:ph type="title"/>
          </p:nvPr>
        </p:nvSpPr>
        <p:spPr>
          <a:xfrm>
            <a:off x="471487" y="365080"/>
            <a:ext cx="5915025" cy="530686"/>
          </a:xfrm>
        </p:spPr>
        <p:txBody>
          <a:bodyPr>
            <a:normAutofit fontScale="90000"/>
          </a:bodyPr>
          <a:lstStyle/>
          <a:p>
            <a:r>
              <a:rPr lang="ja-JP" altLang="en-US" dirty="0"/>
              <a:t>サービス案内</a:t>
            </a:r>
            <a:endParaRPr kumimoji="1" lang="ja-JP" altLang="en-US" dirty="0"/>
          </a:p>
        </p:txBody>
      </p:sp>
      <p:sp>
        <p:nvSpPr>
          <p:cNvPr id="6" name="テキスト ボックス 5">
            <a:extLst>
              <a:ext uri="{FF2B5EF4-FFF2-40B4-BE49-F238E27FC236}">
                <a16:creationId xmlns:a16="http://schemas.microsoft.com/office/drawing/2014/main" id="{01922FEB-DE08-4E07-980B-4847FE6F1772}"/>
              </a:ext>
            </a:extLst>
          </p:cNvPr>
          <p:cNvSpPr txBox="1"/>
          <p:nvPr/>
        </p:nvSpPr>
        <p:spPr>
          <a:xfrm>
            <a:off x="7360921" y="630423"/>
            <a:ext cx="4010296" cy="646331"/>
          </a:xfrm>
          <a:prstGeom prst="rect">
            <a:avLst/>
          </a:prstGeom>
          <a:noFill/>
        </p:spPr>
        <p:txBody>
          <a:bodyPr wrap="square">
            <a:spAutoFit/>
          </a:bodyPr>
          <a:lstStyle/>
          <a:p>
            <a:r>
              <a:rPr lang="ja-JP" altLang="en-US" dirty="0"/>
              <a:t>参考</a:t>
            </a:r>
            <a:r>
              <a:rPr lang="en-US" altLang="ja-JP" dirty="0"/>
              <a:t>HP</a:t>
            </a:r>
            <a:r>
              <a:rPr lang="ja-JP" altLang="en-US" dirty="0"/>
              <a:t>：https://www.takayama-office.jp/service.html</a:t>
            </a:r>
          </a:p>
        </p:txBody>
      </p:sp>
      <p:sp>
        <p:nvSpPr>
          <p:cNvPr id="11" name="テキスト ボックス 10">
            <a:extLst>
              <a:ext uri="{FF2B5EF4-FFF2-40B4-BE49-F238E27FC236}">
                <a16:creationId xmlns:a16="http://schemas.microsoft.com/office/drawing/2014/main" id="{82621093-4FD2-4DD1-A022-786296EC4143}"/>
              </a:ext>
            </a:extLst>
          </p:cNvPr>
          <p:cNvSpPr txBox="1"/>
          <p:nvPr/>
        </p:nvSpPr>
        <p:spPr>
          <a:xfrm>
            <a:off x="214001" y="1188308"/>
            <a:ext cx="435646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社会保険手続き代行（顧問／スポット）</a:t>
            </a:r>
          </a:p>
        </p:txBody>
      </p:sp>
      <p:sp>
        <p:nvSpPr>
          <p:cNvPr id="13" name="テキスト ボックス 12">
            <a:extLst>
              <a:ext uri="{FF2B5EF4-FFF2-40B4-BE49-F238E27FC236}">
                <a16:creationId xmlns:a16="http://schemas.microsoft.com/office/drawing/2014/main" id="{97A2F63D-AB96-4A1B-81F9-54E43AED3A31}"/>
              </a:ext>
            </a:extLst>
          </p:cNvPr>
          <p:cNvSpPr txBox="1"/>
          <p:nvPr/>
        </p:nvSpPr>
        <p:spPr>
          <a:xfrm>
            <a:off x="214001" y="3330534"/>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労務相談顧問</a:t>
            </a:r>
          </a:p>
        </p:txBody>
      </p:sp>
      <p:sp>
        <p:nvSpPr>
          <p:cNvPr id="15" name="テキスト ボックス 14">
            <a:extLst>
              <a:ext uri="{FF2B5EF4-FFF2-40B4-BE49-F238E27FC236}">
                <a16:creationId xmlns:a16="http://schemas.microsoft.com/office/drawing/2014/main" id="{AD966A8B-3750-48BC-81F2-61014E1FB87A}"/>
              </a:ext>
            </a:extLst>
          </p:cNvPr>
          <p:cNvSpPr txBox="1"/>
          <p:nvPr/>
        </p:nvSpPr>
        <p:spPr>
          <a:xfrm>
            <a:off x="338809" y="1488814"/>
            <a:ext cx="6480000" cy="584775"/>
          </a:xfrm>
          <a:prstGeom prst="rect">
            <a:avLst/>
          </a:prstGeom>
          <a:noFill/>
        </p:spPr>
        <p:txBody>
          <a:bodyPr wrap="square">
            <a:spAutoFit/>
          </a:bodyPr>
          <a:lstStyle/>
          <a:p>
            <a:r>
              <a:rPr lang="ja-JP" altLang="en-US" sz="1600" dirty="0"/>
              <a:t>役所に提出する社会保険の届け出を代行します。1ヶ月の定額料金（顧問）の他、一手続きからでも対応いたします。</a:t>
            </a:r>
          </a:p>
        </p:txBody>
      </p:sp>
      <p:sp>
        <p:nvSpPr>
          <p:cNvPr id="17" name="テキスト ボックス 16">
            <a:extLst>
              <a:ext uri="{FF2B5EF4-FFF2-40B4-BE49-F238E27FC236}">
                <a16:creationId xmlns:a16="http://schemas.microsoft.com/office/drawing/2014/main" id="{DC058635-7FAB-4C9D-A616-240142BAE602}"/>
              </a:ext>
            </a:extLst>
          </p:cNvPr>
          <p:cNvSpPr txBox="1"/>
          <p:nvPr/>
        </p:nvSpPr>
        <p:spPr>
          <a:xfrm>
            <a:off x="338810" y="2559936"/>
            <a:ext cx="6480000" cy="584775"/>
          </a:xfrm>
          <a:prstGeom prst="rect">
            <a:avLst/>
          </a:prstGeom>
          <a:noFill/>
        </p:spPr>
        <p:txBody>
          <a:bodyPr wrap="square">
            <a:spAutoFit/>
          </a:bodyPr>
          <a:lstStyle/>
          <a:p>
            <a:r>
              <a:rPr lang="ja-JP" altLang="en-US" sz="1600" dirty="0"/>
              <a:t>集計いただいた勤怠データをもとに給与計算を実施し、賃金台帳や給与明細等を納品いたします。</a:t>
            </a:r>
          </a:p>
        </p:txBody>
      </p:sp>
      <p:sp>
        <p:nvSpPr>
          <p:cNvPr id="19" name="テキスト ボックス 18">
            <a:extLst>
              <a:ext uri="{FF2B5EF4-FFF2-40B4-BE49-F238E27FC236}">
                <a16:creationId xmlns:a16="http://schemas.microsoft.com/office/drawing/2014/main" id="{229C184D-01DA-40F6-AC5C-1A58B6531A0B}"/>
              </a:ext>
            </a:extLst>
          </p:cNvPr>
          <p:cNvSpPr txBox="1"/>
          <p:nvPr/>
        </p:nvSpPr>
        <p:spPr>
          <a:xfrm>
            <a:off x="214001" y="2259421"/>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給与計算代行・賞与計算代行</a:t>
            </a:r>
          </a:p>
        </p:txBody>
      </p:sp>
      <p:sp>
        <p:nvSpPr>
          <p:cNvPr id="21" name="テキスト ボックス 20">
            <a:extLst>
              <a:ext uri="{FF2B5EF4-FFF2-40B4-BE49-F238E27FC236}">
                <a16:creationId xmlns:a16="http://schemas.microsoft.com/office/drawing/2014/main" id="{27B2AF37-5325-4CF6-9169-80D71DB7ACF3}"/>
              </a:ext>
            </a:extLst>
          </p:cNvPr>
          <p:cNvSpPr txBox="1"/>
          <p:nvPr/>
        </p:nvSpPr>
        <p:spPr>
          <a:xfrm>
            <a:off x="338810" y="3631058"/>
            <a:ext cx="6480000" cy="584775"/>
          </a:xfrm>
          <a:prstGeom prst="rect">
            <a:avLst/>
          </a:prstGeom>
          <a:noFill/>
        </p:spPr>
        <p:txBody>
          <a:bodyPr wrap="square">
            <a:spAutoFit/>
          </a:bodyPr>
          <a:lstStyle/>
          <a:p>
            <a:r>
              <a:rPr lang="ja-JP" altLang="en-US" sz="1600" dirty="0"/>
              <a:t>従業員の労務管理におけるご相談に専門知識に基づきご回答いたします。</a:t>
            </a:r>
          </a:p>
        </p:txBody>
      </p:sp>
      <p:sp>
        <p:nvSpPr>
          <p:cNvPr id="23" name="テキスト ボックス 22">
            <a:extLst>
              <a:ext uri="{FF2B5EF4-FFF2-40B4-BE49-F238E27FC236}">
                <a16:creationId xmlns:a16="http://schemas.microsoft.com/office/drawing/2014/main" id="{CE0DA255-6D33-4E5A-B918-D5164C9B8AD4}"/>
              </a:ext>
            </a:extLst>
          </p:cNvPr>
          <p:cNvSpPr txBox="1"/>
          <p:nvPr/>
        </p:nvSpPr>
        <p:spPr>
          <a:xfrm>
            <a:off x="214001" y="4401647"/>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助成金申請代行</a:t>
            </a:r>
          </a:p>
        </p:txBody>
      </p:sp>
      <p:sp>
        <p:nvSpPr>
          <p:cNvPr id="25" name="テキスト ボックス 24">
            <a:extLst>
              <a:ext uri="{FF2B5EF4-FFF2-40B4-BE49-F238E27FC236}">
                <a16:creationId xmlns:a16="http://schemas.microsoft.com/office/drawing/2014/main" id="{57A15D23-05FC-49EE-816F-9950AC178832}"/>
              </a:ext>
            </a:extLst>
          </p:cNvPr>
          <p:cNvSpPr txBox="1"/>
          <p:nvPr/>
        </p:nvSpPr>
        <p:spPr>
          <a:xfrm>
            <a:off x="338810" y="4702180"/>
            <a:ext cx="6480000" cy="584775"/>
          </a:xfrm>
          <a:prstGeom prst="rect">
            <a:avLst/>
          </a:prstGeom>
          <a:noFill/>
        </p:spPr>
        <p:txBody>
          <a:bodyPr wrap="square">
            <a:spAutoFit/>
          </a:bodyPr>
          <a:lstStyle/>
          <a:p>
            <a:r>
              <a:rPr lang="ja-JP" altLang="en-US" sz="1600" dirty="0"/>
              <a:t>助成金を受給する前の制度構築から、申請書の作成、届け出までご依頼いただけます。</a:t>
            </a:r>
          </a:p>
        </p:txBody>
      </p:sp>
      <p:sp>
        <p:nvSpPr>
          <p:cNvPr id="27" name="テキスト ボックス 26">
            <a:extLst>
              <a:ext uri="{FF2B5EF4-FFF2-40B4-BE49-F238E27FC236}">
                <a16:creationId xmlns:a16="http://schemas.microsoft.com/office/drawing/2014/main" id="{E9899634-4A04-4825-8CF0-8F4B0FF4070E}"/>
              </a:ext>
            </a:extLst>
          </p:cNvPr>
          <p:cNvSpPr txBox="1"/>
          <p:nvPr/>
        </p:nvSpPr>
        <p:spPr>
          <a:xfrm>
            <a:off x="214001" y="5472760"/>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就業規則作成・改定支援</a:t>
            </a:r>
          </a:p>
        </p:txBody>
      </p:sp>
      <p:sp>
        <p:nvSpPr>
          <p:cNvPr id="29" name="テキスト ボックス 28">
            <a:extLst>
              <a:ext uri="{FF2B5EF4-FFF2-40B4-BE49-F238E27FC236}">
                <a16:creationId xmlns:a16="http://schemas.microsoft.com/office/drawing/2014/main" id="{B8FB1DBB-80D1-46E1-9B35-99852E82B5A6}"/>
              </a:ext>
            </a:extLst>
          </p:cNvPr>
          <p:cNvSpPr txBox="1"/>
          <p:nvPr/>
        </p:nvSpPr>
        <p:spPr>
          <a:xfrm>
            <a:off x="338810" y="5773302"/>
            <a:ext cx="6480000" cy="584775"/>
          </a:xfrm>
          <a:prstGeom prst="rect">
            <a:avLst/>
          </a:prstGeom>
          <a:noFill/>
        </p:spPr>
        <p:txBody>
          <a:bodyPr wrap="square">
            <a:spAutoFit/>
          </a:bodyPr>
          <a:lstStyle/>
          <a:p>
            <a:r>
              <a:rPr lang="ja-JP" altLang="en-US" sz="1600" dirty="0"/>
              <a:t>就業規則の新規作成から、法改正に伴う改定、企業のご要望に基づく変更まで幅広くご支援します。</a:t>
            </a:r>
          </a:p>
        </p:txBody>
      </p:sp>
      <p:sp>
        <p:nvSpPr>
          <p:cNvPr id="31" name="テキスト ボックス 30">
            <a:extLst>
              <a:ext uri="{FF2B5EF4-FFF2-40B4-BE49-F238E27FC236}">
                <a16:creationId xmlns:a16="http://schemas.microsoft.com/office/drawing/2014/main" id="{B8A2C266-1020-4861-AB72-326BEB5A2E21}"/>
              </a:ext>
            </a:extLst>
          </p:cNvPr>
          <p:cNvSpPr txBox="1"/>
          <p:nvPr/>
        </p:nvSpPr>
        <p:spPr>
          <a:xfrm>
            <a:off x="214001" y="6543873"/>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人事制度構築・改定支援</a:t>
            </a:r>
          </a:p>
        </p:txBody>
      </p:sp>
      <p:sp>
        <p:nvSpPr>
          <p:cNvPr id="33" name="テキスト ボックス 32">
            <a:extLst>
              <a:ext uri="{FF2B5EF4-FFF2-40B4-BE49-F238E27FC236}">
                <a16:creationId xmlns:a16="http://schemas.microsoft.com/office/drawing/2014/main" id="{6646D32A-0A07-42DF-B9BE-BD5996D95C7A}"/>
              </a:ext>
            </a:extLst>
          </p:cNvPr>
          <p:cNvSpPr txBox="1"/>
          <p:nvPr/>
        </p:nvSpPr>
        <p:spPr>
          <a:xfrm>
            <a:off x="338810" y="6844424"/>
            <a:ext cx="6480000" cy="584775"/>
          </a:xfrm>
          <a:prstGeom prst="rect">
            <a:avLst/>
          </a:prstGeom>
          <a:noFill/>
        </p:spPr>
        <p:txBody>
          <a:bodyPr wrap="square">
            <a:spAutoFit/>
          </a:bodyPr>
          <a:lstStyle/>
          <a:p>
            <a:r>
              <a:rPr lang="ja-JP" altLang="en-US" sz="1600" dirty="0"/>
              <a:t>会社が発展するための人事制度の策定や改定、運用のアドバイスを行います。</a:t>
            </a:r>
          </a:p>
        </p:txBody>
      </p:sp>
      <p:sp>
        <p:nvSpPr>
          <p:cNvPr id="35" name="テキスト ボックス 34">
            <a:extLst>
              <a:ext uri="{FF2B5EF4-FFF2-40B4-BE49-F238E27FC236}">
                <a16:creationId xmlns:a16="http://schemas.microsoft.com/office/drawing/2014/main" id="{526E3F00-2693-46E4-B318-5B98C6E5F9CA}"/>
              </a:ext>
            </a:extLst>
          </p:cNvPr>
          <p:cNvSpPr txBox="1"/>
          <p:nvPr/>
        </p:nvSpPr>
        <p:spPr>
          <a:xfrm>
            <a:off x="214001" y="7614986"/>
            <a:ext cx="6818810"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賃金制度構築・改定支援</a:t>
            </a:r>
          </a:p>
        </p:txBody>
      </p:sp>
      <p:sp>
        <p:nvSpPr>
          <p:cNvPr id="37" name="テキスト ボックス 36">
            <a:extLst>
              <a:ext uri="{FF2B5EF4-FFF2-40B4-BE49-F238E27FC236}">
                <a16:creationId xmlns:a16="http://schemas.microsoft.com/office/drawing/2014/main" id="{4C4672A2-DA1F-4017-89EB-84FC03AF83B7}"/>
              </a:ext>
            </a:extLst>
          </p:cNvPr>
          <p:cNvSpPr txBox="1"/>
          <p:nvPr/>
        </p:nvSpPr>
        <p:spPr>
          <a:xfrm>
            <a:off x="338810" y="7915546"/>
            <a:ext cx="6480000" cy="584775"/>
          </a:xfrm>
          <a:prstGeom prst="rect">
            <a:avLst/>
          </a:prstGeom>
          <a:noFill/>
        </p:spPr>
        <p:txBody>
          <a:bodyPr wrap="square">
            <a:spAutoFit/>
          </a:bodyPr>
          <a:lstStyle/>
          <a:p>
            <a:r>
              <a:rPr lang="ja-JP" altLang="en-US" sz="1600" dirty="0"/>
              <a:t>経営層が考える賃金の払い方をお聞きし、お考えに沿った賃金制度の構築をご支援します。</a:t>
            </a:r>
          </a:p>
        </p:txBody>
      </p:sp>
      <p:sp>
        <p:nvSpPr>
          <p:cNvPr id="39" name="テキスト ボックス 38">
            <a:extLst>
              <a:ext uri="{FF2B5EF4-FFF2-40B4-BE49-F238E27FC236}">
                <a16:creationId xmlns:a16="http://schemas.microsoft.com/office/drawing/2014/main" id="{564698BD-C6CB-40D9-A7DD-68322C2C7261}"/>
              </a:ext>
            </a:extLst>
          </p:cNvPr>
          <p:cNvSpPr txBox="1"/>
          <p:nvPr/>
        </p:nvSpPr>
        <p:spPr>
          <a:xfrm>
            <a:off x="214001" y="8686097"/>
            <a:ext cx="6844936" cy="369332"/>
          </a:xfrm>
          <a:prstGeom prst="rect">
            <a:avLst/>
          </a:prstGeom>
          <a:noFill/>
        </p:spPr>
        <p:txBody>
          <a:bodyPr wrap="square">
            <a:spAutoFit/>
          </a:bodyPr>
          <a:lstStyle/>
          <a:p>
            <a:r>
              <a:rPr lang="ja-JP" altLang="en-US" b="1" dirty="0">
                <a:latin typeface="Meiryo UI" panose="020B0604030504040204" pitchFamily="50" charset="-128"/>
                <a:ea typeface="Meiryo UI" panose="020B0604030504040204" pitchFamily="50" charset="-128"/>
              </a:rPr>
              <a:t>退職金制度構築・改定支援</a:t>
            </a:r>
          </a:p>
        </p:txBody>
      </p:sp>
      <p:sp>
        <p:nvSpPr>
          <p:cNvPr id="41" name="テキスト ボックス 40">
            <a:extLst>
              <a:ext uri="{FF2B5EF4-FFF2-40B4-BE49-F238E27FC236}">
                <a16:creationId xmlns:a16="http://schemas.microsoft.com/office/drawing/2014/main" id="{268C6486-11B4-43F0-B4A6-4B48AC2506A5}"/>
              </a:ext>
            </a:extLst>
          </p:cNvPr>
          <p:cNvSpPr txBox="1"/>
          <p:nvPr/>
        </p:nvSpPr>
        <p:spPr>
          <a:xfrm>
            <a:off x="338809" y="8986668"/>
            <a:ext cx="6480000" cy="584775"/>
          </a:xfrm>
          <a:prstGeom prst="rect">
            <a:avLst/>
          </a:prstGeom>
          <a:noFill/>
        </p:spPr>
        <p:txBody>
          <a:bodyPr wrap="square">
            <a:spAutoFit/>
          </a:bodyPr>
          <a:lstStyle/>
          <a:p>
            <a:r>
              <a:rPr lang="ja-JP" altLang="en-US" sz="1600" dirty="0"/>
              <a:t>新しく退職金制度を導入する際のご支援の他、退職金制度の大幅な変更のご相談も承ります。</a:t>
            </a:r>
          </a:p>
        </p:txBody>
      </p:sp>
      <p:cxnSp>
        <p:nvCxnSpPr>
          <p:cNvPr id="20" name="直線コネクタ 19">
            <a:extLst>
              <a:ext uri="{FF2B5EF4-FFF2-40B4-BE49-F238E27FC236}">
                <a16:creationId xmlns:a16="http://schemas.microsoft.com/office/drawing/2014/main" id="{0EF6FADE-C063-466C-BD93-433DF01E7B04}"/>
              </a:ext>
            </a:extLst>
          </p:cNvPr>
          <p:cNvCxnSpPr>
            <a:cxnSpLocks/>
          </p:cNvCxnSpPr>
          <p:nvPr/>
        </p:nvCxnSpPr>
        <p:spPr>
          <a:xfrm>
            <a:off x="-36188" y="941058"/>
            <a:ext cx="56464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24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D5B430-8D78-40BC-9D65-68D6624471C2}"/>
              </a:ext>
            </a:extLst>
          </p:cNvPr>
          <p:cNvSpPr>
            <a:spLocks noGrp="1"/>
          </p:cNvSpPr>
          <p:nvPr>
            <p:ph type="title"/>
          </p:nvPr>
        </p:nvSpPr>
        <p:spPr>
          <a:xfrm>
            <a:off x="393111" y="191129"/>
            <a:ext cx="5915025" cy="596001"/>
          </a:xfrm>
        </p:spPr>
        <p:txBody>
          <a:bodyPr/>
          <a:lstStyle/>
          <a:p>
            <a:r>
              <a:rPr kumimoji="1" lang="ja-JP" altLang="en-US" dirty="0"/>
              <a:t>料金案内</a:t>
            </a:r>
          </a:p>
        </p:txBody>
      </p:sp>
      <p:sp>
        <p:nvSpPr>
          <p:cNvPr id="5" name="テキスト ボックス 4">
            <a:extLst>
              <a:ext uri="{FF2B5EF4-FFF2-40B4-BE49-F238E27FC236}">
                <a16:creationId xmlns:a16="http://schemas.microsoft.com/office/drawing/2014/main" id="{5B9880EC-2F39-407E-9900-1ADFC1F963B0}"/>
              </a:ext>
            </a:extLst>
          </p:cNvPr>
          <p:cNvSpPr txBox="1"/>
          <p:nvPr/>
        </p:nvSpPr>
        <p:spPr>
          <a:xfrm>
            <a:off x="393111" y="1190289"/>
            <a:ext cx="5537427" cy="369332"/>
          </a:xfrm>
          <a:prstGeom prst="rect">
            <a:avLst/>
          </a:prstGeom>
          <a:noFill/>
        </p:spPr>
        <p:txBody>
          <a:bodyPr wrap="square" rtlCol="0">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社会保険手続き代行</a:t>
            </a:r>
            <a:r>
              <a:rPr lang="zh-TW" altLang="en-US" b="0" i="0" dirty="0">
                <a:solidFill>
                  <a:srgbClr val="333333"/>
                </a:solidFill>
                <a:effectLst/>
                <a:latin typeface="Meiryo UI" panose="020B0604030504040204" pitchFamily="50" charset="-128"/>
                <a:ea typeface="Meiryo UI" panose="020B0604030504040204" pitchFamily="50" charset="-128"/>
              </a:rPr>
              <a:t>（</a:t>
            </a:r>
            <a:r>
              <a:rPr lang="ja-JP" altLang="en-US" b="0" i="0" dirty="0">
                <a:solidFill>
                  <a:srgbClr val="333333"/>
                </a:solidFill>
                <a:effectLst/>
                <a:latin typeface="Meiryo UI" panose="020B0604030504040204" pitchFamily="50" charset="-128"/>
                <a:ea typeface="Meiryo UI" panose="020B0604030504040204" pitchFamily="50" charset="-128"/>
              </a:rPr>
              <a:t>顧問</a:t>
            </a:r>
            <a:r>
              <a:rPr lang="en-US" altLang="ja-JP" b="0" i="0" dirty="0">
                <a:solidFill>
                  <a:srgbClr val="333333"/>
                </a:solidFill>
                <a:effectLst/>
                <a:latin typeface="Meiryo UI" panose="020B0604030504040204" pitchFamily="50" charset="-128"/>
                <a:ea typeface="Meiryo UI" panose="020B0604030504040204" pitchFamily="50" charset="-128"/>
              </a:rPr>
              <a:t>/</a:t>
            </a:r>
            <a:r>
              <a:rPr lang="ja-JP" altLang="en-US" dirty="0">
                <a:solidFill>
                  <a:srgbClr val="333333"/>
                </a:solidFill>
                <a:latin typeface="Meiryo UI" panose="020B0604030504040204" pitchFamily="50" charset="-128"/>
                <a:ea typeface="Meiryo UI" panose="020B0604030504040204" pitchFamily="50" charset="-128"/>
              </a:rPr>
              <a:t>スポット）</a:t>
            </a:r>
            <a:endParaRPr lang="ja-JP" altLang="en-US" b="1" i="0" dirty="0">
              <a:solidFill>
                <a:srgbClr val="333333"/>
              </a:solidFill>
              <a:effectLst/>
              <a:latin typeface="ヒラギノ角ゴ Pro W3"/>
            </a:endParaRPr>
          </a:p>
        </p:txBody>
      </p:sp>
      <p:sp>
        <p:nvSpPr>
          <p:cNvPr id="7" name="Rectangle 1">
            <a:extLst>
              <a:ext uri="{FF2B5EF4-FFF2-40B4-BE49-F238E27FC236}">
                <a16:creationId xmlns:a16="http://schemas.microsoft.com/office/drawing/2014/main" id="{3273290D-C0A0-4EAF-83A7-DD57185A50C2}"/>
              </a:ext>
            </a:extLst>
          </p:cNvPr>
          <p:cNvSpPr>
            <a:spLocks noChangeArrowheads="1"/>
          </p:cNvSpPr>
          <p:nvPr/>
        </p:nvSpPr>
        <p:spPr bwMode="auto">
          <a:xfrm>
            <a:off x="674370" y="176942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p:txBody>
      </p:sp>
      <p:graphicFrame>
        <p:nvGraphicFramePr>
          <p:cNvPr id="8" name="表 8">
            <a:extLst>
              <a:ext uri="{FF2B5EF4-FFF2-40B4-BE49-F238E27FC236}">
                <a16:creationId xmlns:a16="http://schemas.microsoft.com/office/drawing/2014/main" id="{A03871CC-8724-4D0F-A73D-1B4964799042}"/>
              </a:ext>
            </a:extLst>
          </p:cNvPr>
          <p:cNvGraphicFramePr>
            <a:graphicFrameLocks noGrp="1"/>
          </p:cNvGraphicFramePr>
          <p:nvPr>
            <p:extLst>
              <p:ext uri="{D42A27DB-BD31-4B8C-83A1-F6EECF244321}">
                <p14:modId xmlns:p14="http://schemas.microsoft.com/office/powerpoint/2010/main" val="2564278642"/>
              </p:ext>
            </p:extLst>
          </p:nvPr>
        </p:nvGraphicFramePr>
        <p:xfrm>
          <a:off x="674369" y="1879271"/>
          <a:ext cx="5615804" cy="1468548"/>
        </p:xfrm>
        <a:graphic>
          <a:graphicData uri="http://schemas.openxmlformats.org/drawingml/2006/table">
            <a:tbl>
              <a:tblPr firstRow="1" bandRow="1">
                <a:tableStyleId>{5C22544A-7EE6-4342-B048-85BDC9FD1C3A}</a:tableStyleId>
              </a:tblPr>
              <a:tblGrid>
                <a:gridCol w="1403951">
                  <a:extLst>
                    <a:ext uri="{9D8B030D-6E8A-4147-A177-3AD203B41FA5}">
                      <a16:colId xmlns:a16="http://schemas.microsoft.com/office/drawing/2014/main" val="2944715284"/>
                    </a:ext>
                  </a:extLst>
                </a:gridCol>
                <a:gridCol w="1403951">
                  <a:extLst>
                    <a:ext uri="{9D8B030D-6E8A-4147-A177-3AD203B41FA5}">
                      <a16:colId xmlns:a16="http://schemas.microsoft.com/office/drawing/2014/main" val="1374670115"/>
                    </a:ext>
                  </a:extLst>
                </a:gridCol>
                <a:gridCol w="1403951">
                  <a:extLst>
                    <a:ext uri="{9D8B030D-6E8A-4147-A177-3AD203B41FA5}">
                      <a16:colId xmlns:a16="http://schemas.microsoft.com/office/drawing/2014/main" val="2525402932"/>
                    </a:ext>
                  </a:extLst>
                </a:gridCol>
                <a:gridCol w="1403951">
                  <a:extLst>
                    <a:ext uri="{9D8B030D-6E8A-4147-A177-3AD203B41FA5}">
                      <a16:colId xmlns:a16="http://schemas.microsoft.com/office/drawing/2014/main" val="2863429013"/>
                    </a:ext>
                  </a:extLst>
                </a:gridCol>
              </a:tblGrid>
              <a:tr h="447558">
                <a:tc>
                  <a:txBody>
                    <a:bodyPr/>
                    <a:lstStyle/>
                    <a:p>
                      <a:pPr algn="ctr"/>
                      <a:r>
                        <a:rPr lang="ja-JP" altLang="en-US" dirty="0">
                          <a:effectLst/>
                        </a:rPr>
                        <a:t>人数</a:t>
                      </a:r>
                    </a:p>
                  </a:txBody>
                  <a:tcPr marL="38100" marR="38100" marT="38100" marB="38100" anchor="ctr"/>
                </a:tc>
                <a:tc>
                  <a:txBody>
                    <a:bodyPr/>
                    <a:lstStyle/>
                    <a:p>
                      <a:pPr algn="ctr"/>
                      <a:r>
                        <a:rPr lang="zh-TW" altLang="en-US" dirty="0">
                          <a:effectLst/>
                        </a:rPr>
                        <a:t>報酬（税込）</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dirty="0">
                          <a:effectLst/>
                        </a:rPr>
                        <a:t>人数</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dirty="0">
                          <a:effectLst/>
                        </a:rPr>
                        <a:t>報酬（税込）</a:t>
                      </a:r>
                    </a:p>
                  </a:txBody>
                  <a:tcPr marL="38100" marR="38100" marT="38100" marB="38100" anchor="ctr"/>
                </a:tc>
                <a:extLst>
                  <a:ext uri="{0D108BD9-81ED-4DB2-BD59-A6C34878D82A}">
                    <a16:rowId xmlns:a16="http://schemas.microsoft.com/office/drawing/2014/main" val="1956874191"/>
                  </a:ext>
                </a:extLst>
              </a:tr>
              <a:tr h="340330">
                <a:tc>
                  <a:txBody>
                    <a:bodyPr/>
                    <a:lstStyle/>
                    <a:p>
                      <a:pPr algn="ctr"/>
                      <a:r>
                        <a:rPr lang="en-US" altLang="ja-JP" dirty="0">
                          <a:effectLst/>
                        </a:rPr>
                        <a:t>10</a:t>
                      </a:r>
                      <a:r>
                        <a:rPr lang="ja-JP" altLang="en-US" dirty="0">
                          <a:effectLst/>
                        </a:rPr>
                        <a:t>名以下</a:t>
                      </a:r>
                    </a:p>
                  </a:txBody>
                  <a:tcPr marL="38100" marR="38100" marT="38100" marB="38100" anchor="ctr"/>
                </a:tc>
                <a:tc>
                  <a:txBody>
                    <a:bodyPr/>
                    <a:lstStyle/>
                    <a:p>
                      <a:pPr algn="ctr"/>
                      <a:r>
                        <a:rPr lang="en-US" altLang="ja-JP" b="1" dirty="0">
                          <a:effectLst/>
                        </a:rPr>
                        <a:t>16,500</a:t>
                      </a:r>
                      <a:r>
                        <a:rPr lang="ja-JP" altLang="en-US" b="1" dirty="0">
                          <a:effectLst/>
                        </a:rPr>
                        <a:t>円</a:t>
                      </a:r>
                      <a:endParaRPr lang="ja-JP" altLang="en-US" dirty="0">
                        <a:effectLst/>
                      </a:endParaRP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dirty="0">
                          <a:effectLst/>
                        </a:rPr>
                        <a:t>51</a:t>
                      </a:r>
                      <a:r>
                        <a:rPr lang="ja-JP" altLang="en-US" dirty="0">
                          <a:effectLst/>
                        </a:rPr>
                        <a:t>～</a:t>
                      </a:r>
                      <a:r>
                        <a:rPr lang="en-US" altLang="ja-JP" dirty="0">
                          <a:effectLst/>
                        </a:rPr>
                        <a:t>100</a:t>
                      </a:r>
                      <a:r>
                        <a:rPr lang="ja-JP" altLang="en-US" dirty="0">
                          <a:effectLst/>
                        </a:rPr>
                        <a:t>名</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b="1" dirty="0">
                          <a:effectLst/>
                        </a:rPr>
                        <a:t>33,000</a:t>
                      </a:r>
                      <a:r>
                        <a:rPr lang="ja-JP" altLang="en-US" b="1" dirty="0">
                          <a:effectLst/>
                        </a:rPr>
                        <a:t>円</a:t>
                      </a:r>
                      <a:endParaRPr lang="ja-JP" altLang="en-US" dirty="0">
                        <a:effectLst/>
                      </a:endParaRPr>
                    </a:p>
                  </a:txBody>
                  <a:tcPr marL="38100" marR="38100" marT="38100" marB="38100" anchor="ctr"/>
                </a:tc>
                <a:extLst>
                  <a:ext uri="{0D108BD9-81ED-4DB2-BD59-A6C34878D82A}">
                    <a16:rowId xmlns:a16="http://schemas.microsoft.com/office/drawing/2014/main" val="36771977"/>
                  </a:ext>
                </a:extLst>
              </a:tr>
              <a:tr h="340330">
                <a:tc>
                  <a:txBody>
                    <a:bodyPr/>
                    <a:lstStyle/>
                    <a:p>
                      <a:pPr algn="ctr"/>
                      <a:r>
                        <a:rPr lang="en-US" altLang="ja-JP" dirty="0">
                          <a:effectLst/>
                        </a:rPr>
                        <a:t>11</a:t>
                      </a:r>
                      <a:r>
                        <a:rPr lang="ja-JP" altLang="en-US" dirty="0">
                          <a:effectLst/>
                        </a:rPr>
                        <a:t>～</a:t>
                      </a:r>
                      <a:r>
                        <a:rPr lang="en-US" altLang="ja-JP" dirty="0">
                          <a:effectLst/>
                        </a:rPr>
                        <a:t>30</a:t>
                      </a:r>
                      <a:r>
                        <a:rPr lang="ja-JP" altLang="en-US" dirty="0">
                          <a:effectLst/>
                        </a:rPr>
                        <a:t>名</a:t>
                      </a:r>
                    </a:p>
                  </a:txBody>
                  <a:tcPr marL="38100" marR="38100" marT="38100" marB="38100" anchor="ctr"/>
                </a:tc>
                <a:tc>
                  <a:txBody>
                    <a:bodyPr/>
                    <a:lstStyle/>
                    <a:p>
                      <a:pPr algn="ctr"/>
                      <a:r>
                        <a:rPr lang="en-US" altLang="ja-JP" b="1" dirty="0">
                          <a:effectLst/>
                        </a:rPr>
                        <a:t>22,000</a:t>
                      </a:r>
                      <a:r>
                        <a:rPr lang="ja-JP" altLang="en-US" b="1" dirty="0">
                          <a:effectLst/>
                        </a:rPr>
                        <a:t>円</a:t>
                      </a:r>
                      <a:endParaRPr lang="ja-JP" altLang="en-US" dirty="0">
                        <a:effectLst/>
                      </a:endParaRPr>
                    </a:p>
                  </a:txBody>
                  <a:tcPr marL="38100" marR="38100" marT="38100" marB="38100" anchor="ctr"/>
                </a:tc>
                <a:tc>
                  <a:txBody>
                    <a:bodyPr/>
                    <a:lstStyle/>
                    <a:p>
                      <a:pPr algn="ctr"/>
                      <a:r>
                        <a:rPr lang="en-US" altLang="ja-JP" dirty="0">
                          <a:effectLst/>
                        </a:rPr>
                        <a:t>101</a:t>
                      </a:r>
                      <a:r>
                        <a:rPr lang="ja-JP" altLang="en-US" dirty="0">
                          <a:effectLst/>
                        </a:rPr>
                        <a:t>名以上</a:t>
                      </a:r>
                      <a:endParaRPr lang="en-US" altLang="ja-JP" dirty="0">
                        <a:effectLst/>
                      </a:endParaRPr>
                    </a:p>
                  </a:txBody>
                  <a:tcPr marL="38100" marR="38100" marT="38100" marB="38100" anchor="ctr"/>
                </a:tc>
                <a:tc>
                  <a:txBody>
                    <a:bodyPr/>
                    <a:lstStyle/>
                    <a:p>
                      <a:pPr algn="ctr"/>
                      <a:r>
                        <a:rPr lang="ja-JP" altLang="en-US" b="1" dirty="0">
                          <a:effectLst/>
                        </a:rPr>
                        <a:t>応相談</a:t>
                      </a:r>
                    </a:p>
                  </a:txBody>
                  <a:tcPr marL="38100" marR="38100" marT="38100" marB="38100" anchor="ctr"/>
                </a:tc>
                <a:extLst>
                  <a:ext uri="{0D108BD9-81ED-4DB2-BD59-A6C34878D82A}">
                    <a16:rowId xmlns:a16="http://schemas.microsoft.com/office/drawing/2014/main" val="2298286482"/>
                  </a:ext>
                </a:extLst>
              </a:tr>
              <a:tr h="340330">
                <a:tc>
                  <a:txBody>
                    <a:bodyPr/>
                    <a:lstStyle/>
                    <a:p>
                      <a:pPr algn="ctr"/>
                      <a:r>
                        <a:rPr lang="en-US" altLang="ja-JP" dirty="0">
                          <a:effectLst/>
                        </a:rPr>
                        <a:t>31</a:t>
                      </a:r>
                      <a:r>
                        <a:rPr lang="ja-JP" altLang="en-US" dirty="0">
                          <a:effectLst/>
                        </a:rPr>
                        <a:t>～</a:t>
                      </a:r>
                      <a:r>
                        <a:rPr lang="en-US" altLang="ja-JP" dirty="0">
                          <a:effectLst/>
                        </a:rPr>
                        <a:t>50</a:t>
                      </a:r>
                      <a:r>
                        <a:rPr lang="ja-JP" altLang="en-US" dirty="0">
                          <a:effectLst/>
                        </a:rPr>
                        <a:t>名</a:t>
                      </a:r>
                    </a:p>
                  </a:txBody>
                  <a:tcPr marL="38100" marR="38100" marT="38100" marB="38100" anchor="ctr"/>
                </a:tc>
                <a:tc>
                  <a:txBody>
                    <a:bodyPr/>
                    <a:lstStyle/>
                    <a:p>
                      <a:pPr algn="ctr"/>
                      <a:r>
                        <a:rPr lang="en-US" altLang="ja-JP" b="1" dirty="0">
                          <a:effectLst/>
                        </a:rPr>
                        <a:t>27,500</a:t>
                      </a:r>
                      <a:r>
                        <a:rPr lang="ja-JP" altLang="en-US" b="1" dirty="0">
                          <a:effectLst/>
                        </a:rPr>
                        <a:t>円</a:t>
                      </a:r>
                      <a:endParaRPr lang="ja-JP" altLang="en-US" dirty="0">
                        <a:effectLst/>
                      </a:endParaRPr>
                    </a:p>
                  </a:txBody>
                  <a:tcPr marL="38100" marR="38100" marT="38100" marB="38100" anchor="ctr"/>
                </a:tc>
                <a:tc>
                  <a:txBody>
                    <a:bodyPr/>
                    <a:lstStyle/>
                    <a:p>
                      <a:pPr algn="ctr"/>
                      <a:endParaRPr lang="ja-JP" altLang="en-US" dirty="0">
                        <a:effectLst/>
                      </a:endParaRPr>
                    </a:p>
                  </a:txBody>
                  <a:tcPr marL="38100" marR="38100" marT="38100" marB="38100" anchor="ctr"/>
                </a:tc>
                <a:tc>
                  <a:txBody>
                    <a:bodyPr/>
                    <a:lstStyle/>
                    <a:p>
                      <a:pPr algn="ctr"/>
                      <a:endParaRPr lang="ja-JP" altLang="en-US" dirty="0">
                        <a:effectLst/>
                      </a:endParaRPr>
                    </a:p>
                  </a:txBody>
                  <a:tcPr marL="38100" marR="38100" marT="38100" marB="38100" anchor="ctr"/>
                </a:tc>
                <a:extLst>
                  <a:ext uri="{0D108BD9-81ED-4DB2-BD59-A6C34878D82A}">
                    <a16:rowId xmlns:a16="http://schemas.microsoft.com/office/drawing/2014/main" val="3698557881"/>
                  </a:ext>
                </a:extLst>
              </a:tr>
            </a:tbl>
          </a:graphicData>
        </a:graphic>
      </p:graphicFrame>
      <p:sp>
        <p:nvSpPr>
          <p:cNvPr id="10" name="テキスト ボックス 9">
            <a:extLst>
              <a:ext uri="{FF2B5EF4-FFF2-40B4-BE49-F238E27FC236}">
                <a16:creationId xmlns:a16="http://schemas.microsoft.com/office/drawing/2014/main" id="{F5CB530C-A62A-4390-9E02-3FF93A7B5BFA}"/>
              </a:ext>
            </a:extLst>
          </p:cNvPr>
          <p:cNvSpPr txBox="1"/>
          <p:nvPr/>
        </p:nvSpPr>
        <p:spPr>
          <a:xfrm>
            <a:off x="393111" y="5004729"/>
            <a:ext cx="3311736" cy="369332"/>
          </a:xfrm>
          <a:prstGeom prst="rect">
            <a:avLst/>
          </a:prstGeom>
          <a:noFill/>
        </p:spPr>
        <p:txBody>
          <a:bodyPr wrap="square" rtlCol="0">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給与計算代行・賞与計算代行</a:t>
            </a:r>
            <a:endParaRPr lang="ja-JP" altLang="en-US" b="1" i="0" dirty="0">
              <a:solidFill>
                <a:srgbClr val="333333"/>
              </a:solidFill>
              <a:effectLst/>
              <a:latin typeface="ヒラギノ角ゴ Pro W3"/>
            </a:endParaRPr>
          </a:p>
        </p:txBody>
      </p:sp>
      <p:sp>
        <p:nvSpPr>
          <p:cNvPr id="22" name="テキスト ボックス 21">
            <a:extLst>
              <a:ext uri="{FF2B5EF4-FFF2-40B4-BE49-F238E27FC236}">
                <a16:creationId xmlns:a16="http://schemas.microsoft.com/office/drawing/2014/main" id="{55B1E9F7-B282-4983-9E5F-25A7415F91C7}"/>
              </a:ext>
            </a:extLst>
          </p:cNvPr>
          <p:cNvSpPr txBox="1"/>
          <p:nvPr/>
        </p:nvSpPr>
        <p:spPr>
          <a:xfrm>
            <a:off x="393110" y="7044052"/>
            <a:ext cx="6322422" cy="369332"/>
          </a:xfrm>
          <a:prstGeom prst="rect">
            <a:avLst/>
          </a:prstGeom>
          <a:noFill/>
        </p:spPr>
        <p:txBody>
          <a:bodyPr wrap="square">
            <a:spAutoFit/>
          </a:bodyPr>
          <a:lstStyle/>
          <a:p>
            <a:r>
              <a:rPr lang="zh-TW" altLang="en-US" b="0" i="0" dirty="0">
                <a:solidFill>
                  <a:srgbClr val="333333"/>
                </a:solidFill>
                <a:effectLst/>
                <a:latin typeface="Meiryo UI" panose="020B0604030504040204" pitchFamily="50" charset="-128"/>
                <a:ea typeface="Meiryo UI" panose="020B0604030504040204" pitchFamily="50" charset="-128"/>
              </a:rPr>
              <a:t>労務相談顧問</a:t>
            </a:r>
            <a:endParaRPr lang="ja-JP" altLang="en-US" dirty="0"/>
          </a:p>
        </p:txBody>
      </p:sp>
      <p:sp>
        <p:nvSpPr>
          <p:cNvPr id="30" name="テキスト ボックス 29">
            <a:extLst>
              <a:ext uri="{FF2B5EF4-FFF2-40B4-BE49-F238E27FC236}">
                <a16:creationId xmlns:a16="http://schemas.microsoft.com/office/drawing/2014/main" id="{C055E78A-BDE3-4555-B24D-F7A5B7C4208A}"/>
              </a:ext>
            </a:extLst>
          </p:cNvPr>
          <p:cNvSpPr txBox="1"/>
          <p:nvPr/>
        </p:nvSpPr>
        <p:spPr>
          <a:xfrm>
            <a:off x="5524500" y="10860234"/>
            <a:ext cx="6459582" cy="923330"/>
          </a:xfrm>
          <a:prstGeom prst="rect">
            <a:avLst/>
          </a:prstGeom>
          <a:noFill/>
        </p:spPr>
        <p:txBody>
          <a:bodyPr wrap="square">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　難易度等に応じ、金額は変動いたします。</a:t>
            </a:r>
            <a:br>
              <a:rPr lang="ja-JP" altLang="en-US" dirty="0"/>
            </a:br>
            <a:r>
              <a:rPr lang="ja-JP" altLang="en-US" b="0" i="0" dirty="0">
                <a:solidFill>
                  <a:srgbClr val="333333"/>
                </a:solidFill>
                <a:effectLst/>
                <a:latin typeface="Meiryo UI" panose="020B0604030504040204" pitchFamily="50" charset="-128"/>
                <a:ea typeface="Meiryo UI" panose="020B0604030504040204" pitchFamily="50" charset="-128"/>
              </a:rPr>
              <a:t>＊　着手時には、報酬額の</a:t>
            </a:r>
            <a:r>
              <a:rPr lang="en-US" altLang="ja-JP" b="0" i="0" dirty="0">
                <a:solidFill>
                  <a:srgbClr val="333333"/>
                </a:solidFill>
                <a:effectLst/>
                <a:latin typeface="Meiryo UI" panose="020B0604030504040204" pitchFamily="50" charset="-128"/>
                <a:ea typeface="Meiryo UI" panose="020B0604030504040204" pitchFamily="50" charset="-128"/>
              </a:rPr>
              <a:t>30</a:t>
            </a:r>
            <a:r>
              <a:rPr lang="ja-JP" altLang="en-US" b="0" i="0" dirty="0">
                <a:solidFill>
                  <a:srgbClr val="333333"/>
                </a:solidFill>
                <a:effectLst/>
                <a:latin typeface="Meiryo UI" panose="020B0604030504040204" pitchFamily="50" charset="-128"/>
                <a:ea typeface="Meiryo UI" panose="020B0604030504040204" pitchFamily="50" charset="-128"/>
              </a:rPr>
              <a:t>％を着手金としてご請求いたします。</a:t>
            </a:r>
            <a:br>
              <a:rPr lang="ja-JP" altLang="en-US" dirty="0"/>
            </a:br>
            <a:endParaRPr lang="ja-JP" altLang="en-US" dirty="0"/>
          </a:p>
        </p:txBody>
      </p:sp>
      <p:sp>
        <p:nvSpPr>
          <p:cNvPr id="17" name="テキスト ボックス 16">
            <a:extLst>
              <a:ext uri="{FF2B5EF4-FFF2-40B4-BE49-F238E27FC236}">
                <a16:creationId xmlns:a16="http://schemas.microsoft.com/office/drawing/2014/main" id="{322F3EC8-92FE-484A-BFA9-A63491676E17}"/>
              </a:ext>
            </a:extLst>
          </p:cNvPr>
          <p:cNvSpPr txBox="1"/>
          <p:nvPr/>
        </p:nvSpPr>
        <p:spPr>
          <a:xfrm>
            <a:off x="572884" y="3437374"/>
            <a:ext cx="6959486" cy="276999"/>
          </a:xfrm>
          <a:prstGeom prst="rect">
            <a:avLst/>
          </a:prstGeom>
          <a:noFill/>
        </p:spPr>
        <p:txBody>
          <a:bodyPr wrap="square">
            <a:spAutoFit/>
          </a:bodyPr>
          <a:lstStyle/>
          <a:p>
            <a:r>
              <a:rPr lang="ja-JP" altLang="en-US" sz="1200" dirty="0"/>
              <a:t>注：人数は雇用保険の被保険者数で算定し、1年に1回見直しのご提案をいたします。</a:t>
            </a:r>
          </a:p>
        </p:txBody>
      </p:sp>
      <p:sp>
        <p:nvSpPr>
          <p:cNvPr id="6" name="テキスト ボックス 5">
            <a:extLst>
              <a:ext uri="{FF2B5EF4-FFF2-40B4-BE49-F238E27FC236}">
                <a16:creationId xmlns:a16="http://schemas.microsoft.com/office/drawing/2014/main" id="{9F0D3237-C0DD-4A86-A0BB-88C08BF188AA}"/>
              </a:ext>
            </a:extLst>
          </p:cNvPr>
          <p:cNvSpPr txBox="1"/>
          <p:nvPr/>
        </p:nvSpPr>
        <p:spPr>
          <a:xfrm>
            <a:off x="393111" y="1553598"/>
            <a:ext cx="2316480" cy="338554"/>
          </a:xfrm>
          <a:prstGeom prst="rect">
            <a:avLst/>
          </a:prstGeom>
          <a:noFill/>
        </p:spPr>
        <p:txBody>
          <a:bodyPr wrap="square" rtlCol="0">
            <a:spAutoFit/>
          </a:bodyPr>
          <a:lstStyle/>
          <a:p>
            <a:r>
              <a:rPr kumimoji="1" lang="ja-JP" altLang="en-US" sz="1600" dirty="0"/>
              <a:t>・顧問料</a:t>
            </a:r>
          </a:p>
        </p:txBody>
      </p:sp>
      <p:sp>
        <p:nvSpPr>
          <p:cNvPr id="19" name="テキスト ボックス 18">
            <a:extLst>
              <a:ext uri="{FF2B5EF4-FFF2-40B4-BE49-F238E27FC236}">
                <a16:creationId xmlns:a16="http://schemas.microsoft.com/office/drawing/2014/main" id="{83ECE780-2E8D-4938-AD2F-AB4A63E13F98}"/>
              </a:ext>
            </a:extLst>
          </p:cNvPr>
          <p:cNvSpPr txBox="1"/>
          <p:nvPr/>
        </p:nvSpPr>
        <p:spPr>
          <a:xfrm>
            <a:off x="393111" y="3783927"/>
            <a:ext cx="6025241" cy="830997"/>
          </a:xfrm>
          <a:prstGeom prst="rect">
            <a:avLst/>
          </a:prstGeom>
          <a:noFill/>
        </p:spPr>
        <p:txBody>
          <a:bodyPr wrap="square" rtlCol="0">
            <a:spAutoFit/>
          </a:bodyPr>
          <a:lstStyle/>
          <a:p>
            <a:r>
              <a:rPr kumimoji="1" lang="ja-JP" altLang="en-US" sz="1600" dirty="0"/>
              <a:t>・スポット　一例　雇用保険資格取得届　</a:t>
            </a:r>
            <a:r>
              <a:rPr kumimoji="1" lang="en-US" altLang="ja-JP" sz="1600" dirty="0"/>
              <a:t>5,500</a:t>
            </a:r>
            <a:r>
              <a:rPr kumimoji="1" lang="ja-JP" altLang="en-US" sz="1600" dirty="0"/>
              <a:t>円</a:t>
            </a:r>
            <a:endParaRPr kumimoji="1" lang="en-US" altLang="ja-JP" sz="1600" dirty="0"/>
          </a:p>
          <a:p>
            <a:r>
              <a:rPr kumimoji="1" lang="ja-JP" altLang="en-US" sz="1600" dirty="0"/>
              <a:t>　　　　　　届出内容により異なります。</a:t>
            </a:r>
            <a:endParaRPr kumimoji="1" lang="en-US" altLang="ja-JP" sz="1600" dirty="0"/>
          </a:p>
          <a:p>
            <a:r>
              <a:rPr kumimoji="1" lang="ja-JP" altLang="en-US" sz="1600" dirty="0"/>
              <a:t>　　　　　　セット割引もあります。</a:t>
            </a:r>
          </a:p>
        </p:txBody>
      </p:sp>
      <p:sp>
        <p:nvSpPr>
          <p:cNvPr id="24" name="テキスト ボックス 23">
            <a:extLst>
              <a:ext uri="{FF2B5EF4-FFF2-40B4-BE49-F238E27FC236}">
                <a16:creationId xmlns:a16="http://schemas.microsoft.com/office/drawing/2014/main" id="{9215FB04-2E17-4D27-9F2F-6195CAB4E324}"/>
              </a:ext>
            </a:extLst>
          </p:cNvPr>
          <p:cNvSpPr txBox="1"/>
          <p:nvPr/>
        </p:nvSpPr>
        <p:spPr>
          <a:xfrm>
            <a:off x="393110" y="5310813"/>
            <a:ext cx="6322422" cy="338554"/>
          </a:xfrm>
          <a:prstGeom prst="rect">
            <a:avLst/>
          </a:prstGeom>
          <a:noFill/>
        </p:spPr>
        <p:txBody>
          <a:bodyPr wrap="square">
            <a:spAutoFit/>
          </a:bodyPr>
          <a:lstStyle/>
          <a:p>
            <a:r>
              <a:rPr kumimoji="1" lang="ja-JP" altLang="en-US" sz="1600" dirty="0"/>
              <a:t>・給与計算料　月額　基本料金</a:t>
            </a:r>
            <a:r>
              <a:rPr kumimoji="1" lang="en-US" altLang="ja-JP" sz="1600" dirty="0"/>
              <a:t>35,000</a:t>
            </a:r>
            <a:r>
              <a:rPr kumimoji="1" lang="ja-JP" altLang="en-US" sz="1600" dirty="0"/>
              <a:t>円＋</a:t>
            </a:r>
            <a:r>
              <a:rPr kumimoji="1" lang="en-US" altLang="ja-JP" sz="1600" dirty="0"/>
              <a:t>1,000</a:t>
            </a:r>
            <a:r>
              <a:rPr kumimoji="1" lang="ja-JP" altLang="en-US" sz="1600" dirty="0"/>
              <a:t>円</a:t>
            </a:r>
            <a:r>
              <a:rPr kumimoji="1" lang="en-US" altLang="ja-JP" sz="1600" dirty="0"/>
              <a:t>×</a:t>
            </a:r>
            <a:r>
              <a:rPr kumimoji="1" lang="ja-JP" altLang="en-US" sz="1600" dirty="0"/>
              <a:t>処理人数</a:t>
            </a:r>
          </a:p>
        </p:txBody>
      </p:sp>
      <p:sp>
        <p:nvSpPr>
          <p:cNvPr id="25" name="テキスト ボックス 24">
            <a:extLst>
              <a:ext uri="{FF2B5EF4-FFF2-40B4-BE49-F238E27FC236}">
                <a16:creationId xmlns:a16="http://schemas.microsoft.com/office/drawing/2014/main" id="{76ABA647-C96A-4D95-9197-E55540F2429D}"/>
              </a:ext>
            </a:extLst>
          </p:cNvPr>
          <p:cNvSpPr txBox="1"/>
          <p:nvPr/>
        </p:nvSpPr>
        <p:spPr>
          <a:xfrm>
            <a:off x="393110" y="5952815"/>
            <a:ext cx="6322422" cy="338554"/>
          </a:xfrm>
          <a:prstGeom prst="rect">
            <a:avLst/>
          </a:prstGeom>
          <a:noFill/>
        </p:spPr>
        <p:txBody>
          <a:bodyPr wrap="square">
            <a:spAutoFit/>
          </a:bodyPr>
          <a:lstStyle/>
          <a:p>
            <a:r>
              <a:rPr kumimoji="1" lang="ja-JP" altLang="en-US" sz="1600" dirty="0"/>
              <a:t>・賞与計算料　</a:t>
            </a:r>
            <a:r>
              <a:rPr kumimoji="1" lang="en-US" altLang="ja-JP" sz="1600" dirty="0"/>
              <a:t>1</a:t>
            </a:r>
            <a:r>
              <a:rPr kumimoji="1" lang="ja-JP" altLang="en-US" sz="1600" dirty="0"/>
              <a:t>回あたり　基本料金</a:t>
            </a:r>
            <a:r>
              <a:rPr kumimoji="1" lang="en-US" altLang="ja-JP" sz="1600" dirty="0"/>
              <a:t>30,000</a:t>
            </a:r>
            <a:r>
              <a:rPr kumimoji="1" lang="ja-JP" altLang="en-US" sz="1600" dirty="0"/>
              <a:t>円＋</a:t>
            </a:r>
            <a:r>
              <a:rPr kumimoji="1" lang="en-US" altLang="ja-JP" sz="1600" dirty="0"/>
              <a:t>700</a:t>
            </a:r>
            <a:r>
              <a:rPr kumimoji="1" lang="ja-JP" altLang="en-US" sz="1600" dirty="0"/>
              <a:t>円</a:t>
            </a:r>
            <a:r>
              <a:rPr kumimoji="1" lang="en-US" altLang="ja-JP" sz="1600" dirty="0"/>
              <a:t>×</a:t>
            </a:r>
            <a:r>
              <a:rPr kumimoji="1" lang="ja-JP" altLang="en-US" sz="1600" dirty="0"/>
              <a:t>処理人数</a:t>
            </a:r>
          </a:p>
        </p:txBody>
      </p:sp>
      <p:sp>
        <p:nvSpPr>
          <p:cNvPr id="27" name="テキスト ボックス 26">
            <a:extLst>
              <a:ext uri="{FF2B5EF4-FFF2-40B4-BE49-F238E27FC236}">
                <a16:creationId xmlns:a16="http://schemas.microsoft.com/office/drawing/2014/main" id="{2372052A-C72F-4A07-913E-10F3C49FB6A5}"/>
              </a:ext>
            </a:extLst>
          </p:cNvPr>
          <p:cNvSpPr txBox="1"/>
          <p:nvPr/>
        </p:nvSpPr>
        <p:spPr>
          <a:xfrm>
            <a:off x="805860" y="5577178"/>
            <a:ext cx="6322422" cy="261610"/>
          </a:xfrm>
          <a:prstGeom prst="rect">
            <a:avLst/>
          </a:prstGeom>
          <a:noFill/>
        </p:spPr>
        <p:txBody>
          <a:bodyPr wrap="square">
            <a:spAutoFit/>
          </a:bodyPr>
          <a:lstStyle/>
          <a:p>
            <a:r>
              <a:rPr kumimoji="1" lang="ja-JP" altLang="en-US" sz="1100" dirty="0"/>
              <a:t>注：原則として当月の在籍人数（役員含む）に基づきご請求します。</a:t>
            </a:r>
          </a:p>
        </p:txBody>
      </p:sp>
      <p:sp>
        <p:nvSpPr>
          <p:cNvPr id="29" name="テキスト ボックス 28">
            <a:extLst>
              <a:ext uri="{FF2B5EF4-FFF2-40B4-BE49-F238E27FC236}">
                <a16:creationId xmlns:a16="http://schemas.microsoft.com/office/drawing/2014/main" id="{6937FE71-3016-44A3-94B6-F7B7AF3CE0D8}"/>
              </a:ext>
            </a:extLst>
          </p:cNvPr>
          <p:cNvSpPr txBox="1"/>
          <p:nvPr/>
        </p:nvSpPr>
        <p:spPr>
          <a:xfrm>
            <a:off x="805860" y="6180870"/>
            <a:ext cx="6322422" cy="261610"/>
          </a:xfrm>
          <a:prstGeom prst="rect">
            <a:avLst/>
          </a:prstGeom>
          <a:noFill/>
        </p:spPr>
        <p:txBody>
          <a:bodyPr wrap="square">
            <a:spAutoFit/>
          </a:bodyPr>
          <a:lstStyle/>
          <a:p>
            <a:r>
              <a:rPr lang="ja-JP" altLang="en-US" sz="1100" dirty="0"/>
              <a:t>注：原則として支給した人数に基づきご請求します。</a:t>
            </a:r>
          </a:p>
        </p:txBody>
      </p:sp>
      <p:sp>
        <p:nvSpPr>
          <p:cNvPr id="31" name="テキスト ボックス 30">
            <a:extLst>
              <a:ext uri="{FF2B5EF4-FFF2-40B4-BE49-F238E27FC236}">
                <a16:creationId xmlns:a16="http://schemas.microsoft.com/office/drawing/2014/main" id="{59E3A841-0866-46F2-AB20-A0C4C18EC682}"/>
              </a:ext>
            </a:extLst>
          </p:cNvPr>
          <p:cNvSpPr txBox="1"/>
          <p:nvPr/>
        </p:nvSpPr>
        <p:spPr>
          <a:xfrm>
            <a:off x="572884" y="8979769"/>
            <a:ext cx="6959486" cy="276999"/>
          </a:xfrm>
          <a:prstGeom prst="rect">
            <a:avLst/>
          </a:prstGeom>
          <a:noFill/>
        </p:spPr>
        <p:txBody>
          <a:bodyPr wrap="square">
            <a:spAutoFit/>
          </a:bodyPr>
          <a:lstStyle/>
          <a:p>
            <a:r>
              <a:rPr lang="ja-JP" altLang="en-US" sz="1200" dirty="0"/>
              <a:t>注：人数は役員を除く全従業員数で算定し、</a:t>
            </a:r>
            <a:r>
              <a:rPr lang="en-US" altLang="ja-JP" sz="1200" dirty="0"/>
              <a:t>1</a:t>
            </a:r>
            <a:r>
              <a:rPr lang="ja-JP" altLang="en-US" sz="1200" dirty="0"/>
              <a:t>年に</a:t>
            </a:r>
            <a:r>
              <a:rPr lang="en-US" altLang="ja-JP" sz="1200" dirty="0"/>
              <a:t>1</a:t>
            </a:r>
            <a:r>
              <a:rPr lang="ja-JP" altLang="en-US" sz="1200" dirty="0"/>
              <a:t>回見直しのご提案をいたします。</a:t>
            </a:r>
          </a:p>
        </p:txBody>
      </p:sp>
      <p:graphicFrame>
        <p:nvGraphicFramePr>
          <p:cNvPr id="33" name="表 8">
            <a:extLst>
              <a:ext uri="{FF2B5EF4-FFF2-40B4-BE49-F238E27FC236}">
                <a16:creationId xmlns:a16="http://schemas.microsoft.com/office/drawing/2014/main" id="{298101B0-3ABA-49E8-8ADF-275028AC9AB3}"/>
              </a:ext>
            </a:extLst>
          </p:cNvPr>
          <p:cNvGraphicFramePr>
            <a:graphicFrameLocks noGrp="1"/>
          </p:cNvGraphicFramePr>
          <p:nvPr>
            <p:extLst>
              <p:ext uri="{D42A27DB-BD31-4B8C-83A1-F6EECF244321}">
                <p14:modId xmlns:p14="http://schemas.microsoft.com/office/powerpoint/2010/main" val="4030238436"/>
              </p:ext>
            </p:extLst>
          </p:nvPr>
        </p:nvGraphicFramePr>
        <p:xfrm>
          <a:off x="621098" y="7439513"/>
          <a:ext cx="5615804" cy="1468548"/>
        </p:xfrm>
        <a:graphic>
          <a:graphicData uri="http://schemas.openxmlformats.org/drawingml/2006/table">
            <a:tbl>
              <a:tblPr firstRow="1" bandRow="1">
                <a:tableStyleId>{5C22544A-7EE6-4342-B048-85BDC9FD1C3A}</a:tableStyleId>
              </a:tblPr>
              <a:tblGrid>
                <a:gridCol w="1403951">
                  <a:extLst>
                    <a:ext uri="{9D8B030D-6E8A-4147-A177-3AD203B41FA5}">
                      <a16:colId xmlns:a16="http://schemas.microsoft.com/office/drawing/2014/main" val="2944715284"/>
                    </a:ext>
                  </a:extLst>
                </a:gridCol>
                <a:gridCol w="1403951">
                  <a:extLst>
                    <a:ext uri="{9D8B030D-6E8A-4147-A177-3AD203B41FA5}">
                      <a16:colId xmlns:a16="http://schemas.microsoft.com/office/drawing/2014/main" val="1374670115"/>
                    </a:ext>
                  </a:extLst>
                </a:gridCol>
                <a:gridCol w="1403951">
                  <a:extLst>
                    <a:ext uri="{9D8B030D-6E8A-4147-A177-3AD203B41FA5}">
                      <a16:colId xmlns:a16="http://schemas.microsoft.com/office/drawing/2014/main" val="2525402932"/>
                    </a:ext>
                  </a:extLst>
                </a:gridCol>
                <a:gridCol w="1403951">
                  <a:extLst>
                    <a:ext uri="{9D8B030D-6E8A-4147-A177-3AD203B41FA5}">
                      <a16:colId xmlns:a16="http://schemas.microsoft.com/office/drawing/2014/main" val="2863429013"/>
                    </a:ext>
                  </a:extLst>
                </a:gridCol>
              </a:tblGrid>
              <a:tr h="447558">
                <a:tc>
                  <a:txBody>
                    <a:bodyPr/>
                    <a:lstStyle/>
                    <a:p>
                      <a:pPr algn="ctr"/>
                      <a:r>
                        <a:rPr lang="ja-JP" altLang="en-US" dirty="0">
                          <a:effectLst/>
                        </a:rPr>
                        <a:t>人数</a:t>
                      </a:r>
                    </a:p>
                  </a:txBody>
                  <a:tcPr marL="38100" marR="38100" marT="38100" marB="38100" anchor="ctr"/>
                </a:tc>
                <a:tc>
                  <a:txBody>
                    <a:bodyPr/>
                    <a:lstStyle/>
                    <a:p>
                      <a:pPr algn="ctr"/>
                      <a:r>
                        <a:rPr lang="zh-TW" altLang="en-US" dirty="0">
                          <a:effectLst/>
                        </a:rPr>
                        <a:t>報酬（税込）</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dirty="0">
                          <a:effectLst/>
                        </a:rPr>
                        <a:t>人数</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TW" altLang="en-US" dirty="0">
                          <a:effectLst/>
                        </a:rPr>
                        <a:t>報酬（税込）</a:t>
                      </a:r>
                    </a:p>
                  </a:txBody>
                  <a:tcPr marL="38100" marR="38100" marT="38100" marB="38100" anchor="ctr"/>
                </a:tc>
                <a:extLst>
                  <a:ext uri="{0D108BD9-81ED-4DB2-BD59-A6C34878D82A}">
                    <a16:rowId xmlns:a16="http://schemas.microsoft.com/office/drawing/2014/main" val="1956874191"/>
                  </a:ext>
                </a:extLst>
              </a:tr>
              <a:tr h="340330">
                <a:tc>
                  <a:txBody>
                    <a:bodyPr/>
                    <a:lstStyle/>
                    <a:p>
                      <a:pPr algn="ctr"/>
                      <a:r>
                        <a:rPr lang="en-US" altLang="ja-JP" dirty="0">
                          <a:effectLst/>
                        </a:rPr>
                        <a:t>10</a:t>
                      </a:r>
                      <a:r>
                        <a:rPr lang="ja-JP" altLang="en-US" dirty="0">
                          <a:effectLst/>
                        </a:rPr>
                        <a:t>名以下</a:t>
                      </a:r>
                    </a:p>
                  </a:txBody>
                  <a:tcPr marL="38100" marR="38100" marT="38100" marB="38100" anchor="ctr"/>
                </a:tc>
                <a:tc>
                  <a:txBody>
                    <a:bodyPr/>
                    <a:lstStyle/>
                    <a:p>
                      <a:pPr algn="ctr"/>
                      <a:r>
                        <a:rPr lang="en-US" altLang="ja-JP" b="1" dirty="0">
                          <a:effectLst/>
                        </a:rPr>
                        <a:t>16,500</a:t>
                      </a:r>
                      <a:r>
                        <a:rPr lang="ja-JP" altLang="en-US" b="1" dirty="0">
                          <a:effectLst/>
                        </a:rPr>
                        <a:t>円</a:t>
                      </a:r>
                      <a:endParaRPr lang="ja-JP" altLang="en-US" dirty="0">
                        <a:effectLst/>
                      </a:endParaRP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dirty="0">
                          <a:effectLst/>
                        </a:rPr>
                        <a:t>51</a:t>
                      </a:r>
                      <a:r>
                        <a:rPr lang="ja-JP" altLang="en-US" dirty="0">
                          <a:effectLst/>
                        </a:rPr>
                        <a:t>～</a:t>
                      </a:r>
                      <a:r>
                        <a:rPr lang="en-US" altLang="ja-JP" dirty="0">
                          <a:effectLst/>
                        </a:rPr>
                        <a:t>100</a:t>
                      </a:r>
                      <a:r>
                        <a:rPr lang="ja-JP" altLang="en-US" dirty="0">
                          <a:effectLst/>
                        </a:rPr>
                        <a:t>名</a:t>
                      </a:r>
                    </a:p>
                  </a:txBody>
                  <a:tcPr marL="38100" marR="38100" marT="38100" marB="38100"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b="1" dirty="0">
                          <a:effectLst/>
                        </a:rPr>
                        <a:t>33,000</a:t>
                      </a:r>
                      <a:r>
                        <a:rPr lang="ja-JP" altLang="en-US" b="1" dirty="0">
                          <a:effectLst/>
                        </a:rPr>
                        <a:t>円</a:t>
                      </a:r>
                      <a:endParaRPr lang="ja-JP" altLang="en-US" dirty="0">
                        <a:effectLst/>
                      </a:endParaRPr>
                    </a:p>
                  </a:txBody>
                  <a:tcPr marL="38100" marR="38100" marT="38100" marB="38100" anchor="ctr"/>
                </a:tc>
                <a:extLst>
                  <a:ext uri="{0D108BD9-81ED-4DB2-BD59-A6C34878D82A}">
                    <a16:rowId xmlns:a16="http://schemas.microsoft.com/office/drawing/2014/main" val="36771977"/>
                  </a:ext>
                </a:extLst>
              </a:tr>
              <a:tr h="340330">
                <a:tc>
                  <a:txBody>
                    <a:bodyPr/>
                    <a:lstStyle/>
                    <a:p>
                      <a:pPr algn="ctr"/>
                      <a:r>
                        <a:rPr lang="en-US" altLang="ja-JP" dirty="0">
                          <a:effectLst/>
                        </a:rPr>
                        <a:t>11</a:t>
                      </a:r>
                      <a:r>
                        <a:rPr lang="ja-JP" altLang="en-US" dirty="0">
                          <a:effectLst/>
                        </a:rPr>
                        <a:t>～</a:t>
                      </a:r>
                      <a:r>
                        <a:rPr lang="en-US" altLang="ja-JP" dirty="0">
                          <a:effectLst/>
                        </a:rPr>
                        <a:t>30</a:t>
                      </a:r>
                      <a:r>
                        <a:rPr lang="ja-JP" altLang="en-US" dirty="0">
                          <a:effectLst/>
                        </a:rPr>
                        <a:t>名</a:t>
                      </a:r>
                    </a:p>
                  </a:txBody>
                  <a:tcPr marL="38100" marR="38100" marT="38100" marB="38100" anchor="ctr"/>
                </a:tc>
                <a:tc>
                  <a:txBody>
                    <a:bodyPr/>
                    <a:lstStyle/>
                    <a:p>
                      <a:pPr algn="ctr"/>
                      <a:r>
                        <a:rPr lang="en-US" altLang="ja-JP" b="1" dirty="0">
                          <a:effectLst/>
                        </a:rPr>
                        <a:t>22,000</a:t>
                      </a:r>
                      <a:r>
                        <a:rPr lang="ja-JP" altLang="en-US" b="1" dirty="0">
                          <a:effectLst/>
                        </a:rPr>
                        <a:t>円</a:t>
                      </a:r>
                      <a:endParaRPr lang="ja-JP" altLang="en-US" dirty="0">
                        <a:effectLst/>
                      </a:endParaRPr>
                    </a:p>
                  </a:txBody>
                  <a:tcPr marL="38100" marR="38100" marT="38100" marB="38100" anchor="ctr"/>
                </a:tc>
                <a:tc>
                  <a:txBody>
                    <a:bodyPr/>
                    <a:lstStyle/>
                    <a:p>
                      <a:pPr algn="ctr"/>
                      <a:r>
                        <a:rPr lang="en-US" altLang="ja-JP" dirty="0">
                          <a:effectLst/>
                        </a:rPr>
                        <a:t>101</a:t>
                      </a:r>
                      <a:r>
                        <a:rPr lang="ja-JP" altLang="en-US" dirty="0">
                          <a:effectLst/>
                        </a:rPr>
                        <a:t>名以上</a:t>
                      </a:r>
                      <a:endParaRPr lang="en-US" altLang="ja-JP" dirty="0">
                        <a:effectLst/>
                      </a:endParaRPr>
                    </a:p>
                  </a:txBody>
                  <a:tcPr marL="38100" marR="38100" marT="38100" marB="38100" anchor="ctr"/>
                </a:tc>
                <a:tc>
                  <a:txBody>
                    <a:bodyPr/>
                    <a:lstStyle/>
                    <a:p>
                      <a:pPr algn="ctr"/>
                      <a:r>
                        <a:rPr lang="ja-JP" altLang="en-US" b="1" dirty="0">
                          <a:effectLst/>
                        </a:rPr>
                        <a:t>応相談</a:t>
                      </a:r>
                    </a:p>
                  </a:txBody>
                  <a:tcPr marL="38100" marR="38100" marT="38100" marB="38100" anchor="ctr"/>
                </a:tc>
                <a:extLst>
                  <a:ext uri="{0D108BD9-81ED-4DB2-BD59-A6C34878D82A}">
                    <a16:rowId xmlns:a16="http://schemas.microsoft.com/office/drawing/2014/main" val="2298286482"/>
                  </a:ext>
                </a:extLst>
              </a:tr>
              <a:tr h="340330">
                <a:tc>
                  <a:txBody>
                    <a:bodyPr/>
                    <a:lstStyle/>
                    <a:p>
                      <a:pPr algn="ctr"/>
                      <a:r>
                        <a:rPr lang="en-US" altLang="ja-JP" dirty="0">
                          <a:effectLst/>
                        </a:rPr>
                        <a:t>31</a:t>
                      </a:r>
                      <a:r>
                        <a:rPr lang="ja-JP" altLang="en-US" dirty="0">
                          <a:effectLst/>
                        </a:rPr>
                        <a:t>～</a:t>
                      </a:r>
                      <a:r>
                        <a:rPr lang="en-US" altLang="ja-JP" dirty="0">
                          <a:effectLst/>
                        </a:rPr>
                        <a:t>50</a:t>
                      </a:r>
                      <a:r>
                        <a:rPr lang="ja-JP" altLang="en-US" dirty="0">
                          <a:effectLst/>
                        </a:rPr>
                        <a:t>名</a:t>
                      </a:r>
                    </a:p>
                  </a:txBody>
                  <a:tcPr marL="38100" marR="38100" marT="38100" marB="38100" anchor="ctr"/>
                </a:tc>
                <a:tc>
                  <a:txBody>
                    <a:bodyPr/>
                    <a:lstStyle/>
                    <a:p>
                      <a:pPr algn="ctr"/>
                      <a:r>
                        <a:rPr lang="en-US" altLang="ja-JP" b="1" dirty="0">
                          <a:effectLst/>
                        </a:rPr>
                        <a:t>27,500</a:t>
                      </a:r>
                      <a:r>
                        <a:rPr lang="ja-JP" altLang="en-US" b="1" dirty="0">
                          <a:effectLst/>
                        </a:rPr>
                        <a:t>円</a:t>
                      </a:r>
                      <a:endParaRPr lang="ja-JP" altLang="en-US" dirty="0">
                        <a:effectLst/>
                      </a:endParaRPr>
                    </a:p>
                  </a:txBody>
                  <a:tcPr marL="38100" marR="38100" marT="38100" marB="38100" anchor="ctr"/>
                </a:tc>
                <a:tc>
                  <a:txBody>
                    <a:bodyPr/>
                    <a:lstStyle/>
                    <a:p>
                      <a:pPr algn="ctr"/>
                      <a:endParaRPr lang="ja-JP" altLang="en-US" dirty="0">
                        <a:effectLst/>
                      </a:endParaRPr>
                    </a:p>
                  </a:txBody>
                  <a:tcPr marL="38100" marR="38100" marT="38100" marB="38100" anchor="ctr"/>
                </a:tc>
                <a:tc>
                  <a:txBody>
                    <a:bodyPr/>
                    <a:lstStyle/>
                    <a:p>
                      <a:pPr algn="ctr"/>
                      <a:endParaRPr lang="ja-JP" altLang="en-US" dirty="0">
                        <a:effectLst/>
                      </a:endParaRPr>
                    </a:p>
                  </a:txBody>
                  <a:tcPr marL="38100" marR="38100" marT="38100" marB="38100" anchor="ctr"/>
                </a:tc>
                <a:extLst>
                  <a:ext uri="{0D108BD9-81ED-4DB2-BD59-A6C34878D82A}">
                    <a16:rowId xmlns:a16="http://schemas.microsoft.com/office/drawing/2014/main" val="3698557881"/>
                  </a:ext>
                </a:extLst>
              </a:tr>
            </a:tbl>
          </a:graphicData>
        </a:graphic>
      </p:graphicFrame>
      <p:cxnSp>
        <p:nvCxnSpPr>
          <p:cNvPr id="18" name="直線コネクタ 17">
            <a:extLst>
              <a:ext uri="{FF2B5EF4-FFF2-40B4-BE49-F238E27FC236}">
                <a16:creationId xmlns:a16="http://schemas.microsoft.com/office/drawing/2014/main" id="{28718526-02B0-4A5B-85B9-F3E42CB57FD0}"/>
              </a:ext>
            </a:extLst>
          </p:cNvPr>
          <p:cNvCxnSpPr>
            <a:cxnSpLocks/>
          </p:cNvCxnSpPr>
          <p:nvPr/>
        </p:nvCxnSpPr>
        <p:spPr>
          <a:xfrm>
            <a:off x="0" y="787130"/>
            <a:ext cx="56464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404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DF275FF4-C3AB-471D-B95F-66FC40B4FB2F}"/>
              </a:ext>
            </a:extLst>
          </p:cNvPr>
          <p:cNvSpPr txBox="1"/>
          <p:nvPr/>
        </p:nvSpPr>
        <p:spPr>
          <a:xfrm>
            <a:off x="321127" y="2683852"/>
            <a:ext cx="4464231" cy="369332"/>
          </a:xfrm>
          <a:prstGeom prst="rect">
            <a:avLst/>
          </a:prstGeom>
          <a:noFill/>
        </p:spPr>
        <p:txBody>
          <a:bodyPr wrap="square">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就業規則作成・改定支援</a:t>
            </a:r>
            <a:endParaRPr lang="ja-JP" altLang="en-US" dirty="0"/>
          </a:p>
        </p:txBody>
      </p:sp>
      <p:sp>
        <p:nvSpPr>
          <p:cNvPr id="9" name="テキスト ボックス 8">
            <a:extLst>
              <a:ext uri="{FF2B5EF4-FFF2-40B4-BE49-F238E27FC236}">
                <a16:creationId xmlns:a16="http://schemas.microsoft.com/office/drawing/2014/main" id="{AE2929DE-73EB-4498-B2EF-34F8EFADB1B3}"/>
              </a:ext>
            </a:extLst>
          </p:cNvPr>
          <p:cNvSpPr txBox="1"/>
          <p:nvPr/>
        </p:nvSpPr>
        <p:spPr>
          <a:xfrm>
            <a:off x="321127" y="1242942"/>
            <a:ext cx="6420394" cy="369332"/>
          </a:xfrm>
          <a:prstGeom prst="rect">
            <a:avLst/>
          </a:prstGeom>
          <a:noFill/>
        </p:spPr>
        <p:txBody>
          <a:bodyPr wrap="square">
            <a:spAutoFit/>
          </a:bodyPr>
          <a:lstStyle/>
          <a:p>
            <a:r>
              <a:rPr lang="zh-TW" altLang="en-US" b="0" i="0" dirty="0">
                <a:solidFill>
                  <a:srgbClr val="333333"/>
                </a:solidFill>
                <a:effectLst/>
                <a:latin typeface="Meiryo UI" panose="020B0604030504040204" pitchFamily="50" charset="-128"/>
                <a:ea typeface="Meiryo UI" panose="020B0604030504040204" pitchFamily="50" charset="-128"/>
              </a:rPr>
              <a:t>助成金申請代行</a:t>
            </a:r>
            <a:endParaRPr lang="ja-JP" altLang="en-US" dirty="0"/>
          </a:p>
        </p:txBody>
      </p:sp>
      <p:sp>
        <p:nvSpPr>
          <p:cNvPr id="14" name="テキスト ボックス 13">
            <a:extLst>
              <a:ext uri="{FF2B5EF4-FFF2-40B4-BE49-F238E27FC236}">
                <a16:creationId xmlns:a16="http://schemas.microsoft.com/office/drawing/2014/main" id="{914DBB61-3BFA-4F35-9309-172EF5462D73}"/>
              </a:ext>
            </a:extLst>
          </p:cNvPr>
          <p:cNvSpPr txBox="1"/>
          <p:nvPr/>
        </p:nvSpPr>
        <p:spPr>
          <a:xfrm>
            <a:off x="321127" y="4124762"/>
            <a:ext cx="8059783" cy="369332"/>
          </a:xfrm>
          <a:prstGeom prst="rect">
            <a:avLst/>
          </a:prstGeom>
          <a:noFill/>
        </p:spPr>
        <p:txBody>
          <a:bodyPr wrap="square">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人事制度構築・改定支援</a:t>
            </a:r>
            <a:endParaRPr lang="ja-JP" altLang="en-US" dirty="0"/>
          </a:p>
        </p:txBody>
      </p:sp>
      <p:sp>
        <p:nvSpPr>
          <p:cNvPr id="17" name="テキスト ボックス 16">
            <a:extLst>
              <a:ext uri="{FF2B5EF4-FFF2-40B4-BE49-F238E27FC236}">
                <a16:creationId xmlns:a16="http://schemas.microsoft.com/office/drawing/2014/main" id="{5FA01AD3-B93A-4893-9725-ABF65CC2A366}"/>
              </a:ext>
            </a:extLst>
          </p:cNvPr>
          <p:cNvSpPr txBox="1"/>
          <p:nvPr/>
        </p:nvSpPr>
        <p:spPr>
          <a:xfrm>
            <a:off x="527226" y="1612274"/>
            <a:ext cx="7123975" cy="338554"/>
          </a:xfrm>
          <a:prstGeom prst="rect">
            <a:avLst/>
          </a:prstGeom>
          <a:noFill/>
        </p:spPr>
        <p:txBody>
          <a:bodyPr wrap="square">
            <a:spAutoFit/>
          </a:bodyPr>
          <a:lstStyle/>
          <a:p>
            <a:r>
              <a:rPr lang="ja-JP" altLang="en-US" sz="1600" dirty="0"/>
              <a:t>一例　特定求職者雇用開発助成金　1回の申請あたり　30,000円</a:t>
            </a:r>
          </a:p>
        </p:txBody>
      </p:sp>
      <p:sp>
        <p:nvSpPr>
          <p:cNvPr id="19" name="テキスト ボックス 18">
            <a:extLst>
              <a:ext uri="{FF2B5EF4-FFF2-40B4-BE49-F238E27FC236}">
                <a16:creationId xmlns:a16="http://schemas.microsoft.com/office/drawing/2014/main" id="{E1B46D78-43F8-4214-A4DB-B6CE5BCF9E98}"/>
              </a:ext>
            </a:extLst>
          </p:cNvPr>
          <p:cNvSpPr txBox="1"/>
          <p:nvPr/>
        </p:nvSpPr>
        <p:spPr>
          <a:xfrm>
            <a:off x="527226" y="3059708"/>
            <a:ext cx="4027353" cy="584775"/>
          </a:xfrm>
          <a:prstGeom prst="rect">
            <a:avLst/>
          </a:prstGeom>
          <a:noFill/>
        </p:spPr>
        <p:txBody>
          <a:bodyPr wrap="square">
            <a:spAutoFit/>
          </a:bodyPr>
          <a:lstStyle/>
          <a:p>
            <a:r>
              <a:rPr lang="ja-JP" altLang="en-US" sz="1600" dirty="0"/>
              <a:t>新規作成　就業規則本則　300,000円～</a:t>
            </a:r>
            <a:endParaRPr lang="en-US" altLang="ja-JP" sz="1600" dirty="0"/>
          </a:p>
          <a:p>
            <a:r>
              <a:rPr lang="ja-JP" altLang="en-US" sz="1600" dirty="0"/>
              <a:t>その他野規程　30,000円～</a:t>
            </a:r>
          </a:p>
        </p:txBody>
      </p:sp>
      <p:sp>
        <p:nvSpPr>
          <p:cNvPr id="21" name="テキスト ボックス 20">
            <a:extLst>
              <a:ext uri="{FF2B5EF4-FFF2-40B4-BE49-F238E27FC236}">
                <a16:creationId xmlns:a16="http://schemas.microsoft.com/office/drawing/2014/main" id="{BBD8F369-75C3-47F4-A003-C56B0CB8357C}"/>
              </a:ext>
            </a:extLst>
          </p:cNvPr>
          <p:cNvSpPr txBox="1"/>
          <p:nvPr/>
        </p:nvSpPr>
        <p:spPr>
          <a:xfrm>
            <a:off x="527226" y="4512916"/>
            <a:ext cx="6781078" cy="338554"/>
          </a:xfrm>
          <a:prstGeom prst="rect">
            <a:avLst/>
          </a:prstGeom>
          <a:noFill/>
        </p:spPr>
        <p:txBody>
          <a:bodyPr wrap="square">
            <a:spAutoFit/>
          </a:bodyPr>
          <a:lstStyle/>
          <a:p>
            <a:r>
              <a:rPr lang="ja-JP" altLang="en-US" sz="1600" dirty="0"/>
              <a:t>業種・企業規模・改定内容等から個別でお見積りをいたします。</a:t>
            </a:r>
          </a:p>
        </p:txBody>
      </p:sp>
      <p:sp>
        <p:nvSpPr>
          <p:cNvPr id="23" name="テキスト ボックス 22">
            <a:extLst>
              <a:ext uri="{FF2B5EF4-FFF2-40B4-BE49-F238E27FC236}">
                <a16:creationId xmlns:a16="http://schemas.microsoft.com/office/drawing/2014/main" id="{1AED6197-4ACB-4FC1-AF1A-48E4AA82799D}"/>
              </a:ext>
            </a:extLst>
          </p:cNvPr>
          <p:cNvSpPr txBox="1"/>
          <p:nvPr/>
        </p:nvSpPr>
        <p:spPr>
          <a:xfrm>
            <a:off x="321127" y="5565672"/>
            <a:ext cx="8059783" cy="369332"/>
          </a:xfrm>
          <a:prstGeom prst="rect">
            <a:avLst/>
          </a:prstGeom>
          <a:noFill/>
        </p:spPr>
        <p:txBody>
          <a:bodyPr wrap="square">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賃金制度構築・改定支援</a:t>
            </a:r>
            <a:endParaRPr lang="ja-JP" altLang="en-US" dirty="0"/>
          </a:p>
        </p:txBody>
      </p:sp>
      <p:sp>
        <p:nvSpPr>
          <p:cNvPr id="25" name="テキスト ボックス 24">
            <a:extLst>
              <a:ext uri="{FF2B5EF4-FFF2-40B4-BE49-F238E27FC236}">
                <a16:creationId xmlns:a16="http://schemas.microsoft.com/office/drawing/2014/main" id="{4F280A3E-59AE-42A3-932F-954284763479}"/>
              </a:ext>
            </a:extLst>
          </p:cNvPr>
          <p:cNvSpPr txBox="1"/>
          <p:nvPr/>
        </p:nvSpPr>
        <p:spPr>
          <a:xfrm>
            <a:off x="527226" y="5923048"/>
            <a:ext cx="6781078" cy="338554"/>
          </a:xfrm>
          <a:prstGeom prst="rect">
            <a:avLst/>
          </a:prstGeom>
          <a:noFill/>
        </p:spPr>
        <p:txBody>
          <a:bodyPr wrap="square">
            <a:spAutoFit/>
          </a:bodyPr>
          <a:lstStyle/>
          <a:p>
            <a:r>
              <a:rPr lang="ja-JP" altLang="en-US" sz="1600" dirty="0"/>
              <a:t>業種・企業規模・改定内容等から個別でお見積りをいたします。</a:t>
            </a:r>
          </a:p>
        </p:txBody>
      </p:sp>
      <p:sp>
        <p:nvSpPr>
          <p:cNvPr id="27" name="テキスト ボックス 26">
            <a:extLst>
              <a:ext uri="{FF2B5EF4-FFF2-40B4-BE49-F238E27FC236}">
                <a16:creationId xmlns:a16="http://schemas.microsoft.com/office/drawing/2014/main" id="{F50FA7EF-B455-49FA-B7B0-6E33FE2D355F}"/>
              </a:ext>
            </a:extLst>
          </p:cNvPr>
          <p:cNvSpPr txBox="1"/>
          <p:nvPr/>
        </p:nvSpPr>
        <p:spPr>
          <a:xfrm>
            <a:off x="321127" y="7006583"/>
            <a:ext cx="8059783" cy="369332"/>
          </a:xfrm>
          <a:prstGeom prst="rect">
            <a:avLst/>
          </a:prstGeom>
          <a:noFill/>
        </p:spPr>
        <p:txBody>
          <a:bodyPr wrap="square">
            <a:spAutoFit/>
          </a:bodyPr>
          <a:lstStyle/>
          <a:p>
            <a:r>
              <a:rPr lang="ja-JP" altLang="en-US" b="0" i="0" dirty="0">
                <a:solidFill>
                  <a:srgbClr val="333333"/>
                </a:solidFill>
                <a:effectLst/>
                <a:latin typeface="Meiryo UI" panose="020B0604030504040204" pitchFamily="50" charset="-128"/>
                <a:ea typeface="Meiryo UI" panose="020B0604030504040204" pitchFamily="50" charset="-128"/>
              </a:rPr>
              <a:t>退職金制度構築・改定支援</a:t>
            </a:r>
            <a:endParaRPr lang="ja-JP" altLang="en-US" dirty="0"/>
          </a:p>
        </p:txBody>
      </p:sp>
      <p:sp>
        <p:nvSpPr>
          <p:cNvPr id="29" name="テキスト ボックス 28">
            <a:extLst>
              <a:ext uri="{FF2B5EF4-FFF2-40B4-BE49-F238E27FC236}">
                <a16:creationId xmlns:a16="http://schemas.microsoft.com/office/drawing/2014/main" id="{793FCC98-2247-4956-A3A4-A2EE06B4AC3E}"/>
              </a:ext>
            </a:extLst>
          </p:cNvPr>
          <p:cNvSpPr txBox="1"/>
          <p:nvPr/>
        </p:nvSpPr>
        <p:spPr>
          <a:xfrm>
            <a:off x="527226" y="7406693"/>
            <a:ext cx="7853684" cy="338554"/>
          </a:xfrm>
          <a:prstGeom prst="rect">
            <a:avLst/>
          </a:prstGeom>
          <a:noFill/>
        </p:spPr>
        <p:txBody>
          <a:bodyPr wrap="square">
            <a:spAutoFit/>
          </a:bodyPr>
          <a:lstStyle/>
          <a:p>
            <a:r>
              <a:rPr lang="ja-JP" altLang="en-US" sz="1600" dirty="0"/>
              <a:t>業種・企業規模・改定内容等から個別でお見積りをいたします。</a:t>
            </a:r>
          </a:p>
        </p:txBody>
      </p:sp>
      <p:sp>
        <p:nvSpPr>
          <p:cNvPr id="31" name="タイトル 1">
            <a:extLst>
              <a:ext uri="{FF2B5EF4-FFF2-40B4-BE49-F238E27FC236}">
                <a16:creationId xmlns:a16="http://schemas.microsoft.com/office/drawing/2014/main" id="{79496E5D-E2EC-46B7-8457-B487C65A492F}"/>
              </a:ext>
            </a:extLst>
          </p:cNvPr>
          <p:cNvSpPr>
            <a:spLocks noGrp="1"/>
          </p:cNvSpPr>
          <p:nvPr>
            <p:ph type="title"/>
          </p:nvPr>
        </p:nvSpPr>
        <p:spPr>
          <a:xfrm>
            <a:off x="393111" y="191129"/>
            <a:ext cx="5915025" cy="596001"/>
          </a:xfrm>
        </p:spPr>
        <p:txBody>
          <a:bodyPr/>
          <a:lstStyle/>
          <a:p>
            <a:r>
              <a:rPr kumimoji="1" lang="ja-JP" altLang="en-US" dirty="0"/>
              <a:t>料金案内</a:t>
            </a:r>
          </a:p>
        </p:txBody>
      </p:sp>
    </p:spTree>
    <p:extLst>
      <p:ext uri="{BB962C8B-B14F-4D97-AF65-F5344CB8AC3E}">
        <p14:creationId xmlns:p14="http://schemas.microsoft.com/office/powerpoint/2010/main" val="577369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7841995-4239-4A8A-ADF6-57DD4BC43D17}"/>
              </a:ext>
            </a:extLst>
          </p:cNvPr>
          <p:cNvSpPr txBox="1"/>
          <p:nvPr/>
        </p:nvSpPr>
        <p:spPr>
          <a:xfrm>
            <a:off x="-3429734" y="0"/>
            <a:ext cx="4624251" cy="369332"/>
          </a:xfrm>
          <a:prstGeom prst="rect">
            <a:avLst/>
          </a:prstGeom>
          <a:noFill/>
        </p:spPr>
        <p:txBody>
          <a:bodyPr wrap="square" rtlCol="0">
            <a:spAutoFit/>
          </a:bodyPr>
          <a:lstStyle/>
          <a:p>
            <a:r>
              <a:rPr kumimoji="1" lang="ja-JP" altLang="en-US" dirty="0"/>
              <a:t>裏表紙</a:t>
            </a:r>
          </a:p>
        </p:txBody>
      </p:sp>
      <p:sp>
        <p:nvSpPr>
          <p:cNvPr id="6" name="テキスト ボックス 5">
            <a:extLst>
              <a:ext uri="{FF2B5EF4-FFF2-40B4-BE49-F238E27FC236}">
                <a16:creationId xmlns:a16="http://schemas.microsoft.com/office/drawing/2014/main" id="{F7367F6A-4470-4F7F-BE27-461FDA2D049C}"/>
              </a:ext>
            </a:extLst>
          </p:cNvPr>
          <p:cNvSpPr txBox="1"/>
          <p:nvPr/>
        </p:nvSpPr>
        <p:spPr>
          <a:xfrm>
            <a:off x="471592" y="537465"/>
            <a:ext cx="5791200"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ご挨拶</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pic>
        <p:nvPicPr>
          <p:cNvPr id="7" name="グラフィックス 6" descr="オフィス ワーカー (男性) 単色塗りつぶし">
            <a:extLst>
              <a:ext uri="{FF2B5EF4-FFF2-40B4-BE49-F238E27FC236}">
                <a16:creationId xmlns:a16="http://schemas.microsoft.com/office/drawing/2014/main" id="{F9478272-FC6B-47A1-8EA7-4820CE49EA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575" y="890285"/>
            <a:ext cx="1203883" cy="1203883"/>
          </a:xfrm>
          <a:prstGeom prst="rect">
            <a:avLst/>
          </a:prstGeom>
        </p:spPr>
      </p:pic>
      <p:pic>
        <p:nvPicPr>
          <p:cNvPr id="8" name="図 7">
            <a:extLst>
              <a:ext uri="{FF2B5EF4-FFF2-40B4-BE49-F238E27FC236}">
                <a16:creationId xmlns:a16="http://schemas.microsoft.com/office/drawing/2014/main" id="{05F19C88-CAA8-4D35-981F-ACF2B04D9D9A}"/>
              </a:ext>
            </a:extLst>
          </p:cNvPr>
          <p:cNvPicPr>
            <a:picLocks noChangeAspect="1"/>
          </p:cNvPicPr>
          <p:nvPr/>
        </p:nvPicPr>
        <p:blipFill>
          <a:blip r:embed="rId4"/>
          <a:stretch>
            <a:fillRect/>
          </a:stretch>
        </p:blipFill>
        <p:spPr>
          <a:xfrm>
            <a:off x="770164" y="4371580"/>
            <a:ext cx="5194055" cy="2362611"/>
          </a:xfrm>
          <a:prstGeom prst="rect">
            <a:avLst/>
          </a:prstGeom>
        </p:spPr>
      </p:pic>
      <p:sp>
        <p:nvSpPr>
          <p:cNvPr id="9" name="テキスト ボックス 8">
            <a:extLst>
              <a:ext uri="{FF2B5EF4-FFF2-40B4-BE49-F238E27FC236}">
                <a16:creationId xmlns:a16="http://schemas.microsoft.com/office/drawing/2014/main" id="{A2D2059C-1950-4A7A-97C1-5E28F390AD16}"/>
              </a:ext>
            </a:extLst>
          </p:cNvPr>
          <p:cNvSpPr txBox="1"/>
          <p:nvPr/>
        </p:nvSpPr>
        <p:spPr>
          <a:xfrm>
            <a:off x="569228" y="2075828"/>
            <a:ext cx="1485546" cy="307777"/>
          </a:xfrm>
          <a:prstGeom prst="rect">
            <a:avLst/>
          </a:prstGeom>
          <a:noFill/>
        </p:spPr>
        <p:txBody>
          <a:bodyPr wrap="square" rtlCol="0">
            <a:spAutoFit/>
          </a:bodyPr>
          <a:lstStyle/>
          <a:p>
            <a:r>
              <a:rPr kumimoji="1" lang="ja-JP" altLang="en-US" sz="1400" dirty="0"/>
              <a:t>所長　加藤太一</a:t>
            </a:r>
          </a:p>
        </p:txBody>
      </p:sp>
      <p:sp>
        <p:nvSpPr>
          <p:cNvPr id="12" name="テキスト ボックス 11">
            <a:extLst>
              <a:ext uri="{FF2B5EF4-FFF2-40B4-BE49-F238E27FC236}">
                <a16:creationId xmlns:a16="http://schemas.microsoft.com/office/drawing/2014/main" id="{91D3A8B7-666E-4A69-B698-CB3B53C1DDAB}"/>
              </a:ext>
            </a:extLst>
          </p:cNvPr>
          <p:cNvSpPr txBox="1"/>
          <p:nvPr/>
        </p:nvSpPr>
        <p:spPr>
          <a:xfrm>
            <a:off x="1449134" y="7315307"/>
            <a:ext cx="5083629" cy="584775"/>
          </a:xfrm>
          <a:prstGeom prst="rect">
            <a:avLst/>
          </a:prstGeom>
          <a:noFill/>
        </p:spPr>
        <p:txBody>
          <a:bodyPr wrap="square" rtlCol="0">
            <a:spAutoFit/>
          </a:bodyPr>
          <a:lstStyle/>
          <a:p>
            <a:r>
              <a:rPr kumimoji="1" lang="en-US" altLang="ja-JP" sz="3200" dirty="0"/>
              <a:t>LCG</a:t>
            </a:r>
            <a:r>
              <a:rPr kumimoji="1" lang="ja-JP" altLang="en-US" sz="3200" dirty="0"/>
              <a:t>社会保険労務士事務所</a:t>
            </a:r>
          </a:p>
        </p:txBody>
      </p:sp>
      <p:pic>
        <p:nvPicPr>
          <p:cNvPr id="13" name="図 12" descr="ロゴ, アイコン&#10;&#10;自動的に生成された説明">
            <a:extLst>
              <a:ext uri="{FF2B5EF4-FFF2-40B4-BE49-F238E27FC236}">
                <a16:creationId xmlns:a16="http://schemas.microsoft.com/office/drawing/2014/main" id="{B56ACABA-3ECD-4EDF-91DD-E6A8F59F30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377" y="7236949"/>
            <a:ext cx="646331" cy="646331"/>
          </a:xfrm>
          <a:prstGeom prst="rect">
            <a:avLst/>
          </a:prstGeom>
        </p:spPr>
      </p:pic>
      <p:sp>
        <p:nvSpPr>
          <p:cNvPr id="14" name="テキスト ボックス 13">
            <a:extLst>
              <a:ext uri="{FF2B5EF4-FFF2-40B4-BE49-F238E27FC236}">
                <a16:creationId xmlns:a16="http://schemas.microsoft.com/office/drawing/2014/main" id="{FC295487-61B7-498F-963A-EBB1DEF72A59}"/>
              </a:ext>
            </a:extLst>
          </p:cNvPr>
          <p:cNvSpPr txBox="1"/>
          <p:nvPr/>
        </p:nvSpPr>
        <p:spPr>
          <a:xfrm>
            <a:off x="533400" y="7982332"/>
            <a:ext cx="6806761" cy="646331"/>
          </a:xfrm>
          <a:prstGeom prst="rect">
            <a:avLst/>
          </a:prstGeom>
          <a:noFill/>
        </p:spPr>
        <p:txBody>
          <a:bodyPr wrap="square" rtlCol="0">
            <a:spAutoFit/>
          </a:bodyPr>
          <a:lstStyle/>
          <a:p>
            <a:pPr lvl="0" algn="l"/>
            <a:r>
              <a:rPr kumimoji="1" lang="ja-JP" altLang="en-US" b="0" dirty="0">
                <a:solidFill>
                  <a:schemeClr val="tx1"/>
                </a:solidFill>
              </a:rPr>
              <a:t>〒</a:t>
            </a:r>
            <a:r>
              <a:rPr kumimoji="1" lang="en-US" altLang="ja-JP" b="0" dirty="0">
                <a:solidFill>
                  <a:schemeClr val="tx1"/>
                </a:solidFill>
              </a:rPr>
              <a:t>450-6334</a:t>
            </a:r>
            <a:r>
              <a:rPr kumimoji="1" lang="ja-JP" altLang="en-US" b="0" dirty="0">
                <a:solidFill>
                  <a:schemeClr val="tx1"/>
                </a:solidFill>
              </a:rPr>
              <a:t>　名古屋市中村区名駅</a:t>
            </a:r>
            <a:r>
              <a:rPr kumimoji="1" lang="en-US" altLang="ja-JP" b="0" dirty="0">
                <a:solidFill>
                  <a:schemeClr val="tx1"/>
                </a:solidFill>
              </a:rPr>
              <a:t>1-1-1</a:t>
            </a:r>
          </a:p>
          <a:p>
            <a:pPr lvl="0" algn="l"/>
            <a:r>
              <a:rPr kumimoji="1" lang="ja-JP" altLang="en-US" dirty="0"/>
              <a:t>　　　　　　</a:t>
            </a:r>
            <a:r>
              <a:rPr kumimoji="1" lang="ja-JP" altLang="en-US" b="0" dirty="0">
                <a:solidFill>
                  <a:schemeClr val="tx1"/>
                </a:solidFill>
              </a:rPr>
              <a:t>　</a:t>
            </a:r>
            <a:r>
              <a:rPr kumimoji="1" lang="en-US" altLang="ja-JP" b="0" dirty="0">
                <a:solidFill>
                  <a:schemeClr val="tx1"/>
                </a:solidFill>
              </a:rPr>
              <a:t>JP</a:t>
            </a:r>
            <a:r>
              <a:rPr kumimoji="1" lang="ja-JP" altLang="en-US" b="0" dirty="0">
                <a:solidFill>
                  <a:schemeClr val="tx1"/>
                </a:solidFill>
              </a:rPr>
              <a:t>タワー名古屋</a:t>
            </a:r>
            <a:r>
              <a:rPr kumimoji="1" lang="en-US" altLang="ja-JP" b="0" dirty="0">
                <a:solidFill>
                  <a:schemeClr val="tx1"/>
                </a:solidFill>
              </a:rPr>
              <a:t>34</a:t>
            </a:r>
            <a:r>
              <a:rPr kumimoji="1" lang="ja-JP" altLang="en-US" b="0" dirty="0">
                <a:solidFill>
                  <a:schemeClr val="tx1"/>
                </a:solidFill>
              </a:rPr>
              <a:t>階</a:t>
            </a:r>
          </a:p>
        </p:txBody>
      </p:sp>
      <p:sp>
        <p:nvSpPr>
          <p:cNvPr id="15" name="テキスト ボックス 14">
            <a:extLst>
              <a:ext uri="{FF2B5EF4-FFF2-40B4-BE49-F238E27FC236}">
                <a16:creationId xmlns:a16="http://schemas.microsoft.com/office/drawing/2014/main" id="{16087AD1-C691-4E6F-91BF-DF2AC395A031}"/>
              </a:ext>
            </a:extLst>
          </p:cNvPr>
          <p:cNvSpPr txBox="1"/>
          <p:nvPr/>
        </p:nvSpPr>
        <p:spPr>
          <a:xfrm>
            <a:off x="557895" y="8477572"/>
            <a:ext cx="2366554" cy="523220"/>
          </a:xfrm>
          <a:prstGeom prst="rect">
            <a:avLst/>
          </a:prstGeom>
          <a:noFill/>
        </p:spPr>
        <p:txBody>
          <a:bodyPr wrap="square" rtlCol="0">
            <a:spAutoFit/>
          </a:bodyPr>
          <a:lstStyle/>
          <a:p>
            <a:r>
              <a:rPr kumimoji="1" lang="en-US" altLang="ja-JP" sz="2800" dirty="0"/>
              <a:t>052-589-2359</a:t>
            </a:r>
            <a:endParaRPr kumimoji="1" lang="ja-JP" altLang="en-US" sz="2800" dirty="0"/>
          </a:p>
        </p:txBody>
      </p:sp>
      <p:sp>
        <p:nvSpPr>
          <p:cNvPr id="16" name="テキスト ボックス 15">
            <a:extLst>
              <a:ext uri="{FF2B5EF4-FFF2-40B4-BE49-F238E27FC236}">
                <a16:creationId xmlns:a16="http://schemas.microsoft.com/office/drawing/2014/main" id="{7A29B967-C1E9-4F5A-9937-1FA1DA66E905}"/>
              </a:ext>
            </a:extLst>
          </p:cNvPr>
          <p:cNvSpPr txBox="1"/>
          <p:nvPr/>
        </p:nvSpPr>
        <p:spPr>
          <a:xfrm>
            <a:off x="557895" y="8905443"/>
            <a:ext cx="3267891" cy="461665"/>
          </a:xfrm>
          <a:prstGeom prst="rect">
            <a:avLst/>
          </a:prstGeom>
          <a:noFill/>
        </p:spPr>
        <p:txBody>
          <a:bodyPr wrap="square" rtlCol="0">
            <a:spAutoFit/>
          </a:bodyPr>
          <a:lstStyle/>
          <a:p>
            <a:r>
              <a:rPr kumimoji="1" lang="en-US" altLang="ja-JP" sz="2400" dirty="0"/>
              <a:t>info@lcgjapan.com</a:t>
            </a:r>
            <a:endParaRPr kumimoji="1" lang="ja-JP" altLang="en-US" sz="2400" dirty="0"/>
          </a:p>
        </p:txBody>
      </p:sp>
      <p:sp>
        <p:nvSpPr>
          <p:cNvPr id="17" name="テキスト ボックス 16">
            <a:extLst>
              <a:ext uri="{FF2B5EF4-FFF2-40B4-BE49-F238E27FC236}">
                <a16:creationId xmlns:a16="http://schemas.microsoft.com/office/drawing/2014/main" id="{270325A6-3299-4E0D-B66A-C349A8F04E3F}"/>
              </a:ext>
            </a:extLst>
          </p:cNvPr>
          <p:cNvSpPr txBox="1"/>
          <p:nvPr/>
        </p:nvSpPr>
        <p:spPr>
          <a:xfrm>
            <a:off x="592576" y="9387824"/>
            <a:ext cx="2581340" cy="369332"/>
          </a:xfrm>
          <a:prstGeom prst="rect">
            <a:avLst/>
          </a:prstGeom>
          <a:noFill/>
        </p:spPr>
        <p:txBody>
          <a:bodyPr wrap="square" rtlCol="0">
            <a:spAutoFit/>
          </a:bodyPr>
          <a:lstStyle/>
          <a:p>
            <a:r>
              <a:rPr kumimoji="1" lang="en-US" altLang="ja-JP" dirty="0"/>
              <a:t>https://lcgjapan.com</a:t>
            </a:r>
            <a:endParaRPr kumimoji="1" lang="ja-JP" altLang="en-US" dirty="0"/>
          </a:p>
        </p:txBody>
      </p:sp>
      <p:sp>
        <p:nvSpPr>
          <p:cNvPr id="19" name="テキスト ボックス 18">
            <a:extLst>
              <a:ext uri="{FF2B5EF4-FFF2-40B4-BE49-F238E27FC236}">
                <a16:creationId xmlns:a16="http://schemas.microsoft.com/office/drawing/2014/main" id="{DA5DBE3B-BC0E-463F-979C-1458E6331894}"/>
              </a:ext>
            </a:extLst>
          </p:cNvPr>
          <p:cNvSpPr txBox="1"/>
          <p:nvPr/>
        </p:nvSpPr>
        <p:spPr>
          <a:xfrm>
            <a:off x="2983677" y="8592745"/>
            <a:ext cx="1899751" cy="369332"/>
          </a:xfrm>
          <a:prstGeom prst="rect">
            <a:avLst/>
          </a:prstGeom>
          <a:noFill/>
        </p:spPr>
        <p:txBody>
          <a:bodyPr wrap="none" rtlCol="0">
            <a:spAutoFit/>
          </a:bodyPr>
          <a:lstStyle/>
          <a:p>
            <a:r>
              <a:rPr kumimoji="1" lang="en-US" altLang="ja-JP" dirty="0"/>
              <a:t>FAX.052-589-2356</a:t>
            </a:r>
            <a:endParaRPr kumimoji="1" lang="ja-JP" altLang="en-US" dirty="0"/>
          </a:p>
        </p:txBody>
      </p:sp>
      <p:grpSp>
        <p:nvGrpSpPr>
          <p:cNvPr id="22" name="グループ化 21">
            <a:extLst>
              <a:ext uri="{FF2B5EF4-FFF2-40B4-BE49-F238E27FC236}">
                <a16:creationId xmlns:a16="http://schemas.microsoft.com/office/drawing/2014/main" id="{E608EBD9-7246-4067-9608-689A6D5F3857}"/>
              </a:ext>
            </a:extLst>
          </p:cNvPr>
          <p:cNvGrpSpPr/>
          <p:nvPr/>
        </p:nvGrpSpPr>
        <p:grpSpPr>
          <a:xfrm>
            <a:off x="5264145" y="8431291"/>
            <a:ext cx="998647" cy="948304"/>
            <a:chOff x="6002852" y="8646289"/>
            <a:chExt cx="1092429" cy="980049"/>
          </a:xfrm>
        </p:grpSpPr>
        <p:sp>
          <p:nvSpPr>
            <p:cNvPr id="21" name="正方形/長方形 20">
              <a:extLst>
                <a:ext uri="{FF2B5EF4-FFF2-40B4-BE49-F238E27FC236}">
                  <a16:creationId xmlns:a16="http://schemas.microsoft.com/office/drawing/2014/main" id="{0BCC8454-70E1-42CF-8321-D8917CF1D448}"/>
                </a:ext>
              </a:extLst>
            </p:cNvPr>
            <p:cNvSpPr/>
            <p:nvPr/>
          </p:nvSpPr>
          <p:spPr>
            <a:xfrm>
              <a:off x="6002852" y="8646289"/>
              <a:ext cx="1092429" cy="980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7C87BE0-860C-4A5E-91CE-AF38FCF79143}"/>
                </a:ext>
              </a:extLst>
            </p:cNvPr>
            <p:cNvSpPr txBox="1"/>
            <p:nvPr/>
          </p:nvSpPr>
          <p:spPr>
            <a:xfrm>
              <a:off x="6097144" y="8698468"/>
              <a:ext cx="903845" cy="646331"/>
            </a:xfrm>
            <a:prstGeom prst="rect">
              <a:avLst/>
            </a:prstGeom>
            <a:noFill/>
          </p:spPr>
          <p:txBody>
            <a:bodyPr wrap="square" rtlCol="0">
              <a:spAutoFit/>
            </a:bodyPr>
            <a:lstStyle/>
            <a:p>
              <a:r>
                <a:rPr kumimoji="1" lang="en-US" altLang="ja-JP" dirty="0">
                  <a:solidFill>
                    <a:schemeClr val="bg1"/>
                  </a:solidFill>
                </a:rPr>
                <a:t>QR</a:t>
              </a:r>
              <a:r>
                <a:rPr kumimoji="1" lang="ja-JP" altLang="en-US" dirty="0">
                  <a:solidFill>
                    <a:schemeClr val="bg1"/>
                  </a:solidFill>
                </a:rPr>
                <a:t>コード</a:t>
              </a:r>
            </a:p>
          </p:txBody>
        </p:sp>
      </p:grpSp>
      <p:sp>
        <p:nvSpPr>
          <p:cNvPr id="23" name="楕円 22">
            <a:extLst>
              <a:ext uri="{FF2B5EF4-FFF2-40B4-BE49-F238E27FC236}">
                <a16:creationId xmlns:a16="http://schemas.microsoft.com/office/drawing/2014/main" id="{C566E23F-A1F6-437A-812C-2A603B24A73A}"/>
              </a:ext>
            </a:extLst>
          </p:cNvPr>
          <p:cNvSpPr/>
          <p:nvPr/>
        </p:nvSpPr>
        <p:spPr>
          <a:xfrm>
            <a:off x="8221771" y="8905443"/>
            <a:ext cx="688879" cy="6514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8898A138-9E1B-4EBA-87D9-E30BB8AE131B}"/>
              </a:ext>
            </a:extLst>
          </p:cNvPr>
          <p:cNvCxnSpPr>
            <a:cxnSpLocks/>
          </p:cNvCxnSpPr>
          <p:nvPr/>
        </p:nvCxnSpPr>
        <p:spPr>
          <a:xfrm>
            <a:off x="592576" y="7930910"/>
            <a:ext cx="602316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03850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1067</TotalTime>
  <Words>1429</Words>
  <Application>Microsoft Office PowerPoint</Application>
  <PresentationFormat>A4 210 x 297 mm</PresentationFormat>
  <Paragraphs>154</Paragraphs>
  <Slides>9</Slides>
  <Notes>0</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埋め込まれた OLE サーバー</vt:lpstr>
      </vt:variant>
      <vt:variant>
        <vt:i4>1</vt:i4>
      </vt:variant>
      <vt:variant>
        <vt:lpstr>スライド タイトル</vt:lpstr>
      </vt:variant>
      <vt:variant>
        <vt:i4>9</vt:i4>
      </vt:variant>
    </vt:vector>
  </HeadingPairs>
  <TitlesOfParts>
    <vt:vector size="19" baseType="lpstr">
      <vt:lpstr>Meiryo UI</vt:lpstr>
      <vt:lpstr>UD デジタル 教科書体 N-R</vt:lpstr>
      <vt:lpstr>ヒラギノ角ゴ Pro W3</vt:lpstr>
      <vt:lpstr>游ゴシック</vt:lpstr>
      <vt:lpstr>Arial</vt:lpstr>
      <vt:lpstr>Calibri</vt:lpstr>
      <vt:lpstr>Calibri Light</vt:lpstr>
      <vt:lpstr>Century Gothic</vt:lpstr>
      <vt:lpstr>Office テーマ</vt:lpstr>
      <vt:lpstr>Acrobat 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サービス案内</vt:lpstr>
      <vt:lpstr>料金案内</vt:lpstr>
      <vt:lpstr>料金案内</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川崎</dc:creator>
  <cp:lastModifiedBy>川崎</cp:lastModifiedBy>
  <cp:revision>48</cp:revision>
  <dcterms:created xsi:type="dcterms:W3CDTF">2021-12-17T05:19:47Z</dcterms:created>
  <dcterms:modified xsi:type="dcterms:W3CDTF">2022-02-16T04:27:19Z</dcterms:modified>
</cp:coreProperties>
</file>