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5" r:id="rId2"/>
  </p:sldIdLst>
  <p:sldSz cx="7561263" cy="10693400"/>
  <p:notesSz cx="6735763" cy="9866313"/>
  <p:defaultTextStyle>
    <a:defPPr>
      <a:defRPr lang="ja-JP"/>
    </a:defPPr>
    <a:lvl1pPr marL="0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6790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53581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80369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107159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33950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60740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87530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214321" algn="l" defTabSz="105358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6">
          <p15:clr>
            <a:srgbClr val="A4A3A4"/>
          </p15:clr>
        </p15:guide>
        <p15:guide id="2" pos="2302">
          <p15:clr>
            <a:srgbClr val="A4A3A4"/>
          </p15:clr>
        </p15:guide>
        <p15:guide id="3" orient="horz" pos="3369">
          <p15:clr>
            <a:srgbClr val="A4A3A4"/>
          </p15:clr>
        </p15:guide>
        <p15:guide id="4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6A5288"/>
    <a:srgbClr val="CC9900"/>
    <a:srgbClr val="7FFA04"/>
    <a:srgbClr val="FF7C80"/>
    <a:srgbClr val="669900"/>
    <a:srgbClr val="0000CC"/>
    <a:srgbClr val="008000"/>
    <a:srgbClr val="33CC3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16" autoAdjust="0"/>
    <p:restoredTop sz="93317" autoAdjust="0"/>
  </p:normalViewPr>
  <p:slideViewPr>
    <p:cSldViewPr>
      <p:cViewPr>
        <p:scale>
          <a:sx n="100" d="100"/>
          <a:sy n="100" d="100"/>
        </p:scale>
        <p:origin x="72" y="18"/>
      </p:cViewPr>
      <p:guideLst>
        <p:guide orient="horz" pos="3006"/>
        <p:guide pos="2302"/>
        <p:guide orient="horz" pos="3369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8" y="33"/>
            <a:ext cx="2919413" cy="493713"/>
          </a:xfrm>
          <a:prstGeom prst="rect">
            <a:avLst/>
          </a:prstGeom>
        </p:spPr>
        <p:txBody>
          <a:bodyPr vert="horz" lIns="91276" tIns="45635" rIns="91276" bIns="4563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33"/>
            <a:ext cx="2919412" cy="493713"/>
          </a:xfrm>
          <a:prstGeom prst="rect">
            <a:avLst/>
          </a:prstGeom>
        </p:spPr>
        <p:txBody>
          <a:bodyPr vert="horz" lIns="91276" tIns="45635" rIns="91276" bIns="45635" rtlCol="0"/>
          <a:lstStyle>
            <a:lvl1pPr algn="r">
              <a:defRPr sz="1100"/>
            </a:lvl1pPr>
          </a:lstStyle>
          <a:p>
            <a:fld id="{49D8E05E-86D4-4B6D-B190-6E0D118D7D4F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46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6" tIns="45635" rIns="91276" bIns="456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16" y="4686312"/>
            <a:ext cx="5389562" cy="4440239"/>
          </a:xfrm>
          <a:prstGeom prst="rect">
            <a:avLst/>
          </a:prstGeom>
        </p:spPr>
        <p:txBody>
          <a:bodyPr vert="horz" lIns="91276" tIns="45635" rIns="91276" bIns="4563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8" y="9371013"/>
            <a:ext cx="2919413" cy="493712"/>
          </a:xfrm>
          <a:prstGeom prst="rect">
            <a:avLst/>
          </a:prstGeom>
        </p:spPr>
        <p:txBody>
          <a:bodyPr vert="horz" lIns="91276" tIns="45635" rIns="91276" bIns="4563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276" tIns="45635" rIns="91276" bIns="45635" rtlCol="0" anchor="b"/>
          <a:lstStyle>
            <a:lvl1pPr algn="r">
              <a:defRPr sz="1100"/>
            </a:lvl1pPr>
          </a:lstStyle>
          <a:p>
            <a:fld id="{DD3F0956-C549-4D3C-A2AF-8C86182FDD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907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6790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53581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80369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107159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33950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60740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87530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214321" algn="l" defTabSz="1053581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F0956-C549-4D3C-A2AF-8C86182FDD9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93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8" y="3321887"/>
            <a:ext cx="6427074" cy="229215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1" y="6059601"/>
            <a:ext cx="5292884" cy="27327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6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0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60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87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14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9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633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91" y="6871506"/>
            <a:ext cx="6427074" cy="2123827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91" y="4532320"/>
            <a:ext cx="6427074" cy="2339181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2679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358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5803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071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339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607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875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143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34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83550" y="3326843"/>
            <a:ext cx="2488917" cy="94087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898485" y="3326843"/>
            <a:ext cx="2488917" cy="94087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00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8236"/>
            <a:ext cx="6805137" cy="178223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8" y="2393644"/>
            <a:ext cx="3340871" cy="99755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6790" indent="0">
              <a:buNone/>
              <a:defRPr sz="2500" b="1"/>
            </a:lvl2pPr>
            <a:lvl3pPr marL="1053581" indent="0">
              <a:buNone/>
              <a:defRPr sz="2100" b="1"/>
            </a:lvl3pPr>
            <a:lvl4pPr marL="1580369" indent="0">
              <a:buNone/>
              <a:defRPr sz="1700" b="1"/>
            </a:lvl4pPr>
            <a:lvl5pPr marL="2107159" indent="0">
              <a:buNone/>
              <a:defRPr sz="1700" b="1"/>
            </a:lvl5pPr>
            <a:lvl6pPr marL="2633950" indent="0">
              <a:buNone/>
              <a:defRPr sz="1700" b="1"/>
            </a:lvl6pPr>
            <a:lvl7pPr marL="3160740" indent="0">
              <a:buNone/>
              <a:defRPr sz="1700" b="1"/>
            </a:lvl7pPr>
            <a:lvl8pPr marL="3687530" indent="0">
              <a:buNone/>
              <a:defRPr sz="1700" b="1"/>
            </a:lvl8pPr>
            <a:lvl9pPr marL="4214321" indent="0">
              <a:buNone/>
              <a:defRPr sz="17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8" y="3391197"/>
            <a:ext cx="3340871" cy="6161082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23" y="2393644"/>
            <a:ext cx="3342183" cy="99755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6790" indent="0">
              <a:buNone/>
              <a:defRPr sz="2500" b="1"/>
            </a:lvl2pPr>
            <a:lvl3pPr marL="1053581" indent="0">
              <a:buNone/>
              <a:defRPr sz="2100" b="1"/>
            </a:lvl3pPr>
            <a:lvl4pPr marL="1580369" indent="0">
              <a:buNone/>
              <a:defRPr sz="1700" b="1"/>
            </a:lvl4pPr>
            <a:lvl5pPr marL="2107159" indent="0">
              <a:buNone/>
              <a:defRPr sz="1700" b="1"/>
            </a:lvl5pPr>
            <a:lvl6pPr marL="2633950" indent="0">
              <a:buNone/>
              <a:defRPr sz="1700" b="1"/>
            </a:lvl6pPr>
            <a:lvl7pPr marL="3160740" indent="0">
              <a:buNone/>
              <a:defRPr sz="1700" b="1"/>
            </a:lvl7pPr>
            <a:lvl8pPr marL="3687530" indent="0">
              <a:buNone/>
              <a:defRPr sz="1700" b="1"/>
            </a:lvl8pPr>
            <a:lvl9pPr marL="4214321" indent="0">
              <a:buNone/>
              <a:defRPr sz="17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23" y="3391197"/>
            <a:ext cx="3342183" cy="6161082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7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64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76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8" y="425758"/>
            <a:ext cx="2487603" cy="1811938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50" y="425761"/>
            <a:ext cx="4226957" cy="912652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8" y="2237701"/>
            <a:ext cx="2487603" cy="7314584"/>
          </a:xfrm>
        </p:spPr>
        <p:txBody>
          <a:bodyPr/>
          <a:lstStyle>
            <a:lvl1pPr marL="0" indent="0">
              <a:buNone/>
              <a:defRPr sz="1600"/>
            </a:lvl1pPr>
            <a:lvl2pPr marL="526790" indent="0">
              <a:buNone/>
              <a:defRPr sz="1400"/>
            </a:lvl2pPr>
            <a:lvl3pPr marL="1053581" indent="0">
              <a:buNone/>
              <a:defRPr sz="1200"/>
            </a:lvl3pPr>
            <a:lvl4pPr marL="1580369" indent="0">
              <a:buNone/>
              <a:defRPr sz="1100"/>
            </a:lvl4pPr>
            <a:lvl5pPr marL="2107159" indent="0">
              <a:buNone/>
              <a:defRPr sz="1100"/>
            </a:lvl5pPr>
            <a:lvl6pPr marL="2633950" indent="0">
              <a:buNone/>
              <a:defRPr sz="1100"/>
            </a:lvl6pPr>
            <a:lvl7pPr marL="3160740" indent="0">
              <a:buNone/>
              <a:defRPr sz="1100"/>
            </a:lvl7pPr>
            <a:lvl8pPr marL="3687530" indent="0">
              <a:buNone/>
              <a:defRPr sz="1100"/>
            </a:lvl8pPr>
            <a:lvl9pPr marL="4214321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59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1" y="7485380"/>
            <a:ext cx="4536758" cy="883691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1" y="955479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6790" indent="0">
              <a:buNone/>
              <a:defRPr sz="3200"/>
            </a:lvl2pPr>
            <a:lvl3pPr marL="1053581" indent="0">
              <a:buNone/>
              <a:defRPr sz="2800"/>
            </a:lvl3pPr>
            <a:lvl4pPr marL="1580369" indent="0">
              <a:buNone/>
              <a:defRPr sz="2500"/>
            </a:lvl4pPr>
            <a:lvl5pPr marL="2107159" indent="0">
              <a:buNone/>
              <a:defRPr sz="2500"/>
            </a:lvl5pPr>
            <a:lvl6pPr marL="2633950" indent="0">
              <a:buNone/>
              <a:defRPr sz="2500"/>
            </a:lvl6pPr>
            <a:lvl7pPr marL="3160740" indent="0">
              <a:buNone/>
              <a:defRPr sz="2500"/>
            </a:lvl7pPr>
            <a:lvl8pPr marL="3687530" indent="0">
              <a:buNone/>
              <a:defRPr sz="2500"/>
            </a:lvl8pPr>
            <a:lvl9pPr marL="4214321" indent="0">
              <a:buNone/>
              <a:defRPr sz="2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1" y="8369073"/>
            <a:ext cx="4536758" cy="1254989"/>
          </a:xfrm>
        </p:spPr>
        <p:txBody>
          <a:bodyPr/>
          <a:lstStyle>
            <a:lvl1pPr marL="0" indent="0">
              <a:buNone/>
              <a:defRPr sz="1600"/>
            </a:lvl1pPr>
            <a:lvl2pPr marL="526790" indent="0">
              <a:buNone/>
              <a:defRPr sz="1400"/>
            </a:lvl2pPr>
            <a:lvl3pPr marL="1053581" indent="0">
              <a:buNone/>
              <a:defRPr sz="1200"/>
            </a:lvl3pPr>
            <a:lvl4pPr marL="1580369" indent="0">
              <a:buNone/>
              <a:defRPr sz="1100"/>
            </a:lvl4pPr>
            <a:lvl5pPr marL="2107159" indent="0">
              <a:buNone/>
              <a:defRPr sz="1100"/>
            </a:lvl5pPr>
            <a:lvl6pPr marL="2633950" indent="0">
              <a:buNone/>
              <a:defRPr sz="1100"/>
            </a:lvl6pPr>
            <a:lvl7pPr marL="3160740" indent="0">
              <a:buNone/>
              <a:defRPr sz="1100"/>
            </a:lvl7pPr>
            <a:lvl8pPr marL="3687530" indent="0">
              <a:buNone/>
              <a:defRPr sz="1100"/>
            </a:lvl8pPr>
            <a:lvl9pPr marL="4214321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9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055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1440" y="571807"/>
            <a:ext cx="1275964" cy="1216374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83551" y="571807"/>
            <a:ext cx="3701869" cy="1216374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325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29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6"/>
            <a:ext cx="6805137" cy="1782234"/>
          </a:xfrm>
          <a:prstGeom prst="rect">
            <a:avLst/>
          </a:prstGeom>
        </p:spPr>
        <p:txBody>
          <a:bodyPr vert="horz" lIns="105356" tIns="52680" rIns="105356" bIns="5268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34"/>
            <a:ext cx="6805137" cy="7057149"/>
          </a:xfrm>
          <a:prstGeom prst="rect">
            <a:avLst/>
          </a:prstGeom>
        </p:spPr>
        <p:txBody>
          <a:bodyPr vert="horz" lIns="105356" tIns="52680" rIns="105356" bIns="5268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5" y="9911202"/>
            <a:ext cx="1764294" cy="569325"/>
          </a:xfrm>
          <a:prstGeom prst="rect">
            <a:avLst/>
          </a:prstGeom>
        </p:spPr>
        <p:txBody>
          <a:bodyPr vert="horz" lIns="105356" tIns="52680" rIns="105356" bIns="5268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EA012-2C42-4C9E-8BB9-69BFEDD8A2CC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8" y="9911202"/>
            <a:ext cx="2394400" cy="569325"/>
          </a:xfrm>
          <a:prstGeom prst="rect">
            <a:avLst/>
          </a:prstGeom>
        </p:spPr>
        <p:txBody>
          <a:bodyPr vert="horz" lIns="105356" tIns="52680" rIns="105356" bIns="5268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8" y="9911202"/>
            <a:ext cx="1764294" cy="569325"/>
          </a:xfrm>
          <a:prstGeom prst="rect">
            <a:avLst/>
          </a:prstGeom>
        </p:spPr>
        <p:txBody>
          <a:bodyPr vert="horz" lIns="105356" tIns="52680" rIns="105356" bIns="5268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DE8CF-D803-4252-8C25-05A79BE50B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45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53581" rtl="0" eaLnBrk="1" latinLnBrk="0" hangingPunct="1">
        <a:spcBef>
          <a:spcPct val="0"/>
        </a:spcBef>
        <a:buNone/>
        <a:defRPr kumimoji="1"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5091" indent="-395091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6034" indent="-329243" algn="l" defTabSz="105358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6976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3765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370554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2897344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424133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3950922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477715" indent="-263395" algn="l" defTabSz="1053581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6790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3581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0369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07159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50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0740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7530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14321" algn="l" defTabSz="1053581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4288454" y="4289981"/>
            <a:ext cx="7116467" cy="1048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ln w="0"/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11421" y="1319617"/>
            <a:ext cx="6972899" cy="1384995"/>
          </a:xfrm>
          <a:prstGeom prst="rect">
            <a:avLst/>
          </a:prstGeom>
          <a:noFill/>
          <a:ln w="73025" cmpd="thickThin">
            <a:solidFill>
              <a:schemeClr val="tx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36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幹部</a:t>
            </a:r>
            <a:r>
              <a:rPr lang="ja-JP" altLang="en-US" sz="18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を含む</a:t>
            </a:r>
            <a:r>
              <a:rPr lang="ja-JP" altLang="en-US" sz="36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管理職</a:t>
            </a:r>
            <a:r>
              <a:rPr lang="ja-JP" altLang="en-US" sz="18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の</a:t>
            </a:r>
            <a:endParaRPr lang="en-US" altLang="ja-JP" sz="1800" b="1" dirty="0" smtClean="0">
              <a:ln w="0"/>
              <a:effectLst>
                <a:glow rad="101600">
                  <a:schemeClr val="bg1"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3600" b="1" dirty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36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立場意識向上</a:t>
            </a:r>
            <a:r>
              <a:rPr lang="ja-JP" altLang="en-US" sz="18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と</a:t>
            </a:r>
            <a:r>
              <a:rPr lang="ja-JP" altLang="en-US" sz="36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マネジメント力アップ</a:t>
            </a:r>
            <a:endParaRPr lang="en-US" altLang="ja-JP" sz="3600" b="1" dirty="0" smtClean="0">
              <a:ln w="0"/>
              <a:effectLst>
                <a:glow rad="101600">
                  <a:schemeClr val="bg1"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800" b="1" dirty="0" smtClean="0">
                <a:ln w="0"/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　　　　　　　　　　　　　　　　　　　　　　　で、まだまだ、経営は必ず良くなる</a:t>
            </a:r>
            <a:endParaRPr lang="ja-JP" altLang="en-US" sz="1800" b="1" dirty="0">
              <a:ln w="0"/>
              <a:effectLst>
                <a:glow rad="101600">
                  <a:schemeClr val="bg1"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70082" y="1698744"/>
            <a:ext cx="2080783" cy="478914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ja-JP" altLang="en-US" sz="3112" b="1" dirty="0">
              <a:ln w="0"/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 bwMode="black">
          <a:xfrm>
            <a:off x="201248" y="8945160"/>
            <a:ext cx="7179781" cy="549895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b="1" spc="-1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　　　</a:t>
            </a:r>
            <a:r>
              <a:rPr lang="ja-JP" altLang="en-US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お申込み</a:t>
            </a:r>
            <a:r>
              <a:rPr lang="ja-JP" altLang="en-US" sz="1400" b="1" spc="-1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（メール送信先 ： </a:t>
            </a:r>
            <a:r>
              <a:rPr lang="en-US" altLang="ja-JP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*****************)</a:t>
            </a:r>
            <a:endParaRPr lang="en-US" altLang="ja-JP" sz="1400" b="1" spc="-10" dirty="0" smtClean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 　　　　　　　　　　　　　　　　　　　　　　　　 　　（</a:t>
            </a:r>
            <a:r>
              <a:rPr lang="en-US" altLang="ja-JP" sz="1400" b="1" spc="-1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FAX</a:t>
            </a:r>
            <a:r>
              <a:rPr lang="ja-JP" altLang="en-US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送信先   ： </a:t>
            </a:r>
            <a:r>
              <a:rPr lang="en-US" altLang="ja-JP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**************</a:t>
            </a:r>
            <a:r>
              <a:rPr lang="ja-JP" altLang="en-US" sz="1400" b="1" spc="-10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endParaRPr lang="ja-JP" altLang="en-US" sz="1400" b="1" spc="-1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01248" y="7401640"/>
            <a:ext cx="528404" cy="931464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556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ライブ配信日時</a:t>
            </a:r>
            <a:endParaRPr lang="ja-JP" altLang="en-US" sz="1556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71321" y="8576109"/>
            <a:ext cx="580688" cy="30064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556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対象</a:t>
            </a:r>
          </a:p>
        </p:txBody>
      </p:sp>
      <p:sp>
        <p:nvSpPr>
          <p:cNvPr id="57" name="正方形/長方形 56"/>
          <p:cNvSpPr/>
          <p:nvPr/>
        </p:nvSpPr>
        <p:spPr>
          <a:xfrm>
            <a:off x="862260" y="8658578"/>
            <a:ext cx="2444319" cy="21544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>
              <a:spcBef>
                <a:spcPts val="49"/>
              </a:spcBef>
            </a:pP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経営者 または 次の経営者候補</a:t>
            </a:r>
            <a:endParaRPr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752009" y="7265932"/>
            <a:ext cx="3732114" cy="134652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fontAlgn="base">
              <a:lnSpc>
                <a:spcPts val="3500"/>
              </a:lnSpc>
            </a:pP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11</a:t>
            </a:r>
            <a:r>
              <a:rPr lang="ja-JP" altLang="en-US" sz="1400" b="1" spc="-778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日　　　　　   　　　　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（火）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30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19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</a:t>
            </a:r>
          </a:p>
          <a:p>
            <a:pPr fontAlgn="base">
              <a:lnSpc>
                <a:spcPts val="3500"/>
              </a:lnSpc>
            </a:pP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19</a:t>
            </a:r>
            <a:r>
              <a:rPr lang="ja-JP" altLang="en-US" sz="1400" b="1" spc="-778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日       　　　　　　　　　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（水）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30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19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</a:t>
            </a:r>
          </a:p>
          <a:p>
            <a:pPr fontAlgn="base">
              <a:lnSpc>
                <a:spcPts val="3500"/>
              </a:lnSpc>
            </a:pP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27</a:t>
            </a:r>
            <a:r>
              <a:rPr lang="ja-JP" altLang="en-US" sz="1400" b="1" spc="-778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日       </a:t>
            </a:r>
            <a:r>
              <a:rPr lang="ja-JP" altLang="en-US" sz="1400" b="1" spc="-778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　　　　　　　　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（木）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30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19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00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210473" y="10249251"/>
            <a:ext cx="6452362" cy="20941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ja-JP" sz="136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36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参加お申込みの方へ</a:t>
            </a:r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36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オンライン</a:t>
            </a:r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参加</a:t>
            </a:r>
            <a:r>
              <a:rPr lang="ja-JP" altLang="en-US" sz="136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方法を、</a:t>
            </a:r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別途</a:t>
            </a:r>
            <a:r>
              <a:rPr lang="ja-JP" altLang="en-US" sz="136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ご連絡致します。</a:t>
            </a:r>
            <a:endParaRPr lang="ja-JP" altLang="en-US" sz="136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174532" y="8386205"/>
            <a:ext cx="860930" cy="319651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556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問い合</a:t>
            </a:r>
            <a:r>
              <a:rPr lang="ja-JP" altLang="en-US" sz="1556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せ</a:t>
            </a:r>
            <a:endParaRPr lang="ja-JP" altLang="en-US" sz="1556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563217" y="5415864"/>
            <a:ext cx="3493909" cy="1897551"/>
            <a:chOff x="-4173674" y="7433197"/>
            <a:chExt cx="4030542" cy="1996845"/>
          </a:xfrm>
        </p:grpSpPr>
        <p:sp>
          <p:nvSpPr>
            <p:cNvPr id="72" name="正方形/長方形 71"/>
            <p:cNvSpPr/>
            <p:nvPr/>
          </p:nvSpPr>
          <p:spPr>
            <a:xfrm>
              <a:off x="-4173674" y="7624194"/>
              <a:ext cx="4030542" cy="1805848"/>
            </a:xfrm>
            <a:prstGeom prst="rect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-4059564" y="7433197"/>
              <a:ext cx="3657745" cy="1938827"/>
            </a:xfrm>
            <a:prstGeom prst="rect">
              <a:avLst/>
            </a:prstGeom>
            <a:noFill/>
          </p:spPr>
          <p:txBody>
            <a:bodyPr wrap="square" lIns="0" tIns="72000" rIns="0" bIns="0" rtlCol="0" anchor="ctr" anchorCtr="0">
              <a:spAutoFit/>
            </a:bodyPr>
            <a:lstStyle/>
            <a:p>
              <a:pPr fontAlgn="ctr">
                <a:lnSpc>
                  <a:spcPts val="2300"/>
                </a:lnSpc>
              </a:pPr>
              <a:r>
                <a:rPr kumimoji="1"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1.</a:t>
              </a:r>
              <a:r>
                <a:rPr kumimoji="1"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「マネージャーが業績を上げる方法は</a:t>
              </a:r>
              <a:r>
                <a:rPr kumimoji="1"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</a:t>
              </a:r>
              <a:r>
                <a:rPr kumimoji="1"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つある」</a:t>
              </a:r>
              <a:endParaRPr kumimoji="1"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pPr fontAlgn="ctr">
                <a:lnSpc>
                  <a:spcPts val="2300"/>
                </a:lnSpc>
              </a:pPr>
              <a:r>
                <a:rPr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2.</a:t>
              </a:r>
              <a:r>
                <a:rPr lang="ja-JP" altLang="en-US" sz="12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モチベーション</a:t>
              </a:r>
              <a:r>
                <a:rPr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を上げる三大重要ポイント</a:t>
              </a:r>
              <a:endPara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pPr fontAlgn="ctr">
                <a:lnSpc>
                  <a:spcPts val="2300"/>
                </a:lnSpc>
              </a:pPr>
              <a:r>
                <a:rPr kumimoji="1"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3.</a:t>
              </a:r>
              <a:r>
                <a:rPr kumimoji="1"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幹部を含む管理職に対する期待とその実態</a:t>
              </a:r>
              <a:endParaRPr kumimoji="1"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pPr fontAlgn="ctr">
                <a:lnSpc>
                  <a:spcPts val="2300"/>
                </a:lnSpc>
              </a:pPr>
              <a:r>
                <a:rPr lang="en-US" altLang="ja-JP" sz="12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4</a:t>
              </a:r>
              <a:r>
                <a:rPr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.</a:t>
              </a:r>
              <a:r>
                <a:rPr lang="ja-JP" altLang="en-US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幹部･管理職が企業体質に及ぼす影響力</a:t>
              </a:r>
              <a:endPara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pPr fontAlgn="ctr">
                <a:lnSpc>
                  <a:spcPts val="2300"/>
                </a:lnSpc>
              </a:pPr>
              <a:r>
                <a:rPr lang="en-US" altLang="ja-JP" sz="12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5</a:t>
              </a:r>
              <a:r>
                <a:rPr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.</a:t>
              </a:r>
              <a:r>
                <a:rPr lang="ja-JP" altLang="en-US" sz="12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どう取り組んだら良いか</a:t>
              </a:r>
              <a:endPara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  <a:p>
              <a:pPr fontAlgn="ctr">
                <a:lnSpc>
                  <a:spcPts val="2300"/>
                </a:lnSpc>
              </a:pPr>
              <a:r>
                <a:rPr lang="en-US" altLang="ja-JP" sz="12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6</a:t>
              </a:r>
              <a:r>
                <a:rPr lang="en-US" altLang="ja-JP" sz="1200" b="1" dirty="0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.</a:t>
              </a:r>
              <a:r>
                <a:rPr lang="ja-JP" altLang="en-US" sz="1200" b="1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何</a:t>
              </a:r>
              <a:r>
                <a:rPr lang="ja-JP" altLang="en-US" sz="1200" b="1" smtClean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メイリオ" panose="020B0604030504040204" pitchFamily="50" charset="-128"/>
                </a:rPr>
                <a:t>から始めたら良いか</a:t>
              </a:r>
              <a:endPara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70" name="テキスト ボックス 69"/>
          <p:cNvSpPr txBox="1"/>
          <p:nvPr/>
        </p:nvSpPr>
        <p:spPr>
          <a:xfrm>
            <a:off x="949036" y="5376276"/>
            <a:ext cx="2270765" cy="21472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 プログラム ～</a:t>
            </a:r>
            <a:endParaRPr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3" name="TextBox 63"/>
          <p:cNvSpPr txBox="1"/>
          <p:nvPr/>
        </p:nvSpPr>
        <p:spPr bwMode="gray">
          <a:xfrm>
            <a:off x="227743" y="4203882"/>
            <a:ext cx="4527147" cy="111825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◦企業体質をもっと強化したい ＝ もっと良い企業にしたい</a:t>
            </a:r>
            <a:endParaRPr lang="en-US" altLang="ja-JP" sz="1200" b="1" spc="-1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◦明るく活気があり、</a:t>
            </a:r>
            <a:r>
              <a:rPr lang="en-US" altLang="ja-JP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人ひとりが力を発揮している企業にしたい</a:t>
            </a:r>
            <a:endParaRPr lang="en-US" altLang="ja-JP" sz="1200" b="1" spc="-1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◦売上が増え、利益を出し続ける企業にしたい</a:t>
            </a:r>
            <a:endParaRPr lang="en-US" altLang="ja-JP" sz="1200" b="1" spc="-1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200" b="1" spc="-1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◦コミュニケーションがとれていて、チームワークの良い組織にしたい</a:t>
            </a:r>
            <a:endParaRPr lang="en-US" altLang="ja-JP" sz="1200" b="1" spc="-1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正方形/長方形 129"/>
          <p:cNvSpPr/>
          <p:nvPr/>
        </p:nvSpPr>
        <p:spPr>
          <a:xfrm>
            <a:off x="227743" y="611997"/>
            <a:ext cx="707238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ja-JP" altLang="en-US" sz="1600" b="1" dirty="0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　企業</a:t>
            </a:r>
            <a:r>
              <a:rPr lang="ja-JP" altLang="en-US" sz="1600" b="1" dirty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体質</a:t>
            </a:r>
            <a:r>
              <a:rPr lang="ja-JP" altLang="en-US" sz="1600" b="1" dirty="0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を強化したい経営者の為のオンライン経営セミナー　</a:t>
            </a:r>
            <a:r>
              <a:rPr lang="ja-JP" altLang="en-US" sz="1100" b="1" dirty="0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（まだまだシリーズ</a:t>
            </a:r>
            <a:r>
              <a:rPr lang="ja-JP" altLang="en-US" sz="1100" b="1" dirty="0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第</a:t>
            </a:r>
            <a:r>
              <a:rPr lang="en-US" altLang="ja-JP" sz="1100" b="1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**</a:t>
            </a:r>
            <a:r>
              <a:rPr lang="ja-JP" altLang="en-US" sz="1100" b="1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回</a:t>
            </a:r>
            <a:r>
              <a:rPr lang="ja-JP" altLang="en-US" sz="1100" b="1" dirty="0" smtClean="0">
                <a:ln w="0"/>
                <a:effectLst>
                  <a:glow rad="2286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endParaRPr lang="ja-JP" altLang="en-US" sz="1100" b="1" dirty="0">
              <a:ln w="0"/>
              <a:effectLst>
                <a:glow rad="228600">
                  <a:schemeClr val="tx2">
                    <a:lumMod val="60000"/>
                    <a:lumOff val="40000"/>
                    <a:alpha val="40000"/>
                  </a:schemeClr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53067"/>
              </p:ext>
            </p:extLst>
          </p:nvPr>
        </p:nvGraphicFramePr>
        <p:xfrm>
          <a:off x="214714" y="9496622"/>
          <a:ext cx="7142690" cy="754380"/>
        </p:xfrm>
        <a:graphic>
          <a:graphicData uri="http://schemas.openxmlformats.org/drawingml/2006/table">
            <a:tbl>
              <a:tblPr/>
              <a:tblGrid>
                <a:gridCol w="7142690"/>
              </a:tblGrid>
              <a:tr h="682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ja-JP" altLang="en-US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会社名：　　　　　　　　　　　　　　　役職：　　　　　　　　　　　氏名：</a:t>
                      </a:r>
                      <a:endParaRPr kumimoji="1" lang="en-US" altLang="ja-JP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1053581" rtl="0" eaLnBrk="1" fontAlgn="auto" latinLnBrk="0" hangingPunct="1">
                        <a:lnSpc>
                          <a:spcPts val="3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TEL:                 </a:t>
                      </a:r>
                      <a:r>
                        <a:rPr kumimoji="1" lang="ja-JP" altLang="en-US" sz="1600" dirty="0" smtClean="0"/>
                        <a:t>　　　</a:t>
                      </a:r>
                      <a:r>
                        <a:rPr kumimoji="1" lang="en-US" altLang="ja-JP" sz="1600" dirty="0" smtClean="0"/>
                        <a:t> FAX:</a:t>
                      </a:r>
                      <a:r>
                        <a:rPr kumimoji="1" lang="ja-JP" altLang="en-US" sz="1600" baseline="0" dirty="0" smtClean="0"/>
                        <a:t>                 　　　　 </a:t>
                      </a:r>
                      <a:r>
                        <a:rPr kumimoji="1" lang="en-US" altLang="ja-JP" sz="1600" baseline="0" dirty="0" smtClean="0"/>
                        <a:t>E-mail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3" name="正方形/長方形 52"/>
          <p:cNvSpPr/>
          <p:nvPr/>
        </p:nvSpPr>
        <p:spPr bwMode="white">
          <a:xfrm>
            <a:off x="4975286" y="5215420"/>
            <a:ext cx="2215195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875"/>
              </a:lnSpc>
            </a:pP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講師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>
              <a:lnSpc>
                <a:spcPts val="1070"/>
              </a:lnSpc>
            </a:pP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株式</a:t>
            </a:r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r>
              <a:rPr lang="en-US" altLang="ja-JP" sz="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************</a:t>
            </a:r>
          </a:p>
          <a:p>
            <a:pPr>
              <a:lnSpc>
                <a:spcPts val="1070"/>
              </a:lnSpc>
            </a:pPr>
            <a:r>
              <a:rPr lang="en-US" altLang="ja-JP" sz="8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*************************</a:t>
            </a:r>
            <a:endParaRPr lang="en-US" altLang="ja-JP" sz="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924"/>
              </a:lnSpc>
            </a:pPr>
            <a:r>
              <a:rPr lang="en-US" altLang="ja-JP" sz="800" b="1" spc="-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*****************************</a:t>
            </a:r>
            <a:endParaRPr lang="en-US" altLang="ja-JP" sz="800" b="1" spc="-3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924"/>
              </a:lnSpc>
            </a:pPr>
            <a:r>
              <a:rPr lang="ja-JP" altLang="en-US" sz="800" b="1" spc="-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「基本重視」「変化に対応」「前向き」を大切に、</a:t>
            </a:r>
            <a:endParaRPr lang="en-US" altLang="ja-JP" sz="800" b="1" spc="-3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924"/>
              </a:lnSpc>
            </a:pPr>
            <a:r>
              <a:rPr lang="ja-JP" altLang="en-US" sz="800" b="1" spc="-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業種</a:t>
            </a:r>
            <a:r>
              <a:rPr lang="ja-JP" altLang="en-US" sz="800" b="1" spc="-30" dirty="0">
                <a:latin typeface="Meiryo UI" panose="020B0604030504040204" pitchFamily="50" charset="-128"/>
                <a:ea typeface="Meiryo UI" panose="020B0604030504040204" pitchFamily="50" charset="-128"/>
              </a:rPr>
              <a:t>を問わず、</a:t>
            </a:r>
            <a:r>
              <a:rPr lang="en-US" altLang="ja-JP" sz="800" b="1" spc="-30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sz="800" b="1" spc="-30" dirty="0">
                <a:latin typeface="Meiryo UI" panose="020B0604030504040204" pitchFamily="50" charset="-128"/>
                <a:ea typeface="Meiryo UI" panose="020B0604030504040204" pitchFamily="50" charset="-128"/>
              </a:rPr>
              <a:t>社以上の</a:t>
            </a:r>
            <a:r>
              <a:rPr lang="ja-JP" altLang="en-US" sz="800" b="1" spc="-3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支援を</a:t>
            </a:r>
            <a:r>
              <a:rPr lang="ja-JP" altLang="en-US" sz="800" b="1" spc="-30" dirty="0">
                <a:latin typeface="Meiryo UI" panose="020B0604030504040204" pitchFamily="50" charset="-128"/>
                <a:ea typeface="Meiryo UI" panose="020B0604030504040204" pitchFamily="50" charset="-128"/>
              </a:rPr>
              <a:t>実施。</a:t>
            </a:r>
          </a:p>
        </p:txBody>
      </p:sp>
      <p:grpSp>
        <p:nvGrpSpPr>
          <p:cNvPr id="52" name="グループ化 51"/>
          <p:cNvGrpSpPr/>
          <p:nvPr/>
        </p:nvGrpSpPr>
        <p:grpSpPr>
          <a:xfrm>
            <a:off x="5591451" y="1000656"/>
            <a:ext cx="1656184" cy="241588"/>
            <a:chOff x="5364807" y="306140"/>
            <a:chExt cx="1897294" cy="414719"/>
          </a:xfrm>
        </p:grpSpPr>
        <p:sp>
          <p:nvSpPr>
            <p:cNvPr id="56" name="角丸四角形 55"/>
            <p:cNvSpPr/>
            <p:nvPr/>
          </p:nvSpPr>
          <p:spPr>
            <a:xfrm>
              <a:off x="5364807" y="317727"/>
              <a:ext cx="360074" cy="3953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 smtClean="0">
                  <a:solidFill>
                    <a:schemeClr val="bg1"/>
                  </a:solidFill>
                </a:rPr>
                <a:t>参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9" name="角丸四角形 58"/>
            <p:cNvSpPr/>
            <p:nvPr/>
          </p:nvSpPr>
          <p:spPr>
            <a:xfrm>
              <a:off x="5749899" y="318705"/>
              <a:ext cx="360074" cy="3953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</a:rPr>
                <a:t>加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角丸四角形 59"/>
            <p:cNvSpPr/>
            <p:nvPr/>
          </p:nvSpPr>
          <p:spPr>
            <a:xfrm>
              <a:off x="6516935" y="317726"/>
              <a:ext cx="360074" cy="3953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 smtClean="0">
                  <a:solidFill>
                    <a:schemeClr val="bg1"/>
                  </a:solidFill>
                </a:rPr>
                <a:t>無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角丸四角形 62"/>
            <p:cNvSpPr/>
            <p:nvPr/>
          </p:nvSpPr>
          <p:spPr>
            <a:xfrm>
              <a:off x="6902027" y="306140"/>
              <a:ext cx="360074" cy="41471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</a:rPr>
                <a:t>料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7" name="角丸四角形 66"/>
            <p:cNvSpPr/>
            <p:nvPr/>
          </p:nvSpPr>
          <p:spPr>
            <a:xfrm>
              <a:off x="6134991" y="317726"/>
              <a:ext cx="360074" cy="3953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 smtClean="0">
                  <a:solidFill>
                    <a:schemeClr val="bg1"/>
                  </a:solidFill>
                </a:rPr>
                <a:t>費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227743" y="2800977"/>
            <a:ext cx="7056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貴社の幹部を含む管理職の方々のモチベーションや能力の発揮は充分ですか？</a:t>
            </a:r>
            <a:endParaRPr lang="en-US" altLang="ja-JP" sz="1200" dirty="0" smtClean="0"/>
          </a:p>
          <a:p>
            <a:r>
              <a:rPr lang="ja-JP" altLang="en-US" sz="1200" dirty="0" smtClean="0"/>
              <a:t>改めて考えてみたら、幹部･管理職の方々が、企業体質に及ぼす影響力は、ものすごく大きく、絶大</a:t>
            </a:r>
            <a:r>
              <a:rPr lang="ja-JP" altLang="en-US" sz="1200" dirty="0"/>
              <a:t>です</a:t>
            </a:r>
            <a:r>
              <a:rPr lang="ja-JP" altLang="en-US" sz="1200" dirty="0" smtClean="0"/>
              <a:t>ね。このセミナーでは、改めて、その影響力の大きさを再確認して皆様と共有し、その上で、</a:t>
            </a:r>
            <a:endParaRPr lang="en-US" altLang="ja-JP" sz="1200" dirty="0" smtClean="0"/>
          </a:p>
          <a:p>
            <a:r>
              <a:rPr lang="ja-JP" altLang="en-US" sz="1200" dirty="0"/>
              <a:t>どう</a:t>
            </a:r>
            <a:r>
              <a:rPr lang="ja-JP" altLang="en-US" sz="1200" dirty="0" smtClean="0"/>
              <a:t>すれば良いのか、一緒に考え、案を提言したいと思います。</a:t>
            </a:r>
            <a:endParaRPr lang="en-US" altLang="ja-JP" sz="1200" dirty="0"/>
          </a:p>
          <a:p>
            <a:r>
              <a:rPr lang="ja-JP" altLang="en-US" sz="1200" dirty="0" smtClean="0"/>
              <a:t>「もっと良い企業にしたい」 ＝ 「もっと企業体質の良い企業にしたい」 と考えている経営者の皆様に、</a:t>
            </a:r>
            <a:endParaRPr lang="en-US" altLang="ja-JP" sz="1200" dirty="0" smtClean="0"/>
          </a:p>
          <a:p>
            <a:r>
              <a:rPr lang="ja-JP" altLang="en-US" sz="1200" dirty="0" smtClean="0"/>
              <a:t>是非  ご参加頂きたいと思います。　</a:t>
            </a:r>
            <a:endParaRPr kumimoji="1" lang="ja-JP" altLang="en-US" sz="16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11313" y="6476372"/>
            <a:ext cx="268881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活気と一体感のある発展的な企業を、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一社でも、多く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する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希望とやりがいを持って、活き活きと働く人を</a:t>
            </a:r>
            <a:endParaRPr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一人でも多くする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201784" y="9921569"/>
            <a:ext cx="7179247" cy="359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227743" y="9034871"/>
            <a:ext cx="1946922" cy="38472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/11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 </a:t>
            </a: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/19</a:t>
            </a:r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・ </a:t>
            </a: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kumimoji="1"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/27</a:t>
            </a:r>
          </a:p>
          <a:p>
            <a:pPr algn="ctr">
              <a:lnSpc>
                <a:spcPts val="1000"/>
              </a:lnSpc>
            </a:pPr>
            <a:r>
              <a:rPr lang="ja-JP" altLang="en-US" sz="1000" dirty="0" smtClean="0"/>
              <a:t>（</a:t>
            </a:r>
            <a:r>
              <a:rPr lang="ja-JP" altLang="en-US" sz="1000" dirty="0"/>
              <a:t>ご希望</a:t>
            </a:r>
            <a:r>
              <a:rPr lang="ja-JP" altLang="en-US" sz="1000" dirty="0" smtClean="0"/>
              <a:t>の日に〇を</a:t>
            </a:r>
            <a:r>
              <a:rPr lang="ja-JP" altLang="en-US" sz="1200" dirty="0" smtClean="0"/>
              <a:t>）</a:t>
            </a:r>
            <a:endParaRPr kumimoji="1" lang="ja-JP" altLang="en-US" sz="12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934076" y="6201784"/>
            <a:ext cx="1878974" cy="3278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 弊社の志 ～</a:t>
            </a:r>
            <a:endParaRPr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右中かっこ 39"/>
          <p:cNvSpPr/>
          <p:nvPr/>
        </p:nvSpPr>
        <p:spPr>
          <a:xfrm>
            <a:off x="3871876" y="7428876"/>
            <a:ext cx="370499" cy="116934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547" y="4767318"/>
            <a:ext cx="1372602" cy="1343969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066905" y="8310965"/>
            <a:ext cx="23937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kumimoji="1" lang="en-US" altLang="ja-JP" sz="1400" u="sng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:****************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株式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*************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4288454" y="7395043"/>
            <a:ext cx="3042217" cy="924783"/>
            <a:chOff x="4506665" y="7526941"/>
            <a:chExt cx="3448210" cy="924783"/>
          </a:xfrm>
        </p:grpSpPr>
        <p:sp>
          <p:nvSpPr>
            <p:cNvPr id="42" name="テキスト ボックス 41"/>
            <p:cNvSpPr txBox="1"/>
            <p:nvPr/>
          </p:nvSpPr>
          <p:spPr>
            <a:xfrm>
              <a:off x="4506665" y="7526941"/>
              <a:ext cx="29205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b="1" dirty="0"/>
                <a:t>　</a:t>
              </a:r>
              <a:r>
                <a:rPr lang="en-US" altLang="ja-JP" sz="1200" b="1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※</a:t>
              </a:r>
              <a:r>
                <a:rPr kumimoji="1" lang="ja-JP" altLang="en-US" sz="1200" b="1" dirty="0" smtClean="0"/>
                <a:t>質疑応答</a:t>
              </a:r>
              <a:r>
                <a:rPr lang="ja-JP" altLang="en-US" sz="1200" b="1" dirty="0"/>
                <a:t> </a:t>
              </a:r>
              <a:r>
                <a:rPr kumimoji="1" lang="ja-JP" altLang="en-US" sz="1200" b="1" dirty="0" smtClean="0"/>
                <a:t>を含む　　</a:t>
              </a:r>
              <a:endParaRPr kumimoji="1" lang="ja-JP" altLang="en-US" sz="1200" b="1" dirty="0"/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4963150" y="7779687"/>
              <a:ext cx="299172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 smtClean="0">
                  <a:latin typeface="+mj-ea"/>
                  <a:ea typeface="+mj-ea"/>
                </a:rPr>
                <a:t>同じ内容で </a:t>
              </a:r>
              <a:r>
                <a:rPr lang="en-US" altLang="ja-JP" sz="1050" dirty="0">
                  <a:latin typeface="+mj-ea"/>
                  <a:ea typeface="+mj-ea"/>
                </a:rPr>
                <a:t>3</a:t>
              </a:r>
              <a:r>
                <a:rPr kumimoji="1" lang="ja-JP" altLang="en-US" sz="1050" dirty="0" smtClean="0">
                  <a:latin typeface="+mj-ea"/>
                  <a:ea typeface="+mj-ea"/>
                </a:rPr>
                <a:t>回 行います。</a:t>
              </a:r>
              <a:endParaRPr kumimoji="1" lang="en-US" altLang="ja-JP" sz="1050" dirty="0" smtClean="0">
                <a:latin typeface="+mj-ea"/>
                <a:ea typeface="+mj-ea"/>
              </a:endParaRPr>
            </a:p>
            <a:p>
              <a:r>
                <a:rPr kumimoji="1" lang="ja-JP" altLang="en-US" sz="1050" dirty="0" smtClean="0">
                  <a:latin typeface="+mj-ea"/>
                  <a:ea typeface="+mj-ea"/>
                </a:rPr>
                <a:t>ご都合の良い日時をお選びください。</a:t>
              </a:r>
              <a:endParaRPr kumimoji="1" lang="ja-JP" altLang="en-US" sz="1050" dirty="0">
                <a:latin typeface="+mj-ea"/>
                <a:ea typeface="+mj-ea"/>
              </a:endParaRPr>
            </a:p>
          </p:txBody>
        </p:sp>
        <p:sp>
          <p:nvSpPr>
            <p:cNvPr id="44" name="大かっこ 43"/>
            <p:cNvSpPr/>
            <p:nvPr/>
          </p:nvSpPr>
          <p:spPr>
            <a:xfrm>
              <a:off x="4864352" y="7764028"/>
              <a:ext cx="2601662" cy="405431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4607976" y="8220892"/>
              <a:ext cx="323104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※</a:t>
              </a:r>
              <a:r>
                <a:rPr kumimoji="1" lang="ja-JP" altLang="en-US" sz="9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お申込みは、開催日の</a:t>
              </a:r>
              <a:r>
                <a:rPr kumimoji="1" lang="en-US" altLang="ja-JP" sz="9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3</a:t>
              </a:r>
              <a:r>
                <a:rPr kumimoji="1" lang="ja-JP" altLang="en-US" sz="900" dirty="0" smtClean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日前までにお願い致します。</a:t>
              </a:r>
              <a:endParaRPr kumimoji="1" lang="ja-JP" altLang="en-US" sz="900" dirty="0"/>
            </a:p>
          </p:txBody>
        </p:sp>
      </p:grpSp>
      <p:sp>
        <p:nvSpPr>
          <p:cNvPr id="47" name="テキスト ボックス 46"/>
          <p:cNvSpPr txBox="1"/>
          <p:nvPr/>
        </p:nvSpPr>
        <p:spPr>
          <a:xfrm>
            <a:off x="949036" y="3956646"/>
            <a:ext cx="2443947" cy="261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fontAlgn="ctr"/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～ 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こんな方</a:t>
            </a:r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におすすめです～</a:t>
            </a:r>
            <a:endParaRPr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85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7513</TotalTime>
  <Words>399</Words>
  <Application>Microsoft Office PowerPoint</Application>
  <PresentationFormat>ユーザー設定</PresentationFormat>
  <Paragraphs>57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アイ</dc:creator>
  <cp:lastModifiedBy>FJ-USER</cp:lastModifiedBy>
  <cp:revision>619</cp:revision>
  <cp:lastPrinted>2021-03-25T02:05:54Z</cp:lastPrinted>
  <dcterms:created xsi:type="dcterms:W3CDTF">2015-05-28T06:49:45Z</dcterms:created>
  <dcterms:modified xsi:type="dcterms:W3CDTF">2021-03-25T09:29:45Z</dcterms:modified>
</cp:coreProperties>
</file>