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97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532EE7-4941-5C67-C24F-F16E7E5993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749D3E0-02EC-8779-B593-2369C16EDF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3205E52-3E37-24F2-3948-02AEECD0F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D1D0B-0D2E-4126-A6E3-5338AE7EBAF1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05422C-E73F-5310-0CF9-AC9E2916A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16E6EFC-55FC-7A68-17B5-6F6FFB1E5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B96-1899-4993-A8E3-7D7C73131A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2789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3C13A0-FA74-EB07-A2A1-BC7A2530C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DA78F1D-988B-D793-6428-F88B72DC1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6DDAB3F-26A5-0B81-CE80-D92B4F673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D1D0B-0D2E-4126-A6E3-5338AE7EBAF1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5E8181-F789-381A-2085-E6273BDF4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406A0AF-FD4B-260B-A479-969F3773D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B96-1899-4993-A8E3-7D7C73131A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6694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C637F9-1141-56DC-7C5D-B906B077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98489F2-C292-2C16-A0DE-2888E6988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45A5768-BB17-7427-43BB-2A3D943AA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D1D0B-0D2E-4126-A6E3-5338AE7EBAF1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9074E13-7241-ECB1-F8F9-3A97BFB73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3A2027F-FF61-AD7B-22C4-DC9FDA9B9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B96-1899-4993-A8E3-7D7C73131A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7510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16EB7C-63AA-8F0A-6226-FDE55B159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4509D4D-0B77-4B4D-3A51-F2295CD28E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20CBDF5-4E23-54FE-B33F-DD63AFFD1D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8CA4BF1-9003-9234-5384-9DF3F2DE5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D1D0B-0D2E-4126-A6E3-5338AE7EBAF1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8739777-A015-C7C9-31ED-69385C4AF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C2C84B6-BFDB-ED22-BD6C-5693390A1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B96-1899-4993-A8E3-7D7C73131A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5924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11245B-C7C8-28CD-523D-9C829581E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48419F3-A941-C2CE-8C3C-C64175680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7D66989-8544-E3DF-F801-1EE8C3D85B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75DDD7F-9FC1-75E1-2010-A00185820E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DA62420-EBE3-1B3E-1B5A-43D59585BE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C67650F-CAAE-788E-3A44-172D0C0BB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D1D0B-0D2E-4126-A6E3-5338AE7EBAF1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A029A4E-C355-F6DA-D36D-1094AEFAF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29DB2C6-D4A7-86B6-7D03-6BDB08306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B96-1899-4993-A8E3-7D7C73131A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793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92E61F-DD15-FFB6-3F7F-2E70BF997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D37120C-5790-33E1-1F2A-772BA50F5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D1D0B-0D2E-4126-A6E3-5338AE7EBAF1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A3C6281-9FAB-72C9-8303-D5B30036E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4ABE892-276D-6394-CE01-82E38AACA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B96-1899-4993-A8E3-7D7C73131A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6193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B0027CE-2CF3-6848-BD39-3AA7429D4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D1D0B-0D2E-4126-A6E3-5338AE7EBAF1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F0DEDBF-4FC6-40A6-DD07-6273239BE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747917F-012F-1B38-984E-68174C28E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B96-1899-4993-A8E3-7D7C73131A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4416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C273F8-E3B3-DBDB-FEA0-836AC8D51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4681386-AFA8-6B85-911F-FE5C4D6B7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D4D22AC-0E04-0E8F-24B2-1EF909CD29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8E28C9D-3EE8-60EF-8A17-5DECB7B93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D1D0B-0D2E-4126-A6E3-5338AE7EBAF1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33409B4-57DE-E5AA-62F9-65C65BB76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0C67372-2517-82E4-8A54-61A51160F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B96-1899-4993-A8E3-7D7C73131A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918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29EC15-DE80-C9E3-C6DE-FEE2722D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32D9771-27E9-9204-DF5D-2C807EB90D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F8219D5-8038-6ED8-9C05-AA12CE7C61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B529915-701C-A761-0E29-0AAEB2596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D1D0B-0D2E-4126-A6E3-5338AE7EBAF1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9B63890-D21E-92BE-F2B8-E09CF5B8B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D892D5E-91E6-6BE6-8672-F14E1120E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B96-1899-4993-A8E3-7D7C73131A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7219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F71A6B-9AC5-4AA5-BD29-9036A6EF1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7585148-8527-E194-70CF-D40EA3739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4BD491B-2CCB-0FBC-8C66-4DC4F8CE9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D1D0B-0D2E-4126-A6E3-5338AE7EBAF1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0EBD47-D432-7B44-B863-CE5EDB52D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BB3E78-DA2E-FD36-B18F-E4D44F176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B96-1899-4993-A8E3-7D7C73131A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3108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7EE5754-F10D-9BE6-9F00-0C444B8492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C51F905-A643-345D-0261-38D14878B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7FEC1A0-3A13-CEEC-9421-25D3D6D99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D1D0B-0D2E-4126-A6E3-5338AE7EBAF1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F898797-FEC2-8E59-6908-3EAD2FD22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2DCE11B-DF48-5C56-BF92-AC572D37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B96-1899-4993-A8E3-7D7C73131A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9588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BC235A0-2DD0-AB37-CF79-8DF4D9302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74A3C83-15CE-BE7A-9F1A-99551FF79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F136C31-B9FA-53E7-02CC-F8F509F591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1D1D0B-0D2E-4126-A6E3-5338AE7EBAF1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1432D4-1240-5D14-04D7-BAC597BCCD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98F403-10EB-F9EE-39B3-BA00F06D50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77EB96-1899-4993-A8E3-7D7C73131A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5004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2878DF-723D-514C-1016-B87D544CB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6"/>
            <a:ext cx="10584051" cy="1296838"/>
          </a:xfrm>
        </p:spPr>
        <p:txBody>
          <a:bodyPr>
            <a:normAutofit/>
          </a:bodyPr>
          <a:lstStyle/>
          <a:p>
            <a:r>
              <a:rPr kumimoji="1" lang="ja-JP" altLang="en-US" sz="3600" dirty="0"/>
              <a:t>現仕様：全体容量</a:t>
            </a:r>
            <a:r>
              <a:rPr kumimoji="1" lang="en-US" altLang="ja-JP" sz="3600" dirty="0"/>
              <a:t>85ml(</a:t>
            </a:r>
            <a:r>
              <a:rPr kumimoji="1" lang="ja-JP" altLang="en-US" sz="3600" dirty="0"/>
              <a:t>水比重</a:t>
            </a:r>
            <a:r>
              <a:rPr kumimoji="1" lang="en-US" altLang="ja-JP" sz="3600" dirty="0"/>
              <a:t>)</a:t>
            </a:r>
            <a:br>
              <a:rPr kumimoji="1" lang="en-US" altLang="ja-JP" sz="3600" dirty="0"/>
            </a:br>
            <a:r>
              <a:rPr kumimoji="1" lang="ja-JP" altLang="en-US" sz="3600" dirty="0"/>
              <a:t>新仕様：水の容量</a:t>
            </a:r>
            <a:r>
              <a:rPr kumimoji="1" lang="en-US" altLang="ja-JP" sz="3600" dirty="0"/>
              <a:t>77ml</a:t>
            </a:r>
            <a:r>
              <a:rPr lang="en-US" altLang="ja-JP" sz="3600" dirty="0"/>
              <a:t>(</a:t>
            </a:r>
            <a:r>
              <a:rPr lang="ja-JP" altLang="en-US" sz="3600" dirty="0"/>
              <a:t>水比重</a:t>
            </a:r>
            <a:r>
              <a:rPr lang="en-US" altLang="ja-JP" sz="3600" dirty="0"/>
              <a:t>)</a:t>
            </a:r>
            <a:endParaRPr kumimoji="1" lang="ja-JP" altLang="en-US" sz="3600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06D4A06-E23B-5309-FE31-EF26E6C1B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475" y="2324746"/>
            <a:ext cx="4188824" cy="388232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7A1291D-8E22-5F63-6732-826D41FB7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0250" y="365125"/>
            <a:ext cx="2862549" cy="6172371"/>
          </a:xfrm>
          <a:prstGeom prst="rect">
            <a:avLst/>
          </a:prstGeom>
        </p:spPr>
      </p:pic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D2640891-8104-A539-756F-F7EF026A3628}"/>
              </a:ext>
            </a:extLst>
          </p:cNvPr>
          <p:cNvCxnSpPr/>
          <p:nvPr/>
        </p:nvCxnSpPr>
        <p:spPr>
          <a:xfrm>
            <a:off x="1162373" y="3952067"/>
            <a:ext cx="680375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16E6D006-D1DB-FACB-1B04-13A345AFD584}"/>
              </a:ext>
            </a:extLst>
          </p:cNvPr>
          <p:cNvCxnSpPr/>
          <p:nvPr/>
        </p:nvCxnSpPr>
        <p:spPr>
          <a:xfrm>
            <a:off x="1162373" y="3608521"/>
            <a:ext cx="680375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2CBF47F7-9FC0-1F74-9AE1-15C5C20CB406}"/>
              </a:ext>
            </a:extLst>
          </p:cNvPr>
          <p:cNvCxnSpPr/>
          <p:nvPr/>
        </p:nvCxnSpPr>
        <p:spPr>
          <a:xfrm>
            <a:off x="2020475" y="3952068"/>
            <a:ext cx="0" cy="1580827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3613F5B0-6A7A-8C14-E471-B419A6F33539}"/>
              </a:ext>
            </a:extLst>
          </p:cNvPr>
          <p:cNvCxnSpPr/>
          <p:nvPr/>
        </p:nvCxnSpPr>
        <p:spPr>
          <a:xfrm>
            <a:off x="1162373" y="5532895"/>
            <a:ext cx="680375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00EFCCF9-676A-69E1-CEED-C7BBB3849E00}"/>
              </a:ext>
            </a:extLst>
          </p:cNvPr>
          <p:cNvCxnSpPr>
            <a:cxnSpLocks/>
          </p:cNvCxnSpPr>
          <p:nvPr/>
        </p:nvCxnSpPr>
        <p:spPr>
          <a:xfrm>
            <a:off x="1485255" y="3608521"/>
            <a:ext cx="0" cy="1924374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3BEA1A76-184E-04FE-42D2-5E9F4AB04F29}"/>
              </a:ext>
            </a:extLst>
          </p:cNvPr>
          <p:cNvCxnSpPr/>
          <p:nvPr/>
        </p:nvCxnSpPr>
        <p:spPr>
          <a:xfrm>
            <a:off x="6512401" y="3952068"/>
            <a:ext cx="0" cy="1580827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A264AFEC-2191-503F-7AF0-7091C21710C4}"/>
              </a:ext>
            </a:extLst>
          </p:cNvPr>
          <p:cNvCxnSpPr>
            <a:cxnSpLocks/>
          </p:cNvCxnSpPr>
          <p:nvPr/>
        </p:nvCxnSpPr>
        <p:spPr>
          <a:xfrm>
            <a:off x="7108557" y="3608521"/>
            <a:ext cx="0" cy="1924374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5C7CB9B-449C-0EC7-3360-F795982F45B4}"/>
              </a:ext>
            </a:extLst>
          </p:cNvPr>
          <p:cNvSpPr txBox="1"/>
          <p:nvPr/>
        </p:nvSpPr>
        <p:spPr>
          <a:xfrm rot="16200000">
            <a:off x="1238067" y="4308549"/>
            <a:ext cx="1162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60ml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8EB2278-238D-6D96-964A-531C5A70F031}"/>
              </a:ext>
            </a:extLst>
          </p:cNvPr>
          <p:cNvSpPr txBox="1"/>
          <p:nvPr/>
        </p:nvSpPr>
        <p:spPr>
          <a:xfrm rot="16200000">
            <a:off x="648907" y="4081241"/>
            <a:ext cx="1162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FF0000"/>
                </a:solidFill>
              </a:rPr>
              <a:t>85</a:t>
            </a:r>
            <a:r>
              <a:rPr kumimoji="1" lang="en-US" altLang="ja-JP" dirty="0">
                <a:solidFill>
                  <a:srgbClr val="FF0000"/>
                </a:solidFill>
              </a:rPr>
              <a:t>ml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8B8BCF7-DF55-31CB-81B9-18E25A1ABCEB}"/>
              </a:ext>
            </a:extLst>
          </p:cNvPr>
          <p:cNvSpPr txBox="1"/>
          <p:nvPr/>
        </p:nvSpPr>
        <p:spPr>
          <a:xfrm rot="16200000">
            <a:off x="1246345" y="3244333"/>
            <a:ext cx="1162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FF0000"/>
                </a:solidFill>
              </a:rPr>
              <a:t>25</a:t>
            </a:r>
            <a:r>
              <a:rPr kumimoji="1" lang="en-US" altLang="ja-JP" dirty="0">
                <a:solidFill>
                  <a:srgbClr val="FF0000"/>
                </a:solidFill>
              </a:rPr>
              <a:t>ml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2FB409C-A69D-5742-D6B2-726A7703046E}"/>
              </a:ext>
            </a:extLst>
          </p:cNvPr>
          <p:cNvSpPr txBox="1"/>
          <p:nvPr/>
        </p:nvSpPr>
        <p:spPr>
          <a:xfrm rot="5400000">
            <a:off x="6146846" y="4767043"/>
            <a:ext cx="1162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60ml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FA78C77-BE9F-59BE-EA62-49DEFDBB202B}"/>
              </a:ext>
            </a:extLst>
          </p:cNvPr>
          <p:cNvSpPr txBox="1"/>
          <p:nvPr/>
        </p:nvSpPr>
        <p:spPr>
          <a:xfrm rot="5400000">
            <a:off x="6771999" y="4615934"/>
            <a:ext cx="1162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FF0000"/>
                </a:solidFill>
              </a:rPr>
              <a:t>77</a:t>
            </a:r>
            <a:r>
              <a:rPr kumimoji="1" lang="en-US" altLang="ja-JP" dirty="0">
                <a:solidFill>
                  <a:srgbClr val="FF0000"/>
                </a:solidFill>
              </a:rPr>
              <a:t>ml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637F6CC-FCEC-669F-973F-2B380F08F086}"/>
              </a:ext>
            </a:extLst>
          </p:cNvPr>
          <p:cNvSpPr txBox="1"/>
          <p:nvPr/>
        </p:nvSpPr>
        <p:spPr>
          <a:xfrm rot="5400000">
            <a:off x="6154827" y="3646000"/>
            <a:ext cx="1162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17ml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D64D39A-EF91-C519-53D7-9A10885E8858}"/>
              </a:ext>
            </a:extLst>
          </p:cNvPr>
          <p:cNvSpPr txBox="1"/>
          <p:nvPr/>
        </p:nvSpPr>
        <p:spPr>
          <a:xfrm>
            <a:off x="1228824" y="2605028"/>
            <a:ext cx="1162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現仕様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39B1906-843A-B653-8E73-A7624A0CECC3}"/>
              </a:ext>
            </a:extLst>
          </p:cNvPr>
          <p:cNvSpPr txBox="1"/>
          <p:nvPr/>
        </p:nvSpPr>
        <p:spPr>
          <a:xfrm>
            <a:off x="6830510" y="2700626"/>
            <a:ext cx="1162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新仕様</a:t>
            </a:r>
          </a:p>
        </p:txBody>
      </p:sp>
    </p:spTree>
    <p:extLst>
      <p:ext uri="{BB962C8B-B14F-4D97-AF65-F5344CB8AC3E}">
        <p14:creationId xmlns:p14="http://schemas.microsoft.com/office/powerpoint/2010/main" val="3318955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4BE8378-BA81-AF84-2A52-BA325869E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49" y="2576512"/>
            <a:ext cx="3238500" cy="315277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5E8C25-6A3B-B184-4919-42698D561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352" y="2490787"/>
            <a:ext cx="2667000" cy="3238500"/>
          </a:xfrm>
          <a:prstGeom prst="rect">
            <a:avLst/>
          </a:prstGeom>
        </p:spPr>
      </p:pic>
      <p:sp>
        <p:nvSpPr>
          <p:cNvPr id="8" name="タイトル 1">
            <a:extLst>
              <a:ext uri="{FF2B5EF4-FFF2-40B4-BE49-F238E27FC236}">
                <a16:creationId xmlns:a16="http://schemas.microsoft.com/office/drawing/2014/main" id="{DF5E110A-1F79-41A4-A9EB-3C668A55D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2149" y="480294"/>
            <a:ext cx="5848351" cy="1296838"/>
          </a:xfrm>
        </p:spPr>
        <p:txBody>
          <a:bodyPr>
            <a:normAutofit/>
          </a:bodyPr>
          <a:lstStyle/>
          <a:p>
            <a:r>
              <a:rPr kumimoji="1" lang="ja-JP" altLang="en-US" sz="3600" dirty="0"/>
              <a:t>スプーン形状①</a:t>
            </a:r>
          </a:p>
        </p:txBody>
      </p:sp>
    </p:spTree>
    <p:extLst>
      <p:ext uri="{BB962C8B-B14F-4D97-AF65-F5344CB8AC3E}">
        <p14:creationId xmlns:p14="http://schemas.microsoft.com/office/powerpoint/2010/main" val="1697829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1">
            <a:extLst>
              <a:ext uri="{FF2B5EF4-FFF2-40B4-BE49-F238E27FC236}">
                <a16:creationId xmlns:a16="http://schemas.microsoft.com/office/drawing/2014/main" id="{DF5E110A-1F79-41A4-A9EB-3C668A55D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2149" y="480294"/>
            <a:ext cx="9296401" cy="1296838"/>
          </a:xfrm>
        </p:spPr>
        <p:txBody>
          <a:bodyPr>
            <a:normAutofit fontScale="90000"/>
          </a:bodyPr>
          <a:lstStyle/>
          <a:p>
            <a:r>
              <a:rPr kumimoji="1" lang="ja-JP" altLang="en-US" sz="3600" dirty="0"/>
              <a:t>スプーン形状②</a:t>
            </a:r>
            <a:br>
              <a:rPr kumimoji="1" lang="en-US" altLang="ja-JP" sz="3600" dirty="0"/>
            </a:br>
            <a:r>
              <a:rPr kumimoji="1" lang="en-US" altLang="ja-JP" sz="3600" dirty="0"/>
              <a:t>※</a:t>
            </a:r>
            <a:r>
              <a:rPr kumimoji="1" lang="ja-JP" altLang="en-US" sz="3600" dirty="0"/>
              <a:t>①と同じ容量</a:t>
            </a:r>
            <a:r>
              <a:rPr kumimoji="1" lang="en-US" altLang="ja-JP" sz="3600" dirty="0"/>
              <a:t>(</a:t>
            </a:r>
            <a:r>
              <a:rPr kumimoji="1" lang="ja-JP" altLang="en-US" sz="3600" dirty="0"/>
              <a:t>下部</a:t>
            </a:r>
            <a:r>
              <a:rPr kumimoji="1" lang="en-US" altLang="ja-JP" sz="3600" dirty="0"/>
              <a:t>60ml</a:t>
            </a:r>
            <a:r>
              <a:rPr kumimoji="1" lang="ja-JP" altLang="en-US" sz="3600" dirty="0"/>
              <a:t>・上部</a:t>
            </a:r>
            <a:r>
              <a:rPr kumimoji="1" lang="en-US" altLang="ja-JP" sz="3600" dirty="0"/>
              <a:t>17ml</a:t>
            </a:r>
            <a:r>
              <a:rPr kumimoji="1" lang="ja-JP" altLang="en-US" sz="3600" dirty="0"/>
              <a:t>　合計</a:t>
            </a:r>
            <a:r>
              <a:rPr kumimoji="1" lang="en-US" altLang="ja-JP" sz="3600" dirty="0"/>
              <a:t>77ml)</a:t>
            </a:r>
            <a:endParaRPr kumimoji="1" lang="ja-JP" altLang="en-US" sz="36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E3A4BE9-1449-5DF1-967C-5609C7F10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49" y="2500202"/>
            <a:ext cx="3086101" cy="322908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FAB099F-DAC2-ECF0-0F02-1F22662D6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150" y="2299504"/>
            <a:ext cx="2247899" cy="342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46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8DD732FA-1D35-5DD2-17D7-FAC9081A9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918" y="1471681"/>
            <a:ext cx="6770580" cy="2895911"/>
          </a:xfrm>
          <a:prstGeom prst="rect">
            <a:avLst/>
          </a:prstGeom>
        </p:spPr>
      </p:pic>
      <p:sp>
        <p:nvSpPr>
          <p:cNvPr id="16" name="フローチャート: 論理積ゲート 15">
            <a:extLst>
              <a:ext uri="{FF2B5EF4-FFF2-40B4-BE49-F238E27FC236}">
                <a16:creationId xmlns:a16="http://schemas.microsoft.com/office/drawing/2014/main" id="{B7D4F86D-053B-B899-C28B-73B1FCC0C2D1}"/>
              </a:ext>
            </a:extLst>
          </p:cNvPr>
          <p:cNvSpPr/>
          <p:nvPr/>
        </p:nvSpPr>
        <p:spPr>
          <a:xfrm>
            <a:off x="5305490" y="2761418"/>
            <a:ext cx="2164855" cy="710097"/>
          </a:xfrm>
          <a:prstGeom prst="flowChartDelay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875A175A-AE2A-D872-9B42-60F16A0F0A67}"/>
              </a:ext>
            </a:extLst>
          </p:cNvPr>
          <p:cNvCxnSpPr/>
          <p:nvPr/>
        </p:nvCxnSpPr>
        <p:spPr>
          <a:xfrm flipV="1">
            <a:off x="5305490" y="1986503"/>
            <a:ext cx="0" cy="77491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EE9C2706-39FC-8DDD-8C4C-03CD03523B7A}"/>
              </a:ext>
            </a:extLst>
          </p:cNvPr>
          <p:cNvCxnSpPr>
            <a:cxnSpLocks/>
          </p:cNvCxnSpPr>
          <p:nvPr/>
        </p:nvCxnSpPr>
        <p:spPr>
          <a:xfrm flipV="1">
            <a:off x="7470345" y="2039853"/>
            <a:ext cx="0" cy="11299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644B81BA-99AA-D6ED-42E0-0C2C8DF1AEBC}"/>
              </a:ext>
            </a:extLst>
          </p:cNvPr>
          <p:cNvCxnSpPr>
            <a:cxnSpLocks/>
          </p:cNvCxnSpPr>
          <p:nvPr/>
        </p:nvCxnSpPr>
        <p:spPr>
          <a:xfrm>
            <a:off x="5305489" y="2373960"/>
            <a:ext cx="216485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7883AF5-2ABA-53CD-328F-A0DCEBD9AE21}"/>
              </a:ext>
            </a:extLst>
          </p:cNvPr>
          <p:cNvSpPr txBox="1"/>
          <p:nvPr/>
        </p:nvSpPr>
        <p:spPr>
          <a:xfrm>
            <a:off x="6152993" y="1916762"/>
            <a:ext cx="13173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7</a:t>
            </a:r>
            <a:r>
              <a:rPr kumimoji="1" lang="en-US" altLang="ja-JP" sz="1400" dirty="0"/>
              <a:t>0㎜</a:t>
            </a:r>
            <a:endParaRPr kumimoji="1" lang="ja-JP" altLang="en-US" sz="14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468AA76-7686-069B-ECDF-A5B3B80C12DD}"/>
              </a:ext>
            </a:extLst>
          </p:cNvPr>
          <p:cNvSpPr txBox="1"/>
          <p:nvPr/>
        </p:nvSpPr>
        <p:spPr>
          <a:xfrm>
            <a:off x="1050984" y="389598"/>
            <a:ext cx="96244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/>
              <a:t>・持ち手部分の長さを</a:t>
            </a:r>
            <a:r>
              <a:rPr lang="en-US" altLang="ja-JP" sz="2800" dirty="0"/>
              <a:t>70㎜</a:t>
            </a:r>
            <a:r>
              <a:rPr lang="ja-JP" altLang="en-US" sz="2800" dirty="0"/>
              <a:t>に変更</a:t>
            </a:r>
            <a:endParaRPr lang="en-US" altLang="ja-JP" sz="2800" dirty="0"/>
          </a:p>
          <a:p>
            <a:r>
              <a:rPr lang="ja-JP" altLang="en-US" sz="2800" dirty="0"/>
              <a:t>・先端部分はカールさせずに平行なデザインに変更</a:t>
            </a:r>
            <a:endParaRPr lang="en-US" altLang="ja-JP" sz="28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AD39E53-B3B7-8878-7BBA-46BE629D4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862" y="4296851"/>
            <a:ext cx="5374112" cy="2593840"/>
          </a:xfrm>
          <a:prstGeom prst="rect">
            <a:avLst/>
          </a:prstGeom>
        </p:spPr>
      </p:pic>
      <p:sp>
        <p:nvSpPr>
          <p:cNvPr id="7" name="円弧 6">
            <a:extLst>
              <a:ext uri="{FF2B5EF4-FFF2-40B4-BE49-F238E27FC236}">
                <a16:creationId xmlns:a16="http://schemas.microsoft.com/office/drawing/2014/main" id="{BB8EC0C7-3D61-7BF8-C322-F57D19E1C60D}"/>
              </a:ext>
            </a:extLst>
          </p:cNvPr>
          <p:cNvSpPr/>
          <p:nvPr/>
        </p:nvSpPr>
        <p:spPr>
          <a:xfrm rot="5400000">
            <a:off x="6601900" y="5046132"/>
            <a:ext cx="564312" cy="956308"/>
          </a:xfrm>
          <a:prstGeom prst="arc">
            <a:avLst>
              <a:gd name="adj1" fmla="val 10835071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弧 7">
            <a:extLst>
              <a:ext uri="{FF2B5EF4-FFF2-40B4-BE49-F238E27FC236}">
                <a16:creationId xmlns:a16="http://schemas.microsoft.com/office/drawing/2014/main" id="{8FA851FA-6745-F98B-CE74-07032A186109}"/>
              </a:ext>
            </a:extLst>
          </p:cNvPr>
          <p:cNvSpPr/>
          <p:nvPr/>
        </p:nvSpPr>
        <p:spPr>
          <a:xfrm rot="5400000">
            <a:off x="6626378" y="5052011"/>
            <a:ext cx="674475" cy="956309"/>
          </a:xfrm>
          <a:prstGeom prst="arc">
            <a:avLst>
              <a:gd name="adj1" fmla="val 10007915"/>
              <a:gd name="adj2" fmla="val 784914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3435910-80C3-F0F3-BDAF-5939F9598C5D}"/>
              </a:ext>
            </a:extLst>
          </p:cNvPr>
          <p:cNvSpPr txBox="1"/>
          <p:nvPr/>
        </p:nvSpPr>
        <p:spPr>
          <a:xfrm>
            <a:off x="1630416" y="2576752"/>
            <a:ext cx="542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表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E1D2633-C878-BEA8-38A0-FF2FD87B2656}"/>
              </a:ext>
            </a:extLst>
          </p:cNvPr>
          <p:cNvSpPr txBox="1"/>
          <p:nvPr/>
        </p:nvSpPr>
        <p:spPr>
          <a:xfrm>
            <a:off x="1630416" y="5339620"/>
            <a:ext cx="542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裏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137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57D345-9D20-C911-B00F-466F79978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34156"/>
          </a:xfrm>
        </p:spPr>
        <p:txBody>
          <a:bodyPr>
            <a:noAutofit/>
          </a:bodyPr>
          <a:lstStyle/>
          <a:p>
            <a:r>
              <a:rPr kumimoji="1" lang="ja-JP" altLang="en-US" sz="3200" dirty="0"/>
              <a:t>・金型に製品ロゴの刻印を入れるので、設計図にも以下</a:t>
            </a:r>
            <a:br>
              <a:rPr kumimoji="1" lang="en-US" altLang="ja-JP" sz="3200" dirty="0"/>
            </a:br>
            <a:r>
              <a:rPr kumimoji="1" lang="ja-JP" altLang="en-US" sz="3200" dirty="0"/>
              <a:t>　のロゴを入れて下さい。ロゴの配置は下図程度の位置</a:t>
            </a:r>
            <a:br>
              <a:rPr kumimoji="1" lang="en-US" altLang="ja-JP" sz="3200" dirty="0"/>
            </a:br>
            <a:r>
              <a:rPr kumimoji="1" lang="ja-JP" altLang="en-US" sz="3200" dirty="0"/>
              <a:t>　でお願いします。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7FFE634E-0D41-A0CF-E0E1-EA8335232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6968" y="2216788"/>
            <a:ext cx="6770580" cy="2895911"/>
          </a:xfrm>
          <a:prstGeom prst="rect">
            <a:avLst/>
          </a:prstGeom>
        </p:spPr>
      </p:pic>
      <p:sp>
        <p:nvSpPr>
          <p:cNvPr id="10" name="フローチャート: 論理積ゲート 9">
            <a:extLst>
              <a:ext uri="{FF2B5EF4-FFF2-40B4-BE49-F238E27FC236}">
                <a16:creationId xmlns:a16="http://schemas.microsoft.com/office/drawing/2014/main" id="{2D6B24B3-1144-821F-BB8B-EA7976E51C91}"/>
              </a:ext>
            </a:extLst>
          </p:cNvPr>
          <p:cNvSpPr/>
          <p:nvPr/>
        </p:nvSpPr>
        <p:spPr>
          <a:xfrm>
            <a:off x="5324540" y="3506525"/>
            <a:ext cx="2164855" cy="710097"/>
          </a:xfrm>
          <a:prstGeom prst="flowChartDelay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2175003-0F68-76CB-3AC0-7786F2C6E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781" y="3664743"/>
            <a:ext cx="947737" cy="463898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EB3B366-70B1-AD5C-40A2-C9E70085C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835" y="5330206"/>
            <a:ext cx="2777288" cy="1359426"/>
          </a:xfrm>
          <a:prstGeom prst="rect">
            <a:avLst/>
          </a:prstGeom>
        </p:spPr>
      </p:pic>
      <p:sp>
        <p:nvSpPr>
          <p:cNvPr id="3" name="タイトル 1">
            <a:extLst>
              <a:ext uri="{FF2B5EF4-FFF2-40B4-BE49-F238E27FC236}">
                <a16:creationId xmlns:a16="http://schemas.microsoft.com/office/drawing/2014/main" id="{13DD808E-DE9B-6C0B-15D9-7F3A332E36FF}"/>
              </a:ext>
            </a:extLst>
          </p:cNvPr>
          <p:cNvSpPr txBox="1">
            <a:spLocks/>
          </p:cNvSpPr>
          <p:nvPr/>
        </p:nvSpPr>
        <p:spPr>
          <a:xfrm>
            <a:off x="6515456" y="5203947"/>
            <a:ext cx="4175373" cy="14297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dirty="0"/>
              <a:t>刻印サイズ：</a:t>
            </a:r>
            <a:endParaRPr lang="en-US" altLang="ja-JP" sz="3200" dirty="0"/>
          </a:p>
          <a:p>
            <a:r>
              <a:rPr lang="ja-JP" altLang="en-US" sz="3200" dirty="0"/>
              <a:t>横幅</a:t>
            </a:r>
            <a:r>
              <a:rPr lang="en-US" altLang="ja-JP" sz="3200" dirty="0"/>
              <a:t>30mm </a:t>
            </a:r>
          </a:p>
        </p:txBody>
      </p:sp>
    </p:spTree>
    <p:extLst>
      <p:ext uri="{BB962C8B-B14F-4D97-AF65-F5344CB8AC3E}">
        <p14:creationId xmlns:p14="http://schemas.microsoft.com/office/powerpoint/2010/main" val="3952027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118</Words>
  <Application>Microsoft Office PowerPoint</Application>
  <PresentationFormat>ワイド画面</PresentationFormat>
  <Paragraphs>19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游ゴシック</vt:lpstr>
      <vt:lpstr>游ゴシック Light</vt:lpstr>
      <vt:lpstr>Arial</vt:lpstr>
      <vt:lpstr>Office テーマ</vt:lpstr>
      <vt:lpstr>現仕様：全体容量85ml(水比重) 新仕様：水の容量77ml(水比重)</vt:lpstr>
      <vt:lpstr>スプーン形状①</vt:lpstr>
      <vt:lpstr>スプーン形状② ※①と同じ容量(下部60ml・上部17ml　合計77ml)</vt:lpstr>
      <vt:lpstr>PowerPoint プレゼンテーション</vt:lpstr>
      <vt:lpstr>・金型に製品ロゴの刻印を入れるので、設計図にも以下 　のロゴを入れて下さい。ロゴの配置は下図程度の位置 　でお願いします。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賢二 渡邊</dc:creator>
  <cp:lastModifiedBy>賢二 渡邊</cp:lastModifiedBy>
  <cp:revision>4</cp:revision>
  <dcterms:created xsi:type="dcterms:W3CDTF">2024-07-08T03:24:26Z</dcterms:created>
  <dcterms:modified xsi:type="dcterms:W3CDTF">2024-07-12T03:38:28Z</dcterms:modified>
</cp:coreProperties>
</file>