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7" r:id="rId2"/>
    <p:sldId id="259" r:id="rId3"/>
    <p:sldId id="302" r:id="rId4"/>
    <p:sldId id="347" r:id="rId5"/>
    <p:sldId id="294" r:id="rId6"/>
    <p:sldId id="336" r:id="rId7"/>
    <p:sldId id="335" r:id="rId8"/>
    <p:sldId id="333" r:id="rId9"/>
    <p:sldId id="344" r:id="rId10"/>
    <p:sldId id="331" r:id="rId11"/>
    <p:sldId id="343" r:id="rId12"/>
    <p:sldId id="349" r:id="rId13"/>
    <p:sldId id="339" r:id="rId14"/>
    <p:sldId id="277" r:id="rId15"/>
    <p:sldId id="350" r:id="rId16"/>
    <p:sldId id="318" r:id="rId17"/>
    <p:sldId id="338" r:id="rId18"/>
    <p:sldId id="345" r:id="rId19"/>
    <p:sldId id="346" r:id="rId20"/>
    <p:sldId id="322" r:id="rId21"/>
    <p:sldId id="319" r:id="rId22"/>
    <p:sldId id="348" r:id="rId23"/>
    <p:sldId id="312" r:id="rId24"/>
    <p:sldId id="323" r:id="rId25"/>
    <p:sldId id="351" r:id="rId26"/>
    <p:sldId id="340" r:id="rId27"/>
    <p:sldId id="342" r:id="rId28"/>
    <p:sldId id="313" r:id="rId29"/>
    <p:sldId id="307" r:id="rId30"/>
    <p:sldId id="308" r:id="rId31"/>
    <p:sldId id="311" r:id="rId32"/>
  </p:sldIdLst>
  <p:sldSz cx="12192000" cy="685800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 y="1116"/>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2831E3C7-BF4C-4E55-9443-D409241E7456}" type="datetimeFigureOut">
              <a:rPr kumimoji="1" lang="ja-JP" altLang="en-US" smtClean="0"/>
              <a:t>2025/11/25</a:t>
            </a:fld>
            <a:endParaRPr kumimoji="1" lang="ja-JP" altLang="en-US"/>
          </a:p>
        </p:txBody>
      </p:sp>
      <p:sp>
        <p:nvSpPr>
          <p:cNvPr id="4" name="スライド イメージ プレースホルダー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F3173E6F-C897-4CBC-8B8D-AC4B729F2F9E}" type="slidenum">
              <a:rPr kumimoji="1" lang="ja-JP" altLang="en-US" smtClean="0"/>
              <a:t>‹#›</a:t>
            </a:fld>
            <a:endParaRPr kumimoji="1" lang="ja-JP" altLang="en-US"/>
          </a:p>
        </p:txBody>
      </p:sp>
    </p:spTree>
    <p:extLst>
      <p:ext uri="{BB962C8B-B14F-4D97-AF65-F5344CB8AC3E}">
        <p14:creationId xmlns:p14="http://schemas.microsoft.com/office/powerpoint/2010/main" val="90940809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7DD5E-7F42-9420-9D19-FF282E5589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0815B9-7D09-86A8-1BD4-1304CF5A43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A4617EB-FE98-E858-6198-7663E479E8B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EBFDAB9-7075-31D4-910A-C3EC321FE2EF}"/>
              </a:ext>
            </a:extLst>
          </p:cNvPr>
          <p:cNvSpPr>
            <a:spLocks noGrp="1"/>
          </p:cNvSpPr>
          <p:nvPr>
            <p:ph type="sldNum" sz="quarter" idx="5"/>
          </p:nvPr>
        </p:nvSpPr>
        <p:spPr/>
        <p:txBody>
          <a:bodyPr/>
          <a:lstStyle/>
          <a:p>
            <a:fld id="{F3173E6F-C897-4CBC-8B8D-AC4B729F2F9E}" type="slidenum">
              <a:rPr kumimoji="1" lang="ja-JP" altLang="en-US" smtClean="0"/>
              <a:t>30</a:t>
            </a:fld>
            <a:endParaRPr kumimoji="1" lang="ja-JP" altLang="en-US"/>
          </a:p>
        </p:txBody>
      </p:sp>
    </p:spTree>
    <p:extLst>
      <p:ext uri="{BB962C8B-B14F-4D97-AF65-F5344CB8AC3E}">
        <p14:creationId xmlns:p14="http://schemas.microsoft.com/office/powerpoint/2010/main" val="448822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696222"/>
            <a:ext cx="12191998" cy="5161777"/>
          </a:xfrm>
          <a:prstGeom prst="rect">
            <a:avLst/>
          </a:prstGeom>
        </p:spPr>
      </p:pic>
      <p:sp>
        <p:nvSpPr>
          <p:cNvPr id="17" name="bg object 17"/>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FFFFF">
              <a:alpha val="79998"/>
            </a:srgbClr>
          </a:solidFill>
        </p:spPr>
        <p:txBody>
          <a:bodyPr wrap="square" lIns="0" tIns="0" rIns="0" bIns="0" rtlCol="0"/>
          <a:lstStyle/>
          <a:p>
            <a:endParaRPr/>
          </a:p>
        </p:txBody>
      </p:sp>
      <p:sp>
        <p:nvSpPr>
          <p:cNvPr id="2" name="Holder 2"/>
          <p:cNvSpPr>
            <a:spLocks noGrp="1"/>
          </p:cNvSpPr>
          <p:nvPr>
            <p:ph type="ctrTitle"/>
          </p:nvPr>
        </p:nvSpPr>
        <p:spPr>
          <a:xfrm>
            <a:off x="4406770" y="2105640"/>
            <a:ext cx="3378200" cy="391160"/>
          </a:xfrm>
          <a:prstGeom prst="rect">
            <a:avLst/>
          </a:prstGeom>
        </p:spPr>
        <p:txBody>
          <a:bodyPr wrap="square" lIns="0" tIns="0" rIns="0" bIns="0">
            <a:spAutoFit/>
          </a:bodyPr>
          <a:lstStyle>
            <a:lvl1pPr>
              <a:defRPr sz="1800" b="1" i="0">
                <a:solidFill>
                  <a:srgbClr val="142E77"/>
                </a:solidFill>
                <a:latin typeface="游明朝 Demibold"/>
                <a:cs typeface="游明朝 Demibold"/>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p:txBody>
          <a:bodyPr lIns="0" tIns="0" rIns="0" bIns="0"/>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42E77"/>
                </a:solidFill>
                <a:latin typeface="游明朝 Demibold"/>
                <a:cs typeface="游明朝 Demibold"/>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p:txBody>
          <a:bodyPr lIns="0" tIns="0" rIns="0" bIns="0"/>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42E77"/>
                </a:solidFill>
                <a:latin typeface="游明朝 Demibold"/>
                <a:cs typeface="游明朝 Demi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7" name="Holder 7"/>
          <p:cNvSpPr>
            <a:spLocks noGrp="1"/>
          </p:cNvSpPr>
          <p:nvPr>
            <p:ph type="sldNum" sz="quarter" idx="7"/>
          </p:nvPr>
        </p:nvSpPr>
        <p:spPr/>
        <p:txBody>
          <a:bodyPr lIns="0" tIns="0" rIns="0" bIns="0"/>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696222"/>
            <a:ext cx="12191998" cy="5161777"/>
          </a:xfrm>
          <a:prstGeom prst="rect">
            <a:avLst/>
          </a:prstGeom>
        </p:spPr>
      </p:pic>
      <p:sp>
        <p:nvSpPr>
          <p:cNvPr id="17" name="bg object 17"/>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FFFFF">
              <a:alpha val="79998"/>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rgbClr val="142E77"/>
                </a:solidFill>
                <a:latin typeface="游明朝 Demibold"/>
                <a:cs typeface="游明朝 Demi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5" name="Holder 5"/>
          <p:cNvSpPr>
            <a:spLocks noGrp="1"/>
          </p:cNvSpPr>
          <p:nvPr>
            <p:ph type="sldNum" sz="quarter" idx="7"/>
          </p:nvPr>
        </p:nvSpPr>
        <p:spPr/>
        <p:txBody>
          <a:bodyPr lIns="0" tIns="0" rIns="0" bIns="0"/>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4" name="Holder 4"/>
          <p:cNvSpPr>
            <a:spLocks noGrp="1"/>
          </p:cNvSpPr>
          <p:nvPr>
            <p:ph type="sldNum" sz="quarter" idx="7"/>
          </p:nvPr>
        </p:nvSpPr>
        <p:spPr/>
        <p:txBody>
          <a:bodyPr lIns="0" tIns="0" rIns="0" bIns="0"/>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8" name="Holder 2">
            <a:extLst>
              <a:ext uri="{FF2B5EF4-FFF2-40B4-BE49-F238E27FC236}">
                <a16:creationId xmlns:a16="http://schemas.microsoft.com/office/drawing/2014/main" id="{12AF6280-9C2B-6960-30D4-6558651B8FBC}"/>
              </a:ext>
            </a:extLst>
          </p:cNvPr>
          <p:cNvSpPr>
            <a:spLocks noGrp="1"/>
          </p:cNvSpPr>
          <p:nvPr>
            <p:ph type="title"/>
          </p:nvPr>
        </p:nvSpPr>
        <p:spPr>
          <a:xfrm>
            <a:off x="429727" y="289679"/>
            <a:ext cx="7269480" cy="269240"/>
          </a:xfrm>
          <a:prstGeom prst="rect">
            <a:avLst/>
          </a:prstGeom>
        </p:spPr>
        <p:txBody>
          <a:bodyPr wrap="square" lIns="0" tIns="0" rIns="0" bIns="0">
            <a:spAutoFit/>
          </a:bodyPr>
          <a:lstStyle>
            <a:lvl1pPr>
              <a:defRPr sz="1800" b="1" i="0">
                <a:solidFill>
                  <a:srgbClr val="142E77"/>
                </a:solidFill>
                <a:latin typeface="游明朝 Demibold"/>
                <a:cs typeface="游明朝 Demibold"/>
              </a:defRPr>
            </a:lvl1pPr>
          </a:lstStyle>
          <a:p>
            <a:endParaRPr dirty="0"/>
          </a:p>
        </p:txBody>
      </p:sp>
      <p:sp>
        <p:nvSpPr>
          <p:cNvPr id="5" name="Holder 6">
            <a:extLst>
              <a:ext uri="{FF2B5EF4-FFF2-40B4-BE49-F238E27FC236}">
                <a16:creationId xmlns:a16="http://schemas.microsoft.com/office/drawing/2014/main" id="{8BF60A59-B1B5-B05C-08DD-B4065CB4CCF1}"/>
              </a:ext>
            </a:extLst>
          </p:cNvPr>
          <p:cNvSpPr>
            <a:spLocks noGrp="1"/>
          </p:cNvSpPr>
          <p:nvPr>
            <p:ph type="sldNum" sz="quarter" idx="7"/>
          </p:nvPr>
        </p:nvSpPr>
        <p:spPr>
          <a:xfrm>
            <a:off x="10471124" y="6570567"/>
            <a:ext cx="1523365" cy="167004"/>
          </a:xfrm>
          <a:prstGeom prst="rect">
            <a:avLst/>
          </a:prstGeom>
        </p:spPr>
        <p:txBody>
          <a:bodyPr wrap="square" lIns="0" tIns="0" rIns="0" bIns="0">
            <a:spAutoFit/>
          </a:bodyPr>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dirty="0"/>
          </a:p>
        </p:txBody>
      </p:sp>
      <p:sp>
        <p:nvSpPr>
          <p:cNvPr id="7" name="object 5">
            <a:extLst>
              <a:ext uri="{FF2B5EF4-FFF2-40B4-BE49-F238E27FC236}">
                <a16:creationId xmlns:a16="http://schemas.microsoft.com/office/drawing/2014/main" id="{8BDCC015-89EF-E847-1237-F4B0786183C4}"/>
              </a:ext>
            </a:extLst>
          </p:cNvPr>
          <p:cNvSpPr txBox="1"/>
          <p:nvPr userDrawn="1"/>
        </p:nvSpPr>
        <p:spPr>
          <a:xfrm>
            <a:off x="10445724" y="6558584"/>
            <a:ext cx="1536065" cy="150682"/>
          </a:xfrm>
          <a:prstGeom prst="rect">
            <a:avLst/>
          </a:prstGeom>
        </p:spPr>
        <p:txBody>
          <a:bodyPr vert="horz" wrap="square" lIns="0" tIns="12065" rIns="0" bIns="0" rtlCol="0">
            <a:spAutoFit/>
          </a:bodyPr>
          <a:lstStyle/>
          <a:p>
            <a:pPr marL="38100">
              <a:lnSpc>
                <a:spcPct val="100000"/>
              </a:lnSpc>
              <a:spcBef>
                <a:spcPts val="95"/>
              </a:spcBef>
              <a:tabLst>
                <a:tab pos="1356995" algn="l"/>
              </a:tabLst>
            </a:pPr>
            <a:r>
              <a:rPr sz="900" baseline="9259" dirty="0">
                <a:solidFill>
                  <a:srgbClr val="898583"/>
                </a:solidFill>
                <a:latin typeface="Arial"/>
                <a:cs typeface="Arial"/>
              </a:rPr>
              <a:t>©</a:t>
            </a:r>
            <a:r>
              <a:rPr sz="900" spc="307" baseline="9259" dirty="0">
                <a:solidFill>
                  <a:srgbClr val="898583"/>
                </a:solidFill>
                <a:latin typeface="Arial"/>
                <a:cs typeface="Arial"/>
              </a:rPr>
              <a:t> </a:t>
            </a:r>
            <a:r>
              <a:rPr sz="900" baseline="9259" dirty="0">
                <a:solidFill>
                  <a:srgbClr val="898583"/>
                </a:solidFill>
                <a:latin typeface="Arial"/>
                <a:cs typeface="Arial"/>
              </a:rPr>
              <a:t>Okasan</a:t>
            </a:r>
            <a:r>
              <a:rPr sz="900" spc="240" baseline="9259" dirty="0">
                <a:solidFill>
                  <a:srgbClr val="898583"/>
                </a:solidFill>
                <a:latin typeface="Arial"/>
                <a:cs typeface="Arial"/>
              </a:rPr>
              <a:t> </a:t>
            </a:r>
            <a:r>
              <a:rPr sz="900" baseline="9259" dirty="0">
                <a:solidFill>
                  <a:srgbClr val="898583"/>
                </a:solidFill>
                <a:latin typeface="Arial"/>
                <a:cs typeface="Arial"/>
              </a:rPr>
              <a:t>Securities</a:t>
            </a:r>
            <a:r>
              <a:rPr sz="900" spc="247" baseline="9259" dirty="0">
                <a:solidFill>
                  <a:srgbClr val="898583"/>
                </a:solidFill>
                <a:latin typeface="Arial"/>
                <a:cs typeface="Arial"/>
              </a:rPr>
              <a:t> </a:t>
            </a:r>
            <a:r>
              <a:rPr sz="900" baseline="9259" dirty="0">
                <a:solidFill>
                  <a:srgbClr val="898583"/>
                </a:solidFill>
                <a:latin typeface="Arial"/>
                <a:cs typeface="Arial"/>
              </a:rPr>
              <a:t>Co.,</a:t>
            </a:r>
            <a:r>
              <a:rPr sz="900" spc="270" baseline="9259" dirty="0">
                <a:solidFill>
                  <a:srgbClr val="898583"/>
                </a:solidFill>
                <a:latin typeface="Arial"/>
                <a:cs typeface="Arial"/>
              </a:rPr>
              <a:t> </a:t>
            </a:r>
            <a:r>
              <a:rPr sz="900" spc="-30" baseline="9259" dirty="0">
                <a:solidFill>
                  <a:srgbClr val="898583"/>
                </a:solidFill>
                <a:latin typeface="Arial"/>
                <a:cs typeface="Arial"/>
              </a:rPr>
              <a:t>Ltd.</a:t>
            </a:r>
            <a:r>
              <a:rPr sz="900" baseline="9259" dirty="0">
                <a:solidFill>
                  <a:srgbClr val="898583"/>
                </a:solidFill>
                <a:latin typeface="Arial"/>
                <a:cs typeface="Arial"/>
              </a:rPr>
              <a:t>	</a:t>
            </a:r>
            <a:endParaRPr sz="1000" dirty="0">
              <a:latin typeface="Arial"/>
              <a:cs typeface="Arial"/>
            </a:endParaRPr>
          </a:p>
        </p:txBody>
      </p:sp>
    </p:spTree>
    <p:extLst>
      <p:ext uri="{BB962C8B-B14F-4D97-AF65-F5344CB8AC3E}">
        <p14:creationId xmlns:p14="http://schemas.microsoft.com/office/powerpoint/2010/main" val="2435603879"/>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75665" y="732281"/>
            <a:ext cx="11446510" cy="0"/>
          </a:xfrm>
          <a:custGeom>
            <a:avLst/>
            <a:gdLst/>
            <a:ahLst/>
            <a:cxnLst/>
            <a:rect l="l" t="t" r="r" b="b"/>
            <a:pathLst>
              <a:path w="11446510">
                <a:moveTo>
                  <a:pt x="0" y="0"/>
                </a:moveTo>
                <a:lnTo>
                  <a:pt x="11446192" y="0"/>
                </a:lnTo>
              </a:path>
            </a:pathLst>
          </a:custGeom>
          <a:ln w="19050">
            <a:solidFill>
              <a:srgbClr val="E9EBF3"/>
            </a:solidFill>
          </a:ln>
        </p:spPr>
        <p:txBody>
          <a:bodyPr wrap="square" lIns="0" tIns="0" rIns="0" bIns="0" rtlCol="0"/>
          <a:lstStyle/>
          <a:p>
            <a:endParaRPr/>
          </a:p>
        </p:txBody>
      </p:sp>
      <p:sp>
        <p:nvSpPr>
          <p:cNvPr id="17" name="bg object 17"/>
          <p:cNvSpPr/>
          <p:nvPr/>
        </p:nvSpPr>
        <p:spPr>
          <a:xfrm>
            <a:off x="375665" y="732281"/>
            <a:ext cx="3816350" cy="0"/>
          </a:xfrm>
          <a:custGeom>
            <a:avLst/>
            <a:gdLst/>
            <a:ahLst/>
            <a:cxnLst/>
            <a:rect l="l" t="t" r="r" b="b"/>
            <a:pathLst>
              <a:path w="3816350">
                <a:moveTo>
                  <a:pt x="0" y="0"/>
                </a:moveTo>
                <a:lnTo>
                  <a:pt x="3815994" y="0"/>
                </a:lnTo>
              </a:path>
            </a:pathLst>
          </a:custGeom>
          <a:ln w="19050">
            <a:solidFill>
              <a:srgbClr val="142E77"/>
            </a:solidFill>
          </a:ln>
        </p:spPr>
        <p:txBody>
          <a:bodyPr wrap="square" lIns="0" tIns="0" rIns="0" bIns="0" rtlCol="0"/>
          <a:lstStyle/>
          <a:p>
            <a:endParaRPr/>
          </a:p>
        </p:txBody>
      </p:sp>
      <p:pic>
        <p:nvPicPr>
          <p:cNvPr id="18" name="bg object 18"/>
          <p:cNvPicPr/>
          <p:nvPr/>
        </p:nvPicPr>
        <p:blipFill>
          <a:blip r:embed="rId8" cstate="print"/>
          <a:stretch>
            <a:fillRect/>
          </a:stretch>
        </p:blipFill>
        <p:spPr>
          <a:xfrm>
            <a:off x="10740188" y="120429"/>
            <a:ext cx="985235" cy="203199"/>
          </a:xfrm>
          <a:prstGeom prst="rect">
            <a:avLst/>
          </a:prstGeom>
        </p:spPr>
      </p:pic>
      <p:sp>
        <p:nvSpPr>
          <p:cNvPr id="2" name="Holder 2"/>
          <p:cNvSpPr>
            <a:spLocks noGrp="1"/>
          </p:cNvSpPr>
          <p:nvPr>
            <p:ph type="title"/>
          </p:nvPr>
        </p:nvSpPr>
        <p:spPr>
          <a:xfrm>
            <a:off x="429727" y="289679"/>
            <a:ext cx="7269480" cy="269240"/>
          </a:xfrm>
          <a:prstGeom prst="rect">
            <a:avLst/>
          </a:prstGeom>
        </p:spPr>
        <p:txBody>
          <a:bodyPr wrap="square" lIns="0" tIns="0" rIns="0" bIns="0">
            <a:spAutoFit/>
          </a:bodyPr>
          <a:lstStyle>
            <a:lvl1pPr>
              <a:defRPr sz="1800" b="1" i="0">
                <a:solidFill>
                  <a:srgbClr val="142E77"/>
                </a:solidFill>
                <a:latin typeface="游明朝 Demibold"/>
                <a:cs typeface="游明朝 Demibold"/>
              </a:defRPr>
            </a:lvl1pPr>
          </a:lstStyle>
          <a:p>
            <a:endParaRPr/>
          </a:p>
        </p:txBody>
      </p:sp>
      <p:sp>
        <p:nvSpPr>
          <p:cNvPr id="3" name="Holder 3"/>
          <p:cNvSpPr>
            <a:spLocks noGrp="1"/>
          </p:cNvSpPr>
          <p:nvPr>
            <p:ph type="body" idx="1"/>
          </p:nvPr>
        </p:nvSpPr>
        <p:spPr>
          <a:xfrm>
            <a:off x="363378" y="1850647"/>
            <a:ext cx="11465560" cy="14192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a:xfrm>
            <a:off x="10471124" y="6570567"/>
            <a:ext cx="1523365" cy="167004"/>
          </a:xfrm>
          <a:prstGeom prst="rect">
            <a:avLst/>
          </a:prstGeom>
        </p:spPr>
        <p:txBody>
          <a:bodyPr wrap="square" lIns="0" tIns="0" rIns="0" bIns="0">
            <a:spAutoFit/>
          </a:bodyPr>
          <a:lstStyle>
            <a:lvl1pPr>
              <a:defRPr sz="600" b="0" i="0">
                <a:solidFill>
                  <a:srgbClr val="898583"/>
                </a:solidFill>
                <a:latin typeface="Arial"/>
                <a:cs typeface="Arial"/>
              </a:defRPr>
            </a:lvl1pPr>
          </a:lstStyle>
          <a:p>
            <a:pPr marL="1401445">
              <a:lnSpc>
                <a:spcPct val="100000"/>
              </a:lnSpc>
            </a:pPr>
            <a:fld id="{81D60167-4931-47E6-BA6A-407CBD079E47}" type="slidenum">
              <a:rPr sz="1000" spc="-5" dirty="0"/>
              <a:t>‹#›</a:t>
            </a:fld>
            <a:endParaRPr sz="1000"/>
          </a:p>
        </p:txBody>
      </p:sp>
      <p:pic>
        <p:nvPicPr>
          <p:cNvPr id="14" name="図 13">
            <a:extLst>
              <a:ext uri="{FF2B5EF4-FFF2-40B4-BE49-F238E27FC236}">
                <a16:creationId xmlns:a16="http://schemas.microsoft.com/office/drawing/2014/main" id="{05D0F823-8104-7865-A0EB-640EF4D5E480}"/>
              </a:ext>
            </a:extLst>
          </p:cNvPr>
          <p:cNvPicPr>
            <a:picLocks noChangeAspect="1"/>
          </p:cNvPicPr>
          <p:nvPr userDrawn="1"/>
        </p:nvPicPr>
        <p:blipFill>
          <a:blip r:embed="rId9"/>
          <a:stretch>
            <a:fillRect/>
          </a:stretch>
        </p:blipFill>
        <p:spPr>
          <a:xfrm>
            <a:off x="9199690" y="374470"/>
            <a:ext cx="2562583" cy="21910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62009" y="4256341"/>
            <a:ext cx="7467206" cy="9524"/>
          </a:xfrm>
          <a:prstGeom prst="rect">
            <a:avLst/>
          </a:prstGeom>
        </p:spPr>
      </p:pic>
      <p:sp>
        <p:nvSpPr>
          <p:cNvPr id="4" name="object 4"/>
          <p:cNvSpPr txBox="1">
            <a:spLocks noGrp="1"/>
          </p:cNvSpPr>
          <p:nvPr>
            <p:ph type="title"/>
          </p:nvPr>
        </p:nvSpPr>
        <p:spPr>
          <a:xfrm>
            <a:off x="1376296" y="3133901"/>
            <a:ext cx="9439275" cy="574040"/>
          </a:xfrm>
          <a:prstGeom prst="rect">
            <a:avLst/>
          </a:prstGeom>
        </p:spPr>
        <p:txBody>
          <a:bodyPr vert="horz" wrap="square" lIns="0" tIns="12700" rIns="0" bIns="0" rtlCol="0">
            <a:spAutoFit/>
          </a:bodyPr>
          <a:lstStyle/>
          <a:p>
            <a:pPr marL="12700">
              <a:lnSpc>
                <a:spcPct val="100000"/>
              </a:lnSpc>
              <a:spcBef>
                <a:spcPts val="100"/>
              </a:spcBef>
            </a:pPr>
            <a:r>
              <a:rPr sz="3600" dirty="0">
                <a:latin typeface="BIZ UDPゴシック" panose="020B0400000000000000" pitchFamily="50" charset="-128"/>
                <a:ea typeface="BIZ UDPゴシック" panose="020B0400000000000000" pitchFamily="50" charset="-128"/>
              </a:rPr>
              <a:t>企業型確定拠出年金（企業型</a:t>
            </a:r>
            <a:r>
              <a:rPr sz="3600" spc="-10" dirty="0">
                <a:latin typeface="BIZ UDPゴシック" panose="020B0400000000000000" pitchFamily="50" charset="-128"/>
                <a:ea typeface="BIZ UDPゴシック" panose="020B0400000000000000" pitchFamily="50" charset="-128"/>
              </a:rPr>
              <a:t>DC）とは何か？</a:t>
            </a:r>
            <a:endParaRPr sz="3600" dirty="0">
              <a:latin typeface="BIZ UDPゴシック" panose="020B0400000000000000" pitchFamily="50" charset="-128"/>
              <a:ea typeface="BIZ UDPゴシック" panose="020B0400000000000000" pitchFamily="50" charset="-128"/>
            </a:endParaRPr>
          </a:p>
        </p:txBody>
      </p:sp>
      <p:pic>
        <p:nvPicPr>
          <p:cNvPr id="3" name="図 2">
            <a:extLst>
              <a:ext uri="{FF2B5EF4-FFF2-40B4-BE49-F238E27FC236}">
                <a16:creationId xmlns:a16="http://schemas.microsoft.com/office/drawing/2014/main" id="{01EE139D-602E-AF0A-0624-51EAC6D5D9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EC3131A6-B2EC-19F0-0EC9-4D037873D77A}"/>
              </a:ext>
            </a:extLst>
          </p:cNvPr>
          <p:cNvSpPr/>
          <p:nvPr/>
        </p:nvSpPr>
        <p:spPr>
          <a:xfrm>
            <a:off x="370481" y="1169755"/>
            <a:ext cx="11411291" cy="5443728"/>
          </a:xfrm>
          <a:prstGeom prst="rect">
            <a:avLst/>
          </a:prstGeom>
          <a:solidFill>
            <a:srgbClr val="F2F2F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dirty="0"/>
          </a:p>
        </p:txBody>
      </p:sp>
      <p:sp>
        <p:nvSpPr>
          <p:cNvPr id="4" name="四角形">
            <a:extLst>
              <a:ext uri="{FF2B5EF4-FFF2-40B4-BE49-F238E27FC236}">
                <a16:creationId xmlns:a16="http://schemas.microsoft.com/office/drawing/2014/main" id="{8CBA989E-E524-4519-00B3-8243934FCE64}"/>
              </a:ext>
            </a:extLst>
          </p:cNvPr>
          <p:cNvSpPr/>
          <p:nvPr/>
        </p:nvSpPr>
        <p:spPr>
          <a:xfrm>
            <a:off x="2872909" y="4578918"/>
            <a:ext cx="3532766" cy="910207"/>
          </a:xfrm>
          <a:prstGeom prst="rect">
            <a:avLst/>
          </a:prstGeom>
          <a:gradFill flip="none" rotWithShape="1">
            <a:gsLst>
              <a:gs pos="0">
                <a:srgbClr val="142E77"/>
              </a:gs>
              <a:gs pos="50000">
                <a:srgbClr val="142E77">
                  <a:alpha val="52000"/>
                </a:srgbClr>
              </a:gs>
              <a:gs pos="100000">
                <a:srgbClr val="142E77"/>
              </a:gs>
            </a:gsLst>
            <a:lin ang="5400000" scaled="1"/>
            <a:tileRect/>
          </a:gradFill>
          <a:ln w="38100">
            <a:noFill/>
            <a:miter/>
          </a:ln>
        </p:spPr>
        <p:txBody>
          <a:bodyPr lIns="32145" tIns="32145" rIns="32145" bIns="32145" anchor="ctr"/>
          <a:lstStyle/>
          <a:p>
            <a:pPr>
              <a:defRPr>
                <a:latin typeface="+mn-lt"/>
                <a:ea typeface="+mn-ea"/>
                <a:cs typeface="+mn-cs"/>
                <a:sym typeface="筑紫A丸ゴシック ボールド"/>
              </a:defRPr>
            </a:pPr>
            <a:endParaRPr sz="890" dirty="0">
              <a:latin typeface="游明朝 Demibold" panose="02020600000000000000" pitchFamily="18" charset="-128"/>
              <a:ea typeface="游明朝 Demibold" panose="02020600000000000000" pitchFamily="18" charset="-128"/>
            </a:endParaRPr>
          </a:p>
        </p:txBody>
      </p:sp>
      <p:sp>
        <p:nvSpPr>
          <p:cNvPr id="2" name="四角形">
            <a:extLst>
              <a:ext uri="{FF2B5EF4-FFF2-40B4-BE49-F238E27FC236}">
                <a16:creationId xmlns:a16="http://schemas.microsoft.com/office/drawing/2014/main" id="{480B9F1F-B27C-0DE6-A7FA-F0F804687E92}"/>
              </a:ext>
            </a:extLst>
          </p:cNvPr>
          <p:cNvSpPr/>
          <p:nvPr/>
        </p:nvSpPr>
        <p:spPr>
          <a:xfrm>
            <a:off x="2872909" y="3642577"/>
            <a:ext cx="3532766" cy="910207"/>
          </a:xfrm>
          <a:prstGeom prst="rect">
            <a:avLst/>
          </a:prstGeom>
          <a:gradFill flip="none" rotWithShape="1">
            <a:gsLst>
              <a:gs pos="0">
                <a:srgbClr val="142E77"/>
              </a:gs>
              <a:gs pos="50000">
                <a:srgbClr val="142E77">
                  <a:alpha val="52000"/>
                </a:srgbClr>
              </a:gs>
              <a:gs pos="100000">
                <a:srgbClr val="142E77"/>
              </a:gs>
            </a:gsLst>
            <a:lin ang="5400000" scaled="1"/>
            <a:tileRect/>
          </a:gradFill>
          <a:ln w="38100">
            <a:noFill/>
            <a:miter/>
          </a:ln>
        </p:spPr>
        <p:txBody>
          <a:bodyPr lIns="32145" tIns="32145" rIns="32145" bIns="32145" anchor="ctr"/>
          <a:lstStyle/>
          <a:p>
            <a:pPr>
              <a:defRPr>
                <a:latin typeface="+mn-lt"/>
                <a:ea typeface="+mn-ea"/>
                <a:cs typeface="+mn-cs"/>
                <a:sym typeface="筑紫A丸ゴシック ボールド"/>
              </a:defRPr>
            </a:pPr>
            <a:endParaRPr sz="890" dirty="0">
              <a:latin typeface="游明朝 Demibold" panose="02020600000000000000" pitchFamily="18" charset="-128"/>
              <a:ea typeface="游明朝 Demibold" panose="02020600000000000000" pitchFamily="18" charset="-128"/>
            </a:endParaRPr>
          </a:p>
        </p:txBody>
      </p:sp>
      <p:sp>
        <p:nvSpPr>
          <p:cNvPr id="15" name="正方形/長方形 14">
            <a:extLst>
              <a:ext uri="{FF2B5EF4-FFF2-40B4-BE49-F238E27FC236}">
                <a16:creationId xmlns:a16="http://schemas.microsoft.com/office/drawing/2014/main" id="{BA89D852-1F20-5185-5357-6C02BC317B01}"/>
              </a:ext>
            </a:extLst>
          </p:cNvPr>
          <p:cNvSpPr/>
          <p:nvPr/>
        </p:nvSpPr>
        <p:spPr>
          <a:xfrm>
            <a:off x="2796317" y="1952522"/>
            <a:ext cx="3667955" cy="1646056"/>
          </a:xfrm>
          <a:prstGeom prst="rect">
            <a:avLst/>
          </a:prstGeom>
          <a:noFill/>
          <a:ln w="25400" cap="flat">
            <a:solidFill>
              <a:srgbClr val="142E7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a:p>
        </p:txBody>
      </p:sp>
      <p:sp>
        <p:nvSpPr>
          <p:cNvPr id="14" name="正方形/長方形 13">
            <a:extLst>
              <a:ext uri="{FF2B5EF4-FFF2-40B4-BE49-F238E27FC236}">
                <a16:creationId xmlns:a16="http://schemas.microsoft.com/office/drawing/2014/main" id="{D8835763-D071-5FB3-9EDB-FECA7D7CCBFB}"/>
              </a:ext>
            </a:extLst>
          </p:cNvPr>
          <p:cNvSpPr/>
          <p:nvPr/>
        </p:nvSpPr>
        <p:spPr>
          <a:xfrm>
            <a:off x="7950172" y="1700665"/>
            <a:ext cx="2805283" cy="813638"/>
          </a:xfrm>
          <a:prstGeom prst="rect">
            <a:avLst/>
          </a:prstGeom>
          <a:noFill/>
          <a:ln w="22225" cap="flat">
            <a:solidFill>
              <a:srgbClr val="142E7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spAutoFit/>
          </a:bodyPr>
          <a:lstStyle/>
          <a:p>
            <a:endParaRPr lang="ja-JP" altLang="en-US" sz="890"/>
          </a:p>
        </p:txBody>
      </p:sp>
      <p:sp>
        <p:nvSpPr>
          <p:cNvPr id="115" name="タイトル 1"/>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dirty="0" err="1">
                <a:latin typeface="BIZ UDPゴシック" panose="020B0400000000000000" pitchFamily="50" charset="-128"/>
                <a:ea typeface="BIZ UDPゴシック" panose="020B0400000000000000" pitchFamily="50" charset="-128"/>
              </a:rPr>
              <a:t>企業型確定拠出年金について</a:t>
            </a:r>
            <a:endParaRPr dirty="0">
              <a:latin typeface="BIZ UDPゴシック" panose="020B0400000000000000" pitchFamily="50" charset="-128"/>
              <a:ea typeface="BIZ UDPゴシック" panose="020B0400000000000000" pitchFamily="50" charset="-128"/>
            </a:endParaRPr>
          </a:p>
        </p:txBody>
      </p:sp>
      <p:sp>
        <p:nvSpPr>
          <p:cNvPr id="116" name="線"/>
          <p:cNvSpPr/>
          <p:nvPr/>
        </p:nvSpPr>
        <p:spPr>
          <a:xfrm>
            <a:off x="2498767" y="5533122"/>
            <a:ext cx="4252500" cy="0"/>
          </a:xfrm>
          <a:prstGeom prst="line">
            <a:avLst/>
          </a:prstGeom>
          <a:ln w="38100">
            <a:solidFill>
              <a:srgbClr val="000000"/>
            </a:solidFill>
            <a:miter/>
          </a:ln>
        </p:spPr>
        <p:txBody>
          <a:bodyPr lIns="32145" tIns="32145" rIns="32145" bIns="32145"/>
          <a:lstStyle/>
          <a:p>
            <a:endParaRPr sz="890"/>
          </a:p>
        </p:txBody>
      </p:sp>
      <p:sp>
        <p:nvSpPr>
          <p:cNvPr id="119" name="四角形"/>
          <p:cNvSpPr/>
          <p:nvPr/>
        </p:nvSpPr>
        <p:spPr>
          <a:xfrm>
            <a:off x="2872909" y="2606291"/>
            <a:ext cx="3532766" cy="1010150"/>
          </a:xfrm>
          <a:prstGeom prst="rect">
            <a:avLst/>
          </a:prstGeom>
          <a:gradFill flip="none" rotWithShape="1">
            <a:gsLst>
              <a:gs pos="0">
                <a:srgbClr val="142E77"/>
              </a:gs>
              <a:gs pos="50000">
                <a:srgbClr val="142E77">
                  <a:alpha val="52000"/>
                </a:srgbClr>
              </a:gs>
              <a:gs pos="100000">
                <a:srgbClr val="142E77"/>
              </a:gs>
            </a:gsLst>
            <a:lin ang="5400000" scaled="1"/>
            <a:tileRect/>
          </a:gradFill>
          <a:ln w="38100">
            <a:noFill/>
            <a:miter/>
          </a:ln>
        </p:spPr>
        <p:txBody>
          <a:bodyPr lIns="32145" tIns="32145" rIns="32145" bIns="32145" anchor="ctr"/>
          <a:lstStyle/>
          <a:p>
            <a:pPr>
              <a:defRPr>
                <a:latin typeface="+mn-lt"/>
                <a:ea typeface="+mn-ea"/>
                <a:cs typeface="+mn-cs"/>
                <a:sym typeface="筑紫A丸ゴシック ボールド"/>
              </a:defRPr>
            </a:pPr>
            <a:endParaRPr sz="890" dirty="0">
              <a:latin typeface="游明朝 Demibold" panose="02020600000000000000" pitchFamily="18" charset="-128"/>
              <a:ea typeface="游明朝 Demibold" panose="02020600000000000000" pitchFamily="18" charset="-128"/>
            </a:endParaRPr>
          </a:p>
        </p:txBody>
      </p:sp>
      <p:sp>
        <p:nvSpPr>
          <p:cNvPr id="120" name="国民年金"/>
          <p:cNvSpPr txBox="1"/>
          <p:nvPr/>
        </p:nvSpPr>
        <p:spPr>
          <a:xfrm>
            <a:off x="4182474" y="4833294"/>
            <a:ext cx="1090840" cy="372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4700">
                <a:solidFill>
                  <a:srgbClr val="FFFFFF"/>
                </a:solidFill>
                <a:latin typeface="冬青黑體繁體中文 W6"/>
                <a:ea typeface="冬青黑體繁體中文 W6"/>
                <a:cs typeface="冬青黑體繁體中文 W6"/>
                <a:sym typeface="冬青黑體繁體中文 W6"/>
              </a:defRPr>
            </a:lvl1pPr>
          </a:lstStyle>
          <a:p>
            <a:r>
              <a:rPr sz="2000" b="1" dirty="0" err="1">
                <a:latin typeface="BIZ UDPゴシック" panose="020B0400000000000000" pitchFamily="50" charset="-128"/>
                <a:ea typeface="BIZ UDPゴシック" panose="020B0400000000000000" pitchFamily="50" charset="-128"/>
              </a:rPr>
              <a:t>国民年金</a:t>
            </a:r>
            <a:endParaRPr sz="2000" b="1" dirty="0">
              <a:latin typeface="BIZ UDPゴシック" panose="020B0400000000000000" pitchFamily="50" charset="-128"/>
              <a:ea typeface="BIZ UDPゴシック" panose="020B0400000000000000" pitchFamily="50" charset="-128"/>
            </a:endParaRPr>
          </a:p>
        </p:txBody>
      </p:sp>
      <p:sp>
        <p:nvSpPr>
          <p:cNvPr id="121" name="厚生年金"/>
          <p:cNvSpPr txBox="1"/>
          <p:nvPr/>
        </p:nvSpPr>
        <p:spPr>
          <a:xfrm>
            <a:off x="4182474" y="3935722"/>
            <a:ext cx="1090840" cy="372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4700">
                <a:solidFill>
                  <a:srgbClr val="FFFFFF"/>
                </a:solidFill>
                <a:latin typeface="冬青黑體繁體中文 W6"/>
                <a:ea typeface="冬青黑體繁體中文 W6"/>
                <a:cs typeface="冬青黑體繁體中文 W6"/>
                <a:sym typeface="冬青黑體繁體中文 W6"/>
              </a:defRPr>
            </a:lvl1pPr>
          </a:lstStyle>
          <a:p>
            <a:r>
              <a:rPr sz="2000" b="1" dirty="0" err="1">
                <a:latin typeface="BIZ UDPゴシック" panose="020B0400000000000000" pitchFamily="50" charset="-128"/>
                <a:ea typeface="BIZ UDPゴシック" panose="020B0400000000000000" pitchFamily="50" charset="-128"/>
              </a:rPr>
              <a:t>厚生年金</a:t>
            </a:r>
            <a:endParaRPr sz="2000" b="1" dirty="0">
              <a:latin typeface="BIZ UDPゴシック" panose="020B0400000000000000" pitchFamily="50" charset="-128"/>
              <a:ea typeface="BIZ UDPゴシック" panose="020B0400000000000000" pitchFamily="50" charset="-128"/>
            </a:endParaRPr>
          </a:p>
        </p:txBody>
      </p:sp>
      <p:sp>
        <p:nvSpPr>
          <p:cNvPr id="122" name="確定拠出年金"/>
          <p:cNvSpPr txBox="1"/>
          <p:nvPr/>
        </p:nvSpPr>
        <p:spPr>
          <a:xfrm>
            <a:off x="3863503" y="2943754"/>
            <a:ext cx="1603801" cy="372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4700">
                <a:solidFill>
                  <a:srgbClr val="FFFFFF"/>
                </a:solidFill>
                <a:latin typeface="冬青黑體繁體中文 W6"/>
                <a:ea typeface="冬青黑體繁體中文 W6"/>
                <a:cs typeface="冬青黑體繁體中文 W6"/>
                <a:sym typeface="冬青黑體繁體中文 W6"/>
              </a:defRPr>
            </a:lvl1pPr>
          </a:lstStyle>
          <a:p>
            <a:r>
              <a:rPr sz="2000" b="1" dirty="0" err="1">
                <a:latin typeface="BIZ UDPゴシック" panose="020B0400000000000000" pitchFamily="50" charset="-128"/>
                <a:ea typeface="BIZ UDPゴシック" panose="020B0400000000000000" pitchFamily="50" charset="-128"/>
              </a:rPr>
              <a:t>確定拠出年金</a:t>
            </a:r>
            <a:endParaRPr sz="2000" b="1" dirty="0">
              <a:latin typeface="BIZ UDPゴシック" panose="020B0400000000000000" pitchFamily="50" charset="-128"/>
              <a:ea typeface="BIZ UDPゴシック" panose="020B0400000000000000" pitchFamily="50" charset="-128"/>
            </a:endParaRPr>
          </a:p>
        </p:txBody>
      </p:sp>
      <p:sp>
        <p:nvSpPr>
          <p:cNvPr id="124" name="公…"/>
          <p:cNvSpPr txBox="1"/>
          <p:nvPr/>
        </p:nvSpPr>
        <p:spPr>
          <a:xfrm>
            <a:off x="1748230" y="3905220"/>
            <a:ext cx="321398" cy="12960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p>
            <a:pPr>
              <a:defRPr sz="2600">
                <a:latin typeface="冬青黑體繁體中文 W6"/>
                <a:ea typeface="冬青黑體繁體中文 W6"/>
                <a:cs typeface="冬青黑體繁體中文 W6"/>
                <a:sym typeface="冬青黑體繁體中文 W6"/>
              </a:defRPr>
            </a:pPr>
            <a:r>
              <a:rPr sz="2000" b="1" dirty="0">
                <a:latin typeface="BIZ UDPゴシック" panose="020B0400000000000000" pitchFamily="50" charset="-128"/>
                <a:ea typeface="BIZ UDPゴシック" panose="020B0400000000000000" pitchFamily="50" charset="-128"/>
              </a:rPr>
              <a:t>公</a:t>
            </a:r>
          </a:p>
          <a:p>
            <a:pPr>
              <a:defRPr sz="2600">
                <a:latin typeface="冬青黑體繁體中文 W6"/>
                <a:ea typeface="冬青黑體繁體中文 W6"/>
                <a:cs typeface="冬青黑體繁體中文 W6"/>
                <a:sym typeface="冬青黑體繁體中文 W6"/>
              </a:defRPr>
            </a:pPr>
            <a:r>
              <a:rPr sz="2000" b="1" dirty="0">
                <a:latin typeface="BIZ UDPゴシック" panose="020B0400000000000000" pitchFamily="50" charset="-128"/>
                <a:ea typeface="BIZ UDPゴシック" panose="020B0400000000000000" pitchFamily="50" charset="-128"/>
              </a:rPr>
              <a:t>的</a:t>
            </a:r>
          </a:p>
          <a:p>
            <a:pPr>
              <a:defRPr sz="2600">
                <a:latin typeface="冬青黑體繁體中文 W6"/>
                <a:ea typeface="冬青黑體繁體中文 W6"/>
                <a:cs typeface="冬青黑體繁體中文 W6"/>
                <a:sym typeface="冬青黑體繁體中文 W6"/>
              </a:defRPr>
            </a:pPr>
            <a:r>
              <a:rPr sz="2000" b="1" dirty="0">
                <a:latin typeface="BIZ UDPゴシック" panose="020B0400000000000000" pitchFamily="50" charset="-128"/>
                <a:ea typeface="BIZ UDPゴシック" panose="020B0400000000000000" pitchFamily="50" charset="-128"/>
              </a:rPr>
              <a:t>年</a:t>
            </a:r>
          </a:p>
          <a:p>
            <a:pPr>
              <a:defRPr sz="2600">
                <a:latin typeface="冬青黑體繁體中文 W6"/>
                <a:ea typeface="冬青黑體繁體中文 W6"/>
                <a:cs typeface="冬青黑體繁體中文 W6"/>
                <a:sym typeface="冬青黑體繁體中文 W6"/>
              </a:defRPr>
            </a:pPr>
            <a:r>
              <a:rPr sz="2000" b="1" dirty="0">
                <a:latin typeface="BIZ UDPゴシック" panose="020B0400000000000000" pitchFamily="50" charset="-128"/>
                <a:ea typeface="BIZ UDPゴシック" panose="020B0400000000000000" pitchFamily="50" charset="-128"/>
              </a:rPr>
              <a:t>金</a:t>
            </a:r>
          </a:p>
        </p:txBody>
      </p:sp>
      <p:sp>
        <p:nvSpPr>
          <p:cNvPr id="126" name="任意の私的年金"/>
          <p:cNvSpPr txBox="1"/>
          <p:nvPr/>
        </p:nvSpPr>
        <p:spPr>
          <a:xfrm>
            <a:off x="3736826" y="2146353"/>
            <a:ext cx="1860281" cy="372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2800">
                <a:solidFill>
                  <a:schemeClr val="accent2"/>
                </a:solidFill>
                <a:latin typeface="冬青黑體繁體中文 W6"/>
                <a:ea typeface="冬青黑體繁體中文 W6"/>
                <a:cs typeface="冬青黑體繁體中文 W6"/>
                <a:sym typeface="冬青黑體繁體中文 W6"/>
              </a:defRPr>
            </a:lvl1pPr>
          </a:lstStyle>
          <a:p>
            <a:r>
              <a:rPr sz="2000" b="1" dirty="0" err="1">
                <a:solidFill>
                  <a:srgbClr val="142E77"/>
                </a:solidFill>
                <a:latin typeface="BIZ UDPゴシック" panose="020B0400000000000000" pitchFamily="50" charset="-128"/>
                <a:ea typeface="BIZ UDPゴシック" panose="020B0400000000000000" pitchFamily="50" charset="-128"/>
              </a:rPr>
              <a:t>任意の私的年金</a:t>
            </a:r>
            <a:endParaRPr sz="2000" b="1" dirty="0">
              <a:solidFill>
                <a:srgbClr val="142E77"/>
              </a:solidFill>
              <a:latin typeface="BIZ UDPゴシック" panose="020B0400000000000000" pitchFamily="50" charset="-128"/>
              <a:ea typeface="BIZ UDPゴシック" panose="020B0400000000000000" pitchFamily="50" charset="-128"/>
            </a:endParaRPr>
          </a:p>
        </p:txBody>
      </p:sp>
      <p:sp>
        <p:nvSpPr>
          <p:cNvPr id="134" name="企業型確定…"/>
          <p:cNvSpPr txBox="1"/>
          <p:nvPr/>
        </p:nvSpPr>
        <p:spPr>
          <a:xfrm>
            <a:off x="8189260" y="1952521"/>
            <a:ext cx="2566195" cy="3726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145" tIns="32145" rIns="32145" bIns="32145" numCol="1" anchor="t">
            <a:spAutoFit/>
          </a:bodyPr>
          <a:lstStyle/>
          <a:p>
            <a:pPr>
              <a:defRPr sz="2600">
                <a:latin typeface="+mn-lt"/>
                <a:ea typeface="+mn-ea"/>
                <a:cs typeface="+mn-cs"/>
                <a:sym typeface="筑紫A丸ゴシック ボールド"/>
              </a:defRPr>
            </a:pPr>
            <a:r>
              <a:rPr sz="2000" b="1" dirty="0" err="1">
                <a:solidFill>
                  <a:srgbClr val="142E77"/>
                </a:solidFill>
                <a:latin typeface="BIZ UDPゴシック" panose="020B0400000000000000" pitchFamily="50" charset="-128"/>
                <a:ea typeface="BIZ UDPゴシック" panose="020B0400000000000000" pitchFamily="50" charset="-128"/>
              </a:rPr>
              <a:t>企業型確定拠出年金</a:t>
            </a:r>
            <a:endParaRPr sz="2000" b="1" dirty="0">
              <a:solidFill>
                <a:srgbClr val="142E77"/>
              </a:solidFill>
              <a:latin typeface="BIZ UDPゴシック" panose="020B0400000000000000" pitchFamily="50" charset="-128"/>
              <a:ea typeface="BIZ UDPゴシック" panose="020B0400000000000000" pitchFamily="50" charset="-128"/>
            </a:endParaRPr>
          </a:p>
        </p:txBody>
      </p:sp>
      <p:sp>
        <p:nvSpPr>
          <p:cNvPr id="135" name="個人型確定…"/>
          <p:cNvSpPr txBox="1"/>
          <p:nvPr/>
        </p:nvSpPr>
        <p:spPr>
          <a:xfrm>
            <a:off x="8185419" y="4005226"/>
            <a:ext cx="2373242" cy="3726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numCol="1" anchor="t">
            <a:spAutoFit/>
          </a:bodyPr>
          <a:lstStyle/>
          <a:p>
            <a:pPr>
              <a:defRPr sz="2600">
                <a:latin typeface="+mn-lt"/>
                <a:ea typeface="+mn-ea"/>
                <a:cs typeface="+mn-cs"/>
                <a:sym typeface="筑紫A丸ゴシック ボールド"/>
              </a:defRPr>
            </a:pPr>
            <a:r>
              <a:rPr sz="2000" b="1" dirty="0" err="1">
                <a:solidFill>
                  <a:srgbClr val="008CD6"/>
                </a:solidFill>
                <a:latin typeface="BIZ UDPゴシック" panose="020B0400000000000000" pitchFamily="50" charset="-128"/>
                <a:ea typeface="BIZ UDPゴシック" panose="020B0400000000000000" pitchFamily="50" charset="-128"/>
              </a:rPr>
              <a:t>個人型確定拠出年金</a:t>
            </a:r>
            <a:endParaRPr sz="2000" b="1" dirty="0">
              <a:solidFill>
                <a:srgbClr val="008CD6"/>
              </a:solidFill>
              <a:latin typeface="BIZ UDPゴシック" panose="020B0400000000000000" pitchFamily="50" charset="-128"/>
              <a:ea typeface="BIZ UDPゴシック" panose="020B0400000000000000" pitchFamily="50" charset="-128"/>
            </a:endParaRPr>
          </a:p>
        </p:txBody>
      </p:sp>
      <p:pic>
        <p:nvPicPr>
          <p:cNvPr id="10" name="図 9" descr="ロゴ&#10;&#10;自動的に生成された説明">
            <a:extLst>
              <a:ext uri="{FF2B5EF4-FFF2-40B4-BE49-F238E27FC236}">
                <a16:creationId xmlns:a16="http://schemas.microsoft.com/office/drawing/2014/main" id="{E7C553F9-CCB5-2977-BAF6-7956CE6B7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6899" y="4473003"/>
            <a:ext cx="1670281" cy="534490"/>
          </a:xfrm>
          <a:prstGeom prst="rect">
            <a:avLst/>
          </a:prstGeom>
        </p:spPr>
      </p:pic>
      <p:sp>
        <p:nvSpPr>
          <p:cNvPr id="11" name="正方形/長方形 10">
            <a:extLst>
              <a:ext uri="{FF2B5EF4-FFF2-40B4-BE49-F238E27FC236}">
                <a16:creationId xmlns:a16="http://schemas.microsoft.com/office/drawing/2014/main" id="{9A42FCD6-9217-4ABB-4731-31F9581B89E3}"/>
              </a:ext>
            </a:extLst>
          </p:cNvPr>
          <p:cNvSpPr/>
          <p:nvPr/>
        </p:nvSpPr>
        <p:spPr>
          <a:xfrm>
            <a:off x="6540864" y="3152179"/>
            <a:ext cx="455625" cy="72000"/>
          </a:xfrm>
          <a:prstGeom prst="rect">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spAutoFit/>
          </a:bodyPr>
          <a:lstStyle/>
          <a:p>
            <a:endParaRPr lang="ja-JP" altLang="en-US" sz="890"/>
          </a:p>
        </p:txBody>
      </p:sp>
      <p:grpSp>
        <p:nvGrpSpPr>
          <p:cNvPr id="13" name="グループ化 12">
            <a:extLst>
              <a:ext uri="{FF2B5EF4-FFF2-40B4-BE49-F238E27FC236}">
                <a16:creationId xmlns:a16="http://schemas.microsoft.com/office/drawing/2014/main" id="{80F6ACBB-CE17-6B92-A9E3-0BA0D0A0C140}"/>
              </a:ext>
            </a:extLst>
          </p:cNvPr>
          <p:cNvGrpSpPr/>
          <p:nvPr/>
        </p:nvGrpSpPr>
        <p:grpSpPr>
          <a:xfrm>
            <a:off x="6938496" y="2048127"/>
            <a:ext cx="958751" cy="2151669"/>
            <a:chOff x="7294149" y="2855555"/>
            <a:chExt cx="2606857" cy="3060150"/>
          </a:xfrm>
        </p:grpSpPr>
        <p:sp>
          <p:nvSpPr>
            <p:cNvPr id="8" name="矢印: 上向き折線 7">
              <a:extLst>
                <a:ext uri="{FF2B5EF4-FFF2-40B4-BE49-F238E27FC236}">
                  <a16:creationId xmlns:a16="http://schemas.microsoft.com/office/drawing/2014/main" id="{6E04F969-C202-0814-CAC3-0E75EF33A57C}"/>
                </a:ext>
              </a:extLst>
            </p:cNvPr>
            <p:cNvSpPr/>
            <p:nvPr/>
          </p:nvSpPr>
          <p:spPr>
            <a:xfrm rot="5400000">
              <a:off x="7794255" y="3808954"/>
              <a:ext cx="1606650" cy="2606852"/>
            </a:xfrm>
            <a:prstGeom prst="bentUpArrow">
              <a:avLst>
                <a:gd name="adj1" fmla="val 10322"/>
                <a:gd name="adj2" fmla="val 9481"/>
                <a:gd name="adj3" fmla="val 15654"/>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spAutoFit/>
            </a:bodyPr>
            <a:lstStyle/>
            <a:p>
              <a:endParaRPr lang="ja-JP" altLang="en-US" sz="890"/>
            </a:p>
          </p:txBody>
        </p:sp>
        <p:sp>
          <p:nvSpPr>
            <p:cNvPr id="12" name="矢印: 上向き折線 11">
              <a:extLst>
                <a:ext uri="{FF2B5EF4-FFF2-40B4-BE49-F238E27FC236}">
                  <a16:creationId xmlns:a16="http://schemas.microsoft.com/office/drawing/2014/main" id="{8AA3E68F-6F2F-C270-27EF-26275A387BB6}"/>
                </a:ext>
              </a:extLst>
            </p:cNvPr>
            <p:cNvSpPr/>
            <p:nvPr/>
          </p:nvSpPr>
          <p:spPr>
            <a:xfrm rot="16200000" flipV="1">
              <a:off x="7794249" y="2355455"/>
              <a:ext cx="1606651" cy="2606852"/>
            </a:xfrm>
            <a:prstGeom prst="bentUpArrow">
              <a:avLst>
                <a:gd name="adj1" fmla="val 10322"/>
                <a:gd name="adj2" fmla="val 8602"/>
                <a:gd name="adj3" fmla="val 15654"/>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spAutoFit/>
            </a:bodyPr>
            <a:lstStyle/>
            <a:p>
              <a:endParaRPr lang="ja-JP" altLang="en-US" sz="890"/>
            </a:p>
          </p:txBody>
        </p:sp>
      </p:grpSp>
      <p:grpSp>
        <p:nvGrpSpPr>
          <p:cNvPr id="19" name="グループ化 18">
            <a:extLst>
              <a:ext uri="{FF2B5EF4-FFF2-40B4-BE49-F238E27FC236}">
                <a16:creationId xmlns:a16="http://schemas.microsoft.com/office/drawing/2014/main" id="{F76509BB-183B-8132-381D-0791E9D6F4EE}"/>
              </a:ext>
            </a:extLst>
          </p:cNvPr>
          <p:cNvGrpSpPr/>
          <p:nvPr/>
        </p:nvGrpSpPr>
        <p:grpSpPr>
          <a:xfrm>
            <a:off x="2479658" y="3676123"/>
            <a:ext cx="288681" cy="1717908"/>
            <a:chOff x="1654938" y="5541864"/>
            <a:chExt cx="278636" cy="1489557"/>
          </a:xfrm>
        </p:grpSpPr>
        <p:sp>
          <p:nvSpPr>
            <p:cNvPr id="17" name="L 字 16">
              <a:extLst>
                <a:ext uri="{FF2B5EF4-FFF2-40B4-BE49-F238E27FC236}">
                  <a16:creationId xmlns:a16="http://schemas.microsoft.com/office/drawing/2014/main" id="{0EE1608A-552E-2F64-5916-A9713361DC45}"/>
                </a:ext>
              </a:extLst>
            </p:cNvPr>
            <p:cNvSpPr/>
            <p:nvPr/>
          </p:nvSpPr>
          <p:spPr>
            <a:xfrm flipV="1">
              <a:off x="1655269" y="5541864"/>
              <a:ext cx="278305" cy="757555"/>
            </a:xfrm>
            <a:prstGeom prst="corner">
              <a:avLst>
                <a:gd name="adj1" fmla="val 30939"/>
                <a:gd name="adj2" fmla="val 30939"/>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a:p>
          </p:txBody>
        </p:sp>
        <p:sp>
          <p:nvSpPr>
            <p:cNvPr id="18" name="L 字 17">
              <a:extLst>
                <a:ext uri="{FF2B5EF4-FFF2-40B4-BE49-F238E27FC236}">
                  <a16:creationId xmlns:a16="http://schemas.microsoft.com/office/drawing/2014/main" id="{30B11219-665B-99F9-FD4F-7C4A41A01C58}"/>
                </a:ext>
              </a:extLst>
            </p:cNvPr>
            <p:cNvSpPr/>
            <p:nvPr/>
          </p:nvSpPr>
          <p:spPr>
            <a:xfrm>
              <a:off x="1654938" y="6262254"/>
              <a:ext cx="278305" cy="769167"/>
            </a:xfrm>
            <a:prstGeom prst="corner">
              <a:avLst>
                <a:gd name="adj1" fmla="val 30939"/>
                <a:gd name="adj2" fmla="val 30939"/>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a:p>
          </p:txBody>
        </p:sp>
      </p:grpSp>
      <p:sp>
        <p:nvSpPr>
          <p:cNvPr id="20" name="二等辺三角形 19">
            <a:extLst>
              <a:ext uri="{FF2B5EF4-FFF2-40B4-BE49-F238E27FC236}">
                <a16:creationId xmlns:a16="http://schemas.microsoft.com/office/drawing/2014/main" id="{5DC12EEF-4A26-FA47-17C5-A08843848DA3}"/>
              </a:ext>
            </a:extLst>
          </p:cNvPr>
          <p:cNvSpPr/>
          <p:nvPr/>
        </p:nvSpPr>
        <p:spPr>
          <a:xfrm rot="16200000">
            <a:off x="2239430" y="4322914"/>
            <a:ext cx="263433" cy="329453"/>
          </a:xfrm>
          <a:prstGeom prst="triangle">
            <a:avLst/>
          </a:prstGeom>
          <a:solidFill>
            <a:srgbClr val="C5BCA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a:p>
        </p:txBody>
      </p:sp>
      <p:pic>
        <p:nvPicPr>
          <p:cNvPr id="7" name="図 6">
            <a:extLst>
              <a:ext uri="{FF2B5EF4-FFF2-40B4-BE49-F238E27FC236}">
                <a16:creationId xmlns:a16="http://schemas.microsoft.com/office/drawing/2014/main" id="{93F97645-8768-36F0-7700-5CA6CC4FE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363" y="2696823"/>
            <a:ext cx="3200899" cy="534490"/>
          </a:xfrm>
          <a:prstGeom prst="rect">
            <a:avLst/>
          </a:prstGeom>
        </p:spPr>
      </p:pic>
      <p:sp>
        <p:nvSpPr>
          <p:cNvPr id="9" name="正方形/長方形 8">
            <a:extLst>
              <a:ext uri="{FF2B5EF4-FFF2-40B4-BE49-F238E27FC236}">
                <a16:creationId xmlns:a16="http://schemas.microsoft.com/office/drawing/2014/main" id="{1ACE158E-6E3B-5D16-2122-1EBE8716FB1F}"/>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ADDC9F4B-B7C8-3411-6BC9-37CAC81FEE1E}"/>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12899C64-0892-2E03-42CE-FD01B7E3C9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EFDAE15A-B331-65B5-36EC-E7F3980F5742}"/>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object 5">
            <a:extLst>
              <a:ext uri="{FF2B5EF4-FFF2-40B4-BE49-F238E27FC236}">
                <a16:creationId xmlns:a16="http://schemas.microsoft.com/office/drawing/2014/main" id="{965D79BE-9A4E-602A-E437-F7F044FAD583}"/>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F9F8EEBA-AC1B-665E-0BB8-83DB7F22B9B2}"/>
              </a:ext>
            </a:extLst>
          </p:cNvPr>
          <p:cNvSpPr/>
          <p:nvPr/>
        </p:nvSpPr>
        <p:spPr>
          <a:xfrm>
            <a:off x="429727" y="1523403"/>
            <a:ext cx="11411291" cy="4991743"/>
          </a:xfrm>
          <a:prstGeom prst="rect">
            <a:avLst/>
          </a:prstGeom>
          <a:solidFill>
            <a:srgbClr val="F2F2F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145" tIns="32145" rIns="32145" bIns="32145" numCol="1" spcCol="38100" rtlCol="0" anchor="ctr">
            <a:noAutofit/>
          </a:bodyPr>
          <a:lstStyle/>
          <a:p>
            <a:endParaRPr lang="ja-JP" altLang="en-US" sz="890" dirty="0"/>
          </a:p>
        </p:txBody>
      </p:sp>
      <p:grpSp>
        <p:nvGrpSpPr>
          <p:cNvPr id="56" name="object 4">
            <a:extLst>
              <a:ext uri="{FF2B5EF4-FFF2-40B4-BE49-F238E27FC236}">
                <a16:creationId xmlns:a16="http://schemas.microsoft.com/office/drawing/2014/main" id="{CA1C8E30-438B-5DBF-6E19-EFCC9CECD03C}"/>
              </a:ext>
            </a:extLst>
          </p:cNvPr>
          <p:cNvGrpSpPr/>
          <p:nvPr/>
        </p:nvGrpSpPr>
        <p:grpSpPr>
          <a:xfrm>
            <a:off x="484518" y="503517"/>
            <a:ext cx="11445240" cy="4831080"/>
            <a:chOff x="371856" y="1641348"/>
            <a:chExt cx="11445240" cy="4831080"/>
          </a:xfrm>
          <a:noFill/>
        </p:grpSpPr>
        <p:sp>
          <p:nvSpPr>
            <p:cNvPr id="57" name="object 5">
              <a:extLst>
                <a:ext uri="{FF2B5EF4-FFF2-40B4-BE49-F238E27FC236}">
                  <a16:creationId xmlns:a16="http://schemas.microsoft.com/office/drawing/2014/main" id="{21AC0995-4689-5B81-9285-83C1B6BAADA6}"/>
                </a:ext>
              </a:extLst>
            </p:cNvPr>
            <p:cNvSpPr/>
            <p:nvPr/>
          </p:nvSpPr>
          <p:spPr>
            <a:xfrm>
              <a:off x="371856" y="1641348"/>
              <a:ext cx="11445240" cy="4831080"/>
            </a:xfrm>
            <a:custGeom>
              <a:avLst/>
              <a:gdLst/>
              <a:ahLst/>
              <a:cxnLst/>
              <a:rect l="l" t="t" r="r" b="b"/>
              <a:pathLst>
                <a:path w="11445240" h="4831080">
                  <a:moveTo>
                    <a:pt x="11445240" y="0"/>
                  </a:moveTo>
                  <a:lnTo>
                    <a:pt x="0" y="0"/>
                  </a:lnTo>
                  <a:lnTo>
                    <a:pt x="0" y="4831080"/>
                  </a:lnTo>
                  <a:lnTo>
                    <a:pt x="11445240" y="4831080"/>
                  </a:lnTo>
                  <a:lnTo>
                    <a:pt x="11445240" y="0"/>
                  </a:lnTo>
                  <a:close/>
                </a:path>
              </a:pathLst>
            </a:custGeom>
            <a:grpFill/>
          </p:spPr>
          <p:txBody>
            <a:bodyPr wrap="square" lIns="0" tIns="0" rIns="0" bIns="0" rtlCol="0"/>
            <a:lstStyle/>
            <a:p>
              <a:endParaRPr dirty="0">
                <a:latin typeface="游明朝 Demibold" panose="02020600000000000000" pitchFamily="18" charset="-128"/>
                <a:ea typeface="游明朝 Demibold" panose="02020600000000000000" pitchFamily="18" charset="-128"/>
              </a:endParaRPr>
            </a:p>
          </p:txBody>
        </p:sp>
        <p:sp>
          <p:nvSpPr>
            <p:cNvPr id="58" name="object 6">
              <a:extLst>
                <a:ext uri="{FF2B5EF4-FFF2-40B4-BE49-F238E27FC236}">
                  <a16:creationId xmlns:a16="http://schemas.microsoft.com/office/drawing/2014/main" id="{08F9CB12-45F8-2EFC-6A27-AAB97954D22C}"/>
                </a:ext>
              </a:extLst>
            </p:cNvPr>
            <p:cNvSpPr/>
            <p:nvPr/>
          </p:nvSpPr>
          <p:spPr>
            <a:xfrm>
              <a:off x="2001011" y="5817107"/>
              <a:ext cx="8228965" cy="0"/>
            </a:xfrm>
            <a:custGeom>
              <a:avLst/>
              <a:gdLst/>
              <a:ahLst/>
              <a:cxnLst/>
              <a:rect l="l" t="t" r="r" b="b"/>
              <a:pathLst>
                <a:path w="8228965">
                  <a:moveTo>
                    <a:pt x="0" y="0"/>
                  </a:moveTo>
                  <a:lnTo>
                    <a:pt x="8228736" y="0"/>
                  </a:lnTo>
                </a:path>
              </a:pathLst>
            </a:custGeom>
            <a:grpFill/>
            <a:ln w="79375">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59" name="object 7">
              <a:extLst>
                <a:ext uri="{FF2B5EF4-FFF2-40B4-BE49-F238E27FC236}">
                  <a16:creationId xmlns:a16="http://schemas.microsoft.com/office/drawing/2014/main" id="{0E1C9153-FB42-30C0-18D3-A8E4C0DCC9F6}"/>
                </a:ext>
              </a:extLst>
            </p:cNvPr>
            <p:cNvSpPr/>
            <p:nvPr/>
          </p:nvSpPr>
          <p:spPr>
            <a:xfrm>
              <a:off x="10190048" y="5698035"/>
              <a:ext cx="238760" cy="238125"/>
            </a:xfrm>
            <a:custGeom>
              <a:avLst/>
              <a:gdLst/>
              <a:ahLst/>
              <a:cxnLst/>
              <a:rect l="l" t="t" r="r" b="b"/>
              <a:pathLst>
                <a:path w="238759" h="238125">
                  <a:moveTo>
                    <a:pt x="12" y="0"/>
                  </a:moveTo>
                  <a:lnTo>
                    <a:pt x="0" y="238125"/>
                  </a:lnTo>
                  <a:lnTo>
                    <a:pt x="238137" y="119075"/>
                  </a:lnTo>
                  <a:lnTo>
                    <a:pt x="12" y="0"/>
                  </a:lnTo>
                  <a:close/>
                </a:path>
              </a:pathLst>
            </a:custGeom>
            <a:grp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60" name="object 8">
              <a:extLst>
                <a:ext uri="{FF2B5EF4-FFF2-40B4-BE49-F238E27FC236}">
                  <a16:creationId xmlns:a16="http://schemas.microsoft.com/office/drawing/2014/main" id="{81A7B9E0-31A0-02FA-7FA8-AA343228A533}"/>
                </a:ext>
              </a:extLst>
            </p:cNvPr>
            <p:cNvSpPr/>
            <p:nvPr/>
          </p:nvSpPr>
          <p:spPr>
            <a:xfrm>
              <a:off x="6973062" y="3080766"/>
              <a:ext cx="0" cy="2736850"/>
            </a:xfrm>
            <a:custGeom>
              <a:avLst/>
              <a:gdLst/>
              <a:ahLst/>
              <a:cxnLst/>
              <a:rect l="l" t="t" r="r" b="b"/>
              <a:pathLst>
                <a:path h="2736850">
                  <a:moveTo>
                    <a:pt x="0" y="0"/>
                  </a:moveTo>
                  <a:lnTo>
                    <a:pt x="0" y="2736303"/>
                  </a:lnTo>
                </a:path>
              </a:pathLst>
            </a:custGeom>
            <a:grpFill/>
            <a:ln w="4445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61" name="object 9">
              <a:extLst>
                <a:ext uri="{FF2B5EF4-FFF2-40B4-BE49-F238E27FC236}">
                  <a16:creationId xmlns:a16="http://schemas.microsoft.com/office/drawing/2014/main" id="{CB10B23C-AC88-256D-AF03-C392AB4C969A}"/>
                </a:ext>
              </a:extLst>
            </p:cNvPr>
            <p:cNvSpPr/>
            <p:nvPr/>
          </p:nvSpPr>
          <p:spPr>
            <a:xfrm>
              <a:off x="2001773" y="3729986"/>
              <a:ext cx="4970780" cy="2088514"/>
            </a:xfrm>
            <a:custGeom>
              <a:avLst/>
              <a:gdLst/>
              <a:ahLst/>
              <a:cxnLst/>
              <a:rect l="l" t="t" r="r" b="b"/>
              <a:pathLst>
                <a:path w="4970780" h="2088514">
                  <a:moveTo>
                    <a:pt x="0" y="2088235"/>
                  </a:moveTo>
                  <a:lnTo>
                    <a:pt x="4970780" y="0"/>
                  </a:lnTo>
                </a:path>
              </a:pathLst>
            </a:custGeom>
            <a:grpFill/>
            <a:ln w="3810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62" name="object 10">
              <a:extLst>
                <a:ext uri="{FF2B5EF4-FFF2-40B4-BE49-F238E27FC236}">
                  <a16:creationId xmlns:a16="http://schemas.microsoft.com/office/drawing/2014/main" id="{CDA61D46-1E76-7651-174A-F58969D79CFF}"/>
                </a:ext>
              </a:extLst>
            </p:cNvPr>
            <p:cNvSpPr/>
            <p:nvPr/>
          </p:nvSpPr>
          <p:spPr>
            <a:xfrm>
              <a:off x="2000250" y="3135630"/>
              <a:ext cx="4977765" cy="2673350"/>
            </a:xfrm>
            <a:custGeom>
              <a:avLst/>
              <a:gdLst/>
              <a:ahLst/>
              <a:cxnLst/>
              <a:rect l="l" t="t" r="r" b="b"/>
              <a:pathLst>
                <a:path w="4977765" h="2673350">
                  <a:moveTo>
                    <a:pt x="0" y="2673096"/>
                  </a:moveTo>
                  <a:lnTo>
                    <a:pt x="32482" y="2627155"/>
                  </a:lnTo>
                  <a:lnTo>
                    <a:pt x="64988" y="2581359"/>
                  </a:lnTo>
                  <a:lnTo>
                    <a:pt x="97540" y="2535850"/>
                  </a:lnTo>
                  <a:lnTo>
                    <a:pt x="130164" y="2490771"/>
                  </a:lnTo>
                  <a:lnTo>
                    <a:pt x="162881" y="2446268"/>
                  </a:lnTo>
                  <a:lnTo>
                    <a:pt x="195716" y="2402483"/>
                  </a:lnTo>
                  <a:lnTo>
                    <a:pt x="228692" y="2359561"/>
                  </a:lnTo>
                  <a:lnTo>
                    <a:pt x="261832" y="2317644"/>
                  </a:lnTo>
                  <a:lnTo>
                    <a:pt x="295161" y="2276876"/>
                  </a:lnTo>
                  <a:lnTo>
                    <a:pt x="328702" y="2237402"/>
                  </a:lnTo>
                  <a:lnTo>
                    <a:pt x="362478" y="2199365"/>
                  </a:lnTo>
                  <a:lnTo>
                    <a:pt x="396513" y="2162908"/>
                  </a:lnTo>
                  <a:lnTo>
                    <a:pt x="430831" y="2128176"/>
                  </a:lnTo>
                  <a:lnTo>
                    <a:pt x="465454" y="2095311"/>
                  </a:lnTo>
                  <a:lnTo>
                    <a:pt x="500407" y="2064459"/>
                  </a:lnTo>
                  <a:lnTo>
                    <a:pt x="535713" y="2035761"/>
                  </a:lnTo>
                  <a:lnTo>
                    <a:pt x="571396" y="2009363"/>
                  </a:lnTo>
                  <a:lnTo>
                    <a:pt x="607479" y="1985408"/>
                  </a:lnTo>
                  <a:lnTo>
                    <a:pt x="643986" y="1964039"/>
                  </a:lnTo>
                  <a:lnTo>
                    <a:pt x="680940" y="1945400"/>
                  </a:lnTo>
                  <a:lnTo>
                    <a:pt x="718365" y="1929634"/>
                  </a:lnTo>
                  <a:lnTo>
                    <a:pt x="756285" y="1916887"/>
                  </a:lnTo>
                  <a:lnTo>
                    <a:pt x="795272" y="1908674"/>
                  </a:lnTo>
                  <a:lnTo>
                    <a:pt x="835765" y="1906053"/>
                  </a:lnTo>
                  <a:lnTo>
                    <a:pt x="877582" y="1908472"/>
                  </a:lnTo>
                  <a:lnTo>
                    <a:pt x="920539" y="1915382"/>
                  </a:lnTo>
                  <a:lnTo>
                    <a:pt x="964452" y="1926232"/>
                  </a:lnTo>
                  <a:lnTo>
                    <a:pt x="1009139" y="1940474"/>
                  </a:lnTo>
                  <a:lnTo>
                    <a:pt x="1054415" y="1957556"/>
                  </a:lnTo>
                  <a:lnTo>
                    <a:pt x="1100098" y="1976928"/>
                  </a:lnTo>
                  <a:lnTo>
                    <a:pt x="1146004" y="1998042"/>
                  </a:lnTo>
                  <a:lnTo>
                    <a:pt x="1191949" y="2020346"/>
                  </a:lnTo>
                  <a:lnTo>
                    <a:pt x="1237751" y="2043291"/>
                  </a:lnTo>
                  <a:lnTo>
                    <a:pt x="1283226" y="2066327"/>
                  </a:lnTo>
                  <a:lnTo>
                    <a:pt x="1328190" y="2088904"/>
                  </a:lnTo>
                  <a:lnTo>
                    <a:pt x="1372461" y="2110471"/>
                  </a:lnTo>
                  <a:lnTo>
                    <a:pt x="1415855" y="2130479"/>
                  </a:lnTo>
                  <a:lnTo>
                    <a:pt x="1458188" y="2148378"/>
                  </a:lnTo>
                  <a:lnTo>
                    <a:pt x="1499278" y="2163618"/>
                  </a:lnTo>
                  <a:lnTo>
                    <a:pt x="1538940" y="2175648"/>
                  </a:lnTo>
                  <a:lnTo>
                    <a:pt x="1576992" y="2183920"/>
                  </a:lnTo>
                  <a:lnTo>
                    <a:pt x="1613250" y="2187882"/>
                  </a:lnTo>
                  <a:lnTo>
                    <a:pt x="1647531" y="2186985"/>
                  </a:lnTo>
                  <a:lnTo>
                    <a:pt x="1714009" y="2166355"/>
                  </a:lnTo>
                  <a:lnTo>
                    <a:pt x="1774493" y="2118022"/>
                  </a:lnTo>
                  <a:lnTo>
                    <a:pt x="1801182" y="2085604"/>
                  </a:lnTo>
                  <a:lnTo>
                    <a:pt x="1825875" y="2048746"/>
                  </a:lnTo>
                  <a:lnTo>
                    <a:pt x="1848854" y="2008245"/>
                  </a:lnTo>
                  <a:lnTo>
                    <a:pt x="1870400" y="1964897"/>
                  </a:lnTo>
                  <a:lnTo>
                    <a:pt x="1890793" y="1919498"/>
                  </a:lnTo>
                  <a:lnTo>
                    <a:pt x="1910315" y="1872843"/>
                  </a:lnTo>
                  <a:lnTo>
                    <a:pt x="1929245" y="1825730"/>
                  </a:lnTo>
                  <a:lnTo>
                    <a:pt x="1947865" y="1778953"/>
                  </a:lnTo>
                  <a:lnTo>
                    <a:pt x="1966456" y="1733310"/>
                  </a:lnTo>
                  <a:lnTo>
                    <a:pt x="1985298" y="1689596"/>
                  </a:lnTo>
                  <a:lnTo>
                    <a:pt x="2004672" y="1648607"/>
                  </a:lnTo>
                  <a:lnTo>
                    <a:pt x="2024859" y="1611139"/>
                  </a:lnTo>
                  <a:lnTo>
                    <a:pt x="2046139" y="1577989"/>
                  </a:lnTo>
                  <a:lnTo>
                    <a:pt x="2093104" y="1527826"/>
                  </a:lnTo>
                  <a:lnTo>
                    <a:pt x="2145229" y="1505186"/>
                  </a:lnTo>
                  <a:lnTo>
                    <a:pt x="2171037" y="1505344"/>
                  </a:lnTo>
                  <a:lnTo>
                    <a:pt x="2222767" y="1524153"/>
                  </a:lnTo>
                  <a:lnTo>
                    <a:pt x="2275201" y="1561551"/>
                  </a:lnTo>
                  <a:lnTo>
                    <a:pt x="2328998" y="1610257"/>
                  </a:lnTo>
                  <a:lnTo>
                    <a:pt x="2356613" y="1636575"/>
                  </a:lnTo>
                  <a:lnTo>
                    <a:pt x="2384817" y="1662990"/>
                  </a:lnTo>
                  <a:lnTo>
                    <a:pt x="2413691" y="1688591"/>
                  </a:lnTo>
                  <a:lnTo>
                    <a:pt x="2473780" y="1733714"/>
                  </a:lnTo>
                  <a:lnTo>
                    <a:pt x="2537540" y="1764663"/>
                  </a:lnTo>
                  <a:lnTo>
                    <a:pt x="2605631" y="1774156"/>
                  </a:lnTo>
                  <a:lnTo>
                    <a:pt x="2641506" y="1768582"/>
                  </a:lnTo>
                  <a:lnTo>
                    <a:pt x="2678712" y="1754914"/>
                  </a:lnTo>
                  <a:lnTo>
                    <a:pt x="2717330" y="1732241"/>
                  </a:lnTo>
                  <a:lnTo>
                    <a:pt x="2765327" y="1691652"/>
                  </a:lnTo>
                  <a:lnTo>
                    <a:pt x="2816463" y="1635941"/>
                  </a:lnTo>
                  <a:lnTo>
                    <a:pt x="2843085" y="1603071"/>
                  </a:lnTo>
                  <a:lnTo>
                    <a:pt x="2870344" y="1567208"/>
                  </a:lnTo>
                  <a:lnTo>
                    <a:pt x="2898192" y="1528614"/>
                  </a:lnTo>
                  <a:lnTo>
                    <a:pt x="2926579" y="1487551"/>
                  </a:lnTo>
                  <a:lnTo>
                    <a:pt x="2955457" y="1444283"/>
                  </a:lnTo>
                  <a:lnTo>
                    <a:pt x="2984776" y="1399072"/>
                  </a:lnTo>
                  <a:lnTo>
                    <a:pt x="3014487" y="1352180"/>
                  </a:lnTo>
                  <a:lnTo>
                    <a:pt x="3044542" y="1303869"/>
                  </a:lnTo>
                  <a:lnTo>
                    <a:pt x="3074891" y="1254401"/>
                  </a:lnTo>
                  <a:lnTo>
                    <a:pt x="3105486" y="1204041"/>
                  </a:lnTo>
                  <a:lnTo>
                    <a:pt x="3136277" y="1153048"/>
                  </a:lnTo>
                  <a:lnTo>
                    <a:pt x="3167216" y="1101687"/>
                  </a:lnTo>
                  <a:lnTo>
                    <a:pt x="3198253" y="1050220"/>
                  </a:lnTo>
                  <a:lnTo>
                    <a:pt x="3229340" y="998908"/>
                  </a:lnTo>
                  <a:lnTo>
                    <a:pt x="3260427" y="948015"/>
                  </a:lnTo>
                  <a:lnTo>
                    <a:pt x="3291465" y="897802"/>
                  </a:lnTo>
                  <a:lnTo>
                    <a:pt x="3322406" y="848533"/>
                  </a:lnTo>
                  <a:lnTo>
                    <a:pt x="3353200" y="800470"/>
                  </a:lnTo>
                  <a:lnTo>
                    <a:pt x="3383799" y="753874"/>
                  </a:lnTo>
                  <a:lnTo>
                    <a:pt x="3414153" y="709009"/>
                  </a:lnTo>
                  <a:lnTo>
                    <a:pt x="3444214" y="666137"/>
                  </a:lnTo>
                  <a:lnTo>
                    <a:pt x="3473932" y="625521"/>
                  </a:lnTo>
                  <a:lnTo>
                    <a:pt x="3503258" y="587422"/>
                  </a:lnTo>
                  <a:lnTo>
                    <a:pt x="3532144" y="552103"/>
                  </a:lnTo>
                  <a:lnTo>
                    <a:pt x="3560541" y="519827"/>
                  </a:lnTo>
                  <a:lnTo>
                    <a:pt x="3588399" y="490856"/>
                  </a:lnTo>
                  <a:lnTo>
                    <a:pt x="3642303" y="443878"/>
                  </a:lnTo>
                  <a:lnTo>
                    <a:pt x="3693464" y="413270"/>
                  </a:lnTo>
                  <a:lnTo>
                    <a:pt x="3757288" y="399967"/>
                  </a:lnTo>
                  <a:lnTo>
                    <a:pt x="3788393" y="403755"/>
                  </a:lnTo>
                  <a:lnTo>
                    <a:pt x="3849097" y="429244"/>
                  </a:lnTo>
                  <a:lnTo>
                    <a:pt x="3907932" y="474667"/>
                  </a:lnTo>
                  <a:lnTo>
                    <a:pt x="3936701" y="503372"/>
                  </a:lnTo>
                  <a:lnTo>
                    <a:pt x="3965066" y="535281"/>
                  </a:lnTo>
                  <a:lnTo>
                    <a:pt x="3993047" y="569802"/>
                  </a:lnTo>
                  <a:lnTo>
                    <a:pt x="4020666" y="606343"/>
                  </a:lnTo>
                  <a:lnTo>
                    <a:pt x="4047945" y="644310"/>
                  </a:lnTo>
                  <a:lnTo>
                    <a:pt x="4074902" y="683110"/>
                  </a:lnTo>
                  <a:lnTo>
                    <a:pt x="4101561" y="722151"/>
                  </a:lnTo>
                  <a:lnTo>
                    <a:pt x="4127942" y="760840"/>
                  </a:lnTo>
                  <a:lnTo>
                    <a:pt x="4154065" y="798584"/>
                  </a:lnTo>
                  <a:lnTo>
                    <a:pt x="4179953" y="834790"/>
                  </a:lnTo>
                  <a:lnTo>
                    <a:pt x="4205625" y="868865"/>
                  </a:lnTo>
                  <a:lnTo>
                    <a:pt x="4231103" y="900217"/>
                  </a:lnTo>
                  <a:lnTo>
                    <a:pt x="4281561" y="952379"/>
                  </a:lnTo>
                  <a:lnTo>
                    <a:pt x="4331495" y="986532"/>
                  </a:lnTo>
                  <a:lnTo>
                    <a:pt x="4381074" y="997935"/>
                  </a:lnTo>
                  <a:lnTo>
                    <a:pt x="4405782" y="993622"/>
                  </a:lnTo>
                  <a:lnTo>
                    <a:pt x="4458565" y="968431"/>
                  </a:lnTo>
                  <a:lnTo>
                    <a:pt x="4510004" y="928211"/>
                  </a:lnTo>
                  <a:lnTo>
                    <a:pt x="4560222" y="874328"/>
                  </a:lnTo>
                  <a:lnTo>
                    <a:pt x="4584912" y="842691"/>
                  </a:lnTo>
                  <a:lnTo>
                    <a:pt x="4609341" y="808149"/>
                  </a:lnTo>
                  <a:lnTo>
                    <a:pt x="4633527" y="770876"/>
                  </a:lnTo>
                  <a:lnTo>
                    <a:pt x="4657483" y="731040"/>
                  </a:lnTo>
                  <a:lnTo>
                    <a:pt x="4681226" y="688814"/>
                  </a:lnTo>
                  <a:lnTo>
                    <a:pt x="4704770" y="644367"/>
                  </a:lnTo>
                  <a:lnTo>
                    <a:pt x="4728131" y="597871"/>
                  </a:lnTo>
                  <a:lnTo>
                    <a:pt x="4751324" y="549497"/>
                  </a:lnTo>
                  <a:lnTo>
                    <a:pt x="4774365" y="499414"/>
                  </a:lnTo>
                  <a:lnTo>
                    <a:pt x="4797268" y="447795"/>
                  </a:lnTo>
                  <a:lnTo>
                    <a:pt x="4820050" y="394809"/>
                  </a:lnTo>
                  <a:lnTo>
                    <a:pt x="4842724" y="340628"/>
                  </a:lnTo>
                  <a:lnTo>
                    <a:pt x="4865307" y="285422"/>
                  </a:lnTo>
                  <a:lnTo>
                    <a:pt x="4887814" y="229362"/>
                  </a:lnTo>
                  <a:lnTo>
                    <a:pt x="4910259" y="172619"/>
                  </a:lnTo>
                  <a:lnTo>
                    <a:pt x="4932659" y="115364"/>
                  </a:lnTo>
                  <a:lnTo>
                    <a:pt x="4955029" y="57767"/>
                  </a:lnTo>
                  <a:lnTo>
                    <a:pt x="4977384" y="0"/>
                  </a:lnTo>
                </a:path>
              </a:pathLst>
            </a:custGeom>
            <a:grpFill/>
            <a:ln w="31750">
              <a:solidFill>
                <a:srgbClr val="006FC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pic>
          <p:nvPicPr>
            <p:cNvPr id="63" name="object 11">
              <a:extLst>
                <a:ext uri="{FF2B5EF4-FFF2-40B4-BE49-F238E27FC236}">
                  <a16:creationId xmlns:a16="http://schemas.microsoft.com/office/drawing/2014/main" id="{F8AF88F4-5212-B8E8-4119-C108796F1842}"/>
                </a:ext>
              </a:extLst>
            </p:cNvPr>
            <p:cNvPicPr/>
            <p:nvPr/>
          </p:nvPicPr>
          <p:blipFill>
            <a:blip r:embed="rId2" cstate="print"/>
            <a:stretch>
              <a:fillRect/>
            </a:stretch>
          </p:blipFill>
          <p:spPr>
            <a:xfrm>
              <a:off x="7045451" y="3029712"/>
              <a:ext cx="862583" cy="2729484"/>
            </a:xfrm>
            <a:prstGeom prst="rect">
              <a:avLst/>
            </a:prstGeom>
            <a:grpFill/>
          </p:spPr>
        </p:pic>
        <p:sp>
          <p:nvSpPr>
            <p:cNvPr id="128" name="object 12">
              <a:extLst>
                <a:ext uri="{FF2B5EF4-FFF2-40B4-BE49-F238E27FC236}">
                  <a16:creationId xmlns:a16="http://schemas.microsoft.com/office/drawing/2014/main" id="{A7B0A2B8-7859-95D3-A5C2-2AB7FA1DCD27}"/>
                </a:ext>
              </a:extLst>
            </p:cNvPr>
            <p:cNvSpPr/>
            <p:nvPr/>
          </p:nvSpPr>
          <p:spPr>
            <a:xfrm>
              <a:off x="7908036" y="3693706"/>
              <a:ext cx="738505" cy="701040"/>
            </a:xfrm>
            <a:custGeom>
              <a:avLst/>
              <a:gdLst/>
              <a:ahLst/>
              <a:cxnLst/>
              <a:rect l="l" t="t" r="r" b="b"/>
              <a:pathLst>
                <a:path w="738504" h="701039">
                  <a:moveTo>
                    <a:pt x="0" y="700811"/>
                  </a:moveTo>
                  <a:lnTo>
                    <a:pt x="738174" y="0"/>
                  </a:lnTo>
                </a:path>
              </a:pathLst>
            </a:custGeom>
            <a:grpFill/>
            <a:ln w="1270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129" name="object 13">
              <a:extLst>
                <a:ext uri="{FF2B5EF4-FFF2-40B4-BE49-F238E27FC236}">
                  <a16:creationId xmlns:a16="http://schemas.microsoft.com/office/drawing/2014/main" id="{76A74376-D5F7-16D7-9F1A-0AE8D9140226}"/>
                </a:ext>
              </a:extLst>
            </p:cNvPr>
            <p:cNvSpPr/>
            <p:nvPr/>
          </p:nvSpPr>
          <p:spPr>
            <a:xfrm>
              <a:off x="8610768" y="3649978"/>
              <a:ext cx="81915" cy="80645"/>
            </a:xfrm>
            <a:custGeom>
              <a:avLst/>
              <a:gdLst/>
              <a:ahLst/>
              <a:cxnLst/>
              <a:rect l="l" t="t" r="r" b="b"/>
              <a:pathLst>
                <a:path w="81915" h="80645">
                  <a:moveTo>
                    <a:pt x="81483" y="0"/>
                  </a:moveTo>
                  <a:lnTo>
                    <a:pt x="0" y="24841"/>
                  </a:lnTo>
                  <a:lnTo>
                    <a:pt x="52463" y="80098"/>
                  </a:lnTo>
                  <a:lnTo>
                    <a:pt x="81483" y="0"/>
                  </a:lnTo>
                  <a:close/>
                </a:path>
              </a:pathLst>
            </a:custGeom>
            <a:grp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130" name="object 14">
              <a:extLst>
                <a:ext uri="{FF2B5EF4-FFF2-40B4-BE49-F238E27FC236}">
                  <a16:creationId xmlns:a16="http://schemas.microsoft.com/office/drawing/2014/main" id="{05F00534-19DA-25DE-9085-1116C5B24164}"/>
                </a:ext>
              </a:extLst>
            </p:cNvPr>
            <p:cNvSpPr/>
            <p:nvPr/>
          </p:nvSpPr>
          <p:spPr>
            <a:xfrm>
              <a:off x="7908036" y="4395216"/>
              <a:ext cx="675640" cy="664210"/>
            </a:xfrm>
            <a:custGeom>
              <a:avLst/>
              <a:gdLst/>
              <a:ahLst/>
              <a:cxnLst/>
              <a:rect l="l" t="t" r="r" b="b"/>
              <a:pathLst>
                <a:path w="675640" h="664210">
                  <a:moveTo>
                    <a:pt x="0" y="0"/>
                  </a:moveTo>
                  <a:lnTo>
                    <a:pt x="675525" y="663638"/>
                  </a:lnTo>
                </a:path>
              </a:pathLst>
            </a:custGeom>
            <a:grpFill/>
            <a:ln w="1270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131" name="object 15">
              <a:extLst>
                <a:ext uri="{FF2B5EF4-FFF2-40B4-BE49-F238E27FC236}">
                  <a16:creationId xmlns:a16="http://schemas.microsoft.com/office/drawing/2014/main" id="{26C2DD24-287E-E0B1-15CD-2D4E539F846E}"/>
                </a:ext>
              </a:extLst>
            </p:cNvPr>
            <p:cNvSpPr/>
            <p:nvPr/>
          </p:nvSpPr>
          <p:spPr>
            <a:xfrm>
              <a:off x="8547799" y="5022772"/>
              <a:ext cx="81280" cy="80645"/>
            </a:xfrm>
            <a:custGeom>
              <a:avLst/>
              <a:gdLst/>
              <a:ahLst/>
              <a:cxnLst/>
              <a:rect l="l" t="t" r="r" b="b"/>
              <a:pathLst>
                <a:path w="81279" h="80645">
                  <a:moveTo>
                    <a:pt x="53403" y="0"/>
                  </a:moveTo>
                  <a:lnTo>
                    <a:pt x="0" y="54356"/>
                  </a:lnTo>
                  <a:lnTo>
                    <a:pt x="81051" y="80581"/>
                  </a:lnTo>
                  <a:lnTo>
                    <a:pt x="53403" y="0"/>
                  </a:lnTo>
                  <a:close/>
                </a:path>
              </a:pathLst>
            </a:custGeom>
            <a:grp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132" name="object 16">
              <a:extLst>
                <a:ext uri="{FF2B5EF4-FFF2-40B4-BE49-F238E27FC236}">
                  <a16:creationId xmlns:a16="http://schemas.microsoft.com/office/drawing/2014/main" id="{5F038AAE-9E1F-69FE-DC6F-CB3C7F8EAE31}"/>
                </a:ext>
              </a:extLst>
            </p:cNvPr>
            <p:cNvSpPr/>
            <p:nvPr/>
          </p:nvSpPr>
          <p:spPr>
            <a:xfrm>
              <a:off x="8813076" y="3327704"/>
              <a:ext cx="1444625" cy="1827530"/>
            </a:xfrm>
            <a:custGeom>
              <a:avLst/>
              <a:gdLst/>
              <a:ahLst/>
              <a:cxnLst/>
              <a:rect l="l" t="t" r="r" b="b"/>
              <a:pathLst>
                <a:path w="1444625" h="1827529">
                  <a:moveTo>
                    <a:pt x="429590" y="1710385"/>
                  </a:moveTo>
                  <a:lnTo>
                    <a:pt x="429475" y="1691335"/>
                  </a:lnTo>
                  <a:lnTo>
                    <a:pt x="428752" y="1683715"/>
                  </a:lnTo>
                  <a:lnTo>
                    <a:pt x="428625" y="1682445"/>
                  </a:lnTo>
                  <a:lnTo>
                    <a:pt x="425437" y="1673555"/>
                  </a:lnTo>
                  <a:lnTo>
                    <a:pt x="424992" y="1672285"/>
                  </a:lnTo>
                  <a:lnTo>
                    <a:pt x="418655" y="1664665"/>
                  </a:lnTo>
                  <a:lnTo>
                    <a:pt x="409651" y="1657045"/>
                  </a:lnTo>
                  <a:lnTo>
                    <a:pt x="409651" y="1641805"/>
                  </a:lnTo>
                  <a:lnTo>
                    <a:pt x="406107" y="1625295"/>
                  </a:lnTo>
                  <a:lnTo>
                    <a:pt x="399415" y="1615617"/>
                  </a:lnTo>
                  <a:lnTo>
                    <a:pt x="399415" y="1734515"/>
                  </a:lnTo>
                  <a:lnTo>
                    <a:pt x="399415" y="1743405"/>
                  </a:lnTo>
                  <a:lnTo>
                    <a:pt x="398018" y="1748485"/>
                  </a:lnTo>
                  <a:lnTo>
                    <a:pt x="393979" y="1753565"/>
                  </a:lnTo>
                  <a:lnTo>
                    <a:pt x="387553" y="1757375"/>
                  </a:lnTo>
                  <a:lnTo>
                    <a:pt x="378955" y="1761185"/>
                  </a:lnTo>
                  <a:lnTo>
                    <a:pt x="378955" y="1748485"/>
                  </a:lnTo>
                  <a:lnTo>
                    <a:pt x="378955" y="1743405"/>
                  </a:lnTo>
                  <a:lnTo>
                    <a:pt x="386118" y="1740865"/>
                  </a:lnTo>
                  <a:lnTo>
                    <a:pt x="393280" y="1737055"/>
                  </a:lnTo>
                  <a:lnTo>
                    <a:pt x="399415" y="1734515"/>
                  </a:lnTo>
                  <a:lnTo>
                    <a:pt x="399415" y="1615617"/>
                  </a:lnTo>
                  <a:lnTo>
                    <a:pt x="396455" y="1611325"/>
                  </a:lnTo>
                  <a:lnTo>
                    <a:pt x="395579" y="1610055"/>
                  </a:lnTo>
                  <a:lnTo>
                    <a:pt x="378955" y="1599158"/>
                  </a:lnTo>
                  <a:lnTo>
                    <a:pt x="378955" y="1641805"/>
                  </a:lnTo>
                  <a:lnTo>
                    <a:pt x="378955" y="1683715"/>
                  </a:lnTo>
                  <a:lnTo>
                    <a:pt x="378955" y="1692605"/>
                  </a:lnTo>
                  <a:lnTo>
                    <a:pt x="377558" y="1697685"/>
                  </a:lnTo>
                  <a:lnTo>
                    <a:pt x="373532" y="1701495"/>
                  </a:lnTo>
                  <a:lnTo>
                    <a:pt x="367093" y="1706575"/>
                  </a:lnTo>
                  <a:lnTo>
                    <a:pt x="358508" y="1710385"/>
                  </a:lnTo>
                  <a:lnTo>
                    <a:pt x="358508" y="1748485"/>
                  </a:lnTo>
                  <a:lnTo>
                    <a:pt x="358508" y="1767535"/>
                  </a:lnTo>
                  <a:lnTo>
                    <a:pt x="352361" y="1768805"/>
                  </a:lnTo>
                  <a:lnTo>
                    <a:pt x="338048" y="1771345"/>
                  </a:lnTo>
                  <a:lnTo>
                    <a:pt x="338048" y="1753565"/>
                  </a:lnTo>
                  <a:lnTo>
                    <a:pt x="338048" y="1751025"/>
                  </a:lnTo>
                  <a:lnTo>
                    <a:pt x="344690" y="1749755"/>
                  </a:lnTo>
                  <a:lnTo>
                    <a:pt x="351853" y="1748485"/>
                  </a:lnTo>
                  <a:lnTo>
                    <a:pt x="358508" y="1748485"/>
                  </a:lnTo>
                  <a:lnTo>
                    <a:pt x="358508" y="1710385"/>
                  </a:lnTo>
                  <a:lnTo>
                    <a:pt x="358508" y="1696415"/>
                  </a:lnTo>
                  <a:lnTo>
                    <a:pt x="358508" y="1691335"/>
                  </a:lnTo>
                  <a:lnTo>
                    <a:pt x="365658" y="1690065"/>
                  </a:lnTo>
                  <a:lnTo>
                    <a:pt x="372821" y="1686255"/>
                  </a:lnTo>
                  <a:lnTo>
                    <a:pt x="378955" y="1683715"/>
                  </a:lnTo>
                  <a:lnTo>
                    <a:pt x="378955" y="1641805"/>
                  </a:lnTo>
                  <a:lnTo>
                    <a:pt x="370154" y="1653235"/>
                  </a:lnTo>
                  <a:lnTo>
                    <a:pt x="346100" y="1663395"/>
                  </a:lnTo>
                  <a:lnTo>
                    <a:pt x="338048" y="1664830"/>
                  </a:lnTo>
                  <a:lnTo>
                    <a:pt x="338048" y="1696415"/>
                  </a:lnTo>
                  <a:lnTo>
                    <a:pt x="338048" y="1716735"/>
                  </a:lnTo>
                  <a:lnTo>
                    <a:pt x="331914" y="1718005"/>
                  </a:lnTo>
                  <a:lnTo>
                    <a:pt x="317588" y="1719275"/>
                  </a:lnTo>
                  <a:lnTo>
                    <a:pt x="317588" y="1753565"/>
                  </a:lnTo>
                  <a:lnTo>
                    <a:pt x="317588" y="1773885"/>
                  </a:lnTo>
                  <a:lnTo>
                    <a:pt x="304292" y="1775155"/>
                  </a:lnTo>
                  <a:lnTo>
                    <a:pt x="297129" y="1775155"/>
                  </a:lnTo>
                  <a:lnTo>
                    <a:pt x="297129" y="1753565"/>
                  </a:lnTo>
                  <a:lnTo>
                    <a:pt x="317588" y="1753565"/>
                  </a:lnTo>
                  <a:lnTo>
                    <a:pt x="317588" y="1719275"/>
                  </a:lnTo>
                  <a:lnTo>
                    <a:pt x="317588" y="1701495"/>
                  </a:lnTo>
                  <a:lnTo>
                    <a:pt x="317588" y="1700225"/>
                  </a:lnTo>
                  <a:lnTo>
                    <a:pt x="324243" y="1698955"/>
                  </a:lnTo>
                  <a:lnTo>
                    <a:pt x="331393" y="1697685"/>
                  </a:lnTo>
                  <a:lnTo>
                    <a:pt x="338048" y="1696415"/>
                  </a:lnTo>
                  <a:lnTo>
                    <a:pt x="338048" y="1664830"/>
                  </a:lnTo>
                  <a:lnTo>
                    <a:pt x="310349" y="1669745"/>
                  </a:lnTo>
                  <a:lnTo>
                    <a:pt x="297129" y="1670519"/>
                  </a:lnTo>
                  <a:lnTo>
                    <a:pt x="297129" y="1701495"/>
                  </a:lnTo>
                  <a:lnTo>
                    <a:pt x="297129" y="1721815"/>
                  </a:lnTo>
                  <a:lnTo>
                    <a:pt x="290487" y="1723085"/>
                  </a:lnTo>
                  <a:lnTo>
                    <a:pt x="276682" y="1723085"/>
                  </a:lnTo>
                  <a:lnTo>
                    <a:pt x="276682" y="1753565"/>
                  </a:lnTo>
                  <a:lnTo>
                    <a:pt x="276682" y="1775155"/>
                  </a:lnTo>
                  <a:lnTo>
                    <a:pt x="269519" y="1775155"/>
                  </a:lnTo>
                  <a:lnTo>
                    <a:pt x="256222" y="1773885"/>
                  </a:lnTo>
                  <a:lnTo>
                    <a:pt x="256222" y="1771345"/>
                  </a:lnTo>
                  <a:lnTo>
                    <a:pt x="256222" y="1753565"/>
                  </a:lnTo>
                  <a:lnTo>
                    <a:pt x="276682" y="1753565"/>
                  </a:lnTo>
                  <a:lnTo>
                    <a:pt x="276682" y="1723085"/>
                  </a:lnTo>
                  <a:lnTo>
                    <a:pt x="276682" y="1702765"/>
                  </a:lnTo>
                  <a:lnTo>
                    <a:pt x="282816" y="1702765"/>
                  </a:lnTo>
                  <a:lnTo>
                    <a:pt x="297129" y="1701495"/>
                  </a:lnTo>
                  <a:lnTo>
                    <a:pt x="297129" y="1670519"/>
                  </a:lnTo>
                  <a:lnTo>
                    <a:pt x="266446" y="1672285"/>
                  </a:lnTo>
                  <a:lnTo>
                    <a:pt x="256222" y="1671701"/>
                  </a:lnTo>
                  <a:lnTo>
                    <a:pt x="256222" y="1702765"/>
                  </a:lnTo>
                  <a:lnTo>
                    <a:pt x="256222" y="1723085"/>
                  </a:lnTo>
                  <a:lnTo>
                    <a:pt x="249059" y="1723085"/>
                  </a:lnTo>
                  <a:lnTo>
                    <a:pt x="235762" y="1721815"/>
                  </a:lnTo>
                  <a:lnTo>
                    <a:pt x="235762" y="1753565"/>
                  </a:lnTo>
                  <a:lnTo>
                    <a:pt x="235762" y="1771345"/>
                  </a:lnTo>
                  <a:lnTo>
                    <a:pt x="221449" y="1768805"/>
                  </a:lnTo>
                  <a:lnTo>
                    <a:pt x="215303" y="1767535"/>
                  </a:lnTo>
                  <a:lnTo>
                    <a:pt x="215303" y="1761185"/>
                  </a:lnTo>
                  <a:lnTo>
                    <a:pt x="215303" y="1751025"/>
                  </a:lnTo>
                  <a:lnTo>
                    <a:pt x="221957" y="1752295"/>
                  </a:lnTo>
                  <a:lnTo>
                    <a:pt x="228600" y="1752295"/>
                  </a:lnTo>
                  <a:lnTo>
                    <a:pt x="235762" y="1753565"/>
                  </a:lnTo>
                  <a:lnTo>
                    <a:pt x="235762" y="1721815"/>
                  </a:lnTo>
                  <a:lnTo>
                    <a:pt x="235762" y="1719275"/>
                  </a:lnTo>
                  <a:lnTo>
                    <a:pt x="235762" y="1701495"/>
                  </a:lnTo>
                  <a:lnTo>
                    <a:pt x="249059" y="1702765"/>
                  </a:lnTo>
                  <a:lnTo>
                    <a:pt x="256222" y="1702765"/>
                  </a:lnTo>
                  <a:lnTo>
                    <a:pt x="256222" y="1671701"/>
                  </a:lnTo>
                  <a:lnTo>
                    <a:pt x="222542" y="1669745"/>
                  </a:lnTo>
                  <a:lnTo>
                    <a:pt x="215303" y="1668462"/>
                  </a:lnTo>
                  <a:lnTo>
                    <a:pt x="215303" y="1698955"/>
                  </a:lnTo>
                  <a:lnTo>
                    <a:pt x="215303" y="1719275"/>
                  </a:lnTo>
                  <a:lnTo>
                    <a:pt x="200990" y="1718005"/>
                  </a:lnTo>
                  <a:lnTo>
                    <a:pt x="194856" y="1716735"/>
                  </a:lnTo>
                  <a:lnTo>
                    <a:pt x="194856" y="1747215"/>
                  </a:lnTo>
                  <a:lnTo>
                    <a:pt x="194856" y="1761185"/>
                  </a:lnTo>
                  <a:lnTo>
                    <a:pt x="186258" y="1757375"/>
                  </a:lnTo>
                  <a:lnTo>
                    <a:pt x="179832" y="1752295"/>
                  </a:lnTo>
                  <a:lnTo>
                    <a:pt x="175793" y="1748485"/>
                  </a:lnTo>
                  <a:lnTo>
                    <a:pt x="174396" y="1743405"/>
                  </a:lnTo>
                  <a:lnTo>
                    <a:pt x="178993" y="1743405"/>
                  </a:lnTo>
                  <a:lnTo>
                    <a:pt x="184111" y="1745945"/>
                  </a:lnTo>
                  <a:lnTo>
                    <a:pt x="189230" y="1745945"/>
                  </a:lnTo>
                  <a:lnTo>
                    <a:pt x="194856" y="1747215"/>
                  </a:lnTo>
                  <a:lnTo>
                    <a:pt x="194856" y="1716735"/>
                  </a:lnTo>
                  <a:lnTo>
                    <a:pt x="194856" y="1712925"/>
                  </a:lnTo>
                  <a:lnTo>
                    <a:pt x="194856" y="1710385"/>
                  </a:lnTo>
                  <a:lnTo>
                    <a:pt x="194856" y="1696415"/>
                  </a:lnTo>
                  <a:lnTo>
                    <a:pt x="208153" y="1698955"/>
                  </a:lnTo>
                  <a:lnTo>
                    <a:pt x="215303" y="1698955"/>
                  </a:lnTo>
                  <a:lnTo>
                    <a:pt x="215303" y="1668462"/>
                  </a:lnTo>
                  <a:lnTo>
                    <a:pt x="186791" y="1663395"/>
                  </a:lnTo>
                  <a:lnTo>
                    <a:pt x="174396" y="1658162"/>
                  </a:lnTo>
                  <a:lnTo>
                    <a:pt x="174396" y="1691335"/>
                  </a:lnTo>
                  <a:lnTo>
                    <a:pt x="174396" y="1710385"/>
                  </a:lnTo>
                  <a:lnTo>
                    <a:pt x="165798" y="1706575"/>
                  </a:lnTo>
                  <a:lnTo>
                    <a:pt x="159372" y="1701495"/>
                  </a:lnTo>
                  <a:lnTo>
                    <a:pt x="155333" y="1697685"/>
                  </a:lnTo>
                  <a:lnTo>
                    <a:pt x="153936" y="1692605"/>
                  </a:lnTo>
                  <a:lnTo>
                    <a:pt x="153936" y="1691335"/>
                  </a:lnTo>
                  <a:lnTo>
                    <a:pt x="153936" y="1686255"/>
                  </a:lnTo>
                  <a:lnTo>
                    <a:pt x="153936" y="1683715"/>
                  </a:lnTo>
                  <a:lnTo>
                    <a:pt x="160070" y="1686255"/>
                  </a:lnTo>
                  <a:lnTo>
                    <a:pt x="166725" y="1688795"/>
                  </a:lnTo>
                  <a:lnTo>
                    <a:pt x="174396" y="1691335"/>
                  </a:lnTo>
                  <a:lnTo>
                    <a:pt x="174396" y="1658162"/>
                  </a:lnTo>
                  <a:lnTo>
                    <a:pt x="162750" y="1653235"/>
                  </a:lnTo>
                  <a:lnTo>
                    <a:pt x="153936" y="1641805"/>
                  </a:lnTo>
                  <a:lnTo>
                    <a:pt x="161861" y="1630375"/>
                  </a:lnTo>
                  <a:lnTo>
                    <a:pt x="162750" y="1629105"/>
                  </a:lnTo>
                  <a:lnTo>
                    <a:pt x="186791" y="1620215"/>
                  </a:lnTo>
                  <a:lnTo>
                    <a:pt x="204673" y="1616405"/>
                  </a:lnTo>
                  <a:lnTo>
                    <a:pt x="222542" y="1612595"/>
                  </a:lnTo>
                  <a:lnTo>
                    <a:pt x="266446" y="1611325"/>
                  </a:lnTo>
                  <a:lnTo>
                    <a:pt x="310349" y="1612595"/>
                  </a:lnTo>
                  <a:lnTo>
                    <a:pt x="346100" y="1620215"/>
                  </a:lnTo>
                  <a:lnTo>
                    <a:pt x="370154" y="1629105"/>
                  </a:lnTo>
                  <a:lnTo>
                    <a:pt x="378955" y="1641805"/>
                  </a:lnTo>
                  <a:lnTo>
                    <a:pt x="378955" y="1599158"/>
                  </a:lnTo>
                  <a:lnTo>
                    <a:pt x="378142" y="1598625"/>
                  </a:lnTo>
                  <a:lnTo>
                    <a:pt x="353898" y="1589735"/>
                  </a:lnTo>
                  <a:lnTo>
                    <a:pt x="343166" y="1587195"/>
                  </a:lnTo>
                  <a:lnTo>
                    <a:pt x="331660" y="1585925"/>
                  </a:lnTo>
                  <a:lnTo>
                    <a:pt x="319379" y="1583385"/>
                  </a:lnTo>
                  <a:lnTo>
                    <a:pt x="306336" y="1582115"/>
                  </a:lnTo>
                  <a:lnTo>
                    <a:pt x="306844" y="1579575"/>
                  </a:lnTo>
                  <a:lnTo>
                    <a:pt x="306844" y="1577035"/>
                  </a:lnTo>
                  <a:lnTo>
                    <a:pt x="306844" y="1574495"/>
                  </a:lnTo>
                  <a:lnTo>
                    <a:pt x="305904" y="1566875"/>
                  </a:lnTo>
                  <a:lnTo>
                    <a:pt x="305600" y="1564335"/>
                  </a:lnTo>
                  <a:lnTo>
                    <a:pt x="301802" y="1555445"/>
                  </a:lnTo>
                  <a:lnTo>
                    <a:pt x="295414" y="1546555"/>
                  </a:lnTo>
                  <a:lnTo>
                    <a:pt x="287896" y="1540205"/>
                  </a:lnTo>
                  <a:lnTo>
                    <a:pt x="286397" y="1538935"/>
                  </a:lnTo>
                  <a:lnTo>
                    <a:pt x="286397" y="1528775"/>
                  </a:lnTo>
                  <a:lnTo>
                    <a:pt x="286397" y="1498295"/>
                  </a:lnTo>
                  <a:lnTo>
                    <a:pt x="282867" y="1481785"/>
                  </a:lnTo>
                  <a:lnTo>
                    <a:pt x="273202" y="1467815"/>
                  </a:lnTo>
                  <a:lnTo>
                    <a:pt x="272326" y="1466545"/>
                  </a:lnTo>
                  <a:lnTo>
                    <a:pt x="256222" y="1455991"/>
                  </a:lnTo>
                  <a:lnTo>
                    <a:pt x="256222" y="1498295"/>
                  </a:lnTo>
                  <a:lnTo>
                    <a:pt x="256222" y="1540205"/>
                  </a:lnTo>
                  <a:lnTo>
                    <a:pt x="256222" y="1549095"/>
                  </a:lnTo>
                  <a:lnTo>
                    <a:pt x="254825" y="1554175"/>
                  </a:lnTo>
                  <a:lnTo>
                    <a:pt x="250786" y="1559255"/>
                  </a:lnTo>
                  <a:lnTo>
                    <a:pt x="244360" y="1563065"/>
                  </a:lnTo>
                  <a:lnTo>
                    <a:pt x="235762" y="1566875"/>
                  </a:lnTo>
                  <a:lnTo>
                    <a:pt x="235762" y="1552905"/>
                  </a:lnTo>
                  <a:lnTo>
                    <a:pt x="235762" y="1547825"/>
                  </a:lnTo>
                  <a:lnTo>
                    <a:pt x="242925" y="1546555"/>
                  </a:lnTo>
                  <a:lnTo>
                    <a:pt x="250088" y="1542745"/>
                  </a:lnTo>
                  <a:lnTo>
                    <a:pt x="256222" y="1540205"/>
                  </a:lnTo>
                  <a:lnTo>
                    <a:pt x="256222" y="1498295"/>
                  </a:lnTo>
                  <a:lnTo>
                    <a:pt x="247421" y="1509725"/>
                  </a:lnTo>
                  <a:lnTo>
                    <a:pt x="223367" y="1519885"/>
                  </a:lnTo>
                  <a:lnTo>
                    <a:pt x="215303" y="1521320"/>
                  </a:lnTo>
                  <a:lnTo>
                    <a:pt x="215303" y="1552905"/>
                  </a:lnTo>
                  <a:lnTo>
                    <a:pt x="215303" y="1573225"/>
                  </a:lnTo>
                  <a:lnTo>
                    <a:pt x="209169" y="1574495"/>
                  </a:lnTo>
                  <a:lnTo>
                    <a:pt x="194856" y="1577035"/>
                  </a:lnTo>
                  <a:lnTo>
                    <a:pt x="194856" y="1557985"/>
                  </a:lnTo>
                  <a:lnTo>
                    <a:pt x="194856" y="1556715"/>
                  </a:lnTo>
                  <a:lnTo>
                    <a:pt x="201498" y="1555445"/>
                  </a:lnTo>
                  <a:lnTo>
                    <a:pt x="208661" y="1554175"/>
                  </a:lnTo>
                  <a:lnTo>
                    <a:pt x="215303" y="1552905"/>
                  </a:lnTo>
                  <a:lnTo>
                    <a:pt x="215303" y="1521320"/>
                  </a:lnTo>
                  <a:lnTo>
                    <a:pt x="187617" y="1526235"/>
                  </a:lnTo>
                  <a:lnTo>
                    <a:pt x="174396" y="1527009"/>
                  </a:lnTo>
                  <a:lnTo>
                    <a:pt x="174396" y="1557985"/>
                  </a:lnTo>
                  <a:lnTo>
                    <a:pt x="174396" y="1579575"/>
                  </a:lnTo>
                  <a:lnTo>
                    <a:pt x="153936" y="1579575"/>
                  </a:lnTo>
                  <a:lnTo>
                    <a:pt x="153936" y="1559255"/>
                  </a:lnTo>
                  <a:lnTo>
                    <a:pt x="160070" y="1559255"/>
                  </a:lnTo>
                  <a:lnTo>
                    <a:pt x="174396" y="1557985"/>
                  </a:lnTo>
                  <a:lnTo>
                    <a:pt x="174396" y="1527009"/>
                  </a:lnTo>
                  <a:lnTo>
                    <a:pt x="143713" y="1528775"/>
                  </a:lnTo>
                  <a:lnTo>
                    <a:pt x="133477" y="1528191"/>
                  </a:lnTo>
                  <a:lnTo>
                    <a:pt x="133477" y="1559255"/>
                  </a:lnTo>
                  <a:lnTo>
                    <a:pt x="133477" y="1579575"/>
                  </a:lnTo>
                  <a:lnTo>
                    <a:pt x="128371" y="1579575"/>
                  </a:lnTo>
                  <a:lnTo>
                    <a:pt x="128371" y="1712925"/>
                  </a:lnTo>
                  <a:lnTo>
                    <a:pt x="123253" y="1712925"/>
                  </a:lnTo>
                  <a:lnTo>
                    <a:pt x="113030" y="1711655"/>
                  </a:lnTo>
                  <a:lnTo>
                    <a:pt x="113030" y="1709115"/>
                  </a:lnTo>
                  <a:lnTo>
                    <a:pt x="113030" y="1691335"/>
                  </a:lnTo>
                  <a:lnTo>
                    <a:pt x="116611" y="1691335"/>
                  </a:lnTo>
                  <a:lnTo>
                    <a:pt x="119672" y="1692605"/>
                  </a:lnTo>
                  <a:lnTo>
                    <a:pt x="123253" y="1692605"/>
                  </a:lnTo>
                  <a:lnTo>
                    <a:pt x="123253" y="1700225"/>
                  </a:lnTo>
                  <a:lnTo>
                    <a:pt x="124790" y="1706575"/>
                  </a:lnTo>
                  <a:lnTo>
                    <a:pt x="128371" y="1712925"/>
                  </a:lnTo>
                  <a:lnTo>
                    <a:pt x="128371" y="1579575"/>
                  </a:lnTo>
                  <a:lnTo>
                    <a:pt x="113030" y="1579575"/>
                  </a:lnTo>
                  <a:lnTo>
                    <a:pt x="113030" y="1632915"/>
                  </a:lnTo>
                  <a:lnTo>
                    <a:pt x="113030" y="1653235"/>
                  </a:lnTo>
                  <a:lnTo>
                    <a:pt x="98704" y="1651965"/>
                  </a:lnTo>
                  <a:lnTo>
                    <a:pt x="92570" y="1650695"/>
                  </a:lnTo>
                  <a:lnTo>
                    <a:pt x="92570" y="1688795"/>
                  </a:lnTo>
                  <a:lnTo>
                    <a:pt x="92570" y="1709115"/>
                  </a:lnTo>
                  <a:lnTo>
                    <a:pt x="78244" y="1707845"/>
                  </a:lnTo>
                  <a:lnTo>
                    <a:pt x="72110" y="1706575"/>
                  </a:lnTo>
                  <a:lnTo>
                    <a:pt x="72110" y="1700225"/>
                  </a:lnTo>
                  <a:lnTo>
                    <a:pt x="72110" y="1686255"/>
                  </a:lnTo>
                  <a:lnTo>
                    <a:pt x="85407" y="1688795"/>
                  </a:lnTo>
                  <a:lnTo>
                    <a:pt x="92570" y="1688795"/>
                  </a:lnTo>
                  <a:lnTo>
                    <a:pt x="92570" y="1650695"/>
                  </a:lnTo>
                  <a:lnTo>
                    <a:pt x="92570" y="1643075"/>
                  </a:lnTo>
                  <a:lnTo>
                    <a:pt x="92570" y="1630375"/>
                  </a:lnTo>
                  <a:lnTo>
                    <a:pt x="105867" y="1632915"/>
                  </a:lnTo>
                  <a:lnTo>
                    <a:pt x="113030" y="1632915"/>
                  </a:lnTo>
                  <a:lnTo>
                    <a:pt x="113030" y="1579575"/>
                  </a:lnTo>
                  <a:lnTo>
                    <a:pt x="113030" y="1577035"/>
                  </a:lnTo>
                  <a:lnTo>
                    <a:pt x="113030" y="1557985"/>
                  </a:lnTo>
                  <a:lnTo>
                    <a:pt x="126326" y="1559255"/>
                  </a:lnTo>
                  <a:lnTo>
                    <a:pt x="133477" y="1559255"/>
                  </a:lnTo>
                  <a:lnTo>
                    <a:pt x="133477" y="1528191"/>
                  </a:lnTo>
                  <a:lnTo>
                    <a:pt x="99809" y="1526235"/>
                  </a:lnTo>
                  <a:lnTo>
                    <a:pt x="92570" y="1524952"/>
                  </a:lnTo>
                  <a:lnTo>
                    <a:pt x="92570" y="1556715"/>
                  </a:lnTo>
                  <a:lnTo>
                    <a:pt x="92570" y="1577035"/>
                  </a:lnTo>
                  <a:lnTo>
                    <a:pt x="78244" y="1574495"/>
                  </a:lnTo>
                  <a:lnTo>
                    <a:pt x="72110" y="1573225"/>
                  </a:lnTo>
                  <a:lnTo>
                    <a:pt x="72110" y="1624025"/>
                  </a:lnTo>
                  <a:lnTo>
                    <a:pt x="72110" y="1643075"/>
                  </a:lnTo>
                  <a:lnTo>
                    <a:pt x="63525" y="1639265"/>
                  </a:lnTo>
                  <a:lnTo>
                    <a:pt x="57086" y="1635455"/>
                  </a:lnTo>
                  <a:lnTo>
                    <a:pt x="53047" y="1630375"/>
                  </a:lnTo>
                  <a:lnTo>
                    <a:pt x="51650" y="1626565"/>
                  </a:lnTo>
                  <a:lnTo>
                    <a:pt x="51650" y="1681175"/>
                  </a:lnTo>
                  <a:lnTo>
                    <a:pt x="51650" y="1700225"/>
                  </a:lnTo>
                  <a:lnTo>
                    <a:pt x="43065" y="1696415"/>
                  </a:lnTo>
                  <a:lnTo>
                    <a:pt x="36626" y="1691335"/>
                  </a:lnTo>
                  <a:lnTo>
                    <a:pt x="32600" y="1687525"/>
                  </a:lnTo>
                  <a:lnTo>
                    <a:pt x="31203" y="1682445"/>
                  </a:lnTo>
                  <a:lnTo>
                    <a:pt x="31203" y="1673555"/>
                  </a:lnTo>
                  <a:lnTo>
                    <a:pt x="37338" y="1676095"/>
                  </a:lnTo>
                  <a:lnTo>
                    <a:pt x="43980" y="1678635"/>
                  </a:lnTo>
                  <a:lnTo>
                    <a:pt x="51650" y="1681175"/>
                  </a:lnTo>
                  <a:lnTo>
                    <a:pt x="51650" y="1626565"/>
                  </a:lnTo>
                  <a:lnTo>
                    <a:pt x="51650" y="1616405"/>
                  </a:lnTo>
                  <a:lnTo>
                    <a:pt x="57797" y="1620215"/>
                  </a:lnTo>
                  <a:lnTo>
                    <a:pt x="64439" y="1622755"/>
                  </a:lnTo>
                  <a:lnTo>
                    <a:pt x="72110" y="1624025"/>
                  </a:lnTo>
                  <a:lnTo>
                    <a:pt x="72110" y="1573225"/>
                  </a:lnTo>
                  <a:lnTo>
                    <a:pt x="72110" y="1566875"/>
                  </a:lnTo>
                  <a:lnTo>
                    <a:pt x="72110" y="1552905"/>
                  </a:lnTo>
                  <a:lnTo>
                    <a:pt x="85407" y="1555445"/>
                  </a:lnTo>
                  <a:lnTo>
                    <a:pt x="92570" y="1556715"/>
                  </a:lnTo>
                  <a:lnTo>
                    <a:pt x="92570" y="1524952"/>
                  </a:lnTo>
                  <a:lnTo>
                    <a:pt x="64058" y="1519885"/>
                  </a:lnTo>
                  <a:lnTo>
                    <a:pt x="51650" y="1514652"/>
                  </a:lnTo>
                  <a:lnTo>
                    <a:pt x="51650" y="1547825"/>
                  </a:lnTo>
                  <a:lnTo>
                    <a:pt x="51650" y="1566875"/>
                  </a:lnTo>
                  <a:lnTo>
                    <a:pt x="43065" y="1563065"/>
                  </a:lnTo>
                  <a:lnTo>
                    <a:pt x="36626" y="1557985"/>
                  </a:lnTo>
                  <a:lnTo>
                    <a:pt x="32600" y="1554175"/>
                  </a:lnTo>
                  <a:lnTo>
                    <a:pt x="31203" y="1549095"/>
                  </a:lnTo>
                  <a:lnTo>
                    <a:pt x="31203" y="1540205"/>
                  </a:lnTo>
                  <a:lnTo>
                    <a:pt x="37338" y="1542745"/>
                  </a:lnTo>
                  <a:lnTo>
                    <a:pt x="43980" y="1545285"/>
                  </a:lnTo>
                  <a:lnTo>
                    <a:pt x="51650" y="1547825"/>
                  </a:lnTo>
                  <a:lnTo>
                    <a:pt x="51650" y="1514652"/>
                  </a:lnTo>
                  <a:lnTo>
                    <a:pt x="40005" y="1509725"/>
                  </a:lnTo>
                  <a:lnTo>
                    <a:pt x="31203" y="1498295"/>
                  </a:lnTo>
                  <a:lnTo>
                    <a:pt x="40005" y="1485595"/>
                  </a:lnTo>
                  <a:lnTo>
                    <a:pt x="64058" y="1476705"/>
                  </a:lnTo>
                  <a:lnTo>
                    <a:pt x="99809" y="1470355"/>
                  </a:lnTo>
                  <a:lnTo>
                    <a:pt x="143713" y="1467815"/>
                  </a:lnTo>
                  <a:lnTo>
                    <a:pt x="187617" y="1470355"/>
                  </a:lnTo>
                  <a:lnTo>
                    <a:pt x="223367" y="1476705"/>
                  </a:lnTo>
                  <a:lnTo>
                    <a:pt x="247421" y="1485595"/>
                  </a:lnTo>
                  <a:lnTo>
                    <a:pt x="256222" y="1498295"/>
                  </a:lnTo>
                  <a:lnTo>
                    <a:pt x="256222" y="1455991"/>
                  </a:lnTo>
                  <a:lnTo>
                    <a:pt x="254889" y="1455115"/>
                  </a:lnTo>
                  <a:lnTo>
                    <a:pt x="230644" y="1447495"/>
                  </a:lnTo>
                  <a:lnTo>
                    <a:pt x="211442" y="1442415"/>
                  </a:lnTo>
                  <a:lnTo>
                    <a:pt x="167297" y="1437335"/>
                  </a:lnTo>
                  <a:lnTo>
                    <a:pt x="143192" y="1437335"/>
                  </a:lnTo>
                  <a:lnTo>
                    <a:pt x="102704" y="1438605"/>
                  </a:lnTo>
                  <a:lnTo>
                    <a:pt x="55486" y="1446225"/>
                  </a:lnTo>
                  <a:lnTo>
                    <a:pt x="16332" y="1465275"/>
                  </a:lnTo>
                  <a:lnTo>
                    <a:pt x="0" y="1498295"/>
                  </a:lnTo>
                  <a:lnTo>
                    <a:pt x="0" y="1549095"/>
                  </a:lnTo>
                  <a:lnTo>
                    <a:pt x="1257" y="1559255"/>
                  </a:lnTo>
                  <a:lnTo>
                    <a:pt x="5054" y="1569415"/>
                  </a:lnTo>
                  <a:lnTo>
                    <a:pt x="11442" y="1578305"/>
                  </a:lnTo>
                  <a:lnTo>
                    <a:pt x="20459" y="1584655"/>
                  </a:lnTo>
                  <a:lnTo>
                    <a:pt x="20459" y="1594815"/>
                  </a:lnTo>
                  <a:lnTo>
                    <a:pt x="12090" y="1602435"/>
                  </a:lnTo>
                  <a:lnTo>
                    <a:pt x="5626" y="1610055"/>
                  </a:lnTo>
                  <a:lnTo>
                    <a:pt x="1473" y="1620215"/>
                  </a:lnTo>
                  <a:lnTo>
                    <a:pt x="0" y="1631645"/>
                  </a:lnTo>
                  <a:lnTo>
                    <a:pt x="0" y="1682445"/>
                  </a:lnTo>
                  <a:lnTo>
                    <a:pt x="31508" y="1724355"/>
                  </a:lnTo>
                  <a:lnTo>
                    <a:pt x="74942" y="1738325"/>
                  </a:lnTo>
                  <a:lnTo>
                    <a:pt x="119100" y="1743405"/>
                  </a:lnTo>
                  <a:lnTo>
                    <a:pt x="143192" y="1743405"/>
                  </a:lnTo>
                  <a:lnTo>
                    <a:pt x="146735" y="1761185"/>
                  </a:lnTo>
                  <a:lnTo>
                    <a:pt x="198945" y="1795475"/>
                  </a:lnTo>
                  <a:lnTo>
                    <a:pt x="239407" y="1803095"/>
                  </a:lnTo>
                  <a:lnTo>
                    <a:pt x="286397" y="1805635"/>
                  </a:lnTo>
                  <a:lnTo>
                    <a:pt x="326898" y="1803095"/>
                  </a:lnTo>
                  <a:lnTo>
                    <a:pt x="374103" y="1795475"/>
                  </a:lnTo>
                  <a:lnTo>
                    <a:pt x="413258" y="1776425"/>
                  </a:lnTo>
                  <a:lnTo>
                    <a:pt x="413880" y="1775155"/>
                  </a:lnTo>
                  <a:lnTo>
                    <a:pt x="415772" y="1771345"/>
                  </a:lnTo>
                  <a:lnTo>
                    <a:pt x="420789" y="1761185"/>
                  </a:lnTo>
                  <a:lnTo>
                    <a:pt x="429590" y="1743405"/>
                  </a:lnTo>
                  <a:lnTo>
                    <a:pt x="429590" y="1734515"/>
                  </a:lnTo>
                  <a:lnTo>
                    <a:pt x="429590" y="1723085"/>
                  </a:lnTo>
                  <a:lnTo>
                    <a:pt x="429590" y="1719275"/>
                  </a:lnTo>
                  <a:lnTo>
                    <a:pt x="429590" y="1710385"/>
                  </a:lnTo>
                  <a:close/>
                </a:path>
                <a:path w="1444625" h="1827529">
                  <a:moveTo>
                    <a:pt x="806450" y="416407"/>
                  </a:moveTo>
                  <a:lnTo>
                    <a:pt x="800214" y="374777"/>
                  </a:lnTo>
                  <a:lnTo>
                    <a:pt x="791895" y="319252"/>
                  </a:lnTo>
                  <a:lnTo>
                    <a:pt x="785647" y="277596"/>
                  </a:lnTo>
                  <a:lnTo>
                    <a:pt x="758609" y="277596"/>
                  </a:lnTo>
                  <a:lnTo>
                    <a:pt x="758609" y="374777"/>
                  </a:lnTo>
                  <a:lnTo>
                    <a:pt x="660831" y="374777"/>
                  </a:lnTo>
                  <a:lnTo>
                    <a:pt x="669163" y="319252"/>
                  </a:lnTo>
                  <a:lnTo>
                    <a:pt x="750290" y="319252"/>
                  </a:lnTo>
                  <a:lnTo>
                    <a:pt x="758609" y="374777"/>
                  </a:lnTo>
                  <a:lnTo>
                    <a:pt x="758609" y="277596"/>
                  </a:lnTo>
                  <a:lnTo>
                    <a:pt x="702437" y="277596"/>
                  </a:lnTo>
                  <a:lnTo>
                    <a:pt x="696201" y="235966"/>
                  </a:lnTo>
                  <a:lnTo>
                    <a:pt x="687882" y="180441"/>
                  </a:lnTo>
                  <a:lnTo>
                    <a:pt x="681647" y="138798"/>
                  </a:lnTo>
                  <a:lnTo>
                    <a:pt x="654596" y="138798"/>
                  </a:lnTo>
                  <a:lnTo>
                    <a:pt x="654596" y="235966"/>
                  </a:lnTo>
                  <a:lnTo>
                    <a:pt x="564464" y="235966"/>
                  </a:lnTo>
                  <a:lnTo>
                    <a:pt x="564464" y="374777"/>
                  </a:lnTo>
                  <a:lnTo>
                    <a:pt x="466686" y="374777"/>
                  </a:lnTo>
                  <a:lnTo>
                    <a:pt x="475005" y="319252"/>
                  </a:lnTo>
                  <a:lnTo>
                    <a:pt x="556133" y="319252"/>
                  </a:lnTo>
                  <a:lnTo>
                    <a:pt x="564464" y="374777"/>
                  </a:lnTo>
                  <a:lnTo>
                    <a:pt x="564464" y="235966"/>
                  </a:lnTo>
                  <a:lnTo>
                    <a:pt x="556831" y="235966"/>
                  </a:lnTo>
                  <a:lnTo>
                    <a:pt x="565150" y="180441"/>
                  </a:lnTo>
                  <a:lnTo>
                    <a:pt x="646277" y="180441"/>
                  </a:lnTo>
                  <a:lnTo>
                    <a:pt x="654596" y="235966"/>
                  </a:lnTo>
                  <a:lnTo>
                    <a:pt x="654596" y="138798"/>
                  </a:lnTo>
                  <a:lnTo>
                    <a:pt x="605370" y="138798"/>
                  </a:lnTo>
                  <a:lnTo>
                    <a:pt x="599122" y="97155"/>
                  </a:lnTo>
                  <a:lnTo>
                    <a:pt x="590804" y="41630"/>
                  </a:lnTo>
                  <a:lnTo>
                    <a:pt x="584568" y="0"/>
                  </a:lnTo>
                  <a:lnTo>
                    <a:pt x="557530" y="0"/>
                  </a:lnTo>
                  <a:lnTo>
                    <a:pt x="557530" y="97155"/>
                  </a:lnTo>
                  <a:lnTo>
                    <a:pt x="529094" y="97155"/>
                  </a:lnTo>
                  <a:lnTo>
                    <a:pt x="529094" y="138798"/>
                  </a:lnTo>
                  <a:lnTo>
                    <a:pt x="508292" y="277596"/>
                  </a:lnTo>
                  <a:lnTo>
                    <a:pt x="502056" y="235966"/>
                  </a:lnTo>
                  <a:lnTo>
                    <a:pt x="493737" y="180441"/>
                  </a:lnTo>
                  <a:lnTo>
                    <a:pt x="487489" y="138798"/>
                  </a:lnTo>
                  <a:lnTo>
                    <a:pt x="529094" y="138798"/>
                  </a:lnTo>
                  <a:lnTo>
                    <a:pt x="529094" y="97155"/>
                  </a:lnTo>
                  <a:lnTo>
                    <a:pt x="460451" y="97155"/>
                  </a:lnTo>
                  <a:lnTo>
                    <a:pt x="460451" y="235966"/>
                  </a:lnTo>
                  <a:lnTo>
                    <a:pt x="370319" y="235966"/>
                  </a:lnTo>
                  <a:lnTo>
                    <a:pt x="370319" y="374777"/>
                  </a:lnTo>
                  <a:lnTo>
                    <a:pt x="272542" y="374777"/>
                  </a:lnTo>
                  <a:lnTo>
                    <a:pt x="280860" y="319252"/>
                  </a:lnTo>
                  <a:lnTo>
                    <a:pt x="361988" y="319252"/>
                  </a:lnTo>
                  <a:lnTo>
                    <a:pt x="370319" y="374777"/>
                  </a:lnTo>
                  <a:lnTo>
                    <a:pt x="370319" y="235966"/>
                  </a:lnTo>
                  <a:lnTo>
                    <a:pt x="362673" y="235966"/>
                  </a:lnTo>
                  <a:lnTo>
                    <a:pt x="371005" y="180441"/>
                  </a:lnTo>
                  <a:lnTo>
                    <a:pt x="452132" y="180441"/>
                  </a:lnTo>
                  <a:lnTo>
                    <a:pt x="460451" y="235966"/>
                  </a:lnTo>
                  <a:lnTo>
                    <a:pt x="460451" y="97155"/>
                  </a:lnTo>
                  <a:lnTo>
                    <a:pt x="459752" y="97155"/>
                  </a:lnTo>
                  <a:lnTo>
                    <a:pt x="468071" y="41630"/>
                  </a:lnTo>
                  <a:lnTo>
                    <a:pt x="549198" y="41630"/>
                  </a:lnTo>
                  <a:lnTo>
                    <a:pt x="557530" y="97155"/>
                  </a:lnTo>
                  <a:lnTo>
                    <a:pt x="557530" y="0"/>
                  </a:lnTo>
                  <a:lnTo>
                    <a:pt x="432028" y="0"/>
                  </a:lnTo>
                  <a:lnTo>
                    <a:pt x="411213" y="138798"/>
                  </a:lnTo>
                  <a:lnTo>
                    <a:pt x="334949" y="138798"/>
                  </a:lnTo>
                  <a:lnTo>
                    <a:pt x="314147" y="277596"/>
                  </a:lnTo>
                  <a:lnTo>
                    <a:pt x="244805" y="277596"/>
                  </a:lnTo>
                  <a:lnTo>
                    <a:pt x="224002" y="416407"/>
                  </a:lnTo>
                  <a:lnTo>
                    <a:pt x="418147" y="416407"/>
                  </a:lnTo>
                  <a:lnTo>
                    <a:pt x="411911" y="374777"/>
                  </a:lnTo>
                  <a:lnTo>
                    <a:pt x="403593" y="319252"/>
                  </a:lnTo>
                  <a:lnTo>
                    <a:pt x="397344" y="277596"/>
                  </a:lnTo>
                  <a:lnTo>
                    <a:pt x="438962" y="277596"/>
                  </a:lnTo>
                  <a:lnTo>
                    <a:pt x="418147" y="416407"/>
                  </a:lnTo>
                  <a:lnTo>
                    <a:pt x="612305" y="416407"/>
                  </a:lnTo>
                  <a:lnTo>
                    <a:pt x="606056" y="374777"/>
                  </a:lnTo>
                  <a:lnTo>
                    <a:pt x="597738" y="319252"/>
                  </a:lnTo>
                  <a:lnTo>
                    <a:pt x="591502" y="277596"/>
                  </a:lnTo>
                  <a:lnTo>
                    <a:pt x="633107" y="277596"/>
                  </a:lnTo>
                  <a:lnTo>
                    <a:pt x="612305" y="416407"/>
                  </a:lnTo>
                  <a:lnTo>
                    <a:pt x="806450" y="416407"/>
                  </a:lnTo>
                  <a:close/>
                </a:path>
                <a:path w="1444625" h="1827529">
                  <a:moveTo>
                    <a:pt x="937082" y="1718005"/>
                  </a:moveTo>
                  <a:lnTo>
                    <a:pt x="936967" y="1698955"/>
                  </a:lnTo>
                  <a:lnTo>
                    <a:pt x="936244" y="1691335"/>
                  </a:lnTo>
                  <a:lnTo>
                    <a:pt x="936117" y="1690065"/>
                  </a:lnTo>
                  <a:lnTo>
                    <a:pt x="932929" y="1681175"/>
                  </a:lnTo>
                  <a:lnTo>
                    <a:pt x="932484" y="1679905"/>
                  </a:lnTo>
                  <a:lnTo>
                    <a:pt x="926147" y="1672285"/>
                  </a:lnTo>
                  <a:lnTo>
                    <a:pt x="917130" y="1664665"/>
                  </a:lnTo>
                  <a:lnTo>
                    <a:pt x="917130" y="1649425"/>
                  </a:lnTo>
                  <a:lnTo>
                    <a:pt x="913599" y="1632915"/>
                  </a:lnTo>
                  <a:lnTo>
                    <a:pt x="906907" y="1623237"/>
                  </a:lnTo>
                  <a:lnTo>
                    <a:pt x="906907" y="1742135"/>
                  </a:lnTo>
                  <a:lnTo>
                    <a:pt x="906907" y="1751025"/>
                  </a:lnTo>
                  <a:lnTo>
                    <a:pt x="905510" y="1756105"/>
                  </a:lnTo>
                  <a:lnTo>
                    <a:pt x="901471" y="1761185"/>
                  </a:lnTo>
                  <a:lnTo>
                    <a:pt x="895045" y="1764995"/>
                  </a:lnTo>
                  <a:lnTo>
                    <a:pt x="886447" y="1768805"/>
                  </a:lnTo>
                  <a:lnTo>
                    <a:pt x="886447" y="1756105"/>
                  </a:lnTo>
                  <a:lnTo>
                    <a:pt x="886447" y="1751025"/>
                  </a:lnTo>
                  <a:lnTo>
                    <a:pt x="893610" y="1748485"/>
                  </a:lnTo>
                  <a:lnTo>
                    <a:pt x="900772" y="1744675"/>
                  </a:lnTo>
                  <a:lnTo>
                    <a:pt x="906907" y="1742135"/>
                  </a:lnTo>
                  <a:lnTo>
                    <a:pt x="906907" y="1623237"/>
                  </a:lnTo>
                  <a:lnTo>
                    <a:pt x="903947" y="1618945"/>
                  </a:lnTo>
                  <a:lnTo>
                    <a:pt x="903071" y="1617675"/>
                  </a:lnTo>
                  <a:lnTo>
                    <a:pt x="886447" y="1606778"/>
                  </a:lnTo>
                  <a:lnTo>
                    <a:pt x="886447" y="1649425"/>
                  </a:lnTo>
                  <a:lnTo>
                    <a:pt x="886447" y="1691335"/>
                  </a:lnTo>
                  <a:lnTo>
                    <a:pt x="886447" y="1700225"/>
                  </a:lnTo>
                  <a:lnTo>
                    <a:pt x="885050" y="1705305"/>
                  </a:lnTo>
                  <a:lnTo>
                    <a:pt x="881011" y="1709115"/>
                  </a:lnTo>
                  <a:lnTo>
                    <a:pt x="874585" y="1714195"/>
                  </a:lnTo>
                  <a:lnTo>
                    <a:pt x="866000" y="1718005"/>
                  </a:lnTo>
                  <a:lnTo>
                    <a:pt x="866000" y="1756105"/>
                  </a:lnTo>
                  <a:lnTo>
                    <a:pt x="866000" y="1775155"/>
                  </a:lnTo>
                  <a:lnTo>
                    <a:pt x="859853" y="1776425"/>
                  </a:lnTo>
                  <a:lnTo>
                    <a:pt x="845540" y="1778965"/>
                  </a:lnTo>
                  <a:lnTo>
                    <a:pt x="845540" y="1761185"/>
                  </a:lnTo>
                  <a:lnTo>
                    <a:pt x="845540" y="1758645"/>
                  </a:lnTo>
                  <a:lnTo>
                    <a:pt x="852182" y="1757375"/>
                  </a:lnTo>
                  <a:lnTo>
                    <a:pt x="859345" y="1756105"/>
                  </a:lnTo>
                  <a:lnTo>
                    <a:pt x="866000" y="1756105"/>
                  </a:lnTo>
                  <a:lnTo>
                    <a:pt x="866000" y="1718005"/>
                  </a:lnTo>
                  <a:lnTo>
                    <a:pt x="866000" y="1704035"/>
                  </a:lnTo>
                  <a:lnTo>
                    <a:pt x="866000" y="1698955"/>
                  </a:lnTo>
                  <a:lnTo>
                    <a:pt x="873150" y="1697685"/>
                  </a:lnTo>
                  <a:lnTo>
                    <a:pt x="880313" y="1693875"/>
                  </a:lnTo>
                  <a:lnTo>
                    <a:pt x="886447" y="1691335"/>
                  </a:lnTo>
                  <a:lnTo>
                    <a:pt x="886447" y="1649425"/>
                  </a:lnTo>
                  <a:lnTo>
                    <a:pt x="877646" y="1660855"/>
                  </a:lnTo>
                  <a:lnTo>
                    <a:pt x="853592" y="1671015"/>
                  </a:lnTo>
                  <a:lnTo>
                    <a:pt x="845540" y="1672450"/>
                  </a:lnTo>
                  <a:lnTo>
                    <a:pt x="845540" y="1704035"/>
                  </a:lnTo>
                  <a:lnTo>
                    <a:pt x="845540" y="1724355"/>
                  </a:lnTo>
                  <a:lnTo>
                    <a:pt x="839406" y="1725625"/>
                  </a:lnTo>
                  <a:lnTo>
                    <a:pt x="825080" y="1726895"/>
                  </a:lnTo>
                  <a:lnTo>
                    <a:pt x="825080" y="1761185"/>
                  </a:lnTo>
                  <a:lnTo>
                    <a:pt x="825080" y="1781505"/>
                  </a:lnTo>
                  <a:lnTo>
                    <a:pt x="811784" y="1782775"/>
                  </a:lnTo>
                  <a:lnTo>
                    <a:pt x="804621" y="1782775"/>
                  </a:lnTo>
                  <a:lnTo>
                    <a:pt x="804621" y="1761185"/>
                  </a:lnTo>
                  <a:lnTo>
                    <a:pt x="825080" y="1761185"/>
                  </a:lnTo>
                  <a:lnTo>
                    <a:pt x="825080" y="1726895"/>
                  </a:lnTo>
                  <a:lnTo>
                    <a:pt x="825080" y="1709115"/>
                  </a:lnTo>
                  <a:lnTo>
                    <a:pt x="825080" y="1707845"/>
                  </a:lnTo>
                  <a:lnTo>
                    <a:pt x="831735" y="1706575"/>
                  </a:lnTo>
                  <a:lnTo>
                    <a:pt x="838885" y="1705305"/>
                  </a:lnTo>
                  <a:lnTo>
                    <a:pt x="845540" y="1704035"/>
                  </a:lnTo>
                  <a:lnTo>
                    <a:pt x="845540" y="1672450"/>
                  </a:lnTo>
                  <a:lnTo>
                    <a:pt x="817841" y="1677365"/>
                  </a:lnTo>
                  <a:lnTo>
                    <a:pt x="804621" y="1678139"/>
                  </a:lnTo>
                  <a:lnTo>
                    <a:pt x="804621" y="1709115"/>
                  </a:lnTo>
                  <a:lnTo>
                    <a:pt x="804621" y="1729435"/>
                  </a:lnTo>
                  <a:lnTo>
                    <a:pt x="797979" y="1730705"/>
                  </a:lnTo>
                  <a:lnTo>
                    <a:pt x="784174" y="1730705"/>
                  </a:lnTo>
                  <a:lnTo>
                    <a:pt x="784174" y="1761185"/>
                  </a:lnTo>
                  <a:lnTo>
                    <a:pt x="784174" y="1782775"/>
                  </a:lnTo>
                  <a:lnTo>
                    <a:pt x="777011" y="1782775"/>
                  </a:lnTo>
                  <a:lnTo>
                    <a:pt x="763714" y="1781505"/>
                  </a:lnTo>
                  <a:lnTo>
                    <a:pt x="763714" y="1778965"/>
                  </a:lnTo>
                  <a:lnTo>
                    <a:pt x="763714" y="1761185"/>
                  </a:lnTo>
                  <a:lnTo>
                    <a:pt x="784174" y="1761185"/>
                  </a:lnTo>
                  <a:lnTo>
                    <a:pt x="784174" y="1730705"/>
                  </a:lnTo>
                  <a:lnTo>
                    <a:pt x="784174" y="1710385"/>
                  </a:lnTo>
                  <a:lnTo>
                    <a:pt x="790308" y="1710385"/>
                  </a:lnTo>
                  <a:lnTo>
                    <a:pt x="804621" y="1709115"/>
                  </a:lnTo>
                  <a:lnTo>
                    <a:pt x="804621" y="1678139"/>
                  </a:lnTo>
                  <a:lnTo>
                    <a:pt x="773938" y="1679905"/>
                  </a:lnTo>
                  <a:lnTo>
                    <a:pt x="763714" y="1679321"/>
                  </a:lnTo>
                  <a:lnTo>
                    <a:pt x="763714" y="1710385"/>
                  </a:lnTo>
                  <a:lnTo>
                    <a:pt x="763714" y="1730705"/>
                  </a:lnTo>
                  <a:lnTo>
                    <a:pt x="756551" y="1730705"/>
                  </a:lnTo>
                  <a:lnTo>
                    <a:pt x="743254" y="1729435"/>
                  </a:lnTo>
                  <a:lnTo>
                    <a:pt x="743254" y="1761185"/>
                  </a:lnTo>
                  <a:lnTo>
                    <a:pt x="743254" y="1778965"/>
                  </a:lnTo>
                  <a:lnTo>
                    <a:pt x="728941" y="1776425"/>
                  </a:lnTo>
                  <a:lnTo>
                    <a:pt x="722795" y="1775155"/>
                  </a:lnTo>
                  <a:lnTo>
                    <a:pt x="722795" y="1768805"/>
                  </a:lnTo>
                  <a:lnTo>
                    <a:pt x="722795" y="1758645"/>
                  </a:lnTo>
                  <a:lnTo>
                    <a:pt x="729449" y="1759915"/>
                  </a:lnTo>
                  <a:lnTo>
                    <a:pt x="736092" y="1759915"/>
                  </a:lnTo>
                  <a:lnTo>
                    <a:pt x="743254" y="1761185"/>
                  </a:lnTo>
                  <a:lnTo>
                    <a:pt x="743254" y="1729435"/>
                  </a:lnTo>
                  <a:lnTo>
                    <a:pt x="743254" y="1726895"/>
                  </a:lnTo>
                  <a:lnTo>
                    <a:pt x="743254" y="1709115"/>
                  </a:lnTo>
                  <a:lnTo>
                    <a:pt x="756551" y="1710385"/>
                  </a:lnTo>
                  <a:lnTo>
                    <a:pt x="763714" y="1710385"/>
                  </a:lnTo>
                  <a:lnTo>
                    <a:pt x="763714" y="1679321"/>
                  </a:lnTo>
                  <a:lnTo>
                    <a:pt x="730034" y="1677365"/>
                  </a:lnTo>
                  <a:lnTo>
                    <a:pt x="722795" y="1676082"/>
                  </a:lnTo>
                  <a:lnTo>
                    <a:pt x="722795" y="1706575"/>
                  </a:lnTo>
                  <a:lnTo>
                    <a:pt x="722795" y="1726895"/>
                  </a:lnTo>
                  <a:lnTo>
                    <a:pt x="708482" y="1725625"/>
                  </a:lnTo>
                  <a:lnTo>
                    <a:pt x="702348" y="1724355"/>
                  </a:lnTo>
                  <a:lnTo>
                    <a:pt x="702348" y="1754835"/>
                  </a:lnTo>
                  <a:lnTo>
                    <a:pt x="702348" y="1768805"/>
                  </a:lnTo>
                  <a:lnTo>
                    <a:pt x="693750" y="1764995"/>
                  </a:lnTo>
                  <a:lnTo>
                    <a:pt x="687324" y="1759915"/>
                  </a:lnTo>
                  <a:lnTo>
                    <a:pt x="683285" y="1756105"/>
                  </a:lnTo>
                  <a:lnTo>
                    <a:pt x="681888" y="1751025"/>
                  </a:lnTo>
                  <a:lnTo>
                    <a:pt x="686485" y="1751025"/>
                  </a:lnTo>
                  <a:lnTo>
                    <a:pt x="691603" y="1753565"/>
                  </a:lnTo>
                  <a:lnTo>
                    <a:pt x="696722" y="1753565"/>
                  </a:lnTo>
                  <a:lnTo>
                    <a:pt x="702348" y="1754835"/>
                  </a:lnTo>
                  <a:lnTo>
                    <a:pt x="702348" y="1724355"/>
                  </a:lnTo>
                  <a:lnTo>
                    <a:pt x="702348" y="1720545"/>
                  </a:lnTo>
                  <a:lnTo>
                    <a:pt x="702348" y="1718005"/>
                  </a:lnTo>
                  <a:lnTo>
                    <a:pt x="702348" y="1704035"/>
                  </a:lnTo>
                  <a:lnTo>
                    <a:pt x="715645" y="1706575"/>
                  </a:lnTo>
                  <a:lnTo>
                    <a:pt x="722795" y="1706575"/>
                  </a:lnTo>
                  <a:lnTo>
                    <a:pt x="722795" y="1676082"/>
                  </a:lnTo>
                  <a:lnTo>
                    <a:pt x="694283" y="1671015"/>
                  </a:lnTo>
                  <a:lnTo>
                    <a:pt x="681888" y="1665782"/>
                  </a:lnTo>
                  <a:lnTo>
                    <a:pt x="681888" y="1698955"/>
                  </a:lnTo>
                  <a:lnTo>
                    <a:pt x="681888" y="1718005"/>
                  </a:lnTo>
                  <a:lnTo>
                    <a:pt x="673290" y="1714195"/>
                  </a:lnTo>
                  <a:lnTo>
                    <a:pt x="666864" y="1709115"/>
                  </a:lnTo>
                  <a:lnTo>
                    <a:pt x="662825" y="1705305"/>
                  </a:lnTo>
                  <a:lnTo>
                    <a:pt x="661428" y="1700225"/>
                  </a:lnTo>
                  <a:lnTo>
                    <a:pt x="661428" y="1698955"/>
                  </a:lnTo>
                  <a:lnTo>
                    <a:pt x="661428" y="1693875"/>
                  </a:lnTo>
                  <a:lnTo>
                    <a:pt x="661428" y="1691335"/>
                  </a:lnTo>
                  <a:lnTo>
                    <a:pt x="667562" y="1693875"/>
                  </a:lnTo>
                  <a:lnTo>
                    <a:pt x="674217" y="1696415"/>
                  </a:lnTo>
                  <a:lnTo>
                    <a:pt x="681888" y="1698955"/>
                  </a:lnTo>
                  <a:lnTo>
                    <a:pt x="681888" y="1665782"/>
                  </a:lnTo>
                  <a:lnTo>
                    <a:pt x="670229" y="1660855"/>
                  </a:lnTo>
                  <a:lnTo>
                    <a:pt x="661428" y="1649425"/>
                  </a:lnTo>
                  <a:lnTo>
                    <a:pt x="669353" y="1637995"/>
                  </a:lnTo>
                  <a:lnTo>
                    <a:pt x="670229" y="1636725"/>
                  </a:lnTo>
                  <a:lnTo>
                    <a:pt x="694283" y="1627835"/>
                  </a:lnTo>
                  <a:lnTo>
                    <a:pt x="712165" y="1624025"/>
                  </a:lnTo>
                  <a:lnTo>
                    <a:pt x="730034" y="1620215"/>
                  </a:lnTo>
                  <a:lnTo>
                    <a:pt x="773938" y="1618945"/>
                  </a:lnTo>
                  <a:lnTo>
                    <a:pt x="817841" y="1620215"/>
                  </a:lnTo>
                  <a:lnTo>
                    <a:pt x="853592" y="1627835"/>
                  </a:lnTo>
                  <a:lnTo>
                    <a:pt x="877646" y="1636725"/>
                  </a:lnTo>
                  <a:lnTo>
                    <a:pt x="886447" y="1649425"/>
                  </a:lnTo>
                  <a:lnTo>
                    <a:pt x="886447" y="1606778"/>
                  </a:lnTo>
                  <a:lnTo>
                    <a:pt x="885634" y="1606245"/>
                  </a:lnTo>
                  <a:lnTo>
                    <a:pt x="861390" y="1597355"/>
                  </a:lnTo>
                  <a:lnTo>
                    <a:pt x="850658" y="1594815"/>
                  </a:lnTo>
                  <a:lnTo>
                    <a:pt x="839139" y="1593545"/>
                  </a:lnTo>
                  <a:lnTo>
                    <a:pt x="826871" y="1591005"/>
                  </a:lnTo>
                  <a:lnTo>
                    <a:pt x="813828" y="1589735"/>
                  </a:lnTo>
                  <a:lnTo>
                    <a:pt x="814336" y="1587195"/>
                  </a:lnTo>
                  <a:lnTo>
                    <a:pt x="814336" y="1584655"/>
                  </a:lnTo>
                  <a:lnTo>
                    <a:pt x="814336" y="1582115"/>
                  </a:lnTo>
                  <a:lnTo>
                    <a:pt x="813396" y="1574495"/>
                  </a:lnTo>
                  <a:lnTo>
                    <a:pt x="813092" y="1571955"/>
                  </a:lnTo>
                  <a:lnTo>
                    <a:pt x="809294" y="1563065"/>
                  </a:lnTo>
                  <a:lnTo>
                    <a:pt x="802906" y="1554175"/>
                  </a:lnTo>
                  <a:lnTo>
                    <a:pt x="795388" y="1547825"/>
                  </a:lnTo>
                  <a:lnTo>
                    <a:pt x="793889" y="1546555"/>
                  </a:lnTo>
                  <a:lnTo>
                    <a:pt x="793889" y="1536395"/>
                  </a:lnTo>
                  <a:lnTo>
                    <a:pt x="793889" y="1505915"/>
                  </a:lnTo>
                  <a:lnTo>
                    <a:pt x="790359" y="1489405"/>
                  </a:lnTo>
                  <a:lnTo>
                    <a:pt x="780694" y="1475435"/>
                  </a:lnTo>
                  <a:lnTo>
                    <a:pt x="779818" y="1474165"/>
                  </a:lnTo>
                  <a:lnTo>
                    <a:pt x="763714" y="1463611"/>
                  </a:lnTo>
                  <a:lnTo>
                    <a:pt x="763714" y="1505915"/>
                  </a:lnTo>
                  <a:lnTo>
                    <a:pt x="763714" y="1547825"/>
                  </a:lnTo>
                  <a:lnTo>
                    <a:pt x="763714" y="1556715"/>
                  </a:lnTo>
                  <a:lnTo>
                    <a:pt x="762317" y="1561795"/>
                  </a:lnTo>
                  <a:lnTo>
                    <a:pt x="758278" y="1566875"/>
                  </a:lnTo>
                  <a:lnTo>
                    <a:pt x="751840" y="1570685"/>
                  </a:lnTo>
                  <a:lnTo>
                    <a:pt x="743254" y="1574495"/>
                  </a:lnTo>
                  <a:lnTo>
                    <a:pt x="743254" y="1560525"/>
                  </a:lnTo>
                  <a:lnTo>
                    <a:pt x="743254" y="1555445"/>
                  </a:lnTo>
                  <a:lnTo>
                    <a:pt x="750417" y="1554175"/>
                  </a:lnTo>
                  <a:lnTo>
                    <a:pt x="757580" y="1550365"/>
                  </a:lnTo>
                  <a:lnTo>
                    <a:pt x="763714" y="1547825"/>
                  </a:lnTo>
                  <a:lnTo>
                    <a:pt x="763714" y="1505915"/>
                  </a:lnTo>
                  <a:lnTo>
                    <a:pt x="754900" y="1517345"/>
                  </a:lnTo>
                  <a:lnTo>
                    <a:pt x="730859" y="1527505"/>
                  </a:lnTo>
                  <a:lnTo>
                    <a:pt x="722795" y="1528940"/>
                  </a:lnTo>
                  <a:lnTo>
                    <a:pt x="722795" y="1560525"/>
                  </a:lnTo>
                  <a:lnTo>
                    <a:pt x="722795" y="1580845"/>
                  </a:lnTo>
                  <a:lnTo>
                    <a:pt x="716661" y="1582115"/>
                  </a:lnTo>
                  <a:lnTo>
                    <a:pt x="702348" y="1584655"/>
                  </a:lnTo>
                  <a:lnTo>
                    <a:pt x="702348" y="1565605"/>
                  </a:lnTo>
                  <a:lnTo>
                    <a:pt x="702348" y="1564335"/>
                  </a:lnTo>
                  <a:lnTo>
                    <a:pt x="708990" y="1563065"/>
                  </a:lnTo>
                  <a:lnTo>
                    <a:pt x="716153" y="1561795"/>
                  </a:lnTo>
                  <a:lnTo>
                    <a:pt x="722795" y="1560525"/>
                  </a:lnTo>
                  <a:lnTo>
                    <a:pt x="722795" y="1528940"/>
                  </a:lnTo>
                  <a:lnTo>
                    <a:pt x="695109" y="1533855"/>
                  </a:lnTo>
                  <a:lnTo>
                    <a:pt x="681888" y="1534629"/>
                  </a:lnTo>
                  <a:lnTo>
                    <a:pt x="681888" y="1565605"/>
                  </a:lnTo>
                  <a:lnTo>
                    <a:pt x="681888" y="1587195"/>
                  </a:lnTo>
                  <a:lnTo>
                    <a:pt x="661428" y="1587195"/>
                  </a:lnTo>
                  <a:lnTo>
                    <a:pt x="661428" y="1566875"/>
                  </a:lnTo>
                  <a:lnTo>
                    <a:pt x="667562" y="1566875"/>
                  </a:lnTo>
                  <a:lnTo>
                    <a:pt x="681888" y="1565605"/>
                  </a:lnTo>
                  <a:lnTo>
                    <a:pt x="681888" y="1534629"/>
                  </a:lnTo>
                  <a:lnTo>
                    <a:pt x="651205" y="1536395"/>
                  </a:lnTo>
                  <a:lnTo>
                    <a:pt x="640969" y="1535811"/>
                  </a:lnTo>
                  <a:lnTo>
                    <a:pt x="640969" y="1566875"/>
                  </a:lnTo>
                  <a:lnTo>
                    <a:pt x="640969" y="1587195"/>
                  </a:lnTo>
                  <a:lnTo>
                    <a:pt x="635863" y="1587195"/>
                  </a:lnTo>
                  <a:lnTo>
                    <a:pt x="635863" y="1720545"/>
                  </a:lnTo>
                  <a:lnTo>
                    <a:pt x="630745" y="1720545"/>
                  </a:lnTo>
                  <a:lnTo>
                    <a:pt x="620522" y="1719275"/>
                  </a:lnTo>
                  <a:lnTo>
                    <a:pt x="620522" y="1716735"/>
                  </a:lnTo>
                  <a:lnTo>
                    <a:pt x="620522" y="1698955"/>
                  </a:lnTo>
                  <a:lnTo>
                    <a:pt x="624090" y="1698955"/>
                  </a:lnTo>
                  <a:lnTo>
                    <a:pt x="627164" y="1700225"/>
                  </a:lnTo>
                  <a:lnTo>
                    <a:pt x="630745" y="1700225"/>
                  </a:lnTo>
                  <a:lnTo>
                    <a:pt x="630745" y="1707845"/>
                  </a:lnTo>
                  <a:lnTo>
                    <a:pt x="632282" y="1714195"/>
                  </a:lnTo>
                  <a:lnTo>
                    <a:pt x="635863" y="1720545"/>
                  </a:lnTo>
                  <a:lnTo>
                    <a:pt x="635863" y="1587195"/>
                  </a:lnTo>
                  <a:lnTo>
                    <a:pt x="620522" y="1587195"/>
                  </a:lnTo>
                  <a:lnTo>
                    <a:pt x="620522" y="1640535"/>
                  </a:lnTo>
                  <a:lnTo>
                    <a:pt x="620522" y="1660855"/>
                  </a:lnTo>
                  <a:lnTo>
                    <a:pt x="606196" y="1659585"/>
                  </a:lnTo>
                  <a:lnTo>
                    <a:pt x="600062" y="1658315"/>
                  </a:lnTo>
                  <a:lnTo>
                    <a:pt x="600062" y="1696415"/>
                  </a:lnTo>
                  <a:lnTo>
                    <a:pt x="600062" y="1716735"/>
                  </a:lnTo>
                  <a:lnTo>
                    <a:pt x="585736" y="1715465"/>
                  </a:lnTo>
                  <a:lnTo>
                    <a:pt x="579602" y="1714195"/>
                  </a:lnTo>
                  <a:lnTo>
                    <a:pt x="579602" y="1707845"/>
                  </a:lnTo>
                  <a:lnTo>
                    <a:pt x="579602" y="1693875"/>
                  </a:lnTo>
                  <a:lnTo>
                    <a:pt x="592899" y="1696415"/>
                  </a:lnTo>
                  <a:lnTo>
                    <a:pt x="600062" y="1696415"/>
                  </a:lnTo>
                  <a:lnTo>
                    <a:pt x="600062" y="1658315"/>
                  </a:lnTo>
                  <a:lnTo>
                    <a:pt x="600062" y="1650695"/>
                  </a:lnTo>
                  <a:lnTo>
                    <a:pt x="600062" y="1637995"/>
                  </a:lnTo>
                  <a:lnTo>
                    <a:pt x="613359" y="1640535"/>
                  </a:lnTo>
                  <a:lnTo>
                    <a:pt x="620522" y="1640535"/>
                  </a:lnTo>
                  <a:lnTo>
                    <a:pt x="620522" y="1587195"/>
                  </a:lnTo>
                  <a:lnTo>
                    <a:pt x="620522" y="1584655"/>
                  </a:lnTo>
                  <a:lnTo>
                    <a:pt x="620522" y="1565605"/>
                  </a:lnTo>
                  <a:lnTo>
                    <a:pt x="633818" y="1566875"/>
                  </a:lnTo>
                  <a:lnTo>
                    <a:pt x="640969" y="1566875"/>
                  </a:lnTo>
                  <a:lnTo>
                    <a:pt x="640969" y="1535811"/>
                  </a:lnTo>
                  <a:lnTo>
                    <a:pt x="607301" y="1533855"/>
                  </a:lnTo>
                  <a:lnTo>
                    <a:pt x="600062" y="1532572"/>
                  </a:lnTo>
                  <a:lnTo>
                    <a:pt x="600062" y="1564335"/>
                  </a:lnTo>
                  <a:lnTo>
                    <a:pt x="600062" y="1584655"/>
                  </a:lnTo>
                  <a:lnTo>
                    <a:pt x="585736" y="1582115"/>
                  </a:lnTo>
                  <a:lnTo>
                    <a:pt x="579602" y="1580845"/>
                  </a:lnTo>
                  <a:lnTo>
                    <a:pt x="579602" y="1631645"/>
                  </a:lnTo>
                  <a:lnTo>
                    <a:pt x="579602" y="1650695"/>
                  </a:lnTo>
                  <a:lnTo>
                    <a:pt x="571017" y="1646885"/>
                  </a:lnTo>
                  <a:lnTo>
                    <a:pt x="564578" y="1643075"/>
                  </a:lnTo>
                  <a:lnTo>
                    <a:pt x="560539" y="1637995"/>
                  </a:lnTo>
                  <a:lnTo>
                    <a:pt x="559142" y="1634185"/>
                  </a:lnTo>
                  <a:lnTo>
                    <a:pt x="559142" y="1688795"/>
                  </a:lnTo>
                  <a:lnTo>
                    <a:pt x="559142" y="1707845"/>
                  </a:lnTo>
                  <a:lnTo>
                    <a:pt x="550557" y="1704035"/>
                  </a:lnTo>
                  <a:lnTo>
                    <a:pt x="544118" y="1698955"/>
                  </a:lnTo>
                  <a:lnTo>
                    <a:pt x="540092" y="1695145"/>
                  </a:lnTo>
                  <a:lnTo>
                    <a:pt x="538695" y="1690065"/>
                  </a:lnTo>
                  <a:lnTo>
                    <a:pt x="538695" y="1681175"/>
                  </a:lnTo>
                  <a:lnTo>
                    <a:pt x="544830" y="1683715"/>
                  </a:lnTo>
                  <a:lnTo>
                    <a:pt x="551472" y="1686255"/>
                  </a:lnTo>
                  <a:lnTo>
                    <a:pt x="559142" y="1688795"/>
                  </a:lnTo>
                  <a:lnTo>
                    <a:pt x="559142" y="1634185"/>
                  </a:lnTo>
                  <a:lnTo>
                    <a:pt x="559142" y="1624025"/>
                  </a:lnTo>
                  <a:lnTo>
                    <a:pt x="565289" y="1627835"/>
                  </a:lnTo>
                  <a:lnTo>
                    <a:pt x="571931" y="1630375"/>
                  </a:lnTo>
                  <a:lnTo>
                    <a:pt x="579602" y="1631645"/>
                  </a:lnTo>
                  <a:lnTo>
                    <a:pt x="579602" y="1580845"/>
                  </a:lnTo>
                  <a:lnTo>
                    <a:pt x="579602" y="1574495"/>
                  </a:lnTo>
                  <a:lnTo>
                    <a:pt x="579602" y="1560525"/>
                  </a:lnTo>
                  <a:lnTo>
                    <a:pt x="592899" y="1563065"/>
                  </a:lnTo>
                  <a:lnTo>
                    <a:pt x="600062" y="1564335"/>
                  </a:lnTo>
                  <a:lnTo>
                    <a:pt x="600062" y="1532572"/>
                  </a:lnTo>
                  <a:lnTo>
                    <a:pt x="571550" y="1527505"/>
                  </a:lnTo>
                  <a:lnTo>
                    <a:pt x="559142" y="1522272"/>
                  </a:lnTo>
                  <a:lnTo>
                    <a:pt x="559142" y="1555445"/>
                  </a:lnTo>
                  <a:lnTo>
                    <a:pt x="559142" y="1574495"/>
                  </a:lnTo>
                  <a:lnTo>
                    <a:pt x="550557" y="1570685"/>
                  </a:lnTo>
                  <a:lnTo>
                    <a:pt x="544118" y="1565605"/>
                  </a:lnTo>
                  <a:lnTo>
                    <a:pt x="540092" y="1561795"/>
                  </a:lnTo>
                  <a:lnTo>
                    <a:pt x="538695" y="1556715"/>
                  </a:lnTo>
                  <a:lnTo>
                    <a:pt x="538695" y="1547825"/>
                  </a:lnTo>
                  <a:lnTo>
                    <a:pt x="544830" y="1550365"/>
                  </a:lnTo>
                  <a:lnTo>
                    <a:pt x="551472" y="1552905"/>
                  </a:lnTo>
                  <a:lnTo>
                    <a:pt x="559142" y="1555445"/>
                  </a:lnTo>
                  <a:lnTo>
                    <a:pt x="559142" y="1522272"/>
                  </a:lnTo>
                  <a:lnTo>
                    <a:pt x="547497" y="1517345"/>
                  </a:lnTo>
                  <a:lnTo>
                    <a:pt x="538695" y="1505915"/>
                  </a:lnTo>
                  <a:lnTo>
                    <a:pt x="547497" y="1493215"/>
                  </a:lnTo>
                  <a:lnTo>
                    <a:pt x="571550" y="1484325"/>
                  </a:lnTo>
                  <a:lnTo>
                    <a:pt x="607301" y="1477975"/>
                  </a:lnTo>
                  <a:lnTo>
                    <a:pt x="651205" y="1475435"/>
                  </a:lnTo>
                  <a:lnTo>
                    <a:pt x="695109" y="1477975"/>
                  </a:lnTo>
                  <a:lnTo>
                    <a:pt x="730859" y="1484325"/>
                  </a:lnTo>
                  <a:lnTo>
                    <a:pt x="754900" y="1493215"/>
                  </a:lnTo>
                  <a:lnTo>
                    <a:pt x="763714" y="1505915"/>
                  </a:lnTo>
                  <a:lnTo>
                    <a:pt x="763714" y="1463611"/>
                  </a:lnTo>
                  <a:lnTo>
                    <a:pt x="762381" y="1462735"/>
                  </a:lnTo>
                  <a:lnTo>
                    <a:pt x="738136" y="1455115"/>
                  </a:lnTo>
                  <a:lnTo>
                    <a:pt x="718934" y="1450035"/>
                  </a:lnTo>
                  <a:lnTo>
                    <a:pt x="674776" y="1444955"/>
                  </a:lnTo>
                  <a:lnTo>
                    <a:pt x="650684" y="1444955"/>
                  </a:lnTo>
                  <a:lnTo>
                    <a:pt x="610196" y="1446225"/>
                  </a:lnTo>
                  <a:lnTo>
                    <a:pt x="562978" y="1453845"/>
                  </a:lnTo>
                  <a:lnTo>
                    <a:pt x="523824" y="1472895"/>
                  </a:lnTo>
                  <a:lnTo>
                    <a:pt x="507492" y="1505915"/>
                  </a:lnTo>
                  <a:lnTo>
                    <a:pt x="507492" y="1556715"/>
                  </a:lnTo>
                  <a:lnTo>
                    <a:pt x="508749" y="1566875"/>
                  </a:lnTo>
                  <a:lnTo>
                    <a:pt x="512546" y="1577035"/>
                  </a:lnTo>
                  <a:lnTo>
                    <a:pt x="518934" y="1585925"/>
                  </a:lnTo>
                  <a:lnTo>
                    <a:pt x="527951" y="1592275"/>
                  </a:lnTo>
                  <a:lnTo>
                    <a:pt x="527951" y="1602435"/>
                  </a:lnTo>
                  <a:lnTo>
                    <a:pt x="519582" y="1610055"/>
                  </a:lnTo>
                  <a:lnTo>
                    <a:pt x="513118" y="1617675"/>
                  </a:lnTo>
                  <a:lnTo>
                    <a:pt x="508965" y="1627835"/>
                  </a:lnTo>
                  <a:lnTo>
                    <a:pt x="507492" y="1639265"/>
                  </a:lnTo>
                  <a:lnTo>
                    <a:pt x="507492" y="1690065"/>
                  </a:lnTo>
                  <a:lnTo>
                    <a:pt x="539000" y="1731975"/>
                  </a:lnTo>
                  <a:lnTo>
                    <a:pt x="582434" y="1745945"/>
                  </a:lnTo>
                  <a:lnTo>
                    <a:pt x="626592" y="1751025"/>
                  </a:lnTo>
                  <a:lnTo>
                    <a:pt x="650684" y="1751025"/>
                  </a:lnTo>
                  <a:lnTo>
                    <a:pt x="654227" y="1768805"/>
                  </a:lnTo>
                  <a:lnTo>
                    <a:pt x="706437" y="1803095"/>
                  </a:lnTo>
                  <a:lnTo>
                    <a:pt x="746899" y="1810715"/>
                  </a:lnTo>
                  <a:lnTo>
                    <a:pt x="793889" y="1813255"/>
                  </a:lnTo>
                  <a:lnTo>
                    <a:pt x="834377" y="1810715"/>
                  </a:lnTo>
                  <a:lnTo>
                    <a:pt x="881595" y="1803095"/>
                  </a:lnTo>
                  <a:lnTo>
                    <a:pt x="920750" y="1784045"/>
                  </a:lnTo>
                  <a:lnTo>
                    <a:pt x="921372" y="1782775"/>
                  </a:lnTo>
                  <a:lnTo>
                    <a:pt x="923264" y="1778965"/>
                  </a:lnTo>
                  <a:lnTo>
                    <a:pt x="928281" y="1768805"/>
                  </a:lnTo>
                  <a:lnTo>
                    <a:pt x="937082" y="1751025"/>
                  </a:lnTo>
                  <a:lnTo>
                    <a:pt x="937082" y="1742135"/>
                  </a:lnTo>
                  <a:lnTo>
                    <a:pt x="937082" y="1730705"/>
                  </a:lnTo>
                  <a:lnTo>
                    <a:pt x="937082" y="1726895"/>
                  </a:lnTo>
                  <a:lnTo>
                    <a:pt x="937082" y="1718005"/>
                  </a:lnTo>
                  <a:close/>
                </a:path>
                <a:path w="1444625" h="1827529">
                  <a:moveTo>
                    <a:pt x="1444574" y="1730400"/>
                  </a:moveTo>
                  <a:lnTo>
                    <a:pt x="1439062" y="1692300"/>
                  </a:lnTo>
                  <a:lnTo>
                    <a:pt x="1433639" y="1684680"/>
                  </a:lnTo>
                  <a:lnTo>
                    <a:pt x="1424622" y="1677060"/>
                  </a:lnTo>
                  <a:lnTo>
                    <a:pt x="1424622" y="1661820"/>
                  </a:lnTo>
                  <a:lnTo>
                    <a:pt x="1421091" y="1645310"/>
                  </a:lnTo>
                  <a:lnTo>
                    <a:pt x="1414399" y="1636433"/>
                  </a:lnTo>
                  <a:lnTo>
                    <a:pt x="1414399" y="1755800"/>
                  </a:lnTo>
                  <a:lnTo>
                    <a:pt x="1414399" y="1764690"/>
                  </a:lnTo>
                  <a:lnTo>
                    <a:pt x="1413002" y="1769770"/>
                  </a:lnTo>
                  <a:lnTo>
                    <a:pt x="1408963" y="1774850"/>
                  </a:lnTo>
                  <a:lnTo>
                    <a:pt x="1402537" y="1778660"/>
                  </a:lnTo>
                  <a:lnTo>
                    <a:pt x="1393939" y="1782470"/>
                  </a:lnTo>
                  <a:lnTo>
                    <a:pt x="1393939" y="1768500"/>
                  </a:lnTo>
                  <a:lnTo>
                    <a:pt x="1393939" y="1763420"/>
                  </a:lnTo>
                  <a:lnTo>
                    <a:pt x="1401102" y="1762150"/>
                  </a:lnTo>
                  <a:lnTo>
                    <a:pt x="1408264" y="1758340"/>
                  </a:lnTo>
                  <a:lnTo>
                    <a:pt x="1414399" y="1755800"/>
                  </a:lnTo>
                  <a:lnTo>
                    <a:pt x="1414399" y="1636433"/>
                  </a:lnTo>
                  <a:lnTo>
                    <a:pt x="1410563" y="1631340"/>
                  </a:lnTo>
                  <a:lnTo>
                    <a:pt x="1393939" y="1620443"/>
                  </a:lnTo>
                  <a:lnTo>
                    <a:pt x="1393939" y="1661820"/>
                  </a:lnTo>
                  <a:lnTo>
                    <a:pt x="1393939" y="1703730"/>
                  </a:lnTo>
                  <a:lnTo>
                    <a:pt x="1393939" y="1713890"/>
                  </a:lnTo>
                  <a:lnTo>
                    <a:pt x="1392542" y="1717700"/>
                  </a:lnTo>
                  <a:lnTo>
                    <a:pt x="1388503" y="1722780"/>
                  </a:lnTo>
                  <a:lnTo>
                    <a:pt x="1382077" y="1726590"/>
                  </a:lnTo>
                  <a:lnTo>
                    <a:pt x="1373492" y="1730400"/>
                  </a:lnTo>
                  <a:lnTo>
                    <a:pt x="1373492" y="1768500"/>
                  </a:lnTo>
                  <a:lnTo>
                    <a:pt x="1373492" y="1788820"/>
                  </a:lnTo>
                  <a:lnTo>
                    <a:pt x="1367345" y="1790090"/>
                  </a:lnTo>
                  <a:lnTo>
                    <a:pt x="1353032" y="1792630"/>
                  </a:lnTo>
                  <a:lnTo>
                    <a:pt x="1353032" y="1772310"/>
                  </a:lnTo>
                  <a:lnTo>
                    <a:pt x="1359674" y="1771040"/>
                  </a:lnTo>
                  <a:lnTo>
                    <a:pt x="1366837" y="1769770"/>
                  </a:lnTo>
                  <a:lnTo>
                    <a:pt x="1373492" y="1768500"/>
                  </a:lnTo>
                  <a:lnTo>
                    <a:pt x="1373492" y="1730400"/>
                  </a:lnTo>
                  <a:lnTo>
                    <a:pt x="1373492" y="1717700"/>
                  </a:lnTo>
                  <a:lnTo>
                    <a:pt x="1373492" y="1716430"/>
                  </a:lnTo>
                  <a:lnTo>
                    <a:pt x="1373492" y="1712620"/>
                  </a:lnTo>
                  <a:lnTo>
                    <a:pt x="1387805" y="1707540"/>
                  </a:lnTo>
                  <a:lnTo>
                    <a:pt x="1393939" y="1703730"/>
                  </a:lnTo>
                  <a:lnTo>
                    <a:pt x="1393939" y="1661820"/>
                  </a:lnTo>
                  <a:lnTo>
                    <a:pt x="1385138" y="1674520"/>
                  </a:lnTo>
                  <a:lnTo>
                    <a:pt x="1361084" y="1683410"/>
                  </a:lnTo>
                  <a:lnTo>
                    <a:pt x="1353032" y="1685137"/>
                  </a:lnTo>
                  <a:lnTo>
                    <a:pt x="1353032" y="1717700"/>
                  </a:lnTo>
                  <a:lnTo>
                    <a:pt x="1353032" y="1736750"/>
                  </a:lnTo>
                  <a:lnTo>
                    <a:pt x="1346898" y="1738020"/>
                  </a:lnTo>
                  <a:lnTo>
                    <a:pt x="1332572" y="1740560"/>
                  </a:lnTo>
                  <a:lnTo>
                    <a:pt x="1332572" y="1773580"/>
                  </a:lnTo>
                  <a:lnTo>
                    <a:pt x="1332572" y="1795170"/>
                  </a:lnTo>
                  <a:lnTo>
                    <a:pt x="1312113" y="1795170"/>
                  </a:lnTo>
                  <a:lnTo>
                    <a:pt x="1312113" y="1774850"/>
                  </a:lnTo>
                  <a:lnTo>
                    <a:pt x="1318260" y="1774850"/>
                  </a:lnTo>
                  <a:lnTo>
                    <a:pt x="1332572" y="1773580"/>
                  </a:lnTo>
                  <a:lnTo>
                    <a:pt x="1332572" y="1740560"/>
                  </a:lnTo>
                  <a:lnTo>
                    <a:pt x="1332572" y="1722780"/>
                  </a:lnTo>
                  <a:lnTo>
                    <a:pt x="1332572" y="1720240"/>
                  </a:lnTo>
                  <a:lnTo>
                    <a:pt x="1339227" y="1718970"/>
                  </a:lnTo>
                  <a:lnTo>
                    <a:pt x="1346377" y="1718970"/>
                  </a:lnTo>
                  <a:lnTo>
                    <a:pt x="1353032" y="1717700"/>
                  </a:lnTo>
                  <a:lnTo>
                    <a:pt x="1353032" y="1685137"/>
                  </a:lnTo>
                  <a:lnTo>
                    <a:pt x="1325333" y="1691030"/>
                  </a:lnTo>
                  <a:lnTo>
                    <a:pt x="1312113" y="1691424"/>
                  </a:lnTo>
                  <a:lnTo>
                    <a:pt x="1312113" y="1722780"/>
                  </a:lnTo>
                  <a:lnTo>
                    <a:pt x="1312113" y="1743100"/>
                  </a:lnTo>
                  <a:lnTo>
                    <a:pt x="1298816" y="1743100"/>
                  </a:lnTo>
                  <a:lnTo>
                    <a:pt x="1291666" y="1744370"/>
                  </a:lnTo>
                  <a:lnTo>
                    <a:pt x="1291666" y="1774850"/>
                  </a:lnTo>
                  <a:lnTo>
                    <a:pt x="1291666" y="1795170"/>
                  </a:lnTo>
                  <a:lnTo>
                    <a:pt x="1271206" y="1795170"/>
                  </a:lnTo>
                  <a:lnTo>
                    <a:pt x="1271206" y="1792630"/>
                  </a:lnTo>
                  <a:lnTo>
                    <a:pt x="1271206" y="1774850"/>
                  </a:lnTo>
                  <a:lnTo>
                    <a:pt x="1291666" y="1774850"/>
                  </a:lnTo>
                  <a:lnTo>
                    <a:pt x="1291666" y="1744370"/>
                  </a:lnTo>
                  <a:lnTo>
                    <a:pt x="1291666" y="1724050"/>
                  </a:lnTo>
                  <a:lnTo>
                    <a:pt x="1297800" y="1724050"/>
                  </a:lnTo>
                  <a:lnTo>
                    <a:pt x="1312113" y="1722780"/>
                  </a:lnTo>
                  <a:lnTo>
                    <a:pt x="1312113" y="1691424"/>
                  </a:lnTo>
                  <a:lnTo>
                    <a:pt x="1281430" y="1692300"/>
                  </a:lnTo>
                  <a:lnTo>
                    <a:pt x="1271206" y="1692008"/>
                  </a:lnTo>
                  <a:lnTo>
                    <a:pt x="1271206" y="1724050"/>
                  </a:lnTo>
                  <a:lnTo>
                    <a:pt x="1271206" y="1744370"/>
                  </a:lnTo>
                  <a:lnTo>
                    <a:pt x="1264043" y="1744370"/>
                  </a:lnTo>
                  <a:lnTo>
                    <a:pt x="1250746" y="1743100"/>
                  </a:lnTo>
                  <a:lnTo>
                    <a:pt x="1250746" y="1773580"/>
                  </a:lnTo>
                  <a:lnTo>
                    <a:pt x="1250746" y="1792630"/>
                  </a:lnTo>
                  <a:lnTo>
                    <a:pt x="1236433" y="1790090"/>
                  </a:lnTo>
                  <a:lnTo>
                    <a:pt x="1230287" y="1788820"/>
                  </a:lnTo>
                  <a:lnTo>
                    <a:pt x="1230287" y="1782470"/>
                  </a:lnTo>
                  <a:lnTo>
                    <a:pt x="1230287" y="1772310"/>
                  </a:lnTo>
                  <a:lnTo>
                    <a:pt x="1236941" y="1773580"/>
                  </a:lnTo>
                  <a:lnTo>
                    <a:pt x="1250746" y="1773580"/>
                  </a:lnTo>
                  <a:lnTo>
                    <a:pt x="1250746" y="1743100"/>
                  </a:lnTo>
                  <a:lnTo>
                    <a:pt x="1250746" y="1740560"/>
                  </a:lnTo>
                  <a:lnTo>
                    <a:pt x="1250746" y="1722780"/>
                  </a:lnTo>
                  <a:lnTo>
                    <a:pt x="1264043" y="1724050"/>
                  </a:lnTo>
                  <a:lnTo>
                    <a:pt x="1271206" y="1724050"/>
                  </a:lnTo>
                  <a:lnTo>
                    <a:pt x="1271206" y="1692008"/>
                  </a:lnTo>
                  <a:lnTo>
                    <a:pt x="1237526" y="1691030"/>
                  </a:lnTo>
                  <a:lnTo>
                    <a:pt x="1230287" y="1689493"/>
                  </a:lnTo>
                  <a:lnTo>
                    <a:pt x="1230287" y="1720240"/>
                  </a:lnTo>
                  <a:lnTo>
                    <a:pt x="1230287" y="1740560"/>
                  </a:lnTo>
                  <a:lnTo>
                    <a:pt x="1215974" y="1738020"/>
                  </a:lnTo>
                  <a:lnTo>
                    <a:pt x="1209840" y="1736750"/>
                  </a:lnTo>
                  <a:lnTo>
                    <a:pt x="1209840" y="1768500"/>
                  </a:lnTo>
                  <a:lnTo>
                    <a:pt x="1209840" y="1782470"/>
                  </a:lnTo>
                  <a:lnTo>
                    <a:pt x="1201242" y="1778660"/>
                  </a:lnTo>
                  <a:lnTo>
                    <a:pt x="1194816" y="1773580"/>
                  </a:lnTo>
                  <a:lnTo>
                    <a:pt x="1190777" y="1769770"/>
                  </a:lnTo>
                  <a:lnTo>
                    <a:pt x="1189380" y="1764690"/>
                  </a:lnTo>
                  <a:lnTo>
                    <a:pt x="1189380" y="1763420"/>
                  </a:lnTo>
                  <a:lnTo>
                    <a:pt x="1189888" y="1763420"/>
                  </a:lnTo>
                  <a:lnTo>
                    <a:pt x="1191425" y="1764690"/>
                  </a:lnTo>
                  <a:lnTo>
                    <a:pt x="1193977" y="1764690"/>
                  </a:lnTo>
                  <a:lnTo>
                    <a:pt x="1204214" y="1767230"/>
                  </a:lnTo>
                  <a:lnTo>
                    <a:pt x="1209840" y="1768500"/>
                  </a:lnTo>
                  <a:lnTo>
                    <a:pt x="1209840" y="1736750"/>
                  </a:lnTo>
                  <a:lnTo>
                    <a:pt x="1209840" y="1732940"/>
                  </a:lnTo>
                  <a:lnTo>
                    <a:pt x="1209840" y="1730400"/>
                  </a:lnTo>
                  <a:lnTo>
                    <a:pt x="1209840" y="1716430"/>
                  </a:lnTo>
                  <a:lnTo>
                    <a:pt x="1223137" y="1718970"/>
                  </a:lnTo>
                  <a:lnTo>
                    <a:pt x="1230287" y="1720240"/>
                  </a:lnTo>
                  <a:lnTo>
                    <a:pt x="1230287" y="1689493"/>
                  </a:lnTo>
                  <a:lnTo>
                    <a:pt x="1201775" y="1683410"/>
                  </a:lnTo>
                  <a:lnTo>
                    <a:pt x="1189380" y="1678838"/>
                  </a:lnTo>
                  <a:lnTo>
                    <a:pt x="1189380" y="1711350"/>
                  </a:lnTo>
                  <a:lnTo>
                    <a:pt x="1189380" y="1730400"/>
                  </a:lnTo>
                  <a:lnTo>
                    <a:pt x="1180782" y="1726590"/>
                  </a:lnTo>
                  <a:lnTo>
                    <a:pt x="1174356" y="1722780"/>
                  </a:lnTo>
                  <a:lnTo>
                    <a:pt x="1170317" y="1717700"/>
                  </a:lnTo>
                  <a:lnTo>
                    <a:pt x="1168920" y="1713890"/>
                  </a:lnTo>
                  <a:lnTo>
                    <a:pt x="1168920" y="1712620"/>
                  </a:lnTo>
                  <a:lnTo>
                    <a:pt x="1168920" y="1706270"/>
                  </a:lnTo>
                  <a:lnTo>
                    <a:pt x="1168920" y="1703730"/>
                  </a:lnTo>
                  <a:lnTo>
                    <a:pt x="1175054" y="1707540"/>
                  </a:lnTo>
                  <a:lnTo>
                    <a:pt x="1181709" y="1710080"/>
                  </a:lnTo>
                  <a:lnTo>
                    <a:pt x="1189380" y="1711350"/>
                  </a:lnTo>
                  <a:lnTo>
                    <a:pt x="1189380" y="1678838"/>
                  </a:lnTo>
                  <a:lnTo>
                    <a:pt x="1177721" y="1674520"/>
                  </a:lnTo>
                  <a:lnTo>
                    <a:pt x="1168920" y="1661820"/>
                  </a:lnTo>
                  <a:lnTo>
                    <a:pt x="1177721" y="1650390"/>
                  </a:lnTo>
                  <a:lnTo>
                    <a:pt x="1201775" y="1640230"/>
                  </a:lnTo>
                  <a:lnTo>
                    <a:pt x="1216075" y="1637690"/>
                  </a:lnTo>
                  <a:lnTo>
                    <a:pt x="1237526" y="1633880"/>
                  </a:lnTo>
                  <a:lnTo>
                    <a:pt x="1281430" y="1631340"/>
                  </a:lnTo>
                  <a:lnTo>
                    <a:pt x="1325333" y="1633880"/>
                  </a:lnTo>
                  <a:lnTo>
                    <a:pt x="1361084" y="1640230"/>
                  </a:lnTo>
                  <a:lnTo>
                    <a:pt x="1385138" y="1650390"/>
                  </a:lnTo>
                  <a:lnTo>
                    <a:pt x="1393939" y="1661820"/>
                  </a:lnTo>
                  <a:lnTo>
                    <a:pt x="1393939" y="1620443"/>
                  </a:lnTo>
                  <a:lnTo>
                    <a:pt x="1346631" y="1605940"/>
                  </a:lnTo>
                  <a:lnTo>
                    <a:pt x="1321320" y="1602130"/>
                  </a:lnTo>
                  <a:lnTo>
                    <a:pt x="1321828" y="1600860"/>
                  </a:lnTo>
                  <a:lnTo>
                    <a:pt x="1321828" y="1597050"/>
                  </a:lnTo>
                  <a:lnTo>
                    <a:pt x="1321828" y="1595780"/>
                  </a:lnTo>
                  <a:lnTo>
                    <a:pt x="1320863" y="1586890"/>
                  </a:lnTo>
                  <a:lnTo>
                    <a:pt x="1320584" y="1584350"/>
                  </a:lnTo>
                  <a:lnTo>
                    <a:pt x="1316786" y="1575460"/>
                  </a:lnTo>
                  <a:lnTo>
                    <a:pt x="1310398" y="1566570"/>
                  </a:lnTo>
                  <a:lnTo>
                    <a:pt x="1302880" y="1560220"/>
                  </a:lnTo>
                  <a:lnTo>
                    <a:pt x="1301381" y="1558950"/>
                  </a:lnTo>
                  <a:lnTo>
                    <a:pt x="1301381" y="1548790"/>
                  </a:lnTo>
                  <a:lnTo>
                    <a:pt x="1301381" y="1518310"/>
                  </a:lnTo>
                  <a:lnTo>
                    <a:pt x="1297851" y="1501800"/>
                  </a:lnTo>
                  <a:lnTo>
                    <a:pt x="1287310" y="1487830"/>
                  </a:lnTo>
                  <a:lnTo>
                    <a:pt x="1271206" y="1476108"/>
                  </a:lnTo>
                  <a:lnTo>
                    <a:pt x="1271206" y="1518310"/>
                  </a:lnTo>
                  <a:lnTo>
                    <a:pt x="1271206" y="1560220"/>
                  </a:lnTo>
                  <a:lnTo>
                    <a:pt x="1271206" y="1569110"/>
                  </a:lnTo>
                  <a:lnTo>
                    <a:pt x="1269809" y="1574190"/>
                  </a:lnTo>
                  <a:lnTo>
                    <a:pt x="1265770" y="1579270"/>
                  </a:lnTo>
                  <a:lnTo>
                    <a:pt x="1259332" y="1583080"/>
                  </a:lnTo>
                  <a:lnTo>
                    <a:pt x="1250746" y="1586890"/>
                  </a:lnTo>
                  <a:lnTo>
                    <a:pt x="1250746" y="1574190"/>
                  </a:lnTo>
                  <a:lnTo>
                    <a:pt x="1250746" y="1569110"/>
                  </a:lnTo>
                  <a:lnTo>
                    <a:pt x="1265072" y="1564030"/>
                  </a:lnTo>
                  <a:lnTo>
                    <a:pt x="1271206" y="1560220"/>
                  </a:lnTo>
                  <a:lnTo>
                    <a:pt x="1271206" y="1518310"/>
                  </a:lnTo>
                  <a:lnTo>
                    <a:pt x="1262392" y="1529740"/>
                  </a:lnTo>
                  <a:lnTo>
                    <a:pt x="1238351" y="1539900"/>
                  </a:lnTo>
                  <a:lnTo>
                    <a:pt x="1230287" y="1541335"/>
                  </a:lnTo>
                  <a:lnTo>
                    <a:pt x="1230287" y="1574190"/>
                  </a:lnTo>
                  <a:lnTo>
                    <a:pt x="1230287" y="1593240"/>
                  </a:lnTo>
                  <a:lnTo>
                    <a:pt x="1224153" y="1594510"/>
                  </a:lnTo>
                  <a:lnTo>
                    <a:pt x="1209840" y="1597050"/>
                  </a:lnTo>
                  <a:lnTo>
                    <a:pt x="1209840" y="1579270"/>
                  </a:lnTo>
                  <a:lnTo>
                    <a:pt x="1209840" y="1576730"/>
                  </a:lnTo>
                  <a:lnTo>
                    <a:pt x="1216482" y="1575460"/>
                  </a:lnTo>
                  <a:lnTo>
                    <a:pt x="1223645" y="1574190"/>
                  </a:lnTo>
                  <a:lnTo>
                    <a:pt x="1230287" y="1574190"/>
                  </a:lnTo>
                  <a:lnTo>
                    <a:pt x="1230287" y="1541335"/>
                  </a:lnTo>
                  <a:lnTo>
                    <a:pt x="1202601" y="1546250"/>
                  </a:lnTo>
                  <a:lnTo>
                    <a:pt x="1189380" y="1547025"/>
                  </a:lnTo>
                  <a:lnTo>
                    <a:pt x="1189380" y="1579270"/>
                  </a:lnTo>
                  <a:lnTo>
                    <a:pt x="1189380" y="1599590"/>
                  </a:lnTo>
                  <a:lnTo>
                    <a:pt x="1176083" y="1599590"/>
                  </a:lnTo>
                  <a:lnTo>
                    <a:pt x="1168920" y="1600860"/>
                  </a:lnTo>
                  <a:lnTo>
                    <a:pt x="1168920" y="1580540"/>
                  </a:lnTo>
                  <a:lnTo>
                    <a:pt x="1175054" y="1580540"/>
                  </a:lnTo>
                  <a:lnTo>
                    <a:pt x="1189380" y="1579270"/>
                  </a:lnTo>
                  <a:lnTo>
                    <a:pt x="1189380" y="1547025"/>
                  </a:lnTo>
                  <a:lnTo>
                    <a:pt x="1158697" y="1548790"/>
                  </a:lnTo>
                  <a:lnTo>
                    <a:pt x="1148461" y="1548206"/>
                  </a:lnTo>
                  <a:lnTo>
                    <a:pt x="1148461" y="1580540"/>
                  </a:lnTo>
                  <a:lnTo>
                    <a:pt x="1148461" y="1600860"/>
                  </a:lnTo>
                  <a:lnTo>
                    <a:pt x="1143355" y="1599958"/>
                  </a:lnTo>
                  <a:lnTo>
                    <a:pt x="1143355" y="1732940"/>
                  </a:lnTo>
                  <a:lnTo>
                    <a:pt x="1128014" y="1732940"/>
                  </a:lnTo>
                  <a:lnTo>
                    <a:pt x="1128014" y="1730400"/>
                  </a:lnTo>
                  <a:lnTo>
                    <a:pt x="1128014" y="1712620"/>
                  </a:lnTo>
                  <a:lnTo>
                    <a:pt x="1138237" y="1712620"/>
                  </a:lnTo>
                  <a:lnTo>
                    <a:pt x="1138237" y="1720240"/>
                  </a:lnTo>
                  <a:lnTo>
                    <a:pt x="1139774" y="1727860"/>
                  </a:lnTo>
                  <a:lnTo>
                    <a:pt x="1143355" y="1732940"/>
                  </a:lnTo>
                  <a:lnTo>
                    <a:pt x="1143355" y="1599958"/>
                  </a:lnTo>
                  <a:lnTo>
                    <a:pt x="1141310" y="1599590"/>
                  </a:lnTo>
                  <a:lnTo>
                    <a:pt x="1128014" y="1599590"/>
                  </a:lnTo>
                  <a:lnTo>
                    <a:pt x="1128014" y="1654200"/>
                  </a:lnTo>
                  <a:lnTo>
                    <a:pt x="1128014" y="1674520"/>
                  </a:lnTo>
                  <a:lnTo>
                    <a:pt x="1113688" y="1671980"/>
                  </a:lnTo>
                  <a:lnTo>
                    <a:pt x="1107554" y="1670710"/>
                  </a:lnTo>
                  <a:lnTo>
                    <a:pt x="1107554" y="1710080"/>
                  </a:lnTo>
                  <a:lnTo>
                    <a:pt x="1107554" y="1730400"/>
                  </a:lnTo>
                  <a:lnTo>
                    <a:pt x="1093228" y="1727860"/>
                  </a:lnTo>
                  <a:lnTo>
                    <a:pt x="1087094" y="1726590"/>
                  </a:lnTo>
                  <a:lnTo>
                    <a:pt x="1087094" y="1720240"/>
                  </a:lnTo>
                  <a:lnTo>
                    <a:pt x="1087094" y="1706270"/>
                  </a:lnTo>
                  <a:lnTo>
                    <a:pt x="1100391" y="1708810"/>
                  </a:lnTo>
                  <a:lnTo>
                    <a:pt x="1107554" y="1710080"/>
                  </a:lnTo>
                  <a:lnTo>
                    <a:pt x="1107554" y="1670710"/>
                  </a:lnTo>
                  <a:lnTo>
                    <a:pt x="1107554" y="1664360"/>
                  </a:lnTo>
                  <a:lnTo>
                    <a:pt x="1107554" y="1650390"/>
                  </a:lnTo>
                  <a:lnTo>
                    <a:pt x="1120851" y="1652930"/>
                  </a:lnTo>
                  <a:lnTo>
                    <a:pt x="1128014" y="1654200"/>
                  </a:lnTo>
                  <a:lnTo>
                    <a:pt x="1128014" y="1599590"/>
                  </a:lnTo>
                  <a:lnTo>
                    <a:pt x="1128014" y="1597050"/>
                  </a:lnTo>
                  <a:lnTo>
                    <a:pt x="1128014" y="1579270"/>
                  </a:lnTo>
                  <a:lnTo>
                    <a:pt x="1141310" y="1580540"/>
                  </a:lnTo>
                  <a:lnTo>
                    <a:pt x="1148461" y="1580540"/>
                  </a:lnTo>
                  <a:lnTo>
                    <a:pt x="1148461" y="1548206"/>
                  </a:lnTo>
                  <a:lnTo>
                    <a:pt x="1114793" y="1546250"/>
                  </a:lnTo>
                  <a:lnTo>
                    <a:pt x="1107554" y="1544967"/>
                  </a:lnTo>
                  <a:lnTo>
                    <a:pt x="1107554" y="1576730"/>
                  </a:lnTo>
                  <a:lnTo>
                    <a:pt x="1107554" y="1597050"/>
                  </a:lnTo>
                  <a:lnTo>
                    <a:pt x="1093228" y="1595780"/>
                  </a:lnTo>
                  <a:lnTo>
                    <a:pt x="1087094" y="1593240"/>
                  </a:lnTo>
                  <a:lnTo>
                    <a:pt x="1087094" y="1645310"/>
                  </a:lnTo>
                  <a:lnTo>
                    <a:pt x="1087094" y="1664360"/>
                  </a:lnTo>
                  <a:lnTo>
                    <a:pt x="1078509" y="1660550"/>
                  </a:lnTo>
                  <a:lnTo>
                    <a:pt x="1072070" y="1656740"/>
                  </a:lnTo>
                  <a:lnTo>
                    <a:pt x="1068031" y="1651660"/>
                  </a:lnTo>
                  <a:lnTo>
                    <a:pt x="1066634" y="1646580"/>
                  </a:lnTo>
                  <a:lnTo>
                    <a:pt x="1066634" y="1701190"/>
                  </a:lnTo>
                  <a:lnTo>
                    <a:pt x="1066634" y="1720240"/>
                  </a:lnTo>
                  <a:lnTo>
                    <a:pt x="1058049" y="1716430"/>
                  </a:lnTo>
                  <a:lnTo>
                    <a:pt x="1051610" y="1712620"/>
                  </a:lnTo>
                  <a:lnTo>
                    <a:pt x="1047584" y="1707540"/>
                  </a:lnTo>
                  <a:lnTo>
                    <a:pt x="1046187" y="1703730"/>
                  </a:lnTo>
                  <a:lnTo>
                    <a:pt x="1046187" y="1693570"/>
                  </a:lnTo>
                  <a:lnTo>
                    <a:pt x="1052322" y="1697380"/>
                  </a:lnTo>
                  <a:lnTo>
                    <a:pt x="1058964" y="1699920"/>
                  </a:lnTo>
                  <a:lnTo>
                    <a:pt x="1066634" y="1701190"/>
                  </a:lnTo>
                  <a:lnTo>
                    <a:pt x="1066634" y="1646580"/>
                  </a:lnTo>
                  <a:lnTo>
                    <a:pt x="1066634" y="1637690"/>
                  </a:lnTo>
                  <a:lnTo>
                    <a:pt x="1072781" y="1640230"/>
                  </a:lnTo>
                  <a:lnTo>
                    <a:pt x="1079423" y="1642770"/>
                  </a:lnTo>
                  <a:lnTo>
                    <a:pt x="1087094" y="1645310"/>
                  </a:lnTo>
                  <a:lnTo>
                    <a:pt x="1087094" y="1593240"/>
                  </a:lnTo>
                  <a:lnTo>
                    <a:pt x="1087094" y="1586890"/>
                  </a:lnTo>
                  <a:lnTo>
                    <a:pt x="1087094" y="1574190"/>
                  </a:lnTo>
                  <a:lnTo>
                    <a:pt x="1100391" y="1575460"/>
                  </a:lnTo>
                  <a:lnTo>
                    <a:pt x="1107554" y="1576730"/>
                  </a:lnTo>
                  <a:lnTo>
                    <a:pt x="1107554" y="1544967"/>
                  </a:lnTo>
                  <a:lnTo>
                    <a:pt x="1079042" y="1539900"/>
                  </a:lnTo>
                  <a:lnTo>
                    <a:pt x="1066634" y="1534668"/>
                  </a:lnTo>
                  <a:lnTo>
                    <a:pt x="1066634" y="1567840"/>
                  </a:lnTo>
                  <a:lnTo>
                    <a:pt x="1066634" y="1586890"/>
                  </a:lnTo>
                  <a:lnTo>
                    <a:pt x="1058049" y="1583080"/>
                  </a:lnTo>
                  <a:lnTo>
                    <a:pt x="1051610" y="1579270"/>
                  </a:lnTo>
                  <a:lnTo>
                    <a:pt x="1047584" y="1574190"/>
                  </a:lnTo>
                  <a:lnTo>
                    <a:pt x="1046187" y="1569110"/>
                  </a:lnTo>
                  <a:lnTo>
                    <a:pt x="1046187" y="1560220"/>
                  </a:lnTo>
                  <a:lnTo>
                    <a:pt x="1052322" y="1564030"/>
                  </a:lnTo>
                  <a:lnTo>
                    <a:pt x="1058964" y="1566570"/>
                  </a:lnTo>
                  <a:lnTo>
                    <a:pt x="1066634" y="1567840"/>
                  </a:lnTo>
                  <a:lnTo>
                    <a:pt x="1066634" y="1534668"/>
                  </a:lnTo>
                  <a:lnTo>
                    <a:pt x="1054989" y="1529740"/>
                  </a:lnTo>
                  <a:lnTo>
                    <a:pt x="1046187" y="1518310"/>
                  </a:lnTo>
                  <a:lnTo>
                    <a:pt x="1054989" y="1506880"/>
                  </a:lnTo>
                  <a:lnTo>
                    <a:pt x="1079042" y="1496720"/>
                  </a:lnTo>
                  <a:lnTo>
                    <a:pt x="1114793" y="1490370"/>
                  </a:lnTo>
                  <a:lnTo>
                    <a:pt x="1158697" y="1487830"/>
                  </a:lnTo>
                  <a:lnTo>
                    <a:pt x="1202601" y="1490370"/>
                  </a:lnTo>
                  <a:lnTo>
                    <a:pt x="1238351" y="1496720"/>
                  </a:lnTo>
                  <a:lnTo>
                    <a:pt x="1262392" y="1506880"/>
                  </a:lnTo>
                  <a:lnTo>
                    <a:pt x="1271206" y="1518310"/>
                  </a:lnTo>
                  <a:lnTo>
                    <a:pt x="1271206" y="1476108"/>
                  </a:lnTo>
                  <a:lnTo>
                    <a:pt x="1269873" y="1475130"/>
                  </a:lnTo>
                  <a:lnTo>
                    <a:pt x="1245628" y="1467510"/>
                  </a:lnTo>
                  <a:lnTo>
                    <a:pt x="1226426" y="1462430"/>
                  </a:lnTo>
                  <a:lnTo>
                    <a:pt x="1182268" y="1457350"/>
                  </a:lnTo>
                  <a:lnTo>
                    <a:pt x="1158176" y="1457350"/>
                  </a:lnTo>
                  <a:lnTo>
                    <a:pt x="1117688" y="1458620"/>
                  </a:lnTo>
                  <a:lnTo>
                    <a:pt x="1070470" y="1466240"/>
                  </a:lnTo>
                  <a:lnTo>
                    <a:pt x="1031316" y="1485290"/>
                  </a:lnTo>
                  <a:lnTo>
                    <a:pt x="1014984" y="1518310"/>
                  </a:lnTo>
                  <a:lnTo>
                    <a:pt x="1014984" y="1569110"/>
                  </a:lnTo>
                  <a:lnTo>
                    <a:pt x="1016241" y="1580540"/>
                  </a:lnTo>
                  <a:lnTo>
                    <a:pt x="1020038" y="1589430"/>
                  </a:lnTo>
                  <a:lnTo>
                    <a:pt x="1026426" y="1598320"/>
                  </a:lnTo>
                  <a:lnTo>
                    <a:pt x="1035443" y="1605940"/>
                  </a:lnTo>
                  <a:lnTo>
                    <a:pt x="1035443" y="1614830"/>
                  </a:lnTo>
                  <a:lnTo>
                    <a:pt x="1027074" y="1622450"/>
                  </a:lnTo>
                  <a:lnTo>
                    <a:pt x="1020610" y="1631340"/>
                  </a:lnTo>
                  <a:lnTo>
                    <a:pt x="1016457" y="1640230"/>
                  </a:lnTo>
                  <a:lnTo>
                    <a:pt x="1014984" y="1651660"/>
                  </a:lnTo>
                  <a:lnTo>
                    <a:pt x="1014984" y="1703730"/>
                  </a:lnTo>
                  <a:lnTo>
                    <a:pt x="1046492" y="1745640"/>
                  </a:lnTo>
                  <a:lnTo>
                    <a:pt x="1089926" y="1758340"/>
                  </a:lnTo>
                  <a:lnTo>
                    <a:pt x="1134084" y="1764690"/>
                  </a:lnTo>
                  <a:lnTo>
                    <a:pt x="1158176" y="1764690"/>
                  </a:lnTo>
                  <a:lnTo>
                    <a:pt x="1161719" y="1781200"/>
                  </a:lnTo>
                  <a:lnTo>
                    <a:pt x="1189685" y="1807870"/>
                  </a:lnTo>
                  <a:lnTo>
                    <a:pt x="1233131" y="1820570"/>
                  </a:lnTo>
                  <a:lnTo>
                    <a:pt x="1301381" y="1826920"/>
                  </a:lnTo>
                  <a:lnTo>
                    <a:pt x="1341869" y="1824380"/>
                  </a:lnTo>
                  <a:lnTo>
                    <a:pt x="1389087" y="1816760"/>
                  </a:lnTo>
                  <a:lnTo>
                    <a:pt x="1428242" y="1797710"/>
                  </a:lnTo>
                  <a:lnTo>
                    <a:pt x="1429499" y="1795170"/>
                  </a:lnTo>
                  <a:lnTo>
                    <a:pt x="1430756" y="1792630"/>
                  </a:lnTo>
                  <a:lnTo>
                    <a:pt x="1435773" y="1782470"/>
                  </a:lnTo>
                  <a:lnTo>
                    <a:pt x="1444574" y="1764690"/>
                  </a:lnTo>
                  <a:lnTo>
                    <a:pt x="1444574" y="1755800"/>
                  </a:lnTo>
                  <a:lnTo>
                    <a:pt x="1444574" y="1744370"/>
                  </a:lnTo>
                  <a:lnTo>
                    <a:pt x="1444574" y="1740560"/>
                  </a:lnTo>
                  <a:lnTo>
                    <a:pt x="1444574" y="1730400"/>
                  </a:lnTo>
                  <a:close/>
                </a:path>
              </a:pathLst>
            </a:custGeom>
            <a:grp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grpSp>
      <p:sp>
        <p:nvSpPr>
          <p:cNvPr id="144" name="四角形"/>
          <p:cNvSpPr/>
          <p:nvPr/>
        </p:nvSpPr>
        <p:spPr>
          <a:xfrm>
            <a:off x="1981201" y="5265505"/>
            <a:ext cx="4019032" cy="1088978"/>
          </a:xfrm>
          <a:prstGeom prst="rect">
            <a:avLst/>
          </a:prstGeom>
          <a:solidFill>
            <a:schemeClr val="bg1"/>
          </a:solidFill>
          <a:ln w="25400">
            <a:solidFill>
              <a:srgbClr val="142E77"/>
            </a:solidFill>
            <a:miter lim="400000"/>
          </a:ln>
        </p:spPr>
        <p:txBody>
          <a:bodyPr lIns="32145" tIns="32145" rIns="32145" bIns="32145" anchor="ctr"/>
          <a:lstStyle/>
          <a:p>
            <a:pPr>
              <a:defRPr>
                <a:latin typeface="+mn-lt"/>
                <a:ea typeface="+mn-ea"/>
                <a:cs typeface="+mn-cs"/>
                <a:sym typeface="筑紫A丸ゴシック ボールド"/>
              </a:defRPr>
            </a:pPr>
            <a:endParaRPr sz="890" dirty="0">
              <a:latin typeface="游明朝 Demibold" panose="02020600000000000000" pitchFamily="18" charset="-128"/>
              <a:ea typeface="游明朝 Demibold" panose="02020600000000000000" pitchFamily="18" charset="-128"/>
            </a:endParaRPr>
          </a:p>
        </p:txBody>
      </p:sp>
      <p:sp>
        <p:nvSpPr>
          <p:cNvPr id="147" name="四角形"/>
          <p:cNvSpPr/>
          <p:nvPr/>
        </p:nvSpPr>
        <p:spPr>
          <a:xfrm>
            <a:off x="6369567" y="5325365"/>
            <a:ext cx="3172775" cy="931783"/>
          </a:xfrm>
          <a:prstGeom prst="rect">
            <a:avLst/>
          </a:prstGeom>
          <a:solidFill>
            <a:schemeClr val="bg1"/>
          </a:solidFill>
          <a:ln w="25400">
            <a:solidFill>
              <a:srgbClr val="142E77"/>
            </a:solidFill>
            <a:miter lim="400000"/>
          </a:ln>
        </p:spPr>
        <p:txBody>
          <a:bodyPr lIns="32145" tIns="32145" rIns="32145" bIns="32145" anchor="ctr"/>
          <a:lstStyle/>
          <a:p>
            <a:pPr>
              <a:defRPr>
                <a:latin typeface="+mn-lt"/>
                <a:ea typeface="+mn-ea"/>
                <a:cs typeface="+mn-cs"/>
                <a:sym typeface="筑紫A丸ゴシック ボールド"/>
              </a:defRPr>
            </a:pPr>
            <a:endParaRPr sz="890" dirty="0">
              <a:latin typeface="游明朝 Demibold" panose="02020600000000000000" pitchFamily="18" charset="-128"/>
              <a:ea typeface="游明朝 Demibold" panose="02020600000000000000" pitchFamily="18" charset="-128"/>
            </a:endParaRPr>
          </a:p>
        </p:txBody>
      </p:sp>
      <p:sp>
        <p:nvSpPr>
          <p:cNvPr id="141" name="タイトル 1"/>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dirty="0" err="1">
                <a:latin typeface="BIZ UDPゴシック" panose="020B0400000000000000" pitchFamily="50" charset="-128"/>
                <a:ea typeface="BIZ UDPゴシック" panose="020B0400000000000000" pitchFamily="50" charset="-128"/>
              </a:rPr>
              <a:t>企業型確定拠出年金について</a:t>
            </a:r>
            <a:r>
              <a:rPr dirty="0">
                <a:latin typeface="BIZ UDPゴシック" panose="020B0400000000000000" pitchFamily="50" charset="-128"/>
                <a:ea typeface="BIZ UDPゴシック" panose="020B0400000000000000" pitchFamily="50" charset="-128"/>
              </a:rPr>
              <a:t>②</a:t>
            </a:r>
          </a:p>
        </p:txBody>
      </p:sp>
      <p:sp>
        <p:nvSpPr>
          <p:cNvPr id="142" name="確定拠出年金は60歳〜70歳まで絶対に崩す…"/>
          <p:cNvSpPr txBox="1"/>
          <p:nvPr/>
        </p:nvSpPr>
        <p:spPr>
          <a:xfrm>
            <a:off x="4027262" y="997347"/>
            <a:ext cx="3753108" cy="495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145" tIns="32145" rIns="32145" bIns="32145">
            <a:spAutoFit/>
          </a:bodyPr>
          <a:lstStyle/>
          <a:p>
            <a:pPr>
              <a:defRPr sz="3400" b="1"/>
            </a:pPr>
            <a:r>
              <a:rPr lang="ja-JP" altLang="en-US" sz="1600" dirty="0">
                <a:latin typeface="BIZ UDPゴシック" panose="020B0400000000000000" pitchFamily="50" charset="-128"/>
                <a:ea typeface="BIZ UDPゴシック" panose="020B0400000000000000" pitchFamily="50" charset="-128"/>
              </a:rPr>
              <a:t>老後を豊かに暮らす為の</a:t>
            </a:r>
            <a:r>
              <a:rPr sz="2800" dirty="0" err="1">
                <a:latin typeface="BIZ UDPゴシック" panose="020B0400000000000000" pitchFamily="50" charset="-128"/>
                <a:ea typeface="BIZ UDPゴシック" panose="020B0400000000000000" pitchFamily="50" charset="-128"/>
              </a:rPr>
              <a:t>貯金箱</a:t>
            </a:r>
            <a:r>
              <a:rPr lang="en-US" sz="2800" dirty="0">
                <a:latin typeface="BIZ UDPゴシック" panose="020B0400000000000000" pitchFamily="50" charset="-128"/>
                <a:ea typeface="BIZ UDPゴシック" panose="020B0400000000000000" pitchFamily="50" charset="-128"/>
              </a:rPr>
              <a:t>  </a:t>
            </a:r>
            <a:endParaRPr sz="2800" dirty="0">
              <a:latin typeface="BIZ UDPゴシック" panose="020B0400000000000000" pitchFamily="50" charset="-128"/>
              <a:ea typeface="BIZ UDPゴシック" panose="020B0400000000000000" pitchFamily="50" charset="-128"/>
            </a:endParaRPr>
          </a:p>
        </p:txBody>
      </p:sp>
      <p:sp>
        <p:nvSpPr>
          <p:cNvPr id="143" name="・iDeCo5,000円〜23,000円…"/>
          <p:cNvSpPr txBox="1"/>
          <p:nvPr/>
        </p:nvSpPr>
        <p:spPr>
          <a:xfrm>
            <a:off x="2281919" y="5698080"/>
            <a:ext cx="3210254" cy="4977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noAutofit/>
          </a:bodyPr>
          <a:lstStyle/>
          <a:p>
            <a:pPr>
              <a:defRPr sz="2000" b="1"/>
            </a:pPr>
            <a:r>
              <a:rPr lang="en-US" sz="1600" dirty="0" err="1">
                <a:latin typeface="BIZ UDPゴシック" panose="020B0400000000000000" pitchFamily="50" charset="-128"/>
                <a:ea typeface="BIZ UDPゴシック" panose="020B0400000000000000" pitchFamily="50" charset="-128"/>
              </a:rPr>
              <a:t>iDeCo</a:t>
            </a:r>
            <a:r>
              <a:rPr lang="ja-JP" altLang="en-US" sz="1600" dirty="0">
                <a:latin typeface="BIZ UDPゴシック" panose="020B0400000000000000" pitchFamily="50" charset="-128"/>
                <a:ea typeface="BIZ UDPゴシック" panose="020B0400000000000000" pitchFamily="50" charset="-128"/>
              </a:rPr>
              <a:t>：</a:t>
            </a:r>
            <a:r>
              <a:rPr lang="en-US" sz="1600" dirty="0">
                <a:latin typeface="BIZ UDPゴシック" panose="020B0400000000000000" pitchFamily="50" charset="-128"/>
                <a:ea typeface="BIZ UDPゴシック" panose="020B0400000000000000" pitchFamily="50" charset="-128"/>
              </a:rPr>
              <a:t>5,000</a:t>
            </a:r>
            <a:r>
              <a:rPr lang="ja-JP" altLang="en-US" sz="1600" dirty="0">
                <a:latin typeface="BIZ UDPゴシック" panose="020B0400000000000000" pitchFamily="50" charset="-128"/>
                <a:ea typeface="BIZ UDPゴシック" panose="020B0400000000000000" pitchFamily="50" charset="-128"/>
              </a:rPr>
              <a:t>円</a:t>
            </a:r>
            <a:r>
              <a:rPr lang="en-US" altLang="ja-JP" sz="1600" dirty="0">
                <a:latin typeface="BIZ UDPゴシック" panose="020B0400000000000000" pitchFamily="50" charset="-128"/>
                <a:ea typeface="BIZ UDPゴシック" panose="020B0400000000000000" pitchFamily="50" charset="-128"/>
              </a:rPr>
              <a:t>〜23,000</a:t>
            </a:r>
            <a:r>
              <a:rPr lang="ja-JP" altLang="en-US" sz="1600" dirty="0">
                <a:latin typeface="BIZ UDPゴシック" panose="020B0400000000000000" pitchFamily="50" charset="-128"/>
                <a:ea typeface="BIZ UDPゴシック" panose="020B0400000000000000" pitchFamily="50" charset="-128"/>
              </a:rPr>
              <a:t>円</a:t>
            </a:r>
            <a:r>
              <a:rPr lang="en-US" altLang="ja-JP" sz="1600" baseline="30000" dirty="0">
                <a:solidFill>
                  <a:schemeClr val="tx1"/>
                </a:solidFill>
                <a:latin typeface="BIZ UDPゴシック" panose="020B0400000000000000" pitchFamily="50" charset="-128"/>
                <a:ea typeface="BIZ UDPゴシック" panose="020B0400000000000000" pitchFamily="50" charset="-128"/>
              </a:rPr>
              <a:t>※</a:t>
            </a:r>
            <a:endParaRPr lang="ja-JP" altLang="en-US" sz="1600" baseline="30000" dirty="0">
              <a:solidFill>
                <a:schemeClr val="tx1"/>
              </a:solidFill>
              <a:latin typeface="BIZ UDPゴシック" panose="020B0400000000000000" pitchFamily="50" charset="-128"/>
              <a:ea typeface="BIZ UDPゴシック" panose="020B0400000000000000" pitchFamily="50" charset="-128"/>
            </a:endParaRPr>
          </a:p>
          <a:p>
            <a:pPr>
              <a:defRPr sz="2000" b="1"/>
            </a:pPr>
            <a:r>
              <a:rPr lang="ja-JP" altLang="en-US" sz="1700" dirty="0">
                <a:solidFill>
                  <a:srgbClr val="FF0000"/>
                </a:solidFill>
                <a:latin typeface="BIZ UDPゴシック" panose="020B0400000000000000" pitchFamily="50" charset="-128"/>
                <a:ea typeface="BIZ UDPゴシック" panose="020B0400000000000000" pitchFamily="50" charset="-128"/>
              </a:rPr>
              <a:t>企業型</a:t>
            </a:r>
            <a:r>
              <a:rPr lang="en-US" sz="1700" dirty="0">
                <a:solidFill>
                  <a:srgbClr val="FF0000"/>
                </a:solidFill>
                <a:latin typeface="BIZ UDPゴシック" panose="020B0400000000000000" pitchFamily="50" charset="-128"/>
                <a:ea typeface="BIZ UDPゴシック" panose="020B0400000000000000" pitchFamily="50" charset="-128"/>
              </a:rPr>
              <a:t>DC</a:t>
            </a:r>
            <a:r>
              <a:rPr lang="ja-JP" altLang="en-US" sz="1700" dirty="0">
                <a:solidFill>
                  <a:srgbClr val="FF0000"/>
                </a:solidFill>
                <a:latin typeface="BIZ UDPゴシック" panose="020B0400000000000000" pitchFamily="50" charset="-128"/>
                <a:ea typeface="BIZ UDPゴシック" panose="020B0400000000000000" pitchFamily="50" charset="-128"/>
              </a:rPr>
              <a:t>：</a:t>
            </a:r>
            <a:r>
              <a:rPr lang="en-US" altLang="ja-JP" sz="1700" dirty="0">
                <a:solidFill>
                  <a:srgbClr val="FF0000"/>
                </a:solidFill>
                <a:latin typeface="BIZ UDPゴシック" panose="020B0400000000000000" pitchFamily="50" charset="-128"/>
                <a:ea typeface="BIZ UDPゴシック" panose="020B0400000000000000" pitchFamily="50" charset="-128"/>
              </a:rPr>
              <a:t>1</a:t>
            </a:r>
            <a:r>
              <a:rPr lang="en-US" sz="1700" dirty="0">
                <a:solidFill>
                  <a:srgbClr val="FF0000"/>
                </a:solidFill>
                <a:latin typeface="BIZ UDPゴシック" panose="020B0400000000000000" pitchFamily="50" charset="-128"/>
                <a:ea typeface="BIZ UDPゴシック" panose="020B0400000000000000" pitchFamily="50" charset="-128"/>
              </a:rPr>
              <a:t>,000</a:t>
            </a:r>
            <a:r>
              <a:rPr lang="ja-JP" altLang="en-US" sz="1700" dirty="0">
                <a:solidFill>
                  <a:srgbClr val="FF0000"/>
                </a:solidFill>
                <a:latin typeface="BIZ UDPゴシック" panose="020B0400000000000000" pitchFamily="50" charset="-128"/>
                <a:ea typeface="BIZ UDPゴシック" panose="020B0400000000000000" pitchFamily="50" charset="-128"/>
              </a:rPr>
              <a:t>円</a:t>
            </a:r>
            <a:r>
              <a:rPr lang="en-US" altLang="ja-JP" sz="1700" dirty="0">
                <a:solidFill>
                  <a:srgbClr val="FF0000"/>
                </a:solidFill>
                <a:latin typeface="BIZ UDPゴシック" panose="020B0400000000000000" pitchFamily="50" charset="-128"/>
                <a:ea typeface="BIZ UDPゴシック" panose="020B0400000000000000" pitchFamily="50" charset="-128"/>
              </a:rPr>
              <a:t>〜55,000</a:t>
            </a:r>
            <a:r>
              <a:rPr lang="ja-JP" altLang="en-US" sz="1700" dirty="0">
                <a:solidFill>
                  <a:srgbClr val="FF0000"/>
                </a:solidFill>
                <a:latin typeface="BIZ UDPゴシック" panose="020B0400000000000000" pitchFamily="50" charset="-128"/>
                <a:ea typeface="BIZ UDPゴシック" panose="020B0400000000000000" pitchFamily="50" charset="-128"/>
              </a:rPr>
              <a:t>円</a:t>
            </a:r>
            <a:r>
              <a:rPr lang="en-US" altLang="ja-JP" sz="1700" baseline="30000" dirty="0">
                <a:solidFill>
                  <a:srgbClr val="FF0000"/>
                </a:solidFill>
                <a:latin typeface="BIZ UDPゴシック" panose="020B0400000000000000" pitchFamily="50" charset="-128"/>
                <a:ea typeface="BIZ UDPゴシック" panose="020B0400000000000000" pitchFamily="50" charset="-128"/>
              </a:rPr>
              <a:t>※</a:t>
            </a:r>
            <a:endParaRPr lang="ja-JP" altLang="en-US" sz="1700" baseline="30000" dirty="0">
              <a:solidFill>
                <a:srgbClr val="FF0000"/>
              </a:solidFill>
              <a:latin typeface="BIZ UDPゴシック" panose="020B0400000000000000" pitchFamily="50" charset="-128"/>
              <a:ea typeface="BIZ UDPゴシック" panose="020B0400000000000000" pitchFamily="50" charset="-128"/>
            </a:endParaRPr>
          </a:p>
        </p:txBody>
      </p:sp>
      <p:sp>
        <p:nvSpPr>
          <p:cNvPr id="145" name="拠出額の下限 - 上限"/>
          <p:cNvSpPr txBox="1"/>
          <p:nvPr/>
        </p:nvSpPr>
        <p:spPr>
          <a:xfrm>
            <a:off x="2858672" y="5359610"/>
            <a:ext cx="1942035" cy="311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2300" b="1">
                <a:solidFill>
                  <a:schemeClr val="accent2"/>
                </a:solidFill>
              </a:defRPr>
            </a:lvl1pPr>
          </a:lstStyle>
          <a:p>
            <a:pPr algn="ctr"/>
            <a:r>
              <a:rPr sz="1600" dirty="0" err="1">
                <a:solidFill>
                  <a:srgbClr val="142E77"/>
                </a:solidFill>
                <a:latin typeface="BIZ UDPゴシック" panose="020B0400000000000000" pitchFamily="50" charset="-128"/>
                <a:ea typeface="BIZ UDPゴシック" panose="020B0400000000000000" pitchFamily="50" charset="-128"/>
              </a:rPr>
              <a:t>拠出額の下限</a:t>
            </a:r>
            <a:r>
              <a:rPr sz="1600" dirty="0">
                <a:solidFill>
                  <a:srgbClr val="142E77"/>
                </a:solidFill>
                <a:latin typeface="BIZ UDPゴシック" panose="020B0400000000000000" pitchFamily="50" charset="-128"/>
                <a:ea typeface="BIZ UDPゴシック" panose="020B0400000000000000" pitchFamily="50" charset="-128"/>
              </a:rPr>
              <a:t> - </a:t>
            </a:r>
            <a:r>
              <a:rPr sz="1600" dirty="0" err="1">
                <a:solidFill>
                  <a:srgbClr val="142E77"/>
                </a:solidFill>
                <a:latin typeface="BIZ UDPゴシック" panose="020B0400000000000000" pitchFamily="50" charset="-128"/>
                <a:ea typeface="BIZ UDPゴシック" panose="020B0400000000000000" pitchFamily="50" charset="-128"/>
              </a:rPr>
              <a:t>上限</a:t>
            </a:r>
            <a:endParaRPr sz="1600" dirty="0">
              <a:solidFill>
                <a:srgbClr val="142E77"/>
              </a:solidFill>
              <a:latin typeface="BIZ UDPゴシック" panose="020B0400000000000000" pitchFamily="50" charset="-128"/>
              <a:ea typeface="BIZ UDPゴシック" panose="020B0400000000000000" pitchFamily="50" charset="-128"/>
            </a:endParaRPr>
          </a:p>
        </p:txBody>
      </p:sp>
      <p:sp>
        <p:nvSpPr>
          <p:cNvPr id="146" name="・iDeCo：60歳〜65歳…"/>
          <p:cNvSpPr txBox="1"/>
          <p:nvPr/>
        </p:nvSpPr>
        <p:spPr>
          <a:xfrm>
            <a:off x="6954357" y="5707414"/>
            <a:ext cx="2141057" cy="4977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noAutofit/>
          </a:bodyPr>
          <a:lstStyle/>
          <a:p>
            <a:pPr>
              <a:defRPr sz="2000" b="1"/>
            </a:pPr>
            <a:r>
              <a:rPr sz="1400" dirty="0">
                <a:latin typeface="BIZ UDPゴシック" panose="020B0400000000000000" pitchFamily="50" charset="-128"/>
                <a:ea typeface="BIZ UDPゴシック" panose="020B0400000000000000" pitchFamily="50" charset="-128"/>
              </a:rPr>
              <a:t>iDeCo：60歳〜65歳</a:t>
            </a:r>
          </a:p>
          <a:p>
            <a:pPr>
              <a:defRPr sz="2000" b="1"/>
            </a:pPr>
            <a:r>
              <a:rPr sz="1400" dirty="0">
                <a:latin typeface="BIZ UDPゴシック" panose="020B0400000000000000" pitchFamily="50" charset="-128"/>
                <a:ea typeface="BIZ UDPゴシック" panose="020B0400000000000000" pitchFamily="50" charset="-128"/>
              </a:rPr>
              <a:t>企業型DC：60歳〜70歳</a:t>
            </a:r>
          </a:p>
        </p:txBody>
      </p:sp>
      <p:sp>
        <p:nvSpPr>
          <p:cNvPr id="148" name="拠出の年齢制限"/>
          <p:cNvSpPr txBox="1"/>
          <p:nvPr/>
        </p:nvSpPr>
        <p:spPr>
          <a:xfrm>
            <a:off x="7163740" y="5413826"/>
            <a:ext cx="1501208" cy="311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2145" tIns="32145" rIns="32145" bIns="32145">
            <a:spAutoFit/>
          </a:bodyPr>
          <a:lstStyle>
            <a:lvl1pPr>
              <a:defRPr sz="2300" b="1">
                <a:solidFill>
                  <a:schemeClr val="accent2"/>
                </a:solidFill>
              </a:defRPr>
            </a:lvl1pPr>
          </a:lstStyle>
          <a:p>
            <a:pPr algn="ctr"/>
            <a:r>
              <a:rPr sz="1600" dirty="0" err="1">
                <a:solidFill>
                  <a:srgbClr val="142E77"/>
                </a:solidFill>
                <a:latin typeface="BIZ UDPゴシック" panose="020B0400000000000000" pitchFamily="50" charset="-128"/>
                <a:ea typeface="BIZ UDPゴシック" panose="020B0400000000000000" pitchFamily="50" charset="-128"/>
              </a:rPr>
              <a:t>拠出の年齢制限</a:t>
            </a:r>
            <a:endParaRPr sz="1600" dirty="0">
              <a:solidFill>
                <a:srgbClr val="142E77"/>
              </a:solidFill>
              <a:latin typeface="BIZ UDPゴシック" panose="020B0400000000000000" pitchFamily="50" charset="-128"/>
              <a:ea typeface="BIZ UDPゴシック" panose="020B0400000000000000" pitchFamily="50" charset="-128"/>
            </a:endParaRPr>
          </a:p>
        </p:txBody>
      </p:sp>
      <p:sp>
        <p:nvSpPr>
          <p:cNvPr id="13" name="確定拠出年金は60歳〜70歳まで絶対に崩す…">
            <a:extLst>
              <a:ext uri="{FF2B5EF4-FFF2-40B4-BE49-F238E27FC236}">
                <a16:creationId xmlns:a16="http://schemas.microsoft.com/office/drawing/2014/main" id="{D5FAD7EE-10CC-90F8-FF70-651EAA3DB97C}"/>
              </a:ext>
            </a:extLst>
          </p:cNvPr>
          <p:cNvSpPr txBox="1"/>
          <p:nvPr/>
        </p:nvSpPr>
        <p:spPr>
          <a:xfrm>
            <a:off x="219129" y="886977"/>
            <a:ext cx="5765735" cy="3246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145" tIns="32145" rIns="32145" bIns="32145">
            <a:noAutofit/>
          </a:bodyPr>
          <a:lstStyle/>
          <a:p>
            <a:pPr algn="ctr">
              <a:defRPr sz="3400" b="1"/>
            </a:pPr>
            <a:r>
              <a:rPr lang="ja-JP" altLang="en-US" sz="1600" dirty="0">
                <a:latin typeface="BIZ UDPゴシック" panose="020B0400000000000000" pitchFamily="50" charset="-128"/>
                <a:ea typeface="BIZ UDPゴシック" panose="020B0400000000000000" pitchFamily="50" charset="-128"/>
              </a:rPr>
              <a:t>原則、</a:t>
            </a:r>
            <a:r>
              <a:rPr sz="1600" dirty="0">
                <a:latin typeface="BIZ UDPゴシック" panose="020B0400000000000000" pitchFamily="50" charset="-128"/>
                <a:ea typeface="BIZ UDPゴシック" panose="020B0400000000000000" pitchFamily="50" charset="-128"/>
              </a:rPr>
              <a:t>確定拠出年金は60歳〜70歳まで崩すことのできない</a:t>
            </a:r>
            <a:endParaRPr lang="en-US" sz="1600" dirty="0">
              <a:latin typeface="BIZ UDPゴシック" panose="020B0400000000000000" pitchFamily="50" charset="-128"/>
              <a:ea typeface="BIZ UDPゴシック" panose="020B0400000000000000" pitchFamily="50" charset="-128"/>
            </a:endParaRPr>
          </a:p>
        </p:txBody>
      </p:sp>
      <p:sp>
        <p:nvSpPr>
          <p:cNvPr id="133" name="object 19">
            <a:extLst>
              <a:ext uri="{FF2B5EF4-FFF2-40B4-BE49-F238E27FC236}">
                <a16:creationId xmlns:a16="http://schemas.microsoft.com/office/drawing/2014/main" id="{004100E5-8BC9-7723-009A-0EB7A23A66E5}"/>
              </a:ext>
            </a:extLst>
          </p:cNvPr>
          <p:cNvSpPr txBox="1"/>
          <p:nvPr/>
        </p:nvSpPr>
        <p:spPr>
          <a:xfrm>
            <a:off x="1794153" y="4813728"/>
            <a:ext cx="635000" cy="37846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BIZ UDPゴシック" panose="020B0400000000000000" pitchFamily="50" charset="-128"/>
                <a:ea typeface="BIZ UDPゴシック" panose="020B0400000000000000" pitchFamily="50" charset="-128"/>
                <a:cs typeface="游明朝 Demibold"/>
              </a:rPr>
              <a:t>はじめる</a:t>
            </a:r>
            <a:endParaRPr sz="1200">
              <a:latin typeface="BIZ UDPゴシック" panose="020B0400000000000000" pitchFamily="50" charset="-128"/>
              <a:ea typeface="BIZ UDPゴシック" panose="020B0400000000000000" pitchFamily="50" charset="-128"/>
              <a:cs typeface="游明朝 Demibold"/>
            </a:endParaRPr>
          </a:p>
          <a:p>
            <a:pPr marL="36830">
              <a:lnSpc>
                <a:spcPct val="100000"/>
              </a:lnSpc>
              <a:spcBef>
                <a:spcPts val="15"/>
              </a:spcBef>
            </a:pPr>
            <a:r>
              <a:rPr sz="1100" b="1" dirty="0">
                <a:latin typeface="BIZ UDPゴシック" panose="020B0400000000000000" pitchFamily="50" charset="-128"/>
                <a:ea typeface="BIZ UDPゴシック" panose="020B0400000000000000" pitchFamily="50" charset="-128"/>
                <a:cs typeface="游明朝 Demibold"/>
              </a:rPr>
              <a:t>（加入</a:t>
            </a:r>
            <a:r>
              <a:rPr sz="1100" b="1" spc="-50" dirty="0">
                <a:latin typeface="BIZ UDPゴシック" panose="020B0400000000000000" pitchFamily="50" charset="-128"/>
                <a:ea typeface="BIZ UDPゴシック" panose="020B0400000000000000" pitchFamily="50" charset="-128"/>
                <a:cs typeface="游明朝 Demibold"/>
              </a:rPr>
              <a:t>）</a:t>
            </a:r>
            <a:endParaRPr sz="1100">
              <a:latin typeface="BIZ UDPゴシック" panose="020B0400000000000000" pitchFamily="50" charset="-128"/>
              <a:ea typeface="BIZ UDPゴシック" panose="020B0400000000000000" pitchFamily="50" charset="-128"/>
              <a:cs typeface="游明朝 Demibold"/>
            </a:endParaRPr>
          </a:p>
        </p:txBody>
      </p:sp>
      <p:sp>
        <p:nvSpPr>
          <p:cNvPr id="134" name="object 20">
            <a:extLst>
              <a:ext uri="{FF2B5EF4-FFF2-40B4-BE49-F238E27FC236}">
                <a16:creationId xmlns:a16="http://schemas.microsoft.com/office/drawing/2014/main" id="{FC9D9469-8FD7-F543-26F0-1F437F437FCC}"/>
              </a:ext>
            </a:extLst>
          </p:cNvPr>
          <p:cNvSpPr txBox="1"/>
          <p:nvPr/>
        </p:nvSpPr>
        <p:spPr>
          <a:xfrm>
            <a:off x="4326920" y="4813715"/>
            <a:ext cx="787400" cy="378460"/>
          </a:xfrm>
          <a:prstGeom prst="rect">
            <a:avLst/>
          </a:prstGeom>
        </p:spPr>
        <p:txBody>
          <a:bodyPr vert="horz" wrap="square" lIns="0" tIns="12700" rIns="0" bIns="0" rtlCol="0">
            <a:spAutoFit/>
          </a:bodyPr>
          <a:lstStyle/>
          <a:p>
            <a:pPr algn="ctr">
              <a:lnSpc>
                <a:spcPct val="100000"/>
              </a:lnSpc>
              <a:spcBef>
                <a:spcPts val="100"/>
              </a:spcBef>
            </a:pPr>
            <a:r>
              <a:rPr sz="1200" b="1" spc="-10" dirty="0">
                <a:latin typeface="BIZ UDPゴシック" panose="020B0400000000000000" pitchFamily="50" charset="-128"/>
                <a:ea typeface="BIZ UDPゴシック" panose="020B0400000000000000" pitchFamily="50" charset="-128"/>
                <a:cs typeface="游明朝 Demibold"/>
              </a:rPr>
              <a:t>つみたてる</a:t>
            </a:r>
            <a:endParaRPr sz="1200">
              <a:latin typeface="BIZ UDPゴシック" panose="020B0400000000000000" pitchFamily="50" charset="-128"/>
              <a:ea typeface="BIZ UDPゴシック" panose="020B0400000000000000" pitchFamily="50" charset="-128"/>
              <a:cs typeface="游明朝 Demibold"/>
            </a:endParaRPr>
          </a:p>
          <a:p>
            <a:pPr algn="ctr">
              <a:lnSpc>
                <a:spcPct val="100000"/>
              </a:lnSpc>
              <a:spcBef>
                <a:spcPts val="15"/>
              </a:spcBef>
            </a:pPr>
            <a:r>
              <a:rPr sz="1100" b="1" dirty="0">
                <a:latin typeface="BIZ UDPゴシック" panose="020B0400000000000000" pitchFamily="50" charset="-128"/>
                <a:ea typeface="BIZ UDPゴシック" panose="020B0400000000000000" pitchFamily="50" charset="-128"/>
                <a:cs typeface="游明朝 Demibold"/>
              </a:rPr>
              <a:t>（運用</a:t>
            </a:r>
            <a:r>
              <a:rPr sz="1100" b="1" spc="-50" dirty="0">
                <a:latin typeface="BIZ UDPゴシック" panose="020B0400000000000000" pitchFamily="50" charset="-128"/>
                <a:ea typeface="BIZ UDPゴシック" panose="020B0400000000000000" pitchFamily="50" charset="-128"/>
                <a:cs typeface="游明朝 Demibold"/>
              </a:rPr>
              <a:t>）</a:t>
            </a:r>
            <a:endParaRPr sz="1100">
              <a:latin typeface="BIZ UDPゴシック" panose="020B0400000000000000" pitchFamily="50" charset="-128"/>
              <a:ea typeface="BIZ UDPゴシック" panose="020B0400000000000000" pitchFamily="50" charset="-128"/>
              <a:cs typeface="游明朝 Demibold"/>
            </a:endParaRPr>
          </a:p>
        </p:txBody>
      </p:sp>
      <p:sp>
        <p:nvSpPr>
          <p:cNvPr id="135" name="object 21">
            <a:extLst>
              <a:ext uri="{FF2B5EF4-FFF2-40B4-BE49-F238E27FC236}">
                <a16:creationId xmlns:a16="http://schemas.microsoft.com/office/drawing/2014/main" id="{74D7620C-B6AB-4339-D162-6FBE5941223C}"/>
              </a:ext>
            </a:extLst>
          </p:cNvPr>
          <p:cNvSpPr txBox="1"/>
          <p:nvPr/>
        </p:nvSpPr>
        <p:spPr>
          <a:xfrm>
            <a:off x="7221373" y="4813715"/>
            <a:ext cx="635000" cy="37846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BIZ UDPゴシック" panose="020B0400000000000000" pitchFamily="50" charset="-128"/>
                <a:ea typeface="BIZ UDPゴシック" panose="020B0400000000000000" pitchFamily="50" charset="-128"/>
                <a:cs typeface="游明朝 Demibold"/>
              </a:rPr>
              <a:t>うけとる</a:t>
            </a:r>
            <a:endParaRPr sz="1200">
              <a:latin typeface="BIZ UDPゴシック" panose="020B0400000000000000" pitchFamily="50" charset="-128"/>
              <a:ea typeface="BIZ UDPゴシック" panose="020B0400000000000000" pitchFamily="50" charset="-128"/>
              <a:cs typeface="游明朝 Demibold"/>
            </a:endParaRPr>
          </a:p>
          <a:p>
            <a:pPr marL="36830">
              <a:lnSpc>
                <a:spcPct val="100000"/>
              </a:lnSpc>
              <a:spcBef>
                <a:spcPts val="15"/>
              </a:spcBef>
            </a:pPr>
            <a:r>
              <a:rPr sz="1100" b="1" dirty="0">
                <a:latin typeface="BIZ UDPゴシック" panose="020B0400000000000000" pitchFamily="50" charset="-128"/>
                <a:ea typeface="BIZ UDPゴシック" panose="020B0400000000000000" pitchFamily="50" charset="-128"/>
                <a:cs typeface="游明朝 Demibold"/>
              </a:rPr>
              <a:t>（給付</a:t>
            </a:r>
            <a:r>
              <a:rPr sz="1100" b="1" spc="-50" dirty="0">
                <a:latin typeface="BIZ UDPゴシック" panose="020B0400000000000000" pitchFamily="50" charset="-128"/>
                <a:ea typeface="BIZ UDPゴシック" panose="020B0400000000000000" pitchFamily="50" charset="-128"/>
                <a:cs typeface="游明朝 Demibold"/>
              </a:rPr>
              <a:t>）</a:t>
            </a:r>
            <a:endParaRPr sz="1100">
              <a:latin typeface="BIZ UDPゴシック" panose="020B0400000000000000" pitchFamily="50" charset="-128"/>
              <a:ea typeface="BIZ UDPゴシック" panose="020B0400000000000000" pitchFamily="50" charset="-128"/>
              <a:cs typeface="游明朝 Demibold"/>
            </a:endParaRPr>
          </a:p>
        </p:txBody>
      </p:sp>
      <p:sp>
        <p:nvSpPr>
          <p:cNvPr id="149" name="object 25">
            <a:extLst>
              <a:ext uri="{FF2B5EF4-FFF2-40B4-BE49-F238E27FC236}">
                <a16:creationId xmlns:a16="http://schemas.microsoft.com/office/drawing/2014/main" id="{073ED6F7-2148-1924-4993-CC5393D2FAE0}"/>
              </a:ext>
            </a:extLst>
          </p:cNvPr>
          <p:cNvSpPr txBox="1"/>
          <p:nvPr/>
        </p:nvSpPr>
        <p:spPr>
          <a:xfrm>
            <a:off x="7451882" y="2696269"/>
            <a:ext cx="204287" cy="976630"/>
          </a:xfrm>
          <a:prstGeom prst="rect">
            <a:avLst/>
          </a:prstGeom>
        </p:spPr>
        <p:txBody>
          <a:bodyPr vert="eaVert" wrap="square" lIns="0" tIns="0" rIns="0" bIns="0" rtlCol="0">
            <a:spAutoFit/>
          </a:bodyPr>
          <a:lstStyle/>
          <a:p>
            <a:pPr marL="12700">
              <a:lnSpc>
                <a:spcPct val="65000"/>
              </a:lnSpc>
            </a:pPr>
            <a:r>
              <a:rPr sz="1800" b="1" spc="95" dirty="0">
                <a:solidFill>
                  <a:srgbClr val="FFFFFF"/>
                </a:solidFill>
                <a:latin typeface="BIZ UDPゴシック" panose="020B0400000000000000" pitchFamily="50" charset="-128"/>
                <a:ea typeface="BIZ UDPゴシック" panose="020B0400000000000000" pitchFamily="50" charset="-128"/>
                <a:cs typeface="游明朝 Demibold"/>
              </a:rPr>
              <a:t>年金資</a:t>
            </a:r>
            <a:r>
              <a:rPr sz="1800" b="1" dirty="0">
                <a:solidFill>
                  <a:srgbClr val="FFFFFF"/>
                </a:solidFill>
                <a:latin typeface="BIZ UDPゴシック" panose="020B0400000000000000" pitchFamily="50" charset="-128"/>
                <a:ea typeface="BIZ UDPゴシック" panose="020B0400000000000000" pitchFamily="50" charset="-128"/>
                <a:cs typeface="游明朝 Demibold"/>
              </a:rPr>
              <a:t>産</a:t>
            </a:r>
            <a:endParaRPr sz="1800" dirty="0">
              <a:latin typeface="BIZ UDPゴシック" panose="020B0400000000000000" pitchFamily="50" charset="-128"/>
              <a:ea typeface="BIZ UDPゴシック" panose="020B0400000000000000" pitchFamily="50" charset="-128"/>
              <a:cs typeface="游明朝 Demibold"/>
            </a:endParaRPr>
          </a:p>
        </p:txBody>
      </p:sp>
      <p:sp>
        <p:nvSpPr>
          <p:cNvPr id="150" name="object 26">
            <a:extLst>
              <a:ext uri="{FF2B5EF4-FFF2-40B4-BE49-F238E27FC236}">
                <a16:creationId xmlns:a16="http://schemas.microsoft.com/office/drawing/2014/main" id="{EADAF878-6972-0506-388E-1FEB4B7B3451}"/>
              </a:ext>
            </a:extLst>
          </p:cNvPr>
          <p:cNvSpPr txBox="1"/>
          <p:nvPr/>
        </p:nvSpPr>
        <p:spPr>
          <a:xfrm>
            <a:off x="5596835" y="2699782"/>
            <a:ext cx="519430" cy="197490"/>
          </a:xfrm>
          <a:prstGeom prst="rect">
            <a:avLst/>
          </a:prstGeom>
        </p:spPr>
        <p:txBody>
          <a:bodyPr vert="horz" wrap="square" lIns="0" tIns="12700" rIns="0" bIns="0" rtlCol="0">
            <a:spAutoFit/>
          </a:bodyPr>
          <a:lstStyle/>
          <a:p>
            <a:pPr marL="12700">
              <a:lnSpc>
                <a:spcPct val="100000"/>
              </a:lnSpc>
              <a:spcBef>
                <a:spcPts val="100"/>
              </a:spcBef>
            </a:pPr>
            <a:r>
              <a:rPr sz="1200" b="1" spc="75" dirty="0">
                <a:solidFill>
                  <a:srgbClr val="383635"/>
                </a:solidFill>
                <a:latin typeface="BIZ UDPゴシック" panose="020B0400000000000000" pitchFamily="50" charset="-128"/>
                <a:ea typeface="BIZ UDPゴシック" panose="020B0400000000000000" pitchFamily="50" charset="-128"/>
                <a:cs typeface="游ゴシック"/>
              </a:rPr>
              <a:t>運用益</a:t>
            </a:r>
            <a:endParaRPr sz="1200">
              <a:latin typeface="BIZ UDPゴシック" panose="020B0400000000000000" pitchFamily="50" charset="-128"/>
              <a:ea typeface="BIZ UDPゴシック" panose="020B0400000000000000" pitchFamily="50" charset="-128"/>
              <a:cs typeface="游ゴシック"/>
            </a:endParaRPr>
          </a:p>
        </p:txBody>
      </p:sp>
      <p:sp>
        <p:nvSpPr>
          <p:cNvPr id="151" name="object 27">
            <a:extLst>
              <a:ext uri="{FF2B5EF4-FFF2-40B4-BE49-F238E27FC236}">
                <a16:creationId xmlns:a16="http://schemas.microsoft.com/office/drawing/2014/main" id="{2200FD1E-1BF8-096F-084F-83B0CD1DCAFB}"/>
              </a:ext>
            </a:extLst>
          </p:cNvPr>
          <p:cNvSpPr txBox="1"/>
          <p:nvPr/>
        </p:nvSpPr>
        <p:spPr>
          <a:xfrm>
            <a:off x="5816748" y="3831505"/>
            <a:ext cx="354965" cy="197490"/>
          </a:xfrm>
          <a:prstGeom prst="rect">
            <a:avLst/>
          </a:prstGeom>
        </p:spPr>
        <p:txBody>
          <a:bodyPr vert="horz" wrap="square" lIns="0" tIns="12700" rIns="0" bIns="0" rtlCol="0">
            <a:spAutoFit/>
          </a:bodyPr>
          <a:lstStyle/>
          <a:p>
            <a:pPr marL="12700">
              <a:lnSpc>
                <a:spcPct val="100000"/>
              </a:lnSpc>
              <a:spcBef>
                <a:spcPts val="100"/>
              </a:spcBef>
            </a:pPr>
            <a:r>
              <a:rPr sz="1200" b="1" spc="70" dirty="0">
                <a:solidFill>
                  <a:srgbClr val="383635"/>
                </a:solidFill>
                <a:latin typeface="BIZ UDPゴシック" panose="020B0400000000000000" pitchFamily="50" charset="-128"/>
                <a:ea typeface="BIZ UDPゴシック" panose="020B0400000000000000" pitchFamily="50" charset="-128"/>
                <a:cs typeface="游ゴシック"/>
              </a:rPr>
              <a:t>掛金</a:t>
            </a:r>
            <a:endParaRPr sz="1200">
              <a:latin typeface="BIZ UDPゴシック" panose="020B0400000000000000" pitchFamily="50" charset="-128"/>
              <a:ea typeface="BIZ UDPゴシック" panose="020B0400000000000000" pitchFamily="50" charset="-128"/>
              <a:cs typeface="游ゴシック"/>
            </a:endParaRPr>
          </a:p>
        </p:txBody>
      </p:sp>
      <p:sp>
        <p:nvSpPr>
          <p:cNvPr id="152" name="object 28">
            <a:extLst>
              <a:ext uri="{FF2B5EF4-FFF2-40B4-BE49-F238E27FC236}">
                <a16:creationId xmlns:a16="http://schemas.microsoft.com/office/drawing/2014/main" id="{70101BA1-03CA-60B8-5236-861537B5FE4E}"/>
              </a:ext>
            </a:extLst>
          </p:cNvPr>
          <p:cNvSpPr txBox="1"/>
          <p:nvPr/>
        </p:nvSpPr>
        <p:spPr>
          <a:xfrm>
            <a:off x="8835210" y="2656102"/>
            <a:ext cx="1584960" cy="228268"/>
          </a:xfrm>
          <a:prstGeom prst="rect">
            <a:avLst/>
          </a:prstGeom>
        </p:spPr>
        <p:txBody>
          <a:bodyPr vert="horz" wrap="square" lIns="0" tIns="12700" rIns="0" bIns="0" rtlCol="0">
            <a:spAutoFit/>
          </a:bodyPr>
          <a:lstStyle/>
          <a:p>
            <a:pPr marL="12700">
              <a:lnSpc>
                <a:spcPct val="100000"/>
              </a:lnSpc>
              <a:spcBef>
                <a:spcPts val="100"/>
              </a:spcBef>
            </a:pPr>
            <a:r>
              <a:rPr sz="1400" b="1" spc="95" dirty="0">
                <a:solidFill>
                  <a:srgbClr val="383635"/>
                </a:solidFill>
                <a:latin typeface="BIZ UDPゴシック" panose="020B0400000000000000" pitchFamily="50" charset="-128"/>
                <a:ea typeface="BIZ UDPゴシック" panose="020B0400000000000000" pitchFamily="50" charset="-128"/>
                <a:cs typeface="游明朝 Demibold"/>
              </a:rPr>
              <a:t>一時金</a:t>
            </a:r>
            <a:r>
              <a:rPr sz="1200" b="1" spc="95" dirty="0">
                <a:solidFill>
                  <a:srgbClr val="383635"/>
                </a:solidFill>
                <a:latin typeface="BIZ UDPゴシック" panose="020B0400000000000000" pitchFamily="50" charset="-128"/>
                <a:ea typeface="BIZ UDPゴシック" panose="020B0400000000000000" pitchFamily="50" charset="-128"/>
                <a:cs typeface="游明朝 Demibold"/>
              </a:rPr>
              <a:t>（一括受取</a:t>
            </a:r>
            <a:r>
              <a:rPr sz="1200" b="1" spc="45" dirty="0">
                <a:solidFill>
                  <a:srgbClr val="383635"/>
                </a:solidFill>
                <a:latin typeface="BIZ UDPゴシック" panose="020B0400000000000000" pitchFamily="50" charset="-128"/>
                <a:ea typeface="BIZ UDPゴシック" panose="020B0400000000000000" pitchFamily="50" charset="-128"/>
                <a:cs typeface="游明朝 Demibold"/>
              </a:rPr>
              <a:t>）</a:t>
            </a:r>
            <a:endParaRPr sz="1200">
              <a:latin typeface="BIZ UDPゴシック" panose="020B0400000000000000" pitchFamily="50" charset="-128"/>
              <a:ea typeface="BIZ UDPゴシック" panose="020B0400000000000000" pitchFamily="50" charset="-128"/>
              <a:cs typeface="游明朝 Demibold"/>
            </a:endParaRPr>
          </a:p>
        </p:txBody>
      </p:sp>
      <p:sp>
        <p:nvSpPr>
          <p:cNvPr id="153" name="object 29">
            <a:extLst>
              <a:ext uri="{FF2B5EF4-FFF2-40B4-BE49-F238E27FC236}">
                <a16:creationId xmlns:a16="http://schemas.microsoft.com/office/drawing/2014/main" id="{BD8DD836-3CBA-B0F8-444D-E50B009EEC78}"/>
              </a:ext>
            </a:extLst>
          </p:cNvPr>
          <p:cNvSpPr txBox="1"/>
          <p:nvPr/>
        </p:nvSpPr>
        <p:spPr>
          <a:xfrm>
            <a:off x="8937990" y="4064769"/>
            <a:ext cx="1394460" cy="228268"/>
          </a:xfrm>
          <a:prstGeom prst="rect">
            <a:avLst/>
          </a:prstGeom>
        </p:spPr>
        <p:txBody>
          <a:bodyPr vert="horz" wrap="square" lIns="0" tIns="12700" rIns="0" bIns="0" rtlCol="0">
            <a:spAutoFit/>
          </a:bodyPr>
          <a:lstStyle/>
          <a:p>
            <a:pPr marL="12700">
              <a:lnSpc>
                <a:spcPct val="100000"/>
              </a:lnSpc>
              <a:spcBef>
                <a:spcPts val="100"/>
              </a:spcBef>
            </a:pPr>
            <a:r>
              <a:rPr sz="1400" b="1" spc="95" dirty="0">
                <a:solidFill>
                  <a:srgbClr val="383635"/>
                </a:solidFill>
                <a:latin typeface="BIZ UDPゴシック" panose="020B0400000000000000" pitchFamily="50" charset="-128"/>
                <a:ea typeface="BIZ UDPゴシック" panose="020B0400000000000000" pitchFamily="50" charset="-128"/>
                <a:cs typeface="游明朝 Demibold"/>
              </a:rPr>
              <a:t>年金</a:t>
            </a:r>
            <a:r>
              <a:rPr sz="1200" b="1" spc="95" dirty="0">
                <a:solidFill>
                  <a:srgbClr val="383635"/>
                </a:solidFill>
                <a:latin typeface="BIZ UDPゴシック" panose="020B0400000000000000" pitchFamily="50" charset="-128"/>
                <a:ea typeface="BIZ UDPゴシック" panose="020B0400000000000000" pitchFamily="50" charset="-128"/>
                <a:cs typeface="游明朝 Demibold"/>
              </a:rPr>
              <a:t>（分割受取</a:t>
            </a:r>
            <a:r>
              <a:rPr sz="1200" b="1" spc="45" dirty="0">
                <a:solidFill>
                  <a:srgbClr val="383635"/>
                </a:solidFill>
                <a:latin typeface="BIZ UDPゴシック" panose="020B0400000000000000" pitchFamily="50" charset="-128"/>
                <a:ea typeface="BIZ UDPゴシック" panose="020B0400000000000000" pitchFamily="50" charset="-128"/>
                <a:cs typeface="游明朝 Demibold"/>
              </a:rPr>
              <a:t>）</a:t>
            </a:r>
            <a:endParaRPr sz="1200">
              <a:latin typeface="BIZ UDPゴシック" panose="020B0400000000000000" pitchFamily="50" charset="-128"/>
              <a:ea typeface="BIZ UDPゴシック" panose="020B0400000000000000" pitchFamily="50" charset="-128"/>
              <a:cs typeface="游明朝 Demibold"/>
            </a:endParaRPr>
          </a:p>
        </p:txBody>
      </p:sp>
      <p:sp>
        <p:nvSpPr>
          <p:cNvPr id="154" name="object 16">
            <a:extLst>
              <a:ext uri="{FF2B5EF4-FFF2-40B4-BE49-F238E27FC236}">
                <a16:creationId xmlns:a16="http://schemas.microsoft.com/office/drawing/2014/main" id="{952DFD9E-5861-E7F6-11BC-AA4000AEA992}"/>
              </a:ext>
            </a:extLst>
          </p:cNvPr>
          <p:cNvSpPr/>
          <p:nvPr/>
        </p:nvSpPr>
        <p:spPr>
          <a:xfrm>
            <a:off x="8905377" y="2177666"/>
            <a:ext cx="1444625" cy="1827530"/>
          </a:xfrm>
          <a:custGeom>
            <a:avLst/>
            <a:gdLst/>
            <a:ahLst/>
            <a:cxnLst/>
            <a:rect l="l" t="t" r="r" b="b"/>
            <a:pathLst>
              <a:path w="1444625" h="1827529">
                <a:moveTo>
                  <a:pt x="429590" y="1710385"/>
                </a:moveTo>
                <a:lnTo>
                  <a:pt x="429475" y="1691335"/>
                </a:lnTo>
                <a:lnTo>
                  <a:pt x="428752" y="1683715"/>
                </a:lnTo>
                <a:lnTo>
                  <a:pt x="428625" y="1682445"/>
                </a:lnTo>
                <a:lnTo>
                  <a:pt x="425437" y="1673555"/>
                </a:lnTo>
                <a:lnTo>
                  <a:pt x="424992" y="1672285"/>
                </a:lnTo>
                <a:lnTo>
                  <a:pt x="418655" y="1664665"/>
                </a:lnTo>
                <a:lnTo>
                  <a:pt x="409651" y="1657045"/>
                </a:lnTo>
                <a:lnTo>
                  <a:pt x="409651" y="1641805"/>
                </a:lnTo>
                <a:lnTo>
                  <a:pt x="406107" y="1625295"/>
                </a:lnTo>
                <a:lnTo>
                  <a:pt x="399415" y="1615617"/>
                </a:lnTo>
                <a:lnTo>
                  <a:pt x="399415" y="1734515"/>
                </a:lnTo>
                <a:lnTo>
                  <a:pt x="399415" y="1743405"/>
                </a:lnTo>
                <a:lnTo>
                  <a:pt x="398018" y="1748485"/>
                </a:lnTo>
                <a:lnTo>
                  <a:pt x="393979" y="1753565"/>
                </a:lnTo>
                <a:lnTo>
                  <a:pt x="387553" y="1757375"/>
                </a:lnTo>
                <a:lnTo>
                  <a:pt x="378955" y="1761185"/>
                </a:lnTo>
                <a:lnTo>
                  <a:pt x="378955" y="1748485"/>
                </a:lnTo>
                <a:lnTo>
                  <a:pt x="378955" y="1743405"/>
                </a:lnTo>
                <a:lnTo>
                  <a:pt x="386118" y="1740865"/>
                </a:lnTo>
                <a:lnTo>
                  <a:pt x="393280" y="1737055"/>
                </a:lnTo>
                <a:lnTo>
                  <a:pt x="399415" y="1734515"/>
                </a:lnTo>
                <a:lnTo>
                  <a:pt x="399415" y="1615617"/>
                </a:lnTo>
                <a:lnTo>
                  <a:pt x="396455" y="1611325"/>
                </a:lnTo>
                <a:lnTo>
                  <a:pt x="395579" y="1610055"/>
                </a:lnTo>
                <a:lnTo>
                  <a:pt x="378955" y="1599158"/>
                </a:lnTo>
                <a:lnTo>
                  <a:pt x="378955" y="1641805"/>
                </a:lnTo>
                <a:lnTo>
                  <a:pt x="378955" y="1683715"/>
                </a:lnTo>
                <a:lnTo>
                  <a:pt x="378955" y="1692605"/>
                </a:lnTo>
                <a:lnTo>
                  <a:pt x="377558" y="1697685"/>
                </a:lnTo>
                <a:lnTo>
                  <a:pt x="373532" y="1701495"/>
                </a:lnTo>
                <a:lnTo>
                  <a:pt x="367093" y="1706575"/>
                </a:lnTo>
                <a:lnTo>
                  <a:pt x="358508" y="1710385"/>
                </a:lnTo>
                <a:lnTo>
                  <a:pt x="358508" y="1748485"/>
                </a:lnTo>
                <a:lnTo>
                  <a:pt x="358508" y="1767535"/>
                </a:lnTo>
                <a:lnTo>
                  <a:pt x="352361" y="1768805"/>
                </a:lnTo>
                <a:lnTo>
                  <a:pt x="338048" y="1771345"/>
                </a:lnTo>
                <a:lnTo>
                  <a:pt x="338048" y="1753565"/>
                </a:lnTo>
                <a:lnTo>
                  <a:pt x="338048" y="1751025"/>
                </a:lnTo>
                <a:lnTo>
                  <a:pt x="344690" y="1749755"/>
                </a:lnTo>
                <a:lnTo>
                  <a:pt x="351853" y="1748485"/>
                </a:lnTo>
                <a:lnTo>
                  <a:pt x="358508" y="1748485"/>
                </a:lnTo>
                <a:lnTo>
                  <a:pt x="358508" y="1710385"/>
                </a:lnTo>
                <a:lnTo>
                  <a:pt x="358508" y="1696415"/>
                </a:lnTo>
                <a:lnTo>
                  <a:pt x="358508" y="1691335"/>
                </a:lnTo>
                <a:lnTo>
                  <a:pt x="365658" y="1690065"/>
                </a:lnTo>
                <a:lnTo>
                  <a:pt x="372821" y="1686255"/>
                </a:lnTo>
                <a:lnTo>
                  <a:pt x="378955" y="1683715"/>
                </a:lnTo>
                <a:lnTo>
                  <a:pt x="378955" y="1641805"/>
                </a:lnTo>
                <a:lnTo>
                  <a:pt x="370154" y="1653235"/>
                </a:lnTo>
                <a:lnTo>
                  <a:pt x="346100" y="1663395"/>
                </a:lnTo>
                <a:lnTo>
                  <a:pt x="338048" y="1664830"/>
                </a:lnTo>
                <a:lnTo>
                  <a:pt x="338048" y="1696415"/>
                </a:lnTo>
                <a:lnTo>
                  <a:pt x="338048" y="1716735"/>
                </a:lnTo>
                <a:lnTo>
                  <a:pt x="331914" y="1718005"/>
                </a:lnTo>
                <a:lnTo>
                  <a:pt x="317588" y="1719275"/>
                </a:lnTo>
                <a:lnTo>
                  <a:pt x="317588" y="1753565"/>
                </a:lnTo>
                <a:lnTo>
                  <a:pt x="317588" y="1773885"/>
                </a:lnTo>
                <a:lnTo>
                  <a:pt x="304292" y="1775155"/>
                </a:lnTo>
                <a:lnTo>
                  <a:pt x="297129" y="1775155"/>
                </a:lnTo>
                <a:lnTo>
                  <a:pt x="297129" y="1753565"/>
                </a:lnTo>
                <a:lnTo>
                  <a:pt x="317588" y="1753565"/>
                </a:lnTo>
                <a:lnTo>
                  <a:pt x="317588" y="1719275"/>
                </a:lnTo>
                <a:lnTo>
                  <a:pt x="317588" y="1701495"/>
                </a:lnTo>
                <a:lnTo>
                  <a:pt x="317588" y="1700225"/>
                </a:lnTo>
                <a:lnTo>
                  <a:pt x="324243" y="1698955"/>
                </a:lnTo>
                <a:lnTo>
                  <a:pt x="331393" y="1697685"/>
                </a:lnTo>
                <a:lnTo>
                  <a:pt x="338048" y="1696415"/>
                </a:lnTo>
                <a:lnTo>
                  <a:pt x="338048" y="1664830"/>
                </a:lnTo>
                <a:lnTo>
                  <a:pt x="310349" y="1669745"/>
                </a:lnTo>
                <a:lnTo>
                  <a:pt x="297129" y="1670519"/>
                </a:lnTo>
                <a:lnTo>
                  <a:pt x="297129" y="1701495"/>
                </a:lnTo>
                <a:lnTo>
                  <a:pt x="297129" y="1721815"/>
                </a:lnTo>
                <a:lnTo>
                  <a:pt x="290487" y="1723085"/>
                </a:lnTo>
                <a:lnTo>
                  <a:pt x="276682" y="1723085"/>
                </a:lnTo>
                <a:lnTo>
                  <a:pt x="276682" y="1753565"/>
                </a:lnTo>
                <a:lnTo>
                  <a:pt x="276682" y="1775155"/>
                </a:lnTo>
                <a:lnTo>
                  <a:pt x="269519" y="1775155"/>
                </a:lnTo>
                <a:lnTo>
                  <a:pt x="256222" y="1773885"/>
                </a:lnTo>
                <a:lnTo>
                  <a:pt x="256222" y="1771345"/>
                </a:lnTo>
                <a:lnTo>
                  <a:pt x="256222" y="1753565"/>
                </a:lnTo>
                <a:lnTo>
                  <a:pt x="276682" y="1753565"/>
                </a:lnTo>
                <a:lnTo>
                  <a:pt x="276682" y="1723085"/>
                </a:lnTo>
                <a:lnTo>
                  <a:pt x="276682" y="1702765"/>
                </a:lnTo>
                <a:lnTo>
                  <a:pt x="282816" y="1702765"/>
                </a:lnTo>
                <a:lnTo>
                  <a:pt x="297129" y="1701495"/>
                </a:lnTo>
                <a:lnTo>
                  <a:pt x="297129" y="1670519"/>
                </a:lnTo>
                <a:lnTo>
                  <a:pt x="266446" y="1672285"/>
                </a:lnTo>
                <a:lnTo>
                  <a:pt x="256222" y="1671701"/>
                </a:lnTo>
                <a:lnTo>
                  <a:pt x="256222" y="1702765"/>
                </a:lnTo>
                <a:lnTo>
                  <a:pt x="256222" y="1723085"/>
                </a:lnTo>
                <a:lnTo>
                  <a:pt x="249059" y="1723085"/>
                </a:lnTo>
                <a:lnTo>
                  <a:pt x="235762" y="1721815"/>
                </a:lnTo>
                <a:lnTo>
                  <a:pt x="235762" y="1753565"/>
                </a:lnTo>
                <a:lnTo>
                  <a:pt x="235762" y="1771345"/>
                </a:lnTo>
                <a:lnTo>
                  <a:pt x="221449" y="1768805"/>
                </a:lnTo>
                <a:lnTo>
                  <a:pt x="215303" y="1767535"/>
                </a:lnTo>
                <a:lnTo>
                  <a:pt x="215303" y="1761185"/>
                </a:lnTo>
                <a:lnTo>
                  <a:pt x="215303" y="1751025"/>
                </a:lnTo>
                <a:lnTo>
                  <a:pt x="221957" y="1752295"/>
                </a:lnTo>
                <a:lnTo>
                  <a:pt x="228600" y="1752295"/>
                </a:lnTo>
                <a:lnTo>
                  <a:pt x="235762" y="1753565"/>
                </a:lnTo>
                <a:lnTo>
                  <a:pt x="235762" y="1721815"/>
                </a:lnTo>
                <a:lnTo>
                  <a:pt x="235762" y="1719275"/>
                </a:lnTo>
                <a:lnTo>
                  <a:pt x="235762" y="1701495"/>
                </a:lnTo>
                <a:lnTo>
                  <a:pt x="249059" y="1702765"/>
                </a:lnTo>
                <a:lnTo>
                  <a:pt x="256222" y="1702765"/>
                </a:lnTo>
                <a:lnTo>
                  <a:pt x="256222" y="1671701"/>
                </a:lnTo>
                <a:lnTo>
                  <a:pt x="222542" y="1669745"/>
                </a:lnTo>
                <a:lnTo>
                  <a:pt x="215303" y="1668462"/>
                </a:lnTo>
                <a:lnTo>
                  <a:pt x="215303" y="1698955"/>
                </a:lnTo>
                <a:lnTo>
                  <a:pt x="215303" y="1719275"/>
                </a:lnTo>
                <a:lnTo>
                  <a:pt x="200990" y="1718005"/>
                </a:lnTo>
                <a:lnTo>
                  <a:pt x="194856" y="1716735"/>
                </a:lnTo>
                <a:lnTo>
                  <a:pt x="194856" y="1747215"/>
                </a:lnTo>
                <a:lnTo>
                  <a:pt x="194856" y="1761185"/>
                </a:lnTo>
                <a:lnTo>
                  <a:pt x="186258" y="1757375"/>
                </a:lnTo>
                <a:lnTo>
                  <a:pt x="179832" y="1752295"/>
                </a:lnTo>
                <a:lnTo>
                  <a:pt x="175793" y="1748485"/>
                </a:lnTo>
                <a:lnTo>
                  <a:pt x="174396" y="1743405"/>
                </a:lnTo>
                <a:lnTo>
                  <a:pt x="178993" y="1743405"/>
                </a:lnTo>
                <a:lnTo>
                  <a:pt x="184111" y="1745945"/>
                </a:lnTo>
                <a:lnTo>
                  <a:pt x="189230" y="1745945"/>
                </a:lnTo>
                <a:lnTo>
                  <a:pt x="194856" y="1747215"/>
                </a:lnTo>
                <a:lnTo>
                  <a:pt x="194856" y="1716735"/>
                </a:lnTo>
                <a:lnTo>
                  <a:pt x="194856" y="1712925"/>
                </a:lnTo>
                <a:lnTo>
                  <a:pt x="194856" y="1710385"/>
                </a:lnTo>
                <a:lnTo>
                  <a:pt x="194856" y="1696415"/>
                </a:lnTo>
                <a:lnTo>
                  <a:pt x="208153" y="1698955"/>
                </a:lnTo>
                <a:lnTo>
                  <a:pt x="215303" y="1698955"/>
                </a:lnTo>
                <a:lnTo>
                  <a:pt x="215303" y="1668462"/>
                </a:lnTo>
                <a:lnTo>
                  <a:pt x="186791" y="1663395"/>
                </a:lnTo>
                <a:lnTo>
                  <a:pt x="174396" y="1658162"/>
                </a:lnTo>
                <a:lnTo>
                  <a:pt x="174396" y="1691335"/>
                </a:lnTo>
                <a:lnTo>
                  <a:pt x="174396" y="1710385"/>
                </a:lnTo>
                <a:lnTo>
                  <a:pt x="165798" y="1706575"/>
                </a:lnTo>
                <a:lnTo>
                  <a:pt x="159372" y="1701495"/>
                </a:lnTo>
                <a:lnTo>
                  <a:pt x="155333" y="1697685"/>
                </a:lnTo>
                <a:lnTo>
                  <a:pt x="153936" y="1692605"/>
                </a:lnTo>
                <a:lnTo>
                  <a:pt x="153936" y="1691335"/>
                </a:lnTo>
                <a:lnTo>
                  <a:pt x="153936" y="1686255"/>
                </a:lnTo>
                <a:lnTo>
                  <a:pt x="153936" y="1683715"/>
                </a:lnTo>
                <a:lnTo>
                  <a:pt x="160070" y="1686255"/>
                </a:lnTo>
                <a:lnTo>
                  <a:pt x="166725" y="1688795"/>
                </a:lnTo>
                <a:lnTo>
                  <a:pt x="174396" y="1691335"/>
                </a:lnTo>
                <a:lnTo>
                  <a:pt x="174396" y="1658162"/>
                </a:lnTo>
                <a:lnTo>
                  <a:pt x="162750" y="1653235"/>
                </a:lnTo>
                <a:lnTo>
                  <a:pt x="153936" y="1641805"/>
                </a:lnTo>
                <a:lnTo>
                  <a:pt x="161861" y="1630375"/>
                </a:lnTo>
                <a:lnTo>
                  <a:pt x="162750" y="1629105"/>
                </a:lnTo>
                <a:lnTo>
                  <a:pt x="186791" y="1620215"/>
                </a:lnTo>
                <a:lnTo>
                  <a:pt x="204673" y="1616405"/>
                </a:lnTo>
                <a:lnTo>
                  <a:pt x="222542" y="1612595"/>
                </a:lnTo>
                <a:lnTo>
                  <a:pt x="266446" y="1611325"/>
                </a:lnTo>
                <a:lnTo>
                  <a:pt x="310349" y="1612595"/>
                </a:lnTo>
                <a:lnTo>
                  <a:pt x="346100" y="1620215"/>
                </a:lnTo>
                <a:lnTo>
                  <a:pt x="370154" y="1629105"/>
                </a:lnTo>
                <a:lnTo>
                  <a:pt x="378955" y="1641805"/>
                </a:lnTo>
                <a:lnTo>
                  <a:pt x="378955" y="1599158"/>
                </a:lnTo>
                <a:lnTo>
                  <a:pt x="378142" y="1598625"/>
                </a:lnTo>
                <a:lnTo>
                  <a:pt x="353898" y="1589735"/>
                </a:lnTo>
                <a:lnTo>
                  <a:pt x="343166" y="1587195"/>
                </a:lnTo>
                <a:lnTo>
                  <a:pt x="331660" y="1585925"/>
                </a:lnTo>
                <a:lnTo>
                  <a:pt x="319379" y="1583385"/>
                </a:lnTo>
                <a:lnTo>
                  <a:pt x="306336" y="1582115"/>
                </a:lnTo>
                <a:lnTo>
                  <a:pt x="306844" y="1579575"/>
                </a:lnTo>
                <a:lnTo>
                  <a:pt x="306844" y="1577035"/>
                </a:lnTo>
                <a:lnTo>
                  <a:pt x="306844" y="1574495"/>
                </a:lnTo>
                <a:lnTo>
                  <a:pt x="305904" y="1566875"/>
                </a:lnTo>
                <a:lnTo>
                  <a:pt x="305600" y="1564335"/>
                </a:lnTo>
                <a:lnTo>
                  <a:pt x="301802" y="1555445"/>
                </a:lnTo>
                <a:lnTo>
                  <a:pt x="295414" y="1546555"/>
                </a:lnTo>
                <a:lnTo>
                  <a:pt x="287896" y="1540205"/>
                </a:lnTo>
                <a:lnTo>
                  <a:pt x="286397" y="1538935"/>
                </a:lnTo>
                <a:lnTo>
                  <a:pt x="286397" y="1528775"/>
                </a:lnTo>
                <a:lnTo>
                  <a:pt x="286397" y="1498295"/>
                </a:lnTo>
                <a:lnTo>
                  <a:pt x="282867" y="1481785"/>
                </a:lnTo>
                <a:lnTo>
                  <a:pt x="273202" y="1467815"/>
                </a:lnTo>
                <a:lnTo>
                  <a:pt x="272326" y="1466545"/>
                </a:lnTo>
                <a:lnTo>
                  <a:pt x="256222" y="1455991"/>
                </a:lnTo>
                <a:lnTo>
                  <a:pt x="256222" y="1498295"/>
                </a:lnTo>
                <a:lnTo>
                  <a:pt x="256222" y="1540205"/>
                </a:lnTo>
                <a:lnTo>
                  <a:pt x="256222" y="1549095"/>
                </a:lnTo>
                <a:lnTo>
                  <a:pt x="254825" y="1554175"/>
                </a:lnTo>
                <a:lnTo>
                  <a:pt x="250786" y="1559255"/>
                </a:lnTo>
                <a:lnTo>
                  <a:pt x="244360" y="1563065"/>
                </a:lnTo>
                <a:lnTo>
                  <a:pt x="235762" y="1566875"/>
                </a:lnTo>
                <a:lnTo>
                  <a:pt x="235762" y="1552905"/>
                </a:lnTo>
                <a:lnTo>
                  <a:pt x="235762" y="1547825"/>
                </a:lnTo>
                <a:lnTo>
                  <a:pt x="242925" y="1546555"/>
                </a:lnTo>
                <a:lnTo>
                  <a:pt x="250088" y="1542745"/>
                </a:lnTo>
                <a:lnTo>
                  <a:pt x="256222" y="1540205"/>
                </a:lnTo>
                <a:lnTo>
                  <a:pt x="256222" y="1498295"/>
                </a:lnTo>
                <a:lnTo>
                  <a:pt x="247421" y="1509725"/>
                </a:lnTo>
                <a:lnTo>
                  <a:pt x="223367" y="1519885"/>
                </a:lnTo>
                <a:lnTo>
                  <a:pt x="215303" y="1521320"/>
                </a:lnTo>
                <a:lnTo>
                  <a:pt x="215303" y="1552905"/>
                </a:lnTo>
                <a:lnTo>
                  <a:pt x="215303" y="1573225"/>
                </a:lnTo>
                <a:lnTo>
                  <a:pt x="209169" y="1574495"/>
                </a:lnTo>
                <a:lnTo>
                  <a:pt x="194856" y="1577035"/>
                </a:lnTo>
                <a:lnTo>
                  <a:pt x="194856" y="1557985"/>
                </a:lnTo>
                <a:lnTo>
                  <a:pt x="194856" y="1556715"/>
                </a:lnTo>
                <a:lnTo>
                  <a:pt x="201498" y="1555445"/>
                </a:lnTo>
                <a:lnTo>
                  <a:pt x="208661" y="1554175"/>
                </a:lnTo>
                <a:lnTo>
                  <a:pt x="215303" y="1552905"/>
                </a:lnTo>
                <a:lnTo>
                  <a:pt x="215303" y="1521320"/>
                </a:lnTo>
                <a:lnTo>
                  <a:pt x="187617" y="1526235"/>
                </a:lnTo>
                <a:lnTo>
                  <a:pt x="174396" y="1527009"/>
                </a:lnTo>
                <a:lnTo>
                  <a:pt x="174396" y="1557985"/>
                </a:lnTo>
                <a:lnTo>
                  <a:pt x="174396" y="1579575"/>
                </a:lnTo>
                <a:lnTo>
                  <a:pt x="153936" y="1579575"/>
                </a:lnTo>
                <a:lnTo>
                  <a:pt x="153936" y="1559255"/>
                </a:lnTo>
                <a:lnTo>
                  <a:pt x="160070" y="1559255"/>
                </a:lnTo>
                <a:lnTo>
                  <a:pt x="174396" y="1557985"/>
                </a:lnTo>
                <a:lnTo>
                  <a:pt x="174396" y="1527009"/>
                </a:lnTo>
                <a:lnTo>
                  <a:pt x="143713" y="1528775"/>
                </a:lnTo>
                <a:lnTo>
                  <a:pt x="133477" y="1528191"/>
                </a:lnTo>
                <a:lnTo>
                  <a:pt x="133477" y="1559255"/>
                </a:lnTo>
                <a:lnTo>
                  <a:pt x="133477" y="1579575"/>
                </a:lnTo>
                <a:lnTo>
                  <a:pt x="128371" y="1579575"/>
                </a:lnTo>
                <a:lnTo>
                  <a:pt x="128371" y="1712925"/>
                </a:lnTo>
                <a:lnTo>
                  <a:pt x="123253" y="1712925"/>
                </a:lnTo>
                <a:lnTo>
                  <a:pt x="113030" y="1711655"/>
                </a:lnTo>
                <a:lnTo>
                  <a:pt x="113030" y="1709115"/>
                </a:lnTo>
                <a:lnTo>
                  <a:pt x="113030" y="1691335"/>
                </a:lnTo>
                <a:lnTo>
                  <a:pt x="116611" y="1691335"/>
                </a:lnTo>
                <a:lnTo>
                  <a:pt x="119672" y="1692605"/>
                </a:lnTo>
                <a:lnTo>
                  <a:pt x="123253" y="1692605"/>
                </a:lnTo>
                <a:lnTo>
                  <a:pt x="123253" y="1700225"/>
                </a:lnTo>
                <a:lnTo>
                  <a:pt x="124790" y="1706575"/>
                </a:lnTo>
                <a:lnTo>
                  <a:pt x="128371" y="1712925"/>
                </a:lnTo>
                <a:lnTo>
                  <a:pt x="128371" y="1579575"/>
                </a:lnTo>
                <a:lnTo>
                  <a:pt x="113030" y="1579575"/>
                </a:lnTo>
                <a:lnTo>
                  <a:pt x="113030" y="1632915"/>
                </a:lnTo>
                <a:lnTo>
                  <a:pt x="113030" y="1653235"/>
                </a:lnTo>
                <a:lnTo>
                  <a:pt x="98704" y="1651965"/>
                </a:lnTo>
                <a:lnTo>
                  <a:pt x="92570" y="1650695"/>
                </a:lnTo>
                <a:lnTo>
                  <a:pt x="92570" y="1688795"/>
                </a:lnTo>
                <a:lnTo>
                  <a:pt x="92570" y="1709115"/>
                </a:lnTo>
                <a:lnTo>
                  <a:pt x="78244" y="1707845"/>
                </a:lnTo>
                <a:lnTo>
                  <a:pt x="72110" y="1706575"/>
                </a:lnTo>
                <a:lnTo>
                  <a:pt x="72110" y="1700225"/>
                </a:lnTo>
                <a:lnTo>
                  <a:pt x="72110" y="1686255"/>
                </a:lnTo>
                <a:lnTo>
                  <a:pt x="85407" y="1688795"/>
                </a:lnTo>
                <a:lnTo>
                  <a:pt x="92570" y="1688795"/>
                </a:lnTo>
                <a:lnTo>
                  <a:pt x="92570" y="1650695"/>
                </a:lnTo>
                <a:lnTo>
                  <a:pt x="92570" y="1643075"/>
                </a:lnTo>
                <a:lnTo>
                  <a:pt x="92570" y="1630375"/>
                </a:lnTo>
                <a:lnTo>
                  <a:pt x="105867" y="1632915"/>
                </a:lnTo>
                <a:lnTo>
                  <a:pt x="113030" y="1632915"/>
                </a:lnTo>
                <a:lnTo>
                  <a:pt x="113030" y="1579575"/>
                </a:lnTo>
                <a:lnTo>
                  <a:pt x="113030" y="1577035"/>
                </a:lnTo>
                <a:lnTo>
                  <a:pt x="113030" y="1557985"/>
                </a:lnTo>
                <a:lnTo>
                  <a:pt x="126326" y="1559255"/>
                </a:lnTo>
                <a:lnTo>
                  <a:pt x="133477" y="1559255"/>
                </a:lnTo>
                <a:lnTo>
                  <a:pt x="133477" y="1528191"/>
                </a:lnTo>
                <a:lnTo>
                  <a:pt x="99809" y="1526235"/>
                </a:lnTo>
                <a:lnTo>
                  <a:pt x="92570" y="1524952"/>
                </a:lnTo>
                <a:lnTo>
                  <a:pt x="92570" y="1556715"/>
                </a:lnTo>
                <a:lnTo>
                  <a:pt x="92570" y="1577035"/>
                </a:lnTo>
                <a:lnTo>
                  <a:pt x="78244" y="1574495"/>
                </a:lnTo>
                <a:lnTo>
                  <a:pt x="72110" y="1573225"/>
                </a:lnTo>
                <a:lnTo>
                  <a:pt x="72110" y="1624025"/>
                </a:lnTo>
                <a:lnTo>
                  <a:pt x="72110" y="1643075"/>
                </a:lnTo>
                <a:lnTo>
                  <a:pt x="63525" y="1639265"/>
                </a:lnTo>
                <a:lnTo>
                  <a:pt x="57086" y="1635455"/>
                </a:lnTo>
                <a:lnTo>
                  <a:pt x="53047" y="1630375"/>
                </a:lnTo>
                <a:lnTo>
                  <a:pt x="51650" y="1626565"/>
                </a:lnTo>
                <a:lnTo>
                  <a:pt x="51650" y="1681175"/>
                </a:lnTo>
                <a:lnTo>
                  <a:pt x="51650" y="1700225"/>
                </a:lnTo>
                <a:lnTo>
                  <a:pt x="43065" y="1696415"/>
                </a:lnTo>
                <a:lnTo>
                  <a:pt x="36626" y="1691335"/>
                </a:lnTo>
                <a:lnTo>
                  <a:pt x="32600" y="1687525"/>
                </a:lnTo>
                <a:lnTo>
                  <a:pt x="31203" y="1682445"/>
                </a:lnTo>
                <a:lnTo>
                  <a:pt x="31203" y="1673555"/>
                </a:lnTo>
                <a:lnTo>
                  <a:pt x="37338" y="1676095"/>
                </a:lnTo>
                <a:lnTo>
                  <a:pt x="43980" y="1678635"/>
                </a:lnTo>
                <a:lnTo>
                  <a:pt x="51650" y="1681175"/>
                </a:lnTo>
                <a:lnTo>
                  <a:pt x="51650" y="1626565"/>
                </a:lnTo>
                <a:lnTo>
                  <a:pt x="51650" y="1616405"/>
                </a:lnTo>
                <a:lnTo>
                  <a:pt x="57797" y="1620215"/>
                </a:lnTo>
                <a:lnTo>
                  <a:pt x="64439" y="1622755"/>
                </a:lnTo>
                <a:lnTo>
                  <a:pt x="72110" y="1624025"/>
                </a:lnTo>
                <a:lnTo>
                  <a:pt x="72110" y="1573225"/>
                </a:lnTo>
                <a:lnTo>
                  <a:pt x="72110" y="1566875"/>
                </a:lnTo>
                <a:lnTo>
                  <a:pt x="72110" y="1552905"/>
                </a:lnTo>
                <a:lnTo>
                  <a:pt x="85407" y="1555445"/>
                </a:lnTo>
                <a:lnTo>
                  <a:pt x="92570" y="1556715"/>
                </a:lnTo>
                <a:lnTo>
                  <a:pt x="92570" y="1524952"/>
                </a:lnTo>
                <a:lnTo>
                  <a:pt x="64058" y="1519885"/>
                </a:lnTo>
                <a:lnTo>
                  <a:pt x="51650" y="1514652"/>
                </a:lnTo>
                <a:lnTo>
                  <a:pt x="51650" y="1547825"/>
                </a:lnTo>
                <a:lnTo>
                  <a:pt x="51650" y="1566875"/>
                </a:lnTo>
                <a:lnTo>
                  <a:pt x="43065" y="1563065"/>
                </a:lnTo>
                <a:lnTo>
                  <a:pt x="36626" y="1557985"/>
                </a:lnTo>
                <a:lnTo>
                  <a:pt x="32600" y="1554175"/>
                </a:lnTo>
                <a:lnTo>
                  <a:pt x="31203" y="1549095"/>
                </a:lnTo>
                <a:lnTo>
                  <a:pt x="31203" y="1540205"/>
                </a:lnTo>
                <a:lnTo>
                  <a:pt x="37338" y="1542745"/>
                </a:lnTo>
                <a:lnTo>
                  <a:pt x="43980" y="1545285"/>
                </a:lnTo>
                <a:lnTo>
                  <a:pt x="51650" y="1547825"/>
                </a:lnTo>
                <a:lnTo>
                  <a:pt x="51650" y="1514652"/>
                </a:lnTo>
                <a:lnTo>
                  <a:pt x="40005" y="1509725"/>
                </a:lnTo>
                <a:lnTo>
                  <a:pt x="31203" y="1498295"/>
                </a:lnTo>
                <a:lnTo>
                  <a:pt x="40005" y="1485595"/>
                </a:lnTo>
                <a:lnTo>
                  <a:pt x="64058" y="1476705"/>
                </a:lnTo>
                <a:lnTo>
                  <a:pt x="99809" y="1470355"/>
                </a:lnTo>
                <a:lnTo>
                  <a:pt x="143713" y="1467815"/>
                </a:lnTo>
                <a:lnTo>
                  <a:pt x="187617" y="1470355"/>
                </a:lnTo>
                <a:lnTo>
                  <a:pt x="223367" y="1476705"/>
                </a:lnTo>
                <a:lnTo>
                  <a:pt x="247421" y="1485595"/>
                </a:lnTo>
                <a:lnTo>
                  <a:pt x="256222" y="1498295"/>
                </a:lnTo>
                <a:lnTo>
                  <a:pt x="256222" y="1455991"/>
                </a:lnTo>
                <a:lnTo>
                  <a:pt x="254889" y="1455115"/>
                </a:lnTo>
                <a:lnTo>
                  <a:pt x="230644" y="1447495"/>
                </a:lnTo>
                <a:lnTo>
                  <a:pt x="211442" y="1442415"/>
                </a:lnTo>
                <a:lnTo>
                  <a:pt x="167297" y="1437335"/>
                </a:lnTo>
                <a:lnTo>
                  <a:pt x="143192" y="1437335"/>
                </a:lnTo>
                <a:lnTo>
                  <a:pt x="102704" y="1438605"/>
                </a:lnTo>
                <a:lnTo>
                  <a:pt x="55486" y="1446225"/>
                </a:lnTo>
                <a:lnTo>
                  <a:pt x="16332" y="1465275"/>
                </a:lnTo>
                <a:lnTo>
                  <a:pt x="0" y="1498295"/>
                </a:lnTo>
                <a:lnTo>
                  <a:pt x="0" y="1549095"/>
                </a:lnTo>
                <a:lnTo>
                  <a:pt x="1257" y="1559255"/>
                </a:lnTo>
                <a:lnTo>
                  <a:pt x="5054" y="1569415"/>
                </a:lnTo>
                <a:lnTo>
                  <a:pt x="11442" y="1578305"/>
                </a:lnTo>
                <a:lnTo>
                  <a:pt x="20459" y="1584655"/>
                </a:lnTo>
                <a:lnTo>
                  <a:pt x="20459" y="1594815"/>
                </a:lnTo>
                <a:lnTo>
                  <a:pt x="12090" y="1602435"/>
                </a:lnTo>
                <a:lnTo>
                  <a:pt x="5626" y="1610055"/>
                </a:lnTo>
                <a:lnTo>
                  <a:pt x="1473" y="1620215"/>
                </a:lnTo>
                <a:lnTo>
                  <a:pt x="0" y="1631645"/>
                </a:lnTo>
                <a:lnTo>
                  <a:pt x="0" y="1682445"/>
                </a:lnTo>
                <a:lnTo>
                  <a:pt x="31508" y="1724355"/>
                </a:lnTo>
                <a:lnTo>
                  <a:pt x="74942" y="1738325"/>
                </a:lnTo>
                <a:lnTo>
                  <a:pt x="119100" y="1743405"/>
                </a:lnTo>
                <a:lnTo>
                  <a:pt x="143192" y="1743405"/>
                </a:lnTo>
                <a:lnTo>
                  <a:pt x="146735" y="1761185"/>
                </a:lnTo>
                <a:lnTo>
                  <a:pt x="198945" y="1795475"/>
                </a:lnTo>
                <a:lnTo>
                  <a:pt x="239407" y="1803095"/>
                </a:lnTo>
                <a:lnTo>
                  <a:pt x="286397" y="1805635"/>
                </a:lnTo>
                <a:lnTo>
                  <a:pt x="326898" y="1803095"/>
                </a:lnTo>
                <a:lnTo>
                  <a:pt x="374103" y="1795475"/>
                </a:lnTo>
                <a:lnTo>
                  <a:pt x="413258" y="1776425"/>
                </a:lnTo>
                <a:lnTo>
                  <a:pt x="413880" y="1775155"/>
                </a:lnTo>
                <a:lnTo>
                  <a:pt x="415772" y="1771345"/>
                </a:lnTo>
                <a:lnTo>
                  <a:pt x="420789" y="1761185"/>
                </a:lnTo>
                <a:lnTo>
                  <a:pt x="429590" y="1743405"/>
                </a:lnTo>
                <a:lnTo>
                  <a:pt x="429590" y="1734515"/>
                </a:lnTo>
                <a:lnTo>
                  <a:pt x="429590" y="1723085"/>
                </a:lnTo>
                <a:lnTo>
                  <a:pt x="429590" y="1719275"/>
                </a:lnTo>
                <a:lnTo>
                  <a:pt x="429590" y="1710385"/>
                </a:lnTo>
                <a:close/>
              </a:path>
              <a:path w="1444625" h="1827529">
                <a:moveTo>
                  <a:pt x="806450" y="416407"/>
                </a:moveTo>
                <a:lnTo>
                  <a:pt x="800214" y="374777"/>
                </a:lnTo>
                <a:lnTo>
                  <a:pt x="791895" y="319252"/>
                </a:lnTo>
                <a:lnTo>
                  <a:pt x="785647" y="277596"/>
                </a:lnTo>
                <a:lnTo>
                  <a:pt x="758609" y="277596"/>
                </a:lnTo>
                <a:lnTo>
                  <a:pt x="758609" y="374777"/>
                </a:lnTo>
                <a:lnTo>
                  <a:pt x="660831" y="374777"/>
                </a:lnTo>
                <a:lnTo>
                  <a:pt x="669163" y="319252"/>
                </a:lnTo>
                <a:lnTo>
                  <a:pt x="750290" y="319252"/>
                </a:lnTo>
                <a:lnTo>
                  <a:pt x="758609" y="374777"/>
                </a:lnTo>
                <a:lnTo>
                  <a:pt x="758609" y="277596"/>
                </a:lnTo>
                <a:lnTo>
                  <a:pt x="702437" y="277596"/>
                </a:lnTo>
                <a:lnTo>
                  <a:pt x="696201" y="235966"/>
                </a:lnTo>
                <a:lnTo>
                  <a:pt x="687882" y="180441"/>
                </a:lnTo>
                <a:lnTo>
                  <a:pt x="681647" y="138798"/>
                </a:lnTo>
                <a:lnTo>
                  <a:pt x="654596" y="138798"/>
                </a:lnTo>
                <a:lnTo>
                  <a:pt x="654596" y="235966"/>
                </a:lnTo>
                <a:lnTo>
                  <a:pt x="564464" y="235966"/>
                </a:lnTo>
                <a:lnTo>
                  <a:pt x="564464" y="374777"/>
                </a:lnTo>
                <a:lnTo>
                  <a:pt x="466686" y="374777"/>
                </a:lnTo>
                <a:lnTo>
                  <a:pt x="475005" y="319252"/>
                </a:lnTo>
                <a:lnTo>
                  <a:pt x="556133" y="319252"/>
                </a:lnTo>
                <a:lnTo>
                  <a:pt x="564464" y="374777"/>
                </a:lnTo>
                <a:lnTo>
                  <a:pt x="564464" y="235966"/>
                </a:lnTo>
                <a:lnTo>
                  <a:pt x="556831" y="235966"/>
                </a:lnTo>
                <a:lnTo>
                  <a:pt x="565150" y="180441"/>
                </a:lnTo>
                <a:lnTo>
                  <a:pt x="646277" y="180441"/>
                </a:lnTo>
                <a:lnTo>
                  <a:pt x="654596" y="235966"/>
                </a:lnTo>
                <a:lnTo>
                  <a:pt x="654596" y="138798"/>
                </a:lnTo>
                <a:lnTo>
                  <a:pt x="605370" y="138798"/>
                </a:lnTo>
                <a:lnTo>
                  <a:pt x="599122" y="97155"/>
                </a:lnTo>
                <a:lnTo>
                  <a:pt x="590804" y="41630"/>
                </a:lnTo>
                <a:lnTo>
                  <a:pt x="584568" y="0"/>
                </a:lnTo>
                <a:lnTo>
                  <a:pt x="557530" y="0"/>
                </a:lnTo>
                <a:lnTo>
                  <a:pt x="557530" y="97155"/>
                </a:lnTo>
                <a:lnTo>
                  <a:pt x="529094" y="97155"/>
                </a:lnTo>
                <a:lnTo>
                  <a:pt x="529094" y="138798"/>
                </a:lnTo>
                <a:lnTo>
                  <a:pt x="508292" y="277596"/>
                </a:lnTo>
                <a:lnTo>
                  <a:pt x="502056" y="235966"/>
                </a:lnTo>
                <a:lnTo>
                  <a:pt x="493737" y="180441"/>
                </a:lnTo>
                <a:lnTo>
                  <a:pt x="487489" y="138798"/>
                </a:lnTo>
                <a:lnTo>
                  <a:pt x="529094" y="138798"/>
                </a:lnTo>
                <a:lnTo>
                  <a:pt x="529094" y="97155"/>
                </a:lnTo>
                <a:lnTo>
                  <a:pt x="460451" y="97155"/>
                </a:lnTo>
                <a:lnTo>
                  <a:pt x="460451" y="235966"/>
                </a:lnTo>
                <a:lnTo>
                  <a:pt x="370319" y="235966"/>
                </a:lnTo>
                <a:lnTo>
                  <a:pt x="370319" y="374777"/>
                </a:lnTo>
                <a:lnTo>
                  <a:pt x="272542" y="374777"/>
                </a:lnTo>
                <a:lnTo>
                  <a:pt x="280860" y="319252"/>
                </a:lnTo>
                <a:lnTo>
                  <a:pt x="361988" y="319252"/>
                </a:lnTo>
                <a:lnTo>
                  <a:pt x="370319" y="374777"/>
                </a:lnTo>
                <a:lnTo>
                  <a:pt x="370319" y="235966"/>
                </a:lnTo>
                <a:lnTo>
                  <a:pt x="362673" y="235966"/>
                </a:lnTo>
                <a:lnTo>
                  <a:pt x="371005" y="180441"/>
                </a:lnTo>
                <a:lnTo>
                  <a:pt x="452132" y="180441"/>
                </a:lnTo>
                <a:lnTo>
                  <a:pt x="460451" y="235966"/>
                </a:lnTo>
                <a:lnTo>
                  <a:pt x="460451" y="97155"/>
                </a:lnTo>
                <a:lnTo>
                  <a:pt x="459752" y="97155"/>
                </a:lnTo>
                <a:lnTo>
                  <a:pt x="468071" y="41630"/>
                </a:lnTo>
                <a:lnTo>
                  <a:pt x="549198" y="41630"/>
                </a:lnTo>
                <a:lnTo>
                  <a:pt x="557530" y="97155"/>
                </a:lnTo>
                <a:lnTo>
                  <a:pt x="557530" y="0"/>
                </a:lnTo>
                <a:lnTo>
                  <a:pt x="432028" y="0"/>
                </a:lnTo>
                <a:lnTo>
                  <a:pt x="411213" y="138798"/>
                </a:lnTo>
                <a:lnTo>
                  <a:pt x="334949" y="138798"/>
                </a:lnTo>
                <a:lnTo>
                  <a:pt x="314147" y="277596"/>
                </a:lnTo>
                <a:lnTo>
                  <a:pt x="244805" y="277596"/>
                </a:lnTo>
                <a:lnTo>
                  <a:pt x="224002" y="416407"/>
                </a:lnTo>
                <a:lnTo>
                  <a:pt x="418147" y="416407"/>
                </a:lnTo>
                <a:lnTo>
                  <a:pt x="411911" y="374777"/>
                </a:lnTo>
                <a:lnTo>
                  <a:pt x="403593" y="319252"/>
                </a:lnTo>
                <a:lnTo>
                  <a:pt x="397344" y="277596"/>
                </a:lnTo>
                <a:lnTo>
                  <a:pt x="438962" y="277596"/>
                </a:lnTo>
                <a:lnTo>
                  <a:pt x="418147" y="416407"/>
                </a:lnTo>
                <a:lnTo>
                  <a:pt x="612305" y="416407"/>
                </a:lnTo>
                <a:lnTo>
                  <a:pt x="606056" y="374777"/>
                </a:lnTo>
                <a:lnTo>
                  <a:pt x="597738" y="319252"/>
                </a:lnTo>
                <a:lnTo>
                  <a:pt x="591502" y="277596"/>
                </a:lnTo>
                <a:lnTo>
                  <a:pt x="633107" y="277596"/>
                </a:lnTo>
                <a:lnTo>
                  <a:pt x="612305" y="416407"/>
                </a:lnTo>
                <a:lnTo>
                  <a:pt x="806450" y="416407"/>
                </a:lnTo>
                <a:close/>
              </a:path>
              <a:path w="1444625" h="1827529">
                <a:moveTo>
                  <a:pt x="937082" y="1718005"/>
                </a:moveTo>
                <a:lnTo>
                  <a:pt x="936967" y="1698955"/>
                </a:lnTo>
                <a:lnTo>
                  <a:pt x="936244" y="1691335"/>
                </a:lnTo>
                <a:lnTo>
                  <a:pt x="936117" y="1690065"/>
                </a:lnTo>
                <a:lnTo>
                  <a:pt x="932929" y="1681175"/>
                </a:lnTo>
                <a:lnTo>
                  <a:pt x="932484" y="1679905"/>
                </a:lnTo>
                <a:lnTo>
                  <a:pt x="926147" y="1672285"/>
                </a:lnTo>
                <a:lnTo>
                  <a:pt x="917130" y="1664665"/>
                </a:lnTo>
                <a:lnTo>
                  <a:pt x="917130" y="1649425"/>
                </a:lnTo>
                <a:lnTo>
                  <a:pt x="913599" y="1632915"/>
                </a:lnTo>
                <a:lnTo>
                  <a:pt x="906907" y="1623237"/>
                </a:lnTo>
                <a:lnTo>
                  <a:pt x="906907" y="1742135"/>
                </a:lnTo>
                <a:lnTo>
                  <a:pt x="906907" y="1751025"/>
                </a:lnTo>
                <a:lnTo>
                  <a:pt x="905510" y="1756105"/>
                </a:lnTo>
                <a:lnTo>
                  <a:pt x="901471" y="1761185"/>
                </a:lnTo>
                <a:lnTo>
                  <a:pt x="895045" y="1764995"/>
                </a:lnTo>
                <a:lnTo>
                  <a:pt x="886447" y="1768805"/>
                </a:lnTo>
                <a:lnTo>
                  <a:pt x="886447" y="1756105"/>
                </a:lnTo>
                <a:lnTo>
                  <a:pt x="886447" y="1751025"/>
                </a:lnTo>
                <a:lnTo>
                  <a:pt x="893610" y="1748485"/>
                </a:lnTo>
                <a:lnTo>
                  <a:pt x="900772" y="1744675"/>
                </a:lnTo>
                <a:lnTo>
                  <a:pt x="906907" y="1742135"/>
                </a:lnTo>
                <a:lnTo>
                  <a:pt x="906907" y="1623237"/>
                </a:lnTo>
                <a:lnTo>
                  <a:pt x="903947" y="1618945"/>
                </a:lnTo>
                <a:lnTo>
                  <a:pt x="903071" y="1617675"/>
                </a:lnTo>
                <a:lnTo>
                  <a:pt x="886447" y="1606778"/>
                </a:lnTo>
                <a:lnTo>
                  <a:pt x="886447" y="1649425"/>
                </a:lnTo>
                <a:lnTo>
                  <a:pt x="886447" y="1691335"/>
                </a:lnTo>
                <a:lnTo>
                  <a:pt x="886447" y="1700225"/>
                </a:lnTo>
                <a:lnTo>
                  <a:pt x="885050" y="1705305"/>
                </a:lnTo>
                <a:lnTo>
                  <a:pt x="881011" y="1709115"/>
                </a:lnTo>
                <a:lnTo>
                  <a:pt x="874585" y="1714195"/>
                </a:lnTo>
                <a:lnTo>
                  <a:pt x="866000" y="1718005"/>
                </a:lnTo>
                <a:lnTo>
                  <a:pt x="866000" y="1756105"/>
                </a:lnTo>
                <a:lnTo>
                  <a:pt x="866000" y="1775155"/>
                </a:lnTo>
                <a:lnTo>
                  <a:pt x="859853" y="1776425"/>
                </a:lnTo>
                <a:lnTo>
                  <a:pt x="845540" y="1778965"/>
                </a:lnTo>
                <a:lnTo>
                  <a:pt x="845540" y="1761185"/>
                </a:lnTo>
                <a:lnTo>
                  <a:pt x="845540" y="1758645"/>
                </a:lnTo>
                <a:lnTo>
                  <a:pt x="852182" y="1757375"/>
                </a:lnTo>
                <a:lnTo>
                  <a:pt x="859345" y="1756105"/>
                </a:lnTo>
                <a:lnTo>
                  <a:pt x="866000" y="1756105"/>
                </a:lnTo>
                <a:lnTo>
                  <a:pt x="866000" y="1718005"/>
                </a:lnTo>
                <a:lnTo>
                  <a:pt x="866000" y="1704035"/>
                </a:lnTo>
                <a:lnTo>
                  <a:pt x="866000" y="1698955"/>
                </a:lnTo>
                <a:lnTo>
                  <a:pt x="873150" y="1697685"/>
                </a:lnTo>
                <a:lnTo>
                  <a:pt x="880313" y="1693875"/>
                </a:lnTo>
                <a:lnTo>
                  <a:pt x="886447" y="1691335"/>
                </a:lnTo>
                <a:lnTo>
                  <a:pt x="886447" y="1649425"/>
                </a:lnTo>
                <a:lnTo>
                  <a:pt x="877646" y="1660855"/>
                </a:lnTo>
                <a:lnTo>
                  <a:pt x="853592" y="1671015"/>
                </a:lnTo>
                <a:lnTo>
                  <a:pt x="845540" y="1672450"/>
                </a:lnTo>
                <a:lnTo>
                  <a:pt x="845540" y="1704035"/>
                </a:lnTo>
                <a:lnTo>
                  <a:pt x="845540" y="1724355"/>
                </a:lnTo>
                <a:lnTo>
                  <a:pt x="839406" y="1725625"/>
                </a:lnTo>
                <a:lnTo>
                  <a:pt x="825080" y="1726895"/>
                </a:lnTo>
                <a:lnTo>
                  <a:pt x="825080" y="1761185"/>
                </a:lnTo>
                <a:lnTo>
                  <a:pt x="825080" y="1781505"/>
                </a:lnTo>
                <a:lnTo>
                  <a:pt x="811784" y="1782775"/>
                </a:lnTo>
                <a:lnTo>
                  <a:pt x="804621" y="1782775"/>
                </a:lnTo>
                <a:lnTo>
                  <a:pt x="804621" y="1761185"/>
                </a:lnTo>
                <a:lnTo>
                  <a:pt x="825080" y="1761185"/>
                </a:lnTo>
                <a:lnTo>
                  <a:pt x="825080" y="1726895"/>
                </a:lnTo>
                <a:lnTo>
                  <a:pt x="825080" y="1709115"/>
                </a:lnTo>
                <a:lnTo>
                  <a:pt x="825080" y="1707845"/>
                </a:lnTo>
                <a:lnTo>
                  <a:pt x="831735" y="1706575"/>
                </a:lnTo>
                <a:lnTo>
                  <a:pt x="838885" y="1705305"/>
                </a:lnTo>
                <a:lnTo>
                  <a:pt x="845540" y="1704035"/>
                </a:lnTo>
                <a:lnTo>
                  <a:pt x="845540" y="1672450"/>
                </a:lnTo>
                <a:lnTo>
                  <a:pt x="817841" y="1677365"/>
                </a:lnTo>
                <a:lnTo>
                  <a:pt x="804621" y="1678139"/>
                </a:lnTo>
                <a:lnTo>
                  <a:pt x="804621" y="1709115"/>
                </a:lnTo>
                <a:lnTo>
                  <a:pt x="804621" y="1729435"/>
                </a:lnTo>
                <a:lnTo>
                  <a:pt x="797979" y="1730705"/>
                </a:lnTo>
                <a:lnTo>
                  <a:pt x="784174" y="1730705"/>
                </a:lnTo>
                <a:lnTo>
                  <a:pt x="784174" y="1761185"/>
                </a:lnTo>
                <a:lnTo>
                  <a:pt x="784174" y="1782775"/>
                </a:lnTo>
                <a:lnTo>
                  <a:pt x="777011" y="1782775"/>
                </a:lnTo>
                <a:lnTo>
                  <a:pt x="763714" y="1781505"/>
                </a:lnTo>
                <a:lnTo>
                  <a:pt x="763714" y="1778965"/>
                </a:lnTo>
                <a:lnTo>
                  <a:pt x="763714" y="1761185"/>
                </a:lnTo>
                <a:lnTo>
                  <a:pt x="784174" y="1761185"/>
                </a:lnTo>
                <a:lnTo>
                  <a:pt x="784174" y="1730705"/>
                </a:lnTo>
                <a:lnTo>
                  <a:pt x="784174" y="1710385"/>
                </a:lnTo>
                <a:lnTo>
                  <a:pt x="790308" y="1710385"/>
                </a:lnTo>
                <a:lnTo>
                  <a:pt x="804621" y="1709115"/>
                </a:lnTo>
                <a:lnTo>
                  <a:pt x="804621" y="1678139"/>
                </a:lnTo>
                <a:lnTo>
                  <a:pt x="773938" y="1679905"/>
                </a:lnTo>
                <a:lnTo>
                  <a:pt x="763714" y="1679321"/>
                </a:lnTo>
                <a:lnTo>
                  <a:pt x="763714" y="1710385"/>
                </a:lnTo>
                <a:lnTo>
                  <a:pt x="763714" y="1730705"/>
                </a:lnTo>
                <a:lnTo>
                  <a:pt x="756551" y="1730705"/>
                </a:lnTo>
                <a:lnTo>
                  <a:pt x="743254" y="1729435"/>
                </a:lnTo>
                <a:lnTo>
                  <a:pt x="743254" y="1761185"/>
                </a:lnTo>
                <a:lnTo>
                  <a:pt x="743254" y="1778965"/>
                </a:lnTo>
                <a:lnTo>
                  <a:pt x="728941" y="1776425"/>
                </a:lnTo>
                <a:lnTo>
                  <a:pt x="722795" y="1775155"/>
                </a:lnTo>
                <a:lnTo>
                  <a:pt x="722795" y="1768805"/>
                </a:lnTo>
                <a:lnTo>
                  <a:pt x="722795" y="1758645"/>
                </a:lnTo>
                <a:lnTo>
                  <a:pt x="729449" y="1759915"/>
                </a:lnTo>
                <a:lnTo>
                  <a:pt x="736092" y="1759915"/>
                </a:lnTo>
                <a:lnTo>
                  <a:pt x="743254" y="1761185"/>
                </a:lnTo>
                <a:lnTo>
                  <a:pt x="743254" y="1729435"/>
                </a:lnTo>
                <a:lnTo>
                  <a:pt x="743254" y="1726895"/>
                </a:lnTo>
                <a:lnTo>
                  <a:pt x="743254" y="1709115"/>
                </a:lnTo>
                <a:lnTo>
                  <a:pt x="756551" y="1710385"/>
                </a:lnTo>
                <a:lnTo>
                  <a:pt x="763714" y="1710385"/>
                </a:lnTo>
                <a:lnTo>
                  <a:pt x="763714" y="1679321"/>
                </a:lnTo>
                <a:lnTo>
                  <a:pt x="730034" y="1677365"/>
                </a:lnTo>
                <a:lnTo>
                  <a:pt x="722795" y="1676082"/>
                </a:lnTo>
                <a:lnTo>
                  <a:pt x="722795" y="1706575"/>
                </a:lnTo>
                <a:lnTo>
                  <a:pt x="722795" y="1726895"/>
                </a:lnTo>
                <a:lnTo>
                  <a:pt x="708482" y="1725625"/>
                </a:lnTo>
                <a:lnTo>
                  <a:pt x="702348" y="1724355"/>
                </a:lnTo>
                <a:lnTo>
                  <a:pt x="702348" y="1754835"/>
                </a:lnTo>
                <a:lnTo>
                  <a:pt x="702348" y="1768805"/>
                </a:lnTo>
                <a:lnTo>
                  <a:pt x="693750" y="1764995"/>
                </a:lnTo>
                <a:lnTo>
                  <a:pt x="687324" y="1759915"/>
                </a:lnTo>
                <a:lnTo>
                  <a:pt x="683285" y="1756105"/>
                </a:lnTo>
                <a:lnTo>
                  <a:pt x="681888" y="1751025"/>
                </a:lnTo>
                <a:lnTo>
                  <a:pt x="686485" y="1751025"/>
                </a:lnTo>
                <a:lnTo>
                  <a:pt x="691603" y="1753565"/>
                </a:lnTo>
                <a:lnTo>
                  <a:pt x="696722" y="1753565"/>
                </a:lnTo>
                <a:lnTo>
                  <a:pt x="702348" y="1754835"/>
                </a:lnTo>
                <a:lnTo>
                  <a:pt x="702348" y="1724355"/>
                </a:lnTo>
                <a:lnTo>
                  <a:pt x="702348" y="1720545"/>
                </a:lnTo>
                <a:lnTo>
                  <a:pt x="702348" y="1718005"/>
                </a:lnTo>
                <a:lnTo>
                  <a:pt x="702348" y="1704035"/>
                </a:lnTo>
                <a:lnTo>
                  <a:pt x="715645" y="1706575"/>
                </a:lnTo>
                <a:lnTo>
                  <a:pt x="722795" y="1706575"/>
                </a:lnTo>
                <a:lnTo>
                  <a:pt x="722795" y="1676082"/>
                </a:lnTo>
                <a:lnTo>
                  <a:pt x="694283" y="1671015"/>
                </a:lnTo>
                <a:lnTo>
                  <a:pt x="681888" y="1665782"/>
                </a:lnTo>
                <a:lnTo>
                  <a:pt x="681888" y="1698955"/>
                </a:lnTo>
                <a:lnTo>
                  <a:pt x="681888" y="1718005"/>
                </a:lnTo>
                <a:lnTo>
                  <a:pt x="673290" y="1714195"/>
                </a:lnTo>
                <a:lnTo>
                  <a:pt x="666864" y="1709115"/>
                </a:lnTo>
                <a:lnTo>
                  <a:pt x="662825" y="1705305"/>
                </a:lnTo>
                <a:lnTo>
                  <a:pt x="661428" y="1700225"/>
                </a:lnTo>
                <a:lnTo>
                  <a:pt x="661428" y="1698955"/>
                </a:lnTo>
                <a:lnTo>
                  <a:pt x="661428" y="1693875"/>
                </a:lnTo>
                <a:lnTo>
                  <a:pt x="661428" y="1691335"/>
                </a:lnTo>
                <a:lnTo>
                  <a:pt x="667562" y="1693875"/>
                </a:lnTo>
                <a:lnTo>
                  <a:pt x="674217" y="1696415"/>
                </a:lnTo>
                <a:lnTo>
                  <a:pt x="681888" y="1698955"/>
                </a:lnTo>
                <a:lnTo>
                  <a:pt x="681888" y="1665782"/>
                </a:lnTo>
                <a:lnTo>
                  <a:pt x="670229" y="1660855"/>
                </a:lnTo>
                <a:lnTo>
                  <a:pt x="661428" y="1649425"/>
                </a:lnTo>
                <a:lnTo>
                  <a:pt x="669353" y="1637995"/>
                </a:lnTo>
                <a:lnTo>
                  <a:pt x="670229" y="1636725"/>
                </a:lnTo>
                <a:lnTo>
                  <a:pt x="694283" y="1627835"/>
                </a:lnTo>
                <a:lnTo>
                  <a:pt x="712165" y="1624025"/>
                </a:lnTo>
                <a:lnTo>
                  <a:pt x="730034" y="1620215"/>
                </a:lnTo>
                <a:lnTo>
                  <a:pt x="773938" y="1618945"/>
                </a:lnTo>
                <a:lnTo>
                  <a:pt x="817841" y="1620215"/>
                </a:lnTo>
                <a:lnTo>
                  <a:pt x="853592" y="1627835"/>
                </a:lnTo>
                <a:lnTo>
                  <a:pt x="877646" y="1636725"/>
                </a:lnTo>
                <a:lnTo>
                  <a:pt x="886447" y="1649425"/>
                </a:lnTo>
                <a:lnTo>
                  <a:pt x="886447" y="1606778"/>
                </a:lnTo>
                <a:lnTo>
                  <a:pt x="885634" y="1606245"/>
                </a:lnTo>
                <a:lnTo>
                  <a:pt x="861390" y="1597355"/>
                </a:lnTo>
                <a:lnTo>
                  <a:pt x="850658" y="1594815"/>
                </a:lnTo>
                <a:lnTo>
                  <a:pt x="839139" y="1593545"/>
                </a:lnTo>
                <a:lnTo>
                  <a:pt x="826871" y="1591005"/>
                </a:lnTo>
                <a:lnTo>
                  <a:pt x="813828" y="1589735"/>
                </a:lnTo>
                <a:lnTo>
                  <a:pt x="814336" y="1587195"/>
                </a:lnTo>
                <a:lnTo>
                  <a:pt x="814336" y="1584655"/>
                </a:lnTo>
                <a:lnTo>
                  <a:pt x="814336" y="1582115"/>
                </a:lnTo>
                <a:lnTo>
                  <a:pt x="813396" y="1574495"/>
                </a:lnTo>
                <a:lnTo>
                  <a:pt x="813092" y="1571955"/>
                </a:lnTo>
                <a:lnTo>
                  <a:pt x="809294" y="1563065"/>
                </a:lnTo>
                <a:lnTo>
                  <a:pt x="802906" y="1554175"/>
                </a:lnTo>
                <a:lnTo>
                  <a:pt x="795388" y="1547825"/>
                </a:lnTo>
                <a:lnTo>
                  <a:pt x="793889" y="1546555"/>
                </a:lnTo>
                <a:lnTo>
                  <a:pt x="793889" y="1536395"/>
                </a:lnTo>
                <a:lnTo>
                  <a:pt x="793889" y="1505915"/>
                </a:lnTo>
                <a:lnTo>
                  <a:pt x="790359" y="1489405"/>
                </a:lnTo>
                <a:lnTo>
                  <a:pt x="780694" y="1475435"/>
                </a:lnTo>
                <a:lnTo>
                  <a:pt x="779818" y="1474165"/>
                </a:lnTo>
                <a:lnTo>
                  <a:pt x="763714" y="1463611"/>
                </a:lnTo>
                <a:lnTo>
                  <a:pt x="763714" y="1505915"/>
                </a:lnTo>
                <a:lnTo>
                  <a:pt x="763714" y="1547825"/>
                </a:lnTo>
                <a:lnTo>
                  <a:pt x="763714" y="1556715"/>
                </a:lnTo>
                <a:lnTo>
                  <a:pt x="762317" y="1561795"/>
                </a:lnTo>
                <a:lnTo>
                  <a:pt x="758278" y="1566875"/>
                </a:lnTo>
                <a:lnTo>
                  <a:pt x="751840" y="1570685"/>
                </a:lnTo>
                <a:lnTo>
                  <a:pt x="743254" y="1574495"/>
                </a:lnTo>
                <a:lnTo>
                  <a:pt x="743254" y="1560525"/>
                </a:lnTo>
                <a:lnTo>
                  <a:pt x="743254" y="1555445"/>
                </a:lnTo>
                <a:lnTo>
                  <a:pt x="750417" y="1554175"/>
                </a:lnTo>
                <a:lnTo>
                  <a:pt x="757580" y="1550365"/>
                </a:lnTo>
                <a:lnTo>
                  <a:pt x="763714" y="1547825"/>
                </a:lnTo>
                <a:lnTo>
                  <a:pt x="763714" y="1505915"/>
                </a:lnTo>
                <a:lnTo>
                  <a:pt x="754900" y="1517345"/>
                </a:lnTo>
                <a:lnTo>
                  <a:pt x="730859" y="1527505"/>
                </a:lnTo>
                <a:lnTo>
                  <a:pt x="722795" y="1528940"/>
                </a:lnTo>
                <a:lnTo>
                  <a:pt x="722795" y="1560525"/>
                </a:lnTo>
                <a:lnTo>
                  <a:pt x="722795" y="1580845"/>
                </a:lnTo>
                <a:lnTo>
                  <a:pt x="716661" y="1582115"/>
                </a:lnTo>
                <a:lnTo>
                  <a:pt x="702348" y="1584655"/>
                </a:lnTo>
                <a:lnTo>
                  <a:pt x="702348" y="1565605"/>
                </a:lnTo>
                <a:lnTo>
                  <a:pt x="702348" y="1564335"/>
                </a:lnTo>
                <a:lnTo>
                  <a:pt x="708990" y="1563065"/>
                </a:lnTo>
                <a:lnTo>
                  <a:pt x="716153" y="1561795"/>
                </a:lnTo>
                <a:lnTo>
                  <a:pt x="722795" y="1560525"/>
                </a:lnTo>
                <a:lnTo>
                  <a:pt x="722795" y="1528940"/>
                </a:lnTo>
                <a:lnTo>
                  <a:pt x="695109" y="1533855"/>
                </a:lnTo>
                <a:lnTo>
                  <a:pt x="681888" y="1534629"/>
                </a:lnTo>
                <a:lnTo>
                  <a:pt x="681888" y="1565605"/>
                </a:lnTo>
                <a:lnTo>
                  <a:pt x="681888" y="1587195"/>
                </a:lnTo>
                <a:lnTo>
                  <a:pt x="661428" y="1587195"/>
                </a:lnTo>
                <a:lnTo>
                  <a:pt x="661428" y="1566875"/>
                </a:lnTo>
                <a:lnTo>
                  <a:pt x="667562" y="1566875"/>
                </a:lnTo>
                <a:lnTo>
                  <a:pt x="681888" y="1565605"/>
                </a:lnTo>
                <a:lnTo>
                  <a:pt x="681888" y="1534629"/>
                </a:lnTo>
                <a:lnTo>
                  <a:pt x="651205" y="1536395"/>
                </a:lnTo>
                <a:lnTo>
                  <a:pt x="640969" y="1535811"/>
                </a:lnTo>
                <a:lnTo>
                  <a:pt x="640969" y="1566875"/>
                </a:lnTo>
                <a:lnTo>
                  <a:pt x="640969" y="1587195"/>
                </a:lnTo>
                <a:lnTo>
                  <a:pt x="635863" y="1587195"/>
                </a:lnTo>
                <a:lnTo>
                  <a:pt x="635863" y="1720545"/>
                </a:lnTo>
                <a:lnTo>
                  <a:pt x="630745" y="1720545"/>
                </a:lnTo>
                <a:lnTo>
                  <a:pt x="620522" y="1719275"/>
                </a:lnTo>
                <a:lnTo>
                  <a:pt x="620522" y="1716735"/>
                </a:lnTo>
                <a:lnTo>
                  <a:pt x="620522" y="1698955"/>
                </a:lnTo>
                <a:lnTo>
                  <a:pt x="624090" y="1698955"/>
                </a:lnTo>
                <a:lnTo>
                  <a:pt x="627164" y="1700225"/>
                </a:lnTo>
                <a:lnTo>
                  <a:pt x="630745" y="1700225"/>
                </a:lnTo>
                <a:lnTo>
                  <a:pt x="630745" y="1707845"/>
                </a:lnTo>
                <a:lnTo>
                  <a:pt x="632282" y="1714195"/>
                </a:lnTo>
                <a:lnTo>
                  <a:pt x="635863" y="1720545"/>
                </a:lnTo>
                <a:lnTo>
                  <a:pt x="635863" y="1587195"/>
                </a:lnTo>
                <a:lnTo>
                  <a:pt x="620522" y="1587195"/>
                </a:lnTo>
                <a:lnTo>
                  <a:pt x="620522" y="1640535"/>
                </a:lnTo>
                <a:lnTo>
                  <a:pt x="620522" y="1660855"/>
                </a:lnTo>
                <a:lnTo>
                  <a:pt x="606196" y="1659585"/>
                </a:lnTo>
                <a:lnTo>
                  <a:pt x="600062" y="1658315"/>
                </a:lnTo>
                <a:lnTo>
                  <a:pt x="600062" y="1696415"/>
                </a:lnTo>
                <a:lnTo>
                  <a:pt x="600062" y="1716735"/>
                </a:lnTo>
                <a:lnTo>
                  <a:pt x="585736" y="1715465"/>
                </a:lnTo>
                <a:lnTo>
                  <a:pt x="579602" y="1714195"/>
                </a:lnTo>
                <a:lnTo>
                  <a:pt x="579602" y="1707845"/>
                </a:lnTo>
                <a:lnTo>
                  <a:pt x="579602" y="1693875"/>
                </a:lnTo>
                <a:lnTo>
                  <a:pt x="592899" y="1696415"/>
                </a:lnTo>
                <a:lnTo>
                  <a:pt x="600062" y="1696415"/>
                </a:lnTo>
                <a:lnTo>
                  <a:pt x="600062" y="1658315"/>
                </a:lnTo>
                <a:lnTo>
                  <a:pt x="600062" y="1650695"/>
                </a:lnTo>
                <a:lnTo>
                  <a:pt x="600062" y="1637995"/>
                </a:lnTo>
                <a:lnTo>
                  <a:pt x="613359" y="1640535"/>
                </a:lnTo>
                <a:lnTo>
                  <a:pt x="620522" y="1640535"/>
                </a:lnTo>
                <a:lnTo>
                  <a:pt x="620522" y="1587195"/>
                </a:lnTo>
                <a:lnTo>
                  <a:pt x="620522" y="1584655"/>
                </a:lnTo>
                <a:lnTo>
                  <a:pt x="620522" y="1565605"/>
                </a:lnTo>
                <a:lnTo>
                  <a:pt x="633818" y="1566875"/>
                </a:lnTo>
                <a:lnTo>
                  <a:pt x="640969" y="1566875"/>
                </a:lnTo>
                <a:lnTo>
                  <a:pt x="640969" y="1535811"/>
                </a:lnTo>
                <a:lnTo>
                  <a:pt x="607301" y="1533855"/>
                </a:lnTo>
                <a:lnTo>
                  <a:pt x="600062" y="1532572"/>
                </a:lnTo>
                <a:lnTo>
                  <a:pt x="600062" y="1564335"/>
                </a:lnTo>
                <a:lnTo>
                  <a:pt x="600062" y="1584655"/>
                </a:lnTo>
                <a:lnTo>
                  <a:pt x="585736" y="1582115"/>
                </a:lnTo>
                <a:lnTo>
                  <a:pt x="579602" y="1580845"/>
                </a:lnTo>
                <a:lnTo>
                  <a:pt x="579602" y="1631645"/>
                </a:lnTo>
                <a:lnTo>
                  <a:pt x="579602" y="1650695"/>
                </a:lnTo>
                <a:lnTo>
                  <a:pt x="571017" y="1646885"/>
                </a:lnTo>
                <a:lnTo>
                  <a:pt x="564578" y="1643075"/>
                </a:lnTo>
                <a:lnTo>
                  <a:pt x="560539" y="1637995"/>
                </a:lnTo>
                <a:lnTo>
                  <a:pt x="559142" y="1634185"/>
                </a:lnTo>
                <a:lnTo>
                  <a:pt x="559142" y="1688795"/>
                </a:lnTo>
                <a:lnTo>
                  <a:pt x="559142" y="1707845"/>
                </a:lnTo>
                <a:lnTo>
                  <a:pt x="550557" y="1704035"/>
                </a:lnTo>
                <a:lnTo>
                  <a:pt x="544118" y="1698955"/>
                </a:lnTo>
                <a:lnTo>
                  <a:pt x="540092" y="1695145"/>
                </a:lnTo>
                <a:lnTo>
                  <a:pt x="538695" y="1690065"/>
                </a:lnTo>
                <a:lnTo>
                  <a:pt x="538695" y="1681175"/>
                </a:lnTo>
                <a:lnTo>
                  <a:pt x="544830" y="1683715"/>
                </a:lnTo>
                <a:lnTo>
                  <a:pt x="551472" y="1686255"/>
                </a:lnTo>
                <a:lnTo>
                  <a:pt x="559142" y="1688795"/>
                </a:lnTo>
                <a:lnTo>
                  <a:pt x="559142" y="1634185"/>
                </a:lnTo>
                <a:lnTo>
                  <a:pt x="559142" y="1624025"/>
                </a:lnTo>
                <a:lnTo>
                  <a:pt x="565289" y="1627835"/>
                </a:lnTo>
                <a:lnTo>
                  <a:pt x="571931" y="1630375"/>
                </a:lnTo>
                <a:lnTo>
                  <a:pt x="579602" y="1631645"/>
                </a:lnTo>
                <a:lnTo>
                  <a:pt x="579602" y="1580845"/>
                </a:lnTo>
                <a:lnTo>
                  <a:pt x="579602" y="1574495"/>
                </a:lnTo>
                <a:lnTo>
                  <a:pt x="579602" y="1560525"/>
                </a:lnTo>
                <a:lnTo>
                  <a:pt x="592899" y="1563065"/>
                </a:lnTo>
                <a:lnTo>
                  <a:pt x="600062" y="1564335"/>
                </a:lnTo>
                <a:lnTo>
                  <a:pt x="600062" y="1532572"/>
                </a:lnTo>
                <a:lnTo>
                  <a:pt x="571550" y="1527505"/>
                </a:lnTo>
                <a:lnTo>
                  <a:pt x="559142" y="1522272"/>
                </a:lnTo>
                <a:lnTo>
                  <a:pt x="559142" y="1555445"/>
                </a:lnTo>
                <a:lnTo>
                  <a:pt x="559142" y="1574495"/>
                </a:lnTo>
                <a:lnTo>
                  <a:pt x="550557" y="1570685"/>
                </a:lnTo>
                <a:lnTo>
                  <a:pt x="544118" y="1565605"/>
                </a:lnTo>
                <a:lnTo>
                  <a:pt x="540092" y="1561795"/>
                </a:lnTo>
                <a:lnTo>
                  <a:pt x="538695" y="1556715"/>
                </a:lnTo>
                <a:lnTo>
                  <a:pt x="538695" y="1547825"/>
                </a:lnTo>
                <a:lnTo>
                  <a:pt x="544830" y="1550365"/>
                </a:lnTo>
                <a:lnTo>
                  <a:pt x="551472" y="1552905"/>
                </a:lnTo>
                <a:lnTo>
                  <a:pt x="559142" y="1555445"/>
                </a:lnTo>
                <a:lnTo>
                  <a:pt x="559142" y="1522272"/>
                </a:lnTo>
                <a:lnTo>
                  <a:pt x="547497" y="1517345"/>
                </a:lnTo>
                <a:lnTo>
                  <a:pt x="538695" y="1505915"/>
                </a:lnTo>
                <a:lnTo>
                  <a:pt x="547497" y="1493215"/>
                </a:lnTo>
                <a:lnTo>
                  <a:pt x="571550" y="1484325"/>
                </a:lnTo>
                <a:lnTo>
                  <a:pt x="607301" y="1477975"/>
                </a:lnTo>
                <a:lnTo>
                  <a:pt x="651205" y="1475435"/>
                </a:lnTo>
                <a:lnTo>
                  <a:pt x="695109" y="1477975"/>
                </a:lnTo>
                <a:lnTo>
                  <a:pt x="730859" y="1484325"/>
                </a:lnTo>
                <a:lnTo>
                  <a:pt x="754900" y="1493215"/>
                </a:lnTo>
                <a:lnTo>
                  <a:pt x="763714" y="1505915"/>
                </a:lnTo>
                <a:lnTo>
                  <a:pt x="763714" y="1463611"/>
                </a:lnTo>
                <a:lnTo>
                  <a:pt x="762381" y="1462735"/>
                </a:lnTo>
                <a:lnTo>
                  <a:pt x="738136" y="1455115"/>
                </a:lnTo>
                <a:lnTo>
                  <a:pt x="718934" y="1450035"/>
                </a:lnTo>
                <a:lnTo>
                  <a:pt x="674776" y="1444955"/>
                </a:lnTo>
                <a:lnTo>
                  <a:pt x="650684" y="1444955"/>
                </a:lnTo>
                <a:lnTo>
                  <a:pt x="610196" y="1446225"/>
                </a:lnTo>
                <a:lnTo>
                  <a:pt x="562978" y="1453845"/>
                </a:lnTo>
                <a:lnTo>
                  <a:pt x="523824" y="1472895"/>
                </a:lnTo>
                <a:lnTo>
                  <a:pt x="507492" y="1505915"/>
                </a:lnTo>
                <a:lnTo>
                  <a:pt x="507492" y="1556715"/>
                </a:lnTo>
                <a:lnTo>
                  <a:pt x="508749" y="1566875"/>
                </a:lnTo>
                <a:lnTo>
                  <a:pt x="512546" y="1577035"/>
                </a:lnTo>
                <a:lnTo>
                  <a:pt x="518934" y="1585925"/>
                </a:lnTo>
                <a:lnTo>
                  <a:pt x="527951" y="1592275"/>
                </a:lnTo>
                <a:lnTo>
                  <a:pt x="527951" y="1602435"/>
                </a:lnTo>
                <a:lnTo>
                  <a:pt x="519582" y="1610055"/>
                </a:lnTo>
                <a:lnTo>
                  <a:pt x="513118" y="1617675"/>
                </a:lnTo>
                <a:lnTo>
                  <a:pt x="508965" y="1627835"/>
                </a:lnTo>
                <a:lnTo>
                  <a:pt x="507492" y="1639265"/>
                </a:lnTo>
                <a:lnTo>
                  <a:pt x="507492" y="1690065"/>
                </a:lnTo>
                <a:lnTo>
                  <a:pt x="539000" y="1731975"/>
                </a:lnTo>
                <a:lnTo>
                  <a:pt x="582434" y="1745945"/>
                </a:lnTo>
                <a:lnTo>
                  <a:pt x="626592" y="1751025"/>
                </a:lnTo>
                <a:lnTo>
                  <a:pt x="650684" y="1751025"/>
                </a:lnTo>
                <a:lnTo>
                  <a:pt x="654227" y="1768805"/>
                </a:lnTo>
                <a:lnTo>
                  <a:pt x="706437" y="1803095"/>
                </a:lnTo>
                <a:lnTo>
                  <a:pt x="746899" y="1810715"/>
                </a:lnTo>
                <a:lnTo>
                  <a:pt x="793889" y="1813255"/>
                </a:lnTo>
                <a:lnTo>
                  <a:pt x="834377" y="1810715"/>
                </a:lnTo>
                <a:lnTo>
                  <a:pt x="881595" y="1803095"/>
                </a:lnTo>
                <a:lnTo>
                  <a:pt x="920750" y="1784045"/>
                </a:lnTo>
                <a:lnTo>
                  <a:pt x="921372" y="1782775"/>
                </a:lnTo>
                <a:lnTo>
                  <a:pt x="923264" y="1778965"/>
                </a:lnTo>
                <a:lnTo>
                  <a:pt x="928281" y="1768805"/>
                </a:lnTo>
                <a:lnTo>
                  <a:pt x="937082" y="1751025"/>
                </a:lnTo>
                <a:lnTo>
                  <a:pt x="937082" y="1742135"/>
                </a:lnTo>
                <a:lnTo>
                  <a:pt x="937082" y="1730705"/>
                </a:lnTo>
                <a:lnTo>
                  <a:pt x="937082" y="1726895"/>
                </a:lnTo>
                <a:lnTo>
                  <a:pt x="937082" y="1718005"/>
                </a:lnTo>
                <a:close/>
              </a:path>
              <a:path w="1444625" h="1827529">
                <a:moveTo>
                  <a:pt x="1444574" y="1730400"/>
                </a:moveTo>
                <a:lnTo>
                  <a:pt x="1439062" y="1692300"/>
                </a:lnTo>
                <a:lnTo>
                  <a:pt x="1433639" y="1684680"/>
                </a:lnTo>
                <a:lnTo>
                  <a:pt x="1424622" y="1677060"/>
                </a:lnTo>
                <a:lnTo>
                  <a:pt x="1424622" y="1661820"/>
                </a:lnTo>
                <a:lnTo>
                  <a:pt x="1421091" y="1645310"/>
                </a:lnTo>
                <a:lnTo>
                  <a:pt x="1414399" y="1636433"/>
                </a:lnTo>
                <a:lnTo>
                  <a:pt x="1414399" y="1755800"/>
                </a:lnTo>
                <a:lnTo>
                  <a:pt x="1414399" y="1764690"/>
                </a:lnTo>
                <a:lnTo>
                  <a:pt x="1413002" y="1769770"/>
                </a:lnTo>
                <a:lnTo>
                  <a:pt x="1408963" y="1774850"/>
                </a:lnTo>
                <a:lnTo>
                  <a:pt x="1402537" y="1778660"/>
                </a:lnTo>
                <a:lnTo>
                  <a:pt x="1393939" y="1782470"/>
                </a:lnTo>
                <a:lnTo>
                  <a:pt x="1393939" y="1768500"/>
                </a:lnTo>
                <a:lnTo>
                  <a:pt x="1393939" y="1763420"/>
                </a:lnTo>
                <a:lnTo>
                  <a:pt x="1401102" y="1762150"/>
                </a:lnTo>
                <a:lnTo>
                  <a:pt x="1408264" y="1758340"/>
                </a:lnTo>
                <a:lnTo>
                  <a:pt x="1414399" y="1755800"/>
                </a:lnTo>
                <a:lnTo>
                  <a:pt x="1414399" y="1636433"/>
                </a:lnTo>
                <a:lnTo>
                  <a:pt x="1410563" y="1631340"/>
                </a:lnTo>
                <a:lnTo>
                  <a:pt x="1393939" y="1620443"/>
                </a:lnTo>
                <a:lnTo>
                  <a:pt x="1393939" y="1661820"/>
                </a:lnTo>
                <a:lnTo>
                  <a:pt x="1393939" y="1703730"/>
                </a:lnTo>
                <a:lnTo>
                  <a:pt x="1393939" y="1713890"/>
                </a:lnTo>
                <a:lnTo>
                  <a:pt x="1392542" y="1717700"/>
                </a:lnTo>
                <a:lnTo>
                  <a:pt x="1388503" y="1722780"/>
                </a:lnTo>
                <a:lnTo>
                  <a:pt x="1382077" y="1726590"/>
                </a:lnTo>
                <a:lnTo>
                  <a:pt x="1373492" y="1730400"/>
                </a:lnTo>
                <a:lnTo>
                  <a:pt x="1373492" y="1768500"/>
                </a:lnTo>
                <a:lnTo>
                  <a:pt x="1373492" y="1788820"/>
                </a:lnTo>
                <a:lnTo>
                  <a:pt x="1367345" y="1790090"/>
                </a:lnTo>
                <a:lnTo>
                  <a:pt x="1353032" y="1792630"/>
                </a:lnTo>
                <a:lnTo>
                  <a:pt x="1353032" y="1772310"/>
                </a:lnTo>
                <a:lnTo>
                  <a:pt x="1359674" y="1771040"/>
                </a:lnTo>
                <a:lnTo>
                  <a:pt x="1366837" y="1769770"/>
                </a:lnTo>
                <a:lnTo>
                  <a:pt x="1373492" y="1768500"/>
                </a:lnTo>
                <a:lnTo>
                  <a:pt x="1373492" y="1730400"/>
                </a:lnTo>
                <a:lnTo>
                  <a:pt x="1373492" y="1717700"/>
                </a:lnTo>
                <a:lnTo>
                  <a:pt x="1373492" y="1716430"/>
                </a:lnTo>
                <a:lnTo>
                  <a:pt x="1373492" y="1712620"/>
                </a:lnTo>
                <a:lnTo>
                  <a:pt x="1387805" y="1707540"/>
                </a:lnTo>
                <a:lnTo>
                  <a:pt x="1393939" y="1703730"/>
                </a:lnTo>
                <a:lnTo>
                  <a:pt x="1393939" y="1661820"/>
                </a:lnTo>
                <a:lnTo>
                  <a:pt x="1385138" y="1674520"/>
                </a:lnTo>
                <a:lnTo>
                  <a:pt x="1361084" y="1683410"/>
                </a:lnTo>
                <a:lnTo>
                  <a:pt x="1353032" y="1685137"/>
                </a:lnTo>
                <a:lnTo>
                  <a:pt x="1353032" y="1717700"/>
                </a:lnTo>
                <a:lnTo>
                  <a:pt x="1353032" y="1736750"/>
                </a:lnTo>
                <a:lnTo>
                  <a:pt x="1346898" y="1738020"/>
                </a:lnTo>
                <a:lnTo>
                  <a:pt x="1332572" y="1740560"/>
                </a:lnTo>
                <a:lnTo>
                  <a:pt x="1332572" y="1773580"/>
                </a:lnTo>
                <a:lnTo>
                  <a:pt x="1332572" y="1795170"/>
                </a:lnTo>
                <a:lnTo>
                  <a:pt x="1312113" y="1795170"/>
                </a:lnTo>
                <a:lnTo>
                  <a:pt x="1312113" y="1774850"/>
                </a:lnTo>
                <a:lnTo>
                  <a:pt x="1318260" y="1774850"/>
                </a:lnTo>
                <a:lnTo>
                  <a:pt x="1332572" y="1773580"/>
                </a:lnTo>
                <a:lnTo>
                  <a:pt x="1332572" y="1740560"/>
                </a:lnTo>
                <a:lnTo>
                  <a:pt x="1332572" y="1722780"/>
                </a:lnTo>
                <a:lnTo>
                  <a:pt x="1332572" y="1720240"/>
                </a:lnTo>
                <a:lnTo>
                  <a:pt x="1339227" y="1718970"/>
                </a:lnTo>
                <a:lnTo>
                  <a:pt x="1346377" y="1718970"/>
                </a:lnTo>
                <a:lnTo>
                  <a:pt x="1353032" y="1717700"/>
                </a:lnTo>
                <a:lnTo>
                  <a:pt x="1353032" y="1685137"/>
                </a:lnTo>
                <a:lnTo>
                  <a:pt x="1325333" y="1691030"/>
                </a:lnTo>
                <a:lnTo>
                  <a:pt x="1312113" y="1691424"/>
                </a:lnTo>
                <a:lnTo>
                  <a:pt x="1312113" y="1722780"/>
                </a:lnTo>
                <a:lnTo>
                  <a:pt x="1312113" y="1743100"/>
                </a:lnTo>
                <a:lnTo>
                  <a:pt x="1298816" y="1743100"/>
                </a:lnTo>
                <a:lnTo>
                  <a:pt x="1291666" y="1744370"/>
                </a:lnTo>
                <a:lnTo>
                  <a:pt x="1291666" y="1774850"/>
                </a:lnTo>
                <a:lnTo>
                  <a:pt x="1291666" y="1795170"/>
                </a:lnTo>
                <a:lnTo>
                  <a:pt x="1271206" y="1795170"/>
                </a:lnTo>
                <a:lnTo>
                  <a:pt x="1271206" y="1792630"/>
                </a:lnTo>
                <a:lnTo>
                  <a:pt x="1271206" y="1774850"/>
                </a:lnTo>
                <a:lnTo>
                  <a:pt x="1291666" y="1774850"/>
                </a:lnTo>
                <a:lnTo>
                  <a:pt x="1291666" y="1744370"/>
                </a:lnTo>
                <a:lnTo>
                  <a:pt x="1291666" y="1724050"/>
                </a:lnTo>
                <a:lnTo>
                  <a:pt x="1297800" y="1724050"/>
                </a:lnTo>
                <a:lnTo>
                  <a:pt x="1312113" y="1722780"/>
                </a:lnTo>
                <a:lnTo>
                  <a:pt x="1312113" y="1691424"/>
                </a:lnTo>
                <a:lnTo>
                  <a:pt x="1281430" y="1692300"/>
                </a:lnTo>
                <a:lnTo>
                  <a:pt x="1271206" y="1692008"/>
                </a:lnTo>
                <a:lnTo>
                  <a:pt x="1271206" y="1724050"/>
                </a:lnTo>
                <a:lnTo>
                  <a:pt x="1271206" y="1744370"/>
                </a:lnTo>
                <a:lnTo>
                  <a:pt x="1264043" y="1744370"/>
                </a:lnTo>
                <a:lnTo>
                  <a:pt x="1250746" y="1743100"/>
                </a:lnTo>
                <a:lnTo>
                  <a:pt x="1250746" y="1773580"/>
                </a:lnTo>
                <a:lnTo>
                  <a:pt x="1250746" y="1792630"/>
                </a:lnTo>
                <a:lnTo>
                  <a:pt x="1236433" y="1790090"/>
                </a:lnTo>
                <a:lnTo>
                  <a:pt x="1230287" y="1788820"/>
                </a:lnTo>
                <a:lnTo>
                  <a:pt x="1230287" y="1782470"/>
                </a:lnTo>
                <a:lnTo>
                  <a:pt x="1230287" y="1772310"/>
                </a:lnTo>
                <a:lnTo>
                  <a:pt x="1236941" y="1773580"/>
                </a:lnTo>
                <a:lnTo>
                  <a:pt x="1250746" y="1773580"/>
                </a:lnTo>
                <a:lnTo>
                  <a:pt x="1250746" y="1743100"/>
                </a:lnTo>
                <a:lnTo>
                  <a:pt x="1250746" y="1740560"/>
                </a:lnTo>
                <a:lnTo>
                  <a:pt x="1250746" y="1722780"/>
                </a:lnTo>
                <a:lnTo>
                  <a:pt x="1264043" y="1724050"/>
                </a:lnTo>
                <a:lnTo>
                  <a:pt x="1271206" y="1724050"/>
                </a:lnTo>
                <a:lnTo>
                  <a:pt x="1271206" y="1692008"/>
                </a:lnTo>
                <a:lnTo>
                  <a:pt x="1237526" y="1691030"/>
                </a:lnTo>
                <a:lnTo>
                  <a:pt x="1230287" y="1689493"/>
                </a:lnTo>
                <a:lnTo>
                  <a:pt x="1230287" y="1720240"/>
                </a:lnTo>
                <a:lnTo>
                  <a:pt x="1230287" y="1740560"/>
                </a:lnTo>
                <a:lnTo>
                  <a:pt x="1215974" y="1738020"/>
                </a:lnTo>
                <a:lnTo>
                  <a:pt x="1209840" y="1736750"/>
                </a:lnTo>
                <a:lnTo>
                  <a:pt x="1209840" y="1768500"/>
                </a:lnTo>
                <a:lnTo>
                  <a:pt x="1209840" y="1782470"/>
                </a:lnTo>
                <a:lnTo>
                  <a:pt x="1201242" y="1778660"/>
                </a:lnTo>
                <a:lnTo>
                  <a:pt x="1194816" y="1773580"/>
                </a:lnTo>
                <a:lnTo>
                  <a:pt x="1190777" y="1769770"/>
                </a:lnTo>
                <a:lnTo>
                  <a:pt x="1189380" y="1764690"/>
                </a:lnTo>
                <a:lnTo>
                  <a:pt x="1189380" y="1763420"/>
                </a:lnTo>
                <a:lnTo>
                  <a:pt x="1189888" y="1763420"/>
                </a:lnTo>
                <a:lnTo>
                  <a:pt x="1191425" y="1764690"/>
                </a:lnTo>
                <a:lnTo>
                  <a:pt x="1193977" y="1764690"/>
                </a:lnTo>
                <a:lnTo>
                  <a:pt x="1204214" y="1767230"/>
                </a:lnTo>
                <a:lnTo>
                  <a:pt x="1209840" y="1768500"/>
                </a:lnTo>
                <a:lnTo>
                  <a:pt x="1209840" y="1736750"/>
                </a:lnTo>
                <a:lnTo>
                  <a:pt x="1209840" y="1732940"/>
                </a:lnTo>
                <a:lnTo>
                  <a:pt x="1209840" y="1730400"/>
                </a:lnTo>
                <a:lnTo>
                  <a:pt x="1209840" y="1716430"/>
                </a:lnTo>
                <a:lnTo>
                  <a:pt x="1223137" y="1718970"/>
                </a:lnTo>
                <a:lnTo>
                  <a:pt x="1230287" y="1720240"/>
                </a:lnTo>
                <a:lnTo>
                  <a:pt x="1230287" y="1689493"/>
                </a:lnTo>
                <a:lnTo>
                  <a:pt x="1201775" y="1683410"/>
                </a:lnTo>
                <a:lnTo>
                  <a:pt x="1189380" y="1678838"/>
                </a:lnTo>
                <a:lnTo>
                  <a:pt x="1189380" y="1711350"/>
                </a:lnTo>
                <a:lnTo>
                  <a:pt x="1189380" y="1730400"/>
                </a:lnTo>
                <a:lnTo>
                  <a:pt x="1180782" y="1726590"/>
                </a:lnTo>
                <a:lnTo>
                  <a:pt x="1174356" y="1722780"/>
                </a:lnTo>
                <a:lnTo>
                  <a:pt x="1170317" y="1717700"/>
                </a:lnTo>
                <a:lnTo>
                  <a:pt x="1168920" y="1713890"/>
                </a:lnTo>
                <a:lnTo>
                  <a:pt x="1168920" y="1712620"/>
                </a:lnTo>
                <a:lnTo>
                  <a:pt x="1168920" y="1706270"/>
                </a:lnTo>
                <a:lnTo>
                  <a:pt x="1168920" y="1703730"/>
                </a:lnTo>
                <a:lnTo>
                  <a:pt x="1175054" y="1707540"/>
                </a:lnTo>
                <a:lnTo>
                  <a:pt x="1181709" y="1710080"/>
                </a:lnTo>
                <a:lnTo>
                  <a:pt x="1189380" y="1711350"/>
                </a:lnTo>
                <a:lnTo>
                  <a:pt x="1189380" y="1678838"/>
                </a:lnTo>
                <a:lnTo>
                  <a:pt x="1177721" y="1674520"/>
                </a:lnTo>
                <a:lnTo>
                  <a:pt x="1168920" y="1661820"/>
                </a:lnTo>
                <a:lnTo>
                  <a:pt x="1177721" y="1650390"/>
                </a:lnTo>
                <a:lnTo>
                  <a:pt x="1201775" y="1640230"/>
                </a:lnTo>
                <a:lnTo>
                  <a:pt x="1216075" y="1637690"/>
                </a:lnTo>
                <a:lnTo>
                  <a:pt x="1237526" y="1633880"/>
                </a:lnTo>
                <a:lnTo>
                  <a:pt x="1281430" y="1631340"/>
                </a:lnTo>
                <a:lnTo>
                  <a:pt x="1325333" y="1633880"/>
                </a:lnTo>
                <a:lnTo>
                  <a:pt x="1361084" y="1640230"/>
                </a:lnTo>
                <a:lnTo>
                  <a:pt x="1385138" y="1650390"/>
                </a:lnTo>
                <a:lnTo>
                  <a:pt x="1393939" y="1661820"/>
                </a:lnTo>
                <a:lnTo>
                  <a:pt x="1393939" y="1620443"/>
                </a:lnTo>
                <a:lnTo>
                  <a:pt x="1346631" y="1605940"/>
                </a:lnTo>
                <a:lnTo>
                  <a:pt x="1321320" y="1602130"/>
                </a:lnTo>
                <a:lnTo>
                  <a:pt x="1321828" y="1600860"/>
                </a:lnTo>
                <a:lnTo>
                  <a:pt x="1321828" y="1597050"/>
                </a:lnTo>
                <a:lnTo>
                  <a:pt x="1321828" y="1595780"/>
                </a:lnTo>
                <a:lnTo>
                  <a:pt x="1320863" y="1586890"/>
                </a:lnTo>
                <a:lnTo>
                  <a:pt x="1320584" y="1584350"/>
                </a:lnTo>
                <a:lnTo>
                  <a:pt x="1316786" y="1575460"/>
                </a:lnTo>
                <a:lnTo>
                  <a:pt x="1310398" y="1566570"/>
                </a:lnTo>
                <a:lnTo>
                  <a:pt x="1302880" y="1560220"/>
                </a:lnTo>
                <a:lnTo>
                  <a:pt x="1301381" y="1558950"/>
                </a:lnTo>
                <a:lnTo>
                  <a:pt x="1301381" y="1548790"/>
                </a:lnTo>
                <a:lnTo>
                  <a:pt x="1301381" y="1518310"/>
                </a:lnTo>
                <a:lnTo>
                  <a:pt x="1297851" y="1501800"/>
                </a:lnTo>
                <a:lnTo>
                  <a:pt x="1287310" y="1487830"/>
                </a:lnTo>
                <a:lnTo>
                  <a:pt x="1271206" y="1476108"/>
                </a:lnTo>
                <a:lnTo>
                  <a:pt x="1271206" y="1518310"/>
                </a:lnTo>
                <a:lnTo>
                  <a:pt x="1271206" y="1560220"/>
                </a:lnTo>
                <a:lnTo>
                  <a:pt x="1271206" y="1569110"/>
                </a:lnTo>
                <a:lnTo>
                  <a:pt x="1269809" y="1574190"/>
                </a:lnTo>
                <a:lnTo>
                  <a:pt x="1265770" y="1579270"/>
                </a:lnTo>
                <a:lnTo>
                  <a:pt x="1259332" y="1583080"/>
                </a:lnTo>
                <a:lnTo>
                  <a:pt x="1250746" y="1586890"/>
                </a:lnTo>
                <a:lnTo>
                  <a:pt x="1250746" y="1574190"/>
                </a:lnTo>
                <a:lnTo>
                  <a:pt x="1250746" y="1569110"/>
                </a:lnTo>
                <a:lnTo>
                  <a:pt x="1265072" y="1564030"/>
                </a:lnTo>
                <a:lnTo>
                  <a:pt x="1271206" y="1560220"/>
                </a:lnTo>
                <a:lnTo>
                  <a:pt x="1271206" y="1518310"/>
                </a:lnTo>
                <a:lnTo>
                  <a:pt x="1262392" y="1529740"/>
                </a:lnTo>
                <a:lnTo>
                  <a:pt x="1238351" y="1539900"/>
                </a:lnTo>
                <a:lnTo>
                  <a:pt x="1230287" y="1541335"/>
                </a:lnTo>
                <a:lnTo>
                  <a:pt x="1230287" y="1574190"/>
                </a:lnTo>
                <a:lnTo>
                  <a:pt x="1230287" y="1593240"/>
                </a:lnTo>
                <a:lnTo>
                  <a:pt x="1224153" y="1594510"/>
                </a:lnTo>
                <a:lnTo>
                  <a:pt x="1209840" y="1597050"/>
                </a:lnTo>
                <a:lnTo>
                  <a:pt x="1209840" y="1579270"/>
                </a:lnTo>
                <a:lnTo>
                  <a:pt x="1209840" y="1576730"/>
                </a:lnTo>
                <a:lnTo>
                  <a:pt x="1216482" y="1575460"/>
                </a:lnTo>
                <a:lnTo>
                  <a:pt x="1223645" y="1574190"/>
                </a:lnTo>
                <a:lnTo>
                  <a:pt x="1230287" y="1574190"/>
                </a:lnTo>
                <a:lnTo>
                  <a:pt x="1230287" y="1541335"/>
                </a:lnTo>
                <a:lnTo>
                  <a:pt x="1202601" y="1546250"/>
                </a:lnTo>
                <a:lnTo>
                  <a:pt x="1189380" y="1547025"/>
                </a:lnTo>
                <a:lnTo>
                  <a:pt x="1189380" y="1579270"/>
                </a:lnTo>
                <a:lnTo>
                  <a:pt x="1189380" y="1599590"/>
                </a:lnTo>
                <a:lnTo>
                  <a:pt x="1176083" y="1599590"/>
                </a:lnTo>
                <a:lnTo>
                  <a:pt x="1168920" y="1600860"/>
                </a:lnTo>
                <a:lnTo>
                  <a:pt x="1168920" y="1580540"/>
                </a:lnTo>
                <a:lnTo>
                  <a:pt x="1175054" y="1580540"/>
                </a:lnTo>
                <a:lnTo>
                  <a:pt x="1189380" y="1579270"/>
                </a:lnTo>
                <a:lnTo>
                  <a:pt x="1189380" y="1547025"/>
                </a:lnTo>
                <a:lnTo>
                  <a:pt x="1158697" y="1548790"/>
                </a:lnTo>
                <a:lnTo>
                  <a:pt x="1148461" y="1548206"/>
                </a:lnTo>
                <a:lnTo>
                  <a:pt x="1148461" y="1580540"/>
                </a:lnTo>
                <a:lnTo>
                  <a:pt x="1148461" y="1600860"/>
                </a:lnTo>
                <a:lnTo>
                  <a:pt x="1143355" y="1599958"/>
                </a:lnTo>
                <a:lnTo>
                  <a:pt x="1143355" y="1732940"/>
                </a:lnTo>
                <a:lnTo>
                  <a:pt x="1128014" y="1732940"/>
                </a:lnTo>
                <a:lnTo>
                  <a:pt x="1128014" y="1730400"/>
                </a:lnTo>
                <a:lnTo>
                  <a:pt x="1128014" y="1712620"/>
                </a:lnTo>
                <a:lnTo>
                  <a:pt x="1138237" y="1712620"/>
                </a:lnTo>
                <a:lnTo>
                  <a:pt x="1138237" y="1720240"/>
                </a:lnTo>
                <a:lnTo>
                  <a:pt x="1139774" y="1727860"/>
                </a:lnTo>
                <a:lnTo>
                  <a:pt x="1143355" y="1732940"/>
                </a:lnTo>
                <a:lnTo>
                  <a:pt x="1143355" y="1599958"/>
                </a:lnTo>
                <a:lnTo>
                  <a:pt x="1141310" y="1599590"/>
                </a:lnTo>
                <a:lnTo>
                  <a:pt x="1128014" y="1599590"/>
                </a:lnTo>
                <a:lnTo>
                  <a:pt x="1128014" y="1654200"/>
                </a:lnTo>
                <a:lnTo>
                  <a:pt x="1128014" y="1674520"/>
                </a:lnTo>
                <a:lnTo>
                  <a:pt x="1113688" y="1671980"/>
                </a:lnTo>
                <a:lnTo>
                  <a:pt x="1107554" y="1670710"/>
                </a:lnTo>
                <a:lnTo>
                  <a:pt x="1107554" y="1710080"/>
                </a:lnTo>
                <a:lnTo>
                  <a:pt x="1107554" y="1730400"/>
                </a:lnTo>
                <a:lnTo>
                  <a:pt x="1093228" y="1727860"/>
                </a:lnTo>
                <a:lnTo>
                  <a:pt x="1087094" y="1726590"/>
                </a:lnTo>
                <a:lnTo>
                  <a:pt x="1087094" y="1720240"/>
                </a:lnTo>
                <a:lnTo>
                  <a:pt x="1087094" y="1706270"/>
                </a:lnTo>
                <a:lnTo>
                  <a:pt x="1100391" y="1708810"/>
                </a:lnTo>
                <a:lnTo>
                  <a:pt x="1107554" y="1710080"/>
                </a:lnTo>
                <a:lnTo>
                  <a:pt x="1107554" y="1670710"/>
                </a:lnTo>
                <a:lnTo>
                  <a:pt x="1107554" y="1664360"/>
                </a:lnTo>
                <a:lnTo>
                  <a:pt x="1107554" y="1650390"/>
                </a:lnTo>
                <a:lnTo>
                  <a:pt x="1120851" y="1652930"/>
                </a:lnTo>
                <a:lnTo>
                  <a:pt x="1128014" y="1654200"/>
                </a:lnTo>
                <a:lnTo>
                  <a:pt x="1128014" y="1599590"/>
                </a:lnTo>
                <a:lnTo>
                  <a:pt x="1128014" y="1597050"/>
                </a:lnTo>
                <a:lnTo>
                  <a:pt x="1128014" y="1579270"/>
                </a:lnTo>
                <a:lnTo>
                  <a:pt x="1141310" y="1580540"/>
                </a:lnTo>
                <a:lnTo>
                  <a:pt x="1148461" y="1580540"/>
                </a:lnTo>
                <a:lnTo>
                  <a:pt x="1148461" y="1548206"/>
                </a:lnTo>
                <a:lnTo>
                  <a:pt x="1114793" y="1546250"/>
                </a:lnTo>
                <a:lnTo>
                  <a:pt x="1107554" y="1544967"/>
                </a:lnTo>
                <a:lnTo>
                  <a:pt x="1107554" y="1576730"/>
                </a:lnTo>
                <a:lnTo>
                  <a:pt x="1107554" y="1597050"/>
                </a:lnTo>
                <a:lnTo>
                  <a:pt x="1093228" y="1595780"/>
                </a:lnTo>
                <a:lnTo>
                  <a:pt x="1087094" y="1593240"/>
                </a:lnTo>
                <a:lnTo>
                  <a:pt x="1087094" y="1645310"/>
                </a:lnTo>
                <a:lnTo>
                  <a:pt x="1087094" y="1664360"/>
                </a:lnTo>
                <a:lnTo>
                  <a:pt x="1078509" y="1660550"/>
                </a:lnTo>
                <a:lnTo>
                  <a:pt x="1072070" y="1656740"/>
                </a:lnTo>
                <a:lnTo>
                  <a:pt x="1068031" y="1651660"/>
                </a:lnTo>
                <a:lnTo>
                  <a:pt x="1066634" y="1646580"/>
                </a:lnTo>
                <a:lnTo>
                  <a:pt x="1066634" y="1701190"/>
                </a:lnTo>
                <a:lnTo>
                  <a:pt x="1066634" y="1720240"/>
                </a:lnTo>
                <a:lnTo>
                  <a:pt x="1058049" y="1716430"/>
                </a:lnTo>
                <a:lnTo>
                  <a:pt x="1051610" y="1712620"/>
                </a:lnTo>
                <a:lnTo>
                  <a:pt x="1047584" y="1707540"/>
                </a:lnTo>
                <a:lnTo>
                  <a:pt x="1046187" y="1703730"/>
                </a:lnTo>
                <a:lnTo>
                  <a:pt x="1046187" y="1693570"/>
                </a:lnTo>
                <a:lnTo>
                  <a:pt x="1052322" y="1697380"/>
                </a:lnTo>
                <a:lnTo>
                  <a:pt x="1058964" y="1699920"/>
                </a:lnTo>
                <a:lnTo>
                  <a:pt x="1066634" y="1701190"/>
                </a:lnTo>
                <a:lnTo>
                  <a:pt x="1066634" y="1646580"/>
                </a:lnTo>
                <a:lnTo>
                  <a:pt x="1066634" y="1637690"/>
                </a:lnTo>
                <a:lnTo>
                  <a:pt x="1072781" y="1640230"/>
                </a:lnTo>
                <a:lnTo>
                  <a:pt x="1079423" y="1642770"/>
                </a:lnTo>
                <a:lnTo>
                  <a:pt x="1087094" y="1645310"/>
                </a:lnTo>
                <a:lnTo>
                  <a:pt x="1087094" y="1593240"/>
                </a:lnTo>
                <a:lnTo>
                  <a:pt x="1087094" y="1586890"/>
                </a:lnTo>
                <a:lnTo>
                  <a:pt x="1087094" y="1574190"/>
                </a:lnTo>
                <a:lnTo>
                  <a:pt x="1100391" y="1575460"/>
                </a:lnTo>
                <a:lnTo>
                  <a:pt x="1107554" y="1576730"/>
                </a:lnTo>
                <a:lnTo>
                  <a:pt x="1107554" y="1544967"/>
                </a:lnTo>
                <a:lnTo>
                  <a:pt x="1079042" y="1539900"/>
                </a:lnTo>
                <a:lnTo>
                  <a:pt x="1066634" y="1534668"/>
                </a:lnTo>
                <a:lnTo>
                  <a:pt x="1066634" y="1567840"/>
                </a:lnTo>
                <a:lnTo>
                  <a:pt x="1066634" y="1586890"/>
                </a:lnTo>
                <a:lnTo>
                  <a:pt x="1058049" y="1583080"/>
                </a:lnTo>
                <a:lnTo>
                  <a:pt x="1051610" y="1579270"/>
                </a:lnTo>
                <a:lnTo>
                  <a:pt x="1047584" y="1574190"/>
                </a:lnTo>
                <a:lnTo>
                  <a:pt x="1046187" y="1569110"/>
                </a:lnTo>
                <a:lnTo>
                  <a:pt x="1046187" y="1560220"/>
                </a:lnTo>
                <a:lnTo>
                  <a:pt x="1052322" y="1564030"/>
                </a:lnTo>
                <a:lnTo>
                  <a:pt x="1058964" y="1566570"/>
                </a:lnTo>
                <a:lnTo>
                  <a:pt x="1066634" y="1567840"/>
                </a:lnTo>
                <a:lnTo>
                  <a:pt x="1066634" y="1534668"/>
                </a:lnTo>
                <a:lnTo>
                  <a:pt x="1054989" y="1529740"/>
                </a:lnTo>
                <a:lnTo>
                  <a:pt x="1046187" y="1518310"/>
                </a:lnTo>
                <a:lnTo>
                  <a:pt x="1054989" y="1506880"/>
                </a:lnTo>
                <a:lnTo>
                  <a:pt x="1079042" y="1496720"/>
                </a:lnTo>
                <a:lnTo>
                  <a:pt x="1114793" y="1490370"/>
                </a:lnTo>
                <a:lnTo>
                  <a:pt x="1158697" y="1487830"/>
                </a:lnTo>
                <a:lnTo>
                  <a:pt x="1202601" y="1490370"/>
                </a:lnTo>
                <a:lnTo>
                  <a:pt x="1238351" y="1496720"/>
                </a:lnTo>
                <a:lnTo>
                  <a:pt x="1262392" y="1506880"/>
                </a:lnTo>
                <a:lnTo>
                  <a:pt x="1271206" y="1518310"/>
                </a:lnTo>
                <a:lnTo>
                  <a:pt x="1271206" y="1476108"/>
                </a:lnTo>
                <a:lnTo>
                  <a:pt x="1269873" y="1475130"/>
                </a:lnTo>
                <a:lnTo>
                  <a:pt x="1245628" y="1467510"/>
                </a:lnTo>
                <a:lnTo>
                  <a:pt x="1226426" y="1462430"/>
                </a:lnTo>
                <a:lnTo>
                  <a:pt x="1182268" y="1457350"/>
                </a:lnTo>
                <a:lnTo>
                  <a:pt x="1158176" y="1457350"/>
                </a:lnTo>
                <a:lnTo>
                  <a:pt x="1117688" y="1458620"/>
                </a:lnTo>
                <a:lnTo>
                  <a:pt x="1070470" y="1466240"/>
                </a:lnTo>
                <a:lnTo>
                  <a:pt x="1031316" y="1485290"/>
                </a:lnTo>
                <a:lnTo>
                  <a:pt x="1014984" y="1518310"/>
                </a:lnTo>
                <a:lnTo>
                  <a:pt x="1014984" y="1569110"/>
                </a:lnTo>
                <a:lnTo>
                  <a:pt x="1016241" y="1580540"/>
                </a:lnTo>
                <a:lnTo>
                  <a:pt x="1020038" y="1589430"/>
                </a:lnTo>
                <a:lnTo>
                  <a:pt x="1026426" y="1598320"/>
                </a:lnTo>
                <a:lnTo>
                  <a:pt x="1035443" y="1605940"/>
                </a:lnTo>
                <a:lnTo>
                  <a:pt x="1035443" y="1614830"/>
                </a:lnTo>
                <a:lnTo>
                  <a:pt x="1027074" y="1622450"/>
                </a:lnTo>
                <a:lnTo>
                  <a:pt x="1020610" y="1631340"/>
                </a:lnTo>
                <a:lnTo>
                  <a:pt x="1016457" y="1640230"/>
                </a:lnTo>
                <a:lnTo>
                  <a:pt x="1014984" y="1651660"/>
                </a:lnTo>
                <a:lnTo>
                  <a:pt x="1014984" y="1703730"/>
                </a:lnTo>
                <a:lnTo>
                  <a:pt x="1046492" y="1745640"/>
                </a:lnTo>
                <a:lnTo>
                  <a:pt x="1089926" y="1758340"/>
                </a:lnTo>
                <a:lnTo>
                  <a:pt x="1134084" y="1764690"/>
                </a:lnTo>
                <a:lnTo>
                  <a:pt x="1158176" y="1764690"/>
                </a:lnTo>
                <a:lnTo>
                  <a:pt x="1161719" y="1781200"/>
                </a:lnTo>
                <a:lnTo>
                  <a:pt x="1189685" y="1807870"/>
                </a:lnTo>
                <a:lnTo>
                  <a:pt x="1233131" y="1820570"/>
                </a:lnTo>
                <a:lnTo>
                  <a:pt x="1301381" y="1826920"/>
                </a:lnTo>
                <a:lnTo>
                  <a:pt x="1341869" y="1824380"/>
                </a:lnTo>
                <a:lnTo>
                  <a:pt x="1389087" y="1816760"/>
                </a:lnTo>
                <a:lnTo>
                  <a:pt x="1428242" y="1797710"/>
                </a:lnTo>
                <a:lnTo>
                  <a:pt x="1429499" y="1795170"/>
                </a:lnTo>
                <a:lnTo>
                  <a:pt x="1430756" y="1792630"/>
                </a:lnTo>
                <a:lnTo>
                  <a:pt x="1435773" y="1782470"/>
                </a:lnTo>
                <a:lnTo>
                  <a:pt x="1444574" y="1764690"/>
                </a:lnTo>
                <a:lnTo>
                  <a:pt x="1444574" y="1755800"/>
                </a:lnTo>
                <a:lnTo>
                  <a:pt x="1444574" y="1744370"/>
                </a:lnTo>
                <a:lnTo>
                  <a:pt x="1444574" y="1740560"/>
                </a:lnTo>
                <a:lnTo>
                  <a:pt x="1444574" y="1730400"/>
                </a:lnTo>
                <a:close/>
              </a:path>
            </a:pathLst>
          </a:custGeom>
          <a:solidFill>
            <a:srgbClr val="DAD3C4"/>
          </a:solidFill>
        </p:spPr>
        <p:txBody>
          <a:bodyPr wrap="square" lIns="0" tIns="0" rIns="0" bIns="0" rtlCol="0"/>
          <a:lstStyle/>
          <a:p>
            <a:endParaRPr/>
          </a:p>
        </p:txBody>
      </p:sp>
      <p:sp>
        <p:nvSpPr>
          <p:cNvPr id="155" name="object 7">
            <a:extLst>
              <a:ext uri="{FF2B5EF4-FFF2-40B4-BE49-F238E27FC236}">
                <a16:creationId xmlns:a16="http://schemas.microsoft.com/office/drawing/2014/main" id="{5E61E940-30EE-0278-CDEC-E11C04EC0FC3}"/>
              </a:ext>
            </a:extLst>
          </p:cNvPr>
          <p:cNvSpPr/>
          <p:nvPr/>
        </p:nvSpPr>
        <p:spPr>
          <a:xfrm>
            <a:off x="10300790" y="4575590"/>
            <a:ext cx="238760" cy="238125"/>
          </a:xfrm>
          <a:custGeom>
            <a:avLst/>
            <a:gdLst/>
            <a:ahLst/>
            <a:cxnLst/>
            <a:rect l="l" t="t" r="r" b="b"/>
            <a:pathLst>
              <a:path w="238759" h="238125">
                <a:moveTo>
                  <a:pt x="12" y="0"/>
                </a:moveTo>
                <a:lnTo>
                  <a:pt x="0" y="238125"/>
                </a:lnTo>
                <a:lnTo>
                  <a:pt x="238137" y="119075"/>
                </a:lnTo>
                <a:lnTo>
                  <a:pt x="12" y="0"/>
                </a:lnTo>
                <a:close/>
              </a:path>
            </a:pathLst>
          </a:custGeom>
          <a:solidFill>
            <a:srgbClr val="000000"/>
          </a:solidFill>
        </p:spPr>
        <p:txBody>
          <a:bodyPr wrap="square" lIns="0" tIns="0" rIns="0" bIns="0" rtlCol="0"/>
          <a:lstStyle/>
          <a:p>
            <a:endParaRPr/>
          </a:p>
        </p:txBody>
      </p:sp>
      <p:sp>
        <p:nvSpPr>
          <p:cNvPr id="3" name="テキスト プレースホルダー 2">
            <a:extLst>
              <a:ext uri="{FF2B5EF4-FFF2-40B4-BE49-F238E27FC236}">
                <a16:creationId xmlns:a16="http://schemas.microsoft.com/office/drawing/2014/main" id="{32ABB51B-9C42-C6DB-0BDD-1F4610F3B4C7}"/>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5" name="図 4">
            <a:extLst>
              <a:ext uri="{FF2B5EF4-FFF2-40B4-BE49-F238E27FC236}">
                <a16:creationId xmlns:a16="http://schemas.microsoft.com/office/drawing/2014/main" id="{573AE0E6-0562-8268-02F1-639B73D49650}"/>
              </a:ext>
            </a:extLst>
          </p:cNvPr>
          <p:cNvPicPr>
            <a:picLocks noChangeAspect="1"/>
          </p:cNvPicPr>
          <p:nvPr/>
        </p:nvPicPr>
        <p:blipFill>
          <a:blip r:embed="rId3"/>
          <a:stretch>
            <a:fillRect/>
          </a:stretch>
        </p:blipFill>
        <p:spPr>
          <a:xfrm>
            <a:off x="9224658" y="389975"/>
            <a:ext cx="2705100" cy="266700"/>
          </a:xfrm>
          <a:prstGeom prst="rect">
            <a:avLst/>
          </a:prstGeom>
        </p:spPr>
      </p:pic>
      <p:sp>
        <p:nvSpPr>
          <p:cNvPr id="4" name="正方形/長方形 3">
            <a:extLst>
              <a:ext uri="{FF2B5EF4-FFF2-40B4-BE49-F238E27FC236}">
                <a16:creationId xmlns:a16="http://schemas.microsoft.com/office/drawing/2014/main" id="{5B24010F-2684-4637-DE6A-7BC2065ED332}"/>
              </a:ext>
            </a:extLst>
          </p:cNvPr>
          <p:cNvSpPr/>
          <p:nvPr/>
        </p:nvSpPr>
        <p:spPr>
          <a:xfrm>
            <a:off x="10300790" y="0"/>
            <a:ext cx="1683759" cy="558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9B8CBB32-4F67-500E-3FB4-57B146ADB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8" name="正方形/長方形 7">
            <a:extLst>
              <a:ext uri="{FF2B5EF4-FFF2-40B4-BE49-F238E27FC236}">
                <a16:creationId xmlns:a16="http://schemas.microsoft.com/office/drawing/2014/main" id="{36B7F647-6BA5-746D-144B-522F7F13C07B}"/>
              </a:ext>
            </a:extLst>
          </p:cNvPr>
          <p:cNvSpPr/>
          <p:nvPr/>
        </p:nvSpPr>
        <p:spPr>
          <a:xfrm>
            <a:off x="10300790" y="6608621"/>
            <a:ext cx="1357810" cy="1243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bject 5">
            <a:extLst>
              <a:ext uri="{FF2B5EF4-FFF2-40B4-BE49-F238E27FC236}">
                <a16:creationId xmlns:a16="http://schemas.microsoft.com/office/drawing/2014/main" id="{7116053F-15B5-DA30-58AE-9EA187A95B2F}"/>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648A5-802A-B2B9-B69C-A22C0280A420}"/>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960E36F6-1F30-F519-70CC-A341100614F3}"/>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企業型拠出年金について③</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3B90FC1F-8BD7-B5B3-1BDA-94294FA4770C}"/>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984C33A-96F9-4E58-F9E9-65C0DFC9305F}"/>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1B06E72E-3CE6-CC6C-2BAF-D1C1B4638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A6E0D1A5-72BF-41E9-7A77-A9289E00B832}"/>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4C194317-565F-F70A-EA54-4A7F6C26BB9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object 5">
            <a:extLst>
              <a:ext uri="{FF2B5EF4-FFF2-40B4-BE49-F238E27FC236}">
                <a16:creationId xmlns:a16="http://schemas.microsoft.com/office/drawing/2014/main" id="{1EAED019-4C4C-E944-2FF3-ED5E9C398584}"/>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
        <p:nvSpPr>
          <p:cNvPr id="20" name="正方形/長方形 19">
            <a:extLst>
              <a:ext uri="{FF2B5EF4-FFF2-40B4-BE49-F238E27FC236}">
                <a16:creationId xmlns:a16="http://schemas.microsoft.com/office/drawing/2014/main" id="{7D289D1F-C506-5D17-DF69-495F8BD017FC}"/>
              </a:ext>
            </a:extLst>
          </p:cNvPr>
          <p:cNvSpPr/>
          <p:nvPr/>
        </p:nvSpPr>
        <p:spPr>
          <a:xfrm>
            <a:off x="609600" y="4267200"/>
            <a:ext cx="2514600" cy="1676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会社拠出</a:t>
            </a:r>
          </a:p>
        </p:txBody>
      </p:sp>
      <p:sp>
        <p:nvSpPr>
          <p:cNvPr id="36" name="テキスト ボックス 35">
            <a:extLst>
              <a:ext uri="{FF2B5EF4-FFF2-40B4-BE49-F238E27FC236}">
                <a16:creationId xmlns:a16="http://schemas.microsoft.com/office/drawing/2014/main" id="{F03BEB6A-BE19-672F-30F0-78C3BC165BB5}"/>
              </a:ext>
            </a:extLst>
          </p:cNvPr>
          <p:cNvSpPr txBox="1"/>
          <p:nvPr/>
        </p:nvSpPr>
        <p:spPr>
          <a:xfrm>
            <a:off x="3395243" y="4513777"/>
            <a:ext cx="1981200" cy="830997"/>
          </a:xfrm>
          <a:prstGeom prst="rect">
            <a:avLst/>
          </a:prstGeom>
          <a:noFill/>
        </p:spPr>
        <p:txBody>
          <a:bodyPr wrap="square" rtlCol="0">
            <a:spAutoFit/>
          </a:bodyPr>
          <a:lstStyle/>
          <a:p>
            <a:r>
              <a:rPr kumimoji="1" lang="ja-JP" altLang="en-US" sz="1600" dirty="0"/>
              <a:t>会社拠出：</a:t>
            </a:r>
            <a:r>
              <a:rPr kumimoji="1" lang="en-US" altLang="ja-JP" sz="1600" dirty="0"/>
              <a:t>1</a:t>
            </a:r>
            <a:r>
              <a:rPr kumimoji="1" lang="ja-JP" altLang="en-US" sz="1600" dirty="0"/>
              <a:t>万円</a:t>
            </a:r>
            <a:endParaRPr kumimoji="1" lang="en-US" altLang="ja-JP" sz="1600" dirty="0"/>
          </a:p>
          <a:p>
            <a:r>
              <a:rPr kumimoji="1" lang="ja-JP" altLang="en-US" sz="1600" dirty="0"/>
              <a:t>（全額損金扱い）</a:t>
            </a:r>
          </a:p>
          <a:p>
            <a:endParaRPr kumimoji="1" lang="ja-JP" altLang="en-US" sz="1600" dirty="0"/>
          </a:p>
        </p:txBody>
      </p:sp>
      <p:cxnSp>
        <p:nvCxnSpPr>
          <p:cNvPr id="49" name="直線矢印コネクタ 48">
            <a:extLst>
              <a:ext uri="{FF2B5EF4-FFF2-40B4-BE49-F238E27FC236}">
                <a16:creationId xmlns:a16="http://schemas.microsoft.com/office/drawing/2014/main" id="{6A609A28-AD6F-7F95-7A3B-1657578AE9B5}"/>
              </a:ext>
            </a:extLst>
          </p:cNvPr>
          <p:cNvCxnSpPr>
            <a:cxnSpLocks/>
          </p:cNvCxnSpPr>
          <p:nvPr/>
        </p:nvCxnSpPr>
        <p:spPr>
          <a:xfrm>
            <a:off x="3286991" y="5181600"/>
            <a:ext cx="19812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0" name="正方形/長方形 49">
            <a:extLst>
              <a:ext uri="{FF2B5EF4-FFF2-40B4-BE49-F238E27FC236}">
                <a16:creationId xmlns:a16="http://schemas.microsoft.com/office/drawing/2014/main" id="{96C9495B-D9C2-7321-E4E1-B7171477B687}"/>
              </a:ext>
            </a:extLst>
          </p:cNvPr>
          <p:cNvSpPr/>
          <p:nvPr/>
        </p:nvSpPr>
        <p:spPr>
          <a:xfrm>
            <a:off x="5430982" y="4767238"/>
            <a:ext cx="1447800" cy="73180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500" dirty="0"/>
              <a:t>従業員の</a:t>
            </a:r>
            <a:endParaRPr kumimoji="1" lang="en-US" altLang="ja-JP" sz="1500" dirty="0"/>
          </a:p>
          <a:p>
            <a:pPr algn="ctr"/>
            <a:r>
              <a:rPr kumimoji="1" lang="ja-JP" altLang="en-US" sz="1500" dirty="0"/>
              <a:t>証券口座に支払う</a:t>
            </a:r>
            <a:endParaRPr kumimoji="1" lang="en-US" altLang="ja-JP" sz="1500" dirty="0"/>
          </a:p>
        </p:txBody>
      </p:sp>
      <p:pic>
        <p:nvPicPr>
          <p:cNvPr id="53" name="グラフィックス 52" descr="男性 単色塗りつぶし">
            <a:extLst>
              <a:ext uri="{FF2B5EF4-FFF2-40B4-BE49-F238E27FC236}">
                <a16:creationId xmlns:a16="http://schemas.microsoft.com/office/drawing/2014/main" id="{0D8CB9E5-18AF-CCCD-8031-5814AC04EE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31643" y="4473643"/>
            <a:ext cx="1355436" cy="1355436"/>
          </a:xfrm>
          <a:prstGeom prst="rect">
            <a:avLst/>
          </a:prstGeom>
        </p:spPr>
      </p:pic>
      <p:cxnSp>
        <p:nvCxnSpPr>
          <p:cNvPr id="56" name="直線矢印コネクタ 55">
            <a:extLst>
              <a:ext uri="{FF2B5EF4-FFF2-40B4-BE49-F238E27FC236}">
                <a16:creationId xmlns:a16="http://schemas.microsoft.com/office/drawing/2014/main" id="{B3E761B5-0FAF-FE26-D80F-891A74982FB9}"/>
              </a:ext>
            </a:extLst>
          </p:cNvPr>
          <p:cNvCxnSpPr>
            <a:cxnSpLocks/>
          </p:cNvCxnSpPr>
          <p:nvPr/>
        </p:nvCxnSpPr>
        <p:spPr>
          <a:xfrm flipH="1">
            <a:off x="7030857" y="4860975"/>
            <a:ext cx="2294082" cy="163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DAD6500D-B825-7757-248B-4B9794BE962D}"/>
              </a:ext>
            </a:extLst>
          </p:cNvPr>
          <p:cNvSpPr txBox="1"/>
          <p:nvPr/>
        </p:nvSpPr>
        <p:spPr>
          <a:xfrm>
            <a:off x="7094407" y="3943124"/>
            <a:ext cx="2025072" cy="830997"/>
          </a:xfrm>
          <a:prstGeom prst="rect">
            <a:avLst/>
          </a:prstGeom>
          <a:noFill/>
        </p:spPr>
        <p:txBody>
          <a:bodyPr wrap="square" rtlCol="0">
            <a:spAutoFit/>
          </a:bodyPr>
          <a:lstStyle/>
          <a:p>
            <a:r>
              <a:rPr kumimoji="1" lang="ja-JP" altLang="en-US" sz="1600" dirty="0"/>
              <a:t>数ある商品の中から自己で商品選択し運用する</a:t>
            </a:r>
          </a:p>
        </p:txBody>
      </p:sp>
      <p:sp>
        <p:nvSpPr>
          <p:cNvPr id="67" name="正方形/長方形 66">
            <a:extLst>
              <a:ext uri="{FF2B5EF4-FFF2-40B4-BE49-F238E27FC236}">
                <a16:creationId xmlns:a16="http://schemas.microsoft.com/office/drawing/2014/main" id="{73E20B66-1E59-4C8B-55F4-65139909370C}"/>
              </a:ext>
            </a:extLst>
          </p:cNvPr>
          <p:cNvSpPr/>
          <p:nvPr/>
        </p:nvSpPr>
        <p:spPr>
          <a:xfrm>
            <a:off x="609600" y="1506023"/>
            <a:ext cx="2514600" cy="1676400"/>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会社拠出</a:t>
            </a:r>
          </a:p>
        </p:txBody>
      </p:sp>
      <p:sp>
        <p:nvSpPr>
          <p:cNvPr id="68" name="正方形/長方形 67">
            <a:extLst>
              <a:ext uri="{FF2B5EF4-FFF2-40B4-BE49-F238E27FC236}">
                <a16:creationId xmlns:a16="http://schemas.microsoft.com/office/drawing/2014/main" id="{3DD96605-C11E-E9A7-509E-84B4128A4098}"/>
              </a:ext>
            </a:extLst>
          </p:cNvPr>
          <p:cNvSpPr/>
          <p:nvPr/>
        </p:nvSpPr>
        <p:spPr>
          <a:xfrm>
            <a:off x="5425210" y="1919037"/>
            <a:ext cx="1447800" cy="731805"/>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500" dirty="0"/>
              <a:t>共済機関に</a:t>
            </a:r>
            <a:endParaRPr kumimoji="1" lang="en-US" altLang="ja-JP" sz="1500" dirty="0"/>
          </a:p>
          <a:p>
            <a:pPr algn="ctr"/>
            <a:r>
              <a:rPr kumimoji="1" lang="ja-JP" altLang="en-US" sz="1500" dirty="0"/>
              <a:t>支払う</a:t>
            </a:r>
            <a:endParaRPr kumimoji="1" lang="en-US" altLang="ja-JP" sz="1500" dirty="0"/>
          </a:p>
        </p:txBody>
      </p:sp>
      <p:cxnSp>
        <p:nvCxnSpPr>
          <p:cNvPr id="69" name="直線矢印コネクタ 68">
            <a:extLst>
              <a:ext uri="{FF2B5EF4-FFF2-40B4-BE49-F238E27FC236}">
                <a16:creationId xmlns:a16="http://schemas.microsoft.com/office/drawing/2014/main" id="{5D759348-1575-3DB2-8E28-5346B40E9E7B}"/>
              </a:ext>
            </a:extLst>
          </p:cNvPr>
          <p:cNvCxnSpPr>
            <a:cxnSpLocks/>
          </p:cNvCxnSpPr>
          <p:nvPr/>
        </p:nvCxnSpPr>
        <p:spPr>
          <a:xfrm>
            <a:off x="3329022" y="2344223"/>
            <a:ext cx="19812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0" name="テキスト ボックス 69">
            <a:extLst>
              <a:ext uri="{FF2B5EF4-FFF2-40B4-BE49-F238E27FC236}">
                <a16:creationId xmlns:a16="http://schemas.microsoft.com/office/drawing/2014/main" id="{D479AEAB-E8CA-9499-CA09-3510E0027E5A}"/>
              </a:ext>
            </a:extLst>
          </p:cNvPr>
          <p:cNvSpPr txBox="1"/>
          <p:nvPr/>
        </p:nvSpPr>
        <p:spPr>
          <a:xfrm>
            <a:off x="3423228" y="1579883"/>
            <a:ext cx="1981200" cy="584775"/>
          </a:xfrm>
          <a:prstGeom prst="rect">
            <a:avLst/>
          </a:prstGeom>
          <a:noFill/>
        </p:spPr>
        <p:txBody>
          <a:bodyPr wrap="square" rtlCol="0">
            <a:spAutoFit/>
          </a:bodyPr>
          <a:lstStyle/>
          <a:p>
            <a:r>
              <a:rPr kumimoji="1" lang="ja-JP" altLang="en-US" sz="1600" dirty="0"/>
              <a:t>会社拠出：</a:t>
            </a:r>
            <a:r>
              <a:rPr kumimoji="1" lang="en-US" altLang="ja-JP" sz="1600" dirty="0"/>
              <a:t>1</a:t>
            </a:r>
            <a:r>
              <a:rPr kumimoji="1" lang="ja-JP" altLang="en-US" sz="1600" dirty="0"/>
              <a:t>万円</a:t>
            </a:r>
            <a:endParaRPr kumimoji="1" lang="en-US" altLang="ja-JP" sz="1600" dirty="0"/>
          </a:p>
          <a:p>
            <a:r>
              <a:rPr kumimoji="1" lang="ja-JP" altLang="en-US" sz="1600" dirty="0"/>
              <a:t>（全額損金扱い）</a:t>
            </a:r>
          </a:p>
        </p:txBody>
      </p:sp>
      <p:pic>
        <p:nvPicPr>
          <p:cNvPr id="71" name="グラフィックス 70" descr="男性 単色塗りつぶし">
            <a:extLst>
              <a:ext uri="{FF2B5EF4-FFF2-40B4-BE49-F238E27FC236}">
                <a16:creationId xmlns:a16="http://schemas.microsoft.com/office/drawing/2014/main" id="{5FFBCC5F-F782-B3BB-274A-A2D8CC9110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7802" y="1642890"/>
            <a:ext cx="1355436" cy="1355436"/>
          </a:xfrm>
          <a:prstGeom prst="rect">
            <a:avLst/>
          </a:prstGeom>
        </p:spPr>
      </p:pic>
      <p:cxnSp>
        <p:nvCxnSpPr>
          <p:cNvPr id="72" name="直線矢印コネクタ 71">
            <a:extLst>
              <a:ext uri="{FF2B5EF4-FFF2-40B4-BE49-F238E27FC236}">
                <a16:creationId xmlns:a16="http://schemas.microsoft.com/office/drawing/2014/main" id="{D27E7862-2755-202C-475A-3F2AD01FC78A}"/>
              </a:ext>
            </a:extLst>
          </p:cNvPr>
          <p:cNvCxnSpPr>
            <a:cxnSpLocks/>
          </p:cNvCxnSpPr>
          <p:nvPr/>
        </p:nvCxnSpPr>
        <p:spPr>
          <a:xfrm>
            <a:off x="7126407" y="2438400"/>
            <a:ext cx="19812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7BB23319-FF5F-EB70-7A20-BA1D6C363C3A}"/>
              </a:ext>
            </a:extLst>
          </p:cNvPr>
          <p:cNvCxnSpPr>
            <a:cxnSpLocks/>
          </p:cNvCxnSpPr>
          <p:nvPr/>
        </p:nvCxnSpPr>
        <p:spPr>
          <a:xfrm flipH="1">
            <a:off x="7104471" y="2164658"/>
            <a:ext cx="198037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6" name="テキスト ボックス 75">
            <a:extLst>
              <a:ext uri="{FF2B5EF4-FFF2-40B4-BE49-F238E27FC236}">
                <a16:creationId xmlns:a16="http://schemas.microsoft.com/office/drawing/2014/main" id="{AB06EA5F-6745-F522-7E61-E7DE77243D43}"/>
              </a:ext>
            </a:extLst>
          </p:cNvPr>
          <p:cNvSpPr txBox="1"/>
          <p:nvPr/>
        </p:nvSpPr>
        <p:spPr>
          <a:xfrm>
            <a:off x="7245929" y="1687662"/>
            <a:ext cx="1981200" cy="338554"/>
          </a:xfrm>
          <a:prstGeom prst="rect">
            <a:avLst/>
          </a:prstGeom>
          <a:noFill/>
        </p:spPr>
        <p:txBody>
          <a:bodyPr wrap="square" rtlCol="0">
            <a:spAutoFit/>
          </a:bodyPr>
          <a:lstStyle/>
          <a:p>
            <a:r>
              <a:rPr kumimoji="1" lang="ja-JP" altLang="en-US" sz="1600" dirty="0"/>
              <a:t>退職時に請求</a:t>
            </a:r>
          </a:p>
        </p:txBody>
      </p:sp>
      <p:sp>
        <p:nvSpPr>
          <p:cNvPr id="77" name="テキスト ボックス 76">
            <a:extLst>
              <a:ext uri="{FF2B5EF4-FFF2-40B4-BE49-F238E27FC236}">
                <a16:creationId xmlns:a16="http://schemas.microsoft.com/office/drawing/2014/main" id="{6145D970-8F7F-1292-15A7-DAD83991E73E}"/>
              </a:ext>
            </a:extLst>
          </p:cNvPr>
          <p:cNvSpPr txBox="1"/>
          <p:nvPr/>
        </p:nvSpPr>
        <p:spPr>
          <a:xfrm>
            <a:off x="7234385" y="2572918"/>
            <a:ext cx="2373796" cy="338554"/>
          </a:xfrm>
          <a:prstGeom prst="rect">
            <a:avLst/>
          </a:prstGeom>
          <a:noFill/>
        </p:spPr>
        <p:txBody>
          <a:bodyPr wrap="square" rtlCol="0">
            <a:spAutoFit/>
          </a:bodyPr>
          <a:lstStyle/>
          <a:p>
            <a:r>
              <a:rPr kumimoji="1" lang="ja-JP" altLang="en-US" sz="1600" dirty="0"/>
              <a:t>機関から支配される</a:t>
            </a:r>
          </a:p>
        </p:txBody>
      </p:sp>
      <p:cxnSp>
        <p:nvCxnSpPr>
          <p:cNvPr id="78" name="直線矢印コネクタ 77">
            <a:extLst>
              <a:ext uri="{FF2B5EF4-FFF2-40B4-BE49-F238E27FC236}">
                <a16:creationId xmlns:a16="http://schemas.microsoft.com/office/drawing/2014/main" id="{A4054856-65F5-2888-617B-52163D65C351}"/>
              </a:ext>
            </a:extLst>
          </p:cNvPr>
          <p:cNvCxnSpPr>
            <a:cxnSpLocks/>
          </p:cNvCxnSpPr>
          <p:nvPr/>
        </p:nvCxnSpPr>
        <p:spPr>
          <a:xfrm flipH="1">
            <a:off x="7068223" y="5244261"/>
            <a:ext cx="198037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9" name="テキスト ボックス 78">
            <a:extLst>
              <a:ext uri="{FF2B5EF4-FFF2-40B4-BE49-F238E27FC236}">
                <a16:creationId xmlns:a16="http://schemas.microsoft.com/office/drawing/2014/main" id="{238F9BB3-577C-913D-35AD-8754A68F6F30}"/>
              </a:ext>
            </a:extLst>
          </p:cNvPr>
          <p:cNvSpPr txBox="1"/>
          <p:nvPr/>
        </p:nvSpPr>
        <p:spPr>
          <a:xfrm>
            <a:off x="7086696" y="4921237"/>
            <a:ext cx="3006436" cy="338554"/>
          </a:xfrm>
          <a:prstGeom prst="rect">
            <a:avLst/>
          </a:prstGeom>
          <a:noFill/>
        </p:spPr>
        <p:txBody>
          <a:bodyPr wrap="square" rtlCol="0">
            <a:spAutoFit/>
          </a:bodyPr>
          <a:lstStyle/>
          <a:p>
            <a:r>
              <a:rPr kumimoji="1" lang="ja-JP" altLang="en-US" sz="1600" dirty="0"/>
              <a:t>退職時に請求</a:t>
            </a:r>
            <a:r>
              <a:rPr kumimoji="1" lang="ja-JP" altLang="en-US" sz="1000" u="sng" dirty="0"/>
              <a:t>（</a:t>
            </a:r>
            <a:r>
              <a:rPr kumimoji="1" lang="en-US" altLang="ja-JP" sz="1000" u="sng" dirty="0"/>
              <a:t>60</a:t>
            </a:r>
            <a:r>
              <a:rPr kumimoji="1" lang="ja-JP" altLang="en-US" sz="1000" u="sng" dirty="0"/>
              <a:t>歳超えてから）</a:t>
            </a:r>
          </a:p>
        </p:txBody>
      </p:sp>
      <p:cxnSp>
        <p:nvCxnSpPr>
          <p:cNvPr id="80" name="直線矢印コネクタ 79">
            <a:extLst>
              <a:ext uri="{FF2B5EF4-FFF2-40B4-BE49-F238E27FC236}">
                <a16:creationId xmlns:a16="http://schemas.microsoft.com/office/drawing/2014/main" id="{40EC2F0D-AEF8-233C-F094-65924BB062B0}"/>
              </a:ext>
            </a:extLst>
          </p:cNvPr>
          <p:cNvCxnSpPr>
            <a:cxnSpLocks/>
          </p:cNvCxnSpPr>
          <p:nvPr/>
        </p:nvCxnSpPr>
        <p:spPr>
          <a:xfrm>
            <a:off x="7064294" y="5525284"/>
            <a:ext cx="2481774"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2B15899B-F05C-610A-6D54-386FE7D42494}"/>
              </a:ext>
            </a:extLst>
          </p:cNvPr>
          <p:cNvSpPr txBox="1"/>
          <p:nvPr/>
        </p:nvSpPr>
        <p:spPr>
          <a:xfrm>
            <a:off x="7159115" y="5612920"/>
            <a:ext cx="2373796" cy="584775"/>
          </a:xfrm>
          <a:prstGeom prst="rect">
            <a:avLst/>
          </a:prstGeom>
          <a:noFill/>
        </p:spPr>
        <p:txBody>
          <a:bodyPr wrap="square" rtlCol="0">
            <a:spAutoFit/>
          </a:bodyPr>
          <a:lstStyle/>
          <a:p>
            <a:r>
              <a:rPr kumimoji="1" lang="ja-JP" altLang="en-US" sz="1600" dirty="0"/>
              <a:t>資産運用管理から</a:t>
            </a:r>
            <a:endParaRPr kumimoji="1" lang="en-US" altLang="ja-JP" sz="1600" dirty="0"/>
          </a:p>
          <a:p>
            <a:r>
              <a:rPr kumimoji="1" lang="ja-JP" altLang="en-US" sz="1600" dirty="0"/>
              <a:t>支払いされる</a:t>
            </a:r>
          </a:p>
        </p:txBody>
      </p:sp>
      <p:sp>
        <p:nvSpPr>
          <p:cNvPr id="84" name="吹き出し: 円形 83">
            <a:extLst>
              <a:ext uri="{FF2B5EF4-FFF2-40B4-BE49-F238E27FC236}">
                <a16:creationId xmlns:a16="http://schemas.microsoft.com/office/drawing/2014/main" id="{BE0EBAF5-5457-10F7-ECB7-99F21ABC8499}"/>
              </a:ext>
            </a:extLst>
          </p:cNvPr>
          <p:cNvSpPr/>
          <p:nvPr/>
        </p:nvSpPr>
        <p:spPr>
          <a:xfrm>
            <a:off x="9084843" y="3345531"/>
            <a:ext cx="3107157" cy="702042"/>
          </a:xfrm>
          <a:prstGeom prst="wedgeEllipseCallout">
            <a:avLst>
              <a:gd name="adj1" fmla="val -49965"/>
              <a:gd name="adj2" fmla="val 572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運用できることが</a:t>
            </a:r>
            <a:endParaRPr kumimoji="1" lang="en-US" altLang="ja-JP" dirty="0"/>
          </a:p>
          <a:p>
            <a:pPr algn="ctr"/>
            <a:r>
              <a:rPr kumimoji="1" lang="ja-JP" altLang="en-US" dirty="0"/>
              <a:t>最大のポイント</a:t>
            </a:r>
          </a:p>
        </p:txBody>
      </p:sp>
    </p:spTree>
    <p:extLst>
      <p:ext uri="{BB962C8B-B14F-4D97-AF65-F5344CB8AC3E}">
        <p14:creationId xmlns:p14="http://schemas.microsoft.com/office/powerpoint/2010/main" val="196651966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752600" y="3918694"/>
            <a:ext cx="8305800" cy="45719"/>
          </a:xfrm>
          <a:prstGeom prst="rect">
            <a:avLst/>
          </a:prstGeom>
        </p:spPr>
      </p:pic>
      <p:sp>
        <p:nvSpPr>
          <p:cNvPr id="5" name="object 5"/>
          <p:cNvSpPr txBox="1">
            <a:spLocks noGrp="1"/>
          </p:cNvSpPr>
          <p:nvPr>
            <p:ph type="title"/>
          </p:nvPr>
        </p:nvSpPr>
        <p:spPr>
          <a:xfrm>
            <a:off x="1600200" y="2255465"/>
            <a:ext cx="8915400" cy="1367682"/>
          </a:xfrm>
          <a:prstGeom prst="rect">
            <a:avLst/>
          </a:prstGeom>
        </p:spPr>
        <p:txBody>
          <a:bodyPr vert="horz" wrap="square" lIns="0" tIns="13335" rIns="0" bIns="0" rtlCol="0">
            <a:spAutoFit/>
          </a:bodyPr>
          <a:lstStyle/>
          <a:p>
            <a:pPr marL="12700">
              <a:lnSpc>
                <a:spcPct val="100000"/>
              </a:lnSpc>
              <a:spcBef>
                <a:spcPts val="105"/>
              </a:spcBef>
            </a:pPr>
            <a:r>
              <a:rPr lang="ja-JP" altLang="en-US" sz="4400" dirty="0">
                <a:latin typeface="BIZ UDPゴシック" panose="020B0400000000000000" pitchFamily="50" charset="-128"/>
                <a:ea typeface="BIZ UDPゴシック" panose="020B0400000000000000" pitchFamily="50" charset="-128"/>
              </a:rPr>
              <a:t>ファイナンシャル・ウェルビーイング実現に向けた企業型</a:t>
            </a:r>
            <a:r>
              <a:rPr lang="en-US" altLang="ja-JP" sz="4400" dirty="0">
                <a:latin typeface="BIZ UDPゴシック" panose="020B0400000000000000" pitchFamily="50" charset="-128"/>
                <a:ea typeface="BIZ UDPゴシック" panose="020B0400000000000000" pitchFamily="50" charset="-128"/>
              </a:rPr>
              <a:t>DC</a:t>
            </a:r>
            <a:r>
              <a:rPr lang="ja-JP" altLang="en-US" sz="4400" dirty="0">
                <a:latin typeface="BIZ UDPゴシック" panose="020B0400000000000000" pitchFamily="50" charset="-128"/>
                <a:ea typeface="BIZ UDPゴシック" panose="020B0400000000000000" pitchFamily="50" charset="-128"/>
              </a:rPr>
              <a:t>のニーズ</a:t>
            </a:r>
            <a:endParaRPr sz="4400"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55A18A89-774D-7C03-31BA-FAECD14F0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4" name="object 5">
            <a:extLst>
              <a:ext uri="{FF2B5EF4-FFF2-40B4-BE49-F238E27FC236}">
                <a16:creationId xmlns:a16="http://schemas.microsoft.com/office/drawing/2014/main" id="{2F4F31C0-F6F3-54CB-8C4E-234C32181B0F}"/>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50A33-12E8-2F75-6537-26FA9AF0BB34}"/>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D16897D0-4DB1-D22D-2B59-8982D2F20D45}"/>
              </a:ext>
            </a:extLst>
          </p:cNvPr>
          <p:cNvSpPr txBox="1">
            <a:spLocks noGrp="1"/>
          </p:cNvSpPr>
          <p:nvPr>
            <p:ph type="title"/>
          </p:nvPr>
        </p:nvSpPr>
        <p:spPr>
          <a:xfrm>
            <a:off x="424742" y="242500"/>
            <a:ext cx="7269480" cy="276999"/>
          </a:xfrm>
          <a:prstGeom prst="rect">
            <a:avLst/>
          </a:prstGeom>
        </p:spPr>
        <p:txBody>
          <a:bodyPr/>
          <a:lstStyle>
            <a:lvl1pPr>
              <a:defRPr b="1">
                <a:latin typeface="+mj-lt"/>
                <a:ea typeface="+mj-ea"/>
                <a:cs typeface="+mj-cs"/>
                <a:sym typeface="Helvetica"/>
              </a:defRPr>
            </a:lvl1pPr>
          </a:lstStyle>
          <a:p>
            <a:r>
              <a:rPr lang="en-US" dirty="0">
                <a:latin typeface="BIZ UDPゴシック" panose="020B0400000000000000" pitchFamily="50" charset="-128"/>
                <a:ea typeface="BIZ UDPゴシック" panose="020B0400000000000000" pitchFamily="50" charset="-128"/>
              </a:rPr>
              <a:t>5</a:t>
            </a:r>
            <a:r>
              <a:rPr lang="ja-JP" altLang="en-US" dirty="0">
                <a:latin typeface="BIZ UDPゴシック" panose="020B0400000000000000" pitchFamily="50" charset="-128"/>
                <a:ea typeface="BIZ UDPゴシック" panose="020B0400000000000000" pitchFamily="50" charset="-128"/>
              </a:rPr>
              <a:t>つのウェルビーイング領域</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CBA07BFB-E6EE-3643-C721-388528509632}"/>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466B77B1-D0CB-08CE-7A67-F0EC512304AD}"/>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AAC93CAB-3B75-287B-AD42-41E0F1813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DB92C593-9624-031B-5029-25AADA1B4A6A}"/>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7F07297A-B25C-748C-3B27-90F251BFEDE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6" name="TextBox 15">
            <a:extLst>
              <a:ext uri="{FF2B5EF4-FFF2-40B4-BE49-F238E27FC236}">
                <a16:creationId xmlns:a16="http://schemas.microsoft.com/office/drawing/2014/main" id="{4169F996-51E9-1359-43AB-8B7E18C6AC96}"/>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7" name="図 6">
            <a:extLst>
              <a:ext uri="{FF2B5EF4-FFF2-40B4-BE49-F238E27FC236}">
                <a16:creationId xmlns:a16="http://schemas.microsoft.com/office/drawing/2014/main" id="{EEABF87A-C7D0-6914-4797-FAFFDC9E9BCF}"/>
              </a:ext>
            </a:extLst>
          </p:cNvPr>
          <p:cNvPicPr>
            <a:picLocks noChangeAspect="1"/>
          </p:cNvPicPr>
          <p:nvPr/>
        </p:nvPicPr>
        <p:blipFill>
          <a:blip r:embed="rId3"/>
          <a:stretch>
            <a:fillRect/>
          </a:stretch>
        </p:blipFill>
        <p:spPr>
          <a:xfrm>
            <a:off x="261123" y="1045259"/>
            <a:ext cx="11669754" cy="5068007"/>
          </a:xfrm>
          <a:prstGeom prst="rect">
            <a:avLst/>
          </a:prstGeom>
        </p:spPr>
      </p:pic>
    </p:spTree>
    <p:extLst>
      <p:ext uri="{BB962C8B-B14F-4D97-AF65-F5344CB8AC3E}">
        <p14:creationId xmlns:p14="http://schemas.microsoft.com/office/powerpoint/2010/main" val="96744944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917D3-B47B-5A3B-B47C-32FB80AA9031}"/>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7F166C74-E032-0D03-0FF5-E641EEBF61F5}"/>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en-US" dirty="0">
                <a:latin typeface="BIZ UDPゴシック" panose="020B0400000000000000" pitchFamily="50" charset="-128"/>
                <a:ea typeface="BIZ UDPゴシック" panose="020B0400000000000000" pitchFamily="50" charset="-128"/>
              </a:rPr>
              <a:t>Well-being</a:t>
            </a:r>
            <a:r>
              <a:rPr lang="ja-JP" altLang="en-US" dirty="0">
                <a:latin typeface="BIZ UDPゴシック" panose="020B0400000000000000" pitchFamily="50" charset="-128"/>
                <a:ea typeface="BIZ UDPゴシック" panose="020B0400000000000000" pitchFamily="50" charset="-128"/>
              </a:rPr>
              <a:t>による効果</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A30AD697-3479-1FEA-D0DB-80122EBC36C5}"/>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982DA37-E1F6-2BD9-553A-D9E44E66E874}"/>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33EB1CCB-BC9E-71C8-1270-3818B76F4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A66BAF06-CB1F-E186-53DB-A89FB85CE756}"/>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0741149E-9444-E92B-BBDD-C15DF10A811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6" name="TextBox 15">
            <a:extLst>
              <a:ext uri="{FF2B5EF4-FFF2-40B4-BE49-F238E27FC236}">
                <a16:creationId xmlns:a16="http://schemas.microsoft.com/office/drawing/2014/main" id="{770CD8F6-21AC-02F1-01A9-4F596BB7C56E}"/>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sp>
        <p:nvSpPr>
          <p:cNvPr id="2" name="テキスト ボックス 1">
            <a:extLst>
              <a:ext uri="{FF2B5EF4-FFF2-40B4-BE49-F238E27FC236}">
                <a16:creationId xmlns:a16="http://schemas.microsoft.com/office/drawing/2014/main" id="{5A88CE8D-71C7-BE2B-7994-5A95A6310DCF}"/>
              </a:ext>
            </a:extLst>
          </p:cNvPr>
          <p:cNvSpPr txBox="1"/>
          <p:nvPr/>
        </p:nvSpPr>
        <p:spPr>
          <a:xfrm>
            <a:off x="914400" y="2012650"/>
            <a:ext cx="15468600" cy="1169551"/>
          </a:xfrm>
          <a:prstGeom prst="rect">
            <a:avLst/>
          </a:prstGeom>
          <a:noFill/>
        </p:spPr>
        <p:txBody>
          <a:bodyPr wrap="square">
            <a:spAutoFit/>
          </a:bodyPr>
          <a:lstStyle/>
          <a:p>
            <a:r>
              <a:rPr lang="en-US" altLang="ja-JP" sz="3500" b="1" dirty="0">
                <a:latin typeface="BIZ UDPゴシック" panose="020B0400000000000000" pitchFamily="50" charset="-128"/>
                <a:ea typeface="BIZ UDPゴシック" panose="020B0400000000000000" pitchFamily="50" charset="-128"/>
              </a:rPr>
              <a:t>Well-being</a:t>
            </a:r>
            <a:r>
              <a:rPr lang="ja-JP" altLang="en-US" sz="3500" b="1" dirty="0">
                <a:latin typeface="BIZ UDPゴシック" panose="020B0400000000000000" pitchFamily="50" charset="-128"/>
                <a:ea typeface="BIZ UDPゴシック" panose="020B0400000000000000" pitchFamily="50" charset="-128"/>
              </a:rPr>
              <a:t>施策を導入した企業は</a:t>
            </a:r>
            <a:endParaRPr lang="en-US" altLang="ja-JP" sz="3500" b="1" dirty="0">
              <a:latin typeface="BIZ UDPゴシック" panose="020B0400000000000000" pitchFamily="50" charset="-128"/>
              <a:ea typeface="BIZ UDPゴシック" panose="020B0400000000000000" pitchFamily="50" charset="-128"/>
            </a:endParaRPr>
          </a:p>
          <a:p>
            <a:r>
              <a:rPr lang="ja-JP" altLang="en-US" sz="3500" b="1" dirty="0">
                <a:highlight>
                  <a:srgbClr val="FFFF00"/>
                </a:highlight>
                <a:latin typeface="BIZ UDPゴシック" panose="020B0400000000000000" pitchFamily="50" charset="-128"/>
                <a:ea typeface="BIZ UDPゴシック" panose="020B0400000000000000" pitchFamily="50" charset="-128"/>
              </a:rPr>
              <a:t>従業員エンゲージメントが約</a:t>
            </a:r>
            <a:r>
              <a:rPr lang="en-US" altLang="ja-JP" sz="3500" b="1" dirty="0">
                <a:highlight>
                  <a:srgbClr val="FFFF00"/>
                </a:highlight>
                <a:latin typeface="BIZ UDPゴシック" panose="020B0400000000000000" pitchFamily="50" charset="-128"/>
                <a:ea typeface="BIZ UDPゴシック" panose="020B0400000000000000" pitchFamily="50" charset="-128"/>
              </a:rPr>
              <a:t>2</a:t>
            </a:r>
            <a:r>
              <a:rPr lang="ja-JP" altLang="en-US" sz="3500" b="1" dirty="0">
                <a:highlight>
                  <a:srgbClr val="FFFF00"/>
                </a:highlight>
                <a:latin typeface="BIZ UDPゴシック" panose="020B0400000000000000" pitchFamily="50" charset="-128"/>
                <a:ea typeface="BIZ UDPゴシック" panose="020B0400000000000000" pitchFamily="50" charset="-128"/>
              </a:rPr>
              <a:t>倍</a:t>
            </a:r>
            <a:r>
              <a:rPr lang="ja-JP" altLang="en-US" sz="3500" b="1" dirty="0">
                <a:latin typeface="BIZ UDPゴシック" panose="020B0400000000000000" pitchFamily="50" charset="-128"/>
                <a:ea typeface="BIZ UDPゴシック" panose="020B0400000000000000" pitchFamily="50" charset="-128"/>
              </a:rPr>
              <a:t>で</a:t>
            </a:r>
            <a:r>
              <a:rPr lang="ja-JP" altLang="en-US" sz="3500" b="1" dirty="0">
                <a:highlight>
                  <a:srgbClr val="00FF00"/>
                </a:highlight>
                <a:latin typeface="BIZ UDPゴシック" panose="020B0400000000000000" pitchFamily="50" charset="-128"/>
                <a:ea typeface="BIZ UDPゴシック" panose="020B0400000000000000" pitchFamily="50" charset="-128"/>
              </a:rPr>
              <a:t>生産性が</a:t>
            </a:r>
            <a:r>
              <a:rPr lang="en-US" altLang="ja-JP" sz="3500" b="1" dirty="0">
                <a:highlight>
                  <a:srgbClr val="00FF00"/>
                </a:highlight>
                <a:latin typeface="BIZ UDPゴシック" panose="020B0400000000000000" pitchFamily="50" charset="-128"/>
                <a:ea typeface="BIZ UDPゴシック" panose="020B0400000000000000" pitchFamily="50" charset="-128"/>
              </a:rPr>
              <a:t>21</a:t>
            </a:r>
            <a:r>
              <a:rPr lang="ja-JP" altLang="en-US" sz="3500" b="1" dirty="0">
                <a:highlight>
                  <a:srgbClr val="00FF00"/>
                </a:highlight>
                <a:latin typeface="BIZ UDPゴシック" panose="020B0400000000000000" pitchFamily="50" charset="-128"/>
                <a:ea typeface="BIZ UDPゴシック" panose="020B0400000000000000" pitchFamily="50" charset="-128"/>
              </a:rPr>
              <a:t>％向上</a:t>
            </a:r>
            <a:r>
              <a:rPr lang="ja-JP" altLang="en-US" sz="3500" b="1" dirty="0">
                <a:latin typeface="BIZ UDPゴシック" panose="020B0400000000000000" pitchFamily="50" charset="-128"/>
                <a:ea typeface="BIZ UDPゴシック" panose="020B0400000000000000" pitchFamily="50" charset="-128"/>
              </a:rPr>
              <a:t>。</a:t>
            </a:r>
          </a:p>
        </p:txBody>
      </p:sp>
      <p:sp>
        <p:nvSpPr>
          <p:cNvPr id="4" name="テキスト ボックス 3">
            <a:extLst>
              <a:ext uri="{FF2B5EF4-FFF2-40B4-BE49-F238E27FC236}">
                <a16:creationId xmlns:a16="http://schemas.microsoft.com/office/drawing/2014/main" id="{F0FAAF0B-BD11-F3EF-E0CB-2D82786198B4}"/>
              </a:ext>
            </a:extLst>
          </p:cNvPr>
          <p:cNvSpPr txBox="1"/>
          <p:nvPr/>
        </p:nvSpPr>
        <p:spPr>
          <a:xfrm>
            <a:off x="914400" y="4171797"/>
            <a:ext cx="11125200" cy="630942"/>
          </a:xfrm>
          <a:prstGeom prst="rect">
            <a:avLst/>
          </a:prstGeom>
          <a:noFill/>
        </p:spPr>
        <p:txBody>
          <a:bodyPr wrap="square">
            <a:spAutoFit/>
          </a:bodyPr>
          <a:lstStyle/>
          <a:p>
            <a:r>
              <a:rPr lang="en-US" altLang="ja-JP" sz="3500" dirty="0">
                <a:latin typeface="BIZ UDPゴシック" panose="020B0400000000000000" pitchFamily="50" charset="-128"/>
                <a:ea typeface="BIZ UDPゴシック" panose="020B0400000000000000" pitchFamily="50" charset="-128"/>
              </a:rPr>
              <a:t>Well-being</a:t>
            </a:r>
            <a:r>
              <a:rPr lang="ja-JP" altLang="en-US" sz="3500" dirty="0">
                <a:latin typeface="BIZ UDPゴシック" panose="020B0400000000000000" pitchFamily="50" charset="-128"/>
                <a:ea typeface="BIZ UDPゴシック" panose="020B0400000000000000" pitchFamily="50" charset="-128"/>
              </a:rPr>
              <a:t>支援の強い企業は</a:t>
            </a:r>
            <a:r>
              <a:rPr lang="ja-JP" altLang="en-US" sz="3500" dirty="0">
                <a:highlight>
                  <a:srgbClr val="00FFFF"/>
                </a:highlight>
                <a:latin typeface="BIZ UDPゴシック" panose="020B0400000000000000" pitchFamily="50" charset="-128"/>
                <a:ea typeface="BIZ UDPゴシック" panose="020B0400000000000000" pitchFamily="50" charset="-128"/>
              </a:rPr>
              <a:t>離職率が</a:t>
            </a:r>
            <a:r>
              <a:rPr lang="ja-JP" altLang="en-US" sz="3500" b="1" dirty="0">
                <a:highlight>
                  <a:srgbClr val="00FFFF"/>
                </a:highlight>
                <a:latin typeface="BIZ UDPゴシック" panose="020B0400000000000000" pitchFamily="50" charset="-128"/>
                <a:ea typeface="BIZ UDPゴシック" panose="020B0400000000000000" pitchFamily="50" charset="-128"/>
              </a:rPr>
              <a:t>約</a:t>
            </a:r>
            <a:r>
              <a:rPr lang="en-US" altLang="ja-JP" sz="3500" b="1" dirty="0">
                <a:highlight>
                  <a:srgbClr val="00FFFF"/>
                </a:highlight>
                <a:latin typeface="BIZ UDPゴシック" panose="020B0400000000000000" pitchFamily="50" charset="-128"/>
                <a:ea typeface="BIZ UDPゴシック" panose="020B0400000000000000" pitchFamily="50" charset="-128"/>
              </a:rPr>
              <a:t>59</a:t>
            </a:r>
            <a:r>
              <a:rPr lang="ja-JP" altLang="en-US" sz="3500" b="1" dirty="0">
                <a:highlight>
                  <a:srgbClr val="00FFFF"/>
                </a:highlight>
                <a:latin typeface="BIZ UDPゴシック" panose="020B0400000000000000" pitchFamily="50" charset="-128"/>
                <a:ea typeface="BIZ UDPゴシック" panose="020B0400000000000000" pitchFamily="50" charset="-128"/>
              </a:rPr>
              <a:t>％低下</a:t>
            </a:r>
            <a:r>
              <a:rPr lang="ja-JP" altLang="en-US" sz="3500" dirty="0">
                <a:highlight>
                  <a:srgbClr val="00FFFF"/>
                </a:highlight>
                <a:latin typeface="BIZ UDPゴシック" panose="020B0400000000000000" pitchFamily="50" charset="-128"/>
                <a:ea typeface="BIZ UDPゴシック" panose="020B0400000000000000" pitchFamily="50" charset="-128"/>
              </a:rPr>
              <a:t>。</a:t>
            </a:r>
          </a:p>
        </p:txBody>
      </p:sp>
    </p:spTree>
    <p:extLst>
      <p:ext uri="{BB962C8B-B14F-4D97-AF65-F5344CB8AC3E}">
        <p14:creationId xmlns:p14="http://schemas.microsoft.com/office/powerpoint/2010/main" val="238987905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E96CE-760C-2085-68E2-066350DD007D}"/>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26438342-C19C-1A47-BA0A-FA7F11F9F3FA}"/>
              </a:ext>
            </a:extLst>
          </p:cNvPr>
          <p:cNvSpPr txBox="1">
            <a:spLocks noGrp="1"/>
          </p:cNvSpPr>
          <p:nvPr>
            <p:ph type="title"/>
          </p:nvPr>
        </p:nvSpPr>
        <p:spPr>
          <a:xfrm>
            <a:off x="429727" y="289679"/>
            <a:ext cx="8565876" cy="276999"/>
          </a:xfrm>
          <a:prstGeom prst="rect">
            <a:avLst/>
          </a:prstGeom>
        </p:spPr>
        <p:txBody>
          <a:bodyPr/>
          <a:lstStyle>
            <a:lvl1pPr>
              <a:defRPr b="1">
                <a:latin typeface="+mj-lt"/>
                <a:ea typeface="+mj-ea"/>
                <a:cs typeface="+mj-cs"/>
                <a:sym typeface="Helvetica"/>
              </a:defRPr>
            </a:lvl1pPr>
          </a:lstStyle>
          <a:p>
            <a:pPr fontAlgn="base"/>
            <a:r>
              <a:rPr lang="ja-JP" altLang="en-US" dirty="0">
                <a:latin typeface="BIZ UDPゴシック" panose="020B0400000000000000" pitchFamily="50" charset="-128"/>
                <a:ea typeface="BIZ UDPゴシック" panose="020B0400000000000000" pitchFamily="50" charset="-128"/>
              </a:rPr>
              <a:t>老後の必要資金</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647A6CE8-29A4-32C9-EA25-FAF6A21669CD}"/>
              </a:ext>
            </a:extLst>
          </p:cNvPr>
          <p:cNvSpPr/>
          <p:nvPr/>
        </p:nvSpPr>
        <p:spPr>
          <a:xfrm>
            <a:off x="8839200" y="382021"/>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4CE0E6B-C44B-0EF2-49C9-249D8D571623}"/>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8129765E-685C-A301-5890-8940795B4A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FCBEB6B3-3B61-03EF-AC27-7E07F0CA6F5B}"/>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563648B5-7DC5-C105-FF6D-59FEFE7BD7B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8BA1D57E-A663-9108-CD87-04A55B507D01}"/>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082C3EBC-0913-7CCF-E295-7F550CBE705F}"/>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2" name="図 1">
            <a:extLst>
              <a:ext uri="{FF2B5EF4-FFF2-40B4-BE49-F238E27FC236}">
                <a16:creationId xmlns:a16="http://schemas.microsoft.com/office/drawing/2014/main" id="{BCCA0F36-492D-2584-0D64-BFC11EADCEBA}"/>
              </a:ext>
            </a:extLst>
          </p:cNvPr>
          <p:cNvPicPr>
            <a:picLocks noChangeAspect="1"/>
          </p:cNvPicPr>
          <p:nvPr/>
        </p:nvPicPr>
        <p:blipFill>
          <a:blip r:embed="rId3"/>
          <a:stretch>
            <a:fillRect/>
          </a:stretch>
        </p:blipFill>
        <p:spPr>
          <a:xfrm>
            <a:off x="721518" y="1120676"/>
            <a:ext cx="11249872" cy="5086284"/>
          </a:xfrm>
          <a:prstGeom prst="rect">
            <a:avLst/>
          </a:prstGeom>
        </p:spPr>
      </p:pic>
    </p:spTree>
    <p:extLst>
      <p:ext uri="{BB962C8B-B14F-4D97-AF65-F5344CB8AC3E}">
        <p14:creationId xmlns:p14="http://schemas.microsoft.com/office/powerpoint/2010/main" val="383119492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F73C6-1BF6-05B7-0F8D-AB30CD299197}"/>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49555908-99DB-5006-00DD-860A4AAB91D1}"/>
              </a:ext>
            </a:extLst>
          </p:cNvPr>
          <p:cNvSpPr txBox="1">
            <a:spLocks noGrp="1"/>
          </p:cNvSpPr>
          <p:nvPr>
            <p:ph type="title"/>
          </p:nvPr>
        </p:nvSpPr>
        <p:spPr>
          <a:xfrm>
            <a:off x="429727" y="289679"/>
            <a:ext cx="8565876" cy="830997"/>
          </a:xfrm>
          <a:prstGeom prst="rect">
            <a:avLst/>
          </a:prstGeom>
        </p:spPr>
        <p:txBody>
          <a:bodyPr/>
          <a:lstStyle>
            <a:lvl1pPr>
              <a:defRPr b="1">
                <a:latin typeface="+mj-lt"/>
                <a:ea typeface="+mj-ea"/>
                <a:cs typeface="+mj-cs"/>
                <a:sym typeface="Helvetica"/>
              </a:defRPr>
            </a:lvl1pPr>
          </a:lstStyle>
          <a:p>
            <a:pPr fontAlgn="base"/>
            <a:r>
              <a:rPr lang="ja-JP" altLang="en-US" dirty="0">
                <a:latin typeface="BIZ UDPゴシック" panose="020B0400000000000000" pitchFamily="50" charset="-128"/>
                <a:ea typeface="BIZ UDPゴシック" panose="020B0400000000000000" pitchFamily="50" charset="-128"/>
              </a:rPr>
              <a:t>応募意欲が高まる制度・人事施策</a:t>
            </a:r>
            <a:br>
              <a:rPr lang="ja-JP" altLang="en-US" dirty="0">
                <a:latin typeface="BIZ UDPゴシック" panose="020B0400000000000000" pitchFamily="50" charset="-128"/>
                <a:ea typeface="BIZ UDPゴシック" panose="020B0400000000000000" pitchFamily="50" charset="-128"/>
              </a:rPr>
            </a:br>
            <a:br>
              <a:rPr lang="ja-JP" altLang="en-US" dirty="0">
                <a:latin typeface="BIZ UDPゴシック" panose="020B0400000000000000" pitchFamily="50" charset="-128"/>
                <a:ea typeface="BIZ UDPゴシック" panose="020B0400000000000000" pitchFamily="50" charset="-128"/>
              </a:rPr>
            </a:b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BFF793A8-7CD5-961F-74CD-B5A00420CB46}"/>
              </a:ext>
            </a:extLst>
          </p:cNvPr>
          <p:cNvSpPr/>
          <p:nvPr/>
        </p:nvSpPr>
        <p:spPr>
          <a:xfrm>
            <a:off x="8839200" y="382021"/>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37123BE6-5026-DBBE-F989-888373B37773}"/>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D59DE7CB-B51C-C7B0-C10E-9E72056DE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A41DD426-38FC-EFA1-74E5-1CE162F7F062}"/>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DBD26D95-CB0D-9597-4310-8073623DC52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856F8D45-29CB-0408-5F15-4F3BC466A594}"/>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83007B66-EA20-7EEA-87D3-2F30475E0A54}"/>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7" name="図 6">
            <a:extLst>
              <a:ext uri="{FF2B5EF4-FFF2-40B4-BE49-F238E27FC236}">
                <a16:creationId xmlns:a16="http://schemas.microsoft.com/office/drawing/2014/main" id="{F85D8FCD-A8B1-D7FD-9591-176C474FC9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694315"/>
            <a:ext cx="9448800" cy="4729787"/>
          </a:xfrm>
          <a:prstGeom prst="rect">
            <a:avLst/>
          </a:prstGeom>
        </p:spPr>
      </p:pic>
      <p:sp>
        <p:nvSpPr>
          <p:cNvPr id="10" name="テキスト ボックス 9">
            <a:extLst>
              <a:ext uri="{FF2B5EF4-FFF2-40B4-BE49-F238E27FC236}">
                <a16:creationId xmlns:a16="http://schemas.microsoft.com/office/drawing/2014/main" id="{1B87D98F-899F-16A9-DD45-E611A08EB166}"/>
              </a:ext>
            </a:extLst>
          </p:cNvPr>
          <p:cNvSpPr txBox="1"/>
          <p:nvPr/>
        </p:nvSpPr>
        <p:spPr>
          <a:xfrm>
            <a:off x="1321810" y="925958"/>
            <a:ext cx="10668000" cy="646331"/>
          </a:xfrm>
          <a:prstGeom prst="rect">
            <a:avLst/>
          </a:prstGeom>
          <a:noFill/>
        </p:spPr>
        <p:txBody>
          <a:bodyPr wrap="square">
            <a:spAutoFit/>
          </a:bodyPr>
          <a:lstStyle/>
          <a:p>
            <a:r>
              <a:rPr lang="en-US" altLang="ja-JP" b="0" i="0" dirty="0">
                <a:solidFill>
                  <a:srgbClr val="555555"/>
                </a:solidFill>
                <a:effectLst/>
                <a:latin typeface="BIZ UDPゴシック" panose="020B0400000000000000" pitchFamily="50" charset="-128"/>
                <a:ea typeface="BIZ UDPゴシック" panose="020B0400000000000000" pitchFamily="50" charset="-128"/>
              </a:rPr>
              <a:t>2024</a:t>
            </a:r>
            <a:r>
              <a:rPr lang="ja-JP" altLang="en-US" b="0" i="0" dirty="0">
                <a:solidFill>
                  <a:srgbClr val="555555"/>
                </a:solidFill>
                <a:effectLst/>
                <a:latin typeface="BIZ UDPゴシック" panose="020B0400000000000000" pitchFamily="50" charset="-128"/>
                <a:ea typeface="BIZ UDPゴシック" panose="020B0400000000000000" pitchFamily="50" charset="-128"/>
              </a:rPr>
              <a:t>年に転職した人に、応募意欲が上がる施策・制度を調査したところ、</a:t>
            </a:r>
            <a:endParaRPr lang="en-US" altLang="ja-JP" b="0" i="0" dirty="0">
              <a:solidFill>
                <a:srgbClr val="555555"/>
              </a:solidFill>
              <a:effectLst/>
              <a:latin typeface="BIZ UDPゴシック" panose="020B0400000000000000" pitchFamily="50" charset="-128"/>
              <a:ea typeface="BIZ UDPゴシック" panose="020B0400000000000000" pitchFamily="50" charset="-128"/>
            </a:endParaRPr>
          </a:p>
          <a:p>
            <a:r>
              <a:rPr lang="ja-JP" altLang="en-US" b="0" i="0" dirty="0">
                <a:solidFill>
                  <a:srgbClr val="555555"/>
                </a:solidFill>
                <a:effectLst/>
                <a:latin typeface="BIZ UDPゴシック" panose="020B0400000000000000" pitchFamily="50" charset="-128"/>
                <a:ea typeface="BIZ UDPゴシック" panose="020B0400000000000000" pitchFamily="50" charset="-128"/>
              </a:rPr>
              <a:t>「退職金制度がある」が</a:t>
            </a:r>
            <a:r>
              <a:rPr lang="en-US" altLang="ja-JP" b="0" i="0" dirty="0">
                <a:solidFill>
                  <a:srgbClr val="555555"/>
                </a:solidFill>
                <a:effectLst/>
                <a:latin typeface="BIZ UDPゴシック" panose="020B0400000000000000" pitchFamily="50" charset="-128"/>
                <a:ea typeface="BIZ UDPゴシック" panose="020B0400000000000000" pitchFamily="50" charset="-128"/>
              </a:rPr>
              <a:t>42.8</a:t>
            </a:r>
            <a:r>
              <a:rPr lang="ja-JP" altLang="en-US" b="0" i="0" dirty="0">
                <a:solidFill>
                  <a:srgbClr val="555555"/>
                </a:solidFill>
                <a:effectLst/>
                <a:latin typeface="BIZ UDPゴシック" panose="020B0400000000000000" pitchFamily="50" charset="-128"/>
                <a:ea typeface="BIZ UDPゴシック" panose="020B0400000000000000" pitchFamily="50" charset="-128"/>
              </a:rPr>
              <a:t>％で最多となった</a:t>
            </a:r>
            <a:endParaRPr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70202395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30749-AC64-D684-85C6-A8B54533B985}"/>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80854B6D-BC63-3569-DABC-02FD5892EB12}"/>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物価高の状況</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4FF5E1FF-7DBF-9E41-6CEE-37F94C4B2AC6}"/>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194F9A6-D97F-D1F5-F602-4EE0DBBF727D}"/>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FBDF9CCE-1BFB-8B6F-D536-ED05E6870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9092D661-C13C-8E67-E04A-BF9CA6CCEA68}"/>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1EB13E5A-6B54-35C7-6A63-8C5173BECED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B67E0329-4FC3-221A-969C-FF94EC26DCE5}"/>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9B42462E-7A7F-7071-205D-A133E1C6958F}"/>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graphicFrame>
        <p:nvGraphicFramePr>
          <p:cNvPr id="2" name="Table 2">
            <a:extLst>
              <a:ext uri="{FF2B5EF4-FFF2-40B4-BE49-F238E27FC236}">
                <a16:creationId xmlns:a16="http://schemas.microsoft.com/office/drawing/2014/main" id="{E91562B7-DD7E-F914-A880-6E19DCF1CA3C}"/>
              </a:ext>
            </a:extLst>
          </p:cNvPr>
          <p:cNvGraphicFramePr>
            <a:graphicFrameLocks noGrp="1"/>
          </p:cNvGraphicFramePr>
          <p:nvPr>
            <p:extLst>
              <p:ext uri="{D42A27DB-BD31-4B8C-83A1-F6EECF244321}">
                <p14:modId xmlns:p14="http://schemas.microsoft.com/office/powerpoint/2010/main" val="365344560"/>
              </p:ext>
            </p:extLst>
          </p:nvPr>
        </p:nvGraphicFramePr>
        <p:xfrm>
          <a:off x="321836" y="1551705"/>
          <a:ext cx="11587088" cy="3630041"/>
        </p:xfrm>
        <a:graphic>
          <a:graphicData uri="http://schemas.openxmlformats.org/drawingml/2006/table">
            <a:tbl>
              <a:tblPr/>
              <a:tblGrid>
                <a:gridCol w="1758058">
                  <a:extLst>
                    <a:ext uri="{9D8B030D-6E8A-4147-A177-3AD203B41FA5}">
                      <a16:colId xmlns:a16="http://schemas.microsoft.com/office/drawing/2014/main" val="20000"/>
                    </a:ext>
                  </a:extLst>
                </a:gridCol>
                <a:gridCol w="1965806">
                  <a:extLst>
                    <a:ext uri="{9D8B030D-6E8A-4147-A177-3AD203B41FA5}">
                      <a16:colId xmlns:a16="http://schemas.microsoft.com/office/drawing/2014/main" val="20001"/>
                    </a:ext>
                  </a:extLst>
                </a:gridCol>
                <a:gridCol w="1965806">
                  <a:extLst>
                    <a:ext uri="{9D8B030D-6E8A-4147-A177-3AD203B41FA5}">
                      <a16:colId xmlns:a16="http://schemas.microsoft.com/office/drawing/2014/main" val="20002"/>
                    </a:ext>
                  </a:extLst>
                </a:gridCol>
                <a:gridCol w="1965806">
                  <a:extLst>
                    <a:ext uri="{9D8B030D-6E8A-4147-A177-3AD203B41FA5}">
                      <a16:colId xmlns:a16="http://schemas.microsoft.com/office/drawing/2014/main" val="20003"/>
                    </a:ext>
                  </a:extLst>
                </a:gridCol>
                <a:gridCol w="1965806">
                  <a:extLst>
                    <a:ext uri="{9D8B030D-6E8A-4147-A177-3AD203B41FA5}">
                      <a16:colId xmlns:a16="http://schemas.microsoft.com/office/drawing/2014/main" val="20004"/>
                    </a:ext>
                  </a:extLst>
                </a:gridCol>
                <a:gridCol w="1965806">
                  <a:extLst>
                    <a:ext uri="{9D8B030D-6E8A-4147-A177-3AD203B41FA5}">
                      <a16:colId xmlns:a16="http://schemas.microsoft.com/office/drawing/2014/main" val="20005"/>
                    </a:ext>
                  </a:extLst>
                </a:gridCol>
              </a:tblGrid>
              <a:tr h="1426405">
                <a:tc>
                  <a:txBody>
                    <a:bodyPr/>
                    <a:lstStyle/>
                    <a:p>
                      <a:pPr algn="ctr">
                        <a:lnSpc>
                          <a:spcPts val="2659"/>
                        </a:lnSpc>
                        <a:defRPr/>
                      </a:pP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89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2021年</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89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2022年</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89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2023年</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89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2024年</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89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2025年</a:t>
                      </a:r>
                      <a:endParaRPr lang="en-US" sz="2800" dirty="0">
                        <a:latin typeface="BIZ UDPゴシック" panose="020B0400000000000000" pitchFamily="50" charset="-128"/>
                        <a:ea typeface="BIZ UDPゴシック" panose="020B0400000000000000" pitchFamily="50" charset="-128"/>
                      </a:endParaRPr>
                    </a:p>
                    <a:p>
                      <a:pPr algn="ctr">
                        <a:lnSpc>
                          <a:spcPts val="4899"/>
                        </a:lnSpc>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a:t>
                      </a:r>
                      <a:r>
                        <a:rPr lang="en-US" sz="2800" b="1" dirty="0" err="1">
                          <a:solidFill>
                            <a:srgbClr val="000000"/>
                          </a:solidFill>
                          <a:latin typeface="BIZ UDPゴシック" panose="020B0400000000000000" pitchFamily="50" charset="-128"/>
                          <a:ea typeface="BIZ UDPゴシック" panose="020B0400000000000000" pitchFamily="50" charset="-128"/>
                          <a:cs typeface="Rounded M+ Bold"/>
                          <a:sym typeface="Rounded M+ Bold"/>
                        </a:rPr>
                        <a:t>予測</a:t>
                      </a: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05914">
                <a:tc>
                  <a:txBody>
                    <a:bodyPr/>
                    <a:lstStyle/>
                    <a:p>
                      <a:pPr algn="ctr">
                        <a:lnSpc>
                          <a:spcPts val="3919"/>
                        </a:lnSpc>
                        <a:defRPr/>
                      </a:pPr>
                      <a:r>
                        <a:rPr lang="en-US" sz="2800" b="1" dirty="0" err="1">
                          <a:solidFill>
                            <a:srgbClr val="000000"/>
                          </a:solidFill>
                          <a:latin typeface="BIZ UDPゴシック" panose="020B0400000000000000" pitchFamily="50" charset="-128"/>
                          <a:ea typeface="BIZ UDPゴシック" panose="020B0400000000000000" pitchFamily="50" charset="-128"/>
                          <a:cs typeface="Rounded M+ Bold"/>
                          <a:sym typeface="Rounded M+ Bold"/>
                        </a:rPr>
                        <a:t>物価</a:t>
                      </a:r>
                      <a:endPar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endParaRPr>
                    </a:p>
                    <a:p>
                      <a:pPr algn="ctr">
                        <a:lnSpc>
                          <a:spcPts val="3919"/>
                        </a:lnSpc>
                        <a:defRPr/>
                      </a:pPr>
                      <a:r>
                        <a:rPr lang="en-US" sz="2800" b="1" dirty="0" err="1">
                          <a:solidFill>
                            <a:srgbClr val="000000"/>
                          </a:solidFill>
                          <a:latin typeface="BIZ UDPゴシック" panose="020B0400000000000000" pitchFamily="50" charset="-128"/>
                          <a:ea typeface="BIZ UDPゴシック" panose="020B0400000000000000" pitchFamily="50" charset="-128"/>
                          <a:cs typeface="Rounded M+ Bold"/>
                          <a:sym typeface="Rounded M+ Bold"/>
                        </a:rPr>
                        <a:t>上昇率</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759"/>
                        </a:lnSpc>
                        <a:defRPr/>
                      </a:pPr>
                      <a:r>
                        <a:rPr lang="en-US" sz="2800" b="1" dirty="0">
                          <a:solidFill>
                            <a:srgbClr val="FF3131"/>
                          </a:solidFill>
                          <a:latin typeface="BIZ UDPゴシック" panose="020B0400000000000000" pitchFamily="50" charset="-128"/>
                          <a:ea typeface="BIZ UDPゴシック" panose="020B0400000000000000" pitchFamily="50" charset="-128"/>
                          <a:cs typeface="Rounded M+ Bold"/>
                          <a:sym typeface="Rounded M+ Bold"/>
                        </a:rPr>
                        <a:t>-0.24%</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75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＋2.5%</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75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＋3.27％</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75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＋2.74％</a:t>
                      </a:r>
                      <a:endParaRPr lang="en-US" sz="2800" dirty="0">
                        <a:latin typeface="BIZ UDPゴシック" panose="020B0400000000000000" pitchFamily="50" charset="-128"/>
                        <a:ea typeface="BIZ UDPゴシック" panose="020B0400000000000000" pitchFamily="50" charset="-128"/>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759"/>
                        </a:lnSpc>
                        <a:defRPr/>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＋2.5％～</a:t>
                      </a:r>
                      <a:endParaRPr lang="en-US" sz="2800" dirty="0">
                        <a:latin typeface="BIZ UDPゴシック" panose="020B0400000000000000" pitchFamily="50" charset="-128"/>
                        <a:ea typeface="BIZ UDPゴシック" panose="020B0400000000000000" pitchFamily="50" charset="-128"/>
                      </a:endParaRPr>
                    </a:p>
                    <a:p>
                      <a:pPr algn="ctr">
                        <a:lnSpc>
                          <a:spcPts val="4759"/>
                        </a:lnSpc>
                      </a:pPr>
                      <a:r>
                        <a:rPr lang="en-US" sz="2800" b="1" dirty="0">
                          <a:solidFill>
                            <a:srgbClr val="000000"/>
                          </a:solidFill>
                          <a:latin typeface="BIZ UDPゴシック" panose="020B0400000000000000" pitchFamily="50" charset="-128"/>
                          <a:ea typeface="BIZ UDPゴシック" panose="020B0400000000000000" pitchFamily="50" charset="-128"/>
                          <a:cs typeface="Rounded M+ Bold"/>
                          <a:sym typeface="Rounded M+ Bold"/>
                        </a:rPr>
                        <a:t>3％</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TextBox 5">
            <a:extLst>
              <a:ext uri="{FF2B5EF4-FFF2-40B4-BE49-F238E27FC236}">
                <a16:creationId xmlns:a16="http://schemas.microsoft.com/office/drawing/2014/main" id="{1ACB1F1E-14B3-7075-3FF6-7F44D6CA1FD0}"/>
              </a:ext>
            </a:extLst>
          </p:cNvPr>
          <p:cNvSpPr txBox="1"/>
          <p:nvPr/>
        </p:nvSpPr>
        <p:spPr>
          <a:xfrm>
            <a:off x="1524000" y="5083474"/>
            <a:ext cx="16665576" cy="814838"/>
          </a:xfrm>
          <a:prstGeom prst="rect">
            <a:avLst/>
          </a:prstGeom>
        </p:spPr>
        <p:txBody>
          <a:bodyPr lIns="0" tIns="0" rIns="0" bIns="0" rtlCol="0" anchor="t">
            <a:spAutoFit/>
          </a:bodyPr>
          <a:lstStyle/>
          <a:p>
            <a:pPr algn="l">
              <a:lnSpc>
                <a:spcPts val="7839"/>
              </a:lnSpc>
            </a:pPr>
            <a:r>
              <a:rPr lang="en-US" sz="3500" b="1" dirty="0" err="1">
                <a:solidFill>
                  <a:srgbClr val="545454"/>
                </a:solidFill>
                <a:latin typeface="BIZ UDPゴシック" panose="020B0400000000000000" pitchFamily="50" charset="-128"/>
                <a:ea typeface="BIZ UDPゴシック" panose="020B0400000000000000" pitchFamily="50" charset="-128"/>
                <a:cs typeface="Noto Sans JP Bold"/>
                <a:sym typeface="Noto Sans JP Bold"/>
              </a:rPr>
              <a:t>物価上昇率は国の指標を上回るペースで進行中</a:t>
            </a:r>
            <a:endParaRPr lang="en-US" sz="3500" b="1" dirty="0">
              <a:solidFill>
                <a:srgbClr val="545454"/>
              </a:solidFill>
              <a:latin typeface="BIZ UDPゴシック" panose="020B0400000000000000" pitchFamily="50" charset="-128"/>
              <a:ea typeface="BIZ UDPゴシック" panose="020B0400000000000000" pitchFamily="50" charset="-128"/>
              <a:cs typeface="Noto Sans JP Bold"/>
              <a:sym typeface="Noto Sans JP Bold"/>
            </a:endParaRPr>
          </a:p>
        </p:txBody>
      </p:sp>
    </p:spTree>
    <p:extLst>
      <p:ext uri="{BB962C8B-B14F-4D97-AF65-F5344CB8AC3E}">
        <p14:creationId xmlns:p14="http://schemas.microsoft.com/office/powerpoint/2010/main" val="236202624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E30C-986F-4608-7D4A-1C190A69CB90}"/>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2502B2AD-50BF-0BD0-5C0E-9871AFC4C9F5}"/>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物価上昇による商品の値上がり</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6A64C380-562D-6CDF-2ED9-BAE20A5718DF}"/>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A2EDC32B-E3EE-FBA6-5631-391D19B3E855}"/>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826FD306-A065-B181-07DE-6738DD1F3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02DB066F-FF0F-246A-34B2-4396B18D9EE4}"/>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23755D99-AF6B-311A-5B58-BB8213EF76A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1C9E3A4C-3CB4-2EFC-58E4-CF347413062D}"/>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46A9E28C-782A-75B0-0003-EEB6DC628B14}"/>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4" name="図 3">
            <a:extLst>
              <a:ext uri="{FF2B5EF4-FFF2-40B4-BE49-F238E27FC236}">
                <a16:creationId xmlns:a16="http://schemas.microsoft.com/office/drawing/2014/main" id="{E32B04A9-180E-21DF-5BEB-D5E01052E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727" y="1295400"/>
            <a:ext cx="4778618" cy="4778618"/>
          </a:xfrm>
          <a:prstGeom prst="rect">
            <a:avLst/>
          </a:prstGeom>
        </p:spPr>
      </p:pic>
      <p:pic>
        <p:nvPicPr>
          <p:cNvPr id="6" name="図 5">
            <a:extLst>
              <a:ext uri="{FF2B5EF4-FFF2-40B4-BE49-F238E27FC236}">
                <a16:creationId xmlns:a16="http://schemas.microsoft.com/office/drawing/2014/main" id="{61554393-9030-E655-457D-F0F1EC62AA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0486" y="1743430"/>
            <a:ext cx="5971073" cy="3980715"/>
          </a:xfrm>
          <a:prstGeom prst="rect">
            <a:avLst/>
          </a:prstGeom>
        </p:spPr>
      </p:pic>
    </p:spTree>
    <p:extLst>
      <p:ext uri="{BB962C8B-B14F-4D97-AF65-F5344CB8AC3E}">
        <p14:creationId xmlns:p14="http://schemas.microsoft.com/office/powerpoint/2010/main" val="176104384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1032A-9202-A46B-6885-D17AD1BA3D26}"/>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69E70BFD-E981-04CF-401C-E08269063778}"/>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毎年、</a:t>
            </a:r>
            <a:r>
              <a:rPr lang="en-US" altLang="ja-JP" dirty="0">
                <a:latin typeface="BIZ UDPゴシック" panose="020B0400000000000000" pitchFamily="50" charset="-128"/>
                <a:ea typeface="BIZ UDPゴシック" panose="020B0400000000000000" pitchFamily="50" charset="-128"/>
              </a:rPr>
              <a:t>1</a:t>
            </a:r>
            <a:r>
              <a:rPr lang="ja-JP" altLang="en-US" dirty="0">
                <a:latin typeface="BIZ UDPゴシック" panose="020B0400000000000000" pitchFamily="50" charset="-128"/>
                <a:ea typeface="BIZ UDPゴシック" panose="020B0400000000000000" pitchFamily="50" charset="-128"/>
              </a:rPr>
              <a:t>万円貯金した場合</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71746DE4-8A55-A78D-8864-A72A5F399E1C}"/>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DD84D435-ECE4-35CA-EE16-399B69247688}"/>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13D7F5EC-EDE9-59AB-634C-155E56A2A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1D491652-A5CA-F720-1E28-2019CD7C43B4}"/>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CC8C75DA-4A5D-BE0D-82F0-86AE84AB896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79C894A9-6F74-DAFA-D9A7-A8B664BB5013}"/>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3D382CF2-7DAF-B782-6E85-E273B398A056}"/>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14" name="図 13">
            <a:extLst>
              <a:ext uri="{FF2B5EF4-FFF2-40B4-BE49-F238E27FC236}">
                <a16:creationId xmlns:a16="http://schemas.microsoft.com/office/drawing/2014/main" id="{CCC8495A-02C5-106C-D701-7E0EA87B3FBC}"/>
              </a:ext>
            </a:extLst>
          </p:cNvPr>
          <p:cNvPicPr>
            <a:picLocks noChangeAspect="1"/>
          </p:cNvPicPr>
          <p:nvPr/>
        </p:nvPicPr>
        <p:blipFill>
          <a:blip r:embed="rId3"/>
          <a:stretch>
            <a:fillRect/>
          </a:stretch>
        </p:blipFill>
        <p:spPr>
          <a:xfrm>
            <a:off x="1068888" y="1981200"/>
            <a:ext cx="10396519" cy="2589171"/>
          </a:xfrm>
          <a:prstGeom prst="rect">
            <a:avLst/>
          </a:prstGeom>
        </p:spPr>
      </p:pic>
      <p:sp>
        <p:nvSpPr>
          <p:cNvPr id="15" name="タイトル 1">
            <a:extLst>
              <a:ext uri="{FF2B5EF4-FFF2-40B4-BE49-F238E27FC236}">
                <a16:creationId xmlns:a16="http://schemas.microsoft.com/office/drawing/2014/main" id="{ED0C33F2-FDA0-00FE-3C0E-457F2D66F4EA}"/>
              </a:ext>
            </a:extLst>
          </p:cNvPr>
          <p:cNvSpPr txBox="1">
            <a:spLocks/>
          </p:cNvSpPr>
          <p:nvPr/>
        </p:nvSpPr>
        <p:spPr>
          <a:xfrm>
            <a:off x="3017520" y="1276023"/>
            <a:ext cx="7269480" cy="276999"/>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毎年、</a:t>
            </a:r>
            <a:r>
              <a:rPr lang="en-US" altLang="ja-JP" dirty="0">
                <a:latin typeface="BIZ UDPゴシック" panose="020B0400000000000000" pitchFamily="50" charset="-128"/>
                <a:ea typeface="BIZ UDPゴシック" panose="020B0400000000000000" pitchFamily="50" charset="-128"/>
              </a:rPr>
              <a:t>1</a:t>
            </a:r>
            <a:r>
              <a:rPr lang="ja-JP" altLang="en-US" dirty="0">
                <a:latin typeface="BIZ UDPゴシック" panose="020B0400000000000000" pitchFamily="50" charset="-128"/>
                <a:ea typeface="BIZ UDPゴシック" panose="020B0400000000000000" pitchFamily="50" charset="-128"/>
              </a:rPr>
              <a:t>万円を共済型退職金制度で積立した場合</a:t>
            </a:r>
          </a:p>
        </p:txBody>
      </p:sp>
      <p:sp>
        <p:nvSpPr>
          <p:cNvPr id="19" name="テキスト ボックス 18">
            <a:extLst>
              <a:ext uri="{FF2B5EF4-FFF2-40B4-BE49-F238E27FC236}">
                <a16:creationId xmlns:a16="http://schemas.microsoft.com/office/drawing/2014/main" id="{F2B7DD33-000D-0F15-8FDD-BD64BD1B5279}"/>
              </a:ext>
            </a:extLst>
          </p:cNvPr>
          <p:cNvSpPr txBox="1"/>
          <p:nvPr/>
        </p:nvSpPr>
        <p:spPr>
          <a:xfrm>
            <a:off x="2819400" y="4953736"/>
            <a:ext cx="7162800" cy="923330"/>
          </a:xfrm>
          <a:prstGeom prst="rect">
            <a:avLst/>
          </a:prstGeom>
          <a:noFill/>
        </p:spPr>
        <p:txBody>
          <a:bodyPr wrap="square">
            <a:spAutoFit/>
          </a:bodyPr>
          <a:lstStyle/>
          <a:p>
            <a:r>
              <a:rPr lang="en-US" altLang="ja-JP" b="1" dirty="0"/>
              <a:t>30</a:t>
            </a:r>
            <a:r>
              <a:rPr lang="ja-JP" altLang="en-US" b="1" dirty="0"/>
              <a:t>年後の</a:t>
            </a:r>
            <a:r>
              <a:rPr lang="en-US" altLang="ja-JP" b="1" dirty="0"/>
              <a:t>360</a:t>
            </a:r>
            <a:r>
              <a:rPr lang="ja-JP" altLang="en-US" b="1" dirty="0"/>
              <a:t>万円は、今の</a:t>
            </a:r>
            <a:r>
              <a:rPr lang="en-US" altLang="ja-JP" b="1" dirty="0"/>
              <a:t>198</a:t>
            </a:r>
            <a:r>
              <a:rPr lang="ja-JP" altLang="en-US" b="1" dirty="0"/>
              <a:t>万円の商品しか買えない。</a:t>
            </a:r>
            <a:br>
              <a:rPr lang="ja-JP" altLang="en-US" dirty="0"/>
            </a:br>
            <a:r>
              <a:rPr lang="en-US" altLang="ja-JP" dirty="0"/>
              <a:t>※</a:t>
            </a:r>
            <a:r>
              <a:rPr lang="ja-JP" altLang="en-US" dirty="0"/>
              <a:t>今</a:t>
            </a:r>
            <a:r>
              <a:rPr lang="en-US" altLang="ja-JP" dirty="0"/>
              <a:t>198</a:t>
            </a:r>
            <a:r>
              <a:rPr lang="ja-JP" altLang="en-US" dirty="0"/>
              <a:t>万円の商品が、毎年</a:t>
            </a:r>
            <a:r>
              <a:rPr lang="en-US" altLang="ja-JP" dirty="0"/>
              <a:t>2</a:t>
            </a:r>
            <a:r>
              <a:rPr lang="ja-JP" altLang="en-US" dirty="0"/>
              <a:t>％ずつ値上がりすると、</a:t>
            </a:r>
            <a:r>
              <a:rPr lang="en-US" altLang="ja-JP" dirty="0"/>
              <a:t>30</a:t>
            </a:r>
            <a:r>
              <a:rPr lang="ja-JP" altLang="en-US" dirty="0"/>
              <a:t>年後には約</a:t>
            </a:r>
            <a:r>
              <a:rPr lang="en-US" altLang="ja-JP" dirty="0"/>
              <a:t>360</a:t>
            </a:r>
            <a:r>
              <a:rPr lang="ja-JP" altLang="en-US" dirty="0"/>
              <a:t>万円になるため</a:t>
            </a:r>
          </a:p>
        </p:txBody>
      </p:sp>
    </p:spTree>
    <p:extLst>
      <p:ext uri="{BB962C8B-B14F-4D97-AF65-F5344CB8AC3E}">
        <p14:creationId xmlns:p14="http://schemas.microsoft.com/office/powerpoint/2010/main" val="260496742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EC6FE-AA2C-ADAF-D354-2E193C5268D7}"/>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F0A4B739-E9DA-620A-4D9B-0D97D6D07836}"/>
              </a:ext>
            </a:extLst>
          </p:cNvPr>
          <p:cNvPicPr/>
          <p:nvPr/>
        </p:nvPicPr>
        <p:blipFill>
          <a:blip r:embed="rId2" cstate="print"/>
          <a:stretch>
            <a:fillRect/>
          </a:stretch>
        </p:blipFill>
        <p:spPr>
          <a:xfrm>
            <a:off x="1752600" y="3918694"/>
            <a:ext cx="8305800" cy="45719"/>
          </a:xfrm>
          <a:prstGeom prst="rect">
            <a:avLst/>
          </a:prstGeom>
        </p:spPr>
      </p:pic>
      <p:sp>
        <p:nvSpPr>
          <p:cNvPr id="5" name="object 5">
            <a:extLst>
              <a:ext uri="{FF2B5EF4-FFF2-40B4-BE49-F238E27FC236}">
                <a16:creationId xmlns:a16="http://schemas.microsoft.com/office/drawing/2014/main" id="{EFB25D20-48CE-7C33-10CD-61A6E61E7C4C}"/>
              </a:ext>
            </a:extLst>
          </p:cNvPr>
          <p:cNvSpPr txBox="1">
            <a:spLocks noGrp="1"/>
          </p:cNvSpPr>
          <p:nvPr>
            <p:ph type="title"/>
          </p:nvPr>
        </p:nvSpPr>
        <p:spPr>
          <a:xfrm>
            <a:off x="1981200" y="3126954"/>
            <a:ext cx="7978016" cy="690574"/>
          </a:xfrm>
          <a:prstGeom prst="rect">
            <a:avLst/>
          </a:prstGeom>
        </p:spPr>
        <p:txBody>
          <a:bodyPr vert="horz" wrap="square" lIns="0" tIns="13335" rIns="0" bIns="0" rtlCol="0">
            <a:spAutoFit/>
          </a:bodyPr>
          <a:lstStyle/>
          <a:p>
            <a:pPr marL="12700">
              <a:lnSpc>
                <a:spcPct val="100000"/>
              </a:lnSpc>
              <a:spcBef>
                <a:spcPts val="105"/>
              </a:spcBef>
            </a:pPr>
            <a:r>
              <a:rPr lang="ja-JP" altLang="en-US" sz="4400" dirty="0">
                <a:latin typeface="BIZ UDPゴシック" panose="020B0400000000000000" pitchFamily="50" charset="-128"/>
                <a:ea typeface="BIZ UDPゴシック" panose="020B0400000000000000" pitchFamily="50" charset="-128"/>
              </a:rPr>
              <a:t>企業拠出＋選択制</a:t>
            </a:r>
            <a:r>
              <a:rPr lang="en-US" altLang="ja-JP" sz="4400" spc="-10" dirty="0">
                <a:latin typeface="BIZ UDPゴシック" panose="020B0400000000000000" pitchFamily="50" charset="-128"/>
                <a:ea typeface="BIZ UDPゴシック" panose="020B0400000000000000" pitchFamily="50" charset="-128"/>
              </a:rPr>
              <a:t>DC</a:t>
            </a:r>
            <a:r>
              <a:rPr lang="ja-JP" altLang="en-US" sz="4400" spc="-15" dirty="0">
                <a:latin typeface="BIZ UDPゴシック" panose="020B0400000000000000" pitchFamily="50" charset="-128"/>
                <a:ea typeface="BIZ UDPゴシック" panose="020B0400000000000000" pitchFamily="50" charset="-128"/>
              </a:rPr>
              <a:t>について</a:t>
            </a:r>
            <a:endParaRPr sz="4400"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DAF169B0-D3B7-94E3-0CF8-2E4FE63B7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4" name="object 5">
            <a:extLst>
              <a:ext uri="{FF2B5EF4-FFF2-40B4-BE49-F238E27FC236}">
                <a16:creationId xmlns:a16="http://schemas.microsoft.com/office/drawing/2014/main" id="{E400786F-65D4-4AA3-6800-9C72363A1C16}"/>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Tree>
    <p:extLst>
      <p:ext uri="{BB962C8B-B14F-4D97-AF65-F5344CB8AC3E}">
        <p14:creationId xmlns:p14="http://schemas.microsoft.com/office/powerpoint/2010/main" val="3549335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9726" y="369126"/>
            <a:ext cx="6580673" cy="289823"/>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142E77"/>
                </a:solidFill>
                <a:latin typeface="游明朝 Demibold"/>
                <a:cs typeface="游明朝 Demibold"/>
              </a:rPr>
              <a:t>実際の商品ラインアップ（1</a:t>
            </a:r>
            <a:r>
              <a:rPr lang="en-US" b="1" dirty="0">
                <a:solidFill>
                  <a:srgbClr val="142E77"/>
                </a:solidFill>
                <a:latin typeface="游明朝 Demibold"/>
                <a:cs typeface="游明朝 Demibold"/>
              </a:rPr>
              <a:t>6</a:t>
            </a:r>
            <a:r>
              <a:rPr sz="1800" b="1" dirty="0">
                <a:solidFill>
                  <a:srgbClr val="142E77"/>
                </a:solidFill>
                <a:latin typeface="游明朝 Demibold"/>
                <a:cs typeface="游明朝 Demibold"/>
              </a:rPr>
              <a:t>商品</a:t>
            </a:r>
            <a:r>
              <a:rPr sz="1800" b="1" spc="-50" dirty="0">
                <a:solidFill>
                  <a:srgbClr val="142E77"/>
                </a:solidFill>
                <a:latin typeface="游明朝 Demibold"/>
                <a:cs typeface="游明朝 Demibold"/>
              </a:rPr>
              <a:t>）</a:t>
            </a:r>
            <a:r>
              <a:rPr lang="en-US" altLang="ja-JP" sz="1800" b="1" spc="-50" dirty="0">
                <a:solidFill>
                  <a:srgbClr val="142E77"/>
                </a:solidFill>
                <a:latin typeface="游明朝 Demibold"/>
                <a:cs typeface="游明朝 Demibold"/>
              </a:rPr>
              <a:t>※</a:t>
            </a:r>
            <a:r>
              <a:rPr lang="en-US" b="1" spc="-50" dirty="0">
                <a:solidFill>
                  <a:srgbClr val="142E77"/>
                </a:solidFill>
                <a:latin typeface="游明朝 Demibold"/>
                <a:cs typeface="游明朝 Demibold"/>
              </a:rPr>
              <a:t>2025</a:t>
            </a:r>
            <a:r>
              <a:rPr lang="ja-JP" altLang="en-US" b="1" spc="-50" dirty="0">
                <a:solidFill>
                  <a:srgbClr val="142E77"/>
                </a:solidFill>
                <a:latin typeface="游明朝 Demibold"/>
                <a:cs typeface="游明朝 Demibold"/>
              </a:rPr>
              <a:t>年</a:t>
            </a:r>
            <a:r>
              <a:rPr lang="en-US" altLang="ja-JP" b="1" spc="-50" dirty="0">
                <a:solidFill>
                  <a:srgbClr val="142E77"/>
                </a:solidFill>
                <a:latin typeface="游明朝 Demibold"/>
                <a:cs typeface="游明朝 Demibold"/>
              </a:rPr>
              <a:t>4</a:t>
            </a:r>
            <a:r>
              <a:rPr lang="ja-JP" altLang="en-US" b="1" spc="-50" dirty="0">
                <a:solidFill>
                  <a:srgbClr val="142E77"/>
                </a:solidFill>
                <a:latin typeface="游明朝 Demibold"/>
                <a:cs typeface="游明朝 Demibold"/>
              </a:rPr>
              <a:t>月</a:t>
            </a:r>
            <a:r>
              <a:rPr lang="en-US" altLang="ja-JP" b="1" spc="-50" dirty="0">
                <a:solidFill>
                  <a:srgbClr val="142E77"/>
                </a:solidFill>
                <a:latin typeface="游明朝 Demibold"/>
                <a:cs typeface="游明朝 Demibold"/>
              </a:rPr>
              <a:t>21</a:t>
            </a:r>
            <a:r>
              <a:rPr lang="ja-JP" altLang="en-US" b="1" spc="-50" dirty="0">
                <a:solidFill>
                  <a:srgbClr val="142E77"/>
                </a:solidFill>
                <a:latin typeface="游明朝 Demibold"/>
                <a:cs typeface="游明朝 Demibold"/>
              </a:rPr>
              <a:t>日時点</a:t>
            </a:r>
            <a:endParaRPr sz="1800" dirty="0">
              <a:latin typeface="游明朝 Demibold"/>
              <a:cs typeface="游明朝 Demibold"/>
            </a:endParaRPr>
          </a:p>
        </p:txBody>
      </p:sp>
      <p:sp>
        <p:nvSpPr>
          <p:cNvPr id="3" name="object 3"/>
          <p:cNvSpPr txBox="1"/>
          <p:nvPr/>
        </p:nvSpPr>
        <p:spPr>
          <a:xfrm>
            <a:off x="9754248" y="822381"/>
            <a:ext cx="1645920"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142E77"/>
                </a:solidFill>
                <a:latin typeface="游ゴシック"/>
                <a:cs typeface="游ゴシック"/>
              </a:rPr>
              <a:t>小数点第</a:t>
            </a:r>
            <a:r>
              <a:rPr sz="1100" spc="-10" dirty="0">
                <a:solidFill>
                  <a:srgbClr val="142E77"/>
                </a:solidFill>
                <a:latin typeface="游ゴシック"/>
                <a:cs typeface="游ゴシック"/>
              </a:rPr>
              <a:t>3位以下四捨五入</a:t>
            </a:r>
            <a:endParaRPr sz="1100" dirty="0">
              <a:latin typeface="游ゴシック"/>
              <a:cs typeface="游ゴシック"/>
            </a:endParaRPr>
          </a:p>
        </p:txBody>
      </p:sp>
      <p:sp>
        <p:nvSpPr>
          <p:cNvPr id="6" name="テキスト プレースホルダー 2">
            <a:extLst>
              <a:ext uri="{FF2B5EF4-FFF2-40B4-BE49-F238E27FC236}">
                <a16:creationId xmlns:a16="http://schemas.microsoft.com/office/drawing/2014/main" id="{A0827DCA-B104-2E2B-0156-3B875F431E6D}"/>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7" name="図 6">
            <a:extLst>
              <a:ext uri="{FF2B5EF4-FFF2-40B4-BE49-F238E27FC236}">
                <a16:creationId xmlns:a16="http://schemas.microsoft.com/office/drawing/2014/main" id="{C6C78A54-2A3D-37AC-CB4E-4D54DE5F9D8F}"/>
              </a:ext>
            </a:extLst>
          </p:cNvPr>
          <p:cNvPicPr>
            <a:picLocks noChangeAspect="1"/>
          </p:cNvPicPr>
          <p:nvPr/>
        </p:nvPicPr>
        <p:blipFill>
          <a:blip r:embed="rId2"/>
          <a:stretch>
            <a:fillRect/>
          </a:stretch>
        </p:blipFill>
        <p:spPr>
          <a:xfrm>
            <a:off x="9224658" y="389975"/>
            <a:ext cx="2705100" cy="266700"/>
          </a:xfrm>
          <a:prstGeom prst="rect">
            <a:avLst/>
          </a:prstGeom>
        </p:spPr>
      </p:pic>
      <p:graphicFrame>
        <p:nvGraphicFramePr>
          <p:cNvPr id="9" name="表 4">
            <a:extLst>
              <a:ext uri="{FF2B5EF4-FFF2-40B4-BE49-F238E27FC236}">
                <a16:creationId xmlns:a16="http://schemas.microsoft.com/office/drawing/2014/main" id="{101C9D73-E1CB-87FC-5FC1-00F4B13A63FE}"/>
              </a:ext>
            </a:extLst>
          </p:cNvPr>
          <p:cNvGraphicFramePr>
            <a:graphicFrameLocks noGrp="1"/>
          </p:cNvGraphicFramePr>
          <p:nvPr>
            <p:extLst>
              <p:ext uri="{D42A27DB-BD31-4B8C-83A1-F6EECF244321}">
                <p14:modId xmlns:p14="http://schemas.microsoft.com/office/powerpoint/2010/main" val="2054824204"/>
              </p:ext>
            </p:extLst>
          </p:nvPr>
        </p:nvGraphicFramePr>
        <p:xfrm>
          <a:off x="417695" y="1110943"/>
          <a:ext cx="11344579" cy="5263073"/>
        </p:xfrm>
        <a:graphic>
          <a:graphicData uri="http://schemas.openxmlformats.org/drawingml/2006/table">
            <a:tbl>
              <a:tblPr firstRow="1" bandRow="1"/>
              <a:tblGrid>
                <a:gridCol w="1096681">
                  <a:extLst>
                    <a:ext uri="{9D8B030D-6E8A-4147-A177-3AD203B41FA5}">
                      <a16:colId xmlns:a16="http://schemas.microsoft.com/office/drawing/2014/main" val="4194456541"/>
                    </a:ext>
                  </a:extLst>
                </a:gridCol>
                <a:gridCol w="908544">
                  <a:extLst>
                    <a:ext uri="{9D8B030D-6E8A-4147-A177-3AD203B41FA5}">
                      <a16:colId xmlns:a16="http://schemas.microsoft.com/office/drawing/2014/main" val="1822424967"/>
                    </a:ext>
                  </a:extLst>
                </a:gridCol>
                <a:gridCol w="5167842">
                  <a:extLst>
                    <a:ext uri="{9D8B030D-6E8A-4147-A177-3AD203B41FA5}">
                      <a16:colId xmlns:a16="http://schemas.microsoft.com/office/drawing/2014/main" val="3094807209"/>
                    </a:ext>
                  </a:extLst>
                </a:gridCol>
                <a:gridCol w="2707365">
                  <a:extLst>
                    <a:ext uri="{9D8B030D-6E8A-4147-A177-3AD203B41FA5}">
                      <a16:colId xmlns:a16="http://schemas.microsoft.com/office/drawing/2014/main" val="3287162320"/>
                    </a:ext>
                  </a:extLst>
                </a:gridCol>
                <a:gridCol w="1464147">
                  <a:extLst>
                    <a:ext uri="{9D8B030D-6E8A-4147-A177-3AD203B41FA5}">
                      <a16:colId xmlns:a16="http://schemas.microsoft.com/office/drawing/2014/main" val="937995568"/>
                    </a:ext>
                  </a:extLst>
                </a:gridCol>
              </a:tblGrid>
              <a:tr h="207334">
                <a:tc gridSpan="2">
                  <a:txBody>
                    <a:bodyPr/>
                    <a:lstStyle>
                      <a:lvl1pPr marL="0" algn="l" defTabSz="914400" rtl="0" eaLnBrk="1" latinLnBrk="0" hangingPunct="1">
                        <a:defRPr kumimoji="1" sz="1800" b="1" kern="1200">
                          <a:solidFill>
                            <a:schemeClr val="bg1"/>
                          </a:solidFill>
                          <a:latin typeface="游ゴシック Medium"/>
                          <a:ea typeface="游ゴシック Medium"/>
                        </a:defRPr>
                      </a:lvl1pPr>
                      <a:lvl2pPr marL="457200" algn="l" defTabSz="914400" rtl="0" eaLnBrk="1" latinLnBrk="0" hangingPunct="1">
                        <a:defRPr kumimoji="1" sz="1800" b="1" kern="1200">
                          <a:solidFill>
                            <a:schemeClr val="bg1"/>
                          </a:solidFill>
                          <a:latin typeface="游ゴシック Medium"/>
                          <a:ea typeface="游ゴシック Medium"/>
                        </a:defRPr>
                      </a:lvl2pPr>
                      <a:lvl3pPr marL="914400" algn="l" defTabSz="914400" rtl="0" eaLnBrk="1" latinLnBrk="0" hangingPunct="1">
                        <a:defRPr kumimoji="1" sz="1800" b="1" kern="1200">
                          <a:solidFill>
                            <a:schemeClr val="bg1"/>
                          </a:solidFill>
                          <a:latin typeface="游ゴシック Medium"/>
                          <a:ea typeface="游ゴシック Medium"/>
                        </a:defRPr>
                      </a:lvl3pPr>
                      <a:lvl4pPr marL="1371600" algn="l" defTabSz="914400" rtl="0" eaLnBrk="1" latinLnBrk="0" hangingPunct="1">
                        <a:defRPr kumimoji="1" sz="1800" b="1" kern="1200">
                          <a:solidFill>
                            <a:schemeClr val="bg1"/>
                          </a:solidFill>
                          <a:latin typeface="游ゴシック Medium"/>
                          <a:ea typeface="游ゴシック Medium"/>
                        </a:defRPr>
                      </a:lvl4pPr>
                      <a:lvl5pPr marL="1828800" algn="l" defTabSz="914400" rtl="0" eaLnBrk="1" latinLnBrk="0" hangingPunct="1">
                        <a:defRPr kumimoji="1" sz="1800" b="1" kern="1200">
                          <a:solidFill>
                            <a:schemeClr val="bg1"/>
                          </a:solidFill>
                          <a:latin typeface="游ゴシック Medium"/>
                          <a:ea typeface="游ゴシック Medium"/>
                        </a:defRPr>
                      </a:lvl5pPr>
                      <a:lvl6pPr marL="2286000" algn="l" defTabSz="914400" rtl="0" eaLnBrk="1" latinLnBrk="0" hangingPunct="1">
                        <a:defRPr kumimoji="1" sz="1800" b="1" kern="1200">
                          <a:solidFill>
                            <a:schemeClr val="bg1"/>
                          </a:solidFill>
                          <a:latin typeface="游ゴシック Medium"/>
                          <a:ea typeface="游ゴシック Medium"/>
                        </a:defRPr>
                      </a:lvl6pPr>
                      <a:lvl7pPr marL="2743200" algn="l" defTabSz="914400" rtl="0" eaLnBrk="1" latinLnBrk="0" hangingPunct="1">
                        <a:defRPr kumimoji="1" sz="1800" b="1" kern="1200">
                          <a:solidFill>
                            <a:schemeClr val="bg1"/>
                          </a:solidFill>
                          <a:latin typeface="游ゴシック Medium"/>
                          <a:ea typeface="游ゴシック Medium"/>
                        </a:defRPr>
                      </a:lvl7pPr>
                      <a:lvl8pPr marL="3200400" algn="l" defTabSz="914400" rtl="0" eaLnBrk="1" latinLnBrk="0" hangingPunct="1">
                        <a:defRPr kumimoji="1" sz="1800" b="1" kern="1200">
                          <a:solidFill>
                            <a:schemeClr val="bg1"/>
                          </a:solidFill>
                          <a:latin typeface="游ゴシック Medium"/>
                          <a:ea typeface="游ゴシック Medium"/>
                        </a:defRPr>
                      </a:lvl8pPr>
                      <a:lvl9pPr marL="3657600" algn="l" defTabSz="914400" rtl="0" eaLnBrk="1" latinLnBrk="0" hangingPunct="1">
                        <a:defRPr kumimoji="1" sz="1800" b="1" kern="1200">
                          <a:solidFill>
                            <a:schemeClr val="bg1"/>
                          </a:solidFill>
                          <a:latin typeface="游ゴシック Medium"/>
                          <a:ea typeface="游ゴシック Medium"/>
                        </a:defRPr>
                      </a:lvl9pPr>
                    </a:lstStyle>
                    <a:p>
                      <a:pPr algn="ctr"/>
                      <a:r>
                        <a:rPr kumimoji="1" lang="ja-JP" altLang="en-US" sz="900" dirty="0">
                          <a:latin typeface="游ゴシック Medium" panose="020B0500000000000000" pitchFamily="50" charset="-128"/>
                          <a:ea typeface="游ゴシック Medium" panose="020B0500000000000000" pitchFamily="50" charset="-128"/>
                        </a:rPr>
                        <a:t>分類</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73759"/>
                    </a:solidFill>
                  </a:tcPr>
                </a:tc>
                <a:tc hMerge="1">
                  <a:txBody>
                    <a:bodyPr/>
                    <a:lstStyle/>
                    <a:p>
                      <a:endParaRPr kumimoji="1" lang="ja-JP" altLang="en-US" dirty="0"/>
                    </a:p>
                  </a:txBody>
                  <a:tcPr/>
                </a:tc>
                <a:tc>
                  <a:txBody>
                    <a:bodyPr/>
                    <a:lstStyle>
                      <a:lvl1pPr marL="0" algn="l" defTabSz="914400" rtl="0" eaLnBrk="1" latinLnBrk="0" hangingPunct="1">
                        <a:defRPr kumimoji="1" sz="1800" b="1" kern="1200">
                          <a:solidFill>
                            <a:schemeClr val="bg1"/>
                          </a:solidFill>
                          <a:latin typeface="游ゴシック Medium"/>
                          <a:ea typeface="游ゴシック Medium"/>
                        </a:defRPr>
                      </a:lvl1pPr>
                      <a:lvl2pPr marL="457200" algn="l" defTabSz="914400" rtl="0" eaLnBrk="1" latinLnBrk="0" hangingPunct="1">
                        <a:defRPr kumimoji="1" sz="1800" b="1" kern="1200">
                          <a:solidFill>
                            <a:schemeClr val="bg1"/>
                          </a:solidFill>
                          <a:latin typeface="游ゴシック Medium"/>
                          <a:ea typeface="游ゴシック Medium"/>
                        </a:defRPr>
                      </a:lvl2pPr>
                      <a:lvl3pPr marL="914400" algn="l" defTabSz="914400" rtl="0" eaLnBrk="1" latinLnBrk="0" hangingPunct="1">
                        <a:defRPr kumimoji="1" sz="1800" b="1" kern="1200">
                          <a:solidFill>
                            <a:schemeClr val="bg1"/>
                          </a:solidFill>
                          <a:latin typeface="游ゴシック Medium"/>
                          <a:ea typeface="游ゴシック Medium"/>
                        </a:defRPr>
                      </a:lvl3pPr>
                      <a:lvl4pPr marL="1371600" algn="l" defTabSz="914400" rtl="0" eaLnBrk="1" latinLnBrk="0" hangingPunct="1">
                        <a:defRPr kumimoji="1" sz="1800" b="1" kern="1200">
                          <a:solidFill>
                            <a:schemeClr val="bg1"/>
                          </a:solidFill>
                          <a:latin typeface="游ゴシック Medium"/>
                          <a:ea typeface="游ゴシック Medium"/>
                        </a:defRPr>
                      </a:lvl4pPr>
                      <a:lvl5pPr marL="1828800" algn="l" defTabSz="914400" rtl="0" eaLnBrk="1" latinLnBrk="0" hangingPunct="1">
                        <a:defRPr kumimoji="1" sz="1800" b="1" kern="1200">
                          <a:solidFill>
                            <a:schemeClr val="bg1"/>
                          </a:solidFill>
                          <a:latin typeface="游ゴシック Medium"/>
                          <a:ea typeface="游ゴシック Medium"/>
                        </a:defRPr>
                      </a:lvl5pPr>
                      <a:lvl6pPr marL="2286000" algn="l" defTabSz="914400" rtl="0" eaLnBrk="1" latinLnBrk="0" hangingPunct="1">
                        <a:defRPr kumimoji="1" sz="1800" b="1" kern="1200">
                          <a:solidFill>
                            <a:schemeClr val="bg1"/>
                          </a:solidFill>
                          <a:latin typeface="游ゴシック Medium"/>
                          <a:ea typeface="游ゴシック Medium"/>
                        </a:defRPr>
                      </a:lvl6pPr>
                      <a:lvl7pPr marL="2743200" algn="l" defTabSz="914400" rtl="0" eaLnBrk="1" latinLnBrk="0" hangingPunct="1">
                        <a:defRPr kumimoji="1" sz="1800" b="1" kern="1200">
                          <a:solidFill>
                            <a:schemeClr val="bg1"/>
                          </a:solidFill>
                          <a:latin typeface="游ゴシック Medium"/>
                          <a:ea typeface="游ゴシック Medium"/>
                        </a:defRPr>
                      </a:lvl7pPr>
                      <a:lvl8pPr marL="3200400" algn="l" defTabSz="914400" rtl="0" eaLnBrk="1" latinLnBrk="0" hangingPunct="1">
                        <a:defRPr kumimoji="1" sz="1800" b="1" kern="1200">
                          <a:solidFill>
                            <a:schemeClr val="bg1"/>
                          </a:solidFill>
                          <a:latin typeface="游ゴシック Medium"/>
                          <a:ea typeface="游ゴシック Medium"/>
                        </a:defRPr>
                      </a:lvl8pPr>
                      <a:lvl9pPr marL="3657600" algn="l" defTabSz="914400" rtl="0" eaLnBrk="1" latinLnBrk="0" hangingPunct="1">
                        <a:defRPr kumimoji="1" sz="1800" b="1" kern="1200">
                          <a:solidFill>
                            <a:schemeClr val="bg1"/>
                          </a:solidFill>
                          <a:latin typeface="游ゴシック Medium"/>
                          <a:ea typeface="游ゴシック Medium"/>
                        </a:defRPr>
                      </a:lvl9pPr>
                    </a:lstStyle>
                    <a:p>
                      <a:pPr algn="ctr"/>
                      <a:r>
                        <a:rPr kumimoji="1" lang="ja-JP" altLang="en-US" sz="900" dirty="0">
                          <a:latin typeface="游ゴシック Medium" panose="020B0500000000000000" pitchFamily="50" charset="-128"/>
                          <a:ea typeface="游ゴシック Medium" panose="020B0500000000000000" pitchFamily="50" charset="-128"/>
                        </a:rPr>
                        <a:t>運用商品名</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73759"/>
                    </a:solidFill>
                  </a:tcPr>
                </a:tc>
                <a:tc>
                  <a:txBody>
                    <a:bodyPr/>
                    <a:lstStyle>
                      <a:lvl1pPr marL="0" algn="l" defTabSz="914400" rtl="0" eaLnBrk="1" latinLnBrk="0" hangingPunct="1">
                        <a:defRPr kumimoji="1" sz="1800" b="1" kern="1200">
                          <a:solidFill>
                            <a:schemeClr val="bg1"/>
                          </a:solidFill>
                          <a:latin typeface="游ゴシック Medium"/>
                          <a:ea typeface="游ゴシック Medium"/>
                        </a:defRPr>
                      </a:lvl1pPr>
                      <a:lvl2pPr marL="457200" algn="l" defTabSz="914400" rtl="0" eaLnBrk="1" latinLnBrk="0" hangingPunct="1">
                        <a:defRPr kumimoji="1" sz="1800" b="1" kern="1200">
                          <a:solidFill>
                            <a:schemeClr val="bg1"/>
                          </a:solidFill>
                          <a:latin typeface="游ゴシック Medium"/>
                          <a:ea typeface="游ゴシック Medium"/>
                        </a:defRPr>
                      </a:lvl2pPr>
                      <a:lvl3pPr marL="914400" algn="l" defTabSz="914400" rtl="0" eaLnBrk="1" latinLnBrk="0" hangingPunct="1">
                        <a:defRPr kumimoji="1" sz="1800" b="1" kern="1200">
                          <a:solidFill>
                            <a:schemeClr val="bg1"/>
                          </a:solidFill>
                          <a:latin typeface="游ゴシック Medium"/>
                          <a:ea typeface="游ゴシック Medium"/>
                        </a:defRPr>
                      </a:lvl3pPr>
                      <a:lvl4pPr marL="1371600" algn="l" defTabSz="914400" rtl="0" eaLnBrk="1" latinLnBrk="0" hangingPunct="1">
                        <a:defRPr kumimoji="1" sz="1800" b="1" kern="1200">
                          <a:solidFill>
                            <a:schemeClr val="bg1"/>
                          </a:solidFill>
                          <a:latin typeface="游ゴシック Medium"/>
                          <a:ea typeface="游ゴシック Medium"/>
                        </a:defRPr>
                      </a:lvl4pPr>
                      <a:lvl5pPr marL="1828800" algn="l" defTabSz="914400" rtl="0" eaLnBrk="1" latinLnBrk="0" hangingPunct="1">
                        <a:defRPr kumimoji="1" sz="1800" b="1" kern="1200">
                          <a:solidFill>
                            <a:schemeClr val="bg1"/>
                          </a:solidFill>
                          <a:latin typeface="游ゴシック Medium"/>
                          <a:ea typeface="游ゴシック Medium"/>
                        </a:defRPr>
                      </a:lvl5pPr>
                      <a:lvl6pPr marL="2286000" algn="l" defTabSz="914400" rtl="0" eaLnBrk="1" latinLnBrk="0" hangingPunct="1">
                        <a:defRPr kumimoji="1" sz="1800" b="1" kern="1200">
                          <a:solidFill>
                            <a:schemeClr val="bg1"/>
                          </a:solidFill>
                          <a:latin typeface="游ゴシック Medium"/>
                          <a:ea typeface="游ゴシック Medium"/>
                        </a:defRPr>
                      </a:lvl6pPr>
                      <a:lvl7pPr marL="2743200" algn="l" defTabSz="914400" rtl="0" eaLnBrk="1" latinLnBrk="0" hangingPunct="1">
                        <a:defRPr kumimoji="1" sz="1800" b="1" kern="1200">
                          <a:solidFill>
                            <a:schemeClr val="bg1"/>
                          </a:solidFill>
                          <a:latin typeface="游ゴシック Medium"/>
                          <a:ea typeface="游ゴシック Medium"/>
                        </a:defRPr>
                      </a:lvl7pPr>
                      <a:lvl8pPr marL="3200400" algn="l" defTabSz="914400" rtl="0" eaLnBrk="1" latinLnBrk="0" hangingPunct="1">
                        <a:defRPr kumimoji="1" sz="1800" b="1" kern="1200">
                          <a:solidFill>
                            <a:schemeClr val="bg1"/>
                          </a:solidFill>
                          <a:latin typeface="游ゴシック Medium"/>
                          <a:ea typeface="游ゴシック Medium"/>
                        </a:defRPr>
                      </a:lvl8pPr>
                      <a:lvl9pPr marL="3657600" algn="l" defTabSz="914400" rtl="0" eaLnBrk="1" latinLnBrk="0" hangingPunct="1">
                        <a:defRPr kumimoji="1" sz="1800" b="1" kern="1200">
                          <a:solidFill>
                            <a:schemeClr val="bg1"/>
                          </a:solidFill>
                          <a:latin typeface="游ゴシック Medium"/>
                          <a:ea typeface="游ゴシック Medium"/>
                        </a:defRPr>
                      </a:lvl9pPr>
                    </a:lstStyle>
                    <a:p>
                      <a:pPr algn="ctr"/>
                      <a:r>
                        <a:rPr kumimoji="1" lang="ja-JP" altLang="en-US" sz="900" dirty="0">
                          <a:latin typeface="游ゴシック Medium" panose="020B0500000000000000" pitchFamily="50" charset="-128"/>
                          <a:ea typeface="游ゴシック Medium" panose="020B0500000000000000" pitchFamily="50" charset="-128"/>
                        </a:rPr>
                        <a:t>運用（商品提供）会社名</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73759"/>
                    </a:solidFill>
                  </a:tcPr>
                </a:tc>
                <a:tc>
                  <a:txBody>
                    <a:bodyPr/>
                    <a:lstStyle>
                      <a:lvl1pPr marL="0" algn="l" defTabSz="914400" rtl="0" eaLnBrk="1" latinLnBrk="0" hangingPunct="1">
                        <a:defRPr kumimoji="1" sz="1800" b="1" kern="1200">
                          <a:solidFill>
                            <a:schemeClr val="bg1"/>
                          </a:solidFill>
                          <a:latin typeface="游ゴシック Medium"/>
                          <a:ea typeface="游ゴシック Medium"/>
                        </a:defRPr>
                      </a:lvl1pPr>
                      <a:lvl2pPr marL="457200" algn="l" defTabSz="914400" rtl="0" eaLnBrk="1" latinLnBrk="0" hangingPunct="1">
                        <a:defRPr kumimoji="1" sz="1800" b="1" kern="1200">
                          <a:solidFill>
                            <a:schemeClr val="bg1"/>
                          </a:solidFill>
                          <a:latin typeface="游ゴシック Medium"/>
                          <a:ea typeface="游ゴシック Medium"/>
                        </a:defRPr>
                      </a:lvl2pPr>
                      <a:lvl3pPr marL="914400" algn="l" defTabSz="914400" rtl="0" eaLnBrk="1" latinLnBrk="0" hangingPunct="1">
                        <a:defRPr kumimoji="1" sz="1800" b="1" kern="1200">
                          <a:solidFill>
                            <a:schemeClr val="bg1"/>
                          </a:solidFill>
                          <a:latin typeface="游ゴシック Medium"/>
                          <a:ea typeface="游ゴシック Medium"/>
                        </a:defRPr>
                      </a:lvl3pPr>
                      <a:lvl4pPr marL="1371600" algn="l" defTabSz="914400" rtl="0" eaLnBrk="1" latinLnBrk="0" hangingPunct="1">
                        <a:defRPr kumimoji="1" sz="1800" b="1" kern="1200">
                          <a:solidFill>
                            <a:schemeClr val="bg1"/>
                          </a:solidFill>
                          <a:latin typeface="游ゴシック Medium"/>
                          <a:ea typeface="游ゴシック Medium"/>
                        </a:defRPr>
                      </a:lvl4pPr>
                      <a:lvl5pPr marL="1828800" algn="l" defTabSz="914400" rtl="0" eaLnBrk="1" latinLnBrk="0" hangingPunct="1">
                        <a:defRPr kumimoji="1" sz="1800" b="1" kern="1200">
                          <a:solidFill>
                            <a:schemeClr val="bg1"/>
                          </a:solidFill>
                          <a:latin typeface="游ゴシック Medium"/>
                          <a:ea typeface="游ゴシック Medium"/>
                        </a:defRPr>
                      </a:lvl5pPr>
                      <a:lvl6pPr marL="2286000" algn="l" defTabSz="914400" rtl="0" eaLnBrk="1" latinLnBrk="0" hangingPunct="1">
                        <a:defRPr kumimoji="1" sz="1800" b="1" kern="1200">
                          <a:solidFill>
                            <a:schemeClr val="bg1"/>
                          </a:solidFill>
                          <a:latin typeface="游ゴシック Medium"/>
                          <a:ea typeface="游ゴシック Medium"/>
                        </a:defRPr>
                      </a:lvl6pPr>
                      <a:lvl7pPr marL="2743200" algn="l" defTabSz="914400" rtl="0" eaLnBrk="1" latinLnBrk="0" hangingPunct="1">
                        <a:defRPr kumimoji="1" sz="1800" b="1" kern="1200">
                          <a:solidFill>
                            <a:schemeClr val="bg1"/>
                          </a:solidFill>
                          <a:latin typeface="游ゴシック Medium"/>
                          <a:ea typeface="游ゴシック Medium"/>
                        </a:defRPr>
                      </a:lvl7pPr>
                      <a:lvl8pPr marL="3200400" algn="l" defTabSz="914400" rtl="0" eaLnBrk="1" latinLnBrk="0" hangingPunct="1">
                        <a:defRPr kumimoji="1" sz="1800" b="1" kern="1200">
                          <a:solidFill>
                            <a:schemeClr val="bg1"/>
                          </a:solidFill>
                          <a:latin typeface="游ゴシック Medium"/>
                          <a:ea typeface="游ゴシック Medium"/>
                        </a:defRPr>
                      </a:lvl8pPr>
                      <a:lvl9pPr marL="3657600" algn="l" defTabSz="914400" rtl="0" eaLnBrk="1" latinLnBrk="0" hangingPunct="1">
                        <a:defRPr kumimoji="1" sz="1800" b="1" kern="1200">
                          <a:solidFill>
                            <a:schemeClr val="bg1"/>
                          </a:solidFill>
                          <a:latin typeface="游ゴシック Medium"/>
                          <a:ea typeface="游ゴシック Medium"/>
                        </a:defRPr>
                      </a:lvl9pPr>
                    </a:lstStyle>
                    <a:p>
                      <a:pPr algn="ctr"/>
                      <a:r>
                        <a:rPr kumimoji="1" lang="ja-JP" altLang="en-US" sz="900" dirty="0">
                          <a:latin typeface="游ゴシック Medium" panose="020B0500000000000000" pitchFamily="50" charset="-128"/>
                          <a:ea typeface="游ゴシック Medium" panose="020B0500000000000000" pitchFamily="50" charset="-128"/>
                        </a:rPr>
                        <a:t>信託報酬</a:t>
                      </a:r>
                      <a:r>
                        <a:rPr kumimoji="1" lang="ja-JP" altLang="en-US" sz="800" dirty="0">
                          <a:latin typeface="游ゴシック Medium" panose="020B0500000000000000" pitchFamily="50" charset="-128"/>
                          <a:ea typeface="游ゴシック Medium" panose="020B0500000000000000" pitchFamily="50" charset="-128"/>
                        </a:rPr>
                        <a:t>（税込）</a:t>
                      </a:r>
                      <a:endParaRPr kumimoji="1" lang="ja-JP" altLang="en-US" sz="900" dirty="0">
                        <a:latin typeface="游ゴシック Medium" panose="020B0500000000000000" pitchFamily="50" charset="-128"/>
                        <a:ea typeface="游ゴシック Medium" panose="020B0500000000000000" pitchFamily="50" charset="-128"/>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73759"/>
                    </a:solidFill>
                  </a:tcPr>
                </a:tc>
                <a:extLst>
                  <a:ext uri="{0D108BD9-81ED-4DB2-BD59-A6C34878D82A}">
                    <a16:rowId xmlns:a16="http://schemas.microsoft.com/office/drawing/2014/main" val="3735359980"/>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農林中金＜パートナーズ＞おおぶねグローバル（長期厳選）</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農林中金バリューインベストメンツ</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0.33%</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74576978"/>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農林中金＜パートナーズ＞長期厳選投資　おおぶね</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農林中金全共連アセットマネジメント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0.99%</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5721338"/>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DC</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＞ベイリー・ギフォード世界長期成長株ファンド</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三菱</a:t>
                      </a:r>
                      <a:r>
                        <a:rPr lang="en-US" sz="800" dirty="0">
                          <a:solidFill>
                            <a:schemeClr val="tx1"/>
                          </a:solidFill>
                          <a:effectLst/>
                          <a:latin typeface="游ゴシック Medium" panose="020B0500000000000000" pitchFamily="50" charset="-128"/>
                          <a:ea typeface="游ゴシック Medium" panose="020B0500000000000000" pitchFamily="50" charset="-128"/>
                        </a:rPr>
                        <a:t>UFJ</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1.09%</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65702054"/>
                  </a:ext>
                </a:extLst>
              </a:tr>
              <a:tr h="348173">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キャピタル世界株式ファンド（</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DC</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年金つみたて専用）</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キャピタル・インターナショナル</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1.08%</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59142892"/>
                  </a:ext>
                </a:extLst>
              </a:tr>
              <a:tr h="270686">
                <a:tc>
                  <a:txBody>
                    <a:bodyPr/>
                    <a:lstStyle/>
                    <a:p>
                      <a:pPr marL="0" marR="0" lvl="0" indent="0" algn="ctr" defTabSz="914400" eaLnBrk="1" fontAlgn="ctr" latinLnBrk="0" hangingPunct="1">
                        <a:lnSpc>
                          <a:spcPct val="100000"/>
                        </a:lnSpc>
                        <a:spcBef>
                          <a:spcPts val="0"/>
                        </a:spcBef>
                        <a:spcAft>
                          <a:spcPts val="0"/>
                        </a:spcAft>
                        <a:buClrTx/>
                        <a:buSzTx/>
                        <a:buFontTx/>
                        <a:buNone/>
                        <a:tabLst/>
                        <a:defRPr/>
                      </a:pP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altLang="ja-JP" sz="800" dirty="0" err="1">
                          <a:solidFill>
                            <a:schemeClr val="tx1"/>
                          </a:solidFill>
                          <a:effectLst/>
                          <a:latin typeface="游ゴシック Medium" panose="020B0500000000000000" pitchFamily="50" charset="-128"/>
                          <a:ea typeface="游ゴシック Medium" panose="020B0500000000000000" pitchFamily="50" charset="-128"/>
                        </a:rPr>
                        <a:t>eMAXIS</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 Slim</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全世界株式（オール・カントリー）</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eaLnBrk="1" fontAlgn="ctr" latinLnBrk="0" hangingPunct="1">
                        <a:lnSpc>
                          <a:spcPct val="100000"/>
                        </a:lnSpc>
                        <a:spcBef>
                          <a:spcPts val="0"/>
                        </a:spcBef>
                        <a:spcAft>
                          <a:spcPts val="0"/>
                        </a:spcAft>
                        <a:buClrTx/>
                        <a:buSzTx/>
                        <a:buFontTx/>
                        <a:buNone/>
                        <a:tabLst/>
                        <a:defRPr/>
                      </a:pPr>
                      <a:r>
                        <a:rPr lang="ja-JP" altLang="en-US" sz="800" dirty="0">
                          <a:solidFill>
                            <a:schemeClr val="tx1"/>
                          </a:solidFill>
                          <a:effectLst/>
                          <a:latin typeface="游ゴシック Medium" panose="020B0500000000000000" pitchFamily="50" charset="-128"/>
                          <a:ea typeface="游ゴシック Medium" panose="020B0500000000000000" pitchFamily="50" charset="-128"/>
                        </a:rPr>
                        <a:t>三菱</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UFJ</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0.06%</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370017"/>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ＤＣニッセイ外国株式インデックス</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ニッセイアセットマネジメント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0.09%</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71737032"/>
                  </a:ext>
                </a:extLst>
              </a:tr>
              <a:tr h="270686">
                <a:tc>
                  <a:txBody>
                    <a:body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lvl="0" indent="0" algn="ctr" defTabSz="914400" eaLnBrk="1" fontAlgn="ctr" latinLnBrk="0" hangingPunct="1">
                        <a:lnSpc>
                          <a:spcPct val="100000"/>
                        </a:lnSpc>
                        <a:spcBef>
                          <a:spcPts val="0"/>
                        </a:spcBef>
                        <a:spcAft>
                          <a:spcPts val="0"/>
                        </a:spcAft>
                        <a:buClrTx/>
                        <a:buSzTx/>
                        <a:buFontTx/>
                        <a:buNone/>
                        <a:tabLst/>
                        <a:defRPr/>
                      </a:pP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eaLnBrk="1" fontAlgn="ctr" latinLnBrk="0" hangingPunct="1">
                        <a:lnSpc>
                          <a:spcPct val="100000"/>
                        </a:lnSpc>
                        <a:spcBef>
                          <a:spcPts val="0"/>
                        </a:spcBef>
                        <a:spcAft>
                          <a:spcPts val="0"/>
                        </a:spcAft>
                        <a:buClrTx/>
                        <a:buSzTx/>
                        <a:buFontTx/>
                        <a:buNone/>
                        <a:tabLst/>
                        <a:defRPr/>
                      </a:pPr>
                      <a:r>
                        <a:rPr lang="en-US" altLang="ja-JP" sz="800" dirty="0" err="1">
                          <a:solidFill>
                            <a:schemeClr val="tx1"/>
                          </a:solidFill>
                          <a:effectLst/>
                          <a:latin typeface="游ゴシック Medium" panose="020B0500000000000000" pitchFamily="50" charset="-128"/>
                          <a:ea typeface="游ゴシック Medium" panose="020B0500000000000000" pitchFamily="50" charset="-128"/>
                        </a:rPr>
                        <a:t>eMAXIS</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 Slim</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米国株式（</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S&amp;P500</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eaLnBrk="1" fontAlgn="ctr" latinLnBrk="0" hangingPunct="1">
                        <a:lnSpc>
                          <a:spcPct val="100000"/>
                        </a:lnSpc>
                        <a:spcBef>
                          <a:spcPts val="0"/>
                        </a:spcBef>
                        <a:spcAft>
                          <a:spcPts val="0"/>
                        </a:spcAft>
                        <a:buClrTx/>
                        <a:buSzTx/>
                        <a:buFontTx/>
                        <a:buNone/>
                        <a:tabLst/>
                        <a:defRPr/>
                      </a:pPr>
                      <a:r>
                        <a:rPr lang="ja-JP" altLang="en-US" sz="800" dirty="0">
                          <a:solidFill>
                            <a:schemeClr val="tx1"/>
                          </a:solidFill>
                          <a:effectLst/>
                          <a:latin typeface="游ゴシック Medium" panose="020B0500000000000000" pitchFamily="50" charset="-128"/>
                          <a:ea typeface="游ゴシック Medium" panose="020B0500000000000000" pitchFamily="50" charset="-128"/>
                        </a:rPr>
                        <a:t>三菱</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UFJ</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0.08%</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43483198"/>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ＮＺＡＭ・ベータ　Ｓ＆Ｐ５００</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農林中金全共連アセットマネジメント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0.22%</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54007375"/>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国内株式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パートナーズ</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おおぶね</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JAPAN</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（日本選抜）</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農林中金バリューインベストメンツ</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0.88%</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47495319"/>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アクティブ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1A9B8"/>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国内株式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スパークス・厳選投資ファンド（確定拠出年金向け）</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スパークス・アセット・マネジメント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1.08%</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45521371"/>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国内株式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ＤＣニッセイ国内株式インデックス</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ニッセイアセットマネジメント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0.14%</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51163524"/>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バランス</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楽天・インデックス・バランス・ファンド（均等型）</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zh-TW" altLang="en-US" sz="800" dirty="0">
                          <a:solidFill>
                            <a:schemeClr val="tx1"/>
                          </a:solidFill>
                          <a:effectLst/>
                          <a:latin typeface="游ゴシック Medium" panose="020B0500000000000000" pitchFamily="50" charset="-128"/>
                          <a:ea typeface="游ゴシック Medium" panose="020B0500000000000000" pitchFamily="50" charset="-128"/>
                        </a:rPr>
                        <a:t>楽天投信投資顧問</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0.22%</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07963516"/>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外国債券</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野村外国債券インデックスファンド</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確定拠出年金向け</a:t>
                      </a:r>
                      <a:r>
                        <a:rPr lang="en-US" altLang="ja-JP" sz="800" dirty="0">
                          <a:solidFill>
                            <a:schemeClr val="tx1"/>
                          </a:solidFill>
                          <a:effectLst/>
                          <a:latin typeface="游ゴシック Medium" panose="020B0500000000000000" pitchFamily="50" charset="-128"/>
                          <a:ea typeface="游ゴシック Medium" panose="020B0500000000000000" pitchFamily="50" charset="-128"/>
                        </a:rPr>
                        <a:t>)</a:t>
                      </a:r>
                      <a:endParaRPr lang="ja-JP" altLang="en-US" sz="80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野村アセットマネジメント</a:t>
                      </a:r>
                      <a:endParaRPr lang="zh-TW" altLang="en-US" sz="80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0.15</a:t>
                      </a:r>
                      <a:r>
                        <a:rPr lang="ja-JP" altLang="en-US" sz="800" dirty="0">
                          <a:solidFill>
                            <a:schemeClr val="tx1"/>
                          </a:solidFill>
                          <a:effectLst/>
                          <a:latin typeface="游ゴシック Medium" panose="020B0500000000000000" pitchFamily="50" charset="-128"/>
                          <a:ea typeface="游ゴシック Medium" panose="020B0500000000000000" pitchFamily="50" charset="-128"/>
                        </a:rPr>
                        <a:t>％</a:t>
                      </a:r>
                      <a:endParaRPr lang="en-US" altLang="ja-JP" sz="80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63106144"/>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b="0" dirty="0">
                          <a:solidFill>
                            <a:schemeClr val="tx1"/>
                          </a:solidFill>
                          <a:effectLst/>
                          <a:latin typeface="游ゴシック Medium" panose="020B0500000000000000" pitchFamily="50" charset="-128"/>
                          <a:ea typeface="游ゴシック Medium" panose="020B0500000000000000" pitchFamily="50" charset="-128"/>
                        </a:rPr>
                        <a:t>REIT</a:t>
                      </a:r>
                      <a:endParaRPr lang="ja-JP" altLang="en-US" sz="800" b="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Ｏｎｅ　ＤＣ　先進国リートインデックスファンド</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アセットマネジメント</a:t>
                      </a:r>
                      <a:r>
                        <a:rPr lang="en-US" altLang="ja-JP" sz="800" b="0" dirty="0">
                          <a:solidFill>
                            <a:schemeClr val="tx1"/>
                          </a:solidFill>
                          <a:effectLst/>
                          <a:latin typeface="游ゴシック Medium" panose="020B0500000000000000" pitchFamily="50" charset="-128"/>
                          <a:ea typeface="游ゴシック Medium" panose="020B0500000000000000" pitchFamily="50" charset="-128"/>
                        </a:rPr>
                        <a:t>One</a:t>
                      </a:r>
                      <a:endParaRPr lang="ja-JP" altLang="en-US" sz="800" b="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b="0" dirty="0">
                          <a:solidFill>
                            <a:schemeClr val="tx1"/>
                          </a:solidFill>
                          <a:effectLst/>
                          <a:latin typeface="游ゴシック Medium" panose="020B0500000000000000" pitchFamily="50" charset="-128"/>
                          <a:ea typeface="游ゴシック Medium" panose="020B0500000000000000" pitchFamily="50" charset="-128"/>
                        </a:rPr>
                        <a:t>0.22%</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62868684"/>
                  </a:ext>
                </a:extLst>
              </a:tr>
              <a:tr h="294063">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パッシブ</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国内債券</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野村国内債券インデックスファンド・</a:t>
                      </a:r>
                      <a:r>
                        <a:rPr lang="en-US" altLang="ja-JP" sz="800" b="0" dirty="0">
                          <a:solidFill>
                            <a:schemeClr val="tx1"/>
                          </a:solidFill>
                          <a:effectLst/>
                          <a:latin typeface="游ゴシック Medium" panose="020B0500000000000000" pitchFamily="50" charset="-128"/>
                          <a:ea typeface="游ゴシック Medium" panose="020B0500000000000000" pitchFamily="50" charset="-128"/>
                        </a:rPr>
                        <a:t>NOMURA-BPI</a:t>
                      </a: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総合（確定拠出年金向け）</a:t>
                      </a:r>
                      <a:endParaRPr lang="zh-TW" altLang="en-US" sz="800" b="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野村アセットマネジメント</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r>
                        <a:rPr lang="en-US" altLang="ja-JP" sz="800" b="0" dirty="0">
                          <a:solidFill>
                            <a:schemeClr val="tx1"/>
                          </a:solidFill>
                          <a:effectLst/>
                          <a:latin typeface="游ゴシック Medium" panose="020B0500000000000000" pitchFamily="50" charset="-128"/>
                          <a:ea typeface="游ゴシック Medium" panose="020B0500000000000000" pitchFamily="50" charset="-128"/>
                        </a:rPr>
                        <a:t>0.13</a:t>
                      </a:r>
                      <a:r>
                        <a:rPr lang="ja-JP" altLang="en-US" sz="800" b="0" dirty="0">
                          <a:solidFill>
                            <a:schemeClr val="tx1"/>
                          </a:solidFill>
                          <a:effectLst/>
                          <a:latin typeface="游ゴシック Medium" panose="020B0500000000000000" pitchFamily="50" charset="-128"/>
                          <a:ea typeface="游ゴシック Medium" panose="020B0500000000000000" pitchFamily="50" charset="-128"/>
                        </a:rPr>
                        <a:t>％</a:t>
                      </a:r>
                      <a:endParaRPr lang="en-US" altLang="ja-JP" sz="800" b="0" dirty="0">
                        <a:solidFill>
                          <a:schemeClr val="tx1"/>
                        </a:solidFill>
                        <a:effectLst/>
                        <a:latin typeface="游ゴシック Medium" panose="020B0500000000000000" pitchFamily="50" charset="-128"/>
                        <a:ea typeface="游ゴシック Medium" panose="020B0500000000000000" pitchFamily="50" charset="-128"/>
                      </a:endParaRP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35433627"/>
                  </a:ext>
                </a:extLst>
              </a:tr>
              <a:tr h="270686">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bg1"/>
                          </a:solidFill>
                          <a:effectLst/>
                          <a:latin typeface="游ゴシック Medium" panose="020B0500000000000000" pitchFamily="50" charset="-128"/>
                          <a:ea typeface="游ゴシック Medium" panose="020B0500000000000000" pitchFamily="50" charset="-128"/>
                        </a:rPr>
                        <a:t>元本確保</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lumMod val="65000"/>
                      </a:srgbClr>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ja-JP" altLang="en-US" sz="800" dirty="0">
                          <a:solidFill>
                            <a:schemeClr val="tx1"/>
                          </a:solidFill>
                          <a:effectLst/>
                          <a:latin typeface="游ゴシック Medium" panose="020B0500000000000000" pitchFamily="50" charset="-128"/>
                          <a:ea typeface="游ゴシック Medium" panose="020B0500000000000000" pitchFamily="50" charset="-128"/>
                        </a:rPr>
                        <a:t>預貯金</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zh-TW" altLang="en-US" sz="800" dirty="0">
                          <a:solidFill>
                            <a:schemeClr val="tx1"/>
                          </a:solidFill>
                          <a:effectLst/>
                          <a:latin typeface="游ゴシック Medium" panose="020B0500000000000000" pitchFamily="50" charset="-128"/>
                          <a:ea typeface="游ゴシック Medium" panose="020B0500000000000000" pitchFamily="50" charset="-128"/>
                        </a:rPr>
                        <a:t>三井住友信託</a:t>
                      </a:r>
                      <a:r>
                        <a:rPr lang="en-US" altLang="zh-TW" sz="800" dirty="0">
                          <a:solidFill>
                            <a:schemeClr val="tx1"/>
                          </a:solidFill>
                          <a:effectLst/>
                          <a:latin typeface="游ゴシック Medium" panose="020B0500000000000000" pitchFamily="50" charset="-128"/>
                          <a:ea typeface="游ゴシック Medium" panose="020B0500000000000000" pitchFamily="50" charset="-128"/>
                        </a:rPr>
                        <a:t>DC</a:t>
                      </a:r>
                      <a:r>
                        <a:rPr lang="zh-TW" altLang="en-US" sz="800" dirty="0">
                          <a:solidFill>
                            <a:schemeClr val="tx1"/>
                          </a:solidFill>
                          <a:effectLst/>
                          <a:latin typeface="游ゴシック Medium" panose="020B0500000000000000" pitchFamily="50" charset="-128"/>
                          <a:ea typeface="游ゴシック Medium" panose="020B0500000000000000" pitchFamily="50" charset="-128"/>
                        </a:rPr>
                        <a:t>固定定期</a:t>
                      </a:r>
                      <a:r>
                        <a:rPr lang="en-US" altLang="zh-TW" sz="800" dirty="0">
                          <a:solidFill>
                            <a:schemeClr val="tx1"/>
                          </a:solidFill>
                          <a:effectLst/>
                          <a:latin typeface="游ゴシック Medium" panose="020B0500000000000000" pitchFamily="50" charset="-128"/>
                          <a:ea typeface="游ゴシック Medium" panose="020B0500000000000000" pitchFamily="50" charset="-128"/>
                        </a:rPr>
                        <a:t>5</a:t>
                      </a:r>
                      <a:r>
                        <a:rPr lang="zh-TW" altLang="en-US" sz="800" dirty="0">
                          <a:solidFill>
                            <a:schemeClr val="tx1"/>
                          </a:solidFill>
                          <a:effectLst/>
                          <a:latin typeface="游ゴシック Medium" panose="020B0500000000000000" pitchFamily="50" charset="-128"/>
                          <a:ea typeface="游ゴシック Medium" panose="020B0500000000000000" pitchFamily="50" charset="-128"/>
                        </a:rPr>
                        <a:t>年</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l" fontAlgn="ctr"/>
                      <a:r>
                        <a:rPr lang="zh-TW" altLang="en-US" sz="800" dirty="0">
                          <a:solidFill>
                            <a:schemeClr val="tx1"/>
                          </a:solidFill>
                          <a:effectLst/>
                          <a:latin typeface="游ゴシック Medium" panose="020B0500000000000000" pitchFamily="50" charset="-128"/>
                          <a:ea typeface="游ゴシック Medium" panose="020B0500000000000000" pitchFamily="50" charset="-128"/>
                        </a:rPr>
                        <a:t>三井住友信託銀行</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kumimoji="1" sz="1800" kern="1200">
                          <a:solidFill>
                            <a:schemeClr val="tx1"/>
                          </a:solidFill>
                          <a:latin typeface="游ゴシック Medium"/>
                          <a:ea typeface="游ゴシック Medium"/>
                        </a:defRPr>
                      </a:lvl1pPr>
                      <a:lvl2pPr marL="457200" algn="l" defTabSz="914400" rtl="0" eaLnBrk="1" latinLnBrk="0" hangingPunct="1">
                        <a:defRPr kumimoji="1" sz="1800" kern="1200">
                          <a:solidFill>
                            <a:schemeClr val="tx1"/>
                          </a:solidFill>
                          <a:latin typeface="游ゴシック Medium"/>
                          <a:ea typeface="游ゴシック Medium"/>
                        </a:defRPr>
                      </a:lvl2pPr>
                      <a:lvl3pPr marL="914400" algn="l" defTabSz="914400" rtl="0" eaLnBrk="1" latinLnBrk="0" hangingPunct="1">
                        <a:defRPr kumimoji="1" sz="1800" kern="1200">
                          <a:solidFill>
                            <a:schemeClr val="tx1"/>
                          </a:solidFill>
                          <a:latin typeface="游ゴシック Medium"/>
                          <a:ea typeface="游ゴシック Medium"/>
                        </a:defRPr>
                      </a:lvl3pPr>
                      <a:lvl4pPr marL="1371600" algn="l" defTabSz="914400" rtl="0" eaLnBrk="1" latinLnBrk="0" hangingPunct="1">
                        <a:defRPr kumimoji="1" sz="1800" kern="1200">
                          <a:solidFill>
                            <a:schemeClr val="tx1"/>
                          </a:solidFill>
                          <a:latin typeface="游ゴシック Medium"/>
                          <a:ea typeface="游ゴシック Medium"/>
                        </a:defRPr>
                      </a:lvl4pPr>
                      <a:lvl5pPr marL="1828800" algn="l" defTabSz="914400" rtl="0" eaLnBrk="1" latinLnBrk="0" hangingPunct="1">
                        <a:defRPr kumimoji="1" sz="1800" kern="1200">
                          <a:solidFill>
                            <a:schemeClr val="tx1"/>
                          </a:solidFill>
                          <a:latin typeface="游ゴシック Medium"/>
                          <a:ea typeface="游ゴシック Medium"/>
                        </a:defRPr>
                      </a:lvl5pPr>
                      <a:lvl6pPr marL="2286000" algn="l" defTabSz="914400" rtl="0" eaLnBrk="1" latinLnBrk="0" hangingPunct="1">
                        <a:defRPr kumimoji="1" sz="1800" kern="1200">
                          <a:solidFill>
                            <a:schemeClr val="tx1"/>
                          </a:solidFill>
                          <a:latin typeface="游ゴシック Medium"/>
                          <a:ea typeface="游ゴシック Medium"/>
                        </a:defRPr>
                      </a:lvl6pPr>
                      <a:lvl7pPr marL="2743200" algn="l" defTabSz="914400" rtl="0" eaLnBrk="1" latinLnBrk="0" hangingPunct="1">
                        <a:defRPr kumimoji="1" sz="1800" kern="1200">
                          <a:solidFill>
                            <a:schemeClr val="tx1"/>
                          </a:solidFill>
                          <a:latin typeface="游ゴシック Medium"/>
                          <a:ea typeface="游ゴシック Medium"/>
                        </a:defRPr>
                      </a:lvl7pPr>
                      <a:lvl8pPr marL="3200400" algn="l" defTabSz="914400" rtl="0" eaLnBrk="1" latinLnBrk="0" hangingPunct="1">
                        <a:defRPr kumimoji="1" sz="1800" kern="1200">
                          <a:solidFill>
                            <a:schemeClr val="tx1"/>
                          </a:solidFill>
                          <a:latin typeface="游ゴシック Medium"/>
                          <a:ea typeface="游ゴシック Medium"/>
                        </a:defRPr>
                      </a:lvl8pPr>
                      <a:lvl9pPr marL="3657600" algn="l" defTabSz="914400" rtl="0" eaLnBrk="1" latinLnBrk="0" hangingPunct="1">
                        <a:defRPr kumimoji="1" sz="1800" kern="1200">
                          <a:solidFill>
                            <a:schemeClr val="tx1"/>
                          </a:solidFill>
                          <a:latin typeface="游ゴシック Medium"/>
                          <a:ea typeface="游ゴシック Medium"/>
                        </a:defRPr>
                      </a:lvl9pPr>
                    </a:lstStyle>
                    <a:p>
                      <a:pPr algn="ctr" fontAlgn="ctr"/>
                      <a:r>
                        <a:rPr lang="en-US" altLang="ja-JP" sz="800" dirty="0">
                          <a:solidFill>
                            <a:schemeClr val="tx1"/>
                          </a:solidFill>
                          <a:effectLst/>
                          <a:latin typeface="游ゴシック Medium" panose="020B0500000000000000" pitchFamily="50" charset="-128"/>
                          <a:ea typeface="游ゴシック Medium" panose="020B0500000000000000" pitchFamily="50" charset="-128"/>
                        </a:rPr>
                        <a:t>―</a:t>
                      </a:r>
                    </a:p>
                  </a:txBody>
                  <a:tcPr marL="57112" marR="57112" marT="95250" marB="952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72378792"/>
                  </a:ext>
                </a:extLst>
              </a:tr>
            </a:tbl>
          </a:graphicData>
        </a:graphic>
      </p:graphicFrame>
      <p:sp>
        <p:nvSpPr>
          <p:cNvPr id="10" name="正方形/長方形 9">
            <a:extLst>
              <a:ext uri="{FF2B5EF4-FFF2-40B4-BE49-F238E27FC236}">
                <a16:creationId xmlns:a16="http://schemas.microsoft.com/office/drawing/2014/main" id="{5F9BE75E-118D-2BCA-6144-4F162ECC5167}"/>
              </a:ext>
            </a:extLst>
          </p:cNvPr>
          <p:cNvSpPr/>
          <p:nvPr/>
        </p:nvSpPr>
        <p:spPr>
          <a:xfrm>
            <a:off x="10287000" y="0"/>
            <a:ext cx="1707489" cy="388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79578012-7C34-ABD5-04F0-CCAB36126F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5" name="object 5">
            <a:extLst>
              <a:ext uri="{FF2B5EF4-FFF2-40B4-BE49-F238E27FC236}">
                <a16:creationId xmlns:a16="http://schemas.microsoft.com/office/drawing/2014/main" id="{D65F181F-81C7-E361-8160-5A5BBF27B1ED}"/>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EB143-9D65-A24B-9A7F-99C25E48F7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FC882B7-6F20-6260-0DC0-B814FF9EC589}"/>
              </a:ext>
            </a:extLst>
          </p:cNvPr>
          <p:cNvSpPr txBox="1"/>
          <p:nvPr/>
        </p:nvSpPr>
        <p:spPr>
          <a:xfrm>
            <a:off x="429726" y="369126"/>
            <a:ext cx="6580673" cy="289823"/>
          </a:xfrm>
          <a:prstGeom prst="rect">
            <a:avLst/>
          </a:prstGeom>
        </p:spPr>
        <p:txBody>
          <a:bodyPr vert="horz" wrap="square" lIns="0" tIns="12700" rIns="0" bIns="0" rtlCol="0">
            <a:spAutoFit/>
          </a:bodyPr>
          <a:lstStyle/>
          <a:p>
            <a:pPr marL="12700">
              <a:lnSpc>
                <a:spcPct val="100000"/>
              </a:lnSpc>
              <a:spcBef>
                <a:spcPts val="100"/>
              </a:spcBef>
            </a:pPr>
            <a:r>
              <a:rPr lang="ja-JP" altLang="en-US" sz="1800" b="1" dirty="0">
                <a:solidFill>
                  <a:srgbClr val="142E77"/>
                </a:solidFill>
                <a:latin typeface="游明朝 Demibold"/>
                <a:cs typeface="游明朝 Demibold"/>
              </a:rPr>
              <a:t>運用実績</a:t>
            </a:r>
            <a:endParaRPr sz="1800" dirty="0">
              <a:latin typeface="游明朝 Demibold"/>
              <a:cs typeface="游明朝 Demibold"/>
            </a:endParaRPr>
          </a:p>
        </p:txBody>
      </p:sp>
      <p:sp>
        <p:nvSpPr>
          <p:cNvPr id="6" name="テキスト プレースホルダー 2">
            <a:extLst>
              <a:ext uri="{FF2B5EF4-FFF2-40B4-BE49-F238E27FC236}">
                <a16:creationId xmlns:a16="http://schemas.microsoft.com/office/drawing/2014/main" id="{79E68861-B820-9124-8EEA-F7F8876B3AEA}"/>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7" name="図 6">
            <a:extLst>
              <a:ext uri="{FF2B5EF4-FFF2-40B4-BE49-F238E27FC236}">
                <a16:creationId xmlns:a16="http://schemas.microsoft.com/office/drawing/2014/main" id="{218E36A9-30E4-26A4-A9D3-B2EA7774C433}"/>
              </a:ext>
            </a:extLst>
          </p:cNvPr>
          <p:cNvPicPr>
            <a:picLocks noChangeAspect="1"/>
          </p:cNvPicPr>
          <p:nvPr/>
        </p:nvPicPr>
        <p:blipFill>
          <a:blip r:embed="rId2"/>
          <a:stretch>
            <a:fillRect/>
          </a:stretch>
        </p:blipFill>
        <p:spPr>
          <a:xfrm>
            <a:off x="9224658" y="389975"/>
            <a:ext cx="2705100" cy="266700"/>
          </a:xfrm>
          <a:prstGeom prst="rect">
            <a:avLst/>
          </a:prstGeom>
        </p:spPr>
      </p:pic>
      <p:sp>
        <p:nvSpPr>
          <p:cNvPr id="10" name="正方形/長方形 9">
            <a:extLst>
              <a:ext uri="{FF2B5EF4-FFF2-40B4-BE49-F238E27FC236}">
                <a16:creationId xmlns:a16="http://schemas.microsoft.com/office/drawing/2014/main" id="{70282F70-6FA3-7211-F813-6714F7001437}"/>
              </a:ext>
            </a:extLst>
          </p:cNvPr>
          <p:cNvSpPr/>
          <p:nvPr/>
        </p:nvSpPr>
        <p:spPr>
          <a:xfrm>
            <a:off x="10287000" y="0"/>
            <a:ext cx="1707489" cy="388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8A2A9AD8-6F11-200D-4BF4-DDEE9B959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5" name="object 5">
            <a:extLst>
              <a:ext uri="{FF2B5EF4-FFF2-40B4-BE49-F238E27FC236}">
                <a16:creationId xmlns:a16="http://schemas.microsoft.com/office/drawing/2014/main" id="{5F8F1D77-CC4C-47BA-CB39-28F89266A908}"/>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pic>
        <p:nvPicPr>
          <p:cNvPr id="8" name="図 7">
            <a:extLst>
              <a:ext uri="{FF2B5EF4-FFF2-40B4-BE49-F238E27FC236}">
                <a16:creationId xmlns:a16="http://schemas.microsoft.com/office/drawing/2014/main" id="{D0E90661-0CA0-2E4E-6FE3-A48B4B978F2F}"/>
              </a:ext>
            </a:extLst>
          </p:cNvPr>
          <p:cNvPicPr>
            <a:picLocks noChangeAspect="1"/>
          </p:cNvPicPr>
          <p:nvPr/>
        </p:nvPicPr>
        <p:blipFill>
          <a:blip r:embed="rId4"/>
          <a:stretch>
            <a:fillRect/>
          </a:stretch>
        </p:blipFill>
        <p:spPr>
          <a:xfrm>
            <a:off x="429726" y="2333304"/>
            <a:ext cx="4890311" cy="2953364"/>
          </a:xfrm>
          <a:prstGeom prst="rect">
            <a:avLst/>
          </a:prstGeom>
        </p:spPr>
      </p:pic>
      <p:pic>
        <p:nvPicPr>
          <p:cNvPr id="9" name="図 8">
            <a:extLst>
              <a:ext uri="{FF2B5EF4-FFF2-40B4-BE49-F238E27FC236}">
                <a16:creationId xmlns:a16="http://schemas.microsoft.com/office/drawing/2014/main" id="{CF1EF6C2-EDA0-A1CD-D714-FC74C832EE26}"/>
              </a:ext>
            </a:extLst>
          </p:cNvPr>
          <p:cNvPicPr>
            <a:picLocks noChangeAspect="1"/>
          </p:cNvPicPr>
          <p:nvPr/>
        </p:nvPicPr>
        <p:blipFill>
          <a:blip r:embed="rId5"/>
          <a:stretch>
            <a:fillRect/>
          </a:stretch>
        </p:blipFill>
        <p:spPr>
          <a:xfrm>
            <a:off x="5867400" y="792541"/>
            <a:ext cx="5491596" cy="5830845"/>
          </a:xfrm>
          <a:prstGeom prst="rect">
            <a:avLst/>
          </a:prstGeom>
        </p:spPr>
      </p:pic>
    </p:spTree>
    <p:extLst>
      <p:ext uri="{BB962C8B-B14F-4D97-AF65-F5344CB8AC3E}">
        <p14:creationId xmlns:p14="http://schemas.microsoft.com/office/powerpoint/2010/main" val="2862448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1877-502D-1D56-987D-92BC34198BFD}"/>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1DAC7B93-ECC4-F92E-993B-3881375EB228}"/>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受け取れる金額の差（</a:t>
            </a:r>
            <a:r>
              <a:rPr lang="en-US" altLang="ja-JP" dirty="0">
                <a:latin typeface="BIZ UDPゴシック" panose="020B0400000000000000" pitchFamily="50" charset="-128"/>
                <a:ea typeface="BIZ UDPゴシック" panose="020B0400000000000000" pitchFamily="50" charset="-128"/>
              </a:rPr>
              <a:t>15</a:t>
            </a:r>
            <a:r>
              <a:rPr lang="ja-JP" altLang="en-US" dirty="0">
                <a:latin typeface="BIZ UDPゴシック" panose="020B0400000000000000" pitchFamily="50" charset="-128"/>
                <a:ea typeface="BIZ UDPゴシック" panose="020B0400000000000000" pitchFamily="50" charset="-128"/>
              </a:rPr>
              <a:t>年）</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F5CC4934-4C57-47AC-A227-6083D69944E3}"/>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847D1E5C-9320-C777-8857-686EE8878E96}"/>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8F15860E-BC0B-EA5E-70DB-3338C40E8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5F2BAC24-405A-F9FE-CB30-59A6642313F7}"/>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80245EAC-4D3B-6269-955F-E9B76008D29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object 5">
            <a:extLst>
              <a:ext uri="{FF2B5EF4-FFF2-40B4-BE49-F238E27FC236}">
                <a16:creationId xmlns:a16="http://schemas.microsoft.com/office/drawing/2014/main" id="{B1D5FA13-60B1-F5BB-FCF4-0C38914666B4}"/>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
        <p:nvSpPr>
          <p:cNvPr id="4" name="タイトル 1">
            <a:extLst>
              <a:ext uri="{FF2B5EF4-FFF2-40B4-BE49-F238E27FC236}">
                <a16:creationId xmlns:a16="http://schemas.microsoft.com/office/drawing/2014/main" id="{18FFBE9D-0632-F35C-7965-660AED7F768A}"/>
              </a:ext>
            </a:extLst>
          </p:cNvPr>
          <p:cNvSpPr txBox="1">
            <a:spLocks/>
          </p:cNvSpPr>
          <p:nvPr/>
        </p:nvSpPr>
        <p:spPr>
          <a:xfrm>
            <a:off x="871332" y="3608025"/>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180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6" name="タイトル 1">
            <a:extLst>
              <a:ext uri="{FF2B5EF4-FFF2-40B4-BE49-F238E27FC236}">
                <a16:creationId xmlns:a16="http://schemas.microsoft.com/office/drawing/2014/main" id="{44C6A3F4-59D4-F86A-F80E-F1CE55876C86}"/>
              </a:ext>
            </a:extLst>
          </p:cNvPr>
          <p:cNvSpPr txBox="1">
            <a:spLocks/>
          </p:cNvSpPr>
          <p:nvPr/>
        </p:nvSpPr>
        <p:spPr>
          <a:xfrm>
            <a:off x="873940" y="4457220"/>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46</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7" name="タイトル 1">
            <a:extLst>
              <a:ext uri="{FF2B5EF4-FFF2-40B4-BE49-F238E27FC236}">
                <a16:creationId xmlns:a16="http://schemas.microsoft.com/office/drawing/2014/main" id="{B9072734-FFA5-6D2C-372B-00535DF6FEB6}"/>
              </a:ext>
            </a:extLst>
          </p:cNvPr>
          <p:cNvSpPr txBox="1">
            <a:spLocks/>
          </p:cNvSpPr>
          <p:nvPr/>
        </p:nvSpPr>
        <p:spPr>
          <a:xfrm>
            <a:off x="2019920" y="4934939"/>
            <a:ext cx="1564185"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※9</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8" name="タイトル 1">
            <a:extLst>
              <a:ext uri="{FF2B5EF4-FFF2-40B4-BE49-F238E27FC236}">
                <a16:creationId xmlns:a16="http://schemas.microsoft.com/office/drawing/2014/main" id="{DDF416D7-8C3E-9CD6-D05C-220373803651}"/>
              </a:ext>
            </a:extLst>
          </p:cNvPr>
          <p:cNvSpPr txBox="1">
            <a:spLocks/>
          </p:cNvSpPr>
          <p:nvPr/>
        </p:nvSpPr>
        <p:spPr>
          <a:xfrm>
            <a:off x="798022" y="2248447"/>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0" name="正方形/長方形 9">
            <a:extLst>
              <a:ext uri="{FF2B5EF4-FFF2-40B4-BE49-F238E27FC236}">
                <a16:creationId xmlns:a16="http://schemas.microsoft.com/office/drawing/2014/main" id="{AAB571DB-D8B3-D404-A771-32C6E60378E0}"/>
              </a:ext>
            </a:extLst>
          </p:cNvPr>
          <p:cNvSpPr/>
          <p:nvPr/>
        </p:nvSpPr>
        <p:spPr>
          <a:xfrm>
            <a:off x="652062" y="1110069"/>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a:extLst>
              <a:ext uri="{FF2B5EF4-FFF2-40B4-BE49-F238E27FC236}">
                <a16:creationId xmlns:a16="http://schemas.microsoft.com/office/drawing/2014/main" id="{16F7802E-4DA5-44F8-2BB1-4B8BCDEB5673}"/>
              </a:ext>
            </a:extLst>
          </p:cNvPr>
          <p:cNvSpPr txBox="1">
            <a:spLocks/>
          </p:cNvSpPr>
          <p:nvPr/>
        </p:nvSpPr>
        <p:spPr>
          <a:xfrm>
            <a:off x="1394506" y="1185442"/>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3</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13" name="タイトル 1">
            <a:extLst>
              <a:ext uri="{FF2B5EF4-FFF2-40B4-BE49-F238E27FC236}">
                <a16:creationId xmlns:a16="http://schemas.microsoft.com/office/drawing/2014/main" id="{B38475AD-EF31-9A90-C69F-4D98CDB16FC1}"/>
              </a:ext>
            </a:extLst>
          </p:cNvPr>
          <p:cNvSpPr txBox="1">
            <a:spLocks/>
          </p:cNvSpPr>
          <p:nvPr/>
        </p:nvSpPr>
        <p:spPr>
          <a:xfrm>
            <a:off x="798022" y="2913452"/>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15</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14" name="正方形/長方形 13">
            <a:extLst>
              <a:ext uri="{FF2B5EF4-FFF2-40B4-BE49-F238E27FC236}">
                <a16:creationId xmlns:a16="http://schemas.microsoft.com/office/drawing/2014/main" id="{43DEB6B2-C278-6C93-C642-F3D4BC156963}"/>
              </a:ext>
            </a:extLst>
          </p:cNvPr>
          <p:cNvSpPr/>
          <p:nvPr/>
        </p:nvSpPr>
        <p:spPr>
          <a:xfrm>
            <a:off x="650556" y="4302598"/>
            <a:ext cx="3125978"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a16="http://schemas.microsoft.com/office/drawing/2014/main" id="{1641A9D4-B504-49D6-E180-81BE7ADA0180}"/>
              </a:ext>
            </a:extLst>
          </p:cNvPr>
          <p:cNvSpPr txBox="1">
            <a:spLocks/>
          </p:cNvSpPr>
          <p:nvPr/>
        </p:nvSpPr>
        <p:spPr>
          <a:xfrm>
            <a:off x="839062" y="5321735"/>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226</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7" name="タイトル 1">
            <a:extLst>
              <a:ext uri="{FF2B5EF4-FFF2-40B4-BE49-F238E27FC236}">
                <a16:creationId xmlns:a16="http://schemas.microsoft.com/office/drawing/2014/main" id="{BA73BFD5-35BA-9ADC-C75B-88F3E52F24F0}"/>
              </a:ext>
            </a:extLst>
          </p:cNvPr>
          <p:cNvSpPr txBox="1">
            <a:spLocks/>
          </p:cNvSpPr>
          <p:nvPr/>
        </p:nvSpPr>
        <p:spPr>
          <a:xfrm>
            <a:off x="4744790" y="3538761"/>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180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8" name="タイトル 1">
            <a:extLst>
              <a:ext uri="{FF2B5EF4-FFF2-40B4-BE49-F238E27FC236}">
                <a16:creationId xmlns:a16="http://schemas.microsoft.com/office/drawing/2014/main" id="{267A0987-6647-707C-BB93-35FFF2788E42}"/>
              </a:ext>
            </a:extLst>
          </p:cNvPr>
          <p:cNvSpPr txBox="1">
            <a:spLocks/>
          </p:cNvSpPr>
          <p:nvPr/>
        </p:nvSpPr>
        <p:spPr>
          <a:xfrm>
            <a:off x="4671481" y="2179183"/>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9" name="タイトル 1">
            <a:extLst>
              <a:ext uri="{FF2B5EF4-FFF2-40B4-BE49-F238E27FC236}">
                <a16:creationId xmlns:a16="http://schemas.microsoft.com/office/drawing/2014/main" id="{156F597C-940A-2206-046A-F94DB777696B}"/>
              </a:ext>
            </a:extLst>
          </p:cNvPr>
          <p:cNvSpPr txBox="1">
            <a:spLocks/>
          </p:cNvSpPr>
          <p:nvPr/>
        </p:nvSpPr>
        <p:spPr>
          <a:xfrm>
            <a:off x="4671481" y="2844188"/>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15</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21" name="正方形/長方形 20">
            <a:extLst>
              <a:ext uri="{FF2B5EF4-FFF2-40B4-BE49-F238E27FC236}">
                <a16:creationId xmlns:a16="http://schemas.microsoft.com/office/drawing/2014/main" id="{6768BB31-C694-E611-E6B5-A5762A9D18D2}"/>
              </a:ext>
            </a:extLst>
          </p:cNvPr>
          <p:cNvSpPr/>
          <p:nvPr/>
        </p:nvSpPr>
        <p:spPr>
          <a:xfrm>
            <a:off x="4758795" y="1129811"/>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タイトル 1">
            <a:extLst>
              <a:ext uri="{FF2B5EF4-FFF2-40B4-BE49-F238E27FC236}">
                <a16:creationId xmlns:a16="http://schemas.microsoft.com/office/drawing/2014/main" id="{128B9A1A-19D3-9C13-2F47-C302C8D33F9E}"/>
              </a:ext>
            </a:extLst>
          </p:cNvPr>
          <p:cNvSpPr txBox="1">
            <a:spLocks/>
          </p:cNvSpPr>
          <p:nvPr/>
        </p:nvSpPr>
        <p:spPr>
          <a:xfrm>
            <a:off x="5501238" y="1205184"/>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5</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24" name="タイトル 1">
            <a:extLst>
              <a:ext uri="{FF2B5EF4-FFF2-40B4-BE49-F238E27FC236}">
                <a16:creationId xmlns:a16="http://schemas.microsoft.com/office/drawing/2014/main" id="{091B591B-788D-14F1-C0B9-497B44ED6B28}"/>
              </a:ext>
            </a:extLst>
          </p:cNvPr>
          <p:cNvSpPr txBox="1">
            <a:spLocks/>
          </p:cNvSpPr>
          <p:nvPr/>
        </p:nvSpPr>
        <p:spPr>
          <a:xfrm>
            <a:off x="4793594" y="4450596"/>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85</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25" name="タイトル 1">
            <a:extLst>
              <a:ext uri="{FF2B5EF4-FFF2-40B4-BE49-F238E27FC236}">
                <a16:creationId xmlns:a16="http://schemas.microsoft.com/office/drawing/2014/main" id="{DD574059-61FB-7AA0-5C05-716F226D1DA0}"/>
              </a:ext>
            </a:extLst>
          </p:cNvPr>
          <p:cNvSpPr txBox="1">
            <a:spLocks/>
          </p:cNvSpPr>
          <p:nvPr/>
        </p:nvSpPr>
        <p:spPr>
          <a:xfrm>
            <a:off x="5939573" y="4928315"/>
            <a:ext cx="1703449"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※17</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27" name="正方形/長方形 26">
            <a:extLst>
              <a:ext uri="{FF2B5EF4-FFF2-40B4-BE49-F238E27FC236}">
                <a16:creationId xmlns:a16="http://schemas.microsoft.com/office/drawing/2014/main" id="{93542060-05EF-81C2-9E17-698E196E8109}"/>
              </a:ext>
            </a:extLst>
          </p:cNvPr>
          <p:cNvSpPr/>
          <p:nvPr/>
        </p:nvSpPr>
        <p:spPr>
          <a:xfrm>
            <a:off x="4570210" y="4295974"/>
            <a:ext cx="3125978"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タイトル 1">
            <a:extLst>
              <a:ext uri="{FF2B5EF4-FFF2-40B4-BE49-F238E27FC236}">
                <a16:creationId xmlns:a16="http://schemas.microsoft.com/office/drawing/2014/main" id="{4C34808A-834E-66ED-D0A1-D591E3336860}"/>
              </a:ext>
            </a:extLst>
          </p:cNvPr>
          <p:cNvSpPr txBox="1">
            <a:spLocks/>
          </p:cNvSpPr>
          <p:nvPr/>
        </p:nvSpPr>
        <p:spPr>
          <a:xfrm>
            <a:off x="4758715" y="5315111"/>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265</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30" name="正方形/長方形 29">
            <a:extLst>
              <a:ext uri="{FF2B5EF4-FFF2-40B4-BE49-F238E27FC236}">
                <a16:creationId xmlns:a16="http://schemas.microsoft.com/office/drawing/2014/main" id="{7FE00D49-0ECC-4FDD-86BE-BBA7C26D550F}"/>
              </a:ext>
            </a:extLst>
          </p:cNvPr>
          <p:cNvSpPr/>
          <p:nvPr/>
        </p:nvSpPr>
        <p:spPr>
          <a:xfrm>
            <a:off x="8723040" y="1129811"/>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タイトル 1">
            <a:extLst>
              <a:ext uri="{FF2B5EF4-FFF2-40B4-BE49-F238E27FC236}">
                <a16:creationId xmlns:a16="http://schemas.microsoft.com/office/drawing/2014/main" id="{75BD7E3C-13DD-51F2-4021-FB20CC261EDE}"/>
              </a:ext>
            </a:extLst>
          </p:cNvPr>
          <p:cNvSpPr txBox="1">
            <a:spLocks/>
          </p:cNvSpPr>
          <p:nvPr/>
        </p:nvSpPr>
        <p:spPr>
          <a:xfrm>
            <a:off x="9465484" y="1205184"/>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8</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32" name="タイトル 1">
            <a:extLst>
              <a:ext uri="{FF2B5EF4-FFF2-40B4-BE49-F238E27FC236}">
                <a16:creationId xmlns:a16="http://schemas.microsoft.com/office/drawing/2014/main" id="{50218782-B4FF-1D8A-4A95-B9B1CD066EA6}"/>
              </a:ext>
            </a:extLst>
          </p:cNvPr>
          <p:cNvSpPr txBox="1">
            <a:spLocks/>
          </p:cNvSpPr>
          <p:nvPr/>
        </p:nvSpPr>
        <p:spPr>
          <a:xfrm>
            <a:off x="8747034" y="3499713"/>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180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0" name="タイトル 1">
            <a:extLst>
              <a:ext uri="{FF2B5EF4-FFF2-40B4-BE49-F238E27FC236}">
                <a16:creationId xmlns:a16="http://schemas.microsoft.com/office/drawing/2014/main" id="{1591537B-0E2A-9630-063D-ACDE110399E8}"/>
              </a:ext>
            </a:extLst>
          </p:cNvPr>
          <p:cNvSpPr txBox="1">
            <a:spLocks/>
          </p:cNvSpPr>
          <p:nvPr/>
        </p:nvSpPr>
        <p:spPr>
          <a:xfrm>
            <a:off x="8673725" y="2140135"/>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1" name="タイトル 1">
            <a:extLst>
              <a:ext uri="{FF2B5EF4-FFF2-40B4-BE49-F238E27FC236}">
                <a16:creationId xmlns:a16="http://schemas.microsoft.com/office/drawing/2014/main" id="{FA6A5323-F6B6-C1C4-88D1-11FC4A828497}"/>
              </a:ext>
            </a:extLst>
          </p:cNvPr>
          <p:cNvSpPr txBox="1">
            <a:spLocks/>
          </p:cNvSpPr>
          <p:nvPr/>
        </p:nvSpPr>
        <p:spPr>
          <a:xfrm>
            <a:off x="8673725" y="2805140"/>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15</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42" name="タイトル 1">
            <a:extLst>
              <a:ext uri="{FF2B5EF4-FFF2-40B4-BE49-F238E27FC236}">
                <a16:creationId xmlns:a16="http://schemas.microsoft.com/office/drawing/2014/main" id="{7F38C49E-CC53-D542-10FE-E6B1D6EA5934}"/>
              </a:ext>
            </a:extLst>
          </p:cNvPr>
          <p:cNvSpPr txBox="1">
            <a:spLocks/>
          </p:cNvSpPr>
          <p:nvPr/>
        </p:nvSpPr>
        <p:spPr>
          <a:xfrm>
            <a:off x="8795838" y="4411548"/>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158</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3" name="タイトル 1">
            <a:extLst>
              <a:ext uri="{FF2B5EF4-FFF2-40B4-BE49-F238E27FC236}">
                <a16:creationId xmlns:a16="http://schemas.microsoft.com/office/drawing/2014/main" id="{1B2DAE72-0AAF-8DAF-75A6-9DB4BBAC1AF5}"/>
              </a:ext>
            </a:extLst>
          </p:cNvPr>
          <p:cNvSpPr txBox="1">
            <a:spLocks/>
          </p:cNvSpPr>
          <p:nvPr/>
        </p:nvSpPr>
        <p:spPr>
          <a:xfrm>
            <a:off x="9941817" y="4889267"/>
            <a:ext cx="1703449"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※32</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44" name="正方形/長方形 43">
            <a:extLst>
              <a:ext uri="{FF2B5EF4-FFF2-40B4-BE49-F238E27FC236}">
                <a16:creationId xmlns:a16="http://schemas.microsoft.com/office/drawing/2014/main" id="{BAE97498-4CF7-8CDA-4DDE-346904168E1C}"/>
              </a:ext>
            </a:extLst>
          </p:cNvPr>
          <p:cNvSpPr/>
          <p:nvPr/>
        </p:nvSpPr>
        <p:spPr>
          <a:xfrm>
            <a:off x="8572454" y="4256926"/>
            <a:ext cx="3125978"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タイトル 1">
            <a:extLst>
              <a:ext uri="{FF2B5EF4-FFF2-40B4-BE49-F238E27FC236}">
                <a16:creationId xmlns:a16="http://schemas.microsoft.com/office/drawing/2014/main" id="{41A8F04F-2D09-2745-02A3-D86097507308}"/>
              </a:ext>
            </a:extLst>
          </p:cNvPr>
          <p:cNvSpPr txBox="1">
            <a:spLocks/>
          </p:cNvSpPr>
          <p:nvPr/>
        </p:nvSpPr>
        <p:spPr>
          <a:xfrm>
            <a:off x="8760959" y="5276063"/>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338</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cxnSp>
        <p:nvCxnSpPr>
          <p:cNvPr id="46" name="直線コネクタ 45">
            <a:extLst>
              <a:ext uri="{FF2B5EF4-FFF2-40B4-BE49-F238E27FC236}">
                <a16:creationId xmlns:a16="http://schemas.microsoft.com/office/drawing/2014/main" id="{4A48F048-928F-2E4E-C64F-A11CE5CD31ED}"/>
              </a:ext>
            </a:extLst>
          </p:cNvPr>
          <p:cNvCxnSpPr>
            <a:cxnSpLocks/>
          </p:cNvCxnSpPr>
          <p:nvPr/>
        </p:nvCxnSpPr>
        <p:spPr>
          <a:xfrm>
            <a:off x="4112289" y="1185442"/>
            <a:ext cx="72979" cy="476912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FA522088-6009-D5EA-C379-79B3554917B7}"/>
              </a:ext>
            </a:extLst>
          </p:cNvPr>
          <p:cNvCxnSpPr>
            <a:cxnSpLocks/>
          </p:cNvCxnSpPr>
          <p:nvPr/>
        </p:nvCxnSpPr>
        <p:spPr>
          <a:xfrm>
            <a:off x="8129421" y="1044541"/>
            <a:ext cx="83073" cy="4910343"/>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9453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BBC7D-770C-3ED6-A1BC-66580B1D7A5F}"/>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E06C6A09-11D5-BB82-C04C-B615624B0725}"/>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受け取れる金額の差（</a:t>
            </a:r>
            <a:r>
              <a:rPr lang="en-US" altLang="ja-JP" dirty="0">
                <a:latin typeface="BIZ UDPゴシック" panose="020B0400000000000000" pitchFamily="50" charset="-128"/>
                <a:ea typeface="BIZ UDPゴシック" panose="020B0400000000000000" pitchFamily="50" charset="-128"/>
              </a:rPr>
              <a:t>30</a:t>
            </a:r>
            <a:r>
              <a:rPr lang="ja-JP" altLang="en-US" dirty="0">
                <a:latin typeface="BIZ UDPゴシック" panose="020B0400000000000000" pitchFamily="50" charset="-128"/>
                <a:ea typeface="BIZ UDPゴシック" panose="020B0400000000000000" pitchFamily="50" charset="-128"/>
              </a:rPr>
              <a:t>年）</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83C59CB8-1670-DE76-D557-6C347F45ADA4}"/>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4209BD7D-AED9-292C-4E83-880BEEA0977C}"/>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264E5D0A-DDC4-D149-CCE7-3D4B919A6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EA6A8F17-2F25-176A-CA55-8F30F17428B6}"/>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EE3950A1-D8F7-61EA-A6B4-7E7FD42277C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object 5">
            <a:extLst>
              <a:ext uri="{FF2B5EF4-FFF2-40B4-BE49-F238E27FC236}">
                <a16:creationId xmlns:a16="http://schemas.microsoft.com/office/drawing/2014/main" id="{741A856D-AAF2-150D-FE35-EC0B04CE3A42}"/>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
        <p:nvSpPr>
          <p:cNvPr id="4" name="タイトル 1">
            <a:extLst>
              <a:ext uri="{FF2B5EF4-FFF2-40B4-BE49-F238E27FC236}">
                <a16:creationId xmlns:a16="http://schemas.microsoft.com/office/drawing/2014/main" id="{9570C60C-5B62-66BA-D316-A0DCCD94EF79}"/>
              </a:ext>
            </a:extLst>
          </p:cNvPr>
          <p:cNvSpPr txBox="1">
            <a:spLocks/>
          </p:cNvSpPr>
          <p:nvPr/>
        </p:nvSpPr>
        <p:spPr>
          <a:xfrm>
            <a:off x="871332" y="3608025"/>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360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6" name="タイトル 1">
            <a:extLst>
              <a:ext uri="{FF2B5EF4-FFF2-40B4-BE49-F238E27FC236}">
                <a16:creationId xmlns:a16="http://schemas.microsoft.com/office/drawing/2014/main" id="{4E05E77B-BE52-9C18-6A9A-E880FF926867}"/>
              </a:ext>
            </a:extLst>
          </p:cNvPr>
          <p:cNvSpPr txBox="1">
            <a:spLocks/>
          </p:cNvSpPr>
          <p:nvPr/>
        </p:nvSpPr>
        <p:spPr>
          <a:xfrm>
            <a:off x="873940" y="4457220"/>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219</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7" name="タイトル 1">
            <a:extLst>
              <a:ext uri="{FF2B5EF4-FFF2-40B4-BE49-F238E27FC236}">
                <a16:creationId xmlns:a16="http://schemas.microsoft.com/office/drawing/2014/main" id="{3C849CEA-B02C-9105-3F61-8638AFC9319A}"/>
              </a:ext>
            </a:extLst>
          </p:cNvPr>
          <p:cNvSpPr txBox="1">
            <a:spLocks/>
          </p:cNvSpPr>
          <p:nvPr/>
        </p:nvSpPr>
        <p:spPr>
          <a:xfrm>
            <a:off x="2019920" y="4934939"/>
            <a:ext cx="1659136"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※44</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8" name="タイトル 1">
            <a:extLst>
              <a:ext uri="{FF2B5EF4-FFF2-40B4-BE49-F238E27FC236}">
                <a16:creationId xmlns:a16="http://schemas.microsoft.com/office/drawing/2014/main" id="{5DFA396D-0D48-0BA5-9F49-5001D0A0FBA1}"/>
              </a:ext>
            </a:extLst>
          </p:cNvPr>
          <p:cNvSpPr txBox="1">
            <a:spLocks/>
          </p:cNvSpPr>
          <p:nvPr/>
        </p:nvSpPr>
        <p:spPr>
          <a:xfrm>
            <a:off x="798022" y="2248447"/>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0" name="正方形/長方形 9">
            <a:extLst>
              <a:ext uri="{FF2B5EF4-FFF2-40B4-BE49-F238E27FC236}">
                <a16:creationId xmlns:a16="http://schemas.microsoft.com/office/drawing/2014/main" id="{8FAFA019-A8F2-2DDD-8E37-C11FC29380C4}"/>
              </a:ext>
            </a:extLst>
          </p:cNvPr>
          <p:cNvSpPr/>
          <p:nvPr/>
        </p:nvSpPr>
        <p:spPr>
          <a:xfrm>
            <a:off x="652062" y="1110069"/>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a:extLst>
              <a:ext uri="{FF2B5EF4-FFF2-40B4-BE49-F238E27FC236}">
                <a16:creationId xmlns:a16="http://schemas.microsoft.com/office/drawing/2014/main" id="{9DA0A5EA-97DC-6AC0-22A6-FEDA1B211319}"/>
              </a:ext>
            </a:extLst>
          </p:cNvPr>
          <p:cNvSpPr txBox="1">
            <a:spLocks/>
          </p:cNvSpPr>
          <p:nvPr/>
        </p:nvSpPr>
        <p:spPr>
          <a:xfrm>
            <a:off x="1394506" y="1185442"/>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3</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13" name="タイトル 1">
            <a:extLst>
              <a:ext uri="{FF2B5EF4-FFF2-40B4-BE49-F238E27FC236}">
                <a16:creationId xmlns:a16="http://schemas.microsoft.com/office/drawing/2014/main" id="{C7AE4FEF-54A5-B81A-E11D-E1605367921E}"/>
              </a:ext>
            </a:extLst>
          </p:cNvPr>
          <p:cNvSpPr txBox="1">
            <a:spLocks/>
          </p:cNvSpPr>
          <p:nvPr/>
        </p:nvSpPr>
        <p:spPr>
          <a:xfrm>
            <a:off x="798022" y="2913452"/>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30</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14" name="正方形/長方形 13">
            <a:extLst>
              <a:ext uri="{FF2B5EF4-FFF2-40B4-BE49-F238E27FC236}">
                <a16:creationId xmlns:a16="http://schemas.microsoft.com/office/drawing/2014/main" id="{5AEBBC8E-9819-9658-7DA5-542EA9C59F29}"/>
              </a:ext>
            </a:extLst>
          </p:cNvPr>
          <p:cNvSpPr/>
          <p:nvPr/>
        </p:nvSpPr>
        <p:spPr>
          <a:xfrm>
            <a:off x="650556" y="4302598"/>
            <a:ext cx="3125978"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a16="http://schemas.microsoft.com/office/drawing/2014/main" id="{AB0888F7-7565-5EE7-273D-52442462B8B7}"/>
              </a:ext>
            </a:extLst>
          </p:cNvPr>
          <p:cNvSpPr txBox="1">
            <a:spLocks/>
          </p:cNvSpPr>
          <p:nvPr/>
        </p:nvSpPr>
        <p:spPr>
          <a:xfrm>
            <a:off x="839062" y="5321735"/>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579</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7" name="タイトル 1">
            <a:extLst>
              <a:ext uri="{FF2B5EF4-FFF2-40B4-BE49-F238E27FC236}">
                <a16:creationId xmlns:a16="http://schemas.microsoft.com/office/drawing/2014/main" id="{EEB9729F-E760-F801-6D0A-64AC5239FF37}"/>
              </a:ext>
            </a:extLst>
          </p:cNvPr>
          <p:cNvSpPr txBox="1">
            <a:spLocks/>
          </p:cNvSpPr>
          <p:nvPr/>
        </p:nvSpPr>
        <p:spPr>
          <a:xfrm>
            <a:off x="4744790" y="3538761"/>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360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8" name="タイトル 1">
            <a:extLst>
              <a:ext uri="{FF2B5EF4-FFF2-40B4-BE49-F238E27FC236}">
                <a16:creationId xmlns:a16="http://schemas.microsoft.com/office/drawing/2014/main" id="{C2866777-172D-164F-AA4B-F3E01182BA61}"/>
              </a:ext>
            </a:extLst>
          </p:cNvPr>
          <p:cNvSpPr txBox="1">
            <a:spLocks/>
          </p:cNvSpPr>
          <p:nvPr/>
        </p:nvSpPr>
        <p:spPr>
          <a:xfrm>
            <a:off x="4671481" y="2179183"/>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19" name="タイトル 1">
            <a:extLst>
              <a:ext uri="{FF2B5EF4-FFF2-40B4-BE49-F238E27FC236}">
                <a16:creationId xmlns:a16="http://schemas.microsoft.com/office/drawing/2014/main" id="{0C85A3A2-8965-9456-1779-3640A3EECBB6}"/>
              </a:ext>
            </a:extLst>
          </p:cNvPr>
          <p:cNvSpPr txBox="1">
            <a:spLocks/>
          </p:cNvSpPr>
          <p:nvPr/>
        </p:nvSpPr>
        <p:spPr>
          <a:xfrm>
            <a:off x="4671481" y="2844188"/>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30</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21" name="正方形/長方形 20">
            <a:extLst>
              <a:ext uri="{FF2B5EF4-FFF2-40B4-BE49-F238E27FC236}">
                <a16:creationId xmlns:a16="http://schemas.microsoft.com/office/drawing/2014/main" id="{F13CB80D-35AC-8C90-5713-2D69FB0B67F2}"/>
              </a:ext>
            </a:extLst>
          </p:cNvPr>
          <p:cNvSpPr/>
          <p:nvPr/>
        </p:nvSpPr>
        <p:spPr>
          <a:xfrm>
            <a:off x="4758795" y="1129811"/>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タイトル 1">
            <a:extLst>
              <a:ext uri="{FF2B5EF4-FFF2-40B4-BE49-F238E27FC236}">
                <a16:creationId xmlns:a16="http://schemas.microsoft.com/office/drawing/2014/main" id="{EE942503-51FC-B3EC-DC8A-8F80CA4B9622}"/>
              </a:ext>
            </a:extLst>
          </p:cNvPr>
          <p:cNvSpPr txBox="1">
            <a:spLocks/>
          </p:cNvSpPr>
          <p:nvPr/>
        </p:nvSpPr>
        <p:spPr>
          <a:xfrm>
            <a:off x="5501238" y="1205184"/>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5</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24" name="タイトル 1">
            <a:extLst>
              <a:ext uri="{FF2B5EF4-FFF2-40B4-BE49-F238E27FC236}">
                <a16:creationId xmlns:a16="http://schemas.microsoft.com/office/drawing/2014/main" id="{B5B8C8DA-96D5-1365-3D91-5E89E8C1C264}"/>
              </a:ext>
            </a:extLst>
          </p:cNvPr>
          <p:cNvSpPr txBox="1">
            <a:spLocks/>
          </p:cNvSpPr>
          <p:nvPr/>
        </p:nvSpPr>
        <p:spPr>
          <a:xfrm>
            <a:off x="4793594" y="4450596"/>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450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25" name="タイトル 1">
            <a:extLst>
              <a:ext uri="{FF2B5EF4-FFF2-40B4-BE49-F238E27FC236}">
                <a16:creationId xmlns:a16="http://schemas.microsoft.com/office/drawing/2014/main" id="{4F3F5B8A-20D3-DC8E-C467-10BF1860BAC3}"/>
              </a:ext>
            </a:extLst>
          </p:cNvPr>
          <p:cNvSpPr txBox="1">
            <a:spLocks/>
          </p:cNvSpPr>
          <p:nvPr/>
        </p:nvSpPr>
        <p:spPr>
          <a:xfrm>
            <a:off x="5939573" y="4928315"/>
            <a:ext cx="1703449"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※90</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27" name="正方形/長方形 26">
            <a:extLst>
              <a:ext uri="{FF2B5EF4-FFF2-40B4-BE49-F238E27FC236}">
                <a16:creationId xmlns:a16="http://schemas.microsoft.com/office/drawing/2014/main" id="{672B56AB-E09B-0F88-847E-73E02A3EF9F9}"/>
              </a:ext>
            </a:extLst>
          </p:cNvPr>
          <p:cNvSpPr/>
          <p:nvPr/>
        </p:nvSpPr>
        <p:spPr>
          <a:xfrm>
            <a:off x="4570210" y="4295974"/>
            <a:ext cx="3125978"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タイトル 1">
            <a:extLst>
              <a:ext uri="{FF2B5EF4-FFF2-40B4-BE49-F238E27FC236}">
                <a16:creationId xmlns:a16="http://schemas.microsoft.com/office/drawing/2014/main" id="{9AA5BD65-65DE-17BB-DEA1-97879AF0B501}"/>
              </a:ext>
            </a:extLst>
          </p:cNvPr>
          <p:cNvSpPr txBox="1">
            <a:spLocks/>
          </p:cNvSpPr>
          <p:nvPr/>
        </p:nvSpPr>
        <p:spPr>
          <a:xfrm>
            <a:off x="4758715" y="5315111"/>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815</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30" name="正方形/長方形 29">
            <a:extLst>
              <a:ext uri="{FF2B5EF4-FFF2-40B4-BE49-F238E27FC236}">
                <a16:creationId xmlns:a16="http://schemas.microsoft.com/office/drawing/2014/main" id="{9DDA8AD5-8EF5-6E76-F5BB-C749137ABA5B}"/>
              </a:ext>
            </a:extLst>
          </p:cNvPr>
          <p:cNvSpPr/>
          <p:nvPr/>
        </p:nvSpPr>
        <p:spPr>
          <a:xfrm>
            <a:off x="8723040" y="1129811"/>
            <a:ext cx="2783385" cy="57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タイトル 1">
            <a:extLst>
              <a:ext uri="{FF2B5EF4-FFF2-40B4-BE49-F238E27FC236}">
                <a16:creationId xmlns:a16="http://schemas.microsoft.com/office/drawing/2014/main" id="{0B8A9707-2ABC-A0B5-83DC-05AC6D14D114}"/>
              </a:ext>
            </a:extLst>
          </p:cNvPr>
          <p:cNvSpPr txBox="1">
            <a:spLocks/>
          </p:cNvSpPr>
          <p:nvPr/>
        </p:nvSpPr>
        <p:spPr>
          <a:xfrm>
            <a:off x="9465484" y="1205184"/>
            <a:ext cx="1835041"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rgbClr val="FFFF00"/>
                </a:solidFill>
                <a:latin typeface="BIZ UDPゴシック" panose="020B0400000000000000" pitchFamily="50" charset="-128"/>
                <a:ea typeface="BIZ UDPゴシック" panose="020B0400000000000000" pitchFamily="50" charset="-128"/>
              </a:rPr>
              <a:t>年率：</a:t>
            </a:r>
            <a:r>
              <a:rPr lang="en-US" altLang="ja-JP" sz="2667" dirty="0">
                <a:solidFill>
                  <a:srgbClr val="FFFF00"/>
                </a:solidFill>
                <a:latin typeface="BIZ UDPゴシック" panose="020B0400000000000000" pitchFamily="50" charset="-128"/>
                <a:ea typeface="BIZ UDPゴシック" panose="020B0400000000000000" pitchFamily="50" charset="-128"/>
              </a:rPr>
              <a:t>8</a:t>
            </a:r>
            <a:r>
              <a:rPr lang="ja-JP" altLang="en-US" sz="2667" dirty="0">
                <a:solidFill>
                  <a:srgbClr val="FFFF00"/>
                </a:solidFill>
                <a:latin typeface="BIZ UDPゴシック" panose="020B0400000000000000" pitchFamily="50" charset="-128"/>
                <a:ea typeface="BIZ UDPゴシック" panose="020B0400000000000000" pitchFamily="50" charset="-128"/>
              </a:rPr>
              <a:t>％</a:t>
            </a:r>
          </a:p>
        </p:txBody>
      </p:sp>
      <p:sp>
        <p:nvSpPr>
          <p:cNvPr id="32" name="タイトル 1">
            <a:extLst>
              <a:ext uri="{FF2B5EF4-FFF2-40B4-BE49-F238E27FC236}">
                <a16:creationId xmlns:a16="http://schemas.microsoft.com/office/drawing/2014/main" id="{01092A57-83C1-6D93-1A0D-0F106DDAA06D}"/>
              </a:ext>
            </a:extLst>
          </p:cNvPr>
          <p:cNvSpPr txBox="1">
            <a:spLocks/>
          </p:cNvSpPr>
          <p:nvPr/>
        </p:nvSpPr>
        <p:spPr>
          <a:xfrm>
            <a:off x="8747034" y="3499713"/>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積立額：</a:t>
            </a:r>
            <a:r>
              <a:rPr lang="en-US" altLang="ja-JP" sz="2667" dirty="0">
                <a:solidFill>
                  <a:srgbClr val="FF0000"/>
                </a:solidFill>
                <a:latin typeface="BIZ UDPゴシック" panose="020B0400000000000000" pitchFamily="50" charset="-128"/>
                <a:ea typeface="BIZ UDPゴシック" panose="020B0400000000000000" pitchFamily="50" charset="-128"/>
              </a:rPr>
              <a:t>360</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0" name="タイトル 1">
            <a:extLst>
              <a:ext uri="{FF2B5EF4-FFF2-40B4-BE49-F238E27FC236}">
                <a16:creationId xmlns:a16="http://schemas.microsoft.com/office/drawing/2014/main" id="{ADA248ED-3584-C0C4-493C-21967B083DC9}"/>
              </a:ext>
            </a:extLst>
          </p:cNvPr>
          <p:cNvSpPr txBox="1">
            <a:spLocks/>
          </p:cNvSpPr>
          <p:nvPr/>
        </p:nvSpPr>
        <p:spPr>
          <a:xfrm>
            <a:off x="8673725" y="2140135"/>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毎月の積立：</a:t>
            </a:r>
            <a:r>
              <a:rPr lang="en-US" altLang="ja-JP" sz="2667" dirty="0">
                <a:solidFill>
                  <a:srgbClr val="FF0000"/>
                </a:solidFill>
                <a:latin typeface="BIZ UDPゴシック" panose="020B0400000000000000" pitchFamily="50" charset="-128"/>
                <a:ea typeface="BIZ UDPゴシック" panose="020B0400000000000000" pitchFamily="50" charset="-128"/>
              </a:rPr>
              <a:t>1</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1" name="タイトル 1">
            <a:extLst>
              <a:ext uri="{FF2B5EF4-FFF2-40B4-BE49-F238E27FC236}">
                <a16:creationId xmlns:a16="http://schemas.microsoft.com/office/drawing/2014/main" id="{DF347B1A-B9A5-307C-D39E-769AF9531644}"/>
              </a:ext>
            </a:extLst>
          </p:cNvPr>
          <p:cNvSpPr txBox="1">
            <a:spLocks/>
          </p:cNvSpPr>
          <p:nvPr/>
        </p:nvSpPr>
        <p:spPr>
          <a:xfrm>
            <a:off x="8673725" y="2805140"/>
            <a:ext cx="2996710"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b="0" dirty="0">
                <a:solidFill>
                  <a:schemeClr val="tx1"/>
                </a:solidFill>
                <a:latin typeface="BIZ UDPゴシック" panose="020B0400000000000000" pitchFamily="50" charset="-128"/>
                <a:ea typeface="BIZ UDPゴシック" panose="020B0400000000000000" pitchFamily="50" charset="-128"/>
              </a:rPr>
              <a:t>積立期間：</a:t>
            </a:r>
            <a:r>
              <a:rPr lang="en-US" altLang="ja-JP" sz="2667" dirty="0">
                <a:solidFill>
                  <a:srgbClr val="FF0000"/>
                </a:solidFill>
                <a:latin typeface="BIZ UDPゴシック" panose="020B0400000000000000" pitchFamily="50" charset="-128"/>
                <a:ea typeface="BIZ UDPゴシック" panose="020B0400000000000000" pitchFamily="50" charset="-128"/>
              </a:rPr>
              <a:t>30</a:t>
            </a:r>
            <a:r>
              <a:rPr lang="ja-JP" altLang="en-US" sz="2667" dirty="0">
                <a:solidFill>
                  <a:srgbClr val="FF0000"/>
                </a:solidFill>
                <a:latin typeface="BIZ UDPゴシック" panose="020B0400000000000000" pitchFamily="50" charset="-128"/>
                <a:ea typeface="BIZ UDPゴシック" panose="020B0400000000000000" pitchFamily="50" charset="-128"/>
              </a:rPr>
              <a:t>年</a:t>
            </a:r>
          </a:p>
        </p:txBody>
      </p:sp>
      <p:sp>
        <p:nvSpPr>
          <p:cNvPr id="42" name="タイトル 1">
            <a:extLst>
              <a:ext uri="{FF2B5EF4-FFF2-40B4-BE49-F238E27FC236}">
                <a16:creationId xmlns:a16="http://schemas.microsoft.com/office/drawing/2014/main" id="{A627A4EE-AA53-8082-03B6-7C1A5038DDED}"/>
              </a:ext>
            </a:extLst>
          </p:cNvPr>
          <p:cNvSpPr txBox="1">
            <a:spLocks/>
          </p:cNvSpPr>
          <p:nvPr/>
        </p:nvSpPr>
        <p:spPr>
          <a:xfrm>
            <a:off x="8795838" y="4411548"/>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運用益：</a:t>
            </a:r>
            <a:r>
              <a:rPr lang="en-US" altLang="ja-JP" sz="2667" dirty="0">
                <a:solidFill>
                  <a:srgbClr val="FF0000"/>
                </a:solidFill>
                <a:latin typeface="BIZ UDPゴシック" panose="020B0400000000000000" pitchFamily="50" charset="-128"/>
                <a:ea typeface="BIZ UDPゴシック" panose="020B0400000000000000" pitchFamily="50" charset="-128"/>
              </a:rPr>
              <a:t>1,048</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sp>
        <p:nvSpPr>
          <p:cNvPr id="43" name="タイトル 1">
            <a:extLst>
              <a:ext uri="{FF2B5EF4-FFF2-40B4-BE49-F238E27FC236}">
                <a16:creationId xmlns:a16="http://schemas.microsoft.com/office/drawing/2014/main" id="{6E638D7A-A4E4-BE13-F63D-AFF54AC9DF08}"/>
              </a:ext>
            </a:extLst>
          </p:cNvPr>
          <p:cNvSpPr txBox="1">
            <a:spLocks/>
          </p:cNvSpPr>
          <p:nvPr/>
        </p:nvSpPr>
        <p:spPr>
          <a:xfrm>
            <a:off x="9941817" y="4889267"/>
            <a:ext cx="1839955" cy="205121"/>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en-US" altLang="ja-JP" sz="1333" b="0" dirty="0">
                <a:solidFill>
                  <a:schemeClr val="tx1"/>
                </a:solidFill>
                <a:latin typeface="BIZ UDPゴシック" panose="020B0400000000000000" pitchFamily="50" charset="-128"/>
                <a:ea typeface="BIZ UDPゴシック" panose="020B0400000000000000" pitchFamily="50" charset="-128"/>
              </a:rPr>
              <a:t>※209</a:t>
            </a:r>
            <a:r>
              <a:rPr lang="ja-JP" altLang="en-US" sz="1333" b="0" dirty="0">
                <a:solidFill>
                  <a:schemeClr val="tx1"/>
                </a:solidFill>
                <a:latin typeface="BIZ UDPゴシック" panose="020B0400000000000000" pitchFamily="50" charset="-128"/>
                <a:ea typeface="BIZ UDPゴシック" panose="020B0400000000000000" pitchFamily="50" charset="-128"/>
              </a:rPr>
              <a:t>万円分が非課税</a:t>
            </a:r>
          </a:p>
        </p:txBody>
      </p:sp>
      <p:sp>
        <p:nvSpPr>
          <p:cNvPr id="44" name="正方形/長方形 43">
            <a:extLst>
              <a:ext uri="{FF2B5EF4-FFF2-40B4-BE49-F238E27FC236}">
                <a16:creationId xmlns:a16="http://schemas.microsoft.com/office/drawing/2014/main" id="{FB18CE23-5309-6D31-0E02-EA1E172CA008}"/>
              </a:ext>
            </a:extLst>
          </p:cNvPr>
          <p:cNvSpPr/>
          <p:nvPr/>
        </p:nvSpPr>
        <p:spPr>
          <a:xfrm>
            <a:off x="8572454" y="4256926"/>
            <a:ext cx="3417356" cy="15479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タイトル 1">
            <a:extLst>
              <a:ext uri="{FF2B5EF4-FFF2-40B4-BE49-F238E27FC236}">
                <a16:creationId xmlns:a16="http://schemas.microsoft.com/office/drawing/2014/main" id="{F522F31D-0DAC-50B1-F470-1063367334EE}"/>
              </a:ext>
            </a:extLst>
          </p:cNvPr>
          <p:cNvSpPr txBox="1">
            <a:spLocks/>
          </p:cNvSpPr>
          <p:nvPr/>
        </p:nvSpPr>
        <p:spPr>
          <a:xfrm>
            <a:off x="8760959" y="5276063"/>
            <a:ext cx="3696269" cy="410433"/>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2667" dirty="0">
                <a:solidFill>
                  <a:schemeClr val="tx1"/>
                </a:solidFill>
                <a:latin typeface="BIZ UDPゴシック" panose="020B0400000000000000" pitchFamily="50" charset="-128"/>
                <a:ea typeface="BIZ UDPゴシック" panose="020B0400000000000000" pitchFamily="50" charset="-128"/>
              </a:rPr>
              <a:t>退職金：</a:t>
            </a:r>
            <a:r>
              <a:rPr lang="en-US" altLang="ja-JP" sz="2667" dirty="0">
                <a:solidFill>
                  <a:srgbClr val="FF0000"/>
                </a:solidFill>
                <a:latin typeface="BIZ UDPゴシック" panose="020B0400000000000000" pitchFamily="50" charset="-128"/>
                <a:ea typeface="BIZ UDPゴシック" panose="020B0400000000000000" pitchFamily="50" charset="-128"/>
              </a:rPr>
              <a:t>1,409</a:t>
            </a:r>
            <a:r>
              <a:rPr lang="ja-JP" altLang="en-US" sz="2667" dirty="0">
                <a:solidFill>
                  <a:srgbClr val="FF0000"/>
                </a:solidFill>
                <a:latin typeface="BIZ UDPゴシック" panose="020B0400000000000000" pitchFamily="50" charset="-128"/>
                <a:ea typeface="BIZ UDPゴシック" panose="020B0400000000000000" pitchFamily="50" charset="-128"/>
              </a:rPr>
              <a:t>万円</a:t>
            </a:r>
          </a:p>
        </p:txBody>
      </p:sp>
      <p:cxnSp>
        <p:nvCxnSpPr>
          <p:cNvPr id="46" name="直線コネクタ 45">
            <a:extLst>
              <a:ext uri="{FF2B5EF4-FFF2-40B4-BE49-F238E27FC236}">
                <a16:creationId xmlns:a16="http://schemas.microsoft.com/office/drawing/2014/main" id="{89B410C5-044B-0925-AD03-7DB694C161BF}"/>
              </a:ext>
            </a:extLst>
          </p:cNvPr>
          <p:cNvCxnSpPr>
            <a:cxnSpLocks/>
          </p:cNvCxnSpPr>
          <p:nvPr/>
        </p:nvCxnSpPr>
        <p:spPr>
          <a:xfrm>
            <a:off x="4112289" y="1185442"/>
            <a:ext cx="72979" cy="476912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5F6EF438-9476-C038-3D20-D21713C65900}"/>
              </a:ext>
            </a:extLst>
          </p:cNvPr>
          <p:cNvCxnSpPr>
            <a:cxnSpLocks/>
          </p:cNvCxnSpPr>
          <p:nvPr/>
        </p:nvCxnSpPr>
        <p:spPr>
          <a:xfrm>
            <a:off x="8129421" y="1044541"/>
            <a:ext cx="83073" cy="4910343"/>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06944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830A4-542D-13D9-0F77-B1DA2AF4D88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5D6FD83-AA0B-863A-6DCE-730F1ABD7DE8}"/>
              </a:ext>
            </a:extLst>
          </p:cNvPr>
          <p:cNvSpPr txBox="1"/>
          <p:nvPr/>
        </p:nvSpPr>
        <p:spPr>
          <a:xfrm>
            <a:off x="429726" y="273835"/>
            <a:ext cx="2923073" cy="289823"/>
          </a:xfrm>
          <a:prstGeom prst="rect">
            <a:avLst/>
          </a:prstGeom>
        </p:spPr>
        <p:txBody>
          <a:bodyPr vert="horz" wrap="square" lIns="0" tIns="12700" rIns="0" bIns="0" rtlCol="0">
            <a:spAutoFit/>
          </a:bodyPr>
          <a:lstStyle/>
          <a:p>
            <a:pPr marL="12700">
              <a:lnSpc>
                <a:spcPct val="100000"/>
              </a:lnSpc>
              <a:spcBef>
                <a:spcPts val="100"/>
              </a:spcBef>
            </a:pPr>
            <a:r>
              <a:rPr lang="ja-JP" altLang="en-US" b="1" spc="-25" dirty="0">
                <a:solidFill>
                  <a:srgbClr val="142E77"/>
                </a:solidFill>
                <a:latin typeface="BIZ UDPゴシック" panose="020B0400000000000000" pitchFamily="50" charset="-128"/>
                <a:ea typeface="BIZ UDPゴシック" panose="020B0400000000000000" pitchFamily="50" charset="-128"/>
                <a:cs typeface="游明朝 Demibold"/>
              </a:rPr>
              <a:t>ドルコスト平均法</a:t>
            </a:r>
            <a:endParaRPr sz="1800" dirty="0">
              <a:latin typeface="BIZ UDPゴシック" panose="020B0400000000000000" pitchFamily="50" charset="-128"/>
              <a:ea typeface="BIZ UDPゴシック" panose="020B0400000000000000" pitchFamily="50" charset="-128"/>
              <a:cs typeface="游明朝 Demibold"/>
            </a:endParaRPr>
          </a:p>
        </p:txBody>
      </p:sp>
      <p:sp>
        <p:nvSpPr>
          <p:cNvPr id="12" name="テキスト プレースホルダー 2">
            <a:extLst>
              <a:ext uri="{FF2B5EF4-FFF2-40B4-BE49-F238E27FC236}">
                <a16:creationId xmlns:a16="http://schemas.microsoft.com/office/drawing/2014/main" id="{D7AB7A93-F53C-183F-8AE7-60C046B81138}"/>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13" name="図 12">
            <a:extLst>
              <a:ext uri="{FF2B5EF4-FFF2-40B4-BE49-F238E27FC236}">
                <a16:creationId xmlns:a16="http://schemas.microsoft.com/office/drawing/2014/main" id="{ABC6D84C-B265-1215-0F26-6758A12400DB}"/>
              </a:ext>
            </a:extLst>
          </p:cNvPr>
          <p:cNvPicPr>
            <a:picLocks noChangeAspect="1"/>
          </p:cNvPicPr>
          <p:nvPr/>
        </p:nvPicPr>
        <p:blipFill>
          <a:blip r:embed="rId2"/>
          <a:stretch>
            <a:fillRect/>
          </a:stretch>
        </p:blipFill>
        <p:spPr>
          <a:xfrm>
            <a:off x="9224658" y="389975"/>
            <a:ext cx="2705100" cy="266700"/>
          </a:xfrm>
          <a:prstGeom prst="rect">
            <a:avLst/>
          </a:prstGeom>
        </p:spPr>
      </p:pic>
      <p:sp>
        <p:nvSpPr>
          <p:cNvPr id="15" name="正方形/長方形 14">
            <a:extLst>
              <a:ext uri="{FF2B5EF4-FFF2-40B4-BE49-F238E27FC236}">
                <a16:creationId xmlns:a16="http://schemas.microsoft.com/office/drawing/2014/main" id="{9A43D4E1-87E6-5B2D-0AD5-FCD8B6902FA3}"/>
              </a:ext>
            </a:extLst>
          </p:cNvPr>
          <p:cNvSpPr/>
          <p:nvPr/>
        </p:nvSpPr>
        <p:spPr>
          <a:xfrm>
            <a:off x="10363200" y="0"/>
            <a:ext cx="1399073" cy="428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D1A7EE48-BCED-FC7E-9215-5D11D5CFF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11" name="object 5">
            <a:extLst>
              <a:ext uri="{FF2B5EF4-FFF2-40B4-BE49-F238E27FC236}">
                <a16:creationId xmlns:a16="http://schemas.microsoft.com/office/drawing/2014/main" id="{7E23E124-7773-EB7F-3EDA-963B85A924FB}"/>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pic>
        <p:nvPicPr>
          <p:cNvPr id="17" name="図 16">
            <a:extLst>
              <a:ext uri="{FF2B5EF4-FFF2-40B4-BE49-F238E27FC236}">
                <a16:creationId xmlns:a16="http://schemas.microsoft.com/office/drawing/2014/main" id="{2177EE97-E567-E894-955B-CC3AA8CCC5E3}"/>
              </a:ext>
            </a:extLst>
          </p:cNvPr>
          <p:cNvPicPr>
            <a:picLocks noChangeAspect="1"/>
          </p:cNvPicPr>
          <p:nvPr/>
        </p:nvPicPr>
        <p:blipFill>
          <a:blip r:embed="rId4"/>
          <a:stretch>
            <a:fillRect/>
          </a:stretch>
        </p:blipFill>
        <p:spPr>
          <a:xfrm>
            <a:off x="0" y="909065"/>
            <a:ext cx="12192000" cy="4239876"/>
          </a:xfrm>
          <a:prstGeom prst="rect">
            <a:avLst/>
          </a:prstGeom>
        </p:spPr>
      </p:pic>
      <p:sp>
        <p:nvSpPr>
          <p:cNvPr id="18" name="object 2">
            <a:extLst>
              <a:ext uri="{FF2B5EF4-FFF2-40B4-BE49-F238E27FC236}">
                <a16:creationId xmlns:a16="http://schemas.microsoft.com/office/drawing/2014/main" id="{BF5969C6-8260-EC48-F8AB-F99FD68F9300}"/>
              </a:ext>
            </a:extLst>
          </p:cNvPr>
          <p:cNvSpPr txBox="1"/>
          <p:nvPr/>
        </p:nvSpPr>
        <p:spPr>
          <a:xfrm>
            <a:off x="2590800" y="5493944"/>
            <a:ext cx="7390130" cy="475130"/>
          </a:xfrm>
          <a:prstGeom prst="rect">
            <a:avLst/>
          </a:prstGeom>
        </p:spPr>
        <p:txBody>
          <a:bodyPr vert="horz" wrap="square" lIns="0" tIns="13335" rIns="0" bIns="0" rtlCol="0">
            <a:spAutoFit/>
          </a:bodyPr>
          <a:lstStyle/>
          <a:p>
            <a:pPr marL="12700">
              <a:lnSpc>
                <a:spcPct val="100000"/>
              </a:lnSpc>
              <a:spcBef>
                <a:spcPts val="105"/>
              </a:spcBef>
            </a:pPr>
            <a:r>
              <a:rPr lang="en-US" altLang="ja-JP" sz="3000" b="1" spc="95" dirty="0">
                <a:latin typeface="BIZ UDPゴシック" panose="020B0400000000000000" pitchFamily="50" charset="-128"/>
                <a:ea typeface="BIZ UDPゴシック" panose="020B0400000000000000" pitchFamily="50" charset="-128"/>
                <a:cs typeface="游明朝 Demibold"/>
              </a:rPr>
              <a:t>A</a:t>
            </a:r>
            <a:r>
              <a:rPr lang="ja-JP" altLang="en-US" sz="3000" b="1" spc="95" dirty="0">
                <a:latin typeface="BIZ UDPゴシック" panose="020B0400000000000000" pitchFamily="50" charset="-128"/>
                <a:ea typeface="BIZ UDPゴシック" panose="020B0400000000000000" pitchFamily="50" charset="-128"/>
                <a:cs typeface="游明朝 Demibold"/>
              </a:rPr>
              <a:t>または</a:t>
            </a:r>
            <a:r>
              <a:rPr lang="en-US" altLang="ja-JP" sz="3000" b="1" spc="95" dirty="0">
                <a:latin typeface="BIZ UDPゴシック" panose="020B0400000000000000" pitchFamily="50" charset="-128"/>
                <a:ea typeface="BIZ UDPゴシック" panose="020B0400000000000000" pitchFamily="50" charset="-128"/>
                <a:cs typeface="游明朝 Demibold"/>
              </a:rPr>
              <a:t>B</a:t>
            </a:r>
            <a:r>
              <a:rPr lang="ja-JP" altLang="en-US" sz="3000" b="1" spc="95" dirty="0">
                <a:latin typeface="BIZ UDPゴシック" panose="020B0400000000000000" pitchFamily="50" charset="-128"/>
                <a:ea typeface="BIZ UDPゴシック" panose="020B0400000000000000" pitchFamily="50" charset="-128"/>
                <a:cs typeface="游明朝 Demibold"/>
              </a:rPr>
              <a:t>のどちらが利益出ているか？</a:t>
            </a:r>
            <a:endParaRPr sz="3000" dirty="0">
              <a:latin typeface="BIZ UDPゴシック" panose="020B0400000000000000" pitchFamily="50" charset="-128"/>
              <a:ea typeface="BIZ UDPゴシック" panose="020B0400000000000000" pitchFamily="50" charset="-128"/>
              <a:cs typeface="游明朝 Demibold"/>
            </a:endParaRPr>
          </a:p>
        </p:txBody>
      </p:sp>
    </p:spTree>
    <p:extLst>
      <p:ext uri="{BB962C8B-B14F-4D97-AF65-F5344CB8AC3E}">
        <p14:creationId xmlns:p14="http://schemas.microsoft.com/office/powerpoint/2010/main" val="2061793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CFEB3-3E15-C7A9-1CE3-2EEB56C6FAD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91A094A-267B-50EA-F200-3F87F4EDC1AD}"/>
              </a:ext>
            </a:extLst>
          </p:cNvPr>
          <p:cNvSpPr txBox="1"/>
          <p:nvPr/>
        </p:nvSpPr>
        <p:spPr>
          <a:xfrm>
            <a:off x="429726" y="273835"/>
            <a:ext cx="2923073" cy="289823"/>
          </a:xfrm>
          <a:prstGeom prst="rect">
            <a:avLst/>
          </a:prstGeom>
        </p:spPr>
        <p:txBody>
          <a:bodyPr vert="horz" wrap="square" lIns="0" tIns="12700" rIns="0" bIns="0" rtlCol="0">
            <a:spAutoFit/>
          </a:bodyPr>
          <a:lstStyle/>
          <a:p>
            <a:pPr marL="12700">
              <a:lnSpc>
                <a:spcPct val="100000"/>
              </a:lnSpc>
              <a:spcBef>
                <a:spcPts val="100"/>
              </a:spcBef>
            </a:pPr>
            <a:r>
              <a:rPr lang="ja-JP" altLang="en-US" b="1" spc="-25" dirty="0">
                <a:solidFill>
                  <a:srgbClr val="142E77"/>
                </a:solidFill>
                <a:latin typeface="BIZ UDPゴシック" panose="020B0400000000000000" pitchFamily="50" charset="-128"/>
                <a:ea typeface="BIZ UDPゴシック" panose="020B0400000000000000" pitchFamily="50" charset="-128"/>
                <a:cs typeface="游明朝 Demibold"/>
              </a:rPr>
              <a:t>ドルコスト平均法</a:t>
            </a:r>
            <a:endParaRPr sz="1800" dirty="0">
              <a:latin typeface="BIZ UDPゴシック" panose="020B0400000000000000" pitchFamily="50" charset="-128"/>
              <a:ea typeface="BIZ UDPゴシック" panose="020B0400000000000000" pitchFamily="50" charset="-128"/>
              <a:cs typeface="游明朝 Demibold"/>
            </a:endParaRPr>
          </a:p>
        </p:txBody>
      </p:sp>
      <p:sp>
        <p:nvSpPr>
          <p:cNvPr id="12" name="テキスト プレースホルダー 2">
            <a:extLst>
              <a:ext uri="{FF2B5EF4-FFF2-40B4-BE49-F238E27FC236}">
                <a16:creationId xmlns:a16="http://schemas.microsoft.com/office/drawing/2014/main" id="{E20FC186-83C0-6237-D25D-6F34E15742D5}"/>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13" name="図 12">
            <a:extLst>
              <a:ext uri="{FF2B5EF4-FFF2-40B4-BE49-F238E27FC236}">
                <a16:creationId xmlns:a16="http://schemas.microsoft.com/office/drawing/2014/main" id="{DB08FB88-8430-D227-F771-6C3E2B042059}"/>
              </a:ext>
            </a:extLst>
          </p:cNvPr>
          <p:cNvPicPr>
            <a:picLocks noChangeAspect="1"/>
          </p:cNvPicPr>
          <p:nvPr/>
        </p:nvPicPr>
        <p:blipFill>
          <a:blip r:embed="rId2"/>
          <a:stretch>
            <a:fillRect/>
          </a:stretch>
        </p:blipFill>
        <p:spPr>
          <a:xfrm>
            <a:off x="9224658" y="389975"/>
            <a:ext cx="2705100" cy="266700"/>
          </a:xfrm>
          <a:prstGeom prst="rect">
            <a:avLst/>
          </a:prstGeom>
        </p:spPr>
      </p:pic>
      <p:sp>
        <p:nvSpPr>
          <p:cNvPr id="15" name="正方形/長方形 14">
            <a:extLst>
              <a:ext uri="{FF2B5EF4-FFF2-40B4-BE49-F238E27FC236}">
                <a16:creationId xmlns:a16="http://schemas.microsoft.com/office/drawing/2014/main" id="{7B310924-FD90-5595-3172-14AC3241B13D}"/>
              </a:ext>
            </a:extLst>
          </p:cNvPr>
          <p:cNvSpPr/>
          <p:nvPr/>
        </p:nvSpPr>
        <p:spPr>
          <a:xfrm>
            <a:off x="10363200" y="0"/>
            <a:ext cx="1399073" cy="428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A317E49B-836B-CC09-97EC-68D8A860F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11" name="object 5">
            <a:extLst>
              <a:ext uri="{FF2B5EF4-FFF2-40B4-BE49-F238E27FC236}">
                <a16:creationId xmlns:a16="http://schemas.microsoft.com/office/drawing/2014/main" id="{86EDEEFF-1F7F-49C3-4895-BCAE6C551A88}"/>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pic>
        <p:nvPicPr>
          <p:cNvPr id="17" name="図 16">
            <a:extLst>
              <a:ext uri="{FF2B5EF4-FFF2-40B4-BE49-F238E27FC236}">
                <a16:creationId xmlns:a16="http://schemas.microsoft.com/office/drawing/2014/main" id="{71C7DD4E-FE9B-7B65-6687-7A0276B6FD1F}"/>
              </a:ext>
            </a:extLst>
          </p:cNvPr>
          <p:cNvPicPr>
            <a:picLocks noChangeAspect="1"/>
          </p:cNvPicPr>
          <p:nvPr/>
        </p:nvPicPr>
        <p:blipFill>
          <a:blip r:embed="rId4"/>
          <a:stretch>
            <a:fillRect/>
          </a:stretch>
        </p:blipFill>
        <p:spPr>
          <a:xfrm>
            <a:off x="0" y="909065"/>
            <a:ext cx="12192000" cy="4239876"/>
          </a:xfrm>
          <a:prstGeom prst="rect">
            <a:avLst/>
          </a:prstGeom>
        </p:spPr>
      </p:pic>
      <p:sp>
        <p:nvSpPr>
          <p:cNvPr id="2" name="TextBox 204">
            <a:extLst>
              <a:ext uri="{FF2B5EF4-FFF2-40B4-BE49-F238E27FC236}">
                <a16:creationId xmlns:a16="http://schemas.microsoft.com/office/drawing/2014/main" id="{3CA765F3-571B-B517-2D5B-D2211E0A18F5}"/>
              </a:ext>
            </a:extLst>
          </p:cNvPr>
          <p:cNvSpPr txBox="1"/>
          <p:nvPr/>
        </p:nvSpPr>
        <p:spPr>
          <a:xfrm>
            <a:off x="7105040" y="5680752"/>
            <a:ext cx="4477360" cy="536365"/>
          </a:xfrm>
          <a:prstGeom prst="rect">
            <a:avLst/>
          </a:prstGeom>
        </p:spPr>
        <p:txBody>
          <a:bodyPr lIns="0" tIns="0" rIns="0" bIns="0" rtlCol="0" anchor="t">
            <a:spAutoFit/>
          </a:bodyPr>
          <a:lstStyle/>
          <a:p>
            <a:pPr algn="ctr">
              <a:lnSpc>
                <a:spcPts val="4969"/>
              </a:lnSpc>
              <a:spcBef>
                <a:spcPct val="0"/>
              </a:spcBef>
            </a:pPr>
            <a:r>
              <a:rPr lang="en-US" sz="3000" b="1" dirty="0">
                <a:solidFill>
                  <a:srgbClr val="FF0000"/>
                </a:solidFill>
                <a:latin typeface="BIZ UDPゴシック" panose="020B0400000000000000" pitchFamily="50" charset="-128"/>
                <a:ea typeface="BIZ UDPゴシック" panose="020B0400000000000000" pitchFamily="50" charset="-128"/>
                <a:cs typeface="Source Han Sans JP Bold"/>
                <a:sym typeface="Source Han Sans JP Bold"/>
              </a:rPr>
              <a:t>34,000円の利益</a:t>
            </a:r>
          </a:p>
        </p:txBody>
      </p:sp>
      <p:sp>
        <p:nvSpPr>
          <p:cNvPr id="4" name="TextBox 205">
            <a:extLst>
              <a:ext uri="{FF2B5EF4-FFF2-40B4-BE49-F238E27FC236}">
                <a16:creationId xmlns:a16="http://schemas.microsoft.com/office/drawing/2014/main" id="{2AAABFC5-38A0-1C95-DE34-B7124F7732A5}"/>
              </a:ext>
            </a:extLst>
          </p:cNvPr>
          <p:cNvSpPr txBox="1"/>
          <p:nvPr/>
        </p:nvSpPr>
        <p:spPr>
          <a:xfrm>
            <a:off x="4191000" y="5078382"/>
            <a:ext cx="10287843" cy="469744"/>
          </a:xfrm>
          <a:prstGeom prst="rect">
            <a:avLst/>
          </a:prstGeom>
        </p:spPr>
        <p:txBody>
          <a:bodyPr wrap="square" lIns="0" tIns="0" rIns="0" bIns="0" rtlCol="0" anchor="t">
            <a:spAutoFit/>
          </a:bodyPr>
          <a:lstStyle/>
          <a:p>
            <a:pPr algn="ctr">
              <a:lnSpc>
                <a:spcPts val="4457"/>
              </a:lnSpc>
              <a:spcBef>
                <a:spcPct val="0"/>
              </a:spcBef>
            </a:pPr>
            <a:r>
              <a:rPr lang="en-US" sz="2000" b="1" dirty="0">
                <a:latin typeface="BIZ UDPゴシック" panose="020B0400000000000000" pitchFamily="50" charset="-128"/>
                <a:ea typeface="BIZ UDPゴシック" panose="020B0400000000000000" pitchFamily="50" charset="-128"/>
                <a:cs typeface="Source Han Sans JP Bold"/>
                <a:sym typeface="Source Han Sans JP Bold"/>
              </a:rPr>
              <a:t>2300株×80円＝184,000円</a:t>
            </a:r>
          </a:p>
        </p:txBody>
      </p:sp>
      <p:sp>
        <p:nvSpPr>
          <p:cNvPr id="5" name="TextBox 206">
            <a:extLst>
              <a:ext uri="{FF2B5EF4-FFF2-40B4-BE49-F238E27FC236}">
                <a16:creationId xmlns:a16="http://schemas.microsoft.com/office/drawing/2014/main" id="{08B2E5E2-15EA-EB84-07D9-6839755889EF}"/>
              </a:ext>
            </a:extLst>
          </p:cNvPr>
          <p:cNvSpPr txBox="1"/>
          <p:nvPr/>
        </p:nvSpPr>
        <p:spPr>
          <a:xfrm>
            <a:off x="0" y="5078382"/>
            <a:ext cx="5757338" cy="484620"/>
          </a:xfrm>
          <a:prstGeom prst="rect">
            <a:avLst/>
          </a:prstGeom>
        </p:spPr>
        <p:txBody>
          <a:bodyPr wrap="square" lIns="0" tIns="0" rIns="0" bIns="0" rtlCol="0" anchor="t">
            <a:spAutoFit/>
          </a:bodyPr>
          <a:lstStyle/>
          <a:p>
            <a:pPr algn="ctr">
              <a:lnSpc>
                <a:spcPts val="4483"/>
              </a:lnSpc>
              <a:spcBef>
                <a:spcPct val="0"/>
              </a:spcBef>
            </a:pPr>
            <a:r>
              <a:rPr lang="en-US" sz="2000" b="1" dirty="0">
                <a:latin typeface="BIZ UDPゴシック" panose="020B0400000000000000" pitchFamily="50" charset="-128"/>
                <a:ea typeface="BIZ UDPゴシック" panose="020B0400000000000000" pitchFamily="50" charset="-128"/>
                <a:cs typeface="Source Han Sans JP Bold"/>
                <a:sym typeface="Source Han Sans JP Bold"/>
              </a:rPr>
              <a:t>1286株×130円＝167,180円</a:t>
            </a:r>
          </a:p>
        </p:txBody>
      </p:sp>
      <p:sp>
        <p:nvSpPr>
          <p:cNvPr id="6" name="TextBox 207">
            <a:extLst>
              <a:ext uri="{FF2B5EF4-FFF2-40B4-BE49-F238E27FC236}">
                <a16:creationId xmlns:a16="http://schemas.microsoft.com/office/drawing/2014/main" id="{29FB5D47-D4A1-600F-BE85-C74105EC0D8F}"/>
              </a:ext>
            </a:extLst>
          </p:cNvPr>
          <p:cNvSpPr txBox="1"/>
          <p:nvPr/>
        </p:nvSpPr>
        <p:spPr>
          <a:xfrm>
            <a:off x="611909" y="5680752"/>
            <a:ext cx="4709328" cy="526747"/>
          </a:xfrm>
          <a:prstGeom prst="rect">
            <a:avLst/>
          </a:prstGeom>
        </p:spPr>
        <p:txBody>
          <a:bodyPr wrap="square" lIns="0" tIns="0" rIns="0" bIns="0" rtlCol="0" anchor="t">
            <a:spAutoFit/>
          </a:bodyPr>
          <a:lstStyle/>
          <a:p>
            <a:pPr algn="ctr">
              <a:lnSpc>
                <a:spcPts val="4916"/>
              </a:lnSpc>
              <a:spcBef>
                <a:spcPct val="0"/>
              </a:spcBef>
            </a:pPr>
            <a:r>
              <a:rPr lang="en-US" sz="3000" b="1" dirty="0">
                <a:solidFill>
                  <a:srgbClr val="FF0000"/>
                </a:solidFill>
                <a:latin typeface="BIZ UDPゴシック" panose="020B0400000000000000" pitchFamily="50" charset="-128"/>
                <a:ea typeface="BIZ UDPゴシック" panose="020B0400000000000000" pitchFamily="50" charset="-128"/>
                <a:cs typeface="Source Han Sans JP Bold"/>
                <a:sym typeface="Source Han Sans JP Bold"/>
              </a:rPr>
              <a:t>17,180円の利益</a:t>
            </a:r>
          </a:p>
        </p:txBody>
      </p:sp>
    </p:spTree>
    <p:extLst>
      <p:ext uri="{BB962C8B-B14F-4D97-AF65-F5344CB8AC3E}">
        <p14:creationId xmlns:p14="http://schemas.microsoft.com/office/powerpoint/2010/main" val="2741552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E4EBC-679E-9F7F-D644-7EFE407FA337}"/>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0D175A78-FAE6-FD3B-56C1-F4A64508CF42}"/>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柔軟な制度設計</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D90AEF4E-139D-D009-CDEA-CFCE22C7BB54}"/>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D186F06D-57CA-55DC-4F7B-66BCD42F7C43}"/>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2EAC3753-A69B-366A-4C8E-4EA585C1FF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5D27988A-6801-9C69-FC5B-305D1656FC3B}"/>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84914635-8589-A703-FEA9-842723ECFB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0" name="図 9">
            <a:extLst>
              <a:ext uri="{FF2B5EF4-FFF2-40B4-BE49-F238E27FC236}">
                <a16:creationId xmlns:a16="http://schemas.microsoft.com/office/drawing/2014/main" id="{C220BC52-E886-48F0-4755-201EC6C37A7B}"/>
              </a:ext>
            </a:extLst>
          </p:cNvPr>
          <p:cNvPicPr>
            <a:picLocks noChangeAspect="1"/>
          </p:cNvPicPr>
          <p:nvPr/>
        </p:nvPicPr>
        <p:blipFill>
          <a:blip r:embed="rId3"/>
          <a:stretch>
            <a:fillRect/>
          </a:stretch>
        </p:blipFill>
        <p:spPr>
          <a:xfrm>
            <a:off x="893833" y="2044781"/>
            <a:ext cx="5125967" cy="3505200"/>
          </a:xfrm>
          <a:prstGeom prst="rect">
            <a:avLst/>
          </a:prstGeom>
        </p:spPr>
      </p:pic>
      <p:pic>
        <p:nvPicPr>
          <p:cNvPr id="13" name="図 12">
            <a:extLst>
              <a:ext uri="{FF2B5EF4-FFF2-40B4-BE49-F238E27FC236}">
                <a16:creationId xmlns:a16="http://schemas.microsoft.com/office/drawing/2014/main" id="{0DCAAF3F-8D52-41BD-7AD4-91772DE1BADD}"/>
              </a:ext>
            </a:extLst>
          </p:cNvPr>
          <p:cNvPicPr>
            <a:picLocks noChangeAspect="1"/>
          </p:cNvPicPr>
          <p:nvPr/>
        </p:nvPicPr>
        <p:blipFill>
          <a:blip r:embed="rId4"/>
          <a:stretch>
            <a:fillRect/>
          </a:stretch>
        </p:blipFill>
        <p:spPr>
          <a:xfrm>
            <a:off x="6412562" y="2044781"/>
            <a:ext cx="5125965" cy="3517819"/>
          </a:xfrm>
          <a:prstGeom prst="rect">
            <a:avLst/>
          </a:prstGeom>
        </p:spPr>
      </p:pic>
      <p:sp>
        <p:nvSpPr>
          <p:cNvPr id="14" name="タイトル 1">
            <a:extLst>
              <a:ext uri="{FF2B5EF4-FFF2-40B4-BE49-F238E27FC236}">
                <a16:creationId xmlns:a16="http://schemas.microsoft.com/office/drawing/2014/main" id="{636831F0-905B-1F87-549A-4A652AC3FB3F}"/>
              </a:ext>
            </a:extLst>
          </p:cNvPr>
          <p:cNvSpPr txBox="1">
            <a:spLocks/>
          </p:cNvSpPr>
          <p:nvPr/>
        </p:nvSpPr>
        <p:spPr>
          <a:xfrm>
            <a:off x="1752600" y="1259890"/>
            <a:ext cx="8534400" cy="461665"/>
          </a:xfrm>
          <a:prstGeom prst="rect">
            <a:avLst/>
          </a:prstGeom>
        </p:spPr>
        <p:txBody>
          <a:bodyPr wrap="square" lIns="0" tIns="0" rIns="0" bIns="0">
            <a:spAutoFit/>
          </a:bodyPr>
          <a:lstStyle>
            <a:lvl1pPr>
              <a:defRPr sz="1800" b="1" i="0">
                <a:solidFill>
                  <a:srgbClr val="142E77"/>
                </a:solidFill>
                <a:latin typeface="+mj-lt"/>
                <a:ea typeface="+mj-ea"/>
                <a:cs typeface="+mj-cs"/>
                <a:sym typeface="Helvetica"/>
              </a:defRPr>
            </a:lvl1pPr>
          </a:lstStyle>
          <a:p>
            <a:r>
              <a:rPr lang="ja-JP" altLang="en-US" sz="3000" dirty="0">
                <a:latin typeface="BIZ UDPゴシック" panose="020B0400000000000000" pitchFamily="50" charset="-128"/>
                <a:ea typeface="BIZ UDPゴシック" panose="020B0400000000000000" pitchFamily="50" charset="-128"/>
              </a:rPr>
              <a:t>役職毎や勤続年数に応じた拠出金の調整が可能</a:t>
            </a:r>
          </a:p>
        </p:txBody>
      </p:sp>
      <p:sp>
        <p:nvSpPr>
          <p:cNvPr id="15" name="object 5">
            <a:extLst>
              <a:ext uri="{FF2B5EF4-FFF2-40B4-BE49-F238E27FC236}">
                <a16:creationId xmlns:a16="http://schemas.microsoft.com/office/drawing/2014/main" id="{B54CA141-16F6-31F4-C448-75CC6ADC9781}"/>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Tree>
    <p:extLst>
      <p:ext uri="{BB962C8B-B14F-4D97-AF65-F5344CB8AC3E}">
        <p14:creationId xmlns:p14="http://schemas.microsoft.com/office/powerpoint/2010/main" val="122600913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9CAD8-4ECC-E301-3D26-F0AE24389570}"/>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3CACAB66-F8A4-55C5-EAFC-B2BE76D9DD8A}"/>
              </a:ext>
            </a:extLst>
          </p:cNvPr>
          <p:cNvSpPr txBox="1">
            <a:spLocks noGrp="1"/>
          </p:cNvSpPr>
          <p:nvPr>
            <p:ph type="title"/>
          </p:nvPr>
        </p:nvSpPr>
        <p:spPr>
          <a:xfrm>
            <a:off x="3429000" y="3083713"/>
            <a:ext cx="6073016" cy="690574"/>
          </a:xfrm>
          <a:prstGeom prst="rect">
            <a:avLst/>
          </a:prstGeom>
        </p:spPr>
        <p:txBody>
          <a:bodyPr vert="horz" wrap="square" lIns="0" tIns="13335" rIns="0" bIns="0" rtlCol="0">
            <a:spAutoFit/>
          </a:bodyPr>
          <a:lstStyle/>
          <a:p>
            <a:pPr marL="12700">
              <a:lnSpc>
                <a:spcPct val="100000"/>
              </a:lnSpc>
              <a:spcBef>
                <a:spcPts val="105"/>
              </a:spcBef>
            </a:pPr>
            <a:r>
              <a:rPr sz="4400" b="0" dirty="0">
                <a:latin typeface="メイリオ" panose="020B0604030504040204" pitchFamily="50" charset="-128"/>
                <a:ea typeface="メイリオ" panose="020B0604030504040204" pitchFamily="50" charset="-128"/>
              </a:rPr>
              <a:t>選択制</a:t>
            </a:r>
            <a:r>
              <a:rPr sz="4400" b="0" spc="-10" dirty="0">
                <a:latin typeface="メイリオ" panose="020B0604030504040204" pitchFamily="50" charset="-128"/>
                <a:ea typeface="メイリオ" panose="020B0604030504040204" pitchFamily="50" charset="-128"/>
              </a:rPr>
              <a:t>DC</a:t>
            </a:r>
            <a:r>
              <a:rPr sz="4400" b="0" spc="-15" dirty="0">
                <a:latin typeface="メイリオ" panose="020B0604030504040204" pitchFamily="50" charset="-128"/>
                <a:ea typeface="メイリオ" panose="020B0604030504040204" pitchFamily="50" charset="-128"/>
              </a:rPr>
              <a:t>について</a:t>
            </a:r>
            <a:endParaRPr sz="4400" b="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358E3F68-C2BB-EE80-7823-58C430037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4" name="object 5">
            <a:extLst>
              <a:ext uri="{FF2B5EF4-FFF2-40B4-BE49-F238E27FC236}">
                <a16:creationId xmlns:a16="http://schemas.microsoft.com/office/drawing/2014/main" id="{46682F86-B3F6-D6B0-0AA4-FC0D899FDF2C}"/>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pic>
        <p:nvPicPr>
          <p:cNvPr id="6" name="object 3">
            <a:extLst>
              <a:ext uri="{FF2B5EF4-FFF2-40B4-BE49-F238E27FC236}">
                <a16:creationId xmlns:a16="http://schemas.microsoft.com/office/drawing/2014/main" id="{37367294-F2BE-F1F6-5835-6A7F3B845C9F}"/>
              </a:ext>
            </a:extLst>
          </p:cNvPr>
          <p:cNvPicPr/>
          <p:nvPr/>
        </p:nvPicPr>
        <p:blipFill>
          <a:blip r:embed="rId3" cstate="print"/>
          <a:stretch>
            <a:fillRect/>
          </a:stretch>
        </p:blipFill>
        <p:spPr>
          <a:xfrm>
            <a:off x="1752600" y="3918694"/>
            <a:ext cx="8305800" cy="45719"/>
          </a:xfrm>
          <a:prstGeom prst="rect">
            <a:avLst/>
          </a:prstGeom>
        </p:spPr>
      </p:pic>
    </p:spTree>
    <p:extLst>
      <p:ext uri="{BB962C8B-B14F-4D97-AF65-F5344CB8AC3E}">
        <p14:creationId xmlns:p14="http://schemas.microsoft.com/office/powerpoint/2010/main" val="3382925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A3B4D-7428-2BA6-C114-7DCD86C97867}"/>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CF1559FD-B9A9-56FC-1F07-9746BAADCB17}"/>
              </a:ext>
            </a:extLst>
          </p:cNvPr>
          <p:cNvSpPr txBox="1">
            <a:spLocks noGrp="1"/>
          </p:cNvSpPr>
          <p:nvPr>
            <p:ph type="title"/>
          </p:nvPr>
        </p:nvSpPr>
        <p:spPr>
          <a:xfrm>
            <a:off x="429727" y="289679"/>
            <a:ext cx="7269480" cy="276999"/>
          </a:xfrm>
          <a:prstGeom prst="rect">
            <a:avLst/>
          </a:prstGeom>
        </p:spPr>
        <p:txBody>
          <a:bodyPr/>
          <a:lstStyle>
            <a:lvl1pPr>
              <a:defRPr b="1">
                <a:latin typeface="+mj-lt"/>
                <a:ea typeface="+mj-ea"/>
                <a:cs typeface="+mj-cs"/>
                <a:sym typeface="Helvetica"/>
              </a:defRPr>
            </a:lvl1pPr>
          </a:lstStyle>
          <a:p>
            <a:r>
              <a:rPr lang="ja-JP" altLang="en-US" dirty="0">
                <a:latin typeface="BIZ UDPゴシック" panose="020B0400000000000000" pitchFamily="50" charset="-128"/>
                <a:ea typeface="BIZ UDPゴシック" panose="020B0400000000000000" pitchFamily="50" charset="-128"/>
              </a:rPr>
              <a:t>企業拠出＋選択制</a:t>
            </a:r>
            <a:r>
              <a:rPr lang="en-US" altLang="ja-JP" dirty="0">
                <a:latin typeface="BIZ UDPゴシック" panose="020B0400000000000000" pitchFamily="50" charset="-128"/>
                <a:ea typeface="BIZ UDPゴシック" panose="020B0400000000000000" pitchFamily="50" charset="-128"/>
              </a:rPr>
              <a:t>DC</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9A10FAAB-BAC8-F95E-F34F-2D40BEB16AFA}"/>
              </a:ext>
            </a:extLst>
          </p:cNvPr>
          <p:cNvSpPr/>
          <p:nvPr/>
        </p:nvSpPr>
        <p:spPr>
          <a:xfrm>
            <a:off x="9076489" y="381000"/>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1F82ADA1-6674-9706-78FC-DB44618B48EB}"/>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B52E6B71-A984-83B8-796E-D2E5772C2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42D33616-9E3F-DC46-5C42-CE0166502FAF}"/>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B8709736-D076-5B7D-12CE-44C1D88D12B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object 5">
            <a:extLst>
              <a:ext uri="{FF2B5EF4-FFF2-40B4-BE49-F238E27FC236}">
                <a16:creationId xmlns:a16="http://schemas.microsoft.com/office/drawing/2014/main" id="{DB5DAD6A-0C48-B7F5-B11A-EEACFFDB9561}"/>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
        <p:nvSpPr>
          <p:cNvPr id="12" name="正方形/長方形 11">
            <a:extLst>
              <a:ext uri="{FF2B5EF4-FFF2-40B4-BE49-F238E27FC236}">
                <a16:creationId xmlns:a16="http://schemas.microsoft.com/office/drawing/2014/main" id="{263B9FE8-69CD-1C7C-FF86-3E520D536398}"/>
              </a:ext>
            </a:extLst>
          </p:cNvPr>
          <p:cNvSpPr/>
          <p:nvPr/>
        </p:nvSpPr>
        <p:spPr>
          <a:xfrm>
            <a:off x="1752600" y="3581400"/>
            <a:ext cx="2514600" cy="16764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kumimoji="1" lang="ja-JP" altLang="en-US" dirty="0"/>
              <a:t>個人</a:t>
            </a:r>
          </a:p>
        </p:txBody>
      </p:sp>
      <p:sp>
        <p:nvSpPr>
          <p:cNvPr id="20" name="正方形/長方形 19">
            <a:extLst>
              <a:ext uri="{FF2B5EF4-FFF2-40B4-BE49-F238E27FC236}">
                <a16:creationId xmlns:a16="http://schemas.microsoft.com/office/drawing/2014/main" id="{045BDCC3-23DA-1F94-B01F-0180040C1D7C}"/>
              </a:ext>
            </a:extLst>
          </p:cNvPr>
          <p:cNvSpPr/>
          <p:nvPr/>
        </p:nvSpPr>
        <p:spPr>
          <a:xfrm>
            <a:off x="1676400" y="1338323"/>
            <a:ext cx="2514600" cy="1676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会社拠出</a:t>
            </a:r>
          </a:p>
        </p:txBody>
      </p:sp>
      <p:cxnSp>
        <p:nvCxnSpPr>
          <p:cNvPr id="28" name="コネクタ: カギ線 27">
            <a:extLst>
              <a:ext uri="{FF2B5EF4-FFF2-40B4-BE49-F238E27FC236}">
                <a16:creationId xmlns:a16="http://schemas.microsoft.com/office/drawing/2014/main" id="{BEC3A28A-96F2-576E-0F3F-51720A82A431}"/>
              </a:ext>
            </a:extLst>
          </p:cNvPr>
          <p:cNvCxnSpPr/>
          <p:nvPr/>
        </p:nvCxnSpPr>
        <p:spPr>
          <a:xfrm>
            <a:off x="4800600" y="2057400"/>
            <a:ext cx="2133600" cy="1219200"/>
          </a:xfrm>
          <a:prstGeom prst="bentConnector3">
            <a:avLst/>
          </a:prstGeom>
          <a:ln w="28575"/>
        </p:spPr>
        <p:style>
          <a:lnRef idx="1">
            <a:schemeClr val="accent1"/>
          </a:lnRef>
          <a:fillRef idx="0">
            <a:schemeClr val="accent1"/>
          </a:fillRef>
          <a:effectRef idx="0">
            <a:schemeClr val="accent1"/>
          </a:effectRef>
          <a:fontRef idx="minor">
            <a:schemeClr val="tx1"/>
          </a:fontRef>
        </p:style>
      </p:cxnSp>
      <p:cxnSp>
        <p:nvCxnSpPr>
          <p:cNvPr id="33" name="コネクタ: カギ線 32">
            <a:extLst>
              <a:ext uri="{FF2B5EF4-FFF2-40B4-BE49-F238E27FC236}">
                <a16:creationId xmlns:a16="http://schemas.microsoft.com/office/drawing/2014/main" id="{EBCF9ADE-36DC-D1C7-AABF-1B2B6C096144}"/>
              </a:ext>
            </a:extLst>
          </p:cNvPr>
          <p:cNvCxnSpPr>
            <a:cxnSpLocks/>
          </p:cNvCxnSpPr>
          <p:nvPr/>
        </p:nvCxnSpPr>
        <p:spPr>
          <a:xfrm flipV="1">
            <a:off x="4800600" y="3276600"/>
            <a:ext cx="2133600" cy="1447800"/>
          </a:xfrm>
          <a:prstGeom prst="bentConnector3">
            <a:avLst/>
          </a:prstGeom>
          <a:ln w="28575"/>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C2E025A8-E9B6-197D-D3FE-5783AE39E39C}"/>
              </a:ext>
            </a:extLst>
          </p:cNvPr>
          <p:cNvSpPr txBox="1"/>
          <p:nvPr/>
        </p:nvSpPr>
        <p:spPr>
          <a:xfrm>
            <a:off x="4495800" y="1616601"/>
            <a:ext cx="1981200" cy="338554"/>
          </a:xfrm>
          <a:prstGeom prst="rect">
            <a:avLst/>
          </a:prstGeom>
          <a:noFill/>
        </p:spPr>
        <p:txBody>
          <a:bodyPr wrap="square" rtlCol="0">
            <a:spAutoFit/>
          </a:bodyPr>
          <a:lstStyle/>
          <a:p>
            <a:r>
              <a:rPr kumimoji="1" lang="ja-JP" altLang="en-US" sz="1600" dirty="0"/>
              <a:t>会社拠出：</a:t>
            </a:r>
            <a:r>
              <a:rPr kumimoji="1" lang="en-US" altLang="ja-JP" sz="1600" dirty="0"/>
              <a:t>1</a:t>
            </a:r>
            <a:r>
              <a:rPr kumimoji="1" lang="ja-JP" altLang="en-US" sz="1600" dirty="0"/>
              <a:t>万円</a:t>
            </a:r>
          </a:p>
        </p:txBody>
      </p:sp>
      <p:sp>
        <p:nvSpPr>
          <p:cNvPr id="37" name="テキスト ボックス 36">
            <a:extLst>
              <a:ext uri="{FF2B5EF4-FFF2-40B4-BE49-F238E27FC236}">
                <a16:creationId xmlns:a16="http://schemas.microsoft.com/office/drawing/2014/main" id="{A1BA1709-5575-C7F3-4D56-9D833463058E}"/>
              </a:ext>
            </a:extLst>
          </p:cNvPr>
          <p:cNvSpPr txBox="1"/>
          <p:nvPr/>
        </p:nvSpPr>
        <p:spPr>
          <a:xfrm>
            <a:off x="4419600" y="4861519"/>
            <a:ext cx="1981200" cy="338554"/>
          </a:xfrm>
          <a:prstGeom prst="rect">
            <a:avLst/>
          </a:prstGeom>
          <a:noFill/>
        </p:spPr>
        <p:txBody>
          <a:bodyPr wrap="square" rtlCol="0">
            <a:spAutoFit/>
          </a:bodyPr>
          <a:lstStyle/>
          <a:p>
            <a:r>
              <a:rPr kumimoji="1" lang="ja-JP" altLang="en-US" sz="1600" dirty="0"/>
              <a:t>個人拠出：</a:t>
            </a:r>
            <a:r>
              <a:rPr kumimoji="1" lang="en-US" altLang="ja-JP" sz="1600" dirty="0"/>
              <a:t>1</a:t>
            </a:r>
            <a:r>
              <a:rPr kumimoji="1" lang="ja-JP" altLang="en-US" sz="1600" dirty="0"/>
              <a:t>万円</a:t>
            </a:r>
          </a:p>
        </p:txBody>
      </p:sp>
      <p:sp>
        <p:nvSpPr>
          <p:cNvPr id="38" name="テキスト ボックス 37">
            <a:extLst>
              <a:ext uri="{FF2B5EF4-FFF2-40B4-BE49-F238E27FC236}">
                <a16:creationId xmlns:a16="http://schemas.microsoft.com/office/drawing/2014/main" id="{6D430723-3985-6031-97A2-8E3E161A2541}"/>
              </a:ext>
            </a:extLst>
          </p:cNvPr>
          <p:cNvSpPr txBox="1"/>
          <p:nvPr/>
        </p:nvSpPr>
        <p:spPr>
          <a:xfrm>
            <a:off x="7057189" y="3091934"/>
            <a:ext cx="4038600" cy="369332"/>
          </a:xfrm>
          <a:prstGeom prst="rect">
            <a:avLst/>
          </a:prstGeom>
          <a:noFill/>
        </p:spPr>
        <p:txBody>
          <a:bodyPr wrap="square" rtlCol="0">
            <a:spAutoFit/>
          </a:bodyPr>
          <a:lstStyle/>
          <a:p>
            <a:r>
              <a:rPr kumimoji="1" lang="en-US" altLang="ja-JP" dirty="0"/>
              <a:t>2</a:t>
            </a:r>
            <a:r>
              <a:rPr kumimoji="1" lang="ja-JP" altLang="en-US" dirty="0"/>
              <a:t>万円を企業型</a:t>
            </a:r>
            <a:r>
              <a:rPr kumimoji="1" lang="en-US" altLang="ja-JP" dirty="0"/>
              <a:t>DC</a:t>
            </a:r>
            <a:r>
              <a:rPr kumimoji="1" lang="ja-JP" altLang="en-US" dirty="0"/>
              <a:t>口座で運用</a:t>
            </a:r>
          </a:p>
        </p:txBody>
      </p:sp>
      <p:sp>
        <p:nvSpPr>
          <p:cNvPr id="39" name="吹き出し: 円形 38">
            <a:extLst>
              <a:ext uri="{FF2B5EF4-FFF2-40B4-BE49-F238E27FC236}">
                <a16:creationId xmlns:a16="http://schemas.microsoft.com/office/drawing/2014/main" id="{E8E6F6FC-63C0-7B7B-683B-D740CCECC9B7}"/>
              </a:ext>
            </a:extLst>
          </p:cNvPr>
          <p:cNvSpPr/>
          <p:nvPr/>
        </p:nvSpPr>
        <p:spPr>
          <a:xfrm>
            <a:off x="4953000" y="5387497"/>
            <a:ext cx="4495800" cy="1158281"/>
          </a:xfrm>
          <a:prstGeom prst="wedgeEllipseCallout">
            <a:avLst>
              <a:gd name="adj1" fmla="val -23588"/>
              <a:gd name="adj2" fmla="val -650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額面天引きで上乗せ拠出可能</a:t>
            </a:r>
          </a:p>
        </p:txBody>
      </p:sp>
    </p:spTree>
    <p:extLst>
      <p:ext uri="{BB962C8B-B14F-4D97-AF65-F5344CB8AC3E}">
        <p14:creationId xmlns:p14="http://schemas.microsoft.com/office/powerpoint/2010/main" val="293128171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5D1EE-3214-0F5F-8515-2F826795689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A41E058-F780-BBC7-D4DF-7EBE8E209B2A}"/>
              </a:ext>
            </a:extLst>
          </p:cNvPr>
          <p:cNvSpPr txBox="1">
            <a:spLocks noGrp="1"/>
          </p:cNvSpPr>
          <p:nvPr>
            <p:ph type="title"/>
          </p:nvPr>
        </p:nvSpPr>
        <p:spPr>
          <a:xfrm>
            <a:off x="429727" y="273835"/>
            <a:ext cx="3312795" cy="289823"/>
          </a:xfrm>
          <a:prstGeom prst="rect">
            <a:avLst/>
          </a:prstGeom>
        </p:spPr>
        <p:txBody>
          <a:bodyPr vert="horz" wrap="square" lIns="0" tIns="12700" rIns="0" bIns="0" rtlCol="0">
            <a:spAutoFit/>
          </a:bodyPr>
          <a:lstStyle/>
          <a:p>
            <a:pPr marL="12700">
              <a:lnSpc>
                <a:spcPct val="100000"/>
              </a:lnSpc>
              <a:spcBef>
                <a:spcPts val="100"/>
              </a:spcBef>
            </a:pPr>
            <a:r>
              <a:rPr lang="ja-JP" altLang="en-US" spc="-5" dirty="0">
                <a:latin typeface="BIZ UDPゴシック" panose="020B0400000000000000" pitchFamily="50" charset="-128"/>
                <a:ea typeface="BIZ UDPゴシック" panose="020B0400000000000000" pitchFamily="50" charset="-128"/>
              </a:rPr>
              <a:t>選択制</a:t>
            </a:r>
            <a:r>
              <a:rPr lang="en-US" altLang="ja-JP" spc="-5" dirty="0">
                <a:latin typeface="BIZ UDPゴシック" panose="020B0400000000000000" pitchFamily="50" charset="-128"/>
                <a:ea typeface="BIZ UDPゴシック" panose="020B0400000000000000" pitchFamily="50" charset="-128"/>
              </a:rPr>
              <a:t>DC</a:t>
            </a:r>
            <a:r>
              <a:rPr lang="ja-JP" altLang="en-US" spc="-5" dirty="0">
                <a:latin typeface="BIZ UDPゴシック" panose="020B0400000000000000" pitchFamily="50" charset="-128"/>
                <a:ea typeface="BIZ UDPゴシック" panose="020B0400000000000000" pitchFamily="50" charset="-128"/>
              </a:rPr>
              <a:t>の仕組み</a:t>
            </a:r>
          </a:p>
        </p:txBody>
      </p:sp>
      <p:sp>
        <p:nvSpPr>
          <p:cNvPr id="26" name="25万円">
            <a:extLst>
              <a:ext uri="{FF2B5EF4-FFF2-40B4-BE49-F238E27FC236}">
                <a16:creationId xmlns:a16="http://schemas.microsoft.com/office/drawing/2014/main" id="{2625A755-DF6C-329C-54A1-8CCE25296680}"/>
              </a:ext>
            </a:extLst>
          </p:cNvPr>
          <p:cNvSpPr txBox="1"/>
          <p:nvPr/>
        </p:nvSpPr>
        <p:spPr>
          <a:xfrm>
            <a:off x="6732345" y="4456927"/>
            <a:ext cx="1355495"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3400"/>
            </a:lvl1pPr>
          </a:lstStyle>
          <a:p>
            <a:pPr algn="ctr"/>
            <a:r>
              <a:rPr lang="en-US" sz="2400" dirty="0">
                <a:solidFill>
                  <a:schemeClr val="bg1"/>
                </a:solidFill>
                <a:latin typeface="游明朝 Demibold" panose="02020600000000000000" pitchFamily="18" charset="-128"/>
                <a:ea typeface="游明朝 Demibold" panose="02020600000000000000" pitchFamily="18" charset="-128"/>
              </a:rPr>
              <a:t>22</a:t>
            </a:r>
            <a:r>
              <a:rPr sz="2400" dirty="0">
                <a:solidFill>
                  <a:schemeClr val="bg1"/>
                </a:solidFill>
                <a:latin typeface="游明朝 Demibold" panose="02020600000000000000" pitchFamily="18" charset="-128"/>
                <a:ea typeface="游明朝 Demibold" panose="02020600000000000000" pitchFamily="18" charset="-128"/>
              </a:rPr>
              <a:t>万円</a:t>
            </a:r>
          </a:p>
        </p:txBody>
      </p:sp>
      <p:sp>
        <p:nvSpPr>
          <p:cNvPr id="3" name="テキスト プレースホルダー 2">
            <a:extLst>
              <a:ext uri="{FF2B5EF4-FFF2-40B4-BE49-F238E27FC236}">
                <a16:creationId xmlns:a16="http://schemas.microsoft.com/office/drawing/2014/main" id="{5C93DB4E-2C44-4E41-CE0F-8F1CEC202ACA}"/>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4" name="図 3">
            <a:extLst>
              <a:ext uri="{FF2B5EF4-FFF2-40B4-BE49-F238E27FC236}">
                <a16:creationId xmlns:a16="http://schemas.microsoft.com/office/drawing/2014/main" id="{C0E81014-D1A2-C697-7BF7-224EE317B24A}"/>
              </a:ext>
            </a:extLst>
          </p:cNvPr>
          <p:cNvPicPr>
            <a:picLocks noChangeAspect="1"/>
          </p:cNvPicPr>
          <p:nvPr/>
        </p:nvPicPr>
        <p:blipFill>
          <a:blip r:embed="rId2"/>
          <a:stretch>
            <a:fillRect/>
          </a:stretch>
        </p:blipFill>
        <p:spPr>
          <a:xfrm>
            <a:off x="9224658" y="389975"/>
            <a:ext cx="2705100" cy="266700"/>
          </a:xfrm>
          <a:prstGeom prst="rect">
            <a:avLst/>
          </a:prstGeom>
        </p:spPr>
      </p:pic>
      <p:sp>
        <p:nvSpPr>
          <p:cNvPr id="6" name="object 2">
            <a:extLst>
              <a:ext uri="{FF2B5EF4-FFF2-40B4-BE49-F238E27FC236}">
                <a16:creationId xmlns:a16="http://schemas.microsoft.com/office/drawing/2014/main" id="{02116187-EE1C-2B40-22D4-9C16C471A929}"/>
              </a:ext>
            </a:extLst>
          </p:cNvPr>
          <p:cNvSpPr txBox="1">
            <a:spLocks/>
          </p:cNvSpPr>
          <p:nvPr/>
        </p:nvSpPr>
        <p:spPr>
          <a:xfrm>
            <a:off x="2534602" y="293356"/>
            <a:ext cx="5280125" cy="228268"/>
          </a:xfrm>
          <a:prstGeom prst="rect">
            <a:avLst/>
          </a:prstGeom>
        </p:spPr>
        <p:txBody>
          <a:bodyPr vert="horz" wrap="square" lIns="0" tIns="12700" rIns="0" bIns="0" rtlCol="0">
            <a:spAutoFit/>
          </a:bodyPr>
          <a:lstStyle>
            <a:lvl1pPr>
              <a:defRPr sz="1800" b="1" i="0">
                <a:solidFill>
                  <a:srgbClr val="142E77"/>
                </a:solidFill>
                <a:latin typeface="游明朝 Demibold"/>
                <a:ea typeface="+mj-ea"/>
                <a:cs typeface="游明朝 Demibold"/>
              </a:defRPr>
            </a:lvl1pPr>
          </a:lstStyle>
          <a:p>
            <a:pPr marL="12700">
              <a:spcBef>
                <a:spcPts val="100"/>
              </a:spcBef>
            </a:pPr>
            <a:r>
              <a:rPr lang="en-US" altLang="ja-JP" sz="1400" spc="-5" dirty="0">
                <a:latin typeface="BIZ UDPゴシック" panose="020B0400000000000000" pitchFamily="50" charset="-128"/>
                <a:ea typeface="BIZ UDPゴシック" panose="020B0400000000000000" pitchFamily="50" charset="-128"/>
              </a:rPr>
              <a:t>※30</a:t>
            </a:r>
            <a:r>
              <a:rPr lang="ja-JP" altLang="en-US" sz="1400" spc="-5" dirty="0">
                <a:latin typeface="BIZ UDPゴシック" panose="020B0400000000000000" pitchFamily="50" charset="-128"/>
                <a:ea typeface="BIZ UDPゴシック" panose="020B0400000000000000" pitchFamily="50" charset="-128"/>
              </a:rPr>
              <a:t>歳の場合での算出</a:t>
            </a:r>
          </a:p>
        </p:txBody>
      </p:sp>
      <p:sp>
        <p:nvSpPr>
          <p:cNvPr id="7" name="正方形/長方形 6">
            <a:extLst>
              <a:ext uri="{FF2B5EF4-FFF2-40B4-BE49-F238E27FC236}">
                <a16:creationId xmlns:a16="http://schemas.microsoft.com/office/drawing/2014/main" id="{AEF2C1CA-CED3-205F-F9AF-1E32ED72F577}"/>
              </a:ext>
            </a:extLst>
          </p:cNvPr>
          <p:cNvSpPr/>
          <p:nvPr/>
        </p:nvSpPr>
        <p:spPr>
          <a:xfrm>
            <a:off x="10471124" y="0"/>
            <a:ext cx="1291149" cy="490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090CD03F-187F-3143-B638-7EACF732B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10" name="テキスト ボックス 9">
            <a:extLst>
              <a:ext uri="{FF2B5EF4-FFF2-40B4-BE49-F238E27FC236}">
                <a16:creationId xmlns:a16="http://schemas.microsoft.com/office/drawing/2014/main" id="{FA29B5C0-AFCB-13EF-E558-E40355778215}"/>
              </a:ext>
            </a:extLst>
          </p:cNvPr>
          <p:cNvSpPr txBox="1"/>
          <p:nvPr/>
        </p:nvSpPr>
        <p:spPr>
          <a:xfrm>
            <a:off x="853206" y="1206419"/>
            <a:ext cx="4503156" cy="584775"/>
          </a:xfrm>
          <a:prstGeom prst="rect">
            <a:avLst/>
          </a:prstGeom>
          <a:noFill/>
        </p:spPr>
        <p:txBody>
          <a:bodyPr wrap="none" rtlCol="0">
            <a:spAutoFit/>
          </a:bodyPr>
          <a:lstStyle/>
          <a:p>
            <a:r>
              <a:rPr kumimoji="1" lang="ja-JP" altLang="en-US" sz="3200" b="1" dirty="0">
                <a:latin typeface="BIZ UDPゴシック" panose="020B0400000000000000" pitchFamily="50" charset="-128"/>
                <a:ea typeface="BIZ UDPゴシック" panose="020B0400000000000000" pitchFamily="50" charset="-128"/>
              </a:rPr>
              <a:t>毎月</a:t>
            </a:r>
            <a:r>
              <a:rPr kumimoji="1" lang="en-US" altLang="ja-JP" sz="3200" b="1" dirty="0">
                <a:latin typeface="BIZ UDPゴシック" panose="020B0400000000000000" pitchFamily="50" charset="-128"/>
                <a:ea typeface="BIZ UDPゴシック" panose="020B0400000000000000" pitchFamily="50" charset="-128"/>
              </a:rPr>
              <a:t>1</a:t>
            </a:r>
            <a:r>
              <a:rPr kumimoji="1" lang="ja-JP" altLang="en-US" sz="3200" b="1" dirty="0">
                <a:latin typeface="BIZ UDPゴシック" panose="020B0400000000000000" pitchFamily="50" charset="-128"/>
                <a:ea typeface="BIZ UDPゴシック" panose="020B0400000000000000" pitchFamily="50" charset="-128"/>
              </a:rPr>
              <a:t>万円積立する場合</a:t>
            </a:r>
          </a:p>
        </p:txBody>
      </p:sp>
      <p:sp>
        <p:nvSpPr>
          <p:cNvPr id="13" name="四角形: 角を丸くする 12">
            <a:extLst>
              <a:ext uri="{FF2B5EF4-FFF2-40B4-BE49-F238E27FC236}">
                <a16:creationId xmlns:a16="http://schemas.microsoft.com/office/drawing/2014/main" id="{23DAFE2A-B0EE-6C9D-0C55-F7BB4A2E5979}"/>
              </a:ext>
            </a:extLst>
          </p:cNvPr>
          <p:cNvSpPr/>
          <p:nvPr/>
        </p:nvSpPr>
        <p:spPr>
          <a:xfrm>
            <a:off x="1018309" y="2245562"/>
            <a:ext cx="9065706" cy="1373310"/>
          </a:xfrm>
          <a:prstGeom prst="round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sp>
        <p:nvSpPr>
          <p:cNvPr id="24" name="テキスト ボックス 23">
            <a:extLst>
              <a:ext uri="{FF2B5EF4-FFF2-40B4-BE49-F238E27FC236}">
                <a16:creationId xmlns:a16="http://schemas.microsoft.com/office/drawing/2014/main" id="{9B46A254-7D62-D541-F9DB-CA3CE58981F9}"/>
              </a:ext>
            </a:extLst>
          </p:cNvPr>
          <p:cNvSpPr txBox="1"/>
          <p:nvPr/>
        </p:nvSpPr>
        <p:spPr>
          <a:xfrm>
            <a:off x="1183133" y="2203399"/>
            <a:ext cx="3647152" cy="461665"/>
          </a:xfrm>
          <a:prstGeom prst="rect">
            <a:avLst/>
          </a:prstGeom>
          <a:noFill/>
        </p:spPr>
        <p:txBody>
          <a:bodyPr wrap="none" rtlCol="0">
            <a:spAutoFit/>
          </a:bodyPr>
          <a:lstStyle/>
          <a:p>
            <a:r>
              <a:rPr kumimoji="1" lang="ja-JP" altLang="en-US" dirty="0">
                <a:latin typeface="游明朝 Demibold" panose="02020600000000000000" pitchFamily="18" charset="-128"/>
                <a:ea typeface="游明朝 Demibold" panose="02020600000000000000" pitchFamily="18" charset="-128"/>
              </a:rPr>
              <a:t>確定拠出年金を利用</a:t>
            </a:r>
            <a:r>
              <a:rPr kumimoji="1" lang="ja-JP" altLang="en-US" sz="2400" b="1" dirty="0">
                <a:solidFill>
                  <a:schemeClr val="accent2">
                    <a:lumMod val="75000"/>
                  </a:schemeClr>
                </a:solidFill>
                <a:latin typeface="游明朝 Demibold" panose="02020600000000000000" pitchFamily="18" charset="-128"/>
                <a:ea typeface="游明朝 Demibold" panose="02020600000000000000" pitchFamily="18" charset="-128"/>
              </a:rPr>
              <a:t>しない</a:t>
            </a:r>
            <a:r>
              <a:rPr kumimoji="1" lang="ja-JP" altLang="en-US" dirty="0">
                <a:latin typeface="游明朝 Demibold" panose="02020600000000000000" pitchFamily="18" charset="-128"/>
                <a:ea typeface="游明朝 Demibold" panose="02020600000000000000" pitchFamily="18" charset="-128"/>
              </a:rPr>
              <a:t>場合</a:t>
            </a:r>
          </a:p>
        </p:txBody>
      </p:sp>
      <p:sp>
        <p:nvSpPr>
          <p:cNvPr id="25" name="正方形/長方形 24">
            <a:extLst>
              <a:ext uri="{FF2B5EF4-FFF2-40B4-BE49-F238E27FC236}">
                <a16:creationId xmlns:a16="http://schemas.microsoft.com/office/drawing/2014/main" id="{98303682-7482-5384-0352-3E9E87F57D24}"/>
              </a:ext>
            </a:extLst>
          </p:cNvPr>
          <p:cNvSpPr/>
          <p:nvPr/>
        </p:nvSpPr>
        <p:spPr>
          <a:xfrm>
            <a:off x="1371600" y="2665064"/>
            <a:ext cx="1277898" cy="8401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DEBF78BB-48D7-D460-A658-D58E8F897E5C}"/>
              </a:ext>
            </a:extLst>
          </p:cNvPr>
          <p:cNvSpPr txBox="1"/>
          <p:nvPr/>
        </p:nvSpPr>
        <p:spPr>
          <a:xfrm>
            <a:off x="1426606" y="2769340"/>
            <a:ext cx="1107996" cy="646331"/>
          </a:xfrm>
          <a:prstGeom prst="rect">
            <a:avLst/>
          </a:prstGeom>
          <a:noFill/>
        </p:spPr>
        <p:txBody>
          <a:bodyPr wrap="none" rtlCol="0">
            <a:spAutoFit/>
          </a:bodyPr>
          <a:lstStyle/>
          <a:p>
            <a:pPr algn="ctr"/>
            <a:r>
              <a:rPr kumimoji="1" lang="ja-JP" altLang="en-US" dirty="0">
                <a:solidFill>
                  <a:schemeClr val="bg1"/>
                </a:solidFill>
                <a:latin typeface="游明朝 Demibold" panose="02020600000000000000" pitchFamily="18" charset="-128"/>
                <a:ea typeface="游明朝 Demibold" panose="02020600000000000000" pitchFamily="18" charset="-128"/>
              </a:rPr>
              <a:t>額面</a:t>
            </a:r>
            <a:endParaRPr kumimoji="1" lang="en-US" altLang="ja-JP" dirty="0">
              <a:solidFill>
                <a:schemeClr val="bg1"/>
              </a:solidFill>
              <a:latin typeface="游明朝 Demibold" panose="02020600000000000000" pitchFamily="18" charset="-128"/>
              <a:ea typeface="游明朝 Demibold" panose="02020600000000000000" pitchFamily="18" charset="-128"/>
            </a:endParaRPr>
          </a:p>
          <a:p>
            <a:pPr algn="ctr"/>
            <a:r>
              <a:rPr kumimoji="1" lang="ja-JP" altLang="en-US" dirty="0">
                <a:solidFill>
                  <a:schemeClr val="bg1"/>
                </a:solidFill>
                <a:latin typeface="游明朝 Demibold" panose="02020600000000000000" pitchFamily="18" charset="-128"/>
                <a:ea typeface="游明朝 Demibold" panose="02020600000000000000" pitchFamily="18" charset="-128"/>
              </a:rPr>
              <a:t>２５万円</a:t>
            </a:r>
          </a:p>
        </p:txBody>
      </p:sp>
      <p:sp>
        <p:nvSpPr>
          <p:cNvPr id="37" name="矢印: 右 36">
            <a:extLst>
              <a:ext uri="{FF2B5EF4-FFF2-40B4-BE49-F238E27FC236}">
                <a16:creationId xmlns:a16="http://schemas.microsoft.com/office/drawing/2014/main" id="{C02822B4-A1B5-C70A-BE4C-3C0E14142C4C}"/>
              </a:ext>
            </a:extLst>
          </p:cNvPr>
          <p:cNvSpPr/>
          <p:nvPr/>
        </p:nvSpPr>
        <p:spPr>
          <a:xfrm>
            <a:off x="2595418" y="2932217"/>
            <a:ext cx="457200" cy="344383"/>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コネクタ 39">
            <a:extLst>
              <a:ext uri="{FF2B5EF4-FFF2-40B4-BE49-F238E27FC236}">
                <a16:creationId xmlns:a16="http://schemas.microsoft.com/office/drawing/2014/main" id="{640EBD94-8C7E-75D6-98E6-791C2C6147B0}"/>
              </a:ext>
            </a:extLst>
          </p:cNvPr>
          <p:cNvCxnSpPr/>
          <p:nvPr/>
        </p:nvCxnSpPr>
        <p:spPr>
          <a:xfrm>
            <a:off x="5317657" y="5715000"/>
            <a:ext cx="260144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575A7777-0CEF-7AC6-2FD9-6FB21EB4C881}"/>
              </a:ext>
            </a:extLst>
          </p:cNvPr>
          <p:cNvSpPr txBox="1"/>
          <p:nvPr/>
        </p:nvSpPr>
        <p:spPr>
          <a:xfrm>
            <a:off x="5356362" y="5792775"/>
            <a:ext cx="5981125" cy="584775"/>
          </a:xfrm>
          <a:prstGeom prst="rect">
            <a:avLst/>
          </a:prstGeom>
          <a:noFill/>
        </p:spPr>
        <p:txBody>
          <a:bodyPr wrap="none" rtlCol="0">
            <a:spAutoFit/>
          </a:bodyPr>
          <a:lstStyle/>
          <a:p>
            <a:r>
              <a:rPr kumimoji="1" lang="ja-JP" altLang="en-US" sz="2400" dirty="0">
                <a:latin typeface="游明朝 Demibold" panose="02020600000000000000" pitchFamily="18" charset="-128"/>
                <a:ea typeface="游明朝 Demibold" panose="02020600000000000000" pitchFamily="18" charset="-128"/>
              </a:rPr>
              <a:t>年間で換算すると、</a:t>
            </a:r>
            <a:r>
              <a:rPr kumimoji="1" lang="en-US" altLang="ja-JP" sz="3200" dirty="0">
                <a:solidFill>
                  <a:srgbClr val="FF0000"/>
                </a:solidFill>
                <a:latin typeface="游明朝 Demibold" panose="02020600000000000000" pitchFamily="18" charset="-128"/>
                <a:ea typeface="游明朝 Demibold" panose="02020600000000000000" pitchFamily="18" charset="-128"/>
              </a:rPr>
              <a:t>42,420</a:t>
            </a:r>
            <a:r>
              <a:rPr kumimoji="1" lang="ja-JP" altLang="en-US" sz="2400" dirty="0">
                <a:latin typeface="游明朝 Demibold" panose="02020600000000000000" pitchFamily="18" charset="-128"/>
                <a:ea typeface="游明朝 Demibold" panose="02020600000000000000" pitchFamily="18" charset="-128"/>
              </a:rPr>
              <a:t>円の削減効果</a:t>
            </a:r>
          </a:p>
        </p:txBody>
      </p:sp>
      <p:sp>
        <p:nvSpPr>
          <p:cNvPr id="49" name="四角形: 角を丸くする 48">
            <a:extLst>
              <a:ext uri="{FF2B5EF4-FFF2-40B4-BE49-F238E27FC236}">
                <a16:creationId xmlns:a16="http://schemas.microsoft.com/office/drawing/2014/main" id="{051D67BD-B8DD-00D3-F7FE-3C86FACF2DA7}"/>
              </a:ext>
            </a:extLst>
          </p:cNvPr>
          <p:cNvSpPr/>
          <p:nvPr/>
        </p:nvSpPr>
        <p:spPr>
          <a:xfrm>
            <a:off x="1018308" y="3797058"/>
            <a:ext cx="9037318" cy="1373310"/>
          </a:xfrm>
          <a:prstGeom prst="round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sp>
        <p:nvSpPr>
          <p:cNvPr id="38" name="テキスト ボックス 37">
            <a:extLst>
              <a:ext uri="{FF2B5EF4-FFF2-40B4-BE49-F238E27FC236}">
                <a16:creationId xmlns:a16="http://schemas.microsoft.com/office/drawing/2014/main" id="{665BCC06-B98E-0249-00D6-3892BA926A3B}"/>
              </a:ext>
            </a:extLst>
          </p:cNvPr>
          <p:cNvSpPr txBox="1"/>
          <p:nvPr/>
        </p:nvSpPr>
        <p:spPr>
          <a:xfrm>
            <a:off x="1997659" y="5146176"/>
            <a:ext cx="8081058" cy="584775"/>
          </a:xfrm>
          <a:prstGeom prst="rect">
            <a:avLst/>
          </a:prstGeom>
          <a:noFill/>
        </p:spPr>
        <p:txBody>
          <a:bodyPr wrap="none" rtlCol="0">
            <a:spAutoFit/>
          </a:bodyPr>
          <a:lstStyle/>
          <a:p>
            <a:r>
              <a:rPr kumimoji="1" lang="ja-JP" altLang="en-US" sz="2400" dirty="0">
                <a:latin typeface="游明朝 Demibold" panose="02020600000000000000" pitchFamily="18" charset="-128"/>
                <a:ea typeface="游明朝 Demibold" panose="02020600000000000000" pitchFamily="18" charset="-128"/>
              </a:rPr>
              <a:t>同じ</a:t>
            </a:r>
            <a:r>
              <a:rPr kumimoji="1" lang="en-US" altLang="ja-JP" sz="2400" dirty="0">
                <a:latin typeface="游明朝 Demibold" panose="02020600000000000000" pitchFamily="18" charset="-128"/>
                <a:ea typeface="游明朝 Demibold" panose="02020600000000000000" pitchFamily="18" charset="-128"/>
              </a:rPr>
              <a:t>1</a:t>
            </a:r>
            <a:r>
              <a:rPr kumimoji="1" lang="ja-JP" altLang="en-US" sz="2400" dirty="0">
                <a:latin typeface="游明朝 Demibold" panose="02020600000000000000" pitchFamily="18" charset="-128"/>
                <a:ea typeface="游明朝 Demibold" panose="02020600000000000000" pitchFamily="18" charset="-128"/>
              </a:rPr>
              <a:t>万円の積立でも、自由に使えるお金は</a:t>
            </a:r>
            <a:r>
              <a:rPr kumimoji="1" lang="en-US" altLang="ja-JP" sz="3200" dirty="0">
                <a:solidFill>
                  <a:srgbClr val="FF0000"/>
                </a:solidFill>
                <a:latin typeface="游明朝 Demibold" panose="02020600000000000000" pitchFamily="18" charset="-128"/>
                <a:ea typeface="游明朝 Demibold" panose="02020600000000000000" pitchFamily="18" charset="-128"/>
              </a:rPr>
              <a:t>3,535</a:t>
            </a:r>
            <a:r>
              <a:rPr kumimoji="1" lang="ja-JP" altLang="en-US" sz="2400" dirty="0">
                <a:latin typeface="游明朝 Demibold" panose="02020600000000000000" pitchFamily="18" charset="-128"/>
                <a:ea typeface="游明朝 Demibold" panose="02020600000000000000" pitchFamily="18" charset="-128"/>
              </a:rPr>
              <a:t>円の差</a:t>
            </a:r>
          </a:p>
        </p:txBody>
      </p:sp>
      <p:sp>
        <p:nvSpPr>
          <p:cNvPr id="50" name="正方形/長方形 49">
            <a:extLst>
              <a:ext uri="{FF2B5EF4-FFF2-40B4-BE49-F238E27FC236}">
                <a16:creationId xmlns:a16="http://schemas.microsoft.com/office/drawing/2014/main" id="{C0CAEFAB-AB50-0998-9317-C90B16CCD331}"/>
              </a:ext>
            </a:extLst>
          </p:cNvPr>
          <p:cNvSpPr/>
          <p:nvPr/>
        </p:nvSpPr>
        <p:spPr>
          <a:xfrm>
            <a:off x="3104784" y="2665064"/>
            <a:ext cx="3627561" cy="834831"/>
          </a:xfrm>
          <a:prstGeom prst="rect">
            <a:avLst/>
          </a:prstGeom>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0D183E8D-8FCC-DAD0-CC85-D1C591707E49}"/>
              </a:ext>
            </a:extLst>
          </p:cNvPr>
          <p:cNvSpPr txBox="1"/>
          <p:nvPr/>
        </p:nvSpPr>
        <p:spPr>
          <a:xfrm>
            <a:off x="3265114" y="2759313"/>
            <a:ext cx="1210588"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社会保険料</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chemeClr val="bg1"/>
                </a:solidFill>
                <a:latin typeface="游明朝 Demibold" panose="02020600000000000000" pitchFamily="18" charset="-128"/>
                <a:ea typeface="游明朝 Demibold" panose="02020600000000000000" pitchFamily="18" charset="-128"/>
              </a:rPr>
              <a:t>38,326</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53" name="テキスト ボックス 52">
            <a:extLst>
              <a:ext uri="{FF2B5EF4-FFF2-40B4-BE49-F238E27FC236}">
                <a16:creationId xmlns:a16="http://schemas.microsoft.com/office/drawing/2014/main" id="{8A53AA39-E854-F526-FC57-A1D8B9B08A53}"/>
              </a:ext>
            </a:extLst>
          </p:cNvPr>
          <p:cNvSpPr txBox="1"/>
          <p:nvPr/>
        </p:nvSpPr>
        <p:spPr>
          <a:xfrm>
            <a:off x="4568418" y="2756822"/>
            <a:ext cx="955711"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所得税</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chemeClr val="bg1"/>
                </a:solidFill>
                <a:latin typeface="游明朝 Demibold" panose="02020600000000000000" pitchFamily="18" charset="-128"/>
                <a:ea typeface="游明朝 Demibold" panose="02020600000000000000" pitchFamily="18" charset="-128"/>
              </a:rPr>
              <a:t>4,591</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54" name="テキスト ボックス 53">
            <a:extLst>
              <a:ext uri="{FF2B5EF4-FFF2-40B4-BE49-F238E27FC236}">
                <a16:creationId xmlns:a16="http://schemas.microsoft.com/office/drawing/2014/main" id="{6FFC564A-211E-2E90-04FB-18C064F3EAE7}"/>
              </a:ext>
            </a:extLst>
          </p:cNvPr>
          <p:cNvSpPr txBox="1"/>
          <p:nvPr/>
        </p:nvSpPr>
        <p:spPr>
          <a:xfrm>
            <a:off x="5622315" y="2754270"/>
            <a:ext cx="955711"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住民税</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chemeClr val="bg1"/>
                </a:solidFill>
                <a:latin typeface="游明朝 Demibold" panose="02020600000000000000" pitchFamily="18" charset="-128"/>
                <a:ea typeface="游明朝 Demibold" panose="02020600000000000000" pitchFamily="18" charset="-128"/>
              </a:rPr>
              <a:t>9,208</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56" name="二等辺三角形 55">
            <a:extLst>
              <a:ext uri="{FF2B5EF4-FFF2-40B4-BE49-F238E27FC236}">
                <a16:creationId xmlns:a16="http://schemas.microsoft.com/office/drawing/2014/main" id="{E98D9351-C16F-8A00-45E2-930CCFBE8EB0}"/>
              </a:ext>
            </a:extLst>
          </p:cNvPr>
          <p:cNvSpPr/>
          <p:nvPr/>
        </p:nvSpPr>
        <p:spPr>
          <a:xfrm rot="5400000">
            <a:off x="6686047" y="2986188"/>
            <a:ext cx="501552" cy="236441"/>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72996FC4-D32A-3401-3E0D-A52BD7B7D220}"/>
              </a:ext>
            </a:extLst>
          </p:cNvPr>
          <p:cNvSpPr txBox="1"/>
          <p:nvPr/>
        </p:nvSpPr>
        <p:spPr>
          <a:xfrm>
            <a:off x="7156199" y="2754269"/>
            <a:ext cx="1317056" cy="615553"/>
          </a:xfrm>
          <a:prstGeom prst="rect">
            <a:avLst/>
          </a:prstGeom>
          <a:solidFill>
            <a:schemeClr val="tx1">
              <a:lumMod val="50000"/>
              <a:lumOff val="50000"/>
            </a:schemeClr>
          </a:solidFill>
          <a:ln>
            <a:noFill/>
          </a:ln>
        </p:spPr>
        <p:txBody>
          <a:bodyPr wrap="squar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手取り</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b="1" dirty="0">
                <a:solidFill>
                  <a:schemeClr val="bg1"/>
                </a:solidFill>
                <a:latin typeface="游明朝 Demibold" panose="02020600000000000000" pitchFamily="18" charset="-128"/>
                <a:ea typeface="游明朝 Demibold" panose="02020600000000000000" pitchFamily="18" charset="-128"/>
              </a:rPr>
              <a:t>197,875</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cxnSp>
        <p:nvCxnSpPr>
          <p:cNvPr id="60" name="直線コネクタ 59">
            <a:extLst>
              <a:ext uri="{FF2B5EF4-FFF2-40B4-BE49-F238E27FC236}">
                <a16:creationId xmlns:a16="http://schemas.microsoft.com/office/drawing/2014/main" id="{D02F0E49-808D-B0AC-04CE-5B35E3659F3B}"/>
              </a:ext>
            </a:extLst>
          </p:cNvPr>
          <p:cNvCxnSpPr>
            <a:cxnSpLocks/>
          </p:cNvCxnSpPr>
          <p:nvPr/>
        </p:nvCxnSpPr>
        <p:spPr>
          <a:xfrm>
            <a:off x="8558246" y="3074280"/>
            <a:ext cx="204754"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9BC4D160-A793-F6BB-7AEE-8C1767634646}"/>
              </a:ext>
            </a:extLst>
          </p:cNvPr>
          <p:cNvSpPr txBox="1"/>
          <p:nvPr/>
        </p:nvSpPr>
        <p:spPr>
          <a:xfrm>
            <a:off x="8875700" y="2751114"/>
            <a:ext cx="1099031" cy="615553"/>
          </a:xfrm>
          <a:prstGeom prst="rect">
            <a:avLst/>
          </a:prstGeom>
          <a:solidFill>
            <a:schemeClr val="tx1">
              <a:lumMod val="50000"/>
              <a:lumOff val="50000"/>
            </a:schemeClr>
          </a:solidFill>
          <a:ln>
            <a:noFill/>
          </a:ln>
        </p:spPr>
        <p:txBody>
          <a:bodyPr wrap="squar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貯蓄</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b="1" dirty="0">
                <a:solidFill>
                  <a:schemeClr val="bg1"/>
                </a:solidFill>
                <a:latin typeface="游明朝 Demibold" panose="02020600000000000000" pitchFamily="18" charset="-128"/>
                <a:ea typeface="游明朝 Demibold" panose="02020600000000000000" pitchFamily="18" charset="-128"/>
              </a:rPr>
              <a:t>10,000</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65" name="テキスト ボックス 64">
            <a:extLst>
              <a:ext uri="{FF2B5EF4-FFF2-40B4-BE49-F238E27FC236}">
                <a16:creationId xmlns:a16="http://schemas.microsoft.com/office/drawing/2014/main" id="{6E87028E-676F-D3BC-78A1-50AB1AA1CB13}"/>
              </a:ext>
            </a:extLst>
          </p:cNvPr>
          <p:cNvSpPr txBox="1"/>
          <p:nvPr/>
        </p:nvSpPr>
        <p:spPr>
          <a:xfrm>
            <a:off x="10055626" y="2897812"/>
            <a:ext cx="415498" cy="369332"/>
          </a:xfrm>
          <a:prstGeom prst="rect">
            <a:avLst/>
          </a:prstGeom>
          <a:noFill/>
        </p:spPr>
        <p:txBody>
          <a:bodyPr wrap="none" rtlCol="0">
            <a:spAutoFit/>
          </a:bodyPr>
          <a:lstStyle/>
          <a:p>
            <a:r>
              <a:rPr kumimoji="1" lang="ja-JP" altLang="en-US" dirty="0"/>
              <a:t>＝</a:t>
            </a:r>
          </a:p>
        </p:txBody>
      </p:sp>
      <p:sp>
        <p:nvSpPr>
          <p:cNvPr id="66" name="テキスト ボックス 65">
            <a:extLst>
              <a:ext uri="{FF2B5EF4-FFF2-40B4-BE49-F238E27FC236}">
                <a16:creationId xmlns:a16="http://schemas.microsoft.com/office/drawing/2014/main" id="{3DC64467-496D-BA31-8233-5AF154139325}"/>
              </a:ext>
            </a:extLst>
          </p:cNvPr>
          <p:cNvSpPr txBox="1"/>
          <p:nvPr/>
        </p:nvSpPr>
        <p:spPr>
          <a:xfrm>
            <a:off x="10387973" y="2721114"/>
            <a:ext cx="1457450" cy="707886"/>
          </a:xfrm>
          <a:prstGeom prst="rect">
            <a:avLst/>
          </a:prstGeom>
          <a:noFill/>
        </p:spPr>
        <p:txBody>
          <a:bodyPr wrap="none" rtlCol="0">
            <a:spAutoFit/>
          </a:bodyPr>
          <a:lstStyle/>
          <a:p>
            <a:pPr algn="ctr"/>
            <a:r>
              <a:rPr kumimoji="1" lang="ja-JP" altLang="en-US" sz="1600" dirty="0">
                <a:latin typeface="游明朝 Demibold" panose="02020600000000000000" pitchFamily="18" charset="-128"/>
                <a:ea typeface="游明朝 Demibold" panose="02020600000000000000" pitchFamily="18" charset="-128"/>
              </a:rPr>
              <a:t>自由なお金</a:t>
            </a:r>
            <a:endParaRPr kumimoji="1" lang="en-US" altLang="ja-JP" sz="1600" dirty="0">
              <a:latin typeface="游明朝 Demibold" panose="02020600000000000000" pitchFamily="18" charset="-128"/>
              <a:ea typeface="游明朝 Demibold" panose="02020600000000000000" pitchFamily="18" charset="-128"/>
            </a:endParaRPr>
          </a:p>
          <a:p>
            <a:pPr algn="ctr"/>
            <a:r>
              <a:rPr kumimoji="1" lang="en-US" altLang="ja-JP" sz="2400" b="1" dirty="0">
                <a:latin typeface="游明朝 Demibold" panose="02020600000000000000" pitchFamily="18" charset="-128"/>
                <a:ea typeface="游明朝 Demibold" panose="02020600000000000000" pitchFamily="18" charset="-128"/>
              </a:rPr>
              <a:t>187,875</a:t>
            </a:r>
            <a:r>
              <a:rPr kumimoji="1" lang="ja-JP" altLang="en-US" dirty="0">
                <a:latin typeface="游明朝 Demibold" panose="02020600000000000000" pitchFamily="18" charset="-128"/>
                <a:ea typeface="游明朝 Demibold" panose="02020600000000000000" pitchFamily="18" charset="-128"/>
              </a:rPr>
              <a:t>円</a:t>
            </a:r>
          </a:p>
        </p:txBody>
      </p:sp>
      <p:sp>
        <p:nvSpPr>
          <p:cNvPr id="67" name="テキスト ボックス 66">
            <a:extLst>
              <a:ext uri="{FF2B5EF4-FFF2-40B4-BE49-F238E27FC236}">
                <a16:creationId xmlns:a16="http://schemas.microsoft.com/office/drawing/2014/main" id="{0604E4B1-6A7E-77E9-9476-BDD52D2B9D62}"/>
              </a:ext>
            </a:extLst>
          </p:cNvPr>
          <p:cNvSpPr txBox="1"/>
          <p:nvPr/>
        </p:nvSpPr>
        <p:spPr>
          <a:xfrm>
            <a:off x="1229042" y="3743075"/>
            <a:ext cx="3339376" cy="461665"/>
          </a:xfrm>
          <a:prstGeom prst="rect">
            <a:avLst/>
          </a:prstGeom>
          <a:noFill/>
        </p:spPr>
        <p:txBody>
          <a:bodyPr wrap="none" rtlCol="0">
            <a:spAutoFit/>
          </a:bodyPr>
          <a:lstStyle/>
          <a:p>
            <a:r>
              <a:rPr kumimoji="1" lang="ja-JP" altLang="en-US" dirty="0">
                <a:latin typeface="游明朝 Demibold" panose="02020600000000000000" pitchFamily="18" charset="-128"/>
                <a:ea typeface="游明朝 Demibold" panose="02020600000000000000" pitchFamily="18" charset="-128"/>
              </a:rPr>
              <a:t>確定拠出年金を利用</a:t>
            </a:r>
            <a:r>
              <a:rPr kumimoji="1" lang="ja-JP" altLang="en-US" sz="2400" b="1" dirty="0">
                <a:solidFill>
                  <a:schemeClr val="accent1">
                    <a:lumMod val="75000"/>
                  </a:schemeClr>
                </a:solidFill>
                <a:latin typeface="游明朝 Demibold" panose="02020600000000000000" pitchFamily="18" charset="-128"/>
                <a:ea typeface="游明朝 Demibold" panose="02020600000000000000" pitchFamily="18" charset="-128"/>
              </a:rPr>
              <a:t>する</a:t>
            </a:r>
            <a:r>
              <a:rPr kumimoji="1" lang="ja-JP" altLang="en-US" dirty="0">
                <a:latin typeface="游明朝 Demibold" panose="02020600000000000000" pitchFamily="18" charset="-128"/>
                <a:ea typeface="游明朝 Demibold" panose="02020600000000000000" pitchFamily="18" charset="-128"/>
              </a:rPr>
              <a:t>場合</a:t>
            </a:r>
          </a:p>
        </p:txBody>
      </p:sp>
      <p:sp>
        <p:nvSpPr>
          <p:cNvPr id="68" name="正方形/長方形 67">
            <a:extLst>
              <a:ext uri="{FF2B5EF4-FFF2-40B4-BE49-F238E27FC236}">
                <a16:creationId xmlns:a16="http://schemas.microsoft.com/office/drawing/2014/main" id="{1930435D-FE6B-D24A-80FA-B3B198F76B1D}"/>
              </a:ext>
            </a:extLst>
          </p:cNvPr>
          <p:cNvSpPr/>
          <p:nvPr/>
        </p:nvSpPr>
        <p:spPr>
          <a:xfrm>
            <a:off x="1371600" y="4155373"/>
            <a:ext cx="2590800" cy="8401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9" name="テキスト ボックス 68">
            <a:extLst>
              <a:ext uri="{FF2B5EF4-FFF2-40B4-BE49-F238E27FC236}">
                <a16:creationId xmlns:a16="http://schemas.microsoft.com/office/drawing/2014/main" id="{5DE09F8C-D939-C741-85AB-D0B6FA3386E6}"/>
              </a:ext>
            </a:extLst>
          </p:cNvPr>
          <p:cNvSpPr txBox="1"/>
          <p:nvPr/>
        </p:nvSpPr>
        <p:spPr>
          <a:xfrm>
            <a:off x="1339273" y="4252275"/>
            <a:ext cx="1107996" cy="646331"/>
          </a:xfrm>
          <a:prstGeom prst="rect">
            <a:avLst/>
          </a:prstGeom>
          <a:noFill/>
        </p:spPr>
        <p:txBody>
          <a:bodyPr wrap="none" rtlCol="0">
            <a:spAutoFit/>
          </a:bodyPr>
          <a:lstStyle/>
          <a:p>
            <a:pPr algn="ctr"/>
            <a:r>
              <a:rPr kumimoji="1" lang="ja-JP" altLang="en-US" dirty="0">
                <a:solidFill>
                  <a:schemeClr val="bg1"/>
                </a:solidFill>
                <a:latin typeface="游明朝 Demibold" panose="02020600000000000000" pitchFamily="18" charset="-128"/>
                <a:ea typeface="游明朝 Demibold" panose="02020600000000000000" pitchFamily="18" charset="-128"/>
              </a:rPr>
              <a:t>額面</a:t>
            </a:r>
            <a:endParaRPr kumimoji="1" lang="en-US" altLang="ja-JP" dirty="0">
              <a:solidFill>
                <a:schemeClr val="bg1"/>
              </a:solidFill>
              <a:latin typeface="游明朝 Demibold" panose="02020600000000000000" pitchFamily="18" charset="-128"/>
              <a:ea typeface="游明朝 Demibold" panose="02020600000000000000" pitchFamily="18" charset="-128"/>
            </a:endParaRPr>
          </a:p>
          <a:p>
            <a:pPr algn="ctr"/>
            <a:r>
              <a:rPr kumimoji="1" lang="ja-JP" altLang="en-US" dirty="0">
                <a:solidFill>
                  <a:schemeClr val="bg1"/>
                </a:solidFill>
                <a:latin typeface="游明朝 Demibold" panose="02020600000000000000" pitchFamily="18" charset="-128"/>
                <a:ea typeface="游明朝 Demibold" panose="02020600000000000000" pitchFamily="18" charset="-128"/>
              </a:rPr>
              <a:t>２５万円</a:t>
            </a:r>
          </a:p>
        </p:txBody>
      </p:sp>
      <p:cxnSp>
        <p:nvCxnSpPr>
          <p:cNvPr id="71" name="直線コネクタ 70">
            <a:extLst>
              <a:ext uri="{FF2B5EF4-FFF2-40B4-BE49-F238E27FC236}">
                <a16:creationId xmlns:a16="http://schemas.microsoft.com/office/drawing/2014/main" id="{9AF13121-1BF5-7E71-3DDA-1E7BC733401E}"/>
              </a:ext>
            </a:extLst>
          </p:cNvPr>
          <p:cNvCxnSpPr>
            <a:cxnSpLocks/>
          </p:cNvCxnSpPr>
          <p:nvPr/>
        </p:nvCxnSpPr>
        <p:spPr>
          <a:xfrm>
            <a:off x="2412975" y="4575440"/>
            <a:ext cx="18244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矢印: 右 74">
            <a:extLst>
              <a:ext uri="{FF2B5EF4-FFF2-40B4-BE49-F238E27FC236}">
                <a16:creationId xmlns:a16="http://schemas.microsoft.com/office/drawing/2014/main" id="{59EC7DF8-7B7C-07ED-251A-9F2EA6A675E6}"/>
              </a:ext>
            </a:extLst>
          </p:cNvPr>
          <p:cNvSpPr/>
          <p:nvPr/>
        </p:nvSpPr>
        <p:spPr>
          <a:xfrm>
            <a:off x="3793111" y="4426543"/>
            <a:ext cx="457200" cy="344383"/>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a:extLst>
              <a:ext uri="{FF2B5EF4-FFF2-40B4-BE49-F238E27FC236}">
                <a16:creationId xmlns:a16="http://schemas.microsoft.com/office/drawing/2014/main" id="{08A15ACA-EEC9-074B-7C66-027D584B3D5F}"/>
              </a:ext>
            </a:extLst>
          </p:cNvPr>
          <p:cNvSpPr/>
          <p:nvPr/>
        </p:nvSpPr>
        <p:spPr>
          <a:xfrm>
            <a:off x="2675322" y="4235198"/>
            <a:ext cx="1210878" cy="66303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sp>
        <p:nvSpPr>
          <p:cNvPr id="74" name="テキスト ボックス 73">
            <a:extLst>
              <a:ext uri="{FF2B5EF4-FFF2-40B4-BE49-F238E27FC236}">
                <a16:creationId xmlns:a16="http://schemas.microsoft.com/office/drawing/2014/main" id="{1A561F91-E675-A98F-9B13-3E1A5D045AB0}"/>
              </a:ext>
            </a:extLst>
          </p:cNvPr>
          <p:cNvSpPr txBox="1"/>
          <p:nvPr/>
        </p:nvSpPr>
        <p:spPr>
          <a:xfrm>
            <a:off x="2734633" y="4268986"/>
            <a:ext cx="1127232" cy="615553"/>
          </a:xfrm>
          <a:prstGeom prst="rect">
            <a:avLst/>
          </a:prstGeom>
          <a:noFill/>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企業型</a:t>
            </a:r>
            <a:r>
              <a:rPr kumimoji="1" lang="en-US" altLang="ja-JP" sz="1600" dirty="0">
                <a:solidFill>
                  <a:schemeClr val="bg1"/>
                </a:solidFill>
                <a:latin typeface="游明朝 Demibold" panose="02020600000000000000" pitchFamily="18" charset="-128"/>
                <a:ea typeface="游明朝 Demibold" panose="02020600000000000000" pitchFamily="18" charset="-128"/>
              </a:rPr>
              <a:t>DC</a:t>
            </a:r>
            <a:br>
              <a:rPr kumimoji="1" lang="en-US" altLang="ja-JP" dirty="0">
                <a:solidFill>
                  <a:schemeClr val="bg1"/>
                </a:solidFill>
                <a:latin typeface="游明朝 Demibold" panose="02020600000000000000" pitchFamily="18" charset="-128"/>
                <a:ea typeface="游明朝 Demibold" panose="02020600000000000000" pitchFamily="18" charset="-128"/>
              </a:rPr>
            </a:br>
            <a:r>
              <a:rPr kumimoji="1" lang="en-US" altLang="ja-JP" dirty="0">
                <a:solidFill>
                  <a:schemeClr val="bg1"/>
                </a:solidFill>
                <a:latin typeface="游明朝 Demibold" panose="02020600000000000000" pitchFamily="18" charset="-128"/>
                <a:ea typeface="游明朝 Demibold" panose="02020600000000000000" pitchFamily="18" charset="-128"/>
              </a:rPr>
              <a:t>10,000</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76" name="正方形/長方形 75">
            <a:extLst>
              <a:ext uri="{FF2B5EF4-FFF2-40B4-BE49-F238E27FC236}">
                <a16:creationId xmlns:a16="http://schemas.microsoft.com/office/drawing/2014/main" id="{46FCEF69-EEDD-6B01-7D8F-F9F471395BAE}"/>
              </a:ext>
            </a:extLst>
          </p:cNvPr>
          <p:cNvSpPr/>
          <p:nvPr/>
        </p:nvSpPr>
        <p:spPr>
          <a:xfrm>
            <a:off x="4272301" y="4158024"/>
            <a:ext cx="3500100" cy="834831"/>
          </a:xfrm>
          <a:prstGeom prst="rect">
            <a:avLst/>
          </a:prstGeom>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テキスト ボックス 76">
            <a:extLst>
              <a:ext uri="{FF2B5EF4-FFF2-40B4-BE49-F238E27FC236}">
                <a16:creationId xmlns:a16="http://schemas.microsoft.com/office/drawing/2014/main" id="{90D37D6E-631B-19D0-5648-20CF62FD7C62}"/>
              </a:ext>
            </a:extLst>
          </p:cNvPr>
          <p:cNvSpPr txBox="1"/>
          <p:nvPr/>
        </p:nvSpPr>
        <p:spPr>
          <a:xfrm>
            <a:off x="4398481" y="4268986"/>
            <a:ext cx="1210588"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社会保険料</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rgbClr val="FF0000"/>
                </a:solidFill>
                <a:latin typeface="游明朝 Demibold" panose="02020600000000000000" pitchFamily="18" charset="-128"/>
                <a:ea typeface="游明朝 Demibold" panose="02020600000000000000" pitchFamily="18" charset="-128"/>
              </a:rPr>
              <a:t>35,424</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79" name="テキスト ボックス 78">
            <a:extLst>
              <a:ext uri="{FF2B5EF4-FFF2-40B4-BE49-F238E27FC236}">
                <a16:creationId xmlns:a16="http://schemas.microsoft.com/office/drawing/2014/main" id="{3399B6E2-AD54-1F8D-8267-E1BC2F711517}"/>
              </a:ext>
            </a:extLst>
          </p:cNvPr>
          <p:cNvSpPr txBox="1"/>
          <p:nvPr/>
        </p:nvSpPr>
        <p:spPr>
          <a:xfrm>
            <a:off x="5685775" y="4258939"/>
            <a:ext cx="955711"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所得税</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rgbClr val="FF0000"/>
                </a:solidFill>
                <a:latin typeface="游明朝 Demibold" panose="02020600000000000000" pitchFamily="18" charset="-128"/>
                <a:ea typeface="游明朝 Demibold" panose="02020600000000000000" pitchFamily="18" charset="-128"/>
              </a:rPr>
              <a:t>4,375</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80" name="テキスト ボックス 79">
            <a:extLst>
              <a:ext uri="{FF2B5EF4-FFF2-40B4-BE49-F238E27FC236}">
                <a16:creationId xmlns:a16="http://schemas.microsoft.com/office/drawing/2014/main" id="{53B35DFC-F709-599F-BDB8-712700AA28DC}"/>
              </a:ext>
            </a:extLst>
          </p:cNvPr>
          <p:cNvSpPr txBox="1"/>
          <p:nvPr/>
        </p:nvSpPr>
        <p:spPr>
          <a:xfrm>
            <a:off x="6714187" y="4252343"/>
            <a:ext cx="955711" cy="615553"/>
          </a:xfrm>
          <a:prstGeom prst="rect">
            <a:avLst/>
          </a:prstGeom>
          <a:solidFill>
            <a:schemeClr val="bg1">
              <a:lumMod val="65000"/>
            </a:schemeClr>
          </a:solidFill>
          <a:ln>
            <a:noFill/>
          </a:ln>
        </p:spPr>
        <p:txBody>
          <a:bodyPr wrap="none" rtlCol="0">
            <a:spAutoFit/>
          </a:bodyPr>
          <a:lstStyle/>
          <a:p>
            <a:pPr algn="ctr"/>
            <a:r>
              <a:rPr kumimoji="1" lang="ja-JP" altLang="en-US" sz="1600" dirty="0">
                <a:solidFill>
                  <a:schemeClr val="bg1"/>
                </a:solidFill>
                <a:latin typeface="游明朝 Demibold" panose="02020600000000000000" pitchFamily="18" charset="-128"/>
                <a:ea typeface="游明朝 Demibold" panose="02020600000000000000" pitchFamily="18" charset="-128"/>
              </a:rPr>
              <a:t>住民税</a:t>
            </a:r>
            <a:endParaRPr kumimoji="1" lang="en-US" altLang="ja-JP" sz="1600" dirty="0">
              <a:solidFill>
                <a:schemeClr val="bg1"/>
              </a:solidFill>
              <a:latin typeface="游明朝 Demibold" panose="02020600000000000000" pitchFamily="18" charset="-128"/>
              <a:ea typeface="游明朝 Demibold" panose="02020600000000000000" pitchFamily="18" charset="-128"/>
            </a:endParaRPr>
          </a:p>
          <a:p>
            <a:pPr algn="ctr"/>
            <a:r>
              <a:rPr kumimoji="1" lang="en-US" altLang="ja-JP" dirty="0">
                <a:solidFill>
                  <a:srgbClr val="FF0000"/>
                </a:solidFill>
                <a:latin typeface="游明朝 Demibold" panose="02020600000000000000" pitchFamily="18" charset="-128"/>
                <a:ea typeface="游明朝 Demibold" panose="02020600000000000000" pitchFamily="18" charset="-128"/>
              </a:rPr>
              <a:t>8,791</a:t>
            </a:r>
            <a:r>
              <a:rPr kumimoji="1" lang="ja-JP" altLang="en-US" dirty="0">
                <a:solidFill>
                  <a:schemeClr val="bg1"/>
                </a:solidFill>
                <a:latin typeface="游明朝 Demibold" panose="02020600000000000000" pitchFamily="18" charset="-128"/>
                <a:ea typeface="游明朝 Demibold" panose="02020600000000000000" pitchFamily="18" charset="-128"/>
              </a:rPr>
              <a:t>円</a:t>
            </a:r>
          </a:p>
        </p:txBody>
      </p:sp>
      <p:sp>
        <p:nvSpPr>
          <p:cNvPr id="81" name="二等辺三角形 80">
            <a:extLst>
              <a:ext uri="{FF2B5EF4-FFF2-40B4-BE49-F238E27FC236}">
                <a16:creationId xmlns:a16="http://schemas.microsoft.com/office/drawing/2014/main" id="{8A12125A-02F8-843A-06DF-4061A34A8DFB}"/>
              </a:ext>
            </a:extLst>
          </p:cNvPr>
          <p:cNvSpPr/>
          <p:nvPr/>
        </p:nvSpPr>
        <p:spPr>
          <a:xfrm rot="5400000">
            <a:off x="7718305" y="4457219"/>
            <a:ext cx="501552" cy="236441"/>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8C4AF816-433D-1DA4-BD7D-66C141071975}"/>
              </a:ext>
            </a:extLst>
          </p:cNvPr>
          <p:cNvSpPr txBox="1"/>
          <p:nvPr/>
        </p:nvSpPr>
        <p:spPr>
          <a:xfrm>
            <a:off x="8255122" y="4241480"/>
            <a:ext cx="1523903" cy="677108"/>
          </a:xfrm>
          <a:prstGeom prst="rect">
            <a:avLst/>
          </a:prstGeom>
          <a:solidFill>
            <a:schemeClr val="tx1">
              <a:lumMod val="50000"/>
              <a:lumOff val="50000"/>
            </a:schemeClr>
          </a:solidFill>
          <a:ln>
            <a:noFill/>
          </a:ln>
        </p:spPr>
        <p:txBody>
          <a:bodyPr wrap="square" rtlCol="0">
            <a:spAutoFit/>
          </a:bodyPr>
          <a:lstStyle/>
          <a:p>
            <a:pPr algn="ctr"/>
            <a:r>
              <a:rPr kumimoji="1" lang="ja-JP" altLang="en-US" dirty="0">
                <a:solidFill>
                  <a:schemeClr val="bg1"/>
                </a:solidFill>
                <a:latin typeface="游明朝 Demibold" panose="02020600000000000000" pitchFamily="18" charset="-128"/>
                <a:ea typeface="游明朝 Demibold" panose="02020600000000000000" pitchFamily="18" charset="-128"/>
              </a:rPr>
              <a:t>手取り</a:t>
            </a:r>
          </a:p>
          <a:p>
            <a:pPr algn="ctr"/>
            <a:r>
              <a:rPr kumimoji="1" lang="en-US" altLang="ja-JP" sz="2000" b="1" dirty="0">
                <a:solidFill>
                  <a:srgbClr val="FF0000"/>
                </a:solidFill>
                <a:latin typeface="游明朝 Demibold" panose="02020600000000000000" pitchFamily="18" charset="-128"/>
                <a:ea typeface="游明朝 Demibold" panose="02020600000000000000" pitchFamily="18" charset="-128"/>
              </a:rPr>
              <a:t>191,410</a:t>
            </a:r>
            <a:r>
              <a:rPr kumimoji="1" lang="ja-JP" altLang="en-US" dirty="0">
                <a:solidFill>
                  <a:schemeClr val="bg1"/>
                </a:solidFill>
                <a:latin typeface="游明朝 Demibold" panose="02020600000000000000" pitchFamily="18" charset="-128"/>
                <a:ea typeface="游明朝 Demibold" panose="02020600000000000000" pitchFamily="18" charset="-128"/>
              </a:rPr>
              <a:t>円</a:t>
            </a:r>
            <a:endParaRPr kumimoji="1" lang="ja-JP" altLang="en-US" sz="2000" dirty="0">
              <a:solidFill>
                <a:schemeClr val="bg1"/>
              </a:solidFill>
              <a:latin typeface="游明朝 Demibold" panose="02020600000000000000" pitchFamily="18" charset="-128"/>
              <a:ea typeface="游明朝 Demibold" panose="02020600000000000000" pitchFamily="18" charset="-128"/>
            </a:endParaRPr>
          </a:p>
        </p:txBody>
      </p:sp>
      <p:sp>
        <p:nvSpPr>
          <p:cNvPr id="83" name="テキスト ボックス 82">
            <a:extLst>
              <a:ext uri="{FF2B5EF4-FFF2-40B4-BE49-F238E27FC236}">
                <a16:creationId xmlns:a16="http://schemas.microsoft.com/office/drawing/2014/main" id="{18DDFEBE-B24D-E96B-4E33-B272A080AD45}"/>
              </a:ext>
            </a:extLst>
          </p:cNvPr>
          <p:cNvSpPr txBox="1"/>
          <p:nvPr/>
        </p:nvSpPr>
        <p:spPr>
          <a:xfrm>
            <a:off x="10084015" y="4453584"/>
            <a:ext cx="415498" cy="369332"/>
          </a:xfrm>
          <a:prstGeom prst="rect">
            <a:avLst/>
          </a:prstGeom>
          <a:noFill/>
        </p:spPr>
        <p:txBody>
          <a:bodyPr wrap="none" rtlCol="0">
            <a:spAutoFit/>
          </a:bodyPr>
          <a:lstStyle/>
          <a:p>
            <a:r>
              <a:rPr kumimoji="1" lang="ja-JP" altLang="en-US" dirty="0"/>
              <a:t>＝</a:t>
            </a:r>
          </a:p>
        </p:txBody>
      </p:sp>
      <p:sp>
        <p:nvSpPr>
          <p:cNvPr id="84" name="テキスト ボックス 83">
            <a:extLst>
              <a:ext uri="{FF2B5EF4-FFF2-40B4-BE49-F238E27FC236}">
                <a16:creationId xmlns:a16="http://schemas.microsoft.com/office/drawing/2014/main" id="{381BBAF6-F914-B805-EB05-60788BC4668C}"/>
              </a:ext>
            </a:extLst>
          </p:cNvPr>
          <p:cNvSpPr txBox="1"/>
          <p:nvPr/>
        </p:nvSpPr>
        <p:spPr>
          <a:xfrm>
            <a:off x="10468514" y="4278577"/>
            <a:ext cx="1457450" cy="707886"/>
          </a:xfrm>
          <a:prstGeom prst="rect">
            <a:avLst/>
          </a:prstGeom>
          <a:noFill/>
        </p:spPr>
        <p:txBody>
          <a:bodyPr wrap="none" rtlCol="0">
            <a:spAutoFit/>
          </a:bodyPr>
          <a:lstStyle/>
          <a:p>
            <a:pPr algn="ctr"/>
            <a:r>
              <a:rPr kumimoji="1" lang="ja-JP" altLang="en-US" sz="1600" b="1" dirty="0">
                <a:latin typeface="游明朝 Demibold" panose="02020600000000000000" pitchFamily="18" charset="-128"/>
                <a:ea typeface="游明朝 Demibold" panose="02020600000000000000" pitchFamily="18" charset="-128"/>
              </a:rPr>
              <a:t>自由なお金</a:t>
            </a:r>
            <a:endParaRPr kumimoji="1" lang="en-US" altLang="ja-JP" sz="1600" b="1" dirty="0">
              <a:latin typeface="游明朝 Demibold" panose="02020600000000000000" pitchFamily="18" charset="-128"/>
              <a:ea typeface="游明朝 Demibold" panose="02020600000000000000" pitchFamily="18" charset="-128"/>
            </a:endParaRPr>
          </a:p>
          <a:p>
            <a:pPr algn="ctr"/>
            <a:r>
              <a:rPr kumimoji="1" lang="en-US" altLang="ja-JP" sz="2400" b="1" dirty="0">
                <a:solidFill>
                  <a:srgbClr val="FF0000"/>
                </a:solidFill>
                <a:latin typeface="游明朝 Demibold" panose="02020600000000000000" pitchFamily="18" charset="-128"/>
                <a:ea typeface="游明朝 Demibold" panose="02020600000000000000" pitchFamily="18" charset="-128"/>
              </a:rPr>
              <a:t>191,410</a:t>
            </a:r>
            <a:r>
              <a:rPr kumimoji="1" lang="ja-JP" altLang="en-US" dirty="0">
                <a:latin typeface="游明朝 Demibold" panose="02020600000000000000" pitchFamily="18" charset="-128"/>
                <a:ea typeface="游明朝 Demibold" panose="02020600000000000000" pitchFamily="18" charset="-128"/>
              </a:rPr>
              <a:t>円</a:t>
            </a:r>
          </a:p>
        </p:txBody>
      </p:sp>
      <p:sp>
        <p:nvSpPr>
          <p:cNvPr id="85" name="正方形/長方形 84">
            <a:extLst>
              <a:ext uri="{FF2B5EF4-FFF2-40B4-BE49-F238E27FC236}">
                <a16:creationId xmlns:a16="http://schemas.microsoft.com/office/drawing/2014/main" id="{95E58B17-CD7D-D83F-B2C2-EC434394A352}"/>
              </a:ext>
            </a:extLst>
          </p:cNvPr>
          <p:cNvSpPr/>
          <p:nvPr/>
        </p:nvSpPr>
        <p:spPr>
          <a:xfrm>
            <a:off x="5524129" y="979186"/>
            <a:ext cx="1605037" cy="967747"/>
          </a:xfrm>
          <a:prstGeom prst="rect">
            <a:avLst/>
          </a:prstGeom>
          <a:ln w="19050">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latin typeface="BIZ UDPゴシック" panose="020B0400000000000000" pitchFamily="50" charset="-128"/>
                <a:ea typeface="BIZ UDPゴシック" panose="020B0400000000000000" pitchFamily="50" charset="-128"/>
              </a:rPr>
              <a:t>給料額面</a:t>
            </a:r>
            <a:endParaRPr kumimoji="1" lang="en-US" altLang="ja-JP" sz="2000" dirty="0">
              <a:latin typeface="BIZ UDPゴシック" panose="020B0400000000000000" pitchFamily="50" charset="-128"/>
              <a:ea typeface="BIZ UDPゴシック" panose="020B0400000000000000" pitchFamily="50" charset="-128"/>
            </a:endParaRPr>
          </a:p>
          <a:p>
            <a:pPr algn="ctr"/>
            <a:r>
              <a:rPr kumimoji="1" lang="en-US" altLang="ja-JP" sz="2000" dirty="0">
                <a:latin typeface="BIZ UDPゴシック" panose="020B0400000000000000" pitchFamily="50" charset="-128"/>
                <a:ea typeface="BIZ UDPゴシック" panose="020B0400000000000000" pitchFamily="50" charset="-128"/>
              </a:rPr>
              <a:t>25</a:t>
            </a:r>
            <a:r>
              <a:rPr kumimoji="1" lang="ja-JP" altLang="en-US" sz="2000" dirty="0">
                <a:latin typeface="BIZ UDPゴシック" panose="020B0400000000000000" pitchFamily="50" charset="-128"/>
                <a:ea typeface="BIZ UDPゴシック" panose="020B0400000000000000" pitchFamily="50" charset="-128"/>
              </a:rPr>
              <a:t>万円</a:t>
            </a:r>
          </a:p>
        </p:txBody>
      </p:sp>
      <p:pic>
        <p:nvPicPr>
          <p:cNvPr id="87" name="図 86">
            <a:extLst>
              <a:ext uri="{FF2B5EF4-FFF2-40B4-BE49-F238E27FC236}">
                <a16:creationId xmlns:a16="http://schemas.microsoft.com/office/drawing/2014/main" id="{EC9BF55D-9089-1B5A-C07A-F14870960B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0780" y="1055454"/>
            <a:ext cx="1173688" cy="1125586"/>
          </a:xfrm>
          <a:prstGeom prst="rect">
            <a:avLst/>
          </a:prstGeom>
        </p:spPr>
      </p:pic>
      <p:sp>
        <p:nvSpPr>
          <p:cNvPr id="9" name="object 5">
            <a:extLst>
              <a:ext uri="{FF2B5EF4-FFF2-40B4-BE49-F238E27FC236}">
                <a16:creationId xmlns:a16="http://schemas.microsoft.com/office/drawing/2014/main" id="{4BF2C1FA-CF4D-4896-8B83-9DF756F6B5FA}"/>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extLst>
      <p:ext uri="{BB962C8B-B14F-4D97-AF65-F5344CB8AC3E}">
        <p14:creationId xmlns:p14="http://schemas.microsoft.com/office/powerpoint/2010/main" val="2764310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4298A-E020-9B36-1D5E-46EE608F4ED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47904BE-614A-9678-00DC-254682E8323F}"/>
              </a:ext>
            </a:extLst>
          </p:cNvPr>
          <p:cNvSpPr txBox="1">
            <a:spLocks noGrp="1"/>
          </p:cNvSpPr>
          <p:nvPr>
            <p:ph type="title"/>
          </p:nvPr>
        </p:nvSpPr>
        <p:spPr>
          <a:xfrm>
            <a:off x="429727" y="273835"/>
            <a:ext cx="3312795" cy="289823"/>
          </a:xfrm>
          <a:prstGeom prst="rect">
            <a:avLst/>
          </a:prstGeom>
        </p:spPr>
        <p:txBody>
          <a:bodyPr vert="horz" wrap="square" lIns="0" tIns="12700" rIns="0" bIns="0" rtlCol="0">
            <a:spAutoFit/>
          </a:bodyPr>
          <a:lstStyle/>
          <a:p>
            <a:pPr marL="12700">
              <a:lnSpc>
                <a:spcPct val="100000"/>
              </a:lnSpc>
              <a:spcBef>
                <a:spcPts val="100"/>
              </a:spcBef>
            </a:pPr>
            <a:r>
              <a:rPr lang="ja-JP" altLang="en-US" spc="-5" dirty="0">
                <a:latin typeface="BIZ UDPゴシック" panose="020B0400000000000000" pitchFamily="50" charset="-128"/>
                <a:ea typeface="BIZ UDPゴシック" panose="020B0400000000000000" pitchFamily="50" charset="-128"/>
              </a:rPr>
              <a:t>等級表</a:t>
            </a:r>
          </a:p>
        </p:txBody>
      </p:sp>
      <p:sp>
        <p:nvSpPr>
          <p:cNvPr id="3" name="テキスト プレースホルダー 2">
            <a:extLst>
              <a:ext uri="{FF2B5EF4-FFF2-40B4-BE49-F238E27FC236}">
                <a16:creationId xmlns:a16="http://schemas.microsoft.com/office/drawing/2014/main" id="{2898BC50-B073-952D-3797-4361660FABE2}"/>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4" name="図 3">
            <a:extLst>
              <a:ext uri="{FF2B5EF4-FFF2-40B4-BE49-F238E27FC236}">
                <a16:creationId xmlns:a16="http://schemas.microsoft.com/office/drawing/2014/main" id="{4CE0DF64-8A59-AB18-CF36-24B63661BE4C}"/>
              </a:ext>
            </a:extLst>
          </p:cNvPr>
          <p:cNvPicPr>
            <a:picLocks noChangeAspect="1"/>
          </p:cNvPicPr>
          <p:nvPr/>
        </p:nvPicPr>
        <p:blipFill>
          <a:blip r:embed="rId2"/>
          <a:stretch>
            <a:fillRect/>
          </a:stretch>
        </p:blipFill>
        <p:spPr>
          <a:xfrm>
            <a:off x="9224658" y="389975"/>
            <a:ext cx="2705100" cy="266700"/>
          </a:xfrm>
          <a:prstGeom prst="rect">
            <a:avLst/>
          </a:prstGeom>
        </p:spPr>
      </p:pic>
      <p:sp>
        <p:nvSpPr>
          <p:cNvPr id="7" name="正方形/長方形 6">
            <a:extLst>
              <a:ext uri="{FF2B5EF4-FFF2-40B4-BE49-F238E27FC236}">
                <a16:creationId xmlns:a16="http://schemas.microsoft.com/office/drawing/2014/main" id="{33701802-D79C-9F82-F773-BC32E8FE15EA}"/>
              </a:ext>
            </a:extLst>
          </p:cNvPr>
          <p:cNvSpPr/>
          <p:nvPr/>
        </p:nvSpPr>
        <p:spPr>
          <a:xfrm>
            <a:off x="10471124" y="0"/>
            <a:ext cx="1291149" cy="490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24D52377-DA27-D522-4BFC-5D4E56A35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9" name="object 5">
            <a:extLst>
              <a:ext uri="{FF2B5EF4-FFF2-40B4-BE49-F238E27FC236}">
                <a16:creationId xmlns:a16="http://schemas.microsoft.com/office/drawing/2014/main" id="{B74C5600-D8E2-F154-3665-A3D77C5C9ED0}"/>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pic>
        <p:nvPicPr>
          <p:cNvPr id="5" name="図 4">
            <a:extLst>
              <a:ext uri="{FF2B5EF4-FFF2-40B4-BE49-F238E27FC236}">
                <a16:creationId xmlns:a16="http://schemas.microsoft.com/office/drawing/2014/main" id="{A25D44E6-5B24-B709-8B9C-04EEE9770777}"/>
              </a:ext>
            </a:extLst>
          </p:cNvPr>
          <p:cNvPicPr>
            <a:picLocks noChangeAspect="1"/>
          </p:cNvPicPr>
          <p:nvPr/>
        </p:nvPicPr>
        <p:blipFill>
          <a:blip r:embed="rId4"/>
          <a:stretch>
            <a:fillRect/>
          </a:stretch>
        </p:blipFill>
        <p:spPr>
          <a:xfrm>
            <a:off x="633525" y="984735"/>
            <a:ext cx="11356285" cy="5214509"/>
          </a:xfrm>
          <a:prstGeom prst="rect">
            <a:avLst/>
          </a:prstGeom>
        </p:spPr>
      </p:pic>
    </p:spTree>
    <p:extLst>
      <p:ext uri="{BB962C8B-B14F-4D97-AF65-F5344CB8AC3E}">
        <p14:creationId xmlns:p14="http://schemas.microsoft.com/office/powerpoint/2010/main" val="3617842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DFE9B-47A4-41E7-09B0-845484F9DEE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B698888-2BFC-0761-2DC9-42AD342B029D}"/>
              </a:ext>
            </a:extLst>
          </p:cNvPr>
          <p:cNvSpPr txBox="1">
            <a:spLocks noGrp="1"/>
          </p:cNvSpPr>
          <p:nvPr>
            <p:ph type="title"/>
          </p:nvPr>
        </p:nvSpPr>
        <p:spPr>
          <a:xfrm>
            <a:off x="429727" y="273835"/>
            <a:ext cx="3312795" cy="289823"/>
          </a:xfrm>
          <a:prstGeom prst="rect">
            <a:avLst/>
          </a:prstGeom>
        </p:spPr>
        <p:txBody>
          <a:bodyPr vert="horz" wrap="square" lIns="0" tIns="12700" rIns="0" bIns="0" rtlCol="0">
            <a:spAutoFit/>
          </a:bodyPr>
          <a:lstStyle/>
          <a:p>
            <a:pPr marL="12700">
              <a:lnSpc>
                <a:spcPct val="100000"/>
              </a:lnSpc>
              <a:spcBef>
                <a:spcPts val="100"/>
              </a:spcBef>
            </a:pPr>
            <a:r>
              <a:rPr lang="ja-JP" altLang="en-US" spc="-5" dirty="0">
                <a:latin typeface="BIZ UDPゴシック" panose="020B0400000000000000" pitchFamily="50" charset="-128"/>
                <a:ea typeface="BIZ UDPゴシック" panose="020B0400000000000000" pitchFamily="50" charset="-128"/>
              </a:rPr>
              <a:t>従業員向け金融教育</a:t>
            </a:r>
          </a:p>
        </p:txBody>
      </p:sp>
      <p:sp>
        <p:nvSpPr>
          <p:cNvPr id="3" name="テキスト プレースホルダー 2">
            <a:extLst>
              <a:ext uri="{FF2B5EF4-FFF2-40B4-BE49-F238E27FC236}">
                <a16:creationId xmlns:a16="http://schemas.microsoft.com/office/drawing/2014/main" id="{2399B9A1-7B70-A33B-860C-502A02B08153}"/>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4" name="図 3">
            <a:extLst>
              <a:ext uri="{FF2B5EF4-FFF2-40B4-BE49-F238E27FC236}">
                <a16:creationId xmlns:a16="http://schemas.microsoft.com/office/drawing/2014/main" id="{3134EE15-45D0-7A4A-814C-A197A76E0387}"/>
              </a:ext>
            </a:extLst>
          </p:cNvPr>
          <p:cNvPicPr>
            <a:picLocks noChangeAspect="1"/>
          </p:cNvPicPr>
          <p:nvPr/>
        </p:nvPicPr>
        <p:blipFill>
          <a:blip r:embed="rId2"/>
          <a:stretch>
            <a:fillRect/>
          </a:stretch>
        </p:blipFill>
        <p:spPr>
          <a:xfrm>
            <a:off x="9224658" y="389975"/>
            <a:ext cx="2705100" cy="266700"/>
          </a:xfrm>
          <a:prstGeom prst="rect">
            <a:avLst/>
          </a:prstGeom>
        </p:spPr>
      </p:pic>
      <p:sp>
        <p:nvSpPr>
          <p:cNvPr id="7" name="正方形/長方形 6">
            <a:extLst>
              <a:ext uri="{FF2B5EF4-FFF2-40B4-BE49-F238E27FC236}">
                <a16:creationId xmlns:a16="http://schemas.microsoft.com/office/drawing/2014/main" id="{032E4A45-B23C-C5AC-8C52-B1555D4B0544}"/>
              </a:ext>
            </a:extLst>
          </p:cNvPr>
          <p:cNvSpPr/>
          <p:nvPr/>
        </p:nvSpPr>
        <p:spPr>
          <a:xfrm>
            <a:off x="10471124" y="0"/>
            <a:ext cx="1291149" cy="490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A387D8AA-89A8-DD11-7293-437C4C34DA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9" name="object 5">
            <a:extLst>
              <a:ext uri="{FF2B5EF4-FFF2-40B4-BE49-F238E27FC236}">
                <a16:creationId xmlns:a16="http://schemas.microsoft.com/office/drawing/2014/main" id="{DAAB1177-C312-8110-FCFD-8CFBF5E549A3}"/>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pic>
        <p:nvPicPr>
          <p:cNvPr id="6" name="object 4">
            <a:extLst>
              <a:ext uri="{FF2B5EF4-FFF2-40B4-BE49-F238E27FC236}">
                <a16:creationId xmlns:a16="http://schemas.microsoft.com/office/drawing/2014/main" id="{C5476208-B724-E867-CD09-184C76B6A830}"/>
              </a:ext>
            </a:extLst>
          </p:cNvPr>
          <p:cNvPicPr/>
          <p:nvPr/>
        </p:nvPicPr>
        <p:blipFill>
          <a:blip r:embed="rId4" cstate="print"/>
          <a:stretch>
            <a:fillRect/>
          </a:stretch>
        </p:blipFill>
        <p:spPr>
          <a:xfrm>
            <a:off x="609600" y="1819645"/>
            <a:ext cx="4900703" cy="3657600"/>
          </a:xfrm>
          <a:prstGeom prst="rect">
            <a:avLst/>
          </a:prstGeom>
        </p:spPr>
      </p:pic>
      <p:sp>
        <p:nvSpPr>
          <p:cNvPr id="16" name="テキスト ボックス 15">
            <a:extLst>
              <a:ext uri="{FF2B5EF4-FFF2-40B4-BE49-F238E27FC236}">
                <a16:creationId xmlns:a16="http://schemas.microsoft.com/office/drawing/2014/main" id="{F9F83886-A745-4DB2-F11D-C6CE9F134694}"/>
              </a:ext>
            </a:extLst>
          </p:cNvPr>
          <p:cNvSpPr txBox="1"/>
          <p:nvPr/>
        </p:nvSpPr>
        <p:spPr>
          <a:xfrm>
            <a:off x="5928446" y="1819645"/>
            <a:ext cx="6096000" cy="3970318"/>
          </a:xfrm>
          <a:prstGeom prst="rect">
            <a:avLst/>
          </a:prstGeom>
          <a:noFill/>
        </p:spPr>
        <p:txBody>
          <a:bodyPr wrap="square">
            <a:spAutoFit/>
          </a:bodyPr>
          <a:lstStyle/>
          <a:p>
            <a:pPr>
              <a:buNone/>
            </a:pPr>
            <a:r>
              <a:rPr lang="en-US" altLang="ja-JP" dirty="0"/>
              <a:t>【</a:t>
            </a:r>
            <a:r>
              <a:rPr lang="ja-JP" altLang="en-US" dirty="0"/>
              <a:t>金融教育でお伝えする主なポイント</a:t>
            </a:r>
            <a:r>
              <a:rPr lang="en-US" altLang="ja-JP" dirty="0"/>
              <a:t>】</a:t>
            </a:r>
          </a:p>
          <a:p>
            <a:pPr>
              <a:buNone/>
            </a:pPr>
            <a:endParaRPr lang="en-US" altLang="ja-JP" dirty="0"/>
          </a:p>
          <a:p>
            <a:pPr>
              <a:buNone/>
            </a:pPr>
            <a:r>
              <a:rPr lang="en-US" altLang="ja-JP" dirty="0"/>
              <a:t>① </a:t>
            </a:r>
            <a:r>
              <a:rPr lang="ja-JP" altLang="en-US" dirty="0"/>
              <a:t>老後にどれくらいの資金が必要になるのか、具体的な目安</a:t>
            </a:r>
            <a:br>
              <a:rPr lang="ja-JP" altLang="en-US" dirty="0"/>
            </a:br>
            <a:r>
              <a:rPr lang="ja-JP" altLang="en-US" dirty="0"/>
              <a:t>② 企業型</a:t>
            </a:r>
            <a:r>
              <a:rPr lang="en-US" altLang="ja-JP" dirty="0"/>
              <a:t>DC</a:t>
            </a:r>
            <a:r>
              <a:rPr lang="ja-JP" altLang="en-US" dirty="0"/>
              <a:t>（企業型確定拠出年金）がどのような制度で、どんな仕組みで運用されるのか</a:t>
            </a:r>
            <a:br>
              <a:rPr lang="ja-JP" altLang="en-US" dirty="0"/>
            </a:br>
            <a:r>
              <a:rPr lang="ja-JP" altLang="en-US" dirty="0"/>
              <a:t>③ 会社が従業員の将来を真剣に考え、将来の不安を減らすために制度を整えていること</a:t>
            </a:r>
            <a:br>
              <a:rPr lang="ja-JP" altLang="en-US" dirty="0"/>
            </a:br>
            <a:r>
              <a:rPr lang="ja-JP" altLang="en-US" dirty="0"/>
              <a:t>④ 中小企業・小規模企業では珍しい企業型</a:t>
            </a:r>
            <a:r>
              <a:rPr lang="en-US" altLang="ja-JP" dirty="0"/>
              <a:t>DC</a:t>
            </a:r>
            <a:r>
              <a:rPr lang="ja-JP" altLang="en-US" dirty="0"/>
              <a:t>を導入し、上場企業と同等クラスの退職金制度を提供していること</a:t>
            </a:r>
            <a:br>
              <a:rPr lang="ja-JP" altLang="en-US" dirty="0"/>
            </a:br>
            <a:endParaRPr lang="en-US" altLang="ja-JP" dirty="0"/>
          </a:p>
          <a:p>
            <a:pPr>
              <a:buNone/>
            </a:pPr>
            <a:r>
              <a:rPr lang="ja-JP" altLang="en-US" b="1" dirty="0"/>
              <a:t>こうした取り組みを通じて、従業員が「この会社で長く働きたい」「この会社なら安心できる」と感じるもらえるような説明会を行います。</a:t>
            </a:r>
            <a:endParaRPr lang="ja-JP" altLang="en-US" dirty="0"/>
          </a:p>
        </p:txBody>
      </p:sp>
    </p:spTree>
    <p:extLst>
      <p:ext uri="{BB962C8B-B14F-4D97-AF65-F5344CB8AC3E}">
        <p14:creationId xmlns:p14="http://schemas.microsoft.com/office/powerpoint/2010/main" val="1552160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08B98-2058-86C9-673D-8FE7C93AC0A9}"/>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D0525F8B-2592-742B-7D64-B14E4ED79F90}"/>
              </a:ext>
            </a:extLst>
          </p:cNvPr>
          <p:cNvSpPr txBox="1">
            <a:spLocks noGrp="1"/>
          </p:cNvSpPr>
          <p:nvPr>
            <p:ph type="title"/>
          </p:nvPr>
        </p:nvSpPr>
        <p:spPr>
          <a:xfrm>
            <a:off x="429727" y="289679"/>
            <a:ext cx="8565876" cy="276999"/>
          </a:xfrm>
          <a:prstGeom prst="rect">
            <a:avLst/>
          </a:prstGeom>
        </p:spPr>
        <p:txBody>
          <a:bodyPr/>
          <a:lstStyle>
            <a:lvl1pPr>
              <a:defRPr b="1">
                <a:latin typeface="+mj-lt"/>
                <a:ea typeface="+mj-ea"/>
                <a:cs typeface="+mj-cs"/>
                <a:sym typeface="Helvetica"/>
              </a:defRPr>
            </a:lvl1pPr>
          </a:lstStyle>
          <a:p>
            <a:pPr fontAlgn="base"/>
            <a:r>
              <a:rPr lang="ja-JP" altLang="en-US" dirty="0">
                <a:latin typeface="BIZ UDPゴシック" panose="020B0400000000000000" pitchFamily="50" charset="-128"/>
                <a:ea typeface="BIZ UDPゴシック" panose="020B0400000000000000" pitchFamily="50" charset="-128"/>
              </a:rPr>
              <a:t>企業に求めること</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10FEE13C-3802-4A53-D150-BF9B9B8E571E}"/>
              </a:ext>
            </a:extLst>
          </p:cNvPr>
          <p:cNvSpPr/>
          <p:nvPr/>
        </p:nvSpPr>
        <p:spPr>
          <a:xfrm>
            <a:off x="8839200" y="382021"/>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287CB1C5-3F12-9D0E-BB25-AFBD850A93B8}"/>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FF7EA894-38BA-EB3B-B282-EAFE0B57A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078119BD-1F00-693C-C794-0F7347696DC8}"/>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86A391F0-23F7-7792-D59A-0E72B012AA0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A0AD50ED-7F2F-4045-D5EB-EB9C2D759F5D}"/>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4A2E288C-74E8-1E88-A9FB-FD40101D15E2}"/>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13" name="図 12">
            <a:extLst>
              <a:ext uri="{FF2B5EF4-FFF2-40B4-BE49-F238E27FC236}">
                <a16:creationId xmlns:a16="http://schemas.microsoft.com/office/drawing/2014/main" id="{68606D1A-160F-395E-41E8-CA4EF5DD8792}"/>
              </a:ext>
            </a:extLst>
          </p:cNvPr>
          <p:cNvPicPr>
            <a:picLocks noChangeAspect="1"/>
          </p:cNvPicPr>
          <p:nvPr/>
        </p:nvPicPr>
        <p:blipFill>
          <a:blip r:embed="rId3"/>
          <a:stretch>
            <a:fillRect/>
          </a:stretch>
        </p:blipFill>
        <p:spPr>
          <a:xfrm>
            <a:off x="1048209" y="1654807"/>
            <a:ext cx="9492791" cy="4162985"/>
          </a:xfrm>
          <a:prstGeom prst="rect">
            <a:avLst/>
          </a:prstGeom>
        </p:spPr>
      </p:pic>
      <p:sp>
        <p:nvSpPr>
          <p:cNvPr id="15" name="テキスト ボックス 14">
            <a:extLst>
              <a:ext uri="{FF2B5EF4-FFF2-40B4-BE49-F238E27FC236}">
                <a16:creationId xmlns:a16="http://schemas.microsoft.com/office/drawing/2014/main" id="{ACDD5191-AB23-C771-7D40-E355A2D74AD7}"/>
              </a:ext>
            </a:extLst>
          </p:cNvPr>
          <p:cNvSpPr txBox="1"/>
          <p:nvPr/>
        </p:nvSpPr>
        <p:spPr>
          <a:xfrm>
            <a:off x="668665" y="1033281"/>
            <a:ext cx="10896600" cy="553998"/>
          </a:xfrm>
          <a:prstGeom prst="rect">
            <a:avLst/>
          </a:prstGeom>
          <a:noFill/>
        </p:spPr>
        <p:txBody>
          <a:bodyPr wrap="square">
            <a:spAutoFit/>
          </a:bodyPr>
          <a:lstStyle/>
          <a:p>
            <a:r>
              <a:rPr lang="en-US" altLang="ja-JP" sz="1500" b="1" dirty="0">
                <a:solidFill>
                  <a:schemeClr val="tx2">
                    <a:lumMod val="75000"/>
                  </a:schemeClr>
                </a:solidFill>
                <a:latin typeface="BIZ UDPゴシック" panose="020B0400000000000000" pitchFamily="50" charset="-128"/>
                <a:ea typeface="BIZ UDPゴシック" panose="020B0400000000000000" pitchFamily="50" charset="-128"/>
              </a:rPr>
              <a:t>Z</a:t>
            </a:r>
            <a:r>
              <a:rPr lang="ja-JP" altLang="en-US" sz="1500" b="1" dirty="0">
                <a:solidFill>
                  <a:schemeClr val="tx2">
                    <a:lumMod val="75000"/>
                  </a:schemeClr>
                </a:solidFill>
                <a:latin typeface="BIZ UDPゴシック" panose="020B0400000000000000" pitchFamily="50" charset="-128"/>
                <a:ea typeface="BIZ UDPゴシック" panose="020B0400000000000000" pitchFamily="50" charset="-128"/>
              </a:rPr>
              <a:t>世代と呼ばれる学生が企業や職場を選ぶ際に用意してくれたら良いと思う研修としては、「資産形成・ 金融リテラシー研修」</a:t>
            </a:r>
            <a:endParaRPr lang="en-US" altLang="ja-JP" sz="1500" b="1" dirty="0">
              <a:solidFill>
                <a:schemeClr val="tx2">
                  <a:lumMod val="75000"/>
                </a:schemeClr>
              </a:solidFill>
              <a:latin typeface="BIZ UDPゴシック" panose="020B0400000000000000" pitchFamily="50" charset="-128"/>
              <a:ea typeface="BIZ UDPゴシック" panose="020B0400000000000000" pitchFamily="50" charset="-128"/>
            </a:endParaRPr>
          </a:p>
          <a:p>
            <a:r>
              <a:rPr lang="ja-JP" altLang="en-US" sz="1500" b="1" dirty="0">
                <a:solidFill>
                  <a:schemeClr val="tx2">
                    <a:lumMod val="75000"/>
                  </a:schemeClr>
                </a:solidFill>
                <a:latin typeface="BIZ UDPゴシック" panose="020B0400000000000000" pitchFamily="50" charset="-128"/>
                <a:ea typeface="BIZ UDPゴシック" panose="020B0400000000000000" pitchFamily="50" charset="-128"/>
              </a:rPr>
              <a:t>への関心度が高く、それを企業が積極的に導入している場合には、学生の志望度が 高まることが見込まれる。</a:t>
            </a:r>
          </a:p>
        </p:txBody>
      </p:sp>
      <p:sp>
        <p:nvSpPr>
          <p:cNvPr id="20" name="テキスト ボックス 19">
            <a:extLst>
              <a:ext uri="{FF2B5EF4-FFF2-40B4-BE49-F238E27FC236}">
                <a16:creationId xmlns:a16="http://schemas.microsoft.com/office/drawing/2014/main" id="{2E1CE019-56F8-67CA-B693-95E7E379E6FC}"/>
              </a:ext>
            </a:extLst>
          </p:cNvPr>
          <p:cNvSpPr txBox="1"/>
          <p:nvPr/>
        </p:nvSpPr>
        <p:spPr>
          <a:xfrm>
            <a:off x="3684010" y="5965553"/>
            <a:ext cx="8305800" cy="461665"/>
          </a:xfrm>
          <a:prstGeom prst="rect">
            <a:avLst/>
          </a:prstGeom>
          <a:noFill/>
        </p:spPr>
        <p:txBody>
          <a:bodyPr wrap="square">
            <a:spAutoFit/>
          </a:bodyPr>
          <a:lstStyle/>
          <a:p>
            <a:r>
              <a:rPr lang="ja-JP" altLang="en-US" sz="1200" dirty="0">
                <a:latin typeface="BIZ UDPゴシック" panose="020B0400000000000000" pitchFamily="50" charset="-128"/>
                <a:ea typeface="BIZ UDPゴシック" panose="020B0400000000000000" pitchFamily="50" charset="-128"/>
              </a:rPr>
              <a:t>（出所）</a:t>
            </a:r>
            <a:r>
              <a:rPr lang="en-US" altLang="ja-JP" sz="1200" dirty="0">
                <a:latin typeface="BIZ UDPゴシック" panose="020B0400000000000000" pitchFamily="50" charset="-128"/>
                <a:ea typeface="BIZ UDPゴシック" panose="020B0400000000000000" pitchFamily="50" charset="-128"/>
              </a:rPr>
              <a:t>2023</a:t>
            </a:r>
            <a:r>
              <a:rPr lang="ja-JP" altLang="en-US" sz="1200" dirty="0">
                <a:latin typeface="BIZ UDPゴシック" panose="020B0400000000000000" pitchFamily="50" charset="-128"/>
                <a:ea typeface="BIZ UDPゴシック" panose="020B0400000000000000" pitchFamily="50" charset="-128"/>
              </a:rPr>
              <a:t>年</a:t>
            </a:r>
            <a:r>
              <a:rPr lang="en-US" altLang="ja-JP" sz="1200" dirty="0">
                <a:latin typeface="BIZ UDPゴシック" panose="020B0400000000000000" pitchFamily="50" charset="-128"/>
                <a:ea typeface="BIZ UDPゴシック" panose="020B0400000000000000" pitchFamily="50" charset="-128"/>
              </a:rPr>
              <a:t>11</a:t>
            </a:r>
            <a:r>
              <a:rPr lang="ja-JP" altLang="en-US" sz="1200" dirty="0">
                <a:latin typeface="BIZ UDPゴシック" panose="020B0400000000000000" pitchFamily="50" charset="-128"/>
                <a:ea typeface="BIZ UDPゴシック" panose="020B0400000000000000" pitchFamily="50" charset="-128"/>
              </a:rPr>
              <a:t>月～</a:t>
            </a:r>
            <a:r>
              <a:rPr lang="en-US" altLang="ja-JP" sz="1200" dirty="0">
                <a:latin typeface="BIZ UDPゴシック" panose="020B0400000000000000" pitchFamily="50" charset="-128"/>
                <a:ea typeface="BIZ UDPゴシック" panose="020B0400000000000000" pitchFamily="50" charset="-128"/>
              </a:rPr>
              <a:t>12</a:t>
            </a:r>
            <a:r>
              <a:rPr lang="ja-JP" altLang="en-US" sz="1200" dirty="0">
                <a:latin typeface="BIZ UDPゴシック" panose="020B0400000000000000" pitchFamily="50" charset="-128"/>
                <a:ea typeface="BIZ UDPゴシック" panose="020B0400000000000000" pitchFamily="50" charset="-128"/>
              </a:rPr>
              <a:t>月に金融庁が行った大学生向け授業でのアンケ</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ト結果及び</a:t>
            </a:r>
            <a:r>
              <a:rPr lang="en-US" altLang="ja-JP" sz="1200" dirty="0">
                <a:latin typeface="BIZ UDPゴシック" panose="020B0400000000000000" pitchFamily="50" charset="-128"/>
                <a:ea typeface="BIZ UDPゴシック" panose="020B0400000000000000" pitchFamily="50" charset="-128"/>
              </a:rPr>
              <a:t>2023</a:t>
            </a:r>
            <a:r>
              <a:rPr lang="ja-JP" altLang="en-US" sz="1200" dirty="0">
                <a:latin typeface="BIZ UDPゴシック" panose="020B0400000000000000" pitchFamily="50" charset="-128"/>
                <a:ea typeface="BIZ UDPゴシック" panose="020B0400000000000000" pitchFamily="50" charset="-128"/>
              </a:rPr>
              <a:t>年</a:t>
            </a:r>
            <a:r>
              <a:rPr lang="en-US" altLang="ja-JP" sz="1200" dirty="0">
                <a:latin typeface="BIZ UDPゴシック" panose="020B0400000000000000" pitchFamily="50" charset="-128"/>
                <a:ea typeface="BIZ UDPゴシック" panose="020B0400000000000000" pitchFamily="50" charset="-128"/>
              </a:rPr>
              <a:t>9</a:t>
            </a:r>
            <a:r>
              <a:rPr lang="ja-JP" altLang="en-US" sz="1200" dirty="0">
                <a:latin typeface="BIZ UDPゴシック" panose="020B0400000000000000" pitchFamily="50" charset="-128"/>
                <a:ea typeface="BIZ UDPゴシック" panose="020B0400000000000000" pitchFamily="50" charset="-128"/>
              </a:rPr>
              <a:t>月～</a:t>
            </a:r>
            <a:r>
              <a:rPr lang="en-US" altLang="ja-JP" sz="1200" dirty="0">
                <a:latin typeface="BIZ UDPゴシック" panose="020B0400000000000000" pitchFamily="50" charset="-128"/>
                <a:ea typeface="BIZ UDPゴシック" panose="020B0400000000000000" pitchFamily="50" charset="-128"/>
              </a:rPr>
              <a:t>2024</a:t>
            </a:r>
            <a:r>
              <a:rPr lang="ja-JP" altLang="en-US" sz="1200" dirty="0">
                <a:latin typeface="BIZ UDPゴシック" panose="020B0400000000000000" pitchFamily="50" charset="-128"/>
                <a:ea typeface="BIZ UDPゴシック" panose="020B0400000000000000" pitchFamily="50" charset="-128"/>
              </a:rPr>
              <a:t>年</a:t>
            </a:r>
            <a:r>
              <a:rPr lang="en-US" altLang="ja-JP" sz="1200" dirty="0">
                <a:latin typeface="BIZ UDPゴシック" panose="020B0400000000000000" pitchFamily="50" charset="-128"/>
                <a:ea typeface="BIZ UDPゴシック" panose="020B0400000000000000" pitchFamily="50" charset="-128"/>
              </a:rPr>
              <a:t>2</a:t>
            </a:r>
            <a:r>
              <a:rPr lang="ja-JP" altLang="en-US" sz="1200" dirty="0">
                <a:latin typeface="BIZ UDPゴシック" panose="020B0400000000000000" pitchFamily="50" charset="-128"/>
                <a:ea typeface="BIZ UDPゴシック" panose="020B0400000000000000" pitchFamily="50" charset="-128"/>
              </a:rPr>
              <a:t>月に</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金融経済 教育推進会議が行った大学連携講座でのアンケートより金融庁作成</a:t>
            </a:r>
          </a:p>
        </p:txBody>
      </p:sp>
      <p:sp>
        <p:nvSpPr>
          <p:cNvPr id="21" name="正方形/長方形 20">
            <a:extLst>
              <a:ext uri="{FF2B5EF4-FFF2-40B4-BE49-F238E27FC236}">
                <a16:creationId xmlns:a16="http://schemas.microsoft.com/office/drawing/2014/main" id="{CA1B2F34-E1E5-2658-2718-24323F7318E2}"/>
              </a:ext>
            </a:extLst>
          </p:cNvPr>
          <p:cNvSpPr/>
          <p:nvPr/>
        </p:nvSpPr>
        <p:spPr>
          <a:xfrm>
            <a:off x="838200" y="2286000"/>
            <a:ext cx="5486400" cy="9014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222987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E8375-B4E5-C525-9BE3-42E1B1234443}"/>
            </a:ext>
          </a:extLst>
        </p:cNvPr>
        <p:cNvGrpSpPr/>
        <p:nvPr/>
      </p:nvGrpSpPr>
      <p:grpSpPr>
        <a:xfrm>
          <a:off x="0" y="0"/>
          <a:ext cx="0" cy="0"/>
          <a:chOff x="0" y="0"/>
          <a:chExt cx="0" cy="0"/>
        </a:xfrm>
      </p:grpSpPr>
      <p:sp>
        <p:nvSpPr>
          <p:cNvPr id="115" name="タイトル 1">
            <a:extLst>
              <a:ext uri="{FF2B5EF4-FFF2-40B4-BE49-F238E27FC236}">
                <a16:creationId xmlns:a16="http://schemas.microsoft.com/office/drawing/2014/main" id="{75A88DFA-71C9-AB71-EC12-3C9DC1F5795B}"/>
              </a:ext>
            </a:extLst>
          </p:cNvPr>
          <p:cNvSpPr txBox="1">
            <a:spLocks noGrp="1"/>
          </p:cNvSpPr>
          <p:nvPr>
            <p:ph type="title"/>
          </p:nvPr>
        </p:nvSpPr>
        <p:spPr>
          <a:xfrm>
            <a:off x="429727" y="289679"/>
            <a:ext cx="8565876" cy="276999"/>
          </a:xfrm>
          <a:prstGeom prst="rect">
            <a:avLst/>
          </a:prstGeom>
        </p:spPr>
        <p:txBody>
          <a:bodyPr/>
          <a:lstStyle>
            <a:lvl1pPr>
              <a:defRPr b="1">
                <a:latin typeface="+mj-lt"/>
                <a:ea typeface="+mj-ea"/>
                <a:cs typeface="+mj-cs"/>
                <a:sym typeface="Helvetica"/>
              </a:defRPr>
            </a:lvl1pPr>
          </a:lstStyle>
          <a:p>
            <a:pPr fontAlgn="base"/>
            <a:r>
              <a:rPr lang="ja-JP" altLang="en-US" dirty="0">
                <a:latin typeface="BIZ UDPゴシック" panose="020B0400000000000000" pitchFamily="50" charset="-128"/>
                <a:ea typeface="BIZ UDPゴシック" panose="020B0400000000000000" pitchFamily="50" charset="-128"/>
              </a:rPr>
              <a:t>金融リテラシー度と働く目的</a:t>
            </a:r>
            <a:endParaRPr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8E97F977-DB6D-BE35-1C00-14DAF6833843}"/>
              </a:ext>
            </a:extLst>
          </p:cNvPr>
          <p:cNvSpPr/>
          <p:nvPr/>
        </p:nvSpPr>
        <p:spPr>
          <a:xfrm>
            <a:off x="8839200" y="382021"/>
            <a:ext cx="2705283" cy="269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5AB884B-6D6A-2CC0-8A1A-73F730C252C5}"/>
              </a:ext>
            </a:extLst>
          </p:cNvPr>
          <p:cNvSpPr/>
          <p:nvPr/>
        </p:nvSpPr>
        <p:spPr>
          <a:xfrm>
            <a:off x="10471124" y="0"/>
            <a:ext cx="1437800" cy="506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E8E227C6-3837-59DA-0875-8FDBD8EE0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22" name="正方形/長方形 21">
            <a:extLst>
              <a:ext uri="{FF2B5EF4-FFF2-40B4-BE49-F238E27FC236}">
                <a16:creationId xmlns:a16="http://schemas.microsoft.com/office/drawing/2014/main" id="{19BAE79D-4B4D-E778-2D52-50060930F466}"/>
              </a:ext>
            </a:extLst>
          </p:cNvPr>
          <p:cNvSpPr/>
          <p:nvPr/>
        </p:nvSpPr>
        <p:spPr>
          <a:xfrm>
            <a:off x="10287000" y="6568321"/>
            <a:ext cx="1494772" cy="182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1">
            <a:extLst>
              <a:ext uri="{FF2B5EF4-FFF2-40B4-BE49-F238E27FC236}">
                <a16:creationId xmlns:a16="http://schemas.microsoft.com/office/drawing/2014/main" id="{EE92580B-749F-7C49-4901-24605967579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2" name="object 5">
            <a:extLst>
              <a:ext uri="{FF2B5EF4-FFF2-40B4-BE49-F238E27FC236}">
                <a16:creationId xmlns:a16="http://schemas.microsoft.com/office/drawing/2014/main" id="{AC6DD4DE-33DD-A912-CA0B-FFFFE50E39D1}"/>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endParaRPr lang="ja-JP" altLang="en-US" sz="1000" dirty="0">
              <a:latin typeface="Arial"/>
              <a:cs typeface="Arial"/>
            </a:endParaRPr>
          </a:p>
        </p:txBody>
      </p:sp>
      <p:sp>
        <p:nvSpPr>
          <p:cNvPr id="26" name="TextBox 15">
            <a:extLst>
              <a:ext uri="{FF2B5EF4-FFF2-40B4-BE49-F238E27FC236}">
                <a16:creationId xmlns:a16="http://schemas.microsoft.com/office/drawing/2014/main" id="{80165EA2-59B1-FDB3-99F2-BE83AB106E69}"/>
              </a:ext>
            </a:extLst>
          </p:cNvPr>
          <p:cNvSpPr txBox="1"/>
          <p:nvPr/>
        </p:nvSpPr>
        <p:spPr>
          <a:xfrm>
            <a:off x="6267148" y="4182009"/>
            <a:ext cx="1794035" cy="901465"/>
          </a:xfrm>
          <a:prstGeom prst="rect">
            <a:avLst/>
          </a:prstGeom>
        </p:spPr>
        <p:txBody>
          <a:bodyPr lIns="0" tIns="0" rIns="0" bIns="0" rtlCol="0" anchor="t">
            <a:spAutoFit/>
          </a:bodyPr>
          <a:lstStyle/>
          <a:p>
            <a:pPr algn="l">
              <a:lnSpc>
                <a:spcPts val="8119"/>
              </a:lnSpc>
            </a:pPr>
            <a:r>
              <a:rPr lang="en-US" sz="4000" b="1" dirty="0">
                <a:solidFill>
                  <a:srgbClr val="FFFFFF"/>
                </a:solidFill>
                <a:latin typeface="Noto Sans JP Bold"/>
                <a:ea typeface="Noto Sans JP Bold"/>
                <a:cs typeface="Noto Sans JP Bold"/>
                <a:sym typeface="Noto Sans JP Bold"/>
              </a:rPr>
              <a:t>18.1</a:t>
            </a:r>
          </a:p>
        </p:txBody>
      </p:sp>
      <p:pic>
        <p:nvPicPr>
          <p:cNvPr id="4" name="図 3">
            <a:extLst>
              <a:ext uri="{FF2B5EF4-FFF2-40B4-BE49-F238E27FC236}">
                <a16:creationId xmlns:a16="http://schemas.microsoft.com/office/drawing/2014/main" id="{25CE66A9-BBEA-DFA6-4830-2108AC1AFB57}"/>
              </a:ext>
            </a:extLst>
          </p:cNvPr>
          <p:cNvPicPr>
            <a:picLocks noChangeAspect="1"/>
          </p:cNvPicPr>
          <p:nvPr/>
        </p:nvPicPr>
        <p:blipFill>
          <a:blip r:embed="rId3"/>
          <a:stretch>
            <a:fillRect/>
          </a:stretch>
        </p:blipFill>
        <p:spPr>
          <a:xfrm>
            <a:off x="657908" y="1723082"/>
            <a:ext cx="11107700" cy="3982006"/>
          </a:xfrm>
          <a:prstGeom prst="rect">
            <a:avLst/>
          </a:prstGeom>
        </p:spPr>
      </p:pic>
      <p:sp>
        <p:nvSpPr>
          <p:cNvPr id="6" name="テキスト ボックス 5">
            <a:extLst>
              <a:ext uri="{FF2B5EF4-FFF2-40B4-BE49-F238E27FC236}">
                <a16:creationId xmlns:a16="http://schemas.microsoft.com/office/drawing/2014/main" id="{F4728229-7401-BA0C-68D3-79E3C6F75D68}"/>
              </a:ext>
            </a:extLst>
          </p:cNvPr>
          <p:cNvSpPr txBox="1"/>
          <p:nvPr/>
        </p:nvSpPr>
        <p:spPr>
          <a:xfrm>
            <a:off x="887481" y="1187548"/>
            <a:ext cx="10896600" cy="415498"/>
          </a:xfrm>
          <a:prstGeom prst="rect">
            <a:avLst/>
          </a:prstGeom>
          <a:noFill/>
        </p:spPr>
        <p:txBody>
          <a:bodyPr wrap="square">
            <a:spAutoFit/>
          </a:bodyPr>
          <a:lstStyle/>
          <a:p>
            <a:r>
              <a:rPr lang="ja-JP" altLang="en-US" sz="2100" b="1" dirty="0">
                <a:solidFill>
                  <a:schemeClr val="tx2">
                    <a:lumMod val="75000"/>
                  </a:schemeClr>
                </a:solidFill>
                <a:latin typeface="BIZ UDPゴシック" panose="020B0400000000000000" pitchFamily="50" charset="-128"/>
                <a:ea typeface="BIZ UDPゴシック" panose="020B0400000000000000" pitchFamily="50" charset="-128"/>
              </a:rPr>
              <a:t>「金融リテラシー度」が良好なほど「お金を得るために働く」という回答が減少している</a:t>
            </a:r>
          </a:p>
        </p:txBody>
      </p:sp>
      <p:sp>
        <p:nvSpPr>
          <p:cNvPr id="7" name="テキスト ボックス 6">
            <a:extLst>
              <a:ext uri="{FF2B5EF4-FFF2-40B4-BE49-F238E27FC236}">
                <a16:creationId xmlns:a16="http://schemas.microsoft.com/office/drawing/2014/main" id="{1A8E2243-CFEC-9419-EC60-E3051202A760}"/>
              </a:ext>
            </a:extLst>
          </p:cNvPr>
          <p:cNvSpPr txBox="1"/>
          <p:nvPr/>
        </p:nvSpPr>
        <p:spPr>
          <a:xfrm>
            <a:off x="3657600" y="5839197"/>
            <a:ext cx="8251324" cy="276999"/>
          </a:xfrm>
          <a:prstGeom prst="rect">
            <a:avLst/>
          </a:prstGeom>
          <a:noFill/>
        </p:spPr>
        <p:txBody>
          <a:bodyPr wrap="square">
            <a:spAutoFit/>
          </a:bodyPr>
          <a:lstStyle/>
          <a:p>
            <a:r>
              <a:rPr lang="ja-JP" altLang="en-US" sz="1200" dirty="0">
                <a:solidFill>
                  <a:schemeClr val="tx1"/>
                </a:solidFill>
                <a:latin typeface="BIZ UDPゴシック" panose="020B0400000000000000" pitchFamily="50" charset="-128"/>
                <a:ea typeface="BIZ UDPゴシック" panose="020B0400000000000000" pitchFamily="50" charset="-128"/>
              </a:rPr>
              <a:t>出典：三井住友トラスト・資産のミライ研究所「金融リテラシー度とファイナンシャル・ウェルビーイングに関する実態調査」</a:t>
            </a:r>
          </a:p>
        </p:txBody>
      </p:sp>
    </p:spTree>
    <p:extLst>
      <p:ext uri="{BB962C8B-B14F-4D97-AF65-F5344CB8AC3E}">
        <p14:creationId xmlns:p14="http://schemas.microsoft.com/office/powerpoint/2010/main" val="246923934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9945-532F-6F14-00A9-7C883759278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812E904-3F06-EC7E-85E4-168C3600F93C}"/>
              </a:ext>
            </a:extLst>
          </p:cNvPr>
          <p:cNvSpPr txBox="1">
            <a:spLocks noGrp="1"/>
          </p:cNvSpPr>
          <p:nvPr>
            <p:ph type="title"/>
          </p:nvPr>
        </p:nvSpPr>
        <p:spPr>
          <a:xfrm>
            <a:off x="429727" y="273835"/>
            <a:ext cx="3312795" cy="289823"/>
          </a:xfrm>
          <a:prstGeom prst="rect">
            <a:avLst/>
          </a:prstGeom>
        </p:spPr>
        <p:txBody>
          <a:bodyPr vert="horz" wrap="square" lIns="0" tIns="12700" rIns="0" bIns="0" rtlCol="0">
            <a:spAutoFit/>
          </a:bodyPr>
          <a:lstStyle/>
          <a:p>
            <a:pPr marL="12700">
              <a:lnSpc>
                <a:spcPct val="100000"/>
              </a:lnSpc>
              <a:spcBef>
                <a:spcPts val="100"/>
              </a:spcBef>
            </a:pPr>
            <a:r>
              <a:rPr lang="ja-JP" altLang="en-US" spc="-5" dirty="0">
                <a:latin typeface="BIZ UDPゴシック" panose="020B0400000000000000" pitchFamily="50" charset="-128"/>
                <a:ea typeface="BIZ UDPゴシック" panose="020B0400000000000000" pitchFamily="50" charset="-128"/>
              </a:rPr>
              <a:t>加入後の従業員サポート体制</a:t>
            </a:r>
          </a:p>
        </p:txBody>
      </p:sp>
      <p:sp>
        <p:nvSpPr>
          <p:cNvPr id="3" name="テキスト プレースホルダー 2">
            <a:extLst>
              <a:ext uri="{FF2B5EF4-FFF2-40B4-BE49-F238E27FC236}">
                <a16:creationId xmlns:a16="http://schemas.microsoft.com/office/drawing/2014/main" id="{FC8C5498-F26F-7290-F616-8E50906CAB49}"/>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4" name="図 3">
            <a:extLst>
              <a:ext uri="{FF2B5EF4-FFF2-40B4-BE49-F238E27FC236}">
                <a16:creationId xmlns:a16="http://schemas.microsoft.com/office/drawing/2014/main" id="{F2081CB9-4DB6-0901-58E0-1337158ECA56}"/>
              </a:ext>
            </a:extLst>
          </p:cNvPr>
          <p:cNvPicPr>
            <a:picLocks noChangeAspect="1"/>
          </p:cNvPicPr>
          <p:nvPr/>
        </p:nvPicPr>
        <p:blipFill>
          <a:blip r:embed="rId2"/>
          <a:stretch>
            <a:fillRect/>
          </a:stretch>
        </p:blipFill>
        <p:spPr>
          <a:xfrm>
            <a:off x="9224658" y="389975"/>
            <a:ext cx="2705100" cy="266700"/>
          </a:xfrm>
          <a:prstGeom prst="rect">
            <a:avLst/>
          </a:prstGeom>
        </p:spPr>
      </p:pic>
      <p:sp>
        <p:nvSpPr>
          <p:cNvPr id="7" name="正方形/長方形 6">
            <a:extLst>
              <a:ext uri="{FF2B5EF4-FFF2-40B4-BE49-F238E27FC236}">
                <a16:creationId xmlns:a16="http://schemas.microsoft.com/office/drawing/2014/main" id="{78A4BC46-2E73-9AC3-045C-37B287BAEE01}"/>
              </a:ext>
            </a:extLst>
          </p:cNvPr>
          <p:cNvSpPr/>
          <p:nvPr/>
        </p:nvSpPr>
        <p:spPr>
          <a:xfrm>
            <a:off x="10471124" y="0"/>
            <a:ext cx="1291149" cy="490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DB823156-EC8A-6DB4-9ACA-677894EB0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9" name="object 2">
            <a:extLst>
              <a:ext uri="{FF2B5EF4-FFF2-40B4-BE49-F238E27FC236}">
                <a16:creationId xmlns:a16="http://schemas.microsoft.com/office/drawing/2014/main" id="{4E88EBD8-DFC4-22C8-E00C-883838E6E3E3}"/>
              </a:ext>
            </a:extLst>
          </p:cNvPr>
          <p:cNvSpPr txBox="1"/>
          <p:nvPr/>
        </p:nvSpPr>
        <p:spPr>
          <a:xfrm>
            <a:off x="472264" y="991270"/>
            <a:ext cx="11243681" cy="705962"/>
          </a:xfrm>
          <a:prstGeom prst="rect">
            <a:avLst/>
          </a:prstGeom>
        </p:spPr>
        <p:txBody>
          <a:bodyPr vert="horz" wrap="square" lIns="0" tIns="48895" rIns="0" bIns="0" rtlCol="0">
            <a:spAutoFit/>
          </a:bodyPr>
          <a:lstStyle/>
          <a:p>
            <a:pPr marL="12700">
              <a:lnSpc>
                <a:spcPct val="100000"/>
              </a:lnSpc>
              <a:spcBef>
                <a:spcPts val="385"/>
              </a:spcBef>
            </a:pPr>
            <a:r>
              <a:rPr lang="ja-JP" altLang="en-US" sz="1200" b="1" spc="90" dirty="0">
                <a:latin typeface="BIZ UDPゴシック" panose="020B0400000000000000" pitchFamily="50" charset="-128"/>
                <a:ea typeface="BIZ UDPゴシック" panose="020B0400000000000000" pitchFamily="50" charset="-128"/>
                <a:cs typeface="游明朝 Demibold"/>
              </a:rPr>
              <a:t>加入を検討されている従業員や、加入後の従業員がいつでも質問できる窓口として、</a:t>
            </a:r>
          </a:p>
          <a:p>
            <a:pPr marL="12700">
              <a:lnSpc>
                <a:spcPct val="100000"/>
              </a:lnSpc>
              <a:spcBef>
                <a:spcPts val="385"/>
              </a:spcBef>
            </a:pPr>
            <a:r>
              <a:rPr lang="ja-JP" altLang="en-US" sz="1200" b="1" spc="90" dirty="0">
                <a:latin typeface="BIZ UDPゴシック" panose="020B0400000000000000" pitchFamily="50" charset="-128"/>
                <a:ea typeface="BIZ UDPゴシック" panose="020B0400000000000000" pitchFamily="50" charset="-128"/>
                <a:cs typeface="游明朝 Demibold"/>
              </a:rPr>
              <a:t>ビジネスパートナーの公式</a:t>
            </a:r>
            <a:r>
              <a:rPr lang="en-US" altLang="ja-JP" sz="1200" b="1" spc="90" dirty="0" err="1">
                <a:latin typeface="BIZ UDPゴシック" panose="020B0400000000000000" pitchFamily="50" charset="-128"/>
                <a:ea typeface="BIZ UDPゴシック" panose="020B0400000000000000" pitchFamily="50" charset="-128"/>
                <a:cs typeface="游明朝 Demibold"/>
              </a:rPr>
              <a:t>LINE『FPhub</a:t>
            </a:r>
            <a:r>
              <a:rPr lang="en-US" altLang="ja-JP" sz="1200" b="1" spc="90" dirty="0">
                <a:latin typeface="BIZ UDPゴシック" panose="020B0400000000000000" pitchFamily="50" charset="-128"/>
                <a:ea typeface="BIZ UDPゴシック" panose="020B0400000000000000" pitchFamily="50" charset="-128"/>
                <a:cs typeface="游明朝 Demibold"/>
              </a:rPr>
              <a:t>』</a:t>
            </a:r>
            <a:r>
              <a:rPr lang="ja-JP" altLang="en-US" sz="1200" b="1" spc="90" dirty="0">
                <a:latin typeface="BIZ UDPゴシック" panose="020B0400000000000000" pitchFamily="50" charset="-128"/>
                <a:ea typeface="BIZ UDPゴシック" panose="020B0400000000000000" pitchFamily="50" charset="-128"/>
                <a:cs typeface="游明朝 Demibold"/>
              </a:rPr>
              <a:t>を常設しています。</a:t>
            </a:r>
          </a:p>
          <a:p>
            <a:pPr marL="12700">
              <a:lnSpc>
                <a:spcPct val="100000"/>
              </a:lnSpc>
              <a:spcBef>
                <a:spcPts val="385"/>
              </a:spcBef>
            </a:pPr>
            <a:r>
              <a:rPr lang="ja-JP" altLang="en-US" sz="1200" b="1" spc="90" dirty="0">
                <a:latin typeface="BIZ UDPゴシック" panose="020B0400000000000000" pitchFamily="50" charset="-128"/>
                <a:ea typeface="BIZ UDPゴシック" panose="020B0400000000000000" pitchFamily="50" charset="-128"/>
                <a:cs typeface="游明朝 Demibold"/>
              </a:rPr>
              <a:t>制度に関するご質問に対しては、有資格の専門スタッフが直接対応いたします。企業担当者様の対応負担を軽減する仕組みとしてご活用いただけます。</a:t>
            </a:r>
            <a:endParaRPr lang="ja-JP" altLang="en-US" sz="1200" dirty="0">
              <a:latin typeface="BIZ UDPゴシック" panose="020B0400000000000000" pitchFamily="50" charset="-128"/>
              <a:ea typeface="BIZ UDPゴシック" panose="020B0400000000000000" pitchFamily="50" charset="-128"/>
              <a:cs typeface="游明朝 Demibold"/>
            </a:endParaRPr>
          </a:p>
        </p:txBody>
      </p:sp>
      <p:sp>
        <p:nvSpPr>
          <p:cNvPr id="11" name="object 4">
            <a:extLst>
              <a:ext uri="{FF2B5EF4-FFF2-40B4-BE49-F238E27FC236}">
                <a16:creationId xmlns:a16="http://schemas.microsoft.com/office/drawing/2014/main" id="{D34C74A3-233A-7EA0-1F61-533A9160EBA9}"/>
              </a:ext>
            </a:extLst>
          </p:cNvPr>
          <p:cNvSpPr txBox="1"/>
          <p:nvPr/>
        </p:nvSpPr>
        <p:spPr>
          <a:xfrm>
            <a:off x="668198" y="2010238"/>
            <a:ext cx="8126960" cy="641842"/>
          </a:xfrm>
          <a:prstGeom prst="rect">
            <a:avLst/>
          </a:prstGeom>
        </p:spPr>
        <p:txBody>
          <a:bodyPr vert="horz" wrap="square" lIns="0" tIns="13335" rIns="0" bIns="0" rtlCol="0">
            <a:spAutoFit/>
          </a:bodyPr>
          <a:lstStyle/>
          <a:p>
            <a:pPr marL="12700">
              <a:lnSpc>
                <a:spcPct val="100000"/>
              </a:lnSpc>
              <a:spcBef>
                <a:spcPts val="105"/>
              </a:spcBef>
            </a:pPr>
            <a:r>
              <a:rPr lang="ja-JP" altLang="en-US" sz="2000" b="1" spc="-5" dirty="0">
                <a:latin typeface="BIZ UDPゴシック" panose="020B0400000000000000" pitchFamily="50" charset="-128"/>
                <a:ea typeface="BIZ UDPゴシック" panose="020B0400000000000000" pitchFamily="50" charset="-128"/>
                <a:cs typeface="游明朝 Demibold"/>
              </a:rPr>
              <a:t>個人毎に</a:t>
            </a:r>
            <a:endParaRPr lang="en-US" altLang="ja-JP" sz="2000" dirty="0">
              <a:latin typeface="BIZ UDPゴシック" panose="020B0400000000000000" pitchFamily="50" charset="-128"/>
              <a:ea typeface="BIZ UDPゴシック" panose="020B0400000000000000" pitchFamily="50" charset="-128"/>
              <a:cs typeface="游明朝 Demibold"/>
            </a:endParaRPr>
          </a:p>
          <a:p>
            <a:pPr marL="12700">
              <a:lnSpc>
                <a:spcPct val="100000"/>
              </a:lnSpc>
              <a:spcBef>
                <a:spcPts val="105"/>
              </a:spcBef>
            </a:pPr>
            <a:r>
              <a:rPr lang="ja-JP" altLang="en-US" sz="2000" b="1" spc="-10" dirty="0">
                <a:latin typeface="BIZ UDPゴシック" panose="020B0400000000000000" pitchFamily="50" charset="-128"/>
                <a:ea typeface="BIZ UDPゴシック" panose="020B0400000000000000" pitchFamily="50" charset="-128"/>
                <a:cs typeface="游明朝 Demibold"/>
              </a:rPr>
              <a:t>自身の</a:t>
            </a:r>
            <a:r>
              <a:rPr lang="en-US" altLang="ja-JP" sz="2000" b="1" spc="-10" dirty="0">
                <a:latin typeface="BIZ UDPゴシック" panose="020B0400000000000000" pitchFamily="50" charset="-128"/>
                <a:ea typeface="BIZ UDPゴシック" panose="020B0400000000000000" pitchFamily="50" charset="-128"/>
                <a:cs typeface="游明朝 Demibold"/>
              </a:rPr>
              <a:t>LINE</a:t>
            </a:r>
            <a:r>
              <a:rPr lang="ja-JP" altLang="en-US" sz="2000" b="1" spc="-10" dirty="0">
                <a:latin typeface="BIZ UDPゴシック" panose="020B0400000000000000" pitchFamily="50" charset="-128"/>
                <a:ea typeface="BIZ UDPゴシック" panose="020B0400000000000000" pitchFamily="50" charset="-128"/>
                <a:cs typeface="游明朝 Demibold"/>
              </a:rPr>
              <a:t>でいつでも相談</a:t>
            </a:r>
            <a:r>
              <a:rPr sz="2000" b="1" spc="-10" dirty="0">
                <a:latin typeface="BIZ UDPゴシック" panose="020B0400000000000000" pitchFamily="50" charset="-128"/>
                <a:ea typeface="BIZ UDPゴシック" panose="020B0400000000000000" pitchFamily="50" charset="-128"/>
                <a:cs typeface="游明朝 Demibold"/>
              </a:rPr>
              <a:t>を</a:t>
            </a:r>
            <a:r>
              <a:rPr lang="ja-JP" altLang="en-US" sz="2000" b="1" spc="-10" dirty="0">
                <a:latin typeface="BIZ UDPゴシック" panose="020B0400000000000000" pitchFamily="50" charset="-128"/>
                <a:ea typeface="BIZ UDPゴシック" panose="020B0400000000000000" pitchFamily="50" charset="-128"/>
                <a:cs typeface="游明朝 Demibold"/>
              </a:rPr>
              <a:t>行うことができる専用ツール</a:t>
            </a:r>
            <a:r>
              <a:rPr lang="en-US" altLang="ja-JP" sz="2000" b="1" spc="-10" dirty="0">
                <a:latin typeface="BIZ UDPゴシック" panose="020B0400000000000000" pitchFamily="50" charset="-128"/>
                <a:ea typeface="BIZ UDPゴシック" panose="020B0400000000000000" pitchFamily="50" charset="-128"/>
                <a:cs typeface="游明朝 Demibold"/>
              </a:rPr>
              <a:t>『</a:t>
            </a:r>
            <a:r>
              <a:rPr lang="en-US" altLang="ja-JP" sz="2000" b="1" spc="-10" dirty="0" err="1">
                <a:latin typeface="BIZ UDPゴシック" panose="020B0400000000000000" pitchFamily="50" charset="-128"/>
                <a:ea typeface="BIZ UDPゴシック" panose="020B0400000000000000" pitchFamily="50" charset="-128"/>
                <a:cs typeface="游明朝 Demibold"/>
              </a:rPr>
              <a:t>FPhub</a:t>
            </a:r>
            <a:r>
              <a:rPr lang="en-US" altLang="ja-JP" sz="2000" b="1" spc="-10" dirty="0">
                <a:latin typeface="BIZ UDPゴシック" panose="020B0400000000000000" pitchFamily="50" charset="-128"/>
                <a:ea typeface="BIZ UDPゴシック" panose="020B0400000000000000" pitchFamily="50" charset="-128"/>
                <a:cs typeface="游明朝 Demibold"/>
              </a:rPr>
              <a:t>』</a:t>
            </a:r>
            <a:endParaRPr sz="2000" dirty="0">
              <a:latin typeface="BIZ UDPゴシック" panose="020B0400000000000000" pitchFamily="50" charset="-128"/>
              <a:ea typeface="BIZ UDPゴシック" panose="020B0400000000000000" pitchFamily="50" charset="-128"/>
              <a:cs typeface="游明朝 Demibold"/>
            </a:endParaRPr>
          </a:p>
        </p:txBody>
      </p:sp>
      <p:pic>
        <p:nvPicPr>
          <p:cNvPr id="14" name="object 6">
            <a:extLst>
              <a:ext uri="{FF2B5EF4-FFF2-40B4-BE49-F238E27FC236}">
                <a16:creationId xmlns:a16="http://schemas.microsoft.com/office/drawing/2014/main" id="{37BD1263-BB5C-339E-3C02-19F43CEA4AD4}"/>
              </a:ext>
            </a:extLst>
          </p:cNvPr>
          <p:cNvPicPr/>
          <p:nvPr/>
        </p:nvPicPr>
        <p:blipFill>
          <a:blip r:embed="rId4" cstate="print"/>
          <a:stretch>
            <a:fillRect/>
          </a:stretch>
        </p:blipFill>
        <p:spPr>
          <a:xfrm flipH="1">
            <a:off x="6343649" y="2724193"/>
            <a:ext cx="45719" cy="3764903"/>
          </a:xfrm>
          <a:prstGeom prst="rect">
            <a:avLst/>
          </a:prstGeom>
        </p:spPr>
      </p:pic>
      <p:sp>
        <p:nvSpPr>
          <p:cNvPr id="15" name="object 7">
            <a:extLst>
              <a:ext uri="{FF2B5EF4-FFF2-40B4-BE49-F238E27FC236}">
                <a16:creationId xmlns:a16="http://schemas.microsoft.com/office/drawing/2014/main" id="{35393C53-3934-2DF4-423E-C4297D7EEF84}"/>
              </a:ext>
            </a:extLst>
          </p:cNvPr>
          <p:cNvSpPr txBox="1"/>
          <p:nvPr/>
        </p:nvSpPr>
        <p:spPr>
          <a:xfrm>
            <a:off x="847132" y="2724194"/>
            <a:ext cx="4454525" cy="1608261"/>
          </a:xfrm>
          <a:prstGeom prst="rect">
            <a:avLst/>
          </a:prstGeom>
        </p:spPr>
        <p:txBody>
          <a:bodyPr vert="horz" wrap="square" lIns="0" tIns="106680" rIns="0" bIns="0" rtlCol="0">
            <a:spAutoFit/>
          </a:bodyPr>
          <a:lstStyle/>
          <a:p>
            <a:pPr marL="12700" marR="5080">
              <a:lnSpc>
                <a:spcPct val="150000"/>
              </a:lnSpc>
              <a:spcBef>
                <a:spcPts val="30"/>
              </a:spcBef>
            </a:pPr>
            <a:r>
              <a:rPr lang="en-US" altLang="ja-JP" sz="1100" spc="-5" dirty="0" err="1">
                <a:latin typeface="BIZ UDPゴシック" panose="020B0400000000000000" pitchFamily="50" charset="-128"/>
                <a:ea typeface="BIZ UDPゴシック" panose="020B0400000000000000" pitchFamily="50" charset="-128"/>
                <a:cs typeface="游ゴシック"/>
              </a:rPr>
              <a:t>FPhub</a:t>
            </a:r>
            <a:r>
              <a:rPr lang="ja-JP" altLang="en-US" sz="1100" spc="-5" dirty="0">
                <a:latin typeface="BIZ UDPゴシック" panose="020B0400000000000000" pitchFamily="50" charset="-128"/>
                <a:ea typeface="BIZ UDPゴシック" panose="020B0400000000000000" pitchFamily="50" charset="-128"/>
                <a:cs typeface="游ゴシック"/>
              </a:rPr>
              <a:t>は、企業型確定拠出年金に加入する前のご質問はもちろん、</a:t>
            </a:r>
            <a:endParaRPr lang="en-US" altLang="ja-JP" sz="1100" spc="-5" dirty="0">
              <a:latin typeface="BIZ UDPゴシック" panose="020B0400000000000000" pitchFamily="50" charset="-128"/>
              <a:ea typeface="BIZ UDPゴシック" panose="020B0400000000000000" pitchFamily="50" charset="-128"/>
              <a:cs typeface="游ゴシック"/>
            </a:endParaRPr>
          </a:p>
          <a:p>
            <a:pPr marL="12700" marR="5080">
              <a:lnSpc>
                <a:spcPct val="150000"/>
              </a:lnSpc>
              <a:spcBef>
                <a:spcPts val="30"/>
              </a:spcBef>
            </a:pPr>
            <a:r>
              <a:rPr lang="ja-JP" altLang="en-US" sz="1100" spc="-5" dirty="0">
                <a:latin typeface="BIZ UDPゴシック" panose="020B0400000000000000" pitchFamily="50" charset="-128"/>
                <a:ea typeface="BIZ UDPゴシック" panose="020B0400000000000000" pitchFamily="50" charset="-128"/>
                <a:cs typeface="游ゴシック"/>
              </a:rPr>
              <a:t>加入後もご利用いただける相談窓口です。</a:t>
            </a:r>
          </a:p>
          <a:p>
            <a:pPr marL="12700" marR="5080">
              <a:lnSpc>
                <a:spcPct val="150000"/>
              </a:lnSpc>
              <a:spcBef>
                <a:spcPts val="30"/>
              </a:spcBef>
            </a:pPr>
            <a:r>
              <a:rPr lang="ja-JP" altLang="en-US" sz="1100" spc="-5" dirty="0">
                <a:latin typeface="BIZ UDPゴシック" panose="020B0400000000000000" pitchFamily="50" charset="-128"/>
                <a:ea typeface="BIZ UDPゴシック" panose="020B0400000000000000" pitchFamily="50" charset="-128"/>
                <a:cs typeface="游ゴシック"/>
              </a:rPr>
              <a:t>投資信託の内容や、加入者専用ページの操作方法などについても</a:t>
            </a:r>
            <a:endParaRPr lang="en-US" altLang="ja-JP" sz="1100" spc="-5" dirty="0">
              <a:latin typeface="BIZ UDPゴシック" panose="020B0400000000000000" pitchFamily="50" charset="-128"/>
              <a:ea typeface="BIZ UDPゴシック" panose="020B0400000000000000" pitchFamily="50" charset="-128"/>
              <a:cs typeface="游ゴシック"/>
            </a:endParaRPr>
          </a:p>
          <a:p>
            <a:pPr marL="12700" marR="5080">
              <a:lnSpc>
                <a:spcPct val="150000"/>
              </a:lnSpc>
              <a:spcBef>
                <a:spcPts val="30"/>
              </a:spcBef>
            </a:pPr>
            <a:r>
              <a:rPr lang="ja-JP" altLang="en-US" sz="1100" spc="-5" dirty="0">
                <a:latin typeface="BIZ UDPゴシック" panose="020B0400000000000000" pitchFamily="50" charset="-128"/>
                <a:ea typeface="BIZ UDPゴシック" panose="020B0400000000000000" pitchFamily="50" charset="-128"/>
                <a:cs typeface="游ゴシック"/>
              </a:rPr>
              <a:t>ご質問いただけます。</a:t>
            </a:r>
            <a:endParaRPr lang="en-US" altLang="ja-JP" sz="1100" spc="-5" dirty="0">
              <a:latin typeface="BIZ UDPゴシック" panose="020B0400000000000000" pitchFamily="50" charset="-128"/>
              <a:ea typeface="BIZ UDPゴシック" panose="020B0400000000000000" pitchFamily="50" charset="-128"/>
              <a:cs typeface="游ゴシック"/>
            </a:endParaRPr>
          </a:p>
          <a:p>
            <a:pPr marL="12700" marR="5080">
              <a:lnSpc>
                <a:spcPct val="150000"/>
              </a:lnSpc>
              <a:spcBef>
                <a:spcPts val="30"/>
              </a:spcBef>
            </a:pPr>
            <a:r>
              <a:rPr lang="ja-JP" altLang="en-US" sz="1100" b="1" spc="90" dirty="0">
                <a:latin typeface="BIZ UDPゴシック" panose="020B0400000000000000" pitchFamily="50" charset="-128"/>
                <a:ea typeface="BIZ UDPゴシック" panose="020B0400000000000000" pitchFamily="50" charset="-128"/>
                <a:cs typeface="游明朝 Demibold"/>
              </a:rPr>
              <a:t>企業担当者様の対応負担を軽減する仕組みとしても、</a:t>
            </a:r>
            <a:endParaRPr lang="en-US" altLang="ja-JP" sz="1100" b="1" spc="90" dirty="0">
              <a:latin typeface="BIZ UDPゴシック" panose="020B0400000000000000" pitchFamily="50" charset="-128"/>
              <a:ea typeface="BIZ UDPゴシック" panose="020B0400000000000000" pitchFamily="50" charset="-128"/>
              <a:cs typeface="游明朝 Demibold"/>
            </a:endParaRPr>
          </a:p>
          <a:p>
            <a:pPr marL="12700" marR="5080">
              <a:lnSpc>
                <a:spcPct val="150000"/>
              </a:lnSpc>
              <a:spcBef>
                <a:spcPts val="30"/>
              </a:spcBef>
            </a:pPr>
            <a:r>
              <a:rPr lang="ja-JP" altLang="en-US" sz="1100" b="1" spc="90" dirty="0">
                <a:latin typeface="BIZ UDPゴシック" panose="020B0400000000000000" pitchFamily="50" charset="-128"/>
                <a:ea typeface="BIZ UDPゴシック" panose="020B0400000000000000" pitchFamily="50" charset="-128"/>
                <a:cs typeface="游明朝 Demibold"/>
              </a:rPr>
              <a:t>ご活用いただいています。</a:t>
            </a:r>
            <a:endParaRPr lang="ja-JP" altLang="en-US" sz="1100" spc="-5" dirty="0">
              <a:latin typeface="BIZ UDPゴシック" panose="020B0400000000000000" pitchFamily="50" charset="-128"/>
              <a:ea typeface="BIZ UDPゴシック" panose="020B0400000000000000" pitchFamily="50" charset="-128"/>
              <a:cs typeface="游ゴシック"/>
            </a:endParaRPr>
          </a:p>
        </p:txBody>
      </p:sp>
      <p:pic>
        <p:nvPicPr>
          <p:cNvPr id="21" name="図 20">
            <a:extLst>
              <a:ext uri="{FF2B5EF4-FFF2-40B4-BE49-F238E27FC236}">
                <a16:creationId xmlns:a16="http://schemas.microsoft.com/office/drawing/2014/main" id="{1AD3CB87-C6B0-CD5C-D6D1-FFC2119E27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1678" y="3933036"/>
            <a:ext cx="1285581" cy="2377756"/>
          </a:xfrm>
          <a:prstGeom prst="rect">
            <a:avLst/>
          </a:prstGeom>
        </p:spPr>
      </p:pic>
      <p:pic>
        <p:nvPicPr>
          <p:cNvPr id="23" name="図 22">
            <a:extLst>
              <a:ext uri="{FF2B5EF4-FFF2-40B4-BE49-F238E27FC236}">
                <a16:creationId xmlns:a16="http://schemas.microsoft.com/office/drawing/2014/main" id="{CC492960-BA93-5F86-0698-C37A9B991C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132" y="4731901"/>
            <a:ext cx="1576582" cy="1576582"/>
          </a:xfrm>
          <a:prstGeom prst="rect">
            <a:avLst/>
          </a:prstGeom>
        </p:spPr>
      </p:pic>
      <p:sp>
        <p:nvSpPr>
          <p:cNvPr id="28" name="テキスト ボックス 27">
            <a:extLst>
              <a:ext uri="{FF2B5EF4-FFF2-40B4-BE49-F238E27FC236}">
                <a16:creationId xmlns:a16="http://schemas.microsoft.com/office/drawing/2014/main" id="{1870F44A-A43B-6592-70F9-41FD64BB5001}"/>
              </a:ext>
            </a:extLst>
          </p:cNvPr>
          <p:cNvSpPr txBox="1"/>
          <p:nvPr/>
        </p:nvSpPr>
        <p:spPr>
          <a:xfrm>
            <a:off x="6836281" y="2843754"/>
            <a:ext cx="4699844" cy="1338956"/>
          </a:xfrm>
          <a:prstGeom prst="rect">
            <a:avLst/>
          </a:prstGeom>
          <a:noFill/>
        </p:spPr>
        <p:txBody>
          <a:bodyPr wrap="square">
            <a:spAutoFit/>
          </a:bodyPr>
          <a:lstStyle/>
          <a:p>
            <a:pPr marL="12700" marR="5080">
              <a:lnSpc>
                <a:spcPct val="150000"/>
              </a:lnSpc>
              <a:spcBef>
                <a:spcPts val="30"/>
              </a:spcBef>
            </a:pPr>
            <a:r>
              <a:rPr lang="en-US" altLang="ja-JP" sz="1100" spc="-5" dirty="0" err="1">
                <a:latin typeface="BIZ UDPゴシック" panose="020B0400000000000000" pitchFamily="50" charset="-128"/>
                <a:ea typeface="BIZ UDPゴシック" panose="020B0400000000000000" pitchFamily="50" charset="-128"/>
                <a:cs typeface="游ゴシック"/>
              </a:rPr>
              <a:t>FPhub</a:t>
            </a:r>
            <a:r>
              <a:rPr lang="ja-JP" altLang="en-US" sz="1100" spc="-5" dirty="0">
                <a:latin typeface="BIZ UDPゴシック" panose="020B0400000000000000" pitchFamily="50" charset="-128"/>
                <a:ea typeface="BIZ UDPゴシック" panose="020B0400000000000000" pitchFamily="50" charset="-128"/>
                <a:cs typeface="游ゴシック"/>
              </a:rPr>
              <a:t>を通じてご希望をいただければ、</a:t>
            </a:r>
            <a:endParaRPr lang="en-US" altLang="ja-JP" sz="1100" spc="-5" dirty="0">
              <a:latin typeface="BIZ UDPゴシック" panose="020B0400000000000000" pitchFamily="50" charset="-128"/>
              <a:ea typeface="BIZ UDPゴシック" panose="020B0400000000000000" pitchFamily="50" charset="-128"/>
              <a:cs typeface="游ゴシック"/>
            </a:endParaRPr>
          </a:p>
          <a:p>
            <a:pPr marL="12700" marR="5080">
              <a:lnSpc>
                <a:spcPct val="150000"/>
              </a:lnSpc>
              <a:spcBef>
                <a:spcPts val="30"/>
              </a:spcBef>
            </a:pPr>
            <a:r>
              <a:rPr lang="ja-JP" altLang="en-US" sz="1100" spc="-5" dirty="0">
                <a:latin typeface="BIZ UDPゴシック" panose="020B0400000000000000" pitchFamily="50" charset="-128"/>
                <a:ea typeface="BIZ UDPゴシック" panose="020B0400000000000000" pitchFamily="50" charset="-128"/>
                <a:cs typeface="游ゴシック"/>
              </a:rPr>
              <a:t>専門性の高いファイナンシャルプランナーをご紹介することも可能です。</a:t>
            </a:r>
          </a:p>
          <a:p>
            <a:pPr marL="12700" marR="5080">
              <a:lnSpc>
                <a:spcPct val="150000"/>
              </a:lnSpc>
              <a:spcBef>
                <a:spcPts val="30"/>
              </a:spcBef>
            </a:pPr>
            <a:r>
              <a:rPr lang="ja-JP" altLang="en-US" sz="1100" spc="-5" dirty="0">
                <a:latin typeface="BIZ UDPゴシック" panose="020B0400000000000000" pitchFamily="50" charset="-128"/>
                <a:ea typeface="BIZ UDPゴシック" panose="020B0400000000000000" pitchFamily="50" charset="-128"/>
                <a:cs typeface="游ゴシック"/>
              </a:rPr>
              <a:t>ご自身のライフプランに応じた掛金設定や運用商品の選定に関するご相談はもちろん、企業型確定拠出年金に直接関係のない個人保険やライフプランニングに関するご相談にも対応いたします。</a:t>
            </a:r>
            <a:endParaRPr lang="ja-JP" altLang="en-US" sz="1100" dirty="0">
              <a:latin typeface="BIZ UDPゴシック" panose="020B0400000000000000" pitchFamily="50" charset="-128"/>
              <a:ea typeface="BIZ UDPゴシック" panose="020B0400000000000000" pitchFamily="50" charset="-128"/>
              <a:cs typeface="游ゴシック"/>
            </a:endParaRPr>
          </a:p>
        </p:txBody>
      </p:sp>
      <p:pic>
        <p:nvPicPr>
          <p:cNvPr id="32" name="図 31">
            <a:extLst>
              <a:ext uri="{FF2B5EF4-FFF2-40B4-BE49-F238E27FC236}">
                <a16:creationId xmlns:a16="http://schemas.microsoft.com/office/drawing/2014/main" id="{DBC84EFD-3A26-1763-4508-2C05890439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0478" y="3912120"/>
            <a:ext cx="3336225" cy="3174479"/>
          </a:xfrm>
          <a:prstGeom prst="rect">
            <a:avLst/>
          </a:prstGeom>
        </p:spPr>
      </p:pic>
      <p:sp>
        <p:nvSpPr>
          <p:cNvPr id="6" name="object 5">
            <a:extLst>
              <a:ext uri="{FF2B5EF4-FFF2-40B4-BE49-F238E27FC236}">
                <a16:creationId xmlns:a16="http://schemas.microsoft.com/office/drawing/2014/main" id="{823D0084-339E-2132-67B5-71C181000318}"/>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extLst>
      <p:ext uri="{BB962C8B-B14F-4D97-AF65-F5344CB8AC3E}">
        <p14:creationId xmlns:p14="http://schemas.microsoft.com/office/powerpoint/2010/main" val="1741579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26330CAF-0271-7C1B-9DBF-2793EBBE8186}"/>
              </a:ext>
            </a:extLst>
          </p:cNvPr>
          <p:cNvPicPr>
            <a:picLocks noChangeAspect="1"/>
          </p:cNvPicPr>
          <p:nvPr/>
        </p:nvPicPr>
        <p:blipFill>
          <a:blip r:embed="rId2"/>
          <a:stretch>
            <a:fillRect/>
          </a:stretch>
        </p:blipFill>
        <p:spPr>
          <a:xfrm>
            <a:off x="699323" y="1635820"/>
            <a:ext cx="7799873" cy="4894892"/>
          </a:xfrm>
          <a:prstGeom prst="rect">
            <a:avLst/>
          </a:prstGeom>
        </p:spPr>
      </p:pic>
      <p:sp>
        <p:nvSpPr>
          <p:cNvPr id="4" name="object 4"/>
          <p:cNvSpPr txBox="1">
            <a:spLocks noGrp="1"/>
          </p:cNvSpPr>
          <p:nvPr>
            <p:ph type="title"/>
          </p:nvPr>
        </p:nvSpPr>
        <p:spPr>
          <a:xfrm>
            <a:off x="429727" y="289679"/>
            <a:ext cx="7269480" cy="289823"/>
          </a:xfrm>
          <a:prstGeom prst="rect">
            <a:avLst/>
          </a:prstGeom>
        </p:spPr>
        <p:txBody>
          <a:bodyPr vert="horz" wrap="square" lIns="0" tIns="12700" rIns="0" bIns="0" rtlCol="0">
            <a:spAutoFit/>
          </a:bodyPr>
          <a:lstStyle/>
          <a:p>
            <a:pPr marL="12700">
              <a:lnSpc>
                <a:spcPct val="100000"/>
              </a:lnSpc>
              <a:spcBef>
                <a:spcPts val="100"/>
              </a:spcBef>
            </a:pPr>
            <a:r>
              <a:rPr lang="ja-JP" altLang="en-US" spc="-20" dirty="0">
                <a:latin typeface="BIZ UDPゴシック" panose="020B0400000000000000" pitchFamily="50" charset="-128"/>
                <a:ea typeface="BIZ UDPゴシック" panose="020B0400000000000000" pitchFamily="50" charset="-128"/>
              </a:rPr>
              <a:t>受取時の課税</a:t>
            </a:r>
            <a:endParaRPr spc="-20" dirty="0">
              <a:latin typeface="BIZ UDPゴシック" panose="020B0400000000000000" pitchFamily="50" charset="-128"/>
              <a:ea typeface="BIZ UDPゴシック" panose="020B0400000000000000" pitchFamily="50" charset="-128"/>
            </a:endParaRPr>
          </a:p>
        </p:txBody>
      </p:sp>
      <p:sp>
        <p:nvSpPr>
          <p:cNvPr id="67" name="テキスト プレースホルダー 2">
            <a:extLst>
              <a:ext uri="{FF2B5EF4-FFF2-40B4-BE49-F238E27FC236}">
                <a16:creationId xmlns:a16="http://schemas.microsoft.com/office/drawing/2014/main" id="{986475AD-3D79-EC78-ABB1-9353B478D95D}"/>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68" name="図 67">
            <a:extLst>
              <a:ext uri="{FF2B5EF4-FFF2-40B4-BE49-F238E27FC236}">
                <a16:creationId xmlns:a16="http://schemas.microsoft.com/office/drawing/2014/main" id="{C2274D59-572B-78E5-834E-44CB72AF4210}"/>
              </a:ext>
            </a:extLst>
          </p:cNvPr>
          <p:cNvPicPr>
            <a:picLocks noChangeAspect="1"/>
          </p:cNvPicPr>
          <p:nvPr/>
        </p:nvPicPr>
        <p:blipFill>
          <a:blip r:embed="rId3"/>
          <a:stretch>
            <a:fillRect/>
          </a:stretch>
        </p:blipFill>
        <p:spPr>
          <a:xfrm>
            <a:off x="9224658" y="389975"/>
            <a:ext cx="2705100" cy="266700"/>
          </a:xfrm>
          <a:prstGeom prst="rect">
            <a:avLst/>
          </a:prstGeom>
        </p:spPr>
      </p:pic>
      <p:sp>
        <p:nvSpPr>
          <p:cNvPr id="83" name="テキスト ボックス 82">
            <a:extLst>
              <a:ext uri="{FF2B5EF4-FFF2-40B4-BE49-F238E27FC236}">
                <a16:creationId xmlns:a16="http://schemas.microsoft.com/office/drawing/2014/main" id="{221D71E6-1E4F-032B-A4D7-FACD56F55584}"/>
              </a:ext>
            </a:extLst>
          </p:cNvPr>
          <p:cNvSpPr txBox="1"/>
          <p:nvPr/>
        </p:nvSpPr>
        <p:spPr>
          <a:xfrm>
            <a:off x="6208340" y="756613"/>
            <a:ext cx="2646878" cy="338554"/>
          </a:xfrm>
          <a:prstGeom prst="rect">
            <a:avLst/>
          </a:prstGeom>
          <a:noFill/>
        </p:spPr>
        <p:txBody>
          <a:bodyPr wrap="none" rtlCol="0">
            <a:spAutoFit/>
          </a:bodyPr>
          <a:lstStyle/>
          <a:p>
            <a:r>
              <a:rPr kumimoji="1" lang="en-US" altLang="ja-JP" sz="1600" dirty="0">
                <a:solidFill>
                  <a:schemeClr val="tx2"/>
                </a:solidFill>
                <a:latin typeface="BIZ UDPゴシック" panose="020B0400000000000000" pitchFamily="50" charset="-128"/>
                <a:ea typeface="BIZ UDPゴシック" panose="020B0400000000000000" pitchFamily="50" charset="-128"/>
              </a:rPr>
              <a:t>※</a:t>
            </a:r>
            <a:r>
              <a:rPr kumimoji="1" lang="ja-JP" altLang="en-US" sz="1600" dirty="0">
                <a:solidFill>
                  <a:schemeClr val="tx2"/>
                </a:solidFill>
                <a:latin typeface="BIZ UDPゴシック" panose="020B0400000000000000" pitchFamily="50" charset="-128"/>
                <a:ea typeface="BIZ UDPゴシック" panose="020B0400000000000000" pitchFamily="50" charset="-128"/>
              </a:rPr>
              <a:t>退職所得控除額の計算式</a:t>
            </a:r>
          </a:p>
        </p:txBody>
      </p:sp>
      <p:sp>
        <p:nvSpPr>
          <p:cNvPr id="84" name="正方形/長方形 83">
            <a:extLst>
              <a:ext uri="{FF2B5EF4-FFF2-40B4-BE49-F238E27FC236}">
                <a16:creationId xmlns:a16="http://schemas.microsoft.com/office/drawing/2014/main" id="{A4673DDE-93D0-6F66-264D-601CF82DE08A}"/>
              </a:ext>
            </a:extLst>
          </p:cNvPr>
          <p:cNvSpPr/>
          <p:nvPr/>
        </p:nvSpPr>
        <p:spPr>
          <a:xfrm>
            <a:off x="10471124" y="0"/>
            <a:ext cx="1560737" cy="6289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5" name="図 84">
            <a:extLst>
              <a:ext uri="{FF2B5EF4-FFF2-40B4-BE49-F238E27FC236}">
                <a16:creationId xmlns:a16="http://schemas.microsoft.com/office/drawing/2014/main" id="{ECEC8515-50BF-1708-4194-EE2DB0BFF8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80" name="テキスト ボックス 79">
            <a:extLst>
              <a:ext uri="{FF2B5EF4-FFF2-40B4-BE49-F238E27FC236}">
                <a16:creationId xmlns:a16="http://schemas.microsoft.com/office/drawing/2014/main" id="{F7D58380-CDEC-FE04-9AFF-0EF4F901523C}"/>
              </a:ext>
            </a:extLst>
          </p:cNvPr>
          <p:cNvSpPr txBox="1"/>
          <p:nvPr/>
        </p:nvSpPr>
        <p:spPr>
          <a:xfrm>
            <a:off x="6208340" y="1125945"/>
            <a:ext cx="6163525" cy="615553"/>
          </a:xfrm>
          <a:prstGeom prst="rect">
            <a:avLst/>
          </a:prstGeom>
          <a:noFill/>
        </p:spPr>
        <p:txBody>
          <a:bodyPr wrap="square" rtlCol="0">
            <a:spAutoFit/>
          </a:bodyPr>
          <a:lstStyle/>
          <a:p>
            <a:r>
              <a:rPr kumimoji="1" lang="ja-JP" altLang="en-US" sz="1700" dirty="0">
                <a:solidFill>
                  <a:schemeClr val="tx2"/>
                </a:solidFill>
                <a:latin typeface="BIZ UDPゴシック" panose="020B0400000000000000" pitchFamily="50" charset="-128"/>
                <a:ea typeface="BIZ UDPゴシック" panose="020B0400000000000000" pitchFamily="50" charset="-128"/>
              </a:rPr>
              <a:t>勤続年数</a:t>
            </a:r>
            <a:r>
              <a:rPr kumimoji="1" lang="en-US" altLang="ja-JP" sz="1700" dirty="0">
                <a:solidFill>
                  <a:schemeClr val="tx2"/>
                </a:solidFill>
                <a:latin typeface="BIZ UDPゴシック" panose="020B0400000000000000" pitchFamily="50" charset="-128"/>
                <a:ea typeface="BIZ UDPゴシック" panose="020B0400000000000000" pitchFamily="50" charset="-128"/>
              </a:rPr>
              <a:t>20</a:t>
            </a:r>
            <a:r>
              <a:rPr kumimoji="1" lang="ja-JP" altLang="en-US" sz="1700" dirty="0">
                <a:solidFill>
                  <a:schemeClr val="tx2"/>
                </a:solidFill>
                <a:latin typeface="BIZ UDPゴシック" panose="020B0400000000000000" pitchFamily="50" charset="-128"/>
                <a:ea typeface="BIZ UDPゴシック" panose="020B0400000000000000" pitchFamily="50" charset="-128"/>
              </a:rPr>
              <a:t>年以下：</a:t>
            </a:r>
            <a:r>
              <a:rPr kumimoji="1" lang="en-US" altLang="ja-JP" sz="1700" dirty="0">
                <a:solidFill>
                  <a:schemeClr val="tx2"/>
                </a:solidFill>
                <a:latin typeface="BIZ UDPゴシック" panose="020B0400000000000000" pitchFamily="50" charset="-128"/>
                <a:ea typeface="BIZ UDPゴシック" panose="020B0400000000000000" pitchFamily="50" charset="-128"/>
              </a:rPr>
              <a:t>40</a:t>
            </a:r>
            <a:r>
              <a:rPr kumimoji="1" lang="ja-JP" altLang="en-US" sz="1700" dirty="0">
                <a:solidFill>
                  <a:schemeClr val="tx2"/>
                </a:solidFill>
                <a:latin typeface="BIZ UDPゴシック" panose="020B0400000000000000" pitchFamily="50" charset="-128"/>
                <a:ea typeface="BIZ UDPゴシック" panose="020B0400000000000000" pitchFamily="50" charset="-128"/>
              </a:rPr>
              <a:t>万円</a:t>
            </a:r>
            <a:r>
              <a:rPr kumimoji="1" lang="en-US" altLang="ja-JP" sz="1700" dirty="0">
                <a:solidFill>
                  <a:schemeClr val="tx2"/>
                </a:solidFill>
                <a:latin typeface="BIZ UDPゴシック" panose="020B0400000000000000" pitchFamily="50" charset="-128"/>
                <a:ea typeface="BIZ UDPゴシック" panose="020B0400000000000000" pitchFamily="50" charset="-128"/>
              </a:rPr>
              <a:t>×</a:t>
            </a:r>
            <a:r>
              <a:rPr kumimoji="1" lang="ja-JP" altLang="en-US" sz="1700" dirty="0">
                <a:solidFill>
                  <a:schemeClr val="tx2"/>
                </a:solidFill>
                <a:latin typeface="BIZ UDPゴシック" panose="020B0400000000000000" pitchFamily="50" charset="-128"/>
                <a:ea typeface="BIZ UDPゴシック" panose="020B0400000000000000" pitchFamily="50" charset="-128"/>
              </a:rPr>
              <a:t>勤続年数</a:t>
            </a:r>
            <a:r>
              <a:rPr kumimoji="1" lang="en-US" altLang="ja-JP" sz="1100" dirty="0">
                <a:solidFill>
                  <a:schemeClr val="tx2"/>
                </a:solidFill>
                <a:latin typeface="BIZ UDPゴシック" panose="020B0400000000000000" pitchFamily="50" charset="-128"/>
                <a:ea typeface="BIZ UDPゴシック" panose="020B0400000000000000" pitchFamily="50" charset="-128"/>
              </a:rPr>
              <a:t>〈※2</a:t>
            </a:r>
            <a:r>
              <a:rPr kumimoji="1" lang="ja-JP" altLang="en-US" sz="1100" dirty="0">
                <a:solidFill>
                  <a:schemeClr val="tx2"/>
                </a:solidFill>
                <a:latin typeface="BIZ UDPゴシック" panose="020B0400000000000000" pitchFamily="50" charset="-128"/>
                <a:ea typeface="BIZ UDPゴシック" panose="020B0400000000000000" pitchFamily="50" charset="-128"/>
              </a:rPr>
              <a:t>年未満の場合</a:t>
            </a:r>
            <a:r>
              <a:rPr kumimoji="1" lang="en-US" altLang="ja-JP" sz="1100" dirty="0">
                <a:solidFill>
                  <a:schemeClr val="tx2"/>
                </a:solidFill>
                <a:latin typeface="BIZ UDPゴシック" panose="020B0400000000000000" pitchFamily="50" charset="-128"/>
                <a:ea typeface="BIZ UDPゴシック" panose="020B0400000000000000" pitchFamily="50" charset="-128"/>
              </a:rPr>
              <a:t>80</a:t>
            </a:r>
            <a:r>
              <a:rPr kumimoji="1" lang="ja-JP" altLang="en-US" sz="1100" dirty="0">
                <a:solidFill>
                  <a:schemeClr val="tx2"/>
                </a:solidFill>
                <a:latin typeface="BIZ UDPゴシック" panose="020B0400000000000000" pitchFamily="50" charset="-128"/>
                <a:ea typeface="BIZ UDPゴシック" panose="020B0400000000000000" pitchFamily="50" charset="-128"/>
              </a:rPr>
              <a:t>万円</a:t>
            </a:r>
            <a:r>
              <a:rPr kumimoji="1" lang="en-US" altLang="ja-JP" sz="1100" dirty="0">
                <a:solidFill>
                  <a:schemeClr val="tx2"/>
                </a:solidFill>
                <a:latin typeface="BIZ UDPゴシック" panose="020B0400000000000000" pitchFamily="50" charset="-128"/>
                <a:ea typeface="BIZ UDPゴシック" panose="020B0400000000000000" pitchFamily="50" charset="-128"/>
              </a:rPr>
              <a:t>〉</a:t>
            </a:r>
          </a:p>
          <a:p>
            <a:r>
              <a:rPr kumimoji="1" lang="ja-JP" altLang="en-US" sz="1700" dirty="0">
                <a:solidFill>
                  <a:schemeClr val="tx2"/>
                </a:solidFill>
                <a:latin typeface="BIZ UDPゴシック" panose="020B0400000000000000" pitchFamily="50" charset="-128"/>
                <a:ea typeface="BIZ UDPゴシック" panose="020B0400000000000000" pitchFamily="50" charset="-128"/>
              </a:rPr>
              <a:t>勤続年数</a:t>
            </a:r>
            <a:r>
              <a:rPr kumimoji="1" lang="en-US" altLang="ja-JP" sz="1700" dirty="0">
                <a:solidFill>
                  <a:schemeClr val="tx2"/>
                </a:solidFill>
                <a:latin typeface="BIZ UDPゴシック" panose="020B0400000000000000" pitchFamily="50" charset="-128"/>
                <a:ea typeface="BIZ UDPゴシック" panose="020B0400000000000000" pitchFamily="50" charset="-128"/>
              </a:rPr>
              <a:t>20</a:t>
            </a:r>
            <a:r>
              <a:rPr kumimoji="1" lang="ja-JP" altLang="en-US" sz="1700" dirty="0">
                <a:solidFill>
                  <a:schemeClr val="tx2"/>
                </a:solidFill>
                <a:latin typeface="BIZ UDPゴシック" panose="020B0400000000000000" pitchFamily="50" charset="-128"/>
                <a:ea typeface="BIZ UDPゴシック" panose="020B0400000000000000" pitchFamily="50" charset="-128"/>
              </a:rPr>
              <a:t>年超：</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800</a:t>
            </a:r>
            <a:r>
              <a:rPr lang="ja-JP" altLang="en-US" sz="1700" b="0" i="0" dirty="0">
                <a:solidFill>
                  <a:schemeClr val="tx2"/>
                </a:solidFill>
                <a:effectLst/>
                <a:latin typeface="BIZ UDPゴシック" panose="020B0400000000000000" pitchFamily="50" charset="-128"/>
                <a:ea typeface="BIZ UDPゴシック" panose="020B0400000000000000" pitchFamily="50" charset="-128"/>
              </a:rPr>
              <a:t>万円 </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+ 70</a:t>
            </a:r>
            <a:r>
              <a:rPr lang="ja-JP" altLang="en-US" sz="1700" b="0" i="0" dirty="0">
                <a:solidFill>
                  <a:schemeClr val="tx2"/>
                </a:solidFill>
                <a:effectLst/>
                <a:latin typeface="BIZ UDPゴシック" panose="020B0400000000000000" pitchFamily="50" charset="-128"/>
                <a:ea typeface="BIZ UDPゴシック" panose="020B0400000000000000" pitchFamily="50" charset="-128"/>
              </a:rPr>
              <a:t>万円</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a:t>
            </a:r>
            <a:r>
              <a:rPr lang="ja-JP" altLang="en-US" sz="1700" b="0" i="0" dirty="0">
                <a:solidFill>
                  <a:schemeClr val="tx2"/>
                </a:solidFill>
                <a:effectLst/>
                <a:latin typeface="BIZ UDPゴシック" panose="020B0400000000000000" pitchFamily="50" charset="-128"/>
                <a:ea typeface="BIZ UDPゴシック" panose="020B0400000000000000" pitchFamily="50" charset="-128"/>
              </a:rPr>
              <a:t>勤続年数 </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a:t>
            </a:r>
            <a:r>
              <a:rPr lang="ja-JP" altLang="en-US" sz="1700" b="0" i="0" dirty="0">
                <a:solidFill>
                  <a:schemeClr val="tx2"/>
                </a:solidFill>
                <a:effectLst/>
                <a:latin typeface="BIZ UDPゴシック" panose="020B0400000000000000" pitchFamily="50" charset="-128"/>
                <a:ea typeface="BIZ UDPゴシック" panose="020B0400000000000000" pitchFamily="50" charset="-128"/>
              </a:rPr>
              <a:t> </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20</a:t>
            </a:r>
            <a:r>
              <a:rPr lang="ja-JP" altLang="en-US" sz="1700" b="0" i="0" dirty="0">
                <a:solidFill>
                  <a:schemeClr val="tx2"/>
                </a:solidFill>
                <a:effectLst/>
                <a:latin typeface="BIZ UDPゴシック" panose="020B0400000000000000" pitchFamily="50" charset="-128"/>
                <a:ea typeface="BIZ UDPゴシック" panose="020B0400000000000000" pitchFamily="50" charset="-128"/>
              </a:rPr>
              <a:t>年</a:t>
            </a:r>
            <a:r>
              <a:rPr lang="en-US" altLang="ja-JP" sz="1700" b="0" i="0" dirty="0">
                <a:solidFill>
                  <a:schemeClr val="tx2"/>
                </a:solidFill>
                <a:effectLst/>
                <a:latin typeface="BIZ UDPゴシック" panose="020B0400000000000000" pitchFamily="50" charset="-128"/>
                <a:ea typeface="BIZ UDPゴシック" panose="020B0400000000000000" pitchFamily="50" charset="-128"/>
              </a:rPr>
              <a:t>)</a:t>
            </a:r>
            <a:endParaRPr kumimoji="1" lang="ja-JP" altLang="en-US" sz="1700" dirty="0">
              <a:solidFill>
                <a:schemeClr val="tx2"/>
              </a:solidFill>
              <a:latin typeface="BIZ UDPゴシック" panose="020B0400000000000000" pitchFamily="50" charset="-128"/>
              <a:ea typeface="BIZ UDPゴシック" panose="020B0400000000000000" pitchFamily="50" charset="-128"/>
            </a:endParaRPr>
          </a:p>
        </p:txBody>
      </p:sp>
      <p:sp>
        <p:nvSpPr>
          <p:cNvPr id="82" name="四角形: 角を丸くする 81">
            <a:extLst>
              <a:ext uri="{FF2B5EF4-FFF2-40B4-BE49-F238E27FC236}">
                <a16:creationId xmlns:a16="http://schemas.microsoft.com/office/drawing/2014/main" id="{0E7D0872-5298-F05B-06C3-4E1D704082A6}"/>
              </a:ext>
            </a:extLst>
          </p:cNvPr>
          <p:cNvSpPr/>
          <p:nvPr/>
        </p:nvSpPr>
        <p:spPr>
          <a:xfrm>
            <a:off x="6096000" y="1125946"/>
            <a:ext cx="6011734" cy="646331"/>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DC3FAA-C69D-A6E1-DEA6-E113AE54EDA5}"/>
              </a:ext>
            </a:extLst>
          </p:cNvPr>
          <p:cNvSpPr txBox="1"/>
          <p:nvPr/>
        </p:nvSpPr>
        <p:spPr>
          <a:xfrm>
            <a:off x="8448953" y="4793336"/>
            <a:ext cx="3057247" cy="584775"/>
          </a:xfrm>
          <a:prstGeom prst="rect">
            <a:avLst/>
          </a:prstGeom>
          <a:noFill/>
        </p:spPr>
        <p:txBody>
          <a:bodyPr wrap="none" rtlCol="0">
            <a:spAutoFit/>
          </a:bodyPr>
          <a:lstStyle/>
          <a:p>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年金（分割受取）であれば</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600" dirty="0">
                <a:solidFill>
                  <a:schemeClr val="tx1"/>
                </a:solidFill>
                <a:latin typeface="BIZ UDPゴシック" panose="020B0400000000000000" pitchFamily="50" charset="-128"/>
                <a:ea typeface="BIZ UDPゴシック" panose="020B0400000000000000" pitchFamily="50" charset="-128"/>
              </a:rPr>
              <a:t>公的年金等控除が利用できます</a:t>
            </a:r>
          </a:p>
        </p:txBody>
      </p:sp>
      <p:sp>
        <p:nvSpPr>
          <p:cNvPr id="8" name="四角形: 角を丸くする 7">
            <a:extLst>
              <a:ext uri="{FF2B5EF4-FFF2-40B4-BE49-F238E27FC236}">
                <a16:creationId xmlns:a16="http://schemas.microsoft.com/office/drawing/2014/main" id="{6DA0E739-3456-738D-05A5-60C31DF49E3B}"/>
              </a:ext>
            </a:extLst>
          </p:cNvPr>
          <p:cNvSpPr/>
          <p:nvPr/>
        </p:nvSpPr>
        <p:spPr>
          <a:xfrm>
            <a:off x="8414562" y="4762557"/>
            <a:ext cx="3057247" cy="646331"/>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2" name="object 5">
            <a:extLst>
              <a:ext uri="{FF2B5EF4-FFF2-40B4-BE49-F238E27FC236}">
                <a16:creationId xmlns:a16="http://schemas.microsoft.com/office/drawing/2014/main" id="{3EBF6303-25C1-F29A-6C57-55795F33AADD}"/>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extLst>
      <p:ext uri="{BB962C8B-B14F-4D97-AF65-F5344CB8AC3E}">
        <p14:creationId xmlns:p14="http://schemas.microsoft.com/office/powerpoint/2010/main" val="2486172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F36B5-4200-32B6-4603-2A547D28EC2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AA1192D-0F8E-AF4D-AF94-63138CDD392C}"/>
              </a:ext>
            </a:extLst>
          </p:cNvPr>
          <p:cNvSpPr txBox="1">
            <a:spLocks noGrp="1"/>
          </p:cNvSpPr>
          <p:nvPr>
            <p:ph type="title"/>
          </p:nvPr>
        </p:nvSpPr>
        <p:spPr>
          <a:xfrm>
            <a:off x="429727" y="273835"/>
            <a:ext cx="2842895" cy="299720"/>
          </a:xfrm>
          <a:prstGeom prst="rect">
            <a:avLst/>
          </a:prstGeom>
        </p:spPr>
        <p:txBody>
          <a:bodyPr vert="horz" wrap="square" lIns="0" tIns="12700" rIns="0" bIns="0" rtlCol="0">
            <a:spAutoFit/>
          </a:bodyPr>
          <a:lstStyle/>
          <a:p>
            <a:pPr marL="12700">
              <a:lnSpc>
                <a:spcPct val="100000"/>
              </a:lnSpc>
              <a:spcBef>
                <a:spcPts val="100"/>
              </a:spcBef>
            </a:pPr>
            <a:r>
              <a:rPr lang="ja-JP" altLang="en-US" spc="-75" dirty="0">
                <a:latin typeface="BIZ UDPゴシック" panose="020B0400000000000000" pitchFamily="50" charset="-128"/>
                <a:ea typeface="BIZ UDPゴシック" panose="020B0400000000000000" pitchFamily="50" charset="-128"/>
              </a:rPr>
              <a:t>導入費</a:t>
            </a:r>
            <a:r>
              <a:rPr lang="ja-JP" altLang="en-US" spc="-50" dirty="0">
                <a:latin typeface="BIZ UDPゴシック" panose="020B0400000000000000" pitchFamily="50" charset="-128"/>
                <a:ea typeface="BIZ UDPゴシック" panose="020B0400000000000000" pitchFamily="50" charset="-128"/>
              </a:rPr>
              <a:t>用</a:t>
            </a:r>
            <a:endParaRPr spc="-5" dirty="0">
              <a:latin typeface="BIZ UDPゴシック" panose="020B0400000000000000" pitchFamily="50" charset="-128"/>
              <a:ea typeface="BIZ UDPゴシック" panose="020B0400000000000000" pitchFamily="50" charset="-128"/>
            </a:endParaRPr>
          </a:p>
        </p:txBody>
      </p:sp>
      <p:graphicFrame>
        <p:nvGraphicFramePr>
          <p:cNvPr id="11" name="表 10">
            <a:extLst>
              <a:ext uri="{FF2B5EF4-FFF2-40B4-BE49-F238E27FC236}">
                <a16:creationId xmlns:a16="http://schemas.microsoft.com/office/drawing/2014/main" id="{7EC38D67-093A-683B-F5F5-17B529C22BE9}"/>
              </a:ext>
            </a:extLst>
          </p:cNvPr>
          <p:cNvGraphicFramePr>
            <a:graphicFrameLocks noGrp="1"/>
          </p:cNvGraphicFramePr>
          <p:nvPr>
            <p:extLst>
              <p:ext uri="{D42A27DB-BD31-4B8C-83A1-F6EECF244321}">
                <p14:modId xmlns:p14="http://schemas.microsoft.com/office/powerpoint/2010/main" val="402292111"/>
              </p:ext>
            </p:extLst>
          </p:nvPr>
        </p:nvGraphicFramePr>
        <p:xfrm>
          <a:off x="334169" y="969947"/>
          <a:ext cx="11095831" cy="3651738"/>
        </p:xfrm>
        <a:graphic>
          <a:graphicData uri="http://schemas.openxmlformats.org/drawingml/2006/table">
            <a:tbl>
              <a:tblPr firstRow="1" bandRow="1">
                <a:tableStyleId>{2D5ABB26-0587-4C30-8999-92F81FD0307C}</a:tableStyleId>
              </a:tblPr>
              <a:tblGrid>
                <a:gridCol w="1494250">
                  <a:extLst>
                    <a:ext uri="{9D8B030D-6E8A-4147-A177-3AD203B41FA5}">
                      <a16:colId xmlns:a16="http://schemas.microsoft.com/office/drawing/2014/main" val="2630896461"/>
                    </a:ext>
                  </a:extLst>
                </a:gridCol>
                <a:gridCol w="2795429">
                  <a:extLst>
                    <a:ext uri="{9D8B030D-6E8A-4147-A177-3AD203B41FA5}">
                      <a16:colId xmlns:a16="http://schemas.microsoft.com/office/drawing/2014/main" val="1742933474"/>
                    </a:ext>
                  </a:extLst>
                </a:gridCol>
                <a:gridCol w="6806152">
                  <a:extLst>
                    <a:ext uri="{9D8B030D-6E8A-4147-A177-3AD203B41FA5}">
                      <a16:colId xmlns:a16="http://schemas.microsoft.com/office/drawing/2014/main" val="4110071532"/>
                    </a:ext>
                  </a:extLst>
                </a:gridCol>
              </a:tblGrid>
              <a:tr h="435000">
                <a:tc gridSpan="2">
                  <a:txBody>
                    <a:bodyPr/>
                    <a:lstStyle/>
                    <a:p>
                      <a:pPr marL="1398905">
                        <a:lnSpc>
                          <a:spcPct val="100000"/>
                        </a:lnSpc>
                        <a:spcBef>
                          <a:spcPts val="850"/>
                        </a:spcBef>
                      </a:pPr>
                      <a:r>
                        <a:rPr sz="1900" b="1" spc="-25" dirty="0">
                          <a:solidFill>
                            <a:srgbClr val="FFFFFF"/>
                          </a:solidFill>
                          <a:latin typeface="游明朝 Demibold"/>
                          <a:cs typeface="游明朝 Demibold"/>
                        </a:rPr>
                        <a:t>※税抜表</a:t>
                      </a:r>
                      <a:r>
                        <a:rPr sz="1900" b="1" spc="-50" dirty="0">
                          <a:solidFill>
                            <a:srgbClr val="FFFFFF"/>
                          </a:solidFill>
                          <a:latin typeface="游明朝 Demibold"/>
                          <a:cs typeface="游明朝 Demibold"/>
                        </a:rPr>
                        <a:t>記</a:t>
                      </a:r>
                      <a:endParaRPr sz="1900" dirty="0">
                        <a:latin typeface="游明朝 Demibold"/>
                        <a:cs typeface="游明朝 Demibold"/>
                      </a:endParaRPr>
                    </a:p>
                  </a:txBody>
                  <a:tcPr marL="0" marR="0" marT="107950" marB="0">
                    <a:lnL w="12700" cap="flat" cmpd="sng" algn="ctr">
                      <a:solidFill>
                        <a:schemeClr val="tx1"/>
                      </a:solidFill>
                      <a:prstDash val="solid"/>
                      <a:round/>
                      <a:headEnd type="none" w="med" len="med"/>
                      <a:tailEnd type="none" w="med" len="med"/>
                    </a:lnL>
                    <a:lnR w="12700">
                      <a:solidFill>
                        <a:srgbClr val="FFFFFF"/>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87C"/>
                    </a:solidFill>
                  </a:tcPr>
                </a:tc>
                <a:tc hMerge="1">
                  <a:txBody>
                    <a:bodyPr/>
                    <a:lstStyle/>
                    <a:p>
                      <a:endParaRPr/>
                    </a:p>
                  </a:txBody>
                  <a:tcPr marL="0" marR="0" marT="0" marB="0"/>
                </a:tc>
                <a:tc>
                  <a:txBody>
                    <a:bodyPr/>
                    <a:lstStyle/>
                    <a:p>
                      <a:pPr marL="0" marR="303530" lvl="0" indent="0" algn="ctr" defTabSz="914400" eaLnBrk="1" fontAlgn="auto" latinLnBrk="0" hangingPunct="1">
                        <a:lnSpc>
                          <a:spcPct val="100000"/>
                        </a:lnSpc>
                        <a:spcBef>
                          <a:spcPts val="835"/>
                        </a:spcBef>
                        <a:spcAft>
                          <a:spcPts val="0"/>
                        </a:spcAft>
                        <a:buClrTx/>
                        <a:buSzTx/>
                        <a:buFontTx/>
                        <a:buNone/>
                        <a:tabLst/>
                        <a:defRPr/>
                      </a:pPr>
                      <a:r>
                        <a:rPr lang="en-US" altLang="ja-JP" sz="2000" b="1" spc="-25" dirty="0">
                          <a:solidFill>
                            <a:srgbClr val="FFFFFF"/>
                          </a:solidFill>
                          <a:latin typeface="游明朝 Demibold" panose="02020600000000000000" pitchFamily="18" charset="-128"/>
                          <a:ea typeface="游明朝 Demibold" panose="02020600000000000000" pitchFamily="18" charset="-128"/>
                          <a:cs typeface="游明朝 Demibold"/>
                        </a:rPr>
                        <a:t>【</a:t>
                      </a:r>
                      <a:r>
                        <a:rPr lang="ja-JP" altLang="en-US" sz="2000" b="1" spc="-25" dirty="0">
                          <a:solidFill>
                            <a:srgbClr val="FFFFFF"/>
                          </a:solidFill>
                          <a:latin typeface="游明朝 Demibold" panose="02020600000000000000" pitchFamily="18" charset="-128"/>
                          <a:ea typeface="游明朝 Demibold" panose="02020600000000000000" pitchFamily="18" charset="-128"/>
                          <a:cs typeface="游明朝 Demibold"/>
                        </a:rPr>
                        <a:t>社会保険労務士法人ビジネスパートナー</a:t>
                      </a:r>
                      <a:r>
                        <a:rPr lang="en-US" altLang="ja-JP" sz="2000" b="1" spc="-25" dirty="0">
                          <a:solidFill>
                            <a:srgbClr val="FFFFFF"/>
                          </a:solidFill>
                          <a:latin typeface="游明朝 Demibold" panose="02020600000000000000" pitchFamily="18" charset="-128"/>
                          <a:ea typeface="游明朝 Demibold" panose="02020600000000000000" pitchFamily="18" charset="-128"/>
                          <a:cs typeface="游明朝 Demibold"/>
                        </a:rPr>
                        <a:t>】</a:t>
                      </a:r>
                      <a:r>
                        <a:rPr lang="ja-JP" altLang="en-US" sz="2000" b="1" spc="-25" dirty="0">
                          <a:solidFill>
                            <a:srgbClr val="FFFFFF"/>
                          </a:solidFill>
                          <a:latin typeface="游明朝 Demibold" panose="02020600000000000000" pitchFamily="18" charset="-128"/>
                          <a:ea typeface="游明朝 Demibold" panose="02020600000000000000" pitchFamily="18" charset="-128"/>
                          <a:cs typeface="游明朝 Demibold"/>
                        </a:rPr>
                        <a:t>料金体系</a:t>
                      </a:r>
                      <a:endParaRPr lang="ja-JP" altLang="en-US" sz="2000" b="1" spc="-15" dirty="0">
                        <a:solidFill>
                          <a:srgbClr val="FFFFFF"/>
                        </a:solidFill>
                        <a:latin typeface="游明朝 Demibold" panose="02020600000000000000" pitchFamily="18" charset="-128"/>
                        <a:ea typeface="游明朝 Demibold" panose="02020600000000000000" pitchFamily="18" charset="-128"/>
                        <a:cs typeface="游明朝 Demibold"/>
                      </a:endParaRPr>
                    </a:p>
                  </a:txBody>
                  <a:tcPr marL="0" marR="0" marT="1060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87C"/>
                    </a:solidFill>
                  </a:tcPr>
                </a:tc>
                <a:extLst>
                  <a:ext uri="{0D108BD9-81ED-4DB2-BD59-A6C34878D82A}">
                    <a16:rowId xmlns:a16="http://schemas.microsoft.com/office/drawing/2014/main" val="346680321"/>
                  </a:ext>
                </a:extLst>
              </a:tr>
              <a:tr h="398136">
                <a:tc rowSpan="5">
                  <a:txBody>
                    <a:bodyPr/>
                    <a:lstStyle/>
                    <a:p>
                      <a:pPr>
                        <a:lnSpc>
                          <a:spcPct val="100000"/>
                        </a:lnSpc>
                      </a:pPr>
                      <a:endParaRPr sz="2000" dirty="0">
                        <a:latin typeface="游明朝 Demibold" panose="02020600000000000000" pitchFamily="18" charset="-128"/>
                        <a:ea typeface="游明朝 Demibold" panose="02020600000000000000" pitchFamily="18" charset="-128"/>
                        <a:cs typeface="Times New Roman"/>
                      </a:endParaRPr>
                    </a:p>
                    <a:p>
                      <a:pPr>
                        <a:lnSpc>
                          <a:spcPct val="100000"/>
                        </a:lnSpc>
                      </a:pPr>
                      <a:endParaRPr sz="2000" dirty="0">
                        <a:latin typeface="游明朝 Demibold" panose="02020600000000000000" pitchFamily="18" charset="-128"/>
                        <a:ea typeface="游明朝 Demibold" panose="02020600000000000000" pitchFamily="18" charset="-128"/>
                        <a:cs typeface="Times New Roman"/>
                      </a:endParaRPr>
                    </a:p>
                    <a:p>
                      <a:pPr marL="353060">
                        <a:lnSpc>
                          <a:spcPct val="100000"/>
                        </a:lnSpc>
                        <a:spcBef>
                          <a:spcPts val="1620"/>
                        </a:spcBef>
                      </a:pPr>
                      <a:r>
                        <a:rPr sz="1800" b="1" spc="-25" dirty="0" err="1">
                          <a:solidFill>
                            <a:srgbClr val="404040"/>
                          </a:solidFill>
                          <a:latin typeface="游明朝 Demibold" panose="02020600000000000000" pitchFamily="18" charset="-128"/>
                          <a:ea typeface="游明朝 Demibold" panose="02020600000000000000" pitchFamily="18" charset="-128"/>
                          <a:cs typeface="游明朝 Demibold"/>
                        </a:rPr>
                        <a:t>初期費用</a:t>
                      </a:r>
                      <a:endParaRPr sz="1800" dirty="0">
                        <a:latin typeface="游明朝 Demibold" panose="02020600000000000000" pitchFamily="18" charset="-128"/>
                        <a:ea typeface="游明朝 Demibold" panose="02020600000000000000" pitchFamily="18" charset="-128"/>
                        <a:cs typeface="游明朝 Demibold"/>
                      </a:endParaRPr>
                    </a:p>
                  </a:txBody>
                  <a:tcPr marL="0" marR="0" marT="0" marB="0">
                    <a:lnL w="12700" cap="flat" cmpd="sng" algn="ctr">
                      <a:solidFill>
                        <a:schemeClr val="tx1"/>
                      </a:solidFill>
                      <a:prstDash val="solid"/>
                      <a:round/>
                      <a:headEnd type="none" w="med" len="med"/>
                      <a:tailEnd type="none" w="med" len="med"/>
                    </a:lnL>
                    <a:lnR w="12700">
                      <a:solidFill>
                        <a:srgbClr val="A7A7A7"/>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a:txBody>
                    <a:bodyPr/>
                    <a:lstStyle/>
                    <a:p>
                      <a:pPr marL="457200">
                        <a:lnSpc>
                          <a:spcPct val="100000"/>
                        </a:lnSpc>
                        <a:spcBef>
                          <a:spcPts val="720"/>
                        </a:spcBef>
                      </a:pPr>
                      <a:r>
                        <a:rPr sz="1600" spc="-45" dirty="0">
                          <a:solidFill>
                            <a:srgbClr val="404040"/>
                          </a:solidFill>
                          <a:latin typeface="游明朝 Demibold" panose="02020600000000000000" pitchFamily="18" charset="-128"/>
                          <a:ea typeface="游明朝 Demibold" panose="02020600000000000000" pitchFamily="18" charset="-128"/>
                          <a:cs typeface="游明朝"/>
                        </a:rPr>
                        <a:t>プラン</a:t>
                      </a:r>
                      <a:r>
                        <a:rPr sz="1600" spc="-25" dirty="0">
                          <a:solidFill>
                            <a:srgbClr val="404040"/>
                          </a:solidFill>
                          <a:latin typeface="游明朝 Demibold" panose="02020600000000000000" pitchFamily="18" charset="-128"/>
                          <a:ea typeface="游明朝 Demibold" panose="02020600000000000000" pitchFamily="18" charset="-128"/>
                          <a:cs typeface="游明朝"/>
                        </a:rPr>
                        <a:t>登録</a:t>
                      </a:r>
                      <a:r>
                        <a:rPr sz="1600" spc="-50" dirty="0">
                          <a:solidFill>
                            <a:srgbClr val="404040"/>
                          </a:solidFill>
                          <a:latin typeface="游明朝 Demibold" panose="02020600000000000000" pitchFamily="18" charset="-128"/>
                          <a:ea typeface="游明朝 Demibold" panose="02020600000000000000" pitchFamily="18" charset="-128"/>
                          <a:cs typeface="游明朝"/>
                        </a:rPr>
                        <a:t>料</a:t>
                      </a:r>
                      <a:endParaRPr sz="1600" dirty="0">
                        <a:latin typeface="游明朝 Demibold" panose="02020600000000000000" pitchFamily="18" charset="-128"/>
                        <a:ea typeface="游明朝 Demibold" panose="02020600000000000000" pitchFamily="18" charset="-128"/>
                        <a:cs typeface="游明朝"/>
                      </a:endParaRPr>
                    </a:p>
                  </a:txBody>
                  <a:tcPr marL="0" marR="0" marT="91440" marB="0">
                    <a:lnL w="12700">
                      <a:solidFill>
                        <a:srgbClr val="A7A7A7"/>
                      </a:solidFill>
                      <a:prstDash val="solid"/>
                    </a:lnL>
                    <a:lnR w="12700">
                      <a:solidFill>
                        <a:srgbClr val="A7A7A7"/>
                      </a:solidFill>
                      <a:prstDash val="solid"/>
                    </a:lnR>
                    <a:lnT w="12700" cap="flat" cmpd="sng" algn="ctr">
                      <a:solidFill>
                        <a:schemeClr val="tx1"/>
                      </a:solidFill>
                      <a:prstDash val="solid"/>
                      <a:round/>
                      <a:headEnd type="none" w="med" len="med"/>
                      <a:tailEnd type="none" w="med" len="med"/>
                    </a:lnT>
                    <a:lnB w="12700">
                      <a:solidFill>
                        <a:srgbClr val="A7A7A7"/>
                      </a:solidFill>
                      <a:prstDash val="solid"/>
                    </a:lnB>
                    <a:solidFill>
                      <a:srgbClr val="F1F1F1"/>
                    </a:solidFill>
                  </a:tcPr>
                </a:tc>
                <a:tc>
                  <a:txBody>
                    <a:bodyPr/>
                    <a:lstStyle/>
                    <a:p>
                      <a:pPr marR="396240" algn="ctr">
                        <a:lnSpc>
                          <a:spcPct val="100000"/>
                        </a:lnSpc>
                        <a:spcBef>
                          <a:spcPts val="775"/>
                        </a:spcBef>
                      </a:pPr>
                      <a:endParaRPr sz="1600" spc="-50" dirty="0">
                        <a:solidFill>
                          <a:srgbClr val="404040"/>
                        </a:solidFill>
                        <a:latin typeface="游明朝 Demibold" panose="02020600000000000000" pitchFamily="18" charset="-128"/>
                        <a:ea typeface="游明朝 Demibold" panose="02020600000000000000" pitchFamily="18" charset="-128"/>
                        <a:cs typeface="游明朝"/>
                      </a:endParaRPr>
                    </a:p>
                  </a:txBody>
                  <a:tcPr marL="0" marR="0" marT="98425"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1025245696"/>
                  </a:ext>
                </a:extLst>
              </a:tr>
              <a:tr h="357009">
                <a:tc vMerge="1">
                  <a:txBody>
                    <a:bodyPr/>
                    <a:lstStyle/>
                    <a:p>
                      <a:endParaRPr/>
                    </a:p>
                  </a:txBody>
                  <a:tcPr marL="0" marR="0" marT="0" marB="0">
                    <a:lnL w="12700">
                      <a:solidFill>
                        <a:srgbClr val="A7A7A7"/>
                      </a:solidFill>
                      <a:prstDash val="solid"/>
                    </a:lnL>
                    <a:lnR w="12700">
                      <a:solidFill>
                        <a:srgbClr val="A7A7A7"/>
                      </a:solidFill>
                      <a:prstDash val="solid"/>
                    </a:lnR>
                    <a:lnT w="28575">
                      <a:solidFill>
                        <a:srgbClr val="A7A7A7"/>
                      </a:solidFill>
                      <a:prstDash val="solid"/>
                    </a:lnT>
                    <a:lnB w="12700">
                      <a:solidFill>
                        <a:srgbClr val="A7A7A7"/>
                      </a:solidFill>
                      <a:prstDash val="solid"/>
                    </a:lnB>
                    <a:solidFill>
                      <a:srgbClr val="DCE6F1"/>
                    </a:solidFill>
                  </a:tcPr>
                </a:tc>
                <a:tc>
                  <a:txBody>
                    <a:bodyPr/>
                    <a:lstStyle/>
                    <a:p>
                      <a:pPr marL="457200">
                        <a:lnSpc>
                          <a:spcPct val="100000"/>
                        </a:lnSpc>
                        <a:spcBef>
                          <a:spcPts val="685"/>
                        </a:spcBef>
                      </a:pPr>
                      <a:r>
                        <a:rPr sz="1600" spc="-25" dirty="0">
                          <a:solidFill>
                            <a:srgbClr val="404040"/>
                          </a:solidFill>
                          <a:latin typeface="游明朝 Demibold" panose="02020600000000000000" pitchFamily="18" charset="-128"/>
                          <a:ea typeface="游明朝 Demibold" panose="02020600000000000000" pitchFamily="18" charset="-128"/>
                          <a:cs typeface="游明朝"/>
                        </a:rPr>
                        <a:t>加入者登録</a:t>
                      </a:r>
                      <a:r>
                        <a:rPr sz="1600" spc="-50" dirty="0">
                          <a:solidFill>
                            <a:srgbClr val="404040"/>
                          </a:solidFill>
                          <a:latin typeface="游明朝 Demibold" panose="02020600000000000000" pitchFamily="18" charset="-128"/>
                          <a:ea typeface="游明朝 Demibold" panose="02020600000000000000" pitchFamily="18" charset="-128"/>
                          <a:cs typeface="游明朝"/>
                        </a:rPr>
                        <a:t>料</a:t>
                      </a:r>
                      <a:endParaRPr sz="1600" dirty="0">
                        <a:latin typeface="游明朝 Demibold" panose="02020600000000000000" pitchFamily="18" charset="-128"/>
                        <a:ea typeface="游明朝 Demibold" panose="02020600000000000000" pitchFamily="18" charset="-128"/>
                        <a:cs typeface="游明朝"/>
                      </a:endParaRPr>
                    </a:p>
                  </a:txBody>
                  <a:tcPr marL="0" marR="0" marT="86995" marB="0">
                    <a:lnL w="12700">
                      <a:solidFill>
                        <a:srgbClr val="A7A7A7"/>
                      </a:solidFill>
                      <a:prstDash val="solid"/>
                    </a:lnL>
                    <a:lnR w="12700">
                      <a:solidFill>
                        <a:srgbClr val="A7A7A7"/>
                      </a:solidFill>
                      <a:prstDash val="solid"/>
                    </a:lnR>
                    <a:lnT w="12700">
                      <a:solidFill>
                        <a:srgbClr val="A7A7A7"/>
                      </a:solidFill>
                      <a:prstDash val="solid"/>
                    </a:lnT>
                    <a:lnB w="12700">
                      <a:solidFill>
                        <a:srgbClr val="A7A7A7"/>
                      </a:solidFill>
                      <a:prstDash val="solid"/>
                    </a:lnB>
                    <a:solidFill>
                      <a:srgbClr val="F1F1F1"/>
                    </a:solidFill>
                  </a:tcPr>
                </a:tc>
                <a:tc>
                  <a:txBody>
                    <a:bodyPr/>
                    <a:lstStyle/>
                    <a:p>
                      <a:pPr marR="434340" algn="ctr">
                        <a:lnSpc>
                          <a:spcPct val="100000"/>
                        </a:lnSpc>
                        <a:spcBef>
                          <a:spcPts val="740"/>
                        </a:spcBef>
                      </a:pPr>
                      <a:endParaRPr lang="ja-JP" altLang="en-US" sz="1600" dirty="0">
                        <a:latin typeface="游明朝 Demibold" panose="02020600000000000000" pitchFamily="18" charset="-128"/>
                        <a:ea typeface="游明朝 Demibold" panose="02020600000000000000" pitchFamily="18" charset="-128"/>
                      </a:endParaRPr>
                    </a:p>
                  </a:txBody>
                  <a:tcPr marL="0" marR="0" marT="93345"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1530879269"/>
                  </a:ext>
                </a:extLst>
              </a:tr>
              <a:tr h="258142">
                <a:tc vMerge="1">
                  <a:txBody>
                    <a:bodyPr/>
                    <a:lstStyle/>
                    <a:p>
                      <a:endParaRPr/>
                    </a:p>
                  </a:txBody>
                  <a:tcPr marL="0" marR="0" marT="0" marB="0">
                    <a:lnL w="12700">
                      <a:solidFill>
                        <a:srgbClr val="A7A7A7"/>
                      </a:solidFill>
                      <a:prstDash val="solid"/>
                    </a:lnL>
                    <a:lnR w="12700">
                      <a:solidFill>
                        <a:srgbClr val="A7A7A7"/>
                      </a:solidFill>
                      <a:prstDash val="solid"/>
                    </a:lnR>
                    <a:lnT w="28575">
                      <a:solidFill>
                        <a:srgbClr val="A7A7A7"/>
                      </a:solidFill>
                      <a:prstDash val="solid"/>
                    </a:lnT>
                    <a:lnB w="12700">
                      <a:solidFill>
                        <a:srgbClr val="A7A7A7"/>
                      </a:solidFill>
                      <a:prstDash val="solid"/>
                    </a:lnB>
                    <a:solidFill>
                      <a:srgbClr val="DCE6F1"/>
                    </a:solidFill>
                  </a:tcPr>
                </a:tc>
                <a:tc>
                  <a:txBody>
                    <a:bodyPr/>
                    <a:lstStyle/>
                    <a:p>
                      <a:pPr marL="457200">
                        <a:lnSpc>
                          <a:spcPct val="100000"/>
                        </a:lnSpc>
                        <a:spcBef>
                          <a:spcPts val="690"/>
                        </a:spcBef>
                      </a:pPr>
                      <a:r>
                        <a:rPr sz="1600" spc="-50" dirty="0">
                          <a:solidFill>
                            <a:srgbClr val="404040"/>
                          </a:solidFill>
                          <a:latin typeface="游明朝 Demibold" panose="02020600000000000000" pitchFamily="18" charset="-128"/>
                          <a:ea typeface="游明朝 Demibold" panose="02020600000000000000" pitchFamily="18" charset="-128"/>
                          <a:cs typeface="游明朝"/>
                        </a:rPr>
                        <a:t>制度設計コンサル費</a:t>
                      </a:r>
                      <a:r>
                        <a:rPr sz="1600" dirty="0">
                          <a:solidFill>
                            <a:srgbClr val="404040"/>
                          </a:solidFill>
                          <a:latin typeface="游明朝 Demibold" panose="02020600000000000000" pitchFamily="18" charset="-128"/>
                          <a:ea typeface="游明朝 Demibold" panose="02020600000000000000" pitchFamily="18" charset="-128"/>
                          <a:cs typeface="游明朝"/>
                        </a:rPr>
                        <a:t>用</a:t>
                      </a:r>
                      <a:r>
                        <a:rPr sz="1575" spc="-37" baseline="5000" dirty="0">
                          <a:solidFill>
                            <a:srgbClr val="404040"/>
                          </a:solidFill>
                          <a:latin typeface="游明朝 Demibold" panose="02020600000000000000" pitchFamily="18" charset="-128"/>
                          <a:ea typeface="游明朝 Demibold" panose="02020600000000000000" pitchFamily="18" charset="-128"/>
                          <a:cs typeface="游明朝"/>
                        </a:rPr>
                        <a:t>※1</a:t>
                      </a:r>
                      <a:endParaRPr sz="1575" baseline="5000" dirty="0">
                        <a:latin typeface="游明朝 Demibold" panose="02020600000000000000" pitchFamily="18" charset="-128"/>
                        <a:ea typeface="游明朝 Demibold" panose="02020600000000000000" pitchFamily="18" charset="-128"/>
                        <a:cs typeface="游明朝"/>
                      </a:endParaRPr>
                    </a:p>
                  </a:txBody>
                  <a:tcPr marL="0" marR="0" marT="87630" marB="0">
                    <a:lnL w="12700">
                      <a:solidFill>
                        <a:srgbClr val="A7A7A7"/>
                      </a:solidFill>
                      <a:prstDash val="solid"/>
                    </a:lnL>
                    <a:lnR w="12700">
                      <a:solidFill>
                        <a:srgbClr val="A7A7A7"/>
                      </a:solidFill>
                      <a:prstDash val="solid"/>
                    </a:lnR>
                    <a:lnT w="12700">
                      <a:solidFill>
                        <a:srgbClr val="A7A7A7"/>
                      </a:solidFill>
                      <a:prstDash val="solid"/>
                    </a:lnT>
                    <a:lnB w="12700">
                      <a:solidFill>
                        <a:srgbClr val="A7A7A7"/>
                      </a:solidFill>
                      <a:prstDash val="solid"/>
                    </a:lnB>
                    <a:solidFill>
                      <a:srgbClr val="F1F1F1"/>
                    </a:solidFill>
                  </a:tcPr>
                </a:tc>
                <a:tc>
                  <a:txBody>
                    <a:bodyPr/>
                    <a:lstStyle/>
                    <a:p>
                      <a:pPr marR="434340" algn="ctr">
                        <a:lnSpc>
                          <a:spcPct val="100000"/>
                        </a:lnSpc>
                        <a:spcBef>
                          <a:spcPts val="740"/>
                        </a:spcBef>
                      </a:pPr>
                      <a:endParaRPr sz="1600" dirty="0">
                        <a:latin typeface="游明朝 Demibold" panose="02020600000000000000" pitchFamily="18" charset="-128"/>
                        <a:ea typeface="游明朝 Demibold" panose="02020600000000000000" pitchFamily="18" charset="-128"/>
                      </a:endParaRPr>
                    </a:p>
                  </a:txBody>
                  <a:tcPr marL="0" marR="0" marT="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1611083064"/>
                  </a:ext>
                </a:extLst>
              </a:tr>
              <a:tr h="251638">
                <a:tc vMerge="1">
                  <a:txBody>
                    <a:bodyPr/>
                    <a:lstStyle/>
                    <a:p>
                      <a:endParaRPr/>
                    </a:p>
                  </a:txBody>
                  <a:tcPr marL="0" marR="0" marT="0" marB="0">
                    <a:lnL w="12700">
                      <a:solidFill>
                        <a:srgbClr val="A7A7A7"/>
                      </a:solidFill>
                      <a:prstDash val="solid"/>
                    </a:lnL>
                    <a:lnR w="12700">
                      <a:solidFill>
                        <a:srgbClr val="A7A7A7"/>
                      </a:solidFill>
                      <a:prstDash val="solid"/>
                    </a:lnR>
                    <a:lnT w="28575">
                      <a:solidFill>
                        <a:srgbClr val="A7A7A7"/>
                      </a:solidFill>
                      <a:prstDash val="solid"/>
                    </a:lnT>
                    <a:lnB w="12700">
                      <a:solidFill>
                        <a:srgbClr val="A7A7A7"/>
                      </a:solidFill>
                      <a:prstDash val="solid"/>
                    </a:lnB>
                    <a:solidFill>
                      <a:srgbClr val="DCE6F1"/>
                    </a:solidFill>
                  </a:tcPr>
                </a:tc>
                <a:tc>
                  <a:txBody>
                    <a:bodyPr/>
                    <a:lstStyle/>
                    <a:p>
                      <a:pPr marL="457200">
                        <a:lnSpc>
                          <a:spcPct val="100000"/>
                        </a:lnSpc>
                        <a:spcBef>
                          <a:spcPts val="800"/>
                        </a:spcBef>
                      </a:pPr>
                      <a:r>
                        <a:rPr sz="1600" spc="-40" dirty="0" err="1">
                          <a:solidFill>
                            <a:srgbClr val="404040"/>
                          </a:solidFill>
                          <a:latin typeface="游明朝 Demibold" panose="02020600000000000000" pitchFamily="18" charset="-128"/>
                          <a:ea typeface="游明朝 Demibold" panose="02020600000000000000" pitchFamily="18" charset="-128"/>
                          <a:cs typeface="游明朝"/>
                        </a:rPr>
                        <a:t>厚生局の認可申</a:t>
                      </a:r>
                      <a:r>
                        <a:rPr sz="1600" spc="-50" dirty="0" err="1">
                          <a:solidFill>
                            <a:srgbClr val="404040"/>
                          </a:solidFill>
                          <a:latin typeface="游明朝 Demibold" panose="02020600000000000000" pitchFamily="18" charset="-128"/>
                          <a:ea typeface="游明朝 Demibold" panose="02020600000000000000" pitchFamily="18" charset="-128"/>
                          <a:cs typeface="游明朝"/>
                        </a:rPr>
                        <a:t>請</a:t>
                      </a:r>
                      <a:r>
                        <a:rPr lang="ja-JP" altLang="en-US" sz="1600" spc="-50" dirty="0">
                          <a:solidFill>
                            <a:srgbClr val="404040"/>
                          </a:solidFill>
                          <a:latin typeface="游明朝 Demibold" panose="02020600000000000000" pitchFamily="18" charset="-128"/>
                          <a:ea typeface="游明朝 Demibold" panose="02020600000000000000" pitchFamily="18" charset="-128"/>
                          <a:cs typeface="游明朝"/>
                        </a:rPr>
                        <a:t>費用</a:t>
                      </a:r>
                      <a:endParaRPr sz="1600" dirty="0">
                        <a:latin typeface="游明朝 Demibold" panose="02020600000000000000" pitchFamily="18" charset="-128"/>
                        <a:ea typeface="游明朝 Demibold" panose="02020600000000000000" pitchFamily="18" charset="-128"/>
                        <a:cs typeface="游明朝"/>
                      </a:endParaRPr>
                    </a:p>
                  </a:txBody>
                  <a:tcPr marL="0" marR="0" marT="101600" marB="0">
                    <a:lnL w="12700">
                      <a:solidFill>
                        <a:srgbClr val="A7A7A7"/>
                      </a:solidFill>
                      <a:prstDash val="solid"/>
                    </a:lnL>
                    <a:lnR w="12700">
                      <a:solidFill>
                        <a:srgbClr val="A7A7A7"/>
                      </a:solidFill>
                      <a:prstDash val="solid"/>
                    </a:lnR>
                    <a:lnT w="12700">
                      <a:solidFill>
                        <a:srgbClr val="A7A7A7"/>
                      </a:solidFill>
                      <a:prstDash val="solid"/>
                    </a:lnT>
                    <a:lnB w="12700">
                      <a:solidFill>
                        <a:srgbClr val="A7A7A7"/>
                      </a:solidFill>
                      <a:prstDash val="solid"/>
                    </a:lnB>
                    <a:solidFill>
                      <a:srgbClr val="F1F1F1"/>
                    </a:solidFill>
                  </a:tcPr>
                </a:tc>
                <a:tc>
                  <a:txBody>
                    <a:bodyPr/>
                    <a:lstStyle/>
                    <a:p>
                      <a:pPr marR="444500" algn="ctr">
                        <a:lnSpc>
                          <a:spcPct val="100000"/>
                        </a:lnSpc>
                        <a:spcBef>
                          <a:spcPts val="740"/>
                        </a:spcBef>
                      </a:pPr>
                      <a:endParaRPr sz="1600" dirty="0">
                        <a:latin typeface="游明朝 Demibold" panose="02020600000000000000" pitchFamily="18" charset="-128"/>
                        <a:ea typeface="游明朝 Demibold" panose="02020600000000000000" pitchFamily="18" charset="-128"/>
                      </a:endParaRPr>
                    </a:p>
                  </a:txBody>
                  <a:tcPr marL="0" marR="0" marT="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4010241201"/>
                  </a:ext>
                </a:extLst>
              </a:tr>
              <a:tr h="0">
                <a:tc vMerge="1">
                  <a:txBody>
                    <a:bodyPr/>
                    <a:lstStyle/>
                    <a:p>
                      <a:endParaRPr/>
                    </a:p>
                  </a:txBody>
                  <a:tcPr marL="0" marR="0" marT="0" marB="0">
                    <a:lnL w="12700">
                      <a:solidFill>
                        <a:srgbClr val="A7A7A7"/>
                      </a:solidFill>
                      <a:prstDash val="solid"/>
                    </a:lnL>
                    <a:lnR w="12700">
                      <a:solidFill>
                        <a:srgbClr val="A7A7A7"/>
                      </a:solidFill>
                      <a:prstDash val="solid"/>
                    </a:lnR>
                    <a:lnT w="28575">
                      <a:solidFill>
                        <a:srgbClr val="A7A7A7"/>
                      </a:solidFill>
                      <a:prstDash val="solid"/>
                    </a:lnT>
                    <a:lnB w="12700">
                      <a:solidFill>
                        <a:srgbClr val="A7A7A7"/>
                      </a:solidFill>
                      <a:prstDash val="solid"/>
                    </a:lnB>
                    <a:solidFill>
                      <a:srgbClr val="DCE6F1"/>
                    </a:solidFill>
                  </a:tcPr>
                </a:tc>
                <a:tc>
                  <a:txBody>
                    <a:bodyPr/>
                    <a:lstStyle/>
                    <a:p>
                      <a:pPr marL="457200">
                        <a:lnSpc>
                          <a:spcPct val="100000"/>
                        </a:lnSpc>
                        <a:spcBef>
                          <a:spcPts val="740"/>
                        </a:spcBef>
                      </a:pPr>
                      <a:r>
                        <a:rPr sz="1600" spc="-40" dirty="0">
                          <a:solidFill>
                            <a:srgbClr val="FF0000"/>
                          </a:solidFill>
                          <a:latin typeface="游明朝 Demibold" panose="02020600000000000000" pitchFamily="18" charset="-128"/>
                          <a:ea typeface="游明朝 Demibold" panose="02020600000000000000" pitchFamily="18" charset="-128"/>
                          <a:cs typeface="游明朝"/>
                        </a:rPr>
                        <a:t>初期費用合</a:t>
                      </a:r>
                      <a:r>
                        <a:rPr sz="1600" spc="-50" dirty="0">
                          <a:solidFill>
                            <a:srgbClr val="FF0000"/>
                          </a:solidFill>
                          <a:latin typeface="游明朝 Demibold" panose="02020600000000000000" pitchFamily="18" charset="-128"/>
                          <a:ea typeface="游明朝 Demibold" panose="02020600000000000000" pitchFamily="18" charset="-128"/>
                          <a:cs typeface="游明朝"/>
                        </a:rPr>
                        <a:t>計</a:t>
                      </a:r>
                      <a:endParaRPr sz="1600" dirty="0">
                        <a:latin typeface="游明朝 Demibold" panose="02020600000000000000" pitchFamily="18" charset="-128"/>
                        <a:ea typeface="游明朝 Demibold" panose="02020600000000000000" pitchFamily="18" charset="-128"/>
                        <a:cs typeface="游明朝"/>
                      </a:endParaRPr>
                    </a:p>
                  </a:txBody>
                  <a:tcPr marL="0" marR="0" marT="93980" marB="0">
                    <a:lnL w="12700">
                      <a:solidFill>
                        <a:srgbClr val="A7A7A7"/>
                      </a:solidFill>
                      <a:prstDash val="solid"/>
                    </a:lnL>
                    <a:lnR w="12700">
                      <a:solidFill>
                        <a:srgbClr val="A7A7A7"/>
                      </a:solidFill>
                      <a:prstDash val="solid"/>
                    </a:lnR>
                    <a:lnT w="12700">
                      <a:solidFill>
                        <a:srgbClr val="A7A7A7"/>
                      </a:solidFill>
                      <a:prstDash val="solid"/>
                    </a:lnT>
                    <a:lnB w="12700" cap="flat" cmpd="sng" algn="ctr">
                      <a:solidFill>
                        <a:schemeClr val="tx1"/>
                      </a:solidFill>
                      <a:prstDash val="solid"/>
                      <a:round/>
                      <a:headEnd type="none" w="med" len="med"/>
                      <a:tailEnd type="none" w="med" len="med"/>
                    </a:lnB>
                    <a:solidFill>
                      <a:srgbClr val="F1F1F1"/>
                    </a:solidFill>
                  </a:tcPr>
                </a:tc>
                <a:tc>
                  <a:txBody>
                    <a:bodyPr/>
                    <a:lstStyle/>
                    <a:p>
                      <a:pPr marR="444500" algn="ctr">
                        <a:lnSpc>
                          <a:spcPct val="100000"/>
                        </a:lnSpc>
                        <a:spcBef>
                          <a:spcPts val="740"/>
                        </a:spcBef>
                      </a:pPr>
                      <a:r>
                        <a:rPr lang="ja-JP" altLang="en-US" sz="1600" b="0" spc="-20" dirty="0">
                          <a:solidFill>
                            <a:srgbClr val="FF0000"/>
                          </a:solidFill>
                          <a:latin typeface="游明朝 Demibold" panose="02020600000000000000" pitchFamily="18" charset="-128"/>
                          <a:ea typeface="游明朝 Demibold" panose="02020600000000000000" pitchFamily="18" charset="-128"/>
                        </a:rPr>
                        <a:t>￥</a:t>
                      </a:r>
                      <a:r>
                        <a:rPr lang="en-US" altLang="ja-JP" sz="1600" b="0" spc="-20" dirty="0">
                          <a:solidFill>
                            <a:srgbClr val="FF0000"/>
                          </a:solidFill>
                          <a:latin typeface="游明朝 Demibold" panose="02020600000000000000" pitchFamily="18" charset="-128"/>
                          <a:ea typeface="游明朝 Demibold" panose="02020600000000000000" pitchFamily="18" charset="-128"/>
                        </a:rPr>
                        <a:t>473,000~</a:t>
                      </a:r>
                      <a:endParaRPr lang="ja-JP" altLang="en-US" sz="1600" b="0" dirty="0">
                        <a:solidFill>
                          <a:srgbClr val="FF0000"/>
                        </a:solidFill>
                        <a:latin typeface="游明朝 Demibold" panose="02020600000000000000" pitchFamily="18" charset="-128"/>
                        <a:ea typeface="游明朝 Demibold" panose="02020600000000000000" pitchFamily="18" charset="-128"/>
                      </a:endParaRPr>
                    </a:p>
                  </a:txBody>
                  <a:tcPr marL="0" marR="0" marT="9398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3248579432"/>
                  </a:ext>
                </a:extLst>
              </a:tr>
              <a:tr h="357681">
                <a:tc rowSpan="4">
                  <a:txBody>
                    <a:bodyPr/>
                    <a:lstStyle/>
                    <a:p>
                      <a:pPr marL="374650">
                        <a:lnSpc>
                          <a:spcPct val="100000"/>
                        </a:lnSpc>
                      </a:pPr>
                      <a:endParaRPr lang="en-US" sz="2000" b="0" spc="0" dirty="0">
                        <a:solidFill>
                          <a:schemeClr val="tx1"/>
                        </a:solidFill>
                        <a:latin typeface="游明朝 Demibold" panose="02020600000000000000" pitchFamily="18" charset="-128"/>
                        <a:ea typeface="游明朝 Demibold" panose="02020600000000000000" pitchFamily="18" charset="-128"/>
                        <a:cs typeface="Times New Roman"/>
                      </a:endParaRPr>
                    </a:p>
                  </a:txBody>
                  <a:tcPr marL="0" marR="0" marT="0" marB="0">
                    <a:lnL w="12700" cap="flat" cmpd="sng" algn="ctr">
                      <a:solidFill>
                        <a:schemeClr val="tx1"/>
                      </a:solidFill>
                      <a:prstDash val="solid"/>
                      <a:round/>
                      <a:headEnd type="none" w="med" len="med"/>
                      <a:tailEnd type="none" w="med" len="med"/>
                    </a:lnL>
                    <a:lnR w="12700">
                      <a:solidFill>
                        <a:srgbClr val="A7A7A7"/>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a:txBody>
                    <a:bodyPr/>
                    <a:lstStyle/>
                    <a:p>
                      <a:pPr marL="457200">
                        <a:lnSpc>
                          <a:spcPct val="100000"/>
                        </a:lnSpc>
                        <a:spcBef>
                          <a:spcPts val="740"/>
                        </a:spcBef>
                      </a:pPr>
                      <a:r>
                        <a:rPr sz="1600" dirty="0" err="1">
                          <a:solidFill>
                            <a:srgbClr val="404040"/>
                          </a:solidFill>
                          <a:latin typeface="游明朝 Demibold" panose="02020600000000000000" pitchFamily="18" charset="-128"/>
                          <a:ea typeface="游明朝 Demibold" panose="02020600000000000000" pitchFamily="18" charset="-128"/>
                          <a:cs typeface="游明朝"/>
                        </a:rPr>
                        <a:t>プラン管理</a:t>
                      </a:r>
                      <a:r>
                        <a:rPr sz="1600" spc="-50" dirty="0" err="1">
                          <a:solidFill>
                            <a:srgbClr val="404040"/>
                          </a:solidFill>
                          <a:latin typeface="游明朝 Demibold" panose="02020600000000000000" pitchFamily="18" charset="-128"/>
                          <a:ea typeface="游明朝 Demibold" panose="02020600000000000000" pitchFamily="18" charset="-128"/>
                          <a:cs typeface="游明朝"/>
                        </a:rPr>
                        <a:t>料</a:t>
                      </a:r>
                      <a:endParaRPr sz="1600" dirty="0">
                        <a:latin typeface="游明朝 Demibold" panose="02020600000000000000" pitchFamily="18" charset="-128"/>
                        <a:ea typeface="游明朝 Demibold" panose="02020600000000000000" pitchFamily="18" charset="-128"/>
                        <a:cs typeface="游明朝"/>
                      </a:endParaRPr>
                    </a:p>
                  </a:txBody>
                  <a:tcPr marL="0" marR="0" marT="93980" marB="0">
                    <a:lnL w="12700">
                      <a:solidFill>
                        <a:srgbClr val="A7A7A7"/>
                      </a:solidFill>
                      <a:prstDash val="solid"/>
                    </a:lnL>
                    <a:lnR w="12700">
                      <a:solidFill>
                        <a:srgbClr val="A7A7A7"/>
                      </a:solidFill>
                      <a:prstDash val="solid"/>
                    </a:lnR>
                    <a:lnT w="12700" cap="flat" cmpd="sng" algn="ctr">
                      <a:solidFill>
                        <a:schemeClr val="tx1"/>
                      </a:solidFill>
                      <a:prstDash val="solid"/>
                      <a:round/>
                      <a:headEnd type="none" w="med" len="med"/>
                      <a:tailEnd type="none" w="med" len="med"/>
                    </a:lnT>
                    <a:lnB w="12700">
                      <a:solidFill>
                        <a:srgbClr val="A7A7A7"/>
                      </a:solidFill>
                      <a:prstDash val="solid"/>
                    </a:lnB>
                    <a:solidFill>
                      <a:srgbClr val="F1F1F1"/>
                    </a:solidFill>
                  </a:tcPr>
                </a:tc>
                <a:tc>
                  <a:txBody>
                    <a:bodyPr/>
                    <a:lstStyle/>
                    <a:p>
                      <a:pPr marR="396240" algn="ctr">
                        <a:lnSpc>
                          <a:spcPct val="100000"/>
                        </a:lnSpc>
                        <a:spcBef>
                          <a:spcPts val="775"/>
                        </a:spcBef>
                      </a:pPr>
                      <a:r>
                        <a:rPr lang="ja-JP" altLang="en-US" sz="1600" spc="-20" dirty="0">
                          <a:solidFill>
                            <a:srgbClr val="404040"/>
                          </a:solidFill>
                          <a:latin typeface="游明朝 Demibold" panose="02020600000000000000" pitchFamily="18" charset="-128"/>
                          <a:ea typeface="游明朝 Demibold" panose="02020600000000000000" pitchFamily="18" charset="-128"/>
                          <a:cs typeface="游明朝"/>
                        </a:rPr>
                        <a:t>￥</a:t>
                      </a:r>
                      <a:r>
                        <a:rPr lang="en-US" altLang="ja-JP" sz="1600" spc="-20" dirty="0">
                          <a:solidFill>
                            <a:srgbClr val="404040"/>
                          </a:solidFill>
                          <a:latin typeface="游明朝 Demibold" panose="02020600000000000000" pitchFamily="18" charset="-128"/>
                          <a:ea typeface="游明朝 Demibold" panose="02020600000000000000" pitchFamily="18" charset="-128"/>
                          <a:cs typeface="游明朝"/>
                        </a:rPr>
                        <a:t>15,000</a:t>
                      </a:r>
                      <a:r>
                        <a:rPr lang="ja-JP" altLang="en-US" sz="1600" spc="-20" dirty="0">
                          <a:solidFill>
                            <a:srgbClr val="404040"/>
                          </a:solidFill>
                          <a:latin typeface="游明朝 Demibold" panose="02020600000000000000" pitchFamily="18" charset="-128"/>
                          <a:ea typeface="游明朝 Demibold" panose="02020600000000000000" pitchFamily="18" charset="-128"/>
                          <a:cs typeface="游明朝"/>
                        </a:rPr>
                        <a:t>（</a:t>
                      </a:r>
                      <a:r>
                        <a:rPr lang="en-US" altLang="ja-JP" sz="1600" spc="-20" dirty="0">
                          <a:solidFill>
                            <a:srgbClr val="404040"/>
                          </a:solidFill>
                          <a:latin typeface="游明朝 Demibold" panose="02020600000000000000" pitchFamily="18" charset="-128"/>
                          <a:ea typeface="游明朝 Demibold" panose="02020600000000000000" pitchFamily="18" charset="-128"/>
                          <a:cs typeface="游明朝"/>
                        </a:rPr>
                        <a:t>1</a:t>
                      </a:r>
                      <a:r>
                        <a:rPr lang="ja-JP" altLang="en-US" sz="1600" spc="-25" dirty="0">
                          <a:solidFill>
                            <a:srgbClr val="404040"/>
                          </a:solidFill>
                          <a:latin typeface="游明朝 Demibold" panose="02020600000000000000" pitchFamily="18" charset="-128"/>
                          <a:ea typeface="游明朝 Demibold" panose="02020600000000000000" pitchFamily="18" charset="-128"/>
                          <a:cs typeface="游明朝"/>
                        </a:rPr>
                        <a:t>事業所あたり</a:t>
                      </a:r>
                      <a:r>
                        <a:rPr lang="ja-JP" altLang="en-US" sz="1600" spc="-50" dirty="0">
                          <a:solidFill>
                            <a:srgbClr val="404040"/>
                          </a:solidFill>
                          <a:latin typeface="游明朝 Demibold" panose="02020600000000000000" pitchFamily="18" charset="-128"/>
                          <a:ea typeface="游明朝 Demibold" panose="02020600000000000000" pitchFamily="18" charset="-128"/>
                          <a:cs typeface="游明朝"/>
                        </a:rPr>
                        <a:t>）</a:t>
                      </a:r>
                    </a:p>
                  </a:txBody>
                  <a:tcPr marL="0" marR="0" marT="9398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725127766"/>
                  </a:ext>
                </a:extLst>
              </a:tr>
              <a:tr h="359027">
                <a:tc vMerge="1">
                  <a:txBody>
                    <a:bodyPr/>
                    <a:lstStyle/>
                    <a:p>
                      <a:endParaRPr/>
                    </a:p>
                  </a:txBody>
                  <a:tcPr marL="0" marR="0" marT="0" marB="0">
                    <a:lnL w="12700">
                      <a:solidFill>
                        <a:srgbClr val="A7A7A7"/>
                      </a:solidFill>
                      <a:prstDash val="solid"/>
                    </a:lnL>
                    <a:lnR w="12700">
                      <a:solidFill>
                        <a:srgbClr val="A7A7A7"/>
                      </a:solidFill>
                      <a:prstDash val="solid"/>
                    </a:lnR>
                    <a:lnT w="12700">
                      <a:solidFill>
                        <a:srgbClr val="A7A7A7"/>
                      </a:solidFill>
                      <a:prstDash val="solid"/>
                    </a:lnT>
                    <a:solidFill>
                      <a:srgbClr val="DCE6F1"/>
                    </a:solidFill>
                  </a:tcPr>
                </a:tc>
                <a:tc>
                  <a:txBody>
                    <a:bodyPr/>
                    <a:lstStyle/>
                    <a:p>
                      <a:pPr marL="457200">
                        <a:lnSpc>
                          <a:spcPct val="100000"/>
                        </a:lnSpc>
                        <a:spcBef>
                          <a:spcPts val="735"/>
                        </a:spcBef>
                      </a:pPr>
                      <a:r>
                        <a:rPr sz="1600" spc="-25" dirty="0">
                          <a:solidFill>
                            <a:srgbClr val="404040"/>
                          </a:solidFill>
                          <a:latin typeface="游明朝 Demibold" panose="02020600000000000000" pitchFamily="18" charset="-128"/>
                          <a:ea typeface="游明朝 Demibold" panose="02020600000000000000" pitchFamily="18" charset="-128"/>
                          <a:cs typeface="游明朝"/>
                        </a:rPr>
                        <a:t>加入者基本手数</a:t>
                      </a:r>
                      <a:r>
                        <a:rPr sz="1600" spc="-50" dirty="0">
                          <a:solidFill>
                            <a:srgbClr val="404040"/>
                          </a:solidFill>
                          <a:latin typeface="游明朝 Demibold" panose="02020600000000000000" pitchFamily="18" charset="-128"/>
                          <a:ea typeface="游明朝 Demibold" panose="02020600000000000000" pitchFamily="18" charset="-128"/>
                          <a:cs typeface="游明朝"/>
                        </a:rPr>
                        <a:t>料</a:t>
                      </a:r>
                      <a:endParaRPr sz="1600" dirty="0">
                        <a:latin typeface="游明朝 Demibold" panose="02020600000000000000" pitchFamily="18" charset="-128"/>
                        <a:ea typeface="游明朝 Demibold" panose="02020600000000000000" pitchFamily="18" charset="-128"/>
                        <a:cs typeface="游明朝"/>
                      </a:endParaRPr>
                    </a:p>
                  </a:txBody>
                  <a:tcPr marL="0" marR="0" marT="93345" marB="0">
                    <a:lnL w="12700">
                      <a:solidFill>
                        <a:srgbClr val="A7A7A7"/>
                      </a:solidFill>
                      <a:prstDash val="solid"/>
                    </a:lnL>
                    <a:lnR w="12700">
                      <a:solidFill>
                        <a:srgbClr val="A7A7A7"/>
                      </a:solidFill>
                      <a:prstDash val="solid"/>
                    </a:lnR>
                    <a:lnT w="12700">
                      <a:solidFill>
                        <a:srgbClr val="A7A7A7"/>
                      </a:solidFill>
                      <a:prstDash val="solid"/>
                    </a:lnT>
                    <a:lnB w="12700">
                      <a:solidFill>
                        <a:srgbClr val="A7A7A7"/>
                      </a:solidFill>
                      <a:prstDash val="solid"/>
                    </a:lnB>
                    <a:solidFill>
                      <a:srgbClr val="F1F1F1"/>
                    </a:solidFill>
                  </a:tcPr>
                </a:tc>
                <a:tc>
                  <a:txBody>
                    <a:bodyPr/>
                    <a:lstStyle/>
                    <a:p>
                      <a:pPr marR="434340" algn="ctr">
                        <a:lnSpc>
                          <a:spcPct val="100000"/>
                        </a:lnSpc>
                        <a:spcBef>
                          <a:spcPts val="740"/>
                        </a:spcBef>
                      </a:pP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900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名あたり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        </a:t>
                      </a:r>
                      <a:endParaRPr lang="ja-JP" altLang="en-US" sz="1600" dirty="0">
                        <a:latin typeface="游明朝 Demibold" panose="02020600000000000000" pitchFamily="18" charset="-128"/>
                        <a:ea typeface="游明朝 Demibold" panose="02020600000000000000" pitchFamily="18" charset="-128"/>
                      </a:endParaRPr>
                    </a:p>
                  </a:txBody>
                  <a:tcPr marL="0" marR="0" marT="9525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3874615754"/>
                  </a:ext>
                </a:extLst>
              </a:tr>
              <a:tr h="371128">
                <a:tc vMerge="1">
                  <a:txBody>
                    <a:bodyPr/>
                    <a:lstStyle/>
                    <a:p>
                      <a:endParaRPr/>
                    </a:p>
                  </a:txBody>
                  <a:tcPr marL="0" marR="0" marT="0" marB="0">
                    <a:lnL w="12700">
                      <a:solidFill>
                        <a:srgbClr val="A7A7A7"/>
                      </a:solidFill>
                      <a:prstDash val="solid"/>
                    </a:lnL>
                    <a:lnR w="12700">
                      <a:solidFill>
                        <a:srgbClr val="A7A7A7"/>
                      </a:solidFill>
                      <a:prstDash val="solid"/>
                    </a:lnR>
                    <a:lnT w="12700">
                      <a:solidFill>
                        <a:srgbClr val="A7A7A7"/>
                      </a:solidFill>
                      <a:prstDash val="solid"/>
                    </a:lnT>
                    <a:solidFill>
                      <a:srgbClr val="DCE6F1"/>
                    </a:solidFill>
                  </a:tcPr>
                </a:tc>
                <a:tc>
                  <a:txBody>
                    <a:bodyPr/>
                    <a:lstStyle/>
                    <a:p>
                      <a:pPr marL="466725">
                        <a:lnSpc>
                          <a:spcPct val="100000"/>
                        </a:lnSpc>
                        <a:spcBef>
                          <a:spcPts val="840"/>
                        </a:spcBef>
                      </a:pPr>
                      <a:r>
                        <a:rPr sz="1600" spc="-40" dirty="0">
                          <a:solidFill>
                            <a:srgbClr val="404040"/>
                          </a:solidFill>
                          <a:latin typeface="游明朝 Demibold" panose="02020600000000000000" pitchFamily="18" charset="-128"/>
                          <a:ea typeface="游明朝 Demibold" panose="02020600000000000000" pitchFamily="18" charset="-128"/>
                          <a:cs typeface="游明朝"/>
                        </a:rPr>
                        <a:t>資産管理に係る事務</a:t>
                      </a:r>
                      <a:r>
                        <a:rPr sz="1600" spc="-50" dirty="0">
                          <a:solidFill>
                            <a:srgbClr val="404040"/>
                          </a:solidFill>
                          <a:latin typeface="游明朝 Demibold" panose="02020600000000000000" pitchFamily="18" charset="-128"/>
                          <a:ea typeface="游明朝 Demibold" panose="02020600000000000000" pitchFamily="18" charset="-128"/>
                          <a:cs typeface="游明朝"/>
                        </a:rPr>
                        <a:t>費</a:t>
                      </a:r>
                      <a:endParaRPr sz="1600" dirty="0">
                        <a:latin typeface="游明朝 Demibold" panose="02020600000000000000" pitchFamily="18" charset="-128"/>
                        <a:ea typeface="游明朝 Demibold" panose="02020600000000000000" pitchFamily="18" charset="-128"/>
                        <a:cs typeface="游明朝"/>
                      </a:endParaRPr>
                    </a:p>
                  </a:txBody>
                  <a:tcPr marL="0" marR="0" marT="106680" marB="0">
                    <a:lnL w="12700">
                      <a:solidFill>
                        <a:srgbClr val="A7A7A7"/>
                      </a:solidFill>
                      <a:prstDash val="solid"/>
                    </a:lnL>
                    <a:lnR w="12700">
                      <a:solidFill>
                        <a:srgbClr val="A7A7A7"/>
                      </a:solidFill>
                      <a:prstDash val="solid"/>
                    </a:lnR>
                    <a:lnT w="12700">
                      <a:solidFill>
                        <a:srgbClr val="A7A7A7"/>
                      </a:solidFill>
                      <a:prstDash val="solid"/>
                    </a:lnT>
                    <a:lnB w="12700">
                      <a:solidFill>
                        <a:srgbClr val="A7A7A7"/>
                      </a:solidFill>
                      <a:prstDash val="solid"/>
                    </a:lnB>
                    <a:solidFill>
                      <a:srgbClr val="F1F1F1"/>
                    </a:solidFill>
                  </a:tcPr>
                </a:tc>
                <a:tc>
                  <a:txBody>
                    <a:bodyPr/>
                    <a:lstStyle/>
                    <a:p>
                      <a:pPr marR="434340" algn="ctr">
                        <a:lnSpc>
                          <a:spcPct val="100000"/>
                        </a:lnSpc>
                        <a:spcBef>
                          <a:spcPts val="740"/>
                        </a:spcBef>
                      </a:pP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名あたり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        </a:t>
                      </a:r>
                      <a:endParaRPr lang="ja-JP" altLang="en-US" sz="1600" dirty="0">
                        <a:latin typeface="游明朝 Demibold" panose="02020600000000000000" pitchFamily="18" charset="-128"/>
                        <a:ea typeface="游明朝 Demibold" panose="02020600000000000000" pitchFamily="18" charset="-128"/>
                      </a:endParaRPr>
                    </a:p>
                  </a:txBody>
                  <a:tcPr marL="0" marR="0" marT="10668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rgbClr val="A7A7A7"/>
                      </a:solidFill>
                      <a:prstDash val="solid"/>
                      <a:round/>
                      <a:headEnd type="none" w="med" len="med"/>
                      <a:tailEnd type="none" w="med" len="med"/>
                    </a:lnB>
                    <a:solidFill>
                      <a:srgbClr val="F1F1F1"/>
                    </a:solidFill>
                  </a:tcPr>
                </a:tc>
                <a:extLst>
                  <a:ext uri="{0D108BD9-81ED-4DB2-BD59-A6C34878D82A}">
                    <a16:rowId xmlns:a16="http://schemas.microsoft.com/office/drawing/2014/main" val="3311096437"/>
                  </a:ext>
                </a:extLst>
              </a:tr>
              <a:tr h="359027">
                <a:tc vMerge="1">
                  <a:txBody>
                    <a:bodyPr/>
                    <a:lstStyle/>
                    <a:p>
                      <a:endParaRPr/>
                    </a:p>
                  </a:txBody>
                  <a:tcPr marL="0" marR="0" marT="0" marB="0">
                    <a:lnL w="12700">
                      <a:solidFill>
                        <a:srgbClr val="A7A7A7"/>
                      </a:solidFill>
                      <a:prstDash val="solid"/>
                    </a:lnL>
                    <a:lnR w="12700">
                      <a:solidFill>
                        <a:srgbClr val="A7A7A7"/>
                      </a:solidFill>
                      <a:prstDash val="solid"/>
                    </a:lnR>
                    <a:lnT w="12700">
                      <a:solidFill>
                        <a:srgbClr val="A7A7A7"/>
                      </a:solidFill>
                      <a:prstDash val="solid"/>
                    </a:lnT>
                    <a:solidFill>
                      <a:srgbClr val="DCE6F1"/>
                    </a:solidFill>
                  </a:tcPr>
                </a:tc>
                <a:tc>
                  <a:txBody>
                    <a:bodyPr/>
                    <a:lstStyle/>
                    <a:p>
                      <a:pPr marL="457200">
                        <a:lnSpc>
                          <a:spcPct val="100000"/>
                        </a:lnSpc>
                        <a:spcBef>
                          <a:spcPts val="695"/>
                        </a:spcBef>
                      </a:pPr>
                      <a:r>
                        <a:rPr sz="1600" spc="-50" dirty="0">
                          <a:solidFill>
                            <a:srgbClr val="FF0000"/>
                          </a:solidFill>
                          <a:latin typeface="游明朝 Demibold" panose="02020600000000000000" pitchFamily="18" charset="-128"/>
                          <a:ea typeface="游明朝 Demibold" panose="02020600000000000000" pitchFamily="18" charset="-128"/>
                          <a:cs typeface="游明朝"/>
                        </a:rPr>
                        <a:t>月額費用合計</a:t>
                      </a:r>
                      <a:endParaRPr sz="1600" dirty="0">
                        <a:latin typeface="游明朝 Demibold" panose="02020600000000000000" pitchFamily="18" charset="-128"/>
                        <a:ea typeface="游明朝 Demibold" panose="02020600000000000000" pitchFamily="18" charset="-128"/>
                        <a:cs typeface="游明朝"/>
                      </a:endParaRPr>
                    </a:p>
                  </a:txBody>
                  <a:tcPr marL="0" marR="0" marT="88265" marB="0">
                    <a:lnL w="12700">
                      <a:solidFill>
                        <a:srgbClr val="A7A7A7"/>
                      </a:solidFill>
                      <a:prstDash val="solid"/>
                    </a:lnL>
                    <a:lnR w="12700">
                      <a:solidFill>
                        <a:srgbClr val="A7A7A7"/>
                      </a:solidFill>
                      <a:prstDash val="solid"/>
                    </a:lnR>
                    <a:lnT w="12700">
                      <a:solidFill>
                        <a:srgbClr val="A7A7A7"/>
                      </a:solidFill>
                      <a:prstDash val="solid"/>
                    </a:lnT>
                    <a:lnB w="12700" cap="flat" cmpd="sng" algn="ctr">
                      <a:solidFill>
                        <a:schemeClr val="tx1"/>
                      </a:solidFill>
                      <a:prstDash val="solid"/>
                      <a:round/>
                      <a:headEnd type="none" w="med" len="med"/>
                      <a:tailEnd type="none" w="med" len="med"/>
                    </a:lnB>
                    <a:solidFill>
                      <a:srgbClr val="F1F1F1"/>
                    </a:solidFill>
                  </a:tcPr>
                </a:tc>
                <a:tc>
                  <a:txBody>
                    <a:bodyPr/>
                    <a:lstStyle/>
                    <a:p>
                      <a:pPr marR="444500" algn="ctr">
                        <a:lnSpc>
                          <a:spcPct val="100000"/>
                        </a:lnSpc>
                        <a:spcBef>
                          <a:spcPts val="740"/>
                        </a:spcBef>
                      </a:pPr>
                      <a:r>
                        <a:rPr lang="ja-JP" altLang="en-US" sz="1600" b="0" spc="-20" dirty="0">
                          <a:solidFill>
                            <a:srgbClr val="FF0000"/>
                          </a:solidFill>
                          <a:latin typeface="游明朝 Demibold" panose="02020600000000000000" pitchFamily="18" charset="-128"/>
                          <a:ea typeface="游明朝 Demibold" panose="02020600000000000000" pitchFamily="18" charset="-128"/>
                        </a:rPr>
                        <a:t>￥</a:t>
                      </a:r>
                      <a:r>
                        <a:rPr lang="en-US" altLang="ja-JP" sz="1600" b="0" spc="-20" dirty="0">
                          <a:solidFill>
                            <a:srgbClr val="FF0000"/>
                          </a:solidFill>
                          <a:latin typeface="游明朝 Demibold" panose="02020600000000000000" pitchFamily="18" charset="-128"/>
                          <a:ea typeface="游明朝 Demibold" panose="02020600000000000000" pitchFamily="18" charset="-128"/>
                        </a:rPr>
                        <a:t>16,000~</a:t>
                      </a:r>
                      <a:endParaRPr lang="ja-JP" altLang="en-US" sz="1600" b="0" dirty="0">
                        <a:solidFill>
                          <a:srgbClr val="FF0000"/>
                        </a:solidFill>
                        <a:latin typeface="游明朝 Demibold" panose="02020600000000000000" pitchFamily="18" charset="-128"/>
                        <a:ea typeface="游明朝 Demibold" panose="02020600000000000000" pitchFamily="18" charset="-128"/>
                      </a:endParaRPr>
                    </a:p>
                  </a:txBody>
                  <a:tcPr marL="0" marR="0" marT="95250" marB="0">
                    <a:lnL w="12700" cap="flat" cmpd="sng" algn="ctr">
                      <a:solidFill>
                        <a:srgbClr val="A7A7A7"/>
                      </a:solidFill>
                      <a:prstDash val="solid"/>
                      <a:round/>
                      <a:headEnd type="none" w="med" len="med"/>
                      <a:tailEnd type="none" w="med" len="med"/>
                    </a:lnL>
                    <a:lnR w="12700" cap="flat" cmpd="sng" algn="ctr">
                      <a:solidFill>
                        <a:srgbClr val="A7A7A7"/>
                      </a:solidFill>
                      <a:prstDash val="solid"/>
                      <a:round/>
                      <a:headEnd type="none" w="med" len="med"/>
                      <a:tailEnd type="none" w="med" len="med"/>
                    </a:lnR>
                    <a:lnT w="12700" cap="flat" cmpd="sng" algn="ctr">
                      <a:solidFill>
                        <a:srgbClr val="A7A7A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1193078049"/>
                  </a:ext>
                </a:extLst>
              </a:tr>
            </a:tbl>
          </a:graphicData>
        </a:graphic>
      </p:graphicFrame>
      <p:sp>
        <p:nvSpPr>
          <p:cNvPr id="12" name="object 4">
            <a:extLst>
              <a:ext uri="{FF2B5EF4-FFF2-40B4-BE49-F238E27FC236}">
                <a16:creationId xmlns:a16="http://schemas.microsoft.com/office/drawing/2014/main" id="{2A8A139A-988D-E9BB-DB0C-964E6ECD9A3B}"/>
              </a:ext>
            </a:extLst>
          </p:cNvPr>
          <p:cNvSpPr txBox="1"/>
          <p:nvPr/>
        </p:nvSpPr>
        <p:spPr>
          <a:xfrm>
            <a:off x="349843" y="4657450"/>
            <a:ext cx="5996940" cy="197490"/>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31F39"/>
                </a:solidFill>
                <a:latin typeface="游明朝 Demibold" panose="02020600000000000000" pitchFamily="18" charset="-128"/>
                <a:ea typeface="游明朝 Demibold" panose="02020600000000000000" pitchFamily="18" charset="-128"/>
                <a:cs typeface="游明朝"/>
              </a:rPr>
              <a:t>※1</a:t>
            </a:r>
            <a:r>
              <a:rPr sz="1200" spc="-20" dirty="0">
                <a:solidFill>
                  <a:srgbClr val="F31F39"/>
                </a:solidFill>
                <a:latin typeface="游明朝 Demibold" panose="02020600000000000000" pitchFamily="18" charset="-128"/>
                <a:ea typeface="游明朝 Demibold" panose="02020600000000000000" pitchFamily="18" charset="-128"/>
                <a:cs typeface="游明朝"/>
              </a:rPr>
              <a:t>：申請必要書類の整備、加入者登録の手続き、就業規則の添削等の費用となります。</a:t>
            </a:r>
            <a:endParaRPr sz="1200" dirty="0">
              <a:latin typeface="游明朝 Demibold" panose="02020600000000000000" pitchFamily="18" charset="-128"/>
              <a:ea typeface="游明朝 Demibold" panose="02020600000000000000" pitchFamily="18" charset="-128"/>
              <a:cs typeface="游明朝"/>
            </a:endParaRPr>
          </a:p>
        </p:txBody>
      </p:sp>
      <p:grpSp>
        <p:nvGrpSpPr>
          <p:cNvPr id="20" name="グループ化 19">
            <a:extLst>
              <a:ext uri="{FF2B5EF4-FFF2-40B4-BE49-F238E27FC236}">
                <a16:creationId xmlns:a16="http://schemas.microsoft.com/office/drawing/2014/main" id="{53D0064B-46D6-E84F-4244-57AB0250606D}"/>
              </a:ext>
            </a:extLst>
          </p:cNvPr>
          <p:cNvGrpSpPr/>
          <p:nvPr/>
        </p:nvGrpSpPr>
        <p:grpSpPr>
          <a:xfrm>
            <a:off x="329489" y="5207651"/>
            <a:ext cx="11660321" cy="1268296"/>
            <a:chOff x="321690" y="7149592"/>
            <a:chExt cx="12435840" cy="1383030"/>
          </a:xfrm>
        </p:grpSpPr>
        <p:grpSp>
          <p:nvGrpSpPr>
            <p:cNvPr id="21" name="object 7">
              <a:extLst>
                <a:ext uri="{FF2B5EF4-FFF2-40B4-BE49-F238E27FC236}">
                  <a16:creationId xmlns:a16="http://schemas.microsoft.com/office/drawing/2014/main" id="{BB35B81A-7261-5BC1-77B4-588C97B6FC5D}"/>
                </a:ext>
              </a:extLst>
            </p:cNvPr>
            <p:cNvGrpSpPr/>
            <p:nvPr/>
          </p:nvGrpSpPr>
          <p:grpSpPr>
            <a:xfrm>
              <a:off x="321690" y="7149592"/>
              <a:ext cx="12435840" cy="1383030"/>
              <a:chOff x="321690" y="7149592"/>
              <a:chExt cx="12435840" cy="1383030"/>
            </a:xfrm>
          </p:grpSpPr>
          <p:sp>
            <p:nvSpPr>
              <p:cNvPr id="25" name="object 8">
                <a:extLst>
                  <a:ext uri="{FF2B5EF4-FFF2-40B4-BE49-F238E27FC236}">
                    <a16:creationId xmlns:a16="http://schemas.microsoft.com/office/drawing/2014/main" id="{D23E4AE2-15C8-BEFB-F191-DD38D8CC52D3}"/>
                  </a:ext>
                </a:extLst>
              </p:cNvPr>
              <p:cNvSpPr/>
              <p:nvPr/>
            </p:nvSpPr>
            <p:spPr>
              <a:xfrm>
                <a:off x="321690" y="7149592"/>
                <a:ext cx="12435840" cy="331470"/>
              </a:xfrm>
              <a:custGeom>
                <a:avLst/>
                <a:gdLst/>
                <a:ahLst/>
                <a:cxnLst/>
                <a:rect l="l" t="t" r="r" b="b"/>
                <a:pathLst>
                  <a:path w="12435840" h="331470">
                    <a:moveTo>
                      <a:pt x="9525" y="0"/>
                    </a:moveTo>
                    <a:lnTo>
                      <a:pt x="9525" y="331469"/>
                    </a:lnTo>
                  </a:path>
                  <a:path w="12435840" h="331470">
                    <a:moveTo>
                      <a:pt x="12426315" y="0"/>
                    </a:moveTo>
                    <a:lnTo>
                      <a:pt x="12426315" y="331469"/>
                    </a:lnTo>
                  </a:path>
                  <a:path w="12435840" h="331470">
                    <a:moveTo>
                      <a:pt x="0" y="9524"/>
                    </a:moveTo>
                    <a:lnTo>
                      <a:pt x="12435840" y="9524"/>
                    </a:lnTo>
                  </a:path>
                </a:pathLst>
              </a:custGeom>
              <a:ln w="1905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26" name="object 9">
                <a:extLst>
                  <a:ext uri="{FF2B5EF4-FFF2-40B4-BE49-F238E27FC236}">
                    <a16:creationId xmlns:a16="http://schemas.microsoft.com/office/drawing/2014/main" id="{0D9CF535-177F-ED0C-AEDE-C102FE1017FA}"/>
                  </a:ext>
                </a:extLst>
              </p:cNvPr>
              <p:cNvSpPr/>
              <p:nvPr/>
            </p:nvSpPr>
            <p:spPr>
              <a:xfrm>
                <a:off x="321690" y="7462012"/>
                <a:ext cx="12435840" cy="19050"/>
              </a:xfrm>
              <a:custGeom>
                <a:avLst/>
                <a:gdLst/>
                <a:ahLst/>
                <a:cxnLst/>
                <a:rect l="l" t="t" r="r" b="b"/>
                <a:pathLst>
                  <a:path w="12435840" h="19050">
                    <a:moveTo>
                      <a:pt x="0" y="19050"/>
                    </a:moveTo>
                    <a:lnTo>
                      <a:pt x="12435840" y="19050"/>
                    </a:lnTo>
                    <a:lnTo>
                      <a:pt x="12435840" y="0"/>
                    </a:lnTo>
                    <a:lnTo>
                      <a:pt x="0" y="0"/>
                    </a:lnTo>
                    <a:lnTo>
                      <a:pt x="0" y="19050"/>
                    </a:lnTo>
                    <a:close/>
                  </a:path>
                </a:pathLst>
              </a:custGeom>
              <a:solidFill>
                <a:srgbClr val="000000"/>
              </a:solid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27" name="object 10">
                <a:extLst>
                  <a:ext uri="{FF2B5EF4-FFF2-40B4-BE49-F238E27FC236}">
                    <a16:creationId xmlns:a16="http://schemas.microsoft.com/office/drawing/2014/main" id="{BDED845E-F0D2-2B61-C4E3-912002BD809B}"/>
                  </a:ext>
                </a:extLst>
              </p:cNvPr>
              <p:cNvSpPr/>
              <p:nvPr/>
            </p:nvSpPr>
            <p:spPr>
              <a:xfrm>
                <a:off x="331215" y="7481316"/>
                <a:ext cx="12416790" cy="1051560"/>
              </a:xfrm>
              <a:custGeom>
                <a:avLst/>
                <a:gdLst/>
                <a:ahLst/>
                <a:cxnLst/>
                <a:rect l="l" t="t" r="r" b="b"/>
                <a:pathLst>
                  <a:path w="12416790" h="1051559">
                    <a:moveTo>
                      <a:pt x="0" y="0"/>
                    </a:moveTo>
                    <a:lnTo>
                      <a:pt x="0" y="1050937"/>
                    </a:lnTo>
                  </a:path>
                  <a:path w="12416790" h="1051559">
                    <a:moveTo>
                      <a:pt x="12416790" y="0"/>
                    </a:moveTo>
                    <a:lnTo>
                      <a:pt x="12416790" y="1050937"/>
                    </a:lnTo>
                  </a:path>
                </a:pathLst>
              </a:custGeom>
              <a:ln w="1905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28" name="object 11">
                <a:extLst>
                  <a:ext uri="{FF2B5EF4-FFF2-40B4-BE49-F238E27FC236}">
                    <a16:creationId xmlns:a16="http://schemas.microsoft.com/office/drawing/2014/main" id="{22528648-834F-AC21-0AD3-10738FA9D4AE}"/>
                  </a:ext>
                </a:extLst>
              </p:cNvPr>
              <p:cNvSpPr/>
              <p:nvPr/>
            </p:nvSpPr>
            <p:spPr>
              <a:xfrm>
                <a:off x="321690" y="7481316"/>
                <a:ext cx="12435840" cy="19050"/>
              </a:xfrm>
              <a:custGeom>
                <a:avLst/>
                <a:gdLst/>
                <a:ahLst/>
                <a:cxnLst/>
                <a:rect l="l" t="t" r="r" b="b"/>
                <a:pathLst>
                  <a:path w="12435840" h="19050">
                    <a:moveTo>
                      <a:pt x="0" y="19049"/>
                    </a:moveTo>
                    <a:lnTo>
                      <a:pt x="12435840" y="19049"/>
                    </a:lnTo>
                    <a:lnTo>
                      <a:pt x="12435840" y="0"/>
                    </a:lnTo>
                    <a:lnTo>
                      <a:pt x="0" y="0"/>
                    </a:lnTo>
                    <a:lnTo>
                      <a:pt x="0" y="19049"/>
                    </a:lnTo>
                    <a:close/>
                  </a:path>
                </a:pathLst>
              </a:custGeom>
              <a:solidFill>
                <a:srgbClr val="000000"/>
              </a:solidFill>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sp>
            <p:nvSpPr>
              <p:cNvPr id="29" name="object 12">
                <a:extLst>
                  <a:ext uri="{FF2B5EF4-FFF2-40B4-BE49-F238E27FC236}">
                    <a16:creationId xmlns:a16="http://schemas.microsoft.com/office/drawing/2014/main" id="{BBEEE05D-C663-C6CE-3687-4949C6EDB922}"/>
                  </a:ext>
                </a:extLst>
              </p:cNvPr>
              <p:cNvSpPr/>
              <p:nvPr/>
            </p:nvSpPr>
            <p:spPr>
              <a:xfrm>
                <a:off x="321690" y="8522729"/>
                <a:ext cx="12435840" cy="0"/>
              </a:xfrm>
              <a:custGeom>
                <a:avLst/>
                <a:gdLst/>
                <a:ahLst/>
                <a:cxnLst/>
                <a:rect l="l" t="t" r="r" b="b"/>
                <a:pathLst>
                  <a:path w="12435840">
                    <a:moveTo>
                      <a:pt x="0" y="0"/>
                    </a:moveTo>
                    <a:lnTo>
                      <a:pt x="12435840" y="0"/>
                    </a:lnTo>
                  </a:path>
                </a:pathLst>
              </a:custGeom>
              <a:ln w="19050">
                <a:solidFill>
                  <a:srgbClr val="000000"/>
                </a:solidFill>
              </a:ln>
            </p:spPr>
            <p:txBody>
              <a:bodyPr wrap="square" lIns="0" tIns="0" rIns="0" bIns="0" rtlCol="0"/>
              <a:lstStyle/>
              <a:p>
                <a:endParaRPr>
                  <a:latin typeface="游明朝 Demibold" panose="02020600000000000000" pitchFamily="18" charset="-128"/>
                  <a:ea typeface="游明朝 Demibold" panose="02020600000000000000" pitchFamily="18" charset="-128"/>
                </a:endParaRPr>
              </a:p>
            </p:txBody>
          </p:sp>
        </p:grpSp>
        <p:sp>
          <p:nvSpPr>
            <p:cNvPr id="22" name="object 13">
              <a:extLst>
                <a:ext uri="{FF2B5EF4-FFF2-40B4-BE49-F238E27FC236}">
                  <a16:creationId xmlns:a16="http://schemas.microsoft.com/office/drawing/2014/main" id="{D743A3C6-2B1A-B1B6-E725-CA250B523483}"/>
                </a:ext>
              </a:extLst>
            </p:cNvPr>
            <p:cNvSpPr txBox="1"/>
            <p:nvPr/>
          </p:nvSpPr>
          <p:spPr>
            <a:xfrm>
              <a:off x="423603" y="7569663"/>
              <a:ext cx="11406821" cy="231438"/>
            </a:xfrm>
            <a:prstGeom prst="rect">
              <a:avLst/>
            </a:prstGeom>
          </p:spPr>
          <p:txBody>
            <a:bodyPr vert="horz" wrap="square" lIns="0" tIns="12065" rIns="0" bIns="0" rtlCol="0">
              <a:spAutoFit/>
            </a:bodyPr>
            <a:lstStyle/>
            <a:p>
              <a:pPr marL="12700">
                <a:lnSpc>
                  <a:spcPct val="100000"/>
                </a:lnSpc>
                <a:spcBef>
                  <a:spcPts val="95"/>
                </a:spcBef>
              </a:pPr>
              <a:r>
                <a:rPr lang="ja-JP" altLang="en-US" sz="1300" dirty="0">
                  <a:latin typeface="游明朝 Demibold" panose="02020600000000000000" pitchFamily="18" charset="-128"/>
                  <a:ea typeface="游明朝 Demibold" panose="02020600000000000000" pitchFamily="18" charset="-128"/>
                  <a:cs typeface="游明朝"/>
                </a:rPr>
                <a:t>　　　印の費用は、原則申込月の末日までに社会保険労務士法人ビジネスパートナーの指定口座へお振込み頂きます。</a:t>
              </a:r>
              <a:endParaRPr sz="1300" dirty="0">
                <a:latin typeface="游明朝 Demibold" panose="02020600000000000000" pitchFamily="18" charset="-128"/>
                <a:ea typeface="游明朝 Demibold" panose="02020600000000000000" pitchFamily="18" charset="-128"/>
                <a:cs typeface="游明朝"/>
              </a:endParaRPr>
            </a:p>
          </p:txBody>
        </p:sp>
        <p:sp>
          <p:nvSpPr>
            <p:cNvPr id="23" name="object 14">
              <a:extLst>
                <a:ext uri="{FF2B5EF4-FFF2-40B4-BE49-F238E27FC236}">
                  <a16:creationId xmlns:a16="http://schemas.microsoft.com/office/drawing/2014/main" id="{BD59ABBC-9FC5-139D-C64C-AC8394CED71C}"/>
                </a:ext>
              </a:extLst>
            </p:cNvPr>
            <p:cNvSpPr txBox="1"/>
            <p:nvPr/>
          </p:nvSpPr>
          <p:spPr>
            <a:xfrm>
              <a:off x="448208" y="8035767"/>
              <a:ext cx="12061662" cy="449589"/>
            </a:xfrm>
            <a:prstGeom prst="rect">
              <a:avLst/>
            </a:prstGeom>
          </p:spPr>
          <p:txBody>
            <a:bodyPr vert="horz" wrap="square" lIns="0" tIns="12065" rIns="0" bIns="0" rtlCol="0">
              <a:spAutoFit/>
            </a:bodyPr>
            <a:lstStyle/>
            <a:p>
              <a:pPr marL="12065">
                <a:lnSpc>
                  <a:spcPct val="100000"/>
                </a:lnSpc>
                <a:spcBef>
                  <a:spcPts val="95"/>
                </a:spcBef>
                <a:buSzPct val="93750"/>
                <a:tabLst>
                  <a:tab pos="216535" algn="l"/>
                </a:tabLst>
              </a:pPr>
              <a:r>
                <a:rPr lang="ja-JP" altLang="en-US" sz="1300" dirty="0">
                  <a:latin typeface="游明朝 Demibold" panose="02020600000000000000" pitchFamily="18" charset="-128"/>
                  <a:ea typeface="游明朝 Demibold" panose="02020600000000000000" pitchFamily="18" charset="-128"/>
                  <a:cs typeface="游明朝"/>
                </a:rPr>
                <a:t>　　　印の費用は、運営管理機関である岡三証券株式会社及び資産管理機関である三井住友信託銀行株式会社の手数料を一部含んでおり、</a:t>
              </a:r>
              <a:br>
                <a:rPr lang="en-US" altLang="ja-JP" sz="1300" dirty="0">
                  <a:latin typeface="游明朝 Demibold" panose="02020600000000000000" pitchFamily="18" charset="-128"/>
                  <a:ea typeface="游明朝 Demibold" panose="02020600000000000000" pitchFamily="18" charset="-128"/>
                  <a:cs typeface="游明朝"/>
                </a:rPr>
              </a:br>
              <a:r>
                <a:rPr lang="ja-JP" altLang="en-US" sz="1300" dirty="0">
                  <a:latin typeface="游明朝 Demibold" panose="02020600000000000000" pitchFamily="18" charset="-128"/>
                  <a:ea typeface="游明朝 Demibold" panose="02020600000000000000" pitchFamily="18" charset="-128"/>
                  <a:cs typeface="游明朝"/>
                </a:rPr>
                <a:t>　　導入月以降に掛金と合わせて法人口座から口座振替により引き落とされます。</a:t>
              </a:r>
              <a:endParaRPr sz="1300" dirty="0">
                <a:latin typeface="游明朝 Demibold" panose="02020600000000000000" pitchFamily="18" charset="-128"/>
                <a:ea typeface="游明朝 Demibold" panose="02020600000000000000" pitchFamily="18" charset="-128"/>
                <a:cs typeface="游明朝"/>
              </a:endParaRPr>
            </a:p>
          </p:txBody>
        </p:sp>
        <p:sp>
          <p:nvSpPr>
            <p:cNvPr id="24" name="object 15">
              <a:extLst>
                <a:ext uri="{FF2B5EF4-FFF2-40B4-BE49-F238E27FC236}">
                  <a16:creationId xmlns:a16="http://schemas.microsoft.com/office/drawing/2014/main" id="{5C674B4F-F098-B484-3270-5D50C10A547A}"/>
                </a:ext>
              </a:extLst>
            </p:cNvPr>
            <p:cNvSpPr txBox="1"/>
            <p:nvPr/>
          </p:nvSpPr>
          <p:spPr>
            <a:xfrm>
              <a:off x="340740" y="7159117"/>
              <a:ext cx="12416790" cy="312420"/>
            </a:xfrm>
            <a:prstGeom prst="rect">
              <a:avLst/>
            </a:prstGeom>
            <a:solidFill>
              <a:srgbClr val="F1F1F1"/>
            </a:solidFill>
          </p:spPr>
          <p:txBody>
            <a:bodyPr vert="horz" wrap="square" lIns="0" tIns="0" rIns="0" bIns="0" rtlCol="0">
              <a:spAutoFit/>
            </a:bodyPr>
            <a:lstStyle/>
            <a:p>
              <a:pPr marR="25400" algn="ctr">
                <a:lnSpc>
                  <a:spcPts val="2155"/>
                </a:lnSpc>
              </a:pPr>
              <a:r>
                <a:rPr sz="1800" b="1" spc="-15" dirty="0">
                  <a:solidFill>
                    <a:srgbClr val="404040"/>
                  </a:solidFill>
                  <a:latin typeface="游明朝 Demibold" panose="02020600000000000000" pitchFamily="18" charset="-128"/>
                  <a:ea typeface="游明朝 Demibold" panose="02020600000000000000" pitchFamily="18" charset="-128"/>
                  <a:cs typeface="游明朝 Demibold"/>
                </a:rPr>
                <a:t>留意事項</a:t>
              </a:r>
              <a:endParaRPr sz="1800" dirty="0">
                <a:latin typeface="游明朝 Demibold" panose="02020600000000000000" pitchFamily="18" charset="-128"/>
                <a:ea typeface="游明朝 Demibold" panose="02020600000000000000" pitchFamily="18" charset="-128"/>
                <a:cs typeface="游明朝 Demibold"/>
              </a:endParaRPr>
            </a:p>
          </p:txBody>
        </p:sp>
      </p:grpSp>
      <p:sp>
        <p:nvSpPr>
          <p:cNvPr id="2" name="テキスト プレースホルダー 2">
            <a:extLst>
              <a:ext uri="{FF2B5EF4-FFF2-40B4-BE49-F238E27FC236}">
                <a16:creationId xmlns:a16="http://schemas.microsoft.com/office/drawing/2014/main" id="{B554A6B7-E51A-73C4-6D7D-7B6707A2BD3E}"/>
              </a:ext>
            </a:extLst>
          </p:cNvPr>
          <p:cNvSpPr txBox="1">
            <a:spLocks/>
          </p:cNvSpPr>
          <p:nvPr/>
        </p:nvSpPr>
        <p:spPr>
          <a:xfrm>
            <a:off x="9106064" y="351965"/>
            <a:ext cx="2656210" cy="276999"/>
          </a:xfrm>
          <a:prstGeom prst="rect">
            <a:avLst/>
          </a:prstGeom>
          <a:solidFill>
            <a:schemeClr val="bg1"/>
          </a:solidFill>
          <a:ln w="25400" cap="flat" cmpd="sng" algn="ctr">
            <a:noFill/>
            <a:prstDash val="solid"/>
          </a:ln>
        </p:spPr>
        <p:style>
          <a:lnRef idx="2">
            <a:schemeClr val="dk1">
              <a:shade val="15000"/>
            </a:schemeClr>
          </a:lnRef>
          <a:fillRef idx="1">
            <a:schemeClr val="dk1"/>
          </a:fillRef>
          <a:effectRef idx="0">
            <a:schemeClr val="dk1"/>
          </a:effectRef>
          <a:fontRef idx="minor">
            <a:schemeClr val="lt1"/>
          </a:fontRef>
        </p:style>
        <p:txBody>
          <a:bodyPr wrap="square" lIns="0" tIns="0" rIns="0" bIns="0">
            <a:spAutoFit/>
          </a:bodyPr>
          <a:lstStyle>
            <a:lvl1pPr marL="0">
              <a:defRPr b="0" i="0">
                <a:solidFill>
                  <a:schemeClr val="tx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r"/>
            <a:r>
              <a:rPr kumimoji="1" lang="ja-JP" altLang="en-US" b="1" dirty="0">
                <a:latin typeface="HGP創英ﾌﾟﾚｾﾞﾝｽEB" panose="02020900000000000000" pitchFamily="18" charset="-128"/>
                <a:ea typeface="HGP創英ﾌﾟﾚｾﾞﾝｽEB" panose="02020900000000000000" pitchFamily="18" charset="-128"/>
              </a:rPr>
              <a:t>企業型</a:t>
            </a:r>
            <a:r>
              <a:rPr kumimoji="1" lang="en-US" altLang="ja-JP" b="1" dirty="0">
                <a:latin typeface="HGP創英ﾌﾟﾚｾﾞﾝｽEB" panose="02020900000000000000" pitchFamily="18" charset="-128"/>
                <a:ea typeface="HGP創英ﾌﾟﾚｾﾞﾝｽEB" panose="02020900000000000000" pitchFamily="18" charset="-128"/>
              </a:rPr>
              <a:t>DC</a:t>
            </a:r>
            <a:r>
              <a:rPr kumimoji="1" lang="ja-JP" altLang="en-US" b="1" dirty="0">
                <a:latin typeface="HGP創英ﾌﾟﾚｾﾞﾝｽEB" panose="02020900000000000000" pitchFamily="18" charset="-128"/>
                <a:ea typeface="HGP創英ﾌﾟﾚｾﾞﾝｽEB" panose="02020900000000000000" pitchFamily="18" charset="-128"/>
              </a:rPr>
              <a:t>サポート</a:t>
            </a:r>
          </a:p>
        </p:txBody>
      </p:sp>
      <p:pic>
        <p:nvPicPr>
          <p:cNvPr id="4" name="図 3">
            <a:extLst>
              <a:ext uri="{FF2B5EF4-FFF2-40B4-BE49-F238E27FC236}">
                <a16:creationId xmlns:a16="http://schemas.microsoft.com/office/drawing/2014/main" id="{27DA6467-F70A-07DA-E718-865D5F47CE27}"/>
              </a:ext>
            </a:extLst>
          </p:cNvPr>
          <p:cNvPicPr>
            <a:picLocks noChangeAspect="1"/>
          </p:cNvPicPr>
          <p:nvPr/>
        </p:nvPicPr>
        <p:blipFill>
          <a:blip r:embed="rId3"/>
          <a:stretch>
            <a:fillRect/>
          </a:stretch>
        </p:blipFill>
        <p:spPr>
          <a:xfrm>
            <a:off x="9224658" y="389975"/>
            <a:ext cx="2705100" cy="266700"/>
          </a:xfrm>
          <a:prstGeom prst="rect">
            <a:avLst/>
          </a:prstGeom>
        </p:spPr>
      </p:pic>
      <p:sp>
        <p:nvSpPr>
          <p:cNvPr id="6" name="正方形/長方形 5">
            <a:extLst>
              <a:ext uri="{FF2B5EF4-FFF2-40B4-BE49-F238E27FC236}">
                <a16:creationId xmlns:a16="http://schemas.microsoft.com/office/drawing/2014/main" id="{56F8AE47-6E9E-B4DB-D96E-9CC1B9ECD17A}"/>
              </a:ext>
            </a:extLst>
          </p:cNvPr>
          <p:cNvSpPr/>
          <p:nvPr/>
        </p:nvSpPr>
        <p:spPr>
          <a:xfrm>
            <a:off x="10471124" y="76200"/>
            <a:ext cx="1458634" cy="308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8ED73B98-C366-89D4-220D-1B76C02B5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14" name="テキスト ボックス 13">
            <a:extLst>
              <a:ext uri="{FF2B5EF4-FFF2-40B4-BE49-F238E27FC236}">
                <a16:creationId xmlns:a16="http://schemas.microsoft.com/office/drawing/2014/main" id="{F4ACACB7-9538-B6BB-B3A7-80C35F3DAF2C}"/>
              </a:ext>
            </a:extLst>
          </p:cNvPr>
          <p:cNvSpPr txBox="1"/>
          <p:nvPr/>
        </p:nvSpPr>
        <p:spPr>
          <a:xfrm>
            <a:off x="6439917" y="1499233"/>
            <a:ext cx="2784737" cy="338554"/>
          </a:xfrm>
          <a:prstGeom prst="rect">
            <a:avLst/>
          </a:prstGeom>
          <a:noFill/>
        </p:spPr>
        <p:txBody>
          <a:bodyPr wrap="none" rtlCol="0">
            <a:spAutoFit/>
          </a:bodyPr>
          <a:lstStyle/>
          <a:p>
            <a:pPr algn="ct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120,000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事業所あたり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a:t>
            </a:r>
            <a:endParaRPr lang="ja-JP" altLang="en-US" sz="1600" dirty="0">
              <a:latin typeface="游明朝 Demibold" panose="02020600000000000000" pitchFamily="18" charset="-128"/>
              <a:ea typeface="游明朝 Demibold" panose="02020600000000000000" pitchFamily="18" charset="-128"/>
            </a:endParaRPr>
          </a:p>
        </p:txBody>
      </p:sp>
      <p:sp>
        <p:nvSpPr>
          <p:cNvPr id="15" name="テキスト ボックス 14">
            <a:extLst>
              <a:ext uri="{FF2B5EF4-FFF2-40B4-BE49-F238E27FC236}">
                <a16:creationId xmlns:a16="http://schemas.microsoft.com/office/drawing/2014/main" id="{4D00FE4F-35D6-1891-5F35-A98D9A9F9FB0}"/>
              </a:ext>
            </a:extLst>
          </p:cNvPr>
          <p:cNvSpPr txBox="1"/>
          <p:nvPr/>
        </p:nvSpPr>
        <p:spPr>
          <a:xfrm>
            <a:off x="6338612" y="2195936"/>
            <a:ext cx="2987356" cy="338554"/>
          </a:xfrm>
          <a:prstGeom prst="rect">
            <a:avLst/>
          </a:prstGeom>
          <a:noFill/>
        </p:spPr>
        <p:txBody>
          <a:bodyPr wrap="none" rtlCol="0">
            <a:spAutoFit/>
          </a:bodyPr>
          <a:lstStyle/>
          <a:p>
            <a:pPr algn="ct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150,000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事業所あたり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a:t>
            </a:r>
            <a:endParaRPr lang="ja-JP" altLang="en-US" sz="1600" dirty="0">
              <a:latin typeface="游明朝 Demibold" panose="02020600000000000000" pitchFamily="18" charset="-128"/>
              <a:ea typeface="游明朝 Demibold" panose="02020600000000000000" pitchFamily="18" charset="-128"/>
            </a:endParaRPr>
          </a:p>
        </p:txBody>
      </p:sp>
      <p:sp>
        <p:nvSpPr>
          <p:cNvPr id="16" name="テキスト ボックス 15">
            <a:extLst>
              <a:ext uri="{FF2B5EF4-FFF2-40B4-BE49-F238E27FC236}">
                <a16:creationId xmlns:a16="http://schemas.microsoft.com/office/drawing/2014/main" id="{CE4A58AD-1DF7-0AA0-DFDF-B37612988A1E}"/>
              </a:ext>
            </a:extLst>
          </p:cNvPr>
          <p:cNvSpPr txBox="1"/>
          <p:nvPr/>
        </p:nvSpPr>
        <p:spPr>
          <a:xfrm>
            <a:off x="6439921" y="2567109"/>
            <a:ext cx="2784738" cy="338554"/>
          </a:xfrm>
          <a:prstGeom prst="rect">
            <a:avLst/>
          </a:prstGeom>
          <a:noFill/>
        </p:spPr>
        <p:txBody>
          <a:bodyPr wrap="none" rtlCol="0">
            <a:spAutoFit/>
          </a:bodyPr>
          <a:lstStyle/>
          <a:p>
            <a:pPr algn="ct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200,000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事業所あたり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a:t>
            </a:r>
            <a:endParaRPr lang="ja-JP" altLang="en-US" sz="1600" dirty="0">
              <a:latin typeface="游明朝 Demibold" panose="02020600000000000000" pitchFamily="18" charset="-128"/>
              <a:ea typeface="游明朝 Demibold" panose="02020600000000000000" pitchFamily="18" charset="-128"/>
            </a:endParaRPr>
          </a:p>
        </p:txBody>
      </p:sp>
      <p:sp>
        <p:nvSpPr>
          <p:cNvPr id="17" name="テキスト ボックス 16">
            <a:extLst>
              <a:ext uri="{FF2B5EF4-FFF2-40B4-BE49-F238E27FC236}">
                <a16:creationId xmlns:a16="http://schemas.microsoft.com/office/drawing/2014/main" id="{7BD4AAA5-D311-0273-6332-CFD4180DD811}"/>
              </a:ext>
            </a:extLst>
          </p:cNvPr>
          <p:cNvSpPr txBox="1"/>
          <p:nvPr/>
        </p:nvSpPr>
        <p:spPr>
          <a:xfrm>
            <a:off x="6746733" y="1870406"/>
            <a:ext cx="2171107" cy="338554"/>
          </a:xfrm>
          <a:prstGeom prst="rect">
            <a:avLst/>
          </a:prstGeom>
          <a:noFill/>
        </p:spPr>
        <p:txBody>
          <a:bodyPr wrap="none" rtlCol="0">
            <a:spAutoFit/>
          </a:bodyPr>
          <a:lstStyle/>
          <a:p>
            <a:pPr algn="ct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3,000</a:t>
            </a:r>
            <a:r>
              <a:rPr lang="ja-JP" altLang="en-US" sz="1600" spc="-20" dirty="0">
                <a:solidFill>
                  <a:srgbClr val="404040"/>
                </a:solidFill>
                <a:latin typeface="游明朝 Demibold" panose="02020600000000000000" pitchFamily="18" charset="-128"/>
                <a:ea typeface="游明朝 Demibold" panose="02020600000000000000" pitchFamily="18" charset="-128"/>
              </a:rPr>
              <a:t>（</a:t>
            </a:r>
            <a:r>
              <a:rPr lang="en-US" altLang="ja-JP" sz="1600" spc="-20" dirty="0">
                <a:solidFill>
                  <a:srgbClr val="404040"/>
                </a:solidFill>
                <a:latin typeface="游明朝 Demibold" panose="02020600000000000000" pitchFamily="18" charset="-128"/>
                <a:ea typeface="游明朝 Demibold" panose="02020600000000000000" pitchFamily="18" charset="-128"/>
              </a:rPr>
              <a:t>1</a:t>
            </a:r>
            <a:r>
              <a:rPr lang="ja-JP" altLang="en-US" sz="1600" spc="-25" dirty="0">
                <a:solidFill>
                  <a:srgbClr val="404040"/>
                </a:solidFill>
                <a:latin typeface="游明朝 Demibold" panose="02020600000000000000" pitchFamily="18" charset="-128"/>
                <a:ea typeface="游明朝 Demibold" panose="02020600000000000000" pitchFamily="18" charset="-128"/>
              </a:rPr>
              <a:t>名あたり</a:t>
            </a:r>
            <a:r>
              <a:rPr lang="ja-JP" altLang="en-US" sz="1600" spc="-50" dirty="0">
                <a:solidFill>
                  <a:srgbClr val="404040"/>
                </a:solidFill>
                <a:latin typeface="游明朝 Demibold" panose="02020600000000000000" pitchFamily="18" charset="-128"/>
                <a:ea typeface="游明朝 Demibold" panose="02020600000000000000" pitchFamily="18" charset="-128"/>
              </a:rPr>
              <a:t>）</a:t>
            </a:r>
            <a:endParaRPr lang="ja-JP" altLang="en-US" sz="1600" dirty="0">
              <a:latin typeface="游明朝 Demibold" panose="02020600000000000000" pitchFamily="18" charset="-128"/>
              <a:ea typeface="游明朝 Demibold" panose="02020600000000000000" pitchFamily="18" charset="-128"/>
            </a:endParaRPr>
          </a:p>
        </p:txBody>
      </p:sp>
      <p:sp>
        <p:nvSpPr>
          <p:cNvPr id="18" name="テキスト ボックス 17">
            <a:extLst>
              <a:ext uri="{FF2B5EF4-FFF2-40B4-BE49-F238E27FC236}">
                <a16:creationId xmlns:a16="http://schemas.microsoft.com/office/drawing/2014/main" id="{45903ABD-57CC-056D-7CCB-EFE36401AB52}"/>
              </a:ext>
            </a:extLst>
          </p:cNvPr>
          <p:cNvSpPr txBox="1"/>
          <p:nvPr/>
        </p:nvSpPr>
        <p:spPr>
          <a:xfrm>
            <a:off x="558270" y="3630731"/>
            <a:ext cx="1100301" cy="646331"/>
          </a:xfrm>
          <a:prstGeom prst="rect">
            <a:avLst/>
          </a:prstGeom>
          <a:noFill/>
        </p:spPr>
        <p:txBody>
          <a:bodyPr wrap="none" rtlCol="0">
            <a:spAutoFit/>
          </a:bodyPr>
          <a:lstStyle/>
          <a:p>
            <a:r>
              <a:rPr lang="zh-TW" altLang="en-US" sz="1800" b="1" spc="-15" dirty="0">
                <a:solidFill>
                  <a:srgbClr val="404040"/>
                </a:solidFill>
                <a:latin typeface="游明朝 Demibold" panose="02020600000000000000" pitchFamily="18" charset="-128"/>
                <a:ea typeface="游明朝 Demibold" panose="02020600000000000000" pitchFamily="18" charset="-128"/>
                <a:cs typeface="游明朝 Demibold"/>
              </a:rPr>
              <a:t>経常費用</a:t>
            </a:r>
            <a:br>
              <a:rPr lang="en-US" altLang="zh-TW" sz="1800" b="1" spc="-15" dirty="0">
                <a:solidFill>
                  <a:srgbClr val="404040"/>
                </a:solidFill>
                <a:latin typeface="游明朝 Demibold" panose="02020600000000000000" pitchFamily="18" charset="-128"/>
                <a:ea typeface="游明朝 Demibold" panose="02020600000000000000" pitchFamily="18" charset="-128"/>
                <a:cs typeface="游明朝 Demibold"/>
              </a:rPr>
            </a:br>
            <a:r>
              <a:rPr lang="zh-TW" altLang="en-US" sz="1800" b="1" spc="-10" dirty="0">
                <a:solidFill>
                  <a:srgbClr val="404040"/>
                </a:solidFill>
                <a:latin typeface="游明朝 Demibold" panose="02020600000000000000" pitchFamily="18" charset="-128"/>
                <a:ea typeface="游明朝 Demibold" panose="02020600000000000000" pitchFamily="18" charset="-128"/>
                <a:cs typeface="游明朝 Demibold"/>
              </a:rPr>
              <a:t>（</a:t>
            </a:r>
            <a:r>
              <a:rPr lang="zh-TW" altLang="en-US" sz="1800" b="1" spc="-15" dirty="0">
                <a:solidFill>
                  <a:srgbClr val="404040"/>
                </a:solidFill>
                <a:latin typeface="游明朝 Demibold" panose="02020600000000000000" pitchFamily="18" charset="-128"/>
                <a:ea typeface="游明朝 Demibold" panose="02020600000000000000" pitchFamily="18" charset="-128"/>
                <a:cs typeface="游明朝 Demibold"/>
              </a:rPr>
              <a:t>月額</a:t>
            </a:r>
            <a:r>
              <a:rPr lang="zh-TW" altLang="en-US" sz="1800" b="1" spc="-50" dirty="0">
                <a:solidFill>
                  <a:srgbClr val="404040"/>
                </a:solidFill>
                <a:latin typeface="游明朝 Demibold" panose="02020600000000000000" pitchFamily="18" charset="-128"/>
                <a:ea typeface="游明朝 Demibold" panose="02020600000000000000" pitchFamily="18" charset="-128"/>
                <a:cs typeface="游明朝 Demibold"/>
              </a:rPr>
              <a:t>）</a:t>
            </a:r>
            <a:endParaRPr lang="zh-TW" altLang="en-US" sz="1800" baseline="-25000" dirty="0">
              <a:latin typeface="游明朝 Demibold" panose="02020600000000000000" pitchFamily="18" charset="-128"/>
              <a:ea typeface="游明朝 Demibold" panose="02020600000000000000" pitchFamily="18" charset="-128"/>
              <a:cs typeface="游明朝 Demibold"/>
            </a:endParaRPr>
          </a:p>
        </p:txBody>
      </p:sp>
      <p:sp>
        <p:nvSpPr>
          <p:cNvPr id="30" name="楕円 29">
            <a:extLst>
              <a:ext uri="{FF2B5EF4-FFF2-40B4-BE49-F238E27FC236}">
                <a16:creationId xmlns:a16="http://schemas.microsoft.com/office/drawing/2014/main" id="{EEFCC24C-151D-2F0E-5728-75697FEFC36A}"/>
              </a:ext>
            </a:extLst>
          </p:cNvPr>
          <p:cNvSpPr/>
          <p:nvPr/>
        </p:nvSpPr>
        <p:spPr>
          <a:xfrm>
            <a:off x="4704845" y="1490239"/>
            <a:ext cx="228600" cy="253367"/>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楕円 30">
            <a:extLst>
              <a:ext uri="{FF2B5EF4-FFF2-40B4-BE49-F238E27FC236}">
                <a16:creationId xmlns:a16="http://schemas.microsoft.com/office/drawing/2014/main" id="{5FC0161A-F192-A9B1-2D03-4247BC890616}"/>
              </a:ext>
            </a:extLst>
          </p:cNvPr>
          <p:cNvSpPr/>
          <p:nvPr/>
        </p:nvSpPr>
        <p:spPr>
          <a:xfrm>
            <a:off x="4704845" y="1849110"/>
            <a:ext cx="228600" cy="253367"/>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楕円 31">
            <a:extLst>
              <a:ext uri="{FF2B5EF4-FFF2-40B4-BE49-F238E27FC236}">
                <a16:creationId xmlns:a16="http://schemas.microsoft.com/office/drawing/2014/main" id="{1D3588CD-FCC4-8911-87F2-FFB4C76A4359}"/>
              </a:ext>
            </a:extLst>
          </p:cNvPr>
          <p:cNvSpPr/>
          <p:nvPr/>
        </p:nvSpPr>
        <p:spPr>
          <a:xfrm>
            <a:off x="4704845" y="3225935"/>
            <a:ext cx="228600" cy="253367"/>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楕円 32">
            <a:extLst>
              <a:ext uri="{FF2B5EF4-FFF2-40B4-BE49-F238E27FC236}">
                <a16:creationId xmlns:a16="http://schemas.microsoft.com/office/drawing/2014/main" id="{758DAE86-3901-8F7D-B1BA-1E9911EEEFE7}"/>
              </a:ext>
            </a:extLst>
          </p:cNvPr>
          <p:cNvSpPr/>
          <p:nvPr/>
        </p:nvSpPr>
        <p:spPr>
          <a:xfrm>
            <a:off x="4704845" y="3587497"/>
            <a:ext cx="228600" cy="253367"/>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楕円 33">
            <a:extLst>
              <a:ext uri="{FF2B5EF4-FFF2-40B4-BE49-F238E27FC236}">
                <a16:creationId xmlns:a16="http://schemas.microsoft.com/office/drawing/2014/main" id="{453A8253-E1D8-02CA-97FC-BA0E79BA4823}"/>
              </a:ext>
            </a:extLst>
          </p:cNvPr>
          <p:cNvSpPr/>
          <p:nvPr/>
        </p:nvSpPr>
        <p:spPr>
          <a:xfrm>
            <a:off x="4709875" y="3949059"/>
            <a:ext cx="228600" cy="253367"/>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6" name="直線コネクタ 35">
            <a:extLst>
              <a:ext uri="{FF2B5EF4-FFF2-40B4-BE49-F238E27FC236}">
                <a16:creationId xmlns:a16="http://schemas.microsoft.com/office/drawing/2014/main" id="{7CF9C01F-92CA-BB85-02CF-DF53C74A4BA2}"/>
              </a:ext>
            </a:extLst>
          </p:cNvPr>
          <p:cNvCxnSpPr>
            <a:cxnSpLocks/>
          </p:cNvCxnSpPr>
          <p:nvPr/>
        </p:nvCxnSpPr>
        <p:spPr>
          <a:xfrm>
            <a:off x="5029200" y="1447800"/>
            <a:ext cx="0" cy="3173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楕円 38">
            <a:extLst>
              <a:ext uri="{FF2B5EF4-FFF2-40B4-BE49-F238E27FC236}">
                <a16:creationId xmlns:a16="http://schemas.microsoft.com/office/drawing/2014/main" id="{031E955F-8B89-FDB3-7F65-3D08B6DE17A5}"/>
              </a:ext>
            </a:extLst>
          </p:cNvPr>
          <p:cNvSpPr/>
          <p:nvPr/>
        </p:nvSpPr>
        <p:spPr>
          <a:xfrm>
            <a:off x="4704845" y="2197437"/>
            <a:ext cx="228600" cy="253367"/>
          </a:xfrm>
          <a:prstGeom prst="ellipse">
            <a:avLst/>
          </a:prstGeom>
          <a:solidFill>
            <a:schemeClr val="tx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楕円 39">
            <a:extLst>
              <a:ext uri="{FF2B5EF4-FFF2-40B4-BE49-F238E27FC236}">
                <a16:creationId xmlns:a16="http://schemas.microsoft.com/office/drawing/2014/main" id="{3109DF4F-3EDC-5BD0-1AE4-64D403EFD4B6}"/>
              </a:ext>
            </a:extLst>
          </p:cNvPr>
          <p:cNvSpPr/>
          <p:nvPr/>
        </p:nvSpPr>
        <p:spPr>
          <a:xfrm>
            <a:off x="4704845" y="2533750"/>
            <a:ext cx="228600" cy="253367"/>
          </a:xfrm>
          <a:prstGeom prst="ellipse">
            <a:avLst/>
          </a:prstGeom>
          <a:solidFill>
            <a:schemeClr val="tx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2" name="楕円 41">
            <a:extLst>
              <a:ext uri="{FF2B5EF4-FFF2-40B4-BE49-F238E27FC236}">
                <a16:creationId xmlns:a16="http://schemas.microsoft.com/office/drawing/2014/main" id="{13246844-595B-D9A2-41BC-4DA984997DC5}"/>
              </a:ext>
            </a:extLst>
          </p:cNvPr>
          <p:cNvSpPr/>
          <p:nvPr/>
        </p:nvSpPr>
        <p:spPr>
          <a:xfrm>
            <a:off x="800100" y="5638800"/>
            <a:ext cx="114300" cy="119534"/>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楕円 42">
            <a:extLst>
              <a:ext uri="{FF2B5EF4-FFF2-40B4-BE49-F238E27FC236}">
                <a16:creationId xmlns:a16="http://schemas.microsoft.com/office/drawing/2014/main" id="{F1EC81B3-924C-646A-68FA-291CB30506C0}"/>
              </a:ext>
            </a:extLst>
          </p:cNvPr>
          <p:cNvSpPr/>
          <p:nvPr/>
        </p:nvSpPr>
        <p:spPr>
          <a:xfrm>
            <a:off x="816742" y="6065990"/>
            <a:ext cx="114300" cy="119534"/>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DED7111E-EAB2-9BF8-AB3F-5A2D9F69299D}"/>
              </a:ext>
            </a:extLst>
          </p:cNvPr>
          <p:cNvSpPr txBox="1"/>
          <p:nvPr/>
        </p:nvSpPr>
        <p:spPr>
          <a:xfrm>
            <a:off x="685800" y="5798371"/>
            <a:ext cx="7725192" cy="276999"/>
          </a:xfrm>
          <a:prstGeom prst="rect">
            <a:avLst/>
          </a:prstGeom>
          <a:noFill/>
        </p:spPr>
        <p:txBody>
          <a:bodyPr wrap="none" rtlCol="0">
            <a:spAutoFit/>
          </a:bodyPr>
          <a:lstStyle/>
          <a:p>
            <a:r>
              <a:rPr kumimoji="1" lang="ja-JP" altLang="en-US" sz="1200" dirty="0">
                <a:latin typeface="游明朝 Demibold" panose="02020600000000000000" pitchFamily="18" charset="-128"/>
                <a:ea typeface="游明朝 Demibold" panose="02020600000000000000" pitchFamily="18" charset="-128"/>
              </a:rPr>
              <a:t>⇒原則として申込書提出後の制度設計コンサル費用及び厚生局の認可申請費用の返金はお受けできません。</a:t>
            </a:r>
          </a:p>
        </p:txBody>
      </p:sp>
      <p:sp>
        <p:nvSpPr>
          <p:cNvPr id="8" name="object 4">
            <a:extLst>
              <a:ext uri="{FF2B5EF4-FFF2-40B4-BE49-F238E27FC236}">
                <a16:creationId xmlns:a16="http://schemas.microsoft.com/office/drawing/2014/main" id="{E23DDB07-795A-9E36-0935-66F8F561262D}"/>
              </a:ext>
            </a:extLst>
          </p:cNvPr>
          <p:cNvSpPr txBox="1"/>
          <p:nvPr/>
        </p:nvSpPr>
        <p:spPr>
          <a:xfrm>
            <a:off x="349842" y="4892050"/>
            <a:ext cx="7041557"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spc="-10" dirty="0">
                <a:solidFill>
                  <a:srgbClr val="F31F39"/>
                </a:solidFill>
                <a:latin typeface="游明朝 Demibold" panose="02020600000000000000" pitchFamily="18" charset="-128"/>
                <a:ea typeface="游明朝 Demibold" panose="02020600000000000000" pitchFamily="18" charset="-128"/>
                <a:cs typeface="游明朝"/>
              </a:rPr>
              <a:t>        また</a:t>
            </a:r>
            <a:r>
              <a:rPr lang="en-US" altLang="ja-JP" sz="1200" spc="-10" dirty="0">
                <a:solidFill>
                  <a:srgbClr val="F31F39"/>
                </a:solidFill>
                <a:latin typeface="游明朝 Demibold" panose="02020600000000000000" pitchFamily="18" charset="-128"/>
                <a:ea typeface="游明朝 Demibold" panose="02020600000000000000" pitchFamily="18" charset="-128"/>
                <a:cs typeface="游明朝"/>
              </a:rPr>
              <a:t>『</a:t>
            </a:r>
            <a:r>
              <a:rPr lang="ja-JP" altLang="en-US" sz="1200" spc="-10" dirty="0">
                <a:solidFill>
                  <a:srgbClr val="F31F39"/>
                </a:solidFill>
                <a:latin typeface="游明朝 Demibold" panose="02020600000000000000" pitchFamily="18" charset="-128"/>
                <a:ea typeface="游明朝 Demibold" panose="02020600000000000000" pitchFamily="18" charset="-128"/>
                <a:cs typeface="游明朝"/>
              </a:rPr>
              <a:t>制度設計コンサル費用</a:t>
            </a:r>
            <a:r>
              <a:rPr lang="en-US" altLang="ja-JP" sz="1200" spc="-10" dirty="0">
                <a:solidFill>
                  <a:srgbClr val="F31F39"/>
                </a:solidFill>
                <a:latin typeface="游明朝 Demibold" panose="02020600000000000000" pitchFamily="18" charset="-128"/>
                <a:ea typeface="游明朝 Demibold" panose="02020600000000000000" pitchFamily="18" charset="-128"/>
                <a:cs typeface="游明朝"/>
              </a:rPr>
              <a:t>』</a:t>
            </a:r>
            <a:r>
              <a:rPr lang="ja-JP" altLang="en-US" sz="1200" spc="-10" dirty="0">
                <a:solidFill>
                  <a:srgbClr val="F31F39"/>
                </a:solidFill>
                <a:latin typeface="游明朝 Demibold" panose="02020600000000000000" pitchFamily="18" charset="-128"/>
                <a:ea typeface="游明朝 Demibold" panose="02020600000000000000" pitchFamily="18" charset="-128"/>
                <a:cs typeface="游明朝"/>
              </a:rPr>
              <a:t>は</a:t>
            </a:r>
            <a:r>
              <a:rPr lang="ja-JP" altLang="en-US" sz="1200" spc="-20" dirty="0">
                <a:solidFill>
                  <a:srgbClr val="F31F39"/>
                </a:solidFill>
                <a:latin typeface="游明朝 Demibold" panose="02020600000000000000" pitchFamily="18" charset="-128"/>
                <a:ea typeface="游明朝 Demibold" panose="02020600000000000000" pitchFamily="18" charset="-128"/>
                <a:cs typeface="游明朝"/>
              </a:rPr>
              <a:t>社会保険の加入者数によって変動します。詳細は</a:t>
            </a:r>
            <a:r>
              <a:rPr lang="en-US" altLang="ja-JP" sz="1200" spc="-20" dirty="0">
                <a:solidFill>
                  <a:srgbClr val="F31F39"/>
                </a:solidFill>
                <a:latin typeface="游明朝 Demibold" panose="02020600000000000000" pitchFamily="18" charset="-128"/>
                <a:ea typeface="游明朝 Demibold" panose="02020600000000000000" pitchFamily="18" charset="-128"/>
                <a:cs typeface="游明朝"/>
              </a:rPr>
              <a:t>21</a:t>
            </a:r>
            <a:r>
              <a:rPr lang="ja-JP" altLang="en-US" sz="1200" spc="-20" dirty="0">
                <a:solidFill>
                  <a:srgbClr val="F31F39"/>
                </a:solidFill>
                <a:latin typeface="游明朝 Demibold" panose="02020600000000000000" pitchFamily="18" charset="-128"/>
                <a:ea typeface="游明朝 Demibold" panose="02020600000000000000" pitchFamily="18" charset="-128"/>
                <a:cs typeface="游明朝"/>
              </a:rPr>
              <a:t>ページを参照。</a:t>
            </a:r>
            <a:endParaRPr sz="1200" dirty="0">
              <a:latin typeface="游明朝 Demibold" panose="02020600000000000000" pitchFamily="18" charset="-128"/>
              <a:ea typeface="游明朝 Demibold" panose="02020600000000000000" pitchFamily="18" charset="-128"/>
              <a:cs typeface="游明朝"/>
            </a:endParaRPr>
          </a:p>
        </p:txBody>
      </p:sp>
      <p:sp>
        <p:nvSpPr>
          <p:cNvPr id="13" name="object 22">
            <a:extLst>
              <a:ext uri="{FF2B5EF4-FFF2-40B4-BE49-F238E27FC236}">
                <a16:creationId xmlns:a16="http://schemas.microsoft.com/office/drawing/2014/main" id="{9E2E810F-3EBF-38F9-5A2A-7670D240EFA1}"/>
              </a:ext>
            </a:extLst>
          </p:cNvPr>
          <p:cNvSpPr txBox="1"/>
          <p:nvPr/>
        </p:nvSpPr>
        <p:spPr>
          <a:xfrm>
            <a:off x="1758749" y="308184"/>
            <a:ext cx="4069668" cy="258404"/>
          </a:xfrm>
          <a:prstGeom prst="rect">
            <a:avLst/>
          </a:prstGeom>
        </p:spPr>
        <p:txBody>
          <a:bodyPr vert="horz" wrap="square" lIns="0" tIns="12065" rIns="0" bIns="0" rtlCol="0">
            <a:spAutoFit/>
          </a:bodyPr>
          <a:lstStyle/>
          <a:p>
            <a:pPr marL="12700">
              <a:lnSpc>
                <a:spcPct val="100000"/>
              </a:lnSpc>
              <a:spcBef>
                <a:spcPts val="95"/>
              </a:spcBef>
            </a:pPr>
            <a:r>
              <a:rPr lang="en-US" altLang="ja-JP" sz="1600" b="1" u="sng" spc="-25" dirty="0">
                <a:solidFill>
                  <a:srgbClr val="1F487C"/>
                </a:solidFill>
                <a:uFill>
                  <a:solidFill>
                    <a:srgbClr val="1F487C"/>
                  </a:solidFill>
                </a:uFill>
                <a:latin typeface="BIZ UDPゴシック" panose="020B0400000000000000" pitchFamily="50" charset="-128"/>
                <a:ea typeface="BIZ UDPゴシック" panose="020B0400000000000000" pitchFamily="50" charset="-128"/>
                <a:cs typeface="游明朝 Demibold"/>
              </a:rPr>
              <a:t>【</a:t>
            </a:r>
            <a:r>
              <a:rPr lang="ja-JP" altLang="en-US" sz="1600" b="1" u="sng" spc="-25" dirty="0">
                <a:solidFill>
                  <a:srgbClr val="1F487C"/>
                </a:solidFill>
                <a:uFill>
                  <a:solidFill>
                    <a:srgbClr val="1F487C"/>
                  </a:solidFill>
                </a:uFill>
                <a:latin typeface="BIZ UDPゴシック" panose="020B0400000000000000" pitchFamily="50" charset="-128"/>
                <a:ea typeface="BIZ UDPゴシック" panose="020B0400000000000000" pitchFamily="50" charset="-128"/>
                <a:cs typeface="游明朝 Demibold"/>
              </a:rPr>
              <a:t>社会保険の加入者数が</a:t>
            </a:r>
            <a:r>
              <a:rPr lang="en-US" altLang="ja-JP" sz="1600" b="1" u="sng" spc="-25" dirty="0">
                <a:solidFill>
                  <a:srgbClr val="1F487C"/>
                </a:solidFill>
                <a:uFill>
                  <a:solidFill>
                    <a:srgbClr val="1F487C"/>
                  </a:solidFill>
                </a:uFill>
                <a:latin typeface="BIZ UDPゴシック" panose="020B0400000000000000" pitchFamily="50" charset="-128"/>
                <a:ea typeface="BIZ UDPゴシック" panose="020B0400000000000000" pitchFamily="50" charset="-128"/>
                <a:cs typeface="游明朝 Demibold"/>
              </a:rPr>
              <a:t>10</a:t>
            </a:r>
            <a:r>
              <a:rPr lang="ja-JP" altLang="en-US" sz="1600" b="1" u="sng" spc="-25" dirty="0">
                <a:solidFill>
                  <a:srgbClr val="1F487C"/>
                </a:solidFill>
                <a:uFill>
                  <a:solidFill>
                    <a:srgbClr val="1F487C"/>
                  </a:solidFill>
                </a:uFill>
                <a:latin typeface="BIZ UDPゴシック" panose="020B0400000000000000" pitchFamily="50" charset="-128"/>
                <a:ea typeface="BIZ UDPゴシック" panose="020B0400000000000000" pitchFamily="50" charset="-128"/>
                <a:cs typeface="游明朝 Demibold"/>
              </a:rPr>
              <a:t>名未満の場合</a:t>
            </a:r>
            <a:r>
              <a:rPr lang="en-US" altLang="ja-JP" sz="1600" b="1" u="sng" spc="-25" dirty="0">
                <a:solidFill>
                  <a:srgbClr val="1F487C"/>
                </a:solidFill>
                <a:uFill>
                  <a:solidFill>
                    <a:srgbClr val="1F487C"/>
                  </a:solidFill>
                </a:uFill>
                <a:latin typeface="BIZ UDPゴシック" panose="020B0400000000000000" pitchFamily="50" charset="-128"/>
                <a:ea typeface="BIZ UDPゴシック" panose="020B0400000000000000" pitchFamily="50" charset="-128"/>
                <a:cs typeface="游明朝 Demibold"/>
              </a:rPr>
              <a:t>】</a:t>
            </a:r>
            <a:endParaRPr lang="ja-JP" altLang="en-US" sz="1600" dirty="0">
              <a:latin typeface="BIZ UDPゴシック" panose="020B0400000000000000" pitchFamily="50" charset="-128"/>
              <a:ea typeface="BIZ UDPゴシック" panose="020B0400000000000000" pitchFamily="50" charset="-128"/>
              <a:cs typeface="游明朝 Demibold"/>
            </a:endParaRPr>
          </a:p>
        </p:txBody>
      </p:sp>
      <p:sp>
        <p:nvSpPr>
          <p:cNvPr id="9" name="object 5">
            <a:extLst>
              <a:ext uri="{FF2B5EF4-FFF2-40B4-BE49-F238E27FC236}">
                <a16:creationId xmlns:a16="http://schemas.microsoft.com/office/drawing/2014/main" id="{C87FA2A5-C612-311E-819A-903947B4AFA1}"/>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extLst>
      <p:ext uri="{BB962C8B-B14F-4D97-AF65-F5344CB8AC3E}">
        <p14:creationId xmlns:p14="http://schemas.microsoft.com/office/powerpoint/2010/main" val="2750406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E17083CE-B1E5-01C5-6CD2-588DAB196171}"/>
              </a:ext>
            </a:extLst>
          </p:cNvPr>
          <p:cNvSpPr/>
          <p:nvPr/>
        </p:nvSpPr>
        <p:spPr>
          <a:xfrm>
            <a:off x="1607457" y="733425"/>
            <a:ext cx="2209800" cy="369332"/>
          </a:xfrm>
          <a:prstGeom prst="rect">
            <a:avLst/>
          </a:prstGeom>
          <a:solidFill>
            <a:schemeClr val="accent1"/>
          </a:solidFill>
          <a:ln w="19050">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0761EF4E-F60B-EC53-8170-E20E419CF764}"/>
              </a:ext>
            </a:extLst>
          </p:cNvPr>
          <p:cNvSpPr>
            <a:spLocks noGrp="1"/>
          </p:cNvSpPr>
          <p:nvPr>
            <p:ph type="title"/>
          </p:nvPr>
        </p:nvSpPr>
        <p:spPr>
          <a:xfrm>
            <a:off x="381000" y="320105"/>
            <a:ext cx="7269480" cy="276999"/>
          </a:xfrm>
        </p:spPr>
        <p:txBody>
          <a:bodyPr/>
          <a:lstStyle/>
          <a:p>
            <a:r>
              <a:rPr kumimoji="1" lang="ja-JP" altLang="en-US" dirty="0">
                <a:solidFill>
                  <a:schemeClr val="tx2"/>
                </a:solidFill>
                <a:latin typeface="BIZ UDPゴシック" panose="020B0400000000000000" pitchFamily="50" charset="-128"/>
                <a:ea typeface="BIZ UDPゴシック" panose="020B0400000000000000" pitchFamily="50" charset="-128"/>
              </a:rPr>
              <a:t>社会保険加入者数毎の</a:t>
            </a:r>
            <a:r>
              <a:rPr lang="ja-JP" altLang="en-US" sz="1800" spc="-50" dirty="0">
                <a:solidFill>
                  <a:schemeClr val="tx2"/>
                </a:solidFill>
                <a:latin typeface="BIZ UDPゴシック" panose="020B0400000000000000" pitchFamily="50" charset="-128"/>
                <a:ea typeface="BIZ UDPゴシック" panose="020B0400000000000000" pitchFamily="50" charset="-128"/>
                <a:cs typeface="游明朝"/>
              </a:rPr>
              <a:t>制度設計コンサル費</a:t>
            </a:r>
            <a:r>
              <a:rPr lang="ja-JP" altLang="en-US" sz="1800" dirty="0">
                <a:solidFill>
                  <a:schemeClr val="tx2"/>
                </a:solidFill>
                <a:latin typeface="BIZ UDPゴシック" panose="020B0400000000000000" pitchFamily="50" charset="-128"/>
                <a:ea typeface="BIZ UDPゴシック" panose="020B0400000000000000" pitchFamily="50" charset="-128"/>
                <a:cs typeface="游明朝"/>
              </a:rPr>
              <a:t>用</a:t>
            </a:r>
            <a:r>
              <a:rPr kumimoji="1" lang="ja-JP" altLang="en-US" dirty="0">
                <a:solidFill>
                  <a:schemeClr val="tx2"/>
                </a:solidFill>
                <a:latin typeface="BIZ UDPゴシック" panose="020B0400000000000000" pitchFamily="50" charset="-128"/>
                <a:ea typeface="BIZ UDPゴシック" panose="020B0400000000000000" pitchFamily="50" charset="-128"/>
              </a:rPr>
              <a:t>一覧表</a:t>
            </a:r>
          </a:p>
        </p:txBody>
      </p:sp>
      <p:graphicFrame>
        <p:nvGraphicFramePr>
          <p:cNvPr id="5" name="表 4">
            <a:extLst>
              <a:ext uri="{FF2B5EF4-FFF2-40B4-BE49-F238E27FC236}">
                <a16:creationId xmlns:a16="http://schemas.microsoft.com/office/drawing/2014/main" id="{D357AB5D-5D4A-3ED2-FFC6-65A5D5773902}"/>
              </a:ext>
            </a:extLst>
          </p:cNvPr>
          <p:cNvGraphicFramePr>
            <a:graphicFrameLocks noGrp="1"/>
          </p:cNvGraphicFramePr>
          <p:nvPr>
            <p:extLst>
              <p:ext uri="{D42A27DB-BD31-4B8C-83A1-F6EECF244321}">
                <p14:modId xmlns:p14="http://schemas.microsoft.com/office/powerpoint/2010/main" val="2371547779"/>
              </p:ext>
            </p:extLst>
          </p:nvPr>
        </p:nvGraphicFramePr>
        <p:xfrm>
          <a:off x="1585686" y="1145023"/>
          <a:ext cx="8991600" cy="4457556"/>
        </p:xfrm>
        <a:graphic>
          <a:graphicData uri="http://schemas.openxmlformats.org/drawingml/2006/table">
            <a:tbl>
              <a:tblPr firstRow="1" bandRow="1">
                <a:tableStyleId>{2D5ABB26-0587-4C30-8999-92F81FD0307C}</a:tableStyleId>
              </a:tblPr>
              <a:tblGrid>
                <a:gridCol w="2433566">
                  <a:extLst>
                    <a:ext uri="{9D8B030D-6E8A-4147-A177-3AD203B41FA5}">
                      <a16:colId xmlns:a16="http://schemas.microsoft.com/office/drawing/2014/main" val="1369237205"/>
                    </a:ext>
                  </a:extLst>
                </a:gridCol>
                <a:gridCol w="6558034">
                  <a:extLst>
                    <a:ext uri="{9D8B030D-6E8A-4147-A177-3AD203B41FA5}">
                      <a16:colId xmlns:a16="http://schemas.microsoft.com/office/drawing/2014/main" val="4110071532"/>
                    </a:ext>
                  </a:extLst>
                </a:gridCol>
              </a:tblGrid>
              <a:tr h="492616">
                <a:tc>
                  <a:txBody>
                    <a:bodyPr/>
                    <a:lstStyle/>
                    <a:p>
                      <a:pPr marL="1398905" marR="0" lvl="0" indent="0" algn="l" defTabSz="914400" eaLnBrk="1" fontAlgn="auto" latinLnBrk="0" hangingPunct="1">
                        <a:lnSpc>
                          <a:spcPct val="100000"/>
                        </a:lnSpc>
                        <a:spcBef>
                          <a:spcPts val="850"/>
                        </a:spcBef>
                        <a:spcAft>
                          <a:spcPts val="0"/>
                        </a:spcAft>
                        <a:buClrTx/>
                        <a:buSzTx/>
                        <a:buFontTx/>
                        <a:buNone/>
                        <a:tabLst/>
                        <a:defRPr/>
                      </a:pPr>
                      <a:endParaRPr lang="ja-JP" altLang="en-US" sz="1800" b="1" spc="-15" dirty="0">
                        <a:solidFill>
                          <a:srgbClr val="FFFFFF"/>
                        </a:solidFill>
                        <a:latin typeface="游明朝 Demibold" panose="02020600000000000000" pitchFamily="18" charset="-128"/>
                        <a:ea typeface="游明朝 Demibold" panose="02020600000000000000" pitchFamily="18" charset="-128"/>
                        <a:cs typeface="游明朝 Demibold"/>
                      </a:endParaRPr>
                    </a:p>
                  </a:txBody>
                  <a:tcPr marL="0" marR="0" marT="1079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87C"/>
                    </a:solidFill>
                  </a:tcPr>
                </a:tc>
                <a:tc>
                  <a:txBody>
                    <a:bodyPr/>
                    <a:lstStyle/>
                    <a:p>
                      <a:pPr marL="0" marR="303530" lvl="0" indent="0" algn="ctr" defTabSz="914400" eaLnBrk="1" fontAlgn="auto" latinLnBrk="0" hangingPunct="1">
                        <a:lnSpc>
                          <a:spcPct val="100000"/>
                        </a:lnSpc>
                        <a:spcBef>
                          <a:spcPts val="835"/>
                        </a:spcBef>
                        <a:spcAft>
                          <a:spcPts val="0"/>
                        </a:spcAft>
                        <a:buClrTx/>
                        <a:buSzTx/>
                        <a:buFontTx/>
                        <a:buNone/>
                        <a:tabLst/>
                        <a:defRPr/>
                      </a:pPr>
                      <a:r>
                        <a:rPr lang="ja-JP" altLang="en-US" sz="2000" b="1" spc="-25" dirty="0">
                          <a:solidFill>
                            <a:srgbClr val="FFFFFF"/>
                          </a:solidFill>
                          <a:latin typeface="游明朝 Demibold" panose="02020600000000000000" pitchFamily="18" charset="-128"/>
                          <a:ea typeface="游明朝 Demibold" panose="02020600000000000000" pitchFamily="18" charset="-128"/>
                          <a:cs typeface="游明朝 Demibold"/>
                        </a:rPr>
                        <a:t>制度設計コンサル費用</a:t>
                      </a:r>
                      <a:endParaRPr lang="ja-JP" altLang="en-US" sz="2000" b="1" spc="-15" dirty="0">
                        <a:solidFill>
                          <a:srgbClr val="FFFFFF"/>
                        </a:solidFill>
                        <a:latin typeface="游明朝 Demibold" panose="02020600000000000000" pitchFamily="18" charset="-128"/>
                        <a:ea typeface="游明朝 Demibold" panose="02020600000000000000" pitchFamily="18" charset="-128"/>
                        <a:cs typeface="游明朝 Demibold"/>
                      </a:endParaRPr>
                    </a:p>
                  </a:txBody>
                  <a:tcPr marL="0" marR="0" marT="1060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87C"/>
                    </a:solidFill>
                  </a:tcPr>
                </a:tc>
                <a:extLst>
                  <a:ext uri="{0D108BD9-81ED-4DB2-BD59-A6C34878D82A}">
                    <a16:rowId xmlns:a16="http://schemas.microsoft.com/office/drawing/2014/main" val="346680321"/>
                  </a:ext>
                </a:extLst>
              </a:tr>
              <a:tr h="398136">
                <a:tc>
                  <a:txBody>
                    <a:bodyPr/>
                    <a:lstStyle/>
                    <a:p>
                      <a:r>
                        <a:rPr kumimoji="1" lang="en-US" altLang="ja-JP" dirty="0">
                          <a:latin typeface="游明朝 Demibold" panose="02020600000000000000" pitchFamily="18" charset="-128"/>
                          <a:ea typeface="游明朝 Demibold" panose="02020600000000000000" pitchFamily="18" charset="-128"/>
                        </a:rPr>
                        <a:t>10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396240" algn="ctr">
                        <a:lnSpc>
                          <a:spcPct val="100000"/>
                        </a:lnSpc>
                        <a:spcBef>
                          <a:spcPts val="775"/>
                        </a:spcBef>
                      </a:pPr>
                      <a:r>
                        <a:rPr lang="en-US" sz="2000" spc="-50" dirty="0">
                          <a:solidFill>
                            <a:srgbClr val="404040"/>
                          </a:solidFill>
                          <a:latin typeface="游明朝 Demibold" panose="02020600000000000000" pitchFamily="18" charset="-128"/>
                          <a:ea typeface="游明朝 Demibold" panose="02020600000000000000" pitchFamily="18" charset="-128"/>
                          <a:cs typeface="游明朝"/>
                        </a:rPr>
                        <a:t>150,000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endParaRPr sz="2000" spc="-50" dirty="0">
                        <a:solidFill>
                          <a:srgbClr val="404040"/>
                        </a:solidFill>
                        <a:latin typeface="游明朝 Demibold" panose="02020600000000000000" pitchFamily="18" charset="-128"/>
                        <a:ea typeface="游明朝 Demibold" panose="02020600000000000000" pitchFamily="18" charset="-128"/>
                        <a:cs typeface="游明朝"/>
                      </a:endParaRPr>
                    </a:p>
                  </a:txBody>
                  <a:tcPr marL="0" marR="0" marT="984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5245696"/>
                  </a:ext>
                </a:extLst>
              </a:tr>
              <a:tr h="328448">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dirty="0">
                          <a:latin typeface="游明朝 Demibold" panose="02020600000000000000" pitchFamily="18" charset="-128"/>
                          <a:ea typeface="游明朝 Demibold" panose="02020600000000000000" pitchFamily="18" charset="-128"/>
                        </a:rPr>
                        <a:t>10</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20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200,000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933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0879269"/>
                  </a:ext>
                </a:extLst>
              </a:tr>
              <a:tr h="354335">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dirty="0">
                          <a:latin typeface="游明朝 Demibold" panose="02020600000000000000" pitchFamily="18" charset="-128"/>
                          <a:ea typeface="游明朝 Demibold" panose="02020600000000000000" pitchFamily="18" charset="-128"/>
                        </a:rPr>
                        <a:t>20</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30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250,000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1083064"/>
                  </a:ext>
                </a:extLst>
              </a:tr>
              <a:tr h="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dirty="0">
                          <a:latin typeface="游明朝 Demibold" panose="02020600000000000000" pitchFamily="18" charset="-128"/>
                          <a:ea typeface="游明朝 Demibold" panose="02020600000000000000" pitchFamily="18" charset="-128"/>
                        </a:rPr>
                        <a:t>30</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40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44450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300,000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10241201"/>
                  </a:ext>
                </a:extLst>
              </a:tr>
              <a:tr h="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dirty="0">
                          <a:latin typeface="游明朝 Demibold" panose="02020600000000000000" pitchFamily="18" charset="-128"/>
                          <a:ea typeface="游明朝 Demibold" panose="02020600000000000000" pitchFamily="18" charset="-128"/>
                        </a:rPr>
                        <a:t>40</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50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0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350,000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939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8579432"/>
                  </a:ext>
                </a:extLst>
              </a:tr>
              <a:tr h="357681">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dirty="0">
                          <a:latin typeface="游明朝 Demibold" panose="02020600000000000000" pitchFamily="18" charset="-128"/>
                          <a:ea typeface="游明朝 Demibold" panose="02020600000000000000" pitchFamily="18" charset="-128"/>
                        </a:rPr>
                        <a:t>50</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75</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396240" lvl="0" indent="0" algn="ctr" defTabSz="914400" eaLnBrk="1" fontAlgn="auto" latinLnBrk="0" hangingPunct="1">
                        <a:lnSpc>
                          <a:spcPct val="100000"/>
                        </a:lnSpc>
                        <a:spcBef>
                          <a:spcPts val="775"/>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400,000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939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25127766"/>
                  </a:ext>
                </a:extLst>
              </a:tr>
              <a:tr h="359027">
                <a:tc>
                  <a:txBody>
                    <a:bodyPr/>
                    <a:lstStyle/>
                    <a:p>
                      <a:r>
                        <a:rPr kumimoji="1" lang="en-US" altLang="ja-JP" dirty="0">
                          <a:latin typeface="游明朝 Demibold" panose="02020600000000000000" pitchFamily="18" charset="-128"/>
                          <a:ea typeface="游明朝 Demibold" panose="02020600000000000000" pitchFamily="18" charset="-128"/>
                        </a:rPr>
                        <a:t>75</a:t>
                      </a:r>
                      <a:r>
                        <a:rPr kumimoji="1" lang="ja-JP" altLang="en-US" dirty="0">
                          <a:latin typeface="游明朝 Demibold" panose="02020600000000000000" pitchFamily="18" charset="-128"/>
                          <a:ea typeface="游明朝 Demibold" panose="02020600000000000000" pitchFamily="18" charset="-128"/>
                        </a:rPr>
                        <a:t>名～</a:t>
                      </a:r>
                      <a:r>
                        <a:rPr kumimoji="1" lang="en-US" altLang="ja-JP" dirty="0">
                          <a:latin typeface="游明朝 Demibold" panose="02020600000000000000" pitchFamily="18" charset="-128"/>
                          <a:ea typeface="游明朝 Demibold" panose="02020600000000000000" pitchFamily="18" charset="-128"/>
                        </a:rPr>
                        <a:t>100</a:t>
                      </a:r>
                      <a:r>
                        <a:rPr kumimoji="1" lang="ja-JP" altLang="en-US" dirty="0">
                          <a:latin typeface="游明朝 Demibold" panose="02020600000000000000" pitchFamily="18" charset="-128"/>
                          <a:ea typeface="游明朝 Demibold" panose="02020600000000000000" pitchFamily="18" charset="-128"/>
                        </a:rPr>
                        <a:t>名未満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450,000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952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4615754"/>
                  </a:ext>
                </a:extLst>
              </a:tr>
              <a:tr h="371128">
                <a:tc>
                  <a:txBody>
                    <a:bodyPr/>
                    <a:lstStyle/>
                    <a:p>
                      <a:r>
                        <a:rPr kumimoji="1" lang="en-US" altLang="ja-JP" dirty="0">
                          <a:latin typeface="游明朝 Demibold" panose="02020600000000000000" pitchFamily="18" charset="-128"/>
                          <a:ea typeface="游明朝 Demibold" panose="02020600000000000000" pitchFamily="18" charset="-128"/>
                        </a:rPr>
                        <a:t>100</a:t>
                      </a:r>
                      <a:r>
                        <a:rPr kumimoji="1" lang="ja-JP" altLang="en-US" dirty="0">
                          <a:latin typeface="游明朝 Demibold" panose="02020600000000000000" pitchFamily="18" charset="-128"/>
                          <a:ea typeface="游明朝 Demibold" panose="02020600000000000000" pitchFamily="18" charset="-128"/>
                        </a:rPr>
                        <a:t>名以上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要相談</a:t>
                      </a:r>
                    </a:p>
                  </a:txBody>
                  <a:tcPr marL="0" marR="0" marT="1066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11096437"/>
                  </a:ext>
                </a:extLst>
              </a:tr>
              <a:tr h="371128">
                <a:tc>
                  <a:txBody>
                    <a:bodyPr/>
                    <a:lstStyle/>
                    <a:p>
                      <a:endParaRPr kumimoji="1" lang="ja-JP" altLang="en-US" dirty="0">
                        <a:latin typeface="游明朝 Demibold" panose="02020600000000000000" pitchFamily="18" charset="-128"/>
                        <a:ea typeface="游明朝 Demibold"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endParaRPr lang="ja-JP" altLang="en-US" sz="2000" spc="-50" dirty="0">
                        <a:solidFill>
                          <a:srgbClr val="404040"/>
                        </a:solidFill>
                        <a:latin typeface="游明朝 Demibold" panose="02020600000000000000" pitchFamily="18" charset="-128"/>
                        <a:ea typeface="游明朝 Demibold" panose="02020600000000000000" pitchFamily="18" charset="-128"/>
                        <a:cs typeface="游明朝"/>
                      </a:endParaRPr>
                    </a:p>
                  </a:txBody>
                  <a:tcPr marL="0" marR="0" marT="1066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2169545491"/>
                  </a:ext>
                </a:extLst>
              </a:tr>
              <a:tr h="371128">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ja-JP" altLang="en-US" sz="1800" spc="-40" dirty="0">
                          <a:solidFill>
                            <a:schemeClr val="tx1"/>
                          </a:solidFill>
                          <a:latin typeface="游明朝 Demibold" panose="02020600000000000000" pitchFamily="18" charset="-128"/>
                          <a:ea typeface="游明朝 Demibold" panose="02020600000000000000" pitchFamily="18" charset="-128"/>
                          <a:cs typeface="游明朝"/>
                        </a:rPr>
                        <a:t>厚生局の認可申</a:t>
                      </a:r>
                      <a:r>
                        <a:rPr lang="ja-JP" altLang="en-US" sz="1800" spc="-50" dirty="0">
                          <a:solidFill>
                            <a:schemeClr val="tx1"/>
                          </a:solidFill>
                          <a:latin typeface="游明朝 Demibold" panose="02020600000000000000" pitchFamily="18" charset="-128"/>
                          <a:ea typeface="游明朝 Demibold" panose="02020600000000000000" pitchFamily="18" charset="-128"/>
                          <a:cs typeface="游明朝"/>
                        </a:rPr>
                        <a:t>請費用</a:t>
                      </a:r>
                      <a:endParaRPr lang="ja-JP" altLang="en-US" sz="1800" dirty="0">
                        <a:solidFill>
                          <a:schemeClr val="tx1"/>
                        </a:solidFill>
                        <a:latin typeface="游明朝 Demibold" panose="02020600000000000000" pitchFamily="18" charset="-128"/>
                        <a:ea typeface="游明朝 Demibold" panose="02020600000000000000" pitchFamily="18" charset="-128"/>
                        <a:cs typeface="游明朝"/>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434340" lvl="0" indent="0" algn="ctr" defTabSz="914400" eaLnBrk="1" fontAlgn="auto" latinLnBrk="0" hangingPunct="1">
                        <a:lnSpc>
                          <a:spcPct val="100000"/>
                        </a:lnSpc>
                        <a:spcBef>
                          <a:spcPts val="740"/>
                        </a:spcBef>
                        <a:spcAft>
                          <a:spcPts val="0"/>
                        </a:spcAft>
                        <a:buClrTx/>
                        <a:buSzTx/>
                        <a:buFontTx/>
                        <a:buNone/>
                        <a:tabLst/>
                        <a:defRPr/>
                      </a:pPr>
                      <a:r>
                        <a:rPr lang="en-US" altLang="ja-JP" sz="2000" spc="-50" dirty="0">
                          <a:solidFill>
                            <a:srgbClr val="404040"/>
                          </a:solidFill>
                          <a:latin typeface="游明朝 Demibold" panose="02020600000000000000" pitchFamily="18" charset="-128"/>
                          <a:ea typeface="游明朝 Demibold" panose="02020600000000000000" pitchFamily="18" charset="-128"/>
                          <a:cs typeface="游明朝"/>
                        </a:rPr>
                        <a:t>200,000</a:t>
                      </a:r>
                      <a:r>
                        <a:rPr lang="ja-JP" altLang="en-US" sz="2000" spc="-50" dirty="0">
                          <a:solidFill>
                            <a:srgbClr val="404040"/>
                          </a:solidFill>
                          <a:latin typeface="游明朝 Demibold" panose="02020600000000000000" pitchFamily="18" charset="-128"/>
                          <a:ea typeface="游明朝 Demibold" panose="02020600000000000000" pitchFamily="18" charset="-128"/>
                          <a:cs typeface="游明朝"/>
                        </a:rPr>
                        <a:t>円</a:t>
                      </a:r>
                    </a:p>
                  </a:txBody>
                  <a:tcPr marL="0" marR="0" marT="1066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06739946"/>
                  </a:ext>
                </a:extLst>
              </a:tr>
            </a:tbl>
          </a:graphicData>
        </a:graphic>
      </p:graphicFrame>
      <p:pic>
        <p:nvPicPr>
          <p:cNvPr id="6" name="図 5">
            <a:extLst>
              <a:ext uri="{FF2B5EF4-FFF2-40B4-BE49-F238E27FC236}">
                <a16:creationId xmlns:a16="http://schemas.microsoft.com/office/drawing/2014/main" id="{23DDAD98-40FB-E5E8-CBAA-74C86D459327}"/>
              </a:ext>
            </a:extLst>
          </p:cNvPr>
          <p:cNvPicPr>
            <a:picLocks noChangeAspect="1"/>
          </p:cNvPicPr>
          <p:nvPr/>
        </p:nvPicPr>
        <p:blipFill>
          <a:blip r:embed="rId2"/>
          <a:stretch>
            <a:fillRect/>
          </a:stretch>
        </p:blipFill>
        <p:spPr>
          <a:xfrm>
            <a:off x="8915400" y="0"/>
            <a:ext cx="3014358" cy="656675"/>
          </a:xfrm>
          <a:prstGeom prst="rect">
            <a:avLst/>
          </a:prstGeom>
        </p:spPr>
      </p:pic>
      <p:pic>
        <p:nvPicPr>
          <p:cNvPr id="9" name="図 8">
            <a:extLst>
              <a:ext uri="{FF2B5EF4-FFF2-40B4-BE49-F238E27FC236}">
                <a16:creationId xmlns:a16="http://schemas.microsoft.com/office/drawing/2014/main" id="{95545723-55EC-75C4-4005-787412F83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025" y="164624"/>
            <a:ext cx="2362785" cy="399438"/>
          </a:xfrm>
          <a:prstGeom prst="rect">
            <a:avLst/>
          </a:prstGeom>
        </p:spPr>
      </p:pic>
      <p:sp>
        <p:nvSpPr>
          <p:cNvPr id="12" name="テキスト ボックス 11">
            <a:extLst>
              <a:ext uri="{FF2B5EF4-FFF2-40B4-BE49-F238E27FC236}">
                <a16:creationId xmlns:a16="http://schemas.microsoft.com/office/drawing/2014/main" id="{2BCF1BA0-07E5-211D-68A6-CDFB059A1FDA}"/>
              </a:ext>
            </a:extLst>
          </p:cNvPr>
          <p:cNvSpPr txBox="1"/>
          <p:nvPr/>
        </p:nvSpPr>
        <p:spPr>
          <a:xfrm>
            <a:off x="1696694" y="1204882"/>
            <a:ext cx="2031325" cy="369332"/>
          </a:xfrm>
          <a:prstGeom prst="rect">
            <a:avLst/>
          </a:prstGeom>
          <a:noFill/>
        </p:spPr>
        <p:txBody>
          <a:bodyPr wrap="none" rtlCol="0" anchor="ctr">
            <a:spAutoFit/>
          </a:bodyPr>
          <a:lstStyle/>
          <a:p>
            <a:r>
              <a:rPr kumimoji="1" lang="ja-JP" altLang="en-US" dirty="0">
                <a:solidFill>
                  <a:schemeClr val="bg1"/>
                </a:solidFill>
                <a:latin typeface="游明朝 Demibold" panose="02020600000000000000" pitchFamily="18" charset="-128"/>
                <a:ea typeface="游明朝 Demibold" panose="02020600000000000000" pitchFamily="18" charset="-128"/>
              </a:rPr>
              <a:t>社会保険加入者数</a:t>
            </a:r>
          </a:p>
        </p:txBody>
      </p:sp>
      <p:sp>
        <p:nvSpPr>
          <p:cNvPr id="13" name="テキスト ボックス 12">
            <a:extLst>
              <a:ext uri="{FF2B5EF4-FFF2-40B4-BE49-F238E27FC236}">
                <a16:creationId xmlns:a16="http://schemas.microsoft.com/office/drawing/2014/main" id="{F058BDB8-FE16-4339-9B02-D375C415BA5B}"/>
              </a:ext>
            </a:extLst>
          </p:cNvPr>
          <p:cNvSpPr txBox="1"/>
          <p:nvPr/>
        </p:nvSpPr>
        <p:spPr>
          <a:xfrm>
            <a:off x="1607457" y="740947"/>
            <a:ext cx="1338828" cy="369332"/>
          </a:xfrm>
          <a:prstGeom prst="rect">
            <a:avLst/>
          </a:prstGeom>
          <a:noFill/>
        </p:spPr>
        <p:txBody>
          <a:bodyPr wrap="none" rtlCol="0">
            <a:spAutoFit/>
          </a:bodyPr>
          <a:lstStyle/>
          <a:p>
            <a:r>
              <a:rPr kumimoji="1" lang="en-US" altLang="ja-JP" dirty="0">
                <a:solidFill>
                  <a:schemeClr val="bg1"/>
                </a:solidFill>
                <a:latin typeface="游明朝 Demibold" panose="02020600000000000000" pitchFamily="18" charset="-128"/>
                <a:ea typeface="游明朝 Demibold" panose="02020600000000000000" pitchFamily="18" charset="-128"/>
              </a:rPr>
              <a:t>※</a:t>
            </a:r>
            <a:r>
              <a:rPr kumimoji="1" lang="ja-JP" altLang="en-US" dirty="0">
                <a:solidFill>
                  <a:schemeClr val="bg1"/>
                </a:solidFill>
                <a:latin typeface="游明朝 Demibold" panose="02020600000000000000" pitchFamily="18" charset="-128"/>
                <a:ea typeface="游明朝 Demibold" panose="02020600000000000000" pitchFamily="18" charset="-128"/>
              </a:rPr>
              <a:t>税抜表記</a:t>
            </a:r>
          </a:p>
        </p:txBody>
      </p:sp>
      <p:sp>
        <p:nvSpPr>
          <p:cNvPr id="26" name="テキスト ボックス 25">
            <a:extLst>
              <a:ext uri="{FF2B5EF4-FFF2-40B4-BE49-F238E27FC236}">
                <a16:creationId xmlns:a16="http://schemas.microsoft.com/office/drawing/2014/main" id="{8FE4E2AE-EE14-4C1A-01B6-0AA43C3124A0}"/>
              </a:ext>
            </a:extLst>
          </p:cNvPr>
          <p:cNvSpPr txBox="1"/>
          <p:nvPr/>
        </p:nvSpPr>
        <p:spPr>
          <a:xfrm>
            <a:off x="1578429" y="5757959"/>
            <a:ext cx="9372600" cy="738664"/>
          </a:xfrm>
          <a:prstGeom prst="rect">
            <a:avLst/>
          </a:prstGeom>
          <a:noFill/>
        </p:spPr>
        <p:txBody>
          <a:bodyPr wrap="square" rtlCol="0">
            <a:spAutoFit/>
          </a:bodyPr>
          <a:lstStyle/>
          <a:p>
            <a:r>
              <a:rPr kumimoji="1" lang="ja-JP" altLang="en-US" sz="1400" spc="-25" dirty="0">
                <a:solidFill>
                  <a:srgbClr val="FF0000"/>
                </a:solidFill>
                <a:effectLst/>
                <a:latin typeface="游明朝 Demibold" panose="02020600000000000000" pitchFamily="18" charset="-128"/>
                <a:ea typeface="游明朝 Demibold" panose="02020600000000000000" pitchFamily="18" charset="-128"/>
                <a:cs typeface="游明朝" panose="02020400000000000000" pitchFamily="18" charset="-128"/>
              </a:rPr>
              <a:t>・</a:t>
            </a:r>
            <a:r>
              <a:rPr lang="ja-JP" altLang="en-US" sz="1400" spc="-25" dirty="0">
                <a:solidFill>
                  <a:srgbClr val="FF0000"/>
                </a:solidFill>
                <a:effectLst/>
                <a:latin typeface="游明朝 Demibold" panose="02020600000000000000" pitchFamily="18" charset="-128"/>
                <a:ea typeface="游明朝 Demibold" panose="02020600000000000000" pitchFamily="18" charset="-128"/>
                <a:cs typeface="游明朝" panose="02020400000000000000" pitchFamily="18" charset="-128"/>
              </a:rPr>
              <a:t>制度設計コンサル費用</a:t>
            </a:r>
            <a:endParaRPr lang="en-US" altLang="ja-JP" sz="1400" spc="-50" dirty="0">
              <a:solidFill>
                <a:srgbClr val="FF0000"/>
              </a:solidFill>
              <a:effectLst/>
              <a:latin typeface="游明朝 Demibold" panose="02020600000000000000" pitchFamily="18" charset="-128"/>
              <a:ea typeface="游明朝 Demibold" panose="02020600000000000000" pitchFamily="18" charset="-128"/>
              <a:cs typeface="游明朝" panose="02020400000000000000" pitchFamily="18" charset="-128"/>
            </a:endParaRPr>
          </a:p>
          <a:p>
            <a:r>
              <a:rPr lang="ja-JP" altLang="en-US" sz="1400" spc="-20" dirty="0">
                <a:solidFill>
                  <a:schemeClr val="tx2"/>
                </a:solidFill>
                <a:effectLst/>
                <a:latin typeface="游明朝 Demibold" panose="02020600000000000000" pitchFamily="18" charset="-128"/>
                <a:ea typeface="游明朝 Demibold" panose="02020600000000000000" pitchFamily="18" charset="-128"/>
                <a:cs typeface="游明朝" panose="02020400000000000000" pitchFamily="18" charset="-128"/>
              </a:rPr>
              <a:t>⇒申請に必要な書類の整備、就業規則の添削、加入者の登録手続き、掛金の設定、個人ごとの個別相談、</a:t>
            </a:r>
          </a:p>
          <a:p>
            <a:r>
              <a:rPr lang="ja-JP" altLang="en-US" sz="1400" spc="-20" dirty="0">
                <a:solidFill>
                  <a:schemeClr val="tx2"/>
                </a:solidFill>
                <a:effectLst/>
                <a:latin typeface="游明朝 Demibold" panose="02020600000000000000" pitchFamily="18" charset="-128"/>
                <a:ea typeface="游明朝 Demibold" panose="02020600000000000000" pitchFamily="18" charset="-128"/>
                <a:cs typeface="游明朝" panose="02020400000000000000" pitchFamily="18" charset="-128"/>
              </a:rPr>
              <a:t>　会社説明会の実施、会計処理・給与明細ご担当者様への説明などにかかる費用となります。</a:t>
            </a:r>
            <a:endParaRPr kumimoji="1" lang="ja-JP" altLang="en-US" sz="1400" dirty="0">
              <a:solidFill>
                <a:srgbClr val="FF0000"/>
              </a:solidFill>
            </a:endParaRPr>
          </a:p>
        </p:txBody>
      </p:sp>
      <p:sp>
        <p:nvSpPr>
          <p:cNvPr id="30" name="正方形/長方形 29">
            <a:extLst>
              <a:ext uri="{FF2B5EF4-FFF2-40B4-BE49-F238E27FC236}">
                <a16:creationId xmlns:a16="http://schemas.microsoft.com/office/drawing/2014/main" id="{9E8A4314-51AC-2C28-2F46-721EB23294B8}"/>
              </a:ext>
            </a:extLst>
          </p:cNvPr>
          <p:cNvSpPr/>
          <p:nvPr/>
        </p:nvSpPr>
        <p:spPr>
          <a:xfrm>
            <a:off x="1585686" y="5757959"/>
            <a:ext cx="8991600" cy="754302"/>
          </a:xfrm>
          <a:prstGeom prst="rect">
            <a:avLst/>
          </a:prstGeom>
          <a:noFill/>
          <a:ln w="127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AD7FF6D8-873D-F1C6-653E-88396F7BEA29}"/>
              </a:ext>
            </a:extLst>
          </p:cNvPr>
          <p:cNvSpPr txBox="1"/>
          <p:nvPr/>
        </p:nvSpPr>
        <p:spPr>
          <a:xfrm>
            <a:off x="3062836" y="3246357"/>
            <a:ext cx="6125670" cy="369332"/>
          </a:xfrm>
          <a:prstGeom prst="rect">
            <a:avLst/>
          </a:prstGeom>
          <a:noFill/>
        </p:spPr>
        <p:txBody>
          <a:bodyPr wrap="square">
            <a:spAutoFit/>
          </a:bodyPr>
          <a:lstStyle/>
          <a:p>
            <a:endParaRPr lang="ja-JP" altLang="en-US" dirty="0"/>
          </a:p>
        </p:txBody>
      </p:sp>
      <p:sp>
        <p:nvSpPr>
          <p:cNvPr id="3" name="object 5">
            <a:extLst>
              <a:ext uri="{FF2B5EF4-FFF2-40B4-BE49-F238E27FC236}">
                <a16:creationId xmlns:a16="http://schemas.microsoft.com/office/drawing/2014/main" id="{2A7C91BA-70D6-6227-51EB-DA2F8A272BAD}"/>
              </a:ext>
            </a:extLst>
          </p:cNvPr>
          <p:cNvSpPr txBox="1"/>
          <p:nvPr/>
        </p:nvSpPr>
        <p:spPr>
          <a:xfrm>
            <a:off x="8839200" y="6527305"/>
            <a:ext cx="3352800" cy="119905"/>
          </a:xfrm>
          <a:prstGeom prst="rect">
            <a:avLst/>
          </a:prstGeom>
        </p:spPr>
        <p:txBody>
          <a:bodyPr vert="horz" wrap="square" lIns="0" tIns="12065" rIns="0" bIns="0" rtlCol="0">
            <a:spAutoFit/>
          </a:bodyPr>
          <a:lstStyle/>
          <a:p>
            <a:pPr marL="38100">
              <a:spcBef>
                <a:spcPts val="95"/>
              </a:spcBef>
              <a:tabLst>
                <a:tab pos="1356995" algn="l"/>
              </a:tabLst>
            </a:pPr>
            <a:r>
              <a:rPr kumimoji="1" lang="en-US" altLang="ja-JP" sz="700" dirty="0">
                <a:solidFill>
                  <a:schemeClr val="bg1">
                    <a:lumMod val="65000"/>
                  </a:schemeClr>
                </a:solidFill>
                <a:latin typeface="ＭＳ 明朝" panose="02020609040205080304" pitchFamily="17" charset="-128"/>
                <a:ea typeface="ＭＳ 明朝" panose="02020609040205080304" pitchFamily="17" charset="-128"/>
              </a:rPr>
              <a:t>©</a:t>
            </a:r>
            <a:r>
              <a:rPr lang="en-US" altLang="ja-JP" sz="700" dirty="0">
                <a:solidFill>
                  <a:schemeClr val="bg1">
                    <a:lumMod val="65000"/>
                  </a:schemeClr>
                </a:solidFill>
                <a:latin typeface="ＭＳ 明朝" panose="02020609040205080304" pitchFamily="17" charset="-128"/>
                <a:ea typeface="ＭＳ 明朝" panose="02020609040205080304" pitchFamily="17" charset="-128"/>
              </a:rPr>
              <a:t> 2025 </a:t>
            </a:r>
            <a:r>
              <a:rPr lang="en" altLang="ja-JP" sz="700" dirty="0">
                <a:solidFill>
                  <a:schemeClr val="bg1">
                    <a:lumMod val="65000"/>
                  </a:schemeClr>
                </a:solidFill>
                <a:latin typeface="ＭＳ 明朝" panose="02020609040205080304" pitchFamily="17" charset="-128"/>
                <a:ea typeface="ＭＳ 明朝" panose="02020609040205080304" pitchFamily="17" charset="-128"/>
              </a:rPr>
              <a:t>Labor and Social Security Attorney Corporation Business Partner</a:t>
            </a:r>
            <a:r>
              <a:rPr kumimoji="1" lang="ja-JP" altLang="en-US" sz="700" dirty="0">
                <a:solidFill>
                  <a:schemeClr val="bg1">
                    <a:lumMod val="65000"/>
                  </a:schemeClr>
                </a:solidFill>
                <a:latin typeface="ＭＳ 明朝" panose="02020609040205080304" pitchFamily="17" charset="-128"/>
                <a:ea typeface="ＭＳ 明朝" panose="02020609040205080304" pitchFamily="17" charset="-128"/>
              </a:rPr>
              <a:t> </a:t>
            </a:r>
            <a:endParaRPr kumimoji="1" lang="en-US" altLang="ja-JP" sz="1000" spc="-25" dirty="0">
              <a:solidFill>
                <a:srgbClr val="898583"/>
              </a:solidFill>
              <a:latin typeface="Arial"/>
              <a:ea typeface="ＭＳ 明朝" panose="02020609040205080304" pitchFamily="17" charset="-128"/>
              <a:cs typeface="Arial"/>
            </a:endParaRPr>
          </a:p>
        </p:txBody>
      </p:sp>
    </p:spTree>
    <p:extLst>
      <p:ext uri="{BB962C8B-B14F-4D97-AF65-F5344CB8AC3E}">
        <p14:creationId xmlns:p14="http://schemas.microsoft.com/office/powerpoint/2010/main" val="3384882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47738</TotalTime>
  <Words>2419</Words>
  <Application>Microsoft Office PowerPoint</Application>
  <PresentationFormat>ワイド画面</PresentationFormat>
  <Paragraphs>410</Paragraphs>
  <Slides>31</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31</vt:i4>
      </vt:variant>
    </vt:vector>
  </HeadingPairs>
  <TitlesOfParts>
    <vt:vector size="42" baseType="lpstr">
      <vt:lpstr>BIZ UDPゴシック</vt:lpstr>
      <vt:lpstr>HGP創英ﾌﾟﾚｾﾞﾝｽEB</vt:lpstr>
      <vt:lpstr>ＭＳ 明朝</vt:lpstr>
      <vt:lpstr>Noto Sans JP Bold</vt:lpstr>
      <vt:lpstr>メイリオ</vt:lpstr>
      <vt:lpstr>游ゴシック</vt:lpstr>
      <vt:lpstr>游ゴシック Medium</vt:lpstr>
      <vt:lpstr>游明朝 Demibold</vt:lpstr>
      <vt:lpstr>Arial</vt:lpstr>
      <vt:lpstr>Calibri</vt:lpstr>
      <vt:lpstr>Office Theme</vt:lpstr>
      <vt:lpstr>企業型確定拠出年金（企業型DC）とは何か？</vt:lpstr>
      <vt:lpstr>企業型確定拠出年金について</vt:lpstr>
      <vt:lpstr>企業型確定拠出年金について②</vt:lpstr>
      <vt:lpstr>企業型拠出年金について③</vt:lpstr>
      <vt:lpstr>ファイナンシャル・ウェルビーイング実現に向けた企業型DCのニーズ</vt:lpstr>
      <vt:lpstr>5つのウェルビーイング領域</vt:lpstr>
      <vt:lpstr>Well-beingによる効果</vt:lpstr>
      <vt:lpstr>老後の必要資金</vt:lpstr>
      <vt:lpstr>応募意欲が高まる制度・人事施策  </vt:lpstr>
      <vt:lpstr>物価高の状況</vt:lpstr>
      <vt:lpstr>物価上昇による商品の値上がり</vt:lpstr>
      <vt:lpstr>毎年、1万円貯金した場合</vt:lpstr>
      <vt:lpstr>企業拠出＋選択制DCについて</vt:lpstr>
      <vt:lpstr>PowerPoint プレゼンテーション</vt:lpstr>
      <vt:lpstr>PowerPoint プレゼンテーション</vt:lpstr>
      <vt:lpstr>受け取れる金額の差（15年）</vt:lpstr>
      <vt:lpstr>受け取れる金額の差（30年）</vt:lpstr>
      <vt:lpstr>PowerPoint プレゼンテーション</vt:lpstr>
      <vt:lpstr>PowerPoint プレゼンテーション</vt:lpstr>
      <vt:lpstr>柔軟な制度設計</vt:lpstr>
      <vt:lpstr>選択制DCについて</vt:lpstr>
      <vt:lpstr>企業拠出＋選択制DC</vt:lpstr>
      <vt:lpstr>選択制DCの仕組み</vt:lpstr>
      <vt:lpstr>等級表</vt:lpstr>
      <vt:lpstr>従業員向け金融教育</vt:lpstr>
      <vt:lpstr>企業に求めること</vt:lpstr>
      <vt:lpstr>金融リテラシー度と働く目的</vt:lpstr>
      <vt:lpstr>加入後の従業員サポート体制</vt:lpstr>
      <vt:lpstr>受取時の課税</vt:lpstr>
      <vt:lpstr>導入費用</vt:lpstr>
      <vt:lpstr>社会保険加入者数毎の制度設計コンサル費用一覧表</vt:lpstr>
    </vt:vector>
  </TitlesOfParts>
  <Manager>農林中金バリューインベストメンツ株式会社</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農林中金バリューインベストメンツ株式会社</dc:creator>
  <cp:lastModifiedBy>野口 啓佑</cp:lastModifiedBy>
  <cp:revision>73</cp:revision>
  <cp:lastPrinted>2024-07-19T12:10:18Z</cp:lastPrinted>
  <dcterms:created xsi:type="dcterms:W3CDTF">2024-07-19T07:36:31Z</dcterms:created>
  <dcterms:modified xsi:type="dcterms:W3CDTF">2025-11-25T09:31:36Z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2024-04-15T00:00:00Z</vt:filetime>
  </property>
  <property fmtid="{D5CDD505-2E9C-101B-9397-08002B2CF9AE}" pid="3" name="Creator">
    <vt:lpwstr>PowerPoint 用 Acrobat PDFMaker 17</vt:lpwstr>
  </property>
  <property fmtid="{D5CDD505-2E9C-101B-9397-08002B2CF9AE}" pid="4" name="LastSaved">
    <vt:filetime>2024-07-19T00:00:00Z</vt:filetime>
  </property>
  <property fmtid="{D5CDD505-2E9C-101B-9397-08002B2CF9AE}" pid="5" name="Producer">
    <vt:lpwstr>Adobe PDF Library 17.11.238</vt:lpwstr>
  </property>
</Properties>
</file>