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61" r:id="rId4"/>
    <p:sldId id="258" r:id="rId5"/>
    <p:sldId id="259" r:id="rId6"/>
    <p:sldId id="260" r:id="rId7"/>
    <p:sldId id="285" r:id="rId8"/>
    <p:sldId id="262" r:id="rId9"/>
    <p:sldId id="263" r:id="rId10"/>
    <p:sldId id="264" r:id="rId11"/>
    <p:sldId id="265" r:id="rId12"/>
    <p:sldId id="266" r:id="rId13"/>
    <p:sldId id="267" r:id="rId14"/>
    <p:sldId id="268" r:id="rId15"/>
    <p:sldId id="269" r:id="rId16"/>
    <p:sldId id="273" r:id="rId17"/>
    <p:sldId id="270" r:id="rId18"/>
    <p:sldId id="271" r:id="rId19"/>
    <p:sldId id="275" r:id="rId20"/>
    <p:sldId id="276" r:id="rId21"/>
    <p:sldId id="277" r:id="rId22"/>
    <p:sldId id="283" r:id="rId23"/>
    <p:sldId id="278" r:id="rId24"/>
    <p:sldId id="281" r:id="rId25"/>
    <p:sldId id="282" r:id="rId26"/>
    <p:sldId id="284" r:id="rId27"/>
    <p:sldId id="279" r:id="rId28"/>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092"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48811"/>
    <p:restoredTop sz="94651"/>
  </p:normalViewPr>
  <p:slideViewPr>
    <p:cSldViewPr snapToGrid="0" snapToObjects="1" showGuides="1">
      <p:cViewPr varScale="1">
        <p:scale>
          <a:sx n="33" d="100"/>
          <a:sy n="33" d="100"/>
        </p:scale>
        <p:origin x="240" y="1856"/>
      </p:cViewPr>
      <p:guideLst>
        <p:guide orient="horz" pos="2092"/>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DCA63DB-D1C3-D84D-A232-19CA7AA2AA93}"/>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09900CDD-6100-D441-BBED-AF965EC617A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A51D9AFC-DD21-D546-812E-4C33168C367F}"/>
              </a:ext>
            </a:extLst>
          </p:cNvPr>
          <p:cNvSpPr>
            <a:spLocks noGrp="1"/>
          </p:cNvSpPr>
          <p:nvPr>
            <p:ph type="dt" sz="half" idx="10"/>
          </p:nvPr>
        </p:nvSpPr>
        <p:spPr/>
        <p:txBody>
          <a:bodyPr/>
          <a:lstStyle/>
          <a:p>
            <a:fld id="{845DA264-E6B5-AD4C-8E48-38E578D60CF2}" type="datetimeFigureOut">
              <a:rPr kumimoji="1" lang="ja-JP" altLang="en-US" smtClean="0"/>
              <a:t>2022/4/11</a:t>
            </a:fld>
            <a:endParaRPr kumimoji="1" lang="ja-JP" altLang="en-US"/>
          </a:p>
        </p:txBody>
      </p:sp>
      <p:sp>
        <p:nvSpPr>
          <p:cNvPr id="5" name="フッター プレースホルダー 4">
            <a:extLst>
              <a:ext uri="{FF2B5EF4-FFF2-40B4-BE49-F238E27FC236}">
                <a16:creationId xmlns:a16="http://schemas.microsoft.com/office/drawing/2014/main" id="{695A2D3A-D0FD-7742-8029-632B158F562D}"/>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B9CCBCB4-F637-5743-81D5-A1FDA517669E}"/>
              </a:ext>
            </a:extLst>
          </p:cNvPr>
          <p:cNvSpPr>
            <a:spLocks noGrp="1"/>
          </p:cNvSpPr>
          <p:nvPr>
            <p:ph type="sldNum" sz="quarter" idx="12"/>
          </p:nvPr>
        </p:nvSpPr>
        <p:spPr/>
        <p:txBody>
          <a:bodyPr/>
          <a:lstStyle/>
          <a:p>
            <a:fld id="{0F820850-30F4-1F4D-B4A0-8ADA2EBB69A6}" type="slidenum">
              <a:rPr kumimoji="1" lang="ja-JP" altLang="en-US" smtClean="0"/>
              <a:t>‹#›</a:t>
            </a:fld>
            <a:endParaRPr kumimoji="1" lang="ja-JP" altLang="en-US"/>
          </a:p>
        </p:txBody>
      </p:sp>
    </p:spTree>
    <p:extLst>
      <p:ext uri="{BB962C8B-B14F-4D97-AF65-F5344CB8AC3E}">
        <p14:creationId xmlns:p14="http://schemas.microsoft.com/office/powerpoint/2010/main" val="9785292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11C1D4C-A9DE-5E48-9F41-0BD1532031BC}"/>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335D7B75-BAAA-F945-8349-427FD418EC8F}"/>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80714878-21D5-734B-B986-4987D631F56B}"/>
              </a:ext>
            </a:extLst>
          </p:cNvPr>
          <p:cNvSpPr>
            <a:spLocks noGrp="1"/>
          </p:cNvSpPr>
          <p:nvPr>
            <p:ph type="dt" sz="half" idx="10"/>
          </p:nvPr>
        </p:nvSpPr>
        <p:spPr/>
        <p:txBody>
          <a:bodyPr/>
          <a:lstStyle/>
          <a:p>
            <a:fld id="{845DA264-E6B5-AD4C-8E48-38E578D60CF2}" type="datetimeFigureOut">
              <a:rPr kumimoji="1" lang="ja-JP" altLang="en-US" smtClean="0"/>
              <a:t>2022/4/11</a:t>
            </a:fld>
            <a:endParaRPr kumimoji="1" lang="ja-JP" altLang="en-US"/>
          </a:p>
        </p:txBody>
      </p:sp>
      <p:sp>
        <p:nvSpPr>
          <p:cNvPr id="5" name="フッター プレースホルダー 4">
            <a:extLst>
              <a:ext uri="{FF2B5EF4-FFF2-40B4-BE49-F238E27FC236}">
                <a16:creationId xmlns:a16="http://schemas.microsoft.com/office/drawing/2014/main" id="{10B93646-B293-A544-A90E-0D89423F1AE7}"/>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323F5B57-2B6E-1145-95A3-8AEA008D9F0D}"/>
              </a:ext>
            </a:extLst>
          </p:cNvPr>
          <p:cNvSpPr>
            <a:spLocks noGrp="1"/>
          </p:cNvSpPr>
          <p:nvPr>
            <p:ph type="sldNum" sz="quarter" idx="12"/>
          </p:nvPr>
        </p:nvSpPr>
        <p:spPr/>
        <p:txBody>
          <a:bodyPr/>
          <a:lstStyle/>
          <a:p>
            <a:fld id="{0F820850-30F4-1F4D-B4A0-8ADA2EBB69A6}" type="slidenum">
              <a:rPr kumimoji="1" lang="ja-JP" altLang="en-US" smtClean="0"/>
              <a:t>‹#›</a:t>
            </a:fld>
            <a:endParaRPr kumimoji="1" lang="ja-JP" altLang="en-US"/>
          </a:p>
        </p:txBody>
      </p:sp>
    </p:spTree>
    <p:extLst>
      <p:ext uri="{BB962C8B-B14F-4D97-AF65-F5344CB8AC3E}">
        <p14:creationId xmlns:p14="http://schemas.microsoft.com/office/powerpoint/2010/main" val="28681175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4601BAFB-8FFE-644D-B19D-1BD56DA35D6E}"/>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EA019634-5C89-FD4E-9783-8621D6F128AB}"/>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E78A8E9D-A35B-0A42-92FC-1874596E9CC9}"/>
              </a:ext>
            </a:extLst>
          </p:cNvPr>
          <p:cNvSpPr>
            <a:spLocks noGrp="1"/>
          </p:cNvSpPr>
          <p:nvPr>
            <p:ph type="dt" sz="half" idx="10"/>
          </p:nvPr>
        </p:nvSpPr>
        <p:spPr/>
        <p:txBody>
          <a:bodyPr/>
          <a:lstStyle/>
          <a:p>
            <a:fld id="{845DA264-E6B5-AD4C-8E48-38E578D60CF2}" type="datetimeFigureOut">
              <a:rPr kumimoji="1" lang="ja-JP" altLang="en-US" smtClean="0"/>
              <a:t>2022/4/11</a:t>
            </a:fld>
            <a:endParaRPr kumimoji="1" lang="ja-JP" altLang="en-US"/>
          </a:p>
        </p:txBody>
      </p:sp>
      <p:sp>
        <p:nvSpPr>
          <p:cNvPr id="5" name="フッター プレースホルダー 4">
            <a:extLst>
              <a:ext uri="{FF2B5EF4-FFF2-40B4-BE49-F238E27FC236}">
                <a16:creationId xmlns:a16="http://schemas.microsoft.com/office/drawing/2014/main" id="{35A633F8-744E-4E4D-AC27-CCA5746508F6}"/>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7BFC182D-EADD-D844-A5BF-13E3DCDF7813}"/>
              </a:ext>
            </a:extLst>
          </p:cNvPr>
          <p:cNvSpPr>
            <a:spLocks noGrp="1"/>
          </p:cNvSpPr>
          <p:nvPr>
            <p:ph type="sldNum" sz="quarter" idx="12"/>
          </p:nvPr>
        </p:nvSpPr>
        <p:spPr/>
        <p:txBody>
          <a:bodyPr/>
          <a:lstStyle/>
          <a:p>
            <a:fld id="{0F820850-30F4-1F4D-B4A0-8ADA2EBB69A6}" type="slidenum">
              <a:rPr kumimoji="1" lang="ja-JP" altLang="en-US" smtClean="0"/>
              <a:t>‹#›</a:t>
            </a:fld>
            <a:endParaRPr kumimoji="1" lang="ja-JP" altLang="en-US"/>
          </a:p>
        </p:txBody>
      </p:sp>
    </p:spTree>
    <p:extLst>
      <p:ext uri="{BB962C8B-B14F-4D97-AF65-F5344CB8AC3E}">
        <p14:creationId xmlns:p14="http://schemas.microsoft.com/office/powerpoint/2010/main" val="8452043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ED3CFE0-0D7A-2B4F-82F4-60D78080F82B}"/>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59D784C7-6795-C44F-A122-B4B437C4F4A8}"/>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12E0C6A3-0993-0D47-BFAE-0C1BF614C969}"/>
              </a:ext>
            </a:extLst>
          </p:cNvPr>
          <p:cNvSpPr>
            <a:spLocks noGrp="1"/>
          </p:cNvSpPr>
          <p:nvPr>
            <p:ph type="dt" sz="half" idx="10"/>
          </p:nvPr>
        </p:nvSpPr>
        <p:spPr/>
        <p:txBody>
          <a:bodyPr/>
          <a:lstStyle/>
          <a:p>
            <a:fld id="{845DA264-E6B5-AD4C-8E48-38E578D60CF2}" type="datetimeFigureOut">
              <a:rPr kumimoji="1" lang="ja-JP" altLang="en-US" smtClean="0"/>
              <a:t>2022/4/11</a:t>
            </a:fld>
            <a:endParaRPr kumimoji="1" lang="ja-JP" altLang="en-US"/>
          </a:p>
        </p:txBody>
      </p:sp>
      <p:sp>
        <p:nvSpPr>
          <p:cNvPr id="5" name="フッター プレースホルダー 4">
            <a:extLst>
              <a:ext uri="{FF2B5EF4-FFF2-40B4-BE49-F238E27FC236}">
                <a16:creationId xmlns:a16="http://schemas.microsoft.com/office/drawing/2014/main" id="{3A83598C-6C0C-9F47-B661-F662DADE0C13}"/>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4B766E3D-87F2-5444-A069-73A0B1184557}"/>
              </a:ext>
            </a:extLst>
          </p:cNvPr>
          <p:cNvSpPr>
            <a:spLocks noGrp="1"/>
          </p:cNvSpPr>
          <p:nvPr>
            <p:ph type="sldNum" sz="quarter" idx="12"/>
          </p:nvPr>
        </p:nvSpPr>
        <p:spPr/>
        <p:txBody>
          <a:bodyPr/>
          <a:lstStyle/>
          <a:p>
            <a:fld id="{0F820850-30F4-1F4D-B4A0-8ADA2EBB69A6}" type="slidenum">
              <a:rPr kumimoji="1" lang="ja-JP" altLang="en-US" smtClean="0"/>
              <a:t>‹#›</a:t>
            </a:fld>
            <a:endParaRPr kumimoji="1" lang="ja-JP" altLang="en-US"/>
          </a:p>
        </p:txBody>
      </p:sp>
    </p:spTree>
    <p:extLst>
      <p:ext uri="{BB962C8B-B14F-4D97-AF65-F5344CB8AC3E}">
        <p14:creationId xmlns:p14="http://schemas.microsoft.com/office/powerpoint/2010/main" val="8603107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1FAAC74-98E5-2E4F-8741-DBEC162BF581}"/>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0F7D1699-CCBB-634F-AE5D-77EBF05070A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DE0C22EA-AC7F-1C43-9DD6-318F5C54092F}"/>
              </a:ext>
            </a:extLst>
          </p:cNvPr>
          <p:cNvSpPr>
            <a:spLocks noGrp="1"/>
          </p:cNvSpPr>
          <p:nvPr>
            <p:ph type="dt" sz="half" idx="10"/>
          </p:nvPr>
        </p:nvSpPr>
        <p:spPr/>
        <p:txBody>
          <a:bodyPr/>
          <a:lstStyle/>
          <a:p>
            <a:fld id="{845DA264-E6B5-AD4C-8E48-38E578D60CF2}" type="datetimeFigureOut">
              <a:rPr kumimoji="1" lang="ja-JP" altLang="en-US" smtClean="0"/>
              <a:t>2022/4/11</a:t>
            </a:fld>
            <a:endParaRPr kumimoji="1" lang="ja-JP" altLang="en-US"/>
          </a:p>
        </p:txBody>
      </p:sp>
      <p:sp>
        <p:nvSpPr>
          <p:cNvPr id="5" name="フッター プレースホルダー 4">
            <a:extLst>
              <a:ext uri="{FF2B5EF4-FFF2-40B4-BE49-F238E27FC236}">
                <a16:creationId xmlns:a16="http://schemas.microsoft.com/office/drawing/2014/main" id="{DA6A63A2-65E2-F147-878F-DF8968DF7A75}"/>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B8BFDE09-E160-E448-9BE9-ADBA24C8F03D}"/>
              </a:ext>
            </a:extLst>
          </p:cNvPr>
          <p:cNvSpPr>
            <a:spLocks noGrp="1"/>
          </p:cNvSpPr>
          <p:nvPr>
            <p:ph type="sldNum" sz="quarter" idx="12"/>
          </p:nvPr>
        </p:nvSpPr>
        <p:spPr/>
        <p:txBody>
          <a:bodyPr/>
          <a:lstStyle/>
          <a:p>
            <a:fld id="{0F820850-30F4-1F4D-B4A0-8ADA2EBB69A6}" type="slidenum">
              <a:rPr kumimoji="1" lang="ja-JP" altLang="en-US" smtClean="0"/>
              <a:t>‹#›</a:t>
            </a:fld>
            <a:endParaRPr kumimoji="1" lang="ja-JP" altLang="en-US"/>
          </a:p>
        </p:txBody>
      </p:sp>
    </p:spTree>
    <p:extLst>
      <p:ext uri="{BB962C8B-B14F-4D97-AF65-F5344CB8AC3E}">
        <p14:creationId xmlns:p14="http://schemas.microsoft.com/office/powerpoint/2010/main" val="21955946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C84032D-73EB-8B4C-AAC8-0ECDC8AD987C}"/>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9C1BEAE4-398B-0B4B-B488-C8269A40A11F}"/>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7F06158F-EDD5-CD45-9FDA-048A7A79EB34}"/>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ACD0853A-846C-9948-98C2-A2FB5A4CC322}"/>
              </a:ext>
            </a:extLst>
          </p:cNvPr>
          <p:cNvSpPr>
            <a:spLocks noGrp="1"/>
          </p:cNvSpPr>
          <p:nvPr>
            <p:ph type="dt" sz="half" idx="10"/>
          </p:nvPr>
        </p:nvSpPr>
        <p:spPr/>
        <p:txBody>
          <a:bodyPr/>
          <a:lstStyle/>
          <a:p>
            <a:fld id="{845DA264-E6B5-AD4C-8E48-38E578D60CF2}" type="datetimeFigureOut">
              <a:rPr kumimoji="1" lang="ja-JP" altLang="en-US" smtClean="0"/>
              <a:t>2022/4/11</a:t>
            </a:fld>
            <a:endParaRPr kumimoji="1" lang="ja-JP" altLang="en-US"/>
          </a:p>
        </p:txBody>
      </p:sp>
      <p:sp>
        <p:nvSpPr>
          <p:cNvPr id="6" name="フッター プレースホルダー 5">
            <a:extLst>
              <a:ext uri="{FF2B5EF4-FFF2-40B4-BE49-F238E27FC236}">
                <a16:creationId xmlns:a16="http://schemas.microsoft.com/office/drawing/2014/main" id="{9CBA771E-A156-0C4C-9326-0BB0FE35AF03}"/>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61A018BC-4B3C-1E4B-8E62-A8B85615F5CA}"/>
              </a:ext>
            </a:extLst>
          </p:cNvPr>
          <p:cNvSpPr>
            <a:spLocks noGrp="1"/>
          </p:cNvSpPr>
          <p:nvPr>
            <p:ph type="sldNum" sz="quarter" idx="12"/>
          </p:nvPr>
        </p:nvSpPr>
        <p:spPr/>
        <p:txBody>
          <a:bodyPr/>
          <a:lstStyle/>
          <a:p>
            <a:fld id="{0F820850-30F4-1F4D-B4A0-8ADA2EBB69A6}" type="slidenum">
              <a:rPr kumimoji="1" lang="ja-JP" altLang="en-US" smtClean="0"/>
              <a:t>‹#›</a:t>
            </a:fld>
            <a:endParaRPr kumimoji="1" lang="ja-JP" altLang="en-US"/>
          </a:p>
        </p:txBody>
      </p:sp>
    </p:spTree>
    <p:extLst>
      <p:ext uri="{BB962C8B-B14F-4D97-AF65-F5344CB8AC3E}">
        <p14:creationId xmlns:p14="http://schemas.microsoft.com/office/powerpoint/2010/main" val="32362293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5A53042-C273-7843-B08A-E5DFD1D9B66E}"/>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8BB07098-9DA4-3F46-B6D4-650FCE688F2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C6411321-E036-9C47-91F6-35949042EF86}"/>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9C300D6A-0C1F-1343-AA9C-B2BCB1ACE76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AB62FA89-13FF-6A4D-82E7-20E4555A009E}"/>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1FE711F6-8DD8-234A-ABA0-7522F3C21AFA}"/>
              </a:ext>
            </a:extLst>
          </p:cNvPr>
          <p:cNvSpPr>
            <a:spLocks noGrp="1"/>
          </p:cNvSpPr>
          <p:nvPr>
            <p:ph type="dt" sz="half" idx="10"/>
          </p:nvPr>
        </p:nvSpPr>
        <p:spPr/>
        <p:txBody>
          <a:bodyPr/>
          <a:lstStyle/>
          <a:p>
            <a:fld id="{845DA264-E6B5-AD4C-8E48-38E578D60CF2}" type="datetimeFigureOut">
              <a:rPr kumimoji="1" lang="ja-JP" altLang="en-US" smtClean="0"/>
              <a:t>2022/4/11</a:t>
            </a:fld>
            <a:endParaRPr kumimoji="1" lang="ja-JP" altLang="en-US"/>
          </a:p>
        </p:txBody>
      </p:sp>
      <p:sp>
        <p:nvSpPr>
          <p:cNvPr id="8" name="フッター プレースホルダー 7">
            <a:extLst>
              <a:ext uri="{FF2B5EF4-FFF2-40B4-BE49-F238E27FC236}">
                <a16:creationId xmlns:a16="http://schemas.microsoft.com/office/drawing/2014/main" id="{2DC7D1BC-BC84-2F48-811A-165C0EFF777A}"/>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E782EB33-91E8-8B42-9A51-E855DDD0B220}"/>
              </a:ext>
            </a:extLst>
          </p:cNvPr>
          <p:cNvSpPr>
            <a:spLocks noGrp="1"/>
          </p:cNvSpPr>
          <p:nvPr>
            <p:ph type="sldNum" sz="quarter" idx="12"/>
          </p:nvPr>
        </p:nvSpPr>
        <p:spPr/>
        <p:txBody>
          <a:bodyPr/>
          <a:lstStyle/>
          <a:p>
            <a:fld id="{0F820850-30F4-1F4D-B4A0-8ADA2EBB69A6}" type="slidenum">
              <a:rPr kumimoji="1" lang="ja-JP" altLang="en-US" smtClean="0"/>
              <a:t>‹#›</a:t>
            </a:fld>
            <a:endParaRPr kumimoji="1" lang="ja-JP" altLang="en-US"/>
          </a:p>
        </p:txBody>
      </p:sp>
    </p:spTree>
    <p:extLst>
      <p:ext uri="{BB962C8B-B14F-4D97-AF65-F5344CB8AC3E}">
        <p14:creationId xmlns:p14="http://schemas.microsoft.com/office/powerpoint/2010/main" val="14434320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573D2A4-EE23-6845-8B95-E73ADE30D2D6}"/>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EAA6C944-4014-9342-8EEB-272BD4DE8A5F}"/>
              </a:ext>
            </a:extLst>
          </p:cNvPr>
          <p:cNvSpPr>
            <a:spLocks noGrp="1"/>
          </p:cNvSpPr>
          <p:nvPr>
            <p:ph type="dt" sz="half" idx="10"/>
          </p:nvPr>
        </p:nvSpPr>
        <p:spPr/>
        <p:txBody>
          <a:bodyPr/>
          <a:lstStyle/>
          <a:p>
            <a:fld id="{845DA264-E6B5-AD4C-8E48-38E578D60CF2}" type="datetimeFigureOut">
              <a:rPr kumimoji="1" lang="ja-JP" altLang="en-US" smtClean="0"/>
              <a:t>2022/4/11</a:t>
            </a:fld>
            <a:endParaRPr kumimoji="1" lang="ja-JP" altLang="en-US"/>
          </a:p>
        </p:txBody>
      </p:sp>
      <p:sp>
        <p:nvSpPr>
          <p:cNvPr id="4" name="フッター プレースホルダー 3">
            <a:extLst>
              <a:ext uri="{FF2B5EF4-FFF2-40B4-BE49-F238E27FC236}">
                <a16:creationId xmlns:a16="http://schemas.microsoft.com/office/drawing/2014/main" id="{2CB952EE-DD6D-964C-914F-6A3F54436035}"/>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AED808A3-1840-F441-8E23-321E11740958}"/>
              </a:ext>
            </a:extLst>
          </p:cNvPr>
          <p:cNvSpPr>
            <a:spLocks noGrp="1"/>
          </p:cNvSpPr>
          <p:nvPr>
            <p:ph type="sldNum" sz="quarter" idx="12"/>
          </p:nvPr>
        </p:nvSpPr>
        <p:spPr/>
        <p:txBody>
          <a:bodyPr/>
          <a:lstStyle/>
          <a:p>
            <a:fld id="{0F820850-30F4-1F4D-B4A0-8ADA2EBB69A6}" type="slidenum">
              <a:rPr kumimoji="1" lang="ja-JP" altLang="en-US" smtClean="0"/>
              <a:t>‹#›</a:t>
            </a:fld>
            <a:endParaRPr kumimoji="1" lang="ja-JP" altLang="en-US"/>
          </a:p>
        </p:txBody>
      </p:sp>
    </p:spTree>
    <p:extLst>
      <p:ext uri="{BB962C8B-B14F-4D97-AF65-F5344CB8AC3E}">
        <p14:creationId xmlns:p14="http://schemas.microsoft.com/office/powerpoint/2010/main" val="23387663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961381C0-09AC-EE48-9F36-C3C39631C8C3}"/>
              </a:ext>
            </a:extLst>
          </p:cNvPr>
          <p:cNvSpPr>
            <a:spLocks noGrp="1"/>
          </p:cNvSpPr>
          <p:nvPr>
            <p:ph type="dt" sz="half" idx="10"/>
          </p:nvPr>
        </p:nvSpPr>
        <p:spPr/>
        <p:txBody>
          <a:bodyPr/>
          <a:lstStyle/>
          <a:p>
            <a:fld id="{845DA264-E6B5-AD4C-8E48-38E578D60CF2}" type="datetimeFigureOut">
              <a:rPr kumimoji="1" lang="ja-JP" altLang="en-US" smtClean="0"/>
              <a:t>2022/4/11</a:t>
            </a:fld>
            <a:endParaRPr kumimoji="1" lang="ja-JP" altLang="en-US"/>
          </a:p>
        </p:txBody>
      </p:sp>
      <p:sp>
        <p:nvSpPr>
          <p:cNvPr id="3" name="フッター プレースホルダー 2">
            <a:extLst>
              <a:ext uri="{FF2B5EF4-FFF2-40B4-BE49-F238E27FC236}">
                <a16:creationId xmlns:a16="http://schemas.microsoft.com/office/drawing/2014/main" id="{DDD52FC3-7190-1C4F-9656-CEEBA3BC919B}"/>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69D30FB3-E551-C541-AFD4-AC2F91FED43C}"/>
              </a:ext>
            </a:extLst>
          </p:cNvPr>
          <p:cNvSpPr>
            <a:spLocks noGrp="1"/>
          </p:cNvSpPr>
          <p:nvPr>
            <p:ph type="sldNum" sz="quarter" idx="12"/>
          </p:nvPr>
        </p:nvSpPr>
        <p:spPr/>
        <p:txBody>
          <a:bodyPr/>
          <a:lstStyle/>
          <a:p>
            <a:fld id="{0F820850-30F4-1F4D-B4A0-8ADA2EBB69A6}" type="slidenum">
              <a:rPr kumimoji="1" lang="ja-JP" altLang="en-US" smtClean="0"/>
              <a:t>‹#›</a:t>
            </a:fld>
            <a:endParaRPr kumimoji="1" lang="ja-JP" altLang="en-US"/>
          </a:p>
        </p:txBody>
      </p:sp>
    </p:spTree>
    <p:extLst>
      <p:ext uri="{BB962C8B-B14F-4D97-AF65-F5344CB8AC3E}">
        <p14:creationId xmlns:p14="http://schemas.microsoft.com/office/powerpoint/2010/main" val="5443885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4252B7D-E5A5-194D-9EFC-6CFF1B19A2E1}"/>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263E75C0-26D3-6142-9992-80DA1D296F8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0EF03AA6-137F-1047-B79C-C9BC77356C0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12913C0B-F4AE-914D-BA63-F272CA9BD080}"/>
              </a:ext>
            </a:extLst>
          </p:cNvPr>
          <p:cNvSpPr>
            <a:spLocks noGrp="1"/>
          </p:cNvSpPr>
          <p:nvPr>
            <p:ph type="dt" sz="half" idx="10"/>
          </p:nvPr>
        </p:nvSpPr>
        <p:spPr/>
        <p:txBody>
          <a:bodyPr/>
          <a:lstStyle/>
          <a:p>
            <a:fld id="{845DA264-E6B5-AD4C-8E48-38E578D60CF2}" type="datetimeFigureOut">
              <a:rPr kumimoji="1" lang="ja-JP" altLang="en-US" smtClean="0"/>
              <a:t>2022/4/11</a:t>
            </a:fld>
            <a:endParaRPr kumimoji="1" lang="ja-JP" altLang="en-US"/>
          </a:p>
        </p:txBody>
      </p:sp>
      <p:sp>
        <p:nvSpPr>
          <p:cNvPr id="6" name="フッター プレースホルダー 5">
            <a:extLst>
              <a:ext uri="{FF2B5EF4-FFF2-40B4-BE49-F238E27FC236}">
                <a16:creationId xmlns:a16="http://schemas.microsoft.com/office/drawing/2014/main" id="{FC79B7FE-F550-5E43-A6A8-3CC2B10D7508}"/>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98CDA8B1-CCD0-D744-8A19-F8E111FA80FE}"/>
              </a:ext>
            </a:extLst>
          </p:cNvPr>
          <p:cNvSpPr>
            <a:spLocks noGrp="1"/>
          </p:cNvSpPr>
          <p:nvPr>
            <p:ph type="sldNum" sz="quarter" idx="12"/>
          </p:nvPr>
        </p:nvSpPr>
        <p:spPr/>
        <p:txBody>
          <a:bodyPr/>
          <a:lstStyle/>
          <a:p>
            <a:fld id="{0F820850-30F4-1F4D-B4A0-8ADA2EBB69A6}" type="slidenum">
              <a:rPr kumimoji="1" lang="ja-JP" altLang="en-US" smtClean="0"/>
              <a:t>‹#›</a:t>
            </a:fld>
            <a:endParaRPr kumimoji="1" lang="ja-JP" altLang="en-US"/>
          </a:p>
        </p:txBody>
      </p:sp>
    </p:spTree>
    <p:extLst>
      <p:ext uri="{BB962C8B-B14F-4D97-AF65-F5344CB8AC3E}">
        <p14:creationId xmlns:p14="http://schemas.microsoft.com/office/powerpoint/2010/main" val="25464805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EF8C5BF-E43E-3B40-8434-AFB3620A2DD7}"/>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A32FAF2F-3D93-7448-BF70-93551CD13F2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71453EA0-7427-1540-A855-9E3F540CF6E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234E466F-35C5-3F4C-A35B-0FD52C9BF8AC}"/>
              </a:ext>
            </a:extLst>
          </p:cNvPr>
          <p:cNvSpPr>
            <a:spLocks noGrp="1"/>
          </p:cNvSpPr>
          <p:nvPr>
            <p:ph type="dt" sz="half" idx="10"/>
          </p:nvPr>
        </p:nvSpPr>
        <p:spPr/>
        <p:txBody>
          <a:bodyPr/>
          <a:lstStyle/>
          <a:p>
            <a:fld id="{845DA264-E6B5-AD4C-8E48-38E578D60CF2}" type="datetimeFigureOut">
              <a:rPr kumimoji="1" lang="ja-JP" altLang="en-US" smtClean="0"/>
              <a:t>2022/4/11</a:t>
            </a:fld>
            <a:endParaRPr kumimoji="1" lang="ja-JP" altLang="en-US"/>
          </a:p>
        </p:txBody>
      </p:sp>
      <p:sp>
        <p:nvSpPr>
          <p:cNvPr id="6" name="フッター プレースホルダー 5">
            <a:extLst>
              <a:ext uri="{FF2B5EF4-FFF2-40B4-BE49-F238E27FC236}">
                <a16:creationId xmlns:a16="http://schemas.microsoft.com/office/drawing/2014/main" id="{45CE21EE-FB80-004B-A583-316EABB94958}"/>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A2D2B9A2-F58C-8840-BF23-7CD10E55C808}"/>
              </a:ext>
            </a:extLst>
          </p:cNvPr>
          <p:cNvSpPr>
            <a:spLocks noGrp="1"/>
          </p:cNvSpPr>
          <p:nvPr>
            <p:ph type="sldNum" sz="quarter" idx="12"/>
          </p:nvPr>
        </p:nvSpPr>
        <p:spPr/>
        <p:txBody>
          <a:bodyPr/>
          <a:lstStyle/>
          <a:p>
            <a:fld id="{0F820850-30F4-1F4D-B4A0-8ADA2EBB69A6}" type="slidenum">
              <a:rPr kumimoji="1" lang="ja-JP" altLang="en-US" smtClean="0"/>
              <a:t>‹#›</a:t>
            </a:fld>
            <a:endParaRPr kumimoji="1" lang="ja-JP" altLang="en-US"/>
          </a:p>
        </p:txBody>
      </p:sp>
    </p:spTree>
    <p:extLst>
      <p:ext uri="{BB962C8B-B14F-4D97-AF65-F5344CB8AC3E}">
        <p14:creationId xmlns:p14="http://schemas.microsoft.com/office/powerpoint/2010/main" val="40743992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149B69B9-92C9-754B-A932-178DA8B1D69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57A3C19C-D4DA-2841-96EB-1CB61AD4F37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433DB5A9-CCBD-2A4F-9EC7-50BD70E7B2C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5DA264-E6B5-AD4C-8E48-38E578D60CF2}" type="datetimeFigureOut">
              <a:rPr kumimoji="1" lang="ja-JP" altLang="en-US" smtClean="0"/>
              <a:t>2022/4/11</a:t>
            </a:fld>
            <a:endParaRPr kumimoji="1" lang="ja-JP" altLang="en-US"/>
          </a:p>
        </p:txBody>
      </p:sp>
      <p:sp>
        <p:nvSpPr>
          <p:cNvPr id="5" name="フッター プレースホルダー 4">
            <a:extLst>
              <a:ext uri="{FF2B5EF4-FFF2-40B4-BE49-F238E27FC236}">
                <a16:creationId xmlns:a16="http://schemas.microsoft.com/office/drawing/2014/main" id="{0AF830D6-9E31-AE45-9CFC-6974808348B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8A0FD31A-F166-A74E-8812-9310907ADC1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F820850-30F4-1F4D-B4A0-8ADA2EBB69A6}" type="slidenum">
              <a:rPr kumimoji="1" lang="ja-JP" altLang="en-US" smtClean="0"/>
              <a:t>‹#›</a:t>
            </a:fld>
            <a:endParaRPr kumimoji="1" lang="ja-JP" altLang="en-US"/>
          </a:p>
        </p:txBody>
      </p:sp>
    </p:spTree>
    <p:extLst>
      <p:ext uri="{BB962C8B-B14F-4D97-AF65-F5344CB8AC3E}">
        <p14:creationId xmlns:p14="http://schemas.microsoft.com/office/powerpoint/2010/main" val="32727319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23D09407-53BC-485E-B4CE-BC5E4FC4B2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921DB988-49FC-4608-B0A2-E2F3A40190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タイトル 1">
            <a:extLst>
              <a:ext uri="{FF2B5EF4-FFF2-40B4-BE49-F238E27FC236}">
                <a16:creationId xmlns:a16="http://schemas.microsoft.com/office/drawing/2014/main" id="{E0CC81D2-F8C6-8041-84BB-DA4469021641}"/>
              </a:ext>
            </a:extLst>
          </p:cNvPr>
          <p:cNvSpPr>
            <a:spLocks noGrp="1"/>
          </p:cNvSpPr>
          <p:nvPr>
            <p:ph type="ctrTitle"/>
          </p:nvPr>
        </p:nvSpPr>
        <p:spPr>
          <a:xfrm>
            <a:off x="504226" y="3081550"/>
            <a:ext cx="11183548" cy="1283899"/>
          </a:xfrm>
        </p:spPr>
        <p:txBody>
          <a:bodyPr anchor="b">
            <a:normAutofit/>
          </a:bodyPr>
          <a:lstStyle/>
          <a:p>
            <a:r>
              <a:rPr lang="ja-JP" altLang="en-US" sz="7200">
                <a:solidFill>
                  <a:schemeClr val="tx2"/>
                </a:solidFill>
                <a:latin typeface="HGPMinchoE" panose="02020900000000000000" pitchFamily="18" charset="-128"/>
                <a:ea typeface="HGPMinchoE" panose="02020900000000000000" pitchFamily="18" charset="-128"/>
              </a:rPr>
              <a:t>接客・サービスマニュアル</a:t>
            </a:r>
            <a:endParaRPr kumimoji="1" lang="ja-JP" altLang="en-US" sz="7200">
              <a:solidFill>
                <a:schemeClr val="tx2"/>
              </a:solidFill>
              <a:latin typeface="HGPMinchoE" panose="02020900000000000000" pitchFamily="18" charset="-128"/>
              <a:ea typeface="HGPMinchoE" panose="02020900000000000000" pitchFamily="18" charset="-128"/>
            </a:endParaRPr>
          </a:p>
        </p:txBody>
      </p:sp>
      <p:grpSp>
        <p:nvGrpSpPr>
          <p:cNvPr id="17" name="Group 16">
            <a:extLst>
              <a:ext uri="{FF2B5EF4-FFF2-40B4-BE49-F238E27FC236}">
                <a16:creationId xmlns:a16="http://schemas.microsoft.com/office/drawing/2014/main" id="{E9B930FD-8671-4C4C-ADCF-73AC1D0CD41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9676747" y="0"/>
            <a:ext cx="2514948" cy="2174333"/>
            <a:chOff x="-305" y="-4155"/>
            <a:chExt cx="2514948" cy="2174333"/>
          </a:xfrm>
        </p:grpSpPr>
        <p:sp>
          <p:nvSpPr>
            <p:cNvPr id="18" name="Freeform: Shape 17">
              <a:extLst>
                <a:ext uri="{FF2B5EF4-FFF2-40B4-BE49-F238E27FC236}">
                  <a16:creationId xmlns:a16="http://schemas.microsoft.com/office/drawing/2014/main" id="{C35B12C1-569C-4E37-AA33-7EF215F201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F23E2660-7810-46F6-8752-187127C830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C991DC45-0378-45B3-B325-FB8F98545E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21" name="Freeform: Shape 20">
              <a:extLst>
                <a:ext uri="{FF2B5EF4-FFF2-40B4-BE49-F238E27FC236}">
                  <a16:creationId xmlns:a16="http://schemas.microsoft.com/office/drawing/2014/main" id="{E228F5BA-5150-4554-B7EA-93F371F3B1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3" name="Group 22">
            <a:extLst>
              <a:ext uri="{FF2B5EF4-FFF2-40B4-BE49-F238E27FC236}">
                <a16:creationId xmlns:a16="http://schemas.microsoft.com/office/drawing/2014/main" id="{383C2651-AE0C-4AE4-8725-E2F9414FE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305" y="4322879"/>
            <a:ext cx="3378428" cy="2535121"/>
            <a:chOff x="-305" y="-1"/>
            <a:chExt cx="3832880" cy="2876136"/>
          </a:xfrm>
        </p:grpSpPr>
        <p:sp>
          <p:nvSpPr>
            <p:cNvPr id="24" name="Freeform: Shape 23">
              <a:extLst>
                <a:ext uri="{FF2B5EF4-FFF2-40B4-BE49-F238E27FC236}">
                  <a16:creationId xmlns:a16="http://schemas.microsoft.com/office/drawing/2014/main" id="{CCE13265-B5D2-47B4-A199-E05F390D5B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Shape 24">
              <a:extLst>
                <a:ext uri="{FF2B5EF4-FFF2-40B4-BE49-F238E27FC236}">
                  <a16:creationId xmlns:a16="http://schemas.microsoft.com/office/drawing/2014/main" id="{693EBD03-D832-462C-9304-7273698ED4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Freeform: Shape 25">
              <a:extLst>
                <a:ext uri="{FF2B5EF4-FFF2-40B4-BE49-F238E27FC236}">
                  <a16:creationId xmlns:a16="http://schemas.microsoft.com/office/drawing/2014/main" id="{0D53D3E2-805E-40D2-964F-352BF6D476B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Freeform: Shape 26">
              <a:extLst>
                <a:ext uri="{FF2B5EF4-FFF2-40B4-BE49-F238E27FC236}">
                  <a16:creationId xmlns:a16="http://schemas.microsoft.com/office/drawing/2014/main" id="{B7A9A916-A926-43E6-800F-432ABC3F24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41888253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1">
            <a:extLst>
              <a:ext uri="{FF2B5EF4-FFF2-40B4-BE49-F238E27FC236}">
                <a16:creationId xmlns:a16="http://schemas.microsoft.com/office/drawing/2014/main" id="{6C2DEAB8-8256-6B49-8C46-FA55FB2CFDD3}"/>
              </a:ext>
            </a:extLst>
          </p:cNvPr>
          <p:cNvSpPr txBox="1">
            <a:spLocks/>
          </p:cNvSpPr>
          <p:nvPr/>
        </p:nvSpPr>
        <p:spPr>
          <a:xfrm>
            <a:off x="0" y="313510"/>
            <a:ext cx="10515600" cy="914400"/>
          </a:xfrm>
          <a:prstGeom prst="rect">
            <a:avLst/>
          </a:prstGeom>
        </p:spPr>
        <p:txBody>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a:solidFill>
                  <a:srgbClr val="00B050"/>
                </a:solidFill>
                <a:latin typeface="HGMaruGothicMPRO" panose="020F0600000000000000" pitchFamily="34" charset="-128"/>
                <a:ea typeface="HGMaruGothicMPRO" panose="020F0600000000000000" pitchFamily="34" charset="-128"/>
              </a:rPr>
              <a:t>■</a:t>
            </a:r>
            <a:r>
              <a:rPr lang="ja-JP" altLang="en-US" b="1">
                <a:solidFill>
                  <a:srgbClr val="00B050"/>
                </a:solidFill>
                <a:latin typeface="HGMaruGothicMPRO" panose="020F0600000000000000" pitchFamily="34" charset="-128"/>
                <a:ea typeface="HGMaruGothicMPRO" panose="020F0600000000000000" pitchFamily="34" charset="-128"/>
              </a:rPr>
              <a:t>接客７大用語</a:t>
            </a:r>
            <a:endParaRPr lang="ja-JP" altLang="ja-JP"/>
          </a:p>
        </p:txBody>
      </p:sp>
      <p:sp>
        <p:nvSpPr>
          <p:cNvPr id="5" name="テキスト ボックス 4">
            <a:extLst>
              <a:ext uri="{FF2B5EF4-FFF2-40B4-BE49-F238E27FC236}">
                <a16:creationId xmlns:a16="http://schemas.microsoft.com/office/drawing/2014/main" id="{60137AE4-139E-1249-A41A-DED88216D8CC}"/>
              </a:ext>
            </a:extLst>
          </p:cNvPr>
          <p:cNvSpPr txBox="1"/>
          <p:nvPr/>
        </p:nvSpPr>
        <p:spPr>
          <a:xfrm>
            <a:off x="293915" y="1227910"/>
            <a:ext cx="10572125" cy="646331"/>
          </a:xfrm>
          <a:prstGeom prst="rect">
            <a:avLst/>
          </a:prstGeom>
          <a:noFill/>
        </p:spPr>
        <p:txBody>
          <a:bodyPr wrap="none" rtlCol="0">
            <a:spAutoFit/>
          </a:bodyPr>
          <a:lstStyle/>
          <a:p>
            <a:r>
              <a:rPr lang="ja-JP" altLang="en-US"/>
              <a:t>接客七大用語とは、接客業やサービス業でお客様に対して使用する</a:t>
            </a:r>
            <a:r>
              <a:rPr lang="ja-JP" altLang="en-US" b="1"/>
              <a:t>代表的な挨拶や言葉</a:t>
            </a:r>
            <a:r>
              <a:rPr lang="ja-JP" altLang="en-US"/>
              <a:t>のことです。</a:t>
            </a:r>
            <a:endParaRPr lang="en-US" altLang="ja-JP" dirty="0"/>
          </a:p>
          <a:p>
            <a:r>
              <a:rPr lang="ja-JP" altLang="en-US"/>
              <a:t>この</a:t>
            </a:r>
            <a:r>
              <a:rPr lang="en-US" altLang="ja-JP" dirty="0"/>
              <a:t>7</a:t>
            </a:r>
            <a:r>
              <a:rPr lang="ja-JP" altLang="en-US"/>
              <a:t>つの言葉を覚えることでお客様にとってスムーズで気持ちの良い接客につながります。</a:t>
            </a:r>
            <a:endParaRPr kumimoji="1" lang="ja-JP" altLang="en-US"/>
          </a:p>
        </p:txBody>
      </p:sp>
      <p:sp>
        <p:nvSpPr>
          <p:cNvPr id="6" name="テキスト ボックス 5">
            <a:extLst>
              <a:ext uri="{FF2B5EF4-FFF2-40B4-BE49-F238E27FC236}">
                <a16:creationId xmlns:a16="http://schemas.microsoft.com/office/drawing/2014/main" id="{9E59C243-907E-AC49-8515-4B8698B3D0BA}"/>
              </a:ext>
            </a:extLst>
          </p:cNvPr>
          <p:cNvSpPr txBox="1"/>
          <p:nvPr/>
        </p:nvSpPr>
        <p:spPr>
          <a:xfrm>
            <a:off x="293915" y="2115215"/>
            <a:ext cx="10572125" cy="2554545"/>
          </a:xfrm>
          <a:prstGeom prst="rect">
            <a:avLst/>
          </a:prstGeom>
          <a:noFill/>
        </p:spPr>
        <p:txBody>
          <a:bodyPr wrap="square" rtlCol="0">
            <a:spAutoFit/>
          </a:bodyPr>
          <a:lstStyle/>
          <a:p>
            <a:r>
              <a:rPr lang="ja-JP" altLang="ja-JP" sz="2000" b="1"/>
              <a:t>い・・・いらっしゃいませ。</a:t>
            </a:r>
            <a:endParaRPr lang="ja-JP" altLang="ja-JP" sz="2000"/>
          </a:p>
          <a:p>
            <a:r>
              <a:rPr lang="ja-JP" altLang="ja-JP" sz="2000" b="1"/>
              <a:t>か・・・かしこまりました。</a:t>
            </a:r>
            <a:endParaRPr lang="ja-JP" altLang="ja-JP" sz="2000"/>
          </a:p>
          <a:p>
            <a:r>
              <a:rPr lang="ja-JP" altLang="ja-JP" sz="2000" b="1"/>
              <a:t>も・・・もうしわけございません。</a:t>
            </a:r>
            <a:endParaRPr lang="ja-JP" altLang="ja-JP" sz="2000"/>
          </a:p>
          <a:p>
            <a:r>
              <a:rPr lang="ja-JP" altLang="ja-JP" sz="2000" b="1"/>
              <a:t>お・・・お待たせいたしました。</a:t>
            </a:r>
            <a:endParaRPr lang="ja-JP" altLang="ja-JP" sz="2000"/>
          </a:p>
          <a:p>
            <a:r>
              <a:rPr lang="ja-JP" altLang="ja-JP" sz="2000" b="1"/>
              <a:t>お・・・恐れ入ります。</a:t>
            </a:r>
            <a:endParaRPr lang="ja-JP" altLang="ja-JP" sz="2000"/>
          </a:p>
          <a:p>
            <a:r>
              <a:rPr lang="ja-JP" altLang="ja-JP" sz="2000" b="1"/>
              <a:t>あ・・・ありがとうございます。</a:t>
            </a:r>
            <a:endParaRPr lang="ja-JP" altLang="ja-JP" sz="2000"/>
          </a:p>
          <a:p>
            <a:r>
              <a:rPr lang="ja-JP" altLang="ja-JP" sz="2000" b="1"/>
              <a:t>し・・・少々お待ち下さい（ませ）</a:t>
            </a:r>
            <a:endParaRPr lang="ja-JP" altLang="ja-JP" sz="2000"/>
          </a:p>
          <a:p>
            <a:endParaRPr kumimoji="1" lang="ja-JP" altLang="en-US" sz="2000"/>
          </a:p>
        </p:txBody>
      </p:sp>
      <p:sp>
        <p:nvSpPr>
          <p:cNvPr id="7" name="テキスト ボックス 6">
            <a:extLst>
              <a:ext uri="{FF2B5EF4-FFF2-40B4-BE49-F238E27FC236}">
                <a16:creationId xmlns:a16="http://schemas.microsoft.com/office/drawing/2014/main" id="{405BBF51-C53F-6B41-A591-13CEB304D1D2}"/>
              </a:ext>
            </a:extLst>
          </p:cNvPr>
          <p:cNvSpPr txBox="1"/>
          <p:nvPr/>
        </p:nvSpPr>
        <p:spPr>
          <a:xfrm>
            <a:off x="293915" y="4649265"/>
            <a:ext cx="7263527" cy="461665"/>
          </a:xfrm>
          <a:prstGeom prst="rect">
            <a:avLst/>
          </a:prstGeom>
          <a:noFill/>
        </p:spPr>
        <p:txBody>
          <a:bodyPr wrap="none" rtlCol="0">
            <a:spAutoFit/>
          </a:bodyPr>
          <a:lstStyle/>
          <a:p>
            <a:r>
              <a:rPr kumimoji="1" lang="en-US" altLang="ja-JP" sz="2400" dirty="0"/>
              <a:t>※</a:t>
            </a:r>
            <a:r>
              <a:rPr lang="ja-JP" altLang="ja-JP" sz="2400" b="1"/>
              <a:t>イカも大足（いかもおおあし）で覚えましょう！</a:t>
            </a:r>
            <a:endParaRPr lang="ja-JP" altLang="ja-JP" sz="2400"/>
          </a:p>
        </p:txBody>
      </p:sp>
      <p:pic>
        <p:nvPicPr>
          <p:cNvPr id="9" name="図 8" descr="挿絵 が含まれている画像&#10;&#10;自動的に生成された説明">
            <a:extLst>
              <a:ext uri="{FF2B5EF4-FFF2-40B4-BE49-F238E27FC236}">
                <a16:creationId xmlns:a16="http://schemas.microsoft.com/office/drawing/2014/main" id="{82DCCC19-B6BB-9C4E-BB4B-AFB28C95E7EB}"/>
              </a:ext>
            </a:extLst>
          </p:cNvPr>
          <p:cNvPicPr>
            <a:picLocks noChangeAspect="1"/>
          </p:cNvPicPr>
          <p:nvPr/>
        </p:nvPicPr>
        <p:blipFill>
          <a:blip r:embed="rId2"/>
          <a:stretch>
            <a:fillRect/>
          </a:stretch>
        </p:blipFill>
        <p:spPr>
          <a:xfrm>
            <a:off x="7883404" y="2495814"/>
            <a:ext cx="3631901" cy="4048676"/>
          </a:xfrm>
          <a:prstGeom prst="rect">
            <a:avLst/>
          </a:prstGeom>
        </p:spPr>
      </p:pic>
    </p:spTree>
    <p:extLst>
      <p:ext uri="{BB962C8B-B14F-4D97-AF65-F5344CB8AC3E}">
        <p14:creationId xmlns:p14="http://schemas.microsoft.com/office/powerpoint/2010/main" val="13346146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FE1F21B7-8886-294A-BA26-A60AF8D5FFF9}"/>
              </a:ext>
            </a:extLst>
          </p:cNvPr>
          <p:cNvSpPr txBox="1"/>
          <p:nvPr/>
        </p:nvSpPr>
        <p:spPr>
          <a:xfrm>
            <a:off x="234881" y="853331"/>
            <a:ext cx="11957119" cy="5078313"/>
          </a:xfrm>
          <a:prstGeom prst="rect">
            <a:avLst/>
          </a:prstGeom>
          <a:noFill/>
        </p:spPr>
        <p:txBody>
          <a:bodyPr wrap="none" rtlCol="0">
            <a:spAutoFit/>
          </a:bodyPr>
          <a:lstStyle/>
          <a:p>
            <a:r>
              <a:rPr lang="en-US" altLang="ja-JP" b="1" dirty="0"/>
              <a:t>1</a:t>
            </a:r>
            <a:r>
              <a:rPr lang="ja-JP" altLang="ja-JP" b="1"/>
              <a:t>、いらっしゃいませ</a:t>
            </a:r>
            <a:endParaRPr lang="ja-JP" altLang="ja-JP"/>
          </a:p>
          <a:p>
            <a:r>
              <a:rPr lang="ja-JP" altLang="ja-JP" b="1"/>
              <a:t>「いらっしゃいませ」とはお客様を歓迎する、店内に迎え入れるための大変重要な言葉です。</a:t>
            </a:r>
            <a:endParaRPr lang="en-US" altLang="ja-JP" b="1" dirty="0"/>
          </a:p>
          <a:p>
            <a:r>
              <a:rPr lang="ja-JP" altLang="ja-JP" b="1"/>
              <a:t>むやみやたらにお客様の顔も見ずに言うのは×。ご来店されたお客様の方を見て、笑顔で挨拶をしましょう！</a:t>
            </a:r>
            <a:endParaRPr lang="en-US" altLang="ja-JP" b="1" dirty="0"/>
          </a:p>
          <a:p>
            <a:endParaRPr lang="en-US" altLang="ja-JP" b="1" dirty="0"/>
          </a:p>
          <a:p>
            <a:r>
              <a:rPr lang="en-US" altLang="ja-JP" b="1" dirty="0"/>
              <a:t>2</a:t>
            </a:r>
            <a:r>
              <a:rPr lang="ja-JP" altLang="ja-JP" b="1"/>
              <a:t>、かしこまりました</a:t>
            </a:r>
            <a:endParaRPr lang="ja-JP" altLang="ja-JP"/>
          </a:p>
          <a:p>
            <a:r>
              <a:rPr lang="ja-JP" altLang="ja-JP" b="1"/>
              <a:t>同じ意味合いの「分かりました」「了解しました」は丁寧語です。より敬意を示すためにもお客様や目上の人には</a:t>
            </a:r>
            <a:endParaRPr lang="en-US" altLang="ja-JP" b="1" dirty="0"/>
          </a:p>
          <a:p>
            <a:r>
              <a:rPr lang="ja-JP" altLang="ja-JP" b="1"/>
              <a:t>「かしこまりました」を使うようにしましょう。</a:t>
            </a:r>
            <a:endParaRPr lang="ja-JP" altLang="ja-JP"/>
          </a:p>
          <a:p>
            <a:endParaRPr lang="en-US" altLang="ja-JP" dirty="0"/>
          </a:p>
          <a:p>
            <a:r>
              <a:rPr lang="ja-JP" altLang="ja-JP" b="1"/>
              <a:t>３、申し訳ございません</a:t>
            </a:r>
            <a:endParaRPr lang="ja-JP" altLang="ja-JP"/>
          </a:p>
          <a:p>
            <a:r>
              <a:rPr lang="ja-JP" altLang="ja-JP" b="1"/>
              <a:t>お客様からクレームがあった場合やご迷惑をお掛けしたときは丁寧な言葉で対応しましょう。</a:t>
            </a:r>
            <a:endParaRPr lang="en-US" altLang="ja-JP" b="1" dirty="0"/>
          </a:p>
          <a:p>
            <a:r>
              <a:rPr lang="ja-JP" altLang="ja-JP" b="1"/>
              <a:t>よく「すみません」というフレーズを使いがちですが、丁寧さに欠けていると判断されるので避けるように</a:t>
            </a:r>
            <a:endParaRPr lang="en-US" altLang="ja-JP" b="1" dirty="0"/>
          </a:p>
          <a:p>
            <a:r>
              <a:rPr lang="ja-JP" altLang="ja-JP" b="1"/>
              <a:t>しましょう。謝罪をする際は「申し訳ございません」と真摯に対応することが大切です。</a:t>
            </a:r>
            <a:endParaRPr lang="en-US" altLang="ja-JP" b="1" dirty="0"/>
          </a:p>
          <a:p>
            <a:endParaRPr lang="en-US" altLang="ja-JP" b="1" dirty="0"/>
          </a:p>
          <a:p>
            <a:r>
              <a:rPr lang="en-US" altLang="ja-JP" b="1" dirty="0"/>
              <a:t>4</a:t>
            </a:r>
            <a:r>
              <a:rPr lang="ja-JP" altLang="ja-JP" b="1"/>
              <a:t>、お待たせいたしました</a:t>
            </a:r>
            <a:endParaRPr lang="ja-JP" altLang="ja-JP"/>
          </a:p>
          <a:p>
            <a:r>
              <a:rPr lang="ja-JP" altLang="ja-JP" b="1"/>
              <a:t>お待たせしてしまった場合は、「お待たせいたしました」と声をかけるようにしましょう。</a:t>
            </a:r>
            <a:endParaRPr lang="en-US" altLang="ja-JP" b="1" dirty="0"/>
          </a:p>
          <a:p>
            <a:r>
              <a:rPr lang="ja-JP" altLang="ja-JP" b="1"/>
              <a:t>待たせた時間が短い場合でも、お客様が気持ちよくお買い物をするためにこの言葉はきちんと伝えるべきです。</a:t>
            </a:r>
            <a:endParaRPr lang="ja-JP" altLang="ja-JP"/>
          </a:p>
          <a:p>
            <a:endParaRPr lang="ja-JP" altLang="ja-JP"/>
          </a:p>
          <a:p>
            <a:endParaRPr lang="ja-JP" altLang="ja-JP"/>
          </a:p>
        </p:txBody>
      </p:sp>
    </p:spTree>
    <p:extLst>
      <p:ext uri="{BB962C8B-B14F-4D97-AF65-F5344CB8AC3E}">
        <p14:creationId xmlns:p14="http://schemas.microsoft.com/office/powerpoint/2010/main" val="40362742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0E100EDE-5946-004F-B178-DC140BB22071}"/>
              </a:ext>
            </a:extLst>
          </p:cNvPr>
          <p:cNvSpPr txBox="1"/>
          <p:nvPr/>
        </p:nvSpPr>
        <p:spPr>
          <a:xfrm>
            <a:off x="232856" y="1407329"/>
            <a:ext cx="11726287" cy="3970318"/>
          </a:xfrm>
          <a:prstGeom prst="rect">
            <a:avLst/>
          </a:prstGeom>
          <a:noFill/>
        </p:spPr>
        <p:txBody>
          <a:bodyPr wrap="none" rtlCol="0">
            <a:spAutoFit/>
          </a:bodyPr>
          <a:lstStyle/>
          <a:p>
            <a:r>
              <a:rPr lang="en-US" altLang="ja-JP" b="1" dirty="0"/>
              <a:t>5</a:t>
            </a:r>
            <a:r>
              <a:rPr lang="ja-JP" altLang="ja-JP" b="1"/>
              <a:t>、恐れ入ります</a:t>
            </a:r>
            <a:endParaRPr lang="ja-JP" altLang="ja-JP"/>
          </a:p>
          <a:p>
            <a:r>
              <a:rPr lang="ja-JP" altLang="ja-JP" b="1"/>
              <a:t>「ありがとうございます」の代わりに感謝を伝える意味です。この言葉には「感謝」の他に「恐縮」という意味</a:t>
            </a:r>
            <a:endParaRPr lang="en-US" altLang="ja-JP" b="1" dirty="0"/>
          </a:p>
          <a:p>
            <a:r>
              <a:rPr lang="ja-JP" altLang="ja-JP" b="1"/>
              <a:t>も込められいます。お客様に何か聞きたい時や手間を取らせてしまう場合、何か頼み事をしたい時などにク</a:t>
            </a:r>
            <a:endParaRPr lang="en-US" altLang="ja-JP" b="1" dirty="0"/>
          </a:p>
          <a:p>
            <a:r>
              <a:rPr lang="ja-JP" altLang="ja-JP" b="1"/>
              <a:t>ッション言葉として活用する事が出来ます。</a:t>
            </a:r>
            <a:endParaRPr lang="ja-JP" altLang="ja-JP"/>
          </a:p>
          <a:p>
            <a:endParaRPr lang="en-US" altLang="ja-JP" b="1" dirty="0"/>
          </a:p>
          <a:p>
            <a:r>
              <a:rPr lang="en-US" altLang="ja-JP" b="1" dirty="0"/>
              <a:t>6</a:t>
            </a:r>
            <a:r>
              <a:rPr lang="ja-JP" altLang="ja-JP" b="1"/>
              <a:t>、ありがとうございます</a:t>
            </a:r>
            <a:endParaRPr lang="ja-JP" altLang="ja-JP"/>
          </a:p>
          <a:p>
            <a:r>
              <a:rPr lang="ja-JP" altLang="ja-JP" b="1"/>
              <a:t>接客の基本フレーズです。お客様が商品を購入された時やお店を出ていくときは、感謝の気持ちを込めて</a:t>
            </a:r>
            <a:endParaRPr lang="en-US" altLang="ja-JP" b="1" dirty="0"/>
          </a:p>
          <a:p>
            <a:r>
              <a:rPr lang="ja-JP" altLang="ja-JP" b="1"/>
              <a:t>「ありがとうございます」と伝えるようにしましょう。スタッフ同士で頼み事をした場合も、御礼はきちん</a:t>
            </a:r>
            <a:endParaRPr lang="en-US" altLang="ja-JP" b="1" dirty="0"/>
          </a:p>
          <a:p>
            <a:r>
              <a:rPr lang="ja-JP" altLang="ja-JP" b="1"/>
              <a:t>と伝えるようにしてくださいね！</a:t>
            </a:r>
            <a:endParaRPr lang="ja-JP" altLang="ja-JP"/>
          </a:p>
          <a:p>
            <a:endParaRPr kumimoji="1" lang="en-US" altLang="ja-JP" dirty="0"/>
          </a:p>
          <a:p>
            <a:r>
              <a:rPr lang="en-US" altLang="ja-JP" b="1" dirty="0"/>
              <a:t>7</a:t>
            </a:r>
            <a:r>
              <a:rPr lang="ja-JP" altLang="ja-JP" b="1"/>
              <a:t>、少々お待ちください</a:t>
            </a:r>
            <a:endParaRPr lang="ja-JP" altLang="ja-JP"/>
          </a:p>
          <a:p>
            <a:r>
              <a:rPr lang="ja-JP" altLang="ja-JP" b="1"/>
              <a:t>お客様をお待たせしてしまう時に使う言葉です。フィッテングやお会計時に、この言葉を言うか言わないかで</a:t>
            </a:r>
            <a:endParaRPr lang="en-US" altLang="ja-JP" b="1" dirty="0"/>
          </a:p>
          <a:p>
            <a:r>
              <a:rPr lang="ja-JP" altLang="ja-JP" b="1"/>
              <a:t>お客様の印象は変わります。「少々お待ちいただいてもよろしいでしょうか」や</a:t>
            </a:r>
            <a:endParaRPr lang="en-US" altLang="ja-JP" b="1" dirty="0"/>
          </a:p>
          <a:p>
            <a:r>
              <a:rPr lang="ja-JP" altLang="ja-JP" b="1"/>
              <a:t>「少々お待ちくださいませ」にするとより丁寧に聞こえますよ。</a:t>
            </a:r>
            <a:r>
              <a:rPr lang="ja-JP" altLang="ja-JP">
                <a:effectLst/>
              </a:rPr>
              <a:t> </a:t>
            </a:r>
            <a:endParaRPr kumimoji="1" lang="ja-JP" altLang="en-US"/>
          </a:p>
        </p:txBody>
      </p:sp>
    </p:spTree>
    <p:extLst>
      <p:ext uri="{BB962C8B-B14F-4D97-AF65-F5344CB8AC3E}">
        <p14:creationId xmlns:p14="http://schemas.microsoft.com/office/powerpoint/2010/main" val="36395029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03C515C1-9198-904F-8B49-1819BF584A14}"/>
              </a:ext>
            </a:extLst>
          </p:cNvPr>
          <p:cNvSpPr txBox="1"/>
          <p:nvPr/>
        </p:nvSpPr>
        <p:spPr>
          <a:xfrm>
            <a:off x="0" y="326571"/>
            <a:ext cx="3416320" cy="646331"/>
          </a:xfrm>
          <a:prstGeom prst="rect">
            <a:avLst/>
          </a:prstGeom>
          <a:noFill/>
        </p:spPr>
        <p:txBody>
          <a:bodyPr wrap="none" rtlCol="0">
            <a:spAutoFit/>
          </a:bodyPr>
          <a:lstStyle/>
          <a:p>
            <a:r>
              <a:rPr lang="ja-JP" altLang="en-US" b="1"/>
              <a:t>■</a:t>
            </a:r>
            <a:r>
              <a:rPr lang="ja-JP" altLang="ja-JP" b="1"/>
              <a:t>間違いやすい接客用語・敬語</a:t>
            </a:r>
            <a:endParaRPr lang="ja-JP" altLang="ja-JP"/>
          </a:p>
          <a:p>
            <a:endParaRPr kumimoji="1" lang="ja-JP" altLang="en-US"/>
          </a:p>
        </p:txBody>
      </p:sp>
      <p:sp>
        <p:nvSpPr>
          <p:cNvPr id="3" name="テキスト ボックス 2">
            <a:extLst>
              <a:ext uri="{FF2B5EF4-FFF2-40B4-BE49-F238E27FC236}">
                <a16:creationId xmlns:a16="http://schemas.microsoft.com/office/drawing/2014/main" id="{6994DDF7-B5A7-A548-9CA1-ECC035173770}"/>
              </a:ext>
            </a:extLst>
          </p:cNvPr>
          <p:cNvSpPr txBox="1"/>
          <p:nvPr/>
        </p:nvSpPr>
        <p:spPr>
          <a:xfrm>
            <a:off x="140524" y="972902"/>
            <a:ext cx="10432664" cy="6186309"/>
          </a:xfrm>
          <a:prstGeom prst="rect">
            <a:avLst/>
          </a:prstGeom>
          <a:noFill/>
        </p:spPr>
        <p:txBody>
          <a:bodyPr wrap="none" rtlCol="0">
            <a:spAutoFit/>
          </a:bodyPr>
          <a:lstStyle/>
          <a:p>
            <a:r>
              <a:rPr lang="ja-JP" altLang="ja-JP" b="1"/>
              <a:t>～のほう</a:t>
            </a:r>
            <a:endParaRPr lang="ja-JP" altLang="ja-JP"/>
          </a:p>
          <a:p>
            <a:r>
              <a:rPr lang="ja-JP" altLang="ja-JP" b="1"/>
              <a:t>比較対象がないものには「～のほう」は使用しません。</a:t>
            </a:r>
            <a:endParaRPr lang="ja-JP" altLang="ja-JP"/>
          </a:p>
          <a:p>
            <a:r>
              <a:rPr lang="ja-JP" altLang="ja-JP" b="1"/>
              <a:t>×こちらの方ほうでよろしいでしょうか。</a:t>
            </a:r>
            <a:endParaRPr lang="ja-JP" altLang="ja-JP"/>
          </a:p>
          <a:p>
            <a:r>
              <a:rPr lang="ja-JP" altLang="ja-JP" b="1"/>
              <a:t>○こちらでよろしいでしょうか。</a:t>
            </a:r>
            <a:endParaRPr lang="ja-JP" altLang="ja-JP"/>
          </a:p>
          <a:p>
            <a:endParaRPr kumimoji="1" lang="en-US" altLang="ja-JP" dirty="0"/>
          </a:p>
          <a:p>
            <a:r>
              <a:rPr lang="ja-JP" altLang="ja-JP" b="1"/>
              <a:t>よろしかったでしょうか</a:t>
            </a:r>
            <a:endParaRPr lang="ja-JP" altLang="ja-JP"/>
          </a:p>
          <a:p>
            <a:r>
              <a:rPr lang="ja-JP" altLang="ja-JP" b="1"/>
              <a:t>確認することは現在の出来事であり、過去形である必要はないです。</a:t>
            </a:r>
            <a:endParaRPr lang="ja-JP" altLang="ja-JP"/>
          </a:p>
          <a:p>
            <a:r>
              <a:rPr lang="ja-JP" altLang="ja-JP" b="1"/>
              <a:t>×よろしかったでしょうか。</a:t>
            </a:r>
            <a:endParaRPr lang="ja-JP" altLang="ja-JP"/>
          </a:p>
          <a:p>
            <a:r>
              <a:rPr lang="ja-JP" altLang="ja-JP" b="1"/>
              <a:t>○よろしいでしょうか。</a:t>
            </a:r>
            <a:endParaRPr lang="ja-JP" altLang="ja-JP"/>
          </a:p>
          <a:p>
            <a:endParaRPr kumimoji="1" lang="en-US" altLang="ja-JP" dirty="0"/>
          </a:p>
          <a:p>
            <a:r>
              <a:rPr lang="ja-JP" altLang="ja-JP" b="1"/>
              <a:t>～になります</a:t>
            </a:r>
            <a:endParaRPr lang="ja-JP" altLang="ja-JP"/>
          </a:p>
          <a:p>
            <a:r>
              <a:rPr lang="ja-JP" altLang="ja-JP" b="1"/>
              <a:t>「なる」は</a:t>
            </a:r>
            <a:r>
              <a:rPr lang="en-US" altLang="ja-JP" b="1" dirty="0"/>
              <a:t>A</a:t>
            </a:r>
            <a:r>
              <a:rPr lang="ja-JP" altLang="ja-JP" b="1"/>
              <a:t>が</a:t>
            </a:r>
            <a:r>
              <a:rPr lang="en-US" altLang="ja-JP" b="1" dirty="0"/>
              <a:t>B</a:t>
            </a:r>
            <a:r>
              <a:rPr lang="ja-JP" altLang="ja-JP" b="1"/>
              <a:t>に変化することを表します。変化しないものに対しては使用するのは間違いです。</a:t>
            </a:r>
            <a:endParaRPr lang="ja-JP" altLang="ja-JP"/>
          </a:p>
          <a:p>
            <a:r>
              <a:rPr lang="ja-JP" altLang="ja-JP" b="1"/>
              <a:t>×「ご試着室はこちらになります」</a:t>
            </a:r>
            <a:endParaRPr lang="ja-JP" altLang="ja-JP"/>
          </a:p>
          <a:p>
            <a:r>
              <a:rPr lang="ja-JP" altLang="ja-JP" b="1"/>
              <a:t>○「ご試着室はこちらでございます」</a:t>
            </a:r>
            <a:endParaRPr lang="en-US" altLang="ja-JP" b="1" dirty="0"/>
          </a:p>
          <a:p>
            <a:endParaRPr lang="en-US" altLang="ja-JP" b="1" dirty="0"/>
          </a:p>
          <a:p>
            <a:r>
              <a:rPr lang="ja-JP" altLang="ja-JP" b="1"/>
              <a:t>～からお預かりします</a:t>
            </a:r>
            <a:endParaRPr lang="ja-JP" altLang="ja-JP"/>
          </a:p>
          <a:p>
            <a:r>
              <a:rPr lang="ja-JP" altLang="ja-JP" b="1"/>
              <a:t>物を受け取る際は、「～をお預かりします」と言います。</a:t>
            </a:r>
            <a:endParaRPr lang="ja-JP" altLang="ja-JP"/>
          </a:p>
          <a:p>
            <a:r>
              <a:rPr lang="ja-JP" altLang="ja-JP" b="1"/>
              <a:t>×「</a:t>
            </a:r>
            <a:r>
              <a:rPr lang="en-US" altLang="ja-JP" b="1" dirty="0"/>
              <a:t>1</a:t>
            </a:r>
            <a:r>
              <a:rPr lang="ja-JP" altLang="ja-JP" b="1"/>
              <a:t>万円からお預かりします」</a:t>
            </a:r>
            <a:endParaRPr lang="ja-JP" altLang="ja-JP"/>
          </a:p>
          <a:p>
            <a:r>
              <a:rPr lang="ja-JP" altLang="ja-JP" b="1"/>
              <a:t>○「</a:t>
            </a:r>
            <a:r>
              <a:rPr lang="en-US" altLang="ja-JP" b="1" dirty="0"/>
              <a:t>1</a:t>
            </a:r>
            <a:r>
              <a:rPr lang="ja-JP" altLang="ja-JP" b="1"/>
              <a:t>万円、お預かりします」</a:t>
            </a:r>
            <a:endParaRPr lang="ja-JP" altLang="ja-JP"/>
          </a:p>
          <a:p>
            <a:endParaRPr lang="ja-JP" altLang="ja-JP"/>
          </a:p>
          <a:p>
            <a:endParaRPr kumimoji="1" lang="en-US" altLang="ja-JP" dirty="0"/>
          </a:p>
          <a:p>
            <a:endParaRPr kumimoji="1" lang="en-US" altLang="ja-JP" dirty="0"/>
          </a:p>
        </p:txBody>
      </p:sp>
    </p:spTree>
    <p:extLst>
      <p:ext uri="{BB962C8B-B14F-4D97-AF65-F5344CB8AC3E}">
        <p14:creationId xmlns:p14="http://schemas.microsoft.com/office/powerpoint/2010/main" val="24045961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657D0383-2BA0-CD4D-81B2-26017D54D704}"/>
              </a:ext>
            </a:extLst>
          </p:cNvPr>
          <p:cNvSpPr txBox="1"/>
          <p:nvPr/>
        </p:nvSpPr>
        <p:spPr>
          <a:xfrm>
            <a:off x="0" y="751115"/>
            <a:ext cx="12418784" cy="4801314"/>
          </a:xfrm>
          <a:prstGeom prst="rect">
            <a:avLst/>
          </a:prstGeom>
          <a:noFill/>
        </p:spPr>
        <p:txBody>
          <a:bodyPr wrap="none" rtlCol="0">
            <a:spAutoFit/>
          </a:bodyPr>
          <a:lstStyle/>
          <a:p>
            <a:r>
              <a:rPr lang="ja-JP" altLang="ja-JP" b="1"/>
              <a:t>なるほどですね</a:t>
            </a:r>
            <a:endParaRPr lang="ja-JP" altLang="ja-JP"/>
          </a:p>
          <a:p>
            <a:r>
              <a:rPr lang="ja-JP" altLang="ja-JP" b="1"/>
              <a:t>なるほどは、「なるほど」「そうですね」が混ざった言葉です。</a:t>
            </a:r>
            <a:endParaRPr lang="ja-JP" altLang="ja-JP"/>
          </a:p>
          <a:p>
            <a:r>
              <a:rPr lang="ja-JP" altLang="ja-JP" b="1"/>
              <a:t>×なるほどですね</a:t>
            </a:r>
            <a:endParaRPr lang="ja-JP" altLang="ja-JP"/>
          </a:p>
          <a:p>
            <a:r>
              <a:rPr lang="ja-JP" altLang="ja-JP" b="1"/>
              <a:t>○おっしゃる通りです／はい</a:t>
            </a:r>
            <a:endParaRPr lang="ja-JP" altLang="ja-JP"/>
          </a:p>
          <a:p>
            <a:endParaRPr kumimoji="1" lang="en-US" altLang="ja-JP" dirty="0"/>
          </a:p>
          <a:p>
            <a:r>
              <a:rPr lang="ja-JP" altLang="ja-JP" b="1"/>
              <a:t>とんでもございません</a:t>
            </a:r>
            <a:endParaRPr lang="ja-JP" altLang="ja-JP"/>
          </a:p>
          <a:p>
            <a:r>
              <a:rPr lang="ja-JP" altLang="ja-JP" b="1"/>
              <a:t>途方もない、意外という意味の「とんでもない」。この丁寧な表現として使われているのが</a:t>
            </a:r>
            <a:endParaRPr lang="en-US" altLang="ja-JP" b="1" dirty="0"/>
          </a:p>
          <a:p>
            <a:r>
              <a:rPr lang="ja-JP" altLang="ja-JP" b="1"/>
              <a:t>「とんでもございません」ですが、この言葉は今では一般化が進んでいますが、後から許容された言葉です。</a:t>
            </a:r>
            <a:endParaRPr lang="en-US" altLang="ja-JP" b="1" dirty="0"/>
          </a:p>
          <a:p>
            <a:r>
              <a:rPr lang="ja-JP" altLang="ja-JP" b="1"/>
              <a:t>人によっては、間違った使い方と感じる場合もあるので、安易に使用しない方が良いでしょう。</a:t>
            </a:r>
            <a:endParaRPr lang="ja-JP" altLang="ja-JP"/>
          </a:p>
          <a:p>
            <a:r>
              <a:rPr lang="ja-JP" altLang="ja-JP" b="1"/>
              <a:t>×とんでもございません</a:t>
            </a:r>
            <a:endParaRPr lang="ja-JP" altLang="ja-JP"/>
          </a:p>
          <a:p>
            <a:r>
              <a:rPr lang="ja-JP" altLang="ja-JP" b="1"/>
              <a:t>○恐れ入ります</a:t>
            </a:r>
            <a:endParaRPr lang="ja-JP" altLang="ja-JP"/>
          </a:p>
          <a:p>
            <a:endParaRPr kumimoji="1" lang="en-US" altLang="ja-JP" dirty="0"/>
          </a:p>
          <a:p>
            <a:r>
              <a:rPr lang="ja-JP" altLang="ja-JP" b="1"/>
              <a:t>すみません</a:t>
            </a:r>
            <a:endParaRPr lang="ja-JP" altLang="ja-JP"/>
          </a:p>
          <a:p>
            <a:r>
              <a:rPr lang="ja-JP" altLang="ja-JP" b="1"/>
              <a:t>失敗をした時や迷惑をかけた時に詫びる言葉の丁寧な言い回しとしてよく使われていますが接客時には使用しません。</a:t>
            </a:r>
            <a:endParaRPr lang="ja-JP" altLang="ja-JP"/>
          </a:p>
          <a:p>
            <a:r>
              <a:rPr lang="ja-JP" altLang="ja-JP" b="1"/>
              <a:t>×すみません</a:t>
            </a:r>
            <a:endParaRPr lang="ja-JP" altLang="ja-JP"/>
          </a:p>
          <a:p>
            <a:r>
              <a:rPr lang="ja-JP" altLang="ja-JP" b="1"/>
              <a:t>○申し訳ございません／失礼いたしました</a:t>
            </a:r>
            <a:endParaRPr lang="ja-JP" altLang="ja-JP"/>
          </a:p>
          <a:p>
            <a:endParaRPr kumimoji="1" lang="ja-JP" altLang="en-US"/>
          </a:p>
        </p:txBody>
      </p:sp>
    </p:spTree>
    <p:extLst>
      <p:ext uri="{BB962C8B-B14F-4D97-AF65-F5344CB8AC3E}">
        <p14:creationId xmlns:p14="http://schemas.microsoft.com/office/powerpoint/2010/main" val="33399818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Shape 9">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Isosceles Triangle 17">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Isosceles Triangle 19">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3" name="表 2">
            <a:extLst>
              <a:ext uri="{FF2B5EF4-FFF2-40B4-BE49-F238E27FC236}">
                <a16:creationId xmlns:a16="http://schemas.microsoft.com/office/drawing/2014/main" id="{0652BB3B-8D7E-DB4C-ACCF-4B16BD32FD33}"/>
              </a:ext>
            </a:extLst>
          </p:cNvPr>
          <p:cNvGraphicFramePr>
            <a:graphicFrameLocks noGrp="1"/>
          </p:cNvGraphicFramePr>
          <p:nvPr>
            <p:extLst>
              <p:ext uri="{D42A27DB-BD31-4B8C-83A1-F6EECF244321}">
                <p14:modId xmlns:p14="http://schemas.microsoft.com/office/powerpoint/2010/main" val="1120217830"/>
              </p:ext>
            </p:extLst>
          </p:nvPr>
        </p:nvGraphicFramePr>
        <p:xfrm>
          <a:off x="643467" y="975375"/>
          <a:ext cx="10905066" cy="5511375"/>
        </p:xfrm>
        <a:graphic>
          <a:graphicData uri="http://schemas.openxmlformats.org/drawingml/2006/table">
            <a:tbl>
              <a:tblPr/>
              <a:tblGrid>
                <a:gridCol w="5385669">
                  <a:extLst>
                    <a:ext uri="{9D8B030D-6E8A-4147-A177-3AD203B41FA5}">
                      <a16:colId xmlns:a16="http://schemas.microsoft.com/office/drawing/2014/main" val="4015981013"/>
                    </a:ext>
                  </a:extLst>
                </a:gridCol>
                <a:gridCol w="5519397">
                  <a:extLst>
                    <a:ext uri="{9D8B030D-6E8A-4147-A177-3AD203B41FA5}">
                      <a16:colId xmlns:a16="http://schemas.microsoft.com/office/drawing/2014/main" val="205301362"/>
                    </a:ext>
                  </a:extLst>
                </a:gridCol>
              </a:tblGrid>
              <a:tr h="367425">
                <a:tc>
                  <a:txBody>
                    <a:bodyPr/>
                    <a:lstStyle/>
                    <a:p>
                      <a:pPr algn="l" fontAlgn="ctr">
                        <a:lnSpc>
                          <a:spcPts val="1800"/>
                        </a:lnSpc>
                        <a:spcBef>
                          <a:spcPts val="0"/>
                        </a:spcBef>
                        <a:spcAft>
                          <a:spcPts val="1200"/>
                        </a:spcAft>
                      </a:pPr>
                      <a:r>
                        <a:rPr lang="ja-JP" altLang="en-US" sz="1300" b="1" i="0" u="none" strike="noStrike">
                          <a:solidFill>
                            <a:srgbClr val="FFFFFF"/>
                          </a:solidFill>
                          <a:effectLst/>
                          <a:latin typeface="游明朝" panose="02020400000000000000" pitchFamily="18" charset="-128"/>
                          <a:ea typeface="Hiragino Sans W7"/>
                          <a:cs typeface="Hiragino Sans W7"/>
                        </a:rPr>
                        <a:t>間違っている敬語</a:t>
                      </a:r>
                      <a:endParaRPr lang="ja-JP" altLang="en-US" sz="2300" b="0" i="0" u="none" strike="noStrike">
                        <a:effectLst/>
                        <a:latin typeface="Arial" panose="020B0604020202020204" pitchFamily="34" charset="0"/>
                      </a:endParaRPr>
                    </a:p>
                  </a:txBody>
                  <a:tcPr marL="86384" marR="86384" marT="11998" marB="0" anchor="ctr">
                    <a:lnL w="12700" cap="flat" cmpd="sng" algn="ctr">
                      <a:solidFill>
                        <a:srgbClr val="EAEAEA"/>
                      </a:solidFill>
                      <a:prstDash val="solid"/>
                      <a:round/>
                      <a:headEnd type="none" w="med" len="med"/>
                      <a:tailEnd type="none" w="med" len="med"/>
                    </a:lnL>
                    <a:lnR w="12700" cap="flat" cmpd="sng" algn="ctr">
                      <a:solidFill>
                        <a:srgbClr val="EAEAEA"/>
                      </a:solidFill>
                      <a:prstDash val="solid"/>
                      <a:round/>
                      <a:headEnd type="none" w="med" len="med"/>
                      <a:tailEnd type="none" w="med" len="med"/>
                    </a:lnR>
                    <a:lnT w="12700" cap="flat" cmpd="sng" algn="ctr">
                      <a:solidFill>
                        <a:srgbClr val="EAEAEA"/>
                      </a:solidFill>
                      <a:prstDash val="solid"/>
                      <a:round/>
                      <a:headEnd type="none" w="med" len="med"/>
                      <a:tailEnd type="none" w="med" len="med"/>
                    </a:lnT>
                    <a:lnB w="12700" cap="flat" cmpd="sng" algn="ctr">
                      <a:solidFill>
                        <a:srgbClr val="EAEAEA"/>
                      </a:solidFill>
                      <a:prstDash val="solid"/>
                      <a:round/>
                      <a:headEnd type="none" w="med" len="med"/>
                      <a:tailEnd type="none" w="med" len="med"/>
                    </a:lnB>
                    <a:solidFill>
                      <a:srgbClr val="E7A5AF"/>
                    </a:solidFill>
                  </a:tcPr>
                </a:tc>
                <a:tc>
                  <a:txBody>
                    <a:bodyPr/>
                    <a:lstStyle/>
                    <a:p>
                      <a:pPr algn="l" fontAlgn="ctr">
                        <a:lnSpc>
                          <a:spcPts val="1800"/>
                        </a:lnSpc>
                        <a:spcBef>
                          <a:spcPts val="0"/>
                        </a:spcBef>
                        <a:spcAft>
                          <a:spcPts val="1200"/>
                        </a:spcAft>
                      </a:pPr>
                      <a:r>
                        <a:rPr lang="ja-JP" altLang="en-US" sz="1300" b="1" i="0" u="none" strike="noStrike">
                          <a:solidFill>
                            <a:srgbClr val="FFFFFF"/>
                          </a:solidFill>
                          <a:effectLst/>
                          <a:latin typeface="游明朝" panose="02020400000000000000" pitchFamily="18" charset="-128"/>
                          <a:ea typeface="Hiragino Sans W7"/>
                          <a:cs typeface="Hiragino Sans W7"/>
                        </a:rPr>
                        <a:t>正しい敬語</a:t>
                      </a:r>
                      <a:endParaRPr lang="ja-JP" altLang="en-US" sz="2300" b="0" i="0" u="none" strike="noStrike">
                        <a:effectLst/>
                        <a:latin typeface="Arial" panose="020B0604020202020204" pitchFamily="34" charset="0"/>
                      </a:endParaRPr>
                    </a:p>
                  </a:txBody>
                  <a:tcPr marL="86384" marR="86384" marT="11998" marB="0" anchor="ctr">
                    <a:lnL w="12700" cap="flat" cmpd="sng" algn="ctr">
                      <a:solidFill>
                        <a:srgbClr val="EAEAEA"/>
                      </a:solidFill>
                      <a:prstDash val="solid"/>
                      <a:round/>
                      <a:headEnd type="none" w="med" len="med"/>
                      <a:tailEnd type="none" w="med" len="med"/>
                    </a:lnL>
                    <a:lnR w="12700" cap="flat" cmpd="sng" algn="ctr">
                      <a:solidFill>
                        <a:srgbClr val="EAEAEA"/>
                      </a:solidFill>
                      <a:prstDash val="solid"/>
                      <a:round/>
                      <a:headEnd type="none" w="med" len="med"/>
                      <a:tailEnd type="none" w="med" len="med"/>
                    </a:lnR>
                    <a:lnT w="12700" cap="flat" cmpd="sng" algn="ctr">
                      <a:solidFill>
                        <a:srgbClr val="EAEAEA"/>
                      </a:solidFill>
                      <a:prstDash val="solid"/>
                      <a:round/>
                      <a:headEnd type="none" w="med" len="med"/>
                      <a:tailEnd type="none" w="med" len="med"/>
                    </a:lnT>
                    <a:lnB w="12700" cap="flat" cmpd="sng" algn="ctr">
                      <a:solidFill>
                        <a:srgbClr val="EAEAEA"/>
                      </a:solidFill>
                      <a:prstDash val="solid"/>
                      <a:round/>
                      <a:headEnd type="none" w="med" len="med"/>
                      <a:tailEnd type="none" w="med" len="med"/>
                    </a:lnB>
                    <a:solidFill>
                      <a:srgbClr val="E7A5AF"/>
                    </a:solidFill>
                  </a:tcPr>
                </a:tc>
                <a:extLst>
                  <a:ext uri="{0D108BD9-81ED-4DB2-BD59-A6C34878D82A}">
                    <a16:rowId xmlns:a16="http://schemas.microsoft.com/office/drawing/2014/main" val="1510726656"/>
                  </a:ext>
                </a:extLst>
              </a:tr>
              <a:tr h="367425">
                <a:tc>
                  <a:txBody>
                    <a:bodyPr/>
                    <a:lstStyle/>
                    <a:p>
                      <a:pPr algn="l" fontAlgn="ctr">
                        <a:lnSpc>
                          <a:spcPts val="1800"/>
                        </a:lnSpc>
                        <a:spcBef>
                          <a:spcPts val="0"/>
                        </a:spcBef>
                        <a:spcAft>
                          <a:spcPts val="1200"/>
                        </a:spcAft>
                      </a:pPr>
                      <a:r>
                        <a:rPr lang="ja-JP" altLang="en-US" sz="1300" b="0" i="0" u="none" strike="noStrike">
                          <a:solidFill>
                            <a:srgbClr val="000000"/>
                          </a:solidFill>
                          <a:effectLst/>
                          <a:latin typeface="游明朝" panose="02020400000000000000" pitchFamily="18" charset="-128"/>
                          <a:ea typeface="Hiragino Sans W4"/>
                          <a:cs typeface="Hiragino Sans W4"/>
                        </a:rPr>
                        <a:t>店内でお召し上がりですか？</a:t>
                      </a:r>
                      <a:endParaRPr lang="ja-JP" altLang="en-US" sz="2300" b="0" i="0" u="none" strike="noStrike">
                        <a:effectLst/>
                        <a:latin typeface="Arial" panose="020B0604020202020204" pitchFamily="34" charset="0"/>
                      </a:endParaRPr>
                    </a:p>
                  </a:txBody>
                  <a:tcPr marL="86384" marR="86384" marT="11998" marB="0" anchor="ctr">
                    <a:lnL w="12700" cap="flat" cmpd="sng" algn="ctr">
                      <a:solidFill>
                        <a:srgbClr val="EAEAEA"/>
                      </a:solidFill>
                      <a:prstDash val="solid"/>
                      <a:round/>
                      <a:headEnd type="none" w="med" len="med"/>
                      <a:tailEnd type="none" w="med" len="med"/>
                    </a:lnL>
                    <a:lnR w="12700" cap="flat" cmpd="sng" algn="ctr">
                      <a:solidFill>
                        <a:srgbClr val="EAEAEA"/>
                      </a:solidFill>
                      <a:prstDash val="solid"/>
                      <a:round/>
                      <a:headEnd type="none" w="med" len="med"/>
                      <a:tailEnd type="none" w="med" len="med"/>
                    </a:lnR>
                    <a:lnT w="12700" cap="flat" cmpd="sng" algn="ctr">
                      <a:solidFill>
                        <a:srgbClr val="EAEAEA"/>
                      </a:solidFill>
                      <a:prstDash val="solid"/>
                      <a:round/>
                      <a:headEnd type="none" w="med" len="med"/>
                      <a:tailEnd type="none" w="med" len="med"/>
                    </a:lnT>
                    <a:lnB w="12700" cap="flat" cmpd="sng" algn="ctr">
                      <a:solidFill>
                        <a:srgbClr val="EAEAEA"/>
                      </a:solidFill>
                      <a:prstDash val="solid"/>
                      <a:round/>
                      <a:headEnd type="none" w="med" len="med"/>
                      <a:tailEnd type="none" w="med" len="med"/>
                    </a:lnB>
                  </a:tcPr>
                </a:tc>
                <a:tc>
                  <a:txBody>
                    <a:bodyPr/>
                    <a:lstStyle/>
                    <a:p>
                      <a:pPr algn="l" fontAlgn="ctr">
                        <a:lnSpc>
                          <a:spcPts val="1800"/>
                        </a:lnSpc>
                        <a:spcBef>
                          <a:spcPts val="0"/>
                        </a:spcBef>
                        <a:spcAft>
                          <a:spcPts val="1200"/>
                        </a:spcAft>
                      </a:pPr>
                      <a:r>
                        <a:rPr lang="ja-JP" altLang="en-US" sz="1300" b="0" i="0" u="none" strike="noStrike">
                          <a:solidFill>
                            <a:srgbClr val="000000"/>
                          </a:solidFill>
                          <a:effectLst/>
                          <a:latin typeface="游明朝" panose="02020400000000000000" pitchFamily="18" charset="-128"/>
                          <a:ea typeface="Hiragino Sans W4"/>
                          <a:cs typeface="Hiragino Sans W4"/>
                        </a:rPr>
                        <a:t>店内で召し上がりますか？</a:t>
                      </a:r>
                      <a:endParaRPr lang="ja-JP" altLang="en-US" sz="2300" b="0" i="0" u="none" strike="noStrike">
                        <a:effectLst/>
                        <a:latin typeface="Arial" panose="020B0604020202020204" pitchFamily="34" charset="0"/>
                      </a:endParaRPr>
                    </a:p>
                  </a:txBody>
                  <a:tcPr marL="86384" marR="86384" marT="11998" marB="0" anchor="ctr">
                    <a:lnL w="12700" cap="flat" cmpd="sng" algn="ctr">
                      <a:solidFill>
                        <a:srgbClr val="EAEAEA"/>
                      </a:solidFill>
                      <a:prstDash val="solid"/>
                      <a:round/>
                      <a:headEnd type="none" w="med" len="med"/>
                      <a:tailEnd type="none" w="med" len="med"/>
                    </a:lnL>
                    <a:lnR w="12700" cap="flat" cmpd="sng" algn="ctr">
                      <a:solidFill>
                        <a:srgbClr val="EAEAEA"/>
                      </a:solidFill>
                      <a:prstDash val="solid"/>
                      <a:round/>
                      <a:headEnd type="none" w="med" len="med"/>
                      <a:tailEnd type="none" w="med" len="med"/>
                    </a:lnR>
                    <a:lnT w="12700" cap="flat" cmpd="sng" algn="ctr">
                      <a:solidFill>
                        <a:srgbClr val="EAEAEA"/>
                      </a:solidFill>
                      <a:prstDash val="solid"/>
                      <a:round/>
                      <a:headEnd type="none" w="med" len="med"/>
                      <a:tailEnd type="none" w="med" len="med"/>
                    </a:lnT>
                    <a:lnB w="12700" cap="flat" cmpd="sng" algn="ctr">
                      <a:solidFill>
                        <a:srgbClr val="EAEAEA"/>
                      </a:solidFill>
                      <a:prstDash val="solid"/>
                      <a:round/>
                      <a:headEnd type="none" w="med" len="med"/>
                      <a:tailEnd type="none" w="med" len="med"/>
                    </a:lnB>
                  </a:tcPr>
                </a:tc>
                <a:extLst>
                  <a:ext uri="{0D108BD9-81ED-4DB2-BD59-A6C34878D82A}">
                    <a16:rowId xmlns:a16="http://schemas.microsoft.com/office/drawing/2014/main" val="3161019733"/>
                  </a:ext>
                </a:extLst>
              </a:tr>
              <a:tr h="367425">
                <a:tc>
                  <a:txBody>
                    <a:bodyPr/>
                    <a:lstStyle/>
                    <a:p>
                      <a:pPr algn="l" fontAlgn="ctr">
                        <a:lnSpc>
                          <a:spcPts val="1800"/>
                        </a:lnSpc>
                        <a:spcBef>
                          <a:spcPts val="0"/>
                        </a:spcBef>
                        <a:spcAft>
                          <a:spcPts val="1200"/>
                        </a:spcAft>
                      </a:pPr>
                      <a:r>
                        <a:rPr lang="ja-JP" altLang="en-US" sz="1300" b="0" i="0" u="none" strike="noStrike">
                          <a:solidFill>
                            <a:srgbClr val="000000"/>
                          </a:solidFill>
                          <a:effectLst/>
                          <a:latin typeface="游明朝" panose="02020400000000000000" pitchFamily="18" charset="-128"/>
                          <a:ea typeface="Hiragino Sans W4"/>
                          <a:cs typeface="Hiragino Sans W4"/>
                        </a:rPr>
                        <a:t>こちらに座って、お待ちください</a:t>
                      </a:r>
                      <a:endParaRPr lang="ja-JP" altLang="en-US" sz="2300" b="0" i="0" u="none" strike="noStrike">
                        <a:effectLst/>
                        <a:latin typeface="Arial" panose="020B0604020202020204" pitchFamily="34" charset="0"/>
                      </a:endParaRPr>
                    </a:p>
                  </a:txBody>
                  <a:tcPr marL="86384" marR="86384" marT="11998" marB="0" anchor="ctr">
                    <a:lnL w="12700" cap="flat" cmpd="sng" algn="ctr">
                      <a:solidFill>
                        <a:srgbClr val="EAEAEA"/>
                      </a:solidFill>
                      <a:prstDash val="solid"/>
                      <a:round/>
                      <a:headEnd type="none" w="med" len="med"/>
                      <a:tailEnd type="none" w="med" len="med"/>
                    </a:lnL>
                    <a:lnR w="12700" cap="flat" cmpd="sng" algn="ctr">
                      <a:solidFill>
                        <a:srgbClr val="EAEAEA"/>
                      </a:solidFill>
                      <a:prstDash val="solid"/>
                      <a:round/>
                      <a:headEnd type="none" w="med" len="med"/>
                      <a:tailEnd type="none" w="med" len="med"/>
                    </a:lnR>
                    <a:lnT w="12700" cap="flat" cmpd="sng" algn="ctr">
                      <a:solidFill>
                        <a:srgbClr val="EAEAEA"/>
                      </a:solidFill>
                      <a:prstDash val="solid"/>
                      <a:round/>
                      <a:headEnd type="none" w="med" len="med"/>
                      <a:tailEnd type="none" w="med" len="med"/>
                    </a:lnT>
                    <a:lnB w="12700" cap="flat" cmpd="sng" algn="ctr">
                      <a:solidFill>
                        <a:srgbClr val="EAEAEA"/>
                      </a:solidFill>
                      <a:prstDash val="solid"/>
                      <a:round/>
                      <a:headEnd type="none" w="med" len="med"/>
                      <a:tailEnd type="none" w="med" len="med"/>
                    </a:lnB>
                  </a:tcPr>
                </a:tc>
                <a:tc>
                  <a:txBody>
                    <a:bodyPr/>
                    <a:lstStyle/>
                    <a:p>
                      <a:pPr algn="l" fontAlgn="ctr">
                        <a:lnSpc>
                          <a:spcPts val="1800"/>
                        </a:lnSpc>
                        <a:spcBef>
                          <a:spcPts val="0"/>
                        </a:spcBef>
                        <a:spcAft>
                          <a:spcPts val="1200"/>
                        </a:spcAft>
                      </a:pPr>
                      <a:r>
                        <a:rPr lang="ja-JP" altLang="en-US" sz="1300" b="0" i="0" u="none" strike="noStrike">
                          <a:solidFill>
                            <a:srgbClr val="000000"/>
                          </a:solidFill>
                          <a:effectLst/>
                          <a:latin typeface="游明朝" panose="02020400000000000000" pitchFamily="18" charset="-128"/>
                          <a:ea typeface="Hiragino Sans W4"/>
                          <a:cs typeface="Hiragino Sans W4"/>
                        </a:rPr>
                        <a:t>こちらにお掛けになって、お待ちいただけますか？</a:t>
                      </a:r>
                      <a:endParaRPr lang="ja-JP" altLang="en-US" sz="2300" b="0" i="0" u="none" strike="noStrike">
                        <a:effectLst/>
                        <a:latin typeface="Arial" panose="020B0604020202020204" pitchFamily="34" charset="0"/>
                      </a:endParaRPr>
                    </a:p>
                  </a:txBody>
                  <a:tcPr marL="86384" marR="86384" marT="11998" marB="0" anchor="ctr">
                    <a:lnL w="12700" cap="flat" cmpd="sng" algn="ctr">
                      <a:solidFill>
                        <a:srgbClr val="EAEAEA"/>
                      </a:solidFill>
                      <a:prstDash val="solid"/>
                      <a:round/>
                      <a:headEnd type="none" w="med" len="med"/>
                      <a:tailEnd type="none" w="med" len="med"/>
                    </a:lnL>
                    <a:lnR w="12700" cap="flat" cmpd="sng" algn="ctr">
                      <a:solidFill>
                        <a:srgbClr val="EAEAEA"/>
                      </a:solidFill>
                      <a:prstDash val="solid"/>
                      <a:round/>
                      <a:headEnd type="none" w="med" len="med"/>
                      <a:tailEnd type="none" w="med" len="med"/>
                    </a:lnR>
                    <a:lnT w="12700" cap="flat" cmpd="sng" algn="ctr">
                      <a:solidFill>
                        <a:srgbClr val="EAEAEA"/>
                      </a:solidFill>
                      <a:prstDash val="solid"/>
                      <a:round/>
                      <a:headEnd type="none" w="med" len="med"/>
                      <a:tailEnd type="none" w="med" len="med"/>
                    </a:lnT>
                    <a:lnB w="12700" cap="flat" cmpd="sng" algn="ctr">
                      <a:solidFill>
                        <a:srgbClr val="EAEAEA"/>
                      </a:solidFill>
                      <a:prstDash val="solid"/>
                      <a:round/>
                      <a:headEnd type="none" w="med" len="med"/>
                      <a:tailEnd type="none" w="med" len="med"/>
                    </a:lnB>
                  </a:tcPr>
                </a:tc>
                <a:extLst>
                  <a:ext uri="{0D108BD9-81ED-4DB2-BD59-A6C34878D82A}">
                    <a16:rowId xmlns:a16="http://schemas.microsoft.com/office/drawing/2014/main" val="3696333765"/>
                  </a:ext>
                </a:extLst>
              </a:tr>
              <a:tr h="367425">
                <a:tc>
                  <a:txBody>
                    <a:bodyPr/>
                    <a:lstStyle/>
                    <a:p>
                      <a:pPr algn="l" fontAlgn="ctr">
                        <a:lnSpc>
                          <a:spcPts val="1800"/>
                        </a:lnSpc>
                        <a:spcBef>
                          <a:spcPts val="0"/>
                        </a:spcBef>
                        <a:spcAft>
                          <a:spcPts val="1200"/>
                        </a:spcAft>
                      </a:pPr>
                      <a:r>
                        <a:rPr lang="ja-JP" altLang="en-US" sz="1300" b="0" i="0" u="none" strike="noStrike">
                          <a:solidFill>
                            <a:srgbClr val="000000"/>
                          </a:solidFill>
                          <a:effectLst/>
                          <a:latin typeface="游明朝" panose="02020400000000000000" pitchFamily="18" charset="-128"/>
                          <a:ea typeface="Hiragino Sans W4"/>
                          <a:cs typeface="Hiragino Sans W4"/>
                        </a:rPr>
                        <a:t>よろしかったでしょうか？</a:t>
                      </a:r>
                      <a:endParaRPr lang="ja-JP" altLang="en-US" sz="2300" b="0" i="0" u="none" strike="noStrike">
                        <a:effectLst/>
                        <a:latin typeface="Arial" panose="020B0604020202020204" pitchFamily="34" charset="0"/>
                      </a:endParaRPr>
                    </a:p>
                  </a:txBody>
                  <a:tcPr marL="86384" marR="86384" marT="11998" marB="0" anchor="ctr">
                    <a:lnL w="12700" cap="flat" cmpd="sng" algn="ctr">
                      <a:solidFill>
                        <a:srgbClr val="EAEAEA"/>
                      </a:solidFill>
                      <a:prstDash val="solid"/>
                      <a:round/>
                      <a:headEnd type="none" w="med" len="med"/>
                      <a:tailEnd type="none" w="med" len="med"/>
                    </a:lnL>
                    <a:lnR w="12700" cap="flat" cmpd="sng" algn="ctr">
                      <a:solidFill>
                        <a:srgbClr val="EAEAEA"/>
                      </a:solidFill>
                      <a:prstDash val="solid"/>
                      <a:round/>
                      <a:headEnd type="none" w="med" len="med"/>
                      <a:tailEnd type="none" w="med" len="med"/>
                    </a:lnR>
                    <a:lnT w="12700" cap="flat" cmpd="sng" algn="ctr">
                      <a:solidFill>
                        <a:srgbClr val="EAEAEA"/>
                      </a:solidFill>
                      <a:prstDash val="solid"/>
                      <a:round/>
                      <a:headEnd type="none" w="med" len="med"/>
                      <a:tailEnd type="none" w="med" len="med"/>
                    </a:lnT>
                    <a:lnB w="12700" cap="flat" cmpd="sng" algn="ctr">
                      <a:solidFill>
                        <a:srgbClr val="EAEAEA"/>
                      </a:solidFill>
                      <a:prstDash val="solid"/>
                      <a:round/>
                      <a:headEnd type="none" w="med" len="med"/>
                      <a:tailEnd type="none" w="med" len="med"/>
                    </a:lnB>
                  </a:tcPr>
                </a:tc>
                <a:tc>
                  <a:txBody>
                    <a:bodyPr/>
                    <a:lstStyle/>
                    <a:p>
                      <a:pPr algn="l" fontAlgn="ctr">
                        <a:lnSpc>
                          <a:spcPts val="1800"/>
                        </a:lnSpc>
                        <a:spcBef>
                          <a:spcPts val="0"/>
                        </a:spcBef>
                        <a:spcAft>
                          <a:spcPts val="1200"/>
                        </a:spcAft>
                      </a:pPr>
                      <a:r>
                        <a:rPr lang="ja-JP" altLang="en-US" sz="1300" b="0" i="0" u="none" strike="noStrike">
                          <a:solidFill>
                            <a:srgbClr val="000000"/>
                          </a:solidFill>
                          <a:effectLst/>
                          <a:latin typeface="游明朝" panose="02020400000000000000" pitchFamily="18" charset="-128"/>
                          <a:ea typeface="Hiragino Sans W4"/>
                          <a:cs typeface="Hiragino Sans W4"/>
                        </a:rPr>
                        <a:t>よろしいでしょうか？</a:t>
                      </a:r>
                      <a:endParaRPr lang="ja-JP" altLang="en-US" sz="2300" b="0" i="0" u="none" strike="noStrike">
                        <a:effectLst/>
                        <a:latin typeface="Arial" panose="020B0604020202020204" pitchFamily="34" charset="0"/>
                      </a:endParaRPr>
                    </a:p>
                  </a:txBody>
                  <a:tcPr marL="86384" marR="86384" marT="11998" marB="0" anchor="ctr">
                    <a:lnL w="12700" cap="flat" cmpd="sng" algn="ctr">
                      <a:solidFill>
                        <a:srgbClr val="EAEAEA"/>
                      </a:solidFill>
                      <a:prstDash val="solid"/>
                      <a:round/>
                      <a:headEnd type="none" w="med" len="med"/>
                      <a:tailEnd type="none" w="med" len="med"/>
                    </a:lnL>
                    <a:lnR w="12700" cap="flat" cmpd="sng" algn="ctr">
                      <a:solidFill>
                        <a:srgbClr val="EAEAEA"/>
                      </a:solidFill>
                      <a:prstDash val="solid"/>
                      <a:round/>
                      <a:headEnd type="none" w="med" len="med"/>
                      <a:tailEnd type="none" w="med" len="med"/>
                    </a:lnR>
                    <a:lnT w="12700" cap="flat" cmpd="sng" algn="ctr">
                      <a:solidFill>
                        <a:srgbClr val="EAEAEA"/>
                      </a:solidFill>
                      <a:prstDash val="solid"/>
                      <a:round/>
                      <a:headEnd type="none" w="med" len="med"/>
                      <a:tailEnd type="none" w="med" len="med"/>
                    </a:lnT>
                    <a:lnB w="12700" cap="flat" cmpd="sng" algn="ctr">
                      <a:solidFill>
                        <a:srgbClr val="EAEAEA"/>
                      </a:solidFill>
                      <a:prstDash val="solid"/>
                      <a:round/>
                      <a:headEnd type="none" w="med" len="med"/>
                      <a:tailEnd type="none" w="med" len="med"/>
                    </a:lnB>
                  </a:tcPr>
                </a:tc>
                <a:extLst>
                  <a:ext uri="{0D108BD9-81ED-4DB2-BD59-A6C34878D82A}">
                    <a16:rowId xmlns:a16="http://schemas.microsoft.com/office/drawing/2014/main" val="3516256287"/>
                  </a:ext>
                </a:extLst>
              </a:tr>
              <a:tr h="367425">
                <a:tc>
                  <a:txBody>
                    <a:bodyPr/>
                    <a:lstStyle/>
                    <a:p>
                      <a:pPr algn="l" fontAlgn="ctr">
                        <a:lnSpc>
                          <a:spcPts val="1800"/>
                        </a:lnSpc>
                        <a:spcBef>
                          <a:spcPts val="0"/>
                        </a:spcBef>
                        <a:spcAft>
                          <a:spcPts val="1200"/>
                        </a:spcAft>
                      </a:pPr>
                      <a:r>
                        <a:rPr lang="ja-JP" altLang="en-US" sz="1300" b="0" i="0" u="none" strike="noStrike">
                          <a:solidFill>
                            <a:srgbClr val="000000"/>
                          </a:solidFill>
                          <a:effectLst/>
                          <a:latin typeface="游明朝" panose="02020400000000000000" pitchFamily="18" charset="-128"/>
                          <a:ea typeface="Hiragino Sans W4"/>
                          <a:cs typeface="Hiragino Sans W4"/>
                        </a:rPr>
                        <a:t>こちらがメニューになります</a:t>
                      </a:r>
                      <a:endParaRPr lang="ja-JP" altLang="en-US" sz="2300" b="0" i="0" u="none" strike="noStrike">
                        <a:effectLst/>
                        <a:latin typeface="Arial" panose="020B0604020202020204" pitchFamily="34" charset="0"/>
                      </a:endParaRPr>
                    </a:p>
                  </a:txBody>
                  <a:tcPr marL="86384" marR="86384" marT="11998" marB="0" anchor="ctr">
                    <a:lnL w="12700" cap="flat" cmpd="sng" algn="ctr">
                      <a:solidFill>
                        <a:srgbClr val="EAEAEA"/>
                      </a:solidFill>
                      <a:prstDash val="solid"/>
                      <a:round/>
                      <a:headEnd type="none" w="med" len="med"/>
                      <a:tailEnd type="none" w="med" len="med"/>
                    </a:lnL>
                    <a:lnR w="12700" cap="flat" cmpd="sng" algn="ctr">
                      <a:solidFill>
                        <a:srgbClr val="EAEAEA"/>
                      </a:solidFill>
                      <a:prstDash val="solid"/>
                      <a:round/>
                      <a:headEnd type="none" w="med" len="med"/>
                      <a:tailEnd type="none" w="med" len="med"/>
                    </a:lnR>
                    <a:lnT w="12700" cap="flat" cmpd="sng" algn="ctr">
                      <a:solidFill>
                        <a:srgbClr val="EAEAEA"/>
                      </a:solidFill>
                      <a:prstDash val="solid"/>
                      <a:round/>
                      <a:headEnd type="none" w="med" len="med"/>
                      <a:tailEnd type="none" w="med" len="med"/>
                    </a:lnT>
                    <a:lnB w="12700" cap="flat" cmpd="sng" algn="ctr">
                      <a:solidFill>
                        <a:srgbClr val="EAEAEA"/>
                      </a:solidFill>
                      <a:prstDash val="solid"/>
                      <a:round/>
                      <a:headEnd type="none" w="med" len="med"/>
                      <a:tailEnd type="none" w="med" len="med"/>
                    </a:lnB>
                  </a:tcPr>
                </a:tc>
                <a:tc>
                  <a:txBody>
                    <a:bodyPr/>
                    <a:lstStyle/>
                    <a:p>
                      <a:pPr algn="l" fontAlgn="ctr">
                        <a:lnSpc>
                          <a:spcPts val="1800"/>
                        </a:lnSpc>
                        <a:spcBef>
                          <a:spcPts val="0"/>
                        </a:spcBef>
                        <a:spcAft>
                          <a:spcPts val="1200"/>
                        </a:spcAft>
                      </a:pPr>
                      <a:r>
                        <a:rPr lang="ja-JP" altLang="en-US" sz="1300" b="0" i="0" u="none" strike="noStrike">
                          <a:solidFill>
                            <a:srgbClr val="000000"/>
                          </a:solidFill>
                          <a:effectLst/>
                          <a:latin typeface="游明朝" panose="02020400000000000000" pitchFamily="18" charset="-128"/>
                          <a:ea typeface="Hiragino Sans W4"/>
                          <a:cs typeface="Hiragino Sans W4"/>
                        </a:rPr>
                        <a:t>こちらがメニューでございます</a:t>
                      </a:r>
                      <a:endParaRPr lang="ja-JP" altLang="en-US" sz="2300" b="0" i="0" u="none" strike="noStrike">
                        <a:effectLst/>
                        <a:latin typeface="Arial" panose="020B0604020202020204" pitchFamily="34" charset="0"/>
                      </a:endParaRPr>
                    </a:p>
                  </a:txBody>
                  <a:tcPr marL="86384" marR="86384" marT="11998" marB="0" anchor="ctr">
                    <a:lnL w="12700" cap="flat" cmpd="sng" algn="ctr">
                      <a:solidFill>
                        <a:srgbClr val="EAEAEA"/>
                      </a:solidFill>
                      <a:prstDash val="solid"/>
                      <a:round/>
                      <a:headEnd type="none" w="med" len="med"/>
                      <a:tailEnd type="none" w="med" len="med"/>
                    </a:lnL>
                    <a:lnR w="12700" cap="flat" cmpd="sng" algn="ctr">
                      <a:solidFill>
                        <a:srgbClr val="EAEAEA"/>
                      </a:solidFill>
                      <a:prstDash val="solid"/>
                      <a:round/>
                      <a:headEnd type="none" w="med" len="med"/>
                      <a:tailEnd type="none" w="med" len="med"/>
                    </a:lnR>
                    <a:lnT w="12700" cap="flat" cmpd="sng" algn="ctr">
                      <a:solidFill>
                        <a:srgbClr val="EAEAEA"/>
                      </a:solidFill>
                      <a:prstDash val="solid"/>
                      <a:round/>
                      <a:headEnd type="none" w="med" len="med"/>
                      <a:tailEnd type="none" w="med" len="med"/>
                    </a:lnT>
                    <a:lnB w="12700" cap="flat" cmpd="sng" algn="ctr">
                      <a:solidFill>
                        <a:srgbClr val="EAEAEA"/>
                      </a:solidFill>
                      <a:prstDash val="solid"/>
                      <a:round/>
                      <a:headEnd type="none" w="med" len="med"/>
                      <a:tailEnd type="none" w="med" len="med"/>
                    </a:lnB>
                  </a:tcPr>
                </a:tc>
                <a:extLst>
                  <a:ext uri="{0D108BD9-81ED-4DB2-BD59-A6C34878D82A}">
                    <a16:rowId xmlns:a16="http://schemas.microsoft.com/office/drawing/2014/main" val="1971592985"/>
                  </a:ext>
                </a:extLst>
              </a:tr>
              <a:tr h="367425">
                <a:tc>
                  <a:txBody>
                    <a:bodyPr/>
                    <a:lstStyle/>
                    <a:p>
                      <a:pPr algn="l" fontAlgn="ctr">
                        <a:lnSpc>
                          <a:spcPts val="1800"/>
                        </a:lnSpc>
                        <a:spcBef>
                          <a:spcPts val="0"/>
                        </a:spcBef>
                        <a:spcAft>
                          <a:spcPts val="1200"/>
                        </a:spcAft>
                      </a:pPr>
                      <a:r>
                        <a:rPr lang="ja-JP" altLang="en-US" sz="1300" b="0" i="0" u="none" strike="noStrike">
                          <a:solidFill>
                            <a:srgbClr val="000000"/>
                          </a:solidFill>
                          <a:effectLst/>
                          <a:latin typeface="游明朝" panose="02020400000000000000" pitchFamily="18" charset="-128"/>
                          <a:ea typeface="Hiragino Sans W4"/>
                          <a:cs typeface="Hiragino Sans W4"/>
                        </a:rPr>
                        <a:t>ホットとアイスどちらにいたしますか？</a:t>
                      </a:r>
                      <a:endParaRPr lang="ja-JP" altLang="en-US" sz="2300" b="0" i="0" u="none" strike="noStrike">
                        <a:effectLst/>
                        <a:latin typeface="Arial" panose="020B0604020202020204" pitchFamily="34" charset="0"/>
                      </a:endParaRPr>
                    </a:p>
                  </a:txBody>
                  <a:tcPr marL="86384" marR="86384" marT="11998" marB="0" anchor="ctr">
                    <a:lnL w="12700" cap="flat" cmpd="sng" algn="ctr">
                      <a:solidFill>
                        <a:srgbClr val="EAEAEA"/>
                      </a:solidFill>
                      <a:prstDash val="solid"/>
                      <a:round/>
                      <a:headEnd type="none" w="med" len="med"/>
                      <a:tailEnd type="none" w="med" len="med"/>
                    </a:lnL>
                    <a:lnR w="12700" cap="flat" cmpd="sng" algn="ctr">
                      <a:solidFill>
                        <a:srgbClr val="EAEAEA"/>
                      </a:solidFill>
                      <a:prstDash val="solid"/>
                      <a:round/>
                      <a:headEnd type="none" w="med" len="med"/>
                      <a:tailEnd type="none" w="med" len="med"/>
                    </a:lnR>
                    <a:lnT w="12700" cap="flat" cmpd="sng" algn="ctr">
                      <a:solidFill>
                        <a:srgbClr val="EAEAEA"/>
                      </a:solidFill>
                      <a:prstDash val="solid"/>
                      <a:round/>
                      <a:headEnd type="none" w="med" len="med"/>
                      <a:tailEnd type="none" w="med" len="med"/>
                    </a:lnT>
                    <a:lnB w="12700" cap="flat" cmpd="sng" algn="ctr">
                      <a:solidFill>
                        <a:srgbClr val="EAEAEA"/>
                      </a:solidFill>
                      <a:prstDash val="solid"/>
                      <a:round/>
                      <a:headEnd type="none" w="med" len="med"/>
                      <a:tailEnd type="none" w="med" len="med"/>
                    </a:lnB>
                  </a:tcPr>
                </a:tc>
                <a:tc>
                  <a:txBody>
                    <a:bodyPr/>
                    <a:lstStyle/>
                    <a:p>
                      <a:pPr algn="l" fontAlgn="ctr">
                        <a:lnSpc>
                          <a:spcPts val="1800"/>
                        </a:lnSpc>
                        <a:spcBef>
                          <a:spcPts val="0"/>
                        </a:spcBef>
                        <a:spcAft>
                          <a:spcPts val="1200"/>
                        </a:spcAft>
                      </a:pPr>
                      <a:r>
                        <a:rPr lang="ja-JP" altLang="en-US" sz="1300" b="0" i="0" u="none" strike="noStrike">
                          <a:solidFill>
                            <a:srgbClr val="000000"/>
                          </a:solidFill>
                          <a:effectLst/>
                          <a:latin typeface="游明朝" panose="02020400000000000000" pitchFamily="18" charset="-128"/>
                          <a:ea typeface="Hiragino Sans W4"/>
                          <a:cs typeface="Hiragino Sans W4"/>
                        </a:rPr>
                        <a:t>ホットとアイスどちらになさいますか？</a:t>
                      </a:r>
                      <a:endParaRPr lang="ja-JP" altLang="en-US" sz="2300" b="0" i="0" u="none" strike="noStrike">
                        <a:effectLst/>
                        <a:latin typeface="Arial" panose="020B0604020202020204" pitchFamily="34" charset="0"/>
                      </a:endParaRPr>
                    </a:p>
                  </a:txBody>
                  <a:tcPr marL="86384" marR="86384" marT="11998" marB="0" anchor="ctr">
                    <a:lnL w="12700" cap="flat" cmpd="sng" algn="ctr">
                      <a:solidFill>
                        <a:srgbClr val="EAEAEA"/>
                      </a:solidFill>
                      <a:prstDash val="solid"/>
                      <a:round/>
                      <a:headEnd type="none" w="med" len="med"/>
                      <a:tailEnd type="none" w="med" len="med"/>
                    </a:lnL>
                    <a:lnR w="12700" cap="flat" cmpd="sng" algn="ctr">
                      <a:solidFill>
                        <a:srgbClr val="EAEAEA"/>
                      </a:solidFill>
                      <a:prstDash val="solid"/>
                      <a:round/>
                      <a:headEnd type="none" w="med" len="med"/>
                      <a:tailEnd type="none" w="med" len="med"/>
                    </a:lnR>
                    <a:lnT w="12700" cap="flat" cmpd="sng" algn="ctr">
                      <a:solidFill>
                        <a:srgbClr val="EAEAEA"/>
                      </a:solidFill>
                      <a:prstDash val="solid"/>
                      <a:round/>
                      <a:headEnd type="none" w="med" len="med"/>
                      <a:tailEnd type="none" w="med" len="med"/>
                    </a:lnT>
                    <a:lnB w="12700" cap="flat" cmpd="sng" algn="ctr">
                      <a:solidFill>
                        <a:srgbClr val="EAEAEA"/>
                      </a:solidFill>
                      <a:prstDash val="solid"/>
                      <a:round/>
                      <a:headEnd type="none" w="med" len="med"/>
                      <a:tailEnd type="none" w="med" len="med"/>
                    </a:lnB>
                  </a:tcPr>
                </a:tc>
                <a:extLst>
                  <a:ext uri="{0D108BD9-81ED-4DB2-BD59-A6C34878D82A}">
                    <a16:rowId xmlns:a16="http://schemas.microsoft.com/office/drawing/2014/main" val="2896972975"/>
                  </a:ext>
                </a:extLst>
              </a:tr>
              <a:tr h="367425">
                <a:tc>
                  <a:txBody>
                    <a:bodyPr/>
                    <a:lstStyle/>
                    <a:p>
                      <a:pPr algn="l" fontAlgn="ctr">
                        <a:lnSpc>
                          <a:spcPts val="1800"/>
                        </a:lnSpc>
                        <a:spcBef>
                          <a:spcPts val="0"/>
                        </a:spcBef>
                        <a:spcAft>
                          <a:spcPts val="1200"/>
                        </a:spcAft>
                      </a:pPr>
                      <a:r>
                        <a:rPr lang="ja-JP" altLang="en-US" sz="1300" b="0" i="0" u="none" strike="noStrike">
                          <a:solidFill>
                            <a:srgbClr val="000000"/>
                          </a:solidFill>
                          <a:effectLst/>
                          <a:latin typeface="游明朝" panose="02020400000000000000" pitchFamily="18" charset="-128"/>
                          <a:ea typeface="Hiragino Sans W4"/>
                          <a:cs typeface="Hiragino Sans W4"/>
                        </a:rPr>
                        <a:t>○○の方をお持ちしました</a:t>
                      </a:r>
                      <a:endParaRPr lang="ja-JP" altLang="en-US" sz="2300" b="0" i="0" u="none" strike="noStrike">
                        <a:effectLst/>
                        <a:latin typeface="Arial" panose="020B0604020202020204" pitchFamily="34" charset="0"/>
                      </a:endParaRPr>
                    </a:p>
                  </a:txBody>
                  <a:tcPr marL="86384" marR="86384" marT="11998" marB="0" anchor="ctr">
                    <a:lnL w="12700" cap="flat" cmpd="sng" algn="ctr">
                      <a:solidFill>
                        <a:srgbClr val="EAEAEA"/>
                      </a:solidFill>
                      <a:prstDash val="solid"/>
                      <a:round/>
                      <a:headEnd type="none" w="med" len="med"/>
                      <a:tailEnd type="none" w="med" len="med"/>
                    </a:lnL>
                    <a:lnR w="12700" cap="flat" cmpd="sng" algn="ctr">
                      <a:solidFill>
                        <a:srgbClr val="EAEAEA"/>
                      </a:solidFill>
                      <a:prstDash val="solid"/>
                      <a:round/>
                      <a:headEnd type="none" w="med" len="med"/>
                      <a:tailEnd type="none" w="med" len="med"/>
                    </a:lnR>
                    <a:lnT w="12700" cap="flat" cmpd="sng" algn="ctr">
                      <a:solidFill>
                        <a:srgbClr val="EAEAEA"/>
                      </a:solidFill>
                      <a:prstDash val="solid"/>
                      <a:round/>
                      <a:headEnd type="none" w="med" len="med"/>
                      <a:tailEnd type="none" w="med" len="med"/>
                    </a:lnT>
                    <a:lnB w="12700" cap="flat" cmpd="sng" algn="ctr">
                      <a:solidFill>
                        <a:srgbClr val="EAEAEA"/>
                      </a:solidFill>
                      <a:prstDash val="solid"/>
                      <a:round/>
                      <a:headEnd type="none" w="med" len="med"/>
                      <a:tailEnd type="none" w="med" len="med"/>
                    </a:lnB>
                  </a:tcPr>
                </a:tc>
                <a:tc>
                  <a:txBody>
                    <a:bodyPr/>
                    <a:lstStyle/>
                    <a:p>
                      <a:pPr algn="l" fontAlgn="ctr">
                        <a:lnSpc>
                          <a:spcPts val="1800"/>
                        </a:lnSpc>
                        <a:spcBef>
                          <a:spcPts val="0"/>
                        </a:spcBef>
                        <a:spcAft>
                          <a:spcPts val="1200"/>
                        </a:spcAft>
                      </a:pPr>
                      <a:r>
                        <a:rPr lang="ja-JP" altLang="en-US" sz="1300" b="0" i="0" u="none" strike="noStrike">
                          <a:solidFill>
                            <a:srgbClr val="000000"/>
                          </a:solidFill>
                          <a:effectLst/>
                          <a:latin typeface="游明朝" panose="02020400000000000000" pitchFamily="18" charset="-128"/>
                          <a:ea typeface="Hiragino Sans W4"/>
                          <a:cs typeface="Hiragino Sans W4"/>
                        </a:rPr>
                        <a:t>○○をお持ちしました</a:t>
                      </a:r>
                      <a:endParaRPr lang="ja-JP" altLang="en-US" sz="2300" b="0" i="0" u="none" strike="noStrike">
                        <a:effectLst/>
                        <a:latin typeface="Arial" panose="020B0604020202020204" pitchFamily="34" charset="0"/>
                      </a:endParaRPr>
                    </a:p>
                  </a:txBody>
                  <a:tcPr marL="86384" marR="86384" marT="11998" marB="0" anchor="ctr">
                    <a:lnL w="12700" cap="flat" cmpd="sng" algn="ctr">
                      <a:solidFill>
                        <a:srgbClr val="EAEAEA"/>
                      </a:solidFill>
                      <a:prstDash val="solid"/>
                      <a:round/>
                      <a:headEnd type="none" w="med" len="med"/>
                      <a:tailEnd type="none" w="med" len="med"/>
                    </a:lnL>
                    <a:lnR w="12700" cap="flat" cmpd="sng" algn="ctr">
                      <a:solidFill>
                        <a:srgbClr val="EAEAEA"/>
                      </a:solidFill>
                      <a:prstDash val="solid"/>
                      <a:round/>
                      <a:headEnd type="none" w="med" len="med"/>
                      <a:tailEnd type="none" w="med" len="med"/>
                    </a:lnR>
                    <a:lnT w="12700" cap="flat" cmpd="sng" algn="ctr">
                      <a:solidFill>
                        <a:srgbClr val="EAEAEA"/>
                      </a:solidFill>
                      <a:prstDash val="solid"/>
                      <a:round/>
                      <a:headEnd type="none" w="med" len="med"/>
                      <a:tailEnd type="none" w="med" len="med"/>
                    </a:lnT>
                    <a:lnB w="12700" cap="flat" cmpd="sng" algn="ctr">
                      <a:solidFill>
                        <a:srgbClr val="EAEAEA"/>
                      </a:solidFill>
                      <a:prstDash val="solid"/>
                      <a:round/>
                      <a:headEnd type="none" w="med" len="med"/>
                      <a:tailEnd type="none" w="med" len="med"/>
                    </a:lnB>
                  </a:tcPr>
                </a:tc>
                <a:extLst>
                  <a:ext uri="{0D108BD9-81ED-4DB2-BD59-A6C34878D82A}">
                    <a16:rowId xmlns:a16="http://schemas.microsoft.com/office/drawing/2014/main" val="3063602974"/>
                  </a:ext>
                </a:extLst>
              </a:tr>
              <a:tr h="367425">
                <a:tc>
                  <a:txBody>
                    <a:bodyPr/>
                    <a:lstStyle/>
                    <a:p>
                      <a:pPr algn="l" fontAlgn="ctr">
                        <a:lnSpc>
                          <a:spcPts val="1800"/>
                        </a:lnSpc>
                        <a:spcBef>
                          <a:spcPts val="0"/>
                        </a:spcBef>
                        <a:spcAft>
                          <a:spcPts val="1200"/>
                        </a:spcAft>
                      </a:pPr>
                      <a:r>
                        <a:rPr lang="ja-JP" altLang="en-US" sz="1300" b="0" i="0" u="none" strike="noStrike">
                          <a:solidFill>
                            <a:srgbClr val="000000"/>
                          </a:solidFill>
                          <a:effectLst/>
                          <a:latin typeface="游明朝" panose="02020400000000000000" pitchFamily="18" charset="-128"/>
                          <a:ea typeface="Hiragino Sans W4"/>
                          <a:cs typeface="Hiragino Sans W4"/>
                        </a:rPr>
                        <a:t>料理の方は全て揃いましたでしょうか？</a:t>
                      </a:r>
                      <a:endParaRPr lang="ja-JP" altLang="en-US" sz="2300" b="0" i="0" u="none" strike="noStrike">
                        <a:effectLst/>
                        <a:latin typeface="Arial" panose="020B0604020202020204" pitchFamily="34" charset="0"/>
                      </a:endParaRPr>
                    </a:p>
                  </a:txBody>
                  <a:tcPr marL="86384" marR="86384" marT="11998" marB="0" anchor="ctr">
                    <a:lnL w="12700" cap="flat" cmpd="sng" algn="ctr">
                      <a:solidFill>
                        <a:srgbClr val="EAEAEA"/>
                      </a:solidFill>
                      <a:prstDash val="solid"/>
                      <a:round/>
                      <a:headEnd type="none" w="med" len="med"/>
                      <a:tailEnd type="none" w="med" len="med"/>
                    </a:lnL>
                    <a:lnR w="12700" cap="flat" cmpd="sng" algn="ctr">
                      <a:solidFill>
                        <a:srgbClr val="EAEAEA"/>
                      </a:solidFill>
                      <a:prstDash val="solid"/>
                      <a:round/>
                      <a:headEnd type="none" w="med" len="med"/>
                      <a:tailEnd type="none" w="med" len="med"/>
                    </a:lnR>
                    <a:lnT w="12700" cap="flat" cmpd="sng" algn="ctr">
                      <a:solidFill>
                        <a:srgbClr val="EAEAEA"/>
                      </a:solidFill>
                      <a:prstDash val="solid"/>
                      <a:round/>
                      <a:headEnd type="none" w="med" len="med"/>
                      <a:tailEnd type="none" w="med" len="med"/>
                    </a:lnT>
                    <a:lnB w="12700" cap="flat" cmpd="sng" algn="ctr">
                      <a:solidFill>
                        <a:srgbClr val="EAEAEA"/>
                      </a:solidFill>
                      <a:prstDash val="solid"/>
                      <a:round/>
                      <a:headEnd type="none" w="med" len="med"/>
                      <a:tailEnd type="none" w="med" len="med"/>
                    </a:lnB>
                  </a:tcPr>
                </a:tc>
                <a:tc>
                  <a:txBody>
                    <a:bodyPr/>
                    <a:lstStyle/>
                    <a:p>
                      <a:pPr algn="l" fontAlgn="ctr">
                        <a:lnSpc>
                          <a:spcPts val="1800"/>
                        </a:lnSpc>
                        <a:spcBef>
                          <a:spcPts val="0"/>
                        </a:spcBef>
                        <a:spcAft>
                          <a:spcPts val="1200"/>
                        </a:spcAft>
                      </a:pPr>
                      <a:r>
                        <a:rPr lang="ja-JP" altLang="en-US" sz="1300" b="0" i="0" u="none" strike="noStrike">
                          <a:solidFill>
                            <a:srgbClr val="000000"/>
                          </a:solidFill>
                          <a:effectLst/>
                          <a:latin typeface="游明朝" panose="02020400000000000000" pitchFamily="18" charset="-128"/>
                          <a:ea typeface="Hiragino Sans W4"/>
                          <a:cs typeface="Hiragino Sans W4"/>
                        </a:rPr>
                        <a:t>ご注文の品は全て揃いましたでしょうか？</a:t>
                      </a:r>
                      <a:endParaRPr lang="ja-JP" altLang="en-US" sz="2300" b="0" i="0" u="none" strike="noStrike">
                        <a:effectLst/>
                        <a:latin typeface="Arial" panose="020B0604020202020204" pitchFamily="34" charset="0"/>
                      </a:endParaRPr>
                    </a:p>
                  </a:txBody>
                  <a:tcPr marL="86384" marR="86384" marT="11998" marB="0" anchor="ctr">
                    <a:lnL w="12700" cap="flat" cmpd="sng" algn="ctr">
                      <a:solidFill>
                        <a:srgbClr val="EAEAEA"/>
                      </a:solidFill>
                      <a:prstDash val="solid"/>
                      <a:round/>
                      <a:headEnd type="none" w="med" len="med"/>
                      <a:tailEnd type="none" w="med" len="med"/>
                    </a:lnL>
                    <a:lnR w="12700" cap="flat" cmpd="sng" algn="ctr">
                      <a:solidFill>
                        <a:srgbClr val="EAEAEA"/>
                      </a:solidFill>
                      <a:prstDash val="solid"/>
                      <a:round/>
                      <a:headEnd type="none" w="med" len="med"/>
                      <a:tailEnd type="none" w="med" len="med"/>
                    </a:lnR>
                    <a:lnT w="12700" cap="flat" cmpd="sng" algn="ctr">
                      <a:solidFill>
                        <a:srgbClr val="EAEAEA"/>
                      </a:solidFill>
                      <a:prstDash val="solid"/>
                      <a:round/>
                      <a:headEnd type="none" w="med" len="med"/>
                      <a:tailEnd type="none" w="med" len="med"/>
                    </a:lnT>
                    <a:lnB w="12700" cap="flat" cmpd="sng" algn="ctr">
                      <a:solidFill>
                        <a:srgbClr val="EAEAEA"/>
                      </a:solidFill>
                      <a:prstDash val="solid"/>
                      <a:round/>
                      <a:headEnd type="none" w="med" len="med"/>
                      <a:tailEnd type="none" w="med" len="med"/>
                    </a:lnB>
                  </a:tcPr>
                </a:tc>
                <a:extLst>
                  <a:ext uri="{0D108BD9-81ED-4DB2-BD59-A6C34878D82A}">
                    <a16:rowId xmlns:a16="http://schemas.microsoft.com/office/drawing/2014/main" val="14398682"/>
                  </a:ext>
                </a:extLst>
              </a:tr>
              <a:tr h="367425">
                <a:tc>
                  <a:txBody>
                    <a:bodyPr/>
                    <a:lstStyle/>
                    <a:p>
                      <a:pPr algn="l" fontAlgn="ctr">
                        <a:lnSpc>
                          <a:spcPts val="1800"/>
                        </a:lnSpc>
                        <a:spcBef>
                          <a:spcPts val="0"/>
                        </a:spcBef>
                        <a:spcAft>
                          <a:spcPts val="1200"/>
                        </a:spcAft>
                      </a:pPr>
                      <a:r>
                        <a:rPr lang="ja-JP" altLang="en-US" sz="1300" b="0" i="0" u="none" strike="noStrike">
                          <a:solidFill>
                            <a:srgbClr val="000000"/>
                          </a:solidFill>
                          <a:effectLst/>
                          <a:latin typeface="游明朝" panose="02020400000000000000" pitchFamily="18" charset="-128"/>
                          <a:ea typeface="Hiragino Sans W4"/>
                          <a:cs typeface="Hiragino Sans W4"/>
                        </a:rPr>
                        <a:t>おタバコのほうはお吸いになりますか？</a:t>
                      </a:r>
                      <a:endParaRPr lang="ja-JP" altLang="en-US" sz="2300" b="0" i="0" u="none" strike="noStrike">
                        <a:effectLst/>
                        <a:latin typeface="Arial" panose="020B0604020202020204" pitchFamily="34" charset="0"/>
                      </a:endParaRPr>
                    </a:p>
                  </a:txBody>
                  <a:tcPr marL="86384" marR="86384" marT="11998" marB="0" anchor="ctr">
                    <a:lnL w="12700" cap="flat" cmpd="sng" algn="ctr">
                      <a:solidFill>
                        <a:srgbClr val="EAEAEA"/>
                      </a:solidFill>
                      <a:prstDash val="solid"/>
                      <a:round/>
                      <a:headEnd type="none" w="med" len="med"/>
                      <a:tailEnd type="none" w="med" len="med"/>
                    </a:lnL>
                    <a:lnR w="12700" cap="flat" cmpd="sng" algn="ctr">
                      <a:solidFill>
                        <a:srgbClr val="EAEAEA"/>
                      </a:solidFill>
                      <a:prstDash val="solid"/>
                      <a:round/>
                      <a:headEnd type="none" w="med" len="med"/>
                      <a:tailEnd type="none" w="med" len="med"/>
                    </a:lnR>
                    <a:lnT w="12700" cap="flat" cmpd="sng" algn="ctr">
                      <a:solidFill>
                        <a:srgbClr val="EAEAEA"/>
                      </a:solidFill>
                      <a:prstDash val="solid"/>
                      <a:round/>
                      <a:headEnd type="none" w="med" len="med"/>
                      <a:tailEnd type="none" w="med" len="med"/>
                    </a:lnT>
                    <a:lnB w="12700" cap="flat" cmpd="sng" algn="ctr">
                      <a:solidFill>
                        <a:srgbClr val="EAEAEA"/>
                      </a:solidFill>
                      <a:prstDash val="solid"/>
                      <a:round/>
                      <a:headEnd type="none" w="med" len="med"/>
                      <a:tailEnd type="none" w="med" len="med"/>
                    </a:lnB>
                  </a:tcPr>
                </a:tc>
                <a:tc>
                  <a:txBody>
                    <a:bodyPr/>
                    <a:lstStyle/>
                    <a:p>
                      <a:pPr algn="l" fontAlgn="ctr">
                        <a:lnSpc>
                          <a:spcPts val="1800"/>
                        </a:lnSpc>
                        <a:spcBef>
                          <a:spcPts val="0"/>
                        </a:spcBef>
                        <a:spcAft>
                          <a:spcPts val="1200"/>
                        </a:spcAft>
                      </a:pPr>
                      <a:r>
                        <a:rPr lang="ja-JP" altLang="en-US" sz="1300" b="0" i="0" u="none" strike="noStrike">
                          <a:solidFill>
                            <a:srgbClr val="000000"/>
                          </a:solidFill>
                          <a:effectLst/>
                          <a:latin typeface="游明朝" panose="02020400000000000000" pitchFamily="18" charset="-128"/>
                          <a:ea typeface="Hiragino Sans W4"/>
                          <a:cs typeface="Hiragino Sans W4"/>
                        </a:rPr>
                        <a:t>おタバコはお吸いになりますか？</a:t>
                      </a:r>
                      <a:endParaRPr lang="ja-JP" altLang="en-US" sz="2300" b="0" i="0" u="none" strike="noStrike">
                        <a:effectLst/>
                        <a:latin typeface="Arial" panose="020B0604020202020204" pitchFamily="34" charset="0"/>
                      </a:endParaRPr>
                    </a:p>
                  </a:txBody>
                  <a:tcPr marL="86384" marR="86384" marT="11998" marB="0" anchor="ctr">
                    <a:lnL w="12700" cap="flat" cmpd="sng" algn="ctr">
                      <a:solidFill>
                        <a:srgbClr val="EAEAEA"/>
                      </a:solidFill>
                      <a:prstDash val="solid"/>
                      <a:round/>
                      <a:headEnd type="none" w="med" len="med"/>
                      <a:tailEnd type="none" w="med" len="med"/>
                    </a:lnL>
                    <a:lnR w="12700" cap="flat" cmpd="sng" algn="ctr">
                      <a:solidFill>
                        <a:srgbClr val="EAEAEA"/>
                      </a:solidFill>
                      <a:prstDash val="solid"/>
                      <a:round/>
                      <a:headEnd type="none" w="med" len="med"/>
                      <a:tailEnd type="none" w="med" len="med"/>
                    </a:lnR>
                    <a:lnT w="12700" cap="flat" cmpd="sng" algn="ctr">
                      <a:solidFill>
                        <a:srgbClr val="EAEAEA"/>
                      </a:solidFill>
                      <a:prstDash val="solid"/>
                      <a:round/>
                      <a:headEnd type="none" w="med" len="med"/>
                      <a:tailEnd type="none" w="med" len="med"/>
                    </a:lnT>
                    <a:lnB w="12700" cap="flat" cmpd="sng" algn="ctr">
                      <a:solidFill>
                        <a:srgbClr val="EAEAEA"/>
                      </a:solidFill>
                      <a:prstDash val="solid"/>
                      <a:round/>
                      <a:headEnd type="none" w="med" len="med"/>
                      <a:tailEnd type="none" w="med" len="med"/>
                    </a:lnB>
                  </a:tcPr>
                </a:tc>
                <a:extLst>
                  <a:ext uri="{0D108BD9-81ED-4DB2-BD59-A6C34878D82A}">
                    <a16:rowId xmlns:a16="http://schemas.microsoft.com/office/drawing/2014/main" val="427258367"/>
                  </a:ext>
                </a:extLst>
              </a:tr>
              <a:tr h="367425">
                <a:tc>
                  <a:txBody>
                    <a:bodyPr/>
                    <a:lstStyle/>
                    <a:p>
                      <a:pPr algn="l" fontAlgn="ctr">
                        <a:lnSpc>
                          <a:spcPts val="1800"/>
                        </a:lnSpc>
                        <a:spcBef>
                          <a:spcPts val="0"/>
                        </a:spcBef>
                        <a:spcAft>
                          <a:spcPts val="1200"/>
                        </a:spcAft>
                      </a:pPr>
                      <a:r>
                        <a:rPr lang="ja-JP" altLang="en-US" sz="1300" b="0" i="0" u="none" strike="noStrike">
                          <a:solidFill>
                            <a:srgbClr val="000000"/>
                          </a:solidFill>
                          <a:effectLst/>
                          <a:latin typeface="游明朝" panose="02020400000000000000" pitchFamily="18" charset="-128"/>
                          <a:ea typeface="Hiragino Sans W4"/>
                          <a:cs typeface="Hiragino Sans W4"/>
                        </a:rPr>
                        <a:t>こちらのレジへどうぞ</a:t>
                      </a:r>
                      <a:endParaRPr lang="ja-JP" altLang="en-US" sz="2300" b="0" i="0" u="none" strike="noStrike">
                        <a:effectLst/>
                        <a:latin typeface="Arial" panose="020B0604020202020204" pitchFamily="34" charset="0"/>
                      </a:endParaRPr>
                    </a:p>
                  </a:txBody>
                  <a:tcPr marL="86384" marR="86384" marT="11998" marB="0" anchor="ctr">
                    <a:lnL w="12700" cap="flat" cmpd="sng" algn="ctr">
                      <a:solidFill>
                        <a:srgbClr val="EAEAEA"/>
                      </a:solidFill>
                      <a:prstDash val="solid"/>
                      <a:round/>
                      <a:headEnd type="none" w="med" len="med"/>
                      <a:tailEnd type="none" w="med" len="med"/>
                    </a:lnL>
                    <a:lnR w="12700" cap="flat" cmpd="sng" algn="ctr">
                      <a:solidFill>
                        <a:srgbClr val="EAEAEA"/>
                      </a:solidFill>
                      <a:prstDash val="solid"/>
                      <a:round/>
                      <a:headEnd type="none" w="med" len="med"/>
                      <a:tailEnd type="none" w="med" len="med"/>
                    </a:lnR>
                    <a:lnT w="12700" cap="flat" cmpd="sng" algn="ctr">
                      <a:solidFill>
                        <a:srgbClr val="EAEAEA"/>
                      </a:solidFill>
                      <a:prstDash val="solid"/>
                      <a:round/>
                      <a:headEnd type="none" w="med" len="med"/>
                      <a:tailEnd type="none" w="med" len="med"/>
                    </a:lnT>
                    <a:lnB w="12700" cap="flat" cmpd="sng" algn="ctr">
                      <a:solidFill>
                        <a:srgbClr val="EAEAEA"/>
                      </a:solidFill>
                      <a:prstDash val="solid"/>
                      <a:round/>
                      <a:headEnd type="none" w="med" len="med"/>
                      <a:tailEnd type="none" w="med" len="med"/>
                    </a:lnB>
                  </a:tcPr>
                </a:tc>
                <a:tc>
                  <a:txBody>
                    <a:bodyPr/>
                    <a:lstStyle/>
                    <a:p>
                      <a:pPr algn="l" fontAlgn="ctr">
                        <a:lnSpc>
                          <a:spcPts val="1800"/>
                        </a:lnSpc>
                        <a:spcBef>
                          <a:spcPts val="0"/>
                        </a:spcBef>
                        <a:spcAft>
                          <a:spcPts val="1200"/>
                        </a:spcAft>
                      </a:pPr>
                      <a:r>
                        <a:rPr lang="ja-JP" altLang="en-US" sz="1300" b="0" i="0" u="none" strike="noStrike">
                          <a:solidFill>
                            <a:srgbClr val="000000"/>
                          </a:solidFill>
                          <a:effectLst/>
                          <a:latin typeface="游明朝" panose="02020400000000000000" pitchFamily="18" charset="-128"/>
                          <a:ea typeface="Hiragino Sans W4"/>
                          <a:cs typeface="Hiragino Sans W4"/>
                        </a:rPr>
                        <a:t>こちらのレジで承ります</a:t>
                      </a:r>
                      <a:endParaRPr lang="ja-JP" altLang="en-US" sz="2300" b="0" i="0" u="none" strike="noStrike">
                        <a:effectLst/>
                        <a:latin typeface="Arial" panose="020B0604020202020204" pitchFamily="34" charset="0"/>
                      </a:endParaRPr>
                    </a:p>
                  </a:txBody>
                  <a:tcPr marL="86384" marR="86384" marT="11998" marB="0" anchor="ctr">
                    <a:lnL w="12700" cap="flat" cmpd="sng" algn="ctr">
                      <a:solidFill>
                        <a:srgbClr val="EAEAEA"/>
                      </a:solidFill>
                      <a:prstDash val="solid"/>
                      <a:round/>
                      <a:headEnd type="none" w="med" len="med"/>
                      <a:tailEnd type="none" w="med" len="med"/>
                    </a:lnL>
                    <a:lnR w="12700" cap="flat" cmpd="sng" algn="ctr">
                      <a:solidFill>
                        <a:srgbClr val="EAEAEA"/>
                      </a:solidFill>
                      <a:prstDash val="solid"/>
                      <a:round/>
                      <a:headEnd type="none" w="med" len="med"/>
                      <a:tailEnd type="none" w="med" len="med"/>
                    </a:lnR>
                    <a:lnT w="12700" cap="flat" cmpd="sng" algn="ctr">
                      <a:solidFill>
                        <a:srgbClr val="EAEAEA"/>
                      </a:solidFill>
                      <a:prstDash val="solid"/>
                      <a:round/>
                      <a:headEnd type="none" w="med" len="med"/>
                      <a:tailEnd type="none" w="med" len="med"/>
                    </a:lnT>
                    <a:lnB w="12700" cap="flat" cmpd="sng" algn="ctr">
                      <a:solidFill>
                        <a:srgbClr val="EAEAEA"/>
                      </a:solidFill>
                      <a:prstDash val="solid"/>
                      <a:round/>
                      <a:headEnd type="none" w="med" len="med"/>
                      <a:tailEnd type="none" w="med" len="med"/>
                    </a:lnB>
                  </a:tcPr>
                </a:tc>
                <a:extLst>
                  <a:ext uri="{0D108BD9-81ED-4DB2-BD59-A6C34878D82A}">
                    <a16:rowId xmlns:a16="http://schemas.microsoft.com/office/drawing/2014/main" val="2960015225"/>
                  </a:ext>
                </a:extLst>
              </a:tr>
              <a:tr h="367425">
                <a:tc>
                  <a:txBody>
                    <a:bodyPr/>
                    <a:lstStyle/>
                    <a:p>
                      <a:pPr algn="l" fontAlgn="ctr">
                        <a:lnSpc>
                          <a:spcPts val="1800"/>
                        </a:lnSpc>
                        <a:spcBef>
                          <a:spcPts val="0"/>
                        </a:spcBef>
                        <a:spcAft>
                          <a:spcPts val="1200"/>
                        </a:spcAft>
                      </a:pPr>
                      <a:r>
                        <a:rPr lang="ja-JP" altLang="en-US" sz="1300" b="0" i="0" u="none" strike="noStrike">
                          <a:solidFill>
                            <a:srgbClr val="000000"/>
                          </a:solidFill>
                          <a:effectLst/>
                          <a:latin typeface="游明朝" panose="02020400000000000000" pitchFamily="18" charset="-128"/>
                          <a:ea typeface="Hiragino Sans W4"/>
                          <a:cs typeface="Hiragino Sans W4"/>
                        </a:rPr>
                        <a:t>◯◯円からお預かりします</a:t>
                      </a:r>
                      <a:endParaRPr lang="ja-JP" altLang="en-US" sz="2300" b="0" i="0" u="none" strike="noStrike">
                        <a:effectLst/>
                        <a:latin typeface="Arial" panose="020B0604020202020204" pitchFamily="34" charset="0"/>
                      </a:endParaRPr>
                    </a:p>
                  </a:txBody>
                  <a:tcPr marL="86384" marR="86384" marT="11998" marB="0" anchor="ctr">
                    <a:lnL w="12700" cap="flat" cmpd="sng" algn="ctr">
                      <a:solidFill>
                        <a:srgbClr val="EAEAEA"/>
                      </a:solidFill>
                      <a:prstDash val="solid"/>
                      <a:round/>
                      <a:headEnd type="none" w="med" len="med"/>
                      <a:tailEnd type="none" w="med" len="med"/>
                    </a:lnL>
                    <a:lnR w="12700" cap="flat" cmpd="sng" algn="ctr">
                      <a:solidFill>
                        <a:srgbClr val="EAEAEA"/>
                      </a:solidFill>
                      <a:prstDash val="solid"/>
                      <a:round/>
                      <a:headEnd type="none" w="med" len="med"/>
                      <a:tailEnd type="none" w="med" len="med"/>
                    </a:lnR>
                    <a:lnT w="12700" cap="flat" cmpd="sng" algn="ctr">
                      <a:solidFill>
                        <a:srgbClr val="EAEAEA"/>
                      </a:solidFill>
                      <a:prstDash val="solid"/>
                      <a:round/>
                      <a:headEnd type="none" w="med" len="med"/>
                      <a:tailEnd type="none" w="med" len="med"/>
                    </a:lnT>
                    <a:lnB w="12700" cap="flat" cmpd="sng" algn="ctr">
                      <a:solidFill>
                        <a:srgbClr val="EAEAEA"/>
                      </a:solidFill>
                      <a:prstDash val="solid"/>
                      <a:round/>
                      <a:headEnd type="none" w="med" len="med"/>
                      <a:tailEnd type="none" w="med" len="med"/>
                    </a:lnB>
                  </a:tcPr>
                </a:tc>
                <a:tc>
                  <a:txBody>
                    <a:bodyPr/>
                    <a:lstStyle/>
                    <a:p>
                      <a:pPr algn="l" fontAlgn="ctr">
                        <a:lnSpc>
                          <a:spcPts val="1800"/>
                        </a:lnSpc>
                        <a:spcBef>
                          <a:spcPts val="0"/>
                        </a:spcBef>
                        <a:spcAft>
                          <a:spcPts val="1200"/>
                        </a:spcAft>
                      </a:pPr>
                      <a:r>
                        <a:rPr lang="ja-JP" altLang="en-US" sz="1300" b="0" i="0" u="none" strike="noStrike">
                          <a:solidFill>
                            <a:srgbClr val="000000"/>
                          </a:solidFill>
                          <a:effectLst/>
                          <a:latin typeface="游明朝" panose="02020400000000000000" pitchFamily="18" charset="-128"/>
                          <a:ea typeface="Hiragino Sans W4"/>
                          <a:cs typeface="Hiragino Sans W4"/>
                        </a:rPr>
                        <a:t>◯◯円お預かりします</a:t>
                      </a:r>
                      <a:endParaRPr lang="ja-JP" altLang="en-US" sz="2300" b="0" i="0" u="none" strike="noStrike">
                        <a:effectLst/>
                        <a:latin typeface="Arial" panose="020B0604020202020204" pitchFamily="34" charset="0"/>
                      </a:endParaRPr>
                    </a:p>
                  </a:txBody>
                  <a:tcPr marL="86384" marR="86384" marT="11998" marB="0" anchor="ctr">
                    <a:lnL w="12700" cap="flat" cmpd="sng" algn="ctr">
                      <a:solidFill>
                        <a:srgbClr val="EAEAEA"/>
                      </a:solidFill>
                      <a:prstDash val="solid"/>
                      <a:round/>
                      <a:headEnd type="none" w="med" len="med"/>
                      <a:tailEnd type="none" w="med" len="med"/>
                    </a:lnL>
                    <a:lnR w="12700" cap="flat" cmpd="sng" algn="ctr">
                      <a:solidFill>
                        <a:srgbClr val="EAEAEA"/>
                      </a:solidFill>
                      <a:prstDash val="solid"/>
                      <a:round/>
                      <a:headEnd type="none" w="med" len="med"/>
                      <a:tailEnd type="none" w="med" len="med"/>
                    </a:lnR>
                    <a:lnT w="12700" cap="flat" cmpd="sng" algn="ctr">
                      <a:solidFill>
                        <a:srgbClr val="EAEAEA"/>
                      </a:solidFill>
                      <a:prstDash val="solid"/>
                      <a:round/>
                      <a:headEnd type="none" w="med" len="med"/>
                      <a:tailEnd type="none" w="med" len="med"/>
                    </a:lnT>
                    <a:lnB w="12700" cap="flat" cmpd="sng" algn="ctr">
                      <a:solidFill>
                        <a:srgbClr val="EAEAEA"/>
                      </a:solidFill>
                      <a:prstDash val="solid"/>
                      <a:round/>
                      <a:headEnd type="none" w="med" len="med"/>
                      <a:tailEnd type="none" w="med" len="med"/>
                    </a:lnB>
                  </a:tcPr>
                </a:tc>
                <a:extLst>
                  <a:ext uri="{0D108BD9-81ED-4DB2-BD59-A6C34878D82A}">
                    <a16:rowId xmlns:a16="http://schemas.microsoft.com/office/drawing/2014/main" val="343315326"/>
                  </a:ext>
                </a:extLst>
              </a:tr>
              <a:tr h="367425">
                <a:tc>
                  <a:txBody>
                    <a:bodyPr/>
                    <a:lstStyle/>
                    <a:p>
                      <a:pPr algn="l" fontAlgn="ctr">
                        <a:lnSpc>
                          <a:spcPts val="1800"/>
                        </a:lnSpc>
                        <a:spcBef>
                          <a:spcPts val="0"/>
                        </a:spcBef>
                        <a:spcAft>
                          <a:spcPts val="1200"/>
                        </a:spcAft>
                      </a:pPr>
                      <a:r>
                        <a:rPr lang="ja-JP" altLang="en-US" sz="1300" b="0" i="0" u="none" strike="noStrike">
                          <a:solidFill>
                            <a:srgbClr val="000000"/>
                          </a:solidFill>
                          <a:effectLst/>
                          <a:latin typeface="游明朝" panose="02020400000000000000" pitchFamily="18" charset="-128"/>
                          <a:ea typeface="Hiragino Sans W4"/>
                          <a:cs typeface="Hiragino Sans W4"/>
                        </a:rPr>
                        <a:t>◯◯円、ちょうどお預かりします</a:t>
                      </a:r>
                      <a:endParaRPr lang="ja-JP" altLang="en-US" sz="2300" b="0" i="0" u="none" strike="noStrike">
                        <a:effectLst/>
                        <a:latin typeface="Arial" panose="020B0604020202020204" pitchFamily="34" charset="0"/>
                      </a:endParaRPr>
                    </a:p>
                  </a:txBody>
                  <a:tcPr marL="86384" marR="86384" marT="11998" marB="0" anchor="ctr">
                    <a:lnL w="12700" cap="flat" cmpd="sng" algn="ctr">
                      <a:solidFill>
                        <a:srgbClr val="EAEAEA"/>
                      </a:solidFill>
                      <a:prstDash val="solid"/>
                      <a:round/>
                      <a:headEnd type="none" w="med" len="med"/>
                      <a:tailEnd type="none" w="med" len="med"/>
                    </a:lnL>
                    <a:lnR w="12700" cap="flat" cmpd="sng" algn="ctr">
                      <a:solidFill>
                        <a:srgbClr val="EAEAEA"/>
                      </a:solidFill>
                      <a:prstDash val="solid"/>
                      <a:round/>
                      <a:headEnd type="none" w="med" len="med"/>
                      <a:tailEnd type="none" w="med" len="med"/>
                    </a:lnR>
                    <a:lnT w="12700" cap="flat" cmpd="sng" algn="ctr">
                      <a:solidFill>
                        <a:srgbClr val="EAEAEA"/>
                      </a:solidFill>
                      <a:prstDash val="solid"/>
                      <a:round/>
                      <a:headEnd type="none" w="med" len="med"/>
                      <a:tailEnd type="none" w="med" len="med"/>
                    </a:lnT>
                    <a:lnB w="12700" cap="flat" cmpd="sng" algn="ctr">
                      <a:solidFill>
                        <a:srgbClr val="EAEAEA"/>
                      </a:solidFill>
                      <a:prstDash val="solid"/>
                      <a:round/>
                      <a:headEnd type="none" w="med" len="med"/>
                      <a:tailEnd type="none" w="med" len="med"/>
                    </a:lnB>
                  </a:tcPr>
                </a:tc>
                <a:tc>
                  <a:txBody>
                    <a:bodyPr/>
                    <a:lstStyle/>
                    <a:p>
                      <a:pPr algn="l" fontAlgn="ctr">
                        <a:lnSpc>
                          <a:spcPts val="1800"/>
                        </a:lnSpc>
                        <a:spcBef>
                          <a:spcPts val="0"/>
                        </a:spcBef>
                        <a:spcAft>
                          <a:spcPts val="1200"/>
                        </a:spcAft>
                      </a:pPr>
                      <a:r>
                        <a:rPr lang="ja-JP" altLang="en-US" sz="1300" b="0" i="0" u="none" strike="noStrike">
                          <a:solidFill>
                            <a:srgbClr val="000000"/>
                          </a:solidFill>
                          <a:effectLst/>
                          <a:latin typeface="游明朝" panose="02020400000000000000" pitchFamily="18" charset="-128"/>
                          <a:ea typeface="Hiragino Sans W4"/>
                          <a:cs typeface="Hiragino Sans W4"/>
                        </a:rPr>
                        <a:t>○○円、ちょうどいただきます</a:t>
                      </a:r>
                      <a:endParaRPr lang="ja-JP" altLang="en-US" sz="2300" b="0" i="0" u="none" strike="noStrike">
                        <a:effectLst/>
                        <a:latin typeface="Arial" panose="020B0604020202020204" pitchFamily="34" charset="0"/>
                      </a:endParaRPr>
                    </a:p>
                  </a:txBody>
                  <a:tcPr marL="86384" marR="86384" marT="11998" marB="0" anchor="ctr">
                    <a:lnL w="12700" cap="flat" cmpd="sng" algn="ctr">
                      <a:solidFill>
                        <a:srgbClr val="EAEAEA"/>
                      </a:solidFill>
                      <a:prstDash val="solid"/>
                      <a:round/>
                      <a:headEnd type="none" w="med" len="med"/>
                      <a:tailEnd type="none" w="med" len="med"/>
                    </a:lnL>
                    <a:lnR w="12700" cap="flat" cmpd="sng" algn="ctr">
                      <a:solidFill>
                        <a:srgbClr val="EAEAEA"/>
                      </a:solidFill>
                      <a:prstDash val="solid"/>
                      <a:round/>
                      <a:headEnd type="none" w="med" len="med"/>
                      <a:tailEnd type="none" w="med" len="med"/>
                    </a:lnR>
                    <a:lnT w="12700" cap="flat" cmpd="sng" algn="ctr">
                      <a:solidFill>
                        <a:srgbClr val="EAEAEA"/>
                      </a:solidFill>
                      <a:prstDash val="solid"/>
                      <a:round/>
                      <a:headEnd type="none" w="med" len="med"/>
                      <a:tailEnd type="none" w="med" len="med"/>
                    </a:lnT>
                    <a:lnB w="12700" cap="flat" cmpd="sng" algn="ctr">
                      <a:solidFill>
                        <a:srgbClr val="EAEAEA"/>
                      </a:solidFill>
                      <a:prstDash val="solid"/>
                      <a:round/>
                      <a:headEnd type="none" w="med" len="med"/>
                      <a:tailEnd type="none" w="med" len="med"/>
                    </a:lnB>
                  </a:tcPr>
                </a:tc>
                <a:extLst>
                  <a:ext uri="{0D108BD9-81ED-4DB2-BD59-A6C34878D82A}">
                    <a16:rowId xmlns:a16="http://schemas.microsoft.com/office/drawing/2014/main" val="2608295743"/>
                  </a:ext>
                </a:extLst>
              </a:tr>
              <a:tr h="367425">
                <a:tc>
                  <a:txBody>
                    <a:bodyPr/>
                    <a:lstStyle/>
                    <a:p>
                      <a:pPr algn="l" fontAlgn="ctr">
                        <a:lnSpc>
                          <a:spcPts val="1800"/>
                        </a:lnSpc>
                        <a:spcBef>
                          <a:spcPts val="0"/>
                        </a:spcBef>
                        <a:spcAft>
                          <a:spcPts val="1200"/>
                        </a:spcAft>
                      </a:pPr>
                      <a:r>
                        <a:rPr lang="ja-JP" altLang="en-US" sz="1300" b="0" i="0" u="none" strike="noStrike">
                          <a:solidFill>
                            <a:srgbClr val="000000"/>
                          </a:solidFill>
                          <a:effectLst/>
                          <a:latin typeface="游明朝" panose="02020400000000000000" pitchFamily="18" charset="-128"/>
                          <a:ea typeface="Hiragino Sans W4"/>
                          <a:cs typeface="Hiragino Sans W4"/>
                        </a:rPr>
                        <a:t>すみません</a:t>
                      </a:r>
                      <a:endParaRPr lang="ja-JP" altLang="en-US" sz="2300" b="0" i="0" u="none" strike="noStrike">
                        <a:effectLst/>
                        <a:latin typeface="Arial" panose="020B0604020202020204" pitchFamily="34" charset="0"/>
                      </a:endParaRPr>
                    </a:p>
                  </a:txBody>
                  <a:tcPr marL="86384" marR="86384" marT="11998" marB="0" anchor="ctr">
                    <a:lnL w="12700" cap="flat" cmpd="sng" algn="ctr">
                      <a:solidFill>
                        <a:srgbClr val="EAEAEA"/>
                      </a:solidFill>
                      <a:prstDash val="solid"/>
                      <a:round/>
                      <a:headEnd type="none" w="med" len="med"/>
                      <a:tailEnd type="none" w="med" len="med"/>
                    </a:lnL>
                    <a:lnR w="12700" cap="flat" cmpd="sng" algn="ctr">
                      <a:solidFill>
                        <a:srgbClr val="EAEAEA"/>
                      </a:solidFill>
                      <a:prstDash val="solid"/>
                      <a:round/>
                      <a:headEnd type="none" w="med" len="med"/>
                      <a:tailEnd type="none" w="med" len="med"/>
                    </a:lnR>
                    <a:lnT w="12700" cap="flat" cmpd="sng" algn="ctr">
                      <a:solidFill>
                        <a:srgbClr val="EAEAEA"/>
                      </a:solidFill>
                      <a:prstDash val="solid"/>
                      <a:round/>
                      <a:headEnd type="none" w="med" len="med"/>
                      <a:tailEnd type="none" w="med" len="med"/>
                    </a:lnT>
                    <a:lnB w="12700" cap="flat" cmpd="sng" algn="ctr">
                      <a:solidFill>
                        <a:srgbClr val="EAEAEA"/>
                      </a:solidFill>
                      <a:prstDash val="solid"/>
                      <a:round/>
                      <a:headEnd type="none" w="med" len="med"/>
                      <a:tailEnd type="none" w="med" len="med"/>
                    </a:lnB>
                  </a:tcPr>
                </a:tc>
                <a:tc>
                  <a:txBody>
                    <a:bodyPr/>
                    <a:lstStyle/>
                    <a:p>
                      <a:pPr algn="l" fontAlgn="ctr">
                        <a:lnSpc>
                          <a:spcPts val="1800"/>
                        </a:lnSpc>
                        <a:spcBef>
                          <a:spcPts val="0"/>
                        </a:spcBef>
                        <a:spcAft>
                          <a:spcPts val="1200"/>
                        </a:spcAft>
                      </a:pPr>
                      <a:r>
                        <a:rPr lang="ja-JP" altLang="en-US" sz="1300" b="0" i="0" u="none" strike="noStrike">
                          <a:solidFill>
                            <a:srgbClr val="000000"/>
                          </a:solidFill>
                          <a:effectLst/>
                          <a:latin typeface="游明朝" panose="02020400000000000000" pitchFamily="18" charset="-128"/>
                          <a:ea typeface="Hiragino Sans W4"/>
                          <a:cs typeface="Hiragino Sans W4"/>
                        </a:rPr>
                        <a:t>申し訳ありません／失礼しました</a:t>
                      </a:r>
                      <a:endParaRPr lang="ja-JP" altLang="en-US" sz="2300" b="0" i="0" u="none" strike="noStrike">
                        <a:effectLst/>
                        <a:latin typeface="Arial" panose="020B0604020202020204" pitchFamily="34" charset="0"/>
                      </a:endParaRPr>
                    </a:p>
                  </a:txBody>
                  <a:tcPr marL="86384" marR="86384" marT="11998" marB="0" anchor="ctr">
                    <a:lnL w="12700" cap="flat" cmpd="sng" algn="ctr">
                      <a:solidFill>
                        <a:srgbClr val="EAEAEA"/>
                      </a:solidFill>
                      <a:prstDash val="solid"/>
                      <a:round/>
                      <a:headEnd type="none" w="med" len="med"/>
                      <a:tailEnd type="none" w="med" len="med"/>
                    </a:lnL>
                    <a:lnR w="12700" cap="flat" cmpd="sng" algn="ctr">
                      <a:solidFill>
                        <a:srgbClr val="EAEAEA"/>
                      </a:solidFill>
                      <a:prstDash val="solid"/>
                      <a:round/>
                      <a:headEnd type="none" w="med" len="med"/>
                      <a:tailEnd type="none" w="med" len="med"/>
                    </a:lnR>
                    <a:lnT w="12700" cap="flat" cmpd="sng" algn="ctr">
                      <a:solidFill>
                        <a:srgbClr val="EAEAEA"/>
                      </a:solidFill>
                      <a:prstDash val="solid"/>
                      <a:round/>
                      <a:headEnd type="none" w="med" len="med"/>
                      <a:tailEnd type="none" w="med" len="med"/>
                    </a:lnT>
                    <a:lnB w="12700" cap="flat" cmpd="sng" algn="ctr">
                      <a:solidFill>
                        <a:srgbClr val="EAEAEA"/>
                      </a:solidFill>
                      <a:prstDash val="solid"/>
                      <a:round/>
                      <a:headEnd type="none" w="med" len="med"/>
                      <a:tailEnd type="none" w="med" len="med"/>
                    </a:lnB>
                  </a:tcPr>
                </a:tc>
                <a:extLst>
                  <a:ext uri="{0D108BD9-81ED-4DB2-BD59-A6C34878D82A}">
                    <a16:rowId xmlns:a16="http://schemas.microsoft.com/office/drawing/2014/main" val="4256542071"/>
                  </a:ext>
                </a:extLst>
              </a:tr>
              <a:tr h="367425">
                <a:tc>
                  <a:txBody>
                    <a:bodyPr/>
                    <a:lstStyle/>
                    <a:p>
                      <a:pPr algn="l" fontAlgn="ctr">
                        <a:lnSpc>
                          <a:spcPts val="1800"/>
                        </a:lnSpc>
                        <a:spcBef>
                          <a:spcPts val="0"/>
                        </a:spcBef>
                        <a:spcAft>
                          <a:spcPts val="1200"/>
                        </a:spcAft>
                      </a:pPr>
                      <a:r>
                        <a:rPr lang="ja-JP" altLang="en-US" sz="1300" b="0" i="0" u="none" strike="noStrike">
                          <a:solidFill>
                            <a:srgbClr val="000000"/>
                          </a:solidFill>
                          <a:effectLst/>
                          <a:latin typeface="游明朝" panose="02020400000000000000" pitchFamily="18" charset="-128"/>
                          <a:ea typeface="Hiragino Sans W4"/>
                          <a:cs typeface="Hiragino Sans W4"/>
                        </a:rPr>
                        <a:t>とんでもございません</a:t>
                      </a:r>
                      <a:endParaRPr lang="ja-JP" altLang="en-US" sz="2300" b="0" i="0" u="none" strike="noStrike">
                        <a:effectLst/>
                        <a:latin typeface="Arial" panose="020B0604020202020204" pitchFamily="34" charset="0"/>
                      </a:endParaRPr>
                    </a:p>
                  </a:txBody>
                  <a:tcPr marL="86384" marR="86384" marT="11998" marB="0" anchor="ctr">
                    <a:lnL w="12700" cap="flat" cmpd="sng" algn="ctr">
                      <a:solidFill>
                        <a:srgbClr val="EAEAEA"/>
                      </a:solidFill>
                      <a:prstDash val="solid"/>
                      <a:round/>
                      <a:headEnd type="none" w="med" len="med"/>
                      <a:tailEnd type="none" w="med" len="med"/>
                    </a:lnL>
                    <a:lnR w="12700" cap="flat" cmpd="sng" algn="ctr">
                      <a:solidFill>
                        <a:srgbClr val="EAEAEA"/>
                      </a:solidFill>
                      <a:prstDash val="solid"/>
                      <a:round/>
                      <a:headEnd type="none" w="med" len="med"/>
                      <a:tailEnd type="none" w="med" len="med"/>
                    </a:lnR>
                    <a:lnT w="12700" cap="flat" cmpd="sng" algn="ctr">
                      <a:solidFill>
                        <a:srgbClr val="EAEAEA"/>
                      </a:solidFill>
                      <a:prstDash val="solid"/>
                      <a:round/>
                      <a:headEnd type="none" w="med" len="med"/>
                      <a:tailEnd type="none" w="med" len="med"/>
                    </a:lnT>
                    <a:lnB w="12700" cap="flat" cmpd="sng" algn="ctr">
                      <a:solidFill>
                        <a:srgbClr val="EAEAEA"/>
                      </a:solidFill>
                      <a:prstDash val="solid"/>
                      <a:round/>
                      <a:headEnd type="none" w="med" len="med"/>
                      <a:tailEnd type="none" w="med" len="med"/>
                    </a:lnB>
                  </a:tcPr>
                </a:tc>
                <a:tc>
                  <a:txBody>
                    <a:bodyPr/>
                    <a:lstStyle/>
                    <a:p>
                      <a:pPr algn="l" fontAlgn="ctr">
                        <a:lnSpc>
                          <a:spcPts val="1800"/>
                        </a:lnSpc>
                        <a:spcBef>
                          <a:spcPts val="0"/>
                        </a:spcBef>
                        <a:spcAft>
                          <a:spcPts val="1200"/>
                        </a:spcAft>
                      </a:pPr>
                      <a:r>
                        <a:rPr lang="ja-JP" altLang="en-US" sz="1300" b="0" i="0" u="none" strike="noStrike">
                          <a:solidFill>
                            <a:srgbClr val="000000"/>
                          </a:solidFill>
                          <a:effectLst/>
                          <a:latin typeface="游明朝" panose="02020400000000000000" pitchFamily="18" charset="-128"/>
                          <a:ea typeface="Hiragino Sans W4"/>
                          <a:cs typeface="Hiragino Sans W4"/>
                        </a:rPr>
                        <a:t>恐れ入ります</a:t>
                      </a:r>
                      <a:endParaRPr lang="ja-JP" altLang="en-US" sz="2300" b="0" i="0" u="none" strike="noStrike">
                        <a:effectLst/>
                        <a:latin typeface="Arial" panose="020B0604020202020204" pitchFamily="34" charset="0"/>
                      </a:endParaRPr>
                    </a:p>
                  </a:txBody>
                  <a:tcPr marL="86384" marR="86384" marT="11998" marB="0" anchor="ctr">
                    <a:lnL w="12700" cap="flat" cmpd="sng" algn="ctr">
                      <a:solidFill>
                        <a:srgbClr val="EAEAEA"/>
                      </a:solidFill>
                      <a:prstDash val="solid"/>
                      <a:round/>
                      <a:headEnd type="none" w="med" len="med"/>
                      <a:tailEnd type="none" w="med" len="med"/>
                    </a:lnL>
                    <a:lnR w="12700" cap="flat" cmpd="sng" algn="ctr">
                      <a:solidFill>
                        <a:srgbClr val="EAEAEA"/>
                      </a:solidFill>
                      <a:prstDash val="solid"/>
                      <a:round/>
                      <a:headEnd type="none" w="med" len="med"/>
                      <a:tailEnd type="none" w="med" len="med"/>
                    </a:lnR>
                    <a:lnT w="12700" cap="flat" cmpd="sng" algn="ctr">
                      <a:solidFill>
                        <a:srgbClr val="EAEAEA"/>
                      </a:solidFill>
                      <a:prstDash val="solid"/>
                      <a:round/>
                      <a:headEnd type="none" w="med" len="med"/>
                      <a:tailEnd type="none" w="med" len="med"/>
                    </a:lnT>
                    <a:lnB w="12700" cap="flat" cmpd="sng" algn="ctr">
                      <a:solidFill>
                        <a:srgbClr val="EAEAEA"/>
                      </a:solidFill>
                      <a:prstDash val="solid"/>
                      <a:round/>
                      <a:headEnd type="none" w="med" len="med"/>
                      <a:tailEnd type="none" w="med" len="med"/>
                    </a:lnB>
                  </a:tcPr>
                </a:tc>
                <a:extLst>
                  <a:ext uri="{0D108BD9-81ED-4DB2-BD59-A6C34878D82A}">
                    <a16:rowId xmlns:a16="http://schemas.microsoft.com/office/drawing/2014/main" val="831141279"/>
                  </a:ext>
                </a:extLst>
              </a:tr>
              <a:tr h="367425">
                <a:tc>
                  <a:txBody>
                    <a:bodyPr/>
                    <a:lstStyle/>
                    <a:p>
                      <a:pPr algn="l" fontAlgn="ctr">
                        <a:lnSpc>
                          <a:spcPts val="1800"/>
                        </a:lnSpc>
                        <a:spcBef>
                          <a:spcPts val="0"/>
                        </a:spcBef>
                        <a:spcAft>
                          <a:spcPts val="1200"/>
                        </a:spcAft>
                      </a:pPr>
                      <a:r>
                        <a:rPr lang="ja-JP" altLang="en-US" sz="1300" b="0" i="0" u="none" strike="noStrike">
                          <a:solidFill>
                            <a:srgbClr val="000000"/>
                          </a:solidFill>
                          <a:effectLst/>
                          <a:latin typeface="游明朝" panose="02020400000000000000" pitchFamily="18" charset="-128"/>
                          <a:ea typeface="Hiragino Sans W4"/>
                          <a:cs typeface="Hiragino Sans W4"/>
                        </a:rPr>
                        <a:t>トイレは右手になります</a:t>
                      </a:r>
                      <a:endParaRPr lang="ja-JP" altLang="en-US" sz="2300" b="0" i="0" u="none" strike="noStrike">
                        <a:effectLst/>
                        <a:latin typeface="Arial" panose="020B0604020202020204" pitchFamily="34" charset="0"/>
                      </a:endParaRPr>
                    </a:p>
                  </a:txBody>
                  <a:tcPr marL="86384" marR="86384" marT="11998" marB="0" anchor="ctr">
                    <a:lnL w="12700" cap="flat" cmpd="sng" algn="ctr">
                      <a:solidFill>
                        <a:srgbClr val="EAEAEA"/>
                      </a:solidFill>
                      <a:prstDash val="solid"/>
                      <a:round/>
                      <a:headEnd type="none" w="med" len="med"/>
                      <a:tailEnd type="none" w="med" len="med"/>
                    </a:lnL>
                    <a:lnR w="12700" cap="flat" cmpd="sng" algn="ctr">
                      <a:solidFill>
                        <a:srgbClr val="EAEAEA"/>
                      </a:solidFill>
                      <a:prstDash val="solid"/>
                      <a:round/>
                      <a:headEnd type="none" w="med" len="med"/>
                      <a:tailEnd type="none" w="med" len="med"/>
                    </a:lnR>
                    <a:lnT w="12700" cap="flat" cmpd="sng" algn="ctr">
                      <a:solidFill>
                        <a:srgbClr val="EAEAEA"/>
                      </a:solidFill>
                      <a:prstDash val="solid"/>
                      <a:round/>
                      <a:headEnd type="none" w="med" len="med"/>
                      <a:tailEnd type="none" w="med" len="med"/>
                    </a:lnT>
                    <a:lnB w="12700" cap="flat" cmpd="sng" algn="ctr">
                      <a:solidFill>
                        <a:srgbClr val="EAEAEA"/>
                      </a:solidFill>
                      <a:prstDash val="solid"/>
                      <a:round/>
                      <a:headEnd type="none" w="med" len="med"/>
                      <a:tailEnd type="none" w="med" len="med"/>
                    </a:lnB>
                  </a:tcPr>
                </a:tc>
                <a:tc>
                  <a:txBody>
                    <a:bodyPr/>
                    <a:lstStyle/>
                    <a:p>
                      <a:pPr algn="l" fontAlgn="ctr">
                        <a:lnSpc>
                          <a:spcPts val="1800"/>
                        </a:lnSpc>
                        <a:spcBef>
                          <a:spcPts val="0"/>
                        </a:spcBef>
                        <a:spcAft>
                          <a:spcPts val="1200"/>
                        </a:spcAft>
                      </a:pPr>
                      <a:r>
                        <a:rPr lang="ja-JP" altLang="en-US" sz="1300" b="0" i="0" u="none" strike="noStrike">
                          <a:solidFill>
                            <a:srgbClr val="000000"/>
                          </a:solidFill>
                          <a:effectLst/>
                          <a:latin typeface="游明朝" panose="02020400000000000000" pitchFamily="18" charset="-128"/>
                          <a:ea typeface="Hiragino Sans W4"/>
                          <a:cs typeface="Hiragino Sans W4"/>
                        </a:rPr>
                        <a:t>トイレは右手にございます</a:t>
                      </a:r>
                      <a:endParaRPr lang="ja-JP" altLang="en-US" sz="2300" b="0" i="0" u="none" strike="noStrike">
                        <a:effectLst/>
                        <a:latin typeface="Arial" panose="020B0604020202020204" pitchFamily="34" charset="0"/>
                      </a:endParaRPr>
                    </a:p>
                  </a:txBody>
                  <a:tcPr marL="86384" marR="86384" marT="11998" marB="0" anchor="ctr">
                    <a:lnL w="12700" cap="flat" cmpd="sng" algn="ctr">
                      <a:solidFill>
                        <a:srgbClr val="EAEAEA"/>
                      </a:solidFill>
                      <a:prstDash val="solid"/>
                      <a:round/>
                      <a:headEnd type="none" w="med" len="med"/>
                      <a:tailEnd type="none" w="med" len="med"/>
                    </a:lnL>
                    <a:lnR w="12700" cap="flat" cmpd="sng" algn="ctr">
                      <a:solidFill>
                        <a:srgbClr val="EAEAEA"/>
                      </a:solidFill>
                      <a:prstDash val="solid"/>
                      <a:round/>
                      <a:headEnd type="none" w="med" len="med"/>
                      <a:tailEnd type="none" w="med" len="med"/>
                    </a:lnR>
                    <a:lnT w="12700" cap="flat" cmpd="sng" algn="ctr">
                      <a:solidFill>
                        <a:srgbClr val="EAEAEA"/>
                      </a:solidFill>
                      <a:prstDash val="solid"/>
                      <a:round/>
                      <a:headEnd type="none" w="med" len="med"/>
                      <a:tailEnd type="none" w="med" len="med"/>
                    </a:lnT>
                    <a:lnB w="12700" cap="flat" cmpd="sng" algn="ctr">
                      <a:solidFill>
                        <a:srgbClr val="EAEAEA"/>
                      </a:solidFill>
                      <a:prstDash val="solid"/>
                      <a:round/>
                      <a:headEnd type="none" w="med" len="med"/>
                      <a:tailEnd type="none" w="med" len="med"/>
                    </a:lnB>
                  </a:tcPr>
                </a:tc>
                <a:extLst>
                  <a:ext uri="{0D108BD9-81ED-4DB2-BD59-A6C34878D82A}">
                    <a16:rowId xmlns:a16="http://schemas.microsoft.com/office/drawing/2014/main" val="2752249796"/>
                  </a:ext>
                </a:extLst>
              </a:tr>
            </a:tbl>
          </a:graphicData>
        </a:graphic>
      </p:graphicFrame>
      <p:sp>
        <p:nvSpPr>
          <p:cNvPr id="13" name="タイトル 1">
            <a:extLst>
              <a:ext uri="{FF2B5EF4-FFF2-40B4-BE49-F238E27FC236}">
                <a16:creationId xmlns:a16="http://schemas.microsoft.com/office/drawing/2014/main" id="{ED5C3D51-EACE-2546-B589-8D20478521AF}"/>
              </a:ext>
            </a:extLst>
          </p:cNvPr>
          <p:cNvSpPr txBox="1">
            <a:spLocks/>
          </p:cNvSpPr>
          <p:nvPr/>
        </p:nvSpPr>
        <p:spPr>
          <a:xfrm>
            <a:off x="255857" y="208100"/>
            <a:ext cx="10515600" cy="914400"/>
          </a:xfrm>
          <a:prstGeom prst="rect">
            <a:avLst/>
          </a:prstGeom>
        </p:spPr>
        <p:txBody>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a:solidFill>
                  <a:srgbClr val="00B050"/>
                </a:solidFill>
                <a:latin typeface="HGMaruGothicMPRO" panose="020F0600000000000000" pitchFamily="34" charset="-128"/>
                <a:ea typeface="HGMaruGothicMPRO" panose="020F0600000000000000" pitchFamily="34" charset="-128"/>
              </a:rPr>
              <a:t>■</a:t>
            </a:r>
            <a:r>
              <a:rPr lang="ja-JP" altLang="ja-JP" b="1"/>
              <a:t>カフェの接客でよくある</a:t>
            </a:r>
            <a:r>
              <a:rPr lang="en-US" altLang="ja-JP" b="1" dirty="0"/>
              <a:t>NG</a:t>
            </a:r>
            <a:r>
              <a:rPr lang="ja-JP" altLang="ja-JP" b="1"/>
              <a:t>敬語</a:t>
            </a:r>
            <a:endParaRPr lang="ja-JP" altLang="ja-JP"/>
          </a:p>
          <a:p>
            <a:endParaRPr lang="ja-JP" altLang="ja-JP"/>
          </a:p>
        </p:txBody>
      </p:sp>
    </p:spTree>
    <p:extLst>
      <p:ext uri="{BB962C8B-B14F-4D97-AF65-F5344CB8AC3E}">
        <p14:creationId xmlns:p14="http://schemas.microsoft.com/office/powerpoint/2010/main" val="27250838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1">
            <a:extLst>
              <a:ext uri="{FF2B5EF4-FFF2-40B4-BE49-F238E27FC236}">
                <a16:creationId xmlns:a16="http://schemas.microsoft.com/office/drawing/2014/main" id="{C702C080-B534-2B4F-B612-2D8C66B867B7}"/>
              </a:ext>
            </a:extLst>
          </p:cNvPr>
          <p:cNvSpPr txBox="1">
            <a:spLocks/>
          </p:cNvSpPr>
          <p:nvPr/>
        </p:nvSpPr>
        <p:spPr>
          <a:xfrm>
            <a:off x="0" y="238703"/>
            <a:ext cx="10515600" cy="914400"/>
          </a:xfrm>
          <a:prstGeom prst="rect">
            <a:avLst/>
          </a:prstGeom>
        </p:spPr>
        <p:txBody>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a:solidFill>
                  <a:srgbClr val="00B050"/>
                </a:solidFill>
                <a:latin typeface="HGMaruGothicMPRO" panose="020F0600000000000000" pitchFamily="34" charset="-128"/>
                <a:ea typeface="HGMaruGothicMPRO" panose="020F0600000000000000" pitchFamily="34" charset="-128"/>
              </a:rPr>
              <a:t>■</a:t>
            </a:r>
            <a:r>
              <a:rPr lang="ja-JP" altLang="ja-JP" b="1">
                <a:solidFill>
                  <a:srgbClr val="00B050"/>
                </a:solidFill>
              </a:rPr>
              <a:t>お客様が不快に感じる</a:t>
            </a:r>
            <a:r>
              <a:rPr lang="en-US" altLang="ja-JP" b="1" dirty="0">
                <a:solidFill>
                  <a:srgbClr val="00B050"/>
                </a:solidFill>
              </a:rPr>
              <a:t>NG</a:t>
            </a:r>
            <a:r>
              <a:rPr lang="ja-JP" altLang="ja-JP" b="1">
                <a:solidFill>
                  <a:srgbClr val="00B050"/>
                </a:solidFill>
              </a:rPr>
              <a:t>言動・態度</a:t>
            </a:r>
            <a:endParaRPr lang="ja-JP" altLang="ja-JP">
              <a:solidFill>
                <a:srgbClr val="00B050"/>
              </a:solidFill>
            </a:endParaRPr>
          </a:p>
          <a:p>
            <a:endParaRPr lang="ja-JP" altLang="ja-JP"/>
          </a:p>
        </p:txBody>
      </p:sp>
      <p:sp>
        <p:nvSpPr>
          <p:cNvPr id="4" name="テキスト ボックス 3">
            <a:extLst>
              <a:ext uri="{FF2B5EF4-FFF2-40B4-BE49-F238E27FC236}">
                <a16:creationId xmlns:a16="http://schemas.microsoft.com/office/drawing/2014/main" id="{38CD8E63-42BD-1E41-9EC0-5659C3785CCF}"/>
              </a:ext>
            </a:extLst>
          </p:cNvPr>
          <p:cNvSpPr txBox="1"/>
          <p:nvPr/>
        </p:nvSpPr>
        <p:spPr>
          <a:xfrm>
            <a:off x="486301" y="1153103"/>
            <a:ext cx="9542997" cy="923330"/>
          </a:xfrm>
          <a:prstGeom prst="rect">
            <a:avLst/>
          </a:prstGeom>
          <a:noFill/>
        </p:spPr>
        <p:txBody>
          <a:bodyPr wrap="none" rtlCol="0">
            <a:spAutoFit/>
          </a:bodyPr>
          <a:lstStyle/>
          <a:p>
            <a:r>
              <a:rPr lang="ja-JP" altLang="ja-JP" b="1"/>
              <a:t>うっかり無意識にやってしまいがちなのが、お客様に不快感を与える対応です。</a:t>
            </a:r>
            <a:endParaRPr lang="ja-JP" altLang="ja-JP"/>
          </a:p>
          <a:p>
            <a:r>
              <a:rPr lang="ja-JP" altLang="ja-JP" b="1"/>
              <a:t>中でも下記のような</a:t>
            </a:r>
            <a:r>
              <a:rPr lang="en-US" altLang="ja-JP" b="1" dirty="0"/>
              <a:t>NG</a:t>
            </a:r>
            <a:r>
              <a:rPr lang="ja-JP" altLang="ja-JP" b="1"/>
              <a:t>例は、たった一度のミスでクレームに発展する傾向が見られます。</a:t>
            </a:r>
            <a:endParaRPr lang="ja-JP" altLang="ja-JP"/>
          </a:p>
          <a:p>
            <a:endParaRPr kumimoji="1" lang="ja-JP" altLang="en-US"/>
          </a:p>
        </p:txBody>
      </p:sp>
      <p:sp>
        <p:nvSpPr>
          <p:cNvPr id="5" name="テキスト ボックス 4">
            <a:extLst>
              <a:ext uri="{FF2B5EF4-FFF2-40B4-BE49-F238E27FC236}">
                <a16:creationId xmlns:a16="http://schemas.microsoft.com/office/drawing/2014/main" id="{57443A6A-C90E-4D4C-8AEC-AA1146235CD6}"/>
              </a:ext>
            </a:extLst>
          </p:cNvPr>
          <p:cNvSpPr txBox="1"/>
          <p:nvPr/>
        </p:nvSpPr>
        <p:spPr>
          <a:xfrm>
            <a:off x="486301" y="2076433"/>
            <a:ext cx="1925527" cy="369332"/>
          </a:xfrm>
          <a:prstGeom prst="rect">
            <a:avLst/>
          </a:prstGeom>
          <a:noFill/>
        </p:spPr>
        <p:txBody>
          <a:bodyPr wrap="none" rtlCol="0">
            <a:spAutoFit/>
          </a:bodyPr>
          <a:lstStyle/>
          <a:p>
            <a:r>
              <a:rPr kumimoji="1" lang="ja-JP" altLang="en-US"/>
              <a:t>■</a:t>
            </a:r>
            <a:r>
              <a:rPr lang="en-US" altLang="ja-JP" b="1" dirty="0"/>
              <a:t>NG</a:t>
            </a:r>
            <a:r>
              <a:rPr lang="ja-JP" altLang="ja-JP" b="1"/>
              <a:t>言動・態度</a:t>
            </a:r>
            <a:endParaRPr lang="ja-JP" altLang="ja-JP"/>
          </a:p>
        </p:txBody>
      </p:sp>
      <p:sp>
        <p:nvSpPr>
          <p:cNvPr id="6" name="テキスト ボックス 5">
            <a:extLst>
              <a:ext uri="{FF2B5EF4-FFF2-40B4-BE49-F238E27FC236}">
                <a16:creationId xmlns:a16="http://schemas.microsoft.com/office/drawing/2014/main" id="{1E7B247F-F41F-A741-B66B-26F8C14F5E9A}"/>
              </a:ext>
            </a:extLst>
          </p:cNvPr>
          <p:cNvSpPr txBox="1"/>
          <p:nvPr/>
        </p:nvSpPr>
        <p:spPr>
          <a:xfrm>
            <a:off x="486301" y="2772567"/>
            <a:ext cx="7340471" cy="2862322"/>
          </a:xfrm>
          <a:prstGeom prst="rect">
            <a:avLst/>
          </a:prstGeom>
          <a:noFill/>
        </p:spPr>
        <p:txBody>
          <a:bodyPr wrap="none" rtlCol="0">
            <a:spAutoFit/>
          </a:bodyPr>
          <a:lstStyle/>
          <a:p>
            <a:r>
              <a:rPr lang="ja-JP" altLang="ja-JP" b="1"/>
              <a:t>不潔な身なり</a:t>
            </a:r>
            <a:endParaRPr lang="ja-JP" altLang="ja-JP"/>
          </a:p>
          <a:p>
            <a:r>
              <a:rPr lang="ja-JP" altLang="ja-JP" b="1"/>
              <a:t>髪の毛や髭を素手で触っている</a:t>
            </a:r>
            <a:endParaRPr lang="ja-JP" altLang="ja-JP"/>
          </a:p>
          <a:p>
            <a:r>
              <a:rPr lang="ja-JP" altLang="ja-JP" b="1"/>
              <a:t>声が小さくて、何を言っているのか聞き取れない</a:t>
            </a:r>
            <a:endParaRPr lang="ja-JP" altLang="ja-JP"/>
          </a:p>
          <a:p>
            <a:r>
              <a:rPr lang="ja-JP" altLang="ja-JP" b="1"/>
              <a:t>質問に対して否定的な回答をする（できません／わかりません）</a:t>
            </a:r>
            <a:endParaRPr lang="ja-JP" altLang="ja-JP"/>
          </a:p>
          <a:p>
            <a:r>
              <a:rPr lang="ja-JP" altLang="ja-JP" b="1"/>
              <a:t>お客さまの言葉を修正する（お水→チェイサー／トイレ→お手洗い）</a:t>
            </a:r>
            <a:endParaRPr lang="ja-JP" altLang="ja-JP"/>
          </a:p>
          <a:p>
            <a:r>
              <a:rPr lang="ja-JP" altLang="ja-JP" b="1"/>
              <a:t>スタッフだけでおしゃべりしていて、手を挙げても気づかない</a:t>
            </a:r>
            <a:endParaRPr lang="ja-JP" altLang="ja-JP"/>
          </a:p>
          <a:p>
            <a:r>
              <a:rPr lang="ja-JP" altLang="ja-JP" b="1"/>
              <a:t>待機時に柱や壁に寄りかかる、腕組みをする</a:t>
            </a:r>
            <a:endParaRPr lang="ja-JP" altLang="ja-JP"/>
          </a:p>
          <a:p>
            <a:r>
              <a:rPr lang="ja-JP" altLang="ja-JP" b="1"/>
              <a:t>お客様が席を立った途端、お見送りもせずに片づけ始める</a:t>
            </a:r>
            <a:endParaRPr lang="ja-JP" altLang="ja-JP"/>
          </a:p>
          <a:p>
            <a:r>
              <a:rPr lang="ja-JP" altLang="ja-JP" b="1"/>
              <a:t>思想や好みに関わる話題に引き込む（政党／宗教／球団など）</a:t>
            </a:r>
            <a:endParaRPr lang="ja-JP" altLang="ja-JP"/>
          </a:p>
          <a:p>
            <a:endParaRPr kumimoji="1" lang="ja-JP" altLang="en-US"/>
          </a:p>
        </p:txBody>
      </p:sp>
    </p:spTree>
    <p:extLst>
      <p:ext uri="{BB962C8B-B14F-4D97-AF65-F5344CB8AC3E}">
        <p14:creationId xmlns:p14="http://schemas.microsoft.com/office/powerpoint/2010/main" val="38377970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1">
            <a:extLst>
              <a:ext uri="{FF2B5EF4-FFF2-40B4-BE49-F238E27FC236}">
                <a16:creationId xmlns:a16="http://schemas.microsoft.com/office/drawing/2014/main" id="{27FC70EE-D176-A348-A6E2-172B9F9D160E}"/>
              </a:ext>
            </a:extLst>
          </p:cNvPr>
          <p:cNvSpPr txBox="1">
            <a:spLocks/>
          </p:cNvSpPr>
          <p:nvPr/>
        </p:nvSpPr>
        <p:spPr>
          <a:xfrm>
            <a:off x="0" y="313510"/>
            <a:ext cx="10515600" cy="914400"/>
          </a:xfrm>
          <a:prstGeom prst="rect">
            <a:avLst/>
          </a:prstGeom>
        </p:spPr>
        <p:txBody>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a:solidFill>
                  <a:srgbClr val="00B050"/>
                </a:solidFill>
                <a:latin typeface="HGMaruGothicMPRO" panose="020F0600000000000000" pitchFamily="34" charset="-128"/>
                <a:ea typeface="HGMaruGothicMPRO" panose="020F0600000000000000" pitchFamily="34" charset="-128"/>
              </a:rPr>
              <a:t>■</a:t>
            </a:r>
            <a:r>
              <a:rPr lang="ja-JP" altLang="en-US" b="1">
                <a:solidFill>
                  <a:srgbClr val="00B050"/>
                </a:solidFill>
                <a:latin typeface="HGMaruGothicMPRO" panose="020F0600000000000000" pitchFamily="34" charset="-128"/>
                <a:ea typeface="HGMaruGothicMPRO" panose="020F0600000000000000" pitchFamily="34" charset="-128"/>
              </a:rPr>
              <a:t>正しいお辞儀</a:t>
            </a:r>
            <a:endParaRPr lang="ja-JP" altLang="ja-JP"/>
          </a:p>
        </p:txBody>
      </p:sp>
      <p:pic>
        <p:nvPicPr>
          <p:cNvPr id="5" name="図 4">
            <a:extLst>
              <a:ext uri="{FF2B5EF4-FFF2-40B4-BE49-F238E27FC236}">
                <a16:creationId xmlns:a16="http://schemas.microsoft.com/office/drawing/2014/main" id="{26E39F3D-B045-3F49-A989-EF526110C2C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335485" y="917972"/>
            <a:ext cx="4900264" cy="3082833"/>
          </a:xfrm>
          <a:prstGeom prst="rect">
            <a:avLst/>
          </a:prstGeom>
        </p:spPr>
      </p:pic>
      <p:sp>
        <p:nvSpPr>
          <p:cNvPr id="6" name="テキスト ボックス 5">
            <a:extLst>
              <a:ext uri="{FF2B5EF4-FFF2-40B4-BE49-F238E27FC236}">
                <a16:creationId xmlns:a16="http://schemas.microsoft.com/office/drawing/2014/main" id="{7355F54C-AB10-864A-A7E6-AF46743554FF}"/>
              </a:ext>
            </a:extLst>
          </p:cNvPr>
          <p:cNvSpPr txBox="1"/>
          <p:nvPr/>
        </p:nvSpPr>
        <p:spPr>
          <a:xfrm>
            <a:off x="229655" y="1283731"/>
            <a:ext cx="5626861" cy="923330"/>
          </a:xfrm>
          <a:prstGeom prst="rect">
            <a:avLst/>
          </a:prstGeom>
          <a:noFill/>
        </p:spPr>
        <p:txBody>
          <a:bodyPr wrap="none" rtlCol="0">
            <a:spAutoFit/>
          </a:bodyPr>
          <a:lstStyle/>
          <a:p>
            <a:r>
              <a:rPr kumimoji="1" lang="ja-JP" altLang="en-US"/>
              <a:t>■</a:t>
            </a:r>
            <a:r>
              <a:rPr lang="ja-JP" altLang="ja-JP" b="1"/>
              <a:t>挨拶の基本形は</a:t>
            </a:r>
            <a:r>
              <a:rPr lang="en-US" altLang="ja-JP" b="1" dirty="0"/>
              <a:t>3</a:t>
            </a:r>
            <a:r>
              <a:rPr lang="ja-JP" altLang="ja-JP" b="1"/>
              <a:t>種類あり、カフェではシーンごと</a:t>
            </a:r>
            <a:endParaRPr lang="en-US" altLang="ja-JP" b="1" dirty="0"/>
          </a:p>
          <a:p>
            <a:r>
              <a:rPr lang="ja-JP" altLang="ja-JP" b="1"/>
              <a:t>に使い分ける必要があります。</a:t>
            </a:r>
            <a:endParaRPr lang="ja-JP" altLang="ja-JP"/>
          </a:p>
          <a:p>
            <a:endParaRPr kumimoji="1" lang="ja-JP" altLang="en-US"/>
          </a:p>
        </p:txBody>
      </p:sp>
      <p:sp>
        <p:nvSpPr>
          <p:cNvPr id="7" name="テキスト ボックス 6">
            <a:extLst>
              <a:ext uri="{FF2B5EF4-FFF2-40B4-BE49-F238E27FC236}">
                <a16:creationId xmlns:a16="http://schemas.microsoft.com/office/drawing/2014/main" id="{31EC76F6-A9A9-4E4C-9FA7-EE8D03531FDF}"/>
              </a:ext>
            </a:extLst>
          </p:cNvPr>
          <p:cNvSpPr txBox="1"/>
          <p:nvPr/>
        </p:nvSpPr>
        <p:spPr>
          <a:xfrm>
            <a:off x="266701" y="2121541"/>
            <a:ext cx="3886200" cy="1477328"/>
          </a:xfrm>
          <a:prstGeom prst="rect">
            <a:avLst/>
          </a:prstGeom>
          <a:noFill/>
        </p:spPr>
        <p:txBody>
          <a:bodyPr wrap="square" rtlCol="0">
            <a:spAutoFit/>
          </a:bodyPr>
          <a:lstStyle/>
          <a:p>
            <a:r>
              <a:rPr lang="ja-JP" altLang="ja-JP" b="1"/>
              <a:t>シーン別の正しいお辞儀</a:t>
            </a:r>
            <a:endParaRPr lang="ja-JP" altLang="ja-JP"/>
          </a:p>
          <a:p>
            <a:r>
              <a:rPr lang="ja-JP" altLang="ja-JP" b="1"/>
              <a:t>謝罪／クレーム対応：</a:t>
            </a:r>
            <a:r>
              <a:rPr lang="en-US" altLang="ja-JP" b="1" dirty="0"/>
              <a:t>45</a:t>
            </a:r>
            <a:r>
              <a:rPr lang="ja-JP" altLang="ja-JP" b="1"/>
              <a:t>度</a:t>
            </a:r>
            <a:endParaRPr lang="ja-JP" altLang="ja-JP"/>
          </a:p>
          <a:p>
            <a:r>
              <a:rPr lang="ja-JP" altLang="ja-JP" b="1"/>
              <a:t>お出迎え／お見送り：</a:t>
            </a:r>
            <a:r>
              <a:rPr lang="en-US" altLang="ja-JP" b="1" dirty="0"/>
              <a:t>30</a:t>
            </a:r>
            <a:r>
              <a:rPr lang="ja-JP" altLang="ja-JP" b="1"/>
              <a:t>度</a:t>
            </a:r>
            <a:endParaRPr lang="ja-JP" altLang="ja-JP"/>
          </a:p>
          <a:p>
            <a:r>
              <a:rPr lang="ja-JP" altLang="ja-JP" b="1"/>
              <a:t>接客時：</a:t>
            </a:r>
            <a:r>
              <a:rPr lang="en-US" altLang="ja-JP" b="1" dirty="0"/>
              <a:t>15</a:t>
            </a:r>
            <a:r>
              <a:rPr lang="ja-JP" altLang="ja-JP" b="1"/>
              <a:t>度</a:t>
            </a:r>
            <a:endParaRPr lang="ja-JP" altLang="ja-JP"/>
          </a:p>
          <a:p>
            <a:endParaRPr kumimoji="1" lang="ja-JP" altLang="en-US"/>
          </a:p>
        </p:txBody>
      </p:sp>
      <p:sp>
        <p:nvSpPr>
          <p:cNvPr id="8" name="テキスト ボックス 7">
            <a:extLst>
              <a:ext uri="{FF2B5EF4-FFF2-40B4-BE49-F238E27FC236}">
                <a16:creationId xmlns:a16="http://schemas.microsoft.com/office/drawing/2014/main" id="{C03BFA53-5341-9D44-83F8-E540F4EC05BB}"/>
              </a:ext>
            </a:extLst>
          </p:cNvPr>
          <p:cNvSpPr txBox="1"/>
          <p:nvPr/>
        </p:nvSpPr>
        <p:spPr>
          <a:xfrm>
            <a:off x="266701" y="3630353"/>
            <a:ext cx="5955476" cy="1477328"/>
          </a:xfrm>
          <a:prstGeom prst="rect">
            <a:avLst/>
          </a:prstGeom>
          <a:noFill/>
        </p:spPr>
        <p:txBody>
          <a:bodyPr wrap="none" rtlCol="0">
            <a:spAutoFit/>
          </a:bodyPr>
          <a:lstStyle/>
          <a:p>
            <a:r>
              <a:rPr lang="ja-JP" altLang="ja-JP" b="1"/>
              <a:t>お辞儀の仕方</a:t>
            </a:r>
            <a:endParaRPr lang="ja-JP" altLang="ja-JP"/>
          </a:p>
          <a:p>
            <a:r>
              <a:rPr lang="ja-JP" altLang="ja-JP" b="1"/>
              <a:t>手を前に組む</a:t>
            </a:r>
            <a:endParaRPr lang="ja-JP" altLang="ja-JP"/>
          </a:p>
          <a:p>
            <a:r>
              <a:rPr lang="ja-JP" altLang="ja-JP" b="1"/>
              <a:t>お客様の目を見ながら、セリフと共に上体を倒し始める</a:t>
            </a:r>
            <a:endParaRPr lang="ja-JP" altLang="ja-JP"/>
          </a:p>
          <a:p>
            <a:r>
              <a:rPr lang="ja-JP" altLang="ja-JP" b="1"/>
              <a:t>言い終わる前に、ゆっくりと下を向く</a:t>
            </a:r>
            <a:endParaRPr lang="ja-JP" altLang="ja-JP"/>
          </a:p>
          <a:p>
            <a:endParaRPr kumimoji="1" lang="ja-JP" altLang="en-US"/>
          </a:p>
        </p:txBody>
      </p:sp>
      <p:sp>
        <p:nvSpPr>
          <p:cNvPr id="9" name="テキスト ボックス 8">
            <a:extLst>
              <a:ext uri="{FF2B5EF4-FFF2-40B4-BE49-F238E27FC236}">
                <a16:creationId xmlns:a16="http://schemas.microsoft.com/office/drawing/2014/main" id="{F0DAE967-8DF9-5E42-AC2F-3BB970F1EDE7}"/>
              </a:ext>
            </a:extLst>
          </p:cNvPr>
          <p:cNvSpPr txBox="1"/>
          <p:nvPr/>
        </p:nvSpPr>
        <p:spPr>
          <a:xfrm>
            <a:off x="333707" y="5424097"/>
            <a:ext cx="11299888" cy="923330"/>
          </a:xfrm>
          <a:prstGeom prst="rect">
            <a:avLst/>
          </a:prstGeom>
          <a:noFill/>
        </p:spPr>
        <p:txBody>
          <a:bodyPr wrap="none" rtlCol="0">
            <a:spAutoFit/>
          </a:bodyPr>
          <a:lstStyle/>
          <a:p>
            <a:r>
              <a:rPr lang="ja-JP" altLang="ja-JP" b="1"/>
              <a:t>※ただし、当施設でのコンセプトでは</a:t>
            </a:r>
            <a:r>
              <a:rPr lang="en-US" altLang="ja-JP" b="1" dirty="0"/>
              <a:t>30</a:t>
            </a:r>
            <a:r>
              <a:rPr lang="ja-JP" altLang="ja-JP" b="1"/>
              <a:t>度のお辞儀をした場合、お客様に堅苦しすぎる印象を与えるため、</a:t>
            </a:r>
            <a:endParaRPr lang="en-US" altLang="ja-JP" b="1" dirty="0"/>
          </a:p>
          <a:p>
            <a:r>
              <a:rPr lang="ja-JP" altLang="ja-JP" b="1"/>
              <a:t>謝罪時を除く全てのシーンを</a:t>
            </a:r>
            <a:r>
              <a:rPr lang="en-US" altLang="ja-JP" b="1" dirty="0"/>
              <a:t>15</a:t>
            </a:r>
            <a:r>
              <a:rPr lang="ja-JP" altLang="ja-JP" b="1"/>
              <a:t>度のお辞儀で統一します。</a:t>
            </a:r>
            <a:endParaRPr lang="ja-JP" altLang="ja-JP"/>
          </a:p>
          <a:p>
            <a:endParaRPr kumimoji="1" lang="ja-JP" altLang="en-US"/>
          </a:p>
        </p:txBody>
      </p:sp>
    </p:spTree>
    <p:extLst>
      <p:ext uri="{BB962C8B-B14F-4D97-AF65-F5344CB8AC3E}">
        <p14:creationId xmlns:p14="http://schemas.microsoft.com/office/powerpoint/2010/main" val="1791840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1">
            <a:extLst>
              <a:ext uri="{FF2B5EF4-FFF2-40B4-BE49-F238E27FC236}">
                <a16:creationId xmlns:a16="http://schemas.microsoft.com/office/drawing/2014/main" id="{657076B0-6062-554A-9A46-9A0CB8B0B49E}"/>
              </a:ext>
            </a:extLst>
          </p:cNvPr>
          <p:cNvSpPr txBox="1">
            <a:spLocks/>
          </p:cNvSpPr>
          <p:nvPr/>
        </p:nvSpPr>
        <p:spPr>
          <a:xfrm>
            <a:off x="0" y="313510"/>
            <a:ext cx="10515600" cy="914400"/>
          </a:xfrm>
          <a:prstGeom prst="rect">
            <a:avLst/>
          </a:prstGeom>
        </p:spPr>
        <p:txBody>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a:solidFill>
                  <a:srgbClr val="00B050"/>
                </a:solidFill>
                <a:latin typeface="HGMaruGothicMPRO" panose="020F0600000000000000" pitchFamily="34" charset="-128"/>
                <a:ea typeface="HGMaruGothicMPRO" panose="020F0600000000000000" pitchFamily="34" charset="-128"/>
              </a:rPr>
              <a:t>■</a:t>
            </a:r>
            <a:r>
              <a:rPr lang="ja-JP" altLang="en-US" b="1">
                <a:solidFill>
                  <a:srgbClr val="00B050"/>
                </a:solidFill>
                <a:latin typeface="HGMaruGothicMPRO" panose="020F0600000000000000" pitchFamily="34" charset="-128"/>
                <a:ea typeface="HGMaruGothicMPRO" panose="020F0600000000000000" pitchFamily="34" charset="-128"/>
              </a:rPr>
              <a:t>事前準備</a:t>
            </a:r>
            <a:endParaRPr lang="ja-JP" altLang="ja-JP"/>
          </a:p>
        </p:txBody>
      </p:sp>
      <p:sp>
        <p:nvSpPr>
          <p:cNvPr id="4" name="テキスト ボックス 3">
            <a:extLst>
              <a:ext uri="{FF2B5EF4-FFF2-40B4-BE49-F238E27FC236}">
                <a16:creationId xmlns:a16="http://schemas.microsoft.com/office/drawing/2014/main" id="{8D891A07-78A7-9F43-B8E2-B17F36E84128}"/>
              </a:ext>
            </a:extLst>
          </p:cNvPr>
          <p:cNvSpPr txBox="1"/>
          <p:nvPr/>
        </p:nvSpPr>
        <p:spPr>
          <a:xfrm>
            <a:off x="0" y="1227910"/>
            <a:ext cx="12418784" cy="923330"/>
          </a:xfrm>
          <a:prstGeom prst="rect">
            <a:avLst/>
          </a:prstGeom>
          <a:noFill/>
        </p:spPr>
        <p:txBody>
          <a:bodyPr wrap="none" rtlCol="0">
            <a:spAutoFit/>
          </a:bodyPr>
          <a:lstStyle/>
          <a:p>
            <a:r>
              <a:rPr kumimoji="1" lang="ja-JP" altLang="en-US"/>
              <a:t>■</a:t>
            </a:r>
            <a:r>
              <a:rPr lang="ja-JP" altLang="ja-JP" b="1"/>
              <a:t>お客様の対応だけでなく、事前準備もカフェが提供するサービスの一部です。</a:t>
            </a:r>
            <a:endParaRPr lang="ja-JP" altLang="ja-JP"/>
          </a:p>
          <a:p>
            <a:r>
              <a:rPr lang="ja-JP" altLang="ja-JP" b="1"/>
              <a:t>何より重要なのは「清潔感」！開店前の清掃やテーブルセッティングはもちろん、身だしなみにも気をつけましょう。</a:t>
            </a:r>
            <a:endParaRPr lang="ja-JP" altLang="ja-JP"/>
          </a:p>
          <a:p>
            <a:endParaRPr kumimoji="1" lang="ja-JP" altLang="en-US"/>
          </a:p>
        </p:txBody>
      </p:sp>
      <p:sp>
        <p:nvSpPr>
          <p:cNvPr id="5" name="テキスト ボックス 4">
            <a:extLst>
              <a:ext uri="{FF2B5EF4-FFF2-40B4-BE49-F238E27FC236}">
                <a16:creationId xmlns:a16="http://schemas.microsoft.com/office/drawing/2014/main" id="{38AB6BF0-1662-F748-B6F4-684CD490B83E}"/>
              </a:ext>
            </a:extLst>
          </p:cNvPr>
          <p:cNvSpPr txBox="1"/>
          <p:nvPr/>
        </p:nvSpPr>
        <p:spPr>
          <a:xfrm>
            <a:off x="0" y="2324018"/>
            <a:ext cx="4570482" cy="369332"/>
          </a:xfrm>
          <a:prstGeom prst="rect">
            <a:avLst/>
          </a:prstGeom>
          <a:noFill/>
        </p:spPr>
        <p:txBody>
          <a:bodyPr wrap="none" rtlCol="0">
            <a:spAutoFit/>
          </a:bodyPr>
          <a:lstStyle/>
          <a:p>
            <a:r>
              <a:rPr lang="ja-JP" altLang="en-US" b="1"/>
              <a:t>●</a:t>
            </a:r>
            <a:r>
              <a:rPr lang="ja-JP" altLang="ja-JP" b="1"/>
              <a:t>清掃やテーブルセッティングのポイント</a:t>
            </a:r>
            <a:endParaRPr lang="ja-JP" altLang="ja-JP"/>
          </a:p>
        </p:txBody>
      </p:sp>
      <p:sp>
        <p:nvSpPr>
          <p:cNvPr id="6" name="テキスト ボックス 5">
            <a:extLst>
              <a:ext uri="{FF2B5EF4-FFF2-40B4-BE49-F238E27FC236}">
                <a16:creationId xmlns:a16="http://schemas.microsoft.com/office/drawing/2014/main" id="{39704B15-2F61-BE4B-B18A-41C9128BA6CA}"/>
              </a:ext>
            </a:extLst>
          </p:cNvPr>
          <p:cNvSpPr txBox="1"/>
          <p:nvPr/>
        </p:nvSpPr>
        <p:spPr>
          <a:xfrm>
            <a:off x="23083" y="2693350"/>
            <a:ext cx="6186309" cy="1477328"/>
          </a:xfrm>
          <a:prstGeom prst="rect">
            <a:avLst/>
          </a:prstGeom>
          <a:noFill/>
        </p:spPr>
        <p:txBody>
          <a:bodyPr wrap="none" rtlCol="0">
            <a:spAutoFit/>
          </a:bodyPr>
          <a:lstStyle/>
          <a:p>
            <a:r>
              <a:rPr lang="ja-JP" altLang="ja-JP" b="1"/>
              <a:t>店内だけでなく、玄関先のスペースも清掃する</a:t>
            </a:r>
            <a:endParaRPr lang="ja-JP" altLang="ja-JP"/>
          </a:p>
          <a:p>
            <a:r>
              <a:rPr lang="ja-JP" altLang="ja-JP" b="1"/>
              <a:t>お客様から見えるカウンターの内部も整理整頓する</a:t>
            </a:r>
            <a:endParaRPr lang="ja-JP" altLang="ja-JP"/>
          </a:p>
          <a:p>
            <a:r>
              <a:rPr lang="ja-JP" altLang="ja-JP" b="1"/>
              <a:t>清潔なテーブルクロスやランチョンマットだけを使用する</a:t>
            </a:r>
            <a:endParaRPr lang="ja-JP" altLang="ja-JP"/>
          </a:p>
          <a:p>
            <a:r>
              <a:rPr lang="ja-JP" altLang="ja-JP" b="1"/>
              <a:t>紙ナプキンは十分な量を補充し、揃えて配置する</a:t>
            </a:r>
            <a:endParaRPr lang="ja-JP" altLang="ja-JP"/>
          </a:p>
          <a:p>
            <a:endParaRPr kumimoji="1" lang="ja-JP" altLang="en-US"/>
          </a:p>
        </p:txBody>
      </p:sp>
      <p:sp>
        <p:nvSpPr>
          <p:cNvPr id="7" name="テキスト ボックス 6">
            <a:extLst>
              <a:ext uri="{FF2B5EF4-FFF2-40B4-BE49-F238E27FC236}">
                <a16:creationId xmlns:a16="http://schemas.microsoft.com/office/drawing/2014/main" id="{BE514FB5-03EF-CA44-97F6-80E34F039CD9}"/>
              </a:ext>
            </a:extLst>
          </p:cNvPr>
          <p:cNvSpPr txBox="1"/>
          <p:nvPr/>
        </p:nvSpPr>
        <p:spPr>
          <a:xfrm>
            <a:off x="0" y="4039717"/>
            <a:ext cx="7109639" cy="1754326"/>
          </a:xfrm>
          <a:prstGeom prst="rect">
            <a:avLst/>
          </a:prstGeom>
          <a:noFill/>
        </p:spPr>
        <p:txBody>
          <a:bodyPr wrap="none" rtlCol="0">
            <a:spAutoFit/>
          </a:bodyPr>
          <a:lstStyle/>
          <a:p>
            <a:r>
              <a:rPr lang="ja-JP" altLang="en-US" b="1"/>
              <a:t>●</a:t>
            </a:r>
            <a:r>
              <a:rPr lang="ja-JP" altLang="ja-JP" b="1"/>
              <a:t>身だしなみマナーのポイント</a:t>
            </a:r>
            <a:endParaRPr lang="ja-JP" altLang="ja-JP"/>
          </a:p>
          <a:p>
            <a:r>
              <a:rPr lang="ja-JP" altLang="ja-JP" b="1"/>
              <a:t>毎日クリーニング済みのユニフォームに着替える</a:t>
            </a:r>
            <a:endParaRPr lang="ja-JP" altLang="ja-JP"/>
          </a:p>
          <a:p>
            <a:r>
              <a:rPr lang="ja-JP" altLang="ja-JP" b="1"/>
              <a:t>厚化粧、香水の付け過ぎは厳禁</a:t>
            </a:r>
            <a:endParaRPr lang="ja-JP" altLang="ja-JP"/>
          </a:p>
          <a:p>
            <a:r>
              <a:rPr lang="ja-JP" altLang="ja-JP" b="1"/>
              <a:t>爪の伸ばし過ぎ、派手なマニキュアは避ける</a:t>
            </a:r>
            <a:endParaRPr lang="ja-JP" altLang="ja-JP"/>
          </a:p>
          <a:p>
            <a:r>
              <a:rPr lang="ja-JP" altLang="ja-JP" b="1"/>
              <a:t>髪の毛が料理に混入しないよう、ヘアスタイルはすっきりと束ねる</a:t>
            </a:r>
            <a:endParaRPr lang="ja-JP" altLang="ja-JP"/>
          </a:p>
          <a:p>
            <a:endParaRPr kumimoji="1" lang="ja-JP" altLang="en-US"/>
          </a:p>
        </p:txBody>
      </p:sp>
    </p:spTree>
    <p:extLst>
      <p:ext uri="{BB962C8B-B14F-4D97-AF65-F5344CB8AC3E}">
        <p14:creationId xmlns:p14="http://schemas.microsoft.com/office/powerpoint/2010/main" val="28506132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1">
            <a:extLst>
              <a:ext uri="{FF2B5EF4-FFF2-40B4-BE49-F238E27FC236}">
                <a16:creationId xmlns:a16="http://schemas.microsoft.com/office/drawing/2014/main" id="{FDB9B0F9-328B-4240-B448-E304261C6758}"/>
              </a:ext>
            </a:extLst>
          </p:cNvPr>
          <p:cNvSpPr txBox="1">
            <a:spLocks/>
          </p:cNvSpPr>
          <p:nvPr/>
        </p:nvSpPr>
        <p:spPr>
          <a:xfrm>
            <a:off x="0" y="48394"/>
            <a:ext cx="10515600" cy="914400"/>
          </a:xfrm>
          <a:prstGeom prst="rect">
            <a:avLst/>
          </a:prstGeom>
        </p:spPr>
        <p:txBody>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a:solidFill>
                  <a:srgbClr val="00B050"/>
                </a:solidFill>
                <a:latin typeface="HGMaruGothicMPRO" panose="020F0600000000000000" pitchFamily="34" charset="-128"/>
                <a:ea typeface="HGMaruGothicMPRO" panose="020F0600000000000000" pitchFamily="34" charset="-128"/>
              </a:rPr>
              <a:t>■</a:t>
            </a:r>
            <a:r>
              <a:rPr lang="ja-JP" altLang="en-US" b="1">
                <a:solidFill>
                  <a:srgbClr val="00B050"/>
                </a:solidFill>
                <a:latin typeface="HGMaruGothicMPRO" panose="020F0600000000000000" pitchFamily="34" charset="-128"/>
                <a:ea typeface="HGMaruGothicMPRO" panose="020F0600000000000000" pitchFamily="34" charset="-128"/>
              </a:rPr>
              <a:t>サービスの流れ</a:t>
            </a:r>
            <a:endParaRPr lang="ja-JP" altLang="ja-JP"/>
          </a:p>
        </p:txBody>
      </p:sp>
      <p:sp>
        <p:nvSpPr>
          <p:cNvPr id="5" name="テキスト ボックス 4">
            <a:extLst>
              <a:ext uri="{FF2B5EF4-FFF2-40B4-BE49-F238E27FC236}">
                <a16:creationId xmlns:a16="http://schemas.microsoft.com/office/drawing/2014/main" id="{B3FB5D6C-8D26-2041-B4EC-6234E09F4E57}"/>
              </a:ext>
            </a:extLst>
          </p:cNvPr>
          <p:cNvSpPr txBox="1"/>
          <p:nvPr/>
        </p:nvSpPr>
        <p:spPr>
          <a:xfrm>
            <a:off x="429905" y="674368"/>
            <a:ext cx="2492990" cy="369332"/>
          </a:xfrm>
          <a:prstGeom prst="rect">
            <a:avLst/>
          </a:prstGeom>
          <a:noFill/>
        </p:spPr>
        <p:txBody>
          <a:bodyPr wrap="none" rtlCol="0">
            <a:spAutoFit/>
          </a:bodyPr>
          <a:lstStyle/>
          <a:p>
            <a:r>
              <a:rPr kumimoji="1" lang="ja-JP" altLang="en-US"/>
              <a:t>■サービス全体の流れ</a:t>
            </a:r>
            <a:endParaRPr kumimoji="1" lang="en-US" altLang="ja-JP" dirty="0"/>
          </a:p>
        </p:txBody>
      </p:sp>
      <p:sp>
        <p:nvSpPr>
          <p:cNvPr id="6" name="テキスト ボックス 5">
            <a:extLst>
              <a:ext uri="{FF2B5EF4-FFF2-40B4-BE49-F238E27FC236}">
                <a16:creationId xmlns:a16="http://schemas.microsoft.com/office/drawing/2014/main" id="{85F82C3F-BCA3-DF46-9367-AF1967C168DC}"/>
              </a:ext>
            </a:extLst>
          </p:cNvPr>
          <p:cNvSpPr txBox="1"/>
          <p:nvPr/>
        </p:nvSpPr>
        <p:spPr>
          <a:xfrm>
            <a:off x="429905" y="1008666"/>
            <a:ext cx="8753852" cy="646331"/>
          </a:xfrm>
          <a:prstGeom prst="rect">
            <a:avLst/>
          </a:prstGeom>
          <a:noFill/>
        </p:spPr>
        <p:txBody>
          <a:bodyPr wrap="square" rtlCol="0">
            <a:spAutoFit/>
          </a:bodyPr>
          <a:lstStyle/>
          <a:p>
            <a:r>
              <a:rPr kumimoji="1" lang="ja-JP" altLang="en-US" sz="3600"/>
              <a:t>来店→注文→</a:t>
            </a:r>
            <a:r>
              <a:rPr lang="ja-JP" altLang="en-US" sz="3600"/>
              <a:t>お会計→</a:t>
            </a:r>
            <a:r>
              <a:rPr kumimoji="1" lang="ja-JP" altLang="en-US" sz="3600"/>
              <a:t>提供→退店</a:t>
            </a:r>
          </a:p>
        </p:txBody>
      </p:sp>
      <p:sp>
        <p:nvSpPr>
          <p:cNvPr id="13" name="テキスト ボックス 12">
            <a:extLst>
              <a:ext uri="{FF2B5EF4-FFF2-40B4-BE49-F238E27FC236}">
                <a16:creationId xmlns:a16="http://schemas.microsoft.com/office/drawing/2014/main" id="{3F973475-DCBD-C84E-A846-DC313DEB7F42}"/>
              </a:ext>
            </a:extLst>
          </p:cNvPr>
          <p:cNvSpPr txBox="1"/>
          <p:nvPr/>
        </p:nvSpPr>
        <p:spPr>
          <a:xfrm>
            <a:off x="140524" y="1741909"/>
            <a:ext cx="1107996" cy="461665"/>
          </a:xfrm>
          <a:prstGeom prst="rect">
            <a:avLst/>
          </a:prstGeom>
          <a:noFill/>
        </p:spPr>
        <p:txBody>
          <a:bodyPr wrap="none" rtlCol="0">
            <a:spAutoFit/>
          </a:bodyPr>
          <a:lstStyle/>
          <a:p>
            <a:r>
              <a:rPr kumimoji="1" lang="ja-JP" altLang="en-US" sz="2400"/>
              <a:t>■来店</a:t>
            </a:r>
          </a:p>
        </p:txBody>
      </p:sp>
      <p:cxnSp>
        <p:nvCxnSpPr>
          <p:cNvPr id="17" name="直線コネクタ 16">
            <a:extLst>
              <a:ext uri="{FF2B5EF4-FFF2-40B4-BE49-F238E27FC236}">
                <a16:creationId xmlns:a16="http://schemas.microsoft.com/office/drawing/2014/main" id="{7226980A-DD53-C84D-92A5-D868285D1DF5}"/>
              </a:ext>
            </a:extLst>
          </p:cNvPr>
          <p:cNvCxnSpPr>
            <a:cxnSpLocks/>
          </p:cNvCxnSpPr>
          <p:nvPr/>
        </p:nvCxnSpPr>
        <p:spPr>
          <a:xfrm>
            <a:off x="0" y="2209802"/>
            <a:ext cx="12192000" cy="0"/>
          </a:xfrm>
          <a:prstGeom prst="line">
            <a:avLst/>
          </a:prstGeom>
        </p:spPr>
        <p:style>
          <a:lnRef idx="3">
            <a:schemeClr val="accent6"/>
          </a:lnRef>
          <a:fillRef idx="0">
            <a:schemeClr val="accent6"/>
          </a:fillRef>
          <a:effectRef idx="2">
            <a:schemeClr val="accent6"/>
          </a:effectRef>
          <a:fontRef idx="minor">
            <a:schemeClr val="tx1"/>
          </a:fontRef>
        </p:style>
      </p:cxnSp>
      <p:sp>
        <p:nvSpPr>
          <p:cNvPr id="22" name="テキスト ボックス 21">
            <a:extLst>
              <a:ext uri="{FF2B5EF4-FFF2-40B4-BE49-F238E27FC236}">
                <a16:creationId xmlns:a16="http://schemas.microsoft.com/office/drawing/2014/main" id="{1E53E25D-0BBD-3B45-97EA-263C03165E23}"/>
              </a:ext>
            </a:extLst>
          </p:cNvPr>
          <p:cNvSpPr txBox="1"/>
          <p:nvPr/>
        </p:nvSpPr>
        <p:spPr>
          <a:xfrm>
            <a:off x="140524" y="2298250"/>
            <a:ext cx="5955476" cy="369332"/>
          </a:xfrm>
          <a:prstGeom prst="rect">
            <a:avLst/>
          </a:prstGeom>
          <a:noFill/>
        </p:spPr>
        <p:txBody>
          <a:bodyPr wrap="none" rtlCol="0">
            <a:spAutoFit/>
          </a:bodyPr>
          <a:lstStyle/>
          <a:p>
            <a:r>
              <a:rPr kumimoji="1" lang="ja-JP" altLang="en-US"/>
              <a:t>●いらっしゃいませ！と笑顔で元気に挨拶しましょう。</a:t>
            </a:r>
          </a:p>
        </p:txBody>
      </p:sp>
      <p:sp>
        <p:nvSpPr>
          <p:cNvPr id="23" name="テキスト ボックス 22">
            <a:extLst>
              <a:ext uri="{FF2B5EF4-FFF2-40B4-BE49-F238E27FC236}">
                <a16:creationId xmlns:a16="http://schemas.microsoft.com/office/drawing/2014/main" id="{6826EF6B-D68C-3F41-89BA-035663F265D0}"/>
              </a:ext>
            </a:extLst>
          </p:cNvPr>
          <p:cNvSpPr txBox="1"/>
          <p:nvPr/>
        </p:nvSpPr>
        <p:spPr>
          <a:xfrm>
            <a:off x="140524" y="2625052"/>
            <a:ext cx="11726287" cy="646331"/>
          </a:xfrm>
          <a:prstGeom prst="rect">
            <a:avLst/>
          </a:prstGeom>
          <a:noFill/>
        </p:spPr>
        <p:txBody>
          <a:bodyPr wrap="none" rtlCol="0">
            <a:spAutoFit/>
          </a:bodyPr>
          <a:lstStyle/>
          <a:p>
            <a:r>
              <a:rPr lang="ja-JP" altLang="en-US"/>
              <a:t>・第一印象は非常に大切です。この時の対応でお店の印象の７割が決まります。</a:t>
            </a:r>
            <a:endParaRPr lang="en-US" altLang="ja-JP" dirty="0"/>
          </a:p>
          <a:p>
            <a:r>
              <a:rPr kumimoji="1" lang="ja-JP" altLang="en-US"/>
              <a:t>・混雑時には忙しさのあまり笑顔も挨拶も適当になりがちです。どんな時も意識を忘れないようにしましょう。</a:t>
            </a:r>
          </a:p>
        </p:txBody>
      </p:sp>
      <p:sp>
        <p:nvSpPr>
          <p:cNvPr id="25" name="テキスト ボックス 24">
            <a:extLst>
              <a:ext uri="{FF2B5EF4-FFF2-40B4-BE49-F238E27FC236}">
                <a16:creationId xmlns:a16="http://schemas.microsoft.com/office/drawing/2014/main" id="{8C3F8C75-773A-8047-9ADC-6F479D67045B}"/>
              </a:ext>
            </a:extLst>
          </p:cNvPr>
          <p:cNvSpPr txBox="1"/>
          <p:nvPr/>
        </p:nvSpPr>
        <p:spPr>
          <a:xfrm>
            <a:off x="140524" y="3366939"/>
            <a:ext cx="1107996" cy="461665"/>
          </a:xfrm>
          <a:prstGeom prst="rect">
            <a:avLst/>
          </a:prstGeom>
          <a:noFill/>
        </p:spPr>
        <p:txBody>
          <a:bodyPr wrap="none" rtlCol="0">
            <a:spAutoFit/>
          </a:bodyPr>
          <a:lstStyle/>
          <a:p>
            <a:r>
              <a:rPr kumimoji="1" lang="ja-JP" altLang="en-US" sz="2400"/>
              <a:t>■注文</a:t>
            </a:r>
          </a:p>
        </p:txBody>
      </p:sp>
      <p:sp>
        <p:nvSpPr>
          <p:cNvPr id="26" name="テキスト ボックス 25">
            <a:extLst>
              <a:ext uri="{FF2B5EF4-FFF2-40B4-BE49-F238E27FC236}">
                <a16:creationId xmlns:a16="http://schemas.microsoft.com/office/drawing/2014/main" id="{E28E4F99-6CE6-F742-8D84-8A219BAB0D70}"/>
              </a:ext>
            </a:extLst>
          </p:cNvPr>
          <p:cNvSpPr txBox="1"/>
          <p:nvPr/>
        </p:nvSpPr>
        <p:spPr>
          <a:xfrm>
            <a:off x="140524" y="3872049"/>
            <a:ext cx="4801314" cy="369332"/>
          </a:xfrm>
          <a:prstGeom prst="rect">
            <a:avLst/>
          </a:prstGeom>
          <a:noFill/>
        </p:spPr>
        <p:txBody>
          <a:bodyPr wrap="none" rtlCol="0">
            <a:spAutoFit/>
          </a:bodyPr>
          <a:lstStyle/>
          <a:p>
            <a:r>
              <a:rPr kumimoji="1" lang="ja-JP" altLang="en-US"/>
              <a:t>●お客様のご注文ごとに復唱をしましょう。</a:t>
            </a:r>
          </a:p>
        </p:txBody>
      </p:sp>
      <p:cxnSp>
        <p:nvCxnSpPr>
          <p:cNvPr id="27" name="直線コネクタ 26">
            <a:extLst>
              <a:ext uri="{FF2B5EF4-FFF2-40B4-BE49-F238E27FC236}">
                <a16:creationId xmlns:a16="http://schemas.microsoft.com/office/drawing/2014/main" id="{6AF2B12C-BD4A-B349-8451-27E7C5D6AF3B}"/>
              </a:ext>
            </a:extLst>
          </p:cNvPr>
          <p:cNvCxnSpPr>
            <a:cxnSpLocks/>
          </p:cNvCxnSpPr>
          <p:nvPr/>
        </p:nvCxnSpPr>
        <p:spPr>
          <a:xfrm>
            <a:off x="140524" y="3819531"/>
            <a:ext cx="12192000" cy="0"/>
          </a:xfrm>
          <a:prstGeom prst="line">
            <a:avLst/>
          </a:prstGeom>
        </p:spPr>
        <p:style>
          <a:lnRef idx="3">
            <a:schemeClr val="accent6"/>
          </a:lnRef>
          <a:fillRef idx="0">
            <a:schemeClr val="accent6"/>
          </a:fillRef>
          <a:effectRef idx="2">
            <a:schemeClr val="accent6"/>
          </a:effectRef>
          <a:fontRef idx="minor">
            <a:schemeClr val="tx1"/>
          </a:fontRef>
        </p:style>
      </p:cxnSp>
      <p:sp>
        <p:nvSpPr>
          <p:cNvPr id="29" name="テキスト ボックス 28">
            <a:extLst>
              <a:ext uri="{FF2B5EF4-FFF2-40B4-BE49-F238E27FC236}">
                <a16:creationId xmlns:a16="http://schemas.microsoft.com/office/drawing/2014/main" id="{1E67311D-56D3-664A-99FE-8714E6A02A80}"/>
              </a:ext>
            </a:extLst>
          </p:cNvPr>
          <p:cNvSpPr txBox="1"/>
          <p:nvPr/>
        </p:nvSpPr>
        <p:spPr>
          <a:xfrm>
            <a:off x="140524" y="4182172"/>
            <a:ext cx="7802136" cy="710964"/>
          </a:xfrm>
          <a:prstGeom prst="rect">
            <a:avLst/>
          </a:prstGeom>
          <a:noFill/>
        </p:spPr>
        <p:txBody>
          <a:bodyPr wrap="none" rtlCol="0">
            <a:spAutoFit/>
          </a:bodyPr>
          <a:lstStyle/>
          <a:p>
            <a:r>
              <a:rPr lang="ja-JP" altLang="en-US"/>
              <a:t>・お客様「〇〇ひとつ」スタッフ「はい。〇〇をおひとつ」</a:t>
            </a:r>
            <a:endParaRPr lang="en-US" altLang="ja-JP" dirty="0"/>
          </a:p>
          <a:p>
            <a:r>
              <a:rPr lang="ja-JP" altLang="en-US"/>
              <a:t>・マスク越しでは声が届きずらくなります。大きな声で発声しましょう。</a:t>
            </a:r>
            <a:endParaRPr lang="en-US" altLang="ja-JP" dirty="0"/>
          </a:p>
        </p:txBody>
      </p:sp>
      <p:sp>
        <p:nvSpPr>
          <p:cNvPr id="30" name="テキスト ボックス 29">
            <a:extLst>
              <a:ext uri="{FF2B5EF4-FFF2-40B4-BE49-F238E27FC236}">
                <a16:creationId xmlns:a16="http://schemas.microsoft.com/office/drawing/2014/main" id="{D01D2159-BB63-4B4C-A2E2-DDF17BBEE7EF}"/>
              </a:ext>
            </a:extLst>
          </p:cNvPr>
          <p:cNvSpPr txBox="1"/>
          <p:nvPr/>
        </p:nvSpPr>
        <p:spPr>
          <a:xfrm>
            <a:off x="140524" y="4833927"/>
            <a:ext cx="5724644" cy="369332"/>
          </a:xfrm>
          <a:prstGeom prst="rect">
            <a:avLst/>
          </a:prstGeom>
          <a:noFill/>
        </p:spPr>
        <p:txBody>
          <a:bodyPr wrap="none" rtlCol="0">
            <a:spAutoFit/>
          </a:bodyPr>
          <a:lstStyle/>
          <a:p>
            <a:r>
              <a:rPr kumimoji="1" lang="ja-JP" altLang="en-US"/>
              <a:t>●ご注文がおわったら、再度注文確認をしましょう。</a:t>
            </a:r>
          </a:p>
        </p:txBody>
      </p:sp>
      <p:sp>
        <p:nvSpPr>
          <p:cNvPr id="31" name="テキスト ボックス 30">
            <a:extLst>
              <a:ext uri="{FF2B5EF4-FFF2-40B4-BE49-F238E27FC236}">
                <a16:creationId xmlns:a16="http://schemas.microsoft.com/office/drawing/2014/main" id="{6F1594E8-136D-8A41-A20D-E39BADF8F7F0}"/>
              </a:ext>
            </a:extLst>
          </p:cNvPr>
          <p:cNvSpPr txBox="1"/>
          <p:nvPr/>
        </p:nvSpPr>
        <p:spPr>
          <a:xfrm>
            <a:off x="140524" y="5161812"/>
            <a:ext cx="10802957" cy="369332"/>
          </a:xfrm>
          <a:prstGeom prst="rect">
            <a:avLst/>
          </a:prstGeom>
          <a:noFill/>
        </p:spPr>
        <p:txBody>
          <a:bodyPr wrap="none" rtlCol="0">
            <a:spAutoFit/>
          </a:bodyPr>
          <a:lstStyle/>
          <a:p>
            <a:r>
              <a:rPr lang="ja-JP" altLang="en-US"/>
              <a:t>・「ご注文を繰り返させていただきます。〇〇おひとつ。〇〇おふたつ。以上でよろしいでしょうか。</a:t>
            </a:r>
            <a:endParaRPr lang="en-US" altLang="ja-JP" dirty="0"/>
          </a:p>
        </p:txBody>
      </p:sp>
      <p:cxnSp>
        <p:nvCxnSpPr>
          <p:cNvPr id="32" name="直線コネクタ 31">
            <a:extLst>
              <a:ext uri="{FF2B5EF4-FFF2-40B4-BE49-F238E27FC236}">
                <a16:creationId xmlns:a16="http://schemas.microsoft.com/office/drawing/2014/main" id="{07D506AC-6EB8-2C48-8F64-2B43143808D6}"/>
              </a:ext>
            </a:extLst>
          </p:cNvPr>
          <p:cNvCxnSpPr>
            <a:cxnSpLocks/>
          </p:cNvCxnSpPr>
          <p:nvPr/>
        </p:nvCxnSpPr>
        <p:spPr>
          <a:xfrm>
            <a:off x="18604" y="5526411"/>
            <a:ext cx="12192000" cy="0"/>
          </a:xfrm>
          <a:prstGeom prst="line">
            <a:avLst/>
          </a:prstGeom>
        </p:spPr>
        <p:style>
          <a:lnRef idx="3">
            <a:schemeClr val="accent6"/>
          </a:lnRef>
          <a:fillRef idx="0">
            <a:schemeClr val="accent6"/>
          </a:fillRef>
          <a:effectRef idx="2">
            <a:schemeClr val="accent6"/>
          </a:effectRef>
          <a:fontRef idx="minor">
            <a:schemeClr val="tx1"/>
          </a:fontRef>
        </p:style>
      </p:cxnSp>
      <p:sp>
        <p:nvSpPr>
          <p:cNvPr id="33" name="テキスト ボックス 32">
            <a:extLst>
              <a:ext uri="{FF2B5EF4-FFF2-40B4-BE49-F238E27FC236}">
                <a16:creationId xmlns:a16="http://schemas.microsoft.com/office/drawing/2014/main" id="{387F1C62-E9E9-1F4E-B5FD-592FFEB6DA5E}"/>
              </a:ext>
            </a:extLst>
          </p:cNvPr>
          <p:cNvSpPr txBox="1"/>
          <p:nvPr/>
        </p:nvSpPr>
        <p:spPr>
          <a:xfrm>
            <a:off x="140523" y="5651868"/>
            <a:ext cx="12418784" cy="1200329"/>
          </a:xfrm>
          <a:prstGeom prst="rect">
            <a:avLst/>
          </a:prstGeom>
          <a:noFill/>
        </p:spPr>
        <p:txBody>
          <a:bodyPr wrap="none" rtlCol="0">
            <a:spAutoFit/>
          </a:bodyPr>
          <a:lstStyle/>
          <a:p>
            <a:r>
              <a:rPr lang="ja-JP" altLang="en-US"/>
              <a:t>・「おすすめは？」と聞かれることがあるので、入店時に社員に確認したり実際に自身で食べてみて自分なりの</a:t>
            </a:r>
            <a:endParaRPr lang="en-US" altLang="ja-JP" dirty="0"/>
          </a:p>
          <a:p>
            <a:r>
              <a:rPr lang="ja-JP" altLang="en-US"/>
              <a:t>おすすめ商品を見つけておきましょう</a:t>
            </a:r>
            <a:endParaRPr lang="en-US" altLang="ja-JP" dirty="0"/>
          </a:p>
          <a:p>
            <a:r>
              <a:rPr lang="ja-JP" altLang="en-US"/>
              <a:t>・営業後半には品切れ商品が出ることもあります。事前に把握し、ご注文時に「申し訳ございません。そちらの商品は</a:t>
            </a:r>
            <a:endParaRPr lang="en-US" altLang="ja-JP" dirty="0"/>
          </a:p>
          <a:p>
            <a:r>
              <a:rPr lang="ja-JP" altLang="en-US"/>
              <a:t>ただ今品切れしております。」と対応しましょう。</a:t>
            </a:r>
            <a:endParaRPr lang="en-US" altLang="ja-JP" dirty="0"/>
          </a:p>
        </p:txBody>
      </p:sp>
    </p:spTree>
    <p:extLst>
      <p:ext uri="{BB962C8B-B14F-4D97-AF65-F5344CB8AC3E}">
        <p14:creationId xmlns:p14="http://schemas.microsoft.com/office/powerpoint/2010/main" val="4046065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AE297F4-CCB4-C242-96C7-967E495A5F5A}"/>
              </a:ext>
            </a:extLst>
          </p:cNvPr>
          <p:cNvSpPr>
            <a:spLocks noGrp="1"/>
          </p:cNvSpPr>
          <p:nvPr>
            <p:ph type="title"/>
          </p:nvPr>
        </p:nvSpPr>
        <p:spPr>
          <a:xfrm>
            <a:off x="0" y="0"/>
            <a:ext cx="10515600" cy="1325563"/>
          </a:xfrm>
        </p:spPr>
        <p:txBody>
          <a:bodyPr/>
          <a:lstStyle/>
          <a:p>
            <a:r>
              <a:rPr kumimoji="1" lang="ja-JP" altLang="en-US">
                <a:solidFill>
                  <a:srgbClr val="00B050"/>
                </a:solidFill>
                <a:latin typeface="HGMaruGothicMPRO" panose="020F0600000000000000" pitchFamily="34" charset="-128"/>
                <a:ea typeface="HGMaruGothicMPRO" panose="020F0600000000000000" pitchFamily="34" charset="-128"/>
              </a:rPr>
              <a:t>■</a:t>
            </a:r>
            <a:r>
              <a:rPr kumimoji="1" lang="ja-JP" altLang="en-US">
                <a:latin typeface="HGMaruGothicMPRO" panose="020F0600000000000000" pitchFamily="34" charset="-128"/>
                <a:ea typeface="HGMaruGothicMPRO" panose="020F0600000000000000" pitchFamily="34" charset="-128"/>
              </a:rPr>
              <a:t>はじめに</a:t>
            </a:r>
          </a:p>
        </p:txBody>
      </p:sp>
      <p:sp>
        <p:nvSpPr>
          <p:cNvPr id="3" name="コンテンツ プレースホルダー 2">
            <a:extLst>
              <a:ext uri="{FF2B5EF4-FFF2-40B4-BE49-F238E27FC236}">
                <a16:creationId xmlns:a16="http://schemas.microsoft.com/office/drawing/2014/main" id="{73199256-4B14-5C41-847D-A9EA06F0A024}"/>
              </a:ext>
            </a:extLst>
          </p:cNvPr>
          <p:cNvSpPr>
            <a:spLocks noGrp="1"/>
          </p:cNvSpPr>
          <p:nvPr>
            <p:ph idx="1"/>
          </p:nvPr>
        </p:nvSpPr>
        <p:spPr>
          <a:xfrm>
            <a:off x="165463" y="1325563"/>
            <a:ext cx="11861073" cy="582249"/>
          </a:xfrm>
        </p:spPr>
        <p:txBody>
          <a:bodyPr>
            <a:normAutofit/>
          </a:bodyPr>
          <a:lstStyle/>
          <a:p>
            <a:pPr marL="0" indent="0">
              <a:buNone/>
            </a:pPr>
            <a:r>
              <a:rPr kumimoji="1" lang="ja-JP" altLang="en-US" sz="2400"/>
              <a:t>■このマニュアルは接客時の考えと流れを理解するものです。</a:t>
            </a:r>
            <a:endParaRPr kumimoji="1" lang="en-US" altLang="ja-JP" sz="2400" dirty="0"/>
          </a:p>
          <a:p>
            <a:pPr marL="0" indent="0">
              <a:buNone/>
            </a:pPr>
            <a:endParaRPr kumimoji="1" lang="ja-JP" altLang="en-US" sz="2400"/>
          </a:p>
        </p:txBody>
      </p:sp>
      <p:sp>
        <p:nvSpPr>
          <p:cNvPr id="4" name="テキスト ボックス 3">
            <a:extLst>
              <a:ext uri="{FF2B5EF4-FFF2-40B4-BE49-F238E27FC236}">
                <a16:creationId xmlns:a16="http://schemas.microsoft.com/office/drawing/2014/main" id="{3313A254-40CD-A54B-8DA5-7FC0FC2DB77B}"/>
              </a:ext>
            </a:extLst>
          </p:cNvPr>
          <p:cNvSpPr txBox="1"/>
          <p:nvPr/>
        </p:nvSpPr>
        <p:spPr>
          <a:xfrm>
            <a:off x="483519" y="1762249"/>
            <a:ext cx="10110460" cy="646331"/>
          </a:xfrm>
          <a:prstGeom prst="rect">
            <a:avLst/>
          </a:prstGeom>
          <a:noFill/>
        </p:spPr>
        <p:txBody>
          <a:bodyPr wrap="none" rtlCol="0">
            <a:spAutoFit/>
          </a:bodyPr>
          <a:lstStyle/>
          <a:p>
            <a:r>
              <a:rPr lang="ja-JP" altLang="en-US"/>
              <a:t>●細かな手順や分からない事については社員に遠慮なく質問しまししょう。</a:t>
            </a:r>
            <a:endParaRPr lang="en-US" altLang="ja-JP" dirty="0"/>
          </a:p>
          <a:p>
            <a:r>
              <a:rPr kumimoji="1" lang="ja-JP" altLang="en-US"/>
              <a:t>●施設オープン前・</a:t>
            </a:r>
            <a:r>
              <a:rPr lang="ja-JP" altLang="en-US"/>
              <a:t>オープン後も時間がある時にこのマニュアルを見て復習を心がけましょう。</a:t>
            </a:r>
            <a:endParaRPr kumimoji="1" lang="ja-JP" altLang="en-US"/>
          </a:p>
        </p:txBody>
      </p:sp>
      <p:sp>
        <p:nvSpPr>
          <p:cNvPr id="5" name="コンテンツ プレースホルダー 2">
            <a:extLst>
              <a:ext uri="{FF2B5EF4-FFF2-40B4-BE49-F238E27FC236}">
                <a16:creationId xmlns:a16="http://schemas.microsoft.com/office/drawing/2014/main" id="{7D9A1952-8E15-DE46-860C-EC3EB4325897}"/>
              </a:ext>
            </a:extLst>
          </p:cNvPr>
          <p:cNvSpPr txBox="1">
            <a:spLocks/>
          </p:cNvSpPr>
          <p:nvPr/>
        </p:nvSpPr>
        <p:spPr>
          <a:xfrm>
            <a:off x="165463" y="2584008"/>
            <a:ext cx="11861073" cy="58224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Font typeface="Arial" panose="020B0604020202020204" pitchFamily="34" charset="0"/>
              <a:buNone/>
            </a:pPr>
            <a:r>
              <a:rPr lang="ja-JP" altLang="en-US" sz="2400"/>
              <a:t>■当店はお客様に愛されるお店作りを目指しています。</a:t>
            </a:r>
            <a:endParaRPr lang="en-US" altLang="ja-JP" sz="2400" dirty="0"/>
          </a:p>
          <a:p>
            <a:pPr marL="0" indent="0">
              <a:buFont typeface="Arial" panose="020B0604020202020204" pitchFamily="34" charset="0"/>
              <a:buNone/>
            </a:pPr>
            <a:endParaRPr lang="ja-JP" altLang="en-US" sz="2400"/>
          </a:p>
        </p:txBody>
      </p:sp>
      <p:sp>
        <p:nvSpPr>
          <p:cNvPr id="6" name="テキスト ボックス 5">
            <a:extLst>
              <a:ext uri="{FF2B5EF4-FFF2-40B4-BE49-F238E27FC236}">
                <a16:creationId xmlns:a16="http://schemas.microsoft.com/office/drawing/2014/main" id="{CFF1EF78-DC2F-8540-9404-F1817659D10D}"/>
              </a:ext>
            </a:extLst>
          </p:cNvPr>
          <p:cNvSpPr txBox="1"/>
          <p:nvPr/>
        </p:nvSpPr>
        <p:spPr>
          <a:xfrm>
            <a:off x="483519" y="3018519"/>
            <a:ext cx="5493812" cy="369332"/>
          </a:xfrm>
          <a:prstGeom prst="rect">
            <a:avLst/>
          </a:prstGeom>
          <a:noFill/>
        </p:spPr>
        <p:txBody>
          <a:bodyPr wrap="none" rtlCol="0">
            <a:spAutoFit/>
          </a:bodyPr>
          <a:lstStyle/>
          <a:p>
            <a:r>
              <a:rPr lang="ja-JP" altLang="en-US"/>
              <a:t>●常に笑顔と感じの良い対応を心がけてください。</a:t>
            </a:r>
            <a:endParaRPr lang="en-US" altLang="ja-JP" dirty="0"/>
          </a:p>
        </p:txBody>
      </p:sp>
      <p:sp>
        <p:nvSpPr>
          <p:cNvPr id="7" name="コンテンツ プレースホルダー 2">
            <a:extLst>
              <a:ext uri="{FF2B5EF4-FFF2-40B4-BE49-F238E27FC236}">
                <a16:creationId xmlns:a16="http://schemas.microsoft.com/office/drawing/2014/main" id="{BDA9692C-8A9A-0948-9FC7-5633355AEAE2}"/>
              </a:ext>
            </a:extLst>
          </p:cNvPr>
          <p:cNvSpPr txBox="1">
            <a:spLocks/>
          </p:cNvSpPr>
          <p:nvPr/>
        </p:nvSpPr>
        <p:spPr>
          <a:xfrm>
            <a:off x="165462" y="3600768"/>
            <a:ext cx="11861073" cy="91898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Font typeface="Arial" panose="020B0604020202020204" pitchFamily="34" charset="0"/>
              <a:buNone/>
            </a:pPr>
            <a:r>
              <a:rPr lang="ja-JP" altLang="en-US" sz="2400"/>
              <a:t>■当店はスタッフが安心して楽しんで働ける職場を目指します。</a:t>
            </a:r>
            <a:endParaRPr lang="en-US" altLang="ja-JP" sz="2400" dirty="0"/>
          </a:p>
          <a:p>
            <a:pPr marL="0" indent="0">
              <a:buFont typeface="Arial" panose="020B0604020202020204" pitchFamily="34" charset="0"/>
              <a:buNone/>
            </a:pPr>
            <a:r>
              <a:rPr lang="ja-JP" altLang="en-US" sz="2400"/>
              <a:t>　</a:t>
            </a:r>
            <a:r>
              <a:rPr lang="ja-JP" altLang="en-US" sz="1800"/>
              <a:t>●お客様はもちろん、スタッフ同士もお互いを思いやりましょう。</a:t>
            </a:r>
            <a:endParaRPr lang="en-US" altLang="ja-JP" sz="1800" dirty="0"/>
          </a:p>
        </p:txBody>
      </p:sp>
      <p:sp>
        <p:nvSpPr>
          <p:cNvPr id="8" name="コンテンツ プレースホルダー 2">
            <a:extLst>
              <a:ext uri="{FF2B5EF4-FFF2-40B4-BE49-F238E27FC236}">
                <a16:creationId xmlns:a16="http://schemas.microsoft.com/office/drawing/2014/main" id="{11C5F30D-13D8-F843-B582-462C291CA1C9}"/>
              </a:ext>
            </a:extLst>
          </p:cNvPr>
          <p:cNvSpPr txBox="1">
            <a:spLocks/>
          </p:cNvSpPr>
          <p:nvPr/>
        </p:nvSpPr>
        <p:spPr>
          <a:xfrm>
            <a:off x="165461" y="4613456"/>
            <a:ext cx="11861073" cy="18395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Font typeface="Arial" panose="020B0604020202020204" pitchFamily="34" charset="0"/>
              <a:buNone/>
            </a:pPr>
            <a:r>
              <a:rPr lang="ja-JP" altLang="en-US" sz="2400"/>
              <a:t>■「マニュアル通り」にあなたの長所や個性を加えてください。</a:t>
            </a:r>
            <a:endParaRPr lang="en-US" altLang="ja-JP" sz="2400" dirty="0"/>
          </a:p>
          <a:p>
            <a:pPr marL="0" indent="0">
              <a:buFont typeface="Arial" panose="020B0604020202020204" pitchFamily="34" charset="0"/>
              <a:buNone/>
            </a:pPr>
            <a:r>
              <a:rPr lang="ja-JP" altLang="en-US" sz="2400"/>
              <a:t>　</a:t>
            </a:r>
            <a:r>
              <a:rPr lang="ja-JP" altLang="en-US" sz="1800"/>
              <a:t>●基本的なルールは厳守しましょう。</a:t>
            </a:r>
            <a:endParaRPr lang="en-US" altLang="ja-JP" sz="1800" dirty="0"/>
          </a:p>
          <a:p>
            <a:pPr marL="0" indent="0">
              <a:buFont typeface="Arial" panose="020B0604020202020204" pitchFamily="34" charset="0"/>
              <a:buNone/>
            </a:pPr>
            <a:endParaRPr lang="en-US" altLang="ja-JP" sz="1800" dirty="0"/>
          </a:p>
        </p:txBody>
      </p:sp>
      <p:sp>
        <p:nvSpPr>
          <p:cNvPr id="9" name="テキスト ボックス 8">
            <a:extLst>
              <a:ext uri="{FF2B5EF4-FFF2-40B4-BE49-F238E27FC236}">
                <a16:creationId xmlns:a16="http://schemas.microsoft.com/office/drawing/2014/main" id="{CE7EA89D-B8B2-1748-8166-2ADE8A52C3EF}"/>
              </a:ext>
            </a:extLst>
          </p:cNvPr>
          <p:cNvSpPr txBox="1"/>
          <p:nvPr/>
        </p:nvSpPr>
        <p:spPr>
          <a:xfrm>
            <a:off x="483519" y="5532437"/>
            <a:ext cx="7340471" cy="646331"/>
          </a:xfrm>
          <a:prstGeom prst="rect">
            <a:avLst/>
          </a:prstGeom>
          <a:noFill/>
        </p:spPr>
        <p:txBody>
          <a:bodyPr wrap="none" rtlCol="0">
            <a:spAutoFit/>
          </a:bodyPr>
          <a:lstStyle/>
          <a:p>
            <a:r>
              <a:rPr lang="ja-JP" altLang="en-US"/>
              <a:t>●笑顔・元気・気配り。</a:t>
            </a:r>
            <a:endParaRPr lang="en-US" altLang="ja-JP" dirty="0"/>
          </a:p>
          <a:p>
            <a:r>
              <a:rPr lang="ja-JP" altLang="en-US"/>
              <a:t>　あなたの個性を活かしてお客様に快適に過ごしてもらいましょう。</a:t>
            </a:r>
            <a:endParaRPr lang="en-US" altLang="ja-JP" dirty="0"/>
          </a:p>
        </p:txBody>
      </p:sp>
    </p:spTree>
    <p:extLst>
      <p:ext uri="{BB962C8B-B14F-4D97-AF65-F5344CB8AC3E}">
        <p14:creationId xmlns:p14="http://schemas.microsoft.com/office/powerpoint/2010/main" val="25873155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直線コネクタ 2">
            <a:extLst>
              <a:ext uri="{FF2B5EF4-FFF2-40B4-BE49-F238E27FC236}">
                <a16:creationId xmlns:a16="http://schemas.microsoft.com/office/drawing/2014/main" id="{E76456AA-6567-EB46-9059-09BF55E42663}"/>
              </a:ext>
            </a:extLst>
          </p:cNvPr>
          <p:cNvCxnSpPr>
            <a:cxnSpLocks/>
          </p:cNvCxnSpPr>
          <p:nvPr/>
        </p:nvCxnSpPr>
        <p:spPr>
          <a:xfrm>
            <a:off x="0" y="623344"/>
            <a:ext cx="12192000" cy="0"/>
          </a:xfrm>
          <a:prstGeom prst="line">
            <a:avLst/>
          </a:prstGeom>
        </p:spPr>
        <p:style>
          <a:lnRef idx="3">
            <a:schemeClr val="accent6"/>
          </a:lnRef>
          <a:fillRef idx="0">
            <a:schemeClr val="accent6"/>
          </a:fillRef>
          <a:effectRef idx="2">
            <a:schemeClr val="accent6"/>
          </a:effectRef>
          <a:fontRef idx="minor">
            <a:schemeClr val="tx1"/>
          </a:fontRef>
        </p:style>
      </p:cxnSp>
      <p:sp>
        <p:nvSpPr>
          <p:cNvPr id="4" name="テキスト ボックス 3">
            <a:extLst>
              <a:ext uri="{FF2B5EF4-FFF2-40B4-BE49-F238E27FC236}">
                <a16:creationId xmlns:a16="http://schemas.microsoft.com/office/drawing/2014/main" id="{4E90F90C-EE46-164A-8488-9226E7297726}"/>
              </a:ext>
            </a:extLst>
          </p:cNvPr>
          <p:cNvSpPr txBox="1"/>
          <p:nvPr/>
        </p:nvSpPr>
        <p:spPr>
          <a:xfrm>
            <a:off x="140524" y="646479"/>
            <a:ext cx="4801314" cy="369332"/>
          </a:xfrm>
          <a:prstGeom prst="rect">
            <a:avLst/>
          </a:prstGeom>
          <a:noFill/>
        </p:spPr>
        <p:txBody>
          <a:bodyPr wrap="none" rtlCol="0">
            <a:spAutoFit/>
          </a:bodyPr>
          <a:lstStyle/>
          <a:p>
            <a:r>
              <a:rPr kumimoji="1" lang="ja-JP" altLang="en-US"/>
              <a:t>●合計点数と合計金額をお伝えいたします。</a:t>
            </a:r>
          </a:p>
        </p:txBody>
      </p:sp>
      <p:sp>
        <p:nvSpPr>
          <p:cNvPr id="5" name="テキスト ボックス 4">
            <a:extLst>
              <a:ext uri="{FF2B5EF4-FFF2-40B4-BE49-F238E27FC236}">
                <a16:creationId xmlns:a16="http://schemas.microsoft.com/office/drawing/2014/main" id="{C39B7F7E-BBB9-F948-8B34-26BA9AC01521}"/>
              </a:ext>
            </a:extLst>
          </p:cNvPr>
          <p:cNvSpPr txBox="1"/>
          <p:nvPr/>
        </p:nvSpPr>
        <p:spPr>
          <a:xfrm>
            <a:off x="140524" y="956949"/>
            <a:ext cx="5032147" cy="369332"/>
          </a:xfrm>
          <a:prstGeom prst="rect">
            <a:avLst/>
          </a:prstGeom>
          <a:noFill/>
        </p:spPr>
        <p:txBody>
          <a:bodyPr wrap="none" rtlCol="0">
            <a:spAutoFit/>
          </a:bodyPr>
          <a:lstStyle/>
          <a:p>
            <a:r>
              <a:rPr lang="ja-JP" altLang="en-US"/>
              <a:t>・「お会計が△点で、□□□円でございます」</a:t>
            </a:r>
            <a:endParaRPr lang="en-US" altLang="ja-JP" dirty="0"/>
          </a:p>
        </p:txBody>
      </p:sp>
      <p:sp>
        <p:nvSpPr>
          <p:cNvPr id="7" name="テキスト ボックス 6">
            <a:extLst>
              <a:ext uri="{FF2B5EF4-FFF2-40B4-BE49-F238E27FC236}">
                <a16:creationId xmlns:a16="http://schemas.microsoft.com/office/drawing/2014/main" id="{E67D0AD9-7ED0-1542-BD0B-FC0DDB88E30A}"/>
              </a:ext>
            </a:extLst>
          </p:cNvPr>
          <p:cNvSpPr txBox="1"/>
          <p:nvPr/>
        </p:nvSpPr>
        <p:spPr>
          <a:xfrm>
            <a:off x="171004" y="73128"/>
            <a:ext cx="1415772" cy="461665"/>
          </a:xfrm>
          <a:prstGeom prst="rect">
            <a:avLst/>
          </a:prstGeom>
          <a:noFill/>
        </p:spPr>
        <p:txBody>
          <a:bodyPr wrap="none" rtlCol="0">
            <a:spAutoFit/>
          </a:bodyPr>
          <a:lstStyle/>
          <a:p>
            <a:r>
              <a:rPr kumimoji="1" lang="ja-JP" altLang="en-US" sz="2400"/>
              <a:t>■お会計</a:t>
            </a:r>
          </a:p>
        </p:txBody>
      </p:sp>
      <p:sp>
        <p:nvSpPr>
          <p:cNvPr id="9" name="テキスト ボックス 8">
            <a:extLst>
              <a:ext uri="{FF2B5EF4-FFF2-40B4-BE49-F238E27FC236}">
                <a16:creationId xmlns:a16="http://schemas.microsoft.com/office/drawing/2014/main" id="{53E28C13-3590-5340-AA74-4DE4306F667D}"/>
              </a:ext>
            </a:extLst>
          </p:cNvPr>
          <p:cNvSpPr txBox="1"/>
          <p:nvPr/>
        </p:nvSpPr>
        <p:spPr>
          <a:xfrm>
            <a:off x="171004" y="1422627"/>
            <a:ext cx="2031325" cy="369332"/>
          </a:xfrm>
          <a:prstGeom prst="rect">
            <a:avLst/>
          </a:prstGeom>
          <a:noFill/>
        </p:spPr>
        <p:txBody>
          <a:bodyPr wrap="none" rtlCol="0">
            <a:spAutoFit/>
          </a:bodyPr>
          <a:lstStyle/>
          <a:p>
            <a:r>
              <a:rPr kumimoji="1" lang="ja-JP" altLang="en-US"/>
              <a:t>●レジを打ち込む</a:t>
            </a:r>
          </a:p>
        </p:txBody>
      </p:sp>
      <p:sp>
        <p:nvSpPr>
          <p:cNvPr id="11" name="テキスト ボックス 10">
            <a:extLst>
              <a:ext uri="{FF2B5EF4-FFF2-40B4-BE49-F238E27FC236}">
                <a16:creationId xmlns:a16="http://schemas.microsoft.com/office/drawing/2014/main" id="{0B44A6BD-E9EF-834F-A5B9-0CC7AA9AD345}"/>
              </a:ext>
            </a:extLst>
          </p:cNvPr>
          <p:cNvSpPr txBox="1"/>
          <p:nvPr/>
        </p:nvSpPr>
        <p:spPr>
          <a:xfrm>
            <a:off x="171004" y="1948888"/>
            <a:ext cx="3877985" cy="369332"/>
          </a:xfrm>
          <a:prstGeom prst="rect">
            <a:avLst/>
          </a:prstGeom>
          <a:noFill/>
        </p:spPr>
        <p:txBody>
          <a:bodyPr wrap="none" rtlCol="0">
            <a:spAutoFit/>
          </a:bodyPr>
          <a:lstStyle/>
          <a:p>
            <a:r>
              <a:rPr kumimoji="1" lang="ja-JP" altLang="en-US"/>
              <a:t>●お金を受け取りレジに投入する。</a:t>
            </a:r>
          </a:p>
        </p:txBody>
      </p:sp>
      <p:sp>
        <p:nvSpPr>
          <p:cNvPr id="12" name="テキスト ボックス 11">
            <a:extLst>
              <a:ext uri="{FF2B5EF4-FFF2-40B4-BE49-F238E27FC236}">
                <a16:creationId xmlns:a16="http://schemas.microsoft.com/office/drawing/2014/main" id="{A94723B2-96B6-C24E-B0F9-4D1A214843E4}"/>
              </a:ext>
            </a:extLst>
          </p:cNvPr>
          <p:cNvSpPr txBox="1"/>
          <p:nvPr/>
        </p:nvSpPr>
        <p:spPr>
          <a:xfrm>
            <a:off x="171004" y="2493468"/>
            <a:ext cx="8725466" cy="369332"/>
          </a:xfrm>
          <a:prstGeom prst="rect">
            <a:avLst/>
          </a:prstGeom>
          <a:noFill/>
        </p:spPr>
        <p:txBody>
          <a:bodyPr wrap="none" rtlCol="0">
            <a:spAutoFit/>
          </a:bodyPr>
          <a:lstStyle/>
          <a:p>
            <a:r>
              <a:rPr lang="ja-JP" altLang="en-US"/>
              <a:t>・「■■■円お預かりいたします。～～～円のお返しとレシートでございます。」</a:t>
            </a:r>
          </a:p>
        </p:txBody>
      </p:sp>
      <p:sp>
        <p:nvSpPr>
          <p:cNvPr id="14" name="テキスト ボックス 13">
            <a:extLst>
              <a:ext uri="{FF2B5EF4-FFF2-40B4-BE49-F238E27FC236}">
                <a16:creationId xmlns:a16="http://schemas.microsoft.com/office/drawing/2014/main" id="{D4EBF90C-C6E6-184C-92B6-485207531FB1}"/>
              </a:ext>
            </a:extLst>
          </p:cNvPr>
          <p:cNvSpPr txBox="1"/>
          <p:nvPr/>
        </p:nvSpPr>
        <p:spPr>
          <a:xfrm>
            <a:off x="171004" y="2796547"/>
            <a:ext cx="6186309" cy="369332"/>
          </a:xfrm>
          <a:prstGeom prst="rect">
            <a:avLst/>
          </a:prstGeom>
          <a:noFill/>
        </p:spPr>
        <p:txBody>
          <a:bodyPr wrap="none" rtlCol="0">
            <a:spAutoFit/>
          </a:bodyPr>
          <a:lstStyle/>
          <a:p>
            <a:r>
              <a:rPr kumimoji="1" lang="ja-JP" altLang="en-US"/>
              <a:t>●おつりは先にお札をお渡しし、小銭は後から渡します。</a:t>
            </a:r>
          </a:p>
        </p:txBody>
      </p:sp>
      <p:sp>
        <p:nvSpPr>
          <p:cNvPr id="15" name="テキスト ボックス 14">
            <a:extLst>
              <a:ext uri="{FF2B5EF4-FFF2-40B4-BE49-F238E27FC236}">
                <a16:creationId xmlns:a16="http://schemas.microsoft.com/office/drawing/2014/main" id="{136D2357-630B-BC49-B977-98BA73BB8CAF}"/>
              </a:ext>
            </a:extLst>
          </p:cNvPr>
          <p:cNvSpPr txBox="1"/>
          <p:nvPr/>
        </p:nvSpPr>
        <p:spPr>
          <a:xfrm>
            <a:off x="171004" y="3262916"/>
            <a:ext cx="6878806" cy="369332"/>
          </a:xfrm>
          <a:prstGeom prst="rect">
            <a:avLst/>
          </a:prstGeom>
          <a:noFill/>
        </p:spPr>
        <p:txBody>
          <a:bodyPr wrap="none" rtlCol="0">
            <a:spAutoFit/>
          </a:bodyPr>
          <a:lstStyle/>
          <a:p>
            <a:r>
              <a:rPr lang="ja-JP" altLang="en-US"/>
              <a:t>・「お先に〇〇千円お返しします。残り、〇〇円お返しします」</a:t>
            </a:r>
          </a:p>
        </p:txBody>
      </p:sp>
      <p:sp>
        <p:nvSpPr>
          <p:cNvPr id="17" name="テキスト ボックス 16">
            <a:extLst>
              <a:ext uri="{FF2B5EF4-FFF2-40B4-BE49-F238E27FC236}">
                <a16:creationId xmlns:a16="http://schemas.microsoft.com/office/drawing/2014/main" id="{76207376-742F-7748-BFA9-BFA2484A0FD7}"/>
              </a:ext>
            </a:extLst>
          </p:cNvPr>
          <p:cNvSpPr txBox="1"/>
          <p:nvPr/>
        </p:nvSpPr>
        <p:spPr>
          <a:xfrm>
            <a:off x="330200" y="3799110"/>
            <a:ext cx="8010526" cy="923330"/>
          </a:xfrm>
          <a:prstGeom prst="rect">
            <a:avLst/>
          </a:prstGeom>
          <a:noFill/>
        </p:spPr>
        <p:txBody>
          <a:bodyPr wrap="none" rtlCol="0">
            <a:spAutoFit/>
          </a:bodyPr>
          <a:lstStyle/>
          <a:p>
            <a:r>
              <a:rPr lang="ja-JP" altLang="en-US"/>
              <a:t>■その他のお会計</a:t>
            </a:r>
            <a:endParaRPr lang="en-US" altLang="ja-JP" dirty="0"/>
          </a:p>
          <a:p>
            <a:r>
              <a:rPr kumimoji="1" lang="ja-JP" altLang="en-US"/>
              <a:t>クレジットカード　</a:t>
            </a:r>
            <a:r>
              <a:rPr kumimoji="1" lang="en-US" altLang="ja-JP" dirty="0"/>
              <a:t>VISA</a:t>
            </a:r>
            <a:r>
              <a:rPr lang="ja-JP" altLang="en-US"/>
              <a:t>・</a:t>
            </a:r>
            <a:r>
              <a:rPr lang="en-US" altLang="ja-JP" dirty="0"/>
              <a:t>JCB</a:t>
            </a:r>
            <a:r>
              <a:rPr lang="ja-JP" altLang="en-US"/>
              <a:t>・</a:t>
            </a:r>
            <a:r>
              <a:rPr lang="en-US" altLang="ja-JP" dirty="0"/>
              <a:t>AMEX</a:t>
            </a:r>
            <a:r>
              <a:rPr lang="ja-JP" altLang="en-US"/>
              <a:t>・</a:t>
            </a:r>
            <a:r>
              <a:rPr lang="en-US" altLang="ja-JP" dirty="0"/>
              <a:t>DC</a:t>
            </a:r>
            <a:r>
              <a:rPr lang="ja-JP" altLang="en-US"/>
              <a:t>の一括払い</a:t>
            </a:r>
            <a:endParaRPr lang="en-US" altLang="ja-JP" dirty="0"/>
          </a:p>
          <a:p>
            <a:r>
              <a:rPr kumimoji="1" lang="ja-JP" altLang="en-US"/>
              <a:t>電子マネー　　　　</a:t>
            </a:r>
            <a:r>
              <a:rPr lang="en-US" altLang="ja-JP" dirty="0"/>
              <a:t>PAYPAY</a:t>
            </a:r>
            <a:r>
              <a:rPr lang="ja-JP" altLang="en-US"/>
              <a:t>・その他交通系　●レシートの渡し忘れに注意</a:t>
            </a:r>
            <a:endParaRPr kumimoji="1" lang="ja-JP" altLang="en-US"/>
          </a:p>
        </p:txBody>
      </p:sp>
      <p:sp>
        <p:nvSpPr>
          <p:cNvPr id="18" name="テキスト ボックス 17">
            <a:extLst>
              <a:ext uri="{FF2B5EF4-FFF2-40B4-BE49-F238E27FC236}">
                <a16:creationId xmlns:a16="http://schemas.microsoft.com/office/drawing/2014/main" id="{BE5533E6-A5C8-7646-84E3-D5A84869179B}"/>
              </a:ext>
            </a:extLst>
          </p:cNvPr>
          <p:cNvSpPr txBox="1"/>
          <p:nvPr/>
        </p:nvSpPr>
        <p:spPr>
          <a:xfrm>
            <a:off x="457200" y="4865910"/>
            <a:ext cx="7571303" cy="2031325"/>
          </a:xfrm>
          <a:prstGeom prst="rect">
            <a:avLst/>
          </a:prstGeom>
          <a:noFill/>
        </p:spPr>
        <p:txBody>
          <a:bodyPr wrap="none" rtlCol="0">
            <a:spAutoFit/>
          </a:bodyPr>
          <a:lstStyle/>
          <a:p>
            <a:r>
              <a:rPr kumimoji="1" lang="ja-JP" altLang="en-US"/>
              <a:t>■領収書の発行</a:t>
            </a:r>
            <a:endParaRPr lang="en-US" altLang="ja-JP" dirty="0"/>
          </a:p>
          <a:p>
            <a:r>
              <a:rPr lang="ja-JP" altLang="en-US"/>
              <a:t>記載事項１　日付</a:t>
            </a:r>
            <a:endParaRPr lang="en-US" altLang="ja-JP" dirty="0"/>
          </a:p>
          <a:p>
            <a:r>
              <a:rPr kumimoji="1" lang="ja-JP" altLang="en-US"/>
              <a:t>記載事項２　宛名は上様、もしくはお客様におうかがいしたお名前</a:t>
            </a:r>
            <a:endParaRPr kumimoji="1" lang="en-US" altLang="ja-JP" dirty="0"/>
          </a:p>
          <a:p>
            <a:r>
              <a:rPr lang="ja-JP" altLang="en-US"/>
              <a:t>　　　　　　「宛名はいかがいたしましょうか。」</a:t>
            </a:r>
            <a:endParaRPr lang="en-US" altLang="ja-JP" dirty="0"/>
          </a:p>
          <a:p>
            <a:r>
              <a:rPr kumimoji="1" lang="ja-JP" altLang="en-US"/>
              <a:t>記載事項３　金額</a:t>
            </a:r>
            <a:r>
              <a:rPr kumimoji="1" lang="en-US" altLang="ja-JP" dirty="0"/>
              <a:t>(</a:t>
            </a:r>
            <a:r>
              <a:rPr kumimoji="1" lang="ja-JP" altLang="en-US"/>
              <a:t>例：￥７５００ー</a:t>
            </a:r>
            <a:r>
              <a:rPr kumimoji="1" lang="en-US" altLang="ja-JP" dirty="0"/>
              <a:t>)</a:t>
            </a:r>
          </a:p>
          <a:p>
            <a:r>
              <a:rPr lang="ja-JP" altLang="en-US"/>
              <a:t>記載事項４　但し書き</a:t>
            </a:r>
            <a:endParaRPr lang="en-US" altLang="ja-JP" dirty="0"/>
          </a:p>
          <a:p>
            <a:r>
              <a:rPr kumimoji="1" lang="ja-JP" altLang="en-US"/>
              <a:t>　　　　　　</a:t>
            </a:r>
            <a:r>
              <a:rPr lang="ja-JP" altLang="en-US"/>
              <a:t>飲食店の場合は一般的に</a:t>
            </a:r>
            <a:r>
              <a:rPr lang="en-US" altLang="ja-JP" dirty="0"/>
              <a:t>『</a:t>
            </a:r>
            <a:r>
              <a:rPr lang="ja-JP" altLang="en-US"/>
              <a:t>お食事代として</a:t>
            </a:r>
            <a:r>
              <a:rPr lang="en-US" altLang="ja-JP" dirty="0"/>
              <a:t>』</a:t>
            </a:r>
            <a:r>
              <a:rPr lang="ja-JP" altLang="en-US"/>
              <a:t>と書きます。</a:t>
            </a:r>
            <a:endParaRPr kumimoji="1" lang="ja-JP" altLang="en-US"/>
          </a:p>
        </p:txBody>
      </p:sp>
    </p:spTree>
    <p:extLst>
      <p:ext uri="{BB962C8B-B14F-4D97-AF65-F5344CB8AC3E}">
        <p14:creationId xmlns:p14="http://schemas.microsoft.com/office/powerpoint/2010/main" val="26622159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1645A0BA-8B43-814C-AEED-920FFD263F9A}"/>
              </a:ext>
            </a:extLst>
          </p:cNvPr>
          <p:cNvSpPr txBox="1"/>
          <p:nvPr/>
        </p:nvSpPr>
        <p:spPr>
          <a:xfrm>
            <a:off x="122018" y="95738"/>
            <a:ext cx="1107996" cy="461665"/>
          </a:xfrm>
          <a:prstGeom prst="rect">
            <a:avLst/>
          </a:prstGeom>
          <a:noFill/>
        </p:spPr>
        <p:txBody>
          <a:bodyPr wrap="none" rtlCol="0">
            <a:spAutoFit/>
          </a:bodyPr>
          <a:lstStyle/>
          <a:p>
            <a:r>
              <a:rPr kumimoji="1" lang="ja-JP" altLang="en-US" sz="2400"/>
              <a:t>■提供</a:t>
            </a:r>
          </a:p>
        </p:txBody>
      </p:sp>
      <p:sp>
        <p:nvSpPr>
          <p:cNvPr id="4" name="テキスト ボックス 3">
            <a:extLst>
              <a:ext uri="{FF2B5EF4-FFF2-40B4-BE49-F238E27FC236}">
                <a16:creationId xmlns:a16="http://schemas.microsoft.com/office/drawing/2014/main" id="{3DADEFC7-E7E7-4643-88F1-9F9DF7448C98}"/>
              </a:ext>
            </a:extLst>
          </p:cNvPr>
          <p:cNvSpPr txBox="1"/>
          <p:nvPr/>
        </p:nvSpPr>
        <p:spPr>
          <a:xfrm>
            <a:off x="342900" y="718457"/>
            <a:ext cx="6596678" cy="369332"/>
          </a:xfrm>
          <a:prstGeom prst="rect">
            <a:avLst/>
          </a:prstGeom>
          <a:noFill/>
        </p:spPr>
        <p:txBody>
          <a:bodyPr wrap="none" rtlCol="0">
            <a:spAutoFit/>
          </a:bodyPr>
          <a:lstStyle/>
          <a:p>
            <a:r>
              <a:rPr kumimoji="1" lang="ja-JP" altLang="en-US"/>
              <a:t>●その料理に添える物</a:t>
            </a:r>
            <a:r>
              <a:rPr kumimoji="1" lang="en-US" altLang="ja-JP" dirty="0"/>
              <a:t>(</a:t>
            </a:r>
            <a:r>
              <a:rPr kumimoji="1" lang="ja-JP" altLang="en-US"/>
              <a:t>スプーンやフォーク・ストローなど等</a:t>
            </a:r>
            <a:r>
              <a:rPr kumimoji="1" lang="en-US" altLang="ja-JP" dirty="0"/>
              <a:t>)</a:t>
            </a:r>
            <a:endParaRPr kumimoji="1" lang="ja-JP" altLang="en-US"/>
          </a:p>
        </p:txBody>
      </p:sp>
      <p:sp>
        <p:nvSpPr>
          <p:cNvPr id="5" name="テキスト ボックス 4">
            <a:extLst>
              <a:ext uri="{FF2B5EF4-FFF2-40B4-BE49-F238E27FC236}">
                <a16:creationId xmlns:a16="http://schemas.microsoft.com/office/drawing/2014/main" id="{37943B59-E577-F74A-9D89-350324B7ADF1}"/>
              </a:ext>
            </a:extLst>
          </p:cNvPr>
          <p:cNvSpPr txBox="1"/>
          <p:nvPr/>
        </p:nvSpPr>
        <p:spPr>
          <a:xfrm>
            <a:off x="348342" y="1181103"/>
            <a:ext cx="5955476" cy="646331"/>
          </a:xfrm>
          <a:prstGeom prst="rect">
            <a:avLst/>
          </a:prstGeom>
          <a:noFill/>
        </p:spPr>
        <p:txBody>
          <a:bodyPr wrap="none" rtlCol="0">
            <a:spAutoFit/>
          </a:bodyPr>
          <a:lstStyle/>
          <a:p>
            <a:r>
              <a:rPr kumimoji="1" lang="ja-JP" altLang="en-US"/>
              <a:t>●熱いものは熱いうちに。冷たいものは冷たいうちに。</a:t>
            </a:r>
            <a:endParaRPr kumimoji="1" lang="en-US" altLang="ja-JP" dirty="0"/>
          </a:p>
          <a:p>
            <a:r>
              <a:rPr lang="ja-JP" altLang="en-US"/>
              <a:t>　素早くお出しできるように心がけましょう。</a:t>
            </a:r>
            <a:endParaRPr kumimoji="1" lang="ja-JP" altLang="en-US"/>
          </a:p>
        </p:txBody>
      </p:sp>
      <p:sp>
        <p:nvSpPr>
          <p:cNvPr id="6" name="テキスト ボックス 5">
            <a:extLst>
              <a:ext uri="{FF2B5EF4-FFF2-40B4-BE49-F238E27FC236}">
                <a16:creationId xmlns:a16="http://schemas.microsoft.com/office/drawing/2014/main" id="{544A4008-1951-C842-83E1-C3F0F86FC063}"/>
              </a:ext>
            </a:extLst>
          </p:cNvPr>
          <p:cNvSpPr txBox="1"/>
          <p:nvPr/>
        </p:nvSpPr>
        <p:spPr>
          <a:xfrm>
            <a:off x="348342" y="1920748"/>
            <a:ext cx="8956298" cy="1200329"/>
          </a:xfrm>
          <a:prstGeom prst="rect">
            <a:avLst/>
          </a:prstGeom>
          <a:noFill/>
        </p:spPr>
        <p:txBody>
          <a:bodyPr wrap="none" rtlCol="0">
            <a:spAutoFit/>
          </a:bodyPr>
          <a:lstStyle/>
          <a:p>
            <a:r>
              <a:rPr kumimoji="1" lang="ja-JP" altLang="en-US"/>
              <a:t>●提供する時にその料理の説明・食べ方などを添えると</a:t>
            </a:r>
            <a:r>
              <a:rPr kumimoji="1" lang="en-US" altLang="ja-JP" dirty="0"/>
              <a:t>GOOD</a:t>
            </a:r>
            <a:r>
              <a:rPr kumimoji="1" lang="ja-JP" altLang="en-US"/>
              <a:t>！</a:t>
            </a:r>
            <a:endParaRPr kumimoji="1" lang="en-US" altLang="ja-JP" dirty="0"/>
          </a:p>
          <a:p>
            <a:r>
              <a:rPr kumimoji="1" lang="ja-JP" altLang="en-US"/>
              <a:t>・お客さまの料理の期待を膨らませ、満足度を高めることが出来ます。</a:t>
            </a:r>
            <a:endParaRPr kumimoji="1" lang="en-US" altLang="ja-JP" dirty="0"/>
          </a:p>
          <a:p>
            <a:r>
              <a:rPr lang="ja-JP" altLang="en-US"/>
              <a:t>また「お熱いのでお気を付けください」など注意喚起も必要です。</a:t>
            </a:r>
            <a:endParaRPr lang="en-US" altLang="ja-JP" dirty="0"/>
          </a:p>
          <a:p>
            <a:r>
              <a:rPr kumimoji="1" lang="ja-JP" altLang="en-US"/>
              <a:t>・提供する際には返却口へトレイは返却してもらうようにご案内を忘れないように。</a:t>
            </a:r>
            <a:endParaRPr kumimoji="1" lang="en-US" altLang="ja-JP" dirty="0"/>
          </a:p>
        </p:txBody>
      </p:sp>
      <p:sp>
        <p:nvSpPr>
          <p:cNvPr id="8" name="テキスト ボックス 7">
            <a:extLst>
              <a:ext uri="{FF2B5EF4-FFF2-40B4-BE49-F238E27FC236}">
                <a16:creationId xmlns:a16="http://schemas.microsoft.com/office/drawing/2014/main" id="{CBCD2EB5-9F14-3D45-8CA7-6E5B3F056AA4}"/>
              </a:ext>
            </a:extLst>
          </p:cNvPr>
          <p:cNvSpPr txBox="1"/>
          <p:nvPr/>
        </p:nvSpPr>
        <p:spPr>
          <a:xfrm>
            <a:off x="94801" y="3432209"/>
            <a:ext cx="1107996" cy="461665"/>
          </a:xfrm>
          <a:prstGeom prst="rect">
            <a:avLst/>
          </a:prstGeom>
          <a:noFill/>
        </p:spPr>
        <p:txBody>
          <a:bodyPr wrap="none" rtlCol="0">
            <a:spAutoFit/>
          </a:bodyPr>
          <a:lstStyle/>
          <a:p>
            <a:r>
              <a:rPr kumimoji="1" lang="ja-JP" altLang="en-US" sz="2400"/>
              <a:t>■退店</a:t>
            </a:r>
          </a:p>
        </p:txBody>
      </p:sp>
      <p:sp>
        <p:nvSpPr>
          <p:cNvPr id="9" name="テキスト ボックス 8">
            <a:extLst>
              <a:ext uri="{FF2B5EF4-FFF2-40B4-BE49-F238E27FC236}">
                <a16:creationId xmlns:a16="http://schemas.microsoft.com/office/drawing/2014/main" id="{1821CA94-2D81-0947-BB3C-FC8D42E4E1EE}"/>
              </a:ext>
            </a:extLst>
          </p:cNvPr>
          <p:cNvSpPr txBox="1"/>
          <p:nvPr/>
        </p:nvSpPr>
        <p:spPr>
          <a:xfrm>
            <a:off x="122018" y="3962595"/>
            <a:ext cx="9187130" cy="923330"/>
          </a:xfrm>
          <a:prstGeom prst="rect">
            <a:avLst/>
          </a:prstGeom>
          <a:noFill/>
        </p:spPr>
        <p:txBody>
          <a:bodyPr wrap="none" rtlCol="0">
            <a:spAutoFit/>
          </a:bodyPr>
          <a:lstStyle/>
          <a:p>
            <a:r>
              <a:rPr kumimoji="1" lang="ja-JP" altLang="en-US"/>
              <a:t>●トレイを返却口にお返しするお客様へ挨拶を行いますしょう。</a:t>
            </a:r>
            <a:endParaRPr kumimoji="1" lang="en-US" altLang="ja-JP" dirty="0"/>
          </a:p>
          <a:p>
            <a:r>
              <a:rPr lang="ja-JP" altLang="en-US"/>
              <a:t>・返却口へトレイを返し終え、退店の素振りを見せるお客様へは必ず</a:t>
            </a:r>
            <a:endParaRPr lang="en-US" altLang="ja-JP" dirty="0"/>
          </a:p>
          <a:p>
            <a:r>
              <a:rPr lang="ja-JP" altLang="en-US"/>
              <a:t>「ありがとうございました。またおこしくださいませ。」の挨拶をおこないましょう。</a:t>
            </a:r>
            <a:endParaRPr kumimoji="1" lang="ja-JP" altLang="en-US"/>
          </a:p>
        </p:txBody>
      </p:sp>
      <p:sp>
        <p:nvSpPr>
          <p:cNvPr id="10" name="テキスト ボックス 9">
            <a:extLst>
              <a:ext uri="{FF2B5EF4-FFF2-40B4-BE49-F238E27FC236}">
                <a16:creationId xmlns:a16="http://schemas.microsoft.com/office/drawing/2014/main" id="{FE2670E7-D497-3346-8D60-0873DBEB1B0E}"/>
              </a:ext>
            </a:extLst>
          </p:cNvPr>
          <p:cNvSpPr txBox="1"/>
          <p:nvPr/>
        </p:nvSpPr>
        <p:spPr>
          <a:xfrm>
            <a:off x="326571" y="5110843"/>
            <a:ext cx="9879628" cy="1477328"/>
          </a:xfrm>
          <a:prstGeom prst="rect">
            <a:avLst/>
          </a:prstGeom>
          <a:noFill/>
        </p:spPr>
        <p:txBody>
          <a:bodyPr wrap="none" rtlCol="0">
            <a:spAutoFit/>
          </a:bodyPr>
          <a:lstStyle/>
          <a:p>
            <a:r>
              <a:rPr kumimoji="1" lang="ja-JP" altLang="en-US"/>
              <a:t>●手が空いた時には次のお客様が気持ちよくご利用できるようにバッシングを行いましょう。</a:t>
            </a:r>
            <a:endParaRPr kumimoji="1" lang="en-US" altLang="ja-JP" dirty="0"/>
          </a:p>
          <a:p>
            <a:r>
              <a:rPr lang="ja-JP" altLang="en-US"/>
              <a:t>・バッシングはお客様が退店されたのを確認してから行います。</a:t>
            </a:r>
            <a:endParaRPr lang="en-US" altLang="ja-JP" dirty="0"/>
          </a:p>
          <a:p>
            <a:r>
              <a:rPr kumimoji="1" lang="ja-JP" altLang="en-US"/>
              <a:t>・お客様のお忘れ物がないか確認しましょう。</a:t>
            </a:r>
            <a:endParaRPr kumimoji="1" lang="en-US" altLang="ja-JP" dirty="0"/>
          </a:p>
          <a:p>
            <a:r>
              <a:rPr lang="ja-JP" altLang="en-US"/>
              <a:t>・テーブルの拭き上げは仕上げに殺菌アルコールを使用してください。</a:t>
            </a:r>
            <a:endParaRPr lang="en-US" altLang="ja-JP" dirty="0"/>
          </a:p>
          <a:p>
            <a:r>
              <a:rPr kumimoji="1" lang="ja-JP" altLang="en-US"/>
              <a:t>・テーブルの下や椅子なども汚れやゴミがないかチェック</a:t>
            </a:r>
            <a:r>
              <a:rPr lang="ja-JP" altLang="en-US"/>
              <a:t>しましょう。</a:t>
            </a:r>
            <a:endParaRPr kumimoji="1" lang="en-US" altLang="ja-JP" dirty="0"/>
          </a:p>
        </p:txBody>
      </p:sp>
    </p:spTree>
    <p:extLst>
      <p:ext uri="{BB962C8B-B14F-4D97-AF65-F5344CB8AC3E}">
        <p14:creationId xmlns:p14="http://schemas.microsoft.com/office/powerpoint/2010/main" val="40900544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28C0BCE9-EEE0-5D44-B083-DAA286DA10B4}"/>
              </a:ext>
            </a:extLst>
          </p:cNvPr>
          <p:cNvSpPr txBox="1"/>
          <p:nvPr/>
        </p:nvSpPr>
        <p:spPr>
          <a:xfrm>
            <a:off x="235131" y="287383"/>
            <a:ext cx="10033516" cy="584775"/>
          </a:xfrm>
          <a:prstGeom prst="rect">
            <a:avLst/>
          </a:prstGeom>
          <a:noFill/>
        </p:spPr>
        <p:txBody>
          <a:bodyPr wrap="none" rtlCol="0">
            <a:spAutoFit/>
          </a:bodyPr>
          <a:lstStyle/>
          <a:p>
            <a:r>
              <a:rPr lang="ja-JP" altLang="en-US" sz="3200"/>
              <a:t>■</a:t>
            </a:r>
            <a:r>
              <a:rPr kumimoji="1" lang="ja-JP" altLang="en-US" sz="3200"/>
              <a:t>実際に皆さんでシュミレーションを行いましょう！</a:t>
            </a:r>
          </a:p>
        </p:txBody>
      </p:sp>
      <p:sp>
        <p:nvSpPr>
          <p:cNvPr id="5" name="テキスト ボックス 4">
            <a:extLst>
              <a:ext uri="{FF2B5EF4-FFF2-40B4-BE49-F238E27FC236}">
                <a16:creationId xmlns:a16="http://schemas.microsoft.com/office/drawing/2014/main" id="{76692D68-B989-A443-95BE-1AB6D424CF2E}"/>
              </a:ext>
            </a:extLst>
          </p:cNvPr>
          <p:cNvSpPr txBox="1"/>
          <p:nvPr/>
        </p:nvSpPr>
        <p:spPr>
          <a:xfrm>
            <a:off x="1004322" y="2875002"/>
            <a:ext cx="11187678" cy="1107996"/>
          </a:xfrm>
          <a:prstGeom prst="rect">
            <a:avLst/>
          </a:prstGeom>
          <a:noFill/>
        </p:spPr>
        <p:txBody>
          <a:bodyPr wrap="none" rtlCol="0">
            <a:spAutoFit/>
          </a:bodyPr>
          <a:lstStyle/>
          <a:p>
            <a:r>
              <a:rPr kumimoji="1" lang="ja-JP" altLang="en-US" sz="6600"/>
              <a:t>ここ</a:t>
            </a:r>
            <a:r>
              <a:rPr lang="ja-JP" altLang="en-US" sz="6600"/>
              <a:t>はこちらで作成します。</a:t>
            </a:r>
            <a:endParaRPr kumimoji="1" lang="ja-JP" altLang="en-US" sz="6600"/>
          </a:p>
        </p:txBody>
      </p:sp>
    </p:spTree>
    <p:extLst>
      <p:ext uri="{BB962C8B-B14F-4D97-AF65-F5344CB8AC3E}">
        <p14:creationId xmlns:p14="http://schemas.microsoft.com/office/powerpoint/2010/main" val="11333971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B67D1432-19EF-BB4D-8AEC-B506B21B8477}"/>
              </a:ext>
            </a:extLst>
          </p:cNvPr>
          <p:cNvSpPr txBox="1"/>
          <p:nvPr/>
        </p:nvSpPr>
        <p:spPr>
          <a:xfrm>
            <a:off x="146957" y="261258"/>
            <a:ext cx="2954655" cy="369332"/>
          </a:xfrm>
          <a:prstGeom prst="rect">
            <a:avLst/>
          </a:prstGeom>
          <a:noFill/>
        </p:spPr>
        <p:txBody>
          <a:bodyPr wrap="none" rtlCol="0">
            <a:spAutoFit/>
          </a:bodyPr>
          <a:lstStyle/>
          <a:p>
            <a:r>
              <a:rPr kumimoji="1" lang="ja-JP" altLang="en-US"/>
              <a:t>■サービスの流れ</a:t>
            </a:r>
            <a:r>
              <a:rPr kumimoji="1" lang="en-US" altLang="ja-JP" dirty="0"/>
              <a:t>〜</a:t>
            </a:r>
            <a:r>
              <a:rPr kumimoji="1" lang="ja-JP" altLang="en-US"/>
              <a:t>まとめ</a:t>
            </a:r>
          </a:p>
        </p:txBody>
      </p:sp>
      <p:sp>
        <p:nvSpPr>
          <p:cNvPr id="4" name="テキスト ボックス 3">
            <a:extLst>
              <a:ext uri="{FF2B5EF4-FFF2-40B4-BE49-F238E27FC236}">
                <a16:creationId xmlns:a16="http://schemas.microsoft.com/office/drawing/2014/main" id="{513FC9FF-DCE8-8B4C-960E-E21E6C66E8A6}"/>
              </a:ext>
            </a:extLst>
          </p:cNvPr>
          <p:cNvSpPr txBox="1"/>
          <p:nvPr/>
        </p:nvSpPr>
        <p:spPr>
          <a:xfrm>
            <a:off x="146957" y="1170605"/>
            <a:ext cx="9879628" cy="369332"/>
          </a:xfrm>
          <a:prstGeom prst="rect">
            <a:avLst/>
          </a:prstGeom>
          <a:noFill/>
        </p:spPr>
        <p:txBody>
          <a:bodyPr wrap="none" rtlCol="0">
            <a:spAutoFit/>
          </a:bodyPr>
          <a:lstStyle/>
          <a:p>
            <a:r>
              <a:rPr kumimoji="1" lang="ja-JP" altLang="en-US"/>
              <a:t>●メニューの作り方や機械の操作、細かい点は実際の営業の中で習得し慣れて行きましょう。</a:t>
            </a:r>
            <a:endParaRPr kumimoji="1" lang="en-US" altLang="ja-JP" dirty="0"/>
          </a:p>
        </p:txBody>
      </p:sp>
      <p:sp>
        <p:nvSpPr>
          <p:cNvPr id="5" name="テキスト ボックス 4">
            <a:extLst>
              <a:ext uri="{FF2B5EF4-FFF2-40B4-BE49-F238E27FC236}">
                <a16:creationId xmlns:a16="http://schemas.microsoft.com/office/drawing/2014/main" id="{351BB833-ED72-464F-AF00-18232ECCF021}"/>
              </a:ext>
            </a:extLst>
          </p:cNvPr>
          <p:cNvSpPr txBox="1"/>
          <p:nvPr/>
        </p:nvSpPr>
        <p:spPr>
          <a:xfrm>
            <a:off x="146957" y="1909269"/>
            <a:ext cx="6878806" cy="369332"/>
          </a:xfrm>
          <a:prstGeom prst="rect">
            <a:avLst/>
          </a:prstGeom>
          <a:noFill/>
        </p:spPr>
        <p:txBody>
          <a:bodyPr wrap="none" rtlCol="0">
            <a:spAutoFit/>
          </a:bodyPr>
          <a:lstStyle/>
          <a:p>
            <a:r>
              <a:rPr kumimoji="1" lang="ja-JP" altLang="en-US"/>
              <a:t>●なによりお客様に対し心地よいサービスをする事が大切です。</a:t>
            </a:r>
            <a:endParaRPr kumimoji="1" lang="en-US" altLang="ja-JP" dirty="0"/>
          </a:p>
        </p:txBody>
      </p:sp>
      <p:sp>
        <p:nvSpPr>
          <p:cNvPr id="6" name="テキスト ボックス 5">
            <a:extLst>
              <a:ext uri="{FF2B5EF4-FFF2-40B4-BE49-F238E27FC236}">
                <a16:creationId xmlns:a16="http://schemas.microsoft.com/office/drawing/2014/main" id="{08B2413A-EA62-3243-A7AD-D6D1355DB6B3}"/>
              </a:ext>
            </a:extLst>
          </p:cNvPr>
          <p:cNvSpPr txBox="1"/>
          <p:nvPr/>
        </p:nvSpPr>
        <p:spPr>
          <a:xfrm>
            <a:off x="146957" y="2690079"/>
            <a:ext cx="7571303" cy="369332"/>
          </a:xfrm>
          <a:prstGeom prst="rect">
            <a:avLst/>
          </a:prstGeom>
          <a:noFill/>
        </p:spPr>
        <p:txBody>
          <a:bodyPr wrap="none" rtlCol="0">
            <a:spAutoFit/>
          </a:bodyPr>
          <a:lstStyle/>
          <a:p>
            <a:r>
              <a:rPr kumimoji="1" lang="ja-JP" altLang="en-US"/>
              <a:t>●まずはできるだけ失敗を減らしていけるように取り組んでください。</a:t>
            </a:r>
            <a:endParaRPr kumimoji="1" lang="en-US" altLang="ja-JP" dirty="0"/>
          </a:p>
        </p:txBody>
      </p:sp>
    </p:spTree>
    <p:extLst>
      <p:ext uri="{BB962C8B-B14F-4D97-AF65-F5344CB8AC3E}">
        <p14:creationId xmlns:p14="http://schemas.microsoft.com/office/powerpoint/2010/main" val="33631487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4D71FE6-E07F-3C49-84B0-A2D73BDB56F1}"/>
              </a:ext>
            </a:extLst>
          </p:cNvPr>
          <p:cNvSpPr>
            <a:spLocks noGrp="1"/>
          </p:cNvSpPr>
          <p:nvPr>
            <p:ph type="title"/>
          </p:nvPr>
        </p:nvSpPr>
        <p:spPr>
          <a:xfrm>
            <a:off x="203200" y="0"/>
            <a:ext cx="10515600" cy="1016000"/>
          </a:xfrm>
        </p:spPr>
        <p:txBody>
          <a:bodyPr>
            <a:normAutofit/>
          </a:bodyPr>
          <a:lstStyle/>
          <a:p>
            <a:r>
              <a:rPr lang="ja-JP" altLang="en-US" sz="3200" b="1">
                <a:latin typeface="Hiragino Sans W6" panose="020B0400000000000000" pitchFamily="34" charset="-128"/>
                <a:ea typeface="Hiragino Sans W6" panose="020B0400000000000000" pitchFamily="34" charset="-128"/>
              </a:rPr>
              <a:t>■電話対応</a:t>
            </a:r>
            <a:endParaRPr kumimoji="1" lang="ja-JP" altLang="en-US" sz="3200" b="1">
              <a:latin typeface="Hiragino Sans W6" panose="020B0400000000000000" pitchFamily="34" charset="-128"/>
              <a:ea typeface="Hiragino Sans W6" panose="020B0400000000000000" pitchFamily="34" charset="-128"/>
            </a:endParaRPr>
          </a:p>
        </p:txBody>
      </p:sp>
      <p:sp>
        <p:nvSpPr>
          <p:cNvPr id="4" name="テキスト ボックス 3">
            <a:extLst>
              <a:ext uri="{FF2B5EF4-FFF2-40B4-BE49-F238E27FC236}">
                <a16:creationId xmlns:a16="http://schemas.microsoft.com/office/drawing/2014/main" id="{8ACFADFF-013A-CF4A-A062-AC375DB11977}"/>
              </a:ext>
            </a:extLst>
          </p:cNvPr>
          <p:cNvSpPr txBox="1"/>
          <p:nvPr/>
        </p:nvSpPr>
        <p:spPr>
          <a:xfrm>
            <a:off x="203200" y="1486262"/>
            <a:ext cx="9719733" cy="5108706"/>
          </a:xfrm>
          <a:prstGeom prst="rect">
            <a:avLst/>
          </a:prstGeom>
          <a:noFill/>
        </p:spPr>
        <p:txBody>
          <a:bodyPr wrap="square" rtlCol="0">
            <a:spAutoFit/>
          </a:bodyPr>
          <a:lstStyle/>
          <a:p>
            <a:pPr>
              <a:lnSpc>
                <a:spcPct val="250000"/>
              </a:lnSpc>
            </a:pPr>
            <a:r>
              <a:rPr kumimoji="1" lang="ja-JP" altLang="en-US"/>
              <a:t>●いつもの声より、ちょっと高めの声で対応</a:t>
            </a:r>
            <a:endParaRPr kumimoji="1" lang="en-US" altLang="ja-JP" dirty="0"/>
          </a:p>
          <a:p>
            <a:pPr>
              <a:lnSpc>
                <a:spcPct val="250000"/>
              </a:lnSpc>
            </a:pPr>
            <a:r>
              <a:rPr lang="ja-JP" altLang="en-US"/>
              <a:t>●しゃべり言葉ではなく、ビジネスマナーに則った言葉遣いをする</a:t>
            </a:r>
            <a:endParaRPr lang="en-US" altLang="ja-JP" dirty="0"/>
          </a:p>
          <a:p>
            <a:r>
              <a:rPr kumimoji="1" lang="ja-JP" altLang="en-US"/>
              <a:t>　</a:t>
            </a:r>
            <a:r>
              <a:rPr kumimoji="1" lang="en-US" altLang="ja-JP" dirty="0"/>
              <a:t>(</a:t>
            </a:r>
            <a:r>
              <a:rPr kumimoji="1" lang="ja-JP" altLang="en-US"/>
              <a:t>例</a:t>
            </a:r>
            <a:r>
              <a:rPr kumimoji="1" lang="en-US" altLang="ja-JP" dirty="0"/>
              <a:t>)</a:t>
            </a:r>
            <a:r>
              <a:rPr kumimoji="1" lang="ja-JP" altLang="en-US"/>
              <a:t>できません→いたしかねます　　よろしかったでしょうか→よろしいですか</a:t>
            </a:r>
            <a:endParaRPr kumimoji="1" lang="en-US" altLang="ja-JP" dirty="0"/>
          </a:p>
          <a:p>
            <a:pPr>
              <a:lnSpc>
                <a:spcPct val="250000"/>
              </a:lnSpc>
            </a:pPr>
            <a:r>
              <a:rPr lang="ja-JP" altLang="en-US"/>
              <a:t>●聞き手に筆記用具、他方の手で受話器を持つ</a:t>
            </a:r>
            <a:endParaRPr lang="en-US" altLang="ja-JP" dirty="0"/>
          </a:p>
          <a:p>
            <a:pPr>
              <a:lnSpc>
                <a:spcPct val="250000"/>
              </a:lnSpc>
            </a:pPr>
            <a:r>
              <a:rPr kumimoji="1" lang="ja-JP" altLang="en-US"/>
              <a:t>●メモを取りながら復唱する</a:t>
            </a:r>
            <a:endParaRPr kumimoji="1" lang="en-US" altLang="ja-JP" dirty="0"/>
          </a:p>
          <a:p>
            <a:pPr>
              <a:lnSpc>
                <a:spcPct val="250000"/>
              </a:lnSpc>
            </a:pPr>
            <a:r>
              <a:rPr lang="ja-JP" altLang="en-US"/>
              <a:t>●確認のために最後に再度復唱する</a:t>
            </a:r>
            <a:endParaRPr lang="en-US" altLang="ja-JP" dirty="0"/>
          </a:p>
          <a:p>
            <a:pPr>
              <a:lnSpc>
                <a:spcPct val="250000"/>
              </a:lnSpc>
            </a:pPr>
            <a:r>
              <a:rPr kumimoji="1" lang="ja-JP" altLang="en-US"/>
              <a:t>●相手が電話を切ってからこちらの電話を切る</a:t>
            </a:r>
            <a:endParaRPr kumimoji="1" lang="en-US" altLang="ja-JP" dirty="0"/>
          </a:p>
          <a:p>
            <a:pPr>
              <a:lnSpc>
                <a:spcPct val="250000"/>
              </a:lnSpc>
            </a:pPr>
            <a:r>
              <a:rPr lang="ja-JP" altLang="en-US"/>
              <a:t>●受話器を置いて電話を切るのではなく、フックを指で押して電話を切る</a:t>
            </a:r>
            <a:endParaRPr kumimoji="1" lang="ja-JP" altLang="en-US"/>
          </a:p>
        </p:txBody>
      </p:sp>
      <p:sp>
        <p:nvSpPr>
          <p:cNvPr id="3" name="テキスト ボックス 2">
            <a:extLst>
              <a:ext uri="{FF2B5EF4-FFF2-40B4-BE49-F238E27FC236}">
                <a16:creationId xmlns:a16="http://schemas.microsoft.com/office/drawing/2014/main" id="{EC59CB3B-9125-3744-AEDD-2167941FD45A}"/>
              </a:ext>
            </a:extLst>
          </p:cNvPr>
          <p:cNvSpPr txBox="1"/>
          <p:nvPr/>
        </p:nvSpPr>
        <p:spPr>
          <a:xfrm>
            <a:off x="203200" y="1016000"/>
            <a:ext cx="2031325" cy="369332"/>
          </a:xfrm>
          <a:prstGeom prst="rect">
            <a:avLst/>
          </a:prstGeom>
          <a:noFill/>
        </p:spPr>
        <p:txBody>
          <a:bodyPr wrap="none" rtlCol="0">
            <a:spAutoFit/>
          </a:bodyPr>
          <a:lstStyle/>
          <a:p>
            <a:r>
              <a:rPr kumimoji="1" lang="ja-JP" altLang="en-US"/>
              <a:t>■電話応対の基本</a:t>
            </a:r>
          </a:p>
        </p:txBody>
      </p:sp>
    </p:spTree>
    <p:extLst>
      <p:ext uri="{BB962C8B-B14F-4D97-AF65-F5344CB8AC3E}">
        <p14:creationId xmlns:p14="http://schemas.microsoft.com/office/powerpoint/2010/main" val="1016044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EADCA80-8784-1A44-875D-4D3B52B262B6}"/>
              </a:ext>
            </a:extLst>
          </p:cNvPr>
          <p:cNvSpPr>
            <a:spLocks noGrp="1"/>
          </p:cNvSpPr>
          <p:nvPr>
            <p:ph type="title"/>
          </p:nvPr>
        </p:nvSpPr>
        <p:spPr>
          <a:xfrm>
            <a:off x="196274" y="132050"/>
            <a:ext cx="10515600" cy="757093"/>
          </a:xfrm>
        </p:spPr>
        <p:txBody>
          <a:bodyPr/>
          <a:lstStyle/>
          <a:p>
            <a:r>
              <a:rPr kumimoji="1" lang="ja-JP" altLang="en-US">
                <a:latin typeface="Hiragino Sans W3" panose="020B0300000000000000" pitchFamily="34" charset="-128"/>
                <a:ea typeface="Hiragino Sans W3" panose="020B0300000000000000" pitchFamily="34" charset="-128"/>
              </a:rPr>
              <a:t>電話応対業務フローチャート</a:t>
            </a:r>
            <a:r>
              <a:rPr kumimoji="1" lang="en-US" altLang="ja-JP" dirty="0">
                <a:latin typeface="Hiragino Sans W3" panose="020B0300000000000000" pitchFamily="34" charset="-128"/>
                <a:ea typeface="Hiragino Sans W3" panose="020B0300000000000000" pitchFamily="34" charset="-128"/>
              </a:rPr>
              <a:t>(</a:t>
            </a:r>
            <a:r>
              <a:rPr kumimoji="1" lang="ja-JP" altLang="en-US">
                <a:latin typeface="Hiragino Sans W3" panose="020B0300000000000000" pitchFamily="34" charset="-128"/>
                <a:ea typeface="Hiragino Sans W3" panose="020B0300000000000000" pitchFamily="34" charset="-128"/>
              </a:rPr>
              <a:t>基本</a:t>
            </a:r>
            <a:r>
              <a:rPr kumimoji="1" lang="en-US" altLang="ja-JP" dirty="0">
                <a:latin typeface="Hiragino Sans W3" panose="020B0300000000000000" pitchFamily="34" charset="-128"/>
                <a:ea typeface="Hiragino Sans W3" panose="020B0300000000000000" pitchFamily="34" charset="-128"/>
              </a:rPr>
              <a:t>)</a:t>
            </a:r>
            <a:endParaRPr kumimoji="1" lang="ja-JP" altLang="en-US">
              <a:latin typeface="Hiragino Sans W3" panose="020B0300000000000000" pitchFamily="34" charset="-128"/>
              <a:ea typeface="Hiragino Sans W3" panose="020B0300000000000000" pitchFamily="34" charset="-128"/>
            </a:endParaRPr>
          </a:p>
        </p:txBody>
      </p:sp>
      <p:sp>
        <p:nvSpPr>
          <p:cNvPr id="5" name="角丸四角形 4">
            <a:extLst>
              <a:ext uri="{FF2B5EF4-FFF2-40B4-BE49-F238E27FC236}">
                <a16:creationId xmlns:a16="http://schemas.microsoft.com/office/drawing/2014/main" id="{A61F1AC3-6870-3C4C-9F16-4067FE05C855}"/>
              </a:ext>
            </a:extLst>
          </p:cNvPr>
          <p:cNvSpPr/>
          <p:nvPr/>
        </p:nvSpPr>
        <p:spPr>
          <a:xfrm>
            <a:off x="215612" y="1052945"/>
            <a:ext cx="2286000" cy="457200"/>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B908A5E9-A775-EE42-AFCA-190AFA7CA99B}"/>
              </a:ext>
            </a:extLst>
          </p:cNvPr>
          <p:cNvSpPr txBox="1"/>
          <p:nvPr/>
        </p:nvSpPr>
        <p:spPr>
          <a:xfrm>
            <a:off x="376671" y="1127656"/>
            <a:ext cx="1963882" cy="307777"/>
          </a:xfrm>
          <a:prstGeom prst="rect">
            <a:avLst/>
          </a:prstGeom>
          <a:noFill/>
        </p:spPr>
        <p:txBody>
          <a:bodyPr wrap="square" rtlCol="0">
            <a:spAutoFit/>
          </a:bodyPr>
          <a:lstStyle/>
          <a:p>
            <a:r>
              <a:rPr kumimoji="1" lang="ja-JP" altLang="en-US" sz="1400">
                <a:solidFill>
                  <a:schemeClr val="bg1"/>
                </a:solidFill>
                <a:latin typeface="Hiragino Sans W3" panose="020B0300000000000000" pitchFamily="34" charset="-128"/>
                <a:ea typeface="Hiragino Sans W3" panose="020B0300000000000000" pitchFamily="34" charset="-128"/>
              </a:rPr>
              <a:t>電話をとって名乗る</a:t>
            </a:r>
          </a:p>
        </p:txBody>
      </p:sp>
      <p:sp>
        <p:nvSpPr>
          <p:cNvPr id="7" name="角丸四角形 6">
            <a:extLst>
              <a:ext uri="{FF2B5EF4-FFF2-40B4-BE49-F238E27FC236}">
                <a16:creationId xmlns:a16="http://schemas.microsoft.com/office/drawing/2014/main" id="{34D339DE-21E7-5C4D-8D36-505DBAD398AC}"/>
              </a:ext>
            </a:extLst>
          </p:cNvPr>
          <p:cNvSpPr/>
          <p:nvPr/>
        </p:nvSpPr>
        <p:spPr>
          <a:xfrm>
            <a:off x="215612" y="2076448"/>
            <a:ext cx="2286000" cy="457200"/>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テキスト ボックス 7">
            <a:extLst>
              <a:ext uri="{FF2B5EF4-FFF2-40B4-BE49-F238E27FC236}">
                <a16:creationId xmlns:a16="http://schemas.microsoft.com/office/drawing/2014/main" id="{3B747E04-3A02-9043-B742-DBD8A579EFEC}"/>
              </a:ext>
            </a:extLst>
          </p:cNvPr>
          <p:cNvSpPr txBox="1"/>
          <p:nvPr/>
        </p:nvSpPr>
        <p:spPr>
          <a:xfrm>
            <a:off x="958562" y="2155355"/>
            <a:ext cx="800100" cy="307777"/>
          </a:xfrm>
          <a:prstGeom prst="rect">
            <a:avLst/>
          </a:prstGeom>
          <a:noFill/>
        </p:spPr>
        <p:txBody>
          <a:bodyPr wrap="square" rtlCol="0">
            <a:spAutoFit/>
          </a:bodyPr>
          <a:lstStyle/>
          <a:p>
            <a:r>
              <a:rPr kumimoji="1" lang="ja-JP" altLang="en-US" sz="1400">
                <a:solidFill>
                  <a:schemeClr val="bg1"/>
                </a:solidFill>
                <a:latin typeface="Hiragino Sans W3" panose="020B0300000000000000" pitchFamily="34" charset="-128"/>
                <a:ea typeface="Hiragino Sans W3" panose="020B0300000000000000" pitchFamily="34" charset="-128"/>
              </a:rPr>
              <a:t>お客様</a:t>
            </a:r>
          </a:p>
        </p:txBody>
      </p:sp>
      <p:sp>
        <p:nvSpPr>
          <p:cNvPr id="9" name="角丸四角形 8">
            <a:extLst>
              <a:ext uri="{FF2B5EF4-FFF2-40B4-BE49-F238E27FC236}">
                <a16:creationId xmlns:a16="http://schemas.microsoft.com/office/drawing/2014/main" id="{430C2904-6D00-1B41-AA5F-12AD43274191}"/>
              </a:ext>
            </a:extLst>
          </p:cNvPr>
          <p:cNvSpPr/>
          <p:nvPr/>
        </p:nvSpPr>
        <p:spPr>
          <a:xfrm>
            <a:off x="215612" y="3099951"/>
            <a:ext cx="2286000" cy="457200"/>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テキスト ボックス 9">
            <a:extLst>
              <a:ext uri="{FF2B5EF4-FFF2-40B4-BE49-F238E27FC236}">
                <a16:creationId xmlns:a16="http://schemas.microsoft.com/office/drawing/2014/main" id="{FBC0D977-92A5-CD44-BD5E-B8A10BA1C71E}"/>
              </a:ext>
            </a:extLst>
          </p:cNvPr>
          <p:cNvSpPr txBox="1"/>
          <p:nvPr/>
        </p:nvSpPr>
        <p:spPr>
          <a:xfrm>
            <a:off x="641975" y="3185641"/>
            <a:ext cx="1433274" cy="307777"/>
          </a:xfrm>
          <a:prstGeom prst="rect">
            <a:avLst/>
          </a:prstGeom>
          <a:noFill/>
        </p:spPr>
        <p:txBody>
          <a:bodyPr wrap="square" rtlCol="0">
            <a:spAutoFit/>
          </a:bodyPr>
          <a:lstStyle/>
          <a:p>
            <a:r>
              <a:rPr lang="ja-JP" altLang="en-US" sz="1400">
                <a:solidFill>
                  <a:schemeClr val="bg1"/>
                </a:solidFill>
                <a:latin typeface="Hiragino Sans W3" panose="020B0300000000000000" pitchFamily="34" charset="-128"/>
                <a:ea typeface="Hiragino Sans W3" panose="020B0300000000000000" pitchFamily="34" charset="-128"/>
              </a:rPr>
              <a:t>用件を確認する</a:t>
            </a:r>
            <a:endParaRPr kumimoji="1" lang="ja-JP" altLang="en-US" sz="1400">
              <a:solidFill>
                <a:schemeClr val="bg1"/>
              </a:solidFill>
              <a:latin typeface="Hiragino Sans W3" panose="020B0300000000000000" pitchFamily="34" charset="-128"/>
              <a:ea typeface="Hiragino Sans W3" panose="020B0300000000000000" pitchFamily="34" charset="-128"/>
            </a:endParaRPr>
          </a:p>
        </p:txBody>
      </p:sp>
      <p:sp>
        <p:nvSpPr>
          <p:cNvPr id="11" name="角丸四角形 10">
            <a:extLst>
              <a:ext uri="{FF2B5EF4-FFF2-40B4-BE49-F238E27FC236}">
                <a16:creationId xmlns:a16="http://schemas.microsoft.com/office/drawing/2014/main" id="{C709271A-54A0-724F-BD36-8DF3BCDF178C}"/>
              </a:ext>
            </a:extLst>
          </p:cNvPr>
          <p:cNvSpPr/>
          <p:nvPr/>
        </p:nvSpPr>
        <p:spPr>
          <a:xfrm>
            <a:off x="215612" y="4123454"/>
            <a:ext cx="2286000" cy="457200"/>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ボックス 11">
            <a:extLst>
              <a:ext uri="{FF2B5EF4-FFF2-40B4-BE49-F238E27FC236}">
                <a16:creationId xmlns:a16="http://schemas.microsoft.com/office/drawing/2014/main" id="{B01A90B7-D876-424D-A8DD-F67E62E68413}"/>
              </a:ext>
            </a:extLst>
          </p:cNvPr>
          <p:cNvSpPr txBox="1"/>
          <p:nvPr/>
        </p:nvSpPr>
        <p:spPr>
          <a:xfrm>
            <a:off x="793751" y="4198921"/>
            <a:ext cx="1129722" cy="307777"/>
          </a:xfrm>
          <a:prstGeom prst="rect">
            <a:avLst/>
          </a:prstGeom>
          <a:noFill/>
        </p:spPr>
        <p:txBody>
          <a:bodyPr wrap="square" rtlCol="0">
            <a:spAutoFit/>
          </a:bodyPr>
          <a:lstStyle/>
          <a:p>
            <a:r>
              <a:rPr kumimoji="1" lang="ja-JP" altLang="en-US" sz="1400">
                <a:solidFill>
                  <a:schemeClr val="bg1"/>
                </a:solidFill>
                <a:latin typeface="Hiragino Sans W3" panose="020B0300000000000000" pitchFamily="34" charset="-128"/>
                <a:ea typeface="Hiragino Sans W3" panose="020B0300000000000000" pitchFamily="34" charset="-128"/>
              </a:rPr>
              <a:t>店長に報告</a:t>
            </a:r>
          </a:p>
        </p:txBody>
      </p:sp>
      <p:sp>
        <p:nvSpPr>
          <p:cNvPr id="13" name="角丸四角形 12">
            <a:extLst>
              <a:ext uri="{FF2B5EF4-FFF2-40B4-BE49-F238E27FC236}">
                <a16:creationId xmlns:a16="http://schemas.microsoft.com/office/drawing/2014/main" id="{8026B490-D111-3744-A5A0-01A99FB98C1F}"/>
              </a:ext>
            </a:extLst>
          </p:cNvPr>
          <p:cNvSpPr/>
          <p:nvPr/>
        </p:nvSpPr>
        <p:spPr>
          <a:xfrm>
            <a:off x="215612" y="5146958"/>
            <a:ext cx="2286000" cy="457200"/>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テキスト ボックス 13">
            <a:extLst>
              <a:ext uri="{FF2B5EF4-FFF2-40B4-BE49-F238E27FC236}">
                <a16:creationId xmlns:a16="http://schemas.microsoft.com/office/drawing/2014/main" id="{289573BE-D817-1E41-B0DB-2AC683182AA3}"/>
              </a:ext>
            </a:extLst>
          </p:cNvPr>
          <p:cNvSpPr txBox="1"/>
          <p:nvPr/>
        </p:nvSpPr>
        <p:spPr>
          <a:xfrm>
            <a:off x="885826" y="5221670"/>
            <a:ext cx="945573" cy="307777"/>
          </a:xfrm>
          <a:prstGeom prst="rect">
            <a:avLst/>
          </a:prstGeom>
          <a:noFill/>
        </p:spPr>
        <p:txBody>
          <a:bodyPr wrap="square" rtlCol="0">
            <a:spAutoFit/>
          </a:bodyPr>
          <a:lstStyle/>
          <a:p>
            <a:r>
              <a:rPr kumimoji="1" lang="ja-JP" altLang="en-US" sz="1400">
                <a:solidFill>
                  <a:schemeClr val="bg1"/>
                </a:solidFill>
                <a:latin typeface="Hiragino Sans W3" panose="020B0300000000000000" pitchFamily="34" charset="-128"/>
                <a:ea typeface="Hiragino Sans W3" panose="020B0300000000000000" pitchFamily="34" charset="-128"/>
              </a:rPr>
              <a:t>対応終了</a:t>
            </a:r>
          </a:p>
        </p:txBody>
      </p:sp>
      <p:sp>
        <p:nvSpPr>
          <p:cNvPr id="15" name="角丸四角形 14">
            <a:extLst>
              <a:ext uri="{FF2B5EF4-FFF2-40B4-BE49-F238E27FC236}">
                <a16:creationId xmlns:a16="http://schemas.microsoft.com/office/drawing/2014/main" id="{61767AE8-1393-FD4C-A6A6-A77801AE2AF7}"/>
              </a:ext>
            </a:extLst>
          </p:cNvPr>
          <p:cNvSpPr/>
          <p:nvPr/>
        </p:nvSpPr>
        <p:spPr>
          <a:xfrm>
            <a:off x="5851680" y="2007841"/>
            <a:ext cx="2140527" cy="457200"/>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テキスト ボックス 15">
            <a:extLst>
              <a:ext uri="{FF2B5EF4-FFF2-40B4-BE49-F238E27FC236}">
                <a16:creationId xmlns:a16="http://schemas.microsoft.com/office/drawing/2014/main" id="{A3A342B5-62FB-C24D-A870-DC17A358B4E5}"/>
              </a:ext>
            </a:extLst>
          </p:cNvPr>
          <p:cNvSpPr txBox="1"/>
          <p:nvPr/>
        </p:nvSpPr>
        <p:spPr>
          <a:xfrm>
            <a:off x="6028325" y="2082552"/>
            <a:ext cx="1963882" cy="307777"/>
          </a:xfrm>
          <a:prstGeom prst="rect">
            <a:avLst/>
          </a:prstGeom>
          <a:noFill/>
        </p:spPr>
        <p:txBody>
          <a:bodyPr wrap="square" rtlCol="0">
            <a:spAutoFit/>
          </a:bodyPr>
          <a:lstStyle/>
          <a:p>
            <a:r>
              <a:rPr kumimoji="1" lang="ja-JP" altLang="en-US" sz="1400">
                <a:solidFill>
                  <a:schemeClr val="bg1"/>
                </a:solidFill>
                <a:latin typeface="Hiragino Sans W3" panose="020B0300000000000000" pitchFamily="34" charset="-128"/>
                <a:ea typeface="Hiragino Sans W3" panose="020B0300000000000000" pitchFamily="34" charset="-128"/>
              </a:rPr>
              <a:t>業者及び内部関係者</a:t>
            </a:r>
          </a:p>
        </p:txBody>
      </p:sp>
      <p:sp>
        <p:nvSpPr>
          <p:cNvPr id="17" name="角丸四角形 16">
            <a:extLst>
              <a:ext uri="{FF2B5EF4-FFF2-40B4-BE49-F238E27FC236}">
                <a16:creationId xmlns:a16="http://schemas.microsoft.com/office/drawing/2014/main" id="{FCB8FF34-0DDA-304D-B519-4C3D9A6AC0C9}"/>
              </a:ext>
            </a:extLst>
          </p:cNvPr>
          <p:cNvSpPr/>
          <p:nvPr/>
        </p:nvSpPr>
        <p:spPr>
          <a:xfrm>
            <a:off x="3047413" y="3121090"/>
            <a:ext cx="2286000" cy="457200"/>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テキスト ボックス 17">
            <a:extLst>
              <a:ext uri="{FF2B5EF4-FFF2-40B4-BE49-F238E27FC236}">
                <a16:creationId xmlns:a16="http://schemas.microsoft.com/office/drawing/2014/main" id="{94A3D48A-A199-3D40-AB45-C89BD3958188}"/>
              </a:ext>
            </a:extLst>
          </p:cNvPr>
          <p:cNvSpPr txBox="1"/>
          <p:nvPr/>
        </p:nvSpPr>
        <p:spPr>
          <a:xfrm>
            <a:off x="3487872" y="3195801"/>
            <a:ext cx="1527464" cy="307777"/>
          </a:xfrm>
          <a:prstGeom prst="rect">
            <a:avLst/>
          </a:prstGeom>
          <a:noFill/>
        </p:spPr>
        <p:txBody>
          <a:bodyPr wrap="square" rtlCol="0">
            <a:spAutoFit/>
          </a:bodyPr>
          <a:lstStyle/>
          <a:p>
            <a:r>
              <a:rPr lang="ja-JP" altLang="en-US" sz="1400">
                <a:solidFill>
                  <a:schemeClr val="bg1"/>
                </a:solidFill>
                <a:latin typeface="Hiragino Sans W3" panose="020B0300000000000000" pitchFamily="34" charset="-128"/>
                <a:ea typeface="Hiragino Sans W3" panose="020B0300000000000000" pitchFamily="34" charset="-128"/>
              </a:rPr>
              <a:t>責任者に代わる</a:t>
            </a:r>
            <a:endParaRPr kumimoji="1" lang="ja-JP" altLang="en-US" sz="1400">
              <a:solidFill>
                <a:schemeClr val="bg1"/>
              </a:solidFill>
              <a:latin typeface="Hiragino Sans W3" panose="020B0300000000000000" pitchFamily="34" charset="-128"/>
              <a:ea typeface="Hiragino Sans W3" panose="020B0300000000000000" pitchFamily="34" charset="-128"/>
            </a:endParaRPr>
          </a:p>
        </p:txBody>
      </p:sp>
      <p:sp>
        <p:nvSpPr>
          <p:cNvPr id="19" name="角丸四角形 18">
            <a:extLst>
              <a:ext uri="{FF2B5EF4-FFF2-40B4-BE49-F238E27FC236}">
                <a16:creationId xmlns:a16="http://schemas.microsoft.com/office/drawing/2014/main" id="{872600AD-FDE4-9D42-A063-DE2902F40164}"/>
              </a:ext>
            </a:extLst>
          </p:cNvPr>
          <p:cNvSpPr/>
          <p:nvPr/>
        </p:nvSpPr>
        <p:spPr>
          <a:xfrm>
            <a:off x="3047413" y="4185059"/>
            <a:ext cx="2286000" cy="457200"/>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テキスト ボックス 19">
            <a:extLst>
              <a:ext uri="{FF2B5EF4-FFF2-40B4-BE49-F238E27FC236}">
                <a16:creationId xmlns:a16="http://schemas.microsoft.com/office/drawing/2014/main" id="{A6DAAA68-F3E6-2247-86FC-B56BE80BE04A}"/>
              </a:ext>
            </a:extLst>
          </p:cNvPr>
          <p:cNvSpPr txBox="1"/>
          <p:nvPr/>
        </p:nvSpPr>
        <p:spPr>
          <a:xfrm>
            <a:off x="3374971" y="4259770"/>
            <a:ext cx="1640365" cy="307777"/>
          </a:xfrm>
          <a:prstGeom prst="rect">
            <a:avLst/>
          </a:prstGeom>
          <a:noFill/>
        </p:spPr>
        <p:txBody>
          <a:bodyPr wrap="square" rtlCol="0">
            <a:spAutoFit/>
          </a:bodyPr>
          <a:lstStyle/>
          <a:p>
            <a:r>
              <a:rPr lang="ja-JP" altLang="en-US" sz="1400">
                <a:solidFill>
                  <a:schemeClr val="bg1"/>
                </a:solidFill>
                <a:latin typeface="Hiragino Sans W3" panose="020B0300000000000000" pitchFamily="34" charset="-128"/>
                <a:ea typeface="Hiragino Sans W3" panose="020B0300000000000000" pitchFamily="34" charset="-128"/>
              </a:rPr>
              <a:t>責任者に対応依頼</a:t>
            </a:r>
            <a:endParaRPr kumimoji="1" lang="ja-JP" altLang="en-US" sz="1400">
              <a:solidFill>
                <a:schemeClr val="bg1"/>
              </a:solidFill>
              <a:latin typeface="Hiragino Sans W3" panose="020B0300000000000000" pitchFamily="34" charset="-128"/>
              <a:ea typeface="Hiragino Sans W3" panose="020B0300000000000000" pitchFamily="34" charset="-128"/>
            </a:endParaRPr>
          </a:p>
        </p:txBody>
      </p:sp>
      <p:sp>
        <p:nvSpPr>
          <p:cNvPr id="21" name="角丸四角形 20">
            <a:extLst>
              <a:ext uri="{FF2B5EF4-FFF2-40B4-BE49-F238E27FC236}">
                <a16:creationId xmlns:a16="http://schemas.microsoft.com/office/drawing/2014/main" id="{24E11631-728E-2D4F-A68E-641CC602C30C}"/>
              </a:ext>
            </a:extLst>
          </p:cNvPr>
          <p:cNvSpPr/>
          <p:nvPr/>
        </p:nvSpPr>
        <p:spPr>
          <a:xfrm>
            <a:off x="5809672" y="4176808"/>
            <a:ext cx="3150320" cy="457200"/>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テキスト ボックス 21">
            <a:extLst>
              <a:ext uri="{FF2B5EF4-FFF2-40B4-BE49-F238E27FC236}">
                <a16:creationId xmlns:a16="http://schemas.microsoft.com/office/drawing/2014/main" id="{C4BEB1C5-22D0-D64B-99AF-5AE9CC35DDFE}"/>
              </a:ext>
            </a:extLst>
          </p:cNvPr>
          <p:cNvSpPr txBox="1"/>
          <p:nvPr/>
        </p:nvSpPr>
        <p:spPr>
          <a:xfrm>
            <a:off x="5920258" y="4251519"/>
            <a:ext cx="3039734" cy="307777"/>
          </a:xfrm>
          <a:prstGeom prst="rect">
            <a:avLst/>
          </a:prstGeom>
          <a:noFill/>
        </p:spPr>
        <p:txBody>
          <a:bodyPr wrap="square" rtlCol="0">
            <a:spAutoFit/>
          </a:bodyPr>
          <a:lstStyle/>
          <a:p>
            <a:r>
              <a:rPr lang="ja-JP" altLang="en-US" sz="1400">
                <a:solidFill>
                  <a:schemeClr val="bg1"/>
                </a:solidFill>
                <a:latin typeface="Hiragino Sans W3" panose="020B0300000000000000" pitchFamily="34" charset="-128"/>
                <a:ea typeface="Hiragino Sans W3" panose="020B0300000000000000" pitchFamily="34" charset="-128"/>
              </a:rPr>
              <a:t>一旦保留にし折電することを伝える</a:t>
            </a:r>
            <a:endParaRPr kumimoji="1" lang="ja-JP" altLang="en-US" sz="1400">
              <a:solidFill>
                <a:schemeClr val="bg1"/>
              </a:solidFill>
              <a:latin typeface="Hiragino Sans W3" panose="020B0300000000000000" pitchFamily="34" charset="-128"/>
              <a:ea typeface="Hiragino Sans W3" panose="020B0300000000000000" pitchFamily="34" charset="-128"/>
            </a:endParaRPr>
          </a:p>
        </p:txBody>
      </p:sp>
      <p:sp>
        <p:nvSpPr>
          <p:cNvPr id="23" name="角丸四角形 22">
            <a:extLst>
              <a:ext uri="{FF2B5EF4-FFF2-40B4-BE49-F238E27FC236}">
                <a16:creationId xmlns:a16="http://schemas.microsoft.com/office/drawing/2014/main" id="{F5994FCA-1E67-F340-8E77-BE10B579940F}"/>
              </a:ext>
            </a:extLst>
          </p:cNvPr>
          <p:cNvSpPr/>
          <p:nvPr/>
        </p:nvSpPr>
        <p:spPr>
          <a:xfrm>
            <a:off x="5809672" y="6328058"/>
            <a:ext cx="3386850" cy="457200"/>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テキスト ボックス 23">
            <a:extLst>
              <a:ext uri="{FF2B5EF4-FFF2-40B4-BE49-F238E27FC236}">
                <a16:creationId xmlns:a16="http://schemas.microsoft.com/office/drawing/2014/main" id="{9E9910AD-201D-C44B-B601-EFD554A619BB}"/>
              </a:ext>
            </a:extLst>
          </p:cNvPr>
          <p:cNvSpPr txBox="1"/>
          <p:nvPr/>
        </p:nvSpPr>
        <p:spPr>
          <a:xfrm>
            <a:off x="5894858" y="6402769"/>
            <a:ext cx="3214272" cy="307777"/>
          </a:xfrm>
          <a:prstGeom prst="rect">
            <a:avLst/>
          </a:prstGeom>
          <a:noFill/>
        </p:spPr>
        <p:txBody>
          <a:bodyPr wrap="square" rtlCol="0">
            <a:spAutoFit/>
          </a:bodyPr>
          <a:lstStyle/>
          <a:p>
            <a:r>
              <a:rPr lang="ja-JP" altLang="en-US" sz="1400">
                <a:solidFill>
                  <a:schemeClr val="bg1"/>
                </a:solidFill>
                <a:latin typeface="Hiragino Sans W3" panose="020B0300000000000000" pitchFamily="34" charset="-128"/>
                <a:ea typeface="Hiragino Sans W3" panose="020B0300000000000000" pitchFamily="34" charset="-128"/>
              </a:rPr>
              <a:t>すぐに責任者と連絡を取り対応を依頼</a:t>
            </a:r>
            <a:endParaRPr kumimoji="1" lang="ja-JP" altLang="en-US" sz="1400">
              <a:solidFill>
                <a:schemeClr val="bg1"/>
              </a:solidFill>
              <a:latin typeface="Hiragino Sans W3" panose="020B0300000000000000" pitchFamily="34" charset="-128"/>
              <a:ea typeface="Hiragino Sans W3" panose="020B0300000000000000" pitchFamily="34" charset="-128"/>
            </a:endParaRPr>
          </a:p>
        </p:txBody>
      </p:sp>
      <p:sp>
        <p:nvSpPr>
          <p:cNvPr id="25" name="角丸四角形 24">
            <a:extLst>
              <a:ext uri="{FF2B5EF4-FFF2-40B4-BE49-F238E27FC236}">
                <a16:creationId xmlns:a16="http://schemas.microsoft.com/office/drawing/2014/main" id="{23A38241-3C77-D743-8ECD-36E867B26B7D}"/>
              </a:ext>
            </a:extLst>
          </p:cNvPr>
          <p:cNvSpPr/>
          <p:nvPr/>
        </p:nvSpPr>
        <p:spPr>
          <a:xfrm>
            <a:off x="9130216" y="1052945"/>
            <a:ext cx="2140527" cy="457200"/>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 name="テキスト ボックス 25">
            <a:extLst>
              <a:ext uri="{FF2B5EF4-FFF2-40B4-BE49-F238E27FC236}">
                <a16:creationId xmlns:a16="http://schemas.microsoft.com/office/drawing/2014/main" id="{0E78F8E7-FB1A-BC45-B9F6-41BA8182BC2F}"/>
              </a:ext>
            </a:extLst>
          </p:cNvPr>
          <p:cNvSpPr txBox="1"/>
          <p:nvPr/>
        </p:nvSpPr>
        <p:spPr>
          <a:xfrm>
            <a:off x="9306861" y="1127656"/>
            <a:ext cx="1963882" cy="307777"/>
          </a:xfrm>
          <a:prstGeom prst="rect">
            <a:avLst/>
          </a:prstGeom>
          <a:noFill/>
        </p:spPr>
        <p:txBody>
          <a:bodyPr wrap="square" rtlCol="0">
            <a:spAutoFit/>
          </a:bodyPr>
          <a:lstStyle/>
          <a:p>
            <a:r>
              <a:rPr kumimoji="1" lang="ja-JP" altLang="en-US" sz="1400">
                <a:solidFill>
                  <a:schemeClr val="bg1"/>
                </a:solidFill>
                <a:latin typeface="Hiragino Sans W3" panose="020B0300000000000000" pitchFamily="34" charset="-128"/>
                <a:ea typeface="Hiragino Sans W3" panose="020B0300000000000000" pitchFamily="34" charset="-128"/>
              </a:rPr>
              <a:t>担当者に取り次ぐ</a:t>
            </a:r>
          </a:p>
        </p:txBody>
      </p:sp>
      <p:sp>
        <p:nvSpPr>
          <p:cNvPr id="27" name="角丸四角形 26">
            <a:extLst>
              <a:ext uri="{FF2B5EF4-FFF2-40B4-BE49-F238E27FC236}">
                <a16:creationId xmlns:a16="http://schemas.microsoft.com/office/drawing/2014/main" id="{ADF6ED6B-4E32-F14E-99B5-8FD5A5B0F6C0}"/>
              </a:ext>
            </a:extLst>
          </p:cNvPr>
          <p:cNvSpPr/>
          <p:nvPr/>
        </p:nvSpPr>
        <p:spPr>
          <a:xfrm>
            <a:off x="9182971" y="2547793"/>
            <a:ext cx="2140527" cy="457200"/>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テキスト ボックス 27">
            <a:extLst>
              <a:ext uri="{FF2B5EF4-FFF2-40B4-BE49-F238E27FC236}">
                <a16:creationId xmlns:a16="http://schemas.microsoft.com/office/drawing/2014/main" id="{2EA755DE-C007-0245-A843-4CA12D6732C0}"/>
              </a:ext>
            </a:extLst>
          </p:cNvPr>
          <p:cNvSpPr txBox="1"/>
          <p:nvPr/>
        </p:nvSpPr>
        <p:spPr>
          <a:xfrm>
            <a:off x="9465123" y="2622504"/>
            <a:ext cx="1963882" cy="307777"/>
          </a:xfrm>
          <a:prstGeom prst="rect">
            <a:avLst/>
          </a:prstGeom>
          <a:noFill/>
        </p:spPr>
        <p:txBody>
          <a:bodyPr wrap="square" rtlCol="0">
            <a:spAutoFit/>
          </a:bodyPr>
          <a:lstStyle/>
          <a:p>
            <a:r>
              <a:rPr kumimoji="1" lang="ja-JP" altLang="en-US" sz="1400">
                <a:solidFill>
                  <a:schemeClr val="bg1"/>
                </a:solidFill>
                <a:latin typeface="Hiragino Sans W3" panose="020B0300000000000000" pitchFamily="34" charset="-128"/>
                <a:ea typeface="Hiragino Sans W3" panose="020B0300000000000000" pitchFamily="34" charset="-128"/>
              </a:rPr>
              <a:t>以下の</a:t>
            </a:r>
            <a:r>
              <a:rPr kumimoji="1" lang="en-US" altLang="ja-JP" sz="1400" dirty="0">
                <a:solidFill>
                  <a:schemeClr val="bg1"/>
                </a:solidFill>
                <a:latin typeface="Hiragino Sans W3" panose="020B0300000000000000" pitchFamily="34" charset="-128"/>
                <a:ea typeface="Hiragino Sans W3" panose="020B0300000000000000" pitchFamily="34" charset="-128"/>
              </a:rPr>
              <a:t>3</a:t>
            </a:r>
            <a:r>
              <a:rPr kumimoji="1" lang="ja-JP" altLang="en-US" sz="1400">
                <a:solidFill>
                  <a:schemeClr val="bg1"/>
                </a:solidFill>
                <a:latin typeface="Hiragino Sans W3" panose="020B0300000000000000" pitchFamily="34" charset="-128"/>
                <a:ea typeface="Hiragino Sans W3" panose="020B0300000000000000" pitchFamily="34" charset="-128"/>
              </a:rPr>
              <a:t>つで対応</a:t>
            </a:r>
          </a:p>
        </p:txBody>
      </p:sp>
      <p:cxnSp>
        <p:nvCxnSpPr>
          <p:cNvPr id="30" name="直線矢印コネクタ 29">
            <a:extLst>
              <a:ext uri="{FF2B5EF4-FFF2-40B4-BE49-F238E27FC236}">
                <a16:creationId xmlns:a16="http://schemas.microsoft.com/office/drawing/2014/main" id="{8A70130B-A930-2A45-9B7B-7580F77AC4F6}"/>
              </a:ext>
            </a:extLst>
          </p:cNvPr>
          <p:cNvCxnSpPr>
            <a:cxnSpLocks/>
            <a:stCxn id="5" idx="2"/>
            <a:endCxn id="7" idx="0"/>
          </p:cNvCxnSpPr>
          <p:nvPr/>
        </p:nvCxnSpPr>
        <p:spPr>
          <a:xfrm>
            <a:off x="1358612" y="1510145"/>
            <a:ext cx="0" cy="566303"/>
          </a:xfrm>
          <a:prstGeom prst="straightConnector1">
            <a:avLst/>
          </a:prstGeom>
          <a:ln>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44" name="テキスト ボックス 43">
            <a:extLst>
              <a:ext uri="{FF2B5EF4-FFF2-40B4-BE49-F238E27FC236}">
                <a16:creationId xmlns:a16="http://schemas.microsoft.com/office/drawing/2014/main" id="{30CE6576-C5A7-CF45-A7B1-F62ED31B1662}"/>
              </a:ext>
            </a:extLst>
          </p:cNvPr>
          <p:cNvSpPr txBox="1"/>
          <p:nvPr/>
        </p:nvSpPr>
        <p:spPr>
          <a:xfrm>
            <a:off x="2863364" y="1052945"/>
            <a:ext cx="5193239" cy="646331"/>
          </a:xfrm>
          <a:prstGeom prst="rect">
            <a:avLst/>
          </a:prstGeom>
          <a:noFill/>
        </p:spPr>
        <p:txBody>
          <a:bodyPr wrap="square" rtlCol="0">
            <a:spAutoFit/>
          </a:bodyPr>
          <a:lstStyle/>
          <a:p>
            <a:r>
              <a:rPr kumimoji="1" lang="ja-JP" altLang="en-US" sz="1200"/>
              <a:t>お電話ありがとうございます。</a:t>
            </a:r>
            <a:endParaRPr kumimoji="1" lang="en-US" altLang="ja-JP" sz="1200" dirty="0"/>
          </a:p>
          <a:p>
            <a:r>
              <a:rPr lang="en-US" altLang="ja-JP" sz="1200" dirty="0" err="1"/>
              <a:t>café&amp;studio</a:t>
            </a:r>
            <a:r>
              <a:rPr lang="en-US" altLang="ja-JP" sz="1200" dirty="0"/>
              <a:t> KURUMERU</a:t>
            </a:r>
            <a:r>
              <a:rPr lang="ja-JP" altLang="en-US" sz="1200"/>
              <a:t>「自分の名前」です。</a:t>
            </a:r>
            <a:endParaRPr lang="en-US" altLang="ja-JP" sz="1200" dirty="0"/>
          </a:p>
          <a:p>
            <a:r>
              <a:rPr kumimoji="1" lang="ja-JP" altLang="en-US" sz="1200"/>
              <a:t>＊</a:t>
            </a:r>
            <a:r>
              <a:rPr kumimoji="1" lang="en-US" altLang="ja-JP" sz="1200" dirty="0"/>
              <a:t>3</a:t>
            </a:r>
            <a:r>
              <a:rPr kumimoji="1" lang="ja-JP" altLang="en-US" sz="1200"/>
              <a:t>コール以上の場合は「大変お待たせいたしました」を付け加える</a:t>
            </a:r>
          </a:p>
        </p:txBody>
      </p:sp>
      <p:sp>
        <p:nvSpPr>
          <p:cNvPr id="48" name="テキスト ボックス 47">
            <a:extLst>
              <a:ext uri="{FF2B5EF4-FFF2-40B4-BE49-F238E27FC236}">
                <a16:creationId xmlns:a16="http://schemas.microsoft.com/office/drawing/2014/main" id="{9974D36D-ACF9-C044-B83E-4EEEEE8E0105}"/>
              </a:ext>
            </a:extLst>
          </p:cNvPr>
          <p:cNvSpPr txBox="1"/>
          <p:nvPr/>
        </p:nvSpPr>
        <p:spPr>
          <a:xfrm>
            <a:off x="9620392" y="1480295"/>
            <a:ext cx="2583701" cy="646331"/>
          </a:xfrm>
          <a:prstGeom prst="rect">
            <a:avLst/>
          </a:prstGeom>
          <a:noFill/>
        </p:spPr>
        <p:txBody>
          <a:bodyPr wrap="square" rtlCol="0">
            <a:spAutoFit/>
          </a:bodyPr>
          <a:lstStyle/>
          <a:p>
            <a:r>
              <a:rPr kumimoji="1" lang="ja-JP" altLang="en-US" sz="1200"/>
              <a:t>お疲れ様です。</a:t>
            </a:r>
            <a:endParaRPr kumimoji="1" lang="en-US" altLang="ja-JP" sz="1200" dirty="0"/>
          </a:p>
          <a:p>
            <a:r>
              <a:rPr lang="ja-JP" altLang="en-US" sz="1200"/>
              <a:t>店長に代わります。</a:t>
            </a:r>
            <a:endParaRPr lang="en-US" altLang="ja-JP" sz="1200" dirty="0"/>
          </a:p>
          <a:p>
            <a:r>
              <a:rPr kumimoji="1" lang="ja-JP" altLang="en-US" sz="1200"/>
              <a:t>店長、</a:t>
            </a:r>
            <a:r>
              <a:rPr kumimoji="1" lang="en-US" altLang="ja-JP" sz="1200" dirty="0"/>
              <a:t>×</a:t>
            </a:r>
            <a:r>
              <a:rPr lang="en-US" altLang="ja-JP" sz="1200" dirty="0"/>
              <a:t> ×</a:t>
            </a:r>
            <a:r>
              <a:rPr lang="ja-JP" altLang="en-US" sz="1200"/>
              <a:t>様からお電話です。</a:t>
            </a:r>
            <a:endParaRPr kumimoji="1" lang="ja-JP" altLang="en-US" sz="1200"/>
          </a:p>
        </p:txBody>
      </p:sp>
      <p:sp>
        <p:nvSpPr>
          <p:cNvPr id="49" name="テキスト ボックス 48">
            <a:extLst>
              <a:ext uri="{FF2B5EF4-FFF2-40B4-BE49-F238E27FC236}">
                <a16:creationId xmlns:a16="http://schemas.microsoft.com/office/drawing/2014/main" id="{367BBEB8-B44C-E347-A73E-B868795DA0C2}"/>
              </a:ext>
            </a:extLst>
          </p:cNvPr>
          <p:cNvSpPr txBox="1"/>
          <p:nvPr/>
        </p:nvSpPr>
        <p:spPr>
          <a:xfrm>
            <a:off x="9628012" y="3079704"/>
            <a:ext cx="2996450" cy="2192908"/>
          </a:xfrm>
          <a:prstGeom prst="rect">
            <a:avLst/>
          </a:prstGeom>
          <a:noFill/>
        </p:spPr>
        <p:txBody>
          <a:bodyPr wrap="square" rtlCol="0">
            <a:spAutoFit/>
          </a:bodyPr>
          <a:lstStyle/>
          <a:p>
            <a:r>
              <a:rPr kumimoji="1" lang="ja-JP" altLang="en-US" sz="1050"/>
              <a:t>パターン①：</a:t>
            </a:r>
            <a:r>
              <a:rPr lang="ja-JP" altLang="en-US" sz="1050"/>
              <a:t>折り返し電話が欲しい</a:t>
            </a:r>
            <a:endParaRPr lang="en-US" altLang="ja-JP" sz="1050" dirty="0"/>
          </a:p>
          <a:p>
            <a:r>
              <a:rPr kumimoji="1" lang="ja-JP" altLang="en-US" sz="1050"/>
              <a:t>担当者はいつ戻ってくるのかを確認する</a:t>
            </a:r>
            <a:endParaRPr kumimoji="1" lang="en-US" altLang="ja-JP" sz="1050" dirty="0"/>
          </a:p>
          <a:p>
            <a:r>
              <a:rPr lang="ja-JP" altLang="en-US" sz="1050"/>
              <a:t>→相手先のお名前とお電話番号を確認</a:t>
            </a:r>
            <a:endParaRPr lang="en-US" altLang="ja-JP" sz="1050" dirty="0"/>
          </a:p>
          <a:p>
            <a:endParaRPr kumimoji="1" lang="en-US" altLang="ja-JP" sz="1050" dirty="0"/>
          </a:p>
          <a:p>
            <a:r>
              <a:rPr lang="ja-JP" altLang="en-US" sz="1050"/>
              <a:t>パターン②：またかけ直す</a:t>
            </a:r>
            <a:endParaRPr lang="en-US" altLang="ja-JP" sz="1050" dirty="0"/>
          </a:p>
          <a:p>
            <a:r>
              <a:rPr kumimoji="1" lang="ja-JP" altLang="en-US" sz="1050"/>
              <a:t>念のためもう</a:t>
            </a:r>
            <a:r>
              <a:rPr kumimoji="1" lang="en-US" altLang="ja-JP" sz="1050" dirty="0"/>
              <a:t>1</a:t>
            </a:r>
            <a:r>
              <a:rPr kumimoji="1" lang="ja-JP" altLang="en-US" sz="1050"/>
              <a:t>度お名前を</a:t>
            </a:r>
            <a:endParaRPr kumimoji="1" lang="en-US" altLang="ja-JP" sz="1050" dirty="0"/>
          </a:p>
          <a:p>
            <a:r>
              <a:rPr kumimoji="1" lang="ja-JP" altLang="en-US" sz="1050"/>
              <a:t>伺ってよろしいですか？</a:t>
            </a:r>
            <a:endParaRPr kumimoji="1" lang="en-US" altLang="ja-JP" sz="1050" dirty="0"/>
          </a:p>
          <a:p>
            <a:r>
              <a:rPr lang="ja-JP" altLang="en-US" sz="1050"/>
              <a:t>用件をメモに記入して</a:t>
            </a:r>
            <a:endParaRPr lang="en-US" altLang="ja-JP" sz="1050" dirty="0"/>
          </a:p>
          <a:p>
            <a:r>
              <a:rPr lang="ja-JP" altLang="en-US" sz="1050"/>
              <a:t>特定の場所にメモを貼り付ける</a:t>
            </a:r>
            <a:endParaRPr lang="en-US" altLang="ja-JP" sz="1050" dirty="0"/>
          </a:p>
          <a:p>
            <a:endParaRPr kumimoji="1" lang="en-US" altLang="ja-JP" sz="1050" dirty="0"/>
          </a:p>
          <a:p>
            <a:r>
              <a:rPr lang="ja-JP" altLang="en-US" sz="1050"/>
              <a:t>パターン③：伝言を頼まれた</a:t>
            </a:r>
            <a:endParaRPr lang="en-US" altLang="ja-JP" sz="1050" dirty="0"/>
          </a:p>
          <a:p>
            <a:r>
              <a:rPr kumimoji="1" lang="ja-JP" altLang="en-US" sz="1050"/>
              <a:t>伝言内容を必ず復唱してメモを取り</a:t>
            </a:r>
            <a:endParaRPr kumimoji="1" lang="en-US" altLang="ja-JP" sz="1050" dirty="0"/>
          </a:p>
          <a:p>
            <a:r>
              <a:rPr kumimoji="1" lang="ja-JP" altLang="en-US" sz="1050"/>
              <a:t>担当者に直接渡す</a:t>
            </a:r>
            <a:endParaRPr kumimoji="1" lang="en-US" altLang="ja-JP" sz="1050" dirty="0"/>
          </a:p>
        </p:txBody>
      </p:sp>
      <p:sp>
        <p:nvSpPr>
          <p:cNvPr id="50" name="テキスト ボックス 49">
            <a:extLst>
              <a:ext uri="{FF2B5EF4-FFF2-40B4-BE49-F238E27FC236}">
                <a16:creationId xmlns:a16="http://schemas.microsoft.com/office/drawing/2014/main" id="{167DE420-6783-BB4A-BDB4-F392F068F08D}"/>
              </a:ext>
            </a:extLst>
          </p:cNvPr>
          <p:cNvSpPr txBox="1"/>
          <p:nvPr/>
        </p:nvSpPr>
        <p:spPr>
          <a:xfrm>
            <a:off x="6701662" y="4663192"/>
            <a:ext cx="2996450" cy="1708160"/>
          </a:xfrm>
          <a:prstGeom prst="rect">
            <a:avLst/>
          </a:prstGeom>
          <a:noFill/>
        </p:spPr>
        <p:txBody>
          <a:bodyPr wrap="square" rtlCol="0">
            <a:spAutoFit/>
          </a:bodyPr>
          <a:lstStyle/>
          <a:p>
            <a:r>
              <a:rPr lang="ja-JP" altLang="en-US" sz="1050"/>
              <a:t>まず、内容をしっかり聞く</a:t>
            </a:r>
            <a:r>
              <a:rPr lang="en-US" altLang="ja-JP" sz="1050" dirty="0"/>
              <a:t>(</a:t>
            </a:r>
            <a:r>
              <a:rPr lang="ja-JP" altLang="en-US" sz="1050"/>
              <a:t>メモを必ず取る</a:t>
            </a:r>
            <a:r>
              <a:rPr lang="en-US" altLang="ja-JP" sz="1050" dirty="0"/>
              <a:t>)</a:t>
            </a:r>
          </a:p>
          <a:p>
            <a:r>
              <a:rPr kumimoji="1" lang="ja-JP" altLang="en-US" sz="1050"/>
              <a:t>お相手のお名前及び連絡先を伺う。</a:t>
            </a:r>
            <a:endParaRPr kumimoji="1" lang="en-US" altLang="ja-JP" sz="1050" dirty="0"/>
          </a:p>
          <a:p>
            <a:endParaRPr lang="en-US" altLang="ja-JP" sz="1050" dirty="0"/>
          </a:p>
          <a:p>
            <a:r>
              <a:rPr kumimoji="1" lang="ja-JP" altLang="en-US" sz="1050"/>
              <a:t>折り返しの時間を明確認する</a:t>
            </a:r>
            <a:endParaRPr kumimoji="1" lang="en-US" altLang="ja-JP" sz="1050" dirty="0"/>
          </a:p>
          <a:p>
            <a:r>
              <a:rPr lang="en-US" altLang="ja-JP" sz="1050" dirty="0"/>
              <a:t>(</a:t>
            </a:r>
            <a:r>
              <a:rPr lang="ja-JP" altLang="en-US" sz="1050"/>
              <a:t>例</a:t>
            </a:r>
            <a:r>
              <a:rPr lang="en-US" altLang="ja-JP" sz="1050" dirty="0"/>
              <a:t>)30</a:t>
            </a:r>
            <a:r>
              <a:rPr lang="ja-JP" altLang="en-US" sz="1050"/>
              <a:t>分以内に折り返しお電話いたします。</a:t>
            </a:r>
            <a:endParaRPr lang="en-US" altLang="ja-JP" sz="1050" dirty="0"/>
          </a:p>
          <a:p>
            <a:endParaRPr kumimoji="1" lang="en-US" altLang="ja-JP" sz="1050" dirty="0"/>
          </a:p>
          <a:p>
            <a:r>
              <a:rPr lang="ja-JP" altLang="en-US" sz="1050"/>
              <a:t>最後に再度。</a:t>
            </a:r>
            <a:endParaRPr lang="en-US" altLang="ja-JP" sz="1050" dirty="0"/>
          </a:p>
          <a:p>
            <a:r>
              <a:rPr kumimoji="1" lang="ja-JP" altLang="en-US" sz="1050"/>
              <a:t>相手先のお名前、電話番号を確認し</a:t>
            </a:r>
            <a:endParaRPr kumimoji="1" lang="en-US" altLang="ja-JP" sz="1050" dirty="0"/>
          </a:p>
          <a:p>
            <a:r>
              <a:rPr lang="ja-JP" altLang="en-US" sz="1050"/>
              <a:t>◯時までにおり返し電話することを伝え</a:t>
            </a:r>
            <a:endParaRPr lang="en-US" altLang="ja-JP" sz="1050" dirty="0"/>
          </a:p>
          <a:p>
            <a:r>
              <a:rPr kumimoji="1" lang="ja-JP" altLang="en-US" sz="1050"/>
              <a:t>電話を置く。</a:t>
            </a:r>
            <a:endParaRPr kumimoji="1" lang="en-US" altLang="ja-JP" sz="1050" dirty="0"/>
          </a:p>
        </p:txBody>
      </p:sp>
      <p:cxnSp>
        <p:nvCxnSpPr>
          <p:cNvPr id="51" name="直線矢印コネクタ 50">
            <a:extLst>
              <a:ext uri="{FF2B5EF4-FFF2-40B4-BE49-F238E27FC236}">
                <a16:creationId xmlns:a16="http://schemas.microsoft.com/office/drawing/2014/main" id="{77F051E3-205D-0B45-B07A-2BC9799DDD0E}"/>
              </a:ext>
            </a:extLst>
          </p:cNvPr>
          <p:cNvCxnSpPr>
            <a:cxnSpLocks/>
          </p:cNvCxnSpPr>
          <p:nvPr/>
        </p:nvCxnSpPr>
        <p:spPr>
          <a:xfrm>
            <a:off x="1358612" y="2533648"/>
            <a:ext cx="0" cy="566303"/>
          </a:xfrm>
          <a:prstGeom prst="straightConnector1">
            <a:avLst/>
          </a:prstGeom>
          <a:ln>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52" name="直線矢印コネクタ 51">
            <a:extLst>
              <a:ext uri="{FF2B5EF4-FFF2-40B4-BE49-F238E27FC236}">
                <a16:creationId xmlns:a16="http://schemas.microsoft.com/office/drawing/2014/main" id="{BD66ECB4-09F8-4F41-9250-ECF5259D65A1}"/>
              </a:ext>
            </a:extLst>
          </p:cNvPr>
          <p:cNvCxnSpPr>
            <a:cxnSpLocks/>
          </p:cNvCxnSpPr>
          <p:nvPr/>
        </p:nvCxnSpPr>
        <p:spPr>
          <a:xfrm>
            <a:off x="1358612" y="3557151"/>
            <a:ext cx="0" cy="566303"/>
          </a:xfrm>
          <a:prstGeom prst="straightConnector1">
            <a:avLst/>
          </a:prstGeom>
          <a:ln>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53" name="直線矢印コネクタ 52">
            <a:extLst>
              <a:ext uri="{FF2B5EF4-FFF2-40B4-BE49-F238E27FC236}">
                <a16:creationId xmlns:a16="http://schemas.microsoft.com/office/drawing/2014/main" id="{A0DD1642-46B0-6C4E-9FEC-9AF02AB9E619}"/>
              </a:ext>
            </a:extLst>
          </p:cNvPr>
          <p:cNvCxnSpPr>
            <a:cxnSpLocks/>
          </p:cNvCxnSpPr>
          <p:nvPr/>
        </p:nvCxnSpPr>
        <p:spPr>
          <a:xfrm>
            <a:off x="1365944" y="4580655"/>
            <a:ext cx="0" cy="566303"/>
          </a:xfrm>
          <a:prstGeom prst="straightConnector1">
            <a:avLst/>
          </a:prstGeom>
          <a:ln>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55" name="直線矢印コネクタ 54">
            <a:extLst>
              <a:ext uri="{FF2B5EF4-FFF2-40B4-BE49-F238E27FC236}">
                <a16:creationId xmlns:a16="http://schemas.microsoft.com/office/drawing/2014/main" id="{1E6FF5F6-88AD-9A4C-8486-CFAB4F4A67E1}"/>
              </a:ext>
            </a:extLst>
          </p:cNvPr>
          <p:cNvCxnSpPr>
            <a:cxnSpLocks/>
          </p:cNvCxnSpPr>
          <p:nvPr/>
        </p:nvCxnSpPr>
        <p:spPr>
          <a:xfrm>
            <a:off x="1419803" y="2554786"/>
            <a:ext cx="2865160" cy="524918"/>
          </a:xfrm>
          <a:prstGeom prst="straightConnector1">
            <a:avLst/>
          </a:prstGeom>
          <a:ln>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57" name="直線矢印コネクタ 56">
            <a:extLst>
              <a:ext uri="{FF2B5EF4-FFF2-40B4-BE49-F238E27FC236}">
                <a16:creationId xmlns:a16="http://schemas.microsoft.com/office/drawing/2014/main" id="{1B088FA7-A827-3B40-8A31-40015A35B956}"/>
              </a:ext>
            </a:extLst>
          </p:cNvPr>
          <p:cNvCxnSpPr>
            <a:cxnSpLocks/>
          </p:cNvCxnSpPr>
          <p:nvPr/>
        </p:nvCxnSpPr>
        <p:spPr>
          <a:xfrm>
            <a:off x="4201830" y="3578290"/>
            <a:ext cx="0" cy="566303"/>
          </a:xfrm>
          <a:prstGeom prst="straightConnector1">
            <a:avLst/>
          </a:prstGeom>
          <a:ln>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59" name="直線矢印コネクタ 58">
            <a:extLst>
              <a:ext uri="{FF2B5EF4-FFF2-40B4-BE49-F238E27FC236}">
                <a16:creationId xmlns:a16="http://schemas.microsoft.com/office/drawing/2014/main" id="{87B25830-0326-CD4E-9CD8-97D6C39D09BD}"/>
              </a:ext>
            </a:extLst>
          </p:cNvPr>
          <p:cNvCxnSpPr>
            <a:cxnSpLocks/>
          </p:cNvCxnSpPr>
          <p:nvPr/>
        </p:nvCxnSpPr>
        <p:spPr>
          <a:xfrm>
            <a:off x="4284963" y="3578290"/>
            <a:ext cx="3099869" cy="566303"/>
          </a:xfrm>
          <a:prstGeom prst="straightConnector1">
            <a:avLst/>
          </a:prstGeom>
          <a:ln>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60" name="直線矢印コネクタ 59">
            <a:extLst>
              <a:ext uri="{FF2B5EF4-FFF2-40B4-BE49-F238E27FC236}">
                <a16:creationId xmlns:a16="http://schemas.microsoft.com/office/drawing/2014/main" id="{E2E7F5A0-A3D8-2A4C-AD20-ACB51C19D350}"/>
              </a:ext>
            </a:extLst>
          </p:cNvPr>
          <p:cNvCxnSpPr>
            <a:cxnSpLocks/>
          </p:cNvCxnSpPr>
          <p:nvPr/>
        </p:nvCxnSpPr>
        <p:spPr>
          <a:xfrm>
            <a:off x="6625157" y="4643096"/>
            <a:ext cx="0" cy="1664866"/>
          </a:xfrm>
          <a:prstGeom prst="straightConnector1">
            <a:avLst/>
          </a:prstGeom>
          <a:ln>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64" name="直線矢印コネクタ 63">
            <a:extLst>
              <a:ext uri="{FF2B5EF4-FFF2-40B4-BE49-F238E27FC236}">
                <a16:creationId xmlns:a16="http://schemas.microsoft.com/office/drawing/2014/main" id="{93A8DCDA-BC11-564C-A6F4-440C0AD1BD54}"/>
              </a:ext>
            </a:extLst>
          </p:cNvPr>
          <p:cNvCxnSpPr>
            <a:endCxn id="15" idx="1"/>
          </p:cNvCxnSpPr>
          <p:nvPr/>
        </p:nvCxnSpPr>
        <p:spPr>
          <a:xfrm>
            <a:off x="1419803" y="1510145"/>
            <a:ext cx="4431877" cy="726296"/>
          </a:xfrm>
          <a:prstGeom prst="straightConnector1">
            <a:avLst/>
          </a:prstGeom>
          <a:ln>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68" name="直線矢印コネクタ 67">
            <a:extLst>
              <a:ext uri="{FF2B5EF4-FFF2-40B4-BE49-F238E27FC236}">
                <a16:creationId xmlns:a16="http://schemas.microsoft.com/office/drawing/2014/main" id="{2CDE404A-0033-B346-80A2-2E973C15A731}"/>
              </a:ext>
            </a:extLst>
          </p:cNvPr>
          <p:cNvCxnSpPr>
            <a:stCxn id="16" idx="3"/>
          </p:cNvCxnSpPr>
          <p:nvPr/>
        </p:nvCxnSpPr>
        <p:spPr>
          <a:xfrm flipV="1">
            <a:off x="7992207" y="1282700"/>
            <a:ext cx="1116923" cy="953741"/>
          </a:xfrm>
          <a:prstGeom prst="straightConnector1">
            <a:avLst/>
          </a:prstGeom>
          <a:ln>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70" name="直線矢印コネクタ 69">
            <a:extLst>
              <a:ext uri="{FF2B5EF4-FFF2-40B4-BE49-F238E27FC236}">
                <a16:creationId xmlns:a16="http://schemas.microsoft.com/office/drawing/2014/main" id="{E14FCF73-CD84-D140-B42F-16A1E8935F1F}"/>
              </a:ext>
            </a:extLst>
          </p:cNvPr>
          <p:cNvCxnSpPr>
            <a:stCxn id="16" idx="3"/>
          </p:cNvCxnSpPr>
          <p:nvPr/>
        </p:nvCxnSpPr>
        <p:spPr>
          <a:xfrm>
            <a:off x="7992207" y="2236441"/>
            <a:ext cx="1116923" cy="582959"/>
          </a:xfrm>
          <a:prstGeom prst="straightConnector1">
            <a:avLst/>
          </a:prstGeom>
          <a:ln>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71" name="テキスト ボックス 70">
            <a:extLst>
              <a:ext uri="{FF2B5EF4-FFF2-40B4-BE49-F238E27FC236}">
                <a16:creationId xmlns:a16="http://schemas.microsoft.com/office/drawing/2014/main" id="{FB189EA5-12C9-F542-8A73-AA6E274898D5}"/>
              </a:ext>
            </a:extLst>
          </p:cNvPr>
          <p:cNvSpPr txBox="1"/>
          <p:nvPr/>
        </p:nvSpPr>
        <p:spPr>
          <a:xfrm>
            <a:off x="594875" y="2653282"/>
            <a:ext cx="1518474" cy="276999"/>
          </a:xfrm>
          <a:prstGeom prst="rect">
            <a:avLst/>
          </a:prstGeom>
          <a:solidFill>
            <a:srgbClr val="FFFFFF">
              <a:alpha val="50196"/>
            </a:srgbClr>
          </a:solidFill>
        </p:spPr>
        <p:txBody>
          <a:bodyPr wrap="square" rtlCol="0">
            <a:spAutoFit/>
          </a:bodyPr>
          <a:lstStyle/>
          <a:p>
            <a:r>
              <a:rPr kumimoji="1" lang="ja-JP" altLang="en-US" sz="1200"/>
              <a:t>自分で対応できる</a:t>
            </a:r>
          </a:p>
        </p:txBody>
      </p:sp>
      <p:sp>
        <p:nvSpPr>
          <p:cNvPr id="72" name="テキスト ボックス 71">
            <a:extLst>
              <a:ext uri="{FF2B5EF4-FFF2-40B4-BE49-F238E27FC236}">
                <a16:creationId xmlns:a16="http://schemas.microsoft.com/office/drawing/2014/main" id="{DE832F4B-420F-384F-8145-65DF20F2C35D}"/>
              </a:ext>
            </a:extLst>
          </p:cNvPr>
          <p:cNvSpPr txBox="1"/>
          <p:nvPr/>
        </p:nvSpPr>
        <p:spPr>
          <a:xfrm>
            <a:off x="877522" y="3666254"/>
            <a:ext cx="976103" cy="276999"/>
          </a:xfrm>
          <a:prstGeom prst="rect">
            <a:avLst/>
          </a:prstGeom>
          <a:solidFill>
            <a:srgbClr val="FFFFFF">
              <a:alpha val="50196"/>
            </a:srgbClr>
          </a:solidFill>
        </p:spPr>
        <p:txBody>
          <a:bodyPr wrap="square" rtlCol="0">
            <a:spAutoFit/>
          </a:bodyPr>
          <a:lstStyle/>
          <a:p>
            <a:r>
              <a:rPr kumimoji="1" lang="ja-JP" altLang="en-US" sz="1200"/>
              <a:t>解決できた</a:t>
            </a:r>
          </a:p>
        </p:txBody>
      </p:sp>
      <p:sp>
        <p:nvSpPr>
          <p:cNvPr id="73" name="テキスト ボックス 72">
            <a:extLst>
              <a:ext uri="{FF2B5EF4-FFF2-40B4-BE49-F238E27FC236}">
                <a16:creationId xmlns:a16="http://schemas.microsoft.com/office/drawing/2014/main" id="{DE946F35-ED88-E143-BF14-172E7874935D}"/>
              </a:ext>
            </a:extLst>
          </p:cNvPr>
          <p:cNvSpPr txBox="1"/>
          <p:nvPr/>
        </p:nvSpPr>
        <p:spPr>
          <a:xfrm>
            <a:off x="2768297" y="2697851"/>
            <a:ext cx="2736169" cy="276999"/>
          </a:xfrm>
          <a:prstGeom prst="rect">
            <a:avLst/>
          </a:prstGeom>
          <a:solidFill>
            <a:srgbClr val="FFFFFF">
              <a:alpha val="50196"/>
            </a:srgbClr>
          </a:solidFill>
        </p:spPr>
        <p:txBody>
          <a:bodyPr wrap="square" rtlCol="0">
            <a:spAutoFit/>
          </a:bodyPr>
          <a:lstStyle/>
          <a:p>
            <a:r>
              <a:rPr kumimoji="1" lang="ja-JP" altLang="en-US" sz="1200"/>
              <a:t>自分で対応できない、わからない</a:t>
            </a:r>
          </a:p>
        </p:txBody>
      </p:sp>
      <p:sp>
        <p:nvSpPr>
          <p:cNvPr id="74" name="テキスト ボックス 73">
            <a:extLst>
              <a:ext uri="{FF2B5EF4-FFF2-40B4-BE49-F238E27FC236}">
                <a16:creationId xmlns:a16="http://schemas.microsoft.com/office/drawing/2014/main" id="{B94A5A70-1E76-EE4B-AB8F-410854BF6218}"/>
              </a:ext>
            </a:extLst>
          </p:cNvPr>
          <p:cNvSpPr txBox="1"/>
          <p:nvPr/>
        </p:nvSpPr>
        <p:spPr>
          <a:xfrm>
            <a:off x="3685209" y="3743175"/>
            <a:ext cx="1181484" cy="276999"/>
          </a:xfrm>
          <a:prstGeom prst="rect">
            <a:avLst/>
          </a:prstGeom>
          <a:solidFill>
            <a:srgbClr val="FFFFFF">
              <a:alpha val="50196"/>
            </a:srgbClr>
          </a:solidFill>
        </p:spPr>
        <p:txBody>
          <a:bodyPr wrap="square" rtlCol="0">
            <a:spAutoFit/>
          </a:bodyPr>
          <a:lstStyle/>
          <a:p>
            <a:r>
              <a:rPr kumimoji="1" lang="ja-JP" altLang="en-US" sz="1200"/>
              <a:t>責任者がいる</a:t>
            </a:r>
          </a:p>
        </p:txBody>
      </p:sp>
      <p:sp>
        <p:nvSpPr>
          <p:cNvPr id="75" name="テキスト ボックス 74">
            <a:extLst>
              <a:ext uri="{FF2B5EF4-FFF2-40B4-BE49-F238E27FC236}">
                <a16:creationId xmlns:a16="http://schemas.microsoft.com/office/drawing/2014/main" id="{80201B59-4654-4344-B6CD-F7A3F58EF9F8}"/>
              </a:ext>
            </a:extLst>
          </p:cNvPr>
          <p:cNvSpPr txBox="1"/>
          <p:nvPr/>
        </p:nvSpPr>
        <p:spPr>
          <a:xfrm>
            <a:off x="6365745" y="3778197"/>
            <a:ext cx="1427297" cy="276999"/>
          </a:xfrm>
          <a:prstGeom prst="rect">
            <a:avLst/>
          </a:prstGeom>
          <a:solidFill>
            <a:srgbClr val="FFFFFF">
              <a:alpha val="50196"/>
            </a:srgbClr>
          </a:solidFill>
        </p:spPr>
        <p:txBody>
          <a:bodyPr wrap="square" rtlCol="0">
            <a:spAutoFit/>
          </a:bodyPr>
          <a:lstStyle/>
          <a:p>
            <a:r>
              <a:rPr kumimoji="1" lang="ja-JP" altLang="en-US" sz="1200"/>
              <a:t>責任者がいない</a:t>
            </a:r>
          </a:p>
        </p:txBody>
      </p:sp>
      <p:sp>
        <p:nvSpPr>
          <p:cNvPr id="76" name="テキスト ボックス 75">
            <a:extLst>
              <a:ext uri="{FF2B5EF4-FFF2-40B4-BE49-F238E27FC236}">
                <a16:creationId xmlns:a16="http://schemas.microsoft.com/office/drawing/2014/main" id="{92DD3CB1-1C66-3B4D-AF80-02FD0C78ECE8}"/>
              </a:ext>
            </a:extLst>
          </p:cNvPr>
          <p:cNvSpPr txBox="1"/>
          <p:nvPr/>
        </p:nvSpPr>
        <p:spPr>
          <a:xfrm>
            <a:off x="7992207" y="1664672"/>
            <a:ext cx="1427297" cy="276999"/>
          </a:xfrm>
          <a:prstGeom prst="rect">
            <a:avLst/>
          </a:prstGeom>
          <a:solidFill>
            <a:srgbClr val="FFFFFF">
              <a:alpha val="50196"/>
            </a:srgbClr>
          </a:solidFill>
        </p:spPr>
        <p:txBody>
          <a:bodyPr wrap="square" rtlCol="0">
            <a:spAutoFit/>
          </a:bodyPr>
          <a:lstStyle/>
          <a:p>
            <a:r>
              <a:rPr kumimoji="1" lang="ja-JP" altLang="en-US" sz="1200"/>
              <a:t>担当者がいる</a:t>
            </a:r>
          </a:p>
        </p:txBody>
      </p:sp>
      <p:sp>
        <p:nvSpPr>
          <p:cNvPr id="77" name="テキスト ボックス 76">
            <a:extLst>
              <a:ext uri="{FF2B5EF4-FFF2-40B4-BE49-F238E27FC236}">
                <a16:creationId xmlns:a16="http://schemas.microsoft.com/office/drawing/2014/main" id="{CF2B6511-19BB-E14C-95E0-7C27C5977E3B}"/>
              </a:ext>
            </a:extLst>
          </p:cNvPr>
          <p:cNvSpPr txBox="1"/>
          <p:nvPr/>
        </p:nvSpPr>
        <p:spPr>
          <a:xfrm>
            <a:off x="7852853" y="2440201"/>
            <a:ext cx="1293197" cy="276999"/>
          </a:xfrm>
          <a:prstGeom prst="rect">
            <a:avLst/>
          </a:prstGeom>
          <a:solidFill>
            <a:srgbClr val="FFFFFF">
              <a:alpha val="50196"/>
            </a:srgbClr>
          </a:solidFill>
        </p:spPr>
        <p:txBody>
          <a:bodyPr wrap="square" rtlCol="0">
            <a:spAutoFit/>
          </a:bodyPr>
          <a:lstStyle/>
          <a:p>
            <a:r>
              <a:rPr kumimoji="1" lang="ja-JP" altLang="en-US" sz="1200"/>
              <a:t>担当者がいない</a:t>
            </a:r>
          </a:p>
        </p:txBody>
      </p:sp>
    </p:spTree>
    <p:extLst>
      <p:ext uri="{BB962C8B-B14F-4D97-AF65-F5344CB8AC3E}">
        <p14:creationId xmlns:p14="http://schemas.microsoft.com/office/powerpoint/2010/main" val="30971356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28C0BCE9-EEE0-5D44-B083-DAA286DA10B4}"/>
              </a:ext>
            </a:extLst>
          </p:cNvPr>
          <p:cNvSpPr txBox="1"/>
          <p:nvPr/>
        </p:nvSpPr>
        <p:spPr>
          <a:xfrm>
            <a:off x="235131" y="287383"/>
            <a:ext cx="10033516" cy="584775"/>
          </a:xfrm>
          <a:prstGeom prst="rect">
            <a:avLst/>
          </a:prstGeom>
          <a:noFill/>
        </p:spPr>
        <p:txBody>
          <a:bodyPr wrap="none" rtlCol="0">
            <a:spAutoFit/>
          </a:bodyPr>
          <a:lstStyle/>
          <a:p>
            <a:r>
              <a:rPr lang="ja-JP" altLang="en-US" sz="3200"/>
              <a:t>■</a:t>
            </a:r>
            <a:r>
              <a:rPr kumimoji="1" lang="ja-JP" altLang="en-US" sz="3200"/>
              <a:t>実際に皆さんでシュミレーションを行いましょう！</a:t>
            </a:r>
          </a:p>
        </p:txBody>
      </p:sp>
      <p:sp>
        <p:nvSpPr>
          <p:cNvPr id="5" name="テキスト ボックス 4">
            <a:extLst>
              <a:ext uri="{FF2B5EF4-FFF2-40B4-BE49-F238E27FC236}">
                <a16:creationId xmlns:a16="http://schemas.microsoft.com/office/drawing/2014/main" id="{76692D68-B989-A443-95BE-1AB6D424CF2E}"/>
              </a:ext>
            </a:extLst>
          </p:cNvPr>
          <p:cNvSpPr txBox="1"/>
          <p:nvPr/>
        </p:nvSpPr>
        <p:spPr>
          <a:xfrm>
            <a:off x="1004322" y="2875002"/>
            <a:ext cx="11187678" cy="1107996"/>
          </a:xfrm>
          <a:prstGeom prst="rect">
            <a:avLst/>
          </a:prstGeom>
          <a:noFill/>
        </p:spPr>
        <p:txBody>
          <a:bodyPr wrap="none" rtlCol="0">
            <a:spAutoFit/>
          </a:bodyPr>
          <a:lstStyle/>
          <a:p>
            <a:r>
              <a:rPr kumimoji="1" lang="ja-JP" altLang="en-US" sz="6600"/>
              <a:t>ここ</a:t>
            </a:r>
            <a:r>
              <a:rPr lang="ja-JP" altLang="en-US" sz="6600"/>
              <a:t>はこちらで作成します。</a:t>
            </a:r>
            <a:endParaRPr kumimoji="1" lang="ja-JP" altLang="en-US" sz="6600"/>
          </a:p>
        </p:txBody>
      </p:sp>
    </p:spTree>
    <p:extLst>
      <p:ext uri="{BB962C8B-B14F-4D97-AF65-F5344CB8AC3E}">
        <p14:creationId xmlns:p14="http://schemas.microsoft.com/office/powerpoint/2010/main" val="1450611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C708F517-D457-9042-9DA1-6405C68F3F88}"/>
              </a:ext>
            </a:extLst>
          </p:cNvPr>
          <p:cNvSpPr txBox="1"/>
          <p:nvPr/>
        </p:nvSpPr>
        <p:spPr>
          <a:xfrm>
            <a:off x="0" y="209005"/>
            <a:ext cx="3416320" cy="523220"/>
          </a:xfrm>
          <a:prstGeom prst="rect">
            <a:avLst/>
          </a:prstGeom>
          <a:noFill/>
        </p:spPr>
        <p:txBody>
          <a:bodyPr wrap="none" rtlCol="0">
            <a:spAutoFit/>
          </a:bodyPr>
          <a:lstStyle/>
          <a:p>
            <a:r>
              <a:rPr kumimoji="1" lang="ja-JP" altLang="en-US" sz="2800"/>
              <a:t>■その他の注意事項</a:t>
            </a:r>
          </a:p>
        </p:txBody>
      </p:sp>
      <p:sp>
        <p:nvSpPr>
          <p:cNvPr id="3" name="テキスト ボックス 2">
            <a:extLst>
              <a:ext uri="{FF2B5EF4-FFF2-40B4-BE49-F238E27FC236}">
                <a16:creationId xmlns:a16="http://schemas.microsoft.com/office/drawing/2014/main" id="{30A42D8E-4D92-4B42-9A3C-2F364E6389DF}"/>
              </a:ext>
            </a:extLst>
          </p:cNvPr>
          <p:cNvSpPr txBox="1"/>
          <p:nvPr/>
        </p:nvSpPr>
        <p:spPr>
          <a:xfrm>
            <a:off x="470263" y="914752"/>
            <a:ext cx="2031325" cy="369332"/>
          </a:xfrm>
          <a:prstGeom prst="rect">
            <a:avLst/>
          </a:prstGeom>
          <a:noFill/>
        </p:spPr>
        <p:txBody>
          <a:bodyPr wrap="none" rtlCol="0">
            <a:spAutoFit/>
          </a:bodyPr>
          <a:lstStyle/>
          <a:p>
            <a:r>
              <a:rPr kumimoji="1" lang="ja-JP" altLang="en-US"/>
              <a:t>■待機中の注意点</a:t>
            </a:r>
            <a:endParaRPr kumimoji="1" lang="en-US" altLang="ja-JP" dirty="0"/>
          </a:p>
        </p:txBody>
      </p:sp>
      <p:sp>
        <p:nvSpPr>
          <p:cNvPr id="4" name="テキスト ボックス 3">
            <a:extLst>
              <a:ext uri="{FF2B5EF4-FFF2-40B4-BE49-F238E27FC236}">
                <a16:creationId xmlns:a16="http://schemas.microsoft.com/office/drawing/2014/main" id="{4C9F3BE2-606C-8A41-B070-15981974E2A7}"/>
              </a:ext>
            </a:extLst>
          </p:cNvPr>
          <p:cNvSpPr txBox="1"/>
          <p:nvPr/>
        </p:nvSpPr>
        <p:spPr>
          <a:xfrm>
            <a:off x="470263" y="1284084"/>
            <a:ext cx="10868297" cy="923330"/>
          </a:xfrm>
          <a:prstGeom prst="rect">
            <a:avLst/>
          </a:prstGeom>
          <a:noFill/>
        </p:spPr>
        <p:txBody>
          <a:bodyPr wrap="square" rtlCol="0">
            <a:spAutoFit/>
          </a:bodyPr>
          <a:lstStyle/>
          <a:p>
            <a:r>
              <a:rPr kumimoji="1" lang="ja-JP" altLang="en-US"/>
              <a:t>●極力お客様に呼ばれる前にこちらからお声がけしましょう。</a:t>
            </a:r>
            <a:endParaRPr kumimoji="1" lang="en-US" altLang="ja-JP" dirty="0"/>
          </a:p>
          <a:p>
            <a:r>
              <a:rPr lang="ja-JP" altLang="en-US"/>
              <a:t>●待機中、髪や顔を触ったり、何かにもたれたりしないように</a:t>
            </a:r>
            <a:endParaRPr lang="en-US" altLang="ja-JP" dirty="0"/>
          </a:p>
          <a:p>
            <a:r>
              <a:rPr kumimoji="1" lang="ja-JP" altLang="en-US"/>
              <a:t>常にお客様から「見られている」という意識を持ってください。</a:t>
            </a:r>
          </a:p>
        </p:txBody>
      </p:sp>
      <p:sp>
        <p:nvSpPr>
          <p:cNvPr id="5" name="テキスト ボックス 4">
            <a:extLst>
              <a:ext uri="{FF2B5EF4-FFF2-40B4-BE49-F238E27FC236}">
                <a16:creationId xmlns:a16="http://schemas.microsoft.com/office/drawing/2014/main" id="{538DA21E-4410-C94F-956B-DEB405E98AAC}"/>
              </a:ext>
            </a:extLst>
          </p:cNvPr>
          <p:cNvSpPr txBox="1"/>
          <p:nvPr/>
        </p:nvSpPr>
        <p:spPr>
          <a:xfrm>
            <a:off x="470263" y="2615726"/>
            <a:ext cx="10868297" cy="923330"/>
          </a:xfrm>
          <a:prstGeom prst="rect">
            <a:avLst/>
          </a:prstGeom>
          <a:noFill/>
        </p:spPr>
        <p:txBody>
          <a:bodyPr wrap="square" rtlCol="0">
            <a:spAutoFit/>
          </a:bodyPr>
          <a:lstStyle/>
          <a:p>
            <a:r>
              <a:rPr kumimoji="1" lang="ja-JP" altLang="en-US"/>
              <a:t>●挨拶やお声がけはお客様に</a:t>
            </a:r>
            <a:endParaRPr kumimoji="1" lang="en-US" altLang="ja-JP" dirty="0"/>
          </a:p>
          <a:p>
            <a:r>
              <a:rPr lang="ja-JP" altLang="en-US"/>
              <a:t>●トラブルやクレーム（ご指摘）があった場合はすぐに社員に報告してください。</a:t>
            </a:r>
            <a:endParaRPr lang="en-US" altLang="ja-JP" dirty="0"/>
          </a:p>
          <a:p>
            <a:r>
              <a:rPr kumimoji="1" lang="ja-JP" altLang="en-US"/>
              <a:t>●手の空いた時間は店内・店外の清掃に努めてください。</a:t>
            </a:r>
            <a:endParaRPr kumimoji="1" lang="en-US" altLang="ja-JP" dirty="0"/>
          </a:p>
        </p:txBody>
      </p:sp>
      <p:sp>
        <p:nvSpPr>
          <p:cNvPr id="6" name="テキスト ボックス 5">
            <a:extLst>
              <a:ext uri="{FF2B5EF4-FFF2-40B4-BE49-F238E27FC236}">
                <a16:creationId xmlns:a16="http://schemas.microsoft.com/office/drawing/2014/main" id="{D2D99171-05CA-2647-B8ED-1E3CCCEEC088}"/>
              </a:ext>
            </a:extLst>
          </p:cNvPr>
          <p:cNvSpPr txBox="1"/>
          <p:nvPr/>
        </p:nvSpPr>
        <p:spPr>
          <a:xfrm>
            <a:off x="470262" y="2246394"/>
            <a:ext cx="2031325" cy="369332"/>
          </a:xfrm>
          <a:prstGeom prst="rect">
            <a:avLst/>
          </a:prstGeom>
          <a:noFill/>
        </p:spPr>
        <p:txBody>
          <a:bodyPr wrap="none" rtlCol="0">
            <a:spAutoFit/>
          </a:bodyPr>
          <a:lstStyle/>
          <a:p>
            <a:r>
              <a:rPr kumimoji="1" lang="ja-JP" altLang="en-US"/>
              <a:t>■その他の注意点</a:t>
            </a:r>
            <a:endParaRPr kumimoji="1" lang="en-US" altLang="ja-JP" dirty="0"/>
          </a:p>
        </p:txBody>
      </p:sp>
      <p:sp>
        <p:nvSpPr>
          <p:cNvPr id="7" name="テキスト ボックス 6">
            <a:extLst>
              <a:ext uri="{FF2B5EF4-FFF2-40B4-BE49-F238E27FC236}">
                <a16:creationId xmlns:a16="http://schemas.microsoft.com/office/drawing/2014/main" id="{82CCD238-8917-444B-9CEB-E0499112B19B}"/>
              </a:ext>
            </a:extLst>
          </p:cNvPr>
          <p:cNvSpPr txBox="1"/>
          <p:nvPr/>
        </p:nvSpPr>
        <p:spPr>
          <a:xfrm>
            <a:off x="470262" y="3707542"/>
            <a:ext cx="5493812" cy="2585323"/>
          </a:xfrm>
          <a:prstGeom prst="rect">
            <a:avLst/>
          </a:prstGeom>
          <a:noFill/>
        </p:spPr>
        <p:txBody>
          <a:bodyPr wrap="none" rtlCol="0">
            <a:spAutoFit/>
          </a:bodyPr>
          <a:lstStyle/>
          <a:p>
            <a:r>
              <a:rPr kumimoji="1" lang="ja-JP" altLang="en-US"/>
              <a:t>■接客以外の業務</a:t>
            </a:r>
            <a:endParaRPr kumimoji="1" lang="en-US" altLang="ja-JP" dirty="0"/>
          </a:p>
          <a:p>
            <a:r>
              <a:rPr lang="ja-JP" altLang="en-US"/>
              <a:t>●ドリンクの補充。賞味期限のチェック</a:t>
            </a:r>
            <a:endParaRPr lang="en-US" altLang="ja-JP" dirty="0"/>
          </a:p>
          <a:p>
            <a:r>
              <a:rPr lang="ja-JP" altLang="en-US"/>
              <a:t>●ホワイトボード・連絡事項の確認</a:t>
            </a:r>
            <a:endParaRPr lang="en-US" altLang="ja-JP" dirty="0"/>
          </a:p>
          <a:p>
            <a:r>
              <a:rPr lang="ja-JP" altLang="en-US"/>
              <a:t>●おしぼり・箸の補充</a:t>
            </a:r>
            <a:endParaRPr lang="en-US" altLang="ja-JP" dirty="0"/>
          </a:p>
          <a:p>
            <a:r>
              <a:rPr lang="ja-JP" altLang="en-US"/>
              <a:t>●トイレのチェック（最低一時間に一回）</a:t>
            </a:r>
            <a:endParaRPr lang="en-US" altLang="ja-JP" dirty="0"/>
          </a:p>
          <a:p>
            <a:r>
              <a:rPr lang="ja-JP" altLang="en-US"/>
              <a:t>●床・玄関周りのゴミを拾う</a:t>
            </a:r>
            <a:endParaRPr lang="en-US" altLang="ja-JP" dirty="0"/>
          </a:p>
          <a:p>
            <a:r>
              <a:rPr lang="ja-JP" altLang="en-US"/>
              <a:t>●空調管理。暑すぎたり寒すぎたりしていないか？</a:t>
            </a:r>
            <a:endParaRPr lang="en-US" altLang="ja-JP" dirty="0"/>
          </a:p>
          <a:p>
            <a:r>
              <a:rPr lang="ja-JP" altLang="en-US"/>
              <a:t>●ゴミ箱がいっぱいになっていれば回収する。</a:t>
            </a:r>
            <a:endParaRPr lang="en-US" altLang="ja-JP" dirty="0"/>
          </a:p>
          <a:p>
            <a:r>
              <a:rPr lang="ja-JP" altLang="en-US"/>
              <a:t>●洗い物をする。</a:t>
            </a:r>
            <a:endParaRPr lang="en-US" altLang="ja-JP" dirty="0"/>
          </a:p>
        </p:txBody>
      </p:sp>
    </p:spTree>
    <p:extLst>
      <p:ext uri="{BB962C8B-B14F-4D97-AF65-F5344CB8AC3E}">
        <p14:creationId xmlns:p14="http://schemas.microsoft.com/office/powerpoint/2010/main" val="32856602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a:extLst>
              <a:ext uri="{FF2B5EF4-FFF2-40B4-BE49-F238E27FC236}">
                <a16:creationId xmlns:a16="http://schemas.microsoft.com/office/drawing/2014/main" id="{BD74FA97-B1C2-9E46-A92F-5B4C29469FA4}"/>
              </a:ext>
            </a:extLst>
          </p:cNvPr>
          <p:cNvSpPr/>
          <p:nvPr/>
        </p:nvSpPr>
        <p:spPr>
          <a:xfrm>
            <a:off x="665018" y="720436"/>
            <a:ext cx="1302327" cy="540327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テキスト ボックス 2">
            <a:extLst>
              <a:ext uri="{FF2B5EF4-FFF2-40B4-BE49-F238E27FC236}">
                <a16:creationId xmlns:a16="http://schemas.microsoft.com/office/drawing/2014/main" id="{D0BBD579-2AD1-4747-B0B9-CC958FAD67CB}"/>
              </a:ext>
            </a:extLst>
          </p:cNvPr>
          <p:cNvSpPr txBox="1"/>
          <p:nvPr/>
        </p:nvSpPr>
        <p:spPr>
          <a:xfrm>
            <a:off x="819833" y="3203903"/>
            <a:ext cx="992695" cy="523220"/>
          </a:xfrm>
          <a:prstGeom prst="rect">
            <a:avLst/>
          </a:prstGeom>
          <a:noFill/>
        </p:spPr>
        <p:txBody>
          <a:bodyPr wrap="square" rtlCol="0">
            <a:spAutoFit/>
          </a:bodyPr>
          <a:lstStyle/>
          <a:p>
            <a:r>
              <a:rPr kumimoji="1" lang="ja-JP" altLang="en-US" sz="2800">
                <a:solidFill>
                  <a:schemeClr val="bg1"/>
                </a:solidFill>
              </a:rPr>
              <a:t>目次</a:t>
            </a:r>
          </a:p>
        </p:txBody>
      </p:sp>
    </p:spTree>
    <p:extLst>
      <p:ext uri="{BB962C8B-B14F-4D97-AF65-F5344CB8AC3E}">
        <p14:creationId xmlns:p14="http://schemas.microsoft.com/office/powerpoint/2010/main" val="26012687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1">
            <a:extLst>
              <a:ext uri="{FF2B5EF4-FFF2-40B4-BE49-F238E27FC236}">
                <a16:creationId xmlns:a16="http://schemas.microsoft.com/office/drawing/2014/main" id="{E20B531B-9A36-1D4E-BCF8-5BE941325DFB}"/>
              </a:ext>
            </a:extLst>
          </p:cNvPr>
          <p:cNvSpPr txBox="1">
            <a:spLocks/>
          </p:cNvSpPr>
          <p:nvPr/>
        </p:nvSpPr>
        <p:spPr>
          <a:xfrm>
            <a:off x="0" y="313510"/>
            <a:ext cx="10515600" cy="914400"/>
          </a:xfrm>
          <a:prstGeom prst="rect">
            <a:avLst/>
          </a:prstGeom>
        </p:spPr>
        <p:txBody>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a:solidFill>
                  <a:srgbClr val="00B050"/>
                </a:solidFill>
                <a:latin typeface="HGMaruGothicMPRO" panose="020F0600000000000000" pitchFamily="34" charset="-128"/>
                <a:ea typeface="HGMaruGothicMPRO" panose="020F0600000000000000" pitchFamily="34" charset="-128"/>
              </a:rPr>
              <a:t>■</a:t>
            </a:r>
            <a:r>
              <a:rPr lang="ja-JP" altLang="ja-JP" b="1"/>
              <a:t>最低限守るべき</a:t>
            </a:r>
            <a:r>
              <a:rPr lang="en-US" altLang="ja-JP" b="1" dirty="0"/>
              <a:t>3</a:t>
            </a:r>
            <a:r>
              <a:rPr lang="ja-JP" altLang="ja-JP" b="1"/>
              <a:t>大ルール</a:t>
            </a:r>
            <a:endParaRPr lang="ja-JP" altLang="ja-JP"/>
          </a:p>
        </p:txBody>
      </p:sp>
      <p:sp>
        <p:nvSpPr>
          <p:cNvPr id="4" name="テキスト ボックス 3">
            <a:extLst>
              <a:ext uri="{FF2B5EF4-FFF2-40B4-BE49-F238E27FC236}">
                <a16:creationId xmlns:a16="http://schemas.microsoft.com/office/drawing/2014/main" id="{BF12055E-B9EC-9F40-AAC2-803812BF30BA}"/>
              </a:ext>
            </a:extLst>
          </p:cNvPr>
          <p:cNvSpPr txBox="1"/>
          <p:nvPr/>
        </p:nvSpPr>
        <p:spPr>
          <a:xfrm>
            <a:off x="139582" y="1541417"/>
            <a:ext cx="11880175" cy="1107996"/>
          </a:xfrm>
          <a:prstGeom prst="rect">
            <a:avLst/>
          </a:prstGeom>
          <a:noFill/>
        </p:spPr>
        <p:txBody>
          <a:bodyPr wrap="none" rtlCol="0">
            <a:spAutoFit/>
          </a:bodyPr>
          <a:lstStyle/>
          <a:p>
            <a:r>
              <a:rPr lang="ja-JP" altLang="en-US" sz="2400" b="1"/>
              <a:t>■</a:t>
            </a:r>
            <a:r>
              <a:rPr lang="ja-JP" altLang="ja-JP" sz="2400" b="1"/>
              <a:t>「お店が混み合っている」「まだ新人だから」といった状況は、あくまでお店側の</a:t>
            </a:r>
            <a:endParaRPr lang="en-US" altLang="ja-JP" sz="2400" b="1" dirty="0"/>
          </a:p>
          <a:p>
            <a:r>
              <a:rPr lang="ja-JP" altLang="ja-JP" sz="2400" b="1"/>
              <a:t>事情です。どのような状況下であっても、常に下記の</a:t>
            </a:r>
            <a:r>
              <a:rPr lang="en-US" altLang="ja-JP" sz="2400" b="1" dirty="0"/>
              <a:t>3</a:t>
            </a:r>
            <a:r>
              <a:rPr lang="ja-JP" altLang="ja-JP" sz="2400" b="1"/>
              <a:t>点は順守</a:t>
            </a:r>
            <a:r>
              <a:rPr lang="ja-JP" altLang="en-US" sz="2400" b="1"/>
              <a:t>しましょう。</a:t>
            </a:r>
            <a:endParaRPr lang="ja-JP" altLang="ja-JP" sz="2400"/>
          </a:p>
          <a:p>
            <a:endParaRPr kumimoji="1" lang="ja-JP" altLang="en-US"/>
          </a:p>
        </p:txBody>
      </p:sp>
      <p:sp>
        <p:nvSpPr>
          <p:cNvPr id="7" name="正方形/長方形 6">
            <a:extLst>
              <a:ext uri="{FF2B5EF4-FFF2-40B4-BE49-F238E27FC236}">
                <a16:creationId xmlns:a16="http://schemas.microsoft.com/office/drawing/2014/main" id="{C9535751-1272-0240-8E6B-DC892B321939}"/>
              </a:ext>
            </a:extLst>
          </p:cNvPr>
          <p:cNvSpPr/>
          <p:nvPr/>
        </p:nvSpPr>
        <p:spPr>
          <a:xfrm>
            <a:off x="172243" y="3093552"/>
            <a:ext cx="376397" cy="21315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テキスト ボックス 7">
            <a:extLst>
              <a:ext uri="{FF2B5EF4-FFF2-40B4-BE49-F238E27FC236}">
                <a16:creationId xmlns:a16="http://schemas.microsoft.com/office/drawing/2014/main" id="{AECAB4ED-0AC4-6A4D-AB3C-4B6D8D4A33EF}"/>
              </a:ext>
            </a:extLst>
          </p:cNvPr>
          <p:cNvSpPr txBox="1"/>
          <p:nvPr/>
        </p:nvSpPr>
        <p:spPr>
          <a:xfrm>
            <a:off x="755964" y="2862505"/>
            <a:ext cx="10347465" cy="2507353"/>
          </a:xfrm>
          <a:prstGeom prst="rect">
            <a:avLst/>
          </a:prstGeom>
          <a:noFill/>
        </p:spPr>
        <p:txBody>
          <a:bodyPr wrap="square" rtlCol="0">
            <a:spAutoFit/>
          </a:bodyPr>
          <a:lstStyle/>
          <a:p>
            <a:pPr>
              <a:lnSpc>
                <a:spcPct val="150000"/>
              </a:lnSpc>
            </a:pPr>
            <a:r>
              <a:rPr lang="ja-JP" altLang="ja-JP" sz="3600" b="1"/>
              <a:t>常に笑顔で明るく対応する</a:t>
            </a:r>
            <a:endParaRPr lang="ja-JP" altLang="ja-JP" sz="3600"/>
          </a:p>
          <a:p>
            <a:pPr>
              <a:lnSpc>
                <a:spcPct val="150000"/>
              </a:lnSpc>
            </a:pPr>
            <a:r>
              <a:rPr lang="ja-JP" altLang="ja-JP" sz="3600" b="1"/>
              <a:t>はっきり聞き取れるよう、滑舌の良い声で話す</a:t>
            </a:r>
            <a:endParaRPr lang="ja-JP" altLang="ja-JP" sz="3600"/>
          </a:p>
          <a:p>
            <a:pPr>
              <a:lnSpc>
                <a:spcPct val="150000"/>
              </a:lnSpc>
            </a:pPr>
            <a:r>
              <a:rPr lang="ja-JP" altLang="ja-JP" sz="3600" b="1"/>
              <a:t>どんなタイミングでも丁寧に対応する</a:t>
            </a:r>
            <a:endParaRPr lang="ja-JP" altLang="ja-JP" sz="3600"/>
          </a:p>
        </p:txBody>
      </p:sp>
    </p:spTree>
    <p:extLst>
      <p:ext uri="{BB962C8B-B14F-4D97-AF65-F5344CB8AC3E}">
        <p14:creationId xmlns:p14="http://schemas.microsoft.com/office/powerpoint/2010/main" val="32122919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1">
            <a:extLst>
              <a:ext uri="{FF2B5EF4-FFF2-40B4-BE49-F238E27FC236}">
                <a16:creationId xmlns:a16="http://schemas.microsoft.com/office/drawing/2014/main" id="{842DAE33-4569-DC4A-AB70-6608F4C2842F}"/>
              </a:ext>
            </a:extLst>
          </p:cNvPr>
          <p:cNvSpPr txBox="1">
            <a:spLocks/>
          </p:cNvSpPr>
          <p:nvPr/>
        </p:nvSpPr>
        <p:spPr>
          <a:xfrm>
            <a:off x="0" y="290955"/>
            <a:ext cx="10515600" cy="914400"/>
          </a:xfrm>
          <a:prstGeom prst="rect">
            <a:avLst/>
          </a:prstGeom>
        </p:spPr>
        <p:txBody>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a:solidFill>
                  <a:srgbClr val="00B050"/>
                </a:solidFill>
                <a:latin typeface="HGMaruGothicMPRO" panose="020F0600000000000000" pitchFamily="34" charset="-128"/>
                <a:ea typeface="HGMaruGothicMPRO" panose="020F0600000000000000" pitchFamily="34" charset="-128"/>
              </a:rPr>
              <a:t>■</a:t>
            </a:r>
            <a:r>
              <a:rPr lang="ja-JP" altLang="en-US" b="1">
                <a:latin typeface="HGMaruGothicMPRO" panose="020F0600000000000000" pitchFamily="34" charset="-128"/>
                <a:ea typeface="HGMaruGothicMPRO" panose="020F0600000000000000" pitchFamily="34" charset="-128"/>
              </a:rPr>
              <a:t>コンセプト</a:t>
            </a:r>
            <a:endParaRPr lang="ja-JP" altLang="ja-JP"/>
          </a:p>
        </p:txBody>
      </p:sp>
      <p:sp>
        <p:nvSpPr>
          <p:cNvPr id="5" name="テキスト ボックス 4">
            <a:extLst>
              <a:ext uri="{FF2B5EF4-FFF2-40B4-BE49-F238E27FC236}">
                <a16:creationId xmlns:a16="http://schemas.microsoft.com/office/drawing/2014/main" id="{B2FA4837-770D-3747-A497-CD248D93FF5B}"/>
              </a:ext>
            </a:extLst>
          </p:cNvPr>
          <p:cNvSpPr txBox="1"/>
          <p:nvPr/>
        </p:nvSpPr>
        <p:spPr>
          <a:xfrm>
            <a:off x="570411" y="1430104"/>
            <a:ext cx="11051177" cy="1754326"/>
          </a:xfrm>
          <a:prstGeom prst="rect">
            <a:avLst/>
          </a:prstGeom>
          <a:noFill/>
        </p:spPr>
        <p:txBody>
          <a:bodyPr wrap="square" rtlCol="0">
            <a:spAutoFit/>
          </a:bodyPr>
          <a:lstStyle/>
          <a:p>
            <a:r>
              <a:rPr kumimoji="1" lang="ja-JP" altLang="en-US" sz="3600"/>
              <a:t>あああああああああああああああああああああああ</a:t>
            </a:r>
            <a:endParaRPr kumimoji="1" lang="en-US" altLang="ja-JP" sz="3600" dirty="0"/>
          </a:p>
          <a:p>
            <a:r>
              <a:rPr lang="ja-JP" altLang="en-US" sz="3600"/>
              <a:t>あああああああああああああああああああああああ（仮）</a:t>
            </a:r>
            <a:endParaRPr kumimoji="1" lang="ja-JP" altLang="en-US" sz="3600"/>
          </a:p>
        </p:txBody>
      </p:sp>
      <p:cxnSp>
        <p:nvCxnSpPr>
          <p:cNvPr id="13" name="直線コネクタ 12">
            <a:extLst>
              <a:ext uri="{FF2B5EF4-FFF2-40B4-BE49-F238E27FC236}">
                <a16:creationId xmlns:a16="http://schemas.microsoft.com/office/drawing/2014/main" id="{AB10CCE8-2131-0043-8B9A-294DE78C3691}"/>
              </a:ext>
            </a:extLst>
          </p:cNvPr>
          <p:cNvCxnSpPr/>
          <p:nvPr/>
        </p:nvCxnSpPr>
        <p:spPr>
          <a:xfrm>
            <a:off x="0" y="3629893"/>
            <a:ext cx="12192000" cy="0"/>
          </a:xfrm>
          <a:prstGeom prst="line">
            <a:avLst/>
          </a:prstGeom>
        </p:spPr>
        <p:style>
          <a:lnRef idx="3">
            <a:schemeClr val="accent6"/>
          </a:lnRef>
          <a:fillRef idx="0">
            <a:schemeClr val="accent6"/>
          </a:fillRef>
          <a:effectRef idx="2">
            <a:schemeClr val="accent6"/>
          </a:effectRef>
          <a:fontRef idx="minor">
            <a:schemeClr val="tx1"/>
          </a:fontRef>
        </p:style>
      </p:cxnSp>
      <p:sp>
        <p:nvSpPr>
          <p:cNvPr id="17" name="コンテンツ プレースホルダー 2">
            <a:extLst>
              <a:ext uri="{FF2B5EF4-FFF2-40B4-BE49-F238E27FC236}">
                <a16:creationId xmlns:a16="http://schemas.microsoft.com/office/drawing/2014/main" id="{CA98A155-F947-E54A-B4C1-77CDBA57F423}"/>
              </a:ext>
            </a:extLst>
          </p:cNvPr>
          <p:cNvSpPr txBox="1">
            <a:spLocks/>
          </p:cNvSpPr>
          <p:nvPr/>
        </p:nvSpPr>
        <p:spPr>
          <a:xfrm>
            <a:off x="0" y="3683024"/>
            <a:ext cx="11861073" cy="58224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Font typeface="Arial" panose="020B0604020202020204" pitchFamily="34" charset="0"/>
              <a:buNone/>
            </a:pPr>
            <a:r>
              <a:rPr lang="ja-JP" altLang="en-US" sz="2400"/>
              <a:t>■美味しい料理だけではなく「おもてなしの心を大切にします。</a:t>
            </a:r>
            <a:endParaRPr lang="en-US" altLang="ja-JP" sz="2400" dirty="0"/>
          </a:p>
          <a:p>
            <a:pPr marL="0" indent="0">
              <a:buFont typeface="Arial" panose="020B0604020202020204" pitchFamily="34" charset="0"/>
              <a:buNone/>
            </a:pPr>
            <a:endParaRPr lang="ja-JP" altLang="en-US" sz="2400"/>
          </a:p>
        </p:txBody>
      </p:sp>
      <p:sp>
        <p:nvSpPr>
          <p:cNvPr id="19" name="テキスト ボックス 18">
            <a:extLst>
              <a:ext uri="{FF2B5EF4-FFF2-40B4-BE49-F238E27FC236}">
                <a16:creationId xmlns:a16="http://schemas.microsoft.com/office/drawing/2014/main" id="{DF4DD009-9012-4E4F-AE0D-C3A87D324334}"/>
              </a:ext>
            </a:extLst>
          </p:cNvPr>
          <p:cNvSpPr txBox="1"/>
          <p:nvPr/>
        </p:nvSpPr>
        <p:spPr>
          <a:xfrm>
            <a:off x="330927" y="4088841"/>
            <a:ext cx="10802957" cy="646331"/>
          </a:xfrm>
          <a:prstGeom prst="rect">
            <a:avLst/>
          </a:prstGeom>
          <a:noFill/>
        </p:spPr>
        <p:txBody>
          <a:bodyPr wrap="none" rtlCol="0">
            <a:spAutoFit/>
          </a:bodyPr>
          <a:lstStyle/>
          <a:p>
            <a:r>
              <a:rPr lang="ja-JP" altLang="en-US"/>
              <a:t>●お客様のしてほしいことはないか？どうしたらもっと喜んでもらえるか？困っていることはないか？</a:t>
            </a:r>
            <a:endParaRPr lang="en-US" altLang="ja-JP" dirty="0"/>
          </a:p>
          <a:p>
            <a:r>
              <a:rPr lang="ja-JP" altLang="en-US"/>
              <a:t>　を常に意識しましょう</a:t>
            </a:r>
            <a:endParaRPr lang="en-US" altLang="ja-JP" dirty="0"/>
          </a:p>
        </p:txBody>
      </p:sp>
      <p:sp>
        <p:nvSpPr>
          <p:cNvPr id="20" name="コンテンツ プレースホルダー 2">
            <a:extLst>
              <a:ext uri="{FF2B5EF4-FFF2-40B4-BE49-F238E27FC236}">
                <a16:creationId xmlns:a16="http://schemas.microsoft.com/office/drawing/2014/main" id="{83FA37B9-BBC1-2B47-814C-2BDE604DFD66}"/>
              </a:ext>
            </a:extLst>
          </p:cNvPr>
          <p:cNvSpPr txBox="1">
            <a:spLocks/>
          </p:cNvSpPr>
          <p:nvPr/>
        </p:nvSpPr>
        <p:spPr>
          <a:xfrm>
            <a:off x="0" y="4712121"/>
            <a:ext cx="11861073" cy="58224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Font typeface="Arial" panose="020B0604020202020204" pitchFamily="34" charset="0"/>
              <a:buNone/>
            </a:pPr>
            <a:r>
              <a:rPr lang="ja-JP" altLang="en-US" sz="2400"/>
              <a:t>■お客様から「また来たい！」と思っていただけることが重要です。</a:t>
            </a:r>
            <a:endParaRPr lang="en-US" altLang="ja-JP" sz="2400" dirty="0"/>
          </a:p>
          <a:p>
            <a:pPr marL="0" indent="0">
              <a:buFont typeface="Arial" panose="020B0604020202020204" pitchFamily="34" charset="0"/>
              <a:buNone/>
            </a:pPr>
            <a:endParaRPr lang="ja-JP" altLang="en-US" sz="2400"/>
          </a:p>
        </p:txBody>
      </p:sp>
      <p:sp>
        <p:nvSpPr>
          <p:cNvPr id="22" name="テキスト ボックス 21">
            <a:extLst>
              <a:ext uri="{FF2B5EF4-FFF2-40B4-BE49-F238E27FC236}">
                <a16:creationId xmlns:a16="http://schemas.microsoft.com/office/drawing/2014/main" id="{BC3EFD6B-CFBA-8E41-B9FF-45B9D1A60A31}"/>
              </a:ext>
            </a:extLst>
          </p:cNvPr>
          <p:cNvSpPr txBox="1"/>
          <p:nvPr/>
        </p:nvSpPr>
        <p:spPr>
          <a:xfrm>
            <a:off x="330926" y="5113280"/>
            <a:ext cx="8263801" cy="369332"/>
          </a:xfrm>
          <a:prstGeom prst="rect">
            <a:avLst/>
          </a:prstGeom>
          <a:noFill/>
        </p:spPr>
        <p:txBody>
          <a:bodyPr wrap="none" rtlCol="0">
            <a:spAutoFit/>
          </a:bodyPr>
          <a:lstStyle/>
          <a:p>
            <a:r>
              <a:rPr lang="ja-JP" altLang="en-US"/>
              <a:t>●自分が「また来たい！」と思えるサービスや空間づくりを心がけましょう。</a:t>
            </a:r>
            <a:endParaRPr lang="en-US" altLang="ja-JP" dirty="0"/>
          </a:p>
        </p:txBody>
      </p:sp>
      <p:sp>
        <p:nvSpPr>
          <p:cNvPr id="23" name="コンテンツ プレースホルダー 2">
            <a:extLst>
              <a:ext uri="{FF2B5EF4-FFF2-40B4-BE49-F238E27FC236}">
                <a16:creationId xmlns:a16="http://schemas.microsoft.com/office/drawing/2014/main" id="{C5FD0003-6974-F14A-BB59-456CC042E319}"/>
              </a:ext>
            </a:extLst>
          </p:cNvPr>
          <p:cNvSpPr txBox="1">
            <a:spLocks/>
          </p:cNvSpPr>
          <p:nvPr/>
        </p:nvSpPr>
        <p:spPr>
          <a:xfrm>
            <a:off x="-2" y="5553294"/>
            <a:ext cx="11861073" cy="58224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Font typeface="Arial" panose="020B0604020202020204" pitchFamily="34" charset="0"/>
              <a:buNone/>
            </a:pPr>
            <a:r>
              <a:rPr lang="ja-JP" altLang="en-US" sz="2400"/>
              <a:t>■居心地の良い空間作りのために、清潔は非常に大切です。</a:t>
            </a:r>
            <a:endParaRPr lang="en-US" altLang="ja-JP" sz="2400" dirty="0"/>
          </a:p>
          <a:p>
            <a:pPr marL="0" indent="0">
              <a:buFont typeface="Arial" panose="020B0604020202020204" pitchFamily="34" charset="0"/>
              <a:buNone/>
            </a:pPr>
            <a:endParaRPr lang="ja-JP" altLang="en-US" sz="2400"/>
          </a:p>
        </p:txBody>
      </p:sp>
      <p:sp>
        <p:nvSpPr>
          <p:cNvPr id="24" name="テキスト ボックス 23">
            <a:extLst>
              <a:ext uri="{FF2B5EF4-FFF2-40B4-BE49-F238E27FC236}">
                <a16:creationId xmlns:a16="http://schemas.microsoft.com/office/drawing/2014/main" id="{B8F4677E-2310-5845-856B-0D429F3F72CB}"/>
              </a:ext>
            </a:extLst>
          </p:cNvPr>
          <p:cNvSpPr txBox="1"/>
          <p:nvPr/>
        </p:nvSpPr>
        <p:spPr>
          <a:xfrm>
            <a:off x="330926" y="5993676"/>
            <a:ext cx="11033790" cy="923330"/>
          </a:xfrm>
          <a:prstGeom prst="rect">
            <a:avLst/>
          </a:prstGeom>
          <a:noFill/>
        </p:spPr>
        <p:txBody>
          <a:bodyPr wrap="none" rtlCol="0">
            <a:spAutoFit/>
          </a:bodyPr>
          <a:lstStyle/>
          <a:p>
            <a:r>
              <a:rPr lang="ja-JP" altLang="en-US"/>
              <a:t>●手の開いてる時は、極力目立たないようホールやフロント、キッチン周りの清掃に取り組みましょう。</a:t>
            </a:r>
            <a:endParaRPr lang="en-US" altLang="ja-JP" dirty="0"/>
          </a:p>
          <a:p>
            <a:r>
              <a:rPr lang="ja-JP" altLang="en-US"/>
              <a:t>●床に落ちているゴミは常に拾いましょう。</a:t>
            </a:r>
            <a:endParaRPr lang="en-US" altLang="ja-JP" dirty="0"/>
          </a:p>
          <a:p>
            <a:r>
              <a:rPr lang="ja-JP" altLang="en-US"/>
              <a:t>●使ったものはもとの場所に戻す。整理整頓を心がけましょう</a:t>
            </a:r>
            <a:endParaRPr lang="en-US" altLang="ja-JP" dirty="0"/>
          </a:p>
        </p:txBody>
      </p:sp>
    </p:spTree>
    <p:extLst>
      <p:ext uri="{BB962C8B-B14F-4D97-AF65-F5344CB8AC3E}">
        <p14:creationId xmlns:p14="http://schemas.microsoft.com/office/powerpoint/2010/main" val="2807233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1">
            <a:extLst>
              <a:ext uri="{FF2B5EF4-FFF2-40B4-BE49-F238E27FC236}">
                <a16:creationId xmlns:a16="http://schemas.microsoft.com/office/drawing/2014/main" id="{ADAD537E-1548-764F-887F-D5881566A954}"/>
              </a:ext>
            </a:extLst>
          </p:cNvPr>
          <p:cNvSpPr txBox="1">
            <a:spLocks/>
          </p:cNvSpPr>
          <p:nvPr/>
        </p:nvSpPr>
        <p:spPr>
          <a:xfrm>
            <a:off x="0" y="313510"/>
            <a:ext cx="10515600" cy="914400"/>
          </a:xfrm>
          <a:prstGeom prst="rect">
            <a:avLst/>
          </a:prstGeom>
        </p:spPr>
        <p:txBody>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a:solidFill>
                  <a:srgbClr val="00B050"/>
                </a:solidFill>
                <a:latin typeface="HGMaruGothicMPRO" panose="020F0600000000000000" pitchFamily="34" charset="-128"/>
                <a:ea typeface="HGMaruGothicMPRO" panose="020F0600000000000000" pitchFamily="34" charset="-128"/>
              </a:rPr>
              <a:t>■</a:t>
            </a:r>
            <a:r>
              <a:rPr lang="ja-JP" altLang="en-US" b="1">
                <a:solidFill>
                  <a:srgbClr val="00B050"/>
                </a:solidFill>
                <a:latin typeface="HGMaruGothicMPRO" panose="020F0600000000000000" pitchFamily="34" charset="-128"/>
                <a:ea typeface="HGMaruGothicMPRO" panose="020F0600000000000000" pitchFamily="34" charset="-128"/>
              </a:rPr>
              <a:t>就業ルール</a:t>
            </a:r>
            <a:endParaRPr lang="ja-JP" altLang="ja-JP"/>
          </a:p>
        </p:txBody>
      </p:sp>
      <p:sp>
        <p:nvSpPr>
          <p:cNvPr id="5" name="コンテンツ プレースホルダー 2">
            <a:extLst>
              <a:ext uri="{FF2B5EF4-FFF2-40B4-BE49-F238E27FC236}">
                <a16:creationId xmlns:a16="http://schemas.microsoft.com/office/drawing/2014/main" id="{859F59E0-DB2F-3944-9D97-B0B44D2B58AC}"/>
              </a:ext>
            </a:extLst>
          </p:cNvPr>
          <p:cNvSpPr txBox="1">
            <a:spLocks/>
          </p:cNvSpPr>
          <p:nvPr/>
        </p:nvSpPr>
        <p:spPr>
          <a:xfrm>
            <a:off x="165463" y="1227910"/>
            <a:ext cx="11861073" cy="32609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Font typeface="Arial" panose="020B0604020202020204" pitchFamily="34" charset="0"/>
              <a:buNone/>
            </a:pPr>
            <a:r>
              <a:rPr lang="ja-JP" altLang="en-US" sz="2400"/>
              <a:t>■入店時・再入店時は必ず手洗い消毒を行ってください。</a:t>
            </a:r>
            <a:endParaRPr lang="en-US" altLang="ja-JP" sz="2400" dirty="0"/>
          </a:p>
          <a:p>
            <a:pPr marL="0" indent="0">
              <a:buFont typeface="Arial" panose="020B0604020202020204" pitchFamily="34" charset="0"/>
              <a:buNone/>
            </a:pPr>
            <a:r>
              <a:rPr lang="ja-JP" altLang="en-US" sz="2400"/>
              <a:t>■最低でも就業時間の１０分前に出勤し準備を行い。５分前にはタイムカードを打刻しホールに出てくるようにしてください。</a:t>
            </a:r>
            <a:endParaRPr lang="en-US" altLang="ja-JP" sz="2400" dirty="0"/>
          </a:p>
          <a:p>
            <a:pPr marL="0" indent="0">
              <a:buFont typeface="Arial" panose="020B0604020202020204" pitchFamily="34" charset="0"/>
              <a:buNone/>
            </a:pPr>
            <a:r>
              <a:rPr lang="ja-JP" altLang="en-US" sz="2400"/>
              <a:t>■髪型・ネイル・アクセサリーなどは社員の指示に従ってください。</a:t>
            </a:r>
            <a:endParaRPr lang="en-US" altLang="ja-JP" sz="2400" dirty="0"/>
          </a:p>
          <a:p>
            <a:pPr marL="0" indent="0">
              <a:buFont typeface="Arial" panose="020B0604020202020204" pitchFamily="34" charset="0"/>
              <a:buNone/>
            </a:pPr>
            <a:r>
              <a:rPr lang="ja-JP" altLang="en-US" sz="2400"/>
              <a:t>■ユニフォームは定期的に洗濯し綺麗にしてください。</a:t>
            </a:r>
            <a:endParaRPr lang="en-US" altLang="ja-JP" sz="2400" dirty="0"/>
          </a:p>
          <a:p>
            <a:pPr marL="0" indent="0">
              <a:buFont typeface="Arial" panose="020B0604020202020204" pitchFamily="34" charset="0"/>
              <a:buNone/>
            </a:pPr>
            <a:r>
              <a:rPr lang="ja-JP" altLang="en-US" sz="2400"/>
              <a:t>■シフト調整などの為、</a:t>
            </a:r>
            <a:r>
              <a:rPr lang="en-US" altLang="ja-JP" sz="2400" dirty="0"/>
              <a:t>LINE</a:t>
            </a:r>
            <a:r>
              <a:rPr lang="ja-JP" altLang="en-US" sz="2400"/>
              <a:t>グループ参加をお願いします。</a:t>
            </a:r>
            <a:endParaRPr lang="en-US" altLang="ja-JP" sz="2400" dirty="0"/>
          </a:p>
          <a:p>
            <a:pPr marL="0" indent="0">
              <a:buFont typeface="Arial" panose="020B0604020202020204" pitchFamily="34" charset="0"/>
              <a:buNone/>
            </a:pPr>
            <a:r>
              <a:rPr lang="ja-JP" altLang="en-US" sz="2400"/>
              <a:t>■就業中は必ずマスクを着用してください。</a:t>
            </a:r>
            <a:endParaRPr lang="en-US" altLang="ja-JP" sz="2400" dirty="0"/>
          </a:p>
          <a:p>
            <a:pPr marL="0" indent="0">
              <a:buFont typeface="Arial" panose="020B0604020202020204" pitchFamily="34" charset="0"/>
              <a:buNone/>
            </a:pPr>
            <a:endParaRPr lang="en-US" altLang="ja-JP" sz="2400" dirty="0"/>
          </a:p>
        </p:txBody>
      </p:sp>
      <p:sp>
        <p:nvSpPr>
          <p:cNvPr id="8" name="テキスト ボックス 7">
            <a:extLst>
              <a:ext uri="{FF2B5EF4-FFF2-40B4-BE49-F238E27FC236}">
                <a16:creationId xmlns:a16="http://schemas.microsoft.com/office/drawing/2014/main" id="{965814A5-976D-FB43-A7C5-F84E938C7941}"/>
              </a:ext>
            </a:extLst>
          </p:cNvPr>
          <p:cNvSpPr txBox="1"/>
          <p:nvPr/>
        </p:nvSpPr>
        <p:spPr>
          <a:xfrm>
            <a:off x="165463" y="5080107"/>
            <a:ext cx="10802957" cy="646331"/>
          </a:xfrm>
          <a:prstGeom prst="rect">
            <a:avLst/>
          </a:prstGeom>
          <a:noFill/>
        </p:spPr>
        <p:txBody>
          <a:bodyPr wrap="none" rtlCol="0">
            <a:spAutoFit/>
          </a:bodyPr>
          <a:lstStyle/>
          <a:p>
            <a:r>
              <a:rPr lang="en-US" altLang="ja-JP" dirty="0"/>
              <a:t>※</a:t>
            </a:r>
            <a:r>
              <a:rPr lang="ja-JP" altLang="en-US"/>
              <a:t>スタッフ全員のルール徹底が必要です。今後ルール違反に伴いルールを厳しくする必要がないよう</a:t>
            </a:r>
            <a:endParaRPr lang="en-US" altLang="ja-JP" dirty="0"/>
          </a:p>
          <a:p>
            <a:r>
              <a:rPr lang="ja-JP" altLang="en-US"/>
              <a:t>みんなで気持ちよく働ける職場環境を目指しましょう。</a:t>
            </a:r>
            <a:endParaRPr lang="en-US" altLang="ja-JP" dirty="0"/>
          </a:p>
        </p:txBody>
      </p:sp>
    </p:spTree>
    <p:extLst>
      <p:ext uri="{BB962C8B-B14F-4D97-AF65-F5344CB8AC3E}">
        <p14:creationId xmlns:p14="http://schemas.microsoft.com/office/powerpoint/2010/main" val="34670196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A7182F2D-7ACD-2549-AF30-75C5012BA01B}"/>
              </a:ext>
            </a:extLst>
          </p:cNvPr>
          <p:cNvPicPr>
            <a:picLocks noChangeAspect="1"/>
          </p:cNvPicPr>
          <p:nvPr/>
        </p:nvPicPr>
        <p:blipFill rotWithShape="1">
          <a:blip r:embed="rId2"/>
          <a:srcRect l="4979" t="15261" r="80934" b="15823"/>
          <a:stretch/>
        </p:blipFill>
        <p:spPr>
          <a:xfrm>
            <a:off x="1211856" y="1000434"/>
            <a:ext cx="1520328" cy="5721235"/>
          </a:xfrm>
          <a:prstGeom prst="rect">
            <a:avLst/>
          </a:prstGeom>
        </p:spPr>
      </p:pic>
      <p:sp>
        <p:nvSpPr>
          <p:cNvPr id="6" name="テキスト ボックス 5">
            <a:extLst>
              <a:ext uri="{FF2B5EF4-FFF2-40B4-BE49-F238E27FC236}">
                <a16:creationId xmlns:a16="http://schemas.microsoft.com/office/drawing/2014/main" id="{098A7763-7F37-CE4D-8F29-229040F985FA}"/>
              </a:ext>
            </a:extLst>
          </p:cNvPr>
          <p:cNvSpPr txBox="1"/>
          <p:nvPr/>
        </p:nvSpPr>
        <p:spPr>
          <a:xfrm>
            <a:off x="275422" y="264405"/>
            <a:ext cx="3800819" cy="523220"/>
          </a:xfrm>
          <a:prstGeom prst="rect">
            <a:avLst/>
          </a:prstGeom>
          <a:noFill/>
        </p:spPr>
        <p:txBody>
          <a:bodyPr wrap="square" rtlCol="0">
            <a:spAutoFit/>
          </a:bodyPr>
          <a:lstStyle/>
          <a:p>
            <a:r>
              <a:rPr lang="ja-JP" altLang="en-US" sz="2800"/>
              <a:t>■身だしなみのルール</a:t>
            </a:r>
            <a:endParaRPr kumimoji="1" lang="ja-JP" altLang="en-US" sz="2800"/>
          </a:p>
        </p:txBody>
      </p:sp>
      <p:sp>
        <p:nvSpPr>
          <p:cNvPr id="9" name="テキスト ボックス 8">
            <a:extLst>
              <a:ext uri="{FF2B5EF4-FFF2-40B4-BE49-F238E27FC236}">
                <a16:creationId xmlns:a16="http://schemas.microsoft.com/office/drawing/2014/main" id="{17813D31-0A81-CD45-9E6C-91F42496A4B9}"/>
              </a:ext>
            </a:extLst>
          </p:cNvPr>
          <p:cNvSpPr txBox="1"/>
          <p:nvPr/>
        </p:nvSpPr>
        <p:spPr>
          <a:xfrm>
            <a:off x="3733894" y="834053"/>
            <a:ext cx="2484026" cy="369332"/>
          </a:xfrm>
          <a:prstGeom prst="rect">
            <a:avLst/>
          </a:prstGeom>
          <a:noFill/>
        </p:spPr>
        <p:txBody>
          <a:bodyPr wrap="square" rtlCol="0">
            <a:spAutoFit/>
          </a:bodyPr>
          <a:lstStyle/>
          <a:p>
            <a:r>
              <a:rPr kumimoji="1" lang="ja-JP" altLang="en-US"/>
              <a:t>髪色は、黒または茶色</a:t>
            </a:r>
          </a:p>
        </p:txBody>
      </p:sp>
      <p:sp>
        <p:nvSpPr>
          <p:cNvPr id="10" name="テキスト ボックス 9">
            <a:extLst>
              <a:ext uri="{FF2B5EF4-FFF2-40B4-BE49-F238E27FC236}">
                <a16:creationId xmlns:a16="http://schemas.microsoft.com/office/drawing/2014/main" id="{91B73244-E3DD-3249-B50C-02463FAD138D}"/>
              </a:ext>
            </a:extLst>
          </p:cNvPr>
          <p:cNvSpPr txBox="1"/>
          <p:nvPr/>
        </p:nvSpPr>
        <p:spPr>
          <a:xfrm>
            <a:off x="3723701" y="1715163"/>
            <a:ext cx="6830457" cy="369332"/>
          </a:xfrm>
          <a:prstGeom prst="rect">
            <a:avLst/>
          </a:prstGeom>
          <a:noFill/>
        </p:spPr>
        <p:txBody>
          <a:bodyPr wrap="square" rtlCol="0">
            <a:spAutoFit/>
          </a:bodyPr>
          <a:lstStyle/>
          <a:p>
            <a:r>
              <a:rPr kumimoji="1" lang="ja-JP" altLang="en-US"/>
              <a:t>髪が肩につく場合は、髪ゴムを用いて後ろに一つにまとめる</a:t>
            </a:r>
          </a:p>
        </p:txBody>
      </p:sp>
      <p:sp>
        <p:nvSpPr>
          <p:cNvPr id="11" name="テキスト ボックス 10">
            <a:extLst>
              <a:ext uri="{FF2B5EF4-FFF2-40B4-BE49-F238E27FC236}">
                <a16:creationId xmlns:a16="http://schemas.microsoft.com/office/drawing/2014/main" id="{010FF742-60F3-4248-A14E-4E19DB312C0E}"/>
              </a:ext>
            </a:extLst>
          </p:cNvPr>
          <p:cNvSpPr txBox="1"/>
          <p:nvPr/>
        </p:nvSpPr>
        <p:spPr>
          <a:xfrm>
            <a:off x="3602515" y="2268889"/>
            <a:ext cx="4814372" cy="646331"/>
          </a:xfrm>
          <a:prstGeom prst="rect">
            <a:avLst/>
          </a:prstGeom>
          <a:noFill/>
        </p:spPr>
        <p:txBody>
          <a:bodyPr wrap="square" rtlCol="0">
            <a:spAutoFit/>
          </a:bodyPr>
          <a:lstStyle/>
          <a:p>
            <a:r>
              <a:rPr kumimoji="1" lang="ja-JP" altLang="en-US"/>
              <a:t>イヤリング、ピアス、ネックレスは外す</a:t>
            </a:r>
            <a:endParaRPr kumimoji="1" lang="en-US" altLang="ja-JP" dirty="0"/>
          </a:p>
          <a:p>
            <a:r>
              <a:rPr lang="en-US" altLang="ja-JP" dirty="0"/>
              <a:t>(</a:t>
            </a:r>
            <a:r>
              <a:rPr lang="ja-JP" altLang="en-US"/>
              <a:t>食品混入を防ぐため</a:t>
            </a:r>
            <a:r>
              <a:rPr lang="en-US" altLang="ja-JP" dirty="0"/>
              <a:t>)</a:t>
            </a:r>
            <a:endParaRPr kumimoji="1" lang="ja-JP" altLang="en-US"/>
          </a:p>
        </p:txBody>
      </p:sp>
      <p:sp>
        <p:nvSpPr>
          <p:cNvPr id="12" name="テキスト ボックス 11">
            <a:extLst>
              <a:ext uri="{FF2B5EF4-FFF2-40B4-BE49-F238E27FC236}">
                <a16:creationId xmlns:a16="http://schemas.microsoft.com/office/drawing/2014/main" id="{04E3B987-C3D6-AE4B-ABE3-8FEF687694D3}"/>
              </a:ext>
            </a:extLst>
          </p:cNvPr>
          <p:cNvSpPr txBox="1"/>
          <p:nvPr/>
        </p:nvSpPr>
        <p:spPr>
          <a:xfrm>
            <a:off x="3602515" y="6121506"/>
            <a:ext cx="4814372" cy="369332"/>
          </a:xfrm>
          <a:prstGeom prst="rect">
            <a:avLst/>
          </a:prstGeom>
          <a:noFill/>
        </p:spPr>
        <p:txBody>
          <a:bodyPr wrap="square" rtlCol="0">
            <a:spAutoFit/>
          </a:bodyPr>
          <a:lstStyle/>
          <a:p>
            <a:r>
              <a:rPr kumimoji="1" lang="ja-JP" altLang="en-US"/>
              <a:t>靴は・・・</a:t>
            </a:r>
          </a:p>
        </p:txBody>
      </p:sp>
      <p:sp>
        <p:nvSpPr>
          <p:cNvPr id="13" name="テキスト ボックス 12">
            <a:extLst>
              <a:ext uri="{FF2B5EF4-FFF2-40B4-BE49-F238E27FC236}">
                <a16:creationId xmlns:a16="http://schemas.microsoft.com/office/drawing/2014/main" id="{ADE4E7EE-8853-CA45-8387-789BA46E9EAE}"/>
              </a:ext>
            </a:extLst>
          </p:cNvPr>
          <p:cNvSpPr txBox="1"/>
          <p:nvPr/>
        </p:nvSpPr>
        <p:spPr>
          <a:xfrm>
            <a:off x="3602515" y="3537887"/>
            <a:ext cx="4814372" cy="646331"/>
          </a:xfrm>
          <a:prstGeom prst="rect">
            <a:avLst/>
          </a:prstGeom>
          <a:noFill/>
        </p:spPr>
        <p:txBody>
          <a:bodyPr wrap="square" rtlCol="0">
            <a:spAutoFit/>
          </a:bodyPr>
          <a:lstStyle/>
          <a:p>
            <a:r>
              <a:rPr kumimoji="1" lang="ja-JP" altLang="en-US"/>
              <a:t>制服は、着崩さない</a:t>
            </a:r>
            <a:endParaRPr kumimoji="1" lang="en-US" altLang="ja-JP" dirty="0"/>
          </a:p>
          <a:p>
            <a:r>
              <a:rPr lang="en-US" altLang="ja-JP" dirty="0"/>
              <a:t>(</a:t>
            </a:r>
            <a:r>
              <a:rPr lang="ja-JP" altLang="en-US"/>
              <a:t>制服が決まり次第、追記する</a:t>
            </a:r>
            <a:r>
              <a:rPr lang="en-US" altLang="ja-JP" dirty="0"/>
              <a:t>)</a:t>
            </a:r>
            <a:endParaRPr kumimoji="1" lang="ja-JP" altLang="en-US"/>
          </a:p>
        </p:txBody>
      </p:sp>
      <p:cxnSp>
        <p:nvCxnSpPr>
          <p:cNvPr id="18" name="直線コネクタ 17">
            <a:extLst>
              <a:ext uri="{FF2B5EF4-FFF2-40B4-BE49-F238E27FC236}">
                <a16:creationId xmlns:a16="http://schemas.microsoft.com/office/drawing/2014/main" id="{AAB076B0-98E3-9347-8F7F-2C3FF0EF65FE}"/>
              </a:ext>
            </a:extLst>
          </p:cNvPr>
          <p:cNvCxnSpPr/>
          <p:nvPr/>
        </p:nvCxnSpPr>
        <p:spPr>
          <a:xfrm flipV="1">
            <a:off x="2489812" y="1000434"/>
            <a:ext cx="330506" cy="34397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直線コネクタ 19">
            <a:extLst>
              <a:ext uri="{FF2B5EF4-FFF2-40B4-BE49-F238E27FC236}">
                <a16:creationId xmlns:a16="http://schemas.microsoft.com/office/drawing/2014/main" id="{60DE64F5-4154-AF46-A538-CCD058E1BD2F}"/>
              </a:ext>
            </a:extLst>
          </p:cNvPr>
          <p:cNvCxnSpPr>
            <a:cxnSpLocks/>
          </p:cNvCxnSpPr>
          <p:nvPr/>
        </p:nvCxnSpPr>
        <p:spPr>
          <a:xfrm>
            <a:off x="2820318" y="1000434"/>
            <a:ext cx="90338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直線コネクタ 25">
            <a:extLst>
              <a:ext uri="{FF2B5EF4-FFF2-40B4-BE49-F238E27FC236}">
                <a16:creationId xmlns:a16="http://schemas.microsoft.com/office/drawing/2014/main" id="{A07BEB26-DDBB-5A44-BAD8-133EF99FA287}"/>
              </a:ext>
            </a:extLst>
          </p:cNvPr>
          <p:cNvCxnSpPr>
            <a:cxnSpLocks/>
          </p:cNvCxnSpPr>
          <p:nvPr/>
        </p:nvCxnSpPr>
        <p:spPr>
          <a:xfrm>
            <a:off x="2412694" y="2084495"/>
            <a:ext cx="85931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直線コネクタ 27">
            <a:extLst>
              <a:ext uri="{FF2B5EF4-FFF2-40B4-BE49-F238E27FC236}">
                <a16:creationId xmlns:a16="http://schemas.microsoft.com/office/drawing/2014/main" id="{3AC3B08F-E13E-C440-8492-6F8FAE34B664}"/>
              </a:ext>
            </a:extLst>
          </p:cNvPr>
          <p:cNvCxnSpPr>
            <a:cxnSpLocks/>
          </p:cNvCxnSpPr>
          <p:nvPr/>
        </p:nvCxnSpPr>
        <p:spPr>
          <a:xfrm flipV="1">
            <a:off x="3272009" y="1899829"/>
            <a:ext cx="451692" cy="18466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直線コネクタ 30">
            <a:extLst>
              <a:ext uri="{FF2B5EF4-FFF2-40B4-BE49-F238E27FC236}">
                <a16:creationId xmlns:a16="http://schemas.microsoft.com/office/drawing/2014/main" id="{5417EC6E-3600-2D45-9556-14B795E52CAD}"/>
              </a:ext>
            </a:extLst>
          </p:cNvPr>
          <p:cNvCxnSpPr/>
          <p:nvPr/>
        </p:nvCxnSpPr>
        <p:spPr>
          <a:xfrm>
            <a:off x="2175831" y="2268889"/>
            <a:ext cx="1426684" cy="17713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直線コネクタ 32">
            <a:extLst>
              <a:ext uri="{FF2B5EF4-FFF2-40B4-BE49-F238E27FC236}">
                <a16:creationId xmlns:a16="http://schemas.microsoft.com/office/drawing/2014/main" id="{87694697-7F3E-0B4D-9DEC-356E043ACD90}"/>
              </a:ext>
            </a:extLst>
          </p:cNvPr>
          <p:cNvCxnSpPr/>
          <p:nvPr/>
        </p:nvCxnSpPr>
        <p:spPr>
          <a:xfrm>
            <a:off x="2583180" y="3730949"/>
            <a:ext cx="101933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4" name="テキスト ボックス 33">
            <a:extLst>
              <a:ext uri="{FF2B5EF4-FFF2-40B4-BE49-F238E27FC236}">
                <a16:creationId xmlns:a16="http://schemas.microsoft.com/office/drawing/2014/main" id="{29B5B074-7FFF-2A4C-AB27-51EFC13F408D}"/>
              </a:ext>
            </a:extLst>
          </p:cNvPr>
          <p:cNvSpPr txBox="1"/>
          <p:nvPr/>
        </p:nvSpPr>
        <p:spPr>
          <a:xfrm>
            <a:off x="3602514" y="4279896"/>
            <a:ext cx="7273467" cy="923330"/>
          </a:xfrm>
          <a:prstGeom prst="rect">
            <a:avLst/>
          </a:prstGeom>
          <a:noFill/>
        </p:spPr>
        <p:txBody>
          <a:bodyPr wrap="square" rtlCol="0">
            <a:spAutoFit/>
          </a:bodyPr>
          <a:lstStyle/>
          <a:p>
            <a:r>
              <a:rPr kumimoji="1" lang="ja-JP" altLang="en-US"/>
              <a:t>ネイルは、クリアのみ可</a:t>
            </a:r>
            <a:r>
              <a:rPr kumimoji="1" lang="en-US" altLang="ja-JP" dirty="0"/>
              <a:t>(</a:t>
            </a:r>
            <a:r>
              <a:rPr kumimoji="1" lang="ja-JP" altLang="en-US"/>
              <a:t>ネイルストーン・スカルプ不可</a:t>
            </a:r>
            <a:r>
              <a:rPr kumimoji="1" lang="en-US" altLang="ja-JP" dirty="0"/>
              <a:t>)</a:t>
            </a:r>
          </a:p>
          <a:p>
            <a:r>
              <a:rPr kumimoji="1" lang="ja-JP" altLang="en-US"/>
              <a:t>長さは、清潔感を保ち業務に支障が出ない長さ</a:t>
            </a:r>
            <a:endParaRPr kumimoji="1" lang="en-US" altLang="ja-JP" dirty="0"/>
          </a:p>
          <a:p>
            <a:r>
              <a:rPr lang="ja-JP" altLang="en-US"/>
              <a:t>腕時計、ブレスレッドなど禁止</a:t>
            </a:r>
            <a:endParaRPr lang="en-US" altLang="ja-JP" dirty="0"/>
          </a:p>
        </p:txBody>
      </p:sp>
      <p:cxnSp>
        <p:nvCxnSpPr>
          <p:cNvPr id="35" name="直線コネクタ 34">
            <a:extLst>
              <a:ext uri="{FF2B5EF4-FFF2-40B4-BE49-F238E27FC236}">
                <a16:creationId xmlns:a16="http://schemas.microsoft.com/office/drawing/2014/main" id="{ABC5CF47-3BF3-4E4C-BC17-9EE063C3D719}"/>
              </a:ext>
            </a:extLst>
          </p:cNvPr>
          <p:cNvCxnSpPr>
            <a:cxnSpLocks/>
          </p:cNvCxnSpPr>
          <p:nvPr/>
        </p:nvCxnSpPr>
        <p:spPr>
          <a:xfrm>
            <a:off x="2175831" y="4377280"/>
            <a:ext cx="1426684" cy="9567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直線コネクタ 37">
            <a:extLst>
              <a:ext uri="{FF2B5EF4-FFF2-40B4-BE49-F238E27FC236}">
                <a16:creationId xmlns:a16="http://schemas.microsoft.com/office/drawing/2014/main" id="{E76F6F71-C581-544A-A697-34220D405802}"/>
              </a:ext>
            </a:extLst>
          </p:cNvPr>
          <p:cNvCxnSpPr>
            <a:cxnSpLocks/>
          </p:cNvCxnSpPr>
          <p:nvPr/>
        </p:nvCxnSpPr>
        <p:spPr>
          <a:xfrm flipV="1">
            <a:off x="2175831" y="1444353"/>
            <a:ext cx="1558063" cy="4273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0" name="テキスト ボックス 39">
            <a:extLst>
              <a:ext uri="{FF2B5EF4-FFF2-40B4-BE49-F238E27FC236}">
                <a16:creationId xmlns:a16="http://schemas.microsoft.com/office/drawing/2014/main" id="{D87011FB-07EE-1E48-B9BD-1A9F5849628E}"/>
              </a:ext>
            </a:extLst>
          </p:cNvPr>
          <p:cNvSpPr txBox="1"/>
          <p:nvPr/>
        </p:nvSpPr>
        <p:spPr>
          <a:xfrm>
            <a:off x="3733894" y="1247024"/>
            <a:ext cx="6012534" cy="369332"/>
          </a:xfrm>
          <a:prstGeom prst="rect">
            <a:avLst/>
          </a:prstGeom>
          <a:noFill/>
        </p:spPr>
        <p:txBody>
          <a:bodyPr wrap="square" rtlCol="0">
            <a:spAutoFit/>
          </a:bodyPr>
          <a:lstStyle/>
          <a:p>
            <a:r>
              <a:rPr kumimoji="1" lang="ja-JP" altLang="en-US"/>
              <a:t>カラコン禁止、華美ではない化粧を行う</a:t>
            </a:r>
          </a:p>
        </p:txBody>
      </p:sp>
    </p:spTree>
    <p:extLst>
      <p:ext uri="{BB962C8B-B14F-4D97-AF65-F5344CB8AC3E}">
        <p14:creationId xmlns:p14="http://schemas.microsoft.com/office/powerpoint/2010/main" val="23813290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1">
            <a:extLst>
              <a:ext uri="{FF2B5EF4-FFF2-40B4-BE49-F238E27FC236}">
                <a16:creationId xmlns:a16="http://schemas.microsoft.com/office/drawing/2014/main" id="{AB5F2E56-AE21-F245-AC15-3E611B83AE45}"/>
              </a:ext>
            </a:extLst>
          </p:cNvPr>
          <p:cNvSpPr txBox="1">
            <a:spLocks/>
          </p:cNvSpPr>
          <p:nvPr/>
        </p:nvSpPr>
        <p:spPr>
          <a:xfrm>
            <a:off x="0" y="313510"/>
            <a:ext cx="10515600" cy="914400"/>
          </a:xfrm>
          <a:prstGeom prst="rect">
            <a:avLst/>
          </a:prstGeom>
        </p:spPr>
        <p:txBody>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a:solidFill>
                  <a:srgbClr val="00B050"/>
                </a:solidFill>
                <a:latin typeface="HGMaruGothicMPRO" panose="020F0600000000000000" pitchFamily="34" charset="-128"/>
                <a:ea typeface="HGMaruGothicMPRO" panose="020F0600000000000000" pitchFamily="34" charset="-128"/>
              </a:rPr>
              <a:t>■</a:t>
            </a:r>
            <a:r>
              <a:rPr lang="ja-JP" altLang="en-US" b="1">
                <a:solidFill>
                  <a:srgbClr val="00B050"/>
                </a:solidFill>
                <a:latin typeface="HGMaruGothicMPRO" panose="020F0600000000000000" pitchFamily="34" charset="-128"/>
                <a:ea typeface="HGMaruGothicMPRO" panose="020F0600000000000000" pitchFamily="34" charset="-128"/>
              </a:rPr>
              <a:t>メラビアンの法則</a:t>
            </a:r>
            <a:endParaRPr lang="ja-JP" altLang="ja-JP"/>
          </a:p>
        </p:txBody>
      </p:sp>
      <p:sp>
        <p:nvSpPr>
          <p:cNvPr id="6" name="コンテンツ プレースホルダー 2">
            <a:extLst>
              <a:ext uri="{FF2B5EF4-FFF2-40B4-BE49-F238E27FC236}">
                <a16:creationId xmlns:a16="http://schemas.microsoft.com/office/drawing/2014/main" id="{460C3F6F-1A8A-794B-BD75-C23D62969271}"/>
              </a:ext>
            </a:extLst>
          </p:cNvPr>
          <p:cNvSpPr txBox="1">
            <a:spLocks/>
          </p:cNvSpPr>
          <p:nvPr/>
        </p:nvSpPr>
        <p:spPr>
          <a:xfrm>
            <a:off x="330927" y="1724300"/>
            <a:ext cx="11861073" cy="582249"/>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None/>
            </a:pPr>
            <a:r>
              <a:rPr lang="ja-JP" altLang="en-US" sz="2400"/>
              <a:t>■</a:t>
            </a:r>
            <a:r>
              <a:rPr lang="ja-JP" altLang="ja-JP" b="1"/>
              <a:t>メラビアンの法則とは？</a:t>
            </a:r>
            <a:endParaRPr lang="ja-JP" altLang="ja-JP"/>
          </a:p>
          <a:p>
            <a:pPr marL="0" indent="0">
              <a:buFont typeface="Arial" panose="020B0604020202020204" pitchFamily="34" charset="0"/>
              <a:buNone/>
            </a:pPr>
            <a:endParaRPr lang="ja-JP" altLang="en-US" sz="2400"/>
          </a:p>
        </p:txBody>
      </p:sp>
      <p:sp>
        <p:nvSpPr>
          <p:cNvPr id="7" name="テキスト ボックス 6">
            <a:extLst>
              <a:ext uri="{FF2B5EF4-FFF2-40B4-BE49-F238E27FC236}">
                <a16:creationId xmlns:a16="http://schemas.microsoft.com/office/drawing/2014/main" id="{BB25CB3E-C338-2648-964A-08CE2FE72FDB}"/>
              </a:ext>
            </a:extLst>
          </p:cNvPr>
          <p:cNvSpPr txBox="1"/>
          <p:nvPr/>
        </p:nvSpPr>
        <p:spPr>
          <a:xfrm>
            <a:off x="83490" y="2360325"/>
            <a:ext cx="7391767" cy="1477328"/>
          </a:xfrm>
          <a:prstGeom prst="rect">
            <a:avLst/>
          </a:prstGeom>
          <a:noFill/>
        </p:spPr>
        <p:txBody>
          <a:bodyPr wrap="none" rtlCol="0">
            <a:spAutoFit/>
          </a:bodyPr>
          <a:lstStyle/>
          <a:p>
            <a:r>
              <a:rPr lang="ja-JP" altLang="ja-JP"/>
              <a:t>メラビアンの法則は、</a:t>
            </a:r>
            <a:r>
              <a:rPr lang="en-US" altLang="ja-JP" dirty="0"/>
              <a:t>1971</a:t>
            </a:r>
            <a:r>
              <a:rPr lang="ja-JP" altLang="ja-JP"/>
              <a:t>年にカリフォルニア大学ロサンゼルス校の</a:t>
            </a:r>
            <a:endParaRPr lang="en-US" altLang="ja-JP" dirty="0"/>
          </a:p>
          <a:p>
            <a:r>
              <a:rPr lang="ja-JP" altLang="ja-JP"/>
              <a:t>心理学者であるアルバート・メラビアンが提唱した概念です。</a:t>
            </a:r>
            <a:endParaRPr lang="en-US" altLang="ja-JP" dirty="0"/>
          </a:p>
          <a:p>
            <a:r>
              <a:rPr lang="ja-JP" altLang="ja-JP"/>
              <a:t>「感情や気持ちを伝えるコミュニケーションをとる際、どんな情報に</a:t>
            </a:r>
            <a:endParaRPr lang="en-US" altLang="ja-JP" dirty="0"/>
          </a:p>
          <a:p>
            <a:r>
              <a:rPr lang="ja-JP" altLang="ja-JP"/>
              <a:t>基づいて印象が決定されるのか」ということを検証したもので、その</a:t>
            </a:r>
            <a:endParaRPr lang="en-US" altLang="ja-JP" dirty="0"/>
          </a:p>
          <a:p>
            <a:r>
              <a:rPr lang="ja-JP" altLang="ja-JP"/>
              <a:t>割合が示されました。</a:t>
            </a:r>
          </a:p>
        </p:txBody>
      </p:sp>
      <p:sp>
        <p:nvSpPr>
          <p:cNvPr id="10" name="コンテンツ プレースホルダー 2">
            <a:extLst>
              <a:ext uri="{FF2B5EF4-FFF2-40B4-BE49-F238E27FC236}">
                <a16:creationId xmlns:a16="http://schemas.microsoft.com/office/drawing/2014/main" id="{BB6428B5-B328-BA4F-BB02-5E087C351718}"/>
              </a:ext>
            </a:extLst>
          </p:cNvPr>
          <p:cNvSpPr txBox="1">
            <a:spLocks/>
          </p:cNvSpPr>
          <p:nvPr/>
        </p:nvSpPr>
        <p:spPr>
          <a:xfrm>
            <a:off x="330927" y="3907455"/>
            <a:ext cx="11861073" cy="582249"/>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None/>
            </a:pPr>
            <a:r>
              <a:rPr lang="ja-JP" altLang="en-US" sz="2400"/>
              <a:t>■</a:t>
            </a:r>
            <a:r>
              <a:rPr lang="ja-JP" altLang="ja-JP" b="1"/>
              <a:t>第一印象は出会って数秒で決まる</a:t>
            </a:r>
            <a:r>
              <a:rPr lang="ja-JP" altLang="ja-JP"/>
              <a:t>」</a:t>
            </a:r>
            <a:r>
              <a:rPr lang="ja-JP" altLang="ja-JP">
                <a:effectLst/>
              </a:rPr>
              <a:t> </a:t>
            </a:r>
            <a:endParaRPr lang="ja-JP" altLang="ja-JP"/>
          </a:p>
          <a:p>
            <a:pPr marL="0" indent="0">
              <a:buFont typeface="Arial" panose="020B0604020202020204" pitchFamily="34" charset="0"/>
              <a:buNone/>
            </a:pPr>
            <a:endParaRPr lang="ja-JP" altLang="en-US" sz="2400"/>
          </a:p>
        </p:txBody>
      </p:sp>
      <p:sp>
        <p:nvSpPr>
          <p:cNvPr id="12" name="テキスト ボックス 11">
            <a:extLst>
              <a:ext uri="{FF2B5EF4-FFF2-40B4-BE49-F238E27FC236}">
                <a16:creationId xmlns:a16="http://schemas.microsoft.com/office/drawing/2014/main" id="{32B9D7C6-D723-BA4F-A701-70CCB58CAD25}"/>
              </a:ext>
            </a:extLst>
          </p:cNvPr>
          <p:cNvSpPr txBox="1"/>
          <p:nvPr/>
        </p:nvSpPr>
        <p:spPr>
          <a:xfrm>
            <a:off x="83490" y="4636008"/>
            <a:ext cx="7340471" cy="1200329"/>
          </a:xfrm>
          <a:prstGeom prst="rect">
            <a:avLst/>
          </a:prstGeom>
          <a:noFill/>
        </p:spPr>
        <p:txBody>
          <a:bodyPr wrap="none" rtlCol="0">
            <a:spAutoFit/>
          </a:bodyPr>
          <a:lstStyle/>
          <a:p>
            <a:r>
              <a:rPr lang="ja-JP" altLang="ja-JP"/>
              <a:t>初対面の人について、言語、視覚、聴覚で矛盾した情報が与えられた</a:t>
            </a:r>
            <a:endParaRPr lang="en-US" altLang="ja-JP" dirty="0"/>
          </a:p>
          <a:p>
            <a:r>
              <a:rPr lang="ja-JP" altLang="ja-JP"/>
              <a:t>とき、どの要素を優先して判断しているかを調べた結果、</a:t>
            </a:r>
            <a:endParaRPr lang="en-US" altLang="ja-JP" dirty="0"/>
          </a:p>
          <a:p>
            <a:r>
              <a:rPr lang="ja-JP" altLang="ja-JP"/>
              <a:t>「視覚が</a:t>
            </a:r>
            <a:r>
              <a:rPr lang="en-US" altLang="ja-JP" dirty="0"/>
              <a:t>55</a:t>
            </a:r>
            <a:r>
              <a:rPr lang="ja-JP" altLang="ja-JP"/>
              <a:t>％、聴覚が</a:t>
            </a:r>
            <a:r>
              <a:rPr lang="en-US" altLang="ja-JP" dirty="0"/>
              <a:t>38</a:t>
            </a:r>
            <a:r>
              <a:rPr lang="ja-JP" altLang="ja-JP"/>
              <a:t>％、言語が</a:t>
            </a:r>
            <a:r>
              <a:rPr lang="en-US" altLang="ja-JP" dirty="0"/>
              <a:t>7</a:t>
            </a:r>
            <a:r>
              <a:rPr lang="ja-JP" altLang="ja-JP"/>
              <a:t>％」</a:t>
            </a:r>
          </a:p>
          <a:p>
            <a:endParaRPr kumimoji="1" lang="ja-JP" altLang="en-US"/>
          </a:p>
        </p:txBody>
      </p:sp>
      <p:pic>
        <p:nvPicPr>
          <p:cNvPr id="14" name="図 13">
            <a:extLst>
              <a:ext uri="{FF2B5EF4-FFF2-40B4-BE49-F238E27FC236}">
                <a16:creationId xmlns:a16="http://schemas.microsoft.com/office/drawing/2014/main" id="{9C896A8B-EDAB-B447-BD6F-C63A3F076B6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7375942" y="442536"/>
            <a:ext cx="4485131" cy="2949952"/>
          </a:xfrm>
          <a:prstGeom prst="rect">
            <a:avLst/>
          </a:prstGeom>
        </p:spPr>
      </p:pic>
    </p:spTree>
    <p:extLst>
      <p:ext uri="{BB962C8B-B14F-4D97-AF65-F5344CB8AC3E}">
        <p14:creationId xmlns:p14="http://schemas.microsoft.com/office/powerpoint/2010/main" val="922826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FD2A2973-5817-A445-9938-F338FBAF7FFA}"/>
              </a:ext>
            </a:extLst>
          </p:cNvPr>
          <p:cNvSpPr txBox="1"/>
          <p:nvPr/>
        </p:nvSpPr>
        <p:spPr>
          <a:xfrm>
            <a:off x="256032" y="329184"/>
            <a:ext cx="11957119" cy="1754326"/>
          </a:xfrm>
          <a:prstGeom prst="rect">
            <a:avLst/>
          </a:prstGeom>
          <a:noFill/>
        </p:spPr>
        <p:txBody>
          <a:bodyPr wrap="none" rtlCol="0">
            <a:spAutoFit/>
          </a:bodyPr>
          <a:lstStyle/>
          <a:p>
            <a:r>
              <a:rPr lang="en-US" altLang="ja-JP" b="1" dirty="0"/>
              <a:t>1. </a:t>
            </a:r>
            <a:r>
              <a:rPr lang="ja-JP" altLang="ja-JP" b="1"/>
              <a:t>見た目や態度などの視覚的な部分を改善する</a:t>
            </a:r>
            <a:endParaRPr lang="ja-JP" altLang="ja-JP"/>
          </a:p>
          <a:p>
            <a:r>
              <a:rPr lang="ja-JP" altLang="ja-JP"/>
              <a:t>メラビアンの研究によれば、第一印象の半分以上が視覚的情報で決まっているということになります。</a:t>
            </a:r>
          </a:p>
          <a:p>
            <a:r>
              <a:rPr lang="ja-JP" altLang="ja-JP"/>
              <a:t>つまり、見た目や態度などは第一印象を良くするためにとても重要な要素になります。とはいえ、何か難しいこと</a:t>
            </a:r>
            <a:endParaRPr lang="en-US" altLang="ja-JP" dirty="0"/>
          </a:p>
          <a:p>
            <a:r>
              <a:rPr lang="ja-JP" altLang="ja-JP"/>
              <a:t>をする必要はありません。場にあった清潔感のある身だしなみをする（髪形・服装・爪・化粧等）</a:t>
            </a:r>
            <a:endParaRPr lang="en-US" altLang="ja-JP" dirty="0"/>
          </a:p>
          <a:p>
            <a:r>
              <a:rPr lang="ja-JP" altLang="ja-JP"/>
              <a:t>姿勢を正しくする、笑顔を意識して好意的な態度を取る、といった当たり前のことをすれば大丈夫です。</a:t>
            </a:r>
          </a:p>
          <a:p>
            <a:endParaRPr kumimoji="1" lang="ja-JP" altLang="en-US"/>
          </a:p>
        </p:txBody>
      </p:sp>
      <p:sp>
        <p:nvSpPr>
          <p:cNvPr id="3" name="テキスト ボックス 2">
            <a:extLst>
              <a:ext uri="{FF2B5EF4-FFF2-40B4-BE49-F238E27FC236}">
                <a16:creationId xmlns:a16="http://schemas.microsoft.com/office/drawing/2014/main" id="{3AC74924-D43A-3240-A471-1803288160CC}"/>
              </a:ext>
            </a:extLst>
          </p:cNvPr>
          <p:cNvSpPr txBox="1"/>
          <p:nvPr/>
        </p:nvSpPr>
        <p:spPr>
          <a:xfrm>
            <a:off x="256032" y="2083510"/>
            <a:ext cx="11957119" cy="1754326"/>
          </a:xfrm>
          <a:prstGeom prst="rect">
            <a:avLst/>
          </a:prstGeom>
          <a:noFill/>
        </p:spPr>
        <p:txBody>
          <a:bodyPr wrap="none" rtlCol="0">
            <a:spAutoFit/>
          </a:bodyPr>
          <a:lstStyle/>
          <a:p>
            <a:r>
              <a:rPr lang="en-US" altLang="ja-JP" b="1" dirty="0"/>
              <a:t>2. </a:t>
            </a:r>
            <a:r>
              <a:rPr lang="ja-JP" altLang="ja-JP" b="1"/>
              <a:t>話し方等の聴覚的情報を改善する</a:t>
            </a:r>
            <a:endParaRPr lang="ja-JP" altLang="ja-JP"/>
          </a:p>
          <a:p>
            <a:r>
              <a:rPr lang="ja-JP" altLang="ja-JP"/>
              <a:t>メラビアンの法則によると、聴覚的な情報が第一印象に与える影響力は</a:t>
            </a:r>
            <a:r>
              <a:rPr lang="en-US" altLang="ja-JP" dirty="0"/>
              <a:t>4</a:t>
            </a:r>
            <a:r>
              <a:rPr lang="ja-JP" altLang="ja-JP"/>
              <a:t>割近くあるということになります。</a:t>
            </a:r>
          </a:p>
          <a:p>
            <a:r>
              <a:rPr lang="ja-JP" altLang="ja-JP"/>
              <a:t>この場合の聴覚的情報とは、話の内容ではなくて、声のトーン等の話し方のことです。これも難しい話ではなくて</a:t>
            </a:r>
            <a:endParaRPr lang="en-US" altLang="ja-JP" dirty="0"/>
          </a:p>
          <a:p>
            <a:r>
              <a:rPr lang="ja-JP" altLang="ja-JP"/>
              <a:t>あいさつをするとか、相手の目を見て話す、笑顔で話す、ジェスチャーを交える、早口にならない、伝わりやすく</a:t>
            </a:r>
            <a:endParaRPr lang="en-US" altLang="ja-JP" dirty="0"/>
          </a:p>
          <a:p>
            <a:r>
              <a:rPr lang="ja-JP" altLang="ja-JP"/>
              <a:t>聞き取りやすいトーンで話すといったことです。</a:t>
            </a:r>
          </a:p>
          <a:p>
            <a:endParaRPr kumimoji="1" lang="ja-JP" altLang="en-US"/>
          </a:p>
        </p:txBody>
      </p:sp>
      <p:sp>
        <p:nvSpPr>
          <p:cNvPr id="4" name="テキスト ボックス 3">
            <a:extLst>
              <a:ext uri="{FF2B5EF4-FFF2-40B4-BE49-F238E27FC236}">
                <a16:creationId xmlns:a16="http://schemas.microsoft.com/office/drawing/2014/main" id="{8003039B-0FEA-3C40-A8CA-AC95E8936CF3}"/>
              </a:ext>
            </a:extLst>
          </p:cNvPr>
          <p:cNvSpPr txBox="1"/>
          <p:nvPr/>
        </p:nvSpPr>
        <p:spPr>
          <a:xfrm>
            <a:off x="256032" y="3620329"/>
            <a:ext cx="11957119" cy="2585323"/>
          </a:xfrm>
          <a:prstGeom prst="rect">
            <a:avLst/>
          </a:prstGeom>
          <a:noFill/>
        </p:spPr>
        <p:txBody>
          <a:bodyPr wrap="none" rtlCol="0">
            <a:spAutoFit/>
          </a:bodyPr>
          <a:lstStyle/>
          <a:p>
            <a:r>
              <a:rPr lang="en-US" altLang="ja-JP" b="1" dirty="0"/>
              <a:t>3. </a:t>
            </a:r>
            <a:r>
              <a:rPr lang="ja-JP" altLang="ja-JP" b="1"/>
              <a:t>話の内容に注意する</a:t>
            </a:r>
            <a:endParaRPr lang="ja-JP" altLang="ja-JP"/>
          </a:p>
          <a:p>
            <a:r>
              <a:rPr lang="ja-JP" altLang="ja-JP"/>
              <a:t>メラビアンの法則によると、初対面で何を話したかというのは</a:t>
            </a:r>
            <a:r>
              <a:rPr lang="en-US" altLang="ja-JP" dirty="0"/>
              <a:t>1</a:t>
            </a:r>
            <a:r>
              <a:rPr lang="ja-JP" altLang="ja-JP"/>
              <a:t>割弱しか第一印象には影響はないとしています</a:t>
            </a:r>
            <a:endParaRPr lang="en-US" altLang="ja-JP" dirty="0"/>
          </a:p>
          <a:p>
            <a:r>
              <a:rPr lang="ja-JP" altLang="ja-JP"/>
              <a:t>。確かに出会って数秒で印象が決まるのであれば、話の内容というのは一見あまり関係ないように思えます。</a:t>
            </a:r>
            <a:r>
              <a:rPr lang="en-US" altLang="ja-JP" dirty="0"/>
              <a:t> </a:t>
            </a:r>
            <a:endParaRPr lang="ja-JP" altLang="ja-JP"/>
          </a:p>
          <a:p>
            <a:r>
              <a:rPr lang="ja-JP" altLang="ja-JP"/>
              <a:t>何度も強調した通り、第一印象はとても重要です。どんなすばらしい人でも、第一印象でつまずくと、挽回できず</a:t>
            </a:r>
            <a:endParaRPr lang="en-US" altLang="ja-JP" dirty="0"/>
          </a:p>
          <a:p>
            <a:r>
              <a:rPr lang="ja-JP" altLang="ja-JP"/>
              <a:t>にその人の良いところが伝わらず、悪い印象で終わってしまうということがありえます。</a:t>
            </a:r>
          </a:p>
          <a:p>
            <a:r>
              <a:rPr lang="ja-JP" altLang="ja-JP"/>
              <a:t>これは非常にもったいないことです。そこでメラビアンの法則を使って第一印象を意識することで、</a:t>
            </a:r>
            <a:endParaRPr lang="en-US" altLang="ja-JP" dirty="0"/>
          </a:p>
          <a:p>
            <a:r>
              <a:rPr lang="ja-JP" altLang="ja-JP"/>
              <a:t>さまざまな人とより良い関係を作っていきましょう。</a:t>
            </a:r>
          </a:p>
          <a:p>
            <a:r>
              <a:rPr lang="en-US" altLang="ja-JP" dirty="0"/>
              <a:t> </a:t>
            </a:r>
            <a:endParaRPr lang="ja-JP" altLang="ja-JP"/>
          </a:p>
          <a:p>
            <a:endParaRPr kumimoji="1" lang="ja-JP" altLang="en-US"/>
          </a:p>
        </p:txBody>
      </p:sp>
    </p:spTree>
    <p:extLst>
      <p:ext uri="{BB962C8B-B14F-4D97-AF65-F5344CB8AC3E}">
        <p14:creationId xmlns:p14="http://schemas.microsoft.com/office/powerpoint/2010/main" val="1389994615"/>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398</TotalTime>
  <Words>3819</Words>
  <Application>Microsoft Macintosh PowerPoint</Application>
  <PresentationFormat>ワイド画面</PresentationFormat>
  <Paragraphs>367</Paragraphs>
  <Slides>27</Slides>
  <Notes>0</Notes>
  <HiddenSlides>0</HiddenSlides>
  <MMClips>0</MMClips>
  <ScaleCrop>false</ScaleCrop>
  <HeadingPairs>
    <vt:vector size="6" baseType="variant">
      <vt:variant>
        <vt:lpstr>使用されているフォント</vt:lpstr>
      </vt:variant>
      <vt:variant>
        <vt:i4>8</vt:i4>
      </vt:variant>
      <vt:variant>
        <vt:lpstr>テーマ</vt:lpstr>
      </vt:variant>
      <vt:variant>
        <vt:i4>1</vt:i4>
      </vt:variant>
      <vt:variant>
        <vt:lpstr>スライド タイトル</vt:lpstr>
      </vt:variant>
      <vt:variant>
        <vt:i4>27</vt:i4>
      </vt:variant>
    </vt:vector>
  </HeadingPairs>
  <TitlesOfParts>
    <vt:vector size="36" baseType="lpstr">
      <vt:lpstr>HGPMinchoE</vt:lpstr>
      <vt:lpstr>HGMaruGothicMPRO</vt:lpstr>
      <vt:lpstr>Hiragino Sans W3</vt:lpstr>
      <vt:lpstr>Hiragino Sans W6</vt:lpstr>
      <vt:lpstr>游ゴシック</vt:lpstr>
      <vt:lpstr>游ゴシック Light</vt:lpstr>
      <vt:lpstr>游明朝</vt:lpstr>
      <vt:lpstr>Arial</vt:lpstr>
      <vt:lpstr>Office テーマ</vt:lpstr>
      <vt:lpstr>接客・サービスマニュアル</vt:lpstr>
      <vt:lpstr>■はじめに</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■電話対応</vt:lpstr>
      <vt:lpstr>電話応対業務フローチャート(基本)</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接客・サービスマニュアル</dc:title>
  <dc:creator>tatuhumi nakano</dc:creator>
  <cp:lastModifiedBy>tatuhumi nakano</cp:lastModifiedBy>
  <cp:revision>4</cp:revision>
  <dcterms:created xsi:type="dcterms:W3CDTF">2022-04-10T12:51:59Z</dcterms:created>
  <dcterms:modified xsi:type="dcterms:W3CDTF">2022-04-11T06:32:00Z</dcterms:modified>
</cp:coreProperties>
</file>