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3"/>
  </p:notesMasterIdLst>
  <p:sldIdLst>
    <p:sldId id="396" r:id="rId2"/>
    <p:sldId id="384" r:id="rId3"/>
    <p:sldId id="397" r:id="rId4"/>
    <p:sldId id="387" r:id="rId5"/>
    <p:sldId id="388" r:id="rId6"/>
    <p:sldId id="390" r:id="rId7"/>
    <p:sldId id="398" r:id="rId8"/>
    <p:sldId id="399" r:id="rId9"/>
    <p:sldId id="304" r:id="rId10"/>
    <p:sldId id="392" r:id="rId11"/>
    <p:sldId id="394" r:id="rId12"/>
  </p:sldIdLst>
  <p:sldSz cx="9144000" cy="5143500" type="screen16x9"/>
  <p:notesSz cx="6735763" cy="9866313"/>
  <p:embeddedFontLst>
    <p:embeddedFont>
      <p:font typeface="Meiryo" panose="020B0604030504040204" pitchFamily="50" charset="-128"/>
      <p:regular r:id="rId14"/>
      <p:bold r:id="rId15"/>
      <p:italic r:id="rId16"/>
      <p:boldItalic r:id="rId17"/>
    </p:embeddedFont>
    <p:embeddedFont>
      <p:font typeface="游ゴシック" panose="020B0400000000000000" pitchFamily="50" charset="-128"/>
      <p:regular r:id="rId18"/>
      <p:bold r:id="rId19"/>
    </p:embeddedFont>
    <p:embeddedFont>
      <p:font typeface="HGPｺﾞｼｯｸE" panose="020B0900000000000000" pitchFamily="50" charset="-128"/>
      <p:regular r:id="rId20"/>
    </p:embeddedFont>
    <p:embeddedFont>
      <p:font typeface="HGP創英角ｺﾞｼｯｸUB" panose="020B0900000000000000" pitchFamily="50" charset="-128"/>
      <p:regular r:id="rId21"/>
    </p:embeddedFont>
    <p:embeddedFont>
      <p:font typeface="HGP明朝E" panose="02020900000000000000" pitchFamily="18" charset="-128"/>
      <p:regular r:id="rId22"/>
    </p:embeddedFont>
    <p:embeddedFont>
      <p:font typeface="ＭＳ Ｐゴシック" panose="020B0600070205080204" pitchFamily="50" charset="-128"/>
      <p:regular r:id="rId23"/>
    </p:embeddedFont>
    <p:embeddedFont>
      <p:font typeface="Verdana" panose="020B0604030504040204" pitchFamily="34" charset="0"/>
      <p:regular r:id="rId24"/>
      <p:bold r:id="rId25"/>
      <p:italic r:id="rId26"/>
      <p:boldItalic r:id="rId2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46" roundtripDataSignature="AMtx7mg0Y5Zr7xkYipWmHvy3rRrtoOa8L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07"/>
  </p:normalViewPr>
  <p:slideViewPr>
    <p:cSldViewPr snapToGrid="0">
      <p:cViewPr varScale="1">
        <p:scale>
          <a:sx n="127" d="100"/>
          <a:sy n="127" d="100"/>
        </p:scale>
        <p:origin x="108" y="6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font" Target="fonts/font13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46" Type="http://customschemas.google.com/relationships/presentationmetadata" Target="meta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font" Target="fonts/font14.fntdata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尾崎 未弥" userId="90fb06f0b79e4e5d" providerId="LiveId" clId="{698A0D2B-463E-49A3-99E0-800D229549CF}"/>
    <pc:docChg chg="delSld modSld">
      <pc:chgData name="尾崎 未弥" userId="90fb06f0b79e4e5d" providerId="LiveId" clId="{698A0D2B-463E-49A3-99E0-800D229549CF}" dt="2023-04-28T10:47:43.920" v="198" actId="2696"/>
      <pc:docMkLst>
        <pc:docMk/>
      </pc:docMkLst>
      <pc:sldChg chg="modSp mod">
        <pc:chgData name="尾崎 未弥" userId="90fb06f0b79e4e5d" providerId="LiveId" clId="{698A0D2B-463E-49A3-99E0-800D229549CF}" dt="2023-04-28T10:37:56.825" v="1" actId="207"/>
        <pc:sldMkLst>
          <pc:docMk/>
          <pc:sldMk cId="2669635119" sldId="387"/>
        </pc:sldMkLst>
        <pc:spChg chg="mod">
          <ac:chgData name="尾崎 未弥" userId="90fb06f0b79e4e5d" providerId="LiveId" clId="{698A0D2B-463E-49A3-99E0-800D229549CF}" dt="2023-04-28T10:37:56.825" v="1" actId="207"/>
          <ac:spMkLst>
            <pc:docMk/>
            <pc:sldMk cId="2669635119" sldId="387"/>
            <ac:spMk id="2" creationId="{4D2F5E27-3A50-CF2D-72E1-468CEA1AD380}"/>
          </ac:spMkLst>
        </pc:spChg>
        <pc:spChg chg="mod">
          <ac:chgData name="尾崎 未弥" userId="90fb06f0b79e4e5d" providerId="LiveId" clId="{698A0D2B-463E-49A3-99E0-800D229549CF}" dt="2023-04-28T10:37:50.463" v="0" actId="207"/>
          <ac:spMkLst>
            <pc:docMk/>
            <pc:sldMk cId="2669635119" sldId="387"/>
            <ac:spMk id="6" creationId="{00000000-0000-0000-0000-000000000000}"/>
          </ac:spMkLst>
        </pc:spChg>
      </pc:sldChg>
      <pc:sldChg chg="addSp modSp mod">
        <pc:chgData name="尾崎 未弥" userId="90fb06f0b79e4e5d" providerId="LiveId" clId="{698A0D2B-463E-49A3-99E0-800D229549CF}" dt="2023-04-28T10:41:49.580" v="197" actId="20577"/>
        <pc:sldMkLst>
          <pc:docMk/>
          <pc:sldMk cId="3579167565" sldId="388"/>
        </pc:sldMkLst>
        <pc:spChg chg="add mod ord">
          <ac:chgData name="尾崎 未弥" userId="90fb06f0b79e4e5d" providerId="LiveId" clId="{698A0D2B-463E-49A3-99E0-800D229549CF}" dt="2023-04-28T10:41:49.580" v="197" actId="20577"/>
          <ac:spMkLst>
            <pc:docMk/>
            <pc:sldMk cId="3579167565" sldId="388"/>
            <ac:spMk id="3" creationId="{DCA944A9-BAFE-F811-00CA-922EA903AD85}"/>
          </ac:spMkLst>
        </pc:spChg>
        <pc:picChg chg="mod">
          <ac:chgData name="尾崎 未弥" userId="90fb06f0b79e4e5d" providerId="LiveId" clId="{698A0D2B-463E-49A3-99E0-800D229549CF}" dt="2023-04-28T10:40:56.050" v="143" actId="1076"/>
          <ac:picMkLst>
            <pc:docMk/>
            <pc:sldMk cId="3579167565" sldId="388"/>
            <ac:picMk id="2050" creationId="{F7FED2FF-E39C-98B4-AEEA-1CA327B2DE2E}"/>
          </ac:picMkLst>
        </pc:picChg>
      </pc:sldChg>
      <pc:sldChg chg="del">
        <pc:chgData name="尾崎 未弥" userId="90fb06f0b79e4e5d" providerId="LiveId" clId="{698A0D2B-463E-49A3-99E0-800D229549CF}" dt="2023-04-28T10:47:43.920" v="198" actId="2696"/>
        <pc:sldMkLst>
          <pc:docMk/>
          <pc:sldMk cId="386069747" sldId="395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55C9875-92F6-314C-BA5D-2BC1B3533BAA}" type="doc">
      <dgm:prSet loTypeId="urn:microsoft.com/office/officeart/2005/8/layout/pyramid1" loCatId="" qsTypeId="urn:microsoft.com/office/officeart/2005/8/quickstyle/simple4" qsCatId="simple" csTypeId="urn:microsoft.com/office/officeart/2005/8/colors/accent1_2" csCatId="accent1" phldr="1"/>
      <dgm:spPr/>
    </dgm:pt>
    <dgm:pt modelId="{D98D8B99-AFEB-634B-A94F-85BE48AE1AB6}">
      <dgm:prSet phldrT="[テキスト]" custT="1"/>
      <dgm:spPr>
        <a:ln>
          <a:solidFill>
            <a:schemeClr val="bg2"/>
          </a:solidFill>
        </a:ln>
      </dgm:spPr>
      <dgm:t>
        <a:bodyPr/>
        <a:lstStyle/>
        <a:p>
          <a:r>
            <a:rPr kumimoji="1" lang="ja-JP" altLang="en-US" sz="1400" dirty="0">
              <a:latin typeface="+mj-ea"/>
              <a:ea typeface="+mj-ea"/>
            </a:rPr>
            <a:t>自己表現力</a:t>
          </a:r>
          <a:br>
            <a:rPr kumimoji="1" lang="en-US" altLang="ja-JP" sz="1400" dirty="0">
              <a:latin typeface="+mj-ea"/>
              <a:ea typeface="+mj-ea"/>
            </a:rPr>
          </a:br>
          <a:r>
            <a:rPr kumimoji="1" lang="ja-JP" altLang="en-US" sz="1400" dirty="0">
              <a:latin typeface="+mj-ea"/>
              <a:ea typeface="+mj-ea"/>
            </a:rPr>
            <a:t>（＝組織の戦力）</a:t>
          </a:r>
          <a:endParaRPr kumimoji="1" lang="en-US" altLang="ja-JP" sz="1400" dirty="0">
            <a:latin typeface="+mj-ea"/>
            <a:ea typeface="+mj-ea"/>
          </a:endParaRPr>
        </a:p>
      </dgm:t>
    </dgm:pt>
    <dgm:pt modelId="{B0A6DAE0-E603-024F-8FEE-112225F07E79}" type="parTrans" cxnId="{B52A3855-DA52-EF47-B1D3-A6F7A47F9ACA}">
      <dgm:prSet/>
      <dgm:spPr/>
      <dgm:t>
        <a:bodyPr/>
        <a:lstStyle/>
        <a:p>
          <a:endParaRPr kumimoji="1" lang="ja-JP" altLang="en-US"/>
        </a:p>
      </dgm:t>
    </dgm:pt>
    <dgm:pt modelId="{BB5CF539-382D-744C-BCE5-4322A842BF1F}" type="sibTrans" cxnId="{B52A3855-DA52-EF47-B1D3-A6F7A47F9ACA}">
      <dgm:prSet/>
      <dgm:spPr/>
      <dgm:t>
        <a:bodyPr/>
        <a:lstStyle/>
        <a:p>
          <a:endParaRPr kumimoji="1" lang="ja-JP" altLang="en-US"/>
        </a:p>
      </dgm:t>
    </dgm:pt>
    <dgm:pt modelId="{7C2D397D-A17C-4043-BCB1-20DD0EB8A1EB}">
      <dgm:prSet phldrT="[テキスト]" custT="1"/>
      <dgm:spPr/>
      <dgm:t>
        <a:bodyPr/>
        <a:lstStyle/>
        <a:p>
          <a:r>
            <a:rPr kumimoji="1" lang="ja-JP" altLang="en-US" sz="3600" dirty="0">
              <a:solidFill>
                <a:schemeClr val="bg1"/>
              </a:solidFill>
              <a:latin typeface="+mj-ea"/>
              <a:ea typeface="+mj-ea"/>
            </a:rPr>
            <a:t>話す力</a:t>
          </a:r>
          <a:br>
            <a:rPr kumimoji="1" lang="en-US" altLang="ja-JP" sz="3600" dirty="0">
              <a:solidFill>
                <a:schemeClr val="bg1"/>
              </a:solidFill>
              <a:latin typeface="+mj-ea"/>
              <a:ea typeface="+mj-ea"/>
            </a:rPr>
          </a:br>
          <a:r>
            <a:rPr kumimoji="1" lang="ja-JP" altLang="en-US" sz="1800" dirty="0">
              <a:solidFill>
                <a:schemeClr val="bg1"/>
              </a:solidFill>
              <a:latin typeface="+mj-ea"/>
              <a:ea typeface="+mj-ea"/>
            </a:rPr>
            <a:t>（アウトプット）</a:t>
          </a:r>
          <a:endParaRPr kumimoji="1" lang="ja-JP" altLang="en-US" sz="3600" dirty="0">
            <a:solidFill>
              <a:schemeClr val="bg1"/>
            </a:solidFill>
            <a:latin typeface="+mj-ea"/>
            <a:ea typeface="+mj-ea"/>
          </a:endParaRPr>
        </a:p>
      </dgm:t>
    </dgm:pt>
    <dgm:pt modelId="{3E07A4A9-EC50-2E48-9C7D-3959A1FA3B67}" type="parTrans" cxnId="{AAE0918A-E4AA-6741-B516-296552C8EB21}">
      <dgm:prSet/>
      <dgm:spPr/>
      <dgm:t>
        <a:bodyPr/>
        <a:lstStyle/>
        <a:p>
          <a:endParaRPr kumimoji="1" lang="ja-JP" altLang="en-US"/>
        </a:p>
      </dgm:t>
    </dgm:pt>
    <dgm:pt modelId="{989D630B-B614-9D4B-AE03-ACC785259C3E}" type="sibTrans" cxnId="{AAE0918A-E4AA-6741-B516-296552C8EB21}">
      <dgm:prSet/>
      <dgm:spPr/>
      <dgm:t>
        <a:bodyPr/>
        <a:lstStyle/>
        <a:p>
          <a:endParaRPr kumimoji="1" lang="ja-JP" altLang="en-US"/>
        </a:p>
      </dgm:t>
    </dgm:pt>
    <dgm:pt modelId="{96F08170-D437-CA4E-A649-FD02AF22DDE9}">
      <dgm:prSet phldrT="[テキスト]" custT="1"/>
      <dgm:spPr/>
      <dgm:t>
        <a:bodyPr/>
        <a:lstStyle/>
        <a:p>
          <a:r>
            <a:rPr kumimoji="1" lang="ja-JP" altLang="en-US" sz="3200" dirty="0">
              <a:latin typeface="+mj-ea"/>
              <a:ea typeface="+mj-ea"/>
            </a:rPr>
            <a:t>考える力</a:t>
          </a:r>
        </a:p>
      </dgm:t>
    </dgm:pt>
    <dgm:pt modelId="{35F02BE8-C006-434E-8DE5-004634BCE910}" type="parTrans" cxnId="{4CEA89E1-F982-4E4F-B8C8-F1687B832EFC}">
      <dgm:prSet/>
      <dgm:spPr/>
      <dgm:t>
        <a:bodyPr/>
        <a:lstStyle/>
        <a:p>
          <a:endParaRPr kumimoji="1" lang="ja-JP" altLang="en-US"/>
        </a:p>
      </dgm:t>
    </dgm:pt>
    <dgm:pt modelId="{11765114-5B93-9A4D-BAA6-72EFF2DBC702}" type="sibTrans" cxnId="{4CEA89E1-F982-4E4F-B8C8-F1687B832EFC}">
      <dgm:prSet/>
      <dgm:spPr/>
      <dgm:t>
        <a:bodyPr/>
        <a:lstStyle/>
        <a:p>
          <a:endParaRPr kumimoji="1" lang="ja-JP" altLang="en-US"/>
        </a:p>
      </dgm:t>
    </dgm:pt>
    <dgm:pt modelId="{26934664-C46E-6144-99D1-1D3114152749}" type="pres">
      <dgm:prSet presAssocID="{255C9875-92F6-314C-BA5D-2BC1B3533BAA}" presName="Name0" presStyleCnt="0">
        <dgm:presLayoutVars>
          <dgm:dir/>
          <dgm:animLvl val="lvl"/>
          <dgm:resizeHandles val="exact"/>
        </dgm:presLayoutVars>
      </dgm:prSet>
      <dgm:spPr/>
    </dgm:pt>
    <dgm:pt modelId="{CABE4ABE-F9D6-AB42-ADB4-2D7276BC83CA}" type="pres">
      <dgm:prSet presAssocID="{D98D8B99-AFEB-634B-A94F-85BE48AE1AB6}" presName="Name8" presStyleCnt="0"/>
      <dgm:spPr/>
    </dgm:pt>
    <dgm:pt modelId="{58609C0F-B2DA-D740-A221-2972E2E6F544}" type="pres">
      <dgm:prSet presAssocID="{D98D8B99-AFEB-634B-A94F-85BE48AE1AB6}" presName="level" presStyleLbl="node1" presStyleIdx="0" presStyleCnt="3" custScaleX="90234" custScaleY="68576" custLinFactNeighborX="1642" custLinFactNeighborY="395">
        <dgm:presLayoutVars>
          <dgm:chMax val="1"/>
          <dgm:bulletEnabled val="1"/>
        </dgm:presLayoutVars>
      </dgm:prSet>
      <dgm:spPr/>
    </dgm:pt>
    <dgm:pt modelId="{06C0E60A-0CA9-BB4E-959F-8767911FD30F}" type="pres">
      <dgm:prSet presAssocID="{D98D8B99-AFEB-634B-A94F-85BE48AE1AB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D6BBCD2E-46F1-5745-ABD2-6D5A4A035F70}" type="pres">
      <dgm:prSet presAssocID="{7C2D397D-A17C-4043-BCB1-20DD0EB8A1EB}" presName="Name8" presStyleCnt="0"/>
      <dgm:spPr/>
    </dgm:pt>
    <dgm:pt modelId="{D7A10B5E-F6C8-624A-A9D5-EF56576DFBC1}" type="pres">
      <dgm:prSet presAssocID="{7C2D397D-A17C-4043-BCB1-20DD0EB8A1EB}" presName="level" presStyleLbl="node1" presStyleIdx="1" presStyleCnt="3" custScaleY="121596" custLinFactNeighborX="637" custLinFactNeighborY="1658">
        <dgm:presLayoutVars>
          <dgm:chMax val="1"/>
          <dgm:bulletEnabled val="1"/>
        </dgm:presLayoutVars>
      </dgm:prSet>
      <dgm:spPr/>
    </dgm:pt>
    <dgm:pt modelId="{B6075BDE-8655-364C-A029-B7CD7CC719F3}" type="pres">
      <dgm:prSet presAssocID="{7C2D397D-A17C-4043-BCB1-20DD0EB8A1EB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EED9E657-E742-9C4F-BC1B-48437584D5CE}" type="pres">
      <dgm:prSet presAssocID="{96F08170-D437-CA4E-A649-FD02AF22DDE9}" presName="Name8" presStyleCnt="0"/>
      <dgm:spPr/>
    </dgm:pt>
    <dgm:pt modelId="{8E1A8422-002B-2240-8215-FE00F923478C}" type="pres">
      <dgm:prSet presAssocID="{96F08170-D437-CA4E-A649-FD02AF22DDE9}" presName="level" presStyleLbl="node1" presStyleIdx="2" presStyleCnt="3" custLinFactY="9392" custLinFactNeighborX="-3723" custLinFactNeighborY="100000">
        <dgm:presLayoutVars>
          <dgm:chMax val="1"/>
          <dgm:bulletEnabled val="1"/>
        </dgm:presLayoutVars>
      </dgm:prSet>
      <dgm:spPr/>
    </dgm:pt>
    <dgm:pt modelId="{2A4C1B21-5B1B-6747-A4BC-19807871812D}" type="pres">
      <dgm:prSet presAssocID="{96F08170-D437-CA4E-A649-FD02AF22DDE9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C624FE62-A188-674B-B3C9-4CA11AECEA6C}" type="presOf" srcId="{96F08170-D437-CA4E-A649-FD02AF22DDE9}" destId="{2A4C1B21-5B1B-6747-A4BC-19807871812D}" srcOrd="1" destOrd="0" presId="urn:microsoft.com/office/officeart/2005/8/layout/pyramid1"/>
    <dgm:cxn modelId="{FF44D570-7333-EA4B-B2CF-9CCB0E037592}" type="presOf" srcId="{255C9875-92F6-314C-BA5D-2BC1B3533BAA}" destId="{26934664-C46E-6144-99D1-1D3114152749}" srcOrd="0" destOrd="0" presId="urn:microsoft.com/office/officeart/2005/8/layout/pyramid1"/>
    <dgm:cxn modelId="{B52A3855-DA52-EF47-B1D3-A6F7A47F9ACA}" srcId="{255C9875-92F6-314C-BA5D-2BC1B3533BAA}" destId="{D98D8B99-AFEB-634B-A94F-85BE48AE1AB6}" srcOrd="0" destOrd="0" parTransId="{B0A6DAE0-E603-024F-8FEE-112225F07E79}" sibTransId="{BB5CF539-382D-744C-BCE5-4322A842BF1F}"/>
    <dgm:cxn modelId="{AAE0918A-E4AA-6741-B516-296552C8EB21}" srcId="{255C9875-92F6-314C-BA5D-2BC1B3533BAA}" destId="{7C2D397D-A17C-4043-BCB1-20DD0EB8A1EB}" srcOrd="1" destOrd="0" parTransId="{3E07A4A9-EC50-2E48-9C7D-3959A1FA3B67}" sibTransId="{989D630B-B614-9D4B-AE03-ACC785259C3E}"/>
    <dgm:cxn modelId="{4883099C-1B26-A746-BB50-67AF912C2076}" type="presOf" srcId="{7C2D397D-A17C-4043-BCB1-20DD0EB8A1EB}" destId="{B6075BDE-8655-364C-A029-B7CD7CC719F3}" srcOrd="1" destOrd="0" presId="urn:microsoft.com/office/officeart/2005/8/layout/pyramid1"/>
    <dgm:cxn modelId="{E1FBCB9C-1D42-0F44-841A-2BDBFA901EB7}" type="presOf" srcId="{7C2D397D-A17C-4043-BCB1-20DD0EB8A1EB}" destId="{D7A10B5E-F6C8-624A-A9D5-EF56576DFBC1}" srcOrd="0" destOrd="0" presId="urn:microsoft.com/office/officeart/2005/8/layout/pyramid1"/>
    <dgm:cxn modelId="{819D52A7-EC72-2840-B1C5-98F7A4B05C13}" type="presOf" srcId="{D98D8B99-AFEB-634B-A94F-85BE48AE1AB6}" destId="{06C0E60A-0CA9-BB4E-959F-8767911FD30F}" srcOrd="1" destOrd="0" presId="urn:microsoft.com/office/officeart/2005/8/layout/pyramid1"/>
    <dgm:cxn modelId="{68B554BF-46C7-DE41-BF8F-C76ED1CFC782}" type="presOf" srcId="{96F08170-D437-CA4E-A649-FD02AF22DDE9}" destId="{8E1A8422-002B-2240-8215-FE00F923478C}" srcOrd="0" destOrd="0" presId="urn:microsoft.com/office/officeart/2005/8/layout/pyramid1"/>
    <dgm:cxn modelId="{4CEA89E1-F982-4E4F-B8C8-F1687B832EFC}" srcId="{255C9875-92F6-314C-BA5D-2BC1B3533BAA}" destId="{96F08170-D437-CA4E-A649-FD02AF22DDE9}" srcOrd="2" destOrd="0" parTransId="{35F02BE8-C006-434E-8DE5-004634BCE910}" sibTransId="{11765114-5B93-9A4D-BAA6-72EFF2DBC702}"/>
    <dgm:cxn modelId="{D855F6E7-0F37-C646-A406-6B66E1201909}" type="presOf" srcId="{D98D8B99-AFEB-634B-A94F-85BE48AE1AB6}" destId="{58609C0F-B2DA-D740-A221-2972E2E6F544}" srcOrd="0" destOrd="0" presId="urn:microsoft.com/office/officeart/2005/8/layout/pyramid1"/>
    <dgm:cxn modelId="{517F4E2F-CF1B-4E4D-B31C-82D139731AE0}" type="presParOf" srcId="{26934664-C46E-6144-99D1-1D3114152749}" destId="{CABE4ABE-F9D6-AB42-ADB4-2D7276BC83CA}" srcOrd="0" destOrd="0" presId="urn:microsoft.com/office/officeart/2005/8/layout/pyramid1"/>
    <dgm:cxn modelId="{00EB73A5-CD27-414C-9703-009225D212F1}" type="presParOf" srcId="{CABE4ABE-F9D6-AB42-ADB4-2D7276BC83CA}" destId="{58609C0F-B2DA-D740-A221-2972E2E6F544}" srcOrd="0" destOrd="0" presId="urn:microsoft.com/office/officeart/2005/8/layout/pyramid1"/>
    <dgm:cxn modelId="{866D0B0D-EE3B-A547-9113-F7DA91630191}" type="presParOf" srcId="{CABE4ABE-F9D6-AB42-ADB4-2D7276BC83CA}" destId="{06C0E60A-0CA9-BB4E-959F-8767911FD30F}" srcOrd="1" destOrd="0" presId="urn:microsoft.com/office/officeart/2005/8/layout/pyramid1"/>
    <dgm:cxn modelId="{2538A50E-A1A8-A849-A733-4EDD3562F133}" type="presParOf" srcId="{26934664-C46E-6144-99D1-1D3114152749}" destId="{D6BBCD2E-46F1-5745-ABD2-6D5A4A035F70}" srcOrd="1" destOrd="0" presId="urn:microsoft.com/office/officeart/2005/8/layout/pyramid1"/>
    <dgm:cxn modelId="{04280817-E3C2-F84B-B896-883490E71482}" type="presParOf" srcId="{D6BBCD2E-46F1-5745-ABD2-6D5A4A035F70}" destId="{D7A10B5E-F6C8-624A-A9D5-EF56576DFBC1}" srcOrd="0" destOrd="0" presId="urn:microsoft.com/office/officeart/2005/8/layout/pyramid1"/>
    <dgm:cxn modelId="{EC71DF0C-DABE-5E40-B810-446DEF5C6741}" type="presParOf" srcId="{D6BBCD2E-46F1-5745-ABD2-6D5A4A035F70}" destId="{B6075BDE-8655-364C-A029-B7CD7CC719F3}" srcOrd="1" destOrd="0" presId="urn:microsoft.com/office/officeart/2005/8/layout/pyramid1"/>
    <dgm:cxn modelId="{EC14C06C-35B1-B840-A073-388C137CF065}" type="presParOf" srcId="{26934664-C46E-6144-99D1-1D3114152749}" destId="{EED9E657-E742-9C4F-BC1B-48437584D5CE}" srcOrd="2" destOrd="0" presId="urn:microsoft.com/office/officeart/2005/8/layout/pyramid1"/>
    <dgm:cxn modelId="{F763FD2A-469A-C94D-A432-8B9DCC143CB4}" type="presParOf" srcId="{EED9E657-E742-9C4F-BC1B-48437584D5CE}" destId="{8E1A8422-002B-2240-8215-FE00F923478C}" srcOrd="0" destOrd="0" presId="urn:microsoft.com/office/officeart/2005/8/layout/pyramid1"/>
    <dgm:cxn modelId="{AFE31A42-DE18-D243-A71F-7ABAC32A7021}" type="presParOf" srcId="{EED9E657-E742-9C4F-BC1B-48437584D5CE}" destId="{2A4C1B21-5B1B-6747-A4BC-19807871812D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609C0F-B2DA-D740-A221-2972E2E6F544}">
      <dsp:nvSpPr>
        <dsp:cNvPr id="0" name=""/>
        <dsp:cNvSpPr/>
      </dsp:nvSpPr>
      <dsp:spPr>
        <a:xfrm>
          <a:off x="1738415" y="4083"/>
          <a:ext cx="933189" cy="708852"/>
        </a:xfrm>
        <a:prstGeom prst="trapezoid">
          <a:avLst>
            <a:gd name="adj" fmla="val 72948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solidFill>
            <a:schemeClr val="bg2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1" lang="ja-JP" altLang="en-US" sz="1400" kern="1200" dirty="0">
              <a:latin typeface="+mj-ea"/>
              <a:ea typeface="+mj-ea"/>
            </a:rPr>
            <a:t>自己表現力</a:t>
          </a:r>
          <a:br>
            <a:rPr kumimoji="1" lang="en-US" altLang="ja-JP" sz="1400" kern="1200" dirty="0">
              <a:latin typeface="+mj-ea"/>
              <a:ea typeface="+mj-ea"/>
            </a:rPr>
          </a:br>
          <a:r>
            <a:rPr kumimoji="1" lang="ja-JP" altLang="en-US" sz="1400" kern="1200" dirty="0">
              <a:latin typeface="+mj-ea"/>
              <a:ea typeface="+mj-ea"/>
            </a:rPr>
            <a:t>（＝組織の戦力）</a:t>
          </a:r>
          <a:endParaRPr kumimoji="1" lang="en-US" altLang="ja-JP" sz="1400" kern="1200" dirty="0">
            <a:latin typeface="+mj-ea"/>
            <a:ea typeface="+mj-ea"/>
          </a:endParaRPr>
        </a:p>
      </dsp:txBody>
      <dsp:txXfrm>
        <a:off x="1738415" y="4083"/>
        <a:ext cx="933189" cy="708852"/>
      </dsp:txXfrm>
    </dsp:sp>
    <dsp:sp modelId="{D7A10B5E-F6C8-624A-A9D5-EF56576DFBC1}">
      <dsp:nvSpPr>
        <dsp:cNvPr id="0" name=""/>
        <dsp:cNvSpPr/>
      </dsp:nvSpPr>
      <dsp:spPr>
        <a:xfrm>
          <a:off x="772314" y="725990"/>
          <a:ext cx="2867966" cy="1256906"/>
        </a:xfrm>
        <a:prstGeom prst="trapezoid">
          <a:avLst>
            <a:gd name="adj" fmla="val 72948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1" lang="ja-JP" altLang="en-US" sz="3600" kern="1200" dirty="0">
              <a:solidFill>
                <a:schemeClr val="bg1"/>
              </a:solidFill>
              <a:latin typeface="+mj-ea"/>
              <a:ea typeface="+mj-ea"/>
            </a:rPr>
            <a:t>話す力</a:t>
          </a:r>
          <a:br>
            <a:rPr kumimoji="1" lang="en-US" altLang="ja-JP" sz="3600" kern="1200" dirty="0">
              <a:solidFill>
                <a:schemeClr val="bg1"/>
              </a:solidFill>
              <a:latin typeface="+mj-ea"/>
              <a:ea typeface="+mj-ea"/>
            </a:rPr>
          </a:br>
          <a:r>
            <a:rPr kumimoji="1" lang="ja-JP" altLang="en-US" sz="1800" kern="1200" dirty="0">
              <a:solidFill>
                <a:schemeClr val="bg1"/>
              </a:solidFill>
              <a:latin typeface="+mj-ea"/>
              <a:ea typeface="+mj-ea"/>
            </a:rPr>
            <a:t>（アウトプット）</a:t>
          </a:r>
          <a:endParaRPr kumimoji="1" lang="ja-JP" altLang="en-US" sz="3600" kern="1200" dirty="0">
            <a:solidFill>
              <a:schemeClr val="bg1"/>
            </a:solidFill>
            <a:latin typeface="+mj-ea"/>
            <a:ea typeface="+mj-ea"/>
          </a:endParaRPr>
        </a:p>
      </dsp:txBody>
      <dsp:txXfrm>
        <a:off x="1274208" y="725990"/>
        <a:ext cx="1864178" cy="1256906"/>
      </dsp:txXfrm>
    </dsp:sp>
    <dsp:sp modelId="{8E1A8422-002B-2240-8215-FE00F923478C}">
      <dsp:nvSpPr>
        <dsp:cNvPr id="0" name=""/>
        <dsp:cNvSpPr/>
      </dsp:nvSpPr>
      <dsp:spPr>
        <a:xfrm>
          <a:off x="0" y="1965758"/>
          <a:ext cx="4376057" cy="1033674"/>
        </a:xfrm>
        <a:prstGeom prst="trapezoid">
          <a:avLst>
            <a:gd name="adj" fmla="val 72948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1" lang="ja-JP" altLang="en-US" sz="3200" kern="1200" dirty="0">
              <a:latin typeface="+mj-ea"/>
              <a:ea typeface="+mj-ea"/>
            </a:rPr>
            <a:t>考える力</a:t>
          </a:r>
        </a:p>
      </dsp:txBody>
      <dsp:txXfrm>
        <a:off x="765809" y="1965758"/>
        <a:ext cx="2844437" cy="103367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8600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251253631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79375" y="739775"/>
            <a:ext cx="6577013" cy="3700463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714AA4-2EA8-4E45-8ECD-59ECE5341372}" type="slidenum">
              <a:rPr kumimoji="1" lang="ja-JP" altLang="en-US" smtClean="0"/>
              <a:t>6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631401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103dcd08439_0_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103dcd08439_0_59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022039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103dcd08439_0_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103dcd08439_0_59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738382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1435609" y="205979"/>
            <a:ext cx="74982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100" tIns="39550" rIns="79100" bIns="3955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88D8"/>
              </a:buClr>
              <a:buSzPts val="16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1435609" y="1085851"/>
            <a:ext cx="74982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100" tIns="39550" rIns="79100" bIns="39550" anchor="t" anchorCtr="0">
            <a:normAutofit/>
          </a:bodyPr>
          <a:lstStyle>
            <a:lvl1pPr marL="457200" lvl="0" indent="-304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200"/>
              <a:buChar char="⚫"/>
              <a:defRPr/>
            </a:lvl1pPr>
            <a:lvl2pPr marL="914400" lvl="1" indent="-3302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Char char="◦"/>
              <a:defRPr/>
            </a:lvl2pPr>
            <a:lvl3pPr marL="1371600" lvl="2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3pPr>
            <a:lvl4pPr marL="1828800" lvl="3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4pPr>
            <a:lvl5pPr marL="2286000" lvl="4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5pPr>
            <a:lvl6pPr marL="2743200" lvl="5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6pPr>
            <a:lvl7pPr marL="3200400" lvl="6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8pPr>
            <a:lvl9pPr marL="4114800" lvl="8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dt" idx="10"/>
          </p:nvPr>
        </p:nvSpPr>
        <p:spPr>
          <a:xfrm>
            <a:off x="3581400" y="4729163"/>
            <a:ext cx="2133600" cy="35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100" tIns="39550" rIns="79100" bIns="39550" anchor="b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ftr" idx="11"/>
          </p:nvPr>
        </p:nvSpPr>
        <p:spPr>
          <a:xfrm>
            <a:off x="5715004" y="4729163"/>
            <a:ext cx="2895600" cy="35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100" tIns="39550" rIns="79100" bIns="3955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sldNum" idx="12"/>
          </p:nvPr>
        </p:nvSpPr>
        <p:spPr>
          <a:xfrm>
            <a:off x="8613650" y="4729163"/>
            <a:ext cx="457200" cy="35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100" tIns="39550" rIns="79100" bIns="39550" anchor="b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j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>
            <a:spLocks noGrp="1"/>
          </p:cNvSpPr>
          <p:nvPr>
            <p:ph type="title"/>
          </p:nvPr>
        </p:nvSpPr>
        <p:spPr>
          <a:xfrm>
            <a:off x="1435609" y="205741"/>
            <a:ext cx="74982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100" tIns="39550" rIns="79100" bIns="3955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88D8"/>
              </a:buClr>
              <a:buSzPts val="16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body" idx="1"/>
          </p:nvPr>
        </p:nvSpPr>
        <p:spPr>
          <a:xfrm>
            <a:off x="1435609" y="1143000"/>
            <a:ext cx="3657600" cy="349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100" tIns="39550" rIns="79100" bIns="39550" anchor="t" anchorCtr="0">
            <a:normAutofit/>
          </a:bodyPr>
          <a:lstStyle>
            <a:lvl1pPr marL="457200" lvl="0" indent="-34925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900"/>
              <a:buChar char="⚫"/>
              <a:defRPr sz="2400"/>
            </a:lvl1pPr>
            <a:lvl2pPr marL="914400" lvl="1" indent="-355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Char char="◦"/>
              <a:defRPr sz="2000"/>
            </a:lvl2pPr>
            <a:lvl3pPr marL="1371600" lvl="2" indent="-33655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700"/>
              <a:buChar char="●"/>
              <a:defRPr sz="1700"/>
            </a:lvl3pPr>
            <a:lvl4pPr marL="1828800" lvl="3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 sz="1600"/>
            </a:lvl4pPr>
            <a:lvl5pPr marL="2286000" lvl="4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 sz="1600"/>
            </a:lvl5pPr>
            <a:lvl6pPr marL="2743200" lvl="5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6pPr>
            <a:lvl7pPr marL="3200400" lvl="6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8pPr>
            <a:lvl9pPr marL="4114800" lvl="8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body" idx="2"/>
          </p:nvPr>
        </p:nvSpPr>
        <p:spPr>
          <a:xfrm>
            <a:off x="5276089" y="1143000"/>
            <a:ext cx="3657600" cy="349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100" tIns="39550" rIns="79100" bIns="39550" anchor="t" anchorCtr="0">
            <a:normAutofit/>
          </a:bodyPr>
          <a:lstStyle>
            <a:lvl1pPr marL="457200" lvl="0" indent="-34925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900"/>
              <a:buChar char="⚫"/>
              <a:defRPr sz="2400"/>
            </a:lvl1pPr>
            <a:lvl2pPr marL="914400" lvl="1" indent="-355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Char char="◦"/>
              <a:defRPr sz="2000"/>
            </a:lvl2pPr>
            <a:lvl3pPr marL="1371600" lvl="2" indent="-33655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700"/>
              <a:buChar char="●"/>
              <a:defRPr sz="1700"/>
            </a:lvl3pPr>
            <a:lvl4pPr marL="1828800" lvl="3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 sz="1600"/>
            </a:lvl4pPr>
            <a:lvl5pPr marL="2286000" lvl="4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 sz="1600"/>
            </a:lvl5pPr>
            <a:lvl6pPr marL="2743200" lvl="5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6pPr>
            <a:lvl7pPr marL="3200400" lvl="6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8pPr>
            <a:lvl9pPr marL="4114800" lvl="8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dt" idx="10"/>
          </p:nvPr>
        </p:nvSpPr>
        <p:spPr>
          <a:xfrm>
            <a:off x="3581400" y="4729163"/>
            <a:ext cx="2133600" cy="35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100" tIns="39550" rIns="79100" bIns="39550" anchor="b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ftr" idx="11"/>
          </p:nvPr>
        </p:nvSpPr>
        <p:spPr>
          <a:xfrm>
            <a:off x="5715004" y="4729163"/>
            <a:ext cx="2895600" cy="35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100" tIns="39550" rIns="79100" bIns="3955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sldNum" idx="12"/>
          </p:nvPr>
        </p:nvSpPr>
        <p:spPr>
          <a:xfrm>
            <a:off x="8613650" y="4729163"/>
            <a:ext cx="457200" cy="35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100" tIns="39550" rIns="79100" bIns="39550" anchor="b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j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Section Header" type="secHead">
  <p:cSld name="SECTION_HEADER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8"/>
          <p:cNvSpPr/>
          <p:nvPr/>
        </p:nvSpPr>
        <p:spPr>
          <a:xfrm>
            <a:off x="2282893" y="-40"/>
            <a:ext cx="68580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79100" tIns="39550" rIns="79100" bIns="3955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0" i="0" u="none" strike="noStrike" cap="none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45" name="Google Shape;45;p8"/>
          <p:cNvSpPr txBox="1">
            <a:spLocks noGrp="1"/>
          </p:cNvSpPr>
          <p:nvPr>
            <p:ph type="title"/>
          </p:nvPr>
        </p:nvSpPr>
        <p:spPr>
          <a:xfrm>
            <a:off x="2578392" y="1950245"/>
            <a:ext cx="6400800" cy="17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100" tIns="39550" rIns="79100" bIns="39550" anchor="t" anchorCtr="0">
            <a:normAutofit/>
          </a:bodyPr>
          <a:lstStyle>
            <a:lvl1pPr lvl="0" algn="l">
              <a:lnSpc>
                <a:spcPct val="112450"/>
              </a:lnSpc>
              <a:spcBef>
                <a:spcPts val="0"/>
              </a:spcBef>
              <a:spcAft>
                <a:spcPts val="0"/>
              </a:spcAft>
              <a:buClr>
                <a:srgbClr val="0088D8"/>
              </a:buClr>
              <a:buSzPts val="3500"/>
              <a:buFont typeface="Gill Sans"/>
              <a:buNone/>
              <a:defRPr sz="3500" b="1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body" idx="1"/>
          </p:nvPr>
        </p:nvSpPr>
        <p:spPr>
          <a:xfrm>
            <a:off x="2578392" y="800100"/>
            <a:ext cx="6400800" cy="113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100" tIns="39550" rIns="79100" bIns="39550" anchor="b" anchorCtr="0">
            <a:normAutofit/>
          </a:bodyPr>
          <a:lstStyle>
            <a:lvl1pPr marL="457200" lvl="0" indent="-228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700">
                <a:solidFill>
                  <a:srgbClr val="005186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300"/>
              <a:buNone/>
              <a:defRPr sz="13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marL="2743200" lvl="5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6pPr>
            <a:lvl7pPr marL="3200400" lvl="6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8pPr>
            <a:lvl9pPr marL="4114800" lvl="8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dt" idx="10"/>
          </p:nvPr>
        </p:nvSpPr>
        <p:spPr>
          <a:xfrm>
            <a:off x="3581400" y="4729163"/>
            <a:ext cx="2133600" cy="35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100" tIns="39550" rIns="79100" bIns="39550" anchor="b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ftr" idx="11"/>
          </p:nvPr>
        </p:nvSpPr>
        <p:spPr>
          <a:xfrm>
            <a:off x="5715004" y="4729163"/>
            <a:ext cx="2895600" cy="35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100" tIns="39550" rIns="79100" bIns="3955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sldNum" idx="12"/>
          </p:nvPr>
        </p:nvSpPr>
        <p:spPr>
          <a:xfrm>
            <a:off x="8613650" y="4729163"/>
            <a:ext cx="457200" cy="35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100" tIns="39550" rIns="79100" bIns="39550" anchor="b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ja"/>
              <a:t>‹#›</a:t>
            </a:fld>
            <a:endParaRPr/>
          </a:p>
        </p:txBody>
      </p:sp>
      <p:sp>
        <p:nvSpPr>
          <p:cNvPr id="50" name="Google Shape;50;p8"/>
          <p:cNvSpPr/>
          <p:nvPr/>
        </p:nvSpPr>
        <p:spPr>
          <a:xfrm>
            <a:off x="2285999" y="3"/>
            <a:ext cx="76200" cy="51435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38550" dist="38000" dir="10800000" algn="tl" rotWithShape="0">
              <a:srgbClr val="2B5B73">
                <a:alpha val="24313"/>
              </a:srgbClr>
            </a:outerShdw>
          </a:effectLst>
        </p:spPr>
        <p:txBody>
          <a:bodyPr spcFirstLastPara="1" wrap="square" lIns="79100" tIns="39550" rIns="79100" bIns="3955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0" i="0" u="none" strike="noStrike" cap="none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51" name="Google Shape;51;p8"/>
          <p:cNvSpPr/>
          <p:nvPr/>
        </p:nvSpPr>
        <p:spPr>
          <a:xfrm>
            <a:off x="2172324" y="2110994"/>
            <a:ext cx="210300" cy="157800"/>
          </a:xfrm>
          <a:prstGeom prst="ellipse">
            <a:avLst/>
          </a:prstGeom>
          <a:gradFill>
            <a:gsLst>
              <a:gs pos="0">
                <a:srgbClr val="DDE1F3">
                  <a:alpha val="94509"/>
                </a:srgbClr>
              </a:gs>
              <a:gs pos="50000">
                <a:srgbClr val="C4C9E0">
                  <a:alpha val="89411"/>
                </a:srgbClr>
              </a:gs>
              <a:gs pos="95000">
                <a:srgbClr val="6F7FBF">
                  <a:alpha val="87450"/>
                </a:srgbClr>
              </a:gs>
              <a:gs pos="100000">
                <a:srgbClr val="0026C7">
                  <a:alpha val="84313"/>
                </a:srgbClr>
              </a:gs>
            </a:gsLst>
            <a:path path="circle">
              <a:fillToRect r="100000" b="100000"/>
            </a:path>
            <a:tileRect l="-100000" t="-100000"/>
          </a:gradFill>
          <a:ln w="9525" cap="rnd" cmpd="sng">
            <a:solidFill>
              <a:srgbClr val="003378">
                <a:alpha val="60000"/>
              </a:srgb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79100" tIns="39550" rIns="79100" bIns="3955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0" i="0" u="none" strike="noStrike" cap="none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52" name="Google Shape;52;p8"/>
          <p:cNvSpPr/>
          <p:nvPr/>
        </p:nvSpPr>
        <p:spPr>
          <a:xfrm>
            <a:off x="2408066" y="2059402"/>
            <a:ext cx="63900" cy="48000"/>
          </a:xfrm>
          <a:prstGeom prst="ellipse">
            <a:avLst/>
          </a:prstGeom>
          <a:noFill/>
          <a:ln w="12700" cap="rnd" cmpd="sng">
            <a:solidFill>
              <a:srgbClr val="06306A">
                <a:alpha val="60000"/>
              </a:srgb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79100" tIns="39550" rIns="79100" bIns="3955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0" i="0" u="none" strike="noStrike" cap="none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mparison" type="twoTxTwoObj">
  <p:cSld name="TWO_OBJECTS_WITH_TEXT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9"/>
          <p:cNvSpPr txBox="1">
            <a:spLocks noGrp="1"/>
          </p:cNvSpPr>
          <p:nvPr>
            <p:ph type="title"/>
          </p:nvPr>
        </p:nvSpPr>
        <p:spPr>
          <a:xfrm>
            <a:off x="457201" y="3870253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100" tIns="39550" rIns="79100" bIns="3955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88D8"/>
              </a:buClr>
              <a:buSzPts val="3900"/>
              <a:buFont typeface="Gill Sans"/>
              <a:buNone/>
              <a:defRPr sz="3900" b="1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body" idx="1"/>
          </p:nvPr>
        </p:nvSpPr>
        <p:spPr>
          <a:xfrm>
            <a:off x="457201" y="246209"/>
            <a:ext cx="4023300" cy="480000"/>
          </a:xfrm>
          <a:prstGeom prst="rect">
            <a:avLst/>
          </a:prstGeom>
          <a:solidFill>
            <a:schemeClr val="lt1"/>
          </a:solidFill>
          <a:ln w="1077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79100" tIns="39550" rIns="79100" bIns="3955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SzPts val="1300"/>
              <a:buNone/>
              <a:defRPr sz="1600" b="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00"/>
              <a:buNone/>
              <a:defRPr sz="1700" b="1"/>
            </a:lvl2pPr>
            <a:lvl3pPr marL="1371600" lvl="2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None/>
              <a:defRPr sz="1600" b="1"/>
            </a:lvl3pPr>
            <a:lvl4pPr marL="1828800" lvl="3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300"/>
              <a:buNone/>
              <a:defRPr sz="1300" b="1"/>
            </a:lvl4pPr>
            <a:lvl5pPr marL="2286000" lvl="4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300"/>
              <a:buNone/>
              <a:defRPr sz="1300" b="1"/>
            </a:lvl5pPr>
            <a:lvl6pPr marL="2743200" lvl="5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6pPr>
            <a:lvl7pPr marL="3200400" lvl="6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8pPr>
            <a:lvl9pPr marL="4114800" lvl="8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2"/>
          </p:nvPr>
        </p:nvSpPr>
        <p:spPr>
          <a:xfrm>
            <a:off x="4663440" y="246209"/>
            <a:ext cx="4023300" cy="480000"/>
          </a:xfrm>
          <a:prstGeom prst="rect">
            <a:avLst/>
          </a:prstGeom>
          <a:solidFill>
            <a:schemeClr val="lt1"/>
          </a:solidFill>
          <a:ln w="1077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79100" tIns="39550" rIns="79100" bIns="3955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SzPts val="1300"/>
              <a:buNone/>
              <a:defRPr sz="1600" b="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700"/>
              <a:buNone/>
              <a:defRPr sz="1700" b="1"/>
            </a:lvl2pPr>
            <a:lvl3pPr marL="1371600" lvl="2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None/>
              <a:defRPr sz="1600" b="1"/>
            </a:lvl3pPr>
            <a:lvl4pPr marL="1828800" lvl="3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300"/>
              <a:buNone/>
              <a:defRPr sz="1300" b="1"/>
            </a:lvl4pPr>
            <a:lvl5pPr marL="2286000" lvl="4" indent="-228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300"/>
              <a:buNone/>
              <a:defRPr sz="1300" b="1"/>
            </a:lvl5pPr>
            <a:lvl6pPr marL="2743200" lvl="5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6pPr>
            <a:lvl7pPr marL="3200400" lvl="6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8pPr>
            <a:lvl9pPr marL="4114800" lvl="8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3"/>
          </p:nvPr>
        </p:nvSpPr>
        <p:spPr>
          <a:xfrm>
            <a:off x="457201" y="727003"/>
            <a:ext cx="4023300" cy="3086100"/>
          </a:xfrm>
          <a:prstGeom prst="rect">
            <a:avLst/>
          </a:prstGeom>
          <a:noFill/>
          <a:ln w="10775" cap="flat" cmpd="sng">
            <a:solidFill>
              <a:schemeClr val="lt1"/>
            </a:solidFill>
            <a:prstDash val="dash"/>
            <a:miter lim="800000"/>
            <a:headEnd type="none" w="sm" len="sm"/>
            <a:tailEnd type="none" w="sm" len="sm"/>
          </a:ln>
        </p:spPr>
        <p:txBody>
          <a:bodyPr spcFirstLastPara="1" wrap="square" lIns="79100" tIns="39550" rIns="79100" bIns="39550" anchor="t" anchorCtr="0">
            <a:normAutofit/>
          </a:bodyPr>
          <a:lstStyle>
            <a:lvl1pPr marL="457200" lvl="0" indent="-3302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00"/>
              <a:buChar char="⚫"/>
              <a:defRPr sz="2000"/>
            </a:lvl1pPr>
            <a:lvl2pPr marL="914400" lvl="1" indent="-33655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700"/>
              <a:buChar char="◦"/>
              <a:defRPr sz="1700"/>
            </a:lvl2pPr>
            <a:lvl3pPr marL="1371600" lvl="2" indent="-3302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00"/>
              <a:buChar char="●"/>
              <a:defRPr sz="1600"/>
            </a:lvl3pPr>
            <a:lvl4pPr marL="1828800" lvl="3" indent="-31115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300"/>
              <a:buChar char="●"/>
              <a:defRPr sz="1300"/>
            </a:lvl4pPr>
            <a:lvl5pPr marL="2286000" lvl="4" indent="-31115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300"/>
              <a:buChar char="●"/>
              <a:defRPr sz="1300"/>
            </a:lvl5pPr>
            <a:lvl6pPr marL="2743200" lvl="5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6pPr>
            <a:lvl7pPr marL="3200400" lvl="6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8pPr>
            <a:lvl9pPr marL="4114800" lvl="8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body" idx="4"/>
          </p:nvPr>
        </p:nvSpPr>
        <p:spPr>
          <a:xfrm>
            <a:off x="4663440" y="727003"/>
            <a:ext cx="4023300" cy="3086100"/>
          </a:xfrm>
          <a:prstGeom prst="rect">
            <a:avLst/>
          </a:prstGeom>
          <a:noFill/>
          <a:ln w="10775" cap="flat" cmpd="sng">
            <a:solidFill>
              <a:schemeClr val="lt1"/>
            </a:solidFill>
            <a:prstDash val="dash"/>
            <a:miter lim="800000"/>
            <a:headEnd type="none" w="sm" len="sm"/>
            <a:tailEnd type="none" w="sm" len="sm"/>
          </a:ln>
        </p:spPr>
        <p:txBody>
          <a:bodyPr spcFirstLastPara="1" wrap="square" lIns="79100" tIns="39550" rIns="79100" bIns="39550" anchor="t" anchorCtr="0">
            <a:normAutofit/>
          </a:bodyPr>
          <a:lstStyle>
            <a:lvl1pPr marL="457200" lvl="0" indent="-3302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00"/>
              <a:buChar char="⚫"/>
              <a:defRPr sz="2000"/>
            </a:lvl1pPr>
            <a:lvl2pPr marL="914400" lvl="1" indent="-33655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700"/>
              <a:buChar char="◦"/>
              <a:defRPr sz="1700"/>
            </a:lvl2pPr>
            <a:lvl3pPr marL="1371600" lvl="2" indent="-3302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00"/>
              <a:buChar char="●"/>
              <a:defRPr sz="1600"/>
            </a:lvl3pPr>
            <a:lvl4pPr marL="1828800" lvl="3" indent="-31115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300"/>
              <a:buChar char="●"/>
              <a:defRPr sz="1300"/>
            </a:lvl4pPr>
            <a:lvl5pPr marL="2286000" lvl="4" indent="-31115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300"/>
              <a:buChar char="●"/>
              <a:defRPr sz="1300"/>
            </a:lvl5pPr>
            <a:lvl6pPr marL="2743200" lvl="5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6pPr>
            <a:lvl7pPr marL="3200400" lvl="6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8pPr>
            <a:lvl9pPr marL="4114800" lvl="8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dt" idx="10"/>
          </p:nvPr>
        </p:nvSpPr>
        <p:spPr>
          <a:xfrm>
            <a:off x="3581400" y="4729163"/>
            <a:ext cx="2133600" cy="35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100" tIns="39550" rIns="79100" bIns="39550" anchor="b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ftr" idx="11"/>
          </p:nvPr>
        </p:nvSpPr>
        <p:spPr>
          <a:xfrm>
            <a:off x="5715004" y="4729163"/>
            <a:ext cx="2895600" cy="35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100" tIns="39550" rIns="79100" bIns="3955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sldNum" idx="12"/>
          </p:nvPr>
        </p:nvSpPr>
        <p:spPr>
          <a:xfrm>
            <a:off x="8613650" y="4729163"/>
            <a:ext cx="457200" cy="35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100" tIns="39550" rIns="79100" bIns="39550" anchor="b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j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ntent with Caption" type="objTx">
  <p:cSld name="OBJECT_WITH_CAPTION_TEXT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1"/>
          <p:cNvSpPr txBox="1">
            <a:spLocks noGrp="1"/>
          </p:cNvSpPr>
          <p:nvPr>
            <p:ph type="title"/>
          </p:nvPr>
        </p:nvSpPr>
        <p:spPr>
          <a:xfrm>
            <a:off x="457201" y="162586"/>
            <a:ext cx="3810000" cy="8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100" tIns="39550" rIns="79100" bIns="39550" anchor="b" anchorCtr="0">
            <a:normAutofit/>
          </a:bodyPr>
          <a:lstStyle>
            <a:lvl1pPr lvl="0" algn="l">
              <a:lnSpc>
                <a:spcPct val="90909"/>
              </a:lnSpc>
              <a:spcBef>
                <a:spcPts val="0"/>
              </a:spcBef>
              <a:spcAft>
                <a:spcPts val="0"/>
              </a:spcAft>
              <a:buClr>
                <a:srgbClr val="0088D8"/>
              </a:buClr>
              <a:buSzPts val="1900"/>
              <a:buFont typeface="Gill Sans"/>
              <a:buNone/>
              <a:defRPr sz="1900" b="1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1"/>
          <p:cNvSpPr txBox="1">
            <a:spLocks noGrp="1"/>
          </p:cNvSpPr>
          <p:nvPr>
            <p:ph type="body" idx="1"/>
          </p:nvPr>
        </p:nvSpPr>
        <p:spPr>
          <a:xfrm>
            <a:off x="457201" y="1055225"/>
            <a:ext cx="3810000" cy="52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100" tIns="39550" rIns="79100" bIns="3955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200"/>
            </a:lvl1pPr>
            <a:lvl2pPr marL="914400" lvl="1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SzPts val="800"/>
              <a:buNone/>
              <a:defRPr sz="800"/>
            </a:lvl3pPr>
            <a:lvl4pPr marL="1828800" lvl="3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SzPts val="800"/>
              <a:buNone/>
              <a:defRPr sz="800"/>
            </a:lvl4pPr>
            <a:lvl5pPr marL="2286000" lvl="4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SzPts val="800"/>
              <a:buNone/>
              <a:defRPr sz="800"/>
            </a:lvl5pPr>
            <a:lvl6pPr marL="2743200" lvl="5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6pPr>
            <a:lvl7pPr marL="3200400" lvl="6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8pPr>
            <a:lvl9pPr marL="4114800" lvl="8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2"/>
          </p:nvPr>
        </p:nvSpPr>
        <p:spPr>
          <a:xfrm>
            <a:off x="457200" y="1600202"/>
            <a:ext cx="8153400" cy="299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100" tIns="39550" rIns="79100" bIns="39550" anchor="t" anchorCtr="0">
            <a:normAutofit/>
          </a:bodyPr>
          <a:lstStyle>
            <a:lvl1pPr marL="457200" lvl="0" indent="-3683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200"/>
              <a:buChar char="⚫"/>
              <a:defRPr sz="2800"/>
            </a:lvl1pPr>
            <a:lvl2pPr marL="914400" lvl="1" indent="-3810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400"/>
              <a:buChar char="◦"/>
              <a:defRPr sz="2400"/>
            </a:lvl2pPr>
            <a:lvl3pPr marL="137160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●"/>
              <a:defRPr sz="2000"/>
            </a:lvl3pPr>
            <a:lvl4pPr marL="1828800" lvl="3" indent="-33655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700"/>
              <a:buChar char="●"/>
              <a:defRPr sz="1700"/>
            </a:lvl4pPr>
            <a:lvl5pPr marL="2286000" lvl="4" indent="-33655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700"/>
              <a:buChar char="●"/>
              <a:defRPr sz="1700"/>
            </a:lvl5pPr>
            <a:lvl6pPr marL="2743200" lvl="5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6pPr>
            <a:lvl7pPr marL="3200400" lvl="6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8pPr>
            <a:lvl9pPr marL="4114800" lvl="8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3581400" y="4729163"/>
            <a:ext cx="2133600" cy="35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100" tIns="39550" rIns="79100" bIns="39550" anchor="b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5715004" y="4729163"/>
            <a:ext cx="2895600" cy="35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100" tIns="39550" rIns="79100" bIns="3955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8613650" y="4729163"/>
            <a:ext cx="457200" cy="35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100" tIns="39550" rIns="79100" bIns="39550" anchor="b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j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Picture with Caption" type="picTx">
  <p:cSld name="PICTURE_WITH_CAPTION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>
            <a:off x="5886897" y="800100"/>
            <a:ext cx="2743200" cy="148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100" tIns="39550" rIns="79100" bIns="3955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88D8"/>
              </a:buClr>
              <a:buSzPts val="1800"/>
              <a:buFont typeface="Gill Sans"/>
              <a:buNone/>
              <a:defRPr sz="18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dt" idx="10"/>
          </p:nvPr>
        </p:nvSpPr>
        <p:spPr>
          <a:xfrm>
            <a:off x="3581400" y="4729163"/>
            <a:ext cx="2133600" cy="35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100" tIns="39550" rIns="79100" bIns="39550" anchor="b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ftr" idx="11"/>
          </p:nvPr>
        </p:nvSpPr>
        <p:spPr>
          <a:xfrm>
            <a:off x="5715004" y="4729163"/>
            <a:ext cx="2895600" cy="35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100" tIns="39550" rIns="79100" bIns="3955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sldNum" idx="12"/>
          </p:nvPr>
        </p:nvSpPr>
        <p:spPr>
          <a:xfrm>
            <a:off x="8613650" y="4729163"/>
            <a:ext cx="457200" cy="35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100" tIns="39550" rIns="79100" bIns="39550" anchor="b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ja"/>
              <a:t>‹#›</a:t>
            </a:fld>
            <a:endParaRPr/>
          </a:p>
        </p:txBody>
      </p:sp>
      <p:sp>
        <p:nvSpPr>
          <p:cNvPr id="79" name="Google Shape;79;p12"/>
          <p:cNvSpPr/>
          <p:nvPr/>
        </p:nvSpPr>
        <p:spPr>
          <a:xfrm>
            <a:off x="762001" y="800101"/>
            <a:ext cx="4572000" cy="3429000"/>
          </a:xfrm>
          <a:prstGeom prst="rect">
            <a:avLst/>
          </a:prstGeom>
          <a:solidFill>
            <a:srgbClr val="FFFFFF"/>
          </a:solidFill>
          <a:ln w="88900" cap="sq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5500" dist="18500" dir="5400000" algn="tl" rotWithShape="0">
              <a:srgbClr val="000000">
                <a:alpha val="34509"/>
              </a:srgbClr>
            </a:outerShdw>
          </a:effectLst>
        </p:spPr>
        <p:txBody>
          <a:bodyPr spcFirstLastPara="1" wrap="square" lIns="79100" tIns="237325" rIns="79100" bIns="39550" anchor="t" anchorCtr="0">
            <a:noAutofit/>
          </a:bodyPr>
          <a:lstStyle/>
          <a:p>
            <a:pPr marL="0" marR="0" lvl="0" indent="0" algn="l" rtl="0">
              <a:lnSpc>
                <a:spcPct val="93718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Noto Sans Symbols"/>
              <a:buNone/>
            </a:pPr>
            <a:endParaRPr sz="2800" b="0" i="0" u="none" strike="noStrike" cap="none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80" name="Google Shape;80;p12"/>
          <p:cNvSpPr>
            <a:spLocks noGrp="1"/>
          </p:cNvSpPr>
          <p:nvPr>
            <p:ph type="pic" idx="2"/>
          </p:nvPr>
        </p:nvSpPr>
        <p:spPr>
          <a:xfrm>
            <a:off x="838203" y="857255"/>
            <a:ext cx="4419600" cy="2635800"/>
          </a:xfrm>
          <a:prstGeom prst="roundRect">
            <a:avLst>
              <a:gd name="adj" fmla="val 783"/>
            </a:avLst>
          </a:prstGeom>
          <a:solidFill>
            <a:schemeClr val="lt2"/>
          </a:solidFill>
          <a:ln>
            <a:noFill/>
          </a:ln>
        </p:spPr>
      </p:sp>
      <p:sp>
        <p:nvSpPr>
          <p:cNvPr id="81" name="Google Shape;81;p12"/>
          <p:cNvSpPr/>
          <p:nvPr/>
        </p:nvSpPr>
        <p:spPr>
          <a:xfrm rot="-1806887">
            <a:off x="416995" y="709367"/>
            <a:ext cx="645262" cy="166015"/>
          </a:xfrm>
          <a:prstGeom prst="flowChartProcess">
            <a:avLst/>
          </a:prstGeom>
          <a:solidFill>
            <a:srgbClr val="FBFBFB">
              <a:alpha val="44313"/>
            </a:srgbClr>
          </a:solidFill>
          <a:ln w="9525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  <a:effectLst>
            <a:outerShdw blurRad="25400" dist="25400" dir="3300000" sx="96000" sy="96000" algn="tl" rotWithShape="0">
              <a:srgbClr val="1CC8FF">
                <a:alpha val="40000"/>
              </a:srgbClr>
            </a:outerShdw>
          </a:effectLst>
        </p:spPr>
        <p:txBody>
          <a:bodyPr spcFirstLastPara="1" wrap="square" lIns="79100" tIns="39550" rIns="79100" bIns="3955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0" i="0" u="none" strike="noStrike" cap="none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82" name="Google Shape;82;p12"/>
          <p:cNvSpPr/>
          <p:nvPr/>
        </p:nvSpPr>
        <p:spPr>
          <a:xfrm rot="1781250" flipH="1">
            <a:off x="5022409" y="696338"/>
            <a:ext cx="611747" cy="165735"/>
          </a:xfrm>
          <a:prstGeom prst="flowChartProcess">
            <a:avLst/>
          </a:prstGeom>
          <a:solidFill>
            <a:srgbClr val="FBFBFB">
              <a:alpha val="44313"/>
            </a:srgbClr>
          </a:solidFill>
          <a:ln w="9525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  <a:effectLst>
            <a:outerShdw blurRad="25400" dist="25400" dir="3300000" sx="96000" sy="96000" algn="tl" rotWithShape="0">
              <a:schemeClr val="lt2">
                <a:alpha val="20000"/>
              </a:schemeClr>
            </a:outerShdw>
          </a:effectLst>
        </p:spPr>
        <p:txBody>
          <a:bodyPr spcFirstLastPara="1" wrap="square" lIns="79100" tIns="39550" rIns="79100" bIns="3955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0" i="0" u="none" strike="noStrike" cap="none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83" name="Google Shape;83;p12"/>
          <p:cNvSpPr txBox="1">
            <a:spLocks noGrp="1"/>
          </p:cNvSpPr>
          <p:nvPr>
            <p:ph type="body" idx="1"/>
          </p:nvPr>
        </p:nvSpPr>
        <p:spPr>
          <a:xfrm>
            <a:off x="838203" y="3600451"/>
            <a:ext cx="4419600" cy="5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100" tIns="39550" rIns="79100" bIns="39550" anchor="ctr" anchorCtr="0">
            <a:normAutofit/>
          </a:bodyPr>
          <a:lstStyle>
            <a:lvl1pPr marL="457200" lvl="0" indent="-228600" algn="l">
              <a:lnSpc>
                <a:spcPct val="114285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200">
                <a:solidFill>
                  <a:srgbClr val="777777"/>
                </a:solidFill>
              </a:defRPr>
            </a:lvl1pPr>
            <a:lvl2pPr marL="914400" lvl="1" indent="-2921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000"/>
              <a:buChar char="◦"/>
              <a:defRPr sz="1000"/>
            </a:lvl2pPr>
            <a:lvl3pPr marL="1371600" lvl="2" indent="-2794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SzPts val="800"/>
              <a:buChar char="●"/>
              <a:defRPr sz="800"/>
            </a:lvl3pPr>
            <a:lvl4pPr marL="1828800" lvl="3" indent="-2794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SzPts val="800"/>
              <a:buChar char="●"/>
              <a:defRPr sz="800"/>
            </a:lvl4pPr>
            <a:lvl5pPr marL="2286000" lvl="4" indent="-2794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SzPts val="800"/>
              <a:buChar char="●"/>
              <a:defRPr sz="800"/>
            </a:lvl5pPr>
            <a:lvl6pPr marL="2743200" lvl="5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6pPr>
            <a:lvl7pPr marL="3200400" lvl="6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8pPr>
            <a:lvl9pPr marL="4114800" lvl="8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3"/>
          <p:cNvSpPr txBox="1">
            <a:spLocks noGrp="1"/>
          </p:cNvSpPr>
          <p:nvPr>
            <p:ph type="title"/>
          </p:nvPr>
        </p:nvSpPr>
        <p:spPr>
          <a:xfrm>
            <a:off x="1435609" y="205979"/>
            <a:ext cx="74982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100" tIns="39550" rIns="79100" bIns="3955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88D8"/>
              </a:buClr>
              <a:buSzPts val="16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13"/>
          <p:cNvSpPr txBox="1">
            <a:spLocks noGrp="1"/>
          </p:cNvSpPr>
          <p:nvPr>
            <p:ph type="body" idx="1"/>
          </p:nvPr>
        </p:nvSpPr>
        <p:spPr>
          <a:xfrm rot="5400000">
            <a:off x="3384289" y="-862949"/>
            <a:ext cx="3600600" cy="749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100" tIns="39550" rIns="79100" bIns="39550" anchor="t" anchorCtr="0">
            <a:normAutofit/>
          </a:bodyPr>
          <a:lstStyle>
            <a:lvl1pPr marL="457200" lvl="0" indent="-304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200"/>
              <a:buChar char="⚫"/>
              <a:defRPr/>
            </a:lvl1pPr>
            <a:lvl2pPr marL="914400" lvl="1" indent="-3302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Char char="◦"/>
              <a:defRPr/>
            </a:lvl2pPr>
            <a:lvl3pPr marL="1371600" lvl="2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3pPr>
            <a:lvl4pPr marL="1828800" lvl="3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4pPr>
            <a:lvl5pPr marL="2286000" lvl="4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5pPr>
            <a:lvl6pPr marL="2743200" lvl="5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6pPr>
            <a:lvl7pPr marL="3200400" lvl="6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8pPr>
            <a:lvl9pPr marL="4114800" lvl="8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9pPr>
          </a:lstStyle>
          <a:p>
            <a:endParaRPr/>
          </a:p>
        </p:txBody>
      </p:sp>
      <p:sp>
        <p:nvSpPr>
          <p:cNvPr id="87" name="Google Shape;87;p13"/>
          <p:cNvSpPr txBox="1">
            <a:spLocks noGrp="1"/>
          </p:cNvSpPr>
          <p:nvPr>
            <p:ph type="dt" idx="10"/>
          </p:nvPr>
        </p:nvSpPr>
        <p:spPr>
          <a:xfrm>
            <a:off x="3581400" y="4729163"/>
            <a:ext cx="2133600" cy="35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100" tIns="39550" rIns="79100" bIns="39550" anchor="b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13"/>
          <p:cNvSpPr txBox="1">
            <a:spLocks noGrp="1"/>
          </p:cNvSpPr>
          <p:nvPr>
            <p:ph type="ftr" idx="11"/>
          </p:nvPr>
        </p:nvSpPr>
        <p:spPr>
          <a:xfrm>
            <a:off x="5715004" y="4729163"/>
            <a:ext cx="2895600" cy="35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100" tIns="39550" rIns="79100" bIns="3955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3"/>
          <p:cNvSpPr txBox="1">
            <a:spLocks noGrp="1"/>
          </p:cNvSpPr>
          <p:nvPr>
            <p:ph type="sldNum" idx="12"/>
          </p:nvPr>
        </p:nvSpPr>
        <p:spPr>
          <a:xfrm>
            <a:off x="8613650" y="4729163"/>
            <a:ext cx="457200" cy="35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100" tIns="39550" rIns="79100" bIns="39550" anchor="b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j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4"/>
          <p:cNvSpPr txBox="1">
            <a:spLocks noGrp="1"/>
          </p:cNvSpPr>
          <p:nvPr>
            <p:ph type="title"/>
          </p:nvPr>
        </p:nvSpPr>
        <p:spPr>
          <a:xfrm rot="5400000">
            <a:off x="5578050" y="1485933"/>
            <a:ext cx="4388700" cy="18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100" tIns="39550" rIns="79100" bIns="3955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88D8"/>
              </a:buClr>
              <a:buSzPts val="16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14"/>
          <p:cNvSpPr txBox="1">
            <a:spLocks noGrp="1"/>
          </p:cNvSpPr>
          <p:nvPr>
            <p:ph type="body" idx="1"/>
          </p:nvPr>
        </p:nvSpPr>
        <p:spPr>
          <a:xfrm rot="5400000">
            <a:off x="1729950" y="-380966"/>
            <a:ext cx="4388700" cy="556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100" tIns="39550" rIns="79100" bIns="39550" anchor="t" anchorCtr="0">
            <a:normAutofit/>
          </a:bodyPr>
          <a:lstStyle>
            <a:lvl1pPr marL="457200" lvl="0" indent="-3048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200"/>
              <a:buChar char="⚫"/>
              <a:defRPr/>
            </a:lvl1pPr>
            <a:lvl2pPr marL="914400" lvl="1" indent="-3302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Char char="◦"/>
              <a:defRPr/>
            </a:lvl2pPr>
            <a:lvl3pPr marL="1371600" lvl="2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3pPr>
            <a:lvl4pPr marL="1828800" lvl="3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4pPr>
            <a:lvl5pPr marL="2286000" lvl="4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5pPr>
            <a:lvl6pPr marL="2743200" lvl="5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6pPr>
            <a:lvl7pPr marL="3200400" lvl="6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8pPr>
            <a:lvl9pPr marL="4114800" lvl="8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/>
            </a:lvl9pPr>
          </a:lstStyle>
          <a:p>
            <a:endParaRPr/>
          </a:p>
        </p:txBody>
      </p:sp>
      <p:sp>
        <p:nvSpPr>
          <p:cNvPr id="93" name="Google Shape;93;p14"/>
          <p:cNvSpPr txBox="1">
            <a:spLocks noGrp="1"/>
          </p:cNvSpPr>
          <p:nvPr>
            <p:ph type="dt" idx="10"/>
          </p:nvPr>
        </p:nvSpPr>
        <p:spPr>
          <a:xfrm>
            <a:off x="3581400" y="4729163"/>
            <a:ext cx="2133600" cy="35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100" tIns="39550" rIns="79100" bIns="39550" anchor="b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4"/>
          <p:cNvSpPr txBox="1">
            <a:spLocks noGrp="1"/>
          </p:cNvSpPr>
          <p:nvPr>
            <p:ph type="ftr" idx="11"/>
          </p:nvPr>
        </p:nvSpPr>
        <p:spPr>
          <a:xfrm>
            <a:off x="5715004" y="4729163"/>
            <a:ext cx="2895600" cy="35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100" tIns="39550" rIns="79100" bIns="3955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95" name="Google Shape;95;p14"/>
          <p:cNvSpPr txBox="1">
            <a:spLocks noGrp="1"/>
          </p:cNvSpPr>
          <p:nvPr>
            <p:ph type="sldNum" idx="12"/>
          </p:nvPr>
        </p:nvSpPr>
        <p:spPr>
          <a:xfrm>
            <a:off x="8613650" y="4729163"/>
            <a:ext cx="457200" cy="35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100" tIns="39550" rIns="79100" bIns="39550" anchor="b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j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74384-9052-467D-8530-12C502B4E1B7}" type="datetimeFigureOut">
              <a:rPr kumimoji="1" lang="ja-JP" altLang="en-US" smtClean="0"/>
              <a:t>2023/4/28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B2520-0063-4B23-A008-9C30471430EC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548640"/>
            <a:ext cx="6400800" cy="2606040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28100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1">
            <a:alphaModFix/>
          </a:blip>
          <a:tile tx="0" ty="0" sx="90000" sy="90000" flip="xy" algn="tl"/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"/>
          <p:cNvSpPr/>
          <p:nvPr/>
        </p:nvSpPr>
        <p:spPr>
          <a:xfrm>
            <a:off x="-815924" y="-611940"/>
            <a:ext cx="1638900" cy="1229100"/>
          </a:xfrm>
          <a:prstGeom prst="pie">
            <a:avLst>
              <a:gd name="adj1" fmla="val 0"/>
              <a:gd name="adj2" fmla="val 5402120"/>
            </a:avLst>
          </a:prstGeom>
          <a:solidFill>
            <a:srgbClr val="E2F6FF">
              <a:alpha val="32549"/>
            </a:srgbClr>
          </a:solidFill>
          <a:ln w="9525" cap="rnd" cmpd="sng">
            <a:solidFill>
              <a:srgbClr val="19B1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79100" tIns="39550" rIns="79100" bIns="3955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0" i="0" u="none" strike="noStrike" cap="none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7" name="Google Shape;7;p3"/>
          <p:cNvSpPr/>
          <p:nvPr/>
        </p:nvSpPr>
        <p:spPr>
          <a:xfrm>
            <a:off x="168819" y="15830"/>
            <a:ext cx="1702200" cy="1276500"/>
          </a:xfrm>
          <a:prstGeom prst="ellipse">
            <a:avLst/>
          </a:prstGeom>
          <a:noFill/>
          <a:ln w="27300" cap="rnd" cmpd="sng">
            <a:solidFill>
              <a:srgbClr val="9BEDFF"/>
            </a:solidFill>
            <a:prstDash val="solid"/>
            <a:round/>
            <a:headEnd type="none" w="sm" len="sm"/>
            <a:tailEnd type="none" w="sm" len="sm"/>
          </a:ln>
          <a:effectLst>
            <a:outerShdw blurRad="25400" dist="25400" dir="5400000" algn="tl" rotWithShape="0">
              <a:srgbClr val="2E91C2">
                <a:alpha val="84313"/>
              </a:srgbClr>
            </a:outerShdw>
          </a:effectLst>
        </p:spPr>
        <p:txBody>
          <a:bodyPr spcFirstLastPara="1" wrap="square" lIns="79100" tIns="39550" rIns="79100" bIns="3955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0" i="0" u="none" strike="noStrike" cap="none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8" name="Google Shape;8;p3"/>
          <p:cNvSpPr/>
          <p:nvPr/>
        </p:nvSpPr>
        <p:spPr>
          <a:xfrm rot="1977763">
            <a:off x="221473" y="751822"/>
            <a:ext cx="1048717" cy="905840"/>
          </a:xfrm>
          <a:prstGeom prst="donut">
            <a:avLst>
              <a:gd name="adj" fmla="val 11833"/>
            </a:avLst>
          </a:prstGeom>
          <a:gradFill>
            <a:gsLst>
              <a:gs pos="0">
                <a:srgbClr val="E8F7FF">
                  <a:alpha val="69411"/>
                </a:srgbClr>
              </a:gs>
              <a:gs pos="70000">
                <a:srgbClr val="F1FDFF">
                  <a:alpha val="54509"/>
                </a:srgbClr>
              </a:gs>
              <a:gs pos="100000">
                <a:srgbClr val="00D8FF">
                  <a:alpha val="60000"/>
                </a:srgbClr>
              </a:gs>
            </a:gsLst>
            <a:path path="circle">
              <a:fillToRect r="100000" b="100000"/>
            </a:path>
            <a:tileRect l="-100000" t="-100000"/>
          </a:gradFill>
          <a:ln w="9525" cap="rnd" cmpd="sng">
            <a:solidFill>
              <a:srgbClr val="0CABF8"/>
            </a:solidFill>
            <a:prstDash val="solid"/>
            <a:round/>
            <a:headEnd type="none" w="sm" len="sm"/>
            <a:tailEnd type="none" w="sm" len="sm"/>
          </a:ln>
          <a:effectLst>
            <a:outerShdw blurRad="12700" dist="15000" dir="4500000" algn="tl" rotWithShape="0">
              <a:srgbClr val="0A4A68">
                <a:alpha val="34509"/>
              </a:srgbClr>
            </a:outerShdw>
          </a:effectLst>
        </p:spPr>
        <p:txBody>
          <a:bodyPr spcFirstLastPara="1" wrap="square" lIns="79100" tIns="39550" rIns="79100" bIns="3955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0" i="0" u="none" strike="noStrike" cap="none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9" name="Google Shape;9;p3"/>
          <p:cNvSpPr/>
          <p:nvPr/>
        </p:nvSpPr>
        <p:spPr>
          <a:xfrm>
            <a:off x="1012876" y="-40"/>
            <a:ext cx="81312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79100" tIns="39550" rIns="79100" bIns="3955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0" i="0" u="none" strike="noStrike" cap="none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0" name="Google Shape;10;p3"/>
          <p:cNvSpPr txBox="1">
            <a:spLocks noGrp="1"/>
          </p:cNvSpPr>
          <p:nvPr>
            <p:ph type="title"/>
          </p:nvPr>
        </p:nvSpPr>
        <p:spPr>
          <a:xfrm>
            <a:off x="1435609" y="205979"/>
            <a:ext cx="74982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100" tIns="39550" rIns="79100" bIns="39550" anchor="ctr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88D8"/>
              </a:buClr>
              <a:buSzPts val="3600"/>
              <a:buFont typeface="Gill Sans"/>
              <a:buNone/>
              <a:defRPr sz="3600" b="0" i="0" u="none" strike="noStrike" cap="none">
                <a:solidFill>
                  <a:srgbClr val="0088D8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6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6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6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6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6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6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6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6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3"/>
          <p:cNvSpPr txBox="1">
            <a:spLocks noGrp="1"/>
          </p:cNvSpPr>
          <p:nvPr>
            <p:ph type="body" idx="1"/>
          </p:nvPr>
        </p:nvSpPr>
        <p:spPr>
          <a:xfrm>
            <a:off x="1435609" y="1085851"/>
            <a:ext cx="74982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100" tIns="39550" rIns="79100" bIns="39550" anchor="t" anchorCtr="0">
            <a:normAutofit/>
          </a:bodyPr>
          <a:lstStyle>
            <a:lvl1pPr marL="457200" marR="0" lvl="0" indent="-3683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Noto Sans Symbols"/>
              <a:buChar char="⚫"/>
              <a:defRPr sz="2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914400" marR="0" lvl="1" indent="-3810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Verdana"/>
              <a:buChar char="◦"/>
              <a:defRPr sz="24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1371600" marR="0" lvl="2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2000"/>
              <a:buFont typeface="Noto Sans Symbols"/>
              <a:buChar char="●"/>
              <a:defRPr sz="20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1828800" marR="0" lvl="3" indent="-33655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700"/>
              <a:buFont typeface="Noto Sans Symbols"/>
              <a:buChar char="●"/>
              <a:defRPr sz="17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2286000" marR="0" lvl="4" indent="-33655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4"/>
              </a:buClr>
              <a:buSzPts val="1700"/>
              <a:buFont typeface="Noto Sans Symbols"/>
              <a:buChar char="●"/>
              <a:defRPr sz="17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2743200" marR="0" lvl="5" indent="-33655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5"/>
              </a:buClr>
              <a:buSzPts val="1700"/>
              <a:buFont typeface="Noto Sans Symbols"/>
              <a:buChar char="●"/>
              <a:defRPr sz="17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3200400" marR="0" lvl="6" indent="-33655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6"/>
              </a:buClr>
              <a:buSzPts val="1700"/>
              <a:buFont typeface="Noto Sans Symbols"/>
              <a:buChar char="●"/>
              <a:defRPr sz="17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3657600" marR="0" lvl="7" indent="-33655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6"/>
              </a:buClr>
              <a:buSzPts val="1700"/>
              <a:buFont typeface="Noto Sans Symbols"/>
              <a:buChar char="●"/>
              <a:defRPr sz="17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4114800" marR="0" lvl="8" indent="-33655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6"/>
              </a:buClr>
              <a:buSzPts val="1700"/>
              <a:buFont typeface="Noto Sans Symbols"/>
              <a:buChar char="●"/>
              <a:defRPr sz="17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endParaRPr/>
          </a:p>
        </p:txBody>
      </p:sp>
      <p:sp>
        <p:nvSpPr>
          <p:cNvPr id="12" name="Google Shape;12;p3"/>
          <p:cNvSpPr txBox="1">
            <a:spLocks noGrp="1"/>
          </p:cNvSpPr>
          <p:nvPr>
            <p:ph type="dt" idx="10"/>
          </p:nvPr>
        </p:nvSpPr>
        <p:spPr>
          <a:xfrm>
            <a:off x="3581400" y="4729163"/>
            <a:ext cx="2133600" cy="35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100" tIns="39550" rIns="79100" bIns="39550" anchor="b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ftr" idx="11"/>
          </p:nvPr>
        </p:nvSpPr>
        <p:spPr>
          <a:xfrm>
            <a:off x="5715004" y="4729163"/>
            <a:ext cx="2895600" cy="35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100" tIns="39550" rIns="79100" bIns="3955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sldNum" idx="12"/>
          </p:nvPr>
        </p:nvSpPr>
        <p:spPr>
          <a:xfrm>
            <a:off x="8613650" y="4729163"/>
            <a:ext cx="457200" cy="35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100" tIns="39550" rIns="79100" bIns="39550" anchor="b" anchorCtr="0">
            <a:noAutofit/>
          </a:bodyPr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0" marR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0" marR="0" lvl="2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0" marR="0" lvl="3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0" marR="0" lvl="4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0" marR="0" lvl="5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0" marR="0" lvl="6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0" marR="0" lvl="7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0" marR="0" lvl="8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1599DB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ja"/>
              <a:t>‹#›</a:t>
            </a:fld>
            <a:endParaRPr>
              <a:solidFill>
                <a:srgbClr val="4789AA"/>
              </a:solidFill>
            </a:endParaRPr>
          </a:p>
        </p:txBody>
      </p:sp>
      <p:sp>
        <p:nvSpPr>
          <p:cNvPr id="15" name="Google Shape;15;p3"/>
          <p:cNvSpPr/>
          <p:nvPr/>
        </p:nvSpPr>
        <p:spPr>
          <a:xfrm>
            <a:off x="1014984" y="-40"/>
            <a:ext cx="73200" cy="51435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38550" dist="38000" dir="10800000" algn="tl" rotWithShape="0">
              <a:srgbClr val="2B5B73">
                <a:alpha val="24313"/>
              </a:srgbClr>
            </a:outerShdw>
          </a:effectLst>
        </p:spPr>
        <p:txBody>
          <a:bodyPr spcFirstLastPara="1" wrap="square" lIns="79100" tIns="39550" rIns="79100" bIns="3955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0" i="0" u="none" strike="noStrike" cap="none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3" r:id="rId3"/>
    <p:sldLayoutId id="2147483654" r:id="rId4"/>
    <p:sldLayoutId id="2147483656" r:id="rId5"/>
    <p:sldLayoutId id="2147483657" r:id="rId6"/>
    <p:sldLayoutId id="2147483658" r:id="rId7"/>
    <p:sldLayoutId id="2147483659" r:id="rId8"/>
    <p:sldLayoutId id="2147483660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10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microsoft.com/office/2007/relationships/hdphoto" Target="../media/hdphoto2.wdp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図 3">
            <a:extLst>
              <a:ext uri="{FF2B5EF4-FFF2-40B4-BE49-F238E27FC236}">
                <a16:creationId xmlns:a16="http://schemas.microsoft.com/office/drawing/2014/main" id="{CAD8E7F7-E507-A50D-C36D-16ECD9175C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283" y="551664"/>
            <a:ext cx="5029636" cy="1518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2642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テキスト ボックス 9"/>
          <p:cNvSpPr txBox="1"/>
          <p:nvPr/>
        </p:nvSpPr>
        <p:spPr>
          <a:xfrm>
            <a:off x="1378404" y="-18380"/>
            <a:ext cx="27010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GPｺﾞｼｯｸE"/>
                <a:ea typeface="HGPｺﾞｼｯｸE"/>
                <a:cs typeface="HGPｺﾞｼｯｸE"/>
              </a:rPr>
              <a:t>企業概要</a:t>
            </a:r>
            <a:endParaRPr kumimoji="1" lang="ja-JP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HGPｺﾞｼｯｸE"/>
              <a:ea typeface="HGPｺﾞｼｯｸE"/>
              <a:cs typeface="HGPｺﾞｼｯｸE"/>
            </a:endParaRPr>
          </a:p>
        </p:txBody>
      </p:sp>
      <p:sp>
        <p:nvSpPr>
          <p:cNvPr id="11" name="正方形/長方形 10"/>
          <p:cNvSpPr/>
          <p:nvPr/>
        </p:nvSpPr>
        <p:spPr>
          <a:xfrm>
            <a:off x="1107949" y="77214"/>
            <a:ext cx="270455" cy="270479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050"/>
          </a:p>
        </p:txBody>
      </p:sp>
      <p:graphicFrame>
        <p:nvGraphicFramePr>
          <p:cNvPr id="5" name="表 4">
            <a:extLst>
              <a:ext uri="{FF2B5EF4-FFF2-40B4-BE49-F238E27FC236}">
                <a16:creationId xmlns:a16="http://schemas.microsoft.com/office/drawing/2014/main" id="{D0BBAC36-7C24-98D7-19A5-635A70B633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224020"/>
              </p:ext>
            </p:extLst>
          </p:nvPr>
        </p:nvGraphicFramePr>
        <p:xfrm>
          <a:off x="1576867" y="541388"/>
          <a:ext cx="7002054" cy="15086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03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916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35373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会社名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　株式会社　ＳＣＡｉ（スカイ） 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5373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代表者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　渡邉　由規 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0206419"/>
                  </a:ext>
                </a:extLst>
              </a:tr>
              <a:tr h="135373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所在地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　〒</a:t>
                      </a:r>
                      <a:r>
                        <a:rPr lang="en-US" altLang="ja-JP" sz="1000" b="1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810-0004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43015437"/>
                  </a:ext>
                </a:extLst>
              </a:tr>
              <a:tr h="135373">
                <a:tc>
                  <a:txBody>
                    <a:bodyPr/>
                    <a:lstStyle/>
                    <a:p>
                      <a:pPr algn="l" fontAlgn="ctr"/>
                      <a:endParaRPr lang="ja-JP" altLang="en-US" sz="1000" b="1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    福岡県北福岡市中央区渡辺通５丁目</a:t>
                      </a:r>
                      <a:r>
                        <a:rPr lang="en-US" altLang="ja-JP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10</a:t>
                      </a:r>
                      <a:r>
                        <a:rPr lang="ja-JP" alt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番１８号 </a:t>
                      </a:r>
                      <a:r>
                        <a:rPr lang="en-U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ibb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 Bloom Tenjin 208 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5497002"/>
                  </a:ext>
                </a:extLst>
              </a:tr>
              <a:tr h="135373">
                <a:tc>
                  <a:txBody>
                    <a:bodyPr/>
                    <a:lstStyle/>
                    <a:p>
                      <a:pPr algn="l" fontAlgn="ctr"/>
                      <a:endParaRPr lang="ja-JP" altLang="en-US" sz="1000" b="1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    TEL:092-986-5108　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7363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設立年月日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　</a:t>
                      </a:r>
                      <a:r>
                        <a:rPr lang="en-US" altLang="ja-JP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2013</a:t>
                      </a:r>
                      <a:r>
                        <a:rPr lang="ja-JP" alt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年 </a:t>
                      </a:r>
                      <a:r>
                        <a:rPr lang="en-US" altLang="ja-JP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6</a:t>
                      </a:r>
                      <a:r>
                        <a:rPr lang="ja-JP" alt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月 </a:t>
                      </a:r>
                      <a:r>
                        <a:rPr lang="en-US" altLang="ja-JP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7</a:t>
                      </a:r>
                      <a:r>
                        <a:rPr lang="ja-JP" alt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日 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5373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事業内容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　企業研修（各種研修、日本語教師育成研修）・ 話し方教室運営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5373">
                <a:tc>
                  <a:txBody>
                    <a:bodyPr/>
                    <a:lstStyle/>
                    <a:p>
                      <a:pPr algn="l" fontAlgn="ctr"/>
                      <a:endParaRPr lang="ja-JP" altLang="en-US" sz="1000" b="1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　 一般社団法人 日本話し方協会　話力検定推奨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7" name="図 6">
            <a:extLst>
              <a:ext uri="{FF2B5EF4-FFF2-40B4-BE49-F238E27FC236}">
                <a16:creationId xmlns:a16="http://schemas.microsoft.com/office/drawing/2014/main" id="{DD49D438-A587-635F-D29A-E612DDD08E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7871" y="489140"/>
            <a:ext cx="8474174" cy="42676"/>
          </a:xfrm>
          <a:prstGeom prst="rect">
            <a:avLst/>
          </a:prstGeom>
        </p:spPr>
      </p:pic>
      <p:sp>
        <p:nvSpPr>
          <p:cNvPr id="8" name="正方形/長方形 7">
            <a:extLst>
              <a:ext uri="{FF2B5EF4-FFF2-40B4-BE49-F238E27FC236}">
                <a16:creationId xmlns:a16="http://schemas.microsoft.com/office/drawing/2014/main" id="{3D1E94B9-7668-55C5-0001-204A9EE1F2A2}"/>
              </a:ext>
            </a:extLst>
          </p:cNvPr>
          <p:cNvSpPr/>
          <p:nvPr/>
        </p:nvSpPr>
        <p:spPr>
          <a:xfrm>
            <a:off x="1107948" y="2204906"/>
            <a:ext cx="270455" cy="270479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050"/>
          </a:p>
        </p:txBody>
      </p: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A1380EA0-DB23-DB36-F182-5C38A963AD71}"/>
              </a:ext>
            </a:extLst>
          </p:cNvPr>
          <p:cNvSpPr txBox="1"/>
          <p:nvPr/>
        </p:nvSpPr>
        <p:spPr>
          <a:xfrm>
            <a:off x="1481939" y="2083753"/>
            <a:ext cx="61801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GPｺﾞｼｯｸE"/>
                <a:ea typeface="HGPｺﾞｼｯｸE"/>
                <a:cs typeface="HGPｺﾞｼｯｸE"/>
              </a:rPr>
              <a:t>講師プロフィール　</a:t>
            </a:r>
            <a:r>
              <a:rPr kumimoji="1" lang="ja-JP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GPｺﾞｼｯｸE"/>
                <a:ea typeface="HGPｺﾞｼｯｸE"/>
                <a:cs typeface="HGPｺﾞｼｯｸE"/>
              </a:rPr>
              <a:t>代表取締役　渡邉由規　　</a:t>
            </a:r>
            <a:endParaRPr kumimoji="1" lang="ja-JP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HGPｺﾞｼｯｸE"/>
              <a:ea typeface="HGPｺﾞｼｯｸE"/>
              <a:cs typeface="HGPｺﾞｼｯｸE"/>
            </a:endParaRPr>
          </a:p>
        </p:txBody>
      </p:sp>
      <p:sp>
        <p:nvSpPr>
          <p:cNvPr id="14" name="テキスト ボックス 13">
            <a:extLst>
              <a:ext uri="{FF2B5EF4-FFF2-40B4-BE49-F238E27FC236}">
                <a16:creationId xmlns:a16="http://schemas.microsoft.com/office/drawing/2014/main" id="{D46CC292-0F0B-746B-4852-E1C44FD354EC}"/>
              </a:ext>
            </a:extLst>
          </p:cNvPr>
          <p:cNvSpPr txBox="1"/>
          <p:nvPr/>
        </p:nvSpPr>
        <p:spPr>
          <a:xfrm>
            <a:off x="1445256" y="2692197"/>
            <a:ext cx="5387059" cy="23314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kumimoji="1" lang="ja-JP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HGPｺﾞｼｯｸE"/>
                <a:ea typeface="HGPｺﾞｼｯｸE"/>
                <a:cs typeface="HGPｺﾞｼｯｸE"/>
              </a:rPr>
              <a:t>日本話し方協会　理事</a:t>
            </a:r>
            <a:endParaRPr kumimoji="1" lang="en-US" altLang="ja-JP" sz="1000" dirty="0">
              <a:solidFill>
                <a:schemeClr val="tx1">
                  <a:lumMod val="75000"/>
                  <a:lumOff val="25000"/>
                </a:schemeClr>
              </a:solidFill>
              <a:latin typeface="HGPｺﾞｼｯｸE"/>
              <a:ea typeface="HGPｺﾞｼｯｸE"/>
              <a:cs typeface="HGPｺﾞｼｯｸE"/>
            </a:endParaRPr>
          </a:p>
          <a:p>
            <a:pPr>
              <a:lnSpc>
                <a:spcPts val="1500"/>
              </a:lnSpc>
            </a:pPr>
            <a:r>
              <a:rPr kumimoji="1" lang="ja-JP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HGPｺﾞｼｯｸE"/>
                <a:ea typeface="HGPｺﾞｼｯｸE"/>
                <a:cs typeface="HGPｺﾞｼｯｸE"/>
              </a:rPr>
              <a:t>大手企業秘書業務からテレビ・ラジオのリポーターを務め</a:t>
            </a:r>
            <a:r>
              <a:rPr kumimoji="1" lang="en-US" altLang="ja-JP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HGPｺﾞｼｯｸE"/>
                <a:ea typeface="HGPｺﾞｼｯｸE"/>
                <a:cs typeface="HGPｺﾞｼｯｸE"/>
              </a:rPr>
              <a:t>,</a:t>
            </a:r>
          </a:p>
          <a:p>
            <a:pPr>
              <a:lnSpc>
                <a:spcPts val="1500"/>
              </a:lnSpc>
            </a:pPr>
            <a:r>
              <a:rPr kumimoji="1" lang="ja-JP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HGPｺﾞｼｯｸE"/>
                <a:ea typeface="HGPｺﾞｼｯｸE"/>
                <a:cs typeface="HGPｺﾞｼｯｸE"/>
              </a:rPr>
              <a:t>さらには式典・結婚式・政治団体・自治体等の司会など、実績は</a:t>
            </a:r>
            <a:r>
              <a:rPr kumimoji="1" lang="en-US" altLang="ja-JP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HGPｺﾞｼｯｸE"/>
                <a:ea typeface="HGPｺﾞｼｯｸE"/>
                <a:cs typeface="HGPｺﾞｼｯｸE"/>
              </a:rPr>
              <a:t>2000</a:t>
            </a:r>
            <a:r>
              <a:rPr kumimoji="1" lang="ja-JP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HGPｺﾞｼｯｸE"/>
                <a:ea typeface="HGPｺﾞｼｯｸE"/>
                <a:cs typeface="HGPｺﾞｼｯｸE"/>
              </a:rPr>
              <a:t>件以上。</a:t>
            </a:r>
            <a:endParaRPr kumimoji="1" lang="en-US" altLang="ja-JP" sz="1050" dirty="0">
              <a:solidFill>
                <a:schemeClr val="tx1">
                  <a:lumMod val="75000"/>
                  <a:lumOff val="25000"/>
                </a:schemeClr>
              </a:solidFill>
              <a:latin typeface="HGPｺﾞｼｯｸE"/>
              <a:ea typeface="HGPｺﾞｼｯｸE"/>
              <a:cs typeface="HGPｺﾞｼｯｸE"/>
            </a:endParaRPr>
          </a:p>
          <a:p>
            <a:pPr>
              <a:lnSpc>
                <a:spcPts val="1500"/>
              </a:lnSpc>
            </a:pPr>
            <a:r>
              <a:rPr kumimoji="1" lang="ja-JP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HGPｺﾞｼｯｸE"/>
                <a:ea typeface="HGPｺﾞｼｯｸE"/>
                <a:cs typeface="HGPｺﾞｼｯｸE"/>
              </a:rPr>
              <a:t>実務経験から独自の話し方プログラムを開発。様々な分野の企業研修を実施。</a:t>
            </a:r>
            <a:endParaRPr kumimoji="1" lang="en-US" altLang="ja-JP" sz="1050" dirty="0">
              <a:solidFill>
                <a:schemeClr val="tx1">
                  <a:lumMod val="75000"/>
                  <a:lumOff val="25000"/>
                </a:schemeClr>
              </a:solidFill>
              <a:latin typeface="HGPｺﾞｼｯｸE"/>
              <a:ea typeface="HGPｺﾞｼｯｸE"/>
              <a:cs typeface="HGPｺﾞｼｯｸE"/>
            </a:endParaRPr>
          </a:p>
          <a:p>
            <a:pPr>
              <a:lnSpc>
                <a:spcPts val="1500"/>
              </a:lnSpc>
            </a:pPr>
            <a:endParaRPr kumimoji="1" lang="en-US" altLang="ja-JP" sz="1050" dirty="0">
              <a:solidFill>
                <a:schemeClr val="tx1">
                  <a:lumMod val="75000"/>
                  <a:lumOff val="25000"/>
                </a:schemeClr>
              </a:solidFill>
              <a:latin typeface="HGPｺﾞｼｯｸE"/>
              <a:ea typeface="HGPｺﾞｼｯｸE"/>
              <a:cs typeface="HGPｺﾞｼｯｸE"/>
            </a:endParaRPr>
          </a:p>
          <a:p>
            <a:pPr>
              <a:lnSpc>
                <a:spcPts val="1500"/>
              </a:lnSpc>
            </a:pPr>
            <a:r>
              <a:rPr kumimoji="1" lang="ja-JP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HGPｺﾞｼｯｸE"/>
                <a:ea typeface="HGPｺﾞｼｯｸE"/>
                <a:cs typeface="HGPｺﾞｼｯｸE"/>
              </a:rPr>
              <a:t>マナー・接遇・コーチング・ファシリテーション術を取り入れながら、変化の激しい現代社会が</a:t>
            </a:r>
            <a:endParaRPr kumimoji="1" lang="en-US" altLang="ja-JP" sz="1050" dirty="0">
              <a:solidFill>
                <a:schemeClr val="tx1">
                  <a:lumMod val="75000"/>
                  <a:lumOff val="25000"/>
                </a:schemeClr>
              </a:solidFill>
              <a:latin typeface="HGPｺﾞｼｯｸE"/>
              <a:ea typeface="HGPｺﾞｼｯｸE"/>
              <a:cs typeface="HGPｺﾞｼｯｸE"/>
            </a:endParaRPr>
          </a:p>
          <a:p>
            <a:pPr>
              <a:lnSpc>
                <a:spcPts val="1500"/>
              </a:lnSpc>
            </a:pPr>
            <a:r>
              <a:rPr kumimoji="1" lang="ja-JP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HGPｺﾞｼｯｸE"/>
                <a:ea typeface="HGPｺﾞｼｯｸE"/>
                <a:cs typeface="HGPｺﾞｼｯｸE"/>
              </a:rPr>
              <a:t>求める</a:t>
            </a:r>
            <a:r>
              <a:rPr kumimoji="1" lang="en-US" altLang="ja-JP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HGPｺﾞｼｯｸE"/>
                <a:ea typeface="HGPｺﾞｼｯｸE"/>
                <a:cs typeface="HGPｺﾞｼｯｸE"/>
              </a:rPr>
              <a:t>『</a:t>
            </a:r>
            <a:r>
              <a:rPr kumimoji="1" lang="ja-JP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HGPｺﾞｼｯｸE"/>
                <a:ea typeface="HGPｺﾞｼｯｸE"/>
                <a:cs typeface="HGPｺﾞｼｯｸE"/>
              </a:rPr>
              <a:t>ビジネススキルコミュニケーション</a:t>
            </a:r>
            <a:r>
              <a:rPr kumimoji="1" lang="en-US" altLang="ja-JP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HGPｺﾞｼｯｸE"/>
                <a:ea typeface="HGPｺﾞｼｯｸE"/>
                <a:cs typeface="HGPｺﾞｼｯｸE"/>
              </a:rPr>
              <a:t>』</a:t>
            </a:r>
            <a:r>
              <a:rPr kumimoji="1" lang="ja-JP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HGPｺﾞｼｯｸE"/>
                <a:ea typeface="HGPｺﾞｼｯｸE"/>
                <a:cs typeface="HGPｺﾞｼｯｸE"/>
              </a:rPr>
              <a:t>の体得を軸に現場で実践し企業様の実績のコミットにこだわり、伝授指導する。</a:t>
            </a:r>
            <a:endParaRPr kumimoji="1" lang="en-US" altLang="ja-JP" sz="1050" dirty="0">
              <a:solidFill>
                <a:schemeClr val="tx1">
                  <a:lumMod val="75000"/>
                  <a:lumOff val="25000"/>
                </a:schemeClr>
              </a:solidFill>
              <a:latin typeface="HGPｺﾞｼｯｸE"/>
              <a:ea typeface="HGPｺﾞｼｯｸE"/>
              <a:cs typeface="HGPｺﾞｼｯｸE"/>
            </a:endParaRPr>
          </a:p>
          <a:p>
            <a:pPr>
              <a:lnSpc>
                <a:spcPts val="1500"/>
              </a:lnSpc>
            </a:pPr>
            <a:endParaRPr kumimoji="1" lang="en-US" altLang="ja-JP" sz="1050" dirty="0">
              <a:solidFill>
                <a:schemeClr val="tx1">
                  <a:lumMod val="75000"/>
                  <a:lumOff val="25000"/>
                </a:schemeClr>
              </a:solidFill>
              <a:latin typeface="HGPｺﾞｼｯｸE"/>
              <a:ea typeface="HGPｺﾞｼｯｸE"/>
              <a:cs typeface="HGPｺﾞｼｯｸE"/>
            </a:endParaRPr>
          </a:p>
          <a:p>
            <a:pPr>
              <a:lnSpc>
                <a:spcPts val="1500"/>
              </a:lnSpc>
            </a:pPr>
            <a:r>
              <a:rPr kumimoji="1" lang="en-US" altLang="ja-JP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HGPｺﾞｼｯｸE"/>
                <a:ea typeface="HGPｺﾞｼｯｸE"/>
                <a:cs typeface="HGPｺﾞｼｯｸE"/>
              </a:rPr>
              <a:t>『</a:t>
            </a:r>
            <a:r>
              <a:rPr kumimoji="1" lang="ja-JP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HGPｺﾞｼｯｸE"/>
                <a:ea typeface="HGPｺﾞｼｯｸE"/>
                <a:cs typeface="HGPｺﾞｼｯｸE"/>
              </a:rPr>
              <a:t>伝達力</a:t>
            </a:r>
            <a:r>
              <a:rPr kumimoji="1" lang="en-US" altLang="ja-JP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HGPｺﾞｼｯｸE"/>
                <a:ea typeface="HGPｺﾞｼｯｸE"/>
                <a:cs typeface="HGPｺﾞｼｯｸE"/>
              </a:rPr>
              <a:t>』『</a:t>
            </a:r>
            <a:r>
              <a:rPr kumimoji="1" lang="ja-JP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HGPｺﾞｼｯｸE"/>
                <a:ea typeface="HGPｺﾞｼｯｸE"/>
                <a:cs typeface="HGPｺﾞｼｯｸE"/>
              </a:rPr>
              <a:t>思考力</a:t>
            </a:r>
            <a:r>
              <a:rPr kumimoji="1" lang="en-US" altLang="ja-JP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HGPｺﾞｼｯｸE"/>
                <a:ea typeface="HGPｺﾞｼｯｸE"/>
                <a:cs typeface="HGPｺﾞｼｯｸE"/>
              </a:rPr>
              <a:t>』『</a:t>
            </a:r>
            <a:r>
              <a:rPr kumimoji="1" lang="ja-JP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HGPｺﾞｼｯｸE"/>
                <a:ea typeface="HGPｺﾞｼｯｸE"/>
                <a:cs typeface="HGPｺﾞｼｯｸE"/>
              </a:rPr>
              <a:t>表現力</a:t>
            </a:r>
            <a:r>
              <a:rPr kumimoji="1" lang="en-US" altLang="ja-JP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HGPｺﾞｼｯｸE"/>
                <a:ea typeface="HGPｺﾞｼｯｸE"/>
                <a:cs typeface="HGPｺﾞｼｯｸE"/>
              </a:rPr>
              <a:t>』</a:t>
            </a:r>
            <a:r>
              <a:rPr kumimoji="1" lang="ja-JP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HGPｺﾞｼｯｸE"/>
                <a:ea typeface="HGPｺﾞｼｯｸE"/>
                <a:cs typeface="HGPｺﾞｼｯｸE"/>
              </a:rPr>
              <a:t>スキル向上を目指し</a:t>
            </a:r>
            <a:r>
              <a:rPr kumimoji="1" lang="en-US" altLang="ja-JP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HGPｺﾞｼｯｸE"/>
                <a:ea typeface="HGPｺﾞｼｯｸE"/>
                <a:cs typeface="HGPｺﾞｼｯｸE"/>
              </a:rPr>
              <a:t>『</a:t>
            </a:r>
            <a:r>
              <a:rPr kumimoji="1" lang="ja-JP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HGPｺﾞｼｯｸE"/>
                <a:ea typeface="HGPｺﾞｼｯｸE"/>
                <a:cs typeface="HGPｺﾞｼｯｸE"/>
              </a:rPr>
              <a:t>人</a:t>
            </a:r>
            <a:r>
              <a:rPr kumimoji="1" lang="en-US" altLang="ja-JP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HGPｺﾞｼｯｸE"/>
                <a:ea typeface="HGPｺﾞｼｯｸE"/>
                <a:cs typeface="HGPｺﾞｼｯｸE"/>
              </a:rPr>
              <a:t>』</a:t>
            </a:r>
            <a:r>
              <a:rPr kumimoji="1" lang="ja-JP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HGPｺﾞｼｯｸE"/>
                <a:ea typeface="HGPｺﾞｼｯｸE"/>
                <a:cs typeface="HGPｺﾞｼｯｸE"/>
              </a:rPr>
              <a:t>の能力を最大限に発揮できるよう導く、</a:t>
            </a:r>
            <a:endParaRPr kumimoji="1" lang="en-US" altLang="ja-JP" sz="1050" dirty="0">
              <a:solidFill>
                <a:schemeClr val="tx1">
                  <a:lumMod val="75000"/>
                  <a:lumOff val="25000"/>
                </a:schemeClr>
              </a:solidFill>
              <a:latin typeface="HGPｺﾞｼｯｸE"/>
              <a:ea typeface="HGPｺﾞｼｯｸE"/>
              <a:cs typeface="HGPｺﾞｼｯｸE"/>
            </a:endParaRPr>
          </a:p>
          <a:p>
            <a:pPr>
              <a:lnSpc>
                <a:spcPts val="1500"/>
              </a:lnSpc>
            </a:pPr>
            <a:r>
              <a:rPr kumimoji="1" lang="ja-JP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HGPｺﾞｼｯｸE"/>
                <a:ea typeface="HGPｺﾞｼｯｸE"/>
                <a:cs typeface="HGPｺﾞｼｯｸE"/>
              </a:rPr>
              <a:t>組織の経営戦略部隊として、多くの実績を上げる。</a:t>
            </a:r>
            <a:endParaRPr kumimoji="1" lang="en-US" altLang="ja-JP" sz="1050" dirty="0">
              <a:solidFill>
                <a:schemeClr val="tx1">
                  <a:lumMod val="75000"/>
                  <a:lumOff val="25000"/>
                </a:schemeClr>
              </a:solidFill>
              <a:latin typeface="HGPｺﾞｼｯｸE"/>
              <a:ea typeface="HGPｺﾞｼｯｸE"/>
              <a:cs typeface="HGPｺﾞｼｯｸE"/>
            </a:endParaRPr>
          </a:p>
          <a:p>
            <a:endParaRPr kumimoji="1" lang="en-US" altLang="ja-JP" sz="800" dirty="0">
              <a:solidFill>
                <a:schemeClr val="tx1">
                  <a:lumMod val="75000"/>
                  <a:lumOff val="25000"/>
                </a:schemeClr>
              </a:solidFill>
              <a:latin typeface="HGPｺﾞｼｯｸE"/>
              <a:ea typeface="HGPｺﾞｼｯｸE"/>
              <a:cs typeface="HGPｺﾞｼｯｸE"/>
            </a:endParaRPr>
          </a:p>
        </p:txBody>
      </p:sp>
      <p:pic>
        <p:nvPicPr>
          <p:cNvPr id="15" name="図 14">
            <a:extLst>
              <a:ext uri="{FF2B5EF4-FFF2-40B4-BE49-F238E27FC236}">
                <a16:creationId xmlns:a16="http://schemas.microsoft.com/office/drawing/2014/main" id="{381BA639-8A18-2C5F-3221-0FD64001A3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7871" y="2600826"/>
            <a:ext cx="8474174" cy="42676"/>
          </a:xfrm>
          <a:prstGeom prst="rect">
            <a:avLst/>
          </a:prstGeom>
        </p:spPr>
      </p:pic>
      <p:pic>
        <p:nvPicPr>
          <p:cNvPr id="16" name="図 15">
            <a:extLst>
              <a:ext uri="{FF2B5EF4-FFF2-40B4-BE49-F238E27FC236}">
                <a16:creationId xmlns:a16="http://schemas.microsoft.com/office/drawing/2014/main" id="{5BAFBD52-C698-3620-D614-5F95303C7D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5877" y="2923911"/>
            <a:ext cx="2029789" cy="2029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8475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正方形/長方形 5"/>
          <p:cNvSpPr/>
          <p:nvPr/>
        </p:nvSpPr>
        <p:spPr>
          <a:xfrm>
            <a:off x="1297695" y="551445"/>
            <a:ext cx="7290506" cy="3254506"/>
          </a:xfrm>
          <a:prstGeom prst="rect">
            <a:avLst/>
          </a:prstGeom>
          <a:solidFill>
            <a:srgbClr val="21306A"/>
          </a:solidFill>
          <a:ln w="38100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2400" dirty="0">
                <a:latin typeface="HGP明朝E"/>
                <a:ea typeface="HGP明朝E"/>
                <a:cs typeface="HGP明朝E"/>
              </a:rPr>
              <a:t>株式会社 </a:t>
            </a:r>
            <a:r>
              <a:rPr kumimoji="1" lang="en-US" altLang="ja-JP" sz="2400" dirty="0" err="1">
                <a:latin typeface="HGP明朝E"/>
                <a:ea typeface="HGP明朝E"/>
                <a:cs typeface="HGP明朝E"/>
              </a:rPr>
              <a:t>SCAi</a:t>
            </a:r>
            <a:r>
              <a:rPr lang="ja-JP" altLang="en-US" sz="2400" dirty="0">
                <a:latin typeface="HGP明朝E"/>
                <a:ea typeface="HGP明朝E"/>
                <a:cs typeface="HGP明朝E"/>
              </a:rPr>
              <a:t>　とは</a:t>
            </a:r>
            <a:endParaRPr kumimoji="1" lang="en-US" altLang="ja-JP" dirty="0">
              <a:latin typeface="HGP明朝E"/>
              <a:ea typeface="HGP明朝E"/>
              <a:cs typeface="HGP明朝E"/>
            </a:endParaRPr>
          </a:p>
          <a:p>
            <a:pPr algn="ctr">
              <a:lnSpc>
                <a:spcPct val="120000"/>
              </a:lnSpc>
            </a:pPr>
            <a:r>
              <a:rPr lang="ja-JP" altLang="en-US" i="1" dirty="0">
                <a:solidFill>
                  <a:srgbClr val="FFFF00"/>
                </a:solidFill>
                <a:latin typeface="HGP明朝E" panose="02020900000000000000" pitchFamily="18" charset="-128"/>
                <a:ea typeface="HGP明朝E" panose="02020900000000000000" pitchFamily="18" charset="-128"/>
              </a:rPr>
              <a:t>Ｓ</a:t>
            </a:r>
            <a:r>
              <a:rPr lang="ja-JP" altLang="en-US" i="1" dirty="0">
                <a:latin typeface="HGP明朝E" panose="02020900000000000000" pitchFamily="18" charset="-128"/>
                <a:ea typeface="HGP明朝E" panose="02020900000000000000" pitchFamily="18" charset="-128"/>
              </a:rPr>
              <a:t>ｕｐｐｏｒｔ　（支援）　　</a:t>
            </a:r>
            <a:r>
              <a:rPr lang="ja-JP" altLang="en-US" i="1" dirty="0">
                <a:solidFill>
                  <a:srgbClr val="FFFF00"/>
                </a:solidFill>
                <a:latin typeface="HGP明朝E" panose="02020900000000000000" pitchFamily="18" charset="-128"/>
                <a:ea typeface="HGP明朝E" panose="02020900000000000000" pitchFamily="18" charset="-128"/>
              </a:rPr>
              <a:t>Ｃ</a:t>
            </a:r>
            <a:r>
              <a:rPr lang="ja-JP" altLang="en-US" i="1" dirty="0">
                <a:latin typeface="HGP明朝E" panose="02020900000000000000" pitchFamily="18" charset="-128"/>
                <a:ea typeface="HGP明朝E" panose="02020900000000000000" pitchFamily="18" charset="-128"/>
              </a:rPr>
              <a:t>ｏｍｍｕｎｉｃａｔｉｏｎ　（情報伝達）</a:t>
            </a:r>
            <a:endParaRPr lang="ja-JP" altLang="en-US" dirty="0"/>
          </a:p>
          <a:p>
            <a:pPr algn="ctr">
              <a:lnSpc>
                <a:spcPct val="120000"/>
              </a:lnSpc>
            </a:pPr>
            <a:r>
              <a:rPr lang="ja-JP" altLang="en-US" i="1" dirty="0">
                <a:solidFill>
                  <a:srgbClr val="FFFF00"/>
                </a:solidFill>
                <a:latin typeface="HGP明朝E" panose="02020900000000000000" pitchFamily="18" charset="-128"/>
                <a:ea typeface="HGP明朝E" panose="02020900000000000000" pitchFamily="18" charset="-128"/>
              </a:rPr>
              <a:t>Ａ</a:t>
            </a:r>
            <a:r>
              <a:rPr lang="ja-JP" altLang="en-US" i="1" dirty="0">
                <a:latin typeface="HGP明朝E" panose="02020900000000000000" pitchFamily="18" charset="-128"/>
                <a:ea typeface="HGP明朝E" panose="02020900000000000000" pitchFamily="18" charset="-128"/>
              </a:rPr>
              <a:t>ｂｉｌｉｔｙ　（能力）　　</a:t>
            </a:r>
            <a:r>
              <a:rPr kumimoji="1" lang="ja-JP" altLang="en-US" i="1" dirty="0">
                <a:solidFill>
                  <a:srgbClr val="FFFF00"/>
                </a:solidFill>
                <a:latin typeface="HGP明朝E" panose="02020900000000000000" pitchFamily="18" charset="-128"/>
                <a:ea typeface="HGP明朝E" panose="02020900000000000000" pitchFamily="18" charset="-128"/>
              </a:rPr>
              <a:t>Ｉ</a:t>
            </a:r>
            <a:r>
              <a:rPr kumimoji="1" lang="ja-JP" altLang="en-US" i="1" dirty="0">
                <a:latin typeface="HGP明朝E" panose="02020900000000000000" pitchFamily="18" charset="-128"/>
                <a:ea typeface="HGP明朝E" panose="02020900000000000000" pitchFamily="18" charset="-128"/>
              </a:rPr>
              <a:t>ｍｐｒｏｖｅｍｅｎｔ　（向上）</a:t>
            </a:r>
            <a:endParaRPr kumimoji="1" lang="en-US" altLang="ja-JP" i="1" dirty="0">
              <a:latin typeface="HGP明朝E" panose="02020900000000000000" pitchFamily="18" charset="-128"/>
              <a:ea typeface="HGP明朝E" panose="02020900000000000000" pitchFamily="18" charset="-128"/>
            </a:endParaRPr>
          </a:p>
          <a:p>
            <a:pPr algn="ctr">
              <a:lnSpc>
                <a:spcPct val="120000"/>
              </a:lnSpc>
            </a:pPr>
            <a:endParaRPr lang="en-US" altLang="ja-JP" sz="2000" dirty="0">
              <a:solidFill>
                <a:schemeClr val="bg1"/>
              </a:solidFill>
              <a:latin typeface="HGPｺﾞｼｯｸE"/>
              <a:ea typeface="HGPｺﾞｼｯｸE"/>
              <a:cs typeface="HGPｺﾞｼｯｸE"/>
            </a:endParaRPr>
          </a:p>
          <a:p>
            <a:pPr lvl="0" algn="ctr">
              <a:lnSpc>
                <a:spcPct val="120000"/>
              </a:lnSpc>
            </a:pPr>
            <a:r>
              <a:rPr lang="en-US" altLang="ja-JP" sz="2100" dirty="0" err="1">
                <a:solidFill>
                  <a:schemeClr val="bg1"/>
                </a:solidFill>
                <a:latin typeface="HGPｺﾞｼｯｸE"/>
                <a:ea typeface="HGPｺﾞｼｯｸE"/>
                <a:cs typeface="HGPｺﾞｼｯｸE"/>
              </a:rPr>
              <a:t>SCAi</a:t>
            </a:r>
            <a:r>
              <a:rPr lang="en-US" altLang="ja-JP" sz="2100" dirty="0">
                <a:solidFill>
                  <a:schemeClr val="bg1"/>
                </a:solidFill>
                <a:latin typeface="HGPｺﾞｼｯｸE"/>
                <a:ea typeface="HGPｺﾞｼｯｸE"/>
                <a:cs typeface="HGPｺﾞｼｯｸE"/>
              </a:rPr>
              <a:t> </a:t>
            </a:r>
            <a:r>
              <a:rPr lang="ja-JP" altLang="en-US" sz="2100" dirty="0">
                <a:solidFill>
                  <a:schemeClr val="bg1"/>
                </a:solidFill>
                <a:latin typeface="HGPｺﾞｼｯｸE"/>
                <a:ea typeface="HGPｺﾞｼｯｸE"/>
                <a:cs typeface="HGPｺﾞｼｯｸE"/>
              </a:rPr>
              <a:t>は、</a:t>
            </a:r>
            <a:r>
              <a:rPr lang="ja-JP" altLang="en-US" sz="2100" u="sng" dirty="0">
                <a:solidFill>
                  <a:srgbClr val="FFFF00"/>
                </a:solidFill>
                <a:latin typeface="HGPｺﾞｼｯｸE"/>
                <a:ea typeface="HGPｺﾞｼｯｸE"/>
                <a:cs typeface="HGPｺﾞｼｯｸE"/>
              </a:rPr>
              <a:t>コミュニケーション力</a:t>
            </a:r>
            <a:r>
              <a:rPr lang="ja-JP" altLang="en-US" sz="2100" dirty="0">
                <a:solidFill>
                  <a:schemeClr val="bg1"/>
                </a:solidFill>
                <a:latin typeface="HGPｺﾞｼｯｸE"/>
                <a:ea typeface="HGPｺﾞｼｯｸE"/>
                <a:cs typeface="HGPｺﾞｼｯｸE"/>
              </a:rPr>
              <a:t>向上をサポートし、</a:t>
            </a:r>
            <a:endParaRPr lang="en-US" altLang="ja-JP" sz="2100" dirty="0">
              <a:solidFill>
                <a:schemeClr val="bg1"/>
              </a:solidFill>
              <a:latin typeface="HGPｺﾞｼｯｸE"/>
              <a:ea typeface="HGPｺﾞｼｯｸE"/>
              <a:cs typeface="HGPｺﾞｼｯｸE"/>
            </a:endParaRPr>
          </a:p>
          <a:p>
            <a:pPr lvl="0" algn="ctr">
              <a:lnSpc>
                <a:spcPct val="120000"/>
              </a:lnSpc>
            </a:pPr>
            <a:r>
              <a:rPr lang="ja-JP" altLang="en-US" sz="2100" dirty="0">
                <a:solidFill>
                  <a:schemeClr val="bg1"/>
                </a:solidFill>
                <a:latin typeface="HGPｺﾞｼｯｸE"/>
                <a:ea typeface="HGPｺﾞｼｯｸE"/>
                <a:cs typeface="HGPｺﾞｼｯｸE"/>
              </a:rPr>
              <a:t>関わるすべての人びとの社会生活を豊かにします。</a:t>
            </a:r>
            <a:endParaRPr lang="en-US" altLang="ja-JP" sz="2100" dirty="0">
              <a:solidFill>
                <a:schemeClr val="bg1"/>
              </a:solidFill>
              <a:latin typeface="HGPｺﾞｼｯｸE"/>
              <a:ea typeface="HGPｺﾞｼｯｸE"/>
              <a:cs typeface="HGPｺﾞｼｯｸE"/>
            </a:endParaRPr>
          </a:p>
          <a:p>
            <a:pPr algn="ctr">
              <a:lnSpc>
                <a:spcPct val="120000"/>
              </a:lnSpc>
            </a:pPr>
            <a:endParaRPr lang="en-US" altLang="ja-JP" dirty="0">
              <a:solidFill>
                <a:schemeClr val="bg1"/>
              </a:solidFill>
              <a:latin typeface="HGPｺﾞｼｯｸE"/>
              <a:ea typeface="HGPｺﾞｼｯｸE"/>
              <a:cs typeface="HGPｺﾞｼｯｸE"/>
            </a:endParaRPr>
          </a:p>
          <a:p>
            <a:pPr algn="ctr">
              <a:lnSpc>
                <a:spcPct val="120000"/>
              </a:lnSpc>
            </a:pPr>
            <a:r>
              <a:rPr lang="ja-JP" altLang="en-US" sz="2100" dirty="0">
                <a:solidFill>
                  <a:schemeClr val="bg1"/>
                </a:solidFill>
                <a:latin typeface="HGPｺﾞｼｯｸE"/>
                <a:ea typeface="HGPｺﾞｼｯｸE"/>
                <a:cs typeface="HGPｺﾞｼｯｸE"/>
              </a:rPr>
              <a:t>人を育て、人を活かし、人を輝かせる</a:t>
            </a:r>
            <a:endParaRPr lang="en-US" altLang="ja-JP" sz="2100" dirty="0">
              <a:solidFill>
                <a:schemeClr val="bg1"/>
              </a:solidFill>
              <a:latin typeface="HGPｺﾞｼｯｸE"/>
              <a:ea typeface="HGPｺﾞｼｯｸE"/>
              <a:cs typeface="HGPｺﾞｼｯｸE"/>
            </a:endParaRPr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1914410" y="-18378"/>
            <a:ext cx="27010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GPｺﾞｼｯｸE"/>
                <a:ea typeface="HGPｺﾞｼｯｸE"/>
                <a:cs typeface="HGPｺﾞｼｯｸE"/>
              </a:rPr>
              <a:t>企業理念</a:t>
            </a:r>
            <a:endParaRPr kumimoji="1" lang="ja-JP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HGPｺﾞｼｯｸE"/>
              <a:ea typeface="HGPｺﾞｼｯｸE"/>
              <a:cs typeface="HGPｺﾞｼｯｸE"/>
            </a:endParaRPr>
          </a:p>
        </p:txBody>
      </p:sp>
      <p:sp>
        <p:nvSpPr>
          <p:cNvPr id="11" name="正方形/長方形 10"/>
          <p:cNvSpPr/>
          <p:nvPr/>
        </p:nvSpPr>
        <p:spPr>
          <a:xfrm>
            <a:off x="1493230" y="64650"/>
            <a:ext cx="270455" cy="270479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050"/>
          </a:p>
        </p:txBody>
      </p:sp>
      <p:sp>
        <p:nvSpPr>
          <p:cNvPr id="2" name="正方形/長方形 1">
            <a:extLst>
              <a:ext uri="{FF2B5EF4-FFF2-40B4-BE49-F238E27FC236}">
                <a16:creationId xmlns:a16="http://schemas.microsoft.com/office/drawing/2014/main" id="{E0779FFD-6E16-FC84-057F-47B74573103C}"/>
              </a:ext>
            </a:extLst>
          </p:cNvPr>
          <p:cNvSpPr/>
          <p:nvPr/>
        </p:nvSpPr>
        <p:spPr>
          <a:xfrm>
            <a:off x="1238835" y="4248847"/>
            <a:ext cx="7290506" cy="605478"/>
          </a:xfrm>
          <a:prstGeom prst="rect">
            <a:avLst/>
          </a:prstGeom>
          <a:solidFill>
            <a:srgbClr val="21306A"/>
          </a:solidFill>
          <a:ln w="38100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>
              <a:lnSpc>
                <a:spcPct val="120000"/>
              </a:lnSpc>
            </a:pPr>
            <a:r>
              <a:rPr lang="ja-JP" altLang="en-US" sz="2800" dirty="0"/>
              <a:t>人材育成から経営課題の解決</a:t>
            </a:r>
          </a:p>
        </p:txBody>
      </p:sp>
      <p:sp>
        <p:nvSpPr>
          <p:cNvPr id="3" name="矢印: 下 2">
            <a:extLst>
              <a:ext uri="{FF2B5EF4-FFF2-40B4-BE49-F238E27FC236}">
                <a16:creationId xmlns:a16="http://schemas.microsoft.com/office/drawing/2014/main" id="{C85870DC-076C-B2CD-03F5-C5EEF0C4A435}"/>
              </a:ext>
            </a:extLst>
          </p:cNvPr>
          <p:cNvSpPr/>
          <p:nvPr/>
        </p:nvSpPr>
        <p:spPr>
          <a:xfrm>
            <a:off x="4572000" y="3805951"/>
            <a:ext cx="624177" cy="459647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8263275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正方形/長方形 5"/>
          <p:cNvSpPr/>
          <p:nvPr/>
        </p:nvSpPr>
        <p:spPr>
          <a:xfrm>
            <a:off x="1287311" y="1035241"/>
            <a:ext cx="7290506" cy="2667577"/>
          </a:xfrm>
          <a:prstGeom prst="rect">
            <a:avLst/>
          </a:prstGeom>
          <a:solidFill>
            <a:schemeClr val="accent2">
              <a:lumMod val="50000"/>
            </a:schemeClr>
          </a:solidFill>
          <a:ln w="38100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lvl="0" indent="-5715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ja-JP" altLang="en-US" sz="2000" dirty="0">
                <a:solidFill>
                  <a:schemeClr val="bg1"/>
                </a:solidFill>
                <a:latin typeface="HGPｺﾞｼｯｸE"/>
                <a:ea typeface="HGPｺﾞｼｯｸE"/>
                <a:cs typeface="HGPｺﾞｼｯｸE"/>
              </a:rPr>
              <a:t>報連相がされず、業務の進捗がわからない</a:t>
            </a:r>
            <a:endParaRPr lang="en-US" altLang="ja-JP" sz="2000" dirty="0">
              <a:solidFill>
                <a:schemeClr val="bg1"/>
              </a:solidFill>
              <a:latin typeface="HGPｺﾞｼｯｸE"/>
              <a:ea typeface="HGPｺﾞｼｯｸE"/>
              <a:cs typeface="HGPｺﾞｼｯｸE"/>
            </a:endParaRPr>
          </a:p>
          <a:p>
            <a:pPr marL="571500" lvl="0" indent="-5715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ja-JP" altLang="en-US" sz="2000" dirty="0">
                <a:solidFill>
                  <a:schemeClr val="bg1"/>
                </a:solidFill>
                <a:latin typeface="HGPｺﾞｼｯｸE"/>
                <a:ea typeface="HGPｺﾞｼｯｸE"/>
                <a:cs typeface="HGPｺﾞｼｯｸE"/>
              </a:rPr>
              <a:t>無駄な作業が多く、ロスタイムがおおい</a:t>
            </a:r>
            <a:endParaRPr lang="en-US" altLang="ja-JP" sz="2000" dirty="0">
              <a:solidFill>
                <a:schemeClr val="bg1"/>
              </a:solidFill>
              <a:latin typeface="HGPｺﾞｼｯｸE"/>
              <a:ea typeface="HGPｺﾞｼｯｸE"/>
              <a:cs typeface="HGPｺﾞｼｯｸE"/>
            </a:endParaRPr>
          </a:p>
          <a:p>
            <a:pPr marL="571500" lvl="0" indent="-5715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ja-JP" altLang="en-US" sz="2000" dirty="0">
                <a:solidFill>
                  <a:schemeClr val="bg1"/>
                </a:solidFill>
                <a:latin typeface="HGPｺﾞｼｯｸE"/>
                <a:ea typeface="HGPｺﾞｼｯｸE"/>
                <a:cs typeface="HGPｺﾞｼｯｸE"/>
              </a:rPr>
              <a:t>人間関係の悩みが絶えない</a:t>
            </a:r>
            <a:endParaRPr lang="en-US" altLang="ja-JP" sz="2000" dirty="0">
              <a:solidFill>
                <a:schemeClr val="bg1"/>
              </a:solidFill>
              <a:latin typeface="HGPｺﾞｼｯｸE"/>
              <a:ea typeface="HGPｺﾞｼｯｸE"/>
              <a:cs typeface="HGPｺﾞｼｯｸE"/>
            </a:endParaRPr>
          </a:p>
          <a:p>
            <a:pPr marL="571500" lvl="0" indent="-5715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ja-JP" altLang="en-US" sz="2000" dirty="0">
                <a:solidFill>
                  <a:schemeClr val="bg1"/>
                </a:solidFill>
                <a:latin typeface="HGPｺﾞｼｯｸE"/>
                <a:ea typeface="HGPｺﾞｼｯｸE"/>
                <a:cs typeface="HGPｺﾞｼｯｸE"/>
              </a:rPr>
              <a:t>社内に活気が欲しい</a:t>
            </a:r>
            <a:endParaRPr lang="en-US" altLang="ja-JP" sz="2000" dirty="0">
              <a:solidFill>
                <a:schemeClr val="bg1"/>
              </a:solidFill>
              <a:latin typeface="HGPｺﾞｼｯｸE"/>
              <a:ea typeface="HGPｺﾞｼｯｸE"/>
              <a:cs typeface="HGPｺﾞｼｯｸE"/>
            </a:endParaRPr>
          </a:p>
          <a:p>
            <a:pPr marL="571500" lvl="0" indent="-5715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ja-JP" altLang="en-US" sz="2000" dirty="0">
                <a:solidFill>
                  <a:schemeClr val="bg1"/>
                </a:solidFill>
                <a:latin typeface="HGPｺﾞｼｯｸE"/>
                <a:ea typeface="HGPｺﾞｼｯｸE"/>
                <a:cs typeface="HGPｺﾞｼｯｸE"/>
              </a:rPr>
              <a:t>指示が正しく伝わっていなかった（聴く・伝える・分析）</a:t>
            </a:r>
            <a:endParaRPr lang="en-US" altLang="ja-JP" sz="2000" dirty="0">
              <a:solidFill>
                <a:schemeClr val="bg1"/>
              </a:solidFill>
              <a:latin typeface="HGPｺﾞｼｯｸE"/>
              <a:ea typeface="HGPｺﾞｼｯｸE"/>
              <a:cs typeface="HGPｺﾞｼｯｸE"/>
            </a:endParaRPr>
          </a:p>
          <a:p>
            <a:pPr marL="571500" lvl="0" indent="-5715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ja-JP" altLang="en-US" sz="2000" dirty="0">
                <a:solidFill>
                  <a:schemeClr val="bg1"/>
                </a:solidFill>
                <a:latin typeface="HGPｺﾞｼｯｸE"/>
                <a:ea typeface="HGPｺﾞｼｯｸE"/>
                <a:cs typeface="HGPｺﾞｼｯｸE"/>
              </a:rPr>
              <a:t>自ら考えず指示待ち状態になってしまっている</a:t>
            </a:r>
            <a:endParaRPr lang="en-US" altLang="ja-JP" sz="2000" dirty="0">
              <a:solidFill>
                <a:schemeClr val="bg1"/>
              </a:solidFill>
              <a:latin typeface="HGPｺﾞｼｯｸE"/>
              <a:ea typeface="HGPｺﾞｼｯｸE"/>
              <a:cs typeface="HGPｺﾞｼｯｸE"/>
            </a:endParaRPr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1884265" y="256232"/>
            <a:ext cx="6491036" cy="6117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375" b="1" dirty="0">
                <a:solidFill>
                  <a:schemeClr val="tx1">
                    <a:lumMod val="75000"/>
                    <a:lumOff val="25000"/>
                  </a:schemeClr>
                </a:solidFill>
                <a:latin typeface="HGPｺﾞｼｯｸE"/>
                <a:ea typeface="HGPｺﾞｼｯｸE"/>
                <a:cs typeface="HGPｺﾞｼｯｸE"/>
              </a:rPr>
              <a:t>こんなご経験はないでしょうか？</a:t>
            </a:r>
          </a:p>
        </p:txBody>
      </p:sp>
      <p:sp>
        <p:nvSpPr>
          <p:cNvPr id="11" name="正方形/長方形 10"/>
          <p:cNvSpPr/>
          <p:nvPr/>
        </p:nvSpPr>
        <p:spPr>
          <a:xfrm>
            <a:off x="1613810" y="423535"/>
            <a:ext cx="270455" cy="270479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050"/>
          </a:p>
        </p:txBody>
      </p:sp>
      <p:sp>
        <p:nvSpPr>
          <p:cNvPr id="2" name="正方形/長方形 1">
            <a:extLst>
              <a:ext uri="{FF2B5EF4-FFF2-40B4-BE49-F238E27FC236}">
                <a16:creationId xmlns:a16="http://schemas.microsoft.com/office/drawing/2014/main" id="{4D2F5E27-3A50-CF2D-72E1-468CEA1AD380}"/>
              </a:ext>
            </a:extLst>
          </p:cNvPr>
          <p:cNvSpPr/>
          <p:nvPr/>
        </p:nvSpPr>
        <p:spPr>
          <a:xfrm>
            <a:off x="1120391" y="4315767"/>
            <a:ext cx="7963319" cy="703385"/>
          </a:xfrm>
          <a:prstGeom prst="rect">
            <a:avLst/>
          </a:prstGeom>
          <a:solidFill>
            <a:schemeClr val="accent2">
              <a:lumMod val="50000"/>
            </a:schemeClr>
          </a:solidFill>
          <a:ln w="38100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20000"/>
              </a:lnSpc>
            </a:pPr>
            <a:r>
              <a:rPr lang="ja-JP" altLang="en-US" sz="2000" dirty="0">
                <a:solidFill>
                  <a:schemeClr val="bg1"/>
                </a:solidFill>
                <a:latin typeface="HGPｺﾞｼｯｸE"/>
                <a:ea typeface="HGPｺﾞｼｯｸE"/>
                <a:cs typeface="HGPｺﾞｼｯｸE"/>
              </a:rPr>
              <a:t>すべては</a:t>
            </a:r>
            <a:r>
              <a:rPr lang="ja-JP" altLang="en-US" sz="2400" u="sng" dirty="0">
                <a:solidFill>
                  <a:srgbClr val="FFFF00"/>
                </a:solidFill>
                <a:latin typeface="HGPｺﾞｼｯｸE"/>
                <a:ea typeface="HGPｺﾞｼｯｸE"/>
                <a:cs typeface="HGPｺﾞｼｯｸE"/>
              </a:rPr>
              <a:t>正しいコミュニケーション</a:t>
            </a:r>
            <a:r>
              <a:rPr lang="ja-JP" altLang="en-US" sz="2000" dirty="0">
                <a:solidFill>
                  <a:schemeClr val="bg1"/>
                </a:solidFill>
                <a:latin typeface="HGPｺﾞｼｯｸE"/>
                <a:ea typeface="HGPｺﾞｼｯｸE"/>
                <a:cs typeface="HGPｺﾞｼｯｸE"/>
              </a:rPr>
              <a:t>ができていないことが原因！</a:t>
            </a:r>
            <a:endParaRPr lang="en-US" altLang="ja-JP" sz="2000" dirty="0">
              <a:solidFill>
                <a:schemeClr val="bg1"/>
              </a:solidFill>
              <a:latin typeface="HGPｺﾞｼｯｸE"/>
              <a:ea typeface="HGPｺﾞｼｯｸE"/>
              <a:cs typeface="HGPｺﾞｼｯｸE"/>
            </a:endParaRPr>
          </a:p>
        </p:txBody>
      </p:sp>
      <p:sp>
        <p:nvSpPr>
          <p:cNvPr id="3" name="矢印: 下 2">
            <a:extLst>
              <a:ext uri="{FF2B5EF4-FFF2-40B4-BE49-F238E27FC236}">
                <a16:creationId xmlns:a16="http://schemas.microsoft.com/office/drawing/2014/main" id="{AC570A7F-980F-F5DF-A48A-4EAE6C2F6D48}"/>
              </a:ext>
            </a:extLst>
          </p:cNvPr>
          <p:cNvSpPr/>
          <p:nvPr/>
        </p:nvSpPr>
        <p:spPr>
          <a:xfrm>
            <a:off x="4451419" y="3697793"/>
            <a:ext cx="813917" cy="617974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696351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正方形/長方形 2">
            <a:extLst>
              <a:ext uri="{FF2B5EF4-FFF2-40B4-BE49-F238E27FC236}">
                <a16:creationId xmlns:a16="http://schemas.microsoft.com/office/drawing/2014/main" id="{DCA944A9-BAFE-F811-00CA-922EA903AD85}"/>
              </a:ext>
            </a:extLst>
          </p:cNvPr>
          <p:cNvSpPr/>
          <p:nvPr/>
        </p:nvSpPr>
        <p:spPr>
          <a:xfrm>
            <a:off x="1008122" y="4740998"/>
            <a:ext cx="6414066" cy="32475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ja-JP" altLang="en-US" sz="1800" dirty="0">
                <a:solidFill>
                  <a:schemeClr val="tx1"/>
                </a:solidFill>
              </a:rPr>
              <a:t>コミュニケーション能力＝</a:t>
            </a:r>
            <a:r>
              <a:rPr kumimoji="1" lang="en-US" altLang="ja-JP" sz="1800" dirty="0">
                <a:solidFill>
                  <a:schemeClr val="tx1"/>
                </a:solidFill>
              </a:rPr>
              <a:t>『</a:t>
            </a:r>
            <a:r>
              <a:rPr kumimoji="1" lang="ja-JP" altLang="en-US" sz="1800" dirty="0">
                <a:solidFill>
                  <a:schemeClr val="tx1"/>
                </a:solidFill>
              </a:rPr>
              <a:t>聞く力</a:t>
            </a:r>
            <a:r>
              <a:rPr kumimoji="1" lang="en-US" altLang="ja-JP" sz="1800" dirty="0">
                <a:solidFill>
                  <a:schemeClr val="tx1"/>
                </a:solidFill>
              </a:rPr>
              <a:t>』『</a:t>
            </a:r>
            <a:r>
              <a:rPr kumimoji="1" lang="ja-JP" altLang="en-US" sz="1800" dirty="0">
                <a:solidFill>
                  <a:schemeClr val="tx1"/>
                </a:solidFill>
              </a:rPr>
              <a:t>理解する力</a:t>
            </a:r>
            <a:r>
              <a:rPr kumimoji="1" lang="en-US" altLang="ja-JP" sz="1800" dirty="0">
                <a:solidFill>
                  <a:schemeClr val="tx1"/>
                </a:solidFill>
              </a:rPr>
              <a:t>』『</a:t>
            </a:r>
            <a:r>
              <a:rPr kumimoji="1" lang="ja-JP" altLang="en-US" sz="1800" dirty="0">
                <a:solidFill>
                  <a:schemeClr val="tx1"/>
                </a:solidFill>
              </a:rPr>
              <a:t>伝える力</a:t>
            </a:r>
            <a:r>
              <a:rPr kumimoji="1" lang="en-US" altLang="ja-JP" sz="1800" dirty="0">
                <a:solidFill>
                  <a:schemeClr val="tx1"/>
                </a:solidFill>
              </a:rPr>
              <a:t>』</a:t>
            </a:r>
            <a:endParaRPr kumimoji="1" lang="ja-JP" altLang="en-US" sz="1800" dirty="0">
              <a:solidFill>
                <a:schemeClr val="tx1"/>
              </a:solidFill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F7FED2FF-E39C-98B4-AEEA-1CA327B2DE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461" y="1215896"/>
            <a:ext cx="8033670" cy="3543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テキスト ボックス 1">
            <a:extLst>
              <a:ext uri="{FF2B5EF4-FFF2-40B4-BE49-F238E27FC236}">
                <a16:creationId xmlns:a16="http://schemas.microsoft.com/office/drawing/2014/main" id="{BD6B971E-2E73-F63F-DBC3-053FF30B12E5}"/>
              </a:ext>
            </a:extLst>
          </p:cNvPr>
          <p:cNvSpPr txBox="1"/>
          <p:nvPr/>
        </p:nvSpPr>
        <p:spPr>
          <a:xfrm>
            <a:off x="1008122" y="402502"/>
            <a:ext cx="3573927" cy="461665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kumimoji="1" lang="ja-JP" altLang="en-US" sz="2400" dirty="0">
                <a:solidFill>
                  <a:schemeClr val="bg1"/>
                </a:solidFill>
              </a:rPr>
              <a:t>組織が求める人材とは</a:t>
            </a:r>
          </a:p>
        </p:txBody>
      </p:sp>
      <p:sp>
        <p:nvSpPr>
          <p:cNvPr id="5" name="爆発: 14 pt 4">
            <a:extLst>
              <a:ext uri="{FF2B5EF4-FFF2-40B4-BE49-F238E27FC236}">
                <a16:creationId xmlns:a16="http://schemas.microsoft.com/office/drawing/2014/main" id="{E41F8D10-973A-FE2E-4947-34E30FCC2FDA}"/>
              </a:ext>
            </a:extLst>
          </p:cNvPr>
          <p:cNvSpPr/>
          <p:nvPr/>
        </p:nvSpPr>
        <p:spPr>
          <a:xfrm rot="785349">
            <a:off x="5754029" y="-14193"/>
            <a:ext cx="3336319" cy="1596932"/>
          </a:xfrm>
          <a:prstGeom prst="irregularSeal2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dirty="0">
                <a:solidFill>
                  <a:schemeClr val="bg2">
                    <a:lumMod val="50000"/>
                  </a:schemeClr>
                </a:solidFill>
              </a:rPr>
              <a:t>約</a:t>
            </a:r>
            <a:r>
              <a:rPr kumimoji="1" lang="en-US" altLang="ja-JP" dirty="0">
                <a:solidFill>
                  <a:schemeClr val="bg2">
                    <a:lumMod val="50000"/>
                  </a:schemeClr>
                </a:solidFill>
              </a:rPr>
              <a:t>50</a:t>
            </a:r>
            <a:r>
              <a:rPr kumimoji="1" lang="ja-JP" altLang="en-US" dirty="0">
                <a:solidFill>
                  <a:schemeClr val="bg2">
                    <a:lumMod val="50000"/>
                  </a:schemeClr>
                </a:solidFill>
              </a:rPr>
              <a:t>％の企業がコミュニケーション能力に課題</a:t>
            </a:r>
          </a:p>
        </p:txBody>
      </p:sp>
    </p:spTree>
    <p:extLst>
      <p:ext uri="{BB962C8B-B14F-4D97-AF65-F5344CB8AC3E}">
        <p14:creationId xmlns:p14="http://schemas.microsoft.com/office/powerpoint/2010/main" val="35791675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01745" y="394246"/>
            <a:ext cx="7300128" cy="495654"/>
          </a:xfrm>
        </p:spPr>
        <p:txBody>
          <a:bodyPr>
            <a:noAutofit/>
          </a:bodyPr>
          <a:lstStyle/>
          <a:p>
            <a:r>
              <a:rPr lang="ja-JP" altLang="en-US" sz="1800" dirty="0">
                <a:solidFill>
                  <a:srgbClr val="C00000"/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　</a:t>
            </a:r>
            <a:r>
              <a:rPr lang="ja-JP" altLang="en-US" sz="1800" dirty="0">
                <a:solidFill>
                  <a:schemeClr val="bg2"/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　</a:t>
            </a:r>
            <a:r>
              <a:rPr lang="en-US" altLang="ja-JP" sz="1800" dirty="0" err="1">
                <a:solidFill>
                  <a:schemeClr val="bg2"/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SCAi</a:t>
            </a:r>
            <a:r>
              <a:rPr lang="ja-JP" altLang="en-US" sz="1800" dirty="0">
                <a:solidFill>
                  <a:schemeClr val="bg2"/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のアプローチ法</a:t>
            </a:r>
            <a:br>
              <a:rPr lang="en-US" altLang="ja-JP" sz="1800" dirty="0">
                <a:solidFill>
                  <a:srgbClr val="C00000"/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</a:br>
            <a:r>
              <a:rPr lang="ja-JP" altLang="en-US" sz="1800" u="sng" dirty="0">
                <a:solidFill>
                  <a:srgbClr val="C00000"/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「話す力」</a:t>
            </a:r>
            <a:r>
              <a:rPr lang="ja-JP" altLang="en-US" sz="1800" dirty="0">
                <a:solidFill>
                  <a:srgbClr val="C00000"/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を鍛える事で、</a:t>
            </a:r>
            <a:br>
              <a:rPr lang="en-US" altLang="ja-JP" sz="1800" dirty="0">
                <a:solidFill>
                  <a:srgbClr val="C00000"/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</a:br>
            <a:r>
              <a:rPr lang="ja-JP" altLang="en-US" sz="1800" dirty="0">
                <a:solidFill>
                  <a:srgbClr val="C00000"/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「思考力」と「伝達力」「問題解決能力」などの</a:t>
            </a:r>
            <a:r>
              <a:rPr lang="ja-JP" altLang="en-US" sz="2000" b="1" dirty="0">
                <a:solidFill>
                  <a:srgbClr val="C00000"/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考える力</a:t>
            </a:r>
            <a:r>
              <a:rPr lang="ja-JP" altLang="en-US" sz="1800" dirty="0">
                <a:solidFill>
                  <a:srgbClr val="C00000"/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を体得し</a:t>
            </a:r>
            <a:br>
              <a:rPr lang="en-US" altLang="ja-JP" sz="1800" dirty="0">
                <a:solidFill>
                  <a:srgbClr val="C00000"/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</a:br>
            <a:r>
              <a:rPr lang="ja-JP" altLang="en-US" sz="1800" dirty="0">
                <a:solidFill>
                  <a:srgbClr val="C00000"/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対人対応のみならず仕事力が上がり、</a:t>
            </a:r>
            <a:r>
              <a:rPr lang="ja-JP" altLang="en-US" sz="2000" b="1" u="sng" dirty="0">
                <a:solidFill>
                  <a:srgbClr val="C00000"/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組織の戦力</a:t>
            </a:r>
            <a:r>
              <a:rPr lang="ja-JP" altLang="en-US" sz="1800" dirty="0">
                <a:solidFill>
                  <a:srgbClr val="C00000"/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となる。</a:t>
            </a:r>
          </a:p>
        </p:txBody>
      </p:sp>
      <p:graphicFrame>
        <p:nvGraphicFramePr>
          <p:cNvPr id="4" name="コンテンツ プレースホルダー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31228370"/>
              </p:ext>
            </p:extLst>
          </p:nvPr>
        </p:nvGraphicFramePr>
        <p:xfrm>
          <a:off x="2396532" y="1346479"/>
          <a:ext cx="4376057" cy="29994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5" name="テキスト ボックス 14"/>
          <p:cNvSpPr txBox="1"/>
          <p:nvPr/>
        </p:nvSpPr>
        <p:spPr>
          <a:xfrm>
            <a:off x="2785261" y="2356169"/>
            <a:ext cx="1014200" cy="431162"/>
          </a:xfrm>
          <a:prstGeom prst="rect">
            <a:avLst/>
          </a:prstGeom>
          <a:noFill/>
        </p:spPr>
        <p:txBody>
          <a:bodyPr wrap="square" lIns="61232" tIns="30616" rIns="61232" bIns="30616" rtlCol="0">
            <a:spAutoFit/>
          </a:bodyPr>
          <a:lstStyle/>
          <a:p>
            <a:r>
              <a:rPr lang="ja-JP" altLang="en-US" sz="2400" dirty="0">
                <a:solidFill>
                  <a:schemeClr val="accent1"/>
                </a:solidFill>
              </a:rPr>
              <a:t>表層</a:t>
            </a:r>
          </a:p>
        </p:txBody>
      </p: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232FDD00-BE89-E851-10ED-AC7F6C6D0D66}"/>
              </a:ext>
            </a:extLst>
          </p:cNvPr>
          <p:cNvSpPr txBox="1"/>
          <p:nvPr/>
        </p:nvSpPr>
        <p:spPr>
          <a:xfrm>
            <a:off x="2073366" y="3611940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>
                <a:solidFill>
                  <a:schemeClr val="accent1"/>
                </a:solidFill>
              </a:rPr>
              <a:t>深層</a:t>
            </a:r>
          </a:p>
        </p:txBody>
      </p:sp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C7CBA8C4-B438-5FCC-7D7D-B5CC0BCBEBE1}"/>
              </a:ext>
            </a:extLst>
          </p:cNvPr>
          <p:cNvSpPr txBox="1"/>
          <p:nvPr/>
        </p:nvSpPr>
        <p:spPr>
          <a:xfrm>
            <a:off x="4873594" y="1807302"/>
            <a:ext cx="4709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b="1" dirty="0">
                <a:solidFill>
                  <a:srgbClr val="FFFF00"/>
                </a:solidFill>
              </a:rPr>
              <a:t>↑</a:t>
            </a:r>
          </a:p>
        </p:txBody>
      </p: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9DD4D0ED-1672-8835-17AA-272B07A373E2}"/>
              </a:ext>
            </a:extLst>
          </p:cNvPr>
          <p:cNvSpPr txBox="1"/>
          <p:nvPr/>
        </p:nvSpPr>
        <p:spPr>
          <a:xfrm>
            <a:off x="5516544" y="3519608"/>
            <a:ext cx="3567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b="1" dirty="0">
                <a:solidFill>
                  <a:srgbClr val="FFFF00"/>
                </a:solidFill>
              </a:rPr>
              <a:t>↓</a:t>
            </a:r>
          </a:p>
        </p:txBody>
      </p:sp>
      <p:pic>
        <p:nvPicPr>
          <p:cNvPr id="28" name="図 27">
            <a:extLst>
              <a:ext uri="{FF2B5EF4-FFF2-40B4-BE49-F238E27FC236}">
                <a16:creationId xmlns:a16="http://schemas.microsoft.com/office/drawing/2014/main" id="{9804A580-3B57-EE51-8F5C-4C368BB3067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86673" y="73801"/>
            <a:ext cx="365792" cy="365792"/>
          </a:xfrm>
          <a:prstGeom prst="rect">
            <a:avLst/>
          </a:prstGeom>
        </p:spPr>
      </p:pic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7C6FFE7E-C9DF-EE4B-2B43-BEFC621A2A0B}"/>
              </a:ext>
            </a:extLst>
          </p:cNvPr>
          <p:cNvSpPr txBox="1"/>
          <p:nvPr/>
        </p:nvSpPr>
        <p:spPr>
          <a:xfrm>
            <a:off x="580489" y="4344561"/>
            <a:ext cx="84761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000" dirty="0">
                <a:solidFill>
                  <a:schemeClr val="accent1"/>
                </a:solidFill>
              </a:rPr>
              <a:t>座学を通じ頭で理解＋実践ロープレで体で納得</a:t>
            </a:r>
            <a:endParaRPr kumimoji="1" lang="en-US" altLang="ja-JP" sz="2000" dirty="0">
              <a:solidFill>
                <a:schemeClr val="accent1"/>
              </a:solidFill>
            </a:endParaRPr>
          </a:p>
          <a:p>
            <a:r>
              <a:rPr kumimoji="1" lang="ja-JP" altLang="en-US" sz="2000" dirty="0">
                <a:solidFill>
                  <a:schemeClr val="accent1"/>
                </a:solidFill>
              </a:rPr>
              <a:t>➡「できる」状態になり自信がつく、コミュニケーション能力が上がる</a:t>
            </a:r>
          </a:p>
        </p:txBody>
      </p:sp>
    </p:spTree>
    <p:extLst>
      <p:ext uri="{BB962C8B-B14F-4D97-AF65-F5344CB8AC3E}">
        <p14:creationId xmlns:p14="http://schemas.microsoft.com/office/powerpoint/2010/main" val="6506840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正方形/長方形 21">
            <a:extLst>
              <a:ext uri="{FF2B5EF4-FFF2-40B4-BE49-F238E27FC236}">
                <a16:creationId xmlns:a16="http://schemas.microsoft.com/office/drawing/2014/main" id="{F7B6344D-B721-024A-9CF8-AFFB2EFA8DBE}"/>
              </a:ext>
            </a:extLst>
          </p:cNvPr>
          <p:cNvSpPr/>
          <p:nvPr/>
        </p:nvSpPr>
        <p:spPr>
          <a:xfrm>
            <a:off x="3976207" y="2601295"/>
            <a:ext cx="2442886" cy="55115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1800" dirty="0">
                <a:solidFill>
                  <a:schemeClr val="tx1"/>
                </a:solidFill>
              </a:rPr>
              <a:t>会社の業績アップへ！</a:t>
            </a:r>
            <a:endParaRPr kumimoji="1" lang="en-US" altLang="ja-JP" sz="1800" dirty="0">
              <a:solidFill>
                <a:schemeClr val="tx1"/>
              </a:solidFill>
            </a:endParaRPr>
          </a:p>
        </p:txBody>
      </p:sp>
      <p:pic>
        <p:nvPicPr>
          <p:cNvPr id="2" name="図 1">
            <a:extLst>
              <a:ext uri="{FF2B5EF4-FFF2-40B4-BE49-F238E27FC236}">
                <a16:creationId xmlns:a16="http://schemas.microsoft.com/office/drawing/2014/main" id="{E4FE61F3-6612-AA45-202C-B8B998D63B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0436" y="137149"/>
            <a:ext cx="365792" cy="365792"/>
          </a:xfrm>
          <a:prstGeom prst="rect">
            <a:avLst/>
          </a:prstGeom>
        </p:spPr>
      </p:pic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91150953-5D80-17AD-6607-1BF06E52751E}"/>
              </a:ext>
            </a:extLst>
          </p:cNvPr>
          <p:cNvSpPr txBox="1"/>
          <p:nvPr/>
        </p:nvSpPr>
        <p:spPr>
          <a:xfrm>
            <a:off x="1282024" y="-17118"/>
            <a:ext cx="4061640" cy="6117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375" b="1" dirty="0">
                <a:solidFill>
                  <a:schemeClr val="tx1">
                    <a:lumMod val="75000"/>
                    <a:lumOff val="25000"/>
                  </a:schemeClr>
                </a:solidFill>
                <a:latin typeface="HGPｺﾞｼｯｸE"/>
                <a:ea typeface="HGPｺﾞｼｯｸE"/>
                <a:cs typeface="HGPｺﾞｼｯｸE"/>
              </a:rPr>
              <a:t>得られる効果</a:t>
            </a:r>
          </a:p>
        </p:txBody>
      </p:sp>
      <p:sp>
        <p:nvSpPr>
          <p:cNvPr id="5" name="楕円 4">
            <a:extLst>
              <a:ext uri="{FF2B5EF4-FFF2-40B4-BE49-F238E27FC236}">
                <a16:creationId xmlns:a16="http://schemas.microsoft.com/office/drawing/2014/main" id="{AFB30C9A-3A3F-7AE2-6DDC-E5D15EF2A4BC}"/>
              </a:ext>
            </a:extLst>
          </p:cNvPr>
          <p:cNvSpPr/>
          <p:nvPr/>
        </p:nvSpPr>
        <p:spPr>
          <a:xfrm>
            <a:off x="3660046" y="341098"/>
            <a:ext cx="2579979" cy="880173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1800" dirty="0">
                <a:solidFill>
                  <a:schemeClr val="tx1"/>
                </a:solidFill>
              </a:rPr>
              <a:t>人前で堂々と話せ自信がつく</a:t>
            </a:r>
            <a:endParaRPr kumimoji="1" lang="en-US" altLang="ja-JP" sz="1800" dirty="0">
              <a:solidFill>
                <a:schemeClr val="tx1"/>
              </a:solidFill>
            </a:endParaRPr>
          </a:p>
        </p:txBody>
      </p:sp>
      <p:sp>
        <p:nvSpPr>
          <p:cNvPr id="7" name="楕円 6">
            <a:extLst>
              <a:ext uri="{FF2B5EF4-FFF2-40B4-BE49-F238E27FC236}">
                <a16:creationId xmlns:a16="http://schemas.microsoft.com/office/drawing/2014/main" id="{21458FE8-6C6D-22DE-EB50-44E628FC0127}"/>
              </a:ext>
            </a:extLst>
          </p:cNvPr>
          <p:cNvSpPr/>
          <p:nvPr/>
        </p:nvSpPr>
        <p:spPr>
          <a:xfrm>
            <a:off x="6536451" y="1506320"/>
            <a:ext cx="2579979" cy="880173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1800" dirty="0">
                <a:solidFill>
                  <a:schemeClr val="tx1"/>
                </a:solidFill>
              </a:rPr>
              <a:t>コミュニケーション能力アップ</a:t>
            </a:r>
          </a:p>
        </p:txBody>
      </p:sp>
      <p:sp>
        <p:nvSpPr>
          <p:cNvPr id="9" name="楕円 8">
            <a:extLst>
              <a:ext uri="{FF2B5EF4-FFF2-40B4-BE49-F238E27FC236}">
                <a16:creationId xmlns:a16="http://schemas.microsoft.com/office/drawing/2014/main" id="{D5611AD4-6C17-3331-43F1-C20BF7EDA4D3}"/>
              </a:ext>
            </a:extLst>
          </p:cNvPr>
          <p:cNvSpPr/>
          <p:nvPr/>
        </p:nvSpPr>
        <p:spPr>
          <a:xfrm>
            <a:off x="6257244" y="2913483"/>
            <a:ext cx="2579979" cy="880173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1800" dirty="0">
                <a:solidFill>
                  <a:schemeClr val="tx1"/>
                </a:solidFill>
              </a:rPr>
              <a:t>報連相が活発になる</a:t>
            </a:r>
          </a:p>
        </p:txBody>
      </p:sp>
      <p:sp>
        <p:nvSpPr>
          <p:cNvPr id="10" name="楕円 9">
            <a:extLst>
              <a:ext uri="{FF2B5EF4-FFF2-40B4-BE49-F238E27FC236}">
                <a16:creationId xmlns:a16="http://schemas.microsoft.com/office/drawing/2014/main" id="{726B313D-DA26-5A04-FC5A-441829BCCDB3}"/>
              </a:ext>
            </a:extLst>
          </p:cNvPr>
          <p:cNvSpPr/>
          <p:nvPr/>
        </p:nvSpPr>
        <p:spPr>
          <a:xfrm>
            <a:off x="3765553" y="3954001"/>
            <a:ext cx="2579979" cy="880173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1800" dirty="0">
                <a:solidFill>
                  <a:schemeClr val="tx1"/>
                </a:solidFill>
              </a:rPr>
              <a:t>問題解決能力がどんどん上がる</a:t>
            </a:r>
          </a:p>
        </p:txBody>
      </p:sp>
      <p:sp>
        <p:nvSpPr>
          <p:cNvPr id="11" name="楕円 10">
            <a:extLst>
              <a:ext uri="{FF2B5EF4-FFF2-40B4-BE49-F238E27FC236}">
                <a16:creationId xmlns:a16="http://schemas.microsoft.com/office/drawing/2014/main" id="{781865A8-9AF4-94DC-E139-BA81927930B1}"/>
              </a:ext>
            </a:extLst>
          </p:cNvPr>
          <p:cNvSpPr/>
          <p:nvPr/>
        </p:nvSpPr>
        <p:spPr>
          <a:xfrm>
            <a:off x="1396228" y="2842196"/>
            <a:ext cx="2579979" cy="880173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1800" dirty="0">
                <a:solidFill>
                  <a:schemeClr val="tx1"/>
                </a:solidFill>
              </a:rPr>
              <a:t>組織が活気にあふれ対人関係が楽しくなる</a:t>
            </a:r>
          </a:p>
        </p:txBody>
      </p:sp>
      <p:sp>
        <p:nvSpPr>
          <p:cNvPr id="12" name="楕円 11">
            <a:extLst>
              <a:ext uri="{FF2B5EF4-FFF2-40B4-BE49-F238E27FC236}">
                <a16:creationId xmlns:a16="http://schemas.microsoft.com/office/drawing/2014/main" id="{245862D0-3A4C-677F-8B9E-4884EDDF817D}"/>
              </a:ext>
            </a:extLst>
          </p:cNvPr>
          <p:cNvSpPr/>
          <p:nvPr/>
        </p:nvSpPr>
        <p:spPr>
          <a:xfrm>
            <a:off x="1030436" y="1421132"/>
            <a:ext cx="2579979" cy="880173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1800" dirty="0">
                <a:solidFill>
                  <a:schemeClr val="tx1"/>
                </a:solidFill>
              </a:rPr>
              <a:t>自ら考える組織になる！</a:t>
            </a:r>
          </a:p>
        </p:txBody>
      </p:sp>
      <p:sp>
        <p:nvSpPr>
          <p:cNvPr id="15" name="矢印: 下カーブ 14">
            <a:extLst>
              <a:ext uri="{FF2B5EF4-FFF2-40B4-BE49-F238E27FC236}">
                <a16:creationId xmlns:a16="http://schemas.microsoft.com/office/drawing/2014/main" id="{0E9EBCBE-1CAD-03EF-A5F3-7C92D7B2BA88}"/>
              </a:ext>
            </a:extLst>
          </p:cNvPr>
          <p:cNvSpPr/>
          <p:nvPr/>
        </p:nvSpPr>
        <p:spPr>
          <a:xfrm rot="1664221">
            <a:off x="6677130" y="594588"/>
            <a:ext cx="1441938" cy="666480"/>
          </a:xfrm>
          <a:prstGeom prst="curvedDown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800" dirty="0">
              <a:solidFill>
                <a:schemeClr val="tx1"/>
              </a:solidFill>
            </a:endParaRPr>
          </a:p>
        </p:txBody>
      </p:sp>
      <p:sp>
        <p:nvSpPr>
          <p:cNvPr id="16" name="矢印: 下カーブ 15">
            <a:extLst>
              <a:ext uri="{FF2B5EF4-FFF2-40B4-BE49-F238E27FC236}">
                <a16:creationId xmlns:a16="http://schemas.microsoft.com/office/drawing/2014/main" id="{6050833E-19B6-3691-6FC0-40BE29D5364C}"/>
              </a:ext>
            </a:extLst>
          </p:cNvPr>
          <p:cNvSpPr/>
          <p:nvPr/>
        </p:nvSpPr>
        <p:spPr>
          <a:xfrm rot="8984068">
            <a:off x="6355097" y="4343681"/>
            <a:ext cx="1143357" cy="502771"/>
          </a:xfrm>
          <a:prstGeom prst="curvedDown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800" dirty="0">
              <a:solidFill>
                <a:schemeClr val="tx1"/>
              </a:solidFill>
            </a:endParaRPr>
          </a:p>
        </p:txBody>
      </p:sp>
      <p:sp>
        <p:nvSpPr>
          <p:cNvPr id="17" name="矢印: 下カーブ 16">
            <a:extLst>
              <a:ext uri="{FF2B5EF4-FFF2-40B4-BE49-F238E27FC236}">
                <a16:creationId xmlns:a16="http://schemas.microsoft.com/office/drawing/2014/main" id="{0C2BA2BC-FB1F-4583-39C6-BE434CC20FE9}"/>
              </a:ext>
            </a:extLst>
          </p:cNvPr>
          <p:cNvSpPr/>
          <p:nvPr/>
        </p:nvSpPr>
        <p:spPr>
          <a:xfrm rot="13044725">
            <a:off x="2459632" y="4052002"/>
            <a:ext cx="1143357" cy="502771"/>
          </a:xfrm>
          <a:prstGeom prst="curvedDown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800" dirty="0">
              <a:solidFill>
                <a:schemeClr val="tx1"/>
              </a:solidFill>
            </a:endParaRPr>
          </a:p>
        </p:txBody>
      </p:sp>
      <p:sp>
        <p:nvSpPr>
          <p:cNvPr id="18" name="矢印: 下カーブ 17">
            <a:extLst>
              <a:ext uri="{FF2B5EF4-FFF2-40B4-BE49-F238E27FC236}">
                <a16:creationId xmlns:a16="http://schemas.microsoft.com/office/drawing/2014/main" id="{B957338D-D17E-FB08-6A68-8D93C5BA3C28}"/>
              </a:ext>
            </a:extLst>
          </p:cNvPr>
          <p:cNvSpPr/>
          <p:nvPr/>
        </p:nvSpPr>
        <p:spPr>
          <a:xfrm rot="20719382">
            <a:off x="2273309" y="588729"/>
            <a:ext cx="1143357" cy="502771"/>
          </a:xfrm>
          <a:prstGeom prst="curvedDown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800" dirty="0">
              <a:solidFill>
                <a:schemeClr val="tx1"/>
              </a:solidFill>
            </a:endParaRPr>
          </a:p>
        </p:txBody>
      </p:sp>
      <p:sp>
        <p:nvSpPr>
          <p:cNvPr id="19" name="矢印: 下 18">
            <a:extLst>
              <a:ext uri="{FF2B5EF4-FFF2-40B4-BE49-F238E27FC236}">
                <a16:creationId xmlns:a16="http://schemas.microsoft.com/office/drawing/2014/main" id="{D6C36EC0-A01F-1F86-E7F8-F9A89588D72C}"/>
              </a:ext>
            </a:extLst>
          </p:cNvPr>
          <p:cNvSpPr/>
          <p:nvPr/>
        </p:nvSpPr>
        <p:spPr>
          <a:xfrm>
            <a:off x="7547234" y="2448282"/>
            <a:ext cx="271306" cy="393914"/>
          </a:xfrm>
          <a:prstGeom prst="down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800" dirty="0">
              <a:solidFill>
                <a:schemeClr val="tx1"/>
              </a:solidFill>
            </a:endParaRPr>
          </a:p>
        </p:txBody>
      </p:sp>
      <p:sp>
        <p:nvSpPr>
          <p:cNvPr id="20" name="矢印: 下 19">
            <a:extLst>
              <a:ext uri="{FF2B5EF4-FFF2-40B4-BE49-F238E27FC236}">
                <a16:creationId xmlns:a16="http://schemas.microsoft.com/office/drawing/2014/main" id="{DEBA7F6E-4CD6-7665-3390-6D9A40E9F1D1}"/>
              </a:ext>
            </a:extLst>
          </p:cNvPr>
          <p:cNvSpPr/>
          <p:nvPr/>
        </p:nvSpPr>
        <p:spPr>
          <a:xfrm rot="10800000">
            <a:off x="2228269" y="2342553"/>
            <a:ext cx="271306" cy="393914"/>
          </a:xfrm>
          <a:prstGeom prst="down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800" dirty="0">
              <a:solidFill>
                <a:schemeClr val="tx1"/>
              </a:solidFill>
            </a:endParaRPr>
          </a:p>
        </p:txBody>
      </p:sp>
      <p:sp>
        <p:nvSpPr>
          <p:cNvPr id="21" name="正方形/長方形 20">
            <a:extLst>
              <a:ext uri="{FF2B5EF4-FFF2-40B4-BE49-F238E27FC236}">
                <a16:creationId xmlns:a16="http://schemas.microsoft.com/office/drawing/2014/main" id="{E2B0A931-BA6E-9B88-CDB3-7557AA3030E4}"/>
              </a:ext>
            </a:extLst>
          </p:cNvPr>
          <p:cNvSpPr/>
          <p:nvPr/>
        </p:nvSpPr>
        <p:spPr>
          <a:xfrm>
            <a:off x="3910617" y="1506320"/>
            <a:ext cx="2395699" cy="8052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1800" dirty="0">
                <a:solidFill>
                  <a:schemeClr val="tx1"/>
                </a:solidFill>
              </a:rPr>
              <a:t>個人・組織の成長のサイクルが回りだす！</a:t>
            </a:r>
            <a:endParaRPr kumimoji="1" lang="en-US" altLang="ja-JP" sz="1800" dirty="0">
              <a:solidFill>
                <a:schemeClr val="tx1"/>
              </a:solidFill>
            </a:endParaRPr>
          </a:p>
        </p:txBody>
      </p:sp>
      <p:sp>
        <p:nvSpPr>
          <p:cNvPr id="23" name="矢印: 下 22">
            <a:extLst>
              <a:ext uri="{FF2B5EF4-FFF2-40B4-BE49-F238E27FC236}">
                <a16:creationId xmlns:a16="http://schemas.microsoft.com/office/drawing/2014/main" id="{F537AEFC-0588-9CF8-765D-43CB9F7E63DC}"/>
              </a:ext>
            </a:extLst>
          </p:cNvPr>
          <p:cNvSpPr/>
          <p:nvPr/>
        </p:nvSpPr>
        <p:spPr>
          <a:xfrm>
            <a:off x="4887751" y="2251325"/>
            <a:ext cx="271306" cy="393914"/>
          </a:xfrm>
          <a:prstGeom prst="down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85718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103dcd08439_0_59"/>
          <p:cNvSpPr txBox="1">
            <a:spLocks noGrp="1"/>
          </p:cNvSpPr>
          <p:nvPr>
            <p:ph type="body" idx="1"/>
          </p:nvPr>
        </p:nvSpPr>
        <p:spPr>
          <a:xfrm>
            <a:off x="1208400" y="278525"/>
            <a:ext cx="7498200" cy="37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100" tIns="39550" rIns="79100" bIns="39550" anchor="t" anchorCtr="0">
            <a:normAutofit lnSpcReduction="10000"/>
          </a:bodyPr>
          <a:lstStyle/>
          <a:p>
            <a:pPr marL="0" lvl="0" indent="0" algn="l" rtl="0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</a:pPr>
            <a:r>
              <a:rPr lang="ja-JP" altLang="en-US" sz="2200" b="1" dirty="0">
                <a:solidFill>
                  <a:srgbClr val="242424"/>
                </a:solidFill>
                <a:highlight>
                  <a:srgbClr val="FFFFFF"/>
                </a:highlight>
                <a:latin typeface="Meiryo"/>
                <a:ea typeface="Meiryo"/>
                <a:cs typeface="Meiryo"/>
                <a:sym typeface="Meiryo"/>
              </a:rPr>
              <a:t>　</a:t>
            </a:r>
            <a:r>
              <a:rPr lang="ja" sz="2200" b="1" dirty="0">
                <a:solidFill>
                  <a:srgbClr val="242424"/>
                </a:solidFill>
                <a:highlight>
                  <a:srgbClr val="FFFFFF"/>
                </a:highlight>
                <a:latin typeface="Meiryo"/>
                <a:ea typeface="Meiryo"/>
                <a:cs typeface="Meiryo"/>
                <a:sym typeface="Meiryo"/>
              </a:rPr>
              <a:t>研修メニュー</a:t>
            </a:r>
            <a:endParaRPr sz="2200" b="1" dirty="0">
              <a:solidFill>
                <a:srgbClr val="242424"/>
              </a:solidFill>
              <a:highlight>
                <a:srgbClr val="FFFFFF"/>
              </a:highlight>
              <a:latin typeface="Meiryo"/>
              <a:ea typeface="Meiryo"/>
              <a:cs typeface="Meiryo"/>
              <a:sym typeface="Meiryo"/>
            </a:endParaRPr>
          </a:p>
        </p:txBody>
      </p:sp>
      <p:cxnSp>
        <p:nvCxnSpPr>
          <p:cNvPr id="110" name="Google Shape;110;g103dcd08439_0_59"/>
          <p:cNvCxnSpPr/>
          <p:nvPr/>
        </p:nvCxnSpPr>
        <p:spPr>
          <a:xfrm>
            <a:off x="1199100" y="630175"/>
            <a:ext cx="79455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11" name="Google Shape;111;g103dcd08439_0_59"/>
          <p:cNvSpPr txBox="1">
            <a:spLocks noGrp="1"/>
          </p:cNvSpPr>
          <p:nvPr>
            <p:ph type="body" idx="1"/>
          </p:nvPr>
        </p:nvSpPr>
        <p:spPr>
          <a:xfrm>
            <a:off x="1208400" y="1323089"/>
            <a:ext cx="3617400" cy="2354608"/>
          </a:xfrm>
          <a:prstGeom prst="rect">
            <a:avLst/>
          </a:prstGeom>
          <a:noFill/>
          <a:ln w="38100" cap="flat" cmpd="sng">
            <a:solidFill>
              <a:srgbClr val="B6D7A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79100" tIns="39550" rIns="79100" bIns="39550" anchor="t" anchorCtr="0">
            <a:normAutofit lnSpcReduction="10000"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ja" sz="1600" b="1" dirty="0">
                <a:solidFill>
                  <a:srgbClr val="38761D"/>
                </a:solidFill>
                <a:highlight>
                  <a:srgbClr val="FFFFFF"/>
                </a:highlight>
                <a:latin typeface="Meiryo"/>
                <a:ea typeface="Meiryo"/>
                <a:cs typeface="Meiryo"/>
                <a:sym typeface="Meiryo"/>
              </a:rPr>
              <a:t>【</a:t>
            </a:r>
            <a:r>
              <a:rPr lang="ja-JP" altLang="en-US" sz="1600" b="1" dirty="0">
                <a:solidFill>
                  <a:srgbClr val="38761D"/>
                </a:solidFill>
                <a:highlight>
                  <a:srgbClr val="FFFFFF"/>
                </a:highlight>
                <a:latin typeface="Meiryo"/>
                <a:ea typeface="Meiryo"/>
                <a:cs typeface="Meiryo"/>
                <a:sym typeface="Meiryo"/>
              </a:rPr>
              <a:t>基本プラン</a:t>
            </a:r>
            <a:r>
              <a:rPr lang="ja" sz="1600" b="1" dirty="0">
                <a:solidFill>
                  <a:srgbClr val="38761D"/>
                </a:solidFill>
                <a:highlight>
                  <a:srgbClr val="FFFFFF"/>
                </a:highlight>
                <a:latin typeface="Meiryo"/>
                <a:ea typeface="Meiryo"/>
                <a:cs typeface="Meiryo"/>
                <a:sym typeface="Meiryo"/>
              </a:rPr>
              <a:t>】</a:t>
            </a:r>
            <a:endParaRPr sz="1600" b="1" dirty="0">
              <a:solidFill>
                <a:srgbClr val="38761D"/>
              </a:solidFill>
              <a:highlight>
                <a:srgbClr val="FFFFFF"/>
              </a:highlight>
              <a:latin typeface="Meiryo"/>
              <a:ea typeface="Meiryo"/>
              <a:cs typeface="Meiryo"/>
              <a:sym typeface="Meiryo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ja" sz="1200" b="1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継続的に</a:t>
            </a:r>
            <a:r>
              <a:rPr lang="ja" sz="1200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より効果を高めたい企業様へ</a:t>
            </a:r>
            <a:endParaRPr sz="1600" dirty="0">
              <a:solidFill>
                <a:srgbClr val="242424"/>
              </a:solidFill>
              <a:highlight>
                <a:schemeClr val="lt1"/>
              </a:highlight>
              <a:latin typeface="Meiryo"/>
              <a:ea typeface="Meiryo"/>
              <a:cs typeface="Meiryo"/>
              <a:sym typeface="Meiryo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ja" sz="1600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○１回</a:t>
            </a:r>
            <a:r>
              <a:rPr lang="ja-JP" altLang="en-US" sz="1600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２</a:t>
            </a:r>
            <a:r>
              <a:rPr lang="ja" sz="1600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時間の研修</a:t>
            </a:r>
            <a:r>
              <a:rPr lang="ja-JP" altLang="en-US" sz="1600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４</a:t>
            </a:r>
            <a:r>
              <a:rPr lang="ja" sz="1600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〜</a:t>
            </a:r>
            <a:r>
              <a:rPr lang="ja-JP" altLang="en-US" sz="1600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１２</a:t>
            </a:r>
            <a:r>
              <a:rPr lang="ja" sz="1600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回実施／年</a:t>
            </a:r>
            <a:endParaRPr sz="1600" dirty="0">
              <a:solidFill>
                <a:srgbClr val="242424"/>
              </a:solidFill>
              <a:highlight>
                <a:schemeClr val="lt1"/>
              </a:highlight>
              <a:latin typeface="Meiryo"/>
              <a:ea typeface="Meiryo"/>
              <a:cs typeface="Meiryo"/>
              <a:sym typeface="Meiryo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ja" sz="1200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（本研修＆フォローアップ研修</a:t>
            </a:r>
            <a:r>
              <a:rPr lang="ja-JP" altLang="en-US" sz="1200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２</a:t>
            </a:r>
            <a:r>
              <a:rPr lang="ja" sz="1200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セット〜</a:t>
            </a:r>
            <a:r>
              <a:rPr lang="ja-JP" altLang="en-US" sz="1200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６</a:t>
            </a:r>
            <a:r>
              <a:rPr lang="ja" sz="1200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セット）</a:t>
            </a:r>
            <a:endParaRPr sz="1200" dirty="0">
              <a:solidFill>
                <a:srgbClr val="242424"/>
              </a:solidFill>
              <a:highlight>
                <a:schemeClr val="lt1"/>
              </a:highlight>
              <a:latin typeface="Meiryo"/>
              <a:ea typeface="Meiryo"/>
              <a:cs typeface="Meiryo"/>
              <a:sym typeface="Meiryo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ja" sz="1600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○研修後のシート記入＆提出</a:t>
            </a:r>
            <a:endParaRPr sz="1600" dirty="0">
              <a:solidFill>
                <a:srgbClr val="242424"/>
              </a:solidFill>
              <a:highlight>
                <a:schemeClr val="lt1"/>
              </a:highlight>
              <a:latin typeface="Meiryo"/>
              <a:ea typeface="Meiryo"/>
              <a:cs typeface="Meiryo"/>
              <a:sym typeface="Meiryo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ja" sz="1600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○研修費用：</a:t>
            </a:r>
            <a:r>
              <a:rPr lang="en-US" altLang="ja-JP" sz="1600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800,000</a:t>
            </a:r>
            <a:r>
              <a:rPr lang="ja" sz="1600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円</a:t>
            </a:r>
            <a:r>
              <a:rPr lang="ja" sz="1200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（税別）</a:t>
            </a:r>
            <a:r>
              <a:rPr lang="ja" sz="1600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〜</a:t>
            </a:r>
            <a:endParaRPr sz="1200" dirty="0">
              <a:solidFill>
                <a:srgbClr val="242424"/>
              </a:solidFill>
              <a:highlight>
                <a:schemeClr val="lt1"/>
              </a:highlight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12" name="Google Shape;112;g103dcd08439_0_59"/>
          <p:cNvSpPr txBox="1">
            <a:spLocks noGrp="1"/>
          </p:cNvSpPr>
          <p:nvPr>
            <p:ph type="body" idx="1"/>
          </p:nvPr>
        </p:nvSpPr>
        <p:spPr>
          <a:xfrm>
            <a:off x="4957500" y="1323090"/>
            <a:ext cx="4111931" cy="2354607"/>
          </a:xfrm>
          <a:prstGeom prst="rect">
            <a:avLst/>
          </a:prstGeom>
          <a:noFill/>
          <a:ln w="38100" cap="flat" cmpd="sng">
            <a:solidFill>
              <a:srgbClr val="A4C2F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79100" tIns="39550" rIns="79100" bIns="39550" anchor="t" anchorCtr="0">
            <a:norm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68750"/>
              <a:buFont typeface="Arial"/>
              <a:buNone/>
            </a:pPr>
            <a:r>
              <a:rPr lang="ja" sz="1600" b="1" dirty="0">
                <a:solidFill>
                  <a:srgbClr val="4A86E8"/>
                </a:solidFill>
                <a:highlight>
                  <a:srgbClr val="FFFFFF"/>
                </a:highlight>
                <a:latin typeface="Meiryo"/>
                <a:ea typeface="Meiryo"/>
                <a:cs typeface="Meiryo"/>
                <a:sym typeface="Meiryo"/>
              </a:rPr>
              <a:t>【</a:t>
            </a:r>
            <a:r>
              <a:rPr lang="ja-JP" altLang="en-US" sz="1600" b="1" dirty="0">
                <a:solidFill>
                  <a:srgbClr val="4A86E8"/>
                </a:solidFill>
                <a:highlight>
                  <a:srgbClr val="FFFFFF"/>
                </a:highlight>
                <a:latin typeface="Meiryo"/>
                <a:ea typeface="Meiryo"/>
                <a:cs typeface="Meiryo"/>
                <a:sym typeface="Meiryo"/>
              </a:rPr>
              <a:t>評価＆人事プラン</a:t>
            </a:r>
            <a:r>
              <a:rPr lang="ja" sz="1600" b="1" dirty="0">
                <a:solidFill>
                  <a:srgbClr val="4A86E8"/>
                </a:solidFill>
                <a:highlight>
                  <a:srgbClr val="FFFFFF"/>
                </a:highlight>
                <a:latin typeface="Meiryo"/>
                <a:ea typeface="Meiryo"/>
                <a:cs typeface="Meiryo"/>
                <a:sym typeface="Meiryo"/>
              </a:rPr>
              <a:t>】</a:t>
            </a:r>
            <a:endParaRPr sz="1600" b="1" dirty="0">
              <a:solidFill>
                <a:srgbClr val="4A86E8"/>
              </a:solidFill>
              <a:highlight>
                <a:srgbClr val="FFFFFF"/>
              </a:highlight>
              <a:latin typeface="Meiryo"/>
              <a:ea typeface="Meiryo"/>
              <a:cs typeface="Meiryo"/>
              <a:sym typeface="Meiryo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91666"/>
              <a:buFont typeface="Arial"/>
              <a:buNone/>
            </a:pPr>
            <a:r>
              <a:rPr lang="ja" sz="1200" b="1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個別の経営課題</a:t>
            </a:r>
            <a:r>
              <a:rPr lang="ja-JP" altLang="en-US" sz="1200" b="1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まで</a:t>
            </a:r>
            <a:r>
              <a:rPr lang="ja" sz="1200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改善されたい企業様へ</a:t>
            </a:r>
            <a:endParaRPr sz="1600" dirty="0">
              <a:solidFill>
                <a:srgbClr val="242424"/>
              </a:solidFill>
              <a:highlight>
                <a:schemeClr val="lt1"/>
              </a:highlight>
              <a:latin typeface="Meiryo"/>
              <a:ea typeface="Meiryo"/>
              <a:cs typeface="Meiryo"/>
              <a:sym typeface="Meiryo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68750"/>
              <a:buFont typeface="Arial"/>
              <a:buNone/>
            </a:pPr>
            <a:r>
              <a:rPr lang="ja" sz="1400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○評価個別面談、人事評価サポート対応、</a:t>
            </a:r>
            <a:r>
              <a:rPr lang="ja-JP" altLang="en-US" sz="1400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社長面談、社員面談、</a:t>
            </a:r>
            <a:r>
              <a:rPr lang="ja" sz="1400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他</a:t>
            </a:r>
            <a:endParaRPr sz="1400" dirty="0">
              <a:solidFill>
                <a:srgbClr val="242424"/>
              </a:solidFill>
              <a:highlight>
                <a:schemeClr val="lt1"/>
              </a:highlight>
              <a:latin typeface="Meiryo"/>
              <a:ea typeface="Meiryo"/>
              <a:cs typeface="Meiryo"/>
              <a:sym typeface="Meiryo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68750"/>
              <a:buFont typeface="Arial"/>
              <a:buNone/>
            </a:pPr>
            <a:r>
              <a:rPr lang="ja" sz="1400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○研修費用：</a:t>
            </a:r>
            <a:r>
              <a:rPr lang="ja-JP" altLang="en-US" sz="1400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基本プラン＋</a:t>
            </a:r>
            <a:r>
              <a:rPr lang="en-US" altLang="ja-JP" sz="1400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500,000</a:t>
            </a:r>
            <a:r>
              <a:rPr lang="ja" sz="1400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円</a:t>
            </a:r>
            <a:r>
              <a:rPr lang="ja-JP" altLang="en-US" sz="1400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／月</a:t>
            </a:r>
            <a:r>
              <a:rPr lang="ja" sz="1100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（税別）</a:t>
            </a:r>
            <a:r>
              <a:rPr lang="ja" sz="1400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〜</a:t>
            </a:r>
            <a:endParaRPr lang="en-US" altLang="ja" sz="1400" dirty="0">
              <a:solidFill>
                <a:srgbClr val="242424"/>
              </a:solidFill>
              <a:highlight>
                <a:schemeClr val="lt1"/>
              </a:highlight>
              <a:latin typeface="Meiryo"/>
              <a:ea typeface="Meiryo"/>
              <a:cs typeface="Meiryo"/>
              <a:sym typeface="Meiryo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68750"/>
              <a:buFont typeface="Arial"/>
              <a:buNone/>
            </a:pPr>
            <a:r>
              <a:rPr lang="ja-JP" altLang="en-US" sz="1400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〇評価制度構築で属人化しない評価・査定</a:t>
            </a:r>
            <a:endParaRPr sz="1100" dirty="0">
              <a:solidFill>
                <a:srgbClr val="242424"/>
              </a:solidFill>
              <a:highlight>
                <a:srgbClr val="FFFFFF"/>
              </a:highlight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4" name="Google Shape;111;g103dcd08439_0_59">
            <a:extLst>
              <a:ext uri="{FF2B5EF4-FFF2-40B4-BE49-F238E27FC236}">
                <a16:creationId xmlns:a16="http://schemas.microsoft.com/office/drawing/2014/main" id="{EA7126C7-7AFF-70F7-C245-8E2DD7135BA6}"/>
              </a:ext>
            </a:extLst>
          </p:cNvPr>
          <p:cNvSpPr txBox="1">
            <a:spLocks/>
          </p:cNvSpPr>
          <p:nvPr/>
        </p:nvSpPr>
        <p:spPr>
          <a:xfrm>
            <a:off x="1717693" y="827611"/>
            <a:ext cx="2669152" cy="298043"/>
          </a:xfrm>
          <a:prstGeom prst="rect">
            <a:avLst/>
          </a:prstGeom>
          <a:noFill/>
          <a:ln w="38100" cap="flat" cmpd="sng">
            <a:solidFill>
              <a:srgbClr val="B6D7A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79100" tIns="39550" rIns="79100" bIns="39550" anchor="t" anchorCtr="0">
            <a:normAutofit fontScale="70000" lnSpcReduction="2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⚫"/>
              <a:defRPr sz="2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914400" marR="0" lvl="1" indent="-3302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Verdana"/>
              <a:buChar char="◦"/>
              <a:defRPr sz="24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1371600" marR="0" lvl="2" indent="-3302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Noto Sans Symbols"/>
              <a:buChar char="●"/>
              <a:defRPr sz="20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1828800" marR="0" lvl="3" indent="-3302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Noto Sans Symbols"/>
              <a:buChar char="●"/>
              <a:defRPr sz="17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2286000" marR="0" lvl="4" indent="-3302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4"/>
              </a:buClr>
              <a:buSzPts val="1600"/>
              <a:buFont typeface="Noto Sans Symbols"/>
              <a:buChar char="●"/>
              <a:defRPr sz="17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2743200" marR="0" lvl="5" indent="-3302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5"/>
              </a:buClr>
              <a:buSzPts val="1600"/>
              <a:buFont typeface="Noto Sans Symbols"/>
              <a:buChar char="●"/>
              <a:defRPr sz="17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3200400" marR="0" lvl="6" indent="-3302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6"/>
              </a:buClr>
              <a:buSzPts val="1600"/>
              <a:buFont typeface="Noto Sans Symbols"/>
              <a:buChar char="●"/>
              <a:defRPr sz="17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3657600" marR="0" lvl="7" indent="-3302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6"/>
              </a:buClr>
              <a:buSzPts val="1600"/>
              <a:buFont typeface="Noto Sans Symbols"/>
              <a:buChar char="●"/>
              <a:defRPr sz="17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4114800" marR="0" lvl="8" indent="-3302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6"/>
              </a:buClr>
              <a:buSzPts val="1600"/>
              <a:buFont typeface="Noto Sans Symbols"/>
              <a:buChar char="●"/>
              <a:defRPr sz="17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marL="0" indent="0">
              <a:lnSpc>
                <a:spcPct val="130000"/>
              </a:lnSpc>
              <a:spcBef>
                <a:spcPts val="0"/>
              </a:spcBef>
              <a:buClr>
                <a:schemeClr val="dk1"/>
              </a:buClr>
              <a:buSzPts val="1100"/>
              <a:buFont typeface="Arial"/>
              <a:buNone/>
            </a:pPr>
            <a:r>
              <a:rPr lang="ja-JP" altLang="en-US" sz="1600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基本プラン</a:t>
            </a:r>
            <a:r>
              <a:rPr lang="ja-JP" altLang="en-US" sz="700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（インプット＋アウトプット）</a:t>
            </a:r>
            <a:r>
              <a:rPr lang="ja-JP" altLang="en-US" sz="1200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で継続的な効果を</a:t>
            </a:r>
            <a:endParaRPr lang="ja-JP" altLang="en-US" sz="600" dirty="0">
              <a:solidFill>
                <a:srgbClr val="242424"/>
              </a:solidFill>
              <a:highlight>
                <a:schemeClr val="lt1"/>
              </a:highlight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5" name="Google Shape;112;g103dcd08439_0_59">
            <a:extLst>
              <a:ext uri="{FF2B5EF4-FFF2-40B4-BE49-F238E27FC236}">
                <a16:creationId xmlns:a16="http://schemas.microsoft.com/office/drawing/2014/main" id="{71468F22-496E-FABC-3AFC-9E9C0A319B3C}"/>
              </a:ext>
            </a:extLst>
          </p:cNvPr>
          <p:cNvSpPr txBox="1">
            <a:spLocks/>
          </p:cNvSpPr>
          <p:nvPr/>
        </p:nvSpPr>
        <p:spPr>
          <a:xfrm>
            <a:off x="5094369" y="827610"/>
            <a:ext cx="2899095" cy="298043"/>
          </a:xfrm>
          <a:prstGeom prst="rect">
            <a:avLst/>
          </a:prstGeom>
          <a:noFill/>
          <a:ln w="38100" cap="flat" cmpd="sng">
            <a:solidFill>
              <a:srgbClr val="A4C2F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79100" tIns="39550" rIns="79100" bIns="39550" anchor="t" anchorCtr="0">
            <a:normAutofit fontScale="85000"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⚫"/>
              <a:defRPr sz="2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914400" marR="0" lvl="1" indent="-3302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Verdana"/>
              <a:buChar char="◦"/>
              <a:defRPr sz="24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1371600" marR="0" lvl="2" indent="-3302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Noto Sans Symbols"/>
              <a:buChar char="●"/>
              <a:defRPr sz="20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1828800" marR="0" lvl="3" indent="-3302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Noto Sans Symbols"/>
              <a:buChar char="●"/>
              <a:defRPr sz="17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2286000" marR="0" lvl="4" indent="-3302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4"/>
              </a:buClr>
              <a:buSzPts val="1600"/>
              <a:buFont typeface="Noto Sans Symbols"/>
              <a:buChar char="●"/>
              <a:defRPr sz="17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2743200" marR="0" lvl="5" indent="-3302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5"/>
              </a:buClr>
              <a:buSzPts val="1600"/>
              <a:buFont typeface="Noto Sans Symbols"/>
              <a:buChar char="●"/>
              <a:defRPr sz="17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3200400" marR="0" lvl="6" indent="-3302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6"/>
              </a:buClr>
              <a:buSzPts val="1600"/>
              <a:buFont typeface="Noto Sans Symbols"/>
              <a:buChar char="●"/>
              <a:defRPr sz="17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3657600" marR="0" lvl="7" indent="-3302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6"/>
              </a:buClr>
              <a:buSzPts val="1600"/>
              <a:buFont typeface="Noto Sans Symbols"/>
              <a:buChar char="●"/>
              <a:defRPr sz="17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4114800" marR="0" lvl="8" indent="-3302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6"/>
              </a:buClr>
              <a:buSzPts val="1600"/>
              <a:buFont typeface="Noto Sans Symbols"/>
              <a:buChar char="●"/>
              <a:defRPr sz="17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marL="0" indent="0">
              <a:lnSpc>
                <a:spcPct val="130000"/>
              </a:lnSpc>
              <a:spcBef>
                <a:spcPts val="0"/>
              </a:spcBef>
              <a:buClr>
                <a:schemeClr val="dk1"/>
              </a:buClr>
              <a:buSzPct val="68750"/>
              <a:buFont typeface="Arial"/>
              <a:buNone/>
            </a:pPr>
            <a:r>
              <a:rPr lang="ja-JP" altLang="en-US" sz="1200" dirty="0">
                <a:solidFill>
                  <a:srgbClr val="242424"/>
                </a:solidFill>
                <a:highlight>
                  <a:srgbClr val="FFFFFF"/>
                </a:highlight>
                <a:latin typeface="Meiryo"/>
                <a:ea typeface="Meiryo"/>
                <a:cs typeface="Meiryo"/>
                <a:sym typeface="Meiryo"/>
              </a:rPr>
              <a:t>＋評価＆人事プランで個別経営課題まで改善</a:t>
            </a:r>
          </a:p>
        </p:txBody>
      </p:sp>
      <p:sp>
        <p:nvSpPr>
          <p:cNvPr id="6" name="Google Shape;108;g103dcd08439_0_59">
            <a:extLst>
              <a:ext uri="{FF2B5EF4-FFF2-40B4-BE49-F238E27FC236}">
                <a16:creationId xmlns:a16="http://schemas.microsoft.com/office/drawing/2014/main" id="{FD8F042B-FC64-DB82-64E7-29833AE16D9F}"/>
              </a:ext>
            </a:extLst>
          </p:cNvPr>
          <p:cNvSpPr txBox="1">
            <a:spLocks/>
          </p:cNvSpPr>
          <p:nvPr/>
        </p:nvSpPr>
        <p:spPr>
          <a:xfrm>
            <a:off x="1243569" y="3918857"/>
            <a:ext cx="3617400" cy="1115367"/>
          </a:xfrm>
          <a:prstGeom prst="rect">
            <a:avLst/>
          </a:prstGeom>
          <a:noFill/>
          <a:ln w="38100" cap="flat" cmpd="sng">
            <a:solidFill>
              <a:srgbClr val="F9CB9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79100" tIns="39550" rIns="79100" bIns="39550" anchor="t" anchorCtr="0">
            <a:normAutofit fontScale="85000" lnSpcReduction="2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⚫"/>
              <a:defRPr sz="2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914400" marR="0" lvl="1" indent="-3302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Verdana"/>
              <a:buChar char="◦"/>
              <a:defRPr sz="24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1371600" marR="0" lvl="2" indent="-3302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Noto Sans Symbols"/>
              <a:buChar char="●"/>
              <a:defRPr sz="20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1828800" marR="0" lvl="3" indent="-3302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Noto Sans Symbols"/>
              <a:buChar char="●"/>
              <a:defRPr sz="17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2286000" marR="0" lvl="4" indent="-3302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4"/>
              </a:buClr>
              <a:buSzPts val="1600"/>
              <a:buFont typeface="Noto Sans Symbols"/>
              <a:buChar char="●"/>
              <a:defRPr sz="17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2743200" marR="0" lvl="5" indent="-3302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5"/>
              </a:buClr>
              <a:buSzPts val="1600"/>
              <a:buFont typeface="Noto Sans Symbols"/>
              <a:buChar char="●"/>
              <a:defRPr sz="17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3200400" marR="0" lvl="6" indent="-3302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6"/>
              </a:buClr>
              <a:buSzPts val="1600"/>
              <a:buFont typeface="Noto Sans Symbols"/>
              <a:buChar char="●"/>
              <a:defRPr sz="17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3657600" marR="0" lvl="7" indent="-3302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6"/>
              </a:buClr>
              <a:buSzPts val="1600"/>
              <a:buFont typeface="Noto Sans Symbols"/>
              <a:buChar char="●"/>
              <a:defRPr sz="17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4114800" marR="0" lvl="8" indent="-3302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6"/>
              </a:buClr>
              <a:buSzPts val="1600"/>
              <a:buFont typeface="Noto Sans Symbols"/>
              <a:buChar char="●"/>
              <a:defRPr sz="17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marL="0" indent="0">
              <a:lnSpc>
                <a:spcPct val="130000"/>
              </a:lnSpc>
              <a:spcBef>
                <a:spcPts val="0"/>
              </a:spcBef>
              <a:buClr>
                <a:schemeClr val="dk1"/>
              </a:buClr>
              <a:buSzPts val="1100"/>
              <a:buFont typeface="Arial"/>
              <a:buNone/>
            </a:pPr>
            <a:r>
              <a:rPr lang="en-US" altLang="ja-JP" sz="1600" b="1" dirty="0">
                <a:solidFill>
                  <a:srgbClr val="E69138"/>
                </a:solidFill>
                <a:highlight>
                  <a:srgbClr val="FFFFFF"/>
                </a:highlight>
                <a:latin typeface="Meiryo"/>
                <a:ea typeface="Meiryo"/>
                <a:cs typeface="Meiryo"/>
                <a:sym typeface="Meiryo"/>
              </a:rPr>
              <a:t>【</a:t>
            </a:r>
            <a:r>
              <a:rPr lang="ja-JP" altLang="en-US" sz="1600" b="1" dirty="0">
                <a:solidFill>
                  <a:srgbClr val="E69138"/>
                </a:solidFill>
                <a:highlight>
                  <a:srgbClr val="FFFFFF"/>
                </a:highlight>
                <a:latin typeface="Meiryo"/>
                <a:ea typeface="Meiryo"/>
                <a:cs typeface="Meiryo"/>
                <a:sym typeface="Meiryo"/>
              </a:rPr>
              <a:t>お試しプラン</a:t>
            </a:r>
            <a:r>
              <a:rPr lang="en-US" altLang="ja-JP" sz="1600" b="1" dirty="0">
                <a:solidFill>
                  <a:srgbClr val="E69138"/>
                </a:solidFill>
                <a:highlight>
                  <a:srgbClr val="FFFFFF"/>
                </a:highlight>
                <a:latin typeface="Meiryo"/>
                <a:ea typeface="Meiryo"/>
                <a:cs typeface="Meiryo"/>
                <a:sym typeface="Meiryo"/>
              </a:rPr>
              <a:t>】</a:t>
            </a:r>
            <a:r>
              <a:rPr lang="ja-JP" altLang="en-US" sz="1200" dirty="0">
                <a:solidFill>
                  <a:srgbClr val="242424"/>
                </a:solidFill>
                <a:highlight>
                  <a:srgbClr val="FFFFFF"/>
                </a:highlight>
                <a:latin typeface="Meiryo"/>
                <a:ea typeface="Meiryo"/>
                <a:cs typeface="Meiryo"/>
                <a:sym typeface="Meiryo"/>
              </a:rPr>
              <a:t>まずお試しで導入されたい企業様へ</a:t>
            </a:r>
          </a:p>
          <a:p>
            <a:pPr marL="0" indent="0">
              <a:lnSpc>
                <a:spcPct val="130000"/>
              </a:lnSpc>
              <a:spcBef>
                <a:spcPts val="0"/>
              </a:spcBef>
              <a:buClr>
                <a:schemeClr val="dk1"/>
              </a:buClr>
              <a:buSzPts val="1100"/>
              <a:buFont typeface="Arial"/>
              <a:buNone/>
            </a:pPr>
            <a:r>
              <a:rPr lang="ja-JP" altLang="en-US" sz="1300" dirty="0">
                <a:solidFill>
                  <a:srgbClr val="242424"/>
                </a:solidFill>
                <a:highlight>
                  <a:srgbClr val="FFFFFF"/>
                </a:highlight>
                <a:latin typeface="Meiryo"/>
                <a:ea typeface="Meiryo"/>
                <a:cs typeface="Meiryo"/>
                <a:sym typeface="Meiryo"/>
              </a:rPr>
              <a:t>○１回</a:t>
            </a:r>
            <a:r>
              <a:rPr lang="en-US" altLang="ja-JP" sz="1300" dirty="0">
                <a:solidFill>
                  <a:srgbClr val="242424"/>
                </a:solidFill>
                <a:highlight>
                  <a:srgbClr val="FFFFFF"/>
                </a:highlight>
                <a:latin typeface="Meiryo"/>
                <a:ea typeface="Meiryo"/>
                <a:cs typeface="Meiryo"/>
                <a:sym typeface="Meiryo"/>
              </a:rPr>
              <a:t>3</a:t>
            </a:r>
            <a:r>
              <a:rPr lang="ja-JP" altLang="en-US" sz="1300" dirty="0">
                <a:solidFill>
                  <a:srgbClr val="242424"/>
                </a:solidFill>
                <a:highlight>
                  <a:srgbClr val="FFFFFF"/>
                </a:highlight>
                <a:latin typeface="Meiryo"/>
                <a:ea typeface="Meiryo"/>
                <a:cs typeface="Meiryo"/>
                <a:sym typeface="Meiryo"/>
              </a:rPr>
              <a:t>時間の研修</a:t>
            </a:r>
          </a:p>
          <a:p>
            <a:pPr marL="0" indent="0">
              <a:lnSpc>
                <a:spcPct val="130000"/>
              </a:lnSpc>
              <a:spcBef>
                <a:spcPts val="0"/>
              </a:spcBef>
              <a:buClr>
                <a:schemeClr val="dk1"/>
              </a:buClr>
              <a:buSzPts val="1100"/>
              <a:buFont typeface="Arial"/>
              <a:buNone/>
            </a:pPr>
            <a:r>
              <a:rPr lang="ja-JP" altLang="en-US" sz="1300" dirty="0">
                <a:solidFill>
                  <a:srgbClr val="242424"/>
                </a:solidFill>
                <a:highlight>
                  <a:srgbClr val="FFFFFF"/>
                </a:highlight>
                <a:latin typeface="Meiryo"/>
                <a:ea typeface="Meiryo"/>
                <a:cs typeface="Meiryo"/>
                <a:sym typeface="Meiryo"/>
              </a:rPr>
              <a:t>〇社長</a:t>
            </a:r>
            <a:r>
              <a:rPr lang="ja-JP" altLang="en-US" sz="900" dirty="0">
                <a:solidFill>
                  <a:srgbClr val="242424"/>
                </a:solidFill>
                <a:highlight>
                  <a:srgbClr val="FFFFFF"/>
                </a:highlight>
                <a:latin typeface="Meiryo"/>
                <a:ea typeface="Meiryo"/>
                <a:cs typeface="Meiryo"/>
                <a:sym typeface="Meiryo"/>
              </a:rPr>
              <a:t>（もしくはご担当者様）</a:t>
            </a:r>
            <a:r>
              <a:rPr lang="ja-JP" altLang="en-US" sz="1300" dirty="0">
                <a:solidFill>
                  <a:srgbClr val="242424"/>
                </a:solidFill>
                <a:highlight>
                  <a:srgbClr val="FFFFFF"/>
                </a:highlight>
                <a:latin typeface="Meiryo"/>
                <a:ea typeface="Meiryo"/>
                <a:cs typeface="Meiryo"/>
                <a:sym typeface="Meiryo"/>
              </a:rPr>
              <a:t>もオブザーバーとしてご参加頂けます</a:t>
            </a:r>
          </a:p>
          <a:p>
            <a:pPr marL="0" indent="0">
              <a:lnSpc>
                <a:spcPct val="130000"/>
              </a:lnSpc>
              <a:spcBef>
                <a:spcPts val="0"/>
              </a:spcBef>
              <a:buClr>
                <a:schemeClr val="dk1"/>
              </a:buClr>
              <a:buSzPts val="1100"/>
              <a:buFont typeface="Arial"/>
              <a:buNone/>
            </a:pPr>
            <a:r>
              <a:rPr lang="ja-JP" altLang="en-US" sz="1300" dirty="0">
                <a:solidFill>
                  <a:srgbClr val="242424"/>
                </a:solidFill>
                <a:highlight>
                  <a:srgbClr val="FFFFFF"/>
                </a:highlight>
                <a:latin typeface="Meiryo"/>
                <a:ea typeface="Meiryo"/>
                <a:cs typeface="Meiryo"/>
                <a:sym typeface="Meiryo"/>
              </a:rPr>
              <a:t>○研修費用：</a:t>
            </a:r>
            <a:r>
              <a:rPr lang="en-US" altLang="ja-JP" sz="1300" dirty="0">
                <a:solidFill>
                  <a:srgbClr val="242424"/>
                </a:solidFill>
                <a:highlight>
                  <a:srgbClr val="FFFFFF"/>
                </a:highlight>
                <a:latin typeface="Meiryo"/>
                <a:ea typeface="Meiryo"/>
                <a:cs typeface="Meiryo"/>
                <a:sym typeface="Meiryo"/>
              </a:rPr>
              <a:t>300,000</a:t>
            </a:r>
            <a:r>
              <a:rPr lang="ja-JP" altLang="en-US" sz="1300" dirty="0">
                <a:solidFill>
                  <a:srgbClr val="242424"/>
                </a:solidFill>
                <a:highlight>
                  <a:srgbClr val="FFFFFF"/>
                </a:highlight>
                <a:latin typeface="Meiryo"/>
                <a:ea typeface="Meiryo"/>
                <a:cs typeface="Meiryo"/>
                <a:sym typeface="Meiryo"/>
              </a:rPr>
              <a:t>円</a:t>
            </a:r>
            <a:r>
              <a:rPr lang="ja-JP" altLang="en-US" sz="900" dirty="0">
                <a:solidFill>
                  <a:srgbClr val="242424"/>
                </a:solidFill>
                <a:highlight>
                  <a:srgbClr val="FFFFFF"/>
                </a:highlight>
                <a:latin typeface="Meiryo"/>
                <a:ea typeface="Meiryo"/>
                <a:cs typeface="Meiryo"/>
                <a:sym typeface="Meiryo"/>
              </a:rPr>
              <a:t>（税別）</a:t>
            </a:r>
            <a:endParaRPr lang="ja-JP" altLang="en-US" sz="1300" dirty="0">
              <a:solidFill>
                <a:srgbClr val="242424"/>
              </a:solidFill>
              <a:highlight>
                <a:srgbClr val="FFFFFF"/>
              </a:highlight>
              <a:latin typeface="Meiryo"/>
              <a:ea typeface="Meiryo"/>
              <a:cs typeface="Meiryo"/>
              <a:sym typeface="Meiryo"/>
            </a:endParaRPr>
          </a:p>
        </p:txBody>
      </p:sp>
    </p:spTree>
    <p:extLst>
      <p:ext uri="{BB962C8B-B14F-4D97-AF65-F5344CB8AC3E}">
        <p14:creationId xmlns:p14="http://schemas.microsoft.com/office/powerpoint/2010/main" val="42482091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正方形/長方形 5"/>
          <p:cNvSpPr/>
          <p:nvPr/>
        </p:nvSpPr>
        <p:spPr>
          <a:xfrm>
            <a:off x="1282285" y="1182817"/>
            <a:ext cx="7290506" cy="1831688"/>
          </a:xfrm>
          <a:prstGeom prst="rect">
            <a:avLst/>
          </a:prstGeom>
          <a:solidFill>
            <a:srgbClr val="21306A"/>
          </a:solidFill>
          <a:ln w="38100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20000"/>
              </a:lnSpc>
            </a:pPr>
            <a:r>
              <a:rPr lang="ja-JP" altLang="en-US" sz="2800" dirty="0">
                <a:solidFill>
                  <a:schemeClr val="bg1"/>
                </a:solidFill>
                <a:latin typeface="HGPｺﾞｼｯｸE"/>
                <a:ea typeface="HGPｺﾞｼｯｸE"/>
                <a:cs typeface="HGPｺﾞｼｯｸE"/>
              </a:rPr>
              <a:t>日本一人を輝かせるカンパニー</a:t>
            </a:r>
            <a:endParaRPr lang="en-US" altLang="ja-JP" sz="2800" dirty="0">
              <a:solidFill>
                <a:schemeClr val="bg1"/>
              </a:solidFill>
              <a:latin typeface="HGPｺﾞｼｯｸE"/>
              <a:ea typeface="HGPｺﾞｼｯｸE"/>
              <a:cs typeface="HGPｺﾞｼｯｸE"/>
            </a:endParaRPr>
          </a:p>
          <a:p>
            <a:pPr lvl="0" algn="ctr">
              <a:lnSpc>
                <a:spcPct val="120000"/>
              </a:lnSpc>
            </a:pPr>
            <a:r>
              <a:rPr lang="ja-JP" altLang="en-US" sz="2100" dirty="0">
                <a:solidFill>
                  <a:schemeClr val="bg1"/>
                </a:solidFill>
                <a:latin typeface="HGPｺﾞｼｯｸE"/>
                <a:ea typeface="HGPｺﾞｼｯｸE"/>
                <a:cs typeface="HGPｺﾞｼｯｸE"/>
              </a:rPr>
              <a:t>として</a:t>
            </a:r>
            <a:br>
              <a:rPr lang="en-US" altLang="ja-JP" sz="2100" dirty="0">
                <a:solidFill>
                  <a:schemeClr val="bg1"/>
                </a:solidFill>
                <a:latin typeface="HGPｺﾞｼｯｸE"/>
                <a:ea typeface="HGPｺﾞｼｯｸE"/>
                <a:cs typeface="HGPｺﾞｼｯｸE"/>
              </a:rPr>
            </a:br>
            <a:r>
              <a:rPr lang="en-US" altLang="ja-JP" sz="2800" dirty="0">
                <a:solidFill>
                  <a:schemeClr val="bg1"/>
                </a:solidFill>
                <a:latin typeface="HGPｺﾞｼｯｸE"/>
                <a:ea typeface="HGPｺﾞｼｯｸE"/>
                <a:cs typeface="HGPｺﾞｼｯｸE"/>
              </a:rPr>
              <a:t>【</a:t>
            </a:r>
            <a:r>
              <a:rPr lang="ja-JP" altLang="en-US" sz="2800" dirty="0">
                <a:solidFill>
                  <a:schemeClr val="bg1"/>
                </a:solidFill>
                <a:latin typeface="HGPｺﾞｼｯｸE"/>
                <a:ea typeface="HGPｺﾞｼｯｸE"/>
                <a:cs typeface="HGPｺﾞｼｯｸE"/>
              </a:rPr>
              <a:t>人</a:t>
            </a:r>
            <a:r>
              <a:rPr lang="en-US" altLang="ja-JP" sz="2800" dirty="0">
                <a:solidFill>
                  <a:schemeClr val="bg1"/>
                </a:solidFill>
                <a:latin typeface="HGPｺﾞｼｯｸE"/>
                <a:ea typeface="HGPｺﾞｼｯｸE"/>
                <a:cs typeface="HGPｺﾞｼｯｸE"/>
              </a:rPr>
              <a:t>】</a:t>
            </a:r>
            <a:r>
              <a:rPr lang="ja-JP" altLang="en-US" sz="2100" dirty="0">
                <a:solidFill>
                  <a:schemeClr val="bg1"/>
                </a:solidFill>
                <a:latin typeface="HGPｺﾞｼｯｸE"/>
                <a:ea typeface="HGPｺﾞｼｯｸE"/>
                <a:cs typeface="HGPｺﾞｼｯｸE"/>
              </a:rPr>
              <a:t>に対してのあらゆる悩みを解決</a:t>
            </a:r>
            <a:endParaRPr lang="en-US" altLang="ja-JP" sz="2100" dirty="0">
              <a:solidFill>
                <a:schemeClr val="bg1"/>
              </a:solidFill>
              <a:latin typeface="HGPｺﾞｼｯｸE"/>
              <a:ea typeface="HGPｺﾞｼｯｸE"/>
              <a:cs typeface="HGPｺﾞｼｯｸE"/>
            </a:endParaRPr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1884265" y="558775"/>
            <a:ext cx="4061640" cy="6117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3375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HGPｺﾞｼｯｸE"/>
                <a:ea typeface="HGPｺﾞｼｯｸE"/>
                <a:cs typeface="HGPｺﾞｼｯｸE"/>
              </a:rPr>
              <a:t>SCAi</a:t>
            </a:r>
            <a:r>
              <a:rPr kumimoji="1" lang="ja-JP" altLang="en-US" sz="3375" b="1" dirty="0">
                <a:solidFill>
                  <a:schemeClr val="tx1">
                    <a:lumMod val="75000"/>
                    <a:lumOff val="25000"/>
                  </a:schemeClr>
                </a:solidFill>
                <a:latin typeface="HGPｺﾞｼｯｸE"/>
                <a:ea typeface="HGPｺﾞｼｯｸE"/>
                <a:cs typeface="HGPｺﾞｼｯｸE"/>
              </a:rPr>
              <a:t>のミッション</a:t>
            </a:r>
          </a:p>
        </p:txBody>
      </p:sp>
      <p:sp>
        <p:nvSpPr>
          <p:cNvPr id="11" name="正方形/長方形 10"/>
          <p:cNvSpPr/>
          <p:nvPr/>
        </p:nvSpPr>
        <p:spPr>
          <a:xfrm>
            <a:off x="1613810" y="729388"/>
            <a:ext cx="270455" cy="270479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050"/>
          </a:p>
        </p:txBody>
      </p:sp>
      <p:sp>
        <p:nvSpPr>
          <p:cNvPr id="2" name="正方形/長方形 1">
            <a:extLst>
              <a:ext uri="{FF2B5EF4-FFF2-40B4-BE49-F238E27FC236}">
                <a16:creationId xmlns:a16="http://schemas.microsoft.com/office/drawing/2014/main" id="{1103BDF6-B357-7D0A-1776-83E8F8B6439D}"/>
              </a:ext>
            </a:extLst>
          </p:cNvPr>
          <p:cNvSpPr/>
          <p:nvPr/>
        </p:nvSpPr>
        <p:spPr>
          <a:xfrm>
            <a:off x="1282285" y="3943977"/>
            <a:ext cx="7290506" cy="879230"/>
          </a:xfrm>
          <a:prstGeom prst="rect">
            <a:avLst/>
          </a:prstGeom>
          <a:solidFill>
            <a:srgbClr val="21306A"/>
          </a:solidFill>
          <a:ln w="38100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ja-JP" altLang="en-US" sz="2100" dirty="0">
                <a:solidFill>
                  <a:schemeClr val="bg1"/>
                </a:solidFill>
                <a:latin typeface="HGPｺﾞｼｯｸE"/>
                <a:ea typeface="HGPｺﾞｼｯｸE"/>
                <a:cs typeface="HGPｺﾞｼｯｸE"/>
              </a:rPr>
              <a:t>御社がより一層輝く企業へとサポートさせていただきます！</a:t>
            </a:r>
            <a:endParaRPr lang="en-US" altLang="ja-JP" sz="2100" dirty="0">
              <a:solidFill>
                <a:schemeClr val="bg1"/>
              </a:solidFill>
              <a:latin typeface="HGPｺﾞｼｯｸE"/>
              <a:ea typeface="HGPｺﾞｼｯｸE"/>
              <a:cs typeface="HGPｺﾞｼｯｸE"/>
            </a:endParaRPr>
          </a:p>
        </p:txBody>
      </p:sp>
      <p:sp>
        <p:nvSpPr>
          <p:cNvPr id="3" name="矢印: 下 2">
            <a:extLst>
              <a:ext uri="{FF2B5EF4-FFF2-40B4-BE49-F238E27FC236}">
                <a16:creationId xmlns:a16="http://schemas.microsoft.com/office/drawing/2014/main" id="{BDE6B1A5-0B10-66DD-1AFF-A29CA9D176DC}"/>
              </a:ext>
            </a:extLst>
          </p:cNvPr>
          <p:cNvSpPr/>
          <p:nvPr/>
        </p:nvSpPr>
        <p:spPr>
          <a:xfrm>
            <a:off x="4104752" y="3064747"/>
            <a:ext cx="1130439" cy="828988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914576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図 12"/>
          <p:cNvPicPr>
            <a:picLocks noChangeAspect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63255" y="2118761"/>
            <a:ext cx="1950777" cy="14738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1637127" y="616829"/>
            <a:ext cx="2574238" cy="4331654"/>
          </a:xfrm>
        </p:spPr>
        <p:txBody>
          <a:bodyPr>
            <a:noAutofit/>
          </a:bodyPr>
          <a:lstStyle/>
          <a:p>
            <a:pPr marL="61711" indent="0">
              <a:buNone/>
            </a:pPr>
            <a:r>
              <a:rPr kumimoji="1" lang="ja-JP" altLang="en-US" sz="900" b="1" dirty="0">
                <a:latin typeface="+mj-ea"/>
                <a:ea typeface="+mj-ea"/>
                <a:cs typeface="HGP創英角ｺﾞｼｯｸUB"/>
              </a:rPr>
              <a:t>・アクサ生命保険㈱</a:t>
            </a:r>
            <a:endParaRPr kumimoji="1" lang="en-US" altLang="ja-JP" sz="900" b="1" dirty="0">
              <a:latin typeface="+mj-ea"/>
              <a:ea typeface="+mj-ea"/>
              <a:cs typeface="HGP創英角ｺﾞｼｯｸUB"/>
            </a:endParaRPr>
          </a:p>
          <a:p>
            <a:pPr marL="61711" indent="0">
              <a:buNone/>
            </a:pPr>
            <a:r>
              <a:rPr kumimoji="1" lang="ja-JP" altLang="en-US" sz="900" b="1" dirty="0">
                <a:latin typeface="+mj-ea"/>
                <a:ea typeface="+mj-ea"/>
                <a:cs typeface="HGP創英角ｺﾞｼｯｸUB"/>
              </a:rPr>
              <a:t>・糸島市役所</a:t>
            </a:r>
          </a:p>
          <a:p>
            <a:pPr marL="61711" indent="0">
              <a:buNone/>
            </a:pPr>
            <a:r>
              <a:rPr kumimoji="1" lang="ja-JP" altLang="en-US" sz="900" b="1" dirty="0">
                <a:latin typeface="+mj-ea"/>
                <a:ea typeface="+mj-ea"/>
                <a:cs typeface="HGP創英角ｺﾞｼｯｸUB"/>
              </a:rPr>
              <a:t>・太田税理士事務所</a:t>
            </a:r>
          </a:p>
          <a:p>
            <a:pPr marL="61711" indent="0">
              <a:buNone/>
            </a:pPr>
            <a:r>
              <a:rPr kumimoji="1" lang="ja-JP" altLang="en-US" sz="900" b="1" dirty="0">
                <a:latin typeface="+mj-ea"/>
                <a:ea typeface="+mj-ea"/>
                <a:cs typeface="HGP創英角ｺﾞｼｯｸUB"/>
              </a:rPr>
              <a:t>・公益財団法人北九州産業学術推進機構</a:t>
            </a:r>
          </a:p>
          <a:p>
            <a:pPr marL="61711" indent="0">
              <a:buNone/>
            </a:pPr>
            <a:r>
              <a:rPr kumimoji="1" lang="ja-JP" altLang="en-US" sz="900" b="1" dirty="0">
                <a:latin typeface="+mj-ea"/>
                <a:ea typeface="+mj-ea"/>
                <a:cs typeface="HGP創英角ｺﾞｼｯｸUB"/>
              </a:rPr>
              <a:t>・北九州市門司区医師会</a:t>
            </a:r>
            <a:endParaRPr kumimoji="1" lang="en-US" altLang="ja-JP" sz="900" b="1" dirty="0">
              <a:latin typeface="+mj-ea"/>
              <a:ea typeface="+mj-ea"/>
              <a:cs typeface="HGP創英角ｺﾞｼｯｸUB"/>
            </a:endParaRPr>
          </a:p>
          <a:p>
            <a:pPr marL="61711" indent="0">
              <a:buNone/>
            </a:pPr>
            <a:r>
              <a:rPr lang="ja-JP" altLang="en-US" sz="900" b="1" dirty="0">
                <a:latin typeface="+mj-ea"/>
                <a:ea typeface="+mj-ea"/>
                <a:cs typeface="HGP創英角ｺﾞｼｯｸUB"/>
              </a:rPr>
              <a:t>・北九州病院グループ</a:t>
            </a:r>
            <a:endParaRPr lang="en-US" altLang="ja-JP" sz="900" b="1" dirty="0">
              <a:latin typeface="+mj-ea"/>
              <a:ea typeface="+mj-ea"/>
              <a:cs typeface="HGP創英角ｺﾞｼｯｸUB"/>
            </a:endParaRPr>
          </a:p>
          <a:p>
            <a:pPr marL="61711" indent="0">
              <a:buNone/>
            </a:pPr>
            <a:r>
              <a:rPr lang="ja-JP" altLang="en-US" sz="900" b="1" dirty="0">
                <a:latin typeface="+mj-ea"/>
                <a:ea typeface="+mj-ea"/>
                <a:cs typeface="HGP創英角ｺﾞｼｯｸUB"/>
              </a:rPr>
              <a:t>・九州旅客鉄道</a:t>
            </a:r>
            <a:r>
              <a:rPr lang="ja-JP" altLang="en-US" sz="900" b="1" dirty="0">
                <a:latin typeface="+mj-ea"/>
                <a:cs typeface="HGP創英角ｺﾞｼｯｸUB"/>
              </a:rPr>
              <a:t>㈱</a:t>
            </a:r>
            <a:endParaRPr kumimoji="1" lang="ja-JP" altLang="en-US" sz="900" b="1" dirty="0">
              <a:latin typeface="+mj-ea"/>
              <a:ea typeface="+mj-ea"/>
              <a:cs typeface="HGP創英角ｺﾞｼｯｸUB"/>
            </a:endParaRPr>
          </a:p>
          <a:p>
            <a:pPr marL="61711" indent="0">
              <a:buNone/>
            </a:pPr>
            <a:r>
              <a:rPr kumimoji="1" lang="ja-JP" altLang="en-US" sz="900" b="1" dirty="0">
                <a:latin typeface="+mj-ea"/>
                <a:ea typeface="+mj-ea"/>
                <a:cs typeface="HGP創英角ｺﾞｼｯｸUB"/>
              </a:rPr>
              <a:t>・九州労災病院</a:t>
            </a:r>
            <a:endParaRPr kumimoji="1" lang="en-US" altLang="ja-JP" sz="900" b="1" dirty="0">
              <a:latin typeface="+mj-ea"/>
              <a:ea typeface="+mj-ea"/>
              <a:cs typeface="HGP創英角ｺﾞｼｯｸUB"/>
            </a:endParaRPr>
          </a:p>
          <a:p>
            <a:pPr marL="61711" indent="0">
              <a:buNone/>
            </a:pPr>
            <a:r>
              <a:rPr lang="ja-JP" altLang="en-US" sz="900" b="1" dirty="0">
                <a:latin typeface="+mj-ea"/>
                <a:ea typeface="+mj-ea"/>
                <a:cs typeface="HGP創英角ｺﾞｼｯｸUB"/>
              </a:rPr>
              <a:t>・</a:t>
            </a:r>
            <a:r>
              <a:rPr lang="ja-JP" altLang="en-US" sz="900" b="1" dirty="0">
                <a:latin typeface="+mj-ea"/>
                <a:cs typeface="HGP創英角ｺﾞｼｯｸUB"/>
              </a:rPr>
              <a:t>㈱九電工</a:t>
            </a:r>
            <a:endParaRPr kumimoji="1" lang="ja-JP" altLang="en-US" sz="900" b="1" dirty="0">
              <a:latin typeface="+mj-ea"/>
              <a:ea typeface="+mj-ea"/>
              <a:cs typeface="HGP創英角ｺﾞｼｯｸUB"/>
            </a:endParaRPr>
          </a:p>
          <a:p>
            <a:pPr marL="61711" indent="0">
              <a:buNone/>
            </a:pPr>
            <a:r>
              <a:rPr kumimoji="1" lang="ja-JP" altLang="en-US" sz="900" b="1" dirty="0">
                <a:latin typeface="+mj-ea"/>
                <a:ea typeface="+mj-ea"/>
                <a:cs typeface="HGP創英角ｺﾞｼｯｸUB"/>
              </a:rPr>
              <a:t>・ザ・ハウス・オブ・リンドマール</a:t>
            </a:r>
            <a:endParaRPr kumimoji="1" lang="en-US" altLang="ja-JP" sz="900" b="1" dirty="0">
              <a:latin typeface="+mj-ea"/>
              <a:ea typeface="+mj-ea"/>
              <a:cs typeface="HGP創英角ｺﾞｼｯｸUB"/>
            </a:endParaRPr>
          </a:p>
          <a:p>
            <a:pPr marL="61711" indent="0">
              <a:buNone/>
            </a:pPr>
            <a:r>
              <a:rPr kumimoji="1" lang="ja-JP" altLang="en-US" sz="900" b="1" dirty="0">
                <a:latin typeface="+mj-ea"/>
                <a:ea typeface="+mj-ea"/>
                <a:cs typeface="HGP創英角ｺﾞｼｯｸUB"/>
              </a:rPr>
              <a:t>・西部ガス㈱</a:t>
            </a:r>
          </a:p>
          <a:p>
            <a:pPr marL="61711" indent="0">
              <a:buNone/>
            </a:pPr>
            <a:r>
              <a:rPr kumimoji="1" lang="ja-JP" altLang="en-US" sz="900" b="1" dirty="0">
                <a:latin typeface="+mj-ea"/>
                <a:ea typeface="+mj-ea"/>
                <a:cs typeface="HGP創英角ｺﾞｼｯｸUB"/>
              </a:rPr>
              <a:t>・㈱サンコーライフサポート</a:t>
            </a:r>
          </a:p>
          <a:p>
            <a:pPr marL="61711" indent="0">
              <a:buNone/>
            </a:pPr>
            <a:r>
              <a:rPr kumimoji="1" lang="ja-JP" altLang="en-US" sz="900" b="1" dirty="0">
                <a:latin typeface="+mj-ea"/>
                <a:ea typeface="+mj-ea"/>
                <a:cs typeface="HGP創英角ｺﾞｼｯｸUB"/>
              </a:rPr>
              <a:t>・</a:t>
            </a:r>
            <a:r>
              <a:rPr lang="ja-JP" altLang="en-US" sz="900" b="1" dirty="0">
                <a:latin typeface="+mj-ea"/>
                <a:ea typeface="+mj-ea"/>
                <a:cs typeface="HGP創英角ｺﾞｼｯｸUB"/>
              </a:rPr>
              <a:t>日本製鉄</a:t>
            </a:r>
            <a:r>
              <a:rPr kumimoji="1" lang="ja-JP" altLang="en-US" sz="900" b="1" dirty="0">
                <a:latin typeface="+mj-ea"/>
                <a:ea typeface="+mj-ea"/>
                <a:cs typeface="HGP創英角ｺﾞｼｯｸUB"/>
              </a:rPr>
              <a:t>㈱</a:t>
            </a:r>
            <a:r>
              <a:rPr lang="ja-JP" altLang="en-US" sz="900" b="1" dirty="0">
                <a:latin typeface="+mj-ea"/>
                <a:ea typeface="+mj-ea"/>
                <a:cs typeface="HGP創英角ｺﾞｼｯｸUB"/>
              </a:rPr>
              <a:t>九州</a:t>
            </a:r>
            <a:r>
              <a:rPr kumimoji="1" lang="ja-JP" altLang="en-US" sz="900" b="1" dirty="0">
                <a:latin typeface="+mj-ea"/>
                <a:ea typeface="+mj-ea"/>
                <a:cs typeface="HGP創英角ｺﾞｼｯｸUB"/>
              </a:rPr>
              <a:t>製鉄所</a:t>
            </a:r>
            <a:endParaRPr kumimoji="1" lang="en-US" altLang="ja-JP" sz="900" b="1" dirty="0">
              <a:latin typeface="+mj-ea"/>
              <a:ea typeface="+mj-ea"/>
              <a:cs typeface="HGP創英角ｺﾞｼｯｸUB"/>
            </a:endParaRPr>
          </a:p>
          <a:p>
            <a:pPr marL="61711" indent="0">
              <a:buNone/>
            </a:pPr>
            <a:r>
              <a:rPr kumimoji="1" lang="ja-JP" altLang="en-US" sz="900" b="1" dirty="0">
                <a:latin typeface="+mj-ea"/>
                <a:ea typeface="+mj-ea"/>
                <a:cs typeface="HGP創英角ｺﾞｼｯｸUB"/>
              </a:rPr>
              <a:t>・</a:t>
            </a:r>
            <a:r>
              <a:rPr kumimoji="1" lang="en-US" altLang="ja-JP" sz="900" b="1" dirty="0">
                <a:latin typeface="+mj-ea"/>
                <a:ea typeface="+mj-ea"/>
                <a:cs typeface="HGP創英角ｺﾞｼｯｸUB"/>
              </a:rPr>
              <a:t>JR</a:t>
            </a:r>
            <a:r>
              <a:rPr kumimoji="1" lang="ja-JP" altLang="en-US" sz="900" b="1" dirty="0">
                <a:latin typeface="+mj-ea"/>
                <a:ea typeface="+mj-ea"/>
                <a:cs typeface="HGP創英角ｺﾞｼｯｸUB"/>
              </a:rPr>
              <a:t>ステーションホテル小倉</a:t>
            </a:r>
          </a:p>
          <a:p>
            <a:pPr marL="61711" indent="0">
              <a:buNone/>
            </a:pPr>
            <a:r>
              <a:rPr kumimoji="1" lang="ja-JP" altLang="en-US" sz="900" b="1" dirty="0">
                <a:latin typeface="+mj-ea"/>
                <a:ea typeface="+mj-ea"/>
                <a:cs typeface="HGP創英角ｺﾞｼｯｸUB"/>
              </a:rPr>
              <a:t>・住友生命保険相互会社北九州支社</a:t>
            </a:r>
          </a:p>
          <a:p>
            <a:pPr marL="61711" indent="0">
              <a:buNone/>
            </a:pPr>
            <a:r>
              <a:rPr kumimoji="1" lang="ja-JP" altLang="en-US" sz="900" b="1" dirty="0">
                <a:latin typeface="+mj-ea"/>
                <a:ea typeface="+mj-ea"/>
                <a:cs typeface="HGP創英角ｺﾞｼｯｸUB"/>
              </a:rPr>
              <a:t>・セールスアカデミー</a:t>
            </a:r>
            <a:endParaRPr kumimoji="1" lang="en-US" altLang="ja-JP" sz="900" b="1" dirty="0">
              <a:latin typeface="+mj-ea"/>
              <a:ea typeface="+mj-ea"/>
              <a:cs typeface="HGP創英角ｺﾞｼｯｸUB"/>
            </a:endParaRPr>
          </a:p>
          <a:p>
            <a:pPr marL="61711" indent="0">
              <a:buNone/>
            </a:pPr>
            <a:r>
              <a:rPr kumimoji="1" lang="ja-JP" altLang="en-US" sz="900" b="1" dirty="0">
                <a:latin typeface="+mj-ea"/>
                <a:ea typeface="+mj-ea"/>
                <a:cs typeface="HGP創英角ｺﾞｼｯｸUB"/>
              </a:rPr>
              <a:t>・㈱総合システム</a:t>
            </a:r>
          </a:p>
          <a:p>
            <a:pPr marL="61711" indent="0">
              <a:buNone/>
            </a:pPr>
            <a:r>
              <a:rPr kumimoji="1" lang="ja-JP" altLang="en-US" sz="900" b="1" dirty="0">
                <a:latin typeface="+mj-ea"/>
                <a:ea typeface="+mj-ea"/>
                <a:cs typeface="HGP創英角ｺﾞｼｯｸUB"/>
              </a:rPr>
              <a:t>・㈱ダイキンアプライドシステムズ</a:t>
            </a:r>
            <a:endParaRPr kumimoji="1" lang="en-US" altLang="ja-JP" sz="900" b="1" dirty="0">
              <a:latin typeface="+mj-ea"/>
              <a:ea typeface="+mj-ea"/>
              <a:cs typeface="HGP創英角ｺﾞｼｯｸUB"/>
            </a:endParaRPr>
          </a:p>
          <a:p>
            <a:pPr marL="61711" indent="0">
              <a:buNone/>
            </a:pPr>
            <a:r>
              <a:rPr kumimoji="1" lang="ja-JP" altLang="en-US" sz="900" b="1" dirty="0">
                <a:latin typeface="+mj-ea"/>
                <a:ea typeface="+mj-ea"/>
                <a:cs typeface="HGP創英角ｺﾞｼｯｸUB"/>
              </a:rPr>
              <a:t>・筑紫野市役所</a:t>
            </a:r>
          </a:p>
          <a:p>
            <a:pPr marL="61711" indent="0">
              <a:buNone/>
            </a:pPr>
            <a:r>
              <a:rPr kumimoji="1" lang="ja-JP" altLang="en-US" sz="900" b="1" dirty="0">
                <a:latin typeface="+mj-ea"/>
                <a:ea typeface="+mj-ea"/>
                <a:cs typeface="HGP創英角ｺﾞｼｯｸUB"/>
              </a:rPr>
              <a:t>・筑邦銀行</a:t>
            </a:r>
          </a:p>
          <a:p>
            <a:pPr marL="61711" indent="0">
              <a:buNone/>
            </a:pPr>
            <a:endParaRPr kumimoji="1" lang="ja-JP" altLang="en-US" sz="1350" dirty="0">
              <a:latin typeface="HGP創英角ｺﾞｼｯｸUB"/>
              <a:ea typeface="HGP創英角ｺﾞｼｯｸUB"/>
              <a:cs typeface="HGP創英角ｺﾞｼｯｸUB"/>
            </a:endParaRPr>
          </a:p>
          <a:p>
            <a:pPr marL="61711" indent="0">
              <a:buNone/>
            </a:pPr>
            <a:endParaRPr kumimoji="1" lang="ja-JP" altLang="en-US" sz="1350" dirty="0">
              <a:latin typeface="HGP創英角ｺﾞｼｯｸUB"/>
              <a:ea typeface="HGP創英角ｺﾞｼｯｸUB"/>
              <a:cs typeface="HGP創英角ｺﾞｼｯｸUB"/>
            </a:endParaRP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3947171" y="514875"/>
            <a:ext cx="2174379" cy="3091548"/>
          </a:xfrm>
        </p:spPr>
        <p:txBody>
          <a:bodyPr>
            <a:noAutofit/>
          </a:bodyPr>
          <a:lstStyle/>
          <a:p>
            <a:pPr marL="61711" indent="0">
              <a:lnSpc>
                <a:spcPts val="1500"/>
              </a:lnSpc>
              <a:buNone/>
            </a:pPr>
            <a:r>
              <a:rPr kumimoji="1" lang="ja-JP" altLang="en-US" sz="900" b="1" dirty="0">
                <a:latin typeface="ＭＳ Ｐゴシック" panose="020B0600070205080204" pitchFamily="50" charset="-128"/>
                <a:ea typeface="ＭＳ Ｐゴシック" panose="020B0600070205080204" pitchFamily="50" charset="-128"/>
                <a:cs typeface="HGP創英角ｺﾞｼｯｸUB"/>
              </a:rPr>
              <a:t>・那珂川商工会</a:t>
            </a:r>
            <a:endParaRPr kumimoji="1" lang="en-US" altLang="ja-JP" sz="900" b="1" dirty="0">
              <a:latin typeface="ＭＳ Ｐゴシック" panose="020B0600070205080204" pitchFamily="50" charset="-128"/>
              <a:ea typeface="ＭＳ Ｐゴシック" panose="020B0600070205080204" pitchFamily="50" charset="-128"/>
              <a:cs typeface="HGP創英角ｺﾞｼｯｸUB"/>
            </a:endParaRPr>
          </a:p>
          <a:p>
            <a:pPr marL="61711" indent="0">
              <a:lnSpc>
                <a:spcPts val="1500"/>
              </a:lnSpc>
              <a:buNone/>
            </a:pPr>
            <a:r>
              <a:rPr kumimoji="1" lang="ja-JP" altLang="en-US" sz="900" b="1" dirty="0">
                <a:latin typeface="ＭＳ Ｐゴシック" panose="020B0600070205080204" pitchFamily="50" charset="-128"/>
                <a:ea typeface="ＭＳ Ｐゴシック" panose="020B0600070205080204" pitchFamily="50" charset="-128"/>
                <a:cs typeface="HGP創英角ｺﾞｼｯｸUB"/>
              </a:rPr>
              <a:t>・ネッツトヨタ北九州㈱</a:t>
            </a:r>
          </a:p>
          <a:p>
            <a:pPr marL="61711" indent="0">
              <a:lnSpc>
                <a:spcPts val="1500"/>
              </a:lnSpc>
              <a:buNone/>
            </a:pPr>
            <a:r>
              <a:rPr kumimoji="1" lang="ja-JP" altLang="en-US" sz="900" b="1" dirty="0">
                <a:latin typeface="ＭＳ Ｐゴシック" panose="020B0600070205080204" pitchFamily="50" charset="-128"/>
                <a:ea typeface="ＭＳ Ｐゴシック" panose="020B0600070205080204" pitchFamily="50" charset="-128"/>
                <a:cs typeface="HGP創英角ｺﾞｼｯｸUB"/>
              </a:rPr>
              <a:t>・日鉄物流八幡㈱</a:t>
            </a:r>
          </a:p>
          <a:p>
            <a:pPr marL="61711" indent="0">
              <a:lnSpc>
                <a:spcPts val="1500"/>
              </a:lnSpc>
              <a:buNone/>
            </a:pPr>
            <a:r>
              <a:rPr kumimoji="1" lang="ja-JP" altLang="en-US" sz="900" b="1" dirty="0">
                <a:latin typeface="ＭＳ Ｐゴシック" panose="020B0600070205080204" pitchFamily="50" charset="-128"/>
                <a:ea typeface="ＭＳ Ｐゴシック" panose="020B0600070205080204" pitchFamily="50" charset="-128"/>
                <a:cs typeface="HGP創英角ｺﾞｼｯｸUB"/>
              </a:rPr>
              <a:t>・ニッポンインシュア㈱</a:t>
            </a:r>
            <a:endParaRPr kumimoji="1" lang="en-US" altLang="ja-JP" sz="900" b="1" dirty="0">
              <a:latin typeface="ＭＳ Ｐゴシック" panose="020B0600070205080204" pitchFamily="50" charset="-128"/>
              <a:ea typeface="ＭＳ Ｐゴシック" panose="020B0600070205080204" pitchFamily="50" charset="-128"/>
              <a:cs typeface="HGP創英角ｺﾞｼｯｸUB"/>
            </a:endParaRPr>
          </a:p>
          <a:p>
            <a:pPr marL="61711" indent="0">
              <a:lnSpc>
                <a:spcPts val="1500"/>
              </a:lnSpc>
              <a:buNone/>
            </a:pPr>
            <a:r>
              <a:rPr kumimoji="1" lang="ja-JP" altLang="en-US" sz="900" b="1" dirty="0">
                <a:latin typeface="ＭＳ Ｐゴシック" panose="020B0600070205080204" pitchFamily="50" charset="-128"/>
                <a:ea typeface="ＭＳ Ｐゴシック" panose="020B0600070205080204" pitchFamily="50" charset="-128"/>
                <a:cs typeface="HGP創英角ｺﾞｼｯｸUB"/>
              </a:rPr>
              <a:t>・日本政策金融公庫</a:t>
            </a:r>
            <a:endParaRPr kumimoji="1" lang="en-US" altLang="ja-JP" sz="900" b="1" dirty="0">
              <a:latin typeface="ＭＳ Ｐゴシック" panose="020B0600070205080204" pitchFamily="50" charset="-128"/>
              <a:ea typeface="ＭＳ Ｐゴシック" panose="020B0600070205080204" pitchFamily="50" charset="-128"/>
              <a:cs typeface="HGP創英角ｺﾞｼｯｸUB"/>
            </a:endParaRPr>
          </a:p>
          <a:p>
            <a:pPr marL="61711" indent="0">
              <a:lnSpc>
                <a:spcPts val="1500"/>
              </a:lnSpc>
              <a:buNone/>
            </a:pPr>
            <a:r>
              <a:rPr kumimoji="1" lang="ja-JP" altLang="en-US" sz="900" b="1" dirty="0">
                <a:latin typeface="ＭＳ Ｐゴシック" panose="020B0600070205080204" pitchFamily="50" charset="-128"/>
                <a:ea typeface="ＭＳ Ｐゴシック" panose="020B0600070205080204" pitchFamily="50" charset="-128"/>
                <a:cs typeface="HGP創英角ｺﾞｼｯｸUB"/>
              </a:rPr>
              <a:t>・西鉄アカウンティングサービス</a:t>
            </a:r>
            <a:endParaRPr kumimoji="1" lang="en-US" altLang="ja-JP" sz="900" b="1" dirty="0">
              <a:latin typeface="ＭＳ Ｐゴシック" panose="020B0600070205080204" pitchFamily="50" charset="-128"/>
              <a:ea typeface="ＭＳ Ｐゴシック" panose="020B0600070205080204" pitchFamily="50" charset="-128"/>
              <a:cs typeface="HGP創英角ｺﾞｼｯｸUB"/>
            </a:endParaRPr>
          </a:p>
          <a:p>
            <a:pPr marL="61711" indent="0">
              <a:lnSpc>
                <a:spcPts val="1500"/>
              </a:lnSpc>
              <a:buNone/>
            </a:pPr>
            <a:r>
              <a:rPr kumimoji="1" lang="ja-JP" altLang="en-US" sz="900" b="1" dirty="0">
                <a:latin typeface="ＭＳ Ｐゴシック" panose="020B0600070205080204" pitchFamily="50" charset="-128"/>
                <a:ea typeface="ＭＳ Ｐゴシック" panose="020B0600070205080204" pitchFamily="50" charset="-128"/>
                <a:cs typeface="HGP創英角ｺﾞｼｯｸUB"/>
              </a:rPr>
              <a:t>・はしもと歯科クリニック</a:t>
            </a:r>
          </a:p>
          <a:p>
            <a:pPr marL="61711" indent="0">
              <a:lnSpc>
                <a:spcPts val="1500"/>
              </a:lnSpc>
              <a:buNone/>
            </a:pPr>
            <a:r>
              <a:rPr kumimoji="1" lang="ja-JP" altLang="en-US" sz="900" b="1" dirty="0">
                <a:latin typeface="ＭＳ Ｐゴシック" panose="020B0600070205080204" pitchFamily="50" charset="-128"/>
                <a:ea typeface="ＭＳ Ｐゴシック" panose="020B0600070205080204" pitchFamily="50" charset="-128"/>
                <a:cs typeface="HGP創英角ｺﾞｼｯｸUB"/>
              </a:rPr>
              <a:t>・東筑紫短期大学</a:t>
            </a:r>
          </a:p>
          <a:p>
            <a:pPr marL="61711" indent="0">
              <a:lnSpc>
                <a:spcPts val="1500"/>
              </a:lnSpc>
              <a:buNone/>
            </a:pPr>
            <a:r>
              <a:rPr kumimoji="1" lang="ja-JP" altLang="en-US" sz="900" b="1" dirty="0">
                <a:latin typeface="ＭＳ Ｐゴシック" panose="020B0600070205080204" pitchFamily="50" charset="-128"/>
                <a:ea typeface="ＭＳ Ｐゴシック" panose="020B0600070205080204" pitchFamily="50" charset="-128"/>
                <a:cs typeface="HGP創英角ｺﾞｼｯｸUB"/>
              </a:rPr>
              <a:t>・ひびき灘開発㈱</a:t>
            </a:r>
          </a:p>
          <a:p>
            <a:pPr marL="61711" indent="0">
              <a:lnSpc>
                <a:spcPts val="1500"/>
              </a:lnSpc>
              <a:buNone/>
            </a:pPr>
            <a:r>
              <a:rPr kumimoji="1" lang="ja-JP" altLang="en-US" sz="900" b="1" dirty="0">
                <a:latin typeface="ＭＳ Ｐゴシック" panose="020B0600070205080204" pitchFamily="50" charset="-128"/>
                <a:ea typeface="ＭＳ Ｐゴシック" panose="020B0600070205080204" pitchFamily="50" charset="-128"/>
                <a:cs typeface="HGP創英角ｺﾞｼｯｸUB"/>
              </a:rPr>
              <a:t>・ヒロセ株式会社</a:t>
            </a:r>
            <a:endParaRPr kumimoji="1" lang="en-US" altLang="ja-JP" sz="900" b="1" dirty="0">
              <a:latin typeface="ＭＳ Ｐゴシック" panose="020B0600070205080204" pitchFamily="50" charset="-128"/>
              <a:ea typeface="ＭＳ Ｐゴシック" panose="020B0600070205080204" pitchFamily="50" charset="-128"/>
              <a:cs typeface="HGP創英角ｺﾞｼｯｸUB"/>
            </a:endParaRPr>
          </a:p>
          <a:p>
            <a:pPr marL="61711" indent="0">
              <a:lnSpc>
                <a:spcPts val="1500"/>
              </a:lnSpc>
              <a:buNone/>
            </a:pPr>
            <a:r>
              <a:rPr kumimoji="1" lang="ja-JP" altLang="en-US" sz="900" b="1" dirty="0">
                <a:latin typeface="ＭＳ Ｐゴシック" panose="020B0600070205080204" pitchFamily="50" charset="-128"/>
                <a:ea typeface="ＭＳ Ｐゴシック" panose="020B0600070205080204" pitchFamily="50" charset="-128"/>
                <a:cs typeface="HGP創英角ｺﾞｼｯｸUB"/>
              </a:rPr>
              <a:t>・福岡市役所</a:t>
            </a:r>
            <a:endParaRPr kumimoji="1" lang="en-US" altLang="ja-JP" sz="900" b="1" dirty="0">
              <a:latin typeface="ＭＳ Ｐゴシック" panose="020B0600070205080204" pitchFamily="50" charset="-128"/>
              <a:ea typeface="ＭＳ Ｐゴシック" panose="020B0600070205080204" pitchFamily="50" charset="-128"/>
              <a:cs typeface="HGP創英角ｺﾞｼｯｸUB"/>
            </a:endParaRPr>
          </a:p>
          <a:p>
            <a:pPr marL="61711" indent="0">
              <a:lnSpc>
                <a:spcPts val="1500"/>
              </a:lnSpc>
              <a:buNone/>
            </a:pPr>
            <a:r>
              <a:rPr kumimoji="1" lang="ja-JP" altLang="en-US" sz="900" b="1" dirty="0">
                <a:latin typeface="ＭＳ Ｐゴシック" panose="020B0600070205080204" pitchFamily="50" charset="-128"/>
                <a:ea typeface="ＭＳ Ｐゴシック" panose="020B0600070205080204" pitchFamily="50" charset="-128"/>
                <a:cs typeface="HGP創英角ｺﾞｼｯｸUB"/>
              </a:rPr>
              <a:t>・フジタ道路㈱</a:t>
            </a:r>
          </a:p>
          <a:p>
            <a:pPr marL="61711" indent="0">
              <a:lnSpc>
                <a:spcPts val="1500"/>
              </a:lnSpc>
              <a:buNone/>
            </a:pPr>
            <a:r>
              <a:rPr kumimoji="1" lang="ja-JP" altLang="en-US" sz="900" b="1" dirty="0">
                <a:latin typeface="ＭＳ Ｐゴシック" panose="020B0600070205080204" pitchFamily="50" charset="-128"/>
                <a:ea typeface="ＭＳ Ｐゴシック" panose="020B0600070205080204" pitchFamily="50" charset="-128"/>
                <a:cs typeface="HGP創英角ｺﾞｼｯｸUB"/>
              </a:rPr>
              <a:t>・㈱不動産中央情報センター</a:t>
            </a:r>
          </a:p>
          <a:p>
            <a:pPr marL="61711" indent="0">
              <a:lnSpc>
                <a:spcPts val="1500"/>
              </a:lnSpc>
              <a:buNone/>
            </a:pPr>
            <a:r>
              <a:rPr kumimoji="1" lang="ja-JP" altLang="en-US" sz="900" b="1" dirty="0">
                <a:latin typeface="ＭＳ Ｐゴシック" panose="020B0600070205080204" pitchFamily="50" charset="-128"/>
                <a:ea typeface="ＭＳ Ｐゴシック" panose="020B0600070205080204" pitchFamily="50" charset="-128"/>
                <a:cs typeface="HGP創英角ｺﾞｼｯｸUB"/>
              </a:rPr>
              <a:t>・㈱不動テトラ</a:t>
            </a:r>
          </a:p>
          <a:p>
            <a:pPr marL="61711" indent="0">
              <a:buNone/>
            </a:pPr>
            <a:r>
              <a:rPr lang="ja-JP" altLang="en-US" sz="1050" b="1" dirty="0">
                <a:latin typeface="ＭＳ Ｐゴシック" panose="020B0600070205080204" pitchFamily="50" charset="-128"/>
                <a:ea typeface="ＭＳ Ｐゴシック" panose="020B0600070205080204" pitchFamily="50" charset="-128"/>
                <a:cs typeface="HGP創英角ｺﾞｼｯｸUB"/>
              </a:rPr>
              <a:t>・</a:t>
            </a:r>
            <a:r>
              <a:rPr lang="ja-JP" altLang="en-US" sz="900" b="1" dirty="0">
                <a:latin typeface="ＭＳ Ｐゴシック" panose="020B0600070205080204" pitchFamily="50" charset="-128"/>
                <a:ea typeface="ＭＳ Ｐゴシック" panose="020B0600070205080204" pitchFamily="50" charset="-128"/>
                <a:cs typeface="HGP創英角ｺﾞｼｯｸUB"/>
              </a:rPr>
              <a:t>㈱ドーワテクノス</a:t>
            </a:r>
          </a:p>
          <a:p>
            <a:pPr marL="61711" indent="0">
              <a:buNone/>
            </a:pPr>
            <a:r>
              <a:rPr lang="ja-JP" altLang="en-US" sz="900" b="1" dirty="0">
                <a:latin typeface="ＭＳ Ｐゴシック" panose="020B0600070205080204" pitchFamily="50" charset="-128"/>
                <a:ea typeface="ＭＳ Ｐゴシック" panose="020B0600070205080204" pitchFamily="50" charset="-128"/>
                <a:cs typeface="HGP創英角ｺﾞｼｯｸUB"/>
              </a:rPr>
              <a:t>・東急建設㈱</a:t>
            </a:r>
          </a:p>
          <a:p>
            <a:pPr marL="61711" indent="0">
              <a:buNone/>
            </a:pPr>
            <a:r>
              <a:rPr lang="ja-JP" altLang="en-US" sz="900" b="1" dirty="0">
                <a:latin typeface="ＭＳ Ｐゴシック" panose="020B0600070205080204" pitchFamily="50" charset="-128"/>
                <a:ea typeface="ＭＳ Ｐゴシック" panose="020B0600070205080204" pitchFamily="50" charset="-128"/>
                <a:cs typeface="HGP創英角ｺﾞｼｯｸUB"/>
              </a:rPr>
              <a:t>・鳥栖青年会議所・・・他</a:t>
            </a:r>
          </a:p>
          <a:p>
            <a:pPr marL="61711" indent="0">
              <a:buNone/>
            </a:pPr>
            <a:endParaRPr kumimoji="1" lang="en-US" altLang="ja-JP" sz="1050" dirty="0">
              <a:latin typeface="Adobe Gothic Std B" panose="020B0800000000000000" pitchFamily="34" charset="-128"/>
              <a:ea typeface="Adobe Gothic Std B" panose="020B0800000000000000" pitchFamily="34" charset="-128"/>
              <a:cs typeface="HGP創英角ｺﾞｼｯｸUB"/>
            </a:endParaRPr>
          </a:p>
        </p:txBody>
      </p:sp>
      <p:pic>
        <p:nvPicPr>
          <p:cNvPr id="14" name="図 13"/>
          <p:cNvPicPr>
            <a:picLocks noChangeAspect="1"/>
          </p:cNvPicPr>
          <p:nvPr/>
        </p:nvPicPr>
        <p:blipFill rotWithShape="1"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2333"/>
          <a:stretch/>
        </p:blipFill>
        <p:spPr>
          <a:xfrm>
            <a:off x="5963256" y="732091"/>
            <a:ext cx="2039837" cy="12711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図 5" descr="座談会 №1.jpg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90" t="15721" b="16928"/>
          <a:stretch/>
        </p:blipFill>
        <p:spPr>
          <a:xfrm>
            <a:off x="6053718" y="3670937"/>
            <a:ext cx="1860314" cy="14710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正方形/長方形 14"/>
          <p:cNvSpPr/>
          <p:nvPr/>
        </p:nvSpPr>
        <p:spPr>
          <a:xfrm>
            <a:off x="1763908" y="185952"/>
            <a:ext cx="275993" cy="258278"/>
          </a:xfrm>
          <a:prstGeom prst="rect">
            <a:avLst/>
          </a:prstGeom>
          <a:solidFill>
            <a:srgbClr val="0015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050" dirty="0"/>
          </a:p>
        </p:txBody>
      </p:sp>
      <p:sp>
        <p:nvSpPr>
          <p:cNvPr id="16" name="正方形/長方形 15"/>
          <p:cNvSpPr/>
          <p:nvPr/>
        </p:nvSpPr>
        <p:spPr>
          <a:xfrm>
            <a:off x="1763907" y="472697"/>
            <a:ext cx="6354271" cy="3428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050"/>
          </a:p>
        </p:txBody>
      </p:sp>
      <p:sp>
        <p:nvSpPr>
          <p:cNvPr id="20" name="テキスト ボックス 19"/>
          <p:cNvSpPr txBox="1"/>
          <p:nvPr/>
        </p:nvSpPr>
        <p:spPr>
          <a:xfrm>
            <a:off x="2061223" y="67029"/>
            <a:ext cx="19315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400" dirty="0"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研 修 実 績</a:t>
            </a:r>
          </a:p>
        </p:txBody>
      </p:sp>
      <p:sp>
        <p:nvSpPr>
          <p:cNvPr id="11" name="正方形/長方形 10"/>
          <p:cNvSpPr/>
          <p:nvPr/>
        </p:nvSpPr>
        <p:spPr>
          <a:xfrm>
            <a:off x="1219746" y="0"/>
            <a:ext cx="425663" cy="5143500"/>
          </a:xfrm>
          <a:prstGeom prst="rect">
            <a:avLst/>
          </a:prstGeom>
          <a:blipFill>
            <a:blip r:embed="rId7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050"/>
          </a:p>
        </p:txBody>
      </p:sp>
    </p:spTree>
    <p:extLst>
      <p:ext uri="{BB962C8B-B14F-4D97-AF65-F5344CB8AC3E}">
        <p14:creationId xmlns:p14="http://schemas.microsoft.com/office/powerpoint/2010/main" val="41948951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103dcd08439_0_59"/>
          <p:cNvSpPr txBox="1">
            <a:spLocks noGrp="1"/>
          </p:cNvSpPr>
          <p:nvPr>
            <p:ph type="body" idx="1"/>
          </p:nvPr>
        </p:nvSpPr>
        <p:spPr>
          <a:xfrm>
            <a:off x="1208400" y="278525"/>
            <a:ext cx="7498200" cy="37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100" tIns="39550" rIns="79100" bIns="39550" anchor="t" anchorCtr="0">
            <a:normAutofit lnSpcReduction="10000"/>
          </a:bodyPr>
          <a:lstStyle/>
          <a:p>
            <a:pPr marL="0" lvl="0" indent="0" algn="l" rtl="0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</a:pPr>
            <a:r>
              <a:rPr lang="ja-JP" altLang="en-US" sz="2200" b="1" dirty="0">
                <a:solidFill>
                  <a:srgbClr val="242424"/>
                </a:solidFill>
                <a:highlight>
                  <a:srgbClr val="FFFFFF"/>
                </a:highlight>
                <a:latin typeface="Meiryo"/>
                <a:ea typeface="Meiryo"/>
                <a:cs typeface="Meiryo"/>
                <a:sym typeface="Meiryo"/>
              </a:rPr>
              <a:t>　</a:t>
            </a:r>
            <a:r>
              <a:rPr lang="ja" sz="2200" b="1" dirty="0">
                <a:solidFill>
                  <a:srgbClr val="242424"/>
                </a:solidFill>
                <a:highlight>
                  <a:srgbClr val="FFFFFF"/>
                </a:highlight>
                <a:latin typeface="Meiryo"/>
                <a:ea typeface="Meiryo"/>
                <a:cs typeface="Meiryo"/>
                <a:sym typeface="Meiryo"/>
              </a:rPr>
              <a:t>研修メニュー</a:t>
            </a:r>
            <a:endParaRPr sz="2200" b="1" dirty="0">
              <a:solidFill>
                <a:srgbClr val="242424"/>
              </a:solidFill>
              <a:highlight>
                <a:srgbClr val="FFFFFF"/>
              </a:highlight>
              <a:latin typeface="Meiryo"/>
              <a:ea typeface="Meiryo"/>
              <a:cs typeface="Meiryo"/>
              <a:sym typeface="Meiryo"/>
            </a:endParaRPr>
          </a:p>
        </p:txBody>
      </p:sp>
      <p:cxnSp>
        <p:nvCxnSpPr>
          <p:cNvPr id="110" name="Google Shape;110;g103dcd08439_0_59"/>
          <p:cNvCxnSpPr/>
          <p:nvPr/>
        </p:nvCxnSpPr>
        <p:spPr>
          <a:xfrm>
            <a:off x="1199100" y="630175"/>
            <a:ext cx="79455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11" name="Google Shape;111;g103dcd08439_0_59"/>
          <p:cNvSpPr txBox="1">
            <a:spLocks noGrp="1"/>
          </p:cNvSpPr>
          <p:nvPr>
            <p:ph type="body" idx="1"/>
          </p:nvPr>
        </p:nvSpPr>
        <p:spPr>
          <a:xfrm>
            <a:off x="1208400" y="1323089"/>
            <a:ext cx="3617400" cy="2354608"/>
          </a:xfrm>
          <a:prstGeom prst="rect">
            <a:avLst/>
          </a:prstGeom>
          <a:noFill/>
          <a:ln w="38100" cap="flat" cmpd="sng">
            <a:solidFill>
              <a:srgbClr val="B6D7A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79100" tIns="39550" rIns="79100" bIns="39550" anchor="t" anchorCtr="0">
            <a:norm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ja" sz="1600" b="1" dirty="0">
                <a:solidFill>
                  <a:srgbClr val="38761D"/>
                </a:solidFill>
                <a:highlight>
                  <a:srgbClr val="FFFFFF"/>
                </a:highlight>
                <a:latin typeface="Meiryo"/>
                <a:ea typeface="Meiryo"/>
                <a:cs typeface="Meiryo"/>
                <a:sym typeface="Meiryo"/>
              </a:rPr>
              <a:t>【</a:t>
            </a:r>
            <a:r>
              <a:rPr lang="ja-JP" altLang="en-US" sz="1600" b="1" dirty="0">
                <a:solidFill>
                  <a:srgbClr val="38761D"/>
                </a:solidFill>
                <a:highlight>
                  <a:srgbClr val="FFFFFF"/>
                </a:highlight>
                <a:latin typeface="Meiryo"/>
                <a:ea typeface="Meiryo"/>
                <a:cs typeface="Meiryo"/>
                <a:sym typeface="Meiryo"/>
              </a:rPr>
              <a:t>基本プラン</a:t>
            </a:r>
            <a:r>
              <a:rPr lang="ja" sz="1600" b="1" dirty="0">
                <a:solidFill>
                  <a:srgbClr val="38761D"/>
                </a:solidFill>
                <a:highlight>
                  <a:srgbClr val="FFFFFF"/>
                </a:highlight>
                <a:latin typeface="Meiryo"/>
                <a:ea typeface="Meiryo"/>
                <a:cs typeface="Meiryo"/>
                <a:sym typeface="Meiryo"/>
              </a:rPr>
              <a:t>】</a:t>
            </a:r>
            <a:endParaRPr sz="1600" b="1" dirty="0">
              <a:solidFill>
                <a:srgbClr val="38761D"/>
              </a:solidFill>
              <a:highlight>
                <a:srgbClr val="FFFFFF"/>
              </a:highlight>
              <a:latin typeface="Meiryo"/>
              <a:ea typeface="Meiryo"/>
              <a:cs typeface="Meiryo"/>
              <a:sym typeface="Meiryo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ja" sz="1200" b="1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継続的に</a:t>
            </a:r>
            <a:r>
              <a:rPr lang="ja" sz="1200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より効果を高めたい企業様へ</a:t>
            </a:r>
            <a:endParaRPr sz="1600" dirty="0">
              <a:solidFill>
                <a:srgbClr val="242424"/>
              </a:solidFill>
              <a:highlight>
                <a:schemeClr val="lt1"/>
              </a:highlight>
              <a:latin typeface="Meiryo"/>
              <a:ea typeface="Meiryo"/>
              <a:cs typeface="Meiryo"/>
              <a:sym typeface="Meiryo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ja" sz="1600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○１回</a:t>
            </a:r>
            <a:r>
              <a:rPr lang="ja-JP" altLang="en-US" sz="1600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３</a:t>
            </a:r>
            <a:r>
              <a:rPr lang="ja" sz="1600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時間の研修４〜８回実施／年</a:t>
            </a:r>
            <a:endParaRPr sz="1600" dirty="0">
              <a:solidFill>
                <a:srgbClr val="242424"/>
              </a:solidFill>
              <a:highlight>
                <a:schemeClr val="lt1"/>
              </a:highlight>
              <a:latin typeface="Meiryo"/>
              <a:ea typeface="Meiryo"/>
              <a:cs typeface="Meiryo"/>
              <a:sym typeface="Meiryo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ja" sz="1200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（本研修＆フォローアップ研修を２セット〜４セット）</a:t>
            </a:r>
            <a:endParaRPr sz="1200" dirty="0">
              <a:solidFill>
                <a:srgbClr val="242424"/>
              </a:solidFill>
              <a:highlight>
                <a:schemeClr val="lt1"/>
              </a:highlight>
              <a:latin typeface="Meiryo"/>
              <a:ea typeface="Meiryo"/>
              <a:cs typeface="Meiryo"/>
              <a:sym typeface="Meiryo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ja" sz="1600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○研修後のシート記入＆提出</a:t>
            </a:r>
            <a:endParaRPr sz="1600" dirty="0">
              <a:solidFill>
                <a:srgbClr val="242424"/>
              </a:solidFill>
              <a:highlight>
                <a:schemeClr val="lt1"/>
              </a:highlight>
              <a:latin typeface="Meiryo"/>
              <a:ea typeface="Meiryo"/>
              <a:cs typeface="Meiryo"/>
              <a:sym typeface="Meiryo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ja" sz="1600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○研修費用：1,200,000円</a:t>
            </a:r>
            <a:r>
              <a:rPr lang="ja" sz="1200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（税別）</a:t>
            </a:r>
            <a:r>
              <a:rPr lang="ja" sz="1600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〜</a:t>
            </a:r>
            <a:endParaRPr sz="1200" dirty="0">
              <a:solidFill>
                <a:srgbClr val="242424"/>
              </a:solidFill>
              <a:highlight>
                <a:schemeClr val="lt1"/>
              </a:highlight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12" name="Google Shape;112;g103dcd08439_0_59"/>
          <p:cNvSpPr txBox="1">
            <a:spLocks noGrp="1"/>
          </p:cNvSpPr>
          <p:nvPr>
            <p:ph type="body" idx="1"/>
          </p:nvPr>
        </p:nvSpPr>
        <p:spPr>
          <a:xfrm>
            <a:off x="4957500" y="1323090"/>
            <a:ext cx="4111931" cy="2354607"/>
          </a:xfrm>
          <a:prstGeom prst="rect">
            <a:avLst/>
          </a:prstGeom>
          <a:noFill/>
          <a:ln w="38100" cap="flat" cmpd="sng">
            <a:solidFill>
              <a:srgbClr val="A4C2F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79100" tIns="39550" rIns="79100" bIns="39550" anchor="t" anchorCtr="0">
            <a:norm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68750"/>
              <a:buFont typeface="Arial"/>
              <a:buNone/>
            </a:pPr>
            <a:r>
              <a:rPr lang="ja" sz="1600" b="1" dirty="0">
                <a:solidFill>
                  <a:srgbClr val="4A86E8"/>
                </a:solidFill>
                <a:highlight>
                  <a:srgbClr val="FFFFFF"/>
                </a:highlight>
                <a:latin typeface="Meiryo"/>
                <a:ea typeface="Meiryo"/>
                <a:cs typeface="Meiryo"/>
                <a:sym typeface="Meiryo"/>
              </a:rPr>
              <a:t>【</a:t>
            </a:r>
            <a:r>
              <a:rPr lang="ja-JP" altLang="en-US" sz="1600" b="1" dirty="0">
                <a:solidFill>
                  <a:srgbClr val="4A86E8"/>
                </a:solidFill>
                <a:highlight>
                  <a:srgbClr val="FFFFFF"/>
                </a:highlight>
                <a:latin typeface="Meiryo"/>
                <a:ea typeface="Meiryo"/>
                <a:cs typeface="Meiryo"/>
                <a:sym typeface="Meiryo"/>
              </a:rPr>
              <a:t>評価＆人事プラン</a:t>
            </a:r>
            <a:r>
              <a:rPr lang="ja" sz="1600" b="1" dirty="0">
                <a:solidFill>
                  <a:srgbClr val="4A86E8"/>
                </a:solidFill>
                <a:highlight>
                  <a:srgbClr val="FFFFFF"/>
                </a:highlight>
                <a:latin typeface="Meiryo"/>
                <a:ea typeface="Meiryo"/>
                <a:cs typeface="Meiryo"/>
                <a:sym typeface="Meiryo"/>
              </a:rPr>
              <a:t>】</a:t>
            </a:r>
            <a:endParaRPr sz="1600" b="1" dirty="0">
              <a:solidFill>
                <a:srgbClr val="4A86E8"/>
              </a:solidFill>
              <a:highlight>
                <a:srgbClr val="FFFFFF"/>
              </a:highlight>
              <a:latin typeface="Meiryo"/>
              <a:ea typeface="Meiryo"/>
              <a:cs typeface="Meiryo"/>
              <a:sym typeface="Meiryo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91666"/>
              <a:buFont typeface="Arial"/>
              <a:buNone/>
            </a:pPr>
            <a:r>
              <a:rPr lang="ja" sz="1200" b="1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個別の経営課題</a:t>
            </a:r>
            <a:r>
              <a:rPr lang="ja-JP" altLang="en-US" sz="1200" b="1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まで</a:t>
            </a:r>
            <a:r>
              <a:rPr lang="ja" sz="1200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改善されたい企業様へ</a:t>
            </a:r>
            <a:endParaRPr sz="1600" dirty="0">
              <a:solidFill>
                <a:srgbClr val="242424"/>
              </a:solidFill>
              <a:highlight>
                <a:schemeClr val="lt1"/>
              </a:highlight>
              <a:latin typeface="Meiryo"/>
              <a:ea typeface="Meiryo"/>
              <a:cs typeface="Meiryo"/>
              <a:sym typeface="Meiryo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68750"/>
              <a:buFont typeface="Arial"/>
              <a:buNone/>
            </a:pPr>
            <a:r>
              <a:rPr lang="ja" sz="1600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○評価個別面談、人事評価サポート対応、他</a:t>
            </a:r>
            <a:endParaRPr sz="1600" dirty="0">
              <a:solidFill>
                <a:srgbClr val="242424"/>
              </a:solidFill>
              <a:highlight>
                <a:schemeClr val="lt1"/>
              </a:highlight>
              <a:latin typeface="Meiryo"/>
              <a:ea typeface="Meiryo"/>
              <a:cs typeface="Meiryo"/>
              <a:sym typeface="Meiryo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68750"/>
              <a:buFont typeface="Arial"/>
              <a:buNone/>
            </a:pPr>
            <a:r>
              <a:rPr lang="ja" sz="1600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○研修費用：</a:t>
            </a:r>
            <a:r>
              <a:rPr lang="ja-JP" altLang="en-US" sz="1600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基本プラン＋</a:t>
            </a:r>
            <a:r>
              <a:rPr lang="en-US" altLang="ja-JP" sz="1600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1,800,000</a:t>
            </a:r>
            <a:r>
              <a:rPr lang="ja" sz="1600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円</a:t>
            </a:r>
            <a:r>
              <a:rPr lang="ja" sz="1200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（税別）</a:t>
            </a:r>
            <a:r>
              <a:rPr lang="ja" sz="1600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〜</a:t>
            </a:r>
            <a:endParaRPr sz="1200" dirty="0">
              <a:solidFill>
                <a:srgbClr val="242424"/>
              </a:solidFill>
              <a:highlight>
                <a:srgbClr val="FFFFFF"/>
              </a:highlight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4" name="Google Shape;111;g103dcd08439_0_59">
            <a:extLst>
              <a:ext uri="{FF2B5EF4-FFF2-40B4-BE49-F238E27FC236}">
                <a16:creationId xmlns:a16="http://schemas.microsoft.com/office/drawing/2014/main" id="{EA7126C7-7AFF-70F7-C245-8E2DD7135BA6}"/>
              </a:ext>
            </a:extLst>
          </p:cNvPr>
          <p:cNvSpPr txBox="1">
            <a:spLocks/>
          </p:cNvSpPr>
          <p:nvPr/>
        </p:nvSpPr>
        <p:spPr>
          <a:xfrm>
            <a:off x="1717693" y="827611"/>
            <a:ext cx="2669152" cy="298043"/>
          </a:xfrm>
          <a:prstGeom prst="rect">
            <a:avLst/>
          </a:prstGeom>
          <a:noFill/>
          <a:ln w="38100" cap="flat" cmpd="sng">
            <a:solidFill>
              <a:srgbClr val="B6D7A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79100" tIns="39550" rIns="79100" bIns="39550" anchor="t" anchorCtr="0">
            <a:normAutofit fontScale="70000" lnSpcReduction="2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⚫"/>
              <a:defRPr sz="2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914400" marR="0" lvl="1" indent="-3302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Verdana"/>
              <a:buChar char="◦"/>
              <a:defRPr sz="24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1371600" marR="0" lvl="2" indent="-3302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Noto Sans Symbols"/>
              <a:buChar char="●"/>
              <a:defRPr sz="20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1828800" marR="0" lvl="3" indent="-3302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Noto Sans Symbols"/>
              <a:buChar char="●"/>
              <a:defRPr sz="17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2286000" marR="0" lvl="4" indent="-3302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4"/>
              </a:buClr>
              <a:buSzPts val="1600"/>
              <a:buFont typeface="Noto Sans Symbols"/>
              <a:buChar char="●"/>
              <a:defRPr sz="17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2743200" marR="0" lvl="5" indent="-3302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5"/>
              </a:buClr>
              <a:buSzPts val="1600"/>
              <a:buFont typeface="Noto Sans Symbols"/>
              <a:buChar char="●"/>
              <a:defRPr sz="17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3200400" marR="0" lvl="6" indent="-3302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6"/>
              </a:buClr>
              <a:buSzPts val="1600"/>
              <a:buFont typeface="Noto Sans Symbols"/>
              <a:buChar char="●"/>
              <a:defRPr sz="17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3657600" marR="0" lvl="7" indent="-3302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6"/>
              </a:buClr>
              <a:buSzPts val="1600"/>
              <a:buFont typeface="Noto Sans Symbols"/>
              <a:buChar char="●"/>
              <a:defRPr sz="17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4114800" marR="0" lvl="8" indent="-3302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6"/>
              </a:buClr>
              <a:buSzPts val="1600"/>
              <a:buFont typeface="Noto Sans Symbols"/>
              <a:buChar char="●"/>
              <a:defRPr sz="17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marL="0" indent="0">
              <a:lnSpc>
                <a:spcPct val="130000"/>
              </a:lnSpc>
              <a:spcBef>
                <a:spcPts val="0"/>
              </a:spcBef>
              <a:buClr>
                <a:schemeClr val="dk1"/>
              </a:buClr>
              <a:buSzPts val="1100"/>
              <a:buFont typeface="Arial"/>
              <a:buNone/>
            </a:pPr>
            <a:r>
              <a:rPr lang="ja-JP" altLang="en-US" sz="1600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基本プラン</a:t>
            </a:r>
            <a:r>
              <a:rPr lang="ja-JP" altLang="en-US" sz="700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（インプット＋アウトプット）</a:t>
            </a:r>
            <a:r>
              <a:rPr lang="ja-JP" altLang="en-US" sz="1200" dirty="0">
                <a:solidFill>
                  <a:srgbClr val="242424"/>
                </a:solidFill>
                <a:highlight>
                  <a:schemeClr val="lt1"/>
                </a:highlight>
                <a:latin typeface="Meiryo"/>
                <a:ea typeface="Meiryo"/>
                <a:cs typeface="Meiryo"/>
                <a:sym typeface="Meiryo"/>
              </a:rPr>
              <a:t>で継続的な効果を</a:t>
            </a:r>
            <a:endParaRPr lang="ja-JP" altLang="en-US" sz="600" dirty="0">
              <a:solidFill>
                <a:srgbClr val="242424"/>
              </a:solidFill>
              <a:highlight>
                <a:schemeClr val="lt1"/>
              </a:highlight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5" name="Google Shape;112;g103dcd08439_0_59">
            <a:extLst>
              <a:ext uri="{FF2B5EF4-FFF2-40B4-BE49-F238E27FC236}">
                <a16:creationId xmlns:a16="http://schemas.microsoft.com/office/drawing/2014/main" id="{71468F22-496E-FABC-3AFC-9E9C0A319B3C}"/>
              </a:ext>
            </a:extLst>
          </p:cNvPr>
          <p:cNvSpPr txBox="1">
            <a:spLocks/>
          </p:cNvSpPr>
          <p:nvPr/>
        </p:nvSpPr>
        <p:spPr>
          <a:xfrm>
            <a:off x="5094369" y="827610"/>
            <a:ext cx="2899095" cy="298043"/>
          </a:xfrm>
          <a:prstGeom prst="rect">
            <a:avLst/>
          </a:prstGeom>
          <a:noFill/>
          <a:ln w="38100" cap="flat" cmpd="sng">
            <a:solidFill>
              <a:srgbClr val="A4C2F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79100" tIns="39550" rIns="79100" bIns="39550" anchor="t" anchorCtr="0">
            <a:normAutofit fontScale="85000"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⚫"/>
              <a:defRPr sz="2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914400" marR="0" lvl="1" indent="-3302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Verdana"/>
              <a:buChar char="◦"/>
              <a:defRPr sz="24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1371600" marR="0" lvl="2" indent="-3302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Noto Sans Symbols"/>
              <a:buChar char="●"/>
              <a:defRPr sz="20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1828800" marR="0" lvl="3" indent="-3302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Noto Sans Symbols"/>
              <a:buChar char="●"/>
              <a:defRPr sz="17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2286000" marR="0" lvl="4" indent="-3302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4"/>
              </a:buClr>
              <a:buSzPts val="1600"/>
              <a:buFont typeface="Noto Sans Symbols"/>
              <a:buChar char="●"/>
              <a:defRPr sz="17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2743200" marR="0" lvl="5" indent="-3302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5"/>
              </a:buClr>
              <a:buSzPts val="1600"/>
              <a:buFont typeface="Noto Sans Symbols"/>
              <a:buChar char="●"/>
              <a:defRPr sz="17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3200400" marR="0" lvl="6" indent="-3302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6"/>
              </a:buClr>
              <a:buSzPts val="1600"/>
              <a:buFont typeface="Noto Sans Symbols"/>
              <a:buChar char="●"/>
              <a:defRPr sz="17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3657600" marR="0" lvl="7" indent="-3302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6"/>
              </a:buClr>
              <a:buSzPts val="1600"/>
              <a:buFont typeface="Noto Sans Symbols"/>
              <a:buChar char="●"/>
              <a:defRPr sz="17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4114800" marR="0" lvl="8" indent="-3302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6"/>
              </a:buClr>
              <a:buSzPts val="1600"/>
              <a:buFont typeface="Noto Sans Symbols"/>
              <a:buChar char="●"/>
              <a:defRPr sz="17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marL="0" indent="0">
              <a:lnSpc>
                <a:spcPct val="130000"/>
              </a:lnSpc>
              <a:spcBef>
                <a:spcPts val="0"/>
              </a:spcBef>
              <a:buClr>
                <a:schemeClr val="dk1"/>
              </a:buClr>
              <a:buSzPct val="68750"/>
              <a:buFont typeface="Arial"/>
              <a:buNone/>
            </a:pPr>
            <a:r>
              <a:rPr lang="ja-JP" altLang="en-US" sz="1200" dirty="0">
                <a:solidFill>
                  <a:srgbClr val="242424"/>
                </a:solidFill>
                <a:highlight>
                  <a:srgbClr val="FFFFFF"/>
                </a:highlight>
                <a:latin typeface="Meiryo"/>
                <a:ea typeface="Meiryo"/>
                <a:cs typeface="Meiryo"/>
                <a:sym typeface="Meiryo"/>
              </a:rPr>
              <a:t>＋評価＆人事プランで個別経営課題まで改善</a:t>
            </a:r>
          </a:p>
        </p:txBody>
      </p:sp>
      <p:sp>
        <p:nvSpPr>
          <p:cNvPr id="6" name="Google Shape;108;g103dcd08439_0_59">
            <a:extLst>
              <a:ext uri="{FF2B5EF4-FFF2-40B4-BE49-F238E27FC236}">
                <a16:creationId xmlns:a16="http://schemas.microsoft.com/office/drawing/2014/main" id="{FD8F042B-FC64-DB82-64E7-29833AE16D9F}"/>
              </a:ext>
            </a:extLst>
          </p:cNvPr>
          <p:cNvSpPr txBox="1">
            <a:spLocks/>
          </p:cNvSpPr>
          <p:nvPr/>
        </p:nvSpPr>
        <p:spPr>
          <a:xfrm>
            <a:off x="1243569" y="3918857"/>
            <a:ext cx="3617400" cy="1115367"/>
          </a:xfrm>
          <a:prstGeom prst="rect">
            <a:avLst/>
          </a:prstGeom>
          <a:noFill/>
          <a:ln w="38100" cap="flat" cmpd="sng">
            <a:solidFill>
              <a:srgbClr val="F9CB9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79100" tIns="39550" rIns="79100" bIns="39550" anchor="t" anchorCtr="0">
            <a:normAutofit fontScale="85000"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⚫"/>
              <a:defRPr sz="2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914400" marR="0" lvl="1" indent="-3302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Verdana"/>
              <a:buChar char="◦"/>
              <a:defRPr sz="24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1371600" marR="0" lvl="2" indent="-3302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Noto Sans Symbols"/>
              <a:buChar char="●"/>
              <a:defRPr sz="20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1828800" marR="0" lvl="3" indent="-3302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Noto Sans Symbols"/>
              <a:buChar char="●"/>
              <a:defRPr sz="17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2286000" marR="0" lvl="4" indent="-3302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4"/>
              </a:buClr>
              <a:buSzPts val="1600"/>
              <a:buFont typeface="Noto Sans Symbols"/>
              <a:buChar char="●"/>
              <a:defRPr sz="17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2743200" marR="0" lvl="5" indent="-3302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5"/>
              </a:buClr>
              <a:buSzPts val="1600"/>
              <a:buFont typeface="Noto Sans Symbols"/>
              <a:buChar char="●"/>
              <a:defRPr sz="17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3200400" marR="0" lvl="6" indent="-3302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6"/>
              </a:buClr>
              <a:buSzPts val="1600"/>
              <a:buFont typeface="Noto Sans Symbols"/>
              <a:buChar char="●"/>
              <a:defRPr sz="17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3657600" marR="0" lvl="7" indent="-3302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6"/>
              </a:buClr>
              <a:buSzPts val="1600"/>
              <a:buFont typeface="Noto Sans Symbols"/>
              <a:buChar char="●"/>
              <a:defRPr sz="17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4114800" marR="0" lvl="8" indent="-3302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6"/>
              </a:buClr>
              <a:buSzPts val="1600"/>
              <a:buFont typeface="Noto Sans Symbols"/>
              <a:buChar char="●"/>
              <a:defRPr sz="17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marL="0" indent="0">
              <a:lnSpc>
                <a:spcPct val="130000"/>
              </a:lnSpc>
              <a:spcBef>
                <a:spcPts val="0"/>
              </a:spcBef>
              <a:buClr>
                <a:schemeClr val="dk1"/>
              </a:buClr>
              <a:buSzPts val="1100"/>
              <a:buFont typeface="Arial"/>
              <a:buNone/>
            </a:pPr>
            <a:r>
              <a:rPr lang="en-US" altLang="ja-JP" sz="1600" b="1" dirty="0">
                <a:solidFill>
                  <a:srgbClr val="E69138"/>
                </a:solidFill>
                <a:highlight>
                  <a:srgbClr val="FFFFFF"/>
                </a:highlight>
                <a:latin typeface="Meiryo"/>
                <a:ea typeface="Meiryo"/>
                <a:cs typeface="Meiryo"/>
                <a:sym typeface="Meiryo"/>
              </a:rPr>
              <a:t>【</a:t>
            </a:r>
            <a:r>
              <a:rPr lang="ja-JP" altLang="en-US" sz="1600" b="1" dirty="0">
                <a:solidFill>
                  <a:srgbClr val="E69138"/>
                </a:solidFill>
                <a:highlight>
                  <a:srgbClr val="FFFFFF"/>
                </a:highlight>
                <a:latin typeface="Meiryo"/>
                <a:ea typeface="Meiryo"/>
                <a:cs typeface="Meiryo"/>
                <a:sym typeface="Meiryo"/>
              </a:rPr>
              <a:t>お試しプラン</a:t>
            </a:r>
            <a:r>
              <a:rPr lang="en-US" altLang="ja-JP" sz="1600" b="1" dirty="0">
                <a:solidFill>
                  <a:srgbClr val="E69138"/>
                </a:solidFill>
                <a:highlight>
                  <a:srgbClr val="FFFFFF"/>
                </a:highlight>
                <a:latin typeface="Meiryo"/>
                <a:ea typeface="Meiryo"/>
                <a:cs typeface="Meiryo"/>
                <a:sym typeface="Meiryo"/>
              </a:rPr>
              <a:t>】</a:t>
            </a:r>
            <a:r>
              <a:rPr lang="ja-JP" altLang="en-US" sz="1200" dirty="0">
                <a:solidFill>
                  <a:srgbClr val="242424"/>
                </a:solidFill>
                <a:highlight>
                  <a:srgbClr val="FFFFFF"/>
                </a:highlight>
                <a:latin typeface="Meiryo"/>
                <a:ea typeface="Meiryo"/>
                <a:cs typeface="Meiryo"/>
                <a:sym typeface="Meiryo"/>
              </a:rPr>
              <a:t>まずお試しで導入されたい企業様へ</a:t>
            </a:r>
          </a:p>
          <a:p>
            <a:pPr marL="0" indent="0">
              <a:lnSpc>
                <a:spcPct val="130000"/>
              </a:lnSpc>
              <a:spcBef>
                <a:spcPts val="0"/>
              </a:spcBef>
              <a:buClr>
                <a:schemeClr val="dk1"/>
              </a:buClr>
              <a:buSzPts val="1100"/>
              <a:buFont typeface="Arial"/>
              <a:buNone/>
            </a:pPr>
            <a:r>
              <a:rPr lang="ja-JP" altLang="en-US" sz="1300" dirty="0">
                <a:solidFill>
                  <a:srgbClr val="242424"/>
                </a:solidFill>
                <a:highlight>
                  <a:srgbClr val="FFFFFF"/>
                </a:highlight>
                <a:latin typeface="Meiryo"/>
                <a:ea typeface="Meiryo"/>
                <a:cs typeface="Meiryo"/>
                <a:sym typeface="Meiryo"/>
              </a:rPr>
              <a:t>○１回</a:t>
            </a:r>
            <a:r>
              <a:rPr lang="en-US" altLang="ja-JP" sz="1300" dirty="0">
                <a:solidFill>
                  <a:srgbClr val="242424"/>
                </a:solidFill>
                <a:highlight>
                  <a:srgbClr val="FFFFFF"/>
                </a:highlight>
                <a:latin typeface="Meiryo"/>
                <a:ea typeface="Meiryo"/>
                <a:cs typeface="Meiryo"/>
                <a:sym typeface="Meiryo"/>
              </a:rPr>
              <a:t>3</a:t>
            </a:r>
            <a:r>
              <a:rPr lang="ja-JP" altLang="en-US" sz="1300" dirty="0">
                <a:solidFill>
                  <a:srgbClr val="242424"/>
                </a:solidFill>
                <a:highlight>
                  <a:srgbClr val="FFFFFF"/>
                </a:highlight>
                <a:latin typeface="Meiryo"/>
                <a:ea typeface="Meiryo"/>
                <a:cs typeface="Meiryo"/>
                <a:sym typeface="Meiryo"/>
              </a:rPr>
              <a:t>時間の研修２回実施</a:t>
            </a:r>
          </a:p>
          <a:p>
            <a:pPr marL="0" indent="0">
              <a:lnSpc>
                <a:spcPct val="130000"/>
              </a:lnSpc>
              <a:spcBef>
                <a:spcPts val="0"/>
              </a:spcBef>
              <a:buClr>
                <a:schemeClr val="dk1"/>
              </a:buClr>
              <a:buSzPts val="1100"/>
              <a:buFont typeface="Arial"/>
              <a:buNone/>
            </a:pPr>
            <a:r>
              <a:rPr lang="ja-JP" altLang="en-US" sz="900" dirty="0">
                <a:solidFill>
                  <a:srgbClr val="242424"/>
                </a:solidFill>
                <a:highlight>
                  <a:srgbClr val="FFFFFF"/>
                </a:highlight>
                <a:latin typeface="Meiryo"/>
                <a:ea typeface="Meiryo"/>
                <a:cs typeface="Meiryo"/>
                <a:sym typeface="Meiryo"/>
              </a:rPr>
              <a:t>（本研修とフォローアップ研修）</a:t>
            </a:r>
          </a:p>
          <a:p>
            <a:pPr marL="0" indent="0">
              <a:lnSpc>
                <a:spcPct val="130000"/>
              </a:lnSpc>
              <a:spcBef>
                <a:spcPts val="0"/>
              </a:spcBef>
              <a:buClr>
                <a:schemeClr val="dk1"/>
              </a:buClr>
              <a:buSzPts val="1100"/>
              <a:buFont typeface="Arial"/>
              <a:buNone/>
            </a:pPr>
            <a:r>
              <a:rPr lang="ja-JP" altLang="en-US" sz="1300" dirty="0">
                <a:solidFill>
                  <a:srgbClr val="242424"/>
                </a:solidFill>
                <a:highlight>
                  <a:srgbClr val="FFFFFF"/>
                </a:highlight>
                <a:latin typeface="Meiryo"/>
                <a:ea typeface="Meiryo"/>
                <a:cs typeface="Meiryo"/>
                <a:sym typeface="Meiryo"/>
              </a:rPr>
              <a:t>○研修後のシート記入＆提出</a:t>
            </a:r>
          </a:p>
          <a:p>
            <a:pPr marL="0" indent="0">
              <a:lnSpc>
                <a:spcPct val="130000"/>
              </a:lnSpc>
              <a:spcBef>
                <a:spcPts val="0"/>
              </a:spcBef>
              <a:buClr>
                <a:schemeClr val="dk1"/>
              </a:buClr>
              <a:buSzPts val="1100"/>
              <a:buFont typeface="Arial"/>
              <a:buNone/>
            </a:pPr>
            <a:r>
              <a:rPr lang="ja-JP" altLang="en-US" sz="1300" dirty="0">
                <a:solidFill>
                  <a:srgbClr val="242424"/>
                </a:solidFill>
                <a:highlight>
                  <a:srgbClr val="FFFFFF"/>
                </a:highlight>
                <a:latin typeface="Meiryo"/>
                <a:ea typeface="Meiryo"/>
                <a:cs typeface="Meiryo"/>
                <a:sym typeface="Meiryo"/>
              </a:rPr>
              <a:t>○研修費用：</a:t>
            </a:r>
            <a:r>
              <a:rPr lang="en-US" altLang="ja-JP" sz="1300" dirty="0">
                <a:solidFill>
                  <a:srgbClr val="242424"/>
                </a:solidFill>
                <a:highlight>
                  <a:srgbClr val="FFFFFF"/>
                </a:highlight>
                <a:latin typeface="Meiryo"/>
                <a:ea typeface="Meiryo"/>
                <a:cs typeface="Meiryo"/>
                <a:sym typeface="Meiryo"/>
              </a:rPr>
              <a:t>600,000</a:t>
            </a:r>
            <a:r>
              <a:rPr lang="ja-JP" altLang="en-US" sz="1300" dirty="0">
                <a:solidFill>
                  <a:srgbClr val="242424"/>
                </a:solidFill>
                <a:highlight>
                  <a:srgbClr val="FFFFFF"/>
                </a:highlight>
                <a:latin typeface="Meiryo"/>
                <a:ea typeface="Meiryo"/>
                <a:cs typeface="Meiryo"/>
                <a:sym typeface="Meiryo"/>
              </a:rPr>
              <a:t>円</a:t>
            </a:r>
            <a:r>
              <a:rPr lang="ja-JP" altLang="en-US" sz="900" dirty="0">
                <a:solidFill>
                  <a:srgbClr val="242424"/>
                </a:solidFill>
                <a:highlight>
                  <a:srgbClr val="FFFFFF"/>
                </a:highlight>
                <a:latin typeface="Meiryo"/>
                <a:ea typeface="Meiryo"/>
                <a:cs typeface="Meiryo"/>
                <a:sym typeface="Meiryo"/>
              </a:rPr>
              <a:t>（税別）</a:t>
            </a:r>
            <a:endParaRPr lang="ja-JP" altLang="en-US" sz="1300" dirty="0">
              <a:solidFill>
                <a:srgbClr val="242424"/>
              </a:solidFill>
              <a:highlight>
                <a:srgbClr val="FFFFFF"/>
              </a:highlight>
              <a:latin typeface="Meiryo"/>
              <a:ea typeface="Meiryo"/>
              <a:cs typeface="Meiryo"/>
              <a:sym typeface="Meiryo"/>
            </a:endParaRPr>
          </a:p>
        </p:txBody>
      </p:sp>
    </p:spTree>
    <p:extLst>
      <p:ext uri="{BB962C8B-B14F-4D97-AF65-F5344CB8AC3E}">
        <p14:creationId xmlns:p14="http://schemas.microsoft.com/office/powerpoint/2010/main" val="3094195960"/>
      </p:ext>
    </p:extLst>
  </p:cSld>
  <p:clrMapOvr>
    <a:masterClrMapping/>
  </p:clrMapOvr>
</p:sld>
</file>

<file path=ppt/theme/theme1.xml><?xml version="1.0" encoding="utf-8"?>
<a:theme xmlns:a="http://schemas.openxmlformats.org/drawingml/2006/main" name="Solstice">
  <a:themeElements>
    <a:clrScheme name="スカイ">
      <a:dk1>
        <a:srgbClr val="000000"/>
      </a:dk1>
      <a:lt1>
        <a:srgbClr val="FFFFFF"/>
      </a:lt1>
      <a:dk2>
        <a:srgbClr val="1782BF"/>
      </a:dk2>
      <a:lt2>
        <a:srgbClr val="62BCE9"/>
      </a:lt2>
      <a:accent1>
        <a:srgbClr val="073779"/>
      </a:accent1>
      <a:accent2>
        <a:srgbClr val="8FD9FB"/>
      </a:accent2>
      <a:accent3>
        <a:srgbClr val="FFCC00"/>
      </a:accent3>
      <a:accent4>
        <a:srgbClr val="EB6615"/>
      </a:accent4>
      <a:accent5>
        <a:srgbClr val="C76402"/>
      </a:accent5>
      <a:accent6>
        <a:srgbClr val="B523B4"/>
      </a:accent6>
      <a:hlink>
        <a:srgbClr val="FFDE26"/>
      </a:hlink>
      <a:folHlink>
        <a:srgbClr val="DEBE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</a:spPr>
      <a:bodyPr rtlCol="0" anchor="ctr"/>
      <a:lstStyle>
        <a:defPPr algn="ctr">
          <a:defRPr kumimoji="1" sz="1800" dirty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2537</TotalTime>
  <Words>1051</Words>
  <Application>Microsoft Office PowerPoint</Application>
  <PresentationFormat>画面に合わせる (16:9)</PresentationFormat>
  <Paragraphs>144</Paragraphs>
  <Slides>11</Slides>
  <Notes>3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11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11</vt:i4>
      </vt:variant>
    </vt:vector>
  </HeadingPairs>
  <TitlesOfParts>
    <vt:vector size="23" baseType="lpstr">
      <vt:lpstr>ＭＳ Ｐゴシック</vt:lpstr>
      <vt:lpstr>Noto Sans Symbols</vt:lpstr>
      <vt:lpstr>HGP創英角ｺﾞｼｯｸUB</vt:lpstr>
      <vt:lpstr>HGPｺﾞｼｯｸE</vt:lpstr>
      <vt:lpstr>Verdana</vt:lpstr>
      <vt:lpstr>Gill Sans</vt:lpstr>
      <vt:lpstr>Adobe Gothic Std B</vt:lpstr>
      <vt:lpstr>游ゴシック</vt:lpstr>
      <vt:lpstr>Meiryo</vt:lpstr>
      <vt:lpstr>HGP明朝E</vt:lpstr>
      <vt:lpstr>Arial</vt:lpstr>
      <vt:lpstr>Solstice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　　SCAiのアプローチ法 「話す力」を鍛える事で、 「思考力」と「伝達力」「問題解決能力」などの考える力を体得し 対人対応のみならず仕事力が上がり、組織の戦力となる。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尾崎未弥</dc:creator>
  <cp:lastModifiedBy>尾崎 未弥</cp:lastModifiedBy>
  <cp:revision>67</cp:revision>
  <cp:lastPrinted>2023-03-15T07:35:02Z</cp:lastPrinted>
  <dcterms:modified xsi:type="dcterms:W3CDTF">2023-04-28T10:48:57Z</dcterms:modified>
</cp:coreProperties>
</file>