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45" r:id="rId2"/>
  </p:sldIdLst>
  <p:sldSz cx="6858000" cy="9902825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-09" initials="P" lastIdx="3" clrIdx="0">
    <p:extLst>
      <p:ext uri="{19B8F6BF-5375-455C-9EA6-DF929625EA0E}">
        <p15:presenceInfo xmlns:p15="http://schemas.microsoft.com/office/powerpoint/2012/main" userId="PC-09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6600"/>
    <a:srgbClr val="FF9900"/>
    <a:srgbClr val="FF9933"/>
    <a:srgbClr val="ECA444"/>
    <a:srgbClr val="008000"/>
    <a:srgbClr val="006600"/>
    <a:srgbClr val="993300"/>
    <a:srgbClr val="FFFF66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9" autoAdjust="0"/>
    <p:restoredTop sz="94731" autoAdjust="0"/>
  </p:normalViewPr>
  <p:slideViewPr>
    <p:cSldViewPr>
      <p:cViewPr varScale="1">
        <p:scale>
          <a:sx n="55" d="100"/>
          <a:sy n="55" d="100"/>
        </p:scale>
        <p:origin x="2574" y="42"/>
      </p:cViewPr>
      <p:guideLst>
        <p:guide orient="horz" pos="3119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06" y="-96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6871" cy="512304"/>
          </a:xfrm>
          <a:prstGeom prst="rect">
            <a:avLst/>
          </a:prstGeom>
        </p:spPr>
        <p:txBody>
          <a:bodyPr vert="horz" lIns="95448" tIns="47724" rIns="95448" bIns="477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0738" y="0"/>
            <a:ext cx="3076870" cy="512304"/>
          </a:xfrm>
          <a:prstGeom prst="rect">
            <a:avLst/>
          </a:prstGeom>
        </p:spPr>
        <p:txBody>
          <a:bodyPr vert="horz" lIns="95448" tIns="47724" rIns="95448" bIns="47724" rtlCol="0"/>
          <a:lstStyle>
            <a:lvl1pPr algn="r">
              <a:defRPr sz="1300"/>
            </a:lvl1pPr>
          </a:lstStyle>
          <a:p>
            <a:fld id="{1F5C749D-F043-4C12-AFFC-7E7D349C6409}" type="datetimeFigureOut">
              <a:rPr lang="fr-FR" smtClean="0"/>
              <a:pPr/>
              <a:t>06/11/2020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720675"/>
            <a:ext cx="3076871" cy="512303"/>
          </a:xfrm>
          <a:prstGeom prst="rect">
            <a:avLst/>
          </a:prstGeom>
        </p:spPr>
        <p:txBody>
          <a:bodyPr vert="horz" lIns="95448" tIns="47724" rIns="95448" bIns="477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0738" y="9720675"/>
            <a:ext cx="3076870" cy="512303"/>
          </a:xfrm>
          <a:prstGeom prst="rect">
            <a:avLst/>
          </a:prstGeom>
        </p:spPr>
        <p:txBody>
          <a:bodyPr vert="horz" lIns="95448" tIns="47724" rIns="95448" bIns="47724" rtlCol="0" anchor="b"/>
          <a:lstStyle>
            <a:lvl1pPr algn="r">
              <a:defRPr sz="1300"/>
            </a:lvl1pPr>
          </a:lstStyle>
          <a:p>
            <a:fld id="{DF6AEA85-4641-4B3F-83CE-6DA36377B27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1927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76871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953" tIns="48976" rIns="97953" bIns="48976" numCol="1" anchor="t" anchorCtr="0" compatLnSpc="1">
            <a:prstTxWarp prst="textNoShape">
              <a:avLst/>
            </a:prstTxWarp>
          </a:bodyPr>
          <a:lstStyle>
            <a:lvl1pPr defTabSz="979336"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738" y="0"/>
            <a:ext cx="3076870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953" tIns="48976" rIns="97953" bIns="48976" numCol="1" anchor="t" anchorCtr="0" compatLnSpc="1">
            <a:prstTxWarp prst="textNoShape">
              <a:avLst/>
            </a:prstTxWarp>
          </a:bodyPr>
          <a:lstStyle>
            <a:lvl1pPr algn="r" defTabSz="979336"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19325" y="766763"/>
            <a:ext cx="2660650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438" y="4864428"/>
            <a:ext cx="5678426" cy="460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953" tIns="48976" rIns="97953" bIns="489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2309"/>
            <a:ext cx="3076871" cy="51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953" tIns="48976" rIns="97953" bIns="48976" numCol="1" anchor="b" anchorCtr="0" compatLnSpc="1">
            <a:prstTxWarp prst="textNoShape">
              <a:avLst/>
            </a:prstTxWarp>
          </a:bodyPr>
          <a:lstStyle>
            <a:lvl1pPr defTabSz="979336">
              <a:defRPr sz="15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738" y="9722309"/>
            <a:ext cx="3076870" cy="51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953" tIns="48976" rIns="97953" bIns="48976" numCol="1" anchor="b" anchorCtr="0" compatLnSpc="1">
            <a:prstTxWarp prst="textNoShape">
              <a:avLst/>
            </a:prstTxWarp>
          </a:bodyPr>
          <a:lstStyle>
            <a:lvl1pPr algn="r" defTabSz="979336">
              <a:defRPr sz="1500"/>
            </a:lvl1pPr>
          </a:lstStyle>
          <a:p>
            <a:pPr>
              <a:defRPr/>
            </a:pPr>
            <a:fld id="{A23398BA-B6D0-4799-B635-1962C83A835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5016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68834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5722"/>
            <a:ext cx="5829300" cy="212326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1601"/>
            <a:ext cx="4800600" cy="253072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724E4-FF32-497D-A402-D5D2239856B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333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A43F5-D338-4EB2-B350-E8B1CDA1B02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16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6362909"/>
            <a:ext cx="5829300" cy="196681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4196666"/>
            <a:ext cx="5829300" cy="216624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3871C-15FF-4A38-B357-7355A4CC182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983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0659"/>
            <a:ext cx="3009900" cy="6534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310659"/>
            <a:ext cx="3009900" cy="65348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2F240-379E-44EA-905E-56B89BC18E9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56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6102"/>
            <a:ext cx="3030538" cy="9249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053"/>
            <a:ext cx="3030538" cy="57044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4" y="2216102"/>
            <a:ext cx="3030537" cy="9249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4" y="3141053"/>
            <a:ext cx="3030537" cy="57044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FB9DC-A7D5-42C5-938A-B8610F4FE32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891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BAFCA-6706-4FFB-A937-1F4098A1E30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26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45A06-C8F0-4736-B45B-0170E64EFC3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13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3706"/>
            <a:ext cx="2255838" cy="167797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3707"/>
            <a:ext cx="3833812" cy="845178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1685"/>
            <a:ext cx="2255838" cy="67738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7743D-CD30-4683-A961-BEF2989A2A8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08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931978"/>
            <a:ext cx="4114800" cy="81835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85409"/>
            <a:ext cx="4114800" cy="594169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750336"/>
            <a:ext cx="4114800" cy="11622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2B265-D024-4BB9-8E08-73E0DEF2EF3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81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AAEA5-106B-4481-AF37-19AF135F1B6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239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7145"/>
            <a:ext cx="1543050" cy="844834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7145"/>
            <a:ext cx="4476750" cy="844834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DA6D6-C491-4204-AC9A-6183B0EE13D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96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342900" y="397145"/>
            <a:ext cx="6172200" cy="844834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C4ECE-8AF7-46A3-B728-1A4568F577B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582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7145"/>
            <a:ext cx="6172200" cy="165047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42900" y="2310659"/>
            <a:ext cx="3009900" cy="653483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310659"/>
            <a:ext cx="3009900" cy="653483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7BDD9-3AF8-4719-8F7B-C50D9F88338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777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7145"/>
            <a:ext cx="6172200" cy="165047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42900" y="2310659"/>
            <a:ext cx="3009900" cy="653483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3505200" y="2310659"/>
            <a:ext cx="3009900" cy="318403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3505200" y="5659740"/>
            <a:ext cx="3009900" cy="318575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DAE3B-88F2-4A1B-8460-AC59AF4F251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250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7145"/>
            <a:ext cx="6172200" cy="165047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342900" y="2310659"/>
            <a:ext cx="6172200" cy="6534833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8163B-2DE0-484E-96BB-E9D321D1EE2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63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7145"/>
            <a:ext cx="6172200" cy="1650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0659"/>
            <a:ext cx="6172200" cy="6534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17417"/>
            <a:ext cx="1600200" cy="68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17417"/>
            <a:ext cx="2171700" cy="68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17417"/>
            <a:ext cx="1600200" cy="68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96CA932-B892-4F87-B39E-BC49BCB0478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emf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図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83" y="6395005"/>
            <a:ext cx="1091457" cy="784282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xmlns="" id="{47865D37-10A6-4025-BDF9-D88A225F821D}"/>
              </a:ext>
            </a:extLst>
          </p:cNvPr>
          <p:cNvSpPr/>
          <p:nvPr/>
        </p:nvSpPr>
        <p:spPr>
          <a:xfrm>
            <a:off x="10915360" y="6474630"/>
            <a:ext cx="3152339" cy="215493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3" name="図 32" descr="frmロゴデータ">
            <a:extLst>
              <a:ext uri="{FF2B5EF4-FFF2-40B4-BE49-F238E27FC236}">
                <a16:creationId xmlns:a16="http://schemas.microsoft.com/office/drawing/2014/main" xmlns="" id="{B92171E4-71B2-4BCA-A2EE-3736F9381C6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63" y="9496525"/>
            <a:ext cx="1333640" cy="32722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xmlns="" id="{E2C46F7A-8D30-4DAB-BE86-AFE5041F6FF4}"/>
              </a:ext>
            </a:extLst>
          </p:cNvPr>
          <p:cNvSpPr/>
          <p:nvPr/>
        </p:nvSpPr>
        <p:spPr>
          <a:xfrm>
            <a:off x="758232" y="9468953"/>
            <a:ext cx="5958916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ja-JP" altLang="en-US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en-US" sz="1000" b="1" kern="1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　　　　　　</a:t>
            </a:r>
            <a:r>
              <a:rPr lang="ja-JP" altLang="en-US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en-US" sz="1000" b="1" kern="1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お問い合わせ先：　</a:t>
            </a:r>
            <a:r>
              <a:rPr lang="ja-JP" altLang="ja-JP" sz="1000" b="1" kern="1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株式</a:t>
            </a:r>
            <a:r>
              <a:rPr lang="ja-JP" altLang="ja-JP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会社エフ</a:t>
            </a:r>
            <a:r>
              <a:rPr lang="en-US" altLang="ja-JP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 </a:t>
            </a:r>
            <a:r>
              <a:rPr lang="ja-JP" altLang="ja-JP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アール</a:t>
            </a:r>
            <a:r>
              <a:rPr lang="en-US" altLang="ja-JP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 </a:t>
            </a:r>
            <a:r>
              <a:rPr lang="ja-JP" altLang="ja-JP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マーケティング</a:t>
            </a:r>
            <a:r>
              <a:rPr lang="ja-JP" altLang="en-US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en-US" sz="10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  </a:t>
            </a:r>
            <a:r>
              <a:rPr lang="en-US" altLang="ja-JP" sz="14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www.f-r-m.co.jp</a:t>
            </a:r>
            <a:endParaRPr lang="ja-JP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　　</a:t>
            </a:r>
            <a:r>
              <a:rPr lang="ja-JP" altLang="ja-JP" sz="1000" b="1" kern="1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 </a:t>
            </a:r>
            <a:endParaRPr lang="ja-JP" altLang="ja-JP" sz="1000" kern="1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75782" y="1210387"/>
            <a:ext cx="6633676" cy="39335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/>
          <p:cNvSpPr/>
          <p:nvPr/>
        </p:nvSpPr>
        <p:spPr>
          <a:xfrm>
            <a:off x="75783" y="5349728"/>
            <a:ext cx="6655608" cy="39855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-12102277" y="9154392"/>
            <a:ext cx="107797" cy="42511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  <a:r>
              <a:rPr kumimoji="1"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良質な原料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２つの国立公園近くの自然豊かな環境のもと、自社で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1500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頭以上の水牛を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　　　　　　　　土壌、肥料などの徹底的に管理することで、豊かな乳を搾乳しています。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  <a:r>
              <a:rPr kumimoji="1"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皮が薄く、柔らかい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モッツァレラ製造の大切な工程、フィラトゥーラ（熱湯の中でカードを融かし練る作業）を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　　　　　　　　 全て手作業で行っています。皮が薄く、柔らかいモッツァレラが出来上がります。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③</a:t>
            </a:r>
            <a:r>
              <a:rPr kumimoji="1"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信頼の品質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イタリアのトップ５に入る、生産量を誇る大規模なモッツァレッラ　ブーファラ製造メーカー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　　　　　　　イタリア国内さらには、欧州各国へ供給しており、高い評価を得ています。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/>
              <a:t>　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3383" y="1528574"/>
            <a:ext cx="2463145" cy="1773279"/>
          </a:xfrm>
          <a:prstGeom prst="rect">
            <a:avLst/>
          </a:prstGeom>
          <a:effectLst>
            <a:glow>
              <a:schemeClr val="accent1">
                <a:alpha val="43000"/>
              </a:schemeClr>
            </a:glow>
            <a:outerShdw dir="6600000" algn="ctr" rotWithShape="0">
              <a:srgbClr val="000000"/>
            </a:outerShdw>
            <a:softEdge rad="88900"/>
          </a:effectLst>
        </p:spPr>
      </p:pic>
      <p:pic>
        <p:nvPicPr>
          <p:cNvPr id="46" name="図 45">
            <a:extLst>
              <a:ext uri="{FF2B5EF4-FFF2-40B4-BE49-F238E27FC236}">
                <a16:creationId xmlns="" xmlns:a16="http://schemas.microsoft.com/office/drawing/2014/main" id="{FF0C16DE-FD0B-43E8-9398-6ACF177F7D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3" y="3454299"/>
            <a:ext cx="726656" cy="600281"/>
          </a:xfrm>
          <a:prstGeom prst="rect">
            <a:avLst/>
          </a:prstGeom>
        </p:spPr>
      </p:pic>
      <p:sp>
        <p:nvSpPr>
          <p:cNvPr id="8" name="角丸四角形 7"/>
          <p:cNvSpPr/>
          <p:nvPr/>
        </p:nvSpPr>
        <p:spPr>
          <a:xfrm>
            <a:off x="5143501" y="7144571"/>
            <a:ext cx="1424944" cy="583971"/>
          </a:xfrm>
          <a:prstGeom prst="roundRect">
            <a:avLst/>
          </a:prstGeom>
          <a:noFill/>
          <a:ln>
            <a:solidFill>
              <a:srgbClr val="ECA4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ヒッコリーウッドチップでスモークした風味</a:t>
            </a:r>
            <a:endParaRPr kumimoji="1" lang="en-US" altLang="ja-JP" sz="105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05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豊かな味わい</a:t>
            </a:r>
            <a:endParaRPr kumimoji="1" lang="ja-JP" altLang="en-US" sz="105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9" name="角丸四角形 48"/>
          <p:cNvSpPr/>
          <p:nvPr/>
        </p:nvSpPr>
        <p:spPr>
          <a:xfrm>
            <a:off x="5143500" y="7860134"/>
            <a:ext cx="1424945" cy="561933"/>
          </a:xfrm>
          <a:prstGeom prst="roundRect">
            <a:avLst/>
          </a:prstGeom>
          <a:noFill/>
          <a:ln>
            <a:solidFill>
              <a:srgbClr val="ECA4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あざやかなマーブル模様でマイルドな味わい</a:t>
            </a:r>
            <a:endParaRPr kumimoji="1" lang="ja-JP" altLang="en-US" sz="105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1" name="角丸四角形 50"/>
          <p:cNvSpPr/>
          <p:nvPr/>
        </p:nvSpPr>
        <p:spPr>
          <a:xfrm>
            <a:off x="910437" y="7133730"/>
            <a:ext cx="2776385" cy="625994"/>
          </a:xfrm>
          <a:prstGeom prst="roundRect">
            <a:avLst/>
          </a:prstGeom>
          <a:solidFill>
            <a:srgbClr val="FF9933"/>
          </a:solidFill>
          <a:ln>
            <a:solidFill>
              <a:srgbClr val="ECA4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Smoke </a:t>
            </a:r>
            <a:r>
              <a:rPr kumimoji="1" lang="en-US" altLang="ja-JP" sz="14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Chedder</a:t>
            </a:r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Cheese</a:t>
            </a: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スモークチェダー　チーズ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2" name="角丸四角形 51"/>
          <p:cNvSpPr/>
          <p:nvPr/>
        </p:nvSpPr>
        <p:spPr>
          <a:xfrm>
            <a:off x="903729" y="7854740"/>
            <a:ext cx="2783093" cy="625064"/>
          </a:xfrm>
          <a:prstGeom prst="roundRect">
            <a:avLst/>
          </a:prstGeom>
          <a:solidFill>
            <a:srgbClr val="FF6600"/>
          </a:solidFill>
          <a:ln>
            <a:solidFill>
              <a:srgbClr val="ECA4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sz="1400" dirty="0" smtClean="0"/>
              <a:t>Colby Jack Cheese</a:t>
            </a:r>
          </a:p>
          <a:p>
            <a:r>
              <a:rPr kumimoji="1" lang="ja-JP" altLang="en-US" sz="1400" dirty="0" smtClean="0"/>
              <a:t>コルビー　ジャック　チーズ</a:t>
            </a:r>
            <a:endParaRPr kumimoji="1" lang="ja-JP" altLang="en-US" sz="1400" dirty="0"/>
          </a:p>
        </p:txBody>
      </p:sp>
      <p:sp>
        <p:nvSpPr>
          <p:cNvPr id="53" name="角丸四角形 52"/>
          <p:cNvSpPr/>
          <p:nvPr/>
        </p:nvSpPr>
        <p:spPr>
          <a:xfrm>
            <a:off x="901282" y="8567333"/>
            <a:ext cx="2785539" cy="63255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Habanero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Jack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cheese</a:t>
            </a: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ハバネロ　チーズ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ja-JP" altLang="en-US" dirty="0"/>
          </a:p>
        </p:txBody>
      </p:sp>
      <p:cxnSp>
        <p:nvCxnSpPr>
          <p:cNvPr id="13" name="直線コネクタ 12"/>
          <p:cNvCxnSpPr/>
          <p:nvPr/>
        </p:nvCxnSpPr>
        <p:spPr>
          <a:xfrm>
            <a:off x="79136" y="9415908"/>
            <a:ext cx="6638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3374443" y="5496972"/>
            <a:ext cx="2353887" cy="4154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2021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月発売予定</a:t>
            </a:r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カリフォルニアミルク協会公認　チーズ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="" xmlns:a16="http://schemas.microsoft.com/office/drawing/2014/main" id="{00000000-0008-0000-0000-00009F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51"/>
          <a:stretch/>
        </p:blipFill>
        <p:spPr bwMode="auto">
          <a:xfrm>
            <a:off x="3980909" y="7874572"/>
            <a:ext cx="881524" cy="65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図 54" descr="Habanero Jack">
            <a:extLst>
              <a:ext uri="{FF2B5EF4-FFF2-40B4-BE49-F238E27FC236}">
                <a16:creationId xmlns="" xmlns:a16="http://schemas.microsoft.com/office/drawing/2014/main" id="{00000000-0008-0000-0000-0000A1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909" y="8613113"/>
            <a:ext cx="816974" cy="55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/>
          <p:cNvSpPr/>
          <p:nvPr/>
        </p:nvSpPr>
        <p:spPr>
          <a:xfrm>
            <a:off x="3256742" y="6864577"/>
            <a:ext cx="342865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ヒッコリー？　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くるみ科の広葉樹 ピーカンナッツが取れる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木</a:t>
            </a:r>
            <a:endParaRPr lang="ja-JP" altLang="en-US" dirty="0"/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8754" y="7163534"/>
            <a:ext cx="958376" cy="623700"/>
          </a:xfrm>
          <a:prstGeom prst="rect">
            <a:avLst/>
          </a:prstGeom>
        </p:spPr>
      </p:pic>
      <p:sp>
        <p:nvSpPr>
          <p:cNvPr id="37" name="正方形/長方形 36"/>
          <p:cNvSpPr/>
          <p:nvPr/>
        </p:nvSpPr>
        <p:spPr>
          <a:xfrm>
            <a:off x="523537" y="568230"/>
            <a:ext cx="24395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川﨑宗則日本</a:t>
            </a:r>
            <a:r>
              <a:rPr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シリーズ</a:t>
            </a:r>
            <a:endParaRPr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徹底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解説</a:t>
            </a: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2020!</a:t>
            </a:r>
            <a:endParaRPr lang="ja-JP" altLang="en-US" sz="16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6" name="円/楕円 55"/>
          <p:cNvSpPr/>
          <p:nvPr/>
        </p:nvSpPr>
        <p:spPr>
          <a:xfrm>
            <a:off x="275663" y="229022"/>
            <a:ext cx="345025" cy="33561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ス</a:t>
            </a:r>
          </a:p>
        </p:txBody>
      </p:sp>
      <p:sp>
        <p:nvSpPr>
          <p:cNvPr id="65" name="円/楕円 64"/>
          <p:cNvSpPr/>
          <p:nvPr/>
        </p:nvSpPr>
        <p:spPr>
          <a:xfrm>
            <a:off x="728771" y="229022"/>
            <a:ext cx="345025" cy="33561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/>
              <a:t>ナ</a:t>
            </a:r>
            <a:endParaRPr kumimoji="1" lang="ja-JP" altLang="en-US" b="1" dirty="0"/>
          </a:p>
        </p:txBody>
      </p:sp>
      <p:sp>
        <p:nvSpPr>
          <p:cNvPr id="66" name="円/楕円 65"/>
          <p:cNvSpPr/>
          <p:nvPr/>
        </p:nvSpPr>
        <p:spPr>
          <a:xfrm>
            <a:off x="1189558" y="233455"/>
            <a:ext cx="345025" cy="33561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/>
              <a:t>ッ</a:t>
            </a:r>
            <a:endParaRPr kumimoji="1" lang="ja-JP" altLang="en-US" b="1" dirty="0"/>
          </a:p>
        </p:txBody>
      </p:sp>
      <p:sp>
        <p:nvSpPr>
          <p:cNvPr id="69" name="円/楕円 68"/>
          <p:cNvSpPr/>
          <p:nvPr/>
        </p:nvSpPr>
        <p:spPr>
          <a:xfrm>
            <a:off x="1622663" y="229021"/>
            <a:ext cx="345025" cy="33561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/>
              <a:t>ク</a:t>
            </a:r>
            <a:endParaRPr kumimoji="1" lang="ja-JP" altLang="en-US" b="1" dirty="0"/>
          </a:p>
        </p:txBody>
      </p:sp>
      <p:sp>
        <p:nvSpPr>
          <p:cNvPr id="70" name="円/楕円 69"/>
          <p:cNvSpPr/>
          <p:nvPr/>
        </p:nvSpPr>
        <p:spPr>
          <a:xfrm>
            <a:off x="2126118" y="229021"/>
            <a:ext cx="345025" cy="33561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/>
              <a:t>ム</a:t>
            </a:r>
            <a:endParaRPr kumimoji="1" lang="ja-JP" altLang="en-US" b="1" dirty="0"/>
          </a:p>
        </p:txBody>
      </p:sp>
      <p:sp>
        <p:nvSpPr>
          <p:cNvPr id="71" name="円/楕円 70"/>
          <p:cNvSpPr/>
          <p:nvPr/>
        </p:nvSpPr>
        <p:spPr>
          <a:xfrm>
            <a:off x="2588816" y="233455"/>
            <a:ext cx="345025" cy="33561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/>
              <a:t>ネ</a:t>
            </a:r>
            <a:endParaRPr kumimoji="1" lang="ja-JP" altLang="en-US" b="1" dirty="0"/>
          </a:p>
        </p:txBody>
      </p:sp>
      <p:sp>
        <p:nvSpPr>
          <p:cNvPr id="72" name="正方形/長方形 71"/>
          <p:cNvSpPr/>
          <p:nvPr/>
        </p:nvSpPr>
        <p:spPr>
          <a:xfrm>
            <a:off x="3884492" y="178367"/>
            <a:ext cx="22731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カリフォルニアチーズを</a:t>
            </a:r>
            <a:endParaRPr lang="en-US" altLang="ja-JP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ja-JP" alt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食べよう</a:t>
            </a:r>
            <a:r>
              <a:rPr lang="en-US" altLang="ja-JP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ja-JP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9" name="図 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7585" y="8640682"/>
            <a:ext cx="425444" cy="472637"/>
          </a:xfrm>
          <a:prstGeom prst="rect">
            <a:avLst/>
          </a:prstGeom>
        </p:spPr>
      </p:pic>
      <p:sp>
        <p:nvSpPr>
          <p:cNvPr id="60" name="テキスト ボックス 59"/>
          <p:cNvSpPr txBox="1"/>
          <p:nvPr/>
        </p:nvSpPr>
        <p:spPr>
          <a:xfrm>
            <a:off x="4497680" y="8646013"/>
            <a:ext cx="461665" cy="6036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激</a:t>
            </a:r>
            <a:r>
              <a:rPr kumimoji="1" lang="ja-JP" altLang="en-US" dirty="0" smtClean="0">
                <a:solidFill>
                  <a:srgbClr val="FF0000"/>
                </a:solidFill>
              </a:rPr>
              <a:t>辛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77" name="図 7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107" y="5483292"/>
            <a:ext cx="1201819" cy="665311"/>
          </a:xfrm>
          <a:prstGeom prst="rect">
            <a:avLst/>
          </a:prstGeom>
        </p:spPr>
      </p:pic>
      <p:sp>
        <p:nvSpPr>
          <p:cNvPr id="81" name="テキスト ボックス 80"/>
          <p:cNvSpPr txBox="1"/>
          <p:nvPr/>
        </p:nvSpPr>
        <p:spPr>
          <a:xfrm>
            <a:off x="2598284" y="6219853"/>
            <a:ext cx="4053535" cy="630942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　　　　　～ラズ☆ダズとは～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英語で</a:t>
            </a:r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[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バカ騒ぎ</a:t>
            </a:r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]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を意味する</a:t>
            </a:r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[Razzle Dazzle]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の略語です。</a:t>
            </a:r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つまり食べるだけでテンションが上がる、パーティチーズの決定版です。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83" name="図 8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0224" y="208250"/>
            <a:ext cx="721167" cy="399228"/>
          </a:xfrm>
          <a:prstGeom prst="rect">
            <a:avLst/>
          </a:prstGeom>
        </p:spPr>
      </p:pic>
      <p:sp>
        <p:nvSpPr>
          <p:cNvPr id="84" name="角丸四角形 83"/>
          <p:cNvSpPr/>
          <p:nvPr/>
        </p:nvSpPr>
        <p:spPr>
          <a:xfrm>
            <a:off x="5440765" y="8633563"/>
            <a:ext cx="1127680" cy="561933"/>
          </a:xfrm>
          <a:prstGeom prst="roundRect">
            <a:avLst/>
          </a:prstGeom>
          <a:noFill/>
          <a:ln>
            <a:solidFill>
              <a:srgbClr val="ECA4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強烈な刺激の　ハバネロが練り込まれています</a:t>
            </a:r>
            <a:endParaRPr kumimoji="1" lang="ja-JP" altLang="en-US" sz="105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87" name="図 86">
            <a:extLst>
              <a:ext uri="{FF2B5EF4-FFF2-40B4-BE49-F238E27FC236}">
                <a16:creationId xmlns="" xmlns:a16="http://schemas.microsoft.com/office/drawing/2014/main" id="{FF0C16DE-FD0B-43E8-9398-6ACF177F7D3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107" y="5445238"/>
            <a:ext cx="628222" cy="518966"/>
          </a:xfrm>
          <a:prstGeom prst="rect">
            <a:avLst/>
          </a:prstGeom>
        </p:spPr>
      </p:pic>
      <p:pic>
        <p:nvPicPr>
          <p:cNvPr id="86" name="Picture 2" descr="ソース画像を表示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4" y="212804"/>
            <a:ext cx="617001" cy="41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図 8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9477" y="5483292"/>
            <a:ext cx="1148559" cy="876110"/>
          </a:xfrm>
          <a:prstGeom prst="rect">
            <a:avLst/>
          </a:prstGeom>
        </p:spPr>
      </p:pic>
      <p:sp>
        <p:nvSpPr>
          <p:cNvPr id="91" name="タイトル 5">
            <a:extLst>
              <a:ext uri="{FF2B5EF4-FFF2-40B4-BE49-F238E27FC236}">
                <a16:creationId xmlns="" xmlns:a16="http://schemas.microsoft.com/office/drawing/2014/main" id="{713A1DB0-D774-4523-86EB-5CF6D1CB67F7}"/>
              </a:ext>
            </a:extLst>
          </p:cNvPr>
          <p:cNvSpPr txBox="1">
            <a:spLocks/>
          </p:cNvSpPr>
          <p:nvPr/>
        </p:nvSpPr>
        <p:spPr>
          <a:xfrm>
            <a:off x="608196" y="1119150"/>
            <a:ext cx="2677806" cy="72493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ja-JP" altLang="en-US" sz="2400" i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en-US" altLang="ja-JP" sz="2400" b="1" i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Happy</a:t>
            </a:r>
            <a:r>
              <a:rPr lang="ja-JP" altLang="en-US" sz="2400" b="1" i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2400" b="1" i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Cow</a:t>
            </a:r>
            <a:r>
              <a:rPr lang="ja-JP" altLang="en-US" sz="3600" kern="0" dirty="0" smtClean="0"/>
              <a:t>　</a:t>
            </a:r>
            <a:endParaRPr lang="ja-JP" altLang="en-US" sz="2400" i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="" xmlns:a16="http://schemas.microsoft.com/office/drawing/2014/main" id="{723A502C-2AEF-47AA-8D7B-924B3A18E9FE}"/>
              </a:ext>
            </a:extLst>
          </p:cNvPr>
          <p:cNvSpPr txBox="1"/>
          <p:nvPr/>
        </p:nvSpPr>
        <p:spPr>
          <a:xfrm>
            <a:off x="54551" y="4058352"/>
            <a:ext cx="61427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アメリカ西海岸にあるカリフォルニア州は、実は全米</a:t>
            </a:r>
            <a:r>
              <a:rPr lang="en-US" altLang="ja-JP" sz="12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No.1</a:t>
            </a:r>
            <a:r>
              <a:rPr lang="ja-JP" altLang="en-US" sz="12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の酪農王国</a:t>
            </a:r>
            <a:r>
              <a:rPr lang="ja-JP" altLang="en-US" sz="1200" dirty="0" smtClean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。</a:t>
            </a:r>
            <a:endParaRPr lang="en-US" altLang="ja-JP" sz="1200" dirty="0" smtClean="0">
              <a:effectLst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 smtClean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安全</a:t>
            </a:r>
            <a:r>
              <a:rPr lang="ja-JP" altLang="en-US" sz="12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で快適な環境の中、すこやかに育てられた「カリフォルニア </a:t>
            </a:r>
            <a:r>
              <a:rPr lang="ja-JP" altLang="en-US" sz="1200" dirty="0" smtClean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ハッピーカウ</a:t>
            </a:r>
            <a:r>
              <a:rPr lang="en-US" altLang="ja-JP" sz="1200" dirty="0" smtClean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]</a:t>
            </a:r>
          </a:p>
          <a:p>
            <a:r>
              <a:rPr lang="en-US" altLang="ja-JP" sz="1200" dirty="0" smtClean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12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カリフォルニアの幸せな牛</a:t>
            </a:r>
            <a:r>
              <a:rPr lang="en-US" altLang="ja-JP" sz="12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12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」のミルクで作られた</a:t>
            </a:r>
            <a:r>
              <a:rPr lang="ja-JP" altLang="en-US" sz="1200" dirty="0" smtClean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チーズ。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安心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で安全、環境に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も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配慮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したクリーンな牧場を次の世代につなぐため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、排出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ガス抑制・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ごみ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削減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など、エコに配慮しながら酪農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に取り組んで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います。 </a:t>
            </a:r>
          </a:p>
        </p:txBody>
      </p:sp>
      <p:pic>
        <p:nvPicPr>
          <p:cNvPr id="94" name="図 93">
            <a:extLst>
              <a:ext uri="{FF2B5EF4-FFF2-40B4-BE49-F238E27FC236}">
                <a16:creationId xmlns="" xmlns:a16="http://schemas.microsoft.com/office/drawing/2014/main" id="{4FEDEB6A-CA59-4D09-BD5F-9F223D98C33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40" y="1620156"/>
            <a:ext cx="2413000" cy="180974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6" name="テキスト ボックス 95">
            <a:extLst>
              <a:ext uri="{FF2B5EF4-FFF2-40B4-BE49-F238E27FC236}">
                <a16:creationId xmlns="" xmlns:a16="http://schemas.microsoft.com/office/drawing/2014/main" id="{156A2603-938D-4B00-891D-2B0416AF034E}"/>
              </a:ext>
            </a:extLst>
          </p:cNvPr>
          <p:cNvSpPr txBox="1"/>
          <p:nvPr/>
        </p:nvSpPr>
        <p:spPr>
          <a:xfrm>
            <a:off x="1387757" y="3543469"/>
            <a:ext cx="2042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カリフォルニアチーズとは･･･</a:t>
            </a:r>
          </a:p>
        </p:txBody>
      </p:sp>
      <p:pic>
        <p:nvPicPr>
          <p:cNvPr id="97" name="図 9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690" y="3882139"/>
            <a:ext cx="1897884" cy="1175057"/>
          </a:xfrm>
          <a:prstGeom prst="rect">
            <a:avLst/>
          </a:prstGeom>
        </p:spPr>
      </p:pic>
      <p:pic>
        <p:nvPicPr>
          <p:cNvPr id="98" name="図 9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531" y="4459007"/>
            <a:ext cx="568646" cy="568646"/>
          </a:xfrm>
          <a:prstGeom prst="rect">
            <a:avLst/>
          </a:prstGeom>
        </p:spPr>
      </p:pic>
      <p:sp>
        <p:nvSpPr>
          <p:cNvPr id="99" name="テキスト ボックス 98"/>
          <p:cNvSpPr txBox="1"/>
          <p:nvPr/>
        </p:nvSpPr>
        <p:spPr>
          <a:xfrm>
            <a:off x="4957926" y="3866910"/>
            <a:ext cx="2362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日本の</a:t>
            </a:r>
            <a:r>
              <a:rPr kumimoji="1"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1.1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倍の大きさ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296567" y="7260615"/>
            <a:ext cx="461665" cy="191153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99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  <a:cs typeface="Meiryo UI" panose="020B0604030504040204" pitchFamily="50" charset="-128"/>
              </a:rPr>
              <a:t>溶かしても</a:t>
            </a:r>
            <a:r>
              <a:rPr kumimoji="1" lang="ja-JP" altLang="en-US" dirty="0" smtClean="0">
                <a:solidFill>
                  <a:srgbClr val="FF99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  <a:cs typeface="Meiryo UI" panose="020B0604030504040204" pitchFamily="50" charset="-128"/>
              </a:rPr>
              <a:t>美味い</a:t>
            </a:r>
            <a:endParaRPr kumimoji="1" lang="ja-JP" altLang="en-US" dirty="0">
              <a:solidFill>
                <a:srgbClr val="FF99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3802395" y="765397"/>
            <a:ext cx="2977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i="1" dirty="0" smtClean="0"/>
              <a:t>発売記念・試供品提供企画</a:t>
            </a:r>
            <a:endParaRPr kumimoji="1" lang="ja-JP" altLang="en-US" sz="1600" i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021700" y="3247233"/>
            <a:ext cx="2566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Happy</a:t>
            </a:r>
            <a:r>
              <a:rPr kumimoji="1" lang="ja-JP" alt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kumimoji="1" lang="en-US" altLang="ja-JP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Come</a:t>
            </a:r>
            <a:endParaRPr kumimoji="1" lang="ja-JP" altLang="en-US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145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10674</TotalTime>
  <Words>165</Words>
  <Application>Microsoft Office PowerPoint</Application>
  <PresentationFormat>ユーザー設定</PresentationFormat>
  <Paragraphs>50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HGPｺﾞｼｯｸE</vt:lpstr>
      <vt:lpstr>Meiryo UI</vt:lpstr>
      <vt:lpstr>ＭＳ Ｐゴシック</vt:lpstr>
      <vt:lpstr>UD デジタル 教科書体 NK-B</vt:lpstr>
      <vt:lpstr>Arial</vt:lpstr>
      <vt:lpstr>Times New Roman</vt:lpstr>
      <vt:lpstr>Modèle par défaut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PC-09</dc:creator>
  <cp:lastModifiedBy>NOTEPC-01</cp:lastModifiedBy>
  <cp:revision>764</cp:revision>
  <cp:lastPrinted>2019-12-18T10:07:27Z</cp:lastPrinted>
  <dcterms:created xsi:type="dcterms:W3CDTF">2009-06-17T09:19:29Z</dcterms:created>
  <dcterms:modified xsi:type="dcterms:W3CDTF">2020-11-06T09:53:01Z</dcterms:modified>
</cp:coreProperties>
</file>