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</p:sldIdLst>
  <p:sldSz cx="6858000" cy="12599988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9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88" y="48"/>
      </p:cViewPr>
      <p:guideLst>
        <p:guide orient="horz" pos="396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062083"/>
            <a:ext cx="5829300" cy="438666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617911"/>
            <a:ext cx="5143500" cy="304208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859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567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70833"/>
            <a:ext cx="1478756" cy="1067790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70833"/>
            <a:ext cx="4350544" cy="1067790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9394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946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141251"/>
            <a:ext cx="5915025" cy="524124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432079"/>
            <a:ext cx="5915025" cy="27562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110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354163"/>
            <a:ext cx="2914650" cy="79945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354163"/>
            <a:ext cx="2914650" cy="79945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51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836"/>
            <a:ext cx="5915025" cy="243541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3088748"/>
            <a:ext cx="2901255" cy="15137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602496"/>
            <a:ext cx="2901255" cy="676957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3088748"/>
            <a:ext cx="2915543" cy="151374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602496"/>
            <a:ext cx="2915543" cy="676957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060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761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1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39999"/>
            <a:ext cx="2211884" cy="293999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814168"/>
            <a:ext cx="3471863" cy="89541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779996"/>
            <a:ext cx="2211884" cy="700291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663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39999"/>
            <a:ext cx="2211884" cy="293999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814168"/>
            <a:ext cx="3471863" cy="895415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779996"/>
            <a:ext cx="2211884" cy="700291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568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70836"/>
            <a:ext cx="5915025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354163"/>
            <a:ext cx="5915025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678325"/>
            <a:ext cx="1543050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C61A5-C964-4611-9927-45B805BE2F05}" type="datetimeFigureOut">
              <a:rPr kumimoji="1" lang="ja-JP" altLang="en-US" smtClean="0"/>
              <a:t>2021/10/19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678325"/>
            <a:ext cx="2314575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678325"/>
            <a:ext cx="1543050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B56E8-CD3E-411D-9650-2393B15036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503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線コネクタ 44"/>
          <p:cNvCxnSpPr>
            <a:stCxn id="22" idx="4"/>
            <a:endCxn id="24" idx="0"/>
          </p:cNvCxnSpPr>
          <p:nvPr/>
        </p:nvCxnSpPr>
        <p:spPr>
          <a:xfrm>
            <a:off x="3073116" y="7652954"/>
            <a:ext cx="0" cy="4732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5" idx="2"/>
            <a:endCxn id="39" idx="0"/>
          </p:cNvCxnSpPr>
          <p:nvPr/>
        </p:nvCxnSpPr>
        <p:spPr>
          <a:xfrm flipH="1">
            <a:off x="1123149" y="1842297"/>
            <a:ext cx="73923" cy="927802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フローチャート: 端子 4"/>
          <p:cNvSpPr/>
          <p:nvPr/>
        </p:nvSpPr>
        <p:spPr>
          <a:xfrm>
            <a:off x="362333" y="1466850"/>
            <a:ext cx="1669477" cy="375447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は　じ　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め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6" name="フローチャート: データ 5"/>
          <p:cNvSpPr/>
          <p:nvPr/>
        </p:nvSpPr>
        <p:spPr>
          <a:xfrm>
            <a:off x="395860" y="2283991"/>
            <a:ext cx="1669477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データを読む</a:t>
            </a:r>
          </a:p>
        </p:txBody>
      </p:sp>
      <p:sp>
        <p:nvSpPr>
          <p:cNvPr id="7" name="フローチャート: 処理 6"/>
          <p:cNvSpPr/>
          <p:nvPr/>
        </p:nvSpPr>
        <p:spPr>
          <a:xfrm>
            <a:off x="362333" y="3107328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Hcode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÷ 100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Eban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8" name="フローチャート: 判断 7"/>
          <p:cNvSpPr/>
          <p:nvPr/>
        </p:nvSpPr>
        <p:spPr>
          <a:xfrm>
            <a:off x="324056" y="6825733"/>
            <a:ext cx="1669477" cy="3726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データの終了</a:t>
            </a:r>
          </a:p>
        </p:txBody>
      </p:sp>
      <p:sp>
        <p:nvSpPr>
          <p:cNvPr id="9" name="フローチャート: 準備 8"/>
          <p:cNvSpPr/>
          <p:nvPr/>
        </p:nvSpPr>
        <p:spPr>
          <a:xfrm>
            <a:off x="273210" y="1877085"/>
            <a:ext cx="1936593" cy="372639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配列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Emi, 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にデータを記憶する</a:t>
            </a:r>
          </a:p>
        </p:txBody>
      </p:sp>
      <p:sp>
        <p:nvSpPr>
          <p:cNvPr id="10" name="片側の 2 つの角を切り取った四角形 9"/>
          <p:cNvSpPr/>
          <p:nvPr/>
        </p:nvSpPr>
        <p:spPr>
          <a:xfrm>
            <a:off x="362333" y="2700422"/>
            <a:ext cx="1669477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Flag = 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</a:p>
        </p:txBody>
      </p:sp>
      <p:sp>
        <p:nvSpPr>
          <p:cNvPr id="12" name="フローチャート: 処理 11"/>
          <p:cNvSpPr/>
          <p:nvPr/>
        </p:nvSpPr>
        <p:spPr>
          <a:xfrm>
            <a:off x="362333" y="3514234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b="1" dirty="0">
                <a:solidFill>
                  <a:sysClr val="windowText" lastClr="000000"/>
                </a:solidFill>
              </a:rPr>
              <a:t>( 1 )</a:t>
            </a:r>
            <a:endParaRPr lang="ja-JP" altLang="en-US" sz="900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フローチャート: 処理 12"/>
          <p:cNvSpPr/>
          <p:nvPr/>
        </p:nvSpPr>
        <p:spPr>
          <a:xfrm>
            <a:off x="362333" y="3930665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Ekei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4" name="片側の 2 つの角を切り取った四角形 13"/>
          <p:cNvSpPr/>
          <p:nvPr/>
        </p:nvSpPr>
        <p:spPr>
          <a:xfrm>
            <a:off x="362334" y="4347096"/>
            <a:ext cx="1669472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2</a:t>
            </a:r>
          </a:p>
          <a:p>
            <a:pPr algn="ctr">
              <a:lnSpc>
                <a:spcPts val="900"/>
              </a:lnSpc>
            </a:pPr>
            <a:r>
              <a:rPr lang="en-US" altLang="ja-JP" sz="850" dirty="0">
                <a:solidFill>
                  <a:sysClr val="windowText" lastClr="000000"/>
                </a:solidFill>
              </a:rPr>
              <a:t>Flag = 0 </a:t>
            </a:r>
            <a:r>
              <a:rPr lang="ja-JP" altLang="en-US" sz="850" dirty="0">
                <a:solidFill>
                  <a:sysClr val="windowText" lastClr="000000"/>
                </a:solidFill>
              </a:rPr>
              <a:t>かつ</a:t>
            </a:r>
            <a:r>
              <a:rPr lang="en-US" altLang="ja-JP" sz="85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850" dirty="0" err="1">
                <a:solidFill>
                  <a:sysClr val="windowText" lastClr="000000"/>
                </a:solidFill>
              </a:rPr>
              <a:t>Ehoz</a:t>
            </a:r>
            <a:r>
              <a:rPr lang="en-US" altLang="ja-JP" sz="850" dirty="0">
                <a:solidFill>
                  <a:sysClr val="windowText" lastClr="000000"/>
                </a:solidFill>
              </a:rPr>
              <a:t> = </a:t>
            </a:r>
            <a:r>
              <a:rPr lang="en-US" altLang="ja-JP" sz="850" dirty="0" err="1">
                <a:solidFill>
                  <a:sysClr val="windowText" lastClr="000000"/>
                </a:solidFill>
              </a:rPr>
              <a:t>Eban</a:t>
            </a:r>
            <a:r>
              <a:rPr lang="en-US" altLang="ja-JP" sz="85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850" dirty="0">
                <a:solidFill>
                  <a:sysClr val="windowText" lastClr="000000"/>
                </a:solidFill>
              </a:rPr>
              <a:t>の間</a:t>
            </a:r>
          </a:p>
        </p:txBody>
      </p:sp>
      <p:sp>
        <p:nvSpPr>
          <p:cNvPr id="15" name="フローチャート: 処理 14"/>
          <p:cNvSpPr/>
          <p:nvPr/>
        </p:nvSpPr>
        <p:spPr>
          <a:xfrm>
            <a:off x="362328" y="5564964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b="1" dirty="0">
                <a:solidFill>
                  <a:sysClr val="windowText" lastClr="000000"/>
                </a:solidFill>
              </a:rPr>
              <a:t>( 2 )</a:t>
            </a:r>
            <a:endParaRPr lang="ja-JP" altLang="en-US" sz="900" b="1" dirty="0">
              <a:solidFill>
                <a:sysClr val="windowText" lastClr="000000"/>
              </a:solidFill>
            </a:endParaRPr>
          </a:p>
        </p:txBody>
      </p:sp>
      <p:sp>
        <p:nvSpPr>
          <p:cNvPr id="16" name="フローチャート: 処理 15"/>
          <p:cNvSpPr/>
          <p:nvPr/>
        </p:nvSpPr>
        <p:spPr>
          <a:xfrm>
            <a:off x="362329" y="4752501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Hcode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–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Eban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× 100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Tban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7" name="フローチャート: 処理 16"/>
          <p:cNvSpPr/>
          <p:nvPr/>
        </p:nvSpPr>
        <p:spPr>
          <a:xfrm>
            <a:off x="362328" y="5161298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Tban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Thoz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8" name="片側の 2 つの角を切り取った四角形 17"/>
          <p:cNvSpPr/>
          <p:nvPr/>
        </p:nvSpPr>
        <p:spPr>
          <a:xfrm>
            <a:off x="362331" y="5963234"/>
            <a:ext cx="1669477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3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Flag = 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かつ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b="1" dirty="0">
                <a:solidFill>
                  <a:sysClr val="windowText" lastClr="000000"/>
                </a:solidFill>
              </a:rPr>
              <a:t>( 3 )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</a:p>
        </p:txBody>
      </p:sp>
      <p:sp>
        <p:nvSpPr>
          <p:cNvPr id="20" name="フローチャート: 処理 19"/>
          <p:cNvSpPr/>
          <p:nvPr/>
        </p:nvSpPr>
        <p:spPr>
          <a:xfrm>
            <a:off x="362330" y="6372031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Tkei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Huri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Tkei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1" name="フローチャート: 処理 20"/>
          <p:cNvSpPr/>
          <p:nvPr/>
        </p:nvSpPr>
        <p:spPr>
          <a:xfrm>
            <a:off x="390903" y="7280315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Flag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2" name="フローチャート: データ 21"/>
          <p:cNvSpPr/>
          <p:nvPr/>
        </p:nvSpPr>
        <p:spPr>
          <a:xfrm>
            <a:off x="2238377" y="7280315"/>
            <a:ext cx="1669477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データを読む</a:t>
            </a:r>
          </a:p>
        </p:txBody>
      </p:sp>
      <p:sp>
        <p:nvSpPr>
          <p:cNvPr id="23" name="フローチャート: 処理 22"/>
          <p:cNvSpPr/>
          <p:nvPr/>
        </p:nvSpPr>
        <p:spPr>
          <a:xfrm>
            <a:off x="2238377" y="7701780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Hcode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÷ 100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Eban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4" name="フローチャート: 処理 23"/>
          <p:cNvSpPr/>
          <p:nvPr/>
        </p:nvSpPr>
        <p:spPr>
          <a:xfrm>
            <a:off x="2238377" y="8126179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Hcode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–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Eban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× 100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Tban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27" name="グループ化 26"/>
          <p:cNvGrpSpPr/>
          <p:nvPr/>
        </p:nvGrpSpPr>
        <p:grpSpPr>
          <a:xfrm>
            <a:off x="301785" y="8655286"/>
            <a:ext cx="1669477" cy="372639"/>
            <a:chOff x="254157" y="8348681"/>
            <a:chExt cx="1669477" cy="353949"/>
          </a:xfrm>
        </p:grpSpPr>
        <p:sp>
          <p:nvSpPr>
            <p:cNvPr id="25" name="片側の 2 つの角を切り取った四角形 24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3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8" name="フローチャート: データ 27"/>
          <p:cNvSpPr/>
          <p:nvPr/>
        </p:nvSpPr>
        <p:spPr>
          <a:xfrm>
            <a:off x="273210" y="9479439"/>
            <a:ext cx="1669477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Tmei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Thoz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Tkei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を表示</a:t>
            </a:r>
          </a:p>
        </p:txBody>
      </p:sp>
      <p:grpSp>
        <p:nvGrpSpPr>
          <p:cNvPr id="29" name="グループ化 28"/>
          <p:cNvGrpSpPr/>
          <p:nvPr/>
        </p:nvGrpSpPr>
        <p:grpSpPr>
          <a:xfrm>
            <a:off x="257621" y="9882303"/>
            <a:ext cx="1669477" cy="372639"/>
            <a:chOff x="254157" y="8348681"/>
            <a:chExt cx="1669477" cy="353949"/>
          </a:xfrm>
        </p:grpSpPr>
        <p:sp>
          <p:nvSpPr>
            <p:cNvPr id="30" name="片側の 2 つの角を切り取った四角形 29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2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フローチャート: データ 34"/>
          <p:cNvSpPr/>
          <p:nvPr/>
        </p:nvSpPr>
        <p:spPr>
          <a:xfrm>
            <a:off x="259807" y="10295104"/>
            <a:ext cx="1669477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b="1" dirty="0">
                <a:solidFill>
                  <a:sysClr val="windowText" lastClr="000000"/>
                </a:solidFill>
              </a:rPr>
              <a:t>( 5 )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を表示</a:t>
            </a:r>
          </a:p>
        </p:txBody>
      </p:sp>
      <p:grpSp>
        <p:nvGrpSpPr>
          <p:cNvPr id="36" name="グループ化 35"/>
          <p:cNvGrpSpPr/>
          <p:nvPr/>
        </p:nvGrpSpPr>
        <p:grpSpPr>
          <a:xfrm>
            <a:off x="244218" y="10697968"/>
            <a:ext cx="1669477" cy="372639"/>
            <a:chOff x="254157" y="8348681"/>
            <a:chExt cx="1669477" cy="353949"/>
          </a:xfrm>
        </p:grpSpPr>
        <p:sp>
          <p:nvSpPr>
            <p:cNvPr id="37" name="片側の 2 つの角を切り取った四角形 36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1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9" name="フローチャート: 端子 38"/>
          <p:cNvSpPr/>
          <p:nvPr/>
        </p:nvSpPr>
        <p:spPr>
          <a:xfrm>
            <a:off x="288410" y="11120319"/>
            <a:ext cx="1669477" cy="375447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お　わ　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り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cxnSp>
        <p:nvCxnSpPr>
          <p:cNvPr id="49" name="カギ線コネクタ 48"/>
          <p:cNvCxnSpPr>
            <a:stCxn id="24" idx="2"/>
          </p:cNvCxnSpPr>
          <p:nvPr/>
        </p:nvCxnSpPr>
        <p:spPr>
          <a:xfrm rot="5400000">
            <a:off x="2123499" y="7600961"/>
            <a:ext cx="51760" cy="1847475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カギ線コネクタ 42"/>
          <p:cNvCxnSpPr>
            <a:stCxn id="8" idx="3"/>
            <a:endCxn id="22" idx="1"/>
          </p:cNvCxnSpPr>
          <p:nvPr/>
        </p:nvCxnSpPr>
        <p:spPr>
          <a:xfrm>
            <a:off x="1993533" y="7012053"/>
            <a:ext cx="1079583" cy="268262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フローチャート: 処理 39"/>
          <p:cNvSpPr/>
          <p:nvPr/>
        </p:nvSpPr>
        <p:spPr>
          <a:xfrm>
            <a:off x="301785" y="9058563"/>
            <a:ext cx="1669477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b="1" dirty="0">
                <a:solidFill>
                  <a:sysClr val="windowText" lastClr="000000"/>
                </a:solidFill>
              </a:rPr>
              <a:t>( 4 )</a:t>
            </a:r>
            <a:endParaRPr lang="ja-JP" altLang="en-US" sz="900" b="1" dirty="0">
              <a:solidFill>
                <a:sysClr val="windowText" lastClr="000000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623206" y="7042227"/>
            <a:ext cx="39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Yes</a:t>
            </a:r>
            <a:endParaRPr kumimoji="1" lang="ja-JP" altLang="en-US" sz="1200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054554" y="6777436"/>
            <a:ext cx="376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No</a:t>
            </a:r>
            <a:endParaRPr kumimoji="1" lang="ja-JP" altLang="en-US" sz="12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F5EB152-6052-4747-8631-D2FC5D3B0D2F}"/>
              </a:ext>
            </a:extLst>
          </p:cNvPr>
          <p:cNvSpPr txBox="1"/>
          <p:nvPr/>
        </p:nvSpPr>
        <p:spPr>
          <a:xfrm>
            <a:off x="614363" y="436320"/>
            <a:ext cx="16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P79</a:t>
            </a:r>
            <a:r>
              <a:rPr kumimoji="1" lang="ja-JP" altLang="en-US" dirty="0"/>
              <a:t>流れ図</a:t>
            </a:r>
          </a:p>
        </p:txBody>
      </p:sp>
    </p:spTree>
    <p:extLst>
      <p:ext uri="{BB962C8B-B14F-4D97-AF65-F5344CB8AC3E}">
        <p14:creationId xmlns:p14="http://schemas.microsoft.com/office/powerpoint/2010/main" val="50588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直線コネクタ 245"/>
          <p:cNvCxnSpPr>
            <a:stCxn id="247" idx="4"/>
            <a:endCxn id="239" idx="0"/>
          </p:cNvCxnSpPr>
          <p:nvPr/>
        </p:nvCxnSpPr>
        <p:spPr>
          <a:xfrm flipH="1">
            <a:off x="6373524" y="287317"/>
            <a:ext cx="30352" cy="57698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直線コネクタ 188"/>
          <p:cNvCxnSpPr>
            <a:stCxn id="146" idx="4"/>
            <a:endCxn id="243" idx="0"/>
          </p:cNvCxnSpPr>
          <p:nvPr/>
        </p:nvCxnSpPr>
        <p:spPr>
          <a:xfrm flipH="1">
            <a:off x="4408051" y="311584"/>
            <a:ext cx="1160" cy="485018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5" idx="2"/>
            <a:endCxn id="66" idx="0"/>
          </p:cNvCxnSpPr>
          <p:nvPr/>
        </p:nvCxnSpPr>
        <p:spPr>
          <a:xfrm>
            <a:off x="1191598" y="410335"/>
            <a:ext cx="4439" cy="118803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フローチャート: 端子 4"/>
          <p:cNvSpPr/>
          <p:nvPr/>
        </p:nvSpPr>
        <p:spPr>
          <a:xfrm>
            <a:off x="420265" y="34888"/>
            <a:ext cx="1542666" cy="375447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は　じ　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め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6" name="フローチャート: データ 5"/>
          <p:cNvSpPr/>
          <p:nvPr/>
        </p:nvSpPr>
        <p:spPr>
          <a:xfrm>
            <a:off x="420260" y="1277871"/>
            <a:ext cx="1542666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データを読む</a:t>
            </a:r>
          </a:p>
        </p:txBody>
      </p:sp>
      <p:sp>
        <p:nvSpPr>
          <p:cNvPr id="7" name="フローチャート: 処理 6"/>
          <p:cNvSpPr/>
          <p:nvPr/>
        </p:nvSpPr>
        <p:spPr>
          <a:xfrm>
            <a:off x="3662306" y="805414"/>
            <a:ext cx="1488343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“  ”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8" name="フローチャート: 判断 7"/>
          <p:cNvSpPr/>
          <p:nvPr/>
        </p:nvSpPr>
        <p:spPr>
          <a:xfrm>
            <a:off x="383303" y="4224838"/>
            <a:ext cx="1542666" cy="3726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9" name="フローチャート: 準備 8"/>
          <p:cNvSpPr/>
          <p:nvPr/>
        </p:nvSpPr>
        <p:spPr>
          <a:xfrm>
            <a:off x="323139" y="445123"/>
            <a:ext cx="1789492" cy="372639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配列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Kumei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Scr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Rkin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にデータを記憶する</a:t>
            </a:r>
          </a:p>
        </p:txBody>
      </p:sp>
      <p:sp>
        <p:nvSpPr>
          <p:cNvPr id="10" name="片側の 2 つの角を切り取った四角形 9"/>
          <p:cNvSpPr/>
          <p:nvPr/>
        </p:nvSpPr>
        <p:spPr>
          <a:xfrm>
            <a:off x="420260" y="871028"/>
            <a:ext cx="1542666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</a:t>
            </a:r>
          </a:p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データがある間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12" name="フローチャート: 処理 11"/>
          <p:cNvSpPr/>
          <p:nvPr/>
        </p:nvSpPr>
        <p:spPr>
          <a:xfrm>
            <a:off x="408312" y="1694386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4" name="片側の 2 つの角を切り取った四角形 13"/>
          <p:cNvSpPr/>
          <p:nvPr/>
        </p:nvSpPr>
        <p:spPr>
          <a:xfrm>
            <a:off x="421004" y="2103806"/>
            <a:ext cx="1542666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2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Iscr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≠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Scr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16" name="フローチャート: 処理 15"/>
          <p:cNvSpPr/>
          <p:nvPr/>
        </p:nvSpPr>
        <p:spPr>
          <a:xfrm>
            <a:off x="428498" y="3338848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Ku) + 1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Ku)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8" name="片側の 2 つの角を切り取った四角形 17"/>
          <p:cNvSpPr/>
          <p:nvPr/>
        </p:nvSpPr>
        <p:spPr>
          <a:xfrm>
            <a:off x="408312" y="6415126"/>
            <a:ext cx="1535034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3</a:t>
            </a:r>
          </a:p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❶　かつ 　❷　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21" name="フローチャート: 処理 20"/>
          <p:cNvSpPr/>
          <p:nvPr/>
        </p:nvSpPr>
        <p:spPr>
          <a:xfrm>
            <a:off x="420260" y="4670541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Rkin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Typ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Ku) - 600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Kin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3" name="フローチャート: 処理 22"/>
          <p:cNvSpPr/>
          <p:nvPr/>
        </p:nvSpPr>
        <p:spPr>
          <a:xfrm>
            <a:off x="428498" y="2504378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+ 1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27" name="グループ化 26"/>
          <p:cNvGrpSpPr/>
          <p:nvPr/>
        </p:nvGrpSpPr>
        <p:grpSpPr>
          <a:xfrm>
            <a:off x="434999" y="2926851"/>
            <a:ext cx="1542666" cy="372639"/>
            <a:chOff x="254157" y="8348681"/>
            <a:chExt cx="1669477" cy="353949"/>
          </a:xfrm>
        </p:grpSpPr>
        <p:sp>
          <p:nvSpPr>
            <p:cNvPr id="25" name="片側の 2 つの角を切り取った四角形 24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2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381972" y="11064084"/>
            <a:ext cx="1535034" cy="372639"/>
            <a:chOff x="254157" y="8348681"/>
            <a:chExt cx="1669477" cy="353949"/>
          </a:xfrm>
        </p:grpSpPr>
        <p:sp>
          <p:nvSpPr>
            <p:cNvPr id="30" name="片側の 2 つの角を切り取った四角形 29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5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49" name="カギ線コネクタ 48"/>
          <p:cNvCxnSpPr>
            <a:stCxn id="8" idx="3"/>
            <a:endCxn id="72" idx="0"/>
          </p:cNvCxnSpPr>
          <p:nvPr/>
        </p:nvCxnSpPr>
        <p:spPr>
          <a:xfrm>
            <a:off x="1925969" y="4411158"/>
            <a:ext cx="874857" cy="262967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テキスト ボックス 2"/>
          <p:cNvSpPr txBox="1"/>
          <p:nvPr/>
        </p:nvSpPr>
        <p:spPr>
          <a:xfrm>
            <a:off x="1606378" y="4432742"/>
            <a:ext cx="39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Yes</a:t>
            </a:r>
            <a:endParaRPr kumimoji="1" lang="ja-JP" altLang="en-US" sz="1200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044610" y="4193289"/>
            <a:ext cx="376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No</a:t>
            </a:r>
            <a:endParaRPr kumimoji="1" lang="ja-JP" altLang="en-US" sz="1200" dirty="0"/>
          </a:p>
        </p:txBody>
      </p:sp>
      <p:sp>
        <p:nvSpPr>
          <p:cNvPr id="71" name="正方形/長方形 70"/>
          <p:cNvSpPr/>
          <p:nvPr/>
        </p:nvSpPr>
        <p:spPr>
          <a:xfrm>
            <a:off x="629043" y="4278609"/>
            <a:ext cx="1114189" cy="209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Ji &gt;= 2000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72" name="フローチャート: 処理 71"/>
          <p:cNvSpPr/>
          <p:nvPr/>
        </p:nvSpPr>
        <p:spPr>
          <a:xfrm>
            <a:off x="2029493" y="4674125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Rkin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Typ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Ku)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Kin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78" name="フローチャート: 処理 77"/>
          <p:cNvSpPr/>
          <p:nvPr/>
        </p:nvSpPr>
        <p:spPr>
          <a:xfrm>
            <a:off x="416502" y="6021017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j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1889468" y="9913375"/>
            <a:ext cx="457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(</a:t>
            </a:r>
            <a:r>
              <a:rPr kumimoji="1" lang="ja-JP" altLang="en-US" sz="1000" dirty="0"/>
              <a:t>注</a:t>
            </a:r>
            <a:r>
              <a:rPr kumimoji="1" lang="en-US" altLang="ja-JP" sz="1000" dirty="0"/>
              <a:t>)</a:t>
            </a:r>
            <a:endParaRPr kumimoji="1" lang="ja-JP" altLang="en-US" sz="1000" dirty="0"/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2816086" y="6050738"/>
            <a:ext cx="273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※</a:t>
            </a:r>
            <a:r>
              <a:rPr kumimoji="1" lang="ja-JP" altLang="en-US" sz="1000" dirty="0"/>
              <a:t>　小数点以下切り捨て</a:t>
            </a:r>
            <a:endParaRPr kumimoji="1" lang="en-US" altLang="ja-JP" sz="1000" dirty="0"/>
          </a:p>
          <a:p>
            <a:r>
              <a:rPr lang="en-US" altLang="ja-JP" sz="1000" dirty="0"/>
              <a:t>(</a:t>
            </a:r>
            <a:r>
              <a:rPr lang="ja-JP" altLang="en-US" sz="1000" dirty="0"/>
              <a:t>注</a:t>
            </a:r>
            <a:r>
              <a:rPr lang="en-US" altLang="ja-JP" sz="1000" dirty="0"/>
              <a:t>)</a:t>
            </a:r>
            <a:r>
              <a:rPr lang="ja-JP" altLang="en-US" sz="1000" dirty="0"/>
              <a:t>　ここでの「</a:t>
            </a:r>
            <a:r>
              <a:rPr lang="en-US" altLang="ja-JP" sz="1000" dirty="0"/>
              <a:t>+</a:t>
            </a:r>
            <a:r>
              <a:rPr lang="ja-JP" altLang="en-US" sz="1000" dirty="0"/>
              <a:t>」は、文字列結合を意味する。</a:t>
            </a:r>
            <a:endParaRPr kumimoji="1" lang="ja-JP" altLang="en-US" sz="1000" dirty="0"/>
          </a:p>
        </p:txBody>
      </p:sp>
      <p:sp>
        <p:nvSpPr>
          <p:cNvPr id="104" name="フローチャート: 処理 103"/>
          <p:cNvSpPr/>
          <p:nvPr/>
        </p:nvSpPr>
        <p:spPr>
          <a:xfrm>
            <a:off x="436130" y="3739912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+ 1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cxnSp>
        <p:nvCxnSpPr>
          <p:cNvPr id="105" name="カギ線コネクタ 104"/>
          <p:cNvCxnSpPr>
            <a:stCxn id="72" idx="2"/>
          </p:cNvCxnSpPr>
          <p:nvPr/>
        </p:nvCxnSpPr>
        <p:spPr>
          <a:xfrm rot="5400000">
            <a:off x="1982551" y="4292149"/>
            <a:ext cx="63660" cy="1572891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" name="フローチャート: 処理 105"/>
          <p:cNvSpPr/>
          <p:nvPr/>
        </p:nvSpPr>
        <p:spPr>
          <a:xfrm>
            <a:off x="408870" y="5211783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( 1 )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08" name="フローチャート: 処理 107"/>
          <p:cNvSpPr/>
          <p:nvPr/>
        </p:nvSpPr>
        <p:spPr>
          <a:xfrm>
            <a:off x="416502" y="5612847"/>
            <a:ext cx="1542666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Rsyu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+ Kin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09" name="フローチャート: 判断 108"/>
          <p:cNvSpPr/>
          <p:nvPr/>
        </p:nvSpPr>
        <p:spPr>
          <a:xfrm>
            <a:off x="383302" y="7655788"/>
            <a:ext cx="1535034" cy="3726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10" name="フローチャート: 処理 109"/>
          <p:cNvSpPr/>
          <p:nvPr/>
        </p:nvSpPr>
        <p:spPr>
          <a:xfrm>
            <a:off x="420259" y="8101491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Ji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j)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cxnSp>
        <p:nvCxnSpPr>
          <p:cNvPr id="112" name="カギ線コネクタ 111"/>
          <p:cNvCxnSpPr>
            <a:stCxn id="109" idx="3"/>
          </p:cNvCxnSpPr>
          <p:nvPr/>
        </p:nvCxnSpPr>
        <p:spPr>
          <a:xfrm flipH="1">
            <a:off x="1286542" y="7842108"/>
            <a:ext cx="631794" cy="1126975"/>
          </a:xfrm>
          <a:prstGeom prst="bentConnector4">
            <a:avLst>
              <a:gd name="adj1" fmla="val -36183"/>
              <a:gd name="adj2" fmla="val 99511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テキスト ボックス 112"/>
          <p:cNvSpPr txBox="1"/>
          <p:nvPr/>
        </p:nvSpPr>
        <p:spPr>
          <a:xfrm>
            <a:off x="1606377" y="7863692"/>
            <a:ext cx="39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Yes</a:t>
            </a:r>
            <a:endParaRPr kumimoji="1" lang="ja-JP" altLang="en-US" sz="1200" dirty="0"/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1879681" y="7592867"/>
            <a:ext cx="376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No</a:t>
            </a:r>
            <a:endParaRPr kumimoji="1" lang="ja-JP" altLang="en-US" sz="1200" dirty="0"/>
          </a:p>
        </p:txBody>
      </p:sp>
      <p:sp>
        <p:nvSpPr>
          <p:cNvPr id="116" name="正方形/長方形 115"/>
          <p:cNvSpPr/>
          <p:nvPr/>
        </p:nvSpPr>
        <p:spPr>
          <a:xfrm>
            <a:off x="629044" y="7741767"/>
            <a:ext cx="1108677" cy="209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j)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≠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Ji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18" name="フローチャート: 処理 117"/>
          <p:cNvSpPr/>
          <p:nvPr/>
        </p:nvSpPr>
        <p:spPr>
          <a:xfrm>
            <a:off x="416502" y="8518318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+ 1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121" name="グループ化 120"/>
          <p:cNvGrpSpPr/>
          <p:nvPr/>
        </p:nvGrpSpPr>
        <p:grpSpPr>
          <a:xfrm>
            <a:off x="408066" y="7230029"/>
            <a:ext cx="1535034" cy="372639"/>
            <a:chOff x="-2063129" y="8574679"/>
            <a:chExt cx="1669477" cy="353949"/>
          </a:xfrm>
        </p:grpSpPr>
        <p:sp>
          <p:nvSpPr>
            <p:cNvPr id="122" name="片側の 2 つの角を切り取った四角形 121"/>
            <p:cNvSpPr/>
            <p:nvPr/>
          </p:nvSpPr>
          <p:spPr>
            <a:xfrm flipV="1">
              <a:off x="-2063129" y="8574679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正方形/長方形 122"/>
            <p:cNvSpPr/>
            <p:nvPr/>
          </p:nvSpPr>
          <p:spPr>
            <a:xfrm>
              <a:off x="-2047541" y="8629399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3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5" name="フローチャート: 処理 124"/>
          <p:cNvSpPr/>
          <p:nvPr/>
        </p:nvSpPr>
        <p:spPr>
          <a:xfrm>
            <a:off x="408634" y="6818992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+ 1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j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126" name="グループ化 125"/>
          <p:cNvGrpSpPr/>
          <p:nvPr/>
        </p:nvGrpSpPr>
        <p:grpSpPr>
          <a:xfrm>
            <a:off x="417119" y="9050168"/>
            <a:ext cx="1535034" cy="372639"/>
            <a:chOff x="-2063129" y="8574679"/>
            <a:chExt cx="1669477" cy="353949"/>
          </a:xfrm>
        </p:grpSpPr>
        <p:sp>
          <p:nvSpPr>
            <p:cNvPr id="127" name="片側の 2 つの角を切り取った四角形 126"/>
            <p:cNvSpPr/>
            <p:nvPr/>
          </p:nvSpPr>
          <p:spPr>
            <a:xfrm flipV="1">
              <a:off x="-2063129" y="8574679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5" name="正方形/長方形 134"/>
            <p:cNvSpPr/>
            <p:nvPr/>
          </p:nvSpPr>
          <p:spPr>
            <a:xfrm>
              <a:off x="-2047541" y="8629399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1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6" name="片側の 2 つの角を切り取った四角形 135"/>
          <p:cNvSpPr/>
          <p:nvPr/>
        </p:nvSpPr>
        <p:spPr>
          <a:xfrm>
            <a:off x="408493" y="9466995"/>
            <a:ext cx="1535034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4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137" name="フローチャート: 処理 136"/>
          <p:cNvSpPr/>
          <p:nvPr/>
        </p:nvSpPr>
        <p:spPr>
          <a:xfrm>
            <a:off x="401375" y="9869807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Scr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+ Str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Str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38" name="片側の 2 つの角を切り取った四角形 137"/>
          <p:cNvSpPr/>
          <p:nvPr/>
        </p:nvSpPr>
        <p:spPr>
          <a:xfrm>
            <a:off x="383302" y="10273619"/>
            <a:ext cx="1535034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5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4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139" name="フローチャート: 処理 138"/>
          <p:cNvSpPr/>
          <p:nvPr/>
        </p:nvSpPr>
        <p:spPr>
          <a:xfrm>
            <a:off x="381972" y="10664600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j) + ”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人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”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j) + “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円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”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141" name="グループ化 140"/>
          <p:cNvGrpSpPr/>
          <p:nvPr/>
        </p:nvGrpSpPr>
        <p:grpSpPr>
          <a:xfrm>
            <a:off x="381972" y="11860440"/>
            <a:ext cx="1535034" cy="372639"/>
            <a:chOff x="254157" y="8348681"/>
            <a:chExt cx="1669477" cy="353949"/>
          </a:xfrm>
        </p:grpSpPr>
        <p:sp>
          <p:nvSpPr>
            <p:cNvPr id="142" name="片側の 2 つの角を切り取った四角形 141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3" name="正方形/長方形 142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4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44" name="フローチャート: 処理 143"/>
          <p:cNvSpPr/>
          <p:nvPr/>
        </p:nvSpPr>
        <p:spPr>
          <a:xfrm>
            <a:off x="381972" y="11460956"/>
            <a:ext cx="153503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+ ”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人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”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+ “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円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”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66" name="フローチャート: 結合子 65"/>
          <p:cNvSpPr/>
          <p:nvPr/>
        </p:nvSpPr>
        <p:spPr>
          <a:xfrm>
            <a:off x="1070983" y="12290689"/>
            <a:ext cx="250107" cy="25010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ysClr val="windowText" lastClr="000000"/>
                </a:solidFill>
              </a:rPr>
              <a:t>A</a:t>
            </a:r>
            <a:endParaRPr kumimoji="1"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46" name="フローチャート: 結合子 145"/>
          <p:cNvSpPr/>
          <p:nvPr/>
        </p:nvSpPr>
        <p:spPr>
          <a:xfrm>
            <a:off x="4284157" y="61477"/>
            <a:ext cx="250107" cy="25010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ysClr val="windowText" lastClr="000000"/>
                </a:solidFill>
              </a:rPr>
              <a:t>A</a:t>
            </a:r>
            <a:endParaRPr kumimoji="1"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47" name="フローチャート: データ 146"/>
          <p:cNvSpPr/>
          <p:nvPr/>
        </p:nvSpPr>
        <p:spPr>
          <a:xfrm>
            <a:off x="3662306" y="389710"/>
            <a:ext cx="1488343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Str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を表示</a:t>
            </a:r>
          </a:p>
        </p:txBody>
      </p:sp>
      <p:sp>
        <p:nvSpPr>
          <p:cNvPr id="148" name="フローチャート: データ 147"/>
          <p:cNvSpPr/>
          <p:nvPr/>
        </p:nvSpPr>
        <p:spPr>
          <a:xfrm>
            <a:off x="3662306" y="1209290"/>
            <a:ext cx="1488343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800" dirty="0">
                <a:solidFill>
                  <a:sysClr val="windowText" lastClr="000000"/>
                </a:solidFill>
              </a:rPr>
              <a:t>キーボードから </a:t>
            </a:r>
            <a:r>
              <a:rPr lang="en-US" altLang="ja-JP" sz="800" dirty="0" err="1">
                <a:solidFill>
                  <a:sysClr val="windowText" lastClr="000000"/>
                </a:solidFill>
              </a:rPr>
              <a:t>Bcode</a:t>
            </a:r>
            <a:r>
              <a:rPr lang="en-US" altLang="ja-JP" sz="8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800" dirty="0">
                <a:solidFill>
                  <a:sysClr val="windowText" lastClr="000000"/>
                </a:solidFill>
              </a:rPr>
              <a:t>を入力</a:t>
            </a:r>
          </a:p>
        </p:txBody>
      </p:sp>
      <p:sp>
        <p:nvSpPr>
          <p:cNvPr id="149" name="片側の 2 つの角を切り取った四角形 148"/>
          <p:cNvSpPr/>
          <p:nvPr/>
        </p:nvSpPr>
        <p:spPr>
          <a:xfrm>
            <a:off x="3662306" y="1609606"/>
            <a:ext cx="1488343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6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150" name="フローチャート: 判断 149"/>
          <p:cNvSpPr/>
          <p:nvPr/>
        </p:nvSpPr>
        <p:spPr>
          <a:xfrm>
            <a:off x="3662306" y="2058629"/>
            <a:ext cx="1488343" cy="3726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51" name="フローチャート: 処理 150"/>
          <p:cNvSpPr/>
          <p:nvPr/>
        </p:nvSpPr>
        <p:spPr>
          <a:xfrm>
            <a:off x="3699263" y="2504332"/>
            <a:ext cx="1488343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Nsyu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Bcode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÷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Nhei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cxnSp>
        <p:nvCxnSpPr>
          <p:cNvPr id="152" name="カギ線コネクタ 151"/>
          <p:cNvCxnSpPr>
            <a:stCxn id="150" idx="3"/>
          </p:cNvCxnSpPr>
          <p:nvPr/>
        </p:nvCxnSpPr>
        <p:spPr>
          <a:xfrm flipH="1">
            <a:off x="4565546" y="2244949"/>
            <a:ext cx="585103" cy="1126975"/>
          </a:xfrm>
          <a:prstGeom prst="bentConnector4">
            <a:avLst>
              <a:gd name="adj1" fmla="val -61210"/>
              <a:gd name="adj2" fmla="val 100187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" name="テキスト ボックス 152"/>
          <p:cNvSpPr txBox="1"/>
          <p:nvPr/>
        </p:nvSpPr>
        <p:spPr>
          <a:xfrm>
            <a:off x="4885381" y="2266533"/>
            <a:ext cx="39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Yes</a:t>
            </a:r>
            <a:endParaRPr kumimoji="1" lang="ja-JP" altLang="en-US" sz="1200" dirty="0"/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5104780" y="2013050"/>
            <a:ext cx="376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No</a:t>
            </a:r>
            <a:endParaRPr kumimoji="1" lang="ja-JP" altLang="en-US" sz="1200" dirty="0"/>
          </a:p>
        </p:txBody>
      </p:sp>
      <p:sp>
        <p:nvSpPr>
          <p:cNvPr id="155" name="正方形/長方形 154"/>
          <p:cNvSpPr/>
          <p:nvPr/>
        </p:nvSpPr>
        <p:spPr>
          <a:xfrm>
            <a:off x="3908048" y="2144608"/>
            <a:ext cx="1074954" cy="209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≠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0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56" name="フローチャート: 処理 155"/>
          <p:cNvSpPr/>
          <p:nvPr/>
        </p:nvSpPr>
        <p:spPr>
          <a:xfrm>
            <a:off x="3695506" y="2921159"/>
            <a:ext cx="1488343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Rsyu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Bcode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÷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Rhei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157" name="グループ化 156"/>
          <p:cNvGrpSpPr/>
          <p:nvPr/>
        </p:nvGrpSpPr>
        <p:grpSpPr>
          <a:xfrm>
            <a:off x="3695506" y="3418920"/>
            <a:ext cx="1488343" cy="372639"/>
            <a:chOff x="254157" y="8348681"/>
            <a:chExt cx="1669477" cy="353949"/>
          </a:xfrm>
        </p:grpSpPr>
        <p:sp>
          <p:nvSpPr>
            <p:cNvPr id="158" name="片側の 2 つの角を切り取った四角形 157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正方形/長方形 158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6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60" name="片側の 2 つの角を切り取った四角形 159"/>
          <p:cNvSpPr/>
          <p:nvPr/>
        </p:nvSpPr>
        <p:spPr>
          <a:xfrm>
            <a:off x="3711561" y="3833972"/>
            <a:ext cx="1488343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7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161" name="グループ化 160"/>
          <p:cNvGrpSpPr/>
          <p:nvPr/>
        </p:nvGrpSpPr>
        <p:grpSpPr>
          <a:xfrm>
            <a:off x="3711561" y="4664076"/>
            <a:ext cx="1488343" cy="372639"/>
            <a:chOff x="254157" y="8348681"/>
            <a:chExt cx="1669477" cy="353949"/>
          </a:xfrm>
        </p:grpSpPr>
        <p:sp>
          <p:nvSpPr>
            <p:cNvPr id="162" name="片側の 2 つの角を切り取った四角形 161"/>
            <p:cNvSpPr/>
            <p:nvPr/>
          </p:nvSpPr>
          <p:spPr>
            <a:xfrm flipV="1">
              <a:off x="254157" y="8348681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3" name="正方形/長方形 162"/>
            <p:cNvSpPr/>
            <p:nvPr/>
          </p:nvSpPr>
          <p:spPr>
            <a:xfrm>
              <a:off x="269745" y="8403402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7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64" name="フローチャート: 処理 163"/>
          <p:cNvSpPr/>
          <p:nvPr/>
        </p:nvSpPr>
        <p:spPr>
          <a:xfrm>
            <a:off x="3711561" y="4249024"/>
            <a:ext cx="1488343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( 3 )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190" name="テキスト ボックス 189"/>
          <p:cNvSpPr txBox="1"/>
          <p:nvPr/>
        </p:nvSpPr>
        <p:spPr>
          <a:xfrm>
            <a:off x="85922" y="6499372"/>
            <a:ext cx="4440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/>
              <a:t>( 2 )</a:t>
            </a:r>
            <a:endParaRPr kumimoji="1" lang="ja-JP" altLang="en-US" sz="900" dirty="0"/>
          </a:p>
        </p:txBody>
      </p:sp>
      <p:sp>
        <p:nvSpPr>
          <p:cNvPr id="196" name="テキスト ボックス 195"/>
          <p:cNvSpPr txBox="1"/>
          <p:nvPr/>
        </p:nvSpPr>
        <p:spPr>
          <a:xfrm>
            <a:off x="1866129" y="10720442"/>
            <a:ext cx="457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(</a:t>
            </a:r>
            <a:r>
              <a:rPr kumimoji="1" lang="ja-JP" altLang="en-US" sz="1000" dirty="0"/>
              <a:t>注</a:t>
            </a:r>
            <a:r>
              <a:rPr kumimoji="1" lang="en-US" altLang="ja-JP" sz="1000" dirty="0"/>
              <a:t>)</a:t>
            </a:r>
            <a:endParaRPr kumimoji="1" lang="ja-JP" altLang="en-US" sz="1000" dirty="0"/>
          </a:p>
        </p:txBody>
      </p:sp>
      <p:sp>
        <p:nvSpPr>
          <p:cNvPr id="197" name="テキスト ボックス 196"/>
          <p:cNvSpPr txBox="1"/>
          <p:nvPr/>
        </p:nvSpPr>
        <p:spPr>
          <a:xfrm>
            <a:off x="1889468" y="11524164"/>
            <a:ext cx="457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(</a:t>
            </a:r>
            <a:r>
              <a:rPr kumimoji="1" lang="ja-JP" altLang="en-US" sz="1000" dirty="0"/>
              <a:t>注</a:t>
            </a:r>
            <a:r>
              <a:rPr kumimoji="1" lang="en-US" altLang="ja-JP" sz="1000" dirty="0"/>
              <a:t>)</a:t>
            </a:r>
            <a:endParaRPr kumimoji="1" lang="ja-JP" altLang="en-US" sz="1000" dirty="0"/>
          </a:p>
        </p:txBody>
      </p:sp>
      <p:sp>
        <p:nvSpPr>
          <p:cNvPr id="200" name="テキスト ボックス 199"/>
          <p:cNvSpPr txBox="1"/>
          <p:nvPr/>
        </p:nvSpPr>
        <p:spPr>
          <a:xfrm>
            <a:off x="5217227" y="2997958"/>
            <a:ext cx="2817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※</a:t>
            </a:r>
            <a:endParaRPr kumimoji="1" lang="ja-JP" altLang="en-US" sz="1000" dirty="0"/>
          </a:p>
        </p:txBody>
      </p:sp>
      <p:sp>
        <p:nvSpPr>
          <p:cNvPr id="217" name="片側の 2 つの角を切り取った四角形 216"/>
          <p:cNvSpPr/>
          <p:nvPr/>
        </p:nvSpPr>
        <p:spPr>
          <a:xfrm>
            <a:off x="5658273" y="363260"/>
            <a:ext cx="1488343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8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9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減らして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≧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218" name="片側の 2 つの角を切り取った四角形 217"/>
          <p:cNvSpPr/>
          <p:nvPr/>
        </p:nvSpPr>
        <p:spPr>
          <a:xfrm>
            <a:off x="5650949" y="769953"/>
            <a:ext cx="1492084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9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219" name="フローチャート: 判断 218"/>
          <p:cNvSpPr/>
          <p:nvPr/>
        </p:nvSpPr>
        <p:spPr>
          <a:xfrm>
            <a:off x="5643135" y="1226715"/>
            <a:ext cx="1492084" cy="372639"/>
          </a:xfrm>
          <a:prstGeom prst="flowChartDecis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20" name="フローチャート: 処理 219"/>
          <p:cNvSpPr/>
          <p:nvPr/>
        </p:nvSpPr>
        <p:spPr>
          <a:xfrm>
            <a:off x="5680092" y="1672418"/>
            <a:ext cx="149208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(j)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(0)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21" name="テキスト ボックス 220"/>
          <p:cNvSpPr txBox="1"/>
          <p:nvPr/>
        </p:nvSpPr>
        <p:spPr>
          <a:xfrm>
            <a:off x="6866210" y="1434619"/>
            <a:ext cx="398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Yes</a:t>
            </a:r>
            <a:endParaRPr kumimoji="1" lang="ja-JP" altLang="en-US" sz="1200" dirty="0"/>
          </a:p>
        </p:txBody>
      </p:sp>
      <p:sp>
        <p:nvSpPr>
          <p:cNvPr id="222" name="テキスト ボックス 221"/>
          <p:cNvSpPr txBox="1"/>
          <p:nvPr/>
        </p:nvSpPr>
        <p:spPr>
          <a:xfrm>
            <a:off x="7084274" y="1156611"/>
            <a:ext cx="376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No</a:t>
            </a:r>
            <a:endParaRPr kumimoji="1" lang="ja-JP" altLang="en-US" sz="1200" dirty="0"/>
          </a:p>
        </p:txBody>
      </p:sp>
      <p:sp>
        <p:nvSpPr>
          <p:cNvPr id="223" name="正方形/長方形 222"/>
          <p:cNvSpPr/>
          <p:nvPr/>
        </p:nvSpPr>
        <p:spPr>
          <a:xfrm>
            <a:off x="5886777" y="1321529"/>
            <a:ext cx="1077656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❶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&lt; 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❷</a:t>
            </a:r>
          </a:p>
        </p:txBody>
      </p:sp>
      <p:sp>
        <p:nvSpPr>
          <p:cNvPr id="224" name="フローチャート: 処理 223"/>
          <p:cNvSpPr/>
          <p:nvPr/>
        </p:nvSpPr>
        <p:spPr>
          <a:xfrm>
            <a:off x="5674228" y="2071928"/>
            <a:ext cx="149208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(j + 1)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(j)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sp>
        <p:nvSpPr>
          <p:cNvPr id="225" name="フローチャート: 処理 224"/>
          <p:cNvSpPr/>
          <p:nvPr/>
        </p:nvSpPr>
        <p:spPr>
          <a:xfrm>
            <a:off x="5674228" y="2468819"/>
            <a:ext cx="1492084" cy="372639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(0)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(j + 1)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226" name="グループ化 225"/>
          <p:cNvGrpSpPr/>
          <p:nvPr/>
        </p:nvGrpSpPr>
        <p:grpSpPr>
          <a:xfrm>
            <a:off x="5674228" y="3021612"/>
            <a:ext cx="1492084" cy="372639"/>
            <a:chOff x="-2063129" y="8574679"/>
            <a:chExt cx="1669477" cy="353949"/>
          </a:xfrm>
        </p:grpSpPr>
        <p:sp>
          <p:nvSpPr>
            <p:cNvPr id="227" name="片側の 2 つの角を切り取った四角形 226"/>
            <p:cNvSpPr/>
            <p:nvPr/>
          </p:nvSpPr>
          <p:spPr>
            <a:xfrm flipV="1">
              <a:off x="-2063129" y="8574679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8" name="正方形/長方形 227"/>
            <p:cNvSpPr/>
            <p:nvPr/>
          </p:nvSpPr>
          <p:spPr>
            <a:xfrm>
              <a:off x="-2047541" y="8629399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9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9" name="グループ化 228"/>
          <p:cNvGrpSpPr/>
          <p:nvPr/>
        </p:nvGrpSpPr>
        <p:grpSpPr>
          <a:xfrm>
            <a:off x="5690283" y="3429397"/>
            <a:ext cx="1492084" cy="372639"/>
            <a:chOff x="-2063129" y="8574679"/>
            <a:chExt cx="1669477" cy="353949"/>
          </a:xfrm>
        </p:grpSpPr>
        <p:sp>
          <p:nvSpPr>
            <p:cNvPr id="230" name="片側の 2 つの角を切り取った四角形 229"/>
            <p:cNvSpPr/>
            <p:nvPr/>
          </p:nvSpPr>
          <p:spPr>
            <a:xfrm flipV="1">
              <a:off x="-2063129" y="8574679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1" name="正方形/長方形 230"/>
            <p:cNvSpPr/>
            <p:nvPr/>
          </p:nvSpPr>
          <p:spPr>
            <a:xfrm>
              <a:off x="-2047541" y="8629399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8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2" name="片側の 2 つの角を切り取った四角形 231"/>
          <p:cNvSpPr/>
          <p:nvPr/>
        </p:nvSpPr>
        <p:spPr>
          <a:xfrm>
            <a:off x="5674228" y="3828314"/>
            <a:ext cx="1492084" cy="372639"/>
          </a:xfrm>
          <a:prstGeom prst="snip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ループ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10</a:t>
            </a:r>
          </a:p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は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から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 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ずつ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増やして</a:t>
            </a:r>
            <a:endParaRPr lang="en-US" altLang="ja-JP" sz="900" dirty="0">
              <a:solidFill>
                <a:sysClr val="windowText" lastClr="000000"/>
              </a:solidFill>
            </a:endParaRPr>
          </a:p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j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≦ 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10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の間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233" name="フローチャート: 処理 232"/>
          <p:cNvSpPr/>
          <p:nvPr/>
        </p:nvSpPr>
        <p:spPr>
          <a:xfrm>
            <a:off x="5674228" y="4234761"/>
            <a:ext cx="1492084" cy="555885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 err="1">
                <a:solidFill>
                  <a:sysClr val="windowText" lastClr="000000"/>
                </a:solidFill>
              </a:rPr>
              <a:t>Scr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))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Emei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))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Cnt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, 0))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Nhei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Rhei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Sagyo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(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i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) +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→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 </a:t>
            </a:r>
            <a:r>
              <a:rPr lang="en-US" altLang="ja-JP" sz="900" dirty="0" err="1">
                <a:solidFill>
                  <a:sysClr val="windowText" lastClr="000000"/>
                </a:solidFill>
              </a:rPr>
              <a:t>Str</a:t>
            </a:r>
            <a:endParaRPr lang="ja-JP" altLang="en-US" sz="900" dirty="0">
              <a:solidFill>
                <a:sysClr val="windowText" lastClr="000000"/>
              </a:solidFill>
            </a:endParaRPr>
          </a:p>
        </p:txBody>
      </p:sp>
      <p:grpSp>
        <p:nvGrpSpPr>
          <p:cNvPr id="234" name="グループ化 233"/>
          <p:cNvGrpSpPr/>
          <p:nvPr/>
        </p:nvGrpSpPr>
        <p:grpSpPr>
          <a:xfrm>
            <a:off x="5674228" y="4828971"/>
            <a:ext cx="1492084" cy="372639"/>
            <a:chOff x="-2063129" y="8574679"/>
            <a:chExt cx="1669477" cy="353949"/>
          </a:xfrm>
        </p:grpSpPr>
        <p:sp>
          <p:nvSpPr>
            <p:cNvPr id="235" name="片側の 2 つの角を切り取った四角形 234"/>
            <p:cNvSpPr/>
            <p:nvPr/>
          </p:nvSpPr>
          <p:spPr>
            <a:xfrm flipV="1">
              <a:off x="-2063129" y="8574679"/>
              <a:ext cx="1669477" cy="353949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900"/>
                </a:lnSpc>
              </a:pP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6" name="正方形/長方形 235"/>
            <p:cNvSpPr/>
            <p:nvPr/>
          </p:nvSpPr>
          <p:spPr>
            <a:xfrm>
              <a:off x="-2047541" y="8629399"/>
              <a:ext cx="1638300" cy="1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900"/>
                </a:lnSpc>
              </a:pPr>
              <a:r>
                <a:rPr lang="ja-JP" altLang="en-US" sz="900" dirty="0">
                  <a:solidFill>
                    <a:sysClr val="windowText" lastClr="000000"/>
                  </a:solidFill>
                </a:rPr>
                <a:t>ループ</a:t>
              </a:r>
              <a:r>
                <a:rPr lang="en-US" altLang="ja-JP" sz="900" dirty="0">
                  <a:solidFill>
                    <a:sysClr val="windowText" lastClr="000000"/>
                  </a:solidFill>
                </a:rPr>
                <a:t>10</a:t>
              </a:r>
              <a:endParaRPr lang="ja-JP" altLang="en-US" sz="9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7" name="フローチャート: データ 236"/>
          <p:cNvSpPr/>
          <p:nvPr/>
        </p:nvSpPr>
        <p:spPr>
          <a:xfrm>
            <a:off x="5674227" y="5237508"/>
            <a:ext cx="1492084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( 5 ) + “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の</a:t>
            </a:r>
            <a:r>
              <a:rPr lang="zh-TW" altLang="en-US" sz="900" dirty="0">
                <a:solidFill>
                  <a:sysClr val="windowText" lastClr="000000"/>
                </a:solidFill>
              </a:rPr>
              <a:t>映画上映成績分析結果</a:t>
            </a:r>
            <a:r>
              <a:rPr lang="en-US" altLang="ja-JP" sz="900" dirty="0">
                <a:solidFill>
                  <a:sysClr val="windowText" lastClr="000000"/>
                </a:solidFill>
              </a:rPr>
              <a:t>”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を表示</a:t>
            </a:r>
          </a:p>
        </p:txBody>
      </p:sp>
      <p:sp>
        <p:nvSpPr>
          <p:cNvPr id="238" name="フローチャート: データ 237"/>
          <p:cNvSpPr/>
          <p:nvPr/>
        </p:nvSpPr>
        <p:spPr>
          <a:xfrm>
            <a:off x="5621728" y="5640990"/>
            <a:ext cx="1492084" cy="372639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en-US" altLang="ja-JP" sz="900" dirty="0">
                <a:solidFill>
                  <a:sysClr val="windowText" lastClr="000000"/>
                </a:solidFill>
              </a:rPr>
              <a:t>Str </a:t>
            </a:r>
            <a:r>
              <a:rPr lang="ja-JP" altLang="en-US" sz="900" dirty="0">
                <a:solidFill>
                  <a:sysClr val="windowText" lastClr="000000"/>
                </a:solidFill>
              </a:rPr>
              <a:t>を表示</a:t>
            </a:r>
          </a:p>
        </p:txBody>
      </p:sp>
      <p:sp>
        <p:nvSpPr>
          <p:cNvPr id="239" name="フローチャート: 端子 238"/>
          <p:cNvSpPr/>
          <p:nvPr/>
        </p:nvSpPr>
        <p:spPr>
          <a:xfrm>
            <a:off x="5627482" y="6057147"/>
            <a:ext cx="1492084" cy="375447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900"/>
              </a:lnSpc>
            </a:pPr>
            <a:r>
              <a:rPr lang="ja-JP" altLang="en-US" sz="900" dirty="0">
                <a:solidFill>
                  <a:sysClr val="windowText" lastClr="000000"/>
                </a:solidFill>
              </a:rPr>
              <a:t>お　わ　</a:t>
            </a:r>
            <a:r>
              <a:rPr lang="ja-JP" altLang="en-US" sz="900" dirty="0" err="1">
                <a:solidFill>
                  <a:sysClr val="windowText" lastClr="000000"/>
                </a:solidFill>
              </a:rPr>
              <a:t>り</a:t>
            </a:r>
            <a:endParaRPr lang="en-US" altLang="ja-JP" sz="900" dirty="0">
              <a:solidFill>
                <a:sysClr val="windowText" lastClr="000000"/>
              </a:solidFill>
            </a:endParaRPr>
          </a:p>
        </p:txBody>
      </p:sp>
      <p:sp>
        <p:nvSpPr>
          <p:cNvPr id="240" name="テキスト ボックス 239"/>
          <p:cNvSpPr txBox="1"/>
          <p:nvPr/>
        </p:nvSpPr>
        <p:spPr>
          <a:xfrm>
            <a:off x="5333488" y="1300713"/>
            <a:ext cx="4440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00" dirty="0"/>
              <a:t>( 4 )</a:t>
            </a:r>
            <a:endParaRPr kumimoji="1" lang="ja-JP" altLang="en-US" sz="900" dirty="0"/>
          </a:p>
        </p:txBody>
      </p:sp>
      <p:cxnSp>
        <p:nvCxnSpPr>
          <p:cNvPr id="241" name="カギ線コネクタ 240"/>
          <p:cNvCxnSpPr>
            <a:stCxn id="219" idx="3"/>
          </p:cNvCxnSpPr>
          <p:nvPr/>
        </p:nvCxnSpPr>
        <p:spPr>
          <a:xfrm flipH="1">
            <a:off x="6514049" y="1413035"/>
            <a:ext cx="621170" cy="1500593"/>
          </a:xfrm>
          <a:prstGeom prst="bentConnector4">
            <a:avLst>
              <a:gd name="adj1" fmla="val -36802"/>
              <a:gd name="adj2" fmla="val 99879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2" name="テキスト ボックス 241"/>
          <p:cNvSpPr txBox="1"/>
          <p:nvPr/>
        </p:nvSpPr>
        <p:spPr>
          <a:xfrm>
            <a:off x="7205736" y="4396661"/>
            <a:ext cx="457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(</a:t>
            </a:r>
            <a:r>
              <a:rPr kumimoji="1" lang="ja-JP" altLang="en-US" sz="1000" dirty="0"/>
              <a:t>注</a:t>
            </a:r>
            <a:r>
              <a:rPr kumimoji="1" lang="en-US" altLang="ja-JP" sz="1000" dirty="0"/>
              <a:t>)</a:t>
            </a:r>
            <a:endParaRPr kumimoji="1" lang="ja-JP" altLang="en-US" sz="1000" dirty="0"/>
          </a:p>
        </p:txBody>
      </p:sp>
      <p:sp>
        <p:nvSpPr>
          <p:cNvPr id="243" name="フローチャート: 結合子 242"/>
          <p:cNvSpPr/>
          <p:nvPr/>
        </p:nvSpPr>
        <p:spPr>
          <a:xfrm>
            <a:off x="4282997" y="5161768"/>
            <a:ext cx="250107" cy="25010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ysClr val="windowText" lastClr="000000"/>
                </a:solidFill>
              </a:rPr>
              <a:t>B</a:t>
            </a:r>
            <a:endParaRPr kumimoji="1"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47" name="フローチャート: 結合子 246"/>
          <p:cNvSpPr/>
          <p:nvPr/>
        </p:nvSpPr>
        <p:spPr>
          <a:xfrm>
            <a:off x="6278822" y="37210"/>
            <a:ext cx="250107" cy="25010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ysClr val="windowText" lastClr="000000"/>
                </a:solidFill>
              </a:rPr>
              <a:t>B</a:t>
            </a:r>
            <a:endParaRPr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FADBC08F-354C-4925-92DB-D9006C721B7C}"/>
              </a:ext>
            </a:extLst>
          </p:cNvPr>
          <p:cNvSpPr txBox="1"/>
          <p:nvPr/>
        </p:nvSpPr>
        <p:spPr>
          <a:xfrm>
            <a:off x="2184401" y="117681"/>
            <a:ext cx="16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P83</a:t>
            </a:r>
            <a:r>
              <a:rPr kumimoji="1" lang="ja-JP" altLang="en-US" dirty="0"/>
              <a:t>流れ図</a:t>
            </a:r>
          </a:p>
        </p:txBody>
      </p:sp>
    </p:spTree>
    <p:extLst>
      <p:ext uri="{BB962C8B-B14F-4D97-AF65-F5344CB8AC3E}">
        <p14:creationId xmlns:p14="http://schemas.microsoft.com/office/powerpoint/2010/main" val="3218859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756</TotalTime>
  <Words>669</Words>
  <Application>Microsoft Office PowerPoint</Application>
  <PresentationFormat>ユーザー設定</PresentationFormat>
  <Paragraphs>125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HashimotoShohei</dc:creator>
  <cp:lastModifiedBy>若林 智実</cp:lastModifiedBy>
  <cp:revision>46</cp:revision>
  <dcterms:created xsi:type="dcterms:W3CDTF">2021-08-21T04:20:47Z</dcterms:created>
  <dcterms:modified xsi:type="dcterms:W3CDTF">2021-10-19T07:47:22Z</dcterms:modified>
</cp:coreProperties>
</file>