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「名ばかり産業医」は、もうやめにしませんか？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月額3万円から始める、会社を本気で強くする健康経営パートナー「Next Wellness」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6164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健康経営は、もはや経営戦略ツールである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1936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Next Wellnessは、福利厚生という枠組みを超えた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経営戦略ツール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である。従業員の健康を守ることが、企業の成長、採用力、そして収益性に直結することを証明する。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86322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まずは貴社の現状をお聞かせいただき、本サービスがどれほどのインパクトをもたらすか、具体的なシミュレーションをさせていただきたい。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844183"/>
            <a:ext cx="2947392" cy="623768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529" y="5844183"/>
            <a:ext cx="2267307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7035"/>
            <a:ext cx="85046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機能不全に陥った産業保健の現実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7279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50人以上の企業でも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92489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年に数回訪問するだけの形式的な対応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670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相談しにくい雰囲気で実質的な機能不全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092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従業員の健康課題が見過ごされている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27279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50人未満の企業では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7599521" y="392489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従業員の心身の不調は経営者の個人的対応に依存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3670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本人の自己責任に委ねられる状況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8092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貴重な人材の離職や生産性低下が静かに進行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50664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この「機能不全」に陥った産業保健の現状を、Next Wellnessは打破する。単なる相談窓口ではなく、データに基づいた予防と、経営課題に直結する実践的サポートを提供する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攻めの健康経営パートナー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である。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28668"/>
            <a:ext cx="105027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健康経営がもたらす3つの確実なリターン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4904423"/>
            <a:ext cx="33806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採用ブランディングの確立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394841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「健康経営優良法人」認定企業の平均株価は、TOPIXを上回るパフォーマンスを示す（経済産業省データ）。優秀で感度の高い人材から「選ばれる企業」になる。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見えないコストの削減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394841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従業員の不調サインを見逃すことによる損失は、1人あたり年間100万円以上。月額数万円の投資で、この「見えないが確実に存在するコスト」を可視化・削減する。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DEBE3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4904423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法的リスクの抜本的対策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394841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「何もしていなかった」では済まされない時代。定期的な働きかけと記録、専門家による助言という「客観的な証拠」が、万一の法的リスクから貴社を守る強力な盾となる。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7097"/>
            <a:ext cx="130348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消極的な経費ではなく、積極的な利益改善策である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41188"/>
            <a:ext cx="4885015" cy="35960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812852"/>
            <a:ext cx="442210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投資家と社会が証明する価値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39828" y="346495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「従業員の健康に投資する企業＝持続的に成長する企業」という評価は、もはや社会の共通認識となっている。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439483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プレゼンティーズムによる生産性低下、周囲の従業員への悪影響など、見えないコストは確実に経営を蝕んでいる。健康経営への投資は、この損失を防ぎ、企業価値を高める戦略的な意思決定である。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9926"/>
            <a:ext cx="91867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Next Wellnessの3つの独自サービス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723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827377"/>
            <a:ext cx="4196358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001685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可視化：組織の健康診断レポート『ウェルネス・スコア』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846433"/>
            <a:ext cx="4196358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の相談内容や勤怠データを統計的に分析し、ストレス要因、エンゲージメント、離職予備軍の兆候などをスコア化。「貴社の健康課題は『人間関係』です。来期はコミュニケーション研修の実施を推奨します」といった、具体的で実行可能な改善アクションプランまでをセットで年1回提供する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4723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827377"/>
            <a:ext cx="4196358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9" name="Text 7"/>
          <p:cNvSpPr/>
          <p:nvPr/>
        </p:nvSpPr>
        <p:spPr>
          <a:xfrm>
            <a:off x="5216962" y="3001685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実践：『復職支援プログラム』で完全サポート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16962" y="3846433"/>
            <a:ext cx="4196358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メンタル不調による休職者が出た場合、産業医、本人、人事、上司の四者間で連携し、復職プランの作成から試し出勤のサポート、復帰後のフォローアップまでを一貫支援。デリケートな復職プロセスを専門家にアウトソースし、人事担当者の負担を大幅に軽減する。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4723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2827377"/>
            <a:ext cx="4196358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3" name="Text 11"/>
          <p:cNvSpPr/>
          <p:nvPr/>
        </p:nvSpPr>
        <p:spPr>
          <a:xfrm>
            <a:off x="9640133" y="3001685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収益化：『健康経営関連・助成金』申請サポート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40133" y="3846433"/>
            <a:ext cx="4196358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働き方改革推進支援助成金や人材確保等支援助成金など、国から支給される助成金の複雑な申請プロセスを、提携の社会保険労務士と共にサポート。サービスの利用料を上回る助成金を受給できる可能性もあり、実質的なコスト負担なく健康経営を実現する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902" y="610314"/>
            <a:ext cx="7594997" cy="138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データドリブンな組織改善を実現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02" y="2325172"/>
            <a:ext cx="1106448" cy="13276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8568" y="2546390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データ収集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588568" y="3024783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相談内容・勤怠データの統計分析（個人情報完全秘匿）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02" y="3652838"/>
            <a:ext cx="1106448" cy="13276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8568" y="3874056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スコア化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588568" y="4352449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ストレス要因・エンゲージメント・離職リスクを可視化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02" y="4980503"/>
            <a:ext cx="1106448" cy="13276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88568" y="5201722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アクション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588568" y="5680115"/>
            <a:ext cx="6267331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具体的で実行可能な改善プランの提示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6260902" y="6557010"/>
            <a:ext cx="7594997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勘と経験に頼らない、エビデンスに基づいた組織改善が可能となる。貴社の健康課題を数値で把握し、優先順位をつけた戦略的な対策を講じることができる。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1786592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料金プラン：企業規模に応じた最適なサポート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85813" y="1768078"/>
            <a:ext cx="4203263" cy="5844540"/>
          </a:xfrm>
          <a:prstGeom prst="roundRect">
            <a:avLst>
              <a:gd name="adj" fmla="val 801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293" y="1798558"/>
            <a:ext cx="4142303" cy="673537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9030" y="1966913"/>
            <a:ext cx="336709" cy="33670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0725" y="2696527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スタータープラン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40725" y="3181945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月額 ¥20,000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（税別）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40725" y="3675817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対象：～15名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0725" y="4169688"/>
            <a:ext cx="3693438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従業員相談（チャット＋月1回面談）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40725" y="4966692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経営者・人事相談（月1回/30分）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40725" y="5404485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健康情報コンテンツ提供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5213509" y="1768078"/>
            <a:ext cx="4203263" cy="5844540"/>
          </a:xfrm>
          <a:prstGeom prst="roundRect">
            <a:avLst>
              <a:gd name="adj" fmla="val 801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243989" y="1798558"/>
            <a:ext cx="4142303" cy="673537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727" y="1924764"/>
            <a:ext cx="336709" cy="421005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468422" y="2696527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ベーシックプラン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5468422" y="3181945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月額 ¥30,000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（税別）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5468422" y="3675817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対象：～29名</a:t>
            </a:r>
            <a:endParaRPr lang="en-US" sz="1750" dirty="0"/>
          </a:p>
        </p:txBody>
      </p:sp>
      <p:sp>
        <p:nvSpPr>
          <p:cNvPr id="18" name="Text 14"/>
          <p:cNvSpPr/>
          <p:nvPr/>
        </p:nvSpPr>
        <p:spPr>
          <a:xfrm>
            <a:off x="5468422" y="4169688"/>
            <a:ext cx="3693438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従業員相談（チャット＋月2回面談）※人事を介さず直接・匿名相談可能</a:t>
            </a:r>
            <a:endParaRPr lang="en-US" sz="1750" dirty="0"/>
          </a:p>
        </p:txBody>
      </p:sp>
      <p:sp>
        <p:nvSpPr>
          <p:cNvPr id="19" name="Text 15"/>
          <p:cNvSpPr/>
          <p:nvPr/>
        </p:nvSpPr>
        <p:spPr>
          <a:xfrm>
            <a:off x="5468422" y="5325904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経営者・人事相談（月1回/30分）</a:t>
            </a:r>
            <a:endParaRPr lang="en-US" sz="1750" dirty="0"/>
          </a:p>
        </p:txBody>
      </p:sp>
      <p:sp>
        <p:nvSpPr>
          <p:cNvPr id="20" name="Text 16"/>
          <p:cNvSpPr/>
          <p:nvPr/>
        </p:nvSpPr>
        <p:spPr>
          <a:xfrm>
            <a:off x="5468422" y="5763697"/>
            <a:ext cx="3693438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健康情報コンテンツ提供</a:t>
            </a:r>
            <a:endParaRPr lang="en-US" sz="1750" dirty="0"/>
          </a:p>
        </p:txBody>
      </p:sp>
      <p:sp>
        <p:nvSpPr>
          <p:cNvPr id="21" name="Shape 17"/>
          <p:cNvSpPr/>
          <p:nvPr/>
        </p:nvSpPr>
        <p:spPr>
          <a:xfrm>
            <a:off x="9641205" y="1768078"/>
            <a:ext cx="4203383" cy="5844540"/>
          </a:xfrm>
          <a:prstGeom prst="roundRect">
            <a:avLst>
              <a:gd name="adj" fmla="val 801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9671685" y="1798558"/>
            <a:ext cx="4142423" cy="673537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2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542" y="1924764"/>
            <a:ext cx="336709" cy="421005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9896118" y="2696527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プレミアムプラン</a:t>
            </a:r>
            <a:endParaRPr lang="en-US" sz="2200" dirty="0"/>
          </a:p>
        </p:txBody>
      </p:sp>
      <p:sp>
        <p:nvSpPr>
          <p:cNvPr id="25" name="Text 20"/>
          <p:cNvSpPr/>
          <p:nvPr/>
        </p:nvSpPr>
        <p:spPr>
          <a:xfrm>
            <a:off x="9896118" y="3181945"/>
            <a:ext cx="3693557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月額 ¥55,000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（税別）</a:t>
            </a:r>
            <a:endParaRPr lang="en-US" sz="1750" dirty="0"/>
          </a:p>
        </p:txBody>
      </p:sp>
      <p:sp>
        <p:nvSpPr>
          <p:cNvPr id="26" name="Text 21"/>
          <p:cNvSpPr/>
          <p:nvPr/>
        </p:nvSpPr>
        <p:spPr>
          <a:xfrm>
            <a:off x="9896118" y="3675817"/>
            <a:ext cx="3693557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対象：～49名</a:t>
            </a:r>
            <a:endParaRPr lang="en-US" sz="1750" dirty="0"/>
          </a:p>
        </p:txBody>
      </p:sp>
      <p:sp>
        <p:nvSpPr>
          <p:cNvPr id="27" name="Text 22"/>
          <p:cNvSpPr/>
          <p:nvPr/>
        </p:nvSpPr>
        <p:spPr>
          <a:xfrm>
            <a:off x="9896118" y="4169688"/>
            <a:ext cx="3693557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従業員相談（チャット＋月5回面談）※直接・匿名相談可能</a:t>
            </a:r>
            <a:endParaRPr lang="en-US" sz="1750" dirty="0"/>
          </a:p>
        </p:txBody>
      </p:sp>
      <p:sp>
        <p:nvSpPr>
          <p:cNvPr id="28" name="Text 23"/>
          <p:cNvSpPr/>
          <p:nvPr/>
        </p:nvSpPr>
        <p:spPr>
          <a:xfrm>
            <a:off x="9896118" y="4966692"/>
            <a:ext cx="3693557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経営者・人事相談（月1回/50分）</a:t>
            </a:r>
            <a:endParaRPr lang="en-US" sz="1750" dirty="0"/>
          </a:p>
        </p:txBody>
      </p:sp>
      <p:sp>
        <p:nvSpPr>
          <p:cNvPr id="29" name="Text 24"/>
          <p:cNvSpPr/>
          <p:nvPr/>
        </p:nvSpPr>
        <p:spPr>
          <a:xfrm>
            <a:off x="9896118" y="5404485"/>
            <a:ext cx="3693557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『ウェルネス・スコア』年1回提供</a:t>
            </a:r>
            <a:endParaRPr lang="en-US" sz="1750" dirty="0"/>
          </a:p>
        </p:txBody>
      </p:sp>
      <p:sp>
        <p:nvSpPr>
          <p:cNvPr id="30" name="Text 25"/>
          <p:cNvSpPr/>
          <p:nvPr/>
        </p:nvSpPr>
        <p:spPr>
          <a:xfrm>
            <a:off x="9896118" y="6201489"/>
            <a:ext cx="3693557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『復職支援プログラム』年1案件まで基本料金内</a:t>
            </a:r>
            <a:endParaRPr lang="en-US" sz="1750" dirty="0"/>
          </a:p>
        </p:txBody>
      </p:sp>
      <p:sp>
        <p:nvSpPr>
          <p:cNvPr id="31" name="Text 26"/>
          <p:cNvSpPr/>
          <p:nvPr/>
        </p:nvSpPr>
        <p:spPr>
          <a:xfrm>
            <a:off x="9896118" y="6998494"/>
            <a:ext cx="3693557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助成金申請サポート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777954"/>
            <a:ext cx="7608808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プレミアムプランの圧倒的な価値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7596" y="2477572"/>
            <a:ext cx="3694748" cy="2728198"/>
          </a:xfrm>
          <a:prstGeom prst="roundRect">
            <a:avLst>
              <a:gd name="adj" fmla="val 1206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7389" y="2727365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組織の健康を数値化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17389" y="3201591"/>
            <a:ext cx="3195161" cy="1754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年1回提供される『ウェルネス・スコア』により、従業員の健康状態やエンゲージメントレベルを客観的に把握。経営判断に活用できる貴重なデータとなる。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1657" y="2477572"/>
            <a:ext cx="3694748" cy="2728198"/>
          </a:xfrm>
          <a:prstGeom prst="roundRect">
            <a:avLst>
              <a:gd name="adj" fmla="val 1206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31450" y="2727365"/>
            <a:ext cx="3015020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復職プロセスの完全支援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31450" y="3201591"/>
            <a:ext cx="3195161" cy="1754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最も対応が難しい復職プロセスを、年1案件まで基本料金内で完全サポート。再発・再休職のリスクを最小限に抑え、人事担当者の負担も大幅に軽減する。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7596" y="5425083"/>
            <a:ext cx="7608808" cy="2026444"/>
          </a:xfrm>
          <a:prstGeom prst="roundRect">
            <a:avLst>
              <a:gd name="adj" fmla="val 1623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17389" y="5674876"/>
            <a:ext cx="3015020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助成金で実質負担ゼロも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017389" y="6149102"/>
            <a:ext cx="7109222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専門家による助成金申請サポートにより、サービス利用料を上回る助成金を受給できる可能性がある。健康経営への投資が、実質的なコスト負担なく実現する。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4267"/>
            <a:ext cx="7715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Next Wellnessが選ばれる理由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08359"/>
            <a:ext cx="6244709" cy="459224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99521" y="210835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8336637" y="2186226"/>
            <a:ext cx="42449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従業員が直接・匿名で相談できる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36637" y="2767370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人事を介さない相談体制により、本当の課題が早期に可視化される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599521" y="394680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8336637" y="4024670"/>
            <a:ext cx="45340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経営課題に直結する実践的サポート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336637" y="4605814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単なる相談窓口ではなく、組織改善につながる具体的なアクションを提供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599521" y="57852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1" name="Text 8"/>
          <p:cNvSpPr/>
          <p:nvPr/>
        </p:nvSpPr>
        <p:spPr>
          <a:xfrm>
            <a:off x="8336637" y="5863114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法的リスクから企業を守る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336637" y="6444258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専門家による定期的な働きかけと記録が、安全配慮義務の証拠となる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2025-10-15T04:38:06Z</dcterms:created>
  <dcterms:modified xsi:type="dcterms:W3CDTF">2025-10-15T04:38:06Z</dcterms:modified>
</cp:coreProperties>
</file>