
<file path=[Content_Types].xml><?xml version="1.0" encoding="utf-8"?>
<Types xmlns="http://schemas.openxmlformats.org/package/2006/content-types"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7.jpg" ContentType="image/jpeg"/>
  <Override PartName="/ppt/media/image11.jpg" ContentType="image/jpeg"/>
  <Override PartName="/ppt/media/image13.jpg" ContentType="image/jpeg"/>
  <Override PartName="/ppt/media/image16.jpg" ContentType="image/jpeg"/>
  <Override PartName="/ppt/media/image62.jpg" ContentType="image/jpg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58" r:id="rId3"/>
    <p:sldId id="256" r:id="rId4"/>
    <p:sldId id="263" r:id="rId5"/>
    <p:sldId id="261" r:id="rId6"/>
    <p:sldId id="262" r:id="rId7"/>
    <p:sldId id="259" r:id="rId8"/>
    <p:sldId id="260" r:id="rId9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5A7E"/>
    <a:srgbClr val="314F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DF1BC1-1A17-482F-81BB-C231453A62BF}" v="1" dt="2023-03-11T03:12:48.3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19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74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bota Daisuke" userId="a810ddaa9122b7ef" providerId="LiveId" clId="{CDDF1BC1-1A17-482F-81BB-C231453A62BF}"/>
    <pc:docChg chg="undo custSel modSld">
      <pc:chgData name="Kubota Daisuke" userId="a810ddaa9122b7ef" providerId="LiveId" clId="{CDDF1BC1-1A17-482F-81BB-C231453A62BF}" dt="2023-03-16T11:00:36.750" v="756" actId="1076"/>
      <pc:docMkLst>
        <pc:docMk/>
      </pc:docMkLst>
      <pc:sldChg chg="modSp mod">
        <pc:chgData name="Kubota Daisuke" userId="a810ddaa9122b7ef" providerId="LiveId" clId="{CDDF1BC1-1A17-482F-81BB-C231453A62BF}" dt="2023-03-16T11:00:36.750" v="756" actId="1076"/>
        <pc:sldMkLst>
          <pc:docMk/>
          <pc:sldMk cId="0" sldId="258"/>
        </pc:sldMkLst>
        <pc:picChg chg="mod">
          <ac:chgData name="Kubota Daisuke" userId="a810ddaa9122b7ef" providerId="LiveId" clId="{CDDF1BC1-1A17-482F-81BB-C231453A62BF}" dt="2023-03-16T11:00:36.750" v="756" actId="1076"/>
          <ac:picMkLst>
            <pc:docMk/>
            <pc:sldMk cId="0" sldId="258"/>
            <ac:picMk id="13" creationId="{00000000-0000-0000-0000-000000000000}"/>
          </ac:picMkLst>
        </pc:picChg>
      </pc:sldChg>
      <pc:sldChg chg="addSp modSp mod">
        <pc:chgData name="Kubota Daisuke" userId="a810ddaa9122b7ef" providerId="LiveId" clId="{CDDF1BC1-1A17-482F-81BB-C231453A62BF}" dt="2023-03-16T08:53:14.979" v="708" actId="1038"/>
        <pc:sldMkLst>
          <pc:docMk/>
          <pc:sldMk cId="206080532" sldId="261"/>
        </pc:sldMkLst>
        <pc:spChg chg="mod ord">
          <ac:chgData name="Kubota Daisuke" userId="a810ddaa9122b7ef" providerId="LiveId" clId="{CDDF1BC1-1A17-482F-81BB-C231453A62BF}" dt="2023-03-16T08:49:30.146" v="568" actId="166"/>
          <ac:spMkLst>
            <pc:docMk/>
            <pc:sldMk cId="206080532" sldId="261"/>
            <ac:spMk id="5" creationId="{0555E93D-406A-712D-AA20-7DE24CB9A9D6}"/>
          </ac:spMkLst>
        </pc:spChg>
        <pc:spChg chg="mod ord">
          <ac:chgData name="Kubota Daisuke" userId="a810ddaa9122b7ef" providerId="LiveId" clId="{CDDF1BC1-1A17-482F-81BB-C231453A62BF}" dt="2023-03-16T08:51:48.313" v="586" actId="207"/>
          <ac:spMkLst>
            <pc:docMk/>
            <pc:sldMk cId="206080532" sldId="261"/>
            <ac:spMk id="6" creationId="{76AB9C12-5DEE-9D55-955A-778B90F84098}"/>
          </ac:spMkLst>
        </pc:spChg>
        <pc:spChg chg="mod ord">
          <ac:chgData name="Kubota Daisuke" userId="a810ddaa9122b7ef" providerId="LiveId" clId="{CDDF1BC1-1A17-482F-81BB-C231453A62BF}" dt="2023-03-16T08:43:32.603" v="474" actId="166"/>
          <ac:spMkLst>
            <pc:docMk/>
            <pc:sldMk cId="206080532" sldId="261"/>
            <ac:spMk id="8" creationId="{C0870752-8112-6F2F-8AD1-8125E96EAB10}"/>
          </ac:spMkLst>
        </pc:spChg>
        <pc:spChg chg="mod ord">
          <ac:chgData name="Kubota Daisuke" userId="a810ddaa9122b7ef" providerId="LiveId" clId="{CDDF1BC1-1A17-482F-81BB-C231453A62BF}" dt="2023-03-16T08:51:24.652" v="583" actId="1076"/>
          <ac:spMkLst>
            <pc:docMk/>
            <pc:sldMk cId="206080532" sldId="261"/>
            <ac:spMk id="9" creationId="{A25D1A46-09CC-DD9A-B30E-883B05266AB8}"/>
          </ac:spMkLst>
        </pc:spChg>
        <pc:spChg chg="add mod">
          <ac:chgData name="Kubota Daisuke" userId="a810ddaa9122b7ef" providerId="LiveId" clId="{CDDF1BC1-1A17-482F-81BB-C231453A62BF}" dt="2023-03-16T08:53:14.979" v="708" actId="1038"/>
          <ac:spMkLst>
            <pc:docMk/>
            <pc:sldMk cId="206080532" sldId="261"/>
            <ac:spMk id="28" creationId="{22FFB02D-AD10-F40E-B135-9A072E2DA542}"/>
          </ac:spMkLst>
        </pc:spChg>
        <pc:picChg chg="add mod">
          <ac:chgData name="Kubota Daisuke" userId="a810ddaa9122b7ef" providerId="LiveId" clId="{CDDF1BC1-1A17-482F-81BB-C231453A62BF}" dt="2023-03-16T08:43:10.208" v="468" actId="14100"/>
          <ac:picMkLst>
            <pc:docMk/>
            <pc:sldMk cId="206080532" sldId="261"/>
            <ac:picMk id="7" creationId="{0F9395FE-450F-0475-8B5F-DD5D028257BE}"/>
          </ac:picMkLst>
        </pc:picChg>
        <pc:picChg chg="add mod">
          <ac:chgData name="Kubota Daisuke" userId="a810ddaa9122b7ef" providerId="LiveId" clId="{CDDF1BC1-1A17-482F-81BB-C231453A62BF}" dt="2023-03-16T08:43:29.351" v="473" actId="1076"/>
          <ac:picMkLst>
            <pc:docMk/>
            <pc:sldMk cId="206080532" sldId="261"/>
            <ac:picMk id="11" creationId="{91418D8F-B1AB-1B0F-639E-D0ADBBABF4BB}"/>
          </ac:picMkLst>
        </pc:picChg>
        <pc:picChg chg="add mod">
          <ac:chgData name="Kubota Daisuke" userId="a810ddaa9122b7ef" providerId="LiveId" clId="{CDDF1BC1-1A17-482F-81BB-C231453A62BF}" dt="2023-03-16T08:48:11.530" v="566" actId="1076"/>
          <ac:picMkLst>
            <pc:docMk/>
            <pc:sldMk cId="206080532" sldId="261"/>
            <ac:picMk id="13" creationId="{6EDACB95-5626-A0AB-E197-DC98DD55E212}"/>
          </ac:picMkLst>
        </pc:picChg>
        <pc:picChg chg="add mod">
          <ac:chgData name="Kubota Daisuke" userId="a810ddaa9122b7ef" providerId="LiveId" clId="{CDDF1BC1-1A17-482F-81BB-C231453A62BF}" dt="2023-03-16T08:48:09.277" v="565" actId="1076"/>
          <ac:picMkLst>
            <pc:docMk/>
            <pc:sldMk cId="206080532" sldId="261"/>
            <ac:picMk id="15" creationId="{7AB85490-7AFD-CBAC-7172-6781EA7D1A6D}"/>
          </ac:picMkLst>
        </pc:picChg>
        <pc:picChg chg="add mod">
          <ac:chgData name="Kubota Daisuke" userId="a810ddaa9122b7ef" providerId="LiveId" clId="{CDDF1BC1-1A17-482F-81BB-C231453A62BF}" dt="2023-03-16T08:46:07.197" v="503" actId="1076"/>
          <ac:picMkLst>
            <pc:docMk/>
            <pc:sldMk cId="206080532" sldId="261"/>
            <ac:picMk id="17" creationId="{6187341B-9DDC-E5C9-D74A-68EFAFA548C5}"/>
          </ac:picMkLst>
        </pc:picChg>
        <pc:picChg chg="add mod">
          <ac:chgData name="Kubota Daisuke" userId="a810ddaa9122b7ef" providerId="LiveId" clId="{CDDF1BC1-1A17-482F-81BB-C231453A62BF}" dt="2023-03-16T08:46:25.670" v="512" actId="1076"/>
          <ac:picMkLst>
            <pc:docMk/>
            <pc:sldMk cId="206080532" sldId="261"/>
            <ac:picMk id="19" creationId="{7ADCE53E-9158-5D41-8119-5976A163D47F}"/>
          </ac:picMkLst>
        </pc:picChg>
        <pc:picChg chg="add mod">
          <ac:chgData name="Kubota Daisuke" userId="a810ddaa9122b7ef" providerId="LiveId" clId="{CDDF1BC1-1A17-482F-81BB-C231453A62BF}" dt="2023-03-16T08:47:16.565" v="528" actId="1076"/>
          <ac:picMkLst>
            <pc:docMk/>
            <pc:sldMk cId="206080532" sldId="261"/>
            <ac:picMk id="21" creationId="{EC9BF610-EFCF-6BC8-69D2-8D4F9907AAA9}"/>
          </ac:picMkLst>
        </pc:picChg>
        <pc:picChg chg="add mod">
          <ac:chgData name="Kubota Daisuke" userId="a810ddaa9122b7ef" providerId="LiveId" clId="{CDDF1BC1-1A17-482F-81BB-C231453A62BF}" dt="2023-03-16T08:47:14.351" v="527" actId="1076"/>
          <ac:picMkLst>
            <pc:docMk/>
            <pc:sldMk cId="206080532" sldId="261"/>
            <ac:picMk id="23" creationId="{9258FCA0-682E-F0B2-8F4F-9242A2956B7E}"/>
          </ac:picMkLst>
        </pc:picChg>
        <pc:picChg chg="add mod">
          <ac:chgData name="Kubota Daisuke" userId="a810ddaa9122b7ef" providerId="LiveId" clId="{CDDF1BC1-1A17-482F-81BB-C231453A62BF}" dt="2023-03-16T08:48:06.953" v="564" actId="14100"/>
          <ac:picMkLst>
            <pc:docMk/>
            <pc:sldMk cId="206080532" sldId="261"/>
            <ac:picMk id="25" creationId="{5F1F3BFA-989F-611D-CDB7-481F971938F0}"/>
          </ac:picMkLst>
        </pc:picChg>
        <pc:picChg chg="add mod">
          <ac:chgData name="Kubota Daisuke" userId="a810ddaa9122b7ef" providerId="LiveId" clId="{CDDF1BC1-1A17-482F-81BB-C231453A62BF}" dt="2023-03-16T08:51:16.866" v="581" actId="1076"/>
          <ac:picMkLst>
            <pc:docMk/>
            <pc:sldMk cId="206080532" sldId="261"/>
            <ac:picMk id="27" creationId="{26CC6541-9878-1C2C-EC5F-3BB19C8798E1}"/>
          </ac:picMkLst>
        </pc:picChg>
      </pc:sldChg>
      <pc:sldChg chg="addSp modSp mod">
        <pc:chgData name="Kubota Daisuke" userId="a810ddaa9122b7ef" providerId="LiveId" clId="{CDDF1BC1-1A17-482F-81BB-C231453A62BF}" dt="2023-03-11T23:38:37.508" v="415" actId="1076"/>
        <pc:sldMkLst>
          <pc:docMk/>
          <pc:sldMk cId="2253069337" sldId="262"/>
        </pc:sldMkLst>
        <pc:spChg chg="mod">
          <ac:chgData name="Kubota Daisuke" userId="a810ddaa9122b7ef" providerId="LiveId" clId="{CDDF1BC1-1A17-482F-81BB-C231453A62BF}" dt="2023-03-11T23:38:37.508" v="415" actId="1076"/>
          <ac:spMkLst>
            <pc:docMk/>
            <pc:sldMk cId="2253069337" sldId="262"/>
            <ac:spMk id="31" creationId="{20F844D1-2C1B-C0C8-1BC6-134A8F1FF975}"/>
          </ac:spMkLst>
        </pc:spChg>
        <pc:spChg chg="add mod">
          <ac:chgData name="Kubota Daisuke" userId="a810ddaa9122b7ef" providerId="LiveId" clId="{CDDF1BC1-1A17-482F-81BB-C231453A62BF}" dt="2023-03-11T23:38:26.622" v="413" actId="20577"/>
          <ac:spMkLst>
            <pc:docMk/>
            <pc:sldMk cId="2253069337" sldId="262"/>
            <ac:spMk id="32" creationId="{45257D0B-1DE7-2CDA-6FC3-E0F5B68A3F92}"/>
          </ac:spMkLst>
        </pc:spChg>
        <pc:picChg chg="add mod">
          <ac:chgData name="Kubota Daisuke" userId="a810ddaa9122b7ef" providerId="LiveId" clId="{CDDF1BC1-1A17-482F-81BB-C231453A62BF}" dt="2023-03-11T23:37:54.233" v="373" actId="1076"/>
          <ac:picMkLst>
            <pc:docMk/>
            <pc:sldMk cId="2253069337" sldId="262"/>
            <ac:picMk id="5" creationId="{A195EA6A-DFFD-B604-CF05-5F42B9564248}"/>
          </ac:picMkLst>
        </pc:picChg>
      </pc:sldChg>
      <pc:sldChg chg="addSp modSp mod">
        <pc:chgData name="Kubota Daisuke" userId="a810ddaa9122b7ef" providerId="LiveId" clId="{CDDF1BC1-1A17-482F-81BB-C231453A62BF}" dt="2023-03-16T08:53:33.897" v="755" actId="1035"/>
        <pc:sldMkLst>
          <pc:docMk/>
          <pc:sldMk cId="3071877078" sldId="263"/>
        </pc:sldMkLst>
        <pc:spChg chg="mod ord">
          <ac:chgData name="Kubota Daisuke" userId="a810ddaa9122b7ef" providerId="LiveId" clId="{CDDF1BC1-1A17-482F-81BB-C231453A62BF}" dt="2023-03-16T01:06:39.736" v="431" actId="1076"/>
          <ac:spMkLst>
            <pc:docMk/>
            <pc:sldMk cId="3071877078" sldId="263"/>
            <ac:spMk id="4" creationId="{1BE5B782-1648-4B8A-5F9F-F5A3A698884F}"/>
          </ac:spMkLst>
        </pc:spChg>
        <pc:spChg chg="mod ord">
          <ac:chgData name="Kubota Daisuke" userId="a810ddaa9122b7ef" providerId="LiveId" clId="{CDDF1BC1-1A17-482F-81BB-C231453A62BF}" dt="2023-03-16T01:07:23.809" v="441" actId="207"/>
          <ac:spMkLst>
            <pc:docMk/>
            <pc:sldMk cId="3071877078" sldId="263"/>
            <ac:spMk id="5" creationId="{1908DB11-3151-0966-1AC3-1E2C89CD527E}"/>
          </ac:spMkLst>
        </pc:spChg>
        <pc:spChg chg="mod ord">
          <ac:chgData name="Kubota Daisuke" userId="a810ddaa9122b7ef" providerId="LiveId" clId="{CDDF1BC1-1A17-482F-81BB-C231453A62BF}" dt="2023-03-16T01:08:08.153" v="456" actId="166"/>
          <ac:spMkLst>
            <pc:docMk/>
            <pc:sldMk cId="3071877078" sldId="263"/>
            <ac:spMk id="6" creationId="{80E96501-5425-8366-41D8-5EE04D0FB791}"/>
          </ac:spMkLst>
        </pc:spChg>
        <pc:spChg chg="add mod">
          <ac:chgData name="Kubota Daisuke" userId="a810ddaa9122b7ef" providerId="LiveId" clId="{CDDF1BC1-1A17-482F-81BB-C231453A62BF}" dt="2023-03-16T08:53:33.897" v="755" actId="1035"/>
          <ac:spMkLst>
            <pc:docMk/>
            <pc:sldMk cId="3071877078" sldId="263"/>
            <ac:spMk id="7" creationId="{5D44A7FE-6F55-5F33-411C-55B909B155ED}"/>
          </ac:spMkLst>
        </pc:spChg>
        <pc:picChg chg="add mod">
          <ac:chgData name="Kubota Daisuke" userId="a810ddaa9122b7ef" providerId="LiveId" clId="{CDDF1BC1-1A17-482F-81BB-C231453A62BF}" dt="2023-03-16T01:06:13.795" v="427" actId="1076"/>
          <ac:picMkLst>
            <pc:docMk/>
            <pc:sldMk cId="3071877078" sldId="263"/>
            <ac:picMk id="8" creationId="{A4BE0284-EBD9-B18E-A709-D912394FCEC4}"/>
          </ac:picMkLst>
        </pc:picChg>
        <pc:picChg chg="add mod">
          <ac:chgData name="Kubota Daisuke" userId="a810ddaa9122b7ef" providerId="LiveId" clId="{CDDF1BC1-1A17-482F-81BB-C231453A62BF}" dt="2023-03-16T01:07:04.906" v="437" actId="1076"/>
          <ac:picMkLst>
            <pc:docMk/>
            <pc:sldMk cId="3071877078" sldId="263"/>
            <ac:picMk id="10" creationId="{59E946B9-7BA5-234B-968A-5B8FE88A9847}"/>
          </ac:picMkLst>
        </pc:picChg>
        <pc:picChg chg="add mod">
          <ac:chgData name="Kubota Daisuke" userId="a810ddaa9122b7ef" providerId="LiveId" clId="{CDDF1BC1-1A17-482F-81BB-C231453A62BF}" dt="2023-03-16T01:07:38.808" v="446" actId="1076"/>
          <ac:picMkLst>
            <pc:docMk/>
            <pc:sldMk cId="3071877078" sldId="263"/>
            <ac:picMk id="12" creationId="{4EF564A9-26EF-774D-DCEB-0F34B41058DE}"/>
          </ac:picMkLst>
        </pc:picChg>
        <pc:picChg chg="add mod">
          <ac:chgData name="Kubota Daisuke" userId="a810ddaa9122b7ef" providerId="LiveId" clId="{CDDF1BC1-1A17-482F-81BB-C231453A62BF}" dt="2023-03-16T01:07:56.467" v="453" actId="1076"/>
          <ac:picMkLst>
            <pc:docMk/>
            <pc:sldMk cId="3071877078" sldId="263"/>
            <ac:picMk id="14" creationId="{751453C8-D561-6EC7-5111-2BF0391682A7}"/>
          </ac:picMkLst>
        </pc:picChg>
      </pc:sldChg>
      <pc:sldChg chg="addSp modSp mod">
        <pc:chgData name="Kubota Daisuke" userId="a810ddaa9122b7ef" providerId="LiveId" clId="{CDDF1BC1-1A17-482F-81BB-C231453A62BF}" dt="2023-03-11T03:17:50.935" v="332" actId="20577"/>
        <pc:sldMkLst>
          <pc:docMk/>
          <pc:sldMk cId="2545361570" sldId="265"/>
        </pc:sldMkLst>
        <pc:spChg chg="mod">
          <ac:chgData name="Kubota Daisuke" userId="a810ddaa9122b7ef" providerId="LiveId" clId="{CDDF1BC1-1A17-482F-81BB-C231453A62BF}" dt="2023-03-11T03:11:58.140" v="168" actId="207"/>
          <ac:spMkLst>
            <pc:docMk/>
            <pc:sldMk cId="2545361570" sldId="265"/>
            <ac:spMk id="17" creationId="{CEE133BE-B1BB-44C0-4E25-D777EF21CB18}"/>
          </ac:spMkLst>
        </pc:spChg>
        <pc:spChg chg="mod">
          <ac:chgData name="Kubota Daisuke" userId="a810ddaa9122b7ef" providerId="LiveId" clId="{CDDF1BC1-1A17-482F-81BB-C231453A62BF}" dt="2023-03-11T03:13:51.528" v="175" actId="1076"/>
          <ac:spMkLst>
            <pc:docMk/>
            <pc:sldMk cId="2545361570" sldId="265"/>
            <ac:spMk id="23" creationId="{74585E77-32E1-17EE-B7C3-AE9A8E9BEB4F}"/>
          </ac:spMkLst>
        </pc:spChg>
        <pc:spChg chg="add mod">
          <ac:chgData name="Kubota Daisuke" userId="a810ddaa9122b7ef" providerId="LiveId" clId="{CDDF1BC1-1A17-482F-81BB-C231453A62BF}" dt="2023-03-11T03:17:50.935" v="332" actId="20577"/>
          <ac:spMkLst>
            <pc:docMk/>
            <pc:sldMk cId="2545361570" sldId="265"/>
            <ac:spMk id="24" creationId="{56B31899-F20D-59BF-F992-E9DAE5E7E7D7}"/>
          </ac:spMkLst>
        </pc:spChg>
        <pc:picChg chg="mod">
          <ac:chgData name="Kubota Daisuke" userId="a810ddaa9122b7ef" providerId="LiveId" clId="{CDDF1BC1-1A17-482F-81BB-C231453A62BF}" dt="2023-03-11T03:12:37.318" v="172" actId="1076"/>
          <ac:picMkLst>
            <pc:docMk/>
            <pc:sldMk cId="2545361570" sldId="265"/>
            <ac:picMk id="26" creationId="{BBA8CAE0-6D05-3029-B160-8A9D0CBE1256}"/>
          </ac:picMkLst>
        </pc:picChg>
        <pc:picChg chg="mod">
          <ac:chgData name="Kubota Daisuke" userId="a810ddaa9122b7ef" providerId="LiveId" clId="{CDDF1BC1-1A17-482F-81BB-C231453A62BF}" dt="2023-03-11T03:12:27.848" v="169" actId="1076"/>
          <ac:picMkLst>
            <pc:docMk/>
            <pc:sldMk cId="2545361570" sldId="265"/>
            <ac:picMk id="28" creationId="{6D2D5EBB-56FA-225B-29EF-73F5D44F2ED7}"/>
          </ac:picMkLst>
        </pc:picChg>
        <pc:picChg chg="mod">
          <ac:chgData name="Kubota Daisuke" userId="a810ddaa9122b7ef" providerId="LiveId" clId="{CDDF1BC1-1A17-482F-81BB-C231453A62BF}" dt="2023-03-11T03:12:34.468" v="171" actId="1076"/>
          <ac:picMkLst>
            <pc:docMk/>
            <pc:sldMk cId="2545361570" sldId="265"/>
            <ac:picMk id="30" creationId="{7F1C6DF1-B2D6-5697-85CF-CE9E6FBA550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DA225-5058-4B0A-AF3E-B54BAB23300C}" type="datetimeFigureOut">
              <a:rPr kumimoji="1" lang="ja-JP" altLang="en-US" smtClean="0"/>
              <a:t>2023/3/16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72501-B434-4087-81CA-5BD660D184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7861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DA225-5058-4B0A-AF3E-B54BAB23300C}" type="datetimeFigureOut">
              <a:rPr kumimoji="1" lang="ja-JP" altLang="en-US" smtClean="0"/>
              <a:t>2023/3/16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72501-B434-4087-81CA-5BD660D184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6219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DA225-5058-4B0A-AF3E-B54BAB23300C}" type="datetimeFigureOut">
              <a:rPr kumimoji="1" lang="ja-JP" altLang="en-US" smtClean="0"/>
              <a:t>2023/3/16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72501-B434-4087-81CA-5BD660D184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32231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3/16/2023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1036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DA225-5058-4B0A-AF3E-B54BAB23300C}" type="datetimeFigureOut">
              <a:rPr kumimoji="1" lang="ja-JP" altLang="en-US" smtClean="0"/>
              <a:t>2023/3/16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72501-B434-4087-81CA-5BD660D184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8125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DA225-5058-4B0A-AF3E-B54BAB23300C}" type="datetimeFigureOut">
              <a:rPr kumimoji="1" lang="ja-JP" altLang="en-US" smtClean="0"/>
              <a:t>2023/3/16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72501-B434-4087-81CA-5BD660D184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485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DA225-5058-4B0A-AF3E-B54BAB23300C}" type="datetimeFigureOut">
              <a:rPr kumimoji="1" lang="ja-JP" altLang="en-US" smtClean="0"/>
              <a:t>2023/3/16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72501-B434-4087-81CA-5BD660D184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7155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DA225-5058-4B0A-AF3E-B54BAB23300C}" type="datetimeFigureOut">
              <a:rPr kumimoji="1" lang="ja-JP" altLang="en-US" smtClean="0"/>
              <a:t>2023/3/16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72501-B434-4087-81CA-5BD660D184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3113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DA225-5058-4B0A-AF3E-B54BAB23300C}" type="datetimeFigureOut">
              <a:rPr kumimoji="1" lang="ja-JP" altLang="en-US" smtClean="0"/>
              <a:t>2023/3/16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72501-B434-4087-81CA-5BD660D184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4954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DA225-5058-4B0A-AF3E-B54BAB23300C}" type="datetimeFigureOut">
              <a:rPr kumimoji="1" lang="ja-JP" altLang="en-US" smtClean="0"/>
              <a:t>2023/3/16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72501-B434-4087-81CA-5BD660D184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7342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DA225-5058-4B0A-AF3E-B54BAB23300C}" type="datetimeFigureOut">
              <a:rPr kumimoji="1" lang="ja-JP" altLang="en-US" smtClean="0"/>
              <a:t>2023/3/16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72501-B434-4087-81CA-5BD660D184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740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DA225-5058-4B0A-AF3E-B54BAB23300C}" type="datetimeFigureOut">
              <a:rPr kumimoji="1" lang="ja-JP" altLang="en-US" smtClean="0"/>
              <a:t>2023/3/16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72501-B434-4087-81CA-5BD660D184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3772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4DA225-5058-4B0A-AF3E-B54BAB23300C}" type="datetimeFigureOut">
              <a:rPr kumimoji="1" lang="ja-JP" altLang="en-US" smtClean="0"/>
              <a:t>2023/3/16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E72501-B434-4087-81CA-5BD660D184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2977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tiff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jpg"/><Relationship Id="rId17" Type="http://schemas.openxmlformats.org/officeDocument/2006/relationships/image" Target="../media/image16.jp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jp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Relationship Id="rId14" Type="http://schemas.openxmlformats.org/officeDocument/2006/relationships/image" Target="../media/image6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E4866042-59F0-B59B-D9EA-52F05478588D}"/>
              </a:ext>
            </a:extLst>
          </p:cNvPr>
          <p:cNvSpPr/>
          <p:nvPr/>
        </p:nvSpPr>
        <p:spPr>
          <a:xfrm>
            <a:off x="247579" y="294054"/>
            <a:ext cx="6362842" cy="9246196"/>
          </a:xfrm>
          <a:prstGeom prst="roundRect">
            <a:avLst>
              <a:gd name="adj" fmla="val 1483"/>
            </a:avLst>
          </a:prstGeom>
          <a:solidFill>
            <a:srgbClr val="314F6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16A41FB1-A7A5-AB0F-28B5-F608DECE04CB}"/>
              </a:ext>
            </a:extLst>
          </p:cNvPr>
          <p:cNvSpPr/>
          <p:nvPr/>
        </p:nvSpPr>
        <p:spPr>
          <a:xfrm>
            <a:off x="431321" y="294054"/>
            <a:ext cx="6038490" cy="9246196"/>
          </a:xfrm>
          <a:prstGeom prst="rect">
            <a:avLst/>
          </a:prstGeom>
          <a:solidFill>
            <a:srgbClr val="335A7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object 108">
            <a:extLst>
              <a:ext uri="{FF2B5EF4-FFF2-40B4-BE49-F238E27FC236}">
                <a16:creationId xmlns:a16="http://schemas.microsoft.com/office/drawing/2014/main" id="{DCC4CB84-7D49-11B4-991B-A5F91DB2DB82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9082" y="432368"/>
            <a:ext cx="1204714" cy="511756"/>
          </a:xfrm>
          <a:prstGeom prst="rect">
            <a:avLst/>
          </a:prstGeom>
        </p:spPr>
      </p:pic>
      <p:grpSp>
        <p:nvGrpSpPr>
          <p:cNvPr id="5" name="object 8">
            <a:extLst>
              <a:ext uri="{FF2B5EF4-FFF2-40B4-BE49-F238E27FC236}">
                <a16:creationId xmlns:a16="http://schemas.microsoft.com/office/drawing/2014/main" id="{D8860952-AECD-C168-C7C3-33E0D3FB2D09}"/>
              </a:ext>
            </a:extLst>
          </p:cNvPr>
          <p:cNvGrpSpPr/>
          <p:nvPr/>
        </p:nvGrpSpPr>
        <p:grpSpPr>
          <a:xfrm>
            <a:off x="666667" y="5128080"/>
            <a:ext cx="5541149" cy="3960351"/>
            <a:chOff x="734568" y="5542787"/>
            <a:chExt cx="6105525" cy="4363720"/>
          </a:xfrm>
          <a:solidFill>
            <a:srgbClr val="335A7E"/>
          </a:solidFill>
        </p:grpSpPr>
        <p:pic>
          <p:nvPicPr>
            <p:cNvPr id="6" name="object 9">
              <a:extLst>
                <a:ext uri="{FF2B5EF4-FFF2-40B4-BE49-F238E27FC236}">
                  <a16:creationId xmlns:a16="http://schemas.microsoft.com/office/drawing/2014/main" id="{BDC0AAD7-3A6B-FFA8-8985-A5D4A588C565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25979" y="5542787"/>
              <a:ext cx="3308603" cy="397763"/>
            </a:xfrm>
            <a:prstGeom prst="rect">
              <a:avLst/>
            </a:prstGeom>
            <a:grpFill/>
          </p:spPr>
        </p:pic>
        <p:pic>
          <p:nvPicPr>
            <p:cNvPr id="7" name="object 10">
              <a:extLst>
                <a:ext uri="{FF2B5EF4-FFF2-40B4-BE49-F238E27FC236}">
                  <a16:creationId xmlns:a16="http://schemas.microsoft.com/office/drawing/2014/main" id="{7476B9DE-FE3E-D910-B997-04B82C4139E3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4568" y="7883652"/>
              <a:ext cx="6105143" cy="2022347"/>
            </a:xfrm>
            <a:prstGeom prst="rect">
              <a:avLst/>
            </a:prstGeom>
            <a:grpFill/>
          </p:spPr>
        </p:pic>
      </p:grpSp>
      <p:sp>
        <p:nvSpPr>
          <p:cNvPr id="8" name="object 7">
            <a:extLst>
              <a:ext uri="{FF2B5EF4-FFF2-40B4-BE49-F238E27FC236}">
                <a16:creationId xmlns:a16="http://schemas.microsoft.com/office/drawing/2014/main" id="{638E4AEB-56E7-56FD-4951-C19726C1188C}"/>
              </a:ext>
            </a:extLst>
          </p:cNvPr>
          <p:cNvSpPr txBox="1"/>
          <p:nvPr/>
        </p:nvSpPr>
        <p:spPr>
          <a:xfrm>
            <a:off x="1840529" y="4909177"/>
            <a:ext cx="3300814" cy="137379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817" b="1" spc="18" dirty="0">
                <a:solidFill>
                  <a:srgbClr val="FFFFFF"/>
                </a:solidFill>
                <a:latin typeface="源ノ角ゴシック Code JP R"/>
                <a:cs typeface="源ノ角ゴシック Code JP R"/>
              </a:rPr>
              <a:t>購入はこちらから、も</a:t>
            </a:r>
            <a:r>
              <a:rPr sz="817" b="1" spc="9" dirty="0">
                <a:solidFill>
                  <a:srgbClr val="FFFFFF"/>
                </a:solidFill>
                <a:latin typeface="源ノ角ゴシック Code JP R"/>
                <a:cs typeface="源ノ角ゴシック Code JP R"/>
              </a:rPr>
              <a:t>し</a:t>
            </a:r>
            <a:r>
              <a:rPr sz="817" b="1" spc="18" dirty="0">
                <a:solidFill>
                  <a:srgbClr val="FFFFFF"/>
                </a:solidFill>
                <a:latin typeface="源ノ角ゴシック Code JP R"/>
                <a:cs typeface="源ノ角ゴシック Code JP R"/>
              </a:rPr>
              <a:t>くは</a:t>
            </a:r>
            <a:r>
              <a:rPr sz="817" b="1" spc="9" dirty="0">
                <a:solidFill>
                  <a:srgbClr val="FFFFFF"/>
                </a:solidFill>
                <a:latin typeface="源ノ角ゴシック Code JP R"/>
                <a:cs typeface="源ノ角ゴシック Code JP R"/>
              </a:rPr>
              <a:t>販</a:t>
            </a:r>
            <a:r>
              <a:rPr sz="817" b="1" spc="18" dirty="0">
                <a:solidFill>
                  <a:srgbClr val="FFFFFF"/>
                </a:solidFill>
                <a:latin typeface="源ノ角ゴシック Code JP R"/>
                <a:cs typeface="源ノ角ゴシック Code JP R"/>
              </a:rPr>
              <a:t>売代</a:t>
            </a:r>
            <a:r>
              <a:rPr sz="817" b="1" spc="9" dirty="0">
                <a:solidFill>
                  <a:srgbClr val="FFFFFF"/>
                </a:solidFill>
                <a:latin typeface="源ノ角ゴシック Code JP R"/>
                <a:cs typeface="源ノ角ゴシック Code JP R"/>
              </a:rPr>
              <a:t>理</a:t>
            </a:r>
            <a:r>
              <a:rPr sz="817" b="1" spc="18" dirty="0">
                <a:solidFill>
                  <a:srgbClr val="FFFFFF"/>
                </a:solidFill>
                <a:latin typeface="源ノ角ゴシック Code JP R"/>
                <a:cs typeface="源ノ角ゴシック Code JP R"/>
              </a:rPr>
              <a:t>店に</a:t>
            </a:r>
            <a:r>
              <a:rPr sz="817" b="1" spc="9" dirty="0">
                <a:solidFill>
                  <a:srgbClr val="FFFFFF"/>
                </a:solidFill>
                <a:latin typeface="源ノ角ゴシック Code JP R"/>
                <a:cs typeface="源ノ角ゴシック Code JP R"/>
              </a:rPr>
              <a:t>お</a:t>
            </a:r>
            <a:r>
              <a:rPr sz="817" b="1" spc="18" dirty="0">
                <a:solidFill>
                  <a:srgbClr val="FFFFFF"/>
                </a:solidFill>
                <a:latin typeface="源ノ角ゴシック Code JP R"/>
                <a:cs typeface="源ノ角ゴシック Code JP R"/>
              </a:rPr>
              <a:t>問い</a:t>
            </a:r>
            <a:r>
              <a:rPr sz="817" b="1" spc="9" dirty="0">
                <a:solidFill>
                  <a:srgbClr val="FFFFFF"/>
                </a:solidFill>
                <a:latin typeface="源ノ角ゴシック Code JP R"/>
                <a:cs typeface="源ノ角ゴシック Code JP R"/>
              </a:rPr>
              <a:t>合</a:t>
            </a:r>
            <a:r>
              <a:rPr sz="817" b="1" spc="18" dirty="0">
                <a:solidFill>
                  <a:srgbClr val="FFFFFF"/>
                </a:solidFill>
                <a:latin typeface="源ノ角ゴシック Code JP R"/>
                <a:cs typeface="源ノ角ゴシック Code JP R"/>
              </a:rPr>
              <a:t>わせ</a:t>
            </a:r>
            <a:r>
              <a:rPr sz="817" b="1" spc="9" dirty="0">
                <a:solidFill>
                  <a:srgbClr val="FFFFFF"/>
                </a:solidFill>
                <a:latin typeface="源ノ角ゴシック Code JP R"/>
                <a:cs typeface="源ノ角ゴシック Code JP R"/>
              </a:rPr>
              <a:t>く</a:t>
            </a:r>
            <a:r>
              <a:rPr sz="817" b="1" spc="18" dirty="0">
                <a:solidFill>
                  <a:srgbClr val="FFFFFF"/>
                </a:solidFill>
                <a:latin typeface="源ノ角ゴシック Code JP R"/>
                <a:cs typeface="源ノ角ゴシック Code JP R"/>
              </a:rPr>
              <a:t>ださい</a:t>
            </a:r>
            <a:endParaRPr sz="817" dirty="0">
              <a:latin typeface="源ノ角ゴシック Code JP R"/>
              <a:cs typeface="源ノ角ゴシック Code JP R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6AE513F9-698D-7F84-E1E1-E732EFE31207}"/>
              </a:ext>
            </a:extLst>
          </p:cNvPr>
          <p:cNvSpPr txBox="1"/>
          <p:nvPr/>
        </p:nvSpPr>
        <p:spPr>
          <a:xfrm>
            <a:off x="1789446" y="5988086"/>
            <a:ext cx="3253228" cy="765466"/>
          </a:xfrm>
          <a:prstGeom prst="rect">
            <a:avLst/>
          </a:prstGeom>
          <a:solidFill>
            <a:srgbClr val="221F1F">
              <a:alpha val="74900"/>
            </a:srgbClr>
          </a:solidFill>
        </p:spPr>
        <p:txBody>
          <a:bodyPr vert="horz" wrap="square" lIns="0" tIns="0" rIns="0" bIns="0" rtlCol="0">
            <a:spAutoFit/>
          </a:bodyPr>
          <a:lstStyle/>
          <a:p>
            <a:pPr marR="39766" algn="ctr">
              <a:lnSpc>
                <a:spcPts val="2587"/>
              </a:lnSpc>
            </a:pPr>
            <a:r>
              <a:rPr sz="2224" b="1" spc="113" dirty="0">
                <a:solidFill>
                  <a:srgbClr val="FFFFFF"/>
                </a:solidFill>
                <a:latin typeface="Microsoft YaHei"/>
                <a:cs typeface="Microsoft YaHei"/>
              </a:rPr>
              <a:t>AI</a:t>
            </a:r>
            <a:r>
              <a:rPr sz="2224" b="1" spc="14" dirty="0">
                <a:solidFill>
                  <a:srgbClr val="FFFFFF"/>
                </a:solidFill>
                <a:latin typeface="Microsoft YaHei"/>
                <a:cs typeface="Microsoft YaHei"/>
              </a:rPr>
              <a:t> 機能を搭載</a:t>
            </a:r>
            <a:endParaRPr sz="2224" dirty="0">
              <a:latin typeface="Microsoft YaHei"/>
              <a:cs typeface="Microsoft YaHei"/>
            </a:endParaRPr>
          </a:p>
          <a:p>
            <a:pPr marR="38038" algn="ctr">
              <a:spcBef>
                <a:spcPts val="663"/>
              </a:spcBef>
            </a:pPr>
            <a:r>
              <a:rPr sz="2224" b="1" spc="14" dirty="0">
                <a:solidFill>
                  <a:srgbClr val="FFFFFF"/>
                </a:solidFill>
                <a:latin typeface="Microsoft YaHei"/>
                <a:cs typeface="Microsoft YaHei"/>
              </a:rPr>
              <a:t>様々</a:t>
            </a:r>
            <a:r>
              <a:rPr sz="2224" b="1" spc="18" dirty="0">
                <a:solidFill>
                  <a:srgbClr val="FFFFFF"/>
                </a:solidFill>
                <a:latin typeface="ＭＳ Ｐゴシック"/>
                <a:cs typeface="ＭＳ Ｐゴシック"/>
              </a:rPr>
              <a:t>な</a:t>
            </a:r>
            <a:r>
              <a:rPr sz="2224" b="1" spc="23" dirty="0">
                <a:solidFill>
                  <a:srgbClr val="FFFFFF"/>
                </a:solidFill>
                <a:latin typeface="ＭＳ Ｐゴシック"/>
                <a:cs typeface="ＭＳ Ｐゴシック"/>
              </a:rPr>
              <a:t>メ</a:t>
            </a:r>
            <a:r>
              <a:rPr sz="2224" b="1" spc="14" dirty="0">
                <a:solidFill>
                  <a:srgbClr val="FFFFFF"/>
                </a:solidFill>
                <a:latin typeface="ＭＳ Ｐゴシック"/>
                <a:cs typeface="ＭＳ Ｐゴシック"/>
              </a:rPr>
              <a:t>タ</a:t>
            </a:r>
            <a:r>
              <a:rPr sz="2224" b="1" spc="14" dirty="0">
                <a:solidFill>
                  <a:srgbClr val="FFFFFF"/>
                </a:solidFill>
                <a:latin typeface="Microsoft YaHei"/>
                <a:cs typeface="Microsoft YaHei"/>
              </a:rPr>
              <a:t>デー</a:t>
            </a:r>
            <a:r>
              <a:rPr sz="2224" b="1" spc="27" dirty="0">
                <a:solidFill>
                  <a:srgbClr val="FFFFFF"/>
                </a:solidFill>
                <a:latin typeface="Microsoft YaHei"/>
                <a:cs typeface="Microsoft YaHei"/>
              </a:rPr>
              <a:t>タに</a:t>
            </a:r>
            <a:r>
              <a:rPr sz="2224" b="1" spc="14" dirty="0">
                <a:solidFill>
                  <a:srgbClr val="FFFFFF"/>
                </a:solidFill>
                <a:latin typeface="Microsoft YaHei"/>
                <a:cs typeface="Microsoft YaHei"/>
              </a:rPr>
              <a:t>対応</a:t>
            </a:r>
            <a:endParaRPr sz="2224" dirty="0">
              <a:latin typeface="Microsoft YaHei"/>
              <a:cs typeface="Microsoft YaHei"/>
            </a:endParaRPr>
          </a:p>
        </p:txBody>
      </p:sp>
      <p:sp>
        <p:nvSpPr>
          <p:cNvPr id="11" name="六角形 10">
            <a:extLst>
              <a:ext uri="{FF2B5EF4-FFF2-40B4-BE49-F238E27FC236}">
                <a16:creationId xmlns:a16="http://schemas.microsoft.com/office/drawing/2014/main" id="{40FC4240-222E-604A-87D7-0A9B34AE5FEF}"/>
              </a:ext>
            </a:extLst>
          </p:cNvPr>
          <p:cNvSpPr/>
          <p:nvPr/>
        </p:nvSpPr>
        <p:spPr>
          <a:xfrm>
            <a:off x="612477" y="2924363"/>
            <a:ext cx="1080000" cy="900000"/>
          </a:xfrm>
          <a:prstGeom prst="hexagon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2" name="六角形 11">
            <a:extLst>
              <a:ext uri="{FF2B5EF4-FFF2-40B4-BE49-F238E27FC236}">
                <a16:creationId xmlns:a16="http://schemas.microsoft.com/office/drawing/2014/main" id="{30EA129B-8188-3830-6599-8CCB02B3BB69}"/>
              </a:ext>
            </a:extLst>
          </p:cNvPr>
          <p:cNvSpPr/>
          <p:nvPr/>
        </p:nvSpPr>
        <p:spPr>
          <a:xfrm>
            <a:off x="1486033" y="3390570"/>
            <a:ext cx="1080000" cy="900000"/>
          </a:xfrm>
          <a:prstGeom prst="hexagon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六角形 12">
            <a:extLst>
              <a:ext uri="{FF2B5EF4-FFF2-40B4-BE49-F238E27FC236}">
                <a16:creationId xmlns:a16="http://schemas.microsoft.com/office/drawing/2014/main" id="{A346F0B7-96BF-02CA-D125-10E92755D3A7}"/>
              </a:ext>
            </a:extLst>
          </p:cNvPr>
          <p:cNvSpPr/>
          <p:nvPr/>
        </p:nvSpPr>
        <p:spPr>
          <a:xfrm>
            <a:off x="612477" y="3856777"/>
            <a:ext cx="1080000" cy="900000"/>
          </a:xfrm>
          <a:prstGeom prst="hexagon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4" name="六角形 13">
            <a:extLst>
              <a:ext uri="{FF2B5EF4-FFF2-40B4-BE49-F238E27FC236}">
                <a16:creationId xmlns:a16="http://schemas.microsoft.com/office/drawing/2014/main" id="{40F68969-FA54-6C5B-D7F3-E90FF9FB60F4}"/>
              </a:ext>
            </a:extLst>
          </p:cNvPr>
          <p:cNvSpPr/>
          <p:nvPr/>
        </p:nvSpPr>
        <p:spPr>
          <a:xfrm>
            <a:off x="2370566" y="2929813"/>
            <a:ext cx="1080000" cy="900000"/>
          </a:xfrm>
          <a:prstGeom prst="hexagon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六角形 14">
            <a:extLst>
              <a:ext uri="{FF2B5EF4-FFF2-40B4-BE49-F238E27FC236}">
                <a16:creationId xmlns:a16="http://schemas.microsoft.com/office/drawing/2014/main" id="{D5722BD0-CD95-9BED-6D3E-85C2C6D82277}"/>
              </a:ext>
            </a:extLst>
          </p:cNvPr>
          <p:cNvSpPr/>
          <p:nvPr/>
        </p:nvSpPr>
        <p:spPr>
          <a:xfrm>
            <a:off x="2370566" y="3851327"/>
            <a:ext cx="1080000" cy="900000"/>
          </a:xfrm>
          <a:prstGeom prst="hexagon">
            <a:avLst/>
          </a:prstGeo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六角形 15">
            <a:extLst>
              <a:ext uri="{FF2B5EF4-FFF2-40B4-BE49-F238E27FC236}">
                <a16:creationId xmlns:a16="http://schemas.microsoft.com/office/drawing/2014/main" id="{96169193-21A4-7DE2-6978-1197356FC5B2}"/>
              </a:ext>
            </a:extLst>
          </p:cNvPr>
          <p:cNvSpPr/>
          <p:nvPr/>
        </p:nvSpPr>
        <p:spPr>
          <a:xfrm>
            <a:off x="3255099" y="3382088"/>
            <a:ext cx="1080000" cy="900000"/>
          </a:xfrm>
          <a:prstGeom prst="hexagon">
            <a:avLst/>
          </a:prstGeom>
          <a:blipFill dpi="0"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六角形 16">
            <a:extLst>
              <a:ext uri="{FF2B5EF4-FFF2-40B4-BE49-F238E27FC236}">
                <a16:creationId xmlns:a16="http://schemas.microsoft.com/office/drawing/2014/main" id="{CEE133BE-B1BB-44C0-4E25-D777EF21CB18}"/>
              </a:ext>
            </a:extLst>
          </p:cNvPr>
          <p:cNvSpPr/>
          <p:nvPr/>
        </p:nvSpPr>
        <p:spPr>
          <a:xfrm>
            <a:off x="4139632" y="2922352"/>
            <a:ext cx="1080000" cy="900000"/>
          </a:xfrm>
          <a:prstGeom prst="hexagon">
            <a:avLst/>
          </a:prstGeom>
          <a:blipFill dpi="0"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六角形 17">
            <a:extLst>
              <a:ext uri="{FF2B5EF4-FFF2-40B4-BE49-F238E27FC236}">
                <a16:creationId xmlns:a16="http://schemas.microsoft.com/office/drawing/2014/main" id="{32BCCBA1-6312-2DD1-657D-FBCD845B6B34}"/>
              </a:ext>
            </a:extLst>
          </p:cNvPr>
          <p:cNvSpPr/>
          <p:nvPr/>
        </p:nvSpPr>
        <p:spPr>
          <a:xfrm>
            <a:off x="4128655" y="3851327"/>
            <a:ext cx="1080000" cy="900000"/>
          </a:xfrm>
          <a:prstGeom prst="hexagon">
            <a:avLst/>
          </a:prstGeom>
          <a:blipFill dpi="0"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六角形 18">
            <a:extLst>
              <a:ext uri="{FF2B5EF4-FFF2-40B4-BE49-F238E27FC236}">
                <a16:creationId xmlns:a16="http://schemas.microsoft.com/office/drawing/2014/main" id="{E2442BE3-3A13-D656-944A-B99818C425D8}"/>
              </a:ext>
            </a:extLst>
          </p:cNvPr>
          <p:cNvSpPr/>
          <p:nvPr/>
        </p:nvSpPr>
        <p:spPr>
          <a:xfrm>
            <a:off x="5025548" y="3386840"/>
            <a:ext cx="1080000" cy="900000"/>
          </a:xfrm>
          <a:prstGeom prst="hexagon">
            <a:avLst/>
          </a:prstGeom>
          <a:blipFill dpi="0"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六角形 19">
            <a:extLst>
              <a:ext uri="{FF2B5EF4-FFF2-40B4-BE49-F238E27FC236}">
                <a16:creationId xmlns:a16="http://schemas.microsoft.com/office/drawing/2014/main" id="{B1785234-54E7-0AD8-6C5C-414DEFBC12EB}"/>
              </a:ext>
            </a:extLst>
          </p:cNvPr>
          <p:cNvSpPr/>
          <p:nvPr/>
        </p:nvSpPr>
        <p:spPr>
          <a:xfrm>
            <a:off x="5042674" y="2450699"/>
            <a:ext cx="1080000" cy="900000"/>
          </a:xfrm>
          <a:prstGeom prst="hexagon">
            <a:avLst/>
          </a:prstGeom>
          <a:blipFill dpi="0"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六角形 20">
            <a:extLst>
              <a:ext uri="{FF2B5EF4-FFF2-40B4-BE49-F238E27FC236}">
                <a16:creationId xmlns:a16="http://schemas.microsoft.com/office/drawing/2014/main" id="{393A7835-7FC7-92F2-4880-481A73866F8A}"/>
              </a:ext>
            </a:extLst>
          </p:cNvPr>
          <p:cNvSpPr/>
          <p:nvPr/>
        </p:nvSpPr>
        <p:spPr>
          <a:xfrm>
            <a:off x="3253716" y="2449080"/>
            <a:ext cx="1080000" cy="900000"/>
          </a:xfrm>
          <a:prstGeom prst="hexagon">
            <a:avLst/>
          </a:prstGeom>
          <a:blipFill dpi="0"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6" name="図 25" descr="グラフィカル ユーザー インターフェイス, アイコン&#10;&#10;自動的に生成された説明">
            <a:extLst>
              <a:ext uri="{FF2B5EF4-FFF2-40B4-BE49-F238E27FC236}">
                <a16:creationId xmlns:a16="http://schemas.microsoft.com/office/drawing/2014/main" id="{BBA8CAE0-6D05-3029-B160-8A9D0CBE125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082" y="5760596"/>
            <a:ext cx="1146901" cy="1115141"/>
          </a:xfrm>
          <a:prstGeom prst="rect">
            <a:avLst/>
          </a:prstGeom>
        </p:spPr>
      </p:pic>
      <p:sp>
        <p:nvSpPr>
          <p:cNvPr id="22" name="六角形 21">
            <a:extLst>
              <a:ext uri="{FF2B5EF4-FFF2-40B4-BE49-F238E27FC236}">
                <a16:creationId xmlns:a16="http://schemas.microsoft.com/office/drawing/2014/main" id="{354C96B8-1587-CE38-1932-ADAEC7B8C2C6}"/>
              </a:ext>
            </a:extLst>
          </p:cNvPr>
          <p:cNvSpPr/>
          <p:nvPr/>
        </p:nvSpPr>
        <p:spPr>
          <a:xfrm>
            <a:off x="1491522" y="2456174"/>
            <a:ext cx="1080000" cy="900000"/>
          </a:xfrm>
          <a:prstGeom prst="hexagon">
            <a:avLst/>
          </a:prstGeom>
          <a:blipFill dpi="0"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4D438934-9E6B-807A-526F-B3E830FF7BF7}"/>
              </a:ext>
            </a:extLst>
          </p:cNvPr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2239282" y="1276073"/>
            <a:ext cx="2383125" cy="1573996"/>
          </a:xfrm>
          <a:prstGeom prst="rect">
            <a:avLst/>
          </a:prstGeom>
        </p:spPr>
      </p:pic>
      <p:pic>
        <p:nvPicPr>
          <p:cNvPr id="28" name="図 27" descr="アイコン&#10;&#10;自動的に生成された説明">
            <a:extLst>
              <a:ext uri="{FF2B5EF4-FFF2-40B4-BE49-F238E27FC236}">
                <a16:creationId xmlns:a16="http://schemas.microsoft.com/office/drawing/2014/main" id="{6D2D5EBB-56FA-225B-29EF-73F5D44F2ED7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0217" y="345066"/>
            <a:ext cx="835323" cy="808025"/>
          </a:xfrm>
          <a:prstGeom prst="rect">
            <a:avLst/>
          </a:prstGeom>
        </p:spPr>
      </p:pic>
      <p:pic>
        <p:nvPicPr>
          <p:cNvPr id="30" name="図 29" descr="アイコン&#10;&#10;自動的に生成された説明">
            <a:extLst>
              <a:ext uri="{FF2B5EF4-FFF2-40B4-BE49-F238E27FC236}">
                <a16:creationId xmlns:a16="http://schemas.microsoft.com/office/drawing/2014/main" id="{7F1C6DF1-B2D6-5697-85CF-CE9E6FBA5502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0348" y="4642852"/>
            <a:ext cx="823145" cy="846223"/>
          </a:xfrm>
          <a:prstGeom prst="rect">
            <a:avLst/>
          </a:prstGeom>
        </p:spPr>
      </p:pic>
      <p:sp>
        <p:nvSpPr>
          <p:cNvPr id="23" name="楕円 22">
            <a:extLst>
              <a:ext uri="{FF2B5EF4-FFF2-40B4-BE49-F238E27FC236}">
                <a16:creationId xmlns:a16="http://schemas.microsoft.com/office/drawing/2014/main" id="{74585E77-32E1-17EE-B7C3-AE9A8E9BEB4F}"/>
              </a:ext>
            </a:extLst>
          </p:cNvPr>
          <p:cNvSpPr>
            <a:spLocks noChangeAspect="1"/>
          </p:cNvSpPr>
          <p:nvPr/>
        </p:nvSpPr>
        <p:spPr>
          <a:xfrm>
            <a:off x="379015" y="1188000"/>
            <a:ext cx="1188000" cy="1188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dirty="0">
                <a:solidFill>
                  <a:schemeClr val="tx1"/>
                </a:solidFill>
                <a:ea typeface="源ノ角ゴシック Code JP R" panose="020B0500000000000000" pitchFamily="34" charset="-128"/>
              </a:rPr>
              <a:t>お客様専用の</a:t>
            </a:r>
            <a:r>
              <a:rPr kumimoji="1" lang="en-US" altLang="ja-JP" sz="1000" dirty="0">
                <a:solidFill>
                  <a:schemeClr val="tx1"/>
                </a:solidFill>
                <a:ea typeface="源ノ角ゴシック Code JP R" panose="020B0500000000000000" pitchFamily="34" charset="-128"/>
              </a:rPr>
              <a:t>AI</a:t>
            </a:r>
            <a:r>
              <a:rPr kumimoji="1" lang="ja-JP" altLang="en-US" sz="1000" dirty="0">
                <a:solidFill>
                  <a:schemeClr val="tx1"/>
                </a:solidFill>
                <a:ea typeface="源ノ角ゴシック Code JP R" panose="020B0500000000000000" pitchFamily="34" charset="-128"/>
              </a:rPr>
              <a:t>メソッドも作成します！</a:t>
            </a:r>
            <a:endParaRPr kumimoji="1" lang="en-US" altLang="ja-JP" sz="1000" dirty="0">
              <a:solidFill>
                <a:schemeClr val="tx1"/>
              </a:solidFill>
              <a:ea typeface="源ノ角ゴシック Code JP R" panose="020B0500000000000000" pitchFamily="34" charset="-128"/>
            </a:endParaRPr>
          </a:p>
          <a:p>
            <a:pPr algn="ctr"/>
            <a:r>
              <a:rPr kumimoji="1" lang="en-US" altLang="ja-JP" sz="700" dirty="0">
                <a:solidFill>
                  <a:schemeClr val="tx1"/>
                </a:solidFill>
                <a:ea typeface="源ノ角ゴシック Code JP R" panose="020B0500000000000000" pitchFamily="34" charset="-128"/>
              </a:rPr>
              <a:t>ADVANCE</a:t>
            </a:r>
            <a:r>
              <a:rPr kumimoji="1" lang="ja-JP" altLang="en-US" sz="700" dirty="0">
                <a:solidFill>
                  <a:schemeClr val="tx1"/>
                </a:solidFill>
                <a:ea typeface="源ノ角ゴシック Code JP R" panose="020B0500000000000000" pitchFamily="34" charset="-128"/>
              </a:rPr>
              <a:t>プランで対応</a:t>
            </a:r>
            <a:endParaRPr kumimoji="1" lang="en-US" altLang="ja-JP" sz="700" dirty="0">
              <a:solidFill>
                <a:schemeClr val="tx1"/>
              </a:solidFill>
              <a:ea typeface="源ノ角ゴシック Code JP R" panose="020B0500000000000000" pitchFamily="34" charset="-128"/>
            </a:endParaRPr>
          </a:p>
        </p:txBody>
      </p:sp>
      <p:sp>
        <p:nvSpPr>
          <p:cNvPr id="24" name="楕円 23">
            <a:extLst>
              <a:ext uri="{FF2B5EF4-FFF2-40B4-BE49-F238E27FC236}">
                <a16:creationId xmlns:a16="http://schemas.microsoft.com/office/drawing/2014/main" id="{56B31899-F20D-59BF-F992-E9DAE5E7E7D7}"/>
              </a:ext>
            </a:extLst>
          </p:cNvPr>
          <p:cNvSpPr>
            <a:spLocks noChangeAspect="1"/>
          </p:cNvSpPr>
          <p:nvPr/>
        </p:nvSpPr>
        <p:spPr>
          <a:xfrm>
            <a:off x="5314783" y="1188000"/>
            <a:ext cx="1188000" cy="11880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dirty="0">
                <a:solidFill>
                  <a:schemeClr val="tx1"/>
                </a:solidFill>
                <a:ea typeface="源ノ角ゴシック Code JP R" panose="020B0500000000000000" pitchFamily="34" charset="-128"/>
              </a:rPr>
              <a:t>月額</a:t>
            </a:r>
            <a:r>
              <a:rPr kumimoji="1" lang="en-US" altLang="ja-JP" sz="900" dirty="0">
                <a:solidFill>
                  <a:schemeClr val="tx1"/>
                </a:solidFill>
                <a:ea typeface="源ノ角ゴシック Code JP R" panose="020B0500000000000000" pitchFamily="34" charset="-128"/>
              </a:rPr>
              <a:t>\45,000-</a:t>
            </a:r>
            <a:r>
              <a:rPr kumimoji="1" lang="ja-JP" altLang="en-US" sz="900" dirty="0">
                <a:solidFill>
                  <a:schemeClr val="tx1"/>
                </a:solidFill>
                <a:ea typeface="源ノ角ゴシック Code JP R" panose="020B0500000000000000" pitchFamily="34" charset="-128"/>
              </a:rPr>
              <a:t>からのクラウド型画像解析アプリケーション</a:t>
            </a:r>
            <a:endParaRPr kumimoji="1" lang="en-US" altLang="ja-JP" sz="900" dirty="0">
              <a:solidFill>
                <a:schemeClr val="tx1"/>
              </a:solidFill>
              <a:ea typeface="源ノ角ゴシック Code JP R" panose="020B0500000000000000" pitchFamily="34" charset="-128"/>
            </a:endParaRPr>
          </a:p>
          <a:p>
            <a:pPr algn="ctr"/>
            <a:r>
              <a:rPr kumimoji="1" lang="ja-JP" altLang="en-US" sz="600" dirty="0">
                <a:solidFill>
                  <a:schemeClr val="tx1"/>
                </a:solidFill>
                <a:ea typeface="源ノ角ゴシック Code JP R" panose="020B0500000000000000" pitchFamily="34" charset="-128"/>
              </a:rPr>
              <a:t>税抜です</a:t>
            </a:r>
            <a:endParaRPr kumimoji="1" lang="en-US" altLang="ja-JP" sz="600" dirty="0">
              <a:solidFill>
                <a:schemeClr val="tx1"/>
              </a:solidFill>
              <a:ea typeface="源ノ角ゴシック Code JP R" panose="020B05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45361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1411" y="324483"/>
            <a:ext cx="6596358" cy="9243892"/>
            <a:chOff x="288036" y="249935"/>
            <a:chExt cx="7268209" cy="101854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8036" y="249935"/>
              <a:ext cx="7267955" cy="1018489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56247" y="1370075"/>
              <a:ext cx="3162300" cy="3277870"/>
            </a:xfrm>
            <a:custGeom>
              <a:avLst/>
              <a:gdLst/>
              <a:ahLst/>
              <a:cxnLst/>
              <a:rect l="l" t="t" r="r" b="b"/>
              <a:pathLst>
                <a:path w="3162300" h="3277870">
                  <a:moveTo>
                    <a:pt x="1351368" y="1515084"/>
                  </a:moveTo>
                  <a:lnTo>
                    <a:pt x="0" y="1515084"/>
                  </a:lnTo>
                  <a:lnTo>
                    <a:pt x="0" y="1763496"/>
                  </a:lnTo>
                  <a:lnTo>
                    <a:pt x="1351368" y="1763496"/>
                  </a:lnTo>
                  <a:lnTo>
                    <a:pt x="1351368" y="1515084"/>
                  </a:lnTo>
                  <a:close/>
                </a:path>
                <a:path w="3162300" h="3277870">
                  <a:moveTo>
                    <a:pt x="1351368" y="991870"/>
                  </a:moveTo>
                  <a:lnTo>
                    <a:pt x="0" y="991870"/>
                  </a:lnTo>
                  <a:lnTo>
                    <a:pt x="0" y="1240307"/>
                  </a:lnTo>
                  <a:lnTo>
                    <a:pt x="1351368" y="1240307"/>
                  </a:lnTo>
                  <a:lnTo>
                    <a:pt x="1351368" y="991870"/>
                  </a:lnTo>
                  <a:close/>
                </a:path>
                <a:path w="3162300" h="3277870">
                  <a:moveTo>
                    <a:pt x="1583512" y="0"/>
                  </a:moveTo>
                  <a:lnTo>
                    <a:pt x="12" y="0"/>
                  </a:lnTo>
                  <a:lnTo>
                    <a:pt x="12" y="248412"/>
                  </a:lnTo>
                  <a:lnTo>
                    <a:pt x="1583512" y="248412"/>
                  </a:lnTo>
                  <a:lnTo>
                    <a:pt x="1583512" y="0"/>
                  </a:lnTo>
                  <a:close/>
                </a:path>
                <a:path w="3162300" h="3277870">
                  <a:moveTo>
                    <a:pt x="2139607" y="2010740"/>
                  </a:moveTo>
                  <a:lnTo>
                    <a:pt x="0" y="2010740"/>
                  </a:lnTo>
                  <a:lnTo>
                    <a:pt x="0" y="2259177"/>
                  </a:lnTo>
                  <a:lnTo>
                    <a:pt x="2139607" y="2259177"/>
                  </a:lnTo>
                  <a:lnTo>
                    <a:pt x="2139607" y="2010740"/>
                  </a:lnTo>
                  <a:close/>
                </a:path>
                <a:path w="3162300" h="3277870">
                  <a:moveTo>
                    <a:pt x="2377160" y="3029089"/>
                  </a:moveTo>
                  <a:lnTo>
                    <a:pt x="12" y="3029089"/>
                  </a:lnTo>
                  <a:lnTo>
                    <a:pt x="12" y="3277514"/>
                  </a:lnTo>
                  <a:lnTo>
                    <a:pt x="2377160" y="3277514"/>
                  </a:lnTo>
                  <a:lnTo>
                    <a:pt x="2377160" y="3029089"/>
                  </a:lnTo>
                  <a:close/>
                </a:path>
                <a:path w="3162300" h="3277870">
                  <a:moveTo>
                    <a:pt x="3043034" y="499084"/>
                  </a:moveTo>
                  <a:lnTo>
                    <a:pt x="12" y="499084"/>
                  </a:lnTo>
                  <a:lnTo>
                    <a:pt x="12" y="747522"/>
                  </a:lnTo>
                  <a:lnTo>
                    <a:pt x="3043034" y="747522"/>
                  </a:lnTo>
                  <a:lnTo>
                    <a:pt x="3043034" y="499084"/>
                  </a:lnTo>
                  <a:close/>
                </a:path>
                <a:path w="3162300" h="3277870">
                  <a:moveTo>
                    <a:pt x="3161792" y="2506434"/>
                  </a:moveTo>
                  <a:lnTo>
                    <a:pt x="12" y="2506434"/>
                  </a:lnTo>
                  <a:lnTo>
                    <a:pt x="12" y="2754871"/>
                  </a:lnTo>
                  <a:lnTo>
                    <a:pt x="3161792" y="2754871"/>
                  </a:lnTo>
                  <a:lnTo>
                    <a:pt x="3161792" y="2506434"/>
                  </a:lnTo>
                  <a:close/>
                </a:path>
              </a:pathLst>
            </a:custGeom>
            <a:solidFill>
              <a:srgbClr val="FFF100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1395" y="1312163"/>
              <a:ext cx="6487667" cy="3393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0247" y="5402579"/>
              <a:ext cx="6640066" cy="406907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474985" y="5436939"/>
            <a:ext cx="5892117" cy="384946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 marR="4611" indent="-576">
              <a:lnSpc>
                <a:spcPct val="157700"/>
              </a:lnSpc>
              <a:spcBef>
                <a:spcPts val="91"/>
              </a:spcBef>
            </a:pPr>
            <a:r>
              <a:rPr sz="817" spc="1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以下の分野</a:t>
            </a:r>
            <a:r>
              <a:rPr sz="817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で</a:t>
            </a:r>
            <a:r>
              <a:rPr sz="817" spc="-27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 </a:t>
            </a:r>
            <a:r>
              <a:rPr sz="817" spc="5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IAS</a:t>
            </a:r>
            <a:r>
              <a:rPr sz="817" spc="-27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 </a:t>
            </a:r>
            <a:r>
              <a:rPr sz="817" spc="1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は有効にご利用いただけることが可能</a:t>
            </a:r>
            <a:r>
              <a:rPr sz="817" spc="14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で</a:t>
            </a:r>
            <a:r>
              <a:rPr sz="817" spc="1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す。そのほか、使用例をもっと知りたいという方はお気軽にご</a:t>
            </a:r>
            <a:r>
              <a:rPr sz="817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連 </a:t>
            </a:r>
            <a:r>
              <a:rPr sz="817" spc="1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絡ください</a:t>
            </a:r>
            <a:r>
              <a:rPr sz="817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。</a:t>
            </a:r>
            <a:endParaRPr sz="817" dirty="0">
              <a:latin typeface="源ノ明朝 ExtraLight"/>
              <a:cs typeface="源ノ明朝 Extra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52625" y="6899958"/>
            <a:ext cx="957238" cy="318902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34580">
              <a:spcBef>
                <a:spcPts val="91"/>
              </a:spcBef>
            </a:pPr>
            <a:r>
              <a:rPr sz="1498" spc="-1306" baseline="6818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ク</a:t>
            </a:r>
            <a:r>
              <a:rPr sz="817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医</a:t>
            </a:r>
            <a:r>
              <a:rPr sz="817" spc="-762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療</a:t>
            </a:r>
            <a:r>
              <a:rPr sz="1498" spc="-360" baseline="6818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リ</a:t>
            </a:r>
            <a:r>
              <a:rPr sz="817" spc="-599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・</a:t>
            </a:r>
            <a:r>
              <a:rPr sz="1498" spc="-605" baseline="6818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ニ</a:t>
            </a:r>
            <a:r>
              <a:rPr sz="817" spc="-417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臨</a:t>
            </a:r>
            <a:r>
              <a:rPr sz="1498" spc="-885" baseline="6818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カ</a:t>
            </a:r>
            <a:r>
              <a:rPr sz="817" spc="-23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床</a:t>
            </a:r>
            <a:r>
              <a:rPr sz="1498" spc="-1164" baseline="6818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ル</a:t>
            </a:r>
            <a:r>
              <a:rPr sz="817" spc="-45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・</a:t>
            </a:r>
            <a:r>
              <a:rPr sz="1498" spc="-1442" baseline="6818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分</a:t>
            </a:r>
            <a:r>
              <a:rPr sz="817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病</a:t>
            </a:r>
            <a:r>
              <a:rPr sz="817" spc="-676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床</a:t>
            </a:r>
            <a:r>
              <a:rPr sz="1498" baseline="6818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野</a:t>
            </a:r>
            <a:endParaRPr sz="1498" baseline="68181">
              <a:latin typeface="源ノ明朝 ExtraLight"/>
              <a:cs typeface="源ノ明朝 ExtraLigh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996608" y="6899958"/>
            <a:ext cx="1002766" cy="165270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34580">
              <a:spcBef>
                <a:spcPts val="91"/>
              </a:spcBef>
            </a:pPr>
            <a:r>
              <a:rPr sz="817" spc="-817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生</a:t>
            </a:r>
            <a:r>
              <a:rPr sz="1498" spc="-279" baseline="6818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ラ</a:t>
            </a:r>
            <a:r>
              <a:rPr sz="817" spc="-722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物</a:t>
            </a:r>
            <a:r>
              <a:rPr sz="1498" spc="-428" baseline="6818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イ</a:t>
            </a:r>
            <a:r>
              <a:rPr sz="817" spc="-622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学</a:t>
            </a:r>
            <a:r>
              <a:rPr sz="1498" spc="-578" baseline="6818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フ</a:t>
            </a:r>
            <a:r>
              <a:rPr sz="817" spc="-490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・</a:t>
            </a:r>
            <a:r>
              <a:rPr sz="1498" spc="-769" baseline="6818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サ</a:t>
            </a:r>
            <a:r>
              <a:rPr sz="817" spc="-427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医</a:t>
            </a:r>
            <a:r>
              <a:rPr sz="1498" spc="-871" baseline="6818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イ</a:t>
            </a:r>
            <a:r>
              <a:rPr sz="817" spc="-340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学</a:t>
            </a:r>
            <a:r>
              <a:rPr sz="1498" spc="-1000" baseline="6818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エ</a:t>
            </a:r>
            <a:r>
              <a:rPr sz="817" spc="-20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の</a:t>
            </a:r>
            <a:r>
              <a:rPr sz="1498" spc="-1198" baseline="6818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ン</a:t>
            </a:r>
            <a:r>
              <a:rPr sz="817" spc="-109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研</a:t>
            </a:r>
            <a:r>
              <a:rPr sz="1498" spc="-1341" baseline="6818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ス</a:t>
            </a:r>
            <a:r>
              <a:rPr sz="817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究</a:t>
            </a:r>
            <a:endParaRPr sz="817">
              <a:latin typeface="源ノ明朝 ExtraLight"/>
              <a:cs typeface="源ノ明朝 ExtraLigh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502106" y="6899958"/>
            <a:ext cx="941102" cy="165270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34580">
              <a:spcBef>
                <a:spcPts val="91"/>
              </a:spcBef>
            </a:pPr>
            <a:r>
              <a:rPr sz="817" spc="-572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R</a:t>
            </a:r>
            <a:r>
              <a:rPr sz="1498" spc="-626" baseline="6818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産</a:t>
            </a:r>
            <a:r>
              <a:rPr sz="817" spc="-213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&amp;</a:t>
            </a:r>
            <a:r>
              <a:rPr sz="1498" spc="-1164" baseline="6818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業</a:t>
            </a:r>
            <a:r>
              <a:rPr sz="817" spc="-336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D（</a:t>
            </a:r>
            <a:r>
              <a:rPr sz="1498" spc="-476" baseline="6818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分</a:t>
            </a:r>
            <a:r>
              <a:rPr sz="817" spc="-504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研</a:t>
            </a:r>
            <a:r>
              <a:rPr sz="1498" spc="-721" baseline="6818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野</a:t>
            </a:r>
            <a:r>
              <a:rPr sz="817" spc="1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究開発</a:t>
            </a:r>
            <a:r>
              <a:rPr sz="817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）</a:t>
            </a:r>
            <a:endParaRPr sz="817">
              <a:latin typeface="源ノ明朝 ExtraLight"/>
              <a:cs typeface="源ノ明朝 ExtraLigh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035716" y="6899958"/>
            <a:ext cx="1105348" cy="165270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34580">
              <a:spcBef>
                <a:spcPts val="91"/>
              </a:spcBef>
            </a:pPr>
            <a:r>
              <a:rPr sz="817" spc="-817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ド</a:t>
            </a:r>
            <a:r>
              <a:rPr sz="1498" spc="-286" baseline="6818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空</a:t>
            </a:r>
            <a:r>
              <a:rPr sz="817" spc="-63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ロ</a:t>
            </a:r>
            <a:r>
              <a:rPr sz="1498" spc="-565" baseline="6818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中</a:t>
            </a:r>
            <a:r>
              <a:rPr sz="817" spc="-445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ー</a:t>
            </a:r>
            <a:r>
              <a:rPr sz="1498" spc="-857" baseline="6818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解</a:t>
            </a:r>
            <a:r>
              <a:rPr sz="817" spc="-250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ン</a:t>
            </a:r>
            <a:r>
              <a:rPr sz="1498" spc="-1130" baseline="6818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析</a:t>
            </a:r>
            <a:r>
              <a:rPr sz="817" spc="-64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を</a:t>
            </a:r>
            <a:r>
              <a:rPr sz="1498" spc="-1409" baseline="6818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・</a:t>
            </a:r>
            <a:r>
              <a:rPr sz="817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使</a:t>
            </a:r>
            <a:r>
              <a:rPr sz="817" spc="-699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っ</a:t>
            </a:r>
            <a:r>
              <a:rPr sz="1498" spc="-462" baseline="6818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建</a:t>
            </a:r>
            <a:r>
              <a:rPr sz="817" spc="-513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た</a:t>
            </a:r>
            <a:r>
              <a:rPr sz="1498" spc="-742" baseline="6818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設</a:t>
            </a:r>
            <a:r>
              <a:rPr sz="817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測量</a:t>
            </a:r>
            <a:endParaRPr sz="817">
              <a:latin typeface="源ノ明朝 ExtraLight"/>
              <a:cs typeface="源ノ明朝 ExtraLigh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68584" y="8537507"/>
            <a:ext cx="5793569" cy="618540"/>
          </a:xfrm>
          <a:prstGeom prst="rect">
            <a:avLst/>
          </a:prstGeom>
        </p:spPr>
        <p:txBody>
          <a:bodyPr vert="horz" wrap="square" lIns="0" tIns="12102" rIns="0" bIns="0" rtlCol="0">
            <a:spAutoFit/>
          </a:bodyPr>
          <a:lstStyle/>
          <a:p>
            <a:pPr marL="18442">
              <a:spcBef>
                <a:spcPts val="95"/>
              </a:spcBef>
            </a:pPr>
            <a:r>
              <a:rPr sz="681" spc="23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上記項目は汎用的</a:t>
            </a:r>
            <a:r>
              <a:rPr sz="681" spc="14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な</a:t>
            </a:r>
            <a:r>
              <a:rPr sz="681" spc="23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分</a:t>
            </a:r>
            <a:r>
              <a:rPr sz="681" spc="14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野</a:t>
            </a:r>
            <a:r>
              <a:rPr sz="681" spc="23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とな</a:t>
            </a:r>
            <a:r>
              <a:rPr sz="681" spc="14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り</a:t>
            </a:r>
            <a:r>
              <a:rPr sz="681" spc="23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ま</a:t>
            </a:r>
            <a:r>
              <a:rPr sz="681" spc="14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す</a:t>
            </a:r>
            <a:r>
              <a:rPr sz="681" spc="23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。そ</a:t>
            </a:r>
            <a:r>
              <a:rPr sz="681" spc="14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の</a:t>
            </a:r>
            <a:r>
              <a:rPr sz="681" spc="23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ほ</a:t>
            </a:r>
            <a:r>
              <a:rPr sz="681" spc="14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か</a:t>
            </a:r>
            <a:r>
              <a:rPr sz="681" spc="23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多</a:t>
            </a:r>
            <a:r>
              <a:rPr sz="681" spc="14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分</a:t>
            </a:r>
            <a:r>
              <a:rPr sz="681" spc="23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野で</a:t>
            </a:r>
            <a:r>
              <a:rPr sz="681" spc="14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有</a:t>
            </a:r>
            <a:r>
              <a:rPr sz="681" spc="23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効</a:t>
            </a:r>
            <a:r>
              <a:rPr sz="681" spc="14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活</a:t>
            </a:r>
            <a:r>
              <a:rPr sz="681" spc="23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用が</a:t>
            </a:r>
            <a:r>
              <a:rPr sz="681" spc="14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可</a:t>
            </a:r>
            <a:r>
              <a:rPr sz="681" spc="23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能</a:t>
            </a:r>
            <a:r>
              <a:rPr sz="681" spc="14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で</a:t>
            </a:r>
            <a:r>
              <a:rPr sz="681" spc="23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す</a:t>
            </a:r>
            <a:r>
              <a:rPr sz="681" spc="5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。</a:t>
            </a:r>
            <a:endParaRPr sz="681">
              <a:latin typeface="源ノ明朝 ExtraLight"/>
              <a:cs typeface="源ノ明朝 ExtraLight"/>
            </a:endParaRPr>
          </a:p>
          <a:p>
            <a:pPr marL="11527" marR="4611">
              <a:lnSpc>
                <a:spcPct val="157700"/>
              </a:lnSpc>
              <a:spcBef>
                <a:spcPts val="953"/>
              </a:spcBef>
            </a:pPr>
            <a:r>
              <a:rPr sz="817" spc="1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クラウド対応</a:t>
            </a:r>
            <a:r>
              <a:rPr sz="817" spc="19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の</a:t>
            </a:r>
            <a:r>
              <a:rPr sz="817" spc="-23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W</a:t>
            </a:r>
            <a:r>
              <a:rPr sz="817" spc="-27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e</a:t>
            </a:r>
            <a:r>
              <a:rPr sz="817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b</a:t>
            </a:r>
            <a:r>
              <a:rPr sz="817" spc="-27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 </a:t>
            </a:r>
            <a:r>
              <a:rPr sz="817" spc="1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ア</a:t>
            </a:r>
            <a:r>
              <a:rPr sz="817" spc="-14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プ</a:t>
            </a:r>
            <a:r>
              <a:rPr sz="817" spc="9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リ</a:t>
            </a:r>
            <a:r>
              <a:rPr sz="817" spc="1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ケ</a:t>
            </a:r>
            <a:r>
              <a:rPr sz="817" spc="9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ーシ</a:t>
            </a:r>
            <a:r>
              <a:rPr sz="817" spc="1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ョンのた</a:t>
            </a:r>
            <a:r>
              <a:rPr sz="817" spc="9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め</a:t>
            </a:r>
            <a:r>
              <a:rPr sz="817" spc="1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遠隔</a:t>
            </a:r>
            <a:r>
              <a:rPr sz="817" spc="9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で</a:t>
            </a:r>
            <a:r>
              <a:rPr sz="817" spc="1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の</a:t>
            </a:r>
            <a:r>
              <a:rPr sz="817" spc="-54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デ</a:t>
            </a:r>
            <a:r>
              <a:rPr sz="817" spc="1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ィス</a:t>
            </a:r>
            <a:r>
              <a:rPr sz="817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カ</a:t>
            </a:r>
            <a:r>
              <a:rPr sz="817" spc="1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ッ</a:t>
            </a:r>
            <a:r>
              <a:rPr sz="817" spc="9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ショ</a:t>
            </a:r>
            <a:r>
              <a:rPr sz="817" spc="1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ンに</a:t>
            </a:r>
            <a:r>
              <a:rPr sz="817" spc="5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も</a:t>
            </a:r>
            <a:r>
              <a:rPr sz="817" spc="1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対応</a:t>
            </a:r>
            <a:r>
              <a:rPr sz="817" spc="9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し</a:t>
            </a:r>
            <a:r>
              <a:rPr sz="817" spc="1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ます</a:t>
            </a:r>
            <a:r>
              <a:rPr sz="817" spc="9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。</a:t>
            </a:r>
            <a:r>
              <a:rPr sz="817" spc="1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直接</a:t>
            </a:r>
            <a:r>
              <a:rPr sz="817" spc="9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デ</a:t>
            </a:r>
            <a:r>
              <a:rPr sz="817" spc="1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ータ</a:t>
            </a:r>
            <a:r>
              <a:rPr sz="817" spc="9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を</a:t>
            </a:r>
            <a:r>
              <a:rPr sz="817" spc="1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観察</a:t>
            </a:r>
            <a:r>
              <a:rPr sz="817" spc="9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す</a:t>
            </a:r>
            <a:r>
              <a:rPr sz="817" spc="1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るた</a:t>
            </a:r>
            <a:r>
              <a:rPr sz="817" spc="9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め</a:t>
            </a:r>
            <a:r>
              <a:rPr sz="817" spc="1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判定 もしやすくなっており</a:t>
            </a:r>
            <a:r>
              <a:rPr sz="817" spc="9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ま</a:t>
            </a:r>
            <a:r>
              <a:rPr sz="817" spc="1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す</a:t>
            </a:r>
            <a:r>
              <a:rPr sz="817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。</a:t>
            </a:r>
            <a:endParaRPr sz="817">
              <a:latin typeface="源ノ明朝 ExtraLight"/>
              <a:cs typeface="源ノ明朝 ExtraLight"/>
            </a:endParaRPr>
          </a:p>
        </p:txBody>
      </p:sp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17703" y="6107188"/>
            <a:ext cx="5998606" cy="2587817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489273" y="766061"/>
            <a:ext cx="5703090" cy="3847945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259347" algn="ctr">
              <a:spcBef>
                <a:spcPts val="91"/>
              </a:spcBef>
            </a:pPr>
            <a:r>
              <a:rPr sz="1543" spc="4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画像解</a:t>
            </a:r>
            <a:r>
              <a:rPr sz="1543" spc="38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析</a:t>
            </a:r>
            <a:r>
              <a:rPr sz="1543" spc="-23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Web</a:t>
            </a:r>
            <a:r>
              <a:rPr sz="1543" spc="-73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 </a:t>
            </a:r>
            <a:r>
              <a:rPr sz="1543" spc="4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アプリＩＡＳの７つの特徴</a:t>
            </a:r>
            <a:endParaRPr sz="1543" dirty="0">
              <a:latin typeface="源ノ明朝 ExtraLight"/>
              <a:cs typeface="源ノ明朝 ExtraLight"/>
            </a:endParaRPr>
          </a:p>
          <a:p>
            <a:pPr marL="42072">
              <a:spcBef>
                <a:spcPts val="2854"/>
              </a:spcBef>
            </a:pPr>
            <a:r>
              <a:rPr sz="998" spc="32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Web</a:t>
            </a:r>
            <a:r>
              <a:rPr sz="998" spc="73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 </a:t>
            </a:r>
            <a:r>
              <a:rPr sz="998" spc="32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アプリケーシ</a:t>
            </a:r>
            <a:r>
              <a:rPr sz="998" spc="27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ョ</a:t>
            </a:r>
            <a:r>
              <a:rPr sz="998" spc="11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ン</a:t>
            </a:r>
            <a:r>
              <a:rPr sz="99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：</a:t>
            </a:r>
            <a:r>
              <a:rPr sz="998" spc="-14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 </a:t>
            </a:r>
            <a:r>
              <a:rPr sz="998" spc="45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OS</a:t>
            </a:r>
            <a:r>
              <a:rPr sz="998" spc="159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 </a:t>
            </a:r>
            <a:r>
              <a:rPr sz="998" spc="50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を選ばず</a:t>
            </a:r>
            <a:r>
              <a:rPr sz="998" spc="54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、</a:t>
            </a:r>
            <a:r>
              <a:rPr sz="998" spc="4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リモー</a:t>
            </a:r>
            <a:r>
              <a:rPr sz="998" spc="50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ト</a:t>
            </a:r>
            <a:r>
              <a:rPr sz="998" spc="4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ワーク</a:t>
            </a:r>
            <a:r>
              <a:rPr sz="998" spc="50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が</a:t>
            </a:r>
            <a:r>
              <a:rPr sz="998" spc="4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容易</a:t>
            </a:r>
            <a:r>
              <a:rPr sz="99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に</a:t>
            </a:r>
            <a:endParaRPr sz="998" dirty="0">
              <a:latin typeface="源ノ明朝 ExtraLight"/>
              <a:cs typeface="源ノ明朝 ExtraLight"/>
            </a:endParaRPr>
          </a:p>
          <a:p>
            <a:pPr marL="19595" marR="109502" indent="29392">
              <a:lnSpc>
                <a:spcPts val="3558"/>
              </a:lnSpc>
              <a:spcBef>
                <a:spcPts val="508"/>
              </a:spcBef>
            </a:pPr>
            <a:r>
              <a:rPr sz="998" spc="50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多様な顕微</a:t>
            </a:r>
            <a:r>
              <a:rPr sz="998" spc="54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鏡</a:t>
            </a:r>
            <a:r>
              <a:rPr sz="998" spc="-14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フォーマットとメタデータ</a:t>
            </a:r>
            <a:r>
              <a:rPr sz="998" spc="50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に</a:t>
            </a:r>
            <a:r>
              <a:rPr sz="998" spc="54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対</a:t>
            </a:r>
            <a:r>
              <a:rPr sz="998" spc="127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応</a:t>
            </a:r>
            <a:r>
              <a:rPr sz="99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：</a:t>
            </a:r>
            <a:r>
              <a:rPr sz="998" spc="-64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 </a:t>
            </a:r>
            <a:r>
              <a:rPr sz="998" spc="50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情</a:t>
            </a:r>
            <a:r>
              <a:rPr sz="998" spc="54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報</a:t>
            </a:r>
            <a:r>
              <a:rPr sz="998" spc="50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を</a:t>
            </a:r>
            <a:r>
              <a:rPr sz="998" spc="54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読</a:t>
            </a:r>
            <a:r>
              <a:rPr sz="998" spc="50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み</a:t>
            </a:r>
            <a:r>
              <a:rPr sz="998" spc="4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取り、</a:t>
            </a:r>
            <a:r>
              <a:rPr sz="998" spc="54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位</a:t>
            </a:r>
            <a:r>
              <a:rPr sz="998" spc="4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置や次</a:t>
            </a:r>
            <a:r>
              <a:rPr sz="998" spc="50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元</a:t>
            </a:r>
            <a:r>
              <a:rPr sz="998" spc="4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情報を</a:t>
            </a:r>
            <a:r>
              <a:rPr sz="998" spc="54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再</a:t>
            </a:r>
            <a:r>
              <a:rPr sz="998" spc="4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現可</a:t>
            </a:r>
            <a:r>
              <a:rPr sz="99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能 </a:t>
            </a:r>
            <a:r>
              <a:rPr sz="998" spc="50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ビックデ</a:t>
            </a:r>
            <a:r>
              <a:rPr sz="998" spc="4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ータ</a:t>
            </a:r>
            <a:r>
              <a:rPr sz="998" spc="50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に</a:t>
            </a:r>
            <a:r>
              <a:rPr sz="998" spc="45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対</a:t>
            </a:r>
            <a:r>
              <a:rPr sz="998" spc="127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応</a:t>
            </a:r>
            <a:r>
              <a:rPr sz="99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：</a:t>
            </a:r>
            <a:r>
              <a:rPr sz="998" spc="-172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 </a:t>
            </a:r>
            <a:r>
              <a:rPr sz="998" spc="50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多</a:t>
            </a:r>
            <a:r>
              <a:rPr sz="998" spc="54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検</a:t>
            </a:r>
            <a:r>
              <a:rPr sz="998" spc="50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体</a:t>
            </a:r>
            <a:r>
              <a:rPr sz="998" spc="4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の</a:t>
            </a:r>
            <a:r>
              <a:rPr sz="998" spc="50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一</a:t>
            </a:r>
            <a:r>
              <a:rPr sz="998" spc="4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括解析</a:t>
            </a:r>
            <a:r>
              <a:rPr sz="998" spc="54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や</a:t>
            </a:r>
            <a:r>
              <a:rPr sz="998" spc="4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３次元</a:t>
            </a:r>
            <a:r>
              <a:rPr sz="998" spc="54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に</a:t>
            </a:r>
            <a:r>
              <a:rPr sz="998" spc="4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も対応</a:t>
            </a:r>
            <a:r>
              <a:rPr sz="998" spc="50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で</a:t>
            </a:r>
            <a:r>
              <a:rPr sz="998" spc="4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き、業</a:t>
            </a:r>
            <a:r>
              <a:rPr sz="998" spc="54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務</a:t>
            </a:r>
            <a:r>
              <a:rPr sz="998" spc="4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の効率</a:t>
            </a:r>
            <a:r>
              <a:rPr sz="998" spc="50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化</a:t>
            </a:r>
            <a:r>
              <a:rPr sz="998" spc="4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に貢</a:t>
            </a:r>
            <a:r>
              <a:rPr sz="99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献</a:t>
            </a:r>
            <a:endParaRPr sz="998" dirty="0">
              <a:latin typeface="源ノ明朝 ExtraLight"/>
              <a:cs typeface="源ノ明朝 ExtraLight"/>
            </a:endParaRPr>
          </a:p>
          <a:p>
            <a:pPr marL="34580">
              <a:spcBef>
                <a:spcPts val="1910"/>
              </a:spcBef>
            </a:pPr>
            <a:r>
              <a:rPr sz="998" spc="150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全画面表示</a:t>
            </a:r>
            <a:r>
              <a:rPr sz="998" spc="14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が</a:t>
            </a:r>
            <a:r>
              <a:rPr sz="998" spc="150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可</a:t>
            </a:r>
            <a:r>
              <a:rPr sz="998" spc="227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能</a:t>
            </a:r>
            <a:r>
              <a:rPr sz="99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：</a:t>
            </a:r>
            <a:r>
              <a:rPr sz="998" spc="-150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 </a:t>
            </a:r>
            <a:r>
              <a:rPr sz="998" spc="50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多</a:t>
            </a:r>
            <a:r>
              <a:rPr sz="998" spc="4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人</a:t>
            </a:r>
            <a:r>
              <a:rPr sz="998" spc="50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数</a:t>
            </a:r>
            <a:r>
              <a:rPr sz="998" spc="4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のディ</a:t>
            </a:r>
            <a:r>
              <a:rPr sz="998" spc="50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ス</a:t>
            </a:r>
            <a:r>
              <a:rPr sz="998" spc="4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カッシ</a:t>
            </a:r>
            <a:r>
              <a:rPr sz="998" spc="54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ョ</a:t>
            </a:r>
            <a:r>
              <a:rPr sz="998" spc="4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ンが容</a:t>
            </a:r>
            <a:r>
              <a:rPr sz="998" spc="50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易</a:t>
            </a:r>
            <a:r>
              <a:rPr sz="99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に</a:t>
            </a:r>
            <a:endParaRPr sz="998" dirty="0">
              <a:latin typeface="源ノ明朝 ExtraLight"/>
              <a:cs typeface="源ノ明朝 ExtraLight"/>
            </a:endParaRPr>
          </a:p>
          <a:p>
            <a:pPr marL="34580">
              <a:spcBef>
                <a:spcPts val="2487"/>
              </a:spcBef>
            </a:pPr>
            <a:r>
              <a:rPr sz="998" spc="50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深層学習</a:t>
            </a:r>
            <a:r>
              <a:rPr sz="998" spc="4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・</a:t>
            </a:r>
            <a:r>
              <a:rPr sz="998" spc="73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機</a:t>
            </a:r>
            <a:r>
              <a:rPr sz="998" spc="64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械学</a:t>
            </a:r>
            <a:r>
              <a:rPr sz="998" spc="73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習</a:t>
            </a:r>
            <a:r>
              <a:rPr sz="998" spc="64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機能</a:t>
            </a:r>
            <a:r>
              <a:rPr sz="998" spc="73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を</a:t>
            </a:r>
            <a:r>
              <a:rPr sz="998" spc="64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搭</a:t>
            </a:r>
            <a:r>
              <a:rPr sz="998" spc="150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載</a:t>
            </a:r>
            <a:r>
              <a:rPr sz="99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：</a:t>
            </a:r>
            <a:r>
              <a:rPr sz="998" spc="-11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 </a:t>
            </a:r>
            <a:r>
              <a:rPr sz="998" spc="50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複</a:t>
            </a:r>
            <a:r>
              <a:rPr sz="998" spc="54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雑</a:t>
            </a:r>
            <a:r>
              <a:rPr sz="998" spc="50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な</a:t>
            </a:r>
            <a:r>
              <a:rPr sz="998" spc="54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解</a:t>
            </a:r>
            <a:r>
              <a:rPr sz="998" spc="50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析</a:t>
            </a:r>
            <a:r>
              <a:rPr sz="998" spc="4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であっ</a:t>
            </a:r>
            <a:r>
              <a:rPr sz="998" spc="54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て</a:t>
            </a:r>
            <a:r>
              <a:rPr sz="998" spc="4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も直感</a:t>
            </a:r>
            <a:r>
              <a:rPr sz="998" spc="50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的</a:t>
            </a:r>
            <a:r>
              <a:rPr sz="998" spc="4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な操作</a:t>
            </a:r>
            <a:r>
              <a:rPr sz="998" spc="54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が</a:t>
            </a:r>
            <a:r>
              <a:rPr sz="998" spc="4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可</a:t>
            </a:r>
            <a:r>
              <a:rPr sz="99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能</a:t>
            </a:r>
            <a:endParaRPr sz="998" dirty="0">
              <a:latin typeface="源ノ明朝 ExtraLight"/>
              <a:cs typeface="源ノ明朝 ExtraLight"/>
            </a:endParaRPr>
          </a:p>
          <a:p>
            <a:pPr marL="11527" marR="4611" indent="8645">
              <a:lnSpc>
                <a:spcPts val="3857"/>
              </a:lnSpc>
              <a:spcBef>
                <a:spcPts val="145"/>
              </a:spcBef>
            </a:pPr>
            <a:r>
              <a:rPr sz="998" spc="1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サポートセンターとのウェブチ</a:t>
            </a:r>
            <a:r>
              <a:rPr sz="998" spc="9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ャ</a:t>
            </a:r>
            <a:r>
              <a:rPr sz="998" spc="1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ット機</a:t>
            </a:r>
            <a:r>
              <a:rPr sz="998" spc="9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能</a:t>
            </a:r>
            <a:r>
              <a:rPr sz="998" spc="1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を</a:t>
            </a:r>
            <a:r>
              <a:rPr sz="998" spc="14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搭</a:t>
            </a:r>
            <a:r>
              <a:rPr sz="998" spc="95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載</a:t>
            </a:r>
            <a:r>
              <a:rPr sz="99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：</a:t>
            </a:r>
            <a:r>
              <a:rPr sz="998" spc="-113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 </a:t>
            </a:r>
            <a:r>
              <a:rPr sz="998" spc="50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操作など困</a:t>
            </a:r>
            <a:r>
              <a:rPr sz="998" spc="4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ったと</a:t>
            </a:r>
            <a:r>
              <a:rPr sz="998" spc="50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き</a:t>
            </a:r>
            <a:r>
              <a:rPr sz="998" spc="45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に</a:t>
            </a:r>
            <a:r>
              <a:rPr sz="998" spc="4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時間差</a:t>
            </a:r>
            <a:r>
              <a:rPr sz="998" spc="54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な</a:t>
            </a:r>
            <a:r>
              <a:rPr sz="998" spc="4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く問題</a:t>
            </a:r>
            <a:r>
              <a:rPr sz="998" spc="50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が</a:t>
            </a:r>
            <a:r>
              <a:rPr sz="998" spc="4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解</a:t>
            </a:r>
            <a:r>
              <a:rPr sz="99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決 </a:t>
            </a:r>
            <a:r>
              <a:rPr sz="998" spc="50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サ</a:t>
            </a:r>
            <a:r>
              <a:rPr sz="998" spc="54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ブ</a:t>
            </a:r>
            <a:r>
              <a:rPr sz="998" spc="50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ス</a:t>
            </a:r>
            <a:r>
              <a:rPr sz="998" spc="54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ク</a:t>
            </a:r>
            <a:r>
              <a:rPr sz="998" spc="4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リプ</a:t>
            </a:r>
            <a:r>
              <a:rPr sz="998" spc="54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シ</a:t>
            </a:r>
            <a:r>
              <a:rPr sz="998" spc="4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ョン販</a:t>
            </a:r>
            <a:r>
              <a:rPr sz="998" spc="50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売</a:t>
            </a:r>
            <a:r>
              <a:rPr sz="998" spc="4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形式</a:t>
            </a:r>
            <a:r>
              <a:rPr sz="998" spc="50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に</a:t>
            </a:r>
            <a:r>
              <a:rPr sz="998" spc="4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対</a:t>
            </a:r>
            <a:r>
              <a:rPr sz="998" spc="127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応</a:t>
            </a:r>
            <a:r>
              <a:rPr sz="99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：</a:t>
            </a:r>
            <a:r>
              <a:rPr sz="998" spc="-172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 </a:t>
            </a:r>
            <a:r>
              <a:rPr sz="998" spc="50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初</a:t>
            </a:r>
            <a:r>
              <a:rPr sz="998" spc="54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期</a:t>
            </a:r>
            <a:r>
              <a:rPr sz="998" spc="50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投</a:t>
            </a:r>
            <a:r>
              <a:rPr sz="998" spc="4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資の</a:t>
            </a:r>
            <a:r>
              <a:rPr sz="998" spc="50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減</a:t>
            </a:r>
            <a:r>
              <a:rPr sz="998" spc="4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少に貢</a:t>
            </a:r>
            <a:r>
              <a:rPr sz="99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献</a:t>
            </a:r>
            <a:endParaRPr sz="998" dirty="0">
              <a:latin typeface="源ノ明朝 ExtraLight"/>
              <a:cs typeface="源ノ明朝 ExtraLight"/>
            </a:endParaRPr>
          </a:p>
          <a:p>
            <a:pPr marL="62820">
              <a:spcBef>
                <a:spcPts val="726"/>
              </a:spcBef>
            </a:pPr>
            <a:r>
              <a:rPr sz="726" spc="1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上記項目以外にも様々な利点</a:t>
            </a:r>
            <a:r>
              <a:rPr sz="726" spc="9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を</a:t>
            </a:r>
            <a:r>
              <a:rPr sz="726" spc="1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有してお</a:t>
            </a:r>
            <a:r>
              <a:rPr sz="726" spc="9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り</a:t>
            </a:r>
            <a:r>
              <a:rPr sz="726" spc="1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ます。</a:t>
            </a:r>
            <a:r>
              <a:rPr sz="726" spc="9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詳</a:t>
            </a:r>
            <a:r>
              <a:rPr sz="726" spc="1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しく</a:t>
            </a:r>
            <a:r>
              <a:rPr sz="726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は</a:t>
            </a:r>
            <a:r>
              <a:rPr sz="726" spc="82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 </a:t>
            </a:r>
            <a:r>
              <a:rPr sz="726" spc="-9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Web</a:t>
            </a:r>
            <a:r>
              <a:rPr sz="726" spc="77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 </a:t>
            </a:r>
            <a:r>
              <a:rPr sz="726" spc="1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ページをご覧いただくかお問い合</a:t>
            </a:r>
            <a:r>
              <a:rPr sz="726" spc="9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わ</a:t>
            </a:r>
            <a:r>
              <a:rPr sz="726" spc="1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せくだ</a:t>
            </a:r>
            <a:r>
              <a:rPr sz="726" spc="9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さ</a:t>
            </a:r>
            <a:r>
              <a:rPr sz="726" spc="1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い。</a:t>
            </a:r>
            <a:endParaRPr sz="726" dirty="0">
              <a:latin typeface="源ノ明朝 ExtraLight"/>
              <a:cs typeface="源ノ明朝 ExtraLigh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ダイアグラム&#10;&#10;自動的に生成された説明">
            <a:extLst>
              <a:ext uri="{FF2B5EF4-FFF2-40B4-BE49-F238E27FC236}">
                <a16:creationId xmlns:a16="http://schemas.microsoft.com/office/drawing/2014/main" id="{3744825E-A9EE-290F-0718-3287CD6D2C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45" y="954222"/>
            <a:ext cx="5391509" cy="1785990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B296173-1E37-7849-C051-F9331A79F38A}"/>
              </a:ext>
            </a:extLst>
          </p:cNvPr>
          <p:cNvSpPr/>
          <p:nvPr/>
        </p:nvSpPr>
        <p:spPr>
          <a:xfrm>
            <a:off x="653224" y="3473355"/>
            <a:ext cx="5688027" cy="19311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多様なフォーマットに対応して差異を標準化するので違う機器間で</a:t>
            </a:r>
            <a:r>
              <a:rPr kumimoji="1" lang="en-US" altLang="ja-JP" dirty="0"/>
              <a:t>AI</a:t>
            </a:r>
            <a:r>
              <a:rPr kumimoji="1" lang="ja-JP" altLang="en-US" dirty="0"/>
              <a:t>メソッドの移植が可能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C2B6B16-BD7C-C608-30E3-1CAF360F2669}"/>
              </a:ext>
            </a:extLst>
          </p:cNvPr>
          <p:cNvSpPr txBox="1"/>
          <p:nvPr/>
        </p:nvSpPr>
        <p:spPr>
          <a:xfrm>
            <a:off x="638354" y="500332"/>
            <a:ext cx="33886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画像解析</a:t>
            </a:r>
            <a:r>
              <a:rPr kumimoji="1" lang="en-US" altLang="ja-JP" dirty="0"/>
              <a:t>Web</a:t>
            </a:r>
            <a:r>
              <a:rPr kumimoji="1" lang="ja-JP" altLang="en-US" dirty="0"/>
              <a:t>アプリケーション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FFE71BA-6062-EC5C-7F56-B9CF069F472B}"/>
              </a:ext>
            </a:extLst>
          </p:cNvPr>
          <p:cNvSpPr/>
          <p:nvPr/>
        </p:nvSpPr>
        <p:spPr>
          <a:xfrm>
            <a:off x="653224" y="6137656"/>
            <a:ext cx="5688027" cy="33611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多様なフォーマットに対応して差異を標準化するので違う機器間で</a:t>
            </a:r>
            <a:r>
              <a:rPr kumimoji="1" lang="en-US" altLang="ja-JP" dirty="0"/>
              <a:t>AI</a:t>
            </a:r>
            <a:r>
              <a:rPr kumimoji="1" lang="ja-JP" altLang="en-US" dirty="0"/>
              <a:t>メソッドの移植が可能</a:t>
            </a:r>
          </a:p>
        </p:txBody>
      </p:sp>
    </p:spTree>
    <p:extLst>
      <p:ext uri="{BB962C8B-B14F-4D97-AF65-F5344CB8AC3E}">
        <p14:creationId xmlns:p14="http://schemas.microsoft.com/office/powerpoint/2010/main" val="3310398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6360A88D-D356-E940-388C-717C2DA4BC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479" y="1440000"/>
            <a:ext cx="7711440" cy="38862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B5635BC-835E-F7DA-E549-E1E9EC56C8E2}"/>
              </a:ext>
            </a:extLst>
          </p:cNvPr>
          <p:cNvSpPr txBox="1"/>
          <p:nvPr/>
        </p:nvSpPr>
        <p:spPr>
          <a:xfrm>
            <a:off x="2621192" y="540000"/>
            <a:ext cx="85023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>
                <a:latin typeface="游ゴシック 本文"/>
              </a:rPr>
              <a:t>オールインワン画像解析</a:t>
            </a:r>
            <a:r>
              <a:rPr kumimoji="1" lang="en-US" altLang="ja-JP" sz="2800" dirty="0">
                <a:latin typeface="游ゴシック 本文"/>
              </a:rPr>
              <a:t>Web</a:t>
            </a:r>
            <a:r>
              <a:rPr kumimoji="1" lang="ja-JP" altLang="en-US" sz="2800" dirty="0">
                <a:latin typeface="游ゴシック 本文"/>
              </a:rPr>
              <a:t>アプリケーション　</a:t>
            </a:r>
            <a:r>
              <a:rPr kumimoji="1" lang="en-US" altLang="ja-JP" sz="2800" dirty="0">
                <a:latin typeface="游ゴシック 本文"/>
              </a:rPr>
              <a:t>IAS</a:t>
            </a:r>
            <a:endParaRPr kumimoji="1" lang="ja-JP" altLang="en-US" sz="2800" dirty="0">
              <a:latin typeface="游ゴシック 本文"/>
            </a:endParaRPr>
          </a:p>
        </p:txBody>
      </p:sp>
      <p:pic>
        <p:nvPicPr>
          <p:cNvPr id="8" name="図 7" descr="グラフィカル ユーザー インターフェイス, アプリケーション, Word&#10;&#10;自動的に生成された説明">
            <a:extLst>
              <a:ext uri="{FF2B5EF4-FFF2-40B4-BE49-F238E27FC236}">
                <a16:creationId xmlns:a16="http://schemas.microsoft.com/office/drawing/2014/main" id="{A4BE0284-EBD9-B18E-A709-D912394FCE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86" y="1505964"/>
            <a:ext cx="1092715" cy="4779645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BE5B782-1648-4B8A-5F9F-F5A3A698884F}"/>
              </a:ext>
            </a:extLst>
          </p:cNvPr>
          <p:cNvSpPr/>
          <p:nvPr/>
        </p:nvSpPr>
        <p:spPr>
          <a:xfrm>
            <a:off x="292729" y="1371037"/>
            <a:ext cx="1248028" cy="279225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>
                <a:solidFill>
                  <a:schemeClr val="tx1"/>
                </a:solidFill>
              </a:rPr>
              <a:t>クラウドにアップロードしてデータを管理</a:t>
            </a:r>
            <a:r>
              <a:rPr kumimoji="1" lang="ja-JP" altLang="en-US" sz="1400" dirty="0"/>
              <a:t>、エクスポート</a:t>
            </a:r>
          </a:p>
        </p:txBody>
      </p:sp>
      <p:pic>
        <p:nvPicPr>
          <p:cNvPr id="10" name="図 9" descr="背景パターン&#10;&#10;低い精度で自動的に生成された説明">
            <a:extLst>
              <a:ext uri="{FF2B5EF4-FFF2-40B4-BE49-F238E27FC236}">
                <a16:creationId xmlns:a16="http://schemas.microsoft.com/office/drawing/2014/main" id="{59E946B9-7BA5-234B-968A-5B8FE88A98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86" y="4499722"/>
            <a:ext cx="1340123" cy="5742708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908DB11-3151-0966-1AC3-1E2C89CD527E}"/>
              </a:ext>
            </a:extLst>
          </p:cNvPr>
          <p:cNvSpPr/>
          <p:nvPr/>
        </p:nvSpPr>
        <p:spPr>
          <a:xfrm>
            <a:off x="401905" y="4499722"/>
            <a:ext cx="1248028" cy="279225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>
                <a:solidFill>
                  <a:schemeClr val="tx1"/>
                </a:solidFill>
              </a:rPr>
              <a:t>デコンボリューション、超解像、フォーカス合成など最新の画像処理エンジン</a:t>
            </a:r>
          </a:p>
        </p:txBody>
      </p:sp>
      <p:pic>
        <p:nvPicPr>
          <p:cNvPr id="12" name="図 11" descr="グラフィカル ユーザー インターフェイス, アプリケーション&#10;&#10;自動的に生成された説明">
            <a:extLst>
              <a:ext uri="{FF2B5EF4-FFF2-40B4-BE49-F238E27FC236}">
                <a16:creationId xmlns:a16="http://schemas.microsoft.com/office/drawing/2014/main" id="{4EF564A9-26EF-774D-DCEB-0F34B41058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397" y="5895849"/>
            <a:ext cx="1034133" cy="4505864"/>
          </a:xfrm>
          <a:prstGeom prst="rect">
            <a:avLst/>
          </a:prstGeom>
        </p:spPr>
      </p:pic>
      <p:pic>
        <p:nvPicPr>
          <p:cNvPr id="14" name="図 13" descr="グラフィカル ユーザー インターフェイス, テキスト, アプリケーション&#10;&#10;自動的に生成された説明">
            <a:extLst>
              <a:ext uri="{FF2B5EF4-FFF2-40B4-BE49-F238E27FC236}">
                <a16:creationId xmlns:a16="http://schemas.microsoft.com/office/drawing/2014/main" id="{751453C8-D561-6EC7-5111-2BF0391682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108" y="5963508"/>
            <a:ext cx="1045892" cy="4512489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0E96501-5425-8366-41D8-5EE04D0FB791}"/>
              </a:ext>
            </a:extLst>
          </p:cNvPr>
          <p:cNvSpPr/>
          <p:nvPr/>
        </p:nvSpPr>
        <p:spPr>
          <a:xfrm>
            <a:off x="3128516" y="6285609"/>
            <a:ext cx="1248028" cy="279225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>
                <a:solidFill>
                  <a:schemeClr val="tx1"/>
                </a:solidFill>
              </a:rPr>
              <a:t>深層学習、機械学習などで対象物を抽出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D44A7FE-6F55-5F33-411C-55B909B155ED}"/>
              </a:ext>
            </a:extLst>
          </p:cNvPr>
          <p:cNvSpPr txBox="1"/>
          <p:nvPr/>
        </p:nvSpPr>
        <p:spPr>
          <a:xfrm>
            <a:off x="3870381" y="1084302"/>
            <a:ext cx="5955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latin typeface="游ゴシック 本文"/>
              </a:rPr>
              <a:t>フリーソフトからの脱却からハイエンドな解析まで網羅</a:t>
            </a:r>
            <a:endParaRPr kumimoji="1" lang="en-US" altLang="ja-JP" dirty="0">
              <a:latin typeface="游ゴシック 本文"/>
            </a:endParaRPr>
          </a:p>
        </p:txBody>
      </p:sp>
    </p:spTree>
    <p:extLst>
      <p:ext uri="{BB962C8B-B14F-4D97-AF65-F5344CB8AC3E}">
        <p14:creationId xmlns:p14="http://schemas.microsoft.com/office/powerpoint/2010/main" val="3071877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123E7E83-AF1D-98CC-9C33-12DBB6CE4C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42823" y="1440000"/>
            <a:ext cx="7711440" cy="38862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EE7C6AC-2A21-4D5C-2E45-5BFBE2635730}"/>
              </a:ext>
            </a:extLst>
          </p:cNvPr>
          <p:cNvSpPr txBox="1"/>
          <p:nvPr/>
        </p:nvSpPr>
        <p:spPr>
          <a:xfrm>
            <a:off x="-4107407" y="540000"/>
            <a:ext cx="82250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>
                <a:latin typeface="游ゴシック 本文"/>
              </a:rPr>
              <a:t>オールインワン画像解析</a:t>
            </a:r>
            <a:r>
              <a:rPr kumimoji="1" lang="en-US" altLang="ja-JP" sz="2800" dirty="0">
                <a:latin typeface="游ゴシック 本文"/>
              </a:rPr>
              <a:t>Web</a:t>
            </a:r>
            <a:r>
              <a:rPr kumimoji="1" lang="ja-JP" altLang="en-US" sz="2800" dirty="0">
                <a:latin typeface="游ゴシック 本文"/>
              </a:rPr>
              <a:t>アプリケーション </a:t>
            </a:r>
            <a:r>
              <a:rPr kumimoji="1" lang="en-US" altLang="ja-JP" sz="2800" dirty="0">
                <a:latin typeface="游ゴシック 本文"/>
              </a:rPr>
              <a:t>IAS</a:t>
            </a:r>
          </a:p>
        </p:txBody>
      </p:sp>
      <p:pic>
        <p:nvPicPr>
          <p:cNvPr id="7" name="図 6" descr="散布図&#10;&#10;自動的に生成された説明">
            <a:extLst>
              <a:ext uri="{FF2B5EF4-FFF2-40B4-BE49-F238E27FC236}">
                <a16:creationId xmlns:a16="http://schemas.microsoft.com/office/drawing/2014/main" id="{0F9395FE-450F-0475-8B5F-DD5D028257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449" y="5650794"/>
            <a:ext cx="2463777" cy="2009463"/>
          </a:xfrm>
          <a:prstGeom prst="rect">
            <a:avLst/>
          </a:prstGeom>
        </p:spPr>
      </p:pic>
      <p:pic>
        <p:nvPicPr>
          <p:cNvPr id="11" name="図 10" descr="グラフ, 散布図&#10;&#10;自動的に生成された説明">
            <a:extLst>
              <a:ext uri="{FF2B5EF4-FFF2-40B4-BE49-F238E27FC236}">
                <a16:creationId xmlns:a16="http://schemas.microsoft.com/office/drawing/2014/main" id="{91418D8F-B1AB-1B0F-639E-D0ADBBABF4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075" y="7660257"/>
            <a:ext cx="1847274" cy="1847274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0870752-8112-6F2F-8AD1-8125E96EAB10}"/>
              </a:ext>
            </a:extLst>
          </p:cNvPr>
          <p:cNvSpPr/>
          <p:nvPr/>
        </p:nvSpPr>
        <p:spPr>
          <a:xfrm>
            <a:off x="2725748" y="6406379"/>
            <a:ext cx="1248028" cy="279225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>
                <a:solidFill>
                  <a:schemeClr val="tx1"/>
                </a:solidFill>
              </a:rPr>
              <a:t>ヒストグラム、ヒートマップ、ドットプロット、</a:t>
            </a:r>
            <a:r>
              <a:rPr kumimoji="1" lang="en-US" altLang="ja-JP" sz="1400" dirty="0">
                <a:solidFill>
                  <a:schemeClr val="tx1"/>
                </a:solidFill>
              </a:rPr>
              <a:t>NSE</a:t>
            </a:r>
            <a:r>
              <a:rPr kumimoji="1" lang="ja-JP" altLang="en-US" sz="1400" dirty="0">
                <a:solidFill>
                  <a:schemeClr val="tx1"/>
                </a:solidFill>
              </a:rPr>
              <a:t>でも表示可能な測定</a:t>
            </a:r>
            <a:r>
              <a:rPr kumimoji="1" lang="ja-JP" altLang="en-US" sz="1400" dirty="0"/>
              <a:t>結果</a:t>
            </a:r>
          </a:p>
        </p:txBody>
      </p:sp>
      <p:pic>
        <p:nvPicPr>
          <p:cNvPr id="13" name="図 12" descr="背景パターン&#10;&#10;自動的に生成された説明">
            <a:extLst>
              <a:ext uri="{FF2B5EF4-FFF2-40B4-BE49-F238E27FC236}">
                <a16:creationId xmlns:a16="http://schemas.microsoft.com/office/drawing/2014/main" id="{6EDACB95-5626-A0AB-E197-DC98DD55E2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596" y="1440000"/>
            <a:ext cx="604331" cy="406053"/>
          </a:xfrm>
          <a:prstGeom prst="rect">
            <a:avLst/>
          </a:prstGeom>
        </p:spPr>
      </p:pic>
      <p:pic>
        <p:nvPicPr>
          <p:cNvPr id="15" name="図 14" descr="図形, 円&#10;&#10;自動的に生成された説明">
            <a:extLst>
              <a:ext uri="{FF2B5EF4-FFF2-40B4-BE49-F238E27FC236}">
                <a16:creationId xmlns:a16="http://schemas.microsoft.com/office/drawing/2014/main" id="{7AB85490-7AFD-CBAC-7172-6781EA7D1A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046" y="1454071"/>
            <a:ext cx="597007" cy="406053"/>
          </a:xfrm>
          <a:prstGeom prst="rect">
            <a:avLst/>
          </a:prstGeom>
        </p:spPr>
      </p:pic>
      <p:pic>
        <p:nvPicPr>
          <p:cNvPr id="17" name="図 16" descr="アイコン&#10;&#10;自動的に生成された説明">
            <a:extLst>
              <a:ext uri="{FF2B5EF4-FFF2-40B4-BE49-F238E27FC236}">
                <a16:creationId xmlns:a16="http://schemas.microsoft.com/office/drawing/2014/main" id="{6187341B-9DDC-E5C9-D74A-68EFAFA548C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383" y="1953549"/>
            <a:ext cx="434196" cy="434196"/>
          </a:xfrm>
          <a:prstGeom prst="rect">
            <a:avLst/>
          </a:prstGeom>
        </p:spPr>
      </p:pic>
      <p:pic>
        <p:nvPicPr>
          <p:cNvPr id="19" name="図 18" descr="アイコン&#10;&#10;自動的に生成された説明">
            <a:extLst>
              <a:ext uri="{FF2B5EF4-FFF2-40B4-BE49-F238E27FC236}">
                <a16:creationId xmlns:a16="http://schemas.microsoft.com/office/drawing/2014/main" id="{7ADCE53E-9158-5D41-8119-5976A163D47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948" y="1930545"/>
            <a:ext cx="434196" cy="434196"/>
          </a:xfrm>
          <a:prstGeom prst="rect">
            <a:avLst/>
          </a:prstGeom>
        </p:spPr>
      </p:pic>
      <p:pic>
        <p:nvPicPr>
          <p:cNvPr id="21" name="図 20" descr="アイコン&#10;&#10;自動的に生成された説明">
            <a:extLst>
              <a:ext uri="{FF2B5EF4-FFF2-40B4-BE49-F238E27FC236}">
                <a16:creationId xmlns:a16="http://schemas.microsoft.com/office/drawing/2014/main" id="{EC9BF610-EFCF-6BC8-69D2-8D4F9907AAA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31" y="1953549"/>
            <a:ext cx="434196" cy="434196"/>
          </a:xfrm>
          <a:prstGeom prst="rect">
            <a:avLst/>
          </a:prstGeom>
        </p:spPr>
      </p:pic>
      <p:pic>
        <p:nvPicPr>
          <p:cNvPr id="23" name="図 22" descr="アイコン&#10;&#10;自動的に生成された説明">
            <a:extLst>
              <a:ext uri="{FF2B5EF4-FFF2-40B4-BE49-F238E27FC236}">
                <a16:creationId xmlns:a16="http://schemas.microsoft.com/office/drawing/2014/main" id="{9258FCA0-682E-F0B2-8F4F-9242A2956B7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692" y="1953549"/>
            <a:ext cx="434196" cy="434196"/>
          </a:xfrm>
          <a:prstGeom prst="rect">
            <a:avLst/>
          </a:prstGeom>
        </p:spPr>
      </p:pic>
      <p:pic>
        <p:nvPicPr>
          <p:cNvPr id="25" name="図 24" descr="建物, ウィンドウ, 挿絵 が含まれている画像&#10;&#10;自動的に生成された説明">
            <a:extLst>
              <a:ext uri="{FF2B5EF4-FFF2-40B4-BE49-F238E27FC236}">
                <a16:creationId xmlns:a16="http://schemas.microsoft.com/office/drawing/2014/main" id="{5F1F3BFA-989F-611D-CDB7-481F971938F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866" y="1440000"/>
            <a:ext cx="597020" cy="434196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555E93D-406A-712D-AA20-7DE24CB9A9D6}"/>
              </a:ext>
            </a:extLst>
          </p:cNvPr>
          <p:cNvSpPr/>
          <p:nvPr/>
        </p:nvSpPr>
        <p:spPr>
          <a:xfrm>
            <a:off x="4434227" y="1533806"/>
            <a:ext cx="1248028" cy="279225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>
                <a:solidFill>
                  <a:schemeClr val="tx1"/>
                </a:solidFill>
              </a:rPr>
              <a:t>スライド、ウェルプレート、デッシュ、ウェハなどの容器や対物レンズ、多チャンネル、</a:t>
            </a:r>
            <a:r>
              <a:rPr kumimoji="1" lang="en-US" altLang="ja-JP" sz="1400" dirty="0">
                <a:solidFill>
                  <a:schemeClr val="tx1"/>
                </a:solidFill>
              </a:rPr>
              <a:t>3</a:t>
            </a:r>
            <a:r>
              <a:rPr kumimoji="1" lang="ja-JP" altLang="en-US" sz="1400" dirty="0">
                <a:solidFill>
                  <a:schemeClr val="tx1"/>
                </a:solidFill>
              </a:rPr>
              <a:t>次元、タイムラプスに対応</a:t>
            </a:r>
          </a:p>
        </p:txBody>
      </p:sp>
      <p:pic>
        <p:nvPicPr>
          <p:cNvPr id="27" name="図 26" descr="図形 が含まれている画像&#10;&#10;自動的に生成された説明">
            <a:extLst>
              <a:ext uri="{FF2B5EF4-FFF2-40B4-BE49-F238E27FC236}">
                <a16:creationId xmlns:a16="http://schemas.microsoft.com/office/drawing/2014/main" id="{26CC6541-9878-1C2C-EC5F-3BB19C8798E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55" y="6082138"/>
            <a:ext cx="1531002" cy="1146774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A25D1A46-09CC-DD9A-B30E-883B05266AB8}"/>
              </a:ext>
            </a:extLst>
          </p:cNvPr>
          <p:cNvSpPr/>
          <p:nvPr/>
        </p:nvSpPr>
        <p:spPr>
          <a:xfrm>
            <a:off x="333348" y="5617208"/>
            <a:ext cx="1123816" cy="10773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>
                <a:solidFill>
                  <a:schemeClr val="tx1"/>
                </a:solidFill>
              </a:rPr>
              <a:t>Chat</a:t>
            </a:r>
            <a:r>
              <a:rPr kumimoji="1" lang="ja-JP" altLang="en-US" sz="1400" dirty="0">
                <a:solidFill>
                  <a:schemeClr val="tx1"/>
                </a:solidFill>
              </a:rPr>
              <a:t>で困りごとを解決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6AB9C12-5DEE-9D55-955A-778B90F84098}"/>
              </a:ext>
            </a:extLst>
          </p:cNvPr>
          <p:cNvSpPr/>
          <p:nvPr/>
        </p:nvSpPr>
        <p:spPr>
          <a:xfrm>
            <a:off x="5038207" y="4868002"/>
            <a:ext cx="1248028" cy="279225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>
                <a:solidFill>
                  <a:schemeClr val="tx1"/>
                </a:solidFill>
              </a:rPr>
              <a:t>測定モードで簡単な解析から網羅的な統計解析まで</a:t>
            </a:r>
            <a:r>
              <a:rPr kumimoji="1" lang="ja-JP" altLang="en-US" sz="1400" dirty="0"/>
              <a:t>可能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22FFB02D-AD10-F40E-B135-9A072E2DA542}"/>
              </a:ext>
            </a:extLst>
          </p:cNvPr>
          <p:cNvSpPr txBox="1"/>
          <p:nvPr/>
        </p:nvSpPr>
        <p:spPr>
          <a:xfrm>
            <a:off x="-2978756" y="1015548"/>
            <a:ext cx="5955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latin typeface="游ゴシック 本文"/>
              </a:rPr>
              <a:t>フリーソフトからの脱却からハイエンドな解析まで網羅</a:t>
            </a:r>
            <a:endParaRPr kumimoji="1" lang="en-US" altLang="ja-JP" dirty="0">
              <a:latin typeface="游ゴシック 本文"/>
            </a:endParaRPr>
          </a:p>
        </p:txBody>
      </p:sp>
    </p:spTree>
    <p:extLst>
      <p:ext uri="{BB962C8B-B14F-4D97-AF65-F5344CB8AC3E}">
        <p14:creationId xmlns:p14="http://schemas.microsoft.com/office/powerpoint/2010/main" val="206080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B0CFFF9-5CFD-BD14-EE1D-25F2C593808A}"/>
              </a:ext>
            </a:extLst>
          </p:cNvPr>
          <p:cNvSpPr txBox="1"/>
          <p:nvPr/>
        </p:nvSpPr>
        <p:spPr>
          <a:xfrm>
            <a:off x="638354" y="500332"/>
            <a:ext cx="272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深層学習機能と機械学習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E9647D9-1E42-BA5B-FDE5-4618BE00E284}"/>
              </a:ext>
            </a:extLst>
          </p:cNvPr>
          <p:cNvSpPr txBox="1"/>
          <p:nvPr/>
        </p:nvSpPr>
        <p:spPr>
          <a:xfrm>
            <a:off x="397651" y="2204477"/>
            <a:ext cx="2438310" cy="34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20" dirty="0"/>
              <a:t>Basic</a:t>
            </a:r>
            <a:r>
              <a:rPr kumimoji="1" lang="ja-JP" altLang="en-US" sz="820" dirty="0"/>
              <a:t>モードでは各分野に対応したセグメンテンショーンモードを搭載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5DD99BF-3E31-D263-D72E-98FC897109B5}"/>
              </a:ext>
            </a:extLst>
          </p:cNvPr>
          <p:cNvSpPr txBox="1"/>
          <p:nvPr/>
        </p:nvSpPr>
        <p:spPr>
          <a:xfrm>
            <a:off x="396815" y="1052602"/>
            <a:ext cx="40318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/>
              <a:t>様々な分野に対応した深層学習と機械学習モードを搭載</a:t>
            </a:r>
          </a:p>
        </p:txBody>
      </p:sp>
      <p:pic>
        <p:nvPicPr>
          <p:cNvPr id="6" name="図 5" descr="カラフルな絵と文字の加工写真&#10;&#10;低い精度で自動的に生成された説明">
            <a:extLst>
              <a:ext uri="{FF2B5EF4-FFF2-40B4-BE49-F238E27FC236}">
                <a16:creationId xmlns:a16="http://schemas.microsoft.com/office/drawing/2014/main" id="{D55FA883-134A-AE01-C7BC-AC185D0E6D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64" y="2499171"/>
            <a:ext cx="2731796" cy="1536635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C02C5C9-91DB-753F-BC11-704F7FAD5FEA}"/>
              </a:ext>
            </a:extLst>
          </p:cNvPr>
          <p:cNvSpPr txBox="1"/>
          <p:nvPr/>
        </p:nvSpPr>
        <p:spPr>
          <a:xfrm>
            <a:off x="3005660" y="2182496"/>
            <a:ext cx="2249502" cy="470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20" dirty="0"/>
              <a:t>Advance</a:t>
            </a:r>
            <a:r>
              <a:rPr kumimoji="1" lang="ja-JP" altLang="en-US" sz="820" dirty="0"/>
              <a:t>モードではさらに複雑なセグメンテーションやオプションの独自画像解析のメソッドの登録が可能です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63BAD1B-A7EA-2DD6-9696-E3415B5E98DC}"/>
              </a:ext>
            </a:extLst>
          </p:cNvPr>
          <p:cNvSpPr txBox="1"/>
          <p:nvPr/>
        </p:nvSpPr>
        <p:spPr>
          <a:xfrm>
            <a:off x="396815" y="4447470"/>
            <a:ext cx="20313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/>
              <a:t>最新の画像処理技術を搭載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DD1DE31-AF85-66F9-5C7A-696DA7394331}"/>
              </a:ext>
            </a:extLst>
          </p:cNvPr>
          <p:cNvSpPr txBox="1"/>
          <p:nvPr/>
        </p:nvSpPr>
        <p:spPr>
          <a:xfrm>
            <a:off x="1376562" y="4035806"/>
            <a:ext cx="135165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700" dirty="0"/>
              <a:t>ライフサイエンスでの使用例</a:t>
            </a:r>
          </a:p>
        </p:txBody>
      </p:sp>
      <p:pic>
        <p:nvPicPr>
          <p:cNvPr id="14" name="図 13" descr="ロゴ&#10;&#10;自動的に生成された説明">
            <a:extLst>
              <a:ext uri="{FF2B5EF4-FFF2-40B4-BE49-F238E27FC236}">
                <a16:creationId xmlns:a16="http://schemas.microsoft.com/office/drawing/2014/main" id="{FD6900F1-2E5E-C2AC-A80B-49FE986D0D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5961" y="5201218"/>
            <a:ext cx="2253130" cy="1414939"/>
          </a:xfrm>
          <a:prstGeom prst="rect">
            <a:avLst/>
          </a:prstGeom>
        </p:spPr>
      </p:pic>
      <p:pic>
        <p:nvPicPr>
          <p:cNvPr id="16" name="図 15" descr="カラフルな写真のコラージュ&#10;&#10;低い精度で自動的に生成された説明">
            <a:extLst>
              <a:ext uri="{FF2B5EF4-FFF2-40B4-BE49-F238E27FC236}">
                <a16:creationId xmlns:a16="http://schemas.microsoft.com/office/drawing/2014/main" id="{08B7207A-F0A6-F2B4-478C-EC24E06A1C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084" y="4763921"/>
            <a:ext cx="2253130" cy="1976190"/>
          </a:xfrm>
          <a:prstGeom prst="rect">
            <a:avLst/>
          </a:prstGeom>
        </p:spPr>
      </p:pic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72A1FBB5-39A0-A01A-A051-0CDAF27AB7F9}"/>
              </a:ext>
            </a:extLst>
          </p:cNvPr>
          <p:cNvSpPr txBox="1"/>
          <p:nvPr/>
        </p:nvSpPr>
        <p:spPr>
          <a:xfrm>
            <a:off x="936377" y="6752060"/>
            <a:ext cx="1290738" cy="2616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ja-JP" altLang="en-US" sz="1100" dirty="0">
                <a:solidFill>
                  <a:srgbClr val="FF0000"/>
                </a:solidFill>
              </a:rPr>
              <a:t>超解像技術</a:t>
            </a:r>
            <a:r>
              <a:rPr kumimoji="1" lang="ja-JP" altLang="en-US" sz="1100" dirty="0">
                <a:solidFill>
                  <a:srgbClr val="FF0000"/>
                </a:solidFill>
              </a:rPr>
              <a:t> (</a:t>
            </a:r>
            <a:r>
              <a:rPr lang="ja-JP" altLang="en-US" sz="1100" dirty="0">
                <a:solidFill>
                  <a:srgbClr val="FF0000"/>
                </a:solidFill>
              </a:rPr>
              <a:t>右図</a:t>
            </a:r>
            <a:r>
              <a:rPr kumimoji="1" lang="ja-JP" altLang="en-US" sz="1100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FEB6159B-FADF-692B-4AD5-FBFE9ED6E32F}"/>
              </a:ext>
            </a:extLst>
          </p:cNvPr>
          <p:cNvSpPr txBox="1"/>
          <p:nvPr/>
        </p:nvSpPr>
        <p:spPr>
          <a:xfrm>
            <a:off x="3115508" y="6752060"/>
            <a:ext cx="1313180" cy="2616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ja-JP" altLang="en-US" sz="1100" dirty="0"/>
              <a:t>スペクトラム分離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7F716D4A-0A15-64FA-B73E-A174881943FE}"/>
              </a:ext>
            </a:extLst>
          </p:cNvPr>
          <p:cNvSpPr/>
          <p:nvPr/>
        </p:nvSpPr>
        <p:spPr>
          <a:xfrm>
            <a:off x="3115508" y="2653394"/>
            <a:ext cx="2231212" cy="15366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227F6AD4-A513-9DEA-1471-E7208661C841}"/>
              </a:ext>
            </a:extLst>
          </p:cNvPr>
          <p:cNvSpPr txBox="1"/>
          <p:nvPr/>
        </p:nvSpPr>
        <p:spPr>
          <a:xfrm>
            <a:off x="475084" y="7160373"/>
            <a:ext cx="2185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/>
              <a:t>統計的データから比較が可能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6BAA211D-C997-B11A-5C16-67C10ECC831F}"/>
              </a:ext>
            </a:extLst>
          </p:cNvPr>
          <p:cNvSpPr/>
          <p:nvPr/>
        </p:nvSpPr>
        <p:spPr>
          <a:xfrm>
            <a:off x="452085" y="7580678"/>
            <a:ext cx="6132052" cy="1976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 descr="図形&#10;&#10;低い精度で自動的に生成された説明">
            <a:extLst>
              <a:ext uri="{FF2B5EF4-FFF2-40B4-BE49-F238E27FC236}">
                <a16:creationId xmlns:a16="http://schemas.microsoft.com/office/drawing/2014/main" id="{ED12D5B9-4507-ACA5-F356-149A381D8B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41" y="1423651"/>
            <a:ext cx="360000" cy="36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8243A2C3-42CE-2FE0-9271-BD3EB2F0B7A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34318" y="1423651"/>
            <a:ext cx="360000" cy="36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6B522112-44CD-664D-31F7-FAC4605152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38205" y="1428887"/>
            <a:ext cx="360000" cy="36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307EC073-2A58-EE01-3A9B-1575A672B88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52982" y="1423651"/>
            <a:ext cx="360000" cy="36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E6D3C2FE-765A-D496-B583-367C354A1C9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67759" y="1425423"/>
            <a:ext cx="360000" cy="36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2005C2B1-4746-7F16-99C2-AFA45B88746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71180" y="1435488"/>
            <a:ext cx="360000" cy="36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9220480E-52EE-C9DF-D76C-AF306CE5DB4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31114" y="1435488"/>
            <a:ext cx="360000" cy="36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8D8169AA-0F94-FACB-7DFC-418520402F0E}"/>
              </a:ext>
            </a:extLst>
          </p:cNvPr>
          <p:cNvSpPr txBox="1"/>
          <p:nvPr/>
        </p:nvSpPr>
        <p:spPr>
          <a:xfrm>
            <a:off x="293874" y="1843051"/>
            <a:ext cx="72327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700" dirty="0"/>
              <a:t>細胞構造解析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AD793E33-4F33-CA57-C933-2C486CA9970B}"/>
              </a:ext>
            </a:extLst>
          </p:cNvPr>
          <p:cNvSpPr txBox="1"/>
          <p:nvPr/>
        </p:nvSpPr>
        <p:spPr>
          <a:xfrm>
            <a:off x="936377" y="1840420"/>
            <a:ext cx="72327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700" dirty="0"/>
              <a:t>神経細胞解析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4D7385E3-36D5-BA39-D010-DD40A7DCB89C}"/>
              </a:ext>
            </a:extLst>
          </p:cNvPr>
          <p:cNvSpPr txBox="1"/>
          <p:nvPr/>
        </p:nvSpPr>
        <p:spPr>
          <a:xfrm>
            <a:off x="1639762" y="1845329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700" dirty="0"/>
              <a:t>スフェロイド</a:t>
            </a:r>
            <a:endParaRPr kumimoji="1" lang="en-US" altLang="ja-JP" sz="700" dirty="0"/>
          </a:p>
          <a:p>
            <a:r>
              <a:rPr kumimoji="1" lang="ja-JP" altLang="en-US" sz="700" dirty="0"/>
              <a:t>細胞解析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8C9D0B42-FA43-4FB5-0DF4-D32AE06773B1}"/>
              </a:ext>
            </a:extLst>
          </p:cNvPr>
          <p:cNvSpPr txBox="1"/>
          <p:nvPr/>
        </p:nvSpPr>
        <p:spPr>
          <a:xfrm>
            <a:off x="2282265" y="1831559"/>
            <a:ext cx="543739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700" dirty="0"/>
              <a:t>動態追跡</a:t>
            </a:r>
            <a:endParaRPr kumimoji="1" lang="en-US" altLang="ja-JP" sz="700" dirty="0"/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36C19B5B-88AF-3BA2-2331-E4C1A93B4413}"/>
              </a:ext>
            </a:extLst>
          </p:cNvPr>
          <p:cNvSpPr txBox="1"/>
          <p:nvPr/>
        </p:nvSpPr>
        <p:spPr>
          <a:xfrm>
            <a:off x="2885261" y="1839179"/>
            <a:ext cx="543739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700" dirty="0"/>
              <a:t>組織解析</a:t>
            </a:r>
            <a:endParaRPr kumimoji="1" lang="en-US" altLang="ja-JP" sz="700" dirty="0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7A43DD25-C09F-9865-60E0-1CB53524C3B2}"/>
              </a:ext>
            </a:extLst>
          </p:cNvPr>
          <p:cNvSpPr txBox="1"/>
          <p:nvPr/>
        </p:nvSpPr>
        <p:spPr>
          <a:xfrm>
            <a:off x="3468507" y="1831559"/>
            <a:ext cx="654346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/>
              <a:t>IPS</a:t>
            </a:r>
            <a:r>
              <a:rPr kumimoji="1" lang="ja-JP" altLang="en-US" sz="700" dirty="0"/>
              <a:t>細胞解析</a:t>
            </a:r>
            <a:endParaRPr kumimoji="1" lang="en-US" altLang="ja-JP" sz="700" dirty="0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7ED59276-E4E7-DA56-6914-69523BB6B29B}"/>
              </a:ext>
            </a:extLst>
          </p:cNvPr>
          <p:cNvSpPr txBox="1"/>
          <p:nvPr/>
        </p:nvSpPr>
        <p:spPr>
          <a:xfrm>
            <a:off x="4108666" y="1825491"/>
            <a:ext cx="6335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700" dirty="0"/>
              <a:t>パターン</a:t>
            </a:r>
            <a:endParaRPr kumimoji="1" lang="en-US" altLang="ja-JP" sz="700" dirty="0"/>
          </a:p>
          <a:p>
            <a:r>
              <a:rPr kumimoji="1" lang="ja-JP" altLang="en-US" sz="700" dirty="0"/>
              <a:t>マッチング</a:t>
            </a:r>
            <a:endParaRPr kumimoji="1" lang="en-US" altLang="ja-JP" sz="700" dirty="0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20F844D1-2C1B-C0C8-1BC6-134A8F1FF975}"/>
              </a:ext>
            </a:extLst>
          </p:cNvPr>
          <p:cNvSpPr txBox="1"/>
          <p:nvPr/>
        </p:nvSpPr>
        <p:spPr>
          <a:xfrm>
            <a:off x="5467653" y="1920024"/>
            <a:ext cx="45397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700" dirty="0"/>
              <a:t>他多数</a:t>
            </a:r>
            <a:endParaRPr kumimoji="1" lang="en-US" altLang="ja-JP" sz="700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A195EA6A-DFFD-B604-CF05-5F42B956424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91048" y="1437964"/>
            <a:ext cx="360000" cy="36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45257D0B-1DE7-2CDA-6FC3-E0F5B68A3F92}"/>
              </a:ext>
            </a:extLst>
          </p:cNvPr>
          <p:cNvSpPr txBox="1"/>
          <p:nvPr/>
        </p:nvSpPr>
        <p:spPr>
          <a:xfrm>
            <a:off x="4788332" y="1812302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700" dirty="0"/>
              <a:t>病理画像</a:t>
            </a:r>
            <a:endParaRPr kumimoji="1" lang="en-US" altLang="ja-JP" sz="700" dirty="0"/>
          </a:p>
          <a:p>
            <a:r>
              <a:rPr kumimoji="1" lang="ja-JP" altLang="en-US" sz="700" dirty="0"/>
              <a:t>診断補助</a:t>
            </a:r>
            <a:endParaRPr kumimoji="1" lang="en-US" altLang="ja-JP" sz="700" dirty="0"/>
          </a:p>
        </p:txBody>
      </p:sp>
    </p:spTree>
    <p:extLst>
      <p:ext uri="{BB962C8B-B14F-4D97-AF65-F5344CB8AC3E}">
        <p14:creationId xmlns:p14="http://schemas.microsoft.com/office/powerpoint/2010/main" val="2253069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325867"/>
            <a:ext cx="6857539" cy="9247579"/>
            <a:chOff x="0" y="251460"/>
            <a:chExt cx="7555992" cy="10189462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51460"/>
              <a:ext cx="7296911" cy="1018946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193292"/>
              <a:ext cx="7555992" cy="13715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3072066" y="1750986"/>
            <a:ext cx="3346012" cy="782234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 marR="4611">
              <a:lnSpc>
                <a:spcPct val="157700"/>
              </a:lnSpc>
              <a:spcBef>
                <a:spcPts val="91"/>
              </a:spcBef>
            </a:pPr>
            <a:r>
              <a:rPr sz="817" spc="64" dirty="0" err="1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画</a:t>
            </a:r>
            <a:r>
              <a:rPr sz="817" dirty="0" err="1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像</a:t>
            </a:r>
            <a:r>
              <a:rPr sz="817" spc="64" dirty="0" err="1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解</a:t>
            </a:r>
            <a:r>
              <a:rPr sz="817" dirty="0" err="1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析</a:t>
            </a:r>
            <a:r>
              <a:rPr sz="817" spc="54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 </a:t>
            </a:r>
            <a:r>
              <a:rPr sz="817" spc="-5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web</a:t>
            </a:r>
            <a:r>
              <a:rPr sz="817" spc="-27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 </a:t>
            </a:r>
            <a:r>
              <a:rPr sz="817" spc="64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ア</a:t>
            </a:r>
            <a:r>
              <a:rPr sz="817" spc="32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プ</a:t>
            </a:r>
            <a:r>
              <a:rPr sz="817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リ</a:t>
            </a:r>
            <a:r>
              <a:rPr sz="817" spc="50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 </a:t>
            </a:r>
            <a:r>
              <a:rPr sz="817" spc="5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IAS </a:t>
            </a:r>
            <a:r>
              <a:rPr sz="817" spc="64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では深層学習と機械学習機能を搭載</a:t>
            </a:r>
            <a:r>
              <a:rPr sz="817" spc="18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し</a:t>
            </a:r>
            <a:r>
              <a:rPr sz="817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、 </a:t>
            </a:r>
            <a:r>
              <a:rPr sz="817" spc="18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ライ</a:t>
            </a:r>
            <a:r>
              <a:rPr sz="817" spc="41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フ</a:t>
            </a:r>
            <a:r>
              <a:rPr sz="817" spc="-14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サ</a:t>
            </a:r>
            <a:r>
              <a:rPr sz="817" spc="9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イ</a:t>
            </a:r>
            <a:r>
              <a:rPr sz="817" spc="41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エ</a:t>
            </a:r>
            <a:r>
              <a:rPr sz="817" spc="18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ン</a:t>
            </a:r>
            <a:r>
              <a:rPr sz="817" spc="41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ス、医療</a:t>
            </a:r>
            <a:r>
              <a:rPr sz="817" spc="32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、</a:t>
            </a:r>
            <a:r>
              <a:rPr sz="817" spc="41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産業分</a:t>
            </a:r>
            <a:r>
              <a:rPr sz="817" spc="32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野</a:t>
            </a:r>
            <a:r>
              <a:rPr sz="817" spc="41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の様々</a:t>
            </a:r>
            <a:r>
              <a:rPr sz="817" spc="32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な</a:t>
            </a:r>
            <a:r>
              <a:rPr sz="817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サ</a:t>
            </a:r>
            <a:r>
              <a:rPr sz="817" spc="41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ン</a:t>
            </a:r>
            <a:r>
              <a:rPr sz="817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プ</a:t>
            </a:r>
            <a:r>
              <a:rPr sz="817" spc="41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ルの解</a:t>
            </a:r>
            <a:r>
              <a:rPr sz="817" spc="32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析</a:t>
            </a:r>
            <a:r>
              <a:rPr sz="817" spc="41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・測定 </a:t>
            </a:r>
            <a:r>
              <a:rPr sz="817" spc="18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に役立ちます。従来では認識が難しかった</a:t>
            </a:r>
            <a:r>
              <a:rPr sz="817" spc="-23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サ</a:t>
            </a:r>
            <a:r>
              <a:rPr sz="817" spc="18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ン</a:t>
            </a:r>
            <a:r>
              <a:rPr sz="817" spc="-14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プ</a:t>
            </a:r>
            <a:r>
              <a:rPr sz="817" spc="18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ル</a:t>
            </a:r>
            <a:r>
              <a:rPr sz="817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も AI</a:t>
            </a:r>
            <a:r>
              <a:rPr sz="817" spc="-18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 </a:t>
            </a:r>
            <a:r>
              <a:rPr sz="817" spc="18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機能を駆使 することで抽出が容易</a:t>
            </a:r>
            <a:r>
              <a:rPr sz="817" spc="9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に</a:t>
            </a:r>
            <a:r>
              <a:rPr sz="817" spc="18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なり</a:t>
            </a:r>
            <a:r>
              <a:rPr sz="817" spc="9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ま</a:t>
            </a:r>
            <a:r>
              <a:rPr sz="817" spc="18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した</a:t>
            </a:r>
            <a:r>
              <a:rPr sz="817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。</a:t>
            </a:r>
            <a:endParaRPr sz="817" dirty="0">
              <a:latin typeface="源ノ明朝 ExtraLight"/>
              <a:cs typeface="源ノ明朝 Extra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49998" y="3824799"/>
            <a:ext cx="2028889" cy="207205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1271" spc="9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多種の</a:t>
            </a:r>
            <a:r>
              <a:rPr sz="1271" spc="-59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フ</a:t>
            </a:r>
            <a:r>
              <a:rPr sz="1271" spc="9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ォー</a:t>
            </a:r>
            <a:r>
              <a:rPr sz="1271" spc="-45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マ</a:t>
            </a:r>
            <a:r>
              <a:rPr sz="1271" spc="9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ット対</a:t>
            </a:r>
            <a:r>
              <a:rPr sz="1271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応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33401" y="4077946"/>
            <a:ext cx="2580662" cy="981644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 marR="4611" indent="-576" algn="just">
              <a:lnSpc>
                <a:spcPct val="158100"/>
              </a:lnSpc>
              <a:spcBef>
                <a:spcPts val="86"/>
              </a:spcBef>
            </a:pPr>
            <a:r>
              <a:rPr sz="817" spc="32" dirty="0" err="1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様々な</a:t>
            </a:r>
            <a:r>
              <a:rPr sz="817" spc="-14" dirty="0" err="1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フ</a:t>
            </a:r>
            <a:r>
              <a:rPr sz="817" spc="32" dirty="0" err="1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ォー</a:t>
            </a:r>
            <a:r>
              <a:rPr sz="817" dirty="0" err="1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マ</a:t>
            </a:r>
            <a:r>
              <a:rPr sz="817" spc="32" dirty="0" err="1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ット形式に</a:t>
            </a:r>
            <a:r>
              <a:rPr sz="817" spc="18" dirty="0" err="1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対</a:t>
            </a:r>
            <a:r>
              <a:rPr sz="817" spc="32" dirty="0" err="1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応しているため、特に複雑</a:t>
            </a:r>
            <a:r>
              <a:rPr sz="817" dirty="0" err="1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な</a:t>
            </a:r>
            <a:r>
              <a:rPr sz="817" spc="32" dirty="0" err="1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顕微鏡の撮影時の条件を再</a:t>
            </a:r>
            <a:r>
              <a:rPr sz="817" spc="18" dirty="0" err="1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現</a:t>
            </a:r>
            <a:r>
              <a:rPr sz="817" spc="32" dirty="0" err="1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できます。深層学習にも対応</a:t>
            </a:r>
            <a:r>
              <a:rPr lang="ja-JP" altLang="en-US" sz="817" spc="32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し</a:t>
            </a:r>
            <a:r>
              <a:rPr sz="817" spc="32" dirty="0" err="1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ているため直感的に画像</a:t>
            </a:r>
            <a:r>
              <a:rPr sz="817" spc="18" dirty="0" err="1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解</a:t>
            </a:r>
            <a:r>
              <a:rPr sz="817" spc="32" dirty="0" err="1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析ができます。セキュ</a:t>
            </a:r>
            <a:r>
              <a:rPr sz="817" spc="18" dirty="0" err="1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リ</a:t>
            </a:r>
            <a:r>
              <a:rPr sz="817" spc="-36" dirty="0" err="1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テ</a:t>
            </a:r>
            <a:r>
              <a:rPr sz="817" dirty="0" err="1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ィ</a:t>
            </a:r>
            <a:r>
              <a:rPr sz="817" spc="32" dirty="0" err="1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の高いサ</a:t>
            </a:r>
            <a:r>
              <a:rPr sz="817" spc="-14" dirty="0" err="1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ー</a:t>
            </a:r>
            <a:r>
              <a:rPr sz="817" spc="32" dirty="0" err="1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バーと多重認証</a:t>
            </a:r>
            <a:r>
              <a:rPr sz="817" spc="18" dirty="0" err="1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の</a:t>
            </a:r>
            <a:r>
              <a:rPr sz="817" spc="32" dirty="0" err="1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搭載によりデータの管理も</a:t>
            </a:r>
            <a:r>
              <a:rPr sz="817" dirty="0" err="1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安</a:t>
            </a:r>
            <a:r>
              <a:rPr lang="ja-JP" altLang="en-US" sz="817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心して行えます。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503571" y="6066718"/>
            <a:ext cx="1164707" cy="207787"/>
          </a:xfrm>
          <a:prstGeom prst="rect">
            <a:avLst/>
          </a:prstGeom>
        </p:spPr>
        <p:txBody>
          <a:bodyPr vert="horz" wrap="square" lIns="0" tIns="12102" rIns="0" bIns="0" rtlCol="0">
            <a:spAutoFit/>
          </a:bodyPr>
          <a:lstStyle/>
          <a:p>
            <a:pPr marL="11527">
              <a:spcBef>
                <a:spcPts val="95"/>
              </a:spcBef>
            </a:pPr>
            <a:r>
              <a:rPr sz="1271" spc="9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解析結果の表</a:t>
            </a:r>
            <a:r>
              <a:rPr sz="1271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示</a:t>
            </a:r>
          </a:p>
        </p:txBody>
      </p:sp>
      <p:grpSp>
        <p:nvGrpSpPr>
          <p:cNvPr id="12" name="object 12"/>
          <p:cNvGrpSpPr/>
          <p:nvPr/>
        </p:nvGrpSpPr>
        <p:grpSpPr>
          <a:xfrm>
            <a:off x="571232" y="6476629"/>
            <a:ext cx="5455037" cy="1478561"/>
            <a:chOff x="629412" y="7028688"/>
            <a:chExt cx="6010643" cy="1629155"/>
          </a:xfrm>
        </p:grpSpPr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98520" y="7848599"/>
              <a:ext cx="574547" cy="69037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72712" y="7857743"/>
              <a:ext cx="691895" cy="67208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062728" y="7840979"/>
              <a:ext cx="688847" cy="68884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29412" y="7028688"/>
              <a:ext cx="1962911" cy="162915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951220" y="7813547"/>
              <a:ext cx="688835" cy="688847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2696542" y="6355368"/>
            <a:ext cx="3698709" cy="583590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 marR="4611" indent="-576">
              <a:lnSpc>
                <a:spcPct val="157800"/>
              </a:lnSpc>
              <a:spcBef>
                <a:spcPts val="91"/>
              </a:spcBef>
            </a:pPr>
            <a:r>
              <a:rPr sz="817" spc="9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N</a:t>
            </a:r>
            <a:r>
              <a:rPr sz="817" spc="14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S</a:t>
            </a:r>
            <a:r>
              <a:rPr sz="817" spc="5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E</a:t>
            </a:r>
            <a:r>
              <a:rPr sz="817" spc="-318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、</a:t>
            </a:r>
            <a:r>
              <a:rPr sz="817" spc="-14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ド</a:t>
            </a:r>
            <a:r>
              <a:rPr sz="817" spc="18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ッ</a:t>
            </a:r>
            <a:r>
              <a:rPr sz="817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ト</a:t>
            </a:r>
            <a:r>
              <a:rPr sz="817" spc="18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プ</a:t>
            </a:r>
            <a:r>
              <a:rPr sz="817" spc="9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ロ</a:t>
            </a:r>
            <a:r>
              <a:rPr sz="817" spc="18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ット</a:t>
            </a:r>
            <a:r>
              <a:rPr sz="817" spc="-318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、</a:t>
            </a:r>
            <a:r>
              <a:rPr sz="817" spc="18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ヒス</a:t>
            </a:r>
            <a:r>
              <a:rPr sz="817" spc="9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ト</a:t>
            </a:r>
            <a:r>
              <a:rPr sz="817" spc="18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グラフ</a:t>
            </a:r>
            <a:r>
              <a:rPr sz="817" spc="-318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、</a:t>
            </a:r>
            <a:r>
              <a:rPr sz="817" spc="-14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ヒ</a:t>
            </a:r>
            <a:r>
              <a:rPr sz="817" spc="18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ート</a:t>
            </a:r>
            <a:r>
              <a:rPr sz="817" spc="-23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マ</a:t>
            </a:r>
            <a:r>
              <a:rPr sz="817" spc="18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ップ</a:t>
            </a:r>
            <a:r>
              <a:rPr sz="817" spc="9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表</a:t>
            </a:r>
            <a:r>
              <a:rPr sz="817" spc="18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示に</a:t>
            </a:r>
            <a:r>
              <a:rPr sz="817" spc="9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対</a:t>
            </a:r>
            <a:r>
              <a:rPr sz="817" spc="18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応し</a:t>
            </a:r>
            <a:r>
              <a:rPr sz="817" spc="9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て</a:t>
            </a:r>
            <a:r>
              <a:rPr sz="817" spc="18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いる</a:t>
            </a:r>
            <a:r>
              <a:rPr sz="817" spc="9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た</a:t>
            </a:r>
            <a:r>
              <a:rPr sz="817" spc="18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め</a:t>
            </a:r>
            <a:r>
              <a:rPr sz="817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、 </a:t>
            </a:r>
            <a:r>
              <a:rPr sz="817" spc="18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多検体でハ</a:t>
            </a:r>
            <a:r>
              <a:rPr sz="817" spc="9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イ</a:t>
            </a:r>
            <a:r>
              <a:rPr sz="817" spc="18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スル</a:t>
            </a:r>
            <a:r>
              <a:rPr sz="817" spc="-23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ー</a:t>
            </a:r>
            <a:r>
              <a:rPr sz="817" spc="-36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プ</a:t>
            </a:r>
            <a:r>
              <a:rPr sz="817" spc="18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ットな機器の解析結果もビ</a:t>
            </a:r>
            <a:r>
              <a:rPr sz="817" spc="9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ジ</a:t>
            </a:r>
            <a:r>
              <a:rPr sz="817" spc="18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ュア</a:t>
            </a:r>
            <a:r>
              <a:rPr sz="817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ラ</a:t>
            </a:r>
            <a:r>
              <a:rPr sz="817" spc="9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イ</a:t>
            </a:r>
            <a:r>
              <a:rPr sz="817" spc="18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ズな結果表示</a:t>
            </a:r>
            <a:r>
              <a:rPr sz="817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が </a:t>
            </a:r>
            <a:r>
              <a:rPr sz="817" spc="18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できます</a:t>
            </a:r>
            <a:r>
              <a:rPr sz="817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。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3072372" y="7861384"/>
            <a:ext cx="232826" cy="137379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817" spc="9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N</a:t>
            </a:r>
            <a:r>
              <a:rPr sz="817" spc="14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S</a:t>
            </a:r>
            <a:r>
              <a:rPr sz="817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E</a:t>
            </a:r>
            <a:endParaRPr sz="817">
              <a:latin typeface="源ノ明朝 ExtraLight"/>
              <a:cs typeface="源ノ明朝 ExtraLigh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769883" y="7861384"/>
            <a:ext cx="1407907" cy="137379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  <a:tabLst>
                <a:tab pos="824723" algn="l"/>
              </a:tabLst>
            </a:pPr>
            <a:r>
              <a:rPr sz="817" spc="-100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ド</a:t>
            </a:r>
            <a:r>
              <a:rPr sz="817" spc="-6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ッ</a:t>
            </a:r>
            <a:r>
              <a:rPr sz="817" spc="-91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ト</a:t>
            </a:r>
            <a:r>
              <a:rPr sz="817" spc="-6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プ</a:t>
            </a:r>
            <a:r>
              <a:rPr sz="817" spc="-77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ロ</a:t>
            </a:r>
            <a:r>
              <a:rPr sz="817" spc="-6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ッ</a:t>
            </a:r>
            <a:r>
              <a:rPr sz="817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ト	</a:t>
            </a:r>
            <a:r>
              <a:rPr sz="817" spc="-6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ヒス</a:t>
            </a:r>
            <a:r>
              <a:rPr sz="817" spc="-77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ト</a:t>
            </a:r>
            <a:r>
              <a:rPr sz="817" spc="-6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グラフ</a:t>
            </a:r>
            <a:endParaRPr sz="817">
              <a:latin typeface="源ノ明朝 ExtraLight"/>
              <a:cs typeface="源ノ明朝 ExtraLigh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389177" y="7861384"/>
            <a:ext cx="587829" cy="137379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817" spc="-100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ヒ</a:t>
            </a:r>
            <a:r>
              <a:rPr sz="817" spc="-6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ート</a:t>
            </a:r>
            <a:r>
              <a:rPr sz="817" spc="-100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マ</a:t>
            </a:r>
            <a:r>
              <a:rPr sz="817" spc="-68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ップ</a:t>
            </a:r>
            <a:endParaRPr sz="817">
              <a:latin typeface="源ノ明朝 ExtraLight"/>
              <a:cs typeface="源ノ明朝 ExtraLight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619202" y="5143077"/>
            <a:ext cx="1780762" cy="761441"/>
            <a:chOff x="682269" y="5559311"/>
            <a:chExt cx="1962136" cy="838995"/>
          </a:xfrm>
        </p:grpSpPr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82269" y="5570306"/>
              <a:ext cx="864000" cy="82800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780405" y="5559311"/>
              <a:ext cx="864000" cy="828000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828723" y="5904012"/>
            <a:ext cx="387275" cy="116992"/>
          </a:xfrm>
          <a:prstGeom prst="rect">
            <a:avLst/>
          </a:prstGeom>
        </p:spPr>
        <p:txBody>
          <a:bodyPr vert="horz" wrap="square" lIns="0" tIns="12102" rIns="0" bIns="0" rtlCol="0">
            <a:spAutoFit/>
          </a:bodyPr>
          <a:lstStyle/>
          <a:p>
            <a:pPr marL="11527">
              <a:spcBef>
                <a:spcPts val="95"/>
              </a:spcBef>
            </a:pPr>
            <a:r>
              <a:rPr sz="681" spc="14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３D</a:t>
            </a:r>
            <a:r>
              <a:rPr sz="681" spc="-23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 </a:t>
            </a:r>
            <a:r>
              <a:rPr sz="681" spc="23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画像</a:t>
            </a:r>
            <a:endParaRPr sz="681" dirty="0">
              <a:latin typeface="源ノ明朝 ExtraLight"/>
              <a:cs typeface="源ノ明朝 ExtraLight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780364" y="5918745"/>
            <a:ext cx="784134" cy="116992"/>
          </a:xfrm>
          <a:prstGeom prst="rect">
            <a:avLst/>
          </a:prstGeom>
        </p:spPr>
        <p:txBody>
          <a:bodyPr vert="horz" wrap="square" lIns="0" tIns="12102" rIns="0" bIns="0" rtlCol="0">
            <a:spAutoFit/>
          </a:bodyPr>
          <a:lstStyle/>
          <a:p>
            <a:pPr marL="11527">
              <a:spcBef>
                <a:spcPts val="95"/>
              </a:spcBef>
            </a:pPr>
            <a:r>
              <a:rPr lang="ja-JP" altLang="en-US" sz="681" spc="23" dirty="0">
                <a:solidFill>
                  <a:srgbClr val="2B5B80"/>
                </a:solidFill>
                <a:latin typeface="源ノ明朝 ExtraLight"/>
                <a:cs typeface="源ノ明朝 ExtraLight"/>
              </a:rPr>
              <a:t>タイムラプス</a:t>
            </a:r>
            <a:endParaRPr sz="681" dirty="0">
              <a:latin typeface="源ノ明朝 ExtraLight"/>
              <a:cs typeface="源ノ明朝 ExtraLight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443984" y="1821027"/>
            <a:ext cx="5988924" cy="7752421"/>
            <a:chOff x="489204" y="1898904"/>
            <a:chExt cx="6598907" cy="8542019"/>
          </a:xfrm>
        </p:grpSpPr>
        <p:pic>
          <p:nvPicPr>
            <p:cNvPr id="29" name="object 2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89204" y="1898904"/>
              <a:ext cx="1274063" cy="1926335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21179" y="1898904"/>
              <a:ext cx="1272539" cy="1926335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172712" y="8801100"/>
              <a:ext cx="2915399" cy="1639823"/>
            </a:xfrm>
            <a:prstGeom prst="rect">
              <a:avLst/>
            </a:prstGeom>
          </p:spPr>
        </p:pic>
      </p:grpSp>
      <p:sp>
        <p:nvSpPr>
          <p:cNvPr id="33" name="object 33"/>
          <p:cNvSpPr txBox="1"/>
          <p:nvPr/>
        </p:nvSpPr>
        <p:spPr>
          <a:xfrm>
            <a:off x="354880" y="8395182"/>
            <a:ext cx="3331029" cy="628795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54751">
              <a:spcBef>
                <a:spcPts val="91"/>
              </a:spcBef>
            </a:pPr>
            <a:r>
              <a:rPr sz="817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【オプション】</a:t>
            </a:r>
          </a:p>
          <a:p>
            <a:pPr marL="57633" marR="50717">
              <a:lnSpc>
                <a:spcPct val="200000"/>
              </a:lnSpc>
              <a:spcBef>
                <a:spcPts val="154"/>
              </a:spcBef>
            </a:pPr>
            <a:r>
              <a:rPr sz="817" spc="-817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自</a:t>
            </a:r>
            <a:r>
              <a:rPr sz="1225" baseline="-67901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そ</a:t>
            </a:r>
            <a:r>
              <a:rPr sz="817" spc="-817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動</a:t>
            </a:r>
            <a:r>
              <a:rPr sz="1225" baseline="-67901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の</a:t>
            </a:r>
            <a:r>
              <a:rPr sz="817" spc="-817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顕</a:t>
            </a:r>
            <a:r>
              <a:rPr sz="1225" baseline="-67901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機</a:t>
            </a:r>
            <a:r>
              <a:rPr sz="817" spc="-817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微</a:t>
            </a:r>
            <a:r>
              <a:rPr sz="1225" baseline="-67901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能</a:t>
            </a:r>
            <a:r>
              <a:rPr sz="817" spc="-817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鏡</a:t>
            </a:r>
            <a:r>
              <a:rPr sz="1225" baseline="-67901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に</a:t>
            </a:r>
            <a:r>
              <a:rPr sz="817" spc="-817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や</a:t>
            </a:r>
            <a:r>
              <a:rPr sz="1225" baseline="-67901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よ</a:t>
            </a:r>
            <a:r>
              <a:rPr sz="817" spc="-817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カ</a:t>
            </a:r>
            <a:r>
              <a:rPr sz="1225" baseline="-67901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り</a:t>
            </a:r>
            <a:r>
              <a:rPr sz="817" spc="-817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メ</a:t>
            </a:r>
            <a:r>
              <a:rPr sz="1225" baseline="-67901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遠</a:t>
            </a:r>
            <a:r>
              <a:rPr sz="817" spc="-817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ラ</a:t>
            </a:r>
            <a:r>
              <a:rPr sz="1225" baseline="-67901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く</a:t>
            </a:r>
            <a:r>
              <a:rPr sz="817" spc="-817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な</a:t>
            </a:r>
            <a:r>
              <a:rPr sz="1225" baseline="-67901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離</a:t>
            </a:r>
            <a:r>
              <a:rPr sz="817" spc="-817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ど</a:t>
            </a:r>
            <a:r>
              <a:rPr sz="1225" baseline="-67901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れ</a:t>
            </a:r>
            <a:r>
              <a:rPr sz="817" spc="-817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の</a:t>
            </a:r>
            <a:r>
              <a:rPr sz="1225" baseline="-67901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た</a:t>
            </a:r>
            <a:r>
              <a:rPr sz="817" spc="-817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遠</a:t>
            </a:r>
            <a:r>
              <a:rPr sz="1225" baseline="-67901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共</a:t>
            </a:r>
            <a:r>
              <a:rPr sz="817" spc="-817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隔</a:t>
            </a:r>
            <a:r>
              <a:rPr sz="1225" baseline="-67901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同</a:t>
            </a:r>
            <a:r>
              <a:rPr sz="817" spc="-817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操</a:t>
            </a:r>
            <a:r>
              <a:rPr sz="1225" baseline="-67901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研</a:t>
            </a:r>
            <a:r>
              <a:rPr sz="817" spc="-817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作</a:t>
            </a:r>
            <a:r>
              <a:rPr sz="1225" baseline="-67901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究</a:t>
            </a:r>
            <a:r>
              <a:rPr sz="817" spc="-817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の</a:t>
            </a:r>
            <a:r>
              <a:rPr sz="1225" baseline="-67901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者</a:t>
            </a:r>
            <a:r>
              <a:rPr sz="817" spc="-817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オ</a:t>
            </a:r>
            <a:r>
              <a:rPr sz="1225" baseline="-67901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の</a:t>
            </a:r>
            <a:r>
              <a:rPr sz="817" spc="-817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プ</a:t>
            </a:r>
            <a:r>
              <a:rPr sz="1225" baseline="-67901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機</a:t>
            </a:r>
            <a:r>
              <a:rPr sz="817" spc="-817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シ</a:t>
            </a:r>
            <a:r>
              <a:rPr sz="1225" baseline="-67901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器</a:t>
            </a:r>
            <a:r>
              <a:rPr sz="817" spc="-817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ョ</a:t>
            </a:r>
            <a:r>
              <a:rPr sz="1225" baseline="-67901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操</a:t>
            </a:r>
            <a:r>
              <a:rPr sz="817" spc="-817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ン</a:t>
            </a:r>
            <a:r>
              <a:rPr sz="1225" baseline="-67901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作</a:t>
            </a:r>
            <a:r>
              <a:rPr sz="817" spc="-817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も</a:t>
            </a:r>
            <a:r>
              <a:rPr sz="1225" baseline="-67901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や</a:t>
            </a:r>
            <a:r>
              <a:rPr sz="817" spc="-817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用</a:t>
            </a:r>
            <a:r>
              <a:rPr sz="1225" baseline="-67901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、</a:t>
            </a:r>
            <a:r>
              <a:rPr sz="817" spc="-817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意</a:t>
            </a:r>
            <a:r>
              <a:rPr sz="1225" baseline="-67901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ク</a:t>
            </a:r>
            <a:r>
              <a:rPr sz="817" spc="-817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し</a:t>
            </a:r>
            <a:r>
              <a:rPr sz="1225" baseline="-67901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リ</a:t>
            </a:r>
            <a:r>
              <a:rPr sz="817" spc="-817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て</a:t>
            </a:r>
            <a:r>
              <a:rPr sz="1225" baseline="-67901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ー</a:t>
            </a:r>
            <a:r>
              <a:rPr sz="817" spc="-817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い</a:t>
            </a:r>
            <a:r>
              <a:rPr sz="1225" baseline="-67901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ン</a:t>
            </a:r>
            <a:r>
              <a:rPr sz="817" spc="-817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ま</a:t>
            </a:r>
            <a:r>
              <a:rPr sz="1225" baseline="-67901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ル</a:t>
            </a:r>
            <a:r>
              <a:rPr sz="817" spc="-817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す</a:t>
            </a:r>
            <a:r>
              <a:rPr sz="1225" baseline="-67901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ー</a:t>
            </a:r>
            <a:r>
              <a:rPr sz="817" spc="-817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。</a:t>
            </a:r>
            <a:r>
              <a:rPr sz="1225" baseline="-67901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ム </a:t>
            </a:r>
            <a:r>
              <a:rPr sz="817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などの遮断された施設にも有効に活用できます。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1503571" y="766061"/>
            <a:ext cx="3968995" cy="249076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1543" spc="41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画像解</a:t>
            </a:r>
            <a:r>
              <a:rPr sz="1543" spc="381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析</a:t>
            </a:r>
            <a:r>
              <a:rPr sz="1543" spc="-50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W</a:t>
            </a:r>
            <a:r>
              <a:rPr sz="1543" spc="-14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e</a:t>
            </a:r>
            <a:r>
              <a:rPr sz="1543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b</a:t>
            </a:r>
            <a:r>
              <a:rPr sz="1543" spc="-50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 </a:t>
            </a:r>
            <a:r>
              <a:rPr sz="1543" spc="41" dirty="0" err="1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アプ</a:t>
            </a:r>
            <a:r>
              <a:rPr sz="1543" spc="381" dirty="0" err="1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リ</a:t>
            </a:r>
            <a:r>
              <a:rPr sz="1543" spc="-14" dirty="0" err="1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I</a:t>
            </a:r>
            <a:r>
              <a:rPr sz="1543" spc="-18" dirty="0" err="1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A</a:t>
            </a:r>
            <a:r>
              <a:rPr sz="1543" dirty="0" err="1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S</a:t>
            </a:r>
            <a:r>
              <a:rPr sz="1543" spc="-82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 </a:t>
            </a:r>
            <a:r>
              <a:rPr sz="1543" spc="41" dirty="0" err="1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の大きなポイント</a:t>
            </a:r>
            <a:endParaRPr sz="1543" dirty="0">
              <a:solidFill>
                <a:schemeClr val="tx2">
                  <a:lumMod val="75000"/>
                </a:schemeClr>
              </a:solidFill>
              <a:latin typeface="源ノ明朝 ExtraLight"/>
              <a:cs typeface="源ノ明朝 ExtraLight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21ED7760-236D-CD24-2BD9-50DA8CCC0EE9}"/>
              </a:ext>
            </a:extLst>
          </p:cNvPr>
          <p:cNvSpPr txBox="1"/>
          <p:nvPr/>
        </p:nvSpPr>
        <p:spPr>
          <a:xfrm>
            <a:off x="399724" y="1286901"/>
            <a:ext cx="982961" cy="371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815" dirty="0">
                <a:solidFill>
                  <a:schemeClr val="tx2">
                    <a:lumMod val="7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▶</a:t>
            </a:r>
            <a:r>
              <a:rPr kumimoji="1" lang="en-US" altLang="ja-JP" sz="1634" dirty="0">
                <a:solidFill>
                  <a:schemeClr val="tx2">
                    <a:lumMod val="7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Point</a:t>
            </a:r>
            <a:r>
              <a:rPr kumimoji="1" lang="ja-JP" altLang="en-US" sz="1634" dirty="0">
                <a:solidFill>
                  <a:schemeClr val="tx2">
                    <a:lumMod val="7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１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EC05203B-CE27-E3CA-73BD-A18E8584FC0C}"/>
              </a:ext>
            </a:extLst>
          </p:cNvPr>
          <p:cNvSpPr txBox="1"/>
          <p:nvPr/>
        </p:nvSpPr>
        <p:spPr>
          <a:xfrm>
            <a:off x="341186" y="3740297"/>
            <a:ext cx="1016625" cy="371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815" dirty="0">
                <a:solidFill>
                  <a:schemeClr val="tx2">
                    <a:lumMod val="7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▶</a:t>
            </a:r>
            <a:r>
              <a:rPr kumimoji="1" lang="en-US" altLang="ja-JP" sz="1634" dirty="0">
                <a:solidFill>
                  <a:schemeClr val="tx2">
                    <a:lumMod val="7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Point2</a:t>
            </a:r>
            <a:endParaRPr kumimoji="1" lang="ja-JP" altLang="en-US" sz="1634" dirty="0">
              <a:solidFill>
                <a:schemeClr val="tx2">
                  <a:lumMod val="75000"/>
                </a:schemeClr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6A00DCC4-845F-873F-D1B7-945D467AA46C}"/>
              </a:ext>
            </a:extLst>
          </p:cNvPr>
          <p:cNvSpPr txBox="1"/>
          <p:nvPr/>
        </p:nvSpPr>
        <p:spPr>
          <a:xfrm>
            <a:off x="340150" y="5967981"/>
            <a:ext cx="1016625" cy="371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815" dirty="0">
                <a:solidFill>
                  <a:schemeClr val="tx2">
                    <a:lumMod val="7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▶</a:t>
            </a:r>
            <a:r>
              <a:rPr kumimoji="1" lang="en-US" altLang="ja-JP" sz="1634" dirty="0">
                <a:solidFill>
                  <a:schemeClr val="tx2">
                    <a:lumMod val="7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Point4</a:t>
            </a:r>
            <a:endParaRPr kumimoji="1" lang="ja-JP" altLang="en-US" sz="1634" dirty="0">
              <a:solidFill>
                <a:schemeClr val="tx2">
                  <a:lumMod val="75000"/>
                </a:schemeClr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281D4206-4A28-23A5-D222-759A582D382F}"/>
              </a:ext>
            </a:extLst>
          </p:cNvPr>
          <p:cNvSpPr txBox="1"/>
          <p:nvPr/>
        </p:nvSpPr>
        <p:spPr>
          <a:xfrm>
            <a:off x="1431063" y="1349831"/>
            <a:ext cx="3515445" cy="2878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2446">
              <a:spcBef>
                <a:spcPts val="3081"/>
              </a:spcBef>
            </a:pPr>
            <a:r>
              <a:rPr lang="ja-JP" altLang="en-US" sz="1271" spc="9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深層学習・機械学習で自動解析</a:t>
            </a:r>
            <a:endParaRPr lang="ja-JP" altLang="en-US" sz="1271" dirty="0">
              <a:solidFill>
                <a:schemeClr val="tx2">
                  <a:lumMod val="75000"/>
                </a:schemeClr>
              </a:solidFill>
              <a:latin typeface="源ノ明朝 ExtraLight"/>
              <a:cs typeface="源ノ明朝 ExtraLight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0DC0FEDF-8948-145C-4A1A-7CE00757CB02}"/>
              </a:ext>
            </a:extLst>
          </p:cNvPr>
          <p:cNvSpPr txBox="1"/>
          <p:nvPr/>
        </p:nvSpPr>
        <p:spPr>
          <a:xfrm>
            <a:off x="3601817" y="3708186"/>
            <a:ext cx="1016625" cy="371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815" dirty="0">
                <a:solidFill>
                  <a:schemeClr val="tx2">
                    <a:lumMod val="7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▶</a:t>
            </a:r>
            <a:r>
              <a:rPr kumimoji="1" lang="en-US" altLang="ja-JP" sz="1634" dirty="0">
                <a:solidFill>
                  <a:schemeClr val="tx2">
                    <a:lumMod val="75000"/>
                  </a:schemeClr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Point3</a:t>
            </a:r>
            <a:endParaRPr kumimoji="1" lang="ja-JP" altLang="en-US" sz="1634" dirty="0">
              <a:solidFill>
                <a:schemeClr val="tx2">
                  <a:lumMod val="75000"/>
                </a:schemeClr>
              </a:solidFill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</p:txBody>
      </p:sp>
      <p:sp>
        <p:nvSpPr>
          <p:cNvPr id="42" name="object 8">
            <a:extLst>
              <a:ext uri="{FF2B5EF4-FFF2-40B4-BE49-F238E27FC236}">
                <a16:creationId xmlns:a16="http://schemas.microsoft.com/office/drawing/2014/main" id="{6DAE796B-C323-B361-4CB5-FA062B925B47}"/>
              </a:ext>
            </a:extLst>
          </p:cNvPr>
          <p:cNvSpPr txBox="1"/>
          <p:nvPr/>
        </p:nvSpPr>
        <p:spPr>
          <a:xfrm>
            <a:off x="4741371" y="3818276"/>
            <a:ext cx="1802098" cy="207205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lang="ja-JP" altLang="en-US" sz="1271" spc="9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最新の画像処理技術</a:t>
            </a:r>
            <a:endParaRPr sz="1271" dirty="0">
              <a:solidFill>
                <a:schemeClr val="tx2">
                  <a:lumMod val="75000"/>
                </a:schemeClr>
              </a:solidFill>
              <a:latin typeface="源ノ明朝 ExtraLight"/>
              <a:cs typeface="源ノ明朝 ExtraLight"/>
            </a:endParaRPr>
          </a:p>
        </p:txBody>
      </p:sp>
      <p:sp>
        <p:nvSpPr>
          <p:cNvPr id="43" name="object 9">
            <a:extLst>
              <a:ext uri="{FF2B5EF4-FFF2-40B4-BE49-F238E27FC236}">
                <a16:creationId xmlns:a16="http://schemas.microsoft.com/office/drawing/2014/main" id="{B0E9FE90-0633-88FE-76D9-4D22F9305747}"/>
              </a:ext>
            </a:extLst>
          </p:cNvPr>
          <p:cNvSpPr txBox="1"/>
          <p:nvPr/>
        </p:nvSpPr>
        <p:spPr>
          <a:xfrm>
            <a:off x="3664007" y="4077946"/>
            <a:ext cx="2580662" cy="586471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 marR="4611" indent="-576" algn="just">
              <a:lnSpc>
                <a:spcPct val="158100"/>
              </a:lnSpc>
              <a:spcBef>
                <a:spcPts val="86"/>
              </a:spcBef>
            </a:pPr>
            <a:r>
              <a:rPr lang="ja-JP" altLang="en-US" sz="817" spc="32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超解像やマルチスペクトラム分離、デジタル位相差、デジタル微分干渉、２</a:t>
            </a:r>
            <a:r>
              <a:rPr lang="en-US" altLang="ja-JP" sz="817" spc="32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D</a:t>
            </a:r>
            <a:r>
              <a:rPr lang="ja-JP" altLang="en-US" sz="817" spc="32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＆３</a:t>
            </a:r>
            <a:r>
              <a:rPr lang="en-US" altLang="ja-JP" sz="817" spc="32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D</a:t>
            </a:r>
            <a:r>
              <a:rPr lang="ja-JP" altLang="en-US" sz="817" spc="32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デコンボリューション</a:t>
            </a:r>
            <a:r>
              <a:rPr lang="ja-JP" altLang="en-US" sz="817" spc="-14" dirty="0">
                <a:solidFill>
                  <a:schemeClr val="tx2">
                    <a:lumMod val="75000"/>
                  </a:schemeClr>
                </a:solidFill>
                <a:latin typeface="源ノ明朝 ExtraLight"/>
                <a:cs typeface="源ノ明朝 ExtraLight"/>
              </a:rPr>
              <a:t>など最新の画像処理技術を搭載しております。</a:t>
            </a:r>
            <a:endParaRPr lang="ja-JP" altLang="en-US" sz="817" dirty="0">
              <a:solidFill>
                <a:schemeClr val="tx2">
                  <a:lumMod val="75000"/>
                </a:schemeClr>
              </a:solidFill>
              <a:latin typeface="源ノ明朝 ExtraLight"/>
              <a:cs typeface="源ノ明朝 ExtraLight"/>
            </a:endParaRPr>
          </a:p>
        </p:txBody>
      </p:sp>
      <p:pic>
        <p:nvPicPr>
          <p:cNvPr id="45" name="図 44" descr="カラフルな光のcg&#10;&#10;自動的に生成された説明">
            <a:extLst>
              <a:ext uri="{FF2B5EF4-FFF2-40B4-BE49-F238E27FC236}">
                <a16:creationId xmlns:a16="http://schemas.microsoft.com/office/drawing/2014/main" id="{7BAC11B7-E2A4-D5EB-5ECE-D22F479D33C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2785" y="4736508"/>
            <a:ext cx="2509282" cy="135022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7539" cy="99059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6515" y="323101"/>
            <a:ext cx="6621023" cy="925311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377878" y="1993380"/>
            <a:ext cx="5082412" cy="1045674"/>
          </a:xfrm>
          <a:prstGeom prst="rect">
            <a:avLst/>
          </a:prstGeom>
        </p:spPr>
        <p:txBody>
          <a:bodyPr vert="horz" wrap="square" lIns="0" tIns="46104" rIns="0" bIns="0" rtlCol="0">
            <a:spAutoFit/>
          </a:bodyPr>
          <a:lstStyle/>
          <a:p>
            <a:pPr marL="13255">
              <a:spcBef>
                <a:spcPts val="363"/>
              </a:spcBef>
            </a:pP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aim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.arf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.psd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-5" dirty="0">
                <a:solidFill>
                  <a:srgbClr val="221F1F"/>
                </a:solidFill>
                <a:latin typeface="Microsoft YaHei"/>
                <a:cs typeface="Microsoft YaHei"/>
              </a:rPr>
              <a:t>.tif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-5" dirty="0">
                <a:solidFill>
                  <a:srgbClr val="221F1F"/>
                </a:solidFill>
                <a:latin typeface="Microsoft YaHei"/>
                <a:cs typeface="Microsoft YaHei"/>
              </a:rPr>
              <a:t>.tiff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.al3d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.gel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.am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.amiramesh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.grey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.grey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.hx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.labels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.img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.hdr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.sif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.png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.afi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.svs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.avi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.exp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.xm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.h5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.1sc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.pic</a:t>
            </a:r>
            <a:r>
              <a:rPr sz="499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endParaRPr sz="499" dirty="0">
              <a:latin typeface="Microsoft YaHei"/>
              <a:cs typeface="Microsoft YaHei"/>
            </a:endParaRPr>
          </a:p>
          <a:p>
            <a:pPr marL="13255">
              <a:spcBef>
                <a:spcPts val="272"/>
              </a:spcBef>
            </a:pP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.raw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.scn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.ims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.img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.cr2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.crw</a:t>
            </a:r>
            <a:r>
              <a:rPr sz="499" spc="41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.jpg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.thm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.wav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.ch5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.vsi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.ets</a:t>
            </a:r>
            <a:r>
              <a:rPr sz="499" spc="41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.pnl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.htd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.log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.c01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.dib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.cxd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.dic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.dcm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.dicom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.jp2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.j2ki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.j2kr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.raw</a:t>
            </a:r>
            <a:r>
              <a:rPr sz="499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endParaRPr sz="499" dirty="0">
              <a:latin typeface="Microsoft YaHei"/>
              <a:cs typeface="Microsoft YaHei"/>
            </a:endParaRPr>
          </a:p>
          <a:p>
            <a:pPr marL="12679">
              <a:spcBef>
                <a:spcPts val="272"/>
              </a:spcBef>
            </a:pP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.ima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.cr2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.crw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.wav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.dv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.r3d</a:t>
            </a:r>
            <a:r>
              <a:rPr sz="499" spc="41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.r3d_r3d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.dv.log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.r3d.log</a:t>
            </a:r>
            <a:r>
              <a:rPr sz="499" spc="41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.v</a:t>
            </a:r>
            <a:r>
              <a:rPr sz="499" spc="41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.eps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.epsi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.ps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.flex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.mea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.res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.inf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.dm2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.dm3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.dm4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.gif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.naf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.his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.ndpi</a:t>
            </a:r>
            <a:r>
              <a:rPr sz="499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endParaRPr sz="499" dirty="0">
              <a:latin typeface="Microsoft YaHei"/>
              <a:cs typeface="Microsoft YaHei"/>
            </a:endParaRPr>
          </a:p>
          <a:p>
            <a:pPr marL="12103">
              <a:spcBef>
                <a:spcPts val="272"/>
              </a:spcBef>
            </a:pP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.vms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.txt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.i2i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.hed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.mod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.inr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.ipl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.ipm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-5" dirty="0">
                <a:solidFill>
                  <a:srgbClr val="221F1F"/>
                </a:solidFill>
                <a:latin typeface="Microsoft YaHei"/>
                <a:cs typeface="Microsoft YaHei"/>
              </a:rPr>
              <a:t>.fff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.ics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.ids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.ipw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.xdce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.xlog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.frm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.hdr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.dat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.par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.jpeg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.jpe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.jp2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.j2k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.jpf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.jpk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.jpx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-5" dirty="0">
                <a:solidFill>
                  <a:srgbClr val="221F1F"/>
                </a:solidFill>
                <a:latin typeface="Microsoft YaHei"/>
                <a:cs typeface="Microsoft YaHei"/>
              </a:rPr>
              <a:t>.klb</a:t>
            </a:r>
            <a:r>
              <a:rPr sz="499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endParaRPr sz="499" dirty="0">
              <a:latin typeface="Microsoft YaHei"/>
              <a:cs typeface="Microsoft YaHei"/>
            </a:endParaRPr>
          </a:p>
          <a:p>
            <a:pPr marL="12103">
              <a:spcBef>
                <a:spcPts val="272"/>
              </a:spcBef>
            </a:pP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.xv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.bip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.sxm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-5" dirty="0">
                <a:solidFill>
                  <a:srgbClr val="221F1F"/>
                </a:solidFill>
                <a:latin typeface="Microsoft YaHei"/>
                <a:cs typeface="Microsoft YaHei"/>
              </a:rPr>
              <a:t>.fli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.lim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.msr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.lei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-5" dirty="0">
                <a:solidFill>
                  <a:srgbClr val="221F1F"/>
                </a:solidFill>
                <a:latin typeface="Microsoft YaHei"/>
                <a:cs typeface="Microsoft YaHei"/>
              </a:rPr>
              <a:t>.lir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.scn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.mnc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.mrc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.st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.ali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.map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.rec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.mrcs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.stk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.nd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.scan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.vff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.mrv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.stp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.mng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.nii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.hdr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.nii.gz</a:t>
            </a:r>
            <a:r>
              <a:rPr sz="499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endParaRPr sz="499" dirty="0">
              <a:latin typeface="Microsoft YaHei"/>
              <a:cs typeface="Microsoft YaHei"/>
            </a:endParaRPr>
          </a:p>
          <a:p>
            <a:pPr marL="11527">
              <a:spcBef>
                <a:spcPts val="272"/>
              </a:spcBef>
            </a:pP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.nrrd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.nhdr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.nd2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.nef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.obf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.msr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.ome.tiff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.ome.tif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.ome.tif2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ome.tif8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.ome.tif8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.ome.btf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.companion.ome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.ome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.ome.xml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-9" dirty="0">
                <a:solidFill>
                  <a:srgbClr val="221F1F"/>
                </a:solidFill>
                <a:latin typeface="Microsoft YaHei"/>
                <a:cs typeface="Microsoft YaHei"/>
              </a:rPr>
              <a:t>.apl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-5" dirty="0">
                <a:solidFill>
                  <a:srgbClr val="221F1F"/>
                </a:solidFill>
                <a:latin typeface="Microsoft YaHei"/>
                <a:cs typeface="Microsoft YaHei"/>
              </a:rPr>
              <a:t>.tnb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-5" dirty="0">
                <a:solidFill>
                  <a:srgbClr val="221F1F"/>
                </a:solidFill>
                <a:latin typeface="Microsoft YaHei"/>
                <a:cs typeface="Microsoft YaHei"/>
              </a:rPr>
              <a:t>.mtb</a:t>
            </a:r>
            <a:r>
              <a:rPr sz="499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endParaRPr sz="499" dirty="0">
              <a:latin typeface="Microsoft YaHei"/>
              <a:cs typeface="Microsoft YaHei"/>
            </a:endParaRPr>
          </a:p>
          <a:p>
            <a:pPr marL="11527">
              <a:spcBef>
                <a:spcPts val="272"/>
              </a:spcBef>
            </a:pP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.oib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.oif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.pty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.lut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.oir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.dat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.sld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.spl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-5" dirty="0">
                <a:solidFill>
                  <a:srgbClr val="221F1F"/>
                </a:solidFill>
                <a:latin typeface="Microsoft YaHei"/>
                <a:cs typeface="Microsoft YaHei"/>
              </a:rPr>
              <a:t>.liff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.top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pcoraw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.rec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.pcx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.pict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.df3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.im3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.ano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.cfg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.csv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.htm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.rec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.tim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.zpo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.qptiff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-5" dirty="0">
                <a:solidFill>
                  <a:srgbClr val="221F1F"/>
                </a:solidFill>
                <a:latin typeface="Microsoft YaHei"/>
                <a:cs typeface="Microsoft YaHei"/>
              </a:rPr>
              <a:t>.bin</a:t>
            </a:r>
            <a:r>
              <a:rPr sz="499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-5" dirty="0">
                <a:solidFill>
                  <a:srgbClr val="221F1F"/>
                </a:solidFill>
                <a:latin typeface="Microsoft YaHei"/>
                <a:cs typeface="Microsoft YaHei"/>
              </a:rPr>
              <a:t>.pbm</a:t>
            </a:r>
            <a:r>
              <a:rPr sz="499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endParaRPr sz="499" dirty="0">
              <a:latin typeface="Microsoft YaHei"/>
              <a:cs typeface="Microsoft YaHei"/>
            </a:endParaRPr>
          </a:p>
          <a:p>
            <a:pPr marL="11527">
              <a:spcBef>
                <a:spcPts val="272"/>
              </a:spcBef>
            </a:pP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.pgm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.ppm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.cfg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.env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.spe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.afm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.mov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.rcpnl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.sm2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.sm3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.spc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.set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sdt</a:t>
            </a:r>
            <a:r>
              <a:rPr sz="499" spc="41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.spi</a:t>
            </a:r>
            <a:r>
              <a:rPr sz="499" spc="41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.xqd</a:t>
            </a:r>
            <a:r>
              <a:rPr sz="499" spc="41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.xqf</a:t>
            </a:r>
            <a:r>
              <a:rPr sz="499" spc="41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.fake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.tif2</a:t>
            </a:r>
            <a:r>
              <a:rPr sz="499" spc="41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.tf8</a:t>
            </a:r>
            <a:r>
              <a:rPr sz="499" spc="41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.btf</a:t>
            </a:r>
            <a:r>
              <a:rPr sz="499" spc="41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.csv</a:t>
            </a:r>
            <a:r>
              <a:rPr sz="499" spc="41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.vws</a:t>
            </a:r>
            <a:r>
              <a:rPr sz="499" spc="41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.pst</a:t>
            </a:r>
            <a:r>
              <a:rPr sz="499" spc="41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.inf</a:t>
            </a:r>
            <a:r>
              <a:rPr sz="499" spc="41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.tfr</a:t>
            </a:r>
            <a:r>
              <a:rPr sz="499" spc="41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.ffr</a:t>
            </a:r>
            <a:r>
              <a:rPr sz="499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endParaRPr sz="499" dirty="0">
              <a:latin typeface="Microsoft YaHei"/>
              <a:cs typeface="Microsoft YaHei"/>
            </a:endParaRPr>
          </a:p>
          <a:p>
            <a:pPr marL="13255">
              <a:spcBef>
                <a:spcPts val="272"/>
              </a:spcBef>
            </a:pP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.zfr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.zfp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.2fl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.tga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.pr3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.dti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.fdf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.bif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.xys</a:t>
            </a:r>
            <a:r>
              <a:rPr sz="499" spc="41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.html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.mvd2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.aisf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.aiix</a:t>
            </a:r>
            <a:r>
              <a:rPr sz="499" spc="41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.atsf</a:t>
            </a:r>
            <a:r>
              <a:rPr sz="499" spc="41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.acff</a:t>
            </a:r>
            <a:r>
              <a:rPr sz="499" spc="-59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.wat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.bmp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.wiz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.wpi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dirty="0">
                <a:solidFill>
                  <a:srgbClr val="221F1F"/>
                </a:solidFill>
                <a:latin typeface="Microsoft YaHei"/>
                <a:cs typeface="Microsoft YaHei"/>
              </a:rPr>
              <a:t>.czi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.lms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.lsm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.mdb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.zvi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.zip</a:t>
            </a:r>
            <a:endParaRPr sz="499" dirty="0">
              <a:latin typeface="Microsoft YaHei"/>
              <a:cs typeface="Microsoft YaHe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86385" y="802264"/>
            <a:ext cx="829876" cy="95508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545" spc="32" dirty="0">
                <a:solidFill>
                  <a:srgbClr val="221F1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YaHei"/>
              </a:rPr>
              <a:t>Ｗｅｂアプリケーション</a:t>
            </a:r>
            <a:endParaRPr sz="545" dirty="0">
              <a:latin typeface="Meiryo UI" panose="020B0604030504040204" pitchFamily="50" charset="-128"/>
              <a:ea typeface="Meiryo UI" panose="020B0604030504040204" pitchFamily="50" charset="-128"/>
              <a:cs typeface="Microsoft YaHe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86385" y="998322"/>
            <a:ext cx="1562932" cy="95508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545" spc="32" dirty="0">
                <a:solidFill>
                  <a:srgbClr val="221F1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YaHei"/>
              </a:rPr>
              <a:t>スライド、デッシュ、ウェルプレート、ウェハ</a:t>
            </a:r>
            <a:endParaRPr sz="545" dirty="0">
              <a:latin typeface="Meiryo UI" panose="020B0604030504040204" pitchFamily="50" charset="-128"/>
              <a:ea typeface="Meiryo UI" panose="020B0604030504040204" pitchFamily="50" charset="-128"/>
              <a:cs typeface="Microsoft YaHe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86386" y="1194380"/>
            <a:ext cx="1269594" cy="95508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545" spc="32" dirty="0">
                <a:solidFill>
                  <a:srgbClr val="221F1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YaHei"/>
              </a:rPr>
              <a:t>チャネル、２Ｄ、３Ｄ、タイムラプス</a:t>
            </a:r>
            <a:endParaRPr sz="545" dirty="0">
              <a:latin typeface="Meiryo UI" panose="020B0604030504040204" pitchFamily="50" charset="-128"/>
              <a:ea typeface="Meiryo UI" panose="020B0604030504040204" pitchFamily="50" charset="-128"/>
              <a:cs typeface="Microsoft YaHe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86385" y="1390438"/>
            <a:ext cx="5000001" cy="95508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545" spc="32" dirty="0" err="1">
                <a:solidFill>
                  <a:srgbClr val="221F1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YaHei"/>
              </a:rPr>
              <a:t>スティッチング、シェーディング補正、ホワイト</a:t>
            </a:r>
            <a:r>
              <a:rPr lang="en-US" sz="545" spc="32" dirty="0" err="1">
                <a:solidFill>
                  <a:srgbClr val="221F1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YaHei"/>
              </a:rPr>
              <a:t>&amp;</a:t>
            </a:r>
            <a:r>
              <a:rPr sz="545" spc="32" dirty="0" err="1">
                <a:solidFill>
                  <a:srgbClr val="221F1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YaHei"/>
              </a:rPr>
              <a:t>ブラックバランス、二値化、フォ</a:t>
            </a:r>
            <a:r>
              <a:rPr sz="545" spc="18" dirty="0" err="1">
                <a:solidFill>
                  <a:srgbClr val="221F1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YaHei"/>
              </a:rPr>
              <a:t>ー</a:t>
            </a:r>
            <a:r>
              <a:rPr sz="545" spc="32" dirty="0" err="1">
                <a:solidFill>
                  <a:srgbClr val="221F1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YaHei"/>
              </a:rPr>
              <a:t>カス合成、均一化、分離</a:t>
            </a:r>
            <a:r>
              <a:rPr sz="545" spc="18" dirty="0" err="1">
                <a:solidFill>
                  <a:srgbClr val="221F1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YaHei"/>
              </a:rPr>
              <a:t>、</a:t>
            </a:r>
            <a:r>
              <a:rPr sz="545" spc="32" dirty="0" err="1">
                <a:solidFill>
                  <a:srgbClr val="221F1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YaHei"/>
              </a:rPr>
              <a:t>強調</a:t>
            </a:r>
            <a:r>
              <a:rPr sz="545" spc="32" dirty="0">
                <a:solidFill>
                  <a:srgbClr val="221F1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YaHei"/>
              </a:rPr>
              <a:t>、</a:t>
            </a:r>
            <a:r>
              <a:rPr lang="ja-JP" altLang="en-US" sz="545" spc="32" dirty="0">
                <a:solidFill>
                  <a:srgbClr val="221F1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YaHei"/>
              </a:rPr>
              <a:t>超解像、デコンボリューション</a:t>
            </a:r>
            <a:endParaRPr sz="545" dirty="0">
              <a:latin typeface="Meiryo UI" panose="020B0604030504040204" pitchFamily="50" charset="-128"/>
              <a:ea typeface="Meiryo UI" panose="020B0604030504040204" pitchFamily="50" charset="-128"/>
              <a:cs typeface="Microsoft YaHe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86385" y="1586496"/>
            <a:ext cx="1342785" cy="95508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545" spc="32" dirty="0">
                <a:solidFill>
                  <a:srgbClr val="221F1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YaHei"/>
              </a:rPr>
              <a:t>個数、輝度、面積、色調、距離、クラス</a:t>
            </a:r>
            <a:endParaRPr sz="545" dirty="0">
              <a:latin typeface="Meiryo UI" panose="020B0604030504040204" pitchFamily="50" charset="-128"/>
              <a:ea typeface="Meiryo UI" panose="020B0604030504040204" pitchFamily="50" charset="-128"/>
              <a:cs typeface="Microsoft YaHe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86386" y="1782554"/>
            <a:ext cx="2803334" cy="95508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545" spc="23" dirty="0" err="1">
                <a:solidFill>
                  <a:srgbClr val="221F1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Uighur" panose="020B0604020202020204" pitchFamily="2" charset="-78"/>
              </a:rPr>
              <a:t>NS</a:t>
            </a:r>
            <a:r>
              <a:rPr sz="545" spc="14" dirty="0" err="1">
                <a:solidFill>
                  <a:srgbClr val="221F1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Uighur" panose="020B0604020202020204" pitchFamily="2" charset="-78"/>
              </a:rPr>
              <a:t>E</a:t>
            </a:r>
            <a:r>
              <a:rPr sz="545" spc="32" dirty="0" err="1">
                <a:solidFill>
                  <a:srgbClr val="221F1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Uighur" panose="020B0604020202020204" pitchFamily="2" charset="-78"/>
              </a:rPr>
              <a:t>、ドットプロット、ヒストグラム</a:t>
            </a:r>
            <a:r>
              <a:rPr sz="545" spc="41" dirty="0" err="1">
                <a:solidFill>
                  <a:srgbClr val="221F1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Uighur" panose="020B0604020202020204" pitchFamily="2" charset="-78"/>
              </a:rPr>
              <a:t>、</a:t>
            </a:r>
            <a:r>
              <a:rPr sz="545" spc="32" dirty="0" err="1">
                <a:solidFill>
                  <a:srgbClr val="221F1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Uighur" panose="020B0604020202020204" pitchFamily="2" charset="-78"/>
              </a:rPr>
              <a:t>ヒー</a:t>
            </a:r>
            <a:r>
              <a:rPr sz="545" spc="41" dirty="0" err="1">
                <a:solidFill>
                  <a:srgbClr val="221F1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Uighur" panose="020B0604020202020204" pitchFamily="2" charset="-78"/>
              </a:rPr>
              <a:t>ト</a:t>
            </a:r>
            <a:r>
              <a:rPr sz="545" spc="32" dirty="0" err="1">
                <a:solidFill>
                  <a:srgbClr val="221F1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Uighur" panose="020B0604020202020204" pitchFamily="2" charset="-78"/>
              </a:rPr>
              <a:t>マップ</a:t>
            </a:r>
            <a:r>
              <a:rPr lang="ja-JP" altLang="en-US" sz="545" spc="32" dirty="0">
                <a:solidFill>
                  <a:srgbClr val="221F1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icrosoft Uighur" panose="020B0604020202020204" pitchFamily="2" charset="-78"/>
              </a:rPr>
              <a:t>、マルチスペクトラム</a:t>
            </a:r>
            <a:endParaRPr sz="545" dirty="0">
              <a:latin typeface="Meiryo UI" panose="020B0604030504040204" pitchFamily="50" charset="-128"/>
              <a:ea typeface="Meiryo UI" panose="020B0604030504040204" pitchFamily="50" charset="-128"/>
              <a:cs typeface="Microsoft Uighur" panose="020B0604020202020204" pitchFamily="2" charset="-78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79816" y="5548046"/>
            <a:ext cx="682918" cy="95508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545" spc="32" dirty="0">
                <a:solidFill>
                  <a:srgbClr val="221F1F"/>
                </a:solidFill>
                <a:latin typeface="Microsoft YaHei"/>
                <a:cs typeface="Microsoft YaHei"/>
              </a:rPr>
              <a:t>深層学習、機械学習</a:t>
            </a:r>
            <a:endParaRPr sz="545">
              <a:latin typeface="Microsoft YaHei"/>
              <a:cs typeface="Microsoft YaHe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379404" y="3078400"/>
            <a:ext cx="5066852" cy="2301358"/>
          </a:xfrm>
          <a:prstGeom prst="rect">
            <a:avLst/>
          </a:prstGeom>
        </p:spPr>
        <p:txBody>
          <a:bodyPr vert="horz" wrap="square" lIns="0" tIns="10373" rIns="0" bIns="0" rtlCol="0">
            <a:spAutoFit/>
          </a:bodyPr>
          <a:lstStyle/>
          <a:p>
            <a:pPr marL="11527" marR="4611">
              <a:lnSpc>
                <a:spcPct val="150000"/>
              </a:lnSpc>
              <a:spcBef>
                <a:spcPts val="82"/>
              </a:spcBef>
            </a:pP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3i</a:t>
            </a:r>
            <a:r>
              <a:rPr sz="499" spc="68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SlideBook,</a:t>
            </a:r>
            <a:r>
              <a:rPr sz="499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Andor</a:t>
            </a:r>
            <a:r>
              <a:rPr sz="499" spc="59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-5" dirty="0">
                <a:solidFill>
                  <a:srgbClr val="221F1F"/>
                </a:solidFill>
                <a:latin typeface="Microsoft YaHei"/>
                <a:cs typeface="Microsoft YaHei"/>
              </a:rPr>
              <a:t>Bio-imaging</a:t>
            </a:r>
            <a:r>
              <a:rPr sz="499" spc="82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Division(ABD)TIFF,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、AIM,</a:t>
            </a:r>
            <a:r>
              <a:rPr sz="499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Aicona3D</a:t>
            </a:r>
            <a:r>
              <a:rPr sz="499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Amershan</a:t>
            </a:r>
            <a:r>
              <a:rPr sz="499" spc="91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Bioscience</a:t>
            </a:r>
            <a:r>
              <a:rPr sz="499" spc="109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-5" dirty="0">
                <a:solidFill>
                  <a:srgbClr val="221F1F"/>
                </a:solidFill>
                <a:latin typeface="Microsoft YaHei"/>
                <a:cs typeface="Microsoft YaHei"/>
              </a:rPr>
              <a:t>Gel</a:t>
            </a:r>
            <a:r>
              <a:rPr sz="499" spc="-14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Amira</a:t>
            </a:r>
            <a:r>
              <a:rPr sz="499" spc="82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Mesh</a:t>
            </a:r>
            <a:r>
              <a:rPr sz="499" spc="-14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Amnis</a:t>
            </a:r>
            <a:r>
              <a:rPr sz="499" spc="73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FlowSight</a:t>
            </a:r>
            <a:r>
              <a:rPr sz="499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Analyze</a:t>
            </a:r>
            <a:r>
              <a:rPr sz="499" spc="123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23" dirty="0">
                <a:solidFill>
                  <a:srgbClr val="221F1F"/>
                </a:solidFill>
                <a:latin typeface="Microsoft YaHei"/>
                <a:cs typeface="Microsoft YaHei"/>
              </a:rPr>
              <a:t>7.5,</a:t>
            </a:r>
            <a:r>
              <a:rPr sz="499" spc="123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Andor</a:t>
            </a:r>
            <a:r>
              <a:rPr sz="499" spc="68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SIF</a:t>
            </a:r>
            <a:r>
              <a:rPr sz="499" dirty="0">
                <a:solidFill>
                  <a:srgbClr val="221F1F"/>
                </a:solidFill>
                <a:latin typeface="Microsoft YaHei"/>
                <a:cs typeface="Microsoft YaHei"/>
              </a:rPr>
              <a:t>、 </a:t>
            </a:r>
            <a:r>
              <a:rPr sz="499" spc="-5" dirty="0">
                <a:solidFill>
                  <a:srgbClr val="221F1F"/>
                </a:solidFill>
                <a:latin typeface="Microsoft YaHei"/>
                <a:cs typeface="Microsoft YaHei"/>
              </a:rPr>
              <a:t>Animated</a:t>
            </a:r>
            <a:r>
              <a:rPr sz="499" spc="82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PNG,</a:t>
            </a:r>
            <a:r>
              <a:rPr sz="499" spc="100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Aperio</a:t>
            </a:r>
            <a:r>
              <a:rPr sz="499" spc="54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AFI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Aperio</a:t>
            </a:r>
            <a:r>
              <a:rPr sz="499" spc="95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36" dirty="0">
                <a:solidFill>
                  <a:srgbClr val="221F1F"/>
                </a:solidFill>
                <a:latin typeface="Microsoft YaHei"/>
                <a:cs typeface="Microsoft YaHei"/>
              </a:rPr>
              <a:t>SVS</a:t>
            </a:r>
            <a:r>
              <a:rPr sz="499" spc="73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TIFF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Applied</a:t>
            </a:r>
            <a:r>
              <a:rPr sz="499" spc="73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Precision</a:t>
            </a:r>
            <a:r>
              <a:rPr sz="499" spc="95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CellWorX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-5" dirty="0">
                <a:solidFill>
                  <a:srgbClr val="221F1F"/>
                </a:solidFill>
                <a:latin typeface="Microsoft YaHei"/>
                <a:cs typeface="Microsoft YaHei"/>
              </a:rPr>
              <a:t>AVI(Audio</a:t>
            </a:r>
            <a:r>
              <a:rPr sz="499" spc="109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-5" dirty="0">
                <a:solidFill>
                  <a:srgbClr val="221F1F"/>
                </a:solidFill>
                <a:latin typeface="Microsoft YaHei"/>
                <a:cs typeface="Microsoft YaHei"/>
              </a:rPr>
              <a:t>Video</a:t>
            </a:r>
            <a:r>
              <a:rPr sz="499" spc="86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Interlearve)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Axon</a:t>
            </a:r>
            <a:r>
              <a:rPr sz="499" spc="45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Raw</a:t>
            </a:r>
            <a:r>
              <a:rPr sz="499" spc="73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Format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BD</a:t>
            </a:r>
            <a:r>
              <a:rPr sz="499" spc="45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Pathway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Becker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dirty="0">
                <a:solidFill>
                  <a:srgbClr val="221F1F"/>
                </a:solidFill>
                <a:latin typeface="Microsoft YaHei"/>
                <a:cs typeface="Microsoft YaHei"/>
              </a:rPr>
              <a:t>&amp; </a:t>
            </a:r>
            <a:r>
              <a:rPr sz="499" spc="-5" dirty="0">
                <a:solidFill>
                  <a:srgbClr val="221F1F"/>
                </a:solidFill>
                <a:latin typeface="Microsoft YaHei"/>
                <a:cs typeface="Microsoft YaHei"/>
              </a:rPr>
              <a:t>Hickl </a:t>
            </a:r>
            <a:r>
              <a:rPr sz="499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36" dirty="0">
                <a:solidFill>
                  <a:srgbClr val="221F1F"/>
                </a:solidFill>
                <a:latin typeface="Microsoft YaHei"/>
                <a:cs typeface="Microsoft YaHei"/>
              </a:rPr>
              <a:t>SPC</a:t>
            </a:r>
            <a:r>
              <a:rPr sz="499" spc="127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FIFO</a:t>
            </a:r>
            <a:r>
              <a:rPr sz="499" spc="41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Becker</a:t>
            </a:r>
            <a:r>
              <a:rPr sz="499" spc="132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dirty="0">
                <a:solidFill>
                  <a:srgbClr val="221F1F"/>
                </a:solidFill>
                <a:latin typeface="Microsoft YaHei"/>
                <a:cs typeface="Microsoft YaHei"/>
              </a:rPr>
              <a:t>&amp;</a:t>
            </a:r>
            <a:r>
              <a:rPr sz="499" spc="-59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-5" dirty="0">
                <a:solidFill>
                  <a:srgbClr val="221F1F"/>
                </a:solidFill>
                <a:latin typeface="Microsoft YaHei"/>
                <a:cs typeface="Microsoft YaHei"/>
              </a:rPr>
              <a:t>Hickl</a:t>
            </a:r>
            <a:r>
              <a:rPr sz="499" spc="127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SPCImage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Big</a:t>
            </a:r>
            <a:r>
              <a:rPr sz="499" spc="91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Date</a:t>
            </a:r>
            <a:r>
              <a:rPr sz="499" spc="123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Viewer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Bio-Rad  Gel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Bio-Rad</a:t>
            </a:r>
            <a:r>
              <a:rPr sz="499" spc="113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PIC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Bio-Rad</a:t>
            </a:r>
            <a:r>
              <a:rPr sz="499" spc="86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SCN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Bitplane</a:t>
            </a:r>
            <a:r>
              <a:rPr sz="499" spc="113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Imaris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Bruker</a:t>
            </a:r>
            <a:r>
              <a:rPr sz="499" spc="132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MRI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Burleigh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Canon</a:t>
            </a:r>
            <a:r>
              <a:rPr sz="499" spc="64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DNG</a:t>
            </a:r>
            <a:r>
              <a:rPr sz="499" dirty="0">
                <a:solidFill>
                  <a:srgbClr val="221F1F"/>
                </a:solidFill>
                <a:latin typeface="Microsoft YaHei"/>
                <a:cs typeface="Microsoft YaHei"/>
              </a:rPr>
              <a:t>、 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CellH5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Cellomics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cellSens</a:t>
            </a:r>
            <a:r>
              <a:rPr sz="499" spc="100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23" dirty="0">
                <a:solidFill>
                  <a:srgbClr val="221F1F"/>
                </a:solidFill>
                <a:latin typeface="Microsoft YaHei"/>
                <a:cs typeface="Microsoft YaHei"/>
              </a:rPr>
              <a:t>VSI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CellVoyager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CV7000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DeltaVision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23" dirty="0">
                <a:solidFill>
                  <a:srgbClr val="221F1F"/>
                </a:solidFill>
                <a:latin typeface="Microsoft YaHei"/>
                <a:cs typeface="Microsoft YaHei"/>
              </a:rPr>
              <a:t>DICOM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ECAT7</a:t>
            </a:r>
            <a:r>
              <a:rPr sz="499" spc="54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EPS(Encapsulated</a:t>
            </a:r>
            <a:r>
              <a:rPr sz="499" spc="177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PostScript)</a:t>
            </a:r>
            <a:r>
              <a:rPr sz="499" spc="41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Evotec/PerkinElmer</a:t>
            </a:r>
            <a:r>
              <a:rPr sz="499" spc="64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OperaFlex</a:t>
            </a:r>
            <a:r>
              <a:rPr sz="499" dirty="0">
                <a:solidFill>
                  <a:srgbClr val="221F1F"/>
                </a:solidFill>
                <a:latin typeface="Microsoft YaHei"/>
                <a:cs typeface="Microsoft YaHei"/>
              </a:rPr>
              <a:t>、 </a:t>
            </a:r>
            <a:r>
              <a:rPr sz="499" spc="50" dirty="0">
                <a:solidFill>
                  <a:srgbClr val="221F1F"/>
                </a:solidFill>
                <a:latin typeface="Microsoft YaHei"/>
                <a:cs typeface="Microsoft YaHei"/>
              </a:rPr>
              <a:t>EVOS</a:t>
            </a:r>
            <a:r>
              <a:rPr sz="499" spc="64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27" dirty="0">
                <a:solidFill>
                  <a:srgbClr val="221F1F"/>
                </a:solidFill>
                <a:latin typeface="Microsoft YaHei"/>
                <a:cs typeface="Microsoft YaHei"/>
              </a:rPr>
              <a:t>FEI</a:t>
            </a:r>
            <a:r>
              <a:rPr sz="499" spc="64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FEI</a:t>
            </a:r>
            <a:r>
              <a:rPr sz="499" spc="177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27" dirty="0">
                <a:solidFill>
                  <a:srgbClr val="221F1F"/>
                </a:solidFill>
                <a:latin typeface="Microsoft YaHei"/>
                <a:cs typeface="Microsoft YaHei"/>
              </a:rPr>
              <a:t>TIFF</a:t>
            </a:r>
            <a:r>
              <a:rPr sz="499" spc="64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27" dirty="0">
                <a:solidFill>
                  <a:srgbClr val="221F1F"/>
                </a:solidFill>
                <a:latin typeface="Microsoft YaHei"/>
                <a:cs typeface="Microsoft YaHei"/>
              </a:rPr>
              <a:t>FITS(Flexible </a:t>
            </a:r>
            <a:r>
              <a:rPr sz="499" spc="86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Image </a:t>
            </a:r>
            <a:r>
              <a:rPr sz="499" spc="23" dirty="0">
                <a:solidFill>
                  <a:srgbClr val="221F1F"/>
                </a:solidFill>
                <a:latin typeface="Microsoft YaHei"/>
                <a:cs typeface="Microsoft YaHei"/>
              </a:rPr>
              <a:t> Transport   </a:t>
            </a:r>
            <a:r>
              <a:rPr sz="499" spc="68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27" dirty="0">
                <a:solidFill>
                  <a:srgbClr val="221F1F"/>
                </a:solidFill>
                <a:latin typeface="Microsoft YaHei"/>
                <a:cs typeface="Microsoft YaHei"/>
              </a:rPr>
              <a:t>System)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Gatan</a:t>
            </a:r>
            <a:r>
              <a:rPr sz="499" spc="109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Digtal</a:t>
            </a:r>
            <a:r>
              <a:rPr sz="499" spc="154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Micrograph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Gatan</a:t>
            </a:r>
            <a:r>
              <a:rPr sz="499" spc="141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Digtal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27" dirty="0">
                <a:solidFill>
                  <a:srgbClr val="221F1F"/>
                </a:solidFill>
                <a:latin typeface="Microsoft YaHei"/>
                <a:cs typeface="Microsoft YaHei"/>
              </a:rPr>
              <a:t>Micrograph2</a:t>
            </a:r>
            <a:r>
              <a:rPr sz="499" spc="41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GE</a:t>
            </a:r>
            <a:r>
              <a:rPr sz="499" spc="103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27" dirty="0">
                <a:solidFill>
                  <a:srgbClr val="221F1F"/>
                </a:solidFill>
                <a:latin typeface="Microsoft YaHei"/>
                <a:cs typeface="Microsoft YaHei"/>
              </a:rPr>
              <a:t>MicroCT</a:t>
            </a:r>
            <a:r>
              <a:rPr sz="499" spc="54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27" dirty="0">
                <a:solidFill>
                  <a:srgbClr val="221F1F"/>
                </a:solidFill>
                <a:latin typeface="Microsoft YaHei"/>
                <a:cs typeface="Microsoft YaHei"/>
              </a:rPr>
              <a:t>GIF(Graphics 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Interchange</a:t>
            </a:r>
            <a:r>
              <a:rPr sz="499" spc="23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Format)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Hamamatsu</a:t>
            </a:r>
            <a:r>
              <a:rPr sz="499" spc="150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Aquacosmos</a:t>
            </a:r>
            <a:r>
              <a:rPr sz="499" spc="150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NAF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Hamamatsu</a:t>
            </a:r>
            <a:r>
              <a:rPr sz="499" spc="141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HIS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Hamamatsu</a:t>
            </a:r>
            <a:r>
              <a:rPr sz="499" spc="95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-9" dirty="0">
                <a:solidFill>
                  <a:srgbClr val="221F1F"/>
                </a:solidFill>
                <a:latin typeface="Microsoft YaHei"/>
                <a:cs typeface="Microsoft YaHei"/>
              </a:rPr>
              <a:t>ndpi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-5" dirty="0">
                <a:solidFill>
                  <a:srgbClr val="221F1F"/>
                </a:solidFill>
                <a:latin typeface="Microsoft YaHei"/>
                <a:cs typeface="Microsoft YaHei"/>
              </a:rPr>
              <a:t>Hamamatsu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 VMS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Hitachi</a:t>
            </a:r>
            <a:r>
              <a:rPr sz="499" spc="91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S-4800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I2I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ICS(Image</a:t>
            </a:r>
            <a:r>
              <a:rPr sz="499" spc="27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Cytometry 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Standard)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Imacon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ImagePro</a:t>
            </a:r>
            <a:r>
              <a:rPr sz="499" spc="23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Sequence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ImagePro</a:t>
            </a:r>
            <a:r>
              <a:rPr sz="499" spc="82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Workspace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、IMAGI、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IMOD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-5" dirty="0">
                <a:solidFill>
                  <a:srgbClr val="221F1F"/>
                </a:solidFill>
                <a:latin typeface="Microsoft YaHei"/>
                <a:cs typeface="Microsoft YaHei"/>
              </a:rPr>
              <a:t>Improvision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-5" dirty="0">
                <a:solidFill>
                  <a:srgbClr val="221F1F"/>
                </a:solidFill>
                <a:latin typeface="Microsoft YaHei"/>
                <a:cs typeface="Microsoft YaHei"/>
              </a:rPr>
              <a:t>Openlab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LIFF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Improvision  </a:t>
            </a:r>
            <a:r>
              <a:rPr sz="499" spc="-5" dirty="0">
                <a:solidFill>
                  <a:srgbClr val="221F1F"/>
                </a:solidFill>
                <a:latin typeface="Microsoft YaHei"/>
                <a:cs typeface="Microsoft YaHei"/>
              </a:rPr>
              <a:t>Openlab</a:t>
            </a:r>
            <a:r>
              <a:rPr sz="499" spc="132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Raw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-5" dirty="0">
                <a:solidFill>
                  <a:srgbClr val="221F1F"/>
                </a:solidFill>
                <a:latin typeface="Microsoft YaHei"/>
                <a:cs typeface="Microsoft YaHei"/>
              </a:rPr>
              <a:t>Improvision</a:t>
            </a:r>
            <a:r>
              <a:rPr sz="499" spc="41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27" dirty="0">
                <a:solidFill>
                  <a:srgbClr val="221F1F"/>
                </a:solidFill>
                <a:latin typeface="Microsoft YaHei"/>
                <a:cs typeface="Microsoft YaHei"/>
              </a:rPr>
              <a:t>TIFF</a:t>
            </a:r>
            <a:r>
              <a:rPr sz="499" dirty="0">
                <a:solidFill>
                  <a:srgbClr val="221F1F"/>
                </a:solidFill>
                <a:latin typeface="Microsoft YaHei"/>
                <a:cs typeface="Microsoft YaHei"/>
              </a:rPr>
              <a:t>、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Imspector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OBF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InCell</a:t>
            </a:r>
            <a:r>
              <a:rPr sz="499" spc="27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1000/2000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InCell3000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INR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Inveon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Inopath</a:t>
            </a:r>
            <a:r>
              <a:rPr sz="499" spc="118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MIBI</a:t>
            </a:r>
            <a:r>
              <a:rPr sz="499" spc="54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23" dirty="0">
                <a:solidFill>
                  <a:srgbClr val="221F1F"/>
                </a:solidFill>
                <a:latin typeface="Microsoft YaHei"/>
                <a:cs typeface="Microsoft YaHei"/>
              </a:rPr>
              <a:t>IPLab</a:t>
            </a:r>
            <a:r>
              <a:rPr sz="499" spc="54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23" dirty="0">
                <a:solidFill>
                  <a:srgbClr val="221F1F"/>
                </a:solidFill>
                <a:latin typeface="Microsoft YaHei"/>
                <a:cs typeface="Microsoft YaHei"/>
              </a:rPr>
              <a:t>IPLab</a:t>
            </a:r>
            <a:r>
              <a:rPr sz="499" spc="41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IVision</a:t>
            </a:r>
            <a:r>
              <a:rPr sz="499" spc="54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23" dirty="0">
                <a:solidFill>
                  <a:srgbClr val="221F1F"/>
                </a:solidFill>
                <a:latin typeface="Microsoft YaHei"/>
                <a:cs typeface="Microsoft YaHei"/>
              </a:rPr>
              <a:t>JEOL</a:t>
            </a:r>
            <a:r>
              <a:rPr sz="499" spc="54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23" dirty="0">
                <a:solidFill>
                  <a:srgbClr val="221F1F"/>
                </a:solidFill>
                <a:latin typeface="Microsoft YaHei"/>
                <a:cs typeface="Microsoft YaHei"/>
              </a:rPr>
              <a:t>JPEG</a:t>
            </a:r>
            <a:r>
              <a:rPr sz="499" spc="41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JPEG</a:t>
            </a:r>
            <a:r>
              <a:rPr sz="499" spc="132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2000</a:t>
            </a:r>
            <a:r>
              <a:rPr sz="499" spc="54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27" dirty="0">
                <a:solidFill>
                  <a:srgbClr val="221F1F"/>
                </a:solidFill>
                <a:latin typeface="Microsoft YaHei"/>
                <a:cs typeface="Microsoft YaHei"/>
              </a:rPr>
              <a:t>JPK</a:t>
            </a:r>
            <a:r>
              <a:rPr sz="499" spc="50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27" dirty="0">
                <a:solidFill>
                  <a:srgbClr val="221F1F"/>
                </a:solidFill>
                <a:latin typeface="Microsoft YaHei"/>
                <a:cs typeface="Microsoft YaHei"/>
              </a:rPr>
              <a:t>JPX</a:t>
            </a:r>
            <a:r>
              <a:rPr sz="499" spc="54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23" dirty="0">
                <a:solidFill>
                  <a:srgbClr val="221F1F"/>
                </a:solidFill>
                <a:latin typeface="Microsoft YaHei"/>
                <a:cs typeface="Microsoft YaHei"/>
              </a:rPr>
              <a:t>Keller</a:t>
            </a:r>
            <a:r>
              <a:rPr sz="499" spc="68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27" dirty="0">
                <a:solidFill>
                  <a:srgbClr val="221F1F"/>
                </a:solidFill>
                <a:latin typeface="Microsoft YaHei"/>
                <a:cs typeface="Microsoft YaHei"/>
              </a:rPr>
              <a:t>Lab 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Block</a:t>
            </a:r>
            <a:r>
              <a:rPr sz="499" spc="-254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Khoros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VIFF(Visualization</a:t>
            </a:r>
            <a:r>
              <a:rPr sz="499" spc="45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-5" dirty="0">
                <a:solidFill>
                  <a:srgbClr val="221F1F"/>
                </a:solidFill>
                <a:latin typeface="Microsoft YaHei"/>
                <a:cs typeface="Microsoft YaHei"/>
              </a:rPr>
              <a:t>Image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dirty="0">
                <a:solidFill>
                  <a:srgbClr val="221F1F"/>
                </a:solidFill>
                <a:latin typeface="Microsoft YaHei"/>
                <a:cs typeface="Microsoft YaHei"/>
              </a:rPr>
              <a:t>File</a:t>
            </a:r>
            <a:r>
              <a:rPr sz="499" spc="59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Format)Bitmap</a:t>
            </a:r>
            <a:r>
              <a:rPr sz="499" spc="-254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-5" dirty="0">
                <a:solidFill>
                  <a:srgbClr val="221F1F"/>
                </a:solidFill>
                <a:latin typeface="Microsoft YaHei"/>
                <a:cs typeface="Microsoft YaHei"/>
              </a:rPr>
              <a:t>Kodak</a:t>
            </a:r>
            <a:r>
              <a:rPr sz="499" spc="50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BIP</a:t>
            </a:r>
            <a:r>
              <a:rPr sz="499" spc="-254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Lambert</a:t>
            </a:r>
            <a:r>
              <a:rPr sz="499" spc="50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Instruments</a:t>
            </a:r>
            <a:r>
              <a:rPr sz="499" spc="23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FILM</a:t>
            </a:r>
            <a:r>
              <a:rPr sz="499" spc="-254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LaVision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-5" dirty="0">
                <a:solidFill>
                  <a:srgbClr val="221F1F"/>
                </a:solidFill>
                <a:latin typeface="Microsoft YaHei"/>
                <a:cs typeface="Microsoft YaHei"/>
              </a:rPr>
              <a:t>Imspector</a:t>
            </a:r>
            <a:r>
              <a:rPr sz="499" spc="-254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Leica</a:t>
            </a:r>
            <a:r>
              <a:rPr sz="499" spc="82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27" dirty="0">
                <a:solidFill>
                  <a:srgbClr val="221F1F"/>
                </a:solidFill>
                <a:latin typeface="Microsoft YaHei"/>
                <a:cs typeface="Microsoft YaHei"/>
              </a:rPr>
              <a:t>LCS</a:t>
            </a:r>
            <a:r>
              <a:rPr sz="499" spc="100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LEI</a:t>
            </a:r>
            <a:r>
              <a:rPr sz="499" spc="-254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Leica 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LAS</a:t>
            </a:r>
            <a:r>
              <a:rPr sz="499" spc="36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23" dirty="0">
                <a:solidFill>
                  <a:srgbClr val="221F1F"/>
                </a:solidFill>
                <a:latin typeface="Microsoft YaHei"/>
                <a:cs typeface="Microsoft YaHei"/>
              </a:rPr>
              <a:t>AF</a:t>
            </a:r>
            <a:r>
              <a:rPr sz="499" spc="27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23" dirty="0">
                <a:solidFill>
                  <a:srgbClr val="221F1F"/>
                </a:solidFill>
                <a:latin typeface="Microsoft YaHei"/>
                <a:cs typeface="Microsoft YaHei"/>
              </a:rPr>
              <a:t>LIF</a:t>
            </a:r>
            <a:r>
              <a:rPr sz="499" spc="27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(Leica 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Image</a:t>
            </a:r>
            <a:r>
              <a:rPr sz="499" spc="141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File</a:t>
            </a:r>
            <a:r>
              <a:rPr sz="499" spc="45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27" dirty="0">
                <a:solidFill>
                  <a:srgbClr val="221F1F"/>
                </a:solidFill>
                <a:latin typeface="Microsoft YaHei"/>
                <a:cs typeface="Microsoft YaHei"/>
              </a:rPr>
              <a:t>Format)</a:t>
            </a:r>
            <a:r>
              <a:rPr sz="499" spc="54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23" dirty="0">
                <a:solidFill>
                  <a:srgbClr val="221F1F"/>
                </a:solidFill>
                <a:latin typeface="Microsoft YaHei"/>
                <a:cs typeface="Microsoft YaHei"/>
              </a:rPr>
              <a:t>Leica</a:t>
            </a:r>
            <a:r>
              <a:rPr sz="499" spc="136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41" dirty="0">
                <a:solidFill>
                  <a:srgbClr val="221F1F"/>
                </a:solidFill>
                <a:latin typeface="Microsoft YaHei"/>
                <a:cs typeface="Microsoft YaHei"/>
              </a:rPr>
              <a:t>SCN</a:t>
            </a:r>
            <a:r>
              <a:rPr sz="499" spc="54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36" dirty="0">
                <a:solidFill>
                  <a:srgbClr val="221F1F"/>
                </a:solidFill>
                <a:latin typeface="Microsoft YaHei"/>
                <a:cs typeface="Microsoft YaHei"/>
              </a:rPr>
              <a:t>LEO</a:t>
            </a:r>
            <a:r>
              <a:rPr sz="499" spc="54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23" dirty="0">
                <a:solidFill>
                  <a:srgbClr val="221F1F"/>
                </a:solidFill>
                <a:latin typeface="Microsoft YaHei"/>
                <a:cs typeface="Microsoft YaHei"/>
              </a:rPr>
              <a:t>Li-Cor</a:t>
            </a:r>
            <a:r>
              <a:rPr sz="499" spc="159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L2D</a:t>
            </a:r>
            <a:r>
              <a:rPr sz="499" spc="54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27" dirty="0">
                <a:solidFill>
                  <a:srgbClr val="221F1F"/>
                </a:solidFill>
                <a:latin typeface="Microsoft YaHei"/>
                <a:cs typeface="Microsoft YaHei"/>
              </a:rPr>
              <a:t>LIM(Laboratory</a:t>
            </a:r>
            <a:r>
              <a:rPr sz="499" spc="185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Imaging/Nikon)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MetaMorph</a:t>
            </a:r>
            <a:r>
              <a:rPr sz="499" spc="64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27" dirty="0">
                <a:solidFill>
                  <a:srgbClr val="221F1F"/>
                </a:solidFill>
                <a:latin typeface="Microsoft YaHei"/>
                <a:cs typeface="Microsoft YaHei"/>
              </a:rPr>
              <a:t>7.5</a:t>
            </a:r>
            <a:r>
              <a:rPr sz="499" spc="41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27" dirty="0">
                <a:solidFill>
                  <a:srgbClr val="221F1F"/>
                </a:solidFill>
                <a:latin typeface="Microsoft YaHei"/>
                <a:cs typeface="Microsoft YaHei"/>
              </a:rPr>
              <a:t>TIFF</a:t>
            </a:r>
            <a:r>
              <a:rPr sz="499" spc="41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23" dirty="0">
                <a:solidFill>
                  <a:srgbClr val="221F1F"/>
                </a:solidFill>
                <a:latin typeface="Microsoft YaHei"/>
                <a:cs typeface="Microsoft YaHei"/>
              </a:rPr>
              <a:t>MetaMorph</a:t>
            </a:r>
            <a:r>
              <a:rPr sz="499" spc="168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27" dirty="0">
                <a:solidFill>
                  <a:srgbClr val="221F1F"/>
                </a:solidFill>
                <a:latin typeface="Microsoft YaHei"/>
                <a:cs typeface="Microsoft YaHei"/>
              </a:rPr>
              <a:t>Stack(STK)</a:t>
            </a:r>
            <a:r>
              <a:rPr sz="499" spc="54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27" dirty="0">
                <a:solidFill>
                  <a:srgbClr val="221F1F"/>
                </a:solidFill>
                <a:latin typeface="Microsoft YaHei"/>
                <a:cs typeface="Microsoft YaHei"/>
              </a:rPr>
              <a:t>MetaXpress</a:t>
            </a:r>
            <a:r>
              <a:rPr sz="499" dirty="0">
                <a:solidFill>
                  <a:srgbClr val="221F1F"/>
                </a:solidFill>
                <a:latin typeface="Microsoft YaHei"/>
                <a:cs typeface="Microsoft YaHei"/>
              </a:rPr>
              <a:t>、 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MIAS(Maia</a:t>
            </a:r>
            <a:r>
              <a:rPr sz="499" spc="73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Scientific)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Micro-Manager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Mikroscan</a:t>
            </a:r>
            <a:r>
              <a:rPr sz="499" spc="113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27" dirty="0">
                <a:solidFill>
                  <a:srgbClr val="221F1F"/>
                </a:solidFill>
                <a:latin typeface="Microsoft YaHei"/>
                <a:cs typeface="Microsoft YaHei"/>
              </a:rPr>
              <a:t>TIFF</a:t>
            </a:r>
            <a:r>
              <a:rPr sz="499" spc="41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23" dirty="0">
                <a:solidFill>
                  <a:srgbClr val="221F1F"/>
                </a:solidFill>
                <a:latin typeface="Microsoft YaHei"/>
                <a:cs typeface="Microsoft YaHei"/>
              </a:rPr>
              <a:t>MINIC</a:t>
            </a:r>
            <a:r>
              <a:rPr sz="499" spc="118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MRI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Minolta</a:t>
            </a:r>
            <a:r>
              <a:rPr sz="499" spc="132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MRW、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MNG(Multiple-</a:t>
            </a:r>
            <a:r>
              <a:rPr sz="499" spc="36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-5" dirty="0">
                <a:solidFill>
                  <a:srgbClr val="221F1F"/>
                </a:solidFill>
                <a:latin typeface="Microsoft YaHei"/>
                <a:cs typeface="Microsoft YaHei"/>
              </a:rPr>
              <a:t>image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Network</a:t>
            </a:r>
            <a:r>
              <a:rPr sz="499" spc="127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Graphics)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Molecular</a:t>
            </a:r>
            <a:r>
              <a:rPr sz="499" spc="109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-5" dirty="0">
                <a:solidFill>
                  <a:srgbClr val="221F1F"/>
                </a:solidFill>
                <a:latin typeface="Microsoft YaHei"/>
                <a:cs typeface="Microsoft YaHei"/>
              </a:rPr>
              <a:t>Imaging</a:t>
            </a:r>
            <a:r>
              <a:rPr sz="499" dirty="0">
                <a:solidFill>
                  <a:srgbClr val="221F1F"/>
                </a:solidFill>
                <a:latin typeface="Microsoft YaHei"/>
                <a:cs typeface="Microsoft YaHei"/>
              </a:rPr>
              <a:t>、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MRC(Medical </a:t>
            </a:r>
            <a:r>
              <a:rPr sz="499" spc="23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Research</a:t>
            </a:r>
            <a:r>
              <a:rPr sz="499" spc="77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Council)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NEF(Nikon</a:t>
            </a:r>
            <a:r>
              <a:rPr sz="499" spc="82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Elactronic</a:t>
            </a:r>
            <a:r>
              <a:rPr sz="499" spc="103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Format)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NIfTI、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Nikon</a:t>
            </a:r>
            <a:r>
              <a:rPr sz="499" spc="45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Elements</a:t>
            </a:r>
            <a:r>
              <a:rPr sz="499" spc="95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27" dirty="0">
                <a:solidFill>
                  <a:srgbClr val="221F1F"/>
                </a:solidFill>
                <a:latin typeface="Microsoft YaHei"/>
                <a:cs typeface="Microsoft YaHei"/>
              </a:rPr>
              <a:t>TIFF</a:t>
            </a:r>
            <a:r>
              <a:rPr sz="499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-5" dirty="0">
                <a:solidFill>
                  <a:srgbClr val="221F1F"/>
                </a:solidFill>
                <a:latin typeface="Microsoft YaHei"/>
                <a:cs typeface="Microsoft YaHei"/>
              </a:rPr>
              <a:t>Nikon</a:t>
            </a:r>
            <a:r>
              <a:rPr sz="499" spc="45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23" dirty="0">
                <a:solidFill>
                  <a:srgbClr val="221F1F"/>
                </a:solidFill>
                <a:latin typeface="Microsoft YaHei"/>
                <a:cs typeface="Microsoft YaHei"/>
              </a:rPr>
              <a:t>EZ-C1</a:t>
            </a:r>
            <a:r>
              <a:rPr sz="499" spc="59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TIFF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Nikon</a:t>
            </a:r>
            <a:r>
              <a:rPr sz="499" spc="77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NIS-Elements</a:t>
            </a:r>
            <a:r>
              <a:rPr sz="499" spc="95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ND2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NRRD(Nearly 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Raw</a:t>
            </a:r>
            <a:r>
              <a:rPr sz="499" spc="109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23" dirty="0">
                <a:solidFill>
                  <a:srgbClr val="221F1F"/>
                </a:solidFill>
                <a:latin typeface="Microsoft YaHei"/>
                <a:cs typeface="Microsoft YaHei"/>
              </a:rPr>
              <a:t>Raster</a:t>
            </a:r>
            <a:r>
              <a:rPr sz="499" spc="91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Date)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Olympus</a:t>
            </a:r>
            <a:r>
              <a:rPr sz="499" spc="91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CellR/APL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Olympus</a:t>
            </a:r>
            <a:r>
              <a:rPr sz="499" spc="127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FluoView</a:t>
            </a:r>
            <a:r>
              <a:rPr sz="499" spc="100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FV1000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Olympus</a:t>
            </a:r>
            <a:r>
              <a:rPr sz="499" spc="113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FluoView</a:t>
            </a:r>
            <a:r>
              <a:rPr sz="499" spc="100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TIFF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Olympus</a:t>
            </a:r>
            <a:r>
              <a:rPr sz="499" spc="103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-5" dirty="0">
                <a:solidFill>
                  <a:srgbClr val="221F1F"/>
                </a:solidFill>
                <a:latin typeface="Microsoft YaHei"/>
                <a:cs typeface="Microsoft YaHei"/>
              </a:rPr>
              <a:t>OIR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-5" dirty="0">
                <a:solidFill>
                  <a:srgbClr val="221F1F"/>
                </a:solidFill>
                <a:latin typeface="Microsoft YaHei"/>
                <a:cs typeface="Microsoft YaHei"/>
              </a:rPr>
              <a:t>Olympus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ScanR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Olympus</a:t>
            </a:r>
            <a:r>
              <a:rPr sz="499" spc="136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23" dirty="0">
                <a:solidFill>
                  <a:srgbClr val="221F1F"/>
                </a:solidFill>
                <a:latin typeface="Microsoft YaHei"/>
                <a:cs typeface="Microsoft YaHei"/>
              </a:rPr>
              <a:t>SIS</a:t>
            </a:r>
            <a:r>
              <a:rPr sz="499" spc="95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TIFF</a:t>
            </a:r>
            <a:r>
              <a:rPr sz="499" spc="54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23" dirty="0">
                <a:solidFill>
                  <a:srgbClr val="221F1F"/>
                </a:solidFill>
                <a:latin typeface="Microsoft YaHei"/>
                <a:cs typeface="Microsoft YaHei"/>
              </a:rPr>
              <a:t>OME- </a:t>
            </a:r>
            <a:r>
              <a:rPr sz="499" spc="27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TIFF</a:t>
            </a:r>
            <a:r>
              <a:rPr sz="499" spc="54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23" dirty="0">
                <a:solidFill>
                  <a:srgbClr val="221F1F"/>
                </a:solidFill>
                <a:latin typeface="Microsoft YaHei"/>
                <a:cs typeface="Microsoft YaHei"/>
              </a:rPr>
              <a:t>OME-</a:t>
            </a:r>
            <a:r>
              <a:rPr sz="499" spc="132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XML、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OMERO</a:t>
            </a:r>
            <a:r>
              <a:rPr sz="499" spc="103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Pyramid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Oxford</a:t>
            </a:r>
            <a:r>
              <a:rPr sz="499" spc="127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Instruments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27" dirty="0">
                <a:solidFill>
                  <a:srgbClr val="221F1F"/>
                </a:solidFill>
                <a:latin typeface="Microsoft YaHei"/>
                <a:cs typeface="Microsoft YaHei"/>
              </a:rPr>
              <a:t>PCORAW</a:t>
            </a:r>
            <a:r>
              <a:rPr sz="499" spc="41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23" dirty="0">
                <a:solidFill>
                  <a:srgbClr val="221F1F"/>
                </a:solidFill>
                <a:latin typeface="Microsoft YaHei"/>
                <a:cs typeface="Microsoft YaHei"/>
              </a:rPr>
              <a:t>PCX(PC</a:t>
            </a:r>
            <a:r>
              <a:rPr sz="499" spc="127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Paintbrush)</a:t>
            </a:r>
            <a:r>
              <a:rPr sz="499" spc="23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Perkin</a:t>
            </a:r>
            <a:r>
              <a:rPr sz="499" spc="163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Elmer</a:t>
            </a:r>
            <a:r>
              <a:rPr sz="499" spc="145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Densitometer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Perkin</a:t>
            </a:r>
            <a:r>
              <a:rPr sz="499" spc="123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Elmer</a:t>
            </a:r>
            <a:r>
              <a:rPr sz="499" spc="136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-5" dirty="0">
                <a:solidFill>
                  <a:srgbClr val="221F1F"/>
                </a:solidFill>
                <a:latin typeface="Microsoft YaHei"/>
                <a:cs typeface="Microsoft YaHei"/>
              </a:rPr>
              <a:t>Colombus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Perkin 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Elmer</a:t>
            </a:r>
            <a:r>
              <a:rPr sz="499" spc="118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Nuance</a:t>
            </a:r>
            <a:r>
              <a:rPr sz="499" spc="-14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Perkin</a:t>
            </a:r>
            <a:r>
              <a:rPr sz="499" spc="136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Elmer</a:t>
            </a:r>
            <a:r>
              <a:rPr sz="499" spc="109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Operetta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Perkin</a:t>
            </a:r>
            <a:r>
              <a:rPr sz="499" spc="113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Elmer</a:t>
            </a:r>
            <a:r>
              <a:rPr sz="499" spc="103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UltraVIEW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Perkin</a:t>
            </a:r>
            <a:r>
              <a:rPr sz="499" spc="123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Elmer</a:t>
            </a:r>
            <a:r>
              <a:rPr sz="499" spc="123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Vectra</a:t>
            </a:r>
            <a:r>
              <a:rPr sz="499" spc="123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27" dirty="0">
                <a:solidFill>
                  <a:srgbClr val="221F1F"/>
                </a:solidFill>
                <a:latin typeface="Microsoft YaHei"/>
                <a:cs typeface="Microsoft YaHei"/>
              </a:rPr>
              <a:t>QPTIFF</a:t>
            </a:r>
            <a:r>
              <a:rPr sz="499" spc="54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Portable</a:t>
            </a:r>
            <a:r>
              <a:rPr sz="499" spc="103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Any</a:t>
            </a:r>
            <a:r>
              <a:rPr sz="499" spc="118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Map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Adobe</a:t>
            </a:r>
            <a:r>
              <a:rPr sz="499" spc="127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Photoshop</a:t>
            </a:r>
            <a:r>
              <a:rPr sz="499" spc="145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PSD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Photoshop 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27" dirty="0">
                <a:solidFill>
                  <a:srgbClr val="221F1F"/>
                </a:solidFill>
                <a:latin typeface="Microsoft YaHei"/>
                <a:cs typeface="Microsoft YaHei"/>
              </a:rPr>
              <a:t>TIFF</a:t>
            </a:r>
            <a:r>
              <a:rPr sz="499" spc="54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PicoQuant</a:t>
            </a:r>
            <a:r>
              <a:rPr sz="499" spc="132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Bin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23" dirty="0">
                <a:solidFill>
                  <a:srgbClr val="221F1F"/>
                </a:solidFill>
                <a:latin typeface="Microsoft YaHei"/>
                <a:cs typeface="Microsoft YaHei"/>
              </a:rPr>
              <a:t>PICT(Macintosh</a:t>
            </a:r>
            <a:r>
              <a:rPr sz="499" spc="141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Picture)</a:t>
            </a:r>
            <a:r>
              <a:rPr sz="499" spc="41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23" dirty="0">
                <a:solidFill>
                  <a:srgbClr val="221F1F"/>
                </a:solidFill>
                <a:latin typeface="Microsoft YaHei"/>
                <a:cs typeface="Microsoft YaHei"/>
              </a:rPr>
              <a:t>PNG(Portable</a:t>
            </a:r>
            <a:r>
              <a:rPr sz="499" spc="136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Network</a:t>
            </a:r>
            <a:r>
              <a:rPr sz="499" spc="141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Graphics)</a:t>
            </a:r>
            <a:r>
              <a:rPr sz="499" spc="41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Prairie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Technologies</a:t>
            </a:r>
            <a:r>
              <a:rPr sz="499" spc="64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27" dirty="0">
                <a:solidFill>
                  <a:srgbClr val="221F1F"/>
                </a:solidFill>
                <a:latin typeface="Microsoft YaHei"/>
                <a:cs typeface="Microsoft YaHei"/>
              </a:rPr>
              <a:t>TIFF</a:t>
            </a:r>
            <a:r>
              <a:rPr sz="499" spc="54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Princeton</a:t>
            </a:r>
            <a:r>
              <a:rPr sz="499" spc="145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Instruments</a:t>
            </a:r>
            <a:r>
              <a:rPr sz="499" spc="118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41" dirty="0">
                <a:solidFill>
                  <a:srgbClr val="221F1F"/>
                </a:solidFill>
                <a:latin typeface="Microsoft YaHei"/>
                <a:cs typeface="Microsoft YaHei"/>
              </a:rPr>
              <a:t>SPE</a:t>
            </a:r>
            <a:r>
              <a:rPr sz="499" spc="54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Quesant</a:t>
            </a:r>
            <a:r>
              <a:rPr sz="499" dirty="0">
                <a:solidFill>
                  <a:srgbClr val="221F1F"/>
                </a:solidFill>
                <a:latin typeface="Microsoft YaHei"/>
                <a:cs typeface="Microsoft YaHei"/>
              </a:rPr>
              <a:t>、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Quick</a:t>
            </a:r>
            <a:r>
              <a:rPr sz="499" spc="132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Time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Movie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RHK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SBIG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Seiko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SimplePCI</a:t>
            </a:r>
            <a:r>
              <a:rPr sz="499" spc="141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dirty="0">
                <a:solidFill>
                  <a:srgbClr val="221F1F"/>
                </a:solidFill>
                <a:latin typeface="Microsoft YaHei"/>
                <a:cs typeface="Microsoft YaHei"/>
              </a:rPr>
              <a:t>&amp;</a:t>
            </a:r>
            <a:r>
              <a:rPr sz="499" spc="123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HCImage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SimplePCI</a:t>
            </a:r>
            <a:r>
              <a:rPr sz="499" spc="150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dirty="0">
                <a:solidFill>
                  <a:srgbClr val="221F1F"/>
                </a:solidFill>
                <a:latin typeface="Microsoft YaHei"/>
                <a:cs typeface="Microsoft YaHei"/>
              </a:rPr>
              <a:t>&amp;</a:t>
            </a:r>
            <a:r>
              <a:rPr sz="499" spc="86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HCImage</a:t>
            </a:r>
            <a:r>
              <a:rPr sz="499" spc="132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27" dirty="0">
                <a:solidFill>
                  <a:srgbClr val="221F1F"/>
                </a:solidFill>
                <a:latin typeface="Microsoft YaHei"/>
                <a:cs typeface="Microsoft YaHei"/>
              </a:rPr>
              <a:t>TIFF</a:t>
            </a:r>
            <a:r>
              <a:rPr sz="499" spc="64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23" dirty="0">
                <a:solidFill>
                  <a:srgbClr val="221F1F"/>
                </a:solidFill>
                <a:latin typeface="Microsoft YaHei"/>
                <a:cs typeface="Microsoft YaHei"/>
              </a:rPr>
              <a:t>SM</a:t>
            </a:r>
            <a:r>
              <a:rPr sz="499" spc="159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23" dirty="0">
                <a:solidFill>
                  <a:srgbClr val="221F1F"/>
                </a:solidFill>
                <a:latin typeface="Microsoft YaHei"/>
                <a:cs typeface="Microsoft YaHei"/>
              </a:rPr>
              <a:t>Camera</a:t>
            </a:r>
            <a:r>
              <a:rPr sz="499" spc="41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23" dirty="0">
                <a:solidFill>
                  <a:srgbClr val="221F1F"/>
                </a:solidFill>
                <a:latin typeface="Microsoft YaHei"/>
                <a:cs typeface="Microsoft YaHei"/>
              </a:rPr>
              <a:t>SPIDER</a:t>
            </a:r>
            <a:r>
              <a:rPr sz="499" spc="41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Targa</a:t>
            </a:r>
            <a:r>
              <a:rPr sz="499" spc="41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Text</a:t>
            </a:r>
            <a:r>
              <a:rPr sz="499" spc="64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TIFF(Tagged</a:t>
            </a:r>
            <a:r>
              <a:rPr sz="499" spc="45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-5" dirty="0">
                <a:solidFill>
                  <a:srgbClr val="221F1F"/>
                </a:solidFill>
                <a:latin typeface="Microsoft YaHei"/>
                <a:cs typeface="Microsoft YaHei"/>
              </a:rPr>
              <a:t>Image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dirty="0">
                <a:solidFill>
                  <a:srgbClr val="221F1F"/>
                </a:solidFill>
                <a:latin typeface="Microsoft YaHei"/>
                <a:cs typeface="Microsoft YaHei"/>
              </a:rPr>
              <a:t>File  </a:t>
            </a:r>
            <a:r>
              <a:rPr sz="499" spc="-27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Format)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TillPhotonics</a:t>
            </a:r>
            <a:r>
              <a:rPr sz="499" spc="113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-5" dirty="0">
                <a:solidFill>
                  <a:srgbClr val="221F1F"/>
                </a:solidFill>
                <a:latin typeface="Microsoft YaHei"/>
                <a:cs typeface="Microsoft YaHei"/>
              </a:rPr>
              <a:t>TillVision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dirty="0">
                <a:solidFill>
                  <a:srgbClr val="221F1F"/>
                </a:solidFill>
                <a:latin typeface="Microsoft YaHei"/>
                <a:cs typeface="Microsoft YaHei"/>
              </a:rPr>
              <a:t>Topometrix</a:t>
            </a:r>
            <a:r>
              <a:rPr sz="499" spc="41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Trestle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27" dirty="0">
                <a:solidFill>
                  <a:srgbClr val="221F1F"/>
                </a:solidFill>
                <a:latin typeface="Microsoft YaHei"/>
                <a:cs typeface="Microsoft YaHei"/>
              </a:rPr>
              <a:t>UBM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-5" dirty="0">
                <a:solidFill>
                  <a:srgbClr val="221F1F"/>
                </a:solidFill>
                <a:latin typeface="Microsoft YaHei"/>
                <a:cs typeface="Microsoft YaHei"/>
              </a:rPr>
              <a:t>Unisoku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Varian </a:t>
            </a:r>
            <a:r>
              <a:rPr sz="499" spc="41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45" dirty="0">
                <a:solidFill>
                  <a:srgbClr val="221F1F"/>
                </a:solidFill>
                <a:latin typeface="Microsoft YaHei"/>
                <a:cs typeface="Microsoft YaHei"/>
              </a:rPr>
              <a:t>FDF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Veeco</a:t>
            </a:r>
            <a:r>
              <a:rPr sz="499" spc="141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27" dirty="0">
                <a:solidFill>
                  <a:srgbClr val="221F1F"/>
                </a:solidFill>
                <a:latin typeface="Microsoft YaHei"/>
                <a:cs typeface="Microsoft YaHei"/>
              </a:rPr>
              <a:t>AFM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Ventana</a:t>
            </a:r>
            <a:r>
              <a:rPr sz="499" spc="150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41" dirty="0">
                <a:solidFill>
                  <a:srgbClr val="221F1F"/>
                </a:solidFill>
                <a:latin typeface="Microsoft YaHei"/>
                <a:cs typeface="Microsoft YaHei"/>
              </a:rPr>
              <a:t>BIF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VG</a:t>
            </a:r>
            <a:r>
              <a:rPr sz="499" spc="141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SAM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VisiTech 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45" dirty="0">
                <a:solidFill>
                  <a:srgbClr val="221F1F"/>
                </a:solidFill>
                <a:latin typeface="Microsoft YaHei"/>
                <a:cs typeface="Microsoft YaHei"/>
              </a:rPr>
              <a:t>XYS</a:t>
            </a:r>
            <a:r>
              <a:rPr sz="499" spc="41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-5" dirty="0">
                <a:solidFill>
                  <a:srgbClr val="221F1F"/>
                </a:solidFill>
                <a:latin typeface="Microsoft YaHei"/>
                <a:cs typeface="Microsoft YaHei"/>
              </a:rPr>
              <a:t>Volocity</a:t>
            </a:r>
            <a:r>
              <a:rPr sz="499" dirty="0">
                <a:solidFill>
                  <a:srgbClr val="221F1F"/>
                </a:solidFill>
                <a:latin typeface="Microsoft YaHei"/>
                <a:cs typeface="Microsoft YaHei"/>
              </a:rPr>
              <a:t>、 </a:t>
            </a:r>
            <a:r>
              <a:rPr sz="499" spc="-5" dirty="0">
                <a:solidFill>
                  <a:srgbClr val="221F1F"/>
                </a:solidFill>
                <a:latin typeface="Microsoft YaHei"/>
                <a:cs typeface="Microsoft YaHei"/>
              </a:rPr>
              <a:t>Volocity</a:t>
            </a:r>
            <a:r>
              <a:rPr sz="499" spc="182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Library</a:t>
            </a:r>
            <a:r>
              <a:rPr sz="499" spc="163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-5" dirty="0">
                <a:solidFill>
                  <a:srgbClr val="221F1F"/>
                </a:solidFill>
                <a:latin typeface="Microsoft YaHei"/>
                <a:cs typeface="Microsoft YaHei"/>
              </a:rPr>
              <a:t>Clipping</a:t>
            </a:r>
            <a:r>
              <a:rPr sz="499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-5" dirty="0">
                <a:solidFill>
                  <a:srgbClr val="221F1F"/>
                </a:solidFill>
                <a:latin typeface="Microsoft YaHei"/>
                <a:cs typeface="Microsoft YaHei"/>
              </a:rPr>
              <a:t>WA-TOP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Windows </a:t>
            </a:r>
            <a:r>
              <a:rPr sz="499" spc="41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Bitmap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Woolz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Zeiss</a:t>
            </a:r>
            <a:r>
              <a:rPr sz="499" spc="141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dirty="0">
                <a:solidFill>
                  <a:srgbClr val="221F1F"/>
                </a:solidFill>
                <a:latin typeface="Microsoft YaHei"/>
                <a:cs typeface="Microsoft YaHei"/>
              </a:rPr>
              <a:t>Axio</a:t>
            </a:r>
            <a:r>
              <a:rPr sz="499" spc="150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32" dirty="0">
                <a:solidFill>
                  <a:srgbClr val="221F1F"/>
                </a:solidFill>
                <a:latin typeface="Microsoft YaHei"/>
                <a:cs typeface="Microsoft YaHei"/>
              </a:rPr>
              <a:t>CSM</a:t>
            </a:r>
            <a:r>
              <a:rPr sz="499" spc="41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Zeiss</a:t>
            </a:r>
            <a:r>
              <a:rPr sz="499" spc="113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-5" dirty="0">
                <a:solidFill>
                  <a:srgbClr val="221F1F"/>
                </a:solidFill>
                <a:latin typeface="Microsoft YaHei"/>
                <a:cs typeface="Microsoft YaHei"/>
              </a:rPr>
              <a:t>AxioVision</a:t>
            </a:r>
            <a:r>
              <a:rPr sz="499" spc="200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27" dirty="0">
                <a:solidFill>
                  <a:srgbClr val="221F1F"/>
                </a:solidFill>
                <a:latin typeface="Microsoft YaHei"/>
                <a:cs typeface="Microsoft YaHei"/>
              </a:rPr>
              <a:t>TIFF</a:t>
            </a:r>
            <a:r>
              <a:rPr sz="499" spc="54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Zeiss</a:t>
            </a:r>
            <a:r>
              <a:rPr sz="499" spc="123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-5" dirty="0">
                <a:solidFill>
                  <a:srgbClr val="221F1F"/>
                </a:solidFill>
                <a:latin typeface="Microsoft YaHei"/>
                <a:cs typeface="Microsoft YaHei"/>
              </a:rPr>
              <a:t>AxioVision</a:t>
            </a:r>
            <a:r>
              <a:rPr sz="499" spc="182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ZVI(Zeiss</a:t>
            </a:r>
            <a:r>
              <a:rPr sz="499" spc="168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-5" dirty="0">
                <a:solidFill>
                  <a:srgbClr val="221F1F"/>
                </a:solidFill>
                <a:latin typeface="Microsoft YaHei"/>
                <a:cs typeface="Microsoft YaHei"/>
              </a:rPr>
              <a:t>Vision</a:t>
            </a:r>
            <a:r>
              <a:rPr sz="499" spc="172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Image)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Zeiss 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23" dirty="0">
                <a:solidFill>
                  <a:srgbClr val="221F1F"/>
                </a:solidFill>
                <a:latin typeface="Microsoft YaHei"/>
                <a:cs typeface="Microsoft YaHei"/>
              </a:rPr>
              <a:t>CZI</a:t>
            </a:r>
            <a:r>
              <a:rPr sz="499" spc="41" dirty="0">
                <a:solidFill>
                  <a:srgbClr val="221F1F"/>
                </a:solidFill>
                <a:latin typeface="Microsoft YaHei"/>
                <a:cs typeface="Microsoft YaHei"/>
              </a:rPr>
              <a:t>、</a:t>
            </a:r>
            <a:r>
              <a:rPr sz="499" spc="14" dirty="0">
                <a:solidFill>
                  <a:srgbClr val="221F1F"/>
                </a:solidFill>
                <a:latin typeface="Microsoft YaHei"/>
                <a:cs typeface="Microsoft YaHei"/>
              </a:rPr>
              <a:t>Zeiss</a:t>
            </a:r>
            <a:r>
              <a:rPr sz="499" spc="-5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27" dirty="0">
                <a:solidFill>
                  <a:srgbClr val="221F1F"/>
                </a:solidFill>
                <a:latin typeface="Microsoft YaHei"/>
                <a:cs typeface="Microsoft YaHei"/>
              </a:rPr>
              <a:t>LSM(Laser</a:t>
            </a:r>
            <a:r>
              <a:rPr sz="499" spc="41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Scanning</a:t>
            </a:r>
            <a:r>
              <a:rPr sz="499" spc="23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Microscope)510/710</a:t>
            </a:r>
            <a:endParaRPr sz="499" dirty="0">
              <a:latin typeface="Microsoft YaHei"/>
              <a:cs typeface="Microsoft YaHei"/>
            </a:endParaRPr>
          </a:p>
        </p:txBody>
      </p:sp>
      <p:graphicFrame>
        <p:nvGraphicFramePr>
          <p:cNvPr id="13" name="object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6594174"/>
              </p:ext>
            </p:extLst>
          </p:nvPr>
        </p:nvGraphicFramePr>
        <p:xfrm>
          <a:off x="376135" y="6579770"/>
          <a:ext cx="6070121" cy="9393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327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3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94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45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1568">
                <a:tc>
                  <a:txBody>
                    <a:bodyPr/>
                    <a:lstStyle/>
                    <a:p>
                      <a:pPr marL="1714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500" spc="-3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Ima</a:t>
                      </a:r>
                      <a:r>
                        <a:rPr sz="500" spc="-4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g</a:t>
                      </a:r>
                      <a:r>
                        <a:rPr sz="50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e</a:t>
                      </a:r>
                      <a:r>
                        <a:rPr sz="500" spc="-4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 A</a:t>
                      </a:r>
                      <a:r>
                        <a:rPr sz="500" spc="-3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na</a:t>
                      </a:r>
                      <a:r>
                        <a:rPr sz="500" spc="-4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l</a:t>
                      </a:r>
                      <a:r>
                        <a:rPr sz="500" spc="-4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y</a:t>
                      </a:r>
                      <a:r>
                        <a:rPr sz="500" spc="-4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si</a:t>
                      </a:r>
                      <a:r>
                        <a:rPr sz="50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s </a:t>
                      </a:r>
                      <a:r>
                        <a:rPr sz="500" spc="-3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W</a:t>
                      </a:r>
                      <a:r>
                        <a:rPr sz="500" spc="-4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e</a:t>
                      </a:r>
                      <a:r>
                        <a:rPr sz="50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b</a:t>
                      </a:r>
                      <a:r>
                        <a:rPr sz="500" spc="-2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 </a:t>
                      </a:r>
                      <a:r>
                        <a:rPr sz="500" spc="-4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Applic</a:t>
                      </a:r>
                      <a:r>
                        <a:rPr sz="500" spc="-3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at</a:t>
                      </a:r>
                      <a:r>
                        <a:rPr sz="500" spc="-4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i</a:t>
                      </a:r>
                      <a:r>
                        <a:rPr sz="500" spc="-3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o</a:t>
                      </a:r>
                      <a:r>
                        <a:rPr sz="50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n </a:t>
                      </a:r>
                      <a:r>
                        <a:rPr sz="500" spc="-3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I</a:t>
                      </a:r>
                      <a:r>
                        <a:rPr sz="500" spc="-4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A</a:t>
                      </a:r>
                      <a:r>
                        <a:rPr sz="50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S</a:t>
                      </a:r>
                      <a:r>
                        <a:rPr sz="500" spc="-2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 </a:t>
                      </a:r>
                      <a:r>
                        <a:rPr sz="500" spc="-40" dirty="0" err="1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単月契</a:t>
                      </a:r>
                      <a:r>
                        <a:rPr sz="500" dirty="0" err="1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約</a:t>
                      </a:r>
                      <a:r>
                        <a:rPr sz="50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  </a:t>
                      </a:r>
                      <a:r>
                        <a:rPr sz="500" spc="-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 </a:t>
                      </a:r>
                      <a:r>
                        <a:rPr lang="en-US" sz="500" spc="-4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1</a:t>
                      </a:r>
                      <a:r>
                        <a:rPr sz="500" spc="-4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00G</a:t>
                      </a:r>
                      <a:r>
                        <a:rPr sz="50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B</a:t>
                      </a:r>
                      <a:endParaRPr sz="500" dirty="0">
                        <a:latin typeface="Microsoft YaHei UI" panose="020B0503020204020204" pitchFamily="34" charset="-122"/>
                        <a:ea typeface="Microsoft YaHei UI" panose="020B0503020204020204" pitchFamily="34" charset="-122"/>
                        <a:cs typeface="Microsoft YaHei"/>
                      </a:endParaRPr>
                    </a:p>
                  </a:txBody>
                  <a:tcPr marL="0" marR="0" marT="4034" marB="0"/>
                </a:tc>
                <a:tc>
                  <a:txBody>
                    <a:bodyPr/>
                    <a:lstStyle/>
                    <a:p>
                      <a:pPr marR="503555" algn="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500" spc="3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IAS00</a:t>
                      </a:r>
                      <a:r>
                        <a:rPr lang="en-US" sz="500" spc="3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2</a:t>
                      </a:r>
                      <a:r>
                        <a:rPr sz="500" spc="3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M1</a:t>
                      </a:r>
                      <a:endParaRPr sz="500" dirty="0">
                        <a:latin typeface="Microsoft YaHei UI" panose="020B0503020204020204" pitchFamily="34" charset="-122"/>
                        <a:ea typeface="Microsoft YaHei UI" panose="020B0503020204020204" pitchFamily="34" charset="-122"/>
                        <a:cs typeface="Microsoft YaHei"/>
                      </a:endParaRPr>
                    </a:p>
                  </a:txBody>
                  <a:tcPr marL="0" marR="0" marT="4034" marB="0"/>
                </a:tc>
                <a:tc>
                  <a:txBody>
                    <a:bodyPr/>
                    <a:lstStyle/>
                    <a:p>
                      <a:pPr marR="354965" algn="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500" spc="3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１ライセンス</a:t>
                      </a:r>
                      <a:endParaRPr sz="500">
                        <a:latin typeface="Microsoft YaHei UI" panose="020B0503020204020204" pitchFamily="34" charset="-122"/>
                        <a:ea typeface="Microsoft YaHei UI" panose="020B0503020204020204" pitchFamily="34" charset="-122"/>
                        <a:cs typeface="Microsoft YaHei"/>
                      </a:endParaRPr>
                    </a:p>
                  </a:txBody>
                  <a:tcPr marL="0" marR="0" marT="4034" marB="0"/>
                </a:tc>
                <a:tc>
                  <a:txBody>
                    <a:bodyPr/>
                    <a:lstStyle/>
                    <a:p>
                      <a:pPr marL="36258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500" spc="-1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￥</a:t>
                      </a:r>
                      <a:r>
                        <a:rPr lang="ja-JP" altLang="en-US" sz="500" spc="-1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４５</a:t>
                      </a:r>
                      <a:r>
                        <a:rPr sz="500" spc="-1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，０００</a:t>
                      </a:r>
                      <a:endParaRPr sz="500" dirty="0">
                        <a:latin typeface="Microsoft YaHei UI" panose="020B0503020204020204" pitchFamily="34" charset="-122"/>
                        <a:ea typeface="Microsoft YaHei UI" panose="020B0503020204020204" pitchFamily="34" charset="-122"/>
                        <a:cs typeface="Microsoft YaHei"/>
                      </a:endParaRPr>
                    </a:p>
                  </a:txBody>
                  <a:tcPr marL="0" marR="0" marT="4034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2078">
                <a:tc>
                  <a:txBody>
                    <a:bodyPr/>
                    <a:lstStyle/>
                    <a:p>
                      <a:pPr marL="17145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500" spc="-3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Ima</a:t>
                      </a:r>
                      <a:r>
                        <a:rPr sz="500" spc="-4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g</a:t>
                      </a:r>
                      <a:r>
                        <a:rPr sz="50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e</a:t>
                      </a:r>
                      <a:r>
                        <a:rPr sz="500" spc="-4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 A</a:t>
                      </a:r>
                      <a:r>
                        <a:rPr sz="500" spc="-3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na</a:t>
                      </a:r>
                      <a:r>
                        <a:rPr sz="500" spc="-4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l</a:t>
                      </a:r>
                      <a:r>
                        <a:rPr sz="500" spc="-4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y</a:t>
                      </a:r>
                      <a:r>
                        <a:rPr sz="500" spc="-4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si</a:t>
                      </a:r>
                      <a:r>
                        <a:rPr sz="50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s </a:t>
                      </a:r>
                      <a:r>
                        <a:rPr sz="500" spc="-3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W</a:t>
                      </a:r>
                      <a:r>
                        <a:rPr sz="500" spc="-4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e</a:t>
                      </a:r>
                      <a:r>
                        <a:rPr sz="50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b</a:t>
                      </a:r>
                      <a:r>
                        <a:rPr sz="500" spc="-2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 </a:t>
                      </a:r>
                      <a:r>
                        <a:rPr sz="500" spc="-4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Applic</a:t>
                      </a:r>
                      <a:r>
                        <a:rPr sz="500" spc="-3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at</a:t>
                      </a:r>
                      <a:r>
                        <a:rPr sz="500" spc="-4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i</a:t>
                      </a:r>
                      <a:r>
                        <a:rPr sz="500" spc="-3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o</a:t>
                      </a:r>
                      <a:r>
                        <a:rPr sz="50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n </a:t>
                      </a:r>
                      <a:r>
                        <a:rPr sz="500" spc="-3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I</a:t>
                      </a:r>
                      <a:r>
                        <a:rPr sz="500" spc="-4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A</a:t>
                      </a:r>
                      <a:r>
                        <a:rPr sz="50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S</a:t>
                      </a:r>
                      <a:r>
                        <a:rPr sz="500" spc="-2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 </a:t>
                      </a:r>
                      <a:r>
                        <a:rPr lang="ja-JP" altLang="en-US" sz="500" spc="-4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年間</a:t>
                      </a:r>
                      <a:r>
                        <a:rPr sz="500" spc="-40" dirty="0" err="1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契</a:t>
                      </a:r>
                      <a:r>
                        <a:rPr sz="500" dirty="0" err="1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約</a:t>
                      </a:r>
                      <a:r>
                        <a:rPr sz="50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  </a:t>
                      </a:r>
                      <a:r>
                        <a:rPr sz="500" spc="-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 </a:t>
                      </a:r>
                      <a:r>
                        <a:rPr lang="ja-JP" altLang="en-US" sz="500" spc="-4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４</a:t>
                      </a:r>
                      <a:r>
                        <a:rPr lang="en-US" altLang="ja-JP" sz="500" spc="-4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T</a:t>
                      </a:r>
                      <a:r>
                        <a:rPr sz="50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B</a:t>
                      </a:r>
                      <a:endParaRPr sz="500" dirty="0">
                        <a:latin typeface="Microsoft YaHei UI" panose="020B0503020204020204" pitchFamily="34" charset="-122"/>
                        <a:ea typeface="Microsoft YaHei UI" panose="020B0503020204020204" pitchFamily="34" charset="-122"/>
                        <a:cs typeface="Microsoft YaHei"/>
                      </a:endParaRPr>
                    </a:p>
                  </a:txBody>
                  <a:tcPr marL="0" marR="0" marT="64546" marB="0"/>
                </a:tc>
                <a:tc>
                  <a:txBody>
                    <a:bodyPr/>
                    <a:lstStyle/>
                    <a:p>
                      <a:pPr marR="503555" algn="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500" spc="3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IAS00</a:t>
                      </a:r>
                      <a:r>
                        <a:rPr lang="en-US" sz="500" spc="3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2</a:t>
                      </a:r>
                      <a:r>
                        <a:rPr lang="en-US" altLang="ja-JP" sz="500" spc="3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Y1</a:t>
                      </a:r>
                      <a:endParaRPr sz="500" dirty="0">
                        <a:latin typeface="Microsoft YaHei UI" panose="020B0503020204020204" pitchFamily="34" charset="-122"/>
                        <a:ea typeface="Microsoft YaHei UI" panose="020B0503020204020204" pitchFamily="34" charset="-122"/>
                        <a:cs typeface="Microsoft YaHei"/>
                      </a:endParaRPr>
                    </a:p>
                  </a:txBody>
                  <a:tcPr marL="0" marR="0" marT="64546" marB="0"/>
                </a:tc>
                <a:tc>
                  <a:txBody>
                    <a:bodyPr/>
                    <a:lstStyle/>
                    <a:p>
                      <a:pPr marR="354965" algn="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500" spc="3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１ライセンス</a:t>
                      </a:r>
                      <a:endParaRPr sz="500">
                        <a:latin typeface="Microsoft YaHei UI" panose="020B0503020204020204" pitchFamily="34" charset="-122"/>
                        <a:ea typeface="Microsoft YaHei UI" panose="020B0503020204020204" pitchFamily="34" charset="-122"/>
                        <a:cs typeface="Microsoft YaHei"/>
                      </a:endParaRPr>
                    </a:p>
                  </a:txBody>
                  <a:tcPr marL="0" marR="0" marT="64546" marB="0"/>
                </a:tc>
                <a:tc>
                  <a:txBody>
                    <a:bodyPr/>
                    <a:lstStyle/>
                    <a:p>
                      <a:pPr marL="362585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50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￥１</a:t>
                      </a:r>
                      <a:r>
                        <a:rPr lang="ja-JP" altLang="en-US" sz="50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，５</a:t>
                      </a:r>
                      <a:r>
                        <a:rPr sz="50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００，０００</a:t>
                      </a:r>
                      <a:endParaRPr sz="500" dirty="0">
                        <a:latin typeface="Microsoft YaHei UI" panose="020B0503020204020204" pitchFamily="34" charset="-122"/>
                        <a:ea typeface="Microsoft YaHei UI" panose="020B0503020204020204" pitchFamily="34" charset="-122"/>
                        <a:cs typeface="Microsoft YaHei"/>
                      </a:endParaRPr>
                    </a:p>
                  </a:txBody>
                  <a:tcPr marL="0" marR="0" marT="64546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2078">
                <a:tc>
                  <a:txBody>
                    <a:bodyPr/>
                    <a:lstStyle/>
                    <a:p>
                      <a:pPr marL="17145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lang="ja-JP" altLang="en-US" sz="500" spc="-4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アドバンスモード追加契約（年間プラン</a:t>
                      </a:r>
                      <a:r>
                        <a:rPr lang="ja-JP" altLang="en-US" sz="50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対応）</a:t>
                      </a:r>
                      <a:r>
                        <a:rPr sz="50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  </a:t>
                      </a:r>
                      <a:r>
                        <a:rPr sz="500" spc="-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 </a:t>
                      </a:r>
                      <a:endParaRPr sz="500" dirty="0">
                        <a:latin typeface="Microsoft YaHei UI" panose="020B0503020204020204" pitchFamily="34" charset="-122"/>
                        <a:ea typeface="Microsoft YaHei UI" panose="020B0503020204020204" pitchFamily="34" charset="-122"/>
                        <a:cs typeface="Microsoft YaHei"/>
                      </a:endParaRPr>
                    </a:p>
                  </a:txBody>
                  <a:tcPr marL="0" marR="0" marT="64546" marB="0"/>
                </a:tc>
                <a:tc>
                  <a:txBody>
                    <a:bodyPr/>
                    <a:lstStyle/>
                    <a:p>
                      <a:pPr marR="520065" algn="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500" spc="6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I</a:t>
                      </a:r>
                      <a:r>
                        <a:rPr sz="500" spc="5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A</a:t>
                      </a:r>
                      <a:r>
                        <a:rPr sz="50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S</a:t>
                      </a:r>
                      <a:r>
                        <a:rPr sz="500" spc="-12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 </a:t>
                      </a:r>
                      <a:r>
                        <a:rPr sz="500" spc="5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00</a:t>
                      </a:r>
                      <a:r>
                        <a:rPr lang="en-US" sz="500" spc="5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2AD</a:t>
                      </a:r>
                      <a:r>
                        <a:rPr sz="50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1</a:t>
                      </a:r>
                      <a:endParaRPr sz="500" dirty="0">
                        <a:latin typeface="Microsoft YaHei UI" panose="020B0503020204020204" pitchFamily="34" charset="-122"/>
                        <a:ea typeface="Microsoft YaHei UI" panose="020B0503020204020204" pitchFamily="34" charset="-122"/>
                        <a:cs typeface="Microsoft YaHei"/>
                      </a:endParaRPr>
                    </a:p>
                  </a:txBody>
                  <a:tcPr marL="0" marR="0" marT="64546" marB="0"/>
                </a:tc>
                <a:tc>
                  <a:txBody>
                    <a:bodyPr/>
                    <a:lstStyle/>
                    <a:p>
                      <a:pPr marR="354965" algn="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500" spc="3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１ライセンス</a:t>
                      </a:r>
                      <a:endParaRPr sz="500">
                        <a:latin typeface="Microsoft YaHei UI" panose="020B0503020204020204" pitchFamily="34" charset="-122"/>
                        <a:ea typeface="Microsoft YaHei UI" panose="020B0503020204020204" pitchFamily="34" charset="-122"/>
                        <a:cs typeface="Microsoft YaHei"/>
                      </a:endParaRPr>
                    </a:p>
                  </a:txBody>
                  <a:tcPr marL="0" marR="0" marT="64546" marB="0"/>
                </a:tc>
                <a:tc>
                  <a:txBody>
                    <a:bodyPr/>
                    <a:lstStyle/>
                    <a:p>
                      <a:pPr marL="362585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50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￥</a:t>
                      </a:r>
                      <a:r>
                        <a:rPr lang="ja-JP" altLang="en-US" sz="50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１，２０</a:t>
                      </a:r>
                      <a:r>
                        <a:rPr sz="50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０，０００</a:t>
                      </a:r>
                      <a:endParaRPr sz="500" dirty="0">
                        <a:latin typeface="Microsoft YaHei UI" panose="020B0503020204020204" pitchFamily="34" charset="-122"/>
                        <a:ea typeface="Microsoft YaHei UI" panose="020B0503020204020204" pitchFamily="34" charset="-122"/>
                        <a:cs typeface="Microsoft YaHei"/>
                      </a:endParaRPr>
                    </a:p>
                  </a:txBody>
                  <a:tcPr marL="0" marR="0" marT="64546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2078">
                <a:tc>
                  <a:txBody>
                    <a:bodyPr/>
                    <a:lstStyle/>
                    <a:p>
                      <a:pPr marL="17145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lang="ja-JP" altLang="en-US" sz="500" spc="-3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独自画像解析メソッド開発費用</a:t>
                      </a:r>
                      <a:endParaRPr sz="500" dirty="0">
                        <a:latin typeface="Microsoft YaHei UI" panose="020B0503020204020204" pitchFamily="34" charset="-122"/>
                        <a:ea typeface="Microsoft YaHei UI" panose="020B0503020204020204" pitchFamily="34" charset="-122"/>
                        <a:cs typeface="Microsoft YaHei"/>
                      </a:endParaRPr>
                    </a:p>
                  </a:txBody>
                  <a:tcPr marL="0" marR="0" marT="64546" marB="0"/>
                </a:tc>
                <a:tc>
                  <a:txBody>
                    <a:bodyPr/>
                    <a:lstStyle/>
                    <a:p>
                      <a:pPr marR="520065" algn="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500" spc="6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I</a:t>
                      </a:r>
                      <a:r>
                        <a:rPr sz="500" spc="5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A</a:t>
                      </a:r>
                      <a:r>
                        <a:rPr sz="50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S</a:t>
                      </a:r>
                      <a:r>
                        <a:rPr sz="500" spc="-12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 </a:t>
                      </a:r>
                      <a:r>
                        <a:rPr sz="500" spc="5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00</a:t>
                      </a:r>
                      <a:r>
                        <a:rPr lang="en-US" sz="500" spc="5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2MD</a:t>
                      </a:r>
                      <a:r>
                        <a:rPr lang="en-US" sz="500" spc="-12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1</a:t>
                      </a:r>
                      <a:endParaRPr sz="500" dirty="0">
                        <a:latin typeface="Microsoft YaHei UI" panose="020B0503020204020204" pitchFamily="34" charset="-122"/>
                        <a:ea typeface="Microsoft YaHei UI" panose="020B0503020204020204" pitchFamily="34" charset="-122"/>
                        <a:cs typeface="Microsoft YaHei"/>
                      </a:endParaRPr>
                    </a:p>
                  </a:txBody>
                  <a:tcPr marL="0" marR="0" marT="64546" marB="0"/>
                </a:tc>
                <a:tc>
                  <a:txBody>
                    <a:bodyPr/>
                    <a:lstStyle/>
                    <a:p>
                      <a:pPr marR="354965" algn="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500" spc="3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１ライセンス</a:t>
                      </a:r>
                      <a:endParaRPr sz="500">
                        <a:latin typeface="Microsoft YaHei UI" panose="020B0503020204020204" pitchFamily="34" charset="-122"/>
                        <a:ea typeface="Microsoft YaHei UI" panose="020B0503020204020204" pitchFamily="34" charset="-122"/>
                        <a:cs typeface="Microsoft YaHei"/>
                      </a:endParaRPr>
                    </a:p>
                  </a:txBody>
                  <a:tcPr marL="0" marR="0" marT="64546" marB="0"/>
                </a:tc>
                <a:tc>
                  <a:txBody>
                    <a:bodyPr/>
                    <a:lstStyle/>
                    <a:p>
                      <a:pPr marL="362585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lang="ja-JP" altLang="en-US" sz="50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別途お打合せ</a:t>
                      </a:r>
                      <a:endParaRPr sz="500" dirty="0">
                        <a:latin typeface="Microsoft YaHei UI" panose="020B0503020204020204" pitchFamily="34" charset="-122"/>
                        <a:ea typeface="Microsoft YaHei UI" panose="020B0503020204020204" pitchFamily="34" charset="-122"/>
                        <a:cs typeface="Microsoft YaHei"/>
                      </a:endParaRPr>
                    </a:p>
                  </a:txBody>
                  <a:tcPr marL="0" marR="0" marT="64546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1568">
                <a:tc>
                  <a:txBody>
                    <a:bodyPr/>
                    <a:lstStyle/>
                    <a:p>
                      <a:pPr marL="17145">
                        <a:lnSpc>
                          <a:spcPts val="655"/>
                        </a:lnSpc>
                        <a:spcBef>
                          <a:spcPts val="560"/>
                        </a:spcBef>
                      </a:pPr>
                      <a:r>
                        <a:rPr sz="500" spc="-3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Ima</a:t>
                      </a:r>
                      <a:r>
                        <a:rPr sz="500" spc="-4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g</a:t>
                      </a:r>
                      <a:r>
                        <a:rPr sz="50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e</a:t>
                      </a:r>
                      <a:r>
                        <a:rPr sz="500" spc="-4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 A</a:t>
                      </a:r>
                      <a:r>
                        <a:rPr sz="500" spc="-3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na</a:t>
                      </a:r>
                      <a:r>
                        <a:rPr sz="500" spc="-4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l</a:t>
                      </a:r>
                      <a:r>
                        <a:rPr sz="500" spc="-4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y</a:t>
                      </a:r>
                      <a:r>
                        <a:rPr sz="500" spc="-4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si</a:t>
                      </a:r>
                      <a:r>
                        <a:rPr sz="50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s </a:t>
                      </a:r>
                      <a:r>
                        <a:rPr sz="500" spc="-3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W</a:t>
                      </a:r>
                      <a:r>
                        <a:rPr sz="500" spc="-4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e</a:t>
                      </a:r>
                      <a:r>
                        <a:rPr sz="50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b</a:t>
                      </a:r>
                      <a:r>
                        <a:rPr sz="500" spc="-2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 </a:t>
                      </a:r>
                      <a:r>
                        <a:rPr sz="500" spc="-4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Applic</a:t>
                      </a:r>
                      <a:r>
                        <a:rPr sz="500" spc="-3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at</a:t>
                      </a:r>
                      <a:r>
                        <a:rPr sz="500" spc="-4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i</a:t>
                      </a:r>
                      <a:r>
                        <a:rPr sz="500" spc="-3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o</a:t>
                      </a:r>
                      <a:r>
                        <a:rPr sz="50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n </a:t>
                      </a:r>
                      <a:r>
                        <a:rPr sz="500" spc="-3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I</a:t>
                      </a:r>
                      <a:r>
                        <a:rPr sz="500" spc="-4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A</a:t>
                      </a:r>
                      <a:r>
                        <a:rPr sz="50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S</a:t>
                      </a:r>
                      <a:r>
                        <a:rPr sz="500" spc="-2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 </a:t>
                      </a:r>
                      <a:r>
                        <a:rPr sz="500" spc="-4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ワークステーション</a:t>
                      </a:r>
                      <a:endParaRPr sz="500">
                        <a:latin typeface="Microsoft YaHei UI" panose="020B0503020204020204" pitchFamily="34" charset="-122"/>
                        <a:ea typeface="Microsoft YaHei UI" panose="020B0503020204020204" pitchFamily="34" charset="-122"/>
                        <a:cs typeface="Microsoft YaHei"/>
                      </a:endParaRPr>
                    </a:p>
                  </a:txBody>
                  <a:tcPr marL="0" marR="0" marT="64546" marB="0"/>
                </a:tc>
                <a:tc>
                  <a:txBody>
                    <a:bodyPr/>
                    <a:lstStyle/>
                    <a:p>
                      <a:pPr marR="495300" algn="r">
                        <a:lnSpc>
                          <a:spcPts val="655"/>
                        </a:lnSpc>
                        <a:spcBef>
                          <a:spcPts val="560"/>
                        </a:spcBef>
                      </a:pPr>
                      <a:r>
                        <a:rPr sz="500" spc="6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I</a:t>
                      </a:r>
                      <a:r>
                        <a:rPr sz="500" spc="5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A</a:t>
                      </a:r>
                      <a:r>
                        <a:rPr sz="50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S</a:t>
                      </a:r>
                      <a:r>
                        <a:rPr sz="500" spc="-12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 </a:t>
                      </a:r>
                      <a:r>
                        <a:rPr sz="500" spc="5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00</a:t>
                      </a:r>
                      <a:r>
                        <a:rPr lang="en-US" sz="500" spc="55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2</a:t>
                      </a:r>
                      <a:r>
                        <a:rPr sz="500" spc="6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W</a:t>
                      </a:r>
                      <a:r>
                        <a:rPr sz="50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S</a:t>
                      </a:r>
                      <a:endParaRPr sz="500" dirty="0">
                        <a:latin typeface="Microsoft YaHei UI" panose="020B0503020204020204" pitchFamily="34" charset="-122"/>
                        <a:ea typeface="Microsoft YaHei UI" panose="020B0503020204020204" pitchFamily="34" charset="-122"/>
                        <a:cs typeface="Microsoft YaHei"/>
                      </a:endParaRPr>
                    </a:p>
                  </a:txBody>
                  <a:tcPr marL="0" marR="0" marT="64546" marB="0"/>
                </a:tc>
                <a:tc>
                  <a:txBody>
                    <a:bodyPr/>
                    <a:lstStyle/>
                    <a:p>
                      <a:pPr marR="354965" algn="r">
                        <a:lnSpc>
                          <a:spcPts val="655"/>
                        </a:lnSpc>
                        <a:spcBef>
                          <a:spcPts val="560"/>
                        </a:spcBef>
                      </a:pPr>
                      <a:r>
                        <a:rPr sz="50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別途お打合せ</a:t>
                      </a:r>
                      <a:endParaRPr sz="500">
                        <a:latin typeface="Microsoft YaHei UI" panose="020B0503020204020204" pitchFamily="34" charset="-122"/>
                        <a:ea typeface="Microsoft YaHei UI" panose="020B0503020204020204" pitchFamily="34" charset="-122"/>
                        <a:cs typeface="Microsoft YaHei"/>
                      </a:endParaRPr>
                    </a:p>
                  </a:txBody>
                  <a:tcPr marL="0" marR="0" marT="64546" marB="0"/>
                </a:tc>
                <a:tc>
                  <a:txBody>
                    <a:bodyPr/>
                    <a:lstStyle/>
                    <a:p>
                      <a:pPr marL="362585">
                        <a:lnSpc>
                          <a:spcPts val="655"/>
                        </a:lnSpc>
                        <a:spcBef>
                          <a:spcPts val="560"/>
                        </a:spcBef>
                      </a:pPr>
                      <a:r>
                        <a:rPr sz="500" dirty="0">
                          <a:solidFill>
                            <a:srgbClr val="221F1F"/>
                          </a:solidFill>
                          <a:latin typeface="Microsoft YaHei UI" panose="020B0503020204020204" pitchFamily="34" charset="-122"/>
                          <a:ea typeface="Microsoft YaHei UI" panose="020B0503020204020204" pitchFamily="34" charset="-122"/>
                          <a:cs typeface="Microsoft YaHei"/>
                        </a:rPr>
                        <a:t>別途お打合せ</a:t>
                      </a:r>
                      <a:endParaRPr sz="500" dirty="0">
                        <a:latin typeface="Microsoft YaHei UI" panose="020B0503020204020204" pitchFamily="34" charset="-122"/>
                        <a:ea typeface="Microsoft YaHei UI" panose="020B0503020204020204" pitchFamily="34" charset="-122"/>
                        <a:cs typeface="Microsoft YaHei"/>
                      </a:endParaRPr>
                    </a:p>
                  </a:txBody>
                  <a:tcPr marL="0" marR="0" marT="64546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4" name="object 14"/>
          <p:cNvSpPr txBox="1"/>
          <p:nvPr/>
        </p:nvSpPr>
        <p:spPr>
          <a:xfrm>
            <a:off x="353941" y="7987558"/>
            <a:ext cx="3013303" cy="691761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研究用のみに使用できます。診断目的および手続き上での使用はできません</a:t>
            </a:r>
            <a:r>
              <a:rPr sz="499" dirty="0">
                <a:solidFill>
                  <a:srgbClr val="221F1F"/>
                </a:solidFill>
                <a:latin typeface="Microsoft YaHei"/>
                <a:cs typeface="Microsoft YaHei"/>
              </a:rPr>
              <a:t>。</a:t>
            </a:r>
            <a:endParaRPr sz="499" dirty="0">
              <a:latin typeface="Microsoft YaHei"/>
              <a:cs typeface="Microsoft YaHei"/>
            </a:endParaRPr>
          </a:p>
          <a:p>
            <a:pPr marL="11527">
              <a:spcBef>
                <a:spcPts val="371"/>
              </a:spcBef>
            </a:pP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記載の社名および製品名は、弊社または各社の商標または登録商標です</a:t>
            </a:r>
            <a:r>
              <a:rPr sz="499" dirty="0">
                <a:solidFill>
                  <a:srgbClr val="221F1F"/>
                </a:solidFill>
                <a:latin typeface="Microsoft YaHei"/>
                <a:cs typeface="Microsoft YaHei"/>
              </a:rPr>
              <a:t>。</a:t>
            </a:r>
            <a:endParaRPr sz="499" dirty="0">
              <a:latin typeface="Microsoft YaHei"/>
              <a:cs typeface="Microsoft YaHei"/>
            </a:endParaRPr>
          </a:p>
          <a:p>
            <a:pPr marL="11527" marR="4611">
              <a:lnSpc>
                <a:spcPct val="152000"/>
              </a:lnSpc>
              <a:spcBef>
                <a:spcPts val="109"/>
              </a:spcBef>
            </a:pPr>
            <a:r>
              <a:rPr sz="454" spc="14" dirty="0">
                <a:solidFill>
                  <a:srgbClr val="221F1F"/>
                </a:solidFill>
                <a:latin typeface="Microsoft YaHei"/>
                <a:cs typeface="Microsoft YaHei"/>
              </a:rPr>
              <a:t>For </a:t>
            </a:r>
            <a:r>
              <a:rPr sz="454" spc="5" dirty="0">
                <a:solidFill>
                  <a:srgbClr val="221F1F"/>
                </a:solidFill>
                <a:latin typeface="Microsoft YaHei"/>
                <a:cs typeface="Microsoft YaHei"/>
              </a:rPr>
              <a:t>Research Use</a:t>
            </a:r>
            <a:r>
              <a:rPr sz="454" spc="9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54" spc="-5" dirty="0">
                <a:solidFill>
                  <a:srgbClr val="221F1F"/>
                </a:solidFill>
                <a:latin typeface="Microsoft YaHei"/>
                <a:cs typeface="Microsoft YaHei"/>
              </a:rPr>
              <a:t>Only.Not </a:t>
            </a:r>
            <a:r>
              <a:rPr sz="454" dirty="0">
                <a:solidFill>
                  <a:srgbClr val="221F1F"/>
                </a:solidFill>
                <a:latin typeface="Microsoft YaHei"/>
                <a:cs typeface="Microsoft YaHei"/>
              </a:rPr>
              <a:t>for </a:t>
            </a:r>
            <a:r>
              <a:rPr sz="454" spc="-5" dirty="0">
                <a:solidFill>
                  <a:srgbClr val="221F1F"/>
                </a:solidFill>
                <a:latin typeface="Microsoft YaHei"/>
                <a:cs typeface="Microsoft YaHei"/>
              </a:rPr>
              <a:t>use</a:t>
            </a:r>
            <a:r>
              <a:rPr sz="454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54" spc="-9" dirty="0">
                <a:solidFill>
                  <a:srgbClr val="221F1F"/>
                </a:solidFill>
                <a:latin typeface="Microsoft YaHei"/>
                <a:cs typeface="Microsoft YaHei"/>
              </a:rPr>
              <a:t>in </a:t>
            </a:r>
            <a:r>
              <a:rPr sz="454" spc="-5" dirty="0">
                <a:solidFill>
                  <a:srgbClr val="221F1F"/>
                </a:solidFill>
                <a:latin typeface="Microsoft YaHei"/>
                <a:cs typeface="Microsoft YaHei"/>
              </a:rPr>
              <a:t>diagnostic procedures.©202</a:t>
            </a:r>
            <a:r>
              <a:rPr lang="en-US" sz="454" spc="-5" dirty="0">
                <a:solidFill>
                  <a:srgbClr val="221F1F"/>
                </a:solidFill>
                <a:latin typeface="Microsoft YaHei"/>
                <a:cs typeface="Microsoft YaHei"/>
              </a:rPr>
              <a:t>3</a:t>
            </a:r>
            <a:r>
              <a:rPr sz="454" spc="-5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54" spc="9" dirty="0">
                <a:solidFill>
                  <a:srgbClr val="221F1F"/>
                </a:solidFill>
                <a:latin typeface="Microsoft YaHei"/>
                <a:cs typeface="Microsoft YaHei"/>
              </a:rPr>
              <a:t>Life </a:t>
            </a:r>
            <a:r>
              <a:rPr sz="454" spc="-5" dirty="0">
                <a:solidFill>
                  <a:srgbClr val="221F1F"/>
                </a:solidFill>
                <a:latin typeface="Microsoft YaHei"/>
                <a:cs typeface="Microsoft YaHei"/>
              </a:rPr>
              <a:t>Analytics</a:t>
            </a:r>
            <a:r>
              <a:rPr sz="454" spc="123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54" spc="-5" dirty="0">
                <a:solidFill>
                  <a:srgbClr val="221F1F"/>
                </a:solidFill>
                <a:latin typeface="Microsoft YaHei"/>
                <a:cs typeface="Microsoft YaHei"/>
              </a:rPr>
              <a:t>Inc.All </a:t>
            </a:r>
            <a:r>
              <a:rPr sz="454" dirty="0">
                <a:solidFill>
                  <a:srgbClr val="221F1F"/>
                </a:solidFill>
                <a:latin typeface="Microsoft YaHei"/>
                <a:cs typeface="Microsoft YaHei"/>
              </a:rPr>
              <a:t>rights</a:t>
            </a:r>
            <a:r>
              <a:rPr sz="454" spc="136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54" spc="9" dirty="0">
                <a:solidFill>
                  <a:srgbClr val="221F1F"/>
                </a:solidFill>
                <a:latin typeface="Microsoft YaHei"/>
                <a:cs typeface="Microsoft YaHei"/>
              </a:rPr>
              <a:t>reserved. </a:t>
            </a:r>
            <a:r>
              <a:rPr sz="454" spc="14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54" dirty="0">
                <a:solidFill>
                  <a:srgbClr val="221F1F"/>
                </a:solidFill>
                <a:latin typeface="Microsoft YaHei"/>
                <a:cs typeface="Microsoft YaHei"/>
              </a:rPr>
              <a:t>All</a:t>
            </a:r>
            <a:r>
              <a:rPr sz="454" spc="5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54" spc="-5" dirty="0">
                <a:solidFill>
                  <a:srgbClr val="221F1F"/>
                </a:solidFill>
                <a:latin typeface="Microsoft YaHei"/>
                <a:cs typeface="Microsoft YaHei"/>
              </a:rPr>
              <a:t>trademarks</a:t>
            </a:r>
            <a:r>
              <a:rPr sz="454" spc="54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54" spc="5" dirty="0">
                <a:solidFill>
                  <a:srgbClr val="221F1F"/>
                </a:solidFill>
                <a:latin typeface="Microsoft YaHei"/>
                <a:cs typeface="Microsoft YaHei"/>
              </a:rPr>
              <a:t>are</a:t>
            </a:r>
            <a:r>
              <a:rPr sz="454" spc="23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54" dirty="0">
                <a:solidFill>
                  <a:srgbClr val="221F1F"/>
                </a:solidFill>
                <a:latin typeface="Microsoft YaHei"/>
                <a:cs typeface="Microsoft YaHei"/>
              </a:rPr>
              <a:t>the</a:t>
            </a:r>
            <a:r>
              <a:rPr sz="454" spc="23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54" dirty="0">
                <a:solidFill>
                  <a:srgbClr val="221F1F"/>
                </a:solidFill>
                <a:latin typeface="Microsoft YaHei"/>
                <a:cs typeface="Microsoft YaHei"/>
              </a:rPr>
              <a:t>property</a:t>
            </a:r>
            <a:r>
              <a:rPr sz="454" spc="-5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54" dirty="0">
                <a:solidFill>
                  <a:srgbClr val="221F1F"/>
                </a:solidFill>
                <a:latin typeface="Microsoft YaHei"/>
                <a:cs typeface="Microsoft YaHei"/>
              </a:rPr>
              <a:t>of</a:t>
            </a:r>
            <a:r>
              <a:rPr sz="454" spc="14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54" spc="9" dirty="0">
                <a:solidFill>
                  <a:srgbClr val="221F1F"/>
                </a:solidFill>
                <a:latin typeface="Microsoft YaHei"/>
                <a:cs typeface="Microsoft YaHei"/>
              </a:rPr>
              <a:t>Life</a:t>
            </a:r>
            <a:r>
              <a:rPr sz="454" spc="45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54" spc="-5" dirty="0">
                <a:solidFill>
                  <a:srgbClr val="221F1F"/>
                </a:solidFill>
                <a:latin typeface="Microsoft YaHei"/>
                <a:cs typeface="Microsoft YaHei"/>
              </a:rPr>
              <a:t>Analytics</a:t>
            </a:r>
            <a:r>
              <a:rPr sz="454" spc="59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54" dirty="0">
                <a:solidFill>
                  <a:srgbClr val="221F1F"/>
                </a:solidFill>
                <a:latin typeface="Microsoft YaHei"/>
                <a:cs typeface="Microsoft YaHei"/>
              </a:rPr>
              <a:t>and</a:t>
            </a:r>
            <a:r>
              <a:rPr sz="454" spc="9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54" spc="5" dirty="0">
                <a:solidFill>
                  <a:srgbClr val="221F1F"/>
                </a:solidFill>
                <a:latin typeface="Microsoft YaHei"/>
                <a:cs typeface="Microsoft YaHei"/>
              </a:rPr>
              <a:t>its</a:t>
            </a:r>
            <a:r>
              <a:rPr sz="454" spc="27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54" spc="-5" dirty="0">
                <a:solidFill>
                  <a:srgbClr val="221F1F"/>
                </a:solidFill>
                <a:latin typeface="Microsoft YaHei"/>
                <a:cs typeface="Microsoft YaHei"/>
              </a:rPr>
              <a:t>subsidiaries</a:t>
            </a:r>
            <a:r>
              <a:rPr sz="454" spc="59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54" spc="-5" dirty="0">
                <a:solidFill>
                  <a:srgbClr val="221F1F"/>
                </a:solidFill>
                <a:latin typeface="Microsoft YaHei"/>
                <a:cs typeface="Microsoft YaHei"/>
              </a:rPr>
              <a:t>unless</a:t>
            </a:r>
            <a:r>
              <a:rPr sz="454" spc="36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54" spc="-5" dirty="0">
                <a:solidFill>
                  <a:srgbClr val="221F1F"/>
                </a:solidFill>
                <a:latin typeface="Microsoft YaHei"/>
                <a:cs typeface="Microsoft YaHei"/>
              </a:rPr>
              <a:t>otherwise</a:t>
            </a:r>
            <a:r>
              <a:rPr sz="454" spc="23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54" dirty="0">
                <a:solidFill>
                  <a:srgbClr val="221F1F"/>
                </a:solidFill>
                <a:latin typeface="Microsoft YaHei"/>
                <a:cs typeface="Microsoft YaHei"/>
              </a:rPr>
              <a:t>specified.</a:t>
            </a:r>
            <a:endParaRPr sz="454" dirty="0">
              <a:latin typeface="Microsoft YaHei"/>
              <a:cs typeface="Microsoft YaHei"/>
            </a:endParaRPr>
          </a:p>
          <a:p>
            <a:pPr marL="11527" marR="23628" indent="-576">
              <a:lnSpc>
                <a:spcPct val="165400"/>
              </a:lnSpc>
              <a:spcBef>
                <a:spcPts val="64"/>
              </a:spcBef>
            </a:pPr>
            <a:r>
              <a:rPr sz="499" spc="9" dirty="0" err="1">
                <a:solidFill>
                  <a:srgbClr val="221F1F"/>
                </a:solidFill>
                <a:latin typeface="Microsoft YaHei"/>
                <a:cs typeface="Microsoft YaHei"/>
              </a:rPr>
              <a:t>記載の価格</a:t>
            </a:r>
            <a:r>
              <a:rPr sz="499" dirty="0" err="1">
                <a:solidFill>
                  <a:srgbClr val="221F1F"/>
                </a:solidFill>
                <a:latin typeface="Microsoft YaHei"/>
                <a:cs typeface="Microsoft YaHei"/>
              </a:rPr>
              <a:t>は</a:t>
            </a:r>
            <a:r>
              <a:rPr sz="499" spc="154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27" dirty="0">
                <a:solidFill>
                  <a:srgbClr val="221F1F"/>
                </a:solidFill>
                <a:latin typeface="Microsoft YaHei"/>
                <a:cs typeface="Microsoft YaHei"/>
              </a:rPr>
              <a:t>202</a:t>
            </a:r>
            <a:r>
              <a:rPr lang="en-US" sz="499" spc="27" dirty="0">
                <a:solidFill>
                  <a:srgbClr val="221F1F"/>
                </a:solidFill>
                <a:latin typeface="Microsoft YaHei"/>
                <a:cs typeface="Microsoft YaHei"/>
              </a:rPr>
              <a:t>3</a:t>
            </a:r>
            <a:r>
              <a:rPr sz="499" spc="27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50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dirty="0">
                <a:solidFill>
                  <a:srgbClr val="221F1F"/>
                </a:solidFill>
                <a:latin typeface="Microsoft YaHei"/>
                <a:cs typeface="Microsoft YaHei"/>
              </a:rPr>
              <a:t>年</a:t>
            </a:r>
            <a:r>
              <a:rPr sz="499" spc="154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lang="en-US" sz="499" spc="18" dirty="0">
                <a:solidFill>
                  <a:srgbClr val="221F1F"/>
                </a:solidFill>
                <a:latin typeface="Microsoft YaHei"/>
                <a:cs typeface="Microsoft YaHei"/>
              </a:rPr>
              <a:t>4</a:t>
            </a:r>
            <a:r>
              <a:rPr sz="499" spc="59" dirty="0">
                <a:solidFill>
                  <a:srgbClr val="221F1F"/>
                </a:solidFill>
                <a:latin typeface="Microsoft YaHei"/>
                <a:cs typeface="Microsoft YaHei"/>
              </a:rPr>
              <a:t> 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月現在のメーカー希望小売価格です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。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消費税は含まれておりません</a:t>
            </a:r>
            <a:r>
              <a:rPr sz="499" dirty="0">
                <a:solidFill>
                  <a:srgbClr val="221F1F"/>
                </a:solidFill>
                <a:latin typeface="Microsoft YaHei"/>
                <a:cs typeface="Microsoft YaHei"/>
              </a:rPr>
              <a:t>。 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価格・製品の仕様、外観、記載内容は予告なしに変更する場合がありますので</a:t>
            </a:r>
            <a:r>
              <a:rPr sz="499" spc="5" dirty="0">
                <a:solidFill>
                  <a:srgbClr val="221F1F"/>
                </a:solidFill>
                <a:latin typeface="Microsoft YaHei"/>
                <a:cs typeface="Microsoft YaHei"/>
              </a:rPr>
              <a:t>予</a:t>
            </a:r>
            <a:r>
              <a:rPr sz="499" spc="9" dirty="0">
                <a:solidFill>
                  <a:srgbClr val="221F1F"/>
                </a:solidFill>
                <a:latin typeface="Microsoft YaHei"/>
                <a:cs typeface="Microsoft YaHei"/>
              </a:rPr>
              <a:t>めご了承ください</a:t>
            </a:r>
            <a:r>
              <a:rPr sz="499" dirty="0">
                <a:solidFill>
                  <a:srgbClr val="221F1F"/>
                </a:solidFill>
                <a:latin typeface="Microsoft YaHei"/>
                <a:cs typeface="Microsoft YaHei"/>
              </a:rPr>
              <a:t>。</a:t>
            </a:r>
            <a:endParaRPr sz="499" dirty="0">
              <a:latin typeface="Microsoft YaHei"/>
              <a:cs typeface="Microsoft YaHe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60477" y="802264"/>
            <a:ext cx="682918" cy="95508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545" spc="32" dirty="0">
                <a:solidFill>
                  <a:srgbClr val="221F1F"/>
                </a:solidFill>
                <a:latin typeface="Microsoft YaHei"/>
                <a:cs typeface="Microsoft YaHei"/>
              </a:rPr>
              <a:t>ソフトウェアの種類</a:t>
            </a:r>
            <a:endParaRPr sz="545">
              <a:latin typeface="Microsoft YaHei"/>
              <a:cs typeface="Microsoft YaHe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60477" y="998322"/>
            <a:ext cx="756108" cy="95508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545" spc="32" dirty="0">
                <a:solidFill>
                  <a:srgbClr val="221F1F"/>
                </a:solidFill>
                <a:latin typeface="Microsoft YaHei"/>
                <a:cs typeface="Microsoft YaHei"/>
              </a:rPr>
              <a:t>対応している容器情報</a:t>
            </a:r>
            <a:endParaRPr sz="545">
              <a:latin typeface="Microsoft YaHei"/>
              <a:cs typeface="Microsoft YaHe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60477" y="1194380"/>
            <a:ext cx="316390" cy="95508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545" spc="32" dirty="0">
                <a:solidFill>
                  <a:srgbClr val="221F1F"/>
                </a:solidFill>
                <a:latin typeface="Microsoft YaHei"/>
                <a:cs typeface="Microsoft YaHei"/>
              </a:rPr>
              <a:t>表示形式</a:t>
            </a:r>
            <a:endParaRPr sz="545">
              <a:latin typeface="Microsoft YaHei"/>
              <a:cs typeface="Microsoft YaHe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60477" y="1390438"/>
            <a:ext cx="609728" cy="95508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545" spc="32" dirty="0">
                <a:solidFill>
                  <a:srgbClr val="221F1F"/>
                </a:solidFill>
                <a:latin typeface="Microsoft YaHei"/>
                <a:cs typeface="Microsoft YaHei"/>
              </a:rPr>
              <a:t>主なフィルタ機能</a:t>
            </a:r>
            <a:endParaRPr sz="545">
              <a:latin typeface="Microsoft YaHei"/>
              <a:cs typeface="Microsoft YaHe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60477" y="1586496"/>
            <a:ext cx="463347" cy="95508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545" spc="32" dirty="0">
                <a:solidFill>
                  <a:srgbClr val="221F1F"/>
                </a:solidFill>
                <a:latin typeface="Microsoft YaHei"/>
                <a:cs typeface="Microsoft YaHei"/>
              </a:rPr>
              <a:t>主な計測機能</a:t>
            </a:r>
            <a:endParaRPr sz="545">
              <a:latin typeface="Microsoft YaHei"/>
              <a:cs typeface="Microsoft YaHe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60477" y="1782554"/>
            <a:ext cx="756108" cy="95508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545" spc="32" dirty="0">
                <a:solidFill>
                  <a:srgbClr val="221F1F"/>
                </a:solidFill>
                <a:latin typeface="Microsoft YaHei"/>
                <a:cs typeface="Microsoft YaHei"/>
              </a:rPr>
              <a:t>主な統計解析表示機能</a:t>
            </a:r>
            <a:endParaRPr sz="545">
              <a:latin typeface="Microsoft YaHei"/>
              <a:cs typeface="Microsoft YaHe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60477" y="1974878"/>
            <a:ext cx="463347" cy="214643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 marR="4611">
              <a:lnSpc>
                <a:spcPct val="126699"/>
              </a:lnSpc>
              <a:spcBef>
                <a:spcPts val="91"/>
              </a:spcBef>
            </a:pPr>
            <a:r>
              <a:rPr sz="545" spc="32" dirty="0">
                <a:solidFill>
                  <a:srgbClr val="221F1F"/>
                </a:solidFill>
                <a:latin typeface="Microsoft YaHei"/>
                <a:cs typeface="Microsoft YaHei"/>
              </a:rPr>
              <a:t>対応している ファイル形式</a:t>
            </a:r>
            <a:endParaRPr sz="545">
              <a:latin typeface="Microsoft YaHei"/>
              <a:cs typeface="Microsoft YaHe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60477" y="3103647"/>
            <a:ext cx="463347" cy="214643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 marR="4611">
              <a:lnSpc>
                <a:spcPct val="126699"/>
              </a:lnSpc>
              <a:spcBef>
                <a:spcPts val="91"/>
              </a:spcBef>
            </a:pPr>
            <a:r>
              <a:rPr sz="545" spc="32" dirty="0">
                <a:solidFill>
                  <a:srgbClr val="221F1F"/>
                </a:solidFill>
                <a:latin typeface="Microsoft YaHei"/>
                <a:cs typeface="Microsoft YaHei"/>
              </a:rPr>
              <a:t>対応している フォーマット</a:t>
            </a:r>
            <a:endParaRPr sz="545">
              <a:latin typeface="Microsoft YaHei"/>
              <a:cs typeface="Microsoft YaHe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60477" y="5547907"/>
            <a:ext cx="316390" cy="95508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545" spc="32" dirty="0">
                <a:solidFill>
                  <a:srgbClr val="221F1F"/>
                </a:solidFill>
                <a:latin typeface="Microsoft YaHei"/>
                <a:cs typeface="Microsoft YaHei"/>
              </a:rPr>
              <a:t>学習機能</a:t>
            </a:r>
            <a:endParaRPr sz="545">
              <a:latin typeface="Microsoft YaHei"/>
              <a:cs typeface="Microsoft YaHe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372071" y="928662"/>
            <a:ext cx="6123214" cy="4580452"/>
            <a:chOff x="409966" y="915650"/>
            <a:chExt cx="6746875" cy="5046980"/>
          </a:xfrm>
        </p:grpSpPr>
        <p:sp>
          <p:nvSpPr>
            <p:cNvPr id="25" name="object 25"/>
            <p:cNvSpPr/>
            <p:nvPr/>
          </p:nvSpPr>
          <p:spPr>
            <a:xfrm>
              <a:off x="443483" y="917447"/>
              <a:ext cx="6701155" cy="0"/>
            </a:xfrm>
            <a:custGeom>
              <a:avLst/>
              <a:gdLst/>
              <a:ahLst/>
              <a:cxnLst/>
              <a:rect l="l" t="t" r="r" b="b"/>
              <a:pathLst>
                <a:path w="6701155">
                  <a:moveTo>
                    <a:pt x="0" y="0"/>
                  </a:moveTo>
                  <a:lnTo>
                    <a:pt x="6700634" y="0"/>
                  </a:lnTo>
                </a:path>
              </a:pathLst>
            </a:custGeom>
            <a:ln w="3594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26" name="object 26"/>
            <p:cNvSpPr/>
            <p:nvPr/>
          </p:nvSpPr>
          <p:spPr>
            <a:xfrm>
              <a:off x="429768" y="915935"/>
              <a:ext cx="6722109" cy="4445"/>
            </a:xfrm>
            <a:custGeom>
              <a:avLst/>
              <a:gdLst/>
              <a:ahLst/>
              <a:cxnLst/>
              <a:rect l="l" t="t" r="r" b="b"/>
              <a:pathLst>
                <a:path w="6722109" h="4444">
                  <a:moveTo>
                    <a:pt x="3581" y="2146"/>
                  </a:moveTo>
                  <a:lnTo>
                    <a:pt x="3060" y="622"/>
                  </a:lnTo>
                  <a:lnTo>
                    <a:pt x="1790" y="0"/>
                  </a:lnTo>
                  <a:lnTo>
                    <a:pt x="520" y="622"/>
                  </a:lnTo>
                  <a:lnTo>
                    <a:pt x="0" y="2146"/>
                  </a:lnTo>
                  <a:lnTo>
                    <a:pt x="520" y="3670"/>
                  </a:lnTo>
                  <a:lnTo>
                    <a:pt x="1790" y="4318"/>
                  </a:lnTo>
                  <a:lnTo>
                    <a:pt x="3060" y="3670"/>
                  </a:lnTo>
                  <a:lnTo>
                    <a:pt x="3581" y="2146"/>
                  </a:lnTo>
                  <a:close/>
                </a:path>
                <a:path w="6722109" h="4444">
                  <a:moveTo>
                    <a:pt x="6722084" y="2146"/>
                  </a:moveTo>
                  <a:lnTo>
                    <a:pt x="6721551" y="622"/>
                  </a:lnTo>
                  <a:lnTo>
                    <a:pt x="6720281" y="0"/>
                  </a:lnTo>
                  <a:lnTo>
                    <a:pt x="6719011" y="622"/>
                  </a:lnTo>
                  <a:lnTo>
                    <a:pt x="6718490" y="2146"/>
                  </a:lnTo>
                  <a:lnTo>
                    <a:pt x="6719011" y="3670"/>
                  </a:lnTo>
                  <a:lnTo>
                    <a:pt x="6720281" y="4318"/>
                  </a:lnTo>
                  <a:lnTo>
                    <a:pt x="6721551" y="3670"/>
                  </a:lnTo>
                  <a:lnTo>
                    <a:pt x="6722084" y="21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27" name="object 27"/>
            <p:cNvSpPr/>
            <p:nvPr/>
          </p:nvSpPr>
          <p:spPr>
            <a:xfrm>
              <a:off x="443483" y="1164335"/>
              <a:ext cx="6701155" cy="0"/>
            </a:xfrm>
            <a:custGeom>
              <a:avLst/>
              <a:gdLst/>
              <a:ahLst/>
              <a:cxnLst/>
              <a:rect l="l" t="t" r="r" b="b"/>
              <a:pathLst>
                <a:path w="6701155">
                  <a:moveTo>
                    <a:pt x="0" y="0"/>
                  </a:moveTo>
                  <a:lnTo>
                    <a:pt x="6700634" y="0"/>
                  </a:lnTo>
                </a:path>
              </a:pathLst>
            </a:custGeom>
            <a:ln w="3594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28" name="object 28"/>
            <p:cNvSpPr/>
            <p:nvPr/>
          </p:nvSpPr>
          <p:spPr>
            <a:xfrm>
              <a:off x="429768" y="1162811"/>
              <a:ext cx="6722109" cy="3175"/>
            </a:xfrm>
            <a:custGeom>
              <a:avLst/>
              <a:gdLst/>
              <a:ahLst/>
              <a:cxnLst/>
              <a:rect l="l" t="t" r="r" b="b"/>
              <a:pathLst>
                <a:path w="6722109" h="3175">
                  <a:moveTo>
                    <a:pt x="3581" y="1447"/>
                  </a:moveTo>
                  <a:lnTo>
                    <a:pt x="3060" y="431"/>
                  </a:lnTo>
                  <a:lnTo>
                    <a:pt x="1790" y="0"/>
                  </a:lnTo>
                  <a:lnTo>
                    <a:pt x="520" y="431"/>
                  </a:lnTo>
                  <a:lnTo>
                    <a:pt x="0" y="1447"/>
                  </a:lnTo>
                  <a:lnTo>
                    <a:pt x="520" y="2451"/>
                  </a:lnTo>
                  <a:lnTo>
                    <a:pt x="1790" y="2882"/>
                  </a:lnTo>
                  <a:lnTo>
                    <a:pt x="3060" y="2451"/>
                  </a:lnTo>
                  <a:lnTo>
                    <a:pt x="3581" y="1447"/>
                  </a:lnTo>
                  <a:close/>
                </a:path>
                <a:path w="6722109" h="3175">
                  <a:moveTo>
                    <a:pt x="6722084" y="1447"/>
                  </a:moveTo>
                  <a:lnTo>
                    <a:pt x="6721551" y="431"/>
                  </a:lnTo>
                  <a:lnTo>
                    <a:pt x="6720281" y="0"/>
                  </a:lnTo>
                  <a:lnTo>
                    <a:pt x="6719011" y="431"/>
                  </a:lnTo>
                  <a:lnTo>
                    <a:pt x="6718490" y="1447"/>
                  </a:lnTo>
                  <a:lnTo>
                    <a:pt x="6719011" y="2463"/>
                  </a:lnTo>
                  <a:lnTo>
                    <a:pt x="6720281" y="2882"/>
                  </a:lnTo>
                  <a:lnTo>
                    <a:pt x="6721551" y="2463"/>
                  </a:lnTo>
                  <a:lnTo>
                    <a:pt x="6722084" y="144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29" name="object 29"/>
            <p:cNvSpPr/>
            <p:nvPr/>
          </p:nvSpPr>
          <p:spPr>
            <a:xfrm>
              <a:off x="448055" y="1374647"/>
              <a:ext cx="6702425" cy="0"/>
            </a:xfrm>
            <a:custGeom>
              <a:avLst/>
              <a:gdLst/>
              <a:ahLst/>
              <a:cxnLst/>
              <a:rect l="l" t="t" r="r" b="b"/>
              <a:pathLst>
                <a:path w="6702425">
                  <a:moveTo>
                    <a:pt x="0" y="0"/>
                  </a:moveTo>
                  <a:lnTo>
                    <a:pt x="6702158" y="0"/>
                  </a:lnTo>
                </a:path>
              </a:pathLst>
            </a:custGeom>
            <a:ln w="3594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30" name="object 30"/>
            <p:cNvSpPr/>
            <p:nvPr/>
          </p:nvSpPr>
          <p:spPr>
            <a:xfrm>
              <a:off x="435864" y="1373136"/>
              <a:ext cx="6720840" cy="4445"/>
            </a:xfrm>
            <a:custGeom>
              <a:avLst/>
              <a:gdLst/>
              <a:ahLst/>
              <a:cxnLst/>
              <a:rect l="l" t="t" r="r" b="b"/>
              <a:pathLst>
                <a:path w="6720840" h="4444">
                  <a:moveTo>
                    <a:pt x="3594" y="2146"/>
                  </a:moveTo>
                  <a:lnTo>
                    <a:pt x="3060" y="622"/>
                  </a:lnTo>
                  <a:lnTo>
                    <a:pt x="1790" y="0"/>
                  </a:lnTo>
                  <a:lnTo>
                    <a:pt x="520" y="622"/>
                  </a:lnTo>
                  <a:lnTo>
                    <a:pt x="0" y="2146"/>
                  </a:lnTo>
                  <a:lnTo>
                    <a:pt x="520" y="3670"/>
                  </a:lnTo>
                  <a:lnTo>
                    <a:pt x="1790" y="4318"/>
                  </a:lnTo>
                  <a:lnTo>
                    <a:pt x="3060" y="3670"/>
                  </a:lnTo>
                  <a:lnTo>
                    <a:pt x="3594" y="2146"/>
                  </a:lnTo>
                  <a:close/>
                </a:path>
                <a:path w="6720840" h="4444">
                  <a:moveTo>
                    <a:pt x="6720560" y="2146"/>
                  </a:moveTo>
                  <a:lnTo>
                    <a:pt x="6720027" y="622"/>
                  </a:lnTo>
                  <a:lnTo>
                    <a:pt x="6718757" y="0"/>
                  </a:lnTo>
                  <a:lnTo>
                    <a:pt x="6717487" y="622"/>
                  </a:lnTo>
                  <a:lnTo>
                    <a:pt x="6716966" y="2146"/>
                  </a:lnTo>
                  <a:lnTo>
                    <a:pt x="6717487" y="3670"/>
                  </a:lnTo>
                  <a:lnTo>
                    <a:pt x="6718757" y="4318"/>
                  </a:lnTo>
                  <a:lnTo>
                    <a:pt x="6720027" y="3670"/>
                  </a:lnTo>
                  <a:lnTo>
                    <a:pt x="6720560" y="21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31" name="object 31"/>
            <p:cNvSpPr/>
            <p:nvPr/>
          </p:nvSpPr>
          <p:spPr>
            <a:xfrm>
              <a:off x="431291" y="1572767"/>
              <a:ext cx="6702425" cy="0"/>
            </a:xfrm>
            <a:custGeom>
              <a:avLst/>
              <a:gdLst/>
              <a:ahLst/>
              <a:cxnLst/>
              <a:rect l="l" t="t" r="r" b="b"/>
              <a:pathLst>
                <a:path w="6702425">
                  <a:moveTo>
                    <a:pt x="0" y="0"/>
                  </a:moveTo>
                  <a:lnTo>
                    <a:pt x="6702158" y="0"/>
                  </a:lnTo>
                </a:path>
              </a:pathLst>
            </a:custGeom>
            <a:ln w="3594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32" name="object 32"/>
            <p:cNvSpPr/>
            <p:nvPr/>
          </p:nvSpPr>
          <p:spPr>
            <a:xfrm>
              <a:off x="419100" y="1571256"/>
              <a:ext cx="6722109" cy="4445"/>
            </a:xfrm>
            <a:custGeom>
              <a:avLst/>
              <a:gdLst/>
              <a:ahLst/>
              <a:cxnLst/>
              <a:rect l="l" t="t" r="r" b="b"/>
              <a:pathLst>
                <a:path w="6722109" h="4444">
                  <a:moveTo>
                    <a:pt x="3581" y="2159"/>
                  </a:moveTo>
                  <a:lnTo>
                    <a:pt x="3073" y="635"/>
                  </a:lnTo>
                  <a:lnTo>
                    <a:pt x="1790" y="0"/>
                  </a:lnTo>
                  <a:lnTo>
                    <a:pt x="520" y="635"/>
                  </a:lnTo>
                  <a:lnTo>
                    <a:pt x="0" y="2159"/>
                  </a:lnTo>
                  <a:lnTo>
                    <a:pt x="520" y="3670"/>
                  </a:lnTo>
                  <a:lnTo>
                    <a:pt x="1790" y="4305"/>
                  </a:lnTo>
                  <a:lnTo>
                    <a:pt x="3073" y="3670"/>
                  </a:lnTo>
                  <a:lnTo>
                    <a:pt x="3581" y="2159"/>
                  </a:lnTo>
                  <a:close/>
                </a:path>
                <a:path w="6722109" h="4444">
                  <a:moveTo>
                    <a:pt x="6722084" y="2159"/>
                  </a:moveTo>
                  <a:lnTo>
                    <a:pt x="6721564" y="635"/>
                  </a:lnTo>
                  <a:lnTo>
                    <a:pt x="6720294" y="0"/>
                  </a:lnTo>
                  <a:lnTo>
                    <a:pt x="6719024" y="635"/>
                  </a:lnTo>
                  <a:lnTo>
                    <a:pt x="6718490" y="2159"/>
                  </a:lnTo>
                  <a:lnTo>
                    <a:pt x="6719024" y="3670"/>
                  </a:lnTo>
                  <a:lnTo>
                    <a:pt x="6720294" y="4305"/>
                  </a:lnTo>
                  <a:lnTo>
                    <a:pt x="6721564" y="3670"/>
                  </a:lnTo>
                  <a:lnTo>
                    <a:pt x="6722084" y="21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33" name="object 33"/>
            <p:cNvSpPr/>
            <p:nvPr/>
          </p:nvSpPr>
          <p:spPr>
            <a:xfrm>
              <a:off x="443483" y="1798319"/>
              <a:ext cx="6701155" cy="0"/>
            </a:xfrm>
            <a:custGeom>
              <a:avLst/>
              <a:gdLst/>
              <a:ahLst/>
              <a:cxnLst/>
              <a:rect l="l" t="t" r="r" b="b"/>
              <a:pathLst>
                <a:path w="6701155">
                  <a:moveTo>
                    <a:pt x="0" y="0"/>
                  </a:moveTo>
                  <a:lnTo>
                    <a:pt x="6700634" y="0"/>
                  </a:lnTo>
                </a:path>
              </a:pathLst>
            </a:custGeom>
            <a:ln w="3594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34" name="object 34"/>
            <p:cNvSpPr/>
            <p:nvPr/>
          </p:nvSpPr>
          <p:spPr>
            <a:xfrm>
              <a:off x="429768" y="1796808"/>
              <a:ext cx="6722109" cy="3175"/>
            </a:xfrm>
            <a:custGeom>
              <a:avLst/>
              <a:gdLst/>
              <a:ahLst/>
              <a:cxnLst/>
              <a:rect l="l" t="t" r="r" b="b"/>
              <a:pathLst>
                <a:path w="6722109" h="3175">
                  <a:moveTo>
                    <a:pt x="3581" y="1422"/>
                  </a:moveTo>
                  <a:lnTo>
                    <a:pt x="3060" y="406"/>
                  </a:lnTo>
                  <a:lnTo>
                    <a:pt x="1790" y="0"/>
                  </a:lnTo>
                  <a:lnTo>
                    <a:pt x="520" y="406"/>
                  </a:lnTo>
                  <a:lnTo>
                    <a:pt x="0" y="1422"/>
                  </a:lnTo>
                  <a:lnTo>
                    <a:pt x="520" y="2438"/>
                  </a:lnTo>
                  <a:lnTo>
                    <a:pt x="1790" y="2870"/>
                  </a:lnTo>
                  <a:lnTo>
                    <a:pt x="3060" y="2438"/>
                  </a:lnTo>
                  <a:lnTo>
                    <a:pt x="3581" y="1422"/>
                  </a:lnTo>
                  <a:close/>
                </a:path>
                <a:path w="6722109" h="3175">
                  <a:moveTo>
                    <a:pt x="6722084" y="1422"/>
                  </a:moveTo>
                  <a:lnTo>
                    <a:pt x="6721551" y="406"/>
                  </a:lnTo>
                  <a:lnTo>
                    <a:pt x="6720281" y="0"/>
                  </a:lnTo>
                  <a:lnTo>
                    <a:pt x="6719011" y="406"/>
                  </a:lnTo>
                  <a:lnTo>
                    <a:pt x="6718490" y="1422"/>
                  </a:lnTo>
                  <a:lnTo>
                    <a:pt x="6719011" y="2438"/>
                  </a:lnTo>
                  <a:lnTo>
                    <a:pt x="6720281" y="2870"/>
                  </a:lnTo>
                  <a:lnTo>
                    <a:pt x="6721551" y="2438"/>
                  </a:lnTo>
                  <a:lnTo>
                    <a:pt x="6722084" y="14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35" name="object 35"/>
            <p:cNvSpPr/>
            <p:nvPr/>
          </p:nvSpPr>
          <p:spPr>
            <a:xfrm>
              <a:off x="448055" y="2023871"/>
              <a:ext cx="6702425" cy="0"/>
            </a:xfrm>
            <a:custGeom>
              <a:avLst/>
              <a:gdLst/>
              <a:ahLst/>
              <a:cxnLst/>
              <a:rect l="l" t="t" r="r" b="b"/>
              <a:pathLst>
                <a:path w="6702425">
                  <a:moveTo>
                    <a:pt x="0" y="0"/>
                  </a:moveTo>
                  <a:lnTo>
                    <a:pt x="6702158" y="0"/>
                  </a:lnTo>
                </a:path>
              </a:pathLst>
            </a:custGeom>
            <a:ln w="3594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36" name="object 36"/>
            <p:cNvSpPr/>
            <p:nvPr/>
          </p:nvSpPr>
          <p:spPr>
            <a:xfrm>
              <a:off x="435864" y="2020836"/>
              <a:ext cx="6720840" cy="4445"/>
            </a:xfrm>
            <a:custGeom>
              <a:avLst/>
              <a:gdLst/>
              <a:ahLst/>
              <a:cxnLst/>
              <a:rect l="l" t="t" r="r" b="b"/>
              <a:pathLst>
                <a:path w="6720840" h="4444">
                  <a:moveTo>
                    <a:pt x="3594" y="2159"/>
                  </a:moveTo>
                  <a:lnTo>
                    <a:pt x="3060" y="635"/>
                  </a:lnTo>
                  <a:lnTo>
                    <a:pt x="1790" y="0"/>
                  </a:lnTo>
                  <a:lnTo>
                    <a:pt x="520" y="635"/>
                  </a:lnTo>
                  <a:lnTo>
                    <a:pt x="0" y="2159"/>
                  </a:lnTo>
                  <a:lnTo>
                    <a:pt x="520" y="3683"/>
                  </a:lnTo>
                  <a:lnTo>
                    <a:pt x="1790" y="4305"/>
                  </a:lnTo>
                  <a:lnTo>
                    <a:pt x="3060" y="3683"/>
                  </a:lnTo>
                  <a:lnTo>
                    <a:pt x="3594" y="2159"/>
                  </a:lnTo>
                  <a:close/>
                </a:path>
                <a:path w="6720840" h="4444">
                  <a:moveTo>
                    <a:pt x="6720560" y="2159"/>
                  </a:moveTo>
                  <a:lnTo>
                    <a:pt x="6720027" y="635"/>
                  </a:lnTo>
                  <a:lnTo>
                    <a:pt x="6718757" y="0"/>
                  </a:lnTo>
                  <a:lnTo>
                    <a:pt x="6717487" y="635"/>
                  </a:lnTo>
                  <a:lnTo>
                    <a:pt x="6716966" y="2159"/>
                  </a:lnTo>
                  <a:lnTo>
                    <a:pt x="6717487" y="3683"/>
                  </a:lnTo>
                  <a:lnTo>
                    <a:pt x="6718757" y="4305"/>
                  </a:lnTo>
                  <a:lnTo>
                    <a:pt x="6720027" y="3683"/>
                  </a:lnTo>
                  <a:lnTo>
                    <a:pt x="6720560" y="21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37" name="object 37"/>
            <p:cNvSpPr/>
            <p:nvPr/>
          </p:nvSpPr>
          <p:spPr>
            <a:xfrm>
              <a:off x="448055" y="3305555"/>
              <a:ext cx="6702425" cy="0"/>
            </a:xfrm>
            <a:custGeom>
              <a:avLst/>
              <a:gdLst/>
              <a:ahLst/>
              <a:cxnLst/>
              <a:rect l="l" t="t" r="r" b="b"/>
              <a:pathLst>
                <a:path w="6702425">
                  <a:moveTo>
                    <a:pt x="0" y="0"/>
                  </a:moveTo>
                  <a:lnTo>
                    <a:pt x="6702158" y="0"/>
                  </a:lnTo>
                </a:path>
              </a:pathLst>
            </a:custGeom>
            <a:ln w="3594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38" name="object 38"/>
            <p:cNvSpPr/>
            <p:nvPr/>
          </p:nvSpPr>
          <p:spPr>
            <a:xfrm>
              <a:off x="435864" y="3302520"/>
              <a:ext cx="6720840" cy="4445"/>
            </a:xfrm>
            <a:custGeom>
              <a:avLst/>
              <a:gdLst/>
              <a:ahLst/>
              <a:cxnLst/>
              <a:rect l="l" t="t" r="r" b="b"/>
              <a:pathLst>
                <a:path w="6720840" h="4445">
                  <a:moveTo>
                    <a:pt x="3594" y="2146"/>
                  </a:moveTo>
                  <a:lnTo>
                    <a:pt x="3060" y="622"/>
                  </a:lnTo>
                  <a:lnTo>
                    <a:pt x="1790" y="0"/>
                  </a:lnTo>
                  <a:lnTo>
                    <a:pt x="520" y="622"/>
                  </a:lnTo>
                  <a:lnTo>
                    <a:pt x="0" y="2146"/>
                  </a:lnTo>
                  <a:lnTo>
                    <a:pt x="520" y="3670"/>
                  </a:lnTo>
                  <a:lnTo>
                    <a:pt x="1790" y="4318"/>
                  </a:lnTo>
                  <a:lnTo>
                    <a:pt x="3060" y="3670"/>
                  </a:lnTo>
                  <a:lnTo>
                    <a:pt x="3594" y="2146"/>
                  </a:lnTo>
                  <a:close/>
                </a:path>
                <a:path w="6720840" h="4445">
                  <a:moveTo>
                    <a:pt x="6720560" y="2146"/>
                  </a:moveTo>
                  <a:lnTo>
                    <a:pt x="6720027" y="622"/>
                  </a:lnTo>
                  <a:lnTo>
                    <a:pt x="6718757" y="0"/>
                  </a:lnTo>
                  <a:lnTo>
                    <a:pt x="6717487" y="622"/>
                  </a:lnTo>
                  <a:lnTo>
                    <a:pt x="6716966" y="2146"/>
                  </a:lnTo>
                  <a:lnTo>
                    <a:pt x="6717487" y="3670"/>
                  </a:lnTo>
                  <a:lnTo>
                    <a:pt x="6718757" y="4318"/>
                  </a:lnTo>
                  <a:lnTo>
                    <a:pt x="6720027" y="3670"/>
                  </a:lnTo>
                  <a:lnTo>
                    <a:pt x="6720560" y="21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39" name="object 39"/>
            <p:cNvSpPr/>
            <p:nvPr/>
          </p:nvSpPr>
          <p:spPr>
            <a:xfrm>
              <a:off x="423671" y="5960363"/>
              <a:ext cx="6701155" cy="0"/>
            </a:xfrm>
            <a:custGeom>
              <a:avLst/>
              <a:gdLst/>
              <a:ahLst/>
              <a:cxnLst/>
              <a:rect l="l" t="t" r="r" b="b"/>
              <a:pathLst>
                <a:path w="6701155">
                  <a:moveTo>
                    <a:pt x="0" y="0"/>
                  </a:moveTo>
                  <a:lnTo>
                    <a:pt x="6700634" y="0"/>
                  </a:lnTo>
                </a:path>
              </a:pathLst>
            </a:custGeom>
            <a:ln w="3594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 sz="1634"/>
            </a:p>
          </p:txBody>
        </p:sp>
        <p:sp>
          <p:nvSpPr>
            <p:cNvPr id="40" name="object 40"/>
            <p:cNvSpPr/>
            <p:nvPr/>
          </p:nvSpPr>
          <p:spPr>
            <a:xfrm>
              <a:off x="409956" y="5957328"/>
              <a:ext cx="6722109" cy="4445"/>
            </a:xfrm>
            <a:custGeom>
              <a:avLst/>
              <a:gdLst/>
              <a:ahLst/>
              <a:cxnLst/>
              <a:rect l="l" t="t" r="r" b="b"/>
              <a:pathLst>
                <a:path w="6722109" h="4445">
                  <a:moveTo>
                    <a:pt x="3581" y="2146"/>
                  </a:moveTo>
                  <a:lnTo>
                    <a:pt x="3048" y="622"/>
                  </a:lnTo>
                  <a:lnTo>
                    <a:pt x="1778" y="0"/>
                  </a:lnTo>
                  <a:lnTo>
                    <a:pt x="508" y="622"/>
                  </a:lnTo>
                  <a:lnTo>
                    <a:pt x="0" y="2146"/>
                  </a:lnTo>
                  <a:lnTo>
                    <a:pt x="508" y="3657"/>
                  </a:lnTo>
                  <a:lnTo>
                    <a:pt x="1778" y="4305"/>
                  </a:lnTo>
                  <a:lnTo>
                    <a:pt x="3048" y="3657"/>
                  </a:lnTo>
                  <a:lnTo>
                    <a:pt x="3581" y="2146"/>
                  </a:lnTo>
                  <a:close/>
                </a:path>
                <a:path w="6722109" h="4445">
                  <a:moveTo>
                    <a:pt x="6722084" y="2146"/>
                  </a:moveTo>
                  <a:lnTo>
                    <a:pt x="6721551" y="622"/>
                  </a:lnTo>
                  <a:lnTo>
                    <a:pt x="6720281" y="0"/>
                  </a:lnTo>
                  <a:lnTo>
                    <a:pt x="6719011" y="622"/>
                  </a:lnTo>
                  <a:lnTo>
                    <a:pt x="6718490" y="2146"/>
                  </a:lnTo>
                  <a:lnTo>
                    <a:pt x="6719011" y="3657"/>
                  </a:lnTo>
                  <a:lnTo>
                    <a:pt x="6720281" y="4305"/>
                  </a:lnTo>
                  <a:lnTo>
                    <a:pt x="6721551" y="3657"/>
                  </a:lnTo>
                  <a:lnTo>
                    <a:pt x="6722084" y="21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634"/>
            </a:p>
          </p:txBody>
        </p:sp>
      </p:grp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6525315-7319-A5BF-BAA1-638102842090}"/>
              </a:ext>
            </a:extLst>
          </p:cNvPr>
          <p:cNvSpPr txBox="1"/>
          <p:nvPr/>
        </p:nvSpPr>
        <p:spPr>
          <a:xfrm>
            <a:off x="2712189" y="9002420"/>
            <a:ext cx="64633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 dirty="0"/>
              <a:t>株式会社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1927</TotalTime>
  <Words>1732</Words>
  <Application>Microsoft Office PowerPoint</Application>
  <PresentationFormat>A4 210 x 297 mm</PresentationFormat>
  <Paragraphs>127</Paragraphs>
  <Slides>8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11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20" baseType="lpstr">
      <vt:lpstr>BIZ UDP明朝 Medium</vt:lpstr>
      <vt:lpstr>Meiryo UI</vt:lpstr>
      <vt:lpstr>Microsoft YaHei</vt:lpstr>
      <vt:lpstr>Microsoft YaHei UI</vt:lpstr>
      <vt:lpstr>ＭＳ Ｐゴシック</vt:lpstr>
      <vt:lpstr>源ノ角ゴシック Code JP R</vt:lpstr>
      <vt:lpstr>源ノ明朝 ExtraLight</vt:lpstr>
      <vt:lpstr>游ゴシック 本文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久保田 大介</dc:creator>
  <cp:lastModifiedBy>Kubota Daisuke</cp:lastModifiedBy>
  <cp:revision>29</cp:revision>
  <dcterms:created xsi:type="dcterms:W3CDTF">2022-12-01T12:30:02Z</dcterms:created>
  <dcterms:modified xsi:type="dcterms:W3CDTF">2023-03-16T11:29:20Z</dcterms:modified>
</cp:coreProperties>
</file>