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p:scale>
          <a:sx n="104" d="100"/>
          <a:sy n="104" d="100"/>
        </p:scale>
        <p:origin x="1456" y="-1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3071881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1912676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3056760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2849954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1938527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1194071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3485158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1453462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2968739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2899292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EED213E-0A22-474D-AA62-AEB7A298507E}" type="datetimeFigureOut">
              <a:rPr kumimoji="1" lang="ja-JP" altLang="en-US" smtClean="0"/>
              <a:t>2025/1/8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1196205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EED213E-0A22-474D-AA62-AEB7A298507E}" type="datetimeFigureOut">
              <a:rPr kumimoji="1" lang="ja-JP" altLang="en-US" smtClean="0"/>
              <a:t>2025/1/8</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2F5405C0-B1CF-4191-8DEC-8963FDC0B9B9}" type="slidenum">
              <a:rPr kumimoji="1" lang="ja-JP" altLang="en-US" smtClean="0"/>
              <a:t>‹#›</a:t>
            </a:fld>
            <a:endParaRPr kumimoji="1" lang="ja-JP" altLang="en-US"/>
          </a:p>
        </p:txBody>
      </p:sp>
    </p:spTree>
    <p:extLst>
      <p:ext uri="{BB962C8B-B14F-4D97-AF65-F5344CB8AC3E}">
        <p14:creationId xmlns:p14="http://schemas.microsoft.com/office/powerpoint/2010/main" val="2836315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mailto:oshimura_dc@icloud.com"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5168BC0E-B9A8-442E-81BE-0927BD8BFA2E}"/>
              </a:ext>
            </a:extLst>
          </p:cNvPr>
          <p:cNvSpPr>
            <a:spLocks noGrp="1"/>
          </p:cNvSpPr>
          <p:nvPr>
            <p:ph type="subTitle" idx="1"/>
          </p:nvPr>
        </p:nvSpPr>
        <p:spPr>
          <a:xfrm>
            <a:off x="541537" y="1263355"/>
            <a:ext cx="6019623" cy="830997"/>
          </a:xfrm>
          <a:ln>
            <a:solidFill>
              <a:schemeClr val="accent1"/>
            </a:solidFill>
          </a:ln>
        </p:spPr>
        <p:txBody>
          <a:bodyPr>
            <a:normAutofit lnSpcReduction="10000"/>
          </a:bodyPr>
          <a:lstStyle/>
          <a:p>
            <a:r>
              <a:rPr lang="ja-JP" altLang="en-US" sz="2400" dirty="0"/>
              <a:t>医科歯科連携の最先端を創る</a:t>
            </a:r>
            <a:endParaRPr lang="en-US" altLang="ja-JP" sz="2400" dirty="0"/>
          </a:p>
          <a:p>
            <a:r>
              <a:rPr lang="ja-JP" altLang="en-US" sz="2400" dirty="0"/>
              <a:t>日本</a:t>
            </a:r>
            <a:r>
              <a:rPr lang="ja-JP" altLang="en-US" sz="2400"/>
              <a:t>初の糖尿病</a:t>
            </a:r>
            <a:r>
              <a:rPr lang="ja-JP" altLang="en-US" sz="2400" dirty="0"/>
              <a:t>医科歯科連携クリニック </a:t>
            </a:r>
            <a:endParaRPr lang="en-US" altLang="ja-JP" sz="2400" dirty="0"/>
          </a:p>
        </p:txBody>
      </p:sp>
      <p:sp>
        <p:nvSpPr>
          <p:cNvPr id="2" name="正方形/長方形 1">
            <a:extLst>
              <a:ext uri="{FF2B5EF4-FFF2-40B4-BE49-F238E27FC236}">
                <a16:creationId xmlns:a16="http://schemas.microsoft.com/office/drawing/2014/main" id="{7FE6E5F2-0C2C-407A-85C5-2415F2DB950B}"/>
              </a:ext>
            </a:extLst>
          </p:cNvPr>
          <p:cNvSpPr/>
          <p:nvPr/>
        </p:nvSpPr>
        <p:spPr>
          <a:xfrm>
            <a:off x="541537" y="196763"/>
            <a:ext cx="6019623" cy="830997"/>
          </a:xfrm>
          <a:prstGeom prst="rect">
            <a:avLst/>
          </a:prstGeom>
          <a:ln>
            <a:solidFill>
              <a:schemeClr val="accent1"/>
            </a:solidFill>
          </a:ln>
        </p:spPr>
        <p:txBody>
          <a:bodyPr wrap="square">
            <a:spAutoFit/>
          </a:bodyPr>
          <a:lstStyle/>
          <a:p>
            <a:pPr algn="ctr"/>
            <a:r>
              <a:rPr lang="ja-JP" altLang="en-US" sz="2400" dirty="0"/>
              <a:t>さぁ、一緒に日本の未来を創りませんか？</a:t>
            </a:r>
            <a:endParaRPr lang="en-US" altLang="ja-JP" sz="2400" dirty="0"/>
          </a:p>
          <a:p>
            <a:pPr algn="ctr"/>
            <a:r>
              <a:rPr lang="ja-JP" altLang="en-US" sz="2400" dirty="0"/>
              <a:t>～四日市院 分院長募集～ </a:t>
            </a:r>
            <a:endParaRPr lang="en-US" altLang="ja-JP" sz="2400" dirty="0"/>
          </a:p>
        </p:txBody>
      </p:sp>
      <p:sp>
        <p:nvSpPr>
          <p:cNvPr id="4" name="正方形/長方形 3">
            <a:extLst>
              <a:ext uri="{FF2B5EF4-FFF2-40B4-BE49-F238E27FC236}">
                <a16:creationId xmlns:a16="http://schemas.microsoft.com/office/drawing/2014/main" id="{275F7CC9-D1F8-4824-B9D5-F869B6AEB205}"/>
              </a:ext>
            </a:extLst>
          </p:cNvPr>
          <p:cNvSpPr/>
          <p:nvPr/>
        </p:nvSpPr>
        <p:spPr>
          <a:xfrm>
            <a:off x="573883" y="2359829"/>
            <a:ext cx="3844731" cy="2031325"/>
          </a:xfrm>
          <a:prstGeom prst="rect">
            <a:avLst/>
          </a:prstGeom>
        </p:spPr>
        <p:txBody>
          <a:bodyPr wrap="square">
            <a:spAutoFit/>
          </a:bodyPr>
          <a:lstStyle/>
          <a:p>
            <a:r>
              <a:rPr lang="ja-JP" altLang="en-US" sz="1050" dirty="0"/>
              <a:t>日本の医療課題は、“歯科”の私達で</a:t>
            </a:r>
            <a:endParaRPr lang="en-US" altLang="ja-JP" sz="1050" dirty="0"/>
          </a:p>
          <a:p>
            <a:r>
              <a:rPr lang="ja-JP" altLang="en-US" sz="1050" dirty="0"/>
              <a:t>解決できる ！日本を変える歯科医院を一緒に創る経験</a:t>
            </a:r>
            <a:r>
              <a:rPr lang="ja-JP" altLang="en-US" sz="1050"/>
              <a:t>ができる長期勤務分院長もしくはご自身開業し当院とパートナー契約をしていただける方を</a:t>
            </a:r>
            <a:r>
              <a:rPr lang="ja-JP" altLang="en-US" sz="1050" dirty="0"/>
              <a:t>募集します！</a:t>
            </a:r>
            <a:endParaRPr lang="en-US" altLang="ja-JP" sz="1050" dirty="0"/>
          </a:p>
          <a:p>
            <a:endParaRPr lang="en-US" altLang="ja-JP" sz="1050" dirty="0"/>
          </a:p>
          <a:p>
            <a:r>
              <a:rPr lang="ja-JP" altLang="en-US" sz="1050" dirty="0"/>
              <a:t>最良の立地で当院の成功ノウハウを全てインストールされた開業が出来る</a:t>
            </a:r>
            <a:r>
              <a:rPr lang="ja-JP" altLang="en-US" sz="1050"/>
              <a:t>ため、一般の開業よりもリスクが減らして開業</a:t>
            </a:r>
            <a:r>
              <a:rPr lang="ja-JP" altLang="en-US" sz="1050" dirty="0"/>
              <a:t>できます！さらに、そのままご自身の歯科医院にすることもできます！</a:t>
            </a:r>
            <a:endParaRPr lang="en-US" altLang="ja-JP" sz="1050" dirty="0"/>
          </a:p>
          <a:p>
            <a:endParaRPr lang="en-US" altLang="ja-JP" sz="1050" dirty="0"/>
          </a:p>
          <a:p>
            <a:r>
              <a:rPr lang="en-US" altLang="ja-JP" sz="1050" dirty="0"/>
              <a:t>※</a:t>
            </a:r>
            <a:r>
              <a:rPr lang="ja-JP" altLang="en-US" sz="1050"/>
              <a:t>本タッフ</a:t>
            </a:r>
            <a:r>
              <a:rPr lang="ja-JP" altLang="en-US" sz="1050" dirty="0"/>
              <a:t>派遣による手技やカウンセリングを「</a:t>
            </a:r>
            <a:r>
              <a:rPr lang="en-US" altLang="ja-JP" sz="1050" dirty="0"/>
              <a:t>SV</a:t>
            </a:r>
            <a:r>
              <a:rPr lang="ja-JP" altLang="en-US" sz="1050" dirty="0"/>
              <a:t>（スーパーバイジング）」付き</a:t>
            </a:r>
            <a:endParaRPr lang="en-US" altLang="ja-JP" sz="1050" dirty="0"/>
          </a:p>
        </p:txBody>
      </p:sp>
      <p:pic>
        <p:nvPicPr>
          <p:cNvPr id="8" name="図 7">
            <a:extLst>
              <a:ext uri="{FF2B5EF4-FFF2-40B4-BE49-F238E27FC236}">
                <a16:creationId xmlns:a16="http://schemas.microsoft.com/office/drawing/2014/main" id="{F916CC4A-6FA9-4A45-ABE6-232E8F08002A}"/>
              </a:ext>
            </a:extLst>
          </p:cNvPr>
          <p:cNvPicPr>
            <a:picLocks noChangeAspect="1"/>
          </p:cNvPicPr>
          <p:nvPr/>
        </p:nvPicPr>
        <p:blipFill>
          <a:blip r:embed="rId2"/>
          <a:stretch>
            <a:fillRect/>
          </a:stretch>
        </p:blipFill>
        <p:spPr>
          <a:xfrm>
            <a:off x="2964850" y="4968615"/>
            <a:ext cx="1218147" cy="1396897"/>
          </a:xfrm>
          <a:prstGeom prst="rect">
            <a:avLst/>
          </a:prstGeom>
        </p:spPr>
      </p:pic>
      <p:pic>
        <p:nvPicPr>
          <p:cNvPr id="9" name="図 8">
            <a:extLst>
              <a:ext uri="{FF2B5EF4-FFF2-40B4-BE49-F238E27FC236}">
                <a16:creationId xmlns:a16="http://schemas.microsoft.com/office/drawing/2014/main" id="{9B83B0B5-1183-4F8A-948F-B1FFDE67C30F}"/>
              </a:ext>
            </a:extLst>
          </p:cNvPr>
          <p:cNvPicPr>
            <a:picLocks noChangeAspect="1"/>
          </p:cNvPicPr>
          <p:nvPr/>
        </p:nvPicPr>
        <p:blipFill>
          <a:blip r:embed="rId3"/>
          <a:stretch>
            <a:fillRect/>
          </a:stretch>
        </p:blipFill>
        <p:spPr>
          <a:xfrm>
            <a:off x="72732" y="5059979"/>
            <a:ext cx="1996367" cy="1255447"/>
          </a:xfrm>
          <a:prstGeom prst="rect">
            <a:avLst/>
          </a:prstGeom>
        </p:spPr>
      </p:pic>
      <p:pic>
        <p:nvPicPr>
          <p:cNvPr id="12" name="図 11">
            <a:extLst>
              <a:ext uri="{FF2B5EF4-FFF2-40B4-BE49-F238E27FC236}">
                <a16:creationId xmlns:a16="http://schemas.microsoft.com/office/drawing/2014/main" id="{2835133F-E55D-4125-BFE4-EAC4A5F1C668}"/>
              </a:ext>
            </a:extLst>
          </p:cNvPr>
          <p:cNvPicPr>
            <a:picLocks noChangeAspect="1"/>
          </p:cNvPicPr>
          <p:nvPr/>
        </p:nvPicPr>
        <p:blipFill>
          <a:blip r:embed="rId4"/>
          <a:stretch>
            <a:fillRect/>
          </a:stretch>
        </p:blipFill>
        <p:spPr>
          <a:xfrm>
            <a:off x="4361752" y="4046586"/>
            <a:ext cx="2254454" cy="3524542"/>
          </a:xfrm>
          <a:prstGeom prst="rect">
            <a:avLst/>
          </a:prstGeom>
        </p:spPr>
      </p:pic>
      <p:pic>
        <p:nvPicPr>
          <p:cNvPr id="16" name="図 15">
            <a:extLst>
              <a:ext uri="{FF2B5EF4-FFF2-40B4-BE49-F238E27FC236}">
                <a16:creationId xmlns:a16="http://schemas.microsoft.com/office/drawing/2014/main" id="{581AAD99-07D3-46E8-893C-8294DAF6F3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1946" y="4906582"/>
            <a:ext cx="1387955" cy="1387955"/>
          </a:xfrm>
          <a:prstGeom prst="rect">
            <a:avLst/>
          </a:prstGeom>
        </p:spPr>
      </p:pic>
      <p:sp>
        <p:nvSpPr>
          <p:cNvPr id="17" name="正方形/長方形 16">
            <a:extLst>
              <a:ext uri="{FF2B5EF4-FFF2-40B4-BE49-F238E27FC236}">
                <a16:creationId xmlns:a16="http://schemas.microsoft.com/office/drawing/2014/main" id="{FC6ED119-62DB-4DB4-B8A6-88D840D9091A}"/>
              </a:ext>
            </a:extLst>
          </p:cNvPr>
          <p:cNvSpPr/>
          <p:nvPr/>
        </p:nvSpPr>
        <p:spPr>
          <a:xfrm>
            <a:off x="158523" y="8642645"/>
            <a:ext cx="6457683" cy="1107996"/>
          </a:xfrm>
          <a:prstGeom prst="rect">
            <a:avLst/>
          </a:prstGeom>
        </p:spPr>
        <p:txBody>
          <a:bodyPr wrap="square">
            <a:spAutoFit/>
          </a:bodyPr>
          <a:lstStyle/>
          <a:p>
            <a:r>
              <a:rPr lang="ja-JP" altLang="en-US" sz="1600" dirty="0">
                <a:latin typeface="-apple-system"/>
              </a:rPr>
              <a:t>「設計＆システム共に日本初の糖尿病医科歯科連携クリニック」</a:t>
            </a:r>
            <a:endParaRPr lang="en-US" altLang="ja-JP" sz="1600" dirty="0">
              <a:latin typeface="-apple-system"/>
            </a:endParaRPr>
          </a:p>
          <a:p>
            <a:r>
              <a:rPr lang="ja-JP" altLang="en-US" sz="1600" dirty="0">
                <a:latin typeface="-apple-system"/>
              </a:rPr>
              <a:t> 一般的なクリニックモールは待合室もスタッフルームも同じですが、今回は待合室もスタッフルームも同じ、</a:t>
            </a:r>
            <a:endParaRPr lang="en-US" altLang="ja-JP" sz="1600" dirty="0">
              <a:latin typeface="-apple-system"/>
            </a:endParaRPr>
          </a:p>
          <a:p>
            <a:r>
              <a:rPr lang="ja-JP" altLang="en-US" sz="1600" dirty="0">
                <a:latin typeface="-apple-system"/>
              </a:rPr>
              <a:t>壁のない一気通貫の医科歯科連携クリニックを開設します</a:t>
            </a:r>
            <a:endParaRPr lang="ja-JP" altLang="en-US" sz="1600" dirty="0"/>
          </a:p>
        </p:txBody>
      </p:sp>
      <p:pic>
        <p:nvPicPr>
          <p:cNvPr id="10" name="図 9" descr="レンガの壁の家&#10;&#10;低い精度で自動的に生成された説明">
            <a:extLst>
              <a:ext uri="{FF2B5EF4-FFF2-40B4-BE49-F238E27FC236}">
                <a16:creationId xmlns:a16="http://schemas.microsoft.com/office/drawing/2014/main" id="{BE2311E0-8529-07B2-701A-1FEF395624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3951" y="6809281"/>
            <a:ext cx="2619628" cy="1612079"/>
          </a:xfrm>
          <a:prstGeom prst="rect">
            <a:avLst/>
          </a:prstGeom>
        </p:spPr>
      </p:pic>
    </p:spTree>
    <p:extLst>
      <p:ext uri="{BB962C8B-B14F-4D97-AF65-F5344CB8AC3E}">
        <p14:creationId xmlns:p14="http://schemas.microsoft.com/office/powerpoint/2010/main" val="3769191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BDB4D6AB-352E-4167-99B4-1C063176DE17}"/>
              </a:ext>
            </a:extLst>
          </p:cNvPr>
          <p:cNvSpPr/>
          <p:nvPr/>
        </p:nvSpPr>
        <p:spPr>
          <a:xfrm>
            <a:off x="264159" y="6167878"/>
            <a:ext cx="6593839" cy="1815882"/>
          </a:xfrm>
          <a:prstGeom prst="rect">
            <a:avLst/>
          </a:prstGeom>
          <a:ln>
            <a:solidFill>
              <a:schemeClr val="accent1"/>
            </a:solidFill>
          </a:ln>
        </p:spPr>
        <p:txBody>
          <a:bodyPr wrap="square">
            <a:spAutoFit/>
          </a:bodyPr>
          <a:lstStyle/>
          <a:p>
            <a:r>
              <a:rPr lang="ja-JP" altLang="en-US" sz="1600" dirty="0"/>
              <a:t>◼</a:t>
            </a:r>
            <a:r>
              <a:rPr lang="ja-JP" altLang="en-US" sz="1600"/>
              <a:t>分院長・もしくはパートナー医院の給与イメージ</a:t>
            </a:r>
            <a:endParaRPr lang="en-US" altLang="ja-JP" sz="1600" dirty="0"/>
          </a:p>
          <a:p>
            <a:r>
              <a:rPr lang="ja-JP" altLang="en-US" sz="1600"/>
              <a:t>①医院の売上の２０</a:t>
            </a:r>
            <a:r>
              <a:rPr lang="en-US" altLang="ja-JP" sz="1600" dirty="0"/>
              <a:t>%</a:t>
            </a:r>
            <a:r>
              <a:rPr lang="ja-JP" altLang="en-US" sz="1600"/>
              <a:t>（年商１．５億で年収３０００万円）</a:t>
            </a:r>
            <a:endParaRPr lang="en-US" altLang="ja-JP" sz="1600" dirty="0"/>
          </a:p>
          <a:p>
            <a:r>
              <a:rPr lang="ja-JP" altLang="en-US" sz="1600"/>
              <a:t>　それ以上も可能。「退職金１億円（６５歳イメージ）」</a:t>
            </a:r>
            <a:endParaRPr lang="en-US" altLang="ja-JP" sz="1600" dirty="0"/>
          </a:p>
          <a:p>
            <a:endParaRPr lang="en-US" altLang="ja-JP" sz="1600" dirty="0"/>
          </a:p>
          <a:p>
            <a:r>
              <a:rPr lang="ja-JP" altLang="en-US" sz="1600"/>
              <a:t>②当院とグループ医院契約を結び独自での開業も可能。</a:t>
            </a:r>
            <a:endParaRPr lang="en-US" altLang="ja-JP" sz="1600" dirty="0"/>
          </a:p>
          <a:p>
            <a:r>
              <a:rPr lang="ja-JP" altLang="en-US" sz="1600"/>
              <a:t>　（給与はご自身の頑張り次第で無限大）</a:t>
            </a:r>
            <a:endParaRPr lang="en-US" altLang="ja-JP" sz="1600" dirty="0"/>
          </a:p>
          <a:p>
            <a:r>
              <a:rPr lang="ja-JP" altLang="en-US" sz="1600"/>
              <a:t>当院のノウハウをすべてご提供しながら当院の想いの継承</a:t>
            </a:r>
            <a:endParaRPr lang="en-US" altLang="ja-JP" sz="1600" dirty="0"/>
          </a:p>
        </p:txBody>
      </p:sp>
      <p:sp>
        <p:nvSpPr>
          <p:cNvPr id="7" name="正方形/長方形 6">
            <a:extLst>
              <a:ext uri="{FF2B5EF4-FFF2-40B4-BE49-F238E27FC236}">
                <a16:creationId xmlns:a16="http://schemas.microsoft.com/office/drawing/2014/main" id="{CB8CECEC-CA63-48D9-965F-DEFA85628688}"/>
              </a:ext>
            </a:extLst>
          </p:cNvPr>
          <p:cNvSpPr/>
          <p:nvPr/>
        </p:nvSpPr>
        <p:spPr>
          <a:xfrm>
            <a:off x="59086" y="7973153"/>
            <a:ext cx="6858000" cy="20241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 name="図 5">
            <a:extLst>
              <a:ext uri="{FF2B5EF4-FFF2-40B4-BE49-F238E27FC236}">
                <a16:creationId xmlns:a16="http://schemas.microsoft.com/office/drawing/2014/main" id="{2D711C60-A621-4BE8-A5B0-4260E82F3846}"/>
              </a:ext>
            </a:extLst>
          </p:cNvPr>
          <p:cNvPicPr>
            <a:picLocks noChangeAspect="1"/>
          </p:cNvPicPr>
          <p:nvPr/>
        </p:nvPicPr>
        <p:blipFill>
          <a:blip r:embed="rId2"/>
          <a:stretch>
            <a:fillRect/>
          </a:stretch>
        </p:blipFill>
        <p:spPr>
          <a:xfrm>
            <a:off x="5078433" y="8113623"/>
            <a:ext cx="1598994" cy="1598994"/>
          </a:xfrm>
          <a:prstGeom prst="rect">
            <a:avLst/>
          </a:prstGeom>
        </p:spPr>
      </p:pic>
      <p:sp>
        <p:nvSpPr>
          <p:cNvPr id="8" name="正方形/長方形 7">
            <a:extLst>
              <a:ext uri="{FF2B5EF4-FFF2-40B4-BE49-F238E27FC236}">
                <a16:creationId xmlns:a16="http://schemas.microsoft.com/office/drawing/2014/main" id="{EF610C62-D83E-43CD-AAE0-B069E2F606A1}"/>
              </a:ext>
            </a:extLst>
          </p:cNvPr>
          <p:cNvSpPr/>
          <p:nvPr/>
        </p:nvSpPr>
        <p:spPr>
          <a:xfrm>
            <a:off x="-570519" y="487409"/>
            <a:ext cx="6374774" cy="369332"/>
          </a:xfrm>
          <a:prstGeom prst="rect">
            <a:avLst/>
          </a:prstGeom>
        </p:spPr>
        <p:txBody>
          <a:bodyPr wrap="square">
            <a:spAutoFit/>
          </a:bodyPr>
          <a:lstStyle/>
          <a:p>
            <a:r>
              <a:rPr lang="ja-JP" altLang="en-US" dirty="0"/>
              <a:t>・</a:t>
            </a:r>
            <a:endParaRPr kumimoji="1" lang="ja-JP" altLang="en-US" dirty="0"/>
          </a:p>
        </p:txBody>
      </p:sp>
      <p:sp>
        <p:nvSpPr>
          <p:cNvPr id="13" name="テキスト ボックス 12">
            <a:extLst>
              <a:ext uri="{FF2B5EF4-FFF2-40B4-BE49-F238E27FC236}">
                <a16:creationId xmlns:a16="http://schemas.microsoft.com/office/drawing/2014/main" id="{24E6ADB5-794C-4315-851E-698B7644E01A}"/>
              </a:ext>
            </a:extLst>
          </p:cNvPr>
          <p:cNvSpPr txBox="1"/>
          <p:nvPr/>
        </p:nvSpPr>
        <p:spPr>
          <a:xfrm>
            <a:off x="0" y="3148630"/>
            <a:ext cx="6857999" cy="3108543"/>
          </a:xfrm>
          <a:prstGeom prst="rect">
            <a:avLst/>
          </a:prstGeom>
          <a:noFill/>
        </p:spPr>
        <p:txBody>
          <a:bodyPr wrap="square" rtlCol="0">
            <a:spAutoFit/>
          </a:bodyPr>
          <a:lstStyle/>
          <a:p>
            <a:r>
              <a:rPr kumimoji="1" lang="ja-JP" altLang="en-US" sz="1400"/>
              <a:t>これから</a:t>
            </a:r>
            <a:r>
              <a:rPr kumimoji="1" lang="ja-JP" altLang="en-US" sz="1400" dirty="0"/>
              <a:t>の歯科</a:t>
            </a:r>
            <a:r>
              <a:rPr kumimoji="1" lang="ja-JP" altLang="en-US" sz="1400"/>
              <a:t>医院開業は</a:t>
            </a:r>
            <a:r>
              <a:rPr kumimoji="1" lang="ja-JP" altLang="en-US" sz="1400">
                <a:solidFill>
                  <a:srgbClr val="FF0000"/>
                </a:solidFill>
              </a:rPr>
              <a:t>協業</a:t>
            </a:r>
            <a:r>
              <a:rPr kumimoji="1" lang="ja-JP" altLang="en-US" sz="1400"/>
              <a:t>だと思います。開業医の悩みは孤独です。一人で大きなリスクをかかえるよりみんで協力して医院を運営する時代です。協業すればスタッフの悩み・医院運営の悩み・また子供の行事でいつでも休める職場環境が作れ自分が病気になっても一人で開業すると休業しかありませんが協業すれば休業は必要ありません。また、一人で開業して成功した時と同じくらいの年収を得る事も可能です。現在、建築費</a:t>
            </a:r>
            <a:r>
              <a:rPr kumimoji="1" lang="ja-JP" altLang="en-US" sz="1400" dirty="0"/>
              <a:t>の高騰や必要になる設備や診療機器の増加、有効求人倍率は</a:t>
            </a:r>
            <a:r>
              <a:rPr kumimoji="1" lang="en-US" altLang="ja-JP" sz="1400" dirty="0"/>
              <a:t>25</a:t>
            </a:r>
            <a:r>
              <a:rPr kumimoji="1" lang="ja-JP" altLang="en-US" sz="1400" dirty="0"/>
              <a:t>倍を超えるスタッフ</a:t>
            </a:r>
            <a:r>
              <a:rPr kumimoji="1" lang="ja-JP" altLang="en-US" sz="1400"/>
              <a:t>採用、また開業時には約</a:t>
            </a:r>
            <a:r>
              <a:rPr kumimoji="1" lang="en-US" altLang="ja-JP" sz="1400" dirty="0"/>
              <a:t>1.6</a:t>
            </a:r>
            <a:r>
              <a:rPr kumimoji="1" lang="ja-JP" altLang="en-US" sz="1400"/>
              <a:t>億ほどかかると言われています。そんな世界から脱却し新しい形の開業を共にしませんか？好立地</a:t>
            </a:r>
            <a:r>
              <a:rPr kumimoji="1" lang="ja-JP" altLang="en-US" sz="1400" dirty="0"/>
              <a:t>かつ地域ニーズの高い新コンセプトの歯科医院に、開業</a:t>
            </a:r>
            <a:r>
              <a:rPr kumimoji="1" lang="en-US" altLang="ja-JP" sz="1400" dirty="0"/>
              <a:t>5</a:t>
            </a:r>
            <a:r>
              <a:rPr kumimoji="1" lang="ja-JP" altLang="en-US" sz="1400" dirty="0"/>
              <a:t>年で</a:t>
            </a:r>
            <a:r>
              <a:rPr kumimoji="1" lang="en-US" altLang="ja-JP" sz="1400" dirty="0"/>
              <a:t>5</a:t>
            </a:r>
            <a:r>
              <a:rPr kumimoji="1" lang="ja-JP" altLang="en-US" sz="1400" dirty="0"/>
              <a:t>億規模まで成長した当院の成功ノウハウを全て詰め込んだ</a:t>
            </a:r>
            <a:r>
              <a:rPr lang="ja-JP" altLang="en-US" sz="1400" dirty="0"/>
              <a:t>日本初の糖尿病医科歯科連携クリニックの分院長になりませんか？</a:t>
            </a:r>
            <a:endParaRPr kumimoji="1" lang="en-US" altLang="ja-JP" sz="1400" dirty="0"/>
          </a:p>
          <a:p>
            <a:r>
              <a:rPr kumimoji="1" lang="ja-JP" altLang="en-US" sz="1400" dirty="0"/>
              <a:t>ここではご案内しきれないことも多いため、もし気になっていただきましたら、</a:t>
            </a:r>
            <a:endParaRPr kumimoji="1" lang="en-US" altLang="ja-JP" sz="1400" dirty="0"/>
          </a:p>
          <a:p>
            <a:r>
              <a:rPr kumimoji="1" lang="ja-JP" altLang="en-US" sz="1400" dirty="0"/>
              <a:t>まずはご連絡</a:t>
            </a:r>
            <a:r>
              <a:rPr kumimoji="1" lang="ja-JP" altLang="en-US" sz="1400"/>
              <a:t>をお願いいた</a:t>
            </a:r>
            <a:r>
              <a:rPr kumimoji="1" lang="ja-JP" altLang="en-US" sz="1400" dirty="0"/>
              <a:t>します。</a:t>
            </a:r>
            <a:endParaRPr kumimoji="1" lang="en-US" altLang="ja-JP" sz="1400" dirty="0"/>
          </a:p>
          <a:p>
            <a:r>
              <a:rPr kumimoji="1" lang="ja-JP" altLang="en-US" sz="1400" dirty="0"/>
              <a:t>共に日本の未来を創る志の高い先生をお待ちしております！</a:t>
            </a:r>
            <a:endParaRPr kumimoji="1" lang="en-US" altLang="ja-JP" sz="1400" dirty="0"/>
          </a:p>
        </p:txBody>
      </p:sp>
      <p:sp>
        <p:nvSpPr>
          <p:cNvPr id="15" name="テキスト ボックス 14">
            <a:extLst>
              <a:ext uri="{FF2B5EF4-FFF2-40B4-BE49-F238E27FC236}">
                <a16:creationId xmlns:a16="http://schemas.microsoft.com/office/drawing/2014/main" id="{6E71258E-4C21-4F92-B218-80F91A46E937}"/>
              </a:ext>
            </a:extLst>
          </p:cNvPr>
          <p:cNvSpPr txBox="1"/>
          <p:nvPr/>
        </p:nvSpPr>
        <p:spPr>
          <a:xfrm>
            <a:off x="180573" y="8113623"/>
            <a:ext cx="4071692" cy="1477328"/>
          </a:xfrm>
          <a:prstGeom prst="rect">
            <a:avLst/>
          </a:prstGeom>
          <a:noFill/>
        </p:spPr>
        <p:txBody>
          <a:bodyPr wrap="none" rtlCol="0">
            <a:spAutoFit/>
          </a:bodyPr>
          <a:lstStyle/>
          <a:p>
            <a:r>
              <a:rPr kumimoji="1" lang="ja-JP" altLang="en-US" dirty="0">
                <a:solidFill>
                  <a:schemeClr val="bg1"/>
                </a:solidFill>
              </a:rPr>
              <a:t>開業場所：三重県四日市市城西町</a:t>
            </a:r>
            <a:endParaRPr kumimoji="1" lang="en-US" altLang="ja-JP" dirty="0">
              <a:solidFill>
                <a:schemeClr val="bg1"/>
              </a:solidFill>
            </a:endParaRPr>
          </a:p>
          <a:p>
            <a:r>
              <a:rPr kumimoji="1" lang="en-US" altLang="ja-JP" dirty="0">
                <a:solidFill>
                  <a:schemeClr val="bg1"/>
                </a:solidFill>
              </a:rPr>
              <a:t>※</a:t>
            </a:r>
            <a:r>
              <a:rPr kumimoji="1" lang="ja-JP" altLang="en-US" dirty="0">
                <a:solidFill>
                  <a:schemeClr val="bg1"/>
                </a:solidFill>
              </a:rPr>
              <a:t>「四日市糖尿病クリニック」併設</a:t>
            </a:r>
            <a:endParaRPr kumimoji="1" lang="en-US" altLang="ja-JP" dirty="0">
              <a:solidFill>
                <a:schemeClr val="bg1"/>
              </a:solidFill>
            </a:endParaRPr>
          </a:p>
          <a:p>
            <a:endParaRPr kumimoji="1" lang="en-US" altLang="ja-JP" dirty="0">
              <a:solidFill>
                <a:schemeClr val="bg1"/>
              </a:solidFill>
            </a:endParaRPr>
          </a:p>
          <a:p>
            <a:r>
              <a:rPr kumimoji="1" lang="ja-JP" altLang="en-US">
                <a:solidFill>
                  <a:schemeClr val="bg1"/>
                </a:solidFill>
              </a:rPr>
              <a:t>お問合せ先：</a:t>
            </a:r>
            <a:r>
              <a:rPr kumimoji="1" lang="en-US" altLang="ja-JP" dirty="0">
                <a:solidFill>
                  <a:schemeClr val="bg1"/>
                </a:solidFill>
              </a:rPr>
              <a:t> </a:t>
            </a:r>
            <a:r>
              <a:rPr kumimoji="1" lang="en-US" altLang="ja-JP" dirty="0">
                <a:solidFill>
                  <a:schemeClr val="bg1"/>
                </a:solidFill>
                <a:hlinkClick r:id="rId3">
                  <a:extLst>
                    <a:ext uri="{A12FA001-AC4F-418D-AE19-62706E023703}">
                      <ahyp:hlinkClr xmlns:ahyp="http://schemas.microsoft.com/office/drawing/2018/hyperlinkcolor" val="tx"/>
                    </a:ext>
                  </a:extLst>
                </a:hlinkClick>
              </a:rPr>
              <a:t>oshimura_dc@icloud.com</a:t>
            </a:r>
            <a:endParaRPr kumimoji="1" lang="en-US" altLang="ja-JP" dirty="0">
              <a:solidFill>
                <a:schemeClr val="bg1"/>
              </a:solidFill>
            </a:endParaRPr>
          </a:p>
          <a:p>
            <a:r>
              <a:rPr kumimoji="1" lang="ja-JP" altLang="en-US">
                <a:solidFill>
                  <a:schemeClr val="bg1"/>
                </a:solidFill>
              </a:rPr>
              <a:t>押村　憲昭</a:t>
            </a:r>
            <a:endParaRPr kumimoji="1" lang="ja-JP" altLang="en-US" dirty="0">
              <a:solidFill>
                <a:schemeClr val="bg1"/>
              </a:solidFill>
            </a:endParaRPr>
          </a:p>
        </p:txBody>
      </p:sp>
      <p:sp>
        <p:nvSpPr>
          <p:cNvPr id="2" name="テキスト ボックス 1">
            <a:extLst>
              <a:ext uri="{FF2B5EF4-FFF2-40B4-BE49-F238E27FC236}">
                <a16:creationId xmlns:a16="http://schemas.microsoft.com/office/drawing/2014/main" id="{DEBE4736-9607-8D5F-A518-CEF78AC72118}"/>
              </a:ext>
            </a:extLst>
          </p:cNvPr>
          <p:cNvSpPr txBox="1"/>
          <p:nvPr/>
        </p:nvSpPr>
        <p:spPr>
          <a:xfrm>
            <a:off x="0" y="47842"/>
            <a:ext cx="3877985" cy="369332"/>
          </a:xfrm>
          <a:prstGeom prst="rect">
            <a:avLst/>
          </a:prstGeom>
          <a:noFill/>
        </p:spPr>
        <p:txBody>
          <a:bodyPr wrap="none" rtlCol="0">
            <a:spAutoFit/>
          </a:bodyPr>
          <a:lstStyle/>
          <a:p>
            <a:r>
              <a:rPr kumimoji="1" lang="ja-JP" altLang="en-US">
                <a:solidFill>
                  <a:srgbClr val="FF0000"/>
                </a:solidFill>
              </a:rPr>
              <a:t>これからの時代の繋がる医療の実現</a:t>
            </a:r>
          </a:p>
        </p:txBody>
      </p:sp>
      <p:sp>
        <p:nvSpPr>
          <p:cNvPr id="3" name="テキスト ボックス 2">
            <a:extLst>
              <a:ext uri="{FF2B5EF4-FFF2-40B4-BE49-F238E27FC236}">
                <a16:creationId xmlns:a16="http://schemas.microsoft.com/office/drawing/2014/main" id="{7D308BC1-6D5C-EF14-7D59-952FC7BDEB3B}"/>
              </a:ext>
            </a:extLst>
          </p:cNvPr>
          <p:cNvSpPr txBox="1"/>
          <p:nvPr/>
        </p:nvSpPr>
        <p:spPr>
          <a:xfrm>
            <a:off x="-38664" y="417174"/>
            <a:ext cx="6955750" cy="3231654"/>
          </a:xfrm>
          <a:prstGeom prst="rect">
            <a:avLst/>
          </a:prstGeom>
          <a:noFill/>
        </p:spPr>
        <p:txBody>
          <a:bodyPr wrap="none" rtlCol="0">
            <a:spAutoFit/>
          </a:bodyPr>
          <a:lstStyle/>
          <a:p>
            <a:r>
              <a:rPr kumimoji="1" lang="ja-JP" altLang="en-US" sz="1200"/>
              <a:t>「現在、社会には無数の医療モールが存在します。しかしながら、</a:t>
            </a:r>
            <a:endParaRPr kumimoji="1" lang="en-US" altLang="ja-JP" sz="1200" dirty="0"/>
          </a:p>
          <a:p>
            <a:r>
              <a:rPr kumimoji="1" lang="ja-JP" altLang="en-US" sz="1200"/>
              <a:t>その医療モールの中でクリニック同士が繋がり医療連携が進んでいる</a:t>
            </a:r>
            <a:endParaRPr kumimoji="1" lang="en-US" altLang="ja-JP" sz="1200" dirty="0"/>
          </a:p>
          <a:p>
            <a:r>
              <a:rPr kumimoji="1" lang="ja-JP" altLang="en-US" sz="1200"/>
              <a:t>所はどれくらいあるでしょうか？私は歯科と医科の場合は特に少ないと思います。</a:t>
            </a:r>
            <a:endParaRPr kumimoji="1" lang="en-US" altLang="ja-JP" sz="1200" dirty="0"/>
          </a:p>
          <a:p>
            <a:r>
              <a:rPr kumimoji="1" lang="ja-JP" altLang="en-US" sz="1200"/>
              <a:t>現在は医療モールという同じ場所にもあるにもかかわらず内科に通う患者さんの口腔内に</a:t>
            </a:r>
            <a:endParaRPr kumimoji="1" lang="en-US" altLang="ja-JP" sz="1200" dirty="0"/>
          </a:p>
          <a:p>
            <a:r>
              <a:rPr kumimoji="1" lang="ja-JP" altLang="en-US" sz="1200"/>
              <a:t>問題が抱えている方がそこにある歯科医院の前を素通りして変えられるような状態です。</a:t>
            </a:r>
            <a:endParaRPr kumimoji="1" lang="en-US" altLang="ja-JP" sz="1200" dirty="0"/>
          </a:p>
          <a:p>
            <a:r>
              <a:rPr kumimoji="1" lang="ja-JP" altLang="en-US" sz="1200"/>
              <a:t>そんな状態で、本当に口腔内に症状が出現した時に歯科医院に訪れます。また、歯科に通う患者</a:t>
            </a:r>
            <a:endParaRPr kumimoji="1" lang="en-US" altLang="ja-JP" sz="1200" dirty="0"/>
          </a:p>
          <a:p>
            <a:r>
              <a:rPr kumimoji="1" lang="ja-JP" altLang="en-US" sz="1200"/>
              <a:t>さんの中にも全身的な問題を抱えた方も非常に多いです。しかし、歯科側もそこにはあまり触れ</a:t>
            </a:r>
            <a:endParaRPr kumimoji="1" lang="en-US" altLang="ja-JP" sz="1200" dirty="0"/>
          </a:p>
          <a:p>
            <a:r>
              <a:rPr kumimoji="1" lang="ja-JP" altLang="en-US" sz="1200"/>
              <a:t>る事なく、口腔内の問題にのみアプローチを行い結果的にメンテナンスにも通っている最中に全</a:t>
            </a:r>
            <a:endParaRPr kumimoji="1" lang="en-US" altLang="ja-JP" sz="1200" dirty="0"/>
          </a:p>
          <a:p>
            <a:r>
              <a:rPr kumimoji="1" lang="ja-JP" altLang="en-US" sz="1200"/>
              <a:t>身的な病気が裏で進行をしている。こんな事も多いにあり得ると思います。</a:t>
            </a:r>
            <a:endParaRPr kumimoji="1" lang="en-US" altLang="ja-JP" sz="1200" dirty="0"/>
          </a:p>
          <a:p>
            <a:r>
              <a:rPr kumimoji="1" lang="ja-JP" altLang="en-US" sz="1200"/>
              <a:t>現在は歯科に受診した方に内科に照会状を書いて安全に歯科治療を行う事が医科歯科連携とされ</a:t>
            </a:r>
            <a:endParaRPr kumimoji="1" lang="en-US" altLang="ja-JP" sz="1200" dirty="0"/>
          </a:p>
          <a:p>
            <a:r>
              <a:rPr kumimoji="1" lang="ja-JP" altLang="en-US" sz="1200"/>
              <a:t>ています。しかし、これが医療連携でしょうか？真に必要な連携は内科で歯科疾患を早期発見し</a:t>
            </a:r>
            <a:endParaRPr kumimoji="1" lang="en-US" altLang="ja-JP" sz="1200" dirty="0"/>
          </a:p>
          <a:p>
            <a:r>
              <a:rPr kumimoji="1" lang="ja-JP" altLang="en-US" sz="1200"/>
              <a:t>歯科で全身疾患を見つけ医科に繋げる早期受診をさせてあげる事が必要なのではないでしょうか？</a:t>
            </a:r>
            <a:endParaRPr kumimoji="1" lang="en-US" altLang="ja-JP" sz="1200" dirty="0"/>
          </a:p>
          <a:p>
            <a:r>
              <a:rPr kumimoji="1" lang="ja-JP" altLang="en-US" sz="1200"/>
              <a:t>臓器別診療から全身を診る真の医療連携モールを作り社会のあり方を変えて行きましょう。」</a:t>
            </a:r>
            <a:endParaRPr kumimoji="1" lang="en-US" altLang="ja-JP" sz="1200" dirty="0"/>
          </a:p>
          <a:p>
            <a:r>
              <a:rPr kumimoji="1" lang="ja-JP" altLang="en-US" sz="2400">
                <a:solidFill>
                  <a:srgbClr val="FF0000"/>
                </a:solidFill>
              </a:rPr>
              <a:t>協業のメリット</a:t>
            </a:r>
            <a:endParaRPr kumimoji="1" lang="en-US" altLang="ja-JP" sz="2400" dirty="0">
              <a:solidFill>
                <a:srgbClr val="FF0000"/>
              </a:solidFill>
            </a:endParaRPr>
          </a:p>
          <a:p>
            <a:endParaRPr kumimoji="1" lang="en-US" altLang="ja-JP" sz="1200" dirty="0"/>
          </a:p>
          <a:p>
            <a:endParaRPr kumimoji="1" lang="ja-JP" altLang="en-US" sz="1200"/>
          </a:p>
        </p:txBody>
      </p:sp>
    </p:spTree>
    <p:extLst>
      <p:ext uri="{BB962C8B-B14F-4D97-AF65-F5344CB8AC3E}">
        <p14:creationId xmlns:p14="http://schemas.microsoft.com/office/powerpoint/2010/main" val="162905617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163</TotalTime>
  <Words>831</Words>
  <Application>Microsoft Macintosh PowerPoint</Application>
  <PresentationFormat>A4 210 x 297 mm</PresentationFormat>
  <Paragraphs>45</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-apple-system</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伊藤 崇</dc:creator>
  <cp:lastModifiedBy>押村 憲昭</cp:lastModifiedBy>
  <cp:revision>10</cp:revision>
  <dcterms:created xsi:type="dcterms:W3CDTF">2025-01-07T22:26:39Z</dcterms:created>
  <dcterms:modified xsi:type="dcterms:W3CDTF">2025-01-08T02:55:55Z</dcterms:modified>
</cp:coreProperties>
</file>