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9" r:id="rId1"/>
  </p:sldMasterIdLst>
  <p:notesMasterIdLst>
    <p:notesMasterId r:id="rId17"/>
  </p:notesMasterIdLst>
  <p:sldIdLst>
    <p:sldId id="256" r:id="rId2"/>
    <p:sldId id="298" r:id="rId3"/>
    <p:sldId id="292" r:id="rId4"/>
    <p:sldId id="307" r:id="rId5"/>
    <p:sldId id="306" r:id="rId6"/>
    <p:sldId id="281" r:id="rId7"/>
    <p:sldId id="267" r:id="rId8"/>
    <p:sldId id="300" r:id="rId9"/>
    <p:sldId id="259" r:id="rId10"/>
    <p:sldId id="313" r:id="rId11"/>
    <p:sldId id="311" r:id="rId12"/>
    <p:sldId id="312" r:id="rId13"/>
    <p:sldId id="314" r:id="rId14"/>
    <p:sldId id="315" r:id="rId15"/>
    <p:sldId id="309" r:id="rId16"/>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2D4E89F7-35DF-4446-92C2-062DDF81C960}">
          <p14:sldIdLst>
            <p14:sldId id="256"/>
            <p14:sldId id="298"/>
            <p14:sldId id="292"/>
            <p14:sldId id="307"/>
            <p14:sldId id="306"/>
            <p14:sldId id="281"/>
            <p14:sldId id="267"/>
            <p14:sldId id="300"/>
            <p14:sldId id="259"/>
            <p14:sldId id="313"/>
            <p14:sldId id="311"/>
            <p14:sldId id="312"/>
            <p14:sldId id="314"/>
            <p14:sldId id="315"/>
            <p14:sldId id="30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何 偉" initials="何" lastIdx="2" clrIdx="0">
    <p:extLst>
      <p:ext uri="{19B8F6BF-5375-455C-9EA6-DF929625EA0E}">
        <p15:presenceInfo xmlns:p15="http://schemas.microsoft.com/office/powerpoint/2012/main" userId="672ad2e31edd37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3399"/>
    <a:srgbClr val="ED61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B1A219-AF23-4CAB-AD3F-47AE1FF181C9}" v="92" dt="2024-01-04T00:55:33.84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195" autoAdjust="0"/>
  </p:normalViewPr>
  <p:slideViewPr>
    <p:cSldViewPr snapToGrid="0">
      <p:cViewPr varScale="1">
        <p:scale>
          <a:sx n="65" d="100"/>
          <a:sy n="65" d="100"/>
        </p:scale>
        <p:origin x="306" y="7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4"/>
            <a:ext cx="2918831" cy="495029"/>
          </a:xfrm>
          <a:prstGeom prst="rect">
            <a:avLst/>
          </a:prstGeom>
        </p:spPr>
        <p:txBody>
          <a:bodyPr vert="horz" lIns="90612" tIns="45306" rIns="90612" bIns="4530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6" y="4"/>
            <a:ext cx="2918831" cy="495029"/>
          </a:xfrm>
          <a:prstGeom prst="rect">
            <a:avLst/>
          </a:prstGeom>
        </p:spPr>
        <p:txBody>
          <a:bodyPr vert="horz" lIns="90612" tIns="45306" rIns="90612" bIns="45306" rtlCol="0"/>
          <a:lstStyle>
            <a:lvl1pPr algn="r">
              <a:defRPr sz="1200"/>
            </a:lvl1pPr>
          </a:lstStyle>
          <a:p>
            <a:fld id="{7932B9D1-5525-4E84-9613-2E7686361BB9}" type="datetimeFigureOut">
              <a:rPr kumimoji="1" lang="ja-JP" altLang="en-US" smtClean="0"/>
              <a:t>2025/6/21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612" tIns="45306" rIns="90612" bIns="45306" rtlCol="0" anchor="ctr"/>
          <a:lstStyle/>
          <a:p>
            <a:endParaRPr lang="ja-JP" altLang="en-US"/>
          </a:p>
        </p:txBody>
      </p:sp>
      <p:sp>
        <p:nvSpPr>
          <p:cNvPr id="5" name="ノート プレースホルダー 4"/>
          <p:cNvSpPr>
            <a:spLocks noGrp="1"/>
          </p:cNvSpPr>
          <p:nvPr>
            <p:ph type="body" sz="quarter" idx="3"/>
          </p:nvPr>
        </p:nvSpPr>
        <p:spPr>
          <a:xfrm>
            <a:off x="673577" y="4748168"/>
            <a:ext cx="5388610" cy="3884860"/>
          </a:xfrm>
          <a:prstGeom prst="rect">
            <a:avLst/>
          </a:prstGeom>
        </p:spPr>
        <p:txBody>
          <a:bodyPr vert="horz" lIns="90612" tIns="45306" rIns="90612" bIns="4530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9371287"/>
            <a:ext cx="2918831" cy="495028"/>
          </a:xfrm>
          <a:prstGeom prst="rect">
            <a:avLst/>
          </a:prstGeom>
        </p:spPr>
        <p:txBody>
          <a:bodyPr vert="horz" lIns="90612" tIns="45306" rIns="90612" bIns="4530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6" y="9371287"/>
            <a:ext cx="2918831" cy="495028"/>
          </a:xfrm>
          <a:prstGeom prst="rect">
            <a:avLst/>
          </a:prstGeom>
        </p:spPr>
        <p:txBody>
          <a:bodyPr vert="horz" lIns="90612" tIns="45306" rIns="90612" bIns="45306" rtlCol="0" anchor="b"/>
          <a:lstStyle>
            <a:lvl1pPr algn="r">
              <a:defRPr sz="1200"/>
            </a:lvl1pPr>
          </a:lstStyle>
          <a:p>
            <a:fld id="{535B82D5-3101-43EC-A416-5A92C3AC05FF}" type="slidenum">
              <a:rPr kumimoji="1" lang="ja-JP" altLang="en-US" smtClean="0"/>
              <a:t>‹#›</a:t>
            </a:fld>
            <a:endParaRPr kumimoji="1" lang="ja-JP" altLang="en-US"/>
          </a:p>
        </p:txBody>
      </p:sp>
    </p:spTree>
    <p:extLst>
      <p:ext uri="{BB962C8B-B14F-4D97-AF65-F5344CB8AC3E}">
        <p14:creationId xmlns:p14="http://schemas.microsoft.com/office/powerpoint/2010/main" val="5472555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a:t>
            </a:fld>
            <a:endParaRPr kumimoji="1" lang="ja-JP" altLang="en-US"/>
          </a:p>
        </p:txBody>
      </p:sp>
    </p:spTree>
    <p:extLst>
      <p:ext uri="{BB962C8B-B14F-4D97-AF65-F5344CB8AC3E}">
        <p14:creationId xmlns:p14="http://schemas.microsoft.com/office/powerpoint/2010/main" val="3716688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10</a:t>
            </a:fld>
            <a:endParaRPr kumimoji="1" lang="ja-JP" altLang="en-US"/>
          </a:p>
        </p:txBody>
      </p:sp>
    </p:spTree>
    <p:extLst>
      <p:ext uri="{BB962C8B-B14F-4D97-AF65-F5344CB8AC3E}">
        <p14:creationId xmlns:p14="http://schemas.microsoft.com/office/powerpoint/2010/main" val="2123963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11</a:t>
            </a:fld>
            <a:endParaRPr kumimoji="1" lang="ja-JP" altLang="en-US"/>
          </a:p>
        </p:txBody>
      </p:sp>
    </p:spTree>
    <p:extLst>
      <p:ext uri="{BB962C8B-B14F-4D97-AF65-F5344CB8AC3E}">
        <p14:creationId xmlns:p14="http://schemas.microsoft.com/office/powerpoint/2010/main" val="2331595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12</a:t>
            </a:fld>
            <a:endParaRPr kumimoji="1" lang="ja-JP" altLang="en-US"/>
          </a:p>
        </p:txBody>
      </p:sp>
    </p:spTree>
    <p:extLst>
      <p:ext uri="{BB962C8B-B14F-4D97-AF65-F5344CB8AC3E}">
        <p14:creationId xmlns:p14="http://schemas.microsoft.com/office/powerpoint/2010/main" val="3529128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13</a:t>
            </a:fld>
            <a:endParaRPr kumimoji="1" lang="ja-JP" altLang="en-US"/>
          </a:p>
        </p:txBody>
      </p:sp>
    </p:spTree>
    <p:extLst>
      <p:ext uri="{BB962C8B-B14F-4D97-AF65-F5344CB8AC3E}">
        <p14:creationId xmlns:p14="http://schemas.microsoft.com/office/powerpoint/2010/main" val="2909868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2AE4-1933-057B-196E-3D11C3835FB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C3EFBA1-0583-70D4-9AF6-BEBA922D69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FBE2C25-7E87-8DE6-B3A2-13A575EA0CFD}"/>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8F13CAE-806F-66DC-E384-A62D12327AA6}"/>
              </a:ext>
            </a:extLst>
          </p:cNvPr>
          <p:cNvSpPr>
            <a:spLocks noGrp="1"/>
          </p:cNvSpPr>
          <p:nvPr>
            <p:ph type="sldNum" sz="quarter" idx="5"/>
          </p:nvPr>
        </p:nvSpPr>
        <p:spPr/>
        <p:txBody>
          <a:bodyPr/>
          <a:lstStyle/>
          <a:p>
            <a:fld id="{535B82D5-3101-43EC-A416-5A92C3AC05FF}" type="slidenum">
              <a:rPr kumimoji="1" lang="ja-JP" altLang="en-US" smtClean="0"/>
              <a:t>14</a:t>
            </a:fld>
            <a:endParaRPr kumimoji="1" lang="ja-JP" altLang="en-US"/>
          </a:p>
        </p:txBody>
      </p:sp>
    </p:spTree>
    <p:extLst>
      <p:ext uri="{BB962C8B-B14F-4D97-AF65-F5344CB8AC3E}">
        <p14:creationId xmlns:p14="http://schemas.microsoft.com/office/powerpoint/2010/main" val="189719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15</a:t>
            </a:fld>
            <a:endParaRPr kumimoji="1" lang="ja-JP" altLang="en-US"/>
          </a:p>
        </p:txBody>
      </p:sp>
    </p:spTree>
    <p:extLst>
      <p:ext uri="{BB962C8B-B14F-4D97-AF65-F5344CB8AC3E}">
        <p14:creationId xmlns:p14="http://schemas.microsoft.com/office/powerpoint/2010/main" val="319508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ヘッダー プレースホルダー 3"/>
          <p:cNvSpPr>
            <a:spLocks noGrp="1"/>
          </p:cNvSpPr>
          <p:nvPr>
            <p:ph type="hdr" sz="quarter"/>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E3C391D0-1C06-4A90-B657-0098CDDC7223}" type="slidenum">
              <a:rPr kumimoji="1" lang="ja-JP" altLang="en-US" smtClean="0"/>
              <a:t>2</a:t>
            </a:fld>
            <a:endParaRPr kumimoji="1" lang="ja-JP" altLang="en-US"/>
          </a:p>
        </p:txBody>
      </p:sp>
    </p:spTree>
    <p:extLst>
      <p:ext uri="{BB962C8B-B14F-4D97-AF65-F5344CB8AC3E}">
        <p14:creationId xmlns:p14="http://schemas.microsoft.com/office/powerpoint/2010/main" val="2760553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3</a:t>
            </a:fld>
            <a:endParaRPr kumimoji="1" lang="ja-JP" altLang="en-US"/>
          </a:p>
        </p:txBody>
      </p:sp>
    </p:spTree>
    <p:extLst>
      <p:ext uri="{BB962C8B-B14F-4D97-AF65-F5344CB8AC3E}">
        <p14:creationId xmlns:p14="http://schemas.microsoft.com/office/powerpoint/2010/main" val="2491524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4</a:t>
            </a:fld>
            <a:endParaRPr kumimoji="1" lang="ja-JP" altLang="en-US"/>
          </a:p>
        </p:txBody>
      </p:sp>
    </p:spTree>
    <p:extLst>
      <p:ext uri="{BB962C8B-B14F-4D97-AF65-F5344CB8AC3E}">
        <p14:creationId xmlns:p14="http://schemas.microsoft.com/office/powerpoint/2010/main" val="402848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5</a:t>
            </a:fld>
            <a:endParaRPr kumimoji="1" lang="ja-JP" altLang="en-US"/>
          </a:p>
        </p:txBody>
      </p:sp>
    </p:spTree>
    <p:extLst>
      <p:ext uri="{BB962C8B-B14F-4D97-AF65-F5344CB8AC3E}">
        <p14:creationId xmlns:p14="http://schemas.microsoft.com/office/powerpoint/2010/main" val="1133985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6</a:t>
            </a:fld>
            <a:endParaRPr kumimoji="1" lang="ja-JP" altLang="en-US"/>
          </a:p>
        </p:txBody>
      </p:sp>
    </p:spTree>
    <p:extLst>
      <p:ext uri="{BB962C8B-B14F-4D97-AF65-F5344CB8AC3E}">
        <p14:creationId xmlns:p14="http://schemas.microsoft.com/office/powerpoint/2010/main" val="4140598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7</a:t>
            </a:fld>
            <a:endParaRPr kumimoji="1" lang="ja-JP" altLang="en-US"/>
          </a:p>
        </p:txBody>
      </p:sp>
    </p:spTree>
    <p:extLst>
      <p:ext uri="{BB962C8B-B14F-4D97-AF65-F5344CB8AC3E}">
        <p14:creationId xmlns:p14="http://schemas.microsoft.com/office/powerpoint/2010/main" val="3575435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8</a:t>
            </a:fld>
            <a:endParaRPr kumimoji="1" lang="ja-JP" altLang="en-US"/>
          </a:p>
        </p:txBody>
      </p:sp>
    </p:spTree>
    <p:extLst>
      <p:ext uri="{BB962C8B-B14F-4D97-AF65-F5344CB8AC3E}">
        <p14:creationId xmlns:p14="http://schemas.microsoft.com/office/powerpoint/2010/main" val="564118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535B82D5-3101-43EC-A416-5A92C3AC05FF}" type="slidenum">
              <a:rPr kumimoji="1" lang="ja-JP" altLang="en-US" smtClean="0"/>
              <a:t>9</a:t>
            </a:fld>
            <a:endParaRPr kumimoji="1" lang="ja-JP" altLang="en-US"/>
          </a:p>
        </p:txBody>
      </p:sp>
    </p:spTree>
    <p:extLst>
      <p:ext uri="{BB962C8B-B14F-4D97-AF65-F5344CB8AC3E}">
        <p14:creationId xmlns:p14="http://schemas.microsoft.com/office/powerpoint/2010/main" val="2948652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186658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304309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AAF36F-4CF7-4B29-9897-51DD1B2BA54B}" type="slidenum">
              <a:rPr kumimoji="1" lang="ja-JP" altLang="en-US" smtClean="0"/>
              <a:t>‹#›</a:t>
            </a:fld>
            <a:endParaRPr kumimoji="1" lang="ja-JP" alt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589108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332705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AAF36F-4CF7-4B29-9897-51DD1B2BA54B}" type="slidenum">
              <a:rPr kumimoji="1" lang="ja-JP" altLang="en-US" smtClean="0"/>
              <a:t>‹#›</a:t>
            </a:fld>
            <a:endParaRPr kumimoji="1" lang="ja-JP" alt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51410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3710584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687239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304798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222274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275654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4068641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2100215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4131660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617372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636583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C1D3994-E319-4BFE-AE3B-2373D1263AB2}" type="datetimeFigureOut">
              <a:rPr kumimoji="1" lang="ja-JP" altLang="en-US" smtClean="0"/>
              <a:t>2025/6/21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353116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C1D3994-E319-4BFE-AE3B-2373D1263AB2}" type="datetimeFigureOut">
              <a:rPr kumimoji="1" lang="ja-JP" altLang="en-US" smtClean="0"/>
              <a:t>2025/6/21</a:t>
            </a:fld>
            <a:endParaRPr kumimoji="1" lang="ja-JP" alt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6AAF36F-4CF7-4B29-9897-51DD1B2BA54B}" type="slidenum">
              <a:rPr kumimoji="1" lang="ja-JP" altLang="en-US" smtClean="0"/>
              <a:t>‹#›</a:t>
            </a:fld>
            <a:endParaRPr kumimoji="1" lang="ja-JP" altLang="en-US"/>
          </a:p>
        </p:txBody>
      </p:sp>
    </p:spTree>
    <p:extLst>
      <p:ext uri="{BB962C8B-B14F-4D97-AF65-F5344CB8AC3E}">
        <p14:creationId xmlns:p14="http://schemas.microsoft.com/office/powerpoint/2010/main" val="115181546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png"/><Relationship Id="rId3" Type="http://schemas.openxmlformats.org/officeDocument/2006/relationships/image" Target="../media/image2.emf"/><Relationship Id="rId7" Type="http://schemas.openxmlformats.org/officeDocument/2006/relationships/image" Target="../media/image6.emf"/><Relationship Id="rId12" Type="http://schemas.openxmlformats.org/officeDocument/2006/relationships/image" Target="../media/image11.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emf"/><Relationship Id="rId11" Type="http://schemas.openxmlformats.org/officeDocument/2006/relationships/image" Target="../media/image10.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emf"/><Relationship Id="rId7"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10" Type="http://schemas.openxmlformats.org/officeDocument/2006/relationships/image" Target="../media/image21.emf"/><Relationship Id="rId4" Type="http://schemas.openxmlformats.org/officeDocument/2006/relationships/image" Target="../media/image15.emf"/><Relationship Id="rId9" Type="http://schemas.openxmlformats.org/officeDocument/2006/relationships/image" Target="../media/image20.emf"/></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1.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kyoukai-shinsei.net/GetAccount"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mple Elegant Initial Letter Type JS Logo Sign Symbol Icon, Logo Design Template">
            <a:extLst>
              <a:ext uri="{FF2B5EF4-FFF2-40B4-BE49-F238E27FC236}">
                <a16:creationId xmlns:a16="http://schemas.microsoft.com/office/drawing/2014/main" id="{0C3B501D-CED0-0A86-3965-90AAC28A97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409" y="5032990"/>
            <a:ext cx="1341291" cy="1341291"/>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F288962B-5952-4CE2-A0F8-2EF3AEA5A0DD}"/>
              </a:ext>
            </a:extLst>
          </p:cNvPr>
          <p:cNvSpPr>
            <a:spLocks noGrp="1"/>
          </p:cNvSpPr>
          <p:nvPr>
            <p:ph type="ctrTitle"/>
          </p:nvPr>
        </p:nvSpPr>
        <p:spPr>
          <a:xfrm>
            <a:off x="538347" y="2256503"/>
            <a:ext cx="11115304" cy="2073579"/>
          </a:xfrm>
        </p:spPr>
        <p:txBody>
          <a:bodyPr>
            <a:noAutofit/>
          </a:bodyPr>
          <a:lstStyle/>
          <a:p>
            <a:pPr algn="ctr"/>
            <a:r>
              <a:rPr kumimoji="1" lang="ja-JP" altLang="en-US" sz="5500" b="1" dirty="0">
                <a:solidFill>
                  <a:schemeClr val="tx1"/>
                </a:solidFill>
                <a:latin typeface="BIZ UDP明朝 Medium" panose="02020500000000000000" pitchFamily="18" charset="-128"/>
                <a:ea typeface="BIZ UDP明朝 Medium" panose="02020500000000000000" pitchFamily="18" charset="-128"/>
              </a:rPr>
              <a:t>外国人財のお受入れに関するご案内</a:t>
            </a:r>
            <a:br>
              <a:rPr kumimoji="1" lang="en-US" altLang="ja-JP" sz="4400" dirty="0">
                <a:solidFill>
                  <a:schemeClr val="tx1">
                    <a:lumMod val="65000"/>
                    <a:lumOff val="35000"/>
                  </a:schemeClr>
                </a:solidFill>
                <a:latin typeface="BIZ UDP明朝 Medium" panose="02020500000000000000" pitchFamily="18" charset="-128"/>
                <a:ea typeface="BIZ UDP明朝 Medium" panose="02020500000000000000" pitchFamily="18" charset="-128"/>
              </a:rPr>
            </a:br>
            <a:br>
              <a:rPr kumimoji="1" lang="en-US" altLang="ja-JP" sz="3600" dirty="0">
                <a:solidFill>
                  <a:schemeClr val="tx1">
                    <a:lumMod val="65000"/>
                    <a:lumOff val="35000"/>
                  </a:schemeClr>
                </a:solidFill>
                <a:latin typeface="BIZ UDP明朝 Medium" panose="02020500000000000000" pitchFamily="18" charset="-128"/>
                <a:ea typeface="BIZ UDP明朝 Medium" panose="02020500000000000000" pitchFamily="18" charset="-128"/>
              </a:rPr>
            </a:br>
            <a:r>
              <a:rPr kumimoji="1" lang="ja-JP" altLang="en-US" sz="4400" dirty="0">
                <a:solidFill>
                  <a:srgbClr val="ED613B"/>
                </a:solidFill>
                <a:latin typeface="BIZ UDP明朝 Medium" panose="02020500000000000000" pitchFamily="18" charset="-128"/>
                <a:ea typeface="BIZ UDP明朝 Medium" panose="02020500000000000000" pitchFamily="18" charset="-128"/>
              </a:rPr>
              <a:t>～ 「介護」 特定技能 ～</a:t>
            </a:r>
            <a:endParaRPr kumimoji="1" lang="ja-JP" altLang="en-US" sz="4200" dirty="0">
              <a:solidFill>
                <a:srgbClr val="ED613B"/>
              </a:solidFill>
              <a:latin typeface="BIZ UDP明朝 Medium" panose="02020500000000000000" pitchFamily="18" charset="-128"/>
              <a:ea typeface="BIZ UDP明朝 Medium" panose="02020500000000000000" pitchFamily="18" charset="-128"/>
            </a:endParaRPr>
          </a:p>
        </p:txBody>
      </p:sp>
      <p:sp>
        <p:nvSpPr>
          <p:cNvPr id="3" name="字幕 2">
            <a:extLst>
              <a:ext uri="{FF2B5EF4-FFF2-40B4-BE49-F238E27FC236}">
                <a16:creationId xmlns:a16="http://schemas.microsoft.com/office/drawing/2014/main" id="{CC541634-E5E8-23A0-20AB-300E26284980}"/>
              </a:ext>
            </a:extLst>
          </p:cNvPr>
          <p:cNvSpPr>
            <a:spLocks noGrp="1"/>
          </p:cNvSpPr>
          <p:nvPr>
            <p:ph type="subTitle" idx="1"/>
          </p:nvPr>
        </p:nvSpPr>
        <p:spPr>
          <a:xfrm>
            <a:off x="4062145" y="6037235"/>
            <a:ext cx="4655821" cy="1041991"/>
          </a:xfrm>
        </p:spPr>
        <p:txBody>
          <a:bodyPr>
            <a:normAutofit/>
          </a:bodyPr>
          <a:lstStyle/>
          <a:p>
            <a:pPr algn="ctr"/>
            <a:r>
              <a:rPr lang="en-US" altLang="ja-JP" sz="4000" dirty="0">
                <a:solidFill>
                  <a:srgbClr val="0070C0"/>
                </a:solidFill>
                <a:latin typeface="BIZ UDP明朝 Medium" panose="02020500000000000000" pitchFamily="18" charset="-128"/>
                <a:ea typeface="BIZ UDP明朝 Medium" panose="02020500000000000000" pitchFamily="18" charset="-128"/>
              </a:rPr>
              <a:t>J</a:t>
            </a:r>
            <a:r>
              <a:rPr lang="ja-JP" altLang="en-US" sz="4000" dirty="0">
                <a:solidFill>
                  <a:srgbClr val="0070C0"/>
                </a:solidFill>
                <a:latin typeface="BIZ UDP明朝 Medium" panose="02020500000000000000" pitchFamily="18" charset="-128"/>
                <a:ea typeface="BIZ UDP明朝 Medium" panose="02020500000000000000" pitchFamily="18" charset="-128"/>
              </a:rPr>
              <a:t>・</a:t>
            </a:r>
            <a:r>
              <a:rPr lang="en-US" altLang="ja-JP" sz="4000" dirty="0">
                <a:solidFill>
                  <a:srgbClr val="0070C0"/>
                </a:solidFill>
                <a:latin typeface="BIZ UDP明朝 Medium" panose="02020500000000000000" pitchFamily="18" charset="-128"/>
                <a:ea typeface="BIZ UDP明朝 Medium" panose="02020500000000000000" pitchFamily="18" charset="-128"/>
              </a:rPr>
              <a:t>S </a:t>
            </a:r>
            <a:r>
              <a:rPr lang="ja-JP" altLang="en-US" sz="4000" dirty="0">
                <a:solidFill>
                  <a:srgbClr val="0070C0"/>
                </a:solidFill>
                <a:latin typeface="BIZ UDP明朝 Medium" panose="02020500000000000000" pitchFamily="18" charset="-128"/>
                <a:ea typeface="BIZ UDP明朝 Medium" panose="02020500000000000000" pitchFamily="18" charset="-128"/>
              </a:rPr>
              <a:t>サポートワン</a:t>
            </a:r>
            <a:endParaRPr kumimoji="1" lang="en-US" altLang="ja-JP" sz="3200" dirty="0">
              <a:solidFill>
                <a:srgbClr val="0070C0"/>
              </a:solidFill>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40028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C49C28-9640-0A4E-E6CD-8CAA7CE05D6A}"/>
              </a:ext>
            </a:extLst>
          </p:cNvPr>
          <p:cNvSpPr>
            <a:spLocks noGrp="1"/>
          </p:cNvSpPr>
          <p:nvPr>
            <p:ph type="title"/>
          </p:nvPr>
        </p:nvSpPr>
        <p:spPr>
          <a:xfrm>
            <a:off x="1567541" y="414337"/>
            <a:ext cx="9937068" cy="576262"/>
          </a:xfrm>
        </p:spPr>
        <p:txBody>
          <a:bodyPr>
            <a:noAutofit/>
          </a:bodyPr>
          <a:lstStyle/>
          <a:p>
            <a:pPr algn="ctr"/>
            <a:r>
              <a:rPr lang="ja-JP" altLang="en-US" dirty="0">
                <a:latin typeface="BIZ UDP明朝 Medium" panose="02020500000000000000" pitchFamily="18" charset="-128"/>
                <a:ea typeface="BIZ UDP明朝 Medium" panose="02020500000000000000" pitchFamily="18" charset="-128"/>
              </a:rPr>
              <a:t>特定技能外国人　お受入れの流れ</a:t>
            </a:r>
            <a:br>
              <a:rPr lang="en-US" altLang="ja-JP" dirty="0"/>
            </a:br>
            <a:endParaRPr lang="ja-JP" altLang="en-US" dirty="0"/>
          </a:p>
        </p:txBody>
      </p:sp>
      <p:sp>
        <p:nvSpPr>
          <p:cNvPr id="8" name="テキスト プレースホルダー 7">
            <a:extLst>
              <a:ext uri="{FF2B5EF4-FFF2-40B4-BE49-F238E27FC236}">
                <a16:creationId xmlns:a16="http://schemas.microsoft.com/office/drawing/2014/main" id="{051FB0B2-E569-F963-9082-03F318920A5C}"/>
              </a:ext>
            </a:extLst>
          </p:cNvPr>
          <p:cNvSpPr>
            <a:spLocks noGrp="1"/>
          </p:cNvSpPr>
          <p:nvPr>
            <p:ph type="body" idx="1"/>
          </p:nvPr>
        </p:nvSpPr>
        <p:spPr>
          <a:xfrm>
            <a:off x="1163977" y="2296886"/>
            <a:ext cx="10744199" cy="4561113"/>
          </a:xfrm>
        </p:spPr>
        <p:txBody>
          <a:bodyPr/>
          <a:lstStyle/>
          <a:p>
            <a:pPr algn="ctr"/>
            <a:r>
              <a:rPr lang="ja-JP" altLang="en-US" sz="2800" b="1" dirty="0">
                <a:solidFill>
                  <a:srgbClr val="FF0000"/>
                </a:solidFill>
                <a:latin typeface="BIZ UDP明朝 Medium" panose="02020500000000000000" pitchFamily="18" charset="-128"/>
                <a:ea typeface="BIZ UDP明朝 Medium" panose="02020500000000000000" pitchFamily="18" charset="-128"/>
              </a:rPr>
              <a:t>元技能実習２号修了者、留学生、国内外在留している外国人</a:t>
            </a:r>
            <a:endParaRPr lang="en-US" altLang="ja-JP" sz="2800" b="1" dirty="0">
              <a:solidFill>
                <a:srgbClr val="FF0000"/>
              </a:solidFill>
              <a:latin typeface="BIZ UDP明朝 Medium" panose="02020500000000000000" pitchFamily="18" charset="-128"/>
              <a:ea typeface="BIZ UDP明朝 Medium" panose="02020500000000000000" pitchFamily="18" charset="-128"/>
            </a:endParaRPr>
          </a:p>
          <a:p>
            <a:pPr algn="ctr"/>
            <a:r>
              <a:rPr lang="ja-JP" altLang="en-US" sz="2800" b="1" dirty="0">
                <a:solidFill>
                  <a:srgbClr val="FF0000"/>
                </a:solidFill>
                <a:latin typeface="BIZ UDP明朝 Medium" panose="02020500000000000000" pitchFamily="18" charset="-128"/>
                <a:ea typeface="BIZ UDP明朝 Medium" panose="02020500000000000000" pitchFamily="18" charset="-128"/>
              </a:rPr>
              <a:t>（国内短期滞在者も含む）</a:t>
            </a:r>
            <a:endParaRPr lang="en-US" altLang="ja-JP" dirty="0">
              <a:latin typeface="BIZ UDP明朝 Medium" panose="02020500000000000000" pitchFamily="18" charset="-128"/>
              <a:ea typeface="BIZ UDP明朝 Medium" panose="02020500000000000000" pitchFamily="18" charset="-128"/>
            </a:endParaRPr>
          </a:p>
          <a:p>
            <a:r>
              <a:rPr lang="ja-JP" altLang="en-US" b="1" dirty="0">
                <a:latin typeface="BIZ UDP明朝 Medium" panose="02020500000000000000" pitchFamily="18" charset="-128"/>
                <a:ea typeface="BIZ UDP明朝 Medium" panose="02020500000000000000" pitchFamily="18" charset="-128"/>
              </a:rPr>
              <a:t>　</a:t>
            </a:r>
            <a:r>
              <a:rPr lang="ja-JP" altLang="en-US" b="1" dirty="0">
                <a:solidFill>
                  <a:schemeClr val="tx1"/>
                </a:solidFill>
                <a:latin typeface="BIZ UDP明朝 Medium" panose="02020500000000000000" pitchFamily="18" charset="-128"/>
                <a:ea typeface="BIZ UDP明朝 Medium" panose="02020500000000000000" pitchFamily="18" charset="-128"/>
              </a:rPr>
              <a:t>①</a:t>
            </a:r>
            <a:r>
              <a:rPr lang="ja-JP" altLang="en-US" dirty="0">
                <a:solidFill>
                  <a:schemeClr val="tx1"/>
                </a:solidFill>
                <a:latin typeface="BIZ UDP明朝 Medium" panose="02020500000000000000" pitchFamily="18" charset="-128"/>
                <a:ea typeface="BIZ UDP明朝 Medium" panose="02020500000000000000" pitchFamily="18" charset="-128"/>
              </a:rPr>
              <a:t>　</a:t>
            </a:r>
            <a:r>
              <a:rPr lang="ja-JP" altLang="en-US" b="1" dirty="0">
                <a:solidFill>
                  <a:schemeClr val="tx1"/>
                </a:solidFill>
                <a:latin typeface="BIZ UDP明朝 Medium" panose="02020500000000000000" pitchFamily="18" charset="-128"/>
                <a:ea typeface="BIZ UDP明朝 Medium" panose="02020500000000000000" pitchFamily="18" charset="-128"/>
              </a:rPr>
              <a:t>社内面接・日本語能力の確認　（対面、もしくはオンラインにて面接を実施）</a:t>
            </a:r>
            <a:endParaRPr lang="en-US" altLang="ja-JP" b="1"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 </a:t>
            </a:r>
            <a:r>
              <a:rPr lang="ja-JP" altLang="en-US" u="sng" dirty="0">
                <a:solidFill>
                  <a:schemeClr val="tx1"/>
                </a:solidFill>
                <a:latin typeface="BIZ UDP明朝 Medium" panose="02020500000000000000" pitchFamily="18" charset="-128"/>
                <a:ea typeface="BIZ UDP明朝 Medium" panose="02020500000000000000" pitchFamily="18" charset="-128"/>
              </a:rPr>
              <a:t>ご紹介可能な特定技能候補者の選定を弊組合で実施</a:t>
            </a:r>
            <a:endParaRPr lang="en-US" altLang="ja-JP" u="sng" dirty="0">
              <a:solidFill>
                <a:schemeClr val="tx1"/>
              </a:solidFill>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1" lang="en-US" altLang="ja-JP" sz="2400" b="0"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1" lang="ja-JP" altLang="en-US" sz="2400" b="1"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rPr>
              <a:t>　②</a:t>
            </a:r>
            <a:r>
              <a:rPr kumimoji="1" lang="ja-JP" altLang="en-US" sz="2400" b="0"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rPr>
              <a:t>　</a:t>
            </a:r>
            <a:r>
              <a:rPr kumimoji="1" lang="ja-JP" altLang="en-US" sz="2400" b="1"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rPr>
              <a:t>特定技能試験（特定産業分野</a:t>
            </a:r>
            <a:r>
              <a:rPr kumimoji="1" lang="en-US" altLang="ja-JP" sz="2400" b="1"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rPr>
              <a:t>14</a:t>
            </a:r>
            <a:r>
              <a:rPr lang="ja-JP" altLang="en-US" b="1" dirty="0">
                <a:solidFill>
                  <a:schemeClr val="tx1"/>
                </a:solidFill>
                <a:latin typeface="BIZ UDP明朝 Medium" panose="02020500000000000000" pitchFamily="18" charset="-128"/>
                <a:ea typeface="BIZ UDP明朝 Medium" panose="02020500000000000000" pitchFamily="18" charset="-128"/>
              </a:rPr>
              <a:t>種</a:t>
            </a:r>
            <a:r>
              <a:rPr kumimoji="1" lang="ja-JP" altLang="en-US" sz="2400" b="1"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rPr>
              <a:t>の特定技能測定試験の受験確認）</a:t>
            </a:r>
            <a:endParaRPr kumimoji="1" lang="en-US" altLang="ja-JP" sz="2400" b="1" i="0" u="none" strike="noStrike" kern="1200" cap="none" spc="0" normalizeH="0" baseline="0" noProof="0" dirty="0">
              <a:ln>
                <a:noFill/>
              </a:ln>
              <a:solidFill>
                <a:schemeClr val="tx1"/>
              </a:solidFill>
              <a:effectLst/>
              <a:uLnTx/>
              <a:uFillTx/>
              <a:latin typeface="BIZ UDP明朝 Medium" panose="02020500000000000000" pitchFamily="18" charset="-128"/>
              <a:ea typeface="BIZ UDP明朝 Medium" panose="02020500000000000000" pitchFamily="18" charset="-128"/>
            </a:endParaRPr>
          </a:p>
          <a:p>
            <a:r>
              <a:rPr lang="en-US" altLang="ja-JP" dirty="0">
                <a:solidFill>
                  <a:schemeClr val="tx1"/>
                </a:solidFill>
                <a:latin typeface="BIZ UDP明朝 Medium" panose="02020500000000000000" pitchFamily="18" charset="-128"/>
                <a:ea typeface="BIZ UDP明朝 Medium" panose="02020500000000000000" pitchFamily="18" charset="-128"/>
              </a:rPr>
              <a:t>    </a:t>
            </a:r>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 ※</a:t>
            </a:r>
            <a:r>
              <a:rPr lang="ja-JP" altLang="en-US" dirty="0">
                <a:solidFill>
                  <a:schemeClr val="tx1"/>
                </a:solidFill>
                <a:latin typeface="BIZ UDP明朝 Medium" panose="02020500000000000000" pitchFamily="18" charset="-128"/>
                <a:ea typeface="BIZ UDP明朝 Medium" panose="02020500000000000000" pitchFamily="18" charset="-128"/>
              </a:rPr>
              <a:t> </a:t>
            </a:r>
            <a:r>
              <a:rPr lang="ja-JP" altLang="en-US" u="sng" dirty="0">
                <a:solidFill>
                  <a:schemeClr val="tx1"/>
                </a:solidFill>
                <a:latin typeface="BIZ UDP明朝 Medium" panose="02020500000000000000" pitchFamily="18" charset="-128"/>
                <a:ea typeface="BIZ UDP明朝 Medium" panose="02020500000000000000" pitchFamily="18" charset="-128"/>
              </a:rPr>
              <a:t>技能実習で行っていた職種と同種であれば、特定技能測定試験は免除</a:t>
            </a:r>
            <a:r>
              <a:rPr lang="en-US" altLang="ja-JP" u="sng" dirty="0">
                <a:solidFill>
                  <a:schemeClr val="tx1"/>
                </a:solidFill>
                <a:latin typeface="BIZ UDP明朝 Medium" panose="02020500000000000000" pitchFamily="18" charset="-128"/>
                <a:ea typeface="BIZ UDP明朝 Medium" panose="02020500000000000000" pitchFamily="18" charset="-128"/>
              </a:rPr>
              <a:t> </a:t>
            </a:r>
          </a:p>
          <a:p>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b="1" dirty="0">
                <a:solidFill>
                  <a:schemeClr val="tx1"/>
                </a:solidFill>
                <a:latin typeface="BIZ UDP明朝 Medium" panose="02020500000000000000" pitchFamily="18" charset="-128"/>
                <a:ea typeface="BIZ UDP明朝 Medium" panose="02020500000000000000" pitchFamily="18" charset="-128"/>
              </a:rPr>
              <a:t>　③</a:t>
            </a:r>
            <a:r>
              <a:rPr lang="ja-JP" altLang="en-US" dirty="0">
                <a:solidFill>
                  <a:schemeClr val="tx1"/>
                </a:solidFill>
                <a:latin typeface="BIZ UDP明朝 Medium" panose="02020500000000000000" pitchFamily="18" charset="-128"/>
                <a:ea typeface="BIZ UDP明朝 Medium" panose="02020500000000000000" pitchFamily="18" charset="-128"/>
              </a:rPr>
              <a:t>　</a:t>
            </a:r>
            <a:r>
              <a:rPr lang="ja-JP" altLang="en-US" b="1" dirty="0">
                <a:solidFill>
                  <a:schemeClr val="tx1"/>
                </a:solidFill>
                <a:latin typeface="BIZ UDP明朝 Medium" panose="02020500000000000000" pitchFamily="18" charset="-128"/>
                <a:ea typeface="BIZ UDP明朝 Medium" panose="02020500000000000000" pitchFamily="18" charset="-128"/>
              </a:rPr>
              <a:t>特定技能測定試験の合格者を、お受入れ企業様にて面接</a:t>
            </a:r>
            <a:endParaRPr lang="en-US" altLang="ja-JP" b="1" dirty="0">
              <a:solidFill>
                <a:schemeClr val="tx1"/>
              </a:solidFill>
              <a:latin typeface="BIZ UDP明朝 Medium" panose="02020500000000000000" pitchFamily="18" charset="-128"/>
              <a:ea typeface="BIZ UDP明朝 Medium" panose="02020500000000000000" pitchFamily="18" charset="-128"/>
            </a:endParaRPr>
          </a:p>
          <a:p>
            <a:r>
              <a:rPr lang="en-US" altLang="ja-JP" dirty="0">
                <a:solidFill>
                  <a:schemeClr val="tx1"/>
                </a:solidFill>
                <a:latin typeface="BIZ UDP明朝 Medium" panose="02020500000000000000" pitchFamily="18" charset="-128"/>
                <a:ea typeface="BIZ UDP明朝 Medium" panose="02020500000000000000" pitchFamily="18" charset="-128"/>
              </a:rPr>
              <a:t>    </a:t>
            </a:r>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 ※ </a:t>
            </a:r>
            <a:r>
              <a:rPr lang="ja-JP" altLang="en-US" dirty="0">
                <a:solidFill>
                  <a:schemeClr val="tx1"/>
                </a:solidFill>
                <a:latin typeface="BIZ UDP明朝 Medium" panose="02020500000000000000" pitchFamily="18" charset="-128"/>
                <a:ea typeface="BIZ UDP明朝 Medium" panose="02020500000000000000" pitchFamily="18" charset="-128"/>
              </a:rPr>
              <a:t>受入れ企業様の面接にて、候補者の適正をご確認頂きます</a:t>
            </a:r>
            <a:endParaRPr lang="en-US" altLang="ja-JP" dirty="0">
              <a:solidFill>
                <a:schemeClr val="tx1"/>
              </a:solidFill>
              <a:latin typeface="BIZ UDP明朝 Medium" panose="02020500000000000000" pitchFamily="18" charset="-128"/>
              <a:ea typeface="BIZ UDP明朝 Medium" panose="02020500000000000000" pitchFamily="18" charset="-128"/>
            </a:endParaRPr>
          </a:p>
          <a:p>
            <a:endParaRPr lang="en-US" altLang="ja-JP" dirty="0">
              <a:latin typeface="BIZ UDP明朝 Medium" panose="02020500000000000000" pitchFamily="18" charset="-128"/>
              <a:ea typeface="BIZ UDP明朝 Medium" panose="02020500000000000000" pitchFamily="18" charset="-128"/>
            </a:endParaRPr>
          </a:p>
        </p:txBody>
      </p:sp>
      <p:sp>
        <p:nvSpPr>
          <p:cNvPr id="3" name="矢印: 下 2">
            <a:extLst>
              <a:ext uri="{FF2B5EF4-FFF2-40B4-BE49-F238E27FC236}">
                <a16:creationId xmlns:a16="http://schemas.microsoft.com/office/drawing/2014/main" id="{40226A61-6718-CE61-ED54-AE8E7A51B86C}"/>
              </a:ext>
            </a:extLst>
          </p:cNvPr>
          <p:cNvSpPr/>
          <p:nvPr/>
        </p:nvSpPr>
        <p:spPr>
          <a:xfrm>
            <a:off x="5795847" y="3456213"/>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矢印: 下 3">
            <a:extLst>
              <a:ext uri="{FF2B5EF4-FFF2-40B4-BE49-F238E27FC236}">
                <a16:creationId xmlns:a16="http://schemas.microsoft.com/office/drawing/2014/main" id="{6A6F50DB-5E34-08F8-355E-C8938F947695}"/>
              </a:ext>
            </a:extLst>
          </p:cNvPr>
          <p:cNvSpPr/>
          <p:nvPr/>
        </p:nvSpPr>
        <p:spPr>
          <a:xfrm>
            <a:off x="5795847" y="4974771"/>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92608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C8AD2679-7099-F81C-7B0F-D15FE1A6F714}"/>
              </a:ext>
            </a:extLst>
          </p:cNvPr>
          <p:cNvSpPr>
            <a:spLocks noGrp="1"/>
          </p:cNvSpPr>
          <p:nvPr>
            <p:ph type="body" idx="1"/>
          </p:nvPr>
        </p:nvSpPr>
        <p:spPr>
          <a:xfrm>
            <a:off x="1404256" y="1589315"/>
            <a:ext cx="10631799" cy="5268686"/>
          </a:xfrm>
        </p:spPr>
        <p:txBody>
          <a:bodyPr/>
          <a:lstStyle/>
          <a:p>
            <a:r>
              <a:rPr lang="ja-JP" altLang="en-US" dirty="0">
                <a:solidFill>
                  <a:schemeClr val="tx1"/>
                </a:solidFill>
                <a:latin typeface="BIZ UDP明朝 Medium" panose="02020500000000000000" pitchFamily="18" charset="-128"/>
                <a:ea typeface="BIZ UDP明朝 Medium" panose="02020500000000000000" pitchFamily="18" charset="-128"/>
              </a:rPr>
              <a:t>④　</a:t>
            </a:r>
            <a:r>
              <a:rPr lang="ja-JP" altLang="en-US" b="1" dirty="0">
                <a:solidFill>
                  <a:schemeClr val="tx1"/>
                </a:solidFill>
                <a:latin typeface="BIZ UDP明朝 Medium" panose="02020500000000000000" pitchFamily="18" charset="-128"/>
                <a:ea typeface="BIZ UDP明朝 Medium" panose="02020500000000000000" pitchFamily="18" charset="-128"/>
              </a:rPr>
              <a:t>面接合格後、特定技能候補者との雇用契約を締結</a:t>
            </a:r>
            <a:endParaRPr lang="en-US" altLang="ja-JP" b="1"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　入社前の健康診断受診、事前ガイダンスを実施致します。</a:t>
            </a:r>
            <a:endParaRPr lang="en-US" altLang="ja-JP" dirty="0">
              <a:solidFill>
                <a:schemeClr val="tx1"/>
              </a:solidFill>
              <a:latin typeface="BIZ UDP明朝 Medium" panose="02020500000000000000" pitchFamily="18" charset="-128"/>
              <a:ea typeface="BIZ UDP明朝 Medium" panose="02020500000000000000" pitchFamily="18" charset="-128"/>
            </a:endParaRPr>
          </a:p>
          <a:p>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⑤</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１　</a:t>
            </a:r>
            <a:r>
              <a:rPr lang="ja-JP" altLang="en-US" b="1" u="sng" dirty="0">
                <a:solidFill>
                  <a:schemeClr val="tx1"/>
                </a:solidFill>
                <a:latin typeface="BIZ UDP明朝 Medium" panose="02020500000000000000" pitchFamily="18" charset="-128"/>
                <a:ea typeface="BIZ UDP明朝 Medium" panose="02020500000000000000" pitchFamily="18" charset="-128"/>
              </a:rPr>
              <a:t>在留資格変更許可申請</a:t>
            </a:r>
            <a:r>
              <a:rPr lang="ja-JP" altLang="en-US" b="1" dirty="0">
                <a:solidFill>
                  <a:schemeClr val="tx1"/>
                </a:solidFill>
                <a:latin typeface="BIZ UDP明朝 Medium" panose="02020500000000000000" pitchFamily="18" charset="-128"/>
                <a:ea typeface="BIZ UDP明朝 Medium" panose="02020500000000000000" pitchFamily="18" charset="-128"/>
              </a:rPr>
              <a:t>　　　　　　　　⑥</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１　</a:t>
            </a:r>
            <a:r>
              <a:rPr lang="ja-JP" altLang="en-US" b="1" u="sng" dirty="0">
                <a:solidFill>
                  <a:schemeClr val="tx1"/>
                </a:solidFill>
                <a:latin typeface="BIZ UDP明朝 Medium" panose="02020500000000000000" pitchFamily="18" charset="-128"/>
                <a:ea typeface="BIZ UDP明朝 Medium" panose="02020500000000000000" pitchFamily="18" charset="-128"/>
              </a:rPr>
              <a:t>在留資格認定証明書交付申請</a:t>
            </a:r>
            <a:endParaRPr lang="en-US" altLang="ja-JP" b="1" u="sng"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b="1" dirty="0">
                <a:solidFill>
                  <a:srgbClr val="00B0F0"/>
                </a:solidFill>
                <a:latin typeface="BIZ UDP明朝 Medium" panose="02020500000000000000" pitchFamily="18" charset="-128"/>
                <a:ea typeface="BIZ UDP明朝 Medium" panose="02020500000000000000" pitchFamily="18" charset="-128"/>
              </a:rPr>
              <a:t>国内からお受入れの場合　　　　 　　　　  </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b="1" dirty="0">
                <a:solidFill>
                  <a:srgbClr val="00B050"/>
                </a:solidFill>
                <a:latin typeface="BIZ UDP明朝 Medium" panose="02020500000000000000" pitchFamily="18" charset="-128"/>
                <a:ea typeface="BIZ UDP明朝 Medium" panose="02020500000000000000" pitchFamily="18" charset="-128"/>
              </a:rPr>
              <a:t>海外からお受入れの場合</a:t>
            </a:r>
            <a:endParaRPr lang="en-US" altLang="ja-JP" b="1" dirty="0">
              <a:solidFill>
                <a:srgbClr val="00B050"/>
              </a:solidFill>
              <a:latin typeface="BIZ UDP明朝 Medium" panose="02020500000000000000" pitchFamily="18" charset="-128"/>
              <a:ea typeface="BIZ UDP明朝 Medium" panose="02020500000000000000" pitchFamily="18" charset="-128"/>
            </a:endParaRPr>
          </a:p>
          <a:p>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⑤</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２　</a:t>
            </a:r>
            <a:r>
              <a:rPr lang="ja-JP" altLang="en-US" b="1" dirty="0">
                <a:solidFill>
                  <a:schemeClr val="tx1"/>
                </a:solidFill>
                <a:latin typeface="BIZ UDP明朝 Medium" panose="02020500000000000000" pitchFamily="18" charset="-128"/>
                <a:ea typeface="BIZ UDP明朝 Medium" panose="02020500000000000000" pitchFamily="18" charset="-128"/>
              </a:rPr>
              <a:t>各出入国在留官局による申請書の審査、及び申請許可</a:t>
            </a:r>
            <a:endParaRPr lang="en-US" altLang="ja-JP" b="1"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国内在住者の場合、申請許可がおりましたら在留カードの交付により</a:t>
            </a:r>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就業が可能となります。</a:t>
            </a:r>
            <a:endParaRPr lang="en-US" altLang="ja-JP" dirty="0">
              <a:solidFill>
                <a:schemeClr val="tx1"/>
              </a:solidFill>
            </a:endParaRPr>
          </a:p>
          <a:p>
            <a:endParaRPr kumimoji="1" lang="en-US" altLang="ja-JP" dirty="0"/>
          </a:p>
          <a:p>
            <a:endParaRPr kumimoji="1" lang="ja-JP" altLang="en-US" dirty="0"/>
          </a:p>
        </p:txBody>
      </p:sp>
      <p:sp>
        <p:nvSpPr>
          <p:cNvPr id="7" name="タイトル 1">
            <a:extLst>
              <a:ext uri="{FF2B5EF4-FFF2-40B4-BE49-F238E27FC236}">
                <a16:creationId xmlns:a16="http://schemas.microsoft.com/office/drawing/2014/main" id="{89B0CFB8-EC1E-98F8-0C26-331BAD529E61}"/>
              </a:ext>
            </a:extLst>
          </p:cNvPr>
          <p:cNvSpPr>
            <a:spLocks noGrp="1"/>
          </p:cNvSpPr>
          <p:nvPr>
            <p:ph type="title"/>
          </p:nvPr>
        </p:nvSpPr>
        <p:spPr>
          <a:xfrm>
            <a:off x="1568562" y="468767"/>
            <a:ext cx="9937068" cy="576262"/>
          </a:xfrm>
        </p:spPr>
        <p:txBody>
          <a:bodyPr>
            <a:noAutofit/>
          </a:bodyPr>
          <a:lstStyle/>
          <a:p>
            <a:pPr algn="ctr"/>
            <a:r>
              <a:rPr lang="ja-JP" altLang="en-US" dirty="0">
                <a:latin typeface="BIZ UDP明朝 Medium" panose="02020500000000000000" pitchFamily="18" charset="-128"/>
                <a:ea typeface="BIZ UDP明朝 Medium" panose="02020500000000000000" pitchFamily="18" charset="-128"/>
              </a:rPr>
              <a:t>特定技能外国人　お受入れの流れ</a:t>
            </a:r>
            <a:br>
              <a:rPr lang="en-US" altLang="ja-JP" dirty="0"/>
            </a:br>
            <a:endParaRPr lang="ja-JP" altLang="en-US" dirty="0"/>
          </a:p>
        </p:txBody>
      </p:sp>
      <p:sp>
        <p:nvSpPr>
          <p:cNvPr id="8" name="矢印: 下 7">
            <a:extLst>
              <a:ext uri="{FF2B5EF4-FFF2-40B4-BE49-F238E27FC236}">
                <a16:creationId xmlns:a16="http://schemas.microsoft.com/office/drawing/2014/main" id="{0855A408-FAC5-4209-2707-CF7D0A4A8A4B}"/>
              </a:ext>
            </a:extLst>
          </p:cNvPr>
          <p:cNvSpPr/>
          <p:nvPr/>
        </p:nvSpPr>
        <p:spPr>
          <a:xfrm>
            <a:off x="5812684" y="3886200"/>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下 8">
            <a:extLst>
              <a:ext uri="{FF2B5EF4-FFF2-40B4-BE49-F238E27FC236}">
                <a16:creationId xmlns:a16="http://schemas.microsoft.com/office/drawing/2014/main" id="{6DD35AC7-C348-B01B-6A97-F2DB0088590A}"/>
              </a:ext>
            </a:extLst>
          </p:cNvPr>
          <p:cNvSpPr/>
          <p:nvPr/>
        </p:nvSpPr>
        <p:spPr>
          <a:xfrm>
            <a:off x="5812684" y="5964690"/>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下 9">
            <a:extLst>
              <a:ext uri="{FF2B5EF4-FFF2-40B4-BE49-F238E27FC236}">
                <a16:creationId xmlns:a16="http://schemas.microsoft.com/office/drawing/2014/main" id="{F4C947D2-963F-41D1-94EB-E433D2DEB2F6}"/>
              </a:ext>
            </a:extLst>
          </p:cNvPr>
          <p:cNvSpPr/>
          <p:nvPr/>
        </p:nvSpPr>
        <p:spPr>
          <a:xfrm>
            <a:off x="5812685" y="2547258"/>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50935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B5294D15-1041-C756-9592-23DC00A7D387}"/>
              </a:ext>
            </a:extLst>
          </p:cNvPr>
          <p:cNvSpPr txBox="1">
            <a:spLocks/>
          </p:cNvSpPr>
          <p:nvPr/>
        </p:nvSpPr>
        <p:spPr>
          <a:xfrm>
            <a:off x="1486409" y="174853"/>
            <a:ext cx="9937068" cy="576262"/>
          </a:xfrm>
          <a:prstGeom prst="rect">
            <a:avLst/>
          </a:prstGeom>
        </p:spPr>
        <p:txBody>
          <a:bodyPr vert="horz" lIns="91440" tIns="45720" rIns="91440" bIns="45720" rtlCol="0" anchor="t">
            <a:no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lang="ja-JP" altLang="en-US" dirty="0">
                <a:latin typeface="BIZ UDP明朝 Medium" panose="02020500000000000000" pitchFamily="18" charset="-128"/>
                <a:ea typeface="BIZ UDP明朝 Medium" panose="02020500000000000000" pitchFamily="18" charset="-128"/>
              </a:rPr>
              <a:t>特定技能外国人　お受入れの流れ</a:t>
            </a:r>
            <a:br>
              <a:rPr lang="en-US" altLang="ja-JP" dirty="0"/>
            </a:br>
            <a:endParaRPr lang="ja-JP" altLang="en-US" dirty="0"/>
          </a:p>
        </p:txBody>
      </p:sp>
      <p:sp>
        <p:nvSpPr>
          <p:cNvPr id="9" name="テキスト プレースホルダー 2">
            <a:extLst>
              <a:ext uri="{FF2B5EF4-FFF2-40B4-BE49-F238E27FC236}">
                <a16:creationId xmlns:a16="http://schemas.microsoft.com/office/drawing/2014/main" id="{E1789824-C804-027B-D0A7-624EB7049C45}"/>
              </a:ext>
            </a:extLst>
          </p:cNvPr>
          <p:cNvSpPr>
            <a:spLocks noGrp="1"/>
          </p:cNvSpPr>
          <p:nvPr>
            <p:ph type="body" idx="1"/>
          </p:nvPr>
        </p:nvSpPr>
        <p:spPr>
          <a:xfrm>
            <a:off x="1404257" y="1012371"/>
            <a:ext cx="10227762" cy="5845630"/>
          </a:xfrm>
        </p:spPr>
        <p:txBody>
          <a:bodyPr/>
          <a:lstStyle/>
          <a:p>
            <a:r>
              <a:rPr lang="ja-JP" altLang="en-US" dirty="0">
                <a:solidFill>
                  <a:schemeClr val="tx1"/>
                </a:solidFill>
                <a:latin typeface="BIZ UDP明朝 Medium" panose="02020500000000000000" pitchFamily="18" charset="-128"/>
                <a:ea typeface="BIZ UDP明朝 Medium" panose="02020500000000000000" pitchFamily="18" charset="-128"/>
              </a:rPr>
              <a:t>⑥</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２　</a:t>
            </a:r>
            <a:r>
              <a:rPr lang="ja-JP" altLang="en-US" b="1" dirty="0">
                <a:solidFill>
                  <a:srgbClr val="00B050"/>
                </a:solidFill>
                <a:latin typeface="BIZ UDP明朝 Medium" panose="02020500000000000000" pitchFamily="18" charset="-128"/>
                <a:ea typeface="BIZ UDP明朝 Medium" panose="02020500000000000000" pitchFamily="18" charset="-128"/>
              </a:rPr>
              <a:t>海外在住の特定技能候補者</a:t>
            </a:r>
            <a:r>
              <a:rPr lang="ja-JP" altLang="en-US" b="1" dirty="0">
                <a:solidFill>
                  <a:schemeClr val="tx1"/>
                </a:solidFill>
                <a:latin typeface="BIZ UDP明朝 Medium" panose="02020500000000000000" pitchFamily="18" charset="-128"/>
                <a:ea typeface="BIZ UDP明朝 Medium" panose="02020500000000000000" pitchFamily="18" charset="-128"/>
              </a:rPr>
              <a:t>の、在留資格認定証明書交付申請</a:t>
            </a:r>
            <a:endParaRPr lang="en-US" altLang="ja-JP" b="1"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1</a:t>
            </a:r>
            <a:r>
              <a:rPr lang="ja-JP" altLang="en-US" dirty="0">
                <a:solidFill>
                  <a:schemeClr val="tx1"/>
                </a:solidFill>
                <a:latin typeface="BIZ UDP明朝 Medium" panose="02020500000000000000" pitchFamily="18" charset="-128"/>
                <a:ea typeface="BIZ UDP明朝 Medium" panose="02020500000000000000" pitchFamily="18" charset="-128"/>
              </a:rPr>
              <a:t>．各出入国在留管理局        審査　　⇒　　在留資格認定証明書を交付　　　　　　　　　　　　　</a:t>
            </a:r>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２．在外公館</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現地大使館等</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dirty="0">
                <a:solidFill>
                  <a:schemeClr val="tx1"/>
                </a:solidFill>
                <a:latin typeface="BIZ UDP明朝 Medium" panose="02020500000000000000" pitchFamily="18" charset="-128"/>
                <a:ea typeface="BIZ UDP明朝 Medium" panose="02020500000000000000" pitchFamily="18" charset="-128"/>
              </a:rPr>
              <a:t>　査証の申請　　⇒　　</a:t>
            </a:r>
            <a:r>
              <a:rPr kumimoji="1" lang="ja-JP" altLang="en-US" dirty="0">
                <a:solidFill>
                  <a:schemeClr val="tx1"/>
                </a:solidFill>
                <a:latin typeface="BIZ UDP明朝 Medium" panose="02020500000000000000" pitchFamily="18" charset="-128"/>
                <a:ea typeface="BIZ UDP明朝 Medium" panose="02020500000000000000" pitchFamily="18" charset="-128"/>
              </a:rPr>
              <a:t>査証発給</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a:p>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solidFill>
                  <a:schemeClr val="tx1"/>
                </a:solidFill>
                <a:latin typeface="BIZ UDP明朝 Medium" panose="02020500000000000000" pitchFamily="18" charset="-128"/>
                <a:ea typeface="BIZ UDP明朝 Medium" panose="02020500000000000000" pitchFamily="18" charset="-128"/>
              </a:rPr>
              <a:t>⑦　</a:t>
            </a:r>
            <a:r>
              <a:rPr kumimoji="1" lang="ja-JP" altLang="en-US" b="1" dirty="0">
                <a:solidFill>
                  <a:schemeClr val="tx1"/>
                </a:solidFill>
                <a:latin typeface="BIZ UDP明朝 Medium" panose="02020500000000000000" pitchFamily="18" charset="-128"/>
                <a:ea typeface="BIZ UDP明朝 Medium" panose="02020500000000000000" pitchFamily="18" charset="-128"/>
              </a:rPr>
              <a:t>日本入国</a:t>
            </a:r>
            <a:endParaRPr kumimoji="1" lang="en-US" altLang="ja-JP" b="1"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a:t>
            </a:r>
            <a:r>
              <a:rPr lang="ja-JP" altLang="en-US" u="sng" dirty="0">
                <a:solidFill>
                  <a:schemeClr val="tx1"/>
                </a:solidFill>
                <a:latin typeface="BIZ UDP明朝 Medium" panose="02020500000000000000" pitchFamily="18" charset="-128"/>
                <a:ea typeface="BIZ UDP明朝 Medium" panose="02020500000000000000" pitchFamily="18" charset="-128"/>
              </a:rPr>
              <a:t>入国後、弊組合で以下配属手続を実施致します。</a:t>
            </a:r>
            <a:endParaRPr lang="en-US" altLang="ja-JP" u="sng"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solidFill>
                  <a:schemeClr val="tx1"/>
                </a:solidFill>
                <a:latin typeface="BIZ UDP明朝 Medium" panose="02020500000000000000" pitchFamily="18" charset="-128"/>
                <a:ea typeface="BIZ UDP明朝 Medium" panose="02020500000000000000" pitchFamily="18" charset="-128"/>
              </a:rPr>
              <a:t>　　　　アパート、もしくは会社寮までの引率</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市役所での転入手続き、口座開設、生活オリエンテーション</a:t>
            </a:r>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solidFill>
                  <a:schemeClr val="tx1"/>
                </a:solidFill>
                <a:latin typeface="BIZ UDP明朝 Medium" panose="02020500000000000000" pitchFamily="18" charset="-128"/>
                <a:ea typeface="BIZ UDP明朝 Medium" panose="02020500000000000000" pitchFamily="18" charset="-128"/>
              </a:rPr>
              <a:t>　　　　個人で使用する生活備品や食料の買い出し　など</a:t>
            </a:r>
            <a:endParaRPr lang="en-US" altLang="ja-JP" dirty="0">
              <a:solidFill>
                <a:schemeClr val="tx1"/>
              </a:solidFill>
              <a:latin typeface="BIZ UDP明朝 Medium" panose="02020500000000000000" pitchFamily="18" charset="-128"/>
              <a:ea typeface="BIZ UDP明朝 Medium" panose="02020500000000000000" pitchFamily="18" charset="-128"/>
            </a:endParaRPr>
          </a:p>
          <a:p>
            <a:endParaRPr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⑧</a:t>
            </a:r>
            <a:r>
              <a:rPr kumimoji="1" lang="ja-JP" altLang="en-US" dirty="0">
                <a:solidFill>
                  <a:schemeClr val="tx1"/>
                </a:solidFill>
                <a:latin typeface="BIZ UDP明朝 Medium" panose="02020500000000000000" pitchFamily="18" charset="-128"/>
                <a:ea typeface="BIZ UDP明朝 Medium" panose="02020500000000000000" pitchFamily="18" charset="-128"/>
              </a:rPr>
              <a:t>　</a:t>
            </a:r>
            <a:r>
              <a:rPr kumimoji="1" lang="ja-JP" altLang="en-US" dirty="0">
                <a:solidFill>
                  <a:srgbClr val="FF33CC"/>
                </a:solidFill>
                <a:latin typeface="BIZ UDP明朝 Medium" panose="02020500000000000000" pitchFamily="18" charset="-128"/>
                <a:ea typeface="BIZ UDP明朝 Medium" panose="02020500000000000000" pitchFamily="18" charset="-128"/>
              </a:rPr>
              <a:t>入社</a:t>
            </a:r>
            <a:r>
              <a:rPr kumimoji="1" lang="ja-JP" altLang="en-US" dirty="0">
                <a:solidFill>
                  <a:schemeClr val="tx1"/>
                </a:solidFill>
                <a:latin typeface="BIZ UDP明朝 Medium" panose="02020500000000000000" pitchFamily="18" charset="-128"/>
                <a:ea typeface="BIZ UDP明朝 Medium" panose="02020500000000000000" pitchFamily="18" charset="-128"/>
              </a:rPr>
              <a:t>　　</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a:p>
            <a:r>
              <a:rPr lang="ja-JP" altLang="en-US" dirty="0">
                <a:solidFill>
                  <a:schemeClr val="tx1"/>
                </a:solidFill>
                <a:latin typeface="BIZ UDP明朝 Medium" panose="02020500000000000000" pitchFamily="18" charset="-128"/>
                <a:ea typeface="BIZ UDP明朝 Medium" panose="02020500000000000000" pitchFamily="18" charset="-128"/>
              </a:rPr>
              <a:t>　　 </a:t>
            </a:r>
            <a:r>
              <a:rPr lang="en-US" altLang="ja-JP" dirty="0">
                <a:solidFill>
                  <a:schemeClr val="tx1"/>
                </a:solidFill>
                <a:latin typeface="BIZ UDP明朝 Medium" panose="02020500000000000000" pitchFamily="18" charset="-128"/>
                <a:ea typeface="BIZ UDP明朝 Medium" panose="02020500000000000000" pitchFamily="18" charset="-128"/>
              </a:rPr>
              <a:t>※</a:t>
            </a:r>
            <a:r>
              <a:rPr kumimoji="1" lang="ja-JP" altLang="en-US" dirty="0">
                <a:solidFill>
                  <a:schemeClr val="tx1"/>
                </a:solidFill>
                <a:latin typeface="BIZ UDP明朝 Medium" panose="02020500000000000000" pitchFamily="18" charset="-128"/>
                <a:ea typeface="BIZ UDP明朝 Medium" panose="02020500000000000000" pitchFamily="18" charset="-128"/>
              </a:rPr>
              <a:t>入社オリエンテーションから就業開始まで通訳対応を実施</a:t>
            </a:r>
            <a:endParaRPr kumimoji="1" lang="en-US" altLang="ja-JP" dirty="0"/>
          </a:p>
        </p:txBody>
      </p:sp>
      <p:sp>
        <p:nvSpPr>
          <p:cNvPr id="10" name="矢印: 下 9">
            <a:extLst>
              <a:ext uri="{FF2B5EF4-FFF2-40B4-BE49-F238E27FC236}">
                <a16:creationId xmlns:a16="http://schemas.microsoft.com/office/drawing/2014/main" id="{2FCD30C2-C5D5-7F1C-53E0-1F7A0F72AD3F}"/>
              </a:ext>
            </a:extLst>
          </p:cNvPr>
          <p:cNvSpPr/>
          <p:nvPr/>
        </p:nvSpPr>
        <p:spPr>
          <a:xfrm>
            <a:off x="5758255" y="2686050"/>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下 10">
            <a:extLst>
              <a:ext uri="{FF2B5EF4-FFF2-40B4-BE49-F238E27FC236}">
                <a16:creationId xmlns:a16="http://schemas.microsoft.com/office/drawing/2014/main" id="{625B2F26-3D01-3E56-E07E-CC2CE87A10F0}"/>
              </a:ext>
            </a:extLst>
          </p:cNvPr>
          <p:cNvSpPr/>
          <p:nvPr/>
        </p:nvSpPr>
        <p:spPr>
          <a:xfrm>
            <a:off x="5758254" y="5633357"/>
            <a:ext cx="1023257" cy="4245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53942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298CAA0-0F23-E53C-9D14-630D3F642DDC}"/>
              </a:ext>
            </a:extLst>
          </p:cNvPr>
          <p:cNvSpPr txBox="1"/>
          <p:nvPr/>
        </p:nvSpPr>
        <p:spPr>
          <a:xfrm>
            <a:off x="1449705" y="260180"/>
            <a:ext cx="9292590" cy="584775"/>
          </a:xfrm>
          <a:prstGeom prst="rect">
            <a:avLst/>
          </a:prstGeom>
          <a:noFill/>
        </p:spPr>
        <p:txBody>
          <a:bodyPr wrap="square">
            <a:spAutoFit/>
          </a:bodyPr>
          <a:lstStyle/>
          <a:p>
            <a:pPr algn="ctr"/>
            <a:r>
              <a:rPr lang="ja-JP" altLang="en-US" sz="3200" dirty="0">
                <a:latin typeface="BIZ UDP明朝 Medium" panose="02020500000000000000" pitchFamily="18" charset="-128"/>
                <a:ea typeface="BIZ UDP明朝 Medium" panose="02020500000000000000" pitchFamily="18" charset="-128"/>
              </a:rPr>
              <a:t>「介護」特定技能の導入事例①</a:t>
            </a:r>
            <a:endParaRPr lang="ja-JP" altLang="en-US" sz="3200" dirty="0"/>
          </a:p>
        </p:txBody>
      </p:sp>
      <p:pic>
        <p:nvPicPr>
          <p:cNvPr id="6" name="図 5">
            <a:extLst>
              <a:ext uri="{FF2B5EF4-FFF2-40B4-BE49-F238E27FC236}">
                <a16:creationId xmlns:a16="http://schemas.microsoft.com/office/drawing/2014/main" id="{A494CCDA-D041-FC2C-45F1-BDC49023641F}"/>
              </a:ext>
            </a:extLst>
          </p:cNvPr>
          <p:cNvPicPr>
            <a:picLocks noChangeAspect="1"/>
          </p:cNvPicPr>
          <p:nvPr/>
        </p:nvPicPr>
        <p:blipFill>
          <a:blip r:embed="rId3"/>
          <a:stretch>
            <a:fillRect/>
          </a:stretch>
        </p:blipFill>
        <p:spPr>
          <a:xfrm>
            <a:off x="250327" y="2525737"/>
            <a:ext cx="3647892" cy="3863447"/>
          </a:xfrm>
          <a:prstGeom prst="rect">
            <a:avLst/>
          </a:prstGeom>
        </p:spPr>
      </p:pic>
      <p:sp>
        <p:nvSpPr>
          <p:cNvPr id="7" name="テキスト ボックス 6">
            <a:extLst>
              <a:ext uri="{FF2B5EF4-FFF2-40B4-BE49-F238E27FC236}">
                <a16:creationId xmlns:a16="http://schemas.microsoft.com/office/drawing/2014/main" id="{33C86832-ADB5-274F-08DE-A688C375455E}"/>
              </a:ext>
            </a:extLst>
          </p:cNvPr>
          <p:cNvSpPr txBox="1"/>
          <p:nvPr/>
        </p:nvSpPr>
        <p:spPr>
          <a:xfrm>
            <a:off x="7910618" y="1096265"/>
            <a:ext cx="4429795" cy="1446550"/>
          </a:xfrm>
          <a:prstGeom prst="rect">
            <a:avLst/>
          </a:prstGeom>
          <a:noFill/>
        </p:spPr>
        <p:txBody>
          <a:bodyPr wrap="square" rtlCol="0">
            <a:spAutoFit/>
          </a:bodyPr>
          <a:lstStyle/>
          <a:p>
            <a:r>
              <a:rPr kumimoji="1" lang="ja-JP" altLang="en-US" sz="2200" dirty="0">
                <a:latin typeface="BIZ UDP明朝 Medium" panose="02020500000000000000" pitchFamily="18" charset="-128"/>
                <a:ea typeface="BIZ UDP明朝 Medium" panose="02020500000000000000" pitchFamily="18" charset="-128"/>
              </a:rPr>
              <a:t>福岡市南区の施設にて勤務中の</a:t>
            </a:r>
            <a:endParaRPr kumimoji="1" lang="en-US" altLang="ja-JP" sz="2200" dirty="0">
              <a:latin typeface="BIZ UDP明朝 Medium" panose="02020500000000000000" pitchFamily="18" charset="-128"/>
              <a:ea typeface="BIZ UDP明朝 Medium" panose="02020500000000000000" pitchFamily="18" charset="-128"/>
            </a:endParaRPr>
          </a:p>
          <a:p>
            <a:r>
              <a:rPr kumimoji="1" lang="ja-JP" altLang="en-US" sz="2200" u="sng" dirty="0">
                <a:latin typeface="BIZ UDP明朝 Medium" panose="02020500000000000000" pitchFamily="18" charset="-128"/>
                <a:ea typeface="BIZ UDP明朝 Medium" panose="02020500000000000000" pitchFamily="18" charset="-128"/>
              </a:rPr>
              <a:t>ネパール人</a:t>
            </a:r>
            <a:r>
              <a:rPr kumimoji="1" lang="ja-JP" altLang="en-US" sz="2200" dirty="0">
                <a:latin typeface="BIZ UDP明朝 Medium" panose="02020500000000000000" pitchFamily="18" charset="-128"/>
                <a:ea typeface="BIZ UDP明朝 Medium" panose="02020500000000000000" pitchFamily="18" charset="-128"/>
              </a:rPr>
              <a:t>、及び</a:t>
            </a:r>
            <a:r>
              <a:rPr kumimoji="1" lang="ja-JP" altLang="en-US" sz="2200" u="sng" dirty="0">
                <a:latin typeface="BIZ UDP明朝 Medium" panose="02020500000000000000" pitchFamily="18" charset="-128"/>
                <a:ea typeface="BIZ UDP明朝 Medium" panose="02020500000000000000" pitchFamily="18" charset="-128"/>
              </a:rPr>
              <a:t>ベトナム人</a:t>
            </a:r>
            <a:endParaRPr kumimoji="1" lang="en-US" altLang="ja-JP" sz="2200" u="sng" dirty="0">
              <a:latin typeface="BIZ UDP明朝 Medium" panose="02020500000000000000" pitchFamily="18" charset="-128"/>
              <a:ea typeface="BIZ UDP明朝 Medium" panose="02020500000000000000" pitchFamily="18" charset="-128"/>
            </a:endParaRPr>
          </a:p>
          <a:p>
            <a:r>
              <a:rPr kumimoji="1" lang="ja-JP" altLang="en-US" sz="2200" dirty="0">
                <a:latin typeface="BIZ UDP明朝 Medium" panose="02020500000000000000" pitchFamily="18" charset="-128"/>
                <a:ea typeface="BIZ UDP明朝 Medium" panose="02020500000000000000" pitchFamily="18" charset="-128"/>
              </a:rPr>
              <a:t>　　　　　　　　　　　　　　　　　　　　　　　　　　　　</a:t>
            </a:r>
            <a:endParaRPr kumimoji="1" lang="en-US" altLang="ja-JP" sz="2200" dirty="0">
              <a:latin typeface="BIZ UDP明朝 Medium" panose="02020500000000000000" pitchFamily="18" charset="-128"/>
              <a:ea typeface="BIZ UDP明朝 Medium" panose="02020500000000000000" pitchFamily="18" charset="-128"/>
            </a:endParaRPr>
          </a:p>
          <a:p>
            <a:r>
              <a:rPr kumimoji="1" lang="ja-JP" altLang="en-US" sz="2200" dirty="0">
                <a:latin typeface="BIZ UDP明朝 Medium" panose="02020500000000000000" pitchFamily="18" charset="-128"/>
                <a:ea typeface="BIZ UDP明朝 Medium" panose="02020500000000000000" pitchFamily="18" charset="-128"/>
              </a:rPr>
              <a:t>　　　　　　</a:t>
            </a:r>
            <a:r>
              <a:rPr kumimoji="1" lang="en-US" altLang="ja-JP" sz="2000" dirty="0">
                <a:latin typeface="BIZ UDP明朝 Medium" panose="02020500000000000000" pitchFamily="18" charset="-128"/>
                <a:ea typeface="BIZ UDP明朝 Medium" panose="02020500000000000000" pitchFamily="18" charset="-128"/>
              </a:rPr>
              <a:t>※</a:t>
            </a:r>
            <a:r>
              <a:rPr kumimoji="1" lang="ja-JP" altLang="en-US" sz="2000" dirty="0">
                <a:latin typeface="BIZ UDP明朝 Medium" panose="02020500000000000000" pitchFamily="18" charset="-128"/>
                <a:ea typeface="BIZ UDP明朝 Medium" panose="02020500000000000000" pitchFamily="18" charset="-128"/>
              </a:rPr>
              <a:t>施設様の了承を得て撮影</a:t>
            </a:r>
            <a:endParaRPr kumimoji="1" lang="ja-JP" altLang="en-US" sz="2200" dirty="0">
              <a:latin typeface="BIZ UDP明朝 Medium" panose="02020500000000000000" pitchFamily="18" charset="-128"/>
              <a:ea typeface="BIZ UDP明朝 Medium" panose="02020500000000000000" pitchFamily="18" charset="-128"/>
            </a:endParaRPr>
          </a:p>
        </p:txBody>
      </p:sp>
      <p:pic>
        <p:nvPicPr>
          <p:cNvPr id="13" name="図 12">
            <a:extLst>
              <a:ext uri="{FF2B5EF4-FFF2-40B4-BE49-F238E27FC236}">
                <a16:creationId xmlns:a16="http://schemas.microsoft.com/office/drawing/2014/main" id="{C402A68C-A620-FB22-7B3F-2734BB312F9F}"/>
              </a:ext>
            </a:extLst>
          </p:cNvPr>
          <p:cNvPicPr>
            <a:picLocks noChangeAspect="1"/>
          </p:cNvPicPr>
          <p:nvPr/>
        </p:nvPicPr>
        <p:blipFill>
          <a:blip r:embed="rId4"/>
          <a:stretch>
            <a:fillRect/>
          </a:stretch>
        </p:blipFill>
        <p:spPr>
          <a:xfrm>
            <a:off x="3996382" y="1096265"/>
            <a:ext cx="3647891" cy="3863447"/>
          </a:xfrm>
          <a:prstGeom prst="rect">
            <a:avLst/>
          </a:prstGeom>
        </p:spPr>
      </p:pic>
      <p:pic>
        <p:nvPicPr>
          <p:cNvPr id="15" name="図 14">
            <a:extLst>
              <a:ext uri="{FF2B5EF4-FFF2-40B4-BE49-F238E27FC236}">
                <a16:creationId xmlns:a16="http://schemas.microsoft.com/office/drawing/2014/main" id="{886A8644-7CA8-7342-99F9-F92110963E98}"/>
              </a:ext>
            </a:extLst>
          </p:cNvPr>
          <p:cNvPicPr>
            <a:picLocks noChangeAspect="1"/>
          </p:cNvPicPr>
          <p:nvPr/>
        </p:nvPicPr>
        <p:blipFill>
          <a:blip r:embed="rId5"/>
          <a:stretch>
            <a:fillRect/>
          </a:stretch>
        </p:blipFill>
        <p:spPr>
          <a:xfrm>
            <a:off x="7742436" y="2939399"/>
            <a:ext cx="4366772" cy="3612181"/>
          </a:xfrm>
          <a:prstGeom prst="rect">
            <a:avLst/>
          </a:prstGeom>
        </p:spPr>
      </p:pic>
      <p:sp>
        <p:nvSpPr>
          <p:cNvPr id="16" name="テキスト ボックス 15">
            <a:extLst>
              <a:ext uri="{FF2B5EF4-FFF2-40B4-BE49-F238E27FC236}">
                <a16:creationId xmlns:a16="http://schemas.microsoft.com/office/drawing/2014/main" id="{952AB1CF-3DA8-7108-64E7-AEE1A64BAD7A}"/>
              </a:ext>
            </a:extLst>
          </p:cNvPr>
          <p:cNvSpPr txBox="1"/>
          <p:nvPr/>
        </p:nvSpPr>
        <p:spPr>
          <a:xfrm>
            <a:off x="463724" y="1754209"/>
            <a:ext cx="3399486" cy="646331"/>
          </a:xfrm>
          <a:prstGeom prst="rect">
            <a:avLst/>
          </a:prstGeom>
          <a:noFill/>
        </p:spPr>
        <p:txBody>
          <a:bodyPr wrap="square" rtlCol="0">
            <a:spAutoFit/>
          </a:bodyPr>
          <a:lstStyle/>
          <a:p>
            <a:r>
              <a:rPr kumimoji="1" lang="ja-JP" altLang="en-US" dirty="0">
                <a:latin typeface="BIZ UDP明朝 Medium" panose="02020500000000000000" pitchFamily="18" charset="-128"/>
                <a:ea typeface="BIZ UDP明朝 Medium" panose="02020500000000000000" pitchFamily="18" charset="-128"/>
              </a:rPr>
              <a:t>↓入居者様の整容、口腔ケアの</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介助</a:t>
            </a:r>
          </a:p>
        </p:txBody>
      </p:sp>
      <p:sp>
        <p:nvSpPr>
          <p:cNvPr id="17" name="テキスト ボックス 16">
            <a:extLst>
              <a:ext uri="{FF2B5EF4-FFF2-40B4-BE49-F238E27FC236}">
                <a16:creationId xmlns:a16="http://schemas.microsoft.com/office/drawing/2014/main" id="{D4B48A14-80CF-6EF7-7A30-1D0B4D46BFF2}"/>
              </a:ext>
            </a:extLst>
          </p:cNvPr>
          <p:cNvSpPr txBox="1"/>
          <p:nvPr/>
        </p:nvSpPr>
        <p:spPr>
          <a:xfrm>
            <a:off x="4112167" y="5115404"/>
            <a:ext cx="3416320" cy="646331"/>
          </a:xfrm>
          <a:prstGeom prst="rect">
            <a:avLst/>
          </a:prstGeom>
          <a:noFill/>
        </p:spPr>
        <p:txBody>
          <a:bodyPr wrap="none" rtlCol="0">
            <a:spAutoFit/>
          </a:bodyPr>
          <a:lstStyle/>
          <a:p>
            <a:r>
              <a:rPr kumimoji="1" lang="ja-JP" altLang="en-US" dirty="0">
                <a:latin typeface="BIZ UDP明朝 Medium" panose="02020500000000000000" pitchFamily="18" charset="-128"/>
                <a:ea typeface="BIZ UDP明朝 Medium" panose="02020500000000000000" pitchFamily="18" charset="-128"/>
              </a:rPr>
              <a:t>↑入居者様のため、早朝の洗面、</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及び整容の準備作業</a:t>
            </a:r>
            <a:endParaRPr kumimoji="1" lang="en-US" altLang="ja-JP"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391591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94DF3-CA6F-8C2F-2BDD-47B3D7F17961}"/>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BA76AC3-A8CA-8E72-4615-6DEF149A896E}"/>
              </a:ext>
            </a:extLst>
          </p:cNvPr>
          <p:cNvSpPr txBox="1"/>
          <p:nvPr/>
        </p:nvSpPr>
        <p:spPr>
          <a:xfrm>
            <a:off x="1449705" y="260180"/>
            <a:ext cx="9292590" cy="584775"/>
          </a:xfrm>
          <a:prstGeom prst="rect">
            <a:avLst/>
          </a:prstGeom>
          <a:noFill/>
        </p:spPr>
        <p:txBody>
          <a:bodyPr wrap="square">
            <a:spAutoFit/>
          </a:bodyPr>
          <a:lstStyle/>
          <a:p>
            <a:pPr algn="ctr"/>
            <a:r>
              <a:rPr lang="ja-JP" altLang="en-US" sz="3200" dirty="0">
                <a:latin typeface="BIZ UDP明朝 Medium" panose="02020500000000000000" pitchFamily="18" charset="-128"/>
                <a:ea typeface="BIZ UDP明朝 Medium" panose="02020500000000000000" pitchFamily="18" charset="-128"/>
              </a:rPr>
              <a:t>「介護」特定技能の導入事例②</a:t>
            </a:r>
            <a:endParaRPr lang="ja-JP" altLang="en-US" sz="3200" dirty="0"/>
          </a:p>
        </p:txBody>
      </p:sp>
      <p:sp>
        <p:nvSpPr>
          <p:cNvPr id="7" name="テキスト ボックス 6">
            <a:extLst>
              <a:ext uri="{FF2B5EF4-FFF2-40B4-BE49-F238E27FC236}">
                <a16:creationId xmlns:a16="http://schemas.microsoft.com/office/drawing/2014/main" id="{2D04E039-504B-3D6A-8FEC-EF3BD4917AB3}"/>
              </a:ext>
            </a:extLst>
          </p:cNvPr>
          <p:cNvSpPr txBox="1"/>
          <p:nvPr/>
        </p:nvSpPr>
        <p:spPr>
          <a:xfrm>
            <a:off x="7910618" y="1096265"/>
            <a:ext cx="4429795" cy="769441"/>
          </a:xfrm>
          <a:prstGeom prst="rect">
            <a:avLst/>
          </a:prstGeom>
          <a:noFill/>
        </p:spPr>
        <p:txBody>
          <a:bodyPr wrap="square" rtlCol="0">
            <a:spAutoFit/>
          </a:bodyPr>
          <a:lstStyle/>
          <a:p>
            <a:r>
              <a:rPr kumimoji="1" lang="ja-JP" altLang="en-US" sz="2200" dirty="0">
                <a:latin typeface="BIZ UDP明朝 Medium" panose="02020500000000000000" pitchFamily="18" charset="-128"/>
                <a:ea typeface="BIZ UDP明朝 Medium" panose="02020500000000000000" pitchFamily="18" charset="-128"/>
              </a:rPr>
              <a:t>福岡市博多区の施設にて勤務中の</a:t>
            </a:r>
            <a:endParaRPr kumimoji="1" lang="en-US" altLang="ja-JP" sz="2200" dirty="0">
              <a:latin typeface="BIZ UDP明朝 Medium" panose="02020500000000000000" pitchFamily="18" charset="-128"/>
              <a:ea typeface="BIZ UDP明朝 Medium" panose="02020500000000000000" pitchFamily="18" charset="-128"/>
            </a:endParaRPr>
          </a:p>
          <a:p>
            <a:r>
              <a:rPr kumimoji="1" lang="ja-JP" altLang="en-US" sz="2200" u="sng" dirty="0">
                <a:latin typeface="BIZ UDP明朝 Medium" panose="02020500000000000000" pitchFamily="18" charset="-128"/>
                <a:ea typeface="BIZ UDP明朝 Medium" panose="02020500000000000000" pitchFamily="18" charset="-128"/>
              </a:rPr>
              <a:t>ミャンマー人</a:t>
            </a:r>
            <a:r>
              <a:rPr kumimoji="1" lang="ja-JP" altLang="en-US" sz="2200" dirty="0">
                <a:latin typeface="BIZ UDP明朝 Medium" panose="02020500000000000000" pitchFamily="18" charset="-128"/>
                <a:ea typeface="BIZ UDP明朝 Medium" panose="02020500000000000000" pitchFamily="18" charset="-128"/>
              </a:rPr>
              <a:t>　　　　　　　　　　　　　　　　　　　　　　　　　　</a:t>
            </a:r>
            <a:endParaRPr kumimoji="1" lang="en-US" altLang="ja-JP" sz="2200" dirty="0">
              <a:latin typeface="BIZ UDP明朝 Medium" panose="02020500000000000000" pitchFamily="18" charset="-128"/>
              <a:ea typeface="BIZ UDP明朝 Medium" panose="02020500000000000000" pitchFamily="18" charset="-128"/>
            </a:endParaRPr>
          </a:p>
        </p:txBody>
      </p:sp>
      <p:sp>
        <p:nvSpPr>
          <p:cNvPr id="16" name="テキスト ボックス 15">
            <a:extLst>
              <a:ext uri="{FF2B5EF4-FFF2-40B4-BE49-F238E27FC236}">
                <a16:creationId xmlns:a16="http://schemas.microsoft.com/office/drawing/2014/main" id="{FC5963E4-A463-1E32-6186-15D159595CE2}"/>
              </a:ext>
            </a:extLst>
          </p:cNvPr>
          <p:cNvSpPr txBox="1"/>
          <p:nvPr/>
        </p:nvSpPr>
        <p:spPr>
          <a:xfrm>
            <a:off x="388720" y="1480985"/>
            <a:ext cx="3399486" cy="369332"/>
          </a:xfrm>
          <a:prstGeom prst="rect">
            <a:avLst/>
          </a:prstGeom>
          <a:noFill/>
        </p:spPr>
        <p:txBody>
          <a:bodyPr wrap="square" rtlCol="0">
            <a:spAutoFit/>
          </a:bodyPr>
          <a:lstStyle/>
          <a:p>
            <a:r>
              <a:rPr kumimoji="1" lang="ja-JP" altLang="en-US" dirty="0">
                <a:latin typeface="BIZ UDP明朝 Medium" panose="02020500000000000000" pitchFamily="18" charset="-128"/>
                <a:ea typeface="BIZ UDP明朝 Medium" panose="02020500000000000000" pitchFamily="18" charset="-128"/>
              </a:rPr>
              <a:t>↓入居者様の食事介助</a:t>
            </a:r>
            <a:endParaRPr kumimoji="1" lang="en-US" altLang="ja-JP" dirty="0">
              <a:latin typeface="BIZ UDP明朝 Medium" panose="02020500000000000000" pitchFamily="18" charset="-128"/>
              <a:ea typeface="BIZ UDP明朝 Medium" panose="02020500000000000000" pitchFamily="18" charset="-128"/>
            </a:endParaRPr>
          </a:p>
        </p:txBody>
      </p:sp>
      <p:sp>
        <p:nvSpPr>
          <p:cNvPr id="17" name="テキスト ボックス 16">
            <a:extLst>
              <a:ext uri="{FF2B5EF4-FFF2-40B4-BE49-F238E27FC236}">
                <a16:creationId xmlns:a16="http://schemas.microsoft.com/office/drawing/2014/main" id="{99B596B7-287C-0EF2-FFCD-EFADE4552D0A}"/>
              </a:ext>
            </a:extLst>
          </p:cNvPr>
          <p:cNvSpPr txBox="1"/>
          <p:nvPr/>
        </p:nvSpPr>
        <p:spPr>
          <a:xfrm>
            <a:off x="4078898" y="5937653"/>
            <a:ext cx="3416320" cy="646331"/>
          </a:xfrm>
          <a:prstGeom prst="rect">
            <a:avLst/>
          </a:prstGeom>
          <a:noFill/>
        </p:spPr>
        <p:txBody>
          <a:bodyPr wrap="none" rtlCol="0">
            <a:spAutoFit/>
          </a:bodyPr>
          <a:lstStyle/>
          <a:p>
            <a:r>
              <a:rPr kumimoji="1" lang="ja-JP" altLang="en-US" dirty="0">
                <a:latin typeface="BIZ UDP明朝 Medium" panose="02020500000000000000" pitchFamily="18" charset="-128"/>
                <a:ea typeface="BIZ UDP明朝 Medium" panose="02020500000000000000" pitchFamily="18" charset="-128"/>
              </a:rPr>
              <a:t>↑入居者様のため、早朝の洗面、</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及び整容の準備作業</a:t>
            </a:r>
            <a:endParaRPr kumimoji="1" lang="en-US" altLang="ja-JP" dirty="0">
              <a:latin typeface="BIZ UDP明朝 Medium" panose="02020500000000000000" pitchFamily="18" charset="-128"/>
              <a:ea typeface="BIZ UDP明朝 Medium" panose="02020500000000000000" pitchFamily="18" charset="-128"/>
            </a:endParaRPr>
          </a:p>
        </p:txBody>
      </p:sp>
      <p:pic>
        <p:nvPicPr>
          <p:cNvPr id="3" name="図 2">
            <a:extLst>
              <a:ext uri="{FF2B5EF4-FFF2-40B4-BE49-F238E27FC236}">
                <a16:creationId xmlns:a16="http://schemas.microsoft.com/office/drawing/2014/main" id="{8B8EE849-6FF6-D4EC-21D7-7D897E9D2302}"/>
              </a:ext>
            </a:extLst>
          </p:cNvPr>
          <p:cNvPicPr>
            <a:picLocks noChangeAspect="1"/>
          </p:cNvPicPr>
          <p:nvPr/>
        </p:nvPicPr>
        <p:blipFill>
          <a:blip r:embed="rId3"/>
          <a:stretch>
            <a:fillRect/>
          </a:stretch>
        </p:blipFill>
        <p:spPr>
          <a:xfrm>
            <a:off x="280876" y="1865707"/>
            <a:ext cx="3615174" cy="4555094"/>
          </a:xfrm>
          <a:prstGeom prst="rect">
            <a:avLst/>
          </a:prstGeom>
        </p:spPr>
      </p:pic>
      <p:pic>
        <p:nvPicPr>
          <p:cNvPr id="8" name="図 7">
            <a:extLst>
              <a:ext uri="{FF2B5EF4-FFF2-40B4-BE49-F238E27FC236}">
                <a16:creationId xmlns:a16="http://schemas.microsoft.com/office/drawing/2014/main" id="{4C385FBD-CDDC-F2BF-68E2-F36C131F615F}"/>
              </a:ext>
            </a:extLst>
          </p:cNvPr>
          <p:cNvPicPr>
            <a:picLocks noChangeAspect="1"/>
          </p:cNvPicPr>
          <p:nvPr/>
        </p:nvPicPr>
        <p:blipFill>
          <a:blip r:embed="rId4"/>
          <a:stretch>
            <a:fillRect/>
          </a:stretch>
        </p:blipFill>
        <p:spPr>
          <a:xfrm>
            <a:off x="4196989" y="1289087"/>
            <a:ext cx="3615174" cy="4555093"/>
          </a:xfrm>
          <a:prstGeom prst="rect">
            <a:avLst/>
          </a:prstGeom>
        </p:spPr>
      </p:pic>
      <p:pic>
        <p:nvPicPr>
          <p:cNvPr id="10" name="図 9">
            <a:extLst>
              <a:ext uri="{FF2B5EF4-FFF2-40B4-BE49-F238E27FC236}">
                <a16:creationId xmlns:a16="http://schemas.microsoft.com/office/drawing/2014/main" id="{32B20723-F2A5-7C02-D9A8-85C1D6F7B4D7}"/>
              </a:ext>
            </a:extLst>
          </p:cNvPr>
          <p:cNvPicPr>
            <a:picLocks noChangeAspect="1"/>
          </p:cNvPicPr>
          <p:nvPr/>
        </p:nvPicPr>
        <p:blipFill>
          <a:blip r:embed="rId5"/>
          <a:stretch>
            <a:fillRect/>
          </a:stretch>
        </p:blipFill>
        <p:spPr>
          <a:xfrm>
            <a:off x="8113103" y="2145550"/>
            <a:ext cx="3615173" cy="4555093"/>
          </a:xfrm>
          <a:prstGeom prst="rect">
            <a:avLst/>
          </a:prstGeom>
        </p:spPr>
      </p:pic>
    </p:spTree>
    <p:extLst>
      <p:ext uri="{BB962C8B-B14F-4D97-AF65-F5344CB8AC3E}">
        <p14:creationId xmlns:p14="http://schemas.microsoft.com/office/powerpoint/2010/main" val="1607230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F17EFAE-7C2A-489C-9BB7-280B82AC71B9}"/>
              </a:ext>
            </a:extLst>
          </p:cNvPr>
          <p:cNvSpPr txBox="1"/>
          <p:nvPr/>
        </p:nvSpPr>
        <p:spPr>
          <a:xfrm>
            <a:off x="1505080" y="314443"/>
            <a:ext cx="9919252" cy="892552"/>
          </a:xfrm>
          <a:prstGeom prst="rect">
            <a:avLst/>
          </a:prstGeom>
          <a:noFill/>
        </p:spPr>
        <p:txBody>
          <a:bodyPr wrap="square" rtlCol="0">
            <a:spAutoFit/>
          </a:bodyPr>
          <a:lstStyle/>
          <a:p>
            <a:pPr algn="ctr"/>
            <a:r>
              <a:rPr lang="ja-JP" altLang="en-US" sz="2800" b="1" u="sng" dirty="0">
                <a:latin typeface="BIZ UDP明朝 Medium" panose="02020500000000000000" pitchFamily="18" charset="-128"/>
                <a:ea typeface="BIZ UDP明朝 Medium" panose="02020500000000000000" pitchFamily="18" charset="-128"/>
              </a:rPr>
              <a:t>必要経費・コストのご案内</a:t>
            </a:r>
            <a:endParaRPr lang="en-US" altLang="ja-JP" sz="2800" b="1" u="sng" dirty="0">
              <a:latin typeface="BIZ UDP明朝 Medium" panose="02020500000000000000" pitchFamily="18" charset="-128"/>
              <a:ea typeface="BIZ UDP明朝 Medium" panose="02020500000000000000" pitchFamily="18" charset="-128"/>
            </a:endParaRPr>
          </a:p>
          <a:p>
            <a:pPr algn="ctr"/>
            <a:r>
              <a:rPr lang="ja-JP" altLang="en-US" sz="2400" b="1" u="sng" dirty="0">
                <a:latin typeface="BIZ UDP明朝 Medium" panose="02020500000000000000" pitchFamily="18" charset="-128"/>
                <a:ea typeface="BIZ UDP明朝 Medium" panose="02020500000000000000" pitchFamily="18" charset="-128"/>
              </a:rPr>
              <a:t>（</a:t>
            </a:r>
            <a:r>
              <a:rPr lang="ja-JP" altLang="en-US" sz="2400" b="1"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国内から人材をお受入れの場合</a:t>
            </a:r>
            <a:r>
              <a:rPr lang="ja-JP" altLang="en-US" sz="2400" b="1" u="sng" dirty="0">
                <a:latin typeface="BIZ UDP明朝 Medium" panose="02020500000000000000" pitchFamily="18" charset="-128"/>
                <a:ea typeface="BIZ UDP明朝 Medium" panose="02020500000000000000" pitchFamily="18" charset="-128"/>
              </a:rPr>
              <a:t>）</a:t>
            </a:r>
            <a:endParaRPr lang="en-US" altLang="ja-JP" sz="2400" b="1" u="sng" dirty="0">
              <a:latin typeface="BIZ UDP明朝 Medium" panose="02020500000000000000" pitchFamily="18" charset="-128"/>
              <a:ea typeface="BIZ UDP明朝 Medium" panose="02020500000000000000" pitchFamily="18" charset="-128"/>
            </a:endParaRPr>
          </a:p>
        </p:txBody>
      </p:sp>
      <p:graphicFrame>
        <p:nvGraphicFramePr>
          <p:cNvPr id="2" name="表 2">
            <a:extLst>
              <a:ext uri="{FF2B5EF4-FFF2-40B4-BE49-F238E27FC236}">
                <a16:creationId xmlns:a16="http://schemas.microsoft.com/office/drawing/2014/main" id="{F618AE69-1BAD-4EC2-98BF-78B863DDDD3B}"/>
              </a:ext>
            </a:extLst>
          </p:cNvPr>
          <p:cNvGraphicFramePr>
            <a:graphicFrameLocks noGrp="1"/>
          </p:cNvGraphicFramePr>
          <p:nvPr>
            <p:extLst>
              <p:ext uri="{D42A27DB-BD31-4B8C-83A1-F6EECF244321}">
                <p14:modId xmlns:p14="http://schemas.microsoft.com/office/powerpoint/2010/main" val="957503139"/>
              </p:ext>
            </p:extLst>
          </p:nvPr>
        </p:nvGraphicFramePr>
        <p:xfrm>
          <a:off x="1361892" y="1297381"/>
          <a:ext cx="10296708" cy="4931283"/>
        </p:xfrm>
        <a:graphic>
          <a:graphicData uri="http://schemas.openxmlformats.org/drawingml/2006/table">
            <a:tbl>
              <a:tblPr firstRow="1" bandRow="1">
                <a:tableStyleId>{93296810-A885-4BE3-A3E7-6D5BEEA58F35}</a:tableStyleId>
              </a:tblPr>
              <a:tblGrid>
                <a:gridCol w="2438252">
                  <a:extLst>
                    <a:ext uri="{9D8B030D-6E8A-4147-A177-3AD203B41FA5}">
                      <a16:colId xmlns:a16="http://schemas.microsoft.com/office/drawing/2014/main" val="4122071274"/>
                    </a:ext>
                  </a:extLst>
                </a:gridCol>
                <a:gridCol w="4657680">
                  <a:extLst>
                    <a:ext uri="{9D8B030D-6E8A-4147-A177-3AD203B41FA5}">
                      <a16:colId xmlns:a16="http://schemas.microsoft.com/office/drawing/2014/main" val="2704811967"/>
                    </a:ext>
                  </a:extLst>
                </a:gridCol>
                <a:gridCol w="3200776">
                  <a:extLst>
                    <a:ext uri="{9D8B030D-6E8A-4147-A177-3AD203B41FA5}">
                      <a16:colId xmlns:a16="http://schemas.microsoft.com/office/drawing/2014/main" val="475831260"/>
                    </a:ext>
                  </a:extLst>
                </a:gridCol>
              </a:tblGrid>
              <a:tr h="382237">
                <a:tc>
                  <a:txBody>
                    <a:bodyPr/>
                    <a:lstStyle/>
                    <a:p>
                      <a:pPr algn="ctr"/>
                      <a:r>
                        <a:rPr kumimoji="1" lang="ja-JP" altLang="en-US" sz="1800" dirty="0">
                          <a:latin typeface="BIZ UDP明朝 Medium" panose="02020500000000000000" pitchFamily="18" charset="-128"/>
                          <a:ea typeface="BIZ UDP明朝 Medium" panose="02020500000000000000" pitchFamily="18" charset="-128"/>
                        </a:rPr>
                        <a:t>項目</a:t>
                      </a:r>
                    </a:p>
                  </a:txBody>
                  <a:tcPr marL="65314" marR="65314" marT="32657" marB="32657" anchor="ctr"/>
                </a:tc>
                <a:tc>
                  <a:txBody>
                    <a:bodyPr/>
                    <a:lstStyle/>
                    <a:p>
                      <a:pPr algn="ctr"/>
                      <a:r>
                        <a:rPr kumimoji="1" lang="ja-JP" altLang="en-US" sz="1800" dirty="0">
                          <a:latin typeface="BIZ UDP明朝 Medium" panose="02020500000000000000" pitchFamily="18" charset="-128"/>
                          <a:ea typeface="BIZ UDP明朝 Medium" panose="02020500000000000000" pitchFamily="18" charset="-128"/>
                        </a:rPr>
                        <a:t>内容</a:t>
                      </a:r>
                    </a:p>
                  </a:txBody>
                  <a:tcPr marL="65314" marR="65314" marT="32657" marB="32657" anchor="ctr"/>
                </a:tc>
                <a:tc>
                  <a:txBody>
                    <a:bodyPr/>
                    <a:lstStyle/>
                    <a:p>
                      <a:pPr algn="ctr"/>
                      <a:r>
                        <a:rPr kumimoji="1" lang="ja-JP" altLang="en-US" sz="1800" dirty="0">
                          <a:latin typeface="BIZ UDP明朝 Medium" panose="02020500000000000000" pitchFamily="18" charset="-128"/>
                          <a:ea typeface="BIZ UDP明朝 Medium" panose="02020500000000000000" pitchFamily="18" charset="-128"/>
                        </a:rPr>
                        <a:t>費用概算</a:t>
                      </a:r>
                    </a:p>
                  </a:txBody>
                  <a:tcPr marL="65314" marR="65314" marT="32657" marB="32657" anchor="ctr"/>
                </a:tc>
                <a:extLst>
                  <a:ext uri="{0D108BD9-81ED-4DB2-BD59-A6C34878D82A}">
                    <a16:rowId xmlns:a16="http://schemas.microsoft.com/office/drawing/2014/main" val="1091512519"/>
                  </a:ext>
                </a:extLst>
              </a:tr>
              <a:tr h="1764685">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初期費用</a:t>
                      </a:r>
                      <a:endParaRPr kumimoji="1" lang="en-US" altLang="ja-JP" sz="2000" b="1" dirty="0">
                        <a:latin typeface="BIZ UDP明朝 Medium" panose="02020500000000000000" pitchFamily="18" charset="-128"/>
                        <a:ea typeface="BIZ UDP明朝 Medium" panose="02020500000000000000" pitchFamily="18" charset="-128"/>
                      </a:endParaRPr>
                    </a:p>
                  </a:txBody>
                  <a:tcPr marL="65314" marR="65314" marT="32657" marB="32657" anchor="ctr"/>
                </a:tc>
                <a:tc>
                  <a:txBody>
                    <a:bodyPr/>
                    <a:lstStyle/>
                    <a:p>
                      <a:pPr algn="ctr"/>
                      <a:r>
                        <a:rPr kumimoji="1" lang="ja-JP" altLang="en-US" sz="1500" dirty="0">
                          <a:latin typeface="BIZ UDP明朝 Medium" panose="02020500000000000000" pitchFamily="18" charset="-128"/>
                          <a:ea typeface="BIZ UDP明朝 Medium" panose="02020500000000000000" pitchFamily="18" charset="-128"/>
                        </a:rPr>
                        <a:t>人材確保・選定に係る費用（</a:t>
                      </a:r>
                      <a:r>
                        <a:rPr kumimoji="1" lang="ja-JP" altLang="en-US" sz="1500" u="sng" dirty="0">
                          <a:latin typeface="BIZ UDP明朝 Medium" panose="02020500000000000000" pitchFamily="18" charset="-128"/>
                          <a:ea typeface="BIZ UDP明朝 Medium" panose="02020500000000000000" pitchFamily="18" charset="-128"/>
                        </a:rPr>
                        <a:t>採用決定後にお支払い</a:t>
                      </a:r>
                      <a:r>
                        <a:rPr kumimoji="1" lang="ja-JP" altLang="en-US" sz="1500" dirty="0">
                          <a:latin typeface="BIZ UDP明朝 Medium" panose="02020500000000000000" pitchFamily="18" charset="-128"/>
                          <a:ea typeface="BIZ UDP明朝 Medium" panose="02020500000000000000" pitchFamily="18" charset="-128"/>
                        </a:rPr>
                        <a:t>）</a:t>
                      </a:r>
                      <a:endParaRPr kumimoji="1" lang="en-US" altLang="ja-JP" sz="1500" dirty="0">
                        <a:latin typeface="BIZ UDP明朝 Medium" panose="02020500000000000000" pitchFamily="18" charset="-128"/>
                        <a:ea typeface="BIZ UDP明朝 Medium" panose="02020500000000000000" pitchFamily="18" charset="-128"/>
                      </a:endParaRPr>
                    </a:p>
                    <a:p>
                      <a:pPr algn="ctr"/>
                      <a:r>
                        <a:rPr kumimoji="1" lang="ja-JP" altLang="en-US" sz="1500" dirty="0">
                          <a:latin typeface="BIZ UDP明朝 Medium" panose="02020500000000000000" pitchFamily="18" charset="-128"/>
                          <a:ea typeface="BIZ UDP明朝 Medium" panose="02020500000000000000" pitchFamily="18" charset="-128"/>
                        </a:rPr>
                        <a:t>支援計画策定・申請手続費用など入管書類</a:t>
                      </a:r>
                      <a:endParaRPr kumimoji="1" lang="en-US" altLang="ja-JP" sz="1500" u="none" dirty="0">
                        <a:latin typeface="BIZ UDP明朝 Medium" panose="02020500000000000000" pitchFamily="18" charset="-128"/>
                        <a:ea typeface="BIZ UDP明朝 Medium" panose="02020500000000000000" pitchFamily="18" charset="-128"/>
                      </a:endParaRPr>
                    </a:p>
                    <a:p>
                      <a:pPr algn="ctr"/>
                      <a:r>
                        <a:rPr kumimoji="1" lang="ja-JP" altLang="en-US" sz="1500" dirty="0">
                          <a:latin typeface="BIZ UDP明朝 Medium" panose="02020500000000000000" pitchFamily="18" charset="-128"/>
                          <a:ea typeface="BIZ UDP明朝 Medium" panose="02020500000000000000" pitchFamily="18" charset="-128"/>
                        </a:rPr>
                        <a:t>事前ガイダンス</a:t>
                      </a:r>
                      <a:r>
                        <a:rPr kumimoji="1" lang="en-US" altLang="ja-JP" sz="1500" dirty="0">
                          <a:latin typeface="BIZ UDP明朝 Medium" panose="02020500000000000000" pitchFamily="18" charset="-128"/>
                          <a:ea typeface="BIZ UDP明朝 Medium" panose="02020500000000000000" pitchFamily="18" charset="-128"/>
                        </a:rPr>
                        <a:t>/</a:t>
                      </a:r>
                      <a:r>
                        <a:rPr kumimoji="1" lang="ja-JP" altLang="en-US" sz="1500" dirty="0">
                          <a:latin typeface="BIZ UDP明朝 Medium" panose="02020500000000000000" pitchFamily="18" charset="-128"/>
                          <a:ea typeface="BIZ UDP明朝 Medium" panose="02020500000000000000" pitchFamily="18" charset="-128"/>
                        </a:rPr>
                        <a:t>オリエンテーション費用</a:t>
                      </a:r>
                      <a:endParaRPr kumimoji="1" lang="en-US" altLang="ja-JP" sz="1500" dirty="0">
                        <a:latin typeface="BIZ UDP明朝 Medium" panose="02020500000000000000" pitchFamily="18" charset="-128"/>
                        <a:ea typeface="BIZ UDP明朝 Medium" panose="02020500000000000000" pitchFamily="18" charset="-128"/>
                      </a:endParaRPr>
                    </a:p>
                    <a:p>
                      <a:pPr algn="ctr"/>
                      <a:r>
                        <a:rPr kumimoji="1" lang="ja-JP" altLang="en-US" sz="1500" u="none" dirty="0">
                          <a:latin typeface="BIZ UDP明朝 Medium" panose="02020500000000000000" pitchFamily="18" charset="-128"/>
                          <a:ea typeface="BIZ UDP明朝 Medium" panose="02020500000000000000" pitchFamily="18" charset="-128"/>
                        </a:rPr>
                        <a:t>健康診断・総合保険加入等の費用</a:t>
                      </a:r>
                      <a:r>
                        <a:rPr kumimoji="1" lang="ja-JP" altLang="en-US" sz="1500" dirty="0">
                          <a:latin typeface="BIZ UDP明朝 Medium" panose="02020500000000000000" pitchFamily="18" charset="-128"/>
                          <a:ea typeface="BIZ UDP明朝 Medium" panose="02020500000000000000" pitchFamily="18" charset="-128"/>
                        </a:rPr>
                        <a:t>　</a:t>
                      </a:r>
                      <a:endParaRPr kumimoji="1" lang="en-US" altLang="ja-JP" sz="1500" dirty="0">
                        <a:latin typeface="BIZ UDP明朝 Medium" panose="02020500000000000000" pitchFamily="18" charset="-128"/>
                        <a:ea typeface="BIZ UDP明朝 Medium" panose="02020500000000000000" pitchFamily="18" charset="-128"/>
                      </a:endParaRPr>
                    </a:p>
                    <a:p>
                      <a:pPr algn="ctr"/>
                      <a:r>
                        <a:rPr kumimoji="1" lang="ja-JP" altLang="en-US" sz="1500" dirty="0">
                          <a:latin typeface="BIZ UDP明朝 Medium" panose="02020500000000000000" pitchFamily="18" charset="-128"/>
                          <a:ea typeface="BIZ UDP明朝 Medium" panose="02020500000000000000" pitchFamily="18" charset="-128"/>
                        </a:rPr>
                        <a:t>配属支援・交通費等</a:t>
                      </a:r>
                      <a:endParaRPr kumimoji="1" lang="en-US" altLang="ja-JP" sz="1500" dirty="0">
                        <a:latin typeface="BIZ UDP明朝 Medium" panose="02020500000000000000" pitchFamily="18" charset="-128"/>
                        <a:ea typeface="BIZ UDP明朝 Medium" panose="02020500000000000000" pitchFamily="18" charset="-128"/>
                      </a:endParaRPr>
                    </a:p>
                    <a:p>
                      <a:pPr algn="ctr"/>
                      <a:r>
                        <a:rPr kumimoji="1" lang="en-US" altLang="ja-JP" sz="1500" dirty="0">
                          <a:solidFill>
                            <a:srgbClr val="FF0000"/>
                          </a:solidFill>
                          <a:latin typeface="BIZ UDP明朝 Medium" panose="02020500000000000000" pitchFamily="18" charset="-128"/>
                          <a:ea typeface="BIZ UDP明朝 Medium" panose="02020500000000000000" pitchFamily="18" charset="-128"/>
                        </a:rPr>
                        <a:t>※</a:t>
                      </a:r>
                      <a:r>
                        <a:rPr kumimoji="1" lang="ja-JP" altLang="en-US" sz="1500" dirty="0">
                          <a:solidFill>
                            <a:srgbClr val="FF0000"/>
                          </a:solidFill>
                          <a:latin typeface="BIZ UDP明朝 Medium" panose="02020500000000000000" pitchFamily="18" charset="-128"/>
                          <a:ea typeface="BIZ UDP明朝 Medium" panose="02020500000000000000" pitchFamily="18" charset="-128"/>
                        </a:rPr>
                        <a:t>内訳の詳細は別途御見積書を作成致します</a:t>
                      </a:r>
                      <a:endParaRPr kumimoji="1" lang="en-US" altLang="ja-JP" sz="1500" dirty="0">
                        <a:solidFill>
                          <a:srgbClr val="FF0000"/>
                        </a:solidFill>
                        <a:latin typeface="BIZ UDP明朝 Medium" panose="02020500000000000000" pitchFamily="18" charset="-128"/>
                        <a:ea typeface="BIZ UDP明朝 Medium" panose="02020500000000000000" pitchFamily="18" charset="-128"/>
                      </a:endParaRPr>
                    </a:p>
                  </a:txBody>
                  <a:tcPr marL="65314" marR="65314" marT="32657" marB="32657" anchor="ctr"/>
                </a:tc>
                <a:tc>
                  <a:txBody>
                    <a:bodyPr/>
                    <a:lstStyle/>
                    <a:p>
                      <a:pPr algn="ctr"/>
                      <a:r>
                        <a:rPr kumimoji="1" lang="ja-JP" altLang="en-US" sz="2000" b="1" dirty="0">
                          <a:solidFill>
                            <a:schemeClr val="tx1"/>
                          </a:solidFill>
                          <a:latin typeface="BIZ UDP明朝 Medium" panose="02020500000000000000" pitchFamily="18" charset="-128"/>
                          <a:ea typeface="BIZ UDP明朝 Medium" panose="02020500000000000000" pitchFamily="18" charset="-128"/>
                        </a:rPr>
                        <a:t>約２０</a:t>
                      </a:r>
                      <a:r>
                        <a:rPr kumimoji="1" lang="en-US" altLang="ja-JP" sz="2000" b="1" dirty="0">
                          <a:solidFill>
                            <a:schemeClr val="tx1"/>
                          </a:solidFill>
                          <a:latin typeface="BIZ UDP明朝 Medium" panose="02020500000000000000" pitchFamily="18" charset="-128"/>
                          <a:ea typeface="BIZ UDP明朝 Medium" panose="02020500000000000000" pitchFamily="18" charset="-128"/>
                        </a:rPr>
                        <a:t>0,</a:t>
                      </a:r>
                      <a:r>
                        <a:rPr kumimoji="1" lang="ja-JP" altLang="en-US" sz="2000" b="1" dirty="0">
                          <a:solidFill>
                            <a:schemeClr val="tx1"/>
                          </a:solidFill>
                          <a:latin typeface="BIZ UDP明朝 Medium" panose="02020500000000000000" pitchFamily="18" charset="-128"/>
                          <a:ea typeface="BIZ UDP明朝 Medium" panose="02020500000000000000" pitchFamily="18" charset="-128"/>
                        </a:rPr>
                        <a:t>８２０円～</a:t>
                      </a:r>
                      <a:endParaRPr kumimoji="1" lang="en-US" altLang="ja-JP" sz="2000" b="1" dirty="0">
                        <a:solidFill>
                          <a:schemeClr val="tx1"/>
                        </a:solidFill>
                        <a:latin typeface="BIZ UDP明朝 Medium" panose="02020500000000000000" pitchFamily="18" charset="-128"/>
                        <a:ea typeface="BIZ UDP明朝 Medium" panose="02020500000000000000" pitchFamily="18" charset="-128"/>
                      </a:endParaRPr>
                    </a:p>
                    <a:p>
                      <a:pPr marL="0" marR="0" lvl="0" indent="0" algn="ctr" defTabSz="457213" rtl="0" eaLnBrk="1" fontAlgn="auto" latinLnBrk="0" hangingPunct="1">
                        <a:lnSpc>
                          <a:spcPct val="100000"/>
                        </a:lnSpc>
                        <a:spcBef>
                          <a:spcPts val="0"/>
                        </a:spcBef>
                        <a:spcAft>
                          <a:spcPts val="0"/>
                        </a:spcAft>
                        <a:buClrTx/>
                        <a:buSzTx/>
                        <a:buFontTx/>
                        <a:buNone/>
                        <a:tabLst/>
                        <a:defRPr/>
                      </a:pPr>
                      <a:r>
                        <a:rPr kumimoji="1" lang="ja-JP" altLang="en-US" sz="1600" b="1" dirty="0">
                          <a:latin typeface="BIZ UDP明朝 Medium" panose="02020500000000000000" pitchFamily="18" charset="-128"/>
                          <a:ea typeface="BIZ UDP明朝 Medium" panose="02020500000000000000" pitchFamily="18" charset="-128"/>
                        </a:rPr>
                        <a:t>（ミャンマーの場合：</a:t>
                      </a:r>
                      <a:r>
                        <a:rPr kumimoji="1" lang="en-US" altLang="ja-JP" sz="1600" b="1" dirty="0">
                          <a:latin typeface="BIZ UDP明朝 Medium" panose="02020500000000000000" pitchFamily="18" charset="-128"/>
                          <a:ea typeface="BIZ UDP明朝 Medium" panose="02020500000000000000" pitchFamily="18" charset="-128"/>
                        </a:rPr>
                        <a:t>1</a:t>
                      </a:r>
                      <a:r>
                        <a:rPr kumimoji="1" lang="ja-JP" altLang="en-US" sz="1600" b="1" dirty="0">
                          <a:latin typeface="BIZ UDP明朝 Medium" panose="02020500000000000000" pitchFamily="18" charset="-128"/>
                          <a:ea typeface="BIZ UDP明朝 Medium" panose="02020500000000000000" pitchFamily="18" charset="-128"/>
                        </a:rPr>
                        <a:t>名につき）</a:t>
                      </a:r>
                      <a:endParaRPr kumimoji="1" lang="en-US" altLang="ja-JP" sz="1600" b="1" dirty="0">
                        <a:latin typeface="BIZ UDP明朝 Medium" panose="02020500000000000000" pitchFamily="18" charset="-128"/>
                        <a:ea typeface="BIZ UDP明朝 Medium" panose="02020500000000000000" pitchFamily="18" charset="-128"/>
                      </a:endParaRPr>
                    </a:p>
                    <a:p>
                      <a:pPr marL="0" marR="0" lvl="0" indent="0" algn="ctr" defTabSz="457213" rtl="0" eaLnBrk="1" fontAlgn="auto" latinLnBrk="0" hangingPunct="1">
                        <a:lnSpc>
                          <a:spcPct val="100000"/>
                        </a:lnSpc>
                        <a:spcBef>
                          <a:spcPts val="0"/>
                        </a:spcBef>
                        <a:spcAft>
                          <a:spcPts val="0"/>
                        </a:spcAft>
                        <a:buClrTx/>
                        <a:buSzTx/>
                        <a:buFontTx/>
                        <a:buNone/>
                        <a:tabLst/>
                        <a:defRPr/>
                      </a:pPr>
                      <a:r>
                        <a:rPr kumimoji="1" lang="en-US" altLang="ja-JP" sz="1400" b="1" dirty="0">
                          <a:latin typeface="BIZ UDP明朝 Medium" panose="02020500000000000000" pitchFamily="18" charset="-128"/>
                          <a:ea typeface="BIZ UDP明朝 Medium" panose="02020500000000000000" pitchFamily="18" charset="-128"/>
                        </a:rPr>
                        <a:t>※</a:t>
                      </a:r>
                      <a:r>
                        <a:rPr kumimoji="1" lang="ja-JP" altLang="en-US" sz="1400" b="1" dirty="0">
                          <a:latin typeface="BIZ UDP明朝 Medium" panose="02020500000000000000" pitchFamily="18" charset="-128"/>
                          <a:ea typeface="BIZ UDP明朝 Medium" panose="02020500000000000000" pitchFamily="18" charset="-128"/>
                        </a:rPr>
                        <a:t>お受入れ国により初期費用が</a:t>
                      </a:r>
                      <a:endParaRPr kumimoji="1" lang="en-US" altLang="ja-JP" sz="1400" b="1" dirty="0">
                        <a:latin typeface="BIZ UDP明朝 Medium" panose="02020500000000000000" pitchFamily="18" charset="-128"/>
                        <a:ea typeface="BIZ UDP明朝 Medium" panose="02020500000000000000" pitchFamily="18" charset="-128"/>
                      </a:endParaRPr>
                    </a:p>
                    <a:p>
                      <a:pPr marL="0" marR="0" lvl="0" indent="0" algn="ctr" defTabSz="457213" rtl="0" eaLnBrk="1" fontAlgn="auto" latinLnBrk="0" hangingPunct="1">
                        <a:lnSpc>
                          <a:spcPct val="100000"/>
                        </a:lnSpc>
                        <a:spcBef>
                          <a:spcPts val="0"/>
                        </a:spcBef>
                        <a:spcAft>
                          <a:spcPts val="0"/>
                        </a:spcAft>
                        <a:buClrTx/>
                        <a:buSzTx/>
                        <a:buFontTx/>
                        <a:buNone/>
                        <a:tabLst/>
                        <a:defRPr/>
                      </a:pPr>
                      <a:r>
                        <a:rPr kumimoji="1" lang="ja-JP" altLang="en-US" sz="1400" b="1" dirty="0">
                          <a:latin typeface="BIZ UDP明朝 Medium" panose="02020500000000000000" pitchFamily="18" charset="-128"/>
                          <a:ea typeface="BIZ UDP明朝 Medium" panose="02020500000000000000" pitchFamily="18" charset="-128"/>
                        </a:rPr>
                        <a:t>変わりますので、御見積書にて</a:t>
                      </a:r>
                      <a:endParaRPr kumimoji="1" lang="en-US" altLang="ja-JP" sz="1400" b="1" dirty="0">
                        <a:latin typeface="BIZ UDP明朝 Medium" panose="02020500000000000000" pitchFamily="18" charset="-128"/>
                        <a:ea typeface="BIZ UDP明朝 Medium" panose="02020500000000000000" pitchFamily="18" charset="-128"/>
                      </a:endParaRPr>
                    </a:p>
                    <a:p>
                      <a:pPr marL="0" marR="0" lvl="0" indent="0" algn="ctr" defTabSz="457213" rtl="0" eaLnBrk="1" fontAlgn="auto" latinLnBrk="0" hangingPunct="1">
                        <a:lnSpc>
                          <a:spcPct val="100000"/>
                        </a:lnSpc>
                        <a:spcBef>
                          <a:spcPts val="0"/>
                        </a:spcBef>
                        <a:spcAft>
                          <a:spcPts val="0"/>
                        </a:spcAft>
                        <a:buClrTx/>
                        <a:buSzTx/>
                        <a:buFontTx/>
                        <a:buNone/>
                        <a:tabLst/>
                        <a:defRPr/>
                      </a:pPr>
                      <a:r>
                        <a:rPr kumimoji="1" lang="ja-JP" altLang="en-US" sz="1400" b="1" dirty="0">
                          <a:latin typeface="BIZ UDP明朝 Medium" panose="02020500000000000000" pitchFamily="18" charset="-128"/>
                          <a:ea typeface="BIZ UDP明朝 Medium" panose="02020500000000000000" pitchFamily="18" charset="-128"/>
                        </a:rPr>
                        <a:t>ご案内致します。</a:t>
                      </a:r>
                      <a:endParaRPr kumimoji="1" lang="en-US" altLang="ja-JP" sz="1400" b="1" dirty="0">
                        <a:latin typeface="BIZ UDP明朝 Medium" panose="02020500000000000000" pitchFamily="18" charset="-128"/>
                        <a:ea typeface="BIZ UDP明朝 Medium" panose="02020500000000000000" pitchFamily="18" charset="-128"/>
                      </a:endParaRPr>
                    </a:p>
                  </a:txBody>
                  <a:tcPr marL="65314" marR="65314" marT="32657" marB="32657" anchor="ctr"/>
                </a:tc>
                <a:extLst>
                  <a:ext uri="{0D108BD9-81ED-4DB2-BD59-A6C34878D82A}">
                    <a16:rowId xmlns:a16="http://schemas.microsoft.com/office/drawing/2014/main" val="2888375121"/>
                  </a:ext>
                </a:extLst>
              </a:tr>
              <a:tr h="1434677">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毎月費用</a:t>
                      </a:r>
                      <a:endParaRPr kumimoji="1" lang="en-US" altLang="ja-JP" sz="2000" b="1" dirty="0">
                        <a:latin typeface="BIZ UDP明朝 Medium" panose="02020500000000000000" pitchFamily="18" charset="-128"/>
                        <a:ea typeface="BIZ UDP明朝 Medium" panose="02020500000000000000" pitchFamily="18" charset="-128"/>
                      </a:endParaRPr>
                    </a:p>
                  </a:txBody>
                  <a:tcPr marL="65314" marR="65314" marT="32657" marB="32657" anchor="ctr"/>
                </a:tc>
                <a:tc>
                  <a:txBody>
                    <a:bodyPr/>
                    <a:lstStyle/>
                    <a:p>
                      <a:pPr algn="ctr"/>
                      <a:r>
                        <a:rPr kumimoji="1" lang="ja-JP" altLang="en-US" sz="1600" dirty="0">
                          <a:latin typeface="BIZ UDP明朝 Medium" panose="02020500000000000000" pitchFamily="18" charset="-128"/>
                          <a:ea typeface="BIZ UDP明朝 Medium" panose="02020500000000000000" pitchFamily="18" charset="-128"/>
                        </a:rPr>
                        <a:t>支援業務委託費</a:t>
                      </a:r>
                      <a:endParaRPr kumimoji="1" lang="en-US" altLang="ja-JP" sz="1600" dirty="0">
                        <a:latin typeface="BIZ UDP明朝 Medium" panose="02020500000000000000" pitchFamily="18" charset="-128"/>
                        <a:ea typeface="BIZ UDP明朝 Medium" panose="02020500000000000000" pitchFamily="18" charset="-128"/>
                      </a:endParaRPr>
                    </a:p>
                    <a:p>
                      <a:pPr algn="ct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生活支援、定期面談訪問、緊急対応等</a:t>
                      </a:r>
                      <a:r>
                        <a:rPr kumimoji="1" lang="en-US" altLang="ja-JP" sz="1600" dirty="0">
                          <a:latin typeface="BIZ UDP明朝 Medium" panose="02020500000000000000" pitchFamily="18" charset="-128"/>
                          <a:ea typeface="BIZ UDP明朝 Medium" panose="02020500000000000000" pitchFamily="18" charset="-128"/>
                        </a:rPr>
                        <a:t>)</a:t>
                      </a:r>
                    </a:p>
                    <a:p>
                      <a:pPr algn="ctr"/>
                      <a:r>
                        <a:rPr kumimoji="1" lang="ja-JP" altLang="en-US" sz="1600" dirty="0">
                          <a:latin typeface="BIZ UDP明朝 Medium" panose="02020500000000000000" pitchFamily="18" charset="-128"/>
                          <a:ea typeface="BIZ UDP明朝 Medium" panose="02020500000000000000" pitchFamily="18" charset="-128"/>
                        </a:rPr>
                        <a:t>各種行政対応</a:t>
                      </a:r>
                      <a:endParaRPr kumimoji="1" lang="en-US" altLang="ja-JP" sz="1600" dirty="0">
                        <a:latin typeface="BIZ UDP明朝 Medium" panose="02020500000000000000" pitchFamily="18" charset="-128"/>
                        <a:ea typeface="BIZ UDP明朝 Medium" panose="02020500000000000000" pitchFamily="18" charset="-128"/>
                      </a:endParaRPr>
                    </a:p>
                    <a:p>
                      <a:pPr algn="ctr"/>
                      <a:r>
                        <a:rPr kumimoji="1" lang="ja-JP" altLang="en-US" sz="1600" dirty="0">
                          <a:latin typeface="BIZ UDP明朝 Medium" panose="02020500000000000000" pitchFamily="18" charset="-128"/>
                          <a:ea typeface="BIZ UDP明朝 Medium" panose="02020500000000000000" pitchFamily="18" charset="-128"/>
                        </a:rPr>
                        <a:t>入管提出資料、及び定期報告書作成</a:t>
                      </a:r>
                      <a:endParaRPr kumimoji="1" lang="en-US" altLang="ja-JP" sz="1600" dirty="0">
                        <a:latin typeface="BIZ UDP明朝 Medium" panose="02020500000000000000" pitchFamily="18" charset="-128"/>
                        <a:ea typeface="BIZ UDP明朝 Medium" panose="02020500000000000000" pitchFamily="18" charset="-128"/>
                      </a:endParaRPr>
                    </a:p>
                    <a:p>
                      <a:pPr algn="ctr"/>
                      <a:r>
                        <a:rPr kumimoji="1" lang="ja-JP" altLang="en-US" sz="1600" dirty="0">
                          <a:latin typeface="BIZ UDP明朝 Medium" panose="02020500000000000000" pitchFamily="18" charset="-128"/>
                          <a:ea typeface="BIZ UDP明朝 Medium" panose="02020500000000000000" pitchFamily="18" charset="-128"/>
                        </a:rPr>
                        <a:t>在留資格更新手続費用</a:t>
                      </a:r>
                      <a:endParaRPr kumimoji="1" lang="en-US" altLang="ja-JP" sz="1600" dirty="0">
                        <a:latin typeface="BIZ UDP明朝 Medium" panose="02020500000000000000" pitchFamily="18" charset="-128"/>
                        <a:ea typeface="BIZ UDP明朝 Medium" panose="02020500000000000000" pitchFamily="18" charset="-128"/>
                      </a:endParaRPr>
                    </a:p>
                    <a:p>
                      <a:pPr algn="ctr"/>
                      <a:r>
                        <a:rPr kumimoji="1" lang="ja-JP" altLang="en-US" sz="1600" dirty="0">
                          <a:latin typeface="BIZ UDP明朝 Medium" panose="02020500000000000000" pitchFamily="18" charset="-128"/>
                          <a:ea typeface="BIZ UDP明朝 Medium" panose="02020500000000000000" pitchFamily="18" charset="-128"/>
                        </a:rPr>
                        <a:t>日本語教育</a:t>
                      </a:r>
                      <a:endParaRPr kumimoji="1" lang="en-US" altLang="ja-JP" sz="1400" dirty="0">
                        <a:latin typeface="BIZ UDP明朝 Medium" panose="02020500000000000000" pitchFamily="18" charset="-128"/>
                        <a:ea typeface="BIZ UDP明朝 Medium" panose="02020500000000000000" pitchFamily="18" charset="-128"/>
                      </a:endParaRPr>
                    </a:p>
                  </a:txBody>
                  <a:tcPr marL="65314" marR="65314" marT="32657" marB="32657" anchor="ctr"/>
                </a:tc>
                <a:tc>
                  <a:txBody>
                    <a:bodyPr/>
                    <a:lstStyle/>
                    <a:p>
                      <a:pPr algn="ctr"/>
                      <a:r>
                        <a:rPr kumimoji="1" lang="ja-JP" altLang="en-US" sz="1700" b="1" dirty="0">
                          <a:latin typeface="BIZ UDP明朝 Medium" panose="02020500000000000000" pitchFamily="18" charset="-128"/>
                          <a:ea typeface="BIZ UDP明朝 Medium" panose="02020500000000000000" pitchFamily="18" charset="-128"/>
                        </a:rPr>
                        <a:t>（日本語能力</a:t>
                      </a:r>
                      <a:r>
                        <a:rPr kumimoji="1" lang="en-US" altLang="ja-JP" sz="1700" b="1" dirty="0">
                          <a:latin typeface="BIZ UDP明朝 Medium" panose="02020500000000000000" pitchFamily="18" charset="-128"/>
                          <a:ea typeface="BIZ UDP明朝 Medium" panose="02020500000000000000" pitchFamily="18" charset="-128"/>
                        </a:rPr>
                        <a:t>N</a:t>
                      </a:r>
                      <a:r>
                        <a:rPr kumimoji="1" lang="ja-JP" altLang="en-US" sz="1700" b="1" dirty="0">
                          <a:latin typeface="BIZ UDP明朝 Medium" panose="02020500000000000000" pitchFamily="18" charset="-128"/>
                          <a:ea typeface="BIZ UDP明朝 Medium" panose="02020500000000000000" pitchFamily="18" charset="-128"/>
                        </a:rPr>
                        <a:t>４以上）</a:t>
                      </a:r>
                      <a:endParaRPr kumimoji="1" lang="en-US" altLang="ja-JP" sz="1700" b="1" dirty="0">
                        <a:latin typeface="BIZ UDP明朝 Medium" panose="02020500000000000000" pitchFamily="18" charset="-128"/>
                        <a:ea typeface="BIZ UDP明朝 Medium" panose="02020500000000000000" pitchFamily="18" charset="-128"/>
                      </a:endParaRPr>
                    </a:p>
                    <a:p>
                      <a:pPr algn="ctr"/>
                      <a:r>
                        <a:rPr kumimoji="1" lang="en-US" altLang="ja-JP" sz="1700" b="1" dirty="0">
                          <a:latin typeface="BIZ UDP明朝 Medium" panose="02020500000000000000" pitchFamily="18" charset="-128"/>
                          <a:ea typeface="BIZ UDP明朝 Medium" panose="02020500000000000000" pitchFamily="18" charset="-128"/>
                        </a:rPr>
                        <a:t>2</a:t>
                      </a:r>
                      <a:r>
                        <a:rPr kumimoji="1" lang="ja-JP" altLang="en-US" sz="1700" b="1" dirty="0">
                          <a:latin typeface="BIZ UDP明朝 Medium" panose="02020500000000000000" pitchFamily="18" charset="-128"/>
                          <a:ea typeface="BIZ UDP明朝 Medium" panose="02020500000000000000" pitchFamily="18" charset="-128"/>
                        </a:rPr>
                        <a:t>０</a:t>
                      </a:r>
                      <a:r>
                        <a:rPr kumimoji="1" lang="en-US" altLang="ja-JP" sz="1700" b="1" dirty="0">
                          <a:latin typeface="BIZ UDP明朝 Medium" panose="02020500000000000000" pitchFamily="18" charset="-128"/>
                          <a:ea typeface="BIZ UDP明朝 Medium" panose="02020500000000000000" pitchFamily="18" charset="-128"/>
                        </a:rPr>
                        <a:t>,000</a:t>
                      </a:r>
                      <a:r>
                        <a:rPr kumimoji="1" lang="ja-JP" altLang="en-US" sz="1700" b="1" dirty="0">
                          <a:latin typeface="BIZ UDP明朝 Medium" panose="02020500000000000000" pitchFamily="18" charset="-128"/>
                          <a:ea typeface="BIZ UDP明朝 Medium" panose="02020500000000000000" pitchFamily="18" charset="-128"/>
                        </a:rPr>
                        <a:t>円～／月</a:t>
                      </a:r>
                      <a:endParaRPr kumimoji="1" lang="en-US" altLang="ja-JP" sz="1700" b="1" dirty="0">
                        <a:latin typeface="BIZ UDP明朝 Medium" panose="02020500000000000000" pitchFamily="18" charset="-128"/>
                        <a:ea typeface="BIZ UDP明朝 Medium" panose="02020500000000000000" pitchFamily="18" charset="-128"/>
                      </a:endParaRPr>
                    </a:p>
                    <a:p>
                      <a:pPr algn="ctr"/>
                      <a:r>
                        <a:rPr kumimoji="1" lang="ja-JP" altLang="en-US" sz="1700" b="1" dirty="0">
                          <a:latin typeface="BIZ UDP明朝 Medium" panose="02020500000000000000" pitchFamily="18" charset="-128"/>
                          <a:ea typeface="BIZ UDP明朝 Medium" panose="02020500000000000000" pitchFamily="18" charset="-128"/>
                        </a:rPr>
                        <a:t>（</a:t>
                      </a:r>
                      <a:r>
                        <a:rPr kumimoji="1" lang="en-US" altLang="ja-JP" sz="1700" b="1" dirty="0">
                          <a:latin typeface="BIZ UDP明朝 Medium" panose="02020500000000000000" pitchFamily="18" charset="-128"/>
                          <a:ea typeface="BIZ UDP明朝 Medium" panose="02020500000000000000" pitchFamily="18" charset="-128"/>
                        </a:rPr>
                        <a:t>1</a:t>
                      </a:r>
                      <a:r>
                        <a:rPr kumimoji="1" lang="ja-JP" altLang="en-US" sz="1700" b="1" dirty="0">
                          <a:latin typeface="BIZ UDP明朝 Medium" panose="02020500000000000000" pitchFamily="18" charset="-128"/>
                          <a:ea typeface="BIZ UDP明朝 Medium" panose="02020500000000000000" pitchFamily="18" charset="-128"/>
                        </a:rPr>
                        <a:t>名につき）</a:t>
                      </a:r>
                      <a:endParaRPr kumimoji="1" lang="en-US" altLang="ja-JP" sz="1700" b="1" dirty="0">
                        <a:latin typeface="BIZ UDP明朝 Medium" panose="02020500000000000000" pitchFamily="18" charset="-128"/>
                        <a:ea typeface="BIZ UDP明朝 Medium" panose="02020500000000000000" pitchFamily="18" charset="-128"/>
                      </a:endParaRPr>
                    </a:p>
                    <a:p>
                      <a:pPr algn="ctr"/>
                      <a:r>
                        <a:rPr kumimoji="1" lang="en-US" altLang="ja-JP" sz="1400" b="1" dirty="0">
                          <a:latin typeface="BIZ UDP明朝 Medium" panose="02020500000000000000" pitchFamily="18" charset="-128"/>
                          <a:ea typeface="BIZ UDP明朝 Medium" panose="02020500000000000000" pitchFamily="18" charset="-128"/>
                        </a:rPr>
                        <a:t>※</a:t>
                      </a:r>
                      <a:r>
                        <a:rPr kumimoji="1" lang="ja-JP" altLang="en-US" sz="1400" b="1" dirty="0">
                          <a:latin typeface="BIZ UDP明朝 Medium" panose="02020500000000000000" pitchFamily="18" charset="-128"/>
                          <a:ea typeface="BIZ UDP明朝 Medium" panose="02020500000000000000" pitchFamily="18" charset="-128"/>
                        </a:rPr>
                        <a:t>お受入れ人数につき変動</a:t>
                      </a:r>
                      <a:endParaRPr kumimoji="1" lang="en-US" altLang="ja-JP" sz="1400" b="1" dirty="0">
                        <a:latin typeface="BIZ UDP明朝 Medium" panose="02020500000000000000" pitchFamily="18" charset="-128"/>
                        <a:ea typeface="BIZ UDP明朝 Medium" panose="02020500000000000000" pitchFamily="18" charset="-128"/>
                      </a:endParaRPr>
                    </a:p>
                  </a:txBody>
                  <a:tcPr marL="65314" marR="65314" marT="32657" marB="32657" anchor="ctr"/>
                </a:tc>
                <a:extLst>
                  <a:ext uri="{0D108BD9-81ED-4DB2-BD59-A6C34878D82A}">
                    <a16:rowId xmlns:a16="http://schemas.microsoft.com/office/drawing/2014/main" val="174336991"/>
                  </a:ext>
                </a:extLst>
              </a:tr>
              <a:tr h="1256007">
                <a:tc>
                  <a:txBody>
                    <a:bodyPr/>
                    <a:lstStyle/>
                    <a:p>
                      <a:pPr algn="ctr"/>
                      <a:r>
                        <a:rPr kumimoji="1" lang="ja-JP" altLang="en-US" sz="1700" b="1" dirty="0">
                          <a:latin typeface="BIZ UDP明朝 Medium" panose="02020500000000000000" pitchFamily="18" charset="-128"/>
                          <a:ea typeface="BIZ UDP明朝 Medium" panose="02020500000000000000" pitchFamily="18" charset="-128"/>
                        </a:rPr>
                        <a:t>その他都度必要となる</a:t>
                      </a:r>
                      <a:endParaRPr kumimoji="1" lang="en-US" altLang="ja-JP" sz="1700" b="1" dirty="0">
                        <a:latin typeface="BIZ UDP明朝 Medium" panose="02020500000000000000" pitchFamily="18" charset="-128"/>
                        <a:ea typeface="BIZ UDP明朝 Medium" panose="02020500000000000000" pitchFamily="18" charset="-128"/>
                      </a:endParaRPr>
                    </a:p>
                    <a:p>
                      <a:pPr algn="ctr"/>
                      <a:r>
                        <a:rPr kumimoji="1" lang="ja-JP" altLang="en-US" sz="1700" b="1" dirty="0">
                          <a:latin typeface="BIZ UDP明朝 Medium" panose="02020500000000000000" pitchFamily="18" charset="-128"/>
                          <a:ea typeface="BIZ UDP明朝 Medium" panose="02020500000000000000" pitchFamily="18" charset="-128"/>
                        </a:rPr>
                        <a:t>費用</a:t>
                      </a:r>
                    </a:p>
                  </a:txBody>
                  <a:tcPr marL="65314" marR="65314" marT="32657" marB="32657" anchor="ctr"/>
                </a:tc>
                <a:tc>
                  <a:txBody>
                    <a:bodyPr/>
                    <a:lstStyle/>
                    <a:p>
                      <a:pPr algn="ctr"/>
                      <a:r>
                        <a:rPr kumimoji="1" lang="ja-JP" altLang="en-US" sz="1400" b="1" u="sng" dirty="0">
                          <a:latin typeface="BIZ UDP明朝 Medium" panose="02020500000000000000" pitchFamily="18" charset="-128"/>
                          <a:ea typeface="BIZ UDP明朝 Medium" panose="02020500000000000000" pitchFamily="18" charset="-128"/>
                        </a:rPr>
                        <a:t>アパート・寮の契約、備品準備費用</a:t>
                      </a:r>
                    </a:p>
                    <a:p>
                      <a:pPr algn="ctr"/>
                      <a:r>
                        <a:rPr kumimoji="1" lang="ja-JP" altLang="en-US" sz="1400" u="none" dirty="0">
                          <a:latin typeface="BIZ UDP明朝 Medium" panose="02020500000000000000" pitchFamily="18" charset="-128"/>
                          <a:ea typeface="BIZ UDP明朝 Medium" panose="02020500000000000000" pitchFamily="18" charset="-128"/>
                        </a:rPr>
                        <a:t>配属時の国内移動費</a:t>
                      </a:r>
                      <a:r>
                        <a:rPr kumimoji="1" lang="en-US" altLang="ja-JP" sz="1400" u="none" dirty="0">
                          <a:latin typeface="BIZ UDP明朝 Medium" panose="02020500000000000000" pitchFamily="18" charset="-128"/>
                          <a:ea typeface="BIZ UDP明朝 Medium" panose="02020500000000000000" pitchFamily="18" charset="-128"/>
                        </a:rPr>
                        <a:t>(※</a:t>
                      </a:r>
                      <a:r>
                        <a:rPr kumimoji="1" lang="ja-JP" altLang="en-US" sz="1400" u="none" dirty="0">
                          <a:latin typeface="BIZ UDP明朝 Medium" panose="02020500000000000000" pitchFamily="18" charset="-128"/>
                          <a:ea typeface="BIZ UDP明朝 Medium" panose="02020500000000000000" pitchFamily="18" charset="-128"/>
                        </a:rPr>
                        <a:t>一時帰国は含まない</a:t>
                      </a:r>
                      <a:r>
                        <a:rPr kumimoji="1" lang="en-US" altLang="ja-JP" sz="1400" u="none" dirty="0">
                          <a:latin typeface="BIZ UDP明朝 Medium" panose="02020500000000000000" pitchFamily="18" charset="-128"/>
                          <a:ea typeface="BIZ UDP明朝 Medium" panose="02020500000000000000" pitchFamily="18" charset="-128"/>
                        </a:rPr>
                        <a:t>)</a:t>
                      </a:r>
                    </a:p>
                    <a:p>
                      <a:pPr algn="ctr"/>
                      <a:r>
                        <a:rPr kumimoji="1" lang="ja-JP" altLang="en-US" sz="1400"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特定技能総合保険費（毎年</a:t>
                      </a:r>
                      <a:r>
                        <a:rPr kumimoji="1" lang="en-US" altLang="ja-JP" sz="1400"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1</a:t>
                      </a:r>
                      <a:r>
                        <a:rPr kumimoji="1" lang="ja-JP" altLang="en-US" sz="1400"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回）　</a:t>
                      </a:r>
                      <a:endParaRPr kumimoji="1" lang="en-US" altLang="ja-JP" sz="1400" u="sng" dirty="0">
                        <a:solidFill>
                          <a:schemeClr val="accent1">
                            <a:lumMod val="60000"/>
                            <a:lumOff val="40000"/>
                          </a:schemeClr>
                        </a:solidFill>
                        <a:latin typeface="BIZ UDP明朝 Medium" panose="02020500000000000000" pitchFamily="18" charset="-128"/>
                        <a:ea typeface="BIZ UDP明朝 Medium" panose="02020500000000000000" pitchFamily="18" charset="-128"/>
                      </a:endParaRPr>
                    </a:p>
                    <a:p>
                      <a:pPr algn="ctr"/>
                      <a:r>
                        <a:rPr kumimoji="1" lang="ja-JP" altLang="en-US" sz="1400" u="sng" dirty="0">
                          <a:latin typeface="BIZ UDP明朝 Medium" panose="02020500000000000000" pitchFamily="18" charset="-128"/>
                          <a:ea typeface="BIZ UDP明朝 Medium" panose="02020500000000000000" pitchFamily="18" charset="-128"/>
                        </a:rPr>
                        <a:t>在留期間更新申請手続き・印紙費用（毎年</a:t>
                      </a:r>
                      <a:r>
                        <a:rPr kumimoji="1" lang="en-US" altLang="ja-JP" sz="1400" u="sng" dirty="0">
                          <a:latin typeface="BIZ UDP明朝 Medium" panose="02020500000000000000" pitchFamily="18" charset="-128"/>
                          <a:ea typeface="BIZ UDP明朝 Medium" panose="02020500000000000000" pitchFamily="18" charset="-128"/>
                        </a:rPr>
                        <a:t>1</a:t>
                      </a:r>
                      <a:r>
                        <a:rPr kumimoji="1" lang="ja-JP" altLang="en-US" sz="1400" u="sng" dirty="0">
                          <a:latin typeface="BIZ UDP明朝 Medium" panose="02020500000000000000" pitchFamily="18" charset="-128"/>
                          <a:ea typeface="BIZ UDP明朝 Medium" panose="02020500000000000000" pitchFamily="18" charset="-128"/>
                        </a:rPr>
                        <a:t>回）</a:t>
                      </a:r>
                      <a:endParaRPr kumimoji="1" lang="en-US" altLang="ja-JP" sz="1400" b="1" u="sng" dirty="0">
                        <a:latin typeface="BIZ UDP明朝 Medium" panose="02020500000000000000" pitchFamily="18" charset="-128"/>
                        <a:ea typeface="BIZ UDP明朝 Medium" panose="02020500000000000000" pitchFamily="18" charset="-128"/>
                      </a:endParaRPr>
                    </a:p>
                  </a:txBody>
                  <a:tcPr marL="65314" marR="65314" marT="32657" marB="32657" anchor="ctr"/>
                </a:tc>
                <a:tc>
                  <a:txBody>
                    <a:bodyPr/>
                    <a:lstStyle/>
                    <a:p>
                      <a:pPr algn="ctr"/>
                      <a:r>
                        <a:rPr kumimoji="1" lang="ja-JP" altLang="en-US" sz="1800" dirty="0">
                          <a:latin typeface="BIZ UDP明朝 Medium" panose="02020500000000000000" pitchFamily="18" charset="-128"/>
                          <a:ea typeface="BIZ UDP明朝 Medium" panose="02020500000000000000" pitchFamily="18" charset="-128"/>
                        </a:rPr>
                        <a:t>実費</a:t>
                      </a:r>
                      <a:endParaRPr kumimoji="1" lang="en-US" altLang="ja-JP" sz="1800" dirty="0">
                        <a:latin typeface="BIZ UDP明朝 Medium" panose="02020500000000000000" pitchFamily="18" charset="-128"/>
                        <a:ea typeface="BIZ UDP明朝 Medium" panose="02020500000000000000" pitchFamily="18" charset="-128"/>
                      </a:endParaRPr>
                    </a:p>
                    <a:p>
                      <a:pPr algn="ctr"/>
                      <a:r>
                        <a:rPr kumimoji="1" lang="ja-JP" altLang="en-US" sz="1200" dirty="0">
                          <a:latin typeface="BIZ UDP明朝 Medium" panose="02020500000000000000" pitchFamily="18" charset="-128"/>
                          <a:ea typeface="BIZ UDP明朝 Medium" panose="02020500000000000000" pitchFamily="18" charset="-128"/>
                        </a:rPr>
                        <a:t>（詳細は御見積にてご説明）</a:t>
                      </a:r>
                    </a:p>
                  </a:txBody>
                  <a:tcPr marL="65314" marR="65314" marT="32657" marB="32657" anchor="ctr"/>
                </a:tc>
                <a:extLst>
                  <a:ext uri="{0D108BD9-81ED-4DB2-BD59-A6C34878D82A}">
                    <a16:rowId xmlns:a16="http://schemas.microsoft.com/office/drawing/2014/main" val="962271374"/>
                  </a:ext>
                </a:extLst>
              </a:tr>
            </a:tbl>
          </a:graphicData>
        </a:graphic>
      </p:graphicFrame>
      <p:sp>
        <p:nvSpPr>
          <p:cNvPr id="6" name="テキスト ボックス 5">
            <a:extLst>
              <a:ext uri="{FF2B5EF4-FFF2-40B4-BE49-F238E27FC236}">
                <a16:creationId xmlns:a16="http://schemas.microsoft.com/office/drawing/2014/main" id="{E10AC439-9D36-4B1B-8454-E5EFDF518E29}"/>
              </a:ext>
            </a:extLst>
          </p:cNvPr>
          <p:cNvSpPr txBox="1"/>
          <p:nvPr/>
        </p:nvSpPr>
        <p:spPr>
          <a:xfrm>
            <a:off x="1505078" y="6266558"/>
            <a:ext cx="9107556" cy="338554"/>
          </a:xfrm>
          <a:prstGeom prst="rect">
            <a:avLst/>
          </a:prstGeom>
          <a:noFill/>
        </p:spPr>
        <p:txBody>
          <a:bodyPr wrap="square" rtlCol="0">
            <a:spAutoFit/>
          </a:bodyPr>
          <a:lstStyle/>
          <a:p>
            <a:r>
              <a:rPr kumimoji="1" lang="en-US" altLang="ja-JP" sz="1200" dirty="0">
                <a:latin typeface="BIZ UDP明朝 Medium" panose="02020500000000000000" pitchFamily="18" charset="-128"/>
                <a:ea typeface="BIZ UDP明朝 Medium" panose="02020500000000000000" pitchFamily="18" charset="-128"/>
              </a:rPr>
              <a:t>※</a:t>
            </a:r>
            <a:r>
              <a:rPr kumimoji="1" lang="ja-JP" altLang="en-US" sz="1600" dirty="0">
                <a:solidFill>
                  <a:srgbClr val="FF0000"/>
                </a:solidFill>
                <a:latin typeface="BIZ UDP明朝 Medium" panose="02020500000000000000" pitchFamily="18" charset="-128"/>
                <a:ea typeface="BIZ UDP明朝 Medium" panose="02020500000000000000" pitchFamily="18" charset="-128"/>
              </a:rPr>
              <a:t>上記費用以外に、受入会社様がご負担する社会保険、賞与（必要に応じて）等がございます。</a:t>
            </a:r>
            <a:endParaRPr kumimoji="1" lang="ja-JP" altLang="en-US" sz="1200" dirty="0">
              <a:solidFill>
                <a:srgbClr val="FF0000"/>
              </a:solidFill>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13863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DC70AB-2B55-4B78-9010-C8860F417658}"/>
              </a:ext>
            </a:extLst>
          </p:cNvPr>
          <p:cNvSpPr>
            <a:spLocks noGrp="1"/>
          </p:cNvSpPr>
          <p:nvPr>
            <p:ph type="title" idx="4294967295"/>
          </p:nvPr>
        </p:nvSpPr>
        <p:spPr>
          <a:xfrm>
            <a:off x="4245316" y="315912"/>
            <a:ext cx="4456112" cy="752475"/>
          </a:xfrm>
        </p:spPr>
        <p:txBody>
          <a:bodyPr>
            <a:normAutofit fontScale="90000"/>
          </a:bodyPr>
          <a:lstStyle/>
          <a:p>
            <a:r>
              <a:rPr lang="ja-JP" altLang="en-US" sz="4000" b="1" dirty="0">
                <a:latin typeface="BIZ UDP明朝 Medium" panose="02020500000000000000" pitchFamily="18" charset="-128"/>
                <a:ea typeface="BIZ UDP明朝 Medium" panose="02020500000000000000" pitchFamily="18" charset="-128"/>
              </a:rPr>
              <a:t>特定技能制度の概要</a:t>
            </a:r>
            <a:endParaRPr lang="ja-JP" altLang="en-US" sz="4000" b="1" dirty="0">
              <a:solidFill>
                <a:srgbClr val="FF0000"/>
              </a:solidFill>
              <a:latin typeface="BIZ UDP明朝 Medium" panose="02020500000000000000" pitchFamily="18" charset="-128"/>
              <a:ea typeface="BIZ UDP明朝 Medium" panose="02020500000000000000" pitchFamily="18" charset="-128"/>
            </a:endParaRPr>
          </a:p>
        </p:txBody>
      </p:sp>
      <p:graphicFrame>
        <p:nvGraphicFramePr>
          <p:cNvPr id="7" name="表 7">
            <a:extLst>
              <a:ext uri="{FF2B5EF4-FFF2-40B4-BE49-F238E27FC236}">
                <a16:creationId xmlns:a16="http://schemas.microsoft.com/office/drawing/2014/main" id="{0366964F-89B0-4C22-9780-67B846D6528D}"/>
              </a:ext>
            </a:extLst>
          </p:cNvPr>
          <p:cNvGraphicFramePr>
            <a:graphicFrameLocks noGrp="1"/>
          </p:cNvGraphicFramePr>
          <p:nvPr>
            <p:extLst>
              <p:ext uri="{D42A27DB-BD31-4B8C-83A1-F6EECF244321}">
                <p14:modId xmlns:p14="http://schemas.microsoft.com/office/powerpoint/2010/main" val="490224917"/>
              </p:ext>
            </p:extLst>
          </p:nvPr>
        </p:nvGraphicFramePr>
        <p:xfrm>
          <a:off x="1302151" y="1264120"/>
          <a:ext cx="10540803" cy="5593880"/>
        </p:xfrm>
        <a:graphic>
          <a:graphicData uri="http://schemas.openxmlformats.org/drawingml/2006/table">
            <a:tbl>
              <a:tblPr firstCol="1" bandRow="1">
                <a:tableStyleId>{7DF18680-E054-41AD-8BC1-D1AEF772440D}</a:tableStyleId>
              </a:tblPr>
              <a:tblGrid>
                <a:gridCol w="2721215">
                  <a:extLst>
                    <a:ext uri="{9D8B030D-6E8A-4147-A177-3AD203B41FA5}">
                      <a16:colId xmlns:a16="http://schemas.microsoft.com/office/drawing/2014/main" val="3171932667"/>
                    </a:ext>
                  </a:extLst>
                </a:gridCol>
                <a:gridCol w="7819588">
                  <a:extLst>
                    <a:ext uri="{9D8B030D-6E8A-4147-A177-3AD203B41FA5}">
                      <a16:colId xmlns:a16="http://schemas.microsoft.com/office/drawing/2014/main" val="3828106354"/>
                    </a:ext>
                  </a:extLst>
                </a:gridCol>
              </a:tblGrid>
              <a:tr h="536941">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在留資格</a:t>
                      </a:r>
                    </a:p>
                  </a:txBody>
                  <a:tcPr marL="42895" marR="42895" marT="21448" marB="21448" anchor="ctr"/>
                </a:tc>
                <a:tc>
                  <a:txBody>
                    <a:bodyPr/>
                    <a:lstStyle/>
                    <a:p>
                      <a:pPr algn="l"/>
                      <a:r>
                        <a:rPr kumimoji="1" lang="ja-JP" altLang="en-US" sz="1800" dirty="0">
                          <a:latin typeface="BIZ UDP明朝 Medium" panose="02020500000000000000" pitchFamily="18" charset="-128"/>
                          <a:ea typeface="BIZ UDP明朝 Medium" panose="02020500000000000000" pitchFamily="18" charset="-128"/>
                        </a:rPr>
                        <a:t>　</a:t>
                      </a:r>
                      <a:r>
                        <a:rPr kumimoji="1" lang="ja-JP" altLang="en-US" sz="2400" dirty="0">
                          <a:latin typeface="BIZ UDP明朝 Medium" panose="02020500000000000000" pitchFamily="18" charset="-128"/>
                          <a:ea typeface="BIZ UDP明朝 Medium" panose="02020500000000000000" pitchFamily="18" charset="-128"/>
                        </a:rPr>
                        <a:t>「</a:t>
                      </a:r>
                      <a:r>
                        <a:rPr kumimoji="1" lang="ja-JP" altLang="en-US" sz="2400" b="1" dirty="0">
                          <a:solidFill>
                            <a:srgbClr val="FF0000"/>
                          </a:solidFill>
                          <a:latin typeface="BIZ UDP明朝 Medium" panose="02020500000000000000" pitchFamily="18" charset="-128"/>
                          <a:ea typeface="BIZ UDP明朝 Medium" panose="02020500000000000000" pitchFamily="18" charset="-128"/>
                        </a:rPr>
                        <a:t>特定技能</a:t>
                      </a:r>
                      <a:r>
                        <a:rPr kumimoji="1" lang="en-US" altLang="ja-JP" sz="2400" b="1" dirty="0">
                          <a:solidFill>
                            <a:srgbClr val="FF0000"/>
                          </a:solidFill>
                          <a:latin typeface="BIZ UDP明朝 Medium" panose="02020500000000000000" pitchFamily="18" charset="-128"/>
                          <a:ea typeface="BIZ UDP明朝 Medium" panose="02020500000000000000" pitchFamily="18" charset="-128"/>
                        </a:rPr>
                        <a:t>1</a:t>
                      </a:r>
                      <a:r>
                        <a:rPr kumimoji="1" lang="ja-JP" altLang="en-US" sz="2400" b="1" dirty="0">
                          <a:solidFill>
                            <a:srgbClr val="FF0000"/>
                          </a:solidFill>
                          <a:latin typeface="BIZ UDP明朝 Medium" panose="02020500000000000000" pitchFamily="18" charset="-128"/>
                          <a:ea typeface="BIZ UDP明朝 Medium" panose="02020500000000000000" pitchFamily="18" charset="-128"/>
                        </a:rPr>
                        <a:t>号</a:t>
                      </a:r>
                      <a:r>
                        <a:rPr kumimoji="1" lang="ja-JP" altLang="en-US" sz="2400" dirty="0">
                          <a:latin typeface="BIZ UDP明朝 Medium" panose="02020500000000000000" pitchFamily="18" charset="-128"/>
                          <a:ea typeface="BIZ UDP明朝 Medium" panose="02020500000000000000" pitchFamily="18" charset="-128"/>
                        </a:rPr>
                        <a:t>」　　　→　　「</a:t>
                      </a:r>
                      <a:r>
                        <a:rPr kumimoji="1" lang="ja-JP" altLang="en-US" sz="2400" b="1" dirty="0">
                          <a:solidFill>
                            <a:srgbClr val="0070C0"/>
                          </a:solidFill>
                          <a:latin typeface="BIZ UDP明朝 Medium" panose="02020500000000000000" pitchFamily="18" charset="-128"/>
                          <a:ea typeface="BIZ UDP明朝 Medium" panose="02020500000000000000" pitchFamily="18" charset="-128"/>
                        </a:rPr>
                        <a:t>特定技能２号</a:t>
                      </a:r>
                      <a:r>
                        <a:rPr kumimoji="1" lang="ja-JP" altLang="en-US" sz="2400" dirty="0">
                          <a:latin typeface="BIZ UDP明朝 Medium" panose="02020500000000000000" pitchFamily="18" charset="-128"/>
                          <a:ea typeface="BIZ UDP明朝 Medium" panose="02020500000000000000" pitchFamily="18" charset="-128"/>
                        </a:rPr>
                        <a:t>」</a:t>
                      </a:r>
                      <a:endParaRPr kumimoji="1" lang="ja-JP" altLang="en-US" sz="1050" dirty="0">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1202719343"/>
                  </a:ext>
                </a:extLst>
              </a:tr>
              <a:tr h="668287">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主旨（制度目的）</a:t>
                      </a:r>
                    </a:p>
                  </a:txBody>
                  <a:tcPr marL="42895" marR="42895" marT="21448" marB="21448" anchor="ctr"/>
                </a:tc>
                <a:tc>
                  <a:txBody>
                    <a:bodyPr/>
                    <a:lstStyle/>
                    <a:p>
                      <a:r>
                        <a:rPr kumimoji="1" lang="ja-JP" altLang="en-US" sz="1600" dirty="0">
                          <a:latin typeface="BIZ UDP明朝 Medium" panose="02020500000000000000" pitchFamily="18" charset="-128"/>
                          <a:ea typeface="BIZ UDP明朝 Medium" panose="02020500000000000000" pitchFamily="18" charset="-128"/>
                        </a:rPr>
                        <a:t>　深刻化する人手不足、生産力向上と人材確保に対応するため、特定分野に限り、</a:t>
                      </a:r>
                      <a:endParaRPr kumimoji="1" lang="en-US" altLang="ja-JP" sz="1600" dirty="0">
                        <a:latin typeface="BIZ UDP明朝 Medium" panose="02020500000000000000" pitchFamily="18" charset="-128"/>
                        <a:ea typeface="BIZ UDP明朝 Medium" panose="02020500000000000000" pitchFamily="18" charset="-128"/>
                      </a:endParaRPr>
                    </a:p>
                    <a:p>
                      <a:r>
                        <a:rPr kumimoji="1" lang="ja-JP" altLang="en-US" sz="1600" dirty="0">
                          <a:latin typeface="BIZ UDP明朝 Medium" panose="02020500000000000000" pitchFamily="18" charset="-128"/>
                          <a:ea typeface="BIZ UDP明朝 Medium" panose="02020500000000000000" pitchFamily="18" charset="-128"/>
                        </a:rPr>
                        <a:t>　一定の専門性、技能を有する</a:t>
                      </a:r>
                      <a:r>
                        <a:rPr kumimoji="1" lang="ja-JP" altLang="en-US" sz="1600" dirty="0">
                          <a:solidFill>
                            <a:schemeClr val="accent1">
                              <a:lumMod val="60000"/>
                              <a:lumOff val="40000"/>
                            </a:schemeClr>
                          </a:solidFill>
                          <a:latin typeface="BIZ UDP明朝 Medium" panose="02020500000000000000" pitchFamily="18" charset="-128"/>
                          <a:ea typeface="BIZ UDP明朝 Medium" panose="02020500000000000000" pitchFamily="18" charset="-128"/>
                        </a:rPr>
                        <a:t>外国人就労者の受入れ、及び生活支援</a:t>
                      </a:r>
                      <a:r>
                        <a:rPr kumimoji="1" lang="ja-JP" altLang="en-US" sz="1600" dirty="0">
                          <a:solidFill>
                            <a:schemeClr val="tx1"/>
                          </a:solidFill>
                          <a:latin typeface="BIZ UDP明朝 Medium" panose="02020500000000000000" pitchFamily="18" charset="-128"/>
                          <a:ea typeface="BIZ UDP明朝 Medium" panose="02020500000000000000" pitchFamily="18" charset="-128"/>
                        </a:rPr>
                        <a:t>を行うもの</a:t>
                      </a:r>
                      <a:endParaRPr kumimoji="1" lang="en-US" altLang="ja-JP" sz="1600" dirty="0">
                        <a:solidFill>
                          <a:schemeClr val="tx1"/>
                        </a:solidFill>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1950667985"/>
                  </a:ext>
                </a:extLst>
              </a:tr>
              <a:tr h="397719">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制度所管官庁</a:t>
                      </a:r>
                    </a:p>
                  </a:txBody>
                  <a:tcPr marL="42895" marR="42895" marT="21448" marB="21448" anchor="ctr"/>
                </a:tc>
                <a:tc>
                  <a:txBody>
                    <a:bodyPr/>
                    <a:lstStyle/>
                    <a:p>
                      <a:r>
                        <a:rPr kumimoji="1" lang="ja-JP" altLang="en-US" sz="1700" dirty="0">
                          <a:latin typeface="BIZ UDP明朝 Medium" panose="02020500000000000000" pitchFamily="18" charset="-128"/>
                          <a:ea typeface="BIZ UDP明朝 Medium" panose="02020500000000000000" pitchFamily="18" charset="-128"/>
                        </a:rPr>
                        <a:t>　</a:t>
                      </a:r>
                      <a:r>
                        <a:rPr kumimoji="1" lang="ja-JP" altLang="en-US" sz="2000" dirty="0">
                          <a:latin typeface="BIZ UDP明朝 Medium" panose="02020500000000000000" pitchFamily="18" charset="-128"/>
                          <a:ea typeface="BIZ UDP明朝 Medium" panose="02020500000000000000" pitchFamily="18" charset="-128"/>
                        </a:rPr>
                        <a:t>出入国在留管理庁　　　　</a:t>
                      </a:r>
                      <a:r>
                        <a:rPr kumimoji="1" lang="ja-JP" altLang="en-US" sz="1600" dirty="0">
                          <a:latin typeface="BIZ UDP明朝 Medium" panose="02020500000000000000" pitchFamily="18" charset="-128"/>
                          <a:ea typeface="BIZ UDP明朝 Medium" panose="02020500000000000000" pitchFamily="18" charset="-128"/>
                        </a:rPr>
                        <a:t>（</a:t>
                      </a: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関係法令：出入国管理及び難民認定法）</a:t>
                      </a:r>
                      <a:endParaRPr kumimoji="1" lang="ja-JP" altLang="en-US" sz="1700" dirty="0">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4213674210"/>
                  </a:ext>
                </a:extLst>
              </a:tr>
              <a:tr h="702708">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在留期間の上限</a:t>
                      </a:r>
                    </a:p>
                  </a:txBody>
                  <a:tcPr marL="42895" marR="42895" marT="21448" marB="21448"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dirty="0">
                          <a:latin typeface="BIZ UDP明朝 Medium" panose="02020500000000000000" pitchFamily="18" charset="-128"/>
                          <a:ea typeface="BIZ UDP明朝 Medium" panose="02020500000000000000" pitchFamily="18" charset="-128"/>
                        </a:rPr>
                        <a:t>　</a:t>
                      </a:r>
                      <a:r>
                        <a:rPr kumimoji="1" lang="ja-JP" altLang="en-US" sz="2000" dirty="0">
                          <a:latin typeface="BIZ UDP明朝 Medium" panose="02020500000000000000" pitchFamily="18" charset="-128"/>
                          <a:ea typeface="BIZ UDP明朝 Medium" panose="02020500000000000000" pitchFamily="18" charset="-128"/>
                        </a:rPr>
                        <a:t>５年</a:t>
                      </a:r>
                      <a:r>
                        <a:rPr kumimoji="1" lang="ja-JP" altLang="en-US" sz="1800" dirty="0">
                          <a:latin typeface="BIZ UDP明朝 Medium" panose="02020500000000000000" pitchFamily="18" charset="-128"/>
                          <a:ea typeface="BIZ UDP明朝 Medium" panose="02020500000000000000" pitchFamily="18" charset="-128"/>
                        </a:rPr>
                        <a:t>　</a:t>
                      </a: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u="sng" dirty="0">
                          <a:latin typeface="BIZ UDP明朝 Medium" panose="02020500000000000000" pitchFamily="18" charset="-128"/>
                          <a:ea typeface="BIZ UDP明朝 Medium" panose="02020500000000000000" pitchFamily="18" charset="-128"/>
                        </a:rPr>
                        <a:t>現状、特定技能は５年満了。　その後、特定技能</a:t>
                      </a:r>
                      <a:r>
                        <a:rPr kumimoji="1" lang="en-US" altLang="ja-JP" sz="1600" u="sng" dirty="0">
                          <a:latin typeface="BIZ UDP明朝 Medium" panose="02020500000000000000" pitchFamily="18" charset="-128"/>
                          <a:ea typeface="BIZ UDP明朝 Medium" panose="02020500000000000000" pitchFamily="18" charset="-128"/>
                        </a:rPr>
                        <a:t>2</a:t>
                      </a:r>
                      <a:r>
                        <a:rPr kumimoji="1" lang="ja-JP" altLang="en-US" sz="1600" u="sng" dirty="0">
                          <a:latin typeface="BIZ UDP明朝 Medium" panose="02020500000000000000" pitchFamily="18" charset="-128"/>
                          <a:ea typeface="BIZ UDP明朝 Medium" panose="02020500000000000000" pitchFamily="18" charset="-128"/>
                        </a:rPr>
                        <a:t>号の試験合格で在留変更可</a:t>
                      </a:r>
                      <a:r>
                        <a:rPr kumimoji="1" lang="en-US" altLang="ja-JP" sz="1600" dirty="0">
                          <a:latin typeface="BIZ UDP明朝 Medium" panose="02020500000000000000" pitchFamily="18" charset="-128"/>
                          <a:ea typeface="BIZ UDP明朝 Medium" panose="02020500000000000000" pitchFamily="18"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600" dirty="0">
                          <a:latin typeface="BIZ UDP明朝 Medium" panose="02020500000000000000" pitchFamily="18" charset="-128"/>
                          <a:ea typeface="BIZ UDP明朝 Medium" panose="02020500000000000000" pitchFamily="18" charset="-128"/>
                        </a:rPr>
                        <a:t>            ※</a:t>
                      </a:r>
                      <a:r>
                        <a:rPr kumimoji="1" lang="ja-JP" altLang="en-US" sz="1600" dirty="0">
                          <a:latin typeface="BIZ UDP明朝 Medium" panose="02020500000000000000" pitchFamily="18" charset="-128"/>
                          <a:ea typeface="BIZ UDP明朝 Medium" panose="02020500000000000000" pitchFamily="18" charset="-128"/>
                        </a:rPr>
                        <a:t>１年ごとに在留期間の更新手続きがございます。</a:t>
                      </a:r>
                      <a:endParaRPr kumimoji="1" lang="en-US" altLang="ja-JP" sz="1600" dirty="0">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3731252974"/>
                  </a:ext>
                </a:extLst>
              </a:tr>
              <a:tr h="453520">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雇用形態</a:t>
                      </a:r>
                    </a:p>
                  </a:txBody>
                  <a:tcPr marL="42895" marR="42895" marT="21448" marB="21448" anchor="ctr"/>
                </a:tc>
                <a:tc>
                  <a:txBody>
                    <a:bodyPr/>
                    <a:lstStyle/>
                    <a:p>
                      <a:r>
                        <a:rPr kumimoji="1" lang="ja-JP" altLang="en-US" sz="1800" dirty="0">
                          <a:latin typeface="BIZ UDP明朝 Medium" panose="02020500000000000000" pitchFamily="18" charset="-128"/>
                          <a:ea typeface="BIZ UDP明朝 Medium" panose="02020500000000000000" pitchFamily="18" charset="-128"/>
                        </a:rPr>
                        <a:t>　直接雇用・フルタイム</a:t>
                      </a:r>
                    </a:p>
                  </a:txBody>
                  <a:tcPr marL="42895" marR="42895" marT="21448" marB="21448" anchor="ctr"/>
                </a:tc>
                <a:extLst>
                  <a:ext uri="{0D108BD9-81ED-4DB2-BD59-A6C34878D82A}">
                    <a16:rowId xmlns:a16="http://schemas.microsoft.com/office/drawing/2014/main" val="1819510723"/>
                  </a:ext>
                </a:extLst>
              </a:tr>
              <a:tr h="397211">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従事できる業務</a:t>
                      </a:r>
                    </a:p>
                  </a:txBody>
                  <a:tcPr marL="42895" marR="42895" marT="21448" marB="21448"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dirty="0">
                          <a:latin typeface="BIZ UDP明朝 Medium" panose="02020500000000000000" pitchFamily="18" charset="-128"/>
                          <a:ea typeface="BIZ UDP明朝 Medium" panose="02020500000000000000" pitchFamily="18" charset="-128"/>
                        </a:rPr>
                        <a:t>　特定産業分野１６種　</a:t>
                      </a:r>
                      <a:endParaRPr kumimoji="1" lang="ja-JP" altLang="en-US" sz="1600" dirty="0">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3734365147"/>
                  </a:ext>
                </a:extLst>
              </a:tr>
              <a:tr h="569136">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本人給与</a:t>
                      </a:r>
                    </a:p>
                  </a:txBody>
                  <a:tcPr marL="42895" marR="42895" marT="21448" marB="21448" anchor="ctr"/>
                </a:tc>
                <a:tc>
                  <a:txBody>
                    <a:bodyPr/>
                    <a:lstStyle/>
                    <a:p>
                      <a:r>
                        <a:rPr kumimoji="1" lang="ja-JP" altLang="en-US" sz="1700" b="0" u="none" dirty="0">
                          <a:solidFill>
                            <a:schemeClr val="tx1"/>
                          </a:solidFill>
                          <a:latin typeface="BIZ UDP明朝 Medium" panose="02020500000000000000" pitchFamily="18" charset="-128"/>
                          <a:ea typeface="BIZ UDP明朝 Medium" panose="02020500000000000000" pitchFamily="18" charset="-128"/>
                        </a:rPr>
                        <a:t>　</a:t>
                      </a:r>
                      <a:r>
                        <a:rPr kumimoji="1" lang="ja-JP" altLang="en-US" sz="1700" b="0" u="sng" dirty="0">
                          <a:solidFill>
                            <a:schemeClr val="tx1"/>
                          </a:solidFill>
                          <a:latin typeface="BIZ UDP明朝 Medium" panose="02020500000000000000" pitchFamily="18" charset="-128"/>
                          <a:ea typeface="BIZ UDP明朝 Medium" panose="02020500000000000000" pitchFamily="18" charset="-128"/>
                        </a:rPr>
                        <a:t>同作業・職種に従事している日本人の方と同等以上の給与・賃金水準</a:t>
                      </a:r>
                    </a:p>
                  </a:txBody>
                  <a:tcPr marL="42895" marR="42895" marT="21448" marB="21448" anchor="ctr"/>
                </a:tc>
                <a:extLst>
                  <a:ext uri="{0D108BD9-81ED-4DB2-BD59-A6C34878D82A}">
                    <a16:rowId xmlns:a16="http://schemas.microsoft.com/office/drawing/2014/main" val="2784510511"/>
                  </a:ext>
                </a:extLst>
              </a:tr>
              <a:tr h="790917">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人材要件</a:t>
                      </a:r>
                    </a:p>
                  </a:txBody>
                  <a:tcPr marL="42895" marR="42895" marT="21448" marB="21448" anchor="ctr"/>
                </a:tc>
                <a:tc>
                  <a:txBody>
                    <a:bodyPr/>
                    <a:lstStyle/>
                    <a:p>
                      <a:r>
                        <a:rPr kumimoji="1" lang="ja-JP" altLang="en-US" sz="1600" b="0" dirty="0">
                          <a:solidFill>
                            <a:schemeClr val="tx1"/>
                          </a:solidFill>
                          <a:latin typeface="BIZ UDP明朝 Medium" panose="02020500000000000000" pitchFamily="18" charset="-128"/>
                          <a:ea typeface="BIZ UDP明朝 Medium" panose="02020500000000000000" pitchFamily="18" charset="-128"/>
                        </a:rPr>
                        <a:t>　</a:t>
                      </a:r>
                      <a:r>
                        <a:rPr kumimoji="1" lang="en-US" altLang="ja-JP" sz="1600" b="0" dirty="0">
                          <a:solidFill>
                            <a:schemeClr val="tx1"/>
                          </a:solidFill>
                          <a:latin typeface="BIZ UDP明朝 Medium" panose="02020500000000000000" pitchFamily="18" charset="-128"/>
                          <a:ea typeface="BIZ UDP明朝 Medium" panose="02020500000000000000" pitchFamily="18" charset="-128"/>
                        </a:rPr>
                        <a:t>3</a:t>
                      </a:r>
                      <a:r>
                        <a:rPr kumimoji="1" lang="ja-JP" altLang="en-US" sz="1600" b="0" dirty="0">
                          <a:solidFill>
                            <a:schemeClr val="tx1"/>
                          </a:solidFill>
                          <a:latin typeface="BIZ UDP明朝 Medium" panose="02020500000000000000" pitchFamily="18" charset="-128"/>
                          <a:ea typeface="BIZ UDP明朝 Medium" panose="02020500000000000000" pitchFamily="18" charset="-128"/>
                        </a:rPr>
                        <a:t>年の実習を修了した元技能実習生、または特定技能技能評価試験・日本語検定など、</a:t>
                      </a:r>
                      <a:endParaRPr kumimoji="1" lang="en-US" altLang="ja-JP" sz="1600" b="0" dirty="0">
                        <a:solidFill>
                          <a:schemeClr val="tx1"/>
                        </a:solidFill>
                        <a:latin typeface="BIZ UDP明朝 Medium" panose="02020500000000000000" pitchFamily="18" charset="-128"/>
                        <a:ea typeface="BIZ UDP明朝 Medium" panose="02020500000000000000" pitchFamily="18" charset="-128"/>
                      </a:endParaRPr>
                    </a:p>
                    <a:p>
                      <a:r>
                        <a:rPr kumimoji="1" lang="ja-JP" altLang="en-US" sz="1600" b="0" dirty="0">
                          <a:solidFill>
                            <a:schemeClr val="tx1"/>
                          </a:solidFill>
                          <a:latin typeface="BIZ UDP明朝 Medium" panose="02020500000000000000" pitchFamily="18" charset="-128"/>
                          <a:ea typeface="BIZ UDP明朝 Medium" panose="02020500000000000000" pitchFamily="18" charset="-128"/>
                        </a:rPr>
                        <a:t>  各職種にて必要な試験に合格していること</a:t>
                      </a:r>
                      <a:endParaRPr kumimoji="1" lang="en-US" altLang="ja-JP" sz="1600" b="0" dirty="0">
                        <a:solidFill>
                          <a:schemeClr val="tx1"/>
                        </a:solidFill>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2291577422"/>
                  </a:ext>
                </a:extLst>
              </a:tr>
              <a:tr h="1077441">
                <a:tc>
                  <a:txBody>
                    <a:bodyPr/>
                    <a:lstStyle/>
                    <a:p>
                      <a:pPr algn="ctr"/>
                      <a:r>
                        <a:rPr kumimoji="1" lang="ja-JP" altLang="en-US" sz="1800" dirty="0">
                          <a:solidFill>
                            <a:schemeClr val="bg1"/>
                          </a:solidFill>
                          <a:latin typeface="BIZ UDP明朝 Medium" panose="02020500000000000000" pitchFamily="18" charset="-128"/>
                          <a:ea typeface="BIZ UDP明朝 Medium" panose="02020500000000000000" pitchFamily="18" charset="-128"/>
                        </a:rPr>
                        <a:t>備考</a:t>
                      </a:r>
                    </a:p>
                  </a:txBody>
                  <a:tcPr marL="42895" marR="42895" marT="21448" marB="21448" anchor="ctr"/>
                </a:tc>
                <a:tc>
                  <a:txBody>
                    <a:bodyPr/>
                    <a:lstStyle/>
                    <a:p>
                      <a:pPr marL="0" indent="0">
                        <a:buFont typeface="Arial" panose="020B0604020202020204" pitchFamily="34" charset="0"/>
                        <a:buNone/>
                      </a:pPr>
                      <a:r>
                        <a:rPr kumimoji="1" lang="ja-JP" altLang="en-US" sz="1800" b="1" dirty="0">
                          <a:solidFill>
                            <a:srgbClr val="FF0000"/>
                          </a:solidFill>
                          <a:latin typeface="BIZ UDP明朝 Medium" panose="02020500000000000000" pitchFamily="18" charset="-128"/>
                          <a:ea typeface="BIZ UDP明朝 Medium" panose="02020500000000000000" pitchFamily="18" charset="-128"/>
                        </a:rPr>
                        <a:t>　受入外国人の生活支援の実施義務</a:t>
                      </a:r>
                      <a:r>
                        <a:rPr kumimoji="1" lang="ja-JP" altLang="en-US" sz="1800" dirty="0">
                          <a:solidFill>
                            <a:srgbClr val="FF0000"/>
                          </a:solidFill>
                          <a:latin typeface="BIZ UDP明朝 Medium" panose="02020500000000000000" pitchFamily="18" charset="-128"/>
                          <a:ea typeface="BIZ UDP明朝 Medium" panose="02020500000000000000" pitchFamily="18" charset="-128"/>
                        </a:rPr>
                        <a:t>あり</a:t>
                      </a:r>
                      <a:r>
                        <a:rPr kumimoji="1" lang="ja-JP" altLang="en-US" sz="1050" u="none" dirty="0">
                          <a:solidFill>
                            <a:schemeClr val="dk1"/>
                          </a:solidFill>
                          <a:latin typeface="BIZ UDP明朝 Medium" panose="02020500000000000000" pitchFamily="18" charset="-128"/>
                          <a:ea typeface="BIZ UDP明朝 Medium" panose="02020500000000000000" pitchFamily="18" charset="-128"/>
                        </a:rPr>
                        <a:t>　</a:t>
                      </a:r>
                      <a:r>
                        <a:rPr kumimoji="1" lang="en-US" altLang="ja-JP" sz="1400" u="none" dirty="0">
                          <a:solidFill>
                            <a:schemeClr val="tx1"/>
                          </a:solidFill>
                          <a:latin typeface="BIZ UDP明朝 Medium" panose="02020500000000000000" pitchFamily="18" charset="-128"/>
                          <a:ea typeface="BIZ UDP明朝 Medium" panose="02020500000000000000" pitchFamily="18" charset="-128"/>
                        </a:rPr>
                        <a:t>※</a:t>
                      </a:r>
                      <a:r>
                        <a:rPr lang="ja-JP" altLang="en-US" sz="1400" b="1" u="none" dirty="0">
                          <a:solidFill>
                            <a:schemeClr val="tx1"/>
                          </a:solidFill>
                          <a:latin typeface="BIZ UDP明朝 Medium" panose="02020500000000000000" pitchFamily="18" charset="-128"/>
                          <a:ea typeface="BIZ UDP明朝 Medium" panose="02020500000000000000" pitchFamily="18" charset="-128"/>
                        </a:rPr>
                        <a:t>（</a:t>
                      </a:r>
                      <a:r>
                        <a:rPr lang="ja-JP" altLang="en-US" sz="1600" b="1" u="none" dirty="0">
                          <a:solidFill>
                            <a:schemeClr val="tx1"/>
                          </a:solidFill>
                          <a:latin typeface="BIZ UDP明朝 Medium" panose="02020500000000000000" pitchFamily="18" charset="-128"/>
                          <a:ea typeface="BIZ UDP明朝 Medium" panose="02020500000000000000" pitchFamily="18" charset="-128"/>
                        </a:rPr>
                        <a:t>義務的）生活支援内容をご参照</a:t>
                      </a:r>
                      <a:endParaRPr lang="en-US" altLang="ja-JP" sz="1400" b="1" u="none" dirty="0">
                        <a:solidFill>
                          <a:schemeClr val="tx1"/>
                        </a:solidFill>
                        <a:latin typeface="BIZ UDP明朝 Medium" panose="02020500000000000000" pitchFamily="18" charset="-128"/>
                        <a:ea typeface="BIZ UDP明朝 Medium" panose="02020500000000000000" pitchFamily="18" charset="-128"/>
                      </a:endParaRPr>
                    </a:p>
                    <a:p>
                      <a:endParaRPr kumimoji="1" lang="en-US" altLang="ja-JP" sz="1000" u="none" dirty="0">
                        <a:solidFill>
                          <a:schemeClr val="tx1"/>
                        </a:solidFill>
                        <a:latin typeface="BIZ UDP明朝 Medium" panose="02020500000000000000" pitchFamily="18" charset="-128"/>
                        <a:ea typeface="BIZ UDP明朝 Medium" panose="02020500000000000000" pitchFamily="18" charset="-128"/>
                      </a:endParaRPr>
                    </a:p>
                    <a:p>
                      <a:r>
                        <a:rPr kumimoji="1" lang="ja-JP" altLang="en-US" sz="1600" b="1" u="none" dirty="0">
                          <a:solidFill>
                            <a:srgbClr val="FF0000"/>
                          </a:solidFill>
                          <a:latin typeface="BIZ UDP明朝 Medium" panose="02020500000000000000" pitchFamily="18" charset="-128"/>
                          <a:ea typeface="BIZ UDP明朝 Medium" panose="02020500000000000000" pitchFamily="18" charset="-128"/>
                        </a:rPr>
                        <a:t>　　</a:t>
                      </a:r>
                      <a:r>
                        <a:rPr kumimoji="1" lang="ja-JP" altLang="en-US" sz="1600" b="1" u="sng" dirty="0">
                          <a:solidFill>
                            <a:srgbClr val="FF0000"/>
                          </a:solidFill>
                          <a:latin typeface="BIZ UDP明朝 Medium" panose="02020500000000000000" pitchFamily="18" charset="-128"/>
                          <a:ea typeface="BIZ UDP明朝 Medium" panose="02020500000000000000" pitchFamily="18" charset="-128"/>
                        </a:rPr>
                        <a:t>⇒</a:t>
                      </a:r>
                      <a:r>
                        <a:rPr kumimoji="1" lang="ja-JP" altLang="en-US" sz="1800" b="1" u="sng" dirty="0">
                          <a:solidFill>
                            <a:srgbClr val="FF33CC"/>
                          </a:solidFill>
                          <a:latin typeface="BIZ UDP明朝 Medium" panose="02020500000000000000" pitchFamily="18" charset="-128"/>
                          <a:ea typeface="BIZ UDP明朝 Medium" panose="02020500000000000000" pitchFamily="18" charset="-128"/>
                        </a:rPr>
                        <a:t>登録支援機関 </a:t>
                      </a:r>
                      <a:r>
                        <a:rPr kumimoji="1" lang="en-US" altLang="ja-JP" sz="1800" b="1" u="sng" dirty="0">
                          <a:solidFill>
                            <a:srgbClr val="FF33CC"/>
                          </a:solidFill>
                          <a:latin typeface="BIZ UDP明朝 Medium" panose="02020500000000000000" pitchFamily="18" charset="-128"/>
                          <a:ea typeface="BIZ UDP明朝 Medium" panose="02020500000000000000" pitchFamily="18" charset="-128"/>
                        </a:rPr>
                        <a:t>(</a:t>
                      </a:r>
                      <a:r>
                        <a:rPr kumimoji="1" lang="ja-JP" altLang="en-US" sz="1800" b="1" u="sng" dirty="0">
                          <a:solidFill>
                            <a:srgbClr val="FF33CC"/>
                          </a:solidFill>
                          <a:latin typeface="BIZ UDP明朝 Medium" panose="02020500000000000000" pitchFamily="18" charset="-128"/>
                          <a:ea typeface="BIZ UDP明朝 Medium" panose="02020500000000000000" pitchFamily="18" charset="-128"/>
                        </a:rPr>
                        <a:t>弊社） にてサポートが可能</a:t>
                      </a:r>
                      <a:endParaRPr kumimoji="1" lang="ja-JP" altLang="en-US" sz="1600" b="1" u="sng" dirty="0">
                        <a:solidFill>
                          <a:srgbClr val="FF33CC"/>
                        </a:solidFill>
                        <a:latin typeface="BIZ UDP明朝 Medium" panose="02020500000000000000" pitchFamily="18" charset="-128"/>
                        <a:ea typeface="BIZ UDP明朝 Medium" panose="02020500000000000000" pitchFamily="18" charset="-128"/>
                      </a:endParaRPr>
                    </a:p>
                  </a:txBody>
                  <a:tcPr marL="42895" marR="42895" marT="21448" marB="21448" anchor="ctr"/>
                </a:tc>
                <a:extLst>
                  <a:ext uri="{0D108BD9-81ED-4DB2-BD59-A6C34878D82A}">
                    <a16:rowId xmlns:a16="http://schemas.microsoft.com/office/drawing/2014/main" val="3661259943"/>
                  </a:ext>
                </a:extLst>
              </a:tr>
            </a:tbl>
          </a:graphicData>
        </a:graphic>
      </p:graphicFrame>
    </p:spTree>
    <p:extLst>
      <p:ext uri="{BB962C8B-B14F-4D97-AF65-F5344CB8AC3E}">
        <p14:creationId xmlns:p14="http://schemas.microsoft.com/office/powerpoint/2010/main" val="2952772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タイトル 1">
            <a:extLst>
              <a:ext uri="{FF2B5EF4-FFF2-40B4-BE49-F238E27FC236}">
                <a16:creationId xmlns:a16="http://schemas.microsoft.com/office/drawing/2014/main" id="{1A3E89AD-960E-409A-87E7-CA80723302A8}"/>
              </a:ext>
            </a:extLst>
          </p:cNvPr>
          <p:cNvSpPr txBox="1">
            <a:spLocks/>
          </p:cNvSpPr>
          <p:nvPr/>
        </p:nvSpPr>
        <p:spPr>
          <a:xfrm>
            <a:off x="3925454" y="549372"/>
            <a:ext cx="4341092" cy="470517"/>
          </a:xfrm>
          <a:prstGeom prst="rect">
            <a:avLst/>
          </a:prstGeom>
        </p:spPr>
        <p:txBody>
          <a:bodyPr>
            <a:noAutofit/>
          </a:bodyPr>
          <a:lst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a:lstStyle>
          <a:p>
            <a:r>
              <a:rPr lang="ja-JP" altLang="en-US" sz="3200" b="1" dirty="0">
                <a:solidFill>
                  <a:schemeClr val="accent1">
                    <a:lumMod val="60000"/>
                    <a:lumOff val="40000"/>
                  </a:schemeClr>
                </a:solidFill>
                <a:latin typeface="BIZ UDP明朝 Medium" panose="02020500000000000000" pitchFamily="18" charset="-128"/>
                <a:ea typeface="BIZ UDP明朝 Medium" panose="02020500000000000000" pitchFamily="18" charset="-128"/>
              </a:rPr>
              <a:t>（義務的）生活支援内容</a:t>
            </a:r>
          </a:p>
        </p:txBody>
      </p:sp>
      <p:grpSp>
        <p:nvGrpSpPr>
          <p:cNvPr id="4" name="グループ化 3">
            <a:extLst>
              <a:ext uri="{FF2B5EF4-FFF2-40B4-BE49-F238E27FC236}">
                <a16:creationId xmlns:a16="http://schemas.microsoft.com/office/drawing/2014/main" id="{C1430670-64A8-4CC6-9413-1DEBA36C2070}"/>
              </a:ext>
            </a:extLst>
          </p:cNvPr>
          <p:cNvGrpSpPr/>
          <p:nvPr/>
        </p:nvGrpSpPr>
        <p:grpSpPr>
          <a:xfrm>
            <a:off x="1252810" y="1411205"/>
            <a:ext cx="10552503" cy="5167015"/>
            <a:chOff x="1894256" y="625330"/>
            <a:chExt cx="8341846" cy="2851368"/>
          </a:xfrm>
        </p:grpSpPr>
        <p:sp>
          <p:nvSpPr>
            <p:cNvPr id="5" name="正方形/長方形 4">
              <a:extLst>
                <a:ext uri="{FF2B5EF4-FFF2-40B4-BE49-F238E27FC236}">
                  <a16:creationId xmlns:a16="http://schemas.microsoft.com/office/drawing/2014/main" id="{9C302C1C-DAD0-4EBB-9030-07874BAD54D3}"/>
                </a:ext>
              </a:extLst>
            </p:cNvPr>
            <p:cNvSpPr/>
            <p:nvPr/>
          </p:nvSpPr>
          <p:spPr>
            <a:xfrm>
              <a:off x="4745507" y="645867"/>
              <a:ext cx="2545571" cy="611437"/>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② </a:t>
              </a:r>
              <a:r>
                <a:rPr lang="ja-JP" altLang="en-US" sz="1700" b="1" dirty="0">
                  <a:solidFill>
                    <a:srgbClr val="FF33CC"/>
                  </a:solidFill>
                  <a:latin typeface="BIZ UDP明朝 Medium" panose="02020500000000000000" pitchFamily="18" charset="-128"/>
                  <a:ea typeface="BIZ UDP明朝 Medium" panose="02020500000000000000" pitchFamily="18" charset="-128"/>
                </a:rPr>
                <a:t>事前ガイダンス</a:t>
              </a:r>
            </a:p>
            <a:p>
              <a:r>
                <a:rPr lang="ja-JP" altLang="en-US" sz="1600" b="1" dirty="0">
                  <a:latin typeface="BIZ UDP明朝 Medium" panose="02020500000000000000" pitchFamily="18" charset="-128"/>
                  <a:ea typeface="BIZ UDP明朝 Medium" panose="02020500000000000000" pitchFamily="18" charset="-128"/>
                </a:rPr>
                <a:t>・ 労働条件・活動内容・入国手続・</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 保証金徴収の有無等について、　　　　　　</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 対面・若しくはテレビ電話等で説明</a:t>
              </a:r>
            </a:p>
          </p:txBody>
        </p:sp>
        <p:pic>
          <p:nvPicPr>
            <p:cNvPr id="7" name="図 6">
              <a:extLst>
                <a:ext uri="{FF2B5EF4-FFF2-40B4-BE49-F238E27FC236}">
                  <a16:creationId xmlns:a16="http://schemas.microsoft.com/office/drawing/2014/main" id="{4C5F3F9B-2909-4045-99E0-32FA19F483D9}"/>
                </a:ext>
              </a:extLst>
            </p:cNvPr>
            <p:cNvPicPr>
              <a:picLocks noChangeAspect="1"/>
            </p:cNvPicPr>
            <p:nvPr/>
          </p:nvPicPr>
          <p:blipFill>
            <a:blip r:embed="rId3"/>
            <a:stretch>
              <a:fillRect/>
            </a:stretch>
          </p:blipFill>
          <p:spPr>
            <a:xfrm>
              <a:off x="5146800" y="1419996"/>
              <a:ext cx="748481" cy="515852"/>
            </a:xfrm>
            <a:prstGeom prst="rect">
              <a:avLst/>
            </a:prstGeom>
          </p:spPr>
        </p:pic>
        <p:sp>
          <p:nvSpPr>
            <p:cNvPr id="8" name="四角形: 角を丸くする 7">
              <a:extLst>
                <a:ext uri="{FF2B5EF4-FFF2-40B4-BE49-F238E27FC236}">
                  <a16:creationId xmlns:a16="http://schemas.microsoft.com/office/drawing/2014/main" id="{81B0E164-137F-40B1-B3E2-E3512FFE1435}"/>
                </a:ext>
              </a:extLst>
            </p:cNvPr>
            <p:cNvSpPr/>
            <p:nvPr/>
          </p:nvSpPr>
          <p:spPr>
            <a:xfrm>
              <a:off x="7534021" y="625330"/>
              <a:ext cx="2702081" cy="1365069"/>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9" name="四角形: 角を丸くする 8">
              <a:extLst>
                <a:ext uri="{FF2B5EF4-FFF2-40B4-BE49-F238E27FC236}">
                  <a16:creationId xmlns:a16="http://schemas.microsoft.com/office/drawing/2014/main" id="{A11109E6-778B-4B28-AA52-34DDE1401917}"/>
                </a:ext>
              </a:extLst>
            </p:cNvPr>
            <p:cNvSpPr/>
            <p:nvPr/>
          </p:nvSpPr>
          <p:spPr>
            <a:xfrm>
              <a:off x="4654500" y="628709"/>
              <a:ext cx="2716726" cy="1365069"/>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10" name="四角形: 角を丸くする 9">
              <a:extLst>
                <a:ext uri="{FF2B5EF4-FFF2-40B4-BE49-F238E27FC236}">
                  <a16:creationId xmlns:a16="http://schemas.microsoft.com/office/drawing/2014/main" id="{46E48C61-F245-46F7-A0B3-F4501A76BA34}"/>
                </a:ext>
              </a:extLst>
            </p:cNvPr>
            <p:cNvSpPr/>
            <p:nvPr/>
          </p:nvSpPr>
          <p:spPr>
            <a:xfrm>
              <a:off x="1894256" y="2111629"/>
              <a:ext cx="2582805" cy="1365069"/>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11" name="四角形: 角を丸くする 10">
              <a:extLst>
                <a:ext uri="{FF2B5EF4-FFF2-40B4-BE49-F238E27FC236}">
                  <a16:creationId xmlns:a16="http://schemas.microsoft.com/office/drawing/2014/main" id="{6427854E-C4C6-4C7B-B68F-66103D2375EE}"/>
                </a:ext>
              </a:extLst>
            </p:cNvPr>
            <p:cNvSpPr/>
            <p:nvPr/>
          </p:nvSpPr>
          <p:spPr>
            <a:xfrm>
              <a:off x="4654500" y="2121607"/>
              <a:ext cx="2716726" cy="1355003"/>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12" name="四角形: 角を丸くする 11">
              <a:extLst>
                <a:ext uri="{FF2B5EF4-FFF2-40B4-BE49-F238E27FC236}">
                  <a16:creationId xmlns:a16="http://schemas.microsoft.com/office/drawing/2014/main" id="{F1BC4FB2-5995-4C2D-BA93-32334F75E4D0}"/>
                </a:ext>
              </a:extLst>
            </p:cNvPr>
            <p:cNvSpPr/>
            <p:nvPr/>
          </p:nvSpPr>
          <p:spPr>
            <a:xfrm>
              <a:off x="1919693" y="629560"/>
              <a:ext cx="2557368" cy="1365069"/>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15" name="四角形: 角を丸くする 14">
              <a:extLst>
                <a:ext uri="{FF2B5EF4-FFF2-40B4-BE49-F238E27FC236}">
                  <a16:creationId xmlns:a16="http://schemas.microsoft.com/office/drawing/2014/main" id="{99CDC223-5E1C-4481-A166-40F6CD2CBC87}"/>
                </a:ext>
              </a:extLst>
            </p:cNvPr>
            <p:cNvSpPr/>
            <p:nvPr/>
          </p:nvSpPr>
          <p:spPr>
            <a:xfrm>
              <a:off x="7534021" y="2095335"/>
              <a:ext cx="2702081" cy="1365069"/>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18" name="正方形/長方形 17">
              <a:extLst>
                <a:ext uri="{FF2B5EF4-FFF2-40B4-BE49-F238E27FC236}">
                  <a16:creationId xmlns:a16="http://schemas.microsoft.com/office/drawing/2014/main" id="{9384B27E-25D3-4547-A6BE-F55ACB9D142F}"/>
                </a:ext>
              </a:extLst>
            </p:cNvPr>
            <p:cNvSpPr/>
            <p:nvPr/>
          </p:nvSpPr>
          <p:spPr>
            <a:xfrm>
              <a:off x="7628901" y="632311"/>
              <a:ext cx="2523666" cy="874694"/>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③</a:t>
              </a:r>
              <a:r>
                <a:rPr lang="ja-JP" altLang="en-US" sz="1700" b="1" dirty="0">
                  <a:solidFill>
                    <a:srgbClr val="FF0000"/>
                  </a:solidFill>
                  <a:latin typeface="BIZ UDP明朝 Medium" panose="02020500000000000000" pitchFamily="18" charset="-128"/>
                  <a:ea typeface="BIZ UDP明朝 Medium" panose="02020500000000000000" pitchFamily="18" charset="-128"/>
                </a:rPr>
                <a:t> </a:t>
              </a:r>
              <a:r>
                <a:rPr lang="ja-JP" altLang="en-US" sz="1700" b="1" dirty="0">
                  <a:solidFill>
                    <a:srgbClr val="FF33CC"/>
                  </a:solidFill>
                  <a:latin typeface="BIZ UDP明朝 Medium" panose="02020500000000000000" pitchFamily="18" charset="-128"/>
                  <a:ea typeface="BIZ UDP明朝 Medium" panose="02020500000000000000" pitchFamily="18" charset="-128"/>
                </a:rPr>
                <a:t>出入国する際の送迎</a:t>
              </a:r>
            </a:p>
            <a:p>
              <a:r>
                <a:rPr lang="ja-JP" altLang="en-US" sz="1600" b="1" dirty="0">
                  <a:latin typeface="BIZ UDP明朝 Medium" panose="02020500000000000000" pitchFamily="18" charset="-128"/>
                  <a:ea typeface="BIZ UDP明朝 Medium" panose="02020500000000000000" pitchFamily="18" charset="-128"/>
                </a:rPr>
                <a:t>・ 入国時に、空港から会社・事業所 </a:t>
              </a:r>
              <a:endParaRPr lang="en-US" altLang="ja-JP" sz="1600" b="1" dirty="0">
                <a:latin typeface="BIZ UDP明朝 Medium" panose="02020500000000000000" pitchFamily="18" charset="-128"/>
                <a:ea typeface="BIZ UDP明朝 Medium" panose="02020500000000000000" pitchFamily="18" charset="-128"/>
              </a:endParaRPr>
            </a:p>
            <a:p>
              <a:r>
                <a:rPr lang="en-US" altLang="ja-JP" sz="1600" b="1" dirty="0">
                  <a:latin typeface="BIZ UDP明朝 Medium" panose="02020500000000000000" pitchFamily="18" charset="-128"/>
                  <a:ea typeface="BIZ UDP明朝 Medium" panose="02020500000000000000" pitchFamily="18" charset="-128"/>
                </a:rPr>
                <a:t> </a:t>
              </a:r>
              <a:r>
                <a:rPr lang="ja-JP" altLang="en-US" sz="1600" b="1" dirty="0">
                  <a:latin typeface="BIZ UDP明朝 Medium" panose="02020500000000000000" pitchFamily="18" charset="-128"/>
                  <a:ea typeface="BIZ UDP明朝 Medium" panose="02020500000000000000" pitchFamily="18" charset="-128"/>
                </a:rPr>
                <a:t>又は住居</a:t>
              </a:r>
              <a:r>
                <a:rPr lang="en-US" altLang="ja-JP" sz="1600" b="1" dirty="0">
                  <a:latin typeface="BIZ UDP明朝 Medium" panose="02020500000000000000" pitchFamily="18" charset="-128"/>
                  <a:ea typeface="BIZ UDP明朝 Medium" panose="02020500000000000000" pitchFamily="18" charset="-128"/>
                </a:rPr>
                <a:t>(</a:t>
              </a:r>
              <a:r>
                <a:rPr lang="ja-JP" altLang="en-US" sz="1600" b="1" dirty="0">
                  <a:latin typeface="BIZ UDP明朝 Medium" panose="02020500000000000000" pitchFamily="18" charset="-128"/>
                  <a:ea typeface="BIZ UDP明朝 Medium" panose="02020500000000000000" pitchFamily="18" charset="-128"/>
                </a:rPr>
                <a:t>アパート・実習生寮</a:t>
              </a:r>
              <a:r>
                <a:rPr lang="en-US" altLang="ja-JP" sz="1600" b="1" dirty="0">
                  <a:latin typeface="BIZ UDP明朝 Medium" panose="02020500000000000000" pitchFamily="18" charset="-128"/>
                  <a:ea typeface="BIZ UDP明朝 Medium" panose="02020500000000000000" pitchFamily="18" charset="-128"/>
                </a:rPr>
                <a:t>)</a:t>
              </a:r>
              <a:r>
                <a:rPr lang="ja-JP" altLang="en-US" sz="1600" b="1" dirty="0">
                  <a:latin typeface="BIZ UDP明朝 Medium" panose="02020500000000000000" pitchFamily="18" charset="-128"/>
                  <a:ea typeface="BIZ UDP明朝 Medium" panose="02020500000000000000" pitchFamily="18" charset="-128"/>
                </a:rPr>
                <a:t>への送迎</a:t>
              </a:r>
            </a:p>
            <a:p>
              <a:r>
                <a:rPr lang="ja-JP" altLang="en-US" sz="1600" b="1" dirty="0">
                  <a:latin typeface="BIZ UDP明朝 Medium" panose="02020500000000000000" pitchFamily="18" charset="-128"/>
                  <a:ea typeface="BIZ UDP明朝 Medium" panose="02020500000000000000" pitchFamily="18" charset="-128"/>
                </a:rPr>
                <a:t>・ 帰国時に空港へ送迎し、保安検　 </a:t>
              </a:r>
              <a:endParaRPr lang="en-US" altLang="ja-JP" sz="1600" b="1" dirty="0">
                <a:latin typeface="BIZ UDP明朝 Medium" panose="02020500000000000000" pitchFamily="18" charset="-128"/>
                <a:ea typeface="BIZ UDP明朝 Medium" panose="02020500000000000000" pitchFamily="18" charset="-128"/>
              </a:endParaRPr>
            </a:p>
            <a:p>
              <a:r>
                <a:rPr lang="en-US" altLang="ja-JP" sz="1600" b="1" dirty="0">
                  <a:latin typeface="BIZ UDP明朝 Medium" panose="02020500000000000000" pitchFamily="18" charset="-128"/>
                  <a:ea typeface="BIZ UDP明朝 Medium" panose="02020500000000000000" pitchFamily="18" charset="-128"/>
                </a:rPr>
                <a:t> </a:t>
              </a:r>
              <a:r>
                <a:rPr lang="ja-JP" altLang="en-US" sz="1600" b="1" dirty="0">
                  <a:latin typeface="BIZ UDP明朝 Medium" panose="02020500000000000000" pitchFamily="18" charset="-128"/>
                  <a:ea typeface="BIZ UDP明朝 Medium" panose="02020500000000000000" pitchFamily="18" charset="-128"/>
                </a:rPr>
                <a:t>査場までお受入れ外国人を引率</a:t>
              </a:r>
            </a:p>
          </p:txBody>
        </p:sp>
        <p:pic>
          <p:nvPicPr>
            <p:cNvPr id="19" name="図 18">
              <a:extLst>
                <a:ext uri="{FF2B5EF4-FFF2-40B4-BE49-F238E27FC236}">
                  <a16:creationId xmlns:a16="http://schemas.microsoft.com/office/drawing/2014/main" id="{79559358-DAD6-4A00-8DD8-0C15EA513353}"/>
                </a:ext>
              </a:extLst>
            </p:cNvPr>
            <p:cNvPicPr>
              <a:picLocks noChangeAspect="1"/>
            </p:cNvPicPr>
            <p:nvPr/>
          </p:nvPicPr>
          <p:blipFill>
            <a:blip r:embed="rId4"/>
            <a:stretch>
              <a:fillRect/>
            </a:stretch>
          </p:blipFill>
          <p:spPr>
            <a:xfrm>
              <a:off x="6254155" y="1419995"/>
              <a:ext cx="754061" cy="515852"/>
            </a:xfrm>
            <a:prstGeom prst="rect">
              <a:avLst/>
            </a:prstGeom>
          </p:spPr>
        </p:pic>
        <p:pic>
          <p:nvPicPr>
            <p:cNvPr id="20" name="図 19">
              <a:extLst>
                <a:ext uri="{FF2B5EF4-FFF2-40B4-BE49-F238E27FC236}">
                  <a16:creationId xmlns:a16="http://schemas.microsoft.com/office/drawing/2014/main" id="{4F1A0CA7-E58B-4360-8A8E-176D5318C918}"/>
                </a:ext>
              </a:extLst>
            </p:cNvPr>
            <p:cNvPicPr>
              <a:picLocks noChangeAspect="1"/>
            </p:cNvPicPr>
            <p:nvPr/>
          </p:nvPicPr>
          <p:blipFill>
            <a:blip r:embed="rId5"/>
            <a:stretch>
              <a:fillRect/>
            </a:stretch>
          </p:blipFill>
          <p:spPr>
            <a:xfrm>
              <a:off x="9133191" y="1512457"/>
              <a:ext cx="811050" cy="423391"/>
            </a:xfrm>
            <a:prstGeom prst="rect">
              <a:avLst/>
            </a:prstGeom>
          </p:spPr>
        </p:pic>
        <p:sp>
          <p:nvSpPr>
            <p:cNvPr id="21" name="正方形/長方形 20">
              <a:extLst>
                <a:ext uri="{FF2B5EF4-FFF2-40B4-BE49-F238E27FC236}">
                  <a16:creationId xmlns:a16="http://schemas.microsoft.com/office/drawing/2014/main" id="{0E6822AB-D276-4486-86B2-2754D1B7D265}"/>
                </a:ext>
              </a:extLst>
            </p:cNvPr>
            <p:cNvSpPr/>
            <p:nvPr/>
          </p:nvSpPr>
          <p:spPr>
            <a:xfrm>
              <a:off x="1941252" y="2131753"/>
              <a:ext cx="2557368" cy="747312"/>
            </a:xfrm>
            <a:prstGeom prst="rect">
              <a:avLst/>
            </a:prstGeom>
          </p:spPr>
          <p:txBody>
            <a:bodyPr wrap="square">
              <a:spAutoFit/>
            </a:bodyPr>
            <a:lstStyle/>
            <a:p>
              <a:r>
                <a:rPr lang="ja-JP" altLang="en-US" sz="1700" dirty="0">
                  <a:latin typeface="BIZ UDP明朝 Medium" panose="02020500000000000000" pitchFamily="18" charset="-128"/>
                  <a:ea typeface="BIZ UDP明朝 Medium" panose="02020500000000000000" pitchFamily="18" charset="-128"/>
                </a:rPr>
                <a:t>  ➃</a:t>
              </a:r>
              <a:r>
                <a:rPr lang="ja-JP" altLang="en-US" sz="1700" b="1" dirty="0">
                  <a:solidFill>
                    <a:srgbClr val="FF0000"/>
                  </a:solidFill>
                  <a:latin typeface="BIZ UDP明朝 Medium" panose="02020500000000000000" pitchFamily="18" charset="-128"/>
                  <a:ea typeface="BIZ UDP明朝 Medium" panose="02020500000000000000" pitchFamily="18" charset="-128"/>
                </a:rPr>
                <a:t> </a:t>
              </a:r>
              <a:r>
                <a:rPr lang="ja-JP" altLang="en-US" sz="1700" b="1" dirty="0">
                  <a:solidFill>
                    <a:srgbClr val="FF33CC"/>
                  </a:solidFill>
                  <a:latin typeface="BIZ UDP明朝 Medium" panose="02020500000000000000" pitchFamily="18" charset="-128"/>
                  <a:ea typeface="BIZ UDP明朝 Medium" panose="02020500000000000000" pitchFamily="18" charset="-128"/>
                </a:rPr>
                <a:t>住居確保・生活に必要な</a:t>
              </a:r>
              <a:endParaRPr lang="en-US" altLang="ja-JP" sz="1700" b="1" dirty="0">
                <a:solidFill>
                  <a:srgbClr val="FF33CC"/>
                </a:solidFill>
                <a:latin typeface="BIZ UDP明朝 Medium" panose="02020500000000000000" pitchFamily="18" charset="-128"/>
                <a:ea typeface="BIZ UDP明朝 Medium" panose="02020500000000000000" pitchFamily="18" charset="-128"/>
              </a:endParaRPr>
            </a:p>
            <a:p>
              <a:r>
                <a:rPr lang="ja-JP" altLang="en-US" sz="1700" b="1" dirty="0">
                  <a:solidFill>
                    <a:srgbClr val="FF33CC"/>
                  </a:solidFill>
                  <a:latin typeface="BIZ UDP明朝 Medium" panose="02020500000000000000" pitchFamily="18" charset="-128"/>
                  <a:ea typeface="BIZ UDP明朝 Medium" panose="02020500000000000000" pitchFamily="18" charset="-128"/>
                </a:rPr>
                <a:t>　　  契約支援</a:t>
              </a:r>
            </a:p>
            <a:p>
              <a:r>
                <a:rPr lang="ja-JP" altLang="en-US" sz="1600" b="1" dirty="0">
                  <a:latin typeface="BIZ UDP明朝 Medium" panose="02020500000000000000" pitchFamily="18" charset="-128"/>
                  <a:ea typeface="BIZ UDP明朝 Medium" panose="02020500000000000000" pitchFamily="18" charset="-128"/>
                </a:rPr>
                <a:t>・ 社宅を提供、銀行口座等の開設、</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 携帯電話やライフラインの契約等を案内・各手続の補助</a:t>
              </a:r>
            </a:p>
          </p:txBody>
        </p:sp>
        <p:pic>
          <p:nvPicPr>
            <p:cNvPr id="22" name="図 21">
              <a:extLst>
                <a:ext uri="{FF2B5EF4-FFF2-40B4-BE49-F238E27FC236}">
                  <a16:creationId xmlns:a16="http://schemas.microsoft.com/office/drawing/2014/main" id="{CE02DCAB-0C36-4022-B7FD-9AC557D9ED82}"/>
                </a:ext>
              </a:extLst>
            </p:cNvPr>
            <p:cNvPicPr>
              <a:picLocks noChangeAspect="1"/>
            </p:cNvPicPr>
            <p:nvPr/>
          </p:nvPicPr>
          <p:blipFill>
            <a:blip r:embed="rId6"/>
            <a:stretch>
              <a:fillRect/>
            </a:stretch>
          </p:blipFill>
          <p:spPr>
            <a:xfrm>
              <a:off x="2078740" y="2925540"/>
              <a:ext cx="660078" cy="503460"/>
            </a:xfrm>
            <a:prstGeom prst="rect">
              <a:avLst/>
            </a:prstGeom>
          </p:spPr>
        </p:pic>
        <p:pic>
          <p:nvPicPr>
            <p:cNvPr id="23" name="図 22">
              <a:extLst>
                <a:ext uri="{FF2B5EF4-FFF2-40B4-BE49-F238E27FC236}">
                  <a16:creationId xmlns:a16="http://schemas.microsoft.com/office/drawing/2014/main" id="{D858F5EF-7BAC-4B78-9435-6989EEC3D885}"/>
                </a:ext>
              </a:extLst>
            </p:cNvPr>
            <p:cNvPicPr>
              <a:picLocks noChangeAspect="1"/>
            </p:cNvPicPr>
            <p:nvPr/>
          </p:nvPicPr>
          <p:blipFill>
            <a:blip r:embed="rId7"/>
            <a:stretch>
              <a:fillRect/>
            </a:stretch>
          </p:blipFill>
          <p:spPr>
            <a:xfrm>
              <a:off x="2852398" y="2944770"/>
              <a:ext cx="660079" cy="458631"/>
            </a:xfrm>
            <a:prstGeom prst="rect">
              <a:avLst/>
            </a:prstGeom>
          </p:spPr>
        </p:pic>
        <p:pic>
          <p:nvPicPr>
            <p:cNvPr id="24" name="図 23">
              <a:extLst>
                <a:ext uri="{FF2B5EF4-FFF2-40B4-BE49-F238E27FC236}">
                  <a16:creationId xmlns:a16="http://schemas.microsoft.com/office/drawing/2014/main" id="{AC692AE6-283D-4D6A-851E-B35986536A57}"/>
                </a:ext>
              </a:extLst>
            </p:cNvPr>
            <p:cNvPicPr>
              <a:picLocks noChangeAspect="1"/>
            </p:cNvPicPr>
            <p:nvPr/>
          </p:nvPicPr>
          <p:blipFill>
            <a:blip r:embed="rId8"/>
            <a:stretch>
              <a:fillRect/>
            </a:stretch>
          </p:blipFill>
          <p:spPr>
            <a:xfrm>
              <a:off x="3574400" y="2925540"/>
              <a:ext cx="756994" cy="503460"/>
            </a:xfrm>
            <a:prstGeom prst="rect">
              <a:avLst/>
            </a:prstGeom>
          </p:spPr>
        </p:pic>
        <p:sp>
          <p:nvSpPr>
            <p:cNvPr id="25" name="正方形/長方形 24">
              <a:extLst>
                <a:ext uri="{FF2B5EF4-FFF2-40B4-BE49-F238E27FC236}">
                  <a16:creationId xmlns:a16="http://schemas.microsoft.com/office/drawing/2014/main" id="{BB2B737F-8D01-4CC8-977E-F43E50B06C65}"/>
                </a:ext>
              </a:extLst>
            </p:cNvPr>
            <p:cNvSpPr/>
            <p:nvPr/>
          </p:nvSpPr>
          <p:spPr>
            <a:xfrm>
              <a:off x="4758205" y="2130100"/>
              <a:ext cx="2613020" cy="738819"/>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⑤ </a:t>
              </a:r>
              <a:r>
                <a:rPr lang="ja-JP" altLang="en-US" sz="1700" b="1" dirty="0">
                  <a:solidFill>
                    <a:srgbClr val="FF33CC"/>
                  </a:solidFill>
                  <a:latin typeface="BIZ UDP明朝 Medium" panose="02020500000000000000" pitchFamily="18" charset="-128"/>
                  <a:ea typeface="BIZ UDP明朝 Medium" panose="02020500000000000000" pitchFamily="18" charset="-128"/>
                </a:rPr>
                <a:t>生活オリエンテーション</a:t>
              </a:r>
            </a:p>
            <a:p>
              <a:r>
                <a:rPr lang="ja-JP" altLang="en-US" sz="1600" b="1" dirty="0">
                  <a:latin typeface="BIZ UDP明朝 Medium" panose="02020500000000000000" pitchFamily="18" charset="-128"/>
                  <a:ea typeface="BIZ UDP明朝 Medium" panose="02020500000000000000" pitchFamily="18" charset="-128"/>
                </a:rPr>
                <a:t>・ 社会生活を営む上での、日本のルールやマナー・礼儀作法の指導　</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 公共機関の利用方法や緊急連絡病院の診察、災害時の対応等</a:t>
              </a:r>
            </a:p>
          </p:txBody>
        </p:sp>
        <p:pic>
          <p:nvPicPr>
            <p:cNvPr id="26" name="図 25">
              <a:extLst>
                <a:ext uri="{FF2B5EF4-FFF2-40B4-BE49-F238E27FC236}">
                  <a16:creationId xmlns:a16="http://schemas.microsoft.com/office/drawing/2014/main" id="{63772874-B2F9-4982-B85D-91E254F6E66F}"/>
                </a:ext>
              </a:extLst>
            </p:cNvPr>
            <p:cNvPicPr>
              <a:picLocks noChangeAspect="1"/>
            </p:cNvPicPr>
            <p:nvPr/>
          </p:nvPicPr>
          <p:blipFill>
            <a:blip r:embed="rId9"/>
            <a:stretch>
              <a:fillRect/>
            </a:stretch>
          </p:blipFill>
          <p:spPr>
            <a:xfrm>
              <a:off x="5086639" y="2944771"/>
              <a:ext cx="808645" cy="484230"/>
            </a:xfrm>
            <a:prstGeom prst="rect">
              <a:avLst/>
            </a:prstGeom>
          </p:spPr>
        </p:pic>
        <p:pic>
          <p:nvPicPr>
            <p:cNvPr id="27" name="図 26">
              <a:extLst>
                <a:ext uri="{FF2B5EF4-FFF2-40B4-BE49-F238E27FC236}">
                  <a16:creationId xmlns:a16="http://schemas.microsoft.com/office/drawing/2014/main" id="{65AB22D7-02FA-4726-A6F1-B4F5146698FD}"/>
                </a:ext>
              </a:extLst>
            </p:cNvPr>
            <p:cNvPicPr>
              <a:picLocks noChangeAspect="1"/>
            </p:cNvPicPr>
            <p:nvPr/>
          </p:nvPicPr>
          <p:blipFill>
            <a:blip r:embed="rId10"/>
            <a:stretch>
              <a:fillRect/>
            </a:stretch>
          </p:blipFill>
          <p:spPr>
            <a:xfrm>
              <a:off x="6259382" y="2944770"/>
              <a:ext cx="725111" cy="459650"/>
            </a:xfrm>
            <a:prstGeom prst="rect">
              <a:avLst/>
            </a:prstGeom>
            <a:solidFill>
              <a:schemeClr val="bg1">
                <a:lumMod val="75000"/>
                <a:alpha val="77000"/>
              </a:schemeClr>
            </a:solidFill>
            <a:ln>
              <a:solidFill>
                <a:schemeClr val="bg1">
                  <a:lumMod val="85000"/>
                </a:schemeClr>
              </a:solidFill>
            </a:ln>
          </p:spPr>
        </p:pic>
        <p:sp>
          <p:nvSpPr>
            <p:cNvPr id="28" name="正方形/長方形 27">
              <a:extLst>
                <a:ext uri="{FF2B5EF4-FFF2-40B4-BE49-F238E27FC236}">
                  <a16:creationId xmlns:a16="http://schemas.microsoft.com/office/drawing/2014/main" id="{9B8233E9-975C-4F37-B602-3A5DB492FB43}"/>
                </a:ext>
              </a:extLst>
            </p:cNvPr>
            <p:cNvSpPr/>
            <p:nvPr/>
          </p:nvSpPr>
          <p:spPr>
            <a:xfrm>
              <a:off x="7645532" y="2130100"/>
              <a:ext cx="2490404" cy="602945"/>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⑥ </a:t>
              </a:r>
              <a:r>
                <a:rPr lang="ja-JP" altLang="en-US" sz="1700" b="1" dirty="0">
                  <a:solidFill>
                    <a:srgbClr val="FF33CC"/>
                  </a:solidFill>
                  <a:latin typeface="BIZ UDP明朝 Medium" panose="02020500000000000000" pitchFamily="18" charset="-128"/>
                  <a:ea typeface="BIZ UDP明朝 Medium" panose="02020500000000000000" pitchFamily="18" charset="-128"/>
                </a:rPr>
                <a:t>公的手続等への同行</a:t>
              </a:r>
            </a:p>
            <a:p>
              <a:r>
                <a:rPr lang="ja-JP" altLang="en-US" sz="1600" b="1" dirty="0">
                  <a:latin typeface="BIZ UDP明朝 Medium" panose="02020500000000000000" pitchFamily="18" charset="-128"/>
                  <a:ea typeface="BIZ UDP明朝 Medium" panose="02020500000000000000" pitchFamily="18" charset="-128"/>
                </a:rPr>
                <a:t>・ 必要に応じ住居地・社会保障・</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税金等の手続の同行</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 各種書類　作成の補助対応等</a:t>
              </a:r>
            </a:p>
          </p:txBody>
        </p:sp>
        <p:pic>
          <p:nvPicPr>
            <p:cNvPr id="29" name="図 28">
              <a:extLst>
                <a:ext uri="{FF2B5EF4-FFF2-40B4-BE49-F238E27FC236}">
                  <a16:creationId xmlns:a16="http://schemas.microsoft.com/office/drawing/2014/main" id="{C4CBFF85-5A30-47C1-8B03-0FA132E6A87D}"/>
                </a:ext>
              </a:extLst>
            </p:cNvPr>
            <p:cNvPicPr>
              <a:picLocks noChangeAspect="1"/>
            </p:cNvPicPr>
            <p:nvPr/>
          </p:nvPicPr>
          <p:blipFill>
            <a:blip r:embed="rId11"/>
            <a:stretch>
              <a:fillRect/>
            </a:stretch>
          </p:blipFill>
          <p:spPr>
            <a:xfrm>
              <a:off x="8078367" y="2924966"/>
              <a:ext cx="744798" cy="478435"/>
            </a:xfrm>
            <a:prstGeom prst="rect">
              <a:avLst/>
            </a:prstGeom>
          </p:spPr>
        </p:pic>
        <p:pic>
          <p:nvPicPr>
            <p:cNvPr id="30" name="図 29">
              <a:extLst>
                <a:ext uri="{FF2B5EF4-FFF2-40B4-BE49-F238E27FC236}">
                  <a16:creationId xmlns:a16="http://schemas.microsoft.com/office/drawing/2014/main" id="{0CC8CCCA-1B55-4FBA-8594-A805CFA672DD}"/>
                </a:ext>
              </a:extLst>
            </p:cNvPr>
            <p:cNvPicPr>
              <a:picLocks noChangeAspect="1"/>
            </p:cNvPicPr>
            <p:nvPr/>
          </p:nvPicPr>
          <p:blipFill>
            <a:blip r:embed="rId12"/>
            <a:stretch>
              <a:fillRect/>
            </a:stretch>
          </p:blipFill>
          <p:spPr>
            <a:xfrm>
              <a:off x="9179191" y="2944771"/>
              <a:ext cx="687412" cy="458042"/>
            </a:xfrm>
            <a:prstGeom prst="rect">
              <a:avLst/>
            </a:prstGeom>
          </p:spPr>
        </p:pic>
        <p:sp>
          <p:nvSpPr>
            <p:cNvPr id="49" name="テキスト ボックス 48">
              <a:extLst>
                <a:ext uri="{FF2B5EF4-FFF2-40B4-BE49-F238E27FC236}">
                  <a16:creationId xmlns:a16="http://schemas.microsoft.com/office/drawing/2014/main" id="{64641D5A-1064-4CE3-8964-788A25AE85AC}"/>
                </a:ext>
              </a:extLst>
            </p:cNvPr>
            <p:cNvSpPr txBox="1"/>
            <p:nvPr/>
          </p:nvSpPr>
          <p:spPr>
            <a:xfrm>
              <a:off x="2007839" y="648324"/>
              <a:ext cx="2424193" cy="738819"/>
            </a:xfrm>
            <a:prstGeom prst="rect">
              <a:avLst/>
            </a:prstGeom>
            <a:noFill/>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① </a:t>
              </a:r>
              <a:r>
                <a:rPr lang="ja-JP" altLang="en-US" sz="1700" b="1" dirty="0">
                  <a:solidFill>
                    <a:srgbClr val="FF33CC"/>
                  </a:solidFill>
                  <a:latin typeface="BIZ UDP明朝 Medium" panose="02020500000000000000" pitchFamily="18" charset="-128"/>
                  <a:ea typeface="BIZ UDP明朝 Medium" panose="02020500000000000000" pitchFamily="18" charset="-128"/>
                </a:rPr>
                <a:t>ビザ申請・書類作成代行</a:t>
              </a:r>
            </a:p>
            <a:p>
              <a:r>
                <a:rPr lang="ja-JP" altLang="en-US" sz="1600" b="1" dirty="0">
                  <a:latin typeface="BIZ UDP明朝 Medium" panose="02020500000000000000" pitchFamily="18" charset="-128"/>
                  <a:ea typeface="BIZ UDP明朝 Medium" panose="02020500000000000000" pitchFamily="18" charset="-128"/>
                </a:rPr>
                <a:t>・ 入国・資格変更に係るビザ申請の他、受入れ機関（お受け入れ　　企業・施設・病院など）の各種　申請書類作成の代行</a:t>
              </a:r>
            </a:p>
          </p:txBody>
        </p:sp>
        <p:pic>
          <p:nvPicPr>
            <p:cNvPr id="1026" name="Picture 2" descr="アイコン人物、窓口相談、書類申請のイラスト素材 [29758284] - PIXTA">
              <a:extLst>
                <a:ext uri="{FF2B5EF4-FFF2-40B4-BE49-F238E27FC236}">
                  <a16:creationId xmlns:a16="http://schemas.microsoft.com/office/drawing/2014/main" id="{34633193-02CB-498E-A6A5-95084DAA075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12490" y="1419996"/>
              <a:ext cx="738356" cy="5158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ビザスタンプパスポートまたはビザの申請出張入国審査切手イラスト - アイコンのベクターアート素材や画像を多数ご用意 - iStock">
              <a:extLst>
                <a:ext uri="{FF2B5EF4-FFF2-40B4-BE49-F238E27FC236}">
                  <a16:creationId xmlns:a16="http://schemas.microsoft.com/office/drawing/2014/main" id="{7A6BDF61-4607-4849-A08C-F1A8C6A2D31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57075" y="1419996"/>
              <a:ext cx="763749" cy="51585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24613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89BDFBCD-DC57-491F-9CC2-9F80D771232F}"/>
              </a:ext>
            </a:extLst>
          </p:cNvPr>
          <p:cNvSpPr/>
          <p:nvPr/>
        </p:nvSpPr>
        <p:spPr>
          <a:xfrm>
            <a:off x="3402718" y="1366237"/>
            <a:ext cx="2887392" cy="2406031"/>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5" name="四角形: 角を丸くする 4">
            <a:extLst>
              <a:ext uri="{FF2B5EF4-FFF2-40B4-BE49-F238E27FC236}">
                <a16:creationId xmlns:a16="http://schemas.microsoft.com/office/drawing/2014/main" id="{E09823DE-44F0-4DE5-9207-D90B6C97E049}"/>
              </a:ext>
            </a:extLst>
          </p:cNvPr>
          <p:cNvSpPr/>
          <p:nvPr/>
        </p:nvSpPr>
        <p:spPr>
          <a:xfrm>
            <a:off x="9445356" y="1366238"/>
            <a:ext cx="2630530" cy="2406030"/>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6" name="四角形: 角を丸くする 5">
            <a:extLst>
              <a:ext uri="{FF2B5EF4-FFF2-40B4-BE49-F238E27FC236}">
                <a16:creationId xmlns:a16="http://schemas.microsoft.com/office/drawing/2014/main" id="{A0325A0C-4617-459D-B0DA-263A9CA46BA3}"/>
              </a:ext>
            </a:extLst>
          </p:cNvPr>
          <p:cNvSpPr/>
          <p:nvPr/>
        </p:nvSpPr>
        <p:spPr>
          <a:xfrm>
            <a:off x="6505046" y="1366237"/>
            <a:ext cx="2723777" cy="2406031"/>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7" name="正方形/長方形 6">
            <a:extLst>
              <a:ext uri="{FF2B5EF4-FFF2-40B4-BE49-F238E27FC236}">
                <a16:creationId xmlns:a16="http://schemas.microsoft.com/office/drawing/2014/main" id="{0B819AF8-4461-4306-A135-6BB1E9EB1ECB}"/>
              </a:ext>
            </a:extLst>
          </p:cNvPr>
          <p:cNvSpPr/>
          <p:nvPr/>
        </p:nvSpPr>
        <p:spPr>
          <a:xfrm>
            <a:off x="674160" y="1340510"/>
            <a:ext cx="2446979" cy="1485022"/>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⑦ </a:t>
            </a:r>
            <a:r>
              <a:rPr lang="ja-JP" altLang="en-US" sz="1700" b="1" dirty="0">
                <a:solidFill>
                  <a:srgbClr val="FF33CC"/>
                </a:solidFill>
                <a:latin typeface="BIZ UDP明朝 Medium" panose="02020500000000000000" pitchFamily="18" charset="-128"/>
                <a:ea typeface="BIZ UDP明朝 Medium" panose="02020500000000000000" pitchFamily="18" charset="-128"/>
              </a:rPr>
              <a:t>日本語学習・教育の　</a:t>
            </a:r>
            <a:endParaRPr lang="en-US" altLang="ja-JP" sz="1700" b="1" dirty="0">
              <a:solidFill>
                <a:srgbClr val="FF33CC"/>
              </a:solidFill>
              <a:latin typeface="BIZ UDP明朝 Medium" panose="02020500000000000000" pitchFamily="18" charset="-128"/>
              <a:ea typeface="BIZ UDP明朝 Medium" panose="02020500000000000000" pitchFamily="18" charset="-128"/>
            </a:endParaRPr>
          </a:p>
          <a:p>
            <a:pPr>
              <a:lnSpc>
                <a:spcPct val="150000"/>
              </a:lnSpc>
            </a:pPr>
            <a:r>
              <a:rPr lang="ja-JP" altLang="en-US" sz="1700" b="1" dirty="0">
                <a:solidFill>
                  <a:srgbClr val="FF33CC"/>
                </a:solidFill>
                <a:latin typeface="BIZ UDP明朝 Medium" panose="02020500000000000000" pitchFamily="18" charset="-128"/>
                <a:ea typeface="BIZ UDP明朝 Medium" panose="02020500000000000000" pitchFamily="18" charset="-128"/>
              </a:rPr>
              <a:t>　　機会提供</a:t>
            </a:r>
          </a:p>
          <a:p>
            <a:r>
              <a:rPr lang="ja-JP" altLang="en-US" sz="1600" b="1" dirty="0">
                <a:latin typeface="BIZ UDP明朝 Medium" panose="02020500000000000000" pitchFamily="18" charset="-128"/>
                <a:ea typeface="BIZ UDP明朝 Medium" panose="02020500000000000000" pitchFamily="18" charset="-128"/>
              </a:rPr>
              <a:t>・ 日本語教室等の参加案内や、日本語学習教材の情報提供等</a:t>
            </a:r>
          </a:p>
        </p:txBody>
      </p:sp>
      <p:sp>
        <p:nvSpPr>
          <p:cNvPr id="8" name="正方形/長方形 7">
            <a:extLst>
              <a:ext uri="{FF2B5EF4-FFF2-40B4-BE49-F238E27FC236}">
                <a16:creationId xmlns:a16="http://schemas.microsoft.com/office/drawing/2014/main" id="{52769E8D-F18F-419B-860C-1943A60FF929}"/>
              </a:ext>
            </a:extLst>
          </p:cNvPr>
          <p:cNvSpPr/>
          <p:nvPr/>
        </p:nvSpPr>
        <p:spPr>
          <a:xfrm>
            <a:off x="3584458" y="1315262"/>
            <a:ext cx="2785057" cy="1715854"/>
          </a:xfrm>
          <a:prstGeom prst="rect">
            <a:avLst/>
          </a:prstGeom>
        </p:spPr>
        <p:txBody>
          <a:bodyPr wrap="square">
            <a:spAutoFit/>
          </a:bodyPr>
          <a:lstStyle/>
          <a:p>
            <a:pPr>
              <a:lnSpc>
                <a:spcPct val="150000"/>
              </a:lnSpc>
            </a:pPr>
            <a:r>
              <a:rPr lang="ja-JP" altLang="en-US" sz="1700" b="1" dirty="0">
                <a:latin typeface="BIZ UDP明朝 Medium" panose="02020500000000000000" pitchFamily="18" charset="-128"/>
                <a:ea typeface="BIZ UDP明朝 Medium" panose="02020500000000000000" pitchFamily="18" charset="-128"/>
              </a:rPr>
              <a:t> ⑧ </a:t>
            </a:r>
            <a:r>
              <a:rPr lang="ja-JP" altLang="en-US" sz="1700" b="1" dirty="0">
                <a:solidFill>
                  <a:srgbClr val="FF33CC"/>
                </a:solidFill>
                <a:latin typeface="BIZ UDP明朝 Medium" panose="02020500000000000000" pitchFamily="18" charset="-128"/>
                <a:ea typeface="BIZ UDP明朝 Medium" panose="02020500000000000000" pitchFamily="18" charset="-128"/>
              </a:rPr>
              <a:t>相談・苦情への対応</a:t>
            </a:r>
          </a:p>
          <a:p>
            <a:r>
              <a:rPr lang="ja-JP" altLang="en-US" sz="1600" b="1" dirty="0">
                <a:latin typeface="BIZ UDP明朝 Medium" panose="02020500000000000000" pitchFamily="18" charset="-128"/>
                <a:ea typeface="BIZ UDP明朝 Medium" panose="02020500000000000000" pitchFamily="18" charset="-128"/>
              </a:rPr>
              <a:t>・ 職場や生活上の相談・苦情等について、外国人が十分に理解することができる言語での対応、また必要な助言、</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及び指導等</a:t>
            </a:r>
          </a:p>
        </p:txBody>
      </p:sp>
      <p:sp>
        <p:nvSpPr>
          <p:cNvPr id="9" name="正方形/長方形 8">
            <a:extLst>
              <a:ext uri="{FF2B5EF4-FFF2-40B4-BE49-F238E27FC236}">
                <a16:creationId xmlns:a16="http://schemas.microsoft.com/office/drawing/2014/main" id="{9742638B-357A-47ED-AD46-E27AA47D27ED}"/>
              </a:ext>
            </a:extLst>
          </p:cNvPr>
          <p:cNvSpPr/>
          <p:nvPr/>
        </p:nvSpPr>
        <p:spPr>
          <a:xfrm>
            <a:off x="6600359" y="1310134"/>
            <a:ext cx="2533150" cy="1469633"/>
          </a:xfrm>
          <a:prstGeom prst="rect">
            <a:avLst/>
          </a:prstGeom>
        </p:spPr>
        <p:txBody>
          <a:bodyPr wrap="square">
            <a:spAutoFit/>
          </a:bodyPr>
          <a:lstStyle/>
          <a:p>
            <a:pPr>
              <a:lnSpc>
                <a:spcPct val="150000"/>
              </a:lnSpc>
            </a:pPr>
            <a:r>
              <a:rPr lang="ja-JP" altLang="en-US" sz="1700" b="1" dirty="0">
                <a:latin typeface="BIZ UDP明朝 Medium" panose="02020500000000000000" pitchFamily="18" charset="-128"/>
                <a:ea typeface="BIZ UDP明朝 Medium" panose="02020500000000000000" pitchFamily="18" charset="-128"/>
              </a:rPr>
              <a:t> ⑨ </a:t>
            </a:r>
            <a:r>
              <a:rPr lang="ja-JP" altLang="en-US" sz="1700" b="1" dirty="0">
                <a:solidFill>
                  <a:srgbClr val="FF33CC"/>
                </a:solidFill>
                <a:latin typeface="BIZ UDP明朝 Medium" panose="02020500000000000000" pitchFamily="18" charset="-128"/>
                <a:ea typeface="BIZ UDP明朝 Medium" panose="02020500000000000000" pitchFamily="18" charset="-128"/>
              </a:rPr>
              <a:t>日本人との交流促進</a:t>
            </a:r>
          </a:p>
          <a:p>
            <a:r>
              <a:rPr lang="ja-JP" altLang="en-US" sz="1600" b="1" dirty="0">
                <a:latin typeface="BIZ UDP明朝 Medium" panose="02020500000000000000" pitchFamily="18" charset="-128"/>
                <a:ea typeface="BIZ UDP明朝 Medium" panose="02020500000000000000" pitchFamily="18" charset="-128"/>
              </a:rPr>
              <a:t>・ 自治会等の地域住民との交流の場や、地域のお祭りなどの行事の案内、又その参加の補助</a:t>
            </a:r>
          </a:p>
        </p:txBody>
      </p:sp>
      <p:sp>
        <p:nvSpPr>
          <p:cNvPr id="10" name="正方形/長方形 9">
            <a:extLst>
              <a:ext uri="{FF2B5EF4-FFF2-40B4-BE49-F238E27FC236}">
                <a16:creationId xmlns:a16="http://schemas.microsoft.com/office/drawing/2014/main" id="{8C20C1D2-6302-4A32-A28E-C0F4FE400BBC}"/>
              </a:ext>
            </a:extLst>
          </p:cNvPr>
          <p:cNvSpPr/>
          <p:nvPr/>
        </p:nvSpPr>
        <p:spPr>
          <a:xfrm>
            <a:off x="9498648" y="1352185"/>
            <a:ext cx="2630530" cy="1831271"/>
          </a:xfrm>
          <a:prstGeom prst="rect">
            <a:avLst/>
          </a:prstGeom>
        </p:spPr>
        <p:txBody>
          <a:bodyPr wrap="square">
            <a:spAutoFit/>
          </a:bodyPr>
          <a:lstStyle/>
          <a:p>
            <a:r>
              <a:rPr kumimoji="1" lang="ja-JP" altLang="en-US" sz="1700" b="1" dirty="0">
                <a:latin typeface="BIZ UDP明朝 Medium" panose="02020500000000000000" pitchFamily="18" charset="-128"/>
                <a:ea typeface="BIZ UDP明朝 Medium" panose="02020500000000000000" pitchFamily="18" charset="-128"/>
              </a:rPr>
              <a:t> 　　　 ⑩ </a:t>
            </a:r>
            <a:r>
              <a:rPr kumimoji="1" lang="ja-JP" altLang="en-US" sz="1700" b="1" dirty="0">
                <a:solidFill>
                  <a:srgbClr val="FF33CC"/>
                </a:solidFill>
                <a:latin typeface="BIZ UDP明朝 Medium" panose="02020500000000000000" pitchFamily="18" charset="-128"/>
                <a:ea typeface="BIZ UDP明朝 Medium" panose="02020500000000000000" pitchFamily="18" charset="-128"/>
              </a:rPr>
              <a:t>転職支援 </a:t>
            </a:r>
            <a:endParaRPr kumimoji="1" lang="en-US" altLang="ja-JP" sz="1700" b="1" dirty="0">
              <a:solidFill>
                <a:srgbClr val="FF33CC"/>
              </a:solidFill>
              <a:latin typeface="BIZ UDP明朝 Medium" panose="02020500000000000000" pitchFamily="18" charset="-128"/>
              <a:ea typeface="BIZ UDP明朝 Medium" panose="02020500000000000000" pitchFamily="18" charset="-128"/>
            </a:endParaRPr>
          </a:p>
          <a:p>
            <a:r>
              <a:rPr kumimoji="1" lang="ja-JP" altLang="en-US" sz="1600" b="1" dirty="0">
                <a:latin typeface="BIZ UDP明朝 Medium" panose="02020500000000000000" pitchFamily="18" charset="-128"/>
                <a:ea typeface="BIZ UDP明朝 Medium" panose="02020500000000000000" pitchFamily="18" charset="-128"/>
              </a:rPr>
              <a:t>（</a:t>
            </a:r>
            <a:r>
              <a:rPr kumimoji="1" lang="en-US" altLang="ja-JP" sz="1600" b="1" dirty="0">
                <a:latin typeface="BIZ UDP明朝 Medium" panose="02020500000000000000" pitchFamily="18" charset="-128"/>
                <a:ea typeface="BIZ UDP明朝 Medium" panose="02020500000000000000" pitchFamily="18" charset="-128"/>
              </a:rPr>
              <a:t>※</a:t>
            </a:r>
            <a:r>
              <a:rPr kumimoji="1" lang="ja-JP" altLang="en-US" sz="1600" b="1" u="sng" dirty="0">
                <a:latin typeface="BIZ UDP明朝 Medium" panose="02020500000000000000" pitchFamily="18" charset="-128"/>
                <a:ea typeface="BIZ UDP明朝 Medium" panose="02020500000000000000" pitchFamily="18" charset="-128"/>
              </a:rPr>
              <a:t>受入れ側の都合による</a:t>
            </a:r>
            <a:endParaRPr kumimoji="1" lang="en-US" altLang="ja-JP" sz="1600" b="1" u="sng" dirty="0">
              <a:latin typeface="BIZ UDP明朝 Medium" panose="02020500000000000000" pitchFamily="18" charset="-128"/>
              <a:ea typeface="BIZ UDP明朝 Medium" panose="02020500000000000000" pitchFamily="18" charset="-128"/>
            </a:endParaRPr>
          </a:p>
          <a:p>
            <a:r>
              <a:rPr kumimoji="1" lang="ja-JP" altLang="en-US" sz="1600" b="1" dirty="0">
                <a:latin typeface="BIZ UDP明朝 Medium" panose="02020500000000000000" pitchFamily="18" charset="-128"/>
                <a:ea typeface="BIZ UDP明朝 Medium" panose="02020500000000000000" pitchFamily="18" charset="-128"/>
              </a:rPr>
              <a:t>　　　</a:t>
            </a:r>
            <a:r>
              <a:rPr kumimoji="1" lang="ja-JP" altLang="en-US" sz="1600" b="1" u="sng" dirty="0">
                <a:latin typeface="BIZ UDP明朝 Medium" panose="02020500000000000000" pitchFamily="18" charset="-128"/>
                <a:ea typeface="BIZ UDP明朝 Medium" panose="02020500000000000000" pitchFamily="18" charset="-128"/>
              </a:rPr>
              <a:t>人員整理等の場合）</a:t>
            </a:r>
          </a:p>
          <a:p>
            <a:r>
              <a:rPr kumimoji="1" lang="ja-JP" altLang="en-US" sz="1600" b="1" dirty="0">
                <a:latin typeface="BIZ UDP明朝 Medium" panose="02020500000000000000" pitchFamily="18" charset="-128"/>
                <a:ea typeface="BIZ UDP明朝 Medium" panose="02020500000000000000" pitchFamily="18" charset="-128"/>
              </a:rPr>
              <a:t>・ 転職先探しの補助や情報 </a:t>
            </a:r>
            <a:endParaRPr kumimoji="1" lang="en-US" altLang="ja-JP" sz="1600" b="1" dirty="0">
              <a:latin typeface="BIZ UDP明朝 Medium" panose="02020500000000000000" pitchFamily="18" charset="-128"/>
              <a:ea typeface="BIZ UDP明朝 Medium" panose="02020500000000000000" pitchFamily="18" charset="-128"/>
            </a:endParaRPr>
          </a:p>
          <a:p>
            <a:r>
              <a:rPr kumimoji="1" lang="ja-JP" altLang="en-US" sz="1600" b="1" dirty="0">
                <a:latin typeface="BIZ UDP明朝 Medium" panose="02020500000000000000" pitchFamily="18" charset="-128"/>
                <a:ea typeface="BIZ UDP明朝 Medium" panose="02020500000000000000" pitchFamily="18" charset="-128"/>
              </a:rPr>
              <a:t>の提供</a:t>
            </a:r>
            <a:endParaRPr kumimoji="1" lang="en-US" altLang="ja-JP" sz="1600" b="1" dirty="0">
              <a:latin typeface="BIZ UDP明朝 Medium" panose="02020500000000000000" pitchFamily="18" charset="-128"/>
              <a:ea typeface="BIZ UDP明朝 Medium" panose="02020500000000000000" pitchFamily="18" charset="-128"/>
            </a:endParaRPr>
          </a:p>
          <a:p>
            <a:r>
              <a:rPr kumimoji="1" lang="ja-JP" altLang="en-US" sz="1600" b="1" dirty="0">
                <a:latin typeface="BIZ UDP明朝 Medium" panose="02020500000000000000" pitchFamily="18" charset="-128"/>
                <a:ea typeface="BIZ UDP明朝 Medium" panose="02020500000000000000" pitchFamily="18" charset="-128"/>
              </a:rPr>
              <a:t>・ 求職活動時の有給休暇 の付与</a:t>
            </a:r>
          </a:p>
        </p:txBody>
      </p:sp>
      <p:sp>
        <p:nvSpPr>
          <p:cNvPr id="13" name="四角形: 角を丸くする 12">
            <a:extLst>
              <a:ext uri="{FF2B5EF4-FFF2-40B4-BE49-F238E27FC236}">
                <a16:creationId xmlns:a16="http://schemas.microsoft.com/office/drawing/2014/main" id="{86013C79-C7D7-4FFB-9725-4943156D4D25}"/>
              </a:ext>
            </a:extLst>
          </p:cNvPr>
          <p:cNvSpPr/>
          <p:nvPr/>
        </p:nvSpPr>
        <p:spPr>
          <a:xfrm>
            <a:off x="1334494" y="4099528"/>
            <a:ext cx="3428056" cy="2406030"/>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pic>
        <p:nvPicPr>
          <p:cNvPr id="14" name="図 13">
            <a:extLst>
              <a:ext uri="{FF2B5EF4-FFF2-40B4-BE49-F238E27FC236}">
                <a16:creationId xmlns:a16="http://schemas.microsoft.com/office/drawing/2014/main" id="{FB7C60D1-A3B3-414F-B99B-A7DE1E087A4B}"/>
              </a:ext>
            </a:extLst>
          </p:cNvPr>
          <p:cNvPicPr>
            <a:picLocks noChangeAspect="1"/>
          </p:cNvPicPr>
          <p:nvPr/>
        </p:nvPicPr>
        <p:blipFill>
          <a:blip r:embed="rId3"/>
          <a:stretch>
            <a:fillRect/>
          </a:stretch>
        </p:blipFill>
        <p:spPr>
          <a:xfrm>
            <a:off x="879263" y="2841757"/>
            <a:ext cx="921692" cy="768538"/>
          </a:xfrm>
          <a:prstGeom prst="rect">
            <a:avLst/>
          </a:prstGeom>
        </p:spPr>
      </p:pic>
      <p:pic>
        <p:nvPicPr>
          <p:cNvPr id="15" name="図 14">
            <a:extLst>
              <a:ext uri="{FF2B5EF4-FFF2-40B4-BE49-F238E27FC236}">
                <a16:creationId xmlns:a16="http://schemas.microsoft.com/office/drawing/2014/main" id="{CB284A66-E36F-4C8F-B8CD-1A335707AF37}"/>
              </a:ext>
            </a:extLst>
          </p:cNvPr>
          <p:cNvPicPr>
            <a:picLocks noChangeAspect="1"/>
          </p:cNvPicPr>
          <p:nvPr/>
        </p:nvPicPr>
        <p:blipFill>
          <a:blip r:embed="rId4"/>
          <a:stretch>
            <a:fillRect/>
          </a:stretch>
        </p:blipFill>
        <p:spPr>
          <a:xfrm>
            <a:off x="1990983" y="2825447"/>
            <a:ext cx="921692" cy="768538"/>
          </a:xfrm>
          <a:prstGeom prst="rect">
            <a:avLst/>
          </a:prstGeom>
        </p:spPr>
      </p:pic>
      <p:pic>
        <p:nvPicPr>
          <p:cNvPr id="16" name="図 15">
            <a:extLst>
              <a:ext uri="{FF2B5EF4-FFF2-40B4-BE49-F238E27FC236}">
                <a16:creationId xmlns:a16="http://schemas.microsoft.com/office/drawing/2014/main" id="{654F63D3-8073-4CB2-807C-C99592FC584F}"/>
              </a:ext>
            </a:extLst>
          </p:cNvPr>
          <p:cNvPicPr>
            <a:picLocks noChangeAspect="1"/>
          </p:cNvPicPr>
          <p:nvPr/>
        </p:nvPicPr>
        <p:blipFill>
          <a:blip r:embed="rId5"/>
          <a:stretch>
            <a:fillRect/>
          </a:stretch>
        </p:blipFill>
        <p:spPr>
          <a:xfrm>
            <a:off x="3794621" y="2937234"/>
            <a:ext cx="1182367" cy="750881"/>
          </a:xfrm>
          <a:prstGeom prst="rect">
            <a:avLst/>
          </a:prstGeom>
        </p:spPr>
      </p:pic>
      <p:pic>
        <p:nvPicPr>
          <p:cNvPr id="17" name="図 16">
            <a:extLst>
              <a:ext uri="{FF2B5EF4-FFF2-40B4-BE49-F238E27FC236}">
                <a16:creationId xmlns:a16="http://schemas.microsoft.com/office/drawing/2014/main" id="{45246728-2B64-4FA3-9668-76140F2F807B}"/>
              </a:ext>
            </a:extLst>
          </p:cNvPr>
          <p:cNvPicPr>
            <a:picLocks noChangeAspect="1"/>
          </p:cNvPicPr>
          <p:nvPr/>
        </p:nvPicPr>
        <p:blipFill>
          <a:blip r:embed="rId6"/>
          <a:stretch>
            <a:fillRect/>
          </a:stretch>
        </p:blipFill>
        <p:spPr>
          <a:xfrm>
            <a:off x="5191924" y="2862062"/>
            <a:ext cx="915604" cy="750881"/>
          </a:xfrm>
          <a:prstGeom prst="rect">
            <a:avLst/>
          </a:prstGeom>
        </p:spPr>
      </p:pic>
      <p:pic>
        <p:nvPicPr>
          <p:cNvPr id="18" name="図 17">
            <a:extLst>
              <a:ext uri="{FF2B5EF4-FFF2-40B4-BE49-F238E27FC236}">
                <a16:creationId xmlns:a16="http://schemas.microsoft.com/office/drawing/2014/main" id="{10EFFEDB-40CF-41DF-82A9-0654A698F2A3}"/>
              </a:ext>
            </a:extLst>
          </p:cNvPr>
          <p:cNvPicPr>
            <a:picLocks noChangeAspect="1"/>
          </p:cNvPicPr>
          <p:nvPr/>
        </p:nvPicPr>
        <p:blipFill>
          <a:blip r:embed="rId7"/>
          <a:stretch>
            <a:fillRect/>
          </a:stretch>
        </p:blipFill>
        <p:spPr>
          <a:xfrm>
            <a:off x="7093096" y="2898877"/>
            <a:ext cx="698919" cy="787298"/>
          </a:xfrm>
          <a:prstGeom prst="rect">
            <a:avLst/>
          </a:prstGeom>
        </p:spPr>
      </p:pic>
      <p:pic>
        <p:nvPicPr>
          <p:cNvPr id="19" name="図 18">
            <a:extLst>
              <a:ext uri="{FF2B5EF4-FFF2-40B4-BE49-F238E27FC236}">
                <a16:creationId xmlns:a16="http://schemas.microsoft.com/office/drawing/2014/main" id="{25FF438E-2425-4982-98BC-38C23A95A3BF}"/>
              </a:ext>
            </a:extLst>
          </p:cNvPr>
          <p:cNvPicPr>
            <a:picLocks noChangeAspect="1"/>
          </p:cNvPicPr>
          <p:nvPr/>
        </p:nvPicPr>
        <p:blipFill>
          <a:blip r:embed="rId8"/>
          <a:stretch>
            <a:fillRect/>
          </a:stretch>
        </p:blipFill>
        <p:spPr>
          <a:xfrm>
            <a:off x="8157154" y="2906233"/>
            <a:ext cx="724576" cy="806297"/>
          </a:xfrm>
          <a:prstGeom prst="rect">
            <a:avLst/>
          </a:prstGeom>
        </p:spPr>
      </p:pic>
      <p:pic>
        <p:nvPicPr>
          <p:cNvPr id="20" name="図 19">
            <a:extLst>
              <a:ext uri="{FF2B5EF4-FFF2-40B4-BE49-F238E27FC236}">
                <a16:creationId xmlns:a16="http://schemas.microsoft.com/office/drawing/2014/main" id="{0338499F-F5AC-47CB-932F-F4605BE7B1B7}"/>
              </a:ext>
            </a:extLst>
          </p:cNvPr>
          <p:cNvPicPr>
            <a:picLocks noChangeAspect="1"/>
          </p:cNvPicPr>
          <p:nvPr/>
        </p:nvPicPr>
        <p:blipFill>
          <a:blip r:embed="rId9"/>
          <a:stretch>
            <a:fillRect/>
          </a:stretch>
        </p:blipFill>
        <p:spPr>
          <a:xfrm>
            <a:off x="10683633" y="2900893"/>
            <a:ext cx="890914" cy="811637"/>
          </a:xfrm>
          <a:prstGeom prst="rect">
            <a:avLst/>
          </a:prstGeom>
        </p:spPr>
      </p:pic>
      <p:sp>
        <p:nvSpPr>
          <p:cNvPr id="21" name="正方形/長方形 20">
            <a:extLst>
              <a:ext uri="{FF2B5EF4-FFF2-40B4-BE49-F238E27FC236}">
                <a16:creationId xmlns:a16="http://schemas.microsoft.com/office/drawing/2014/main" id="{5B8DFA87-FDF9-403D-9DDE-8EB3ECA8607D}"/>
              </a:ext>
            </a:extLst>
          </p:cNvPr>
          <p:cNvSpPr/>
          <p:nvPr/>
        </p:nvSpPr>
        <p:spPr>
          <a:xfrm>
            <a:off x="1334494" y="4091924"/>
            <a:ext cx="3428056" cy="2192908"/>
          </a:xfrm>
          <a:prstGeom prst="rect">
            <a:avLst/>
          </a:prstGeom>
        </p:spPr>
        <p:txBody>
          <a:bodyPr wrap="square">
            <a:spAutoFit/>
          </a:bodyPr>
          <a:lstStyle/>
          <a:p>
            <a:r>
              <a:rPr lang="ja-JP" altLang="en-US" sz="1700" b="1" dirty="0">
                <a:latin typeface="BIZ UDP明朝 Medium" panose="02020500000000000000" pitchFamily="18" charset="-128"/>
                <a:ea typeface="BIZ UDP明朝 Medium" panose="02020500000000000000" pitchFamily="18" charset="-128"/>
              </a:rPr>
              <a:t>　　⑪ </a:t>
            </a:r>
            <a:r>
              <a:rPr lang="ja-JP" altLang="en-US" sz="1700" b="1" dirty="0">
                <a:solidFill>
                  <a:srgbClr val="FF33CC"/>
                </a:solidFill>
                <a:latin typeface="BIZ UDP明朝 Medium" panose="02020500000000000000" pitchFamily="18" charset="-128"/>
                <a:ea typeface="BIZ UDP明朝 Medium" panose="02020500000000000000" pitchFamily="18" charset="-128"/>
              </a:rPr>
              <a:t>定期的な面談・相談及び</a:t>
            </a:r>
            <a:endParaRPr lang="en-US" altLang="ja-JP" sz="1700" b="1" dirty="0">
              <a:solidFill>
                <a:srgbClr val="FF33CC"/>
              </a:solidFill>
              <a:latin typeface="BIZ UDP明朝 Medium" panose="02020500000000000000" pitchFamily="18" charset="-128"/>
              <a:ea typeface="BIZ UDP明朝 Medium" panose="02020500000000000000" pitchFamily="18" charset="-128"/>
            </a:endParaRPr>
          </a:p>
          <a:p>
            <a:pPr>
              <a:lnSpc>
                <a:spcPct val="150000"/>
              </a:lnSpc>
            </a:pPr>
            <a:r>
              <a:rPr lang="ja-JP" altLang="en-US" sz="1700" b="1" dirty="0">
                <a:solidFill>
                  <a:srgbClr val="FF33CC"/>
                </a:solidFill>
                <a:latin typeface="BIZ UDP明朝 Medium" panose="02020500000000000000" pitchFamily="18" charset="-128"/>
                <a:ea typeface="BIZ UDP明朝 Medium" panose="02020500000000000000" pitchFamily="18" charset="-128"/>
              </a:rPr>
              <a:t>　　 　 行政機関への報告など</a:t>
            </a:r>
          </a:p>
          <a:p>
            <a:r>
              <a:rPr lang="ja-JP" altLang="en-US" sz="1600" b="1" dirty="0">
                <a:latin typeface="BIZ UDP明朝 Medium" panose="02020500000000000000" pitchFamily="18" charset="-128"/>
                <a:ea typeface="BIZ UDP明朝 Medium" panose="02020500000000000000" pitchFamily="18" charset="-128"/>
              </a:rPr>
              <a:t>・ 支援責任者等が外国人及びその</a:t>
            </a:r>
            <a:endParaRPr lang="en-US" altLang="ja-JP" sz="1600" b="1" dirty="0">
              <a:latin typeface="BIZ UDP明朝 Medium" panose="02020500000000000000" pitchFamily="18" charset="-128"/>
              <a:ea typeface="BIZ UDP明朝 Medium" panose="02020500000000000000" pitchFamily="18" charset="-128"/>
            </a:endParaRPr>
          </a:p>
          <a:p>
            <a:r>
              <a:rPr lang="ja-JP" altLang="en-US" sz="1600" b="1" dirty="0">
                <a:latin typeface="BIZ UDP明朝 Medium" panose="02020500000000000000" pitchFamily="18" charset="-128"/>
                <a:ea typeface="BIZ UDP明朝 Medium" panose="02020500000000000000" pitchFamily="18" charset="-128"/>
              </a:rPr>
              <a:t>上司等と定期的に（</a:t>
            </a:r>
            <a:r>
              <a:rPr lang="ja-JP" altLang="en-US" sz="1600" b="1" u="sng" dirty="0">
                <a:solidFill>
                  <a:srgbClr val="FF0000"/>
                </a:solidFill>
                <a:latin typeface="BIZ UDP明朝 Medium" panose="02020500000000000000" pitchFamily="18" charset="-128"/>
                <a:ea typeface="BIZ UDP明朝 Medium" panose="02020500000000000000" pitchFamily="18" charset="-128"/>
              </a:rPr>
              <a:t>３か月に１回以上</a:t>
            </a:r>
            <a:r>
              <a:rPr lang="ja-JP" altLang="en-US" sz="1600" b="1" dirty="0">
                <a:latin typeface="BIZ UDP明朝 Medium" panose="02020500000000000000" pitchFamily="18" charset="-128"/>
                <a:ea typeface="BIZ UDP明朝 Medium" panose="02020500000000000000" pitchFamily="18" charset="-128"/>
              </a:rPr>
              <a:t>）面談し、法違反等があれば報告</a:t>
            </a:r>
            <a:endParaRPr lang="en-US" altLang="ja-JP" b="1" dirty="0">
              <a:latin typeface="BIZ UDP明朝 Medium" panose="02020500000000000000" pitchFamily="18" charset="-128"/>
              <a:ea typeface="BIZ UDP明朝 Medium" panose="02020500000000000000" pitchFamily="18" charset="-128"/>
            </a:endParaRPr>
          </a:p>
          <a:p>
            <a:r>
              <a:rPr lang="en-US" altLang="ja-JP" sz="1500" b="1" dirty="0">
                <a:latin typeface="BIZ UDP明朝 Medium" panose="02020500000000000000" pitchFamily="18" charset="-128"/>
                <a:ea typeface="BIZ UDP明朝 Medium" panose="02020500000000000000" pitchFamily="18" charset="-128"/>
              </a:rPr>
              <a:t>※</a:t>
            </a:r>
            <a:r>
              <a:rPr lang="ja-JP" altLang="en-US" sz="1500" b="1" dirty="0">
                <a:latin typeface="BIZ UDP明朝 Medium" panose="02020500000000000000" pitchFamily="18" charset="-128"/>
                <a:ea typeface="BIZ UDP明朝 Medium" panose="02020500000000000000" pitchFamily="18" charset="-128"/>
              </a:rPr>
              <a:t>弊組合は</a:t>
            </a:r>
            <a:r>
              <a:rPr lang="en-US" altLang="ja-JP" sz="1500" b="1" dirty="0">
                <a:latin typeface="BIZ UDP明朝 Medium" panose="02020500000000000000" pitchFamily="18" charset="-128"/>
                <a:ea typeface="BIZ UDP明朝 Medium" panose="02020500000000000000" pitchFamily="18" charset="-128"/>
              </a:rPr>
              <a:t>1</a:t>
            </a:r>
            <a:r>
              <a:rPr lang="ja-JP" altLang="en-US" sz="1500" b="1" dirty="0">
                <a:latin typeface="BIZ UDP明朝 Medium" panose="02020500000000000000" pitchFamily="18" charset="-128"/>
                <a:ea typeface="BIZ UDP明朝 Medium" panose="02020500000000000000" pitchFamily="18" charset="-128"/>
              </a:rPr>
              <a:t>ヶ月に、</a:t>
            </a:r>
            <a:endParaRPr lang="en-US" altLang="ja-JP" sz="1500" b="1" dirty="0">
              <a:latin typeface="BIZ UDP明朝 Medium" panose="02020500000000000000" pitchFamily="18" charset="-128"/>
              <a:ea typeface="BIZ UDP明朝 Medium" panose="02020500000000000000" pitchFamily="18" charset="-128"/>
            </a:endParaRPr>
          </a:p>
          <a:p>
            <a:r>
              <a:rPr lang="ja-JP" altLang="en-US" sz="1500" b="1" dirty="0">
                <a:latin typeface="BIZ UDP明朝 Medium" panose="02020500000000000000" pitchFamily="18" charset="-128"/>
                <a:ea typeface="BIZ UDP明朝 Medium" panose="02020500000000000000" pitchFamily="18" charset="-128"/>
              </a:rPr>
              <a:t>　 </a:t>
            </a:r>
            <a:r>
              <a:rPr lang="en-US" altLang="ja-JP" sz="1500" b="1" dirty="0">
                <a:latin typeface="BIZ UDP明朝 Medium" panose="02020500000000000000" pitchFamily="18" charset="-128"/>
                <a:ea typeface="BIZ UDP明朝 Medium" panose="02020500000000000000" pitchFamily="18" charset="-128"/>
              </a:rPr>
              <a:t>1</a:t>
            </a:r>
            <a:r>
              <a:rPr lang="ja-JP" altLang="en-US" sz="1500" b="1" dirty="0">
                <a:latin typeface="BIZ UDP明朝 Medium" panose="02020500000000000000" pitchFamily="18" charset="-128"/>
                <a:ea typeface="BIZ UDP明朝 Medium" panose="02020500000000000000" pitchFamily="18" charset="-128"/>
              </a:rPr>
              <a:t>回以上の訪問実施</a:t>
            </a:r>
          </a:p>
          <a:p>
            <a:endParaRPr lang="ja-JP" altLang="en-US" sz="1400" b="1" dirty="0">
              <a:latin typeface="BIZ UDP明朝 Medium" panose="02020500000000000000" pitchFamily="18" charset="-128"/>
              <a:ea typeface="BIZ UDP明朝 Medium" panose="02020500000000000000" pitchFamily="18" charset="-128"/>
            </a:endParaRPr>
          </a:p>
        </p:txBody>
      </p:sp>
      <p:sp>
        <p:nvSpPr>
          <p:cNvPr id="22" name="タイトル 1">
            <a:extLst>
              <a:ext uri="{FF2B5EF4-FFF2-40B4-BE49-F238E27FC236}">
                <a16:creationId xmlns:a16="http://schemas.microsoft.com/office/drawing/2014/main" id="{9C579F0F-B51F-4DC8-B3FB-FFAA980E95E6}"/>
              </a:ext>
            </a:extLst>
          </p:cNvPr>
          <p:cNvSpPr txBox="1">
            <a:spLocks/>
          </p:cNvSpPr>
          <p:nvPr/>
        </p:nvSpPr>
        <p:spPr>
          <a:xfrm>
            <a:off x="5774881" y="3920681"/>
            <a:ext cx="6301005" cy="2624430"/>
          </a:xfrm>
          <a:prstGeom prst="rect">
            <a:avLst/>
          </a:prstGeom>
          <a:ln>
            <a:solidFill>
              <a:schemeClr val="tx1"/>
            </a:solidFill>
            <a:prstDash val="dashDot"/>
          </a:ln>
        </p:spPr>
        <p:txBody>
          <a:bodyPr>
            <a:normAutofit fontScale="25000" lnSpcReduction="20000"/>
          </a:bodyPr>
          <a:lst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a:lstStyle>
          <a:p>
            <a:pPr>
              <a:lnSpc>
                <a:spcPct val="170000"/>
              </a:lnSpc>
            </a:pPr>
            <a:r>
              <a:rPr lang="ja-JP" altLang="en-US" sz="5600" b="1" u="sng" dirty="0">
                <a:solidFill>
                  <a:srgbClr val="FF0000"/>
                </a:solidFill>
                <a:latin typeface="BIZ UDP明朝 Medium" panose="02020500000000000000" pitchFamily="18" charset="-128"/>
                <a:ea typeface="BIZ UDP明朝 Medium" panose="02020500000000000000" pitchFamily="18" charset="-128"/>
              </a:rPr>
              <a:t> </a:t>
            </a:r>
            <a:r>
              <a:rPr lang="ja-JP" altLang="en-US" sz="8000" b="1" u="sng" dirty="0">
                <a:solidFill>
                  <a:srgbClr val="FF0000"/>
                </a:solidFill>
                <a:latin typeface="BIZ UDP明朝 Medium" panose="02020500000000000000" pitchFamily="18" charset="-128"/>
                <a:ea typeface="BIZ UDP明朝 Medium" panose="02020500000000000000" pitchFamily="18" charset="-128"/>
              </a:rPr>
              <a:t>義務的生活支援とは．．．</a:t>
            </a:r>
            <a:r>
              <a:rPr lang="ja-JP" altLang="en-US" sz="4000" b="1" u="sng" dirty="0">
                <a:latin typeface="BIZ UDP明朝 Medium" panose="02020500000000000000" pitchFamily="18" charset="-128"/>
                <a:ea typeface="BIZ UDP明朝 Medium" panose="02020500000000000000" pitchFamily="18" charset="-128"/>
              </a:rPr>
              <a:t>　</a:t>
            </a:r>
            <a:endParaRPr lang="en-US" altLang="ja-JP" sz="2800" b="1" u="sng" dirty="0">
              <a:latin typeface="BIZ UDP明朝 Medium" panose="02020500000000000000" pitchFamily="18" charset="-128"/>
              <a:ea typeface="BIZ UDP明朝 Medium" panose="02020500000000000000" pitchFamily="18" charset="-128"/>
            </a:endParaRPr>
          </a:p>
          <a:p>
            <a:pPr>
              <a:lnSpc>
                <a:spcPct val="170000"/>
              </a:lnSpc>
            </a:pPr>
            <a:r>
              <a:rPr lang="en-US" altLang="ja-JP" sz="2800" b="1" dirty="0">
                <a:latin typeface="BIZ UDP明朝 Medium" panose="02020500000000000000" pitchFamily="18" charset="-128"/>
                <a:ea typeface="BIZ UDP明朝 Medium" panose="02020500000000000000" pitchFamily="18" charset="-128"/>
              </a:rPr>
              <a:t>    </a:t>
            </a:r>
            <a:r>
              <a:rPr lang="ja-JP" altLang="en-US" sz="7200" b="1" u="sng" dirty="0">
                <a:latin typeface="BIZ UDP明朝 Medium" panose="02020500000000000000" pitchFamily="18" charset="-128"/>
                <a:ea typeface="BIZ UDP明朝 Medium" panose="02020500000000000000" pitchFamily="18" charset="-128"/>
              </a:rPr>
              <a:t>入管法、及び特定技能支援に関する運用要領で定められた</a:t>
            </a:r>
            <a:endParaRPr lang="en-US" altLang="ja-JP" sz="7200" b="1" u="sng" dirty="0">
              <a:latin typeface="BIZ UDP明朝 Medium" panose="02020500000000000000" pitchFamily="18" charset="-128"/>
              <a:ea typeface="BIZ UDP明朝 Medium" panose="02020500000000000000" pitchFamily="18" charset="-128"/>
            </a:endParaRPr>
          </a:p>
          <a:p>
            <a:pPr>
              <a:lnSpc>
                <a:spcPct val="170000"/>
              </a:lnSpc>
            </a:pPr>
            <a:r>
              <a:rPr lang="ja-JP" altLang="en-US" sz="7200" b="1" dirty="0">
                <a:latin typeface="BIZ UDP明朝 Medium" panose="02020500000000000000" pitchFamily="18" charset="-128"/>
                <a:ea typeface="BIZ UDP明朝 Medium" panose="02020500000000000000" pitchFamily="18" charset="-128"/>
              </a:rPr>
              <a:t> </a:t>
            </a:r>
            <a:r>
              <a:rPr lang="ja-JP" altLang="en-US" sz="7200" b="1" u="sng" dirty="0">
                <a:latin typeface="BIZ UDP明朝 Medium" panose="02020500000000000000" pitchFamily="18" charset="-128"/>
                <a:ea typeface="BIZ UDP明朝 Medium" panose="02020500000000000000" pitchFamily="18" charset="-128"/>
              </a:rPr>
              <a:t>必要な支援内容になります。</a:t>
            </a:r>
            <a:endParaRPr lang="en-US" altLang="ja-JP" sz="4000" b="1" dirty="0">
              <a:latin typeface="BIZ UDP明朝 Medium" panose="02020500000000000000" pitchFamily="18" charset="-128"/>
              <a:ea typeface="BIZ UDP明朝 Medium" panose="02020500000000000000" pitchFamily="18" charset="-128"/>
            </a:endParaRPr>
          </a:p>
          <a:p>
            <a:pPr>
              <a:lnSpc>
                <a:spcPct val="170000"/>
              </a:lnSpc>
            </a:pPr>
            <a:r>
              <a:rPr lang="ja-JP" altLang="en-US" sz="4800" b="1" dirty="0">
                <a:latin typeface="BIZ UDP明朝 Medium" panose="02020500000000000000" pitchFamily="18" charset="-128"/>
                <a:ea typeface="BIZ UDP明朝 Medium" panose="02020500000000000000" pitchFamily="18" charset="-128"/>
              </a:rPr>
              <a:t>  </a:t>
            </a:r>
            <a:r>
              <a:rPr lang="ja-JP" altLang="en-US" sz="6400" b="1" dirty="0">
                <a:latin typeface="BIZ UDP明朝 Medium" panose="02020500000000000000" pitchFamily="18" charset="-128"/>
                <a:ea typeface="BIZ UDP明朝 Medium" panose="02020500000000000000" pitchFamily="18" charset="-128"/>
              </a:rPr>
              <a:t>→</a:t>
            </a:r>
            <a:r>
              <a:rPr lang="ja-JP" altLang="en-US" sz="4800" b="1" dirty="0">
                <a:latin typeface="BIZ UDP明朝 Medium" panose="02020500000000000000" pitchFamily="18" charset="-128"/>
                <a:ea typeface="BIZ UDP明朝 Medium" panose="02020500000000000000" pitchFamily="18" charset="-128"/>
              </a:rPr>
              <a:t>　</a:t>
            </a:r>
            <a:r>
              <a:rPr lang="ja-JP" altLang="en-US" sz="7200" dirty="0">
                <a:solidFill>
                  <a:schemeClr val="accent4">
                    <a:lumMod val="50000"/>
                  </a:schemeClr>
                </a:solidFill>
                <a:latin typeface="BIZ UDP明朝 Medium" panose="02020500000000000000" pitchFamily="18" charset="-128"/>
                <a:ea typeface="BIZ UDP明朝 Medium" panose="02020500000000000000" pitchFamily="18" charset="-128"/>
              </a:rPr>
              <a:t>外国人材が安定した就業</a:t>
            </a:r>
            <a:r>
              <a:rPr lang="en-US" altLang="ja-JP" sz="7200" dirty="0">
                <a:solidFill>
                  <a:schemeClr val="accent4">
                    <a:lumMod val="50000"/>
                  </a:schemeClr>
                </a:solidFill>
                <a:latin typeface="BIZ UDP明朝 Medium" panose="02020500000000000000" pitchFamily="18" charset="-128"/>
                <a:ea typeface="BIZ UDP明朝 Medium" panose="02020500000000000000" pitchFamily="18" charset="-128"/>
              </a:rPr>
              <a:t>/</a:t>
            </a:r>
            <a:r>
              <a:rPr lang="ja-JP" altLang="en-US" sz="7200" dirty="0">
                <a:solidFill>
                  <a:schemeClr val="accent4">
                    <a:lumMod val="50000"/>
                  </a:schemeClr>
                </a:solidFill>
                <a:latin typeface="BIZ UDP明朝 Medium" panose="02020500000000000000" pitchFamily="18" charset="-128"/>
                <a:ea typeface="BIZ UDP明朝 Medium" panose="02020500000000000000" pitchFamily="18" charset="-128"/>
              </a:rPr>
              <a:t>日常生活を送るためには、</a:t>
            </a:r>
            <a:endParaRPr lang="en-US" altLang="ja-JP" sz="7200" dirty="0">
              <a:solidFill>
                <a:schemeClr val="accent4">
                  <a:lumMod val="50000"/>
                </a:schemeClr>
              </a:solidFill>
              <a:latin typeface="BIZ UDP明朝 Medium" panose="02020500000000000000" pitchFamily="18" charset="-128"/>
              <a:ea typeface="BIZ UDP明朝 Medium" panose="02020500000000000000" pitchFamily="18" charset="-128"/>
            </a:endParaRPr>
          </a:p>
          <a:p>
            <a:pPr>
              <a:lnSpc>
                <a:spcPct val="170000"/>
              </a:lnSpc>
            </a:pPr>
            <a:r>
              <a:rPr lang="en-US" altLang="ja-JP" sz="7200" dirty="0">
                <a:solidFill>
                  <a:schemeClr val="accent4">
                    <a:lumMod val="50000"/>
                  </a:schemeClr>
                </a:solidFill>
                <a:latin typeface="BIZ UDP明朝 Medium" panose="02020500000000000000" pitchFamily="18" charset="-128"/>
                <a:ea typeface="BIZ UDP明朝 Medium" panose="02020500000000000000" pitchFamily="18" charset="-128"/>
              </a:rPr>
              <a:t>    </a:t>
            </a:r>
            <a:r>
              <a:rPr lang="ja-JP" altLang="en-US" sz="7200" dirty="0">
                <a:solidFill>
                  <a:schemeClr val="accent4">
                    <a:lumMod val="50000"/>
                  </a:schemeClr>
                </a:solidFill>
                <a:latin typeface="BIZ UDP明朝 Medium" panose="02020500000000000000" pitchFamily="18" charset="-128"/>
                <a:ea typeface="BIZ UDP明朝 Medium" panose="02020500000000000000" pitchFamily="18" charset="-128"/>
              </a:rPr>
              <a:t>形式上の支援だけではなく、</a:t>
            </a:r>
            <a:r>
              <a:rPr lang="ja-JP" altLang="en-US" sz="7200" b="1" u="sng" dirty="0">
                <a:solidFill>
                  <a:schemeClr val="accent4">
                    <a:lumMod val="50000"/>
                  </a:schemeClr>
                </a:solidFill>
                <a:latin typeface="BIZ UDP明朝 Medium" panose="02020500000000000000" pitchFamily="18" charset="-128"/>
                <a:ea typeface="BIZ UDP明朝 Medium" panose="02020500000000000000" pitchFamily="18" charset="-128"/>
              </a:rPr>
              <a:t>よりきめ細やかな日常生活の  </a:t>
            </a:r>
            <a:endParaRPr lang="en-US" altLang="ja-JP" sz="7200" b="1" u="sng" dirty="0">
              <a:solidFill>
                <a:schemeClr val="accent4">
                  <a:lumMod val="50000"/>
                </a:schemeClr>
              </a:solidFill>
              <a:latin typeface="BIZ UDP明朝 Medium" panose="02020500000000000000" pitchFamily="18" charset="-128"/>
              <a:ea typeface="BIZ UDP明朝 Medium" panose="02020500000000000000" pitchFamily="18" charset="-128"/>
            </a:endParaRPr>
          </a:p>
          <a:p>
            <a:pPr>
              <a:lnSpc>
                <a:spcPct val="170000"/>
              </a:lnSpc>
            </a:pPr>
            <a:r>
              <a:rPr lang="en-US" altLang="ja-JP" sz="7200" b="1" dirty="0">
                <a:solidFill>
                  <a:schemeClr val="accent4">
                    <a:lumMod val="50000"/>
                  </a:schemeClr>
                </a:solidFill>
                <a:latin typeface="BIZ UDP明朝 Medium" panose="02020500000000000000" pitchFamily="18" charset="-128"/>
                <a:ea typeface="BIZ UDP明朝 Medium" panose="02020500000000000000" pitchFamily="18" charset="-128"/>
              </a:rPr>
              <a:t>    </a:t>
            </a:r>
            <a:r>
              <a:rPr lang="ja-JP" altLang="en-US" sz="7200" b="1" u="sng" dirty="0">
                <a:solidFill>
                  <a:schemeClr val="accent4">
                    <a:lumMod val="50000"/>
                  </a:schemeClr>
                </a:solidFill>
                <a:latin typeface="BIZ UDP明朝 Medium" panose="02020500000000000000" pitchFamily="18" charset="-128"/>
                <a:ea typeface="BIZ UDP明朝 Medium" panose="02020500000000000000" pitchFamily="18" charset="-128"/>
              </a:rPr>
              <a:t>支援や、文化的な相互理解に根差した支援が求められます</a:t>
            </a:r>
            <a:r>
              <a:rPr lang="ja-JP" altLang="en-US" sz="7200" u="sng" dirty="0">
                <a:solidFill>
                  <a:schemeClr val="accent4">
                    <a:lumMod val="50000"/>
                  </a:schemeClr>
                </a:solidFill>
                <a:latin typeface="BIZ UDP明朝 Medium" panose="02020500000000000000" pitchFamily="18" charset="-128"/>
                <a:ea typeface="BIZ UDP明朝 Medium" panose="02020500000000000000" pitchFamily="18" charset="-128"/>
              </a:rPr>
              <a:t>。</a:t>
            </a:r>
            <a:endParaRPr lang="en-US" altLang="ja-JP" sz="4400" u="sng" dirty="0">
              <a:solidFill>
                <a:schemeClr val="accent4">
                  <a:lumMod val="50000"/>
                </a:schemeClr>
              </a:solidFill>
              <a:latin typeface="BIZ UDP明朝 Medium" panose="02020500000000000000" pitchFamily="18" charset="-128"/>
              <a:ea typeface="BIZ UDP明朝 Medium" panose="02020500000000000000" pitchFamily="18" charset="-128"/>
            </a:endParaRPr>
          </a:p>
        </p:txBody>
      </p:sp>
      <p:sp>
        <p:nvSpPr>
          <p:cNvPr id="23" name="矢印: 右 22">
            <a:extLst>
              <a:ext uri="{FF2B5EF4-FFF2-40B4-BE49-F238E27FC236}">
                <a16:creationId xmlns:a16="http://schemas.microsoft.com/office/drawing/2014/main" id="{2A9A811A-A8F9-46FF-B0E1-75FA152B07D7}"/>
              </a:ext>
            </a:extLst>
          </p:cNvPr>
          <p:cNvSpPr/>
          <p:nvPr/>
        </p:nvSpPr>
        <p:spPr>
          <a:xfrm>
            <a:off x="4976987" y="4638931"/>
            <a:ext cx="652287" cy="1406330"/>
          </a:xfrm>
          <a:prstGeom prst="rightArrow">
            <a:avLst/>
          </a:prstGeom>
          <a:solidFill>
            <a:schemeClr val="accent1">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sz="1286"/>
          </a:p>
        </p:txBody>
      </p:sp>
      <p:pic>
        <p:nvPicPr>
          <p:cNvPr id="24" name="図 23">
            <a:extLst>
              <a:ext uri="{FF2B5EF4-FFF2-40B4-BE49-F238E27FC236}">
                <a16:creationId xmlns:a16="http://schemas.microsoft.com/office/drawing/2014/main" id="{377219B9-8903-4615-97E5-A8D2DAFFD37A}"/>
              </a:ext>
            </a:extLst>
          </p:cNvPr>
          <p:cNvPicPr>
            <a:picLocks noChangeAspect="1"/>
          </p:cNvPicPr>
          <p:nvPr/>
        </p:nvPicPr>
        <p:blipFill>
          <a:blip r:embed="rId10"/>
          <a:stretch>
            <a:fillRect/>
          </a:stretch>
        </p:blipFill>
        <p:spPr>
          <a:xfrm>
            <a:off x="3402718" y="5574029"/>
            <a:ext cx="1107977" cy="842202"/>
          </a:xfrm>
          <a:prstGeom prst="rect">
            <a:avLst/>
          </a:prstGeom>
        </p:spPr>
      </p:pic>
      <p:sp>
        <p:nvSpPr>
          <p:cNvPr id="12" name="四角形: 角を丸くする 11">
            <a:extLst>
              <a:ext uri="{FF2B5EF4-FFF2-40B4-BE49-F238E27FC236}">
                <a16:creationId xmlns:a16="http://schemas.microsoft.com/office/drawing/2014/main" id="{783F3DE7-13DB-4BD3-8F15-3802BDC1B5B1}"/>
              </a:ext>
            </a:extLst>
          </p:cNvPr>
          <p:cNvSpPr/>
          <p:nvPr/>
        </p:nvSpPr>
        <p:spPr>
          <a:xfrm>
            <a:off x="453047" y="1352185"/>
            <a:ext cx="2741454" cy="2406031"/>
          </a:xfrm>
          <a:prstGeom prst="roundRect">
            <a:avLst/>
          </a:prstGeom>
          <a:noFill/>
          <a:ln w="25400">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4" tIns="32657" rIns="65314" bIns="32657" numCol="1" spcCol="0" rtlCol="0" fromWordArt="0" anchor="ctr" anchorCtr="0" forceAA="0" compatLnSpc="1">
            <a:prstTxWarp prst="textNoShape">
              <a:avLst/>
            </a:prstTxWarp>
            <a:noAutofit/>
          </a:bodyPr>
          <a:lstStyle/>
          <a:p>
            <a:pPr algn="ctr"/>
            <a:endParaRPr kumimoji="1" lang="ja-JP" altLang="en-US" sz="1286"/>
          </a:p>
        </p:txBody>
      </p:sp>
      <p:sp>
        <p:nvSpPr>
          <p:cNvPr id="47" name="タイトル 1">
            <a:extLst>
              <a:ext uri="{FF2B5EF4-FFF2-40B4-BE49-F238E27FC236}">
                <a16:creationId xmlns:a16="http://schemas.microsoft.com/office/drawing/2014/main" id="{596E295A-EF71-4448-8633-0D8E16D54087}"/>
              </a:ext>
            </a:extLst>
          </p:cNvPr>
          <p:cNvSpPr txBox="1">
            <a:spLocks/>
          </p:cNvSpPr>
          <p:nvPr/>
        </p:nvSpPr>
        <p:spPr>
          <a:xfrm>
            <a:off x="3925454" y="514855"/>
            <a:ext cx="4341092" cy="470517"/>
          </a:xfrm>
          <a:prstGeom prst="rect">
            <a:avLst/>
          </a:prstGeom>
        </p:spPr>
        <p:txBody>
          <a:bodyPr>
            <a:noAutofit/>
          </a:bodyPr>
          <a:lst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a:lstStyle>
          <a:p>
            <a:r>
              <a:rPr lang="ja-JP" altLang="en-US" sz="3200" b="1" dirty="0">
                <a:solidFill>
                  <a:schemeClr val="accent1">
                    <a:lumMod val="60000"/>
                    <a:lumOff val="40000"/>
                  </a:schemeClr>
                </a:solidFill>
                <a:latin typeface="BIZ UDP明朝 Medium" panose="02020500000000000000" pitchFamily="18" charset="-128"/>
                <a:ea typeface="BIZ UDP明朝 Medium" panose="02020500000000000000" pitchFamily="18" charset="-128"/>
              </a:rPr>
              <a:t>（義務的）生活支援内容</a:t>
            </a:r>
          </a:p>
        </p:txBody>
      </p:sp>
    </p:spTree>
    <p:extLst>
      <p:ext uri="{BB962C8B-B14F-4D97-AF65-F5344CB8AC3E}">
        <p14:creationId xmlns:p14="http://schemas.microsoft.com/office/powerpoint/2010/main" val="4067304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C0A9F773-CA09-40E6-BCFC-A0F84DBA187E}"/>
              </a:ext>
            </a:extLst>
          </p:cNvPr>
          <p:cNvGrpSpPr/>
          <p:nvPr/>
        </p:nvGrpSpPr>
        <p:grpSpPr>
          <a:xfrm>
            <a:off x="1915887" y="812931"/>
            <a:ext cx="9329058" cy="5844379"/>
            <a:chOff x="8587390" y="4559387"/>
            <a:chExt cx="5221002" cy="4920775"/>
          </a:xfrm>
        </p:grpSpPr>
        <p:grpSp>
          <p:nvGrpSpPr>
            <p:cNvPr id="5" name="グループ化 4">
              <a:extLst>
                <a:ext uri="{FF2B5EF4-FFF2-40B4-BE49-F238E27FC236}">
                  <a16:creationId xmlns:a16="http://schemas.microsoft.com/office/drawing/2014/main" id="{E9144708-730E-4BDB-9F8C-EED3C17F3864}"/>
                </a:ext>
              </a:extLst>
            </p:cNvPr>
            <p:cNvGrpSpPr/>
            <p:nvPr/>
          </p:nvGrpSpPr>
          <p:grpSpPr>
            <a:xfrm>
              <a:off x="10358820" y="4559387"/>
              <a:ext cx="1741002" cy="1183953"/>
              <a:chOff x="10107952" y="5035135"/>
              <a:chExt cx="1741002" cy="1183953"/>
            </a:xfrm>
          </p:grpSpPr>
          <p:sp>
            <p:nvSpPr>
              <p:cNvPr id="26" name="Freeform 10">
                <a:extLst>
                  <a:ext uri="{FF2B5EF4-FFF2-40B4-BE49-F238E27FC236}">
                    <a16:creationId xmlns:a16="http://schemas.microsoft.com/office/drawing/2014/main" id="{C23F6EC9-6856-4A06-AF86-EAC3A7F2F88C}"/>
                  </a:ext>
                </a:extLst>
              </p:cNvPr>
              <p:cNvSpPr>
                <a:spLocks noChangeAspect="1" noEditPoints="1"/>
              </p:cNvSpPr>
              <p:nvPr/>
            </p:nvSpPr>
            <p:spPr bwMode="auto">
              <a:xfrm>
                <a:off x="10499337" y="5035135"/>
                <a:ext cx="970406" cy="915898"/>
              </a:xfrm>
              <a:custGeom>
                <a:avLst/>
                <a:gdLst>
                  <a:gd name="T0" fmla="*/ 764 w 939"/>
                  <a:gd name="T1" fmla="*/ 157 h 576"/>
                  <a:gd name="T2" fmla="*/ 782 w 939"/>
                  <a:gd name="T3" fmla="*/ 162 h 576"/>
                  <a:gd name="T4" fmla="*/ 790 w 939"/>
                  <a:gd name="T5" fmla="*/ 243 h 576"/>
                  <a:gd name="T6" fmla="*/ 796 w 939"/>
                  <a:gd name="T7" fmla="*/ 263 h 576"/>
                  <a:gd name="T8" fmla="*/ 804 w 939"/>
                  <a:gd name="T9" fmla="*/ 305 h 576"/>
                  <a:gd name="T10" fmla="*/ 803 w 939"/>
                  <a:gd name="T11" fmla="*/ 323 h 576"/>
                  <a:gd name="T12" fmla="*/ 762 w 939"/>
                  <a:gd name="T13" fmla="*/ 371 h 576"/>
                  <a:gd name="T14" fmla="*/ 761 w 939"/>
                  <a:gd name="T15" fmla="*/ 397 h 576"/>
                  <a:gd name="T16" fmla="*/ 838 w 939"/>
                  <a:gd name="T17" fmla="*/ 444 h 576"/>
                  <a:gd name="T18" fmla="*/ 920 w 939"/>
                  <a:gd name="T19" fmla="*/ 508 h 576"/>
                  <a:gd name="T20" fmla="*/ 736 w 939"/>
                  <a:gd name="T21" fmla="*/ 571 h 576"/>
                  <a:gd name="T22" fmla="*/ 718 w 939"/>
                  <a:gd name="T23" fmla="*/ 448 h 576"/>
                  <a:gd name="T24" fmla="*/ 671 w 939"/>
                  <a:gd name="T25" fmla="*/ 365 h 576"/>
                  <a:gd name="T26" fmla="*/ 634 w 939"/>
                  <a:gd name="T27" fmla="*/ 316 h 576"/>
                  <a:gd name="T28" fmla="*/ 631 w 939"/>
                  <a:gd name="T29" fmla="*/ 282 h 576"/>
                  <a:gd name="T30" fmla="*/ 644 w 939"/>
                  <a:gd name="T31" fmla="*/ 256 h 576"/>
                  <a:gd name="T32" fmla="*/ 642 w 939"/>
                  <a:gd name="T33" fmla="*/ 186 h 576"/>
                  <a:gd name="T34" fmla="*/ 675 w 939"/>
                  <a:gd name="T35" fmla="*/ 154 h 576"/>
                  <a:gd name="T36" fmla="*/ 684 w 939"/>
                  <a:gd name="T37" fmla="*/ 152 h 576"/>
                  <a:gd name="T38" fmla="*/ 730 w 939"/>
                  <a:gd name="T39" fmla="*/ 143 h 576"/>
                  <a:gd name="T40" fmla="*/ 250 w 939"/>
                  <a:gd name="T41" fmla="*/ 151 h 576"/>
                  <a:gd name="T42" fmla="*/ 259 w 939"/>
                  <a:gd name="T43" fmla="*/ 154 h 576"/>
                  <a:gd name="T44" fmla="*/ 293 w 939"/>
                  <a:gd name="T45" fmla="*/ 178 h 576"/>
                  <a:gd name="T46" fmla="*/ 293 w 939"/>
                  <a:gd name="T47" fmla="*/ 256 h 576"/>
                  <a:gd name="T48" fmla="*/ 310 w 939"/>
                  <a:gd name="T49" fmla="*/ 282 h 576"/>
                  <a:gd name="T50" fmla="*/ 308 w 939"/>
                  <a:gd name="T51" fmla="*/ 316 h 576"/>
                  <a:gd name="T52" fmla="*/ 268 w 939"/>
                  <a:gd name="T53" fmla="*/ 365 h 576"/>
                  <a:gd name="T54" fmla="*/ 221 w 939"/>
                  <a:gd name="T55" fmla="*/ 448 h 576"/>
                  <a:gd name="T56" fmla="*/ 204 w 939"/>
                  <a:gd name="T57" fmla="*/ 576 h 576"/>
                  <a:gd name="T58" fmla="*/ 28 w 939"/>
                  <a:gd name="T59" fmla="*/ 493 h 576"/>
                  <a:gd name="T60" fmla="*/ 128 w 939"/>
                  <a:gd name="T61" fmla="*/ 438 h 576"/>
                  <a:gd name="T62" fmla="*/ 175 w 939"/>
                  <a:gd name="T63" fmla="*/ 396 h 576"/>
                  <a:gd name="T64" fmla="*/ 177 w 939"/>
                  <a:gd name="T65" fmla="*/ 370 h 576"/>
                  <a:gd name="T66" fmla="*/ 131 w 939"/>
                  <a:gd name="T67" fmla="*/ 313 h 576"/>
                  <a:gd name="T68" fmla="*/ 144 w 939"/>
                  <a:gd name="T69" fmla="*/ 263 h 576"/>
                  <a:gd name="T70" fmla="*/ 149 w 939"/>
                  <a:gd name="T71" fmla="*/ 255 h 576"/>
                  <a:gd name="T72" fmla="*/ 152 w 939"/>
                  <a:gd name="T73" fmla="*/ 172 h 576"/>
                  <a:gd name="T74" fmla="*/ 177 w 939"/>
                  <a:gd name="T75" fmla="*/ 157 h 576"/>
                  <a:gd name="T76" fmla="*/ 209 w 939"/>
                  <a:gd name="T77" fmla="*/ 143 h 576"/>
                  <a:gd name="T78" fmla="*/ 534 w 939"/>
                  <a:gd name="T79" fmla="*/ 37 h 576"/>
                  <a:gd name="T80" fmla="*/ 585 w 939"/>
                  <a:gd name="T81" fmla="*/ 76 h 576"/>
                  <a:gd name="T82" fmla="*/ 585 w 939"/>
                  <a:gd name="T83" fmla="*/ 167 h 576"/>
                  <a:gd name="T84" fmla="*/ 600 w 939"/>
                  <a:gd name="T85" fmla="*/ 178 h 576"/>
                  <a:gd name="T86" fmla="*/ 602 w 939"/>
                  <a:gd name="T87" fmla="*/ 243 h 576"/>
                  <a:gd name="T88" fmla="*/ 530 w 939"/>
                  <a:gd name="T89" fmla="*/ 311 h 576"/>
                  <a:gd name="T90" fmla="*/ 527 w 939"/>
                  <a:gd name="T91" fmla="*/ 355 h 576"/>
                  <a:gd name="T92" fmla="*/ 618 w 939"/>
                  <a:gd name="T93" fmla="*/ 409 h 576"/>
                  <a:gd name="T94" fmla="*/ 694 w 939"/>
                  <a:gd name="T95" fmla="*/ 465 h 576"/>
                  <a:gd name="T96" fmla="*/ 704 w 939"/>
                  <a:gd name="T97" fmla="*/ 576 h 576"/>
                  <a:gd name="T98" fmla="*/ 242 w 939"/>
                  <a:gd name="T99" fmla="*/ 472 h 576"/>
                  <a:gd name="T100" fmla="*/ 313 w 939"/>
                  <a:gd name="T101" fmla="*/ 409 h 576"/>
                  <a:gd name="T102" fmla="*/ 410 w 939"/>
                  <a:gd name="T103" fmla="*/ 355 h 576"/>
                  <a:gd name="T104" fmla="*/ 405 w 939"/>
                  <a:gd name="T105" fmla="*/ 310 h 576"/>
                  <a:gd name="T106" fmla="*/ 329 w 939"/>
                  <a:gd name="T107" fmla="*/ 243 h 576"/>
                  <a:gd name="T108" fmla="*/ 326 w 939"/>
                  <a:gd name="T109" fmla="*/ 183 h 576"/>
                  <a:gd name="T110" fmla="*/ 347 w 939"/>
                  <a:gd name="T111" fmla="*/ 170 h 576"/>
                  <a:gd name="T112" fmla="*/ 355 w 939"/>
                  <a:gd name="T113" fmla="*/ 84 h 576"/>
                  <a:gd name="T114" fmla="*/ 417 w 939"/>
                  <a:gd name="T115" fmla="*/ 24 h 576"/>
                  <a:gd name="T116" fmla="*/ 433 w 939"/>
                  <a:gd name="T117" fmla="*/ 19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39" h="576">
                    <a:moveTo>
                      <a:pt x="730" y="143"/>
                    </a:moveTo>
                    <a:lnTo>
                      <a:pt x="743" y="146"/>
                    </a:lnTo>
                    <a:lnTo>
                      <a:pt x="752" y="154"/>
                    </a:lnTo>
                    <a:lnTo>
                      <a:pt x="761" y="157"/>
                    </a:lnTo>
                    <a:lnTo>
                      <a:pt x="762" y="157"/>
                    </a:lnTo>
                    <a:lnTo>
                      <a:pt x="764" y="157"/>
                    </a:lnTo>
                    <a:lnTo>
                      <a:pt x="764" y="157"/>
                    </a:lnTo>
                    <a:lnTo>
                      <a:pt x="762" y="157"/>
                    </a:lnTo>
                    <a:lnTo>
                      <a:pt x="762" y="157"/>
                    </a:lnTo>
                    <a:lnTo>
                      <a:pt x="762" y="157"/>
                    </a:lnTo>
                    <a:lnTo>
                      <a:pt x="764" y="156"/>
                    </a:lnTo>
                    <a:lnTo>
                      <a:pt x="765" y="157"/>
                    </a:lnTo>
                    <a:lnTo>
                      <a:pt x="770" y="157"/>
                    </a:lnTo>
                    <a:lnTo>
                      <a:pt x="782" y="162"/>
                    </a:lnTo>
                    <a:lnTo>
                      <a:pt x="787" y="172"/>
                    </a:lnTo>
                    <a:lnTo>
                      <a:pt x="790" y="183"/>
                    </a:lnTo>
                    <a:lnTo>
                      <a:pt x="790" y="194"/>
                    </a:lnTo>
                    <a:lnTo>
                      <a:pt x="791" y="203"/>
                    </a:lnTo>
                    <a:lnTo>
                      <a:pt x="791" y="214"/>
                    </a:lnTo>
                    <a:lnTo>
                      <a:pt x="791" y="229"/>
                    </a:lnTo>
                    <a:lnTo>
                      <a:pt x="790" y="243"/>
                    </a:lnTo>
                    <a:lnTo>
                      <a:pt x="788" y="255"/>
                    </a:lnTo>
                    <a:lnTo>
                      <a:pt x="788" y="258"/>
                    </a:lnTo>
                    <a:lnTo>
                      <a:pt x="790" y="261"/>
                    </a:lnTo>
                    <a:lnTo>
                      <a:pt x="791" y="263"/>
                    </a:lnTo>
                    <a:lnTo>
                      <a:pt x="793" y="263"/>
                    </a:lnTo>
                    <a:lnTo>
                      <a:pt x="795" y="263"/>
                    </a:lnTo>
                    <a:lnTo>
                      <a:pt x="796" y="263"/>
                    </a:lnTo>
                    <a:lnTo>
                      <a:pt x="798" y="263"/>
                    </a:lnTo>
                    <a:lnTo>
                      <a:pt x="803" y="264"/>
                    </a:lnTo>
                    <a:lnTo>
                      <a:pt x="804" y="271"/>
                    </a:lnTo>
                    <a:lnTo>
                      <a:pt x="806" y="280"/>
                    </a:lnTo>
                    <a:lnTo>
                      <a:pt x="806" y="292"/>
                    </a:lnTo>
                    <a:lnTo>
                      <a:pt x="804" y="302"/>
                    </a:lnTo>
                    <a:lnTo>
                      <a:pt x="804" y="305"/>
                    </a:lnTo>
                    <a:lnTo>
                      <a:pt x="804" y="308"/>
                    </a:lnTo>
                    <a:lnTo>
                      <a:pt x="804" y="311"/>
                    </a:lnTo>
                    <a:lnTo>
                      <a:pt x="804" y="313"/>
                    </a:lnTo>
                    <a:lnTo>
                      <a:pt x="806" y="316"/>
                    </a:lnTo>
                    <a:lnTo>
                      <a:pt x="806" y="318"/>
                    </a:lnTo>
                    <a:lnTo>
                      <a:pt x="804" y="319"/>
                    </a:lnTo>
                    <a:lnTo>
                      <a:pt x="803" y="323"/>
                    </a:lnTo>
                    <a:lnTo>
                      <a:pt x="798" y="326"/>
                    </a:lnTo>
                    <a:lnTo>
                      <a:pt x="791" y="340"/>
                    </a:lnTo>
                    <a:lnTo>
                      <a:pt x="782" y="353"/>
                    </a:lnTo>
                    <a:lnTo>
                      <a:pt x="772" y="362"/>
                    </a:lnTo>
                    <a:lnTo>
                      <a:pt x="765" y="368"/>
                    </a:lnTo>
                    <a:lnTo>
                      <a:pt x="762" y="370"/>
                    </a:lnTo>
                    <a:lnTo>
                      <a:pt x="762" y="371"/>
                    </a:lnTo>
                    <a:lnTo>
                      <a:pt x="762" y="375"/>
                    </a:lnTo>
                    <a:lnTo>
                      <a:pt x="762" y="378"/>
                    </a:lnTo>
                    <a:lnTo>
                      <a:pt x="762" y="383"/>
                    </a:lnTo>
                    <a:lnTo>
                      <a:pt x="761" y="388"/>
                    </a:lnTo>
                    <a:lnTo>
                      <a:pt x="761" y="392"/>
                    </a:lnTo>
                    <a:lnTo>
                      <a:pt x="761" y="396"/>
                    </a:lnTo>
                    <a:lnTo>
                      <a:pt x="761" y="397"/>
                    </a:lnTo>
                    <a:lnTo>
                      <a:pt x="761" y="404"/>
                    </a:lnTo>
                    <a:lnTo>
                      <a:pt x="761" y="410"/>
                    </a:lnTo>
                    <a:lnTo>
                      <a:pt x="765" y="418"/>
                    </a:lnTo>
                    <a:lnTo>
                      <a:pt x="774" y="426"/>
                    </a:lnTo>
                    <a:lnTo>
                      <a:pt x="788" y="433"/>
                    </a:lnTo>
                    <a:lnTo>
                      <a:pt x="811" y="438"/>
                    </a:lnTo>
                    <a:lnTo>
                      <a:pt x="838" y="444"/>
                    </a:lnTo>
                    <a:lnTo>
                      <a:pt x="858" y="451"/>
                    </a:lnTo>
                    <a:lnTo>
                      <a:pt x="872" y="457"/>
                    </a:lnTo>
                    <a:lnTo>
                      <a:pt x="882" y="465"/>
                    </a:lnTo>
                    <a:lnTo>
                      <a:pt x="889" y="472"/>
                    </a:lnTo>
                    <a:lnTo>
                      <a:pt x="895" y="478"/>
                    </a:lnTo>
                    <a:lnTo>
                      <a:pt x="910" y="491"/>
                    </a:lnTo>
                    <a:lnTo>
                      <a:pt x="920" y="508"/>
                    </a:lnTo>
                    <a:lnTo>
                      <a:pt x="928" y="525"/>
                    </a:lnTo>
                    <a:lnTo>
                      <a:pt x="932" y="543"/>
                    </a:lnTo>
                    <a:lnTo>
                      <a:pt x="937" y="559"/>
                    </a:lnTo>
                    <a:lnTo>
                      <a:pt x="939" y="571"/>
                    </a:lnTo>
                    <a:lnTo>
                      <a:pt x="939" y="576"/>
                    </a:lnTo>
                    <a:lnTo>
                      <a:pt x="736" y="576"/>
                    </a:lnTo>
                    <a:lnTo>
                      <a:pt x="736" y="571"/>
                    </a:lnTo>
                    <a:lnTo>
                      <a:pt x="736" y="558"/>
                    </a:lnTo>
                    <a:lnTo>
                      <a:pt x="735" y="540"/>
                    </a:lnTo>
                    <a:lnTo>
                      <a:pt x="735" y="519"/>
                    </a:lnTo>
                    <a:lnTo>
                      <a:pt x="731" y="496"/>
                    </a:lnTo>
                    <a:lnTo>
                      <a:pt x="730" y="475"/>
                    </a:lnTo>
                    <a:lnTo>
                      <a:pt x="725" y="459"/>
                    </a:lnTo>
                    <a:lnTo>
                      <a:pt x="718" y="448"/>
                    </a:lnTo>
                    <a:lnTo>
                      <a:pt x="707" y="430"/>
                    </a:lnTo>
                    <a:lnTo>
                      <a:pt x="694" y="413"/>
                    </a:lnTo>
                    <a:lnTo>
                      <a:pt x="675" y="399"/>
                    </a:lnTo>
                    <a:lnTo>
                      <a:pt x="675" y="386"/>
                    </a:lnTo>
                    <a:lnTo>
                      <a:pt x="673" y="373"/>
                    </a:lnTo>
                    <a:lnTo>
                      <a:pt x="673" y="368"/>
                    </a:lnTo>
                    <a:lnTo>
                      <a:pt x="671" y="365"/>
                    </a:lnTo>
                    <a:lnTo>
                      <a:pt x="665" y="357"/>
                    </a:lnTo>
                    <a:lnTo>
                      <a:pt x="657" y="345"/>
                    </a:lnTo>
                    <a:lnTo>
                      <a:pt x="649" y="328"/>
                    </a:lnTo>
                    <a:lnTo>
                      <a:pt x="642" y="324"/>
                    </a:lnTo>
                    <a:lnTo>
                      <a:pt x="639" y="321"/>
                    </a:lnTo>
                    <a:lnTo>
                      <a:pt x="636" y="319"/>
                    </a:lnTo>
                    <a:lnTo>
                      <a:pt x="634" y="316"/>
                    </a:lnTo>
                    <a:lnTo>
                      <a:pt x="632" y="313"/>
                    </a:lnTo>
                    <a:lnTo>
                      <a:pt x="632" y="310"/>
                    </a:lnTo>
                    <a:lnTo>
                      <a:pt x="632" y="306"/>
                    </a:lnTo>
                    <a:lnTo>
                      <a:pt x="632" y="303"/>
                    </a:lnTo>
                    <a:lnTo>
                      <a:pt x="631" y="300"/>
                    </a:lnTo>
                    <a:lnTo>
                      <a:pt x="631" y="292"/>
                    </a:lnTo>
                    <a:lnTo>
                      <a:pt x="631" y="282"/>
                    </a:lnTo>
                    <a:lnTo>
                      <a:pt x="631" y="272"/>
                    </a:lnTo>
                    <a:lnTo>
                      <a:pt x="634" y="264"/>
                    </a:lnTo>
                    <a:lnTo>
                      <a:pt x="639" y="263"/>
                    </a:lnTo>
                    <a:lnTo>
                      <a:pt x="641" y="261"/>
                    </a:lnTo>
                    <a:lnTo>
                      <a:pt x="641" y="261"/>
                    </a:lnTo>
                    <a:lnTo>
                      <a:pt x="642" y="259"/>
                    </a:lnTo>
                    <a:lnTo>
                      <a:pt x="644" y="256"/>
                    </a:lnTo>
                    <a:lnTo>
                      <a:pt x="645" y="253"/>
                    </a:lnTo>
                    <a:lnTo>
                      <a:pt x="645" y="248"/>
                    </a:lnTo>
                    <a:lnTo>
                      <a:pt x="644" y="235"/>
                    </a:lnTo>
                    <a:lnTo>
                      <a:pt x="642" y="219"/>
                    </a:lnTo>
                    <a:lnTo>
                      <a:pt x="642" y="206"/>
                    </a:lnTo>
                    <a:lnTo>
                      <a:pt x="642" y="194"/>
                    </a:lnTo>
                    <a:lnTo>
                      <a:pt x="642" y="186"/>
                    </a:lnTo>
                    <a:lnTo>
                      <a:pt x="644" y="178"/>
                    </a:lnTo>
                    <a:lnTo>
                      <a:pt x="645" y="169"/>
                    </a:lnTo>
                    <a:lnTo>
                      <a:pt x="650" y="160"/>
                    </a:lnTo>
                    <a:lnTo>
                      <a:pt x="662" y="156"/>
                    </a:lnTo>
                    <a:lnTo>
                      <a:pt x="668" y="156"/>
                    </a:lnTo>
                    <a:lnTo>
                      <a:pt x="671" y="154"/>
                    </a:lnTo>
                    <a:lnTo>
                      <a:pt x="675" y="154"/>
                    </a:lnTo>
                    <a:lnTo>
                      <a:pt x="676" y="154"/>
                    </a:lnTo>
                    <a:lnTo>
                      <a:pt x="678" y="152"/>
                    </a:lnTo>
                    <a:lnTo>
                      <a:pt x="678" y="152"/>
                    </a:lnTo>
                    <a:lnTo>
                      <a:pt x="679" y="152"/>
                    </a:lnTo>
                    <a:lnTo>
                      <a:pt x="679" y="152"/>
                    </a:lnTo>
                    <a:lnTo>
                      <a:pt x="683" y="152"/>
                    </a:lnTo>
                    <a:lnTo>
                      <a:pt x="684" y="152"/>
                    </a:lnTo>
                    <a:lnTo>
                      <a:pt x="686" y="151"/>
                    </a:lnTo>
                    <a:lnTo>
                      <a:pt x="688" y="151"/>
                    </a:lnTo>
                    <a:lnTo>
                      <a:pt x="691" y="149"/>
                    </a:lnTo>
                    <a:lnTo>
                      <a:pt x="692" y="147"/>
                    </a:lnTo>
                    <a:lnTo>
                      <a:pt x="696" y="147"/>
                    </a:lnTo>
                    <a:lnTo>
                      <a:pt x="701" y="147"/>
                    </a:lnTo>
                    <a:lnTo>
                      <a:pt x="730" y="143"/>
                    </a:lnTo>
                    <a:close/>
                    <a:moveTo>
                      <a:pt x="209" y="143"/>
                    </a:moveTo>
                    <a:lnTo>
                      <a:pt x="238" y="147"/>
                    </a:lnTo>
                    <a:lnTo>
                      <a:pt x="243" y="147"/>
                    </a:lnTo>
                    <a:lnTo>
                      <a:pt x="246" y="147"/>
                    </a:lnTo>
                    <a:lnTo>
                      <a:pt x="248" y="149"/>
                    </a:lnTo>
                    <a:lnTo>
                      <a:pt x="250" y="151"/>
                    </a:lnTo>
                    <a:lnTo>
                      <a:pt x="250" y="151"/>
                    </a:lnTo>
                    <a:lnTo>
                      <a:pt x="251" y="152"/>
                    </a:lnTo>
                    <a:lnTo>
                      <a:pt x="255" y="152"/>
                    </a:lnTo>
                    <a:lnTo>
                      <a:pt x="256" y="152"/>
                    </a:lnTo>
                    <a:lnTo>
                      <a:pt x="258" y="152"/>
                    </a:lnTo>
                    <a:lnTo>
                      <a:pt x="258" y="152"/>
                    </a:lnTo>
                    <a:lnTo>
                      <a:pt x="259" y="152"/>
                    </a:lnTo>
                    <a:lnTo>
                      <a:pt x="259" y="154"/>
                    </a:lnTo>
                    <a:lnTo>
                      <a:pt x="261" y="154"/>
                    </a:lnTo>
                    <a:lnTo>
                      <a:pt x="264" y="154"/>
                    </a:lnTo>
                    <a:lnTo>
                      <a:pt x="269" y="156"/>
                    </a:lnTo>
                    <a:lnTo>
                      <a:pt x="276" y="156"/>
                    </a:lnTo>
                    <a:lnTo>
                      <a:pt x="285" y="160"/>
                    </a:lnTo>
                    <a:lnTo>
                      <a:pt x="292" y="169"/>
                    </a:lnTo>
                    <a:lnTo>
                      <a:pt x="293" y="178"/>
                    </a:lnTo>
                    <a:lnTo>
                      <a:pt x="293" y="186"/>
                    </a:lnTo>
                    <a:lnTo>
                      <a:pt x="293" y="194"/>
                    </a:lnTo>
                    <a:lnTo>
                      <a:pt x="293" y="209"/>
                    </a:lnTo>
                    <a:lnTo>
                      <a:pt x="293" y="230"/>
                    </a:lnTo>
                    <a:lnTo>
                      <a:pt x="293" y="248"/>
                    </a:lnTo>
                    <a:lnTo>
                      <a:pt x="292" y="253"/>
                    </a:lnTo>
                    <a:lnTo>
                      <a:pt x="293" y="256"/>
                    </a:lnTo>
                    <a:lnTo>
                      <a:pt x="297" y="259"/>
                    </a:lnTo>
                    <a:lnTo>
                      <a:pt x="298" y="261"/>
                    </a:lnTo>
                    <a:lnTo>
                      <a:pt x="300" y="261"/>
                    </a:lnTo>
                    <a:lnTo>
                      <a:pt x="302" y="263"/>
                    </a:lnTo>
                    <a:lnTo>
                      <a:pt x="306" y="264"/>
                    </a:lnTo>
                    <a:lnTo>
                      <a:pt x="310" y="272"/>
                    </a:lnTo>
                    <a:lnTo>
                      <a:pt x="310" y="282"/>
                    </a:lnTo>
                    <a:lnTo>
                      <a:pt x="310" y="292"/>
                    </a:lnTo>
                    <a:lnTo>
                      <a:pt x="310" y="300"/>
                    </a:lnTo>
                    <a:lnTo>
                      <a:pt x="310" y="303"/>
                    </a:lnTo>
                    <a:lnTo>
                      <a:pt x="308" y="306"/>
                    </a:lnTo>
                    <a:lnTo>
                      <a:pt x="308" y="310"/>
                    </a:lnTo>
                    <a:lnTo>
                      <a:pt x="308" y="313"/>
                    </a:lnTo>
                    <a:lnTo>
                      <a:pt x="308" y="316"/>
                    </a:lnTo>
                    <a:lnTo>
                      <a:pt x="306" y="319"/>
                    </a:lnTo>
                    <a:lnTo>
                      <a:pt x="305" y="321"/>
                    </a:lnTo>
                    <a:lnTo>
                      <a:pt x="300" y="324"/>
                    </a:lnTo>
                    <a:lnTo>
                      <a:pt x="293" y="328"/>
                    </a:lnTo>
                    <a:lnTo>
                      <a:pt x="285" y="345"/>
                    </a:lnTo>
                    <a:lnTo>
                      <a:pt x="276" y="357"/>
                    </a:lnTo>
                    <a:lnTo>
                      <a:pt x="268" y="365"/>
                    </a:lnTo>
                    <a:lnTo>
                      <a:pt x="264" y="368"/>
                    </a:lnTo>
                    <a:lnTo>
                      <a:pt x="264" y="373"/>
                    </a:lnTo>
                    <a:lnTo>
                      <a:pt x="264" y="386"/>
                    </a:lnTo>
                    <a:lnTo>
                      <a:pt x="264" y="399"/>
                    </a:lnTo>
                    <a:lnTo>
                      <a:pt x="245" y="413"/>
                    </a:lnTo>
                    <a:lnTo>
                      <a:pt x="232" y="430"/>
                    </a:lnTo>
                    <a:lnTo>
                      <a:pt x="221" y="448"/>
                    </a:lnTo>
                    <a:lnTo>
                      <a:pt x="214" y="469"/>
                    </a:lnTo>
                    <a:lnTo>
                      <a:pt x="209" y="493"/>
                    </a:lnTo>
                    <a:lnTo>
                      <a:pt x="206" y="517"/>
                    </a:lnTo>
                    <a:lnTo>
                      <a:pt x="204" y="540"/>
                    </a:lnTo>
                    <a:lnTo>
                      <a:pt x="204" y="558"/>
                    </a:lnTo>
                    <a:lnTo>
                      <a:pt x="204" y="571"/>
                    </a:lnTo>
                    <a:lnTo>
                      <a:pt x="204" y="576"/>
                    </a:lnTo>
                    <a:lnTo>
                      <a:pt x="0" y="576"/>
                    </a:lnTo>
                    <a:lnTo>
                      <a:pt x="0" y="571"/>
                    </a:lnTo>
                    <a:lnTo>
                      <a:pt x="0" y="561"/>
                    </a:lnTo>
                    <a:lnTo>
                      <a:pt x="3" y="545"/>
                    </a:lnTo>
                    <a:lnTo>
                      <a:pt x="8" y="527"/>
                    </a:lnTo>
                    <a:lnTo>
                      <a:pt x="15" y="509"/>
                    </a:lnTo>
                    <a:lnTo>
                      <a:pt x="28" y="493"/>
                    </a:lnTo>
                    <a:lnTo>
                      <a:pt x="44" y="478"/>
                    </a:lnTo>
                    <a:lnTo>
                      <a:pt x="50" y="472"/>
                    </a:lnTo>
                    <a:lnTo>
                      <a:pt x="57" y="465"/>
                    </a:lnTo>
                    <a:lnTo>
                      <a:pt x="66" y="457"/>
                    </a:lnTo>
                    <a:lnTo>
                      <a:pt x="81" y="451"/>
                    </a:lnTo>
                    <a:lnTo>
                      <a:pt x="100" y="444"/>
                    </a:lnTo>
                    <a:lnTo>
                      <a:pt x="128" y="438"/>
                    </a:lnTo>
                    <a:lnTo>
                      <a:pt x="148" y="433"/>
                    </a:lnTo>
                    <a:lnTo>
                      <a:pt x="160" y="426"/>
                    </a:lnTo>
                    <a:lnTo>
                      <a:pt x="169" y="418"/>
                    </a:lnTo>
                    <a:lnTo>
                      <a:pt x="173" y="410"/>
                    </a:lnTo>
                    <a:lnTo>
                      <a:pt x="175" y="404"/>
                    </a:lnTo>
                    <a:lnTo>
                      <a:pt x="175" y="397"/>
                    </a:lnTo>
                    <a:lnTo>
                      <a:pt x="175" y="396"/>
                    </a:lnTo>
                    <a:lnTo>
                      <a:pt x="175" y="392"/>
                    </a:lnTo>
                    <a:lnTo>
                      <a:pt x="175" y="388"/>
                    </a:lnTo>
                    <a:lnTo>
                      <a:pt x="175" y="383"/>
                    </a:lnTo>
                    <a:lnTo>
                      <a:pt x="175" y="378"/>
                    </a:lnTo>
                    <a:lnTo>
                      <a:pt x="177" y="375"/>
                    </a:lnTo>
                    <a:lnTo>
                      <a:pt x="177" y="371"/>
                    </a:lnTo>
                    <a:lnTo>
                      <a:pt x="177" y="370"/>
                    </a:lnTo>
                    <a:lnTo>
                      <a:pt x="173" y="368"/>
                    </a:lnTo>
                    <a:lnTo>
                      <a:pt x="167" y="362"/>
                    </a:lnTo>
                    <a:lnTo>
                      <a:pt x="157" y="353"/>
                    </a:lnTo>
                    <a:lnTo>
                      <a:pt x="149" y="340"/>
                    </a:lnTo>
                    <a:lnTo>
                      <a:pt x="141" y="326"/>
                    </a:lnTo>
                    <a:lnTo>
                      <a:pt x="133" y="319"/>
                    </a:lnTo>
                    <a:lnTo>
                      <a:pt x="131" y="313"/>
                    </a:lnTo>
                    <a:lnTo>
                      <a:pt x="130" y="306"/>
                    </a:lnTo>
                    <a:lnTo>
                      <a:pt x="130" y="300"/>
                    </a:lnTo>
                    <a:lnTo>
                      <a:pt x="130" y="295"/>
                    </a:lnTo>
                    <a:lnTo>
                      <a:pt x="130" y="287"/>
                    </a:lnTo>
                    <a:lnTo>
                      <a:pt x="131" y="276"/>
                    </a:lnTo>
                    <a:lnTo>
                      <a:pt x="136" y="267"/>
                    </a:lnTo>
                    <a:lnTo>
                      <a:pt x="144" y="263"/>
                    </a:lnTo>
                    <a:lnTo>
                      <a:pt x="144" y="263"/>
                    </a:lnTo>
                    <a:lnTo>
                      <a:pt x="146" y="263"/>
                    </a:lnTo>
                    <a:lnTo>
                      <a:pt x="146" y="263"/>
                    </a:lnTo>
                    <a:lnTo>
                      <a:pt x="148" y="263"/>
                    </a:lnTo>
                    <a:lnTo>
                      <a:pt x="149" y="261"/>
                    </a:lnTo>
                    <a:lnTo>
                      <a:pt x="149" y="258"/>
                    </a:lnTo>
                    <a:lnTo>
                      <a:pt x="149" y="255"/>
                    </a:lnTo>
                    <a:lnTo>
                      <a:pt x="148" y="243"/>
                    </a:lnTo>
                    <a:lnTo>
                      <a:pt x="148" y="229"/>
                    </a:lnTo>
                    <a:lnTo>
                      <a:pt x="148" y="214"/>
                    </a:lnTo>
                    <a:lnTo>
                      <a:pt x="149" y="203"/>
                    </a:lnTo>
                    <a:lnTo>
                      <a:pt x="149" y="194"/>
                    </a:lnTo>
                    <a:lnTo>
                      <a:pt x="149" y="183"/>
                    </a:lnTo>
                    <a:lnTo>
                      <a:pt x="152" y="172"/>
                    </a:lnTo>
                    <a:lnTo>
                      <a:pt x="159" y="162"/>
                    </a:lnTo>
                    <a:lnTo>
                      <a:pt x="169" y="157"/>
                    </a:lnTo>
                    <a:lnTo>
                      <a:pt x="173" y="157"/>
                    </a:lnTo>
                    <a:lnTo>
                      <a:pt x="175" y="156"/>
                    </a:lnTo>
                    <a:lnTo>
                      <a:pt x="177" y="157"/>
                    </a:lnTo>
                    <a:lnTo>
                      <a:pt x="177" y="157"/>
                    </a:lnTo>
                    <a:lnTo>
                      <a:pt x="177" y="157"/>
                    </a:lnTo>
                    <a:lnTo>
                      <a:pt x="177" y="157"/>
                    </a:lnTo>
                    <a:lnTo>
                      <a:pt x="177" y="157"/>
                    </a:lnTo>
                    <a:lnTo>
                      <a:pt x="177" y="157"/>
                    </a:lnTo>
                    <a:lnTo>
                      <a:pt x="178" y="157"/>
                    </a:lnTo>
                    <a:lnTo>
                      <a:pt x="186" y="154"/>
                    </a:lnTo>
                    <a:lnTo>
                      <a:pt x="196" y="146"/>
                    </a:lnTo>
                    <a:lnTo>
                      <a:pt x="209" y="143"/>
                    </a:lnTo>
                    <a:close/>
                    <a:moveTo>
                      <a:pt x="486" y="0"/>
                    </a:moveTo>
                    <a:lnTo>
                      <a:pt x="498" y="3"/>
                    </a:lnTo>
                    <a:lnTo>
                      <a:pt x="506" y="13"/>
                    </a:lnTo>
                    <a:lnTo>
                      <a:pt x="514" y="23"/>
                    </a:lnTo>
                    <a:lnTo>
                      <a:pt x="521" y="32"/>
                    </a:lnTo>
                    <a:lnTo>
                      <a:pt x="527" y="37"/>
                    </a:lnTo>
                    <a:lnTo>
                      <a:pt x="534" y="37"/>
                    </a:lnTo>
                    <a:lnTo>
                      <a:pt x="538" y="36"/>
                    </a:lnTo>
                    <a:lnTo>
                      <a:pt x="546" y="36"/>
                    </a:lnTo>
                    <a:lnTo>
                      <a:pt x="559" y="36"/>
                    </a:lnTo>
                    <a:lnTo>
                      <a:pt x="571" y="42"/>
                    </a:lnTo>
                    <a:lnTo>
                      <a:pt x="579" y="52"/>
                    </a:lnTo>
                    <a:lnTo>
                      <a:pt x="582" y="63"/>
                    </a:lnTo>
                    <a:lnTo>
                      <a:pt x="585" y="76"/>
                    </a:lnTo>
                    <a:lnTo>
                      <a:pt x="585" y="87"/>
                    </a:lnTo>
                    <a:lnTo>
                      <a:pt x="585" y="96"/>
                    </a:lnTo>
                    <a:lnTo>
                      <a:pt x="587" y="110"/>
                    </a:lnTo>
                    <a:lnTo>
                      <a:pt x="587" y="130"/>
                    </a:lnTo>
                    <a:lnTo>
                      <a:pt x="587" y="149"/>
                    </a:lnTo>
                    <a:lnTo>
                      <a:pt x="585" y="164"/>
                    </a:lnTo>
                    <a:lnTo>
                      <a:pt x="585" y="167"/>
                    </a:lnTo>
                    <a:lnTo>
                      <a:pt x="585" y="170"/>
                    </a:lnTo>
                    <a:lnTo>
                      <a:pt x="587" y="173"/>
                    </a:lnTo>
                    <a:lnTo>
                      <a:pt x="589" y="173"/>
                    </a:lnTo>
                    <a:lnTo>
                      <a:pt x="590" y="173"/>
                    </a:lnTo>
                    <a:lnTo>
                      <a:pt x="592" y="175"/>
                    </a:lnTo>
                    <a:lnTo>
                      <a:pt x="592" y="173"/>
                    </a:lnTo>
                    <a:lnTo>
                      <a:pt x="600" y="178"/>
                    </a:lnTo>
                    <a:lnTo>
                      <a:pt x="606" y="188"/>
                    </a:lnTo>
                    <a:lnTo>
                      <a:pt x="610" y="201"/>
                    </a:lnTo>
                    <a:lnTo>
                      <a:pt x="611" y="214"/>
                    </a:lnTo>
                    <a:lnTo>
                      <a:pt x="611" y="224"/>
                    </a:lnTo>
                    <a:lnTo>
                      <a:pt x="611" y="229"/>
                    </a:lnTo>
                    <a:lnTo>
                      <a:pt x="608" y="237"/>
                    </a:lnTo>
                    <a:lnTo>
                      <a:pt x="602" y="243"/>
                    </a:lnTo>
                    <a:lnTo>
                      <a:pt x="594" y="248"/>
                    </a:lnTo>
                    <a:lnTo>
                      <a:pt x="581" y="256"/>
                    </a:lnTo>
                    <a:lnTo>
                      <a:pt x="572" y="272"/>
                    </a:lnTo>
                    <a:lnTo>
                      <a:pt x="561" y="287"/>
                    </a:lnTo>
                    <a:lnTo>
                      <a:pt x="550" y="298"/>
                    </a:lnTo>
                    <a:lnTo>
                      <a:pt x="538" y="306"/>
                    </a:lnTo>
                    <a:lnTo>
                      <a:pt x="530" y="311"/>
                    </a:lnTo>
                    <a:lnTo>
                      <a:pt x="529" y="313"/>
                    </a:lnTo>
                    <a:lnTo>
                      <a:pt x="529" y="318"/>
                    </a:lnTo>
                    <a:lnTo>
                      <a:pt x="529" y="328"/>
                    </a:lnTo>
                    <a:lnTo>
                      <a:pt x="527" y="339"/>
                    </a:lnTo>
                    <a:lnTo>
                      <a:pt x="527" y="347"/>
                    </a:lnTo>
                    <a:lnTo>
                      <a:pt x="527" y="350"/>
                    </a:lnTo>
                    <a:lnTo>
                      <a:pt x="527" y="355"/>
                    </a:lnTo>
                    <a:lnTo>
                      <a:pt x="527" y="363"/>
                    </a:lnTo>
                    <a:lnTo>
                      <a:pt x="530" y="371"/>
                    </a:lnTo>
                    <a:lnTo>
                      <a:pt x="537" y="381"/>
                    </a:lnTo>
                    <a:lnTo>
                      <a:pt x="548" y="391"/>
                    </a:lnTo>
                    <a:lnTo>
                      <a:pt x="564" y="397"/>
                    </a:lnTo>
                    <a:lnTo>
                      <a:pt x="589" y="402"/>
                    </a:lnTo>
                    <a:lnTo>
                      <a:pt x="618" y="409"/>
                    </a:lnTo>
                    <a:lnTo>
                      <a:pt x="641" y="415"/>
                    </a:lnTo>
                    <a:lnTo>
                      <a:pt x="657" y="423"/>
                    </a:lnTo>
                    <a:lnTo>
                      <a:pt x="668" y="433"/>
                    </a:lnTo>
                    <a:lnTo>
                      <a:pt x="676" y="441"/>
                    </a:lnTo>
                    <a:lnTo>
                      <a:pt x="683" y="449"/>
                    </a:lnTo>
                    <a:lnTo>
                      <a:pt x="689" y="456"/>
                    </a:lnTo>
                    <a:lnTo>
                      <a:pt x="694" y="465"/>
                    </a:lnTo>
                    <a:lnTo>
                      <a:pt x="697" y="480"/>
                    </a:lnTo>
                    <a:lnTo>
                      <a:pt x="701" y="499"/>
                    </a:lnTo>
                    <a:lnTo>
                      <a:pt x="702" y="521"/>
                    </a:lnTo>
                    <a:lnTo>
                      <a:pt x="702" y="542"/>
                    </a:lnTo>
                    <a:lnTo>
                      <a:pt x="704" y="558"/>
                    </a:lnTo>
                    <a:lnTo>
                      <a:pt x="704" y="571"/>
                    </a:lnTo>
                    <a:lnTo>
                      <a:pt x="704" y="576"/>
                    </a:lnTo>
                    <a:lnTo>
                      <a:pt x="233" y="576"/>
                    </a:lnTo>
                    <a:lnTo>
                      <a:pt x="235" y="571"/>
                    </a:lnTo>
                    <a:lnTo>
                      <a:pt x="235" y="558"/>
                    </a:lnTo>
                    <a:lnTo>
                      <a:pt x="235" y="538"/>
                    </a:lnTo>
                    <a:lnTo>
                      <a:pt x="237" y="516"/>
                    </a:lnTo>
                    <a:lnTo>
                      <a:pt x="238" y="493"/>
                    </a:lnTo>
                    <a:lnTo>
                      <a:pt x="242" y="472"/>
                    </a:lnTo>
                    <a:lnTo>
                      <a:pt x="246" y="456"/>
                    </a:lnTo>
                    <a:lnTo>
                      <a:pt x="248" y="451"/>
                    </a:lnTo>
                    <a:lnTo>
                      <a:pt x="253" y="444"/>
                    </a:lnTo>
                    <a:lnTo>
                      <a:pt x="261" y="435"/>
                    </a:lnTo>
                    <a:lnTo>
                      <a:pt x="272" y="426"/>
                    </a:lnTo>
                    <a:lnTo>
                      <a:pt x="289" y="417"/>
                    </a:lnTo>
                    <a:lnTo>
                      <a:pt x="313" y="409"/>
                    </a:lnTo>
                    <a:lnTo>
                      <a:pt x="344" y="402"/>
                    </a:lnTo>
                    <a:lnTo>
                      <a:pt x="370" y="397"/>
                    </a:lnTo>
                    <a:lnTo>
                      <a:pt x="388" y="389"/>
                    </a:lnTo>
                    <a:lnTo>
                      <a:pt x="399" y="381"/>
                    </a:lnTo>
                    <a:lnTo>
                      <a:pt x="407" y="371"/>
                    </a:lnTo>
                    <a:lnTo>
                      <a:pt x="410" y="363"/>
                    </a:lnTo>
                    <a:lnTo>
                      <a:pt x="410" y="355"/>
                    </a:lnTo>
                    <a:lnTo>
                      <a:pt x="410" y="350"/>
                    </a:lnTo>
                    <a:lnTo>
                      <a:pt x="410" y="350"/>
                    </a:lnTo>
                    <a:lnTo>
                      <a:pt x="410" y="337"/>
                    </a:lnTo>
                    <a:lnTo>
                      <a:pt x="409" y="324"/>
                    </a:lnTo>
                    <a:lnTo>
                      <a:pt x="409" y="315"/>
                    </a:lnTo>
                    <a:lnTo>
                      <a:pt x="409" y="311"/>
                    </a:lnTo>
                    <a:lnTo>
                      <a:pt x="405" y="310"/>
                    </a:lnTo>
                    <a:lnTo>
                      <a:pt x="396" y="305"/>
                    </a:lnTo>
                    <a:lnTo>
                      <a:pt x="384" y="297"/>
                    </a:lnTo>
                    <a:lnTo>
                      <a:pt x="371" y="287"/>
                    </a:lnTo>
                    <a:lnTo>
                      <a:pt x="360" y="274"/>
                    </a:lnTo>
                    <a:lnTo>
                      <a:pt x="350" y="258"/>
                    </a:lnTo>
                    <a:lnTo>
                      <a:pt x="336" y="250"/>
                    </a:lnTo>
                    <a:lnTo>
                      <a:pt x="329" y="243"/>
                    </a:lnTo>
                    <a:lnTo>
                      <a:pt x="326" y="235"/>
                    </a:lnTo>
                    <a:lnTo>
                      <a:pt x="324" y="227"/>
                    </a:lnTo>
                    <a:lnTo>
                      <a:pt x="323" y="224"/>
                    </a:lnTo>
                    <a:lnTo>
                      <a:pt x="323" y="216"/>
                    </a:lnTo>
                    <a:lnTo>
                      <a:pt x="323" y="206"/>
                    </a:lnTo>
                    <a:lnTo>
                      <a:pt x="323" y="193"/>
                    </a:lnTo>
                    <a:lnTo>
                      <a:pt x="326" y="183"/>
                    </a:lnTo>
                    <a:lnTo>
                      <a:pt x="329" y="175"/>
                    </a:lnTo>
                    <a:lnTo>
                      <a:pt x="336" y="173"/>
                    </a:lnTo>
                    <a:lnTo>
                      <a:pt x="336" y="173"/>
                    </a:lnTo>
                    <a:lnTo>
                      <a:pt x="339" y="173"/>
                    </a:lnTo>
                    <a:lnTo>
                      <a:pt x="342" y="172"/>
                    </a:lnTo>
                    <a:lnTo>
                      <a:pt x="345" y="172"/>
                    </a:lnTo>
                    <a:lnTo>
                      <a:pt x="347" y="170"/>
                    </a:lnTo>
                    <a:lnTo>
                      <a:pt x="350" y="167"/>
                    </a:lnTo>
                    <a:lnTo>
                      <a:pt x="352" y="164"/>
                    </a:lnTo>
                    <a:lnTo>
                      <a:pt x="352" y="160"/>
                    </a:lnTo>
                    <a:lnTo>
                      <a:pt x="352" y="141"/>
                    </a:lnTo>
                    <a:lnTo>
                      <a:pt x="353" y="120"/>
                    </a:lnTo>
                    <a:lnTo>
                      <a:pt x="353" y="99"/>
                    </a:lnTo>
                    <a:lnTo>
                      <a:pt x="355" y="84"/>
                    </a:lnTo>
                    <a:lnTo>
                      <a:pt x="358" y="74"/>
                    </a:lnTo>
                    <a:lnTo>
                      <a:pt x="362" y="60"/>
                    </a:lnTo>
                    <a:lnTo>
                      <a:pt x="370" y="45"/>
                    </a:lnTo>
                    <a:lnTo>
                      <a:pt x="381" y="34"/>
                    </a:lnTo>
                    <a:lnTo>
                      <a:pt x="397" y="27"/>
                    </a:lnTo>
                    <a:lnTo>
                      <a:pt x="410" y="24"/>
                    </a:lnTo>
                    <a:lnTo>
                      <a:pt x="417" y="24"/>
                    </a:lnTo>
                    <a:lnTo>
                      <a:pt x="418" y="24"/>
                    </a:lnTo>
                    <a:lnTo>
                      <a:pt x="420" y="24"/>
                    </a:lnTo>
                    <a:lnTo>
                      <a:pt x="425" y="23"/>
                    </a:lnTo>
                    <a:lnTo>
                      <a:pt x="428" y="23"/>
                    </a:lnTo>
                    <a:lnTo>
                      <a:pt x="430" y="21"/>
                    </a:lnTo>
                    <a:lnTo>
                      <a:pt x="431" y="21"/>
                    </a:lnTo>
                    <a:lnTo>
                      <a:pt x="433" y="19"/>
                    </a:lnTo>
                    <a:lnTo>
                      <a:pt x="436" y="18"/>
                    </a:lnTo>
                    <a:lnTo>
                      <a:pt x="439" y="16"/>
                    </a:lnTo>
                    <a:lnTo>
                      <a:pt x="444" y="16"/>
                    </a:lnTo>
                    <a:lnTo>
                      <a:pt x="449" y="16"/>
                    </a:lnTo>
                    <a:lnTo>
                      <a:pt x="486" y="0"/>
                    </a:lnTo>
                    <a:close/>
                  </a:path>
                </a:pathLst>
              </a:custGeom>
              <a:solidFill>
                <a:schemeClr val="tx2"/>
              </a:solidFill>
              <a:ln w="0">
                <a:noFill/>
                <a:prstDash val="solid"/>
                <a:round/>
                <a:headEnd/>
                <a:tailEnd/>
              </a:ln>
            </p:spPr>
            <p:txBody>
              <a:bodyPr vert="horz" wrap="square" lIns="42895" tIns="21448" rIns="42895" bIns="21448" numCol="1" anchor="t" anchorCtr="0" compatLnSpc="1">
                <a:prstTxWarp prst="textNoShape">
                  <a:avLst/>
                </a:prstTxWarp>
              </a:bodyPr>
              <a:lstStyle/>
              <a:p>
                <a:endParaRPr lang="ja-JP" altLang="en-US" sz="493" dirty="0">
                  <a:solidFill>
                    <a:srgbClr val="C00000"/>
                  </a:solidFill>
                  <a:latin typeface="BIZ UDP明朝 Medium" panose="02020500000000000000" pitchFamily="18" charset="-128"/>
                  <a:ea typeface="BIZ UDP明朝 Medium" panose="02020500000000000000" pitchFamily="18" charset="-128"/>
                </a:endParaRPr>
              </a:p>
            </p:txBody>
          </p:sp>
          <p:sp>
            <p:nvSpPr>
              <p:cNvPr id="27" name="Rectangle 138">
                <a:extLst>
                  <a:ext uri="{FF2B5EF4-FFF2-40B4-BE49-F238E27FC236}">
                    <a16:creationId xmlns:a16="http://schemas.microsoft.com/office/drawing/2014/main" id="{28068F54-F66B-499E-A86E-A1A5AE66B98B}"/>
                  </a:ext>
                </a:extLst>
              </p:cNvPr>
              <p:cNvSpPr>
                <a:spLocks noChangeArrowheads="1"/>
              </p:cNvSpPr>
              <p:nvPr/>
            </p:nvSpPr>
            <p:spPr bwMode="auto">
              <a:xfrm>
                <a:off x="10107952" y="5980800"/>
                <a:ext cx="1741002" cy="23828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u="sng" dirty="0">
                    <a:solidFill>
                      <a:schemeClr val="accent1"/>
                    </a:solidFill>
                    <a:latin typeface="BIZ UDP明朝 Medium" panose="02020500000000000000" pitchFamily="18" charset="-128"/>
                    <a:ea typeface="BIZ UDP明朝 Medium" panose="02020500000000000000" pitchFamily="18" charset="-128"/>
                    <a:cs typeface="ＭＳ Ｐゴシック" pitchFamily="50" charset="-128"/>
                  </a:rPr>
                  <a:t>特定技能外国人</a:t>
                </a:r>
                <a:endParaRPr lang="en-US" altLang="ja-JP" b="1" u="sng" dirty="0">
                  <a:solidFill>
                    <a:schemeClr val="accent1"/>
                  </a:solidFill>
                  <a:latin typeface="BIZ UDP明朝 Medium" panose="02020500000000000000" pitchFamily="18" charset="-128"/>
                  <a:ea typeface="BIZ UDP明朝 Medium" panose="02020500000000000000" pitchFamily="18" charset="-128"/>
                  <a:cs typeface="ＭＳ Ｐゴシック" pitchFamily="50" charset="-128"/>
                </a:endParaRPr>
              </a:p>
            </p:txBody>
          </p:sp>
        </p:grpSp>
        <p:sp>
          <p:nvSpPr>
            <p:cNvPr id="6" name="Rectangle 138">
              <a:extLst>
                <a:ext uri="{FF2B5EF4-FFF2-40B4-BE49-F238E27FC236}">
                  <a16:creationId xmlns:a16="http://schemas.microsoft.com/office/drawing/2014/main" id="{BB40DE48-D7C4-4B6F-B40D-EFA6E6A55C31}"/>
                </a:ext>
              </a:extLst>
            </p:cNvPr>
            <p:cNvSpPr>
              <a:spLocks noChangeArrowheads="1"/>
            </p:cNvSpPr>
            <p:nvPr/>
          </p:nvSpPr>
          <p:spPr bwMode="auto">
            <a:xfrm>
              <a:off x="12175768" y="7551667"/>
              <a:ext cx="1632624" cy="476576"/>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u="sng" dirty="0">
                  <a:latin typeface="BIZ UDP明朝 Medium" panose="02020500000000000000" pitchFamily="18" charset="-128"/>
                  <a:ea typeface="BIZ UDP明朝 Medium" panose="02020500000000000000" pitchFamily="18" charset="-128"/>
                  <a:cs typeface="ＭＳ Ｐゴシック" pitchFamily="50" charset="-128"/>
                </a:rPr>
                <a:t>受入れ企業様</a:t>
              </a:r>
              <a:endParaRPr lang="en-US" altLang="ja-JP" b="1" u="sng" dirty="0">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dirty="0">
                  <a:latin typeface="BIZ UDP明朝 Medium" panose="02020500000000000000" pitchFamily="18" charset="-128"/>
                  <a:ea typeface="BIZ UDP明朝 Medium" panose="02020500000000000000" pitchFamily="18" charset="-128"/>
                  <a:cs typeface="ＭＳ Ｐゴシック" pitchFamily="50" charset="-128"/>
                </a:rPr>
                <a:t>（貴社）</a:t>
              </a:r>
              <a:endParaRPr lang="en-US" altLang="ja-JP" sz="1100" b="1" dirty="0">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7" name="Rectangle 138">
              <a:extLst>
                <a:ext uri="{FF2B5EF4-FFF2-40B4-BE49-F238E27FC236}">
                  <a16:creationId xmlns:a16="http://schemas.microsoft.com/office/drawing/2014/main" id="{8C9F69AB-7C68-4E0B-A9AF-D1686090A45F}"/>
                </a:ext>
              </a:extLst>
            </p:cNvPr>
            <p:cNvSpPr>
              <a:spLocks noChangeArrowheads="1"/>
            </p:cNvSpPr>
            <p:nvPr/>
          </p:nvSpPr>
          <p:spPr bwMode="auto">
            <a:xfrm>
              <a:off x="8651545" y="7566567"/>
              <a:ext cx="1545910" cy="46644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u="sng"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rPr>
                <a:t>登録支援機関</a:t>
              </a:r>
              <a:endParaRPr lang="en-US" altLang="ja-JP" b="1" u="sng"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rPr>
                <a:t>（弊社）</a:t>
              </a:r>
              <a:endParaRPr lang="en-US" altLang="ja-JP" b="1"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endParaRPr>
            </a:p>
          </p:txBody>
        </p:sp>
        <p:grpSp>
          <p:nvGrpSpPr>
            <p:cNvPr id="8" name="グループ化 7">
              <a:extLst>
                <a:ext uri="{FF2B5EF4-FFF2-40B4-BE49-F238E27FC236}">
                  <a16:creationId xmlns:a16="http://schemas.microsoft.com/office/drawing/2014/main" id="{6F089B94-065E-4488-916F-C46C7F09ABB7}"/>
                </a:ext>
              </a:extLst>
            </p:cNvPr>
            <p:cNvGrpSpPr/>
            <p:nvPr/>
          </p:nvGrpSpPr>
          <p:grpSpPr>
            <a:xfrm>
              <a:off x="10370548" y="8275368"/>
              <a:ext cx="1717548" cy="1204794"/>
              <a:chOff x="9989439" y="7840953"/>
              <a:chExt cx="1717548" cy="1204794"/>
            </a:xfrm>
          </p:grpSpPr>
          <p:sp>
            <p:nvSpPr>
              <p:cNvPr id="24" name="Freeform 7">
                <a:extLst>
                  <a:ext uri="{FF2B5EF4-FFF2-40B4-BE49-F238E27FC236}">
                    <a16:creationId xmlns:a16="http://schemas.microsoft.com/office/drawing/2014/main" id="{FFEA3779-8609-4A4C-9C82-9F9D2CA2CFCF}"/>
                  </a:ext>
                </a:extLst>
              </p:cNvPr>
              <p:cNvSpPr>
                <a:spLocks noChangeAspect="1" noEditPoints="1"/>
              </p:cNvSpPr>
              <p:nvPr/>
            </p:nvSpPr>
            <p:spPr bwMode="auto">
              <a:xfrm>
                <a:off x="10494594" y="7840953"/>
                <a:ext cx="755819" cy="963719"/>
              </a:xfrm>
              <a:custGeom>
                <a:avLst/>
                <a:gdLst>
                  <a:gd name="T0" fmla="*/ 673 w 1384"/>
                  <a:gd name="T1" fmla="*/ 5 h 1484"/>
                  <a:gd name="T2" fmla="*/ 643 w 1384"/>
                  <a:gd name="T3" fmla="*/ 39 h 1484"/>
                  <a:gd name="T4" fmla="*/ 644 w 1384"/>
                  <a:gd name="T5" fmla="*/ 1444 h 1484"/>
                  <a:gd name="T6" fmla="*/ 677 w 1384"/>
                  <a:gd name="T7" fmla="*/ 1475 h 1484"/>
                  <a:gd name="T8" fmla="*/ 1343 w 1384"/>
                  <a:gd name="T9" fmla="*/ 1484 h 1484"/>
                  <a:gd name="T10" fmla="*/ 1371 w 1384"/>
                  <a:gd name="T11" fmla="*/ 1459 h 1484"/>
                  <a:gd name="T12" fmla="*/ 1384 w 1384"/>
                  <a:gd name="T13" fmla="*/ 46 h 1484"/>
                  <a:gd name="T14" fmla="*/ 1360 w 1384"/>
                  <a:gd name="T15" fmla="*/ 7 h 1484"/>
                  <a:gd name="T16" fmla="*/ 840 w 1384"/>
                  <a:gd name="T17" fmla="*/ 1385 h 1484"/>
                  <a:gd name="T18" fmla="*/ 840 w 1384"/>
                  <a:gd name="T19" fmla="*/ 1237 h 1484"/>
                  <a:gd name="T20" fmla="*/ 840 w 1384"/>
                  <a:gd name="T21" fmla="*/ 1088 h 1484"/>
                  <a:gd name="T22" fmla="*/ 840 w 1384"/>
                  <a:gd name="T23" fmla="*/ 940 h 1484"/>
                  <a:gd name="T24" fmla="*/ 840 w 1384"/>
                  <a:gd name="T25" fmla="*/ 792 h 1484"/>
                  <a:gd name="T26" fmla="*/ 840 w 1384"/>
                  <a:gd name="T27" fmla="*/ 643 h 1484"/>
                  <a:gd name="T28" fmla="*/ 840 w 1384"/>
                  <a:gd name="T29" fmla="*/ 495 h 1484"/>
                  <a:gd name="T30" fmla="*/ 840 w 1384"/>
                  <a:gd name="T31" fmla="*/ 347 h 1484"/>
                  <a:gd name="T32" fmla="*/ 840 w 1384"/>
                  <a:gd name="T33" fmla="*/ 198 h 1484"/>
                  <a:gd name="T34" fmla="*/ 988 w 1384"/>
                  <a:gd name="T35" fmla="*/ 1237 h 1484"/>
                  <a:gd name="T36" fmla="*/ 988 w 1384"/>
                  <a:gd name="T37" fmla="*/ 1088 h 1484"/>
                  <a:gd name="T38" fmla="*/ 988 w 1384"/>
                  <a:gd name="T39" fmla="*/ 940 h 1484"/>
                  <a:gd name="T40" fmla="*/ 988 w 1384"/>
                  <a:gd name="T41" fmla="*/ 792 h 1484"/>
                  <a:gd name="T42" fmla="*/ 988 w 1384"/>
                  <a:gd name="T43" fmla="*/ 643 h 1484"/>
                  <a:gd name="T44" fmla="*/ 988 w 1384"/>
                  <a:gd name="T45" fmla="*/ 495 h 1484"/>
                  <a:gd name="T46" fmla="*/ 988 w 1384"/>
                  <a:gd name="T47" fmla="*/ 347 h 1484"/>
                  <a:gd name="T48" fmla="*/ 988 w 1384"/>
                  <a:gd name="T49" fmla="*/ 198 h 1484"/>
                  <a:gd name="T50" fmla="*/ 1137 w 1384"/>
                  <a:gd name="T51" fmla="*/ 1237 h 1484"/>
                  <a:gd name="T52" fmla="*/ 1137 w 1384"/>
                  <a:gd name="T53" fmla="*/ 1088 h 1484"/>
                  <a:gd name="T54" fmla="*/ 1137 w 1384"/>
                  <a:gd name="T55" fmla="*/ 940 h 1484"/>
                  <a:gd name="T56" fmla="*/ 1137 w 1384"/>
                  <a:gd name="T57" fmla="*/ 792 h 1484"/>
                  <a:gd name="T58" fmla="*/ 1137 w 1384"/>
                  <a:gd name="T59" fmla="*/ 643 h 1484"/>
                  <a:gd name="T60" fmla="*/ 1137 w 1384"/>
                  <a:gd name="T61" fmla="*/ 495 h 1484"/>
                  <a:gd name="T62" fmla="*/ 1137 w 1384"/>
                  <a:gd name="T63" fmla="*/ 347 h 1484"/>
                  <a:gd name="T64" fmla="*/ 1137 w 1384"/>
                  <a:gd name="T65" fmla="*/ 198 h 1484"/>
                  <a:gd name="T66" fmla="*/ 1285 w 1384"/>
                  <a:gd name="T67" fmla="*/ 1385 h 1484"/>
                  <a:gd name="T68" fmla="*/ 1285 w 1384"/>
                  <a:gd name="T69" fmla="*/ 1237 h 1484"/>
                  <a:gd name="T70" fmla="*/ 1285 w 1384"/>
                  <a:gd name="T71" fmla="*/ 1088 h 1484"/>
                  <a:gd name="T72" fmla="*/ 1285 w 1384"/>
                  <a:gd name="T73" fmla="*/ 940 h 1484"/>
                  <a:gd name="T74" fmla="*/ 1285 w 1384"/>
                  <a:gd name="T75" fmla="*/ 792 h 1484"/>
                  <a:gd name="T76" fmla="*/ 1285 w 1384"/>
                  <a:gd name="T77" fmla="*/ 643 h 1484"/>
                  <a:gd name="T78" fmla="*/ 1285 w 1384"/>
                  <a:gd name="T79" fmla="*/ 495 h 1484"/>
                  <a:gd name="T80" fmla="*/ 1285 w 1384"/>
                  <a:gd name="T81" fmla="*/ 347 h 1484"/>
                  <a:gd name="T82" fmla="*/ 1285 w 1384"/>
                  <a:gd name="T83" fmla="*/ 198 h 1484"/>
                  <a:gd name="T84" fmla="*/ 543 w 1384"/>
                  <a:gd name="T85" fmla="*/ 545 h 1484"/>
                  <a:gd name="T86" fmla="*/ 22 w 1384"/>
                  <a:gd name="T87" fmla="*/ 553 h 1484"/>
                  <a:gd name="T88" fmla="*/ 0 w 1384"/>
                  <a:gd name="T89" fmla="*/ 593 h 1484"/>
                  <a:gd name="T90" fmla="*/ 8 w 1384"/>
                  <a:gd name="T91" fmla="*/ 1462 h 1484"/>
                  <a:gd name="T92" fmla="*/ 49 w 1384"/>
                  <a:gd name="T93" fmla="*/ 1484 h 1484"/>
                  <a:gd name="T94" fmla="*/ 571 w 1384"/>
                  <a:gd name="T95" fmla="*/ 1475 h 1484"/>
                  <a:gd name="T96" fmla="*/ 593 w 1384"/>
                  <a:gd name="T97" fmla="*/ 1434 h 1484"/>
                  <a:gd name="T98" fmla="*/ 585 w 1384"/>
                  <a:gd name="T99" fmla="*/ 566 h 1484"/>
                  <a:gd name="T100" fmla="*/ 543 w 1384"/>
                  <a:gd name="T101" fmla="*/ 545 h 1484"/>
                  <a:gd name="T102" fmla="*/ 198 w 1384"/>
                  <a:gd name="T103" fmla="*/ 1237 h 1484"/>
                  <a:gd name="T104" fmla="*/ 198 w 1384"/>
                  <a:gd name="T105" fmla="*/ 1038 h 1484"/>
                  <a:gd name="T106" fmla="*/ 198 w 1384"/>
                  <a:gd name="T107" fmla="*/ 840 h 1484"/>
                  <a:gd name="T108" fmla="*/ 198 w 1384"/>
                  <a:gd name="T109" fmla="*/ 643 h 1484"/>
                  <a:gd name="T110" fmla="*/ 346 w 1384"/>
                  <a:gd name="T111" fmla="*/ 1038 h 1484"/>
                  <a:gd name="T112" fmla="*/ 346 w 1384"/>
                  <a:gd name="T113" fmla="*/ 840 h 1484"/>
                  <a:gd name="T114" fmla="*/ 346 w 1384"/>
                  <a:gd name="T115" fmla="*/ 643 h 1484"/>
                  <a:gd name="T116" fmla="*/ 495 w 1384"/>
                  <a:gd name="T117" fmla="*/ 1237 h 1484"/>
                  <a:gd name="T118" fmla="*/ 495 w 1384"/>
                  <a:gd name="T119" fmla="*/ 1038 h 1484"/>
                  <a:gd name="T120" fmla="*/ 495 w 1384"/>
                  <a:gd name="T121" fmla="*/ 840 h 1484"/>
                  <a:gd name="T122" fmla="*/ 495 w 1384"/>
                  <a:gd name="T123" fmla="*/ 643 h 1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84" h="1484">
                    <a:moveTo>
                      <a:pt x="1331" y="0"/>
                    </a:moveTo>
                    <a:lnTo>
                      <a:pt x="692" y="0"/>
                    </a:lnTo>
                    <a:lnTo>
                      <a:pt x="692" y="0"/>
                    </a:lnTo>
                    <a:lnTo>
                      <a:pt x="682" y="1"/>
                    </a:lnTo>
                    <a:lnTo>
                      <a:pt x="673" y="5"/>
                    </a:lnTo>
                    <a:lnTo>
                      <a:pt x="664" y="9"/>
                    </a:lnTo>
                    <a:lnTo>
                      <a:pt x="657" y="15"/>
                    </a:lnTo>
                    <a:lnTo>
                      <a:pt x="651" y="22"/>
                    </a:lnTo>
                    <a:lnTo>
                      <a:pt x="646" y="30"/>
                    </a:lnTo>
                    <a:lnTo>
                      <a:pt x="643" y="39"/>
                    </a:lnTo>
                    <a:lnTo>
                      <a:pt x="643" y="50"/>
                    </a:lnTo>
                    <a:lnTo>
                      <a:pt x="643" y="1434"/>
                    </a:lnTo>
                    <a:lnTo>
                      <a:pt x="643" y="1434"/>
                    </a:lnTo>
                    <a:lnTo>
                      <a:pt x="643" y="1439"/>
                    </a:lnTo>
                    <a:lnTo>
                      <a:pt x="644" y="1444"/>
                    </a:lnTo>
                    <a:lnTo>
                      <a:pt x="646" y="1449"/>
                    </a:lnTo>
                    <a:lnTo>
                      <a:pt x="650" y="1453"/>
                    </a:lnTo>
                    <a:lnTo>
                      <a:pt x="658" y="1462"/>
                    </a:lnTo>
                    <a:lnTo>
                      <a:pt x="667" y="1470"/>
                    </a:lnTo>
                    <a:lnTo>
                      <a:pt x="677" y="1475"/>
                    </a:lnTo>
                    <a:lnTo>
                      <a:pt x="683" y="1480"/>
                    </a:lnTo>
                    <a:lnTo>
                      <a:pt x="692" y="1484"/>
                    </a:lnTo>
                    <a:lnTo>
                      <a:pt x="1337" y="1484"/>
                    </a:lnTo>
                    <a:lnTo>
                      <a:pt x="1337" y="1484"/>
                    </a:lnTo>
                    <a:lnTo>
                      <a:pt x="1343" y="1484"/>
                    </a:lnTo>
                    <a:lnTo>
                      <a:pt x="1348" y="1481"/>
                    </a:lnTo>
                    <a:lnTo>
                      <a:pt x="1352" y="1479"/>
                    </a:lnTo>
                    <a:lnTo>
                      <a:pt x="1357" y="1475"/>
                    </a:lnTo>
                    <a:lnTo>
                      <a:pt x="1364" y="1468"/>
                    </a:lnTo>
                    <a:lnTo>
                      <a:pt x="1371" y="1459"/>
                    </a:lnTo>
                    <a:lnTo>
                      <a:pt x="1377" y="1450"/>
                    </a:lnTo>
                    <a:lnTo>
                      <a:pt x="1380" y="1442"/>
                    </a:lnTo>
                    <a:lnTo>
                      <a:pt x="1384" y="1434"/>
                    </a:lnTo>
                    <a:lnTo>
                      <a:pt x="1384" y="46"/>
                    </a:lnTo>
                    <a:lnTo>
                      <a:pt x="1384" y="46"/>
                    </a:lnTo>
                    <a:lnTo>
                      <a:pt x="1382" y="37"/>
                    </a:lnTo>
                    <a:lnTo>
                      <a:pt x="1380" y="28"/>
                    </a:lnTo>
                    <a:lnTo>
                      <a:pt x="1374" y="20"/>
                    </a:lnTo>
                    <a:lnTo>
                      <a:pt x="1367" y="13"/>
                    </a:lnTo>
                    <a:lnTo>
                      <a:pt x="1360" y="7"/>
                    </a:lnTo>
                    <a:lnTo>
                      <a:pt x="1351" y="3"/>
                    </a:lnTo>
                    <a:lnTo>
                      <a:pt x="1342" y="1"/>
                    </a:lnTo>
                    <a:lnTo>
                      <a:pt x="1331" y="0"/>
                    </a:lnTo>
                    <a:lnTo>
                      <a:pt x="1331" y="0"/>
                    </a:lnTo>
                    <a:close/>
                    <a:moveTo>
                      <a:pt x="840" y="1385"/>
                    </a:moveTo>
                    <a:lnTo>
                      <a:pt x="741" y="1385"/>
                    </a:lnTo>
                    <a:lnTo>
                      <a:pt x="741" y="1285"/>
                    </a:lnTo>
                    <a:lnTo>
                      <a:pt x="840" y="1285"/>
                    </a:lnTo>
                    <a:lnTo>
                      <a:pt x="840" y="1385"/>
                    </a:lnTo>
                    <a:close/>
                    <a:moveTo>
                      <a:pt x="840" y="1237"/>
                    </a:moveTo>
                    <a:lnTo>
                      <a:pt x="741" y="1237"/>
                    </a:lnTo>
                    <a:lnTo>
                      <a:pt x="741" y="1137"/>
                    </a:lnTo>
                    <a:lnTo>
                      <a:pt x="840" y="1137"/>
                    </a:lnTo>
                    <a:lnTo>
                      <a:pt x="840" y="1237"/>
                    </a:lnTo>
                    <a:close/>
                    <a:moveTo>
                      <a:pt x="840" y="1088"/>
                    </a:moveTo>
                    <a:lnTo>
                      <a:pt x="741" y="1088"/>
                    </a:lnTo>
                    <a:lnTo>
                      <a:pt x="741" y="989"/>
                    </a:lnTo>
                    <a:lnTo>
                      <a:pt x="840" y="989"/>
                    </a:lnTo>
                    <a:lnTo>
                      <a:pt x="840" y="1088"/>
                    </a:lnTo>
                    <a:close/>
                    <a:moveTo>
                      <a:pt x="840" y="940"/>
                    </a:moveTo>
                    <a:lnTo>
                      <a:pt x="741" y="940"/>
                    </a:lnTo>
                    <a:lnTo>
                      <a:pt x="741" y="840"/>
                    </a:lnTo>
                    <a:lnTo>
                      <a:pt x="840" y="840"/>
                    </a:lnTo>
                    <a:lnTo>
                      <a:pt x="840" y="940"/>
                    </a:lnTo>
                    <a:close/>
                    <a:moveTo>
                      <a:pt x="840" y="792"/>
                    </a:moveTo>
                    <a:lnTo>
                      <a:pt x="741" y="792"/>
                    </a:lnTo>
                    <a:lnTo>
                      <a:pt x="741" y="693"/>
                    </a:lnTo>
                    <a:lnTo>
                      <a:pt x="840" y="693"/>
                    </a:lnTo>
                    <a:lnTo>
                      <a:pt x="840" y="792"/>
                    </a:lnTo>
                    <a:close/>
                    <a:moveTo>
                      <a:pt x="840" y="643"/>
                    </a:moveTo>
                    <a:lnTo>
                      <a:pt x="741" y="643"/>
                    </a:lnTo>
                    <a:lnTo>
                      <a:pt x="741" y="545"/>
                    </a:lnTo>
                    <a:lnTo>
                      <a:pt x="840" y="545"/>
                    </a:lnTo>
                    <a:lnTo>
                      <a:pt x="840" y="643"/>
                    </a:lnTo>
                    <a:close/>
                    <a:moveTo>
                      <a:pt x="840" y="495"/>
                    </a:moveTo>
                    <a:lnTo>
                      <a:pt x="741" y="495"/>
                    </a:lnTo>
                    <a:lnTo>
                      <a:pt x="741" y="396"/>
                    </a:lnTo>
                    <a:lnTo>
                      <a:pt x="840" y="396"/>
                    </a:lnTo>
                    <a:lnTo>
                      <a:pt x="840" y="495"/>
                    </a:lnTo>
                    <a:close/>
                    <a:moveTo>
                      <a:pt x="840" y="347"/>
                    </a:moveTo>
                    <a:lnTo>
                      <a:pt x="741" y="347"/>
                    </a:lnTo>
                    <a:lnTo>
                      <a:pt x="741" y="248"/>
                    </a:lnTo>
                    <a:lnTo>
                      <a:pt x="840" y="248"/>
                    </a:lnTo>
                    <a:lnTo>
                      <a:pt x="840" y="347"/>
                    </a:lnTo>
                    <a:close/>
                    <a:moveTo>
                      <a:pt x="840" y="198"/>
                    </a:moveTo>
                    <a:lnTo>
                      <a:pt x="741" y="198"/>
                    </a:lnTo>
                    <a:lnTo>
                      <a:pt x="741" y="100"/>
                    </a:lnTo>
                    <a:lnTo>
                      <a:pt x="840" y="100"/>
                    </a:lnTo>
                    <a:lnTo>
                      <a:pt x="840" y="198"/>
                    </a:lnTo>
                    <a:close/>
                    <a:moveTo>
                      <a:pt x="988" y="1237"/>
                    </a:moveTo>
                    <a:lnTo>
                      <a:pt x="890" y="1237"/>
                    </a:lnTo>
                    <a:lnTo>
                      <a:pt x="890" y="1137"/>
                    </a:lnTo>
                    <a:lnTo>
                      <a:pt x="988" y="1137"/>
                    </a:lnTo>
                    <a:lnTo>
                      <a:pt x="988" y="1237"/>
                    </a:lnTo>
                    <a:close/>
                    <a:moveTo>
                      <a:pt x="988" y="1088"/>
                    </a:moveTo>
                    <a:lnTo>
                      <a:pt x="890" y="1088"/>
                    </a:lnTo>
                    <a:lnTo>
                      <a:pt x="890" y="989"/>
                    </a:lnTo>
                    <a:lnTo>
                      <a:pt x="988" y="989"/>
                    </a:lnTo>
                    <a:lnTo>
                      <a:pt x="988" y="1088"/>
                    </a:lnTo>
                    <a:close/>
                    <a:moveTo>
                      <a:pt x="988" y="940"/>
                    </a:moveTo>
                    <a:lnTo>
                      <a:pt x="890" y="940"/>
                    </a:lnTo>
                    <a:lnTo>
                      <a:pt x="890" y="840"/>
                    </a:lnTo>
                    <a:lnTo>
                      <a:pt x="988" y="840"/>
                    </a:lnTo>
                    <a:lnTo>
                      <a:pt x="988" y="940"/>
                    </a:lnTo>
                    <a:close/>
                    <a:moveTo>
                      <a:pt x="988" y="792"/>
                    </a:moveTo>
                    <a:lnTo>
                      <a:pt x="890" y="792"/>
                    </a:lnTo>
                    <a:lnTo>
                      <a:pt x="890" y="693"/>
                    </a:lnTo>
                    <a:lnTo>
                      <a:pt x="988" y="693"/>
                    </a:lnTo>
                    <a:lnTo>
                      <a:pt x="988" y="792"/>
                    </a:lnTo>
                    <a:close/>
                    <a:moveTo>
                      <a:pt x="988" y="643"/>
                    </a:moveTo>
                    <a:lnTo>
                      <a:pt x="890" y="643"/>
                    </a:lnTo>
                    <a:lnTo>
                      <a:pt x="890" y="545"/>
                    </a:lnTo>
                    <a:lnTo>
                      <a:pt x="988" y="545"/>
                    </a:lnTo>
                    <a:lnTo>
                      <a:pt x="988" y="643"/>
                    </a:lnTo>
                    <a:close/>
                    <a:moveTo>
                      <a:pt x="988" y="495"/>
                    </a:moveTo>
                    <a:lnTo>
                      <a:pt x="890" y="495"/>
                    </a:lnTo>
                    <a:lnTo>
                      <a:pt x="890" y="396"/>
                    </a:lnTo>
                    <a:lnTo>
                      <a:pt x="988" y="396"/>
                    </a:lnTo>
                    <a:lnTo>
                      <a:pt x="988" y="495"/>
                    </a:lnTo>
                    <a:close/>
                    <a:moveTo>
                      <a:pt x="988" y="347"/>
                    </a:moveTo>
                    <a:lnTo>
                      <a:pt x="890" y="347"/>
                    </a:lnTo>
                    <a:lnTo>
                      <a:pt x="890" y="248"/>
                    </a:lnTo>
                    <a:lnTo>
                      <a:pt x="988" y="248"/>
                    </a:lnTo>
                    <a:lnTo>
                      <a:pt x="988" y="347"/>
                    </a:lnTo>
                    <a:close/>
                    <a:moveTo>
                      <a:pt x="988" y="198"/>
                    </a:moveTo>
                    <a:lnTo>
                      <a:pt x="890" y="198"/>
                    </a:lnTo>
                    <a:lnTo>
                      <a:pt x="890" y="100"/>
                    </a:lnTo>
                    <a:lnTo>
                      <a:pt x="988" y="100"/>
                    </a:lnTo>
                    <a:lnTo>
                      <a:pt x="988" y="198"/>
                    </a:lnTo>
                    <a:close/>
                    <a:moveTo>
                      <a:pt x="1137" y="1237"/>
                    </a:moveTo>
                    <a:lnTo>
                      <a:pt x="1038" y="1237"/>
                    </a:lnTo>
                    <a:lnTo>
                      <a:pt x="1038" y="1137"/>
                    </a:lnTo>
                    <a:lnTo>
                      <a:pt x="1137" y="1137"/>
                    </a:lnTo>
                    <a:lnTo>
                      <a:pt x="1137" y="1237"/>
                    </a:lnTo>
                    <a:close/>
                    <a:moveTo>
                      <a:pt x="1137" y="1088"/>
                    </a:moveTo>
                    <a:lnTo>
                      <a:pt x="1038" y="1088"/>
                    </a:lnTo>
                    <a:lnTo>
                      <a:pt x="1038" y="989"/>
                    </a:lnTo>
                    <a:lnTo>
                      <a:pt x="1137" y="989"/>
                    </a:lnTo>
                    <a:lnTo>
                      <a:pt x="1137" y="1088"/>
                    </a:lnTo>
                    <a:close/>
                    <a:moveTo>
                      <a:pt x="1137" y="940"/>
                    </a:moveTo>
                    <a:lnTo>
                      <a:pt x="1038" y="940"/>
                    </a:lnTo>
                    <a:lnTo>
                      <a:pt x="1038" y="840"/>
                    </a:lnTo>
                    <a:lnTo>
                      <a:pt x="1137" y="840"/>
                    </a:lnTo>
                    <a:lnTo>
                      <a:pt x="1137" y="940"/>
                    </a:lnTo>
                    <a:close/>
                    <a:moveTo>
                      <a:pt x="1137" y="792"/>
                    </a:moveTo>
                    <a:lnTo>
                      <a:pt x="1038" y="792"/>
                    </a:lnTo>
                    <a:lnTo>
                      <a:pt x="1038" y="693"/>
                    </a:lnTo>
                    <a:lnTo>
                      <a:pt x="1137" y="693"/>
                    </a:lnTo>
                    <a:lnTo>
                      <a:pt x="1137" y="792"/>
                    </a:lnTo>
                    <a:close/>
                    <a:moveTo>
                      <a:pt x="1137" y="643"/>
                    </a:moveTo>
                    <a:lnTo>
                      <a:pt x="1038" y="643"/>
                    </a:lnTo>
                    <a:lnTo>
                      <a:pt x="1038" y="545"/>
                    </a:lnTo>
                    <a:lnTo>
                      <a:pt x="1137" y="545"/>
                    </a:lnTo>
                    <a:lnTo>
                      <a:pt x="1137" y="643"/>
                    </a:lnTo>
                    <a:close/>
                    <a:moveTo>
                      <a:pt x="1137" y="495"/>
                    </a:moveTo>
                    <a:lnTo>
                      <a:pt x="1038" y="495"/>
                    </a:lnTo>
                    <a:lnTo>
                      <a:pt x="1038" y="396"/>
                    </a:lnTo>
                    <a:lnTo>
                      <a:pt x="1137" y="396"/>
                    </a:lnTo>
                    <a:lnTo>
                      <a:pt x="1137" y="495"/>
                    </a:lnTo>
                    <a:close/>
                    <a:moveTo>
                      <a:pt x="1137" y="347"/>
                    </a:moveTo>
                    <a:lnTo>
                      <a:pt x="1038" y="347"/>
                    </a:lnTo>
                    <a:lnTo>
                      <a:pt x="1038" y="248"/>
                    </a:lnTo>
                    <a:lnTo>
                      <a:pt x="1137" y="248"/>
                    </a:lnTo>
                    <a:lnTo>
                      <a:pt x="1137" y="347"/>
                    </a:lnTo>
                    <a:close/>
                    <a:moveTo>
                      <a:pt x="1137" y="198"/>
                    </a:moveTo>
                    <a:lnTo>
                      <a:pt x="1038" y="198"/>
                    </a:lnTo>
                    <a:lnTo>
                      <a:pt x="1038" y="100"/>
                    </a:lnTo>
                    <a:lnTo>
                      <a:pt x="1137" y="100"/>
                    </a:lnTo>
                    <a:lnTo>
                      <a:pt x="1137" y="198"/>
                    </a:lnTo>
                    <a:close/>
                    <a:moveTo>
                      <a:pt x="1285" y="1385"/>
                    </a:moveTo>
                    <a:lnTo>
                      <a:pt x="1187" y="1385"/>
                    </a:lnTo>
                    <a:lnTo>
                      <a:pt x="1187" y="1285"/>
                    </a:lnTo>
                    <a:lnTo>
                      <a:pt x="1285" y="1285"/>
                    </a:lnTo>
                    <a:lnTo>
                      <a:pt x="1285" y="1385"/>
                    </a:lnTo>
                    <a:close/>
                    <a:moveTo>
                      <a:pt x="1285" y="1237"/>
                    </a:moveTo>
                    <a:lnTo>
                      <a:pt x="1187" y="1237"/>
                    </a:lnTo>
                    <a:lnTo>
                      <a:pt x="1187" y="1137"/>
                    </a:lnTo>
                    <a:lnTo>
                      <a:pt x="1285" y="1137"/>
                    </a:lnTo>
                    <a:lnTo>
                      <a:pt x="1285" y="1237"/>
                    </a:lnTo>
                    <a:close/>
                    <a:moveTo>
                      <a:pt x="1285" y="1088"/>
                    </a:moveTo>
                    <a:lnTo>
                      <a:pt x="1187" y="1088"/>
                    </a:lnTo>
                    <a:lnTo>
                      <a:pt x="1187" y="989"/>
                    </a:lnTo>
                    <a:lnTo>
                      <a:pt x="1285" y="989"/>
                    </a:lnTo>
                    <a:lnTo>
                      <a:pt x="1285" y="1088"/>
                    </a:lnTo>
                    <a:close/>
                    <a:moveTo>
                      <a:pt x="1285" y="940"/>
                    </a:moveTo>
                    <a:lnTo>
                      <a:pt x="1187" y="940"/>
                    </a:lnTo>
                    <a:lnTo>
                      <a:pt x="1187" y="840"/>
                    </a:lnTo>
                    <a:lnTo>
                      <a:pt x="1285" y="840"/>
                    </a:lnTo>
                    <a:lnTo>
                      <a:pt x="1285" y="940"/>
                    </a:lnTo>
                    <a:close/>
                    <a:moveTo>
                      <a:pt x="1285" y="792"/>
                    </a:moveTo>
                    <a:lnTo>
                      <a:pt x="1187" y="792"/>
                    </a:lnTo>
                    <a:lnTo>
                      <a:pt x="1187" y="693"/>
                    </a:lnTo>
                    <a:lnTo>
                      <a:pt x="1285" y="693"/>
                    </a:lnTo>
                    <a:lnTo>
                      <a:pt x="1285" y="792"/>
                    </a:lnTo>
                    <a:close/>
                    <a:moveTo>
                      <a:pt x="1285" y="643"/>
                    </a:moveTo>
                    <a:lnTo>
                      <a:pt x="1187" y="643"/>
                    </a:lnTo>
                    <a:lnTo>
                      <a:pt x="1187" y="545"/>
                    </a:lnTo>
                    <a:lnTo>
                      <a:pt x="1285" y="545"/>
                    </a:lnTo>
                    <a:lnTo>
                      <a:pt x="1285" y="643"/>
                    </a:lnTo>
                    <a:close/>
                    <a:moveTo>
                      <a:pt x="1285" y="495"/>
                    </a:moveTo>
                    <a:lnTo>
                      <a:pt x="1187" y="495"/>
                    </a:lnTo>
                    <a:lnTo>
                      <a:pt x="1187" y="396"/>
                    </a:lnTo>
                    <a:lnTo>
                      <a:pt x="1285" y="396"/>
                    </a:lnTo>
                    <a:lnTo>
                      <a:pt x="1285" y="495"/>
                    </a:lnTo>
                    <a:close/>
                    <a:moveTo>
                      <a:pt x="1285" y="347"/>
                    </a:moveTo>
                    <a:lnTo>
                      <a:pt x="1187" y="347"/>
                    </a:lnTo>
                    <a:lnTo>
                      <a:pt x="1187" y="248"/>
                    </a:lnTo>
                    <a:lnTo>
                      <a:pt x="1285" y="248"/>
                    </a:lnTo>
                    <a:lnTo>
                      <a:pt x="1285" y="347"/>
                    </a:lnTo>
                    <a:close/>
                    <a:moveTo>
                      <a:pt x="1285" y="198"/>
                    </a:moveTo>
                    <a:lnTo>
                      <a:pt x="1187" y="198"/>
                    </a:lnTo>
                    <a:lnTo>
                      <a:pt x="1187" y="100"/>
                    </a:lnTo>
                    <a:lnTo>
                      <a:pt x="1285" y="100"/>
                    </a:lnTo>
                    <a:lnTo>
                      <a:pt x="1285" y="198"/>
                    </a:lnTo>
                    <a:close/>
                    <a:moveTo>
                      <a:pt x="543" y="545"/>
                    </a:moveTo>
                    <a:lnTo>
                      <a:pt x="49" y="545"/>
                    </a:lnTo>
                    <a:lnTo>
                      <a:pt x="49" y="545"/>
                    </a:lnTo>
                    <a:lnTo>
                      <a:pt x="39" y="545"/>
                    </a:lnTo>
                    <a:lnTo>
                      <a:pt x="30" y="548"/>
                    </a:lnTo>
                    <a:lnTo>
                      <a:pt x="22" y="553"/>
                    </a:lnTo>
                    <a:lnTo>
                      <a:pt x="14" y="559"/>
                    </a:lnTo>
                    <a:lnTo>
                      <a:pt x="8" y="566"/>
                    </a:lnTo>
                    <a:lnTo>
                      <a:pt x="3" y="575"/>
                    </a:lnTo>
                    <a:lnTo>
                      <a:pt x="1" y="584"/>
                    </a:lnTo>
                    <a:lnTo>
                      <a:pt x="0" y="593"/>
                    </a:lnTo>
                    <a:lnTo>
                      <a:pt x="0" y="1434"/>
                    </a:lnTo>
                    <a:lnTo>
                      <a:pt x="0" y="1434"/>
                    </a:lnTo>
                    <a:lnTo>
                      <a:pt x="1" y="1444"/>
                    </a:lnTo>
                    <a:lnTo>
                      <a:pt x="3" y="1453"/>
                    </a:lnTo>
                    <a:lnTo>
                      <a:pt x="8" y="1462"/>
                    </a:lnTo>
                    <a:lnTo>
                      <a:pt x="14" y="1470"/>
                    </a:lnTo>
                    <a:lnTo>
                      <a:pt x="22" y="1475"/>
                    </a:lnTo>
                    <a:lnTo>
                      <a:pt x="30" y="1480"/>
                    </a:lnTo>
                    <a:lnTo>
                      <a:pt x="39" y="1482"/>
                    </a:lnTo>
                    <a:lnTo>
                      <a:pt x="49" y="1484"/>
                    </a:lnTo>
                    <a:lnTo>
                      <a:pt x="543" y="1484"/>
                    </a:lnTo>
                    <a:lnTo>
                      <a:pt x="543" y="1484"/>
                    </a:lnTo>
                    <a:lnTo>
                      <a:pt x="554" y="1482"/>
                    </a:lnTo>
                    <a:lnTo>
                      <a:pt x="563" y="1480"/>
                    </a:lnTo>
                    <a:lnTo>
                      <a:pt x="571" y="1475"/>
                    </a:lnTo>
                    <a:lnTo>
                      <a:pt x="578" y="1470"/>
                    </a:lnTo>
                    <a:lnTo>
                      <a:pt x="585" y="1462"/>
                    </a:lnTo>
                    <a:lnTo>
                      <a:pt x="588" y="1453"/>
                    </a:lnTo>
                    <a:lnTo>
                      <a:pt x="592" y="1444"/>
                    </a:lnTo>
                    <a:lnTo>
                      <a:pt x="593" y="1434"/>
                    </a:lnTo>
                    <a:lnTo>
                      <a:pt x="593" y="593"/>
                    </a:lnTo>
                    <a:lnTo>
                      <a:pt x="593" y="593"/>
                    </a:lnTo>
                    <a:lnTo>
                      <a:pt x="592" y="584"/>
                    </a:lnTo>
                    <a:lnTo>
                      <a:pt x="588" y="575"/>
                    </a:lnTo>
                    <a:lnTo>
                      <a:pt x="585" y="566"/>
                    </a:lnTo>
                    <a:lnTo>
                      <a:pt x="578" y="559"/>
                    </a:lnTo>
                    <a:lnTo>
                      <a:pt x="571" y="553"/>
                    </a:lnTo>
                    <a:lnTo>
                      <a:pt x="563" y="548"/>
                    </a:lnTo>
                    <a:lnTo>
                      <a:pt x="554" y="545"/>
                    </a:lnTo>
                    <a:lnTo>
                      <a:pt x="543" y="545"/>
                    </a:lnTo>
                    <a:lnTo>
                      <a:pt x="543" y="545"/>
                    </a:lnTo>
                    <a:close/>
                    <a:moveTo>
                      <a:pt x="198" y="1385"/>
                    </a:moveTo>
                    <a:lnTo>
                      <a:pt x="98" y="1385"/>
                    </a:lnTo>
                    <a:lnTo>
                      <a:pt x="98" y="1237"/>
                    </a:lnTo>
                    <a:lnTo>
                      <a:pt x="198" y="1237"/>
                    </a:lnTo>
                    <a:lnTo>
                      <a:pt x="198" y="1385"/>
                    </a:lnTo>
                    <a:close/>
                    <a:moveTo>
                      <a:pt x="198" y="1187"/>
                    </a:moveTo>
                    <a:lnTo>
                      <a:pt x="98" y="1187"/>
                    </a:lnTo>
                    <a:lnTo>
                      <a:pt x="98" y="1038"/>
                    </a:lnTo>
                    <a:lnTo>
                      <a:pt x="198" y="1038"/>
                    </a:lnTo>
                    <a:lnTo>
                      <a:pt x="198" y="1187"/>
                    </a:lnTo>
                    <a:close/>
                    <a:moveTo>
                      <a:pt x="198" y="989"/>
                    </a:moveTo>
                    <a:lnTo>
                      <a:pt x="98" y="989"/>
                    </a:lnTo>
                    <a:lnTo>
                      <a:pt x="98" y="840"/>
                    </a:lnTo>
                    <a:lnTo>
                      <a:pt x="198" y="840"/>
                    </a:lnTo>
                    <a:lnTo>
                      <a:pt x="198" y="989"/>
                    </a:lnTo>
                    <a:close/>
                    <a:moveTo>
                      <a:pt x="198" y="792"/>
                    </a:moveTo>
                    <a:lnTo>
                      <a:pt x="98" y="792"/>
                    </a:lnTo>
                    <a:lnTo>
                      <a:pt x="98" y="643"/>
                    </a:lnTo>
                    <a:lnTo>
                      <a:pt x="198" y="643"/>
                    </a:lnTo>
                    <a:lnTo>
                      <a:pt x="198" y="792"/>
                    </a:lnTo>
                    <a:close/>
                    <a:moveTo>
                      <a:pt x="346" y="1187"/>
                    </a:moveTo>
                    <a:lnTo>
                      <a:pt x="247" y="1187"/>
                    </a:lnTo>
                    <a:lnTo>
                      <a:pt x="247" y="1038"/>
                    </a:lnTo>
                    <a:lnTo>
                      <a:pt x="346" y="1038"/>
                    </a:lnTo>
                    <a:lnTo>
                      <a:pt x="346" y="1187"/>
                    </a:lnTo>
                    <a:close/>
                    <a:moveTo>
                      <a:pt x="346" y="989"/>
                    </a:moveTo>
                    <a:lnTo>
                      <a:pt x="247" y="989"/>
                    </a:lnTo>
                    <a:lnTo>
                      <a:pt x="247" y="840"/>
                    </a:lnTo>
                    <a:lnTo>
                      <a:pt x="346" y="840"/>
                    </a:lnTo>
                    <a:lnTo>
                      <a:pt x="346" y="989"/>
                    </a:lnTo>
                    <a:close/>
                    <a:moveTo>
                      <a:pt x="346" y="792"/>
                    </a:moveTo>
                    <a:lnTo>
                      <a:pt x="247" y="792"/>
                    </a:lnTo>
                    <a:lnTo>
                      <a:pt x="247" y="643"/>
                    </a:lnTo>
                    <a:lnTo>
                      <a:pt x="346" y="643"/>
                    </a:lnTo>
                    <a:lnTo>
                      <a:pt x="346" y="792"/>
                    </a:lnTo>
                    <a:close/>
                    <a:moveTo>
                      <a:pt x="495" y="1385"/>
                    </a:moveTo>
                    <a:lnTo>
                      <a:pt x="395" y="1385"/>
                    </a:lnTo>
                    <a:lnTo>
                      <a:pt x="395" y="1237"/>
                    </a:lnTo>
                    <a:lnTo>
                      <a:pt x="495" y="1237"/>
                    </a:lnTo>
                    <a:lnTo>
                      <a:pt x="495" y="1385"/>
                    </a:lnTo>
                    <a:close/>
                    <a:moveTo>
                      <a:pt x="495" y="1187"/>
                    </a:moveTo>
                    <a:lnTo>
                      <a:pt x="395" y="1187"/>
                    </a:lnTo>
                    <a:lnTo>
                      <a:pt x="395" y="1038"/>
                    </a:lnTo>
                    <a:lnTo>
                      <a:pt x="495" y="1038"/>
                    </a:lnTo>
                    <a:lnTo>
                      <a:pt x="495" y="1187"/>
                    </a:lnTo>
                    <a:close/>
                    <a:moveTo>
                      <a:pt x="495" y="989"/>
                    </a:moveTo>
                    <a:lnTo>
                      <a:pt x="395" y="989"/>
                    </a:lnTo>
                    <a:lnTo>
                      <a:pt x="395" y="840"/>
                    </a:lnTo>
                    <a:lnTo>
                      <a:pt x="495" y="840"/>
                    </a:lnTo>
                    <a:lnTo>
                      <a:pt x="495" y="989"/>
                    </a:lnTo>
                    <a:close/>
                    <a:moveTo>
                      <a:pt x="495" y="792"/>
                    </a:moveTo>
                    <a:lnTo>
                      <a:pt x="395" y="792"/>
                    </a:lnTo>
                    <a:lnTo>
                      <a:pt x="395" y="643"/>
                    </a:lnTo>
                    <a:lnTo>
                      <a:pt x="495" y="643"/>
                    </a:lnTo>
                    <a:lnTo>
                      <a:pt x="495" y="792"/>
                    </a:lnTo>
                    <a:close/>
                  </a:path>
                </a:pathLst>
              </a:custGeom>
              <a:solidFill>
                <a:schemeClr val="tx2"/>
              </a:solidFill>
              <a:ln>
                <a:noFill/>
              </a:ln>
            </p:spPr>
            <p:txBody>
              <a:bodyPr vert="horz" wrap="square" lIns="42895" tIns="21448" rIns="42895" bIns="21448" numCol="1" anchor="t" anchorCtr="0" compatLnSpc="1">
                <a:prstTxWarp prst="textNoShape">
                  <a:avLst/>
                </a:prstTxWarp>
              </a:bodyPr>
              <a:lstStyle/>
              <a:p>
                <a:endParaRPr lang="ja-JP" altLang="en-US" sz="493">
                  <a:latin typeface="BIZ UDP明朝 Medium" panose="02020500000000000000" pitchFamily="18" charset="-128"/>
                  <a:ea typeface="BIZ UDP明朝 Medium" panose="02020500000000000000" pitchFamily="18" charset="-128"/>
                </a:endParaRPr>
              </a:p>
            </p:txBody>
          </p:sp>
          <p:sp>
            <p:nvSpPr>
              <p:cNvPr id="25" name="Rectangle 138">
                <a:extLst>
                  <a:ext uri="{FF2B5EF4-FFF2-40B4-BE49-F238E27FC236}">
                    <a16:creationId xmlns:a16="http://schemas.microsoft.com/office/drawing/2014/main" id="{09537763-1B53-4E2F-B872-BD3B2FFE9A2E}"/>
                  </a:ext>
                </a:extLst>
              </p:cNvPr>
              <p:cNvSpPr>
                <a:spLocks noChangeArrowheads="1"/>
              </p:cNvSpPr>
              <p:nvPr/>
            </p:nvSpPr>
            <p:spPr bwMode="auto">
              <a:xfrm>
                <a:off x="9989439" y="8807459"/>
                <a:ext cx="1717548" cy="23828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u="sng"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rPr>
                  <a:t>出入国在留管理庁</a:t>
                </a:r>
                <a:endParaRPr lang="en-US" altLang="ja-JP" b="1" u="sng"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endParaRPr>
              </a:p>
            </p:txBody>
          </p:sp>
        </p:grpSp>
        <p:sp>
          <p:nvSpPr>
            <p:cNvPr id="9" name="矢印: 左 8">
              <a:extLst>
                <a:ext uri="{FF2B5EF4-FFF2-40B4-BE49-F238E27FC236}">
                  <a16:creationId xmlns:a16="http://schemas.microsoft.com/office/drawing/2014/main" id="{1B771051-05A4-4196-905D-18CED15B1C5D}"/>
                </a:ext>
              </a:extLst>
            </p:cNvPr>
            <p:cNvSpPr/>
            <p:nvPr/>
          </p:nvSpPr>
          <p:spPr>
            <a:xfrm>
              <a:off x="10415572" y="6507963"/>
              <a:ext cx="1618860" cy="309665"/>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0" name="矢印: 左 9">
              <a:extLst>
                <a:ext uri="{FF2B5EF4-FFF2-40B4-BE49-F238E27FC236}">
                  <a16:creationId xmlns:a16="http://schemas.microsoft.com/office/drawing/2014/main" id="{0EEDC3ED-31A0-48AC-BCFB-D6C1DF6191D0}"/>
                </a:ext>
              </a:extLst>
            </p:cNvPr>
            <p:cNvSpPr/>
            <p:nvPr/>
          </p:nvSpPr>
          <p:spPr>
            <a:xfrm rot="7909870">
              <a:off x="9908203" y="5695785"/>
              <a:ext cx="987283" cy="422717"/>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dirty="0">
                <a:latin typeface="BIZ UDP明朝 Medium" panose="02020500000000000000" pitchFamily="18" charset="-128"/>
                <a:ea typeface="BIZ UDP明朝 Medium" panose="02020500000000000000" pitchFamily="18" charset="-128"/>
              </a:endParaRPr>
            </a:p>
          </p:txBody>
        </p:sp>
        <p:sp>
          <p:nvSpPr>
            <p:cNvPr id="11" name="矢印: 左右 10">
              <a:extLst>
                <a:ext uri="{FF2B5EF4-FFF2-40B4-BE49-F238E27FC236}">
                  <a16:creationId xmlns:a16="http://schemas.microsoft.com/office/drawing/2014/main" id="{87E68897-6752-45A4-8E52-D6870D25CD64}"/>
                </a:ext>
              </a:extLst>
            </p:cNvPr>
            <p:cNvSpPr/>
            <p:nvPr/>
          </p:nvSpPr>
          <p:spPr>
            <a:xfrm rot="2779228">
              <a:off x="11601873" y="5728655"/>
              <a:ext cx="1072183" cy="386856"/>
            </a:xfrm>
            <a:prstGeom prst="lef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2" name="矢印: 左 11">
              <a:extLst>
                <a:ext uri="{FF2B5EF4-FFF2-40B4-BE49-F238E27FC236}">
                  <a16:creationId xmlns:a16="http://schemas.microsoft.com/office/drawing/2014/main" id="{3FFEE512-A46C-463F-8ADD-80D0100BB5D4}"/>
                </a:ext>
              </a:extLst>
            </p:cNvPr>
            <p:cNvSpPr/>
            <p:nvPr/>
          </p:nvSpPr>
          <p:spPr>
            <a:xfrm rot="13972485">
              <a:off x="10017947" y="7835228"/>
              <a:ext cx="987283" cy="319351"/>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3" name="矢印: 左 12">
              <a:extLst>
                <a:ext uri="{FF2B5EF4-FFF2-40B4-BE49-F238E27FC236}">
                  <a16:creationId xmlns:a16="http://schemas.microsoft.com/office/drawing/2014/main" id="{123D1F63-D0CF-409B-AB62-DCD08FEAFBF3}"/>
                </a:ext>
              </a:extLst>
            </p:cNvPr>
            <p:cNvSpPr/>
            <p:nvPr/>
          </p:nvSpPr>
          <p:spPr>
            <a:xfrm rot="18339259">
              <a:off x="11518778" y="7848886"/>
              <a:ext cx="987283" cy="270114"/>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4" name="矢印: 左 13">
              <a:extLst>
                <a:ext uri="{FF2B5EF4-FFF2-40B4-BE49-F238E27FC236}">
                  <a16:creationId xmlns:a16="http://schemas.microsoft.com/office/drawing/2014/main" id="{F647EB60-B76E-433E-A0E4-B0A20F6E0D73}"/>
                </a:ext>
              </a:extLst>
            </p:cNvPr>
            <p:cNvSpPr/>
            <p:nvPr/>
          </p:nvSpPr>
          <p:spPr>
            <a:xfrm rot="3154553">
              <a:off x="9695959" y="8077729"/>
              <a:ext cx="987283" cy="323511"/>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5" name="矢印: 左 14">
              <a:extLst>
                <a:ext uri="{FF2B5EF4-FFF2-40B4-BE49-F238E27FC236}">
                  <a16:creationId xmlns:a16="http://schemas.microsoft.com/office/drawing/2014/main" id="{77C0BEDF-73C7-424E-8B3D-684FBDA253F0}"/>
                </a:ext>
              </a:extLst>
            </p:cNvPr>
            <p:cNvSpPr/>
            <p:nvPr/>
          </p:nvSpPr>
          <p:spPr>
            <a:xfrm rot="7472269">
              <a:off x="11818159" y="8056876"/>
              <a:ext cx="987283" cy="285384"/>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sp>
          <p:nvSpPr>
            <p:cNvPr id="16" name="Rectangle 138">
              <a:extLst>
                <a:ext uri="{FF2B5EF4-FFF2-40B4-BE49-F238E27FC236}">
                  <a16:creationId xmlns:a16="http://schemas.microsoft.com/office/drawing/2014/main" id="{4D4B900A-AA5C-4CE1-8A08-23A716C7322F}"/>
                </a:ext>
              </a:extLst>
            </p:cNvPr>
            <p:cNvSpPr>
              <a:spLocks noChangeArrowheads="1"/>
            </p:cNvSpPr>
            <p:nvPr/>
          </p:nvSpPr>
          <p:spPr bwMode="auto">
            <a:xfrm>
              <a:off x="8633342" y="5381441"/>
              <a:ext cx="1675985" cy="777414"/>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958296" fontAlgn="base">
                <a:spcBef>
                  <a:spcPct val="0"/>
                </a:spcBef>
                <a:spcAft>
                  <a:spcPct val="0"/>
                </a:spcAft>
              </a:pPr>
              <a:r>
                <a:rPr lang="ja-JP" altLang="en-US" sz="20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rPr>
                <a:t>生活支援</a:t>
              </a:r>
              <a:endParaRPr lang="en-US" altLang="ja-JP" sz="20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958296" fontAlgn="base">
                <a:spcBef>
                  <a:spcPct val="0"/>
                </a:spcBef>
                <a:spcAft>
                  <a:spcPct val="0"/>
                </a:spcAft>
              </a:pPr>
              <a:r>
                <a:rPr lang="ja-JP" altLang="en-US" sz="20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rPr>
                <a:t>申請・相談・緊急等</a:t>
              </a:r>
              <a:endParaRPr lang="en-US" altLang="ja-JP" sz="20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958296" fontAlgn="base">
                <a:spcBef>
                  <a:spcPct val="0"/>
                </a:spcBef>
                <a:spcAft>
                  <a:spcPct val="0"/>
                </a:spcAft>
              </a:pPr>
              <a:r>
                <a:rPr lang="ja-JP" altLang="en-US" sz="20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rPr>
                <a:t>サポート全般</a:t>
              </a:r>
              <a:endParaRPr lang="en-US" altLang="ja-JP" sz="1800" b="1" spc="238" dirty="0">
                <a:solidFill>
                  <a:srgbClr val="FF33CC"/>
                </a:solidFill>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17" name="Rectangle 138">
              <a:extLst>
                <a:ext uri="{FF2B5EF4-FFF2-40B4-BE49-F238E27FC236}">
                  <a16:creationId xmlns:a16="http://schemas.microsoft.com/office/drawing/2014/main" id="{A093F9AD-3B3F-4D66-8FAF-3DFE049676C3}"/>
                </a:ext>
              </a:extLst>
            </p:cNvPr>
            <p:cNvSpPr>
              <a:spLocks noChangeArrowheads="1"/>
            </p:cNvSpPr>
            <p:nvPr/>
          </p:nvSpPr>
          <p:spPr bwMode="auto">
            <a:xfrm>
              <a:off x="12344442" y="5511009"/>
              <a:ext cx="1224726" cy="51827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rPr>
                <a:t>雇用契約</a:t>
              </a:r>
              <a:endParaRPr lang="en-US" altLang="ja-JP"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en-US" altLang="ja-JP"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rPr>
                <a:t>(</a:t>
              </a:r>
              <a:r>
                <a:rPr lang="ja-JP" altLang="en-US"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rPr>
                <a:t>直接雇用</a:t>
              </a:r>
              <a:r>
                <a:rPr lang="en-US" altLang="ja-JP"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rPr>
                <a:t>)</a:t>
              </a:r>
            </a:p>
          </p:txBody>
        </p:sp>
        <p:sp>
          <p:nvSpPr>
            <p:cNvPr id="18" name="Rectangle 138">
              <a:extLst>
                <a:ext uri="{FF2B5EF4-FFF2-40B4-BE49-F238E27FC236}">
                  <a16:creationId xmlns:a16="http://schemas.microsoft.com/office/drawing/2014/main" id="{D3252043-0D57-4540-A0D0-A18DCA70F63D}"/>
                </a:ext>
              </a:extLst>
            </p:cNvPr>
            <p:cNvSpPr>
              <a:spLocks noChangeArrowheads="1"/>
            </p:cNvSpPr>
            <p:nvPr/>
          </p:nvSpPr>
          <p:spPr bwMode="auto">
            <a:xfrm>
              <a:off x="10411169" y="6216234"/>
              <a:ext cx="1675985" cy="26476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rPr>
                <a:t>支援委託</a:t>
              </a:r>
              <a:endParaRPr lang="en-US" altLang="ja-JP" sz="2000" b="1" spc="150" dirty="0">
                <a:solidFill>
                  <a:srgbClr val="00B050"/>
                </a:solidFill>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20" name="Rectangle 138">
              <a:extLst>
                <a:ext uri="{FF2B5EF4-FFF2-40B4-BE49-F238E27FC236}">
                  <a16:creationId xmlns:a16="http://schemas.microsoft.com/office/drawing/2014/main" id="{1A537A75-E73A-4F82-BAF9-4E9D9EEBC6FB}"/>
                </a:ext>
              </a:extLst>
            </p:cNvPr>
            <p:cNvSpPr>
              <a:spLocks noChangeArrowheads="1"/>
            </p:cNvSpPr>
            <p:nvPr/>
          </p:nvSpPr>
          <p:spPr bwMode="auto">
            <a:xfrm>
              <a:off x="8587390" y="8135328"/>
              <a:ext cx="1707204" cy="69967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指導・助言</a:t>
              </a:r>
              <a:endParaRPr lang="en-US" altLang="ja-JP" b="1"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入管書類の作成・提出</a:t>
              </a:r>
              <a:endParaRPr lang="en-US" altLang="ja-JP" b="1"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立入検査・登録</a:t>
              </a:r>
              <a:endParaRPr lang="en-US" altLang="ja-JP" b="1"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21" name="Rectangle 138">
              <a:extLst>
                <a:ext uri="{FF2B5EF4-FFF2-40B4-BE49-F238E27FC236}">
                  <a16:creationId xmlns:a16="http://schemas.microsoft.com/office/drawing/2014/main" id="{27A132E9-53F7-4917-B0F8-712BC0A3F81C}"/>
                </a:ext>
              </a:extLst>
            </p:cNvPr>
            <p:cNvSpPr>
              <a:spLocks noChangeArrowheads="1"/>
            </p:cNvSpPr>
            <p:nvPr/>
          </p:nvSpPr>
          <p:spPr bwMode="auto">
            <a:xfrm>
              <a:off x="12401229" y="8081080"/>
              <a:ext cx="1202887" cy="69967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602385" fontAlgn="base">
                <a:spcBef>
                  <a:spcPct val="0"/>
                </a:spcBef>
                <a:spcAft>
                  <a:spcPct val="0"/>
                </a:spcAft>
              </a:pPr>
              <a:r>
                <a:rPr lang="ja-JP" altLang="en-US"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指導・助言</a:t>
              </a:r>
              <a:endParaRPr lang="en-US" altLang="ja-JP"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提出書類の要請</a:t>
              </a:r>
              <a:endParaRPr lang="en-US" altLang="ja-JP"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602385" fontAlgn="base">
                <a:spcBef>
                  <a:spcPct val="0"/>
                </a:spcBef>
                <a:spcAft>
                  <a:spcPct val="0"/>
                </a:spcAft>
              </a:pPr>
              <a:r>
                <a:rPr lang="ja-JP" altLang="en-US"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rPr>
                <a:t>立入検査等</a:t>
              </a:r>
              <a:endParaRPr lang="en-US" altLang="ja-JP" b="1" spc="150" dirty="0">
                <a:solidFill>
                  <a:schemeClr val="accent1">
                    <a:lumMod val="60000"/>
                    <a:lumOff val="40000"/>
                  </a:schemeClr>
                </a:solidFill>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22" name="矢印: 左 21">
              <a:extLst>
                <a:ext uri="{FF2B5EF4-FFF2-40B4-BE49-F238E27FC236}">
                  <a16:creationId xmlns:a16="http://schemas.microsoft.com/office/drawing/2014/main" id="{98E2E35D-D5AA-4548-B6BB-E3C710BC94F2}"/>
                </a:ext>
              </a:extLst>
            </p:cNvPr>
            <p:cNvSpPr/>
            <p:nvPr/>
          </p:nvSpPr>
          <p:spPr>
            <a:xfrm rot="10800000">
              <a:off x="10468294" y="6802364"/>
              <a:ext cx="1618860" cy="309665"/>
            </a:xfrm>
            <a:prstGeom prst="lef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93">
                <a:latin typeface="BIZ UDP明朝 Medium" panose="02020500000000000000" pitchFamily="18" charset="-128"/>
                <a:ea typeface="BIZ UDP明朝 Medium" panose="02020500000000000000" pitchFamily="18" charset="-128"/>
              </a:endParaRPr>
            </a:p>
          </p:txBody>
        </p:sp>
      </p:grpSp>
      <p:sp>
        <p:nvSpPr>
          <p:cNvPr id="56" name="Rectangle 138">
            <a:extLst>
              <a:ext uri="{FF2B5EF4-FFF2-40B4-BE49-F238E27FC236}">
                <a16:creationId xmlns:a16="http://schemas.microsoft.com/office/drawing/2014/main" id="{8845F2DC-2DAB-4379-B788-8D19028331D0}"/>
              </a:ext>
            </a:extLst>
          </p:cNvPr>
          <p:cNvSpPr>
            <a:spLocks noChangeArrowheads="1"/>
          </p:cNvSpPr>
          <p:nvPr/>
        </p:nvSpPr>
        <p:spPr bwMode="auto">
          <a:xfrm>
            <a:off x="3055807" y="106190"/>
            <a:ext cx="7146103"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ctr" defTabSz="602385" fontAlgn="base">
              <a:spcBef>
                <a:spcPct val="0"/>
              </a:spcBef>
              <a:spcAft>
                <a:spcPct val="0"/>
              </a:spcAft>
            </a:pPr>
            <a:r>
              <a:rPr lang="ja-JP" altLang="en-US" sz="3600" b="1"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rPr>
              <a:t>特定技能制度における相関図</a:t>
            </a:r>
            <a:endParaRPr lang="en-US" altLang="ja-JP" sz="3600" b="1" dirty="0">
              <a:solidFill>
                <a:srgbClr val="000000"/>
              </a:solidFill>
              <a:latin typeface="BIZ UDP明朝 Medium" panose="02020500000000000000" pitchFamily="18" charset="-128"/>
              <a:ea typeface="BIZ UDP明朝 Medium" panose="02020500000000000000" pitchFamily="18" charset="-128"/>
              <a:cs typeface="ＭＳ Ｐゴシック" pitchFamily="50" charset="-128"/>
            </a:endParaRPr>
          </a:p>
        </p:txBody>
      </p:sp>
      <p:sp>
        <p:nvSpPr>
          <p:cNvPr id="34" name="Rectangle 138">
            <a:extLst>
              <a:ext uri="{FF2B5EF4-FFF2-40B4-BE49-F238E27FC236}">
                <a16:creationId xmlns:a16="http://schemas.microsoft.com/office/drawing/2014/main" id="{D8C12A36-5C77-FBE2-EFCD-6E9DE5BDA19E}"/>
              </a:ext>
            </a:extLst>
          </p:cNvPr>
          <p:cNvSpPr>
            <a:spLocks noChangeArrowheads="1"/>
          </p:cNvSpPr>
          <p:nvPr/>
        </p:nvSpPr>
        <p:spPr bwMode="auto">
          <a:xfrm>
            <a:off x="5233644" y="3791390"/>
            <a:ext cx="2841531" cy="1046440"/>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algn="ctr" defTabSz="958296" fontAlgn="base">
              <a:spcBef>
                <a:spcPct val="0"/>
              </a:spcBef>
              <a:spcAft>
                <a:spcPct val="0"/>
              </a:spcAft>
            </a:pPr>
            <a:r>
              <a:rPr lang="ja-JP" altLang="en-US"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rPr>
              <a:t>人材のご紹介・</a:t>
            </a:r>
            <a:endParaRPr lang="en-US" altLang="ja-JP"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958296" fontAlgn="base">
              <a:spcBef>
                <a:spcPct val="0"/>
              </a:spcBef>
              <a:spcAft>
                <a:spcPct val="0"/>
              </a:spcAft>
            </a:pPr>
            <a:r>
              <a:rPr lang="ja-JP" altLang="en-US"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rPr>
              <a:t>生活支援の実施</a:t>
            </a:r>
            <a:endParaRPr lang="en-US" altLang="ja-JP"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958296" fontAlgn="base">
              <a:spcBef>
                <a:spcPct val="0"/>
              </a:spcBef>
              <a:spcAft>
                <a:spcPct val="0"/>
              </a:spcAft>
            </a:pPr>
            <a:r>
              <a:rPr lang="ja-JP" altLang="en-US"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rPr>
              <a:t>申請手続き代行</a:t>
            </a:r>
            <a:endParaRPr lang="en-US" altLang="ja-JP"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endParaRPr>
          </a:p>
          <a:p>
            <a:pPr algn="ctr" defTabSz="958296" fontAlgn="base">
              <a:spcBef>
                <a:spcPct val="0"/>
              </a:spcBef>
              <a:spcAft>
                <a:spcPct val="0"/>
              </a:spcAft>
            </a:pPr>
            <a:r>
              <a:rPr lang="ja-JP" altLang="en-US"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rPr>
              <a:t>その他各種届出申請</a:t>
            </a:r>
            <a:endParaRPr lang="en-US" altLang="ja-JP" sz="1700" b="1" dirty="0">
              <a:solidFill>
                <a:srgbClr val="FF0000"/>
              </a:solidFill>
              <a:latin typeface="BIZ UDP明朝 Medium" panose="02020500000000000000" pitchFamily="18" charset="-128"/>
              <a:ea typeface="BIZ UDP明朝 Medium" panose="02020500000000000000" pitchFamily="18" charset="-128"/>
              <a:cs typeface="ＭＳ Ｐゴシック" pitchFamily="50" charset="-128"/>
            </a:endParaRPr>
          </a:p>
        </p:txBody>
      </p:sp>
      <p:pic>
        <p:nvPicPr>
          <p:cNvPr id="1026" name="Picture 2" descr="会社（企業・オフィス）」アイコン・イラストのフリー素材（商用可）">
            <a:extLst>
              <a:ext uri="{FF2B5EF4-FFF2-40B4-BE49-F238E27FC236}">
                <a16:creationId xmlns:a16="http://schemas.microsoft.com/office/drawing/2014/main" id="{853AFA6F-68F8-DA00-31D0-8CBA061EA8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0409" y="3023921"/>
            <a:ext cx="1591045" cy="125714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Simple Elegant Initial Letter Type JS Logo Sign Symbol Icon, Logo Design Template">
            <a:extLst>
              <a:ext uri="{FF2B5EF4-FFF2-40B4-BE49-F238E27FC236}">
                <a16:creationId xmlns:a16="http://schemas.microsoft.com/office/drawing/2014/main" id="{89626AAD-6B06-5AA3-7992-5F41D59352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0971" y="2976679"/>
            <a:ext cx="1392624" cy="139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528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598D9D-2394-4D74-A28D-4F1C88EC0507}"/>
              </a:ext>
            </a:extLst>
          </p:cNvPr>
          <p:cNvSpPr>
            <a:spLocks noGrp="1"/>
          </p:cNvSpPr>
          <p:nvPr>
            <p:ph type="title"/>
          </p:nvPr>
        </p:nvSpPr>
        <p:spPr>
          <a:xfrm>
            <a:off x="1706884" y="557165"/>
            <a:ext cx="10485116" cy="1303868"/>
          </a:xfrm>
        </p:spPr>
        <p:txBody>
          <a:bodyPr>
            <a:normAutofit/>
          </a:bodyPr>
          <a:lstStyle/>
          <a:p>
            <a:pPr algn="ctr"/>
            <a:r>
              <a:rPr kumimoji="1" lang="ja-JP" altLang="en-US" dirty="0">
                <a:latin typeface="BIZ UDP明朝 Medium" panose="02020500000000000000" pitchFamily="18" charset="-128"/>
                <a:ea typeface="BIZ UDP明朝 Medium" panose="02020500000000000000" pitchFamily="18" charset="-128"/>
              </a:rPr>
              <a:t>特定技能外国人への支援・管理は、</a:t>
            </a:r>
            <a:br>
              <a:rPr kumimoji="1" lang="en-US" altLang="ja-JP" dirty="0">
                <a:latin typeface="BIZ UDP明朝 Medium" panose="02020500000000000000" pitchFamily="18" charset="-128"/>
                <a:ea typeface="BIZ UDP明朝 Medium" panose="02020500000000000000" pitchFamily="18" charset="-128"/>
              </a:rPr>
            </a:br>
            <a:r>
              <a:rPr kumimoji="1" lang="ja-JP" altLang="en-US" b="1"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登録支援機関に委託支援</a:t>
            </a:r>
            <a:r>
              <a:rPr kumimoji="1" lang="ja-JP" altLang="en-US" dirty="0">
                <a:latin typeface="BIZ UDP明朝 Medium" panose="02020500000000000000" pitchFamily="18" charset="-128"/>
                <a:ea typeface="BIZ UDP明朝 Medium" panose="02020500000000000000" pitchFamily="18" charset="-128"/>
              </a:rPr>
              <a:t>することができます！</a:t>
            </a:r>
          </a:p>
        </p:txBody>
      </p:sp>
      <p:pic>
        <p:nvPicPr>
          <p:cNvPr id="3" name="図 2">
            <a:extLst>
              <a:ext uri="{FF2B5EF4-FFF2-40B4-BE49-F238E27FC236}">
                <a16:creationId xmlns:a16="http://schemas.microsoft.com/office/drawing/2014/main" id="{C6A4578A-8251-4252-9702-5B23A297F71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763" b="91237" l="10000" r="90000">
                        <a14:foregroundMark x1="43846" y1="8763" x2="43846" y2="8763"/>
                        <a14:foregroundMark x1="51538" y1="91237" x2="51538" y2="91237"/>
                      </a14:backgroundRemoval>
                    </a14:imgEffect>
                  </a14:imgLayer>
                </a14:imgProps>
              </a:ext>
            </a:extLst>
          </a:blip>
          <a:stretch>
            <a:fillRect/>
          </a:stretch>
        </p:blipFill>
        <p:spPr>
          <a:xfrm rot="4916777">
            <a:off x="833158" y="557165"/>
            <a:ext cx="1747452" cy="1303868"/>
          </a:xfrm>
          <a:prstGeom prst="rect">
            <a:avLst/>
          </a:prstGeom>
        </p:spPr>
      </p:pic>
      <p:sp>
        <p:nvSpPr>
          <p:cNvPr id="4" name="テキスト ボックス 3">
            <a:extLst>
              <a:ext uri="{FF2B5EF4-FFF2-40B4-BE49-F238E27FC236}">
                <a16:creationId xmlns:a16="http://schemas.microsoft.com/office/drawing/2014/main" id="{1C4F4E0D-6CED-4242-8602-60DB750C350E}"/>
              </a:ext>
            </a:extLst>
          </p:cNvPr>
          <p:cNvSpPr txBox="1"/>
          <p:nvPr/>
        </p:nvSpPr>
        <p:spPr>
          <a:xfrm>
            <a:off x="520994" y="2123034"/>
            <a:ext cx="7091917" cy="4181529"/>
          </a:xfrm>
          <a:prstGeom prst="rect">
            <a:avLst/>
          </a:prstGeom>
          <a:noFill/>
        </p:spPr>
        <p:txBody>
          <a:bodyPr wrap="square" rtlCol="0">
            <a:spAutoFit/>
          </a:bodyPr>
          <a:lstStyle/>
          <a:p>
            <a:r>
              <a:rPr kumimoji="1" lang="ja-JP" altLang="en-US" sz="3200" dirty="0">
                <a:solidFill>
                  <a:srgbClr val="FF0000"/>
                </a:solidFill>
                <a:latin typeface="BIZ UDP明朝 Medium" panose="02020500000000000000" pitchFamily="18" charset="-128"/>
                <a:ea typeface="BIZ UDP明朝 Medium" panose="02020500000000000000" pitchFamily="18" charset="-128"/>
              </a:rPr>
              <a:t>　</a:t>
            </a:r>
            <a:r>
              <a:rPr kumimoji="1" lang="ja-JP" altLang="en-US" sz="3200"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登録支援機関</a:t>
            </a:r>
            <a:r>
              <a:rPr kumimoji="1" lang="ja-JP" altLang="en-US" sz="2800" u="sng" dirty="0">
                <a:solidFill>
                  <a:schemeClr val="accent1">
                    <a:lumMod val="60000"/>
                    <a:lumOff val="40000"/>
                  </a:schemeClr>
                </a:solidFill>
                <a:latin typeface="BIZ UDP明朝 Medium" panose="02020500000000000000" pitchFamily="18" charset="-128"/>
                <a:ea typeface="BIZ UDP明朝 Medium" panose="02020500000000000000" pitchFamily="18" charset="-128"/>
              </a:rPr>
              <a:t>とは・・・</a:t>
            </a:r>
            <a:endParaRPr kumimoji="1" lang="en-US" altLang="ja-JP" sz="2800" u="sng" dirty="0">
              <a:solidFill>
                <a:schemeClr val="accent1">
                  <a:lumMod val="60000"/>
                  <a:lumOff val="40000"/>
                </a:schemeClr>
              </a:solidFill>
              <a:latin typeface="BIZ UDP明朝 Medium" panose="02020500000000000000" pitchFamily="18" charset="-128"/>
              <a:ea typeface="BIZ UDP明朝 Medium" panose="02020500000000000000" pitchFamily="18" charset="-128"/>
            </a:endParaRPr>
          </a:p>
          <a:p>
            <a:endParaRPr kumimoji="1" lang="en-US" altLang="ja-JP" sz="2800" u="sng" dirty="0">
              <a:latin typeface="BIZ UDP明朝 Medium" panose="02020500000000000000" pitchFamily="18" charset="-128"/>
              <a:ea typeface="BIZ UDP明朝 Medium" panose="02020500000000000000" pitchFamily="18" charset="-128"/>
            </a:endParaRPr>
          </a:p>
          <a:p>
            <a:pPr>
              <a:lnSpc>
                <a:spcPct val="150000"/>
              </a:lnSpc>
            </a:pPr>
            <a:r>
              <a:rPr kumimoji="1" lang="ja-JP" altLang="en-US" sz="2800" dirty="0">
                <a:latin typeface="BIZ UDP明朝 Medium" panose="02020500000000000000" pitchFamily="18" charset="-128"/>
                <a:ea typeface="BIZ UDP明朝 Medium" panose="02020500000000000000" pitchFamily="18" charset="-128"/>
              </a:rPr>
              <a:t>　特定技能所属機関（受入れ事業所様）　より　　</a:t>
            </a:r>
            <a:endParaRPr kumimoji="1" lang="en-US" altLang="ja-JP" sz="2800" dirty="0">
              <a:latin typeface="BIZ UDP明朝 Medium" panose="02020500000000000000" pitchFamily="18" charset="-128"/>
              <a:ea typeface="BIZ UDP明朝 Medium" panose="02020500000000000000" pitchFamily="18" charset="-128"/>
            </a:endParaRPr>
          </a:p>
          <a:p>
            <a:pPr>
              <a:lnSpc>
                <a:spcPct val="150000"/>
              </a:lnSpc>
            </a:pPr>
            <a:r>
              <a:rPr kumimoji="1" lang="ja-JP" altLang="en-US" sz="2800" b="1" dirty="0">
                <a:solidFill>
                  <a:srgbClr val="FF0000"/>
                </a:solidFill>
                <a:latin typeface="BIZ UDP明朝 Medium" panose="02020500000000000000" pitchFamily="18" charset="-128"/>
                <a:ea typeface="BIZ UDP明朝 Medium" panose="02020500000000000000" pitchFamily="18" charset="-128"/>
              </a:rPr>
              <a:t>　</a:t>
            </a:r>
            <a:r>
              <a:rPr kumimoji="1" lang="ja-JP" altLang="en-US" sz="2800" b="1" u="sng" dirty="0">
                <a:solidFill>
                  <a:srgbClr val="FF0000"/>
                </a:solidFill>
                <a:latin typeface="BIZ UDP明朝 Medium" panose="02020500000000000000" pitchFamily="18" charset="-128"/>
                <a:ea typeface="BIZ UDP明朝 Medium" panose="02020500000000000000" pitchFamily="18" charset="-128"/>
              </a:rPr>
              <a:t>委託支援の契約</a:t>
            </a:r>
            <a:r>
              <a:rPr kumimoji="1" lang="ja-JP" altLang="en-US" sz="2800" dirty="0">
                <a:latin typeface="BIZ UDP明朝 Medium" panose="02020500000000000000" pitchFamily="18" charset="-128"/>
                <a:ea typeface="BIZ UDP明朝 Medium" panose="02020500000000000000" pitchFamily="18" charset="-128"/>
              </a:rPr>
              <a:t>を受け、特定技能外国人の　</a:t>
            </a:r>
            <a:endParaRPr kumimoji="1" lang="en-US" altLang="ja-JP" sz="2800" dirty="0">
              <a:latin typeface="BIZ UDP明朝 Medium" panose="02020500000000000000" pitchFamily="18" charset="-128"/>
              <a:ea typeface="BIZ UDP明朝 Medium" panose="02020500000000000000" pitchFamily="18" charset="-128"/>
            </a:endParaRPr>
          </a:p>
          <a:p>
            <a:pPr>
              <a:lnSpc>
                <a:spcPct val="150000"/>
              </a:lnSpc>
            </a:pPr>
            <a:r>
              <a:rPr kumimoji="1" lang="ja-JP" altLang="en-US" sz="2800" dirty="0">
                <a:latin typeface="BIZ UDP明朝 Medium" panose="02020500000000000000" pitchFamily="18" charset="-128"/>
                <a:ea typeface="BIZ UDP明朝 Medium" panose="02020500000000000000" pitchFamily="18" charset="-128"/>
              </a:rPr>
              <a:t>　支援計画の作成・実施、及び支援業務を</a:t>
            </a:r>
            <a:endParaRPr kumimoji="1" lang="en-US" altLang="ja-JP" sz="2800" dirty="0">
              <a:latin typeface="BIZ UDP明朝 Medium" panose="02020500000000000000" pitchFamily="18" charset="-128"/>
              <a:ea typeface="BIZ UDP明朝 Medium" panose="02020500000000000000" pitchFamily="18" charset="-128"/>
            </a:endParaRPr>
          </a:p>
          <a:p>
            <a:pPr>
              <a:lnSpc>
                <a:spcPct val="150000"/>
              </a:lnSpc>
            </a:pPr>
            <a:r>
              <a:rPr kumimoji="1" lang="ja-JP" altLang="en-US" sz="2800" dirty="0">
                <a:latin typeface="BIZ UDP明朝 Medium" panose="02020500000000000000" pitchFamily="18" charset="-128"/>
                <a:ea typeface="BIZ UDP明朝 Medium" panose="02020500000000000000" pitchFamily="18" charset="-128"/>
              </a:rPr>
              <a:t>　　実施することができる、</a:t>
            </a:r>
            <a:r>
              <a:rPr kumimoji="1" lang="ja-JP" altLang="en-US" sz="2800" b="1" u="sng" dirty="0">
                <a:solidFill>
                  <a:srgbClr val="FF0000"/>
                </a:solidFill>
                <a:latin typeface="BIZ UDP明朝 Medium" panose="02020500000000000000" pitchFamily="18" charset="-128"/>
                <a:ea typeface="BIZ UDP明朝 Medium" panose="02020500000000000000" pitchFamily="18" charset="-128"/>
              </a:rPr>
              <a:t>出入国在留管理庁　</a:t>
            </a:r>
            <a:endParaRPr kumimoji="1" lang="en-US" altLang="ja-JP" sz="2800" b="1" u="sng" dirty="0">
              <a:solidFill>
                <a:srgbClr val="FF0000"/>
              </a:solidFill>
              <a:latin typeface="BIZ UDP明朝 Medium" panose="02020500000000000000" pitchFamily="18" charset="-128"/>
              <a:ea typeface="BIZ UDP明朝 Medium" panose="02020500000000000000" pitchFamily="18" charset="-128"/>
            </a:endParaRPr>
          </a:p>
          <a:p>
            <a:pPr>
              <a:lnSpc>
                <a:spcPct val="150000"/>
              </a:lnSpc>
            </a:pPr>
            <a:r>
              <a:rPr kumimoji="1" lang="ja-JP" altLang="en-US" sz="2800" b="1" dirty="0">
                <a:solidFill>
                  <a:srgbClr val="FF0000"/>
                </a:solidFill>
                <a:latin typeface="BIZ UDP明朝 Medium" panose="02020500000000000000" pitchFamily="18" charset="-128"/>
                <a:ea typeface="BIZ UDP明朝 Medium" panose="02020500000000000000" pitchFamily="18" charset="-128"/>
              </a:rPr>
              <a:t>　　</a:t>
            </a:r>
            <a:r>
              <a:rPr kumimoji="1" lang="ja-JP" altLang="en-US" sz="2800" b="1" u="sng" dirty="0">
                <a:solidFill>
                  <a:srgbClr val="FF0000"/>
                </a:solidFill>
                <a:latin typeface="BIZ UDP明朝 Medium" panose="02020500000000000000" pitchFamily="18" charset="-128"/>
                <a:ea typeface="BIZ UDP明朝 Medium" panose="02020500000000000000" pitchFamily="18" charset="-128"/>
              </a:rPr>
              <a:t>の登録を受けた機関</a:t>
            </a:r>
            <a:r>
              <a:rPr kumimoji="1" lang="ja-JP" altLang="en-US" sz="2800" dirty="0">
                <a:latin typeface="BIZ UDP明朝 Medium" panose="02020500000000000000" pitchFamily="18" charset="-128"/>
                <a:ea typeface="BIZ UDP明朝 Medium" panose="02020500000000000000" pitchFamily="18" charset="-128"/>
              </a:rPr>
              <a:t>です</a:t>
            </a:r>
            <a:r>
              <a:rPr kumimoji="1" lang="ja-JP" altLang="en-US" sz="2800" dirty="0">
                <a:latin typeface="+mn-ea"/>
                <a:ea typeface="BIZ UDP明朝 Medium" panose="02020500000000000000" pitchFamily="18" charset="-128"/>
              </a:rPr>
              <a:t>。</a:t>
            </a:r>
            <a:endParaRPr kumimoji="1" lang="en-US" altLang="ja-JP" sz="2400" dirty="0">
              <a:latin typeface="+mn-ea"/>
              <a:ea typeface="BIZ UDP明朝 Medium" panose="02020500000000000000" pitchFamily="18" charset="-128"/>
            </a:endParaRPr>
          </a:p>
        </p:txBody>
      </p:sp>
      <p:sp>
        <p:nvSpPr>
          <p:cNvPr id="9" name="次の値と等しい 8">
            <a:extLst>
              <a:ext uri="{FF2B5EF4-FFF2-40B4-BE49-F238E27FC236}">
                <a16:creationId xmlns:a16="http://schemas.microsoft.com/office/drawing/2014/main" id="{DE090E36-8850-4CF9-A4D2-ED82365CC584}"/>
              </a:ext>
            </a:extLst>
          </p:cNvPr>
          <p:cNvSpPr/>
          <p:nvPr/>
        </p:nvSpPr>
        <p:spPr>
          <a:xfrm>
            <a:off x="7410893" y="3511606"/>
            <a:ext cx="1076917" cy="1076157"/>
          </a:xfrm>
          <a:prstGeom prst="mathEqua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6" name="Picture 2" descr="Simple Elegant Initial Letter Type JS Logo Sign Symbol Icon, Logo Design Template">
            <a:extLst>
              <a:ext uri="{FF2B5EF4-FFF2-40B4-BE49-F238E27FC236}">
                <a16:creationId xmlns:a16="http://schemas.microsoft.com/office/drawing/2014/main" id="{9920AF78-2007-CBCC-68F2-E50DEC27F5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2885" y="2123034"/>
            <a:ext cx="3388692" cy="3388692"/>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0AFF3B1B-2CBC-4CEA-9662-EC1A6BD26D1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784" b="90541" l="1000" r="98333">
                        <a14:foregroundMark x1="6000" y1="26351" x2="6000" y2="26351"/>
                        <a14:foregroundMark x1="14333" y1="28378" x2="14333" y2="28378"/>
                        <a14:foregroundMark x1="13667" y1="58784" x2="13667" y2="58784"/>
                        <a14:foregroundMark x1="6333" y1="41216" x2="6333" y2="41216"/>
                        <a14:foregroundMark x1="1333" y1="12162" x2="11333" y2="32432"/>
                        <a14:foregroundMark x1="11333" y1="32432" x2="5333" y2="29054"/>
                        <a14:foregroundMark x1="8000" y1="52703" x2="12333" y2="27027"/>
                        <a14:foregroundMark x1="12333" y1="27027" x2="17333" y2="52703"/>
                        <a14:foregroundMark x1="17333" y1="52703" x2="13333" y2="66892"/>
                        <a14:foregroundMark x1="5667" y1="47297" x2="1333" y2="10135"/>
                        <a14:foregroundMark x1="23333" y1="59459" x2="25000" y2="43243"/>
                        <a14:foregroundMark x1="28333" y1="35811" x2="25333" y2="33108"/>
                        <a14:foregroundMark x1="38667" y1="91216" x2="44000" y2="85135"/>
                        <a14:foregroundMark x1="73000" y1="41892" x2="76667" y2="68243"/>
                        <a14:foregroundMark x1="76667" y1="68243" x2="76667" y2="68243"/>
                        <a14:foregroundMark x1="86667" y1="70270" x2="80667" y2="44595"/>
                        <a14:foregroundMark x1="80667" y1="44595" x2="89333" y2="23649"/>
                        <a14:foregroundMark x1="89333" y1="23649" x2="99000" y2="47973"/>
                        <a14:foregroundMark x1="99000" y1="47973" x2="90667" y2="69595"/>
                        <a14:foregroundMark x1="90667" y1="69595" x2="84667" y2="72973"/>
                        <a14:foregroundMark x1="91333" y1="50000" x2="95667" y2="23649"/>
                        <a14:foregroundMark x1="95667" y1="23649" x2="96000" y2="20270"/>
                        <a14:foregroundMark x1="98333" y1="26351" x2="98333" y2="26351"/>
                      </a14:backgroundRemoval>
                    </a14:imgEffect>
                  </a14:imgLayer>
                </a14:imgProps>
              </a:ext>
            </a:extLst>
          </a:blip>
          <a:stretch>
            <a:fillRect/>
          </a:stretch>
        </p:blipFill>
        <p:spPr>
          <a:xfrm>
            <a:off x="8392885" y="4787703"/>
            <a:ext cx="3388693" cy="1316919"/>
          </a:xfrm>
          <a:prstGeom prst="rect">
            <a:avLst/>
          </a:prstGeom>
        </p:spPr>
      </p:pic>
    </p:spTree>
    <p:extLst>
      <p:ext uri="{BB962C8B-B14F-4D97-AF65-F5344CB8AC3E}">
        <p14:creationId xmlns:p14="http://schemas.microsoft.com/office/powerpoint/2010/main" val="1599882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95F374-58E7-4F34-B41A-F3B5098587E8}"/>
              </a:ext>
            </a:extLst>
          </p:cNvPr>
          <p:cNvSpPr>
            <a:spLocks noGrp="1"/>
          </p:cNvSpPr>
          <p:nvPr>
            <p:ph type="title"/>
          </p:nvPr>
        </p:nvSpPr>
        <p:spPr>
          <a:xfrm>
            <a:off x="2001822" y="478880"/>
            <a:ext cx="8911687" cy="667531"/>
          </a:xfrm>
        </p:spPr>
        <p:txBody>
          <a:bodyPr>
            <a:noAutofit/>
          </a:bodyPr>
          <a:lstStyle/>
          <a:p>
            <a:pPr algn="ctr"/>
            <a:r>
              <a:rPr kumimoji="1" lang="ja-JP" altLang="en-US" sz="4000" b="1" dirty="0">
                <a:latin typeface="BIZ UDP明朝 Medium" panose="02020500000000000000" pitchFamily="18" charset="-128"/>
                <a:ea typeface="BIZ UDP明朝 Medium" panose="02020500000000000000" pitchFamily="18" charset="-128"/>
              </a:rPr>
              <a:t>弊社がご紹介する外国人財</a:t>
            </a:r>
          </a:p>
        </p:txBody>
      </p:sp>
      <p:sp>
        <p:nvSpPr>
          <p:cNvPr id="3" name="テキスト ボックス 2">
            <a:extLst>
              <a:ext uri="{FF2B5EF4-FFF2-40B4-BE49-F238E27FC236}">
                <a16:creationId xmlns:a16="http://schemas.microsoft.com/office/drawing/2014/main" id="{5D5DA6C1-C04D-4A65-A6CE-1499B1BCD203}"/>
              </a:ext>
            </a:extLst>
          </p:cNvPr>
          <p:cNvSpPr txBox="1"/>
          <p:nvPr/>
        </p:nvSpPr>
        <p:spPr>
          <a:xfrm>
            <a:off x="914400" y="1359632"/>
            <a:ext cx="11050772" cy="5262979"/>
          </a:xfrm>
          <a:prstGeom prst="rect">
            <a:avLst/>
          </a:prstGeom>
          <a:noFill/>
        </p:spPr>
        <p:txBody>
          <a:bodyPr wrap="square" rtlCol="0">
            <a:spAutoFit/>
          </a:bodyPr>
          <a:lstStyle/>
          <a:p>
            <a:r>
              <a:rPr kumimoji="1" lang="ja-JP" altLang="en-US" sz="2800" b="1" dirty="0">
                <a:latin typeface="BIZ UDP明朝 Medium" panose="02020500000000000000" pitchFamily="18" charset="-128"/>
                <a:ea typeface="BIZ UDP明朝 Medium" panose="02020500000000000000" pitchFamily="18" charset="-128"/>
              </a:rPr>
              <a:t>　　</a:t>
            </a:r>
            <a:r>
              <a:rPr kumimoji="1" lang="ja-JP" altLang="en-US" sz="2800" b="1" u="sng" dirty="0">
                <a:latin typeface="BIZ UDP明朝 Medium" panose="02020500000000000000" pitchFamily="18" charset="-128"/>
                <a:ea typeface="BIZ UDP明朝 Medium" panose="02020500000000000000" pitchFamily="18" charset="-128"/>
              </a:rPr>
              <a:t>外国人財の特徴 </a:t>
            </a:r>
            <a:r>
              <a:rPr kumimoji="1" lang="en-US" altLang="ja-JP" sz="2800" b="1" u="sng" dirty="0">
                <a:latin typeface="BIZ UDP明朝 Medium" panose="02020500000000000000" pitchFamily="18" charset="-128"/>
                <a:ea typeface="BIZ UDP明朝 Medium" panose="02020500000000000000" pitchFamily="18" charset="-128"/>
              </a:rPr>
              <a:t>(</a:t>
            </a:r>
            <a:r>
              <a:rPr kumimoji="1" lang="ja-JP" altLang="en-US" sz="2800" b="1" u="sng" dirty="0">
                <a:solidFill>
                  <a:srgbClr val="FF3399"/>
                </a:solidFill>
                <a:latin typeface="BIZ UDP明朝 Medium" panose="02020500000000000000" pitchFamily="18" charset="-128"/>
                <a:ea typeface="BIZ UDP明朝 Medium" panose="02020500000000000000" pitchFamily="18" charset="-128"/>
              </a:rPr>
              <a:t>ミャンマー</a:t>
            </a:r>
            <a:r>
              <a:rPr kumimoji="1" lang="ja-JP" altLang="en-US" sz="2800" b="1" i="0" u="sng" strike="noStrike" kern="1200" cap="none" spc="0" normalizeH="0" baseline="0" noProof="0" dirty="0">
                <a:ln>
                  <a:noFill/>
                </a:ln>
                <a:solidFill>
                  <a:srgbClr val="FF3399"/>
                </a:solidFill>
                <a:effectLst/>
                <a:uLnTx/>
                <a:uFillTx/>
                <a:latin typeface="BIZ UDP明朝 Medium" panose="02020500000000000000" pitchFamily="18" charset="-128"/>
                <a:ea typeface="BIZ UDP明朝 Medium" panose="02020500000000000000" pitchFamily="18" charset="-128"/>
              </a:rPr>
              <a:t>・ ネパール ・ インドネシア</a:t>
            </a:r>
            <a:r>
              <a:rPr kumimoji="1" lang="ja-JP" altLang="en-US" sz="2800" b="1" i="0" u="sng"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rPr>
              <a:t>）</a:t>
            </a:r>
            <a:endParaRPr kumimoji="1" lang="en-US" altLang="ja-JP" sz="2800" b="1" i="0" u="sng"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endParaRPr>
          </a:p>
          <a:p>
            <a:endParaRPr kumimoji="1" lang="en-US" altLang="ja-JP" sz="2800" dirty="0">
              <a:latin typeface="BIZ UDP明朝 Medium" panose="02020500000000000000" pitchFamily="18" charset="-128"/>
              <a:ea typeface="BIZ UDP明朝 Medium" panose="02020500000000000000" pitchFamily="18" charset="-128"/>
            </a:endParaRPr>
          </a:p>
          <a:p>
            <a:r>
              <a:rPr kumimoji="1" lang="ja-JP" altLang="en-US" sz="2800" dirty="0">
                <a:latin typeface="BIZ UDP明朝 Medium" panose="02020500000000000000" pitchFamily="18" charset="-128"/>
                <a:ea typeface="BIZ UDP明朝 Medium" panose="02020500000000000000" pitchFamily="18" charset="-128"/>
              </a:rPr>
              <a:t>・　国外への出稼ぎに対して大きな抵抗感がなく、</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仕送り等で家族や　</a:t>
            </a:r>
            <a:endParaRPr kumimoji="1" lang="en-US" altLang="ja-JP" sz="2800" dirty="0">
              <a:solidFill>
                <a:srgbClr val="FF0000"/>
              </a:solidFill>
              <a:latin typeface="BIZ UDP明朝 Medium" panose="02020500000000000000" pitchFamily="18" charset="-128"/>
              <a:ea typeface="BIZ UDP明朝 Medium" panose="02020500000000000000" pitchFamily="18" charset="-128"/>
            </a:endParaRPr>
          </a:p>
          <a:p>
            <a:r>
              <a:rPr kumimoji="1" lang="ja-JP" altLang="en-US" sz="2800" dirty="0">
                <a:solidFill>
                  <a:srgbClr val="FF0000"/>
                </a:solidFill>
                <a:latin typeface="BIZ UDP明朝 Medium" panose="02020500000000000000" pitchFamily="18" charset="-128"/>
                <a:ea typeface="BIZ UDP明朝 Medium" panose="02020500000000000000" pitchFamily="18" charset="-128"/>
              </a:rPr>
              <a:t>　 兄弟姉妹・親戚を養う為、</a:t>
            </a:r>
            <a:r>
              <a:rPr kumimoji="1" lang="ja-JP" altLang="en-US" sz="2800" dirty="0">
                <a:latin typeface="BIZ UDP明朝 Medium" panose="02020500000000000000" pitchFamily="18" charset="-128"/>
                <a:ea typeface="BIZ UDP明朝 Medium" panose="02020500000000000000" pitchFamily="18" charset="-128"/>
              </a:rPr>
              <a:t>日本で就業を強く希望する若い方々が</a:t>
            </a:r>
            <a:endParaRPr kumimoji="1" lang="en-US" altLang="ja-JP" sz="2800" dirty="0">
              <a:latin typeface="BIZ UDP明朝 Medium" panose="02020500000000000000" pitchFamily="18" charset="-128"/>
              <a:ea typeface="BIZ UDP明朝 Medium" panose="02020500000000000000" pitchFamily="18" charset="-128"/>
            </a:endParaRPr>
          </a:p>
          <a:p>
            <a:r>
              <a:rPr kumimoji="1" lang="ja-JP" altLang="en-US" sz="2800" dirty="0">
                <a:latin typeface="BIZ UDP明朝 Medium" panose="02020500000000000000" pitchFamily="18" charset="-128"/>
                <a:ea typeface="BIZ UDP明朝 Medium" panose="02020500000000000000" pitchFamily="18" charset="-128"/>
              </a:rPr>
              <a:t>　 年々増えつつあります。</a:t>
            </a:r>
            <a:endParaRPr kumimoji="1" lang="en-US" altLang="ja-JP" sz="2800" dirty="0">
              <a:latin typeface="BIZ UDP明朝 Medium" panose="02020500000000000000" pitchFamily="18" charset="-128"/>
              <a:ea typeface="BIZ UDP明朝 Medium" panose="02020500000000000000" pitchFamily="18" charset="-128"/>
            </a:endParaRPr>
          </a:p>
          <a:p>
            <a:endParaRPr kumimoji="1" lang="en-US" altLang="ja-JP" sz="2800" dirty="0">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rPr>
              <a:t>・　日本での勤務経験が</a:t>
            </a:r>
            <a:r>
              <a:rPr kumimoji="1" lang="ja-JP" altLang="en-US" sz="2800" dirty="0">
                <a:solidFill>
                  <a:prstClr val="black"/>
                </a:solidFill>
                <a:latin typeface="BIZ UDP明朝 Medium" panose="02020500000000000000" pitchFamily="18" charset="-128"/>
                <a:ea typeface="BIZ UDP明朝 Medium" panose="02020500000000000000" pitchFamily="18" charset="-128"/>
              </a:rPr>
              <a:t>ある元技能実習生や留学生など</a:t>
            </a:r>
            <a:r>
              <a:rPr kumimoji="1" lang="ja-JP" altLang="en-US" sz="2800" b="0" i="0" u="none"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rPr>
              <a:t>、</a:t>
            </a:r>
            <a:r>
              <a:rPr kumimoji="1" lang="ja-JP" altLang="en-US" sz="2800" b="0" i="0" u="none" strike="noStrike" kern="1200" cap="none" spc="0" normalizeH="0" baseline="0" noProof="0" dirty="0">
                <a:ln>
                  <a:noFill/>
                </a:ln>
                <a:solidFill>
                  <a:srgbClr val="FF0000"/>
                </a:solidFill>
                <a:effectLst/>
                <a:uLnTx/>
                <a:uFillTx/>
                <a:latin typeface="BIZ UDP明朝 Medium" panose="02020500000000000000" pitchFamily="18" charset="-128"/>
                <a:ea typeface="BIZ UDP明朝 Medium" panose="02020500000000000000" pitchFamily="18" charset="-128"/>
              </a:rPr>
              <a:t>比較的　　</a:t>
            </a:r>
            <a:endParaRPr kumimoji="1" lang="en-US" altLang="ja-JP" sz="2800" b="0" i="0" u="none" strike="noStrike" kern="1200" cap="none" spc="0" normalizeH="0" baseline="0" noProof="0" dirty="0">
              <a:ln>
                <a:noFill/>
              </a:ln>
              <a:solidFill>
                <a:srgbClr val="FF0000"/>
              </a:solidFill>
              <a:effectLst/>
              <a:uLnTx/>
              <a:uFillTx/>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solidFill>
                  <a:srgbClr val="FF0000"/>
                </a:solidFill>
                <a:latin typeface="BIZ UDP明朝 Medium" panose="02020500000000000000" pitchFamily="18" charset="-128"/>
                <a:ea typeface="BIZ UDP明朝 Medium" panose="02020500000000000000" pitchFamily="18" charset="-128"/>
              </a:rPr>
              <a:t>　 </a:t>
            </a:r>
            <a:r>
              <a:rPr kumimoji="1" lang="ja-JP" altLang="en-US" sz="2800" b="0" i="0" u="none" strike="noStrike" kern="1200" cap="none" spc="0" normalizeH="0" baseline="0" noProof="0" dirty="0">
                <a:ln>
                  <a:noFill/>
                </a:ln>
                <a:solidFill>
                  <a:srgbClr val="FF0000"/>
                </a:solidFill>
                <a:effectLst/>
                <a:uLnTx/>
                <a:uFillTx/>
                <a:latin typeface="BIZ UDP明朝 Medium" panose="02020500000000000000" pitchFamily="18" charset="-128"/>
                <a:ea typeface="BIZ UDP明朝 Medium" panose="02020500000000000000" pitchFamily="18" charset="-128"/>
              </a:rPr>
              <a:t>日本語能力の高い</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人材</a:t>
            </a:r>
            <a:r>
              <a:rPr kumimoji="1" lang="ja-JP" altLang="en-US" sz="2800" dirty="0">
                <a:solidFill>
                  <a:prstClr val="black"/>
                </a:solidFill>
                <a:latin typeface="BIZ UDP明朝 Medium" panose="02020500000000000000" pitchFamily="18" charset="-128"/>
                <a:ea typeface="BIZ UDP明朝 Medium" panose="02020500000000000000" pitchFamily="18" charset="-128"/>
              </a:rPr>
              <a:t>が特定技能として就業継続を希望しています。</a:t>
            </a:r>
            <a:endParaRPr kumimoji="1" lang="en-US" altLang="ja-JP" sz="2800" dirty="0">
              <a:solidFill>
                <a:prstClr val="black"/>
              </a:solidFill>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dirty="0">
              <a:solidFill>
                <a:prstClr val="black"/>
              </a:solidFill>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dirty="0">
                <a:solidFill>
                  <a:prstClr val="black"/>
                </a:solidFill>
                <a:latin typeface="BIZ UDP明朝 Medium" panose="02020500000000000000" pitchFamily="18" charset="-128"/>
                <a:ea typeface="BIZ UDP明朝 Medium" panose="02020500000000000000" pitchFamily="18" charset="-128"/>
              </a:rPr>
              <a:t>・　</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接客対応</a:t>
            </a:r>
            <a:r>
              <a:rPr kumimoji="1" lang="ja-JP" altLang="en-US" sz="2800" dirty="0">
                <a:latin typeface="BIZ UDP明朝 Medium" panose="02020500000000000000" pitchFamily="18" charset="-128"/>
                <a:ea typeface="BIZ UDP明朝 Medium" panose="02020500000000000000" pitchFamily="18" charset="-128"/>
              </a:rPr>
              <a:t>が必要とされる</a:t>
            </a:r>
            <a:r>
              <a:rPr kumimoji="1" lang="ja-JP" altLang="en-US" sz="2800" dirty="0">
                <a:solidFill>
                  <a:prstClr val="black"/>
                </a:solidFill>
                <a:latin typeface="BIZ UDP明朝 Medium" panose="02020500000000000000" pitchFamily="18" charset="-128"/>
                <a:ea typeface="BIZ UDP明朝 Medium" panose="02020500000000000000" pitchFamily="18" charset="-128"/>
              </a:rPr>
              <a:t>業種の適性は高く、受入れは</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近年増加傾向</a:t>
            </a:r>
            <a:r>
              <a:rPr kumimoji="1" lang="ja-JP" altLang="en-US" sz="2800" dirty="0">
                <a:solidFill>
                  <a:prstClr val="black"/>
                </a:solidFill>
                <a:latin typeface="BIZ UDP明朝 Medium" panose="02020500000000000000" pitchFamily="18" charset="-128"/>
                <a:ea typeface="BIZ UDP明朝 Medium" panose="02020500000000000000" pitchFamily="18" charset="-128"/>
              </a:rPr>
              <a:t>。</a:t>
            </a:r>
            <a:endParaRPr kumimoji="1" lang="en-US" altLang="ja-JP" sz="2800" dirty="0">
              <a:solidFill>
                <a:prstClr val="black"/>
              </a:solidFill>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2800" dirty="0">
              <a:solidFill>
                <a:prstClr val="black"/>
              </a:solidFill>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rPr>
              <a:t>  ⇒慢性的な人手不足</a:t>
            </a:r>
            <a:r>
              <a:rPr kumimoji="1" lang="ja-JP" altLang="en-US" sz="2800" b="0" i="0" u="none" strike="noStrike" kern="1200" cap="none" spc="0" normalizeH="0" baseline="0" noProof="0" dirty="0">
                <a:ln>
                  <a:noFill/>
                </a:ln>
                <a:solidFill>
                  <a:prstClr val="black"/>
                </a:solidFill>
                <a:effectLst/>
                <a:uLnTx/>
                <a:uFillTx/>
                <a:latin typeface="BIZ UDP明朝 Medium" panose="02020500000000000000" pitchFamily="18" charset="-128"/>
                <a:ea typeface="BIZ UDP明朝 Medium" panose="02020500000000000000" pitchFamily="18" charset="-128"/>
              </a:rPr>
              <a:t>が懸念される</a:t>
            </a:r>
            <a:r>
              <a:rPr kumimoji="1" lang="ja-JP" altLang="en-US" sz="2800" b="0" i="0" u="none" strike="noStrike" kern="1200" cap="none" spc="0" normalizeH="0" baseline="0" noProof="0" dirty="0">
                <a:ln>
                  <a:noFill/>
                </a:ln>
                <a:solidFill>
                  <a:srgbClr val="FF0000"/>
                </a:solidFill>
                <a:effectLst/>
                <a:uLnTx/>
                <a:uFillTx/>
                <a:latin typeface="BIZ UDP明朝 Medium" panose="02020500000000000000" pitchFamily="18" charset="-128"/>
                <a:ea typeface="BIZ UDP明朝 Medium" panose="02020500000000000000" pitchFamily="18" charset="-128"/>
              </a:rPr>
              <a:t>特定分野に</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おいて</a:t>
            </a:r>
            <a:r>
              <a:rPr kumimoji="1" lang="ja-JP" altLang="en-US" sz="2800" b="0" i="0" u="none" strike="noStrike" kern="1200" cap="none" spc="0" normalizeH="0" baseline="0" noProof="0" dirty="0">
                <a:ln>
                  <a:noFill/>
                </a:ln>
                <a:solidFill>
                  <a:srgbClr val="FF0000"/>
                </a:solidFill>
                <a:effectLst/>
                <a:uLnTx/>
                <a:uFillTx/>
                <a:latin typeface="BIZ UDP明朝 Medium" panose="02020500000000000000" pitchFamily="18" charset="-128"/>
                <a:ea typeface="BIZ UDP明朝 Medium" panose="02020500000000000000" pitchFamily="18" charset="-128"/>
              </a:rPr>
              <a:t>貴重な</a:t>
            </a:r>
            <a:r>
              <a:rPr kumimoji="1" lang="ja-JP" altLang="en-US" sz="2800" dirty="0">
                <a:solidFill>
                  <a:srgbClr val="FF0000"/>
                </a:solidFill>
                <a:latin typeface="BIZ UDP明朝 Medium" panose="02020500000000000000" pitchFamily="18" charset="-128"/>
                <a:ea typeface="BIZ UDP明朝 Medium" panose="02020500000000000000" pitchFamily="18" charset="-128"/>
              </a:rPr>
              <a:t>人財。</a:t>
            </a:r>
            <a:endParaRPr kumimoji="1" lang="en-US" altLang="ja-JP" sz="2800" dirty="0">
              <a:solidFill>
                <a:srgbClr val="FF0000"/>
              </a:solidFill>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55832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4491B6-BDE4-4ADD-B1DB-6200E7432DCD}"/>
              </a:ext>
            </a:extLst>
          </p:cNvPr>
          <p:cNvSpPr>
            <a:spLocks noGrp="1"/>
          </p:cNvSpPr>
          <p:nvPr>
            <p:ph type="title"/>
          </p:nvPr>
        </p:nvSpPr>
        <p:spPr>
          <a:xfrm>
            <a:off x="1356189" y="130078"/>
            <a:ext cx="10148424" cy="728870"/>
          </a:xfrm>
        </p:spPr>
        <p:txBody>
          <a:bodyPr>
            <a:normAutofit/>
          </a:bodyPr>
          <a:lstStyle/>
          <a:p>
            <a:pPr algn="ctr"/>
            <a:r>
              <a:rPr kumimoji="1" lang="ja-JP" altLang="en-US" b="1" dirty="0">
                <a:solidFill>
                  <a:schemeClr val="tx1"/>
                </a:solidFill>
                <a:latin typeface="BIZ UDP明朝 Medium" panose="02020500000000000000" pitchFamily="18" charset="-128"/>
                <a:ea typeface="BIZ UDP明朝 Medium" panose="02020500000000000000" pitchFamily="18" charset="-128"/>
              </a:rPr>
              <a:t>特定技能</a:t>
            </a:r>
            <a:r>
              <a:rPr kumimoji="1" lang="ja-JP" altLang="en-US" dirty="0">
                <a:solidFill>
                  <a:schemeClr val="tx1"/>
                </a:solidFill>
                <a:latin typeface="BIZ UDP明朝 Medium" panose="02020500000000000000" pitchFamily="18" charset="-128"/>
                <a:ea typeface="BIZ UDP明朝 Medium" panose="02020500000000000000" pitchFamily="18" charset="-128"/>
              </a:rPr>
              <a:t>「介護」の要件</a:t>
            </a:r>
          </a:p>
        </p:txBody>
      </p:sp>
      <p:graphicFrame>
        <p:nvGraphicFramePr>
          <p:cNvPr id="4" name="表 4">
            <a:extLst>
              <a:ext uri="{FF2B5EF4-FFF2-40B4-BE49-F238E27FC236}">
                <a16:creationId xmlns:a16="http://schemas.microsoft.com/office/drawing/2014/main" id="{345FF99D-A8D3-4AFA-A345-E89DDFBCB62C}"/>
              </a:ext>
            </a:extLst>
          </p:cNvPr>
          <p:cNvGraphicFramePr>
            <a:graphicFrameLocks noGrp="1"/>
          </p:cNvGraphicFramePr>
          <p:nvPr>
            <p:ph idx="1"/>
            <p:extLst>
              <p:ext uri="{D42A27DB-BD31-4B8C-83A1-F6EECF244321}">
                <p14:modId xmlns:p14="http://schemas.microsoft.com/office/powerpoint/2010/main" val="4280236415"/>
              </p:ext>
            </p:extLst>
          </p:nvPr>
        </p:nvGraphicFramePr>
        <p:xfrm>
          <a:off x="1356189" y="858948"/>
          <a:ext cx="10148424" cy="5880146"/>
        </p:xfrm>
        <a:graphic>
          <a:graphicData uri="http://schemas.openxmlformats.org/drawingml/2006/table">
            <a:tbl>
              <a:tblPr firstRow="1" bandRow="1">
                <a:tableStyleId>{5C22544A-7EE6-4342-B048-85BDC9FD1C3A}</a:tableStyleId>
              </a:tblPr>
              <a:tblGrid>
                <a:gridCol w="1990975">
                  <a:extLst>
                    <a:ext uri="{9D8B030D-6E8A-4147-A177-3AD203B41FA5}">
                      <a16:colId xmlns:a16="http://schemas.microsoft.com/office/drawing/2014/main" val="460700169"/>
                    </a:ext>
                  </a:extLst>
                </a:gridCol>
                <a:gridCol w="8157449">
                  <a:extLst>
                    <a:ext uri="{9D8B030D-6E8A-4147-A177-3AD203B41FA5}">
                      <a16:colId xmlns:a16="http://schemas.microsoft.com/office/drawing/2014/main" val="1017563272"/>
                    </a:ext>
                  </a:extLst>
                </a:gridCol>
              </a:tblGrid>
              <a:tr h="365361">
                <a:tc>
                  <a:txBody>
                    <a:bodyPr/>
                    <a:lstStyle/>
                    <a:p>
                      <a:r>
                        <a:rPr kumimoji="1" lang="ja-JP" altLang="en-US" dirty="0"/>
                        <a:t>要件</a:t>
                      </a:r>
                    </a:p>
                  </a:txBody>
                  <a:tcPr/>
                </a:tc>
                <a:tc>
                  <a:txBody>
                    <a:bodyPr/>
                    <a:lstStyle/>
                    <a:p>
                      <a:r>
                        <a:rPr kumimoji="1" lang="ja-JP" altLang="en-US" dirty="0"/>
                        <a:t>要件の内容</a:t>
                      </a:r>
                      <a:endParaRPr kumimoji="1" lang="en-US" altLang="ja-JP" dirty="0"/>
                    </a:p>
                  </a:txBody>
                  <a:tcPr/>
                </a:tc>
                <a:extLst>
                  <a:ext uri="{0D108BD9-81ED-4DB2-BD59-A6C34878D82A}">
                    <a16:rowId xmlns:a16="http://schemas.microsoft.com/office/drawing/2014/main" val="1942987823"/>
                  </a:ext>
                </a:extLst>
              </a:tr>
              <a:tr h="2283506">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従事する業務</a:t>
                      </a:r>
                      <a:endParaRPr kumimoji="1" lang="en-US" altLang="ja-JP" sz="2000" b="1" dirty="0">
                        <a:latin typeface="BIZ UDP明朝 Medium" panose="02020500000000000000" pitchFamily="18" charset="-128"/>
                        <a:ea typeface="BIZ UDP明朝 Medium" panose="02020500000000000000" pitchFamily="18" charset="-128"/>
                      </a:endParaRPr>
                    </a:p>
                    <a:p>
                      <a:endParaRPr kumimoji="1" lang="ja-JP" altLang="en-US" sz="2000" b="1" dirty="0">
                        <a:latin typeface="BIZ UDP明朝 Medium" panose="02020500000000000000" pitchFamily="18" charset="-128"/>
                        <a:ea typeface="BIZ UDP明朝 Medium" panose="02020500000000000000" pitchFamily="18" charset="-128"/>
                      </a:endParaRPr>
                    </a:p>
                  </a:txBody>
                  <a:tcPr anchor="ctr"/>
                </a:tc>
                <a:tc>
                  <a:txBody>
                    <a:bodyPr/>
                    <a:lstStyle/>
                    <a:p>
                      <a:r>
                        <a:rPr kumimoji="1" lang="ja-JP" altLang="en-US" dirty="0">
                          <a:latin typeface="BIZ UDP明朝 Medium" panose="02020500000000000000" pitchFamily="18" charset="-128"/>
                          <a:ea typeface="BIZ UDP明朝 Medium" panose="02020500000000000000" pitchFamily="18" charset="-128"/>
                        </a:rPr>
                        <a:t>・　</a:t>
                      </a:r>
                      <a:r>
                        <a:rPr kumimoji="1" lang="ja-JP" altLang="en-US" dirty="0">
                          <a:solidFill>
                            <a:srgbClr val="FF0000"/>
                          </a:solidFill>
                          <a:latin typeface="BIZ UDP明朝 Medium" panose="02020500000000000000" pitchFamily="18" charset="-128"/>
                          <a:ea typeface="BIZ UDP明朝 Medium" panose="02020500000000000000" pitchFamily="18" charset="-128"/>
                        </a:rPr>
                        <a:t>身体介護</a:t>
                      </a:r>
                      <a:r>
                        <a:rPr kumimoji="1" lang="ja-JP" altLang="en-US" dirty="0">
                          <a:latin typeface="BIZ UDP明朝 Medium" panose="02020500000000000000" pitchFamily="18" charset="-128"/>
                          <a:ea typeface="BIZ UDP明朝 Medium" panose="02020500000000000000" pitchFamily="18" charset="-128"/>
                        </a:rPr>
                        <a:t>（利用者の心身に応じた入浴、食事、排泄、移動等の介助等）</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a:t>
                      </a:r>
                      <a:r>
                        <a:rPr kumimoji="1" lang="ja-JP" altLang="en-US" dirty="0">
                          <a:solidFill>
                            <a:srgbClr val="FF0000"/>
                          </a:solidFill>
                          <a:latin typeface="BIZ UDP明朝 Medium" panose="02020500000000000000" pitchFamily="18" charset="-128"/>
                          <a:ea typeface="BIZ UDP明朝 Medium" panose="02020500000000000000" pitchFamily="18" charset="-128"/>
                        </a:rPr>
                        <a:t>これに付随する支援業務</a:t>
                      </a:r>
                      <a:r>
                        <a:rPr kumimoji="1" lang="ja-JP" altLang="en-US" dirty="0">
                          <a:latin typeface="BIZ UDP明朝 Medium" panose="02020500000000000000" pitchFamily="18" charset="-128"/>
                          <a:ea typeface="BIZ UDP明朝 Medium" panose="02020500000000000000" pitchFamily="18" charset="-128"/>
                        </a:rPr>
                        <a:t>（レクレーションの実施、機能訓練の補助）</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a:t>
                      </a:r>
                      <a:r>
                        <a:rPr kumimoji="1" lang="en-US" altLang="ja-JP" sz="1600" dirty="0">
                          <a:latin typeface="BIZ UDP明朝 Medium" panose="02020500000000000000" pitchFamily="18" charset="-128"/>
                          <a:ea typeface="BIZ UDP明朝 Medium" panose="02020500000000000000" pitchFamily="18" charset="-128"/>
                        </a:rPr>
                        <a:t>※</a:t>
                      </a:r>
                      <a:r>
                        <a:rPr kumimoji="1" lang="ja-JP" altLang="en-US" sz="1600" dirty="0">
                          <a:latin typeface="BIZ UDP明朝 Medium" panose="02020500000000000000" pitchFamily="18" charset="-128"/>
                          <a:ea typeface="BIZ UDP明朝 Medium" panose="02020500000000000000" pitchFamily="18" charset="-128"/>
                        </a:rPr>
                        <a:t>該当業務に従事する日本人が通常従事する関連業務</a:t>
                      </a:r>
                      <a:endParaRPr kumimoji="1" lang="en-US" altLang="ja-JP" sz="1600" b="0" i="0" kern="1200" dirty="0">
                        <a:solidFill>
                          <a:schemeClr val="dk1"/>
                        </a:solidFill>
                        <a:effectLst/>
                        <a:latin typeface="BIZ UDP明朝 Medium" panose="02020500000000000000" pitchFamily="18" charset="-128"/>
                        <a:ea typeface="BIZ UDP明朝 Medium" panose="02020500000000000000" pitchFamily="18" charset="-128"/>
                        <a:cs typeface="+mn-cs"/>
                      </a:endParaRPr>
                    </a:p>
                    <a:p>
                      <a:r>
                        <a:rPr kumimoji="1" lang="ja-JP" altLang="en-US" sz="1600" dirty="0">
                          <a:latin typeface="BIZ UDP明朝 Medium" panose="02020500000000000000" pitchFamily="18" charset="-128"/>
                          <a:ea typeface="BIZ UDP明朝 Medium" panose="02020500000000000000" pitchFamily="18" charset="-128"/>
                        </a:rPr>
                        <a:t>　（掲示物管理、物品の補充等）に付随的に従事することも可能</a:t>
                      </a:r>
                      <a:endParaRPr kumimoji="1" lang="en-US" altLang="ja-JP" sz="1600" dirty="0">
                        <a:latin typeface="BIZ UDP明朝 Medium" panose="02020500000000000000" pitchFamily="18" charset="-128"/>
                        <a:ea typeface="BIZ UDP明朝 Medium" panose="020205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0" i="0" kern="1200" dirty="0">
                          <a:solidFill>
                            <a:schemeClr val="dk1"/>
                          </a:solidFill>
                          <a:effectLst/>
                          <a:latin typeface="BIZ UDP明朝 Medium" panose="02020500000000000000" pitchFamily="18" charset="-128"/>
                          <a:ea typeface="BIZ UDP明朝 Medium" panose="02020500000000000000" pitchFamily="18" charset="-128"/>
                          <a:cs typeface="+mn-cs"/>
                        </a:rPr>
                        <a:t>・　</a:t>
                      </a:r>
                      <a:r>
                        <a:rPr kumimoji="1" lang="ja-JP" altLang="en-US" sz="1800" b="0" i="0" kern="1200" dirty="0">
                          <a:solidFill>
                            <a:srgbClr val="FF0000"/>
                          </a:solidFill>
                          <a:effectLst/>
                          <a:latin typeface="BIZ UDP明朝 Medium" panose="02020500000000000000" pitchFamily="18" charset="-128"/>
                          <a:ea typeface="BIZ UDP明朝 Medium" panose="02020500000000000000" pitchFamily="18" charset="-128"/>
                          <a:cs typeface="+mn-cs"/>
                        </a:rPr>
                        <a:t>安全衛生業務</a:t>
                      </a:r>
                      <a:r>
                        <a:rPr kumimoji="1" lang="ja-JP" altLang="en-US" sz="1800" b="0" i="0" kern="1200" dirty="0">
                          <a:solidFill>
                            <a:schemeClr val="dk1"/>
                          </a:solidFill>
                          <a:effectLst/>
                          <a:latin typeface="BIZ UDP明朝 Medium" panose="02020500000000000000" pitchFamily="18" charset="-128"/>
                          <a:ea typeface="BIZ UDP明朝 Medium" panose="02020500000000000000" pitchFamily="18" charset="-128"/>
                          <a:cs typeface="+mn-cs"/>
                        </a:rPr>
                        <a:t>（安全衛生教育、福祉用具の使用方法及び点検業務等）</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しかし、</a:t>
                      </a:r>
                      <a:r>
                        <a:rPr kumimoji="1" lang="ja-JP" altLang="en-US" u="sng" dirty="0">
                          <a:latin typeface="BIZ UDP明朝 Medium" panose="02020500000000000000" pitchFamily="18" charset="-128"/>
                          <a:ea typeface="BIZ UDP明朝 Medium" panose="02020500000000000000" pitchFamily="18" charset="-128"/>
                        </a:rPr>
                        <a:t>関連業務のみの業務は認められません</a:t>
                      </a:r>
                      <a:r>
                        <a:rPr kumimoji="1" lang="ja-JP" altLang="en-US" dirty="0">
                          <a:latin typeface="BIZ UDP明朝 Medium" panose="02020500000000000000" pitchFamily="18" charset="-128"/>
                          <a:ea typeface="BIZ UDP明朝 Medium" panose="02020500000000000000" pitchFamily="18" charset="-128"/>
                        </a:rPr>
                        <a:t>。</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技能実習同様に、</a:t>
                      </a:r>
                      <a:r>
                        <a:rPr kumimoji="1" lang="ja-JP" altLang="en-US" dirty="0">
                          <a:solidFill>
                            <a:srgbClr val="FF0000"/>
                          </a:solidFill>
                          <a:latin typeface="BIZ UDP明朝 Medium" panose="02020500000000000000" pitchFamily="18" charset="-128"/>
                          <a:ea typeface="BIZ UDP明朝 Medium" panose="02020500000000000000" pitchFamily="18" charset="-128"/>
                        </a:rPr>
                        <a:t>介護福祉士国家試験の受験資格要件の「介護」の実務経験</a:t>
                      </a:r>
                      <a:endParaRPr kumimoji="1" lang="en-US" altLang="ja-JP" dirty="0">
                        <a:solidFill>
                          <a:srgbClr val="FF0000"/>
                        </a:solidFill>
                        <a:latin typeface="BIZ UDP明朝 Medium" panose="02020500000000000000" pitchFamily="18" charset="-128"/>
                        <a:ea typeface="BIZ UDP明朝 Medium" panose="02020500000000000000" pitchFamily="18" charset="-128"/>
                      </a:endParaRPr>
                    </a:p>
                    <a:p>
                      <a:r>
                        <a:rPr kumimoji="1" lang="ja-JP" altLang="en-US" dirty="0">
                          <a:solidFill>
                            <a:srgbClr val="FF0000"/>
                          </a:solidFill>
                          <a:latin typeface="BIZ UDP明朝 Medium" panose="02020500000000000000" pitchFamily="18" charset="-128"/>
                          <a:ea typeface="BIZ UDP明朝 Medium" panose="02020500000000000000" pitchFamily="18" charset="-128"/>
                        </a:rPr>
                        <a:t>　　として認められる施設</a:t>
                      </a:r>
                      <a:r>
                        <a:rPr kumimoji="1" lang="ja-JP" altLang="en-US" dirty="0">
                          <a:latin typeface="BIZ UDP明朝 Medium" panose="02020500000000000000" pitchFamily="18" charset="-128"/>
                          <a:ea typeface="BIZ UDP明朝 Medium" panose="02020500000000000000" pitchFamily="18" charset="-128"/>
                        </a:rPr>
                        <a:t>でしか就業できません。</a:t>
                      </a:r>
                    </a:p>
                  </a:txBody>
                  <a:tcPr anchor="ctr"/>
                </a:tc>
                <a:extLst>
                  <a:ext uri="{0D108BD9-81ED-4DB2-BD59-A6C34878D82A}">
                    <a16:rowId xmlns:a16="http://schemas.microsoft.com/office/drawing/2014/main" val="408200362"/>
                  </a:ext>
                </a:extLst>
              </a:tr>
              <a:tr h="2313953">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技能水準</a:t>
                      </a:r>
                      <a:endParaRPr kumimoji="1" lang="en-US" altLang="ja-JP" sz="2000" b="1" dirty="0">
                        <a:latin typeface="BIZ UDP明朝 Medium" panose="02020500000000000000" pitchFamily="18" charset="-128"/>
                        <a:ea typeface="BIZ UDP明朝 Medium" panose="02020500000000000000" pitchFamily="18" charset="-128"/>
                      </a:endParaRPr>
                    </a:p>
                    <a:p>
                      <a:pPr algn="ctr"/>
                      <a:endParaRPr kumimoji="1" lang="ja-JP" altLang="en-US" sz="2000" b="1" dirty="0">
                        <a:latin typeface="BIZ UDP明朝 Medium" panose="02020500000000000000" pitchFamily="18" charset="-128"/>
                        <a:ea typeface="BIZ UDP明朝 Medium" panose="02020500000000000000" pitchFamily="18" charset="-128"/>
                      </a:endParaRPr>
                    </a:p>
                  </a:txBody>
                  <a:tcPr anchor="ctr"/>
                </a:tc>
                <a:tc>
                  <a:txBody>
                    <a:bodyPr/>
                    <a:lstStyle/>
                    <a:p>
                      <a:r>
                        <a:rPr kumimoji="1" lang="ja-JP" altLang="en-US" sz="2000" u="none" dirty="0">
                          <a:latin typeface="BIZ UDP明朝 Medium" panose="02020500000000000000" pitchFamily="18" charset="-128"/>
                          <a:ea typeface="BIZ UDP明朝 Medium" panose="02020500000000000000" pitchFamily="18" charset="-128"/>
                        </a:rPr>
                        <a:t>  </a:t>
                      </a:r>
                      <a:r>
                        <a:rPr kumimoji="1" lang="ja-JP" altLang="en-US" sz="2000" u="sng" dirty="0">
                          <a:latin typeface="BIZ UDP明朝 Medium" panose="02020500000000000000" pitchFamily="18" charset="-128"/>
                          <a:ea typeface="BIZ UDP明朝 Medium" panose="02020500000000000000" pitchFamily="18" charset="-128"/>
                        </a:rPr>
                        <a:t>新たに特定技能として働くうえで求められる基準</a:t>
                      </a:r>
                      <a:endParaRPr kumimoji="1" lang="en-US" altLang="ja-JP" u="sng" dirty="0">
                        <a:latin typeface="BIZ UDP明朝 Medium" panose="02020500000000000000" pitchFamily="18" charset="-128"/>
                        <a:ea typeface="BIZ UDP明朝 Medium" panose="02020500000000000000" pitchFamily="18" charset="-128"/>
                      </a:endParaRPr>
                    </a:p>
                    <a:p>
                      <a:r>
                        <a:rPr kumimoji="1" lang="ja-JP" altLang="en-US" u="sng" dirty="0">
                          <a:latin typeface="BIZ UDP明朝 Medium" panose="02020500000000000000" pitchFamily="18" charset="-128"/>
                          <a:ea typeface="BIZ UDP明朝 Medium" panose="02020500000000000000" pitchFamily="18" charset="-128"/>
                        </a:rPr>
                        <a:t>技能水準</a:t>
                      </a:r>
                    </a:p>
                    <a:p>
                      <a:r>
                        <a:rPr kumimoji="1" lang="ja-JP" altLang="en-US" dirty="0">
                          <a:latin typeface="BIZ UDP明朝 Medium" panose="02020500000000000000" pitchFamily="18" charset="-128"/>
                          <a:ea typeface="BIZ UDP明朝 Medium" panose="02020500000000000000" pitchFamily="18" charset="-128"/>
                        </a:rPr>
                        <a:t>　・　</a:t>
                      </a:r>
                      <a:r>
                        <a:rPr kumimoji="1" lang="ja-JP" altLang="en-US" b="1" dirty="0">
                          <a:solidFill>
                            <a:srgbClr val="FF33CC"/>
                          </a:solidFill>
                          <a:latin typeface="BIZ UDP明朝 Medium" panose="02020500000000000000" pitchFamily="18" charset="-128"/>
                          <a:ea typeface="BIZ UDP明朝 Medium" panose="02020500000000000000" pitchFamily="18" charset="-128"/>
                        </a:rPr>
                        <a:t>介護技能評価試験</a:t>
                      </a:r>
                    </a:p>
                    <a:p>
                      <a:r>
                        <a:rPr kumimoji="1" lang="ja-JP" altLang="en-US" u="sng" dirty="0">
                          <a:latin typeface="BIZ UDP明朝 Medium" panose="02020500000000000000" pitchFamily="18" charset="-128"/>
                          <a:ea typeface="BIZ UDP明朝 Medium" panose="02020500000000000000" pitchFamily="18" charset="-128"/>
                        </a:rPr>
                        <a:t>日本語能力水準</a:t>
                      </a:r>
                    </a:p>
                    <a:p>
                      <a:r>
                        <a:rPr kumimoji="1" lang="ja-JP" altLang="en-US" dirty="0">
                          <a:latin typeface="BIZ UDP明朝 Medium" panose="02020500000000000000" pitchFamily="18" charset="-128"/>
                          <a:ea typeface="BIZ UDP明朝 Medium" panose="02020500000000000000" pitchFamily="18" charset="-128"/>
                        </a:rPr>
                        <a:t>　・　</a:t>
                      </a:r>
                      <a:r>
                        <a:rPr kumimoji="1" lang="ja-JP" altLang="en-US" b="1" dirty="0">
                          <a:solidFill>
                            <a:srgbClr val="FF33CC"/>
                          </a:solidFill>
                          <a:latin typeface="BIZ UDP明朝 Medium" panose="02020500000000000000" pitchFamily="18" charset="-128"/>
                          <a:ea typeface="BIZ UDP明朝 Medium" panose="02020500000000000000" pitchFamily="18" charset="-128"/>
                        </a:rPr>
                        <a:t>介護日本語評価試験</a:t>
                      </a:r>
                    </a:p>
                    <a:p>
                      <a:r>
                        <a:rPr kumimoji="1" lang="ja-JP" altLang="en-US" dirty="0">
                          <a:latin typeface="BIZ UDP明朝 Medium" panose="02020500000000000000" pitchFamily="18" charset="-128"/>
                          <a:ea typeface="BIZ UDP明朝 Medium" panose="02020500000000000000" pitchFamily="18" charset="-128"/>
                        </a:rPr>
                        <a:t>　　　　　＋</a:t>
                      </a:r>
                    </a:p>
                    <a:p>
                      <a:r>
                        <a:rPr kumimoji="1" lang="ja-JP" altLang="en-US" dirty="0">
                          <a:latin typeface="BIZ UDP明朝 Medium" panose="02020500000000000000" pitchFamily="18" charset="-128"/>
                          <a:ea typeface="BIZ UDP明朝 Medium" panose="02020500000000000000" pitchFamily="18" charset="-128"/>
                        </a:rPr>
                        <a:t>　・　</a:t>
                      </a:r>
                      <a:r>
                        <a:rPr kumimoji="1" lang="ja-JP" altLang="en-US" dirty="0">
                          <a:solidFill>
                            <a:srgbClr val="FF33CC"/>
                          </a:solidFill>
                          <a:latin typeface="BIZ UDP明朝 Medium" panose="02020500000000000000" pitchFamily="18" charset="-128"/>
                          <a:ea typeface="BIZ UDP明朝 Medium" panose="02020500000000000000" pitchFamily="18" charset="-128"/>
                        </a:rPr>
                        <a:t>国際交流基金日本語基礎テスト    </a:t>
                      </a:r>
                      <a:r>
                        <a:rPr kumimoji="1" lang="ja-JP" altLang="en-US" dirty="0">
                          <a:solidFill>
                            <a:schemeClr val="tx1"/>
                          </a:solidFill>
                          <a:latin typeface="BIZ UDP明朝 Medium" panose="02020500000000000000" pitchFamily="18" charset="-128"/>
                          <a:ea typeface="BIZ UDP明朝 Medium" panose="02020500000000000000" pitchFamily="18" charset="-128"/>
                        </a:rPr>
                        <a:t>いずれかの合格が必須</a:t>
                      </a:r>
                      <a:endParaRPr kumimoji="1" lang="ja-JP" altLang="en-US" u="sng"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　</a:t>
                      </a:r>
                      <a:r>
                        <a:rPr kumimoji="1" lang="ja-JP" altLang="en-US" dirty="0">
                          <a:solidFill>
                            <a:srgbClr val="FF33CC"/>
                          </a:solidFill>
                          <a:latin typeface="BIZ UDP明朝 Medium" panose="02020500000000000000" pitchFamily="18" charset="-128"/>
                          <a:ea typeface="BIZ UDP明朝 Medium" panose="02020500000000000000" pitchFamily="18" charset="-128"/>
                        </a:rPr>
                        <a:t>日本語能力検定（Ｎ４以上）</a:t>
                      </a:r>
                    </a:p>
                  </a:txBody>
                  <a:tcPr anchor="ctr"/>
                </a:tc>
                <a:extLst>
                  <a:ext uri="{0D108BD9-81ED-4DB2-BD59-A6C34878D82A}">
                    <a16:rowId xmlns:a16="http://schemas.microsoft.com/office/drawing/2014/main" val="4031262274"/>
                  </a:ext>
                </a:extLst>
              </a:tr>
              <a:tr h="913402">
                <a:tc>
                  <a:txBody>
                    <a:bodyPr/>
                    <a:lstStyle/>
                    <a:p>
                      <a:pPr algn="ctr"/>
                      <a:r>
                        <a:rPr kumimoji="1" lang="ja-JP" altLang="en-US" sz="1900" b="1" dirty="0">
                          <a:latin typeface="BIZ UDP明朝 Medium" panose="02020500000000000000" pitchFamily="18" charset="-128"/>
                          <a:ea typeface="BIZ UDP明朝 Medium" panose="02020500000000000000" pitchFamily="18" charset="-128"/>
                        </a:rPr>
                        <a:t>日本語能力検の</a:t>
                      </a:r>
                      <a:endParaRPr kumimoji="1" lang="en-US" altLang="ja-JP" sz="1900" b="1" dirty="0">
                        <a:latin typeface="BIZ UDP明朝 Medium" panose="02020500000000000000" pitchFamily="18" charset="-128"/>
                        <a:ea typeface="BIZ UDP明朝 Medium" panose="02020500000000000000" pitchFamily="18" charset="-128"/>
                      </a:endParaRPr>
                    </a:p>
                    <a:p>
                      <a:pPr algn="ctr"/>
                      <a:r>
                        <a:rPr kumimoji="1" lang="ja-JP" altLang="en-US" sz="1900" b="1" dirty="0">
                          <a:latin typeface="BIZ UDP明朝 Medium" panose="02020500000000000000" pitchFamily="18" charset="-128"/>
                          <a:ea typeface="BIZ UDP明朝 Medium" panose="02020500000000000000" pitchFamily="18" charset="-128"/>
                        </a:rPr>
                        <a:t>免除基準</a:t>
                      </a:r>
                    </a:p>
                  </a:txBody>
                  <a:tcPr anchor="ctr"/>
                </a:tc>
                <a:tc>
                  <a:txBody>
                    <a:bodyPr/>
                    <a:lstStyle/>
                    <a:p>
                      <a:pPr algn="l"/>
                      <a:r>
                        <a:rPr lang="ja-JP" altLang="en-US" sz="1800" b="0" i="0" u="none" strike="noStrike" dirty="0">
                          <a:solidFill>
                            <a:schemeClr val="tx1"/>
                          </a:solidFill>
                          <a:effectLst/>
                          <a:latin typeface="BIZ UDP明朝 Medium" panose="02020500000000000000" pitchFamily="18" charset="-128"/>
                          <a:ea typeface="BIZ UDP明朝 Medium" panose="02020500000000000000" pitchFamily="18" charset="-128"/>
                        </a:rPr>
                        <a:t>・　</a:t>
                      </a:r>
                      <a:r>
                        <a:rPr lang="ja-JP" altLang="en-US" sz="1800" b="1" i="0" u="none" strike="noStrike" dirty="0">
                          <a:solidFill>
                            <a:schemeClr val="tx1"/>
                          </a:solidFill>
                          <a:effectLst/>
                          <a:latin typeface="BIZ UDP明朝 Medium" panose="02020500000000000000" pitchFamily="18" charset="-128"/>
                          <a:ea typeface="BIZ UDP明朝 Medium" panose="02020500000000000000" pitchFamily="18" charset="-128"/>
                        </a:rPr>
                        <a:t>介護分野、及び介護以外の</a:t>
                      </a:r>
                      <a:r>
                        <a:rPr lang="en-US" altLang="ja-JP" sz="1800" b="1" i="0" u="none" strike="noStrike" dirty="0">
                          <a:solidFill>
                            <a:schemeClr val="tx1"/>
                          </a:solidFill>
                          <a:effectLst/>
                          <a:latin typeface="BIZ UDP明朝 Medium" panose="02020500000000000000" pitchFamily="18" charset="-128"/>
                          <a:ea typeface="BIZ UDP明朝 Medium" panose="02020500000000000000" pitchFamily="18" charset="-128"/>
                        </a:rPr>
                        <a:t>2</a:t>
                      </a:r>
                      <a:r>
                        <a:rPr lang="ja-JP" altLang="en-US" sz="1800" b="1" i="0" u="none" strike="noStrike" dirty="0">
                          <a:solidFill>
                            <a:schemeClr val="tx1"/>
                          </a:solidFill>
                          <a:effectLst/>
                          <a:latin typeface="BIZ UDP明朝 Medium" panose="02020500000000000000" pitchFamily="18" charset="-128"/>
                          <a:ea typeface="BIZ UDP明朝 Medium" panose="02020500000000000000" pitchFamily="18" charset="-128"/>
                        </a:rPr>
                        <a:t>号技能実習を</a:t>
                      </a:r>
                      <a:r>
                        <a:rPr lang="ja-JP" altLang="en-US" sz="1800" b="1" i="0" u="sng" strike="noStrike" dirty="0">
                          <a:solidFill>
                            <a:srgbClr val="FF0000"/>
                          </a:solidFill>
                          <a:effectLst/>
                          <a:latin typeface="BIZ UDP明朝 Medium" panose="02020500000000000000" pitchFamily="18" charset="-128"/>
                          <a:ea typeface="BIZ UDP明朝 Medium" panose="02020500000000000000" pitchFamily="18" charset="-128"/>
                        </a:rPr>
                        <a:t>良好に修了した者</a:t>
                      </a:r>
                      <a:r>
                        <a:rPr lang="ja-JP" altLang="en-US" sz="1800" b="1" i="0" u="none" strike="noStrike" dirty="0">
                          <a:solidFill>
                            <a:schemeClr val="tx1"/>
                          </a:solidFill>
                          <a:effectLst/>
                          <a:latin typeface="BIZ UDP明朝 Medium" panose="02020500000000000000" pitchFamily="18" charset="-128"/>
                          <a:ea typeface="BIZ UDP明朝 Medium" panose="02020500000000000000" pitchFamily="18" charset="-128"/>
                        </a:rPr>
                        <a:t>は日本語検定免除</a:t>
                      </a:r>
                      <a:endParaRPr lang="en-US" altLang="ja-JP" sz="1800" b="1" i="0" u="none" strike="noStrike" dirty="0">
                        <a:solidFill>
                          <a:schemeClr val="tx1"/>
                        </a:solidFill>
                        <a:effectLst/>
                        <a:latin typeface="BIZ UDP明朝 Medium" panose="02020500000000000000" pitchFamily="18" charset="-128"/>
                        <a:ea typeface="BIZ UDP明朝 Medium" panose="02020500000000000000" pitchFamily="18" charset="-128"/>
                      </a:endParaRPr>
                    </a:p>
                    <a:p>
                      <a:pPr algn="l"/>
                      <a:r>
                        <a:rPr lang="ja-JP" altLang="en-US" sz="1600" b="1" i="0" u="none" strike="noStrike" dirty="0">
                          <a:solidFill>
                            <a:srgbClr val="FF0000"/>
                          </a:solidFill>
                          <a:effectLst/>
                          <a:latin typeface="BIZ UDP明朝 Medium" panose="02020500000000000000" pitchFamily="18" charset="-128"/>
                          <a:ea typeface="BIZ UDP明朝 Medium" panose="02020500000000000000" pitchFamily="18" charset="-128"/>
                        </a:rPr>
                        <a:t>　</a:t>
                      </a:r>
                      <a:r>
                        <a:rPr lang="en-US" altLang="ja-JP" sz="1600" b="1" i="0" u="none" strike="noStrike" dirty="0">
                          <a:solidFill>
                            <a:srgbClr val="FF0000"/>
                          </a:solidFill>
                          <a:effectLst/>
                          <a:latin typeface="BIZ UDP明朝 Medium" panose="02020500000000000000" pitchFamily="18" charset="-128"/>
                          <a:ea typeface="BIZ UDP明朝 Medium" panose="02020500000000000000" pitchFamily="18" charset="-128"/>
                        </a:rPr>
                        <a:t>※</a:t>
                      </a:r>
                      <a:r>
                        <a:rPr lang="ja-JP" altLang="en-US" sz="1800" b="1" i="0" u="sng" strike="noStrike" dirty="0">
                          <a:solidFill>
                            <a:schemeClr val="tx1"/>
                          </a:solidFill>
                          <a:effectLst/>
                          <a:latin typeface="BIZ UDP明朝 Medium" panose="02020500000000000000" pitchFamily="18" charset="-128"/>
                          <a:ea typeface="BIZ UDP明朝 Medium" panose="02020500000000000000" pitchFamily="18" charset="-128"/>
                        </a:rPr>
                        <a:t>良好に修了とは．．．</a:t>
                      </a:r>
                      <a:endParaRPr lang="en-US" altLang="ja-JP" sz="1800" b="1" i="0" u="sng" strike="noStrike" dirty="0">
                        <a:solidFill>
                          <a:schemeClr val="tx1"/>
                        </a:solidFill>
                        <a:effectLst/>
                        <a:latin typeface="BIZ UDP明朝 Medium" panose="02020500000000000000" pitchFamily="18" charset="-128"/>
                        <a:ea typeface="BIZ UDP明朝 Medium" panose="02020500000000000000" pitchFamily="18" charset="-128"/>
                      </a:endParaRPr>
                    </a:p>
                    <a:p>
                      <a:pPr algn="l"/>
                      <a:r>
                        <a:rPr lang="ja-JP" altLang="en-US" sz="1800" b="1" i="0" u="none" strike="noStrike" dirty="0">
                          <a:solidFill>
                            <a:srgbClr val="FF0000"/>
                          </a:solidFill>
                          <a:effectLst/>
                          <a:latin typeface="BIZ UDP明朝 Medium" panose="02020500000000000000" pitchFamily="18" charset="-128"/>
                          <a:ea typeface="BIZ UDP明朝 Medium" panose="02020500000000000000" pitchFamily="18" charset="-128"/>
                        </a:rPr>
                        <a:t>　　　</a:t>
                      </a:r>
                      <a:r>
                        <a:rPr lang="ja-JP" altLang="en-US" sz="1800" b="1" i="0" u="sng" strike="noStrike" dirty="0">
                          <a:solidFill>
                            <a:srgbClr val="FF0000"/>
                          </a:solidFill>
                          <a:effectLst/>
                          <a:latin typeface="BIZ UDP明朝 Medium" panose="02020500000000000000" pitchFamily="18" charset="-128"/>
                          <a:ea typeface="BIZ UDP明朝 Medium" panose="02020500000000000000" pitchFamily="18" charset="-128"/>
                        </a:rPr>
                        <a:t>専門級試験 </a:t>
                      </a:r>
                      <a:r>
                        <a:rPr lang="en-US" altLang="ja-JP" sz="1800" b="1" i="0" u="sng" strike="noStrike" dirty="0">
                          <a:solidFill>
                            <a:srgbClr val="FF0000"/>
                          </a:solidFill>
                          <a:effectLst/>
                          <a:latin typeface="BIZ UDP明朝 Medium" panose="02020500000000000000" pitchFamily="18" charset="-128"/>
                          <a:ea typeface="BIZ UDP明朝 Medium" panose="02020500000000000000" pitchFamily="18" charset="-128"/>
                        </a:rPr>
                        <a:t>(</a:t>
                      </a:r>
                      <a:r>
                        <a:rPr lang="ja-JP" altLang="en-US" sz="1800" b="1" i="0" u="sng" strike="noStrike" dirty="0">
                          <a:solidFill>
                            <a:srgbClr val="FF0000"/>
                          </a:solidFill>
                          <a:effectLst/>
                          <a:latin typeface="BIZ UDP明朝 Medium" panose="02020500000000000000" pitchFamily="18" charset="-128"/>
                          <a:ea typeface="BIZ UDP明朝 Medium" panose="02020500000000000000" pitchFamily="18" charset="-128"/>
                        </a:rPr>
                        <a:t>随時</a:t>
                      </a:r>
                      <a:r>
                        <a:rPr lang="en-US" altLang="ja-JP" sz="1800" b="1" i="0" u="sng" strike="noStrike" dirty="0">
                          <a:solidFill>
                            <a:srgbClr val="FF0000"/>
                          </a:solidFill>
                          <a:effectLst/>
                          <a:latin typeface="BIZ UDP明朝 Medium" panose="02020500000000000000" pitchFamily="18" charset="-128"/>
                          <a:ea typeface="BIZ UDP明朝 Medium" panose="02020500000000000000" pitchFamily="18" charset="-128"/>
                        </a:rPr>
                        <a:t>3</a:t>
                      </a:r>
                      <a:r>
                        <a:rPr lang="ja-JP" altLang="en-US" sz="1800" b="1" i="0" u="sng" strike="noStrike" dirty="0">
                          <a:solidFill>
                            <a:srgbClr val="FF0000"/>
                          </a:solidFill>
                          <a:effectLst/>
                          <a:latin typeface="BIZ UDP明朝 Medium" panose="02020500000000000000" pitchFamily="18" charset="-128"/>
                          <a:ea typeface="BIZ UDP明朝 Medium" panose="02020500000000000000" pitchFamily="18" charset="-128"/>
                        </a:rPr>
                        <a:t>級</a:t>
                      </a:r>
                      <a:r>
                        <a:rPr lang="en-US" altLang="ja-JP" sz="1800" b="1" i="0" u="sng" strike="noStrike" dirty="0">
                          <a:solidFill>
                            <a:srgbClr val="FF0000"/>
                          </a:solidFill>
                          <a:effectLst/>
                          <a:latin typeface="BIZ UDP明朝 Medium" panose="02020500000000000000" pitchFamily="18" charset="-128"/>
                          <a:ea typeface="BIZ UDP明朝 Medium" panose="02020500000000000000" pitchFamily="18" charset="-128"/>
                        </a:rPr>
                        <a:t>)</a:t>
                      </a:r>
                      <a:r>
                        <a:rPr lang="ja-JP" altLang="en-US" sz="1800" b="1" i="0" u="sng" strike="noStrike" dirty="0">
                          <a:solidFill>
                            <a:srgbClr val="FF0000"/>
                          </a:solidFill>
                          <a:effectLst/>
                          <a:latin typeface="BIZ UDP明朝 Medium" panose="02020500000000000000" pitchFamily="18" charset="-128"/>
                          <a:ea typeface="BIZ UDP明朝 Medium" panose="02020500000000000000" pitchFamily="18" charset="-128"/>
                        </a:rPr>
                        <a:t>・技能実習評価試験の「実技」に合格した実習生</a:t>
                      </a:r>
                      <a:r>
                        <a:rPr lang="ja-JP" altLang="en-US" sz="1800" b="1" i="0" u="none" strike="noStrike" dirty="0">
                          <a:solidFill>
                            <a:srgbClr val="FF0000"/>
                          </a:solidFill>
                          <a:effectLst/>
                          <a:latin typeface="BIZ UDP明朝 Medium" panose="02020500000000000000" pitchFamily="18" charset="-128"/>
                          <a:ea typeface="BIZ UDP明朝 Medium" panose="02020500000000000000" pitchFamily="18" charset="-128"/>
                        </a:rPr>
                        <a:t>　</a:t>
                      </a:r>
                      <a:endParaRPr lang="en-US" altLang="ja-JP" sz="1800" b="1" i="0" u="none" strike="noStrike" dirty="0">
                        <a:solidFill>
                          <a:srgbClr val="FF0000"/>
                        </a:solidFill>
                        <a:effectLst/>
                        <a:latin typeface="BIZ UDP明朝 Medium" panose="02020500000000000000" pitchFamily="18" charset="-128"/>
                        <a:ea typeface="BIZ UDP明朝 Medium" panose="02020500000000000000" pitchFamily="18" charset="-128"/>
                      </a:endParaRPr>
                    </a:p>
                  </a:txBody>
                  <a:tcPr anchor="ctr"/>
                </a:tc>
                <a:extLst>
                  <a:ext uri="{0D108BD9-81ED-4DB2-BD59-A6C34878D82A}">
                    <a16:rowId xmlns:a16="http://schemas.microsoft.com/office/drawing/2014/main" val="709535039"/>
                  </a:ext>
                </a:extLst>
              </a:tr>
            </a:tbl>
          </a:graphicData>
        </a:graphic>
      </p:graphicFrame>
      <p:sp>
        <p:nvSpPr>
          <p:cNvPr id="3" name="右中かっこ 2">
            <a:extLst>
              <a:ext uri="{FF2B5EF4-FFF2-40B4-BE49-F238E27FC236}">
                <a16:creationId xmlns:a16="http://schemas.microsoft.com/office/drawing/2014/main" id="{C1A12684-D4ED-2969-AF95-E9A4C4E3AB95}"/>
              </a:ext>
            </a:extLst>
          </p:cNvPr>
          <p:cNvSpPr/>
          <p:nvPr/>
        </p:nvSpPr>
        <p:spPr>
          <a:xfrm>
            <a:off x="6961910" y="5243945"/>
            <a:ext cx="159326" cy="526472"/>
          </a:xfrm>
          <a:prstGeom prst="rightBrace">
            <a:avLst>
              <a:gd name="adj1" fmla="val 8333"/>
              <a:gd name="adj2" fmla="val 52667"/>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b="1" dirty="0"/>
          </a:p>
        </p:txBody>
      </p:sp>
    </p:spTree>
    <p:extLst>
      <p:ext uri="{BB962C8B-B14F-4D97-AF65-F5344CB8AC3E}">
        <p14:creationId xmlns:p14="http://schemas.microsoft.com/office/powerpoint/2010/main" val="390784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4491B6-BDE4-4ADD-B1DB-6200E7432DCD}"/>
              </a:ext>
            </a:extLst>
          </p:cNvPr>
          <p:cNvSpPr>
            <a:spLocks noGrp="1"/>
          </p:cNvSpPr>
          <p:nvPr>
            <p:ph type="title"/>
          </p:nvPr>
        </p:nvSpPr>
        <p:spPr>
          <a:xfrm>
            <a:off x="1356189" y="115574"/>
            <a:ext cx="10148424" cy="728870"/>
          </a:xfrm>
        </p:spPr>
        <p:txBody>
          <a:bodyPr>
            <a:normAutofit/>
          </a:bodyPr>
          <a:lstStyle/>
          <a:p>
            <a:pPr algn="ctr"/>
            <a:r>
              <a:rPr kumimoji="1" lang="ja-JP" altLang="en-US" b="1" dirty="0">
                <a:solidFill>
                  <a:schemeClr val="tx1"/>
                </a:solidFill>
                <a:latin typeface="BIZ UDP明朝 Medium" panose="02020500000000000000" pitchFamily="18" charset="-128"/>
                <a:ea typeface="BIZ UDP明朝 Medium" panose="02020500000000000000" pitchFamily="18" charset="-128"/>
              </a:rPr>
              <a:t>特定技能</a:t>
            </a:r>
            <a:r>
              <a:rPr kumimoji="1" lang="ja-JP" altLang="en-US" dirty="0">
                <a:latin typeface="BIZ UDP明朝 Medium" panose="02020500000000000000" pitchFamily="18" charset="-128"/>
                <a:ea typeface="BIZ UDP明朝 Medium" panose="02020500000000000000" pitchFamily="18" charset="-128"/>
              </a:rPr>
              <a:t>「介護」の要件</a:t>
            </a:r>
          </a:p>
        </p:txBody>
      </p:sp>
      <p:graphicFrame>
        <p:nvGraphicFramePr>
          <p:cNvPr id="4" name="表 4">
            <a:extLst>
              <a:ext uri="{FF2B5EF4-FFF2-40B4-BE49-F238E27FC236}">
                <a16:creationId xmlns:a16="http://schemas.microsoft.com/office/drawing/2014/main" id="{345FF99D-A8D3-4AFA-A345-E89DDFBCB62C}"/>
              </a:ext>
            </a:extLst>
          </p:cNvPr>
          <p:cNvGraphicFramePr>
            <a:graphicFrameLocks noGrp="1"/>
          </p:cNvGraphicFramePr>
          <p:nvPr>
            <p:ph idx="1"/>
            <p:extLst>
              <p:ext uri="{D42A27DB-BD31-4B8C-83A1-F6EECF244321}">
                <p14:modId xmlns:p14="http://schemas.microsoft.com/office/powerpoint/2010/main" val="484584756"/>
              </p:ext>
            </p:extLst>
          </p:nvPr>
        </p:nvGraphicFramePr>
        <p:xfrm>
          <a:off x="1356189" y="890266"/>
          <a:ext cx="10531011" cy="5852160"/>
        </p:xfrm>
        <a:graphic>
          <a:graphicData uri="http://schemas.openxmlformats.org/drawingml/2006/table">
            <a:tbl>
              <a:tblPr firstRow="1" bandRow="1">
                <a:tableStyleId>{5C22544A-7EE6-4342-B048-85BDC9FD1C3A}</a:tableStyleId>
              </a:tblPr>
              <a:tblGrid>
                <a:gridCol w="1964528">
                  <a:extLst>
                    <a:ext uri="{9D8B030D-6E8A-4147-A177-3AD203B41FA5}">
                      <a16:colId xmlns:a16="http://schemas.microsoft.com/office/drawing/2014/main" val="460700169"/>
                    </a:ext>
                  </a:extLst>
                </a:gridCol>
                <a:gridCol w="8566483">
                  <a:extLst>
                    <a:ext uri="{9D8B030D-6E8A-4147-A177-3AD203B41FA5}">
                      <a16:colId xmlns:a16="http://schemas.microsoft.com/office/drawing/2014/main" val="1017563272"/>
                    </a:ext>
                  </a:extLst>
                </a:gridCol>
              </a:tblGrid>
              <a:tr h="221380">
                <a:tc>
                  <a:txBody>
                    <a:bodyPr/>
                    <a:lstStyle/>
                    <a:p>
                      <a:r>
                        <a:rPr kumimoji="1" lang="ja-JP" altLang="en-US" dirty="0"/>
                        <a:t>要件</a:t>
                      </a:r>
                    </a:p>
                  </a:txBody>
                  <a:tcPr/>
                </a:tc>
                <a:tc>
                  <a:txBody>
                    <a:bodyPr/>
                    <a:lstStyle/>
                    <a:p>
                      <a:r>
                        <a:rPr kumimoji="1" lang="ja-JP" altLang="en-US" dirty="0"/>
                        <a:t>要件の内容</a:t>
                      </a:r>
                      <a:endParaRPr kumimoji="1" lang="en-US" altLang="ja-JP" dirty="0"/>
                    </a:p>
                  </a:txBody>
                  <a:tcPr/>
                </a:tc>
                <a:extLst>
                  <a:ext uri="{0D108BD9-81ED-4DB2-BD59-A6C34878D82A}">
                    <a16:rowId xmlns:a16="http://schemas.microsoft.com/office/drawing/2014/main" val="1942987823"/>
                  </a:ext>
                </a:extLst>
              </a:tr>
              <a:tr h="1727858">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評議会の加入</a:t>
                      </a:r>
                    </a:p>
                  </a:txBody>
                  <a:tcPr anchor="ctr"/>
                </a:tc>
                <a:tc>
                  <a:txBody>
                    <a:bodyPr/>
                    <a:lstStyle/>
                    <a:p>
                      <a:r>
                        <a:rPr kumimoji="1" lang="ja-JP" altLang="en-US" b="1" u="sng" dirty="0">
                          <a:solidFill>
                            <a:srgbClr val="FF0000"/>
                          </a:solidFill>
                          <a:latin typeface="BIZ UDP明朝 Medium" panose="02020500000000000000" pitchFamily="18" charset="-128"/>
                          <a:ea typeface="BIZ UDP明朝 Medium" panose="02020500000000000000" pitchFamily="18" charset="-128"/>
                        </a:rPr>
                        <a:t>介護分野における特定技能評議会</a:t>
                      </a:r>
                      <a:r>
                        <a:rPr kumimoji="1" lang="ja-JP" altLang="en-US" u="sng" dirty="0">
                          <a:latin typeface="BIZ UDP明朝 Medium" panose="02020500000000000000" pitchFamily="18" charset="-128"/>
                          <a:ea typeface="BIZ UDP明朝 Medium" panose="02020500000000000000" pitchFamily="18" charset="-128"/>
                        </a:rPr>
                        <a:t>にご加入</a:t>
                      </a:r>
                      <a:endParaRPr kumimoji="1" lang="en-US" altLang="ja-JP" u="sng"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a:t>
                      </a:r>
                      <a:r>
                        <a:rPr kumimoji="1" lang="en-US" altLang="ja-JP" dirty="0">
                          <a:latin typeface="BIZ UDP明朝 Medium" panose="02020500000000000000" pitchFamily="18" charset="-128"/>
                          <a:ea typeface="BIZ UDP明朝 Medium" panose="02020500000000000000" pitchFamily="18" charset="-128"/>
                        </a:rPr>
                        <a:t>※</a:t>
                      </a:r>
                      <a:r>
                        <a:rPr kumimoji="1" lang="ja-JP" altLang="en-US" dirty="0">
                          <a:latin typeface="BIZ UDP明朝 Medium" panose="02020500000000000000" pitchFamily="18" charset="-128"/>
                          <a:ea typeface="BIZ UDP明朝 Medium" panose="02020500000000000000" pitchFamily="18" charset="-128"/>
                        </a:rPr>
                        <a:t>特定技能の受入れた日から、</a:t>
                      </a:r>
                      <a:r>
                        <a:rPr kumimoji="1" lang="en-US" altLang="ja-JP" dirty="0">
                          <a:latin typeface="BIZ UDP明朝 Medium" panose="02020500000000000000" pitchFamily="18" charset="-128"/>
                          <a:ea typeface="BIZ UDP明朝 Medium" panose="02020500000000000000" pitchFamily="18" charset="-128"/>
                        </a:rPr>
                        <a:t>4</a:t>
                      </a:r>
                      <a:r>
                        <a:rPr kumimoji="1" lang="ja-JP" altLang="en-US" dirty="0">
                          <a:latin typeface="BIZ UDP明朝 Medium" panose="02020500000000000000" pitchFamily="18" charset="-128"/>
                          <a:ea typeface="BIZ UDP明朝 Medium" panose="02020500000000000000" pitchFamily="18" charset="-128"/>
                        </a:rPr>
                        <a:t>カ月以内に加入が必須</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入会後、協議会入会証明書を各事業所で保管</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dirty="0">
                          <a:latin typeface="BIZ UDP明朝 Medium" panose="02020500000000000000" pitchFamily="18" charset="-128"/>
                          <a:ea typeface="BIZ UDP明朝 Medium" panose="02020500000000000000" pitchFamily="18" charset="-128"/>
                        </a:rPr>
                        <a:t>　 　</a:t>
                      </a:r>
                      <a:r>
                        <a:rPr kumimoji="1" lang="en-US" altLang="ja-JP" dirty="0">
                          <a:latin typeface="BIZ UDP明朝 Medium" panose="02020500000000000000" pitchFamily="18" charset="-128"/>
                          <a:ea typeface="BIZ UDP明朝 Medium" panose="02020500000000000000" pitchFamily="18" charset="-128"/>
                        </a:rPr>
                        <a:t>2</a:t>
                      </a:r>
                      <a:r>
                        <a:rPr kumimoji="1" lang="ja-JP" altLang="en-US" dirty="0">
                          <a:latin typeface="BIZ UDP明朝 Medium" panose="02020500000000000000" pitchFamily="18" charset="-128"/>
                          <a:ea typeface="BIZ UDP明朝 Medium" panose="02020500000000000000" pitchFamily="18" charset="-128"/>
                        </a:rPr>
                        <a:t>回目受入れから、証明書コピーに入管へ「受入れに関する誓約書」と共に提出</a:t>
                      </a:r>
                      <a:endParaRPr kumimoji="1" lang="en-US" altLang="ja-JP" dirty="0">
                        <a:latin typeface="BIZ UDP明朝 Medium" panose="02020500000000000000" pitchFamily="18" charset="-128"/>
                        <a:ea typeface="BIZ UDP明朝 Medium" panose="02020500000000000000" pitchFamily="18" charset="-128"/>
                      </a:endParaRPr>
                    </a:p>
                    <a:p>
                      <a:r>
                        <a:rPr kumimoji="1" lang="ja-JP" altLang="en-US" sz="1800" b="0" i="0" kern="1200" dirty="0">
                          <a:solidFill>
                            <a:schemeClr val="tx1"/>
                          </a:solidFill>
                          <a:effectLst/>
                          <a:latin typeface="BIZ UDP明朝 Medium" panose="02020500000000000000" pitchFamily="18" charset="-128"/>
                          <a:ea typeface="BIZ UDP明朝 Medium" panose="02020500000000000000" pitchFamily="18" charset="-128"/>
                          <a:cs typeface="+mn-cs"/>
                        </a:rPr>
                        <a:t>アカウント申請手続 </a:t>
                      </a:r>
                      <a:r>
                        <a:rPr kumimoji="1" lang="ja-JP" altLang="en-US" sz="1400" b="0" i="0" kern="1200" dirty="0">
                          <a:solidFill>
                            <a:schemeClr val="tx1"/>
                          </a:solidFill>
                          <a:effectLst/>
                          <a:latin typeface="BIZ UDP明朝 Medium" panose="02020500000000000000" pitchFamily="18" charset="-128"/>
                          <a:ea typeface="BIZ UDP明朝 Medium" panose="02020500000000000000" pitchFamily="18" charset="-128"/>
                          <a:cs typeface="+mn-cs"/>
                        </a:rPr>
                        <a:t>（厚生労働省</a:t>
                      </a:r>
                      <a:r>
                        <a:rPr kumimoji="1" lang="en-US" altLang="ja-JP" sz="1400" b="0" i="0" kern="1200" dirty="0">
                          <a:solidFill>
                            <a:schemeClr val="tx1"/>
                          </a:solidFill>
                          <a:effectLst/>
                          <a:latin typeface="BIZ UDP明朝 Medium" panose="02020500000000000000" pitchFamily="18" charset="-128"/>
                          <a:ea typeface="BIZ UDP明朝 Medium" panose="02020500000000000000" pitchFamily="18" charset="-128"/>
                          <a:cs typeface="+mn-cs"/>
                        </a:rPr>
                        <a:t>HP</a:t>
                      </a:r>
                      <a:r>
                        <a:rPr kumimoji="1" lang="ja-JP" altLang="en-US" sz="1400" b="0" i="0" kern="1200" dirty="0">
                          <a:solidFill>
                            <a:schemeClr val="tx1"/>
                          </a:solidFill>
                          <a:effectLst/>
                          <a:latin typeface="BIZ UDP明朝 Medium" panose="02020500000000000000" pitchFamily="18" charset="-128"/>
                          <a:ea typeface="BIZ UDP明朝 Medium" panose="02020500000000000000" pitchFamily="18" charset="-128"/>
                          <a:cs typeface="+mn-cs"/>
                        </a:rPr>
                        <a:t>より：</a:t>
                      </a:r>
                      <a:r>
                        <a:rPr kumimoji="1" lang="ja-JP" altLang="en-US" sz="1400" b="1" i="0" kern="1200" dirty="0">
                          <a:solidFill>
                            <a:schemeClr val="dk1"/>
                          </a:solidFill>
                          <a:effectLst/>
                          <a:latin typeface="BIZ UDP明朝 Medium" panose="02020500000000000000" pitchFamily="18" charset="-128"/>
                          <a:ea typeface="BIZ UDP明朝 Medium" panose="02020500000000000000" pitchFamily="18" charset="-128"/>
                          <a:cs typeface="+mn-cs"/>
                        </a:rPr>
                        <a:t>介護分野における特定技能外国人の受入れについて</a:t>
                      </a:r>
                      <a:r>
                        <a:rPr kumimoji="1" lang="ja-JP" altLang="en-US" sz="1400" b="0" i="0" kern="1200" dirty="0">
                          <a:solidFill>
                            <a:schemeClr val="tx1"/>
                          </a:solidFill>
                          <a:effectLst/>
                          <a:latin typeface="BIZ UDP明朝 Medium" panose="02020500000000000000" pitchFamily="18" charset="-128"/>
                          <a:ea typeface="BIZ UDP明朝 Medium" panose="02020500000000000000" pitchFamily="18" charset="-128"/>
                          <a:cs typeface="+mn-cs"/>
                        </a:rPr>
                        <a:t>）</a:t>
                      </a:r>
                      <a:r>
                        <a:rPr kumimoji="1" lang="ja-JP" altLang="en-US" sz="1400" dirty="0">
                          <a:solidFill>
                            <a:schemeClr val="tx1"/>
                          </a:solidFill>
                          <a:latin typeface="BIZ UDP明朝 Medium" panose="02020500000000000000" pitchFamily="18" charset="-128"/>
                          <a:ea typeface="BIZ UDP明朝 Medium" panose="02020500000000000000" pitchFamily="18" charset="-128"/>
                        </a:rPr>
                        <a:t>　　</a:t>
                      </a:r>
                      <a:endParaRPr kumimoji="1" lang="en-US" altLang="ja-JP" sz="1400" dirty="0">
                        <a:solidFill>
                          <a:schemeClr val="tx1"/>
                        </a:solidFill>
                        <a:latin typeface="BIZ UDP明朝 Medium" panose="02020500000000000000" pitchFamily="18" charset="-128"/>
                        <a:ea typeface="BIZ UDP明朝 Medium" panose="02020500000000000000" pitchFamily="18" charset="-128"/>
                      </a:endParaRPr>
                    </a:p>
                    <a:p>
                      <a:r>
                        <a:rPr kumimoji="1" lang="en-US" altLang="ja-JP" dirty="0">
                          <a:latin typeface="BIZ UDP明朝 Medium" panose="02020500000000000000" pitchFamily="18" charset="-128"/>
                          <a:ea typeface="BIZ UDP明朝 Medium" panose="02020500000000000000" pitchFamily="18" charset="-128"/>
                          <a:hlinkClick r:id="rId3"/>
                        </a:rPr>
                        <a:t>https://www.kyoukai-shinsei.net/GetAccount</a:t>
                      </a:r>
                      <a:endParaRPr kumimoji="1" lang="en-US" altLang="ja-JP" dirty="0">
                        <a:latin typeface="BIZ UDP明朝 Medium" panose="02020500000000000000" pitchFamily="18" charset="-128"/>
                        <a:ea typeface="BIZ UDP明朝 Medium" panose="02020500000000000000" pitchFamily="18" charset="-128"/>
                      </a:endParaRPr>
                    </a:p>
                  </a:txBody>
                  <a:tcPr/>
                </a:tc>
                <a:extLst>
                  <a:ext uri="{0D108BD9-81ED-4DB2-BD59-A6C34878D82A}">
                    <a16:rowId xmlns:a16="http://schemas.microsoft.com/office/drawing/2014/main" val="408200362"/>
                  </a:ext>
                </a:extLst>
              </a:tr>
              <a:tr h="2273497">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事前ガイダンス</a:t>
                      </a:r>
                      <a:endParaRPr kumimoji="1" lang="en-US" altLang="ja-JP" sz="2000" b="1" dirty="0">
                        <a:latin typeface="BIZ UDP明朝 Medium" panose="02020500000000000000" pitchFamily="18" charset="-128"/>
                        <a:ea typeface="BIZ UDP明朝 Medium" panose="02020500000000000000" pitchFamily="18" charset="-128"/>
                      </a:endParaRPr>
                    </a:p>
                    <a:p>
                      <a:pPr algn="ctr"/>
                      <a:r>
                        <a:rPr kumimoji="1" lang="ja-JP" altLang="en-US" sz="2000" b="1" dirty="0">
                          <a:latin typeface="BIZ UDP明朝 Medium" panose="02020500000000000000" pitchFamily="18" charset="-128"/>
                          <a:ea typeface="BIZ UDP明朝 Medium" panose="02020500000000000000" pitchFamily="18" charset="-128"/>
                        </a:rPr>
                        <a:t>（母国語で実施）</a:t>
                      </a:r>
                    </a:p>
                  </a:txBody>
                  <a:tcPr anchor="ctr"/>
                </a:tc>
                <a:tc>
                  <a:txBody>
                    <a:bodyPr/>
                    <a:lstStyle/>
                    <a:p>
                      <a:r>
                        <a:rPr kumimoji="1" lang="ja-JP" altLang="en-US" b="1" u="sng" dirty="0">
                          <a:solidFill>
                            <a:srgbClr val="FF0000"/>
                          </a:solidFill>
                          <a:latin typeface="BIZ UDP明朝 Medium" panose="02020500000000000000" pitchFamily="18" charset="-128"/>
                          <a:ea typeface="BIZ UDP明朝 Medium" panose="02020500000000000000" pitchFamily="18" charset="-128"/>
                        </a:rPr>
                        <a:t>外国人が特定技能として働く前に、事前に提供すべき事項の情報提供</a:t>
                      </a:r>
                      <a:endParaRPr kumimoji="1" lang="en-US" altLang="ja-JP" b="1" u="sng" dirty="0">
                        <a:solidFill>
                          <a:srgbClr val="FF0000"/>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・業務の内容・報酬・その他労働条件に関する事項</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・入国・在留に関する手続きについて</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・徴収費用の説明</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その他特定技能として周知すべき事項に関しての情報提供を行うことが必要</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p>
                      <a:r>
                        <a:rPr kumimoji="1" lang="en-US" altLang="ja-JP" u="none" dirty="0">
                          <a:solidFill>
                            <a:schemeClr val="tx1"/>
                          </a:solidFill>
                          <a:latin typeface="BIZ UDP明朝 Medium" panose="02020500000000000000" pitchFamily="18" charset="-128"/>
                          <a:ea typeface="BIZ UDP明朝 Medium" panose="02020500000000000000" pitchFamily="18" charset="-128"/>
                        </a:rPr>
                        <a:t>※</a:t>
                      </a:r>
                      <a:r>
                        <a:rPr kumimoji="1" lang="ja-JP" altLang="en-US" u="none" dirty="0">
                          <a:solidFill>
                            <a:schemeClr val="tx1"/>
                          </a:solidFill>
                          <a:latin typeface="BIZ UDP明朝 Medium" panose="02020500000000000000" pitchFamily="18" charset="-128"/>
                          <a:ea typeface="BIZ UDP明朝 Medium" panose="02020500000000000000" pitchFamily="18" charset="-128"/>
                        </a:rPr>
                        <a:t>事前ガイダンスは母国語（通訳同行）等、理解できる方法で行うことが望ましい。</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　 </a:t>
                      </a:r>
                      <a:r>
                        <a:rPr kumimoji="1" lang="ja-JP" altLang="en-US" u="sng" dirty="0">
                          <a:solidFill>
                            <a:schemeClr val="tx1"/>
                          </a:solidFill>
                          <a:latin typeface="BIZ UDP明朝 Medium" panose="02020500000000000000" pitchFamily="18" charset="-128"/>
                          <a:ea typeface="BIZ UDP明朝 Medium" panose="02020500000000000000" pitchFamily="18" charset="-128"/>
                        </a:rPr>
                        <a:t>ガイダンス実施後は、事前ガイダンスの確認書にサイン受領</a:t>
                      </a:r>
                      <a:endParaRPr kumimoji="1" lang="en-US" altLang="ja-JP" u="sng" dirty="0">
                        <a:solidFill>
                          <a:schemeClr val="tx1"/>
                        </a:solidFill>
                        <a:latin typeface="BIZ UDP明朝 Medium" panose="02020500000000000000" pitchFamily="18" charset="-128"/>
                        <a:ea typeface="BIZ UDP明朝 Medium" panose="02020500000000000000" pitchFamily="18" charset="-128"/>
                      </a:endParaRPr>
                    </a:p>
                    <a:p>
                      <a:r>
                        <a:rPr kumimoji="1" lang="ja-JP" altLang="en-US" u="none" dirty="0">
                          <a:solidFill>
                            <a:schemeClr val="tx1"/>
                          </a:solidFill>
                          <a:latin typeface="BIZ UDP明朝 Medium" panose="02020500000000000000" pitchFamily="18" charset="-128"/>
                          <a:ea typeface="BIZ UDP明朝 Medium" panose="02020500000000000000" pitchFamily="18" charset="-128"/>
                        </a:rPr>
                        <a:t>　 （参考様式第</a:t>
                      </a:r>
                      <a:r>
                        <a:rPr kumimoji="1" lang="en-US" altLang="ja-JP" u="none" dirty="0">
                          <a:solidFill>
                            <a:schemeClr val="tx1"/>
                          </a:solidFill>
                          <a:latin typeface="BIZ UDP明朝 Medium" panose="02020500000000000000" pitchFamily="18" charset="-128"/>
                          <a:ea typeface="BIZ UDP明朝 Medium" panose="02020500000000000000" pitchFamily="18" charset="-128"/>
                        </a:rPr>
                        <a:t>5</a:t>
                      </a:r>
                      <a:r>
                        <a:rPr kumimoji="1" lang="ja-JP" altLang="en-US" u="none" dirty="0">
                          <a:solidFill>
                            <a:schemeClr val="tx1"/>
                          </a:solidFill>
                          <a:latin typeface="BIZ UDP明朝 Medium" panose="02020500000000000000" pitchFamily="18" charset="-128"/>
                          <a:ea typeface="BIZ UDP明朝 Medium" panose="02020500000000000000" pitchFamily="18" charset="-128"/>
                        </a:rPr>
                        <a:t>－９号）</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txBody>
                  <a:tcPr/>
                </a:tc>
                <a:extLst>
                  <a:ext uri="{0D108BD9-81ED-4DB2-BD59-A6C34878D82A}">
                    <a16:rowId xmlns:a16="http://schemas.microsoft.com/office/drawing/2014/main" val="4031262274"/>
                  </a:ext>
                </a:extLst>
              </a:tr>
              <a:tr h="1455038">
                <a:tc>
                  <a:txBody>
                    <a:bodyPr/>
                    <a:lstStyle/>
                    <a:p>
                      <a:pPr algn="ctr"/>
                      <a:r>
                        <a:rPr kumimoji="1" lang="ja-JP" altLang="en-US" sz="2000" b="1" dirty="0">
                          <a:latin typeface="BIZ UDP明朝 Medium" panose="02020500000000000000" pitchFamily="18" charset="-128"/>
                          <a:ea typeface="BIZ UDP明朝 Medium" panose="02020500000000000000" pitchFamily="18" charset="-128"/>
                        </a:rPr>
                        <a:t>支援体制</a:t>
                      </a:r>
                    </a:p>
                  </a:txBody>
                  <a:tcPr anchor="ctr"/>
                </a:tc>
                <a:tc>
                  <a:txBody>
                    <a:bodyPr/>
                    <a:lstStyle/>
                    <a:p>
                      <a:r>
                        <a:rPr kumimoji="1" lang="ja-JP" altLang="en-US" u="sng" dirty="0">
                          <a:solidFill>
                            <a:schemeClr val="tx1"/>
                          </a:solidFill>
                          <a:latin typeface="BIZ UDP明朝 Medium" panose="02020500000000000000" pitchFamily="18" charset="-128"/>
                          <a:ea typeface="BIZ UDP明朝 Medium" panose="02020500000000000000" pitchFamily="18" charset="-128"/>
                        </a:rPr>
                        <a:t>特定技能外国人に対する</a:t>
                      </a:r>
                      <a:r>
                        <a:rPr kumimoji="1" lang="ja-JP" altLang="en-US" b="1" u="sng" dirty="0">
                          <a:solidFill>
                            <a:srgbClr val="FF0000"/>
                          </a:solidFill>
                          <a:latin typeface="BIZ UDP明朝 Medium" panose="02020500000000000000" pitchFamily="18" charset="-128"/>
                          <a:ea typeface="BIZ UDP明朝 Medium" panose="02020500000000000000" pitchFamily="18" charset="-128"/>
                        </a:rPr>
                        <a:t>義務的支援</a:t>
                      </a:r>
                      <a:r>
                        <a:rPr kumimoji="1" lang="ja-JP" altLang="en-US" u="sng" dirty="0">
                          <a:solidFill>
                            <a:schemeClr val="tx1"/>
                          </a:solidFill>
                          <a:latin typeface="BIZ UDP明朝 Medium" panose="02020500000000000000" pitchFamily="18" charset="-128"/>
                          <a:ea typeface="BIZ UDP明朝 Medium" panose="02020500000000000000" pitchFamily="18" charset="-128"/>
                        </a:rPr>
                        <a:t>が必要</a:t>
                      </a:r>
                      <a:endParaRPr kumimoji="1" lang="en-US" altLang="ja-JP" u="sng"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solidFill>
                            <a:schemeClr val="tx1"/>
                          </a:solidFill>
                          <a:latin typeface="BIZ UDP明朝 Medium" panose="02020500000000000000" pitchFamily="18" charset="-128"/>
                          <a:ea typeface="BIZ UDP明朝 Medium" panose="02020500000000000000" pitchFamily="18" charset="-128"/>
                        </a:rPr>
                        <a:t>・登録支援機関と受け入れ先（介護施設・病院等）と委託支援契約により</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a:p>
                      <a:r>
                        <a:rPr kumimoji="1" lang="ja-JP" altLang="en-US" dirty="0">
                          <a:solidFill>
                            <a:schemeClr val="tx1"/>
                          </a:solidFill>
                          <a:latin typeface="BIZ UDP明朝 Medium" panose="02020500000000000000" pitchFamily="18" charset="-128"/>
                          <a:ea typeface="BIZ UDP明朝 Medium" panose="02020500000000000000" pitchFamily="18" charset="-128"/>
                        </a:rPr>
                        <a:t>　外国人材のご支援を円滑に実施することが可能。</a:t>
                      </a:r>
                      <a:endParaRPr kumimoji="1" lang="en-US" altLang="ja-JP" dirty="0">
                        <a:solidFill>
                          <a:schemeClr val="tx1"/>
                        </a:solidFill>
                        <a:latin typeface="BIZ UDP明朝 Medium" panose="02020500000000000000" pitchFamily="18" charset="-128"/>
                        <a:ea typeface="BIZ UDP明朝 Medium" panose="02020500000000000000" pitchFamily="18" charset="-128"/>
                      </a:endParaRPr>
                    </a:p>
                    <a:p>
                      <a:r>
                        <a:rPr kumimoji="1" lang="en-US" altLang="ja-JP" dirty="0">
                          <a:solidFill>
                            <a:schemeClr val="tx1"/>
                          </a:solidFill>
                          <a:latin typeface="BIZ UDP明朝 Medium" panose="02020500000000000000" pitchFamily="18" charset="-128"/>
                          <a:ea typeface="BIZ UDP明朝 Medium" panose="02020500000000000000" pitchFamily="18" charset="-128"/>
                        </a:rPr>
                        <a:t>※</a:t>
                      </a:r>
                      <a:r>
                        <a:rPr kumimoji="1" lang="en-US" altLang="ja-JP" u="sng" dirty="0">
                          <a:solidFill>
                            <a:schemeClr val="tx1"/>
                          </a:solidFill>
                          <a:latin typeface="BIZ UDP明朝 Medium" panose="02020500000000000000" pitchFamily="18" charset="-128"/>
                          <a:ea typeface="BIZ UDP明朝 Medium" panose="02020500000000000000" pitchFamily="18" charset="-128"/>
                        </a:rPr>
                        <a:t>1</a:t>
                      </a:r>
                      <a:r>
                        <a:rPr kumimoji="1" lang="ja-JP" altLang="en-US" u="sng" dirty="0">
                          <a:solidFill>
                            <a:schemeClr val="tx1"/>
                          </a:solidFill>
                          <a:latin typeface="BIZ UDP明朝 Medium" panose="02020500000000000000" pitchFamily="18" charset="-128"/>
                          <a:ea typeface="BIZ UDP明朝 Medium" panose="02020500000000000000" pitchFamily="18" charset="-128"/>
                        </a:rPr>
                        <a:t>号特定技能外国人支援計画に支援内容を記載する必要がある</a:t>
                      </a:r>
                      <a:endParaRPr kumimoji="1" lang="en-US" altLang="ja-JP" u="sng" dirty="0">
                        <a:solidFill>
                          <a:schemeClr val="tx1"/>
                        </a:solidFill>
                        <a:latin typeface="BIZ UDP明朝 Medium" panose="02020500000000000000" pitchFamily="18" charset="-128"/>
                        <a:ea typeface="BIZ UDP明朝 Medium" panose="02020500000000000000" pitchFamily="18" charset="-128"/>
                      </a:endParaRPr>
                    </a:p>
                    <a:p>
                      <a:r>
                        <a:rPr kumimoji="1" lang="en-US" altLang="ja-JP" u="none" dirty="0">
                          <a:solidFill>
                            <a:schemeClr val="tx1"/>
                          </a:solidFill>
                          <a:latin typeface="BIZ UDP明朝 Medium" panose="02020500000000000000" pitchFamily="18" charset="-128"/>
                          <a:ea typeface="BIZ UDP明朝 Medium" panose="02020500000000000000" pitchFamily="18" charset="-128"/>
                        </a:rPr>
                        <a:t>※</a:t>
                      </a:r>
                      <a:r>
                        <a:rPr kumimoji="1" lang="ja-JP" altLang="en-US" u="none" dirty="0">
                          <a:solidFill>
                            <a:schemeClr val="tx1"/>
                          </a:solidFill>
                          <a:latin typeface="BIZ UDP明朝 Medium" panose="02020500000000000000" pitchFamily="18" charset="-128"/>
                          <a:ea typeface="BIZ UDP明朝 Medium" panose="02020500000000000000" pitchFamily="18" charset="-128"/>
                        </a:rPr>
                        <a:t>義務的支援にかかる費用は特定技能外国人からは徴収できないことに注意！</a:t>
                      </a:r>
                      <a:endParaRPr kumimoji="1" lang="en-US" altLang="ja-JP" u="none" dirty="0">
                        <a:solidFill>
                          <a:schemeClr val="tx1"/>
                        </a:solidFill>
                        <a:latin typeface="BIZ UDP明朝 Medium" panose="02020500000000000000" pitchFamily="18" charset="-128"/>
                        <a:ea typeface="BIZ UDP明朝 Medium" panose="02020500000000000000" pitchFamily="18" charset="-128"/>
                      </a:endParaRPr>
                    </a:p>
                  </a:txBody>
                  <a:tcPr/>
                </a:tc>
                <a:extLst>
                  <a:ext uri="{0D108BD9-81ED-4DB2-BD59-A6C34878D82A}">
                    <a16:rowId xmlns:a16="http://schemas.microsoft.com/office/drawing/2014/main" val="709535039"/>
                  </a:ext>
                </a:extLst>
              </a:tr>
            </a:tbl>
          </a:graphicData>
        </a:graphic>
      </p:graphicFrame>
    </p:spTree>
    <p:extLst>
      <p:ext uri="{BB962C8B-B14F-4D97-AF65-F5344CB8AC3E}">
        <p14:creationId xmlns:p14="http://schemas.microsoft.com/office/powerpoint/2010/main" val="3756504435"/>
      </p:ext>
    </p:extLst>
  </p:cSld>
  <p:clrMapOvr>
    <a:masterClrMapping/>
  </p:clrMapOvr>
</p:sld>
</file>

<file path=ppt/theme/theme1.xml><?xml version="1.0" encoding="utf-8"?>
<a:theme xmlns:a="http://schemas.openxmlformats.org/drawingml/2006/main" name="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281371</TotalTime>
  <Words>2309</Words>
  <Application>Microsoft Office PowerPoint</Application>
  <PresentationFormat>ワイド画面</PresentationFormat>
  <Paragraphs>273</Paragraphs>
  <Slides>15</Slides>
  <Notes>15</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BIZ UDP明朝 Medium</vt:lpstr>
      <vt:lpstr>游ゴシック</vt:lpstr>
      <vt:lpstr>Arial</vt:lpstr>
      <vt:lpstr>Century Gothic</vt:lpstr>
      <vt:lpstr>Wingdings 3</vt:lpstr>
      <vt:lpstr>ウィスプ</vt:lpstr>
      <vt:lpstr>外国人財のお受入れに関するご案内  ～ 「介護」 特定技能 ～</vt:lpstr>
      <vt:lpstr>特定技能制度の概要</vt:lpstr>
      <vt:lpstr>PowerPoint プレゼンテーション</vt:lpstr>
      <vt:lpstr>PowerPoint プレゼンテーション</vt:lpstr>
      <vt:lpstr>PowerPoint プレゼンテーション</vt:lpstr>
      <vt:lpstr>特定技能外国人への支援・管理は、 登録支援機関に委託支援することができます！</vt:lpstr>
      <vt:lpstr>弊社がご紹介する外国人財</vt:lpstr>
      <vt:lpstr>特定技能「介護」の要件</vt:lpstr>
      <vt:lpstr>特定技能「介護」の要件</vt:lpstr>
      <vt:lpstr>特定技能外国人　お受入れの流れ </vt:lpstr>
      <vt:lpstr>特定技能外国人　お受入れの流れ </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人材活用のご提案</dc:title>
  <dc:creator>asean015</dc:creator>
  <cp:lastModifiedBy>Hajime Nonaka</cp:lastModifiedBy>
  <cp:revision>422</cp:revision>
  <cp:lastPrinted>2023-12-13T04:02:40Z</cp:lastPrinted>
  <dcterms:created xsi:type="dcterms:W3CDTF">2019-10-03T04:44:34Z</dcterms:created>
  <dcterms:modified xsi:type="dcterms:W3CDTF">2025-06-21T06:46:22Z</dcterms:modified>
</cp:coreProperties>
</file>