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2" r:id="rId4"/>
    <p:sldId id="265" r:id="rId5"/>
    <p:sldId id="266" r:id="rId6"/>
    <p:sldId id="273" r:id="rId7"/>
    <p:sldId id="284" r:id="rId8"/>
    <p:sldId id="275" r:id="rId9"/>
    <p:sldId id="285" r:id="rId10"/>
    <p:sldId id="276" r:id="rId11"/>
  </p:sldIdLst>
  <p:sldSz cx="12192000" cy="6858000"/>
  <p:notesSz cx="6858000" cy="12192000"/>
  <p:embeddedFontLst>
    <p:embeddedFont>
      <p:font typeface="メイリオ" panose="020B0604030504040204" pitchFamily="50" charset="-128"/>
      <p:regular r:id="rId13"/>
      <p:bold r:id="rId14"/>
      <p:italic r:id="rId15"/>
      <p:boldItalic r:id="rId16"/>
    </p:embeddedFont>
    <p:embeddedFont>
      <p:font typeface="游ゴシック" panose="020B0400000000000000" pitchFamily="50" charset="-128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A8BB"/>
    <a:srgbClr val="F0B356"/>
    <a:srgbClr val="1455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26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10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6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2A8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 t="26797" b="26797"/>
          <a:stretch/>
        </p:blipFill>
        <p:spPr>
          <a:xfrm>
            <a:off x="0" y="-30349"/>
            <a:ext cx="12188952" cy="3770957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0" y="620252"/>
            <a:ext cx="12188952" cy="6684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9072"/>
              </a:lnSpc>
              <a:spcAft>
                <a:spcPts val="600"/>
              </a:spcAft>
              <a:buNone/>
            </a:pPr>
            <a:r>
              <a:rPr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「設計業務を外注」</a:t>
            </a:r>
            <a:r>
              <a:rPr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しませんか？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0" y="8605635"/>
            <a:ext cx="12188952" cy="14855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01"/>
              </a:lnSpc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>
                    <a:alpha val="9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2022年4月1日　株式会社〇〇 御中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47613" y="4763453"/>
            <a:ext cx="12141339" cy="175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310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「社内で設計人材が足りていない」企業様限定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5106793" y="6418998"/>
            <a:ext cx="2356189" cy="20493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512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提案元：フルハウス制作　岡部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3149048" cy="6865808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/>
          <a:srcRect l="15601" r="15601"/>
          <a:stretch/>
        </p:blipFill>
        <p:spPr>
          <a:xfrm>
            <a:off x="0" y="0"/>
            <a:ext cx="3149048" cy="6865808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3901335" y="2261622"/>
            <a:ext cx="2381634" cy="175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79"/>
              </a:lnSpc>
              <a:spcAft>
                <a:spcPts val="600"/>
              </a:spcAft>
              <a:buNone/>
            </a:pPr>
            <a:r>
              <a:rPr 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電話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901335" y="2693949"/>
            <a:ext cx="2123436" cy="18721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080-6021-1589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3615657" y="2004511"/>
            <a:ext cx="2572087" cy="2847263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</p:sp>
      <p:sp>
        <p:nvSpPr>
          <p:cNvPr id="7" name="Object 6"/>
          <p:cNvSpPr/>
          <p:nvPr/>
        </p:nvSpPr>
        <p:spPr>
          <a:xfrm>
            <a:off x="6663874" y="2261622"/>
            <a:ext cx="2381634" cy="175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79"/>
              </a:lnSpc>
              <a:spcAft>
                <a:spcPts val="600"/>
              </a:spcAft>
              <a:buNone/>
            </a:pPr>
            <a:r>
              <a:rPr 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メール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6663874" y="2693949"/>
            <a:ext cx="2123436" cy="18721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info@fullhouse-pro.com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6378196" y="2004511"/>
            <a:ext cx="2572087" cy="2847263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</p:sp>
      <p:sp>
        <p:nvSpPr>
          <p:cNvPr id="10" name="Object 9"/>
          <p:cNvSpPr/>
          <p:nvPr/>
        </p:nvSpPr>
        <p:spPr>
          <a:xfrm>
            <a:off x="9426413" y="2261622"/>
            <a:ext cx="2381634" cy="175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79"/>
              </a:lnSpc>
              <a:spcAft>
                <a:spcPts val="600"/>
              </a:spcAft>
              <a:buNone/>
            </a:pPr>
            <a:r>
              <a:rPr 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HP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9426413" y="2693949"/>
            <a:ext cx="2123436" cy="18721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連絡先を記載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9140735" y="2004511"/>
            <a:ext cx="2572087" cy="2847263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</p:sp>
      <p:sp>
        <p:nvSpPr>
          <p:cNvPr id="13" name="Object 1">
            <a:extLst>
              <a:ext uri="{FF2B5EF4-FFF2-40B4-BE49-F238E27FC236}">
                <a16:creationId xmlns:a16="http://schemas.microsoft.com/office/drawing/2014/main" id="{9C0C0471-19FB-4B1B-B620-B4DA2D00E698}"/>
              </a:ext>
            </a:extLst>
          </p:cNvPr>
          <p:cNvSpPr/>
          <p:nvPr/>
        </p:nvSpPr>
        <p:spPr>
          <a:xfrm>
            <a:off x="3615656" y="447563"/>
            <a:ext cx="3149047" cy="5112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ts val="4064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お問い合わせ先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17B46924-114C-4809-220E-55BFEC61E261}"/>
              </a:ext>
            </a:extLst>
          </p:cNvPr>
          <p:cNvSpPr/>
          <p:nvPr/>
        </p:nvSpPr>
        <p:spPr>
          <a:xfrm>
            <a:off x="3615656" y="1472197"/>
            <a:ext cx="2123436" cy="18721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フルハウス制作　担当　岡部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3073394" y="447563"/>
            <a:ext cx="9020332" cy="3151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64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フルハウス制作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3073394" y="1254243"/>
            <a:ext cx="9020332" cy="4285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100"/>
              </a:lnSpc>
              <a:spcAft>
                <a:spcPts val="600"/>
              </a:spcAft>
              <a:buNone/>
            </a:pPr>
            <a:r>
              <a:rPr lang="en-US" sz="15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ビジョン・ミッション</a:t>
            </a:r>
          </a:p>
          <a:p>
            <a:pPr algn="ctr">
              <a:lnSpc>
                <a:spcPts val="2100"/>
              </a:lnSpc>
              <a:spcAft>
                <a:spcPts val="600"/>
              </a:spcAft>
              <a:buNone/>
            </a:pPr>
            <a:r>
              <a:rPr lang="ja-JP" altLang="en-US" sz="15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日本のものづくり産業を支えるため、人が足りていない”設計“をサポートします！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0" y="0"/>
            <a:ext cx="2987690" cy="6865808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3"/>
          <a:srcRect l="17363" r="17363"/>
          <a:stretch/>
        </p:blipFill>
        <p:spPr>
          <a:xfrm>
            <a:off x="0" y="0"/>
            <a:ext cx="2987690" cy="6865808"/>
          </a:xfrm>
          <a:prstGeom prst="rect">
            <a:avLst/>
          </a:prstGeom>
        </p:spPr>
      </p:pic>
      <p:sp>
        <p:nvSpPr>
          <p:cNvPr id="8" name="Object 7"/>
          <p:cNvSpPr/>
          <p:nvPr/>
        </p:nvSpPr>
        <p:spPr>
          <a:xfrm>
            <a:off x="3205019" y="2394623"/>
            <a:ext cx="1586875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ja-JP" altLang="en-US" sz="2000" b="1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屋号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5307463" y="2394623"/>
            <a:ext cx="5474051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フルハウス制作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Object 9"/>
          <p:cNvSpPr/>
          <p:nvPr/>
        </p:nvSpPr>
        <p:spPr>
          <a:xfrm>
            <a:off x="3205019" y="3031278"/>
            <a:ext cx="1586875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Regular" pitchFamily="34" charset="-120"/>
              </a:rPr>
              <a:t>代表者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5307463" y="3031278"/>
            <a:ext cx="5474051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岡部 洋佑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3205019" y="3667933"/>
            <a:ext cx="1586875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Regular" pitchFamily="34" charset="-120"/>
              </a:rPr>
              <a:t>設立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Object 12"/>
          <p:cNvSpPr/>
          <p:nvPr/>
        </p:nvSpPr>
        <p:spPr>
          <a:xfrm>
            <a:off x="5307463" y="3667933"/>
            <a:ext cx="5474051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2020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3205019" y="4304588"/>
            <a:ext cx="1586875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Regular" pitchFamily="34" charset="-120"/>
              </a:rPr>
              <a:t>所在地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5307463" y="4304588"/>
            <a:ext cx="5474051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神奈川県藤沢市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Object 15"/>
          <p:cNvSpPr/>
          <p:nvPr/>
        </p:nvSpPr>
        <p:spPr>
          <a:xfrm>
            <a:off x="3205019" y="4941243"/>
            <a:ext cx="1586875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Regular" pitchFamily="34" charset="-120"/>
              </a:rPr>
              <a:t>事業内容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Object 16"/>
          <p:cNvSpPr/>
          <p:nvPr/>
        </p:nvSpPr>
        <p:spPr>
          <a:xfrm>
            <a:off x="5307463" y="4941243"/>
            <a:ext cx="6552028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商業施設・工業施設の設計、動画制作、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Web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マーケティング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17ADCD50-DDB6-7696-670A-7992B4BA0381}"/>
              </a:ext>
            </a:extLst>
          </p:cNvPr>
          <p:cNvSpPr/>
          <p:nvPr/>
        </p:nvSpPr>
        <p:spPr>
          <a:xfrm>
            <a:off x="3205019" y="5577898"/>
            <a:ext cx="1764146" cy="63665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>
              <a:buNone/>
            </a:pPr>
            <a:r>
              <a:rPr lang="ja-JP" altLang="en-US" sz="2000" b="1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過去の取引先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2FAAA99E-492A-CCC1-6064-A2D3A7F4CFA8}"/>
              </a:ext>
            </a:extLst>
          </p:cNvPr>
          <p:cNvSpPr/>
          <p:nvPr/>
        </p:nvSpPr>
        <p:spPr>
          <a:xfrm>
            <a:off x="5307463" y="5577898"/>
            <a:ext cx="6552028" cy="636655"/>
          </a:xfrm>
          <a:prstGeom prst="rect">
            <a:avLst/>
          </a:prstGeom>
          <a:noFill/>
        </p:spPr>
        <p:txBody>
          <a:bodyPr wrap="square" rtlCol="0" anchor="ctr">
            <a:normAutofit lnSpcReduction="10000"/>
          </a:bodyPr>
          <a:lstStyle/>
          <a:p>
            <a:pPr algn="l">
              <a:buNone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東京電力、東北電力、国土交通省、地方自治体（市川市、静岡市他）、三井化学、東ソー、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AGC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JFE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 他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独立前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95226" y="447563"/>
            <a:ext cx="11998500" cy="3151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64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設計業務における</a:t>
            </a:r>
            <a:r>
              <a:rPr lang="en-US" sz="3200" dirty="0" err="1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課題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4252" y="2799352"/>
            <a:ext cx="333292" cy="714196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95226" y="3984930"/>
            <a:ext cx="4189952" cy="1552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社内人材が不足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650159" y="4324217"/>
            <a:ext cx="3080086" cy="10036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案件に対して圧倒的に人が足りておらず、既存のメンバーに不可が大きくなっている。残業しなければ終わらず、どうしようもない。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4299" y="2799352"/>
            <a:ext cx="476131" cy="714196"/>
          </a:xfrm>
          <a:prstGeom prst="rect">
            <a:avLst/>
          </a:prstGeom>
        </p:spPr>
      </p:pic>
      <p:sp>
        <p:nvSpPr>
          <p:cNvPr id="7" name="Object 6"/>
          <p:cNvSpPr/>
          <p:nvPr/>
        </p:nvSpPr>
        <p:spPr>
          <a:xfrm>
            <a:off x="3999500" y="3984930"/>
            <a:ext cx="4189952" cy="1552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設計外注の管理が面倒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4491789" y="4316604"/>
            <a:ext cx="3080086" cy="7141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CAD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オペをしてくれるベンダーがいるものの、その管理が煩雑。可能であれば、どこかにお願いしたい。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58574" y="2799352"/>
            <a:ext cx="476131" cy="714196"/>
          </a:xfrm>
          <a:prstGeom prst="rect">
            <a:avLst/>
          </a:prstGeom>
        </p:spPr>
      </p:pic>
      <p:sp>
        <p:nvSpPr>
          <p:cNvPr id="11" name="Object 10"/>
          <p:cNvSpPr/>
          <p:nvPr/>
        </p:nvSpPr>
        <p:spPr>
          <a:xfrm>
            <a:off x="8499369" y="4324217"/>
            <a:ext cx="3080086" cy="7141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図面のバラシや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3D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化のリソース・技術が足りておらず、外注に設計業務をまるごとお願いしたい</a:t>
            </a:r>
            <a:r>
              <a:rPr 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。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3712772" y="1792525"/>
            <a:ext cx="4875581" cy="1885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268"/>
              </a:lnSpc>
              <a:spcAft>
                <a:spcPts val="600"/>
              </a:spcAft>
              <a:buNone/>
            </a:pPr>
            <a:r>
              <a:rPr lang="ja-JP" altLang="en-US" sz="18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設計</a:t>
            </a:r>
            <a:r>
              <a:rPr lang="en-US" sz="1800" dirty="0" err="1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現場でこのような課題はありませんか</a:t>
            </a:r>
            <a:r>
              <a:rPr lang="en-US" sz="18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？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626D1988-AC25-8F71-A98F-B431D0A6C089}"/>
              </a:ext>
            </a:extLst>
          </p:cNvPr>
          <p:cNvSpPr/>
          <p:nvPr/>
        </p:nvSpPr>
        <p:spPr>
          <a:xfrm>
            <a:off x="7809495" y="3989573"/>
            <a:ext cx="4189952" cy="1552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社内で対応しきれない業務</a:t>
            </a:r>
            <a:endParaRPr 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95226" y="447563"/>
            <a:ext cx="11998500" cy="3151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64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設計外注で実現できること</a:t>
            </a:r>
            <a:endParaRPr lang="en-US" dirty="0"/>
          </a:p>
        </p:txBody>
      </p:sp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69226" y="2260380"/>
            <a:ext cx="161885" cy="361860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2112" y="3634627"/>
            <a:ext cx="238065" cy="361860"/>
          </a:xfrm>
          <a:prstGeom prst="rect">
            <a:avLst/>
          </a:prstGeom>
        </p:spPr>
      </p:pic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32112" y="5086483"/>
            <a:ext cx="238065" cy="361860"/>
          </a:xfrm>
          <a:prstGeom prst="rect">
            <a:avLst/>
          </a:prstGeom>
        </p:spPr>
      </p:pic>
      <p:pic>
        <p:nvPicPr>
          <p:cNvPr id="21" name="Object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75307" y="3641960"/>
            <a:ext cx="504699" cy="438040"/>
          </a:xfrm>
          <a:prstGeom prst="rect">
            <a:avLst/>
          </a:prstGeom>
        </p:spPr>
      </p:pic>
      <p:sp>
        <p:nvSpPr>
          <p:cNvPr id="23" name="Object 3">
            <a:extLst>
              <a:ext uri="{FF2B5EF4-FFF2-40B4-BE49-F238E27FC236}">
                <a16:creationId xmlns:a16="http://schemas.microsoft.com/office/drawing/2014/main" id="{36C0B39C-C855-3155-803E-ED0932C56ECE}"/>
              </a:ext>
            </a:extLst>
          </p:cNvPr>
          <p:cNvSpPr/>
          <p:nvPr/>
        </p:nvSpPr>
        <p:spPr>
          <a:xfrm>
            <a:off x="1395386" y="2385492"/>
            <a:ext cx="4189952" cy="1552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社内人材が不足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07088FFE-989B-2EB0-8C17-276C49AEF190}"/>
              </a:ext>
            </a:extLst>
          </p:cNvPr>
          <p:cNvSpPr/>
          <p:nvPr/>
        </p:nvSpPr>
        <p:spPr>
          <a:xfrm>
            <a:off x="1950319" y="2724779"/>
            <a:ext cx="3080086" cy="10036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案件に対して圧倒的に人が足りておらず、既存のメンバーに不可が大きくなっている。残業しなければ終わらず、どうしようもない。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9D838243-BB1B-6352-A2FE-EA5C59B848B2}"/>
              </a:ext>
            </a:extLst>
          </p:cNvPr>
          <p:cNvSpPr/>
          <p:nvPr/>
        </p:nvSpPr>
        <p:spPr>
          <a:xfrm>
            <a:off x="1531111" y="3757312"/>
            <a:ext cx="4189952" cy="1552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設計外注の管理が面倒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4F14CEFC-D251-F15C-115C-73DB1B6C601C}"/>
              </a:ext>
            </a:extLst>
          </p:cNvPr>
          <p:cNvSpPr/>
          <p:nvPr/>
        </p:nvSpPr>
        <p:spPr>
          <a:xfrm>
            <a:off x="2023400" y="4088986"/>
            <a:ext cx="3080086" cy="7141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CAD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オペをしてくれるベンダーがいるものの、その管理が煩雑。可能であれば、どこかにお願いしたい。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0C1B20C6-B85C-3885-4341-DCE4AA819959}"/>
              </a:ext>
            </a:extLst>
          </p:cNvPr>
          <p:cNvSpPr/>
          <p:nvPr/>
        </p:nvSpPr>
        <p:spPr>
          <a:xfrm>
            <a:off x="2021986" y="5343518"/>
            <a:ext cx="3080086" cy="7141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図面のバラシや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3D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化のリソース・技術が足りておらず、外注に設計業務をまるごとお願いしたい</a:t>
            </a:r>
            <a:r>
              <a:rPr 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。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Object 6">
            <a:extLst>
              <a:ext uri="{FF2B5EF4-FFF2-40B4-BE49-F238E27FC236}">
                <a16:creationId xmlns:a16="http://schemas.microsoft.com/office/drawing/2014/main" id="{AB51947E-DBC8-B9D0-C125-020AFBD828BE}"/>
              </a:ext>
            </a:extLst>
          </p:cNvPr>
          <p:cNvSpPr/>
          <p:nvPr/>
        </p:nvSpPr>
        <p:spPr>
          <a:xfrm>
            <a:off x="1332112" y="5008874"/>
            <a:ext cx="4189952" cy="1552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社内で対応しきれない業務</a:t>
            </a:r>
            <a:endParaRPr 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1" name="Object 2" descr="preencoded.png">
            <a:extLst>
              <a:ext uri="{FF2B5EF4-FFF2-40B4-BE49-F238E27FC236}">
                <a16:creationId xmlns:a16="http://schemas.microsoft.com/office/drawing/2014/main" id="{277F3511-5D3D-ADAD-CB8F-7FDF93C68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3254" y="2260380"/>
            <a:ext cx="161885" cy="361860"/>
          </a:xfrm>
          <a:prstGeom prst="rect">
            <a:avLst/>
          </a:prstGeom>
        </p:spPr>
      </p:pic>
      <p:pic>
        <p:nvPicPr>
          <p:cNvPr id="32" name="Object 5" descr="preencoded.png">
            <a:extLst>
              <a:ext uri="{FF2B5EF4-FFF2-40B4-BE49-F238E27FC236}">
                <a16:creationId xmlns:a16="http://schemas.microsoft.com/office/drawing/2014/main" id="{E4DC1B78-4582-AC85-3589-0320CDE74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6140" y="3634627"/>
            <a:ext cx="238065" cy="361860"/>
          </a:xfrm>
          <a:prstGeom prst="rect">
            <a:avLst/>
          </a:prstGeom>
        </p:spPr>
      </p:pic>
      <p:pic>
        <p:nvPicPr>
          <p:cNvPr id="33" name="Object 8" descr="preencoded.png">
            <a:extLst>
              <a:ext uri="{FF2B5EF4-FFF2-40B4-BE49-F238E27FC236}">
                <a16:creationId xmlns:a16="http://schemas.microsoft.com/office/drawing/2014/main" id="{BB952255-5FDB-6AEC-779C-A3D4D76BA1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26140" y="5086483"/>
            <a:ext cx="238065" cy="361860"/>
          </a:xfrm>
          <a:prstGeom prst="rect">
            <a:avLst/>
          </a:prstGeom>
        </p:spPr>
      </p:pic>
      <p:sp>
        <p:nvSpPr>
          <p:cNvPr id="34" name="Object 4">
            <a:extLst>
              <a:ext uri="{FF2B5EF4-FFF2-40B4-BE49-F238E27FC236}">
                <a16:creationId xmlns:a16="http://schemas.microsoft.com/office/drawing/2014/main" id="{AF55D77A-CD61-BE0B-B8F8-00726A545DD7}"/>
              </a:ext>
            </a:extLst>
          </p:cNvPr>
          <p:cNvSpPr/>
          <p:nvPr/>
        </p:nvSpPr>
        <p:spPr>
          <a:xfrm>
            <a:off x="7044347" y="2724779"/>
            <a:ext cx="3080086" cy="100368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社員を雇うには、ハードルが高いものです。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その点、業務委託であれば気軽に依頼できます。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Object 7">
            <a:extLst>
              <a:ext uri="{FF2B5EF4-FFF2-40B4-BE49-F238E27FC236}">
                <a16:creationId xmlns:a16="http://schemas.microsoft.com/office/drawing/2014/main" id="{40BB8BAE-93A4-8A46-4AD2-7A4AC1BA2134}"/>
              </a:ext>
            </a:extLst>
          </p:cNvPr>
          <p:cNvSpPr/>
          <p:nvPr/>
        </p:nvSpPr>
        <p:spPr>
          <a:xfrm>
            <a:off x="7117428" y="4088986"/>
            <a:ext cx="3080086" cy="7141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CAD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外注や客先との間に入り、業務を推進できます。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Object 10">
            <a:extLst>
              <a:ext uri="{FF2B5EF4-FFF2-40B4-BE49-F238E27FC236}">
                <a16:creationId xmlns:a16="http://schemas.microsoft.com/office/drawing/2014/main" id="{44163886-21C5-6032-601B-2D12E4C8A564}"/>
              </a:ext>
            </a:extLst>
          </p:cNvPr>
          <p:cNvSpPr/>
          <p:nvPr/>
        </p:nvSpPr>
        <p:spPr>
          <a:xfrm>
            <a:off x="7116014" y="5343518"/>
            <a:ext cx="3080086" cy="7141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業務にあわせてご相談ください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Object 3">
            <a:extLst>
              <a:ext uri="{FF2B5EF4-FFF2-40B4-BE49-F238E27FC236}">
                <a16:creationId xmlns:a16="http://schemas.microsoft.com/office/drawing/2014/main" id="{93C944E0-43FC-A06C-18A0-B5AD06FC8827}"/>
              </a:ext>
            </a:extLst>
          </p:cNvPr>
          <p:cNvSpPr/>
          <p:nvPr/>
        </p:nvSpPr>
        <p:spPr>
          <a:xfrm>
            <a:off x="6401698" y="2300207"/>
            <a:ext cx="4189952" cy="1552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社員を増やさなくても仕事が回る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Object 6">
            <a:extLst>
              <a:ext uri="{FF2B5EF4-FFF2-40B4-BE49-F238E27FC236}">
                <a16:creationId xmlns:a16="http://schemas.microsoft.com/office/drawing/2014/main" id="{D06ACE52-8ACB-28CE-A5B7-C9EB707B6B6F}"/>
              </a:ext>
            </a:extLst>
          </p:cNvPr>
          <p:cNvSpPr/>
          <p:nvPr/>
        </p:nvSpPr>
        <p:spPr>
          <a:xfrm>
            <a:off x="6537422" y="3672027"/>
            <a:ext cx="4851013" cy="1522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あなたの会社の社員のような立ち位置で仕事をします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Object 6">
            <a:extLst>
              <a:ext uri="{FF2B5EF4-FFF2-40B4-BE49-F238E27FC236}">
                <a16:creationId xmlns:a16="http://schemas.microsoft.com/office/drawing/2014/main" id="{D3D6D9DA-D4B8-434A-6FE5-8A16AACD6007}"/>
              </a:ext>
            </a:extLst>
          </p:cNvPr>
          <p:cNvSpPr/>
          <p:nvPr/>
        </p:nvSpPr>
        <p:spPr>
          <a:xfrm>
            <a:off x="6338424" y="4923589"/>
            <a:ext cx="4189952" cy="1552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1796"/>
              </a:lnSpc>
              <a:spcAft>
                <a:spcPts val="600"/>
              </a:spcAft>
              <a:buNone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有識者を必要な人数だけご用意します</a:t>
            </a:r>
            <a:endParaRPr 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95226" y="447563"/>
            <a:ext cx="11998500" cy="3151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64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外注化の</a:t>
            </a:r>
            <a:r>
              <a:rPr lang="en-US" altLang="ja-JP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3</a:t>
            </a: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つのメリット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3A353F0-2F98-B975-2CB4-5068AF3EF49F}"/>
              </a:ext>
            </a:extLst>
          </p:cNvPr>
          <p:cNvSpPr txBox="1"/>
          <p:nvPr/>
        </p:nvSpPr>
        <p:spPr>
          <a:xfrm>
            <a:off x="332509" y="2181760"/>
            <a:ext cx="119985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ja-JP" altLang="en-US" sz="2800" b="1" i="0" dirty="0">
                <a:solidFill>
                  <a:srgbClr val="262739"/>
                </a:solidFill>
                <a:effectLst/>
                <a:latin typeface="游ゴシック体"/>
              </a:rPr>
              <a:t>設計者（エンジニア）がコアな業務に専念することによる業務効率化</a:t>
            </a:r>
            <a:endParaRPr lang="en-US" altLang="ja-JP" sz="2800" b="1" i="0" dirty="0">
              <a:solidFill>
                <a:srgbClr val="262739"/>
              </a:solidFill>
              <a:effectLst/>
              <a:latin typeface="游ゴシック体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ja-JP" altLang="en-US" sz="2800" b="0" i="0" dirty="0">
              <a:solidFill>
                <a:srgbClr val="262739"/>
              </a:solidFill>
              <a:effectLst/>
              <a:latin typeface="游ゴシック体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ja-JP" altLang="en-US" sz="2800" b="1" i="0" dirty="0">
                <a:solidFill>
                  <a:srgbClr val="262739"/>
                </a:solidFill>
                <a:effectLst/>
                <a:latin typeface="游ゴシック体"/>
              </a:rPr>
              <a:t>必要なときに必要なだけ専門的な人的リソース確保</a:t>
            </a:r>
            <a:endParaRPr lang="en-US" altLang="ja-JP" sz="2800" b="1" i="0" dirty="0">
              <a:solidFill>
                <a:srgbClr val="262739"/>
              </a:solidFill>
              <a:effectLst/>
              <a:latin typeface="游ゴシック体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ja-JP" altLang="en-US" sz="2800" b="0" i="0" dirty="0">
              <a:solidFill>
                <a:srgbClr val="262739"/>
              </a:solidFill>
              <a:effectLst/>
              <a:latin typeface="游ゴシック体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ja-JP" altLang="en-US" sz="2800" b="1" i="0" dirty="0">
                <a:solidFill>
                  <a:srgbClr val="262739"/>
                </a:solidFill>
                <a:effectLst/>
                <a:latin typeface="游ゴシック体"/>
              </a:rPr>
              <a:t>製品設計期間の短縮</a:t>
            </a:r>
            <a:endParaRPr lang="en-US" altLang="ja-JP" sz="2800" b="1" i="0" dirty="0">
              <a:solidFill>
                <a:srgbClr val="262739"/>
              </a:solidFill>
              <a:effectLst/>
              <a:latin typeface="游ゴシック体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ja-JP" altLang="en-US" sz="2800" b="0" i="0" dirty="0">
              <a:solidFill>
                <a:srgbClr val="262739"/>
              </a:solidFill>
              <a:effectLst/>
              <a:latin typeface="游ゴシック体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ja-JP" altLang="en-US" sz="2800" b="1" i="0" dirty="0">
                <a:solidFill>
                  <a:srgbClr val="262739"/>
                </a:solidFill>
                <a:effectLst/>
                <a:latin typeface="游ゴシック体"/>
              </a:rPr>
              <a:t>上記効率化による設計費のコストダウン</a:t>
            </a:r>
            <a:endParaRPr lang="ja-JP" altLang="en-US" sz="2800" b="0" i="0" dirty="0">
              <a:solidFill>
                <a:srgbClr val="262739"/>
              </a:solidFill>
              <a:effectLst/>
              <a:latin typeface="游ゴシック体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3149048" cy="6865808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/>
          <a:srcRect l="34711" r="34711"/>
          <a:stretch/>
        </p:blipFill>
        <p:spPr>
          <a:xfrm>
            <a:off x="0" y="0"/>
            <a:ext cx="3149048" cy="6865808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4631008" y="1827391"/>
            <a:ext cx="2381634" cy="175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79"/>
              </a:lnSpc>
              <a:spcAft>
                <a:spcPts val="600"/>
              </a:spcAft>
              <a:buNone/>
            </a:pPr>
            <a:r>
              <a:rPr lang="en-US" sz="1700" b="1" dirty="0" err="1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プラン</a:t>
            </a:r>
            <a:r>
              <a:rPr 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①</a:t>
            </a:r>
            <a:r>
              <a:rPr lang="ja-JP" alt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　設計委託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4631008" y="2259717"/>
            <a:ext cx="2582592" cy="2740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貴社から設計業務委託としてご依頼をうけ、当方で一式を設計いたします。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【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対応業務例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】</a:t>
            </a: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・作図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・強度計算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・図書とりまとめ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・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Excel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等の作成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4345330" y="1570280"/>
            <a:ext cx="3228115" cy="3715726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</p:sp>
      <p:sp>
        <p:nvSpPr>
          <p:cNvPr id="7" name="Object 6"/>
          <p:cNvSpPr/>
          <p:nvPr/>
        </p:nvSpPr>
        <p:spPr>
          <a:xfrm>
            <a:off x="8598651" y="1827391"/>
            <a:ext cx="3103821" cy="43232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79"/>
              </a:lnSpc>
              <a:spcAft>
                <a:spcPts val="600"/>
              </a:spcAft>
              <a:buNone/>
            </a:pPr>
            <a:r>
              <a:rPr lang="en-US" sz="1700" b="1" dirty="0" err="1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プラン</a:t>
            </a:r>
            <a:r>
              <a:rPr 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②</a:t>
            </a:r>
            <a:r>
              <a:rPr lang="ja-JP" alt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　派遣ポジション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8598651" y="2238052"/>
            <a:ext cx="2185579" cy="2740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8294255" y="1570280"/>
            <a:ext cx="3228115" cy="3715726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</p:sp>
      <p:sp>
        <p:nvSpPr>
          <p:cNvPr id="13" name="Object 12"/>
          <p:cNvSpPr/>
          <p:nvPr/>
        </p:nvSpPr>
        <p:spPr>
          <a:xfrm>
            <a:off x="3424600" y="672974"/>
            <a:ext cx="2671400" cy="2218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741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サービス一覧</a:t>
            </a:r>
            <a:endParaRPr lang="en-US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457C0EB7-53B2-03FD-96D6-A91D7235998C}"/>
              </a:ext>
            </a:extLst>
          </p:cNvPr>
          <p:cNvSpPr/>
          <p:nvPr/>
        </p:nvSpPr>
        <p:spPr>
          <a:xfrm>
            <a:off x="8613072" y="2259717"/>
            <a:ext cx="2572164" cy="2740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ご要望がある業務で、貴社の社員様のようなポジションで業務をいたします。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【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対応業務例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】</a:t>
            </a: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・外注のとりまとめ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・客先との連絡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・成果物の確認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・作図、強度計算他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" pitchFamily="34" charset="-120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3149048" cy="6865808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/>
          <a:srcRect l="34711" r="34711"/>
          <a:stretch/>
        </p:blipFill>
        <p:spPr>
          <a:xfrm>
            <a:off x="0" y="0"/>
            <a:ext cx="3149048" cy="6865808"/>
          </a:xfrm>
          <a:prstGeom prst="rect">
            <a:avLst/>
          </a:prstGeom>
        </p:spPr>
      </p:pic>
      <p:sp>
        <p:nvSpPr>
          <p:cNvPr id="4" name="Object 3"/>
          <p:cNvSpPr/>
          <p:nvPr/>
        </p:nvSpPr>
        <p:spPr>
          <a:xfrm>
            <a:off x="3428548" y="1762736"/>
            <a:ext cx="2381634" cy="1752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79"/>
              </a:lnSpc>
              <a:spcAft>
                <a:spcPts val="600"/>
              </a:spcAft>
              <a:buNone/>
            </a:pPr>
            <a:r>
              <a:rPr lang="en-US" sz="1700" b="1" dirty="0" err="1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プラン</a:t>
            </a:r>
            <a:r>
              <a:rPr 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①</a:t>
            </a:r>
            <a:r>
              <a:rPr lang="ja-JP" alt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　時間単価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391958" y="2195062"/>
            <a:ext cx="2185579" cy="2740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勤務時間に応じてお支払いいただきます。</a:t>
            </a:r>
            <a:endParaRPr lang="en-US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契約時や各業務毎によりご相談可能で、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3,500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5,000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endParaRPr lang="en-US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で承っています。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3299886" y="1505625"/>
            <a:ext cx="2372276" cy="3715726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</p:sp>
      <p:sp>
        <p:nvSpPr>
          <p:cNvPr id="7" name="Object 6"/>
          <p:cNvSpPr/>
          <p:nvPr/>
        </p:nvSpPr>
        <p:spPr>
          <a:xfrm>
            <a:off x="6485052" y="1762736"/>
            <a:ext cx="2577857" cy="43232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79"/>
              </a:lnSpc>
              <a:spcAft>
                <a:spcPts val="600"/>
              </a:spcAft>
              <a:buNone/>
            </a:pPr>
            <a:r>
              <a:rPr lang="en-US" sz="1700" b="1" dirty="0" err="1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プラン</a:t>
            </a:r>
            <a:r>
              <a:rPr 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②</a:t>
            </a:r>
            <a:r>
              <a:rPr lang="ja-JP" alt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　成果報酬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Object 8"/>
          <p:cNvSpPr/>
          <p:nvPr/>
        </p:nvSpPr>
        <p:spPr>
          <a:xfrm>
            <a:off x="6180656" y="1505625"/>
            <a:ext cx="2681089" cy="3715726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</p:sp>
      <p:sp>
        <p:nvSpPr>
          <p:cNvPr id="13" name="Object 12"/>
          <p:cNvSpPr/>
          <p:nvPr/>
        </p:nvSpPr>
        <p:spPr>
          <a:xfrm>
            <a:off x="3149048" y="691985"/>
            <a:ext cx="2671400" cy="22187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2741"/>
              </a:lnSpc>
              <a:spcAft>
                <a:spcPts val="600"/>
              </a:spcAft>
              <a:buNone/>
            </a:pPr>
            <a:r>
              <a:rPr 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料金体系</a:t>
            </a:r>
            <a:endParaRPr lang="en-US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EAC16025-A4B8-4C74-16E9-4DED55EA1AC0}"/>
              </a:ext>
            </a:extLst>
          </p:cNvPr>
          <p:cNvSpPr/>
          <p:nvPr/>
        </p:nvSpPr>
        <p:spPr>
          <a:xfrm>
            <a:off x="6507177" y="2195062"/>
            <a:ext cx="2056968" cy="2740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貴社が受注した金額の一部を、業務量に応じて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％お支払いいただきます。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9F6AB46F-8657-0345-3D80-00011641210C}"/>
              </a:ext>
            </a:extLst>
          </p:cNvPr>
          <p:cNvSpPr/>
          <p:nvPr/>
        </p:nvSpPr>
        <p:spPr>
          <a:xfrm>
            <a:off x="9536615" y="1762736"/>
            <a:ext cx="2577857" cy="43232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79"/>
              </a:lnSpc>
              <a:spcAft>
                <a:spcPts val="600"/>
              </a:spcAft>
              <a:buNone/>
            </a:pPr>
            <a:r>
              <a:rPr lang="en-US" sz="1700" b="1" dirty="0" err="1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プラン</a:t>
            </a:r>
            <a:r>
              <a:rPr lang="ja-JP" altLang="en-US" sz="1700" b="1" dirty="0">
                <a:solidFill>
                  <a:srgbClr val="62A8B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③　個別対応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16DBD74C-40D4-D945-8EFF-1520E3DF5DA4}"/>
              </a:ext>
            </a:extLst>
          </p:cNvPr>
          <p:cNvSpPr/>
          <p:nvPr/>
        </p:nvSpPr>
        <p:spPr>
          <a:xfrm>
            <a:off x="9232219" y="1505625"/>
            <a:ext cx="2681089" cy="3715726"/>
          </a:xfrm>
          <a:prstGeom prst="rect">
            <a:avLst/>
          </a:prstGeom>
          <a:noFill/>
          <a:ln w="25400">
            <a:solidFill>
              <a:srgbClr val="62A8BB"/>
            </a:solidFill>
            <a:prstDash val="solid"/>
            <a:miter lim="800000"/>
          </a:ln>
        </p:spPr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87953FFC-FF7D-01DA-FD1F-AAC1F2032B59}"/>
              </a:ext>
            </a:extLst>
          </p:cNvPr>
          <p:cNvSpPr/>
          <p:nvPr/>
        </p:nvSpPr>
        <p:spPr>
          <a:xfrm>
            <a:off x="9558740" y="2195062"/>
            <a:ext cx="2056968" cy="2740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各案件に応じ、事前に見積もり対応をして、最終的に精算するという形態です。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r>
              <a:rPr lang="ja-JP" altLang="en-US" sz="1200" dirty="0">
                <a:solidFill>
                  <a:srgbClr val="5A5A4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（業務の中で追加がある場合、追加清算）</a:t>
            </a: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ts val="1680"/>
              </a:lnSpc>
              <a:spcAft>
                <a:spcPts val="600"/>
              </a:spcAft>
              <a:buNone/>
            </a:pPr>
            <a:endParaRPr lang="en-US" altLang="ja-JP" sz="1200" dirty="0">
              <a:solidFill>
                <a:srgbClr val="5A5A4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7477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95226" y="447563"/>
            <a:ext cx="11998500" cy="3151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64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ご契約の流れ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0A3B7453-148C-3163-C7F4-0D5EDF41B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1554162"/>
            <a:ext cx="10020300" cy="45624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95226" y="447563"/>
            <a:ext cx="11998500" cy="31519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64"/>
              </a:lnSpc>
              <a:spcAft>
                <a:spcPts val="600"/>
              </a:spcAft>
              <a:buNone/>
            </a:pPr>
            <a:r>
              <a:rPr lang="ja-JP" altLang="en-US" sz="3200" dirty="0">
                <a:solidFill>
                  <a:srgbClr val="2A29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" pitchFamily="34" charset="-120"/>
              </a:rPr>
              <a:t>よくあるご質問</a:t>
            </a:r>
            <a:endParaRPr 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3A353F0-2F98-B975-2CB4-5068AF3EF49F}"/>
              </a:ext>
            </a:extLst>
          </p:cNvPr>
          <p:cNvSpPr txBox="1"/>
          <p:nvPr/>
        </p:nvSpPr>
        <p:spPr>
          <a:xfrm>
            <a:off x="923637" y="1313542"/>
            <a:ext cx="97628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ja-JP" b="0" i="0" dirty="0">
                <a:solidFill>
                  <a:srgbClr val="262739"/>
                </a:solidFill>
                <a:effectLst/>
                <a:latin typeface="游ゴシック体"/>
              </a:rPr>
              <a:t>Q1</a:t>
            </a:r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　</a:t>
            </a:r>
            <a:r>
              <a:rPr lang="ja-JP" altLang="en-US" b="1" i="0" dirty="0">
                <a:solidFill>
                  <a:srgbClr val="060E6D"/>
                </a:solidFill>
                <a:effectLst/>
                <a:latin typeface="游ゴシック体"/>
              </a:rPr>
              <a:t>詳しい話は秘密保持契約（</a:t>
            </a:r>
            <a:r>
              <a:rPr lang="en-US" altLang="ja-JP" b="1" i="0" dirty="0">
                <a:solidFill>
                  <a:srgbClr val="060E6D"/>
                </a:solidFill>
                <a:effectLst/>
                <a:latin typeface="游ゴシック体"/>
              </a:rPr>
              <a:t>NDA</a:t>
            </a:r>
            <a:r>
              <a:rPr lang="ja-JP" altLang="en-US" b="1" i="0" dirty="0">
                <a:solidFill>
                  <a:srgbClr val="060E6D"/>
                </a:solidFill>
                <a:effectLst/>
                <a:latin typeface="游ゴシック体"/>
              </a:rPr>
              <a:t>）を結んでからでも大丈夫ですか？</a:t>
            </a:r>
            <a:endParaRPr lang="en-US" altLang="ja-JP" dirty="0">
              <a:solidFill>
                <a:srgbClr val="262739"/>
              </a:solidFill>
              <a:latin typeface="游ゴシック体"/>
            </a:endParaRPr>
          </a:p>
          <a:p>
            <a:pPr algn="l" fontAlgn="base"/>
            <a:r>
              <a:rPr lang="en-US" altLang="ja-JP" b="1" i="0" dirty="0">
                <a:solidFill>
                  <a:srgbClr val="262739"/>
                </a:solidFill>
                <a:effectLst/>
                <a:latin typeface="游ゴシック体"/>
              </a:rPr>
              <a:t>A1</a:t>
            </a:r>
            <a:r>
              <a:rPr lang="ja-JP" altLang="en-US" b="1" i="0" dirty="0">
                <a:solidFill>
                  <a:srgbClr val="262739"/>
                </a:solidFill>
                <a:effectLst/>
                <a:latin typeface="游ゴシック体"/>
              </a:rPr>
              <a:t>　</a:t>
            </a:r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はい、ご相談いただく前に</a:t>
            </a:r>
            <a:r>
              <a:rPr lang="en-US" altLang="ja-JP" b="0" i="0" dirty="0">
                <a:solidFill>
                  <a:srgbClr val="262739"/>
                </a:solidFill>
                <a:effectLst/>
                <a:latin typeface="游ゴシック体"/>
              </a:rPr>
              <a:t>NDA</a:t>
            </a:r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を締結させていただくことも可能です。</a:t>
            </a:r>
          </a:p>
          <a:p>
            <a:pPr algn="l" fontAlgn="base"/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お見積もり前のご相談の際には、ご相談内容がわかる資料・図面</a:t>
            </a:r>
            <a:r>
              <a:rPr lang="en-US" altLang="ja-JP" b="0" i="0" dirty="0">
                <a:solidFill>
                  <a:srgbClr val="262739"/>
                </a:solidFill>
                <a:effectLst/>
                <a:latin typeface="游ゴシック体"/>
              </a:rPr>
              <a:t>(</a:t>
            </a:r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紙、</a:t>
            </a:r>
            <a:r>
              <a:rPr lang="en-US" altLang="ja-JP" b="0" i="0" dirty="0">
                <a:solidFill>
                  <a:srgbClr val="262739"/>
                </a:solidFill>
                <a:effectLst/>
                <a:latin typeface="游ゴシック体"/>
              </a:rPr>
              <a:t>2D-CAD</a:t>
            </a:r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データ</a:t>
            </a:r>
            <a:r>
              <a:rPr lang="en-US" altLang="ja-JP" b="0" i="0" dirty="0">
                <a:solidFill>
                  <a:srgbClr val="262739"/>
                </a:solidFill>
                <a:effectLst/>
                <a:latin typeface="游ゴシック体"/>
              </a:rPr>
              <a:t>)</a:t>
            </a:r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・</a:t>
            </a:r>
            <a:r>
              <a:rPr lang="en-US" altLang="ja-JP" b="0" i="0" dirty="0">
                <a:solidFill>
                  <a:srgbClr val="262739"/>
                </a:solidFill>
                <a:effectLst/>
                <a:latin typeface="游ゴシック体"/>
              </a:rPr>
              <a:t>3D</a:t>
            </a:r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データなどのご提供をお願いしております。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4F0EB57-F8E7-F7A4-14D9-B2CDC4947D55}"/>
              </a:ext>
            </a:extLst>
          </p:cNvPr>
          <p:cNvSpPr txBox="1"/>
          <p:nvPr/>
        </p:nvSpPr>
        <p:spPr>
          <a:xfrm>
            <a:off x="923637" y="2912970"/>
            <a:ext cx="97628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ja-JP" b="0" i="0" dirty="0">
                <a:solidFill>
                  <a:srgbClr val="262739"/>
                </a:solidFill>
                <a:effectLst/>
                <a:latin typeface="游ゴシック体"/>
              </a:rPr>
              <a:t>Q2</a:t>
            </a:r>
            <a:r>
              <a:rPr lang="ja-JP" altLang="en-US" b="0" i="0" dirty="0">
                <a:solidFill>
                  <a:srgbClr val="262739"/>
                </a:solidFill>
                <a:effectLst/>
                <a:latin typeface="游ゴシック体"/>
              </a:rPr>
              <a:t>　</a:t>
            </a:r>
            <a:r>
              <a:rPr lang="en-US" altLang="ja-JP" b="1" i="0" dirty="0">
                <a:solidFill>
                  <a:srgbClr val="060E6D"/>
                </a:solidFill>
                <a:effectLst/>
                <a:latin typeface="游ゴシック体"/>
              </a:rPr>
              <a:t>CAD</a:t>
            </a:r>
            <a:r>
              <a:rPr lang="ja-JP" altLang="en-US" b="1" i="0" dirty="0">
                <a:solidFill>
                  <a:srgbClr val="060E6D"/>
                </a:solidFill>
                <a:effectLst/>
                <a:latin typeface="游ゴシック体"/>
              </a:rPr>
              <a:t>ソフトは何を使っていますか？</a:t>
            </a:r>
            <a:endParaRPr lang="en-US" altLang="ja-JP" b="1" i="0" dirty="0">
              <a:solidFill>
                <a:srgbClr val="060E6D"/>
              </a:solidFill>
              <a:effectLst/>
              <a:latin typeface="游ゴシック体"/>
            </a:endParaRPr>
          </a:p>
          <a:p>
            <a:pPr fontAlgn="base"/>
            <a:r>
              <a:rPr lang="en-US" altLang="ja-JP" b="1" i="0" dirty="0">
                <a:solidFill>
                  <a:srgbClr val="262739"/>
                </a:solidFill>
                <a:effectLst/>
                <a:latin typeface="游ゴシック体"/>
              </a:rPr>
              <a:t>A2</a:t>
            </a:r>
            <a:r>
              <a:rPr lang="ja-JP" altLang="en-US" b="1" i="0" dirty="0">
                <a:solidFill>
                  <a:srgbClr val="262739"/>
                </a:solidFill>
                <a:effectLst/>
                <a:latin typeface="游ゴシック体"/>
              </a:rPr>
              <a:t>　</a:t>
            </a:r>
            <a:r>
              <a:rPr lang="ja-JP" altLang="en-US" dirty="0">
                <a:solidFill>
                  <a:srgbClr val="262739"/>
                </a:solidFill>
                <a:latin typeface="游ゴシック体"/>
              </a:rPr>
              <a:t>基本的に</a:t>
            </a:r>
            <a:r>
              <a:rPr lang="en-US" altLang="ja-JP" dirty="0">
                <a:solidFill>
                  <a:srgbClr val="262739"/>
                </a:solidFill>
                <a:latin typeface="游ゴシック体"/>
              </a:rPr>
              <a:t>AUTOCAD</a:t>
            </a:r>
            <a:r>
              <a:rPr lang="ja-JP" altLang="en-US" dirty="0">
                <a:solidFill>
                  <a:srgbClr val="262739"/>
                </a:solidFill>
                <a:latin typeface="游ゴシック体"/>
              </a:rPr>
              <a:t>を使用しています。</a:t>
            </a:r>
            <a:endParaRPr lang="en-US" altLang="ja-JP" dirty="0">
              <a:solidFill>
                <a:srgbClr val="262739"/>
              </a:solidFill>
              <a:latin typeface="游ゴシック体"/>
            </a:endParaRPr>
          </a:p>
          <a:p>
            <a:pPr fontAlgn="base"/>
            <a:r>
              <a:rPr lang="ja-JP" altLang="en-US" b="1" i="0" dirty="0">
                <a:solidFill>
                  <a:srgbClr val="262739"/>
                </a:solidFill>
                <a:effectLst/>
                <a:latin typeface="游ゴシック体"/>
              </a:rPr>
              <a:t>　　必要に応じて、貴社指定のソフトを使用いたします。その際のライセンス費用などはべっとご相談ください。</a:t>
            </a:r>
            <a:endParaRPr lang="ja-JP" altLang="en-US" b="1" i="0" dirty="0">
              <a:solidFill>
                <a:srgbClr val="060E6D"/>
              </a:solidFill>
              <a:effectLst/>
              <a:latin typeface="游ゴシック体"/>
            </a:endParaRPr>
          </a:p>
        </p:txBody>
      </p:sp>
    </p:spTree>
    <p:extLst>
      <p:ext uri="{BB962C8B-B14F-4D97-AF65-F5344CB8AC3E}">
        <p14:creationId xmlns:p14="http://schemas.microsoft.com/office/powerpoint/2010/main" val="2505043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2102</TotalTime>
  <Words>754</Words>
  <Application>Microsoft Office PowerPoint</Application>
  <PresentationFormat>ワイド画面</PresentationFormat>
  <Paragraphs>105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メイリオ</vt:lpstr>
      <vt:lpstr>游ゴシック体</vt:lpstr>
      <vt:lpstr>游ゴシック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OKABE Yousuke</cp:lastModifiedBy>
  <cp:revision>17</cp:revision>
  <dcterms:created xsi:type="dcterms:W3CDTF">2022-03-17T02:24:10Z</dcterms:created>
  <dcterms:modified xsi:type="dcterms:W3CDTF">2022-05-10T14:14:59Z</dcterms:modified>
</cp:coreProperties>
</file>