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omments/modernComment_455_BA32951E.xml" ContentType="application/vnd.ms-powerpoint.comments+xml"/>
  <Override PartName="/ppt/comments/modernComment_411_855C894D.xml" ContentType="application/vnd.ms-powerpoint.comments+xml"/>
  <Override PartName="/ppt/comments/modernComment_43A_D1339F37.xml" ContentType="application/vnd.ms-powerpoint.comment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omments/modernComment_432_95C28B8.xml" ContentType="application/vnd.ms-powerpoint.comment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omments/modernComment_3DA_C2F03C.xml" ContentType="application/vnd.ms-powerpoint.comment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notesSlides/notesSlide5.xml" ContentType="application/vnd.openxmlformats-officedocument.presentationml.notesSlide+xml"/>
  <Override PartName="/ppt/comments/modernComment_430_C7D649E1.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41F_3A1DE67E.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comments/modernComment_3E0_D3081EB5.xml" ContentType="application/vnd.ms-powerpoint.comments+xml"/>
  <Override PartName="/ppt/notesSlides/notesSlide18.xml" ContentType="application/vnd.openxmlformats-officedocument.presentationml.notesSlide+xml"/>
  <Override PartName="/ppt/comments/modernComment_3E6_DBE2118E.xml" ContentType="application/vnd.ms-powerpoint.comments+xml"/>
  <Override PartName="/ppt/tags/tag26.xml" ContentType="application/vnd.openxmlformats-officedocument.presentationml.tags+xml"/>
  <Override PartName="/ppt/comments/modernComment_419_467F4331.xml" ContentType="application/vnd.ms-powerpoint.comments+xml"/>
  <Override PartName="/ppt/comments/modernComment_421_E16B27CD.xml" ContentType="application/vnd.ms-powerpoint.comments+xml"/>
  <Override PartName="/ppt/tags/tag27.xml" ContentType="application/vnd.openxmlformats-officedocument.presentationml.tags+xml"/>
  <Override PartName="/ppt/tags/tag28.xml" ContentType="application/vnd.openxmlformats-officedocument.presentationml.tags+xml"/>
  <Override PartName="/ppt/comments/modernComment_3E4_6C188C2A.xml" ContentType="application/vnd.ms-powerpoint.comments+xml"/>
  <Override PartName="/ppt/tags/tag29.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1081" r:id="rId2"/>
    <p:sldId id="1109" r:id="rId3"/>
    <p:sldId id="1041" r:id="rId4"/>
    <p:sldId id="1082" r:id="rId5"/>
    <p:sldId id="1061" r:id="rId6"/>
    <p:sldId id="1124" r:id="rId7"/>
    <p:sldId id="1113" r:id="rId8"/>
    <p:sldId id="1115" r:id="rId9"/>
    <p:sldId id="1106" r:id="rId10"/>
    <p:sldId id="1117" r:id="rId11"/>
    <p:sldId id="1074" r:id="rId12"/>
    <p:sldId id="1118" r:id="rId13"/>
    <p:sldId id="969" r:id="rId14"/>
    <p:sldId id="1019" r:id="rId15"/>
    <p:sldId id="1033" r:id="rId16"/>
    <p:sldId id="990" r:id="rId17"/>
    <p:sldId id="987" r:id="rId18"/>
    <p:sldId id="986" r:id="rId19"/>
    <p:sldId id="1085" r:id="rId20"/>
    <p:sldId id="1123" r:id="rId21"/>
    <p:sldId id="1058" r:id="rId22"/>
    <p:sldId id="1064" r:id="rId23"/>
    <p:sldId id="1065" r:id="rId24"/>
    <p:sldId id="1066" r:id="rId25"/>
    <p:sldId id="1067" r:id="rId26"/>
    <p:sldId id="1068" r:id="rId27"/>
    <p:sldId id="1069" r:id="rId28"/>
    <p:sldId id="1070" r:id="rId29"/>
    <p:sldId id="1071" r:id="rId30"/>
    <p:sldId id="1072" r:id="rId31"/>
    <p:sldId id="972" r:id="rId32"/>
    <p:sldId id="1036" r:id="rId33"/>
    <p:sldId id="1044" r:id="rId34"/>
    <p:sldId id="1045" r:id="rId35"/>
    <p:sldId id="976" r:id="rId36"/>
    <p:sldId id="1054" r:id="rId37"/>
    <p:sldId id="1046" r:id="rId38"/>
    <p:sldId id="1055" r:id="rId39"/>
    <p:sldId id="1080" r:id="rId40"/>
    <p:sldId id="1060" r:id="rId41"/>
    <p:sldId id="1094" r:id="rId42"/>
    <p:sldId id="1095" r:id="rId43"/>
    <p:sldId id="1103" r:id="rId44"/>
    <p:sldId id="1007" r:id="rId45"/>
    <p:sldId id="1116" r:id="rId46"/>
    <p:sldId id="1016" r:id="rId47"/>
    <p:sldId id="1125" r:id="rId48"/>
    <p:sldId id="1126" r:id="rId49"/>
    <p:sldId id="1011" r:id="rId50"/>
    <p:sldId id="992" r:id="rId51"/>
    <p:sldId id="287" r:id="rId52"/>
    <p:sldId id="998" r:id="rId53"/>
    <p:sldId id="1079" r:id="rId54"/>
    <p:sldId id="1049" r:id="rId55"/>
    <p:sldId id="1057" r:id="rId56"/>
    <p:sldId id="1053" r:id="rId57"/>
    <p:sldId id="995" r:id="rId58"/>
    <p:sldId id="988" r:id="rId59"/>
    <p:sldId id="989" r:id="rId60"/>
    <p:sldId id="996" r:id="rId61"/>
    <p:sldId id="1039" r:id="rId62"/>
    <p:sldId id="1112" r:id="rId63"/>
    <p:sldId id="1062" r:id="rId64"/>
  </p:sldIdLst>
  <p:sldSz cx="9144000" cy="6858000" type="screen4x3"/>
  <p:notesSz cx="6858000" cy="9144000"/>
  <p:custDataLst>
    <p:tags r:id="rId6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3A34E03-D978-48A8-BE79-17744E7B76E0}">
          <p14:sldIdLst>
            <p14:sldId id="1081"/>
            <p14:sldId id="1109"/>
            <p14:sldId id="1041"/>
            <p14:sldId id="1082"/>
          </p14:sldIdLst>
        </p14:section>
        <p14:section name="環境分析と決断" id="{2EEE6DC6-6D46-4632-A245-EB0EC48BF0E7}">
          <p14:sldIdLst>
            <p14:sldId id="1061"/>
            <p14:sldId id="1124"/>
            <p14:sldId id="1113"/>
            <p14:sldId id="1115"/>
            <p14:sldId id="1106"/>
            <p14:sldId id="1117"/>
            <p14:sldId id="1074"/>
            <p14:sldId id="1118"/>
            <p14:sldId id="969"/>
            <p14:sldId id="1019"/>
            <p14:sldId id="1033"/>
            <p14:sldId id="990"/>
            <p14:sldId id="987"/>
            <p14:sldId id="986"/>
            <p14:sldId id="1085"/>
            <p14:sldId id="1123"/>
          </p14:sldIdLst>
        </p14:section>
        <p14:section name="事業戦略" id="{028AC861-02C6-463D-B0AE-36CF93A943FD}">
          <p14:sldIdLst>
            <p14:sldId id="1058"/>
          </p14:sldIdLst>
        </p14:section>
        <p14:section name="戦略①輸送改善ver2" id="{73C1E220-E021-41D0-94FC-A9AE82692BE0}">
          <p14:sldIdLst>
            <p14:sldId id="1064"/>
            <p14:sldId id="1065"/>
            <p14:sldId id="1066"/>
            <p14:sldId id="1067"/>
            <p14:sldId id="1068"/>
            <p14:sldId id="1069"/>
            <p14:sldId id="1070"/>
            <p14:sldId id="1071"/>
            <p14:sldId id="1072"/>
          </p14:sldIdLst>
        </p14:section>
        <p14:section name="戦略②ロジスティクス事業" id="{D390CDE8-E155-40A9-8544-F28DC6C86F42}">
          <p14:sldIdLst>
            <p14:sldId id="972"/>
            <p14:sldId id="1036"/>
            <p14:sldId id="1044"/>
            <p14:sldId id="1045"/>
            <p14:sldId id="976"/>
            <p14:sldId id="1054"/>
            <p14:sldId id="1046"/>
            <p14:sldId id="1055"/>
          </p14:sldIdLst>
        </p14:section>
        <p14:section name="事業戦略まとめ" id="{A31D8000-5026-4EE6-8CAF-FD514EA83BB5}">
          <p14:sldIdLst>
            <p14:sldId id="1080"/>
          </p14:sldIdLst>
        </p14:section>
        <p14:section name="組織戦略" id="{F182190B-EF19-4006-8F17-7FEECE2DD35E}">
          <p14:sldIdLst>
            <p14:sldId id="1060"/>
          </p14:sldIdLst>
        </p14:section>
        <p14:section name="DX戦略" id="{7D7B2312-5A59-47BE-8DD2-BE43DA67D83A}">
          <p14:sldIdLst>
            <p14:sldId id="1094"/>
            <p14:sldId id="1095"/>
            <p14:sldId id="1103"/>
            <p14:sldId id="1007"/>
            <p14:sldId id="1116"/>
          </p14:sldIdLst>
        </p14:section>
        <p14:section name="執行体制" id="{321F170D-6AB6-4961-8B8D-C1B04E920DA6}">
          <p14:sldIdLst>
            <p14:sldId id="1016"/>
            <p14:sldId id="1125"/>
            <p14:sldId id="1126"/>
            <p14:sldId id="1011"/>
          </p14:sldIdLst>
        </p14:section>
        <p14:section name="ガバナンスとExit戦略" id="{44D31624-3A8F-48D1-8CC2-A0451B616E2D}">
          <p14:sldIdLst>
            <p14:sldId id="992"/>
            <p14:sldId id="287"/>
            <p14:sldId id="998"/>
            <p14:sldId id="1079"/>
            <p14:sldId id="1049"/>
            <p14:sldId id="1057"/>
            <p14:sldId id="1053"/>
            <p14:sldId id="995"/>
            <p14:sldId id="988"/>
            <p14:sldId id="989"/>
            <p14:sldId id="996"/>
          </p14:sldIdLst>
        </p14:section>
        <p14:section name="まとめ" id="{2208169D-9EE4-44C5-9631-C6AF60B22750}">
          <p14:sldIdLst>
            <p14:sldId id="1039"/>
            <p14:sldId id="1112"/>
            <p14:sldId id="1062"/>
          </p14:sldIdLst>
        </p14:section>
        <p14:section name="Appendix" id="{42C12C77-FA53-4E44-9B4C-7B429FF990E9}">
          <p14:sldIdLst/>
        </p14:section>
        <p14:section name="appendix 戦略①輸送改善" id="{31E0E898-6DA5-4EE6-903F-537843066F7C}">
          <p14:sldIdLst/>
        </p14:section>
        <p14:section name="本選用ロジappendix" id="{92423219-B887-434F-AFDE-0500A2938A51}">
          <p14:sldIdLst/>
        </p14:section>
        <p14:section name="予選資料" id="{77AA907B-899E-4177-8FA2-FEF2D61E128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7FED5F-1C68-D0AB-E2B7-C08B46383440}" name="ゲスト ユーザー" initials="ゲユ" userId="ゲスト ユーザー" providerId="Windows Live"/>
  <p188:author id="{29001BEF-290F-9486-2140-A0EF0DAAF2D4}" name="佐藤 啓子" initials="佐啓" userId="093cc02b67a345f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A6CAEC"/>
    <a:srgbClr val="F5D160"/>
    <a:srgbClr val="EFB21F"/>
    <a:srgbClr val="C6D8BF"/>
    <a:srgbClr val="F5EACA"/>
    <a:srgbClr val="BFD1B8"/>
    <a:srgbClr val="B5C9D2"/>
    <a:srgbClr val="FFFFFF"/>
    <a:srgbClr val="F8F9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539FFF-F2C0-C5E7-3F2F-A45F24EB782F}" v="411" dt="2025-11-17T16:16:38.605"/>
    <p1510:client id="{3C447117-F29D-468C-2AB9-9CDBE1367C08}" v="94" dt="2025-11-18T00:15:03.370"/>
    <p1510:client id="{4BB8352C-9137-AD8C-493B-E1873C1EB6F5}" v="124" dt="2025-11-17T05:32:24.603"/>
    <p1510:client id="{5DFEA585-7473-E005-3B36-EAE1B6D0B67F}" v="772" dt="2025-11-17T07:00:16.413"/>
    <p1510:client id="{5E62120E-4ECB-0F52-2DE7-7E3256ED9BEE}" v="275" dt="2025-11-18T00:00:50.480"/>
    <p1510:client id="{72711647-1022-BB8A-1B8B-92858C7EDEF2}" v="296" dt="2025-11-17T10:02:56.972"/>
    <p1510:client id="{7A98CAB7-B24D-0E70-EEAD-2F5744734623}" v="1423" dt="2025-11-17T10:25:31.216"/>
    <p1510:client id="{7C7B8DF9-DFF8-E53C-BB07-A138463058E7}" v="452" dt="2025-11-17T16:45:15.082"/>
    <p1510:client id="{8658DB47-AE4B-487F-6F58-FE57D6F2CAE9}" v="1225" dt="2025-11-17T13:05:29.933"/>
    <p1510:client id="{8E876218-1261-9774-7DDC-A857BBC0B533}" v="139" dt="2025-11-17T11:41:08.511"/>
    <p1510:client id="{A6C33291-8D87-4140-2068-64341B05B2A0}" v="130" dt="2025-11-17T16:22:43.479"/>
    <p1510:client id="{B07A6C53-4316-4B6D-B4D3-134D0B8A9920}" v="4141" dt="2025-11-18T03:36:40.480"/>
    <p1510:client id="{C63A8C4E-61DB-DD0F-3AFF-32C878B99234}" v="52" dt="2025-11-18T02:48:33.175"/>
    <p1510:client id="{E48D6B2C-7AF0-470E-ED56-E0989E750639}" v="238" dt="2025-11-17T15:36:53.73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13"/>
    <p:restoredTop sz="94611"/>
  </p:normalViewPr>
  <p:slideViewPr>
    <p:cSldViewPr snapToGrid="0">
      <p:cViewPr varScale="1">
        <p:scale>
          <a:sx n="150" d="100"/>
          <a:sy n="150" d="100"/>
        </p:scale>
        <p:origin x="1504"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w="19050"/>
          </c:spPr>
          <c:dPt>
            <c:idx val="0"/>
            <c:bubble3D val="0"/>
            <c:spPr>
              <a:solidFill>
                <a:srgbClr val="002060"/>
              </a:solidFill>
              <a:ln w="19050">
                <a:solidFill>
                  <a:schemeClr val="lt1"/>
                </a:solidFill>
              </a:ln>
              <a:effectLst/>
            </c:spPr>
            <c:extLst>
              <c:ext xmlns:c16="http://schemas.microsoft.com/office/drawing/2014/chart" uri="{C3380CC4-5D6E-409C-BE32-E72D297353CC}">
                <c16:uniqueId val="{00000001-B318-EA45-AEC1-8BFF381A2AEA}"/>
              </c:ext>
            </c:extLst>
          </c:dPt>
          <c:dPt>
            <c:idx val="1"/>
            <c:bubble3D val="0"/>
            <c:spPr>
              <a:solidFill>
                <a:srgbClr val="F0B01B"/>
              </a:solidFill>
              <a:ln w="19050">
                <a:solidFill>
                  <a:schemeClr val="lt1"/>
                </a:solidFill>
              </a:ln>
              <a:effectLst/>
            </c:spPr>
            <c:extLst>
              <c:ext xmlns:c16="http://schemas.microsoft.com/office/drawing/2014/chart" uri="{C3380CC4-5D6E-409C-BE32-E72D297353CC}">
                <c16:uniqueId val="{00000002-B318-EA45-AEC1-8BFF381A2AEA}"/>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3-B318-EA45-AEC1-8BFF381A2AEA}"/>
              </c:ext>
            </c:extLst>
          </c:dPt>
          <c:cat>
            <c:strRef>
              <c:f>Sheet1!$A$2:$A$4</c:f>
              <c:strCache>
                <c:ptCount val="3"/>
                <c:pt idx="0">
                  <c:v>トラック</c:v>
                </c:pt>
                <c:pt idx="1">
                  <c:v>鉄道</c:v>
                </c:pt>
                <c:pt idx="2">
                  <c:v>フェリー</c:v>
                </c:pt>
              </c:strCache>
            </c:strRef>
          </c:cat>
          <c:val>
            <c:numRef>
              <c:f>Sheet1!$B$2:$B$4</c:f>
              <c:numCache>
                <c:formatCode>General</c:formatCode>
                <c:ptCount val="3"/>
                <c:pt idx="0">
                  <c:v>8.1</c:v>
                </c:pt>
                <c:pt idx="1">
                  <c:v>1.2</c:v>
                </c:pt>
                <c:pt idx="2">
                  <c:v>0.7</c:v>
                </c:pt>
              </c:numCache>
            </c:numRef>
          </c:val>
          <c:extLst>
            <c:ext xmlns:c16="http://schemas.microsoft.com/office/drawing/2014/chart" uri="{C3380CC4-5D6E-409C-BE32-E72D297353CC}">
              <c16:uniqueId val="{00000000-B318-EA45-AEC1-8BFF381A2AEA}"/>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売上高</c:v>
                </c:pt>
              </c:strCache>
            </c:strRef>
          </c:tx>
          <c:spPr>
            <a:ln w="19050"/>
          </c:spPr>
          <c:dPt>
            <c:idx val="0"/>
            <c:bubble3D val="0"/>
            <c:spPr>
              <a:solidFill>
                <a:srgbClr val="002060"/>
              </a:solidFill>
              <a:ln w="19050">
                <a:solidFill>
                  <a:schemeClr val="lt1"/>
                </a:solidFill>
              </a:ln>
              <a:effectLst/>
            </c:spPr>
            <c:extLst>
              <c:ext xmlns:c16="http://schemas.microsoft.com/office/drawing/2014/chart" uri="{C3380CC4-5D6E-409C-BE32-E72D297353CC}">
                <c16:uniqueId val="{00000001-7380-0B4B-BB98-07AB90365149}"/>
              </c:ext>
            </c:extLst>
          </c:dPt>
          <c:dPt>
            <c:idx val="1"/>
            <c:bubble3D val="0"/>
            <c:spPr>
              <a:solidFill>
                <a:srgbClr val="F0B01B"/>
              </a:solidFill>
              <a:ln w="19050">
                <a:solidFill>
                  <a:schemeClr val="lt1"/>
                </a:solidFill>
              </a:ln>
              <a:effectLst/>
            </c:spPr>
            <c:extLst>
              <c:ext xmlns:c16="http://schemas.microsoft.com/office/drawing/2014/chart" uri="{C3380CC4-5D6E-409C-BE32-E72D297353CC}">
                <c16:uniqueId val="{00000003-7380-0B4B-BB98-07AB90365149}"/>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7380-0B4B-BB98-07AB90365149}"/>
              </c:ext>
            </c:extLst>
          </c:dPt>
          <c:cat>
            <c:strRef>
              <c:f>Sheet1!$A$2:$A$4</c:f>
              <c:strCache>
                <c:ptCount val="3"/>
                <c:pt idx="0">
                  <c:v>トラック</c:v>
                </c:pt>
                <c:pt idx="1">
                  <c:v>鉄道</c:v>
                </c:pt>
                <c:pt idx="2">
                  <c:v>フェリー</c:v>
                </c:pt>
              </c:strCache>
            </c:strRef>
          </c:cat>
          <c:val>
            <c:numRef>
              <c:f>Sheet1!$B$2:$B$4</c:f>
              <c:numCache>
                <c:formatCode>General</c:formatCode>
                <c:ptCount val="3"/>
                <c:pt idx="0">
                  <c:v>6.5</c:v>
                </c:pt>
                <c:pt idx="1">
                  <c:v>2</c:v>
                </c:pt>
                <c:pt idx="2">
                  <c:v>1.5</c:v>
                </c:pt>
              </c:numCache>
            </c:numRef>
          </c:val>
          <c:extLst>
            <c:ext xmlns:c16="http://schemas.microsoft.com/office/drawing/2014/chart" uri="{C3380CC4-5D6E-409C-BE32-E72D297353CC}">
              <c16:uniqueId val="{00000006-7380-0B4B-BB98-07AB90365149}"/>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3DA_C2F03C.xml><?xml version="1.0" encoding="utf-8"?>
<p188:cmLst xmlns:a="http://schemas.openxmlformats.org/drawingml/2006/main" xmlns:r="http://schemas.openxmlformats.org/officeDocument/2006/relationships" xmlns:p188="http://schemas.microsoft.com/office/powerpoint/2018/8/main">
  <p188:cm id="{111F9D56-C357-4304-A8A0-E70FC2CD5E0E}" authorId="{267FED5F-1C68-D0AB-E2B7-C08B46383440}" created="2025-11-17T12:13:01.973">
    <pc:sldMkLst xmlns:pc="http://schemas.microsoft.com/office/powerpoint/2013/main/command">
      <pc:docMk/>
      <pc:sldMk cId="12775484" sldId="986"/>
    </pc:sldMkLst>
    <p188:txBody>
      <a:bodyPr/>
      <a:lstStyle/>
      <a:p>
        <a:r>
          <a:rPr lang="ja-JP" altLang="en-US"/>
          <a:t>これは数字変更？</a:t>
        </a:r>
      </a:p>
    </p188:txBody>
  </p188:cm>
</p188:cmLst>
</file>

<file path=ppt/comments/modernComment_3E0_D3081EB5.xml><?xml version="1.0" encoding="utf-8"?>
<p188:cmLst xmlns:a="http://schemas.openxmlformats.org/drawingml/2006/main" xmlns:r="http://schemas.openxmlformats.org/officeDocument/2006/relationships" xmlns:p188="http://schemas.microsoft.com/office/powerpoint/2018/8/main">
  <p188:cm id="{B6E40EAC-C3F8-41E0-8730-F9ACE6778E12}" authorId="{267FED5F-1C68-D0AB-E2B7-C08B46383440}" created="2025-11-14T10:26:27.920">
    <ac:deMkLst xmlns:ac="http://schemas.microsoft.com/office/drawing/2013/main/command">
      <pc:docMk xmlns:pc="http://schemas.microsoft.com/office/powerpoint/2013/main/command"/>
      <pc:sldMk xmlns:pc="http://schemas.microsoft.com/office/powerpoint/2013/main/command" cId="3540524725" sldId="992"/>
      <ac:spMk id="13" creationId="{1040952B-4BE2-BAD1-F152-EF491022EAE2}"/>
    </ac:deMkLst>
    <p188:txBody>
      <a:bodyPr/>
      <a:lstStyle/>
      <a:p>
        <a:r>
          <a:rPr lang="ja-JP" altLang="en-US"/>
          <a:t>あれ？成長戦略とあってる？</a:t>
        </a:r>
      </a:p>
    </p188:txBody>
  </p188:cm>
</p188:cmLst>
</file>

<file path=ppt/comments/modernComment_3E4_6C188C2A.xml><?xml version="1.0" encoding="utf-8"?>
<p188:cmLst xmlns:a="http://schemas.openxmlformats.org/drawingml/2006/main" xmlns:r="http://schemas.openxmlformats.org/officeDocument/2006/relationships" xmlns:p188="http://schemas.microsoft.com/office/powerpoint/2018/8/main">
  <p188:cm id="{51CEEF72-A59E-4090-8125-0ED54AD6C8E8}" authorId="{267FED5F-1C68-D0AB-E2B7-C08B46383440}" created="2025-11-14T03:39:16.077">
    <pc:sldMkLst xmlns:pc="http://schemas.microsoft.com/office/powerpoint/2013/main/command">
      <pc:docMk/>
      <pc:sldMk cId="1813548074" sldId="996"/>
    </pc:sldMkLst>
    <p188:txBody>
      <a:bodyPr/>
      <a:lstStyle/>
      <a:p>
        <a:r>
          <a:rPr lang="ja-JP" altLang="en-US"/>
          <a:t>グラフの数字の位置直したい
ジェンスパ依頼</a:t>
        </a:r>
      </a:p>
    </p188:txBody>
  </p188:cm>
</p188:cmLst>
</file>

<file path=ppt/comments/modernComment_3E6_DBE2118E.xml><?xml version="1.0" encoding="utf-8"?>
<p188:cmLst xmlns:a="http://schemas.openxmlformats.org/drawingml/2006/main" xmlns:r="http://schemas.openxmlformats.org/officeDocument/2006/relationships" xmlns:p188="http://schemas.microsoft.com/office/powerpoint/2018/8/main">
  <p188:cm id="{EC41AAD6-6923-4FEB-8C47-3B5EFAA7796B}" authorId="{267FED5F-1C68-D0AB-E2B7-C08B46383440}" created="2025-11-14T10:31:15.802">
    <ac:deMkLst xmlns:ac="http://schemas.microsoft.com/office/drawing/2013/main/command">
      <pc:docMk xmlns:pc="http://schemas.microsoft.com/office/powerpoint/2013/main/command"/>
      <pc:sldMk xmlns:pc="http://schemas.microsoft.com/office/powerpoint/2013/main/command" cId="3689025934" sldId="998"/>
      <ac:grpSpMk id="29" creationId="{556FAB38-25BE-AFF0-0FF0-8119A3DA57FD}"/>
    </ac:deMkLst>
    <p188:txBody>
      <a:bodyPr/>
      <a:lstStyle/>
      <a:p>
        <a:r>
          <a:rPr lang="ja-JP" altLang="en-US"/>
          <a:t>取締役会の構成は図がいいなー
予選の資料みたいな感じ</a:t>
        </a:r>
      </a:p>
    </p188:txBody>
  </p188:cm>
</p188:cmLst>
</file>

<file path=ppt/comments/modernComment_411_855C894D.xml><?xml version="1.0" encoding="utf-8"?>
<p188:cmLst xmlns:a="http://schemas.openxmlformats.org/drawingml/2006/main" xmlns:r="http://schemas.openxmlformats.org/officeDocument/2006/relationships" xmlns:p188="http://schemas.microsoft.com/office/powerpoint/2018/8/main">
  <p188:cm id="{F2DE834B-CCFB-48ED-8FD9-A6C9E30898C4}" authorId="{267FED5F-1C68-D0AB-E2B7-C08B46383440}" created="2025-11-17T07:43:16.177">
    <pc:sldMkLst xmlns:pc="http://schemas.microsoft.com/office/powerpoint/2013/main/command">
      <pc:docMk/>
      <pc:sldMk cId="2237434189" sldId="1041"/>
    </pc:sldMkLst>
    <p188:txBody>
      <a:bodyPr/>
      <a:lstStyle/>
      <a:p>
        <a:r>
          <a:rPr lang="ja-JP" altLang="en-US"/>
          <a:t>文書はいらないかにゃ</a:t>
        </a:r>
      </a:p>
    </p188:txBody>
  </p188:cm>
</p188:cmLst>
</file>

<file path=ppt/comments/modernComment_419_467F4331.xml><?xml version="1.0" encoding="utf-8"?>
<p188:cmLst xmlns:a="http://schemas.openxmlformats.org/drawingml/2006/main" xmlns:r="http://schemas.openxmlformats.org/officeDocument/2006/relationships" xmlns:p188="http://schemas.microsoft.com/office/powerpoint/2018/8/main">
  <p188:cm id="{6595AD7A-088A-4904-91CF-D3CD836E40FE}" authorId="{267FED5F-1C68-D0AB-E2B7-C08B46383440}" created="2025-11-14T10:17:27.930">
    <pc:sldMkLst xmlns:pc="http://schemas.microsoft.com/office/powerpoint/2013/main/command">
      <pc:docMk/>
      <pc:sldMk cId="1182745393" sldId="1049"/>
    </pc:sldMkLst>
    <p188:replyLst>
      <p188:reply id="{B70C808A-41C2-4F76-B775-F1E7BFE99172}" authorId="{267FED5F-1C68-D0AB-E2B7-C08B46383440}" created="2025-11-14T10:17:47.414">
        <p188:txBody>
          <a:bodyPr/>
          <a:lstStyle/>
          <a:p>
            <a:r>
              <a:rPr lang="ja-JP" altLang="en-US"/>
              <a:t>つか英語多いし見にくいから予選の資料を分解して掲載でもいいか</a:t>
            </a:r>
          </a:p>
        </p188:txBody>
      </p188:reply>
    </p188:replyLst>
    <p188:txBody>
      <a:bodyPr/>
      <a:lstStyle/>
      <a:p>
        <a:r>
          <a:rPr lang="ja-JP" altLang="en-US"/>
          <a:t>キーメッセージ相談</a:t>
        </a:r>
      </a:p>
    </p188:txBody>
  </p188:cm>
</p188:cmLst>
</file>

<file path=ppt/comments/modernComment_41F_3A1DE67E.xml><?xml version="1.0" encoding="utf-8"?>
<p188:cmLst xmlns:a="http://schemas.openxmlformats.org/drawingml/2006/main" xmlns:r="http://schemas.openxmlformats.org/officeDocument/2006/relationships" xmlns:p188="http://schemas.microsoft.com/office/powerpoint/2018/8/main">
  <p188:cm id="{2BA1517D-43D6-4BB2-A44B-3B33A55E3713}" authorId="{29001BEF-290F-9486-2140-A0EF0DAAF2D4}" created="2025-11-16T09:36:46.831">
    <pc:sldMkLst xmlns:pc="http://schemas.microsoft.com/office/powerpoint/2013/main/command">
      <pc:docMk/>
      <pc:sldMk cId="975038078" sldId="1055"/>
    </pc:sldMkLst>
    <p188:txBody>
      <a:bodyPr/>
      <a:lstStyle/>
      <a:p>
        <a:r>
          <a:rPr lang="ja-JP" altLang="en-US"/>
          <a:t>数字を財務とあわせる？</a:t>
        </a:r>
      </a:p>
    </p188:txBody>
  </p188:cm>
</p188:cmLst>
</file>

<file path=ppt/comments/modernComment_421_E16B27CD.xml><?xml version="1.0" encoding="utf-8"?>
<p188:cmLst xmlns:a="http://schemas.openxmlformats.org/drawingml/2006/main" xmlns:r="http://schemas.openxmlformats.org/officeDocument/2006/relationships" xmlns:p188="http://schemas.microsoft.com/office/powerpoint/2018/8/main">
  <p188:cm id="{8C5EF49E-230B-457F-B3B6-2703C6D347C4}" authorId="{267FED5F-1C68-D0AB-E2B7-C08B46383440}" created="2025-11-14T10:10:38.781">
    <pc:sldMkLst xmlns:pc="http://schemas.microsoft.com/office/powerpoint/2013/main/command">
      <pc:docMk/>
      <pc:sldMk cId="3781896141" sldId="1057"/>
    </pc:sldMkLst>
    <p188:txBody>
      <a:bodyPr/>
      <a:lstStyle/>
      <a:p>
        <a:r>
          <a:rPr lang="ja-JP" altLang="en-US"/>
          <a:t>キーメッセージどうしよ</a:t>
        </a:r>
      </a:p>
    </p188:txBody>
  </p188:cm>
</p188:cmLst>
</file>

<file path=ppt/comments/modernComment_430_C7D649E1.xml><?xml version="1.0" encoding="utf-8"?>
<p188:cmLst xmlns:a="http://schemas.openxmlformats.org/drawingml/2006/main" xmlns:r="http://schemas.openxmlformats.org/officeDocument/2006/relationships" xmlns:p188="http://schemas.microsoft.com/office/powerpoint/2018/8/main">
  <p188:cm id="{6F52A6D6-3561-4766-901B-A8C05507BC12}" authorId="{29001BEF-290F-9486-2140-A0EF0DAAF2D4}" created="2025-11-16T09:35:43.069">
    <ac:deMkLst xmlns:ac="http://schemas.microsoft.com/office/drawing/2013/main/command">
      <pc:docMk xmlns:pc="http://schemas.microsoft.com/office/powerpoint/2013/main/command"/>
      <pc:sldMk xmlns:pc="http://schemas.microsoft.com/office/powerpoint/2013/main/command" cId="3352709601" sldId="1072"/>
      <ac:spMk id="43" creationId="{37496049-AF3C-EF5F-E8A4-8EADB1205D6D}"/>
    </ac:deMkLst>
    <p188:txBody>
      <a:bodyPr/>
      <a:lstStyle/>
      <a:p>
        <a:r>
          <a:rPr lang="ja-JP" altLang="en-US"/>
          <a:t>7.7％に変更　140億も変更かも
appでもいいかも？
</a:t>
        </a:r>
      </a:p>
    </p188:txBody>
  </p188:cm>
</p188:cmLst>
</file>

<file path=ppt/comments/modernComment_432_95C28B8.xml><?xml version="1.0" encoding="utf-8"?>
<p188:cmLst xmlns:a="http://schemas.openxmlformats.org/drawingml/2006/main" xmlns:r="http://schemas.openxmlformats.org/officeDocument/2006/relationships" xmlns:p188="http://schemas.microsoft.com/office/powerpoint/2018/8/main">
  <p188:cm id="{4CFCED5D-7B73-4C88-8398-780E6167AE63}" authorId="{29001BEF-290F-9486-2140-A0EF0DAAF2D4}" created="2025-11-17T14:01:00.770">
    <pc:sldMkLst xmlns:pc="http://schemas.microsoft.com/office/powerpoint/2013/main/command">
      <pc:docMk/>
      <pc:sldMk cId="157034680" sldId="1074"/>
    </pc:sldMkLst>
    <p188:txBody>
      <a:bodyPr/>
      <a:lstStyle/>
      <a:p>
        <a:r>
          <a:rPr lang="ja-JP" altLang="en-US"/>
          <a:t>ちょっと前のｽﾗｲﾄﾞとかぶる　後ほど検討</a:t>
        </a:r>
      </a:p>
    </p188:txBody>
  </p188:cm>
</p188:cmLst>
</file>

<file path=ppt/comments/modernComment_43A_D1339F37.xml><?xml version="1.0" encoding="utf-8"?>
<p188:cmLst xmlns:a="http://schemas.openxmlformats.org/drawingml/2006/main" xmlns:r="http://schemas.openxmlformats.org/officeDocument/2006/relationships" xmlns:p188="http://schemas.microsoft.com/office/powerpoint/2018/8/main">
  <p188:cm id="{ED40634A-D459-462F-B71A-3BA0FBF6345A}" authorId="{267FED5F-1C68-D0AB-E2B7-C08B46383440}" created="2025-11-17T07:42:47.380">
    <pc:sldMkLst xmlns:pc="http://schemas.microsoft.com/office/powerpoint/2013/main/command">
      <pc:docMk/>
      <pc:sldMk cId="3509821239" sldId="1082"/>
    </pc:sldMkLst>
    <p188:txBody>
      <a:bodyPr/>
      <a:lstStyle/>
      <a:p>
        <a:r>
          <a:rPr lang="ja-JP" altLang="en-US"/>
          <a:t>一旦適当です</a:t>
        </a:r>
      </a:p>
    </p188:txBody>
  </p188:cm>
</p188:cmLst>
</file>

<file path=ppt/comments/modernComment_455_BA32951E.xml><?xml version="1.0" encoding="utf-8"?>
<p188:cmLst xmlns:a="http://schemas.openxmlformats.org/drawingml/2006/main" xmlns:r="http://schemas.openxmlformats.org/officeDocument/2006/relationships" xmlns:p188="http://schemas.microsoft.com/office/powerpoint/2018/8/main">
  <p188:cm id="{12BC1B2A-9898-4122-BC36-988D75CEB660}" authorId="{267FED5F-1C68-D0AB-E2B7-C08B46383440}" created="2025-11-17T07:36:14.918">
    <pc:sldMkLst xmlns:pc="http://schemas.microsoft.com/office/powerpoint/2013/main/command">
      <pc:docMk/>
      <pc:sldMk cId="3123877150" sldId="1109"/>
    </pc:sldMkLst>
    <p188:txBody>
      <a:bodyPr/>
      <a:lstStyle/>
      <a:p>
        <a:r>
          <a:rPr lang="ja-JP" altLang="en-US"/>
          <a:t>一旦仮
内容は最後に修正</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437FC-E6D8-4BDC-AA61-72EB611829C5}" type="datetimeFigureOut">
              <a:rPr kumimoji="1" lang="ja-JP" altLang="en-US" smtClean="0"/>
              <a:t>2025/11/18</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CEB7D-99E7-4198-9365-F77E5822B2FD}" type="slidenum">
              <a:rPr kumimoji="1" lang="ja-JP" altLang="en-US" smtClean="0"/>
              <a:t>‹#›</a:t>
            </a:fld>
            <a:endParaRPr kumimoji="1" lang="ja-JP" altLang="en-US"/>
          </a:p>
        </p:txBody>
      </p:sp>
    </p:spTree>
    <p:extLst>
      <p:ext uri="{BB962C8B-B14F-4D97-AF65-F5344CB8AC3E}">
        <p14:creationId xmlns:p14="http://schemas.microsoft.com/office/powerpoint/2010/main" val="67308810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CCEB7D-99E7-4198-9365-F77E5822B2FD}" type="slidenum">
              <a:rPr kumimoji="1" lang="ja-JP" altLang="en-US" smtClean="0"/>
              <a:t>6</a:t>
            </a:fld>
            <a:endParaRPr kumimoji="1" lang="ja-JP" altLang="en-US"/>
          </a:p>
        </p:txBody>
      </p:sp>
    </p:spTree>
    <p:extLst>
      <p:ext uri="{BB962C8B-B14F-4D97-AF65-F5344CB8AC3E}">
        <p14:creationId xmlns:p14="http://schemas.microsoft.com/office/powerpoint/2010/main" val="445279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t>「もう一つの軸が低温物流。</a:t>
            </a:r>
            <a:endParaRPr lang="en-US" altLang="ja-JP"/>
          </a:p>
          <a:p>
            <a:r>
              <a:rPr lang="ja-JP">
                <a:ea typeface="游ゴシック"/>
              </a:rPr>
              <a:t>食品・医薬</a:t>
            </a:r>
            <a:r>
              <a:rPr lang="ja-JP" altLang="en-US">
                <a:ea typeface="游ゴシック"/>
              </a:rPr>
              <a:t>など、輸送時の</a:t>
            </a:r>
            <a:r>
              <a:rPr lang="ja-JP">
                <a:ea typeface="游ゴシック"/>
              </a:rPr>
              <a:t>温度管理の需要</a:t>
            </a:r>
            <a:r>
              <a:rPr lang="ja-JP" altLang="en-US">
                <a:ea typeface="游ゴシック"/>
              </a:rPr>
              <a:t>は高まっています。</a:t>
            </a:r>
            <a:endParaRPr lang="ja-JP">
              <a:ea typeface="游ゴシック"/>
            </a:endParaRPr>
          </a:p>
          <a:p>
            <a:endParaRPr lang="en-US" altLang="ja-JP">
              <a:latin typeface="Calibri"/>
              <a:ea typeface="Calibri"/>
              <a:cs typeface="Calibri"/>
            </a:endParaRPr>
          </a:p>
        </p:txBody>
      </p:sp>
      <p:sp>
        <p:nvSpPr>
          <p:cNvPr id="4" name="スライド番号プレースホルダー 3"/>
          <p:cNvSpPr>
            <a:spLocks noGrp="1"/>
          </p:cNvSpPr>
          <p:nvPr>
            <p:ph type="sldNum" sz="quarter" idx="5"/>
          </p:nvPr>
        </p:nvSpPr>
        <p:spPr/>
        <p:txBody>
          <a:bodyPr/>
          <a:lstStyle/>
          <a:p>
            <a:fld id="{0DCCEB7D-99E7-4198-9365-F77E5822B2FD}" type="slidenum">
              <a:rPr kumimoji="1" lang="ja-JP" altLang="en-US" smtClean="0"/>
              <a:t>35</a:t>
            </a:fld>
            <a:endParaRPr kumimoji="1" lang="ja-JP" altLang="en-US"/>
          </a:p>
        </p:txBody>
      </p:sp>
    </p:spTree>
    <p:extLst>
      <p:ext uri="{BB962C8B-B14F-4D97-AF65-F5344CB8AC3E}">
        <p14:creationId xmlns:p14="http://schemas.microsoft.com/office/powerpoint/2010/main" val="1257201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AB5BB-4532-1A0B-0404-28818A7191F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2A9B8B-2E84-F00D-04F5-695B518E35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DEC632-F8BC-CA49-51AC-DC150BA8EA96}"/>
              </a:ext>
            </a:extLst>
          </p:cNvPr>
          <p:cNvSpPr>
            <a:spLocks noGrp="1"/>
          </p:cNvSpPr>
          <p:nvPr>
            <p:ph type="body" idx="1"/>
          </p:nvPr>
        </p:nvSpPr>
        <p:spPr/>
        <p:txBody>
          <a:bodyPr/>
          <a:lstStyle/>
          <a:p>
            <a:r>
              <a:rPr lang="ja-JP"/>
              <a:t>「冷凍物流は参入障壁が高く、プレイヤーも少ない。</a:t>
            </a:r>
            <a:endParaRPr lang="en-US" altLang="ja-JP"/>
          </a:p>
          <a:p>
            <a:r>
              <a:rPr lang="ja-JP" altLang="af-ZA">
                <a:ea typeface="游ゴシック"/>
              </a:rPr>
              <a:t>「</a:t>
            </a:r>
            <a:r>
              <a:rPr lang="af-ZA" altLang="ja-JP">
                <a:ea typeface="游ゴシック"/>
              </a:rPr>
              <a:t>SG</a:t>
            </a:r>
            <a:r>
              <a:rPr lang="ja-JP" altLang="en-US">
                <a:ea typeface="游ゴシック"/>
              </a:rPr>
              <a:t>を選んだのは、資本のためではありません。</a:t>
            </a:r>
            <a:endParaRPr lang="en-US" altLang="ja-JP">
              <a:ea typeface="游ゴシック"/>
            </a:endParaRPr>
          </a:p>
          <a:p>
            <a:r>
              <a:rPr lang="ja-JP" altLang="en-US">
                <a:ea typeface="游ゴシック"/>
              </a:rPr>
              <a:t>ノウハウと現場を融合できる唯一のパートナー、</a:t>
            </a:r>
            <a:r>
              <a:rPr lang="ja-JP" altLang="en-US"/>
              <a:t>このロジ事業で</a:t>
            </a:r>
            <a:r>
              <a:rPr lang="ja-JP">
                <a:ea typeface="游ゴシック"/>
              </a:rPr>
              <a:t>“後発でも勝つ”ための戦略です。」</a:t>
            </a:r>
            <a:endParaRPr lang="en-US" altLang="ja-JP">
              <a:ea typeface="游ゴシック"/>
            </a:endParaRPr>
          </a:p>
          <a:p>
            <a:endParaRPr lang="en-US" altLang="ja-JP">
              <a:latin typeface="Calibri"/>
              <a:ea typeface="Calibri"/>
              <a:cs typeface="Calibri"/>
            </a:endParaRPr>
          </a:p>
        </p:txBody>
      </p:sp>
      <p:sp>
        <p:nvSpPr>
          <p:cNvPr id="4" name="スライド番号プレースホルダー 3">
            <a:extLst>
              <a:ext uri="{FF2B5EF4-FFF2-40B4-BE49-F238E27FC236}">
                <a16:creationId xmlns:a16="http://schemas.microsoft.com/office/drawing/2014/main" id="{D58EC40A-4AE1-0679-3189-12C04886D23A}"/>
              </a:ext>
            </a:extLst>
          </p:cNvPr>
          <p:cNvSpPr>
            <a:spLocks noGrp="1"/>
          </p:cNvSpPr>
          <p:nvPr>
            <p:ph type="sldNum" sz="quarter" idx="5"/>
          </p:nvPr>
        </p:nvSpPr>
        <p:spPr/>
        <p:txBody>
          <a:bodyPr/>
          <a:lstStyle/>
          <a:p>
            <a:fld id="{0DCCEB7D-99E7-4198-9365-F77E5822B2FD}" type="slidenum">
              <a:rPr kumimoji="1" lang="ja-JP" altLang="en-US" smtClean="0"/>
              <a:t>36</a:t>
            </a:fld>
            <a:endParaRPr kumimoji="1" lang="ja-JP" altLang="en-US"/>
          </a:p>
        </p:txBody>
      </p:sp>
    </p:spTree>
    <p:extLst>
      <p:ext uri="{BB962C8B-B14F-4D97-AF65-F5344CB8AC3E}">
        <p14:creationId xmlns:p14="http://schemas.microsoft.com/office/powerpoint/2010/main" val="2642506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a typeface="游ゴシック"/>
              </a:rPr>
              <a:t>事業開発本部がロジスティクス本部をあらゆる局面で伴走する</a:t>
            </a:r>
            <a:endParaRPr lang="ja-JP"/>
          </a:p>
          <a:p>
            <a:r>
              <a:rPr lang="ja-JP" altLang="en-US">
                <a:ea typeface="游ゴシック"/>
              </a:rPr>
              <a:t>ハイブリッドMBOの本質的な意義はこの戦略にあり、KKRやSGとの迅速な連携体制を築きます。</a:t>
            </a:r>
            <a:endParaRPr lang="ja-JP"/>
          </a:p>
          <a:p>
            <a:r>
              <a:rPr lang="ja-JP">
                <a:ea typeface="游ゴシック"/>
              </a:rPr>
              <a:t>必ず成功させ、菜の花の未来を描きます</a:t>
            </a:r>
          </a:p>
        </p:txBody>
      </p:sp>
      <p:sp>
        <p:nvSpPr>
          <p:cNvPr id="4" name="スライド番号プレースホルダー 3"/>
          <p:cNvSpPr>
            <a:spLocks noGrp="1"/>
          </p:cNvSpPr>
          <p:nvPr>
            <p:ph type="sldNum" sz="quarter" idx="5"/>
          </p:nvPr>
        </p:nvSpPr>
        <p:spPr/>
        <p:txBody>
          <a:bodyPr/>
          <a:lstStyle/>
          <a:p>
            <a:fld id="{0DCCEB7D-99E7-4198-9365-F77E5822B2FD}" type="slidenum">
              <a:rPr kumimoji="1" lang="ja-JP" altLang="en-US" smtClean="0"/>
              <a:t>37</a:t>
            </a:fld>
            <a:endParaRPr kumimoji="1" lang="ja-JP" altLang="en-US"/>
          </a:p>
        </p:txBody>
      </p:sp>
    </p:spTree>
    <p:extLst>
      <p:ext uri="{BB962C8B-B14F-4D97-AF65-F5344CB8AC3E}">
        <p14:creationId xmlns:p14="http://schemas.microsoft.com/office/powerpoint/2010/main" val="117761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t>「ロジ事業だけで売上＋</a:t>
            </a:r>
            <a:r>
              <a:rPr lang="en-US" altLang="ja-JP"/>
              <a:t>210</a:t>
            </a:r>
            <a:r>
              <a:rPr lang="ja-JP"/>
              <a:t>億円。</a:t>
            </a:r>
            <a:endParaRPr lang="en-US" altLang="ja-JP"/>
          </a:p>
          <a:p>
            <a:r>
              <a:rPr lang="ja-JP"/>
              <a:t>利益率も</a:t>
            </a:r>
            <a:r>
              <a:rPr lang="en-US" altLang="ja-JP"/>
              <a:t>8.1</a:t>
            </a:r>
            <a:r>
              <a:rPr lang="ja-JP"/>
              <a:t>％を維持。“成長の質”を変える取組です。」</a:t>
            </a:r>
            <a:endParaRPr lang="en-US" altLang="ja-JP"/>
          </a:p>
          <a:p>
            <a:endParaRPr lang="en-US" altLang="ja-JP">
              <a:latin typeface="Calibri"/>
              <a:ea typeface="Calibri"/>
              <a:cs typeface="Calibri"/>
            </a:endParaRPr>
          </a:p>
        </p:txBody>
      </p:sp>
      <p:sp>
        <p:nvSpPr>
          <p:cNvPr id="4" name="スライド番号プレースホルダー 3"/>
          <p:cNvSpPr>
            <a:spLocks noGrp="1"/>
          </p:cNvSpPr>
          <p:nvPr>
            <p:ph type="sldNum" sz="quarter" idx="5"/>
          </p:nvPr>
        </p:nvSpPr>
        <p:spPr/>
        <p:txBody>
          <a:bodyPr/>
          <a:lstStyle/>
          <a:p>
            <a:fld id="{0DCCEB7D-99E7-4198-9365-F77E5822B2FD}" type="slidenum">
              <a:rPr kumimoji="1" lang="ja-JP" altLang="en-US" smtClean="0"/>
              <a:t>38</a:t>
            </a:fld>
            <a:endParaRPr kumimoji="1" lang="ja-JP" altLang="en-US"/>
          </a:p>
        </p:txBody>
      </p:sp>
    </p:spTree>
    <p:extLst>
      <p:ext uri="{BB962C8B-B14F-4D97-AF65-F5344CB8AC3E}">
        <p14:creationId xmlns:p14="http://schemas.microsoft.com/office/powerpoint/2010/main" val="86951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C5015-4A07-A4B9-3243-C60EC3763B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37E300-FA00-689D-E52F-56827A1234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C16B471-6CB6-0697-5958-DD29035DA2CB}"/>
              </a:ext>
            </a:extLst>
          </p:cNvPr>
          <p:cNvSpPr>
            <a:spLocks noGrp="1"/>
          </p:cNvSpPr>
          <p:nvPr>
            <p:ph type="body" idx="1"/>
          </p:nvPr>
        </p:nvSpPr>
        <p:spPr/>
        <p:txBody>
          <a:bodyPr/>
          <a:lstStyle/>
          <a:p>
            <a:r>
              <a:rPr lang="ja-JP"/>
              <a:t>「ロジ事業だけで売上＋</a:t>
            </a:r>
            <a:r>
              <a:rPr lang="en-US" altLang="ja-JP"/>
              <a:t>210</a:t>
            </a:r>
            <a:r>
              <a:rPr lang="ja-JP"/>
              <a:t>億円。</a:t>
            </a:r>
            <a:endParaRPr lang="en-US" altLang="ja-JP"/>
          </a:p>
          <a:p>
            <a:r>
              <a:rPr lang="ja-JP"/>
              <a:t>利益率も</a:t>
            </a:r>
            <a:r>
              <a:rPr lang="en-US" altLang="ja-JP"/>
              <a:t>8.1</a:t>
            </a:r>
            <a:r>
              <a:rPr lang="ja-JP"/>
              <a:t>％を維持。“成長の質”を変える取組です。」</a:t>
            </a:r>
            <a:endParaRPr lang="en-US" altLang="ja-JP"/>
          </a:p>
          <a:p>
            <a:endParaRPr lang="en-US" altLang="ja-JP">
              <a:latin typeface="Calibri"/>
              <a:ea typeface="Calibri"/>
              <a:cs typeface="Calibri"/>
            </a:endParaRPr>
          </a:p>
        </p:txBody>
      </p:sp>
      <p:sp>
        <p:nvSpPr>
          <p:cNvPr id="4" name="スライド番号プレースホルダー 3">
            <a:extLst>
              <a:ext uri="{FF2B5EF4-FFF2-40B4-BE49-F238E27FC236}">
                <a16:creationId xmlns:a16="http://schemas.microsoft.com/office/drawing/2014/main" id="{FDA62DA1-0293-47B3-09C8-0EEC78910E66}"/>
              </a:ext>
            </a:extLst>
          </p:cNvPr>
          <p:cNvSpPr>
            <a:spLocks noGrp="1"/>
          </p:cNvSpPr>
          <p:nvPr>
            <p:ph type="sldNum" sz="quarter" idx="5"/>
          </p:nvPr>
        </p:nvSpPr>
        <p:spPr/>
        <p:txBody>
          <a:bodyPr/>
          <a:lstStyle/>
          <a:p>
            <a:fld id="{0DCCEB7D-99E7-4198-9365-F77E5822B2FD}" type="slidenum">
              <a:rPr kumimoji="1" lang="ja-JP" altLang="en-US" smtClean="0"/>
              <a:t>39</a:t>
            </a:fld>
            <a:endParaRPr kumimoji="1" lang="ja-JP" altLang="en-US"/>
          </a:p>
        </p:txBody>
      </p:sp>
    </p:spTree>
    <p:extLst>
      <p:ext uri="{BB962C8B-B14F-4D97-AF65-F5344CB8AC3E}">
        <p14:creationId xmlns:p14="http://schemas.microsoft.com/office/powerpoint/2010/main" val="3446574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latin typeface="游ゴシック"/>
              <a:ea typeface="游ゴシック"/>
              <a:cs typeface="Calibri"/>
            </a:endParaRPr>
          </a:p>
        </p:txBody>
      </p:sp>
      <p:sp>
        <p:nvSpPr>
          <p:cNvPr id="4" name="スライド番号プレースホルダー 3"/>
          <p:cNvSpPr>
            <a:spLocks noGrp="1"/>
          </p:cNvSpPr>
          <p:nvPr>
            <p:ph type="sldNum" sz="quarter" idx="5"/>
          </p:nvPr>
        </p:nvSpPr>
        <p:spPr/>
        <p:txBody>
          <a:bodyPr/>
          <a:lstStyle/>
          <a:p>
            <a:fld id="{0DCCEB7D-99E7-4198-9365-F77E5822B2FD}" type="slidenum">
              <a:rPr kumimoji="1" lang="ja-JP" altLang="en-US" smtClean="0"/>
              <a:t>41</a:t>
            </a:fld>
            <a:endParaRPr kumimoji="1" lang="ja-JP" altLang="en-US"/>
          </a:p>
        </p:txBody>
      </p:sp>
    </p:spTree>
    <p:extLst>
      <p:ext uri="{BB962C8B-B14F-4D97-AF65-F5344CB8AC3E}">
        <p14:creationId xmlns:p14="http://schemas.microsoft.com/office/powerpoint/2010/main" val="202695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1111B-D68A-F054-88C7-7A64892007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74EE44D-F08A-E334-A751-16607A5320A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AC7284-D647-6CE4-C774-F5122B41F5EA}"/>
              </a:ext>
            </a:extLst>
          </p:cNvPr>
          <p:cNvSpPr>
            <a:spLocks noGrp="1"/>
          </p:cNvSpPr>
          <p:nvPr>
            <p:ph type="body" idx="1"/>
          </p:nvPr>
        </p:nvSpPr>
        <p:spPr/>
        <p:txBody>
          <a:bodyPr/>
          <a:lstStyle/>
          <a:p>
            <a:endParaRPr lang="ja-JP" altLang="en-US">
              <a:ea typeface="游ゴシック"/>
            </a:endParaRPr>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A72F7477-CC34-7A3D-24A8-5DBEDE9F29FD}"/>
              </a:ext>
            </a:extLst>
          </p:cNvPr>
          <p:cNvSpPr>
            <a:spLocks noGrp="1"/>
          </p:cNvSpPr>
          <p:nvPr>
            <p:ph type="sldNum" sz="quarter" idx="5"/>
          </p:nvPr>
        </p:nvSpPr>
        <p:spPr/>
        <p:txBody>
          <a:bodyPr/>
          <a:lstStyle/>
          <a:p>
            <a:fld id="{6B788714-63CE-49E2-84BC-8AB908885082}" type="slidenum">
              <a:rPr kumimoji="1" lang="ja-JP" altLang="en-US" smtClean="0"/>
              <a:t>44</a:t>
            </a:fld>
            <a:endParaRPr kumimoji="1" lang="ja-JP" altLang="en-US"/>
          </a:p>
        </p:txBody>
      </p:sp>
    </p:spTree>
    <p:extLst>
      <p:ext uri="{BB962C8B-B14F-4D97-AF65-F5344CB8AC3E}">
        <p14:creationId xmlns:p14="http://schemas.microsoft.com/office/powerpoint/2010/main" val="3803304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E98A0-88F3-52C8-40B8-BED3B64457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8FD0725-A811-D2FD-082F-2B57D644710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8FC1630-9C90-D3A8-061D-BEAED39CBD06}"/>
              </a:ext>
            </a:extLst>
          </p:cNvPr>
          <p:cNvSpPr>
            <a:spLocks noGrp="1"/>
          </p:cNvSpPr>
          <p:nvPr>
            <p:ph type="body" idx="1"/>
          </p:nvPr>
        </p:nvSpPr>
        <p:spPr/>
        <p:txBody>
          <a:bodyPr/>
          <a:lstStyle/>
          <a:p>
            <a:endParaRPr lang="ja-JP" altLang="en-US">
              <a:ea typeface="游ゴシック"/>
            </a:endParaRPr>
          </a:p>
          <a:p>
            <a:endParaRPr kumimoji="1" lang="en-US" altLang="ja-JP"/>
          </a:p>
          <a:p>
            <a:endParaRPr kumimoji="1" lang="en-US" altLang="ja-JP"/>
          </a:p>
          <a:p>
            <a:endParaRPr kumimoji="1" lang="en-US" altLang="ja-JP"/>
          </a:p>
        </p:txBody>
      </p:sp>
      <p:sp>
        <p:nvSpPr>
          <p:cNvPr id="4" name="スライド番号プレースホルダー 3">
            <a:extLst>
              <a:ext uri="{FF2B5EF4-FFF2-40B4-BE49-F238E27FC236}">
                <a16:creationId xmlns:a16="http://schemas.microsoft.com/office/drawing/2014/main" id="{A71767EC-EDA9-7E2C-3C25-8D9E85CDA4DF}"/>
              </a:ext>
            </a:extLst>
          </p:cNvPr>
          <p:cNvSpPr>
            <a:spLocks noGrp="1"/>
          </p:cNvSpPr>
          <p:nvPr>
            <p:ph type="sldNum" sz="quarter" idx="5"/>
          </p:nvPr>
        </p:nvSpPr>
        <p:spPr/>
        <p:txBody>
          <a:bodyPr/>
          <a:lstStyle/>
          <a:p>
            <a:fld id="{6B788714-63CE-49E2-84BC-8AB908885082}" type="slidenum">
              <a:rPr kumimoji="1" lang="ja-JP" altLang="en-US" smtClean="0"/>
              <a:t>45</a:t>
            </a:fld>
            <a:endParaRPr kumimoji="1" lang="ja-JP" altLang="en-US"/>
          </a:p>
        </p:txBody>
      </p:sp>
    </p:spTree>
    <p:extLst>
      <p:ext uri="{BB962C8B-B14F-4D97-AF65-F5344CB8AC3E}">
        <p14:creationId xmlns:p14="http://schemas.microsoft.com/office/powerpoint/2010/main" val="3134256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DCCEB7D-99E7-4198-9365-F77E5822B2FD}" type="slidenum">
              <a:rPr kumimoji="1" lang="ja-JP" altLang="en-US" smtClean="0"/>
              <a:t>20</a:t>
            </a:fld>
            <a:endParaRPr kumimoji="1" lang="ja-JP" altLang="en-US"/>
          </a:p>
        </p:txBody>
      </p:sp>
    </p:spTree>
    <p:extLst>
      <p:ext uri="{BB962C8B-B14F-4D97-AF65-F5344CB8AC3E}">
        <p14:creationId xmlns:p14="http://schemas.microsoft.com/office/powerpoint/2010/main" val="101162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AC24E-5D16-A6BA-5C0E-91895363B9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F052F6-37DC-7BCC-1D5C-5C9C34346590}"/>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969586C8-3C86-ECFE-B55E-1222C878A25A}"/>
              </a:ext>
            </a:extLst>
          </p:cNvPr>
          <p:cNvSpPr>
            <a:spLocks noGrp="1"/>
          </p:cNvSpPr>
          <p:nvPr>
            <p:ph type="body" idx="1"/>
          </p:nvPr>
        </p:nvSpPr>
        <p:spPr/>
        <p:txBody>
          <a:bodyPr/>
          <a:lstStyle/>
          <a:p>
            <a:endParaRPr kumimoji="1" lang="en-US" altLang="ja-JP"/>
          </a:p>
        </p:txBody>
      </p:sp>
      <p:sp>
        <p:nvSpPr>
          <p:cNvPr id="4" name="スライド番号プレースホルダー 3">
            <a:extLst>
              <a:ext uri="{FF2B5EF4-FFF2-40B4-BE49-F238E27FC236}">
                <a16:creationId xmlns:a16="http://schemas.microsoft.com/office/drawing/2014/main" id="{CEE8D8A5-60AC-B2C7-A171-4A580928EC88}"/>
              </a:ext>
            </a:extLst>
          </p:cNvPr>
          <p:cNvSpPr>
            <a:spLocks noGrp="1"/>
          </p:cNvSpPr>
          <p:nvPr>
            <p:ph type="sldNum" sz="quarter" idx="5"/>
          </p:nvPr>
        </p:nvSpPr>
        <p:spPr/>
        <p:txBody>
          <a:bodyPr/>
          <a:lstStyle/>
          <a:p>
            <a:fld id="{6B788714-63CE-49E2-84BC-8AB908885082}" type="slidenum">
              <a:rPr kumimoji="1" lang="ja-JP" altLang="en-US" smtClean="0"/>
              <a:t>24</a:t>
            </a:fld>
            <a:endParaRPr kumimoji="1" lang="ja-JP" altLang="en-US"/>
          </a:p>
        </p:txBody>
      </p:sp>
    </p:spTree>
    <p:extLst>
      <p:ext uri="{BB962C8B-B14F-4D97-AF65-F5344CB8AC3E}">
        <p14:creationId xmlns:p14="http://schemas.microsoft.com/office/powerpoint/2010/main" val="2201685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B7CEB-8973-0068-BF47-5011F428FB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C1F89D-75B4-B079-B986-66FDDA082EB4}"/>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0B121688-F26B-76FC-6375-2ED32734E68B}"/>
              </a:ext>
            </a:extLst>
          </p:cNvPr>
          <p:cNvSpPr>
            <a:spLocks noGrp="1"/>
          </p:cNvSpPr>
          <p:nvPr>
            <p:ph type="body" idx="1"/>
          </p:nvPr>
        </p:nvSpPr>
        <p:spPr/>
        <p:txBody>
          <a:bodyPr/>
          <a:lstStyle/>
          <a:p>
            <a:endParaRPr lang="ja-JP" altLang="en-US">
              <a:latin typeface="游ゴシック"/>
              <a:ea typeface="游ゴシック"/>
              <a:cs typeface="Calibri"/>
            </a:endParaRPr>
          </a:p>
        </p:txBody>
      </p:sp>
      <p:sp>
        <p:nvSpPr>
          <p:cNvPr id="4" name="スライド番号プレースホルダー 3">
            <a:extLst>
              <a:ext uri="{FF2B5EF4-FFF2-40B4-BE49-F238E27FC236}">
                <a16:creationId xmlns:a16="http://schemas.microsoft.com/office/drawing/2014/main" id="{F34643AA-34A2-E365-7347-F39D5D54653D}"/>
              </a:ext>
            </a:extLst>
          </p:cNvPr>
          <p:cNvSpPr>
            <a:spLocks noGrp="1"/>
          </p:cNvSpPr>
          <p:nvPr>
            <p:ph type="sldNum" sz="quarter" idx="5"/>
          </p:nvPr>
        </p:nvSpPr>
        <p:spPr/>
        <p:txBody>
          <a:bodyPr/>
          <a:lstStyle/>
          <a:p>
            <a:fld id="{0DCCEB7D-99E7-4198-9365-F77E5822B2FD}" type="slidenum">
              <a:rPr kumimoji="1" lang="ja-JP" altLang="en-US" smtClean="0"/>
              <a:t>28</a:t>
            </a:fld>
            <a:endParaRPr kumimoji="1" lang="ja-JP" altLang="en-US"/>
          </a:p>
        </p:txBody>
      </p:sp>
    </p:spTree>
    <p:extLst>
      <p:ext uri="{BB962C8B-B14F-4D97-AF65-F5344CB8AC3E}">
        <p14:creationId xmlns:p14="http://schemas.microsoft.com/office/powerpoint/2010/main" val="1255317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F71A0-FC67-ED2C-1895-F981BE2057B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0170BF-FF3F-EBA8-0E48-FEC66B323A1A}"/>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32EA3551-F71B-E282-97A9-E328A1A1DA7D}"/>
              </a:ext>
            </a:extLst>
          </p:cNvPr>
          <p:cNvSpPr>
            <a:spLocks noGrp="1"/>
          </p:cNvSpPr>
          <p:nvPr>
            <p:ph type="body" idx="1"/>
          </p:nvPr>
        </p:nvSpPr>
        <p:spPr/>
        <p:txBody>
          <a:bodyPr/>
          <a:lstStyle/>
          <a:p>
            <a:endParaRPr lang="ja-JP" altLang="en-US">
              <a:latin typeface="Calibri"/>
              <a:ea typeface="游ゴシック"/>
              <a:cs typeface="Calibri"/>
            </a:endParaRPr>
          </a:p>
        </p:txBody>
      </p:sp>
      <p:sp>
        <p:nvSpPr>
          <p:cNvPr id="4" name="スライド番号プレースホルダー 3">
            <a:extLst>
              <a:ext uri="{FF2B5EF4-FFF2-40B4-BE49-F238E27FC236}">
                <a16:creationId xmlns:a16="http://schemas.microsoft.com/office/drawing/2014/main" id="{8F73F5EC-4192-D2F3-AAFA-3CB39E364660}"/>
              </a:ext>
            </a:extLst>
          </p:cNvPr>
          <p:cNvSpPr>
            <a:spLocks noGrp="1"/>
          </p:cNvSpPr>
          <p:nvPr>
            <p:ph type="sldNum" sz="quarter" idx="5"/>
          </p:nvPr>
        </p:nvSpPr>
        <p:spPr/>
        <p:txBody>
          <a:bodyPr/>
          <a:lstStyle/>
          <a:p>
            <a:fld id="{0DCCEB7D-99E7-4198-9365-F77E5822B2FD}" type="slidenum">
              <a:rPr kumimoji="1" lang="ja-JP" altLang="en-US" smtClean="0"/>
              <a:t>29</a:t>
            </a:fld>
            <a:endParaRPr kumimoji="1" lang="ja-JP" altLang="en-US"/>
          </a:p>
        </p:txBody>
      </p:sp>
    </p:spTree>
    <p:extLst>
      <p:ext uri="{BB962C8B-B14F-4D97-AF65-F5344CB8AC3E}">
        <p14:creationId xmlns:p14="http://schemas.microsoft.com/office/powerpoint/2010/main" val="1157286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lang="ja-JP"/>
              <a:t>「輸送で成長してきた我々が、次に挑むのは創る物流です。</a:t>
            </a:r>
            <a:endParaRPr lang="en-US" altLang="ja-JP"/>
          </a:p>
          <a:p>
            <a:r>
              <a:rPr lang="ja-JP"/>
              <a:t>既存リソースを活かして、ロジスティクスを第二の成長エンジンにします」</a:t>
            </a:r>
            <a:endParaRPr lang="en-US" altLang="ja-JP"/>
          </a:p>
          <a:p>
            <a:endParaRPr lang="en-US" altLang="ja-JP">
              <a:latin typeface="Calibri"/>
              <a:ea typeface="Calibri"/>
              <a:cs typeface="Calibri"/>
            </a:endParaRPr>
          </a:p>
        </p:txBody>
      </p:sp>
      <p:sp>
        <p:nvSpPr>
          <p:cNvPr id="4" name="スライド番号プレースホルダー 3"/>
          <p:cNvSpPr>
            <a:spLocks noGrp="1"/>
          </p:cNvSpPr>
          <p:nvPr>
            <p:ph type="sldNum" sz="quarter" idx="5"/>
          </p:nvPr>
        </p:nvSpPr>
        <p:spPr/>
        <p:txBody>
          <a:bodyPr/>
          <a:lstStyle/>
          <a:p>
            <a:fld id="{0DCCEB7D-99E7-4198-9365-F77E5822B2FD}" type="slidenum">
              <a:rPr kumimoji="1" lang="ja-JP" altLang="en-US" smtClean="0"/>
              <a:t>31</a:t>
            </a:fld>
            <a:endParaRPr kumimoji="1" lang="ja-JP" altLang="en-US"/>
          </a:p>
        </p:txBody>
      </p:sp>
    </p:spTree>
    <p:extLst>
      <p:ext uri="{BB962C8B-B14F-4D97-AF65-F5344CB8AC3E}">
        <p14:creationId xmlns:p14="http://schemas.microsoft.com/office/powerpoint/2010/main" val="86676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7DB82-7661-6C19-A18F-33960FFDA0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0EDC3C-C53A-2000-7C87-F67837DDCE48}"/>
              </a:ext>
            </a:extLst>
          </p:cNvPr>
          <p:cNvSpPr>
            <a:spLocks noGrp="1" noRot="1" noChangeAspect="1"/>
          </p:cNvSpPr>
          <p:nvPr>
            <p:ph type="sldImg"/>
          </p:nvPr>
        </p:nvSpPr>
        <p:spPr/>
        <p:txBody>
          <a:bodyPr/>
          <a:lstStyle/>
          <a:p>
            <a:endParaRPr lang="ja-JP" altLang="en-US"/>
          </a:p>
        </p:txBody>
      </p:sp>
      <p:sp>
        <p:nvSpPr>
          <p:cNvPr id="3" name="ノート プレースホルダー 2">
            <a:extLst>
              <a:ext uri="{FF2B5EF4-FFF2-40B4-BE49-F238E27FC236}">
                <a16:creationId xmlns:a16="http://schemas.microsoft.com/office/drawing/2014/main" id="{8A99BFFA-1FDF-CDEF-1E25-77038E039D5A}"/>
              </a:ext>
            </a:extLst>
          </p:cNvPr>
          <p:cNvSpPr>
            <a:spLocks noGrp="1"/>
          </p:cNvSpPr>
          <p:nvPr>
            <p:ph type="body" idx="1"/>
          </p:nvPr>
        </p:nvSpPr>
        <p:spPr/>
        <p:txBody>
          <a:bodyPr/>
          <a:lstStyle/>
          <a:p>
            <a:r>
              <a:rPr lang="ja-JP"/>
              <a:t>「輸送で成長してきた我々が、次に挑むのは創る物流です。</a:t>
            </a:r>
            <a:endParaRPr lang="en-US" altLang="ja-JP"/>
          </a:p>
          <a:p>
            <a:r>
              <a:rPr lang="ja-JP"/>
              <a:t>既存リソースを活かして、ロジスティクスを第二の成長エンジンにします」</a:t>
            </a:r>
            <a:endParaRPr lang="en-US" altLang="ja-JP"/>
          </a:p>
          <a:p>
            <a:endParaRPr lang="en-US" altLang="ja-JP">
              <a:latin typeface="Calibri"/>
              <a:ea typeface="Calibri"/>
              <a:cs typeface="Calibri"/>
            </a:endParaRPr>
          </a:p>
        </p:txBody>
      </p:sp>
      <p:sp>
        <p:nvSpPr>
          <p:cNvPr id="4" name="スライド番号プレースホルダー 3">
            <a:extLst>
              <a:ext uri="{FF2B5EF4-FFF2-40B4-BE49-F238E27FC236}">
                <a16:creationId xmlns:a16="http://schemas.microsoft.com/office/drawing/2014/main" id="{FA180B2A-EFE8-CFFF-120C-BC10ECFAE654}"/>
              </a:ext>
            </a:extLst>
          </p:cNvPr>
          <p:cNvSpPr>
            <a:spLocks noGrp="1"/>
          </p:cNvSpPr>
          <p:nvPr>
            <p:ph type="sldNum" sz="quarter" idx="5"/>
          </p:nvPr>
        </p:nvSpPr>
        <p:spPr/>
        <p:txBody>
          <a:bodyPr/>
          <a:lstStyle/>
          <a:p>
            <a:fld id="{0DCCEB7D-99E7-4198-9365-F77E5822B2FD}" type="slidenum">
              <a:rPr kumimoji="1" lang="ja-JP" altLang="en-US" smtClean="0"/>
              <a:t>32</a:t>
            </a:fld>
            <a:endParaRPr kumimoji="1" lang="ja-JP" altLang="en-US"/>
          </a:p>
        </p:txBody>
      </p:sp>
    </p:spTree>
    <p:extLst>
      <p:ext uri="{BB962C8B-B14F-4D97-AF65-F5344CB8AC3E}">
        <p14:creationId xmlns:p14="http://schemas.microsoft.com/office/powerpoint/2010/main" val="265811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lang="en-US" altLang="ja-JP" err="1">
                <a:ea typeface="游ゴシック"/>
              </a:rPr>
              <a:t>FaaS</a:t>
            </a:r>
            <a:r>
              <a:rPr lang="ja-JP" altLang="en-US">
                <a:ea typeface="游ゴシック"/>
              </a:rPr>
              <a:t>と冷凍物流が新領域の戦略ですが、どちらかを選ぶ話ではありません。</a:t>
            </a:r>
            <a:br>
              <a:rPr lang="ja-JP" altLang="en-US">
                <a:cs typeface="+mn-lt"/>
              </a:rPr>
            </a:br>
            <a:r>
              <a:rPr lang="ja-JP" altLang="en-US">
                <a:ea typeface="游ゴシック"/>
              </a:rPr>
              <a:t> 互いにシナジーを出す“ひとつの事業”として進化させます。</a:t>
            </a:r>
            <a:endParaRPr lang="en-US" altLang="ja-JP">
              <a:ea typeface="游ゴシック"/>
            </a:endParaRPr>
          </a:p>
          <a:p>
            <a:br>
              <a:rPr lang="ja-JP" altLang="en-US">
                <a:cs typeface="+mn-lt"/>
              </a:rPr>
            </a:br>
            <a:r>
              <a:rPr lang="ja-JP" altLang="en-US">
                <a:ea typeface="游ゴシック"/>
              </a:rPr>
              <a:t> 受注から配送までの</a:t>
            </a:r>
            <a:r>
              <a:rPr lang="en-US" altLang="ja-JP" err="1">
                <a:ea typeface="游ゴシック"/>
              </a:rPr>
              <a:t>FaaS</a:t>
            </a:r>
            <a:r>
              <a:rPr lang="ja-JP" altLang="en-US">
                <a:ea typeface="游ゴシック"/>
              </a:rPr>
              <a:t>に、低温管理と品質保証を重ねることで、</a:t>
            </a:r>
            <a:br>
              <a:rPr lang="ja-JP" altLang="en-US">
                <a:cs typeface="+mn-lt"/>
              </a:rPr>
            </a:br>
            <a:r>
              <a:rPr lang="ja-JP" altLang="en-US">
                <a:ea typeface="游ゴシック"/>
              </a:rPr>
              <a:t> 信頼で選ばれるロジスティクスを実現する。</a:t>
            </a:r>
            <a:endParaRPr lang="en-US" altLang="ja-JP">
              <a:ea typeface="游ゴシック"/>
            </a:endParaRPr>
          </a:p>
          <a:p>
            <a:r>
              <a:rPr lang="ja-JP">
                <a:ea typeface="游ゴシック"/>
              </a:rPr>
              <a:t>この</a:t>
            </a:r>
            <a:r>
              <a:rPr lang="en-US" altLang="ja-JP">
                <a:ea typeface="游ゴシック"/>
              </a:rPr>
              <a:t>2</a:t>
            </a:r>
            <a:r>
              <a:rPr lang="ja-JP">
                <a:ea typeface="游ゴシック"/>
              </a:rPr>
              <a:t>軸でロジ事業を再構築します。</a:t>
            </a:r>
            <a:endParaRPr lang="en-US" altLang="ja-JP">
              <a:ea typeface="游ゴシック"/>
            </a:endParaRPr>
          </a:p>
          <a:p>
            <a:endParaRPr lang="en-US" altLang="ja-JP">
              <a:latin typeface="Calibri"/>
              <a:ea typeface="Calibri"/>
              <a:cs typeface="Calibri"/>
            </a:endParaRPr>
          </a:p>
        </p:txBody>
      </p:sp>
      <p:sp>
        <p:nvSpPr>
          <p:cNvPr id="4" name="スライド番号プレースホルダー 3"/>
          <p:cNvSpPr>
            <a:spLocks noGrp="1"/>
          </p:cNvSpPr>
          <p:nvPr>
            <p:ph type="sldNum" sz="quarter" idx="5"/>
          </p:nvPr>
        </p:nvSpPr>
        <p:spPr/>
        <p:txBody>
          <a:bodyPr/>
          <a:lstStyle/>
          <a:p>
            <a:fld id="{0DCCEB7D-99E7-4198-9365-F77E5822B2FD}" type="slidenum">
              <a:rPr kumimoji="1" lang="ja-JP" altLang="en-US" smtClean="0"/>
              <a:t>33</a:t>
            </a:fld>
            <a:endParaRPr kumimoji="1" lang="ja-JP" altLang="en-US"/>
          </a:p>
        </p:txBody>
      </p:sp>
    </p:spTree>
    <p:extLst>
      <p:ext uri="{BB962C8B-B14F-4D97-AF65-F5344CB8AC3E}">
        <p14:creationId xmlns:p14="http://schemas.microsoft.com/office/powerpoint/2010/main" val="1655286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txBody>
          <a:bodyPr/>
          <a:lstStyle/>
          <a:p>
            <a:endParaRPr lang="ja-JP" altLang="en-US"/>
          </a:p>
        </p:txBody>
      </p:sp>
      <p:sp>
        <p:nvSpPr>
          <p:cNvPr id="3" name="ノート プレースホルダー 2"/>
          <p:cNvSpPr>
            <a:spLocks noGrp="1"/>
          </p:cNvSpPr>
          <p:nvPr>
            <p:ph type="body" idx="1"/>
          </p:nvPr>
        </p:nvSpPr>
        <p:spPr/>
        <p:txBody>
          <a:bodyPr/>
          <a:lstStyle/>
          <a:p>
            <a:r>
              <a:rPr lang="ja-JP">
                <a:ea typeface="游ゴシック"/>
              </a:rPr>
              <a:t>我々は</a:t>
            </a:r>
            <a:r>
              <a:rPr lang="ja-JP" altLang="en-US">
                <a:ea typeface="游ゴシック"/>
              </a:rPr>
              <a:t>すでに全国ネットワークと現場運用力を持っています。</a:t>
            </a:r>
            <a:br>
              <a:rPr lang="ja-JP" altLang="en-US">
                <a:cs typeface="+mn-lt"/>
              </a:rPr>
            </a:br>
            <a:r>
              <a:rPr lang="ja-JP" altLang="en-US">
                <a:ea typeface="游ゴシック"/>
              </a:rPr>
              <a:t> 新たに</a:t>
            </a:r>
            <a:r>
              <a:rPr lang="en-US" altLang="ja-JP" err="1">
                <a:ea typeface="游ゴシック"/>
              </a:rPr>
              <a:t>FaaS</a:t>
            </a:r>
            <a:r>
              <a:rPr lang="ja-JP" altLang="en-US">
                <a:ea typeface="游ゴシック"/>
              </a:rPr>
              <a:t>で“受注・倉庫・在庫可視化”の機能を加えることで</a:t>
            </a:r>
            <a:r>
              <a:rPr lang="ja-JP">
                <a:ea typeface="游ゴシック"/>
              </a:rPr>
              <a:t>、</a:t>
            </a:r>
            <a:br>
              <a:rPr lang="ja-JP" altLang="en-US">
                <a:cs typeface="+mn-lt"/>
              </a:rPr>
            </a:br>
            <a:r>
              <a:rPr lang="ja-JP" altLang="en-US">
                <a:ea typeface="游ゴシック"/>
              </a:rPr>
              <a:t> </a:t>
            </a:r>
            <a:r>
              <a:rPr lang="ja-JP" b="1">
                <a:ea typeface="游ゴシック"/>
              </a:rPr>
              <a:t>受注から配送までをワンストップで</a:t>
            </a:r>
            <a:r>
              <a:rPr lang="ja-JP" altLang="en-US" b="1">
                <a:ea typeface="游ゴシック"/>
              </a:rPr>
              <a:t>統合</a:t>
            </a:r>
            <a:r>
              <a:rPr lang="ja-JP" altLang="en-US">
                <a:ea typeface="游ゴシック"/>
              </a:rPr>
              <a:t>します</a:t>
            </a:r>
            <a:r>
              <a:rPr lang="ja-JP">
                <a:ea typeface="游ゴシック"/>
              </a:rPr>
              <a:t>。</a:t>
            </a:r>
            <a:br>
              <a:rPr lang="ja-JP" altLang="en-US">
                <a:cs typeface="+mn-lt"/>
              </a:rPr>
            </a:br>
            <a:r>
              <a:rPr lang="ja-JP" altLang="en-US">
                <a:ea typeface="游ゴシック"/>
              </a:rPr>
              <a:t> すでにあるも</a:t>
            </a:r>
            <a:r>
              <a:rPr lang="ja-JP">
                <a:ea typeface="游ゴシック"/>
              </a:rPr>
              <a:t>の</a:t>
            </a:r>
            <a:r>
              <a:rPr lang="ja-JP" altLang="en-US">
                <a:ea typeface="游ゴシック"/>
              </a:rPr>
              <a:t>を活か</a:t>
            </a:r>
            <a:r>
              <a:rPr lang="ja-JP">
                <a:ea typeface="游ゴシック"/>
              </a:rPr>
              <a:t>し</a:t>
            </a:r>
            <a:r>
              <a:rPr lang="ja-JP" altLang="en-US">
                <a:ea typeface="游ゴシック"/>
              </a:rPr>
              <a:t>ながら</a:t>
            </a:r>
            <a:r>
              <a:rPr lang="ja-JP">
                <a:ea typeface="游ゴシック"/>
              </a:rPr>
              <a:t>、</a:t>
            </a:r>
            <a:r>
              <a:rPr lang="ja-JP" altLang="en-US">
                <a:ea typeface="游ゴシック"/>
              </a:rPr>
              <a:t>サービスの幅を広げる。</a:t>
            </a:r>
            <a:br>
              <a:rPr lang="ja-JP" altLang="en-US">
                <a:cs typeface="+mn-lt"/>
              </a:rPr>
            </a:br>
            <a:r>
              <a:rPr lang="ja-JP" altLang="en-US">
                <a:ea typeface="游ゴシック"/>
              </a:rPr>
              <a:t> これが菜の花流の</a:t>
            </a:r>
            <a:r>
              <a:rPr lang="ja-JP">
                <a:ea typeface="游ゴシック"/>
              </a:rPr>
              <a:t>“</a:t>
            </a:r>
            <a:r>
              <a:rPr lang="ja-JP" altLang="en-US">
                <a:ea typeface="游ゴシック"/>
              </a:rPr>
              <a:t>拡張によ</a:t>
            </a:r>
            <a:r>
              <a:rPr lang="ja-JP">
                <a:ea typeface="游ゴシック"/>
              </a:rPr>
              <a:t>る</a:t>
            </a:r>
            <a:r>
              <a:rPr lang="ja-JP" altLang="en-US">
                <a:ea typeface="游ゴシック"/>
              </a:rPr>
              <a:t>成長</a:t>
            </a:r>
            <a:r>
              <a:rPr lang="ja-JP">
                <a:ea typeface="游ゴシック"/>
              </a:rPr>
              <a:t>”</a:t>
            </a:r>
            <a:r>
              <a:rPr lang="ja-JP" altLang="en-US">
                <a:ea typeface="游ゴシック"/>
              </a:rPr>
              <a:t>で</a:t>
            </a:r>
            <a:r>
              <a:rPr lang="ja-JP">
                <a:ea typeface="游ゴシック"/>
              </a:rPr>
              <a:t>す</a:t>
            </a:r>
            <a:endParaRPr lang="ja-JP" altLang="en-US">
              <a:ea typeface="游ゴシック"/>
            </a:endParaRPr>
          </a:p>
          <a:p>
            <a:endParaRPr lang="en-US" altLang="ja-JP">
              <a:latin typeface="Calibri"/>
              <a:ea typeface="Calibri"/>
              <a:cs typeface="Calibri"/>
            </a:endParaRPr>
          </a:p>
        </p:txBody>
      </p:sp>
      <p:sp>
        <p:nvSpPr>
          <p:cNvPr id="4" name="スライド番号プレースホルダー 3"/>
          <p:cNvSpPr>
            <a:spLocks noGrp="1"/>
          </p:cNvSpPr>
          <p:nvPr>
            <p:ph type="sldNum" sz="quarter" idx="5"/>
          </p:nvPr>
        </p:nvSpPr>
        <p:spPr/>
        <p:txBody>
          <a:bodyPr/>
          <a:lstStyle/>
          <a:p>
            <a:fld id="{0DCCEB7D-99E7-4198-9365-F77E5822B2FD}" type="slidenum">
              <a:rPr kumimoji="1" lang="ja-JP" altLang="en-US" smtClean="0"/>
              <a:t>34</a:t>
            </a:fld>
            <a:endParaRPr kumimoji="1" lang="ja-JP" altLang="en-US"/>
          </a:p>
        </p:txBody>
      </p:sp>
    </p:spTree>
    <p:extLst>
      <p:ext uri="{BB962C8B-B14F-4D97-AF65-F5344CB8AC3E}">
        <p14:creationId xmlns:p14="http://schemas.microsoft.com/office/powerpoint/2010/main" val="69833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atin typeface="メイリオ" panose="020B0604030504040204" pitchFamily="50" charset="-128"/>
                <a:ea typeface="メイリオ" panose="020B0604030504040204" pitchFamily="50" charset="-128"/>
              </a:defRPr>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7D80A5-4D19-452E-988A-C051E205EEF3}" type="slidenum">
              <a:rPr kumimoji="1" lang="ja-JP" altLang="en-US" smtClean="0"/>
              <a:t>‹#›</a:t>
            </a:fld>
            <a:endParaRPr kumimoji="1" lang="ja-JP" altLang="en-US"/>
          </a:p>
        </p:txBody>
      </p:sp>
      <p:sp>
        <p:nvSpPr>
          <p:cNvPr id="7" name="Shape 2">
            <a:extLst>
              <a:ext uri="{FF2B5EF4-FFF2-40B4-BE49-F238E27FC236}">
                <a16:creationId xmlns:a16="http://schemas.microsoft.com/office/drawing/2014/main" id="{7BF56CC8-54AD-85E2-ECFE-3B5C7407FC00}"/>
              </a:ext>
            </a:extLst>
          </p:cNvPr>
          <p:cNvSpPr/>
          <p:nvPr userDrawn="1"/>
        </p:nvSpPr>
        <p:spPr>
          <a:xfrm>
            <a:off x="1" y="-8702"/>
            <a:ext cx="9144000" cy="72000"/>
          </a:xfrm>
          <a:prstGeom prst="rect">
            <a:avLst/>
          </a:prstGeom>
          <a:solidFill>
            <a:srgbClr val="F0B01C"/>
          </a:solidFill>
          <a:ln/>
        </p:spPr>
        <p:txBody>
          <a:bodyPr/>
          <a:lstStyle/>
          <a:p>
            <a:endParaRPr lang="ja-JP" altLang="en-US"/>
          </a:p>
        </p:txBody>
      </p:sp>
      <p:sp>
        <p:nvSpPr>
          <p:cNvPr id="8" name="Shape 13">
            <a:extLst>
              <a:ext uri="{FF2B5EF4-FFF2-40B4-BE49-F238E27FC236}">
                <a16:creationId xmlns:a16="http://schemas.microsoft.com/office/drawing/2014/main" id="{B7261A47-4897-86C0-457D-916FEC874911}"/>
              </a:ext>
            </a:extLst>
          </p:cNvPr>
          <p:cNvSpPr/>
          <p:nvPr userDrawn="1"/>
        </p:nvSpPr>
        <p:spPr>
          <a:xfrm flipV="1">
            <a:off x="1" y="6786000"/>
            <a:ext cx="9143999" cy="72000"/>
          </a:xfrm>
          <a:prstGeom prst="rect">
            <a:avLst/>
          </a:prstGeom>
          <a:solidFill>
            <a:srgbClr val="1A365D"/>
          </a:solidFill>
          <a:ln/>
        </p:spPr>
        <p:txBody>
          <a:bodyPr/>
          <a:lstStyle/>
          <a:p>
            <a:endParaRPr lang="ja-JP" altLang="en-US"/>
          </a:p>
        </p:txBody>
      </p:sp>
      <p:pic>
        <p:nvPicPr>
          <p:cNvPr id="10" name="図 9">
            <a:extLst>
              <a:ext uri="{FF2B5EF4-FFF2-40B4-BE49-F238E27FC236}">
                <a16:creationId xmlns:a16="http://schemas.microsoft.com/office/drawing/2014/main" id="{E9AD86AE-808B-E2B4-2763-2E515BEEA3F9}"/>
              </a:ext>
            </a:extLst>
          </p:cNvPr>
          <p:cNvPicPr>
            <a:picLocks noChangeAspect="1"/>
          </p:cNvPicPr>
          <p:nvPr userDrawn="1"/>
        </p:nvPicPr>
        <p:blipFill>
          <a:blip r:embed="rId2"/>
          <a:stretch>
            <a:fillRect/>
          </a:stretch>
        </p:blipFill>
        <p:spPr>
          <a:xfrm>
            <a:off x="7486650" y="102972"/>
            <a:ext cx="1520328" cy="705080"/>
          </a:xfrm>
          <a:prstGeom prst="rect">
            <a:avLst/>
          </a:prstGeom>
        </p:spPr>
      </p:pic>
    </p:spTree>
    <p:extLst>
      <p:ext uri="{BB962C8B-B14F-4D97-AF65-F5344CB8AC3E}">
        <p14:creationId xmlns:p14="http://schemas.microsoft.com/office/powerpoint/2010/main" val="13024262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365127"/>
            <a:ext cx="4022481" cy="307208"/>
          </a:xfrm>
        </p:spPr>
        <p:txBody>
          <a:bodyPr>
            <a:noAutofit/>
          </a:bodyPr>
          <a:lstStyle>
            <a:lvl1pPr>
              <a:defRPr sz="2400">
                <a:latin typeface="メイリオ" panose="020B0604030504040204" pitchFamily="50" charset="-128"/>
                <a:ea typeface="メイリオ" panose="020B0604030504040204" pitchFamily="50" charset="-128"/>
              </a:defRPr>
            </a:lvl1pPr>
          </a:lstStyle>
          <a:p>
            <a:r>
              <a:rPr lang="ja-JP" altLang="en-US"/>
              <a:t>別紙</a:t>
            </a:r>
            <a:endParaRPr lang="en-US"/>
          </a:p>
        </p:txBody>
      </p:sp>
      <p:sp>
        <p:nvSpPr>
          <p:cNvPr id="3" name="Content Placeholder 2"/>
          <p:cNvSpPr>
            <a:spLocks noGrp="1"/>
          </p:cNvSpPr>
          <p:nvPr>
            <p:ph idx="1"/>
          </p:nvPr>
        </p:nvSpPr>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47D80A5-4D19-452E-988A-C051E205EEF3}" type="slidenum">
              <a:rPr kumimoji="1" lang="ja-JP" altLang="en-US" smtClean="0"/>
              <a:t>‹#›</a:t>
            </a:fld>
            <a:endParaRPr kumimoji="1" lang="ja-JP" altLang="en-US"/>
          </a:p>
        </p:txBody>
      </p:sp>
      <p:sp>
        <p:nvSpPr>
          <p:cNvPr id="7" name="Shape 2">
            <a:extLst>
              <a:ext uri="{FF2B5EF4-FFF2-40B4-BE49-F238E27FC236}">
                <a16:creationId xmlns:a16="http://schemas.microsoft.com/office/drawing/2014/main" id="{4FDDA361-CB89-68BD-C4D7-91DD3C225217}"/>
              </a:ext>
            </a:extLst>
          </p:cNvPr>
          <p:cNvSpPr/>
          <p:nvPr userDrawn="1"/>
        </p:nvSpPr>
        <p:spPr>
          <a:xfrm>
            <a:off x="1" y="-8702"/>
            <a:ext cx="9144000" cy="72000"/>
          </a:xfrm>
          <a:prstGeom prst="rect">
            <a:avLst/>
          </a:prstGeom>
          <a:solidFill>
            <a:srgbClr val="F0B01C"/>
          </a:solidFill>
          <a:ln/>
        </p:spPr>
        <p:txBody>
          <a:bodyPr/>
          <a:lstStyle/>
          <a:p>
            <a:endParaRPr lang="ja-JP" altLang="en-US"/>
          </a:p>
        </p:txBody>
      </p:sp>
      <p:sp>
        <p:nvSpPr>
          <p:cNvPr id="8" name="Shape 13">
            <a:extLst>
              <a:ext uri="{FF2B5EF4-FFF2-40B4-BE49-F238E27FC236}">
                <a16:creationId xmlns:a16="http://schemas.microsoft.com/office/drawing/2014/main" id="{3E9FC96C-9032-C51C-FFAB-EAC2ACAF4B6F}"/>
              </a:ext>
            </a:extLst>
          </p:cNvPr>
          <p:cNvSpPr/>
          <p:nvPr userDrawn="1"/>
        </p:nvSpPr>
        <p:spPr>
          <a:xfrm flipV="1">
            <a:off x="1" y="6786000"/>
            <a:ext cx="9143999" cy="72000"/>
          </a:xfrm>
          <a:prstGeom prst="rect">
            <a:avLst/>
          </a:prstGeom>
          <a:solidFill>
            <a:srgbClr val="1A365D"/>
          </a:solidFill>
          <a:ln/>
        </p:spPr>
        <p:txBody>
          <a:bodyPr/>
          <a:lstStyle/>
          <a:p>
            <a:endParaRPr lang="ja-JP" altLang="en-US"/>
          </a:p>
        </p:txBody>
      </p:sp>
      <p:pic>
        <p:nvPicPr>
          <p:cNvPr id="9" name="図 8">
            <a:extLst>
              <a:ext uri="{FF2B5EF4-FFF2-40B4-BE49-F238E27FC236}">
                <a16:creationId xmlns:a16="http://schemas.microsoft.com/office/drawing/2014/main" id="{C19AA814-3498-D749-9DBC-37DEF72F5E6F}"/>
              </a:ext>
            </a:extLst>
          </p:cNvPr>
          <p:cNvPicPr>
            <a:picLocks noChangeAspect="1"/>
          </p:cNvPicPr>
          <p:nvPr userDrawn="1"/>
        </p:nvPicPr>
        <p:blipFill>
          <a:blip r:embed="rId2"/>
          <a:stretch>
            <a:fillRect/>
          </a:stretch>
        </p:blipFill>
        <p:spPr>
          <a:xfrm>
            <a:off x="7486650" y="102972"/>
            <a:ext cx="1520328" cy="705080"/>
          </a:xfrm>
          <a:prstGeom prst="rect">
            <a:avLst/>
          </a:prstGeom>
        </p:spPr>
      </p:pic>
      <p:sp>
        <p:nvSpPr>
          <p:cNvPr id="10" name="Shape 2">
            <a:extLst>
              <a:ext uri="{FF2B5EF4-FFF2-40B4-BE49-F238E27FC236}">
                <a16:creationId xmlns:a16="http://schemas.microsoft.com/office/drawing/2014/main" id="{D14E75B7-03F1-0E5C-777D-F2898B921D48}"/>
              </a:ext>
            </a:extLst>
          </p:cNvPr>
          <p:cNvSpPr/>
          <p:nvPr userDrawn="1"/>
        </p:nvSpPr>
        <p:spPr>
          <a:xfrm>
            <a:off x="400791" y="296892"/>
            <a:ext cx="45719" cy="511160"/>
          </a:xfrm>
          <a:prstGeom prst="rect">
            <a:avLst/>
          </a:prstGeom>
          <a:solidFill>
            <a:srgbClr val="F0B01C"/>
          </a:solidFill>
          <a:ln/>
        </p:spPr>
        <p:txBody>
          <a:bodyPr/>
          <a:lstStyle/>
          <a:p>
            <a:endParaRPr lang="ja-JP" altLang="en-US"/>
          </a:p>
        </p:txBody>
      </p:sp>
    </p:spTree>
    <p:extLst>
      <p:ext uri="{BB962C8B-B14F-4D97-AF65-F5344CB8AC3E}">
        <p14:creationId xmlns:p14="http://schemas.microsoft.com/office/powerpoint/2010/main" val="281235218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88571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メイリオ" panose="020B0604030504040204" pitchFamily="50" charset="-128"/>
                <a:ea typeface="メイリオ" panose="020B0604030504040204" pitchFamily="50" charset="-128"/>
              </a:defRPr>
            </a:lvl1p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47D80A5-4D19-452E-988A-C051E205EEF3}" type="slidenum">
              <a:rPr kumimoji="1" lang="ja-JP" altLang="en-US" smtClean="0"/>
              <a:t>‹#›</a:t>
            </a:fld>
            <a:endParaRPr kumimoji="1" lang="ja-JP" altLang="en-US"/>
          </a:p>
        </p:txBody>
      </p:sp>
    </p:spTree>
    <p:extLst>
      <p:ext uri="{BB962C8B-B14F-4D97-AF65-F5344CB8AC3E}">
        <p14:creationId xmlns:p14="http://schemas.microsoft.com/office/powerpoint/2010/main" val="364486303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C0C000-D78E-C340-8824-D169296D400F}" type="datetime1">
              <a:rPr kumimoji="1" lang="ja-JP" altLang="en-US" smtClean="0"/>
              <a:t>2025/11/18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B142470-639C-5D4E-AE73-A41A5BA28C55}" type="slidenum">
              <a:rPr kumimoji="1" lang="ja-JP" altLang="en-US" smtClean="0"/>
              <a:t>‹#›</a:t>
            </a:fld>
            <a:endParaRPr kumimoji="1" lang="ja-JP" altLang="en-US"/>
          </a:p>
        </p:txBody>
      </p:sp>
    </p:spTree>
    <p:extLst>
      <p:ext uri="{BB962C8B-B14F-4D97-AF65-F5344CB8AC3E}">
        <p14:creationId xmlns:p14="http://schemas.microsoft.com/office/powerpoint/2010/main" val="686829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9B40667-BF52-CC3E-DAB5-54BF3A27807F}"/>
              </a:ext>
            </a:extLst>
          </p:cNvPr>
          <p:cNvGraphicFramePr>
            <a:graphicFrameLocks/>
          </p:cNvGraphicFramePr>
          <p:nvPr userDrawn="1">
            <p:custDataLst>
              <p:tags r:id="rId7"/>
            </p:custDataLst>
            <p:extLst>
              <p:ext uri="{D42A27DB-BD31-4B8C-83A1-F6EECF244321}">
                <p14:modId xmlns:p14="http://schemas.microsoft.com/office/powerpoint/2010/main" val="242318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8" imgW="395" imgH="396" progId="TCLayout.ActiveDocument.1">
                  <p:embed/>
                </p:oleObj>
              </mc:Choice>
              <mc:Fallback>
                <p:oleObj name="think-cellスライド" r:id="rId8" imgW="395" imgH="396" progId="TCLayout.ActiveDocument.1">
                  <p:embed/>
                  <p:pic>
                    <p:nvPicPr>
                      <p:cNvPr id="8" name="think-cell data - do not delete" hidden="1">
                        <a:extLst>
                          <a:ext uri="{FF2B5EF4-FFF2-40B4-BE49-F238E27FC236}">
                            <a16:creationId xmlns:a16="http://schemas.microsoft.com/office/drawing/2014/main" id="{19B40667-BF52-CC3E-DAB5-54BF3A27807F}"/>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7D80A5-4D19-452E-988A-C051E205EEF3}" type="slidenum">
              <a:rPr kumimoji="1" lang="ja-JP" altLang="en-US" smtClean="0"/>
              <a:t>‹#›</a:t>
            </a:fld>
            <a:endParaRPr kumimoji="1" lang="ja-JP" altLang="en-US"/>
          </a:p>
        </p:txBody>
      </p:sp>
    </p:spTree>
    <p:extLst>
      <p:ext uri="{BB962C8B-B14F-4D97-AF65-F5344CB8AC3E}">
        <p14:creationId xmlns:p14="http://schemas.microsoft.com/office/powerpoint/2010/main" val="2470314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4" r:id="rId4"/>
    <p:sldLayoutId id="2147483665" r:id="rId5"/>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microsoft.com/office/2018/10/relationships/comments" Target="../comments/modernComment_432_95C28B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microsoft.com/office/2018/10/relationships/comments" Target="../comments/modernComment_3DA_C2F03C.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microsoft.com/office/2018/10/relationships/comments" Target="../comments/modernComment_455_BA32951E.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emf"/><Relationship Id="rId4" Type="http://schemas.openxmlformats.org/officeDocument/2006/relationships/oleObject" Target="../embeddings/oleObject14.bin"/></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oleObject" Target="../embeddings/oleObject15.bin"/><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notesSlide" Target="../notesSlides/notesSlide3.xml"/><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slideLayout" Target="../slideLayouts/slideLayout2.xml"/><Relationship Id="rId16" Type="http://schemas.openxmlformats.org/officeDocument/2006/relationships/image" Target="../media/image45.png"/><Relationship Id="rId1" Type="http://schemas.openxmlformats.org/officeDocument/2006/relationships/tags" Target="../tags/tag1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1.emf"/><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oleObject" Target="../embeddings/oleObject16.bin"/><Relationship Id="rId9" Type="http://schemas.openxmlformats.org/officeDocument/2006/relationships/image" Target="../media/image38.pn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oleObject" Target="../embeddings/oleObject17.bin"/><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slideLayout" Target="../slideLayouts/slideLayout2.xml"/><Relationship Id="rId16" Type="http://schemas.openxmlformats.org/officeDocument/2006/relationships/image" Target="../media/image58.png"/><Relationship Id="rId1" Type="http://schemas.openxmlformats.org/officeDocument/2006/relationships/tags" Target="../tags/tag1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1.emf"/><Relationship Id="rId9" Type="http://schemas.openxmlformats.org/officeDocument/2006/relationships/image" Target="../media/image51.png"/><Relationship Id="rId1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59.emf"/></Relationships>
</file>

<file path=ppt/slides/_rels/slide2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oleObject" Target="../embeddings/oleObject19.bin"/><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1.emf"/><Relationship Id="rId9" Type="http://schemas.openxmlformats.org/officeDocument/2006/relationships/chart" Target="../charts/chart2.xml"/></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4.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7.png"/><Relationship Id="rId5" Type="http://schemas.openxmlformats.org/officeDocument/2006/relationships/image" Target="../media/image63.emf"/><Relationship Id="rId10" Type="http://schemas.openxmlformats.org/officeDocument/2006/relationships/image" Target="../media/image67.png"/><Relationship Id="rId4" Type="http://schemas.openxmlformats.org/officeDocument/2006/relationships/oleObject" Target="../embeddings/oleObject20.bin"/><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26.pn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3.xml.rels><?xml version="1.0" encoding="UTF-8" standalone="yes"?>
<Relationships xmlns="http://schemas.openxmlformats.org/package/2006/relationships"><Relationship Id="rId2" Type="http://schemas.microsoft.com/office/2018/10/relationships/comments" Target="../comments/modernComment_411_855C894D.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microsoft.com/office/2018/10/relationships/comments" Target="../comments/modernComment_430_C7D649E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41F_3A1DE67E.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microsoft.com/office/2018/10/relationships/comments" Target="../comments/modernComment_43A_D1339F37.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92.pn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45.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17.xml"/><Relationship Id="rId7"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93.pn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46.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95.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microsoft.com/office/2018/10/relationships/comments" Target="../comments/modernComment_3E0_D3081EB5.xml"/><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slideLayout" Target="../slideLayouts/slideLayout2.xml"/><Relationship Id="rId16" Type="http://schemas.openxmlformats.org/officeDocument/2006/relationships/image" Target="../media/image115.png"/><Relationship Id="rId1" Type="http://schemas.openxmlformats.org/officeDocument/2006/relationships/tags" Target="../tags/tag25.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emf"/><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oleObject" Target="../embeddings/oleObject22.bin"/><Relationship Id="rId9" Type="http://schemas.openxmlformats.org/officeDocument/2006/relationships/image" Target="../media/image108.png"/><Relationship Id="rId14" Type="http://schemas.openxmlformats.org/officeDocument/2006/relationships/image" Target="../media/image113.png"/></Relationships>
</file>

<file path=ppt/slides/_rels/slide5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notesSlide" Target="../notesSlides/notesSlide18.xml"/><Relationship Id="rId16" Type="http://schemas.openxmlformats.org/officeDocument/2006/relationships/image" Target="../media/image113.png"/><Relationship Id="rId1" Type="http://schemas.openxmlformats.org/officeDocument/2006/relationships/slideLayout" Target="../slideLayouts/slideLayout3.xml"/><Relationship Id="rId6" Type="http://schemas.openxmlformats.org/officeDocument/2006/relationships/image" Target="../media/image119.png"/><Relationship Id="rId11" Type="http://schemas.openxmlformats.org/officeDocument/2006/relationships/image" Target="../media/image108.png"/><Relationship Id="rId5" Type="http://schemas.openxmlformats.org/officeDocument/2006/relationships/image" Target="../media/image118.png"/><Relationship Id="rId15" Type="http://schemas.openxmlformats.org/officeDocument/2006/relationships/image" Target="../media/image112.png"/><Relationship Id="rId10" Type="http://schemas.openxmlformats.org/officeDocument/2006/relationships/image" Target="../media/image107.png"/><Relationship Id="rId4" Type="http://schemas.openxmlformats.org/officeDocument/2006/relationships/image" Target="../media/image117.png"/><Relationship Id="rId9" Type="http://schemas.openxmlformats.org/officeDocument/2006/relationships/image" Target="../media/image106.png"/><Relationship Id="rId14" Type="http://schemas.openxmlformats.org/officeDocument/2006/relationships/image" Target="../media/image111.png"/></Relationships>
</file>

<file path=ppt/slides/_rels/slide52.xml.rels><?xml version="1.0" encoding="UTF-8" standalone="yes"?>
<Relationships xmlns="http://schemas.openxmlformats.org/package/2006/relationships"><Relationship Id="rId2" Type="http://schemas.microsoft.com/office/2018/10/relationships/comments" Target="../comments/modernComment_3E6_DBE2118E.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emf"/></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microsoft.com/office/2018/10/relationships/comments" Target="../comments/modernComment_419_467F4331.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microsoft.com/office/2018/10/relationships/comments" Target="../comments/modernComment_421_E16B27CD.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125.png"/><Relationship Id="rId4" Type="http://schemas.openxmlformats.org/officeDocument/2006/relationships/image" Target="../media/image1.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128.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slideLayout" Target="../slideLayouts/slideLayout2.xml"/><Relationship Id="rId16" Type="http://schemas.openxmlformats.org/officeDocument/2006/relationships/image" Target="../media/image15.png"/><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1.emf"/><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oleObject" Target="../embeddings/oleObject2.bin"/><Relationship Id="rId9" Type="http://schemas.openxmlformats.org/officeDocument/2006/relationships/image" Target="../media/image8.svg"/><Relationship Id="rId1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microsoft.com/office/2018/10/relationships/comments" Target="../comments/modernComment_3E4_6C188C2A.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131.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7.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8.pn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19B80-03D0-9906-90F5-48BCB08E4916}"/>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547D3847-7F84-D152-BFC2-A1E438364CEA}"/>
              </a:ext>
            </a:extLst>
          </p:cNvPr>
          <p:cNvPicPr>
            <a:picLocks noChangeAspect="1"/>
          </p:cNvPicPr>
          <p:nvPr/>
        </p:nvPicPr>
        <p:blipFill>
          <a:blip r:embed="rId2"/>
          <a:srcRect t="5158" b="14309"/>
          <a:stretch>
            <a:fillRect/>
          </a:stretch>
        </p:blipFill>
        <p:spPr>
          <a:xfrm>
            <a:off x="0" y="965200"/>
            <a:ext cx="9144000" cy="4914202"/>
          </a:xfrm>
          <a:prstGeom prst="rect">
            <a:avLst/>
          </a:prstGeom>
        </p:spPr>
      </p:pic>
      <p:sp>
        <p:nvSpPr>
          <p:cNvPr id="12" name="タイトル 1">
            <a:extLst>
              <a:ext uri="{FF2B5EF4-FFF2-40B4-BE49-F238E27FC236}">
                <a16:creationId xmlns:a16="http://schemas.microsoft.com/office/drawing/2014/main" id="{6066452B-0076-C247-C03B-DC3BCC795AD3}"/>
              </a:ext>
            </a:extLst>
          </p:cNvPr>
          <p:cNvSpPr>
            <a:spLocks noGrp="1"/>
          </p:cNvSpPr>
          <p:nvPr>
            <p:ph type="title"/>
          </p:nvPr>
        </p:nvSpPr>
        <p:spPr>
          <a:xfrm>
            <a:off x="577850" y="309247"/>
            <a:ext cx="4215521" cy="520568"/>
          </a:xfrm>
        </p:spPr>
        <p:txBody>
          <a:bodyPr vert="horz" rIns="91440"/>
          <a:lstStyle/>
          <a:p>
            <a:r>
              <a:rPr lang="ja-JP" altLang="en-US" b="1">
                <a:solidFill>
                  <a:srgbClr val="1A365D"/>
                </a:solidFill>
                <a:latin typeface="メイリオ"/>
                <a:ea typeface="メイリオ"/>
              </a:rPr>
              <a:t>経営戦略会議</a:t>
            </a:r>
          </a:p>
        </p:txBody>
      </p:sp>
      <p:sp>
        <p:nvSpPr>
          <p:cNvPr id="14" name="タイトル 1">
            <a:extLst>
              <a:ext uri="{FF2B5EF4-FFF2-40B4-BE49-F238E27FC236}">
                <a16:creationId xmlns:a16="http://schemas.microsoft.com/office/drawing/2014/main" id="{E66C5D57-8D77-A36C-7F4A-DD38D02FE65A}"/>
              </a:ext>
            </a:extLst>
          </p:cNvPr>
          <p:cNvSpPr txBox="1">
            <a:spLocks/>
          </p:cNvSpPr>
          <p:nvPr/>
        </p:nvSpPr>
        <p:spPr>
          <a:xfrm>
            <a:off x="145034" y="2797431"/>
            <a:ext cx="7974721" cy="622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メイリオ" panose="020B0604030504040204" pitchFamily="50" charset="-128"/>
                <a:ea typeface="メイリオ" panose="020B0604030504040204" pitchFamily="50" charset="-128"/>
                <a:cs typeface="+mj-cs"/>
              </a:defRPr>
            </a:lvl1pPr>
          </a:lstStyle>
          <a:p>
            <a:r>
              <a:rPr lang="ja-JP" altLang="en-US" sz="2000" b="1">
                <a:solidFill>
                  <a:srgbClr val="1A365D"/>
                </a:solidFill>
                <a:latin typeface="メイリオ"/>
                <a:ea typeface="メイリオ"/>
              </a:rPr>
              <a:t>～太陽総合商事 TOBに対する方針～</a:t>
            </a:r>
          </a:p>
        </p:txBody>
      </p:sp>
      <p:sp>
        <p:nvSpPr>
          <p:cNvPr id="15" name="タイトル 1">
            <a:extLst>
              <a:ext uri="{FF2B5EF4-FFF2-40B4-BE49-F238E27FC236}">
                <a16:creationId xmlns:a16="http://schemas.microsoft.com/office/drawing/2014/main" id="{F803B1F9-2D32-267E-D252-BFFD356C6B74}"/>
              </a:ext>
            </a:extLst>
          </p:cNvPr>
          <p:cNvSpPr txBox="1">
            <a:spLocks/>
          </p:cNvSpPr>
          <p:nvPr/>
        </p:nvSpPr>
        <p:spPr>
          <a:xfrm>
            <a:off x="5317413" y="6318959"/>
            <a:ext cx="5759841" cy="6221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メイリオ" panose="020B0604030504040204" pitchFamily="50" charset="-128"/>
                <a:ea typeface="メイリオ" panose="020B0604030504040204" pitchFamily="50" charset="-128"/>
                <a:cs typeface="+mj-cs"/>
              </a:defRPr>
            </a:lvl1pPr>
          </a:lstStyle>
          <a:p>
            <a:r>
              <a:rPr lang="ja-JP" altLang="en-US" sz="1600" b="1">
                <a:solidFill>
                  <a:srgbClr val="1A365D"/>
                </a:solidFill>
                <a:latin typeface="メイリオ"/>
                <a:ea typeface="メイリオ"/>
              </a:rPr>
              <a:t>2025年 11月30日 菜の花運輸株式会社</a:t>
            </a:r>
          </a:p>
        </p:txBody>
      </p:sp>
    </p:spTree>
    <p:extLst>
      <p:ext uri="{BB962C8B-B14F-4D97-AF65-F5344CB8AC3E}">
        <p14:creationId xmlns:p14="http://schemas.microsoft.com/office/powerpoint/2010/main" val="336269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9F6CC5B-5FEA-49C9-9FD5-37D50334FC9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4" name="think-cell data - do not delete" hidden="1">
                        <a:extLst>
                          <a:ext uri="{FF2B5EF4-FFF2-40B4-BE49-F238E27FC236}">
                            <a16:creationId xmlns:a16="http://schemas.microsoft.com/office/drawing/2014/main" id="{59F6CC5B-5FEA-49C9-9FD5-37D50334FC9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97B80753-BB70-9FD1-C4D4-58779EE4DF32}"/>
              </a:ext>
            </a:extLst>
          </p:cNvPr>
          <p:cNvSpPr>
            <a:spLocks noGrp="1"/>
          </p:cNvSpPr>
          <p:nvPr>
            <p:ph type="title"/>
          </p:nvPr>
        </p:nvSpPr>
        <p:spPr>
          <a:xfrm>
            <a:off x="628650" y="365127"/>
            <a:ext cx="4022481" cy="424732"/>
          </a:xfr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ja-JP" altLang="en-US" b="1">
                <a:solidFill>
                  <a:srgbClr val="002060"/>
                </a:solidFill>
                <a:latin typeface="Meiryo UI"/>
                <a:ea typeface="Meiryo UI"/>
                <a:cs typeface="+mn-cs"/>
              </a:rPr>
              <a:t>太陽総合商事</a:t>
            </a:r>
            <a:r>
              <a:rPr lang="en-US" altLang="ja-JP" b="1">
                <a:solidFill>
                  <a:srgbClr val="002060"/>
                </a:solidFill>
                <a:latin typeface="Meiryo UI"/>
                <a:ea typeface="Meiryo UI"/>
                <a:cs typeface="+mn-cs"/>
              </a:rPr>
              <a:t>TOB</a:t>
            </a:r>
            <a:r>
              <a:rPr lang="ja-JP" altLang="en-US" b="1">
                <a:solidFill>
                  <a:srgbClr val="002060"/>
                </a:solidFill>
                <a:latin typeface="Meiryo UI"/>
                <a:ea typeface="Meiryo UI"/>
                <a:cs typeface="+mn-cs"/>
              </a:rPr>
              <a:t>評価</a:t>
            </a:r>
          </a:p>
        </p:txBody>
      </p:sp>
      <p:sp>
        <p:nvSpPr>
          <p:cNvPr id="5" name="Shape 5">
            <a:extLst>
              <a:ext uri="{FF2B5EF4-FFF2-40B4-BE49-F238E27FC236}">
                <a16:creationId xmlns:a16="http://schemas.microsoft.com/office/drawing/2014/main" id="{C8C47395-5535-8097-6BBA-E69FCB44C02D}"/>
              </a:ext>
            </a:extLst>
          </p:cNvPr>
          <p:cNvSpPr/>
          <p:nvPr/>
        </p:nvSpPr>
        <p:spPr>
          <a:xfrm>
            <a:off x="379184" y="1974230"/>
            <a:ext cx="8382305" cy="1373133"/>
          </a:xfrm>
          <a:prstGeom prst="roundRect">
            <a:avLst>
              <a:gd name="adj" fmla="val 7435"/>
            </a:avLst>
          </a:prstGeom>
          <a:solidFill>
            <a:srgbClr val="0A2A5A"/>
          </a:solidFill>
          <a:ln w="25400">
            <a:solidFill>
              <a:srgbClr val="FFD700"/>
            </a:solidFill>
            <a:prstDash val="solid"/>
          </a:ln>
        </p:spPr>
        <p:txBody>
          <a:bodyPr/>
          <a:lstStyle/>
          <a:p>
            <a:endParaRPr lang="ja-JP" altLang="en-US">
              <a:latin typeface="メイリオ" panose="020B0604030504040204" pitchFamily="50" charset="-128"/>
              <a:ea typeface="メイリオ" panose="020B0604030504040204" pitchFamily="50" charset="-128"/>
            </a:endParaRPr>
          </a:p>
        </p:txBody>
      </p:sp>
      <p:sp>
        <p:nvSpPr>
          <p:cNvPr id="6" name="Text 6">
            <a:extLst>
              <a:ext uri="{FF2B5EF4-FFF2-40B4-BE49-F238E27FC236}">
                <a16:creationId xmlns:a16="http://schemas.microsoft.com/office/drawing/2014/main" id="{5294F83F-6B2C-6B4B-FCE6-C72C2328EB55}"/>
              </a:ext>
            </a:extLst>
          </p:cNvPr>
          <p:cNvSpPr txBox="1"/>
          <p:nvPr/>
        </p:nvSpPr>
        <p:spPr>
          <a:xfrm>
            <a:off x="639862" y="2446199"/>
            <a:ext cx="1524305" cy="495605"/>
          </a:xfrm>
          <a:prstGeom prst="rect">
            <a:avLst/>
          </a:prstGeom>
          <a:noFill/>
          <a:ln/>
        </p:spPr>
        <p:txBody>
          <a:bodyPr wrap="square" lIns="0" tIns="0" rIns="0" bIns="0" rtlCol="0" anchor="ctr"/>
          <a:lstStyle/>
          <a:p>
            <a:pPr marL="0" indent="0" algn="l">
              <a:buNone/>
            </a:pPr>
            <a:r>
              <a:rPr lang="en-US" sz="2800" b="1">
                <a:solidFill>
                  <a:srgbClr val="FFD700"/>
                </a:solidFill>
                <a:latin typeface="メイリオ"/>
                <a:ea typeface="メイリオ"/>
                <a:cs typeface="Noto Sans JP" pitchFamily="34" charset="-120"/>
              </a:rPr>
              <a:t>5,400円</a:t>
            </a:r>
            <a:endParaRPr lang="en-US" sz="2800">
              <a:latin typeface="メイリオ"/>
              <a:ea typeface="メイリオ"/>
            </a:endParaRPr>
          </a:p>
        </p:txBody>
      </p:sp>
      <p:sp>
        <p:nvSpPr>
          <p:cNvPr id="7" name="Text 7">
            <a:extLst>
              <a:ext uri="{FF2B5EF4-FFF2-40B4-BE49-F238E27FC236}">
                <a16:creationId xmlns:a16="http://schemas.microsoft.com/office/drawing/2014/main" id="{6C22110A-6B17-D1A6-AAF0-22C42FB73809}"/>
              </a:ext>
            </a:extLst>
          </p:cNvPr>
          <p:cNvSpPr txBox="1"/>
          <p:nvPr/>
        </p:nvSpPr>
        <p:spPr>
          <a:xfrm>
            <a:off x="2629515" y="2447389"/>
            <a:ext cx="4210663" cy="207305"/>
          </a:xfrm>
          <a:prstGeom prst="rect">
            <a:avLst/>
          </a:prstGeom>
          <a:noFill/>
          <a:ln/>
        </p:spPr>
        <p:txBody>
          <a:bodyPr wrap="square" lIns="0" tIns="0" rIns="0" bIns="0" rtlCol="0" anchor="ctr"/>
          <a:lstStyle/>
          <a:p>
            <a:pPr marL="0" indent="0" algn="l">
              <a:buNone/>
            </a:pPr>
            <a:r>
              <a:rPr lang="en-US" sz="1400" b="1">
                <a:solidFill>
                  <a:srgbClr val="FFFFFF"/>
                </a:solidFill>
                <a:latin typeface="メイリオ" panose="020B0604030504040204" pitchFamily="50" charset="-128"/>
                <a:ea typeface="メイリオ" panose="020B0604030504040204" pitchFamily="50" charset="-128"/>
                <a:cs typeface="Noto Sans JP" pitchFamily="34" charset="-120"/>
              </a:rPr>
              <a:t>プレミアム: 40.9% (基準日: 2025年8月7日)</a:t>
            </a:r>
            <a:endParaRPr lang="en-US" sz="1400" b="1">
              <a:latin typeface="メイリオ" panose="020B0604030504040204" pitchFamily="50" charset="-128"/>
              <a:ea typeface="メイリオ" panose="020B0604030504040204" pitchFamily="50" charset="-128"/>
            </a:endParaRPr>
          </a:p>
        </p:txBody>
      </p:sp>
      <p:sp>
        <p:nvSpPr>
          <p:cNvPr id="8" name="Text 8">
            <a:extLst>
              <a:ext uri="{FF2B5EF4-FFF2-40B4-BE49-F238E27FC236}">
                <a16:creationId xmlns:a16="http://schemas.microsoft.com/office/drawing/2014/main" id="{9AFAED4C-3FB5-53AD-4312-ABDC65A39F99}"/>
              </a:ext>
            </a:extLst>
          </p:cNvPr>
          <p:cNvSpPr txBox="1"/>
          <p:nvPr/>
        </p:nvSpPr>
        <p:spPr>
          <a:xfrm>
            <a:off x="2631325" y="2161043"/>
            <a:ext cx="1835000" cy="226315"/>
          </a:xfrm>
          <a:prstGeom prst="rect">
            <a:avLst/>
          </a:prstGeom>
          <a:noFill/>
          <a:ln/>
        </p:spPr>
        <p:txBody>
          <a:bodyPr wrap="square" lIns="0" tIns="0" rIns="0" bIns="0" rtlCol="0" anchor="ctr"/>
          <a:lstStyle/>
          <a:p>
            <a:pPr marL="0" indent="0" algn="l">
              <a:buNone/>
            </a:pPr>
            <a:r>
              <a:rPr lang="en-US" sz="1400" b="1">
                <a:solidFill>
                  <a:srgbClr val="FFFFFF"/>
                </a:solidFill>
                <a:latin typeface="メイリオ" panose="020B0604030504040204" pitchFamily="50" charset="-128"/>
                <a:ea typeface="メイリオ" panose="020B0604030504040204" pitchFamily="50" charset="-128"/>
                <a:cs typeface="Noto Sans JP" pitchFamily="34" charset="-120"/>
              </a:rPr>
              <a:t>時価総額: 2,430億円</a:t>
            </a:r>
            <a:endParaRPr lang="en-US" sz="1400" b="1">
              <a:latin typeface="メイリオ" panose="020B0604030504040204" pitchFamily="50" charset="-128"/>
              <a:ea typeface="メイリオ" panose="020B0604030504040204" pitchFamily="50" charset="-128"/>
            </a:endParaRPr>
          </a:p>
        </p:txBody>
      </p:sp>
      <p:sp>
        <p:nvSpPr>
          <p:cNvPr id="11" name="Text 13">
            <a:extLst>
              <a:ext uri="{FF2B5EF4-FFF2-40B4-BE49-F238E27FC236}">
                <a16:creationId xmlns:a16="http://schemas.microsoft.com/office/drawing/2014/main" id="{0A9F1934-8E64-BCC8-2DBE-AE32A52988F3}"/>
              </a:ext>
            </a:extLst>
          </p:cNvPr>
          <p:cNvSpPr txBox="1"/>
          <p:nvPr/>
        </p:nvSpPr>
        <p:spPr>
          <a:xfrm>
            <a:off x="456286" y="2190902"/>
            <a:ext cx="186538" cy="200254"/>
          </a:xfrm>
          <a:prstGeom prst="rect">
            <a:avLst/>
          </a:prstGeom>
          <a:noFill/>
          <a:ln/>
        </p:spPr>
        <p:txBody>
          <a:bodyPr wrap="square" lIns="0" tIns="0" rIns="0" bIns="0" rtlCol="0" anchor="ctr"/>
          <a:lstStyle/>
          <a:p>
            <a:pPr marL="0" indent="0" algn="l">
              <a:buNone/>
            </a:pPr>
            <a:endParaRPr lang="en-US" sz="1000">
              <a:latin typeface="メイリオ" panose="020B0604030504040204" pitchFamily="50" charset="-128"/>
              <a:ea typeface="メイリオ" panose="020B0604030504040204" pitchFamily="50" charset="-128"/>
            </a:endParaRPr>
          </a:p>
        </p:txBody>
      </p:sp>
      <p:sp>
        <p:nvSpPr>
          <p:cNvPr id="12" name="Text 15">
            <a:extLst>
              <a:ext uri="{FF2B5EF4-FFF2-40B4-BE49-F238E27FC236}">
                <a16:creationId xmlns:a16="http://schemas.microsoft.com/office/drawing/2014/main" id="{DBD3ECE2-C824-3A41-7969-E211BA5DED60}"/>
              </a:ext>
            </a:extLst>
          </p:cNvPr>
          <p:cNvSpPr txBox="1"/>
          <p:nvPr/>
        </p:nvSpPr>
        <p:spPr>
          <a:xfrm>
            <a:off x="425541" y="1648100"/>
            <a:ext cx="1542898" cy="262433"/>
          </a:xfrm>
          <a:prstGeom prst="rect">
            <a:avLst/>
          </a:prstGeom>
          <a:noFill/>
          <a:ln/>
        </p:spPr>
        <p:txBody>
          <a:bodyPr wrap="square" lIns="0" tIns="0" rIns="0" bIns="0" rtlCol="0" anchor="ctr"/>
          <a:lstStyle/>
          <a:p>
            <a:pPr marL="0" indent="0" algn="l">
              <a:buNone/>
            </a:pPr>
            <a:r>
              <a:rPr lang="en-US" b="1">
                <a:solidFill>
                  <a:srgbClr val="0A2A5A"/>
                </a:solidFill>
                <a:latin typeface="メイリオ" panose="020B0604030504040204" pitchFamily="50" charset="-128"/>
                <a:ea typeface="メイリオ" panose="020B0604030504040204" pitchFamily="50" charset="-128"/>
                <a:cs typeface="Noto Sans JP" pitchFamily="34" charset="-120"/>
              </a:rPr>
              <a:t>企業価値評価</a:t>
            </a:r>
            <a:endParaRPr lang="en-US">
              <a:latin typeface="メイリオ" panose="020B0604030504040204" pitchFamily="50" charset="-128"/>
              <a:ea typeface="メイリオ" panose="020B0604030504040204" pitchFamily="50" charset="-128"/>
            </a:endParaRPr>
          </a:p>
        </p:txBody>
      </p:sp>
      <p:sp>
        <p:nvSpPr>
          <p:cNvPr id="14" name="Text 18">
            <a:extLst>
              <a:ext uri="{FF2B5EF4-FFF2-40B4-BE49-F238E27FC236}">
                <a16:creationId xmlns:a16="http://schemas.microsoft.com/office/drawing/2014/main" id="{1C6B1435-C848-00B4-75AE-36AE7676F6B8}"/>
              </a:ext>
            </a:extLst>
          </p:cNvPr>
          <p:cNvSpPr txBox="1"/>
          <p:nvPr/>
        </p:nvSpPr>
        <p:spPr>
          <a:xfrm>
            <a:off x="2630865" y="2871316"/>
            <a:ext cx="5491992" cy="266802"/>
          </a:xfrm>
          <a:prstGeom prst="rect">
            <a:avLst/>
          </a:prstGeom>
          <a:noFill/>
          <a:ln/>
        </p:spPr>
        <p:txBody>
          <a:bodyPr wrap="square" lIns="0" tIns="0" rIns="0" bIns="0" rtlCol="0" anchor="ctr"/>
          <a:lstStyle/>
          <a:p>
            <a:pPr marL="0" indent="0" algn="l">
              <a:buNone/>
            </a:pPr>
            <a:r>
              <a:rPr lang="en-US" sz="2400" b="1">
                <a:solidFill>
                  <a:schemeClr val="bg1"/>
                </a:solidFill>
                <a:latin typeface="メイリオ"/>
                <a:ea typeface="メイリオ"/>
                <a:cs typeface="Noto Sans JP" pitchFamily="34" charset="-120"/>
              </a:rPr>
              <a:t>PBR（株価純資産倍率）: 約0.70倍</a:t>
            </a:r>
            <a:endParaRPr lang="en-US" sz="2400">
              <a:solidFill>
                <a:schemeClr val="bg1"/>
              </a:solidFill>
              <a:latin typeface="メイリオ"/>
              <a:ea typeface="メイリオ"/>
            </a:endParaRPr>
          </a:p>
        </p:txBody>
      </p:sp>
      <p:sp>
        <p:nvSpPr>
          <p:cNvPr id="19" name="Text 14">
            <a:extLst>
              <a:ext uri="{FF2B5EF4-FFF2-40B4-BE49-F238E27FC236}">
                <a16:creationId xmlns:a16="http://schemas.microsoft.com/office/drawing/2014/main" id="{C4467CBD-C936-A5A0-18FB-C38E88ADE13F}"/>
              </a:ext>
            </a:extLst>
          </p:cNvPr>
          <p:cNvSpPr txBox="1"/>
          <p:nvPr/>
        </p:nvSpPr>
        <p:spPr>
          <a:xfrm>
            <a:off x="496928" y="3354751"/>
            <a:ext cx="342238" cy="226318"/>
          </a:xfrm>
          <a:prstGeom prst="rect">
            <a:avLst/>
          </a:prstGeom>
          <a:noFill/>
          <a:ln/>
        </p:spPr>
        <p:txBody>
          <a:bodyPr wrap="square" lIns="0" tIns="0" rIns="0" bIns="0" rtlCol="0" anchor="ctr"/>
          <a:lstStyle/>
          <a:p>
            <a:pPr marL="0" indent="0" algn="l">
              <a:buNone/>
            </a:pPr>
            <a:r>
              <a:rPr lang="en-US" sz="1000" b="1">
                <a:solidFill>
                  <a:srgbClr val="FFFFFF"/>
                </a:solidFill>
                <a:latin typeface="メイリオ" panose="020B0604030504040204" pitchFamily="50" charset="-128"/>
                <a:ea typeface="メイリオ" panose="020B0604030504040204" pitchFamily="50" charset="-128"/>
                <a:cs typeface="Noto Sans JP" pitchFamily="34" charset="-120"/>
              </a:rPr>
              <a:t>2</a:t>
            </a:r>
            <a:endParaRPr lang="en-US" sz="1000">
              <a:latin typeface="メイリオ" panose="020B0604030504040204" pitchFamily="50" charset="-128"/>
              <a:ea typeface="メイリオ" panose="020B0604030504040204" pitchFamily="50" charset="-128"/>
            </a:endParaRPr>
          </a:p>
        </p:txBody>
      </p:sp>
      <p:sp>
        <p:nvSpPr>
          <p:cNvPr id="20" name="Text 16">
            <a:extLst>
              <a:ext uri="{FF2B5EF4-FFF2-40B4-BE49-F238E27FC236}">
                <a16:creationId xmlns:a16="http://schemas.microsoft.com/office/drawing/2014/main" id="{1F2BBA31-7897-8FA1-48C0-E52548B0597C}"/>
              </a:ext>
            </a:extLst>
          </p:cNvPr>
          <p:cNvSpPr txBox="1"/>
          <p:nvPr/>
        </p:nvSpPr>
        <p:spPr>
          <a:xfrm>
            <a:off x="416182" y="3653758"/>
            <a:ext cx="1975156" cy="367949"/>
          </a:xfrm>
          <a:prstGeom prst="rect">
            <a:avLst/>
          </a:prstGeom>
          <a:noFill/>
          <a:ln/>
        </p:spPr>
        <p:txBody>
          <a:bodyPr wrap="square" lIns="0" tIns="0" rIns="0" bIns="0" rtlCol="0" anchor="ctr"/>
          <a:lstStyle/>
          <a:p>
            <a:pPr marL="0" indent="0" algn="l">
              <a:buNone/>
            </a:pPr>
            <a:r>
              <a:rPr lang="en-US" b="1">
                <a:solidFill>
                  <a:srgbClr val="0A2A5A"/>
                </a:solidFill>
                <a:latin typeface="メイリオ" panose="020B0604030504040204" pitchFamily="50" charset="-128"/>
                <a:ea typeface="メイリオ" panose="020B0604030504040204" pitchFamily="50" charset="-128"/>
                <a:cs typeface="Noto Sans JP" pitchFamily="34" charset="-120"/>
              </a:rPr>
              <a:t>戦略面の評価</a:t>
            </a:r>
            <a:endParaRPr lang="en-US">
              <a:latin typeface="メイリオ" panose="020B0604030504040204" pitchFamily="50" charset="-128"/>
              <a:ea typeface="メイリオ" panose="020B0604030504040204" pitchFamily="50" charset="-128"/>
            </a:endParaRPr>
          </a:p>
        </p:txBody>
      </p:sp>
      <p:sp>
        <p:nvSpPr>
          <p:cNvPr id="22" name="Shape 22">
            <a:extLst>
              <a:ext uri="{FF2B5EF4-FFF2-40B4-BE49-F238E27FC236}">
                <a16:creationId xmlns:a16="http://schemas.microsoft.com/office/drawing/2014/main" id="{29D56A56-B827-0216-3024-4CE4BE3FE7CC}"/>
              </a:ext>
            </a:extLst>
          </p:cNvPr>
          <p:cNvSpPr/>
          <p:nvPr/>
        </p:nvSpPr>
        <p:spPr>
          <a:xfrm>
            <a:off x="373408" y="5400741"/>
            <a:ext cx="8387058" cy="699696"/>
          </a:xfrm>
          <a:prstGeom prst="rect">
            <a:avLst/>
          </a:prstGeom>
          <a:solidFill>
            <a:schemeClr val="tx2">
              <a:lumMod val="10000"/>
              <a:lumOff val="90000"/>
            </a:schemeClr>
          </a:solidFill>
          <a:ln/>
        </p:spPr>
        <p:txBody>
          <a:bodyPr lIns="91440" tIns="45720" rIns="91440" bIns="45720" anchor="t"/>
          <a:lstStyle/>
          <a:p>
            <a:endParaRPr lang="ja-JP" altLang="en-US" b="1">
              <a:solidFill>
                <a:srgbClr val="002060"/>
              </a:solidFill>
              <a:latin typeface="Meiryo UI"/>
              <a:ea typeface="Meiryo UI"/>
            </a:endParaRPr>
          </a:p>
        </p:txBody>
      </p:sp>
      <p:sp>
        <p:nvSpPr>
          <p:cNvPr id="23" name="Shape 23">
            <a:extLst>
              <a:ext uri="{FF2B5EF4-FFF2-40B4-BE49-F238E27FC236}">
                <a16:creationId xmlns:a16="http://schemas.microsoft.com/office/drawing/2014/main" id="{AF9CCD28-5665-E5AE-E377-AFA6737E635F}"/>
              </a:ext>
            </a:extLst>
          </p:cNvPr>
          <p:cNvSpPr/>
          <p:nvPr/>
        </p:nvSpPr>
        <p:spPr>
          <a:xfrm>
            <a:off x="368656" y="4019263"/>
            <a:ext cx="2243702" cy="457200"/>
          </a:xfrm>
          <a:prstGeom prst="rect">
            <a:avLst/>
          </a:prstGeom>
          <a:solidFill>
            <a:srgbClr val="0A2A5A"/>
          </a:solidFill>
          <a:ln/>
        </p:spPr>
        <p:txBody>
          <a:bodyPr/>
          <a:lstStyle/>
          <a:p>
            <a:endParaRPr lang="ja-JP" altLang="en-US">
              <a:latin typeface="メイリオ" panose="020B0604030504040204" pitchFamily="50" charset="-128"/>
              <a:ea typeface="メイリオ" panose="020B0604030504040204" pitchFamily="50" charset="-128"/>
            </a:endParaRPr>
          </a:p>
        </p:txBody>
      </p:sp>
      <p:sp>
        <p:nvSpPr>
          <p:cNvPr id="24" name="Shape 24">
            <a:extLst>
              <a:ext uri="{FF2B5EF4-FFF2-40B4-BE49-F238E27FC236}">
                <a16:creationId xmlns:a16="http://schemas.microsoft.com/office/drawing/2014/main" id="{7EEAC56A-3BF2-D12C-B0DD-7A6B26FEE4C1}"/>
              </a:ext>
            </a:extLst>
          </p:cNvPr>
          <p:cNvSpPr/>
          <p:nvPr/>
        </p:nvSpPr>
        <p:spPr>
          <a:xfrm>
            <a:off x="2636121" y="4019263"/>
            <a:ext cx="6124345" cy="457200"/>
          </a:xfrm>
          <a:prstGeom prst="rect">
            <a:avLst/>
          </a:prstGeom>
          <a:solidFill>
            <a:srgbClr val="0A2A5A"/>
          </a:solidFill>
          <a:ln/>
        </p:spPr>
        <p:txBody>
          <a:bodyPr/>
          <a:lstStyle/>
          <a:p>
            <a:endParaRPr lang="ja-JP" altLang="en-US">
              <a:latin typeface="メイリオ" panose="020B0604030504040204" pitchFamily="50" charset="-128"/>
              <a:ea typeface="メイリオ" panose="020B0604030504040204" pitchFamily="50" charset="-128"/>
            </a:endParaRPr>
          </a:p>
        </p:txBody>
      </p:sp>
      <p:sp>
        <p:nvSpPr>
          <p:cNvPr id="25" name="Text 25">
            <a:extLst>
              <a:ext uri="{FF2B5EF4-FFF2-40B4-BE49-F238E27FC236}">
                <a16:creationId xmlns:a16="http://schemas.microsoft.com/office/drawing/2014/main" id="{8951FAFC-1C6C-1472-4F66-14AE8E80C18B}"/>
              </a:ext>
            </a:extLst>
          </p:cNvPr>
          <p:cNvSpPr txBox="1"/>
          <p:nvPr/>
        </p:nvSpPr>
        <p:spPr>
          <a:xfrm>
            <a:off x="511302" y="4166831"/>
            <a:ext cx="685494" cy="223847"/>
          </a:xfrm>
          <a:prstGeom prst="rect">
            <a:avLst/>
          </a:prstGeom>
          <a:noFill/>
          <a:ln/>
        </p:spPr>
        <p:txBody>
          <a:bodyPr wrap="square" lIns="0" tIns="0" rIns="0" bIns="0" rtlCol="0" anchor="ctr"/>
          <a:lstStyle/>
          <a:p>
            <a:pPr marL="0" indent="0" algn="l">
              <a:buNone/>
            </a:pPr>
            <a:r>
              <a:rPr lang="en-US" b="1">
                <a:solidFill>
                  <a:srgbClr val="FFFFFF"/>
                </a:solidFill>
                <a:latin typeface="メイリオ" panose="020B0604030504040204" pitchFamily="50" charset="-128"/>
                <a:ea typeface="メイリオ" panose="020B0604030504040204" pitchFamily="50" charset="-128"/>
                <a:cs typeface="Noto Sans JP" pitchFamily="34" charset="-120"/>
              </a:rPr>
              <a:t>観点</a:t>
            </a:r>
            <a:endParaRPr lang="en-US">
              <a:latin typeface="メイリオ" panose="020B0604030504040204" pitchFamily="50" charset="-128"/>
              <a:ea typeface="メイリオ" panose="020B0604030504040204" pitchFamily="50" charset="-128"/>
            </a:endParaRPr>
          </a:p>
        </p:txBody>
      </p:sp>
      <p:sp>
        <p:nvSpPr>
          <p:cNvPr id="26" name="Text 26">
            <a:extLst>
              <a:ext uri="{FF2B5EF4-FFF2-40B4-BE49-F238E27FC236}">
                <a16:creationId xmlns:a16="http://schemas.microsoft.com/office/drawing/2014/main" id="{BCB19DC1-FE22-0796-CB51-1FFADBBBB268}"/>
              </a:ext>
            </a:extLst>
          </p:cNvPr>
          <p:cNvSpPr txBox="1"/>
          <p:nvPr/>
        </p:nvSpPr>
        <p:spPr>
          <a:xfrm>
            <a:off x="2740746" y="4166832"/>
            <a:ext cx="619964" cy="224028"/>
          </a:xfrm>
          <a:prstGeom prst="rect">
            <a:avLst/>
          </a:prstGeom>
          <a:noFill/>
          <a:ln/>
        </p:spPr>
        <p:txBody>
          <a:bodyPr wrap="square" lIns="0" tIns="0" rIns="0" bIns="0" rtlCol="0" anchor="ctr"/>
          <a:lstStyle/>
          <a:p>
            <a:pPr marL="0" indent="0" algn="l">
              <a:buNone/>
            </a:pPr>
            <a:r>
              <a:rPr lang="en-US" b="1">
                <a:solidFill>
                  <a:srgbClr val="FFFFFF"/>
                </a:solidFill>
                <a:latin typeface="メイリオ" panose="020B0604030504040204" pitchFamily="50" charset="-128"/>
                <a:ea typeface="メイリオ" panose="020B0604030504040204" pitchFamily="50" charset="-128"/>
                <a:cs typeface="Noto Sans JP" pitchFamily="34" charset="-120"/>
              </a:rPr>
              <a:t>評価</a:t>
            </a:r>
            <a:endParaRPr lang="en-US">
              <a:latin typeface="メイリオ" panose="020B0604030504040204" pitchFamily="50" charset="-128"/>
              <a:ea typeface="メイリオ" panose="020B0604030504040204" pitchFamily="50" charset="-128"/>
            </a:endParaRPr>
          </a:p>
        </p:txBody>
      </p:sp>
      <p:sp>
        <p:nvSpPr>
          <p:cNvPr id="27" name="Shape 27">
            <a:extLst>
              <a:ext uri="{FF2B5EF4-FFF2-40B4-BE49-F238E27FC236}">
                <a16:creationId xmlns:a16="http://schemas.microsoft.com/office/drawing/2014/main" id="{94B13D51-710D-63C5-EEEC-5F977D7CE71B}"/>
              </a:ext>
            </a:extLst>
          </p:cNvPr>
          <p:cNvSpPr/>
          <p:nvPr/>
        </p:nvSpPr>
        <p:spPr>
          <a:xfrm>
            <a:off x="368656" y="4933663"/>
            <a:ext cx="2514600" cy="9144"/>
          </a:xfrm>
          <a:prstGeom prst="rect">
            <a:avLst/>
          </a:prstGeom>
          <a:solidFill>
            <a:srgbClr val="EAEAEA"/>
          </a:solidFill>
          <a:ln/>
        </p:spPr>
        <p:txBody>
          <a:bodyPr lIns="91440" tIns="45720" rIns="91440" bIns="45720" anchor="t"/>
          <a:lstStyle/>
          <a:p>
            <a:endParaRPr lang="ja-JP" altLang="en-US" b="1">
              <a:solidFill>
                <a:srgbClr val="002060"/>
              </a:solidFill>
              <a:latin typeface="Meiryo UI"/>
              <a:ea typeface="Meiryo UI"/>
            </a:endParaRPr>
          </a:p>
        </p:txBody>
      </p:sp>
      <p:sp>
        <p:nvSpPr>
          <p:cNvPr id="28" name="Shape 28">
            <a:extLst>
              <a:ext uri="{FF2B5EF4-FFF2-40B4-BE49-F238E27FC236}">
                <a16:creationId xmlns:a16="http://schemas.microsoft.com/office/drawing/2014/main" id="{AFD426B9-912F-8606-F44B-7804DA1048C6}"/>
              </a:ext>
            </a:extLst>
          </p:cNvPr>
          <p:cNvSpPr/>
          <p:nvPr/>
        </p:nvSpPr>
        <p:spPr>
          <a:xfrm>
            <a:off x="2883256" y="4933663"/>
            <a:ext cx="5867705" cy="9144"/>
          </a:xfrm>
          <a:prstGeom prst="rect">
            <a:avLst/>
          </a:prstGeom>
          <a:solidFill>
            <a:srgbClr val="EAEAEA"/>
          </a:solidFill>
          <a:ln/>
        </p:spPr>
        <p:txBody>
          <a:bodyPr lIns="91440" tIns="45720" rIns="91440" bIns="45720" anchor="t"/>
          <a:lstStyle/>
          <a:p>
            <a:endParaRPr lang="ja-JP" altLang="en-US" b="1">
              <a:solidFill>
                <a:srgbClr val="002060"/>
              </a:solidFill>
              <a:latin typeface="Meiryo UI"/>
              <a:ea typeface="Meiryo UI"/>
            </a:endParaRPr>
          </a:p>
        </p:txBody>
      </p:sp>
      <p:sp>
        <p:nvSpPr>
          <p:cNvPr id="29" name="Shape 29">
            <a:extLst>
              <a:ext uri="{FF2B5EF4-FFF2-40B4-BE49-F238E27FC236}">
                <a16:creationId xmlns:a16="http://schemas.microsoft.com/office/drawing/2014/main" id="{16835DD3-82E1-ADFB-54A3-B5F931268CBB}"/>
              </a:ext>
            </a:extLst>
          </p:cNvPr>
          <p:cNvSpPr/>
          <p:nvPr/>
        </p:nvSpPr>
        <p:spPr>
          <a:xfrm>
            <a:off x="368656" y="5395435"/>
            <a:ext cx="2514600" cy="9144"/>
          </a:xfrm>
          <a:prstGeom prst="rect">
            <a:avLst/>
          </a:prstGeom>
          <a:solidFill>
            <a:srgbClr val="EAEAEA"/>
          </a:solidFill>
          <a:ln/>
        </p:spPr>
        <p:txBody>
          <a:bodyPr lIns="91440" tIns="45720" rIns="91440" bIns="45720" anchor="t"/>
          <a:lstStyle/>
          <a:p>
            <a:endParaRPr lang="ja-JP" altLang="en-US" b="1">
              <a:solidFill>
                <a:srgbClr val="002060"/>
              </a:solidFill>
              <a:latin typeface="Meiryo UI"/>
              <a:ea typeface="Meiryo UI"/>
            </a:endParaRPr>
          </a:p>
        </p:txBody>
      </p:sp>
      <p:sp>
        <p:nvSpPr>
          <p:cNvPr id="30" name="Shape 30">
            <a:extLst>
              <a:ext uri="{FF2B5EF4-FFF2-40B4-BE49-F238E27FC236}">
                <a16:creationId xmlns:a16="http://schemas.microsoft.com/office/drawing/2014/main" id="{F78C5374-70A2-6A3D-339E-602EBFF7CA7C}"/>
              </a:ext>
            </a:extLst>
          </p:cNvPr>
          <p:cNvSpPr/>
          <p:nvPr/>
        </p:nvSpPr>
        <p:spPr>
          <a:xfrm>
            <a:off x="2576689" y="5402648"/>
            <a:ext cx="5867705" cy="9144"/>
          </a:xfrm>
          <a:prstGeom prst="rect">
            <a:avLst/>
          </a:prstGeom>
          <a:solidFill>
            <a:srgbClr val="EAEAEA"/>
          </a:solidFill>
          <a:ln/>
        </p:spPr>
        <p:txBody>
          <a:bodyPr lIns="91440" tIns="45720" rIns="91440" bIns="45720" anchor="t"/>
          <a:lstStyle/>
          <a:p>
            <a:endParaRPr lang="ja-JP" altLang="en-US" b="1">
              <a:solidFill>
                <a:srgbClr val="002060"/>
              </a:solidFill>
              <a:latin typeface="Meiryo UI"/>
              <a:ea typeface="Meiryo UI"/>
            </a:endParaRPr>
          </a:p>
        </p:txBody>
      </p:sp>
      <p:sp>
        <p:nvSpPr>
          <p:cNvPr id="31" name="Shape 31">
            <a:extLst>
              <a:ext uri="{FF2B5EF4-FFF2-40B4-BE49-F238E27FC236}">
                <a16:creationId xmlns:a16="http://schemas.microsoft.com/office/drawing/2014/main" id="{6D6E5A4F-255C-6098-F554-54379E7FFAF4}"/>
              </a:ext>
            </a:extLst>
          </p:cNvPr>
          <p:cNvSpPr/>
          <p:nvPr/>
        </p:nvSpPr>
        <p:spPr>
          <a:xfrm>
            <a:off x="368656" y="6091293"/>
            <a:ext cx="2514600" cy="9144"/>
          </a:xfrm>
          <a:prstGeom prst="rect">
            <a:avLst/>
          </a:prstGeom>
          <a:solidFill>
            <a:srgbClr val="EAEAEA"/>
          </a:solidFill>
          <a:ln/>
        </p:spPr>
        <p:txBody>
          <a:bodyPr lIns="91440" tIns="45720" rIns="91440" bIns="45720" anchor="t"/>
          <a:lstStyle/>
          <a:p>
            <a:endParaRPr lang="ja-JP" altLang="en-US" b="1">
              <a:solidFill>
                <a:srgbClr val="002060"/>
              </a:solidFill>
              <a:latin typeface="Meiryo UI"/>
              <a:ea typeface="Meiryo UI"/>
            </a:endParaRPr>
          </a:p>
        </p:txBody>
      </p:sp>
      <p:sp>
        <p:nvSpPr>
          <p:cNvPr id="32" name="Shape 32">
            <a:extLst>
              <a:ext uri="{FF2B5EF4-FFF2-40B4-BE49-F238E27FC236}">
                <a16:creationId xmlns:a16="http://schemas.microsoft.com/office/drawing/2014/main" id="{B12BD305-3E65-D9BA-2CC2-B1BEAA6D9724}"/>
              </a:ext>
            </a:extLst>
          </p:cNvPr>
          <p:cNvSpPr/>
          <p:nvPr/>
        </p:nvSpPr>
        <p:spPr>
          <a:xfrm>
            <a:off x="2883256" y="6091293"/>
            <a:ext cx="5867705" cy="9144"/>
          </a:xfrm>
          <a:prstGeom prst="rect">
            <a:avLst/>
          </a:prstGeom>
          <a:solidFill>
            <a:srgbClr val="EAEAEA"/>
          </a:solidFill>
          <a:ln/>
        </p:spPr>
        <p:txBody>
          <a:bodyPr lIns="91440" tIns="45720" rIns="91440" bIns="45720" anchor="t"/>
          <a:lstStyle/>
          <a:p>
            <a:endParaRPr lang="ja-JP" altLang="en-US" b="1">
              <a:solidFill>
                <a:srgbClr val="002060"/>
              </a:solidFill>
              <a:latin typeface="Meiryo UI"/>
              <a:ea typeface="Meiryo UI"/>
            </a:endParaRPr>
          </a:p>
        </p:txBody>
      </p:sp>
      <p:sp>
        <p:nvSpPr>
          <p:cNvPr id="33" name="Shape 33">
            <a:extLst>
              <a:ext uri="{FF2B5EF4-FFF2-40B4-BE49-F238E27FC236}">
                <a16:creationId xmlns:a16="http://schemas.microsoft.com/office/drawing/2014/main" id="{D983F6BC-7832-2853-875F-D15E4536D3B3}"/>
              </a:ext>
            </a:extLst>
          </p:cNvPr>
          <p:cNvSpPr/>
          <p:nvPr/>
        </p:nvSpPr>
        <p:spPr>
          <a:xfrm>
            <a:off x="368656" y="6557637"/>
            <a:ext cx="2514600" cy="9144"/>
          </a:xfrm>
          <a:prstGeom prst="rect">
            <a:avLst/>
          </a:prstGeom>
          <a:solidFill>
            <a:srgbClr val="EAEAEA"/>
          </a:solidFill>
          <a:ln/>
        </p:spPr>
        <p:txBody>
          <a:bodyPr/>
          <a:lstStyle/>
          <a:p>
            <a:endParaRPr lang="ja-JP" altLang="en-US"/>
          </a:p>
        </p:txBody>
      </p:sp>
      <p:sp>
        <p:nvSpPr>
          <p:cNvPr id="34" name="Shape 34">
            <a:extLst>
              <a:ext uri="{FF2B5EF4-FFF2-40B4-BE49-F238E27FC236}">
                <a16:creationId xmlns:a16="http://schemas.microsoft.com/office/drawing/2014/main" id="{951351FA-D4BD-9BFD-DD80-3157E156CE43}"/>
              </a:ext>
            </a:extLst>
          </p:cNvPr>
          <p:cNvSpPr/>
          <p:nvPr/>
        </p:nvSpPr>
        <p:spPr>
          <a:xfrm>
            <a:off x="2883256" y="6557637"/>
            <a:ext cx="5867705" cy="9144"/>
          </a:xfrm>
          <a:prstGeom prst="rect">
            <a:avLst/>
          </a:prstGeom>
          <a:solidFill>
            <a:srgbClr val="EAEAEA"/>
          </a:solidFill>
          <a:ln/>
        </p:spPr>
        <p:txBody>
          <a:bodyPr/>
          <a:lstStyle/>
          <a:p>
            <a:endParaRPr lang="ja-JP" altLang="en-US"/>
          </a:p>
        </p:txBody>
      </p:sp>
      <p:sp>
        <p:nvSpPr>
          <p:cNvPr id="35" name="Text 35">
            <a:extLst>
              <a:ext uri="{FF2B5EF4-FFF2-40B4-BE49-F238E27FC236}">
                <a16:creationId xmlns:a16="http://schemas.microsoft.com/office/drawing/2014/main" id="{C579B9D3-5C78-9A42-8069-0A8464356003}"/>
              </a:ext>
            </a:extLst>
          </p:cNvPr>
          <p:cNvSpPr txBox="1"/>
          <p:nvPr/>
        </p:nvSpPr>
        <p:spPr>
          <a:xfrm>
            <a:off x="511301" y="4590763"/>
            <a:ext cx="1468069" cy="297818"/>
          </a:xfrm>
          <a:prstGeom prst="rect">
            <a:avLst/>
          </a:prstGeom>
          <a:noFill/>
          <a:ln/>
        </p:spPr>
        <p:txBody>
          <a:bodyPr wrap="square" lIns="0" tIns="0" rIns="0" bIns="0" rtlCol="0" anchor="ctr"/>
          <a:lstStyle/>
          <a:p>
            <a:pPr marL="0" indent="0" algn="l">
              <a:buNone/>
            </a:pPr>
            <a:r>
              <a:rPr lang="en-US" sz="1600" b="1">
                <a:solidFill>
                  <a:srgbClr val="002060"/>
                </a:solidFill>
                <a:latin typeface="Meiryo UI"/>
                <a:ea typeface="Meiryo UI"/>
                <a:cs typeface="Noto Sans JP" pitchFamily="34" charset="-120"/>
              </a:rPr>
              <a:t>経営の自律性</a:t>
            </a:r>
            <a:endParaRPr lang="en-US" sz="1600" b="1">
              <a:solidFill>
                <a:srgbClr val="002060"/>
              </a:solidFill>
              <a:latin typeface="Meiryo UI"/>
              <a:ea typeface="Meiryo UI"/>
            </a:endParaRPr>
          </a:p>
        </p:txBody>
      </p:sp>
      <p:sp>
        <p:nvSpPr>
          <p:cNvPr id="36" name="Text 36">
            <a:extLst>
              <a:ext uri="{FF2B5EF4-FFF2-40B4-BE49-F238E27FC236}">
                <a16:creationId xmlns:a16="http://schemas.microsoft.com/office/drawing/2014/main" id="{A84B0B3E-3F26-6238-3E5A-549912A145CD}"/>
              </a:ext>
            </a:extLst>
          </p:cNvPr>
          <p:cNvSpPr txBox="1"/>
          <p:nvPr/>
        </p:nvSpPr>
        <p:spPr>
          <a:xfrm>
            <a:off x="2740122" y="4569820"/>
            <a:ext cx="5458664" cy="338328"/>
          </a:xfrm>
          <a:prstGeom prst="rect">
            <a:avLst/>
          </a:prstGeom>
          <a:noFill/>
          <a:ln/>
        </p:spPr>
        <p:txBody>
          <a:bodyPr wrap="square" lIns="0" tIns="0" rIns="0" bIns="0" rtlCol="0" anchor="ctr"/>
          <a:lstStyle/>
          <a:p>
            <a:pPr marL="0" indent="0" algn="l">
              <a:buNone/>
            </a:pPr>
            <a:r>
              <a:rPr lang="en-US" sz="1400" b="1">
                <a:solidFill>
                  <a:srgbClr val="002060"/>
                </a:solidFill>
                <a:latin typeface="Meiryo UI"/>
                <a:ea typeface="Meiryo UI"/>
                <a:cs typeface="Noto Sans JP" pitchFamily="34" charset="-120"/>
              </a:rPr>
              <a:t> 完全子会社化により、自律的な経営判断が制限される可能性が高い</a:t>
            </a:r>
            <a:endParaRPr lang="en-US" sz="1400" b="1">
              <a:solidFill>
                <a:srgbClr val="002060"/>
              </a:solidFill>
              <a:latin typeface="Meiryo UI"/>
              <a:ea typeface="Meiryo UI"/>
            </a:endParaRPr>
          </a:p>
        </p:txBody>
      </p:sp>
      <p:sp>
        <p:nvSpPr>
          <p:cNvPr id="37" name="Text 37">
            <a:extLst>
              <a:ext uri="{FF2B5EF4-FFF2-40B4-BE49-F238E27FC236}">
                <a16:creationId xmlns:a16="http://schemas.microsoft.com/office/drawing/2014/main" id="{964351C6-1188-BC8F-12BF-89B70724EBEC}"/>
              </a:ext>
            </a:extLst>
          </p:cNvPr>
          <p:cNvSpPr txBox="1"/>
          <p:nvPr/>
        </p:nvSpPr>
        <p:spPr>
          <a:xfrm>
            <a:off x="511302" y="5058021"/>
            <a:ext cx="1038758" cy="237744"/>
          </a:xfrm>
          <a:prstGeom prst="rect">
            <a:avLst/>
          </a:prstGeom>
          <a:noFill/>
          <a:ln/>
        </p:spPr>
        <p:txBody>
          <a:bodyPr wrap="square" lIns="0" tIns="0" rIns="0" bIns="0" rtlCol="0" anchor="ctr"/>
          <a:lstStyle/>
          <a:p>
            <a:pPr marL="0" indent="0" algn="l">
              <a:buNone/>
            </a:pPr>
            <a:r>
              <a:rPr lang="en-US" sz="1600" b="1">
                <a:solidFill>
                  <a:srgbClr val="002060"/>
                </a:solidFill>
                <a:latin typeface="Meiryo UI"/>
                <a:ea typeface="Meiryo UI"/>
                <a:cs typeface="Noto Sans JP" pitchFamily="34" charset="-120"/>
              </a:rPr>
              <a:t>企業文化</a:t>
            </a:r>
            <a:endParaRPr lang="en-US" sz="1600" b="1">
              <a:solidFill>
                <a:srgbClr val="002060"/>
              </a:solidFill>
              <a:latin typeface="Meiryo UI"/>
              <a:ea typeface="Meiryo UI"/>
            </a:endParaRPr>
          </a:p>
        </p:txBody>
      </p:sp>
      <p:sp>
        <p:nvSpPr>
          <p:cNvPr id="38" name="Text 38">
            <a:extLst>
              <a:ext uri="{FF2B5EF4-FFF2-40B4-BE49-F238E27FC236}">
                <a16:creationId xmlns:a16="http://schemas.microsoft.com/office/drawing/2014/main" id="{0A35FFA6-349D-9D02-E830-E1865DF4ADA5}"/>
              </a:ext>
            </a:extLst>
          </p:cNvPr>
          <p:cNvSpPr txBox="1"/>
          <p:nvPr/>
        </p:nvSpPr>
        <p:spPr>
          <a:xfrm>
            <a:off x="2740122" y="5034648"/>
            <a:ext cx="6106364" cy="284378"/>
          </a:xfrm>
          <a:prstGeom prst="rect">
            <a:avLst/>
          </a:prstGeom>
          <a:noFill/>
          <a:ln/>
        </p:spPr>
        <p:txBody>
          <a:bodyPr wrap="square" lIns="0" tIns="0" rIns="0" bIns="0" rtlCol="0" anchor="ctr"/>
          <a:lstStyle/>
          <a:p>
            <a:pPr marL="0" indent="0" algn="l">
              <a:buNone/>
            </a:pPr>
            <a:r>
              <a:rPr lang="en-US" sz="1400" b="1">
                <a:solidFill>
                  <a:srgbClr val="002060"/>
                </a:solidFill>
                <a:latin typeface="Meiryo UI"/>
                <a:ea typeface="Meiryo UI"/>
                <a:cs typeface="Noto Sans JP" pitchFamily="34" charset="-120"/>
              </a:rPr>
              <a:t>創業75年の「地域密着×顧客第一」の企業文化が毀損されるリスク</a:t>
            </a:r>
            <a:endParaRPr lang="en-US" sz="1400" b="1">
              <a:solidFill>
                <a:srgbClr val="002060"/>
              </a:solidFill>
              <a:latin typeface="Meiryo UI"/>
              <a:ea typeface="Meiryo UI"/>
            </a:endParaRPr>
          </a:p>
        </p:txBody>
      </p:sp>
      <p:sp>
        <p:nvSpPr>
          <p:cNvPr id="39" name="Text 39">
            <a:extLst>
              <a:ext uri="{FF2B5EF4-FFF2-40B4-BE49-F238E27FC236}">
                <a16:creationId xmlns:a16="http://schemas.microsoft.com/office/drawing/2014/main" id="{8522BE59-EE89-888A-26B4-FDF57D7E96D2}"/>
              </a:ext>
            </a:extLst>
          </p:cNvPr>
          <p:cNvSpPr txBox="1"/>
          <p:nvPr/>
        </p:nvSpPr>
        <p:spPr>
          <a:xfrm>
            <a:off x="549323" y="5657675"/>
            <a:ext cx="1369264" cy="185528"/>
          </a:xfrm>
          <a:prstGeom prst="rect">
            <a:avLst/>
          </a:prstGeom>
          <a:noFill/>
          <a:ln/>
        </p:spPr>
        <p:txBody>
          <a:bodyPr wrap="square" lIns="0" tIns="0" rIns="0" bIns="0" rtlCol="0" anchor="ctr"/>
          <a:lstStyle/>
          <a:p>
            <a:pPr marL="0" indent="0" algn="l">
              <a:buNone/>
            </a:pPr>
            <a:r>
              <a:rPr lang="en-US" sz="1600" b="1">
                <a:solidFill>
                  <a:srgbClr val="002060"/>
                </a:solidFill>
                <a:latin typeface="Meiryo UI"/>
                <a:ea typeface="Meiryo UI"/>
                <a:cs typeface="Noto Sans JP" pitchFamily="34" charset="-120"/>
              </a:rPr>
              <a:t>成長シナリオ</a:t>
            </a:r>
            <a:endParaRPr lang="en-US" sz="1600" b="1">
              <a:solidFill>
                <a:srgbClr val="002060"/>
              </a:solidFill>
              <a:latin typeface="Meiryo UI"/>
              <a:ea typeface="Meiryo UI"/>
            </a:endParaRPr>
          </a:p>
        </p:txBody>
      </p:sp>
      <p:sp>
        <p:nvSpPr>
          <p:cNvPr id="40" name="Text 40">
            <a:extLst>
              <a:ext uri="{FF2B5EF4-FFF2-40B4-BE49-F238E27FC236}">
                <a16:creationId xmlns:a16="http://schemas.microsoft.com/office/drawing/2014/main" id="{BFC160F1-F17C-DD8B-D331-161820F01307}"/>
              </a:ext>
            </a:extLst>
          </p:cNvPr>
          <p:cNvSpPr txBox="1"/>
          <p:nvPr/>
        </p:nvSpPr>
        <p:spPr>
          <a:xfrm>
            <a:off x="2740020" y="5503640"/>
            <a:ext cx="6704048" cy="457200"/>
          </a:xfrm>
          <a:prstGeom prst="rect">
            <a:avLst/>
          </a:prstGeom>
          <a:noFill/>
          <a:ln/>
        </p:spPr>
        <p:txBody>
          <a:bodyPr wrap="square" lIns="0" tIns="0" rIns="0" bIns="0" rtlCol="0" anchor="ctr"/>
          <a:lstStyle/>
          <a:p>
            <a:pPr marL="0" indent="0" algn="l">
              <a:buNone/>
            </a:pPr>
            <a:r>
              <a:rPr lang="en-US" sz="1400" b="1">
                <a:solidFill>
                  <a:srgbClr val="002060"/>
                </a:solidFill>
                <a:latin typeface="Meiryo UI"/>
                <a:ea typeface="Meiryo UI"/>
                <a:cs typeface="Noto Sans JP" pitchFamily="34" charset="-120"/>
              </a:rPr>
              <a:t>「国内配送網の活用」という発想に留まり、高付加価値化の道筋が見えない</a:t>
            </a:r>
            <a:endParaRPr lang="en-US" sz="1400" b="1">
              <a:solidFill>
                <a:srgbClr val="002060"/>
              </a:solidFill>
              <a:latin typeface="Meiryo UI"/>
              <a:ea typeface="Meiryo UI"/>
            </a:endParaRPr>
          </a:p>
        </p:txBody>
      </p:sp>
      <p:sp>
        <p:nvSpPr>
          <p:cNvPr id="41" name="Text 41">
            <a:extLst>
              <a:ext uri="{FF2B5EF4-FFF2-40B4-BE49-F238E27FC236}">
                <a16:creationId xmlns:a16="http://schemas.microsoft.com/office/drawing/2014/main" id="{4CDE9B92-EA52-42AC-4EE5-7A5A63317A70}"/>
              </a:ext>
            </a:extLst>
          </p:cNvPr>
          <p:cNvSpPr txBox="1"/>
          <p:nvPr/>
        </p:nvSpPr>
        <p:spPr>
          <a:xfrm>
            <a:off x="511302" y="6219309"/>
            <a:ext cx="1369264" cy="228600"/>
          </a:xfrm>
          <a:prstGeom prst="rect">
            <a:avLst/>
          </a:prstGeom>
          <a:noFill/>
          <a:ln/>
        </p:spPr>
        <p:txBody>
          <a:bodyPr wrap="square" lIns="0" tIns="0" rIns="0" bIns="0" rtlCol="0" anchor="ctr"/>
          <a:lstStyle/>
          <a:p>
            <a:pPr marL="0" indent="0" algn="l">
              <a:buNone/>
            </a:pPr>
            <a:r>
              <a:rPr lang="en-US" sz="1600" b="1">
                <a:solidFill>
                  <a:srgbClr val="002060"/>
                </a:solidFill>
                <a:latin typeface="Meiryo UI"/>
                <a:ea typeface="Meiryo UI"/>
                <a:cs typeface="Noto Sans JP" pitchFamily="34" charset="-120"/>
              </a:rPr>
              <a:t>シナジー詳細</a:t>
            </a:r>
            <a:endParaRPr lang="en-US" sz="1600" b="1">
              <a:solidFill>
                <a:srgbClr val="002060"/>
              </a:solidFill>
              <a:latin typeface="Meiryo UI"/>
              <a:ea typeface="Meiryo UI"/>
            </a:endParaRPr>
          </a:p>
        </p:txBody>
      </p:sp>
      <p:sp>
        <p:nvSpPr>
          <p:cNvPr id="42" name="Text 42">
            <a:extLst>
              <a:ext uri="{FF2B5EF4-FFF2-40B4-BE49-F238E27FC236}">
                <a16:creationId xmlns:a16="http://schemas.microsoft.com/office/drawing/2014/main" id="{1F2CC320-A1E0-1C67-E285-10CCB1105D54}"/>
              </a:ext>
            </a:extLst>
          </p:cNvPr>
          <p:cNvSpPr txBox="1"/>
          <p:nvPr/>
        </p:nvSpPr>
        <p:spPr>
          <a:xfrm>
            <a:off x="2740746" y="6157525"/>
            <a:ext cx="7154093" cy="347472"/>
          </a:xfrm>
          <a:prstGeom prst="rect">
            <a:avLst/>
          </a:prstGeom>
          <a:noFill/>
          <a:ln/>
        </p:spPr>
        <p:txBody>
          <a:bodyPr wrap="square" lIns="0" tIns="0" rIns="0" bIns="0" rtlCol="0" anchor="ctr"/>
          <a:lstStyle/>
          <a:p>
            <a:pPr marL="0" indent="0" algn="l">
              <a:buNone/>
            </a:pPr>
            <a:r>
              <a:rPr lang="en-US" sz="1400" b="1">
                <a:solidFill>
                  <a:srgbClr val="002060"/>
                </a:solidFill>
                <a:latin typeface="Meiryo UI"/>
                <a:ea typeface="Meiryo UI"/>
                <a:cs typeface="Noto Sans JP" pitchFamily="34" charset="-120"/>
              </a:rPr>
              <a:t>限定的 物流子会社との統合による生産性向上・コスト削減以外の具体策なし</a:t>
            </a:r>
            <a:endParaRPr lang="en-US" sz="1400" b="1">
              <a:solidFill>
                <a:srgbClr val="002060"/>
              </a:solidFill>
              <a:latin typeface="Meiryo UI"/>
              <a:ea typeface="Meiryo UI"/>
            </a:endParaRPr>
          </a:p>
        </p:txBody>
      </p:sp>
      <p:sp>
        <p:nvSpPr>
          <p:cNvPr id="44" name="テキスト ボックス 43">
            <a:extLst>
              <a:ext uri="{FF2B5EF4-FFF2-40B4-BE49-F238E27FC236}">
                <a16:creationId xmlns:a16="http://schemas.microsoft.com/office/drawing/2014/main" id="{EA8065A1-A2A4-32F0-4744-77AC269B0362}"/>
              </a:ext>
            </a:extLst>
          </p:cNvPr>
          <p:cNvSpPr txBox="1"/>
          <p:nvPr/>
        </p:nvSpPr>
        <p:spPr>
          <a:xfrm>
            <a:off x="457512" y="1043092"/>
            <a:ext cx="8233105" cy="369332"/>
          </a:xfrm>
          <a:prstGeom prst="rect">
            <a:avLst/>
          </a:prstGeom>
          <a:noFill/>
          <a:ln/>
        </p:spPr>
        <p:txBody>
          <a:bodyPr wrap="square" lIns="0" tIns="0" rIns="0" bIns="0" rtlCol="0" anchor="ctr"/>
          <a:lstStyle>
            <a:defPPr>
              <a:defRPr lang="en-US"/>
            </a:defPPr>
            <a:lvl1pPr indent="0">
              <a:buNone/>
              <a:defRPr b="1">
                <a:solidFill>
                  <a:srgbClr val="1B3A6B"/>
                </a:solidFill>
                <a:latin typeface="メイリオ"/>
                <a:ea typeface="メイリオ"/>
                <a:cs typeface="Noto Sans JP" pitchFamily="34" charset="-120"/>
              </a:defRPr>
            </a:lvl1pPr>
          </a:lstStyle>
          <a:p>
            <a:r>
              <a:rPr lang="ja-JP" altLang="en-US"/>
              <a:t>株主価値および企業価値を最大化する選択肢として不適切</a:t>
            </a:r>
          </a:p>
        </p:txBody>
      </p:sp>
    </p:spTree>
    <p:extLst>
      <p:ext uri="{BB962C8B-B14F-4D97-AF65-F5344CB8AC3E}">
        <p14:creationId xmlns:p14="http://schemas.microsoft.com/office/powerpoint/2010/main" val="1200323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hink-cell data - do not delete" hidden="1">
            <a:extLst>
              <a:ext uri="{FF2B5EF4-FFF2-40B4-BE49-F238E27FC236}">
                <a16:creationId xmlns:a16="http://schemas.microsoft.com/office/drawing/2014/main" id="{177ECB9C-E351-5171-341D-E3EBB2A65FAF}"/>
              </a:ext>
            </a:extLst>
          </p:cNvPr>
          <p:cNvGraphicFramePr>
            <a:graphicFrameLocks/>
          </p:cNvGraphicFramePr>
          <p:nvPr>
            <p:custDataLst>
              <p:tags r:id="rId1"/>
            </p:custDataLst>
            <p:extLst>
              <p:ext uri="{D42A27DB-BD31-4B8C-83A1-F6EECF244321}">
                <p14:modId xmlns:p14="http://schemas.microsoft.com/office/powerpoint/2010/main" val="29805991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95" imgH="396" progId="TCLayout.ActiveDocument.1">
                  <p:embed/>
                </p:oleObj>
              </mc:Choice>
              <mc:Fallback>
                <p:oleObj name="think-cellスライド" r:id="rId4" imgW="395" imgH="396" progId="TCLayout.ActiveDocument.1">
                  <p:embed/>
                  <p:pic>
                    <p:nvPicPr>
                      <p:cNvPr id="25" name="think-cell data - do not delete" hidden="1">
                        <a:extLst>
                          <a:ext uri="{FF2B5EF4-FFF2-40B4-BE49-F238E27FC236}">
                            <a16:creationId xmlns:a16="http://schemas.microsoft.com/office/drawing/2014/main" id="{177ECB9C-E351-5171-341D-E3EBB2A65F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056AABB0-E98E-E309-A953-C2B98514084C}"/>
              </a:ext>
            </a:extLst>
          </p:cNvPr>
          <p:cNvSpPr>
            <a:spLocks noGrp="1"/>
          </p:cNvSpPr>
          <p:nvPr>
            <p:ph type="title"/>
          </p:nvPr>
        </p:nvSpPr>
        <p:spPr>
          <a:xfrm>
            <a:off x="549519" y="402496"/>
            <a:ext cx="4022481" cy="307208"/>
          </a:xfr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a:r>
              <a:rPr lang="en-US" altLang="ja-JP" b="1">
                <a:solidFill>
                  <a:srgbClr val="002060"/>
                </a:solidFill>
                <a:latin typeface="Meiryo UI"/>
                <a:ea typeface="Meiryo UI"/>
                <a:cs typeface="+mn-cs"/>
              </a:rPr>
              <a:t>TOB</a:t>
            </a:r>
            <a:r>
              <a:rPr lang="ja-JP" altLang="en-US" b="1">
                <a:solidFill>
                  <a:srgbClr val="002060"/>
                </a:solidFill>
                <a:latin typeface="Meiryo UI"/>
                <a:ea typeface="Meiryo UI"/>
                <a:cs typeface="+mn-cs"/>
              </a:rPr>
              <a:t>を受諾しない理由</a:t>
            </a:r>
          </a:p>
        </p:txBody>
      </p:sp>
      <p:sp>
        <p:nvSpPr>
          <p:cNvPr id="4" name="Shape 12">
            <a:extLst>
              <a:ext uri="{FF2B5EF4-FFF2-40B4-BE49-F238E27FC236}">
                <a16:creationId xmlns:a16="http://schemas.microsoft.com/office/drawing/2014/main" id="{0617EFF2-48CF-A437-86EB-BEAFADB909E1}"/>
              </a:ext>
            </a:extLst>
          </p:cNvPr>
          <p:cNvSpPr/>
          <p:nvPr/>
        </p:nvSpPr>
        <p:spPr>
          <a:xfrm>
            <a:off x="743672" y="1742752"/>
            <a:ext cx="7750548" cy="1474919"/>
          </a:xfrm>
          <a:prstGeom prst="rect">
            <a:avLst/>
          </a:prstGeom>
          <a:solidFill>
            <a:srgbClr val="F8F9FA"/>
          </a:solidFill>
          <a:ln/>
        </p:spPr>
        <p:txBody>
          <a:bodyPr/>
          <a:lstStyle/>
          <a:p>
            <a:endParaRPr lang="ja-JP" altLang="en-US" sz="1688">
              <a:latin typeface="メイリオ" panose="020B0604030504040204" pitchFamily="50" charset="-128"/>
              <a:ea typeface="メイリオ" panose="020B0604030504040204" pitchFamily="50" charset="-128"/>
            </a:endParaRPr>
          </a:p>
        </p:txBody>
      </p:sp>
      <p:sp>
        <p:nvSpPr>
          <p:cNvPr id="5" name="Shape 13">
            <a:extLst>
              <a:ext uri="{FF2B5EF4-FFF2-40B4-BE49-F238E27FC236}">
                <a16:creationId xmlns:a16="http://schemas.microsoft.com/office/drawing/2014/main" id="{5FFB0B7A-E172-574C-7512-BA2902B652CF}"/>
              </a:ext>
            </a:extLst>
          </p:cNvPr>
          <p:cNvSpPr/>
          <p:nvPr/>
        </p:nvSpPr>
        <p:spPr>
          <a:xfrm>
            <a:off x="706222" y="1725199"/>
            <a:ext cx="36005" cy="1615916"/>
          </a:xfrm>
          <a:prstGeom prst="rect">
            <a:avLst/>
          </a:prstGeom>
          <a:solidFill>
            <a:srgbClr val="FFC107"/>
          </a:solidFill>
          <a:ln/>
        </p:spPr>
        <p:txBody>
          <a:bodyPr/>
          <a:lstStyle/>
          <a:p>
            <a:endParaRPr lang="ja-JP" altLang="en-US" sz="1688">
              <a:latin typeface="メイリオ" panose="020B0604030504040204" pitchFamily="50" charset="-128"/>
              <a:ea typeface="メイリオ" panose="020B0604030504040204" pitchFamily="50" charset="-128"/>
            </a:endParaRPr>
          </a:p>
        </p:txBody>
      </p:sp>
      <p:sp>
        <p:nvSpPr>
          <p:cNvPr id="6" name="Shape 14">
            <a:extLst>
              <a:ext uri="{FF2B5EF4-FFF2-40B4-BE49-F238E27FC236}">
                <a16:creationId xmlns:a16="http://schemas.microsoft.com/office/drawing/2014/main" id="{4B58C583-91CE-CF3B-7F92-6804DDE1559C}"/>
              </a:ext>
            </a:extLst>
          </p:cNvPr>
          <p:cNvSpPr/>
          <p:nvPr/>
        </p:nvSpPr>
        <p:spPr>
          <a:xfrm>
            <a:off x="706222" y="3223672"/>
            <a:ext cx="7355774" cy="1615916"/>
          </a:xfrm>
          <a:prstGeom prst="rect">
            <a:avLst/>
          </a:prstGeom>
          <a:noFill/>
          <a:ln/>
        </p:spPr>
        <p:txBody>
          <a:bodyPr wrap="square" lIns="0" tIns="0" rIns="0" bIns="0" rtlCol="0" anchor="ctr"/>
          <a:lstStyle/>
          <a:p>
            <a:endParaRPr lang="ja-JP" altLang="en-US" sz="2400" b="1">
              <a:solidFill>
                <a:srgbClr val="1B3A6B"/>
              </a:solidFill>
              <a:latin typeface="メイリオ"/>
              <a:ea typeface="メイリオ"/>
            </a:endParaRPr>
          </a:p>
        </p:txBody>
      </p:sp>
      <p:sp>
        <p:nvSpPr>
          <p:cNvPr id="7" name="Shape 15">
            <a:extLst>
              <a:ext uri="{FF2B5EF4-FFF2-40B4-BE49-F238E27FC236}">
                <a16:creationId xmlns:a16="http://schemas.microsoft.com/office/drawing/2014/main" id="{93DCA8ED-0036-5AEC-E921-98CC36BC9018}"/>
              </a:ext>
            </a:extLst>
          </p:cNvPr>
          <p:cNvSpPr/>
          <p:nvPr/>
        </p:nvSpPr>
        <p:spPr>
          <a:xfrm>
            <a:off x="706222" y="3223672"/>
            <a:ext cx="36005" cy="1615916"/>
          </a:xfrm>
          <a:prstGeom prst="rect">
            <a:avLst/>
          </a:prstGeom>
          <a:solidFill>
            <a:srgbClr val="FFC107"/>
          </a:solidFill>
          <a:ln/>
        </p:spPr>
        <p:txBody>
          <a:bodyPr/>
          <a:lstStyle/>
          <a:p>
            <a:endParaRPr lang="ja-JP" altLang="en-US" sz="1688">
              <a:latin typeface="メイリオ" panose="020B0604030504040204" pitchFamily="50" charset="-128"/>
              <a:ea typeface="メイリオ" panose="020B0604030504040204" pitchFamily="50" charset="-128"/>
            </a:endParaRPr>
          </a:p>
        </p:txBody>
      </p:sp>
      <p:sp>
        <p:nvSpPr>
          <p:cNvPr id="8" name="Shape 16">
            <a:extLst>
              <a:ext uri="{FF2B5EF4-FFF2-40B4-BE49-F238E27FC236}">
                <a16:creationId xmlns:a16="http://schemas.microsoft.com/office/drawing/2014/main" id="{670B6E79-140F-199C-6DAD-82E76199F4C5}"/>
              </a:ext>
            </a:extLst>
          </p:cNvPr>
          <p:cNvSpPr/>
          <p:nvPr/>
        </p:nvSpPr>
        <p:spPr>
          <a:xfrm>
            <a:off x="747847" y="4742290"/>
            <a:ext cx="7698847" cy="1615916"/>
          </a:xfrm>
          <a:prstGeom prst="rect">
            <a:avLst/>
          </a:prstGeom>
          <a:solidFill>
            <a:srgbClr val="F8F9FA"/>
          </a:solidFill>
          <a:ln/>
        </p:spPr>
        <p:txBody>
          <a:bodyPr/>
          <a:lstStyle/>
          <a:p>
            <a:endParaRPr lang="ja-JP" altLang="en-US" sz="1688">
              <a:latin typeface="メイリオ" panose="020B0604030504040204" pitchFamily="50" charset="-128"/>
              <a:ea typeface="メイリオ" panose="020B0604030504040204" pitchFamily="50" charset="-128"/>
            </a:endParaRPr>
          </a:p>
        </p:txBody>
      </p:sp>
      <p:sp>
        <p:nvSpPr>
          <p:cNvPr id="9" name="Shape 17">
            <a:extLst>
              <a:ext uri="{FF2B5EF4-FFF2-40B4-BE49-F238E27FC236}">
                <a16:creationId xmlns:a16="http://schemas.microsoft.com/office/drawing/2014/main" id="{2C9201DE-E906-7AFB-1457-EE729C12E9E3}"/>
              </a:ext>
            </a:extLst>
          </p:cNvPr>
          <p:cNvSpPr/>
          <p:nvPr/>
        </p:nvSpPr>
        <p:spPr>
          <a:xfrm>
            <a:off x="706222" y="4839588"/>
            <a:ext cx="36005" cy="1615916"/>
          </a:xfrm>
          <a:prstGeom prst="rect">
            <a:avLst/>
          </a:prstGeom>
          <a:solidFill>
            <a:srgbClr val="FFC107"/>
          </a:solidFill>
          <a:ln/>
        </p:spPr>
        <p:txBody>
          <a:bodyPr/>
          <a:lstStyle/>
          <a:p>
            <a:endParaRPr lang="ja-JP" altLang="en-US" sz="1688">
              <a:latin typeface="メイリオ" panose="020B0604030504040204" pitchFamily="50" charset="-128"/>
              <a:ea typeface="メイリオ" panose="020B0604030504040204" pitchFamily="50" charset="-128"/>
            </a:endParaRPr>
          </a:p>
        </p:txBody>
      </p:sp>
      <p:sp>
        <p:nvSpPr>
          <p:cNvPr id="10" name="Shape 18">
            <a:extLst>
              <a:ext uri="{FF2B5EF4-FFF2-40B4-BE49-F238E27FC236}">
                <a16:creationId xmlns:a16="http://schemas.microsoft.com/office/drawing/2014/main" id="{1C9BEAAF-F9D3-6216-D07A-F4DC3CB22CB8}"/>
              </a:ext>
            </a:extLst>
          </p:cNvPr>
          <p:cNvSpPr/>
          <p:nvPr/>
        </p:nvSpPr>
        <p:spPr>
          <a:xfrm>
            <a:off x="920535" y="2087535"/>
            <a:ext cx="250317" cy="250317"/>
          </a:xfrm>
          <a:prstGeom prst="ellipse">
            <a:avLst/>
          </a:prstGeom>
          <a:solidFill>
            <a:srgbClr val="FFC107"/>
          </a:solidFill>
          <a:ln/>
        </p:spPr>
        <p:txBody>
          <a:bodyPr/>
          <a:lstStyle/>
          <a:p>
            <a:endParaRPr lang="ja-JP" altLang="en-US" sz="1688">
              <a:latin typeface="メイリオ" panose="020B0604030504040204" pitchFamily="50" charset="-128"/>
              <a:ea typeface="メイリオ" panose="020B0604030504040204" pitchFamily="50" charset="-128"/>
            </a:endParaRPr>
          </a:p>
        </p:txBody>
      </p:sp>
      <p:sp>
        <p:nvSpPr>
          <p:cNvPr id="11" name="Shape 19">
            <a:extLst>
              <a:ext uri="{FF2B5EF4-FFF2-40B4-BE49-F238E27FC236}">
                <a16:creationId xmlns:a16="http://schemas.microsoft.com/office/drawing/2014/main" id="{2EF4A67D-36CB-9130-E35B-6E5FF1EBE09E}"/>
              </a:ext>
            </a:extLst>
          </p:cNvPr>
          <p:cNvSpPr/>
          <p:nvPr/>
        </p:nvSpPr>
        <p:spPr>
          <a:xfrm>
            <a:off x="920535" y="3490957"/>
            <a:ext cx="250317" cy="250317"/>
          </a:xfrm>
          <a:prstGeom prst="ellipse">
            <a:avLst/>
          </a:prstGeom>
          <a:solidFill>
            <a:srgbClr val="FFC107"/>
          </a:solidFill>
          <a:ln/>
        </p:spPr>
        <p:txBody>
          <a:bodyPr/>
          <a:lstStyle/>
          <a:p>
            <a:endParaRPr lang="ja-JP" altLang="en-US" sz="1688">
              <a:latin typeface="メイリオ" panose="020B0604030504040204" pitchFamily="50" charset="-128"/>
              <a:ea typeface="メイリオ" panose="020B0604030504040204" pitchFamily="50" charset="-128"/>
            </a:endParaRPr>
          </a:p>
        </p:txBody>
      </p:sp>
      <p:sp>
        <p:nvSpPr>
          <p:cNvPr id="12" name="Shape 20">
            <a:extLst>
              <a:ext uri="{FF2B5EF4-FFF2-40B4-BE49-F238E27FC236}">
                <a16:creationId xmlns:a16="http://schemas.microsoft.com/office/drawing/2014/main" id="{DF96B2A6-FC78-78D9-736A-303B35D26CA7}"/>
              </a:ext>
            </a:extLst>
          </p:cNvPr>
          <p:cNvSpPr/>
          <p:nvPr/>
        </p:nvSpPr>
        <p:spPr>
          <a:xfrm>
            <a:off x="939545" y="5288327"/>
            <a:ext cx="250317" cy="250317"/>
          </a:xfrm>
          <a:prstGeom prst="ellipse">
            <a:avLst/>
          </a:prstGeom>
          <a:solidFill>
            <a:srgbClr val="FFC107"/>
          </a:solidFill>
          <a:ln/>
        </p:spPr>
        <p:txBody>
          <a:bodyPr/>
          <a:lstStyle/>
          <a:p>
            <a:endParaRPr lang="ja-JP" altLang="en-US" sz="1688">
              <a:latin typeface="メイリオ" panose="020B0604030504040204" pitchFamily="50" charset="-128"/>
              <a:ea typeface="メイリオ" panose="020B0604030504040204" pitchFamily="50" charset="-128"/>
            </a:endParaRPr>
          </a:p>
        </p:txBody>
      </p:sp>
      <p:sp>
        <p:nvSpPr>
          <p:cNvPr id="13" name="Text 21">
            <a:extLst>
              <a:ext uri="{FF2B5EF4-FFF2-40B4-BE49-F238E27FC236}">
                <a16:creationId xmlns:a16="http://schemas.microsoft.com/office/drawing/2014/main" id="{EF59545E-F6B1-BD57-DF6C-E2BEC80E1D3D}"/>
              </a:ext>
            </a:extLst>
          </p:cNvPr>
          <p:cNvSpPr txBox="1"/>
          <p:nvPr/>
        </p:nvSpPr>
        <p:spPr>
          <a:xfrm>
            <a:off x="994257" y="2103116"/>
            <a:ext cx="235744" cy="259747"/>
          </a:xfrm>
          <a:prstGeom prst="rect">
            <a:avLst/>
          </a:prstGeom>
          <a:noFill/>
          <a:ln/>
        </p:spPr>
        <p:txBody>
          <a:bodyPr wrap="square" lIns="0" tIns="0" rIns="0" bIns="0" rtlCol="0" anchor="ctr"/>
          <a:lstStyle/>
          <a:p>
            <a:r>
              <a:rPr lang="en-US" sz="1313" b="1">
                <a:solidFill>
                  <a:srgbClr val="1A237E"/>
                </a:solidFill>
                <a:latin typeface="メイリオ" panose="020B0604030504040204" pitchFamily="50" charset="-128"/>
                <a:ea typeface="メイリオ" panose="020B0604030504040204" pitchFamily="50" charset="-128"/>
                <a:cs typeface="Noto Sans JP" pitchFamily="34" charset="-120"/>
              </a:rPr>
              <a:t>1</a:t>
            </a:r>
            <a:endParaRPr lang="en-US" sz="1313">
              <a:latin typeface="メイリオ" panose="020B0604030504040204" pitchFamily="50" charset="-128"/>
              <a:ea typeface="メイリオ" panose="020B0604030504040204" pitchFamily="50" charset="-128"/>
            </a:endParaRPr>
          </a:p>
        </p:txBody>
      </p:sp>
      <p:sp>
        <p:nvSpPr>
          <p:cNvPr id="14" name="Text 22">
            <a:extLst>
              <a:ext uri="{FF2B5EF4-FFF2-40B4-BE49-F238E27FC236}">
                <a16:creationId xmlns:a16="http://schemas.microsoft.com/office/drawing/2014/main" id="{E90FA36D-2D5E-573A-FA60-FC4529AF14C9}"/>
              </a:ext>
            </a:extLst>
          </p:cNvPr>
          <p:cNvSpPr txBox="1"/>
          <p:nvPr/>
        </p:nvSpPr>
        <p:spPr>
          <a:xfrm>
            <a:off x="994257" y="3511290"/>
            <a:ext cx="235744" cy="259747"/>
          </a:xfrm>
          <a:prstGeom prst="rect">
            <a:avLst/>
          </a:prstGeom>
          <a:noFill/>
          <a:ln/>
        </p:spPr>
        <p:txBody>
          <a:bodyPr wrap="square" lIns="0" tIns="0" rIns="0" bIns="0" rtlCol="0" anchor="ctr"/>
          <a:lstStyle/>
          <a:p>
            <a:r>
              <a:rPr lang="en-US" sz="1313" b="1">
                <a:solidFill>
                  <a:srgbClr val="1A237E"/>
                </a:solidFill>
                <a:latin typeface="メイリオ" panose="020B0604030504040204" pitchFamily="50" charset="-128"/>
                <a:ea typeface="メイリオ" panose="020B0604030504040204" pitchFamily="50" charset="-128"/>
                <a:cs typeface="Noto Sans JP" pitchFamily="34" charset="-120"/>
              </a:rPr>
              <a:t>2</a:t>
            </a:r>
            <a:endParaRPr lang="en-US" sz="1313">
              <a:latin typeface="メイリオ" panose="020B0604030504040204" pitchFamily="50" charset="-128"/>
              <a:ea typeface="メイリオ" panose="020B0604030504040204" pitchFamily="50" charset="-128"/>
            </a:endParaRPr>
          </a:p>
        </p:txBody>
      </p:sp>
      <p:sp>
        <p:nvSpPr>
          <p:cNvPr id="15" name="Text 23">
            <a:extLst>
              <a:ext uri="{FF2B5EF4-FFF2-40B4-BE49-F238E27FC236}">
                <a16:creationId xmlns:a16="http://schemas.microsoft.com/office/drawing/2014/main" id="{E267C9F6-1D0C-133B-6569-E97E7183C80B}"/>
              </a:ext>
            </a:extLst>
          </p:cNvPr>
          <p:cNvSpPr txBox="1"/>
          <p:nvPr/>
        </p:nvSpPr>
        <p:spPr>
          <a:xfrm>
            <a:off x="1013267" y="5312557"/>
            <a:ext cx="235744" cy="259747"/>
          </a:xfrm>
          <a:prstGeom prst="rect">
            <a:avLst/>
          </a:prstGeom>
          <a:noFill/>
          <a:ln/>
        </p:spPr>
        <p:txBody>
          <a:bodyPr wrap="square" lIns="0" tIns="0" rIns="0" bIns="0" rtlCol="0" anchor="ctr"/>
          <a:lstStyle/>
          <a:p>
            <a:r>
              <a:rPr lang="en-US" sz="1313" b="1">
                <a:solidFill>
                  <a:srgbClr val="1A237E"/>
                </a:solidFill>
                <a:latin typeface="メイリオ" panose="020B0604030504040204" pitchFamily="50" charset="-128"/>
                <a:ea typeface="メイリオ" panose="020B0604030504040204" pitchFamily="50" charset="-128"/>
                <a:cs typeface="Noto Sans JP" pitchFamily="34" charset="-120"/>
              </a:rPr>
              <a:t>3</a:t>
            </a:r>
            <a:endParaRPr lang="en-US" sz="1313">
              <a:latin typeface="メイリオ" panose="020B0604030504040204" pitchFamily="50" charset="-128"/>
              <a:ea typeface="メイリオ" panose="020B0604030504040204" pitchFamily="50" charset="-128"/>
            </a:endParaRPr>
          </a:p>
        </p:txBody>
      </p:sp>
      <p:sp>
        <p:nvSpPr>
          <p:cNvPr id="16" name="Text 24">
            <a:extLst>
              <a:ext uri="{FF2B5EF4-FFF2-40B4-BE49-F238E27FC236}">
                <a16:creationId xmlns:a16="http://schemas.microsoft.com/office/drawing/2014/main" id="{7B152FBE-DD6B-8EB3-77D6-ECF2471544B3}"/>
              </a:ext>
            </a:extLst>
          </p:cNvPr>
          <p:cNvSpPr txBox="1"/>
          <p:nvPr/>
        </p:nvSpPr>
        <p:spPr>
          <a:xfrm>
            <a:off x="1242004" y="2055590"/>
            <a:ext cx="2540856" cy="321469"/>
          </a:xfrm>
          <a:prstGeom prst="rect">
            <a:avLst/>
          </a:prstGeom>
          <a:noFill/>
          <a:ln/>
        </p:spPr>
        <p:txBody>
          <a:bodyPr wrap="square" lIns="0" tIns="0" rIns="0" bIns="0" rtlCol="0" anchor="ctr"/>
          <a:lstStyle>
            <a:defPPr>
              <a:defRPr lang="en-US"/>
            </a:defPPr>
            <a:lvl1pPr indent="0">
              <a:buNone/>
              <a:defRPr sz="2400" b="1">
                <a:solidFill>
                  <a:srgbClr val="1B3A6B"/>
                </a:solidFill>
                <a:latin typeface="メイリオ"/>
                <a:ea typeface="メイリオ"/>
                <a:cs typeface="Noto Sans JP" pitchFamily="34" charset="-120"/>
              </a:defRPr>
            </a:lvl1pPr>
          </a:lstStyle>
          <a:p>
            <a:r>
              <a:rPr lang="en-US" dirty="0" err="1"/>
              <a:t>価値の過小評価</a:t>
            </a:r>
            <a:endParaRPr lang="en-US" dirty="0"/>
          </a:p>
        </p:txBody>
      </p:sp>
      <p:sp>
        <p:nvSpPr>
          <p:cNvPr id="17" name="Text 25">
            <a:extLst>
              <a:ext uri="{FF2B5EF4-FFF2-40B4-BE49-F238E27FC236}">
                <a16:creationId xmlns:a16="http://schemas.microsoft.com/office/drawing/2014/main" id="{89038331-C62D-15B5-7B3D-27C092BF26C0}"/>
              </a:ext>
            </a:extLst>
          </p:cNvPr>
          <p:cNvSpPr txBox="1"/>
          <p:nvPr/>
        </p:nvSpPr>
        <p:spPr>
          <a:xfrm>
            <a:off x="1280023" y="3440002"/>
            <a:ext cx="3392627" cy="348041"/>
          </a:xfrm>
          <a:prstGeom prst="rect">
            <a:avLst/>
          </a:prstGeom>
          <a:noFill/>
          <a:ln/>
        </p:spPr>
        <p:txBody>
          <a:bodyPr wrap="square" lIns="0" tIns="0" rIns="0" bIns="0" rtlCol="0" anchor="ctr"/>
          <a:lstStyle>
            <a:defPPr>
              <a:defRPr lang="en-US"/>
            </a:defPPr>
            <a:lvl1pPr indent="0">
              <a:buNone/>
              <a:defRPr sz="2400" b="1">
                <a:solidFill>
                  <a:srgbClr val="1B3A6B"/>
                </a:solidFill>
                <a:latin typeface="メイリオ"/>
                <a:ea typeface="メイリオ"/>
                <a:cs typeface="Noto Sans JP" pitchFamily="34" charset="-120"/>
              </a:defRPr>
            </a:lvl1pPr>
          </a:lstStyle>
          <a:p>
            <a:r>
              <a:rPr lang="en-US" err="1"/>
              <a:t>統合リスクと文化毀損</a:t>
            </a:r>
            <a:endParaRPr lang="en-US"/>
          </a:p>
        </p:txBody>
      </p:sp>
      <p:sp>
        <p:nvSpPr>
          <p:cNvPr id="18" name="Text 26">
            <a:extLst>
              <a:ext uri="{FF2B5EF4-FFF2-40B4-BE49-F238E27FC236}">
                <a16:creationId xmlns:a16="http://schemas.microsoft.com/office/drawing/2014/main" id="{786D44D5-207C-4781-625D-CE1E04EADE08}"/>
              </a:ext>
            </a:extLst>
          </p:cNvPr>
          <p:cNvSpPr txBox="1"/>
          <p:nvPr/>
        </p:nvSpPr>
        <p:spPr>
          <a:xfrm>
            <a:off x="1232498" y="5212753"/>
            <a:ext cx="3644720" cy="348042"/>
          </a:xfrm>
          <a:prstGeom prst="rect">
            <a:avLst/>
          </a:prstGeom>
          <a:noFill/>
          <a:ln/>
        </p:spPr>
        <p:txBody>
          <a:bodyPr wrap="square" lIns="0" tIns="0" rIns="0" bIns="0" rtlCol="0" anchor="ctr"/>
          <a:lstStyle>
            <a:defPPr>
              <a:defRPr lang="en-US"/>
            </a:defPPr>
            <a:lvl1pPr indent="0">
              <a:buNone/>
              <a:defRPr sz="2400" b="1">
                <a:solidFill>
                  <a:srgbClr val="1B3A6B"/>
                </a:solidFill>
                <a:latin typeface="メイリオ"/>
                <a:ea typeface="メイリオ"/>
                <a:cs typeface="Noto Sans JP" pitchFamily="34" charset="-120"/>
              </a:defRPr>
            </a:lvl1pPr>
          </a:lstStyle>
          <a:p>
            <a:r>
              <a:rPr lang="en-US" err="1"/>
              <a:t>成長シナリオの不透明性</a:t>
            </a:r>
            <a:endParaRPr lang="en-US"/>
          </a:p>
        </p:txBody>
      </p:sp>
      <p:sp>
        <p:nvSpPr>
          <p:cNvPr id="19" name="Text 27">
            <a:extLst>
              <a:ext uri="{FF2B5EF4-FFF2-40B4-BE49-F238E27FC236}">
                <a16:creationId xmlns:a16="http://schemas.microsoft.com/office/drawing/2014/main" id="{4FF51C46-1B06-3899-3106-168FC3F02A25}"/>
              </a:ext>
            </a:extLst>
          </p:cNvPr>
          <p:cNvSpPr txBox="1"/>
          <p:nvPr/>
        </p:nvSpPr>
        <p:spPr>
          <a:xfrm>
            <a:off x="920533" y="2384774"/>
            <a:ext cx="7178911" cy="490348"/>
          </a:xfrm>
          <a:prstGeom prst="rect">
            <a:avLst/>
          </a:prstGeom>
          <a:noFill/>
          <a:ln/>
        </p:spPr>
        <p:txBody>
          <a:bodyPr wrap="square" lIns="0" tIns="0" rIns="0" bIns="0" rtlCol="0" anchor="ctr"/>
          <a:lstStyle>
            <a:defPPr>
              <a:defRPr lang="en-US"/>
            </a:defPPr>
            <a:lvl1pPr indent="0">
              <a:buNone/>
              <a:defRPr sz="1400" b="1">
                <a:solidFill>
                  <a:srgbClr val="002060"/>
                </a:solidFill>
                <a:latin typeface="メイリオ"/>
                <a:ea typeface="メイリオ"/>
                <a:cs typeface="Noto Sans JP" pitchFamily="34" charset="-120"/>
              </a:defRPr>
            </a:lvl1pPr>
          </a:lstStyle>
          <a:p>
            <a:r>
              <a:rPr lang="en-US" sz="1800"/>
              <a:t>TOB価格5,400円はPBR0.70倍と過小評価</a:t>
            </a:r>
          </a:p>
        </p:txBody>
      </p:sp>
      <p:sp>
        <p:nvSpPr>
          <p:cNvPr id="20" name="Text 28">
            <a:extLst>
              <a:ext uri="{FF2B5EF4-FFF2-40B4-BE49-F238E27FC236}">
                <a16:creationId xmlns:a16="http://schemas.microsoft.com/office/drawing/2014/main" id="{CCD5538E-0915-8F1C-E7D0-F80E14A52B31}"/>
              </a:ext>
            </a:extLst>
          </p:cNvPr>
          <p:cNvSpPr txBox="1"/>
          <p:nvPr/>
        </p:nvSpPr>
        <p:spPr>
          <a:xfrm>
            <a:off x="958553" y="3768329"/>
            <a:ext cx="7573688" cy="429483"/>
          </a:xfrm>
          <a:prstGeom prst="rect">
            <a:avLst/>
          </a:prstGeom>
          <a:noFill/>
          <a:ln/>
        </p:spPr>
        <p:txBody>
          <a:bodyPr wrap="square" lIns="0" tIns="0" rIns="0" bIns="0" rtlCol="0" anchor="ctr"/>
          <a:lstStyle>
            <a:defPPr>
              <a:defRPr lang="en-US"/>
            </a:defPPr>
            <a:lvl1pPr indent="0">
              <a:buNone/>
              <a:defRPr sz="1400" b="1">
                <a:solidFill>
                  <a:srgbClr val="002060"/>
                </a:solidFill>
                <a:latin typeface="メイリオ"/>
                <a:ea typeface="メイリオ"/>
                <a:cs typeface="Noto Sans JP" pitchFamily="34" charset="-120"/>
              </a:defRPr>
            </a:lvl1pPr>
          </a:lstStyle>
          <a:p>
            <a:r>
              <a:rPr lang="ja-JP" altLang="en-US" sz="1800"/>
              <a:t>完全子会社化による経営の自律性損失</a:t>
            </a:r>
            <a:endParaRPr lang="en-US" sz="1800"/>
          </a:p>
        </p:txBody>
      </p:sp>
      <p:sp>
        <p:nvSpPr>
          <p:cNvPr id="23" name="Text 31">
            <a:extLst>
              <a:ext uri="{FF2B5EF4-FFF2-40B4-BE49-F238E27FC236}">
                <a16:creationId xmlns:a16="http://schemas.microsoft.com/office/drawing/2014/main" id="{AAB02CF9-3EDC-9063-1D34-74524892485D}"/>
              </a:ext>
            </a:extLst>
          </p:cNvPr>
          <p:cNvSpPr txBox="1"/>
          <p:nvPr/>
        </p:nvSpPr>
        <p:spPr>
          <a:xfrm>
            <a:off x="958553" y="4117868"/>
            <a:ext cx="6997490" cy="408271"/>
          </a:xfrm>
          <a:prstGeom prst="rect">
            <a:avLst/>
          </a:prstGeom>
          <a:noFill/>
          <a:ln/>
        </p:spPr>
        <p:txBody>
          <a:bodyPr wrap="square" lIns="0" tIns="0" rIns="0" bIns="0" rtlCol="0" anchor="ctr"/>
          <a:lstStyle>
            <a:defPPr>
              <a:defRPr lang="en-US"/>
            </a:defPPr>
            <a:lvl1pPr indent="0">
              <a:buNone/>
              <a:defRPr sz="1400" b="1">
                <a:solidFill>
                  <a:srgbClr val="002060"/>
                </a:solidFill>
                <a:latin typeface="メイリオ"/>
                <a:ea typeface="メイリオ"/>
                <a:cs typeface="Noto Sans JP" pitchFamily="34" charset="-120"/>
              </a:defRPr>
            </a:lvl1pPr>
          </a:lstStyle>
          <a:p>
            <a:r>
              <a:rPr lang="en-US" altLang="ja-JP" sz="1800"/>
              <a:t>75</a:t>
            </a:r>
            <a:r>
              <a:rPr lang="ja-JP" altLang="en-US" sz="1800"/>
              <a:t>年培った「地域密着</a:t>
            </a:r>
            <a:r>
              <a:rPr lang="en-US" altLang="ja-JP" sz="1800"/>
              <a:t>×</a:t>
            </a:r>
            <a:r>
              <a:rPr lang="ja-JP" altLang="en-US" sz="1800"/>
              <a:t>顧客第一」の文化が統合リスクに晒される</a:t>
            </a:r>
          </a:p>
        </p:txBody>
      </p:sp>
      <p:sp>
        <p:nvSpPr>
          <p:cNvPr id="24" name="Text 32">
            <a:extLst>
              <a:ext uri="{FF2B5EF4-FFF2-40B4-BE49-F238E27FC236}">
                <a16:creationId xmlns:a16="http://schemas.microsoft.com/office/drawing/2014/main" id="{E84AB803-4BD4-3D26-542A-F0DCA611A9D6}"/>
              </a:ext>
            </a:extLst>
          </p:cNvPr>
          <p:cNvSpPr txBox="1"/>
          <p:nvPr/>
        </p:nvSpPr>
        <p:spPr>
          <a:xfrm>
            <a:off x="956654" y="5648037"/>
            <a:ext cx="7355774" cy="348042"/>
          </a:xfrm>
          <a:prstGeom prst="rect">
            <a:avLst/>
          </a:prstGeom>
          <a:noFill/>
          <a:ln/>
        </p:spPr>
        <p:txBody>
          <a:bodyPr wrap="square" lIns="0" tIns="0" rIns="0" bIns="0" rtlCol="0" anchor="ctr"/>
          <a:lstStyle>
            <a:defPPr>
              <a:defRPr lang="en-US"/>
            </a:defPPr>
            <a:lvl1pPr indent="0">
              <a:buNone/>
              <a:defRPr sz="1400" b="1">
                <a:solidFill>
                  <a:srgbClr val="002060"/>
                </a:solidFill>
                <a:latin typeface="メイリオ"/>
                <a:ea typeface="メイリオ"/>
                <a:cs typeface="Noto Sans JP" pitchFamily="34" charset="-120"/>
              </a:defRPr>
            </a:lvl1pPr>
          </a:lstStyle>
          <a:p>
            <a:r>
              <a:rPr lang="ja-JP" altLang="en-US" sz="1800"/>
              <a:t>物流ネットワークの活用に留まり、高付加価値化の道筋が見えない</a:t>
            </a:r>
          </a:p>
        </p:txBody>
      </p:sp>
      <p:sp>
        <p:nvSpPr>
          <p:cNvPr id="26" name="Text 24">
            <a:extLst>
              <a:ext uri="{FF2B5EF4-FFF2-40B4-BE49-F238E27FC236}">
                <a16:creationId xmlns:a16="http://schemas.microsoft.com/office/drawing/2014/main" id="{494AFE59-F939-A4C3-5B9F-54AF36889871}"/>
              </a:ext>
            </a:extLst>
          </p:cNvPr>
          <p:cNvSpPr txBox="1"/>
          <p:nvPr/>
        </p:nvSpPr>
        <p:spPr>
          <a:xfrm>
            <a:off x="564527" y="1096836"/>
            <a:ext cx="7750548" cy="506395"/>
          </a:xfrm>
          <a:prstGeom prst="rect">
            <a:avLst/>
          </a:prstGeom>
          <a:noFill/>
          <a:ln/>
        </p:spPr>
        <p:txBody>
          <a:bodyPr wrap="square" lIns="0" tIns="0" rIns="0" bIns="0" rtlCol="0" anchor="ctr"/>
          <a:lstStyle>
            <a:defPPr>
              <a:defRPr lang="en-US"/>
            </a:defPPr>
            <a:lvl1pPr indent="0">
              <a:buNone/>
              <a:defRPr sz="2400" b="1">
                <a:solidFill>
                  <a:srgbClr val="1B3A6B"/>
                </a:solidFill>
                <a:latin typeface="メイリオ"/>
                <a:ea typeface="メイリオ"/>
                <a:cs typeface="Noto Sans JP" pitchFamily="34" charset="-120"/>
              </a:defRPr>
            </a:lvl1pPr>
          </a:lstStyle>
          <a:p>
            <a:r>
              <a:rPr lang="ja-JP" altLang="en-US" sz="1800"/>
              <a:t>太陽総合商事の買収提案は、菜の花運輸の本質的価値を反映していない</a:t>
            </a:r>
            <a:endParaRPr lang="en-US" sz="1800"/>
          </a:p>
        </p:txBody>
      </p:sp>
    </p:spTree>
    <p:extLst>
      <p:ext uri="{BB962C8B-B14F-4D97-AF65-F5344CB8AC3E}">
        <p14:creationId xmlns:p14="http://schemas.microsoft.com/office/powerpoint/2010/main" val="157034680"/>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AB3508B7-6EDA-81B2-C2F0-D306E90DFB6C}"/>
              </a:ext>
            </a:extLst>
          </p:cNvPr>
          <p:cNvGraphicFramePr>
            <a:graphicFrameLocks/>
          </p:cNvGraphicFramePr>
          <p:nvPr>
            <p:custDataLst>
              <p:tags r:id="rId1"/>
            </p:custDataLst>
            <p:extLst>
              <p:ext uri="{D42A27DB-BD31-4B8C-83A1-F6EECF244321}">
                <p14:modId xmlns:p14="http://schemas.microsoft.com/office/powerpoint/2010/main" val="275049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5" name="think-cell data - do not delete" hidden="1">
                        <a:extLst>
                          <a:ext uri="{FF2B5EF4-FFF2-40B4-BE49-F238E27FC236}">
                            <a16:creationId xmlns:a16="http://schemas.microsoft.com/office/drawing/2014/main" id="{AB3508B7-6EDA-81B2-C2F0-D306E90DFB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タイトル 1">
            <a:extLst>
              <a:ext uri="{FF2B5EF4-FFF2-40B4-BE49-F238E27FC236}">
                <a16:creationId xmlns:a16="http://schemas.microsoft.com/office/drawing/2014/main" id="{2A6B0B9F-EAFA-9536-9880-25D117EDEB58}"/>
              </a:ext>
            </a:extLst>
          </p:cNvPr>
          <p:cNvSpPr>
            <a:spLocks noGrp="1"/>
          </p:cNvSpPr>
          <p:nvPr>
            <p:ph type="title"/>
          </p:nvPr>
        </p:nvSpPr>
        <p:spPr>
          <a:xfrm>
            <a:off x="619033" y="542467"/>
            <a:ext cx="4022725" cy="307975"/>
          </a:xfrm>
        </p:spPr>
        <p:txBody>
          <a:bodyPr vert="horz" rIns="91440"/>
          <a:lstStyle/>
          <a:p>
            <a:r>
              <a:rPr lang="ja-JP" altLang="en-US" b="1">
                <a:solidFill>
                  <a:srgbClr val="002060"/>
                </a:solidFill>
                <a:latin typeface="Meiryo UI"/>
                <a:ea typeface="Meiryo UI"/>
              </a:rPr>
              <a:t>戦略オプション一覧</a:t>
            </a:r>
            <a:endParaRPr lang="ja-JP" b="1">
              <a:solidFill>
                <a:srgbClr val="002060"/>
              </a:solidFill>
              <a:latin typeface="Meiryo UI"/>
              <a:ea typeface="Meiryo UI"/>
            </a:endParaRPr>
          </a:p>
          <a:p>
            <a:endParaRPr lang="ja-JP" altLang="en-US" b="1">
              <a:solidFill>
                <a:srgbClr val="002060"/>
              </a:solidFill>
              <a:latin typeface="Meiryo UI"/>
              <a:ea typeface="Meiryo UI"/>
            </a:endParaRPr>
          </a:p>
        </p:txBody>
      </p:sp>
      <p:sp>
        <p:nvSpPr>
          <p:cNvPr id="7" name="Shape 17">
            <a:extLst>
              <a:ext uri="{FF2B5EF4-FFF2-40B4-BE49-F238E27FC236}">
                <a16:creationId xmlns:a16="http://schemas.microsoft.com/office/drawing/2014/main" id="{4FBF315C-0BEB-C10D-3D4B-BC782A18208A}"/>
              </a:ext>
            </a:extLst>
          </p:cNvPr>
          <p:cNvSpPr/>
          <p:nvPr/>
        </p:nvSpPr>
        <p:spPr>
          <a:xfrm>
            <a:off x="2300453" y="1311374"/>
            <a:ext cx="1656911" cy="638251"/>
          </a:xfrm>
          <a:prstGeom prst="rect">
            <a:avLst/>
          </a:prstGeom>
          <a:solidFill>
            <a:srgbClr val="F5F7FA"/>
          </a:solidFill>
          <a:ln w="12700">
            <a:solidFill>
              <a:srgbClr val="E0E0E0"/>
            </a:solidFill>
            <a:prstDash val="solid"/>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8" name="Shape 18">
            <a:extLst>
              <a:ext uri="{FF2B5EF4-FFF2-40B4-BE49-F238E27FC236}">
                <a16:creationId xmlns:a16="http://schemas.microsoft.com/office/drawing/2014/main" id="{567D2B49-872A-2861-A1C4-56AC5ED72ADC}"/>
              </a:ext>
            </a:extLst>
          </p:cNvPr>
          <p:cNvSpPr/>
          <p:nvPr/>
        </p:nvSpPr>
        <p:spPr>
          <a:xfrm>
            <a:off x="3701420" y="1311374"/>
            <a:ext cx="1857147" cy="638251"/>
          </a:xfrm>
          <a:prstGeom prst="rect">
            <a:avLst/>
          </a:prstGeom>
          <a:solidFill>
            <a:srgbClr val="F5F7FA"/>
          </a:solidFill>
          <a:ln w="12700">
            <a:solidFill>
              <a:srgbClr val="E0E0E0"/>
            </a:solidFill>
            <a:prstDash val="solid"/>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9" name="Shape 19">
            <a:extLst>
              <a:ext uri="{FF2B5EF4-FFF2-40B4-BE49-F238E27FC236}">
                <a16:creationId xmlns:a16="http://schemas.microsoft.com/office/drawing/2014/main" id="{12D8F728-6992-2546-C94A-E1FD9E55B1F4}"/>
              </a:ext>
            </a:extLst>
          </p:cNvPr>
          <p:cNvSpPr/>
          <p:nvPr/>
        </p:nvSpPr>
        <p:spPr>
          <a:xfrm>
            <a:off x="5212013" y="1317425"/>
            <a:ext cx="1631536" cy="638251"/>
          </a:xfrm>
          <a:prstGeom prst="rect">
            <a:avLst/>
          </a:prstGeom>
          <a:solidFill>
            <a:srgbClr val="F5F7FA"/>
          </a:solidFill>
          <a:ln w="12700">
            <a:solidFill>
              <a:srgbClr val="E0E0E0"/>
            </a:solidFill>
            <a:prstDash val="solid"/>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12" name="Text 22">
            <a:extLst>
              <a:ext uri="{FF2B5EF4-FFF2-40B4-BE49-F238E27FC236}">
                <a16:creationId xmlns:a16="http://schemas.microsoft.com/office/drawing/2014/main" id="{E23DB85D-B329-3AA4-D7A8-645B7D13E8E6}"/>
              </a:ext>
            </a:extLst>
          </p:cNvPr>
          <p:cNvSpPr txBox="1"/>
          <p:nvPr/>
        </p:nvSpPr>
        <p:spPr>
          <a:xfrm>
            <a:off x="908862" y="1563381"/>
            <a:ext cx="877153" cy="213055"/>
          </a:xfrm>
          <a:prstGeom prst="rect">
            <a:avLst/>
          </a:prstGeom>
          <a:noFill/>
          <a:ln/>
        </p:spPr>
        <p:txBody>
          <a:bodyPr wrap="square" lIns="0" tIns="0" rIns="0" bIns="0" rtlCol="0" anchor="ctr"/>
          <a:lstStyle/>
          <a:p>
            <a:pPr marL="0" indent="0" algn="l">
              <a:buNone/>
            </a:pPr>
            <a:r>
              <a:rPr lang="en-US" sz="1400" b="1">
                <a:solidFill>
                  <a:srgbClr val="0A2A5A"/>
                </a:solidFill>
                <a:latin typeface="メイリオ" panose="020B0604030504040204" pitchFamily="50" charset="-128"/>
                <a:ea typeface="メイリオ" panose="020B0604030504040204" pitchFamily="50" charset="-128"/>
                <a:cs typeface="Noto Sans JP" pitchFamily="34" charset="-120"/>
              </a:rPr>
              <a:t>評価項目</a:t>
            </a:r>
            <a:endParaRPr lang="en-US" sz="1400">
              <a:latin typeface="メイリオ" panose="020B0604030504040204" pitchFamily="50" charset="-128"/>
              <a:ea typeface="メイリオ" panose="020B0604030504040204" pitchFamily="50" charset="-128"/>
            </a:endParaRPr>
          </a:p>
        </p:txBody>
      </p:sp>
      <p:sp>
        <p:nvSpPr>
          <p:cNvPr id="13" name="Text 23">
            <a:extLst>
              <a:ext uri="{FF2B5EF4-FFF2-40B4-BE49-F238E27FC236}">
                <a16:creationId xmlns:a16="http://schemas.microsoft.com/office/drawing/2014/main" id="{296612B9-8CE8-6FE9-745A-036FE0AAF535}"/>
              </a:ext>
            </a:extLst>
          </p:cNvPr>
          <p:cNvSpPr txBox="1"/>
          <p:nvPr/>
        </p:nvSpPr>
        <p:spPr>
          <a:xfrm>
            <a:off x="2341601" y="1522599"/>
            <a:ext cx="1058875" cy="213055"/>
          </a:xfrm>
          <a:prstGeom prst="rect">
            <a:avLst/>
          </a:prstGeom>
          <a:noFill/>
          <a:ln/>
        </p:spPr>
        <p:txBody>
          <a:bodyPr wrap="square" lIns="0" tIns="0" rIns="0" bIns="0" rtlCol="0" anchor="ctr"/>
          <a:lstStyle/>
          <a:p>
            <a:pPr marL="0" indent="0" algn="ctr">
              <a:buNone/>
            </a:pPr>
            <a:r>
              <a:rPr lang="en-US" sz="1400" b="1">
                <a:solidFill>
                  <a:srgbClr val="0A2A5A"/>
                </a:solidFill>
                <a:latin typeface="メイリオ" panose="020B0604030504040204" pitchFamily="50" charset="-128"/>
                <a:ea typeface="メイリオ" panose="020B0604030504040204" pitchFamily="50" charset="-128"/>
                <a:cs typeface="Noto Sans JP" pitchFamily="34" charset="-120"/>
              </a:rPr>
              <a:t>①上場維持</a:t>
            </a:r>
            <a:endParaRPr lang="en-US" sz="1400">
              <a:latin typeface="メイリオ" panose="020B0604030504040204" pitchFamily="50" charset="-128"/>
              <a:ea typeface="メイリオ" panose="020B0604030504040204" pitchFamily="50" charset="-128"/>
            </a:endParaRPr>
          </a:p>
        </p:txBody>
      </p:sp>
      <p:sp>
        <p:nvSpPr>
          <p:cNvPr id="14" name="Text 24">
            <a:extLst>
              <a:ext uri="{FF2B5EF4-FFF2-40B4-BE49-F238E27FC236}">
                <a16:creationId xmlns:a16="http://schemas.microsoft.com/office/drawing/2014/main" id="{7D668EE5-365D-1CE3-49E6-3541235C8A43}"/>
              </a:ext>
            </a:extLst>
          </p:cNvPr>
          <p:cNvSpPr txBox="1"/>
          <p:nvPr/>
        </p:nvSpPr>
        <p:spPr>
          <a:xfrm>
            <a:off x="3827864" y="1522599"/>
            <a:ext cx="1058875" cy="213055"/>
          </a:xfrm>
          <a:prstGeom prst="rect">
            <a:avLst/>
          </a:prstGeom>
          <a:noFill/>
          <a:ln/>
        </p:spPr>
        <p:txBody>
          <a:bodyPr wrap="square" lIns="0" tIns="0" rIns="0" bIns="0" rtlCol="0" anchor="ctr"/>
          <a:lstStyle/>
          <a:p>
            <a:pPr marL="0" indent="0" algn="ctr">
              <a:buNone/>
            </a:pPr>
            <a:r>
              <a:rPr lang="en-US" sz="1400" b="1">
                <a:solidFill>
                  <a:srgbClr val="0A2A5A"/>
                </a:solidFill>
                <a:latin typeface="メイリオ" panose="020B0604030504040204" pitchFamily="50" charset="-128"/>
                <a:ea typeface="メイリオ" panose="020B0604030504040204" pitchFamily="50" charset="-128"/>
                <a:cs typeface="Noto Sans JP" pitchFamily="34" charset="-120"/>
              </a:rPr>
              <a:t>②太陽TOB</a:t>
            </a:r>
            <a:endParaRPr lang="en-US" sz="1400">
              <a:latin typeface="メイリオ" panose="020B0604030504040204" pitchFamily="50" charset="-128"/>
              <a:ea typeface="メイリオ" panose="020B0604030504040204" pitchFamily="50" charset="-128"/>
            </a:endParaRPr>
          </a:p>
        </p:txBody>
      </p:sp>
      <p:sp>
        <p:nvSpPr>
          <p:cNvPr id="15" name="Text 25">
            <a:extLst>
              <a:ext uri="{FF2B5EF4-FFF2-40B4-BE49-F238E27FC236}">
                <a16:creationId xmlns:a16="http://schemas.microsoft.com/office/drawing/2014/main" id="{33E9C7DE-88F5-7B22-E949-8FFECCB433E5}"/>
              </a:ext>
            </a:extLst>
          </p:cNvPr>
          <p:cNvSpPr txBox="1"/>
          <p:nvPr/>
        </p:nvSpPr>
        <p:spPr>
          <a:xfrm>
            <a:off x="5355811" y="1522599"/>
            <a:ext cx="913265" cy="213055"/>
          </a:xfrm>
          <a:prstGeom prst="rect">
            <a:avLst/>
          </a:prstGeom>
          <a:noFill/>
          <a:ln/>
        </p:spPr>
        <p:txBody>
          <a:bodyPr wrap="square" lIns="0" tIns="0" rIns="0" bIns="0" rtlCol="0" anchor="ctr"/>
          <a:lstStyle/>
          <a:p>
            <a:pPr marL="0" indent="0" algn="ctr">
              <a:buNone/>
            </a:pPr>
            <a:r>
              <a:rPr lang="en-US" sz="1400" b="1">
                <a:solidFill>
                  <a:srgbClr val="0A2A5A"/>
                </a:solidFill>
                <a:latin typeface="メイリオ" panose="020B0604030504040204" pitchFamily="50" charset="-128"/>
                <a:ea typeface="メイリオ" panose="020B0604030504040204" pitchFamily="50" charset="-128"/>
                <a:cs typeface="Noto Sans JP" pitchFamily="34" charset="-120"/>
              </a:rPr>
              <a:t>③PE単独</a:t>
            </a:r>
            <a:endParaRPr lang="en-US" sz="1400">
              <a:latin typeface="メイリオ" panose="020B0604030504040204" pitchFamily="50" charset="-128"/>
              <a:ea typeface="メイリオ" panose="020B0604030504040204" pitchFamily="50" charset="-128"/>
            </a:endParaRPr>
          </a:p>
        </p:txBody>
      </p:sp>
      <p:sp>
        <p:nvSpPr>
          <p:cNvPr id="48" name="Text 58">
            <a:extLst>
              <a:ext uri="{FF2B5EF4-FFF2-40B4-BE49-F238E27FC236}">
                <a16:creationId xmlns:a16="http://schemas.microsoft.com/office/drawing/2014/main" id="{5AECE1D0-CB67-5F54-A464-70703E2B04F5}"/>
              </a:ext>
            </a:extLst>
          </p:cNvPr>
          <p:cNvSpPr txBox="1"/>
          <p:nvPr/>
        </p:nvSpPr>
        <p:spPr>
          <a:xfrm>
            <a:off x="892773" y="2288501"/>
            <a:ext cx="1035796" cy="235580"/>
          </a:xfrm>
          <a:prstGeom prst="rect">
            <a:avLst/>
          </a:prstGeom>
          <a:noFill/>
          <a:ln/>
        </p:spPr>
        <p:txBody>
          <a:bodyPr wrap="square" lIns="0" tIns="0" rIns="0" bIns="0" rtlCol="0" anchor="ctr"/>
          <a:lstStyle/>
          <a:p>
            <a:pPr marL="0" indent="0" algn="l">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価値創出力</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49" name="Text 59">
            <a:extLst>
              <a:ext uri="{FF2B5EF4-FFF2-40B4-BE49-F238E27FC236}">
                <a16:creationId xmlns:a16="http://schemas.microsoft.com/office/drawing/2014/main" id="{F5A66267-E15D-47E1-EB26-B3238600C4E1}"/>
              </a:ext>
            </a:extLst>
          </p:cNvPr>
          <p:cNvSpPr txBox="1"/>
          <p:nvPr/>
        </p:nvSpPr>
        <p:spPr>
          <a:xfrm>
            <a:off x="2222188" y="2196536"/>
            <a:ext cx="1510589" cy="434919"/>
          </a:xfrm>
          <a:prstGeom prst="rect">
            <a:avLst/>
          </a:prstGeom>
          <a:noFill/>
          <a:ln/>
        </p:spPr>
        <p:txBody>
          <a:bodyPr wrap="square" lIns="0" tIns="0" rIns="0" bIns="0" rtlCol="0" anchor="ctr"/>
          <a:lstStyle/>
          <a:p>
            <a:pPr marL="0" indent="0" algn="ctr">
              <a:buNone/>
            </a:pPr>
            <a:r>
              <a:rPr lang="en-US" sz="1400">
                <a:solidFill>
                  <a:srgbClr val="002060"/>
                </a:solidFill>
                <a:latin typeface="メイリオ" panose="020B0604030504040204" pitchFamily="50" charset="-128"/>
                <a:ea typeface="メイリオ" panose="020B0604030504040204" pitchFamily="50" charset="-128"/>
                <a:cs typeface="Noto Sans JP" pitchFamily="34" charset="-120"/>
              </a:rPr>
              <a:t>低</a:t>
            </a: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四半期業績圧力</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50" name="Text 60">
            <a:extLst>
              <a:ext uri="{FF2B5EF4-FFF2-40B4-BE49-F238E27FC236}">
                <a16:creationId xmlns:a16="http://schemas.microsoft.com/office/drawing/2014/main" id="{ED5C1411-A8DA-F1CD-A3C6-48428A258056}"/>
              </a:ext>
            </a:extLst>
          </p:cNvPr>
          <p:cNvSpPr txBox="1"/>
          <p:nvPr/>
        </p:nvSpPr>
        <p:spPr>
          <a:xfrm>
            <a:off x="3732777" y="2296206"/>
            <a:ext cx="1576532" cy="235580"/>
          </a:xfrm>
          <a:prstGeom prst="rect">
            <a:avLst/>
          </a:prstGeom>
          <a:noFill/>
          <a:ln/>
        </p:spPr>
        <p:txBody>
          <a:bodyPr wrap="square" lIns="0" tIns="0" rIns="0" bIns="0" rtlCol="0" anchor="ctr"/>
          <a:lstStyle/>
          <a:p>
            <a:pPr marL="0" indent="0" algn="ctr">
              <a:buNone/>
            </a:pPr>
            <a:r>
              <a:rPr lang="ja-JP" altLang="en-US" sz="1400">
                <a:solidFill>
                  <a:srgbClr val="002060"/>
                </a:solidFill>
                <a:latin typeface="メイリオ" panose="020B0604030504040204" pitchFamily="50" charset="-128"/>
                <a:ea typeface="メイリオ" panose="020B0604030504040204" pitchFamily="50" charset="-128"/>
                <a:cs typeface="Noto Sans JP" pitchFamily="34" charset="-120"/>
              </a:rPr>
              <a:t>低</a:t>
            </a:r>
            <a:endParaRPr lang="en-US" altLang="ja-JP"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シナジー不明確</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51" name="Text 61">
            <a:extLst>
              <a:ext uri="{FF2B5EF4-FFF2-40B4-BE49-F238E27FC236}">
                <a16:creationId xmlns:a16="http://schemas.microsoft.com/office/drawing/2014/main" id="{737B5C7B-FCBB-3D95-C637-FB8F4B2D943F}"/>
              </a:ext>
            </a:extLst>
          </p:cNvPr>
          <p:cNvSpPr txBox="1"/>
          <p:nvPr/>
        </p:nvSpPr>
        <p:spPr>
          <a:xfrm>
            <a:off x="5355811" y="2323058"/>
            <a:ext cx="1396286" cy="235580"/>
          </a:xfrm>
          <a:prstGeom prst="rect">
            <a:avLst/>
          </a:prstGeom>
          <a:noFill/>
          <a:ln/>
        </p:spPr>
        <p:txBody>
          <a:bodyPr wrap="square" lIns="0" tIns="0" rIns="0" bIns="0" rtlCol="0" anchor="ctr"/>
          <a:lstStyle/>
          <a:p>
            <a:pPr marL="0" indent="0" algn="ctr">
              <a:buNone/>
            </a:pPr>
            <a:r>
              <a:rPr lang="ja-JP" altLang="en-US" sz="1400">
                <a:solidFill>
                  <a:srgbClr val="002060"/>
                </a:solidFill>
                <a:latin typeface="メイリオ" panose="020B0604030504040204" pitchFamily="50" charset="-128"/>
                <a:ea typeface="メイリオ" panose="020B0604030504040204" pitchFamily="50" charset="-128"/>
                <a:cs typeface="Noto Sans JP" pitchFamily="34" charset="-120"/>
              </a:rPr>
              <a:t>高</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ja-JP" altLang="en-US" sz="1400">
                <a:solidFill>
                  <a:srgbClr val="002060"/>
                </a:solidFill>
                <a:latin typeface="メイリオ" panose="020B0604030504040204" pitchFamily="50" charset="-128"/>
                <a:ea typeface="メイリオ" panose="020B0604030504040204" pitchFamily="50" charset="-128"/>
              </a:rPr>
              <a:t>収益改善</a:t>
            </a:r>
            <a:endParaRPr lang="en-US" altLang="ja-JP" sz="1400">
              <a:solidFill>
                <a:srgbClr val="002060"/>
              </a:solidFill>
              <a:latin typeface="メイリオ" panose="020B0604030504040204" pitchFamily="50" charset="-128"/>
              <a:ea typeface="メイリオ" panose="020B0604030504040204" pitchFamily="50" charset="-128"/>
            </a:endParaRPr>
          </a:p>
          <a:p>
            <a:pPr marL="0" indent="0" algn="ctr">
              <a:buNone/>
            </a:pPr>
            <a:r>
              <a:rPr lang="ja-JP" altLang="en-US" sz="1400">
                <a:solidFill>
                  <a:srgbClr val="002060"/>
                </a:solidFill>
                <a:latin typeface="メイリオ" panose="020B0604030504040204" pitchFamily="50" charset="-128"/>
                <a:ea typeface="メイリオ" panose="020B0604030504040204" pitchFamily="50" charset="-128"/>
              </a:rPr>
              <a:t>ネットワーク</a:t>
            </a:r>
            <a:endParaRPr lang="en-US" altLang="ja-JP" sz="1400">
              <a:solidFill>
                <a:srgbClr val="002060"/>
              </a:solidFill>
              <a:latin typeface="メイリオ" panose="020B0604030504040204" pitchFamily="50" charset="-128"/>
              <a:ea typeface="メイリオ" panose="020B0604030504040204" pitchFamily="50" charset="-128"/>
            </a:endParaRPr>
          </a:p>
        </p:txBody>
      </p:sp>
      <p:sp>
        <p:nvSpPr>
          <p:cNvPr id="52" name="Text 62">
            <a:extLst>
              <a:ext uri="{FF2B5EF4-FFF2-40B4-BE49-F238E27FC236}">
                <a16:creationId xmlns:a16="http://schemas.microsoft.com/office/drawing/2014/main" id="{8201AF5E-1804-152D-C5A0-4BAC3ADCB888}"/>
              </a:ext>
            </a:extLst>
          </p:cNvPr>
          <p:cNvSpPr txBox="1"/>
          <p:nvPr/>
        </p:nvSpPr>
        <p:spPr>
          <a:xfrm>
            <a:off x="6974923" y="2308323"/>
            <a:ext cx="1396286" cy="235580"/>
          </a:xfrm>
          <a:prstGeom prst="rect">
            <a:avLst/>
          </a:prstGeom>
          <a:noFill/>
          <a:ln/>
        </p:spPr>
        <p:txBody>
          <a:bodyPr wrap="square" lIns="0" tIns="0" rIns="0" bIns="0" rtlCol="0" anchor="ctr"/>
          <a:lstStyle/>
          <a:p>
            <a:pPr marL="0" indent="0" algn="ctr">
              <a:buNone/>
            </a:pPr>
            <a:r>
              <a:rPr lang="ja-JP" altLang="en-US" sz="1400">
                <a:solidFill>
                  <a:srgbClr val="002060"/>
                </a:solidFill>
                <a:latin typeface="メイリオ" panose="020B0604030504040204" pitchFamily="50" charset="-128"/>
                <a:ea typeface="メイリオ" panose="020B0604030504040204" pitchFamily="50" charset="-128"/>
                <a:cs typeface="Noto Sans JP" pitchFamily="34" charset="-120"/>
              </a:rPr>
              <a:t>高</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ja-JP" altLang="en-US" sz="1400">
                <a:solidFill>
                  <a:srgbClr val="002060"/>
                </a:solidFill>
                <a:latin typeface="メイリオ" panose="020B0604030504040204" pitchFamily="50" charset="-128"/>
                <a:ea typeface="メイリオ" panose="020B0604030504040204" pitchFamily="50" charset="-128"/>
              </a:rPr>
              <a:t>同業</a:t>
            </a:r>
            <a:endParaRPr lang="en-US" altLang="ja-JP" sz="1400">
              <a:solidFill>
                <a:srgbClr val="002060"/>
              </a:solidFill>
              <a:latin typeface="メイリオ" panose="020B0604030504040204" pitchFamily="50" charset="-128"/>
              <a:ea typeface="メイリオ" panose="020B0604030504040204" pitchFamily="50" charset="-128"/>
            </a:endParaRPr>
          </a:p>
          <a:p>
            <a:pPr marL="0" indent="0" algn="ctr">
              <a:buNone/>
            </a:pPr>
            <a:r>
              <a:rPr lang="ja-JP" altLang="en-US" sz="1400">
                <a:solidFill>
                  <a:srgbClr val="002060"/>
                </a:solidFill>
                <a:latin typeface="メイリオ" panose="020B0604030504040204" pitchFamily="50" charset="-128"/>
                <a:ea typeface="メイリオ" panose="020B0604030504040204" pitchFamily="50" charset="-128"/>
              </a:rPr>
              <a:t>相互補完</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54" name="Text 64">
            <a:extLst>
              <a:ext uri="{FF2B5EF4-FFF2-40B4-BE49-F238E27FC236}">
                <a16:creationId xmlns:a16="http://schemas.microsoft.com/office/drawing/2014/main" id="{7AB42EF5-7BCA-0BDF-B66F-DBD4AAEFBAD8}"/>
              </a:ext>
            </a:extLst>
          </p:cNvPr>
          <p:cNvSpPr txBox="1"/>
          <p:nvPr/>
        </p:nvSpPr>
        <p:spPr>
          <a:xfrm>
            <a:off x="920541" y="2988112"/>
            <a:ext cx="855549" cy="235580"/>
          </a:xfrm>
          <a:prstGeom prst="rect">
            <a:avLst/>
          </a:prstGeom>
          <a:noFill/>
          <a:ln/>
        </p:spPr>
        <p:txBody>
          <a:bodyPr wrap="square" lIns="0" tIns="0" rIns="0" bIns="0" rtlCol="0" anchor="ctr"/>
          <a:lstStyle/>
          <a:p>
            <a:pPr marL="0" indent="0" algn="l">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実行確度</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55" name="Text 65">
            <a:extLst>
              <a:ext uri="{FF2B5EF4-FFF2-40B4-BE49-F238E27FC236}">
                <a16:creationId xmlns:a16="http://schemas.microsoft.com/office/drawing/2014/main" id="{C77E07DB-336A-98F5-F652-2E33AB615286}"/>
              </a:ext>
            </a:extLst>
          </p:cNvPr>
          <p:cNvSpPr txBox="1"/>
          <p:nvPr/>
        </p:nvSpPr>
        <p:spPr>
          <a:xfrm>
            <a:off x="2032126" y="2806375"/>
            <a:ext cx="1845449" cy="594213"/>
          </a:xfrm>
          <a:prstGeom prst="rect">
            <a:avLst/>
          </a:prstGeom>
          <a:noFill/>
          <a:ln/>
        </p:spPr>
        <p:txBody>
          <a:bodyPr wrap="square" lIns="0" tIns="0" rIns="0" bIns="0" rtlCol="0" anchor="ctr"/>
          <a:lstStyle/>
          <a:p>
            <a:pPr marL="0" indent="0" algn="ctr">
              <a:buNone/>
            </a:pPr>
            <a:r>
              <a:rPr lang="en-US" sz="1400">
                <a:solidFill>
                  <a:srgbClr val="002060"/>
                </a:solidFill>
                <a:latin typeface="メイリオ" panose="020B0604030504040204" pitchFamily="50" charset="-128"/>
                <a:ea typeface="メイリオ" panose="020B0604030504040204" pitchFamily="50" charset="-128"/>
                <a:cs typeface="Noto Sans JP" pitchFamily="34" charset="-120"/>
              </a:rPr>
              <a:t>中</a:t>
            </a: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対抗TOBリスク</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56" name="Text 66">
            <a:extLst>
              <a:ext uri="{FF2B5EF4-FFF2-40B4-BE49-F238E27FC236}">
                <a16:creationId xmlns:a16="http://schemas.microsoft.com/office/drawing/2014/main" id="{65012104-5F2E-4215-64E7-0F469594BE9D}"/>
              </a:ext>
            </a:extLst>
          </p:cNvPr>
          <p:cNvSpPr txBox="1"/>
          <p:nvPr/>
        </p:nvSpPr>
        <p:spPr>
          <a:xfrm>
            <a:off x="4003145" y="3019735"/>
            <a:ext cx="1035796" cy="235580"/>
          </a:xfrm>
          <a:prstGeom prst="rect">
            <a:avLst/>
          </a:prstGeom>
          <a:noFill/>
          <a:ln/>
        </p:spPr>
        <p:txBody>
          <a:bodyPr wrap="square" lIns="0" tIns="0" rIns="0" bIns="0" rtlCol="0" anchor="ctr"/>
          <a:lstStyle/>
          <a:p>
            <a:pPr marL="0" indent="0" algn="ctr">
              <a:buNone/>
            </a:pPr>
            <a:r>
              <a:rPr lang="ja-JP" altLang="en-US" sz="1400">
                <a:solidFill>
                  <a:srgbClr val="002060"/>
                </a:solidFill>
                <a:latin typeface="メイリオ" panose="020B0604030504040204" pitchFamily="50" charset="-128"/>
                <a:ea typeface="メイリオ" panose="020B0604030504040204" pitchFamily="50" charset="-128"/>
                <a:cs typeface="Noto Sans JP" pitchFamily="34" charset="-120"/>
              </a:rPr>
              <a:t>中</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単純統合</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57" name="Text 67">
            <a:extLst>
              <a:ext uri="{FF2B5EF4-FFF2-40B4-BE49-F238E27FC236}">
                <a16:creationId xmlns:a16="http://schemas.microsoft.com/office/drawing/2014/main" id="{691DC87D-DEDA-0BC0-A386-B2751FDFF9CE}"/>
              </a:ext>
            </a:extLst>
          </p:cNvPr>
          <p:cNvSpPr txBox="1"/>
          <p:nvPr/>
        </p:nvSpPr>
        <p:spPr>
          <a:xfrm>
            <a:off x="5250976" y="3020621"/>
            <a:ext cx="1576532" cy="235580"/>
          </a:xfrm>
          <a:prstGeom prst="rect">
            <a:avLst/>
          </a:prstGeom>
          <a:noFill/>
          <a:ln/>
        </p:spPr>
        <p:txBody>
          <a:bodyPr wrap="square" lIns="0" tIns="0" rIns="0" bIns="0" rtlCol="0" anchor="ctr"/>
          <a:lstStyle/>
          <a:p>
            <a:pPr marL="0" indent="0" algn="ctr">
              <a:buNone/>
            </a:pPr>
            <a:r>
              <a:rPr lang="en-US" sz="1400">
                <a:solidFill>
                  <a:srgbClr val="002060"/>
                </a:solidFill>
                <a:latin typeface="メイリオ" panose="020B0604030504040204" pitchFamily="50" charset="-128"/>
                <a:ea typeface="メイリオ" panose="020B0604030504040204" pitchFamily="50" charset="-128"/>
                <a:cs typeface="Noto Sans JP" pitchFamily="34" charset="-120"/>
              </a:rPr>
              <a:t>中</a:t>
            </a: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規制・現場課題</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58" name="Text 68">
            <a:extLst>
              <a:ext uri="{FF2B5EF4-FFF2-40B4-BE49-F238E27FC236}">
                <a16:creationId xmlns:a16="http://schemas.microsoft.com/office/drawing/2014/main" id="{C5E1E93C-382E-3B8C-3A73-3A872FADB81A}"/>
              </a:ext>
            </a:extLst>
          </p:cNvPr>
          <p:cNvSpPr txBox="1"/>
          <p:nvPr/>
        </p:nvSpPr>
        <p:spPr>
          <a:xfrm>
            <a:off x="6974923" y="3022250"/>
            <a:ext cx="1396286" cy="235580"/>
          </a:xfrm>
          <a:prstGeom prst="rect">
            <a:avLst/>
          </a:prstGeom>
          <a:noFill/>
          <a:ln/>
        </p:spPr>
        <p:txBody>
          <a:bodyPr wrap="square" lIns="0" tIns="0" rIns="0" bIns="0" rtlCol="0" anchor="ctr"/>
          <a:lstStyle/>
          <a:p>
            <a:pPr marL="0" indent="0" algn="ctr">
              <a:buNone/>
            </a:pPr>
            <a:r>
              <a:rPr lang="ja-JP" altLang="en-US" sz="1400">
                <a:solidFill>
                  <a:srgbClr val="002060"/>
                </a:solidFill>
                <a:latin typeface="メイリオ" panose="020B0604030504040204" pitchFamily="50" charset="-128"/>
                <a:ea typeface="メイリオ" panose="020B0604030504040204" pitchFamily="50" charset="-128"/>
                <a:cs typeface="Noto Sans JP" pitchFamily="34" charset="-120"/>
              </a:rPr>
              <a:t>中</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資本調達困難</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60" name="Text 70">
            <a:extLst>
              <a:ext uri="{FF2B5EF4-FFF2-40B4-BE49-F238E27FC236}">
                <a16:creationId xmlns:a16="http://schemas.microsoft.com/office/drawing/2014/main" id="{E3FD5F16-CCF2-40CA-3CE2-0C4BE4DC56CB}"/>
              </a:ext>
            </a:extLst>
          </p:cNvPr>
          <p:cNvSpPr txBox="1"/>
          <p:nvPr/>
        </p:nvSpPr>
        <p:spPr>
          <a:xfrm>
            <a:off x="920541" y="3757427"/>
            <a:ext cx="855549" cy="235580"/>
          </a:xfrm>
          <a:prstGeom prst="rect">
            <a:avLst/>
          </a:prstGeom>
          <a:noFill/>
          <a:ln/>
        </p:spPr>
        <p:txBody>
          <a:bodyPr wrap="square" lIns="0" tIns="0" rIns="0" bIns="0" rtlCol="0" anchor="ctr"/>
          <a:lstStyle/>
          <a:p>
            <a:pPr marL="0" indent="0" algn="l">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文化継承</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61" name="Text 71">
            <a:extLst>
              <a:ext uri="{FF2B5EF4-FFF2-40B4-BE49-F238E27FC236}">
                <a16:creationId xmlns:a16="http://schemas.microsoft.com/office/drawing/2014/main" id="{7AE3445D-AF67-9DA5-DFA4-CA0BA9CEBA69}"/>
              </a:ext>
            </a:extLst>
          </p:cNvPr>
          <p:cNvSpPr txBox="1"/>
          <p:nvPr/>
        </p:nvSpPr>
        <p:spPr>
          <a:xfrm>
            <a:off x="2462878" y="3757427"/>
            <a:ext cx="1035796" cy="235580"/>
          </a:xfrm>
          <a:prstGeom prst="rect">
            <a:avLst/>
          </a:prstGeom>
          <a:noFill/>
          <a:ln/>
        </p:spPr>
        <p:txBody>
          <a:bodyPr wrap="square" lIns="0" tIns="0" rIns="0" bIns="0" rtlCol="0" anchor="ctr"/>
          <a:lstStyle/>
          <a:p>
            <a:pPr marL="0" indent="0" algn="ctr">
              <a:buNone/>
            </a:pPr>
            <a:r>
              <a:rPr lang="en-US" sz="1400">
                <a:solidFill>
                  <a:srgbClr val="002060"/>
                </a:solidFill>
                <a:latin typeface="メイリオ" panose="020B0604030504040204" pitchFamily="50" charset="-128"/>
                <a:ea typeface="メイリオ" panose="020B0604030504040204" pitchFamily="50" charset="-128"/>
                <a:cs typeface="Noto Sans JP" pitchFamily="34" charset="-120"/>
              </a:rPr>
              <a:t>高</a:t>
            </a:r>
            <a:r>
              <a:rPr lang="ja-JP" altLang="en-US" sz="1400">
                <a:solidFill>
                  <a:srgbClr val="002060"/>
                </a:solidFill>
                <a:latin typeface="メイリオ" panose="020B0604030504040204" pitchFamily="50" charset="-128"/>
                <a:ea typeface="メイリオ" panose="020B0604030504040204" pitchFamily="50" charset="-128"/>
                <a:cs typeface="Noto Sans JP" pitchFamily="34" charset="-120"/>
              </a:rPr>
              <a:t>　</a:t>
            </a:r>
            <a:endParaRPr lang="en-US" altLang="ja-JP"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変化なし</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62" name="Text 72">
            <a:extLst>
              <a:ext uri="{FF2B5EF4-FFF2-40B4-BE49-F238E27FC236}">
                <a16:creationId xmlns:a16="http://schemas.microsoft.com/office/drawing/2014/main" id="{52D88703-70AD-637E-8255-1FA810AF9C03}"/>
              </a:ext>
            </a:extLst>
          </p:cNvPr>
          <p:cNvSpPr txBox="1"/>
          <p:nvPr/>
        </p:nvSpPr>
        <p:spPr>
          <a:xfrm>
            <a:off x="3725354" y="3805660"/>
            <a:ext cx="1755544" cy="235580"/>
          </a:xfrm>
          <a:prstGeom prst="rect">
            <a:avLst/>
          </a:prstGeom>
          <a:noFill/>
          <a:ln/>
        </p:spPr>
        <p:txBody>
          <a:bodyPr wrap="square" lIns="0" tIns="0" rIns="0" bIns="0" rtlCol="0" anchor="ctr"/>
          <a:lstStyle/>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最低</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文化喪失リスク</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63" name="Text 73">
            <a:extLst>
              <a:ext uri="{FF2B5EF4-FFF2-40B4-BE49-F238E27FC236}">
                <a16:creationId xmlns:a16="http://schemas.microsoft.com/office/drawing/2014/main" id="{7F82C001-5E38-CA98-EC6C-C9997532FDDD}"/>
              </a:ext>
            </a:extLst>
          </p:cNvPr>
          <p:cNvSpPr txBox="1"/>
          <p:nvPr/>
        </p:nvSpPr>
        <p:spPr>
          <a:xfrm>
            <a:off x="5355811" y="3793216"/>
            <a:ext cx="1396286" cy="235580"/>
          </a:xfrm>
          <a:prstGeom prst="rect">
            <a:avLst/>
          </a:prstGeom>
          <a:noFill/>
          <a:ln/>
        </p:spPr>
        <p:txBody>
          <a:bodyPr wrap="square" lIns="0" tIns="0" rIns="0" bIns="0" rtlCol="0" anchor="ctr"/>
          <a:lstStyle/>
          <a:p>
            <a:pPr marL="0" indent="0" algn="ctr">
              <a:buNone/>
            </a:pPr>
            <a:r>
              <a:rPr lang="en-US" sz="1400">
                <a:solidFill>
                  <a:srgbClr val="002060"/>
                </a:solidFill>
                <a:latin typeface="メイリオ" panose="020B0604030504040204" pitchFamily="50" charset="-128"/>
                <a:ea typeface="メイリオ" panose="020B0604030504040204" pitchFamily="50" charset="-128"/>
                <a:cs typeface="Noto Sans JP" pitchFamily="34" charset="-120"/>
              </a:rPr>
              <a:t>中</a:t>
            </a: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財務偏重懸念</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64" name="Text 74">
            <a:extLst>
              <a:ext uri="{FF2B5EF4-FFF2-40B4-BE49-F238E27FC236}">
                <a16:creationId xmlns:a16="http://schemas.microsoft.com/office/drawing/2014/main" id="{8FD09A22-369F-8625-19FB-1B613EA072DE}"/>
              </a:ext>
            </a:extLst>
          </p:cNvPr>
          <p:cNvSpPr txBox="1"/>
          <p:nvPr/>
        </p:nvSpPr>
        <p:spPr>
          <a:xfrm>
            <a:off x="6986268" y="3757427"/>
            <a:ext cx="1396286" cy="235580"/>
          </a:xfrm>
          <a:prstGeom prst="rect">
            <a:avLst/>
          </a:prstGeom>
          <a:noFill/>
          <a:ln/>
        </p:spPr>
        <p:txBody>
          <a:bodyPr wrap="square" lIns="0" tIns="0" rIns="0" bIns="0" rtlCol="0" anchor="ctr"/>
          <a:lstStyle/>
          <a:p>
            <a:pPr marL="0" indent="0" algn="ctr">
              <a:buNone/>
            </a:pPr>
            <a:r>
              <a:rPr lang="ja-JP" altLang="en-US" sz="1400">
                <a:solidFill>
                  <a:srgbClr val="002060"/>
                </a:solidFill>
                <a:latin typeface="メイリオ" panose="020B0604030504040204" pitchFamily="50" charset="-128"/>
                <a:ea typeface="メイリオ" panose="020B0604030504040204" pitchFamily="50" charset="-128"/>
                <a:cs typeface="Noto Sans JP" pitchFamily="34" charset="-120"/>
              </a:rPr>
              <a:t>中</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業界文化理解</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66" name="Text 76">
            <a:extLst>
              <a:ext uri="{FF2B5EF4-FFF2-40B4-BE49-F238E27FC236}">
                <a16:creationId xmlns:a16="http://schemas.microsoft.com/office/drawing/2014/main" id="{652AA3B7-8317-0DC6-FF9F-888BD7491F93}"/>
              </a:ext>
            </a:extLst>
          </p:cNvPr>
          <p:cNvSpPr txBox="1"/>
          <p:nvPr/>
        </p:nvSpPr>
        <p:spPr>
          <a:xfrm>
            <a:off x="960436" y="4486959"/>
            <a:ext cx="855549" cy="326784"/>
          </a:xfrm>
          <a:prstGeom prst="rect">
            <a:avLst/>
          </a:prstGeom>
          <a:noFill/>
          <a:ln/>
        </p:spPr>
        <p:txBody>
          <a:bodyPr wrap="square" lIns="0" tIns="0" rIns="0" bIns="0" rtlCol="0" anchor="ctr"/>
          <a:lstStyle/>
          <a:p>
            <a:pPr marL="0" indent="0" algn="l">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リスク</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67" name="Text 77">
            <a:extLst>
              <a:ext uri="{FF2B5EF4-FFF2-40B4-BE49-F238E27FC236}">
                <a16:creationId xmlns:a16="http://schemas.microsoft.com/office/drawing/2014/main" id="{73DEC031-32DF-91CB-DB87-9B17FEAD7817}"/>
              </a:ext>
            </a:extLst>
          </p:cNvPr>
          <p:cNvSpPr txBox="1"/>
          <p:nvPr/>
        </p:nvSpPr>
        <p:spPr>
          <a:xfrm>
            <a:off x="2256719" y="4473782"/>
            <a:ext cx="1396286" cy="482431"/>
          </a:xfrm>
          <a:prstGeom prst="rect">
            <a:avLst/>
          </a:prstGeom>
          <a:noFill/>
          <a:ln/>
        </p:spPr>
        <p:txBody>
          <a:bodyPr wrap="square" lIns="0" tIns="0" rIns="0" bIns="0" rtlCol="0" anchor="ctr"/>
          <a:lstStyle/>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成長停滞</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構造改革遅延</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68" name="Text 78">
            <a:extLst>
              <a:ext uri="{FF2B5EF4-FFF2-40B4-BE49-F238E27FC236}">
                <a16:creationId xmlns:a16="http://schemas.microsoft.com/office/drawing/2014/main" id="{6D47B798-89E6-A792-C597-28562B50596B}"/>
              </a:ext>
            </a:extLst>
          </p:cNvPr>
          <p:cNvSpPr txBox="1"/>
          <p:nvPr/>
        </p:nvSpPr>
        <p:spPr>
          <a:xfrm>
            <a:off x="3513982" y="4535766"/>
            <a:ext cx="2116035" cy="482431"/>
          </a:xfrm>
          <a:prstGeom prst="rect">
            <a:avLst/>
          </a:prstGeom>
          <a:noFill/>
          <a:ln/>
        </p:spPr>
        <p:txBody>
          <a:bodyPr wrap="square" lIns="0" tIns="0" rIns="0" bIns="0" rtlCol="0" anchor="ctr"/>
          <a:lstStyle/>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株主価値毀損</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文化衝突</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69" name="Text 79">
            <a:extLst>
              <a:ext uri="{FF2B5EF4-FFF2-40B4-BE49-F238E27FC236}">
                <a16:creationId xmlns:a16="http://schemas.microsoft.com/office/drawing/2014/main" id="{19245CAE-C4B6-2E2A-AF3F-04AABB1F45D8}"/>
              </a:ext>
            </a:extLst>
          </p:cNvPr>
          <p:cNvSpPr txBox="1"/>
          <p:nvPr/>
        </p:nvSpPr>
        <p:spPr>
          <a:xfrm>
            <a:off x="5291534" y="4510722"/>
            <a:ext cx="1704926" cy="482431"/>
          </a:xfrm>
          <a:prstGeom prst="rect">
            <a:avLst/>
          </a:prstGeom>
          <a:noFill/>
          <a:ln/>
        </p:spPr>
        <p:txBody>
          <a:bodyPr wrap="square" lIns="0" tIns="0" rIns="0" bIns="0" rtlCol="0" anchor="ctr"/>
          <a:lstStyle/>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Exit圧力</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短期最適化偏重</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70" name="Text 80">
            <a:extLst>
              <a:ext uri="{FF2B5EF4-FFF2-40B4-BE49-F238E27FC236}">
                <a16:creationId xmlns:a16="http://schemas.microsoft.com/office/drawing/2014/main" id="{A4B3D10D-64FE-9F1E-0ECE-C1FE142DCCA9}"/>
              </a:ext>
            </a:extLst>
          </p:cNvPr>
          <p:cNvSpPr txBox="1"/>
          <p:nvPr/>
        </p:nvSpPr>
        <p:spPr>
          <a:xfrm>
            <a:off x="7068428" y="4483054"/>
            <a:ext cx="1396286" cy="482431"/>
          </a:xfrm>
          <a:prstGeom prst="rect">
            <a:avLst/>
          </a:prstGeom>
          <a:noFill/>
          <a:ln/>
        </p:spPr>
        <p:txBody>
          <a:bodyPr wrap="square" lIns="0" tIns="0" rIns="0" bIns="0" rtlCol="0" anchor="ctr"/>
          <a:lstStyle/>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資本不足</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成長投資制約</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72" name="Text 82">
            <a:extLst>
              <a:ext uri="{FF2B5EF4-FFF2-40B4-BE49-F238E27FC236}">
                <a16:creationId xmlns:a16="http://schemas.microsoft.com/office/drawing/2014/main" id="{BA855E20-B779-6C6E-56D8-0C90B5168768}"/>
              </a:ext>
            </a:extLst>
          </p:cNvPr>
          <p:cNvSpPr txBox="1"/>
          <p:nvPr/>
        </p:nvSpPr>
        <p:spPr>
          <a:xfrm>
            <a:off x="960437" y="5284067"/>
            <a:ext cx="903985" cy="415789"/>
          </a:xfrm>
          <a:prstGeom prst="rect">
            <a:avLst/>
          </a:prstGeom>
          <a:noFill/>
          <a:ln/>
        </p:spPr>
        <p:txBody>
          <a:bodyPr wrap="square" lIns="0" tIns="0" rIns="0" bIns="0" rtlCol="0" anchor="ctr"/>
          <a:lstStyle/>
          <a:p>
            <a:pPr marL="0" indent="0" algn="l">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株主価値</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73" name="Text 83">
            <a:extLst>
              <a:ext uri="{FF2B5EF4-FFF2-40B4-BE49-F238E27FC236}">
                <a16:creationId xmlns:a16="http://schemas.microsoft.com/office/drawing/2014/main" id="{549B0332-0333-3FB4-1C24-4B4CEC116BBA}"/>
              </a:ext>
            </a:extLst>
          </p:cNvPr>
          <p:cNvSpPr txBox="1"/>
          <p:nvPr/>
        </p:nvSpPr>
        <p:spPr>
          <a:xfrm>
            <a:off x="2163102" y="5357630"/>
            <a:ext cx="1628760" cy="402212"/>
          </a:xfrm>
          <a:prstGeom prst="rect">
            <a:avLst/>
          </a:prstGeom>
          <a:noFill/>
          <a:ln/>
        </p:spPr>
        <p:txBody>
          <a:bodyPr wrap="square" lIns="0" tIns="0" rIns="0" bIns="0" rtlCol="0" anchor="ctr"/>
          <a:lstStyle/>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現状維持</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a:solidFill>
                  <a:srgbClr val="002060"/>
                </a:solidFill>
                <a:latin typeface="メイリオ" panose="020B0604030504040204" pitchFamily="50" charset="-128"/>
                <a:ea typeface="メイリオ" panose="020B0604030504040204" pitchFamily="50" charset="-128"/>
                <a:cs typeface="Noto Sans JP" pitchFamily="34" charset="-120"/>
              </a:rPr>
              <a:t>3,990円</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74" name="Text 84">
            <a:extLst>
              <a:ext uri="{FF2B5EF4-FFF2-40B4-BE49-F238E27FC236}">
                <a16:creationId xmlns:a16="http://schemas.microsoft.com/office/drawing/2014/main" id="{54688389-61BD-D607-8E8F-F004A286E81D}"/>
              </a:ext>
            </a:extLst>
          </p:cNvPr>
          <p:cNvSpPr txBox="1"/>
          <p:nvPr/>
        </p:nvSpPr>
        <p:spPr>
          <a:xfrm>
            <a:off x="4009010" y="5467324"/>
            <a:ext cx="1241966" cy="235580"/>
          </a:xfrm>
          <a:prstGeom prst="rect">
            <a:avLst/>
          </a:prstGeom>
          <a:noFill/>
          <a:ln/>
        </p:spPr>
        <p:txBody>
          <a:bodyPr wrap="square" lIns="0" tIns="0" rIns="0" bIns="0" rtlCol="0" anchor="ctr"/>
          <a:lstStyle/>
          <a:p>
            <a:pPr marL="0" indent="0" algn="ctr">
              <a:buNone/>
            </a:pPr>
            <a:r>
              <a:rPr lang="en-US" sz="1400">
                <a:solidFill>
                  <a:srgbClr val="002060"/>
                </a:solidFill>
                <a:latin typeface="メイリオ" panose="020B0604030504040204" pitchFamily="50" charset="-128"/>
                <a:ea typeface="メイリオ" panose="020B0604030504040204" pitchFamily="50" charset="-128"/>
                <a:cs typeface="Noto Sans JP" pitchFamily="34" charset="-120"/>
              </a:rPr>
              <a:t>+35%</a:t>
            </a:r>
          </a:p>
          <a:p>
            <a:pPr marL="0" indent="0" algn="ctr">
              <a:buNone/>
            </a:pPr>
            <a:r>
              <a:rPr lang="en-US" sz="1400">
                <a:solidFill>
                  <a:srgbClr val="002060"/>
                </a:solidFill>
                <a:latin typeface="メイリオ" panose="020B0604030504040204" pitchFamily="50" charset="-128"/>
                <a:ea typeface="メイリオ" panose="020B0604030504040204" pitchFamily="50" charset="-128"/>
                <a:cs typeface="Noto Sans JP" pitchFamily="34" charset="-120"/>
              </a:rPr>
              <a:t>5,400円</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75" name="Text 85">
            <a:extLst>
              <a:ext uri="{FF2B5EF4-FFF2-40B4-BE49-F238E27FC236}">
                <a16:creationId xmlns:a16="http://schemas.microsoft.com/office/drawing/2014/main" id="{239A9EB3-54EE-C6AF-E294-2E7501152C1D}"/>
              </a:ext>
            </a:extLst>
          </p:cNvPr>
          <p:cNvSpPr txBox="1"/>
          <p:nvPr/>
        </p:nvSpPr>
        <p:spPr>
          <a:xfrm>
            <a:off x="5510131" y="5352402"/>
            <a:ext cx="1396286" cy="482427"/>
          </a:xfrm>
          <a:prstGeom prst="rect">
            <a:avLst/>
          </a:prstGeom>
          <a:noFill/>
          <a:ln/>
        </p:spPr>
        <p:txBody>
          <a:bodyPr wrap="square" lIns="0" tIns="0" rIns="0" bIns="0" rtlCol="0" anchor="ctr"/>
          <a:lstStyle/>
          <a:p>
            <a:pPr marL="0" indent="0" algn="ctr">
              <a:buNone/>
            </a:pPr>
            <a:r>
              <a:rPr lang="en-US" sz="1400">
                <a:solidFill>
                  <a:srgbClr val="002060"/>
                </a:solidFill>
                <a:latin typeface="メイリオ" panose="020B0604030504040204" pitchFamily="50" charset="-128"/>
                <a:ea typeface="メイリオ" panose="020B0604030504040204" pitchFamily="50" charset="-128"/>
                <a:cs typeface="Noto Sans JP" pitchFamily="34" charset="-120"/>
              </a:rPr>
              <a:t>+93%</a:t>
            </a:r>
          </a:p>
          <a:p>
            <a:pPr marL="0" indent="0" algn="ctr">
              <a:buNone/>
            </a:pPr>
            <a:r>
              <a:rPr lang="en-US" sz="1400">
                <a:solidFill>
                  <a:srgbClr val="002060"/>
                </a:solidFill>
                <a:latin typeface="メイリオ" panose="020B0604030504040204" pitchFamily="50" charset="-128"/>
                <a:ea typeface="メイリオ" panose="020B0604030504040204" pitchFamily="50" charset="-128"/>
                <a:cs typeface="Noto Sans JP" pitchFamily="34" charset="-120"/>
              </a:rPr>
              <a:t>7,700円</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76" name="Text 86">
            <a:extLst>
              <a:ext uri="{FF2B5EF4-FFF2-40B4-BE49-F238E27FC236}">
                <a16:creationId xmlns:a16="http://schemas.microsoft.com/office/drawing/2014/main" id="{DDEA3FB6-26F8-68C2-A54B-D17EB6529AD1}"/>
              </a:ext>
            </a:extLst>
          </p:cNvPr>
          <p:cNvSpPr txBox="1"/>
          <p:nvPr/>
        </p:nvSpPr>
        <p:spPr>
          <a:xfrm>
            <a:off x="7118040" y="5300332"/>
            <a:ext cx="1396286" cy="482431"/>
          </a:xfrm>
          <a:prstGeom prst="rect">
            <a:avLst/>
          </a:prstGeom>
          <a:noFill/>
          <a:ln/>
        </p:spPr>
        <p:txBody>
          <a:bodyPr wrap="square" lIns="0" tIns="0" rIns="0" bIns="0" rtlCol="0" anchor="ctr"/>
          <a:lstStyle/>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変動幅大</a:t>
            </a:r>
            <a:endParaRPr lang="en-US" sz="1400">
              <a:solidFill>
                <a:srgbClr val="002060"/>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sz="1400" err="1">
                <a:solidFill>
                  <a:srgbClr val="002060"/>
                </a:solidFill>
                <a:latin typeface="メイリオ" panose="020B0604030504040204" pitchFamily="50" charset="-128"/>
                <a:ea typeface="メイリオ" panose="020B0604030504040204" pitchFamily="50" charset="-128"/>
                <a:cs typeface="Noto Sans JP" pitchFamily="34" charset="-120"/>
              </a:rPr>
              <a:t>TOB価格不確実</a:t>
            </a:r>
            <a:endParaRPr lang="en-US" sz="1400">
              <a:solidFill>
                <a:srgbClr val="002060"/>
              </a:solidFill>
              <a:latin typeface="メイリオ" panose="020B0604030504040204" pitchFamily="50" charset="-128"/>
              <a:ea typeface="メイリオ" panose="020B0604030504040204" pitchFamily="50" charset="-128"/>
            </a:endParaRPr>
          </a:p>
        </p:txBody>
      </p:sp>
      <p:cxnSp>
        <p:nvCxnSpPr>
          <p:cNvPr id="79" name="直線コネクタ 78">
            <a:extLst>
              <a:ext uri="{FF2B5EF4-FFF2-40B4-BE49-F238E27FC236}">
                <a16:creationId xmlns:a16="http://schemas.microsoft.com/office/drawing/2014/main" id="{700E07EA-52EB-DF1A-B342-CAB53C77DF2F}"/>
              </a:ext>
            </a:extLst>
          </p:cNvPr>
          <p:cNvCxnSpPr/>
          <p:nvPr/>
        </p:nvCxnSpPr>
        <p:spPr>
          <a:xfrm>
            <a:off x="799621" y="2782312"/>
            <a:ext cx="770350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A07B0354-A3F9-893E-10C8-12588579139E}"/>
              </a:ext>
            </a:extLst>
          </p:cNvPr>
          <p:cNvCxnSpPr/>
          <p:nvPr/>
        </p:nvCxnSpPr>
        <p:spPr>
          <a:xfrm>
            <a:off x="799621" y="3495252"/>
            <a:ext cx="770350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1" name="直線コネクタ 80">
            <a:extLst>
              <a:ext uri="{FF2B5EF4-FFF2-40B4-BE49-F238E27FC236}">
                <a16:creationId xmlns:a16="http://schemas.microsoft.com/office/drawing/2014/main" id="{449684B4-A001-03DB-9527-899BA8574357}"/>
              </a:ext>
            </a:extLst>
          </p:cNvPr>
          <p:cNvCxnSpPr/>
          <p:nvPr/>
        </p:nvCxnSpPr>
        <p:spPr>
          <a:xfrm>
            <a:off x="810819" y="4273953"/>
            <a:ext cx="770350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2" name="直線コネクタ 81">
            <a:extLst>
              <a:ext uri="{FF2B5EF4-FFF2-40B4-BE49-F238E27FC236}">
                <a16:creationId xmlns:a16="http://schemas.microsoft.com/office/drawing/2014/main" id="{E83C8AAB-7EA9-22C0-8970-F37852A8802A}"/>
              </a:ext>
            </a:extLst>
          </p:cNvPr>
          <p:cNvCxnSpPr/>
          <p:nvPr/>
        </p:nvCxnSpPr>
        <p:spPr>
          <a:xfrm>
            <a:off x="810819" y="5160068"/>
            <a:ext cx="770350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3" name="直線コネクタ 82">
            <a:extLst>
              <a:ext uri="{FF2B5EF4-FFF2-40B4-BE49-F238E27FC236}">
                <a16:creationId xmlns:a16="http://schemas.microsoft.com/office/drawing/2014/main" id="{E2E488E0-F3B5-9A27-BEB0-DF018D4D76EF}"/>
              </a:ext>
            </a:extLst>
          </p:cNvPr>
          <p:cNvCxnSpPr/>
          <p:nvPr/>
        </p:nvCxnSpPr>
        <p:spPr>
          <a:xfrm>
            <a:off x="920541" y="5926243"/>
            <a:ext cx="770350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4" name="Shape 5">
            <a:extLst>
              <a:ext uri="{FF2B5EF4-FFF2-40B4-BE49-F238E27FC236}">
                <a16:creationId xmlns:a16="http://schemas.microsoft.com/office/drawing/2014/main" id="{01D29AB0-C2C5-606E-68D3-4E185BA09CD6}"/>
              </a:ext>
            </a:extLst>
          </p:cNvPr>
          <p:cNvSpPr/>
          <p:nvPr/>
        </p:nvSpPr>
        <p:spPr>
          <a:xfrm>
            <a:off x="1876611" y="1236040"/>
            <a:ext cx="1591056" cy="809244"/>
          </a:xfrm>
          <a:prstGeom prst="roundRect">
            <a:avLst>
              <a:gd name="adj" fmla="val 5317"/>
            </a:avLst>
          </a:prstGeom>
          <a:solidFill>
            <a:srgbClr val="0A2A5A"/>
          </a:solidFill>
          <a:ln/>
        </p:spPr>
        <p:txBody>
          <a:bodyPr/>
          <a:lstStyle/>
          <a:p>
            <a:endParaRPr lang="ja-JP" altLang="en-US"/>
          </a:p>
        </p:txBody>
      </p:sp>
      <p:sp>
        <p:nvSpPr>
          <p:cNvPr id="86" name="Shape 6">
            <a:extLst>
              <a:ext uri="{FF2B5EF4-FFF2-40B4-BE49-F238E27FC236}">
                <a16:creationId xmlns:a16="http://schemas.microsoft.com/office/drawing/2014/main" id="{2D0CCEDE-D34C-CD08-CAFD-069B265553CE}"/>
              </a:ext>
            </a:extLst>
          </p:cNvPr>
          <p:cNvSpPr/>
          <p:nvPr/>
        </p:nvSpPr>
        <p:spPr>
          <a:xfrm>
            <a:off x="3574504" y="1245421"/>
            <a:ext cx="1591056" cy="809244"/>
          </a:xfrm>
          <a:prstGeom prst="roundRect">
            <a:avLst>
              <a:gd name="adj" fmla="val 5317"/>
            </a:avLst>
          </a:prstGeom>
          <a:solidFill>
            <a:srgbClr val="0A2A5A"/>
          </a:solidFill>
          <a:ln/>
        </p:spPr>
        <p:txBody>
          <a:bodyPr/>
          <a:lstStyle/>
          <a:p>
            <a:endParaRPr lang="ja-JP" altLang="en-US"/>
          </a:p>
        </p:txBody>
      </p:sp>
      <p:sp>
        <p:nvSpPr>
          <p:cNvPr id="87" name="Shape 7">
            <a:extLst>
              <a:ext uri="{FF2B5EF4-FFF2-40B4-BE49-F238E27FC236}">
                <a16:creationId xmlns:a16="http://schemas.microsoft.com/office/drawing/2014/main" id="{546E4EE4-75D2-F5FF-910C-E88BE6DE715B}"/>
              </a:ext>
            </a:extLst>
          </p:cNvPr>
          <p:cNvSpPr/>
          <p:nvPr/>
        </p:nvSpPr>
        <p:spPr>
          <a:xfrm>
            <a:off x="6871568" y="1225877"/>
            <a:ext cx="1591056" cy="809244"/>
          </a:xfrm>
          <a:prstGeom prst="roundRect">
            <a:avLst>
              <a:gd name="adj" fmla="val 5317"/>
            </a:avLst>
          </a:prstGeom>
          <a:solidFill>
            <a:srgbClr val="0A2A5A"/>
          </a:solidFill>
          <a:ln/>
        </p:spPr>
        <p:txBody>
          <a:bodyPr/>
          <a:lstStyle/>
          <a:p>
            <a:endParaRPr lang="ja-JP" altLang="en-US"/>
          </a:p>
        </p:txBody>
      </p:sp>
      <p:sp>
        <p:nvSpPr>
          <p:cNvPr id="88" name="Text 8">
            <a:extLst>
              <a:ext uri="{FF2B5EF4-FFF2-40B4-BE49-F238E27FC236}">
                <a16:creationId xmlns:a16="http://schemas.microsoft.com/office/drawing/2014/main" id="{A1F6E766-9F0C-627F-2161-E78CDA230F90}"/>
              </a:ext>
            </a:extLst>
          </p:cNvPr>
          <p:cNvSpPr txBox="1"/>
          <p:nvPr/>
        </p:nvSpPr>
        <p:spPr>
          <a:xfrm>
            <a:off x="1948278" y="1597633"/>
            <a:ext cx="1433779" cy="191110"/>
          </a:xfrm>
          <a:prstGeom prst="rect">
            <a:avLst/>
          </a:prstGeom>
          <a:noFill/>
          <a:ln/>
        </p:spPr>
        <p:txBody>
          <a:bodyPr wrap="square" lIns="0" tIns="0" rIns="0" bIns="0" rtlCol="0" anchor="ctr"/>
          <a:lstStyle/>
          <a:p>
            <a:pPr marL="0" indent="0" algn="ctr">
              <a:buNone/>
            </a:pPr>
            <a:r>
              <a:rPr lang="en-US" b="1">
                <a:solidFill>
                  <a:srgbClr val="FFFFFF"/>
                </a:solidFill>
                <a:latin typeface="メイリオ" panose="020B0604030504040204" pitchFamily="50" charset="-128"/>
                <a:ea typeface="メイリオ" panose="020B0604030504040204" pitchFamily="50" charset="-128"/>
                <a:cs typeface="Noto Sans JP" pitchFamily="34" charset="-120"/>
              </a:rPr>
              <a:t>①上場維持の自力再建</a:t>
            </a:r>
            <a:endParaRPr lang="en-US">
              <a:latin typeface="メイリオ" panose="020B0604030504040204" pitchFamily="50" charset="-128"/>
              <a:ea typeface="メイリオ" panose="020B0604030504040204" pitchFamily="50" charset="-128"/>
            </a:endParaRPr>
          </a:p>
        </p:txBody>
      </p:sp>
      <p:sp>
        <p:nvSpPr>
          <p:cNvPr id="90" name="Shape 9">
            <a:extLst>
              <a:ext uri="{FF2B5EF4-FFF2-40B4-BE49-F238E27FC236}">
                <a16:creationId xmlns:a16="http://schemas.microsoft.com/office/drawing/2014/main" id="{36398A17-B732-28B4-C2B8-9760C3DD03E8}"/>
              </a:ext>
            </a:extLst>
          </p:cNvPr>
          <p:cNvSpPr/>
          <p:nvPr/>
        </p:nvSpPr>
        <p:spPr>
          <a:xfrm>
            <a:off x="5219163" y="1241849"/>
            <a:ext cx="1591056" cy="809244"/>
          </a:xfrm>
          <a:prstGeom prst="roundRect">
            <a:avLst>
              <a:gd name="adj" fmla="val 5317"/>
            </a:avLst>
          </a:prstGeom>
          <a:solidFill>
            <a:srgbClr val="0A2A5A"/>
          </a:solidFill>
          <a:ln/>
        </p:spPr>
        <p:txBody>
          <a:bodyPr/>
          <a:lstStyle/>
          <a:p>
            <a:endParaRPr lang="ja-JP" altLang="en-US"/>
          </a:p>
        </p:txBody>
      </p:sp>
      <p:sp>
        <p:nvSpPr>
          <p:cNvPr id="91" name="Text 10">
            <a:extLst>
              <a:ext uri="{FF2B5EF4-FFF2-40B4-BE49-F238E27FC236}">
                <a16:creationId xmlns:a16="http://schemas.microsoft.com/office/drawing/2014/main" id="{59918915-7E99-CD0A-22FB-1C46617B6779}"/>
              </a:ext>
            </a:extLst>
          </p:cNvPr>
          <p:cNvSpPr txBox="1"/>
          <p:nvPr/>
        </p:nvSpPr>
        <p:spPr>
          <a:xfrm>
            <a:off x="3737268" y="1611150"/>
            <a:ext cx="1043330" cy="191110"/>
          </a:xfrm>
          <a:prstGeom prst="rect">
            <a:avLst/>
          </a:prstGeom>
          <a:noFill/>
          <a:ln/>
        </p:spPr>
        <p:txBody>
          <a:bodyPr wrap="square" lIns="0" tIns="0" rIns="0" bIns="0" rtlCol="0" anchor="ctr"/>
          <a:lstStyle/>
          <a:p>
            <a:pPr marL="0" indent="0" algn="ctr">
              <a:buNone/>
            </a:pPr>
            <a:r>
              <a:rPr lang="en-US" b="1">
                <a:solidFill>
                  <a:srgbClr val="FFFFFF"/>
                </a:solidFill>
                <a:latin typeface="メイリオ" panose="020B0604030504040204" pitchFamily="50" charset="-128"/>
                <a:ea typeface="メイリオ" panose="020B0604030504040204" pitchFamily="50" charset="-128"/>
                <a:cs typeface="Noto Sans JP" pitchFamily="34" charset="-120"/>
              </a:rPr>
              <a:t>②太陽TOB受諾</a:t>
            </a:r>
            <a:endParaRPr lang="en-US">
              <a:latin typeface="メイリオ" panose="020B0604030504040204" pitchFamily="50" charset="-128"/>
              <a:ea typeface="メイリオ" panose="020B0604030504040204" pitchFamily="50" charset="-128"/>
            </a:endParaRPr>
          </a:p>
        </p:txBody>
      </p:sp>
      <p:pic>
        <p:nvPicPr>
          <p:cNvPr id="92" name="Image 2" descr="preencoded.png">
            <a:extLst>
              <a:ext uri="{FF2B5EF4-FFF2-40B4-BE49-F238E27FC236}">
                <a16:creationId xmlns:a16="http://schemas.microsoft.com/office/drawing/2014/main" id="{67BC2F56-B2D1-AD48-1EFA-9166A33C653B}"/>
              </a:ext>
            </a:extLst>
          </p:cNvPr>
          <p:cNvPicPr>
            <a:picLocks noChangeAspect="1"/>
          </p:cNvPicPr>
          <p:nvPr/>
        </p:nvPicPr>
        <p:blipFill>
          <a:blip r:embed="rId5"/>
          <a:srcRect l="-238889" r="-238889"/>
          <a:stretch/>
        </p:blipFill>
        <p:spPr>
          <a:xfrm>
            <a:off x="4967341" y="1274231"/>
            <a:ext cx="1485900" cy="228600"/>
          </a:xfrm>
          <a:prstGeom prst="rect">
            <a:avLst/>
          </a:prstGeom>
        </p:spPr>
      </p:pic>
      <p:sp>
        <p:nvSpPr>
          <p:cNvPr id="93" name="Text 11">
            <a:extLst>
              <a:ext uri="{FF2B5EF4-FFF2-40B4-BE49-F238E27FC236}">
                <a16:creationId xmlns:a16="http://schemas.microsoft.com/office/drawing/2014/main" id="{D46BAAD5-5C0F-694A-279C-DC7F7E4637E8}"/>
              </a:ext>
            </a:extLst>
          </p:cNvPr>
          <p:cNvSpPr txBox="1"/>
          <p:nvPr/>
        </p:nvSpPr>
        <p:spPr>
          <a:xfrm>
            <a:off x="5316272" y="1610119"/>
            <a:ext cx="1253995" cy="143953"/>
          </a:xfrm>
          <a:prstGeom prst="rect">
            <a:avLst/>
          </a:prstGeom>
          <a:noFill/>
          <a:ln/>
        </p:spPr>
        <p:txBody>
          <a:bodyPr wrap="square" lIns="0" tIns="0" rIns="0" bIns="0" rtlCol="0" anchor="ctr"/>
          <a:lstStyle/>
          <a:p>
            <a:pPr marL="0" indent="0" algn="ctr">
              <a:buNone/>
            </a:pPr>
            <a:r>
              <a:rPr lang="en-US" b="1">
                <a:solidFill>
                  <a:srgbClr val="FFFFFF"/>
                </a:solidFill>
                <a:latin typeface="メイリオ" panose="020B0604030504040204" pitchFamily="50" charset="-128"/>
                <a:ea typeface="メイリオ" panose="020B0604030504040204" pitchFamily="50" charset="-128"/>
                <a:cs typeface="Noto Sans JP" pitchFamily="34" charset="-120"/>
              </a:rPr>
              <a:t>③PE</a:t>
            </a:r>
          </a:p>
          <a:p>
            <a:pPr marL="0" indent="0" algn="ctr">
              <a:buNone/>
            </a:pPr>
            <a:r>
              <a:rPr lang="en-US" b="1" err="1">
                <a:solidFill>
                  <a:srgbClr val="FFFFFF"/>
                </a:solidFill>
                <a:latin typeface="メイリオ" panose="020B0604030504040204" pitchFamily="50" charset="-128"/>
                <a:ea typeface="メイリオ" panose="020B0604030504040204" pitchFamily="50" charset="-128"/>
                <a:cs typeface="Noto Sans JP" pitchFamily="34" charset="-120"/>
              </a:rPr>
              <a:t>単独MBO</a:t>
            </a:r>
            <a:endParaRPr lang="en-US">
              <a:latin typeface="メイリオ" panose="020B0604030504040204" pitchFamily="50" charset="-128"/>
              <a:ea typeface="メイリオ" panose="020B0604030504040204" pitchFamily="50" charset="-128"/>
            </a:endParaRPr>
          </a:p>
        </p:txBody>
      </p:sp>
      <p:sp>
        <p:nvSpPr>
          <p:cNvPr id="95" name="Text 12">
            <a:extLst>
              <a:ext uri="{FF2B5EF4-FFF2-40B4-BE49-F238E27FC236}">
                <a16:creationId xmlns:a16="http://schemas.microsoft.com/office/drawing/2014/main" id="{E0B9DB77-C967-2F40-69CE-FF606B37B4AB}"/>
              </a:ext>
            </a:extLst>
          </p:cNvPr>
          <p:cNvSpPr txBox="1"/>
          <p:nvPr/>
        </p:nvSpPr>
        <p:spPr>
          <a:xfrm>
            <a:off x="6873350" y="1623728"/>
            <a:ext cx="1433779" cy="191110"/>
          </a:xfrm>
          <a:prstGeom prst="rect">
            <a:avLst/>
          </a:prstGeom>
          <a:noFill/>
          <a:ln/>
        </p:spPr>
        <p:txBody>
          <a:bodyPr wrap="square" lIns="0" tIns="0" rIns="0" bIns="0" rtlCol="0" anchor="ctr"/>
          <a:lstStyle/>
          <a:p>
            <a:pPr marL="0" indent="0" algn="ctr">
              <a:buNone/>
            </a:pPr>
            <a:r>
              <a:rPr lang="en-US" b="1">
                <a:solidFill>
                  <a:srgbClr val="FFFFFF"/>
                </a:solidFill>
                <a:latin typeface="メイリオ" panose="020B0604030504040204" pitchFamily="50" charset="-128"/>
                <a:ea typeface="メイリオ" panose="020B0604030504040204" pitchFamily="50" charset="-128"/>
                <a:cs typeface="Noto Sans JP" pitchFamily="34" charset="-120"/>
              </a:rPr>
              <a:t>④</a:t>
            </a:r>
            <a:r>
              <a:rPr lang="en-US" b="1" err="1">
                <a:solidFill>
                  <a:srgbClr val="FFFFFF"/>
                </a:solidFill>
                <a:latin typeface="メイリオ" panose="020B0604030504040204" pitchFamily="50" charset="-128"/>
                <a:ea typeface="メイリオ" panose="020B0604030504040204" pitchFamily="50" charset="-128"/>
                <a:cs typeface="Noto Sans JP" pitchFamily="34" charset="-120"/>
              </a:rPr>
              <a:t>ホワイト</a:t>
            </a:r>
            <a:endParaRPr lang="en-US" b="1">
              <a:solidFill>
                <a:srgbClr val="FFFFFF"/>
              </a:solidFill>
              <a:latin typeface="メイリオ" panose="020B0604030504040204" pitchFamily="50" charset="-128"/>
              <a:ea typeface="メイリオ" panose="020B0604030504040204" pitchFamily="50" charset="-128"/>
              <a:cs typeface="Noto Sans JP" pitchFamily="34" charset="-120"/>
            </a:endParaRPr>
          </a:p>
          <a:p>
            <a:pPr marL="0" indent="0" algn="ctr">
              <a:buNone/>
            </a:pPr>
            <a:r>
              <a:rPr lang="en-US" b="1" err="1">
                <a:solidFill>
                  <a:srgbClr val="FFFFFF"/>
                </a:solidFill>
                <a:latin typeface="メイリオ" panose="020B0604030504040204" pitchFamily="50" charset="-128"/>
                <a:ea typeface="メイリオ" panose="020B0604030504040204" pitchFamily="50" charset="-128"/>
                <a:cs typeface="Noto Sans JP" pitchFamily="34" charset="-120"/>
              </a:rPr>
              <a:t>ナイト単独</a:t>
            </a:r>
            <a:endParaRPr 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86403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hink-cell data - do not delete" hidden="1">
            <a:extLst>
              <a:ext uri="{FF2B5EF4-FFF2-40B4-BE49-F238E27FC236}">
                <a16:creationId xmlns:a16="http://schemas.microsoft.com/office/drawing/2014/main" id="{2DDD38F2-CE7D-B961-C421-E5A589E1A121}"/>
              </a:ext>
            </a:extLst>
          </p:cNvPr>
          <p:cNvGraphicFramePr>
            <a:graphicFrameLocks/>
          </p:cNvGraphicFramePr>
          <p:nvPr>
            <p:custDataLst>
              <p:tags r:id="rId1"/>
            </p:custDataLst>
            <p:extLst>
              <p:ext uri="{D42A27DB-BD31-4B8C-83A1-F6EECF244321}">
                <p14:modId xmlns:p14="http://schemas.microsoft.com/office/powerpoint/2010/main" val="753720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33" name="think-cell data - do not delete" hidden="1">
                        <a:extLst>
                          <a:ext uri="{FF2B5EF4-FFF2-40B4-BE49-F238E27FC236}">
                            <a16:creationId xmlns:a16="http://schemas.microsoft.com/office/drawing/2014/main" id="{2DDD38F2-CE7D-B961-C421-E5A589E1A1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テキスト ボックス 7">
            <a:extLst>
              <a:ext uri="{FF2B5EF4-FFF2-40B4-BE49-F238E27FC236}">
                <a16:creationId xmlns:a16="http://schemas.microsoft.com/office/drawing/2014/main" id="{C3A7A399-62D7-07C3-1173-82988C2D2F43}"/>
              </a:ext>
            </a:extLst>
          </p:cNvPr>
          <p:cNvSpPr txBox="1"/>
          <p:nvPr/>
        </p:nvSpPr>
        <p:spPr>
          <a:xfrm>
            <a:off x="504123" y="336014"/>
            <a:ext cx="53419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rtl="0"/>
            <a:r>
              <a:rPr lang="ja-JP" altLang="en-US" sz="2400" b="1">
                <a:solidFill>
                  <a:srgbClr val="002060"/>
                </a:solidFill>
                <a:latin typeface="Meiryo UI"/>
                <a:ea typeface="Meiryo UI"/>
              </a:rPr>
              <a:t>非上場化の必然性</a:t>
            </a:r>
            <a:endParaRPr lang="ja-JP" sz="2400" b="1">
              <a:solidFill>
                <a:srgbClr val="002060"/>
              </a:solidFill>
              <a:latin typeface="Meiryo UI"/>
              <a:ea typeface="Meiryo UI"/>
            </a:endParaRPr>
          </a:p>
        </p:txBody>
      </p:sp>
      <p:sp>
        <p:nvSpPr>
          <p:cNvPr id="14" name="Shape 14">
            <a:extLst>
              <a:ext uri="{FF2B5EF4-FFF2-40B4-BE49-F238E27FC236}">
                <a16:creationId xmlns:a16="http://schemas.microsoft.com/office/drawing/2014/main" id="{E3621273-3345-882F-9F13-AD5751509A9C}"/>
              </a:ext>
            </a:extLst>
          </p:cNvPr>
          <p:cNvSpPr/>
          <p:nvPr/>
        </p:nvSpPr>
        <p:spPr>
          <a:xfrm>
            <a:off x="643393" y="1983413"/>
            <a:ext cx="7715707" cy="1295129"/>
          </a:xfrm>
          <a:prstGeom prst="roundRect">
            <a:avLst>
              <a:gd name="adj" fmla="val 2272"/>
            </a:avLst>
          </a:prstGeom>
          <a:solidFill>
            <a:srgbClr val="F5F5F5"/>
          </a:solidFill>
          <a:ln w="28575">
            <a:solidFill>
              <a:srgbClr val="FFC000"/>
            </a:solidFill>
            <a:prstDash val="solid"/>
          </a:ln>
        </p:spPr>
        <p:txBody>
          <a:bodyPr/>
          <a:lstStyle/>
          <a:p>
            <a:endParaRPr lang="ja-JP" altLang="en-US">
              <a:latin typeface="メイリオ" panose="020B0604030504040204" pitchFamily="50" charset="-128"/>
              <a:ea typeface="メイリオ" panose="020B0604030504040204" pitchFamily="50" charset="-128"/>
            </a:endParaRPr>
          </a:p>
        </p:txBody>
      </p:sp>
      <p:sp>
        <p:nvSpPr>
          <p:cNvPr id="16" name="Text 15">
            <a:extLst>
              <a:ext uri="{FF2B5EF4-FFF2-40B4-BE49-F238E27FC236}">
                <a16:creationId xmlns:a16="http://schemas.microsoft.com/office/drawing/2014/main" id="{CC568724-8AC3-B50A-FB3B-74098D252365}"/>
              </a:ext>
            </a:extLst>
          </p:cNvPr>
          <p:cNvSpPr txBox="1"/>
          <p:nvPr/>
        </p:nvSpPr>
        <p:spPr>
          <a:xfrm>
            <a:off x="784900" y="2261104"/>
            <a:ext cx="7217296" cy="253931"/>
          </a:xfrm>
          <a:prstGeom prst="rect">
            <a:avLst/>
          </a:prstGeom>
          <a:noFill/>
          <a:ln/>
        </p:spPr>
        <p:txBody>
          <a:bodyPr wrap="square" lIns="0" tIns="0" rIns="0" bIns="0" rtlCol="0" anchor="ctr"/>
          <a:lstStyle/>
          <a:p>
            <a:pPr marL="0" indent="0" algn="l">
              <a:buNone/>
            </a:pPr>
            <a:r>
              <a:rPr lang="ja-JP" altLang="en-US" sz="2400" b="1">
                <a:solidFill>
                  <a:srgbClr val="1B3A6B"/>
                </a:solidFill>
                <a:latin typeface="メイリオ"/>
                <a:ea typeface="メイリオ"/>
              </a:rPr>
              <a:t>中期戦略（</a:t>
            </a:r>
            <a:r>
              <a:rPr lang="en-US" altLang="ja-JP" sz="2400" b="1">
                <a:solidFill>
                  <a:srgbClr val="1B3A6B"/>
                </a:solidFill>
                <a:latin typeface="メイリオ"/>
                <a:ea typeface="メイリオ"/>
              </a:rPr>
              <a:t>2025-2030</a:t>
            </a:r>
            <a:r>
              <a:rPr lang="ja-JP" altLang="en-US" sz="2400" b="1">
                <a:solidFill>
                  <a:srgbClr val="1B3A6B"/>
                </a:solidFill>
                <a:latin typeface="メイリオ"/>
                <a:ea typeface="メイリオ"/>
              </a:rPr>
              <a:t>）実行のための時間軸確保</a:t>
            </a:r>
            <a:endParaRPr lang="en-US" sz="2400">
              <a:latin typeface="メイリオ"/>
              <a:ea typeface="メイリオ"/>
            </a:endParaRPr>
          </a:p>
        </p:txBody>
      </p:sp>
      <p:sp>
        <p:nvSpPr>
          <p:cNvPr id="17" name="Text 16">
            <a:extLst>
              <a:ext uri="{FF2B5EF4-FFF2-40B4-BE49-F238E27FC236}">
                <a16:creationId xmlns:a16="http://schemas.microsoft.com/office/drawing/2014/main" id="{7FF3191A-F034-58B4-9828-570132AF7FCA}"/>
              </a:ext>
            </a:extLst>
          </p:cNvPr>
          <p:cNvSpPr txBox="1"/>
          <p:nvPr/>
        </p:nvSpPr>
        <p:spPr>
          <a:xfrm>
            <a:off x="805241" y="2519654"/>
            <a:ext cx="7709904" cy="546144"/>
          </a:xfrm>
          <a:prstGeom prst="rect">
            <a:avLst/>
          </a:prstGeom>
          <a:noFill/>
          <a:ln/>
        </p:spPr>
        <p:txBody>
          <a:bodyPr wrap="square" lIns="0" tIns="0" rIns="0" bIns="0" rtlCol="0" anchor="ctr"/>
          <a:lstStyle/>
          <a:p>
            <a:r>
              <a:rPr lang="ja-JP" altLang="en-US" sz="1400" b="1">
                <a:solidFill>
                  <a:srgbClr val="002060"/>
                </a:solidFill>
                <a:latin typeface="メイリオ"/>
                <a:ea typeface="メイリオ"/>
              </a:rPr>
              <a:t>市場の短期圧力から解放し、抜本改革に専念</a:t>
            </a:r>
          </a:p>
        </p:txBody>
      </p:sp>
      <p:sp>
        <p:nvSpPr>
          <p:cNvPr id="18" name="Shape 17">
            <a:extLst>
              <a:ext uri="{FF2B5EF4-FFF2-40B4-BE49-F238E27FC236}">
                <a16:creationId xmlns:a16="http://schemas.microsoft.com/office/drawing/2014/main" id="{0A73771A-23C3-3FBE-AD10-16805EE25263}"/>
              </a:ext>
            </a:extLst>
          </p:cNvPr>
          <p:cNvSpPr/>
          <p:nvPr/>
        </p:nvSpPr>
        <p:spPr>
          <a:xfrm>
            <a:off x="643392" y="3563623"/>
            <a:ext cx="7715707" cy="1295129"/>
          </a:xfrm>
          <a:prstGeom prst="roundRect">
            <a:avLst>
              <a:gd name="adj" fmla="val 2272"/>
            </a:avLst>
          </a:prstGeom>
          <a:solidFill>
            <a:srgbClr val="F5F5F5"/>
          </a:solidFill>
          <a:ln w="28575">
            <a:solidFill>
              <a:srgbClr val="FFC000"/>
            </a:solidFill>
            <a:prstDash val="solid"/>
          </a:ln>
        </p:spPr>
        <p:txBody>
          <a:bodyPr lIns="91440" tIns="45720" rIns="91440" bIns="45720" anchor="t"/>
          <a:lstStyle/>
          <a:p>
            <a:endParaRPr lang="ja-JP" altLang="en-US">
              <a:latin typeface="メイリオ" panose="020B0604030504040204" pitchFamily="50" charset="-128"/>
              <a:ea typeface="メイリオ" panose="020B0604030504040204" pitchFamily="50" charset="-128"/>
            </a:endParaRPr>
          </a:p>
        </p:txBody>
      </p:sp>
      <p:sp>
        <p:nvSpPr>
          <p:cNvPr id="22" name="Text 18">
            <a:extLst>
              <a:ext uri="{FF2B5EF4-FFF2-40B4-BE49-F238E27FC236}">
                <a16:creationId xmlns:a16="http://schemas.microsoft.com/office/drawing/2014/main" id="{912446C9-E962-E9E1-17D8-5549B79B5E48}"/>
              </a:ext>
            </a:extLst>
          </p:cNvPr>
          <p:cNvSpPr txBox="1"/>
          <p:nvPr/>
        </p:nvSpPr>
        <p:spPr>
          <a:xfrm>
            <a:off x="806100" y="3963912"/>
            <a:ext cx="4223100" cy="291890"/>
          </a:xfrm>
          <a:prstGeom prst="rect">
            <a:avLst/>
          </a:prstGeom>
          <a:noFill/>
          <a:ln/>
        </p:spPr>
        <p:txBody>
          <a:bodyPr wrap="square" lIns="0" tIns="0" rIns="0" bIns="0" rtlCol="0" anchor="ctr"/>
          <a:lstStyle/>
          <a:p>
            <a:pPr marL="0" indent="0" algn="l">
              <a:buNone/>
            </a:pPr>
            <a:r>
              <a:rPr lang="ja-JP" altLang="en-US" sz="2400" b="1">
                <a:solidFill>
                  <a:srgbClr val="1B3A6B"/>
                </a:solidFill>
                <a:latin typeface="メイリオ" panose="020B0604030504040204" pitchFamily="50" charset="-128"/>
                <a:ea typeface="メイリオ" panose="020B0604030504040204" pitchFamily="50" charset="-128"/>
                <a:cs typeface="Noto Sans JP" pitchFamily="34" charset="-120"/>
              </a:rPr>
              <a:t>抜本的改革への経営の自由度</a:t>
            </a:r>
            <a:endParaRPr lang="en-US" sz="2400">
              <a:latin typeface="メイリオ" panose="020B0604030504040204" pitchFamily="50" charset="-128"/>
              <a:ea typeface="メイリオ" panose="020B0604030504040204" pitchFamily="50" charset="-128"/>
            </a:endParaRPr>
          </a:p>
        </p:txBody>
      </p:sp>
      <p:sp>
        <p:nvSpPr>
          <p:cNvPr id="28" name="Shape 20">
            <a:extLst>
              <a:ext uri="{FF2B5EF4-FFF2-40B4-BE49-F238E27FC236}">
                <a16:creationId xmlns:a16="http://schemas.microsoft.com/office/drawing/2014/main" id="{7FEC2043-F207-9131-906D-07DE7BB13353}"/>
              </a:ext>
            </a:extLst>
          </p:cNvPr>
          <p:cNvSpPr/>
          <p:nvPr/>
        </p:nvSpPr>
        <p:spPr>
          <a:xfrm>
            <a:off x="624383" y="5169026"/>
            <a:ext cx="7715707" cy="1214480"/>
          </a:xfrm>
          <a:prstGeom prst="roundRect">
            <a:avLst>
              <a:gd name="adj" fmla="val 2580"/>
            </a:avLst>
          </a:prstGeom>
          <a:solidFill>
            <a:srgbClr val="F5F5F5"/>
          </a:solidFill>
          <a:ln w="28575">
            <a:solidFill>
              <a:srgbClr val="FFC000"/>
            </a:solidFill>
            <a:prstDash val="solid"/>
          </a:ln>
        </p:spPr>
        <p:txBody>
          <a:bodyPr lIns="91440" tIns="45720" rIns="91440" bIns="45720" anchor="t"/>
          <a:lstStyle/>
          <a:p>
            <a:endParaRPr lang="ja-JP" altLang="en-US">
              <a:latin typeface="メイリオ" panose="020B0604030504040204" pitchFamily="50" charset="-128"/>
              <a:ea typeface="メイリオ" panose="020B0604030504040204" pitchFamily="50" charset="-128"/>
            </a:endParaRPr>
          </a:p>
        </p:txBody>
      </p:sp>
      <p:sp>
        <p:nvSpPr>
          <p:cNvPr id="30" name="Text 21">
            <a:extLst>
              <a:ext uri="{FF2B5EF4-FFF2-40B4-BE49-F238E27FC236}">
                <a16:creationId xmlns:a16="http://schemas.microsoft.com/office/drawing/2014/main" id="{CED63003-2DF1-FD41-96B0-4FC4529CCC5D}"/>
              </a:ext>
            </a:extLst>
          </p:cNvPr>
          <p:cNvSpPr txBox="1"/>
          <p:nvPr/>
        </p:nvSpPr>
        <p:spPr>
          <a:xfrm>
            <a:off x="786707" y="5454995"/>
            <a:ext cx="4509193" cy="224220"/>
          </a:xfrm>
          <a:prstGeom prst="rect">
            <a:avLst/>
          </a:prstGeom>
          <a:noFill/>
          <a:ln/>
        </p:spPr>
        <p:txBody>
          <a:bodyPr wrap="square" lIns="0" tIns="0" rIns="0" bIns="0" rtlCol="0" anchor="ctr"/>
          <a:lstStyle/>
          <a:p>
            <a:pPr marL="0" indent="0" algn="l">
              <a:buNone/>
            </a:pPr>
            <a:r>
              <a:rPr lang="ja-JP" altLang="en-US" sz="2400" b="1">
                <a:solidFill>
                  <a:srgbClr val="1B3A6B"/>
                </a:solidFill>
                <a:latin typeface="メイリオ" panose="020B0604030504040204" pitchFamily="50" charset="-128"/>
                <a:ea typeface="メイリオ" panose="020B0604030504040204" pitchFamily="50" charset="-128"/>
              </a:rPr>
              <a:t>ステークホルダー価値の最大化</a:t>
            </a:r>
            <a:endParaRPr lang="en-US" sz="2400">
              <a:latin typeface="メイリオ" panose="020B0604030504040204" pitchFamily="50" charset="-128"/>
              <a:ea typeface="メイリオ" panose="020B0604030504040204" pitchFamily="50" charset="-128"/>
            </a:endParaRPr>
          </a:p>
        </p:txBody>
      </p:sp>
      <p:sp>
        <p:nvSpPr>
          <p:cNvPr id="11" name="Text 100">
            <a:extLst>
              <a:ext uri="{FF2B5EF4-FFF2-40B4-BE49-F238E27FC236}">
                <a16:creationId xmlns:a16="http://schemas.microsoft.com/office/drawing/2014/main" id="{E79B0D35-41F7-9669-8EFB-2ED454602FB9}"/>
              </a:ext>
            </a:extLst>
          </p:cNvPr>
          <p:cNvSpPr txBox="1"/>
          <p:nvPr/>
        </p:nvSpPr>
        <p:spPr>
          <a:xfrm>
            <a:off x="643392" y="1082768"/>
            <a:ext cx="82330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400" b="1">
                <a:solidFill>
                  <a:srgbClr val="002060"/>
                </a:solidFill>
                <a:latin typeface="メイリオ"/>
                <a:ea typeface="メイリオ"/>
                <a:cs typeface="+mn-l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a:t>株式市場の短期圧力下では、中長期戦略を描く自由がない。</a:t>
            </a:r>
            <a:endParaRPr lang="en-US" altLang="ja-JP"/>
          </a:p>
          <a:p>
            <a:r>
              <a:rPr lang="ja-JP" altLang="en-US"/>
              <a:t>一度退場して、より強く帰ってくるための戦略的選択を行う。</a:t>
            </a:r>
          </a:p>
        </p:txBody>
      </p:sp>
      <p:sp>
        <p:nvSpPr>
          <p:cNvPr id="2" name="Text 16">
            <a:extLst>
              <a:ext uri="{FF2B5EF4-FFF2-40B4-BE49-F238E27FC236}">
                <a16:creationId xmlns:a16="http://schemas.microsoft.com/office/drawing/2014/main" id="{47AA2BED-D024-F62A-DEF6-4A5C43901A98}"/>
              </a:ext>
            </a:extLst>
          </p:cNvPr>
          <p:cNvSpPr txBox="1"/>
          <p:nvPr/>
        </p:nvSpPr>
        <p:spPr>
          <a:xfrm>
            <a:off x="805241" y="4384086"/>
            <a:ext cx="7709904" cy="546144"/>
          </a:xfrm>
          <a:prstGeom prst="rect">
            <a:avLst/>
          </a:prstGeom>
          <a:noFill/>
          <a:ln/>
        </p:spPr>
        <p:txBody>
          <a:bodyPr wrap="square" lIns="0" tIns="0" rIns="0" bIns="0" rtlCol="0" anchor="ctr"/>
          <a:lstStyle/>
          <a:p>
            <a:r>
              <a:rPr lang="ja-JP" altLang="en-US" sz="1400" b="1">
                <a:solidFill>
                  <a:srgbClr val="002060"/>
                </a:solidFill>
                <a:latin typeface="メイリオ"/>
                <a:ea typeface="メイリオ"/>
                <a:cs typeface="+mn-lt"/>
              </a:rPr>
              <a:t>聖域なき構造改革と攻めの成長投資を両立する経営裁量</a:t>
            </a:r>
            <a:endParaRPr lang="ja-JP"/>
          </a:p>
          <a:p>
            <a:endParaRPr lang="ja-JP" altLang="en-US" sz="1400" b="1">
              <a:solidFill>
                <a:srgbClr val="002060"/>
              </a:solidFill>
              <a:latin typeface="メイリオ"/>
              <a:ea typeface="メイリオ"/>
            </a:endParaRPr>
          </a:p>
          <a:p>
            <a:endParaRPr lang="ja-JP" sz="1400" b="1">
              <a:solidFill>
                <a:srgbClr val="002060"/>
              </a:solidFill>
              <a:latin typeface="メイリオ"/>
              <a:ea typeface="メイリオ"/>
            </a:endParaRPr>
          </a:p>
        </p:txBody>
      </p:sp>
      <p:sp>
        <p:nvSpPr>
          <p:cNvPr id="3" name="Text 16">
            <a:extLst>
              <a:ext uri="{FF2B5EF4-FFF2-40B4-BE49-F238E27FC236}">
                <a16:creationId xmlns:a16="http://schemas.microsoft.com/office/drawing/2014/main" id="{7CF01638-43FA-6697-D63E-ED335188E272}"/>
              </a:ext>
            </a:extLst>
          </p:cNvPr>
          <p:cNvSpPr txBox="1"/>
          <p:nvPr/>
        </p:nvSpPr>
        <p:spPr>
          <a:xfrm>
            <a:off x="805241" y="5702374"/>
            <a:ext cx="7709904" cy="546144"/>
          </a:xfrm>
          <a:prstGeom prst="rect">
            <a:avLst/>
          </a:prstGeom>
          <a:noFill/>
          <a:ln/>
        </p:spPr>
        <p:txBody>
          <a:bodyPr wrap="square" lIns="0" tIns="0" rIns="0" bIns="0" rtlCol="0" anchor="ctr"/>
          <a:lstStyle/>
          <a:p>
            <a:r>
              <a:rPr lang="ja-JP" altLang="en-US" sz="1400" b="1">
                <a:solidFill>
                  <a:srgbClr val="002060"/>
                </a:solidFill>
                <a:latin typeface="メイリオ"/>
                <a:ea typeface="メイリオ"/>
              </a:rPr>
              <a:t>すべてのステークホルダーに「納得できる未来」を提示</a:t>
            </a:r>
          </a:p>
        </p:txBody>
      </p:sp>
    </p:spTree>
    <p:extLst>
      <p:ext uri="{BB962C8B-B14F-4D97-AF65-F5344CB8AC3E}">
        <p14:creationId xmlns:p14="http://schemas.microsoft.com/office/powerpoint/2010/main" val="190550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07D9390-2092-5B3A-292C-8B8953AC557E}"/>
              </a:ext>
            </a:extLst>
          </p:cNvPr>
          <p:cNvGraphicFramePr>
            <a:graphicFrameLocks/>
          </p:cNvGraphicFramePr>
          <p:nvPr>
            <p:custDataLst>
              <p:tags r:id="rId1"/>
            </p:custDataLst>
            <p:extLst>
              <p:ext uri="{D42A27DB-BD31-4B8C-83A1-F6EECF244321}">
                <p14:modId xmlns:p14="http://schemas.microsoft.com/office/powerpoint/2010/main" val="4184716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4" name="think-cell data - do not delete" hidden="1">
                        <a:extLst>
                          <a:ext uri="{FF2B5EF4-FFF2-40B4-BE49-F238E27FC236}">
                            <a16:creationId xmlns:a16="http://schemas.microsoft.com/office/drawing/2014/main" id="{207D9390-2092-5B3A-292C-8B8953AC557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4FED3F96-E396-805C-4C19-4F17DF940BF0}"/>
              </a:ext>
            </a:extLst>
          </p:cNvPr>
          <p:cNvSpPr>
            <a:spLocks noGrp="1"/>
          </p:cNvSpPr>
          <p:nvPr>
            <p:ph type="title"/>
          </p:nvPr>
        </p:nvSpPr>
        <p:spPr>
          <a:xfrm>
            <a:off x="581124" y="422158"/>
            <a:ext cx="6835676" cy="492944"/>
          </a:xfrm>
        </p:spPr>
        <p:txBody>
          <a:bodyPr vert="horz" rIns="91440"/>
          <a:lstStyle/>
          <a:p>
            <a:r>
              <a:rPr lang="ja-JP" altLang="en-US" b="1">
                <a:solidFill>
                  <a:srgbClr val="1B3A6B"/>
                </a:solidFill>
                <a:latin typeface="Meiryo"/>
                <a:ea typeface="メイリオ"/>
              </a:rPr>
              <a:t>最適解：</a:t>
            </a:r>
            <a:r>
              <a:rPr lang="en-US" altLang="ja-JP" b="1">
                <a:solidFill>
                  <a:srgbClr val="1B3A6B"/>
                </a:solidFill>
                <a:latin typeface="Meiryo"/>
                <a:ea typeface="メイリオ"/>
              </a:rPr>
              <a:t>PE×</a:t>
            </a:r>
            <a:r>
              <a:rPr lang="ja-JP" altLang="en-US" b="1">
                <a:solidFill>
                  <a:srgbClr val="1B3A6B"/>
                </a:solidFill>
                <a:latin typeface="Meiryo"/>
                <a:ea typeface="メイリオ"/>
              </a:rPr>
              <a:t>ホワイトナイトハイブリッド</a:t>
            </a:r>
            <a:r>
              <a:rPr lang="en-US" altLang="ja-JP" b="1">
                <a:solidFill>
                  <a:srgbClr val="1B3A6B"/>
                </a:solidFill>
                <a:latin typeface="Meiryo"/>
                <a:ea typeface="メイリオ"/>
              </a:rPr>
              <a:t>MBO</a:t>
            </a:r>
            <a:endParaRPr lang="ja-JP">
              <a:latin typeface="Meiryo"/>
              <a:ea typeface="Meiryo"/>
            </a:endParaRPr>
          </a:p>
        </p:txBody>
      </p:sp>
      <p:sp>
        <p:nvSpPr>
          <p:cNvPr id="5" name="Text 57">
            <a:extLst>
              <a:ext uri="{FF2B5EF4-FFF2-40B4-BE49-F238E27FC236}">
                <a16:creationId xmlns:a16="http://schemas.microsoft.com/office/drawing/2014/main" id="{CB4D52A7-8276-B01D-647F-38E96EB22FC1}"/>
              </a:ext>
            </a:extLst>
          </p:cNvPr>
          <p:cNvSpPr txBox="1"/>
          <p:nvPr/>
        </p:nvSpPr>
        <p:spPr>
          <a:xfrm>
            <a:off x="533695" y="1070282"/>
            <a:ext cx="8224000" cy="235703"/>
          </a:xfrm>
          <a:prstGeom prst="rect">
            <a:avLst/>
          </a:prstGeom>
          <a:noFill/>
          <a:ln/>
        </p:spPr>
        <p:txBody>
          <a:bodyPr wrap="square" lIns="0" tIns="0" rIns="0" bIns="0" rtlCol="0" anchor="ctr"/>
          <a:lstStyle>
            <a:defPPr>
              <a:defRPr lang="en-US"/>
            </a:defPPr>
            <a:lvl1pPr>
              <a:defRPr sz="1400" b="1">
                <a:solidFill>
                  <a:srgbClr val="1B3A6B"/>
                </a:solidFill>
                <a:latin typeface="メイリオ" panose="020B0604030504040204" pitchFamily="50" charset="-128"/>
                <a:ea typeface="メイリオ" panose="020B0604030504040204" pitchFamily="50" charset="-128"/>
                <a:cs typeface="+mn-lt"/>
              </a:defRPr>
            </a:lvl1pPr>
          </a:lstStyle>
          <a:p>
            <a:r>
              <a:rPr lang="ja-JP" altLang="en-US"/>
              <a:t>「守り」の</a:t>
            </a:r>
            <a:r>
              <a:rPr lang="en-US" altLang="ja-JP"/>
              <a:t>PE</a:t>
            </a:r>
            <a:r>
              <a:rPr lang="ja-JP" altLang="en-US"/>
              <a:t>ファンドに「攻め」のホワイトナイトをかけあわせることで最強の</a:t>
            </a:r>
            <a:r>
              <a:rPr lang="en-US" altLang="ja-JP"/>
              <a:t>MBO</a:t>
            </a:r>
            <a:r>
              <a:rPr lang="ja-JP" altLang="en-US"/>
              <a:t>スキームを構築</a:t>
            </a:r>
            <a:endParaRPr lang="en-US"/>
          </a:p>
        </p:txBody>
      </p:sp>
      <p:sp>
        <p:nvSpPr>
          <p:cNvPr id="7" name="楕円 6">
            <a:extLst>
              <a:ext uri="{FF2B5EF4-FFF2-40B4-BE49-F238E27FC236}">
                <a16:creationId xmlns:a16="http://schemas.microsoft.com/office/drawing/2014/main" id="{414F6100-4B4B-5621-01AA-AE57F0ED401F}"/>
              </a:ext>
            </a:extLst>
          </p:cNvPr>
          <p:cNvSpPr/>
          <p:nvPr/>
        </p:nvSpPr>
        <p:spPr>
          <a:xfrm>
            <a:off x="2084578" y="2892845"/>
            <a:ext cx="2561117" cy="2429366"/>
          </a:xfrm>
          <a:prstGeom prst="ellipse">
            <a:avLst/>
          </a:prstGeom>
          <a:solidFill>
            <a:srgbClr val="156082">
              <a:alpha val="30196"/>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8" name="楕円 7">
            <a:extLst>
              <a:ext uri="{FF2B5EF4-FFF2-40B4-BE49-F238E27FC236}">
                <a16:creationId xmlns:a16="http://schemas.microsoft.com/office/drawing/2014/main" id="{7B0D8590-CA8F-9940-D4A7-C434DA42ED38}"/>
              </a:ext>
            </a:extLst>
          </p:cNvPr>
          <p:cNvSpPr/>
          <p:nvPr/>
        </p:nvSpPr>
        <p:spPr>
          <a:xfrm>
            <a:off x="4274923" y="2831075"/>
            <a:ext cx="2561117" cy="2429366"/>
          </a:xfrm>
          <a:prstGeom prst="ellipse">
            <a:avLst/>
          </a:prstGeom>
          <a:solidFill>
            <a:schemeClr val="accent6">
              <a:lumMod val="75000"/>
              <a:alpha val="30196"/>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9" name="楕円 8">
            <a:extLst>
              <a:ext uri="{FF2B5EF4-FFF2-40B4-BE49-F238E27FC236}">
                <a16:creationId xmlns:a16="http://schemas.microsoft.com/office/drawing/2014/main" id="{FE3A9600-E06E-D723-4615-BC740A0B373F}"/>
              </a:ext>
            </a:extLst>
          </p:cNvPr>
          <p:cNvSpPr/>
          <p:nvPr/>
        </p:nvSpPr>
        <p:spPr>
          <a:xfrm>
            <a:off x="3259601" y="1366546"/>
            <a:ext cx="2561117" cy="2429366"/>
          </a:xfrm>
          <a:prstGeom prst="ellipse">
            <a:avLst/>
          </a:prstGeom>
          <a:solidFill>
            <a:srgbClr val="F4D060">
              <a:alpha val="30196"/>
            </a:srgbClr>
          </a:solidFill>
          <a:ln>
            <a:solidFill>
              <a:srgbClr val="EFB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11" name="テキスト ボックス 10">
            <a:extLst>
              <a:ext uri="{FF2B5EF4-FFF2-40B4-BE49-F238E27FC236}">
                <a16:creationId xmlns:a16="http://schemas.microsoft.com/office/drawing/2014/main" id="{EFEA4726-EF6B-DD18-BD57-8E4797626485}"/>
              </a:ext>
            </a:extLst>
          </p:cNvPr>
          <p:cNvSpPr txBox="1"/>
          <p:nvPr/>
        </p:nvSpPr>
        <p:spPr>
          <a:xfrm>
            <a:off x="2322349" y="3544996"/>
            <a:ext cx="2156961" cy="523220"/>
          </a:xfrm>
          <a:prstGeom prst="rect">
            <a:avLst/>
          </a:prstGeom>
          <a:noFill/>
        </p:spPr>
        <p:txBody>
          <a:bodyPr wrap="square" lIns="91440" tIns="45720" rIns="91440" bIns="45720" rtlCol="0" anchor="t">
            <a:spAutoFit/>
          </a:bodyPr>
          <a:lstStyle/>
          <a:p>
            <a:pPr algn="ctr"/>
            <a:r>
              <a:rPr kumimoji="1" lang="en-US" altLang="ja-JP" sz="2800" b="1">
                <a:solidFill>
                  <a:srgbClr val="002060"/>
                </a:solidFill>
                <a:latin typeface="メイリオ"/>
                <a:ea typeface="メイリオ"/>
              </a:rPr>
              <a:t>PE</a:t>
            </a:r>
            <a:r>
              <a:rPr kumimoji="1" lang="ja-JP" altLang="en-US" sz="2800" b="1">
                <a:solidFill>
                  <a:srgbClr val="002060"/>
                </a:solidFill>
                <a:latin typeface="メイリオ"/>
                <a:ea typeface="メイリオ"/>
              </a:rPr>
              <a:t>ファンド</a:t>
            </a:r>
            <a:endParaRPr lang="ja-JP" altLang="en-US" sz="2800" b="1">
              <a:solidFill>
                <a:srgbClr val="002060"/>
              </a:solidFill>
              <a:latin typeface="メイリオ"/>
              <a:ea typeface="メイリオ"/>
            </a:endParaRPr>
          </a:p>
        </p:txBody>
      </p:sp>
      <p:sp>
        <p:nvSpPr>
          <p:cNvPr id="12" name="テキスト ボックス 11">
            <a:extLst>
              <a:ext uri="{FF2B5EF4-FFF2-40B4-BE49-F238E27FC236}">
                <a16:creationId xmlns:a16="http://schemas.microsoft.com/office/drawing/2014/main" id="{7DAAACCC-67D6-E6EF-88A5-F91E700A52EF}"/>
              </a:ext>
            </a:extLst>
          </p:cNvPr>
          <p:cNvSpPr txBox="1"/>
          <p:nvPr/>
        </p:nvSpPr>
        <p:spPr>
          <a:xfrm>
            <a:off x="4144724" y="3306601"/>
            <a:ext cx="2821513" cy="954107"/>
          </a:xfrm>
          <a:prstGeom prst="rect">
            <a:avLst/>
          </a:prstGeom>
          <a:noFill/>
        </p:spPr>
        <p:txBody>
          <a:bodyPr wrap="square" lIns="91440" tIns="45720" rIns="91440" bIns="45720" rtlCol="0" anchor="ctr">
            <a:spAutoFit/>
          </a:bodyPr>
          <a:lstStyle/>
          <a:p>
            <a:pPr algn="ctr"/>
            <a:r>
              <a:rPr kumimoji="1" lang="ja-JP" altLang="en-US" sz="2800" b="1">
                <a:solidFill>
                  <a:schemeClr val="accent6">
                    <a:lumMod val="75000"/>
                  </a:schemeClr>
                </a:solidFill>
                <a:latin typeface="メイリオ"/>
                <a:ea typeface="メイリオ"/>
              </a:rPr>
              <a:t>ホワイト</a:t>
            </a:r>
            <a:endParaRPr kumimoji="1" lang="en-US" altLang="ja-JP" sz="2800" b="1">
              <a:solidFill>
                <a:schemeClr val="accent6">
                  <a:lumMod val="75000"/>
                </a:schemeClr>
              </a:solidFill>
              <a:latin typeface="メイリオ"/>
              <a:ea typeface="メイリオ"/>
            </a:endParaRPr>
          </a:p>
          <a:p>
            <a:pPr algn="ctr"/>
            <a:r>
              <a:rPr kumimoji="1" lang="ja-JP" altLang="en-US" sz="2800" b="1">
                <a:solidFill>
                  <a:schemeClr val="accent6">
                    <a:lumMod val="75000"/>
                  </a:schemeClr>
                </a:solidFill>
                <a:latin typeface="メイリオ"/>
                <a:ea typeface="メイリオ"/>
              </a:rPr>
              <a:t>ナイト</a:t>
            </a:r>
            <a:endParaRPr lang="ja-JP" altLang="en-US" sz="2800" b="1">
              <a:solidFill>
                <a:schemeClr val="accent6">
                  <a:lumMod val="75000"/>
                </a:schemeClr>
              </a:solidFill>
              <a:latin typeface="メイリオ"/>
              <a:ea typeface="メイリオ"/>
            </a:endParaRPr>
          </a:p>
        </p:txBody>
      </p:sp>
      <p:sp>
        <p:nvSpPr>
          <p:cNvPr id="14" name="テキスト ボックス 13">
            <a:extLst>
              <a:ext uri="{FF2B5EF4-FFF2-40B4-BE49-F238E27FC236}">
                <a16:creationId xmlns:a16="http://schemas.microsoft.com/office/drawing/2014/main" id="{01B7148E-13B7-4174-D35D-5BE606D7296A}"/>
              </a:ext>
            </a:extLst>
          </p:cNvPr>
          <p:cNvSpPr txBox="1"/>
          <p:nvPr/>
        </p:nvSpPr>
        <p:spPr>
          <a:xfrm>
            <a:off x="3808046" y="1759923"/>
            <a:ext cx="1265274" cy="523220"/>
          </a:xfrm>
          <a:prstGeom prst="rect">
            <a:avLst/>
          </a:prstGeom>
          <a:noFill/>
        </p:spPr>
        <p:txBody>
          <a:bodyPr wrap="square" lIns="91440" tIns="45720" rIns="91440" bIns="45720" rtlCol="0" anchor="ctr">
            <a:spAutoFit/>
          </a:bodyPr>
          <a:lstStyle/>
          <a:p>
            <a:pPr algn="ctr"/>
            <a:r>
              <a:rPr kumimoji="1" lang="ja-JP" altLang="en-US" sz="2800" b="1">
                <a:solidFill>
                  <a:srgbClr val="EFB11F"/>
                </a:solidFill>
                <a:latin typeface="メイリオ"/>
                <a:ea typeface="メイリオ"/>
              </a:rPr>
              <a:t>菜の花</a:t>
            </a:r>
            <a:endParaRPr lang="ja-JP" sz="2800">
              <a:latin typeface="メイリオ"/>
              <a:ea typeface="メイリオ"/>
            </a:endParaRPr>
          </a:p>
        </p:txBody>
      </p:sp>
      <p:sp>
        <p:nvSpPr>
          <p:cNvPr id="15" name="テキスト ボックス 14">
            <a:extLst>
              <a:ext uri="{FF2B5EF4-FFF2-40B4-BE49-F238E27FC236}">
                <a16:creationId xmlns:a16="http://schemas.microsoft.com/office/drawing/2014/main" id="{1D8D75FF-CADA-5360-C545-3FD507287EE0}"/>
              </a:ext>
            </a:extLst>
          </p:cNvPr>
          <p:cNvSpPr txBox="1"/>
          <p:nvPr/>
        </p:nvSpPr>
        <p:spPr>
          <a:xfrm>
            <a:off x="2295002" y="4076175"/>
            <a:ext cx="2156961" cy="523220"/>
          </a:xfrm>
          <a:prstGeom prst="rect">
            <a:avLst/>
          </a:prstGeom>
          <a:noFill/>
        </p:spPr>
        <p:txBody>
          <a:bodyPr wrap="square" lIns="91440" tIns="45720" rIns="91440" bIns="45720" rtlCol="0" anchor="ctr">
            <a:spAutoFit/>
          </a:bodyPr>
          <a:lstStyle/>
          <a:p>
            <a:pPr algn="ctr"/>
            <a:r>
              <a:rPr kumimoji="1" lang="ja-JP" altLang="en-US" sz="1400" b="1">
                <a:solidFill>
                  <a:srgbClr val="002060"/>
                </a:solidFill>
                <a:latin typeface="メイリオ"/>
                <a:ea typeface="メイリオ"/>
              </a:rPr>
              <a:t>財務規律・収益改革の</a:t>
            </a:r>
            <a:endParaRPr kumimoji="1" lang="en-US" altLang="ja-JP" sz="1400" b="1">
              <a:solidFill>
                <a:srgbClr val="002060"/>
              </a:solidFill>
              <a:latin typeface="メイリオ"/>
              <a:ea typeface="メイリオ"/>
            </a:endParaRPr>
          </a:p>
          <a:p>
            <a:pPr algn="ctr"/>
            <a:r>
              <a:rPr kumimoji="1" lang="ja-JP" altLang="en-US" sz="1400" b="1">
                <a:solidFill>
                  <a:srgbClr val="002060"/>
                </a:solidFill>
                <a:latin typeface="メイリオ"/>
                <a:ea typeface="メイリオ"/>
              </a:rPr>
              <a:t>執行力</a:t>
            </a:r>
            <a:endParaRPr lang="en-US" altLang="ja-JP" sz="1400" b="1">
              <a:solidFill>
                <a:srgbClr val="002060"/>
              </a:solidFill>
              <a:latin typeface="メイリオ"/>
              <a:ea typeface="メイリオ"/>
            </a:endParaRPr>
          </a:p>
        </p:txBody>
      </p:sp>
      <p:sp>
        <p:nvSpPr>
          <p:cNvPr id="16" name="テキスト ボックス 15">
            <a:extLst>
              <a:ext uri="{FF2B5EF4-FFF2-40B4-BE49-F238E27FC236}">
                <a16:creationId xmlns:a16="http://schemas.microsoft.com/office/drawing/2014/main" id="{3CE85745-C3F1-FFA1-0415-20B17A78FDA5}"/>
              </a:ext>
            </a:extLst>
          </p:cNvPr>
          <p:cNvSpPr txBox="1"/>
          <p:nvPr/>
        </p:nvSpPr>
        <p:spPr>
          <a:xfrm>
            <a:off x="4800020" y="4169357"/>
            <a:ext cx="1881311" cy="523220"/>
          </a:xfrm>
          <a:prstGeom prst="rect">
            <a:avLst/>
          </a:prstGeom>
          <a:noFill/>
        </p:spPr>
        <p:txBody>
          <a:bodyPr wrap="square" lIns="91440" tIns="45720" rIns="91440" bIns="45720" rtlCol="0" anchor="ctr">
            <a:spAutoFit/>
          </a:bodyPr>
          <a:lstStyle/>
          <a:p>
            <a:pPr algn="ctr"/>
            <a:r>
              <a:rPr kumimoji="1" lang="ja-JP" altLang="en-US" sz="1400" b="1">
                <a:solidFill>
                  <a:srgbClr val="002060"/>
                </a:solidFill>
                <a:latin typeface="メイリオ"/>
                <a:ea typeface="メイリオ"/>
              </a:rPr>
              <a:t>事業シナジー・</a:t>
            </a:r>
            <a:endParaRPr kumimoji="1" lang="en-US" altLang="ja-JP" sz="1400" b="1">
              <a:solidFill>
                <a:srgbClr val="002060"/>
              </a:solidFill>
              <a:latin typeface="メイリオ"/>
              <a:ea typeface="メイリオ"/>
            </a:endParaRPr>
          </a:p>
          <a:p>
            <a:pPr algn="ctr"/>
            <a:r>
              <a:rPr kumimoji="1" lang="ja-JP" altLang="en-US" sz="1400" b="1">
                <a:solidFill>
                  <a:srgbClr val="002060"/>
                </a:solidFill>
                <a:latin typeface="メイリオ"/>
                <a:ea typeface="メイリオ"/>
              </a:rPr>
              <a:t>信頼性</a:t>
            </a:r>
            <a:endParaRPr lang="en-US" altLang="ja-JP" sz="1400" b="1">
              <a:solidFill>
                <a:srgbClr val="002060"/>
              </a:solidFill>
              <a:latin typeface="メイリオ"/>
              <a:ea typeface="メイリオ"/>
            </a:endParaRPr>
          </a:p>
        </p:txBody>
      </p:sp>
      <p:sp>
        <p:nvSpPr>
          <p:cNvPr id="17" name="テキスト ボックス 16">
            <a:extLst>
              <a:ext uri="{FF2B5EF4-FFF2-40B4-BE49-F238E27FC236}">
                <a16:creationId xmlns:a16="http://schemas.microsoft.com/office/drawing/2014/main" id="{03555A47-B61B-E86D-5485-10D4E3AA7B9D}"/>
              </a:ext>
            </a:extLst>
          </p:cNvPr>
          <p:cNvSpPr txBox="1"/>
          <p:nvPr/>
        </p:nvSpPr>
        <p:spPr>
          <a:xfrm>
            <a:off x="3498272" y="2327787"/>
            <a:ext cx="2147456" cy="738664"/>
          </a:xfrm>
          <a:prstGeom prst="rect">
            <a:avLst/>
          </a:prstGeom>
          <a:noFill/>
        </p:spPr>
        <p:txBody>
          <a:bodyPr wrap="square" lIns="91440" tIns="45720" rIns="91440" bIns="45720" rtlCol="0" anchor="ctr">
            <a:spAutoFit/>
          </a:bodyPr>
          <a:lstStyle/>
          <a:p>
            <a:pPr algn="ctr"/>
            <a:r>
              <a:rPr kumimoji="1" lang="ja-JP" altLang="en-US" sz="1400" b="1">
                <a:solidFill>
                  <a:srgbClr val="002060"/>
                </a:solidFill>
                <a:latin typeface="メイリオ"/>
                <a:ea typeface="メイリオ"/>
              </a:rPr>
              <a:t>地域密着</a:t>
            </a:r>
            <a:endParaRPr lang="en-US" altLang="ja-JP" sz="1400" b="1">
              <a:solidFill>
                <a:srgbClr val="002060"/>
              </a:solidFill>
              <a:latin typeface="メイリオ"/>
              <a:ea typeface="メイリオ"/>
            </a:endParaRPr>
          </a:p>
          <a:p>
            <a:pPr algn="ctr"/>
            <a:r>
              <a:rPr kumimoji="1" lang="ja-JP" altLang="en-US" sz="1400" b="1">
                <a:solidFill>
                  <a:srgbClr val="002060"/>
                </a:solidFill>
                <a:latin typeface="メイリオ"/>
                <a:ea typeface="メイリオ"/>
              </a:rPr>
              <a:t>現場力</a:t>
            </a:r>
            <a:endParaRPr lang="en-US" altLang="ja-JP" sz="1400" b="1">
              <a:solidFill>
                <a:srgbClr val="002060"/>
              </a:solidFill>
              <a:latin typeface="メイリオ"/>
              <a:ea typeface="メイリオ"/>
            </a:endParaRPr>
          </a:p>
          <a:p>
            <a:pPr algn="ctr"/>
            <a:endParaRPr lang="en-US" altLang="ja-JP" sz="1400" b="1">
              <a:solidFill>
                <a:srgbClr val="002060"/>
              </a:solidFill>
              <a:latin typeface="メイリオ"/>
              <a:ea typeface="メイリオ"/>
            </a:endParaRPr>
          </a:p>
        </p:txBody>
      </p:sp>
      <p:sp>
        <p:nvSpPr>
          <p:cNvPr id="19" name="Shape 59">
            <a:extLst>
              <a:ext uri="{FF2B5EF4-FFF2-40B4-BE49-F238E27FC236}">
                <a16:creationId xmlns:a16="http://schemas.microsoft.com/office/drawing/2014/main" id="{DFB93DC6-B9D8-C2C5-D826-54BD80AAD0DA}"/>
              </a:ext>
            </a:extLst>
          </p:cNvPr>
          <p:cNvSpPr/>
          <p:nvPr/>
        </p:nvSpPr>
        <p:spPr>
          <a:xfrm>
            <a:off x="1525819" y="5468490"/>
            <a:ext cx="2643608" cy="1134133"/>
          </a:xfrm>
          <a:prstGeom prst="roundRect">
            <a:avLst>
              <a:gd name="adj" fmla="val 2381"/>
            </a:avLst>
          </a:prstGeom>
          <a:solidFill>
            <a:srgbClr val="1B3A6B">
              <a:alpha val="5000"/>
            </a:srgbClr>
          </a:solidFill>
          <a:ln w="12700">
            <a:solidFill>
              <a:srgbClr val="041F60"/>
            </a:solidFill>
            <a:prstDash val="solid"/>
          </a:ln>
        </p:spPr>
        <p:txBody>
          <a:bodyPr lIns="91440" tIns="45720" rIns="91440" bIns="45720" anchor="t"/>
          <a:lstStyle/>
          <a:p>
            <a:endParaRPr lang="ja-JP" altLang="en-US" sz="2000">
              <a:solidFill>
                <a:srgbClr val="002060"/>
              </a:solidFill>
              <a:latin typeface="メイリオ" panose="020B0604030504040204" pitchFamily="50" charset="-128"/>
              <a:ea typeface="メイリオ" panose="020B0604030504040204" pitchFamily="50" charset="-128"/>
            </a:endParaRPr>
          </a:p>
        </p:txBody>
      </p:sp>
      <p:sp>
        <p:nvSpPr>
          <p:cNvPr id="20" name="Text 60">
            <a:extLst>
              <a:ext uri="{FF2B5EF4-FFF2-40B4-BE49-F238E27FC236}">
                <a16:creationId xmlns:a16="http://schemas.microsoft.com/office/drawing/2014/main" id="{D78959A1-9BC7-6070-BA0F-71DC974B508F}"/>
              </a:ext>
            </a:extLst>
          </p:cNvPr>
          <p:cNvSpPr txBox="1"/>
          <p:nvPr/>
        </p:nvSpPr>
        <p:spPr>
          <a:xfrm>
            <a:off x="2257787" y="5577926"/>
            <a:ext cx="2231389" cy="233775"/>
          </a:xfrm>
          <a:prstGeom prst="rect">
            <a:avLst/>
          </a:prstGeom>
          <a:noFill/>
          <a:ln/>
        </p:spPr>
        <p:txBody>
          <a:bodyPr wrap="square" lIns="0" tIns="0" rIns="0" bIns="0" rtlCol="0" anchor="ctr"/>
          <a:lstStyle/>
          <a:p>
            <a:r>
              <a:rPr lang="en-US" altLang="ja-JP" b="1" err="1">
                <a:solidFill>
                  <a:srgbClr val="1B3A6B"/>
                </a:solidFill>
                <a:latin typeface="メイリオ" panose="020B0604030504040204" pitchFamily="50" charset="-128"/>
                <a:ea typeface="メイリオ" panose="020B0604030504040204" pitchFamily="50" charset="-128"/>
                <a:cs typeface="Noto Sans JP" pitchFamily="34" charset="-120"/>
              </a:rPr>
              <a:t>PE</a:t>
            </a:r>
            <a:r>
              <a:rPr lang="en-US" b="1" err="1">
                <a:solidFill>
                  <a:srgbClr val="1B3A6B"/>
                </a:solidFill>
                <a:latin typeface="メイリオ" panose="020B0604030504040204" pitchFamily="50" charset="-128"/>
                <a:ea typeface="メイリオ" panose="020B0604030504040204" pitchFamily="50" charset="-128"/>
                <a:cs typeface="Noto Sans JP" pitchFamily="34" charset="-120"/>
              </a:rPr>
              <a:t>単独</a:t>
            </a:r>
            <a:endParaRPr lang="en-US" b="1">
              <a:latin typeface="メイリオ" panose="020B0604030504040204" pitchFamily="50" charset="-128"/>
              <a:ea typeface="メイリオ" panose="020B0604030504040204" pitchFamily="50" charset="-128"/>
            </a:endParaRPr>
          </a:p>
        </p:txBody>
      </p:sp>
      <p:sp>
        <p:nvSpPr>
          <p:cNvPr id="28" name="Shape 65">
            <a:extLst>
              <a:ext uri="{FF2B5EF4-FFF2-40B4-BE49-F238E27FC236}">
                <a16:creationId xmlns:a16="http://schemas.microsoft.com/office/drawing/2014/main" id="{59A00FD3-4837-EF09-6060-EECDEF0E06D9}"/>
              </a:ext>
            </a:extLst>
          </p:cNvPr>
          <p:cNvSpPr/>
          <p:nvPr/>
        </p:nvSpPr>
        <p:spPr>
          <a:xfrm>
            <a:off x="4981980" y="5465330"/>
            <a:ext cx="2824663" cy="1137293"/>
          </a:xfrm>
          <a:prstGeom prst="roundRect">
            <a:avLst>
              <a:gd name="adj" fmla="val 2381"/>
            </a:avLst>
          </a:prstGeom>
          <a:solidFill>
            <a:srgbClr val="C6D8BF">
              <a:alpha val="58039"/>
            </a:srgbClr>
          </a:solidFill>
          <a:ln w="12700">
            <a:solidFill>
              <a:srgbClr val="3B7D23"/>
            </a:solidFill>
            <a:prstDash val="solid"/>
          </a:ln>
        </p:spPr>
        <p:txBody>
          <a:bodyPr lIns="91440" tIns="45720" rIns="91440" bIns="45720" anchor="t"/>
          <a:lstStyle/>
          <a:p>
            <a:endParaRPr lang="ja-JP" altLang="en-US" sz="2000">
              <a:solidFill>
                <a:srgbClr val="002060"/>
              </a:solidFill>
              <a:latin typeface="メイリオ" panose="020B0604030504040204" pitchFamily="50" charset="-128"/>
              <a:ea typeface="メイリオ" panose="020B0604030504040204" pitchFamily="50" charset="-128"/>
            </a:endParaRPr>
          </a:p>
        </p:txBody>
      </p:sp>
      <p:sp>
        <p:nvSpPr>
          <p:cNvPr id="29" name="Shape 66">
            <a:extLst>
              <a:ext uri="{FF2B5EF4-FFF2-40B4-BE49-F238E27FC236}">
                <a16:creationId xmlns:a16="http://schemas.microsoft.com/office/drawing/2014/main" id="{E5CD4FCE-9F20-7BA5-D1CC-9C88D9B5551B}"/>
              </a:ext>
            </a:extLst>
          </p:cNvPr>
          <p:cNvSpPr/>
          <p:nvPr/>
        </p:nvSpPr>
        <p:spPr>
          <a:xfrm>
            <a:off x="5073320" y="5779898"/>
            <a:ext cx="128355" cy="142646"/>
          </a:xfrm>
          <a:prstGeom prst="rect">
            <a:avLst/>
          </a:prstGeom>
          <a:noFill/>
          <a:ln w="127000">
            <a:solidFill>
              <a:srgbClr val="000000">
                <a:alpha val="0"/>
              </a:srgbClr>
            </a:solidFill>
            <a:prstDash val="solid"/>
          </a:ln>
        </p:spPr>
        <p:txBody>
          <a:bodyPr lIns="91440" tIns="45720" rIns="91440" bIns="45720" anchor="t"/>
          <a:lstStyle/>
          <a:p>
            <a:endParaRPr lang="ja-JP" altLang="en-US">
              <a:solidFill>
                <a:srgbClr val="002060"/>
              </a:solidFill>
              <a:latin typeface="メイリオ" panose="020B0604030504040204" pitchFamily="50" charset="-128"/>
              <a:ea typeface="メイリオ" panose="020B0604030504040204" pitchFamily="50" charset="-128"/>
            </a:endParaRPr>
          </a:p>
        </p:txBody>
      </p:sp>
      <p:sp>
        <p:nvSpPr>
          <p:cNvPr id="30" name="Shape 67">
            <a:extLst>
              <a:ext uri="{FF2B5EF4-FFF2-40B4-BE49-F238E27FC236}">
                <a16:creationId xmlns:a16="http://schemas.microsoft.com/office/drawing/2014/main" id="{677FC87C-5D5C-314B-BB34-C7C564722023}"/>
              </a:ext>
            </a:extLst>
          </p:cNvPr>
          <p:cNvSpPr/>
          <p:nvPr/>
        </p:nvSpPr>
        <p:spPr>
          <a:xfrm>
            <a:off x="3146908" y="5779898"/>
            <a:ext cx="128355" cy="142646"/>
          </a:xfrm>
          <a:prstGeom prst="rect">
            <a:avLst/>
          </a:prstGeom>
          <a:noFill/>
          <a:ln w="127000">
            <a:solidFill>
              <a:srgbClr val="000000">
                <a:alpha val="0"/>
              </a:srgbClr>
            </a:solidFill>
            <a:prstDash val="solid"/>
          </a:ln>
        </p:spPr>
        <p:txBody>
          <a:bodyPr lIns="91440" tIns="45720" rIns="91440" bIns="45720" anchor="t"/>
          <a:lstStyle/>
          <a:p>
            <a:endParaRPr lang="ja-JP" altLang="en-US">
              <a:solidFill>
                <a:srgbClr val="002060"/>
              </a:solidFill>
              <a:latin typeface="メイリオ" panose="020B0604030504040204" pitchFamily="50" charset="-128"/>
              <a:ea typeface="メイリオ" panose="020B0604030504040204" pitchFamily="50" charset="-128"/>
            </a:endParaRPr>
          </a:p>
        </p:txBody>
      </p:sp>
      <p:sp>
        <p:nvSpPr>
          <p:cNvPr id="31" name="Text 68">
            <a:extLst>
              <a:ext uri="{FF2B5EF4-FFF2-40B4-BE49-F238E27FC236}">
                <a16:creationId xmlns:a16="http://schemas.microsoft.com/office/drawing/2014/main" id="{B8E75F3B-F2BC-446D-A0C2-B5B78363E369}"/>
              </a:ext>
            </a:extLst>
          </p:cNvPr>
          <p:cNvSpPr txBox="1"/>
          <p:nvPr/>
        </p:nvSpPr>
        <p:spPr>
          <a:xfrm>
            <a:off x="5243505" y="5632210"/>
            <a:ext cx="2060049" cy="256194"/>
          </a:xfrm>
          <a:prstGeom prst="rect">
            <a:avLst/>
          </a:prstGeom>
          <a:noFill/>
          <a:ln/>
        </p:spPr>
        <p:txBody>
          <a:bodyPr wrap="square" lIns="0" tIns="0" rIns="0" bIns="0" rtlCol="0" anchor="ctr"/>
          <a:lstStyle/>
          <a:p>
            <a:r>
              <a:rPr lang="ja-JP" altLang="en-US" b="1">
                <a:solidFill>
                  <a:srgbClr val="3B7D23"/>
                </a:solidFill>
                <a:latin typeface="メイリオ"/>
                <a:ea typeface="メイリオ"/>
                <a:cs typeface="Noto Sans JP" pitchFamily="34" charset="-120"/>
              </a:rPr>
              <a:t>ホワイトナイト単独</a:t>
            </a:r>
            <a:endParaRPr lang="en-US">
              <a:solidFill>
                <a:srgbClr val="3B7D23"/>
              </a:solidFill>
              <a:latin typeface="メイリオ"/>
              <a:ea typeface="メイリオ"/>
            </a:endParaRPr>
          </a:p>
        </p:txBody>
      </p:sp>
      <p:sp>
        <p:nvSpPr>
          <p:cNvPr id="33" name="Text 69">
            <a:extLst>
              <a:ext uri="{FF2B5EF4-FFF2-40B4-BE49-F238E27FC236}">
                <a16:creationId xmlns:a16="http://schemas.microsoft.com/office/drawing/2014/main" id="{23B324D1-0638-9F57-C850-AC0FDBC5D974}"/>
              </a:ext>
            </a:extLst>
          </p:cNvPr>
          <p:cNvSpPr txBox="1"/>
          <p:nvPr/>
        </p:nvSpPr>
        <p:spPr>
          <a:xfrm>
            <a:off x="2349774" y="6147339"/>
            <a:ext cx="1819653" cy="162045"/>
          </a:xfrm>
          <a:prstGeom prst="rect">
            <a:avLst/>
          </a:prstGeom>
          <a:noFill/>
          <a:ln/>
        </p:spPr>
        <p:txBody>
          <a:bodyPr wrap="square" lIns="0" tIns="0" rIns="0" bIns="0" rtlCol="0" anchor="ctr"/>
          <a:lstStyle/>
          <a:p>
            <a:r>
              <a:rPr lang="ja-JP" altLang="en-US" sz="1400" b="1">
                <a:solidFill>
                  <a:srgbClr val="002060"/>
                </a:solidFill>
                <a:latin typeface="メイリオ"/>
                <a:ea typeface="メイリオ"/>
                <a:cs typeface="Noto Sans JP" pitchFamily="34" charset="-120"/>
              </a:rPr>
              <a:t>財務規律の徹底</a:t>
            </a:r>
            <a:endParaRPr lang="en-US" altLang="ja-JP" sz="1400" b="1">
              <a:solidFill>
                <a:srgbClr val="002060"/>
              </a:solidFill>
              <a:latin typeface="メイリオ"/>
              <a:ea typeface="メイリオ"/>
              <a:cs typeface="Noto Sans JP" pitchFamily="34" charset="-120"/>
            </a:endParaRPr>
          </a:p>
          <a:p>
            <a:r>
              <a:rPr lang="ja-JP" altLang="en-US" sz="1400" b="1">
                <a:solidFill>
                  <a:srgbClr val="002060"/>
                </a:solidFill>
                <a:latin typeface="メイリオ"/>
                <a:ea typeface="メイリオ"/>
                <a:cs typeface="Noto Sans JP" pitchFamily="34" charset="-120"/>
              </a:rPr>
              <a:t>不採算事業の撤退</a:t>
            </a:r>
            <a:endParaRPr lang="en-US" altLang="ja-JP" sz="1400" b="1">
              <a:solidFill>
                <a:srgbClr val="002060"/>
              </a:solidFill>
              <a:latin typeface="メイリオ"/>
              <a:ea typeface="メイリオ"/>
              <a:cs typeface="Noto Sans JP" pitchFamily="34" charset="-120"/>
            </a:endParaRPr>
          </a:p>
          <a:p>
            <a:r>
              <a:rPr lang="ja-JP" altLang="en-US" sz="1400" b="1">
                <a:solidFill>
                  <a:srgbClr val="002060"/>
                </a:solidFill>
                <a:latin typeface="メイリオ"/>
                <a:ea typeface="メイリオ"/>
                <a:cs typeface="Noto Sans JP" pitchFamily="34" charset="-120"/>
              </a:rPr>
              <a:t>ガバナンス強化</a:t>
            </a:r>
            <a:endParaRPr lang="en-US" altLang="ja-JP" sz="1400" b="1">
              <a:solidFill>
                <a:srgbClr val="002060"/>
              </a:solidFill>
              <a:latin typeface="メイリオ"/>
              <a:ea typeface="メイリオ"/>
              <a:cs typeface="Noto Sans JP" pitchFamily="34" charset="-120"/>
            </a:endParaRPr>
          </a:p>
        </p:txBody>
      </p:sp>
      <p:sp>
        <p:nvSpPr>
          <p:cNvPr id="6" name="Text 69">
            <a:extLst>
              <a:ext uri="{FF2B5EF4-FFF2-40B4-BE49-F238E27FC236}">
                <a16:creationId xmlns:a16="http://schemas.microsoft.com/office/drawing/2014/main" id="{5CE0B850-D254-97F8-A70B-F919AE68D812}"/>
              </a:ext>
            </a:extLst>
          </p:cNvPr>
          <p:cNvSpPr txBox="1"/>
          <p:nvPr/>
        </p:nvSpPr>
        <p:spPr>
          <a:xfrm>
            <a:off x="5363701" y="6123197"/>
            <a:ext cx="1819653" cy="162045"/>
          </a:xfrm>
          <a:prstGeom prst="rect">
            <a:avLst/>
          </a:prstGeom>
          <a:noFill/>
          <a:ln/>
        </p:spPr>
        <p:txBody>
          <a:bodyPr wrap="square" lIns="0" tIns="0" rIns="0" bIns="0" rtlCol="0" anchor="ctr"/>
          <a:lstStyle>
            <a:defPPr>
              <a:defRPr lang="en-US"/>
            </a:defPPr>
            <a:lvl1pPr>
              <a:defRPr b="1">
                <a:solidFill>
                  <a:srgbClr val="3B7D23"/>
                </a:solidFill>
                <a:latin typeface="メイリオ"/>
                <a:ea typeface="メイリオ"/>
                <a:cs typeface="Noto Sans JP" pitchFamily="34" charset="-120"/>
              </a:defRPr>
            </a:lvl1pPr>
          </a:lstStyle>
          <a:p>
            <a:r>
              <a:rPr lang="ja-JP" altLang="en-US" sz="1400"/>
              <a:t>事業シナジーの即効性</a:t>
            </a:r>
            <a:endParaRPr lang="en-US" altLang="ja-JP" sz="1400"/>
          </a:p>
          <a:p>
            <a:r>
              <a:rPr lang="ja-JP" altLang="en-US" sz="1400"/>
              <a:t>顧客基盤の拡大</a:t>
            </a:r>
            <a:endParaRPr lang="en-US" altLang="ja-JP" sz="1400"/>
          </a:p>
          <a:p>
            <a:r>
              <a:rPr lang="ja-JP" altLang="en-US" sz="1400"/>
              <a:t>人材補完</a:t>
            </a:r>
            <a:endParaRPr lang="en-US" altLang="ja-JP" sz="1400"/>
          </a:p>
        </p:txBody>
      </p:sp>
      <p:sp>
        <p:nvSpPr>
          <p:cNvPr id="10" name="乗算記号 9">
            <a:extLst>
              <a:ext uri="{FF2B5EF4-FFF2-40B4-BE49-F238E27FC236}">
                <a16:creationId xmlns:a16="http://schemas.microsoft.com/office/drawing/2014/main" id="{387907B1-32EB-0982-9B7C-CAD1A67A4B0C}"/>
              </a:ext>
            </a:extLst>
          </p:cNvPr>
          <p:cNvSpPr/>
          <p:nvPr/>
        </p:nvSpPr>
        <p:spPr>
          <a:xfrm>
            <a:off x="4340880" y="5750406"/>
            <a:ext cx="530017" cy="582997"/>
          </a:xfrm>
          <a:prstGeom prst="mathMultiply">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09676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7D3E6C1-FF20-2461-377E-4F82067FF92D}"/>
              </a:ext>
            </a:extLst>
          </p:cNvPr>
          <p:cNvGraphicFramePr>
            <a:graphicFrameLocks/>
          </p:cNvGraphicFramePr>
          <p:nvPr>
            <p:custDataLst>
              <p:tags r:id="rId1"/>
            </p:custDataLst>
            <p:extLst>
              <p:ext uri="{D42A27DB-BD31-4B8C-83A1-F6EECF244321}">
                <p14:modId xmlns:p14="http://schemas.microsoft.com/office/powerpoint/2010/main" val="23120535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4" name="think-cell data - do not delete" hidden="1">
                        <a:extLst>
                          <a:ext uri="{FF2B5EF4-FFF2-40B4-BE49-F238E27FC236}">
                            <a16:creationId xmlns:a16="http://schemas.microsoft.com/office/drawing/2014/main" id="{E7D3E6C1-FF20-2461-377E-4F82067FF9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1" name="正方形/長方形 40">
            <a:extLst>
              <a:ext uri="{FF2B5EF4-FFF2-40B4-BE49-F238E27FC236}">
                <a16:creationId xmlns:a16="http://schemas.microsoft.com/office/drawing/2014/main" id="{215902F3-AD28-7C4C-571A-F7A5A140026B}"/>
              </a:ext>
            </a:extLst>
          </p:cNvPr>
          <p:cNvSpPr/>
          <p:nvPr/>
        </p:nvSpPr>
        <p:spPr>
          <a:xfrm>
            <a:off x="373495" y="1748919"/>
            <a:ext cx="8553168" cy="4681189"/>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2" name="直線矢印コネクタ 31">
            <a:extLst>
              <a:ext uri="{FF2B5EF4-FFF2-40B4-BE49-F238E27FC236}">
                <a16:creationId xmlns:a16="http://schemas.microsoft.com/office/drawing/2014/main" id="{D22E8B4C-8125-408A-A7A1-2339AE763FF4}"/>
              </a:ext>
            </a:extLst>
          </p:cNvPr>
          <p:cNvCxnSpPr/>
          <p:nvPr/>
        </p:nvCxnSpPr>
        <p:spPr>
          <a:xfrm>
            <a:off x="537468" y="3817648"/>
            <a:ext cx="8038435" cy="8847"/>
          </a:xfrm>
          <a:prstGeom prst="straightConnector1">
            <a:avLst/>
          </a:prstGeom>
          <a:ln w="57150">
            <a:solidFill>
              <a:srgbClr val="001F5E"/>
            </a:solidFill>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2EA98507-3DB8-D47A-7A54-41617C383FBD}"/>
              </a:ext>
            </a:extLst>
          </p:cNvPr>
          <p:cNvSpPr>
            <a:spLocks noGrp="1"/>
          </p:cNvSpPr>
          <p:nvPr>
            <p:ph type="title"/>
          </p:nvPr>
        </p:nvSpPr>
        <p:spPr>
          <a:xfrm>
            <a:off x="373495" y="-539824"/>
            <a:ext cx="7257386" cy="364717"/>
          </a:xfrm>
        </p:spPr>
        <p:txBody>
          <a:bodyPr vert="horz" rIns="91440"/>
          <a:lstStyle/>
          <a:p>
            <a:r>
              <a:rPr lang="en-US" b="1">
                <a:solidFill>
                  <a:srgbClr val="1B3A6B"/>
                </a:solidFill>
                <a:latin typeface="メイリオ"/>
                <a:ea typeface="メイリオ"/>
              </a:rPr>
              <a:t>PE</a:t>
            </a:r>
            <a:r>
              <a:rPr lang="ja-JP" altLang="en-US" b="1">
                <a:solidFill>
                  <a:srgbClr val="1B3A6B"/>
                </a:solidFill>
                <a:latin typeface="メイリオ"/>
                <a:ea typeface="メイリオ"/>
              </a:rPr>
              <a:t>ファンドの構造的限界 -</a:t>
            </a:r>
            <a:r>
              <a:rPr lang="en-US" b="1">
                <a:solidFill>
                  <a:srgbClr val="1B3A6B"/>
                </a:solidFill>
                <a:latin typeface="メイリオ"/>
                <a:ea typeface="メイリオ"/>
              </a:rPr>
              <a:t>Exit</a:t>
            </a:r>
            <a:r>
              <a:rPr lang="ja-JP" altLang="en-US" b="1">
                <a:solidFill>
                  <a:srgbClr val="1B3A6B"/>
                </a:solidFill>
                <a:latin typeface="メイリオ"/>
                <a:ea typeface="メイリオ"/>
              </a:rPr>
              <a:t>圧力と短期最適化</a:t>
            </a:r>
            <a:endParaRPr lang="en-US" altLang="ja-JP">
              <a:latin typeface="メイリオ"/>
              <a:ea typeface="メイリオ"/>
            </a:endParaRPr>
          </a:p>
        </p:txBody>
      </p:sp>
      <p:sp>
        <p:nvSpPr>
          <p:cNvPr id="7" name="Text 100">
            <a:extLst>
              <a:ext uri="{FF2B5EF4-FFF2-40B4-BE49-F238E27FC236}">
                <a16:creationId xmlns:a16="http://schemas.microsoft.com/office/drawing/2014/main" id="{3C6622FA-1DAB-96B2-6010-F12EEDEB7C99}"/>
              </a:ext>
            </a:extLst>
          </p:cNvPr>
          <p:cNvSpPr txBox="1"/>
          <p:nvPr/>
        </p:nvSpPr>
        <p:spPr>
          <a:xfrm>
            <a:off x="570245" y="964710"/>
            <a:ext cx="8228270" cy="74645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b="1">
                <a:solidFill>
                  <a:srgbClr val="002060"/>
                </a:solidFill>
                <a:latin typeface="メイリオ" panose="020B0604030504040204" pitchFamily="50" charset="-128"/>
                <a:ea typeface="メイリオ" panose="020B0604030504040204" pitchFamily="50" charset="-128"/>
              </a:rPr>
              <a:t>PE</a:t>
            </a:r>
            <a:r>
              <a:rPr lang="ja-JP" altLang="en-US" b="1">
                <a:solidFill>
                  <a:srgbClr val="002060"/>
                </a:solidFill>
                <a:latin typeface="メイリオ" panose="020B0604030504040204" pitchFamily="50" charset="-128"/>
                <a:ea typeface="メイリオ" panose="020B0604030504040204" pitchFamily="50" charset="-128"/>
              </a:rPr>
              <a:t>単独は、</a:t>
            </a:r>
            <a:r>
              <a:rPr lang="en-US" altLang="ja-JP" b="1">
                <a:solidFill>
                  <a:srgbClr val="002060"/>
                </a:solidFill>
                <a:latin typeface="メイリオ" panose="020B0604030504040204" pitchFamily="50" charset="-128"/>
                <a:ea typeface="メイリオ" panose="020B0604030504040204" pitchFamily="50" charset="-128"/>
              </a:rPr>
              <a:t>Exit</a:t>
            </a:r>
            <a:r>
              <a:rPr lang="ja-JP" altLang="en-US" b="1">
                <a:solidFill>
                  <a:srgbClr val="002060"/>
                </a:solidFill>
                <a:latin typeface="メイリオ" panose="020B0604030504040204" pitchFamily="50" charset="-128"/>
                <a:ea typeface="メイリオ" panose="020B0604030504040204" pitchFamily="50" charset="-128"/>
              </a:rPr>
              <a:t>（</a:t>
            </a:r>
            <a:r>
              <a:rPr lang="en-US" altLang="ja-JP" b="1">
                <a:solidFill>
                  <a:srgbClr val="002060"/>
                </a:solidFill>
                <a:latin typeface="メイリオ" panose="020B0604030504040204" pitchFamily="50" charset="-128"/>
                <a:ea typeface="メイリオ" panose="020B0604030504040204" pitchFamily="50" charset="-128"/>
              </a:rPr>
              <a:t>2030</a:t>
            </a:r>
            <a:r>
              <a:rPr lang="ja-JP" altLang="en-US" b="1">
                <a:solidFill>
                  <a:srgbClr val="002060"/>
                </a:solidFill>
                <a:latin typeface="メイリオ" panose="020B0604030504040204" pitchFamily="50" charset="-128"/>
                <a:ea typeface="メイリオ" panose="020B0604030504040204" pitchFamily="50" charset="-128"/>
              </a:rPr>
              <a:t>年</a:t>
            </a:r>
            <a:r>
              <a:rPr lang="en-US" altLang="ja-JP" b="1">
                <a:solidFill>
                  <a:srgbClr val="002060"/>
                </a:solidFill>
                <a:latin typeface="メイリオ" panose="020B0604030504040204" pitchFamily="50" charset="-128"/>
                <a:ea typeface="メイリオ" panose="020B0604030504040204" pitchFamily="50" charset="-128"/>
              </a:rPr>
              <a:t>IPO</a:t>
            </a:r>
            <a:r>
              <a:rPr lang="ja-JP" altLang="en-US" b="1">
                <a:solidFill>
                  <a:srgbClr val="002060"/>
                </a:solidFill>
                <a:latin typeface="メイリオ" panose="020B0604030504040204" pitchFamily="50" charset="-128"/>
                <a:ea typeface="メイリオ" panose="020B0604030504040204" pitchFamily="50" charset="-128"/>
              </a:rPr>
              <a:t>）までの成長を重視。</a:t>
            </a:r>
          </a:p>
          <a:p>
            <a:r>
              <a:rPr lang="ja-JP" altLang="en-US" b="1">
                <a:solidFill>
                  <a:srgbClr val="002060"/>
                </a:solidFill>
                <a:latin typeface="メイリオ" panose="020B0604030504040204" pitchFamily="50" charset="-128"/>
                <a:ea typeface="メイリオ" panose="020B0604030504040204" pitchFamily="50" charset="-128"/>
              </a:rPr>
              <a:t>ハイブリッド</a:t>
            </a:r>
            <a:r>
              <a:rPr lang="en-US" altLang="ja-JP" b="1">
                <a:solidFill>
                  <a:srgbClr val="002060"/>
                </a:solidFill>
                <a:latin typeface="メイリオ" panose="020B0604030504040204" pitchFamily="50" charset="-128"/>
                <a:ea typeface="メイリオ" panose="020B0604030504040204" pitchFamily="50" charset="-128"/>
              </a:rPr>
              <a:t>MBO</a:t>
            </a:r>
            <a:r>
              <a:rPr lang="ja-JP" altLang="en-US" b="1">
                <a:solidFill>
                  <a:srgbClr val="002060"/>
                </a:solidFill>
                <a:latin typeface="メイリオ" panose="020B0604030504040204" pitchFamily="50" charset="-128"/>
                <a:ea typeface="メイリオ" panose="020B0604030504040204" pitchFamily="50" charset="-128"/>
              </a:rPr>
              <a:t>は、</a:t>
            </a:r>
            <a:r>
              <a:rPr lang="en-US" altLang="ja-JP" b="1">
                <a:solidFill>
                  <a:srgbClr val="002060"/>
                </a:solidFill>
                <a:latin typeface="メイリオ" panose="020B0604030504040204" pitchFamily="50" charset="-128"/>
                <a:ea typeface="メイリオ" panose="020B0604030504040204" pitchFamily="50" charset="-128"/>
              </a:rPr>
              <a:t>IPO</a:t>
            </a:r>
            <a:r>
              <a:rPr lang="ja-JP" altLang="en-US" b="1">
                <a:solidFill>
                  <a:srgbClr val="002060"/>
                </a:solidFill>
                <a:latin typeface="メイリオ" panose="020B0604030504040204" pitchFamily="50" charset="-128"/>
                <a:ea typeface="メイリオ" panose="020B0604030504040204" pitchFamily="50" charset="-128"/>
              </a:rPr>
              <a:t>後も関与を続け、持続的成長を実現する。</a:t>
            </a:r>
          </a:p>
          <a:p>
            <a:r>
              <a:rPr lang="ja-JP" altLang="en-US" b="1">
                <a:solidFill>
                  <a:srgbClr val="002060"/>
                </a:solidFill>
                <a:latin typeface="メイリオ" panose="020B0604030504040204" pitchFamily="50" charset="-128"/>
                <a:ea typeface="メイリオ" panose="020B0604030504040204" pitchFamily="50" charset="-128"/>
              </a:rPr>
              <a:t>それが、一般株主・従業員・地域社会への真の責任である。</a:t>
            </a:r>
            <a:endParaRPr lang="ja-JP" b="1">
              <a:solidFill>
                <a:srgbClr val="002060"/>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79590C10-0815-B6A3-A3A4-89CD3B4DDE3A}"/>
              </a:ext>
            </a:extLst>
          </p:cNvPr>
          <p:cNvSpPr/>
          <p:nvPr/>
        </p:nvSpPr>
        <p:spPr>
          <a:xfrm>
            <a:off x="5560139" y="1748004"/>
            <a:ext cx="3446630" cy="4690794"/>
          </a:xfrm>
          <a:prstGeom prst="rect">
            <a:avLst/>
          </a:prstGeom>
          <a:gradFill flip="none" rotWithShape="1">
            <a:gsLst>
              <a:gs pos="100000">
                <a:srgbClr val="E74C3C">
                  <a:alpha val="0"/>
                </a:srgbClr>
              </a:gs>
              <a:gs pos="0">
                <a:srgbClr val="E74C3C">
                  <a:alpha val="30000"/>
                </a:srgb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350"/>
          </a:p>
        </p:txBody>
      </p:sp>
      <p:cxnSp>
        <p:nvCxnSpPr>
          <p:cNvPr id="11" name="直線コネクタ 10">
            <a:extLst>
              <a:ext uri="{FF2B5EF4-FFF2-40B4-BE49-F238E27FC236}">
                <a16:creationId xmlns:a16="http://schemas.microsoft.com/office/drawing/2014/main" id="{3F96C1CC-0ED9-EFD7-98C6-45812AF1CEB9}"/>
              </a:ext>
            </a:extLst>
          </p:cNvPr>
          <p:cNvCxnSpPr/>
          <p:nvPr/>
        </p:nvCxnSpPr>
        <p:spPr>
          <a:xfrm>
            <a:off x="5548669" y="1816373"/>
            <a:ext cx="8543" cy="4660725"/>
          </a:xfrm>
          <a:prstGeom prst="line">
            <a:avLst/>
          </a:prstGeom>
          <a:ln w="31750">
            <a:solidFill>
              <a:srgbClr val="E74C3C"/>
            </a:solidFill>
            <a:prstDash val="dash"/>
          </a:ln>
        </p:spPr>
        <p:style>
          <a:lnRef idx="2">
            <a:schemeClr val="accent1"/>
          </a:lnRef>
          <a:fillRef idx="0">
            <a:schemeClr val="accent1"/>
          </a:fillRef>
          <a:effectRef idx="1">
            <a:schemeClr val="accent1"/>
          </a:effectRef>
          <a:fontRef idx="minor">
            <a:schemeClr val="tx1"/>
          </a:fontRef>
        </p:style>
      </p:cxnSp>
      <p:sp>
        <p:nvSpPr>
          <p:cNvPr id="14" name="円/楕円 14">
            <a:extLst>
              <a:ext uri="{FF2B5EF4-FFF2-40B4-BE49-F238E27FC236}">
                <a16:creationId xmlns:a16="http://schemas.microsoft.com/office/drawing/2014/main" id="{83EFB6AF-25EF-0958-56DC-5216CE6C775B}"/>
              </a:ext>
            </a:extLst>
          </p:cNvPr>
          <p:cNvSpPr/>
          <p:nvPr/>
        </p:nvSpPr>
        <p:spPr>
          <a:xfrm>
            <a:off x="3050542" y="3756263"/>
            <a:ext cx="117308" cy="117308"/>
          </a:xfrm>
          <a:prstGeom prst="ellipse">
            <a:avLst/>
          </a:prstGeom>
          <a:solidFill>
            <a:schemeClr val="bg1"/>
          </a:solidFill>
          <a:ln w="254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350"/>
          </a:p>
        </p:txBody>
      </p:sp>
      <p:sp>
        <p:nvSpPr>
          <p:cNvPr id="15" name="円/楕円 15">
            <a:extLst>
              <a:ext uri="{FF2B5EF4-FFF2-40B4-BE49-F238E27FC236}">
                <a16:creationId xmlns:a16="http://schemas.microsoft.com/office/drawing/2014/main" id="{0A808E58-D63A-C231-82F6-8258CDC4B311}"/>
              </a:ext>
            </a:extLst>
          </p:cNvPr>
          <p:cNvSpPr/>
          <p:nvPr/>
        </p:nvSpPr>
        <p:spPr>
          <a:xfrm>
            <a:off x="5448458" y="3749480"/>
            <a:ext cx="106644" cy="117308"/>
          </a:xfrm>
          <a:prstGeom prst="ellipse">
            <a:avLst/>
          </a:prstGeom>
          <a:solidFill>
            <a:srgbClr val="E74C3C"/>
          </a:solidFill>
          <a:ln w="25400">
            <a:solidFill>
              <a:srgbClr val="E74C3C">
                <a:alpha val="52798"/>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350"/>
          </a:p>
        </p:txBody>
      </p:sp>
      <p:sp>
        <p:nvSpPr>
          <p:cNvPr id="16" name="円/楕円 16">
            <a:extLst>
              <a:ext uri="{FF2B5EF4-FFF2-40B4-BE49-F238E27FC236}">
                <a16:creationId xmlns:a16="http://schemas.microsoft.com/office/drawing/2014/main" id="{B083CA68-A581-2537-A2F7-A39B55CB947E}"/>
              </a:ext>
            </a:extLst>
          </p:cNvPr>
          <p:cNvSpPr/>
          <p:nvPr/>
        </p:nvSpPr>
        <p:spPr>
          <a:xfrm>
            <a:off x="716614" y="3758777"/>
            <a:ext cx="117308" cy="117308"/>
          </a:xfrm>
          <a:prstGeom prst="ellipse">
            <a:avLst/>
          </a:prstGeom>
          <a:solidFill>
            <a:schemeClr val="bg1"/>
          </a:solidFill>
          <a:ln w="254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350"/>
          </a:p>
        </p:txBody>
      </p:sp>
      <p:sp>
        <p:nvSpPr>
          <p:cNvPr id="33" name="テキスト ボックス 32">
            <a:extLst>
              <a:ext uri="{FF2B5EF4-FFF2-40B4-BE49-F238E27FC236}">
                <a16:creationId xmlns:a16="http://schemas.microsoft.com/office/drawing/2014/main" id="{B8D3A309-8D7D-52FE-792A-E38EE0B26733}"/>
              </a:ext>
            </a:extLst>
          </p:cNvPr>
          <p:cNvSpPr txBox="1"/>
          <p:nvPr/>
        </p:nvSpPr>
        <p:spPr>
          <a:xfrm>
            <a:off x="410531" y="3886938"/>
            <a:ext cx="980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b="1">
                <a:solidFill>
                  <a:srgbClr val="001F5E"/>
                </a:solidFill>
                <a:latin typeface="メイリオ" panose="020B0604030504040204" pitchFamily="50" charset="-128"/>
                <a:ea typeface="メイリオ" panose="020B0604030504040204" pitchFamily="50" charset="-128"/>
              </a:rPr>
              <a:t>2025</a:t>
            </a:r>
            <a:endParaRPr lang="ja-JP" b="1">
              <a:solidFill>
                <a:srgbClr val="001F5E"/>
              </a:solidFill>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E2577773-CA68-A220-1860-62A3DF4CF953}"/>
              </a:ext>
            </a:extLst>
          </p:cNvPr>
          <p:cNvSpPr txBox="1"/>
          <p:nvPr/>
        </p:nvSpPr>
        <p:spPr>
          <a:xfrm>
            <a:off x="2754039" y="3886937"/>
            <a:ext cx="98029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b="1">
                <a:solidFill>
                  <a:srgbClr val="001F5E"/>
                </a:solidFill>
                <a:latin typeface="メイリオ" panose="020B0604030504040204" pitchFamily="50" charset="-128"/>
                <a:ea typeface="メイリオ" panose="020B0604030504040204" pitchFamily="50" charset="-128"/>
              </a:rPr>
              <a:t>2028</a:t>
            </a:r>
            <a:endParaRPr lang="ja-JP" b="1">
              <a:solidFill>
                <a:srgbClr val="001F5E"/>
              </a:solidFill>
              <a:latin typeface="メイリオ" panose="020B0604030504040204" pitchFamily="50" charset="-128"/>
              <a:ea typeface="メイリオ" panose="020B0604030504040204" pitchFamily="50" charset="-128"/>
            </a:endParaRPr>
          </a:p>
        </p:txBody>
      </p:sp>
      <p:sp>
        <p:nvSpPr>
          <p:cNvPr id="35" name="テキスト ボックス 34">
            <a:extLst>
              <a:ext uri="{FF2B5EF4-FFF2-40B4-BE49-F238E27FC236}">
                <a16:creationId xmlns:a16="http://schemas.microsoft.com/office/drawing/2014/main" id="{C1F568D7-9AE7-6636-A364-CCEC70C20A46}"/>
              </a:ext>
            </a:extLst>
          </p:cNvPr>
          <p:cNvSpPr txBox="1"/>
          <p:nvPr/>
        </p:nvSpPr>
        <p:spPr>
          <a:xfrm>
            <a:off x="5126304" y="3886938"/>
            <a:ext cx="98029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b="1">
                <a:solidFill>
                  <a:srgbClr val="001F5E"/>
                </a:solidFill>
                <a:latin typeface="メイリオ" panose="020B0604030504040204" pitchFamily="50" charset="-128"/>
                <a:ea typeface="メイリオ" panose="020B0604030504040204" pitchFamily="50" charset="-128"/>
              </a:rPr>
              <a:t>2030</a:t>
            </a:r>
            <a:endParaRPr lang="ja-JP" b="1">
              <a:solidFill>
                <a:srgbClr val="001F5E"/>
              </a:solidFill>
              <a:latin typeface="メイリオ" panose="020B0604030504040204" pitchFamily="50" charset="-128"/>
              <a:ea typeface="メイリオ" panose="020B0604030504040204" pitchFamily="50" charset="-128"/>
            </a:endParaRPr>
          </a:p>
          <a:p>
            <a:pPr algn="ctr"/>
            <a:r>
              <a:rPr lang="ja-JP" altLang="en-US" b="1">
                <a:solidFill>
                  <a:srgbClr val="001F5E"/>
                </a:solidFill>
                <a:latin typeface="メイリオ" panose="020B0604030504040204" pitchFamily="50" charset="-128"/>
                <a:ea typeface="メイリオ" panose="020B0604030504040204" pitchFamily="50" charset="-128"/>
              </a:rPr>
              <a:t>IPO</a:t>
            </a:r>
          </a:p>
        </p:txBody>
      </p:sp>
      <p:cxnSp>
        <p:nvCxnSpPr>
          <p:cNvPr id="36" name="直線矢印コネクタ 35">
            <a:extLst>
              <a:ext uri="{FF2B5EF4-FFF2-40B4-BE49-F238E27FC236}">
                <a16:creationId xmlns:a16="http://schemas.microsoft.com/office/drawing/2014/main" id="{EAEA35D5-F7E3-769E-1996-7817FFAFF7D3}"/>
              </a:ext>
            </a:extLst>
          </p:cNvPr>
          <p:cNvCxnSpPr>
            <a:cxnSpLocks/>
          </p:cNvCxnSpPr>
          <p:nvPr/>
        </p:nvCxnSpPr>
        <p:spPr>
          <a:xfrm flipV="1">
            <a:off x="537468" y="3112801"/>
            <a:ext cx="8038435" cy="355"/>
          </a:xfrm>
          <a:prstGeom prst="straightConnector1">
            <a:avLst/>
          </a:prstGeom>
          <a:ln w="57150">
            <a:solidFill>
              <a:srgbClr val="FFC000"/>
            </a:solidFill>
          </a:ln>
        </p:spPr>
        <p:style>
          <a:lnRef idx="2">
            <a:schemeClr val="accent1"/>
          </a:lnRef>
          <a:fillRef idx="0">
            <a:schemeClr val="accent1"/>
          </a:fillRef>
          <a:effectRef idx="1">
            <a:schemeClr val="accent1"/>
          </a:effectRef>
          <a:fontRef idx="minor">
            <a:schemeClr val="tx1"/>
          </a:fontRef>
        </p:style>
      </p:cxnSp>
      <p:sp>
        <p:nvSpPr>
          <p:cNvPr id="37" name="テキスト ボックス 36">
            <a:extLst>
              <a:ext uri="{FF2B5EF4-FFF2-40B4-BE49-F238E27FC236}">
                <a16:creationId xmlns:a16="http://schemas.microsoft.com/office/drawing/2014/main" id="{BA114F5C-1685-25D2-0731-333F4843649F}"/>
              </a:ext>
            </a:extLst>
          </p:cNvPr>
          <p:cNvSpPr txBox="1"/>
          <p:nvPr/>
        </p:nvSpPr>
        <p:spPr>
          <a:xfrm>
            <a:off x="482299" y="2711735"/>
            <a:ext cx="4617570"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altLang="en-US" sz="2000" b="1">
                <a:solidFill>
                  <a:srgbClr val="F0B636"/>
                </a:solidFill>
                <a:latin typeface="メイリオ"/>
                <a:ea typeface="メイリオ"/>
              </a:rPr>
              <a:t>PE＋ホワイトナイト(ハイブリット）</a:t>
            </a:r>
            <a:endParaRPr lang="ja-JP" altLang="en-US" sz="2000" b="1">
              <a:solidFill>
                <a:srgbClr val="F0B636"/>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77187A2D-E0EA-FCD9-3EBB-24F7D9F3E306}"/>
              </a:ext>
            </a:extLst>
          </p:cNvPr>
          <p:cNvSpPr txBox="1"/>
          <p:nvPr/>
        </p:nvSpPr>
        <p:spPr>
          <a:xfrm>
            <a:off x="496794" y="3167057"/>
            <a:ext cx="4075205" cy="40011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altLang="en-US" sz="2000" b="1">
                <a:solidFill>
                  <a:schemeClr val="accent6">
                    <a:lumMod val="76000"/>
                  </a:schemeClr>
                </a:solidFill>
                <a:latin typeface="メイリオ" panose="020B0604030504040204" pitchFamily="50" charset="-128"/>
                <a:ea typeface="メイリオ" panose="020B0604030504040204" pitchFamily="50" charset="-128"/>
              </a:rPr>
              <a:t>PE単独</a:t>
            </a:r>
          </a:p>
        </p:txBody>
      </p:sp>
      <p:cxnSp>
        <p:nvCxnSpPr>
          <p:cNvPr id="39" name="直線矢印コネクタ 38">
            <a:extLst>
              <a:ext uri="{FF2B5EF4-FFF2-40B4-BE49-F238E27FC236}">
                <a16:creationId xmlns:a16="http://schemas.microsoft.com/office/drawing/2014/main" id="{6F9F2B40-4B0E-19F8-CD92-36967C35DB94}"/>
              </a:ext>
            </a:extLst>
          </p:cNvPr>
          <p:cNvCxnSpPr>
            <a:cxnSpLocks/>
          </p:cNvCxnSpPr>
          <p:nvPr/>
        </p:nvCxnSpPr>
        <p:spPr>
          <a:xfrm>
            <a:off x="537468" y="3558854"/>
            <a:ext cx="4947303" cy="793"/>
          </a:xfrm>
          <a:prstGeom prst="straightConnector1">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3A42BAF1-B989-3323-57AA-628F624A3D6B}"/>
              </a:ext>
            </a:extLst>
          </p:cNvPr>
          <p:cNvCxnSpPr>
            <a:cxnSpLocks/>
          </p:cNvCxnSpPr>
          <p:nvPr/>
        </p:nvCxnSpPr>
        <p:spPr>
          <a:xfrm>
            <a:off x="5474571" y="3558854"/>
            <a:ext cx="3107001" cy="2174651"/>
          </a:xfrm>
          <a:prstGeom prst="straightConnector1">
            <a:avLst/>
          </a:prstGeom>
          <a:ln w="57150">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直線矢印コネクタ 41">
            <a:extLst>
              <a:ext uri="{FF2B5EF4-FFF2-40B4-BE49-F238E27FC236}">
                <a16:creationId xmlns:a16="http://schemas.microsoft.com/office/drawing/2014/main" id="{0908FB72-D5A8-DECB-F811-6F1119226B89}"/>
              </a:ext>
            </a:extLst>
          </p:cNvPr>
          <p:cNvCxnSpPr/>
          <p:nvPr/>
        </p:nvCxnSpPr>
        <p:spPr>
          <a:xfrm>
            <a:off x="7144085" y="3533033"/>
            <a:ext cx="39463" cy="2260840"/>
          </a:xfrm>
          <a:prstGeom prst="straightConnector1">
            <a:avLst/>
          </a:prstGeom>
          <a:ln w="57150">
            <a:solidFill>
              <a:srgbClr val="00206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円/楕円 17">
            <a:extLst>
              <a:ext uri="{FF2B5EF4-FFF2-40B4-BE49-F238E27FC236}">
                <a16:creationId xmlns:a16="http://schemas.microsoft.com/office/drawing/2014/main" id="{1B3A577F-72A0-16E9-57D8-C12797CDC678}"/>
              </a:ext>
            </a:extLst>
          </p:cNvPr>
          <p:cNvSpPr/>
          <p:nvPr/>
        </p:nvSpPr>
        <p:spPr>
          <a:xfrm>
            <a:off x="7199956" y="3768926"/>
            <a:ext cx="117308" cy="117308"/>
          </a:xfrm>
          <a:prstGeom prst="ellipse">
            <a:avLst/>
          </a:prstGeom>
          <a:solidFill>
            <a:schemeClr val="bg1"/>
          </a:solidFill>
          <a:ln w="254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sz="1350"/>
          </a:p>
        </p:txBody>
      </p:sp>
      <p:sp>
        <p:nvSpPr>
          <p:cNvPr id="3" name="Text 1">
            <a:extLst>
              <a:ext uri="{FF2B5EF4-FFF2-40B4-BE49-F238E27FC236}">
                <a16:creationId xmlns:a16="http://schemas.microsoft.com/office/drawing/2014/main" id="{CAD85291-9931-D536-8F8A-5C3D8B5BE1BE}"/>
              </a:ext>
            </a:extLst>
          </p:cNvPr>
          <p:cNvSpPr txBox="1"/>
          <p:nvPr/>
        </p:nvSpPr>
        <p:spPr>
          <a:xfrm>
            <a:off x="508476" y="4393629"/>
            <a:ext cx="4937579" cy="1134995"/>
          </a:xfrm>
          <a:prstGeom prst="rect">
            <a:avLst/>
          </a:prstGeom>
          <a:noFill/>
          <a:ln w="28575">
            <a:solidFill>
              <a:srgbClr val="F0B636"/>
            </a:solid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rgbClr val="1B3A6B"/>
                </a:solidFill>
                <a:latin typeface="メイリオ" panose="020B0604030504040204" pitchFamily="50" charset="-128"/>
                <a:ea typeface="メイリオ" panose="020B0604030504040204" pitchFamily="50" charset="-128"/>
              </a:rPr>
              <a:t>IPO</a:t>
            </a:r>
            <a:r>
              <a:rPr lang="ja-JP" altLang="en-US" sz="2400" b="1">
                <a:solidFill>
                  <a:srgbClr val="1B3A6B"/>
                </a:solidFill>
                <a:latin typeface="メイリオ" panose="020B0604030504040204" pitchFamily="50" charset="-128"/>
                <a:ea typeface="メイリオ" panose="020B0604030504040204" pitchFamily="50" charset="-128"/>
              </a:rPr>
              <a:t>後の関与度が</a:t>
            </a:r>
            <a:endParaRPr lang="ja-JP" sz="2400">
              <a:solidFill>
                <a:srgbClr val="000000"/>
              </a:solidFill>
              <a:latin typeface="メイリオ" panose="020B0604030504040204" pitchFamily="50" charset="-128"/>
              <a:ea typeface="メイリオ" panose="020B0604030504040204" pitchFamily="50" charset="-128"/>
            </a:endParaRPr>
          </a:p>
          <a:p>
            <a:pPr algn="ctr"/>
            <a:r>
              <a:rPr lang="ja-JP" altLang="en-US" sz="2400" b="1">
                <a:solidFill>
                  <a:srgbClr val="1B3A6B"/>
                </a:solidFill>
                <a:latin typeface="メイリオ" panose="020B0604030504040204" pitchFamily="50" charset="-128"/>
                <a:ea typeface="メイリオ" panose="020B0604030504040204" pitchFamily="50" charset="-128"/>
              </a:rPr>
              <a:t>決定的な差別化ポイント</a:t>
            </a:r>
            <a:endParaRPr lang="ja-JP" sz="2400">
              <a:latin typeface="メイリオ" panose="020B0604030504040204" pitchFamily="50" charset="-128"/>
              <a:ea typeface="メイリオ" panose="020B0604030504040204" pitchFamily="50" charset="-128"/>
            </a:endParaRPr>
          </a:p>
        </p:txBody>
      </p:sp>
      <p:sp>
        <p:nvSpPr>
          <p:cNvPr id="43" name="正方形/長方形 42">
            <a:extLst>
              <a:ext uri="{FF2B5EF4-FFF2-40B4-BE49-F238E27FC236}">
                <a16:creationId xmlns:a16="http://schemas.microsoft.com/office/drawing/2014/main" id="{BB7D7B83-40E7-6813-E475-ED51060B6A21}"/>
              </a:ext>
            </a:extLst>
          </p:cNvPr>
          <p:cNvSpPr/>
          <p:nvPr/>
        </p:nvSpPr>
        <p:spPr>
          <a:xfrm>
            <a:off x="6296063" y="4561927"/>
            <a:ext cx="1932528" cy="400675"/>
          </a:xfrm>
          <a:prstGeom prst="rect">
            <a:avLst/>
          </a:prstGeom>
          <a:gradFill flip="none" rotWithShape="1">
            <a:gsLst>
              <a:gs pos="100000">
                <a:srgbClr val="E74C3C">
                  <a:alpha val="0"/>
                </a:srgbClr>
              </a:gs>
              <a:gs pos="0">
                <a:srgbClr val="E74C3C">
                  <a:alpha val="30000"/>
                </a:srgbClr>
              </a:gs>
            </a:gsLst>
            <a:lin ang="0" scaled="1"/>
            <a:tileRect/>
          </a:gra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b="1">
                <a:solidFill>
                  <a:srgbClr val="C00000"/>
                </a:solidFill>
                <a:latin typeface="メイリオ" panose="020B0604030504040204" pitchFamily="50" charset="-128"/>
                <a:ea typeface="メイリオ" panose="020B0604030504040204" pitchFamily="50" charset="-128"/>
              </a:rPr>
              <a:t>関連度の差</a:t>
            </a:r>
          </a:p>
        </p:txBody>
      </p:sp>
      <p:sp>
        <p:nvSpPr>
          <p:cNvPr id="5" name="タイトル 1">
            <a:extLst>
              <a:ext uri="{FF2B5EF4-FFF2-40B4-BE49-F238E27FC236}">
                <a16:creationId xmlns:a16="http://schemas.microsoft.com/office/drawing/2014/main" id="{7966A7AB-0DE9-851F-F7CA-0A4C0F81F374}"/>
              </a:ext>
            </a:extLst>
          </p:cNvPr>
          <p:cNvSpPr txBox="1">
            <a:spLocks/>
          </p:cNvSpPr>
          <p:nvPr/>
        </p:nvSpPr>
        <p:spPr>
          <a:xfrm>
            <a:off x="555499" y="414636"/>
            <a:ext cx="7257386" cy="364717"/>
          </a:xfrm>
          <a:prstGeom prst="rect">
            <a:avLst/>
          </a:prstGeom>
        </p:spPr>
        <p:txBody>
          <a:bodyPr vert="horz" lIns="91440" tIns="45720" rIns="91440" bIns="45720" rtlCol="0" anchor="ctr">
            <a:noAutofit/>
          </a:bodyPr>
          <a:lstStyle>
            <a:lvl1pPr defTabSz="914400">
              <a:lnSpc>
                <a:spcPct val="90000"/>
              </a:lnSpc>
              <a:spcBef>
                <a:spcPct val="0"/>
              </a:spcBef>
              <a:buNone/>
              <a:defRPr kumimoji="1" sz="2400" b="1">
                <a:solidFill>
                  <a:srgbClr val="1B3A6B"/>
                </a:solidFill>
                <a:latin typeface="メイリオ"/>
                <a:ea typeface="メイリオ"/>
                <a:cs typeface="+mj-cs"/>
              </a:defRPr>
            </a:lvl1pPr>
          </a:lstStyle>
          <a:p>
            <a:r>
              <a:rPr lang="ja-JP" altLang="en-US"/>
              <a:t>なぜ</a:t>
            </a:r>
            <a:r>
              <a:rPr lang="en-US" altLang="ja-JP"/>
              <a:t>PE</a:t>
            </a:r>
            <a:r>
              <a:rPr lang="ja-JP" altLang="en-US"/>
              <a:t>ファンド単独ではだめなのか</a:t>
            </a:r>
            <a:endParaRPr lang="en-US" altLang="ja-JP"/>
          </a:p>
        </p:txBody>
      </p:sp>
    </p:spTree>
    <p:extLst>
      <p:ext uri="{BB962C8B-B14F-4D97-AF65-F5344CB8AC3E}">
        <p14:creationId xmlns:p14="http://schemas.microsoft.com/office/powerpoint/2010/main" val="2363958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C4A8A397-A278-12DC-994C-7AD6D5266E11}"/>
              </a:ext>
            </a:extLst>
          </p:cNvPr>
          <p:cNvGraphicFramePr>
            <a:graphicFrameLocks/>
          </p:cNvGraphicFramePr>
          <p:nvPr>
            <p:custDataLst>
              <p:tags r:id="rId1"/>
            </p:custDataLst>
            <p:extLst>
              <p:ext uri="{D42A27DB-BD31-4B8C-83A1-F6EECF244321}">
                <p14:modId xmlns:p14="http://schemas.microsoft.com/office/powerpoint/2010/main" val="30824244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6" name="think-cell data - do not delete" hidden="1">
                        <a:extLst>
                          <a:ext uri="{FF2B5EF4-FFF2-40B4-BE49-F238E27FC236}">
                            <a16:creationId xmlns:a16="http://schemas.microsoft.com/office/drawing/2014/main" id="{C4A8A397-A278-12DC-994C-7AD6D5266E1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DF6890B1-105D-E6C9-76B8-9B2ED59DFABA}"/>
              </a:ext>
            </a:extLst>
          </p:cNvPr>
          <p:cNvSpPr>
            <a:spLocks noGrp="1"/>
          </p:cNvSpPr>
          <p:nvPr>
            <p:ph type="title"/>
          </p:nvPr>
        </p:nvSpPr>
        <p:spPr>
          <a:xfrm>
            <a:off x="542386" y="310482"/>
            <a:ext cx="5096568" cy="516322"/>
          </a:xfrm>
        </p:spPr>
        <p:txBody>
          <a:bodyPr vert="horz" lIns="91440" tIns="45720" rIns="91440" bIns="45720" rtlCol="0" anchor="ctr">
            <a:noAutofit/>
          </a:bodyPr>
          <a:lstStyle/>
          <a:p>
            <a:r>
              <a:rPr lang="zh-TW" altLang="en-US" b="1">
                <a:solidFill>
                  <a:srgbClr val="1B3A6B"/>
                </a:solidFill>
                <a:latin typeface="Meiryo"/>
                <a:ea typeface="メイリオ"/>
              </a:rPr>
              <a:t>比較</a:t>
            </a:r>
            <a:r>
              <a:rPr lang="en-US" altLang="zh-TW" b="1">
                <a:solidFill>
                  <a:srgbClr val="1B3A6B"/>
                </a:solidFill>
                <a:latin typeface="Meiryo"/>
                <a:ea typeface="メイリオ"/>
              </a:rPr>
              <a:t>: PE 4</a:t>
            </a:r>
            <a:r>
              <a:rPr lang="zh-TW" altLang="en-US" b="1">
                <a:solidFill>
                  <a:srgbClr val="1B3A6B"/>
                </a:solidFill>
                <a:latin typeface="Meiryo"/>
                <a:ea typeface="メイリオ"/>
              </a:rPr>
              <a:t>社</a:t>
            </a:r>
            <a:r>
              <a:rPr lang="en-US" altLang="zh-TW" b="1">
                <a:solidFill>
                  <a:srgbClr val="1B3A6B"/>
                </a:solidFill>
                <a:latin typeface="Meiryo"/>
                <a:ea typeface="メイリオ"/>
              </a:rPr>
              <a:t>×</a:t>
            </a:r>
            <a:r>
              <a:rPr lang="ja-JP" altLang="en-US" b="1">
                <a:solidFill>
                  <a:srgbClr val="1B3A6B"/>
                </a:solidFill>
                <a:latin typeface="Meiryo"/>
                <a:ea typeface="メイリオ"/>
              </a:rPr>
              <a:t>ホワイトナイト</a:t>
            </a:r>
            <a:r>
              <a:rPr lang="zh-TW" altLang="en-US" b="1">
                <a:solidFill>
                  <a:srgbClr val="1B3A6B"/>
                </a:solidFill>
                <a:latin typeface="Meiryo"/>
                <a:ea typeface="メイリオ"/>
              </a:rPr>
              <a:t> </a:t>
            </a:r>
            <a:r>
              <a:rPr lang="en-US" altLang="zh-TW" b="1">
                <a:solidFill>
                  <a:srgbClr val="1B3A6B"/>
                </a:solidFill>
                <a:latin typeface="Meiryo"/>
                <a:ea typeface="メイリオ"/>
              </a:rPr>
              <a:t>4</a:t>
            </a:r>
            <a:r>
              <a:rPr lang="zh-TW" altLang="en-US" b="1">
                <a:solidFill>
                  <a:srgbClr val="1B3A6B"/>
                </a:solidFill>
                <a:latin typeface="Meiryo"/>
                <a:ea typeface="メイリオ"/>
              </a:rPr>
              <a:t>社</a:t>
            </a:r>
            <a:endParaRPr lang="en-US" altLang="ja-JP" b="1">
              <a:solidFill>
                <a:srgbClr val="1B3A6B"/>
              </a:solidFill>
              <a:latin typeface="Meiryo"/>
              <a:ea typeface="メイリオ"/>
            </a:endParaRPr>
          </a:p>
        </p:txBody>
      </p:sp>
      <p:sp>
        <p:nvSpPr>
          <p:cNvPr id="8" name="テキスト ボックス 7">
            <a:extLst>
              <a:ext uri="{FF2B5EF4-FFF2-40B4-BE49-F238E27FC236}">
                <a16:creationId xmlns:a16="http://schemas.microsoft.com/office/drawing/2014/main" id="{C4439E0C-AD52-DFB1-6D70-4318CCBA7823}"/>
              </a:ext>
            </a:extLst>
          </p:cNvPr>
          <p:cNvSpPr txBox="1"/>
          <p:nvPr/>
        </p:nvSpPr>
        <p:spPr>
          <a:xfrm>
            <a:off x="367401" y="963209"/>
            <a:ext cx="8317047" cy="307777"/>
          </a:xfrm>
          <a:prstGeom prst="rect">
            <a:avLst/>
          </a:prstGeom>
          <a:noFill/>
          <a:ln/>
        </p:spPr>
        <p:txBody>
          <a:bodyPr wrap="square" lIns="0" tIns="0" rIns="0" bIns="0" rtlCol="0" anchor="ctr"/>
          <a:lstStyle>
            <a:defPPr>
              <a:defRPr lang="en-US"/>
            </a:defPPr>
            <a:lvl1pPr>
              <a:defRPr b="1">
                <a:solidFill>
                  <a:srgbClr val="002060"/>
                </a:solidFill>
                <a:latin typeface="メイリオ" panose="020B0604030504040204" pitchFamily="50" charset="-128"/>
                <a:ea typeface="メイリオ" panose="020B0604030504040204" pitchFamily="50" charset="-128"/>
              </a:defRPr>
            </a:lvl1pPr>
          </a:lstStyle>
          <a:p>
            <a:r>
              <a:rPr lang="en-US" altLang="ja-JP"/>
              <a:t>KKR × SG</a:t>
            </a:r>
            <a:r>
              <a:rPr lang="ja-JP" altLang="en-US"/>
              <a:t>ホールディングスだけが全評価軸で最高評価を獲得</a:t>
            </a:r>
            <a:endParaRPr lang="en-US" altLang="ja-JP"/>
          </a:p>
        </p:txBody>
      </p:sp>
      <p:sp>
        <p:nvSpPr>
          <p:cNvPr id="9" name="Text 13">
            <a:extLst>
              <a:ext uri="{FF2B5EF4-FFF2-40B4-BE49-F238E27FC236}">
                <a16:creationId xmlns:a16="http://schemas.microsoft.com/office/drawing/2014/main" id="{02F7644C-27E2-475A-CEC6-109369054FCD}"/>
              </a:ext>
            </a:extLst>
          </p:cNvPr>
          <p:cNvSpPr txBox="1"/>
          <p:nvPr/>
        </p:nvSpPr>
        <p:spPr>
          <a:xfrm>
            <a:off x="426434" y="1683566"/>
            <a:ext cx="2082060" cy="259032"/>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b="1">
                <a:solidFill>
                  <a:srgbClr val="1B3A6B"/>
                </a:solidFill>
                <a:latin typeface="メイリオ"/>
                <a:ea typeface="メイリオ"/>
                <a:cs typeface="Noto Sans JP" pitchFamily="34" charset="-120"/>
              </a:rPr>
              <a:t>PEファンド比較</a:t>
            </a:r>
            <a:endParaRPr lang="en-US">
              <a:latin typeface="メイリオ"/>
              <a:ea typeface="メイリオ"/>
            </a:endParaRPr>
          </a:p>
        </p:txBody>
      </p:sp>
      <p:sp>
        <p:nvSpPr>
          <p:cNvPr id="67" name="Text 71">
            <a:extLst>
              <a:ext uri="{FF2B5EF4-FFF2-40B4-BE49-F238E27FC236}">
                <a16:creationId xmlns:a16="http://schemas.microsoft.com/office/drawing/2014/main" id="{3FE483E6-BF36-0554-105E-E46CAC1EA82E}"/>
              </a:ext>
            </a:extLst>
          </p:cNvPr>
          <p:cNvSpPr txBox="1"/>
          <p:nvPr/>
        </p:nvSpPr>
        <p:spPr>
          <a:xfrm>
            <a:off x="426830" y="4212019"/>
            <a:ext cx="2353947" cy="336816"/>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ja-JP" altLang="en-US" b="1">
                <a:solidFill>
                  <a:srgbClr val="1B3A6B"/>
                </a:solidFill>
                <a:latin typeface="メイリオ"/>
                <a:ea typeface="メイリオ"/>
                <a:cs typeface="Noto Sans JP" pitchFamily="34" charset="-120"/>
              </a:rPr>
              <a:t>ホワイトナイト</a:t>
            </a:r>
            <a:r>
              <a:rPr lang="en-US" b="1" err="1">
                <a:solidFill>
                  <a:srgbClr val="1B3A6B"/>
                </a:solidFill>
                <a:latin typeface="メイリオ"/>
                <a:ea typeface="メイリオ"/>
                <a:cs typeface="Noto Sans JP" pitchFamily="34" charset="-120"/>
              </a:rPr>
              <a:t>比較</a:t>
            </a:r>
            <a:endParaRPr lang="en-US">
              <a:latin typeface="メイリオ"/>
              <a:ea typeface="メイリオ"/>
            </a:endParaRPr>
          </a:p>
        </p:txBody>
      </p:sp>
      <p:sp>
        <p:nvSpPr>
          <p:cNvPr id="84" name="Text 88">
            <a:extLst>
              <a:ext uri="{FF2B5EF4-FFF2-40B4-BE49-F238E27FC236}">
                <a16:creationId xmlns:a16="http://schemas.microsoft.com/office/drawing/2014/main" id="{A5D7AB98-DA26-8D23-3121-121048568645}"/>
              </a:ext>
            </a:extLst>
          </p:cNvPr>
          <p:cNvSpPr txBox="1"/>
          <p:nvPr/>
        </p:nvSpPr>
        <p:spPr>
          <a:xfrm>
            <a:off x="15162232" y="2596897"/>
            <a:ext cx="173559" cy="17013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675" b="1">
                <a:solidFill>
                  <a:srgbClr val="FFD700"/>
                </a:solidFill>
                <a:latin typeface="メイリオ"/>
                <a:ea typeface="メイリオ"/>
                <a:cs typeface="Noto Sans JP" pitchFamily="34" charset="-120"/>
              </a:rPr>
              <a:t>◎</a:t>
            </a:r>
            <a:endParaRPr lang="en-US" sz="675">
              <a:latin typeface="メイリオ"/>
              <a:ea typeface="メイリオ"/>
            </a:endParaRPr>
          </a:p>
        </p:txBody>
      </p:sp>
      <p:sp>
        <p:nvSpPr>
          <p:cNvPr id="93" name="Text 97">
            <a:extLst>
              <a:ext uri="{FF2B5EF4-FFF2-40B4-BE49-F238E27FC236}">
                <a16:creationId xmlns:a16="http://schemas.microsoft.com/office/drawing/2014/main" id="{2D04A8DA-4AA0-CB87-74FC-A509BD1A3649}"/>
              </a:ext>
            </a:extLst>
          </p:cNvPr>
          <p:cNvSpPr txBox="1"/>
          <p:nvPr/>
        </p:nvSpPr>
        <p:spPr>
          <a:xfrm>
            <a:off x="15162232" y="2855929"/>
            <a:ext cx="173559" cy="17013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675">
                <a:solidFill>
                  <a:srgbClr val="5DAE53"/>
                </a:solidFill>
                <a:latin typeface="メイリオ"/>
                <a:ea typeface="メイリオ"/>
                <a:cs typeface="Noto Sans JP" pitchFamily="34" charset="-120"/>
              </a:rPr>
              <a:t>○</a:t>
            </a:r>
            <a:endParaRPr lang="en-US" sz="675">
              <a:latin typeface="メイリオ"/>
              <a:ea typeface="メイリオ"/>
            </a:endParaRPr>
          </a:p>
        </p:txBody>
      </p:sp>
      <p:sp>
        <p:nvSpPr>
          <p:cNvPr id="102" name="Text 106">
            <a:extLst>
              <a:ext uri="{FF2B5EF4-FFF2-40B4-BE49-F238E27FC236}">
                <a16:creationId xmlns:a16="http://schemas.microsoft.com/office/drawing/2014/main" id="{3E14A79C-611C-2E19-D23F-73211FA29AAF}"/>
              </a:ext>
            </a:extLst>
          </p:cNvPr>
          <p:cNvSpPr txBox="1"/>
          <p:nvPr/>
        </p:nvSpPr>
        <p:spPr>
          <a:xfrm>
            <a:off x="15162232" y="3114960"/>
            <a:ext cx="173559" cy="17013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675">
                <a:solidFill>
                  <a:srgbClr val="3D85C6"/>
                </a:solidFill>
                <a:latin typeface="メイリオ"/>
                <a:ea typeface="メイリオ"/>
                <a:cs typeface="Noto Sans JP" pitchFamily="34" charset="-120"/>
              </a:rPr>
              <a:t>△</a:t>
            </a:r>
            <a:endParaRPr lang="en-US" sz="675">
              <a:latin typeface="メイリオ"/>
              <a:ea typeface="メイリオ"/>
            </a:endParaRPr>
          </a:p>
        </p:txBody>
      </p:sp>
      <p:sp>
        <p:nvSpPr>
          <p:cNvPr id="111" name="Text 115">
            <a:extLst>
              <a:ext uri="{FF2B5EF4-FFF2-40B4-BE49-F238E27FC236}">
                <a16:creationId xmlns:a16="http://schemas.microsoft.com/office/drawing/2014/main" id="{BDDA437C-20A5-ADDF-D3BA-AEF643D090E5}"/>
              </a:ext>
            </a:extLst>
          </p:cNvPr>
          <p:cNvSpPr txBox="1"/>
          <p:nvPr/>
        </p:nvSpPr>
        <p:spPr>
          <a:xfrm>
            <a:off x="15162232" y="3453326"/>
            <a:ext cx="173559" cy="17013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675">
                <a:solidFill>
                  <a:srgbClr val="888888"/>
                </a:solidFill>
                <a:latin typeface="メイリオ"/>
                <a:ea typeface="メイリオ"/>
                <a:cs typeface="Noto Sans JP" pitchFamily="34" charset="-120"/>
              </a:rPr>
              <a:t>×</a:t>
            </a:r>
            <a:endParaRPr lang="en-US" sz="675">
              <a:latin typeface="メイリオ"/>
              <a:ea typeface="メイリオ"/>
            </a:endParaRPr>
          </a:p>
        </p:txBody>
      </p:sp>
      <p:graphicFrame>
        <p:nvGraphicFramePr>
          <p:cNvPr id="4" name="表 3">
            <a:extLst>
              <a:ext uri="{FF2B5EF4-FFF2-40B4-BE49-F238E27FC236}">
                <a16:creationId xmlns:a16="http://schemas.microsoft.com/office/drawing/2014/main" id="{F31B9627-D114-4A50-2DF8-DCBC0D7541EC}"/>
              </a:ext>
            </a:extLst>
          </p:cNvPr>
          <p:cNvGraphicFramePr>
            <a:graphicFrameLocks noGrp="1"/>
          </p:cNvGraphicFramePr>
          <p:nvPr>
            <p:extLst>
              <p:ext uri="{D42A27DB-BD31-4B8C-83A1-F6EECF244321}">
                <p14:modId xmlns:p14="http://schemas.microsoft.com/office/powerpoint/2010/main" val="717496260"/>
              </p:ext>
            </p:extLst>
          </p:nvPr>
        </p:nvGraphicFramePr>
        <p:xfrm>
          <a:off x="418228" y="1996689"/>
          <a:ext cx="8279665" cy="1927970"/>
        </p:xfrm>
        <a:graphic>
          <a:graphicData uri="http://schemas.openxmlformats.org/drawingml/2006/table">
            <a:tbl>
              <a:tblPr bandRow="1">
                <a:tableStyleId>{5C22544A-7EE6-4342-B048-85BDC9FD1C3A}</a:tableStyleId>
              </a:tblPr>
              <a:tblGrid>
                <a:gridCol w="1655933">
                  <a:extLst>
                    <a:ext uri="{9D8B030D-6E8A-4147-A177-3AD203B41FA5}">
                      <a16:colId xmlns:a16="http://schemas.microsoft.com/office/drawing/2014/main" val="888355688"/>
                    </a:ext>
                  </a:extLst>
                </a:gridCol>
                <a:gridCol w="1655933">
                  <a:extLst>
                    <a:ext uri="{9D8B030D-6E8A-4147-A177-3AD203B41FA5}">
                      <a16:colId xmlns:a16="http://schemas.microsoft.com/office/drawing/2014/main" val="832233000"/>
                    </a:ext>
                  </a:extLst>
                </a:gridCol>
                <a:gridCol w="1655933">
                  <a:extLst>
                    <a:ext uri="{9D8B030D-6E8A-4147-A177-3AD203B41FA5}">
                      <a16:colId xmlns:a16="http://schemas.microsoft.com/office/drawing/2014/main" val="1811205469"/>
                    </a:ext>
                  </a:extLst>
                </a:gridCol>
                <a:gridCol w="1655933">
                  <a:extLst>
                    <a:ext uri="{9D8B030D-6E8A-4147-A177-3AD203B41FA5}">
                      <a16:colId xmlns:a16="http://schemas.microsoft.com/office/drawing/2014/main" val="2431476478"/>
                    </a:ext>
                  </a:extLst>
                </a:gridCol>
                <a:gridCol w="1655933">
                  <a:extLst>
                    <a:ext uri="{9D8B030D-6E8A-4147-A177-3AD203B41FA5}">
                      <a16:colId xmlns:a16="http://schemas.microsoft.com/office/drawing/2014/main" val="3694859065"/>
                    </a:ext>
                  </a:extLst>
                </a:gridCol>
              </a:tblGrid>
              <a:tr h="359278">
                <a:tc>
                  <a:txBody>
                    <a:bodyPr/>
                    <a:lstStyle/>
                    <a:p>
                      <a:pPr algn="ctr" fontAlgn="t">
                        <a:buNone/>
                      </a:pPr>
                      <a:r>
                        <a:rPr lang="ja-JP" altLang="en-US" sz="1200" b="1">
                          <a:solidFill>
                            <a:schemeClr val="bg1"/>
                          </a:solidFill>
                          <a:effectLst/>
                          <a:latin typeface="Meiryo"/>
                          <a:ea typeface="Meiryo"/>
                        </a:rPr>
                        <a:t>評価軸</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F5E"/>
                    </a:solidFill>
                  </a:tcPr>
                </a:tc>
                <a:tc>
                  <a:txBody>
                    <a:bodyPr/>
                    <a:lstStyle/>
                    <a:p>
                      <a:pPr algn="ctr" fontAlgn="base">
                        <a:lnSpc>
                          <a:spcPts val="1425"/>
                        </a:lnSpc>
                        <a:buNone/>
                      </a:pPr>
                      <a:r>
                        <a:rPr lang="en-US" sz="1200" b="1">
                          <a:solidFill>
                            <a:srgbClr val="F4D060"/>
                          </a:solidFill>
                          <a:effectLst/>
                          <a:latin typeface="Meiryo"/>
                        </a:rPr>
                        <a:t>KKR</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001F5E"/>
                    </a:solidFill>
                  </a:tcPr>
                </a:tc>
                <a:tc>
                  <a:txBody>
                    <a:bodyPr/>
                    <a:lstStyle/>
                    <a:p>
                      <a:pPr algn="ctr" fontAlgn="base">
                        <a:lnSpc>
                          <a:spcPts val="1425"/>
                        </a:lnSpc>
                        <a:buNone/>
                      </a:pPr>
                      <a:r>
                        <a:rPr lang="ja-JP" altLang="en-US" sz="1200" b="1">
                          <a:solidFill>
                            <a:srgbClr val="FFFFFF"/>
                          </a:solidFill>
                          <a:effectLst/>
                          <a:latin typeface="Meiryo"/>
                          <a:ea typeface="Meiryo"/>
                        </a:rPr>
                        <a:t>ベイン・キャピタル</a:t>
                      </a:r>
                      <a:endParaRPr lang="en-US" sz="1200" b="1">
                        <a:solidFill>
                          <a:srgbClr val="FFFFFF"/>
                        </a:solidFill>
                        <a:effectLst/>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001F5E"/>
                    </a:solidFill>
                  </a:tcPr>
                </a:tc>
                <a:tc>
                  <a:txBody>
                    <a:bodyPr/>
                    <a:lstStyle/>
                    <a:p>
                      <a:pPr algn="ctr" fontAlgn="base">
                        <a:lnSpc>
                          <a:spcPts val="1425"/>
                        </a:lnSpc>
                        <a:buNone/>
                      </a:pPr>
                      <a:r>
                        <a:rPr lang="en-US" sz="1200" b="1">
                          <a:solidFill>
                            <a:srgbClr val="FFFFFF"/>
                          </a:solidFill>
                          <a:effectLst/>
                          <a:latin typeface="Meiryo"/>
                        </a:rPr>
                        <a:t>CVC</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001F5E"/>
                    </a:solidFill>
                  </a:tcPr>
                </a:tc>
                <a:tc>
                  <a:txBody>
                    <a:bodyPr/>
                    <a:lstStyle/>
                    <a:p>
                      <a:pPr lvl="0" algn="ctr">
                        <a:lnSpc>
                          <a:spcPts val="1425"/>
                        </a:lnSpc>
                        <a:buNone/>
                      </a:pPr>
                      <a:r>
                        <a:rPr lang="ja-JP" altLang="en-US" sz="1200" b="1">
                          <a:solidFill>
                            <a:srgbClr val="FFFFFF"/>
                          </a:solidFill>
                          <a:effectLst/>
                          <a:latin typeface="Meiryo"/>
                          <a:ea typeface="Meiryo"/>
                        </a:rPr>
                        <a:t>カーライル</a:t>
                      </a:r>
                      <a:endParaRPr lang="en-US" sz="1200" b="1">
                        <a:solidFill>
                          <a:srgbClr val="FFFFFF"/>
                        </a:solidFill>
                        <a:effectLst/>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001F5E"/>
                    </a:solidFill>
                  </a:tcPr>
                </a:tc>
                <a:extLst>
                  <a:ext uri="{0D108BD9-81ED-4DB2-BD59-A6C34878D82A}">
                    <a16:rowId xmlns:a16="http://schemas.microsoft.com/office/drawing/2014/main" val="2772582332"/>
                  </a:ext>
                </a:extLst>
              </a:tr>
              <a:tr h="385566">
                <a:tc>
                  <a:txBody>
                    <a:bodyPr/>
                    <a:lstStyle/>
                    <a:p>
                      <a:pPr algn="ctr" fontAlgn="base">
                        <a:lnSpc>
                          <a:spcPts val="1050"/>
                        </a:lnSpc>
                        <a:buNone/>
                      </a:pPr>
                      <a:r>
                        <a:rPr lang="ja-JP" altLang="en-US" sz="1000" b="1">
                          <a:solidFill>
                            <a:srgbClr val="001F5E"/>
                          </a:solidFill>
                          <a:effectLst/>
                          <a:latin typeface="Meiryo"/>
                          <a:ea typeface="Meiryo"/>
                        </a:rPr>
                        <a:t>物流セクター実績</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ctr" fontAlgn="base">
                        <a:lnSpc>
                          <a:spcPts val="1425"/>
                        </a:lnSpc>
                        <a:buNone/>
                      </a:pPr>
                      <a:r>
                        <a:rPr lang="en-US" sz="2000" b="1">
                          <a:solidFill>
                            <a:srgbClr val="001F5E"/>
                          </a:solidFill>
                          <a:effectLst/>
                          <a:latin typeface="Meiryo"/>
                        </a:rPr>
                        <a:t>◎</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4D060"/>
                    </a:solidFill>
                  </a:tcPr>
                </a:tc>
                <a:tc>
                  <a:txBody>
                    <a:bodyPr/>
                    <a:lstStyle/>
                    <a:p>
                      <a:pPr lvl="0" algn="ctr">
                        <a:lnSpc>
                          <a:spcPts val="1425"/>
                        </a:lnSpc>
                        <a:buNone/>
                      </a:pPr>
                      <a:r>
                        <a:rPr lang="ja-JP" altLang="en-US" sz="2000" b="1" i="0" u="none" strike="noStrike" noProof="0">
                          <a:solidFill>
                            <a:srgbClr val="001F5E"/>
                          </a:solidFill>
                          <a:effectLst/>
                          <a:latin typeface="Meiryo"/>
                          <a:ea typeface="Meiryo"/>
                        </a:rPr>
                        <a:t>○</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425"/>
                        </a:lnSpc>
                        <a:buNone/>
                      </a:pPr>
                      <a:r>
                        <a:rPr lang="en-US" sz="2000" b="1">
                          <a:solidFill>
                            <a:srgbClr val="001F5E"/>
                          </a:solidFill>
                          <a:effectLst/>
                          <a:latin typeface="Meiryo"/>
                        </a:rPr>
                        <a:t>△</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fontAlgn="base">
                        <a:lnSpc>
                          <a:spcPts val="1350"/>
                        </a:lnSpc>
                        <a:buNone/>
                      </a:pPr>
                      <a:r>
                        <a:rPr lang="ja-JP" altLang="en-US" sz="2000" b="1">
                          <a:solidFill>
                            <a:srgbClr val="001F5E"/>
                          </a:solidFill>
                          <a:effectLst/>
                          <a:latin typeface="Meiryo"/>
                          <a:ea typeface="Meiryo"/>
                        </a:rPr>
                        <a:t>○</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08080404"/>
                  </a:ext>
                </a:extLst>
              </a:tr>
              <a:tr h="385566">
                <a:tc>
                  <a:txBody>
                    <a:bodyPr/>
                    <a:lstStyle/>
                    <a:p>
                      <a:pPr algn="ctr" fontAlgn="base">
                        <a:lnSpc>
                          <a:spcPts val="1050"/>
                        </a:lnSpc>
                        <a:buNone/>
                      </a:pPr>
                      <a:r>
                        <a:rPr lang="ja-JP" altLang="en-US" sz="1000" b="1">
                          <a:solidFill>
                            <a:srgbClr val="001F5E"/>
                          </a:solidFill>
                          <a:effectLst/>
                          <a:latin typeface="Meiryo"/>
                          <a:ea typeface="Meiryo"/>
                        </a:rPr>
                        <a:t>グローバルネットワーク</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lvl="0" algn="ctr">
                        <a:lnSpc>
                          <a:spcPts val="1650"/>
                        </a:lnSpc>
                        <a:buNone/>
                      </a:pPr>
                      <a:r>
                        <a:rPr lang="en-US" altLang="ja-JP" sz="2000" b="1" i="0" u="none" strike="noStrike" noProof="0">
                          <a:solidFill>
                            <a:srgbClr val="001F5E"/>
                          </a:solidFill>
                          <a:effectLst/>
                          <a:latin typeface="Meiryo"/>
                          <a:ea typeface="游ゴシック"/>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4D060"/>
                    </a:solidFill>
                  </a:tcPr>
                </a:tc>
                <a:tc>
                  <a:txBody>
                    <a:bodyPr/>
                    <a:lstStyle/>
                    <a:p>
                      <a:pPr lvl="0" algn="ctr">
                        <a:lnSpc>
                          <a:spcPts val="1650"/>
                        </a:lnSpc>
                        <a:buNone/>
                      </a:pPr>
                      <a:r>
                        <a:rPr lang="en-US" altLang="ja-JP" sz="2000" b="1" i="0" u="none" strike="noStrike" noProof="0">
                          <a:solidFill>
                            <a:srgbClr val="001F5E"/>
                          </a:solidFill>
                          <a:effectLst/>
                          <a:latin typeface="Meiryo"/>
                          <a:ea typeface="游ゴシック"/>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650"/>
                        </a:lnSpc>
                        <a:buNone/>
                      </a:pPr>
                      <a:r>
                        <a:rPr lang="ja-JP" sz="2000" b="1" i="0" u="none" strike="noStrike" noProof="0">
                          <a:solidFill>
                            <a:srgbClr val="001F5E"/>
                          </a:solidFill>
                          <a:effectLst/>
                          <a:latin typeface="Meiryo"/>
                          <a:ea typeface="Meiryo"/>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650"/>
                        </a:lnSpc>
                        <a:buNone/>
                      </a:pPr>
                      <a:r>
                        <a:rPr lang="ja-JP" sz="2000" b="1" i="0" u="none" strike="noStrike" noProof="0">
                          <a:solidFill>
                            <a:srgbClr val="001F5E"/>
                          </a:solidFill>
                          <a:effectLst/>
                          <a:latin typeface="Meiryo"/>
                          <a:ea typeface="Meiryo"/>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90691218"/>
                  </a:ext>
                </a:extLst>
              </a:tr>
              <a:tr h="385566">
                <a:tc>
                  <a:txBody>
                    <a:bodyPr/>
                    <a:lstStyle/>
                    <a:p>
                      <a:pPr algn="ctr" fontAlgn="base">
                        <a:lnSpc>
                          <a:spcPts val="1050"/>
                        </a:lnSpc>
                        <a:buNone/>
                      </a:pPr>
                      <a:r>
                        <a:rPr lang="ja-JP" altLang="en-US" sz="1000" b="1">
                          <a:solidFill>
                            <a:srgbClr val="001F5E"/>
                          </a:solidFill>
                          <a:effectLst/>
                          <a:latin typeface="Meiryo"/>
                          <a:ea typeface="Meiryo"/>
                        </a:rPr>
                        <a:t>オペレーション支援</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lvl="0" algn="ctr">
                        <a:lnSpc>
                          <a:spcPts val="2550"/>
                        </a:lnSpc>
                        <a:buNone/>
                      </a:pPr>
                      <a:r>
                        <a:rPr lang="en-US" altLang="ja-JP" sz="2000" b="1" i="0" u="none" strike="noStrike" noProof="0">
                          <a:solidFill>
                            <a:srgbClr val="001F5E"/>
                          </a:solidFill>
                          <a:effectLst/>
                          <a:latin typeface="Meiryo"/>
                        </a:rPr>
                        <a:t>◎</a:t>
                      </a:r>
                      <a:endParaRPr lang="ja-JP" altLang="en-US"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4D060"/>
                    </a:solidFill>
                  </a:tcPr>
                </a:tc>
                <a:tc>
                  <a:txBody>
                    <a:bodyPr/>
                    <a:lstStyle/>
                    <a:p>
                      <a:pPr lvl="0" algn="ctr">
                        <a:lnSpc>
                          <a:spcPts val="1650"/>
                        </a:lnSpc>
                        <a:buNone/>
                      </a:pPr>
                      <a:r>
                        <a:rPr lang="ja-JP" sz="2000" b="1" i="0" u="none" strike="noStrike" noProof="0">
                          <a:solidFill>
                            <a:srgbClr val="001F5E"/>
                          </a:solidFill>
                          <a:effectLst/>
                          <a:latin typeface="Meiryo"/>
                          <a:ea typeface="Meiryo"/>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650"/>
                        </a:lnSpc>
                        <a:buNone/>
                      </a:pPr>
                      <a:r>
                        <a:rPr lang="en-US" altLang="ja-JP" sz="2000" b="1" i="0" u="none" strike="noStrike" noProof="0">
                          <a:solidFill>
                            <a:srgbClr val="001F5E"/>
                          </a:solidFill>
                          <a:effectLst/>
                          <a:latin typeface="Meiryo"/>
                          <a:ea typeface="游ゴシック"/>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650"/>
                        </a:lnSpc>
                        <a:buNone/>
                      </a:pPr>
                      <a:r>
                        <a:rPr lang="en-US" altLang="ja-JP" sz="2000" b="1" i="0" u="none" strike="noStrike" noProof="0">
                          <a:solidFill>
                            <a:srgbClr val="001F5E"/>
                          </a:solidFill>
                          <a:effectLst/>
                          <a:latin typeface="Meiryo"/>
                          <a:ea typeface="游ゴシック"/>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1711894"/>
                  </a:ext>
                </a:extLst>
              </a:tr>
              <a:tr h="385566">
                <a:tc>
                  <a:txBody>
                    <a:bodyPr/>
                    <a:lstStyle/>
                    <a:p>
                      <a:pPr algn="ctr" fontAlgn="base">
                        <a:lnSpc>
                          <a:spcPts val="1050"/>
                        </a:lnSpc>
                        <a:buNone/>
                      </a:pPr>
                      <a:r>
                        <a:rPr lang="ja-JP" altLang="en-US" sz="1000" b="1">
                          <a:solidFill>
                            <a:srgbClr val="001F5E"/>
                          </a:solidFill>
                          <a:effectLst/>
                          <a:latin typeface="Meiryo"/>
                          <a:ea typeface="Meiryo"/>
                        </a:rPr>
                        <a:t>文化的合成</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lvl="0" algn="ctr">
                        <a:lnSpc>
                          <a:spcPts val="2550"/>
                        </a:lnSpc>
                        <a:buNone/>
                      </a:pPr>
                      <a:r>
                        <a:rPr lang="ja-JP" altLang="en-US" sz="2000" b="1" i="0" u="none" strike="noStrike" noProof="0">
                          <a:solidFill>
                            <a:srgbClr val="001F5E"/>
                          </a:solidFill>
                          <a:effectLst/>
                          <a:latin typeface="Meiryo"/>
                          <a:ea typeface="Meiryo"/>
                        </a:rPr>
                        <a:t>○</a:t>
                      </a:r>
                      <a:endParaRPr lang="ja-JP" altLang="en-US"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4D060"/>
                    </a:solidFill>
                  </a:tcPr>
                </a:tc>
                <a:tc>
                  <a:txBody>
                    <a:bodyPr/>
                    <a:lstStyle/>
                    <a:p>
                      <a:pPr lvl="0" algn="ctr">
                        <a:lnSpc>
                          <a:spcPts val="2550"/>
                        </a:lnSpc>
                        <a:buNone/>
                      </a:pPr>
                      <a:r>
                        <a:rPr lang="en-US" altLang="ja-JP" sz="2000" b="1" i="0" u="none" strike="noStrike" noProof="0">
                          <a:solidFill>
                            <a:srgbClr val="001F5E"/>
                          </a:solidFill>
                          <a:effectLst/>
                          <a:latin typeface="Meiryo"/>
                        </a:rPr>
                        <a:t>△</a:t>
                      </a:r>
                      <a:endParaRPr lang="ja-JP" altLang="en-US"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fontAlgn="base">
                        <a:lnSpc>
                          <a:spcPts val="1650"/>
                        </a:lnSpc>
                        <a:buNone/>
                      </a:pPr>
                      <a:r>
                        <a:rPr lang="ja-JP" altLang="en-US" sz="2000" b="1">
                          <a:solidFill>
                            <a:srgbClr val="001F5E"/>
                          </a:solidFill>
                          <a:effectLst/>
                          <a:latin typeface="Meiryo"/>
                          <a:ea typeface="Meiryo"/>
                        </a:rPr>
                        <a:t>×</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650"/>
                        </a:lnSpc>
                        <a:buNone/>
                      </a:pPr>
                      <a:r>
                        <a:rPr lang="en-US" altLang="ja-JP" sz="2000" b="1" i="0" u="none" strike="noStrike" noProof="0">
                          <a:solidFill>
                            <a:srgbClr val="001F5E"/>
                          </a:solidFill>
                          <a:effectLst/>
                          <a:latin typeface="Meiryo"/>
                          <a:ea typeface="游ゴシック"/>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99974570"/>
                  </a:ext>
                </a:extLst>
              </a:tr>
            </a:tbl>
          </a:graphicData>
        </a:graphic>
      </p:graphicFrame>
      <p:graphicFrame>
        <p:nvGraphicFramePr>
          <p:cNvPr id="5" name="表 4">
            <a:extLst>
              <a:ext uri="{FF2B5EF4-FFF2-40B4-BE49-F238E27FC236}">
                <a16:creationId xmlns:a16="http://schemas.microsoft.com/office/drawing/2014/main" id="{F1DAEE41-2889-3232-24D8-C5EA775FD7A1}"/>
              </a:ext>
            </a:extLst>
          </p:cNvPr>
          <p:cNvGraphicFramePr>
            <a:graphicFrameLocks noGrp="1"/>
          </p:cNvGraphicFramePr>
          <p:nvPr>
            <p:extLst>
              <p:ext uri="{D42A27DB-BD31-4B8C-83A1-F6EECF244321}">
                <p14:modId xmlns:p14="http://schemas.microsoft.com/office/powerpoint/2010/main" val="108005542"/>
              </p:ext>
            </p:extLst>
          </p:nvPr>
        </p:nvGraphicFramePr>
        <p:xfrm>
          <a:off x="418228" y="4548835"/>
          <a:ext cx="8322120" cy="1992872"/>
        </p:xfrm>
        <a:graphic>
          <a:graphicData uri="http://schemas.openxmlformats.org/drawingml/2006/table">
            <a:tbl>
              <a:tblPr bandRow="1">
                <a:tableStyleId>{5C22544A-7EE6-4342-B048-85BDC9FD1C3A}</a:tableStyleId>
              </a:tblPr>
              <a:tblGrid>
                <a:gridCol w="1664424">
                  <a:extLst>
                    <a:ext uri="{9D8B030D-6E8A-4147-A177-3AD203B41FA5}">
                      <a16:colId xmlns:a16="http://schemas.microsoft.com/office/drawing/2014/main" val="888355688"/>
                    </a:ext>
                  </a:extLst>
                </a:gridCol>
                <a:gridCol w="1664424">
                  <a:extLst>
                    <a:ext uri="{9D8B030D-6E8A-4147-A177-3AD203B41FA5}">
                      <a16:colId xmlns:a16="http://schemas.microsoft.com/office/drawing/2014/main" val="832233000"/>
                    </a:ext>
                  </a:extLst>
                </a:gridCol>
                <a:gridCol w="1664424">
                  <a:extLst>
                    <a:ext uri="{9D8B030D-6E8A-4147-A177-3AD203B41FA5}">
                      <a16:colId xmlns:a16="http://schemas.microsoft.com/office/drawing/2014/main" val="1811205469"/>
                    </a:ext>
                  </a:extLst>
                </a:gridCol>
                <a:gridCol w="1664424">
                  <a:extLst>
                    <a:ext uri="{9D8B030D-6E8A-4147-A177-3AD203B41FA5}">
                      <a16:colId xmlns:a16="http://schemas.microsoft.com/office/drawing/2014/main" val="2431476478"/>
                    </a:ext>
                  </a:extLst>
                </a:gridCol>
                <a:gridCol w="1664424">
                  <a:extLst>
                    <a:ext uri="{9D8B030D-6E8A-4147-A177-3AD203B41FA5}">
                      <a16:colId xmlns:a16="http://schemas.microsoft.com/office/drawing/2014/main" val="3694859065"/>
                    </a:ext>
                  </a:extLst>
                </a:gridCol>
              </a:tblGrid>
              <a:tr h="359278">
                <a:tc>
                  <a:txBody>
                    <a:bodyPr/>
                    <a:lstStyle/>
                    <a:p>
                      <a:pPr algn="ctr" fontAlgn="t">
                        <a:buNone/>
                      </a:pPr>
                      <a:r>
                        <a:rPr lang="ja-JP" altLang="en-US" sz="1200" b="1">
                          <a:solidFill>
                            <a:schemeClr val="bg1"/>
                          </a:solidFill>
                          <a:effectLst/>
                          <a:latin typeface="Meiryo"/>
                          <a:ea typeface="Meiryo"/>
                        </a:rPr>
                        <a:t>評価軸</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1F5E"/>
                    </a:solidFill>
                  </a:tcPr>
                </a:tc>
                <a:tc>
                  <a:txBody>
                    <a:bodyPr/>
                    <a:lstStyle/>
                    <a:p>
                      <a:pPr algn="ctr" fontAlgn="base">
                        <a:lnSpc>
                          <a:spcPts val="1425"/>
                        </a:lnSpc>
                        <a:buNone/>
                      </a:pPr>
                      <a:r>
                        <a:rPr lang="en-US" sz="1100" b="1">
                          <a:solidFill>
                            <a:srgbClr val="F4D060"/>
                          </a:solidFill>
                          <a:effectLst/>
                          <a:latin typeface="Meiryo"/>
                        </a:rPr>
                        <a:t>SG</a:t>
                      </a:r>
                      <a:endParaRPr lang="en-US" altLang="ja-JP" sz="1100" b="1">
                        <a:solidFill>
                          <a:srgbClr val="F4D060"/>
                        </a:solidFill>
                        <a:effectLst/>
                        <a:latin typeface="Meiryo"/>
                      </a:endParaRPr>
                    </a:p>
                    <a:p>
                      <a:pPr lvl="0" algn="ctr">
                        <a:lnSpc>
                          <a:spcPts val="1425"/>
                        </a:lnSpc>
                        <a:buNone/>
                      </a:pPr>
                      <a:r>
                        <a:rPr lang="ja-JP" altLang="en-US" sz="1100" b="1">
                          <a:solidFill>
                            <a:srgbClr val="F4D060"/>
                          </a:solidFill>
                          <a:effectLst/>
                          <a:latin typeface="Meiryo"/>
                        </a:rPr>
                        <a:t>ホールディングス</a:t>
                      </a:r>
                      <a:endParaRPr lang="en-US" sz="1100" b="1">
                        <a:solidFill>
                          <a:srgbClr val="F4D060"/>
                        </a:solidFill>
                        <a:effectLst/>
                        <a:latin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001F5E"/>
                    </a:solidFill>
                  </a:tcPr>
                </a:tc>
                <a:tc>
                  <a:txBody>
                    <a:bodyPr/>
                    <a:lstStyle/>
                    <a:p>
                      <a:pPr algn="ctr" fontAlgn="base">
                        <a:lnSpc>
                          <a:spcPts val="1425"/>
                        </a:lnSpc>
                        <a:buNone/>
                      </a:pPr>
                      <a:r>
                        <a:rPr lang="ja-JP" altLang="en-US" sz="1100" b="1">
                          <a:solidFill>
                            <a:srgbClr val="FFFFFF"/>
                          </a:solidFill>
                          <a:effectLst/>
                          <a:latin typeface="Meiryo"/>
                          <a:ea typeface="Meiryo"/>
                        </a:rPr>
                        <a:t>セイノー</a:t>
                      </a:r>
                    </a:p>
                    <a:p>
                      <a:pPr lvl="0" algn="ctr">
                        <a:lnSpc>
                          <a:spcPts val="1425"/>
                        </a:lnSpc>
                        <a:buNone/>
                      </a:pPr>
                      <a:r>
                        <a:rPr lang="ja-JP" altLang="en-US" sz="1100" b="1">
                          <a:solidFill>
                            <a:srgbClr val="FFFFFF"/>
                          </a:solidFill>
                          <a:effectLst/>
                          <a:latin typeface="Meiryo"/>
                          <a:ea typeface="Meiryo"/>
                        </a:rPr>
                        <a:t>ホールディングス</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001F5E"/>
                    </a:solidFill>
                  </a:tcPr>
                </a:tc>
                <a:tc>
                  <a:txBody>
                    <a:bodyPr/>
                    <a:lstStyle/>
                    <a:p>
                      <a:pPr algn="ctr" fontAlgn="base">
                        <a:lnSpc>
                          <a:spcPts val="1425"/>
                        </a:lnSpc>
                        <a:buNone/>
                      </a:pPr>
                      <a:r>
                        <a:rPr lang="ja-JP" altLang="en-US" sz="1100" b="1">
                          <a:solidFill>
                            <a:srgbClr val="FFFFFF"/>
                          </a:solidFill>
                          <a:effectLst/>
                          <a:latin typeface="Meiryo"/>
                        </a:rPr>
                        <a:t>日本通運</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001F5E"/>
                    </a:solidFill>
                  </a:tcPr>
                </a:tc>
                <a:tc>
                  <a:txBody>
                    <a:bodyPr/>
                    <a:lstStyle/>
                    <a:p>
                      <a:pPr lvl="0" algn="ctr">
                        <a:lnSpc>
                          <a:spcPts val="1425"/>
                        </a:lnSpc>
                        <a:buNone/>
                      </a:pPr>
                      <a:r>
                        <a:rPr lang="ja-JP" altLang="en-US" sz="1100" b="1">
                          <a:solidFill>
                            <a:srgbClr val="FFFFFF"/>
                          </a:solidFill>
                          <a:effectLst/>
                          <a:latin typeface="Meiryo"/>
                          <a:ea typeface="Meiryo"/>
                        </a:rPr>
                        <a:t>ヤマト</a:t>
                      </a:r>
                      <a:endParaRPr lang="ja-JP"/>
                    </a:p>
                    <a:p>
                      <a:pPr lvl="0" algn="ctr">
                        <a:lnSpc>
                          <a:spcPts val="1425"/>
                        </a:lnSpc>
                        <a:buNone/>
                      </a:pPr>
                      <a:r>
                        <a:rPr lang="ja-JP" altLang="en-US" sz="1100" b="1">
                          <a:solidFill>
                            <a:srgbClr val="FFFFFF"/>
                          </a:solidFill>
                          <a:effectLst/>
                          <a:latin typeface="Meiryo"/>
                          <a:ea typeface="Meiryo"/>
                        </a:rPr>
                        <a:t>ホールディングス</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001F5E"/>
                    </a:solidFill>
                  </a:tcPr>
                </a:tc>
                <a:extLst>
                  <a:ext uri="{0D108BD9-81ED-4DB2-BD59-A6C34878D82A}">
                    <a16:rowId xmlns:a16="http://schemas.microsoft.com/office/drawing/2014/main" val="2772582332"/>
                  </a:ext>
                </a:extLst>
              </a:tr>
              <a:tr h="385566">
                <a:tc>
                  <a:txBody>
                    <a:bodyPr/>
                    <a:lstStyle/>
                    <a:p>
                      <a:pPr algn="ctr" fontAlgn="base">
                        <a:lnSpc>
                          <a:spcPts val="1050"/>
                        </a:lnSpc>
                        <a:buNone/>
                      </a:pPr>
                      <a:r>
                        <a:rPr lang="ja-JP" altLang="en-US" sz="1000" b="1">
                          <a:solidFill>
                            <a:srgbClr val="001F5E"/>
                          </a:solidFill>
                          <a:effectLst/>
                          <a:latin typeface="Meiryo"/>
                          <a:ea typeface="Meiryo"/>
                        </a:rPr>
                        <a:t>売上規模</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algn="ctr" fontAlgn="base">
                        <a:lnSpc>
                          <a:spcPts val="1425"/>
                        </a:lnSpc>
                        <a:buNone/>
                      </a:pPr>
                      <a:r>
                        <a:rPr lang="en-US" sz="2000" b="1">
                          <a:solidFill>
                            <a:srgbClr val="001F5E"/>
                          </a:solidFill>
                          <a:effectLst/>
                          <a:latin typeface="Meiryo"/>
                        </a:rPr>
                        <a:t>◎</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4D060"/>
                    </a:solidFill>
                  </a:tcPr>
                </a:tc>
                <a:tc>
                  <a:txBody>
                    <a:bodyPr/>
                    <a:lstStyle/>
                    <a:p>
                      <a:pPr lvl="0" algn="ctr">
                        <a:lnSpc>
                          <a:spcPts val="1425"/>
                        </a:lnSpc>
                        <a:buNone/>
                      </a:pPr>
                      <a:r>
                        <a:rPr lang="ja-JP" altLang="en-US" sz="2000" b="1" i="0" u="none" strike="noStrike" noProof="0">
                          <a:solidFill>
                            <a:srgbClr val="001F5E"/>
                          </a:solidFill>
                          <a:effectLst/>
                          <a:latin typeface="Meiryo"/>
                          <a:ea typeface="Meiryo"/>
                        </a:rPr>
                        <a:t>○</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425"/>
                        </a:lnSpc>
                        <a:buNone/>
                      </a:pPr>
                      <a:r>
                        <a:rPr lang="en-US" sz="2000" b="1">
                          <a:solidFill>
                            <a:srgbClr val="001F5E"/>
                          </a:solidFill>
                          <a:effectLst/>
                          <a:latin typeface="Meiryo"/>
                        </a:rPr>
                        <a:t>△</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350"/>
                        </a:lnSpc>
                        <a:buNone/>
                      </a:pPr>
                      <a:r>
                        <a:rPr lang="en-US" altLang="ja-JP" sz="2000" b="1" i="0" u="none" strike="noStrike" noProof="0">
                          <a:solidFill>
                            <a:srgbClr val="001F5E"/>
                          </a:solidFill>
                          <a:effectLst/>
                          <a:latin typeface="Meiryo"/>
                        </a:rPr>
                        <a:t>◎</a:t>
                      </a:r>
                      <a:endParaRPr lang="ja-JP" altLang="en-US" sz="2000" b="1">
                        <a:solidFill>
                          <a:srgbClr val="001F5E"/>
                        </a:solidFill>
                        <a:effectLst/>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08080404"/>
                  </a:ext>
                </a:extLst>
              </a:tr>
              <a:tr h="385566">
                <a:tc>
                  <a:txBody>
                    <a:bodyPr/>
                    <a:lstStyle/>
                    <a:p>
                      <a:pPr algn="ctr" fontAlgn="base">
                        <a:lnSpc>
                          <a:spcPts val="1050"/>
                        </a:lnSpc>
                        <a:buNone/>
                      </a:pPr>
                      <a:r>
                        <a:rPr lang="ja-JP" altLang="en-US" sz="1000" b="1">
                          <a:solidFill>
                            <a:srgbClr val="001F5E"/>
                          </a:solidFill>
                          <a:effectLst/>
                          <a:latin typeface="Meiryo"/>
                          <a:ea typeface="Meiryo"/>
                        </a:rPr>
                        <a:t>シナジー可能性</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lvl="0" algn="ctr">
                        <a:lnSpc>
                          <a:spcPts val="1650"/>
                        </a:lnSpc>
                        <a:buNone/>
                      </a:pPr>
                      <a:r>
                        <a:rPr lang="en-US" altLang="ja-JP" sz="2000" b="1" i="0" u="none" strike="noStrike" noProof="0">
                          <a:solidFill>
                            <a:srgbClr val="001F5E"/>
                          </a:solidFill>
                          <a:effectLst/>
                          <a:latin typeface="Meiryo"/>
                          <a:ea typeface="游ゴシック"/>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4D060"/>
                    </a:solidFill>
                  </a:tcPr>
                </a:tc>
                <a:tc>
                  <a:txBody>
                    <a:bodyPr/>
                    <a:lstStyle/>
                    <a:p>
                      <a:pPr lvl="0" algn="ctr">
                        <a:lnSpc>
                          <a:spcPts val="1650"/>
                        </a:lnSpc>
                        <a:buNone/>
                      </a:pPr>
                      <a:r>
                        <a:rPr lang="en-US" altLang="ja-JP" sz="2000" b="1" i="0" u="none" strike="noStrike" noProof="0">
                          <a:solidFill>
                            <a:srgbClr val="001F5E"/>
                          </a:solidFill>
                          <a:effectLst/>
                          <a:latin typeface="Meiryo"/>
                          <a:ea typeface="游ゴシック"/>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650"/>
                        </a:lnSpc>
                        <a:buNone/>
                      </a:pPr>
                      <a:r>
                        <a:rPr lang="ja-JP" sz="2000" b="1" i="0" u="none" strike="noStrike" noProof="0">
                          <a:solidFill>
                            <a:srgbClr val="001F5E"/>
                          </a:solidFill>
                          <a:effectLst/>
                          <a:latin typeface="Meiryo"/>
                          <a:ea typeface="Meiryo"/>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650"/>
                        </a:lnSpc>
                        <a:buNone/>
                      </a:pPr>
                      <a:r>
                        <a:rPr lang="en-US" sz="2000" b="1" i="0" u="none" strike="noStrike" noProof="0">
                          <a:solidFill>
                            <a:srgbClr val="001F5E"/>
                          </a:solidFill>
                          <a:effectLst/>
                          <a:latin typeface="Meiryo"/>
                        </a:rPr>
                        <a:t>△</a:t>
                      </a:r>
                      <a:endParaRPr lang="ja-JP" sz="2000"/>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90691218"/>
                  </a:ext>
                </a:extLst>
              </a:tr>
              <a:tr h="385566">
                <a:tc>
                  <a:txBody>
                    <a:bodyPr/>
                    <a:lstStyle/>
                    <a:p>
                      <a:pPr algn="ctr" fontAlgn="base">
                        <a:lnSpc>
                          <a:spcPts val="1050"/>
                        </a:lnSpc>
                        <a:buNone/>
                      </a:pPr>
                      <a:r>
                        <a:rPr lang="ja-JP" altLang="en-US" sz="1000" b="1">
                          <a:solidFill>
                            <a:srgbClr val="001F5E"/>
                          </a:solidFill>
                          <a:effectLst/>
                          <a:latin typeface="Meiryo"/>
                          <a:ea typeface="Meiryo"/>
                        </a:rPr>
                        <a:t>文化的親和性</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lvl="0" algn="ctr">
                        <a:lnSpc>
                          <a:spcPts val="2550"/>
                        </a:lnSpc>
                        <a:buNone/>
                      </a:pPr>
                      <a:r>
                        <a:rPr lang="en-US" altLang="ja-JP" sz="2000" b="1" i="0" u="none" strike="noStrike" noProof="0">
                          <a:solidFill>
                            <a:srgbClr val="001F5E"/>
                          </a:solidFill>
                          <a:effectLst/>
                          <a:latin typeface="Meiryo"/>
                        </a:rPr>
                        <a:t>◎</a:t>
                      </a:r>
                      <a:endParaRPr lang="ja-JP" altLang="en-US"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4D060"/>
                    </a:solidFill>
                  </a:tcPr>
                </a:tc>
                <a:tc>
                  <a:txBody>
                    <a:bodyPr/>
                    <a:lstStyle/>
                    <a:p>
                      <a:pPr lvl="0" algn="ctr">
                        <a:lnSpc>
                          <a:spcPts val="1650"/>
                        </a:lnSpc>
                        <a:buNone/>
                      </a:pPr>
                      <a:r>
                        <a:rPr lang="ja-JP" sz="2000" b="1" i="0" u="none" strike="noStrike" noProof="0">
                          <a:solidFill>
                            <a:srgbClr val="001F5E"/>
                          </a:solidFill>
                          <a:effectLst/>
                          <a:latin typeface="Meiryo"/>
                          <a:ea typeface="Meiryo"/>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650"/>
                        </a:lnSpc>
                        <a:buNone/>
                      </a:pPr>
                      <a:r>
                        <a:rPr lang="en-US" altLang="ja-JP" sz="2000" b="1" i="0" u="none" strike="noStrike" noProof="0">
                          <a:solidFill>
                            <a:srgbClr val="001F5E"/>
                          </a:solidFill>
                          <a:effectLst/>
                          <a:latin typeface="Meiryo"/>
                          <a:ea typeface="游ゴシック"/>
                        </a:rPr>
                        <a:t>△</a:t>
                      </a:r>
                      <a:endParaRPr lang="ja-JP"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650"/>
                        </a:lnSpc>
                        <a:buNone/>
                      </a:pPr>
                      <a:r>
                        <a:rPr lang="en-US" altLang="ja-JP" sz="2000" b="1" i="0" u="none" strike="noStrike" noProof="0">
                          <a:solidFill>
                            <a:srgbClr val="001F5E"/>
                          </a:solidFill>
                          <a:effectLst/>
                          <a:latin typeface="Meiryo"/>
                          <a:ea typeface="Meiryo"/>
                        </a:rPr>
                        <a:t>×</a:t>
                      </a:r>
                      <a:endParaRPr lang="ja-JP" sz="2000"/>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1711894"/>
                  </a:ext>
                </a:extLst>
              </a:tr>
              <a:tr h="385566">
                <a:tc>
                  <a:txBody>
                    <a:bodyPr/>
                    <a:lstStyle/>
                    <a:p>
                      <a:pPr algn="ctr" fontAlgn="base">
                        <a:lnSpc>
                          <a:spcPts val="1050"/>
                        </a:lnSpc>
                        <a:buNone/>
                      </a:pPr>
                      <a:r>
                        <a:rPr lang="ja-JP" altLang="en-US" sz="1000" b="1">
                          <a:solidFill>
                            <a:srgbClr val="001F5E"/>
                          </a:solidFill>
                          <a:effectLst/>
                          <a:latin typeface="Meiryo"/>
                          <a:ea typeface="Meiryo"/>
                        </a:rPr>
                        <a:t>ホワイトナイト適正</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2F2F2"/>
                    </a:solidFill>
                  </a:tcPr>
                </a:tc>
                <a:tc>
                  <a:txBody>
                    <a:bodyPr/>
                    <a:lstStyle/>
                    <a:p>
                      <a:pPr lvl="0" algn="ctr">
                        <a:lnSpc>
                          <a:spcPts val="2550"/>
                        </a:lnSpc>
                        <a:buNone/>
                      </a:pPr>
                      <a:r>
                        <a:rPr lang="ja-JP" altLang="en-US" sz="2000" b="1" i="0" u="none" strike="noStrike" noProof="0">
                          <a:solidFill>
                            <a:srgbClr val="001F5E"/>
                          </a:solidFill>
                          <a:effectLst/>
                          <a:latin typeface="Meiryo"/>
                          <a:ea typeface="Meiryo"/>
                        </a:rPr>
                        <a:t>○</a:t>
                      </a:r>
                      <a:endParaRPr lang="ja-JP" altLang="en-US"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solidFill>
                      <a:srgbClr val="F4D060"/>
                    </a:solidFill>
                  </a:tcPr>
                </a:tc>
                <a:tc>
                  <a:txBody>
                    <a:bodyPr/>
                    <a:lstStyle/>
                    <a:p>
                      <a:pPr lvl="0" algn="ctr">
                        <a:lnSpc>
                          <a:spcPts val="2550"/>
                        </a:lnSpc>
                        <a:buNone/>
                      </a:pPr>
                      <a:r>
                        <a:rPr lang="en-US" altLang="ja-JP" sz="2000" b="1" i="0" u="none" strike="noStrike" noProof="0">
                          <a:solidFill>
                            <a:srgbClr val="001F5E"/>
                          </a:solidFill>
                          <a:effectLst/>
                          <a:latin typeface="Meiryo"/>
                        </a:rPr>
                        <a:t>△</a:t>
                      </a:r>
                      <a:endParaRPr lang="ja-JP" altLang="en-US" sz="2000" b="1">
                        <a:solidFill>
                          <a:srgbClr val="001F5E"/>
                        </a:solidFill>
                        <a:latin typeface="Meiryo"/>
                        <a:ea typeface="Meiryo"/>
                      </a:endParaRP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algn="ctr" fontAlgn="base">
                        <a:lnSpc>
                          <a:spcPts val="1650"/>
                        </a:lnSpc>
                        <a:buNone/>
                      </a:pPr>
                      <a:r>
                        <a:rPr lang="ja-JP" altLang="en-US" sz="2000" b="1">
                          <a:solidFill>
                            <a:srgbClr val="001F5E"/>
                          </a:solidFill>
                          <a:effectLst/>
                          <a:latin typeface="Meiryo"/>
                          <a:ea typeface="Meiryo"/>
                        </a:rPr>
                        <a:t>×</a:t>
                      </a:r>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tc>
                  <a:txBody>
                    <a:bodyPr/>
                    <a:lstStyle/>
                    <a:p>
                      <a:pPr lvl="0" algn="ctr">
                        <a:lnSpc>
                          <a:spcPts val="1650"/>
                        </a:lnSpc>
                        <a:buNone/>
                      </a:pPr>
                      <a:r>
                        <a:rPr lang="en-US" altLang="ja-JP" sz="2000" b="1" i="0" u="none" strike="noStrike" noProof="0">
                          <a:solidFill>
                            <a:srgbClr val="001F5E"/>
                          </a:solidFill>
                          <a:effectLst/>
                          <a:latin typeface="Meiryo"/>
                          <a:ea typeface="Meiryo"/>
                        </a:rPr>
                        <a:t>×</a:t>
                      </a:r>
                      <a:endParaRPr lang="ja-JP" sz="2000"/>
                    </a:p>
                  </a:txBody>
                  <a:tcPr marL="91278" marR="91278" marT="34290" marB="3429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rgbClr val="BFBFBF"/>
                      </a:solidFill>
                      <a:prstDash val="solid"/>
                      <a:round/>
                      <a:headEnd type="none" w="med" len="med"/>
                      <a:tailEnd type="none" w="med" len="med"/>
                    </a:lnT>
                    <a:lnB w="9525"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99974570"/>
                  </a:ext>
                </a:extLst>
              </a:tr>
            </a:tbl>
          </a:graphicData>
        </a:graphic>
      </p:graphicFrame>
    </p:spTree>
    <p:extLst>
      <p:ext uri="{BB962C8B-B14F-4D97-AF65-F5344CB8AC3E}">
        <p14:creationId xmlns:p14="http://schemas.microsoft.com/office/powerpoint/2010/main" val="1070706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0D689DA-1908-F94B-4E55-F15A258D4A4E}"/>
              </a:ext>
            </a:extLst>
          </p:cNvPr>
          <p:cNvSpPr/>
          <p:nvPr/>
        </p:nvSpPr>
        <p:spPr>
          <a:xfrm>
            <a:off x="427589" y="4529734"/>
            <a:ext cx="8252673" cy="212528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aphicFrame>
        <p:nvGraphicFramePr>
          <p:cNvPr id="3" name="think-cell data - do not delete" hidden="1">
            <a:extLst>
              <a:ext uri="{FF2B5EF4-FFF2-40B4-BE49-F238E27FC236}">
                <a16:creationId xmlns:a16="http://schemas.microsoft.com/office/drawing/2014/main" id="{F9F635F2-464C-8056-1348-43D99F397132}"/>
              </a:ext>
            </a:extLst>
          </p:cNvPr>
          <p:cNvGraphicFramePr>
            <a:graphicFrameLocks/>
          </p:cNvGraphicFramePr>
          <p:nvPr>
            <p:custDataLst>
              <p:tags r:id="rId1"/>
            </p:custDataLst>
            <p:extLst>
              <p:ext uri="{D42A27DB-BD31-4B8C-83A1-F6EECF244321}">
                <p14:modId xmlns:p14="http://schemas.microsoft.com/office/powerpoint/2010/main" val="34452008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3" name="think-cell data - do not delete" hidden="1">
                        <a:extLst>
                          <a:ext uri="{FF2B5EF4-FFF2-40B4-BE49-F238E27FC236}">
                            <a16:creationId xmlns:a16="http://schemas.microsoft.com/office/drawing/2014/main" id="{F9F635F2-464C-8056-1348-43D99F3971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タイトル 6">
            <a:extLst>
              <a:ext uri="{FF2B5EF4-FFF2-40B4-BE49-F238E27FC236}">
                <a16:creationId xmlns:a16="http://schemas.microsoft.com/office/drawing/2014/main" id="{2640FBB0-BB2C-E255-FCAB-F4984FEBA9C1}"/>
              </a:ext>
            </a:extLst>
          </p:cNvPr>
          <p:cNvSpPr>
            <a:spLocks noGrp="1"/>
          </p:cNvSpPr>
          <p:nvPr>
            <p:ph type="title"/>
          </p:nvPr>
        </p:nvSpPr>
        <p:spPr>
          <a:xfrm>
            <a:off x="628650" y="408670"/>
            <a:ext cx="4022481" cy="307208"/>
          </a:xfrm>
        </p:spPr>
        <p:txBody>
          <a:bodyPr vert="horz" rIns="91440"/>
          <a:lstStyle/>
          <a:p>
            <a:r>
              <a:rPr lang="en-US" altLang="ja-JP" b="1">
                <a:solidFill>
                  <a:srgbClr val="002060"/>
                </a:solidFill>
              </a:rPr>
              <a:t>MBO</a:t>
            </a:r>
            <a:r>
              <a:rPr lang="ja-JP" altLang="en-US" b="1">
                <a:solidFill>
                  <a:srgbClr val="002060"/>
                </a:solidFill>
              </a:rPr>
              <a:t>価格について</a:t>
            </a:r>
          </a:p>
        </p:txBody>
      </p:sp>
      <p:sp>
        <p:nvSpPr>
          <p:cNvPr id="45" name="Text 49">
            <a:extLst>
              <a:ext uri="{FF2B5EF4-FFF2-40B4-BE49-F238E27FC236}">
                <a16:creationId xmlns:a16="http://schemas.microsoft.com/office/drawing/2014/main" id="{64C6FD80-F7C6-BE79-D487-4AB9602CA4DD}"/>
              </a:ext>
            </a:extLst>
          </p:cNvPr>
          <p:cNvSpPr txBox="1"/>
          <p:nvPr/>
        </p:nvSpPr>
        <p:spPr>
          <a:xfrm>
            <a:off x="375038" y="4244350"/>
            <a:ext cx="4060289" cy="237723"/>
          </a:xfrm>
          <a:prstGeom prst="rect">
            <a:avLst/>
          </a:prstGeom>
          <a:noFill/>
          <a:ln/>
        </p:spPr>
        <p:txBody>
          <a:bodyPr wrap="square" lIns="0" tIns="0" rIns="0" bIns="0" rtlCol="0" anchor="ctr"/>
          <a:lstStyle/>
          <a:p>
            <a:r>
              <a:rPr lang="en-US" sz="2400" b="1">
                <a:solidFill>
                  <a:srgbClr val="F0B01B"/>
                </a:solidFill>
                <a:latin typeface="メイリオ"/>
                <a:ea typeface="メイリオ"/>
                <a:cs typeface="Noto Sans JP" pitchFamily="34" charset="-120"/>
              </a:rPr>
              <a:t>PBR 1倍を超える正当性</a:t>
            </a:r>
            <a:endParaRPr lang="en-US" sz="2400">
              <a:solidFill>
                <a:srgbClr val="F0B01B"/>
              </a:solidFill>
              <a:latin typeface="メイリオ"/>
              <a:ea typeface="メイリオ"/>
            </a:endParaRPr>
          </a:p>
        </p:txBody>
      </p:sp>
      <p:graphicFrame>
        <p:nvGraphicFramePr>
          <p:cNvPr id="61" name="表 60">
            <a:extLst>
              <a:ext uri="{FF2B5EF4-FFF2-40B4-BE49-F238E27FC236}">
                <a16:creationId xmlns:a16="http://schemas.microsoft.com/office/drawing/2014/main" id="{648BD069-8594-5FEF-DE63-D3E654016013}"/>
              </a:ext>
            </a:extLst>
          </p:cNvPr>
          <p:cNvGraphicFramePr>
            <a:graphicFrameLocks noGrp="1"/>
          </p:cNvGraphicFramePr>
          <p:nvPr>
            <p:extLst>
              <p:ext uri="{D42A27DB-BD31-4B8C-83A1-F6EECF244321}">
                <p14:modId xmlns:p14="http://schemas.microsoft.com/office/powerpoint/2010/main" val="2320841561"/>
              </p:ext>
            </p:extLst>
          </p:nvPr>
        </p:nvGraphicFramePr>
        <p:xfrm>
          <a:off x="377273" y="1402056"/>
          <a:ext cx="8082217" cy="2642387"/>
        </p:xfrm>
        <a:graphic>
          <a:graphicData uri="http://schemas.openxmlformats.org/drawingml/2006/table">
            <a:tbl>
              <a:tblPr firstRow="1" bandRow="1">
                <a:tableStyleId>{69012ECD-51FC-41F1-AA8D-1B2483CD663E}</a:tableStyleId>
              </a:tblPr>
              <a:tblGrid>
                <a:gridCol w="1704728">
                  <a:extLst>
                    <a:ext uri="{9D8B030D-6E8A-4147-A177-3AD203B41FA5}">
                      <a16:colId xmlns:a16="http://schemas.microsoft.com/office/drawing/2014/main" val="3680203832"/>
                    </a:ext>
                  </a:extLst>
                </a:gridCol>
                <a:gridCol w="1771927">
                  <a:extLst>
                    <a:ext uri="{9D8B030D-6E8A-4147-A177-3AD203B41FA5}">
                      <a16:colId xmlns:a16="http://schemas.microsoft.com/office/drawing/2014/main" val="2460838492"/>
                    </a:ext>
                  </a:extLst>
                </a:gridCol>
                <a:gridCol w="1569108">
                  <a:extLst>
                    <a:ext uri="{9D8B030D-6E8A-4147-A177-3AD203B41FA5}">
                      <a16:colId xmlns:a16="http://schemas.microsoft.com/office/drawing/2014/main" val="16441000"/>
                    </a:ext>
                  </a:extLst>
                </a:gridCol>
                <a:gridCol w="3036454">
                  <a:extLst>
                    <a:ext uri="{9D8B030D-6E8A-4147-A177-3AD203B41FA5}">
                      <a16:colId xmlns:a16="http://schemas.microsoft.com/office/drawing/2014/main" val="1865467819"/>
                    </a:ext>
                  </a:extLst>
                </a:gridCol>
              </a:tblGrid>
              <a:tr h="357079">
                <a:tc>
                  <a:txBody>
                    <a:bodyPr/>
                    <a:lstStyle/>
                    <a:p>
                      <a:r>
                        <a:rPr kumimoji="1" lang="ja-JP" altLang="en-US" sz="1400" b="1">
                          <a:solidFill>
                            <a:schemeClr val="bg1"/>
                          </a:solidFill>
                          <a:latin typeface="メイリオ"/>
                          <a:ea typeface="メイリオ"/>
                        </a:rPr>
                        <a:t>評価手法</a:t>
                      </a:r>
                    </a:p>
                  </a:txBody>
                  <a:tcPr>
                    <a:solidFill>
                      <a:srgbClr val="002060"/>
                    </a:solidFill>
                  </a:tcPr>
                </a:tc>
                <a:tc>
                  <a:txBody>
                    <a:bodyPr/>
                    <a:lstStyle/>
                    <a:p>
                      <a:r>
                        <a:rPr kumimoji="1" lang="ja-JP" altLang="en-US" sz="1400" b="1">
                          <a:solidFill>
                            <a:schemeClr val="bg1"/>
                          </a:solidFill>
                          <a:latin typeface="メイリオ"/>
                          <a:ea typeface="メイリオ"/>
                        </a:rPr>
                        <a:t>算出根拠</a:t>
                      </a:r>
                    </a:p>
                  </a:txBody>
                  <a:tcPr>
                    <a:solidFill>
                      <a:srgbClr val="002060"/>
                    </a:solidFill>
                  </a:tcPr>
                </a:tc>
                <a:tc>
                  <a:txBody>
                    <a:bodyPr/>
                    <a:lstStyle/>
                    <a:p>
                      <a:r>
                        <a:rPr kumimoji="1" lang="ja-JP" altLang="en-US" sz="1400" b="1">
                          <a:solidFill>
                            <a:schemeClr val="bg1"/>
                          </a:solidFill>
                          <a:latin typeface="メイリオ"/>
                          <a:ea typeface="メイリオ"/>
                        </a:rPr>
                        <a:t>価格レンジ</a:t>
                      </a:r>
                    </a:p>
                  </a:txBody>
                  <a:tcPr>
                    <a:solidFill>
                      <a:srgbClr val="002060"/>
                    </a:solidFill>
                  </a:tcPr>
                </a:tc>
                <a:tc>
                  <a:txBody>
                    <a:bodyPr/>
                    <a:lstStyle/>
                    <a:p>
                      <a:r>
                        <a:rPr kumimoji="1" lang="en-US" altLang="ja-JP" sz="1400" b="1">
                          <a:solidFill>
                            <a:schemeClr val="bg1"/>
                          </a:solidFill>
                          <a:latin typeface="メイリオ"/>
                          <a:ea typeface="メイリオ"/>
                        </a:rPr>
                        <a:t>TOB</a:t>
                      </a:r>
                      <a:r>
                        <a:rPr kumimoji="1" lang="ja-JP" altLang="en-US" sz="1400" b="1">
                          <a:solidFill>
                            <a:schemeClr val="bg1"/>
                          </a:solidFill>
                          <a:latin typeface="メイリオ"/>
                          <a:ea typeface="メイリオ"/>
                        </a:rPr>
                        <a:t>価格との関係</a:t>
                      </a:r>
                    </a:p>
                  </a:txBody>
                  <a:tcPr>
                    <a:solidFill>
                      <a:srgbClr val="002060"/>
                    </a:solidFill>
                  </a:tcPr>
                </a:tc>
                <a:extLst>
                  <a:ext uri="{0D108BD9-81ED-4DB2-BD59-A6C34878D82A}">
                    <a16:rowId xmlns:a16="http://schemas.microsoft.com/office/drawing/2014/main" val="2317059819"/>
                  </a:ext>
                </a:extLst>
              </a:tr>
              <a:tr h="571327">
                <a:tc>
                  <a:txBody>
                    <a:bodyPr/>
                    <a:lstStyle/>
                    <a:p>
                      <a:r>
                        <a:rPr kumimoji="1" lang="en-US" altLang="ja-JP" sz="1400" b="1">
                          <a:solidFill>
                            <a:srgbClr val="002060"/>
                          </a:solidFill>
                          <a:latin typeface="メイリオ"/>
                          <a:ea typeface="メイリオ"/>
                        </a:rPr>
                        <a:t>DCF</a:t>
                      </a:r>
                      <a:r>
                        <a:rPr kumimoji="1" lang="ja-JP" altLang="en-US" sz="1400" b="1">
                          <a:solidFill>
                            <a:srgbClr val="002060"/>
                          </a:solidFill>
                          <a:latin typeface="メイリオ"/>
                          <a:ea typeface="メイリオ"/>
                        </a:rPr>
                        <a:t>法</a:t>
                      </a:r>
                    </a:p>
                  </a:txBody>
                  <a:tcPr anchor="ctr"/>
                </a:tc>
                <a:tc>
                  <a:txBody>
                    <a:bodyPr/>
                    <a:lstStyle/>
                    <a:p>
                      <a:r>
                        <a:rPr kumimoji="1" lang="en-US" altLang="ja-JP" sz="1100" b="1">
                          <a:solidFill>
                            <a:srgbClr val="002060"/>
                          </a:solidFill>
                          <a:latin typeface="メイリオ"/>
                          <a:ea typeface="メイリオ"/>
                        </a:rPr>
                        <a:t>WACC 7.5%</a:t>
                      </a:r>
                      <a:r>
                        <a:rPr kumimoji="1" lang="ja-JP" altLang="en-US" sz="1100" b="1">
                          <a:solidFill>
                            <a:srgbClr val="002060"/>
                          </a:solidFill>
                          <a:latin typeface="メイリオ"/>
                          <a:ea typeface="メイリオ"/>
                        </a:rPr>
                        <a:t>、</a:t>
                      </a:r>
                      <a:endParaRPr kumimoji="1" lang="en-US" altLang="ja-JP" sz="1100" b="1">
                        <a:solidFill>
                          <a:srgbClr val="002060"/>
                        </a:solidFill>
                        <a:latin typeface="メイリオ"/>
                        <a:ea typeface="メイリオ"/>
                      </a:endParaRPr>
                    </a:p>
                    <a:p>
                      <a:r>
                        <a:rPr kumimoji="1" lang="ja-JP" altLang="en-US" sz="1100" b="1">
                          <a:solidFill>
                            <a:srgbClr val="002060"/>
                          </a:solidFill>
                          <a:latin typeface="メイリオ"/>
                          <a:ea typeface="メイリオ"/>
                        </a:rPr>
                        <a:t>現状の低成長反映</a:t>
                      </a:r>
                    </a:p>
                  </a:txBody>
                  <a:tcPr anchor="ctr"/>
                </a:tc>
                <a:tc>
                  <a:txBody>
                    <a:bodyPr/>
                    <a:lstStyle/>
                    <a:p>
                      <a:r>
                        <a:rPr kumimoji="1" lang="en-US" altLang="ja-JP" sz="1400" b="1">
                          <a:solidFill>
                            <a:srgbClr val="002060"/>
                          </a:solidFill>
                          <a:latin typeface="メイリオ"/>
                          <a:ea typeface="メイリオ"/>
                        </a:rPr>
                        <a:t>6,800-7,200</a:t>
                      </a:r>
                      <a:r>
                        <a:rPr kumimoji="1" lang="ja-JP" altLang="en-US" sz="1400" b="1">
                          <a:solidFill>
                            <a:srgbClr val="002060"/>
                          </a:solidFill>
                          <a:latin typeface="メイリオ"/>
                          <a:ea typeface="メイリオ"/>
                        </a:rPr>
                        <a:t>円</a:t>
                      </a:r>
                    </a:p>
                  </a:txBody>
                  <a:tcPr anchor="ctr"/>
                </a:tc>
                <a:tc rowSpan="4">
                  <a:txBody>
                    <a:bodyPr/>
                    <a:lstStyle/>
                    <a:p>
                      <a:r>
                        <a:rPr kumimoji="1" lang="ja-JP" altLang="en-US" sz="3200" b="1">
                          <a:solidFill>
                            <a:srgbClr val="FFC000"/>
                          </a:solidFill>
                          <a:latin typeface="メイリオ"/>
                          <a:ea typeface="メイリオ"/>
                        </a:rPr>
                        <a:t>　　</a:t>
                      </a:r>
                      <a:r>
                        <a:rPr kumimoji="1" lang="en-US" altLang="ja-JP" sz="3200" b="1">
                          <a:solidFill>
                            <a:srgbClr val="FFC000"/>
                          </a:solidFill>
                          <a:latin typeface="メイリオ"/>
                          <a:ea typeface="メイリオ"/>
                        </a:rPr>
                        <a:t>7,700</a:t>
                      </a:r>
                      <a:r>
                        <a:rPr kumimoji="1" lang="ja-JP" altLang="en-US" sz="3200" b="1">
                          <a:solidFill>
                            <a:srgbClr val="FFC000"/>
                          </a:solidFill>
                          <a:latin typeface="メイリオ"/>
                          <a:ea typeface="メイリオ"/>
                        </a:rPr>
                        <a:t>円</a:t>
                      </a:r>
                      <a:r>
                        <a:rPr kumimoji="1" lang="ja-JP" altLang="en-US" sz="1400" b="1">
                          <a:solidFill>
                            <a:srgbClr val="002060"/>
                          </a:solidFill>
                          <a:latin typeface="メイリオ"/>
                          <a:ea typeface="メイリオ"/>
                        </a:rPr>
                        <a:t> </a:t>
                      </a:r>
                      <a:endParaRPr lang="ja-JP"/>
                    </a:p>
                    <a:p>
                      <a:pPr lvl="0">
                        <a:buNone/>
                      </a:pPr>
                      <a:r>
                        <a:rPr kumimoji="1" lang="ja-JP" altLang="en-US" sz="1400" b="1">
                          <a:solidFill>
                            <a:srgbClr val="002060"/>
                          </a:solidFill>
                          <a:latin typeface="メイリオ"/>
                          <a:ea typeface="メイリオ"/>
                        </a:rPr>
                        <a:t>　</a:t>
                      </a:r>
                      <a:r>
                        <a:rPr kumimoji="1" lang="en-US" altLang="ja-JP" sz="1400" b="1">
                          <a:solidFill>
                            <a:srgbClr val="002060"/>
                          </a:solidFill>
                          <a:latin typeface="メイリオ"/>
                          <a:ea typeface="メイリオ"/>
                        </a:rPr>
                        <a:t>PBR 1</a:t>
                      </a:r>
                      <a:r>
                        <a:rPr kumimoji="1" lang="ja-JP" altLang="en-US" sz="1400" b="1">
                          <a:solidFill>
                            <a:srgbClr val="002060"/>
                          </a:solidFill>
                          <a:latin typeface="メイリオ"/>
                          <a:ea typeface="メイリオ"/>
                        </a:rPr>
                        <a:t>倍と成長ポテンシャル</a:t>
                      </a:r>
                      <a:endParaRPr kumimoji="1" lang="en-US" altLang="ja-JP" sz="1400" b="1">
                        <a:solidFill>
                          <a:srgbClr val="002060"/>
                        </a:solidFill>
                        <a:latin typeface="メイリオ"/>
                        <a:ea typeface="メイリオ"/>
                      </a:endParaRPr>
                    </a:p>
                    <a:p>
                      <a:pPr lvl="0">
                        <a:buNone/>
                      </a:pPr>
                      <a:r>
                        <a:rPr kumimoji="1" lang="ja-JP" altLang="en-US" sz="1400" b="1">
                          <a:solidFill>
                            <a:srgbClr val="002060"/>
                          </a:solidFill>
                          <a:latin typeface="メイリオ"/>
                          <a:ea typeface="メイリオ"/>
                        </a:rPr>
                        <a:t>　を加味すれば正当</a:t>
                      </a:r>
                    </a:p>
                  </a:txBody>
                  <a:tcPr anchor="ctr"/>
                </a:tc>
                <a:extLst>
                  <a:ext uri="{0D108BD9-81ED-4DB2-BD59-A6C34878D82A}">
                    <a16:rowId xmlns:a16="http://schemas.microsoft.com/office/drawing/2014/main" val="1380448776"/>
                  </a:ext>
                </a:extLst>
              </a:tr>
              <a:tr h="571327">
                <a:tc>
                  <a:txBody>
                    <a:bodyPr/>
                    <a:lstStyle/>
                    <a:p>
                      <a:r>
                        <a:rPr kumimoji="1" lang="ja-JP" altLang="en-US" sz="1400" b="1">
                          <a:solidFill>
                            <a:srgbClr val="002060"/>
                          </a:solidFill>
                          <a:latin typeface="メイリオ"/>
                          <a:ea typeface="メイリオ"/>
                        </a:rPr>
                        <a:t>マルチプル法</a:t>
                      </a:r>
                    </a:p>
                  </a:txBody>
                  <a:tcPr anchor="ctr"/>
                </a:tc>
                <a:tc>
                  <a:txBody>
                    <a:bodyPr/>
                    <a:lstStyle/>
                    <a:p>
                      <a:r>
                        <a:rPr kumimoji="1" lang="ja-JP" altLang="en-US" sz="1100" b="1">
                          <a:solidFill>
                            <a:srgbClr val="002060"/>
                          </a:solidFill>
                          <a:latin typeface="メイリオ"/>
                          <a:ea typeface="メイリオ"/>
                        </a:rPr>
                        <a:t>現状ベース</a:t>
                      </a:r>
                      <a:r>
                        <a:rPr kumimoji="1" lang="en-US" altLang="ja-JP" sz="1100" b="1">
                          <a:solidFill>
                            <a:srgbClr val="002060"/>
                          </a:solidFill>
                          <a:latin typeface="メイリオ"/>
                          <a:ea typeface="メイリオ"/>
                        </a:rPr>
                        <a:t>EV/EBITDA 8-9x</a:t>
                      </a:r>
                    </a:p>
                  </a:txBody>
                  <a:tcPr anchor="ctr"/>
                </a:tc>
                <a:tc>
                  <a:txBody>
                    <a:bodyPr/>
                    <a:lstStyle/>
                    <a:p>
                      <a:r>
                        <a:rPr kumimoji="1" lang="en-US" altLang="ja-JP" sz="1400" b="1">
                          <a:solidFill>
                            <a:srgbClr val="002060"/>
                          </a:solidFill>
                          <a:latin typeface="メイリオ"/>
                          <a:ea typeface="メイリオ"/>
                        </a:rPr>
                        <a:t>6,800-7,200</a:t>
                      </a:r>
                      <a:r>
                        <a:rPr kumimoji="1" lang="ja-JP" altLang="en-US" sz="1400" b="1">
                          <a:solidFill>
                            <a:srgbClr val="002060"/>
                          </a:solidFill>
                          <a:latin typeface="メイリオ"/>
                          <a:ea typeface="メイリオ"/>
                        </a:rPr>
                        <a:t>円</a:t>
                      </a:r>
                    </a:p>
                  </a:txBody>
                  <a:tcPr anchor="ctr"/>
                </a:tc>
                <a:tc vMerge="1">
                  <a:txBody>
                    <a:bodyPr/>
                    <a:lstStyle/>
                    <a:p>
                      <a:endParaRPr kumimoji="1" lang="ja-JP" altLang="en-US">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223821779"/>
                  </a:ext>
                </a:extLst>
              </a:tr>
              <a:tr h="571327">
                <a:tc>
                  <a:txBody>
                    <a:bodyPr/>
                    <a:lstStyle/>
                    <a:p>
                      <a:r>
                        <a:rPr kumimoji="1" lang="ja-JP" altLang="en-US" sz="1400" b="1">
                          <a:solidFill>
                            <a:srgbClr val="002060"/>
                          </a:solidFill>
                          <a:latin typeface="メイリオ"/>
                          <a:ea typeface="メイリオ"/>
                        </a:rPr>
                        <a:t>類似企業法比較法</a:t>
                      </a:r>
                    </a:p>
                  </a:txBody>
                  <a:tcPr anchor="ctr"/>
                </a:tc>
                <a:tc>
                  <a:txBody>
                    <a:bodyPr/>
                    <a:lstStyle/>
                    <a:p>
                      <a:r>
                        <a:rPr kumimoji="1" lang="ja-JP" altLang="en-US" sz="1100" b="1">
                          <a:solidFill>
                            <a:srgbClr val="002060"/>
                          </a:solidFill>
                          <a:latin typeface="メイリオ"/>
                          <a:ea typeface="メイリオ"/>
                        </a:rPr>
                        <a:t>類似上場企業の</a:t>
                      </a:r>
                      <a:r>
                        <a:rPr kumimoji="1" lang="en-US" altLang="ja-JP" sz="1100" b="1">
                          <a:solidFill>
                            <a:srgbClr val="002060"/>
                          </a:solidFill>
                          <a:latin typeface="メイリオ"/>
                          <a:ea typeface="メイリオ"/>
                        </a:rPr>
                        <a:t>PER/PBR</a:t>
                      </a:r>
                      <a:r>
                        <a:rPr kumimoji="1" lang="ja-JP" altLang="en-US" sz="1100" b="1">
                          <a:solidFill>
                            <a:srgbClr val="002060"/>
                          </a:solidFill>
                          <a:latin typeface="メイリオ"/>
                          <a:ea typeface="メイリオ"/>
                        </a:rPr>
                        <a:t>ベース</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b="1">
                          <a:solidFill>
                            <a:srgbClr val="002060"/>
                          </a:solidFill>
                          <a:latin typeface="メイリオ"/>
                          <a:ea typeface="メイリオ"/>
                        </a:rPr>
                        <a:t>6,900-7,300円</a:t>
                      </a:r>
                    </a:p>
                  </a:txBody>
                  <a:tcPr anchor="ctr"/>
                </a:tc>
                <a:tc vMerge="1">
                  <a:txBody>
                    <a:bodyPr/>
                    <a:lstStyle/>
                    <a:p>
                      <a:endParaRPr kumimoji="1" lang="ja-JP" altLang="en-US">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916830086"/>
                  </a:ext>
                </a:extLst>
              </a:tr>
              <a:tr h="571327">
                <a:tc>
                  <a:txBody>
                    <a:bodyPr/>
                    <a:lstStyle/>
                    <a:p>
                      <a:r>
                        <a:rPr kumimoji="1" lang="en-US" altLang="ja-JP" sz="1400" b="1">
                          <a:solidFill>
                            <a:srgbClr val="002060"/>
                          </a:solidFill>
                          <a:latin typeface="メイリオ"/>
                          <a:ea typeface="メイリオ"/>
                        </a:rPr>
                        <a:t>PBR</a:t>
                      </a:r>
                      <a:r>
                        <a:rPr kumimoji="1" lang="ja-JP" altLang="en-US" sz="1400" b="1">
                          <a:solidFill>
                            <a:srgbClr val="002060"/>
                          </a:solidFill>
                          <a:latin typeface="メイリオ"/>
                          <a:ea typeface="メイリオ"/>
                        </a:rPr>
                        <a:t>法</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a:solidFill>
                            <a:srgbClr val="002060"/>
                          </a:solidFill>
                          <a:latin typeface="メイリオ"/>
                          <a:ea typeface="メイリオ"/>
                        </a:rPr>
                        <a:t>純資産3,453億円、PBR 1.0倍</a:t>
                      </a:r>
                    </a:p>
                  </a:txBody>
                  <a:tcPr anchor="ctr"/>
                </a:tc>
                <a:tc>
                  <a:txBody>
                    <a:bodyPr/>
                    <a:lstStyle/>
                    <a:p>
                      <a:r>
                        <a:rPr kumimoji="1" lang="en-US" altLang="ja-JP" sz="1400" b="1">
                          <a:solidFill>
                            <a:srgbClr val="002060"/>
                          </a:solidFill>
                          <a:latin typeface="メイリオ"/>
                          <a:ea typeface="メイリオ"/>
                        </a:rPr>
                        <a:t>7,700</a:t>
                      </a:r>
                      <a:r>
                        <a:rPr kumimoji="1" lang="ja-JP" altLang="en-US" sz="1400" b="1">
                          <a:solidFill>
                            <a:srgbClr val="002060"/>
                          </a:solidFill>
                          <a:latin typeface="メイリオ"/>
                          <a:ea typeface="メイリオ"/>
                        </a:rPr>
                        <a:t>円</a:t>
                      </a:r>
                    </a:p>
                  </a:txBody>
                  <a:tcPr anchor="ctr"/>
                </a:tc>
                <a:tc vMerge="1">
                  <a:txBody>
                    <a:bodyPr/>
                    <a:lstStyle/>
                    <a:p>
                      <a:endParaRPr kumimoji="1" lang="ja-JP" altLang="en-US">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959689178"/>
                  </a:ext>
                </a:extLst>
              </a:tr>
            </a:tbl>
          </a:graphicData>
        </a:graphic>
      </p:graphicFrame>
      <p:sp>
        <p:nvSpPr>
          <p:cNvPr id="94" name="Text 66">
            <a:extLst>
              <a:ext uri="{FF2B5EF4-FFF2-40B4-BE49-F238E27FC236}">
                <a16:creationId xmlns:a16="http://schemas.microsoft.com/office/drawing/2014/main" id="{82D3C729-9DF8-8722-B780-6F83129150B6}"/>
              </a:ext>
            </a:extLst>
          </p:cNvPr>
          <p:cNvSpPr txBox="1"/>
          <p:nvPr/>
        </p:nvSpPr>
        <p:spPr>
          <a:xfrm>
            <a:off x="420816" y="984479"/>
            <a:ext cx="6369243" cy="314463"/>
          </a:xfrm>
          <a:prstGeom prst="rect">
            <a:avLst/>
          </a:prstGeom>
          <a:noFill/>
          <a:ln/>
        </p:spPr>
        <p:txBody>
          <a:bodyPr wrap="square" lIns="0" tIns="0" rIns="0" bIns="0" rtlCol="0" anchor="ctr"/>
          <a:lstStyle/>
          <a:p>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現状評価では6,</a:t>
            </a:r>
            <a:r>
              <a:rPr lang="en-US" altLang="ja-JP" sz="1400" b="1">
                <a:solidFill>
                  <a:srgbClr val="002060"/>
                </a:solidFill>
                <a:latin typeface="メイリオ" panose="020B0604030504040204" pitchFamily="50" charset="-128"/>
                <a:ea typeface="メイリオ" panose="020B0604030504040204" pitchFamily="50" charset="-128"/>
                <a:cs typeface="Noto Sans JP" pitchFamily="34" charset="-120"/>
              </a:rPr>
              <a:t>8</a:t>
            </a: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00-7,</a:t>
            </a:r>
            <a:r>
              <a:rPr lang="en-US" altLang="ja-JP" sz="1400" b="1">
                <a:solidFill>
                  <a:srgbClr val="002060"/>
                </a:solidFill>
                <a:latin typeface="メイリオ" panose="020B0604030504040204" pitchFamily="50" charset="-128"/>
                <a:ea typeface="メイリオ" panose="020B0604030504040204" pitchFamily="50" charset="-128"/>
                <a:cs typeface="Noto Sans JP" pitchFamily="34" charset="-120"/>
              </a:rPr>
              <a:t>7</a:t>
            </a: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00円だが、以下の3要因を加味すれば7,700円は正当:</a:t>
            </a:r>
            <a:endParaRPr lang="en-US" sz="1400" b="1">
              <a:solidFill>
                <a:srgbClr val="002060"/>
              </a:solidFill>
              <a:latin typeface="メイリオ" panose="020B0604030504040204" pitchFamily="50" charset="-128"/>
              <a:ea typeface="メイリオ" panose="020B0604030504040204" pitchFamily="50" charset="-128"/>
            </a:endParaRPr>
          </a:p>
        </p:txBody>
      </p:sp>
      <p:sp>
        <p:nvSpPr>
          <p:cNvPr id="96" name="Shape 68">
            <a:extLst>
              <a:ext uri="{FF2B5EF4-FFF2-40B4-BE49-F238E27FC236}">
                <a16:creationId xmlns:a16="http://schemas.microsoft.com/office/drawing/2014/main" id="{11D3319A-0B0B-0089-20A9-8EBF3F9452B2}"/>
              </a:ext>
            </a:extLst>
          </p:cNvPr>
          <p:cNvSpPr/>
          <p:nvPr/>
        </p:nvSpPr>
        <p:spPr>
          <a:xfrm>
            <a:off x="368588" y="4527428"/>
            <a:ext cx="58781" cy="2133824"/>
          </a:xfrm>
          <a:prstGeom prst="rect">
            <a:avLst/>
          </a:prstGeom>
          <a:solidFill>
            <a:srgbClr val="FFD700"/>
          </a:solidFill>
          <a:ln/>
        </p:spPr>
        <p:txBody>
          <a:bodyPr/>
          <a:lstStyle/>
          <a:p>
            <a:endParaRPr lang="ja-JP" altLang="en-US" sz="1600" b="1">
              <a:solidFill>
                <a:srgbClr val="F0B01B"/>
              </a:solidFill>
              <a:latin typeface="メイリオ" panose="020B0604030504040204" pitchFamily="50" charset="-128"/>
              <a:ea typeface="メイリオ" panose="020B0604030504040204" pitchFamily="50" charset="-128"/>
            </a:endParaRPr>
          </a:p>
        </p:txBody>
      </p:sp>
      <p:sp>
        <p:nvSpPr>
          <p:cNvPr id="97" name="Text 69">
            <a:extLst>
              <a:ext uri="{FF2B5EF4-FFF2-40B4-BE49-F238E27FC236}">
                <a16:creationId xmlns:a16="http://schemas.microsoft.com/office/drawing/2014/main" id="{D12FEB41-7750-DF55-72F6-928838176119}"/>
              </a:ext>
            </a:extLst>
          </p:cNvPr>
          <p:cNvSpPr txBox="1"/>
          <p:nvPr/>
        </p:nvSpPr>
        <p:spPr>
          <a:xfrm>
            <a:off x="545443" y="4712072"/>
            <a:ext cx="10106456" cy="630167"/>
          </a:xfrm>
          <a:prstGeom prst="rect">
            <a:avLst/>
          </a:prstGeom>
          <a:noFill/>
          <a:ln/>
        </p:spPr>
        <p:txBody>
          <a:bodyPr wrap="square" lIns="0" tIns="0" rIns="0" bIns="0" rtlCol="0" anchor="ctr"/>
          <a:lstStyle/>
          <a:p>
            <a:r>
              <a:rPr lang="en-US" b="1">
                <a:solidFill>
                  <a:srgbClr val="002060"/>
                </a:solidFill>
                <a:latin typeface="メイリオ"/>
                <a:ea typeface="メイリオ"/>
                <a:cs typeface="Noto Sans JP" pitchFamily="34" charset="-120"/>
              </a:rPr>
              <a:t>①</a:t>
            </a:r>
            <a:r>
              <a:rPr lang="en-US" b="1" err="1">
                <a:solidFill>
                  <a:srgbClr val="002060"/>
                </a:solidFill>
                <a:latin typeface="メイリオ"/>
                <a:ea typeface="メイリオ"/>
                <a:cs typeface="Noto Sans JP" pitchFamily="34" charset="-120"/>
              </a:rPr>
              <a:t>純資産評価の正常化</a:t>
            </a:r>
            <a:r>
              <a:rPr lang="en-US" b="1">
                <a:solidFill>
                  <a:srgbClr val="002060"/>
                </a:solidFill>
                <a:latin typeface="メイリオ"/>
                <a:ea typeface="メイリオ"/>
                <a:cs typeface="Noto Sans JP" pitchFamily="34" charset="-120"/>
              </a:rPr>
              <a:t>: PBR 0.52倍 → 1.00倍へ</a:t>
            </a:r>
            <a:endParaRPr lang="en-US" b="1">
              <a:solidFill>
                <a:srgbClr val="002060"/>
              </a:solidFill>
              <a:latin typeface="メイリオ"/>
              <a:ea typeface="メイリオ"/>
            </a:endParaRPr>
          </a:p>
        </p:txBody>
      </p:sp>
      <p:sp>
        <p:nvSpPr>
          <p:cNvPr id="101" name="Text 73">
            <a:extLst>
              <a:ext uri="{FF2B5EF4-FFF2-40B4-BE49-F238E27FC236}">
                <a16:creationId xmlns:a16="http://schemas.microsoft.com/office/drawing/2014/main" id="{D16DED0E-D6FE-1B76-428F-F9D4E5ABD0AD}"/>
              </a:ext>
            </a:extLst>
          </p:cNvPr>
          <p:cNvSpPr txBox="1"/>
          <p:nvPr/>
        </p:nvSpPr>
        <p:spPr>
          <a:xfrm>
            <a:off x="545045" y="5496317"/>
            <a:ext cx="8107672" cy="365399"/>
          </a:xfrm>
          <a:prstGeom prst="rect">
            <a:avLst/>
          </a:prstGeom>
          <a:noFill/>
          <a:ln/>
        </p:spPr>
        <p:txBody>
          <a:bodyPr wrap="square" lIns="0" tIns="0" rIns="0" bIns="0" rtlCol="0" anchor="ctr"/>
          <a:lstStyle/>
          <a:p>
            <a:r>
              <a:rPr lang="en-US" b="1">
                <a:solidFill>
                  <a:srgbClr val="002060"/>
                </a:solidFill>
                <a:latin typeface="メイリオ"/>
                <a:ea typeface="メイリオ"/>
                <a:cs typeface="Noto Sans JP" pitchFamily="34" charset="-120"/>
              </a:rPr>
              <a:t>②2030年の成長ポテンシャル: EBITDA 314億円 → 630億円</a:t>
            </a:r>
            <a:endParaRPr lang="en-US" b="1">
              <a:solidFill>
                <a:srgbClr val="002060"/>
              </a:solidFill>
              <a:latin typeface="メイリオ"/>
              <a:ea typeface="メイリオ"/>
            </a:endParaRPr>
          </a:p>
        </p:txBody>
      </p:sp>
      <p:sp>
        <p:nvSpPr>
          <p:cNvPr id="105" name="Text 77">
            <a:extLst>
              <a:ext uri="{FF2B5EF4-FFF2-40B4-BE49-F238E27FC236}">
                <a16:creationId xmlns:a16="http://schemas.microsoft.com/office/drawing/2014/main" id="{A2D2D70D-A08B-B205-23A4-8AD69815C449}"/>
              </a:ext>
            </a:extLst>
          </p:cNvPr>
          <p:cNvSpPr txBox="1"/>
          <p:nvPr/>
        </p:nvSpPr>
        <p:spPr>
          <a:xfrm>
            <a:off x="544646" y="6072991"/>
            <a:ext cx="8544927" cy="334254"/>
          </a:xfrm>
          <a:prstGeom prst="rect">
            <a:avLst/>
          </a:prstGeom>
          <a:noFill/>
          <a:ln/>
        </p:spPr>
        <p:txBody>
          <a:bodyPr wrap="square" lIns="0" tIns="0" rIns="0" bIns="0" rtlCol="0" anchor="ctr"/>
          <a:lstStyle/>
          <a:p>
            <a:r>
              <a:rPr lang="en-US" b="1">
                <a:solidFill>
                  <a:srgbClr val="002060"/>
                </a:solidFill>
                <a:latin typeface="メイリオ"/>
                <a:ea typeface="メイリオ"/>
                <a:cs typeface="Noto Sans JP" pitchFamily="34" charset="-120"/>
              </a:rPr>
              <a:t>③</a:t>
            </a:r>
            <a:r>
              <a:rPr lang="en-US" b="1" err="1">
                <a:solidFill>
                  <a:srgbClr val="002060"/>
                </a:solidFill>
                <a:latin typeface="メイリオ"/>
                <a:ea typeface="メイリオ"/>
                <a:cs typeface="Noto Sans JP" pitchFamily="34" charset="-120"/>
              </a:rPr>
              <a:t>適切なプレミアム</a:t>
            </a:r>
            <a:r>
              <a:rPr lang="en-US" b="1">
                <a:solidFill>
                  <a:srgbClr val="002060"/>
                </a:solidFill>
                <a:latin typeface="メイリオ"/>
                <a:ea typeface="メイリオ"/>
                <a:cs typeface="Noto Sans JP" pitchFamily="34" charset="-120"/>
              </a:rPr>
              <a:t>: プレミアム率93%（市場平均40-50%の約2倍）</a:t>
            </a:r>
            <a:endParaRPr lang="en-US" b="1">
              <a:solidFill>
                <a:srgbClr val="002060"/>
              </a:solidFill>
              <a:latin typeface="メイリオ"/>
              <a:ea typeface="メイリオ"/>
            </a:endParaRPr>
          </a:p>
        </p:txBody>
      </p:sp>
    </p:spTree>
    <p:extLst>
      <p:ext uri="{BB962C8B-B14F-4D97-AF65-F5344CB8AC3E}">
        <p14:creationId xmlns:p14="http://schemas.microsoft.com/office/powerpoint/2010/main" val="3547520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0F140E32-4E09-F15C-3935-3A285D897167}"/>
              </a:ext>
            </a:extLst>
          </p:cNvPr>
          <p:cNvGraphicFramePr>
            <a:graphicFrameLocks/>
          </p:cNvGraphicFramePr>
          <p:nvPr>
            <p:custDataLst>
              <p:tags r:id="rId1"/>
            </p:custDataLst>
            <p:extLst>
              <p:ext uri="{D42A27DB-BD31-4B8C-83A1-F6EECF244321}">
                <p14:modId xmlns:p14="http://schemas.microsoft.com/office/powerpoint/2010/main" val="5939307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95" imgH="396" progId="TCLayout.ActiveDocument.1">
                  <p:embed/>
                </p:oleObj>
              </mc:Choice>
              <mc:Fallback>
                <p:oleObj name="think-cellスライド" r:id="rId4" imgW="395" imgH="396" progId="TCLayout.ActiveDocument.1">
                  <p:embed/>
                  <p:pic>
                    <p:nvPicPr>
                      <p:cNvPr id="7" name="think-cell data - do not delete" hidden="1">
                        <a:extLst>
                          <a:ext uri="{FF2B5EF4-FFF2-40B4-BE49-F238E27FC236}">
                            <a16:creationId xmlns:a16="http://schemas.microsoft.com/office/drawing/2014/main" id="{0F140E32-4E09-F15C-3935-3A285D89716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E2E7DE2D-BA26-521F-CB04-CF947E8EBD3E}"/>
              </a:ext>
            </a:extLst>
          </p:cNvPr>
          <p:cNvSpPr>
            <a:spLocks noGrp="1"/>
          </p:cNvSpPr>
          <p:nvPr>
            <p:ph type="title"/>
          </p:nvPr>
        </p:nvSpPr>
        <p:spPr/>
        <p:txBody>
          <a:bodyPr vert="horz" rIns="91440"/>
          <a:lstStyle/>
          <a:p>
            <a:r>
              <a:rPr lang="ja-JP" b="1">
                <a:solidFill>
                  <a:srgbClr val="002060"/>
                </a:solidFill>
                <a:latin typeface="メイリオ"/>
                <a:ea typeface="メイリオ"/>
              </a:rPr>
              <a:t>MBO採用の定量的根拠</a:t>
            </a:r>
            <a:endParaRPr lang="ja-JP" b="1">
              <a:solidFill>
                <a:srgbClr val="002060"/>
              </a:solidFill>
            </a:endParaRPr>
          </a:p>
        </p:txBody>
      </p:sp>
      <p:graphicFrame>
        <p:nvGraphicFramePr>
          <p:cNvPr id="6" name="表 5">
            <a:extLst>
              <a:ext uri="{FF2B5EF4-FFF2-40B4-BE49-F238E27FC236}">
                <a16:creationId xmlns:a16="http://schemas.microsoft.com/office/drawing/2014/main" id="{B8403656-196B-501D-CD8C-4503E19B18C3}"/>
              </a:ext>
            </a:extLst>
          </p:cNvPr>
          <p:cNvGraphicFramePr>
            <a:graphicFrameLocks noGrp="1"/>
          </p:cNvGraphicFramePr>
          <p:nvPr>
            <p:extLst>
              <p:ext uri="{D42A27DB-BD31-4B8C-83A1-F6EECF244321}">
                <p14:modId xmlns:p14="http://schemas.microsoft.com/office/powerpoint/2010/main" val="3241313334"/>
              </p:ext>
            </p:extLst>
          </p:nvPr>
        </p:nvGraphicFramePr>
        <p:xfrm>
          <a:off x="-579818" y="-1292942"/>
          <a:ext cx="8724900" cy="822960"/>
        </p:xfrm>
        <a:graphic>
          <a:graphicData uri="http://schemas.openxmlformats.org/drawingml/2006/table">
            <a:tbl>
              <a:tblPr bandRow="1">
                <a:tableStyleId>{5C22544A-7EE6-4342-B048-85BDC9FD1C3A}</a:tableStyleId>
              </a:tblPr>
              <a:tblGrid>
                <a:gridCol w="2590800">
                  <a:extLst>
                    <a:ext uri="{9D8B030D-6E8A-4147-A177-3AD203B41FA5}">
                      <a16:colId xmlns:a16="http://schemas.microsoft.com/office/drawing/2014/main" val="4058821711"/>
                    </a:ext>
                  </a:extLst>
                </a:gridCol>
                <a:gridCol w="6134100">
                  <a:extLst>
                    <a:ext uri="{9D8B030D-6E8A-4147-A177-3AD203B41FA5}">
                      <a16:colId xmlns:a16="http://schemas.microsoft.com/office/drawing/2014/main" val="3722222234"/>
                    </a:ext>
                  </a:extLst>
                </a:gridCol>
              </a:tblGrid>
              <a:tr h="114013">
                <a:tc>
                  <a:txBody>
                    <a:bodyPr/>
                    <a:lstStyle/>
                    <a:p>
                      <a:pPr>
                        <a:buNone/>
                      </a:pPr>
                      <a:endParaRPr lang="ja-JP" altLang="en-US">
                        <a:effectLst/>
                      </a:endParaRPr>
                    </a:p>
                  </a:txBody>
                  <a:tcPr marL="0" marR="0" marT="0" marB="0" anchor="ctr">
                    <a:lnL>
                      <a:noFill/>
                    </a:lnL>
                    <a:lnR>
                      <a:noFill/>
                    </a:lnR>
                    <a:lnT>
                      <a:noFill/>
                    </a:lnT>
                    <a:lnB>
                      <a:noFill/>
                    </a:lnB>
                    <a:noFill/>
                  </a:tcPr>
                </a:tc>
                <a:tc>
                  <a:txBody>
                    <a:bodyPr/>
                    <a:lstStyle/>
                    <a:p>
                      <a:pPr lvl="0">
                        <a:buNone/>
                      </a:pPr>
                      <a:endParaRPr lang="ja-JP" altLang="en-US">
                        <a:effectLst/>
                      </a:endParaRPr>
                    </a:p>
                  </a:txBody>
                  <a:tcPr marL="0" marR="0" marT="0" marB="0" anchor="ctr">
                    <a:lnL>
                      <a:noFill/>
                    </a:lnL>
                    <a:lnR>
                      <a:noFill/>
                    </a:lnR>
                    <a:lnT>
                      <a:noFill/>
                    </a:lnT>
                    <a:lnB>
                      <a:noFill/>
                    </a:lnB>
                    <a:noFill/>
                  </a:tcPr>
                </a:tc>
                <a:extLst>
                  <a:ext uri="{0D108BD9-81ED-4DB2-BD59-A6C34878D82A}">
                    <a16:rowId xmlns:a16="http://schemas.microsoft.com/office/drawing/2014/main" val="122659894"/>
                  </a:ext>
                </a:extLst>
              </a:tr>
              <a:tr h="114013">
                <a:tc>
                  <a:txBody>
                    <a:bodyPr/>
                    <a:lstStyle/>
                    <a:p>
                      <a:pPr>
                        <a:buNone/>
                      </a:pPr>
                      <a:endParaRPr lang="ja-JP" altLang="en-US">
                        <a:effectLst/>
                      </a:endParaRPr>
                    </a:p>
                  </a:txBody>
                  <a:tcPr marL="0" marR="0" marT="0" marB="0" anchor="ctr">
                    <a:lnL>
                      <a:noFill/>
                    </a:lnL>
                    <a:lnR>
                      <a:noFill/>
                    </a:lnR>
                    <a:lnT>
                      <a:noFill/>
                    </a:lnT>
                    <a:lnB>
                      <a:noFill/>
                    </a:lnB>
                    <a:noFill/>
                  </a:tcPr>
                </a:tc>
                <a:tc>
                  <a:txBody>
                    <a:bodyPr/>
                    <a:lstStyle/>
                    <a:p>
                      <a:pPr lvl="0">
                        <a:buNone/>
                      </a:pPr>
                      <a:r>
                        <a:rPr lang="ja-JP" altLang="en-US">
                          <a:effectLst/>
                        </a:rPr>
                        <a:t>現在価格はこれ、TOBの価格はこれ、そしてIPO後の株価はこれー</a:t>
                      </a:r>
                    </a:p>
                  </a:txBody>
                  <a:tcPr marL="0" marR="0" marT="0" marB="0" anchor="ctr">
                    <a:lnL>
                      <a:noFill/>
                    </a:lnL>
                    <a:lnR>
                      <a:noFill/>
                    </a:lnR>
                    <a:lnT>
                      <a:noFill/>
                    </a:lnT>
                    <a:lnB>
                      <a:noFill/>
                    </a:lnB>
                    <a:noFill/>
                  </a:tcPr>
                </a:tc>
                <a:extLst>
                  <a:ext uri="{0D108BD9-81ED-4DB2-BD59-A6C34878D82A}">
                    <a16:rowId xmlns:a16="http://schemas.microsoft.com/office/drawing/2014/main" val="3639327654"/>
                  </a:ext>
                </a:extLst>
              </a:tr>
            </a:tbl>
          </a:graphicData>
        </a:graphic>
      </p:graphicFrame>
      <p:sp>
        <p:nvSpPr>
          <p:cNvPr id="8" name="Text 17">
            <a:extLst>
              <a:ext uri="{FF2B5EF4-FFF2-40B4-BE49-F238E27FC236}">
                <a16:creationId xmlns:a16="http://schemas.microsoft.com/office/drawing/2014/main" id="{330C7880-0C8A-9C73-AE59-5A9C7402FEE6}"/>
              </a:ext>
            </a:extLst>
          </p:cNvPr>
          <p:cNvSpPr txBox="1"/>
          <p:nvPr/>
        </p:nvSpPr>
        <p:spPr>
          <a:xfrm>
            <a:off x="953011" y="991928"/>
            <a:ext cx="1868785" cy="234474"/>
          </a:xfrm>
          <a:prstGeom prst="rect">
            <a:avLst/>
          </a:prstGeom>
          <a:noFill/>
          <a:ln/>
        </p:spPr>
        <p:txBody>
          <a:bodyPr wrap="square" lIns="0" tIns="0" rIns="0" bIns="0" rtlCol="0" anchor="ctr"/>
          <a:lstStyle/>
          <a:p>
            <a:r>
              <a:rPr lang="en-US" sz="1050">
                <a:solidFill>
                  <a:srgbClr val="4B5563"/>
                </a:solidFill>
                <a:latin typeface="メイリオ" panose="020B0604030504040204" pitchFamily="50" charset="-128"/>
                <a:ea typeface="メイリオ" panose="020B0604030504040204" pitchFamily="50" charset="-128"/>
                <a:cs typeface="Noto Sans JP" pitchFamily="34" charset="-120"/>
              </a:rPr>
              <a:t>現在株価（MBO前）</a:t>
            </a:r>
            <a:endParaRPr lang="en-US" sz="1050">
              <a:latin typeface="メイリオ" panose="020B0604030504040204" pitchFamily="50" charset="-128"/>
              <a:ea typeface="メイリオ" panose="020B0604030504040204" pitchFamily="50" charset="-128"/>
            </a:endParaRPr>
          </a:p>
        </p:txBody>
      </p:sp>
      <p:sp>
        <p:nvSpPr>
          <p:cNvPr id="9" name="Text 18">
            <a:extLst>
              <a:ext uri="{FF2B5EF4-FFF2-40B4-BE49-F238E27FC236}">
                <a16:creationId xmlns:a16="http://schemas.microsoft.com/office/drawing/2014/main" id="{41C040E5-3655-71AA-21FA-2403A6F11FF2}"/>
              </a:ext>
            </a:extLst>
          </p:cNvPr>
          <p:cNvSpPr txBox="1"/>
          <p:nvPr/>
        </p:nvSpPr>
        <p:spPr>
          <a:xfrm>
            <a:off x="1017201" y="1258146"/>
            <a:ext cx="1111760" cy="409487"/>
          </a:xfrm>
          <a:prstGeom prst="rect">
            <a:avLst/>
          </a:prstGeom>
          <a:noFill/>
          <a:ln/>
        </p:spPr>
        <p:txBody>
          <a:bodyPr wrap="square" lIns="0" tIns="0" rIns="0" bIns="0" rtlCol="0" anchor="ctr"/>
          <a:lstStyle/>
          <a:p>
            <a:r>
              <a:rPr lang="en-US" sz="2000" b="1">
                <a:solidFill>
                  <a:srgbClr val="1E40AF"/>
                </a:solidFill>
                <a:latin typeface="メイリオ" panose="020B0604030504040204" pitchFamily="50" charset="-128"/>
                <a:ea typeface="メイリオ" panose="020B0604030504040204" pitchFamily="50" charset="-128"/>
                <a:cs typeface="Noto Sans JP" pitchFamily="34" charset="-120"/>
              </a:rPr>
              <a:t>3,990</a:t>
            </a:r>
            <a:endParaRPr lang="en-US" sz="2000">
              <a:latin typeface="メイリオ" panose="020B0604030504040204" pitchFamily="50" charset="-128"/>
              <a:ea typeface="メイリオ" panose="020B0604030504040204" pitchFamily="50" charset="-128"/>
            </a:endParaRPr>
          </a:p>
        </p:txBody>
      </p:sp>
      <p:sp>
        <p:nvSpPr>
          <p:cNvPr id="10" name="Text 19">
            <a:extLst>
              <a:ext uri="{FF2B5EF4-FFF2-40B4-BE49-F238E27FC236}">
                <a16:creationId xmlns:a16="http://schemas.microsoft.com/office/drawing/2014/main" id="{32F75984-3951-DD54-DCC0-3ECABBB76E0D}"/>
              </a:ext>
            </a:extLst>
          </p:cNvPr>
          <p:cNvSpPr txBox="1"/>
          <p:nvPr/>
        </p:nvSpPr>
        <p:spPr>
          <a:xfrm>
            <a:off x="1929123" y="1318795"/>
            <a:ext cx="422856" cy="304030"/>
          </a:xfrm>
          <a:prstGeom prst="rect">
            <a:avLst/>
          </a:prstGeom>
          <a:noFill/>
          <a:ln/>
        </p:spPr>
        <p:txBody>
          <a:bodyPr wrap="square" lIns="0" tIns="0" rIns="0" bIns="0" rtlCol="0" anchor="ctr"/>
          <a:lstStyle/>
          <a:p>
            <a:r>
              <a:rPr lang="en-US" sz="1200">
                <a:solidFill>
                  <a:srgbClr val="1A1A1A"/>
                </a:solidFill>
                <a:latin typeface="メイリオ" panose="020B0604030504040204" pitchFamily="50" charset="-128"/>
                <a:ea typeface="メイリオ" panose="020B0604030504040204" pitchFamily="50" charset="-128"/>
                <a:cs typeface="Noto Sans JP" pitchFamily="34" charset="-120"/>
              </a:rPr>
              <a:t>円</a:t>
            </a:r>
            <a:endParaRPr lang="en-US" sz="1200">
              <a:latin typeface="メイリオ" panose="020B0604030504040204" pitchFamily="50" charset="-128"/>
              <a:ea typeface="メイリオ" panose="020B0604030504040204" pitchFamily="50" charset="-128"/>
            </a:endParaRPr>
          </a:p>
        </p:txBody>
      </p:sp>
      <p:sp>
        <p:nvSpPr>
          <p:cNvPr id="11" name="Text 20">
            <a:extLst>
              <a:ext uri="{FF2B5EF4-FFF2-40B4-BE49-F238E27FC236}">
                <a16:creationId xmlns:a16="http://schemas.microsoft.com/office/drawing/2014/main" id="{A6FCF52E-681E-DA1C-F6E6-47A0DE3C6119}"/>
              </a:ext>
            </a:extLst>
          </p:cNvPr>
          <p:cNvSpPr txBox="1"/>
          <p:nvPr/>
        </p:nvSpPr>
        <p:spPr>
          <a:xfrm>
            <a:off x="1005611" y="1576197"/>
            <a:ext cx="1827656" cy="234474"/>
          </a:xfrm>
          <a:prstGeom prst="rect">
            <a:avLst/>
          </a:prstGeom>
          <a:noFill/>
          <a:ln/>
        </p:spPr>
        <p:txBody>
          <a:bodyPr wrap="square" lIns="0" tIns="0" rIns="0" bIns="0" rtlCol="0" anchor="ctr"/>
          <a:lstStyle/>
          <a:p>
            <a:r>
              <a:rPr lang="en-US" sz="1050">
                <a:solidFill>
                  <a:srgbClr val="6B7280"/>
                </a:solidFill>
                <a:latin typeface="メイリオ" panose="020B0604030504040204" pitchFamily="50" charset="-128"/>
                <a:ea typeface="メイリオ" panose="020B0604030504040204" pitchFamily="50" charset="-128"/>
                <a:cs typeface="Noto Sans JP" pitchFamily="34" charset="-120"/>
              </a:rPr>
              <a:t>時価総額: 1,796億円</a:t>
            </a:r>
            <a:endParaRPr lang="en-US" sz="1050">
              <a:latin typeface="メイリオ" panose="020B0604030504040204" pitchFamily="50" charset="-128"/>
              <a:ea typeface="メイリオ" panose="020B0604030504040204" pitchFamily="50" charset="-128"/>
            </a:endParaRPr>
          </a:p>
        </p:txBody>
      </p:sp>
      <p:sp>
        <p:nvSpPr>
          <p:cNvPr id="12" name="Text 21">
            <a:extLst>
              <a:ext uri="{FF2B5EF4-FFF2-40B4-BE49-F238E27FC236}">
                <a16:creationId xmlns:a16="http://schemas.microsoft.com/office/drawing/2014/main" id="{C7B28BAF-C69F-CD98-BFA2-79C6B5461CFB}"/>
              </a:ext>
            </a:extLst>
          </p:cNvPr>
          <p:cNvSpPr txBox="1"/>
          <p:nvPr/>
        </p:nvSpPr>
        <p:spPr>
          <a:xfrm>
            <a:off x="953011" y="1781850"/>
            <a:ext cx="1841793" cy="234474"/>
          </a:xfrm>
          <a:prstGeom prst="rect">
            <a:avLst/>
          </a:prstGeom>
          <a:noFill/>
          <a:ln/>
        </p:spPr>
        <p:txBody>
          <a:bodyPr wrap="square" lIns="0" tIns="0" rIns="0" bIns="0" rtlCol="0" anchor="ctr"/>
          <a:lstStyle/>
          <a:p>
            <a:r>
              <a:rPr lang="en-US" sz="1050">
                <a:solidFill>
                  <a:srgbClr val="6B7280"/>
                </a:solidFill>
                <a:latin typeface="メイリオ" panose="020B0604030504040204" pitchFamily="50" charset="-128"/>
                <a:ea typeface="メイリオ" panose="020B0604030504040204" pitchFamily="50" charset="-128"/>
                <a:cs typeface="Noto Sans JP" pitchFamily="34" charset="-120"/>
              </a:rPr>
              <a:t>基準: 1ヶ月平均株価</a:t>
            </a:r>
            <a:endParaRPr lang="en-US" sz="1050">
              <a:latin typeface="メイリオ" panose="020B0604030504040204" pitchFamily="50" charset="-128"/>
              <a:ea typeface="メイリオ" panose="020B0604030504040204" pitchFamily="50" charset="-128"/>
            </a:endParaRPr>
          </a:p>
        </p:txBody>
      </p:sp>
      <p:sp>
        <p:nvSpPr>
          <p:cNvPr id="13" name="Text 22">
            <a:extLst>
              <a:ext uri="{FF2B5EF4-FFF2-40B4-BE49-F238E27FC236}">
                <a16:creationId xmlns:a16="http://schemas.microsoft.com/office/drawing/2014/main" id="{67BEC7F0-A39C-564A-E74E-A841AC98018B}"/>
              </a:ext>
            </a:extLst>
          </p:cNvPr>
          <p:cNvSpPr txBox="1"/>
          <p:nvPr/>
        </p:nvSpPr>
        <p:spPr>
          <a:xfrm>
            <a:off x="3038253" y="959232"/>
            <a:ext cx="2196579" cy="304030"/>
          </a:xfrm>
          <a:prstGeom prst="rect">
            <a:avLst/>
          </a:prstGeom>
          <a:noFill/>
          <a:ln/>
        </p:spPr>
        <p:txBody>
          <a:bodyPr wrap="square" lIns="0" tIns="0" rIns="0" bIns="0" rtlCol="0" anchor="ctr"/>
          <a:lstStyle/>
          <a:p>
            <a:pPr algn="ctr"/>
            <a:r>
              <a:rPr lang="en-US" sz="1050">
                <a:solidFill>
                  <a:srgbClr val="4B5563"/>
                </a:solidFill>
                <a:latin typeface="メイリオ" panose="020B0604030504040204" pitchFamily="50" charset="-128"/>
                <a:ea typeface="メイリオ" panose="020B0604030504040204" pitchFamily="50" charset="-128"/>
                <a:cs typeface="Noto Sans JP" pitchFamily="34" charset="-120"/>
              </a:rPr>
              <a:t>TOB価格（プレミアム93%）</a:t>
            </a:r>
            <a:endParaRPr lang="en-US" sz="1050">
              <a:latin typeface="メイリオ" panose="020B0604030504040204" pitchFamily="50" charset="-128"/>
              <a:ea typeface="メイリオ" panose="020B0604030504040204" pitchFamily="50" charset="-128"/>
            </a:endParaRPr>
          </a:p>
        </p:txBody>
      </p:sp>
      <p:sp>
        <p:nvSpPr>
          <p:cNvPr id="14" name="Text 23">
            <a:extLst>
              <a:ext uri="{FF2B5EF4-FFF2-40B4-BE49-F238E27FC236}">
                <a16:creationId xmlns:a16="http://schemas.microsoft.com/office/drawing/2014/main" id="{8DE6B906-1669-5060-44EC-D3C2DB9BF027}"/>
              </a:ext>
            </a:extLst>
          </p:cNvPr>
          <p:cNvSpPr txBox="1"/>
          <p:nvPr/>
        </p:nvSpPr>
        <p:spPr>
          <a:xfrm>
            <a:off x="3361950" y="1258146"/>
            <a:ext cx="947179" cy="530958"/>
          </a:xfrm>
          <a:prstGeom prst="rect">
            <a:avLst/>
          </a:prstGeom>
          <a:noFill/>
          <a:ln/>
        </p:spPr>
        <p:txBody>
          <a:bodyPr wrap="square" lIns="0" tIns="0" rIns="0" bIns="0" rtlCol="0" anchor="ctr"/>
          <a:lstStyle/>
          <a:p>
            <a:pPr algn="ctr"/>
            <a:r>
              <a:rPr lang="en-US" sz="2000" b="1">
                <a:solidFill>
                  <a:srgbClr val="059669"/>
                </a:solidFill>
                <a:latin typeface="メイリオ" panose="020B0604030504040204" pitchFamily="50" charset="-128"/>
                <a:ea typeface="メイリオ" panose="020B0604030504040204" pitchFamily="50" charset="-128"/>
                <a:cs typeface="Noto Sans JP" pitchFamily="34" charset="-120"/>
              </a:rPr>
              <a:t>7,700</a:t>
            </a:r>
            <a:endParaRPr lang="en-US" sz="2000">
              <a:latin typeface="メイリオ" panose="020B0604030504040204" pitchFamily="50" charset="-128"/>
              <a:ea typeface="メイリオ" panose="020B0604030504040204" pitchFamily="50" charset="-128"/>
            </a:endParaRPr>
          </a:p>
        </p:txBody>
      </p:sp>
      <p:sp>
        <p:nvSpPr>
          <p:cNvPr id="15" name="Text 24">
            <a:extLst>
              <a:ext uri="{FF2B5EF4-FFF2-40B4-BE49-F238E27FC236}">
                <a16:creationId xmlns:a16="http://schemas.microsoft.com/office/drawing/2014/main" id="{A069D1BE-5D23-17FD-4F1C-D9B5660BAD34}"/>
              </a:ext>
            </a:extLst>
          </p:cNvPr>
          <p:cNvSpPr txBox="1"/>
          <p:nvPr/>
        </p:nvSpPr>
        <p:spPr>
          <a:xfrm>
            <a:off x="4178133" y="1321536"/>
            <a:ext cx="360258" cy="394219"/>
          </a:xfrm>
          <a:prstGeom prst="rect">
            <a:avLst/>
          </a:prstGeom>
          <a:noFill/>
          <a:ln/>
        </p:spPr>
        <p:txBody>
          <a:bodyPr wrap="square" lIns="0" tIns="0" rIns="0" bIns="0" rtlCol="0" anchor="ctr"/>
          <a:lstStyle/>
          <a:p>
            <a:pPr algn="ctr"/>
            <a:r>
              <a:rPr lang="en-US" sz="1200">
                <a:solidFill>
                  <a:srgbClr val="1A1A1A"/>
                </a:solidFill>
                <a:latin typeface="メイリオ" panose="020B0604030504040204" pitchFamily="50" charset="-128"/>
                <a:ea typeface="メイリオ" panose="020B0604030504040204" pitchFamily="50" charset="-128"/>
                <a:cs typeface="Noto Sans JP" pitchFamily="34" charset="-120"/>
              </a:rPr>
              <a:t>円</a:t>
            </a:r>
            <a:endParaRPr lang="en-US" sz="1200">
              <a:latin typeface="メイリオ" panose="020B0604030504040204" pitchFamily="50" charset="-128"/>
              <a:ea typeface="メイリオ" panose="020B0604030504040204" pitchFamily="50" charset="-128"/>
            </a:endParaRPr>
          </a:p>
        </p:txBody>
      </p:sp>
      <p:sp>
        <p:nvSpPr>
          <p:cNvPr id="16" name="Text 25">
            <a:extLst>
              <a:ext uri="{FF2B5EF4-FFF2-40B4-BE49-F238E27FC236}">
                <a16:creationId xmlns:a16="http://schemas.microsoft.com/office/drawing/2014/main" id="{DD2549C5-CE5C-88B1-721F-5B6A470268E3}"/>
              </a:ext>
            </a:extLst>
          </p:cNvPr>
          <p:cNvSpPr txBox="1"/>
          <p:nvPr/>
        </p:nvSpPr>
        <p:spPr>
          <a:xfrm>
            <a:off x="3120414" y="1597131"/>
            <a:ext cx="1878367" cy="300484"/>
          </a:xfrm>
          <a:prstGeom prst="rect">
            <a:avLst/>
          </a:prstGeom>
          <a:noFill/>
          <a:ln/>
        </p:spPr>
        <p:txBody>
          <a:bodyPr wrap="square" lIns="0" tIns="0" rIns="0" bIns="0" rtlCol="0" anchor="ctr"/>
          <a:lstStyle/>
          <a:p>
            <a:pPr algn="ctr"/>
            <a:r>
              <a:rPr lang="en-US" sz="1050">
                <a:solidFill>
                  <a:srgbClr val="6B7280"/>
                </a:solidFill>
                <a:latin typeface="メイリオ" panose="020B0604030504040204" pitchFamily="50" charset="-128"/>
                <a:ea typeface="メイリオ" panose="020B0604030504040204" pitchFamily="50" charset="-128"/>
                <a:cs typeface="Noto Sans JP" pitchFamily="34" charset="-120"/>
              </a:rPr>
              <a:t>取引金額: 3,465億円</a:t>
            </a:r>
            <a:endParaRPr lang="en-US" sz="1050">
              <a:latin typeface="メイリオ" panose="020B0604030504040204" pitchFamily="50" charset="-128"/>
              <a:ea typeface="メイリオ" panose="020B0604030504040204" pitchFamily="50" charset="-128"/>
            </a:endParaRPr>
          </a:p>
        </p:txBody>
      </p:sp>
      <p:sp>
        <p:nvSpPr>
          <p:cNvPr id="17" name="Text 26">
            <a:extLst>
              <a:ext uri="{FF2B5EF4-FFF2-40B4-BE49-F238E27FC236}">
                <a16:creationId xmlns:a16="http://schemas.microsoft.com/office/drawing/2014/main" id="{674F82CF-BA0A-82A0-A63F-726069B4BC86}"/>
              </a:ext>
            </a:extLst>
          </p:cNvPr>
          <p:cNvSpPr txBox="1"/>
          <p:nvPr/>
        </p:nvSpPr>
        <p:spPr>
          <a:xfrm>
            <a:off x="3299038" y="1780282"/>
            <a:ext cx="964700" cy="304030"/>
          </a:xfrm>
          <a:prstGeom prst="rect">
            <a:avLst/>
          </a:prstGeom>
          <a:noFill/>
          <a:ln/>
        </p:spPr>
        <p:txBody>
          <a:bodyPr wrap="square" lIns="0" tIns="0" rIns="0" bIns="0" rtlCol="0" anchor="ctr"/>
          <a:lstStyle/>
          <a:p>
            <a:pPr algn="ctr"/>
            <a:r>
              <a:rPr lang="en-US" sz="1050">
                <a:solidFill>
                  <a:srgbClr val="6B7280"/>
                </a:solidFill>
                <a:latin typeface="メイリオ" panose="020B0604030504040204" pitchFamily="50" charset="-128"/>
                <a:ea typeface="メイリオ" panose="020B0604030504040204" pitchFamily="50" charset="-128"/>
                <a:cs typeface="Noto Sans JP" pitchFamily="34" charset="-120"/>
              </a:rPr>
              <a:t>2025年実施</a:t>
            </a:r>
            <a:endParaRPr lang="en-US" sz="1050">
              <a:latin typeface="メイリオ" panose="020B0604030504040204" pitchFamily="50" charset="-128"/>
              <a:ea typeface="メイリオ" panose="020B0604030504040204" pitchFamily="50" charset="-128"/>
            </a:endParaRPr>
          </a:p>
        </p:txBody>
      </p:sp>
      <p:sp>
        <p:nvSpPr>
          <p:cNvPr id="18" name="Text 27">
            <a:extLst>
              <a:ext uri="{FF2B5EF4-FFF2-40B4-BE49-F238E27FC236}">
                <a16:creationId xmlns:a16="http://schemas.microsoft.com/office/drawing/2014/main" id="{118A7578-79F3-87FD-A6B1-6E7E31FE9E20}"/>
              </a:ext>
            </a:extLst>
          </p:cNvPr>
          <p:cNvSpPr txBox="1"/>
          <p:nvPr/>
        </p:nvSpPr>
        <p:spPr>
          <a:xfrm>
            <a:off x="5592664" y="966338"/>
            <a:ext cx="1843961" cy="334014"/>
          </a:xfrm>
          <a:prstGeom prst="rect">
            <a:avLst/>
          </a:prstGeom>
          <a:noFill/>
          <a:ln/>
        </p:spPr>
        <p:txBody>
          <a:bodyPr wrap="square" lIns="0" tIns="0" rIns="0" bIns="0" rtlCol="0" anchor="ctr"/>
          <a:lstStyle/>
          <a:p>
            <a:pPr algn="r"/>
            <a:r>
              <a:rPr lang="en-US" sz="1050">
                <a:solidFill>
                  <a:srgbClr val="4B5563"/>
                </a:solidFill>
                <a:latin typeface="メイリオ" panose="020B0604030504040204" pitchFamily="50" charset="-128"/>
                <a:ea typeface="メイリオ" panose="020B0604030504040204" pitchFamily="50" charset="-128"/>
                <a:cs typeface="Noto Sans JP" pitchFamily="34" charset="-120"/>
              </a:rPr>
              <a:t>2030年IPO株価（想定）</a:t>
            </a:r>
            <a:endParaRPr lang="en-US" sz="1050">
              <a:latin typeface="メイリオ" panose="020B0604030504040204" pitchFamily="50" charset="-128"/>
              <a:ea typeface="メイリオ" panose="020B0604030504040204" pitchFamily="50" charset="-128"/>
            </a:endParaRPr>
          </a:p>
        </p:txBody>
      </p:sp>
      <p:sp>
        <p:nvSpPr>
          <p:cNvPr id="19" name="Text 28">
            <a:extLst>
              <a:ext uri="{FF2B5EF4-FFF2-40B4-BE49-F238E27FC236}">
                <a16:creationId xmlns:a16="http://schemas.microsoft.com/office/drawing/2014/main" id="{71962DE5-3FC6-9A30-865D-B315076BA6E6}"/>
              </a:ext>
            </a:extLst>
          </p:cNvPr>
          <p:cNvSpPr txBox="1"/>
          <p:nvPr/>
        </p:nvSpPr>
        <p:spPr>
          <a:xfrm>
            <a:off x="5431695" y="1151881"/>
            <a:ext cx="2086359" cy="583323"/>
          </a:xfrm>
          <a:prstGeom prst="rect">
            <a:avLst/>
          </a:prstGeom>
          <a:noFill/>
          <a:ln/>
        </p:spPr>
        <p:txBody>
          <a:bodyPr wrap="square" lIns="0" tIns="0" rIns="0" bIns="0" rtlCol="0" anchor="ctr"/>
          <a:lstStyle/>
          <a:p>
            <a:pPr algn="r"/>
            <a:r>
              <a:rPr lang="en-US" sz="2000" b="1">
                <a:solidFill>
                  <a:srgbClr val="F59E0B"/>
                </a:solidFill>
                <a:latin typeface="メイリオ" panose="020B0604030504040204" pitchFamily="50" charset="-128"/>
                <a:ea typeface="メイリオ" panose="020B0604030504040204" pitchFamily="50" charset="-128"/>
                <a:cs typeface="Noto Sans JP" pitchFamily="34" charset="-120"/>
              </a:rPr>
              <a:t>10,800-12,100</a:t>
            </a:r>
            <a:endParaRPr lang="en-US" sz="2000">
              <a:latin typeface="メイリオ" panose="020B0604030504040204" pitchFamily="50" charset="-128"/>
              <a:ea typeface="メイリオ" panose="020B0604030504040204" pitchFamily="50" charset="-128"/>
            </a:endParaRPr>
          </a:p>
        </p:txBody>
      </p:sp>
      <p:sp>
        <p:nvSpPr>
          <p:cNvPr id="20" name="Text 29">
            <a:extLst>
              <a:ext uri="{FF2B5EF4-FFF2-40B4-BE49-F238E27FC236}">
                <a16:creationId xmlns:a16="http://schemas.microsoft.com/office/drawing/2014/main" id="{1E48CDEB-7666-3598-4F0B-B65B880856E2}"/>
              </a:ext>
            </a:extLst>
          </p:cNvPr>
          <p:cNvSpPr txBox="1"/>
          <p:nvPr/>
        </p:nvSpPr>
        <p:spPr>
          <a:xfrm>
            <a:off x="6675051" y="1229310"/>
            <a:ext cx="1224504" cy="433097"/>
          </a:xfrm>
          <a:prstGeom prst="rect">
            <a:avLst/>
          </a:prstGeom>
          <a:noFill/>
          <a:ln/>
        </p:spPr>
        <p:txBody>
          <a:bodyPr wrap="square" lIns="0" tIns="0" rIns="0" bIns="0" rtlCol="0" anchor="ctr"/>
          <a:lstStyle/>
          <a:p>
            <a:pPr algn="r"/>
            <a:r>
              <a:rPr lang="en-US" sz="1200">
                <a:solidFill>
                  <a:srgbClr val="1A1A1A"/>
                </a:solidFill>
                <a:latin typeface="メイリオ" panose="020B0604030504040204" pitchFamily="50" charset="-128"/>
                <a:ea typeface="メイリオ" panose="020B0604030504040204" pitchFamily="50" charset="-128"/>
                <a:cs typeface="Noto Sans JP" pitchFamily="34" charset="-120"/>
              </a:rPr>
              <a:t>円</a:t>
            </a:r>
            <a:endParaRPr lang="en-US" sz="1200">
              <a:latin typeface="メイリオ" panose="020B0604030504040204" pitchFamily="50" charset="-128"/>
              <a:ea typeface="メイリオ" panose="020B0604030504040204" pitchFamily="50" charset="-128"/>
            </a:endParaRPr>
          </a:p>
        </p:txBody>
      </p:sp>
      <p:sp>
        <p:nvSpPr>
          <p:cNvPr id="21" name="Text 30">
            <a:extLst>
              <a:ext uri="{FF2B5EF4-FFF2-40B4-BE49-F238E27FC236}">
                <a16:creationId xmlns:a16="http://schemas.microsoft.com/office/drawing/2014/main" id="{1C358AFD-1B83-4E95-F30D-B37B8F0262CD}"/>
              </a:ext>
            </a:extLst>
          </p:cNvPr>
          <p:cNvSpPr txBox="1"/>
          <p:nvPr/>
        </p:nvSpPr>
        <p:spPr>
          <a:xfrm>
            <a:off x="5475784" y="1580583"/>
            <a:ext cx="1990050" cy="334014"/>
          </a:xfrm>
          <a:prstGeom prst="rect">
            <a:avLst/>
          </a:prstGeom>
          <a:noFill/>
          <a:ln/>
        </p:spPr>
        <p:txBody>
          <a:bodyPr wrap="square" lIns="0" tIns="0" rIns="0" bIns="0" rtlCol="0" anchor="ctr"/>
          <a:lstStyle/>
          <a:p>
            <a:pPr algn="r"/>
            <a:r>
              <a:rPr lang="en-US" sz="1050">
                <a:solidFill>
                  <a:srgbClr val="6B7280"/>
                </a:solidFill>
                <a:latin typeface="メイリオ" panose="020B0604030504040204" pitchFamily="50" charset="-128"/>
                <a:ea typeface="メイリオ" panose="020B0604030504040204" pitchFamily="50" charset="-128"/>
                <a:cs typeface="Noto Sans JP" pitchFamily="34" charset="-120"/>
              </a:rPr>
              <a:t>時価総額: 4,860-5,445億円</a:t>
            </a:r>
            <a:endParaRPr lang="en-US" sz="1050">
              <a:latin typeface="メイリオ" panose="020B0604030504040204" pitchFamily="50" charset="-128"/>
              <a:ea typeface="メイリオ" panose="020B0604030504040204" pitchFamily="50" charset="-128"/>
            </a:endParaRPr>
          </a:p>
        </p:txBody>
      </p:sp>
      <p:sp>
        <p:nvSpPr>
          <p:cNvPr id="22" name="Text 31">
            <a:extLst>
              <a:ext uri="{FF2B5EF4-FFF2-40B4-BE49-F238E27FC236}">
                <a16:creationId xmlns:a16="http://schemas.microsoft.com/office/drawing/2014/main" id="{570CE7E4-4C9A-0F1B-CB35-37F82F558B19}"/>
              </a:ext>
            </a:extLst>
          </p:cNvPr>
          <p:cNvSpPr txBox="1"/>
          <p:nvPr/>
        </p:nvSpPr>
        <p:spPr>
          <a:xfrm>
            <a:off x="5322478" y="1741163"/>
            <a:ext cx="1990050" cy="364878"/>
          </a:xfrm>
          <a:prstGeom prst="rect">
            <a:avLst/>
          </a:prstGeom>
          <a:noFill/>
          <a:ln/>
        </p:spPr>
        <p:txBody>
          <a:bodyPr wrap="square" lIns="0" tIns="0" rIns="0" bIns="0" rtlCol="0" anchor="ctr"/>
          <a:lstStyle/>
          <a:p>
            <a:pPr algn="r"/>
            <a:r>
              <a:rPr lang="en-US" sz="1050">
                <a:solidFill>
                  <a:srgbClr val="6B7280"/>
                </a:solidFill>
                <a:latin typeface="メイリオ" panose="020B0604030504040204" pitchFamily="50" charset="-128"/>
                <a:ea typeface="メイリオ" panose="020B0604030504040204" pitchFamily="50" charset="-128"/>
                <a:cs typeface="Noto Sans JP" pitchFamily="34" charset="-120"/>
              </a:rPr>
              <a:t>EV/EBITDA: 10.5-11.5x</a:t>
            </a:r>
            <a:endParaRPr lang="en-US" sz="1050">
              <a:latin typeface="メイリオ" panose="020B0604030504040204" pitchFamily="50" charset="-128"/>
              <a:ea typeface="メイリオ" panose="020B0604030504040204" pitchFamily="50" charset="-128"/>
            </a:endParaRPr>
          </a:p>
        </p:txBody>
      </p:sp>
      <p:pic>
        <p:nvPicPr>
          <p:cNvPr id="23" name="Image 3" descr="preencoded.png">
            <a:extLst>
              <a:ext uri="{FF2B5EF4-FFF2-40B4-BE49-F238E27FC236}">
                <a16:creationId xmlns:a16="http://schemas.microsoft.com/office/drawing/2014/main" id="{D480DCF0-8657-B9D6-218D-BB3FD3AD76A9}"/>
              </a:ext>
            </a:extLst>
          </p:cNvPr>
          <p:cNvPicPr>
            <a:picLocks noChangeAspect="1"/>
          </p:cNvPicPr>
          <p:nvPr/>
        </p:nvPicPr>
        <p:blipFill>
          <a:blip r:embed="rId6"/>
          <a:srcRect l="-3" r="-3"/>
          <a:stretch/>
        </p:blipFill>
        <p:spPr>
          <a:xfrm>
            <a:off x="992783" y="2108655"/>
            <a:ext cx="6454106" cy="2390268"/>
          </a:xfrm>
          <a:prstGeom prst="rect">
            <a:avLst/>
          </a:prstGeom>
        </p:spPr>
      </p:pic>
      <p:sp>
        <p:nvSpPr>
          <p:cNvPr id="47" name="Text 41"/>
          <p:cNvSpPr txBox="1"/>
          <p:nvPr/>
        </p:nvSpPr>
        <p:spPr>
          <a:xfrm>
            <a:off x="736862" y="4690033"/>
            <a:ext cx="1672438" cy="247802"/>
          </a:xfrm>
          <a:prstGeom prst="rect">
            <a:avLst/>
          </a:prstGeom>
          <a:noFill/>
          <a:ln/>
        </p:spPr>
        <p:txBody>
          <a:bodyPr wrap="square" lIns="0" tIns="0" rIns="0" bIns="0" rtlCol="0" anchor="ctr"/>
          <a:lstStyle/>
          <a:p>
            <a:pPr marL="0" indent="0" algn="l">
              <a:buNone/>
            </a:pPr>
            <a:r>
              <a:rPr lang="en-US" sz="1400" b="1">
                <a:solidFill>
                  <a:srgbClr val="1E3A8A"/>
                </a:solidFill>
                <a:latin typeface="メイリオ" panose="020B0604030504040204" pitchFamily="50" charset="-128"/>
                <a:ea typeface="メイリオ" panose="020B0604030504040204" pitchFamily="50" charset="-128"/>
                <a:cs typeface="Noto Sans JP" pitchFamily="34" charset="-120"/>
              </a:rPr>
              <a:t>価格根拠と価値評価</a:t>
            </a:r>
            <a:endParaRPr lang="en-US" sz="1400">
              <a:latin typeface="メイリオ" panose="020B0604030504040204" pitchFamily="50" charset="-128"/>
              <a:ea typeface="メイリオ" panose="020B0604030504040204" pitchFamily="50" charset="-128"/>
            </a:endParaRPr>
          </a:p>
        </p:txBody>
      </p:sp>
      <p:sp>
        <p:nvSpPr>
          <p:cNvPr id="48" name="Shape 42"/>
          <p:cNvSpPr/>
          <p:nvPr/>
        </p:nvSpPr>
        <p:spPr>
          <a:xfrm>
            <a:off x="845244" y="4971594"/>
            <a:ext cx="2476195" cy="1639520"/>
          </a:xfrm>
          <a:prstGeom prst="roundRect">
            <a:avLst>
              <a:gd name="adj" fmla="val 979"/>
            </a:avLst>
          </a:prstGeom>
          <a:solidFill>
            <a:srgbClr val="FFFFFF"/>
          </a:solidFill>
          <a:ln w="12700">
            <a:solidFill>
              <a:srgbClr val="E0E0E0"/>
            </a:solidFill>
            <a:prstDash val="solid"/>
          </a:ln>
        </p:spPr>
        <p:txBody>
          <a:bodyPr/>
          <a:lstStyle/>
          <a:p>
            <a:endParaRPr lang="ja-JP" altLang="en-US" sz="2000">
              <a:solidFill>
                <a:srgbClr val="002060"/>
              </a:solidFill>
              <a:latin typeface="メイリオ" panose="020B0604030504040204" pitchFamily="50" charset="-128"/>
              <a:ea typeface="メイリオ" panose="020B0604030504040204" pitchFamily="50" charset="-128"/>
            </a:endParaRPr>
          </a:p>
        </p:txBody>
      </p:sp>
      <p:sp>
        <p:nvSpPr>
          <p:cNvPr id="49" name="Text 43"/>
          <p:cNvSpPr txBox="1"/>
          <p:nvPr/>
        </p:nvSpPr>
        <p:spPr>
          <a:xfrm>
            <a:off x="1477094" y="5095952"/>
            <a:ext cx="1561159" cy="314554"/>
          </a:xfrm>
          <a:prstGeom prst="rect">
            <a:avLst/>
          </a:prstGeom>
          <a:noFill/>
          <a:ln/>
        </p:spPr>
        <p:txBody>
          <a:bodyPr wrap="square" lIns="0" tIns="0" rIns="0" bIns="0" rtlCol="0" anchor="ctr"/>
          <a:lstStyle/>
          <a:p>
            <a:pPr marL="0" indent="0" algn="ctr">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現在株価 3,990円</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50" name="Shape 44"/>
          <p:cNvSpPr/>
          <p:nvPr/>
        </p:nvSpPr>
        <p:spPr>
          <a:xfrm>
            <a:off x="969602" y="5839359"/>
            <a:ext cx="2229307" cy="9144"/>
          </a:xfrm>
          <a:prstGeom prst="rect">
            <a:avLst/>
          </a:prstGeom>
          <a:solidFill>
            <a:srgbClr val="E0E0E0"/>
          </a:solidFill>
          <a:ln/>
        </p:spPr>
        <p:txBody>
          <a:bodyPr/>
          <a:lstStyle/>
          <a:p>
            <a:endParaRPr lang="ja-JP" altLang="en-US" sz="2000">
              <a:solidFill>
                <a:srgbClr val="002060"/>
              </a:solidFill>
              <a:latin typeface="メイリオ" panose="020B0604030504040204" pitchFamily="50" charset="-128"/>
              <a:ea typeface="メイリオ" panose="020B0604030504040204" pitchFamily="50" charset="-128"/>
            </a:endParaRPr>
          </a:p>
        </p:txBody>
      </p:sp>
      <p:sp>
        <p:nvSpPr>
          <p:cNvPr id="51" name="Text 45"/>
          <p:cNvSpPr txBox="1"/>
          <p:nvPr/>
        </p:nvSpPr>
        <p:spPr>
          <a:xfrm>
            <a:off x="1064700" y="5524805"/>
            <a:ext cx="633679"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評価手法</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52" name="Text 46"/>
          <p:cNvSpPr txBox="1"/>
          <p:nvPr/>
        </p:nvSpPr>
        <p:spPr>
          <a:xfrm>
            <a:off x="1953497" y="5524805"/>
            <a:ext cx="767182"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市場株価法</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53" name="Shape 47"/>
          <p:cNvSpPr/>
          <p:nvPr/>
        </p:nvSpPr>
        <p:spPr>
          <a:xfrm>
            <a:off x="969602" y="6287415"/>
            <a:ext cx="2229307" cy="9144"/>
          </a:xfrm>
          <a:prstGeom prst="rect">
            <a:avLst/>
          </a:prstGeom>
          <a:solidFill>
            <a:srgbClr val="E0E0E0"/>
          </a:solidFill>
          <a:ln/>
        </p:spPr>
        <p:txBody>
          <a:bodyPr/>
          <a:lstStyle/>
          <a:p>
            <a:endParaRPr lang="ja-JP" altLang="en-US" sz="2000">
              <a:solidFill>
                <a:srgbClr val="002060"/>
              </a:solidFill>
              <a:latin typeface="メイリオ" panose="020B0604030504040204" pitchFamily="50" charset="-128"/>
              <a:ea typeface="メイリオ" panose="020B0604030504040204" pitchFamily="50" charset="-128"/>
            </a:endParaRPr>
          </a:p>
        </p:txBody>
      </p:sp>
      <p:sp>
        <p:nvSpPr>
          <p:cNvPr id="54" name="Text 48"/>
          <p:cNvSpPr txBox="1"/>
          <p:nvPr/>
        </p:nvSpPr>
        <p:spPr>
          <a:xfrm>
            <a:off x="1064700" y="5971947"/>
            <a:ext cx="758038"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EV/EBITDA</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55" name="Text 49"/>
          <p:cNvSpPr txBox="1"/>
          <p:nvPr/>
        </p:nvSpPr>
        <p:spPr>
          <a:xfrm>
            <a:off x="1911434" y="5971947"/>
            <a:ext cx="357530"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6.3x</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56" name="Text 50"/>
          <p:cNvSpPr txBox="1"/>
          <p:nvPr/>
        </p:nvSpPr>
        <p:spPr>
          <a:xfrm>
            <a:off x="1064700" y="6420003"/>
            <a:ext cx="357530"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PBR</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57" name="Text 51"/>
          <p:cNvSpPr txBox="1"/>
          <p:nvPr/>
        </p:nvSpPr>
        <p:spPr>
          <a:xfrm>
            <a:off x="1511841" y="6420003"/>
            <a:ext cx="433426"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0.61x</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58" name="Shape 52"/>
          <p:cNvSpPr/>
          <p:nvPr/>
        </p:nvSpPr>
        <p:spPr>
          <a:xfrm>
            <a:off x="3467698" y="4948458"/>
            <a:ext cx="2476195" cy="1662655"/>
          </a:xfrm>
          <a:prstGeom prst="roundRect">
            <a:avLst>
              <a:gd name="adj" fmla="val 979"/>
            </a:avLst>
          </a:prstGeom>
          <a:solidFill>
            <a:srgbClr val="FFFFFF"/>
          </a:solidFill>
          <a:ln w="12700">
            <a:solidFill>
              <a:srgbClr val="E0E0E0"/>
            </a:solidFill>
            <a:prstDash val="solid"/>
          </a:ln>
        </p:spPr>
        <p:txBody>
          <a:bodyPr/>
          <a:lstStyle/>
          <a:p>
            <a:endParaRPr lang="ja-JP" altLang="en-US" sz="2000">
              <a:latin typeface="メイリオ" panose="020B0604030504040204" pitchFamily="50" charset="-128"/>
              <a:ea typeface="メイリオ" panose="020B0604030504040204" pitchFamily="50" charset="-128"/>
            </a:endParaRPr>
          </a:p>
        </p:txBody>
      </p:sp>
      <p:sp>
        <p:nvSpPr>
          <p:cNvPr id="59" name="Text 53"/>
          <p:cNvSpPr txBox="1"/>
          <p:nvPr/>
        </p:nvSpPr>
        <p:spPr>
          <a:xfrm>
            <a:off x="3880024" y="5106011"/>
            <a:ext cx="1571432" cy="304495"/>
          </a:xfrm>
          <a:prstGeom prst="rect">
            <a:avLst/>
          </a:prstGeom>
          <a:noFill/>
          <a:ln/>
        </p:spPr>
        <p:txBody>
          <a:bodyPr wrap="square" lIns="0" tIns="0" rIns="0" bIns="0" rtlCol="0" anchor="ctr"/>
          <a:lstStyle/>
          <a:p>
            <a:pPr marL="0" indent="0" algn="ctr">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TOB価格 7,700円</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60" name="Shape 54"/>
          <p:cNvSpPr/>
          <p:nvPr/>
        </p:nvSpPr>
        <p:spPr>
          <a:xfrm>
            <a:off x="3592101" y="5839359"/>
            <a:ext cx="2229307" cy="9144"/>
          </a:xfrm>
          <a:prstGeom prst="rect">
            <a:avLst/>
          </a:prstGeom>
          <a:solidFill>
            <a:srgbClr val="E0E0E0"/>
          </a:solidFill>
          <a:ln/>
        </p:spPr>
        <p:txBody>
          <a:bodyPr/>
          <a:lstStyle/>
          <a:p>
            <a:endParaRPr lang="ja-JP" altLang="en-US" sz="2000">
              <a:solidFill>
                <a:srgbClr val="002060"/>
              </a:solidFill>
              <a:latin typeface="メイリオ" panose="020B0604030504040204" pitchFamily="50" charset="-128"/>
              <a:ea typeface="メイリオ" panose="020B0604030504040204" pitchFamily="50" charset="-128"/>
            </a:endParaRPr>
          </a:p>
        </p:txBody>
      </p:sp>
      <p:sp>
        <p:nvSpPr>
          <p:cNvPr id="61" name="Text 55"/>
          <p:cNvSpPr txBox="1"/>
          <p:nvPr/>
        </p:nvSpPr>
        <p:spPr>
          <a:xfrm>
            <a:off x="3687199" y="5524805"/>
            <a:ext cx="767182"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プレミアム</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62" name="Text 56"/>
          <p:cNvSpPr txBox="1"/>
          <p:nvPr/>
        </p:nvSpPr>
        <p:spPr>
          <a:xfrm>
            <a:off x="4575996" y="5524805"/>
            <a:ext cx="557784"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+93.0%</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63" name="Shape 57"/>
          <p:cNvSpPr/>
          <p:nvPr/>
        </p:nvSpPr>
        <p:spPr>
          <a:xfrm>
            <a:off x="3592101" y="6287415"/>
            <a:ext cx="2229307" cy="9144"/>
          </a:xfrm>
          <a:prstGeom prst="rect">
            <a:avLst/>
          </a:prstGeom>
          <a:solidFill>
            <a:srgbClr val="E0E0E0"/>
          </a:solidFill>
          <a:ln/>
        </p:spPr>
        <p:txBody>
          <a:bodyPr/>
          <a:lstStyle/>
          <a:p>
            <a:endParaRPr lang="ja-JP" altLang="en-US" sz="2000">
              <a:solidFill>
                <a:srgbClr val="002060"/>
              </a:solidFill>
              <a:latin typeface="メイリオ" panose="020B0604030504040204" pitchFamily="50" charset="-128"/>
              <a:ea typeface="メイリオ" panose="020B0604030504040204" pitchFamily="50" charset="-128"/>
            </a:endParaRPr>
          </a:p>
        </p:txBody>
      </p:sp>
      <p:sp>
        <p:nvSpPr>
          <p:cNvPr id="64" name="Text 58"/>
          <p:cNvSpPr txBox="1"/>
          <p:nvPr/>
        </p:nvSpPr>
        <p:spPr>
          <a:xfrm>
            <a:off x="3687199" y="5971947"/>
            <a:ext cx="758038"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EV/EBITDA</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65" name="Text 59"/>
          <p:cNvSpPr txBox="1"/>
          <p:nvPr/>
        </p:nvSpPr>
        <p:spPr>
          <a:xfrm>
            <a:off x="4533933" y="5971947"/>
            <a:ext cx="433426"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11.0x</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66" name="Text 60"/>
          <p:cNvSpPr txBox="1"/>
          <p:nvPr/>
        </p:nvSpPr>
        <p:spPr>
          <a:xfrm>
            <a:off x="3687199" y="6420003"/>
            <a:ext cx="576986"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内包IRR</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67" name="Text 61"/>
          <p:cNvSpPr txBox="1"/>
          <p:nvPr/>
        </p:nvSpPr>
        <p:spPr>
          <a:xfrm>
            <a:off x="4352882" y="6420003"/>
            <a:ext cx="1273327" cy="172822"/>
          </a:xfrm>
          <a:prstGeom prst="rect">
            <a:avLst/>
          </a:prstGeom>
          <a:noFill/>
          <a:ln/>
        </p:spPr>
        <p:txBody>
          <a:bodyPr wrap="square" lIns="0" tIns="0" rIns="0" bIns="0" rtlCol="0" anchor="ctr"/>
          <a:lstStyle/>
          <a:p>
            <a:pPr marL="0" indent="0" algn="l">
              <a:buNone/>
            </a:pPr>
            <a:r>
              <a:rPr lang="en-US" sz="1050" b="1">
                <a:solidFill>
                  <a:srgbClr val="F0B01B"/>
                </a:solidFill>
                <a:latin typeface="メイリオ" panose="020B0604030504040204" pitchFamily="50" charset="-128"/>
                <a:ea typeface="メイリオ" panose="020B0604030504040204" pitchFamily="50" charset="-128"/>
                <a:cs typeface="Noto Sans JP" pitchFamily="34" charset="-120"/>
              </a:rPr>
              <a:t>17.8-20.1%</a:t>
            </a:r>
            <a:endParaRPr lang="en-US" sz="1050">
              <a:solidFill>
                <a:srgbClr val="F0B01B"/>
              </a:solidFill>
              <a:latin typeface="メイリオ" panose="020B0604030504040204" pitchFamily="50" charset="-128"/>
              <a:ea typeface="メイリオ" panose="020B0604030504040204" pitchFamily="50" charset="-128"/>
            </a:endParaRPr>
          </a:p>
        </p:txBody>
      </p:sp>
      <p:sp>
        <p:nvSpPr>
          <p:cNvPr id="68" name="Shape 62"/>
          <p:cNvSpPr/>
          <p:nvPr/>
        </p:nvSpPr>
        <p:spPr>
          <a:xfrm>
            <a:off x="6090242" y="4943405"/>
            <a:ext cx="2476195" cy="1690844"/>
          </a:xfrm>
          <a:prstGeom prst="roundRect">
            <a:avLst>
              <a:gd name="adj" fmla="val 979"/>
            </a:avLst>
          </a:prstGeom>
          <a:solidFill>
            <a:srgbClr val="FFFFFF"/>
          </a:solidFill>
          <a:ln w="12700">
            <a:solidFill>
              <a:srgbClr val="E0E0E0"/>
            </a:solidFill>
            <a:prstDash val="solid"/>
          </a:ln>
        </p:spPr>
        <p:txBody>
          <a:bodyPr/>
          <a:lstStyle/>
          <a:p>
            <a:endParaRPr lang="ja-JP" altLang="en-US" sz="2000">
              <a:latin typeface="メイリオ" panose="020B0604030504040204" pitchFamily="50" charset="-128"/>
              <a:ea typeface="メイリオ" panose="020B0604030504040204" pitchFamily="50" charset="-128"/>
            </a:endParaRPr>
          </a:p>
        </p:txBody>
      </p:sp>
      <p:sp>
        <p:nvSpPr>
          <p:cNvPr id="69" name="Text 63"/>
          <p:cNvSpPr txBox="1"/>
          <p:nvPr/>
        </p:nvSpPr>
        <p:spPr>
          <a:xfrm>
            <a:off x="6116860" y="4957320"/>
            <a:ext cx="2422958" cy="505306"/>
          </a:xfrm>
          <a:prstGeom prst="rect">
            <a:avLst/>
          </a:prstGeom>
          <a:noFill/>
          <a:ln/>
        </p:spPr>
        <p:txBody>
          <a:bodyPr wrap="square" lIns="0" tIns="0" rIns="0" bIns="0" rtlCol="0" anchor="ctr"/>
          <a:lstStyle/>
          <a:p>
            <a:pPr marL="0" indent="0" algn="ctr">
              <a:buNone/>
            </a:pPr>
            <a:r>
              <a:rPr lang="en-US" sz="1400" b="1" err="1">
                <a:solidFill>
                  <a:srgbClr val="002060"/>
                </a:solidFill>
                <a:latin typeface="メイリオ" panose="020B0604030504040204" pitchFamily="50" charset="-128"/>
                <a:ea typeface="メイリオ" panose="020B0604030504040204" pitchFamily="50" charset="-128"/>
                <a:cs typeface="Noto Sans JP" pitchFamily="34" charset="-120"/>
              </a:rPr>
              <a:t>IPO価格</a:t>
            </a: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 </a:t>
            </a:r>
            <a:r>
              <a:rPr lang="en-US" altLang="ja-JP" sz="1400" b="1">
                <a:solidFill>
                  <a:srgbClr val="002060"/>
                </a:solidFill>
                <a:latin typeface="メイリオ" panose="020B0604030504040204" pitchFamily="50" charset="-128"/>
                <a:ea typeface="メイリオ" panose="020B0604030504040204" pitchFamily="50" charset="-128"/>
                <a:cs typeface="Noto Sans JP" pitchFamily="34" charset="-120"/>
              </a:rPr>
              <a:t>10,000</a:t>
            </a: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a:t>
            </a:r>
            <a:r>
              <a:rPr lang="en-US" altLang="ja-JP" sz="1400" b="1">
                <a:solidFill>
                  <a:srgbClr val="002060"/>
                </a:solidFill>
                <a:latin typeface="メイリオ" panose="020B0604030504040204" pitchFamily="50" charset="-128"/>
                <a:ea typeface="メイリオ" panose="020B0604030504040204" pitchFamily="50" charset="-128"/>
                <a:cs typeface="Noto Sans JP" pitchFamily="34" charset="-120"/>
              </a:rPr>
              <a:t>13,000</a:t>
            </a: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円</a:t>
            </a:r>
            <a:endParaRPr lang="en-US" sz="1400">
              <a:solidFill>
                <a:srgbClr val="002060"/>
              </a:solidFill>
              <a:latin typeface="メイリオ" panose="020B0604030504040204" pitchFamily="50" charset="-128"/>
              <a:ea typeface="メイリオ" panose="020B0604030504040204" pitchFamily="50" charset="-128"/>
            </a:endParaRPr>
          </a:p>
        </p:txBody>
      </p:sp>
      <p:sp>
        <p:nvSpPr>
          <p:cNvPr id="70" name="Shape 64"/>
          <p:cNvSpPr/>
          <p:nvPr/>
        </p:nvSpPr>
        <p:spPr>
          <a:xfrm>
            <a:off x="6214601" y="5839359"/>
            <a:ext cx="2229307" cy="9144"/>
          </a:xfrm>
          <a:prstGeom prst="rect">
            <a:avLst/>
          </a:prstGeom>
          <a:solidFill>
            <a:srgbClr val="E0E0E0"/>
          </a:solidFill>
          <a:ln/>
        </p:spPr>
        <p:txBody>
          <a:bodyPr/>
          <a:lstStyle/>
          <a:p>
            <a:endParaRPr lang="ja-JP" altLang="en-US" sz="2000">
              <a:solidFill>
                <a:srgbClr val="002060"/>
              </a:solidFill>
              <a:latin typeface="メイリオ" panose="020B0604030504040204" pitchFamily="50" charset="-128"/>
              <a:ea typeface="メイリオ" panose="020B0604030504040204" pitchFamily="50" charset="-128"/>
            </a:endParaRPr>
          </a:p>
        </p:txBody>
      </p:sp>
      <p:sp>
        <p:nvSpPr>
          <p:cNvPr id="71" name="Text 65"/>
          <p:cNvSpPr txBox="1"/>
          <p:nvPr/>
        </p:nvSpPr>
        <p:spPr>
          <a:xfrm>
            <a:off x="6309698" y="5524805"/>
            <a:ext cx="633679"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評価手法</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72" name="Text 66"/>
          <p:cNvSpPr txBox="1"/>
          <p:nvPr/>
        </p:nvSpPr>
        <p:spPr>
          <a:xfrm>
            <a:off x="7198495" y="5524805"/>
            <a:ext cx="491033"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DCF法</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73" name="Shape 67"/>
          <p:cNvSpPr/>
          <p:nvPr/>
        </p:nvSpPr>
        <p:spPr>
          <a:xfrm>
            <a:off x="6214601" y="6287415"/>
            <a:ext cx="2229307" cy="9144"/>
          </a:xfrm>
          <a:prstGeom prst="rect">
            <a:avLst/>
          </a:prstGeom>
          <a:solidFill>
            <a:srgbClr val="E0E0E0"/>
          </a:solidFill>
          <a:ln/>
        </p:spPr>
        <p:txBody>
          <a:bodyPr/>
          <a:lstStyle/>
          <a:p>
            <a:endParaRPr lang="ja-JP" altLang="en-US" sz="2000">
              <a:solidFill>
                <a:srgbClr val="002060"/>
              </a:solidFill>
              <a:latin typeface="メイリオ" panose="020B0604030504040204" pitchFamily="50" charset="-128"/>
              <a:ea typeface="メイリオ" panose="020B0604030504040204" pitchFamily="50" charset="-128"/>
            </a:endParaRPr>
          </a:p>
        </p:txBody>
      </p:sp>
      <p:sp>
        <p:nvSpPr>
          <p:cNvPr id="74" name="Text 68"/>
          <p:cNvSpPr txBox="1"/>
          <p:nvPr/>
        </p:nvSpPr>
        <p:spPr>
          <a:xfrm>
            <a:off x="6309698" y="5971947"/>
            <a:ext cx="758038"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EV/EBITDA</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75" name="Text 69"/>
          <p:cNvSpPr txBox="1"/>
          <p:nvPr/>
        </p:nvSpPr>
        <p:spPr>
          <a:xfrm>
            <a:off x="7156433" y="5971947"/>
            <a:ext cx="738835"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10.5-11.5x</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76" name="Text 70"/>
          <p:cNvSpPr txBox="1"/>
          <p:nvPr/>
        </p:nvSpPr>
        <p:spPr>
          <a:xfrm>
            <a:off x="6309698" y="6420003"/>
            <a:ext cx="500177" cy="191110"/>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上昇率</a:t>
            </a:r>
            <a:endParaRPr lang="en-US" sz="1050">
              <a:solidFill>
                <a:srgbClr val="002060"/>
              </a:solidFill>
              <a:latin typeface="メイリオ" panose="020B0604030504040204" pitchFamily="50" charset="-128"/>
              <a:ea typeface="メイリオ" panose="020B0604030504040204" pitchFamily="50" charset="-128"/>
            </a:endParaRPr>
          </a:p>
        </p:txBody>
      </p:sp>
      <p:sp>
        <p:nvSpPr>
          <p:cNvPr id="77" name="Text 71"/>
          <p:cNvSpPr txBox="1"/>
          <p:nvPr/>
        </p:nvSpPr>
        <p:spPr>
          <a:xfrm>
            <a:off x="6900401" y="6420003"/>
            <a:ext cx="1244681" cy="214246"/>
          </a:xfrm>
          <a:prstGeom prst="rect">
            <a:avLst/>
          </a:prstGeom>
          <a:noFill/>
          <a:ln/>
        </p:spPr>
        <p:txBody>
          <a:bodyPr wrap="square" lIns="0" tIns="0" rIns="0" bIns="0" rtlCol="0" anchor="ctr"/>
          <a:lstStyle/>
          <a:p>
            <a:pPr marL="0" indent="0" algn="l">
              <a:buNone/>
            </a:pPr>
            <a:r>
              <a:rPr lang="en-US" sz="1050">
                <a:solidFill>
                  <a:srgbClr val="002060"/>
                </a:solidFill>
                <a:latin typeface="メイリオ" panose="020B0604030504040204" pitchFamily="50" charset="-128"/>
                <a:ea typeface="メイリオ" panose="020B0604030504040204" pitchFamily="50" charset="-128"/>
                <a:cs typeface="Noto Sans JP" pitchFamily="34" charset="-120"/>
              </a:rPr>
              <a:t>+40.3-57.1%</a:t>
            </a:r>
            <a:endParaRPr lang="en-US" sz="1050">
              <a:solidFill>
                <a:srgbClr val="00206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775484"/>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27A5-C051-3874-340E-EF76188BBAA0}"/>
            </a:ext>
          </a:extLst>
        </p:cNvPr>
        <p:cNvGrpSpPr/>
        <p:nvPr/>
      </p:nvGrpSpPr>
      <p:grpSpPr>
        <a:xfrm>
          <a:off x="0" y="0"/>
          <a:ext cx="0" cy="0"/>
          <a:chOff x="0" y="0"/>
          <a:chExt cx="0" cy="0"/>
        </a:xfrm>
      </p:grpSpPr>
      <p:sp>
        <p:nvSpPr>
          <p:cNvPr id="12" name="タイトル 1">
            <a:extLst>
              <a:ext uri="{FF2B5EF4-FFF2-40B4-BE49-F238E27FC236}">
                <a16:creationId xmlns:a16="http://schemas.microsoft.com/office/drawing/2014/main" id="{684E6604-A164-A245-7341-71FABD531F02}"/>
              </a:ext>
            </a:extLst>
          </p:cNvPr>
          <p:cNvSpPr>
            <a:spLocks noGrp="1"/>
          </p:cNvSpPr>
          <p:nvPr>
            <p:ph type="title"/>
          </p:nvPr>
        </p:nvSpPr>
        <p:spPr>
          <a:xfrm>
            <a:off x="486410" y="354967"/>
            <a:ext cx="4215521" cy="520568"/>
          </a:xfrm>
        </p:spPr>
        <p:txBody>
          <a:bodyPr vert="horz" rIns="91440"/>
          <a:lstStyle/>
          <a:p>
            <a:r>
              <a:rPr lang="ja-JP" altLang="en-US" sz="3200" b="1">
                <a:solidFill>
                  <a:srgbClr val="1A365D"/>
                </a:solidFill>
                <a:latin typeface="メイリオ"/>
                <a:ea typeface="メイリオ"/>
              </a:rPr>
              <a:t>戦略構造</a:t>
            </a:r>
          </a:p>
        </p:txBody>
      </p:sp>
      <p:sp>
        <p:nvSpPr>
          <p:cNvPr id="3" name="正方形/長方形 2">
            <a:extLst>
              <a:ext uri="{FF2B5EF4-FFF2-40B4-BE49-F238E27FC236}">
                <a16:creationId xmlns:a16="http://schemas.microsoft.com/office/drawing/2014/main" id="{4966CAE5-828C-52C9-8CCD-5CEDA00E4B60}"/>
              </a:ext>
            </a:extLst>
          </p:cNvPr>
          <p:cNvSpPr/>
          <p:nvPr/>
        </p:nvSpPr>
        <p:spPr>
          <a:xfrm>
            <a:off x="2259005" y="1733595"/>
            <a:ext cx="1893199" cy="39896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sz="1600" b="1">
                <a:solidFill>
                  <a:srgbClr val="002060"/>
                </a:solidFill>
                <a:latin typeface="Meiryo UI"/>
                <a:ea typeface="Meiryo UI"/>
                <a:cs typeface="+mn-lt"/>
              </a:rPr>
              <a:t>コスト構造の硬直化</a:t>
            </a:r>
            <a:endParaRPr lang="ja-JP" sz="1600" b="1">
              <a:solidFill>
                <a:srgbClr val="002060"/>
              </a:solidFill>
              <a:latin typeface="Meiryo UI"/>
              <a:ea typeface="Meiryo UI"/>
              <a:cs typeface="+mn-lt"/>
            </a:endParaRPr>
          </a:p>
        </p:txBody>
      </p:sp>
      <p:sp>
        <p:nvSpPr>
          <p:cNvPr id="6" name="正方形/長方形 5">
            <a:extLst>
              <a:ext uri="{FF2B5EF4-FFF2-40B4-BE49-F238E27FC236}">
                <a16:creationId xmlns:a16="http://schemas.microsoft.com/office/drawing/2014/main" id="{E4A0D5C5-1653-8A7E-2FDF-1F5D33C7691E}"/>
              </a:ext>
            </a:extLst>
          </p:cNvPr>
          <p:cNvSpPr/>
          <p:nvPr/>
        </p:nvSpPr>
        <p:spPr>
          <a:xfrm>
            <a:off x="2259005" y="2292395"/>
            <a:ext cx="1893199" cy="39896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sz="1600" b="1">
                <a:solidFill>
                  <a:srgbClr val="002060"/>
                </a:solidFill>
                <a:latin typeface="Meiryo UI"/>
                <a:ea typeface="Meiryo UI"/>
                <a:cs typeface="+mn-lt"/>
              </a:rPr>
              <a:t>収益性の低下</a:t>
            </a:r>
          </a:p>
        </p:txBody>
      </p:sp>
      <p:sp>
        <p:nvSpPr>
          <p:cNvPr id="7" name="正方形/長方形 6">
            <a:extLst>
              <a:ext uri="{FF2B5EF4-FFF2-40B4-BE49-F238E27FC236}">
                <a16:creationId xmlns:a16="http://schemas.microsoft.com/office/drawing/2014/main" id="{F6CF9D90-0FE4-1731-8887-DBCA4894BF71}"/>
              </a:ext>
            </a:extLst>
          </p:cNvPr>
          <p:cNvSpPr/>
          <p:nvPr/>
        </p:nvSpPr>
        <p:spPr>
          <a:xfrm>
            <a:off x="2259005" y="2830875"/>
            <a:ext cx="1893199" cy="39896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sz="1600" b="1">
                <a:solidFill>
                  <a:srgbClr val="002060"/>
                </a:solidFill>
                <a:latin typeface="Meiryo UI"/>
                <a:ea typeface="Meiryo UI"/>
                <a:cs typeface="+mn-lt"/>
              </a:rPr>
              <a:t>低水準のROE</a:t>
            </a:r>
          </a:p>
        </p:txBody>
      </p:sp>
      <p:sp>
        <p:nvSpPr>
          <p:cNvPr id="9" name="二等辺三角形 8">
            <a:extLst>
              <a:ext uri="{FF2B5EF4-FFF2-40B4-BE49-F238E27FC236}">
                <a16:creationId xmlns:a16="http://schemas.microsoft.com/office/drawing/2014/main" id="{288EC800-BC34-42E7-729C-E15A2A84BABA}"/>
              </a:ext>
            </a:extLst>
          </p:cNvPr>
          <p:cNvSpPr/>
          <p:nvPr/>
        </p:nvSpPr>
        <p:spPr>
          <a:xfrm rot="16200000" flipV="1">
            <a:off x="4217682" y="2268589"/>
            <a:ext cx="493760"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a:ea typeface="Meiryo UI"/>
            </a:endParaRPr>
          </a:p>
        </p:txBody>
      </p:sp>
      <p:sp>
        <p:nvSpPr>
          <p:cNvPr id="10" name="正方形/長方形 9">
            <a:extLst>
              <a:ext uri="{FF2B5EF4-FFF2-40B4-BE49-F238E27FC236}">
                <a16:creationId xmlns:a16="http://schemas.microsoft.com/office/drawing/2014/main" id="{8D9888CA-7583-3267-3CF9-B967234133D0}"/>
              </a:ext>
            </a:extLst>
          </p:cNvPr>
          <p:cNvSpPr/>
          <p:nvPr/>
        </p:nvSpPr>
        <p:spPr>
          <a:xfrm>
            <a:off x="4768525" y="1723435"/>
            <a:ext cx="2330079" cy="40912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sz="1600" b="1">
                <a:solidFill>
                  <a:srgbClr val="002060"/>
                </a:solidFill>
                <a:latin typeface="Meiryo UI"/>
                <a:ea typeface="Meiryo UI"/>
                <a:cs typeface="+mn-lt"/>
              </a:rPr>
              <a:t>不採算事業の撤退</a:t>
            </a:r>
          </a:p>
        </p:txBody>
      </p:sp>
      <p:sp>
        <p:nvSpPr>
          <p:cNvPr id="11" name="正方形/長方形 10">
            <a:extLst>
              <a:ext uri="{FF2B5EF4-FFF2-40B4-BE49-F238E27FC236}">
                <a16:creationId xmlns:a16="http://schemas.microsoft.com/office/drawing/2014/main" id="{EFD23974-A99F-8635-FEDE-40180E8466FF}"/>
              </a:ext>
            </a:extLst>
          </p:cNvPr>
          <p:cNvSpPr/>
          <p:nvPr/>
        </p:nvSpPr>
        <p:spPr>
          <a:xfrm>
            <a:off x="4768525" y="2282235"/>
            <a:ext cx="2330079" cy="40912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sz="1600" b="1">
                <a:solidFill>
                  <a:srgbClr val="002060"/>
                </a:solidFill>
                <a:latin typeface="Meiryo UI"/>
                <a:ea typeface="Meiryo UI"/>
                <a:cs typeface="+mn-lt"/>
              </a:rPr>
              <a:t>高付加価値サービス展開</a:t>
            </a:r>
          </a:p>
        </p:txBody>
      </p:sp>
      <p:sp>
        <p:nvSpPr>
          <p:cNvPr id="13" name="正方形/長方形 12">
            <a:extLst>
              <a:ext uri="{FF2B5EF4-FFF2-40B4-BE49-F238E27FC236}">
                <a16:creationId xmlns:a16="http://schemas.microsoft.com/office/drawing/2014/main" id="{8575D4E8-77A9-000A-A669-F08709B78868}"/>
              </a:ext>
            </a:extLst>
          </p:cNvPr>
          <p:cNvSpPr/>
          <p:nvPr/>
        </p:nvSpPr>
        <p:spPr>
          <a:xfrm>
            <a:off x="4768525" y="2820715"/>
            <a:ext cx="2330079" cy="40912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sz="1600" b="1">
                <a:solidFill>
                  <a:srgbClr val="002060"/>
                </a:solidFill>
                <a:latin typeface="Meiryo UI"/>
                <a:ea typeface="Meiryo UI"/>
                <a:cs typeface="+mn-lt"/>
              </a:rPr>
              <a:t>成長投資</a:t>
            </a:r>
          </a:p>
        </p:txBody>
      </p:sp>
      <p:sp>
        <p:nvSpPr>
          <p:cNvPr id="14" name="二等辺三角形 13">
            <a:extLst>
              <a:ext uri="{FF2B5EF4-FFF2-40B4-BE49-F238E27FC236}">
                <a16:creationId xmlns:a16="http://schemas.microsoft.com/office/drawing/2014/main" id="{CE85ED54-8D5A-D274-AE83-005CE4E5D9F9}"/>
              </a:ext>
            </a:extLst>
          </p:cNvPr>
          <p:cNvSpPr/>
          <p:nvPr/>
        </p:nvSpPr>
        <p:spPr>
          <a:xfrm flipV="1">
            <a:off x="4309974" y="3582137"/>
            <a:ext cx="493760"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a:ea typeface="Meiryo UI"/>
            </a:endParaRPr>
          </a:p>
        </p:txBody>
      </p:sp>
      <p:sp>
        <p:nvSpPr>
          <p:cNvPr id="16" name="四角形: 角を丸くする 15">
            <a:extLst>
              <a:ext uri="{FF2B5EF4-FFF2-40B4-BE49-F238E27FC236}">
                <a16:creationId xmlns:a16="http://schemas.microsoft.com/office/drawing/2014/main" id="{0F4D2674-84BB-4B7B-7627-E35ED70258CC}"/>
              </a:ext>
            </a:extLst>
          </p:cNvPr>
          <p:cNvSpPr>
            <a:spLocks/>
          </p:cNvSpPr>
          <p:nvPr/>
        </p:nvSpPr>
        <p:spPr>
          <a:xfrm>
            <a:off x="1912207" y="3958210"/>
            <a:ext cx="5331553" cy="832428"/>
          </a:xfrm>
          <a:prstGeom prst="roundRect">
            <a:avLst/>
          </a:prstGeom>
          <a:solidFill>
            <a:srgbClr val="F5D160"/>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ja-JP" altLang="en-US" b="1">
                <a:solidFill>
                  <a:srgbClr val="002060"/>
                </a:solidFill>
                <a:latin typeface="メイリオ"/>
                <a:ea typeface="メイリオ"/>
              </a:rPr>
              <a:t>DX強化・ロジスティクス事業展開</a:t>
            </a:r>
          </a:p>
          <a:p>
            <a:pPr algn="ctr"/>
            <a:r>
              <a:rPr lang="ja-JP" altLang="en-US" b="1">
                <a:solidFill>
                  <a:srgbClr val="002060"/>
                </a:solidFill>
                <a:latin typeface="メイリオ"/>
                <a:ea typeface="メイリオ"/>
              </a:rPr>
              <a:t>コールドチェーン物流</a:t>
            </a:r>
          </a:p>
        </p:txBody>
      </p:sp>
      <p:sp>
        <p:nvSpPr>
          <p:cNvPr id="17" name="正方形/長方形 16">
            <a:extLst>
              <a:ext uri="{FF2B5EF4-FFF2-40B4-BE49-F238E27FC236}">
                <a16:creationId xmlns:a16="http://schemas.microsoft.com/office/drawing/2014/main" id="{B009567B-665B-9F6A-F801-9969916B4608}"/>
              </a:ext>
            </a:extLst>
          </p:cNvPr>
          <p:cNvSpPr/>
          <p:nvPr/>
        </p:nvSpPr>
        <p:spPr>
          <a:xfrm>
            <a:off x="3710905" y="354691"/>
            <a:ext cx="1862719" cy="70376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sz="1600" b="1">
                <a:solidFill>
                  <a:srgbClr val="002060"/>
                </a:solidFill>
                <a:latin typeface="Meiryo UI"/>
                <a:ea typeface="Meiryo UI"/>
                <a:cs typeface="+mn-lt"/>
              </a:rPr>
              <a:t>KKR・SG</a:t>
            </a:r>
          </a:p>
          <a:p>
            <a:r>
              <a:rPr lang="ja-JP" altLang="en-US" sz="1600" b="1">
                <a:solidFill>
                  <a:srgbClr val="002060"/>
                </a:solidFill>
                <a:latin typeface="Meiryo UI"/>
                <a:ea typeface="Meiryo UI"/>
                <a:cs typeface="+mn-lt"/>
              </a:rPr>
              <a:t>（投資・ノウハウ）</a:t>
            </a:r>
          </a:p>
        </p:txBody>
      </p:sp>
      <p:sp>
        <p:nvSpPr>
          <p:cNvPr id="22" name="二等辺三角形 21">
            <a:extLst>
              <a:ext uri="{FF2B5EF4-FFF2-40B4-BE49-F238E27FC236}">
                <a16:creationId xmlns:a16="http://schemas.microsoft.com/office/drawing/2014/main" id="{DD6C1FF1-E80B-80BF-31A9-1B52B15078BA}"/>
              </a:ext>
            </a:extLst>
          </p:cNvPr>
          <p:cNvSpPr/>
          <p:nvPr/>
        </p:nvSpPr>
        <p:spPr>
          <a:xfrm flipV="1">
            <a:off x="7427907" y="5006020"/>
            <a:ext cx="493760"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a:ea typeface="Meiryo UI"/>
            </a:endParaRPr>
          </a:p>
        </p:txBody>
      </p:sp>
      <p:sp>
        <p:nvSpPr>
          <p:cNvPr id="23" name="二等辺三角形 22">
            <a:extLst>
              <a:ext uri="{FF2B5EF4-FFF2-40B4-BE49-F238E27FC236}">
                <a16:creationId xmlns:a16="http://schemas.microsoft.com/office/drawing/2014/main" id="{07433F0C-8927-E4F9-5031-4B6AADC35AA7}"/>
              </a:ext>
            </a:extLst>
          </p:cNvPr>
          <p:cNvSpPr/>
          <p:nvPr/>
        </p:nvSpPr>
        <p:spPr>
          <a:xfrm rot="-10800000" flipV="1">
            <a:off x="4335280" y="5023320"/>
            <a:ext cx="493760"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a:ea typeface="Meiryo UI"/>
            </a:endParaRPr>
          </a:p>
        </p:txBody>
      </p:sp>
      <p:sp>
        <p:nvSpPr>
          <p:cNvPr id="24" name="正方形/長方形 23">
            <a:extLst>
              <a:ext uri="{FF2B5EF4-FFF2-40B4-BE49-F238E27FC236}">
                <a16:creationId xmlns:a16="http://schemas.microsoft.com/office/drawing/2014/main" id="{0CA49533-475F-060A-2E90-8A6A84A8FFE5}"/>
              </a:ext>
            </a:extLst>
          </p:cNvPr>
          <p:cNvSpPr/>
          <p:nvPr/>
        </p:nvSpPr>
        <p:spPr>
          <a:xfrm>
            <a:off x="1216826" y="5477295"/>
            <a:ext cx="6729359" cy="70376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ja-JP" altLang="en-US" sz="1600" b="1">
                <a:solidFill>
                  <a:srgbClr val="002060"/>
                </a:solidFill>
                <a:latin typeface="Meiryo UI"/>
                <a:ea typeface="Meiryo UI"/>
                <a:cs typeface="+mn-lt"/>
              </a:rPr>
              <a:t>滋賀県という創業の地での地域密着を活かす</a:t>
            </a:r>
          </a:p>
          <a:p>
            <a:r>
              <a:rPr lang="ja-JP" altLang="en-US" sz="1600" b="1">
                <a:solidFill>
                  <a:srgbClr val="002060"/>
                </a:solidFill>
                <a:latin typeface="Meiryo UI"/>
                <a:ea typeface="Meiryo UI"/>
                <a:cs typeface="+mn-lt"/>
              </a:rPr>
              <a:t>→滋賀大学との産学連携　関西圏と中部・首都圏をつなぐという地理的条件</a:t>
            </a:r>
          </a:p>
        </p:txBody>
      </p:sp>
      <p:sp>
        <p:nvSpPr>
          <p:cNvPr id="25" name="四角形: 角を丸くする 24">
            <a:extLst>
              <a:ext uri="{FF2B5EF4-FFF2-40B4-BE49-F238E27FC236}">
                <a16:creationId xmlns:a16="http://schemas.microsoft.com/office/drawing/2014/main" id="{D5FF310F-EE19-DA82-3B37-6CE736C890E4}"/>
              </a:ext>
            </a:extLst>
          </p:cNvPr>
          <p:cNvSpPr/>
          <p:nvPr/>
        </p:nvSpPr>
        <p:spPr>
          <a:xfrm>
            <a:off x="2154698" y="1237240"/>
            <a:ext cx="2095500" cy="213360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Text 73">
            <a:extLst>
              <a:ext uri="{FF2B5EF4-FFF2-40B4-BE49-F238E27FC236}">
                <a16:creationId xmlns:a16="http://schemas.microsoft.com/office/drawing/2014/main" id="{12042F90-5A29-2D34-A1D9-AC70EF176A13}"/>
              </a:ext>
            </a:extLst>
          </p:cNvPr>
          <p:cNvSpPr txBox="1"/>
          <p:nvPr/>
        </p:nvSpPr>
        <p:spPr>
          <a:xfrm>
            <a:off x="2369615" y="1236757"/>
            <a:ext cx="1683392" cy="50099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600" b="1">
                <a:solidFill>
                  <a:srgbClr val="C00000"/>
                </a:solidFill>
                <a:latin typeface="メイリオ"/>
                <a:ea typeface="メイリオ"/>
              </a:rPr>
              <a:t>課題</a:t>
            </a:r>
            <a:endParaRPr lang="en-US" sz="1600" b="1" i="0" u="none" strike="noStrike" kern="1200" cap="none" spc="0" normalizeH="0" baseline="0" noProof="0">
              <a:ln>
                <a:noFill/>
              </a:ln>
              <a:solidFill>
                <a:srgbClr val="C00000"/>
              </a:solidFill>
              <a:effectLst/>
              <a:uLnTx/>
              <a:uFillTx/>
              <a:latin typeface="メイリオ"/>
              <a:ea typeface="メイリオ"/>
            </a:endParaRPr>
          </a:p>
        </p:txBody>
      </p:sp>
      <p:sp>
        <p:nvSpPr>
          <p:cNvPr id="28" name="四角形: 角を丸くする 27">
            <a:extLst>
              <a:ext uri="{FF2B5EF4-FFF2-40B4-BE49-F238E27FC236}">
                <a16:creationId xmlns:a16="http://schemas.microsoft.com/office/drawing/2014/main" id="{6B89DA66-FBF1-1FE7-D1EA-7AC1F4D1CEBB}"/>
              </a:ext>
            </a:extLst>
          </p:cNvPr>
          <p:cNvSpPr/>
          <p:nvPr/>
        </p:nvSpPr>
        <p:spPr>
          <a:xfrm>
            <a:off x="4643148" y="1228804"/>
            <a:ext cx="2567884" cy="2142035"/>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Text 73">
            <a:extLst>
              <a:ext uri="{FF2B5EF4-FFF2-40B4-BE49-F238E27FC236}">
                <a16:creationId xmlns:a16="http://schemas.microsoft.com/office/drawing/2014/main" id="{6B2B05DE-D7A1-1C53-8462-B6657DF8892C}"/>
              </a:ext>
            </a:extLst>
          </p:cNvPr>
          <p:cNvSpPr txBox="1"/>
          <p:nvPr/>
        </p:nvSpPr>
        <p:spPr>
          <a:xfrm>
            <a:off x="5085821" y="1228321"/>
            <a:ext cx="1683392" cy="500998"/>
          </a:xfrm>
          <a:prstGeom prst="rect">
            <a:avLst/>
          </a:prstGeom>
          <a:noFill/>
          <a:ln/>
        </p:spPr>
        <p:txBody>
          <a:bodyPr wrap="square"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ja-JP" altLang="en-US" sz="1600" b="1">
                <a:solidFill>
                  <a:srgbClr val="C00000"/>
                </a:solidFill>
                <a:latin typeface="メイリオ"/>
                <a:ea typeface="メイリオ"/>
              </a:rPr>
              <a:t>施策（対課題）</a:t>
            </a:r>
            <a:endParaRPr lang="ja-JP" altLang="en-US" sz="1600" b="1" i="0" u="none" strike="noStrike" kern="1200" cap="none" spc="0" normalizeH="0" baseline="0" noProof="0">
              <a:ln>
                <a:noFill/>
              </a:ln>
              <a:solidFill>
                <a:srgbClr val="C00000"/>
              </a:solidFill>
              <a:effectLst/>
              <a:uLnTx/>
              <a:uFillTx/>
              <a:latin typeface="メイリオ"/>
              <a:ea typeface="メイリオ"/>
            </a:endParaRPr>
          </a:p>
        </p:txBody>
      </p:sp>
    </p:spTree>
    <p:extLst>
      <p:ext uri="{BB962C8B-B14F-4D97-AF65-F5344CB8AC3E}">
        <p14:creationId xmlns:p14="http://schemas.microsoft.com/office/powerpoint/2010/main" val="293555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2806B-3283-DA65-6C42-91725791700F}"/>
              </a:ext>
            </a:extLst>
          </p:cNvPr>
          <p:cNvSpPr>
            <a:spLocks noGrp="1"/>
          </p:cNvSpPr>
          <p:nvPr>
            <p:ph type="title"/>
          </p:nvPr>
        </p:nvSpPr>
        <p:spPr/>
        <p:txBody>
          <a:bodyPr/>
          <a:lstStyle/>
          <a:p>
            <a:r>
              <a:rPr lang="ja-JP" b="1">
                <a:solidFill>
                  <a:srgbClr val="002060"/>
                </a:solidFill>
                <a:latin typeface="Meiryo"/>
                <a:ea typeface="Meiryo"/>
              </a:rPr>
              <a:t>エグゼグティブサマリー</a:t>
            </a:r>
            <a:endParaRPr lang="ja-JP">
              <a:solidFill>
                <a:srgbClr val="002060"/>
              </a:solidFill>
              <a:latin typeface="Meiryo"/>
              <a:ea typeface="Meiryo"/>
            </a:endParaRPr>
          </a:p>
        </p:txBody>
      </p:sp>
      <p:sp>
        <p:nvSpPr>
          <p:cNvPr id="4" name="Shape 2">
            <a:extLst>
              <a:ext uri="{FF2B5EF4-FFF2-40B4-BE49-F238E27FC236}">
                <a16:creationId xmlns:a16="http://schemas.microsoft.com/office/drawing/2014/main" id="{0F88A83E-E202-7D30-DD92-35B62C11F8F3}"/>
              </a:ext>
            </a:extLst>
          </p:cNvPr>
          <p:cNvSpPr/>
          <p:nvPr/>
        </p:nvSpPr>
        <p:spPr>
          <a:xfrm>
            <a:off x="765811" y="1776222"/>
            <a:ext cx="7429271" cy="21260"/>
          </a:xfrm>
          <a:prstGeom prst="rect">
            <a:avLst/>
          </a:prstGeom>
          <a:solidFill>
            <a:srgbClr val="D4AF37"/>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350">
              <a:solidFill>
                <a:srgbClr val="002060"/>
              </a:solidFill>
              <a:latin typeface="メイリオ" panose="020B0604030504040204" pitchFamily="50" charset="-128"/>
              <a:ea typeface="メイリオ" panose="020B0604030504040204" pitchFamily="50" charset="-128"/>
            </a:endParaRPr>
          </a:p>
        </p:txBody>
      </p:sp>
      <p:sp>
        <p:nvSpPr>
          <p:cNvPr id="5" name="Text 3">
            <a:extLst>
              <a:ext uri="{FF2B5EF4-FFF2-40B4-BE49-F238E27FC236}">
                <a16:creationId xmlns:a16="http://schemas.microsoft.com/office/drawing/2014/main" id="{A7E2ADB4-AD1F-99CA-3221-62B8A07108D3}"/>
              </a:ext>
            </a:extLst>
          </p:cNvPr>
          <p:cNvSpPr txBox="1"/>
          <p:nvPr/>
        </p:nvSpPr>
        <p:spPr>
          <a:xfrm>
            <a:off x="765810" y="1218667"/>
            <a:ext cx="4433012" cy="436169"/>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2300" b="1" err="1">
                <a:solidFill>
                  <a:srgbClr val="002060"/>
                </a:solidFill>
                <a:latin typeface="メイリオ" panose="020B0604030504040204" pitchFamily="50" charset="-128"/>
                <a:ea typeface="メイリオ" panose="020B0604030504040204" pitchFamily="50" charset="-128"/>
                <a:cs typeface="Noto Sans JP" pitchFamily="34" charset="-120"/>
              </a:rPr>
              <a:t>推奨決議事項</a:t>
            </a:r>
            <a:endParaRPr lang="en-US" sz="2300">
              <a:solidFill>
                <a:srgbClr val="002060"/>
              </a:solidFill>
              <a:latin typeface="メイリオ" panose="020B0604030504040204" pitchFamily="50" charset="-128"/>
              <a:ea typeface="メイリオ" panose="020B0604030504040204" pitchFamily="50" charset="-128"/>
            </a:endParaRPr>
          </a:p>
        </p:txBody>
      </p:sp>
      <p:sp>
        <p:nvSpPr>
          <p:cNvPr id="6" name="Shape 4">
            <a:extLst>
              <a:ext uri="{FF2B5EF4-FFF2-40B4-BE49-F238E27FC236}">
                <a16:creationId xmlns:a16="http://schemas.microsoft.com/office/drawing/2014/main" id="{0D0C9852-504E-B8D7-4138-4180B924E9D4}"/>
              </a:ext>
            </a:extLst>
          </p:cNvPr>
          <p:cNvSpPr/>
          <p:nvPr/>
        </p:nvSpPr>
        <p:spPr>
          <a:xfrm>
            <a:off x="765811" y="2011451"/>
            <a:ext cx="7429271" cy="606933"/>
          </a:xfrm>
          <a:prstGeom prst="rect">
            <a:avLst/>
          </a:prstGeom>
          <a:solidFill>
            <a:srgbClr val="FFF8E1"/>
          </a:solidFill>
          <a:ln w="25400">
            <a:solidFill>
              <a:srgbClr val="D4AF37"/>
            </a:solidFill>
            <a:prstDash val="solid"/>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350">
              <a:solidFill>
                <a:srgbClr val="002060"/>
              </a:solidFill>
              <a:latin typeface="メイリオ" panose="020B0604030504040204" pitchFamily="50" charset="-128"/>
              <a:ea typeface="メイリオ" panose="020B0604030504040204" pitchFamily="50" charset="-128"/>
            </a:endParaRPr>
          </a:p>
        </p:txBody>
      </p:sp>
      <p:sp>
        <p:nvSpPr>
          <p:cNvPr id="7" name="Text 5">
            <a:extLst>
              <a:ext uri="{FF2B5EF4-FFF2-40B4-BE49-F238E27FC236}">
                <a16:creationId xmlns:a16="http://schemas.microsoft.com/office/drawing/2014/main" id="{C0902E8E-10AF-1869-853E-C567EF018D69}"/>
              </a:ext>
            </a:extLst>
          </p:cNvPr>
          <p:cNvSpPr txBox="1"/>
          <p:nvPr/>
        </p:nvSpPr>
        <p:spPr>
          <a:xfrm>
            <a:off x="1649168" y="2197412"/>
            <a:ext cx="5840273" cy="350444"/>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50" b="1">
                <a:solidFill>
                  <a:srgbClr val="002060"/>
                </a:solidFill>
                <a:latin typeface="メイリオ" panose="020B0604030504040204" pitchFamily="50" charset="-128"/>
                <a:ea typeface="メイリオ" panose="020B0604030504040204" pitchFamily="50" charset="-128"/>
                <a:cs typeface="Noto Sans JP" pitchFamily="34" charset="-120"/>
              </a:rPr>
              <a:t>特別委員会は、MBO</a:t>
            </a:r>
            <a:r>
              <a:rPr lang="ja-JP" altLang="en-US" sz="1850" b="1">
                <a:solidFill>
                  <a:srgbClr val="002060"/>
                </a:solidFill>
                <a:latin typeface="メイリオ" panose="020B0604030504040204" pitchFamily="50" charset="-128"/>
                <a:ea typeface="メイリオ" panose="020B0604030504040204" pitchFamily="50" charset="-128"/>
                <a:cs typeface="Noto Sans JP" pitchFamily="34" charset="-120"/>
              </a:rPr>
              <a:t>とホワイトナイトのスキームを</a:t>
            </a:r>
          </a:p>
          <a:p>
            <a:pPr marL="0" indent="0" algn="ctr">
              <a:buNone/>
            </a:pPr>
            <a:r>
              <a:rPr lang="ja-JP" altLang="en-US" sz="1850" b="1">
                <a:solidFill>
                  <a:srgbClr val="002060"/>
                </a:solidFill>
                <a:latin typeface="メイリオ" panose="020B0604030504040204" pitchFamily="50" charset="-128"/>
                <a:ea typeface="メイリオ" panose="020B0604030504040204" pitchFamily="50" charset="-128"/>
                <a:cs typeface="Noto Sans JP" pitchFamily="34" charset="-120"/>
              </a:rPr>
              <a:t>融合させた承認を推奨します</a:t>
            </a:r>
            <a:endParaRPr lang="ja-JP" altLang="en-US" sz="1850" b="1">
              <a:solidFill>
                <a:srgbClr val="002060"/>
              </a:solidFill>
              <a:latin typeface="メイリオ" panose="020B0604030504040204" pitchFamily="50" charset="-128"/>
              <a:ea typeface="メイリオ" panose="020B0604030504040204" pitchFamily="50" charset="-128"/>
            </a:endParaRPr>
          </a:p>
        </p:txBody>
      </p:sp>
      <p:sp>
        <p:nvSpPr>
          <p:cNvPr id="8" name="Shape 6">
            <a:extLst>
              <a:ext uri="{FF2B5EF4-FFF2-40B4-BE49-F238E27FC236}">
                <a16:creationId xmlns:a16="http://schemas.microsoft.com/office/drawing/2014/main" id="{BF725CF8-177A-DCC8-931C-94ED3099D696}"/>
              </a:ext>
            </a:extLst>
          </p:cNvPr>
          <p:cNvSpPr/>
          <p:nvPr/>
        </p:nvSpPr>
        <p:spPr>
          <a:xfrm>
            <a:off x="523427" y="3128634"/>
            <a:ext cx="214511" cy="214511"/>
          </a:xfrm>
          <a:prstGeom prst="ellipse">
            <a:avLst/>
          </a:prstGeom>
          <a:solidFill>
            <a:srgbClr val="D4AF37"/>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400" b="1">
              <a:solidFill>
                <a:srgbClr val="002060"/>
              </a:solidFill>
              <a:latin typeface="メイリオ" panose="020B0604030504040204" pitchFamily="50" charset="-128"/>
              <a:ea typeface="メイリオ" panose="020B0604030504040204" pitchFamily="50" charset="-128"/>
            </a:endParaRPr>
          </a:p>
        </p:txBody>
      </p:sp>
      <p:sp>
        <p:nvSpPr>
          <p:cNvPr id="9" name="Shape 7">
            <a:extLst>
              <a:ext uri="{FF2B5EF4-FFF2-40B4-BE49-F238E27FC236}">
                <a16:creationId xmlns:a16="http://schemas.microsoft.com/office/drawing/2014/main" id="{09229485-3C10-F6B6-32F3-EBE9D2527C86}"/>
              </a:ext>
            </a:extLst>
          </p:cNvPr>
          <p:cNvSpPr/>
          <p:nvPr/>
        </p:nvSpPr>
        <p:spPr>
          <a:xfrm>
            <a:off x="523427" y="3514054"/>
            <a:ext cx="214511" cy="214511"/>
          </a:xfrm>
          <a:prstGeom prst="ellipse">
            <a:avLst/>
          </a:prstGeom>
          <a:solidFill>
            <a:srgbClr val="D4AF37"/>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400" b="1">
              <a:solidFill>
                <a:srgbClr val="002060"/>
              </a:solidFill>
              <a:latin typeface="メイリオ" panose="020B0604030504040204" pitchFamily="50" charset="-128"/>
              <a:ea typeface="メイリオ" panose="020B0604030504040204" pitchFamily="50" charset="-128"/>
            </a:endParaRPr>
          </a:p>
        </p:txBody>
      </p:sp>
      <p:sp>
        <p:nvSpPr>
          <p:cNvPr id="10" name="Shape 8">
            <a:extLst>
              <a:ext uri="{FF2B5EF4-FFF2-40B4-BE49-F238E27FC236}">
                <a16:creationId xmlns:a16="http://schemas.microsoft.com/office/drawing/2014/main" id="{34F378C4-FDFE-9219-D6F6-296F76071077}"/>
              </a:ext>
            </a:extLst>
          </p:cNvPr>
          <p:cNvSpPr/>
          <p:nvPr/>
        </p:nvSpPr>
        <p:spPr>
          <a:xfrm>
            <a:off x="523427" y="3900159"/>
            <a:ext cx="214511" cy="214511"/>
          </a:xfrm>
          <a:prstGeom prst="ellipse">
            <a:avLst/>
          </a:prstGeom>
          <a:solidFill>
            <a:srgbClr val="D4AF37"/>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400" b="1">
              <a:solidFill>
                <a:srgbClr val="002060"/>
              </a:solidFill>
              <a:latin typeface="メイリオ" panose="020B0604030504040204" pitchFamily="50" charset="-128"/>
              <a:ea typeface="メイリオ" panose="020B0604030504040204" pitchFamily="50" charset="-128"/>
            </a:endParaRPr>
          </a:p>
        </p:txBody>
      </p:sp>
      <p:sp>
        <p:nvSpPr>
          <p:cNvPr id="11" name="Shape 9">
            <a:extLst>
              <a:ext uri="{FF2B5EF4-FFF2-40B4-BE49-F238E27FC236}">
                <a16:creationId xmlns:a16="http://schemas.microsoft.com/office/drawing/2014/main" id="{8F265E6D-C604-233B-C65D-980D2B965139}"/>
              </a:ext>
            </a:extLst>
          </p:cNvPr>
          <p:cNvSpPr/>
          <p:nvPr/>
        </p:nvSpPr>
        <p:spPr>
          <a:xfrm>
            <a:off x="523427" y="4285579"/>
            <a:ext cx="214511" cy="214511"/>
          </a:xfrm>
          <a:prstGeom prst="ellipse">
            <a:avLst/>
          </a:prstGeom>
          <a:solidFill>
            <a:srgbClr val="D4AF37"/>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400" b="1">
              <a:solidFill>
                <a:srgbClr val="002060"/>
              </a:solidFill>
              <a:latin typeface="メイリオ" panose="020B0604030504040204" pitchFamily="50" charset="-128"/>
              <a:ea typeface="メイリオ" panose="020B0604030504040204" pitchFamily="50" charset="-128"/>
            </a:endParaRPr>
          </a:p>
        </p:txBody>
      </p:sp>
      <p:sp>
        <p:nvSpPr>
          <p:cNvPr id="12" name="Shape 10">
            <a:extLst>
              <a:ext uri="{FF2B5EF4-FFF2-40B4-BE49-F238E27FC236}">
                <a16:creationId xmlns:a16="http://schemas.microsoft.com/office/drawing/2014/main" id="{38A32469-8CB0-DD5E-2AFA-3FEDA78CE751}"/>
              </a:ext>
            </a:extLst>
          </p:cNvPr>
          <p:cNvSpPr/>
          <p:nvPr/>
        </p:nvSpPr>
        <p:spPr>
          <a:xfrm>
            <a:off x="523427" y="4671684"/>
            <a:ext cx="214511" cy="214511"/>
          </a:xfrm>
          <a:prstGeom prst="ellipse">
            <a:avLst/>
          </a:prstGeom>
          <a:solidFill>
            <a:srgbClr val="D4AF37"/>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400" b="1">
              <a:solidFill>
                <a:srgbClr val="002060"/>
              </a:solidFill>
              <a:latin typeface="メイリオ" panose="020B0604030504040204" pitchFamily="50" charset="-128"/>
              <a:ea typeface="メイリオ" panose="020B0604030504040204" pitchFamily="50" charset="-128"/>
            </a:endParaRPr>
          </a:p>
        </p:txBody>
      </p:sp>
      <p:sp>
        <p:nvSpPr>
          <p:cNvPr id="13" name="Text 11">
            <a:extLst>
              <a:ext uri="{FF2B5EF4-FFF2-40B4-BE49-F238E27FC236}">
                <a16:creationId xmlns:a16="http://schemas.microsoft.com/office/drawing/2014/main" id="{5C7017E4-E3EC-B034-0AB0-BEECF21B0243}"/>
              </a:ext>
            </a:extLst>
          </p:cNvPr>
          <p:cNvSpPr txBox="1"/>
          <p:nvPr/>
        </p:nvSpPr>
        <p:spPr>
          <a:xfrm>
            <a:off x="589950" y="3147102"/>
            <a:ext cx="171991" cy="180955"/>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000" b="1">
                <a:solidFill>
                  <a:srgbClr val="002060"/>
                </a:solidFill>
                <a:latin typeface="メイリオ" panose="020B0604030504040204" pitchFamily="50" charset="-128"/>
                <a:ea typeface="メイリオ" panose="020B0604030504040204" pitchFamily="50" charset="-128"/>
                <a:cs typeface="Noto Sans JP" pitchFamily="34" charset="-120"/>
              </a:rPr>
              <a:t>1</a:t>
            </a:r>
            <a:endParaRPr lang="en-US" sz="1000" b="1">
              <a:solidFill>
                <a:srgbClr val="002060"/>
              </a:solidFill>
              <a:latin typeface="メイリオ" panose="020B0604030504040204" pitchFamily="50" charset="-128"/>
              <a:ea typeface="メイリオ" panose="020B0604030504040204" pitchFamily="50" charset="-128"/>
            </a:endParaRPr>
          </a:p>
        </p:txBody>
      </p:sp>
      <p:sp>
        <p:nvSpPr>
          <p:cNvPr id="14" name="Text 12">
            <a:extLst>
              <a:ext uri="{FF2B5EF4-FFF2-40B4-BE49-F238E27FC236}">
                <a16:creationId xmlns:a16="http://schemas.microsoft.com/office/drawing/2014/main" id="{AAA9B99A-5EF6-E0E3-4374-BC1AD540AD50}"/>
              </a:ext>
            </a:extLst>
          </p:cNvPr>
          <p:cNvSpPr txBox="1"/>
          <p:nvPr/>
        </p:nvSpPr>
        <p:spPr>
          <a:xfrm>
            <a:off x="589950" y="3533207"/>
            <a:ext cx="171991" cy="180955"/>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000" b="1">
                <a:solidFill>
                  <a:srgbClr val="002060"/>
                </a:solidFill>
                <a:latin typeface="メイリオ" panose="020B0604030504040204" pitchFamily="50" charset="-128"/>
                <a:ea typeface="メイリオ" panose="020B0604030504040204" pitchFamily="50" charset="-128"/>
                <a:cs typeface="Noto Sans JP" pitchFamily="34" charset="-120"/>
              </a:rPr>
              <a:t>2</a:t>
            </a:r>
            <a:endParaRPr lang="en-US" sz="1000" b="1">
              <a:solidFill>
                <a:srgbClr val="002060"/>
              </a:solidFill>
              <a:latin typeface="メイリオ" panose="020B0604030504040204" pitchFamily="50" charset="-128"/>
              <a:ea typeface="メイリオ" panose="020B0604030504040204" pitchFamily="50" charset="-128"/>
            </a:endParaRPr>
          </a:p>
        </p:txBody>
      </p:sp>
      <p:sp>
        <p:nvSpPr>
          <p:cNvPr id="15" name="Text 13">
            <a:extLst>
              <a:ext uri="{FF2B5EF4-FFF2-40B4-BE49-F238E27FC236}">
                <a16:creationId xmlns:a16="http://schemas.microsoft.com/office/drawing/2014/main" id="{B3F4559B-7E0E-DB84-000F-14D9C1FA4BF0}"/>
              </a:ext>
            </a:extLst>
          </p:cNvPr>
          <p:cNvSpPr txBox="1"/>
          <p:nvPr/>
        </p:nvSpPr>
        <p:spPr>
          <a:xfrm>
            <a:off x="589950" y="3918627"/>
            <a:ext cx="171991" cy="180955"/>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000" b="1">
                <a:solidFill>
                  <a:srgbClr val="002060"/>
                </a:solidFill>
                <a:latin typeface="メイリオ" panose="020B0604030504040204" pitchFamily="50" charset="-128"/>
                <a:ea typeface="メイリオ" panose="020B0604030504040204" pitchFamily="50" charset="-128"/>
                <a:cs typeface="Noto Sans JP" pitchFamily="34" charset="-120"/>
              </a:rPr>
              <a:t>3</a:t>
            </a:r>
            <a:endParaRPr lang="en-US" sz="1000" b="1">
              <a:solidFill>
                <a:srgbClr val="002060"/>
              </a:solidFill>
              <a:latin typeface="メイリオ" panose="020B0604030504040204" pitchFamily="50" charset="-128"/>
              <a:ea typeface="メイリオ" panose="020B0604030504040204" pitchFamily="50" charset="-128"/>
            </a:endParaRPr>
          </a:p>
        </p:txBody>
      </p:sp>
      <p:sp>
        <p:nvSpPr>
          <p:cNvPr id="16" name="Text 14">
            <a:extLst>
              <a:ext uri="{FF2B5EF4-FFF2-40B4-BE49-F238E27FC236}">
                <a16:creationId xmlns:a16="http://schemas.microsoft.com/office/drawing/2014/main" id="{2975CB54-D4A7-F9BD-5535-8C7707BAE409}"/>
              </a:ext>
            </a:extLst>
          </p:cNvPr>
          <p:cNvSpPr txBox="1"/>
          <p:nvPr/>
        </p:nvSpPr>
        <p:spPr>
          <a:xfrm>
            <a:off x="589950" y="4304732"/>
            <a:ext cx="171991" cy="180955"/>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000" b="1">
                <a:solidFill>
                  <a:srgbClr val="002060"/>
                </a:solidFill>
                <a:latin typeface="メイリオ" panose="020B0604030504040204" pitchFamily="50" charset="-128"/>
                <a:ea typeface="メイリオ" panose="020B0604030504040204" pitchFamily="50" charset="-128"/>
                <a:cs typeface="Noto Sans JP" pitchFamily="34" charset="-120"/>
              </a:rPr>
              <a:t>4</a:t>
            </a:r>
            <a:endParaRPr lang="en-US" sz="1000" b="1">
              <a:solidFill>
                <a:srgbClr val="002060"/>
              </a:solidFill>
              <a:latin typeface="メイリオ" panose="020B0604030504040204" pitchFamily="50" charset="-128"/>
              <a:ea typeface="メイリオ" panose="020B0604030504040204" pitchFamily="50" charset="-128"/>
            </a:endParaRPr>
          </a:p>
        </p:txBody>
      </p:sp>
      <p:sp>
        <p:nvSpPr>
          <p:cNvPr id="17" name="Text 15">
            <a:extLst>
              <a:ext uri="{FF2B5EF4-FFF2-40B4-BE49-F238E27FC236}">
                <a16:creationId xmlns:a16="http://schemas.microsoft.com/office/drawing/2014/main" id="{2A4BF897-6233-4D22-ABE9-5F420448CC24}"/>
              </a:ext>
            </a:extLst>
          </p:cNvPr>
          <p:cNvSpPr txBox="1"/>
          <p:nvPr/>
        </p:nvSpPr>
        <p:spPr>
          <a:xfrm>
            <a:off x="589950" y="4690152"/>
            <a:ext cx="171991" cy="180955"/>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000" b="1">
                <a:solidFill>
                  <a:srgbClr val="002060"/>
                </a:solidFill>
                <a:latin typeface="メイリオ" panose="020B0604030504040204" pitchFamily="50" charset="-128"/>
                <a:ea typeface="メイリオ" panose="020B0604030504040204" pitchFamily="50" charset="-128"/>
                <a:cs typeface="Noto Sans JP" pitchFamily="34" charset="-120"/>
              </a:rPr>
              <a:t>5</a:t>
            </a:r>
            <a:endParaRPr lang="en-US" sz="1000" b="1">
              <a:solidFill>
                <a:srgbClr val="002060"/>
              </a:solidFill>
              <a:latin typeface="メイリオ" panose="020B0604030504040204" pitchFamily="50" charset="-128"/>
              <a:ea typeface="メイリオ" panose="020B0604030504040204" pitchFamily="50" charset="-128"/>
            </a:endParaRPr>
          </a:p>
        </p:txBody>
      </p:sp>
      <p:sp>
        <p:nvSpPr>
          <p:cNvPr id="18" name="Text 16">
            <a:extLst>
              <a:ext uri="{FF2B5EF4-FFF2-40B4-BE49-F238E27FC236}">
                <a16:creationId xmlns:a16="http://schemas.microsoft.com/office/drawing/2014/main" id="{257F27A7-33E0-5833-F707-74A9D6C87DDF}"/>
              </a:ext>
            </a:extLst>
          </p:cNvPr>
          <p:cNvSpPr txBox="1"/>
          <p:nvPr/>
        </p:nvSpPr>
        <p:spPr>
          <a:xfrm>
            <a:off x="830666" y="3128634"/>
            <a:ext cx="5033552" cy="264574"/>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MBO価格7,700円は複数手法で算定された公正価値の範囲内</a:t>
            </a:r>
            <a:endParaRPr lang="en-US" sz="1400" b="1">
              <a:solidFill>
                <a:srgbClr val="002060"/>
              </a:solidFill>
              <a:latin typeface="メイリオ" panose="020B0604030504040204" pitchFamily="50" charset="-128"/>
              <a:ea typeface="メイリオ" panose="020B0604030504040204" pitchFamily="50" charset="-128"/>
            </a:endParaRPr>
          </a:p>
        </p:txBody>
      </p:sp>
      <p:sp>
        <p:nvSpPr>
          <p:cNvPr id="19" name="Text 17">
            <a:extLst>
              <a:ext uri="{FF2B5EF4-FFF2-40B4-BE49-F238E27FC236}">
                <a16:creationId xmlns:a16="http://schemas.microsoft.com/office/drawing/2014/main" id="{A3E73EA9-E747-904E-D371-9B817186AEFC}"/>
              </a:ext>
            </a:extLst>
          </p:cNvPr>
          <p:cNvSpPr txBox="1"/>
          <p:nvPr/>
        </p:nvSpPr>
        <p:spPr>
          <a:xfrm>
            <a:off x="830666" y="3546238"/>
            <a:ext cx="8014803" cy="177526"/>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ハイブリッドMBO構造（KKR 70% / SG HD 26% / 経営陣 4%）は経営改革とシナジーを両立</a:t>
            </a:r>
            <a:endParaRPr lang="en-US" sz="1400" b="1">
              <a:solidFill>
                <a:srgbClr val="002060"/>
              </a:solidFill>
              <a:latin typeface="メイリオ" panose="020B0604030504040204" pitchFamily="50" charset="-128"/>
              <a:ea typeface="メイリオ" panose="020B0604030504040204" pitchFamily="50" charset="-128"/>
            </a:endParaRPr>
          </a:p>
        </p:txBody>
      </p:sp>
      <p:sp>
        <p:nvSpPr>
          <p:cNvPr id="20" name="Text 18">
            <a:extLst>
              <a:ext uri="{FF2B5EF4-FFF2-40B4-BE49-F238E27FC236}">
                <a16:creationId xmlns:a16="http://schemas.microsoft.com/office/drawing/2014/main" id="{950B54C6-A1D3-F77D-76B3-76C614D81AAF}"/>
              </a:ext>
            </a:extLst>
          </p:cNvPr>
          <p:cNvSpPr txBox="1"/>
          <p:nvPr/>
        </p:nvSpPr>
        <p:spPr>
          <a:xfrm>
            <a:off x="830665" y="3900159"/>
            <a:ext cx="4509985" cy="264574"/>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成長投資954億円に裏付けられた実現可能な事業計画</a:t>
            </a:r>
            <a:endParaRPr lang="en-US" sz="1400" b="1">
              <a:solidFill>
                <a:srgbClr val="002060"/>
              </a:solidFill>
              <a:latin typeface="メイリオ" panose="020B0604030504040204" pitchFamily="50" charset="-128"/>
              <a:ea typeface="メイリオ" panose="020B0604030504040204" pitchFamily="50" charset="-128"/>
            </a:endParaRPr>
          </a:p>
        </p:txBody>
      </p:sp>
      <p:sp>
        <p:nvSpPr>
          <p:cNvPr id="21" name="Text 19">
            <a:extLst>
              <a:ext uri="{FF2B5EF4-FFF2-40B4-BE49-F238E27FC236}">
                <a16:creationId xmlns:a16="http://schemas.microsoft.com/office/drawing/2014/main" id="{3B061C36-3617-6E1A-41B4-1E371947D93B}"/>
              </a:ext>
            </a:extLst>
          </p:cNvPr>
          <p:cNvSpPr txBox="1"/>
          <p:nvPr/>
        </p:nvSpPr>
        <p:spPr>
          <a:xfrm>
            <a:off x="830666" y="4285579"/>
            <a:ext cx="5219260" cy="264574"/>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400" b="1">
                <a:solidFill>
                  <a:srgbClr val="002060"/>
                </a:solidFill>
                <a:latin typeface="メイリオ" panose="020B0604030504040204" pitchFamily="50" charset="-128"/>
                <a:ea typeface="メイリオ" panose="020B0604030504040204" pitchFamily="50" charset="-128"/>
                <a:cs typeface="Noto Sans JP" pitchFamily="34" charset="-120"/>
              </a:rPr>
              <a:t>太陽総合商事TOB（5,400円）を価格・戦略性で明白に上回る</a:t>
            </a:r>
            <a:endParaRPr lang="en-US" sz="1400" b="1">
              <a:solidFill>
                <a:srgbClr val="002060"/>
              </a:solidFill>
              <a:latin typeface="メイリオ" panose="020B0604030504040204" pitchFamily="50" charset="-128"/>
              <a:ea typeface="メイリオ" panose="020B0604030504040204" pitchFamily="50" charset="-128"/>
            </a:endParaRPr>
          </a:p>
        </p:txBody>
      </p:sp>
      <p:sp>
        <p:nvSpPr>
          <p:cNvPr id="22" name="Text 20">
            <a:extLst>
              <a:ext uri="{FF2B5EF4-FFF2-40B4-BE49-F238E27FC236}">
                <a16:creationId xmlns:a16="http://schemas.microsoft.com/office/drawing/2014/main" id="{EEAF974A-09DC-8A1E-F21A-E574A586ADBD}"/>
              </a:ext>
            </a:extLst>
          </p:cNvPr>
          <p:cNvSpPr txBox="1"/>
          <p:nvPr/>
        </p:nvSpPr>
        <p:spPr>
          <a:xfrm>
            <a:off x="830666" y="4616459"/>
            <a:ext cx="8062124" cy="348374"/>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ja-JP" altLang="en-US" sz="1400" b="1">
                <a:solidFill>
                  <a:srgbClr val="002060"/>
                </a:solidFill>
                <a:latin typeface="Noto Sans JP"/>
              </a:rPr>
              <a:t>手続き的公正性を確保し全ステークホルダーにメリット</a:t>
            </a:r>
            <a:endParaRPr lang="en-US" sz="1400" b="1">
              <a:solidFill>
                <a:srgbClr val="002060"/>
              </a:solidFill>
              <a:latin typeface="Noto Sans JP"/>
            </a:endParaRPr>
          </a:p>
        </p:txBody>
      </p:sp>
      <p:sp>
        <p:nvSpPr>
          <p:cNvPr id="23" name="Shape 21">
            <a:extLst>
              <a:ext uri="{FF2B5EF4-FFF2-40B4-BE49-F238E27FC236}">
                <a16:creationId xmlns:a16="http://schemas.microsoft.com/office/drawing/2014/main" id="{83FDFE59-D94E-CBD6-E332-A8D969C372FA}"/>
              </a:ext>
            </a:extLst>
          </p:cNvPr>
          <p:cNvSpPr/>
          <p:nvPr/>
        </p:nvSpPr>
        <p:spPr>
          <a:xfrm>
            <a:off x="765811" y="5561838"/>
            <a:ext cx="7429271" cy="585674"/>
          </a:xfrm>
          <a:prstGeom prst="rect">
            <a:avLst/>
          </a:prstGeom>
          <a:solidFill>
            <a:srgbClr val="FFF8E1"/>
          </a:solidFill>
          <a:ln w="25400">
            <a:solidFill>
              <a:srgbClr val="D4AF37"/>
            </a:solidFill>
            <a:prstDash val="solid"/>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350">
              <a:solidFill>
                <a:srgbClr val="002060"/>
              </a:solidFill>
              <a:latin typeface="メイリオ" panose="020B0604030504040204" pitchFamily="50" charset="-128"/>
              <a:ea typeface="メイリオ" panose="020B0604030504040204" pitchFamily="50" charset="-128"/>
            </a:endParaRPr>
          </a:p>
        </p:txBody>
      </p:sp>
      <p:sp>
        <p:nvSpPr>
          <p:cNvPr id="24" name="Text 22">
            <a:extLst>
              <a:ext uri="{FF2B5EF4-FFF2-40B4-BE49-F238E27FC236}">
                <a16:creationId xmlns:a16="http://schemas.microsoft.com/office/drawing/2014/main" id="{5BBAD7D0-806F-E51A-0515-0ADC5B633FAC}"/>
              </a:ext>
            </a:extLst>
          </p:cNvPr>
          <p:cNvSpPr txBox="1"/>
          <p:nvPr/>
        </p:nvSpPr>
        <p:spPr>
          <a:xfrm>
            <a:off x="1817141" y="5690768"/>
            <a:ext cx="5500802" cy="329184"/>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ja-JP" altLang="en-US" b="1">
                <a:solidFill>
                  <a:srgbClr val="002060"/>
                </a:solidFill>
                <a:latin typeface="メイリオ" panose="020B0604030504040204" pitchFamily="50" charset="-128"/>
                <a:ea typeface="メイリオ" panose="020B0604030504040204" pitchFamily="50" charset="-128"/>
              </a:rPr>
              <a:t>株主総会における本スキームの賛成を推奨します</a:t>
            </a:r>
            <a:endParaRPr lang="en-US" sz="1800">
              <a:solidFill>
                <a:srgbClr val="00206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3877150"/>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hink-cell data - do not delete" hidden="1">
            <a:extLst>
              <a:ext uri="{FF2B5EF4-FFF2-40B4-BE49-F238E27FC236}">
                <a16:creationId xmlns:a16="http://schemas.microsoft.com/office/drawing/2014/main" id="{DB520E3F-390C-7421-9BFB-E24A7F3BAC93}"/>
              </a:ext>
            </a:extLst>
          </p:cNvPr>
          <p:cNvGraphicFramePr>
            <a:graphicFrameLocks/>
          </p:cNvGraphicFramePr>
          <p:nvPr>
            <p:custDataLst>
              <p:tags r:id="rId1"/>
            </p:custDataLst>
            <p:extLst>
              <p:ext uri="{D42A27DB-BD31-4B8C-83A1-F6EECF244321}">
                <p14:modId xmlns:p14="http://schemas.microsoft.com/office/powerpoint/2010/main" val="684472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95" imgH="396" progId="TCLayout.ActiveDocument.1">
                  <p:embed/>
                </p:oleObj>
              </mc:Choice>
              <mc:Fallback>
                <p:oleObj name="think-cellスライド" r:id="rId4" imgW="395" imgH="396" progId="TCLayout.ActiveDocument.1">
                  <p:embed/>
                  <p:pic>
                    <p:nvPicPr>
                      <p:cNvPr id="16" name="think-cell data - do not delete" hidden="1">
                        <a:extLst>
                          <a:ext uri="{FF2B5EF4-FFF2-40B4-BE49-F238E27FC236}">
                            <a16:creationId xmlns:a16="http://schemas.microsoft.com/office/drawing/2014/main" id="{DB520E3F-390C-7421-9BFB-E24A7F3BAC9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FCDF0C17-36C9-BE8C-6270-6EBA19AC4BDE}"/>
              </a:ext>
            </a:extLst>
          </p:cNvPr>
          <p:cNvSpPr>
            <a:spLocks noGrp="1"/>
          </p:cNvSpPr>
          <p:nvPr>
            <p:ph type="title"/>
          </p:nvPr>
        </p:nvSpPr>
        <p:spPr/>
        <p:txBody>
          <a:bodyPr vert="horz" rIns="91440"/>
          <a:lstStyle/>
          <a:p>
            <a:r>
              <a:rPr kumimoji="1" lang="ja-JP" altLang="en-US"/>
              <a:t>課題</a:t>
            </a:r>
            <a:r>
              <a:rPr lang="ja-JP" altLang="en-US"/>
              <a:t>と戦略全体像</a:t>
            </a:r>
            <a:endParaRPr kumimoji="1" lang="ja-JP" altLang="en-US"/>
          </a:p>
        </p:txBody>
      </p:sp>
      <p:sp>
        <p:nvSpPr>
          <p:cNvPr id="4" name="正方形/長方形 3">
            <a:extLst>
              <a:ext uri="{FF2B5EF4-FFF2-40B4-BE49-F238E27FC236}">
                <a16:creationId xmlns:a16="http://schemas.microsoft.com/office/drawing/2014/main" id="{E1251228-3F1E-F9BF-73ED-1E484DA65AF7}"/>
              </a:ext>
            </a:extLst>
          </p:cNvPr>
          <p:cNvSpPr/>
          <p:nvPr/>
        </p:nvSpPr>
        <p:spPr>
          <a:xfrm>
            <a:off x="300626" y="1548007"/>
            <a:ext cx="2379945" cy="115239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a:ea typeface="Meiryo UI"/>
            </a:endParaRPr>
          </a:p>
        </p:txBody>
      </p:sp>
      <p:sp>
        <p:nvSpPr>
          <p:cNvPr id="5" name="Text 8">
            <a:extLst>
              <a:ext uri="{FF2B5EF4-FFF2-40B4-BE49-F238E27FC236}">
                <a16:creationId xmlns:a16="http://schemas.microsoft.com/office/drawing/2014/main" id="{62FA9F50-88D5-B6F6-50E7-78A3814004BD}"/>
              </a:ext>
            </a:extLst>
          </p:cNvPr>
          <p:cNvSpPr txBox="1"/>
          <p:nvPr/>
        </p:nvSpPr>
        <p:spPr>
          <a:xfrm>
            <a:off x="440329" y="1834581"/>
            <a:ext cx="2379946" cy="626205"/>
          </a:xfrm>
          <a:prstGeom prst="rect">
            <a:avLst/>
          </a:prstGeom>
          <a:noFill/>
          <a:ln/>
        </p:spPr>
        <p:txBody>
          <a:bodyPr wrap="square" lIns="0" tIns="0" rIns="0" bIns="0" rtlCol="0" anchor="ctr"/>
          <a:lstStyle/>
          <a:p>
            <a:r>
              <a:rPr lang="en-US" sz="1600" b="1">
                <a:solidFill>
                  <a:srgbClr val="002060"/>
                </a:solidFill>
                <a:latin typeface="Meiryo UI"/>
                <a:ea typeface="Meiryo UI"/>
                <a:cs typeface="Noto Sans JP" pitchFamily="34" charset="-120"/>
              </a:rPr>
              <a:t>①収益性の急速な悪化</a:t>
            </a:r>
            <a:endParaRPr lang="en-US" sz="1600" b="1">
              <a:solidFill>
                <a:srgbClr val="002060"/>
              </a:solidFill>
              <a:latin typeface="Meiryo UI"/>
              <a:ea typeface="Meiryo UI"/>
            </a:endParaRPr>
          </a:p>
        </p:txBody>
      </p:sp>
      <p:sp>
        <p:nvSpPr>
          <p:cNvPr id="6" name="正方形/長方形 5">
            <a:extLst>
              <a:ext uri="{FF2B5EF4-FFF2-40B4-BE49-F238E27FC236}">
                <a16:creationId xmlns:a16="http://schemas.microsoft.com/office/drawing/2014/main" id="{E2310243-2762-560F-1682-4F0D76905ABA}"/>
              </a:ext>
            </a:extLst>
          </p:cNvPr>
          <p:cNvSpPr/>
          <p:nvPr/>
        </p:nvSpPr>
        <p:spPr>
          <a:xfrm>
            <a:off x="300626" y="2930436"/>
            <a:ext cx="2379945" cy="115239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a:ea typeface="Meiryo UI"/>
            </a:endParaRPr>
          </a:p>
        </p:txBody>
      </p:sp>
      <p:sp>
        <p:nvSpPr>
          <p:cNvPr id="7" name="Text 17">
            <a:extLst>
              <a:ext uri="{FF2B5EF4-FFF2-40B4-BE49-F238E27FC236}">
                <a16:creationId xmlns:a16="http://schemas.microsoft.com/office/drawing/2014/main" id="{87596A41-8F05-B8CB-E593-27EA6E9E0EB6}"/>
              </a:ext>
            </a:extLst>
          </p:cNvPr>
          <p:cNvSpPr txBox="1"/>
          <p:nvPr/>
        </p:nvSpPr>
        <p:spPr>
          <a:xfrm>
            <a:off x="403183" y="3281506"/>
            <a:ext cx="1981768" cy="589393"/>
          </a:xfrm>
          <a:prstGeom prst="rect">
            <a:avLst/>
          </a:prstGeom>
          <a:noFill/>
          <a:ln/>
        </p:spPr>
        <p:txBody>
          <a:bodyPr wrap="square" lIns="0" tIns="0" rIns="0" bIns="0" rtlCol="0" anchor="ctr"/>
          <a:lstStyle/>
          <a:p>
            <a:r>
              <a:rPr lang="en-US" sz="1600" b="1">
                <a:solidFill>
                  <a:srgbClr val="002060"/>
                </a:solidFill>
                <a:latin typeface="Meiryo UI"/>
                <a:ea typeface="Meiryo UI"/>
                <a:cs typeface="Noto Sans JP" pitchFamily="34" charset="-120"/>
              </a:rPr>
              <a:t>②効率性の低迷</a:t>
            </a:r>
            <a:endParaRPr lang="en-US" sz="1600" b="1">
              <a:solidFill>
                <a:srgbClr val="002060"/>
              </a:solidFill>
              <a:latin typeface="Meiryo UI"/>
              <a:ea typeface="Meiryo UI"/>
            </a:endParaRPr>
          </a:p>
        </p:txBody>
      </p:sp>
      <p:sp>
        <p:nvSpPr>
          <p:cNvPr id="8" name="正方形/長方形 7">
            <a:extLst>
              <a:ext uri="{FF2B5EF4-FFF2-40B4-BE49-F238E27FC236}">
                <a16:creationId xmlns:a16="http://schemas.microsoft.com/office/drawing/2014/main" id="{3F223783-F225-3FE5-CFCA-FE94DCC0FE98}"/>
              </a:ext>
            </a:extLst>
          </p:cNvPr>
          <p:cNvSpPr/>
          <p:nvPr/>
        </p:nvSpPr>
        <p:spPr>
          <a:xfrm>
            <a:off x="300626" y="4394902"/>
            <a:ext cx="2379945" cy="12526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a:ea typeface="Meiryo UI"/>
            </a:endParaRPr>
          </a:p>
        </p:txBody>
      </p:sp>
      <p:sp>
        <p:nvSpPr>
          <p:cNvPr id="9" name="Text 22">
            <a:extLst>
              <a:ext uri="{FF2B5EF4-FFF2-40B4-BE49-F238E27FC236}">
                <a16:creationId xmlns:a16="http://schemas.microsoft.com/office/drawing/2014/main" id="{B170A887-E10C-8C00-B793-71FED7CB0FDB}"/>
              </a:ext>
            </a:extLst>
          </p:cNvPr>
          <p:cNvSpPr txBox="1"/>
          <p:nvPr/>
        </p:nvSpPr>
        <p:spPr>
          <a:xfrm>
            <a:off x="403183" y="4835108"/>
            <a:ext cx="2149820" cy="372190"/>
          </a:xfrm>
          <a:prstGeom prst="rect">
            <a:avLst/>
          </a:prstGeom>
          <a:noFill/>
          <a:ln/>
        </p:spPr>
        <p:txBody>
          <a:bodyPr wrap="square" lIns="0" tIns="0" rIns="0" bIns="0" rtlCol="0" anchor="ctr"/>
          <a:lstStyle/>
          <a:p>
            <a:r>
              <a:rPr lang="en-US" sz="1600" b="1">
                <a:solidFill>
                  <a:srgbClr val="002060"/>
                </a:solidFill>
                <a:latin typeface="Meiryo UI"/>
                <a:ea typeface="Meiryo UI"/>
                <a:cs typeface="Noto Sans JP" pitchFamily="34" charset="-120"/>
              </a:rPr>
              <a:t>③</a:t>
            </a:r>
            <a:r>
              <a:rPr lang="en-US" sz="1600" b="1" err="1">
                <a:solidFill>
                  <a:srgbClr val="002060"/>
                </a:solidFill>
                <a:latin typeface="Meiryo UI"/>
                <a:ea typeface="Meiryo UI"/>
                <a:cs typeface="Noto Sans JP" pitchFamily="34" charset="-120"/>
              </a:rPr>
              <a:t>PBRと</a:t>
            </a:r>
            <a:endParaRPr lang="en-US" sz="1600" b="1">
              <a:solidFill>
                <a:srgbClr val="002060"/>
              </a:solidFill>
              <a:latin typeface="Meiryo UI"/>
              <a:ea typeface="Meiryo UI"/>
              <a:cs typeface="Noto Sans JP" pitchFamily="34" charset="-120"/>
            </a:endParaRPr>
          </a:p>
          <a:p>
            <a:r>
              <a:rPr lang="ja-JP" altLang="en-US" sz="1600" b="1">
                <a:solidFill>
                  <a:srgbClr val="002060"/>
                </a:solidFill>
                <a:latin typeface="Meiryo UI"/>
                <a:ea typeface="Meiryo UI"/>
                <a:cs typeface="Noto Sans JP" pitchFamily="34" charset="-120"/>
              </a:rPr>
              <a:t>　</a:t>
            </a:r>
            <a:r>
              <a:rPr lang="en-US" sz="1600" b="1" err="1">
                <a:solidFill>
                  <a:srgbClr val="002060"/>
                </a:solidFill>
                <a:latin typeface="Meiryo UI"/>
                <a:ea typeface="Meiryo UI"/>
                <a:cs typeface="Noto Sans JP" pitchFamily="34" charset="-120"/>
              </a:rPr>
              <a:t>企業価値の乖離</a:t>
            </a:r>
            <a:endParaRPr lang="en-US" sz="1600" b="1">
              <a:solidFill>
                <a:srgbClr val="002060"/>
              </a:solidFill>
              <a:latin typeface="Meiryo UI"/>
              <a:ea typeface="Meiryo UI"/>
            </a:endParaRPr>
          </a:p>
        </p:txBody>
      </p:sp>
      <p:sp>
        <p:nvSpPr>
          <p:cNvPr id="10" name="Shape 25">
            <a:extLst>
              <a:ext uri="{FF2B5EF4-FFF2-40B4-BE49-F238E27FC236}">
                <a16:creationId xmlns:a16="http://schemas.microsoft.com/office/drawing/2014/main" id="{3B6C3F0F-BF08-E77A-92BC-FAC47B67716F}"/>
              </a:ext>
            </a:extLst>
          </p:cNvPr>
          <p:cNvSpPr/>
          <p:nvPr/>
        </p:nvSpPr>
        <p:spPr>
          <a:xfrm>
            <a:off x="3118490" y="1466639"/>
            <a:ext cx="2822067" cy="4180866"/>
          </a:xfrm>
          <a:prstGeom prst="roundRect">
            <a:avLst>
              <a:gd name="adj" fmla="val 615"/>
            </a:avLst>
          </a:prstGeom>
          <a:solidFill>
            <a:srgbClr val="FFD700"/>
          </a:solidFill>
          <a:ln/>
          <a:effectLst>
            <a:outerShdw blurRad="63500" dist="38100" dir="5400000" algn="bl" rotWithShape="0">
              <a:srgbClr val="000000">
                <a:alpha val="10000"/>
              </a:srgbClr>
            </a:outerShdw>
          </a:effectLst>
        </p:spPr>
        <p:txBody>
          <a:bodyPr/>
          <a:lstStyle/>
          <a:p>
            <a:endParaRPr lang="ja-JP" altLang="en-US" sz="2000" b="1">
              <a:latin typeface="Meiryo UI"/>
              <a:ea typeface="Meiryo UI"/>
            </a:endParaRPr>
          </a:p>
        </p:txBody>
      </p:sp>
      <p:sp>
        <p:nvSpPr>
          <p:cNvPr id="11" name="Text 26">
            <a:extLst>
              <a:ext uri="{FF2B5EF4-FFF2-40B4-BE49-F238E27FC236}">
                <a16:creationId xmlns:a16="http://schemas.microsoft.com/office/drawing/2014/main" id="{54BFFEA8-FF8F-1401-D0AE-8540B18FFE9A}"/>
              </a:ext>
            </a:extLst>
          </p:cNvPr>
          <p:cNvSpPr txBox="1"/>
          <p:nvPr/>
        </p:nvSpPr>
        <p:spPr>
          <a:xfrm>
            <a:off x="3160964" y="1605635"/>
            <a:ext cx="2822067" cy="263717"/>
          </a:xfrm>
          <a:prstGeom prst="rect">
            <a:avLst/>
          </a:prstGeom>
          <a:noFill/>
          <a:ln/>
        </p:spPr>
        <p:txBody>
          <a:bodyPr wrap="square" lIns="0" tIns="0" rIns="0" bIns="0" rtlCol="0" anchor="ctr"/>
          <a:lstStyle/>
          <a:p>
            <a:pPr algn="ctr"/>
            <a:r>
              <a:rPr lang="en-US" sz="2400" b="1">
                <a:solidFill>
                  <a:srgbClr val="1E3A5F"/>
                </a:solidFill>
                <a:latin typeface="Meiryo UI"/>
                <a:ea typeface="Meiryo UI"/>
                <a:cs typeface="Noto Sans JP" pitchFamily="34" charset="-120"/>
              </a:rPr>
              <a:t>ハイブリッドMBO</a:t>
            </a:r>
            <a:endParaRPr lang="en-US" sz="2400" b="1">
              <a:latin typeface="Meiryo UI"/>
              <a:ea typeface="Meiryo UI"/>
            </a:endParaRPr>
          </a:p>
        </p:txBody>
      </p:sp>
      <p:sp>
        <p:nvSpPr>
          <p:cNvPr id="12" name="Text 31">
            <a:extLst>
              <a:ext uri="{FF2B5EF4-FFF2-40B4-BE49-F238E27FC236}">
                <a16:creationId xmlns:a16="http://schemas.microsoft.com/office/drawing/2014/main" id="{C64FD037-115A-C65C-6BAC-D96B9684735B}"/>
              </a:ext>
            </a:extLst>
          </p:cNvPr>
          <p:cNvSpPr txBox="1"/>
          <p:nvPr/>
        </p:nvSpPr>
        <p:spPr>
          <a:xfrm>
            <a:off x="3220762" y="2136356"/>
            <a:ext cx="2702473" cy="445412"/>
          </a:xfrm>
          <a:prstGeom prst="rect">
            <a:avLst/>
          </a:prstGeom>
          <a:noFill/>
          <a:ln/>
        </p:spPr>
        <p:txBody>
          <a:bodyPr wrap="square" lIns="0" tIns="0" rIns="0" bIns="0" rtlCol="0" anchor="ctr"/>
          <a:lstStyle/>
          <a:p>
            <a:pPr algn="ctr"/>
            <a:r>
              <a:rPr lang="en-US" altLang="ja-JP" sz="1400" b="1">
                <a:solidFill>
                  <a:srgbClr val="1E3A5F"/>
                </a:solidFill>
                <a:latin typeface="Meiryo UI"/>
                <a:ea typeface="Meiryo UI"/>
                <a:cs typeface="Noto Sans JP" pitchFamily="34" charset="-120"/>
              </a:rPr>
              <a:t>PE</a:t>
            </a:r>
            <a:r>
              <a:rPr lang="ja-JP" altLang="en-US" sz="1400" b="1">
                <a:solidFill>
                  <a:srgbClr val="1E3A5F"/>
                </a:solidFill>
                <a:latin typeface="Meiryo UI"/>
                <a:ea typeface="Meiryo UI"/>
                <a:cs typeface="Noto Sans JP" pitchFamily="34" charset="-120"/>
              </a:rPr>
              <a:t>（</a:t>
            </a:r>
            <a:r>
              <a:rPr lang="en-US" altLang="ja-JP" sz="1400" b="1">
                <a:solidFill>
                  <a:srgbClr val="1E3A5F"/>
                </a:solidFill>
                <a:latin typeface="Meiryo UI"/>
                <a:ea typeface="Meiryo UI"/>
                <a:cs typeface="Noto Sans JP" pitchFamily="34" charset="-120"/>
              </a:rPr>
              <a:t>KKR)</a:t>
            </a:r>
            <a:r>
              <a:rPr lang="ja-JP" altLang="en-US" sz="1400" b="1">
                <a:solidFill>
                  <a:srgbClr val="1E3A5F"/>
                </a:solidFill>
                <a:latin typeface="Meiryo UI"/>
                <a:ea typeface="Meiryo UI"/>
                <a:cs typeface="Noto Sans JP" pitchFamily="34" charset="-120"/>
              </a:rPr>
              <a:t>の執行力</a:t>
            </a:r>
            <a:endParaRPr lang="en-US" altLang="ja-JP" sz="1400" b="1">
              <a:solidFill>
                <a:srgbClr val="1E3A5F"/>
              </a:solidFill>
              <a:latin typeface="Meiryo UI"/>
              <a:ea typeface="Meiryo UI"/>
              <a:cs typeface="Noto Sans JP" pitchFamily="34" charset="-120"/>
            </a:endParaRPr>
          </a:p>
          <a:p>
            <a:pPr algn="ctr"/>
            <a:r>
              <a:rPr lang="en-US" altLang="ja-JP" sz="1400" b="1">
                <a:solidFill>
                  <a:srgbClr val="1E3A5F"/>
                </a:solidFill>
                <a:latin typeface="Meiryo UI"/>
                <a:ea typeface="Meiryo UI"/>
                <a:cs typeface="Noto Sans JP" pitchFamily="34" charset="-120"/>
              </a:rPr>
              <a:t>×</a:t>
            </a:r>
          </a:p>
          <a:p>
            <a:pPr algn="ctr"/>
            <a:r>
              <a:rPr lang="en-US" sz="1400" b="1" err="1">
                <a:solidFill>
                  <a:srgbClr val="1E3A5F"/>
                </a:solidFill>
                <a:latin typeface="Meiryo UI"/>
                <a:ea typeface="Meiryo UI"/>
                <a:cs typeface="Noto Sans JP" pitchFamily="34" charset="-120"/>
              </a:rPr>
              <a:t>ホワイトナイト</a:t>
            </a:r>
            <a:r>
              <a:rPr lang="en-US" sz="1400" b="1">
                <a:solidFill>
                  <a:srgbClr val="1E3A5F"/>
                </a:solidFill>
                <a:latin typeface="Meiryo UI"/>
                <a:ea typeface="Meiryo UI"/>
                <a:cs typeface="Noto Sans JP" pitchFamily="34" charset="-120"/>
              </a:rPr>
              <a:t>(SG)のシナジー</a:t>
            </a:r>
            <a:endParaRPr lang="en-US" sz="1400" b="1">
              <a:latin typeface="Meiryo UI"/>
              <a:ea typeface="Meiryo UI"/>
            </a:endParaRPr>
          </a:p>
        </p:txBody>
      </p:sp>
      <p:sp>
        <p:nvSpPr>
          <p:cNvPr id="13" name="四角形: 角を丸くする 12">
            <a:extLst>
              <a:ext uri="{FF2B5EF4-FFF2-40B4-BE49-F238E27FC236}">
                <a16:creationId xmlns:a16="http://schemas.microsoft.com/office/drawing/2014/main" id="{EC70AD6E-BA99-8F5A-6156-E2F8D4B25B66}"/>
              </a:ext>
            </a:extLst>
          </p:cNvPr>
          <p:cNvSpPr/>
          <p:nvPr/>
        </p:nvSpPr>
        <p:spPr>
          <a:xfrm>
            <a:off x="3377167" y="2904183"/>
            <a:ext cx="2217107" cy="8927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a:solidFill>
                  <a:srgbClr val="002060"/>
                </a:solidFill>
                <a:latin typeface="Meiryo UI"/>
                <a:ea typeface="Meiryo UI"/>
              </a:rPr>
              <a:t>守りの戦略</a:t>
            </a:r>
            <a:endParaRPr kumimoji="1" lang="en-US" altLang="ja-JP" b="1">
              <a:solidFill>
                <a:srgbClr val="002060"/>
              </a:solidFill>
              <a:latin typeface="Meiryo UI"/>
              <a:ea typeface="Meiryo UI"/>
            </a:endParaRPr>
          </a:p>
          <a:p>
            <a:r>
              <a:rPr kumimoji="1" lang="ja-JP" altLang="en-US" b="1">
                <a:solidFill>
                  <a:srgbClr val="002060"/>
                </a:solidFill>
                <a:latin typeface="Meiryo UI"/>
                <a:ea typeface="Meiryo UI"/>
              </a:rPr>
              <a:t>・不採算事業撤退</a:t>
            </a:r>
            <a:endParaRPr kumimoji="1" lang="en-US" altLang="ja-JP" b="1">
              <a:solidFill>
                <a:srgbClr val="002060"/>
              </a:solidFill>
              <a:latin typeface="Meiryo UI"/>
              <a:ea typeface="Meiryo UI"/>
            </a:endParaRPr>
          </a:p>
          <a:p>
            <a:r>
              <a:rPr kumimoji="1" lang="ja-JP" altLang="en-US" b="1">
                <a:solidFill>
                  <a:srgbClr val="002060"/>
                </a:solidFill>
                <a:latin typeface="Meiryo UI"/>
                <a:ea typeface="Meiryo UI"/>
              </a:rPr>
              <a:t>・拠点統合最適化</a:t>
            </a:r>
          </a:p>
        </p:txBody>
      </p:sp>
      <p:sp>
        <p:nvSpPr>
          <p:cNvPr id="14" name="四角形: 角を丸くする 13">
            <a:extLst>
              <a:ext uri="{FF2B5EF4-FFF2-40B4-BE49-F238E27FC236}">
                <a16:creationId xmlns:a16="http://schemas.microsoft.com/office/drawing/2014/main" id="{C9DDB2A6-BE1A-3099-A859-DB5F96BA4092}"/>
              </a:ext>
            </a:extLst>
          </p:cNvPr>
          <p:cNvSpPr/>
          <p:nvPr/>
        </p:nvSpPr>
        <p:spPr>
          <a:xfrm>
            <a:off x="3364424" y="4082832"/>
            <a:ext cx="2217107" cy="107185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b="1">
                <a:solidFill>
                  <a:srgbClr val="002060"/>
                </a:solidFill>
                <a:latin typeface="Meiryo UI"/>
                <a:ea typeface="Meiryo UI"/>
              </a:rPr>
              <a:t>攻めの戦略</a:t>
            </a:r>
            <a:endParaRPr kumimoji="1" lang="en-US" altLang="ja-JP" b="1">
              <a:solidFill>
                <a:srgbClr val="002060"/>
              </a:solidFill>
              <a:latin typeface="Meiryo UI"/>
              <a:ea typeface="Meiryo UI"/>
            </a:endParaRPr>
          </a:p>
          <a:p>
            <a:r>
              <a:rPr kumimoji="1" lang="ja-JP" altLang="en-US" b="1">
                <a:solidFill>
                  <a:srgbClr val="002060"/>
                </a:solidFill>
                <a:latin typeface="Meiryo UI"/>
                <a:ea typeface="Meiryo UI"/>
              </a:rPr>
              <a:t>・共同配送</a:t>
            </a:r>
            <a:endParaRPr kumimoji="1" lang="en-US" altLang="ja-JP" b="1">
              <a:solidFill>
                <a:srgbClr val="002060"/>
              </a:solidFill>
              <a:latin typeface="Meiryo UI"/>
              <a:ea typeface="Meiryo UI"/>
            </a:endParaRPr>
          </a:p>
          <a:p>
            <a:r>
              <a:rPr kumimoji="1" lang="ja-JP" altLang="en-US" b="1">
                <a:solidFill>
                  <a:srgbClr val="002060"/>
                </a:solidFill>
                <a:latin typeface="Meiryo UI"/>
                <a:ea typeface="Meiryo UI"/>
              </a:rPr>
              <a:t>・物流</a:t>
            </a:r>
            <a:r>
              <a:rPr kumimoji="1" lang="en-US" altLang="ja-JP" b="1">
                <a:solidFill>
                  <a:srgbClr val="002060"/>
                </a:solidFill>
                <a:latin typeface="Meiryo UI"/>
                <a:ea typeface="Meiryo UI"/>
              </a:rPr>
              <a:t>DX</a:t>
            </a:r>
          </a:p>
          <a:p>
            <a:r>
              <a:rPr kumimoji="1" lang="ja-JP" altLang="en-US" b="1">
                <a:solidFill>
                  <a:srgbClr val="002060"/>
                </a:solidFill>
                <a:latin typeface="Meiryo UI"/>
                <a:ea typeface="Meiryo UI"/>
              </a:rPr>
              <a:t>・高付加価値領域</a:t>
            </a:r>
          </a:p>
        </p:txBody>
      </p:sp>
      <p:sp>
        <p:nvSpPr>
          <p:cNvPr id="15" name="正方形/長方形 14">
            <a:extLst>
              <a:ext uri="{FF2B5EF4-FFF2-40B4-BE49-F238E27FC236}">
                <a16:creationId xmlns:a16="http://schemas.microsoft.com/office/drawing/2014/main" id="{391D4136-1087-98A5-F32B-69A01AA4A628}"/>
              </a:ext>
            </a:extLst>
          </p:cNvPr>
          <p:cNvSpPr/>
          <p:nvPr/>
        </p:nvSpPr>
        <p:spPr>
          <a:xfrm>
            <a:off x="6265386" y="1598498"/>
            <a:ext cx="2555744" cy="12526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a:ea typeface="Meiryo UI"/>
            </a:endParaRPr>
          </a:p>
        </p:txBody>
      </p:sp>
      <p:sp>
        <p:nvSpPr>
          <p:cNvPr id="17" name="二等辺三角形 16">
            <a:extLst>
              <a:ext uri="{FF2B5EF4-FFF2-40B4-BE49-F238E27FC236}">
                <a16:creationId xmlns:a16="http://schemas.microsoft.com/office/drawing/2014/main" id="{48AED62D-DE95-C0F8-ECF9-A54072F4A57C}"/>
              </a:ext>
            </a:extLst>
          </p:cNvPr>
          <p:cNvSpPr/>
          <p:nvPr/>
        </p:nvSpPr>
        <p:spPr>
          <a:xfrm rot="5400000">
            <a:off x="2556454" y="3383966"/>
            <a:ext cx="729955" cy="298450"/>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a:ea typeface="Meiryo UI"/>
            </a:endParaRPr>
          </a:p>
        </p:txBody>
      </p:sp>
      <p:sp>
        <p:nvSpPr>
          <p:cNvPr id="18" name="二等辺三角形 17">
            <a:extLst>
              <a:ext uri="{FF2B5EF4-FFF2-40B4-BE49-F238E27FC236}">
                <a16:creationId xmlns:a16="http://schemas.microsoft.com/office/drawing/2014/main" id="{E349DE09-4DB6-8798-B05C-954EC189F1E1}"/>
              </a:ext>
            </a:extLst>
          </p:cNvPr>
          <p:cNvSpPr/>
          <p:nvPr/>
        </p:nvSpPr>
        <p:spPr>
          <a:xfrm rot="5400000">
            <a:off x="5772638" y="3406342"/>
            <a:ext cx="729955" cy="298450"/>
          </a:xfrm>
          <a:prstGeom prst="triangle">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a:ea typeface="Meiryo UI"/>
            </a:endParaRPr>
          </a:p>
        </p:txBody>
      </p:sp>
      <p:sp>
        <p:nvSpPr>
          <p:cNvPr id="19" name="Text 8">
            <a:extLst>
              <a:ext uri="{FF2B5EF4-FFF2-40B4-BE49-F238E27FC236}">
                <a16:creationId xmlns:a16="http://schemas.microsoft.com/office/drawing/2014/main" id="{1EB1887E-8AFF-63E0-E398-CC8EDA8DAB9B}"/>
              </a:ext>
            </a:extLst>
          </p:cNvPr>
          <p:cNvSpPr txBox="1"/>
          <p:nvPr/>
        </p:nvSpPr>
        <p:spPr>
          <a:xfrm>
            <a:off x="6566010" y="4746545"/>
            <a:ext cx="2255120" cy="626205"/>
          </a:xfrm>
          <a:prstGeom prst="rect">
            <a:avLst/>
          </a:prstGeom>
          <a:noFill/>
          <a:ln/>
        </p:spPr>
        <p:txBody>
          <a:bodyPr wrap="square" lIns="0" tIns="0" rIns="0" bIns="0" rtlCol="0" anchor="ctr"/>
          <a:lstStyle/>
          <a:p>
            <a:r>
              <a:rPr lang="en-US" altLang="ja-JP" sz="1600" b="1">
                <a:solidFill>
                  <a:srgbClr val="002060"/>
                </a:solidFill>
                <a:latin typeface="Meiryo UI"/>
                <a:ea typeface="Meiryo UI"/>
                <a:cs typeface="Noto Sans JP" pitchFamily="34" charset="-120"/>
              </a:rPr>
              <a:t>ROE</a:t>
            </a:r>
            <a:r>
              <a:rPr lang="ja-JP" altLang="en-US" sz="1600" b="1">
                <a:solidFill>
                  <a:srgbClr val="002060"/>
                </a:solidFill>
                <a:latin typeface="Meiryo UI"/>
                <a:ea typeface="Meiryo UI"/>
                <a:cs typeface="Noto Sans JP" pitchFamily="34" charset="-120"/>
              </a:rPr>
              <a:t>　　　 </a:t>
            </a:r>
            <a:r>
              <a:rPr lang="en-US" altLang="ja-JP" sz="1600" b="1">
                <a:solidFill>
                  <a:srgbClr val="002060"/>
                </a:solidFill>
                <a:latin typeface="Meiryo UI"/>
                <a:ea typeface="Meiryo UI"/>
                <a:cs typeface="Noto Sans JP" pitchFamily="34" charset="-120"/>
              </a:rPr>
              <a:t>8.5</a:t>
            </a:r>
            <a:r>
              <a:rPr lang="ja-JP" altLang="en-US" sz="1600" b="1">
                <a:solidFill>
                  <a:srgbClr val="002060"/>
                </a:solidFill>
                <a:latin typeface="Meiryo UI"/>
                <a:ea typeface="Meiryo UI"/>
                <a:cs typeface="Noto Sans JP" pitchFamily="34" charset="-120"/>
              </a:rPr>
              <a:t>％</a:t>
            </a:r>
            <a:endParaRPr lang="en-US" sz="1600" b="1">
              <a:solidFill>
                <a:srgbClr val="002060"/>
              </a:solidFill>
              <a:latin typeface="Meiryo UI"/>
              <a:ea typeface="Meiryo UI"/>
            </a:endParaRPr>
          </a:p>
        </p:txBody>
      </p:sp>
      <p:sp>
        <p:nvSpPr>
          <p:cNvPr id="20" name="正方形/長方形 19">
            <a:extLst>
              <a:ext uri="{FF2B5EF4-FFF2-40B4-BE49-F238E27FC236}">
                <a16:creationId xmlns:a16="http://schemas.microsoft.com/office/drawing/2014/main" id="{7C9D6412-AED8-B743-393B-37D0FAB4AF95}"/>
              </a:ext>
            </a:extLst>
          </p:cNvPr>
          <p:cNvSpPr/>
          <p:nvPr/>
        </p:nvSpPr>
        <p:spPr>
          <a:xfrm>
            <a:off x="6290872" y="3010639"/>
            <a:ext cx="2552502" cy="12526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a:ea typeface="Meiryo UI"/>
            </a:endParaRPr>
          </a:p>
        </p:txBody>
      </p:sp>
      <p:sp>
        <p:nvSpPr>
          <p:cNvPr id="21" name="Text 8">
            <a:extLst>
              <a:ext uri="{FF2B5EF4-FFF2-40B4-BE49-F238E27FC236}">
                <a16:creationId xmlns:a16="http://schemas.microsoft.com/office/drawing/2014/main" id="{5C2B5FF7-9CFD-5528-B76E-EDAE10307923}"/>
              </a:ext>
            </a:extLst>
          </p:cNvPr>
          <p:cNvSpPr txBox="1"/>
          <p:nvPr/>
        </p:nvSpPr>
        <p:spPr>
          <a:xfrm>
            <a:off x="6441184" y="3271963"/>
            <a:ext cx="2379946" cy="626205"/>
          </a:xfrm>
          <a:prstGeom prst="rect">
            <a:avLst/>
          </a:prstGeom>
          <a:noFill/>
          <a:ln/>
        </p:spPr>
        <p:txBody>
          <a:bodyPr wrap="square" lIns="0" tIns="0" rIns="0" bIns="0" rtlCol="0" anchor="ctr"/>
          <a:lstStyle/>
          <a:p>
            <a:r>
              <a:rPr lang="ja-JP" altLang="en-US" sz="1600" b="1">
                <a:solidFill>
                  <a:srgbClr val="002060"/>
                </a:solidFill>
                <a:latin typeface="Meiryo UI"/>
                <a:ea typeface="Meiryo UI"/>
                <a:cs typeface="Noto Sans JP" pitchFamily="34" charset="-120"/>
              </a:rPr>
              <a:t>営業利益率　</a:t>
            </a:r>
            <a:r>
              <a:rPr lang="en-US" altLang="ja-JP" sz="1600" b="1">
                <a:solidFill>
                  <a:srgbClr val="002060"/>
                </a:solidFill>
                <a:latin typeface="Meiryo UI"/>
                <a:ea typeface="Meiryo UI"/>
                <a:cs typeface="Noto Sans JP" pitchFamily="34" charset="-120"/>
              </a:rPr>
              <a:t>7.7</a:t>
            </a:r>
            <a:r>
              <a:rPr lang="ja-JP" altLang="en-US" sz="1600" b="1">
                <a:solidFill>
                  <a:srgbClr val="002060"/>
                </a:solidFill>
                <a:latin typeface="Meiryo UI"/>
                <a:ea typeface="Meiryo UI"/>
                <a:cs typeface="Noto Sans JP" pitchFamily="34" charset="-120"/>
              </a:rPr>
              <a:t>％</a:t>
            </a:r>
            <a:endParaRPr lang="en-US" sz="1600" b="1">
              <a:solidFill>
                <a:srgbClr val="002060"/>
              </a:solidFill>
              <a:latin typeface="Meiryo UI"/>
              <a:ea typeface="Meiryo UI"/>
            </a:endParaRPr>
          </a:p>
        </p:txBody>
      </p:sp>
      <p:sp>
        <p:nvSpPr>
          <p:cNvPr id="22" name="正方形/長方形 21">
            <a:extLst>
              <a:ext uri="{FF2B5EF4-FFF2-40B4-BE49-F238E27FC236}">
                <a16:creationId xmlns:a16="http://schemas.microsoft.com/office/drawing/2014/main" id="{5CB89333-A260-ED85-4286-C24CA80BF204}"/>
              </a:ext>
            </a:extLst>
          </p:cNvPr>
          <p:cNvSpPr/>
          <p:nvPr/>
        </p:nvSpPr>
        <p:spPr>
          <a:xfrm>
            <a:off x="6290872" y="4433347"/>
            <a:ext cx="2552502" cy="12526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a:ea typeface="Meiryo UI"/>
            </a:endParaRPr>
          </a:p>
        </p:txBody>
      </p:sp>
      <p:sp>
        <p:nvSpPr>
          <p:cNvPr id="23" name="Text 8">
            <a:extLst>
              <a:ext uri="{FF2B5EF4-FFF2-40B4-BE49-F238E27FC236}">
                <a16:creationId xmlns:a16="http://schemas.microsoft.com/office/drawing/2014/main" id="{89E1ECA7-2C7A-3433-D74D-187E93478327}"/>
              </a:ext>
            </a:extLst>
          </p:cNvPr>
          <p:cNvSpPr txBox="1"/>
          <p:nvPr/>
        </p:nvSpPr>
        <p:spPr>
          <a:xfrm>
            <a:off x="6463428" y="1856502"/>
            <a:ext cx="2379946" cy="626205"/>
          </a:xfrm>
          <a:prstGeom prst="rect">
            <a:avLst/>
          </a:prstGeom>
          <a:noFill/>
          <a:ln/>
        </p:spPr>
        <p:txBody>
          <a:bodyPr wrap="square" lIns="0" tIns="0" rIns="0" bIns="0" rtlCol="0" anchor="ctr"/>
          <a:lstStyle/>
          <a:p>
            <a:r>
              <a:rPr lang="ja-JP" altLang="en-US" sz="1600" b="1">
                <a:solidFill>
                  <a:srgbClr val="002060"/>
                </a:solidFill>
                <a:latin typeface="Meiryo UI"/>
                <a:ea typeface="Meiryo UI"/>
                <a:cs typeface="Noto Sans JP" pitchFamily="34" charset="-120"/>
              </a:rPr>
              <a:t>売上高　 </a:t>
            </a:r>
            <a:r>
              <a:rPr lang="en-US" altLang="ja-JP" sz="1600" b="1">
                <a:solidFill>
                  <a:srgbClr val="002060"/>
                </a:solidFill>
                <a:latin typeface="Meiryo UI"/>
                <a:ea typeface="Meiryo UI"/>
                <a:cs typeface="Noto Sans JP" pitchFamily="34" charset="-120"/>
              </a:rPr>
              <a:t>4,500</a:t>
            </a:r>
            <a:r>
              <a:rPr lang="ja-JP" altLang="en-US" sz="1600" b="1">
                <a:solidFill>
                  <a:srgbClr val="002060"/>
                </a:solidFill>
                <a:latin typeface="Meiryo UI"/>
                <a:ea typeface="Meiryo UI"/>
                <a:cs typeface="Noto Sans JP" pitchFamily="34" charset="-120"/>
              </a:rPr>
              <a:t>億円</a:t>
            </a:r>
            <a:endParaRPr lang="en-US" sz="1600" b="1">
              <a:solidFill>
                <a:srgbClr val="002060"/>
              </a:solidFill>
              <a:latin typeface="Meiryo UI"/>
              <a:ea typeface="Meiryo UI"/>
            </a:endParaRPr>
          </a:p>
        </p:txBody>
      </p:sp>
      <p:sp>
        <p:nvSpPr>
          <p:cNvPr id="24" name="二等辺三角形 23">
            <a:extLst>
              <a:ext uri="{FF2B5EF4-FFF2-40B4-BE49-F238E27FC236}">
                <a16:creationId xmlns:a16="http://schemas.microsoft.com/office/drawing/2014/main" id="{C3DE39A5-440F-AE9F-2FD5-107A6BB7A04C}"/>
              </a:ext>
            </a:extLst>
          </p:cNvPr>
          <p:cNvSpPr/>
          <p:nvPr/>
        </p:nvSpPr>
        <p:spPr>
          <a:xfrm>
            <a:off x="4145029" y="5767675"/>
            <a:ext cx="729955" cy="298450"/>
          </a:xfrm>
          <a:prstGeom prst="triangl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UI"/>
              <a:ea typeface="Meiryo UI"/>
            </a:endParaRPr>
          </a:p>
        </p:txBody>
      </p:sp>
      <p:sp>
        <p:nvSpPr>
          <p:cNvPr id="25" name="Shape 62">
            <a:extLst>
              <a:ext uri="{FF2B5EF4-FFF2-40B4-BE49-F238E27FC236}">
                <a16:creationId xmlns:a16="http://schemas.microsoft.com/office/drawing/2014/main" id="{50D39009-3148-43A4-7127-013A369103D9}"/>
              </a:ext>
            </a:extLst>
          </p:cNvPr>
          <p:cNvSpPr/>
          <p:nvPr/>
        </p:nvSpPr>
        <p:spPr>
          <a:xfrm>
            <a:off x="3061945" y="6135001"/>
            <a:ext cx="2926445" cy="571956"/>
          </a:xfrm>
          <a:prstGeom prst="roundRect">
            <a:avLst>
              <a:gd name="adj" fmla="val 11713"/>
            </a:avLst>
          </a:prstGeom>
          <a:solidFill>
            <a:srgbClr val="FFD700"/>
          </a:solidFill>
          <a:ln/>
          <a:effectLst>
            <a:outerShdw blurRad="38100" dist="25400" dir="5400000" algn="bl" rotWithShape="0">
              <a:srgbClr val="000000">
                <a:alpha val="10000"/>
              </a:srgbClr>
            </a:outerShdw>
          </a:effectLst>
        </p:spPr>
        <p:txBody>
          <a:bodyPr/>
          <a:lstStyle/>
          <a:p>
            <a:endParaRPr lang="ja-JP" altLang="en-US" sz="2000" b="1">
              <a:latin typeface="Meiryo UI"/>
              <a:ea typeface="Meiryo UI"/>
            </a:endParaRPr>
          </a:p>
        </p:txBody>
      </p:sp>
      <p:sp>
        <p:nvSpPr>
          <p:cNvPr id="26" name="Text 63">
            <a:extLst>
              <a:ext uri="{FF2B5EF4-FFF2-40B4-BE49-F238E27FC236}">
                <a16:creationId xmlns:a16="http://schemas.microsoft.com/office/drawing/2014/main" id="{DAC2A66A-5113-0CDA-1293-96630FD37A2D}"/>
              </a:ext>
            </a:extLst>
          </p:cNvPr>
          <p:cNvSpPr txBox="1"/>
          <p:nvPr/>
        </p:nvSpPr>
        <p:spPr>
          <a:xfrm>
            <a:off x="3496523" y="6399397"/>
            <a:ext cx="1978394" cy="122516"/>
          </a:xfrm>
          <a:prstGeom prst="rect">
            <a:avLst/>
          </a:prstGeom>
          <a:noFill/>
          <a:ln/>
        </p:spPr>
        <p:txBody>
          <a:bodyPr wrap="square" lIns="0" tIns="0" rIns="0" bIns="0" rtlCol="0" anchor="ctr"/>
          <a:lstStyle/>
          <a:p>
            <a:pPr algn="ctr"/>
            <a:r>
              <a:rPr lang="en-US" sz="2000" b="1">
                <a:solidFill>
                  <a:srgbClr val="1E3A5F"/>
                </a:solidFill>
                <a:latin typeface="Meiryo UI"/>
                <a:ea typeface="Meiryo UI"/>
                <a:cs typeface="Noto Sans JP" pitchFamily="34" charset="-120"/>
              </a:rPr>
              <a:t>DX・組織戦略</a:t>
            </a:r>
            <a:endParaRPr lang="en-US" sz="2000" b="1">
              <a:latin typeface="Meiryo UI"/>
              <a:ea typeface="Meiryo UI"/>
            </a:endParaRPr>
          </a:p>
        </p:txBody>
      </p:sp>
      <p:sp>
        <p:nvSpPr>
          <p:cNvPr id="27" name="正方形/長方形 26">
            <a:extLst>
              <a:ext uri="{FF2B5EF4-FFF2-40B4-BE49-F238E27FC236}">
                <a16:creationId xmlns:a16="http://schemas.microsoft.com/office/drawing/2014/main" id="{915C7635-5043-D844-0973-00BDA39C210C}"/>
              </a:ext>
            </a:extLst>
          </p:cNvPr>
          <p:cNvSpPr/>
          <p:nvPr/>
        </p:nvSpPr>
        <p:spPr>
          <a:xfrm>
            <a:off x="300626" y="1139868"/>
            <a:ext cx="2379945" cy="364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a:latin typeface="Meiryo UI"/>
                <a:ea typeface="Meiryo UI"/>
              </a:rPr>
              <a:t>FY2024 </a:t>
            </a:r>
            <a:endParaRPr kumimoji="1" lang="ja-JP" altLang="en-US" b="1">
              <a:latin typeface="Meiryo UI"/>
              <a:ea typeface="Meiryo UI"/>
            </a:endParaRPr>
          </a:p>
        </p:txBody>
      </p:sp>
      <p:sp>
        <p:nvSpPr>
          <p:cNvPr id="28" name="正方形/長方形 27">
            <a:extLst>
              <a:ext uri="{FF2B5EF4-FFF2-40B4-BE49-F238E27FC236}">
                <a16:creationId xmlns:a16="http://schemas.microsoft.com/office/drawing/2014/main" id="{8EA7FF4E-BC5D-F503-CB58-9B95CFC34EDD}"/>
              </a:ext>
            </a:extLst>
          </p:cNvPr>
          <p:cNvSpPr/>
          <p:nvPr/>
        </p:nvSpPr>
        <p:spPr>
          <a:xfrm>
            <a:off x="6286841" y="1074084"/>
            <a:ext cx="2534289" cy="41116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a:latin typeface="Meiryo UI"/>
                <a:ea typeface="Meiryo UI"/>
              </a:rPr>
              <a:t>FY2030</a:t>
            </a:r>
            <a:endParaRPr kumimoji="1" lang="ja-JP" altLang="en-US" b="1">
              <a:latin typeface="Meiryo UI"/>
              <a:ea typeface="Meiryo UI"/>
            </a:endParaRPr>
          </a:p>
        </p:txBody>
      </p:sp>
      <p:sp>
        <p:nvSpPr>
          <p:cNvPr id="29" name="正方形/長方形 28">
            <a:extLst>
              <a:ext uri="{FF2B5EF4-FFF2-40B4-BE49-F238E27FC236}">
                <a16:creationId xmlns:a16="http://schemas.microsoft.com/office/drawing/2014/main" id="{C7E88460-078C-A8E7-A3A7-116AD7996B24}"/>
              </a:ext>
            </a:extLst>
          </p:cNvPr>
          <p:cNvSpPr/>
          <p:nvPr/>
        </p:nvSpPr>
        <p:spPr>
          <a:xfrm>
            <a:off x="3160964" y="1053565"/>
            <a:ext cx="2762271" cy="3649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a:latin typeface="Meiryo UI"/>
                <a:ea typeface="Meiryo UI"/>
              </a:rPr>
              <a:t>FY2025</a:t>
            </a:r>
            <a:r>
              <a:rPr kumimoji="1" lang="ja-JP" altLang="en-US" b="1">
                <a:latin typeface="Meiryo UI"/>
                <a:ea typeface="Meiryo UI"/>
              </a:rPr>
              <a:t>～</a:t>
            </a:r>
            <a:r>
              <a:rPr kumimoji="1" lang="en-US" altLang="ja-JP" b="1">
                <a:latin typeface="Meiryo UI"/>
                <a:ea typeface="Meiryo UI"/>
              </a:rPr>
              <a:t>2029</a:t>
            </a:r>
            <a:endParaRPr kumimoji="1" lang="ja-JP" altLang="en-US" b="1">
              <a:latin typeface="Meiryo UI"/>
              <a:ea typeface="Meiryo UI"/>
            </a:endParaRPr>
          </a:p>
        </p:txBody>
      </p:sp>
    </p:spTree>
    <p:extLst>
      <p:ext uri="{BB962C8B-B14F-4D97-AF65-F5344CB8AC3E}">
        <p14:creationId xmlns:p14="http://schemas.microsoft.com/office/powerpoint/2010/main" val="2704910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7AB85A-D680-DCB5-C6E8-9E698431095D}"/>
            </a:ext>
          </a:extLst>
        </p:cNvPr>
        <p:cNvGrpSpPr/>
        <p:nvPr/>
      </p:nvGrpSpPr>
      <p:grpSpPr>
        <a:xfrm>
          <a:off x="0" y="0"/>
          <a:ext cx="0" cy="0"/>
          <a:chOff x="0" y="0"/>
          <a:chExt cx="0" cy="0"/>
        </a:xfrm>
      </p:grpSpPr>
      <p:pic>
        <p:nvPicPr>
          <p:cNvPr id="2" name="コンテンツ プレースホルダー 1" descr="屋外, 道路, トラック, 草 が含まれている画像&#10;&#10;AI 生成コンテンツは間違っている可能性があります。">
            <a:extLst>
              <a:ext uri="{FF2B5EF4-FFF2-40B4-BE49-F238E27FC236}">
                <a16:creationId xmlns:a16="http://schemas.microsoft.com/office/drawing/2014/main" id="{EFF62245-F62F-1E2F-691D-F322D80FBF98}"/>
              </a:ext>
            </a:extLst>
          </p:cNvPr>
          <p:cNvPicPr>
            <a:picLocks noGrp="1" noChangeAspect="1"/>
          </p:cNvPicPr>
          <p:nvPr>
            <p:ph idx="1"/>
          </p:nvPr>
        </p:nvPicPr>
        <p:blipFill>
          <a:blip r:embed="rId2"/>
          <a:srcRect l="6043" r="19990" b="-34"/>
          <a:stretch>
            <a:fillRect/>
          </a:stretch>
        </p:blipFill>
        <p:spPr>
          <a:xfrm>
            <a:off x="-9394" y="1781"/>
            <a:ext cx="9156889" cy="6869334"/>
          </a:xfrm>
          <a:prstGeom prst="rect">
            <a:avLst/>
          </a:prstGeom>
        </p:spPr>
      </p:pic>
      <p:sp>
        <p:nvSpPr>
          <p:cNvPr id="9" name="Rectangle 8">
            <a:extLst>
              <a:ext uri="{FF2B5EF4-FFF2-40B4-BE49-F238E27FC236}">
                <a16:creationId xmlns:a16="http://schemas.microsoft.com/office/drawing/2014/main" id="{F75A3F72-ED78-AB4F-2110-FE3D35820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正方形/長方形 4">
            <a:extLst>
              <a:ext uri="{FF2B5EF4-FFF2-40B4-BE49-F238E27FC236}">
                <a16:creationId xmlns:a16="http://schemas.microsoft.com/office/drawing/2014/main" id="{804F8BEE-CB85-A3C2-FF41-ADB4935245F8}"/>
              </a:ext>
            </a:extLst>
          </p:cNvPr>
          <p:cNvSpPr/>
          <p:nvPr/>
        </p:nvSpPr>
        <p:spPr>
          <a:xfrm>
            <a:off x="-27968" y="4779"/>
            <a:ext cx="9169903" cy="6857999"/>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54AEB20D-50BB-830D-2CD0-55B8BC186EAC}"/>
              </a:ext>
            </a:extLst>
          </p:cNvPr>
          <p:cNvSpPr txBox="1"/>
          <p:nvPr/>
        </p:nvSpPr>
        <p:spPr>
          <a:xfrm>
            <a:off x="287404" y="3013963"/>
            <a:ext cx="8569188" cy="1323439"/>
          </a:xfrm>
          <a:prstGeom prst="rect">
            <a:avLst/>
          </a:prstGeom>
          <a:noFill/>
          <a:effectLst>
            <a:outerShdw blurRad="63500" dist="38100" dir="2700000">
              <a:srgbClr val="0E2841">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4000" b="1">
                <a:solidFill>
                  <a:srgbClr val="FFFFFF"/>
                </a:solidFill>
                <a:latin typeface="Meiryo UI"/>
                <a:ea typeface="Meiryo UI"/>
              </a:rPr>
              <a:t>成長戦略　</a:t>
            </a:r>
            <a:r>
              <a:rPr lang="ja-JP" altLang="en-US" sz="2800" b="1">
                <a:solidFill>
                  <a:srgbClr val="FFFFFF"/>
                </a:solidFill>
                <a:latin typeface="Meiryo UI"/>
                <a:ea typeface="Meiryo UI"/>
              </a:rPr>
              <a:t>ー輸送改善とロジスティクスー</a:t>
            </a:r>
            <a:endParaRPr lang="ja-JP" sz="2800" b="1">
              <a:solidFill>
                <a:srgbClr val="FFFFFF"/>
              </a:solidFill>
              <a:latin typeface="Meiryo UI"/>
              <a:ea typeface="Meiryo UI"/>
            </a:endParaRPr>
          </a:p>
          <a:p>
            <a:pPr algn="ctr"/>
            <a:endParaRPr lang="ja-JP" altLang="en-US" sz="4000">
              <a:solidFill>
                <a:srgbClr val="FFFFFF"/>
              </a:solidFill>
              <a:latin typeface="Meiryo UI"/>
              <a:ea typeface="Meiryo UI"/>
            </a:endParaRPr>
          </a:p>
        </p:txBody>
      </p:sp>
    </p:spTree>
    <p:extLst>
      <p:ext uri="{BB962C8B-B14F-4D97-AF65-F5344CB8AC3E}">
        <p14:creationId xmlns:p14="http://schemas.microsoft.com/office/powerpoint/2010/main" val="49250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6A3F8-B803-A8AD-9907-352962D576C2}"/>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99B45D1-C0F9-179D-215C-421EED332431}"/>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3" name="think-cell data - do not delete" hidden="1">
                        <a:extLst>
                          <a:ext uri="{FF2B5EF4-FFF2-40B4-BE49-F238E27FC236}">
                            <a16:creationId xmlns:a16="http://schemas.microsoft.com/office/drawing/2014/main" id="{D99B45D1-C0F9-179D-215C-421EED33243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5" name="Text 3">
            <a:extLst>
              <a:ext uri="{FF2B5EF4-FFF2-40B4-BE49-F238E27FC236}">
                <a16:creationId xmlns:a16="http://schemas.microsoft.com/office/drawing/2014/main" id="{2EA228B5-2A92-97E0-EDB5-126C8455A03B}"/>
              </a:ext>
            </a:extLst>
          </p:cNvPr>
          <p:cNvSpPr txBox="1"/>
          <p:nvPr/>
        </p:nvSpPr>
        <p:spPr>
          <a:xfrm>
            <a:off x="583596" y="343091"/>
            <a:ext cx="6845573" cy="484742"/>
          </a:xfrm>
          <a:prstGeom prst="rect">
            <a:avLst/>
          </a:prstGeom>
          <a:noFill/>
          <a:ln/>
        </p:spPr>
        <p:txBody>
          <a:bodyPr wrap="square" lIns="0" tIns="0" rIns="0" bIns="0" rtlCol="0" anchor="ctr"/>
          <a:lstStyle/>
          <a:p>
            <a:r>
              <a:rPr lang="en-US" altLang="ja-JP" sz="2400" b="1" dirty="0" err="1">
                <a:solidFill>
                  <a:srgbClr val="002060"/>
                </a:solidFill>
                <a:latin typeface="Meiryo" panose="020B0604030504040204" pitchFamily="34" charset="-128"/>
                <a:ea typeface="Meiryo" panose="020B0604030504040204" pitchFamily="34" charset="-128"/>
                <a:cs typeface="Noto Sans JP" pitchFamily="34" charset="-120"/>
              </a:rPr>
              <a:t>輸送事業の収益性回復</a:t>
            </a:r>
            <a:r>
              <a:rPr lang="en-US" altLang="ja-JP" sz="2400" b="1" dirty="0">
                <a:solidFill>
                  <a:srgbClr val="002060"/>
                </a:solidFill>
                <a:latin typeface="Meiryo" panose="020B0604030504040204" pitchFamily="34" charset="-128"/>
                <a:ea typeface="Meiryo" panose="020B0604030504040204" pitchFamily="34" charset="-128"/>
                <a:cs typeface="Noto Sans JP" pitchFamily="34" charset="-120"/>
              </a:rPr>
              <a:t> - </a:t>
            </a:r>
            <a:r>
              <a:rPr lang="en-US" altLang="ja-JP" sz="2400" b="1" dirty="0" err="1">
                <a:solidFill>
                  <a:srgbClr val="002060"/>
                </a:solidFill>
                <a:latin typeface="Meiryo" panose="020B0604030504040204" pitchFamily="34" charset="-128"/>
                <a:ea typeface="Meiryo" panose="020B0604030504040204" pitchFamily="34" charset="-128"/>
                <a:cs typeface="Noto Sans JP" pitchFamily="34" charset="-120"/>
              </a:rPr>
              <a:t>サマリ</a:t>
            </a:r>
            <a:endParaRPr lang="en-US" altLang="ja-JP" sz="2400" b="1" dirty="0">
              <a:solidFill>
                <a:srgbClr val="000000"/>
              </a:solidFill>
              <a:latin typeface="Meiryo" panose="020B0604030504040204" pitchFamily="34" charset="-128"/>
              <a:ea typeface="Meiryo" panose="020B0604030504040204" pitchFamily="34" charset="-128"/>
              <a:cs typeface="Noto Sans JP" pitchFamily="34" charset="-120"/>
            </a:endParaRPr>
          </a:p>
        </p:txBody>
      </p:sp>
      <p:sp>
        <p:nvSpPr>
          <p:cNvPr id="2" name="Text 3">
            <a:extLst>
              <a:ext uri="{FF2B5EF4-FFF2-40B4-BE49-F238E27FC236}">
                <a16:creationId xmlns:a16="http://schemas.microsoft.com/office/drawing/2014/main" id="{3A79F359-1C81-9AA8-168F-9E118007F269}"/>
              </a:ext>
            </a:extLst>
          </p:cNvPr>
          <p:cNvSpPr txBox="1"/>
          <p:nvPr/>
        </p:nvSpPr>
        <p:spPr>
          <a:xfrm>
            <a:off x="4320642" y="1028700"/>
            <a:ext cx="857707" cy="333756"/>
          </a:xfrm>
          <a:prstGeom prst="rect">
            <a:avLst/>
          </a:prstGeom>
          <a:noFill/>
          <a:ln/>
        </p:spPr>
        <p:txBody>
          <a:bodyPr wrap="square" lIns="0" tIns="0" rIns="0" bIns="0" rtlCol="0" anchor="ctr"/>
          <a:lstStyle/>
          <a:p>
            <a:pPr marL="0" indent="0" algn="ctr">
              <a:buNone/>
            </a:pPr>
            <a:r>
              <a:rPr lang="en-US" sz="1700" b="1">
                <a:solidFill>
                  <a:srgbClr val="002060"/>
                </a:solidFill>
                <a:latin typeface="Meiryo" panose="020B0604030504040204" pitchFamily="34" charset="-128"/>
                <a:ea typeface="Meiryo" panose="020B0604030504040204" pitchFamily="34" charset="-128"/>
                <a:cs typeface="Noto Sans JP" pitchFamily="34" charset="-120"/>
              </a:rPr>
              <a:t>三本柱</a:t>
            </a:r>
            <a:endParaRPr lang="en-US" sz="1700">
              <a:latin typeface="Meiryo" panose="020B0604030504040204" pitchFamily="34" charset="-128"/>
              <a:ea typeface="Meiryo" panose="020B0604030504040204" pitchFamily="34" charset="-128"/>
            </a:endParaRPr>
          </a:p>
        </p:txBody>
      </p:sp>
      <p:sp>
        <p:nvSpPr>
          <p:cNvPr id="4" name="Shape 4">
            <a:extLst>
              <a:ext uri="{FF2B5EF4-FFF2-40B4-BE49-F238E27FC236}">
                <a16:creationId xmlns:a16="http://schemas.microsoft.com/office/drawing/2014/main" id="{37331DD2-6444-9FE2-FC77-BEAE7C2EC292}"/>
              </a:ext>
            </a:extLst>
          </p:cNvPr>
          <p:cNvSpPr/>
          <p:nvPr/>
        </p:nvSpPr>
        <p:spPr>
          <a:xfrm>
            <a:off x="158293" y="1466698"/>
            <a:ext cx="2933395" cy="1485900"/>
          </a:xfrm>
          <a:prstGeom prst="roundRect">
            <a:avLst>
              <a:gd name="adj" fmla="val 3156"/>
            </a:avLst>
          </a:prstGeom>
          <a:solidFill>
            <a:srgbClr val="F5F5F5"/>
          </a:solidFill>
          <a:ln/>
          <a:effectLst>
            <a:outerShdw blurRad="508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pic>
        <p:nvPicPr>
          <p:cNvPr id="5" name="Image 0" descr="preencoded.png">
            <a:extLst>
              <a:ext uri="{FF2B5EF4-FFF2-40B4-BE49-F238E27FC236}">
                <a16:creationId xmlns:a16="http://schemas.microsoft.com/office/drawing/2014/main" id="{D331D21C-ECA2-2CE0-095E-15442B717DDC}"/>
              </a:ext>
            </a:extLst>
          </p:cNvPr>
          <p:cNvPicPr>
            <a:picLocks noChangeAspect="1"/>
          </p:cNvPicPr>
          <p:nvPr/>
        </p:nvPicPr>
        <p:blipFill>
          <a:blip r:embed="rId5"/>
          <a:srcRect/>
          <a:stretch/>
        </p:blipFill>
        <p:spPr>
          <a:xfrm>
            <a:off x="1339698" y="1656893"/>
            <a:ext cx="571500" cy="571500"/>
          </a:xfrm>
          <a:prstGeom prst="rect">
            <a:avLst/>
          </a:prstGeom>
        </p:spPr>
      </p:pic>
      <p:sp>
        <p:nvSpPr>
          <p:cNvPr id="6" name="Shape 5">
            <a:extLst>
              <a:ext uri="{FF2B5EF4-FFF2-40B4-BE49-F238E27FC236}">
                <a16:creationId xmlns:a16="http://schemas.microsoft.com/office/drawing/2014/main" id="{8668239A-310F-AAF6-A08D-8CF1AC510ED5}"/>
              </a:ext>
            </a:extLst>
          </p:cNvPr>
          <p:cNvSpPr/>
          <p:nvPr/>
        </p:nvSpPr>
        <p:spPr>
          <a:xfrm>
            <a:off x="3196845" y="1466698"/>
            <a:ext cx="2933395" cy="1485900"/>
          </a:xfrm>
          <a:prstGeom prst="roundRect">
            <a:avLst>
              <a:gd name="adj" fmla="val 3156"/>
            </a:avLst>
          </a:prstGeom>
          <a:solidFill>
            <a:srgbClr val="F5F5F5"/>
          </a:solidFill>
          <a:ln/>
          <a:effectLst>
            <a:outerShdw blurRad="508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7" name="Text 6">
            <a:extLst>
              <a:ext uri="{FF2B5EF4-FFF2-40B4-BE49-F238E27FC236}">
                <a16:creationId xmlns:a16="http://schemas.microsoft.com/office/drawing/2014/main" id="{FA6D7A0A-5D73-070B-63F5-3E3349A33F2C}"/>
              </a:ext>
            </a:extLst>
          </p:cNvPr>
          <p:cNvSpPr txBox="1"/>
          <p:nvPr/>
        </p:nvSpPr>
        <p:spPr>
          <a:xfrm>
            <a:off x="1446225" y="2257654"/>
            <a:ext cx="357530" cy="247802"/>
          </a:xfrm>
          <a:prstGeom prst="rect">
            <a:avLst/>
          </a:prstGeom>
          <a:noFill/>
          <a:ln/>
        </p:spPr>
        <p:txBody>
          <a:bodyPr wrap="square" lIns="0" tIns="0" rIns="0" bIns="0" rtlCol="0" anchor="ctr"/>
          <a:lstStyle/>
          <a:p>
            <a:pPr marL="0" indent="0" algn="ctr">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DX</a:t>
            </a:r>
            <a:endParaRPr lang="en-US" sz="1300">
              <a:latin typeface="Meiryo" panose="020B0604030504040204" pitchFamily="34" charset="-128"/>
              <a:ea typeface="Meiryo" panose="020B0604030504040204" pitchFamily="34" charset="-128"/>
            </a:endParaRPr>
          </a:p>
        </p:txBody>
      </p:sp>
      <p:sp>
        <p:nvSpPr>
          <p:cNvPr id="8" name="Text 7">
            <a:extLst>
              <a:ext uri="{FF2B5EF4-FFF2-40B4-BE49-F238E27FC236}">
                <a16:creationId xmlns:a16="http://schemas.microsoft.com/office/drawing/2014/main" id="{09033B8D-6307-59E2-A4C0-1AE3C52EE606}"/>
              </a:ext>
            </a:extLst>
          </p:cNvPr>
          <p:cNvSpPr txBox="1"/>
          <p:nvPr/>
        </p:nvSpPr>
        <p:spPr>
          <a:xfrm>
            <a:off x="4256177" y="2257654"/>
            <a:ext cx="814730" cy="247802"/>
          </a:xfrm>
          <a:prstGeom prst="rect">
            <a:avLst/>
          </a:prstGeom>
          <a:noFill/>
          <a:ln/>
        </p:spPr>
        <p:txBody>
          <a:bodyPr wrap="square" lIns="0" tIns="0" rIns="0" bIns="0" rtlCol="0" anchor="ctr"/>
          <a:lstStyle/>
          <a:p>
            <a:pPr marL="0" indent="0" algn="ctr">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共同配送</a:t>
            </a:r>
            <a:endParaRPr lang="en-US" sz="1300">
              <a:latin typeface="Meiryo" panose="020B0604030504040204" pitchFamily="34" charset="-128"/>
              <a:ea typeface="Meiryo" panose="020B0604030504040204" pitchFamily="34" charset="-128"/>
            </a:endParaRPr>
          </a:p>
        </p:txBody>
      </p:sp>
      <p:sp>
        <p:nvSpPr>
          <p:cNvPr id="9" name="Text 8">
            <a:extLst>
              <a:ext uri="{FF2B5EF4-FFF2-40B4-BE49-F238E27FC236}">
                <a16:creationId xmlns:a16="http://schemas.microsoft.com/office/drawing/2014/main" id="{79F1C8AC-03F5-6CA2-3367-F4C7BB47D292}"/>
              </a:ext>
            </a:extLst>
          </p:cNvPr>
          <p:cNvSpPr txBox="1"/>
          <p:nvPr/>
        </p:nvSpPr>
        <p:spPr>
          <a:xfrm>
            <a:off x="1245971" y="2562149"/>
            <a:ext cx="758038" cy="191110"/>
          </a:xfrm>
          <a:prstGeom prst="rect">
            <a:avLst/>
          </a:prstGeom>
          <a:noFill/>
          <a:ln/>
        </p:spPr>
        <p:txBody>
          <a:bodyPr wrap="square" lIns="0" tIns="0" rIns="0" bIns="0" rtlCol="0" anchor="ctr"/>
          <a:lstStyle/>
          <a:p>
            <a:pPr marL="0" indent="0" algn="ctr">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AI動態管理</a:t>
            </a:r>
            <a:endParaRPr lang="en-US" sz="1000">
              <a:latin typeface="Meiryo" panose="020B0604030504040204" pitchFamily="34" charset="-128"/>
              <a:ea typeface="Meiryo" panose="020B0604030504040204" pitchFamily="34" charset="-128"/>
            </a:endParaRPr>
          </a:p>
        </p:txBody>
      </p:sp>
      <p:pic>
        <p:nvPicPr>
          <p:cNvPr id="10" name="Image 1" descr="preencoded.png">
            <a:extLst>
              <a:ext uri="{FF2B5EF4-FFF2-40B4-BE49-F238E27FC236}">
                <a16:creationId xmlns:a16="http://schemas.microsoft.com/office/drawing/2014/main" id="{5B0B9892-3256-0E08-E15A-15486079F4C4}"/>
              </a:ext>
            </a:extLst>
          </p:cNvPr>
          <p:cNvPicPr>
            <a:picLocks noChangeAspect="1"/>
          </p:cNvPicPr>
          <p:nvPr/>
        </p:nvPicPr>
        <p:blipFill>
          <a:blip r:embed="rId6"/>
          <a:srcRect t="-16" b="-16"/>
          <a:stretch/>
        </p:blipFill>
        <p:spPr>
          <a:xfrm>
            <a:off x="4306926" y="1656893"/>
            <a:ext cx="714146" cy="571500"/>
          </a:xfrm>
          <a:prstGeom prst="rect">
            <a:avLst/>
          </a:prstGeom>
        </p:spPr>
      </p:pic>
      <p:sp>
        <p:nvSpPr>
          <p:cNvPr id="11" name="Shape 9">
            <a:extLst>
              <a:ext uri="{FF2B5EF4-FFF2-40B4-BE49-F238E27FC236}">
                <a16:creationId xmlns:a16="http://schemas.microsoft.com/office/drawing/2014/main" id="{7C9F80BE-4D02-8E89-5082-83C32B4895AD}"/>
              </a:ext>
            </a:extLst>
          </p:cNvPr>
          <p:cNvSpPr/>
          <p:nvPr/>
        </p:nvSpPr>
        <p:spPr>
          <a:xfrm>
            <a:off x="6210605" y="1466698"/>
            <a:ext cx="2933395" cy="1485900"/>
          </a:xfrm>
          <a:prstGeom prst="roundRect">
            <a:avLst>
              <a:gd name="adj" fmla="val 3156"/>
            </a:avLst>
          </a:prstGeom>
          <a:solidFill>
            <a:srgbClr val="F5F5F5"/>
          </a:solidFill>
          <a:ln/>
          <a:effectLst>
            <a:outerShdw blurRad="508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3" name="Text 10">
            <a:extLst>
              <a:ext uri="{FF2B5EF4-FFF2-40B4-BE49-F238E27FC236}">
                <a16:creationId xmlns:a16="http://schemas.microsoft.com/office/drawing/2014/main" id="{B369E0BC-F06E-B222-EE4B-B571818F047D}"/>
              </a:ext>
            </a:extLst>
          </p:cNvPr>
          <p:cNvSpPr txBox="1"/>
          <p:nvPr/>
        </p:nvSpPr>
        <p:spPr>
          <a:xfrm>
            <a:off x="4181601" y="2562149"/>
            <a:ext cx="939089" cy="191110"/>
          </a:xfrm>
          <a:prstGeom prst="rect">
            <a:avLst/>
          </a:prstGeom>
          <a:noFill/>
          <a:ln/>
        </p:spPr>
        <p:txBody>
          <a:bodyPr wrap="square" lIns="0" tIns="0" rIns="0" bIns="0" rtlCol="0" anchor="ctr"/>
          <a:lstStyle/>
          <a:p>
            <a:pPr marL="0" indent="0" algn="ctr">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SG＋地域連携</a:t>
            </a:r>
            <a:endParaRPr lang="en-US" sz="1000">
              <a:latin typeface="Meiryo" panose="020B0604030504040204" pitchFamily="34" charset="-128"/>
              <a:ea typeface="Meiryo" panose="020B0604030504040204" pitchFamily="34" charset="-128"/>
            </a:endParaRPr>
          </a:p>
        </p:txBody>
      </p:sp>
      <p:pic>
        <p:nvPicPr>
          <p:cNvPr id="34" name="Image 2" descr="preencoded.png">
            <a:extLst>
              <a:ext uri="{FF2B5EF4-FFF2-40B4-BE49-F238E27FC236}">
                <a16:creationId xmlns:a16="http://schemas.microsoft.com/office/drawing/2014/main" id="{600ECB98-6422-0A61-78C3-87228CD5A081}"/>
              </a:ext>
            </a:extLst>
          </p:cNvPr>
          <p:cNvPicPr>
            <a:picLocks noChangeAspect="1"/>
          </p:cNvPicPr>
          <p:nvPr/>
        </p:nvPicPr>
        <p:blipFill>
          <a:blip r:embed="rId7"/>
          <a:srcRect l="-469" r="-469"/>
          <a:stretch/>
        </p:blipFill>
        <p:spPr>
          <a:xfrm>
            <a:off x="7424929" y="1656893"/>
            <a:ext cx="504749" cy="571500"/>
          </a:xfrm>
          <a:prstGeom prst="rect">
            <a:avLst/>
          </a:prstGeom>
        </p:spPr>
      </p:pic>
      <p:sp>
        <p:nvSpPr>
          <p:cNvPr id="35" name="Text 11">
            <a:extLst>
              <a:ext uri="{FF2B5EF4-FFF2-40B4-BE49-F238E27FC236}">
                <a16:creationId xmlns:a16="http://schemas.microsoft.com/office/drawing/2014/main" id="{C230B292-8EB1-2AE8-71C5-026663ECDF5C}"/>
              </a:ext>
            </a:extLst>
          </p:cNvPr>
          <p:cNvSpPr txBox="1"/>
          <p:nvPr/>
        </p:nvSpPr>
        <p:spPr>
          <a:xfrm>
            <a:off x="7012533" y="2257654"/>
            <a:ext cx="1329538" cy="247802"/>
          </a:xfrm>
          <a:prstGeom prst="rect">
            <a:avLst/>
          </a:prstGeom>
          <a:noFill/>
          <a:ln/>
        </p:spPr>
        <p:txBody>
          <a:bodyPr wrap="square" lIns="0" tIns="0" rIns="0" bIns="0" rtlCol="0" anchor="ctr"/>
          <a:lstStyle/>
          <a:p>
            <a:pPr marL="0" indent="0" algn="ctr">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モーダルシフト</a:t>
            </a:r>
            <a:endParaRPr lang="en-US" sz="1300">
              <a:latin typeface="Meiryo" panose="020B0604030504040204" pitchFamily="34" charset="-128"/>
              <a:ea typeface="Meiryo" panose="020B0604030504040204" pitchFamily="34" charset="-128"/>
            </a:endParaRPr>
          </a:p>
        </p:txBody>
      </p:sp>
      <p:sp>
        <p:nvSpPr>
          <p:cNvPr id="36" name="Text 12">
            <a:extLst>
              <a:ext uri="{FF2B5EF4-FFF2-40B4-BE49-F238E27FC236}">
                <a16:creationId xmlns:a16="http://schemas.microsoft.com/office/drawing/2014/main" id="{98E6DA1B-F216-128B-A37A-5C4432831876}"/>
              </a:ext>
            </a:extLst>
          </p:cNvPr>
          <p:cNvSpPr txBox="1"/>
          <p:nvPr/>
        </p:nvSpPr>
        <p:spPr>
          <a:xfrm>
            <a:off x="7144665" y="2562149"/>
            <a:ext cx="1034186" cy="191110"/>
          </a:xfrm>
          <a:prstGeom prst="rect">
            <a:avLst/>
          </a:prstGeom>
          <a:noFill/>
          <a:ln/>
        </p:spPr>
        <p:txBody>
          <a:bodyPr wrap="square" lIns="0" tIns="0" rIns="0" bIns="0" rtlCol="0" anchor="ctr"/>
          <a:lstStyle/>
          <a:p>
            <a:pPr marL="0" indent="0" algn="ctr">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鉄道・フェリー</a:t>
            </a:r>
            <a:endParaRPr lang="en-US" sz="1000">
              <a:latin typeface="Meiryo" panose="020B0604030504040204" pitchFamily="34" charset="-128"/>
              <a:ea typeface="Meiryo" panose="020B0604030504040204" pitchFamily="34" charset="-128"/>
            </a:endParaRPr>
          </a:p>
        </p:txBody>
      </p:sp>
      <p:sp>
        <p:nvSpPr>
          <p:cNvPr id="37" name="Shape 13">
            <a:extLst>
              <a:ext uri="{FF2B5EF4-FFF2-40B4-BE49-F238E27FC236}">
                <a16:creationId xmlns:a16="http://schemas.microsoft.com/office/drawing/2014/main" id="{B7A3171F-2E16-B722-8465-A05650A4524E}"/>
              </a:ext>
            </a:extLst>
          </p:cNvPr>
          <p:cNvSpPr/>
          <p:nvPr/>
        </p:nvSpPr>
        <p:spPr>
          <a:xfrm>
            <a:off x="158293" y="3333902"/>
            <a:ext cx="2933395" cy="1647749"/>
          </a:xfrm>
          <a:prstGeom prst="roundRect">
            <a:avLst>
              <a:gd name="adj" fmla="val 2566"/>
            </a:avLst>
          </a:prstGeom>
          <a:solidFill>
            <a:srgbClr val="F5F5F5"/>
          </a:solidFill>
          <a:ln/>
          <a:effectLst>
            <a:outerShdw blurRad="508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8" name="Shape 14">
            <a:extLst>
              <a:ext uri="{FF2B5EF4-FFF2-40B4-BE49-F238E27FC236}">
                <a16:creationId xmlns:a16="http://schemas.microsoft.com/office/drawing/2014/main" id="{F43D9D71-0D5F-2E13-3A62-03B614E2E05E}"/>
              </a:ext>
            </a:extLst>
          </p:cNvPr>
          <p:cNvSpPr/>
          <p:nvPr/>
        </p:nvSpPr>
        <p:spPr>
          <a:xfrm>
            <a:off x="3196845" y="3333902"/>
            <a:ext cx="2933395" cy="1647749"/>
          </a:xfrm>
          <a:prstGeom prst="roundRect">
            <a:avLst>
              <a:gd name="adj" fmla="val 2566"/>
            </a:avLst>
          </a:prstGeom>
          <a:solidFill>
            <a:srgbClr val="F5F5F5"/>
          </a:solidFill>
          <a:ln/>
          <a:effectLst>
            <a:outerShdw blurRad="508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9" name="Shape 15">
            <a:extLst>
              <a:ext uri="{FF2B5EF4-FFF2-40B4-BE49-F238E27FC236}">
                <a16:creationId xmlns:a16="http://schemas.microsoft.com/office/drawing/2014/main" id="{5BBDF84E-B9E7-F335-1322-14C7C84EF381}"/>
              </a:ext>
            </a:extLst>
          </p:cNvPr>
          <p:cNvSpPr/>
          <p:nvPr/>
        </p:nvSpPr>
        <p:spPr>
          <a:xfrm>
            <a:off x="6210605" y="3333902"/>
            <a:ext cx="2933395" cy="1647749"/>
          </a:xfrm>
          <a:prstGeom prst="roundRect">
            <a:avLst>
              <a:gd name="adj" fmla="val 2566"/>
            </a:avLst>
          </a:prstGeom>
          <a:solidFill>
            <a:srgbClr val="F5F5F5"/>
          </a:solidFill>
          <a:ln/>
          <a:effectLst>
            <a:outerShdw blurRad="508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40" name="Text 16">
            <a:extLst>
              <a:ext uri="{FF2B5EF4-FFF2-40B4-BE49-F238E27FC236}">
                <a16:creationId xmlns:a16="http://schemas.microsoft.com/office/drawing/2014/main" id="{805F5138-1ACF-3A1C-EE92-F258EFE51040}"/>
              </a:ext>
            </a:extLst>
          </p:cNvPr>
          <p:cNvSpPr txBox="1"/>
          <p:nvPr/>
        </p:nvSpPr>
        <p:spPr>
          <a:xfrm>
            <a:off x="1368044" y="3524098"/>
            <a:ext cx="643738" cy="247802"/>
          </a:xfrm>
          <a:prstGeom prst="rect">
            <a:avLst/>
          </a:prstGeom>
          <a:noFill/>
          <a:ln/>
        </p:spPr>
        <p:txBody>
          <a:bodyPr wrap="square" lIns="0" tIns="0" rIns="0" bIns="0" rtlCol="0" anchor="ctr"/>
          <a:lstStyle/>
          <a:p>
            <a:pPr marL="0" indent="0" algn="l">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積載率</a:t>
            </a:r>
            <a:endParaRPr lang="en-US" sz="1300">
              <a:latin typeface="Meiryo" panose="020B0604030504040204" pitchFamily="34" charset="-128"/>
              <a:ea typeface="Meiryo" panose="020B0604030504040204" pitchFamily="34" charset="-128"/>
            </a:endParaRPr>
          </a:p>
        </p:txBody>
      </p:sp>
      <p:sp>
        <p:nvSpPr>
          <p:cNvPr id="41" name="Text 17">
            <a:extLst>
              <a:ext uri="{FF2B5EF4-FFF2-40B4-BE49-F238E27FC236}">
                <a16:creationId xmlns:a16="http://schemas.microsoft.com/office/drawing/2014/main" id="{60710531-A324-48FD-C0F8-AD0D54555B27}"/>
              </a:ext>
            </a:extLst>
          </p:cNvPr>
          <p:cNvSpPr txBox="1"/>
          <p:nvPr/>
        </p:nvSpPr>
        <p:spPr>
          <a:xfrm>
            <a:off x="4234689" y="3524098"/>
            <a:ext cx="986638" cy="247802"/>
          </a:xfrm>
          <a:prstGeom prst="rect">
            <a:avLst/>
          </a:prstGeom>
          <a:noFill/>
          <a:ln/>
        </p:spPr>
        <p:txBody>
          <a:bodyPr wrap="square" lIns="0" tIns="0" rIns="0" bIns="0" rtlCol="0" anchor="ctr"/>
          <a:lstStyle/>
          <a:p>
            <a:pPr marL="0" indent="0" algn="l">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営業利益率</a:t>
            </a:r>
            <a:endParaRPr lang="en-US" sz="1300">
              <a:latin typeface="Meiryo" panose="020B0604030504040204" pitchFamily="34" charset="-128"/>
              <a:ea typeface="Meiryo" panose="020B0604030504040204" pitchFamily="34" charset="-128"/>
            </a:endParaRPr>
          </a:p>
        </p:txBody>
      </p:sp>
      <p:sp>
        <p:nvSpPr>
          <p:cNvPr id="42" name="Text 18">
            <a:extLst>
              <a:ext uri="{FF2B5EF4-FFF2-40B4-BE49-F238E27FC236}">
                <a16:creationId xmlns:a16="http://schemas.microsoft.com/office/drawing/2014/main" id="{F6CED05D-17FE-E7EF-464A-2672D130321B}"/>
              </a:ext>
            </a:extLst>
          </p:cNvPr>
          <p:cNvSpPr txBox="1"/>
          <p:nvPr/>
        </p:nvSpPr>
        <p:spPr>
          <a:xfrm>
            <a:off x="7334403" y="3524098"/>
            <a:ext cx="814730" cy="247802"/>
          </a:xfrm>
          <a:prstGeom prst="rect">
            <a:avLst/>
          </a:prstGeom>
          <a:noFill/>
          <a:ln/>
        </p:spPr>
        <p:txBody>
          <a:bodyPr wrap="square" lIns="0" tIns="0" rIns="0" bIns="0" rtlCol="0" anchor="ctr"/>
          <a:lstStyle/>
          <a:p>
            <a:pPr marL="0" indent="0" algn="l">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投資効果</a:t>
            </a:r>
            <a:endParaRPr lang="en-US" sz="1300">
              <a:latin typeface="Meiryo" panose="020B0604030504040204" pitchFamily="34" charset="-128"/>
              <a:ea typeface="Meiryo" panose="020B0604030504040204" pitchFamily="34" charset="-128"/>
            </a:endParaRPr>
          </a:p>
        </p:txBody>
      </p:sp>
      <p:sp>
        <p:nvSpPr>
          <p:cNvPr id="43" name="Text 19">
            <a:extLst>
              <a:ext uri="{FF2B5EF4-FFF2-40B4-BE49-F238E27FC236}">
                <a16:creationId xmlns:a16="http://schemas.microsoft.com/office/drawing/2014/main" id="{961163A6-66FC-D570-56A6-B3EF17449F8B}"/>
              </a:ext>
            </a:extLst>
          </p:cNvPr>
          <p:cNvSpPr txBox="1"/>
          <p:nvPr/>
        </p:nvSpPr>
        <p:spPr>
          <a:xfrm>
            <a:off x="681330" y="3933749"/>
            <a:ext cx="1000354" cy="495605"/>
          </a:xfrm>
          <a:prstGeom prst="rect">
            <a:avLst/>
          </a:prstGeom>
          <a:noFill/>
          <a:ln/>
        </p:spPr>
        <p:txBody>
          <a:bodyPr wrap="square" lIns="0" tIns="0" rIns="0" bIns="0" rtlCol="0" anchor="ctr"/>
          <a:lstStyle/>
          <a:p>
            <a:pPr marL="0" indent="0" algn="l">
              <a:buNone/>
            </a:pPr>
            <a:r>
              <a:rPr lang="en-US" sz="2600" b="1">
                <a:solidFill>
                  <a:srgbClr val="002060"/>
                </a:solidFill>
                <a:latin typeface="Meiryo" panose="020B0604030504040204" pitchFamily="34" charset="-128"/>
                <a:ea typeface="Meiryo" panose="020B0604030504040204" pitchFamily="34" charset="-128"/>
                <a:cs typeface="Noto Sans JP" pitchFamily="34" charset="-120"/>
              </a:rPr>
              <a:t>50%</a:t>
            </a:r>
            <a:endParaRPr lang="en-US" sz="2600">
              <a:latin typeface="Meiryo" panose="020B0604030504040204" pitchFamily="34" charset="-128"/>
              <a:ea typeface="Meiryo" panose="020B0604030504040204" pitchFamily="34" charset="-128"/>
            </a:endParaRPr>
          </a:p>
        </p:txBody>
      </p:sp>
      <p:sp>
        <p:nvSpPr>
          <p:cNvPr id="44" name="Text 20">
            <a:extLst>
              <a:ext uri="{FF2B5EF4-FFF2-40B4-BE49-F238E27FC236}">
                <a16:creationId xmlns:a16="http://schemas.microsoft.com/office/drawing/2014/main" id="{3BE2BF35-CF8E-E88D-DD45-023B0AB1997A}"/>
              </a:ext>
            </a:extLst>
          </p:cNvPr>
          <p:cNvSpPr txBox="1"/>
          <p:nvPr/>
        </p:nvSpPr>
        <p:spPr>
          <a:xfrm>
            <a:off x="3607410" y="3933749"/>
            <a:ext cx="1105510" cy="495605"/>
          </a:xfrm>
          <a:prstGeom prst="rect">
            <a:avLst/>
          </a:prstGeom>
          <a:noFill/>
          <a:ln/>
        </p:spPr>
        <p:txBody>
          <a:bodyPr wrap="square" lIns="0" tIns="0" rIns="0" bIns="0" rtlCol="0" anchor="ctr"/>
          <a:lstStyle/>
          <a:p>
            <a:pPr marL="0" indent="0" algn="l">
              <a:buNone/>
            </a:pPr>
            <a:r>
              <a:rPr lang="en-US" sz="2600" b="1">
                <a:solidFill>
                  <a:srgbClr val="002060"/>
                </a:solidFill>
                <a:latin typeface="Meiryo" panose="020B0604030504040204" pitchFamily="34" charset="-128"/>
                <a:ea typeface="Meiryo" panose="020B0604030504040204" pitchFamily="34" charset="-128"/>
                <a:cs typeface="Noto Sans JP" pitchFamily="34" charset="-120"/>
              </a:rPr>
              <a:t>2.4%</a:t>
            </a:r>
            <a:endParaRPr lang="en-US" sz="2600">
              <a:latin typeface="Meiryo" panose="020B0604030504040204" pitchFamily="34" charset="-128"/>
              <a:ea typeface="Meiryo" panose="020B0604030504040204" pitchFamily="34" charset="-128"/>
            </a:endParaRPr>
          </a:p>
        </p:txBody>
      </p:sp>
      <p:sp>
        <p:nvSpPr>
          <p:cNvPr id="46" name="Text 21">
            <a:extLst>
              <a:ext uri="{FF2B5EF4-FFF2-40B4-BE49-F238E27FC236}">
                <a16:creationId xmlns:a16="http://schemas.microsoft.com/office/drawing/2014/main" id="{6853D618-DDAE-13BF-E365-3B967AFD33C0}"/>
              </a:ext>
            </a:extLst>
          </p:cNvPr>
          <p:cNvSpPr txBox="1"/>
          <p:nvPr/>
        </p:nvSpPr>
        <p:spPr>
          <a:xfrm>
            <a:off x="6618428" y="3933749"/>
            <a:ext cx="1010412" cy="495605"/>
          </a:xfrm>
          <a:prstGeom prst="rect">
            <a:avLst/>
          </a:prstGeom>
          <a:noFill/>
          <a:ln/>
        </p:spPr>
        <p:txBody>
          <a:bodyPr wrap="square" lIns="0" tIns="0" rIns="0" bIns="0" rtlCol="0" anchor="ctr"/>
          <a:lstStyle/>
          <a:p>
            <a:pPr marL="0" indent="0" algn="l">
              <a:buNone/>
            </a:pPr>
            <a:r>
              <a:rPr lang="en-US" sz="2600" b="1">
                <a:solidFill>
                  <a:srgbClr val="002060"/>
                </a:solidFill>
                <a:latin typeface="Meiryo" panose="020B0604030504040204" pitchFamily="34" charset="-128"/>
                <a:ea typeface="Meiryo" panose="020B0604030504040204" pitchFamily="34" charset="-128"/>
                <a:cs typeface="Noto Sans JP" pitchFamily="34" charset="-120"/>
              </a:rPr>
              <a:t>60億</a:t>
            </a:r>
            <a:endParaRPr lang="en-US" sz="2600">
              <a:latin typeface="Meiryo" panose="020B0604030504040204" pitchFamily="34" charset="-128"/>
              <a:ea typeface="Meiryo" panose="020B0604030504040204" pitchFamily="34" charset="-128"/>
            </a:endParaRPr>
          </a:p>
        </p:txBody>
      </p:sp>
      <p:sp>
        <p:nvSpPr>
          <p:cNvPr id="47" name="Text 22">
            <a:extLst>
              <a:ext uri="{FF2B5EF4-FFF2-40B4-BE49-F238E27FC236}">
                <a16:creationId xmlns:a16="http://schemas.microsoft.com/office/drawing/2014/main" id="{73B277C1-D4B5-84D2-B93A-F3E3239233A5}"/>
              </a:ext>
            </a:extLst>
          </p:cNvPr>
          <p:cNvSpPr txBox="1"/>
          <p:nvPr/>
        </p:nvSpPr>
        <p:spPr>
          <a:xfrm>
            <a:off x="1570850" y="4009644"/>
            <a:ext cx="400507" cy="333756"/>
          </a:xfrm>
          <a:prstGeom prst="rect">
            <a:avLst/>
          </a:prstGeom>
          <a:noFill/>
          <a:ln/>
        </p:spPr>
        <p:txBody>
          <a:bodyPr wrap="square" lIns="0" tIns="0" rIns="0" bIns="0" rtlCol="0" anchor="ctr"/>
          <a:lstStyle/>
          <a:p>
            <a:pPr marL="0" indent="0" algn="l">
              <a:buNone/>
            </a:pPr>
            <a:r>
              <a:rPr lang="en-US" sz="1700">
                <a:solidFill>
                  <a:srgbClr val="F0B01B"/>
                </a:solidFill>
                <a:latin typeface="Meiryo" panose="020B0604030504040204" pitchFamily="34" charset="-128"/>
                <a:ea typeface="Meiryo" panose="020B0604030504040204" pitchFamily="34" charset="-128"/>
                <a:cs typeface="Noto Sans JP" pitchFamily="34" charset="-120"/>
              </a:rPr>
              <a:t>→</a:t>
            </a:r>
            <a:endParaRPr lang="en-US" sz="1700">
              <a:latin typeface="Meiryo" panose="020B0604030504040204" pitchFamily="34" charset="-128"/>
              <a:ea typeface="Meiryo" panose="020B0604030504040204" pitchFamily="34" charset="-128"/>
            </a:endParaRPr>
          </a:p>
        </p:txBody>
      </p:sp>
      <p:sp>
        <p:nvSpPr>
          <p:cNvPr id="48" name="Text 23">
            <a:extLst>
              <a:ext uri="{FF2B5EF4-FFF2-40B4-BE49-F238E27FC236}">
                <a16:creationId xmlns:a16="http://schemas.microsoft.com/office/drawing/2014/main" id="{C5988D3B-81E1-2609-4CF6-06A5A4C71D0C}"/>
              </a:ext>
            </a:extLst>
          </p:cNvPr>
          <p:cNvSpPr txBox="1"/>
          <p:nvPr/>
        </p:nvSpPr>
        <p:spPr>
          <a:xfrm>
            <a:off x="4594506" y="4009644"/>
            <a:ext cx="400507" cy="333756"/>
          </a:xfrm>
          <a:prstGeom prst="rect">
            <a:avLst/>
          </a:prstGeom>
          <a:noFill/>
          <a:ln/>
        </p:spPr>
        <p:txBody>
          <a:bodyPr wrap="square" lIns="0" tIns="0" rIns="0" bIns="0" rtlCol="0" anchor="ctr"/>
          <a:lstStyle/>
          <a:p>
            <a:pPr marL="0" indent="0" algn="l">
              <a:buNone/>
            </a:pPr>
            <a:r>
              <a:rPr lang="en-US" sz="1700">
                <a:solidFill>
                  <a:srgbClr val="F0B01B"/>
                </a:solidFill>
                <a:latin typeface="Meiryo" panose="020B0604030504040204" pitchFamily="34" charset="-128"/>
                <a:ea typeface="Meiryo" panose="020B0604030504040204" pitchFamily="34" charset="-128"/>
                <a:cs typeface="Noto Sans JP" pitchFamily="34" charset="-120"/>
              </a:rPr>
              <a:t>→</a:t>
            </a:r>
            <a:endParaRPr lang="en-US" sz="1700">
              <a:latin typeface="Meiryo" panose="020B0604030504040204" pitchFamily="34" charset="-128"/>
              <a:ea typeface="Meiryo" panose="020B0604030504040204" pitchFamily="34" charset="-128"/>
            </a:endParaRPr>
          </a:p>
        </p:txBody>
      </p:sp>
      <p:sp>
        <p:nvSpPr>
          <p:cNvPr id="49" name="Text 24">
            <a:extLst>
              <a:ext uri="{FF2B5EF4-FFF2-40B4-BE49-F238E27FC236}">
                <a16:creationId xmlns:a16="http://schemas.microsoft.com/office/drawing/2014/main" id="{6F131B05-C0B3-822D-5658-2A43322153BF}"/>
              </a:ext>
            </a:extLst>
          </p:cNvPr>
          <p:cNvSpPr txBox="1"/>
          <p:nvPr/>
        </p:nvSpPr>
        <p:spPr>
          <a:xfrm>
            <a:off x="7461505" y="4009644"/>
            <a:ext cx="400507" cy="333756"/>
          </a:xfrm>
          <a:prstGeom prst="rect">
            <a:avLst/>
          </a:prstGeom>
          <a:noFill/>
          <a:ln/>
        </p:spPr>
        <p:txBody>
          <a:bodyPr wrap="square" lIns="0" tIns="0" rIns="0" bIns="0" rtlCol="0" anchor="ctr"/>
          <a:lstStyle/>
          <a:p>
            <a:pPr marL="0" indent="0" algn="l">
              <a:buNone/>
            </a:pPr>
            <a:r>
              <a:rPr lang="en-US" sz="1700">
                <a:solidFill>
                  <a:srgbClr val="F0B01B"/>
                </a:solidFill>
                <a:latin typeface="Meiryo" panose="020B0604030504040204" pitchFamily="34" charset="-128"/>
                <a:ea typeface="Meiryo" panose="020B0604030504040204" pitchFamily="34" charset="-128"/>
                <a:cs typeface="Noto Sans JP" pitchFamily="34" charset="-120"/>
              </a:rPr>
              <a:t>→</a:t>
            </a:r>
            <a:endParaRPr lang="en-US" sz="1700">
              <a:latin typeface="Meiryo" panose="020B0604030504040204" pitchFamily="34" charset="-128"/>
              <a:ea typeface="Meiryo" panose="020B0604030504040204" pitchFamily="34" charset="-128"/>
            </a:endParaRPr>
          </a:p>
        </p:txBody>
      </p:sp>
      <p:sp>
        <p:nvSpPr>
          <p:cNvPr id="50" name="Text 25">
            <a:extLst>
              <a:ext uri="{FF2B5EF4-FFF2-40B4-BE49-F238E27FC236}">
                <a16:creationId xmlns:a16="http://schemas.microsoft.com/office/drawing/2014/main" id="{2E988FF9-19BC-3425-645D-BDE856E63C33}"/>
              </a:ext>
            </a:extLst>
          </p:cNvPr>
          <p:cNvSpPr txBox="1"/>
          <p:nvPr/>
        </p:nvSpPr>
        <p:spPr>
          <a:xfrm>
            <a:off x="1835302" y="3933749"/>
            <a:ext cx="1000354" cy="495605"/>
          </a:xfrm>
          <a:prstGeom prst="rect">
            <a:avLst/>
          </a:prstGeom>
          <a:noFill/>
          <a:ln/>
        </p:spPr>
        <p:txBody>
          <a:bodyPr wrap="square" lIns="0" tIns="0" rIns="0" bIns="0" rtlCol="0" anchor="ctr"/>
          <a:lstStyle/>
          <a:p>
            <a:pPr marL="0" indent="0" algn="l">
              <a:buNone/>
            </a:pPr>
            <a:r>
              <a:rPr lang="en-US" sz="2600" b="1">
                <a:solidFill>
                  <a:srgbClr val="F0B01B"/>
                </a:solidFill>
                <a:latin typeface="Meiryo" panose="020B0604030504040204" pitchFamily="34" charset="-128"/>
                <a:ea typeface="Meiryo" panose="020B0604030504040204" pitchFamily="34" charset="-128"/>
                <a:cs typeface="Noto Sans JP" pitchFamily="34" charset="-120"/>
              </a:rPr>
              <a:t>80%</a:t>
            </a:r>
            <a:endParaRPr lang="en-US" sz="2600">
              <a:latin typeface="Meiryo" panose="020B0604030504040204" pitchFamily="34" charset="-128"/>
              <a:ea typeface="Meiryo" panose="020B0604030504040204" pitchFamily="34" charset="-128"/>
            </a:endParaRPr>
          </a:p>
        </p:txBody>
      </p:sp>
      <p:sp>
        <p:nvSpPr>
          <p:cNvPr id="51" name="Text 26">
            <a:extLst>
              <a:ext uri="{FF2B5EF4-FFF2-40B4-BE49-F238E27FC236}">
                <a16:creationId xmlns:a16="http://schemas.microsoft.com/office/drawing/2014/main" id="{E42BF536-5AF5-4735-AC65-07069F86F17B}"/>
              </a:ext>
            </a:extLst>
          </p:cNvPr>
          <p:cNvSpPr txBox="1"/>
          <p:nvPr/>
        </p:nvSpPr>
        <p:spPr>
          <a:xfrm>
            <a:off x="4872940" y="3933749"/>
            <a:ext cx="1105510" cy="495605"/>
          </a:xfrm>
          <a:prstGeom prst="rect">
            <a:avLst/>
          </a:prstGeom>
          <a:noFill/>
          <a:ln/>
        </p:spPr>
        <p:txBody>
          <a:bodyPr wrap="square" lIns="0" tIns="0" rIns="0" bIns="0" rtlCol="0" anchor="ctr"/>
          <a:lstStyle/>
          <a:p>
            <a:pPr marL="0" indent="0" algn="l">
              <a:buNone/>
            </a:pPr>
            <a:r>
              <a:rPr lang="en-US" sz="2600" b="1">
                <a:solidFill>
                  <a:srgbClr val="F0B01B"/>
                </a:solidFill>
                <a:latin typeface="Meiryo" panose="020B0604030504040204" pitchFamily="34" charset="-128"/>
                <a:ea typeface="Meiryo" panose="020B0604030504040204" pitchFamily="34" charset="-128"/>
                <a:cs typeface="Noto Sans JP" pitchFamily="34" charset="-120"/>
              </a:rPr>
              <a:t>7.2%</a:t>
            </a:r>
            <a:endParaRPr lang="en-US" sz="2600">
              <a:latin typeface="Meiryo" panose="020B0604030504040204" pitchFamily="34" charset="-128"/>
              <a:ea typeface="Meiryo" panose="020B0604030504040204" pitchFamily="34" charset="-128"/>
            </a:endParaRPr>
          </a:p>
        </p:txBody>
      </p:sp>
      <p:sp>
        <p:nvSpPr>
          <p:cNvPr id="52" name="Text 27">
            <a:extLst>
              <a:ext uri="{FF2B5EF4-FFF2-40B4-BE49-F238E27FC236}">
                <a16:creationId xmlns:a16="http://schemas.microsoft.com/office/drawing/2014/main" id="{FEB78238-2458-6A39-7364-5C780234A670}"/>
              </a:ext>
            </a:extLst>
          </p:cNvPr>
          <p:cNvSpPr txBox="1"/>
          <p:nvPr/>
        </p:nvSpPr>
        <p:spPr>
          <a:xfrm>
            <a:off x="7785202" y="3933749"/>
            <a:ext cx="1209751" cy="495605"/>
          </a:xfrm>
          <a:prstGeom prst="rect">
            <a:avLst/>
          </a:prstGeom>
          <a:noFill/>
          <a:ln/>
        </p:spPr>
        <p:txBody>
          <a:bodyPr wrap="square" lIns="0" tIns="0" rIns="0" bIns="0" rtlCol="0" anchor="ctr"/>
          <a:lstStyle/>
          <a:p>
            <a:pPr marL="0" indent="0" algn="l">
              <a:buNone/>
            </a:pPr>
            <a:r>
              <a:rPr lang="en-US" sz="2600" b="1">
                <a:solidFill>
                  <a:srgbClr val="F0B01B"/>
                </a:solidFill>
                <a:latin typeface="Meiryo" panose="020B0604030504040204" pitchFamily="34" charset="-128"/>
                <a:ea typeface="Meiryo" panose="020B0604030504040204" pitchFamily="34" charset="-128"/>
                <a:cs typeface="Noto Sans JP" pitchFamily="34" charset="-120"/>
              </a:rPr>
              <a:t>140億</a:t>
            </a:r>
            <a:endParaRPr lang="en-US" sz="2600">
              <a:latin typeface="Meiryo" panose="020B0604030504040204" pitchFamily="34" charset="-128"/>
              <a:ea typeface="Meiryo" panose="020B0604030504040204" pitchFamily="34" charset="-128"/>
            </a:endParaRPr>
          </a:p>
        </p:txBody>
      </p:sp>
      <p:sp>
        <p:nvSpPr>
          <p:cNvPr id="59" name="Shape 28">
            <a:extLst>
              <a:ext uri="{FF2B5EF4-FFF2-40B4-BE49-F238E27FC236}">
                <a16:creationId xmlns:a16="http://schemas.microsoft.com/office/drawing/2014/main" id="{BCE361B6-6DDF-F0A2-1CBD-72B399A6B98A}"/>
              </a:ext>
            </a:extLst>
          </p:cNvPr>
          <p:cNvSpPr/>
          <p:nvPr/>
        </p:nvSpPr>
        <p:spPr>
          <a:xfrm>
            <a:off x="7291426" y="4486046"/>
            <a:ext cx="780898" cy="304495"/>
          </a:xfrm>
          <a:prstGeom prst="roundRect">
            <a:avLst>
              <a:gd name="adj" fmla="val 37538"/>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61" name="Text 29">
            <a:extLst>
              <a:ext uri="{FF2B5EF4-FFF2-40B4-BE49-F238E27FC236}">
                <a16:creationId xmlns:a16="http://schemas.microsoft.com/office/drawing/2014/main" id="{6BB211EB-7E2A-A041-6F0E-46063573DB7B}"/>
              </a:ext>
            </a:extLst>
          </p:cNvPr>
          <p:cNvSpPr txBox="1"/>
          <p:nvPr/>
        </p:nvSpPr>
        <p:spPr>
          <a:xfrm>
            <a:off x="7367321" y="4524451"/>
            <a:ext cx="743407" cy="228600"/>
          </a:xfrm>
          <a:prstGeom prst="rect">
            <a:avLst/>
          </a:prstGeom>
          <a:noFill/>
          <a:ln/>
        </p:spPr>
        <p:txBody>
          <a:bodyPr wrap="square" lIns="0" tIns="0" rIns="0" bIns="0" rtlCol="0" anchor="ctr"/>
          <a:lstStyle/>
          <a:p>
            <a:pPr marL="0" indent="0" algn="l">
              <a:buNone/>
            </a:pPr>
            <a:r>
              <a:rPr lang="en-US" sz="1100" b="1">
                <a:solidFill>
                  <a:srgbClr val="002060"/>
                </a:solidFill>
                <a:latin typeface="Meiryo" panose="020B0604030504040204" pitchFamily="34" charset="-128"/>
                <a:ea typeface="Meiryo" panose="020B0604030504040204" pitchFamily="34" charset="-128"/>
                <a:cs typeface="Noto Sans JP" pitchFamily="34" charset="-120"/>
              </a:rPr>
              <a:t>IRR 18%</a:t>
            </a:r>
            <a:endParaRPr lang="en-US" sz="1100">
              <a:latin typeface="Meiryo" panose="020B0604030504040204" pitchFamily="34" charset="-128"/>
              <a:ea typeface="Meiryo" panose="020B0604030504040204" pitchFamily="34" charset="-128"/>
            </a:endParaRPr>
          </a:p>
        </p:txBody>
      </p:sp>
      <p:sp>
        <p:nvSpPr>
          <p:cNvPr id="63" name="Shape 30">
            <a:extLst>
              <a:ext uri="{FF2B5EF4-FFF2-40B4-BE49-F238E27FC236}">
                <a16:creationId xmlns:a16="http://schemas.microsoft.com/office/drawing/2014/main" id="{4C841B18-3CC0-CB1C-5E28-A3A2A8462F2A}"/>
              </a:ext>
            </a:extLst>
          </p:cNvPr>
          <p:cNvSpPr/>
          <p:nvPr/>
        </p:nvSpPr>
        <p:spPr>
          <a:xfrm>
            <a:off x="158293" y="5890714"/>
            <a:ext cx="8985707" cy="628193"/>
          </a:xfrm>
          <a:prstGeom prst="roundRect">
            <a:avLst>
              <a:gd name="adj" fmla="val 17644"/>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65" name="Text 31">
            <a:extLst>
              <a:ext uri="{FF2B5EF4-FFF2-40B4-BE49-F238E27FC236}">
                <a16:creationId xmlns:a16="http://schemas.microsoft.com/office/drawing/2014/main" id="{72FD4FC8-7DF4-538B-5EE9-631318F71F04}"/>
              </a:ext>
            </a:extLst>
          </p:cNvPr>
          <p:cNvSpPr txBox="1"/>
          <p:nvPr/>
        </p:nvSpPr>
        <p:spPr>
          <a:xfrm>
            <a:off x="2276589" y="6033360"/>
            <a:ext cx="4743907" cy="333756"/>
          </a:xfrm>
          <a:prstGeom prst="rect">
            <a:avLst/>
          </a:prstGeom>
          <a:noFill/>
          <a:ln/>
        </p:spPr>
        <p:txBody>
          <a:bodyPr wrap="square" lIns="0" tIns="0" rIns="0" bIns="0" rtlCol="0" anchor="ctr"/>
          <a:lstStyle/>
          <a:p>
            <a:pPr marL="0" indent="0" algn="ctr">
              <a:buNone/>
            </a:pPr>
            <a:r>
              <a:rPr lang="en-US" sz="1700" b="1">
                <a:solidFill>
                  <a:srgbClr val="FFFFFF"/>
                </a:solidFill>
                <a:latin typeface="Meiryo" panose="020B0604030504040204" pitchFamily="34" charset="-128"/>
                <a:ea typeface="Meiryo" panose="020B0604030504040204" pitchFamily="34" charset="-128"/>
                <a:cs typeface="Noto Sans JP" pitchFamily="34" charset="-120"/>
              </a:rPr>
              <a:t>「守りの輸送」から「稼ぐ輸送」へ構造転換</a:t>
            </a:r>
            <a:endParaRPr lang="en-US" sz="1700">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B40B778F-FD81-41D5-BED1-0CCC9AC5254F}"/>
              </a:ext>
            </a:extLst>
          </p:cNvPr>
          <p:cNvPicPr>
            <a:picLocks noChangeAspect="1"/>
          </p:cNvPicPr>
          <p:nvPr/>
        </p:nvPicPr>
        <p:blipFill>
          <a:blip r:embed="rId8"/>
          <a:stretch>
            <a:fillRect/>
          </a:stretch>
        </p:blipFill>
        <p:spPr>
          <a:xfrm>
            <a:off x="2473804" y="5156260"/>
            <a:ext cx="4354543" cy="441744"/>
          </a:xfrm>
          <a:prstGeom prst="rect">
            <a:avLst/>
          </a:prstGeom>
        </p:spPr>
      </p:pic>
      <p:sp>
        <p:nvSpPr>
          <p:cNvPr id="20" name="テキスト ボックス 19">
            <a:extLst>
              <a:ext uri="{FF2B5EF4-FFF2-40B4-BE49-F238E27FC236}">
                <a16:creationId xmlns:a16="http://schemas.microsoft.com/office/drawing/2014/main" id="{CD58193A-764B-BCD1-136D-94EF34ABCDC6}"/>
              </a:ext>
            </a:extLst>
          </p:cNvPr>
          <p:cNvSpPr txBox="1"/>
          <p:nvPr/>
        </p:nvSpPr>
        <p:spPr>
          <a:xfrm>
            <a:off x="3070198" y="5260260"/>
            <a:ext cx="31888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kern="1200">
                <a:solidFill>
                  <a:srgbClr val="F0B01B"/>
                </a:solidFill>
                <a:latin typeface="Noto Sans JP"/>
                <a:ea typeface="Noto Sans JP"/>
                <a:cs typeface="Noto Sans JP"/>
              </a:rPr>
              <a:t>2030年売上高目標: </a:t>
            </a:r>
            <a:r>
              <a:rPr lang="en-US" sz="1600" b="1">
                <a:solidFill>
                  <a:srgbClr val="F0B01B"/>
                </a:solidFill>
                <a:latin typeface="Noto Sans JP"/>
                <a:ea typeface="Noto Sans JP"/>
                <a:cs typeface="Noto Sans JP"/>
              </a:rPr>
              <a:t>4,525</a:t>
            </a:r>
            <a:r>
              <a:rPr lang="en-US" sz="1600" b="1" kern="1200">
                <a:solidFill>
                  <a:srgbClr val="F0B01B"/>
                </a:solidFill>
                <a:latin typeface="Noto Sans JP"/>
                <a:ea typeface="Noto Sans JP"/>
                <a:cs typeface="Noto Sans JP"/>
              </a:rPr>
              <a:t>億円</a:t>
            </a:r>
            <a:endParaRPr lang="ja-JP" altLang="en-US"/>
          </a:p>
        </p:txBody>
      </p:sp>
    </p:spTree>
    <p:extLst>
      <p:ext uri="{BB962C8B-B14F-4D97-AF65-F5344CB8AC3E}">
        <p14:creationId xmlns:p14="http://schemas.microsoft.com/office/powerpoint/2010/main" val="695763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DDCD7-8F7F-E655-D64F-88CFFED10545}"/>
            </a:ext>
          </a:extLst>
        </p:cNvPr>
        <p:cNvGrpSpPr/>
        <p:nvPr/>
      </p:nvGrpSpPr>
      <p:grpSpPr>
        <a:xfrm>
          <a:off x="0" y="0"/>
          <a:ext cx="0" cy="0"/>
          <a:chOff x="0" y="0"/>
          <a:chExt cx="0" cy="0"/>
        </a:xfrm>
      </p:grpSpPr>
      <p:sp>
        <p:nvSpPr>
          <p:cNvPr id="24" name="Text 3">
            <a:extLst>
              <a:ext uri="{FF2B5EF4-FFF2-40B4-BE49-F238E27FC236}">
                <a16:creationId xmlns:a16="http://schemas.microsoft.com/office/drawing/2014/main" id="{5542F902-4CA8-8381-3EAF-6693CBE7C689}"/>
              </a:ext>
            </a:extLst>
          </p:cNvPr>
          <p:cNvSpPr txBox="1"/>
          <p:nvPr/>
        </p:nvSpPr>
        <p:spPr>
          <a:xfrm>
            <a:off x="577360" y="343091"/>
            <a:ext cx="6845573" cy="484742"/>
          </a:xfrm>
          <a:prstGeom prst="rect">
            <a:avLst/>
          </a:prstGeom>
          <a:noFill/>
          <a:ln/>
        </p:spPr>
        <p:txBody>
          <a:bodyPr wrap="square" lIns="0" tIns="0" rIns="0" bIns="0" rtlCol="0" anchor="ctr"/>
          <a:lstStyle/>
          <a:p>
            <a:r>
              <a:rPr lang="en-US" altLang="ja-JP" sz="2400" b="1">
                <a:solidFill>
                  <a:srgbClr val="002060"/>
                </a:solidFill>
                <a:latin typeface="Meiryo" panose="020B0604030504040204" pitchFamily="34" charset="-128"/>
                <a:ea typeface="Meiryo" panose="020B0604030504040204" pitchFamily="34" charset="-128"/>
                <a:cs typeface="Noto Sans JP" pitchFamily="34" charset="-120"/>
              </a:rPr>
              <a:t>①AI動態管理システムの導入</a:t>
            </a:r>
            <a:endParaRPr lang="en-US" altLang="ja-JP" sz="2400">
              <a:solidFill>
                <a:srgbClr val="002060"/>
              </a:solidFill>
              <a:latin typeface="Meiryo" panose="020B0604030504040204" pitchFamily="34" charset="-128"/>
              <a:ea typeface="Meiryo" panose="020B0604030504040204" pitchFamily="34" charset="-128"/>
            </a:endParaRPr>
          </a:p>
        </p:txBody>
      </p:sp>
      <p:sp>
        <p:nvSpPr>
          <p:cNvPr id="3" name="Shape 3">
            <a:extLst>
              <a:ext uri="{FF2B5EF4-FFF2-40B4-BE49-F238E27FC236}">
                <a16:creationId xmlns:a16="http://schemas.microsoft.com/office/drawing/2014/main" id="{6BE0542E-281A-62C4-217E-A5FDDA629E00}"/>
              </a:ext>
            </a:extLst>
          </p:cNvPr>
          <p:cNvSpPr/>
          <p:nvPr/>
        </p:nvSpPr>
        <p:spPr>
          <a:xfrm>
            <a:off x="285293" y="1028700"/>
            <a:ext cx="6000293" cy="5333695"/>
          </a:xfrm>
          <a:prstGeom prst="roundRect">
            <a:avLst>
              <a:gd name="adj" fmla="val 306"/>
            </a:avLst>
          </a:prstGeom>
          <a:solidFill>
            <a:srgbClr val="F8F8F8"/>
          </a:solidFill>
          <a:ln w="12700">
            <a:solidFill>
              <a:srgbClr val="DDDDDD"/>
            </a:solidFill>
            <a:prstDash val="solid"/>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5" name="Shape 4">
            <a:extLst>
              <a:ext uri="{FF2B5EF4-FFF2-40B4-BE49-F238E27FC236}">
                <a16:creationId xmlns:a16="http://schemas.microsoft.com/office/drawing/2014/main" id="{BAC47EC7-AA09-869C-D3EB-53B33224A908}"/>
              </a:ext>
            </a:extLst>
          </p:cNvPr>
          <p:cNvSpPr/>
          <p:nvPr/>
        </p:nvSpPr>
        <p:spPr>
          <a:xfrm>
            <a:off x="295351" y="1037844"/>
            <a:ext cx="5981090" cy="485546"/>
          </a:xfrm>
          <a:prstGeom prst="rect">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6" name="Image 0" descr="preencoded.png">
            <a:extLst>
              <a:ext uri="{FF2B5EF4-FFF2-40B4-BE49-F238E27FC236}">
                <a16:creationId xmlns:a16="http://schemas.microsoft.com/office/drawing/2014/main" id="{BB5533E1-9779-92D3-F3E8-A940A5FC3D71}"/>
              </a:ext>
            </a:extLst>
          </p:cNvPr>
          <p:cNvPicPr>
            <a:picLocks noChangeAspect="1"/>
          </p:cNvPicPr>
          <p:nvPr/>
        </p:nvPicPr>
        <p:blipFill>
          <a:blip r:embed="rId2"/>
          <a:srcRect/>
          <a:stretch/>
        </p:blipFill>
        <p:spPr>
          <a:xfrm>
            <a:off x="437998" y="1202436"/>
            <a:ext cx="170993" cy="170993"/>
          </a:xfrm>
          <a:prstGeom prst="rect">
            <a:avLst/>
          </a:prstGeom>
        </p:spPr>
      </p:pic>
      <p:sp>
        <p:nvSpPr>
          <p:cNvPr id="7" name="Text 5">
            <a:extLst>
              <a:ext uri="{FF2B5EF4-FFF2-40B4-BE49-F238E27FC236}">
                <a16:creationId xmlns:a16="http://schemas.microsoft.com/office/drawing/2014/main" id="{6BFA073A-8E4B-7873-5353-B9598000C319}"/>
              </a:ext>
            </a:extLst>
          </p:cNvPr>
          <p:cNvSpPr txBox="1"/>
          <p:nvPr/>
        </p:nvSpPr>
        <p:spPr>
          <a:xfrm>
            <a:off x="609905" y="1152144"/>
            <a:ext cx="2186330" cy="247802"/>
          </a:xfrm>
          <a:prstGeom prst="rect">
            <a:avLst/>
          </a:prstGeom>
          <a:noFill/>
          <a:ln/>
        </p:spPr>
        <p:txBody>
          <a:bodyPr wrap="square" lIns="0" tIns="0" rIns="0" bIns="0" rtlCol="0" anchor="ctr"/>
          <a:lstStyle/>
          <a:p>
            <a:pPr marL="0" indent="0" algn="l">
              <a:buNone/>
            </a:pPr>
            <a:r>
              <a:rPr lang="en-US" sz="1300" b="1">
                <a:solidFill>
                  <a:srgbClr val="FFFFFF"/>
                </a:solidFill>
                <a:latin typeface="Meiryo" panose="020B0604030504040204" pitchFamily="34" charset="-128"/>
                <a:ea typeface="Meiryo" panose="020B0604030504040204" pitchFamily="34" charset="-128"/>
                <a:cs typeface="Noto Sans JP" pitchFamily="34" charset="-120"/>
              </a:rPr>
              <a:t>AI動態管理ダッシュボード</a:t>
            </a:r>
            <a:endParaRPr lang="en-US" sz="1300">
              <a:latin typeface="Meiryo" panose="020B0604030504040204" pitchFamily="34" charset="-128"/>
              <a:ea typeface="Meiryo" panose="020B0604030504040204" pitchFamily="34" charset="-128"/>
            </a:endParaRPr>
          </a:p>
        </p:txBody>
      </p:sp>
      <p:sp>
        <p:nvSpPr>
          <p:cNvPr id="8" name="Text 6">
            <a:extLst>
              <a:ext uri="{FF2B5EF4-FFF2-40B4-BE49-F238E27FC236}">
                <a16:creationId xmlns:a16="http://schemas.microsoft.com/office/drawing/2014/main" id="{C9B8763F-6D59-BD8E-DD5B-4BE6A1FDCFC2}"/>
              </a:ext>
            </a:extLst>
          </p:cNvPr>
          <p:cNvSpPr txBox="1"/>
          <p:nvPr/>
        </p:nvSpPr>
        <p:spPr>
          <a:xfrm>
            <a:off x="5104181" y="1152144"/>
            <a:ext cx="1157630" cy="247802"/>
          </a:xfrm>
          <a:prstGeom prst="rect">
            <a:avLst/>
          </a:prstGeom>
          <a:noFill/>
          <a:ln/>
        </p:spPr>
        <p:txBody>
          <a:bodyPr wrap="square" lIns="0" tIns="0" rIns="0" bIns="0" rtlCol="0" anchor="ctr"/>
          <a:lstStyle/>
          <a:p>
            <a:pPr marL="0" indent="0" algn="l">
              <a:buNone/>
            </a:pPr>
            <a:r>
              <a:rPr lang="en-US" sz="1300" b="1">
                <a:solidFill>
                  <a:srgbClr val="FFFFFF"/>
                </a:solidFill>
                <a:latin typeface="Meiryo" panose="020B0604030504040204" pitchFamily="34" charset="-128"/>
                <a:ea typeface="Meiryo" panose="020B0604030504040204" pitchFamily="34" charset="-128"/>
                <a:cs typeface="Noto Sans JP" pitchFamily="34" charset="-120"/>
              </a:rPr>
              <a:t>リアルタイム</a:t>
            </a:r>
            <a:endParaRPr lang="en-US" sz="1300">
              <a:latin typeface="Meiryo" panose="020B0604030504040204" pitchFamily="34" charset="-128"/>
              <a:ea typeface="Meiryo" panose="020B0604030504040204" pitchFamily="34" charset="-128"/>
            </a:endParaRPr>
          </a:p>
        </p:txBody>
      </p:sp>
      <p:sp>
        <p:nvSpPr>
          <p:cNvPr id="9" name="Shape 7">
            <a:extLst>
              <a:ext uri="{FF2B5EF4-FFF2-40B4-BE49-F238E27FC236}">
                <a16:creationId xmlns:a16="http://schemas.microsoft.com/office/drawing/2014/main" id="{FB9CA827-25EE-0C37-68D3-7D703B11666E}"/>
              </a:ext>
            </a:extLst>
          </p:cNvPr>
          <p:cNvSpPr/>
          <p:nvPr/>
        </p:nvSpPr>
        <p:spPr>
          <a:xfrm>
            <a:off x="437998" y="1666951"/>
            <a:ext cx="5695798" cy="2854646"/>
          </a:xfrm>
          <a:prstGeom prst="roundRect">
            <a:avLst>
              <a:gd name="adj" fmla="val 496"/>
            </a:avLst>
          </a:prstGeom>
          <a:solidFill>
            <a:srgbClr val="F2F2F2"/>
          </a:solidFill>
          <a:ln/>
        </p:spPr>
        <p:txBody>
          <a:bodyPr/>
          <a:lstStyle/>
          <a:p>
            <a:endParaRPr lang="ja-JP" altLang="en-US">
              <a:latin typeface="Meiryo" panose="020B0604030504040204" pitchFamily="34" charset="-128"/>
              <a:ea typeface="Meiryo" panose="020B0604030504040204" pitchFamily="34" charset="-128"/>
            </a:endParaRPr>
          </a:p>
        </p:txBody>
      </p:sp>
      <p:sp>
        <p:nvSpPr>
          <p:cNvPr id="10" name="Shape 8">
            <a:extLst>
              <a:ext uri="{FF2B5EF4-FFF2-40B4-BE49-F238E27FC236}">
                <a16:creationId xmlns:a16="http://schemas.microsoft.com/office/drawing/2014/main" id="{75D0E693-8B89-FB9F-1293-AC096C34953E}"/>
              </a:ext>
            </a:extLst>
          </p:cNvPr>
          <p:cNvSpPr/>
          <p:nvPr/>
        </p:nvSpPr>
        <p:spPr>
          <a:xfrm>
            <a:off x="1006754" y="3146450"/>
            <a:ext cx="4552798" cy="114300"/>
          </a:xfrm>
          <a:prstGeom prst="rect">
            <a:avLst/>
          </a:prstGeom>
          <a:solidFill>
            <a:srgbClr val="CCCCCC"/>
          </a:solidFill>
          <a:ln/>
        </p:spPr>
        <p:txBody>
          <a:bodyPr/>
          <a:lstStyle/>
          <a:p>
            <a:endParaRPr lang="ja-JP" altLang="en-US">
              <a:latin typeface="Meiryo" panose="020B0604030504040204" pitchFamily="34" charset="-128"/>
              <a:ea typeface="Meiryo" panose="020B0604030504040204" pitchFamily="34" charset="-128"/>
            </a:endParaRPr>
          </a:p>
        </p:txBody>
      </p:sp>
      <p:sp>
        <p:nvSpPr>
          <p:cNvPr id="11" name="Shape 9">
            <a:extLst>
              <a:ext uri="{FF2B5EF4-FFF2-40B4-BE49-F238E27FC236}">
                <a16:creationId xmlns:a16="http://schemas.microsoft.com/office/drawing/2014/main" id="{DC7B4436-F814-F6F6-1644-D76F577B029D}"/>
              </a:ext>
            </a:extLst>
          </p:cNvPr>
          <p:cNvSpPr/>
          <p:nvPr/>
        </p:nvSpPr>
        <p:spPr>
          <a:xfrm>
            <a:off x="2145182" y="2488506"/>
            <a:ext cx="114300" cy="1190549"/>
          </a:xfrm>
          <a:prstGeom prst="rect">
            <a:avLst/>
          </a:prstGeom>
          <a:solidFill>
            <a:srgbClr val="CCCCCC"/>
          </a:solidFill>
          <a:ln/>
        </p:spPr>
        <p:txBody>
          <a:bodyPr/>
          <a:lstStyle/>
          <a:p>
            <a:endParaRPr lang="ja-JP" altLang="en-US">
              <a:latin typeface="Meiryo" panose="020B0604030504040204" pitchFamily="34" charset="-128"/>
              <a:ea typeface="Meiryo" panose="020B0604030504040204" pitchFamily="34" charset="-128"/>
            </a:endParaRPr>
          </a:p>
        </p:txBody>
      </p:sp>
      <p:sp>
        <p:nvSpPr>
          <p:cNvPr id="12" name="Shape 10">
            <a:extLst>
              <a:ext uri="{FF2B5EF4-FFF2-40B4-BE49-F238E27FC236}">
                <a16:creationId xmlns:a16="http://schemas.microsoft.com/office/drawing/2014/main" id="{58411EE2-E880-727C-D751-626F01BC65AE}"/>
              </a:ext>
            </a:extLst>
          </p:cNvPr>
          <p:cNvSpPr/>
          <p:nvPr/>
        </p:nvSpPr>
        <p:spPr>
          <a:xfrm>
            <a:off x="4420210" y="2488506"/>
            <a:ext cx="114300" cy="1190549"/>
          </a:xfrm>
          <a:prstGeom prst="rect">
            <a:avLst/>
          </a:prstGeom>
          <a:solidFill>
            <a:srgbClr val="CCCCCC"/>
          </a:solidFill>
          <a:ln/>
        </p:spPr>
        <p:txBody>
          <a:bodyPr/>
          <a:lstStyle/>
          <a:p>
            <a:endParaRPr lang="ja-JP" altLang="en-US">
              <a:latin typeface="Meiryo" panose="020B0604030504040204" pitchFamily="34" charset="-128"/>
              <a:ea typeface="Meiryo" panose="020B0604030504040204" pitchFamily="34" charset="-128"/>
            </a:endParaRPr>
          </a:p>
        </p:txBody>
      </p:sp>
      <p:sp>
        <p:nvSpPr>
          <p:cNvPr id="13" name="Shape 11">
            <a:extLst>
              <a:ext uri="{FF2B5EF4-FFF2-40B4-BE49-F238E27FC236}">
                <a16:creationId xmlns:a16="http://schemas.microsoft.com/office/drawing/2014/main" id="{3FF122D1-6465-D325-BA84-AF3DE6018832}"/>
              </a:ext>
            </a:extLst>
          </p:cNvPr>
          <p:cNvSpPr/>
          <p:nvPr/>
        </p:nvSpPr>
        <p:spPr>
          <a:xfrm>
            <a:off x="2145182" y="2258568"/>
            <a:ext cx="2276856" cy="114300"/>
          </a:xfrm>
          <a:prstGeom prst="rect">
            <a:avLst/>
          </a:prstGeom>
          <a:solidFill>
            <a:srgbClr val="CCCCCC"/>
          </a:solidFill>
          <a:ln/>
        </p:spPr>
        <p:txBody>
          <a:bodyPr/>
          <a:lstStyle/>
          <a:p>
            <a:endParaRPr lang="ja-JP" altLang="en-US">
              <a:latin typeface="Meiryo" panose="020B0604030504040204" pitchFamily="34" charset="-128"/>
              <a:ea typeface="Meiryo" panose="020B0604030504040204" pitchFamily="34" charset="-128"/>
            </a:endParaRPr>
          </a:p>
        </p:txBody>
      </p:sp>
      <p:sp>
        <p:nvSpPr>
          <p:cNvPr id="14" name="Shape 12">
            <a:extLst>
              <a:ext uri="{FF2B5EF4-FFF2-40B4-BE49-F238E27FC236}">
                <a16:creationId xmlns:a16="http://schemas.microsoft.com/office/drawing/2014/main" id="{EB8A83E4-38E2-8E47-7813-C67ECB144DE3}"/>
              </a:ext>
            </a:extLst>
          </p:cNvPr>
          <p:cNvSpPr/>
          <p:nvPr/>
        </p:nvSpPr>
        <p:spPr>
          <a:xfrm>
            <a:off x="1575511" y="3087929"/>
            <a:ext cx="304495" cy="304495"/>
          </a:xfrm>
          <a:prstGeom prst="ellipse">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5" name="Image 1" descr="preencoded.png">
            <a:extLst>
              <a:ext uri="{FF2B5EF4-FFF2-40B4-BE49-F238E27FC236}">
                <a16:creationId xmlns:a16="http://schemas.microsoft.com/office/drawing/2014/main" id="{5B3FB141-AE31-9904-B7F1-6D0DFE759649}"/>
              </a:ext>
            </a:extLst>
          </p:cNvPr>
          <p:cNvPicPr>
            <a:picLocks noChangeAspect="1"/>
          </p:cNvPicPr>
          <p:nvPr/>
        </p:nvPicPr>
        <p:blipFill>
          <a:blip r:embed="rId3"/>
          <a:srcRect t="-180" b="-180"/>
          <a:stretch/>
        </p:blipFill>
        <p:spPr>
          <a:xfrm>
            <a:off x="1633118" y="3163824"/>
            <a:ext cx="190195" cy="152705"/>
          </a:xfrm>
          <a:prstGeom prst="rect">
            <a:avLst/>
          </a:prstGeom>
        </p:spPr>
      </p:pic>
      <p:sp>
        <p:nvSpPr>
          <p:cNvPr id="17" name="Shape 13">
            <a:extLst>
              <a:ext uri="{FF2B5EF4-FFF2-40B4-BE49-F238E27FC236}">
                <a16:creationId xmlns:a16="http://schemas.microsoft.com/office/drawing/2014/main" id="{F69BF8EE-C53E-039E-79D8-C3AAB6D62FD5}"/>
              </a:ext>
            </a:extLst>
          </p:cNvPr>
          <p:cNvSpPr/>
          <p:nvPr/>
        </p:nvSpPr>
        <p:spPr>
          <a:xfrm>
            <a:off x="4135831" y="3087929"/>
            <a:ext cx="304495" cy="304495"/>
          </a:xfrm>
          <a:prstGeom prst="ellipse">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9" name="Image 2" descr="preencoded.png">
            <a:extLst>
              <a:ext uri="{FF2B5EF4-FFF2-40B4-BE49-F238E27FC236}">
                <a16:creationId xmlns:a16="http://schemas.microsoft.com/office/drawing/2014/main" id="{52FD5E63-7012-76D3-4F29-A8BE034CA4F4}"/>
              </a:ext>
            </a:extLst>
          </p:cNvPr>
          <p:cNvPicPr>
            <a:picLocks noChangeAspect="1"/>
          </p:cNvPicPr>
          <p:nvPr/>
        </p:nvPicPr>
        <p:blipFill>
          <a:blip r:embed="rId3"/>
          <a:srcRect t="-180" b="-180"/>
          <a:stretch/>
        </p:blipFill>
        <p:spPr>
          <a:xfrm>
            <a:off x="4193438" y="3163824"/>
            <a:ext cx="190195" cy="152705"/>
          </a:xfrm>
          <a:prstGeom prst="rect">
            <a:avLst/>
          </a:prstGeom>
        </p:spPr>
      </p:pic>
      <p:sp>
        <p:nvSpPr>
          <p:cNvPr id="20" name="Shape 14">
            <a:extLst>
              <a:ext uri="{FF2B5EF4-FFF2-40B4-BE49-F238E27FC236}">
                <a16:creationId xmlns:a16="http://schemas.microsoft.com/office/drawing/2014/main" id="{763EB249-7ADB-A55C-D089-56D9E483B15C}"/>
              </a:ext>
            </a:extLst>
          </p:cNvPr>
          <p:cNvSpPr/>
          <p:nvPr/>
        </p:nvSpPr>
        <p:spPr>
          <a:xfrm>
            <a:off x="2145182" y="2702966"/>
            <a:ext cx="304495" cy="304495"/>
          </a:xfrm>
          <a:prstGeom prst="ellipse">
            <a:avLst/>
          </a:prstGeom>
          <a:solidFill>
            <a:schemeClr val="accent2">
              <a:lumMod val="60000"/>
              <a:lumOff val="40000"/>
            </a:schemeClr>
          </a:solidFill>
          <a:ln/>
        </p:spPr>
        <p:txBody>
          <a:bodyPr/>
          <a:lstStyle/>
          <a:p>
            <a:endParaRPr lang="ja-JP" altLang="en-US">
              <a:latin typeface="Meiryo" panose="020B0604030504040204" pitchFamily="34" charset="-128"/>
              <a:ea typeface="Meiryo" panose="020B0604030504040204" pitchFamily="34" charset="-128"/>
            </a:endParaRPr>
          </a:p>
        </p:txBody>
      </p:sp>
      <p:pic>
        <p:nvPicPr>
          <p:cNvPr id="21" name="Image 3" descr="preencoded.png">
            <a:extLst>
              <a:ext uri="{FF2B5EF4-FFF2-40B4-BE49-F238E27FC236}">
                <a16:creationId xmlns:a16="http://schemas.microsoft.com/office/drawing/2014/main" id="{FCF261CE-40CA-23D9-B480-9F414565CAF2}"/>
              </a:ext>
            </a:extLst>
          </p:cNvPr>
          <p:cNvPicPr>
            <a:picLocks noChangeAspect="1"/>
          </p:cNvPicPr>
          <p:nvPr/>
        </p:nvPicPr>
        <p:blipFill>
          <a:blip r:embed="rId3"/>
          <a:srcRect t="-180" b="-180"/>
          <a:stretch/>
        </p:blipFill>
        <p:spPr>
          <a:xfrm>
            <a:off x="2201875" y="2778862"/>
            <a:ext cx="190195" cy="152705"/>
          </a:xfrm>
          <a:prstGeom prst="rect">
            <a:avLst/>
          </a:prstGeom>
        </p:spPr>
      </p:pic>
      <p:sp>
        <p:nvSpPr>
          <p:cNvPr id="22" name="Shape 15">
            <a:extLst>
              <a:ext uri="{FF2B5EF4-FFF2-40B4-BE49-F238E27FC236}">
                <a16:creationId xmlns:a16="http://schemas.microsoft.com/office/drawing/2014/main" id="{5442FCD9-5E0C-822E-7E97-22F73F6E3C3A}"/>
              </a:ext>
            </a:extLst>
          </p:cNvPr>
          <p:cNvSpPr/>
          <p:nvPr/>
        </p:nvSpPr>
        <p:spPr>
          <a:xfrm>
            <a:off x="2998318" y="2200046"/>
            <a:ext cx="304495" cy="304495"/>
          </a:xfrm>
          <a:prstGeom prst="ellipse">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23" name="Image 4" descr="preencoded.png">
            <a:extLst>
              <a:ext uri="{FF2B5EF4-FFF2-40B4-BE49-F238E27FC236}">
                <a16:creationId xmlns:a16="http://schemas.microsoft.com/office/drawing/2014/main" id="{5F865DD2-4E0B-41A8-17C8-6D5B600937E2}"/>
              </a:ext>
            </a:extLst>
          </p:cNvPr>
          <p:cNvPicPr>
            <a:picLocks noChangeAspect="1"/>
          </p:cNvPicPr>
          <p:nvPr/>
        </p:nvPicPr>
        <p:blipFill>
          <a:blip r:embed="rId3"/>
          <a:srcRect t="-180" b="-180"/>
          <a:stretch/>
        </p:blipFill>
        <p:spPr>
          <a:xfrm>
            <a:off x="3055925" y="2275942"/>
            <a:ext cx="190195" cy="152705"/>
          </a:xfrm>
          <a:prstGeom prst="rect">
            <a:avLst/>
          </a:prstGeom>
        </p:spPr>
      </p:pic>
      <p:sp>
        <p:nvSpPr>
          <p:cNvPr id="25" name="Shape 16">
            <a:extLst>
              <a:ext uri="{FF2B5EF4-FFF2-40B4-BE49-F238E27FC236}">
                <a16:creationId xmlns:a16="http://schemas.microsoft.com/office/drawing/2014/main" id="{6268E6A7-BAFE-86DE-8065-CBC98D81A51A}"/>
              </a:ext>
            </a:extLst>
          </p:cNvPr>
          <p:cNvSpPr/>
          <p:nvPr/>
        </p:nvSpPr>
        <p:spPr>
          <a:xfrm>
            <a:off x="2030882" y="2110435"/>
            <a:ext cx="381305" cy="381305"/>
          </a:xfrm>
          <a:prstGeom prst="roundRect">
            <a:avLst>
              <a:gd name="adj" fmla="val 29976"/>
            </a:avLst>
          </a:prstGeom>
          <a:solidFill>
            <a:srgbClr val="444444"/>
          </a:solidFill>
          <a:ln/>
        </p:spPr>
        <p:txBody>
          <a:bodyPr/>
          <a:lstStyle/>
          <a:p>
            <a:endParaRPr lang="ja-JP" altLang="en-US">
              <a:latin typeface="Meiryo" panose="020B0604030504040204" pitchFamily="34" charset="-128"/>
              <a:ea typeface="Meiryo" panose="020B0604030504040204" pitchFamily="34" charset="-128"/>
            </a:endParaRPr>
          </a:p>
        </p:txBody>
      </p:sp>
      <p:pic>
        <p:nvPicPr>
          <p:cNvPr id="26" name="Image 5" descr="preencoded.png">
            <a:extLst>
              <a:ext uri="{FF2B5EF4-FFF2-40B4-BE49-F238E27FC236}">
                <a16:creationId xmlns:a16="http://schemas.microsoft.com/office/drawing/2014/main" id="{70F124B5-FF3F-FE11-C696-BB0587F1E8F8}"/>
              </a:ext>
            </a:extLst>
          </p:cNvPr>
          <p:cNvPicPr>
            <a:picLocks noChangeAspect="1"/>
          </p:cNvPicPr>
          <p:nvPr/>
        </p:nvPicPr>
        <p:blipFill>
          <a:blip r:embed="rId4"/>
          <a:srcRect t="-180" b="-180"/>
          <a:stretch/>
        </p:blipFill>
        <p:spPr>
          <a:xfrm>
            <a:off x="2125980" y="2224735"/>
            <a:ext cx="190195" cy="152705"/>
          </a:xfrm>
          <a:prstGeom prst="rect">
            <a:avLst/>
          </a:prstGeom>
        </p:spPr>
      </p:pic>
      <p:sp>
        <p:nvSpPr>
          <p:cNvPr id="27" name="Shape 17">
            <a:extLst>
              <a:ext uri="{FF2B5EF4-FFF2-40B4-BE49-F238E27FC236}">
                <a16:creationId xmlns:a16="http://schemas.microsoft.com/office/drawing/2014/main" id="{545D7E0E-2FDA-0CD6-FFC2-7A68F24B3C42}"/>
              </a:ext>
            </a:extLst>
          </p:cNvPr>
          <p:cNvSpPr/>
          <p:nvPr/>
        </p:nvSpPr>
        <p:spPr>
          <a:xfrm>
            <a:off x="4306824" y="2110435"/>
            <a:ext cx="381305" cy="381305"/>
          </a:xfrm>
          <a:prstGeom prst="roundRect">
            <a:avLst>
              <a:gd name="adj" fmla="val 29976"/>
            </a:avLst>
          </a:prstGeom>
          <a:solidFill>
            <a:srgbClr val="444444"/>
          </a:solidFill>
          <a:ln/>
        </p:spPr>
        <p:txBody>
          <a:bodyPr/>
          <a:lstStyle/>
          <a:p>
            <a:endParaRPr lang="ja-JP" altLang="en-US">
              <a:latin typeface="Meiryo" panose="020B0604030504040204" pitchFamily="34" charset="-128"/>
              <a:ea typeface="Meiryo" panose="020B0604030504040204" pitchFamily="34" charset="-128"/>
            </a:endParaRPr>
          </a:p>
        </p:txBody>
      </p:sp>
      <p:pic>
        <p:nvPicPr>
          <p:cNvPr id="28" name="Image 6" descr="preencoded.png">
            <a:extLst>
              <a:ext uri="{FF2B5EF4-FFF2-40B4-BE49-F238E27FC236}">
                <a16:creationId xmlns:a16="http://schemas.microsoft.com/office/drawing/2014/main" id="{60B912ED-DF2E-123F-425B-970160509524}"/>
              </a:ext>
            </a:extLst>
          </p:cNvPr>
          <p:cNvPicPr>
            <a:picLocks noChangeAspect="1"/>
          </p:cNvPicPr>
          <p:nvPr/>
        </p:nvPicPr>
        <p:blipFill>
          <a:blip r:embed="rId4"/>
          <a:srcRect t="-180" b="-180"/>
          <a:stretch/>
        </p:blipFill>
        <p:spPr>
          <a:xfrm>
            <a:off x="4401922" y="2224735"/>
            <a:ext cx="190195" cy="152705"/>
          </a:xfrm>
          <a:prstGeom prst="rect">
            <a:avLst/>
          </a:prstGeom>
        </p:spPr>
      </p:pic>
      <p:sp>
        <p:nvSpPr>
          <p:cNvPr id="29" name="Shape 18">
            <a:extLst>
              <a:ext uri="{FF2B5EF4-FFF2-40B4-BE49-F238E27FC236}">
                <a16:creationId xmlns:a16="http://schemas.microsoft.com/office/drawing/2014/main" id="{3B8A3E37-09DE-76EA-28B5-A32D1146C516}"/>
              </a:ext>
            </a:extLst>
          </p:cNvPr>
          <p:cNvSpPr/>
          <p:nvPr/>
        </p:nvSpPr>
        <p:spPr>
          <a:xfrm>
            <a:off x="4989881" y="3738982"/>
            <a:ext cx="228600" cy="228600"/>
          </a:xfrm>
          <a:prstGeom prst="ellipse">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pic>
        <p:nvPicPr>
          <p:cNvPr id="30" name="Image 7" descr="preencoded.png">
            <a:extLst>
              <a:ext uri="{FF2B5EF4-FFF2-40B4-BE49-F238E27FC236}">
                <a16:creationId xmlns:a16="http://schemas.microsoft.com/office/drawing/2014/main" id="{DF0477C7-5DF8-5CB2-AA5E-953C733A3115}"/>
              </a:ext>
            </a:extLst>
          </p:cNvPr>
          <p:cNvPicPr>
            <a:picLocks noChangeAspect="1"/>
          </p:cNvPicPr>
          <p:nvPr/>
        </p:nvPicPr>
        <p:blipFill>
          <a:blip r:embed="rId5"/>
          <a:srcRect t="-1100" b="-1100"/>
          <a:stretch/>
        </p:blipFill>
        <p:spPr>
          <a:xfrm>
            <a:off x="5046574" y="3786530"/>
            <a:ext cx="114300" cy="133502"/>
          </a:xfrm>
          <a:prstGeom prst="rect">
            <a:avLst/>
          </a:prstGeom>
        </p:spPr>
      </p:pic>
      <p:sp>
        <p:nvSpPr>
          <p:cNvPr id="31" name="Shape 19">
            <a:extLst>
              <a:ext uri="{FF2B5EF4-FFF2-40B4-BE49-F238E27FC236}">
                <a16:creationId xmlns:a16="http://schemas.microsoft.com/office/drawing/2014/main" id="{55048F41-F97B-29FF-BE20-A2C04DA57969}"/>
              </a:ext>
            </a:extLst>
          </p:cNvPr>
          <p:cNvSpPr/>
          <p:nvPr/>
        </p:nvSpPr>
        <p:spPr>
          <a:xfrm>
            <a:off x="2994660" y="2995574"/>
            <a:ext cx="771754" cy="771754"/>
          </a:xfrm>
          <a:prstGeom prst="ellipse">
            <a:avLst/>
          </a:prstGeom>
          <a:solidFill>
            <a:srgbClr val="002060">
              <a:alpha val="10000"/>
            </a:srgbClr>
          </a:solidFill>
          <a:ln w="25399">
            <a:solidFill>
              <a:srgbClr val="002060"/>
            </a:solidFill>
            <a:prstDash val="solid"/>
          </a:ln>
        </p:spPr>
        <p:txBody>
          <a:bodyPr/>
          <a:lstStyle/>
          <a:p>
            <a:endParaRPr lang="ja-JP" altLang="en-US">
              <a:latin typeface="Meiryo" panose="020B0604030504040204" pitchFamily="34" charset="-128"/>
              <a:ea typeface="Meiryo" panose="020B0604030504040204" pitchFamily="34" charset="-128"/>
            </a:endParaRPr>
          </a:p>
        </p:txBody>
      </p:sp>
      <p:pic>
        <p:nvPicPr>
          <p:cNvPr id="32" name="Image 8" descr="preencoded.png">
            <a:extLst>
              <a:ext uri="{FF2B5EF4-FFF2-40B4-BE49-F238E27FC236}">
                <a16:creationId xmlns:a16="http://schemas.microsoft.com/office/drawing/2014/main" id="{A01F6743-4212-4FF7-CBEF-45F7235F7C84}"/>
              </a:ext>
            </a:extLst>
          </p:cNvPr>
          <p:cNvPicPr>
            <a:picLocks noChangeAspect="1"/>
          </p:cNvPicPr>
          <p:nvPr/>
        </p:nvPicPr>
        <p:blipFill>
          <a:blip r:embed="rId6"/>
          <a:srcRect/>
          <a:stretch/>
        </p:blipFill>
        <p:spPr>
          <a:xfrm>
            <a:off x="3215945" y="3215945"/>
            <a:ext cx="333756" cy="333756"/>
          </a:xfrm>
          <a:prstGeom prst="rect">
            <a:avLst/>
          </a:prstGeom>
        </p:spPr>
      </p:pic>
      <p:sp>
        <p:nvSpPr>
          <p:cNvPr id="33" name="Shape 20">
            <a:extLst>
              <a:ext uri="{FF2B5EF4-FFF2-40B4-BE49-F238E27FC236}">
                <a16:creationId xmlns:a16="http://schemas.microsoft.com/office/drawing/2014/main" id="{B8BC9819-764C-8432-7702-CB927E107959}"/>
              </a:ext>
            </a:extLst>
          </p:cNvPr>
          <p:cNvSpPr/>
          <p:nvPr/>
        </p:nvSpPr>
        <p:spPr>
          <a:xfrm>
            <a:off x="437998" y="4870496"/>
            <a:ext cx="1809598" cy="1143000"/>
          </a:xfrm>
          <a:prstGeom prst="roundRect">
            <a:avLst>
              <a:gd name="adj" fmla="val 3333"/>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4" name="Shape 21">
            <a:extLst>
              <a:ext uri="{FF2B5EF4-FFF2-40B4-BE49-F238E27FC236}">
                <a16:creationId xmlns:a16="http://schemas.microsoft.com/office/drawing/2014/main" id="{EAC655A8-BF00-2229-6F60-C689B7FAB780}"/>
              </a:ext>
            </a:extLst>
          </p:cNvPr>
          <p:cNvSpPr/>
          <p:nvPr/>
        </p:nvSpPr>
        <p:spPr>
          <a:xfrm>
            <a:off x="2382012" y="4870496"/>
            <a:ext cx="1809598" cy="1143000"/>
          </a:xfrm>
          <a:prstGeom prst="roundRect">
            <a:avLst>
              <a:gd name="adj" fmla="val 3333"/>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5" name="Shape 22">
            <a:extLst>
              <a:ext uri="{FF2B5EF4-FFF2-40B4-BE49-F238E27FC236}">
                <a16:creationId xmlns:a16="http://schemas.microsoft.com/office/drawing/2014/main" id="{AB2F7CCD-C797-7F00-2E70-F54464A0210C}"/>
              </a:ext>
            </a:extLst>
          </p:cNvPr>
          <p:cNvSpPr/>
          <p:nvPr/>
        </p:nvSpPr>
        <p:spPr>
          <a:xfrm>
            <a:off x="4326026" y="4870496"/>
            <a:ext cx="1809598" cy="1143000"/>
          </a:xfrm>
          <a:prstGeom prst="roundRect">
            <a:avLst>
              <a:gd name="adj" fmla="val 3333"/>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6" name="Text 23">
            <a:extLst>
              <a:ext uri="{FF2B5EF4-FFF2-40B4-BE49-F238E27FC236}">
                <a16:creationId xmlns:a16="http://schemas.microsoft.com/office/drawing/2014/main" id="{6AAF2050-B600-DECF-7B0A-C9FD5F008D29}"/>
              </a:ext>
            </a:extLst>
          </p:cNvPr>
          <p:cNvSpPr txBox="1"/>
          <p:nvPr/>
        </p:nvSpPr>
        <p:spPr>
          <a:xfrm>
            <a:off x="1012241" y="4956450"/>
            <a:ext cx="886054" cy="438912"/>
          </a:xfrm>
          <a:prstGeom prst="rect">
            <a:avLst/>
          </a:prstGeom>
          <a:noFill/>
          <a:ln/>
        </p:spPr>
        <p:txBody>
          <a:bodyPr wrap="square" lIns="0" tIns="0" rIns="0" bIns="0" rtlCol="0" anchor="ctr"/>
          <a:lstStyle/>
          <a:p>
            <a:pPr marL="0" indent="0" algn="ctr">
              <a:buNone/>
            </a:pPr>
            <a:r>
              <a:rPr lang="en-US" sz="2300" b="1">
                <a:solidFill>
                  <a:srgbClr val="F0B01B"/>
                </a:solidFill>
                <a:latin typeface="Meiryo" panose="020B0604030504040204" pitchFamily="34" charset="-128"/>
                <a:ea typeface="Meiryo" panose="020B0604030504040204" pitchFamily="34" charset="-128"/>
                <a:cs typeface="Noto Sans JP" pitchFamily="34" charset="-120"/>
              </a:rPr>
              <a:t>78%</a:t>
            </a:r>
            <a:endParaRPr lang="en-US" sz="2300">
              <a:latin typeface="Meiryo" panose="020B0604030504040204" pitchFamily="34" charset="-128"/>
              <a:ea typeface="Meiryo" panose="020B0604030504040204" pitchFamily="34" charset="-128"/>
            </a:endParaRPr>
          </a:p>
        </p:txBody>
      </p:sp>
      <p:sp>
        <p:nvSpPr>
          <p:cNvPr id="37" name="Text 24">
            <a:extLst>
              <a:ext uri="{FF2B5EF4-FFF2-40B4-BE49-F238E27FC236}">
                <a16:creationId xmlns:a16="http://schemas.microsoft.com/office/drawing/2014/main" id="{636D7E28-3761-FF61-BFF5-7C4D950B220E}"/>
              </a:ext>
            </a:extLst>
          </p:cNvPr>
          <p:cNvSpPr txBox="1"/>
          <p:nvPr/>
        </p:nvSpPr>
        <p:spPr>
          <a:xfrm>
            <a:off x="2956255" y="4956450"/>
            <a:ext cx="886054" cy="438912"/>
          </a:xfrm>
          <a:prstGeom prst="rect">
            <a:avLst/>
          </a:prstGeom>
          <a:noFill/>
          <a:ln/>
        </p:spPr>
        <p:txBody>
          <a:bodyPr wrap="square" lIns="0" tIns="0" rIns="0" bIns="0" rtlCol="0" anchor="ctr"/>
          <a:lstStyle/>
          <a:p>
            <a:pPr marL="0" indent="0" algn="ctr">
              <a:buNone/>
            </a:pPr>
            <a:r>
              <a:rPr lang="en-US" sz="2300" b="1">
                <a:solidFill>
                  <a:srgbClr val="F0B01B"/>
                </a:solidFill>
                <a:latin typeface="Meiryo" panose="020B0604030504040204" pitchFamily="34" charset="-128"/>
                <a:ea typeface="Meiryo" panose="020B0604030504040204" pitchFamily="34" charset="-128"/>
                <a:cs typeface="Noto Sans JP" pitchFamily="34" charset="-120"/>
              </a:rPr>
              <a:t>65%</a:t>
            </a:r>
            <a:endParaRPr lang="en-US" sz="2300">
              <a:latin typeface="Meiryo" panose="020B0604030504040204" pitchFamily="34" charset="-128"/>
              <a:ea typeface="Meiryo" panose="020B0604030504040204" pitchFamily="34" charset="-128"/>
            </a:endParaRPr>
          </a:p>
        </p:txBody>
      </p:sp>
      <p:sp>
        <p:nvSpPr>
          <p:cNvPr id="38" name="Text 25">
            <a:extLst>
              <a:ext uri="{FF2B5EF4-FFF2-40B4-BE49-F238E27FC236}">
                <a16:creationId xmlns:a16="http://schemas.microsoft.com/office/drawing/2014/main" id="{4701A036-AD0C-8797-C826-E264B755CC87}"/>
              </a:ext>
            </a:extLst>
          </p:cNvPr>
          <p:cNvSpPr txBox="1"/>
          <p:nvPr/>
        </p:nvSpPr>
        <p:spPr>
          <a:xfrm>
            <a:off x="4894783" y="4956450"/>
            <a:ext cx="896112" cy="438912"/>
          </a:xfrm>
          <a:prstGeom prst="rect">
            <a:avLst/>
          </a:prstGeom>
          <a:noFill/>
          <a:ln/>
        </p:spPr>
        <p:txBody>
          <a:bodyPr wrap="square" lIns="0" tIns="0" rIns="0" bIns="0" rtlCol="0" anchor="ctr"/>
          <a:lstStyle/>
          <a:p>
            <a:pPr marL="0" indent="0" algn="ctr">
              <a:buNone/>
            </a:pPr>
            <a:r>
              <a:rPr lang="en-US" sz="2300" b="1">
                <a:solidFill>
                  <a:srgbClr val="F0B01B"/>
                </a:solidFill>
                <a:latin typeface="Meiryo" panose="020B0604030504040204" pitchFamily="34" charset="-128"/>
                <a:ea typeface="Meiryo" panose="020B0604030504040204" pitchFamily="34" charset="-128"/>
                <a:cs typeface="Noto Sans JP" pitchFamily="34" charset="-120"/>
              </a:rPr>
              <a:t>18分</a:t>
            </a:r>
            <a:endParaRPr lang="en-US" sz="2300">
              <a:latin typeface="Meiryo" panose="020B0604030504040204" pitchFamily="34" charset="-128"/>
              <a:ea typeface="Meiryo" panose="020B0604030504040204" pitchFamily="34" charset="-128"/>
            </a:endParaRPr>
          </a:p>
        </p:txBody>
      </p:sp>
      <p:sp>
        <p:nvSpPr>
          <p:cNvPr id="39" name="Text 26">
            <a:extLst>
              <a:ext uri="{FF2B5EF4-FFF2-40B4-BE49-F238E27FC236}">
                <a16:creationId xmlns:a16="http://schemas.microsoft.com/office/drawing/2014/main" id="{7767486F-FD0D-31A4-EEE4-86240207F186}"/>
              </a:ext>
            </a:extLst>
          </p:cNvPr>
          <p:cNvSpPr txBox="1"/>
          <p:nvPr/>
        </p:nvSpPr>
        <p:spPr>
          <a:xfrm>
            <a:off x="1138428" y="5396276"/>
            <a:ext cx="500177" cy="191110"/>
          </a:xfrm>
          <a:prstGeom prst="rect">
            <a:avLst/>
          </a:prstGeom>
          <a:noFill/>
          <a:ln/>
        </p:spPr>
        <p:txBody>
          <a:bodyPr wrap="square" lIns="0" tIns="0" rIns="0" bIns="0" rtlCol="0" anchor="ctr"/>
          <a:lstStyle/>
          <a:p>
            <a:pPr marL="0" indent="0" algn="ctr">
              <a:buNone/>
            </a:pPr>
            <a:r>
              <a:rPr lang="en-US" sz="1000">
                <a:solidFill>
                  <a:srgbClr val="666666"/>
                </a:solidFill>
                <a:latin typeface="Meiryo" panose="020B0604030504040204" pitchFamily="34" charset="-128"/>
                <a:ea typeface="Meiryo" panose="020B0604030504040204" pitchFamily="34" charset="-128"/>
                <a:cs typeface="Noto Sans JP" pitchFamily="34" charset="-120"/>
              </a:rPr>
              <a:t>稼働率</a:t>
            </a:r>
            <a:endParaRPr lang="en-US" sz="1000">
              <a:latin typeface="Meiryo" panose="020B0604030504040204" pitchFamily="34" charset="-128"/>
              <a:ea typeface="Meiryo" panose="020B0604030504040204" pitchFamily="34" charset="-128"/>
            </a:endParaRPr>
          </a:p>
        </p:txBody>
      </p:sp>
      <p:sp>
        <p:nvSpPr>
          <p:cNvPr id="40" name="Text 27">
            <a:extLst>
              <a:ext uri="{FF2B5EF4-FFF2-40B4-BE49-F238E27FC236}">
                <a16:creationId xmlns:a16="http://schemas.microsoft.com/office/drawing/2014/main" id="{904CE77B-2D81-CB83-2331-4B6D769E2061}"/>
              </a:ext>
            </a:extLst>
          </p:cNvPr>
          <p:cNvSpPr txBox="1"/>
          <p:nvPr/>
        </p:nvSpPr>
        <p:spPr>
          <a:xfrm>
            <a:off x="3082442" y="5396276"/>
            <a:ext cx="500177" cy="191110"/>
          </a:xfrm>
          <a:prstGeom prst="rect">
            <a:avLst/>
          </a:prstGeom>
          <a:noFill/>
          <a:ln/>
        </p:spPr>
        <p:txBody>
          <a:bodyPr wrap="square" lIns="0" tIns="0" rIns="0" bIns="0" rtlCol="0" anchor="ctr"/>
          <a:lstStyle/>
          <a:p>
            <a:pPr marL="0" indent="0" algn="ctr">
              <a:buNone/>
            </a:pPr>
            <a:r>
              <a:rPr lang="en-US" sz="1000">
                <a:solidFill>
                  <a:srgbClr val="666666"/>
                </a:solidFill>
                <a:latin typeface="Meiryo" panose="020B0604030504040204" pitchFamily="34" charset="-128"/>
                <a:ea typeface="Meiryo" panose="020B0604030504040204" pitchFamily="34" charset="-128"/>
                <a:cs typeface="Noto Sans JP" pitchFamily="34" charset="-120"/>
              </a:rPr>
              <a:t>積載率</a:t>
            </a:r>
            <a:endParaRPr lang="en-US" sz="1000">
              <a:latin typeface="Meiryo" panose="020B0604030504040204" pitchFamily="34" charset="-128"/>
              <a:ea typeface="Meiryo" panose="020B0604030504040204" pitchFamily="34" charset="-128"/>
            </a:endParaRPr>
          </a:p>
        </p:txBody>
      </p:sp>
      <p:sp>
        <p:nvSpPr>
          <p:cNvPr id="41" name="Text 28">
            <a:extLst>
              <a:ext uri="{FF2B5EF4-FFF2-40B4-BE49-F238E27FC236}">
                <a16:creationId xmlns:a16="http://schemas.microsoft.com/office/drawing/2014/main" id="{1B437629-5507-EEAA-3338-D2045BEF8DE2}"/>
              </a:ext>
            </a:extLst>
          </p:cNvPr>
          <p:cNvSpPr txBox="1"/>
          <p:nvPr/>
        </p:nvSpPr>
        <p:spPr>
          <a:xfrm>
            <a:off x="4827118" y="5396276"/>
            <a:ext cx="900684" cy="191110"/>
          </a:xfrm>
          <a:prstGeom prst="rect">
            <a:avLst/>
          </a:prstGeom>
          <a:noFill/>
          <a:ln/>
        </p:spPr>
        <p:txBody>
          <a:bodyPr wrap="square" lIns="0" tIns="0" rIns="0" bIns="0" rtlCol="0" anchor="ctr"/>
          <a:lstStyle/>
          <a:p>
            <a:pPr marL="0" indent="0" algn="ctr">
              <a:buNone/>
            </a:pPr>
            <a:r>
              <a:rPr lang="en-US" sz="1000">
                <a:solidFill>
                  <a:srgbClr val="666666"/>
                </a:solidFill>
                <a:latin typeface="Meiryo" panose="020B0604030504040204" pitchFamily="34" charset="-128"/>
                <a:ea typeface="Meiryo" panose="020B0604030504040204" pitchFamily="34" charset="-128"/>
                <a:cs typeface="Noto Sans JP" pitchFamily="34" charset="-120"/>
              </a:rPr>
              <a:t>平均待機時間</a:t>
            </a:r>
            <a:endParaRPr lang="en-US" sz="1000">
              <a:latin typeface="Meiryo" panose="020B0604030504040204" pitchFamily="34" charset="-128"/>
              <a:ea typeface="Meiryo" panose="020B0604030504040204" pitchFamily="34" charset="-128"/>
            </a:endParaRPr>
          </a:p>
        </p:txBody>
      </p:sp>
      <p:sp>
        <p:nvSpPr>
          <p:cNvPr id="42" name="Shape 29">
            <a:extLst>
              <a:ext uri="{FF2B5EF4-FFF2-40B4-BE49-F238E27FC236}">
                <a16:creationId xmlns:a16="http://schemas.microsoft.com/office/drawing/2014/main" id="{998AD52B-EFE4-BBDC-E861-C615F69E0E3A}"/>
              </a:ext>
            </a:extLst>
          </p:cNvPr>
          <p:cNvSpPr/>
          <p:nvPr/>
        </p:nvSpPr>
        <p:spPr>
          <a:xfrm>
            <a:off x="533095" y="5673340"/>
            <a:ext cx="1619402" cy="190195"/>
          </a:xfrm>
          <a:prstGeom prst="roundRect">
            <a:avLst>
              <a:gd name="adj" fmla="val 240385"/>
            </a:avLst>
          </a:prstGeom>
          <a:solidFill>
            <a:srgbClr val="E0E0E0"/>
          </a:solidFill>
          <a:ln/>
        </p:spPr>
        <p:txBody>
          <a:bodyPr/>
          <a:lstStyle/>
          <a:p>
            <a:endParaRPr lang="ja-JP" altLang="en-US">
              <a:latin typeface="Meiryo" panose="020B0604030504040204" pitchFamily="34" charset="-128"/>
              <a:ea typeface="Meiryo" panose="020B0604030504040204" pitchFamily="34" charset="-128"/>
            </a:endParaRPr>
          </a:p>
        </p:txBody>
      </p:sp>
      <p:sp>
        <p:nvSpPr>
          <p:cNvPr id="43" name="Shape 30">
            <a:extLst>
              <a:ext uri="{FF2B5EF4-FFF2-40B4-BE49-F238E27FC236}">
                <a16:creationId xmlns:a16="http://schemas.microsoft.com/office/drawing/2014/main" id="{3F779CFF-9618-4395-E9A7-830636B03E60}"/>
              </a:ext>
            </a:extLst>
          </p:cNvPr>
          <p:cNvSpPr/>
          <p:nvPr/>
        </p:nvSpPr>
        <p:spPr>
          <a:xfrm>
            <a:off x="2477110" y="5673340"/>
            <a:ext cx="1619402" cy="190195"/>
          </a:xfrm>
          <a:prstGeom prst="roundRect">
            <a:avLst>
              <a:gd name="adj" fmla="val 240385"/>
            </a:avLst>
          </a:prstGeom>
          <a:solidFill>
            <a:srgbClr val="E0E0E0"/>
          </a:solidFill>
          <a:ln/>
        </p:spPr>
        <p:txBody>
          <a:bodyPr/>
          <a:lstStyle/>
          <a:p>
            <a:endParaRPr lang="ja-JP" altLang="en-US">
              <a:latin typeface="Meiryo" panose="020B0604030504040204" pitchFamily="34" charset="-128"/>
              <a:ea typeface="Meiryo" panose="020B0604030504040204" pitchFamily="34" charset="-128"/>
            </a:endParaRPr>
          </a:p>
        </p:txBody>
      </p:sp>
      <p:sp>
        <p:nvSpPr>
          <p:cNvPr id="44" name="Shape 31">
            <a:extLst>
              <a:ext uri="{FF2B5EF4-FFF2-40B4-BE49-F238E27FC236}">
                <a16:creationId xmlns:a16="http://schemas.microsoft.com/office/drawing/2014/main" id="{42951C25-E7F8-CDD3-CB6D-74F34893170F}"/>
              </a:ext>
            </a:extLst>
          </p:cNvPr>
          <p:cNvSpPr/>
          <p:nvPr/>
        </p:nvSpPr>
        <p:spPr>
          <a:xfrm>
            <a:off x="4421124" y="5673340"/>
            <a:ext cx="1619402" cy="190195"/>
          </a:xfrm>
          <a:prstGeom prst="roundRect">
            <a:avLst>
              <a:gd name="adj" fmla="val 240385"/>
            </a:avLst>
          </a:prstGeom>
          <a:solidFill>
            <a:srgbClr val="E0E0E0"/>
          </a:solidFill>
          <a:ln/>
        </p:spPr>
        <p:txBody>
          <a:bodyPr/>
          <a:lstStyle/>
          <a:p>
            <a:endParaRPr lang="ja-JP" altLang="en-US">
              <a:latin typeface="Meiryo" panose="020B0604030504040204" pitchFamily="34" charset="-128"/>
              <a:ea typeface="Meiryo" panose="020B0604030504040204" pitchFamily="34" charset="-128"/>
            </a:endParaRPr>
          </a:p>
        </p:txBody>
      </p:sp>
      <p:sp>
        <p:nvSpPr>
          <p:cNvPr id="45" name="Shape 32">
            <a:extLst>
              <a:ext uri="{FF2B5EF4-FFF2-40B4-BE49-F238E27FC236}">
                <a16:creationId xmlns:a16="http://schemas.microsoft.com/office/drawing/2014/main" id="{C4845A80-F74C-7A26-A7F1-938F2192A569}"/>
              </a:ext>
            </a:extLst>
          </p:cNvPr>
          <p:cNvSpPr/>
          <p:nvPr/>
        </p:nvSpPr>
        <p:spPr>
          <a:xfrm>
            <a:off x="533095" y="5673340"/>
            <a:ext cx="1257300" cy="190195"/>
          </a:xfrm>
          <a:prstGeom prst="roundRect">
            <a:avLst>
              <a:gd name="adj" fmla="val 240385"/>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46" name="Shape 33">
            <a:extLst>
              <a:ext uri="{FF2B5EF4-FFF2-40B4-BE49-F238E27FC236}">
                <a16:creationId xmlns:a16="http://schemas.microsoft.com/office/drawing/2014/main" id="{62A3049D-BF28-4761-836D-E5259EBFFE0F}"/>
              </a:ext>
            </a:extLst>
          </p:cNvPr>
          <p:cNvSpPr/>
          <p:nvPr/>
        </p:nvSpPr>
        <p:spPr>
          <a:xfrm>
            <a:off x="2477110" y="5673340"/>
            <a:ext cx="1047902" cy="190195"/>
          </a:xfrm>
          <a:prstGeom prst="roundRect">
            <a:avLst>
              <a:gd name="adj" fmla="val 240385"/>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47" name="Shape 34">
            <a:extLst>
              <a:ext uri="{FF2B5EF4-FFF2-40B4-BE49-F238E27FC236}">
                <a16:creationId xmlns:a16="http://schemas.microsoft.com/office/drawing/2014/main" id="{DBF0770D-DB76-9C25-F299-C4B69BE599B1}"/>
              </a:ext>
            </a:extLst>
          </p:cNvPr>
          <p:cNvSpPr/>
          <p:nvPr/>
        </p:nvSpPr>
        <p:spPr>
          <a:xfrm>
            <a:off x="4421124" y="5673340"/>
            <a:ext cx="971093" cy="190195"/>
          </a:xfrm>
          <a:prstGeom prst="roundRect">
            <a:avLst>
              <a:gd name="adj" fmla="val 240385"/>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48" name="Shape 35">
            <a:extLst>
              <a:ext uri="{FF2B5EF4-FFF2-40B4-BE49-F238E27FC236}">
                <a16:creationId xmlns:a16="http://schemas.microsoft.com/office/drawing/2014/main" id="{E61FCC67-19E0-E0F7-07CB-C2706FEE0F92}"/>
              </a:ext>
            </a:extLst>
          </p:cNvPr>
          <p:cNvSpPr/>
          <p:nvPr/>
        </p:nvSpPr>
        <p:spPr>
          <a:xfrm>
            <a:off x="1891894" y="4222041"/>
            <a:ext cx="133502" cy="133502"/>
          </a:xfrm>
          <a:prstGeom prst="ellipse">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49" name="Shape 36">
            <a:extLst>
              <a:ext uri="{FF2B5EF4-FFF2-40B4-BE49-F238E27FC236}">
                <a16:creationId xmlns:a16="http://schemas.microsoft.com/office/drawing/2014/main" id="{17D522B8-3A5D-385F-29E6-3F5BB4EB6660}"/>
              </a:ext>
            </a:extLst>
          </p:cNvPr>
          <p:cNvSpPr/>
          <p:nvPr/>
        </p:nvSpPr>
        <p:spPr>
          <a:xfrm>
            <a:off x="2606040" y="4222041"/>
            <a:ext cx="133502" cy="133502"/>
          </a:xfrm>
          <a:prstGeom prst="ellipse">
            <a:avLst/>
          </a:prstGeom>
          <a:solidFill>
            <a:schemeClr val="accent2">
              <a:lumMod val="60000"/>
              <a:lumOff val="40000"/>
            </a:schemeClr>
          </a:solidFill>
          <a:ln/>
        </p:spPr>
        <p:txBody>
          <a:bodyPr/>
          <a:lstStyle/>
          <a:p>
            <a:endParaRPr lang="ja-JP" altLang="en-US">
              <a:latin typeface="Meiryo" panose="020B0604030504040204" pitchFamily="34" charset="-128"/>
              <a:ea typeface="Meiryo" panose="020B0604030504040204" pitchFamily="34" charset="-128"/>
            </a:endParaRPr>
          </a:p>
        </p:txBody>
      </p:sp>
      <p:sp>
        <p:nvSpPr>
          <p:cNvPr id="50" name="Shape 37">
            <a:extLst>
              <a:ext uri="{FF2B5EF4-FFF2-40B4-BE49-F238E27FC236}">
                <a16:creationId xmlns:a16="http://schemas.microsoft.com/office/drawing/2014/main" id="{DE9835F2-7CAF-4AF1-DFC3-5798243DB3CC}"/>
              </a:ext>
            </a:extLst>
          </p:cNvPr>
          <p:cNvSpPr/>
          <p:nvPr/>
        </p:nvSpPr>
        <p:spPr>
          <a:xfrm>
            <a:off x="3321101" y="4222041"/>
            <a:ext cx="133502" cy="133502"/>
          </a:xfrm>
          <a:prstGeom prst="ellipse">
            <a:avLst/>
          </a:prstGeom>
          <a:solidFill>
            <a:srgbClr val="444444"/>
          </a:solidFill>
          <a:ln/>
        </p:spPr>
        <p:txBody>
          <a:bodyPr/>
          <a:lstStyle/>
          <a:p>
            <a:endParaRPr lang="ja-JP" altLang="en-US">
              <a:latin typeface="Meiryo" panose="020B0604030504040204" pitchFamily="34" charset="-128"/>
              <a:ea typeface="Meiryo" panose="020B0604030504040204" pitchFamily="34" charset="-128"/>
            </a:endParaRPr>
          </a:p>
        </p:txBody>
      </p:sp>
      <p:sp>
        <p:nvSpPr>
          <p:cNvPr id="51" name="Shape 38">
            <a:extLst>
              <a:ext uri="{FF2B5EF4-FFF2-40B4-BE49-F238E27FC236}">
                <a16:creationId xmlns:a16="http://schemas.microsoft.com/office/drawing/2014/main" id="{9298A02E-4D89-B093-534E-52D90BFB1E77}"/>
              </a:ext>
            </a:extLst>
          </p:cNvPr>
          <p:cNvSpPr/>
          <p:nvPr/>
        </p:nvSpPr>
        <p:spPr>
          <a:xfrm>
            <a:off x="4149547" y="4222041"/>
            <a:ext cx="133502" cy="133502"/>
          </a:xfrm>
          <a:prstGeom prst="ellipse">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52" name="Text 39">
            <a:extLst>
              <a:ext uri="{FF2B5EF4-FFF2-40B4-BE49-F238E27FC236}">
                <a16:creationId xmlns:a16="http://schemas.microsoft.com/office/drawing/2014/main" id="{E4986953-3C85-C504-38BC-63923C7F9DFB}"/>
              </a:ext>
            </a:extLst>
          </p:cNvPr>
          <p:cNvSpPr txBox="1"/>
          <p:nvPr/>
        </p:nvSpPr>
        <p:spPr>
          <a:xfrm>
            <a:off x="2072945" y="4202839"/>
            <a:ext cx="438912" cy="162763"/>
          </a:xfrm>
          <a:prstGeom prst="rect">
            <a:avLst/>
          </a:prstGeom>
          <a:noFill/>
          <a:ln/>
        </p:spPr>
        <p:txBody>
          <a:bodyPr wrap="square" lIns="0" tIns="0" rIns="0" bIns="0" rtlCol="0" anchor="ctr"/>
          <a:lstStyle/>
          <a:p>
            <a:pPr marL="0" indent="0" algn="l">
              <a:buNone/>
            </a:pPr>
            <a:r>
              <a:rPr lang="en-US" sz="800">
                <a:solidFill>
                  <a:srgbClr val="000000"/>
                </a:solidFill>
                <a:latin typeface="Meiryo" panose="020B0604030504040204" pitchFamily="34" charset="-128"/>
                <a:ea typeface="Meiryo" panose="020B0604030504040204" pitchFamily="34" charset="-128"/>
                <a:cs typeface="Noto Sans JP" pitchFamily="34" charset="-120"/>
              </a:rPr>
              <a:t>配送中</a:t>
            </a:r>
            <a:endParaRPr lang="en-US" sz="800">
              <a:latin typeface="Meiryo" panose="020B0604030504040204" pitchFamily="34" charset="-128"/>
              <a:ea typeface="Meiryo" panose="020B0604030504040204" pitchFamily="34" charset="-128"/>
            </a:endParaRPr>
          </a:p>
        </p:txBody>
      </p:sp>
      <p:sp>
        <p:nvSpPr>
          <p:cNvPr id="53" name="Text 40">
            <a:extLst>
              <a:ext uri="{FF2B5EF4-FFF2-40B4-BE49-F238E27FC236}">
                <a16:creationId xmlns:a16="http://schemas.microsoft.com/office/drawing/2014/main" id="{8E4DA025-1381-8AB2-63B8-60A92B2195B6}"/>
              </a:ext>
            </a:extLst>
          </p:cNvPr>
          <p:cNvSpPr txBox="1"/>
          <p:nvPr/>
        </p:nvSpPr>
        <p:spPr>
          <a:xfrm>
            <a:off x="2787091" y="4202839"/>
            <a:ext cx="438912" cy="162763"/>
          </a:xfrm>
          <a:prstGeom prst="rect">
            <a:avLst/>
          </a:prstGeom>
          <a:noFill/>
          <a:ln/>
        </p:spPr>
        <p:txBody>
          <a:bodyPr wrap="square" lIns="0" tIns="0" rIns="0" bIns="0" rtlCol="0" anchor="ctr"/>
          <a:lstStyle/>
          <a:p>
            <a:pPr marL="0" indent="0" algn="l">
              <a:buNone/>
            </a:pPr>
            <a:r>
              <a:rPr lang="en-US" sz="800">
                <a:solidFill>
                  <a:srgbClr val="000000"/>
                </a:solidFill>
                <a:latin typeface="Meiryo" panose="020B0604030504040204" pitchFamily="34" charset="-128"/>
                <a:ea typeface="Meiryo" panose="020B0604030504040204" pitchFamily="34" charset="-128"/>
                <a:cs typeface="Noto Sans JP" pitchFamily="34" charset="-120"/>
              </a:rPr>
              <a:t>集荷中</a:t>
            </a:r>
            <a:endParaRPr lang="en-US" sz="800">
              <a:latin typeface="Meiryo" panose="020B0604030504040204" pitchFamily="34" charset="-128"/>
              <a:ea typeface="Meiryo" panose="020B0604030504040204" pitchFamily="34" charset="-128"/>
            </a:endParaRPr>
          </a:p>
        </p:txBody>
      </p:sp>
      <p:sp>
        <p:nvSpPr>
          <p:cNvPr id="54" name="Text 41">
            <a:extLst>
              <a:ext uri="{FF2B5EF4-FFF2-40B4-BE49-F238E27FC236}">
                <a16:creationId xmlns:a16="http://schemas.microsoft.com/office/drawing/2014/main" id="{F776EC6B-3B8C-4DED-18CA-5231C668CE33}"/>
              </a:ext>
            </a:extLst>
          </p:cNvPr>
          <p:cNvSpPr txBox="1"/>
          <p:nvPr/>
        </p:nvSpPr>
        <p:spPr>
          <a:xfrm>
            <a:off x="3502152" y="4202839"/>
            <a:ext cx="553212" cy="162763"/>
          </a:xfrm>
          <a:prstGeom prst="rect">
            <a:avLst/>
          </a:prstGeom>
          <a:noFill/>
          <a:ln/>
        </p:spPr>
        <p:txBody>
          <a:bodyPr wrap="square" lIns="0" tIns="0" rIns="0" bIns="0" rtlCol="0" anchor="ctr"/>
          <a:lstStyle/>
          <a:p>
            <a:pPr marL="0" indent="0" algn="l">
              <a:buNone/>
            </a:pPr>
            <a:r>
              <a:rPr lang="en-US" sz="800">
                <a:solidFill>
                  <a:srgbClr val="000000"/>
                </a:solidFill>
                <a:latin typeface="Meiryo" panose="020B0604030504040204" pitchFamily="34" charset="-128"/>
                <a:ea typeface="Meiryo" panose="020B0604030504040204" pitchFamily="34" charset="-128"/>
                <a:cs typeface="Noto Sans JP" pitchFamily="34" charset="-120"/>
              </a:rPr>
              <a:t>物流拠点</a:t>
            </a:r>
            <a:endParaRPr lang="en-US" sz="800">
              <a:latin typeface="Meiryo" panose="020B0604030504040204" pitchFamily="34" charset="-128"/>
              <a:ea typeface="Meiryo" panose="020B0604030504040204" pitchFamily="34" charset="-128"/>
            </a:endParaRPr>
          </a:p>
        </p:txBody>
      </p:sp>
      <p:sp>
        <p:nvSpPr>
          <p:cNvPr id="55" name="Text 42">
            <a:extLst>
              <a:ext uri="{FF2B5EF4-FFF2-40B4-BE49-F238E27FC236}">
                <a16:creationId xmlns:a16="http://schemas.microsoft.com/office/drawing/2014/main" id="{7F8C84E8-F032-E370-3121-BC6824D95565}"/>
              </a:ext>
            </a:extLst>
          </p:cNvPr>
          <p:cNvSpPr txBox="1"/>
          <p:nvPr/>
        </p:nvSpPr>
        <p:spPr>
          <a:xfrm>
            <a:off x="4330598" y="4202839"/>
            <a:ext cx="438912" cy="162763"/>
          </a:xfrm>
          <a:prstGeom prst="rect">
            <a:avLst/>
          </a:prstGeom>
          <a:noFill/>
          <a:ln/>
        </p:spPr>
        <p:txBody>
          <a:bodyPr wrap="square" lIns="0" tIns="0" rIns="0" bIns="0" rtlCol="0" anchor="ctr"/>
          <a:lstStyle/>
          <a:p>
            <a:pPr marL="0" indent="0" algn="l">
              <a:buNone/>
            </a:pPr>
            <a:r>
              <a:rPr lang="en-US" sz="800">
                <a:solidFill>
                  <a:srgbClr val="000000"/>
                </a:solidFill>
                <a:latin typeface="Meiryo" panose="020B0604030504040204" pitchFamily="34" charset="-128"/>
                <a:ea typeface="Meiryo" panose="020B0604030504040204" pitchFamily="34" charset="-128"/>
                <a:cs typeface="Noto Sans JP" pitchFamily="34" charset="-120"/>
              </a:rPr>
              <a:t>配送先</a:t>
            </a:r>
            <a:endParaRPr lang="en-US" sz="800">
              <a:latin typeface="Meiryo" panose="020B0604030504040204" pitchFamily="34" charset="-128"/>
              <a:ea typeface="Meiryo" panose="020B0604030504040204" pitchFamily="34" charset="-128"/>
            </a:endParaRPr>
          </a:p>
        </p:txBody>
      </p:sp>
      <p:sp>
        <p:nvSpPr>
          <p:cNvPr id="56" name="Text 43">
            <a:extLst>
              <a:ext uri="{FF2B5EF4-FFF2-40B4-BE49-F238E27FC236}">
                <a16:creationId xmlns:a16="http://schemas.microsoft.com/office/drawing/2014/main" id="{DEFB25D2-040A-8F45-FEE8-4B70CE6D7982}"/>
              </a:ext>
            </a:extLst>
          </p:cNvPr>
          <p:cNvSpPr txBox="1"/>
          <p:nvPr/>
        </p:nvSpPr>
        <p:spPr>
          <a:xfrm>
            <a:off x="6852513" y="975665"/>
            <a:ext cx="1681582" cy="352958"/>
          </a:xfrm>
          <a:prstGeom prst="rect">
            <a:avLst/>
          </a:prstGeom>
          <a:noFill/>
          <a:ln/>
        </p:spPr>
        <p:txBody>
          <a:bodyPr wrap="square" lIns="0" tIns="0" rIns="0" bIns="0" rtlCol="0" anchor="ctr"/>
          <a:lstStyle/>
          <a:p>
            <a:pPr marL="0" indent="0" algn="ctr">
              <a:buNone/>
            </a:pPr>
            <a:r>
              <a:rPr lang="en-US" sz="1900" b="1">
                <a:solidFill>
                  <a:srgbClr val="002060"/>
                </a:solidFill>
                <a:latin typeface="Meiryo" panose="020B0604030504040204" pitchFamily="34" charset="-128"/>
                <a:ea typeface="Meiryo" panose="020B0604030504040204" pitchFamily="34" charset="-128"/>
                <a:cs typeface="Noto Sans JP" pitchFamily="34" charset="-120"/>
              </a:rPr>
              <a:t>主要改善効果</a:t>
            </a:r>
            <a:endParaRPr lang="en-US" sz="1900">
              <a:latin typeface="Meiryo" panose="020B0604030504040204" pitchFamily="34" charset="-128"/>
              <a:ea typeface="Meiryo" panose="020B0604030504040204" pitchFamily="34" charset="-128"/>
            </a:endParaRPr>
          </a:p>
        </p:txBody>
      </p:sp>
      <p:sp>
        <p:nvSpPr>
          <p:cNvPr id="60" name="Text 7">
            <a:extLst>
              <a:ext uri="{FF2B5EF4-FFF2-40B4-BE49-F238E27FC236}">
                <a16:creationId xmlns:a16="http://schemas.microsoft.com/office/drawing/2014/main" id="{379F2C30-314A-CD7F-9DE9-6519A49B3C6C}"/>
              </a:ext>
            </a:extLst>
          </p:cNvPr>
          <p:cNvSpPr txBox="1"/>
          <p:nvPr/>
        </p:nvSpPr>
        <p:spPr>
          <a:xfrm>
            <a:off x="7143097" y="2269851"/>
            <a:ext cx="1100415" cy="247802"/>
          </a:xfrm>
          <a:prstGeom prst="rect">
            <a:avLst/>
          </a:prstGeom>
          <a:noFill/>
          <a:ln/>
        </p:spPr>
        <p:txBody>
          <a:bodyPr wrap="square" lIns="0" tIns="0" rIns="0" bIns="0" rtlCol="0" anchor="ctr"/>
          <a:lstStyle/>
          <a:p>
            <a:pPr marL="0" indent="0" algn="ctr">
              <a:buNone/>
            </a:pPr>
            <a:r>
              <a:rPr lang="en-US" sz="1300" b="1" err="1">
                <a:solidFill>
                  <a:srgbClr val="002060"/>
                </a:solidFill>
                <a:latin typeface="Meiryo" panose="020B0604030504040204" pitchFamily="34" charset="-128"/>
                <a:ea typeface="Meiryo" panose="020B0604030504040204" pitchFamily="34" charset="-128"/>
                <a:cs typeface="Noto Sans JP" pitchFamily="34" charset="-120"/>
              </a:rPr>
              <a:t>稼働効率向上</a:t>
            </a:r>
            <a:endParaRPr lang="en-US" sz="1300">
              <a:latin typeface="Meiryo" panose="020B0604030504040204" pitchFamily="34" charset="-128"/>
              <a:ea typeface="Meiryo" panose="020B0604030504040204" pitchFamily="34" charset="-128"/>
            </a:endParaRPr>
          </a:p>
        </p:txBody>
      </p:sp>
      <p:sp>
        <p:nvSpPr>
          <p:cNvPr id="61" name="Text 7">
            <a:extLst>
              <a:ext uri="{FF2B5EF4-FFF2-40B4-BE49-F238E27FC236}">
                <a16:creationId xmlns:a16="http://schemas.microsoft.com/office/drawing/2014/main" id="{E24BE4BE-BC7C-8005-3C42-5B53422117A6}"/>
              </a:ext>
            </a:extLst>
          </p:cNvPr>
          <p:cNvSpPr txBox="1"/>
          <p:nvPr/>
        </p:nvSpPr>
        <p:spPr>
          <a:xfrm>
            <a:off x="7143097" y="3880844"/>
            <a:ext cx="1100415" cy="247802"/>
          </a:xfrm>
          <a:prstGeom prst="rect">
            <a:avLst/>
          </a:prstGeom>
          <a:noFill/>
          <a:ln/>
        </p:spPr>
        <p:txBody>
          <a:bodyPr wrap="square" lIns="0" tIns="0" rIns="0" bIns="0" rtlCol="0" anchor="ctr"/>
          <a:lstStyle/>
          <a:p>
            <a:pPr marL="0" indent="0" algn="ctr">
              <a:buNone/>
            </a:pPr>
            <a:r>
              <a:rPr lang="en-US" sz="1300" b="1" err="1">
                <a:solidFill>
                  <a:srgbClr val="002060"/>
                </a:solidFill>
                <a:latin typeface="Meiryo" panose="020B0604030504040204" pitchFamily="34" charset="-128"/>
                <a:ea typeface="Meiryo" panose="020B0604030504040204" pitchFamily="34" charset="-128"/>
                <a:cs typeface="Noto Sans JP" pitchFamily="34" charset="-120"/>
              </a:rPr>
              <a:t>燃料費削減</a:t>
            </a:r>
            <a:endParaRPr lang="en-US" sz="1300">
              <a:latin typeface="Meiryo" panose="020B0604030504040204" pitchFamily="34" charset="-128"/>
              <a:ea typeface="Meiryo" panose="020B0604030504040204" pitchFamily="34" charset="-128"/>
            </a:endParaRPr>
          </a:p>
        </p:txBody>
      </p:sp>
      <p:sp>
        <p:nvSpPr>
          <p:cNvPr id="62" name="Text 7">
            <a:extLst>
              <a:ext uri="{FF2B5EF4-FFF2-40B4-BE49-F238E27FC236}">
                <a16:creationId xmlns:a16="http://schemas.microsoft.com/office/drawing/2014/main" id="{F948CCCD-64CC-95EA-20FF-1C21AF51D90C}"/>
              </a:ext>
            </a:extLst>
          </p:cNvPr>
          <p:cNvSpPr txBox="1"/>
          <p:nvPr/>
        </p:nvSpPr>
        <p:spPr>
          <a:xfrm>
            <a:off x="7143097" y="5548329"/>
            <a:ext cx="1100415" cy="247802"/>
          </a:xfrm>
          <a:prstGeom prst="rect">
            <a:avLst/>
          </a:prstGeom>
          <a:noFill/>
          <a:ln/>
        </p:spPr>
        <p:txBody>
          <a:bodyPr wrap="square" lIns="0" tIns="0" rIns="0" bIns="0" rtlCol="0" anchor="ctr"/>
          <a:lstStyle/>
          <a:p>
            <a:pPr marL="0" indent="0" algn="ctr">
              <a:buNone/>
            </a:pPr>
            <a:r>
              <a:rPr lang="en-US" sz="1300" b="1" err="1">
                <a:solidFill>
                  <a:srgbClr val="002060"/>
                </a:solidFill>
                <a:latin typeface="Meiryo" panose="020B0604030504040204" pitchFamily="34" charset="-128"/>
                <a:ea typeface="Meiryo" panose="020B0604030504040204" pitchFamily="34" charset="-128"/>
                <a:cs typeface="Noto Sans JP" pitchFamily="34" charset="-120"/>
              </a:rPr>
              <a:t>稼働時間削減</a:t>
            </a:r>
            <a:endParaRPr lang="en-US" sz="1300">
              <a:latin typeface="Meiryo" panose="020B0604030504040204" pitchFamily="34" charset="-128"/>
              <a:ea typeface="Meiryo" panose="020B0604030504040204" pitchFamily="34" charset="-128"/>
            </a:endParaRPr>
          </a:p>
        </p:txBody>
      </p:sp>
      <p:sp>
        <p:nvSpPr>
          <p:cNvPr id="63" name="Text 25">
            <a:extLst>
              <a:ext uri="{FF2B5EF4-FFF2-40B4-BE49-F238E27FC236}">
                <a16:creationId xmlns:a16="http://schemas.microsoft.com/office/drawing/2014/main" id="{BB5F9D76-49A0-C33C-87E6-2FC1E7EB918F}"/>
              </a:ext>
            </a:extLst>
          </p:cNvPr>
          <p:cNvSpPr txBox="1"/>
          <p:nvPr/>
        </p:nvSpPr>
        <p:spPr>
          <a:xfrm>
            <a:off x="7191527" y="2517653"/>
            <a:ext cx="1003554" cy="438912"/>
          </a:xfrm>
          <a:prstGeom prst="rect">
            <a:avLst/>
          </a:prstGeom>
          <a:noFill/>
          <a:ln/>
        </p:spPr>
        <p:txBody>
          <a:bodyPr wrap="square" lIns="0" tIns="0" rIns="0" bIns="0" rtlCol="0" anchor="ctr"/>
          <a:lstStyle/>
          <a:p>
            <a:pPr marL="0" indent="0" algn="ctr">
              <a:buNone/>
            </a:pPr>
            <a:r>
              <a:rPr lang="en-US" sz="2300" b="1">
                <a:solidFill>
                  <a:srgbClr val="F0B01B"/>
                </a:solidFill>
                <a:latin typeface="Meiryo" panose="020B0604030504040204" pitchFamily="34" charset="-128"/>
                <a:ea typeface="Meiryo" panose="020B0604030504040204" pitchFamily="34" charset="-128"/>
                <a:cs typeface="Noto Sans JP" pitchFamily="34" charset="-120"/>
              </a:rPr>
              <a:t>+25%</a:t>
            </a:r>
            <a:endParaRPr lang="en-US" sz="2300">
              <a:latin typeface="Meiryo" panose="020B0604030504040204" pitchFamily="34" charset="-128"/>
              <a:ea typeface="Meiryo" panose="020B0604030504040204" pitchFamily="34" charset="-128"/>
            </a:endParaRPr>
          </a:p>
        </p:txBody>
      </p:sp>
      <p:sp>
        <p:nvSpPr>
          <p:cNvPr id="193" name="Text 25">
            <a:extLst>
              <a:ext uri="{FF2B5EF4-FFF2-40B4-BE49-F238E27FC236}">
                <a16:creationId xmlns:a16="http://schemas.microsoft.com/office/drawing/2014/main" id="{81327CDA-376A-230B-E8F5-D35A397B4ED6}"/>
              </a:ext>
            </a:extLst>
          </p:cNvPr>
          <p:cNvSpPr txBox="1"/>
          <p:nvPr/>
        </p:nvSpPr>
        <p:spPr>
          <a:xfrm>
            <a:off x="7143097" y="4153792"/>
            <a:ext cx="1100415" cy="438912"/>
          </a:xfrm>
          <a:prstGeom prst="rect">
            <a:avLst/>
          </a:prstGeom>
          <a:noFill/>
          <a:ln/>
        </p:spPr>
        <p:txBody>
          <a:bodyPr wrap="square" lIns="0" tIns="0" rIns="0" bIns="0" rtlCol="0" anchor="ctr"/>
          <a:lstStyle/>
          <a:p>
            <a:pPr marL="0" indent="0" algn="ctr">
              <a:buNone/>
            </a:pPr>
            <a:r>
              <a:rPr lang="en-US" sz="2300" b="1">
                <a:solidFill>
                  <a:srgbClr val="F0B01B"/>
                </a:solidFill>
                <a:latin typeface="Meiryo" panose="020B0604030504040204" pitchFamily="34" charset="-128"/>
                <a:ea typeface="Meiryo" panose="020B0604030504040204" pitchFamily="34" charset="-128"/>
                <a:cs typeface="Noto Sans JP" pitchFamily="34" charset="-120"/>
              </a:rPr>
              <a:t>▲12%</a:t>
            </a:r>
            <a:endParaRPr lang="en-US" sz="2300">
              <a:latin typeface="Meiryo" panose="020B0604030504040204" pitchFamily="34" charset="-128"/>
              <a:ea typeface="Meiryo" panose="020B0604030504040204" pitchFamily="34" charset="-128"/>
            </a:endParaRPr>
          </a:p>
        </p:txBody>
      </p:sp>
      <p:sp>
        <p:nvSpPr>
          <p:cNvPr id="194" name="Text 25">
            <a:extLst>
              <a:ext uri="{FF2B5EF4-FFF2-40B4-BE49-F238E27FC236}">
                <a16:creationId xmlns:a16="http://schemas.microsoft.com/office/drawing/2014/main" id="{AD97B025-4D79-736B-D154-F7A0CEDE8A6E}"/>
              </a:ext>
            </a:extLst>
          </p:cNvPr>
          <p:cNvSpPr txBox="1"/>
          <p:nvPr/>
        </p:nvSpPr>
        <p:spPr>
          <a:xfrm>
            <a:off x="7191527" y="5783068"/>
            <a:ext cx="1003554" cy="438912"/>
          </a:xfrm>
          <a:prstGeom prst="rect">
            <a:avLst/>
          </a:prstGeom>
          <a:noFill/>
          <a:ln/>
        </p:spPr>
        <p:txBody>
          <a:bodyPr wrap="square" lIns="0" tIns="0" rIns="0" bIns="0" rtlCol="0" anchor="ctr"/>
          <a:lstStyle/>
          <a:p>
            <a:pPr marL="0" indent="0" algn="ctr">
              <a:buNone/>
            </a:pPr>
            <a:r>
              <a:rPr lang="en-US" sz="2300" b="1">
                <a:solidFill>
                  <a:srgbClr val="F0B01B"/>
                </a:solidFill>
                <a:latin typeface="Meiryo" panose="020B0604030504040204" pitchFamily="34" charset="-128"/>
                <a:ea typeface="Meiryo" panose="020B0604030504040204" pitchFamily="34" charset="-128"/>
                <a:cs typeface="Noto Sans JP" pitchFamily="34" charset="-120"/>
              </a:rPr>
              <a:t>▲8%</a:t>
            </a:r>
            <a:endParaRPr lang="en-US" sz="2300">
              <a:latin typeface="Meiryo" panose="020B0604030504040204" pitchFamily="34" charset="-128"/>
              <a:ea typeface="Meiryo" panose="020B0604030504040204" pitchFamily="34" charset="-128"/>
            </a:endParaRPr>
          </a:p>
        </p:txBody>
      </p:sp>
      <p:pic>
        <p:nvPicPr>
          <p:cNvPr id="196" name="図 195" descr="アイコン&#10;&#10;AI 生成コンテンツは誤りを含む可能性があります。">
            <a:extLst>
              <a:ext uri="{FF2B5EF4-FFF2-40B4-BE49-F238E27FC236}">
                <a16:creationId xmlns:a16="http://schemas.microsoft.com/office/drawing/2014/main" id="{41993077-0BAC-6463-7158-C8923912F0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4539" y="4705326"/>
            <a:ext cx="737530" cy="746207"/>
          </a:xfrm>
          <a:prstGeom prst="rect">
            <a:avLst/>
          </a:prstGeom>
        </p:spPr>
      </p:pic>
      <p:pic>
        <p:nvPicPr>
          <p:cNvPr id="201" name="図 200" descr="アイコン&#10;&#10;AI 生成コンテンツは誤りを含む可能性があります。">
            <a:extLst>
              <a:ext uri="{FF2B5EF4-FFF2-40B4-BE49-F238E27FC236}">
                <a16:creationId xmlns:a16="http://schemas.microsoft.com/office/drawing/2014/main" id="{9A38CAC4-9F5B-CF2E-3A43-8AC9173F9D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4539" y="3066354"/>
            <a:ext cx="737530" cy="720176"/>
          </a:xfrm>
          <a:prstGeom prst="rect">
            <a:avLst/>
          </a:prstGeom>
        </p:spPr>
      </p:pic>
      <p:pic>
        <p:nvPicPr>
          <p:cNvPr id="205" name="図 204" descr="アイコン&#10;&#10;AI 生成コンテンツは誤りを含む可能性があります。">
            <a:extLst>
              <a:ext uri="{FF2B5EF4-FFF2-40B4-BE49-F238E27FC236}">
                <a16:creationId xmlns:a16="http://schemas.microsoft.com/office/drawing/2014/main" id="{193B2E2D-8A44-DFFD-CF56-9479BD2CEC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8878" y="1441606"/>
            <a:ext cx="728853" cy="711499"/>
          </a:xfrm>
          <a:prstGeom prst="rect">
            <a:avLst/>
          </a:prstGeom>
        </p:spPr>
      </p:pic>
    </p:spTree>
    <p:extLst>
      <p:ext uri="{BB962C8B-B14F-4D97-AF65-F5344CB8AC3E}">
        <p14:creationId xmlns:p14="http://schemas.microsoft.com/office/powerpoint/2010/main" val="1192652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E4AAC-B38C-F51B-9672-C98CE095E153}"/>
            </a:ext>
          </a:extLst>
        </p:cNvPr>
        <p:cNvGrpSpPr/>
        <p:nvPr/>
      </p:nvGrpSpPr>
      <p:grpSpPr>
        <a:xfrm>
          <a:off x="0" y="0"/>
          <a:ext cx="0" cy="0"/>
          <a:chOff x="0" y="0"/>
          <a:chExt cx="0" cy="0"/>
        </a:xfrm>
      </p:grpSpPr>
      <p:graphicFrame>
        <p:nvGraphicFramePr>
          <p:cNvPr id="39" name="think-cell data - do not delete" hidden="1">
            <a:extLst>
              <a:ext uri="{FF2B5EF4-FFF2-40B4-BE49-F238E27FC236}">
                <a16:creationId xmlns:a16="http://schemas.microsoft.com/office/drawing/2014/main" id="{062923C7-B1C9-CC6E-7808-854A0B9A09CA}"/>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95" imgH="396" progId="TCLayout.ActiveDocument.1">
                  <p:embed/>
                </p:oleObj>
              </mc:Choice>
              <mc:Fallback>
                <p:oleObj name="think-cellスライド" r:id="rId4" imgW="395" imgH="396" progId="TCLayout.ActiveDocument.1">
                  <p:embed/>
                  <p:pic>
                    <p:nvPicPr>
                      <p:cNvPr id="39" name="think-cell data - do not delete" hidden="1">
                        <a:extLst>
                          <a:ext uri="{FF2B5EF4-FFF2-40B4-BE49-F238E27FC236}">
                            <a16:creationId xmlns:a16="http://schemas.microsoft.com/office/drawing/2014/main" id="{062923C7-B1C9-CC6E-7808-854A0B9A09C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hape 2">
            <a:extLst>
              <a:ext uri="{FF2B5EF4-FFF2-40B4-BE49-F238E27FC236}">
                <a16:creationId xmlns:a16="http://schemas.microsoft.com/office/drawing/2014/main" id="{7DFB04A1-4237-3682-B9A2-1282151EE51B}"/>
              </a:ext>
            </a:extLst>
          </p:cNvPr>
          <p:cNvSpPr/>
          <p:nvPr/>
        </p:nvSpPr>
        <p:spPr>
          <a:xfrm>
            <a:off x="1" y="0"/>
            <a:ext cx="9143999" cy="72000"/>
          </a:xfrm>
          <a:prstGeom prst="rect">
            <a:avLst/>
          </a:prstGeom>
          <a:solidFill>
            <a:srgbClr val="F0B01C"/>
          </a:solidFill>
          <a:ln/>
        </p:spPr>
        <p:txBody>
          <a:bodyPr/>
          <a:lstStyle/>
          <a:p>
            <a:endParaRPr lang="ja-JP" altLang="en-US">
              <a:latin typeface="Meiryo" panose="020B0604030504040204" pitchFamily="34" charset="-128"/>
              <a:ea typeface="Meiryo" panose="020B0604030504040204" pitchFamily="34" charset="-128"/>
            </a:endParaRPr>
          </a:p>
        </p:txBody>
      </p:sp>
      <p:sp>
        <p:nvSpPr>
          <p:cNvPr id="5" name="Shape 39">
            <a:extLst>
              <a:ext uri="{FF2B5EF4-FFF2-40B4-BE49-F238E27FC236}">
                <a16:creationId xmlns:a16="http://schemas.microsoft.com/office/drawing/2014/main" id="{DC05A848-3809-504D-8AD3-647AFA86CF90}"/>
              </a:ext>
            </a:extLst>
          </p:cNvPr>
          <p:cNvSpPr/>
          <p:nvPr/>
        </p:nvSpPr>
        <p:spPr>
          <a:xfrm>
            <a:off x="0" y="6822000"/>
            <a:ext cx="9144000" cy="72000"/>
          </a:xfrm>
          <a:prstGeom prst="rect">
            <a:avLst/>
          </a:prstGeom>
          <a:solidFill>
            <a:srgbClr val="1A365D"/>
          </a:solidFill>
          <a:ln/>
        </p:spPr>
        <p:txBody>
          <a:bodyPr/>
          <a:lstStyle/>
          <a:p>
            <a:endParaRPr lang="ja-JP" altLang="en-US">
              <a:latin typeface="Meiryo" panose="020B0604030504040204" pitchFamily="34" charset="-128"/>
              <a:ea typeface="Meiryo" panose="020B0604030504040204" pitchFamily="34" charset="-128"/>
            </a:endParaRPr>
          </a:p>
        </p:txBody>
      </p:sp>
      <p:sp>
        <p:nvSpPr>
          <p:cNvPr id="7" name="Text 3">
            <a:extLst>
              <a:ext uri="{FF2B5EF4-FFF2-40B4-BE49-F238E27FC236}">
                <a16:creationId xmlns:a16="http://schemas.microsoft.com/office/drawing/2014/main" id="{B596204A-18CD-AE39-F2A2-4E2B999793D7}"/>
              </a:ext>
            </a:extLst>
          </p:cNvPr>
          <p:cNvSpPr txBox="1"/>
          <p:nvPr/>
        </p:nvSpPr>
        <p:spPr>
          <a:xfrm>
            <a:off x="547065" y="276491"/>
            <a:ext cx="8453544" cy="573423"/>
          </a:xfrm>
          <a:prstGeom prst="rect">
            <a:avLst/>
          </a:prstGeom>
          <a:noFill/>
          <a:ln/>
        </p:spPr>
        <p:txBody>
          <a:bodyPr wrap="square" lIns="0" tIns="0" rIns="0" bIns="0" rtlCol="0" anchor="ctr"/>
          <a:lstStyle/>
          <a:p>
            <a:r>
              <a:rPr lang="en-US" altLang="ja-JP" sz="2400" b="1">
                <a:solidFill>
                  <a:srgbClr val="002060"/>
                </a:solidFill>
                <a:latin typeface="Meiryo" panose="020B0604030504040204" pitchFamily="34" charset="-128"/>
                <a:ea typeface="Meiryo" panose="020B0604030504040204" pitchFamily="34" charset="-128"/>
                <a:cs typeface="Noto Sans JP" pitchFamily="34" charset="-120"/>
              </a:rPr>
              <a:t>AI動態管理システム - 実装イメージ</a:t>
            </a:r>
            <a:endParaRPr lang="en-US" altLang="ja-JP" sz="2400">
              <a:solidFill>
                <a:srgbClr val="002060"/>
              </a:solidFill>
              <a:latin typeface="Meiryo" panose="020B0604030504040204" pitchFamily="34" charset="-128"/>
              <a:ea typeface="Meiryo" panose="020B0604030504040204" pitchFamily="34" charset="-128"/>
            </a:endParaRPr>
          </a:p>
        </p:txBody>
      </p:sp>
      <p:sp>
        <p:nvSpPr>
          <p:cNvPr id="6" name="Shape 3">
            <a:extLst>
              <a:ext uri="{FF2B5EF4-FFF2-40B4-BE49-F238E27FC236}">
                <a16:creationId xmlns:a16="http://schemas.microsoft.com/office/drawing/2014/main" id="{AEF99410-C780-FD89-1105-E1C0CA9C1806}"/>
              </a:ext>
            </a:extLst>
          </p:cNvPr>
          <p:cNvSpPr/>
          <p:nvPr/>
        </p:nvSpPr>
        <p:spPr>
          <a:xfrm>
            <a:off x="104859" y="950766"/>
            <a:ext cx="4352544" cy="5770381"/>
          </a:xfrm>
          <a:prstGeom prst="roundRect">
            <a:avLst>
              <a:gd name="adj" fmla="val 460"/>
            </a:avLst>
          </a:prstGeom>
          <a:solidFill>
            <a:srgbClr val="F8F8F8"/>
          </a:solidFill>
          <a:ln w="12700">
            <a:solidFill>
              <a:srgbClr val="DDDDDD"/>
            </a:solidFill>
            <a:prstDash val="solid"/>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8" name="Shape 8">
            <a:extLst>
              <a:ext uri="{FF2B5EF4-FFF2-40B4-BE49-F238E27FC236}">
                <a16:creationId xmlns:a16="http://schemas.microsoft.com/office/drawing/2014/main" id="{1DE5E401-801D-A5D7-9794-66DCBFD9B4CB}"/>
              </a:ext>
            </a:extLst>
          </p:cNvPr>
          <p:cNvSpPr/>
          <p:nvPr/>
        </p:nvSpPr>
        <p:spPr>
          <a:xfrm>
            <a:off x="304198" y="3864045"/>
            <a:ext cx="3952951" cy="790956"/>
          </a:xfrm>
          <a:prstGeom prst="roundRect">
            <a:avLst>
              <a:gd name="adj" fmla="val 8382"/>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9" name="Shape 9">
            <a:extLst>
              <a:ext uri="{FF2B5EF4-FFF2-40B4-BE49-F238E27FC236}">
                <a16:creationId xmlns:a16="http://schemas.microsoft.com/office/drawing/2014/main" id="{A0311A09-E4D7-0D18-D7EC-FDF9469839E4}"/>
              </a:ext>
            </a:extLst>
          </p:cNvPr>
          <p:cNvSpPr/>
          <p:nvPr/>
        </p:nvSpPr>
        <p:spPr>
          <a:xfrm>
            <a:off x="304198" y="4782818"/>
            <a:ext cx="3952951" cy="790956"/>
          </a:xfrm>
          <a:prstGeom prst="roundRect">
            <a:avLst>
              <a:gd name="adj" fmla="val 13929"/>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10" name="Shape 10">
            <a:extLst>
              <a:ext uri="{FF2B5EF4-FFF2-40B4-BE49-F238E27FC236}">
                <a16:creationId xmlns:a16="http://schemas.microsoft.com/office/drawing/2014/main" id="{35284F5E-BCAA-7FFC-F9CC-322EE3582AA1}"/>
              </a:ext>
            </a:extLst>
          </p:cNvPr>
          <p:cNvSpPr/>
          <p:nvPr/>
        </p:nvSpPr>
        <p:spPr>
          <a:xfrm>
            <a:off x="304198" y="5701591"/>
            <a:ext cx="3952951" cy="790956"/>
          </a:xfrm>
          <a:prstGeom prst="roundRect">
            <a:avLst>
              <a:gd name="adj" fmla="val 8382"/>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grpSp>
        <p:nvGrpSpPr>
          <p:cNvPr id="12" name="グループ化 11">
            <a:extLst>
              <a:ext uri="{FF2B5EF4-FFF2-40B4-BE49-F238E27FC236}">
                <a16:creationId xmlns:a16="http://schemas.microsoft.com/office/drawing/2014/main" id="{63EE6B43-634B-862B-F3E1-8AADA9AC246B}"/>
              </a:ext>
            </a:extLst>
          </p:cNvPr>
          <p:cNvGrpSpPr/>
          <p:nvPr/>
        </p:nvGrpSpPr>
        <p:grpSpPr>
          <a:xfrm>
            <a:off x="304198" y="1151019"/>
            <a:ext cx="3952951" cy="760375"/>
            <a:chOff x="580644" y="1324051"/>
            <a:chExt cx="3952951" cy="760375"/>
          </a:xfrm>
        </p:grpSpPr>
        <p:sp>
          <p:nvSpPr>
            <p:cNvPr id="14" name="Shape 4">
              <a:extLst>
                <a:ext uri="{FF2B5EF4-FFF2-40B4-BE49-F238E27FC236}">
                  <a16:creationId xmlns:a16="http://schemas.microsoft.com/office/drawing/2014/main" id="{F71E8EEF-2F75-808C-49BA-348879CDA766}"/>
                </a:ext>
              </a:extLst>
            </p:cNvPr>
            <p:cNvSpPr/>
            <p:nvPr/>
          </p:nvSpPr>
          <p:spPr>
            <a:xfrm>
              <a:off x="580644" y="1324051"/>
              <a:ext cx="3952951" cy="760375"/>
            </a:xfrm>
            <a:prstGeom prst="roundRect">
              <a:avLst>
                <a:gd name="adj" fmla="val 8382"/>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19" name="Text 15">
              <a:extLst>
                <a:ext uri="{FF2B5EF4-FFF2-40B4-BE49-F238E27FC236}">
                  <a16:creationId xmlns:a16="http://schemas.microsoft.com/office/drawing/2014/main" id="{F46B8DD4-1C12-ECA1-CE27-5F820E6017C1}"/>
                </a:ext>
              </a:extLst>
            </p:cNvPr>
            <p:cNvSpPr txBox="1"/>
            <p:nvPr/>
          </p:nvSpPr>
          <p:spPr>
            <a:xfrm>
              <a:off x="1248156" y="1466698"/>
              <a:ext cx="428854" cy="228600"/>
            </a:xfrm>
            <a:prstGeom prst="rect">
              <a:avLst/>
            </a:prstGeom>
            <a:noFill/>
            <a:ln/>
          </p:spPr>
          <p:txBody>
            <a:bodyPr wrap="square" lIns="0" tIns="0" rIns="0" bIns="0" rtlCol="0" anchor="ctr"/>
            <a:lstStyle/>
            <a:p>
              <a:pPr marL="0" indent="0" algn="l">
                <a:buNone/>
              </a:pPr>
              <a:r>
                <a:rPr lang="en-US" sz="1100" b="1">
                  <a:solidFill>
                    <a:srgbClr val="002060"/>
                  </a:solidFill>
                  <a:latin typeface="Meiryo" panose="020B0604030504040204" pitchFamily="34" charset="-128"/>
                  <a:ea typeface="Meiryo" panose="020B0604030504040204" pitchFamily="34" charset="-128"/>
                  <a:cs typeface="Noto Sans JP" pitchFamily="34" charset="-120"/>
                </a:rPr>
                <a:t>受注</a:t>
              </a:r>
              <a:endParaRPr lang="en-US" sz="1100">
                <a:solidFill>
                  <a:srgbClr val="002060"/>
                </a:solidFill>
                <a:latin typeface="Meiryo" panose="020B0604030504040204" pitchFamily="34" charset="-128"/>
                <a:ea typeface="Meiryo" panose="020B0604030504040204" pitchFamily="34" charset="-128"/>
              </a:endParaRPr>
            </a:p>
          </p:txBody>
        </p:sp>
        <p:sp>
          <p:nvSpPr>
            <p:cNvPr id="21" name="Text 17">
              <a:extLst>
                <a:ext uri="{FF2B5EF4-FFF2-40B4-BE49-F238E27FC236}">
                  <a16:creationId xmlns:a16="http://schemas.microsoft.com/office/drawing/2014/main" id="{FB46ADD9-2DE5-85A8-D3B2-9EAD9055BDE0}"/>
                </a:ext>
              </a:extLst>
            </p:cNvPr>
            <p:cNvSpPr txBox="1"/>
            <p:nvPr/>
          </p:nvSpPr>
          <p:spPr>
            <a:xfrm>
              <a:off x="1248156" y="1684324"/>
              <a:ext cx="3162910" cy="228600"/>
            </a:xfrm>
            <a:prstGeom prst="rect">
              <a:avLst/>
            </a:prstGeom>
            <a:noFill/>
            <a:ln/>
          </p:spPr>
          <p:txBody>
            <a:bodyPr wrap="square" lIns="0" tIns="0" rIns="0" bIns="0" rtlCol="0" anchor="ctr"/>
            <a:lstStyle/>
            <a:p>
              <a:pPr marL="0" indent="0" algn="l">
                <a:buNone/>
              </a:pPr>
              <a:r>
                <a:rPr lang="en-US" sz="1100" err="1">
                  <a:solidFill>
                    <a:srgbClr val="002060"/>
                  </a:solidFill>
                  <a:latin typeface="Meiryo" panose="020B0604030504040204" pitchFamily="34" charset="-128"/>
                  <a:ea typeface="Meiryo" panose="020B0604030504040204" pitchFamily="34" charset="-128"/>
                  <a:cs typeface="Noto Sans JP" pitchFamily="34" charset="-120"/>
                </a:rPr>
                <a:t>受注情報をリアルタイムにシステム連携</a:t>
              </a:r>
              <a:endParaRPr lang="en-US" sz="1100">
                <a:solidFill>
                  <a:srgbClr val="002060"/>
                </a:solidFill>
                <a:latin typeface="Meiryo" panose="020B0604030504040204" pitchFamily="34" charset="-128"/>
                <a:ea typeface="Meiryo" panose="020B0604030504040204" pitchFamily="34" charset="-128"/>
              </a:endParaRPr>
            </a:p>
          </p:txBody>
        </p:sp>
      </p:grpSp>
      <p:grpSp>
        <p:nvGrpSpPr>
          <p:cNvPr id="24" name="グループ化 23">
            <a:extLst>
              <a:ext uri="{FF2B5EF4-FFF2-40B4-BE49-F238E27FC236}">
                <a16:creationId xmlns:a16="http://schemas.microsoft.com/office/drawing/2014/main" id="{388DD936-3866-F925-0A6F-A88B8298EAC5}"/>
              </a:ext>
            </a:extLst>
          </p:cNvPr>
          <p:cNvGrpSpPr/>
          <p:nvPr/>
        </p:nvGrpSpPr>
        <p:grpSpPr>
          <a:xfrm>
            <a:off x="304198" y="2050788"/>
            <a:ext cx="3952951" cy="760375"/>
            <a:chOff x="580644" y="2628900"/>
            <a:chExt cx="3952951" cy="760375"/>
          </a:xfrm>
        </p:grpSpPr>
        <p:sp>
          <p:nvSpPr>
            <p:cNvPr id="25" name="Shape 5">
              <a:extLst>
                <a:ext uri="{FF2B5EF4-FFF2-40B4-BE49-F238E27FC236}">
                  <a16:creationId xmlns:a16="http://schemas.microsoft.com/office/drawing/2014/main" id="{97F9A561-E002-3031-EE97-21692BB5C2A8}"/>
                </a:ext>
              </a:extLst>
            </p:cNvPr>
            <p:cNvSpPr/>
            <p:nvPr/>
          </p:nvSpPr>
          <p:spPr>
            <a:xfrm>
              <a:off x="580644" y="2628900"/>
              <a:ext cx="3952951" cy="760375"/>
            </a:xfrm>
            <a:prstGeom prst="roundRect">
              <a:avLst>
                <a:gd name="adj" fmla="val 8382"/>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26" name="Text 16">
              <a:extLst>
                <a:ext uri="{FF2B5EF4-FFF2-40B4-BE49-F238E27FC236}">
                  <a16:creationId xmlns:a16="http://schemas.microsoft.com/office/drawing/2014/main" id="{A18E581B-72D9-A4F4-67B6-943288CAF98C}"/>
                </a:ext>
              </a:extLst>
            </p:cNvPr>
            <p:cNvSpPr txBox="1"/>
            <p:nvPr/>
          </p:nvSpPr>
          <p:spPr>
            <a:xfrm>
              <a:off x="1248156" y="2790749"/>
              <a:ext cx="734263" cy="228600"/>
            </a:xfrm>
            <a:prstGeom prst="rect">
              <a:avLst/>
            </a:prstGeom>
            <a:noFill/>
            <a:ln/>
          </p:spPr>
          <p:txBody>
            <a:bodyPr wrap="square" lIns="0" tIns="0" rIns="0" bIns="0" rtlCol="0" anchor="ctr"/>
            <a:lstStyle/>
            <a:p>
              <a:pPr marL="0" indent="0" algn="l">
                <a:buNone/>
              </a:pPr>
              <a:r>
                <a:rPr lang="en-US" sz="1100" b="1">
                  <a:solidFill>
                    <a:srgbClr val="002060"/>
                  </a:solidFill>
                  <a:latin typeface="Meiryo" panose="020B0604030504040204" pitchFamily="34" charset="-128"/>
                  <a:ea typeface="Meiryo" panose="020B0604030504040204" pitchFamily="34" charset="-128"/>
                  <a:cs typeface="Noto Sans JP" pitchFamily="34" charset="-120"/>
                </a:rPr>
                <a:t>需要予測</a:t>
              </a:r>
              <a:endParaRPr lang="en-US" sz="1100">
                <a:solidFill>
                  <a:srgbClr val="002060"/>
                </a:solidFill>
                <a:latin typeface="Meiryo" panose="020B0604030504040204" pitchFamily="34" charset="-128"/>
                <a:ea typeface="Meiryo" panose="020B0604030504040204" pitchFamily="34" charset="-128"/>
              </a:endParaRPr>
            </a:p>
          </p:txBody>
        </p:sp>
        <p:sp>
          <p:nvSpPr>
            <p:cNvPr id="28" name="Text 18">
              <a:extLst>
                <a:ext uri="{FF2B5EF4-FFF2-40B4-BE49-F238E27FC236}">
                  <a16:creationId xmlns:a16="http://schemas.microsoft.com/office/drawing/2014/main" id="{73689BCD-7AC7-B6FD-D958-448113B9E6E3}"/>
                </a:ext>
              </a:extLst>
            </p:cNvPr>
            <p:cNvSpPr txBox="1"/>
            <p:nvPr/>
          </p:nvSpPr>
          <p:spPr>
            <a:xfrm>
              <a:off x="1248156" y="3004480"/>
              <a:ext cx="3143707" cy="187012"/>
            </a:xfrm>
            <a:prstGeom prst="rect">
              <a:avLst/>
            </a:prstGeom>
            <a:noFill/>
            <a:ln/>
          </p:spPr>
          <p:txBody>
            <a:bodyPr wrap="square" lIns="0" tIns="0" rIns="0" bIns="0" rtlCol="0" anchor="ctr"/>
            <a:lstStyle/>
            <a:p>
              <a:pPr marL="0" indent="0" algn="l">
                <a:buNone/>
              </a:pPr>
              <a:r>
                <a:rPr lang="en-US" sz="1100" err="1">
                  <a:solidFill>
                    <a:srgbClr val="002060"/>
                  </a:solidFill>
                  <a:latin typeface="Meiryo" panose="020B0604030504040204" pitchFamily="34" charset="-128"/>
                  <a:ea typeface="Meiryo" panose="020B0604030504040204" pitchFamily="34" charset="-128"/>
                  <a:cs typeface="Noto Sans JP" pitchFamily="34" charset="-120"/>
                </a:rPr>
                <a:t>AI分析で必要車両数を自動算出</a:t>
              </a:r>
              <a:endParaRPr lang="en-US" sz="1100">
                <a:solidFill>
                  <a:srgbClr val="002060"/>
                </a:solidFill>
                <a:latin typeface="Meiryo" panose="020B0604030504040204" pitchFamily="34" charset="-128"/>
                <a:ea typeface="Meiryo" panose="020B0604030504040204" pitchFamily="34" charset="-128"/>
              </a:endParaRPr>
            </a:p>
          </p:txBody>
        </p:sp>
      </p:grpSp>
      <p:sp>
        <p:nvSpPr>
          <p:cNvPr id="31" name="Text 21">
            <a:extLst>
              <a:ext uri="{FF2B5EF4-FFF2-40B4-BE49-F238E27FC236}">
                <a16:creationId xmlns:a16="http://schemas.microsoft.com/office/drawing/2014/main" id="{C87434D3-54DE-CD98-7EB3-CF38FD92782F}"/>
              </a:ext>
            </a:extLst>
          </p:cNvPr>
          <p:cNvSpPr txBox="1"/>
          <p:nvPr/>
        </p:nvSpPr>
        <p:spPr>
          <a:xfrm>
            <a:off x="1017786" y="4006690"/>
            <a:ext cx="886054" cy="228600"/>
          </a:xfrm>
          <a:prstGeom prst="rect">
            <a:avLst/>
          </a:prstGeom>
          <a:noFill/>
          <a:ln/>
        </p:spPr>
        <p:txBody>
          <a:bodyPr wrap="square" lIns="0" tIns="0" rIns="0" bIns="0" rtlCol="0" anchor="ctr"/>
          <a:lstStyle/>
          <a:p>
            <a:pPr marL="0" indent="0" algn="l">
              <a:buNone/>
            </a:pPr>
            <a:r>
              <a:rPr lang="en-US" sz="1100" b="1">
                <a:solidFill>
                  <a:srgbClr val="002060"/>
                </a:solidFill>
                <a:latin typeface="Meiryo" panose="020B0604030504040204" pitchFamily="34" charset="-128"/>
                <a:ea typeface="Meiryo" panose="020B0604030504040204" pitchFamily="34" charset="-128"/>
                <a:cs typeface="Noto Sans JP" pitchFamily="34" charset="-120"/>
              </a:rPr>
              <a:t>走行最適化</a:t>
            </a:r>
            <a:endParaRPr lang="en-US" sz="1100">
              <a:solidFill>
                <a:srgbClr val="002060"/>
              </a:solidFill>
              <a:latin typeface="Meiryo" panose="020B0604030504040204" pitchFamily="34" charset="-128"/>
              <a:ea typeface="Meiryo" panose="020B0604030504040204" pitchFamily="34" charset="-128"/>
            </a:endParaRPr>
          </a:p>
        </p:txBody>
      </p:sp>
      <p:grpSp>
        <p:nvGrpSpPr>
          <p:cNvPr id="32" name="グループ化 31">
            <a:extLst>
              <a:ext uri="{FF2B5EF4-FFF2-40B4-BE49-F238E27FC236}">
                <a16:creationId xmlns:a16="http://schemas.microsoft.com/office/drawing/2014/main" id="{1DBB0145-4617-DADD-6E4F-0F31BB83EE5D}"/>
              </a:ext>
            </a:extLst>
          </p:cNvPr>
          <p:cNvGrpSpPr/>
          <p:nvPr/>
        </p:nvGrpSpPr>
        <p:grpSpPr>
          <a:xfrm>
            <a:off x="304198" y="2945272"/>
            <a:ext cx="3952951" cy="790956"/>
            <a:chOff x="580644" y="3933749"/>
            <a:chExt cx="3952951" cy="790956"/>
          </a:xfrm>
        </p:grpSpPr>
        <p:sp>
          <p:nvSpPr>
            <p:cNvPr id="33" name="Shape 7">
              <a:extLst>
                <a:ext uri="{FF2B5EF4-FFF2-40B4-BE49-F238E27FC236}">
                  <a16:creationId xmlns:a16="http://schemas.microsoft.com/office/drawing/2014/main" id="{1007912E-23D5-4AB1-43C6-CD2A7773F5EC}"/>
                </a:ext>
              </a:extLst>
            </p:cNvPr>
            <p:cNvSpPr/>
            <p:nvPr/>
          </p:nvSpPr>
          <p:spPr>
            <a:xfrm>
              <a:off x="580644" y="3933749"/>
              <a:ext cx="3952951" cy="790956"/>
            </a:xfrm>
            <a:prstGeom prst="roundRect">
              <a:avLst>
                <a:gd name="adj" fmla="val 13929"/>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6" name="Text 20">
              <a:extLst>
                <a:ext uri="{FF2B5EF4-FFF2-40B4-BE49-F238E27FC236}">
                  <a16:creationId xmlns:a16="http://schemas.microsoft.com/office/drawing/2014/main" id="{4444E490-E0F4-1E48-6BEF-62735A9743EB}"/>
                </a:ext>
              </a:extLst>
            </p:cNvPr>
            <p:cNvSpPr txBox="1"/>
            <p:nvPr/>
          </p:nvSpPr>
          <p:spPr>
            <a:xfrm>
              <a:off x="1248156" y="4076395"/>
              <a:ext cx="886054" cy="228600"/>
            </a:xfrm>
            <a:prstGeom prst="rect">
              <a:avLst/>
            </a:prstGeom>
            <a:noFill/>
            <a:ln/>
          </p:spPr>
          <p:txBody>
            <a:bodyPr wrap="square" lIns="0" tIns="0" rIns="0" bIns="0" rtlCol="0" anchor="ctr"/>
            <a:lstStyle/>
            <a:p>
              <a:pPr marL="0" indent="0" algn="l">
                <a:buNone/>
              </a:pPr>
              <a:r>
                <a:rPr lang="en-US" sz="1100" b="1">
                  <a:solidFill>
                    <a:srgbClr val="002060"/>
                  </a:solidFill>
                  <a:latin typeface="Meiryo" panose="020B0604030504040204" pitchFamily="34" charset="-128"/>
                  <a:ea typeface="Meiryo" panose="020B0604030504040204" pitchFamily="34" charset="-128"/>
                  <a:cs typeface="Noto Sans JP" pitchFamily="34" charset="-120"/>
                </a:rPr>
                <a:t>配車自動化</a:t>
              </a:r>
              <a:endParaRPr lang="en-US" sz="1100">
                <a:solidFill>
                  <a:srgbClr val="002060"/>
                </a:solidFill>
                <a:latin typeface="Meiryo" panose="020B0604030504040204" pitchFamily="34" charset="-128"/>
                <a:ea typeface="Meiryo" panose="020B0604030504040204" pitchFamily="34" charset="-128"/>
              </a:endParaRPr>
            </a:p>
          </p:txBody>
        </p:sp>
        <p:sp>
          <p:nvSpPr>
            <p:cNvPr id="37" name="Text 22">
              <a:extLst>
                <a:ext uri="{FF2B5EF4-FFF2-40B4-BE49-F238E27FC236}">
                  <a16:creationId xmlns:a16="http://schemas.microsoft.com/office/drawing/2014/main" id="{093BE409-8CBD-AC34-61EA-F1F6CC2C830C}"/>
                </a:ext>
              </a:extLst>
            </p:cNvPr>
            <p:cNvSpPr txBox="1"/>
            <p:nvPr/>
          </p:nvSpPr>
          <p:spPr>
            <a:xfrm>
              <a:off x="1248156" y="4291536"/>
              <a:ext cx="3019349" cy="228600"/>
            </a:xfrm>
            <a:prstGeom prst="rect">
              <a:avLst/>
            </a:prstGeom>
            <a:noFill/>
            <a:ln/>
          </p:spPr>
          <p:txBody>
            <a:bodyPr wrap="square" lIns="0" tIns="0" rIns="0" bIns="0" rtlCol="0" anchor="ctr"/>
            <a:lstStyle/>
            <a:p>
              <a:pPr marL="0" indent="0" algn="l">
                <a:buNone/>
              </a:pPr>
              <a:r>
                <a:rPr lang="en-US" sz="1100" err="1">
                  <a:solidFill>
                    <a:srgbClr val="002060"/>
                  </a:solidFill>
                  <a:latin typeface="Meiryo" panose="020B0604030504040204" pitchFamily="34" charset="-128"/>
                  <a:ea typeface="Meiryo" panose="020B0604030504040204" pitchFamily="34" charset="-128"/>
                  <a:cs typeface="Noto Sans JP" pitchFamily="34" charset="-120"/>
                </a:rPr>
                <a:t>最適車両の自動割り当て</a:t>
              </a:r>
              <a:endParaRPr lang="en-US" sz="1100">
                <a:solidFill>
                  <a:srgbClr val="002060"/>
                </a:solidFill>
                <a:latin typeface="Meiryo" panose="020B0604030504040204" pitchFamily="34" charset="-128"/>
                <a:ea typeface="Meiryo" panose="020B0604030504040204" pitchFamily="34" charset="-128"/>
              </a:endParaRPr>
            </a:p>
          </p:txBody>
        </p:sp>
      </p:grpSp>
      <p:sp>
        <p:nvSpPr>
          <p:cNvPr id="43" name="Text 23">
            <a:extLst>
              <a:ext uri="{FF2B5EF4-FFF2-40B4-BE49-F238E27FC236}">
                <a16:creationId xmlns:a16="http://schemas.microsoft.com/office/drawing/2014/main" id="{A9628023-ED2F-54B6-E0EF-E23368F025D6}"/>
              </a:ext>
            </a:extLst>
          </p:cNvPr>
          <p:cNvSpPr txBox="1"/>
          <p:nvPr/>
        </p:nvSpPr>
        <p:spPr>
          <a:xfrm>
            <a:off x="994570" y="4210517"/>
            <a:ext cx="3162910" cy="202083"/>
          </a:xfrm>
          <a:prstGeom prst="rect">
            <a:avLst/>
          </a:prstGeom>
          <a:noFill/>
          <a:ln/>
        </p:spPr>
        <p:txBody>
          <a:bodyPr wrap="square" lIns="0" tIns="0" rIns="0" bIns="0" rtlCol="0" anchor="ctr"/>
          <a:lstStyle/>
          <a:p>
            <a:pPr marL="0" indent="0" algn="l">
              <a:buNone/>
            </a:pPr>
            <a:r>
              <a:rPr lang="en-US" sz="1100" err="1">
                <a:solidFill>
                  <a:srgbClr val="002060"/>
                </a:solidFill>
                <a:latin typeface="Meiryo" panose="020B0604030504040204" pitchFamily="34" charset="-128"/>
                <a:ea typeface="Meiryo" panose="020B0604030504040204" pitchFamily="34" charset="-128"/>
                <a:cs typeface="Noto Sans JP" pitchFamily="34" charset="-120"/>
              </a:rPr>
              <a:t>リアルタイム交通データで最適ルート選定</a:t>
            </a:r>
            <a:endParaRPr lang="en-US" sz="1100">
              <a:solidFill>
                <a:srgbClr val="002060"/>
              </a:solidFill>
              <a:latin typeface="Meiryo" panose="020B0604030504040204" pitchFamily="34" charset="-128"/>
              <a:ea typeface="Meiryo" panose="020B0604030504040204" pitchFamily="34" charset="-128"/>
            </a:endParaRPr>
          </a:p>
        </p:txBody>
      </p:sp>
      <p:sp>
        <p:nvSpPr>
          <p:cNvPr id="48" name="Text 24">
            <a:extLst>
              <a:ext uri="{FF2B5EF4-FFF2-40B4-BE49-F238E27FC236}">
                <a16:creationId xmlns:a16="http://schemas.microsoft.com/office/drawing/2014/main" id="{AD46C9BF-75D6-7F87-51FE-605CACF9F33F}"/>
              </a:ext>
            </a:extLst>
          </p:cNvPr>
          <p:cNvSpPr txBox="1"/>
          <p:nvPr/>
        </p:nvSpPr>
        <p:spPr>
          <a:xfrm>
            <a:off x="984969" y="4925465"/>
            <a:ext cx="1038758" cy="228600"/>
          </a:xfrm>
          <a:prstGeom prst="rect">
            <a:avLst/>
          </a:prstGeom>
          <a:noFill/>
          <a:ln/>
        </p:spPr>
        <p:txBody>
          <a:bodyPr wrap="square" lIns="0" tIns="0" rIns="0" bIns="0" rtlCol="0" anchor="ctr"/>
          <a:lstStyle/>
          <a:p>
            <a:pPr marL="0" indent="0" algn="l">
              <a:buNone/>
            </a:pPr>
            <a:r>
              <a:rPr lang="en-US" sz="1100" b="1">
                <a:solidFill>
                  <a:srgbClr val="002060"/>
                </a:solidFill>
                <a:latin typeface="Meiryo" panose="020B0604030504040204" pitchFamily="34" charset="-128"/>
                <a:ea typeface="Meiryo" panose="020B0604030504040204" pitchFamily="34" charset="-128"/>
                <a:cs typeface="Noto Sans JP" pitchFamily="34" charset="-120"/>
              </a:rPr>
              <a:t>モニタリング</a:t>
            </a:r>
            <a:endParaRPr lang="en-US" sz="1100">
              <a:solidFill>
                <a:srgbClr val="002060"/>
              </a:solidFill>
              <a:latin typeface="Meiryo" panose="020B0604030504040204" pitchFamily="34" charset="-128"/>
              <a:ea typeface="Meiryo" panose="020B0604030504040204" pitchFamily="34" charset="-128"/>
            </a:endParaRPr>
          </a:p>
        </p:txBody>
      </p:sp>
      <p:sp>
        <p:nvSpPr>
          <p:cNvPr id="49" name="Text 25">
            <a:extLst>
              <a:ext uri="{FF2B5EF4-FFF2-40B4-BE49-F238E27FC236}">
                <a16:creationId xmlns:a16="http://schemas.microsoft.com/office/drawing/2014/main" id="{36B5ED9C-6EF4-CE3B-43AC-8CA00C900433}"/>
              </a:ext>
            </a:extLst>
          </p:cNvPr>
          <p:cNvSpPr txBox="1"/>
          <p:nvPr/>
        </p:nvSpPr>
        <p:spPr>
          <a:xfrm>
            <a:off x="971710" y="5134863"/>
            <a:ext cx="2790749" cy="228600"/>
          </a:xfrm>
          <a:prstGeom prst="rect">
            <a:avLst/>
          </a:prstGeom>
          <a:noFill/>
          <a:ln/>
        </p:spPr>
        <p:txBody>
          <a:bodyPr wrap="square" lIns="0" tIns="0" rIns="0" bIns="0" rtlCol="0" anchor="ctr"/>
          <a:lstStyle/>
          <a:p>
            <a:pPr marL="0" indent="0" algn="l">
              <a:buNone/>
            </a:pPr>
            <a:r>
              <a:rPr lang="en-US" sz="1100" err="1">
                <a:solidFill>
                  <a:srgbClr val="002060"/>
                </a:solidFill>
                <a:latin typeface="Meiryo" panose="020B0604030504040204" pitchFamily="34" charset="-128"/>
                <a:ea typeface="Meiryo" panose="020B0604030504040204" pitchFamily="34" charset="-128"/>
                <a:cs typeface="Noto Sans JP" pitchFamily="34" charset="-120"/>
              </a:rPr>
              <a:t>運行状況のリアルタイム監視</a:t>
            </a:r>
            <a:endParaRPr lang="en-US" sz="1100">
              <a:solidFill>
                <a:srgbClr val="002060"/>
              </a:solidFill>
              <a:latin typeface="Meiryo" panose="020B0604030504040204" pitchFamily="34" charset="-128"/>
              <a:ea typeface="Meiryo" panose="020B0604030504040204" pitchFamily="34" charset="-128"/>
            </a:endParaRPr>
          </a:p>
        </p:txBody>
      </p:sp>
      <p:sp>
        <p:nvSpPr>
          <p:cNvPr id="60" name="Text 26">
            <a:extLst>
              <a:ext uri="{FF2B5EF4-FFF2-40B4-BE49-F238E27FC236}">
                <a16:creationId xmlns:a16="http://schemas.microsoft.com/office/drawing/2014/main" id="{7C8D5BA1-BA88-4602-6122-FE14A47A2208}"/>
              </a:ext>
            </a:extLst>
          </p:cNvPr>
          <p:cNvSpPr txBox="1"/>
          <p:nvPr/>
        </p:nvSpPr>
        <p:spPr>
          <a:xfrm>
            <a:off x="971710" y="5859941"/>
            <a:ext cx="428854" cy="228600"/>
          </a:xfrm>
          <a:prstGeom prst="rect">
            <a:avLst/>
          </a:prstGeom>
          <a:noFill/>
          <a:ln/>
        </p:spPr>
        <p:txBody>
          <a:bodyPr wrap="square" lIns="0" tIns="0" rIns="0" bIns="0" rtlCol="0" anchor="ctr"/>
          <a:lstStyle/>
          <a:p>
            <a:pPr marL="0" indent="0" algn="l">
              <a:buNone/>
            </a:pPr>
            <a:r>
              <a:rPr lang="en-US" sz="1100" b="1">
                <a:solidFill>
                  <a:srgbClr val="002060"/>
                </a:solidFill>
                <a:latin typeface="Meiryo" panose="020B0604030504040204" pitchFamily="34" charset="-128"/>
                <a:ea typeface="Meiryo" panose="020B0604030504040204" pitchFamily="34" charset="-128"/>
                <a:cs typeface="Noto Sans JP" pitchFamily="34" charset="-120"/>
              </a:rPr>
              <a:t>学習</a:t>
            </a:r>
            <a:endParaRPr lang="en-US" sz="1100">
              <a:solidFill>
                <a:srgbClr val="002060"/>
              </a:solidFill>
              <a:latin typeface="Meiryo" panose="020B0604030504040204" pitchFamily="34" charset="-128"/>
              <a:ea typeface="Meiryo" panose="020B0604030504040204" pitchFamily="34" charset="-128"/>
            </a:endParaRPr>
          </a:p>
        </p:txBody>
      </p:sp>
      <p:sp>
        <p:nvSpPr>
          <p:cNvPr id="61" name="Text 27">
            <a:extLst>
              <a:ext uri="{FF2B5EF4-FFF2-40B4-BE49-F238E27FC236}">
                <a16:creationId xmlns:a16="http://schemas.microsoft.com/office/drawing/2014/main" id="{027893D0-CA7A-9B2B-BDB0-1215578EC205}"/>
              </a:ext>
            </a:extLst>
          </p:cNvPr>
          <p:cNvSpPr txBox="1"/>
          <p:nvPr/>
        </p:nvSpPr>
        <p:spPr>
          <a:xfrm>
            <a:off x="971710" y="6070748"/>
            <a:ext cx="3162910" cy="155461"/>
          </a:xfrm>
          <a:prstGeom prst="rect">
            <a:avLst/>
          </a:prstGeom>
          <a:noFill/>
          <a:ln/>
        </p:spPr>
        <p:txBody>
          <a:bodyPr wrap="square" lIns="0" tIns="0" rIns="0" bIns="0" rtlCol="0" anchor="ctr"/>
          <a:lstStyle/>
          <a:p>
            <a:pPr marL="0" indent="0" algn="l">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実績データに基づく機械学習による継続的改善</a:t>
            </a:r>
            <a:endParaRPr lang="en-US" sz="1100">
              <a:solidFill>
                <a:srgbClr val="002060"/>
              </a:solidFill>
              <a:latin typeface="Meiryo" panose="020B0604030504040204" pitchFamily="34" charset="-128"/>
              <a:ea typeface="Meiryo" panose="020B0604030504040204" pitchFamily="34" charset="-128"/>
            </a:endParaRPr>
          </a:p>
        </p:txBody>
      </p:sp>
      <p:sp>
        <p:nvSpPr>
          <p:cNvPr id="76" name="Shape 39">
            <a:extLst>
              <a:ext uri="{FF2B5EF4-FFF2-40B4-BE49-F238E27FC236}">
                <a16:creationId xmlns:a16="http://schemas.microsoft.com/office/drawing/2014/main" id="{B21AF9C4-8B51-CBB8-25F2-9DF2047B4CAA}"/>
              </a:ext>
            </a:extLst>
          </p:cNvPr>
          <p:cNvSpPr/>
          <p:nvPr/>
        </p:nvSpPr>
        <p:spPr>
          <a:xfrm>
            <a:off x="4742696" y="1360417"/>
            <a:ext cx="4352544" cy="28346"/>
          </a:xfrm>
          <a:prstGeom prst="rect">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77" name="Text 40">
            <a:extLst>
              <a:ext uri="{FF2B5EF4-FFF2-40B4-BE49-F238E27FC236}">
                <a16:creationId xmlns:a16="http://schemas.microsoft.com/office/drawing/2014/main" id="{965B2498-DA9E-4679-CAAB-413877BF6576}"/>
              </a:ext>
            </a:extLst>
          </p:cNvPr>
          <p:cNvSpPr txBox="1"/>
          <p:nvPr/>
        </p:nvSpPr>
        <p:spPr>
          <a:xfrm>
            <a:off x="4742696" y="950766"/>
            <a:ext cx="2253082" cy="305410"/>
          </a:xfrm>
          <a:prstGeom prst="rect">
            <a:avLst/>
          </a:prstGeom>
          <a:noFill/>
          <a:ln/>
        </p:spPr>
        <p:txBody>
          <a:bodyPr wrap="square" lIns="0" tIns="0" rIns="0" bIns="0" rtlCol="0" anchor="ctr"/>
          <a:lstStyle/>
          <a:p>
            <a:pPr marL="0" indent="0" algn="l">
              <a:buNone/>
            </a:pPr>
            <a:r>
              <a:rPr lang="en-US" sz="1600" b="1">
                <a:solidFill>
                  <a:srgbClr val="002060"/>
                </a:solidFill>
                <a:latin typeface="Meiryo" panose="020B0604030504040204" pitchFamily="34" charset="-128"/>
                <a:ea typeface="Meiryo" panose="020B0604030504040204" pitchFamily="34" charset="-128"/>
                <a:cs typeface="Noto Sans JP" pitchFamily="34" charset="-120"/>
              </a:rPr>
              <a:t>リアルタイム動態管理</a:t>
            </a:r>
            <a:endParaRPr lang="en-US" sz="1600">
              <a:solidFill>
                <a:srgbClr val="002060"/>
              </a:solidFill>
              <a:latin typeface="Meiryo" panose="020B0604030504040204" pitchFamily="34" charset="-128"/>
              <a:ea typeface="Meiryo" panose="020B0604030504040204" pitchFamily="34" charset="-128"/>
            </a:endParaRPr>
          </a:p>
        </p:txBody>
      </p:sp>
      <p:sp>
        <p:nvSpPr>
          <p:cNvPr id="81" name="Text 43">
            <a:extLst>
              <a:ext uri="{FF2B5EF4-FFF2-40B4-BE49-F238E27FC236}">
                <a16:creationId xmlns:a16="http://schemas.microsoft.com/office/drawing/2014/main" id="{22B7BFD8-D446-C050-25E1-DA78A6D22206}"/>
              </a:ext>
            </a:extLst>
          </p:cNvPr>
          <p:cNvSpPr txBox="1"/>
          <p:nvPr/>
        </p:nvSpPr>
        <p:spPr>
          <a:xfrm>
            <a:off x="5218649" y="1682794"/>
            <a:ext cx="3621153" cy="228600"/>
          </a:xfrm>
          <a:prstGeom prst="rect">
            <a:avLst/>
          </a:prstGeom>
          <a:noFill/>
          <a:ln/>
        </p:spPr>
        <p:txBody>
          <a:bodyPr wrap="square" lIns="0" tIns="0" rIns="0" bIns="0" rtlCol="0" anchor="ctr"/>
          <a:lstStyle/>
          <a:p>
            <a:pPr marL="0" indent="0" algn="l">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リアルタイム動態管理ダッシュボードで全車両を可視化</a:t>
            </a:r>
            <a:endParaRPr lang="en-US" sz="1100">
              <a:solidFill>
                <a:srgbClr val="002060"/>
              </a:solidFill>
              <a:latin typeface="Meiryo" panose="020B0604030504040204" pitchFamily="34" charset="-128"/>
              <a:ea typeface="Meiryo" panose="020B0604030504040204" pitchFamily="34" charset="-128"/>
            </a:endParaRPr>
          </a:p>
        </p:txBody>
      </p:sp>
      <p:sp>
        <p:nvSpPr>
          <p:cNvPr id="82" name="Text 44">
            <a:extLst>
              <a:ext uri="{FF2B5EF4-FFF2-40B4-BE49-F238E27FC236}">
                <a16:creationId xmlns:a16="http://schemas.microsoft.com/office/drawing/2014/main" id="{A1B0E209-D067-131A-9C4A-152DA11153DF}"/>
              </a:ext>
            </a:extLst>
          </p:cNvPr>
          <p:cNvSpPr txBox="1"/>
          <p:nvPr/>
        </p:nvSpPr>
        <p:spPr>
          <a:xfrm>
            <a:off x="5218650" y="2666645"/>
            <a:ext cx="3781958" cy="202143"/>
          </a:xfrm>
          <a:prstGeom prst="rect">
            <a:avLst/>
          </a:prstGeom>
          <a:noFill/>
          <a:ln/>
        </p:spPr>
        <p:txBody>
          <a:bodyPr wrap="square" lIns="0" tIns="0" rIns="0" bIns="0" rtlCol="0" anchor="ctr"/>
          <a:lstStyle/>
          <a:p>
            <a:pPr marL="0" indent="0" algn="l">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各拠点の空車状況をリアルタイム可視化し横持ちを最小化</a:t>
            </a:r>
            <a:endParaRPr lang="en-US" sz="1100">
              <a:solidFill>
                <a:srgbClr val="002060"/>
              </a:solidFill>
              <a:latin typeface="Meiryo" panose="020B0604030504040204" pitchFamily="34" charset="-128"/>
              <a:ea typeface="Meiryo" panose="020B0604030504040204" pitchFamily="34" charset="-128"/>
            </a:endParaRPr>
          </a:p>
        </p:txBody>
      </p:sp>
      <p:sp>
        <p:nvSpPr>
          <p:cNvPr id="83" name="Text 45">
            <a:extLst>
              <a:ext uri="{FF2B5EF4-FFF2-40B4-BE49-F238E27FC236}">
                <a16:creationId xmlns:a16="http://schemas.microsoft.com/office/drawing/2014/main" id="{28FF5138-28E6-C98B-D73A-23F1C63652C7}"/>
              </a:ext>
            </a:extLst>
          </p:cNvPr>
          <p:cNvSpPr txBox="1"/>
          <p:nvPr/>
        </p:nvSpPr>
        <p:spPr>
          <a:xfrm>
            <a:off x="5218649" y="3645304"/>
            <a:ext cx="3477592" cy="228600"/>
          </a:xfrm>
          <a:prstGeom prst="rect">
            <a:avLst/>
          </a:prstGeom>
          <a:noFill/>
          <a:ln/>
        </p:spPr>
        <p:txBody>
          <a:bodyPr wrap="square" lIns="0" tIns="0" rIns="0" bIns="0" rtlCol="0" anchor="ctr"/>
          <a:lstStyle/>
          <a:p>
            <a:pPr marL="0" indent="0" algn="l">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属人的配車からデータドリブン型運行管理へ完全移行</a:t>
            </a:r>
            <a:endParaRPr lang="en-US" sz="1100">
              <a:solidFill>
                <a:srgbClr val="002060"/>
              </a:solidFill>
              <a:latin typeface="Meiryo" panose="020B0604030504040204" pitchFamily="34" charset="-128"/>
              <a:ea typeface="Meiryo" panose="020B0604030504040204" pitchFamily="34" charset="-128"/>
            </a:endParaRPr>
          </a:p>
        </p:txBody>
      </p:sp>
      <p:sp>
        <p:nvSpPr>
          <p:cNvPr id="84" name="Text 46">
            <a:extLst>
              <a:ext uri="{FF2B5EF4-FFF2-40B4-BE49-F238E27FC236}">
                <a16:creationId xmlns:a16="http://schemas.microsoft.com/office/drawing/2014/main" id="{D295864E-8642-CE15-EFD6-37341D944D4F}"/>
              </a:ext>
            </a:extLst>
          </p:cNvPr>
          <p:cNvSpPr txBox="1"/>
          <p:nvPr/>
        </p:nvSpPr>
        <p:spPr>
          <a:xfrm>
            <a:off x="5227794" y="2176230"/>
            <a:ext cx="3621154" cy="228600"/>
          </a:xfrm>
          <a:prstGeom prst="rect">
            <a:avLst/>
          </a:prstGeom>
          <a:noFill/>
          <a:ln/>
        </p:spPr>
        <p:txBody>
          <a:bodyPr wrap="square" lIns="0" tIns="0" rIns="0" bIns="0" rtlCol="0" anchor="ctr"/>
          <a:lstStyle/>
          <a:p>
            <a:pPr marL="0" indent="0" algn="l">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AIが</a:t>
            </a:r>
            <a:r>
              <a:rPr lang="en-US" sz="1100" b="1">
                <a:solidFill>
                  <a:srgbClr val="F0B01B"/>
                </a:solidFill>
                <a:latin typeface="Meiryo" panose="020B0604030504040204" pitchFamily="34" charset="-128"/>
                <a:ea typeface="Meiryo" panose="020B0604030504040204" pitchFamily="34" charset="-128"/>
                <a:cs typeface="Noto Sans JP" pitchFamily="34" charset="-120"/>
              </a:rPr>
              <a:t>積載率／走行距離／待機時間</a:t>
            </a:r>
            <a:r>
              <a:rPr lang="en-US" sz="1100">
                <a:solidFill>
                  <a:srgbClr val="002060"/>
                </a:solidFill>
                <a:latin typeface="Meiryo" panose="020B0604030504040204" pitchFamily="34" charset="-128"/>
                <a:ea typeface="Meiryo" panose="020B0604030504040204" pitchFamily="34" charset="-128"/>
                <a:cs typeface="Noto Sans JP" pitchFamily="34" charset="-120"/>
              </a:rPr>
              <a:t>を自動算出し警告表示</a:t>
            </a:r>
            <a:endParaRPr lang="en-US" sz="1100">
              <a:solidFill>
                <a:srgbClr val="002060"/>
              </a:solidFill>
              <a:latin typeface="Meiryo" panose="020B0604030504040204" pitchFamily="34" charset="-128"/>
              <a:ea typeface="Meiryo" panose="020B0604030504040204" pitchFamily="34" charset="-128"/>
            </a:endParaRPr>
          </a:p>
        </p:txBody>
      </p:sp>
      <p:sp>
        <p:nvSpPr>
          <p:cNvPr id="86" name="Text 48">
            <a:extLst>
              <a:ext uri="{FF2B5EF4-FFF2-40B4-BE49-F238E27FC236}">
                <a16:creationId xmlns:a16="http://schemas.microsoft.com/office/drawing/2014/main" id="{CB68BD2B-978E-849A-1A43-258D9D5CCCD0}"/>
              </a:ext>
            </a:extLst>
          </p:cNvPr>
          <p:cNvSpPr txBox="1"/>
          <p:nvPr/>
        </p:nvSpPr>
        <p:spPr>
          <a:xfrm>
            <a:off x="5218649" y="3129440"/>
            <a:ext cx="2714854" cy="228600"/>
          </a:xfrm>
          <a:prstGeom prst="rect">
            <a:avLst/>
          </a:prstGeom>
          <a:noFill/>
          <a:ln/>
        </p:spPr>
        <p:txBody>
          <a:bodyPr wrap="square" lIns="0" tIns="0" rIns="0" bIns="0" rtlCol="0" anchor="ctr"/>
          <a:lstStyle/>
          <a:p>
            <a:pPr marL="0" indent="0" algn="l">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緊急配送依頼を</a:t>
            </a:r>
            <a:r>
              <a:rPr lang="en-US" sz="1100" b="1">
                <a:solidFill>
                  <a:srgbClr val="F0B01B"/>
                </a:solidFill>
                <a:latin typeface="Meiryo" panose="020B0604030504040204" pitchFamily="34" charset="-128"/>
                <a:ea typeface="Meiryo" panose="020B0604030504040204" pitchFamily="34" charset="-128"/>
                <a:cs typeface="Noto Sans JP" pitchFamily="34" charset="-120"/>
              </a:rPr>
              <a:t>最適ルートに自動割当</a:t>
            </a:r>
            <a:endParaRPr lang="en-US" sz="1100" b="1">
              <a:solidFill>
                <a:srgbClr val="F0B01B"/>
              </a:solidFill>
              <a:latin typeface="Meiryo" panose="020B0604030504040204" pitchFamily="34" charset="-128"/>
              <a:ea typeface="Meiryo" panose="020B0604030504040204" pitchFamily="34" charset="-128"/>
            </a:endParaRPr>
          </a:p>
        </p:txBody>
      </p:sp>
      <p:sp>
        <p:nvSpPr>
          <p:cNvPr id="94" name="Shape 28">
            <a:extLst>
              <a:ext uri="{FF2B5EF4-FFF2-40B4-BE49-F238E27FC236}">
                <a16:creationId xmlns:a16="http://schemas.microsoft.com/office/drawing/2014/main" id="{814BF680-7402-F44C-8360-4DFF93CBCEF1}"/>
              </a:ext>
            </a:extLst>
          </p:cNvPr>
          <p:cNvSpPr/>
          <p:nvPr/>
        </p:nvSpPr>
        <p:spPr>
          <a:xfrm>
            <a:off x="4743290" y="5152076"/>
            <a:ext cx="3952951" cy="1313993"/>
          </a:xfrm>
          <a:prstGeom prst="roundRect">
            <a:avLst>
              <a:gd name="adj" fmla="val 5043"/>
            </a:avLst>
          </a:prstGeom>
          <a:solidFill>
            <a:srgbClr val="F0F0F0"/>
          </a:solidFill>
          <a:ln/>
          <a:effectLst>
            <a:outerShdw blurRad="762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pic>
        <p:nvPicPr>
          <p:cNvPr id="95" name="Image 6" descr="preencoded.png">
            <a:extLst>
              <a:ext uri="{FF2B5EF4-FFF2-40B4-BE49-F238E27FC236}">
                <a16:creationId xmlns:a16="http://schemas.microsoft.com/office/drawing/2014/main" id="{00B13D99-3A8F-3A1A-4E03-62320A876D4A}"/>
              </a:ext>
            </a:extLst>
          </p:cNvPr>
          <p:cNvPicPr>
            <a:picLocks noChangeAspect="1"/>
          </p:cNvPicPr>
          <p:nvPr/>
        </p:nvPicPr>
        <p:blipFill>
          <a:blip r:embed="rId6"/>
          <a:srcRect/>
          <a:stretch/>
        </p:blipFill>
        <p:spPr>
          <a:xfrm>
            <a:off x="4886851" y="5333127"/>
            <a:ext cx="152705" cy="152705"/>
          </a:xfrm>
          <a:prstGeom prst="rect">
            <a:avLst/>
          </a:prstGeom>
        </p:spPr>
      </p:pic>
      <p:sp>
        <p:nvSpPr>
          <p:cNvPr id="96" name="Text 29">
            <a:extLst>
              <a:ext uri="{FF2B5EF4-FFF2-40B4-BE49-F238E27FC236}">
                <a16:creationId xmlns:a16="http://schemas.microsoft.com/office/drawing/2014/main" id="{B199F511-A656-3357-C135-BEB2EAA66793}"/>
              </a:ext>
            </a:extLst>
          </p:cNvPr>
          <p:cNvSpPr txBox="1"/>
          <p:nvPr/>
        </p:nvSpPr>
        <p:spPr>
          <a:xfrm>
            <a:off x="5115451" y="5294722"/>
            <a:ext cx="2343607" cy="228600"/>
          </a:xfrm>
          <a:prstGeom prst="rect">
            <a:avLst/>
          </a:prstGeom>
          <a:noFill/>
          <a:ln/>
        </p:spPr>
        <p:txBody>
          <a:bodyPr wrap="square" lIns="0" tIns="0" rIns="0" bIns="0" rtlCol="0" anchor="ctr"/>
          <a:lstStyle/>
          <a:p>
            <a:pPr marL="0" indent="0" algn="l">
              <a:buNone/>
            </a:pPr>
            <a:r>
              <a:rPr lang="en-US" sz="1100" b="1">
                <a:solidFill>
                  <a:srgbClr val="002060"/>
                </a:solidFill>
                <a:latin typeface="Meiryo" panose="020B0604030504040204" pitchFamily="34" charset="-128"/>
                <a:ea typeface="Meiryo" panose="020B0604030504040204" pitchFamily="34" charset="-128"/>
                <a:cs typeface="Noto Sans JP" pitchFamily="34" charset="-120"/>
              </a:rPr>
              <a:t>リアルタイムKPIダッシュボード</a:t>
            </a:r>
            <a:endParaRPr lang="en-US" sz="1100">
              <a:latin typeface="Meiryo" panose="020B0604030504040204" pitchFamily="34" charset="-128"/>
              <a:ea typeface="Meiryo" panose="020B0604030504040204" pitchFamily="34" charset="-128"/>
            </a:endParaRPr>
          </a:p>
        </p:txBody>
      </p:sp>
      <p:sp>
        <p:nvSpPr>
          <p:cNvPr id="97" name="Shape 30">
            <a:extLst>
              <a:ext uri="{FF2B5EF4-FFF2-40B4-BE49-F238E27FC236}">
                <a16:creationId xmlns:a16="http://schemas.microsoft.com/office/drawing/2014/main" id="{1BA1CC9B-C50D-491D-B996-A1AA80D8BC39}"/>
              </a:ext>
            </a:extLst>
          </p:cNvPr>
          <p:cNvSpPr/>
          <p:nvPr/>
        </p:nvSpPr>
        <p:spPr>
          <a:xfrm>
            <a:off x="4934400" y="5619334"/>
            <a:ext cx="1133856" cy="705002"/>
          </a:xfrm>
          <a:prstGeom prst="roundRect">
            <a:avLst>
              <a:gd name="adj" fmla="val 14022"/>
            </a:avLst>
          </a:prstGeom>
          <a:solidFill>
            <a:srgbClr val="FFFFFF"/>
          </a:solidFill>
          <a:ln/>
        </p:spPr>
        <p:txBody>
          <a:bodyPr/>
          <a:lstStyle/>
          <a:p>
            <a:endParaRPr lang="ja-JP" altLang="en-US">
              <a:latin typeface="Meiryo" panose="020B0604030504040204" pitchFamily="34" charset="-128"/>
              <a:ea typeface="Meiryo" panose="020B0604030504040204" pitchFamily="34" charset="-128"/>
            </a:endParaRPr>
          </a:p>
        </p:txBody>
      </p:sp>
      <p:sp>
        <p:nvSpPr>
          <p:cNvPr id="98" name="Shape 31">
            <a:extLst>
              <a:ext uri="{FF2B5EF4-FFF2-40B4-BE49-F238E27FC236}">
                <a16:creationId xmlns:a16="http://schemas.microsoft.com/office/drawing/2014/main" id="{655CA64A-BC51-8610-0215-1138757E5FF8}"/>
              </a:ext>
            </a:extLst>
          </p:cNvPr>
          <p:cNvSpPr/>
          <p:nvPr/>
        </p:nvSpPr>
        <p:spPr>
          <a:xfrm>
            <a:off x="6156038" y="5619334"/>
            <a:ext cx="1133856" cy="705002"/>
          </a:xfrm>
          <a:prstGeom prst="roundRect">
            <a:avLst>
              <a:gd name="adj" fmla="val 14022"/>
            </a:avLst>
          </a:prstGeom>
          <a:solidFill>
            <a:srgbClr val="FFFFFF"/>
          </a:solidFill>
          <a:ln/>
        </p:spPr>
        <p:txBody>
          <a:bodyPr/>
          <a:lstStyle/>
          <a:p>
            <a:endParaRPr lang="ja-JP" altLang="en-US">
              <a:latin typeface="Meiryo" panose="020B0604030504040204" pitchFamily="34" charset="-128"/>
              <a:ea typeface="Meiryo" panose="020B0604030504040204" pitchFamily="34" charset="-128"/>
            </a:endParaRPr>
          </a:p>
        </p:txBody>
      </p:sp>
      <p:sp>
        <p:nvSpPr>
          <p:cNvPr id="99" name="Shape 32">
            <a:extLst>
              <a:ext uri="{FF2B5EF4-FFF2-40B4-BE49-F238E27FC236}">
                <a16:creationId xmlns:a16="http://schemas.microsoft.com/office/drawing/2014/main" id="{80628428-C026-C258-A558-C3932FCF3C61}"/>
              </a:ext>
            </a:extLst>
          </p:cNvPr>
          <p:cNvSpPr/>
          <p:nvPr/>
        </p:nvSpPr>
        <p:spPr>
          <a:xfrm>
            <a:off x="7378591" y="5619334"/>
            <a:ext cx="1133856" cy="705002"/>
          </a:xfrm>
          <a:prstGeom prst="roundRect">
            <a:avLst>
              <a:gd name="adj" fmla="val 14022"/>
            </a:avLst>
          </a:prstGeom>
          <a:solidFill>
            <a:srgbClr val="FFFFFF"/>
          </a:solidFill>
          <a:ln/>
        </p:spPr>
        <p:txBody>
          <a:bodyPr/>
          <a:lstStyle/>
          <a:p>
            <a:endParaRPr lang="ja-JP" altLang="en-US">
              <a:latin typeface="Meiryo" panose="020B0604030504040204" pitchFamily="34" charset="-128"/>
              <a:ea typeface="Meiryo" panose="020B0604030504040204" pitchFamily="34" charset="-128"/>
            </a:endParaRPr>
          </a:p>
        </p:txBody>
      </p:sp>
      <p:sp>
        <p:nvSpPr>
          <p:cNvPr id="100" name="Text 33">
            <a:extLst>
              <a:ext uri="{FF2B5EF4-FFF2-40B4-BE49-F238E27FC236}">
                <a16:creationId xmlns:a16="http://schemas.microsoft.com/office/drawing/2014/main" id="{9E6B1551-BD4D-368D-9E87-076160F08D97}"/>
              </a:ext>
            </a:extLst>
          </p:cNvPr>
          <p:cNvSpPr txBox="1"/>
          <p:nvPr/>
        </p:nvSpPr>
        <p:spPr>
          <a:xfrm>
            <a:off x="5150630" y="5714432"/>
            <a:ext cx="685800" cy="277063"/>
          </a:xfrm>
          <a:prstGeom prst="rect">
            <a:avLst/>
          </a:prstGeom>
          <a:noFill/>
          <a:ln/>
        </p:spPr>
        <p:txBody>
          <a:bodyPr wrap="square" lIns="0" tIns="0" rIns="0" bIns="0" rtlCol="0" anchor="ctr"/>
          <a:lstStyle/>
          <a:p>
            <a:pPr marL="0" indent="0" algn="ctr">
              <a:buNone/>
            </a:pPr>
            <a:r>
              <a:rPr lang="en-US" sz="1400" b="1">
                <a:solidFill>
                  <a:srgbClr val="F0B01B"/>
                </a:solidFill>
                <a:latin typeface="Meiryo" panose="020B0604030504040204" pitchFamily="34" charset="-128"/>
                <a:ea typeface="Meiryo" panose="020B0604030504040204" pitchFamily="34" charset="-128"/>
                <a:cs typeface="Noto Sans JP" pitchFamily="34" charset="-120"/>
              </a:rPr>
              <a:t>+20pt</a:t>
            </a:r>
            <a:endParaRPr lang="en-US" sz="1400">
              <a:latin typeface="Meiryo" panose="020B0604030504040204" pitchFamily="34" charset="-128"/>
              <a:ea typeface="Meiryo" panose="020B0604030504040204" pitchFamily="34" charset="-128"/>
            </a:endParaRPr>
          </a:p>
        </p:txBody>
      </p:sp>
      <p:sp>
        <p:nvSpPr>
          <p:cNvPr id="101" name="Text 34">
            <a:extLst>
              <a:ext uri="{FF2B5EF4-FFF2-40B4-BE49-F238E27FC236}">
                <a16:creationId xmlns:a16="http://schemas.microsoft.com/office/drawing/2014/main" id="{5FD25629-45EF-8211-1F18-4D5A59B8125B}"/>
              </a:ext>
            </a:extLst>
          </p:cNvPr>
          <p:cNvSpPr txBox="1"/>
          <p:nvPr/>
        </p:nvSpPr>
        <p:spPr>
          <a:xfrm>
            <a:off x="5189035" y="5999725"/>
            <a:ext cx="581558" cy="228600"/>
          </a:xfrm>
          <a:prstGeom prst="rect">
            <a:avLst/>
          </a:prstGeom>
          <a:noFill/>
          <a:ln/>
        </p:spPr>
        <p:txBody>
          <a:bodyPr wrap="square" lIns="0" tIns="0" rIns="0" bIns="0" rtlCol="0" anchor="ctr"/>
          <a:lstStyle/>
          <a:p>
            <a:pPr marL="0" indent="0" algn="ctr">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積載率</a:t>
            </a:r>
            <a:endParaRPr lang="en-US" sz="1100">
              <a:solidFill>
                <a:srgbClr val="002060"/>
              </a:solidFill>
              <a:latin typeface="Meiryo" panose="020B0604030504040204" pitchFamily="34" charset="-128"/>
              <a:ea typeface="Meiryo" panose="020B0604030504040204" pitchFamily="34" charset="-128"/>
            </a:endParaRPr>
          </a:p>
        </p:txBody>
      </p:sp>
      <p:sp>
        <p:nvSpPr>
          <p:cNvPr id="102" name="Text 35">
            <a:extLst>
              <a:ext uri="{FF2B5EF4-FFF2-40B4-BE49-F238E27FC236}">
                <a16:creationId xmlns:a16="http://schemas.microsoft.com/office/drawing/2014/main" id="{F4C47887-03D9-DE61-45B8-D9089AF48459}"/>
              </a:ext>
            </a:extLst>
          </p:cNvPr>
          <p:cNvSpPr txBox="1"/>
          <p:nvPr/>
        </p:nvSpPr>
        <p:spPr>
          <a:xfrm>
            <a:off x="6411588" y="5999725"/>
            <a:ext cx="581558" cy="228600"/>
          </a:xfrm>
          <a:prstGeom prst="rect">
            <a:avLst/>
          </a:prstGeom>
          <a:noFill/>
          <a:ln/>
        </p:spPr>
        <p:txBody>
          <a:bodyPr wrap="square" lIns="0" tIns="0" rIns="0" bIns="0" rtlCol="0" anchor="ctr"/>
          <a:lstStyle/>
          <a:p>
            <a:pPr marL="0" indent="0" algn="ctr">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空車率</a:t>
            </a:r>
            <a:endParaRPr lang="en-US" sz="1100">
              <a:solidFill>
                <a:srgbClr val="002060"/>
              </a:solidFill>
              <a:latin typeface="Meiryo" panose="020B0604030504040204" pitchFamily="34" charset="-128"/>
              <a:ea typeface="Meiryo" panose="020B0604030504040204" pitchFamily="34" charset="-128"/>
            </a:endParaRPr>
          </a:p>
        </p:txBody>
      </p:sp>
      <p:sp>
        <p:nvSpPr>
          <p:cNvPr id="103" name="Text 36">
            <a:extLst>
              <a:ext uri="{FF2B5EF4-FFF2-40B4-BE49-F238E27FC236}">
                <a16:creationId xmlns:a16="http://schemas.microsoft.com/office/drawing/2014/main" id="{9A68FB89-3CC1-72B1-1B4B-27E76106B010}"/>
              </a:ext>
            </a:extLst>
          </p:cNvPr>
          <p:cNvSpPr txBox="1"/>
          <p:nvPr/>
        </p:nvSpPr>
        <p:spPr>
          <a:xfrm>
            <a:off x="7557331" y="5999725"/>
            <a:ext cx="734263" cy="228600"/>
          </a:xfrm>
          <a:prstGeom prst="rect">
            <a:avLst/>
          </a:prstGeom>
          <a:noFill/>
          <a:ln/>
        </p:spPr>
        <p:txBody>
          <a:bodyPr wrap="square" lIns="0" tIns="0" rIns="0" bIns="0" rtlCol="0" anchor="ctr"/>
          <a:lstStyle/>
          <a:p>
            <a:pPr marL="0" indent="0" algn="ctr">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待機時間</a:t>
            </a:r>
            <a:endParaRPr lang="en-US" sz="1100">
              <a:solidFill>
                <a:srgbClr val="002060"/>
              </a:solidFill>
              <a:latin typeface="Meiryo" panose="020B0604030504040204" pitchFamily="34" charset="-128"/>
              <a:ea typeface="Meiryo" panose="020B0604030504040204" pitchFamily="34" charset="-128"/>
            </a:endParaRPr>
          </a:p>
        </p:txBody>
      </p:sp>
      <p:sp>
        <p:nvSpPr>
          <p:cNvPr id="104" name="Text 37">
            <a:extLst>
              <a:ext uri="{FF2B5EF4-FFF2-40B4-BE49-F238E27FC236}">
                <a16:creationId xmlns:a16="http://schemas.microsoft.com/office/drawing/2014/main" id="{CC6BC723-8745-7C47-EB5D-F296F67C5367}"/>
              </a:ext>
            </a:extLst>
          </p:cNvPr>
          <p:cNvSpPr txBox="1"/>
          <p:nvPr/>
        </p:nvSpPr>
        <p:spPr>
          <a:xfrm>
            <a:off x="6333864" y="5714432"/>
            <a:ext cx="762610" cy="277063"/>
          </a:xfrm>
          <a:prstGeom prst="rect">
            <a:avLst/>
          </a:prstGeom>
          <a:noFill/>
          <a:ln/>
        </p:spPr>
        <p:txBody>
          <a:bodyPr wrap="square" lIns="0" tIns="0" rIns="0" bIns="0" rtlCol="0" anchor="ctr"/>
          <a:lstStyle/>
          <a:p>
            <a:pPr marL="0" indent="0" algn="ctr">
              <a:buNone/>
            </a:pPr>
            <a:r>
              <a:rPr lang="en-US" sz="1400" b="1">
                <a:solidFill>
                  <a:srgbClr val="002060"/>
                </a:solidFill>
                <a:latin typeface="Meiryo" panose="020B0604030504040204" pitchFamily="34" charset="-128"/>
                <a:ea typeface="Meiryo" panose="020B0604030504040204" pitchFamily="34" charset="-128"/>
                <a:cs typeface="Noto Sans JP" pitchFamily="34" charset="-120"/>
              </a:rPr>
              <a:t>▲15pt</a:t>
            </a:r>
            <a:endParaRPr lang="en-US" sz="1400">
              <a:latin typeface="Meiryo" panose="020B0604030504040204" pitchFamily="34" charset="-128"/>
              <a:ea typeface="Meiryo" panose="020B0604030504040204" pitchFamily="34" charset="-128"/>
            </a:endParaRPr>
          </a:p>
        </p:txBody>
      </p:sp>
      <p:sp>
        <p:nvSpPr>
          <p:cNvPr id="105" name="Text 38">
            <a:extLst>
              <a:ext uri="{FF2B5EF4-FFF2-40B4-BE49-F238E27FC236}">
                <a16:creationId xmlns:a16="http://schemas.microsoft.com/office/drawing/2014/main" id="{7B732EEF-241F-11AD-2AF3-74746D55CA3F}"/>
              </a:ext>
            </a:extLst>
          </p:cNvPr>
          <p:cNvSpPr txBox="1"/>
          <p:nvPr/>
        </p:nvSpPr>
        <p:spPr>
          <a:xfrm>
            <a:off x="7562817" y="5714432"/>
            <a:ext cx="743407" cy="277063"/>
          </a:xfrm>
          <a:prstGeom prst="rect">
            <a:avLst/>
          </a:prstGeom>
          <a:noFill/>
          <a:ln/>
        </p:spPr>
        <p:txBody>
          <a:bodyPr wrap="square" lIns="0" tIns="0" rIns="0" bIns="0" rtlCol="0" anchor="ctr"/>
          <a:lstStyle/>
          <a:p>
            <a:pPr marL="0" indent="0" algn="ctr">
              <a:buNone/>
            </a:pPr>
            <a:r>
              <a:rPr lang="en-US" sz="1400" b="1">
                <a:solidFill>
                  <a:srgbClr val="002060"/>
                </a:solidFill>
                <a:latin typeface="Meiryo" panose="020B0604030504040204" pitchFamily="34" charset="-128"/>
                <a:ea typeface="Meiryo" panose="020B0604030504040204" pitchFamily="34" charset="-128"/>
                <a:cs typeface="Noto Sans JP" pitchFamily="34" charset="-120"/>
              </a:rPr>
              <a:t>▲10%</a:t>
            </a:r>
            <a:endParaRPr lang="en-US" sz="1400">
              <a:latin typeface="Meiryo" panose="020B0604030504040204" pitchFamily="34" charset="-128"/>
              <a:ea typeface="Meiryo" panose="020B0604030504040204" pitchFamily="34" charset="-128"/>
            </a:endParaRPr>
          </a:p>
        </p:txBody>
      </p:sp>
      <p:grpSp>
        <p:nvGrpSpPr>
          <p:cNvPr id="124" name="グループ化 123">
            <a:extLst>
              <a:ext uri="{FF2B5EF4-FFF2-40B4-BE49-F238E27FC236}">
                <a16:creationId xmlns:a16="http://schemas.microsoft.com/office/drawing/2014/main" id="{1D26F4E1-9AE0-4D45-5EAF-DBBB460177D2}"/>
              </a:ext>
            </a:extLst>
          </p:cNvPr>
          <p:cNvGrpSpPr/>
          <p:nvPr/>
        </p:nvGrpSpPr>
        <p:grpSpPr>
          <a:xfrm>
            <a:off x="448216" y="1307886"/>
            <a:ext cx="381305" cy="381305"/>
            <a:chOff x="448216" y="1307886"/>
            <a:chExt cx="381305" cy="381305"/>
          </a:xfrm>
        </p:grpSpPr>
        <p:sp>
          <p:nvSpPr>
            <p:cNvPr id="106" name="Shape 6">
              <a:extLst>
                <a:ext uri="{FF2B5EF4-FFF2-40B4-BE49-F238E27FC236}">
                  <a16:creationId xmlns:a16="http://schemas.microsoft.com/office/drawing/2014/main" id="{D90AB355-0CAA-AAB9-DC7F-EC85093745E5}"/>
                </a:ext>
              </a:extLst>
            </p:cNvPr>
            <p:cNvSpPr/>
            <p:nvPr/>
          </p:nvSpPr>
          <p:spPr>
            <a:xfrm>
              <a:off x="448216" y="1307886"/>
              <a:ext cx="381305" cy="381305"/>
            </a:xfrm>
            <a:prstGeom prst="ellipse">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07" name="Image 0" descr="preencoded.png">
              <a:extLst>
                <a:ext uri="{FF2B5EF4-FFF2-40B4-BE49-F238E27FC236}">
                  <a16:creationId xmlns:a16="http://schemas.microsoft.com/office/drawing/2014/main" id="{B8FC9182-11F3-B79A-5775-E0FC1A840B67}"/>
                </a:ext>
              </a:extLst>
            </p:cNvPr>
            <p:cNvPicPr>
              <a:picLocks noChangeAspect="1"/>
            </p:cNvPicPr>
            <p:nvPr/>
          </p:nvPicPr>
          <p:blipFill>
            <a:blip r:embed="rId7"/>
            <a:srcRect l="-2050" r="-2050"/>
            <a:stretch/>
          </p:blipFill>
          <p:spPr>
            <a:xfrm>
              <a:off x="571660" y="1412127"/>
              <a:ext cx="133502" cy="170993"/>
            </a:xfrm>
            <a:prstGeom prst="rect">
              <a:avLst/>
            </a:prstGeom>
          </p:spPr>
        </p:pic>
      </p:grpSp>
      <p:grpSp>
        <p:nvGrpSpPr>
          <p:cNvPr id="125" name="グループ化 124">
            <a:extLst>
              <a:ext uri="{FF2B5EF4-FFF2-40B4-BE49-F238E27FC236}">
                <a16:creationId xmlns:a16="http://schemas.microsoft.com/office/drawing/2014/main" id="{3F30DB56-7F66-5D34-DDE6-BD0C108BA3A0}"/>
              </a:ext>
            </a:extLst>
          </p:cNvPr>
          <p:cNvGrpSpPr/>
          <p:nvPr/>
        </p:nvGrpSpPr>
        <p:grpSpPr>
          <a:xfrm>
            <a:off x="448673" y="2212153"/>
            <a:ext cx="381305" cy="381305"/>
            <a:chOff x="448673" y="2212153"/>
            <a:chExt cx="381305" cy="381305"/>
          </a:xfrm>
        </p:grpSpPr>
        <p:sp>
          <p:nvSpPr>
            <p:cNvPr id="108" name="Shape 11">
              <a:extLst>
                <a:ext uri="{FF2B5EF4-FFF2-40B4-BE49-F238E27FC236}">
                  <a16:creationId xmlns:a16="http://schemas.microsoft.com/office/drawing/2014/main" id="{F2F8CAFF-233C-E41D-F483-92E65FD27D90}"/>
                </a:ext>
              </a:extLst>
            </p:cNvPr>
            <p:cNvSpPr/>
            <p:nvPr/>
          </p:nvSpPr>
          <p:spPr>
            <a:xfrm>
              <a:off x="448673" y="2212153"/>
              <a:ext cx="381305" cy="381305"/>
            </a:xfrm>
            <a:prstGeom prst="ellipse">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12" name="Image 1" descr="preencoded.png">
              <a:extLst>
                <a:ext uri="{FF2B5EF4-FFF2-40B4-BE49-F238E27FC236}">
                  <a16:creationId xmlns:a16="http://schemas.microsoft.com/office/drawing/2014/main" id="{A6161BC1-4C7C-3AB0-B26E-40D387CAC7FD}"/>
                </a:ext>
              </a:extLst>
            </p:cNvPr>
            <p:cNvPicPr>
              <a:picLocks noChangeAspect="1"/>
            </p:cNvPicPr>
            <p:nvPr/>
          </p:nvPicPr>
          <p:blipFill>
            <a:blip r:embed="rId8"/>
            <a:srcRect/>
            <a:stretch/>
          </p:blipFill>
          <p:spPr>
            <a:xfrm>
              <a:off x="552914" y="2316394"/>
              <a:ext cx="170993" cy="170993"/>
            </a:xfrm>
            <a:prstGeom prst="rect">
              <a:avLst/>
            </a:prstGeom>
          </p:spPr>
        </p:pic>
      </p:grpSp>
      <p:grpSp>
        <p:nvGrpSpPr>
          <p:cNvPr id="126" name="グループ化 125">
            <a:extLst>
              <a:ext uri="{FF2B5EF4-FFF2-40B4-BE49-F238E27FC236}">
                <a16:creationId xmlns:a16="http://schemas.microsoft.com/office/drawing/2014/main" id="{4923DCBF-9E06-3E3E-9BD0-FB1B3158E122}"/>
              </a:ext>
            </a:extLst>
          </p:cNvPr>
          <p:cNvGrpSpPr/>
          <p:nvPr/>
        </p:nvGrpSpPr>
        <p:grpSpPr>
          <a:xfrm>
            <a:off x="448897" y="3111580"/>
            <a:ext cx="381305" cy="381305"/>
            <a:chOff x="448897" y="3111580"/>
            <a:chExt cx="381305" cy="381305"/>
          </a:xfrm>
        </p:grpSpPr>
        <p:sp>
          <p:nvSpPr>
            <p:cNvPr id="109" name="Shape 12">
              <a:extLst>
                <a:ext uri="{FF2B5EF4-FFF2-40B4-BE49-F238E27FC236}">
                  <a16:creationId xmlns:a16="http://schemas.microsoft.com/office/drawing/2014/main" id="{D695A8C9-1C83-1189-6491-6EE76831985B}"/>
                </a:ext>
              </a:extLst>
            </p:cNvPr>
            <p:cNvSpPr/>
            <p:nvPr/>
          </p:nvSpPr>
          <p:spPr>
            <a:xfrm>
              <a:off x="448897" y="3111580"/>
              <a:ext cx="381305" cy="381305"/>
            </a:xfrm>
            <a:prstGeom prst="ellipse">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13" name="Image 2" descr="preencoded.png">
              <a:extLst>
                <a:ext uri="{FF2B5EF4-FFF2-40B4-BE49-F238E27FC236}">
                  <a16:creationId xmlns:a16="http://schemas.microsoft.com/office/drawing/2014/main" id="{58CF5C0E-AD97-F1BD-D39B-7F9967B397A4}"/>
                </a:ext>
              </a:extLst>
            </p:cNvPr>
            <p:cNvPicPr>
              <a:picLocks noChangeAspect="1"/>
            </p:cNvPicPr>
            <p:nvPr/>
          </p:nvPicPr>
          <p:blipFill>
            <a:blip r:embed="rId9"/>
            <a:srcRect l="-1337" r="-1337"/>
            <a:stretch/>
          </p:blipFill>
          <p:spPr>
            <a:xfrm>
              <a:off x="529364" y="3215822"/>
              <a:ext cx="219456" cy="170993"/>
            </a:xfrm>
            <a:prstGeom prst="rect">
              <a:avLst/>
            </a:prstGeom>
          </p:spPr>
        </p:pic>
      </p:grpSp>
      <p:grpSp>
        <p:nvGrpSpPr>
          <p:cNvPr id="127" name="グループ化 126">
            <a:extLst>
              <a:ext uri="{FF2B5EF4-FFF2-40B4-BE49-F238E27FC236}">
                <a16:creationId xmlns:a16="http://schemas.microsoft.com/office/drawing/2014/main" id="{508F9EA7-2ADB-B236-8B47-BDBF5D4EA081}"/>
              </a:ext>
            </a:extLst>
          </p:cNvPr>
          <p:cNvGrpSpPr/>
          <p:nvPr/>
        </p:nvGrpSpPr>
        <p:grpSpPr>
          <a:xfrm>
            <a:off x="445931" y="4004545"/>
            <a:ext cx="381305" cy="381305"/>
            <a:chOff x="445931" y="4165211"/>
            <a:chExt cx="381305" cy="381305"/>
          </a:xfrm>
        </p:grpSpPr>
        <p:sp>
          <p:nvSpPr>
            <p:cNvPr id="114" name="Shape 19">
              <a:extLst>
                <a:ext uri="{FF2B5EF4-FFF2-40B4-BE49-F238E27FC236}">
                  <a16:creationId xmlns:a16="http://schemas.microsoft.com/office/drawing/2014/main" id="{3FAC3B71-5857-6568-5EFF-1D856589A5AA}"/>
                </a:ext>
              </a:extLst>
            </p:cNvPr>
            <p:cNvSpPr/>
            <p:nvPr/>
          </p:nvSpPr>
          <p:spPr>
            <a:xfrm>
              <a:off x="445931" y="4165211"/>
              <a:ext cx="381305" cy="381305"/>
            </a:xfrm>
            <a:prstGeom prst="ellipse">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15" name="Image 3" descr="preencoded.png">
              <a:extLst>
                <a:ext uri="{FF2B5EF4-FFF2-40B4-BE49-F238E27FC236}">
                  <a16:creationId xmlns:a16="http://schemas.microsoft.com/office/drawing/2014/main" id="{D5BEC30C-A679-CE1B-EA4D-F83020E89041}"/>
                </a:ext>
              </a:extLst>
            </p:cNvPr>
            <p:cNvPicPr>
              <a:picLocks noChangeAspect="1"/>
            </p:cNvPicPr>
            <p:nvPr/>
          </p:nvPicPr>
          <p:blipFill>
            <a:blip r:embed="rId10"/>
            <a:srcRect/>
            <a:stretch/>
          </p:blipFill>
          <p:spPr>
            <a:xfrm>
              <a:off x="550172" y="4270367"/>
              <a:ext cx="170993" cy="170993"/>
            </a:xfrm>
            <a:prstGeom prst="rect">
              <a:avLst/>
            </a:prstGeom>
          </p:spPr>
        </p:pic>
      </p:grpSp>
      <p:grpSp>
        <p:nvGrpSpPr>
          <p:cNvPr id="128" name="グループ化 127">
            <a:extLst>
              <a:ext uri="{FF2B5EF4-FFF2-40B4-BE49-F238E27FC236}">
                <a16:creationId xmlns:a16="http://schemas.microsoft.com/office/drawing/2014/main" id="{431B4075-1C93-473E-5894-72AB7409B510}"/>
              </a:ext>
            </a:extLst>
          </p:cNvPr>
          <p:cNvGrpSpPr/>
          <p:nvPr/>
        </p:nvGrpSpPr>
        <p:grpSpPr>
          <a:xfrm>
            <a:off x="453931" y="4944210"/>
            <a:ext cx="381305" cy="381305"/>
            <a:chOff x="89314" y="5969908"/>
            <a:chExt cx="381305" cy="381305"/>
          </a:xfrm>
        </p:grpSpPr>
        <p:sp>
          <p:nvSpPr>
            <p:cNvPr id="110" name="Shape 13">
              <a:extLst>
                <a:ext uri="{FF2B5EF4-FFF2-40B4-BE49-F238E27FC236}">
                  <a16:creationId xmlns:a16="http://schemas.microsoft.com/office/drawing/2014/main" id="{6301A7B2-0C05-04E7-7770-AC08EEDA3952}"/>
                </a:ext>
              </a:extLst>
            </p:cNvPr>
            <p:cNvSpPr/>
            <p:nvPr/>
          </p:nvSpPr>
          <p:spPr>
            <a:xfrm>
              <a:off x="89314" y="5969908"/>
              <a:ext cx="381305" cy="381305"/>
            </a:xfrm>
            <a:prstGeom prst="ellipse">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16" name="Image 4" descr="preencoded.png">
              <a:extLst>
                <a:ext uri="{FF2B5EF4-FFF2-40B4-BE49-F238E27FC236}">
                  <a16:creationId xmlns:a16="http://schemas.microsoft.com/office/drawing/2014/main" id="{C46CD0EE-BA6A-4A5A-D64A-0A718E89B657}"/>
                </a:ext>
              </a:extLst>
            </p:cNvPr>
            <p:cNvPicPr>
              <a:picLocks noChangeAspect="1"/>
            </p:cNvPicPr>
            <p:nvPr/>
          </p:nvPicPr>
          <p:blipFill>
            <a:blip r:embed="rId11"/>
            <a:srcRect/>
            <a:stretch/>
          </p:blipFill>
          <p:spPr>
            <a:xfrm>
              <a:off x="193555" y="6075064"/>
              <a:ext cx="170993" cy="170993"/>
            </a:xfrm>
            <a:prstGeom prst="rect">
              <a:avLst/>
            </a:prstGeom>
          </p:spPr>
        </p:pic>
      </p:grpSp>
      <p:grpSp>
        <p:nvGrpSpPr>
          <p:cNvPr id="129" name="グループ化 128">
            <a:extLst>
              <a:ext uri="{FF2B5EF4-FFF2-40B4-BE49-F238E27FC236}">
                <a16:creationId xmlns:a16="http://schemas.microsoft.com/office/drawing/2014/main" id="{BD0CC078-213C-199D-E009-0757946831E3}"/>
              </a:ext>
            </a:extLst>
          </p:cNvPr>
          <p:cNvGrpSpPr/>
          <p:nvPr/>
        </p:nvGrpSpPr>
        <p:grpSpPr>
          <a:xfrm>
            <a:off x="453931" y="5859941"/>
            <a:ext cx="381305" cy="381305"/>
            <a:chOff x="89314" y="7160457"/>
            <a:chExt cx="381305" cy="381305"/>
          </a:xfrm>
        </p:grpSpPr>
        <p:sp>
          <p:nvSpPr>
            <p:cNvPr id="111" name="Shape 14">
              <a:extLst>
                <a:ext uri="{FF2B5EF4-FFF2-40B4-BE49-F238E27FC236}">
                  <a16:creationId xmlns:a16="http://schemas.microsoft.com/office/drawing/2014/main" id="{7F83B0FB-2C2A-1FD6-7F34-E7722D8C727B}"/>
                </a:ext>
              </a:extLst>
            </p:cNvPr>
            <p:cNvSpPr/>
            <p:nvPr/>
          </p:nvSpPr>
          <p:spPr>
            <a:xfrm>
              <a:off x="89314" y="7160457"/>
              <a:ext cx="381305" cy="381305"/>
            </a:xfrm>
            <a:prstGeom prst="ellipse">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17" name="Image 5" descr="preencoded.png">
              <a:extLst>
                <a:ext uri="{FF2B5EF4-FFF2-40B4-BE49-F238E27FC236}">
                  <a16:creationId xmlns:a16="http://schemas.microsoft.com/office/drawing/2014/main" id="{553A601F-CDBE-3A8E-A15B-21493428FEDD}"/>
                </a:ext>
              </a:extLst>
            </p:cNvPr>
            <p:cNvPicPr>
              <a:picLocks noChangeAspect="1"/>
            </p:cNvPicPr>
            <p:nvPr/>
          </p:nvPicPr>
          <p:blipFill>
            <a:blip r:embed="rId12"/>
            <a:srcRect/>
            <a:stretch/>
          </p:blipFill>
          <p:spPr>
            <a:xfrm>
              <a:off x="193555" y="7265613"/>
              <a:ext cx="170993" cy="170993"/>
            </a:xfrm>
            <a:prstGeom prst="rect">
              <a:avLst/>
            </a:prstGeom>
          </p:spPr>
        </p:pic>
      </p:grpSp>
      <p:grpSp>
        <p:nvGrpSpPr>
          <p:cNvPr id="130" name="グループ化 129">
            <a:extLst>
              <a:ext uri="{FF2B5EF4-FFF2-40B4-BE49-F238E27FC236}">
                <a16:creationId xmlns:a16="http://schemas.microsoft.com/office/drawing/2014/main" id="{8B78018A-9EE5-B051-E32E-C7280FBA0E6D}"/>
              </a:ext>
            </a:extLst>
          </p:cNvPr>
          <p:cNvGrpSpPr/>
          <p:nvPr/>
        </p:nvGrpSpPr>
        <p:grpSpPr>
          <a:xfrm>
            <a:off x="4741334" y="1611272"/>
            <a:ext cx="381305" cy="381305"/>
            <a:chOff x="5019142" y="1800454"/>
            <a:chExt cx="381305" cy="381305"/>
          </a:xfrm>
        </p:grpSpPr>
        <p:sp>
          <p:nvSpPr>
            <p:cNvPr id="118" name="Shape 41">
              <a:extLst>
                <a:ext uri="{FF2B5EF4-FFF2-40B4-BE49-F238E27FC236}">
                  <a16:creationId xmlns:a16="http://schemas.microsoft.com/office/drawing/2014/main" id="{E0168D5A-C60F-A2F4-EB2E-052D8882A3AB}"/>
                </a:ext>
              </a:extLst>
            </p:cNvPr>
            <p:cNvSpPr/>
            <p:nvPr/>
          </p:nvSpPr>
          <p:spPr>
            <a:xfrm>
              <a:off x="5019142" y="1800454"/>
              <a:ext cx="381305" cy="381305"/>
            </a:xfrm>
            <a:prstGeom prst="ellipse">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19" name="Image 7" descr="preencoded.png">
              <a:extLst>
                <a:ext uri="{FF2B5EF4-FFF2-40B4-BE49-F238E27FC236}">
                  <a16:creationId xmlns:a16="http://schemas.microsoft.com/office/drawing/2014/main" id="{0BDF49D6-1A96-A286-428C-554A9D31811D}"/>
                </a:ext>
              </a:extLst>
            </p:cNvPr>
            <p:cNvPicPr>
              <a:picLocks noChangeAspect="1"/>
            </p:cNvPicPr>
            <p:nvPr/>
          </p:nvPicPr>
          <p:blipFill>
            <a:blip r:embed="rId13"/>
            <a:srcRect t="-571" b="-571"/>
            <a:stretch/>
          </p:blipFill>
          <p:spPr>
            <a:xfrm>
              <a:off x="5115154" y="1904695"/>
              <a:ext cx="190195" cy="170993"/>
            </a:xfrm>
            <a:prstGeom prst="rect">
              <a:avLst/>
            </a:prstGeom>
          </p:spPr>
        </p:pic>
      </p:grpSp>
      <p:grpSp>
        <p:nvGrpSpPr>
          <p:cNvPr id="131" name="グループ化 130">
            <a:extLst>
              <a:ext uri="{FF2B5EF4-FFF2-40B4-BE49-F238E27FC236}">
                <a16:creationId xmlns:a16="http://schemas.microsoft.com/office/drawing/2014/main" id="{D11F2993-F9C5-E320-FDDB-C0E73AA89F93}"/>
              </a:ext>
            </a:extLst>
          </p:cNvPr>
          <p:cNvGrpSpPr/>
          <p:nvPr/>
        </p:nvGrpSpPr>
        <p:grpSpPr>
          <a:xfrm>
            <a:off x="4741333" y="2574465"/>
            <a:ext cx="381305" cy="381305"/>
            <a:chOff x="5019142" y="2790749"/>
            <a:chExt cx="381305" cy="381305"/>
          </a:xfrm>
        </p:grpSpPr>
        <p:sp>
          <p:nvSpPr>
            <p:cNvPr id="120" name="Shape 42">
              <a:extLst>
                <a:ext uri="{FF2B5EF4-FFF2-40B4-BE49-F238E27FC236}">
                  <a16:creationId xmlns:a16="http://schemas.microsoft.com/office/drawing/2014/main" id="{4831D908-D3BB-F81B-F110-9D1C65685891}"/>
                </a:ext>
              </a:extLst>
            </p:cNvPr>
            <p:cNvSpPr/>
            <p:nvPr/>
          </p:nvSpPr>
          <p:spPr>
            <a:xfrm>
              <a:off x="5019142" y="2790749"/>
              <a:ext cx="381305" cy="381305"/>
            </a:xfrm>
            <a:prstGeom prst="ellipse">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21" name="Image 8" descr="preencoded.png">
              <a:extLst>
                <a:ext uri="{FF2B5EF4-FFF2-40B4-BE49-F238E27FC236}">
                  <a16:creationId xmlns:a16="http://schemas.microsoft.com/office/drawing/2014/main" id="{E8DB4518-00B2-A315-B4E5-34B9F37CB62B}"/>
                </a:ext>
              </a:extLst>
            </p:cNvPr>
            <p:cNvPicPr>
              <a:picLocks noChangeAspect="1"/>
            </p:cNvPicPr>
            <p:nvPr/>
          </p:nvPicPr>
          <p:blipFill>
            <a:blip r:embed="rId14"/>
            <a:srcRect t="-571" b="-571"/>
            <a:stretch/>
          </p:blipFill>
          <p:spPr>
            <a:xfrm>
              <a:off x="5115154" y="2895905"/>
              <a:ext cx="190195" cy="170993"/>
            </a:xfrm>
            <a:prstGeom prst="rect">
              <a:avLst/>
            </a:prstGeom>
          </p:spPr>
        </p:pic>
      </p:grpSp>
      <p:grpSp>
        <p:nvGrpSpPr>
          <p:cNvPr id="132" name="グループ化 131">
            <a:extLst>
              <a:ext uri="{FF2B5EF4-FFF2-40B4-BE49-F238E27FC236}">
                <a16:creationId xmlns:a16="http://schemas.microsoft.com/office/drawing/2014/main" id="{617EC144-6A32-C107-3F7F-FD7C03A3227A}"/>
              </a:ext>
            </a:extLst>
          </p:cNvPr>
          <p:cNvGrpSpPr/>
          <p:nvPr/>
        </p:nvGrpSpPr>
        <p:grpSpPr>
          <a:xfrm>
            <a:off x="4741332" y="3567814"/>
            <a:ext cx="381305" cy="381305"/>
            <a:chOff x="5019142" y="4276649"/>
            <a:chExt cx="381305" cy="381305"/>
          </a:xfrm>
        </p:grpSpPr>
        <p:sp>
          <p:nvSpPr>
            <p:cNvPr id="122" name="Shape 47">
              <a:extLst>
                <a:ext uri="{FF2B5EF4-FFF2-40B4-BE49-F238E27FC236}">
                  <a16:creationId xmlns:a16="http://schemas.microsoft.com/office/drawing/2014/main" id="{8D12516D-1810-59F5-CD77-3654923D6FF9}"/>
                </a:ext>
              </a:extLst>
            </p:cNvPr>
            <p:cNvSpPr/>
            <p:nvPr/>
          </p:nvSpPr>
          <p:spPr>
            <a:xfrm>
              <a:off x="5019142" y="4276649"/>
              <a:ext cx="381305" cy="381305"/>
            </a:xfrm>
            <a:prstGeom prst="ellipse">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23" name="Image 9" descr="preencoded.png">
              <a:extLst>
                <a:ext uri="{FF2B5EF4-FFF2-40B4-BE49-F238E27FC236}">
                  <a16:creationId xmlns:a16="http://schemas.microsoft.com/office/drawing/2014/main" id="{F6EA9120-9484-1DA7-8679-E452EBA1CE9F}"/>
                </a:ext>
              </a:extLst>
            </p:cNvPr>
            <p:cNvPicPr>
              <a:picLocks noChangeAspect="1"/>
            </p:cNvPicPr>
            <p:nvPr/>
          </p:nvPicPr>
          <p:blipFill>
            <a:blip r:embed="rId15"/>
            <a:srcRect l="-1337" r="-1337"/>
            <a:stretch/>
          </p:blipFill>
          <p:spPr>
            <a:xfrm>
              <a:off x="5100523" y="4381805"/>
              <a:ext cx="219456" cy="170993"/>
            </a:xfrm>
            <a:prstGeom prst="rect">
              <a:avLst/>
            </a:prstGeom>
          </p:spPr>
        </p:pic>
      </p:grpSp>
      <p:pic>
        <p:nvPicPr>
          <p:cNvPr id="136" name="図 135" descr="アイコン&#10;&#10;AI 生成コンテンツは誤りを含む可能性があります。">
            <a:extLst>
              <a:ext uri="{FF2B5EF4-FFF2-40B4-BE49-F238E27FC236}">
                <a16:creationId xmlns:a16="http://schemas.microsoft.com/office/drawing/2014/main" id="{0860363A-251D-9381-B22F-60CE66FAED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07835" y="3027275"/>
            <a:ext cx="433651" cy="430576"/>
          </a:xfrm>
          <a:prstGeom prst="rect">
            <a:avLst/>
          </a:prstGeom>
        </p:spPr>
      </p:pic>
      <p:pic>
        <p:nvPicPr>
          <p:cNvPr id="138" name="図 137" descr="アイコン&#10;&#10;AI 生成コンテンツは誤りを含む可能性があります。">
            <a:extLst>
              <a:ext uri="{FF2B5EF4-FFF2-40B4-BE49-F238E27FC236}">
                <a16:creationId xmlns:a16="http://schemas.microsoft.com/office/drawing/2014/main" id="{D1C2110A-C9C3-E9F3-406A-99C28FD3012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16979" y="2071974"/>
            <a:ext cx="433651" cy="430576"/>
          </a:xfrm>
          <a:prstGeom prst="rect">
            <a:avLst/>
          </a:prstGeom>
        </p:spPr>
      </p:pic>
    </p:spTree>
    <p:extLst>
      <p:ext uri="{BB962C8B-B14F-4D97-AF65-F5344CB8AC3E}">
        <p14:creationId xmlns:p14="http://schemas.microsoft.com/office/powerpoint/2010/main" val="2940940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1BEFD-1DDE-73ED-51C6-1FE1DEFFD45A}"/>
            </a:ext>
          </a:extLst>
        </p:cNvPr>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BDB7C99-23DE-4954-8F3F-D7685AA31DE8}"/>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9" name="think-cell data - do not delete" hidden="1">
                        <a:extLst>
                          <a:ext uri="{FF2B5EF4-FFF2-40B4-BE49-F238E27FC236}">
                            <a16:creationId xmlns:a16="http://schemas.microsoft.com/office/drawing/2014/main" id="{3BDB7C99-23DE-4954-8F3F-D7685AA31D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3">
            <a:extLst>
              <a:ext uri="{FF2B5EF4-FFF2-40B4-BE49-F238E27FC236}">
                <a16:creationId xmlns:a16="http://schemas.microsoft.com/office/drawing/2014/main" id="{4885C7D1-74EC-1D64-6AAB-958867F3CD72}"/>
              </a:ext>
            </a:extLst>
          </p:cNvPr>
          <p:cNvSpPr txBox="1"/>
          <p:nvPr/>
        </p:nvSpPr>
        <p:spPr>
          <a:xfrm>
            <a:off x="490275" y="343091"/>
            <a:ext cx="6845573" cy="484742"/>
          </a:xfrm>
          <a:prstGeom prst="rect">
            <a:avLst/>
          </a:prstGeom>
          <a:noFill/>
          <a:ln/>
        </p:spPr>
        <p:txBody>
          <a:bodyPr wrap="square" lIns="0" tIns="0" rIns="0" bIns="0" rtlCol="0" anchor="ctr"/>
          <a:lstStyle/>
          <a:p>
            <a:r>
              <a:rPr lang="en-US" altLang="ja-JP" sz="2400" b="1">
                <a:solidFill>
                  <a:srgbClr val="002060"/>
                </a:solidFill>
                <a:latin typeface="Meiryo" panose="020B0604030504040204" pitchFamily="34" charset="-128"/>
                <a:ea typeface="Meiryo" panose="020B0604030504040204" pitchFamily="34" charset="-128"/>
                <a:cs typeface="Noto Sans JP" pitchFamily="34" charset="-120"/>
              </a:rPr>
              <a:t>②共同配送モデルの構築</a:t>
            </a:r>
            <a:endParaRPr lang="en-US" altLang="ja-JP" sz="2400">
              <a:solidFill>
                <a:srgbClr val="002060"/>
              </a:solidFill>
              <a:latin typeface="Meiryo" panose="020B0604030504040204" pitchFamily="34" charset="-128"/>
              <a:ea typeface="Meiryo" panose="020B0604030504040204" pitchFamily="34" charset="-128"/>
            </a:endParaRPr>
          </a:p>
        </p:txBody>
      </p:sp>
      <p:sp>
        <p:nvSpPr>
          <p:cNvPr id="11" name="Shape 3">
            <a:extLst>
              <a:ext uri="{FF2B5EF4-FFF2-40B4-BE49-F238E27FC236}">
                <a16:creationId xmlns:a16="http://schemas.microsoft.com/office/drawing/2014/main" id="{17FED6F1-0B1D-9902-570F-C3E08349EB38}"/>
              </a:ext>
            </a:extLst>
          </p:cNvPr>
          <p:cNvSpPr/>
          <p:nvPr/>
        </p:nvSpPr>
        <p:spPr>
          <a:xfrm>
            <a:off x="135330" y="866852"/>
            <a:ext cx="5401173" cy="5764380"/>
          </a:xfrm>
          <a:prstGeom prst="roundRect">
            <a:avLst>
              <a:gd name="adj" fmla="val 460"/>
            </a:avLst>
          </a:prstGeom>
          <a:solidFill>
            <a:srgbClr val="F8F8F8"/>
          </a:solidFill>
          <a:ln w="12700">
            <a:solidFill>
              <a:srgbClr val="DDDDDD"/>
            </a:solidFill>
            <a:prstDash val="solid"/>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15" name="Shape 6">
            <a:extLst>
              <a:ext uri="{FF2B5EF4-FFF2-40B4-BE49-F238E27FC236}">
                <a16:creationId xmlns:a16="http://schemas.microsoft.com/office/drawing/2014/main" id="{C10044D9-85A5-6F72-CE7E-059985501A40}"/>
              </a:ext>
            </a:extLst>
          </p:cNvPr>
          <p:cNvSpPr/>
          <p:nvPr/>
        </p:nvSpPr>
        <p:spPr>
          <a:xfrm>
            <a:off x="811071" y="1080210"/>
            <a:ext cx="4323287" cy="1108833"/>
          </a:xfrm>
          <a:prstGeom prst="roundRect">
            <a:avLst>
              <a:gd name="adj" fmla="val 3603"/>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16" name="Text 7">
            <a:extLst>
              <a:ext uri="{FF2B5EF4-FFF2-40B4-BE49-F238E27FC236}">
                <a16:creationId xmlns:a16="http://schemas.microsoft.com/office/drawing/2014/main" id="{C6BB0789-DC56-F9C2-2CB2-4CCD4E9DBFE4}"/>
              </a:ext>
            </a:extLst>
          </p:cNvPr>
          <p:cNvSpPr txBox="1"/>
          <p:nvPr/>
        </p:nvSpPr>
        <p:spPr>
          <a:xfrm>
            <a:off x="953719" y="1169807"/>
            <a:ext cx="643738" cy="247802"/>
          </a:xfrm>
          <a:prstGeom prst="rect">
            <a:avLst/>
          </a:prstGeom>
          <a:noFill/>
          <a:ln/>
        </p:spPr>
        <p:txBody>
          <a:bodyPr wrap="square" lIns="0" tIns="0" rIns="0" bIns="0" rtlCol="0" anchor="ctr"/>
          <a:lstStyle/>
          <a:p>
            <a:pPr marL="0" indent="0" algn="l">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荷主群</a:t>
            </a:r>
            <a:endParaRPr lang="en-US" sz="1300">
              <a:solidFill>
                <a:srgbClr val="002060"/>
              </a:solidFill>
              <a:latin typeface="Meiryo" panose="020B0604030504040204" pitchFamily="34" charset="-128"/>
              <a:ea typeface="Meiryo" panose="020B0604030504040204" pitchFamily="34" charset="-128"/>
            </a:endParaRPr>
          </a:p>
        </p:txBody>
      </p:sp>
      <p:sp>
        <p:nvSpPr>
          <p:cNvPr id="17" name="Shape 8">
            <a:extLst>
              <a:ext uri="{FF2B5EF4-FFF2-40B4-BE49-F238E27FC236}">
                <a16:creationId xmlns:a16="http://schemas.microsoft.com/office/drawing/2014/main" id="{2B372F40-1C1C-15E2-7C63-C757BF2D1A0F}"/>
              </a:ext>
            </a:extLst>
          </p:cNvPr>
          <p:cNvSpPr/>
          <p:nvPr/>
        </p:nvSpPr>
        <p:spPr>
          <a:xfrm>
            <a:off x="1668981" y="1404366"/>
            <a:ext cx="476402" cy="476402"/>
          </a:xfrm>
          <a:prstGeom prst="roundRect">
            <a:avLst>
              <a:gd name="adj" fmla="val 30710"/>
            </a:avLst>
          </a:prstGeom>
          <a:solidFill>
            <a:srgbClr val="E0E0E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18" name="Image 1" descr="preencoded.png">
            <a:extLst>
              <a:ext uri="{FF2B5EF4-FFF2-40B4-BE49-F238E27FC236}">
                <a16:creationId xmlns:a16="http://schemas.microsoft.com/office/drawing/2014/main" id="{E96129B7-45D4-0925-4D4A-9491DABB8D03}"/>
              </a:ext>
            </a:extLst>
          </p:cNvPr>
          <p:cNvPicPr>
            <a:picLocks noChangeAspect="1"/>
          </p:cNvPicPr>
          <p:nvPr/>
        </p:nvPicPr>
        <p:blipFill>
          <a:blip r:embed="rId5"/>
          <a:srcRect t="-43" b="-43"/>
          <a:stretch/>
        </p:blipFill>
        <p:spPr>
          <a:xfrm>
            <a:off x="1840888" y="1567129"/>
            <a:ext cx="133502" cy="152705"/>
          </a:xfrm>
          <a:prstGeom prst="rect">
            <a:avLst/>
          </a:prstGeom>
        </p:spPr>
      </p:pic>
      <p:sp>
        <p:nvSpPr>
          <p:cNvPr id="19" name="Shape 11">
            <a:extLst>
              <a:ext uri="{FF2B5EF4-FFF2-40B4-BE49-F238E27FC236}">
                <a16:creationId xmlns:a16="http://schemas.microsoft.com/office/drawing/2014/main" id="{31FFE8D2-C630-DDA0-AEB3-CAE11A1C00F7}"/>
              </a:ext>
            </a:extLst>
          </p:cNvPr>
          <p:cNvSpPr/>
          <p:nvPr/>
        </p:nvSpPr>
        <p:spPr>
          <a:xfrm>
            <a:off x="2748887" y="1404366"/>
            <a:ext cx="476402" cy="476402"/>
          </a:xfrm>
          <a:prstGeom prst="roundRect">
            <a:avLst>
              <a:gd name="adj" fmla="val 30710"/>
            </a:avLst>
          </a:prstGeom>
          <a:solidFill>
            <a:srgbClr val="E0E0E0"/>
          </a:solidFill>
          <a:ln/>
        </p:spPr>
        <p:txBody>
          <a:bodyPr/>
          <a:lstStyle/>
          <a:p>
            <a:endParaRPr lang="ja-JP" altLang="en-US">
              <a:latin typeface="Meiryo" panose="020B0604030504040204" pitchFamily="34" charset="-128"/>
              <a:ea typeface="Meiryo" panose="020B0604030504040204" pitchFamily="34" charset="-128"/>
            </a:endParaRPr>
          </a:p>
        </p:txBody>
      </p:sp>
      <p:sp>
        <p:nvSpPr>
          <p:cNvPr id="20" name="Shape 12">
            <a:extLst>
              <a:ext uri="{FF2B5EF4-FFF2-40B4-BE49-F238E27FC236}">
                <a16:creationId xmlns:a16="http://schemas.microsoft.com/office/drawing/2014/main" id="{49E465D1-8BE6-4B5C-43EF-3C8B8EF19B5E}"/>
              </a:ext>
            </a:extLst>
          </p:cNvPr>
          <p:cNvSpPr/>
          <p:nvPr/>
        </p:nvSpPr>
        <p:spPr>
          <a:xfrm>
            <a:off x="3827879" y="1404366"/>
            <a:ext cx="476402" cy="476402"/>
          </a:xfrm>
          <a:prstGeom prst="roundRect">
            <a:avLst>
              <a:gd name="adj" fmla="val 30710"/>
            </a:avLst>
          </a:prstGeom>
          <a:solidFill>
            <a:srgbClr val="E0E0E0"/>
          </a:solidFill>
          <a:ln/>
        </p:spPr>
        <p:txBody>
          <a:bodyPr/>
          <a:lstStyle/>
          <a:p>
            <a:endParaRPr lang="ja-JP" altLang="en-US">
              <a:latin typeface="Meiryo" panose="020B0604030504040204" pitchFamily="34" charset="-128"/>
              <a:ea typeface="Meiryo" panose="020B0604030504040204" pitchFamily="34" charset="-128"/>
            </a:endParaRPr>
          </a:p>
        </p:txBody>
      </p:sp>
      <p:sp>
        <p:nvSpPr>
          <p:cNvPr id="21" name="Text 13">
            <a:extLst>
              <a:ext uri="{FF2B5EF4-FFF2-40B4-BE49-F238E27FC236}">
                <a16:creationId xmlns:a16="http://schemas.microsoft.com/office/drawing/2014/main" id="{A8D290F6-8261-99C9-D5F7-7A0E6840DABE}"/>
              </a:ext>
            </a:extLst>
          </p:cNvPr>
          <p:cNvSpPr txBox="1"/>
          <p:nvPr/>
        </p:nvSpPr>
        <p:spPr>
          <a:xfrm>
            <a:off x="1628289" y="1885797"/>
            <a:ext cx="514807" cy="228600"/>
          </a:xfrm>
          <a:prstGeom prst="rect">
            <a:avLst/>
          </a:prstGeom>
          <a:noFill/>
          <a:ln/>
        </p:spPr>
        <p:txBody>
          <a:bodyPr wrap="square" lIns="0" tIns="0" rIns="0" bIns="0" rtlCol="0" anchor="ctr"/>
          <a:lstStyle/>
          <a:p>
            <a:pPr marL="0" indent="0" algn="ctr">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荷主A</a:t>
            </a:r>
            <a:endParaRPr lang="en-US" sz="1100">
              <a:solidFill>
                <a:srgbClr val="002060"/>
              </a:solidFill>
              <a:latin typeface="Meiryo" panose="020B0604030504040204" pitchFamily="34" charset="-128"/>
              <a:ea typeface="Meiryo" panose="020B0604030504040204" pitchFamily="34" charset="-128"/>
            </a:endParaRPr>
          </a:p>
        </p:txBody>
      </p:sp>
      <p:pic>
        <p:nvPicPr>
          <p:cNvPr id="22" name="Image 2" descr="preencoded.png">
            <a:extLst>
              <a:ext uri="{FF2B5EF4-FFF2-40B4-BE49-F238E27FC236}">
                <a16:creationId xmlns:a16="http://schemas.microsoft.com/office/drawing/2014/main" id="{2E55C9F0-D457-BBD5-37EC-CE45F84A00C7}"/>
              </a:ext>
            </a:extLst>
          </p:cNvPr>
          <p:cNvPicPr>
            <a:picLocks noChangeAspect="1"/>
          </p:cNvPicPr>
          <p:nvPr/>
        </p:nvPicPr>
        <p:blipFill>
          <a:blip r:embed="rId5"/>
          <a:srcRect t="-43" b="-43"/>
          <a:stretch/>
        </p:blipFill>
        <p:spPr>
          <a:xfrm>
            <a:off x="2919880" y="1567129"/>
            <a:ext cx="133502" cy="152705"/>
          </a:xfrm>
          <a:prstGeom prst="rect">
            <a:avLst/>
          </a:prstGeom>
        </p:spPr>
      </p:pic>
      <p:sp>
        <p:nvSpPr>
          <p:cNvPr id="23" name="Text 14">
            <a:extLst>
              <a:ext uri="{FF2B5EF4-FFF2-40B4-BE49-F238E27FC236}">
                <a16:creationId xmlns:a16="http://schemas.microsoft.com/office/drawing/2014/main" id="{9CC3AD51-823D-BB85-A66B-A3F97D435FA9}"/>
              </a:ext>
            </a:extLst>
          </p:cNvPr>
          <p:cNvSpPr txBox="1"/>
          <p:nvPr/>
        </p:nvSpPr>
        <p:spPr>
          <a:xfrm>
            <a:off x="2704538" y="1885797"/>
            <a:ext cx="523951" cy="228600"/>
          </a:xfrm>
          <a:prstGeom prst="rect">
            <a:avLst/>
          </a:prstGeom>
          <a:noFill/>
          <a:ln/>
        </p:spPr>
        <p:txBody>
          <a:bodyPr wrap="square" lIns="0" tIns="0" rIns="0" bIns="0" rtlCol="0" anchor="ctr"/>
          <a:lstStyle/>
          <a:p>
            <a:pPr marL="0" indent="0" algn="ctr">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荷主B</a:t>
            </a:r>
            <a:endParaRPr lang="en-US" sz="1100">
              <a:solidFill>
                <a:srgbClr val="002060"/>
              </a:solidFill>
              <a:latin typeface="Meiryo" panose="020B0604030504040204" pitchFamily="34" charset="-128"/>
              <a:ea typeface="Meiryo" panose="020B0604030504040204" pitchFamily="34" charset="-128"/>
            </a:endParaRPr>
          </a:p>
        </p:txBody>
      </p:sp>
      <p:pic>
        <p:nvPicPr>
          <p:cNvPr id="24" name="Image 3" descr="preencoded.png">
            <a:extLst>
              <a:ext uri="{FF2B5EF4-FFF2-40B4-BE49-F238E27FC236}">
                <a16:creationId xmlns:a16="http://schemas.microsoft.com/office/drawing/2014/main" id="{32B8823E-95C0-57FF-91BE-934A0F90A1E0}"/>
              </a:ext>
            </a:extLst>
          </p:cNvPr>
          <p:cNvPicPr>
            <a:picLocks noChangeAspect="1"/>
          </p:cNvPicPr>
          <p:nvPr/>
        </p:nvPicPr>
        <p:blipFill>
          <a:blip r:embed="rId5"/>
          <a:srcRect t="-43" b="-43"/>
          <a:stretch/>
        </p:blipFill>
        <p:spPr>
          <a:xfrm>
            <a:off x="3999786" y="1567129"/>
            <a:ext cx="133502" cy="152705"/>
          </a:xfrm>
          <a:prstGeom prst="rect">
            <a:avLst/>
          </a:prstGeom>
        </p:spPr>
      </p:pic>
      <p:sp>
        <p:nvSpPr>
          <p:cNvPr id="25" name="Text 16">
            <a:extLst>
              <a:ext uri="{FF2B5EF4-FFF2-40B4-BE49-F238E27FC236}">
                <a16:creationId xmlns:a16="http://schemas.microsoft.com/office/drawing/2014/main" id="{A0CDB7C3-C9E3-9325-3256-18AB9E6D28FC}"/>
              </a:ext>
            </a:extLst>
          </p:cNvPr>
          <p:cNvSpPr txBox="1"/>
          <p:nvPr/>
        </p:nvSpPr>
        <p:spPr>
          <a:xfrm>
            <a:off x="3785359" y="1885797"/>
            <a:ext cx="523951" cy="228600"/>
          </a:xfrm>
          <a:prstGeom prst="rect">
            <a:avLst/>
          </a:prstGeom>
          <a:noFill/>
          <a:ln/>
        </p:spPr>
        <p:txBody>
          <a:bodyPr wrap="square" lIns="0" tIns="0" rIns="0" bIns="0" rtlCol="0" anchor="ctr"/>
          <a:lstStyle/>
          <a:p>
            <a:pPr marL="0" indent="0" algn="ctr">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荷主C</a:t>
            </a:r>
            <a:endParaRPr lang="en-US" sz="1100">
              <a:solidFill>
                <a:srgbClr val="002060"/>
              </a:solidFill>
              <a:latin typeface="Meiryo" panose="020B0604030504040204" pitchFamily="34" charset="-128"/>
              <a:ea typeface="Meiryo" panose="020B0604030504040204" pitchFamily="34" charset="-128"/>
            </a:endParaRPr>
          </a:p>
        </p:txBody>
      </p:sp>
      <p:sp>
        <p:nvSpPr>
          <p:cNvPr id="36" name="Shape 24">
            <a:extLst>
              <a:ext uri="{FF2B5EF4-FFF2-40B4-BE49-F238E27FC236}">
                <a16:creationId xmlns:a16="http://schemas.microsoft.com/office/drawing/2014/main" id="{7063FBEF-94A5-0057-1022-DE553FDB860C}"/>
              </a:ext>
            </a:extLst>
          </p:cNvPr>
          <p:cNvSpPr/>
          <p:nvPr/>
        </p:nvSpPr>
        <p:spPr>
          <a:xfrm>
            <a:off x="830959" y="5265886"/>
            <a:ext cx="4323287" cy="1284278"/>
          </a:xfrm>
          <a:prstGeom prst="roundRect">
            <a:avLst>
              <a:gd name="adj" fmla="val 2856"/>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7" name="Text 26">
            <a:extLst>
              <a:ext uri="{FF2B5EF4-FFF2-40B4-BE49-F238E27FC236}">
                <a16:creationId xmlns:a16="http://schemas.microsoft.com/office/drawing/2014/main" id="{20EEF2BE-B163-A97B-652E-672B7C2A2814}"/>
              </a:ext>
            </a:extLst>
          </p:cNvPr>
          <p:cNvSpPr txBox="1"/>
          <p:nvPr/>
        </p:nvSpPr>
        <p:spPr>
          <a:xfrm>
            <a:off x="973607" y="5355698"/>
            <a:ext cx="2243938" cy="247802"/>
          </a:xfrm>
          <a:prstGeom prst="rect">
            <a:avLst/>
          </a:prstGeom>
          <a:noFill/>
          <a:ln/>
        </p:spPr>
        <p:txBody>
          <a:bodyPr wrap="square" lIns="0" tIns="0" rIns="0" bIns="0" rtlCol="0" anchor="ctr"/>
          <a:lstStyle/>
          <a:p>
            <a:pPr marL="0" indent="0" algn="l">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最終配送（SG＋地域中小）</a:t>
            </a:r>
            <a:endParaRPr lang="en-US" sz="1300">
              <a:solidFill>
                <a:srgbClr val="002060"/>
              </a:solidFill>
              <a:latin typeface="Meiryo" panose="020B0604030504040204" pitchFamily="34" charset="-128"/>
              <a:ea typeface="Meiryo" panose="020B0604030504040204" pitchFamily="34" charset="-128"/>
            </a:endParaRPr>
          </a:p>
        </p:txBody>
      </p:sp>
      <p:sp>
        <p:nvSpPr>
          <p:cNvPr id="40" name="Text 34">
            <a:extLst>
              <a:ext uri="{FF2B5EF4-FFF2-40B4-BE49-F238E27FC236}">
                <a16:creationId xmlns:a16="http://schemas.microsoft.com/office/drawing/2014/main" id="{8C8005E7-DC26-27D2-B153-E49683703BE0}"/>
              </a:ext>
            </a:extLst>
          </p:cNvPr>
          <p:cNvSpPr txBox="1"/>
          <p:nvPr/>
        </p:nvSpPr>
        <p:spPr>
          <a:xfrm>
            <a:off x="1907180" y="6049895"/>
            <a:ext cx="1143000" cy="162763"/>
          </a:xfrm>
          <a:prstGeom prst="rect">
            <a:avLst/>
          </a:prstGeom>
          <a:noFill/>
          <a:ln/>
        </p:spPr>
        <p:txBody>
          <a:bodyPr wrap="square" lIns="0" tIns="0" rIns="0" bIns="0" rtlCol="0" anchor="ctr"/>
          <a:lstStyle/>
          <a:p>
            <a:pPr marL="0" indent="0" algn="ctr">
              <a:buNone/>
            </a:pPr>
            <a:r>
              <a:rPr lang="en-US" sz="800">
                <a:solidFill>
                  <a:srgbClr val="002060"/>
                </a:solidFill>
                <a:latin typeface="Meiryo" panose="020B0604030504040204" pitchFamily="34" charset="-128"/>
                <a:ea typeface="Meiryo" panose="020B0604030504040204" pitchFamily="34" charset="-128"/>
                <a:cs typeface="Noto Sans JP" pitchFamily="34" charset="-120"/>
              </a:rPr>
              <a:t>SGホールディングス</a:t>
            </a:r>
            <a:endParaRPr lang="en-US" sz="800">
              <a:solidFill>
                <a:srgbClr val="002060"/>
              </a:solidFill>
              <a:latin typeface="Meiryo" panose="020B0604030504040204" pitchFamily="34" charset="-128"/>
              <a:ea typeface="Meiryo" panose="020B0604030504040204" pitchFamily="34" charset="-128"/>
            </a:endParaRPr>
          </a:p>
        </p:txBody>
      </p:sp>
      <p:sp>
        <p:nvSpPr>
          <p:cNvPr id="43" name="Text 36">
            <a:extLst>
              <a:ext uri="{FF2B5EF4-FFF2-40B4-BE49-F238E27FC236}">
                <a16:creationId xmlns:a16="http://schemas.microsoft.com/office/drawing/2014/main" id="{69F96603-72D3-D52F-B39A-8D1FD0DD0E0C}"/>
              </a:ext>
            </a:extLst>
          </p:cNvPr>
          <p:cNvSpPr txBox="1"/>
          <p:nvPr/>
        </p:nvSpPr>
        <p:spPr>
          <a:xfrm>
            <a:off x="973607" y="6230947"/>
            <a:ext cx="1953158" cy="228600"/>
          </a:xfrm>
          <a:prstGeom prst="rect">
            <a:avLst/>
          </a:prstGeom>
          <a:noFill/>
          <a:ln/>
        </p:spPr>
        <p:txBody>
          <a:bodyPr wrap="square" lIns="0" tIns="0" rIns="0" bIns="0" rtlCol="0" anchor="ctr"/>
          <a:lstStyle/>
          <a:p>
            <a:pPr marL="0" indent="0" algn="l">
              <a:buNone/>
            </a:pPr>
            <a:r>
              <a:rPr lang="en-US" sz="1100">
                <a:solidFill>
                  <a:srgbClr val="002060"/>
                </a:solidFill>
                <a:latin typeface="Meiryo" panose="020B0604030504040204" pitchFamily="34" charset="-128"/>
                <a:ea typeface="Meiryo" panose="020B0604030504040204" pitchFamily="34" charset="-128"/>
                <a:cs typeface="Noto Sans JP" pitchFamily="34" charset="-120"/>
              </a:rPr>
              <a:t>地域に適した配送網の活用</a:t>
            </a:r>
            <a:endParaRPr lang="en-US" sz="1100">
              <a:solidFill>
                <a:srgbClr val="002060"/>
              </a:solidFill>
              <a:latin typeface="Meiryo" panose="020B0604030504040204" pitchFamily="34" charset="-128"/>
              <a:ea typeface="Meiryo" panose="020B0604030504040204" pitchFamily="34" charset="-128"/>
            </a:endParaRPr>
          </a:p>
        </p:txBody>
      </p:sp>
      <p:sp>
        <p:nvSpPr>
          <p:cNvPr id="44" name="Text 37">
            <a:extLst>
              <a:ext uri="{FF2B5EF4-FFF2-40B4-BE49-F238E27FC236}">
                <a16:creationId xmlns:a16="http://schemas.microsoft.com/office/drawing/2014/main" id="{608C39F1-744E-E32B-9AA7-030C2ABC929A}"/>
              </a:ext>
            </a:extLst>
          </p:cNvPr>
          <p:cNvSpPr txBox="1"/>
          <p:nvPr/>
        </p:nvSpPr>
        <p:spPr>
          <a:xfrm>
            <a:off x="3150764" y="6049895"/>
            <a:ext cx="781812" cy="162763"/>
          </a:xfrm>
          <a:prstGeom prst="rect">
            <a:avLst/>
          </a:prstGeom>
          <a:noFill/>
          <a:ln/>
        </p:spPr>
        <p:txBody>
          <a:bodyPr wrap="square" lIns="0" tIns="0" rIns="0" bIns="0" rtlCol="0" anchor="ctr"/>
          <a:lstStyle/>
          <a:p>
            <a:pPr marL="0" indent="0" algn="ctr">
              <a:buNone/>
            </a:pPr>
            <a:r>
              <a:rPr lang="en-US" sz="800">
                <a:solidFill>
                  <a:srgbClr val="002060"/>
                </a:solidFill>
                <a:latin typeface="Meiryo" panose="020B0604030504040204" pitchFamily="34" charset="-128"/>
                <a:ea typeface="Meiryo" panose="020B0604030504040204" pitchFamily="34" charset="-128"/>
                <a:cs typeface="Noto Sans JP" pitchFamily="34" charset="-120"/>
              </a:rPr>
              <a:t>地域中小運送</a:t>
            </a:r>
            <a:endParaRPr lang="en-US" sz="800">
              <a:solidFill>
                <a:srgbClr val="002060"/>
              </a:solidFill>
              <a:latin typeface="Meiryo" panose="020B0604030504040204" pitchFamily="34" charset="-128"/>
              <a:ea typeface="Meiryo" panose="020B0604030504040204" pitchFamily="34" charset="-128"/>
            </a:endParaRPr>
          </a:p>
        </p:txBody>
      </p:sp>
      <p:sp>
        <p:nvSpPr>
          <p:cNvPr id="53" name="Shape 23">
            <a:extLst>
              <a:ext uri="{FF2B5EF4-FFF2-40B4-BE49-F238E27FC236}">
                <a16:creationId xmlns:a16="http://schemas.microsoft.com/office/drawing/2014/main" id="{743F08F4-35D1-3BD2-B974-598C98296ED6}"/>
              </a:ext>
            </a:extLst>
          </p:cNvPr>
          <p:cNvSpPr/>
          <p:nvPr/>
        </p:nvSpPr>
        <p:spPr>
          <a:xfrm>
            <a:off x="811071" y="3787567"/>
            <a:ext cx="4323287" cy="1358114"/>
          </a:xfrm>
          <a:prstGeom prst="roundRect">
            <a:avLst>
              <a:gd name="adj" fmla="val 1573"/>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54" name="Text 25">
            <a:extLst>
              <a:ext uri="{FF2B5EF4-FFF2-40B4-BE49-F238E27FC236}">
                <a16:creationId xmlns:a16="http://schemas.microsoft.com/office/drawing/2014/main" id="{C71C7713-3FE8-A621-AD3A-5599A8928161}"/>
              </a:ext>
            </a:extLst>
          </p:cNvPr>
          <p:cNvSpPr txBox="1"/>
          <p:nvPr/>
        </p:nvSpPr>
        <p:spPr>
          <a:xfrm>
            <a:off x="953719" y="3880220"/>
            <a:ext cx="814730" cy="247802"/>
          </a:xfrm>
          <a:prstGeom prst="rect">
            <a:avLst/>
          </a:prstGeom>
          <a:noFill/>
          <a:ln/>
        </p:spPr>
        <p:txBody>
          <a:bodyPr wrap="square" lIns="0" tIns="0" rIns="0" bIns="0" rtlCol="0" anchor="ctr"/>
          <a:lstStyle/>
          <a:p>
            <a:pPr marL="0" indent="0" algn="l">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幹線輸送</a:t>
            </a:r>
            <a:endParaRPr lang="en-US" sz="1300">
              <a:solidFill>
                <a:srgbClr val="002060"/>
              </a:solidFill>
              <a:latin typeface="Meiryo" panose="020B0604030504040204" pitchFamily="34" charset="-128"/>
              <a:ea typeface="Meiryo" panose="020B0604030504040204" pitchFamily="34" charset="-128"/>
            </a:endParaRPr>
          </a:p>
        </p:txBody>
      </p:sp>
      <p:sp>
        <p:nvSpPr>
          <p:cNvPr id="55" name="Text 29">
            <a:extLst>
              <a:ext uri="{FF2B5EF4-FFF2-40B4-BE49-F238E27FC236}">
                <a16:creationId xmlns:a16="http://schemas.microsoft.com/office/drawing/2014/main" id="{2C072E9A-D7FF-B98D-C8F5-AC70A7E7729D}"/>
              </a:ext>
            </a:extLst>
          </p:cNvPr>
          <p:cNvSpPr txBox="1"/>
          <p:nvPr/>
        </p:nvSpPr>
        <p:spPr>
          <a:xfrm>
            <a:off x="953719" y="4823937"/>
            <a:ext cx="2714854" cy="228600"/>
          </a:xfrm>
          <a:prstGeom prst="rect">
            <a:avLst/>
          </a:prstGeom>
          <a:noFill/>
          <a:ln/>
        </p:spPr>
        <p:txBody>
          <a:bodyPr wrap="square" lIns="0" tIns="0" rIns="0" bIns="0" rtlCol="0" anchor="ctr"/>
          <a:lstStyle/>
          <a:p>
            <a:pPr marL="0" indent="0" algn="l">
              <a:buNone/>
            </a:pPr>
            <a:r>
              <a:rPr lang="en-US" sz="1100" err="1">
                <a:solidFill>
                  <a:srgbClr val="002060"/>
                </a:solidFill>
                <a:latin typeface="Meiryo" panose="020B0604030504040204" pitchFamily="34" charset="-128"/>
                <a:ea typeface="Meiryo" panose="020B0604030504040204" pitchFamily="34" charset="-128"/>
                <a:cs typeface="Noto Sans JP" pitchFamily="34" charset="-120"/>
              </a:rPr>
              <a:t>重複ルート削減・高積載率実現</a:t>
            </a:r>
            <a:endParaRPr lang="en-US" sz="1100">
              <a:solidFill>
                <a:srgbClr val="002060"/>
              </a:solidFill>
              <a:latin typeface="Meiryo" panose="020B0604030504040204" pitchFamily="34" charset="-128"/>
              <a:ea typeface="Meiryo" panose="020B0604030504040204" pitchFamily="34" charset="-128"/>
            </a:endParaRPr>
          </a:p>
        </p:txBody>
      </p:sp>
      <p:sp>
        <p:nvSpPr>
          <p:cNvPr id="69" name="Shape 15">
            <a:extLst>
              <a:ext uri="{FF2B5EF4-FFF2-40B4-BE49-F238E27FC236}">
                <a16:creationId xmlns:a16="http://schemas.microsoft.com/office/drawing/2014/main" id="{C4B87CC3-72AA-B9B4-FC53-811EFC90A994}"/>
              </a:ext>
            </a:extLst>
          </p:cNvPr>
          <p:cNvSpPr/>
          <p:nvPr/>
        </p:nvSpPr>
        <p:spPr>
          <a:xfrm>
            <a:off x="811071" y="2309248"/>
            <a:ext cx="4323287" cy="1358114"/>
          </a:xfrm>
          <a:prstGeom prst="roundRect">
            <a:avLst>
              <a:gd name="adj" fmla="val 1573"/>
            </a:avLst>
          </a:prstGeom>
          <a:solidFill>
            <a:srgbClr val="FFFFFF"/>
          </a:solidFill>
          <a:ln/>
          <a:effectLst>
            <a:outerShdw blurRad="38100" dist="25400" dir="5400000" algn="bl" rotWithShape="0">
              <a:srgbClr val="000000">
                <a:alpha val="5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72" name="Text 21">
            <a:extLst>
              <a:ext uri="{FF2B5EF4-FFF2-40B4-BE49-F238E27FC236}">
                <a16:creationId xmlns:a16="http://schemas.microsoft.com/office/drawing/2014/main" id="{20FE13F0-CC1D-4B61-B615-5073F1530B8B}"/>
              </a:ext>
            </a:extLst>
          </p:cNvPr>
          <p:cNvSpPr txBox="1"/>
          <p:nvPr/>
        </p:nvSpPr>
        <p:spPr>
          <a:xfrm>
            <a:off x="953719" y="3333475"/>
            <a:ext cx="2562149" cy="228600"/>
          </a:xfrm>
          <a:prstGeom prst="rect">
            <a:avLst/>
          </a:prstGeom>
          <a:noFill/>
          <a:ln/>
        </p:spPr>
        <p:txBody>
          <a:bodyPr wrap="square" lIns="0" tIns="0" rIns="0" bIns="0" rtlCol="0" anchor="ctr"/>
          <a:lstStyle/>
          <a:p>
            <a:pPr marL="0" indent="0" algn="l">
              <a:buNone/>
            </a:pPr>
            <a:r>
              <a:rPr lang="en-US" sz="1100" err="1">
                <a:solidFill>
                  <a:srgbClr val="002060"/>
                </a:solidFill>
                <a:latin typeface="Meiryo" panose="020B0604030504040204" pitchFamily="34" charset="-128"/>
                <a:ea typeface="Meiryo" panose="020B0604030504040204" pitchFamily="34" charset="-128"/>
                <a:cs typeface="Noto Sans JP" pitchFamily="34" charset="-120"/>
              </a:rPr>
              <a:t>荷物の集約・最適化</a:t>
            </a:r>
            <a:endParaRPr lang="en-US" sz="1100">
              <a:solidFill>
                <a:srgbClr val="002060"/>
              </a:solidFill>
              <a:latin typeface="Meiryo" panose="020B0604030504040204" pitchFamily="34" charset="-128"/>
              <a:ea typeface="Meiryo" panose="020B0604030504040204" pitchFamily="34" charset="-128"/>
            </a:endParaRPr>
          </a:p>
        </p:txBody>
      </p:sp>
      <p:sp>
        <p:nvSpPr>
          <p:cNvPr id="73" name="Text 10">
            <a:extLst>
              <a:ext uri="{FF2B5EF4-FFF2-40B4-BE49-F238E27FC236}">
                <a16:creationId xmlns:a16="http://schemas.microsoft.com/office/drawing/2014/main" id="{DDF28F59-E905-B399-C4E4-F57B716D1D03}"/>
              </a:ext>
            </a:extLst>
          </p:cNvPr>
          <p:cNvSpPr txBox="1"/>
          <p:nvPr/>
        </p:nvSpPr>
        <p:spPr>
          <a:xfrm>
            <a:off x="953719" y="2400311"/>
            <a:ext cx="814730" cy="247802"/>
          </a:xfrm>
          <a:prstGeom prst="rect">
            <a:avLst/>
          </a:prstGeom>
          <a:noFill/>
          <a:ln/>
        </p:spPr>
        <p:txBody>
          <a:bodyPr wrap="square" lIns="0" tIns="0" rIns="0" bIns="0" rtlCol="0" anchor="ctr"/>
          <a:lstStyle/>
          <a:p>
            <a:pPr marL="0" indent="0" algn="l">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共同拠点</a:t>
            </a:r>
            <a:endParaRPr lang="en-US" sz="1300">
              <a:solidFill>
                <a:srgbClr val="002060"/>
              </a:solidFill>
              <a:latin typeface="Meiryo" panose="020B0604030504040204" pitchFamily="34" charset="-128"/>
              <a:ea typeface="Meiryo" panose="020B0604030504040204" pitchFamily="34" charset="-128"/>
            </a:endParaRPr>
          </a:p>
        </p:txBody>
      </p:sp>
      <p:cxnSp>
        <p:nvCxnSpPr>
          <p:cNvPr id="76" name="直線コネクタ 75">
            <a:extLst>
              <a:ext uri="{FF2B5EF4-FFF2-40B4-BE49-F238E27FC236}">
                <a16:creationId xmlns:a16="http://schemas.microsoft.com/office/drawing/2014/main" id="{06A6CDE5-3C25-5DAC-1D75-39657DB1FAFE}"/>
              </a:ext>
            </a:extLst>
          </p:cNvPr>
          <p:cNvCxnSpPr>
            <a:cxnSpLocks/>
            <a:stCxn id="82" idx="0"/>
            <a:endCxn id="79" idx="4"/>
          </p:cNvCxnSpPr>
          <p:nvPr/>
        </p:nvCxnSpPr>
        <p:spPr>
          <a:xfrm flipV="1">
            <a:off x="477595" y="1832779"/>
            <a:ext cx="0" cy="974133"/>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BA4F7815-B536-57C8-986B-CF0A322B62E2}"/>
              </a:ext>
            </a:extLst>
          </p:cNvPr>
          <p:cNvCxnSpPr>
            <a:cxnSpLocks/>
            <a:stCxn id="81" idx="0"/>
            <a:endCxn id="82" idx="4"/>
          </p:cNvCxnSpPr>
          <p:nvPr/>
        </p:nvCxnSpPr>
        <p:spPr>
          <a:xfrm flipV="1">
            <a:off x="477595" y="3188217"/>
            <a:ext cx="0" cy="1108148"/>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0DE5626B-2724-D219-EB83-12E12DBDE8A5}"/>
              </a:ext>
            </a:extLst>
          </p:cNvPr>
          <p:cNvCxnSpPr>
            <a:cxnSpLocks/>
            <a:endCxn id="81" idx="4"/>
          </p:cNvCxnSpPr>
          <p:nvPr/>
        </p:nvCxnSpPr>
        <p:spPr>
          <a:xfrm flipV="1">
            <a:off x="473202" y="4677670"/>
            <a:ext cx="4393" cy="959379"/>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100" name="グループ化 99">
            <a:extLst>
              <a:ext uri="{FF2B5EF4-FFF2-40B4-BE49-F238E27FC236}">
                <a16:creationId xmlns:a16="http://schemas.microsoft.com/office/drawing/2014/main" id="{B1A02406-A4F5-EDB6-1640-C26A0A24ACCE}"/>
              </a:ext>
            </a:extLst>
          </p:cNvPr>
          <p:cNvGrpSpPr/>
          <p:nvPr/>
        </p:nvGrpSpPr>
        <p:grpSpPr>
          <a:xfrm>
            <a:off x="286942" y="1451474"/>
            <a:ext cx="381305" cy="381305"/>
            <a:chOff x="533095" y="1781251"/>
            <a:chExt cx="381305" cy="381305"/>
          </a:xfrm>
        </p:grpSpPr>
        <p:sp>
          <p:nvSpPr>
            <p:cNvPr id="79" name="Shape 4">
              <a:extLst>
                <a:ext uri="{FF2B5EF4-FFF2-40B4-BE49-F238E27FC236}">
                  <a16:creationId xmlns:a16="http://schemas.microsoft.com/office/drawing/2014/main" id="{A0BBBBE5-05B7-A60D-A339-DCC5FFA1FC63}"/>
                </a:ext>
              </a:extLst>
            </p:cNvPr>
            <p:cNvSpPr/>
            <p:nvPr/>
          </p:nvSpPr>
          <p:spPr>
            <a:xfrm>
              <a:off x="533095" y="1781251"/>
              <a:ext cx="381305" cy="381305"/>
            </a:xfrm>
            <a:prstGeom prst="ellipse">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80" name="Image 0" descr="preencoded.png">
              <a:extLst>
                <a:ext uri="{FF2B5EF4-FFF2-40B4-BE49-F238E27FC236}">
                  <a16:creationId xmlns:a16="http://schemas.microsoft.com/office/drawing/2014/main" id="{1138CC2A-8913-37A0-37DA-F23402F2B2B3}"/>
                </a:ext>
              </a:extLst>
            </p:cNvPr>
            <p:cNvPicPr>
              <a:picLocks noChangeAspect="1"/>
            </p:cNvPicPr>
            <p:nvPr/>
          </p:nvPicPr>
          <p:blipFill>
            <a:blip r:embed="rId6"/>
            <a:srcRect l="-1282" r="-1282"/>
            <a:stretch/>
          </p:blipFill>
          <p:spPr>
            <a:xfrm>
              <a:off x="614477" y="1876349"/>
              <a:ext cx="219456" cy="190195"/>
            </a:xfrm>
            <a:prstGeom prst="rect">
              <a:avLst/>
            </a:prstGeom>
          </p:spPr>
        </p:pic>
      </p:grpSp>
      <p:sp>
        <p:nvSpPr>
          <p:cNvPr id="82" name="Shape 9">
            <a:extLst>
              <a:ext uri="{FF2B5EF4-FFF2-40B4-BE49-F238E27FC236}">
                <a16:creationId xmlns:a16="http://schemas.microsoft.com/office/drawing/2014/main" id="{14D8DB4C-06CD-5C17-C081-2AA03E8324F9}"/>
              </a:ext>
            </a:extLst>
          </p:cNvPr>
          <p:cNvSpPr/>
          <p:nvPr/>
        </p:nvSpPr>
        <p:spPr>
          <a:xfrm>
            <a:off x="286942" y="2806912"/>
            <a:ext cx="381305" cy="381305"/>
          </a:xfrm>
          <a:prstGeom prst="ellipse">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83" name="Image 4" descr="preencoded.png">
            <a:extLst>
              <a:ext uri="{FF2B5EF4-FFF2-40B4-BE49-F238E27FC236}">
                <a16:creationId xmlns:a16="http://schemas.microsoft.com/office/drawing/2014/main" id="{742A471E-810E-CFCD-C18A-702F5B9AF551}"/>
              </a:ext>
            </a:extLst>
          </p:cNvPr>
          <p:cNvPicPr>
            <a:picLocks noChangeAspect="1"/>
          </p:cNvPicPr>
          <p:nvPr/>
        </p:nvPicPr>
        <p:blipFill>
          <a:blip r:embed="rId7"/>
          <a:srcRect/>
          <a:stretch/>
        </p:blipFill>
        <p:spPr>
          <a:xfrm>
            <a:off x="358265" y="2902009"/>
            <a:ext cx="237744" cy="190195"/>
          </a:xfrm>
          <a:prstGeom prst="rect">
            <a:avLst/>
          </a:prstGeom>
        </p:spPr>
      </p:pic>
      <p:grpSp>
        <p:nvGrpSpPr>
          <p:cNvPr id="103" name="グループ化 102">
            <a:extLst>
              <a:ext uri="{FF2B5EF4-FFF2-40B4-BE49-F238E27FC236}">
                <a16:creationId xmlns:a16="http://schemas.microsoft.com/office/drawing/2014/main" id="{9AFA19A5-B41D-B389-3D29-E34B3EDB36D2}"/>
              </a:ext>
            </a:extLst>
          </p:cNvPr>
          <p:cNvGrpSpPr/>
          <p:nvPr/>
        </p:nvGrpSpPr>
        <p:grpSpPr>
          <a:xfrm>
            <a:off x="286942" y="4296365"/>
            <a:ext cx="381305" cy="381305"/>
            <a:chOff x="533095" y="5633618"/>
            <a:chExt cx="381305" cy="381305"/>
          </a:xfrm>
        </p:grpSpPr>
        <p:sp>
          <p:nvSpPr>
            <p:cNvPr id="81" name="Shape 5">
              <a:extLst>
                <a:ext uri="{FF2B5EF4-FFF2-40B4-BE49-F238E27FC236}">
                  <a16:creationId xmlns:a16="http://schemas.microsoft.com/office/drawing/2014/main" id="{EDCB0BE0-513F-E9EC-EC76-CB3E27F9F4AA}"/>
                </a:ext>
              </a:extLst>
            </p:cNvPr>
            <p:cNvSpPr/>
            <p:nvPr/>
          </p:nvSpPr>
          <p:spPr>
            <a:xfrm>
              <a:off x="533095" y="5633618"/>
              <a:ext cx="381305" cy="381305"/>
            </a:xfrm>
            <a:prstGeom prst="ellipse">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84" name="Image 6" descr="preencoded.png">
              <a:extLst>
                <a:ext uri="{FF2B5EF4-FFF2-40B4-BE49-F238E27FC236}">
                  <a16:creationId xmlns:a16="http://schemas.microsoft.com/office/drawing/2014/main" id="{F27494E9-FC05-ED40-3E6B-595E7D24AF50}"/>
                </a:ext>
              </a:extLst>
            </p:cNvPr>
            <p:cNvPicPr>
              <a:picLocks noChangeAspect="1"/>
            </p:cNvPicPr>
            <p:nvPr/>
          </p:nvPicPr>
          <p:blipFill>
            <a:blip r:embed="rId8"/>
            <a:srcRect/>
            <a:stretch/>
          </p:blipFill>
          <p:spPr>
            <a:xfrm>
              <a:off x="628193" y="5728716"/>
              <a:ext cx="190195" cy="190195"/>
            </a:xfrm>
            <a:prstGeom prst="rect">
              <a:avLst/>
            </a:prstGeom>
          </p:spPr>
        </p:pic>
      </p:grpSp>
      <p:grpSp>
        <p:nvGrpSpPr>
          <p:cNvPr id="104" name="グループ化 103">
            <a:extLst>
              <a:ext uri="{FF2B5EF4-FFF2-40B4-BE49-F238E27FC236}">
                <a16:creationId xmlns:a16="http://schemas.microsoft.com/office/drawing/2014/main" id="{CE7938EA-70D6-E02D-832D-D1B3ECC6A962}"/>
              </a:ext>
            </a:extLst>
          </p:cNvPr>
          <p:cNvGrpSpPr/>
          <p:nvPr/>
        </p:nvGrpSpPr>
        <p:grpSpPr>
          <a:xfrm>
            <a:off x="286942" y="5637049"/>
            <a:ext cx="381305" cy="381305"/>
            <a:chOff x="533095" y="7466990"/>
            <a:chExt cx="381305" cy="381305"/>
          </a:xfrm>
        </p:grpSpPr>
        <p:sp>
          <p:nvSpPr>
            <p:cNvPr id="85" name="Shape 22">
              <a:extLst>
                <a:ext uri="{FF2B5EF4-FFF2-40B4-BE49-F238E27FC236}">
                  <a16:creationId xmlns:a16="http://schemas.microsoft.com/office/drawing/2014/main" id="{22860C48-211A-C4B7-119D-F6FFD5EDAC45}"/>
                </a:ext>
              </a:extLst>
            </p:cNvPr>
            <p:cNvSpPr/>
            <p:nvPr/>
          </p:nvSpPr>
          <p:spPr>
            <a:xfrm>
              <a:off x="533095" y="7466990"/>
              <a:ext cx="381305" cy="381305"/>
            </a:xfrm>
            <a:prstGeom prst="ellipse">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86" name="Image 7" descr="preencoded.png">
              <a:extLst>
                <a:ext uri="{FF2B5EF4-FFF2-40B4-BE49-F238E27FC236}">
                  <a16:creationId xmlns:a16="http://schemas.microsoft.com/office/drawing/2014/main" id="{BA22452D-B8DD-090F-5AA4-166CB81F4EE1}"/>
                </a:ext>
              </a:extLst>
            </p:cNvPr>
            <p:cNvPicPr>
              <a:picLocks noChangeAspect="1"/>
            </p:cNvPicPr>
            <p:nvPr/>
          </p:nvPicPr>
          <p:blipFill>
            <a:blip r:embed="rId9"/>
            <a:srcRect l="-1282" r="-1282"/>
            <a:stretch/>
          </p:blipFill>
          <p:spPr>
            <a:xfrm>
              <a:off x="614477" y="7563002"/>
              <a:ext cx="219456" cy="190195"/>
            </a:xfrm>
            <a:prstGeom prst="rect">
              <a:avLst/>
            </a:prstGeom>
          </p:spPr>
        </p:pic>
      </p:grpSp>
      <p:sp>
        <p:nvSpPr>
          <p:cNvPr id="87" name="Shape 19">
            <a:extLst>
              <a:ext uri="{FF2B5EF4-FFF2-40B4-BE49-F238E27FC236}">
                <a16:creationId xmlns:a16="http://schemas.microsoft.com/office/drawing/2014/main" id="{28DA16C8-F653-E772-6896-8B18F2936121}"/>
              </a:ext>
            </a:extLst>
          </p:cNvPr>
          <p:cNvSpPr/>
          <p:nvPr/>
        </p:nvSpPr>
        <p:spPr>
          <a:xfrm>
            <a:off x="1378140" y="2693336"/>
            <a:ext cx="3238805" cy="630172"/>
          </a:xfrm>
          <a:prstGeom prst="roundRect">
            <a:avLst>
              <a:gd name="adj" fmla="val 5333"/>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grpSp>
        <p:nvGrpSpPr>
          <p:cNvPr id="89" name="グループ化 88">
            <a:extLst>
              <a:ext uri="{FF2B5EF4-FFF2-40B4-BE49-F238E27FC236}">
                <a16:creationId xmlns:a16="http://schemas.microsoft.com/office/drawing/2014/main" id="{51068D74-BF46-EA75-8F5B-E440287A9D75}"/>
              </a:ext>
            </a:extLst>
          </p:cNvPr>
          <p:cNvGrpSpPr/>
          <p:nvPr/>
        </p:nvGrpSpPr>
        <p:grpSpPr>
          <a:xfrm>
            <a:off x="2742883" y="2784379"/>
            <a:ext cx="477314" cy="477315"/>
            <a:chOff x="2334464" y="2173707"/>
            <a:chExt cx="477314" cy="477315"/>
          </a:xfrm>
        </p:grpSpPr>
        <p:sp>
          <p:nvSpPr>
            <p:cNvPr id="88" name="Shape 20">
              <a:extLst>
                <a:ext uri="{FF2B5EF4-FFF2-40B4-BE49-F238E27FC236}">
                  <a16:creationId xmlns:a16="http://schemas.microsoft.com/office/drawing/2014/main" id="{518A049C-76FB-D188-8FAD-65225DDCCE80}"/>
                </a:ext>
              </a:extLst>
            </p:cNvPr>
            <p:cNvSpPr/>
            <p:nvPr/>
          </p:nvSpPr>
          <p:spPr>
            <a:xfrm>
              <a:off x="2334464" y="2173707"/>
              <a:ext cx="477314" cy="477315"/>
            </a:xfrm>
            <a:prstGeom prst="roundRect">
              <a:avLst>
                <a:gd name="adj" fmla="val 15006"/>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75" name="Image 5" descr="preencoded.png">
              <a:extLst>
                <a:ext uri="{FF2B5EF4-FFF2-40B4-BE49-F238E27FC236}">
                  <a16:creationId xmlns:a16="http://schemas.microsoft.com/office/drawing/2014/main" id="{68B0B8C9-AC47-625F-2B32-7473099A891D}"/>
                </a:ext>
              </a:extLst>
            </p:cNvPr>
            <p:cNvPicPr>
              <a:picLocks noChangeAspect="1"/>
            </p:cNvPicPr>
            <p:nvPr/>
          </p:nvPicPr>
          <p:blipFill>
            <a:blip r:embed="rId10"/>
            <a:srcRect t="-44" b="-44"/>
            <a:stretch/>
          </p:blipFill>
          <p:spPr>
            <a:xfrm>
              <a:off x="2490933" y="2331280"/>
              <a:ext cx="157295" cy="139942"/>
            </a:xfrm>
            <a:prstGeom prst="rect">
              <a:avLst/>
            </a:prstGeom>
          </p:spPr>
        </p:pic>
      </p:grpSp>
      <p:grpSp>
        <p:nvGrpSpPr>
          <p:cNvPr id="109" name="グループ化 108">
            <a:extLst>
              <a:ext uri="{FF2B5EF4-FFF2-40B4-BE49-F238E27FC236}">
                <a16:creationId xmlns:a16="http://schemas.microsoft.com/office/drawing/2014/main" id="{97933F4C-4436-C06C-8AC0-68CD8F64466C}"/>
              </a:ext>
            </a:extLst>
          </p:cNvPr>
          <p:cNvGrpSpPr/>
          <p:nvPr/>
        </p:nvGrpSpPr>
        <p:grpSpPr>
          <a:xfrm>
            <a:off x="1365986" y="4197649"/>
            <a:ext cx="3238805" cy="578739"/>
            <a:chOff x="4267504" y="4197649"/>
            <a:chExt cx="3238805" cy="578739"/>
          </a:xfrm>
        </p:grpSpPr>
        <p:sp>
          <p:nvSpPr>
            <p:cNvPr id="90" name="Shape 28">
              <a:extLst>
                <a:ext uri="{FF2B5EF4-FFF2-40B4-BE49-F238E27FC236}">
                  <a16:creationId xmlns:a16="http://schemas.microsoft.com/office/drawing/2014/main" id="{6024416A-FD0A-5240-373A-4D9B0F5D6FB4}"/>
                </a:ext>
              </a:extLst>
            </p:cNvPr>
            <p:cNvSpPr/>
            <p:nvPr/>
          </p:nvSpPr>
          <p:spPr>
            <a:xfrm>
              <a:off x="4267504" y="4197649"/>
              <a:ext cx="3238805" cy="578739"/>
            </a:xfrm>
            <a:prstGeom prst="roundRect">
              <a:avLst>
                <a:gd name="adj" fmla="val 5333"/>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sp>
          <p:nvSpPr>
            <p:cNvPr id="91" name="Shape 30">
              <a:extLst>
                <a:ext uri="{FF2B5EF4-FFF2-40B4-BE49-F238E27FC236}">
                  <a16:creationId xmlns:a16="http://schemas.microsoft.com/office/drawing/2014/main" id="{155CBE15-C9C9-063B-B67D-035C83215FAE}"/>
                </a:ext>
              </a:extLst>
            </p:cNvPr>
            <p:cNvSpPr/>
            <p:nvPr/>
          </p:nvSpPr>
          <p:spPr>
            <a:xfrm>
              <a:off x="5315406" y="4304620"/>
              <a:ext cx="1143000" cy="47549"/>
            </a:xfrm>
            <a:prstGeom prst="rect">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92" name="Shape 31">
              <a:extLst>
                <a:ext uri="{FF2B5EF4-FFF2-40B4-BE49-F238E27FC236}">
                  <a16:creationId xmlns:a16="http://schemas.microsoft.com/office/drawing/2014/main" id="{587624FA-908A-6F1A-891A-4199294D3792}"/>
                </a:ext>
              </a:extLst>
            </p:cNvPr>
            <p:cNvSpPr/>
            <p:nvPr/>
          </p:nvSpPr>
          <p:spPr>
            <a:xfrm>
              <a:off x="5315406" y="4494815"/>
              <a:ext cx="1143000" cy="47549"/>
            </a:xfrm>
            <a:prstGeom prst="rect">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93" name="Shape 32">
              <a:extLst>
                <a:ext uri="{FF2B5EF4-FFF2-40B4-BE49-F238E27FC236}">
                  <a16:creationId xmlns:a16="http://schemas.microsoft.com/office/drawing/2014/main" id="{EEFF6010-4D6A-3EF2-8101-F65E75662B72}"/>
                </a:ext>
              </a:extLst>
            </p:cNvPr>
            <p:cNvSpPr/>
            <p:nvPr/>
          </p:nvSpPr>
          <p:spPr>
            <a:xfrm>
              <a:off x="5315406" y="4685925"/>
              <a:ext cx="1143000" cy="47549"/>
            </a:xfrm>
            <a:prstGeom prst="rect">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pic>
          <p:nvPicPr>
            <p:cNvPr id="94" name="Image 10" descr="preencoded.png">
              <a:extLst>
                <a:ext uri="{FF2B5EF4-FFF2-40B4-BE49-F238E27FC236}">
                  <a16:creationId xmlns:a16="http://schemas.microsoft.com/office/drawing/2014/main" id="{9C9B7242-275F-E829-D8BC-AE9DB55AC8AB}"/>
                </a:ext>
              </a:extLst>
            </p:cNvPr>
            <p:cNvPicPr>
              <a:picLocks noChangeAspect="1"/>
            </p:cNvPicPr>
            <p:nvPr/>
          </p:nvPicPr>
          <p:blipFill>
            <a:blip r:embed="rId11"/>
            <a:srcRect t="-80" b="-80"/>
            <a:stretch/>
          </p:blipFill>
          <p:spPr>
            <a:xfrm>
              <a:off x="4592116" y="4380515"/>
              <a:ext cx="285293" cy="228600"/>
            </a:xfrm>
            <a:prstGeom prst="rect">
              <a:avLst/>
            </a:prstGeom>
          </p:spPr>
        </p:pic>
        <p:pic>
          <p:nvPicPr>
            <p:cNvPr id="95" name="Image 11" descr="preencoded.png">
              <a:extLst>
                <a:ext uri="{FF2B5EF4-FFF2-40B4-BE49-F238E27FC236}">
                  <a16:creationId xmlns:a16="http://schemas.microsoft.com/office/drawing/2014/main" id="{EB1AE43E-5C59-F6D7-BE09-A95819005D35}"/>
                </a:ext>
              </a:extLst>
            </p:cNvPr>
            <p:cNvPicPr>
              <a:picLocks noChangeAspect="1"/>
            </p:cNvPicPr>
            <p:nvPr/>
          </p:nvPicPr>
          <p:blipFill>
            <a:blip r:embed="rId11"/>
            <a:srcRect t="-80" b="-80"/>
            <a:stretch/>
          </p:blipFill>
          <p:spPr>
            <a:xfrm>
              <a:off x="6896404" y="4380515"/>
              <a:ext cx="285293" cy="228600"/>
            </a:xfrm>
            <a:prstGeom prst="rect">
              <a:avLst/>
            </a:prstGeom>
          </p:spPr>
        </p:pic>
      </p:grpSp>
      <p:sp>
        <p:nvSpPr>
          <p:cNvPr id="96" name="Shape 33">
            <a:extLst>
              <a:ext uri="{FF2B5EF4-FFF2-40B4-BE49-F238E27FC236}">
                <a16:creationId xmlns:a16="http://schemas.microsoft.com/office/drawing/2014/main" id="{3F2E15A0-1242-8948-E10A-7C9BA4A537E5}"/>
              </a:ext>
            </a:extLst>
          </p:cNvPr>
          <p:cNvSpPr/>
          <p:nvPr/>
        </p:nvSpPr>
        <p:spPr>
          <a:xfrm>
            <a:off x="2228136" y="5589501"/>
            <a:ext cx="476402" cy="476402"/>
          </a:xfrm>
          <a:prstGeom prst="ellipse">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97" name="Image 8" descr="preencoded.png">
            <a:extLst>
              <a:ext uri="{FF2B5EF4-FFF2-40B4-BE49-F238E27FC236}">
                <a16:creationId xmlns:a16="http://schemas.microsoft.com/office/drawing/2014/main" id="{351415FB-88BA-713C-A82A-B3705BB41AE1}"/>
              </a:ext>
            </a:extLst>
          </p:cNvPr>
          <p:cNvPicPr>
            <a:picLocks noChangeAspect="1"/>
          </p:cNvPicPr>
          <p:nvPr/>
        </p:nvPicPr>
        <p:blipFill>
          <a:blip r:embed="rId12"/>
          <a:srcRect l="-1004" r="-1004"/>
          <a:stretch/>
        </p:blipFill>
        <p:spPr>
          <a:xfrm>
            <a:off x="2332377" y="5723003"/>
            <a:ext cx="267005" cy="209398"/>
          </a:xfrm>
          <a:prstGeom prst="rect">
            <a:avLst/>
          </a:prstGeom>
        </p:spPr>
      </p:pic>
      <p:sp>
        <p:nvSpPr>
          <p:cNvPr id="98" name="Shape 35">
            <a:extLst>
              <a:ext uri="{FF2B5EF4-FFF2-40B4-BE49-F238E27FC236}">
                <a16:creationId xmlns:a16="http://schemas.microsoft.com/office/drawing/2014/main" id="{CF110278-2A8D-6894-0DA2-2C3D530CCC8A}"/>
              </a:ext>
            </a:extLst>
          </p:cNvPr>
          <p:cNvSpPr/>
          <p:nvPr/>
        </p:nvSpPr>
        <p:spPr>
          <a:xfrm>
            <a:off x="3287925" y="5589501"/>
            <a:ext cx="476402" cy="476402"/>
          </a:xfrm>
          <a:prstGeom prst="ellipse">
            <a:avLst/>
          </a:prstGeom>
          <a:solidFill>
            <a:srgbClr val="888888"/>
          </a:solidFill>
          <a:ln/>
        </p:spPr>
        <p:txBody>
          <a:bodyPr/>
          <a:lstStyle/>
          <a:p>
            <a:endParaRPr lang="ja-JP" altLang="en-US">
              <a:latin typeface="Meiryo" panose="020B0604030504040204" pitchFamily="34" charset="-128"/>
              <a:ea typeface="Meiryo" panose="020B0604030504040204" pitchFamily="34" charset="-128"/>
            </a:endParaRPr>
          </a:p>
        </p:txBody>
      </p:sp>
      <p:pic>
        <p:nvPicPr>
          <p:cNvPr id="99" name="Image 9" descr="preencoded.png">
            <a:extLst>
              <a:ext uri="{FF2B5EF4-FFF2-40B4-BE49-F238E27FC236}">
                <a16:creationId xmlns:a16="http://schemas.microsoft.com/office/drawing/2014/main" id="{B2359C29-6350-DE69-A2CF-27D09EDE99BA}"/>
              </a:ext>
            </a:extLst>
          </p:cNvPr>
          <p:cNvPicPr>
            <a:picLocks noChangeAspect="1"/>
          </p:cNvPicPr>
          <p:nvPr/>
        </p:nvPicPr>
        <p:blipFill>
          <a:blip r:embed="rId13"/>
          <a:srcRect l="-1004" r="-1004"/>
          <a:stretch/>
        </p:blipFill>
        <p:spPr>
          <a:xfrm>
            <a:off x="3392167" y="5723003"/>
            <a:ext cx="267005" cy="209398"/>
          </a:xfrm>
          <a:prstGeom prst="rect">
            <a:avLst/>
          </a:prstGeom>
        </p:spPr>
      </p:pic>
      <p:sp>
        <p:nvSpPr>
          <p:cNvPr id="2" name="Shape 33">
            <a:extLst>
              <a:ext uri="{FF2B5EF4-FFF2-40B4-BE49-F238E27FC236}">
                <a16:creationId xmlns:a16="http://schemas.microsoft.com/office/drawing/2014/main" id="{2EA0B4C8-D5E0-E65B-7A97-9105FC934652}"/>
              </a:ext>
            </a:extLst>
          </p:cNvPr>
          <p:cNvSpPr/>
          <p:nvPr/>
        </p:nvSpPr>
        <p:spPr>
          <a:xfrm>
            <a:off x="6674735" y="827833"/>
            <a:ext cx="761695" cy="761695"/>
          </a:xfrm>
          <a:prstGeom prst="ellipse">
            <a:avLst/>
          </a:prstGeom>
          <a:solidFill>
            <a:srgbClr val="F0F0F0"/>
          </a:solidFill>
          <a:ln/>
        </p:spPr>
        <p:txBody>
          <a:bodyPr/>
          <a:lstStyle/>
          <a:p>
            <a:pPr algn="ctr"/>
            <a:endParaRPr lang="ja-JP" altLang="en-US">
              <a:latin typeface="Meiryo" panose="020B0604030504040204" pitchFamily="34" charset="-128"/>
              <a:ea typeface="Meiryo" panose="020B0604030504040204" pitchFamily="34" charset="-128"/>
            </a:endParaRPr>
          </a:p>
        </p:txBody>
      </p:sp>
      <p:pic>
        <p:nvPicPr>
          <p:cNvPr id="3" name="Image 10" descr="preencoded.png">
            <a:extLst>
              <a:ext uri="{FF2B5EF4-FFF2-40B4-BE49-F238E27FC236}">
                <a16:creationId xmlns:a16="http://schemas.microsoft.com/office/drawing/2014/main" id="{4C6138B9-69E1-0BC3-3DD4-D5DB3B502245}"/>
              </a:ext>
            </a:extLst>
          </p:cNvPr>
          <p:cNvPicPr>
            <a:picLocks noChangeAspect="1"/>
          </p:cNvPicPr>
          <p:nvPr/>
        </p:nvPicPr>
        <p:blipFill>
          <a:blip r:embed="rId14"/>
          <a:srcRect/>
          <a:stretch/>
        </p:blipFill>
        <p:spPr>
          <a:xfrm>
            <a:off x="6884132" y="1038145"/>
            <a:ext cx="342900" cy="342900"/>
          </a:xfrm>
          <a:prstGeom prst="rect">
            <a:avLst/>
          </a:prstGeom>
        </p:spPr>
      </p:pic>
      <p:sp>
        <p:nvSpPr>
          <p:cNvPr id="4" name="Shape 34">
            <a:extLst>
              <a:ext uri="{FF2B5EF4-FFF2-40B4-BE49-F238E27FC236}">
                <a16:creationId xmlns:a16="http://schemas.microsoft.com/office/drawing/2014/main" id="{D646C459-F75D-F6A5-D425-E7AF7D41F287}"/>
              </a:ext>
            </a:extLst>
          </p:cNvPr>
          <p:cNvSpPr/>
          <p:nvPr/>
        </p:nvSpPr>
        <p:spPr>
          <a:xfrm>
            <a:off x="6674735" y="2830645"/>
            <a:ext cx="761695" cy="761695"/>
          </a:xfrm>
          <a:prstGeom prst="ellipse">
            <a:avLst/>
          </a:prstGeom>
          <a:solidFill>
            <a:srgbClr val="F0F0F0"/>
          </a:solidFill>
          <a:ln/>
        </p:spPr>
        <p:txBody>
          <a:bodyPr/>
          <a:lstStyle/>
          <a:p>
            <a:pPr algn="ctr"/>
            <a:endParaRPr lang="ja-JP" altLang="en-US">
              <a:latin typeface="Meiryo" panose="020B0604030504040204" pitchFamily="34" charset="-128"/>
              <a:ea typeface="Meiryo" panose="020B0604030504040204" pitchFamily="34" charset="-128"/>
            </a:endParaRPr>
          </a:p>
        </p:txBody>
      </p:sp>
      <p:sp>
        <p:nvSpPr>
          <p:cNvPr id="5" name="Text 35">
            <a:extLst>
              <a:ext uri="{FF2B5EF4-FFF2-40B4-BE49-F238E27FC236}">
                <a16:creationId xmlns:a16="http://schemas.microsoft.com/office/drawing/2014/main" id="{8CF35FE0-1E5A-7F44-A4FF-F07FCAFD7041}"/>
              </a:ext>
            </a:extLst>
          </p:cNvPr>
          <p:cNvSpPr txBox="1"/>
          <p:nvPr/>
        </p:nvSpPr>
        <p:spPr>
          <a:xfrm>
            <a:off x="6733713" y="1733089"/>
            <a:ext cx="643738" cy="247802"/>
          </a:xfrm>
          <a:prstGeom prst="rect">
            <a:avLst/>
          </a:prstGeom>
          <a:noFill/>
          <a:ln/>
        </p:spPr>
        <p:txBody>
          <a:bodyPr wrap="square" lIns="0" tIns="0" rIns="0" bIns="0" rtlCol="0" anchor="ctr"/>
          <a:lstStyle/>
          <a:p>
            <a:pPr marL="0" indent="0" algn="ctr">
              <a:buNone/>
            </a:pPr>
            <a:r>
              <a:rPr lang="en-US" sz="1300">
                <a:solidFill>
                  <a:srgbClr val="333333"/>
                </a:solidFill>
                <a:latin typeface="Meiryo" panose="020B0604030504040204" pitchFamily="34" charset="-128"/>
                <a:ea typeface="Meiryo" panose="020B0604030504040204" pitchFamily="34" charset="-128"/>
                <a:cs typeface="Noto Sans JP" pitchFamily="34" charset="-120"/>
              </a:rPr>
              <a:t>燃料費</a:t>
            </a:r>
            <a:endParaRPr lang="en-US" sz="1300">
              <a:latin typeface="Meiryo" panose="020B0604030504040204" pitchFamily="34" charset="-128"/>
              <a:ea typeface="Meiryo" panose="020B0604030504040204" pitchFamily="34" charset="-128"/>
            </a:endParaRPr>
          </a:p>
        </p:txBody>
      </p:sp>
      <p:sp>
        <p:nvSpPr>
          <p:cNvPr id="6" name="Text 36">
            <a:extLst>
              <a:ext uri="{FF2B5EF4-FFF2-40B4-BE49-F238E27FC236}">
                <a16:creationId xmlns:a16="http://schemas.microsoft.com/office/drawing/2014/main" id="{8AF40225-E11E-245A-405E-8512DDA16D6E}"/>
              </a:ext>
            </a:extLst>
          </p:cNvPr>
          <p:cNvSpPr txBox="1"/>
          <p:nvPr/>
        </p:nvSpPr>
        <p:spPr>
          <a:xfrm>
            <a:off x="6581466" y="3735901"/>
            <a:ext cx="948233" cy="247802"/>
          </a:xfrm>
          <a:prstGeom prst="rect">
            <a:avLst/>
          </a:prstGeom>
          <a:noFill/>
          <a:ln/>
        </p:spPr>
        <p:txBody>
          <a:bodyPr wrap="square" lIns="0" tIns="0" rIns="0" bIns="0" rtlCol="0" anchor="ctr"/>
          <a:lstStyle/>
          <a:p>
            <a:pPr marL="0" indent="0" algn="ctr">
              <a:buNone/>
            </a:pPr>
            <a:r>
              <a:rPr lang="en-US" sz="1300">
                <a:solidFill>
                  <a:srgbClr val="333333"/>
                </a:solidFill>
                <a:latin typeface="Meiryo" panose="020B0604030504040204" pitchFamily="34" charset="-128"/>
                <a:ea typeface="Meiryo" panose="020B0604030504040204" pitchFamily="34" charset="-128"/>
                <a:cs typeface="Noto Sans JP" pitchFamily="34" charset="-120"/>
              </a:rPr>
              <a:t>CO₂排出量</a:t>
            </a:r>
            <a:endParaRPr lang="en-US" sz="1300">
              <a:latin typeface="Meiryo" panose="020B0604030504040204" pitchFamily="34" charset="-128"/>
              <a:ea typeface="Meiryo" panose="020B0604030504040204" pitchFamily="34" charset="-128"/>
            </a:endParaRPr>
          </a:p>
        </p:txBody>
      </p:sp>
      <p:sp>
        <p:nvSpPr>
          <p:cNvPr id="7" name="Text 37">
            <a:extLst>
              <a:ext uri="{FF2B5EF4-FFF2-40B4-BE49-F238E27FC236}">
                <a16:creationId xmlns:a16="http://schemas.microsoft.com/office/drawing/2014/main" id="{305E18F8-28EB-9761-06EF-40DFD7BBF31B}"/>
              </a:ext>
            </a:extLst>
          </p:cNvPr>
          <p:cNvSpPr txBox="1"/>
          <p:nvPr/>
        </p:nvSpPr>
        <p:spPr>
          <a:xfrm>
            <a:off x="6348294" y="1927787"/>
            <a:ext cx="1414577" cy="523951"/>
          </a:xfrm>
          <a:prstGeom prst="rect">
            <a:avLst/>
          </a:prstGeom>
          <a:noFill/>
          <a:ln/>
        </p:spPr>
        <p:txBody>
          <a:bodyPr wrap="square" lIns="0" tIns="0" rIns="0" bIns="0" rtlCol="0" anchor="ctr"/>
          <a:lstStyle/>
          <a:p>
            <a:pPr marL="0" indent="0" algn="ctr">
              <a:buNone/>
            </a:pPr>
            <a:r>
              <a:rPr lang="en-US" sz="2800" b="1">
                <a:solidFill>
                  <a:srgbClr val="F0B01B"/>
                </a:solidFill>
                <a:latin typeface="Meiryo" panose="020B0604030504040204" pitchFamily="34" charset="-128"/>
                <a:ea typeface="Meiryo" panose="020B0604030504040204" pitchFamily="34" charset="-128"/>
                <a:cs typeface="Noto Sans JP" pitchFamily="34" charset="-120"/>
              </a:rPr>
              <a:t>▲12%</a:t>
            </a:r>
            <a:endParaRPr lang="en-US" sz="2800">
              <a:latin typeface="Meiryo" panose="020B0604030504040204" pitchFamily="34" charset="-128"/>
              <a:ea typeface="Meiryo" panose="020B0604030504040204" pitchFamily="34" charset="-128"/>
            </a:endParaRPr>
          </a:p>
        </p:txBody>
      </p:sp>
      <p:pic>
        <p:nvPicPr>
          <p:cNvPr id="10" name="Image 11" descr="preencoded.png">
            <a:extLst>
              <a:ext uri="{FF2B5EF4-FFF2-40B4-BE49-F238E27FC236}">
                <a16:creationId xmlns:a16="http://schemas.microsoft.com/office/drawing/2014/main" id="{81954DF9-B644-13E1-5FFA-0AC4CCBCBB20}"/>
              </a:ext>
            </a:extLst>
          </p:cNvPr>
          <p:cNvPicPr>
            <a:picLocks noChangeAspect="1"/>
          </p:cNvPicPr>
          <p:nvPr/>
        </p:nvPicPr>
        <p:blipFill>
          <a:blip r:embed="rId15"/>
          <a:srcRect/>
          <a:stretch/>
        </p:blipFill>
        <p:spPr>
          <a:xfrm>
            <a:off x="6884132" y="3040042"/>
            <a:ext cx="342900" cy="342900"/>
          </a:xfrm>
          <a:prstGeom prst="rect">
            <a:avLst/>
          </a:prstGeom>
        </p:spPr>
      </p:pic>
      <p:sp>
        <p:nvSpPr>
          <p:cNvPr id="12" name="Shape 38">
            <a:extLst>
              <a:ext uri="{FF2B5EF4-FFF2-40B4-BE49-F238E27FC236}">
                <a16:creationId xmlns:a16="http://schemas.microsoft.com/office/drawing/2014/main" id="{5EEEB329-5941-57C1-3E0E-1D2AEB03CA28}"/>
              </a:ext>
            </a:extLst>
          </p:cNvPr>
          <p:cNvSpPr/>
          <p:nvPr/>
        </p:nvSpPr>
        <p:spPr>
          <a:xfrm>
            <a:off x="6674735" y="4930212"/>
            <a:ext cx="761695" cy="761695"/>
          </a:xfrm>
          <a:prstGeom prst="ellipse">
            <a:avLst/>
          </a:prstGeom>
          <a:solidFill>
            <a:srgbClr val="F0F0F0"/>
          </a:solidFill>
          <a:ln/>
        </p:spPr>
        <p:txBody>
          <a:bodyPr/>
          <a:lstStyle/>
          <a:p>
            <a:pPr algn="ctr"/>
            <a:endParaRPr lang="ja-JP" altLang="en-US">
              <a:latin typeface="Meiryo" panose="020B0604030504040204" pitchFamily="34" charset="-128"/>
              <a:ea typeface="Meiryo" panose="020B0604030504040204" pitchFamily="34" charset="-128"/>
            </a:endParaRPr>
          </a:p>
        </p:txBody>
      </p:sp>
      <p:sp>
        <p:nvSpPr>
          <p:cNvPr id="13" name="Text 39">
            <a:extLst>
              <a:ext uri="{FF2B5EF4-FFF2-40B4-BE49-F238E27FC236}">
                <a16:creationId xmlns:a16="http://schemas.microsoft.com/office/drawing/2014/main" id="{B4A04198-CF7A-72BF-9FA0-9D0781C39B53}"/>
              </a:ext>
            </a:extLst>
          </p:cNvPr>
          <p:cNvSpPr txBox="1"/>
          <p:nvPr/>
        </p:nvSpPr>
        <p:spPr>
          <a:xfrm>
            <a:off x="6348294" y="3929685"/>
            <a:ext cx="1414577" cy="523951"/>
          </a:xfrm>
          <a:prstGeom prst="rect">
            <a:avLst/>
          </a:prstGeom>
          <a:noFill/>
          <a:ln/>
        </p:spPr>
        <p:txBody>
          <a:bodyPr wrap="square" lIns="0" tIns="0" rIns="0" bIns="0" rtlCol="0" anchor="ctr"/>
          <a:lstStyle/>
          <a:p>
            <a:pPr marL="0" indent="0" algn="ctr">
              <a:buNone/>
            </a:pPr>
            <a:r>
              <a:rPr lang="en-US" sz="2800" b="1">
                <a:solidFill>
                  <a:srgbClr val="F0B01B"/>
                </a:solidFill>
                <a:latin typeface="Meiryo" panose="020B0604030504040204" pitchFamily="34" charset="-128"/>
                <a:ea typeface="Meiryo" panose="020B0604030504040204" pitchFamily="34" charset="-128"/>
                <a:cs typeface="Noto Sans JP" pitchFamily="34" charset="-120"/>
              </a:rPr>
              <a:t>▲30%</a:t>
            </a:r>
            <a:endParaRPr lang="en-US" sz="2800">
              <a:latin typeface="Meiryo" panose="020B0604030504040204" pitchFamily="34" charset="-128"/>
              <a:ea typeface="Meiryo" panose="020B0604030504040204" pitchFamily="34" charset="-128"/>
            </a:endParaRPr>
          </a:p>
        </p:txBody>
      </p:sp>
      <p:pic>
        <p:nvPicPr>
          <p:cNvPr id="14" name="Image 12" descr="preencoded.png">
            <a:extLst>
              <a:ext uri="{FF2B5EF4-FFF2-40B4-BE49-F238E27FC236}">
                <a16:creationId xmlns:a16="http://schemas.microsoft.com/office/drawing/2014/main" id="{6AB17E73-654D-DB96-A016-F75B721098F1}"/>
              </a:ext>
            </a:extLst>
          </p:cNvPr>
          <p:cNvPicPr>
            <a:picLocks noChangeAspect="1"/>
          </p:cNvPicPr>
          <p:nvPr/>
        </p:nvPicPr>
        <p:blipFill>
          <a:blip r:embed="rId16"/>
          <a:srcRect l="-27" r="-27"/>
          <a:stretch/>
        </p:blipFill>
        <p:spPr>
          <a:xfrm>
            <a:off x="6841155" y="5140524"/>
            <a:ext cx="428854" cy="342900"/>
          </a:xfrm>
          <a:prstGeom prst="rect">
            <a:avLst/>
          </a:prstGeom>
        </p:spPr>
      </p:pic>
      <p:sp>
        <p:nvSpPr>
          <p:cNvPr id="26" name="Text 40">
            <a:extLst>
              <a:ext uri="{FF2B5EF4-FFF2-40B4-BE49-F238E27FC236}">
                <a16:creationId xmlns:a16="http://schemas.microsoft.com/office/drawing/2014/main" id="{B35CACAF-682B-53DB-43AC-1D6FEA18C54C}"/>
              </a:ext>
            </a:extLst>
          </p:cNvPr>
          <p:cNvSpPr txBox="1"/>
          <p:nvPr/>
        </p:nvSpPr>
        <p:spPr>
          <a:xfrm>
            <a:off x="6562263" y="5835468"/>
            <a:ext cx="986638" cy="247802"/>
          </a:xfrm>
          <a:prstGeom prst="rect">
            <a:avLst/>
          </a:prstGeom>
          <a:noFill/>
          <a:ln/>
        </p:spPr>
        <p:txBody>
          <a:bodyPr wrap="square" lIns="0" tIns="0" rIns="0" bIns="0" rtlCol="0" anchor="ctr"/>
          <a:lstStyle/>
          <a:p>
            <a:pPr marL="0" indent="0" algn="ctr">
              <a:buNone/>
            </a:pPr>
            <a:r>
              <a:rPr lang="en-US" sz="1300">
                <a:solidFill>
                  <a:srgbClr val="333333"/>
                </a:solidFill>
                <a:latin typeface="Meiryo" panose="020B0604030504040204" pitchFamily="34" charset="-128"/>
                <a:ea typeface="Meiryo" panose="020B0604030504040204" pitchFamily="34" charset="-128"/>
                <a:cs typeface="Noto Sans JP" pitchFamily="34" charset="-120"/>
              </a:rPr>
              <a:t>契約更新率</a:t>
            </a:r>
            <a:endParaRPr lang="en-US" sz="1300">
              <a:latin typeface="Meiryo" panose="020B0604030504040204" pitchFamily="34" charset="-128"/>
              <a:ea typeface="Meiryo" panose="020B0604030504040204" pitchFamily="34" charset="-128"/>
            </a:endParaRPr>
          </a:p>
        </p:txBody>
      </p:sp>
      <p:sp>
        <p:nvSpPr>
          <p:cNvPr id="27" name="Text 41">
            <a:extLst>
              <a:ext uri="{FF2B5EF4-FFF2-40B4-BE49-F238E27FC236}">
                <a16:creationId xmlns:a16="http://schemas.microsoft.com/office/drawing/2014/main" id="{91F2FFE2-53DF-818A-20A2-1F56EB315EE3}"/>
              </a:ext>
            </a:extLst>
          </p:cNvPr>
          <p:cNvSpPr txBox="1"/>
          <p:nvPr/>
        </p:nvSpPr>
        <p:spPr>
          <a:xfrm>
            <a:off x="6424189" y="6030167"/>
            <a:ext cx="1262786" cy="523951"/>
          </a:xfrm>
          <a:prstGeom prst="rect">
            <a:avLst/>
          </a:prstGeom>
          <a:noFill/>
          <a:ln/>
        </p:spPr>
        <p:txBody>
          <a:bodyPr wrap="square" lIns="0" tIns="0" rIns="0" bIns="0" rtlCol="0" anchor="ctr"/>
          <a:lstStyle/>
          <a:p>
            <a:pPr marL="0" indent="0" algn="ctr">
              <a:buNone/>
            </a:pPr>
            <a:r>
              <a:rPr lang="en-US" sz="2800" b="1">
                <a:solidFill>
                  <a:srgbClr val="F0B01B"/>
                </a:solidFill>
                <a:latin typeface="Meiryo" panose="020B0604030504040204" pitchFamily="34" charset="-128"/>
                <a:ea typeface="Meiryo" panose="020B0604030504040204" pitchFamily="34" charset="-128"/>
                <a:cs typeface="Noto Sans JP" pitchFamily="34" charset="-120"/>
              </a:rPr>
              <a:t>+15%</a:t>
            </a:r>
            <a:endParaRPr lang="en-US" sz="2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866790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2484B-B7DE-DCC0-0FB3-048D4D0EEDA5}"/>
            </a:ext>
          </a:extLst>
        </p:cNvPr>
        <p:cNvGrpSpPr/>
        <p:nvPr/>
      </p:nvGrpSpPr>
      <p:grpSpPr>
        <a:xfrm>
          <a:off x="0" y="0"/>
          <a:ext cx="0" cy="0"/>
          <a:chOff x="0" y="0"/>
          <a:chExt cx="0" cy="0"/>
        </a:xfrm>
      </p:grpSpPr>
      <p:graphicFrame>
        <p:nvGraphicFramePr>
          <p:cNvPr id="97" name="think-cell data - do not delete" hidden="1">
            <a:extLst>
              <a:ext uri="{FF2B5EF4-FFF2-40B4-BE49-F238E27FC236}">
                <a16:creationId xmlns:a16="http://schemas.microsoft.com/office/drawing/2014/main" id="{EBA5A120-4B3A-F87A-FCD9-2F3F50666511}"/>
              </a:ext>
            </a:extLst>
          </p:cNvPr>
          <p:cNvGraphicFramePr>
            <a:graphicFrameLocks/>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スライド" r:id="rId3" imgW="7772400" imgH="10058400" progId="TCLayout.ActiveDocument.1">
                  <p:embed/>
                </p:oleObj>
              </mc:Choice>
              <mc:Fallback>
                <p:oleObj name="think-cellスライド" r:id="rId3" imgW="7772400" imgH="10058400" progId="TCLayout.ActiveDocument.1">
                  <p:embed/>
                  <p:pic>
                    <p:nvPicPr>
                      <p:cNvPr id="97" name="think-cell data - do not delete" hidden="1">
                        <a:extLst>
                          <a:ext uri="{FF2B5EF4-FFF2-40B4-BE49-F238E27FC236}">
                            <a16:creationId xmlns:a16="http://schemas.microsoft.com/office/drawing/2014/main" id="{EBA5A120-4B3A-F87A-FCD9-2F3F5066651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 3">
            <a:extLst>
              <a:ext uri="{FF2B5EF4-FFF2-40B4-BE49-F238E27FC236}">
                <a16:creationId xmlns:a16="http://schemas.microsoft.com/office/drawing/2014/main" id="{E09949E8-BB20-ED8E-6A55-08AC338A2819}"/>
              </a:ext>
            </a:extLst>
          </p:cNvPr>
          <p:cNvSpPr txBox="1"/>
          <p:nvPr/>
        </p:nvSpPr>
        <p:spPr>
          <a:xfrm>
            <a:off x="543153" y="365612"/>
            <a:ext cx="7261609" cy="484742"/>
          </a:xfrm>
          <a:prstGeom prst="rect">
            <a:avLst/>
          </a:prstGeom>
          <a:noFill/>
          <a:ln/>
        </p:spPr>
        <p:txBody>
          <a:bodyPr wrap="square" lIns="0" tIns="0" rIns="0" bIns="0" rtlCol="0" anchor="ctr"/>
          <a:lstStyle/>
          <a:p>
            <a:r>
              <a:rPr lang="en-US" altLang="ja-JP" sz="2400" b="1">
                <a:solidFill>
                  <a:srgbClr val="002060"/>
                </a:solidFill>
                <a:latin typeface="Meiryo" panose="020B0604030504040204" pitchFamily="34" charset="-128"/>
                <a:ea typeface="Meiryo" panose="020B0604030504040204" pitchFamily="34" charset="-128"/>
                <a:cs typeface="Noto Sans JP" pitchFamily="34" charset="-120"/>
              </a:rPr>
              <a:t>共同配送モデル - 成果イメージ</a:t>
            </a:r>
            <a:endParaRPr lang="en-US" altLang="ja-JP" sz="2400">
              <a:solidFill>
                <a:srgbClr val="002060"/>
              </a:solidFill>
              <a:latin typeface="Meiryo" panose="020B0604030504040204" pitchFamily="34" charset="-128"/>
              <a:ea typeface="Meiryo" panose="020B0604030504040204" pitchFamily="34" charset="-128"/>
            </a:endParaRPr>
          </a:p>
        </p:txBody>
      </p:sp>
      <p:sp>
        <p:nvSpPr>
          <p:cNvPr id="2" name="Shape 3">
            <a:extLst>
              <a:ext uri="{FF2B5EF4-FFF2-40B4-BE49-F238E27FC236}">
                <a16:creationId xmlns:a16="http://schemas.microsoft.com/office/drawing/2014/main" id="{FBC095BD-95D0-B7B3-0C4A-44DB1FF7A869}"/>
              </a:ext>
            </a:extLst>
          </p:cNvPr>
          <p:cNvSpPr/>
          <p:nvPr/>
        </p:nvSpPr>
        <p:spPr>
          <a:xfrm>
            <a:off x="185749" y="960961"/>
            <a:ext cx="4209898" cy="3473254"/>
          </a:xfrm>
          <a:prstGeom prst="roundRect">
            <a:avLst>
              <a:gd name="adj" fmla="val 590"/>
            </a:avLst>
          </a:prstGeom>
          <a:solidFill>
            <a:srgbClr val="F5F5F5"/>
          </a:solidFill>
          <a:ln w="12700">
            <a:solidFill>
              <a:srgbClr val="DDDDDD"/>
            </a:solidFill>
            <a:prstDash val="solid"/>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 name="Shape 4">
            <a:extLst>
              <a:ext uri="{FF2B5EF4-FFF2-40B4-BE49-F238E27FC236}">
                <a16:creationId xmlns:a16="http://schemas.microsoft.com/office/drawing/2014/main" id="{E323712F-9FB8-1407-435D-56B76BB14385}"/>
              </a:ext>
            </a:extLst>
          </p:cNvPr>
          <p:cNvSpPr/>
          <p:nvPr/>
        </p:nvSpPr>
        <p:spPr>
          <a:xfrm>
            <a:off x="4680940" y="960961"/>
            <a:ext cx="4209898" cy="3473254"/>
          </a:xfrm>
          <a:prstGeom prst="roundRect">
            <a:avLst>
              <a:gd name="adj" fmla="val 590"/>
            </a:avLst>
          </a:prstGeom>
          <a:solidFill>
            <a:srgbClr val="F5F5F5"/>
          </a:solidFill>
          <a:ln w="12700">
            <a:solidFill>
              <a:srgbClr val="DDDDDD"/>
            </a:solidFill>
            <a:prstDash val="solid"/>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4" name="Shape 5">
            <a:extLst>
              <a:ext uri="{FF2B5EF4-FFF2-40B4-BE49-F238E27FC236}">
                <a16:creationId xmlns:a16="http://schemas.microsoft.com/office/drawing/2014/main" id="{C63DC102-76D3-A152-9480-0BE5BDA05F56}"/>
              </a:ext>
            </a:extLst>
          </p:cNvPr>
          <p:cNvSpPr/>
          <p:nvPr/>
        </p:nvSpPr>
        <p:spPr>
          <a:xfrm>
            <a:off x="404291" y="2423450"/>
            <a:ext cx="3771900" cy="152705"/>
          </a:xfrm>
          <a:prstGeom prst="roundRect">
            <a:avLst>
              <a:gd name="adj" fmla="val 299401"/>
            </a:avLst>
          </a:prstGeom>
          <a:solidFill>
            <a:srgbClr val="CCCCCC"/>
          </a:solidFill>
          <a:ln/>
        </p:spPr>
        <p:txBody>
          <a:bodyPr/>
          <a:lstStyle/>
          <a:p>
            <a:endParaRPr lang="ja-JP" altLang="en-US">
              <a:latin typeface="Meiryo" panose="020B0604030504040204" pitchFamily="34" charset="-128"/>
              <a:ea typeface="Meiryo" panose="020B0604030504040204" pitchFamily="34" charset="-128"/>
            </a:endParaRPr>
          </a:p>
        </p:txBody>
      </p:sp>
      <p:sp>
        <p:nvSpPr>
          <p:cNvPr id="6" name="Shape 6">
            <a:extLst>
              <a:ext uri="{FF2B5EF4-FFF2-40B4-BE49-F238E27FC236}">
                <a16:creationId xmlns:a16="http://schemas.microsoft.com/office/drawing/2014/main" id="{919F76E9-C802-230A-7448-6FB7D7755A4C}"/>
              </a:ext>
            </a:extLst>
          </p:cNvPr>
          <p:cNvSpPr/>
          <p:nvPr/>
        </p:nvSpPr>
        <p:spPr>
          <a:xfrm>
            <a:off x="4900396" y="2423450"/>
            <a:ext cx="3771900" cy="152705"/>
          </a:xfrm>
          <a:prstGeom prst="roundRect">
            <a:avLst>
              <a:gd name="adj" fmla="val 299401"/>
            </a:avLst>
          </a:prstGeom>
          <a:solidFill>
            <a:srgbClr val="CCCCCC"/>
          </a:solidFill>
          <a:ln/>
        </p:spPr>
        <p:txBody>
          <a:bodyPr/>
          <a:lstStyle/>
          <a:p>
            <a:endParaRPr lang="ja-JP" altLang="en-US">
              <a:latin typeface="Meiryo" panose="020B0604030504040204" pitchFamily="34" charset="-128"/>
              <a:ea typeface="Meiryo" panose="020B0604030504040204" pitchFamily="34" charset="-128"/>
            </a:endParaRPr>
          </a:p>
        </p:txBody>
      </p:sp>
      <p:sp>
        <p:nvSpPr>
          <p:cNvPr id="8" name="Shape 7">
            <a:extLst>
              <a:ext uri="{FF2B5EF4-FFF2-40B4-BE49-F238E27FC236}">
                <a16:creationId xmlns:a16="http://schemas.microsoft.com/office/drawing/2014/main" id="{B2C16635-AB56-2AD1-9839-25BC9AFB22A4}"/>
              </a:ext>
            </a:extLst>
          </p:cNvPr>
          <p:cNvSpPr/>
          <p:nvPr/>
        </p:nvSpPr>
        <p:spPr>
          <a:xfrm>
            <a:off x="530478" y="2138158"/>
            <a:ext cx="571500" cy="571500"/>
          </a:xfrm>
          <a:prstGeom prst="roundRect">
            <a:avLst>
              <a:gd name="adj" fmla="val 21333"/>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9" name="Shape 8">
            <a:extLst>
              <a:ext uri="{FF2B5EF4-FFF2-40B4-BE49-F238E27FC236}">
                <a16:creationId xmlns:a16="http://schemas.microsoft.com/office/drawing/2014/main" id="{FB1FBE88-9147-024F-083B-1E37486FE695}"/>
              </a:ext>
            </a:extLst>
          </p:cNvPr>
          <p:cNvSpPr/>
          <p:nvPr/>
        </p:nvSpPr>
        <p:spPr>
          <a:xfrm>
            <a:off x="5025668" y="2138158"/>
            <a:ext cx="571500" cy="571500"/>
          </a:xfrm>
          <a:prstGeom prst="roundRect">
            <a:avLst>
              <a:gd name="adj" fmla="val 21333"/>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11" name="Text 9">
            <a:extLst>
              <a:ext uri="{FF2B5EF4-FFF2-40B4-BE49-F238E27FC236}">
                <a16:creationId xmlns:a16="http://schemas.microsoft.com/office/drawing/2014/main" id="{CF4262B2-C2A6-C290-7E12-8FDF99F95632}"/>
              </a:ext>
            </a:extLst>
          </p:cNvPr>
          <p:cNvSpPr txBox="1"/>
          <p:nvPr/>
        </p:nvSpPr>
        <p:spPr>
          <a:xfrm>
            <a:off x="711529" y="2252458"/>
            <a:ext cx="381305" cy="342900"/>
          </a:xfrm>
          <a:prstGeom prst="rect">
            <a:avLst/>
          </a:prstGeom>
          <a:noFill/>
          <a:ln/>
        </p:spPr>
        <p:txBody>
          <a:bodyPr wrap="square" lIns="0" tIns="0" rIns="0" bIns="0" rtlCol="0" anchor="ctr"/>
          <a:lstStyle/>
          <a:p>
            <a:pPr marL="0" indent="0" algn="l">
              <a:buNone/>
            </a:pPr>
            <a:r>
              <a:rPr lang="en-US" sz="1700" b="1">
                <a:solidFill>
                  <a:srgbClr val="FFFFFF"/>
                </a:solidFill>
                <a:latin typeface="Meiryo" panose="020B0604030504040204" pitchFamily="34" charset="-128"/>
                <a:ea typeface="Meiryo" panose="020B0604030504040204" pitchFamily="34" charset="-128"/>
                <a:cs typeface="Noto Sans JP" pitchFamily="34" charset="-120"/>
              </a:rPr>
              <a:t>W</a:t>
            </a:r>
            <a:endParaRPr lang="en-US" sz="1700">
              <a:latin typeface="Meiryo" panose="020B0604030504040204" pitchFamily="34" charset="-128"/>
              <a:ea typeface="Meiryo" panose="020B0604030504040204" pitchFamily="34" charset="-128"/>
            </a:endParaRPr>
          </a:p>
        </p:txBody>
      </p:sp>
      <p:sp>
        <p:nvSpPr>
          <p:cNvPr id="12" name="Text 10">
            <a:extLst>
              <a:ext uri="{FF2B5EF4-FFF2-40B4-BE49-F238E27FC236}">
                <a16:creationId xmlns:a16="http://schemas.microsoft.com/office/drawing/2014/main" id="{6C3BE699-CA1D-47D3-90F3-C6714C8EC2F2}"/>
              </a:ext>
            </a:extLst>
          </p:cNvPr>
          <p:cNvSpPr txBox="1"/>
          <p:nvPr/>
        </p:nvSpPr>
        <p:spPr>
          <a:xfrm>
            <a:off x="5206720" y="2252458"/>
            <a:ext cx="381305" cy="342900"/>
          </a:xfrm>
          <a:prstGeom prst="rect">
            <a:avLst/>
          </a:prstGeom>
          <a:noFill/>
          <a:ln/>
        </p:spPr>
        <p:txBody>
          <a:bodyPr wrap="square" lIns="0" tIns="0" rIns="0" bIns="0" rtlCol="0" anchor="ctr"/>
          <a:lstStyle/>
          <a:p>
            <a:pPr marL="0" indent="0" algn="l">
              <a:buNone/>
            </a:pPr>
            <a:r>
              <a:rPr lang="en-US" sz="1700" b="1">
                <a:solidFill>
                  <a:srgbClr val="FFFFFF"/>
                </a:solidFill>
                <a:latin typeface="Meiryo" panose="020B0604030504040204" pitchFamily="34" charset="-128"/>
                <a:ea typeface="Meiryo" panose="020B0604030504040204" pitchFamily="34" charset="-128"/>
                <a:cs typeface="Noto Sans JP" pitchFamily="34" charset="-120"/>
              </a:rPr>
              <a:t>W</a:t>
            </a:r>
            <a:endParaRPr lang="en-US" sz="1700">
              <a:latin typeface="Meiryo" panose="020B0604030504040204" pitchFamily="34" charset="-128"/>
              <a:ea typeface="Meiryo" panose="020B0604030504040204" pitchFamily="34" charset="-128"/>
            </a:endParaRPr>
          </a:p>
        </p:txBody>
      </p:sp>
      <p:sp>
        <p:nvSpPr>
          <p:cNvPr id="13" name="Shape 11">
            <a:extLst>
              <a:ext uri="{FF2B5EF4-FFF2-40B4-BE49-F238E27FC236}">
                <a16:creationId xmlns:a16="http://schemas.microsoft.com/office/drawing/2014/main" id="{987AE4B7-B68C-89D2-196A-C8A859FBAE74}"/>
              </a:ext>
            </a:extLst>
          </p:cNvPr>
          <p:cNvSpPr/>
          <p:nvPr/>
        </p:nvSpPr>
        <p:spPr>
          <a:xfrm>
            <a:off x="3757396" y="2138158"/>
            <a:ext cx="571500" cy="571500"/>
          </a:xfrm>
          <a:prstGeom prst="roundRect">
            <a:avLst>
              <a:gd name="adj" fmla="val 21333"/>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15" name="Shape 12">
            <a:extLst>
              <a:ext uri="{FF2B5EF4-FFF2-40B4-BE49-F238E27FC236}">
                <a16:creationId xmlns:a16="http://schemas.microsoft.com/office/drawing/2014/main" id="{2FF59251-AD20-0793-619A-1778F469FD95}"/>
              </a:ext>
            </a:extLst>
          </p:cNvPr>
          <p:cNvSpPr/>
          <p:nvPr/>
        </p:nvSpPr>
        <p:spPr>
          <a:xfrm>
            <a:off x="8253500" y="2138158"/>
            <a:ext cx="571500" cy="571500"/>
          </a:xfrm>
          <a:prstGeom prst="roundRect">
            <a:avLst>
              <a:gd name="adj" fmla="val 21333"/>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17" name="Text 13">
            <a:extLst>
              <a:ext uri="{FF2B5EF4-FFF2-40B4-BE49-F238E27FC236}">
                <a16:creationId xmlns:a16="http://schemas.microsoft.com/office/drawing/2014/main" id="{E3AB9DE1-F7C0-6981-C3B7-588DA4729596}"/>
              </a:ext>
            </a:extLst>
          </p:cNvPr>
          <p:cNvSpPr txBox="1"/>
          <p:nvPr/>
        </p:nvSpPr>
        <p:spPr>
          <a:xfrm>
            <a:off x="3961307" y="2252458"/>
            <a:ext cx="342900" cy="342900"/>
          </a:xfrm>
          <a:prstGeom prst="rect">
            <a:avLst/>
          </a:prstGeom>
          <a:noFill/>
          <a:ln/>
        </p:spPr>
        <p:txBody>
          <a:bodyPr wrap="square" lIns="0" tIns="0" rIns="0" bIns="0" rtlCol="0" anchor="ctr"/>
          <a:lstStyle/>
          <a:p>
            <a:pPr marL="0" indent="0" algn="l">
              <a:buNone/>
            </a:pPr>
            <a:r>
              <a:rPr lang="en-US" sz="1700" b="1">
                <a:solidFill>
                  <a:srgbClr val="FFFFFF"/>
                </a:solidFill>
                <a:latin typeface="Meiryo" panose="020B0604030504040204" pitchFamily="34" charset="-128"/>
                <a:ea typeface="Meiryo" panose="020B0604030504040204" pitchFamily="34" charset="-128"/>
                <a:cs typeface="Noto Sans JP" pitchFamily="34" charset="-120"/>
              </a:rPr>
              <a:t>D</a:t>
            </a:r>
            <a:endParaRPr lang="en-US" sz="1700">
              <a:latin typeface="Meiryo" panose="020B0604030504040204" pitchFamily="34" charset="-128"/>
              <a:ea typeface="Meiryo" panose="020B0604030504040204" pitchFamily="34" charset="-128"/>
            </a:endParaRPr>
          </a:p>
        </p:txBody>
      </p:sp>
      <p:sp>
        <p:nvSpPr>
          <p:cNvPr id="22" name="Text 14">
            <a:extLst>
              <a:ext uri="{FF2B5EF4-FFF2-40B4-BE49-F238E27FC236}">
                <a16:creationId xmlns:a16="http://schemas.microsoft.com/office/drawing/2014/main" id="{253C8563-160C-E6BB-8DE1-88E3AAAA1066}"/>
              </a:ext>
            </a:extLst>
          </p:cNvPr>
          <p:cNvSpPr txBox="1"/>
          <p:nvPr/>
        </p:nvSpPr>
        <p:spPr>
          <a:xfrm>
            <a:off x="8457412" y="2252458"/>
            <a:ext cx="342900" cy="342900"/>
          </a:xfrm>
          <a:prstGeom prst="rect">
            <a:avLst/>
          </a:prstGeom>
          <a:noFill/>
          <a:ln/>
        </p:spPr>
        <p:txBody>
          <a:bodyPr wrap="square" lIns="0" tIns="0" rIns="0" bIns="0" rtlCol="0" anchor="ctr"/>
          <a:lstStyle/>
          <a:p>
            <a:pPr marL="0" indent="0" algn="l">
              <a:buNone/>
            </a:pPr>
            <a:r>
              <a:rPr lang="en-US" sz="1700" b="1">
                <a:solidFill>
                  <a:srgbClr val="FFFFFF"/>
                </a:solidFill>
                <a:latin typeface="Meiryo" panose="020B0604030504040204" pitchFamily="34" charset="-128"/>
                <a:ea typeface="Meiryo" panose="020B0604030504040204" pitchFamily="34" charset="-128"/>
                <a:cs typeface="Noto Sans JP" pitchFamily="34" charset="-120"/>
              </a:rPr>
              <a:t>D</a:t>
            </a:r>
            <a:endParaRPr lang="en-US" sz="1700">
              <a:latin typeface="Meiryo" panose="020B0604030504040204" pitchFamily="34" charset="-128"/>
              <a:ea typeface="Meiryo" panose="020B0604030504040204" pitchFamily="34" charset="-128"/>
            </a:endParaRPr>
          </a:p>
        </p:txBody>
      </p:sp>
      <p:sp>
        <p:nvSpPr>
          <p:cNvPr id="23" name="Shape 15">
            <a:extLst>
              <a:ext uri="{FF2B5EF4-FFF2-40B4-BE49-F238E27FC236}">
                <a16:creationId xmlns:a16="http://schemas.microsoft.com/office/drawing/2014/main" id="{3B7E8E68-00FD-3893-E2EE-16C2CD5D2AA4}"/>
              </a:ext>
            </a:extLst>
          </p:cNvPr>
          <p:cNvSpPr/>
          <p:nvPr/>
        </p:nvSpPr>
        <p:spPr>
          <a:xfrm>
            <a:off x="1368525" y="2194850"/>
            <a:ext cx="457200" cy="457200"/>
          </a:xfrm>
          <a:prstGeom prst="roundRect">
            <a:avLst>
              <a:gd name="adj" fmla="val 25000"/>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24" name="Text 16">
            <a:extLst>
              <a:ext uri="{FF2B5EF4-FFF2-40B4-BE49-F238E27FC236}">
                <a16:creationId xmlns:a16="http://schemas.microsoft.com/office/drawing/2014/main" id="{E60231EE-630F-42F3-C185-47BF042DD831}"/>
              </a:ext>
            </a:extLst>
          </p:cNvPr>
          <p:cNvSpPr txBox="1"/>
          <p:nvPr/>
        </p:nvSpPr>
        <p:spPr>
          <a:xfrm>
            <a:off x="1535860" y="2280804"/>
            <a:ext cx="267005" cy="286207"/>
          </a:xfrm>
          <a:prstGeom prst="rect">
            <a:avLst/>
          </a:prstGeom>
          <a:noFill/>
          <a:ln/>
        </p:spPr>
        <p:txBody>
          <a:bodyPr wrap="square" lIns="0" tIns="0" rIns="0" bIns="0" rtlCol="0" anchor="ctr"/>
          <a:lstStyle/>
          <a:p>
            <a:pPr marL="0" indent="0" algn="l">
              <a:buNone/>
            </a:pPr>
            <a:r>
              <a:rPr lang="en-US" sz="1400" b="1">
                <a:solidFill>
                  <a:srgbClr val="FFFFFF"/>
                </a:solidFill>
                <a:latin typeface="Meiryo" panose="020B0604030504040204" pitchFamily="34" charset="-128"/>
                <a:ea typeface="Meiryo" panose="020B0604030504040204" pitchFamily="34" charset="-128"/>
                <a:cs typeface="Noto Sans JP" pitchFamily="34" charset="-120"/>
              </a:rPr>
              <a:t>A</a:t>
            </a:r>
            <a:endParaRPr lang="en-US" sz="1400">
              <a:latin typeface="Meiryo" panose="020B0604030504040204" pitchFamily="34" charset="-128"/>
              <a:ea typeface="Meiryo" panose="020B0604030504040204" pitchFamily="34" charset="-128"/>
            </a:endParaRPr>
          </a:p>
        </p:txBody>
      </p:sp>
      <p:sp>
        <p:nvSpPr>
          <p:cNvPr id="25" name="Shape 17">
            <a:extLst>
              <a:ext uri="{FF2B5EF4-FFF2-40B4-BE49-F238E27FC236}">
                <a16:creationId xmlns:a16="http://schemas.microsoft.com/office/drawing/2014/main" id="{BDF05F92-3E92-043B-B61C-8021917C736F}"/>
              </a:ext>
            </a:extLst>
          </p:cNvPr>
          <p:cNvSpPr/>
          <p:nvPr/>
        </p:nvSpPr>
        <p:spPr>
          <a:xfrm>
            <a:off x="2207030" y="2194850"/>
            <a:ext cx="457200" cy="457200"/>
          </a:xfrm>
          <a:prstGeom prst="roundRect">
            <a:avLst>
              <a:gd name="adj" fmla="val 25000"/>
            </a:avLst>
          </a:prstGeom>
          <a:solidFill>
            <a:srgbClr val="00B0F0"/>
          </a:solidFill>
          <a:ln/>
        </p:spPr>
        <p:txBody>
          <a:bodyPr/>
          <a:lstStyle/>
          <a:p>
            <a:endParaRPr lang="ja-JP" altLang="en-US">
              <a:latin typeface="Meiryo" panose="020B0604030504040204" pitchFamily="34" charset="-128"/>
              <a:ea typeface="Meiryo" panose="020B0604030504040204" pitchFamily="34" charset="-128"/>
            </a:endParaRPr>
          </a:p>
        </p:txBody>
      </p:sp>
      <p:sp>
        <p:nvSpPr>
          <p:cNvPr id="26" name="Text 18">
            <a:extLst>
              <a:ext uri="{FF2B5EF4-FFF2-40B4-BE49-F238E27FC236}">
                <a16:creationId xmlns:a16="http://schemas.microsoft.com/office/drawing/2014/main" id="{1A50E2C6-05BE-3858-04EA-9F765FC81576}"/>
              </a:ext>
            </a:extLst>
          </p:cNvPr>
          <p:cNvSpPr txBox="1"/>
          <p:nvPr/>
        </p:nvSpPr>
        <p:spPr>
          <a:xfrm>
            <a:off x="2370708" y="2280804"/>
            <a:ext cx="277063" cy="286207"/>
          </a:xfrm>
          <a:prstGeom prst="rect">
            <a:avLst/>
          </a:prstGeom>
          <a:noFill/>
          <a:ln/>
        </p:spPr>
        <p:txBody>
          <a:bodyPr wrap="square" lIns="0" tIns="0" rIns="0" bIns="0" rtlCol="0" anchor="ctr"/>
          <a:lstStyle/>
          <a:p>
            <a:pPr marL="0" indent="0" algn="l">
              <a:buNone/>
            </a:pPr>
            <a:r>
              <a:rPr lang="en-US" sz="1400" b="1">
                <a:solidFill>
                  <a:srgbClr val="FFFFFF"/>
                </a:solidFill>
                <a:latin typeface="Meiryo" panose="020B0604030504040204" pitchFamily="34" charset="-128"/>
                <a:ea typeface="Meiryo" panose="020B0604030504040204" pitchFamily="34" charset="-128"/>
                <a:cs typeface="Noto Sans JP" pitchFamily="34" charset="-120"/>
              </a:rPr>
              <a:t>B</a:t>
            </a:r>
            <a:endParaRPr lang="en-US" sz="1400">
              <a:latin typeface="Meiryo" panose="020B0604030504040204" pitchFamily="34" charset="-128"/>
              <a:ea typeface="Meiryo" panose="020B0604030504040204" pitchFamily="34" charset="-128"/>
            </a:endParaRPr>
          </a:p>
        </p:txBody>
      </p:sp>
      <p:sp>
        <p:nvSpPr>
          <p:cNvPr id="27" name="Shape 19">
            <a:extLst>
              <a:ext uri="{FF2B5EF4-FFF2-40B4-BE49-F238E27FC236}">
                <a16:creationId xmlns:a16="http://schemas.microsoft.com/office/drawing/2014/main" id="{A84E43A5-45D4-D35C-6EA4-406C3F95C9C4}"/>
              </a:ext>
            </a:extLst>
          </p:cNvPr>
          <p:cNvSpPr/>
          <p:nvPr/>
        </p:nvSpPr>
        <p:spPr>
          <a:xfrm>
            <a:off x="3045535" y="2194850"/>
            <a:ext cx="457200" cy="457200"/>
          </a:xfrm>
          <a:prstGeom prst="roundRect">
            <a:avLst>
              <a:gd name="adj" fmla="val 25000"/>
            </a:avLst>
          </a:prstGeom>
          <a:solidFill>
            <a:srgbClr val="92D050"/>
          </a:solidFill>
          <a:ln/>
        </p:spPr>
        <p:txBody>
          <a:bodyPr/>
          <a:lstStyle/>
          <a:p>
            <a:endParaRPr lang="ja-JP" altLang="en-US">
              <a:latin typeface="Meiryo" panose="020B0604030504040204" pitchFamily="34" charset="-128"/>
              <a:ea typeface="Meiryo" panose="020B0604030504040204" pitchFamily="34" charset="-128"/>
            </a:endParaRPr>
          </a:p>
        </p:txBody>
      </p:sp>
      <p:sp>
        <p:nvSpPr>
          <p:cNvPr id="28" name="Text 20">
            <a:extLst>
              <a:ext uri="{FF2B5EF4-FFF2-40B4-BE49-F238E27FC236}">
                <a16:creationId xmlns:a16="http://schemas.microsoft.com/office/drawing/2014/main" id="{BBB2C9B0-3D92-8598-0E81-1A708AF0BA39}"/>
              </a:ext>
            </a:extLst>
          </p:cNvPr>
          <p:cNvSpPr txBox="1"/>
          <p:nvPr/>
        </p:nvSpPr>
        <p:spPr>
          <a:xfrm>
            <a:off x="3211041" y="2280804"/>
            <a:ext cx="277063" cy="286207"/>
          </a:xfrm>
          <a:prstGeom prst="rect">
            <a:avLst/>
          </a:prstGeom>
          <a:noFill/>
          <a:ln/>
        </p:spPr>
        <p:txBody>
          <a:bodyPr wrap="square" lIns="0" tIns="0" rIns="0" bIns="0" rtlCol="0" anchor="ctr"/>
          <a:lstStyle/>
          <a:p>
            <a:pPr marL="0" indent="0" algn="l">
              <a:buNone/>
            </a:pPr>
            <a:r>
              <a:rPr lang="en-US" sz="1400" b="1">
                <a:solidFill>
                  <a:srgbClr val="FFFFFF"/>
                </a:solidFill>
                <a:latin typeface="Meiryo" panose="020B0604030504040204" pitchFamily="34" charset="-128"/>
                <a:ea typeface="Meiryo" panose="020B0604030504040204" pitchFamily="34" charset="-128"/>
                <a:cs typeface="Noto Sans JP" pitchFamily="34" charset="-120"/>
              </a:rPr>
              <a:t>C</a:t>
            </a:r>
            <a:endParaRPr lang="en-US" sz="1400">
              <a:latin typeface="Meiryo" panose="020B0604030504040204" pitchFamily="34" charset="-128"/>
              <a:ea typeface="Meiryo" panose="020B0604030504040204" pitchFamily="34" charset="-128"/>
            </a:endParaRPr>
          </a:p>
        </p:txBody>
      </p:sp>
      <p:sp>
        <p:nvSpPr>
          <p:cNvPr id="29" name="Text 21">
            <a:extLst>
              <a:ext uri="{FF2B5EF4-FFF2-40B4-BE49-F238E27FC236}">
                <a16:creationId xmlns:a16="http://schemas.microsoft.com/office/drawing/2014/main" id="{A1C078E8-1C05-5AA2-4DB1-3D6D0AB8F3AB}"/>
              </a:ext>
            </a:extLst>
          </p:cNvPr>
          <p:cNvSpPr txBox="1"/>
          <p:nvPr/>
        </p:nvSpPr>
        <p:spPr>
          <a:xfrm>
            <a:off x="867892" y="3267442"/>
            <a:ext cx="3005633" cy="305410"/>
          </a:xfrm>
          <a:prstGeom prst="rect">
            <a:avLst/>
          </a:prstGeom>
          <a:noFill/>
          <a:ln/>
        </p:spPr>
        <p:txBody>
          <a:bodyPr wrap="square" lIns="0" tIns="0" rIns="0" bIns="0" rtlCol="0" anchor="ctr"/>
          <a:lstStyle/>
          <a:p>
            <a:pPr marL="0" indent="0" algn="ctr">
              <a:buNone/>
            </a:pPr>
            <a:r>
              <a:rPr lang="en-US" sz="1600" b="1">
                <a:solidFill>
                  <a:srgbClr val="000000"/>
                </a:solidFill>
                <a:latin typeface="Meiryo" panose="020B0604030504040204" pitchFamily="34" charset="-128"/>
                <a:ea typeface="Meiryo" panose="020B0604030504040204" pitchFamily="34" charset="-128"/>
                <a:cs typeface="Noto Sans JP" pitchFamily="34" charset="-120"/>
              </a:rPr>
              <a:t>同一ルートに3社が別々に配送</a:t>
            </a:r>
            <a:endParaRPr lang="en-US" sz="1600">
              <a:latin typeface="Meiryo" panose="020B0604030504040204" pitchFamily="34" charset="-128"/>
              <a:ea typeface="Meiryo" panose="020B0604030504040204" pitchFamily="34" charset="-128"/>
            </a:endParaRPr>
          </a:p>
        </p:txBody>
      </p:sp>
      <p:sp>
        <p:nvSpPr>
          <p:cNvPr id="30" name="Text 22">
            <a:extLst>
              <a:ext uri="{FF2B5EF4-FFF2-40B4-BE49-F238E27FC236}">
                <a16:creationId xmlns:a16="http://schemas.microsoft.com/office/drawing/2014/main" id="{3687BE1D-FEFB-CE20-AED2-4392D3BF60E8}"/>
              </a:ext>
            </a:extLst>
          </p:cNvPr>
          <p:cNvSpPr txBox="1"/>
          <p:nvPr/>
        </p:nvSpPr>
        <p:spPr>
          <a:xfrm>
            <a:off x="6157696" y="3267442"/>
            <a:ext cx="1424635" cy="305410"/>
          </a:xfrm>
          <a:prstGeom prst="rect">
            <a:avLst/>
          </a:prstGeom>
          <a:noFill/>
          <a:ln/>
        </p:spPr>
        <p:txBody>
          <a:bodyPr wrap="square" lIns="0" tIns="0" rIns="0" bIns="0" rtlCol="0" anchor="ctr"/>
          <a:lstStyle/>
          <a:p>
            <a:pPr marL="0" indent="0" algn="ctr">
              <a:buNone/>
            </a:pPr>
            <a:r>
              <a:rPr lang="en-US" sz="1600" b="1">
                <a:solidFill>
                  <a:srgbClr val="000000"/>
                </a:solidFill>
                <a:latin typeface="Meiryo" panose="020B0604030504040204" pitchFamily="34" charset="-128"/>
                <a:ea typeface="Meiryo" panose="020B0604030504040204" pitchFamily="34" charset="-128"/>
                <a:cs typeface="Noto Sans JP" pitchFamily="34" charset="-120"/>
              </a:rPr>
              <a:t>共同ルート化</a:t>
            </a:r>
            <a:endParaRPr lang="en-US" sz="1600">
              <a:latin typeface="Meiryo" panose="020B0604030504040204" pitchFamily="34" charset="-128"/>
              <a:ea typeface="Meiryo" panose="020B0604030504040204" pitchFamily="34" charset="-128"/>
            </a:endParaRPr>
          </a:p>
        </p:txBody>
      </p:sp>
      <p:sp>
        <p:nvSpPr>
          <p:cNvPr id="31" name="Text 23">
            <a:extLst>
              <a:ext uri="{FF2B5EF4-FFF2-40B4-BE49-F238E27FC236}">
                <a16:creationId xmlns:a16="http://schemas.microsoft.com/office/drawing/2014/main" id="{30A49271-8962-CB7F-B14D-DEDE7F44BC54}"/>
              </a:ext>
            </a:extLst>
          </p:cNvPr>
          <p:cNvSpPr txBox="1"/>
          <p:nvPr/>
        </p:nvSpPr>
        <p:spPr>
          <a:xfrm>
            <a:off x="1529003" y="3629544"/>
            <a:ext cx="1666951" cy="277063"/>
          </a:xfrm>
          <a:prstGeom prst="rect">
            <a:avLst/>
          </a:prstGeom>
          <a:noFill/>
          <a:ln/>
        </p:spPr>
        <p:txBody>
          <a:bodyPr wrap="square" lIns="0" tIns="0" rIns="0" bIns="0" rtlCol="0" anchor="ctr"/>
          <a:lstStyle/>
          <a:p>
            <a:pPr marL="0" indent="0" algn="ctr">
              <a:buNone/>
            </a:pPr>
            <a:r>
              <a:rPr lang="en-US" sz="1400">
                <a:solidFill>
                  <a:srgbClr val="555555"/>
                </a:solidFill>
                <a:latin typeface="Meiryo" panose="020B0604030504040204" pitchFamily="34" charset="-128"/>
                <a:ea typeface="Meiryo" panose="020B0604030504040204" pitchFamily="34" charset="-128"/>
                <a:cs typeface="Noto Sans JP" pitchFamily="34" charset="-120"/>
              </a:rPr>
              <a:t>空車率高く非効率</a:t>
            </a:r>
            <a:endParaRPr lang="en-US" sz="1400">
              <a:latin typeface="Meiryo" panose="020B0604030504040204" pitchFamily="34" charset="-128"/>
              <a:ea typeface="Meiryo" panose="020B0604030504040204" pitchFamily="34" charset="-128"/>
            </a:endParaRPr>
          </a:p>
        </p:txBody>
      </p:sp>
      <p:sp>
        <p:nvSpPr>
          <p:cNvPr id="32" name="Text 24">
            <a:extLst>
              <a:ext uri="{FF2B5EF4-FFF2-40B4-BE49-F238E27FC236}">
                <a16:creationId xmlns:a16="http://schemas.microsoft.com/office/drawing/2014/main" id="{62929ED6-1130-7531-12BE-5C30638D7F25}"/>
              </a:ext>
            </a:extLst>
          </p:cNvPr>
          <p:cNvSpPr txBox="1"/>
          <p:nvPr/>
        </p:nvSpPr>
        <p:spPr>
          <a:xfrm>
            <a:off x="5827156" y="3629544"/>
            <a:ext cx="2085713" cy="291934"/>
          </a:xfrm>
          <a:prstGeom prst="rect">
            <a:avLst/>
          </a:prstGeom>
          <a:noFill/>
          <a:ln/>
        </p:spPr>
        <p:txBody>
          <a:bodyPr wrap="square" lIns="0" tIns="0" rIns="0" bIns="0" rtlCol="0" anchor="ctr"/>
          <a:lstStyle/>
          <a:p>
            <a:pPr marL="0" indent="0" algn="ctr">
              <a:buNone/>
            </a:pPr>
            <a:r>
              <a:rPr lang="en-US" sz="1400">
                <a:solidFill>
                  <a:srgbClr val="000000"/>
                </a:solidFill>
                <a:latin typeface="Meiryo" panose="020B0604030504040204" pitchFamily="34" charset="-128"/>
                <a:ea typeface="Meiryo" panose="020B0604030504040204" pitchFamily="34" charset="-128"/>
                <a:cs typeface="Noto Sans JP" pitchFamily="34" charset="-120"/>
              </a:rPr>
              <a:t>積載率</a:t>
            </a:r>
            <a:r>
              <a:rPr lang="en-US" sz="2400" b="1">
                <a:solidFill>
                  <a:srgbClr val="F0B01B"/>
                </a:solidFill>
                <a:latin typeface="Meiryo" panose="020B0604030504040204" pitchFamily="34" charset="-128"/>
                <a:ea typeface="Meiryo" panose="020B0604030504040204" pitchFamily="34" charset="-128"/>
                <a:cs typeface="Noto Sans JP" pitchFamily="34" charset="-120"/>
              </a:rPr>
              <a:t> 1.5倍</a:t>
            </a:r>
            <a:r>
              <a:rPr lang="en-US" sz="1400">
                <a:solidFill>
                  <a:srgbClr val="000000"/>
                </a:solidFill>
                <a:latin typeface="Meiryo" panose="020B0604030504040204" pitchFamily="34" charset="-128"/>
                <a:ea typeface="Meiryo" panose="020B0604030504040204" pitchFamily="34" charset="-128"/>
                <a:cs typeface="Noto Sans JP" pitchFamily="34" charset="-120"/>
              </a:rPr>
              <a:t> に向上</a:t>
            </a:r>
            <a:endParaRPr lang="en-US" sz="1400">
              <a:latin typeface="Meiryo" panose="020B0604030504040204" pitchFamily="34" charset="-128"/>
              <a:ea typeface="Meiryo" panose="020B0604030504040204" pitchFamily="34" charset="-128"/>
            </a:endParaRPr>
          </a:p>
        </p:txBody>
      </p:sp>
      <p:sp>
        <p:nvSpPr>
          <p:cNvPr id="33" name="Shape 25">
            <a:extLst>
              <a:ext uri="{FF2B5EF4-FFF2-40B4-BE49-F238E27FC236}">
                <a16:creationId xmlns:a16="http://schemas.microsoft.com/office/drawing/2014/main" id="{1C7DDB8A-6AE9-DAA6-2FA0-ACAB702123C2}"/>
              </a:ext>
            </a:extLst>
          </p:cNvPr>
          <p:cNvSpPr/>
          <p:nvPr/>
        </p:nvSpPr>
        <p:spPr>
          <a:xfrm>
            <a:off x="6593864" y="2138158"/>
            <a:ext cx="571500" cy="571500"/>
          </a:xfrm>
          <a:prstGeom prst="roundRect">
            <a:avLst>
              <a:gd name="adj" fmla="val 16000"/>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34" name="Text 26">
            <a:extLst>
              <a:ext uri="{FF2B5EF4-FFF2-40B4-BE49-F238E27FC236}">
                <a16:creationId xmlns:a16="http://schemas.microsoft.com/office/drawing/2014/main" id="{B84B788A-0D61-67AD-BD7E-BACF18D32310}"/>
              </a:ext>
            </a:extLst>
          </p:cNvPr>
          <p:cNvSpPr txBox="1"/>
          <p:nvPr/>
        </p:nvSpPr>
        <p:spPr>
          <a:xfrm>
            <a:off x="6670674" y="2266174"/>
            <a:ext cx="586130" cy="314554"/>
          </a:xfrm>
          <a:prstGeom prst="rect">
            <a:avLst/>
          </a:prstGeom>
          <a:noFill/>
          <a:ln/>
        </p:spPr>
        <p:txBody>
          <a:bodyPr wrap="square" lIns="0" tIns="0" rIns="0" bIns="0" rtlCol="0" anchor="ctr"/>
          <a:lstStyle/>
          <a:p>
            <a:pPr marL="0" indent="0" algn="l">
              <a:buNone/>
            </a:pPr>
            <a:r>
              <a:rPr lang="en-US" sz="1600" b="1">
                <a:solidFill>
                  <a:srgbClr val="FFFFFF"/>
                </a:solidFill>
                <a:latin typeface="Meiryo" panose="020B0604030504040204" pitchFamily="34" charset="-128"/>
                <a:ea typeface="Meiryo" panose="020B0604030504040204" pitchFamily="34" charset="-128"/>
                <a:cs typeface="Noto Sans JP" pitchFamily="34" charset="-120"/>
              </a:rPr>
              <a:t>共同</a:t>
            </a:r>
            <a:endParaRPr lang="en-US" sz="1600">
              <a:latin typeface="Meiryo" panose="020B0604030504040204" pitchFamily="34" charset="-128"/>
              <a:ea typeface="Meiryo" panose="020B0604030504040204" pitchFamily="34" charset="-128"/>
            </a:endParaRPr>
          </a:p>
        </p:txBody>
      </p:sp>
      <p:sp>
        <p:nvSpPr>
          <p:cNvPr id="35" name="Shape 27">
            <a:extLst>
              <a:ext uri="{FF2B5EF4-FFF2-40B4-BE49-F238E27FC236}">
                <a16:creationId xmlns:a16="http://schemas.microsoft.com/office/drawing/2014/main" id="{46C4437A-57C2-E8A4-9737-E39CA0A5E095}"/>
              </a:ext>
            </a:extLst>
          </p:cNvPr>
          <p:cNvSpPr/>
          <p:nvPr/>
        </p:nvSpPr>
        <p:spPr>
          <a:xfrm>
            <a:off x="1625929" y="4658484"/>
            <a:ext cx="152705" cy="152705"/>
          </a:xfrm>
          <a:prstGeom prst="rect">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36" name="Shape 28">
            <a:extLst>
              <a:ext uri="{FF2B5EF4-FFF2-40B4-BE49-F238E27FC236}">
                <a16:creationId xmlns:a16="http://schemas.microsoft.com/office/drawing/2014/main" id="{533EC098-B142-1BA2-1421-9AFA6BA12885}"/>
              </a:ext>
            </a:extLst>
          </p:cNvPr>
          <p:cNvSpPr/>
          <p:nvPr/>
        </p:nvSpPr>
        <p:spPr>
          <a:xfrm>
            <a:off x="2831108" y="4658484"/>
            <a:ext cx="152705" cy="152705"/>
          </a:xfrm>
          <a:prstGeom prst="rect">
            <a:avLst/>
          </a:prstGeom>
          <a:solidFill>
            <a:srgbClr val="00B0F0"/>
          </a:solidFill>
          <a:ln/>
        </p:spPr>
        <p:txBody>
          <a:bodyPr/>
          <a:lstStyle/>
          <a:p>
            <a:endParaRPr lang="ja-JP" altLang="en-US">
              <a:latin typeface="Meiryo" panose="020B0604030504040204" pitchFamily="34" charset="-128"/>
              <a:ea typeface="Meiryo" panose="020B0604030504040204" pitchFamily="34" charset="-128"/>
            </a:endParaRPr>
          </a:p>
        </p:txBody>
      </p:sp>
      <p:sp>
        <p:nvSpPr>
          <p:cNvPr id="37" name="Shape 29">
            <a:extLst>
              <a:ext uri="{FF2B5EF4-FFF2-40B4-BE49-F238E27FC236}">
                <a16:creationId xmlns:a16="http://schemas.microsoft.com/office/drawing/2014/main" id="{B530451D-F75D-6A1D-CAF6-F8012FBD5D19}"/>
              </a:ext>
            </a:extLst>
          </p:cNvPr>
          <p:cNvSpPr/>
          <p:nvPr/>
        </p:nvSpPr>
        <p:spPr>
          <a:xfrm>
            <a:off x="4042688" y="4658484"/>
            <a:ext cx="152705" cy="152705"/>
          </a:xfrm>
          <a:prstGeom prst="rect">
            <a:avLst/>
          </a:prstGeom>
          <a:solidFill>
            <a:srgbClr val="92D050"/>
          </a:solidFill>
          <a:ln/>
        </p:spPr>
        <p:txBody>
          <a:bodyPr/>
          <a:lstStyle/>
          <a:p>
            <a:endParaRPr lang="ja-JP" altLang="en-US">
              <a:latin typeface="Meiryo" panose="020B0604030504040204" pitchFamily="34" charset="-128"/>
              <a:ea typeface="Meiryo" panose="020B0604030504040204" pitchFamily="34" charset="-128"/>
            </a:endParaRPr>
          </a:p>
        </p:txBody>
      </p:sp>
      <p:sp>
        <p:nvSpPr>
          <p:cNvPr id="38" name="Shape 30">
            <a:extLst>
              <a:ext uri="{FF2B5EF4-FFF2-40B4-BE49-F238E27FC236}">
                <a16:creationId xmlns:a16="http://schemas.microsoft.com/office/drawing/2014/main" id="{B60854DD-53AD-52E7-B8EE-134324F8F4F6}"/>
              </a:ext>
            </a:extLst>
          </p:cNvPr>
          <p:cNvSpPr/>
          <p:nvPr/>
        </p:nvSpPr>
        <p:spPr>
          <a:xfrm>
            <a:off x="5251525" y="4658484"/>
            <a:ext cx="152705" cy="152705"/>
          </a:xfrm>
          <a:prstGeom prst="rect">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39" name="Shape 31">
            <a:extLst>
              <a:ext uri="{FF2B5EF4-FFF2-40B4-BE49-F238E27FC236}">
                <a16:creationId xmlns:a16="http://schemas.microsoft.com/office/drawing/2014/main" id="{C25F863D-8F72-D584-39F9-F1342E0FA392}"/>
              </a:ext>
            </a:extLst>
          </p:cNvPr>
          <p:cNvSpPr/>
          <p:nvPr/>
        </p:nvSpPr>
        <p:spPr>
          <a:xfrm>
            <a:off x="6242735" y="4658484"/>
            <a:ext cx="152705" cy="152705"/>
          </a:xfrm>
          <a:prstGeom prst="rect">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40" name="Text 32">
            <a:extLst>
              <a:ext uri="{FF2B5EF4-FFF2-40B4-BE49-F238E27FC236}">
                <a16:creationId xmlns:a16="http://schemas.microsoft.com/office/drawing/2014/main" id="{1589AF42-67BD-B070-D730-B96C81A74579}"/>
              </a:ext>
            </a:extLst>
          </p:cNvPr>
          <p:cNvSpPr txBox="1"/>
          <p:nvPr/>
        </p:nvSpPr>
        <p:spPr>
          <a:xfrm>
            <a:off x="1854529" y="4634710"/>
            <a:ext cx="853135" cy="191110"/>
          </a:xfrm>
          <a:prstGeom prst="rect">
            <a:avLst/>
          </a:prstGeom>
          <a:noFill/>
          <a:ln/>
        </p:spPr>
        <p:txBody>
          <a:bodyPr wrap="square" lIns="0" tIns="0" rIns="0" bIns="0" rtlCol="0" anchor="ctr"/>
          <a:lstStyle/>
          <a:p>
            <a:pPr marL="0" indent="0" algn="l">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A社トラック</a:t>
            </a:r>
            <a:endParaRPr lang="en-US" sz="1000">
              <a:latin typeface="Meiryo" panose="020B0604030504040204" pitchFamily="34" charset="-128"/>
              <a:ea typeface="Meiryo" panose="020B0604030504040204" pitchFamily="34" charset="-128"/>
            </a:endParaRPr>
          </a:p>
        </p:txBody>
      </p:sp>
      <p:sp>
        <p:nvSpPr>
          <p:cNvPr id="45" name="Text 33">
            <a:extLst>
              <a:ext uri="{FF2B5EF4-FFF2-40B4-BE49-F238E27FC236}">
                <a16:creationId xmlns:a16="http://schemas.microsoft.com/office/drawing/2014/main" id="{47A27D84-4EF5-C7A5-C1B9-0AC934BAB195}"/>
              </a:ext>
            </a:extLst>
          </p:cNvPr>
          <p:cNvSpPr txBox="1"/>
          <p:nvPr/>
        </p:nvSpPr>
        <p:spPr>
          <a:xfrm>
            <a:off x="3059708" y="4634710"/>
            <a:ext cx="862279" cy="191110"/>
          </a:xfrm>
          <a:prstGeom prst="rect">
            <a:avLst/>
          </a:prstGeom>
          <a:noFill/>
          <a:ln/>
        </p:spPr>
        <p:txBody>
          <a:bodyPr wrap="square" lIns="0" tIns="0" rIns="0" bIns="0" rtlCol="0" anchor="ctr"/>
          <a:lstStyle/>
          <a:p>
            <a:pPr marL="0" indent="0" algn="l">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B社トラック</a:t>
            </a:r>
            <a:endParaRPr lang="en-US" sz="1000">
              <a:latin typeface="Meiryo" panose="020B0604030504040204" pitchFamily="34" charset="-128"/>
              <a:ea typeface="Meiryo" panose="020B0604030504040204" pitchFamily="34" charset="-128"/>
            </a:endParaRPr>
          </a:p>
        </p:txBody>
      </p:sp>
      <p:sp>
        <p:nvSpPr>
          <p:cNvPr id="46" name="Text 34">
            <a:extLst>
              <a:ext uri="{FF2B5EF4-FFF2-40B4-BE49-F238E27FC236}">
                <a16:creationId xmlns:a16="http://schemas.microsoft.com/office/drawing/2014/main" id="{CF522AD5-AE65-0C3B-3490-208B64CD5050}"/>
              </a:ext>
            </a:extLst>
          </p:cNvPr>
          <p:cNvSpPr txBox="1"/>
          <p:nvPr/>
        </p:nvSpPr>
        <p:spPr>
          <a:xfrm>
            <a:off x="4271288" y="4634710"/>
            <a:ext cx="853135" cy="191110"/>
          </a:xfrm>
          <a:prstGeom prst="rect">
            <a:avLst/>
          </a:prstGeom>
          <a:noFill/>
          <a:ln/>
        </p:spPr>
        <p:txBody>
          <a:bodyPr wrap="square" lIns="0" tIns="0" rIns="0" bIns="0" rtlCol="0" anchor="ctr"/>
          <a:lstStyle/>
          <a:p>
            <a:pPr marL="0" indent="0" algn="l">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C社トラック</a:t>
            </a:r>
            <a:endParaRPr lang="en-US" sz="1000">
              <a:latin typeface="Meiryo" panose="020B0604030504040204" pitchFamily="34" charset="-128"/>
              <a:ea typeface="Meiryo" panose="020B0604030504040204" pitchFamily="34" charset="-128"/>
            </a:endParaRPr>
          </a:p>
        </p:txBody>
      </p:sp>
      <p:sp>
        <p:nvSpPr>
          <p:cNvPr id="47" name="Text 35">
            <a:extLst>
              <a:ext uri="{FF2B5EF4-FFF2-40B4-BE49-F238E27FC236}">
                <a16:creationId xmlns:a16="http://schemas.microsoft.com/office/drawing/2014/main" id="{A3274CE6-4F44-9B44-4549-FDE3B12619A1}"/>
              </a:ext>
            </a:extLst>
          </p:cNvPr>
          <p:cNvSpPr txBox="1"/>
          <p:nvPr/>
        </p:nvSpPr>
        <p:spPr>
          <a:xfrm>
            <a:off x="5480125" y="4634710"/>
            <a:ext cx="633679" cy="191110"/>
          </a:xfrm>
          <a:prstGeom prst="rect">
            <a:avLst/>
          </a:prstGeom>
          <a:noFill/>
          <a:ln/>
        </p:spPr>
        <p:txBody>
          <a:bodyPr wrap="square" lIns="0" tIns="0" rIns="0" bIns="0" rtlCol="0" anchor="ctr"/>
          <a:lstStyle/>
          <a:p>
            <a:pPr marL="0" indent="0" algn="l">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共同配送</a:t>
            </a:r>
            <a:endParaRPr lang="en-US" sz="1000">
              <a:latin typeface="Meiryo" panose="020B0604030504040204" pitchFamily="34" charset="-128"/>
              <a:ea typeface="Meiryo" panose="020B0604030504040204" pitchFamily="34" charset="-128"/>
            </a:endParaRPr>
          </a:p>
        </p:txBody>
      </p:sp>
      <p:sp>
        <p:nvSpPr>
          <p:cNvPr id="54" name="Text 36">
            <a:extLst>
              <a:ext uri="{FF2B5EF4-FFF2-40B4-BE49-F238E27FC236}">
                <a16:creationId xmlns:a16="http://schemas.microsoft.com/office/drawing/2014/main" id="{17F44757-77C7-9129-F999-129CD0924365}"/>
              </a:ext>
            </a:extLst>
          </p:cNvPr>
          <p:cNvSpPr txBox="1"/>
          <p:nvPr/>
        </p:nvSpPr>
        <p:spPr>
          <a:xfrm>
            <a:off x="6471335" y="4634710"/>
            <a:ext cx="1081735" cy="191110"/>
          </a:xfrm>
          <a:prstGeom prst="rect">
            <a:avLst/>
          </a:prstGeom>
          <a:noFill/>
          <a:ln/>
        </p:spPr>
        <p:txBody>
          <a:bodyPr wrap="square" lIns="0" tIns="0" rIns="0" bIns="0" rtlCol="0" anchor="ctr"/>
          <a:lstStyle/>
          <a:p>
            <a:pPr marL="0" indent="0" algn="l">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W:倉庫 D:配送先</a:t>
            </a:r>
            <a:endParaRPr lang="en-US" sz="1000">
              <a:latin typeface="Meiryo" panose="020B0604030504040204" pitchFamily="34" charset="-128"/>
              <a:ea typeface="Meiryo" panose="020B0604030504040204" pitchFamily="34" charset="-128"/>
            </a:endParaRPr>
          </a:p>
        </p:txBody>
      </p:sp>
      <p:sp>
        <p:nvSpPr>
          <p:cNvPr id="55" name="Shape 37">
            <a:extLst>
              <a:ext uri="{FF2B5EF4-FFF2-40B4-BE49-F238E27FC236}">
                <a16:creationId xmlns:a16="http://schemas.microsoft.com/office/drawing/2014/main" id="{39E18DD3-8C07-79BD-C2C4-569C107D9BE2}"/>
              </a:ext>
            </a:extLst>
          </p:cNvPr>
          <p:cNvSpPr/>
          <p:nvPr/>
        </p:nvSpPr>
        <p:spPr>
          <a:xfrm>
            <a:off x="1014196" y="5025159"/>
            <a:ext cx="1904695" cy="1533449"/>
          </a:xfrm>
          <a:prstGeom prst="roundRect">
            <a:avLst>
              <a:gd name="adj" fmla="val 3704"/>
            </a:avLst>
          </a:prstGeom>
          <a:solidFill>
            <a:srgbClr val="F5F5F5"/>
          </a:solidFill>
          <a:ln/>
          <a:effectLst>
            <a:outerShdw blurRad="50800" dist="25400" dir="5400000" algn="bl" rotWithShape="0">
              <a:srgbClr val="000000">
                <a:alpha val="8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56" name="Shape 38">
            <a:extLst>
              <a:ext uri="{FF2B5EF4-FFF2-40B4-BE49-F238E27FC236}">
                <a16:creationId xmlns:a16="http://schemas.microsoft.com/office/drawing/2014/main" id="{BA105ADA-9DFD-9546-34DD-2B84E0B0DCFD}"/>
              </a:ext>
            </a:extLst>
          </p:cNvPr>
          <p:cNvSpPr/>
          <p:nvPr/>
        </p:nvSpPr>
        <p:spPr>
          <a:xfrm>
            <a:off x="3586403" y="5025159"/>
            <a:ext cx="1904695" cy="1533449"/>
          </a:xfrm>
          <a:prstGeom prst="roundRect">
            <a:avLst>
              <a:gd name="adj" fmla="val 3704"/>
            </a:avLst>
          </a:prstGeom>
          <a:solidFill>
            <a:srgbClr val="F5F5F5"/>
          </a:solidFill>
          <a:ln/>
          <a:effectLst>
            <a:outerShdw blurRad="50800" dist="25400" dir="5400000" algn="bl" rotWithShape="0">
              <a:srgbClr val="000000">
                <a:alpha val="8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57" name="Shape 39">
            <a:extLst>
              <a:ext uri="{FF2B5EF4-FFF2-40B4-BE49-F238E27FC236}">
                <a16:creationId xmlns:a16="http://schemas.microsoft.com/office/drawing/2014/main" id="{7DC6B136-0075-0252-D07C-05572570C610}"/>
              </a:ext>
            </a:extLst>
          </p:cNvPr>
          <p:cNvSpPr/>
          <p:nvPr/>
        </p:nvSpPr>
        <p:spPr>
          <a:xfrm>
            <a:off x="6157696" y="5025159"/>
            <a:ext cx="1904695" cy="1533449"/>
          </a:xfrm>
          <a:prstGeom prst="roundRect">
            <a:avLst>
              <a:gd name="adj" fmla="val 3704"/>
            </a:avLst>
          </a:prstGeom>
          <a:solidFill>
            <a:srgbClr val="F5F5F5"/>
          </a:solidFill>
          <a:ln/>
          <a:effectLst>
            <a:outerShdw blurRad="50800" dist="25400" dir="5400000" algn="bl" rotWithShape="0">
              <a:srgbClr val="000000">
                <a:alpha val="8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58" name="Text 40">
            <a:extLst>
              <a:ext uri="{FF2B5EF4-FFF2-40B4-BE49-F238E27FC236}">
                <a16:creationId xmlns:a16="http://schemas.microsoft.com/office/drawing/2014/main" id="{EF17F622-C702-025E-87A7-14C860335AC6}"/>
              </a:ext>
            </a:extLst>
          </p:cNvPr>
          <p:cNvSpPr txBox="1"/>
          <p:nvPr/>
        </p:nvSpPr>
        <p:spPr>
          <a:xfrm>
            <a:off x="1075917" y="5177864"/>
            <a:ext cx="1781251" cy="667512"/>
          </a:xfrm>
          <a:prstGeom prst="rect">
            <a:avLst/>
          </a:prstGeom>
          <a:noFill/>
          <a:ln/>
        </p:spPr>
        <p:txBody>
          <a:bodyPr wrap="square" lIns="0" tIns="0" rIns="0" bIns="0" rtlCol="0" anchor="ctr"/>
          <a:lstStyle/>
          <a:p>
            <a:pPr marL="0" indent="0" algn="ctr">
              <a:buNone/>
            </a:pPr>
            <a:r>
              <a:rPr lang="en-US" sz="3500" b="1">
                <a:solidFill>
                  <a:srgbClr val="F0B01B"/>
                </a:solidFill>
                <a:latin typeface="Meiryo" panose="020B0604030504040204" pitchFamily="34" charset="-128"/>
                <a:ea typeface="Meiryo" panose="020B0604030504040204" pitchFamily="34" charset="-128"/>
                <a:cs typeface="Noto Sans JP" pitchFamily="34" charset="-120"/>
              </a:rPr>
              <a:t>▲18%</a:t>
            </a:r>
            <a:endParaRPr lang="en-US" sz="3500">
              <a:latin typeface="Meiryo" panose="020B0604030504040204" pitchFamily="34" charset="-128"/>
              <a:ea typeface="Meiryo" panose="020B0604030504040204" pitchFamily="34" charset="-128"/>
            </a:endParaRPr>
          </a:p>
        </p:txBody>
      </p:sp>
      <p:sp>
        <p:nvSpPr>
          <p:cNvPr id="59" name="Text 41">
            <a:extLst>
              <a:ext uri="{FF2B5EF4-FFF2-40B4-BE49-F238E27FC236}">
                <a16:creationId xmlns:a16="http://schemas.microsoft.com/office/drawing/2014/main" id="{3DA2F383-8A48-8D4C-DB89-CE8603788EDC}"/>
              </a:ext>
            </a:extLst>
          </p:cNvPr>
          <p:cNvSpPr txBox="1"/>
          <p:nvPr/>
        </p:nvSpPr>
        <p:spPr>
          <a:xfrm>
            <a:off x="3639895" y="5177864"/>
            <a:ext cx="1781251" cy="667512"/>
          </a:xfrm>
          <a:prstGeom prst="rect">
            <a:avLst/>
          </a:prstGeom>
          <a:noFill/>
          <a:ln/>
        </p:spPr>
        <p:txBody>
          <a:bodyPr wrap="square" lIns="0" tIns="0" rIns="0" bIns="0" rtlCol="0" anchor="ctr"/>
          <a:lstStyle/>
          <a:p>
            <a:pPr marL="0" indent="0" algn="ctr">
              <a:buNone/>
            </a:pPr>
            <a:r>
              <a:rPr lang="en-US" sz="3500" b="1">
                <a:solidFill>
                  <a:srgbClr val="F0B01B"/>
                </a:solidFill>
                <a:latin typeface="Meiryo" panose="020B0604030504040204" pitchFamily="34" charset="-128"/>
                <a:ea typeface="Meiryo" panose="020B0604030504040204" pitchFamily="34" charset="-128"/>
                <a:cs typeface="Noto Sans JP" pitchFamily="34" charset="-120"/>
              </a:rPr>
              <a:t>▲10%</a:t>
            </a:r>
            <a:endParaRPr lang="en-US" sz="3500">
              <a:latin typeface="Meiryo" panose="020B0604030504040204" pitchFamily="34" charset="-128"/>
              <a:ea typeface="Meiryo" panose="020B0604030504040204" pitchFamily="34" charset="-128"/>
            </a:endParaRPr>
          </a:p>
        </p:txBody>
      </p:sp>
      <p:sp>
        <p:nvSpPr>
          <p:cNvPr id="60" name="Text 42">
            <a:extLst>
              <a:ext uri="{FF2B5EF4-FFF2-40B4-BE49-F238E27FC236}">
                <a16:creationId xmlns:a16="http://schemas.microsoft.com/office/drawing/2014/main" id="{8D8D8959-C977-B971-2C3F-3EF885C15E39}"/>
              </a:ext>
            </a:extLst>
          </p:cNvPr>
          <p:cNvSpPr txBox="1"/>
          <p:nvPr/>
        </p:nvSpPr>
        <p:spPr>
          <a:xfrm>
            <a:off x="6442074" y="5177864"/>
            <a:ext cx="1324051" cy="667512"/>
          </a:xfrm>
          <a:prstGeom prst="rect">
            <a:avLst/>
          </a:prstGeom>
          <a:noFill/>
          <a:ln/>
        </p:spPr>
        <p:txBody>
          <a:bodyPr wrap="square" lIns="0" tIns="0" rIns="0" bIns="0" rtlCol="0" anchor="ctr"/>
          <a:lstStyle/>
          <a:p>
            <a:pPr marL="0" indent="0" algn="ctr">
              <a:buNone/>
            </a:pPr>
            <a:r>
              <a:rPr lang="en-US" sz="3500" b="1">
                <a:solidFill>
                  <a:srgbClr val="F0B01B"/>
                </a:solidFill>
                <a:latin typeface="Meiryo" panose="020B0604030504040204" pitchFamily="34" charset="-128"/>
                <a:ea typeface="Meiryo" panose="020B0604030504040204" pitchFamily="34" charset="-128"/>
                <a:cs typeface="Noto Sans JP" pitchFamily="34" charset="-120"/>
              </a:rPr>
              <a:t>30%</a:t>
            </a:r>
            <a:endParaRPr lang="en-US" sz="3500">
              <a:latin typeface="Meiryo" panose="020B0604030504040204" pitchFamily="34" charset="-128"/>
              <a:ea typeface="Meiryo" panose="020B0604030504040204" pitchFamily="34" charset="-128"/>
            </a:endParaRPr>
          </a:p>
        </p:txBody>
      </p:sp>
      <p:sp>
        <p:nvSpPr>
          <p:cNvPr id="61" name="Text 43">
            <a:extLst>
              <a:ext uri="{FF2B5EF4-FFF2-40B4-BE49-F238E27FC236}">
                <a16:creationId xmlns:a16="http://schemas.microsoft.com/office/drawing/2014/main" id="{D7DB86DB-6872-8149-9D9F-0B1839E2C504}"/>
              </a:ext>
            </a:extLst>
          </p:cNvPr>
          <p:cNvSpPr txBox="1"/>
          <p:nvPr/>
        </p:nvSpPr>
        <p:spPr>
          <a:xfrm>
            <a:off x="1207134" y="5902068"/>
            <a:ext cx="1500530" cy="247802"/>
          </a:xfrm>
          <a:prstGeom prst="rect">
            <a:avLst/>
          </a:prstGeom>
          <a:noFill/>
          <a:ln/>
        </p:spPr>
        <p:txBody>
          <a:bodyPr wrap="square" lIns="0" tIns="0" rIns="0" bIns="0" rtlCol="0" anchor="ctr"/>
          <a:lstStyle/>
          <a:p>
            <a:pPr marL="0" indent="0" algn="ctr">
              <a:buNone/>
            </a:pPr>
            <a:r>
              <a:rPr lang="en-US" sz="1300">
                <a:solidFill>
                  <a:srgbClr val="333333"/>
                </a:solidFill>
                <a:latin typeface="Meiryo" panose="020B0604030504040204" pitchFamily="34" charset="-128"/>
                <a:ea typeface="Meiryo" panose="020B0604030504040204" pitchFamily="34" charset="-128"/>
                <a:cs typeface="Noto Sans JP" pitchFamily="34" charset="-120"/>
              </a:rPr>
              <a:t>年間走行距離削減</a:t>
            </a:r>
            <a:endParaRPr lang="en-US" sz="1300">
              <a:latin typeface="Meiryo" panose="020B0604030504040204" pitchFamily="34" charset="-128"/>
              <a:ea typeface="Meiryo" panose="020B0604030504040204" pitchFamily="34" charset="-128"/>
            </a:endParaRPr>
          </a:p>
        </p:txBody>
      </p:sp>
      <p:sp>
        <p:nvSpPr>
          <p:cNvPr id="62" name="Text 44">
            <a:extLst>
              <a:ext uri="{FF2B5EF4-FFF2-40B4-BE49-F238E27FC236}">
                <a16:creationId xmlns:a16="http://schemas.microsoft.com/office/drawing/2014/main" id="{1A7DD3F4-4174-6F7F-45F7-014F4875AA67}"/>
              </a:ext>
            </a:extLst>
          </p:cNvPr>
          <p:cNvSpPr txBox="1"/>
          <p:nvPr/>
        </p:nvSpPr>
        <p:spPr>
          <a:xfrm>
            <a:off x="3780256" y="5902068"/>
            <a:ext cx="1500530" cy="505663"/>
          </a:xfrm>
          <a:prstGeom prst="rect">
            <a:avLst/>
          </a:prstGeom>
          <a:noFill/>
          <a:ln/>
        </p:spPr>
        <p:txBody>
          <a:bodyPr wrap="square" lIns="0" tIns="0" rIns="0" bIns="0" rtlCol="0" anchor="ctr"/>
          <a:lstStyle/>
          <a:p>
            <a:pPr marL="0" indent="0" algn="ctr">
              <a:buNone/>
            </a:pPr>
            <a:r>
              <a:rPr lang="en-US" sz="1300">
                <a:solidFill>
                  <a:srgbClr val="333333"/>
                </a:solidFill>
                <a:latin typeface="Meiryo" panose="020B0604030504040204" pitchFamily="34" charset="-128"/>
                <a:ea typeface="Meiryo" panose="020B0604030504040204" pitchFamily="34" charset="-128"/>
                <a:cs typeface="Noto Sans JP" pitchFamily="34" charset="-120"/>
              </a:rPr>
              <a:t>ドライバー拘束時間削減</a:t>
            </a:r>
            <a:endParaRPr lang="en-US" sz="1300">
              <a:latin typeface="Meiryo" panose="020B0604030504040204" pitchFamily="34" charset="-128"/>
              <a:ea typeface="Meiryo" panose="020B0604030504040204" pitchFamily="34" charset="-128"/>
            </a:endParaRPr>
          </a:p>
        </p:txBody>
      </p:sp>
      <p:sp>
        <p:nvSpPr>
          <p:cNvPr id="63" name="Text 45">
            <a:extLst>
              <a:ext uri="{FF2B5EF4-FFF2-40B4-BE49-F238E27FC236}">
                <a16:creationId xmlns:a16="http://schemas.microsoft.com/office/drawing/2014/main" id="{1FA16363-D3B8-D8FF-F215-EFD2A50B413F}"/>
              </a:ext>
            </a:extLst>
          </p:cNvPr>
          <p:cNvSpPr txBox="1"/>
          <p:nvPr/>
        </p:nvSpPr>
        <p:spPr>
          <a:xfrm>
            <a:off x="6458534" y="5902068"/>
            <a:ext cx="1291133" cy="247802"/>
          </a:xfrm>
          <a:prstGeom prst="rect">
            <a:avLst/>
          </a:prstGeom>
          <a:noFill/>
          <a:ln/>
        </p:spPr>
        <p:txBody>
          <a:bodyPr wrap="square" lIns="0" tIns="0" rIns="0" bIns="0" rtlCol="0" anchor="ctr"/>
          <a:lstStyle/>
          <a:p>
            <a:pPr marL="0" indent="0" algn="ctr">
              <a:buNone/>
            </a:pPr>
            <a:r>
              <a:rPr lang="en-US" sz="1300">
                <a:solidFill>
                  <a:srgbClr val="333333"/>
                </a:solidFill>
                <a:latin typeface="Meiryo" panose="020B0604030504040204" pitchFamily="34" charset="-128"/>
                <a:ea typeface="Meiryo" panose="020B0604030504040204" pitchFamily="34" charset="-128"/>
                <a:cs typeface="Noto Sans JP" pitchFamily="34" charset="-120"/>
              </a:rPr>
              <a:t>CO₂排出量削減</a:t>
            </a:r>
            <a:endParaRPr lang="en-US" sz="1300">
              <a:latin typeface="Meiryo" panose="020B0604030504040204" pitchFamily="34" charset="-128"/>
              <a:ea typeface="Meiryo" panose="020B0604030504040204" pitchFamily="34" charset="-128"/>
            </a:endParaRPr>
          </a:p>
        </p:txBody>
      </p:sp>
      <p:sp>
        <p:nvSpPr>
          <p:cNvPr id="75" name="Shape 46">
            <a:extLst>
              <a:ext uri="{FF2B5EF4-FFF2-40B4-BE49-F238E27FC236}">
                <a16:creationId xmlns:a16="http://schemas.microsoft.com/office/drawing/2014/main" id="{8751E924-6113-301F-5B96-65403E204205}"/>
              </a:ext>
            </a:extLst>
          </p:cNvPr>
          <p:cNvSpPr/>
          <p:nvPr/>
        </p:nvSpPr>
        <p:spPr>
          <a:xfrm>
            <a:off x="338454" y="1066116"/>
            <a:ext cx="838505" cy="371246"/>
          </a:xfrm>
          <a:prstGeom prst="roundRect">
            <a:avLst>
              <a:gd name="adj" fmla="val 37893"/>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76" name="Shape 47">
            <a:extLst>
              <a:ext uri="{FF2B5EF4-FFF2-40B4-BE49-F238E27FC236}">
                <a16:creationId xmlns:a16="http://schemas.microsoft.com/office/drawing/2014/main" id="{D5421F91-80F4-C37C-6354-20D546957D90}"/>
              </a:ext>
            </a:extLst>
          </p:cNvPr>
          <p:cNvSpPr/>
          <p:nvPr/>
        </p:nvSpPr>
        <p:spPr>
          <a:xfrm>
            <a:off x="4833644" y="1066116"/>
            <a:ext cx="694944" cy="371246"/>
          </a:xfrm>
          <a:prstGeom prst="roundRect">
            <a:avLst>
              <a:gd name="adj" fmla="val 37893"/>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77" name="Text 48">
            <a:extLst>
              <a:ext uri="{FF2B5EF4-FFF2-40B4-BE49-F238E27FC236}">
                <a16:creationId xmlns:a16="http://schemas.microsoft.com/office/drawing/2014/main" id="{F2023F46-0E61-CA72-7C0F-C8427371DC6A}"/>
              </a:ext>
            </a:extLst>
          </p:cNvPr>
          <p:cNvSpPr txBox="1"/>
          <p:nvPr/>
        </p:nvSpPr>
        <p:spPr>
          <a:xfrm>
            <a:off x="481100" y="1122808"/>
            <a:ext cx="681228" cy="247802"/>
          </a:xfrm>
          <a:prstGeom prst="rect">
            <a:avLst/>
          </a:prstGeom>
          <a:noFill/>
          <a:ln/>
        </p:spPr>
        <p:txBody>
          <a:bodyPr wrap="square" lIns="0" tIns="0" rIns="0" bIns="0" rtlCol="0" anchor="ctr"/>
          <a:lstStyle/>
          <a:p>
            <a:pPr marL="0" indent="0" algn="l">
              <a:buNone/>
            </a:pPr>
            <a:r>
              <a:rPr lang="en-US" sz="1300" b="1">
                <a:solidFill>
                  <a:srgbClr val="FFFFFF"/>
                </a:solidFill>
                <a:latin typeface="Meiryo" panose="020B0604030504040204" pitchFamily="34" charset="-128"/>
                <a:ea typeface="Meiryo" panose="020B0604030504040204" pitchFamily="34" charset="-128"/>
                <a:cs typeface="Noto Sans JP" pitchFamily="34" charset="-120"/>
              </a:rPr>
              <a:t>Before</a:t>
            </a:r>
            <a:endParaRPr lang="en-US" sz="1300">
              <a:latin typeface="Meiryo" panose="020B0604030504040204" pitchFamily="34" charset="-128"/>
              <a:ea typeface="Meiryo" panose="020B0604030504040204" pitchFamily="34" charset="-128"/>
            </a:endParaRPr>
          </a:p>
        </p:txBody>
      </p:sp>
      <p:sp>
        <p:nvSpPr>
          <p:cNvPr id="78" name="Text 49">
            <a:extLst>
              <a:ext uri="{FF2B5EF4-FFF2-40B4-BE49-F238E27FC236}">
                <a16:creationId xmlns:a16="http://schemas.microsoft.com/office/drawing/2014/main" id="{D11A80DA-A368-314F-7642-15D6A1EEC7A5}"/>
              </a:ext>
            </a:extLst>
          </p:cNvPr>
          <p:cNvSpPr txBox="1"/>
          <p:nvPr/>
        </p:nvSpPr>
        <p:spPr>
          <a:xfrm>
            <a:off x="4976291" y="1122808"/>
            <a:ext cx="538582" cy="247802"/>
          </a:xfrm>
          <a:prstGeom prst="rect">
            <a:avLst/>
          </a:prstGeom>
          <a:noFill/>
          <a:ln/>
        </p:spPr>
        <p:txBody>
          <a:bodyPr wrap="square" lIns="0" tIns="0" rIns="0" bIns="0" rtlCol="0" anchor="ctr"/>
          <a:lstStyle/>
          <a:p>
            <a:pPr marL="0" indent="0" algn="l">
              <a:buNone/>
            </a:pPr>
            <a:r>
              <a:rPr lang="en-US" sz="1300" b="1">
                <a:solidFill>
                  <a:srgbClr val="FFFFFF"/>
                </a:solidFill>
                <a:latin typeface="Meiryo" panose="020B0604030504040204" pitchFamily="34" charset="-128"/>
                <a:ea typeface="Meiryo" panose="020B0604030504040204" pitchFamily="34" charset="-128"/>
                <a:cs typeface="Noto Sans JP" pitchFamily="34" charset="-120"/>
              </a:rPr>
              <a:t>After</a:t>
            </a:r>
            <a:endParaRPr lang="en-US" sz="13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44716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A75A-6C9F-14F8-BA9B-E753889F8DB9}"/>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B341B17-5579-E3F1-7FD6-132386CC56A5}"/>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6" name="think-cell data - do not delete" hidden="1">
                        <a:extLst>
                          <a:ext uri="{FF2B5EF4-FFF2-40B4-BE49-F238E27FC236}">
                            <a16:creationId xmlns:a16="http://schemas.microsoft.com/office/drawing/2014/main" id="{7B341B17-5579-E3F1-7FD6-132386CC56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ext 3">
            <a:extLst>
              <a:ext uri="{FF2B5EF4-FFF2-40B4-BE49-F238E27FC236}">
                <a16:creationId xmlns:a16="http://schemas.microsoft.com/office/drawing/2014/main" id="{5ED448EF-585A-BA09-52D1-B8480ED58814}"/>
              </a:ext>
            </a:extLst>
          </p:cNvPr>
          <p:cNvSpPr txBox="1"/>
          <p:nvPr/>
        </p:nvSpPr>
        <p:spPr>
          <a:xfrm>
            <a:off x="586131" y="343091"/>
            <a:ext cx="6845573" cy="484742"/>
          </a:xfrm>
          <a:prstGeom prst="rect">
            <a:avLst/>
          </a:prstGeom>
          <a:noFill/>
          <a:ln/>
        </p:spPr>
        <p:txBody>
          <a:bodyPr wrap="square" lIns="0" tIns="0" rIns="0" bIns="0" rtlCol="0" anchor="ctr"/>
          <a:lstStyle/>
          <a:p>
            <a:r>
              <a:rPr lang="en-US" altLang="ja-JP" sz="2400" b="1">
                <a:solidFill>
                  <a:srgbClr val="002060"/>
                </a:solidFill>
                <a:latin typeface="Meiryo" panose="020B0604030504040204" pitchFamily="34" charset="-128"/>
                <a:ea typeface="Meiryo" panose="020B0604030504040204" pitchFamily="34" charset="-128"/>
                <a:cs typeface="Noto Sans JP" pitchFamily="34" charset="-120"/>
              </a:rPr>
              <a:t>③モーダルシフト</a:t>
            </a:r>
            <a:endParaRPr lang="en-US" altLang="ja-JP" sz="2400">
              <a:solidFill>
                <a:srgbClr val="002060"/>
              </a:solidFill>
              <a:latin typeface="Meiryo" panose="020B0604030504040204" pitchFamily="34" charset="-128"/>
              <a:ea typeface="Meiryo" panose="020B0604030504040204" pitchFamily="34" charset="-128"/>
            </a:endParaRPr>
          </a:p>
        </p:txBody>
      </p:sp>
      <p:sp>
        <p:nvSpPr>
          <p:cNvPr id="2" name="Text 3">
            <a:extLst>
              <a:ext uri="{FF2B5EF4-FFF2-40B4-BE49-F238E27FC236}">
                <a16:creationId xmlns:a16="http://schemas.microsoft.com/office/drawing/2014/main" id="{C5CDAD9D-8884-339E-613F-590E30057BB5}"/>
              </a:ext>
            </a:extLst>
          </p:cNvPr>
          <p:cNvSpPr txBox="1"/>
          <p:nvPr/>
        </p:nvSpPr>
        <p:spPr>
          <a:xfrm>
            <a:off x="1693582" y="1028700"/>
            <a:ext cx="1281074" cy="305410"/>
          </a:xfrm>
          <a:prstGeom prst="rect">
            <a:avLst/>
          </a:prstGeom>
          <a:noFill/>
          <a:ln/>
        </p:spPr>
        <p:txBody>
          <a:bodyPr wrap="square" lIns="0" tIns="0" rIns="0" bIns="0" rtlCol="0" anchor="ctr"/>
          <a:lstStyle/>
          <a:p>
            <a:pPr marL="0" indent="0" algn="ctr">
              <a:buNone/>
            </a:pPr>
            <a:r>
              <a:rPr lang="en-US" sz="1600" b="1">
                <a:solidFill>
                  <a:srgbClr val="002060"/>
                </a:solidFill>
                <a:latin typeface="Meiryo" panose="020B0604030504040204" pitchFamily="34" charset="-128"/>
                <a:ea typeface="Meiryo" panose="020B0604030504040204" pitchFamily="34" charset="-128"/>
                <a:cs typeface="Noto Sans JP" pitchFamily="34" charset="-120"/>
              </a:rPr>
              <a:t>現在 (2025)</a:t>
            </a:r>
            <a:endParaRPr lang="en-US" sz="1600">
              <a:latin typeface="Meiryo" panose="020B0604030504040204" pitchFamily="34" charset="-128"/>
              <a:ea typeface="Meiryo" panose="020B0604030504040204" pitchFamily="34" charset="-128"/>
            </a:endParaRPr>
          </a:p>
        </p:txBody>
      </p:sp>
      <p:sp>
        <p:nvSpPr>
          <p:cNvPr id="3" name="Text 4">
            <a:extLst>
              <a:ext uri="{FF2B5EF4-FFF2-40B4-BE49-F238E27FC236}">
                <a16:creationId xmlns:a16="http://schemas.microsoft.com/office/drawing/2014/main" id="{D0395687-7EA0-4A04-93E4-FFCBAEE58233}"/>
              </a:ext>
            </a:extLst>
          </p:cNvPr>
          <p:cNvSpPr txBox="1"/>
          <p:nvPr/>
        </p:nvSpPr>
        <p:spPr>
          <a:xfrm>
            <a:off x="6188773" y="1028700"/>
            <a:ext cx="1281074" cy="305410"/>
          </a:xfrm>
          <a:prstGeom prst="rect">
            <a:avLst/>
          </a:prstGeom>
          <a:noFill/>
          <a:ln/>
        </p:spPr>
        <p:txBody>
          <a:bodyPr wrap="square" lIns="0" tIns="0" rIns="0" bIns="0" rtlCol="0" anchor="ctr"/>
          <a:lstStyle/>
          <a:p>
            <a:pPr marL="0" indent="0" algn="ctr">
              <a:buNone/>
            </a:pPr>
            <a:r>
              <a:rPr lang="en-US" sz="1600" b="1">
                <a:solidFill>
                  <a:srgbClr val="002060"/>
                </a:solidFill>
                <a:latin typeface="Meiryo" panose="020B0604030504040204" pitchFamily="34" charset="-128"/>
                <a:ea typeface="Meiryo" panose="020B0604030504040204" pitchFamily="34" charset="-128"/>
                <a:cs typeface="Noto Sans JP" pitchFamily="34" charset="-120"/>
              </a:rPr>
              <a:t>目標 (2030)</a:t>
            </a:r>
            <a:endParaRPr lang="en-US" sz="1600">
              <a:latin typeface="Meiryo" panose="020B0604030504040204" pitchFamily="34" charset="-128"/>
              <a:ea typeface="Meiryo" panose="020B0604030504040204" pitchFamily="34" charset="-128"/>
            </a:endParaRPr>
          </a:p>
        </p:txBody>
      </p:sp>
      <p:sp>
        <p:nvSpPr>
          <p:cNvPr id="5" name="Text 5">
            <a:extLst>
              <a:ext uri="{FF2B5EF4-FFF2-40B4-BE49-F238E27FC236}">
                <a16:creationId xmlns:a16="http://schemas.microsoft.com/office/drawing/2014/main" id="{05F2F3D7-4F91-B604-7F2C-E6C0389741DF}"/>
              </a:ext>
            </a:extLst>
          </p:cNvPr>
          <p:cNvSpPr txBox="1"/>
          <p:nvPr/>
        </p:nvSpPr>
        <p:spPr>
          <a:xfrm>
            <a:off x="1881948" y="4343400"/>
            <a:ext cx="1191463" cy="228600"/>
          </a:xfrm>
          <a:prstGeom prst="rect">
            <a:avLst/>
          </a:prstGeom>
          <a:noFill/>
          <a:ln/>
        </p:spPr>
        <p:txBody>
          <a:bodyPr wrap="square" lIns="0" tIns="0" rIns="0" bIns="0" rtlCol="0" anchor="ctr"/>
          <a:lstStyle/>
          <a:p>
            <a:pPr marL="0" indent="0" algn="ctr">
              <a:buNone/>
            </a:pPr>
            <a:r>
              <a:rPr lang="en-US" sz="1100">
                <a:solidFill>
                  <a:srgbClr val="666666"/>
                </a:solidFill>
                <a:latin typeface="Meiryo" panose="020B0604030504040204" pitchFamily="34" charset="-128"/>
                <a:ea typeface="Meiryo" panose="020B0604030504040204" pitchFamily="34" charset="-128"/>
                <a:cs typeface="Noto Sans JP" pitchFamily="34" charset="-120"/>
              </a:rPr>
              <a:t>トラック依存型</a:t>
            </a:r>
            <a:endParaRPr lang="en-US" sz="1100">
              <a:latin typeface="Meiryo" panose="020B0604030504040204" pitchFamily="34" charset="-128"/>
              <a:ea typeface="Meiryo" panose="020B0604030504040204" pitchFamily="34" charset="-128"/>
            </a:endParaRPr>
          </a:p>
        </p:txBody>
      </p:sp>
      <p:sp>
        <p:nvSpPr>
          <p:cNvPr id="7" name="Text 6">
            <a:extLst>
              <a:ext uri="{FF2B5EF4-FFF2-40B4-BE49-F238E27FC236}">
                <a16:creationId xmlns:a16="http://schemas.microsoft.com/office/drawing/2014/main" id="{BA8F67F8-A6CF-DCF8-090F-F02F19716D6D}"/>
              </a:ext>
            </a:extLst>
          </p:cNvPr>
          <p:cNvSpPr txBox="1"/>
          <p:nvPr/>
        </p:nvSpPr>
        <p:spPr>
          <a:xfrm>
            <a:off x="6149453" y="4343400"/>
            <a:ext cx="1648663" cy="228600"/>
          </a:xfrm>
          <a:prstGeom prst="rect">
            <a:avLst/>
          </a:prstGeom>
          <a:noFill/>
          <a:ln/>
        </p:spPr>
        <p:txBody>
          <a:bodyPr wrap="square" lIns="0" tIns="0" rIns="0" bIns="0" rtlCol="0" anchor="ctr"/>
          <a:lstStyle/>
          <a:p>
            <a:pPr marL="0" indent="0" algn="ctr">
              <a:buNone/>
            </a:pPr>
            <a:r>
              <a:rPr lang="en-US" sz="1100">
                <a:solidFill>
                  <a:srgbClr val="666666"/>
                </a:solidFill>
                <a:latin typeface="Meiryo" panose="020B0604030504040204" pitchFamily="34" charset="-128"/>
                <a:ea typeface="Meiryo" panose="020B0604030504040204" pitchFamily="34" charset="-128"/>
                <a:cs typeface="Noto Sans JP" pitchFamily="34" charset="-120"/>
              </a:rPr>
              <a:t>鉄道・フェリー活用型</a:t>
            </a:r>
            <a:endParaRPr lang="en-US" sz="1100">
              <a:latin typeface="Meiryo" panose="020B0604030504040204" pitchFamily="34" charset="-128"/>
              <a:ea typeface="Meiryo" panose="020B0604030504040204" pitchFamily="34" charset="-128"/>
            </a:endParaRPr>
          </a:p>
        </p:txBody>
      </p:sp>
      <p:sp>
        <p:nvSpPr>
          <p:cNvPr id="11" name="Shape 7">
            <a:extLst>
              <a:ext uri="{FF2B5EF4-FFF2-40B4-BE49-F238E27FC236}">
                <a16:creationId xmlns:a16="http://schemas.microsoft.com/office/drawing/2014/main" id="{961114C6-0632-F7EF-3C43-A9399A70ED8E}"/>
              </a:ext>
            </a:extLst>
          </p:cNvPr>
          <p:cNvSpPr/>
          <p:nvPr/>
        </p:nvSpPr>
        <p:spPr>
          <a:xfrm>
            <a:off x="3440086" y="4652467"/>
            <a:ext cx="133502" cy="133502"/>
          </a:xfrm>
          <a:prstGeom prst="roundRect">
            <a:avLst>
              <a:gd name="adj" fmla="val 97848"/>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12" name="Shape 8">
            <a:extLst>
              <a:ext uri="{FF2B5EF4-FFF2-40B4-BE49-F238E27FC236}">
                <a16:creationId xmlns:a16="http://schemas.microsoft.com/office/drawing/2014/main" id="{D891B0F3-A34A-1A07-46B7-AD60DA1E11D4}"/>
              </a:ext>
            </a:extLst>
          </p:cNvPr>
          <p:cNvSpPr/>
          <p:nvPr/>
        </p:nvSpPr>
        <p:spPr>
          <a:xfrm>
            <a:off x="4439525" y="4652467"/>
            <a:ext cx="133502" cy="133502"/>
          </a:xfrm>
          <a:prstGeom prst="roundRect">
            <a:avLst>
              <a:gd name="adj" fmla="val 97848"/>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13" name="Shape 9">
            <a:extLst>
              <a:ext uri="{FF2B5EF4-FFF2-40B4-BE49-F238E27FC236}">
                <a16:creationId xmlns:a16="http://schemas.microsoft.com/office/drawing/2014/main" id="{C3CC745B-1347-8E1D-BB6B-841891B17494}"/>
              </a:ext>
            </a:extLst>
          </p:cNvPr>
          <p:cNvSpPr/>
          <p:nvPr/>
        </p:nvSpPr>
        <p:spPr>
          <a:xfrm>
            <a:off x="5172874" y="4652467"/>
            <a:ext cx="133502" cy="133502"/>
          </a:xfrm>
          <a:prstGeom prst="roundRect">
            <a:avLst>
              <a:gd name="adj" fmla="val 97848"/>
            </a:avLst>
          </a:prstGeom>
          <a:solidFill>
            <a:srgbClr val="00B0F0"/>
          </a:solidFill>
          <a:ln>
            <a:noFill/>
          </a:ln>
        </p:spPr>
        <p:txBody>
          <a:bodyPr/>
          <a:lstStyle/>
          <a:p>
            <a:endParaRPr lang="ja-JP" altLang="en-US">
              <a:latin typeface="Meiryo" panose="020B0604030504040204" pitchFamily="34" charset="-128"/>
              <a:ea typeface="Meiryo" panose="020B0604030504040204" pitchFamily="34" charset="-128"/>
            </a:endParaRPr>
          </a:p>
        </p:txBody>
      </p:sp>
      <p:sp>
        <p:nvSpPr>
          <p:cNvPr id="14" name="Text 10">
            <a:extLst>
              <a:ext uri="{FF2B5EF4-FFF2-40B4-BE49-F238E27FC236}">
                <a16:creationId xmlns:a16="http://schemas.microsoft.com/office/drawing/2014/main" id="{E0CD49CC-C204-DE8A-A7CE-799D06F914A7}"/>
              </a:ext>
            </a:extLst>
          </p:cNvPr>
          <p:cNvSpPr txBox="1"/>
          <p:nvPr/>
        </p:nvSpPr>
        <p:spPr>
          <a:xfrm>
            <a:off x="3621137" y="4619549"/>
            <a:ext cx="633679" cy="191110"/>
          </a:xfrm>
          <a:prstGeom prst="rect">
            <a:avLst/>
          </a:prstGeom>
          <a:noFill/>
          <a:ln/>
        </p:spPr>
        <p:txBody>
          <a:bodyPr wrap="square" lIns="0" tIns="0" rIns="0" bIns="0" rtlCol="0" anchor="ctr"/>
          <a:lstStyle/>
          <a:p>
            <a:pPr marL="0" indent="0" algn="l">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トラック</a:t>
            </a:r>
            <a:endParaRPr lang="en-US" sz="1000">
              <a:latin typeface="Meiryo" panose="020B0604030504040204" pitchFamily="34" charset="-128"/>
              <a:ea typeface="Meiryo" panose="020B0604030504040204" pitchFamily="34" charset="-128"/>
            </a:endParaRPr>
          </a:p>
        </p:txBody>
      </p:sp>
      <p:sp>
        <p:nvSpPr>
          <p:cNvPr id="17" name="Text 11">
            <a:extLst>
              <a:ext uri="{FF2B5EF4-FFF2-40B4-BE49-F238E27FC236}">
                <a16:creationId xmlns:a16="http://schemas.microsoft.com/office/drawing/2014/main" id="{866F65D5-C717-5CEF-60BC-F9C55C08DB1E}"/>
              </a:ext>
            </a:extLst>
          </p:cNvPr>
          <p:cNvSpPr txBox="1"/>
          <p:nvPr/>
        </p:nvSpPr>
        <p:spPr>
          <a:xfrm>
            <a:off x="4620576" y="4619549"/>
            <a:ext cx="367589" cy="191110"/>
          </a:xfrm>
          <a:prstGeom prst="rect">
            <a:avLst/>
          </a:prstGeom>
          <a:noFill/>
          <a:ln/>
        </p:spPr>
        <p:txBody>
          <a:bodyPr wrap="square" lIns="0" tIns="0" rIns="0" bIns="0" rtlCol="0" anchor="ctr"/>
          <a:lstStyle/>
          <a:p>
            <a:pPr marL="0" indent="0" algn="l">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鉄道</a:t>
            </a:r>
            <a:endParaRPr lang="en-US" sz="1000">
              <a:latin typeface="Meiryo" panose="020B0604030504040204" pitchFamily="34" charset="-128"/>
              <a:ea typeface="Meiryo" panose="020B0604030504040204" pitchFamily="34" charset="-128"/>
            </a:endParaRPr>
          </a:p>
        </p:txBody>
      </p:sp>
      <p:sp>
        <p:nvSpPr>
          <p:cNvPr id="19" name="Text 12">
            <a:extLst>
              <a:ext uri="{FF2B5EF4-FFF2-40B4-BE49-F238E27FC236}">
                <a16:creationId xmlns:a16="http://schemas.microsoft.com/office/drawing/2014/main" id="{7B4C8785-C8CE-7DE1-DAAB-3F926030C891}"/>
              </a:ext>
            </a:extLst>
          </p:cNvPr>
          <p:cNvSpPr txBox="1"/>
          <p:nvPr/>
        </p:nvSpPr>
        <p:spPr>
          <a:xfrm>
            <a:off x="5353925" y="4619549"/>
            <a:ext cx="633679" cy="191110"/>
          </a:xfrm>
          <a:prstGeom prst="rect">
            <a:avLst/>
          </a:prstGeom>
          <a:noFill/>
          <a:ln/>
        </p:spPr>
        <p:txBody>
          <a:bodyPr wrap="square" lIns="0" tIns="0" rIns="0" bIns="0" rtlCol="0" anchor="ctr"/>
          <a:lstStyle/>
          <a:p>
            <a:pPr marL="0" indent="0" algn="l">
              <a:buNone/>
            </a:pPr>
            <a:r>
              <a:rPr lang="en-US" sz="1000">
                <a:solidFill>
                  <a:srgbClr val="000000"/>
                </a:solidFill>
                <a:latin typeface="Meiryo" panose="020B0604030504040204" pitchFamily="34" charset="-128"/>
                <a:ea typeface="Meiryo" panose="020B0604030504040204" pitchFamily="34" charset="-128"/>
                <a:cs typeface="Noto Sans JP" pitchFamily="34" charset="-120"/>
              </a:rPr>
              <a:t>フェリー</a:t>
            </a:r>
            <a:endParaRPr lang="en-US" sz="1000">
              <a:latin typeface="Meiryo" panose="020B0604030504040204" pitchFamily="34" charset="-128"/>
              <a:ea typeface="Meiryo" panose="020B0604030504040204" pitchFamily="34" charset="-128"/>
            </a:endParaRPr>
          </a:p>
        </p:txBody>
      </p:sp>
      <p:sp>
        <p:nvSpPr>
          <p:cNvPr id="21" name="Shape 13">
            <a:extLst>
              <a:ext uri="{FF2B5EF4-FFF2-40B4-BE49-F238E27FC236}">
                <a16:creationId xmlns:a16="http://schemas.microsoft.com/office/drawing/2014/main" id="{2FF02F5B-E722-7EF1-AD38-27CA31D63437}"/>
              </a:ext>
            </a:extLst>
          </p:cNvPr>
          <p:cNvSpPr/>
          <p:nvPr/>
        </p:nvSpPr>
        <p:spPr>
          <a:xfrm>
            <a:off x="1285760" y="5038801"/>
            <a:ext cx="761695" cy="761695"/>
          </a:xfrm>
          <a:prstGeom prst="ellipse">
            <a:avLst/>
          </a:prstGeom>
          <a:solidFill>
            <a:srgbClr val="F5F5F5"/>
          </a:solidFill>
          <a:ln/>
        </p:spPr>
        <p:txBody>
          <a:bodyPr/>
          <a:lstStyle/>
          <a:p>
            <a:endParaRPr lang="ja-JP" altLang="en-US">
              <a:latin typeface="Meiryo" panose="020B0604030504040204" pitchFamily="34" charset="-128"/>
              <a:ea typeface="Meiryo" panose="020B0604030504040204" pitchFamily="34" charset="-128"/>
            </a:endParaRPr>
          </a:p>
        </p:txBody>
      </p:sp>
      <p:pic>
        <p:nvPicPr>
          <p:cNvPr id="23" name="Image 2" descr="preencoded.png">
            <a:extLst>
              <a:ext uri="{FF2B5EF4-FFF2-40B4-BE49-F238E27FC236}">
                <a16:creationId xmlns:a16="http://schemas.microsoft.com/office/drawing/2014/main" id="{16445BB3-45EC-ABD5-D9B9-07C3133F2F67}"/>
              </a:ext>
            </a:extLst>
          </p:cNvPr>
          <p:cNvPicPr>
            <a:picLocks noChangeAspect="1"/>
          </p:cNvPicPr>
          <p:nvPr/>
        </p:nvPicPr>
        <p:blipFill>
          <a:blip r:embed="rId5"/>
          <a:srcRect/>
          <a:stretch/>
        </p:blipFill>
        <p:spPr>
          <a:xfrm>
            <a:off x="1475955" y="5228996"/>
            <a:ext cx="381305" cy="381305"/>
          </a:xfrm>
          <a:prstGeom prst="rect">
            <a:avLst/>
          </a:prstGeom>
        </p:spPr>
      </p:pic>
      <p:sp>
        <p:nvSpPr>
          <p:cNvPr id="26" name="Shape 14">
            <a:extLst>
              <a:ext uri="{FF2B5EF4-FFF2-40B4-BE49-F238E27FC236}">
                <a16:creationId xmlns:a16="http://schemas.microsoft.com/office/drawing/2014/main" id="{BE01509C-E1F3-2708-665A-7CB33FDC7183}"/>
              </a:ext>
            </a:extLst>
          </p:cNvPr>
          <p:cNvSpPr/>
          <p:nvPr/>
        </p:nvSpPr>
        <p:spPr>
          <a:xfrm>
            <a:off x="4282248" y="5038801"/>
            <a:ext cx="761695" cy="761695"/>
          </a:xfrm>
          <a:prstGeom prst="ellipse">
            <a:avLst/>
          </a:prstGeom>
          <a:solidFill>
            <a:srgbClr val="F5F5F5"/>
          </a:solidFill>
          <a:ln/>
        </p:spPr>
        <p:txBody>
          <a:bodyPr/>
          <a:lstStyle/>
          <a:p>
            <a:endParaRPr lang="ja-JP" altLang="en-US">
              <a:latin typeface="Meiryo" panose="020B0604030504040204" pitchFamily="34" charset="-128"/>
              <a:ea typeface="Meiryo" panose="020B0604030504040204" pitchFamily="34" charset="-128"/>
            </a:endParaRPr>
          </a:p>
        </p:txBody>
      </p:sp>
      <p:sp>
        <p:nvSpPr>
          <p:cNvPr id="27" name="Shape 15">
            <a:extLst>
              <a:ext uri="{FF2B5EF4-FFF2-40B4-BE49-F238E27FC236}">
                <a16:creationId xmlns:a16="http://schemas.microsoft.com/office/drawing/2014/main" id="{BCEDEF17-83EA-8BF3-FFC6-1C08847DBAF0}"/>
              </a:ext>
            </a:extLst>
          </p:cNvPr>
          <p:cNvSpPr/>
          <p:nvPr/>
        </p:nvSpPr>
        <p:spPr>
          <a:xfrm>
            <a:off x="7279652" y="5038801"/>
            <a:ext cx="761695" cy="761695"/>
          </a:xfrm>
          <a:prstGeom prst="ellipse">
            <a:avLst/>
          </a:prstGeom>
          <a:solidFill>
            <a:srgbClr val="F5F5F5"/>
          </a:solidFill>
          <a:ln/>
        </p:spPr>
        <p:txBody>
          <a:bodyPr/>
          <a:lstStyle/>
          <a:p>
            <a:endParaRPr lang="ja-JP" altLang="en-US">
              <a:latin typeface="Meiryo" panose="020B0604030504040204" pitchFamily="34" charset="-128"/>
              <a:ea typeface="Meiryo" panose="020B0604030504040204" pitchFamily="34" charset="-128"/>
            </a:endParaRPr>
          </a:p>
        </p:txBody>
      </p:sp>
      <p:sp>
        <p:nvSpPr>
          <p:cNvPr id="28" name="Text 16">
            <a:extLst>
              <a:ext uri="{FF2B5EF4-FFF2-40B4-BE49-F238E27FC236}">
                <a16:creationId xmlns:a16="http://schemas.microsoft.com/office/drawing/2014/main" id="{E3429AC7-DE0F-90B8-0629-F854B424A938}"/>
              </a:ext>
            </a:extLst>
          </p:cNvPr>
          <p:cNvSpPr txBox="1"/>
          <p:nvPr/>
        </p:nvSpPr>
        <p:spPr>
          <a:xfrm>
            <a:off x="1097850" y="5914339"/>
            <a:ext cx="1191464" cy="381305"/>
          </a:xfrm>
          <a:prstGeom prst="rect">
            <a:avLst/>
          </a:prstGeom>
          <a:noFill/>
          <a:ln/>
        </p:spPr>
        <p:txBody>
          <a:bodyPr wrap="square" lIns="0" tIns="0" rIns="0" bIns="0" rtlCol="0" anchor="ctr"/>
          <a:lstStyle/>
          <a:p>
            <a:pPr marL="0" indent="0" algn="ctr">
              <a:buNone/>
            </a:pPr>
            <a:r>
              <a:rPr lang="en-US" sz="2000" b="1">
                <a:solidFill>
                  <a:srgbClr val="F0B01B"/>
                </a:solidFill>
                <a:latin typeface="Meiryo" panose="020B0604030504040204" pitchFamily="34" charset="-128"/>
                <a:ea typeface="Meiryo" panose="020B0604030504040204" pitchFamily="34" charset="-128"/>
                <a:cs typeface="Noto Sans JP" pitchFamily="34" charset="-120"/>
              </a:rPr>
              <a:t>▲30億円</a:t>
            </a:r>
            <a:endParaRPr lang="en-US" sz="2000">
              <a:latin typeface="Meiryo" panose="020B0604030504040204" pitchFamily="34" charset="-128"/>
              <a:ea typeface="Meiryo" panose="020B0604030504040204" pitchFamily="34" charset="-128"/>
            </a:endParaRPr>
          </a:p>
        </p:txBody>
      </p:sp>
      <p:sp>
        <p:nvSpPr>
          <p:cNvPr id="29" name="Text 17">
            <a:extLst>
              <a:ext uri="{FF2B5EF4-FFF2-40B4-BE49-F238E27FC236}">
                <a16:creationId xmlns:a16="http://schemas.microsoft.com/office/drawing/2014/main" id="{2AD2DE44-C400-468A-4491-E75410F0E70F}"/>
              </a:ext>
            </a:extLst>
          </p:cNvPr>
          <p:cNvSpPr txBox="1"/>
          <p:nvPr/>
        </p:nvSpPr>
        <p:spPr>
          <a:xfrm>
            <a:off x="3992820" y="5914339"/>
            <a:ext cx="1295705" cy="381305"/>
          </a:xfrm>
          <a:prstGeom prst="rect">
            <a:avLst/>
          </a:prstGeom>
          <a:noFill/>
          <a:ln/>
        </p:spPr>
        <p:txBody>
          <a:bodyPr wrap="square" lIns="0" tIns="0" rIns="0" bIns="0" rtlCol="0" anchor="ctr"/>
          <a:lstStyle/>
          <a:p>
            <a:pPr marL="0" indent="0" algn="ctr">
              <a:buNone/>
            </a:pPr>
            <a:r>
              <a:rPr lang="en-US" sz="2000" b="1">
                <a:solidFill>
                  <a:srgbClr val="F0B01B"/>
                </a:solidFill>
                <a:latin typeface="Meiryo" panose="020B0604030504040204" pitchFamily="34" charset="-128"/>
                <a:ea typeface="Meiryo" panose="020B0604030504040204" pitchFamily="34" charset="-128"/>
                <a:cs typeface="Noto Sans JP" pitchFamily="34" charset="-120"/>
              </a:rPr>
              <a:t>▲2,000t</a:t>
            </a:r>
            <a:endParaRPr lang="en-US" sz="2000">
              <a:latin typeface="Meiryo" panose="020B0604030504040204" pitchFamily="34" charset="-128"/>
              <a:ea typeface="Meiryo" panose="020B0604030504040204" pitchFamily="34" charset="-128"/>
            </a:endParaRPr>
          </a:p>
        </p:txBody>
      </p:sp>
      <p:sp>
        <p:nvSpPr>
          <p:cNvPr id="30" name="Text 18">
            <a:extLst>
              <a:ext uri="{FF2B5EF4-FFF2-40B4-BE49-F238E27FC236}">
                <a16:creationId xmlns:a16="http://schemas.microsoft.com/office/drawing/2014/main" id="{89319AB5-B8B6-E568-30DC-38058FF244E9}"/>
              </a:ext>
            </a:extLst>
          </p:cNvPr>
          <p:cNvSpPr txBox="1"/>
          <p:nvPr/>
        </p:nvSpPr>
        <p:spPr>
          <a:xfrm>
            <a:off x="7331702" y="5933542"/>
            <a:ext cx="660749" cy="381305"/>
          </a:xfrm>
          <a:prstGeom prst="rect">
            <a:avLst/>
          </a:prstGeom>
          <a:noFill/>
          <a:ln/>
        </p:spPr>
        <p:txBody>
          <a:bodyPr wrap="square" lIns="0" tIns="0" rIns="0" bIns="0" rtlCol="0" anchor="ctr"/>
          <a:lstStyle/>
          <a:p>
            <a:pPr marL="0" indent="0" algn="ctr">
              <a:buNone/>
            </a:pPr>
            <a:r>
              <a:rPr lang="en-US" sz="2000" b="1">
                <a:solidFill>
                  <a:srgbClr val="F0B01B"/>
                </a:solidFill>
                <a:latin typeface="Meiryo" panose="020B0604030504040204" pitchFamily="34" charset="-128"/>
                <a:ea typeface="Meiryo" panose="020B0604030504040204" pitchFamily="34" charset="-128"/>
                <a:cs typeface="Noto Sans JP" pitchFamily="34" charset="-120"/>
              </a:rPr>
              <a:t>95%</a:t>
            </a:r>
            <a:endParaRPr lang="en-US" sz="2000">
              <a:latin typeface="Meiryo" panose="020B0604030504040204" pitchFamily="34" charset="-128"/>
              <a:ea typeface="Meiryo" panose="020B0604030504040204" pitchFamily="34" charset="-128"/>
            </a:endParaRPr>
          </a:p>
        </p:txBody>
      </p:sp>
      <p:sp>
        <p:nvSpPr>
          <p:cNvPr id="31" name="Text 19">
            <a:extLst>
              <a:ext uri="{FF2B5EF4-FFF2-40B4-BE49-F238E27FC236}">
                <a16:creationId xmlns:a16="http://schemas.microsoft.com/office/drawing/2014/main" id="{80C15948-EE50-327E-0E1D-7B6502BADD88}"/>
              </a:ext>
            </a:extLst>
          </p:cNvPr>
          <p:cNvSpPr txBox="1"/>
          <p:nvPr/>
        </p:nvSpPr>
        <p:spPr>
          <a:xfrm>
            <a:off x="1070875" y="6314847"/>
            <a:ext cx="1191463" cy="228600"/>
          </a:xfrm>
          <a:prstGeom prst="rect">
            <a:avLst/>
          </a:prstGeom>
          <a:noFill/>
          <a:ln/>
        </p:spPr>
        <p:txBody>
          <a:bodyPr wrap="square" lIns="0" tIns="0" rIns="0" bIns="0" rtlCol="0" anchor="ctr"/>
          <a:lstStyle/>
          <a:p>
            <a:pPr marL="0" indent="0" algn="ctr">
              <a:buNone/>
            </a:pPr>
            <a:r>
              <a:rPr lang="en-US" sz="1100">
                <a:solidFill>
                  <a:srgbClr val="333333"/>
                </a:solidFill>
                <a:latin typeface="Meiryo" panose="020B0604030504040204" pitchFamily="34" charset="-128"/>
                <a:ea typeface="Meiryo" panose="020B0604030504040204" pitchFamily="34" charset="-128"/>
                <a:cs typeface="Noto Sans JP" pitchFamily="34" charset="-120"/>
              </a:rPr>
              <a:t>年間コスト削減</a:t>
            </a:r>
            <a:endParaRPr lang="en-US" sz="1100">
              <a:latin typeface="Meiryo" panose="020B0604030504040204" pitchFamily="34" charset="-128"/>
              <a:ea typeface="Meiryo" panose="020B0604030504040204" pitchFamily="34" charset="-128"/>
            </a:endParaRPr>
          </a:p>
        </p:txBody>
      </p:sp>
      <p:pic>
        <p:nvPicPr>
          <p:cNvPr id="33" name="Image 3" descr="preencoded.png">
            <a:extLst>
              <a:ext uri="{FF2B5EF4-FFF2-40B4-BE49-F238E27FC236}">
                <a16:creationId xmlns:a16="http://schemas.microsoft.com/office/drawing/2014/main" id="{C325542A-F541-9504-EFB2-C982AB959FD6}"/>
              </a:ext>
            </a:extLst>
          </p:cNvPr>
          <p:cNvPicPr>
            <a:picLocks noChangeAspect="1"/>
          </p:cNvPicPr>
          <p:nvPr/>
        </p:nvPicPr>
        <p:blipFill>
          <a:blip r:embed="rId6"/>
          <a:srcRect/>
          <a:stretch/>
        </p:blipFill>
        <p:spPr>
          <a:xfrm>
            <a:off x="4473358" y="5228996"/>
            <a:ext cx="381305" cy="381305"/>
          </a:xfrm>
          <a:prstGeom prst="rect">
            <a:avLst/>
          </a:prstGeom>
        </p:spPr>
      </p:pic>
      <p:sp>
        <p:nvSpPr>
          <p:cNvPr id="40" name="Text 20">
            <a:extLst>
              <a:ext uri="{FF2B5EF4-FFF2-40B4-BE49-F238E27FC236}">
                <a16:creationId xmlns:a16="http://schemas.microsoft.com/office/drawing/2014/main" id="{397E1B89-84E8-8B9B-790E-153960C633AB}"/>
              </a:ext>
            </a:extLst>
          </p:cNvPr>
          <p:cNvSpPr txBox="1"/>
          <p:nvPr/>
        </p:nvSpPr>
        <p:spPr>
          <a:xfrm>
            <a:off x="4148309" y="6314847"/>
            <a:ext cx="991210" cy="228600"/>
          </a:xfrm>
          <a:prstGeom prst="rect">
            <a:avLst/>
          </a:prstGeom>
          <a:noFill/>
          <a:ln/>
        </p:spPr>
        <p:txBody>
          <a:bodyPr wrap="square" lIns="0" tIns="0" rIns="0" bIns="0" rtlCol="0" anchor="ctr"/>
          <a:lstStyle/>
          <a:p>
            <a:pPr marL="0" indent="0" algn="ctr">
              <a:buNone/>
            </a:pPr>
            <a:r>
              <a:rPr lang="en-US" sz="1100">
                <a:solidFill>
                  <a:srgbClr val="333333"/>
                </a:solidFill>
                <a:latin typeface="Meiryo" panose="020B0604030504040204" pitchFamily="34" charset="-128"/>
                <a:ea typeface="Meiryo" panose="020B0604030504040204" pitchFamily="34" charset="-128"/>
                <a:cs typeface="Noto Sans JP" pitchFamily="34" charset="-120"/>
              </a:rPr>
              <a:t>CO₂排出削減</a:t>
            </a:r>
            <a:endParaRPr lang="en-US" sz="1100">
              <a:latin typeface="Meiryo" panose="020B0604030504040204" pitchFamily="34" charset="-128"/>
              <a:ea typeface="Meiryo" panose="020B0604030504040204" pitchFamily="34" charset="-128"/>
            </a:endParaRPr>
          </a:p>
        </p:txBody>
      </p:sp>
      <p:sp>
        <p:nvSpPr>
          <p:cNvPr id="41" name="Text 21">
            <a:extLst>
              <a:ext uri="{FF2B5EF4-FFF2-40B4-BE49-F238E27FC236}">
                <a16:creationId xmlns:a16="http://schemas.microsoft.com/office/drawing/2014/main" id="{6B6CC714-E31F-134E-5805-34A1801268C0}"/>
              </a:ext>
            </a:extLst>
          </p:cNvPr>
          <p:cNvSpPr txBox="1"/>
          <p:nvPr/>
        </p:nvSpPr>
        <p:spPr>
          <a:xfrm>
            <a:off x="4102589" y="6543447"/>
            <a:ext cx="1086307" cy="228600"/>
          </a:xfrm>
          <a:prstGeom prst="rect">
            <a:avLst/>
          </a:prstGeom>
          <a:noFill/>
          <a:ln/>
        </p:spPr>
        <p:txBody>
          <a:bodyPr wrap="square" lIns="0" tIns="0" rIns="0" bIns="0" rtlCol="0" anchor="ctr"/>
          <a:lstStyle/>
          <a:p>
            <a:pPr marL="0" indent="0" algn="ctr">
              <a:buNone/>
            </a:pPr>
            <a:r>
              <a:rPr lang="en-US" sz="1100">
                <a:solidFill>
                  <a:srgbClr val="333333"/>
                </a:solidFill>
                <a:latin typeface="Meiryo" panose="020B0604030504040204" pitchFamily="34" charset="-128"/>
                <a:ea typeface="Meiryo" panose="020B0604030504040204" pitchFamily="34" charset="-128"/>
                <a:cs typeface="Noto Sans JP" pitchFamily="34" charset="-120"/>
              </a:rPr>
              <a:t>(約900世帯分)</a:t>
            </a:r>
            <a:endParaRPr lang="en-US" sz="1100">
              <a:latin typeface="Meiryo" panose="020B0604030504040204" pitchFamily="34" charset="-128"/>
              <a:ea typeface="Meiryo" panose="020B0604030504040204" pitchFamily="34" charset="-128"/>
            </a:endParaRPr>
          </a:p>
        </p:txBody>
      </p:sp>
      <p:pic>
        <p:nvPicPr>
          <p:cNvPr id="42" name="Image 4" descr="preencoded.png">
            <a:extLst>
              <a:ext uri="{FF2B5EF4-FFF2-40B4-BE49-F238E27FC236}">
                <a16:creationId xmlns:a16="http://schemas.microsoft.com/office/drawing/2014/main" id="{51D16423-4F96-28E4-9A02-3D7A29789E3B}"/>
              </a:ext>
            </a:extLst>
          </p:cNvPr>
          <p:cNvPicPr>
            <a:picLocks noChangeAspect="1"/>
          </p:cNvPicPr>
          <p:nvPr/>
        </p:nvPicPr>
        <p:blipFill>
          <a:blip r:embed="rId7"/>
          <a:srcRect/>
          <a:stretch/>
        </p:blipFill>
        <p:spPr>
          <a:xfrm>
            <a:off x="7469847" y="5228996"/>
            <a:ext cx="381305" cy="381305"/>
          </a:xfrm>
          <a:prstGeom prst="rect">
            <a:avLst/>
          </a:prstGeom>
        </p:spPr>
      </p:pic>
      <p:sp>
        <p:nvSpPr>
          <p:cNvPr id="51" name="Text 22">
            <a:extLst>
              <a:ext uri="{FF2B5EF4-FFF2-40B4-BE49-F238E27FC236}">
                <a16:creationId xmlns:a16="http://schemas.microsoft.com/office/drawing/2014/main" id="{01995856-8AF9-CE35-2AF1-6FE0E3D0F7B1}"/>
              </a:ext>
            </a:extLst>
          </p:cNvPr>
          <p:cNvSpPr txBox="1"/>
          <p:nvPr/>
        </p:nvSpPr>
        <p:spPr>
          <a:xfrm>
            <a:off x="7217472" y="6314847"/>
            <a:ext cx="886054" cy="228600"/>
          </a:xfrm>
          <a:prstGeom prst="rect">
            <a:avLst/>
          </a:prstGeom>
          <a:noFill/>
          <a:ln/>
        </p:spPr>
        <p:txBody>
          <a:bodyPr wrap="square" lIns="0" tIns="0" rIns="0" bIns="0" rtlCol="0" anchor="ctr"/>
          <a:lstStyle/>
          <a:p>
            <a:pPr marL="0" indent="0" algn="ctr">
              <a:buNone/>
            </a:pPr>
            <a:r>
              <a:rPr lang="en-US" sz="1100">
                <a:solidFill>
                  <a:srgbClr val="333333"/>
                </a:solidFill>
                <a:latin typeface="Meiryo" panose="020B0604030504040204" pitchFamily="34" charset="-128"/>
                <a:ea typeface="Meiryo" panose="020B0604030504040204" pitchFamily="34" charset="-128"/>
                <a:cs typeface="Noto Sans JP" pitchFamily="34" charset="-120"/>
              </a:rPr>
              <a:t>定時配送率</a:t>
            </a:r>
            <a:endParaRPr lang="en-US" sz="1100">
              <a:latin typeface="Meiryo" panose="020B0604030504040204" pitchFamily="34" charset="-128"/>
              <a:ea typeface="Meiryo" panose="020B0604030504040204" pitchFamily="34" charset="-128"/>
            </a:endParaRPr>
          </a:p>
        </p:txBody>
      </p:sp>
      <p:graphicFrame>
        <p:nvGraphicFramePr>
          <p:cNvPr id="55" name="グラフ 54">
            <a:extLst>
              <a:ext uri="{FF2B5EF4-FFF2-40B4-BE49-F238E27FC236}">
                <a16:creationId xmlns:a16="http://schemas.microsoft.com/office/drawing/2014/main" id="{68084F7B-456C-9AC2-2F78-6C1EF36B5DC4}"/>
              </a:ext>
            </a:extLst>
          </p:cNvPr>
          <p:cNvGraphicFramePr/>
          <p:nvPr/>
        </p:nvGraphicFramePr>
        <p:xfrm>
          <a:off x="601851" y="1279131"/>
          <a:ext cx="3652965" cy="317593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グラフ 55">
            <a:extLst>
              <a:ext uri="{FF2B5EF4-FFF2-40B4-BE49-F238E27FC236}">
                <a16:creationId xmlns:a16="http://schemas.microsoft.com/office/drawing/2014/main" id="{883DE7B6-CC0E-716E-D26E-6B0C6CC3EE20}"/>
              </a:ext>
            </a:extLst>
          </p:cNvPr>
          <p:cNvGraphicFramePr/>
          <p:nvPr/>
        </p:nvGraphicFramePr>
        <p:xfrm>
          <a:off x="5147301" y="1279131"/>
          <a:ext cx="3652965" cy="317593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361410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D43E2-1FDA-231D-1576-DFC1CFED93E5}"/>
            </a:ext>
          </a:extLst>
        </p:cNvPr>
        <p:cNvGrpSpPr/>
        <p:nvPr/>
      </p:nvGrpSpPr>
      <p:grpSpPr>
        <a:xfrm>
          <a:off x="0" y="0"/>
          <a:ext cx="0" cy="0"/>
          <a:chOff x="0" y="0"/>
          <a:chExt cx="0" cy="0"/>
        </a:xfrm>
      </p:grpSpPr>
      <p:graphicFrame>
        <p:nvGraphicFramePr>
          <p:cNvPr id="181" name="think-cell data - do not delete" hidden="1">
            <a:extLst>
              <a:ext uri="{FF2B5EF4-FFF2-40B4-BE49-F238E27FC236}">
                <a16:creationId xmlns:a16="http://schemas.microsoft.com/office/drawing/2014/main" id="{7CF156B4-1A51-E028-3175-C945324CB095}"/>
              </a:ext>
            </a:extLst>
          </p:cNvPr>
          <p:cNvGraphicFramePr>
            <a:graphicFrameLocks/>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スライド" r:id="rId4" imgW="7772400" imgH="10058400" progId="TCLayout.ActiveDocument.1">
                  <p:embed/>
                </p:oleObj>
              </mc:Choice>
              <mc:Fallback>
                <p:oleObj name="think-cellスライド" r:id="rId4" imgW="7772400" imgH="10058400" progId="TCLayout.ActiveDocument.1">
                  <p:embed/>
                  <p:pic>
                    <p:nvPicPr>
                      <p:cNvPr id="181" name="think-cell data - do not delete" hidden="1">
                        <a:extLst>
                          <a:ext uri="{FF2B5EF4-FFF2-40B4-BE49-F238E27FC236}">
                            <a16:creationId xmlns:a16="http://schemas.microsoft.com/office/drawing/2014/main" id="{7CF156B4-1A51-E028-3175-C945324CB095}"/>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4" name="Text 3">
            <a:extLst>
              <a:ext uri="{FF2B5EF4-FFF2-40B4-BE49-F238E27FC236}">
                <a16:creationId xmlns:a16="http://schemas.microsoft.com/office/drawing/2014/main" id="{A0A4864E-1CAB-F8FB-BCEE-7469EA6AE06D}"/>
              </a:ext>
            </a:extLst>
          </p:cNvPr>
          <p:cNvSpPr txBox="1"/>
          <p:nvPr/>
        </p:nvSpPr>
        <p:spPr>
          <a:xfrm>
            <a:off x="583511" y="343091"/>
            <a:ext cx="6845573" cy="484742"/>
          </a:xfrm>
          <a:prstGeom prst="rect">
            <a:avLst/>
          </a:prstGeom>
          <a:noFill/>
          <a:ln/>
        </p:spPr>
        <p:txBody>
          <a:bodyPr wrap="square" lIns="0" tIns="0" rIns="0" bIns="0" rtlCol="0" anchor="ctr"/>
          <a:lstStyle/>
          <a:p>
            <a:r>
              <a:rPr lang="en-US" altLang="ja-JP" sz="2400" b="1">
                <a:solidFill>
                  <a:srgbClr val="002060"/>
                </a:solidFill>
                <a:latin typeface="Meiryo" panose="020B0604030504040204" pitchFamily="34" charset="-128"/>
                <a:ea typeface="Meiryo" panose="020B0604030504040204" pitchFamily="34" charset="-128"/>
                <a:cs typeface="Noto Sans JP" pitchFamily="34" charset="-120"/>
              </a:rPr>
              <a:t>モーダルシフト - 運用イメージ</a:t>
            </a:r>
            <a:endParaRPr lang="en-US" altLang="ja-JP" sz="2400">
              <a:solidFill>
                <a:srgbClr val="002060"/>
              </a:solidFill>
              <a:latin typeface="Meiryo" panose="020B0604030504040204" pitchFamily="34" charset="-128"/>
              <a:ea typeface="Meiryo" panose="020B0604030504040204" pitchFamily="34" charset="-128"/>
            </a:endParaRPr>
          </a:p>
        </p:txBody>
      </p:sp>
      <p:sp>
        <p:nvSpPr>
          <p:cNvPr id="5" name="Shape 3">
            <a:extLst>
              <a:ext uri="{FF2B5EF4-FFF2-40B4-BE49-F238E27FC236}">
                <a16:creationId xmlns:a16="http://schemas.microsoft.com/office/drawing/2014/main" id="{94AD2E31-8447-A872-2607-0C8FF7FE133C}"/>
              </a:ext>
            </a:extLst>
          </p:cNvPr>
          <p:cNvSpPr/>
          <p:nvPr/>
        </p:nvSpPr>
        <p:spPr>
          <a:xfrm>
            <a:off x="285292" y="972660"/>
            <a:ext cx="8734349" cy="3269140"/>
          </a:xfrm>
          <a:prstGeom prst="roundRect">
            <a:avLst>
              <a:gd name="adj" fmla="val 720"/>
            </a:avLst>
          </a:prstGeom>
          <a:solidFill>
            <a:srgbClr val="F8F8F8"/>
          </a:solidFill>
          <a:ln w="12700">
            <a:solidFill>
              <a:srgbClr val="DDDDDD"/>
            </a:solidFill>
            <a:prstDash val="solid"/>
          </a:ln>
          <a:effectLst>
            <a:outerShdw blurRad="1143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13" name="Shape 5">
            <a:extLst>
              <a:ext uri="{FF2B5EF4-FFF2-40B4-BE49-F238E27FC236}">
                <a16:creationId xmlns:a16="http://schemas.microsoft.com/office/drawing/2014/main" id="{F2E76469-EB20-991E-B1A0-8F80CBCF2939}"/>
              </a:ext>
            </a:extLst>
          </p:cNvPr>
          <p:cNvSpPr/>
          <p:nvPr/>
        </p:nvSpPr>
        <p:spPr>
          <a:xfrm>
            <a:off x="292608" y="4387237"/>
            <a:ext cx="2762402" cy="1285646"/>
          </a:xfrm>
          <a:prstGeom prst="roundRect">
            <a:avLst>
              <a:gd name="adj" fmla="val 7903"/>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14" name="Shape 6">
            <a:extLst>
              <a:ext uri="{FF2B5EF4-FFF2-40B4-BE49-F238E27FC236}">
                <a16:creationId xmlns:a16="http://schemas.microsoft.com/office/drawing/2014/main" id="{668E5992-C941-FABF-AC4B-490D0C60B8B5}"/>
              </a:ext>
            </a:extLst>
          </p:cNvPr>
          <p:cNvSpPr/>
          <p:nvPr/>
        </p:nvSpPr>
        <p:spPr>
          <a:xfrm>
            <a:off x="3279039" y="4387237"/>
            <a:ext cx="2762402" cy="1285646"/>
          </a:xfrm>
          <a:prstGeom prst="roundRect">
            <a:avLst>
              <a:gd name="adj" fmla="val 7903"/>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15" name="Shape 7">
            <a:extLst>
              <a:ext uri="{FF2B5EF4-FFF2-40B4-BE49-F238E27FC236}">
                <a16:creationId xmlns:a16="http://schemas.microsoft.com/office/drawing/2014/main" id="{B3810161-F0E7-D8B0-03A7-8F3DC8022416}"/>
              </a:ext>
            </a:extLst>
          </p:cNvPr>
          <p:cNvSpPr/>
          <p:nvPr/>
        </p:nvSpPr>
        <p:spPr>
          <a:xfrm>
            <a:off x="6257239" y="4387237"/>
            <a:ext cx="2762402" cy="1285646"/>
          </a:xfrm>
          <a:prstGeom prst="roundRect">
            <a:avLst>
              <a:gd name="adj" fmla="val 7903"/>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17" name="Text 8">
            <a:extLst>
              <a:ext uri="{FF2B5EF4-FFF2-40B4-BE49-F238E27FC236}">
                <a16:creationId xmlns:a16="http://schemas.microsoft.com/office/drawing/2014/main" id="{896B0DEA-75DE-19E9-750F-D923A7ABE546}"/>
              </a:ext>
            </a:extLst>
          </p:cNvPr>
          <p:cNvSpPr txBox="1"/>
          <p:nvPr/>
        </p:nvSpPr>
        <p:spPr>
          <a:xfrm>
            <a:off x="1107339" y="4586576"/>
            <a:ext cx="1167689" cy="581558"/>
          </a:xfrm>
          <a:prstGeom prst="rect">
            <a:avLst/>
          </a:prstGeom>
          <a:noFill/>
          <a:ln/>
        </p:spPr>
        <p:txBody>
          <a:bodyPr wrap="square" lIns="0" tIns="0" rIns="0" bIns="0" rtlCol="0" anchor="ctr"/>
          <a:lstStyle/>
          <a:p>
            <a:pPr marL="0" indent="0" algn="ctr">
              <a:buNone/>
            </a:pPr>
            <a:r>
              <a:rPr lang="en-US" sz="3100" b="1">
                <a:solidFill>
                  <a:srgbClr val="F0B01B"/>
                </a:solidFill>
                <a:latin typeface="Meiryo" panose="020B0604030504040204" pitchFamily="34" charset="-128"/>
                <a:ea typeface="Meiryo" panose="020B0604030504040204" pitchFamily="34" charset="-128"/>
                <a:cs typeface="Noto Sans JP" pitchFamily="34" charset="-120"/>
              </a:rPr>
              <a:t>95%</a:t>
            </a:r>
            <a:endParaRPr lang="en-US" sz="3100">
              <a:latin typeface="Meiryo" panose="020B0604030504040204" pitchFamily="34" charset="-128"/>
              <a:ea typeface="Meiryo" panose="020B0604030504040204" pitchFamily="34" charset="-128"/>
            </a:endParaRPr>
          </a:p>
        </p:txBody>
      </p:sp>
      <p:sp>
        <p:nvSpPr>
          <p:cNvPr id="20" name="Text 9">
            <a:extLst>
              <a:ext uri="{FF2B5EF4-FFF2-40B4-BE49-F238E27FC236}">
                <a16:creationId xmlns:a16="http://schemas.microsoft.com/office/drawing/2014/main" id="{D1195E02-1661-1C76-65A3-7BFD6509CC65}"/>
              </a:ext>
            </a:extLst>
          </p:cNvPr>
          <p:cNvSpPr txBox="1"/>
          <p:nvPr/>
        </p:nvSpPr>
        <p:spPr>
          <a:xfrm>
            <a:off x="4011474" y="4586576"/>
            <a:ext cx="1329538" cy="581558"/>
          </a:xfrm>
          <a:prstGeom prst="rect">
            <a:avLst/>
          </a:prstGeom>
          <a:noFill/>
          <a:ln/>
        </p:spPr>
        <p:txBody>
          <a:bodyPr wrap="square" lIns="0" tIns="0" rIns="0" bIns="0" rtlCol="0" anchor="ctr"/>
          <a:lstStyle/>
          <a:p>
            <a:pPr marL="0" indent="0" algn="ctr">
              <a:buNone/>
            </a:pPr>
            <a:r>
              <a:rPr lang="en-US" sz="3100" b="1">
                <a:solidFill>
                  <a:srgbClr val="F0B01B"/>
                </a:solidFill>
                <a:latin typeface="Meiryo" panose="020B0604030504040204" pitchFamily="34" charset="-128"/>
                <a:ea typeface="Meiryo" panose="020B0604030504040204" pitchFamily="34" charset="-128"/>
                <a:cs typeface="Noto Sans JP" pitchFamily="34" charset="-120"/>
              </a:rPr>
              <a:t>▲8%</a:t>
            </a:r>
            <a:endParaRPr lang="en-US" sz="3100">
              <a:latin typeface="Meiryo" panose="020B0604030504040204" pitchFamily="34" charset="-128"/>
              <a:ea typeface="Meiryo" panose="020B0604030504040204" pitchFamily="34" charset="-128"/>
            </a:endParaRPr>
          </a:p>
        </p:txBody>
      </p:sp>
      <p:sp>
        <p:nvSpPr>
          <p:cNvPr id="21" name="Text 10">
            <a:extLst>
              <a:ext uri="{FF2B5EF4-FFF2-40B4-BE49-F238E27FC236}">
                <a16:creationId xmlns:a16="http://schemas.microsoft.com/office/drawing/2014/main" id="{7BFE0D44-EE3C-29FD-73D1-F844FA02B69B}"/>
              </a:ext>
            </a:extLst>
          </p:cNvPr>
          <p:cNvSpPr txBox="1"/>
          <p:nvPr/>
        </p:nvSpPr>
        <p:spPr>
          <a:xfrm>
            <a:off x="6871716" y="4586576"/>
            <a:ext cx="1567282" cy="581558"/>
          </a:xfrm>
          <a:prstGeom prst="rect">
            <a:avLst/>
          </a:prstGeom>
          <a:noFill/>
          <a:ln/>
        </p:spPr>
        <p:txBody>
          <a:bodyPr wrap="square" lIns="0" tIns="0" rIns="0" bIns="0" rtlCol="0" anchor="ctr"/>
          <a:lstStyle/>
          <a:p>
            <a:pPr marL="0" indent="0" algn="ctr">
              <a:buNone/>
            </a:pPr>
            <a:r>
              <a:rPr lang="en-US" sz="3100" b="1">
                <a:solidFill>
                  <a:srgbClr val="F0B01B"/>
                </a:solidFill>
                <a:latin typeface="Meiryo" panose="020B0604030504040204" pitchFamily="34" charset="-128"/>
                <a:ea typeface="Meiryo" panose="020B0604030504040204" pitchFamily="34" charset="-128"/>
                <a:cs typeface="Noto Sans JP" pitchFamily="34" charset="-120"/>
              </a:rPr>
              <a:t>▲40%</a:t>
            </a:r>
            <a:endParaRPr lang="en-US" sz="3100">
              <a:latin typeface="Meiryo" panose="020B0604030504040204" pitchFamily="34" charset="-128"/>
              <a:ea typeface="Meiryo" panose="020B0604030504040204" pitchFamily="34" charset="-128"/>
            </a:endParaRPr>
          </a:p>
        </p:txBody>
      </p:sp>
      <p:sp>
        <p:nvSpPr>
          <p:cNvPr id="22" name="Text 11">
            <a:extLst>
              <a:ext uri="{FF2B5EF4-FFF2-40B4-BE49-F238E27FC236}">
                <a16:creationId xmlns:a16="http://schemas.microsoft.com/office/drawing/2014/main" id="{E069A65E-6D90-E9B0-8E72-4EF628E5ED33}"/>
              </a:ext>
            </a:extLst>
          </p:cNvPr>
          <p:cNvSpPr txBox="1"/>
          <p:nvPr/>
        </p:nvSpPr>
        <p:spPr>
          <a:xfrm>
            <a:off x="1284428" y="5224828"/>
            <a:ext cx="643738" cy="247802"/>
          </a:xfrm>
          <a:prstGeom prst="rect">
            <a:avLst/>
          </a:prstGeom>
          <a:noFill/>
          <a:ln/>
        </p:spPr>
        <p:txBody>
          <a:bodyPr wrap="square" lIns="0" tIns="0" rIns="0" bIns="0" rtlCol="0" anchor="ctr"/>
          <a:lstStyle/>
          <a:p>
            <a:pPr marL="0" indent="0" algn="ctr">
              <a:buNone/>
            </a:pPr>
            <a:r>
              <a:rPr lang="en-US" sz="1300" b="1">
                <a:solidFill>
                  <a:srgbClr val="555555"/>
                </a:solidFill>
                <a:latin typeface="Meiryo" panose="020B0604030504040204" pitchFamily="34" charset="-128"/>
                <a:ea typeface="Meiryo" panose="020B0604030504040204" pitchFamily="34" charset="-128"/>
                <a:cs typeface="Noto Sans JP" pitchFamily="34" charset="-120"/>
              </a:rPr>
              <a:t>定時性</a:t>
            </a:r>
            <a:endParaRPr lang="en-US" sz="1300">
              <a:latin typeface="Meiryo" panose="020B0604030504040204" pitchFamily="34" charset="-128"/>
              <a:ea typeface="Meiryo" panose="020B0604030504040204" pitchFamily="34" charset="-128"/>
            </a:endParaRPr>
          </a:p>
        </p:txBody>
      </p:sp>
      <p:sp>
        <p:nvSpPr>
          <p:cNvPr id="26" name="Text 12">
            <a:extLst>
              <a:ext uri="{FF2B5EF4-FFF2-40B4-BE49-F238E27FC236}">
                <a16:creationId xmlns:a16="http://schemas.microsoft.com/office/drawing/2014/main" id="{F6884077-821B-DB3B-A352-7DF79E71F5FD}"/>
              </a:ext>
            </a:extLst>
          </p:cNvPr>
          <p:cNvSpPr txBox="1"/>
          <p:nvPr/>
        </p:nvSpPr>
        <p:spPr>
          <a:xfrm>
            <a:off x="4227272" y="5224828"/>
            <a:ext cx="986638" cy="247802"/>
          </a:xfrm>
          <a:prstGeom prst="rect">
            <a:avLst/>
          </a:prstGeom>
          <a:noFill/>
          <a:ln/>
        </p:spPr>
        <p:txBody>
          <a:bodyPr wrap="square" lIns="0" tIns="0" rIns="0" bIns="0" rtlCol="0" anchor="ctr"/>
          <a:lstStyle/>
          <a:p>
            <a:pPr marL="0" indent="0" algn="ctr">
              <a:buNone/>
            </a:pPr>
            <a:r>
              <a:rPr lang="en-US" sz="1300" b="1">
                <a:solidFill>
                  <a:srgbClr val="555555"/>
                </a:solidFill>
                <a:latin typeface="Meiryo" panose="020B0604030504040204" pitchFamily="34" charset="-128"/>
                <a:ea typeface="Meiryo" panose="020B0604030504040204" pitchFamily="34" charset="-128"/>
                <a:cs typeface="Noto Sans JP" pitchFamily="34" charset="-120"/>
              </a:rPr>
              <a:t>輸送コスト</a:t>
            </a:r>
            <a:endParaRPr lang="en-US" sz="1300">
              <a:latin typeface="Meiryo" panose="020B0604030504040204" pitchFamily="34" charset="-128"/>
              <a:ea typeface="Meiryo" panose="020B0604030504040204" pitchFamily="34" charset="-128"/>
            </a:endParaRPr>
          </a:p>
        </p:txBody>
      </p:sp>
      <p:sp>
        <p:nvSpPr>
          <p:cNvPr id="27" name="Text 13">
            <a:extLst>
              <a:ext uri="{FF2B5EF4-FFF2-40B4-BE49-F238E27FC236}">
                <a16:creationId xmlns:a16="http://schemas.microsoft.com/office/drawing/2014/main" id="{4867D73A-CA04-B8D5-ACF9-488EC63A56BF}"/>
              </a:ext>
            </a:extLst>
          </p:cNvPr>
          <p:cNvSpPr txBox="1"/>
          <p:nvPr/>
        </p:nvSpPr>
        <p:spPr>
          <a:xfrm>
            <a:off x="7377379" y="5224828"/>
            <a:ext cx="643738" cy="247802"/>
          </a:xfrm>
          <a:prstGeom prst="rect">
            <a:avLst/>
          </a:prstGeom>
          <a:noFill/>
          <a:ln/>
        </p:spPr>
        <p:txBody>
          <a:bodyPr wrap="square" lIns="0" tIns="0" rIns="0" bIns="0" rtlCol="0" anchor="ctr"/>
          <a:lstStyle/>
          <a:p>
            <a:pPr marL="0" indent="0" algn="ctr">
              <a:buNone/>
            </a:pPr>
            <a:r>
              <a:rPr lang="en-US" sz="1300" b="1">
                <a:solidFill>
                  <a:srgbClr val="555555"/>
                </a:solidFill>
                <a:latin typeface="Meiryo" panose="020B0604030504040204" pitchFamily="34" charset="-128"/>
                <a:ea typeface="Meiryo" panose="020B0604030504040204" pitchFamily="34" charset="-128"/>
                <a:cs typeface="Noto Sans JP" pitchFamily="34" charset="-120"/>
              </a:rPr>
              <a:t>遅延率</a:t>
            </a:r>
            <a:endParaRPr lang="en-US" sz="1300">
              <a:latin typeface="Meiryo" panose="020B0604030504040204" pitchFamily="34" charset="-128"/>
              <a:ea typeface="Meiryo" panose="020B0604030504040204" pitchFamily="34" charset="-128"/>
            </a:endParaRPr>
          </a:p>
        </p:txBody>
      </p:sp>
      <p:sp>
        <p:nvSpPr>
          <p:cNvPr id="33" name="Shape 14">
            <a:extLst>
              <a:ext uri="{FF2B5EF4-FFF2-40B4-BE49-F238E27FC236}">
                <a16:creationId xmlns:a16="http://schemas.microsoft.com/office/drawing/2014/main" id="{4F2FA505-6EE4-5490-FB8A-2FF1D61390DE}"/>
              </a:ext>
            </a:extLst>
          </p:cNvPr>
          <p:cNvSpPr/>
          <p:nvPr/>
        </p:nvSpPr>
        <p:spPr>
          <a:xfrm>
            <a:off x="285293" y="5817702"/>
            <a:ext cx="8734348" cy="800100"/>
          </a:xfrm>
          <a:prstGeom prst="roundRect">
            <a:avLst>
              <a:gd name="adj" fmla="val 16327"/>
            </a:avLst>
          </a:prstGeom>
          <a:solidFill>
            <a:srgbClr val="F0F0F0"/>
          </a:solidFill>
          <a:ln/>
        </p:spPr>
        <p:txBody>
          <a:bodyPr/>
          <a:lstStyle/>
          <a:p>
            <a:endParaRPr lang="ja-JP" altLang="en-US">
              <a:latin typeface="Meiryo" panose="020B0604030504040204" pitchFamily="34" charset="-128"/>
              <a:ea typeface="Meiryo" panose="020B0604030504040204" pitchFamily="34" charset="-128"/>
            </a:endParaRPr>
          </a:p>
        </p:txBody>
      </p:sp>
      <p:pic>
        <p:nvPicPr>
          <p:cNvPr id="34" name="Image 0" descr="preencoded.png">
            <a:extLst>
              <a:ext uri="{FF2B5EF4-FFF2-40B4-BE49-F238E27FC236}">
                <a16:creationId xmlns:a16="http://schemas.microsoft.com/office/drawing/2014/main" id="{A3F64903-D1C0-85F7-06A1-7B443B36E2B4}"/>
              </a:ext>
            </a:extLst>
          </p:cNvPr>
          <p:cNvPicPr>
            <a:picLocks noChangeAspect="1"/>
          </p:cNvPicPr>
          <p:nvPr/>
        </p:nvPicPr>
        <p:blipFill>
          <a:blip r:embed="rId6"/>
          <a:srcRect/>
          <a:stretch/>
        </p:blipFill>
        <p:spPr>
          <a:xfrm>
            <a:off x="2591410" y="6070077"/>
            <a:ext cx="342900" cy="342900"/>
          </a:xfrm>
          <a:prstGeom prst="rect">
            <a:avLst/>
          </a:prstGeom>
        </p:spPr>
      </p:pic>
      <p:sp>
        <p:nvSpPr>
          <p:cNvPr id="35" name="Text 15">
            <a:extLst>
              <a:ext uri="{FF2B5EF4-FFF2-40B4-BE49-F238E27FC236}">
                <a16:creationId xmlns:a16="http://schemas.microsoft.com/office/drawing/2014/main" id="{11C75114-4917-C5BC-3A58-7E2DA94528B2}"/>
              </a:ext>
            </a:extLst>
          </p:cNvPr>
          <p:cNvSpPr txBox="1"/>
          <p:nvPr/>
        </p:nvSpPr>
        <p:spPr>
          <a:xfrm>
            <a:off x="3124505" y="6046302"/>
            <a:ext cx="1733702" cy="333756"/>
          </a:xfrm>
          <a:prstGeom prst="rect">
            <a:avLst/>
          </a:prstGeom>
          <a:noFill/>
          <a:ln/>
        </p:spPr>
        <p:txBody>
          <a:bodyPr wrap="square" lIns="0" tIns="0" rIns="0" bIns="0" rtlCol="0" anchor="ctr"/>
          <a:lstStyle/>
          <a:p>
            <a:pPr marL="0" indent="0" algn="l">
              <a:buNone/>
            </a:pPr>
            <a:r>
              <a:rPr lang="en-US" sz="1700" b="1">
                <a:solidFill>
                  <a:srgbClr val="000000"/>
                </a:solidFill>
                <a:latin typeface="Meiryo" panose="020B0604030504040204" pitchFamily="34" charset="-128"/>
                <a:ea typeface="Meiryo" panose="020B0604030504040204" pitchFamily="34" charset="-128"/>
                <a:cs typeface="Noto Sans JP" pitchFamily="34" charset="-120"/>
              </a:rPr>
              <a:t>CO₂削減：年間</a:t>
            </a:r>
            <a:endParaRPr lang="en-US" sz="1700">
              <a:latin typeface="Meiryo" panose="020B0604030504040204" pitchFamily="34" charset="-128"/>
              <a:ea typeface="Meiryo" panose="020B0604030504040204" pitchFamily="34" charset="-128"/>
            </a:endParaRPr>
          </a:p>
        </p:txBody>
      </p:sp>
      <p:sp>
        <p:nvSpPr>
          <p:cNvPr id="37" name="Text 16">
            <a:extLst>
              <a:ext uri="{FF2B5EF4-FFF2-40B4-BE49-F238E27FC236}">
                <a16:creationId xmlns:a16="http://schemas.microsoft.com/office/drawing/2014/main" id="{7CF6CFF2-1EBD-5BC7-33E5-C1404E630EB9}"/>
              </a:ext>
            </a:extLst>
          </p:cNvPr>
          <p:cNvSpPr txBox="1"/>
          <p:nvPr/>
        </p:nvSpPr>
        <p:spPr>
          <a:xfrm>
            <a:off x="5393131" y="6046302"/>
            <a:ext cx="1943100" cy="333756"/>
          </a:xfrm>
          <a:prstGeom prst="rect">
            <a:avLst/>
          </a:prstGeom>
          <a:noFill/>
          <a:ln/>
        </p:spPr>
        <p:txBody>
          <a:bodyPr wrap="square" lIns="0" tIns="0" rIns="0" bIns="0" rtlCol="0" anchor="ctr"/>
          <a:lstStyle/>
          <a:p>
            <a:pPr marL="0" indent="0" algn="l">
              <a:buNone/>
            </a:pPr>
            <a:r>
              <a:rPr lang="en-US" sz="1700" b="1">
                <a:solidFill>
                  <a:srgbClr val="000000"/>
                </a:solidFill>
                <a:latin typeface="Meiryo" panose="020B0604030504040204" pitchFamily="34" charset="-128"/>
                <a:ea typeface="Meiryo" panose="020B0604030504040204" pitchFamily="34" charset="-128"/>
                <a:cs typeface="Noto Sans JP" pitchFamily="34" charset="-120"/>
              </a:rPr>
              <a:t>（約900世帯分）</a:t>
            </a:r>
            <a:endParaRPr lang="en-US" sz="1700">
              <a:latin typeface="Meiryo" panose="020B0604030504040204" pitchFamily="34" charset="-128"/>
              <a:ea typeface="Meiryo" panose="020B0604030504040204" pitchFamily="34" charset="-128"/>
            </a:endParaRPr>
          </a:p>
        </p:txBody>
      </p:sp>
      <p:sp>
        <p:nvSpPr>
          <p:cNvPr id="38" name="Text 17">
            <a:extLst>
              <a:ext uri="{FF2B5EF4-FFF2-40B4-BE49-F238E27FC236}">
                <a16:creationId xmlns:a16="http://schemas.microsoft.com/office/drawing/2014/main" id="{5DA42F2F-6126-1A0D-523C-C7C77FFE7ABC}"/>
              </a:ext>
            </a:extLst>
          </p:cNvPr>
          <p:cNvSpPr txBox="1"/>
          <p:nvPr/>
        </p:nvSpPr>
        <p:spPr>
          <a:xfrm>
            <a:off x="4682642" y="6046302"/>
            <a:ext cx="886054" cy="333756"/>
          </a:xfrm>
          <a:prstGeom prst="rect">
            <a:avLst/>
          </a:prstGeom>
          <a:noFill/>
          <a:ln/>
        </p:spPr>
        <p:txBody>
          <a:bodyPr wrap="square" lIns="0" tIns="0" rIns="0" bIns="0" rtlCol="0" anchor="ctr"/>
          <a:lstStyle/>
          <a:p>
            <a:pPr marL="0" indent="0" algn="l">
              <a:buNone/>
            </a:pPr>
            <a:r>
              <a:rPr lang="en-US" sz="1700" b="1">
                <a:solidFill>
                  <a:srgbClr val="F0B01B"/>
                </a:solidFill>
                <a:latin typeface="Meiryo" panose="020B0604030504040204" pitchFamily="34" charset="-128"/>
                <a:ea typeface="Meiryo" panose="020B0604030504040204" pitchFamily="34" charset="-128"/>
                <a:cs typeface="Noto Sans JP" pitchFamily="34" charset="-120"/>
              </a:rPr>
              <a:t>2,000t</a:t>
            </a:r>
            <a:endParaRPr lang="en-US" sz="1700">
              <a:latin typeface="Meiryo" panose="020B0604030504040204" pitchFamily="34" charset="-128"/>
              <a:ea typeface="Meiryo" panose="020B0604030504040204" pitchFamily="34" charset="-128"/>
            </a:endParaRPr>
          </a:p>
        </p:txBody>
      </p:sp>
      <p:sp>
        <p:nvSpPr>
          <p:cNvPr id="51" name="Shape 25">
            <a:extLst>
              <a:ext uri="{FF2B5EF4-FFF2-40B4-BE49-F238E27FC236}">
                <a16:creationId xmlns:a16="http://schemas.microsoft.com/office/drawing/2014/main" id="{422CE803-2B45-AC2E-4EC5-AB9C14D41345}"/>
              </a:ext>
            </a:extLst>
          </p:cNvPr>
          <p:cNvSpPr/>
          <p:nvPr/>
        </p:nvSpPr>
        <p:spPr>
          <a:xfrm>
            <a:off x="416052" y="1851957"/>
            <a:ext cx="1143000" cy="1143000"/>
          </a:xfrm>
          <a:prstGeom prst="roundRect">
            <a:avLst>
              <a:gd name="adj" fmla="val 10000"/>
            </a:avLst>
          </a:prstGeom>
          <a:solidFill>
            <a:srgbClr val="F0F0F0"/>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pic>
        <p:nvPicPr>
          <p:cNvPr id="52" name="Image 1" descr="preencoded.png">
            <a:extLst>
              <a:ext uri="{FF2B5EF4-FFF2-40B4-BE49-F238E27FC236}">
                <a16:creationId xmlns:a16="http://schemas.microsoft.com/office/drawing/2014/main" id="{2F4109C2-95D0-186C-B7F4-F997327E90D9}"/>
              </a:ext>
            </a:extLst>
          </p:cNvPr>
          <p:cNvPicPr>
            <a:picLocks noChangeAspect="1"/>
          </p:cNvPicPr>
          <p:nvPr/>
        </p:nvPicPr>
        <p:blipFill>
          <a:blip r:embed="rId7"/>
          <a:srcRect/>
          <a:stretch/>
        </p:blipFill>
        <p:spPr>
          <a:xfrm>
            <a:off x="702260" y="2061355"/>
            <a:ext cx="571500" cy="457200"/>
          </a:xfrm>
          <a:prstGeom prst="rect">
            <a:avLst/>
          </a:prstGeom>
        </p:spPr>
      </p:pic>
      <p:sp>
        <p:nvSpPr>
          <p:cNvPr id="53" name="Shape 26">
            <a:extLst>
              <a:ext uri="{FF2B5EF4-FFF2-40B4-BE49-F238E27FC236}">
                <a16:creationId xmlns:a16="http://schemas.microsoft.com/office/drawing/2014/main" id="{BB38D2BD-E71F-3D3B-7740-0329201F5897}"/>
              </a:ext>
            </a:extLst>
          </p:cNvPr>
          <p:cNvSpPr/>
          <p:nvPr/>
        </p:nvSpPr>
        <p:spPr>
          <a:xfrm>
            <a:off x="2843784" y="1851957"/>
            <a:ext cx="1143000" cy="1143000"/>
          </a:xfrm>
          <a:prstGeom prst="roundRect">
            <a:avLst>
              <a:gd name="adj" fmla="val 10000"/>
            </a:avLst>
          </a:prstGeom>
          <a:solidFill>
            <a:srgbClr val="F0F0F0"/>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54" name="Text 27">
            <a:extLst>
              <a:ext uri="{FF2B5EF4-FFF2-40B4-BE49-F238E27FC236}">
                <a16:creationId xmlns:a16="http://schemas.microsoft.com/office/drawing/2014/main" id="{687E4725-7FC9-8BF9-DDD4-0B2A44CA3718}"/>
              </a:ext>
            </a:extLst>
          </p:cNvPr>
          <p:cNvSpPr txBox="1"/>
          <p:nvPr/>
        </p:nvSpPr>
        <p:spPr>
          <a:xfrm>
            <a:off x="466475" y="2699606"/>
            <a:ext cx="1038758" cy="228600"/>
          </a:xfrm>
          <a:prstGeom prst="rect">
            <a:avLst/>
          </a:prstGeom>
          <a:noFill/>
          <a:ln/>
        </p:spPr>
        <p:txBody>
          <a:bodyPr wrap="square" lIns="0" tIns="0" rIns="0" bIns="0" rtlCol="0" anchor="ctr"/>
          <a:lstStyle/>
          <a:p>
            <a:pPr marL="0" indent="0" algn="ctr">
              <a:buNone/>
            </a:pPr>
            <a:r>
              <a:rPr lang="en-US" sz="1100" b="1">
                <a:solidFill>
                  <a:srgbClr val="444444"/>
                </a:solidFill>
                <a:latin typeface="Meiryo" panose="020B0604030504040204" pitchFamily="34" charset="-128"/>
                <a:ea typeface="Meiryo" panose="020B0604030504040204" pitchFamily="34" charset="-128"/>
                <a:cs typeface="Noto Sans JP" pitchFamily="34" charset="-120"/>
              </a:rPr>
              <a:t>集荷トラック</a:t>
            </a:r>
            <a:endParaRPr lang="en-US" sz="1100">
              <a:latin typeface="Meiryo" panose="020B0604030504040204" pitchFamily="34" charset="-128"/>
              <a:ea typeface="Meiryo" panose="020B0604030504040204" pitchFamily="34" charset="-128"/>
            </a:endParaRPr>
          </a:p>
        </p:txBody>
      </p:sp>
      <p:pic>
        <p:nvPicPr>
          <p:cNvPr id="55" name="Image 2" descr="preencoded.png">
            <a:extLst>
              <a:ext uri="{FF2B5EF4-FFF2-40B4-BE49-F238E27FC236}">
                <a16:creationId xmlns:a16="http://schemas.microsoft.com/office/drawing/2014/main" id="{4A60789F-85A8-5BFB-4DDF-9516D15C8BE6}"/>
              </a:ext>
            </a:extLst>
          </p:cNvPr>
          <p:cNvPicPr>
            <a:picLocks noChangeAspect="1"/>
          </p:cNvPicPr>
          <p:nvPr/>
        </p:nvPicPr>
        <p:blipFill>
          <a:blip r:embed="rId8"/>
          <a:srcRect t="-44" b="-44"/>
          <a:stretch/>
        </p:blipFill>
        <p:spPr>
          <a:xfrm>
            <a:off x="3157424" y="2061355"/>
            <a:ext cx="513893" cy="457200"/>
          </a:xfrm>
          <a:prstGeom prst="rect">
            <a:avLst/>
          </a:prstGeom>
        </p:spPr>
      </p:pic>
      <p:sp>
        <p:nvSpPr>
          <p:cNvPr id="56" name="Shape 28">
            <a:extLst>
              <a:ext uri="{FF2B5EF4-FFF2-40B4-BE49-F238E27FC236}">
                <a16:creationId xmlns:a16="http://schemas.microsoft.com/office/drawing/2014/main" id="{801B025F-71AD-69FC-36CA-2FBA40818211}"/>
              </a:ext>
            </a:extLst>
          </p:cNvPr>
          <p:cNvSpPr/>
          <p:nvPr/>
        </p:nvSpPr>
        <p:spPr>
          <a:xfrm>
            <a:off x="5270602" y="1851957"/>
            <a:ext cx="1143000" cy="1143000"/>
          </a:xfrm>
          <a:prstGeom prst="roundRect">
            <a:avLst>
              <a:gd name="adj" fmla="val 10000"/>
            </a:avLst>
          </a:prstGeom>
          <a:solidFill>
            <a:srgbClr val="F0F0F0"/>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57" name="Text 29">
            <a:extLst>
              <a:ext uri="{FF2B5EF4-FFF2-40B4-BE49-F238E27FC236}">
                <a16:creationId xmlns:a16="http://schemas.microsoft.com/office/drawing/2014/main" id="{AA3000B9-44D2-3EB3-77D6-A2C2A54D3C4D}"/>
              </a:ext>
            </a:extLst>
          </p:cNvPr>
          <p:cNvSpPr txBox="1"/>
          <p:nvPr/>
        </p:nvSpPr>
        <p:spPr>
          <a:xfrm>
            <a:off x="3045998" y="2699606"/>
            <a:ext cx="734263" cy="228600"/>
          </a:xfrm>
          <a:prstGeom prst="rect">
            <a:avLst/>
          </a:prstGeom>
          <a:noFill/>
          <a:ln/>
        </p:spPr>
        <p:txBody>
          <a:bodyPr wrap="square" lIns="0" tIns="0" rIns="0" bIns="0" rtlCol="0" anchor="ctr"/>
          <a:lstStyle/>
          <a:p>
            <a:pPr marL="0" indent="0" algn="ctr">
              <a:buNone/>
            </a:pPr>
            <a:r>
              <a:rPr lang="en-US" sz="1100" b="1">
                <a:solidFill>
                  <a:srgbClr val="444444"/>
                </a:solidFill>
                <a:latin typeface="Meiryo" panose="020B0604030504040204" pitchFamily="34" charset="-128"/>
                <a:ea typeface="Meiryo" panose="020B0604030504040204" pitchFamily="34" charset="-128"/>
                <a:cs typeface="Noto Sans JP" pitchFamily="34" charset="-120"/>
              </a:rPr>
              <a:t>フェリー</a:t>
            </a:r>
            <a:endParaRPr lang="en-US" sz="1100">
              <a:latin typeface="Meiryo" panose="020B0604030504040204" pitchFamily="34" charset="-128"/>
              <a:ea typeface="Meiryo" panose="020B0604030504040204" pitchFamily="34" charset="-128"/>
            </a:endParaRPr>
          </a:p>
        </p:txBody>
      </p:sp>
      <p:pic>
        <p:nvPicPr>
          <p:cNvPr id="58" name="Image 3" descr="preencoded.png">
            <a:extLst>
              <a:ext uri="{FF2B5EF4-FFF2-40B4-BE49-F238E27FC236}">
                <a16:creationId xmlns:a16="http://schemas.microsoft.com/office/drawing/2014/main" id="{F8B417A6-70FD-75F3-88B6-49D2995CED5F}"/>
              </a:ext>
            </a:extLst>
          </p:cNvPr>
          <p:cNvPicPr>
            <a:picLocks noChangeAspect="1"/>
          </p:cNvPicPr>
          <p:nvPr/>
        </p:nvPicPr>
        <p:blipFill>
          <a:blip r:embed="rId9"/>
          <a:srcRect t="-57" b="-57"/>
          <a:stretch/>
        </p:blipFill>
        <p:spPr>
          <a:xfrm>
            <a:off x="5641848" y="2061355"/>
            <a:ext cx="399593" cy="457200"/>
          </a:xfrm>
          <a:prstGeom prst="rect">
            <a:avLst/>
          </a:prstGeom>
        </p:spPr>
      </p:pic>
      <p:sp>
        <p:nvSpPr>
          <p:cNvPr id="60" name="Text 31">
            <a:extLst>
              <a:ext uri="{FF2B5EF4-FFF2-40B4-BE49-F238E27FC236}">
                <a16:creationId xmlns:a16="http://schemas.microsoft.com/office/drawing/2014/main" id="{E15F9F77-FC52-5A48-9430-EF21C360525D}"/>
              </a:ext>
            </a:extLst>
          </p:cNvPr>
          <p:cNvSpPr txBox="1"/>
          <p:nvPr/>
        </p:nvSpPr>
        <p:spPr>
          <a:xfrm>
            <a:off x="5625520" y="2699606"/>
            <a:ext cx="428854" cy="228600"/>
          </a:xfrm>
          <a:prstGeom prst="rect">
            <a:avLst/>
          </a:prstGeom>
          <a:noFill/>
          <a:ln/>
        </p:spPr>
        <p:txBody>
          <a:bodyPr wrap="square" lIns="0" tIns="0" rIns="0" bIns="0" rtlCol="0" anchor="ctr"/>
          <a:lstStyle/>
          <a:p>
            <a:pPr marL="0" indent="0" algn="ctr">
              <a:buNone/>
            </a:pPr>
            <a:r>
              <a:rPr lang="en-US" sz="1100" b="1">
                <a:solidFill>
                  <a:srgbClr val="444444"/>
                </a:solidFill>
                <a:latin typeface="Meiryo" panose="020B0604030504040204" pitchFamily="34" charset="-128"/>
                <a:ea typeface="Meiryo" panose="020B0604030504040204" pitchFamily="34" charset="-128"/>
                <a:cs typeface="Noto Sans JP" pitchFamily="34" charset="-120"/>
              </a:rPr>
              <a:t>鉄道</a:t>
            </a:r>
            <a:endParaRPr lang="en-US" sz="1100">
              <a:latin typeface="Meiryo" panose="020B0604030504040204" pitchFamily="34" charset="-128"/>
              <a:ea typeface="Meiryo" panose="020B0604030504040204" pitchFamily="34" charset="-128"/>
            </a:endParaRPr>
          </a:p>
        </p:txBody>
      </p:sp>
      <p:sp>
        <p:nvSpPr>
          <p:cNvPr id="80" name="右矢印 79">
            <a:extLst>
              <a:ext uri="{FF2B5EF4-FFF2-40B4-BE49-F238E27FC236}">
                <a16:creationId xmlns:a16="http://schemas.microsoft.com/office/drawing/2014/main" id="{37B5AC30-5505-AF8E-C920-B10E5FD378FA}"/>
              </a:ext>
            </a:extLst>
          </p:cNvPr>
          <p:cNvSpPr/>
          <p:nvPr/>
        </p:nvSpPr>
        <p:spPr>
          <a:xfrm>
            <a:off x="1915668" y="2338536"/>
            <a:ext cx="606247" cy="168928"/>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84" name="右矢印 83">
            <a:extLst>
              <a:ext uri="{FF2B5EF4-FFF2-40B4-BE49-F238E27FC236}">
                <a16:creationId xmlns:a16="http://schemas.microsoft.com/office/drawing/2014/main" id="{32BC45C6-70C2-17C8-2B5F-2A24E9AD3BED}"/>
              </a:ext>
            </a:extLst>
          </p:cNvPr>
          <p:cNvSpPr/>
          <p:nvPr/>
        </p:nvSpPr>
        <p:spPr>
          <a:xfrm>
            <a:off x="4342486" y="2338536"/>
            <a:ext cx="606247" cy="168928"/>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85" name="右矢印 84">
            <a:extLst>
              <a:ext uri="{FF2B5EF4-FFF2-40B4-BE49-F238E27FC236}">
                <a16:creationId xmlns:a16="http://schemas.microsoft.com/office/drawing/2014/main" id="{51014CAB-12D2-538C-D080-009E5ACA1E63}"/>
              </a:ext>
            </a:extLst>
          </p:cNvPr>
          <p:cNvSpPr/>
          <p:nvPr/>
        </p:nvSpPr>
        <p:spPr>
          <a:xfrm>
            <a:off x="6753505" y="2338536"/>
            <a:ext cx="606247" cy="168928"/>
          </a:xfrm>
          <a:prstGeom prst="rightArrow">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grpSp>
        <p:nvGrpSpPr>
          <p:cNvPr id="93" name="グループ化 92">
            <a:extLst>
              <a:ext uri="{FF2B5EF4-FFF2-40B4-BE49-F238E27FC236}">
                <a16:creationId xmlns:a16="http://schemas.microsoft.com/office/drawing/2014/main" id="{8558768D-9007-41D4-7B04-A5B9ACF8150A}"/>
              </a:ext>
            </a:extLst>
          </p:cNvPr>
          <p:cNvGrpSpPr/>
          <p:nvPr/>
        </p:nvGrpSpPr>
        <p:grpSpPr>
          <a:xfrm>
            <a:off x="7306898" y="2449256"/>
            <a:ext cx="1714500" cy="1714500"/>
            <a:chOff x="7306898" y="2449256"/>
            <a:chExt cx="1714500" cy="1714500"/>
          </a:xfrm>
        </p:grpSpPr>
        <p:sp>
          <p:nvSpPr>
            <p:cNvPr id="11" name="Shape 4">
              <a:extLst>
                <a:ext uri="{FF2B5EF4-FFF2-40B4-BE49-F238E27FC236}">
                  <a16:creationId xmlns:a16="http://schemas.microsoft.com/office/drawing/2014/main" id="{94566441-9238-6596-FB33-1846CBB92FE3}"/>
                </a:ext>
              </a:extLst>
            </p:cNvPr>
            <p:cNvSpPr/>
            <p:nvPr/>
          </p:nvSpPr>
          <p:spPr>
            <a:xfrm>
              <a:off x="7306898" y="2449256"/>
              <a:ext cx="1714500" cy="1714500"/>
            </a:xfrm>
            <a:prstGeom prst="ellipse">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89" name="左右矢印 88">
              <a:extLst>
                <a:ext uri="{FF2B5EF4-FFF2-40B4-BE49-F238E27FC236}">
                  <a16:creationId xmlns:a16="http://schemas.microsoft.com/office/drawing/2014/main" id="{1EA7C97A-AEF6-692B-FCD8-45E9AD21185F}"/>
                </a:ext>
              </a:extLst>
            </p:cNvPr>
            <p:cNvSpPr/>
            <p:nvPr/>
          </p:nvSpPr>
          <p:spPr>
            <a:xfrm>
              <a:off x="7359752" y="3249422"/>
              <a:ext cx="1595600" cy="124538"/>
            </a:xfrm>
            <a:prstGeom prst="leftRightArrow">
              <a:avLst>
                <a:gd name="adj1" fmla="val 21806"/>
                <a:gd name="adj2" fmla="val 4531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左右矢印 89">
              <a:extLst>
                <a:ext uri="{FF2B5EF4-FFF2-40B4-BE49-F238E27FC236}">
                  <a16:creationId xmlns:a16="http://schemas.microsoft.com/office/drawing/2014/main" id="{7ECF70B8-7695-1EB2-87F4-694A13361B4A}"/>
                </a:ext>
              </a:extLst>
            </p:cNvPr>
            <p:cNvSpPr/>
            <p:nvPr/>
          </p:nvSpPr>
          <p:spPr>
            <a:xfrm rot="2700000">
              <a:off x="7359752" y="3244236"/>
              <a:ext cx="1595600" cy="124538"/>
            </a:xfrm>
            <a:prstGeom prst="leftRightArrow">
              <a:avLst>
                <a:gd name="adj1" fmla="val 21806"/>
                <a:gd name="adj2" fmla="val 4531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左右矢印 90">
              <a:extLst>
                <a:ext uri="{FF2B5EF4-FFF2-40B4-BE49-F238E27FC236}">
                  <a16:creationId xmlns:a16="http://schemas.microsoft.com/office/drawing/2014/main" id="{45873771-2D24-CAD2-B501-57E05034D3E2}"/>
                </a:ext>
              </a:extLst>
            </p:cNvPr>
            <p:cNvSpPr/>
            <p:nvPr/>
          </p:nvSpPr>
          <p:spPr>
            <a:xfrm rot="5400000">
              <a:off x="7379047" y="3252303"/>
              <a:ext cx="1595600" cy="124538"/>
            </a:xfrm>
            <a:prstGeom prst="leftRightArrow">
              <a:avLst>
                <a:gd name="adj1" fmla="val 21806"/>
                <a:gd name="adj2" fmla="val 4531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左右矢印 91">
              <a:extLst>
                <a:ext uri="{FF2B5EF4-FFF2-40B4-BE49-F238E27FC236}">
                  <a16:creationId xmlns:a16="http://schemas.microsoft.com/office/drawing/2014/main" id="{7A10A7E6-D535-5642-1825-44B0F0CC588E}"/>
                </a:ext>
              </a:extLst>
            </p:cNvPr>
            <p:cNvSpPr/>
            <p:nvPr/>
          </p:nvSpPr>
          <p:spPr>
            <a:xfrm rot="8100000">
              <a:off x="7379047" y="3261167"/>
              <a:ext cx="1595600" cy="124538"/>
            </a:xfrm>
            <a:prstGeom prst="leftRightArrow">
              <a:avLst>
                <a:gd name="adj1" fmla="val 21806"/>
                <a:gd name="adj2" fmla="val 45317"/>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Shape 33">
              <a:extLst>
                <a:ext uri="{FF2B5EF4-FFF2-40B4-BE49-F238E27FC236}">
                  <a16:creationId xmlns:a16="http://schemas.microsoft.com/office/drawing/2014/main" id="{8B229A4E-2A50-E190-EEED-E113ED2CA4DA}"/>
                </a:ext>
              </a:extLst>
            </p:cNvPr>
            <p:cNvSpPr/>
            <p:nvPr/>
          </p:nvSpPr>
          <p:spPr>
            <a:xfrm>
              <a:off x="7925947" y="3068305"/>
              <a:ext cx="476402" cy="476402"/>
            </a:xfrm>
            <a:prstGeom prst="ellipse">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79" name="Text 34">
              <a:extLst>
                <a:ext uri="{FF2B5EF4-FFF2-40B4-BE49-F238E27FC236}">
                  <a16:creationId xmlns:a16="http://schemas.microsoft.com/office/drawing/2014/main" id="{703A5B08-2E8D-2812-EEF5-69676F069A8B}"/>
                </a:ext>
              </a:extLst>
            </p:cNvPr>
            <p:cNvSpPr txBox="1"/>
            <p:nvPr/>
          </p:nvSpPr>
          <p:spPr>
            <a:xfrm>
              <a:off x="8011900" y="3192663"/>
              <a:ext cx="428854" cy="228600"/>
            </a:xfrm>
            <a:prstGeom prst="rect">
              <a:avLst/>
            </a:prstGeom>
            <a:noFill/>
            <a:ln/>
          </p:spPr>
          <p:txBody>
            <a:bodyPr wrap="square" lIns="0" tIns="0" rIns="0" bIns="0" rtlCol="0" anchor="ctr"/>
            <a:lstStyle/>
            <a:p>
              <a:pPr marL="0" indent="0" algn="l">
                <a:buNone/>
              </a:pPr>
              <a:r>
                <a:rPr lang="en-US" sz="1100" b="1">
                  <a:solidFill>
                    <a:srgbClr val="FFFFFF"/>
                  </a:solidFill>
                  <a:latin typeface="Meiryo" panose="020B0604030504040204" pitchFamily="34" charset="-128"/>
                  <a:ea typeface="Meiryo" panose="020B0604030504040204" pitchFamily="34" charset="-128"/>
                  <a:cs typeface="Noto Sans JP" pitchFamily="34" charset="-120"/>
                </a:rPr>
                <a:t>滋賀</a:t>
              </a:r>
              <a:endParaRPr lang="en-US" sz="1100">
                <a:latin typeface="Meiryo" panose="020B0604030504040204" pitchFamily="34" charset="-128"/>
                <a:ea typeface="Meiryo" panose="020B0604030504040204" pitchFamily="34" charset="-128"/>
              </a:endParaRPr>
            </a:p>
          </p:txBody>
        </p:sp>
      </p:grpSp>
      <p:grpSp>
        <p:nvGrpSpPr>
          <p:cNvPr id="88" name="グループ化 87">
            <a:extLst>
              <a:ext uri="{FF2B5EF4-FFF2-40B4-BE49-F238E27FC236}">
                <a16:creationId xmlns:a16="http://schemas.microsoft.com/office/drawing/2014/main" id="{C1354E64-EE62-E0A8-7F43-61D7F0292ABB}"/>
              </a:ext>
            </a:extLst>
          </p:cNvPr>
          <p:cNvGrpSpPr/>
          <p:nvPr/>
        </p:nvGrpSpPr>
        <p:grpSpPr>
          <a:xfrm>
            <a:off x="7698334" y="1851957"/>
            <a:ext cx="1143000" cy="1143000"/>
            <a:chOff x="7698334" y="1851957"/>
            <a:chExt cx="1143000" cy="1143000"/>
          </a:xfrm>
        </p:grpSpPr>
        <p:sp>
          <p:nvSpPr>
            <p:cNvPr id="59" name="Shape 30">
              <a:extLst>
                <a:ext uri="{FF2B5EF4-FFF2-40B4-BE49-F238E27FC236}">
                  <a16:creationId xmlns:a16="http://schemas.microsoft.com/office/drawing/2014/main" id="{FF7B78E9-4CC1-BC17-4755-FA781A527A7F}"/>
                </a:ext>
              </a:extLst>
            </p:cNvPr>
            <p:cNvSpPr/>
            <p:nvPr/>
          </p:nvSpPr>
          <p:spPr>
            <a:xfrm>
              <a:off x="7698334" y="1851957"/>
              <a:ext cx="1143000" cy="1143000"/>
            </a:xfrm>
            <a:prstGeom prst="roundRect">
              <a:avLst>
                <a:gd name="adj" fmla="val 10000"/>
              </a:avLst>
            </a:prstGeom>
            <a:solidFill>
              <a:srgbClr val="F0F0F0"/>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pic>
          <p:nvPicPr>
            <p:cNvPr id="61" name="Image 4" descr="preencoded.png">
              <a:extLst>
                <a:ext uri="{FF2B5EF4-FFF2-40B4-BE49-F238E27FC236}">
                  <a16:creationId xmlns:a16="http://schemas.microsoft.com/office/drawing/2014/main" id="{8898D252-D517-8C73-D038-80D34D259949}"/>
                </a:ext>
              </a:extLst>
            </p:cNvPr>
            <p:cNvPicPr>
              <a:picLocks noChangeAspect="1"/>
            </p:cNvPicPr>
            <p:nvPr/>
          </p:nvPicPr>
          <p:blipFill>
            <a:blip r:embed="rId10"/>
            <a:srcRect/>
            <a:stretch/>
          </p:blipFill>
          <p:spPr>
            <a:xfrm>
              <a:off x="7983627" y="2061355"/>
              <a:ext cx="571500" cy="457200"/>
            </a:xfrm>
            <a:prstGeom prst="rect">
              <a:avLst/>
            </a:prstGeom>
          </p:spPr>
        </p:pic>
        <p:sp>
          <p:nvSpPr>
            <p:cNvPr id="62" name="Text 32">
              <a:extLst>
                <a:ext uri="{FF2B5EF4-FFF2-40B4-BE49-F238E27FC236}">
                  <a16:creationId xmlns:a16="http://schemas.microsoft.com/office/drawing/2014/main" id="{F22F62EF-74B9-E013-4A67-5745F4E6B636}"/>
                </a:ext>
              </a:extLst>
            </p:cNvPr>
            <p:cNvSpPr txBox="1"/>
            <p:nvPr/>
          </p:nvSpPr>
          <p:spPr>
            <a:xfrm>
              <a:off x="7894190" y="2681412"/>
              <a:ext cx="734263" cy="228600"/>
            </a:xfrm>
            <a:prstGeom prst="rect">
              <a:avLst/>
            </a:prstGeom>
            <a:noFill/>
            <a:ln/>
          </p:spPr>
          <p:txBody>
            <a:bodyPr wrap="square" lIns="0" tIns="0" rIns="0" bIns="0" rtlCol="0" anchor="ctr"/>
            <a:lstStyle/>
            <a:p>
              <a:pPr marL="0" indent="0" algn="ctr">
                <a:buNone/>
              </a:pPr>
              <a:r>
                <a:rPr lang="en-US" sz="1100" b="1">
                  <a:solidFill>
                    <a:srgbClr val="444444"/>
                  </a:solidFill>
                  <a:latin typeface="Meiryo" panose="020B0604030504040204" pitchFamily="34" charset="-128"/>
                  <a:ea typeface="Meiryo" panose="020B0604030504040204" pitchFamily="34" charset="-128"/>
                  <a:cs typeface="Noto Sans JP" pitchFamily="34" charset="-120"/>
                </a:rPr>
                <a:t>最終配送</a:t>
              </a:r>
              <a:endParaRPr lang="en-US" sz="1100">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794586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ACD1E-51A6-7A54-8025-167164FEDC38}"/>
            </a:ext>
          </a:extLst>
        </p:cNvPr>
        <p:cNvGrpSpPr/>
        <p:nvPr/>
      </p:nvGrpSpPr>
      <p:grpSpPr>
        <a:xfrm>
          <a:off x="0" y="0"/>
          <a:ext cx="0" cy="0"/>
          <a:chOff x="0" y="0"/>
          <a:chExt cx="0" cy="0"/>
        </a:xfrm>
      </p:grpSpPr>
      <p:graphicFrame>
        <p:nvGraphicFramePr>
          <p:cNvPr id="18" name="think-cell data - do not delete" hidden="1">
            <a:extLst>
              <a:ext uri="{FF2B5EF4-FFF2-40B4-BE49-F238E27FC236}">
                <a16:creationId xmlns:a16="http://schemas.microsoft.com/office/drawing/2014/main" id="{A527BD51-CB1F-961A-DEB1-24538D40EDA2}"/>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95" imgH="396" progId="TCLayout.ActiveDocument.1">
                  <p:embed/>
                </p:oleObj>
              </mc:Choice>
              <mc:Fallback>
                <p:oleObj name="think-cellスライド" r:id="rId4" imgW="395" imgH="396" progId="TCLayout.ActiveDocument.1">
                  <p:embed/>
                  <p:pic>
                    <p:nvPicPr>
                      <p:cNvPr id="18" name="think-cell data - do not delete" hidden="1">
                        <a:extLst>
                          <a:ext uri="{FF2B5EF4-FFF2-40B4-BE49-F238E27FC236}">
                            <a16:creationId xmlns:a16="http://schemas.microsoft.com/office/drawing/2014/main" id="{A527BD51-CB1F-961A-DEB1-24538D40ED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Shape 5">
            <a:extLst>
              <a:ext uri="{FF2B5EF4-FFF2-40B4-BE49-F238E27FC236}">
                <a16:creationId xmlns:a16="http://schemas.microsoft.com/office/drawing/2014/main" id="{611F0819-2D0B-FF5D-282E-4D3E53E354D5}"/>
              </a:ext>
            </a:extLst>
          </p:cNvPr>
          <p:cNvSpPr/>
          <p:nvPr/>
        </p:nvSpPr>
        <p:spPr>
          <a:xfrm>
            <a:off x="246834" y="4387237"/>
            <a:ext cx="2762402" cy="1285646"/>
          </a:xfrm>
          <a:prstGeom prst="roundRect">
            <a:avLst>
              <a:gd name="adj" fmla="val 7903"/>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0" name="Shape 6">
            <a:extLst>
              <a:ext uri="{FF2B5EF4-FFF2-40B4-BE49-F238E27FC236}">
                <a16:creationId xmlns:a16="http://schemas.microsoft.com/office/drawing/2014/main" id="{87A88984-3BFD-06D5-3B0F-F210642559E6}"/>
              </a:ext>
            </a:extLst>
          </p:cNvPr>
          <p:cNvSpPr/>
          <p:nvPr/>
        </p:nvSpPr>
        <p:spPr>
          <a:xfrm>
            <a:off x="3199916" y="4387237"/>
            <a:ext cx="2762402" cy="1285646"/>
          </a:xfrm>
          <a:prstGeom prst="roundRect">
            <a:avLst>
              <a:gd name="adj" fmla="val 7903"/>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2" name="Shape 7">
            <a:extLst>
              <a:ext uri="{FF2B5EF4-FFF2-40B4-BE49-F238E27FC236}">
                <a16:creationId xmlns:a16="http://schemas.microsoft.com/office/drawing/2014/main" id="{26FC1A71-87A7-2754-712B-ECA5FD38DBB8}"/>
              </a:ext>
            </a:extLst>
          </p:cNvPr>
          <p:cNvSpPr/>
          <p:nvPr/>
        </p:nvSpPr>
        <p:spPr>
          <a:xfrm>
            <a:off x="6152998" y="4387237"/>
            <a:ext cx="2762402" cy="1285646"/>
          </a:xfrm>
          <a:prstGeom prst="roundRect">
            <a:avLst>
              <a:gd name="adj" fmla="val 7903"/>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2" name="Shape 3">
            <a:extLst>
              <a:ext uri="{FF2B5EF4-FFF2-40B4-BE49-F238E27FC236}">
                <a16:creationId xmlns:a16="http://schemas.microsoft.com/office/drawing/2014/main" id="{547880BB-1DC2-7B8D-B695-52051A9955BD}"/>
              </a:ext>
            </a:extLst>
          </p:cNvPr>
          <p:cNvSpPr/>
          <p:nvPr/>
        </p:nvSpPr>
        <p:spPr>
          <a:xfrm>
            <a:off x="228600" y="1123798"/>
            <a:ext cx="8686800" cy="2701849"/>
          </a:xfrm>
          <a:prstGeom prst="roundRect">
            <a:avLst>
              <a:gd name="adj" fmla="val 460"/>
            </a:avLst>
          </a:prstGeom>
          <a:solidFill>
            <a:srgbClr val="F8F8F8"/>
          </a:solidFill>
          <a:ln w="12700">
            <a:solidFill>
              <a:srgbClr val="DDDDDD"/>
            </a:solidFill>
            <a:prstDash val="solid"/>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 name="Text 3">
            <a:extLst>
              <a:ext uri="{FF2B5EF4-FFF2-40B4-BE49-F238E27FC236}">
                <a16:creationId xmlns:a16="http://schemas.microsoft.com/office/drawing/2014/main" id="{86A54E06-F518-70F5-EEA3-3AB3A7F89D41}"/>
              </a:ext>
            </a:extLst>
          </p:cNvPr>
          <p:cNvSpPr txBox="1"/>
          <p:nvPr/>
        </p:nvSpPr>
        <p:spPr>
          <a:xfrm>
            <a:off x="604776" y="343091"/>
            <a:ext cx="6845573" cy="484742"/>
          </a:xfrm>
          <a:prstGeom prst="rect">
            <a:avLst/>
          </a:prstGeom>
          <a:noFill/>
          <a:ln/>
        </p:spPr>
        <p:txBody>
          <a:bodyPr wrap="square" lIns="0" tIns="0" rIns="0" bIns="0" rtlCol="0" anchor="ctr"/>
          <a:lstStyle/>
          <a:p>
            <a:r>
              <a:rPr lang="en-US" altLang="ja-JP" sz="2400" b="1">
                <a:solidFill>
                  <a:srgbClr val="002060"/>
                </a:solidFill>
                <a:latin typeface="Meiryo" panose="020B0604030504040204" pitchFamily="34" charset="-128"/>
                <a:ea typeface="Meiryo" panose="020B0604030504040204" pitchFamily="34" charset="-128"/>
                <a:cs typeface="Noto Sans JP" pitchFamily="34" charset="-120"/>
              </a:rPr>
              <a:t>実行戦略</a:t>
            </a:r>
            <a:endParaRPr lang="en-US" altLang="ja-JP" sz="2400">
              <a:solidFill>
                <a:srgbClr val="002060"/>
              </a:solidFill>
              <a:latin typeface="Meiryo" panose="020B0604030504040204" pitchFamily="34" charset="-128"/>
              <a:ea typeface="Meiryo" panose="020B0604030504040204" pitchFamily="34" charset="-128"/>
            </a:endParaRPr>
          </a:p>
        </p:txBody>
      </p:sp>
      <p:sp>
        <p:nvSpPr>
          <p:cNvPr id="16" name="Shape 4">
            <a:extLst>
              <a:ext uri="{FF2B5EF4-FFF2-40B4-BE49-F238E27FC236}">
                <a16:creationId xmlns:a16="http://schemas.microsoft.com/office/drawing/2014/main" id="{2E148238-9BEC-8C62-A4D6-F16E8F3CF112}"/>
              </a:ext>
            </a:extLst>
          </p:cNvPr>
          <p:cNvSpPr/>
          <p:nvPr/>
        </p:nvSpPr>
        <p:spPr>
          <a:xfrm>
            <a:off x="2969765" y="1324051"/>
            <a:ext cx="3308299" cy="457200"/>
          </a:xfrm>
          <a:prstGeom prst="roundRect">
            <a:avLst>
              <a:gd name="adj" fmla="val 11111"/>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23" name="Text 5">
            <a:extLst>
              <a:ext uri="{FF2B5EF4-FFF2-40B4-BE49-F238E27FC236}">
                <a16:creationId xmlns:a16="http://schemas.microsoft.com/office/drawing/2014/main" id="{300D5C8D-CBEA-3FB0-454B-A8990E5EF7AB}"/>
              </a:ext>
            </a:extLst>
          </p:cNvPr>
          <p:cNvSpPr txBox="1"/>
          <p:nvPr/>
        </p:nvSpPr>
        <p:spPr>
          <a:xfrm>
            <a:off x="4200626" y="1438351"/>
            <a:ext cx="811202" cy="252554"/>
          </a:xfrm>
          <a:prstGeom prst="rect">
            <a:avLst/>
          </a:prstGeom>
          <a:noFill/>
          <a:ln/>
        </p:spPr>
        <p:txBody>
          <a:bodyPr wrap="square" lIns="0" tIns="0" rIns="0" bIns="0" rtlCol="0" anchor="ctr"/>
          <a:lstStyle/>
          <a:p>
            <a:pPr marL="0" indent="0" algn="ctr">
              <a:buNone/>
            </a:pPr>
            <a:r>
              <a:rPr lang="en-US" sz="1400" b="1">
                <a:solidFill>
                  <a:srgbClr val="FFFFFF"/>
                </a:solidFill>
                <a:latin typeface="Meiryo" panose="020B0604030504040204" pitchFamily="34" charset="-128"/>
                <a:ea typeface="Meiryo" panose="020B0604030504040204" pitchFamily="34" charset="-128"/>
                <a:cs typeface="Noto Sans JP" pitchFamily="34" charset="-120"/>
              </a:rPr>
              <a:t>経営直轄</a:t>
            </a:r>
            <a:endParaRPr lang="en-US" sz="1400">
              <a:latin typeface="Meiryo" panose="020B0604030504040204" pitchFamily="34" charset="-128"/>
              <a:ea typeface="Meiryo" panose="020B0604030504040204" pitchFamily="34" charset="-128"/>
            </a:endParaRPr>
          </a:p>
        </p:txBody>
      </p:sp>
      <p:sp>
        <p:nvSpPr>
          <p:cNvPr id="25" name="Shape 6">
            <a:extLst>
              <a:ext uri="{FF2B5EF4-FFF2-40B4-BE49-F238E27FC236}">
                <a16:creationId xmlns:a16="http://schemas.microsoft.com/office/drawing/2014/main" id="{425CEAF9-B02D-4F0D-7FDB-1BCC46E5691A}"/>
              </a:ext>
            </a:extLst>
          </p:cNvPr>
          <p:cNvSpPr/>
          <p:nvPr/>
        </p:nvSpPr>
        <p:spPr>
          <a:xfrm>
            <a:off x="1917231" y="2066544"/>
            <a:ext cx="5334325" cy="457200"/>
          </a:xfrm>
          <a:prstGeom prst="roundRect">
            <a:avLst>
              <a:gd name="adj" fmla="val 8333"/>
            </a:avLst>
          </a:prstGeom>
          <a:solidFill>
            <a:srgbClr val="F0B01B"/>
          </a:solidFill>
          <a:ln/>
        </p:spPr>
        <p:txBody>
          <a:bodyPr/>
          <a:lstStyle/>
          <a:p>
            <a:endParaRPr lang="ja-JP" altLang="en-US">
              <a:latin typeface="Meiryo" panose="020B0604030504040204" pitchFamily="34" charset="-128"/>
              <a:ea typeface="Meiryo" panose="020B0604030504040204" pitchFamily="34" charset="-128"/>
            </a:endParaRPr>
          </a:p>
        </p:txBody>
      </p:sp>
      <p:sp>
        <p:nvSpPr>
          <p:cNvPr id="27" name="Shape 7">
            <a:extLst>
              <a:ext uri="{FF2B5EF4-FFF2-40B4-BE49-F238E27FC236}">
                <a16:creationId xmlns:a16="http://schemas.microsoft.com/office/drawing/2014/main" id="{13BB0BB8-9ACD-5A02-6060-4C09556BC1DA}"/>
              </a:ext>
            </a:extLst>
          </p:cNvPr>
          <p:cNvSpPr/>
          <p:nvPr/>
        </p:nvSpPr>
        <p:spPr>
          <a:xfrm>
            <a:off x="4578196" y="1780337"/>
            <a:ext cx="45719" cy="286207"/>
          </a:xfrm>
          <a:prstGeom prst="rect">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31" name="Text 8">
            <a:extLst>
              <a:ext uri="{FF2B5EF4-FFF2-40B4-BE49-F238E27FC236}">
                <a16:creationId xmlns:a16="http://schemas.microsoft.com/office/drawing/2014/main" id="{234D0D9E-FE4E-FC8F-487F-0C2009E0012A}"/>
              </a:ext>
            </a:extLst>
          </p:cNvPr>
          <p:cNvSpPr txBox="1"/>
          <p:nvPr/>
        </p:nvSpPr>
        <p:spPr>
          <a:xfrm>
            <a:off x="3527702" y="2180844"/>
            <a:ext cx="2146706" cy="252554"/>
          </a:xfrm>
          <a:prstGeom prst="rect">
            <a:avLst/>
          </a:prstGeom>
          <a:noFill/>
          <a:ln/>
        </p:spPr>
        <p:txBody>
          <a:bodyPr wrap="square" lIns="0" tIns="0" rIns="0" bIns="0" rtlCol="0" anchor="ctr"/>
          <a:lstStyle/>
          <a:p>
            <a:pPr marL="0" indent="0" algn="ctr">
              <a:buNone/>
            </a:pPr>
            <a:r>
              <a:rPr lang="en-US" sz="1400" b="1">
                <a:solidFill>
                  <a:srgbClr val="FFFFFF"/>
                </a:solidFill>
                <a:latin typeface="Meiryo" panose="020B0604030504040204" pitchFamily="34" charset="-128"/>
                <a:ea typeface="Meiryo" panose="020B0604030504040204" pitchFamily="34" charset="-128"/>
                <a:cs typeface="Noto Sans JP" pitchFamily="34" charset="-120"/>
              </a:rPr>
              <a:t>輸送効率化タスクフォース</a:t>
            </a:r>
            <a:endParaRPr lang="en-US" sz="1400">
              <a:latin typeface="Meiryo" panose="020B0604030504040204" pitchFamily="34" charset="-128"/>
              <a:ea typeface="Meiryo" panose="020B0604030504040204" pitchFamily="34" charset="-128"/>
            </a:endParaRPr>
          </a:p>
        </p:txBody>
      </p:sp>
      <p:sp>
        <p:nvSpPr>
          <p:cNvPr id="39" name="Shape 10">
            <a:extLst>
              <a:ext uri="{FF2B5EF4-FFF2-40B4-BE49-F238E27FC236}">
                <a16:creationId xmlns:a16="http://schemas.microsoft.com/office/drawing/2014/main" id="{4F25800C-CD1B-E0B8-0069-C67C3E08BD14}"/>
              </a:ext>
            </a:extLst>
          </p:cNvPr>
          <p:cNvSpPr/>
          <p:nvPr/>
        </p:nvSpPr>
        <p:spPr>
          <a:xfrm>
            <a:off x="1920694" y="2809951"/>
            <a:ext cx="1528166" cy="685800"/>
          </a:xfrm>
          <a:prstGeom prst="roundRect">
            <a:avLst>
              <a:gd name="adj" fmla="val 14815"/>
            </a:avLst>
          </a:prstGeom>
          <a:solidFill>
            <a:srgbClr val="F0B01B"/>
          </a:solidFill>
          <a:ln w="25399">
            <a:solidFill>
              <a:srgbClr val="002060"/>
            </a:solidFill>
            <a:prstDash val="solid"/>
          </a:ln>
        </p:spPr>
        <p:txBody>
          <a:bodyPr/>
          <a:lstStyle/>
          <a:p>
            <a:endParaRPr lang="ja-JP" altLang="en-US">
              <a:latin typeface="Meiryo" panose="020B0604030504040204" pitchFamily="34" charset="-128"/>
              <a:ea typeface="Meiryo" panose="020B0604030504040204" pitchFamily="34" charset="-128"/>
            </a:endParaRPr>
          </a:p>
        </p:txBody>
      </p:sp>
      <p:sp>
        <p:nvSpPr>
          <p:cNvPr id="43" name="Shape 11">
            <a:extLst>
              <a:ext uri="{FF2B5EF4-FFF2-40B4-BE49-F238E27FC236}">
                <a16:creationId xmlns:a16="http://schemas.microsoft.com/office/drawing/2014/main" id="{4DBD5C68-9AB4-82C2-AA6E-21C578AD7E16}"/>
              </a:ext>
            </a:extLst>
          </p:cNvPr>
          <p:cNvSpPr/>
          <p:nvPr/>
        </p:nvSpPr>
        <p:spPr>
          <a:xfrm>
            <a:off x="2675441" y="2523744"/>
            <a:ext cx="45719" cy="285293"/>
          </a:xfrm>
          <a:prstGeom prst="rect">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47" name="Shape 12">
            <a:extLst>
              <a:ext uri="{FF2B5EF4-FFF2-40B4-BE49-F238E27FC236}">
                <a16:creationId xmlns:a16="http://schemas.microsoft.com/office/drawing/2014/main" id="{67C984DB-0D3C-6008-1DBA-2B70B901C923}"/>
              </a:ext>
            </a:extLst>
          </p:cNvPr>
          <p:cNvSpPr/>
          <p:nvPr/>
        </p:nvSpPr>
        <p:spPr>
          <a:xfrm>
            <a:off x="3814437" y="2809951"/>
            <a:ext cx="1528166" cy="685800"/>
          </a:xfrm>
          <a:prstGeom prst="roundRect">
            <a:avLst>
              <a:gd name="adj" fmla="val 14815"/>
            </a:avLst>
          </a:prstGeom>
          <a:solidFill>
            <a:srgbClr val="F0B01B"/>
          </a:solidFill>
          <a:ln w="25399">
            <a:solidFill>
              <a:srgbClr val="002060"/>
            </a:solidFill>
            <a:prstDash val="solid"/>
          </a:ln>
        </p:spPr>
        <p:txBody>
          <a:bodyPr/>
          <a:lstStyle/>
          <a:p>
            <a:endParaRPr lang="ja-JP" altLang="en-US">
              <a:latin typeface="Meiryo" panose="020B0604030504040204" pitchFamily="34" charset="-128"/>
              <a:ea typeface="Meiryo" panose="020B0604030504040204" pitchFamily="34" charset="-128"/>
            </a:endParaRPr>
          </a:p>
        </p:txBody>
      </p:sp>
      <p:sp>
        <p:nvSpPr>
          <p:cNvPr id="52" name="Text 13">
            <a:extLst>
              <a:ext uri="{FF2B5EF4-FFF2-40B4-BE49-F238E27FC236}">
                <a16:creationId xmlns:a16="http://schemas.microsoft.com/office/drawing/2014/main" id="{0B58746B-7F00-B369-900A-D1C70F614062}"/>
              </a:ext>
            </a:extLst>
          </p:cNvPr>
          <p:cNvSpPr txBox="1"/>
          <p:nvPr/>
        </p:nvSpPr>
        <p:spPr>
          <a:xfrm>
            <a:off x="2384756" y="3037637"/>
            <a:ext cx="684925" cy="252554"/>
          </a:xfrm>
          <a:prstGeom prst="rect">
            <a:avLst/>
          </a:prstGeom>
          <a:noFill/>
          <a:ln/>
        </p:spPr>
        <p:txBody>
          <a:bodyPr wrap="square" lIns="0" tIns="0" rIns="0" bIns="0" rtlCol="0" anchor="ctr"/>
          <a:lstStyle/>
          <a:p>
            <a:pPr marL="0" indent="0" algn="ctr">
              <a:buNone/>
            </a:pPr>
            <a:r>
              <a:rPr lang="en-US" sz="1400">
                <a:solidFill>
                  <a:srgbClr val="002060"/>
                </a:solidFill>
                <a:latin typeface="Meiryo" panose="020B0604030504040204" pitchFamily="34" charset="-128"/>
                <a:ea typeface="Meiryo" panose="020B0604030504040204" pitchFamily="34" charset="-128"/>
                <a:cs typeface="Noto Sans JP" pitchFamily="34" charset="-120"/>
              </a:rPr>
              <a:t>DX部門</a:t>
            </a:r>
            <a:endParaRPr lang="en-US" sz="1400">
              <a:solidFill>
                <a:srgbClr val="002060"/>
              </a:solidFill>
              <a:latin typeface="Meiryo" panose="020B0604030504040204" pitchFamily="34" charset="-128"/>
              <a:ea typeface="Meiryo" panose="020B0604030504040204" pitchFamily="34" charset="-128"/>
            </a:endParaRPr>
          </a:p>
        </p:txBody>
      </p:sp>
      <p:sp>
        <p:nvSpPr>
          <p:cNvPr id="53" name="Shape 14">
            <a:extLst>
              <a:ext uri="{FF2B5EF4-FFF2-40B4-BE49-F238E27FC236}">
                <a16:creationId xmlns:a16="http://schemas.microsoft.com/office/drawing/2014/main" id="{5E84081C-2714-326F-28E6-9AD7044DA35F}"/>
              </a:ext>
            </a:extLst>
          </p:cNvPr>
          <p:cNvSpPr/>
          <p:nvPr/>
        </p:nvSpPr>
        <p:spPr>
          <a:xfrm>
            <a:off x="4584394" y="2523744"/>
            <a:ext cx="45719" cy="285293"/>
          </a:xfrm>
          <a:prstGeom prst="rect">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57" name="Shape 15">
            <a:extLst>
              <a:ext uri="{FF2B5EF4-FFF2-40B4-BE49-F238E27FC236}">
                <a16:creationId xmlns:a16="http://schemas.microsoft.com/office/drawing/2014/main" id="{B2196280-F74C-569F-0715-D44700FEB2F7}"/>
              </a:ext>
            </a:extLst>
          </p:cNvPr>
          <p:cNvSpPr/>
          <p:nvPr/>
        </p:nvSpPr>
        <p:spPr>
          <a:xfrm>
            <a:off x="5723390" y="2809951"/>
            <a:ext cx="1528166" cy="685800"/>
          </a:xfrm>
          <a:prstGeom prst="roundRect">
            <a:avLst>
              <a:gd name="adj" fmla="val 14815"/>
            </a:avLst>
          </a:prstGeom>
          <a:solidFill>
            <a:srgbClr val="F0B01B"/>
          </a:solidFill>
          <a:ln w="25399">
            <a:solidFill>
              <a:srgbClr val="002060"/>
            </a:solidFill>
            <a:prstDash val="solid"/>
          </a:ln>
        </p:spPr>
        <p:txBody>
          <a:bodyPr/>
          <a:lstStyle/>
          <a:p>
            <a:endParaRPr lang="ja-JP" altLang="en-US">
              <a:latin typeface="Meiryo" panose="020B0604030504040204" pitchFamily="34" charset="-128"/>
              <a:ea typeface="Meiryo" panose="020B0604030504040204" pitchFamily="34" charset="-128"/>
            </a:endParaRPr>
          </a:p>
        </p:txBody>
      </p:sp>
      <p:sp>
        <p:nvSpPr>
          <p:cNvPr id="59" name="Text 16">
            <a:extLst>
              <a:ext uri="{FF2B5EF4-FFF2-40B4-BE49-F238E27FC236}">
                <a16:creationId xmlns:a16="http://schemas.microsoft.com/office/drawing/2014/main" id="{7AB9BF6E-5ED3-DB20-5417-76EBAF569EE3}"/>
              </a:ext>
            </a:extLst>
          </p:cNvPr>
          <p:cNvSpPr txBox="1"/>
          <p:nvPr/>
        </p:nvSpPr>
        <p:spPr>
          <a:xfrm>
            <a:off x="4171851" y="3028493"/>
            <a:ext cx="811202" cy="252554"/>
          </a:xfrm>
          <a:prstGeom prst="rect">
            <a:avLst/>
          </a:prstGeom>
          <a:noFill/>
          <a:ln/>
        </p:spPr>
        <p:txBody>
          <a:bodyPr wrap="square" lIns="0" tIns="0" rIns="0" bIns="0" rtlCol="0" anchor="ctr"/>
          <a:lstStyle/>
          <a:p>
            <a:pPr marL="0" indent="0" algn="ctr">
              <a:buNone/>
            </a:pPr>
            <a:r>
              <a:rPr lang="en-US" sz="1400">
                <a:solidFill>
                  <a:srgbClr val="002060"/>
                </a:solidFill>
                <a:latin typeface="Meiryo" panose="020B0604030504040204" pitchFamily="34" charset="-128"/>
                <a:ea typeface="Meiryo" panose="020B0604030504040204" pitchFamily="34" charset="-128"/>
                <a:cs typeface="Noto Sans JP" pitchFamily="34" charset="-120"/>
              </a:rPr>
              <a:t>営業部門</a:t>
            </a:r>
            <a:endParaRPr lang="en-US" sz="1400">
              <a:solidFill>
                <a:srgbClr val="002060"/>
              </a:solidFill>
              <a:latin typeface="Meiryo" panose="020B0604030504040204" pitchFamily="34" charset="-128"/>
              <a:ea typeface="Meiryo" panose="020B0604030504040204" pitchFamily="34" charset="-128"/>
            </a:endParaRPr>
          </a:p>
        </p:txBody>
      </p:sp>
      <p:sp>
        <p:nvSpPr>
          <p:cNvPr id="67" name="Shape 17">
            <a:extLst>
              <a:ext uri="{FF2B5EF4-FFF2-40B4-BE49-F238E27FC236}">
                <a16:creationId xmlns:a16="http://schemas.microsoft.com/office/drawing/2014/main" id="{F2A17E2D-3885-D437-CE4E-E60562C17596}"/>
              </a:ext>
            </a:extLst>
          </p:cNvPr>
          <p:cNvSpPr/>
          <p:nvPr/>
        </p:nvSpPr>
        <p:spPr>
          <a:xfrm>
            <a:off x="6489011" y="2523744"/>
            <a:ext cx="45719" cy="285293"/>
          </a:xfrm>
          <a:prstGeom prst="rect">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69" name="Text 18">
            <a:extLst>
              <a:ext uri="{FF2B5EF4-FFF2-40B4-BE49-F238E27FC236}">
                <a16:creationId xmlns:a16="http://schemas.microsoft.com/office/drawing/2014/main" id="{B0FA9E0A-6034-ED03-D823-5D6FC2B7B8C0}"/>
              </a:ext>
            </a:extLst>
          </p:cNvPr>
          <p:cNvSpPr txBox="1"/>
          <p:nvPr/>
        </p:nvSpPr>
        <p:spPr>
          <a:xfrm>
            <a:off x="5953140" y="3056838"/>
            <a:ext cx="1082660" cy="210051"/>
          </a:xfrm>
          <a:prstGeom prst="rect">
            <a:avLst/>
          </a:prstGeom>
          <a:noFill/>
          <a:ln/>
        </p:spPr>
        <p:txBody>
          <a:bodyPr wrap="square" lIns="0" tIns="0" rIns="0" bIns="0" rtlCol="0" anchor="ctr"/>
          <a:lstStyle/>
          <a:p>
            <a:pPr marL="0" indent="0" algn="ctr">
              <a:buNone/>
            </a:pPr>
            <a:r>
              <a:rPr lang="en-US" sz="1400">
                <a:solidFill>
                  <a:srgbClr val="002060"/>
                </a:solidFill>
                <a:latin typeface="Meiryo" panose="020B0604030504040204" pitchFamily="34" charset="-128"/>
                <a:ea typeface="Meiryo" panose="020B0604030504040204" pitchFamily="34" charset="-128"/>
                <a:cs typeface="Noto Sans JP" pitchFamily="34" charset="-120"/>
              </a:rPr>
              <a:t>運行管理部門</a:t>
            </a:r>
            <a:endParaRPr lang="en-US" sz="1400">
              <a:solidFill>
                <a:srgbClr val="002060"/>
              </a:solidFill>
              <a:latin typeface="Meiryo" panose="020B0604030504040204" pitchFamily="34" charset="-128"/>
              <a:ea typeface="Meiryo" panose="020B0604030504040204" pitchFamily="34" charset="-128"/>
            </a:endParaRPr>
          </a:p>
        </p:txBody>
      </p:sp>
      <p:sp>
        <p:nvSpPr>
          <p:cNvPr id="17" name="Text 29">
            <a:extLst>
              <a:ext uri="{FF2B5EF4-FFF2-40B4-BE49-F238E27FC236}">
                <a16:creationId xmlns:a16="http://schemas.microsoft.com/office/drawing/2014/main" id="{9AE285CE-AF1F-2D71-7D69-01CF61418EC8}"/>
              </a:ext>
            </a:extLst>
          </p:cNvPr>
          <p:cNvSpPr txBox="1"/>
          <p:nvPr/>
        </p:nvSpPr>
        <p:spPr>
          <a:xfrm>
            <a:off x="1185008" y="5374993"/>
            <a:ext cx="886054" cy="228600"/>
          </a:xfrm>
          <a:prstGeom prst="rect">
            <a:avLst/>
          </a:prstGeom>
          <a:noFill/>
          <a:ln/>
        </p:spPr>
        <p:txBody>
          <a:bodyPr wrap="square" lIns="0" tIns="0" rIns="0" bIns="0" rtlCol="0" anchor="ctr"/>
          <a:lstStyle/>
          <a:p>
            <a:pPr marL="0" indent="0" algn="ctr">
              <a:buNone/>
            </a:pPr>
            <a:r>
              <a:rPr lang="en-US" sz="1300" b="1" err="1">
                <a:solidFill>
                  <a:srgbClr val="002060"/>
                </a:solidFill>
                <a:latin typeface="Meiryo" panose="020B0604030504040204" pitchFamily="34" charset="-128"/>
                <a:ea typeface="Meiryo" panose="020B0604030504040204" pitchFamily="34" charset="-128"/>
                <a:cs typeface="Noto Sans JP" pitchFamily="34" charset="-120"/>
              </a:rPr>
              <a:t>不採算拠点</a:t>
            </a:r>
            <a:endParaRPr lang="en-US" sz="1300">
              <a:latin typeface="Meiryo" panose="020B0604030504040204" pitchFamily="34" charset="-128"/>
              <a:ea typeface="Meiryo" panose="020B0604030504040204" pitchFamily="34" charset="-128"/>
            </a:endParaRPr>
          </a:p>
        </p:txBody>
      </p:sp>
      <p:sp>
        <p:nvSpPr>
          <p:cNvPr id="20" name="Text 30">
            <a:extLst>
              <a:ext uri="{FF2B5EF4-FFF2-40B4-BE49-F238E27FC236}">
                <a16:creationId xmlns:a16="http://schemas.microsoft.com/office/drawing/2014/main" id="{65808BEC-4FF6-4685-66EA-94F2BDE65D22}"/>
              </a:ext>
            </a:extLst>
          </p:cNvPr>
          <p:cNvSpPr txBox="1"/>
          <p:nvPr/>
        </p:nvSpPr>
        <p:spPr>
          <a:xfrm>
            <a:off x="4125774" y="5331156"/>
            <a:ext cx="886054" cy="228600"/>
          </a:xfrm>
          <a:prstGeom prst="rect">
            <a:avLst/>
          </a:prstGeom>
          <a:noFill/>
          <a:ln/>
        </p:spPr>
        <p:txBody>
          <a:bodyPr wrap="square" lIns="0" tIns="0" rIns="0" bIns="0" rtlCol="0" anchor="ctr"/>
          <a:lstStyle/>
          <a:p>
            <a:pPr marL="0" indent="0" algn="ctr">
              <a:buNone/>
            </a:pPr>
            <a:r>
              <a:rPr lang="en-US" sz="1300" b="1" err="1">
                <a:solidFill>
                  <a:srgbClr val="002060"/>
                </a:solidFill>
                <a:latin typeface="Meiryo" panose="020B0604030504040204" pitchFamily="34" charset="-128"/>
                <a:ea typeface="Meiryo" panose="020B0604030504040204" pitchFamily="34" charset="-128"/>
                <a:cs typeface="Noto Sans JP" pitchFamily="34" charset="-120"/>
              </a:rPr>
              <a:t>原価率改善</a:t>
            </a:r>
            <a:endParaRPr lang="en-US" sz="1300">
              <a:latin typeface="Meiryo" panose="020B0604030504040204" pitchFamily="34" charset="-128"/>
              <a:ea typeface="Meiryo" panose="020B0604030504040204" pitchFamily="34" charset="-128"/>
            </a:endParaRPr>
          </a:p>
        </p:txBody>
      </p:sp>
      <p:sp>
        <p:nvSpPr>
          <p:cNvPr id="21" name="Text 31">
            <a:extLst>
              <a:ext uri="{FF2B5EF4-FFF2-40B4-BE49-F238E27FC236}">
                <a16:creationId xmlns:a16="http://schemas.microsoft.com/office/drawing/2014/main" id="{29222A35-390C-5C2A-C21D-0EEE3737E5D0}"/>
              </a:ext>
            </a:extLst>
          </p:cNvPr>
          <p:cNvSpPr txBox="1"/>
          <p:nvPr/>
        </p:nvSpPr>
        <p:spPr>
          <a:xfrm>
            <a:off x="6943496" y="5331156"/>
            <a:ext cx="1181405" cy="228600"/>
          </a:xfrm>
          <a:prstGeom prst="rect">
            <a:avLst/>
          </a:prstGeom>
          <a:noFill/>
          <a:ln/>
        </p:spPr>
        <p:txBody>
          <a:bodyPr wrap="square" lIns="0" tIns="0" rIns="0" bIns="0" rtlCol="0" anchor="ctr"/>
          <a:lstStyle/>
          <a:p>
            <a:pPr marL="0" indent="0" algn="ctr">
              <a:buNone/>
            </a:pPr>
            <a:r>
              <a:rPr lang="en-US" sz="1300" b="1">
                <a:solidFill>
                  <a:srgbClr val="002060"/>
                </a:solidFill>
                <a:latin typeface="Meiryo" panose="020B0604030504040204" pitchFamily="34" charset="-128"/>
                <a:ea typeface="Meiryo" panose="020B0604030504040204" pitchFamily="34" charset="-128"/>
                <a:cs typeface="Noto Sans JP" pitchFamily="34" charset="-120"/>
              </a:rPr>
              <a:t>タスクフォース</a:t>
            </a:r>
            <a:endParaRPr lang="en-US" sz="1300">
              <a:latin typeface="Meiryo" panose="020B0604030504040204" pitchFamily="34" charset="-128"/>
              <a:ea typeface="Meiryo" panose="020B0604030504040204" pitchFamily="34" charset="-128"/>
            </a:endParaRPr>
          </a:p>
        </p:txBody>
      </p:sp>
      <p:sp>
        <p:nvSpPr>
          <p:cNvPr id="22" name="Text 32">
            <a:extLst>
              <a:ext uri="{FF2B5EF4-FFF2-40B4-BE49-F238E27FC236}">
                <a16:creationId xmlns:a16="http://schemas.microsoft.com/office/drawing/2014/main" id="{3F335693-3676-2970-2EAB-CBC053DAAFD7}"/>
              </a:ext>
            </a:extLst>
          </p:cNvPr>
          <p:cNvSpPr txBox="1"/>
          <p:nvPr/>
        </p:nvSpPr>
        <p:spPr>
          <a:xfrm>
            <a:off x="381615" y="4768393"/>
            <a:ext cx="2515795" cy="238152"/>
          </a:xfrm>
          <a:prstGeom prst="rect">
            <a:avLst/>
          </a:prstGeom>
          <a:noFill/>
          <a:ln/>
        </p:spPr>
        <p:txBody>
          <a:bodyPr wrap="square" lIns="0" tIns="0" rIns="0" bIns="0" rtlCol="0" anchor="ctr"/>
          <a:lstStyle/>
          <a:p>
            <a:pPr marL="0" indent="0" algn="ctr">
              <a:buNone/>
            </a:pPr>
            <a:r>
              <a:rPr lang="en-US" sz="1600" b="1">
                <a:solidFill>
                  <a:srgbClr val="F0B01B"/>
                </a:solidFill>
                <a:latin typeface="Meiryo" panose="020B0604030504040204" pitchFamily="34" charset="-128"/>
                <a:ea typeface="Meiryo" panose="020B0604030504040204" pitchFamily="34" charset="-128"/>
                <a:cs typeface="Noto Sans JP" pitchFamily="34" charset="-120"/>
              </a:rPr>
              <a:t>支店50/営業所48 </a:t>
            </a:r>
            <a:r>
              <a:rPr lang="en-US" sz="1600" b="1" err="1">
                <a:solidFill>
                  <a:srgbClr val="F0B01B"/>
                </a:solidFill>
                <a:latin typeface="Meiryo" panose="020B0604030504040204" pitchFamily="34" charset="-128"/>
                <a:ea typeface="Meiryo" panose="020B0604030504040204" pitchFamily="34" charset="-128"/>
                <a:cs typeface="Noto Sans JP" pitchFamily="34" charset="-120"/>
              </a:rPr>
              <a:t>閉鎖</a:t>
            </a:r>
            <a:endParaRPr lang="en-US" sz="1600">
              <a:latin typeface="Meiryo" panose="020B0604030504040204" pitchFamily="34" charset="-128"/>
              <a:ea typeface="Meiryo" panose="020B0604030504040204" pitchFamily="34" charset="-128"/>
            </a:endParaRPr>
          </a:p>
        </p:txBody>
      </p:sp>
      <p:sp>
        <p:nvSpPr>
          <p:cNvPr id="24" name="Text 33">
            <a:extLst>
              <a:ext uri="{FF2B5EF4-FFF2-40B4-BE49-F238E27FC236}">
                <a16:creationId xmlns:a16="http://schemas.microsoft.com/office/drawing/2014/main" id="{B83FE511-B73C-946E-FEA3-0944A54F331D}"/>
              </a:ext>
            </a:extLst>
          </p:cNvPr>
          <p:cNvSpPr txBox="1"/>
          <p:nvPr/>
        </p:nvSpPr>
        <p:spPr>
          <a:xfrm>
            <a:off x="3088090" y="4768393"/>
            <a:ext cx="3046676" cy="438912"/>
          </a:xfrm>
          <a:prstGeom prst="rect">
            <a:avLst/>
          </a:prstGeom>
          <a:noFill/>
          <a:ln/>
        </p:spPr>
        <p:txBody>
          <a:bodyPr wrap="square" lIns="0" tIns="0" rIns="0" bIns="0" rtlCol="0" anchor="ctr"/>
          <a:lstStyle/>
          <a:p>
            <a:pPr marL="0" indent="0" algn="ctr">
              <a:buNone/>
            </a:pPr>
            <a:r>
              <a:rPr lang="en-US" sz="2400" b="1">
                <a:solidFill>
                  <a:srgbClr val="F0B01B"/>
                </a:solidFill>
                <a:latin typeface="Meiryo" panose="020B0604030504040204" pitchFamily="34" charset="-128"/>
                <a:ea typeface="Meiryo" panose="020B0604030504040204" pitchFamily="34" charset="-128"/>
                <a:cs typeface="Noto Sans JP" pitchFamily="34" charset="-120"/>
              </a:rPr>
              <a:t>94.4% → 90%</a:t>
            </a:r>
            <a:endParaRPr lang="en-US" sz="2400">
              <a:latin typeface="Meiryo" panose="020B0604030504040204" pitchFamily="34" charset="-128"/>
              <a:ea typeface="Meiryo" panose="020B0604030504040204" pitchFamily="34" charset="-128"/>
            </a:endParaRPr>
          </a:p>
        </p:txBody>
      </p:sp>
      <p:sp>
        <p:nvSpPr>
          <p:cNvPr id="26" name="Text 34">
            <a:extLst>
              <a:ext uri="{FF2B5EF4-FFF2-40B4-BE49-F238E27FC236}">
                <a16:creationId xmlns:a16="http://schemas.microsoft.com/office/drawing/2014/main" id="{B2BE1084-2EF3-CD83-1154-BA76A6E49E0D}"/>
              </a:ext>
            </a:extLst>
          </p:cNvPr>
          <p:cNvSpPr txBox="1"/>
          <p:nvPr/>
        </p:nvSpPr>
        <p:spPr>
          <a:xfrm>
            <a:off x="6534730" y="4768393"/>
            <a:ext cx="1914195" cy="438912"/>
          </a:xfrm>
          <a:prstGeom prst="rect">
            <a:avLst/>
          </a:prstGeom>
          <a:noFill/>
          <a:ln/>
        </p:spPr>
        <p:txBody>
          <a:bodyPr wrap="square" lIns="0" tIns="0" rIns="0" bIns="0" rtlCol="0" anchor="ctr"/>
          <a:lstStyle/>
          <a:p>
            <a:pPr marL="0" indent="0" algn="ctr">
              <a:buNone/>
            </a:pPr>
            <a:r>
              <a:rPr lang="en-US" sz="2400" b="1">
                <a:solidFill>
                  <a:srgbClr val="F0B01B"/>
                </a:solidFill>
                <a:latin typeface="Meiryo" panose="020B0604030504040204" pitchFamily="34" charset="-128"/>
                <a:ea typeface="Meiryo" panose="020B0604030504040204" pitchFamily="34" charset="-128"/>
                <a:cs typeface="Noto Sans JP" pitchFamily="34" charset="-120"/>
              </a:rPr>
              <a:t>3部門横断</a:t>
            </a:r>
            <a:endParaRPr lang="en-US" sz="2400">
              <a:latin typeface="Meiryo" panose="020B0604030504040204" pitchFamily="34" charset="-128"/>
              <a:ea typeface="Meiryo" panose="020B0604030504040204" pitchFamily="34" charset="-128"/>
            </a:endParaRPr>
          </a:p>
        </p:txBody>
      </p:sp>
      <p:sp>
        <p:nvSpPr>
          <p:cNvPr id="28" name="Text 32">
            <a:extLst>
              <a:ext uri="{FF2B5EF4-FFF2-40B4-BE49-F238E27FC236}">
                <a16:creationId xmlns:a16="http://schemas.microsoft.com/office/drawing/2014/main" id="{F489D594-5036-F685-E5F8-34C30B7E2B70}"/>
              </a:ext>
            </a:extLst>
          </p:cNvPr>
          <p:cNvSpPr txBox="1"/>
          <p:nvPr/>
        </p:nvSpPr>
        <p:spPr>
          <a:xfrm>
            <a:off x="672093" y="4976787"/>
            <a:ext cx="2077277" cy="238151"/>
          </a:xfrm>
          <a:prstGeom prst="rect">
            <a:avLst/>
          </a:prstGeom>
          <a:noFill/>
          <a:ln/>
        </p:spPr>
        <p:txBody>
          <a:bodyPr wrap="square" lIns="0" tIns="0" rIns="0" bIns="0" rtlCol="0" anchor="ctr"/>
          <a:lstStyle/>
          <a:p>
            <a:pPr marL="0" indent="0" algn="ctr">
              <a:buNone/>
            </a:pPr>
            <a:r>
              <a:rPr lang="en-US" sz="1100" b="1" err="1">
                <a:solidFill>
                  <a:srgbClr val="F0B01B"/>
                </a:solidFill>
                <a:latin typeface="Meiryo" panose="020B0604030504040204" pitchFamily="34" charset="-128"/>
                <a:ea typeface="Meiryo" panose="020B0604030504040204" pitchFamily="34" charset="-128"/>
                <a:cs typeface="Noto Sans JP" pitchFamily="34" charset="-120"/>
              </a:rPr>
              <a:t>海外拠点は段階的な縮小</a:t>
            </a:r>
            <a:endParaRPr lang="en-US" sz="1100">
              <a:latin typeface="Meiryo" panose="020B0604030504040204" pitchFamily="34" charset="-128"/>
              <a:ea typeface="Meiryo" panose="020B0604030504040204" pitchFamily="34" charset="-128"/>
            </a:endParaRPr>
          </a:p>
        </p:txBody>
      </p:sp>
      <p:pic>
        <p:nvPicPr>
          <p:cNvPr id="5" name="図 4">
            <a:extLst>
              <a:ext uri="{FF2B5EF4-FFF2-40B4-BE49-F238E27FC236}">
                <a16:creationId xmlns:a16="http://schemas.microsoft.com/office/drawing/2014/main" id="{81EC5B33-47F3-D1FC-408F-8DED256E5DA2}"/>
              </a:ext>
            </a:extLst>
          </p:cNvPr>
          <p:cNvPicPr>
            <a:picLocks noChangeAspect="1"/>
          </p:cNvPicPr>
          <p:nvPr/>
        </p:nvPicPr>
        <p:blipFill>
          <a:blip r:embed="rId6"/>
          <a:stretch>
            <a:fillRect/>
          </a:stretch>
        </p:blipFill>
        <p:spPr>
          <a:xfrm>
            <a:off x="2473804" y="6004524"/>
            <a:ext cx="4354543" cy="441744"/>
          </a:xfrm>
          <a:prstGeom prst="rect">
            <a:avLst/>
          </a:prstGeom>
        </p:spPr>
      </p:pic>
      <p:sp>
        <p:nvSpPr>
          <p:cNvPr id="7" name="テキスト ボックス 6">
            <a:extLst>
              <a:ext uri="{FF2B5EF4-FFF2-40B4-BE49-F238E27FC236}">
                <a16:creationId xmlns:a16="http://schemas.microsoft.com/office/drawing/2014/main" id="{916BD420-A4B8-98F0-D339-27714D944578}"/>
              </a:ext>
            </a:extLst>
          </p:cNvPr>
          <p:cNvSpPr txBox="1"/>
          <p:nvPr/>
        </p:nvSpPr>
        <p:spPr>
          <a:xfrm>
            <a:off x="3195008" y="6049403"/>
            <a:ext cx="31888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rgbClr val="F0B01B"/>
                </a:solidFill>
                <a:ea typeface="Noto Sans JP"/>
              </a:rPr>
              <a:t>SG</a:t>
            </a:r>
            <a:r>
              <a:rPr lang="ja-JP" altLang="en-US" sz="1600" b="1">
                <a:solidFill>
                  <a:srgbClr val="F0B01B"/>
                </a:solidFill>
                <a:ea typeface="Noto Sans JP"/>
              </a:rPr>
              <a:t>ホールディングスの拠点活用</a:t>
            </a:r>
            <a:endParaRPr lang="ja-JP" altLang="en-US" sz="1600" b="1">
              <a:solidFill>
                <a:srgbClr val="F0B01B"/>
              </a:solidFill>
            </a:endParaRPr>
          </a:p>
        </p:txBody>
      </p:sp>
    </p:spTree>
    <p:extLst>
      <p:ext uri="{BB962C8B-B14F-4D97-AF65-F5344CB8AC3E}">
        <p14:creationId xmlns:p14="http://schemas.microsoft.com/office/powerpoint/2010/main" val="2147274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A1E9B-A49E-7B9E-B93C-9FCFD1AAD3C3}"/>
            </a:ext>
          </a:extLst>
        </p:cNvPr>
        <p:cNvGrpSpPr/>
        <p:nvPr/>
      </p:nvGrpSpPr>
      <p:grpSpPr>
        <a:xfrm>
          <a:off x="0" y="0"/>
          <a:ext cx="0" cy="0"/>
          <a:chOff x="0" y="0"/>
          <a:chExt cx="0" cy="0"/>
        </a:xfrm>
      </p:grpSpPr>
      <p:sp>
        <p:nvSpPr>
          <p:cNvPr id="6" name="Text 3">
            <a:extLst>
              <a:ext uri="{FF2B5EF4-FFF2-40B4-BE49-F238E27FC236}">
                <a16:creationId xmlns:a16="http://schemas.microsoft.com/office/drawing/2014/main" id="{C4F6170C-EA44-ED39-FECF-106345B0975B}"/>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経営会議にあたり</a:t>
            </a:r>
            <a:endParaRPr lang="ja-JP" altLang="en-US" sz="2400" b="1">
              <a:solidFill>
                <a:srgbClr val="002060"/>
              </a:solidFill>
              <a:latin typeface="Meiryo UI"/>
              <a:ea typeface="Meiryo UI"/>
            </a:endParaRPr>
          </a:p>
        </p:txBody>
      </p:sp>
      <p:sp>
        <p:nvSpPr>
          <p:cNvPr id="7" name="Text 3">
            <a:extLst>
              <a:ext uri="{FF2B5EF4-FFF2-40B4-BE49-F238E27FC236}">
                <a16:creationId xmlns:a16="http://schemas.microsoft.com/office/drawing/2014/main" id="{A84CAB42-6BE5-30BD-77DA-BAACB17FCEF6}"/>
              </a:ext>
            </a:extLst>
          </p:cNvPr>
          <p:cNvSpPr txBox="1"/>
          <p:nvPr/>
        </p:nvSpPr>
        <p:spPr>
          <a:xfrm>
            <a:off x="1524269" y="2590434"/>
            <a:ext cx="6049742" cy="438890"/>
          </a:xfrm>
          <a:prstGeom prst="rect">
            <a:avLst/>
          </a:prstGeom>
          <a:noFill/>
          <a:ln/>
        </p:spPr>
        <p:txBody>
          <a:bodyPr wrap="square" lIns="0" tIns="0" rIns="0" bIns="0" rtlCol="0" anchor="ctr"/>
          <a:lstStyle/>
          <a:p>
            <a:pPr marL="0" indent="0" algn="l">
              <a:buNone/>
            </a:pPr>
            <a:r>
              <a:rPr lang="ja-JP" altLang="en-US" sz="3600" b="1">
                <a:solidFill>
                  <a:srgbClr val="002060"/>
                </a:solidFill>
                <a:latin typeface="メイリオ"/>
                <a:ea typeface="メイリオ"/>
              </a:rPr>
              <a:t>お客様の繁栄と幸せを“運ぶ”</a:t>
            </a:r>
          </a:p>
        </p:txBody>
      </p:sp>
      <p:sp>
        <p:nvSpPr>
          <p:cNvPr id="14" name="Text 3">
            <a:extLst>
              <a:ext uri="{FF2B5EF4-FFF2-40B4-BE49-F238E27FC236}">
                <a16:creationId xmlns:a16="http://schemas.microsoft.com/office/drawing/2014/main" id="{6535592E-F4B5-AE9B-3FA9-10CB9A8CCE82}"/>
              </a:ext>
            </a:extLst>
          </p:cNvPr>
          <p:cNvSpPr txBox="1"/>
          <p:nvPr/>
        </p:nvSpPr>
        <p:spPr>
          <a:xfrm>
            <a:off x="1259565" y="6991252"/>
            <a:ext cx="7423028" cy="2196383"/>
          </a:xfrm>
          <a:prstGeom prst="rect">
            <a:avLst/>
          </a:prstGeom>
          <a:noFill/>
          <a:ln/>
        </p:spPr>
        <p:txBody>
          <a:bodyPr wrap="square" lIns="0" tIns="0" rIns="0" bIns="0" rtlCol="0" anchor="t"/>
          <a:lstStyle/>
          <a:p>
            <a:r>
              <a:rPr lang="ja-JP" altLang="en-US" sz="1600">
                <a:solidFill>
                  <a:srgbClr val="1A365D"/>
                </a:solidFill>
                <a:latin typeface="メイリオ"/>
                <a:ea typeface="メイリオ"/>
              </a:rPr>
              <a:t>今回のTOBを受けて私は改めて菜の花運輸の経営について考えました。</a:t>
            </a:r>
          </a:p>
          <a:p>
            <a:r>
              <a:rPr lang="ja-JP" altLang="en-US" sz="1600">
                <a:solidFill>
                  <a:srgbClr val="1A365D"/>
                </a:solidFill>
                <a:latin typeface="メイリオ"/>
                <a:ea typeface="メイリオ"/>
              </a:rPr>
              <a:t>結果改めて経営陣がこの社是に込められた意味を問い直し、「お客様の繁栄と幸せを運ぶ」会社であることはもちろん、</a:t>
            </a:r>
          </a:p>
          <a:p>
            <a:pPr marL="0" indent="0" algn="l">
              <a:buNone/>
            </a:pPr>
            <a:r>
              <a:rPr lang="ja-JP" altLang="en-US" sz="1600">
                <a:solidFill>
                  <a:srgbClr val="1A365D"/>
                </a:solidFill>
                <a:latin typeface="メイリオ"/>
                <a:ea typeface="メイリオ"/>
              </a:rPr>
              <a:t>これからも「運び続ける」存在への進化しなくてはならない時期にあると覚悟を持ちました。</a:t>
            </a:r>
          </a:p>
          <a:p>
            <a:r>
              <a:rPr lang="ja-JP" altLang="en-US" sz="1600">
                <a:solidFill>
                  <a:srgbClr val="1A365D"/>
                </a:solidFill>
                <a:latin typeface="メイリオ"/>
                <a:ea typeface="メイリオ"/>
              </a:rPr>
              <a:t>今回のTOBに対する私の答えは、運び続けるすなわち持続可能な企業としてほかならぬお客様・つまりすべてのステークホルダーの繁栄と幸せのための戦略です。</a:t>
            </a:r>
          </a:p>
        </p:txBody>
      </p:sp>
      <p:sp>
        <p:nvSpPr>
          <p:cNvPr id="3" name="Text 3">
            <a:extLst>
              <a:ext uri="{FF2B5EF4-FFF2-40B4-BE49-F238E27FC236}">
                <a16:creationId xmlns:a16="http://schemas.microsoft.com/office/drawing/2014/main" id="{F208F34B-D6D7-E494-64C3-147D94A8F522}"/>
              </a:ext>
            </a:extLst>
          </p:cNvPr>
          <p:cNvSpPr txBox="1"/>
          <p:nvPr/>
        </p:nvSpPr>
        <p:spPr>
          <a:xfrm>
            <a:off x="947824" y="4066472"/>
            <a:ext cx="7583046" cy="438890"/>
          </a:xfrm>
          <a:prstGeom prst="rect">
            <a:avLst/>
          </a:prstGeom>
          <a:noFill/>
          <a:ln/>
        </p:spPr>
        <p:txBody>
          <a:bodyPr wrap="square" lIns="0" tIns="0" rIns="0" bIns="0" rtlCol="0" anchor="ctr"/>
          <a:lstStyle/>
          <a:p>
            <a:pPr marL="0" indent="0" algn="l">
              <a:buNone/>
            </a:pPr>
            <a:r>
              <a:rPr lang="ja-JP" altLang="en-US" sz="3600" b="1">
                <a:solidFill>
                  <a:srgbClr val="002060"/>
                </a:solidFill>
                <a:latin typeface="メイリオ"/>
                <a:ea typeface="メイリオ"/>
              </a:rPr>
              <a:t>お客様の繁栄と幸せを“運び続ける”</a:t>
            </a:r>
          </a:p>
        </p:txBody>
      </p:sp>
      <p:sp>
        <p:nvSpPr>
          <p:cNvPr id="4" name="二等辺三角形 3">
            <a:extLst>
              <a:ext uri="{FF2B5EF4-FFF2-40B4-BE49-F238E27FC236}">
                <a16:creationId xmlns:a16="http://schemas.microsoft.com/office/drawing/2014/main" id="{83DFEB29-3DD4-D130-BFB2-A8BA4D34FECA}"/>
              </a:ext>
            </a:extLst>
          </p:cNvPr>
          <p:cNvSpPr/>
          <p:nvPr/>
        </p:nvSpPr>
        <p:spPr>
          <a:xfrm flipV="1">
            <a:off x="3995936" y="3430232"/>
            <a:ext cx="832088"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sz="3600">
              <a:solidFill>
                <a:srgbClr val="002060"/>
              </a:solidFill>
              <a:latin typeface="Meiryo UI"/>
              <a:ea typeface="Meiryo UI"/>
            </a:endParaRPr>
          </a:p>
        </p:txBody>
      </p:sp>
    </p:spTree>
    <p:extLst>
      <p:ext uri="{BB962C8B-B14F-4D97-AF65-F5344CB8AC3E}">
        <p14:creationId xmlns:p14="http://schemas.microsoft.com/office/powerpoint/2010/main" val="2237434189"/>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58A2B-578A-235F-E906-C385043CF5EF}"/>
            </a:ext>
          </a:extLst>
        </p:cNvPr>
        <p:cNvGrpSpPr/>
        <p:nvPr/>
      </p:nvGrpSpPr>
      <p:grpSpPr>
        <a:xfrm>
          <a:off x="0" y="0"/>
          <a:ext cx="0" cy="0"/>
          <a:chOff x="0" y="0"/>
          <a:chExt cx="0" cy="0"/>
        </a:xfrm>
      </p:grpSpPr>
      <p:sp>
        <p:nvSpPr>
          <p:cNvPr id="16" name="Text 3">
            <a:extLst>
              <a:ext uri="{FF2B5EF4-FFF2-40B4-BE49-F238E27FC236}">
                <a16:creationId xmlns:a16="http://schemas.microsoft.com/office/drawing/2014/main" id="{9A492814-991D-7669-1A12-A5C6590BFD2A}"/>
              </a:ext>
            </a:extLst>
          </p:cNvPr>
          <p:cNvSpPr txBox="1"/>
          <p:nvPr/>
        </p:nvSpPr>
        <p:spPr>
          <a:xfrm>
            <a:off x="605239" y="343091"/>
            <a:ext cx="6845573" cy="484742"/>
          </a:xfrm>
          <a:prstGeom prst="rect">
            <a:avLst/>
          </a:prstGeom>
          <a:noFill/>
          <a:ln/>
        </p:spPr>
        <p:txBody>
          <a:bodyPr wrap="square" lIns="0" tIns="0" rIns="0" bIns="0" rtlCol="0" anchor="ctr"/>
          <a:lstStyle/>
          <a:p>
            <a:r>
              <a:rPr lang="ja-JP" altLang="en-US" sz="2400" b="1">
                <a:solidFill>
                  <a:srgbClr val="1A365D"/>
                </a:solidFill>
                <a:latin typeface="Meiryo" panose="020B0604030504040204" pitchFamily="34" charset="-128"/>
                <a:ea typeface="Meiryo" panose="020B0604030504040204" pitchFamily="34" charset="-128"/>
                <a:cs typeface="Noto Sans JP" pitchFamily="34" charset="-120"/>
              </a:rPr>
              <a:t>期待効果</a:t>
            </a:r>
            <a:endParaRPr lang="en-US" sz="2400" b="1">
              <a:latin typeface="Meiryo" panose="020B0604030504040204" pitchFamily="34" charset="-128"/>
              <a:ea typeface="Meiryo" panose="020B0604030504040204" pitchFamily="34" charset="-128"/>
            </a:endParaRPr>
          </a:p>
        </p:txBody>
      </p:sp>
      <p:sp>
        <p:nvSpPr>
          <p:cNvPr id="5" name="Shape 3">
            <a:extLst>
              <a:ext uri="{FF2B5EF4-FFF2-40B4-BE49-F238E27FC236}">
                <a16:creationId xmlns:a16="http://schemas.microsoft.com/office/drawing/2014/main" id="{38D4E2EE-845B-E676-029D-F88BAD3186EF}"/>
              </a:ext>
            </a:extLst>
          </p:cNvPr>
          <p:cNvSpPr/>
          <p:nvPr/>
        </p:nvSpPr>
        <p:spPr>
          <a:xfrm>
            <a:off x="153619" y="945999"/>
            <a:ext cx="4352544" cy="1586481"/>
          </a:xfrm>
          <a:prstGeom prst="roundRect">
            <a:avLst>
              <a:gd name="adj" fmla="val 1557"/>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7" name="Shape 4">
            <a:extLst>
              <a:ext uri="{FF2B5EF4-FFF2-40B4-BE49-F238E27FC236}">
                <a16:creationId xmlns:a16="http://schemas.microsoft.com/office/drawing/2014/main" id="{6064D01F-C6F6-B319-4F00-7EF0637D424B}"/>
              </a:ext>
            </a:extLst>
          </p:cNvPr>
          <p:cNvSpPr/>
          <p:nvPr/>
        </p:nvSpPr>
        <p:spPr>
          <a:xfrm>
            <a:off x="4648809" y="945999"/>
            <a:ext cx="4352544" cy="1586481"/>
          </a:xfrm>
          <a:prstGeom prst="roundRect">
            <a:avLst>
              <a:gd name="adj" fmla="val 1557"/>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9" name="Text 5">
            <a:extLst>
              <a:ext uri="{FF2B5EF4-FFF2-40B4-BE49-F238E27FC236}">
                <a16:creationId xmlns:a16="http://schemas.microsoft.com/office/drawing/2014/main" id="{DAF5C5CB-7C25-9106-3AA0-28F66FCB0A71}"/>
              </a:ext>
            </a:extLst>
          </p:cNvPr>
          <p:cNvSpPr txBox="1"/>
          <p:nvPr/>
        </p:nvSpPr>
        <p:spPr>
          <a:xfrm>
            <a:off x="2015337" y="1008883"/>
            <a:ext cx="795528" cy="305410"/>
          </a:xfrm>
          <a:prstGeom prst="rect">
            <a:avLst/>
          </a:prstGeom>
          <a:noFill/>
          <a:ln/>
        </p:spPr>
        <p:txBody>
          <a:bodyPr wrap="square" lIns="0" tIns="0" rIns="0" bIns="0" rtlCol="0" anchor="ctr"/>
          <a:lstStyle/>
          <a:p>
            <a:pPr marL="0" indent="0" algn="ctr">
              <a:buNone/>
            </a:pPr>
            <a:r>
              <a:rPr lang="en-US" sz="1600" b="1">
                <a:solidFill>
                  <a:srgbClr val="002060"/>
                </a:solidFill>
                <a:latin typeface="Meiryo" panose="020B0604030504040204" pitchFamily="34" charset="-128"/>
                <a:ea typeface="Meiryo" panose="020B0604030504040204" pitchFamily="34" charset="-128"/>
                <a:cs typeface="Noto Sans JP" pitchFamily="34" charset="-120"/>
              </a:rPr>
              <a:t>積載率</a:t>
            </a:r>
            <a:endParaRPr lang="en-US" sz="1600">
              <a:latin typeface="Meiryo" panose="020B0604030504040204" pitchFamily="34" charset="-128"/>
              <a:ea typeface="Meiryo" panose="020B0604030504040204" pitchFamily="34" charset="-128"/>
            </a:endParaRPr>
          </a:p>
        </p:txBody>
      </p:sp>
      <p:sp>
        <p:nvSpPr>
          <p:cNvPr id="11" name="Text 6">
            <a:extLst>
              <a:ext uri="{FF2B5EF4-FFF2-40B4-BE49-F238E27FC236}">
                <a16:creationId xmlns:a16="http://schemas.microsoft.com/office/drawing/2014/main" id="{FF00A35D-74C7-A3DF-EE85-CED3628FC700}"/>
              </a:ext>
            </a:extLst>
          </p:cNvPr>
          <p:cNvSpPr txBox="1"/>
          <p:nvPr/>
        </p:nvSpPr>
        <p:spPr>
          <a:xfrm>
            <a:off x="6301129" y="1008883"/>
            <a:ext cx="1215238" cy="305410"/>
          </a:xfrm>
          <a:prstGeom prst="rect">
            <a:avLst/>
          </a:prstGeom>
          <a:noFill/>
          <a:ln/>
        </p:spPr>
        <p:txBody>
          <a:bodyPr wrap="square" lIns="0" tIns="0" rIns="0" bIns="0" rtlCol="0" anchor="ctr"/>
          <a:lstStyle/>
          <a:p>
            <a:pPr marL="0" indent="0" algn="ctr">
              <a:buNone/>
            </a:pPr>
            <a:r>
              <a:rPr lang="en-US" sz="1600" b="1">
                <a:solidFill>
                  <a:srgbClr val="002060"/>
                </a:solidFill>
                <a:latin typeface="Meiryo" panose="020B0604030504040204" pitchFamily="34" charset="-128"/>
                <a:ea typeface="Meiryo" panose="020B0604030504040204" pitchFamily="34" charset="-128"/>
                <a:cs typeface="Noto Sans JP" pitchFamily="34" charset="-120"/>
              </a:rPr>
              <a:t>営業利益率</a:t>
            </a:r>
            <a:endParaRPr lang="en-US" sz="1600">
              <a:latin typeface="Meiryo" panose="020B0604030504040204" pitchFamily="34" charset="-128"/>
              <a:ea typeface="Meiryo" panose="020B0604030504040204" pitchFamily="34" charset="-128"/>
            </a:endParaRPr>
          </a:p>
        </p:txBody>
      </p:sp>
      <p:sp>
        <p:nvSpPr>
          <p:cNvPr id="13" name="Shape 7">
            <a:extLst>
              <a:ext uri="{FF2B5EF4-FFF2-40B4-BE49-F238E27FC236}">
                <a16:creationId xmlns:a16="http://schemas.microsoft.com/office/drawing/2014/main" id="{D9B2B563-54F2-D02E-7F5D-A83D0762B408}"/>
              </a:ext>
            </a:extLst>
          </p:cNvPr>
          <p:cNvSpPr/>
          <p:nvPr/>
        </p:nvSpPr>
        <p:spPr>
          <a:xfrm>
            <a:off x="343814" y="1321306"/>
            <a:ext cx="3972154" cy="285293"/>
          </a:xfrm>
          <a:prstGeom prst="roundRect">
            <a:avLst>
              <a:gd name="adj" fmla="val 160256"/>
            </a:avLst>
          </a:prstGeom>
          <a:solidFill>
            <a:srgbClr val="E0E0E0"/>
          </a:solidFill>
          <a:ln/>
        </p:spPr>
        <p:txBody>
          <a:bodyPr/>
          <a:lstStyle/>
          <a:p>
            <a:endParaRPr lang="ja-JP" altLang="en-US">
              <a:latin typeface="Meiryo" panose="020B0604030504040204" pitchFamily="34" charset="-128"/>
              <a:ea typeface="Meiryo" panose="020B0604030504040204" pitchFamily="34" charset="-128"/>
            </a:endParaRPr>
          </a:p>
        </p:txBody>
      </p:sp>
      <p:sp>
        <p:nvSpPr>
          <p:cNvPr id="15" name="Shape 8">
            <a:extLst>
              <a:ext uri="{FF2B5EF4-FFF2-40B4-BE49-F238E27FC236}">
                <a16:creationId xmlns:a16="http://schemas.microsoft.com/office/drawing/2014/main" id="{0AC0D32A-D9D6-CC8A-3CD5-84C71B5050B9}"/>
              </a:ext>
            </a:extLst>
          </p:cNvPr>
          <p:cNvSpPr/>
          <p:nvPr/>
        </p:nvSpPr>
        <p:spPr>
          <a:xfrm>
            <a:off x="4839918" y="1321306"/>
            <a:ext cx="3972154" cy="285293"/>
          </a:xfrm>
          <a:prstGeom prst="roundRect">
            <a:avLst>
              <a:gd name="adj" fmla="val 160256"/>
            </a:avLst>
          </a:prstGeom>
          <a:solidFill>
            <a:srgbClr val="E0E0E0"/>
          </a:solidFill>
          <a:ln/>
        </p:spPr>
        <p:txBody>
          <a:bodyPr/>
          <a:lstStyle/>
          <a:p>
            <a:endParaRPr lang="ja-JP" altLang="en-US">
              <a:latin typeface="Meiryo" panose="020B0604030504040204" pitchFamily="34" charset="-128"/>
              <a:ea typeface="Meiryo" panose="020B0604030504040204" pitchFamily="34" charset="-128"/>
            </a:endParaRPr>
          </a:p>
        </p:txBody>
      </p:sp>
      <p:sp>
        <p:nvSpPr>
          <p:cNvPr id="17" name="Shape 9">
            <a:extLst>
              <a:ext uri="{FF2B5EF4-FFF2-40B4-BE49-F238E27FC236}">
                <a16:creationId xmlns:a16="http://schemas.microsoft.com/office/drawing/2014/main" id="{2BD76F6A-C02A-552C-832C-9491503933CE}"/>
              </a:ext>
            </a:extLst>
          </p:cNvPr>
          <p:cNvSpPr/>
          <p:nvPr/>
        </p:nvSpPr>
        <p:spPr>
          <a:xfrm>
            <a:off x="343814" y="1321306"/>
            <a:ext cx="1990649" cy="285293"/>
          </a:xfrm>
          <a:prstGeom prst="roundRect">
            <a:avLst>
              <a:gd name="adj" fmla="val 160256"/>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19" name="Shape 10">
            <a:extLst>
              <a:ext uri="{FF2B5EF4-FFF2-40B4-BE49-F238E27FC236}">
                <a16:creationId xmlns:a16="http://schemas.microsoft.com/office/drawing/2014/main" id="{2166CA09-F1D5-6796-C516-A2F370CA5013}"/>
              </a:ext>
            </a:extLst>
          </p:cNvPr>
          <p:cNvSpPr/>
          <p:nvPr/>
        </p:nvSpPr>
        <p:spPr>
          <a:xfrm>
            <a:off x="4839918" y="1321306"/>
            <a:ext cx="961949" cy="285293"/>
          </a:xfrm>
          <a:prstGeom prst="roundRect">
            <a:avLst>
              <a:gd name="adj" fmla="val 160256"/>
            </a:avLst>
          </a:prstGeom>
          <a:solidFill>
            <a:srgbClr val="002060"/>
          </a:solidFill>
          <a:ln/>
        </p:spPr>
        <p:txBody>
          <a:bodyPr/>
          <a:lstStyle/>
          <a:p>
            <a:endParaRPr lang="ja-JP" altLang="en-US">
              <a:latin typeface="Meiryo" panose="020B0604030504040204" pitchFamily="34" charset="-128"/>
              <a:ea typeface="Meiryo" panose="020B0604030504040204" pitchFamily="34" charset="-128"/>
            </a:endParaRPr>
          </a:p>
        </p:txBody>
      </p:sp>
      <p:sp>
        <p:nvSpPr>
          <p:cNvPr id="21" name="Text 11">
            <a:extLst>
              <a:ext uri="{FF2B5EF4-FFF2-40B4-BE49-F238E27FC236}">
                <a16:creationId xmlns:a16="http://schemas.microsoft.com/office/drawing/2014/main" id="{5EFF6BA4-821E-4E41-9B59-30F5CDF821CA}"/>
              </a:ext>
            </a:extLst>
          </p:cNvPr>
          <p:cNvSpPr txBox="1"/>
          <p:nvPr/>
        </p:nvSpPr>
        <p:spPr>
          <a:xfrm>
            <a:off x="534009" y="1349652"/>
            <a:ext cx="448056" cy="228600"/>
          </a:xfrm>
          <a:prstGeom prst="rect">
            <a:avLst/>
          </a:prstGeom>
          <a:noFill/>
          <a:ln/>
        </p:spPr>
        <p:txBody>
          <a:bodyPr wrap="square" lIns="0" tIns="0" rIns="0" bIns="0" rtlCol="0" anchor="ctr"/>
          <a:lstStyle/>
          <a:p>
            <a:pPr marL="0" indent="0" algn="l">
              <a:buNone/>
            </a:pPr>
            <a:r>
              <a:rPr lang="en-US" sz="1100" b="1">
                <a:solidFill>
                  <a:srgbClr val="FFFFFF"/>
                </a:solidFill>
                <a:latin typeface="Meiryo" panose="020B0604030504040204" pitchFamily="34" charset="-128"/>
                <a:ea typeface="Meiryo" panose="020B0604030504040204" pitchFamily="34" charset="-128"/>
                <a:cs typeface="Noto Sans JP" pitchFamily="34" charset="-120"/>
              </a:rPr>
              <a:t>50%</a:t>
            </a:r>
            <a:endParaRPr lang="en-US" sz="1100">
              <a:latin typeface="Meiryo" panose="020B0604030504040204" pitchFamily="34" charset="-128"/>
              <a:ea typeface="Meiryo" panose="020B0604030504040204" pitchFamily="34" charset="-128"/>
            </a:endParaRPr>
          </a:p>
        </p:txBody>
      </p:sp>
      <p:sp>
        <p:nvSpPr>
          <p:cNvPr id="23" name="Text 12">
            <a:extLst>
              <a:ext uri="{FF2B5EF4-FFF2-40B4-BE49-F238E27FC236}">
                <a16:creationId xmlns:a16="http://schemas.microsoft.com/office/drawing/2014/main" id="{EC4B0BCF-7B57-CDF4-226B-DE64615ECB91}"/>
              </a:ext>
            </a:extLst>
          </p:cNvPr>
          <p:cNvSpPr txBox="1"/>
          <p:nvPr/>
        </p:nvSpPr>
        <p:spPr>
          <a:xfrm>
            <a:off x="3409797" y="1349652"/>
            <a:ext cx="838505" cy="228600"/>
          </a:xfrm>
          <a:prstGeom prst="rect">
            <a:avLst/>
          </a:prstGeom>
          <a:noFill/>
          <a:ln/>
        </p:spPr>
        <p:txBody>
          <a:bodyPr wrap="square" lIns="0" tIns="0" rIns="0" bIns="0" rtlCol="0" anchor="ctr"/>
          <a:lstStyle/>
          <a:p>
            <a:pPr marL="0" indent="0" algn="l">
              <a:buNone/>
            </a:pPr>
            <a:r>
              <a:rPr lang="en-US" sz="1100" b="1">
                <a:solidFill>
                  <a:srgbClr val="FFFFFF"/>
                </a:solidFill>
                <a:latin typeface="Meiryo" panose="020B0604030504040204" pitchFamily="34" charset="-128"/>
                <a:ea typeface="Meiryo" panose="020B0604030504040204" pitchFamily="34" charset="-128"/>
                <a:cs typeface="Noto Sans JP" pitchFamily="34" charset="-120"/>
              </a:rPr>
              <a:t>目標: 80%</a:t>
            </a:r>
            <a:endParaRPr lang="en-US" sz="1100">
              <a:latin typeface="Meiryo" panose="020B0604030504040204" pitchFamily="34" charset="-128"/>
              <a:ea typeface="Meiryo" panose="020B0604030504040204" pitchFamily="34" charset="-128"/>
            </a:endParaRPr>
          </a:p>
        </p:txBody>
      </p:sp>
      <p:sp>
        <p:nvSpPr>
          <p:cNvPr id="25" name="Text 13">
            <a:extLst>
              <a:ext uri="{FF2B5EF4-FFF2-40B4-BE49-F238E27FC236}">
                <a16:creationId xmlns:a16="http://schemas.microsoft.com/office/drawing/2014/main" id="{E65576DE-B4FD-235E-0284-558D52C8ACAC}"/>
              </a:ext>
            </a:extLst>
          </p:cNvPr>
          <p:cNvSpPr txBox="1"/>
          <p:nvPr/>
        </p:nvSpPr>
        <p:spPr>
          <a:xfrm>
            <a:off x="1186891" y="1664206"/>
            <a:ext cx="1000354" cy="495605"/>
          </a:xfrm>
          <a:prstGeom prst="rect">
            <a:avLst/>
          </a:prstGeom>
          <a:noFill/>
          <a:ln/>
        </p:spPr>
        <p:txBody>
          <a:bodyPr wrap="square" lIns="0" tIns="0" rIns="0" bIns="0" rtlCol="0" anchor="ctr"/>
          <a:lstStyle/>
          <a:p>
            <a:pPr marL="0" indent="0" algn="l">
              <a:buNone/>
            </a:pPr>
            <a:r>
              <a:rPr lang="en-US" sz="2600" b="1">
                <a:solidFill>
                  <a:srgbClr val="666666"/>
                </a:solidFill>
                <a:latin typeface="Meiryo" panose="020B0604030504040204" pitchFamily="34" charset="-128"/>
                <a:ea typeface="Meiryo" panose="020B0604030504040204" pitchFamily="34" charset="-128"/>
                <a:cs typeface="Noto Sans JP" pitchFamily="34" charset="-120"/>
              </a:rPr>
              <a:t>50%</a:t>
            </a:r>
            <a:endParaRPr lang="en-US" sz="2600">
              <a:latin typeface="Meiryo" panose="020B0604030504040204" pitchFamily="34" charset="-128"/>
              <a:ea typeface="Meiryo" panose="020B0604030504040204" pitchFamily="34" charset="-128"/>
            </a:endParaRPr>
          </a:p>
        </p:txBody>
      </p:sp>
      <p:pic>
        <p:nvPicPr>
          <p:cNvPr id="27" name="Image 0" descr="preencoded.png">
            <a:extLst>
              <a:ext uri="{FF2B5EF4-FFF2-40B4-BE49-F238E27FC236}">
                <a16:creationId xmlns:a16="http://schemas.microsoft.com/office/drawing/2014/main" id="{3D7A867D-4BB5-F9AA-976E-3DA64E2ECAA7}"/>
              </a:ext>
            </a:extLst>
          </p:cNvPr>
          <p:cNvPicPr>
            <a:picLocks noChangeAspect="1"/>
          </p:cNvPicPr>
          <p:nvPr/>
        </p:nvPicPr>
        <p:blipFill>
          <a:blip r:embed="rId3"/>
          <a:srcRect/>
          <a:stretch/>
        </p:blipFill>
        <p:spPr>
          <a:xfrm>
            <a:off x="2064715" y="1768447"/>
            <a:ext cx="285293" cy="285293"/>
          </a:xfrm>
          <a:prstGeom prst="rect">
            <a:avLst/>
          </a:prstGeom>
        </p:spPr>
      </p:pic>
      <p:sp>
        <p:nvSpPr>
          <p:cNvPr id="29" name="Shape 14">
            <a:extLst>
              <a:ext uri="{FF2B5EF4-FFF2-40B4-BE49-F238E27FC236}">
                <a16:creationId xmlns:a16="http://schemas.microsoft.com/office/drawing/2014/main" id="{53E8F3A5-17EB-3960-8F3B-A5094F033650}"/>
              </a:ext>
            </a:extLst>
          </p:cNvPr>
          <p:cNvSpPr/>
          <p:nvPr/>
        </p:nvSpPr>
        <p:spPr>
          <a:xfrm>
            <a:off x="153619" y="2650646"/>
            <a:ext cx="4352544" cy="2462141"/>
          </a:xfrm>
          <a:prstGeom prst="roundRect">
            <a:avLst>
              <a:gd name="adj" fmla="val 930"/>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31" name="Text 15">
            <a:extLst>
              <a:ext uri="{FF2B5EF4-FFF2-40B4-BE49-F238E27FC236}">
                <a16:creationId xmlns:a16="http://schemas.microsoft.com/office/drawing/2014/main" id="{1BD57B6D-2E14-3460-7C49-A16FA9AECB6D}"/>
              </a:ext>
            </a:extLst>
          </p:cNvPr>
          <p:cNvSpPr txBox="1"/>
          <p:nvPr/>
        </p:nvSpPr>
        <p:spPr>
          <a:xfrm>
            <a:off x="2015337" y="2687324"/>
            <a:ext cx="795528" cy="305410"/>
          </a:xfrm>
          <a:prstGeom prst="rect">
            <a:avLst/>
          </a:prstGeom>
          <a:noFill/>
          <a:ln/>
        </p:spPr>
        <p:txBody>
          <a:bodyPr wrap="square" lIns="0" tIns="0" rIns="0" bIns="0" rtlCol="0" anchor="ctr"/>
          <a:lstStyle/>
          <a:p>
            <a:pPr marL="0" indent="0" algn="ctr">
              <a:buNone/>
            </a:pPr>
            <a:r>
              <a:rPr lang="en-US" sz="1600" b="1">
                <a:solidFill>
                  <a:srgbClr val="002060"/>
                </a:solidFill>
                <a:latin typeface="Meiryo" panose="020B0604030504040204" pitchFamily="34" charset="-128"/>
                <a:ea typeface="Meiryo" panose="020B0604030504040204" pitchFamily="34" charset="-128"/>
                <a:cs typeface="Noto Sans JP" pitchFamily="34" charset="-120"/>
              </a:rPr>
              <a:t>原価率</a:t>
            </a:r>
            <a:endParaRPr lang="en-US" sz="1600">
              <a:latin typeface="Meiryo" panose="020B0604030504040204" pitchFamily="34" charset="-128"/>
              <a:ea typeface="Meiryo" panose="020B0604030504040204" pitchFamily="34" charset="-128"/>
            </a:endParaRPr>
          </a:p>
        </p:txBody>
      </p:sp>
      <p:sp>
        <p:nvSpPr>
          <p:cNvPr id="33" name="Text 16">
            <a:extLst>
              <a:ext uri="{FF2B5EF4-FFF2-40B4-BE49-F238E27FC236}">
                <a16:creationId xmlns:a16="http://schemas.microsoft.com/office/drawing/2014/main" id="{A45BA204-04C9-1565-B5CC-09BD0202DD58}"/>
              </a:ext>
            </a:extLst>
          </p:cNvPr>
          <p:cNvSpPr txBox="1"/>
          <p:nvPr/>
        </p:nvSpPr>
        <p:spPr>
          <a:xfrm>
            <a:off x="5030113" y="1349652"/>
            <a:ext cx="495605" cy="228600"/>
          </a:xfrm>
          <a:prstGeom prst="rect">
            <a:avLst/>
          </a:prstGeom>
          <a:noFill/>
          <a:ln/>
        </p:spPr>
        <p:txBody>
          <a:bodyPr wrap="square" lIns="0" tIns="0" rIns="0" bIns="0" rtlCol="0" anchor="ctr"/>
          <a:lstStyle/>
          <a:p>
            <a:pPr marL="0" indent="0" algn="l">
              <a:buNone/>
            </a:pPr>
            <a:r>
              <a:rPr lang="en-US" sz="1100" b="1">
                <a:solidFill>
                  <a:srgbClr val="FFFFFF"/>
                </a:solidFill>
                <a:latin typeface="Meiryo" panose="020B0604030504040204" pitchFamily="34" charset="-128"/>
                <a:ea typeface="Meiryo" panose="020B0604030504040204" pitchFamily="34" charset="-128"/>
                <a:cs typeface="Noto Sans JP" pitchFamily="34" charset="-120"/>
              </a:rPr>
              <a:t>2.4%</a:t>
            </a:r>
            <a:endParaRPr lang="en-US" sz="1100">
              <a:latin typeface="Meiryo" panose="020B0604030504040204" pitchFamily="34" charset="-128"/>
              <a:ea typeface="Meiryo" panose="020B0604030504040204" pitchFamily="34" charset="-128"/>
            </a:endParaRPr>
          </a:p>
        </p:txBody>
      </p:sp>
      <p:sp>
        <p:nvSpPr>
          <p:cNvPr id="35" name="Text 17">
            <a:extLst>
              <a:ext uri="{FF2B5EF4-FFF2-40B4-BE49-F238E27FC236}">
                <a16:creationId xmlns:a16="http://schemas.microsoft.com/office/drawing/2014/main" id="{501D4954-A96B-02BD-4CE7-FC518748A07E}"/>
              </a:ext>
            </a:extLst>
          </p:cNvPr>
          <p:cNvSpPr txBox="1"/>
          <p:nvPr/>
        </p:nvSpPr>
        <p:spPr>
          <a:xfrm>
            <a:off x="7855609" y="1349652"/>
            <a:ext cx="886054" cy="228600"/>
          </a:xfrm>
          <a:prstGeom prst="rect">
            <a:avLst/>
          </a:prstGeom>
          <a:noFill/>
          <a:ln/>
        </p:spPr>
        <p:txBody>
          <a:bodyPr wrap="square" lIns="0" tIns="0" rIns="0" bIns="0" rtlCol="0" anchor="ctr"/>
          <a:lstStyle/>
          <a:p>
            <a:pPr marL="0" indent="0" algn="l">
              <a:buNone/>
            </a:pPr>
            <a:r>
              <a:rPr lang="en-US" sz="1100" b="1">
                <a:solidFill>
                  <a:srgbClr val="FFFFFF"/>
                </a:solidFill>
                <a:latin typeface="Meiryo" panose="020B0604030504040204" pitchFamily="34" charset="-128"/>
                <a:ea typeface="Meiryo" panose="020B0604030504040204" pitchFamily="34" charset="-128"/>
                <a:cs typeface="Noto Sans JP" pitchFamily="34" charset="-120"/>
              </a:rPr>
              <a:t>目標: 7.2%</a:t>
            </a:r>
            <a:endParaRPr lang="en-US" sz="1100">
              <a:latin typeface="Meiryo" panose="020B0604030504040204" pitchFamily="34" charset="-128"/>
              <a:ea typeface="Meiryo" panose="020B0604030504040204" pitchFamily="34" charset="-128"/>
            </a:endParaRPr>
          </a:p>
        </p:txBody>
      </p:sp>
      <p:sp>
        <p:nvSpPr>
          <p:cNvPr id="37" name="Text 18">
            <a:extLst>
              <a:ext uri="{FF2B5EF4-FFF2-40B4-BE49-F238E27FC236}">
                <a16:creationId xmlns:a16="http://schemas.microsoft.com/office/drawing/2014/main" id="{B27DA6BA-2657-5CF5-BAE6-FCBF9A3301BD}"/>
              </a:ext>
            </a:extLst>
          </p:cNvPr>
          <p:cNvSpPr txBox="1"/>
          <p:nvPr/>
        </p:nvSpPr>
        <p:spPr>
          <a:xfrm>
            <a:off x="5552236" y="1664206"/>
            <a:ext cx="1105510" cy="495605"/>
          </a:xfrm>
          <a:prstGeom prst="rect">
            <a:avLst/>
          </a:prstGeom>
          <a:noFill/>
          <a:ln/>
        </p:spPr>
        <p:txBody>
          <a:bodyPr wrap="square" lIns="0" tIns="0" rIns="0" bIns="0" rtlCol="0" anchor="ctr"/>
          <a:lstStyle/>
          <a:p>
            <a:pPr marL="0" indent="0" algn="l">
              <a:buNone/>
            </a:pPr>
            <a:r>
              <a:rPr lang="en-US" sz="2600" b="1">
                <a:solidFill>
                  <a:srgbClr val="666666"/>
                </a:solidFill>
                <a:latin typeface="Meiryo" panose="020B0604030504040204" pitchFamily="34" charset="-128"/>
                <a:ea typeface="Meiryo" panose="020B0604030504040204" pitchFamily="34" charset="-128"/>
                <a:cs typeface="Noto Sans JP" pitchFamily="34" charset="-120"/>
              </a:rPr>
              <a:t>2.4%</a:t>
            </a:r>
            <a:endParaRPr lang="en-US" sz="2600">
              <a:latin typeface="Meiryo" panose="020B0604030504040204" pitchFamily="34" charset="-128"/>
              <a:ea typeface="Meiryo" panose="020B0604030504040204" pitchFamily="34" charset="-128"/>
            </a:endParaRPr>
          </a:p>
        </p:txBody>
      </p:sp>
      <p:sp>
        <p:nvSpPr>
          <p:cNvPr id="39" name="Text 19">
            <a:extLst>
              <a:ext uri="{FF2B5EF4-FFF2-40B4-BE49-F238E27FC236}">
                <a16:creationId xmlns:a16="http://schemas.microsoft.com/office/drawing/2014/main" id="{5C749A86-D159-C9F9-CB72-30800EBC7AB0}"/>
              </a:ext>
            </a:extLst>
          </p:cNvPr>
          <p:cNvSpPr txBox="1"/>
          <p:nvPr/>
        </p:nvSpPr>
        <p:spPr>
          <a:xfrm>
            <a:off x="820216" y="4189473"/>
            <a:ext cx="1314907" cy="495605"/>
          </a:xfrm>
          <a:prstGeom prst="rect">
            <a:avLst/>
          </a:prstGeom>
          <a:noFill/>
          <a:ln/>
        </p:spPr>
        <p:txBody>
          <a:bodyPr wrap="square" lIns="0" tIns="0" rIns="0" bIns="0" rtlCol="0" anchor="ctr"/>
          <a:lstStyle/>
          <a:p>
            <a:pPr marL="0" indent="0" algn="l">
              <a:buNone/>
            </a:pPr>
            <a:r>
              <a:rPr lang="en-US" sz="2600" b="1">
                <a:solidFill>
                  <a:srgbClr val="666666"/>
                </a:solidFill>
                <a:latin typeface="Meiryo" panose="020B0604030504040204" pitchFamily="34" charset="-128"/>
                <a:ea typeface="Meiryo" panose="020B0604030504040204" pitchFamily="34" charset="-128"/>
                <a:cs typeface="Noto Sans JP" pitchFamily="34" charset="-120"/>
              </a:rPr>
              <a:t>94.4%</a:t>
            </a:r>
            <a:endParaRPr lang="en-US" sz="2600">
              <a:latin typeface="Meiryo" panose="020B0604030504040204" pitchFamily="34" charset="-128"/>
              <a:ea typeface="Meiryo" panose="020B0604030504040204" pitchFamily="34" charset="-128"/>
            </a:endParaRPr>
          </a:p>
        </p:txBody>
      </p:sp>
      <p:sp>
        <p:nvSpPr>
          <p:cNvPr id="41" name="Text 20">
            <a:extLst>
              <a:ext uri="{FF2B5EF4-FFF2-40B4-BE49-F238E27FC236}">
                <a16:creationId xmlns:a16="http://schemas.microsoft.com/office/drawing/2014/main" id="{8C69AFEB-D638-767E-E6B4-23E23C67A7EE}"/>
              </a:ext>
            </a:extLst>
          </p:cNvPr>
          <p:cNvSpPr txBox="1"/>
          <p:nvPr/>
        </p:nvSpPr>
        <p:spPr>
          <a:xfrm>
            <a:off x="2492654" y="1578252"/>
            <a:ext cx="1324051" cy="667512"/>
          </a:xfrm>
          <a:prstGeom prst="rect">
            <a:avLst/>
          </a:prstGeom>
          <a:noFill/>
          <a:ln/>
        </p:spPr>
        <p:txBody>
          <a:bodyPr wrap="square" lIns="0" tIns="0" rIns="0" bIns="0" rtlCol="0" anchor="ctr"/>
          <a:lstStyle/>
          <a:p>
            <a:pPr marL="0" indent="0" algn="l">
              <a:buNone/>
            </a:pPr>
            <a:r>
              <a:rPr lang="en-US" sz="3500" b="1">
                <a:solidFill>
                  <a:srgbClr val="F0B01B"/>
                </a:solidFill>
                <a:latin typeface="Meiryo" panose="020B0604030504040204" pitchFamily="34" charset="-128"/>
                <a:ea typeface="Meiryo" panose="020B0604030504040204" pitchFamily="34" charset="-128"/>
                <a:cs typeface="Noto Sans JP" pitchFamily="34" charset="-120"/>
              </a:rPr>
              <a:t>80%</a:t>
            </a:r>
            <a:endParaRPr lang="en-US" sz="3500">
              <a:latin typeface="Meiryo" panose="020B0604030504040204" pitchFamily="34" charset="-128"/>
              <a:ea typeface="Meiryo" panose="020B0604030504040204" pitchFamily="34" charset="-128"/>
            </a:endParaRPr>
          </a:p>
        </p:txBody>
      </p:sp>
      <p:sp>
        <p:nvSpPr>
          <p:cNvPr id="43" name="Text 21">
            <a:extLst>
              <a:ext uri="{FF2B5EF4-FFF2-40B4-BE49-F238E27FC236}">
                <a16:creationId xmlns:a16="http://schemas.microsoft.com/office/drawing/2014/main" id="{37496049-AF3C-EF5F-E8A4-8EADB1205D6D}"/>
              </a:ext>
            </a:extLst>
          </p:cNvPr>
          <p:cNvSpPr txBox="1"/>
          <p:nvPr/>
        </p:nvSpPr>
        <p:spPr>
          <a:xfrm>
            <a:off x="6970470" y="1578252"/>
            <a:ext cx="1476756" cy="667512"/>
          </a:xfrm>
          <a:prstGeom prst="rect">
            <a:avLst/>
          </a:prstGeom>
          <a:noFill/>
          <a:ln/>
        </p:spPr>
        <p:txBody>
          <a:bodyPr wrap="square" lIns="0" tIns="0" rIns="0" bIns="0" rtlCol="0" anchor="ctr"/>
          <a:lstStyle/>
          <a:p>
            <a:pPr marL="0" indent="0" algn="l">
              <a:buNone/>
            </a:pPr>
            <a:r>
              <a:rPr lang="en-US" sz="3500" b="1">
                <a:solidFill>
                  <a:srgbClr val="F0B01B"/>
                </a:solidFill>
                <a:latin typeface="Meiryo" panose="020B0604030504040204" pitchFamily="34" charset="-128"/>
                <a:ea typeface="Meiryo" panose="020B0604030504040204" pitchFamily="34" charset="-128"/>
                <a:cs typeface="Noto Sans JP" pitchFamily="34" charset="-120"/>
              </a:rPr>
              <a:t>7.</a:t>
            </a:r>
            <a:r>
              <a:rPr lang="ja-JP" altLang="en-US" sz="3500" b="1">
                <a:solidFill>
                  <a:srgbClr val="F0B01B"/>
                </a:solidFill>
                <a:latin typeface="Meiryo" panose="020B0604030504040204" pitchFamily="34" charset="-128"/>
                <a:ea typeface="Meiryo" panose="020B0604030504040204" pitchFamily="34" charset="-128"/>
                <a:cs typeface="Noto Sans JP" pitchFamily="34" charset="-120"/>
              </a:rPr>
              <a:t>７</a:t>
            </a:r>
            <a:r>
              <a:rPr lang="en-US" sz="3500" b="1">
                <a:solidFill>
                  <a:srgbClr val="F0B01B"/>
                </a:solidFill>
                <a:latin typeface="Meiryo" panose="020B0604030504040204" pitchFamily="34" charset="-128"/>
                <a:ea typeface="Meiryo" panose="020B0604030504040204" pitchFamily="34" charset="-128"/>
                <a:cs typeface="Noto Sans JP" pitchFamily="34" charset="-120"/>
              </a:rPr>
              <a:t>%</a:t>
            </a:r>
            <a:endParaRPr lang="en-US" sz="3500">
              <a:latin typeface="Meiryo" panose="020B0604030504040204" pitchFamily="34" charset="-128"/>
              <a:ea typeface="Meiryo" panose="020B0604030504040204" pitchFamily="34" charset="-128"/>
            </a:endParaRPr>
          </a:p>
        </p:txBody>
      </p:sp>
      <p:sp>
        <p:nvSpPr>
          <p:cNvPr id="45" name="Shape 22">
            <a:extLst>
              <a:ext uri="{FF2B5EF4-FFF2-40B4-BE49-F238E27FC236}">
                <a16:creationId xmlns:a16="http://schemas.microsoft.com/office/drawing/2014/main" id="{D0B87714-66FA-9415-6B6E-B550FFA52E02}"/>
              </a:ext>
            </a:extLst>
          </p:cNvPr>
          <p:cNvSpPr/>
          <p:nvPr/>
        </p:nvSpPr>
        <p:spPr>
          <a:xfrm>
            <a:off x="1946757" y="2099462"/>
            <a:ext cx="771754" cy="352044"/>
          </a:xfrm>
          <a:prstGeom prst="roundRect">
            <a:avLst>
              <a:gd name="adj" fmla="val 140400"/>
            </a:avLst>
          </a:prstGeom>
          <a:solidFill>
            <a:srgbClr val="FFFFFF"/>
          </a:solidFill>
          <a:ln/>
          <a:effectLst>
            <a:outerShdw blurRad="381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47" name="Text 23">
            <a:extLst>
              <a:ext uri="{FF2B5EF4-FFF2-40B4-BE49-F238E27FC236}">
                <a16:creationId xmlns:a16="http://schemas.microsoft.com/office/drawing/2014/main" id="{86E011E3-54C2-83B6-27E1-1C914303D923}"/>
              </a:ext>
            </a:extLst>
          </p:cNvPr>
          <p:cNvSpPr txBox="1"/>
          <p:nvPr/>
        </p:nvSpPr>
        <p:spPr>
          <a:xfrm>
            <a:off x="2089404" y="2147010"/>
            <a:ext cx="614477" cy="247802"/>
          </a:xfrm>
          <a:prstGeom prst="rect">
            <a:avLst/>
          </a:prstGeom>
          <a:noFill/>
          <a:ln/>
        </p:spPr>
        <p:txBody>
          <a:bodyPr wrap="square" lIns="0" tIns="0" rIns="0" bIns="0" rtlCol="0" anchor="ctr"/>
          <a:lstStyle/>
          <a:p>
            <a:pPr marL="0" indent="0" algn="l">
              <a:buNone/>
            </a:pPr>
            <a:r>
              <a:rPr lang="en-US" sz="1300" b="1">
                <a:solidFill>
                  <a:srgbClr val="F0B01B"/>
                </a:solidFill>
                <a:latin typeface="Meiryo" panose="020B0604030504040204" pitchFamily="34" charset="-128"/>
                <a:ea typeface="Meiryo" panose="020B0604030504040204" pitchFamily="34" charset="-128"/>
                <a:cs typeface="Noto Sans JP" pitchFamily="34" charset="-120"/>
              </a:rPr>
              <a:t>+30pt</a:t>
            </a:r>
            <a:endParaRPr lang="en-US" sz="1300">
              <a:latin typeface="Meiryo" panose="020B0604030504040204" pitchFamily="34" charset="-128"/>
              <a:ea typeface="Meiryo" panose="020B0604030504040204" pitchFamily="34" charset="-128"/>
            </a:endParaRPr>
          </a:p>
        </p:txBody>
      </p:sp>
      <p:pic>
        <p:nvPicPr>
          <p:cNvPr id="49" name="Image 1" descr="preencoded.png">
            <a:extLst>
              <a:ext uri="{FF2B5EF4-FFF2-40B4-BE49-F238E27FC236}">
                <a16:creationId xmlns:a16="http://schemas.microsoft.com/office/drawing/2014/main" id="{83B88080-0CB3-FE02-C911-CA13E65792B3}"/>
              </a:ext>
            </a:extLst>
          </p:cNvPr>
          <p:cNvPicPr>
            <a:picLocks noChangeAspect="1"/>
          </p:cNvPicPr>
          <p:nvPr/>
        </p:nvPicPr>
        <p:blipFill>
          <a:blip r:embed="rId3"/>
          <a:srcRect/>
          <a:stretch/>
        </p:blipFill>
        <p:spPr>
          <a:xfrm>
            <a:off x="6541617" y="1768447"/>
            <a:ext cx="285293" cy="285293"/>
          </a:xfrm>
          <a:prstGeom prst="rect">
            <a:avLst/>
          </a:prstGeom>
        </p:spPr>
      </p:pic>
      <p:sp>
        <p:nvSpPr>
          <p:cNvPr id="51" name="Shape 24">
            <a:extLst>
              <a:ext uri="{FF2B5EF4-FFF2-40B4-BE49-F238E27FC236}">
                <a16:creationId xmlns:a16="http://schemas.microsoft.com/office/drawing/2014/main" id="{5C6184D1-24F2-C3C8-F888-F08CFE813B43}"/>
              </a:ext>
            </a:extLst>
          </p:cNvPr>
          <p:cNvSpPr/>
          <p:nvPr/>
        </p:nvSpPr>
        <p:spPr>
          <a:xfrm>
            <a:off x="6414515" y="2099462"/>
            <a:ext cx="828446" cy="352044"/>
          </a:xfrm>
          <a:prstGeom prst="roundRect">
            <a:avLst>
              <a:gd name="adj" fmla="val 140400"/>
            </a:avLst>
          </a:prstGeom>
          <a:solidFill>
            <a:srgbClr val="FFFFFF"/>
          </a:solidFill>
          <a:ln/>
          <a:effectLst>
            <a:outerShdw blurRad="381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53" name="Text 25">
            <a:extLst>
              <a:ext uri="{FF2B5EF4-FFF2-40B4-BE49-F238E27FC236}">
                <a16:creationId xmlns:a16="http://schemas.microsoft.com/office/drawing/2014/main" id="{EB16B5B7-3BB2-F368-A0DB-929BA323AFA2}"/>
              </a:ext>
            </a:extLst>
          </p:cNvPr>
          <p:cNvSpPr txBox="1"/>
          <p:nvPr/>
        </p:nvSpPr>
        <p:spPr>
          <a:xfrm>
            <a:off x="6557161" y="2147010"/>
            <a:ext cx="672084" cy="247802"/>
          </a:xfrm>
          <a:prstGeom prst="rect">
            <a:avLst/>
          </a:prstGeom>
          <a:noFill/>
          <a:ln/>
        </p:spPr>
        <p:txBody>
          <a:bodyPr wrap="square" lIns="0" tIns="0" rIns="0" bIns="0" rtlCol="0" anchor="ctr"/>
          <a:lstStyle/>
          <a:p>
            <a:pPr marL="0" indent="0" algn="l">
              <a:buNone/>
            </a:pPr>
            <a:r>
              <a:rPr lang="en-US" sz="1300" b="1">
                <a:solidFill>
                  <a:srgbClr val="F0B01B"/>
                </a:solidFill>
                <a:latin typeface="Meiryo"/>
                <a:ea typeface="Meiryo"/>
              </a:rPr>
              <a:t>+5.3pt</a:t>
            </a:r>
            <a:endParaRPr lang="en-US" sz="1300">
              <a:latin typeface="Meiryo" panose="020B0604030504040204" pitchFamily="34" charset="-128"/>
              <a:ea typeface="Meiryo" panose="020B0604030504040204" pitchFamily="34" charset="-128"/>
            </a:endParaRPr>
          </a:p>
        </p:txBody>
      </p:sp>
      <p:pic>
        <p:nvPicPr>
          <p:cNvPr id="55" name="Image 2" descr="preencoded.png">
            <a:extLst>
              <a:ext uri="{FF2B5EF4-FFF2-40B4-BE49-F238E27FC236}">
                <a16:creationId xmlns:a16="http://schemas.microsoft.com/office/drawing/2014/main" id="{36881302-D316-13C5-9287-17E828686EE5}"/>
              </a:ext>
            </a:extLst>
          </p:cNvPr>
          <p:cNvPicPr>
            <a:picLocks noChangeAspect="1"/>
          </p:cNvPicPr>
          <p:nvPr/>
        </p:nvPicPr>
        <p:blipFill>
          <a:blip r:embed="rId4"/>
          <a:srcRect l="-9" r="-9"/>
          <a:stretch/>
        </p:blipFill>
        <p:spPr>
          <a:xfrm>
            <a:off x="343814" y="2928111"/>
            <a:ext cx="3972154" cy="1238098"/>
          </a:xfrm>
          <a:prstGeom prst="rect">
            <a:avLst/>
          </a:prstGeom>
        </p:spPr>
      </p:pic>
      <p:pic>
        <p:nvPicPr>
          <p:cNvPr id="70" name="Image 3" descr="preencoded.png">
            <a:extLst>
              <a:ext uri="{FF2B5EF4-FFF2-40B4-BE49-F238E27FC236}">
                <a16:creationId xmlns:a16="http://schemas.microsoft.com/office/drawing/2014/main" id="{22FE49A6-103A-E998-1ED3-7218353DCF7F}"/>
              </a:ext>
            </a:extLst>
          </p:cNvPr>
          <p:cNvPicPr>
            <a:picLocks noChangeAspect="1"/>
          </p:cNvPicPr>
          <p:nvPr/>
        </p:nvPicPr>
        <p:blipFill>
          <a:blip r:embed="rId3"/>
          <a:srcRect/>
          <a:stretch/>
        </p:blipFill>
        <p:spPr>
          <a:xfrm>
            <a:off x="2067915" y="4293715"/>
            <a:ext cx="285293" cy="285293"/>
          </a:xfrm>
          <a:prstGeom prst="rect">
            <a:avLst/>
          </a:prstGeom>
        </p:spPr>
      </p:pic>
      <p:sp>
        <p:nvSpPr>
          <p:cNvPr id="71" name="Shape 26">
            <a:extLst>
              <a:ext uri="{FF2B5EF4-FFF2-40B4-BE49-F238E27FC236}">
                <a16:creationId xmlns:a16="http://schemas.microsoft.com/office/drawing/2014/main" id="{C653E804-F0D5-1E0C-9C0C-E500B133D8DC}"/>
              </a:ext>
            </a:extLst>
          </p:cNvPr>
          <p:cNvSpPr/>
          <p:nvPr/>
        </p:nvSpPr>
        <p:spPr>
          <a:xfrm>
            <a:off x="4648809" y="2650646"/>
            <a:ext cx="4352544" cy="2462141"/>
          </a:xfrm>
          <a:prstGeom prst="roundRect">
            <a:avLst>
              <a:gd name="adj" fmla="val 930"/>
            </a:avLst>
          </a:prstGeom>
          <a:solidFill>
            <a:srgbClr val="F5F5F5"/>
          </a:solidFill>
          <a:ln/>
          <a:effectLst>
            <a:outerShdw blurRad="76200" dist="381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72" name="Text 27">
            <a:extLst>
              <a:ext uri="{FF2B5EF4-FFF2-40B4-BE49-F238E27FC236}">
                <a16:creationId xmlns:a16="http://schemas.microsoft.com/office/drawing/2014/main" id="{ED1375B7-7395-757C-3E28-B54A34F7BA44}"/>
              </a:ext>
            </a:extLst>
          </p:cNvPr>
          <p:cNvSpPr txBox="1"/>
          <p:nvPr/>
        </p:nvSpPr>
        <p:spPr>
          <a:xfrm>
            <a:off x="6406285" y="2687324"/>
            <a:ext cx="1004926" cy="305410"/>
          </a:xfrm>
          <a:prstGeom prst="rect">
            <a:avLst/>
          </a:prstGeom>
          <a:noFill/>
          <a:ln/>
        </p:spPr>
        <p:txBody>
          <a:bodyPr wrap="square" lIns="0" tIns="0" rIns="0" bIns="0" rtlCol="0" anchor="ctr"/>
          <a:lstStyle/>
          <a:p>
            <a:pPr marL="0" indent="0" algn="ctr">
              <a:buNone/>
            </a:pPr>
            <a:r>
              <a:rPr lang="en-US" sz="1600" b="1">
                <a:solidFill>
                  <a:srgbClr val="002060"/>
                </a:solidFill>
                <a:latin typeface="Meiryo" panose="020B0604030504040204" pitchFamily="34" charset="-128"/>
                <a:ea typeface="Meiryo" panose="020B0604030504040204" pitchFamily="34" charset="-128"/>
                <a:cs typeface="Noto Sans JP" pitchFamily="34" charset="-120"/>
              </a:rPr>
              <a:t>投資効果</a:t>
            </a:r>
            <a:endParaRPr lang="en-US" sz="1600">
              <a:latin typeface="Meiryo" panose="020B0604030504040204" pitchFamily="34" charset="-128"/>
              <a:ea typeface="Meiryo" panose="020B0604030504040204" pitchFamily="34" charset="-128"/>
            </a:endParaRPr>
          </a:p>
        </p:txBody>
      </p:sp>
      <p:sp>
        <p:nvSpPr>
          <p:cNvPr id="74" name="Text 28">
            <a:extLst>
              <a:ext uri="{FF2B5EF4-FFF2-40B4-BE49-F238E27FC236}">
                <a16:creationId xmlns:a16="http://schemas.microsoft.com/office/drawing/2014/main" id="{AFF0CD29-055A-80CE-F2B9-C524D798EE89}"/>
              </a:ext>
            </a:extLst>
          </p:cNvPr>
          <p:cNvSpPr txBox="1"/>
          <p:nvPr/>
        </p:nvSpPr>
        <p:spPr>
          <a:xfrm>
            <a:off x="5132526" y="4189473"/>
            <a:ext cx="1353312" cy="495605"/>
          </a:xfrm>
          <a:prstGeom prst="rect">
            <a:avLst/>
          </a:prstGeom>
          <a:noFill/>
          <a:ln/>
        </p:spPr>
        <p:txBody>
          <a:bodyPr wrap="square" lIns="0" tIns="0" rIns="0" bIns="0" rtlCol="0" anchor="ctr"/>
          <a:lstStyle/>
          <a:p>
            <a:pPr marL="0" indent="0" algn="l">
              <a:buNone/>
            </a:pPr>
            <a:r>
              <a:rPr lang="en-US" sz="2600" b="1">
                <a:solidFill>
                  <a:srgbClr val="666666"/>
                </a:solidFill>
                <a:latin typeface="Meiryo" panose="020B0604030504040204" pitchFamily="34" charset="-128"/>
                <a:ea typeface="Meiryo" panose="020B0604030504040204" pitchFamily="34" charset="-128"/>
                <a:cs typeface="Noto Sans JP" pitchFamily="34" charset="-120"/>
              </a:rPr>
              <a:t>60億円</a:t>
            </a:r>
            <a:endParaRPr lang="en-US" sz="2600">
              <a:latin typeface="Meiryo" panose="020B0604030504040204" pitchFamily="34" charset="-128"/>
              <a:ea typeface="Meiryo" panose="020B0604030504040204" pitchFamily="34" charset="-128"/>
            </a:endParaRPr>
          </a:p>
        </p:txBody>
      </p:sp>
      <p:sp>
        <p:nvSpPr>
          <p:cNvPr id="75" name="Text 29">
            <a:extLst>
              <a:ext uri="{FF2B5EF4-FFF2-40B4-BE49-F238E27FC236}">
                <a16:creationId xmlns:a16="http://schemas.microsoft.com/office/drawing/2014/main" id="{5F8F55F6-C349-D684-ED13-B0F7BECD3D54}"/>
              </a:ext>
            </a:extLst>
          </p:cNvPr>
          <p:cNvSpPr txBox="1"/>
          <p:nvPr/>
        </p:nvSpPr>
        <p:spPr>
          <a:xfrm>
            <a:off x="2440533" y="4103520"/>
            <a:ext cx="1743761" cy="667512"/>
          </a:xfrm>
          <a:prstGeom prst="rect">
            <a:avLst/>
          </a:prstGeom>
          <a:noFill/>
          <a:ln/>
        </p:spPr>
        <p:txBody>
          <a:bodyPr wrap="square" lIns="0" tIns="0" rIns="0" bIns="0" rtlCol="0" anchor="ctr"/>
          <a:lstStyle/>
          <a:p>
            <a:pPr marL="0" indent="0" algn="l">
              <a:buNone/>
            </a:pPr>
            <a:r>
              <a:rPr lang="en-US" sz="3500" b="1">
                <a:solidFill>
                  <a:srgbClr val="F0B01B"/>
                </a:solidFill>
                <a:latin typeface="Meiryo" panose="020B0604030504040204" pitchFamily="34" charset="-128"/>
                <a:ea typeface="Meiryo" panose="020B0604030504040204" pitchFamily="34" charset="-128"/>
                <a:cs typeface="Noto Sans JP" pitchFamily="34" charset="-120"/>
              </a:rPr>
              <a:t>90.0%</a:t>
            </a:r>
            <a:endParaRPr lang="en-US" sz="3500">
              <a:latin typeface="Meiryo" panose="020B0604030504040204" pitchFamily="34" charset="-128"/>
              <a:ea typeface="Meiryo" panose="020B0604030504040204" pitchFamily="34" charset="-128"/>
            </a:endParaRPr>
          </a:p>
        </p:txBody>
      </p:sp>
      <p:sp>
        <p:nvSpPr>
          <p:cNvPr id="77" name="Text 30">
            <a:extLst>
              <a:ext uri="{FF2B5EF4-FFF2-40B4-BE49-F238E27FC236}">
                <a16:creationId xmlns:a16="http://schemas.microsoft.com/office/drawing/2014/main" id="{C9F67589-4101-B60D-ACBF-19241F53FEF7}"/>
              </a:ext>
            </a:extLst>
          </p:cNvPr>
          <p:cNvSpPr txBox="1"/>
          <p:nvPr/>
        </p:nvSpPr>
        <p:spPr>
          <a:xfrm>
            <a:off x="6794905" y="4103520"/>
            <a:ext cx="2067458" cy="667512"/>
          </a:xfrm>
          <a:prstGeom prst="rect">
            <a:avLst/>
          </a:prstGeom>
          <a:noFill/>
          <a:ln/>
        </p:spPr>
        <p:txBody>
          <a:bodyPr wrap="square" lIns="0" tIns="0" rIns="0" bIns="0" rtlCol="0" anchor="ctr"/>
          <a:lstStyle/>
          <a:p>
            <a:pPr marL="0" indent="0" algn="l">
              <a:buNone/>
            </a:pPr>
            <a:r>
              <a:rPr lang="en-US" sz="3500" b="1">
                <a:solidFill>
                  <a:srgbClr val="F0B01B"/>
                </a:solidFill>
                <a:latin typeface="Meiryo" panose="020B0604030504040204" pitchFamily="34" charset="-128"/>
                <a:ea typeface="Meiryo" panose="020B0604030504040204" pitchFamily="34" charset="-128"/>
                <a:cs typeface="Noto Sans JP" pitchFamily="34" charset="-120"/>
              </a:rPr>
              <a:t>140億円</a:t>
            </a:r>
            <a:endParaRPr lang="en-US" sz="3500">
              <a:latin typeface="Meiryo" panose="020B0604030504040204" pitchFamily="34" charset="-128"/>
              <a:ea typeface="Meiryo" panose="020B0604030504040204" pitchFamily="34" charset="-128"/>
            </a:endParaRPr>
          </a:p>
        </p:txBody>
      </p:sp>
      <p:sp>
        <p:nvSpPr>
          <p:cNvPr id="79" name="Shape 31">
            <a:extLst>
              <a:ext uri="{FF2B5EF4-FFF2-40B4-BE49-F238E27FC236}">
                <a16:creationId xmlns:a16="http://schemas.microsoft.com/office/drawing/2014/main" id="{2C106359-4E93-2551-CA47-08B94D5CF881}"/>
              </a:ext>
            </a:extLst>
          </p:cNvPr>
          <p:cNvSpPr/>
          <p:nvPr/>
        </p:nvSpPr>
        <p:spPr>
          <a:xfrm>
            <a:off x="6353250" y="4655667"/>
            <a:ext cx="952805" cy="352044"/>
          </a:xfrm>
          <a:prstGeom prst="roundRect">
            <a:avLst>
              <a:gd name="adj" fmla="val 140400"/>
            </a:avLst>
          </a:prstGeom>
          <a:solidFill>
            <a:srgbClr val="FFFFFF"/>
          </a:solidFill>
          <a:ln/>
          <a:effectLst>
            <a:outerShdw blurRad="381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80" name="Text 32">
            <a:extLst>
              <a:ext uri="{FF2B5EF4-FFF2-40B4-BE49-F238E27FC236}">
                <a16:creationId xmlns:a16="http://schemas.microsoft.com/office/drawing/2014/main" id="{1EA5726B-0E68-0764-CCC4-2C2A63840E54}"/>
              </a:ext>
            </a:extLst>
          </p:cNvPr>
          <p:cNvSpPr txBox="1"/>
          <p:nvPr/>
        </p:nvSpPr>
        <p:spPr>
          <a:xfrm>
            <a:off x="6496811" y="4703216"/>
            <a:ext cx="795528" cy="247802"/>
          </a:xfrm>
          <a:prstGeom prst="rect">
            <a:avLst/>
          </a:prstGeom>
          <a:noFill/>
          <a:ln/>
        </p:spPr>
        <p:txBody>
          <a:bodyPr wrap="square" lIns="0" tIns="0" rIns="0" bIns="0" rtlCol="0" anchor="ctr"/>
          <a:lstStyle/>
          <a:p>
            <a:pPr marL="0" indent="0" algn="l">
              <a:buNone/>
            </a:pPr>
            <a:r>
              <a:rPr lang="en-US" sz="1300" b="1">
                <a:solidFill>
                  <a:srgbClr val="F0B01B"/>
                </a:solidFill>
                <a:latin typeface="Meiryo" panose="020B0604030504040204" pitchFamily="34" charset="-128"/>
                <a:ea typeface="Meiryo" panose="020B0604030504040204" pitchFamily="34" charset="-128"/>
                <a:cs typeface="Noto Sans JP" pitchFamily="34" charset="-120"/>
              </a:rPr>
              <a:t>IRR18%</a:t>
            </a:r>
            <a:endParaRPr lang="en-US" sz="1300">
              <a:latin typeface="Meiryo" panose="020B0604030504040204" pitchFamily="34" charset="-128"/>
              <a:ea typeface="Meiryo" panose="020B0604030504040204" pitchFamily="34" charset="-128"/>
            </a:endParaRPr>
          </a:p>
        </p:txBody>
      </p:sp>
      <p:sp>
        <p:nvSpPr>
          <p:cNvPr id="81" name="Shape 33">
            <a:extLst>
              <a:ext uri="{FF2B5EF4-FFF2-40B4-BE49-F238E27FC236}">
                <a16:creationId xmlns:a16="http://schemas.microsoft.com/office/drawing/2014/main" id="{BF0AAD22-F1A5-4299-FF32-216C857BEA50}"/>
              </a:ext>
            </a:extLst>
          </p:cNvPr>
          <p:cNvSpPr/>
          <p:nvPr/>
        </p:nvSpPr>
        <p:spPr>
          <a:xfrm>
            <a:off x="1883664" y="4655667"/>
            <a:ext cx="895198" cy="352044"/>
          </a:xfrm>
          <a:prstGeom prst="roundRect">
            <a:avLst>
              <a:gd name="adj" fmla="val 140400"/>
            </a:avLst>
          </a:prstGeom>
          <a:solidFill>
            <a:srgbClr val="FFFFFF"/>
          </a:solidFill>
          <a:ln/>
          <a:effectLst>
            <a:outerShdw blurRad="381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82" name="Text 34">
            <a:extLst>
              <a:ext uri="{FF2B5EF4-FFF2-40B4-BE49-F238E27FC236}">
                <a16:creationId xmlns:a16="http://schemas.microsoft.com/office/drawing/2014/main" id="{55CA13D4-63A0-3934-6D66-C44560D95DB0}"/>
              </a:ext>
            </a:extLst>
          </p:cNvPr>
          <p:cNvSpPr txBox="1"/>
          <p:nvPr/>
        </p:nvSpPr>
        <p:spPr>
          <a:xfrm>
            <a:off x="2026310" y="4703216"/>
            <a:ext cx="738835" cy="247802"/>
          </a:xfrm>
          <a:prstGeom prst="rect">
            <a:avLst/>
          </a:prstGeom>
          <a:noFill/>
          <a:ln/>
        </p:spPr>
        <p:txBody>
          <a:bodyPr wrap="square" lIns="0" tIns="0" rIns="0" bIns="0" rtlCol="0" anchor="ctr"/>
          <a:lstStyle/>
          <a:p>
            <a:pPr marL="0" indent="0" algn="l">
              <a:buNone/>
            </a:pPr>
            <a:r>
              <a:rPr lang="en-US" sz="1300" b="1">
                <a:solidFill>
                  <a:srgbClr val="444444"/>
                </a:solidFill>
                <a:latin typeface="Meiryo" panose="020B0604030504040204" pitchFamily="34" charset="-128"/>
                <a:ea typeface="Meiryo" panose="020B0604030504040204" pitchFamily="34" charset="-128"/>
                <a:cs typeface="Noto Sans JP" pitchFamily="34" charset="-120"/>
              </a:rPr>
              <a:t>▲4.4pt</a:t>
            </a:r>
            <a:endParaRPr lang="en-US" sz="1300">
              <a:latin typeface="Meiryo" panose="020B0604030504040204" pitchFamily="34" charset="-128"/>
              <a:ea typeface="Meiryo" panose="020B0604030504040204" pitchFamily="34" charset="-128"/>
            </a:endParaRPr>
          </a:p>
        </p:txBody>
      </p:sp>
      <p:pic>
        <p:nvPicPr>
          <p:cNvPr id="83" name="Image 4" descr="preencoded.png">
            <a:extLst>
              <a:ext uri="{FF2B5EF4-FFF2-40B4-BE49-F238E27FC236}">
                <a16:creationId xmlns:a16="http://schemas.microsoft.com/office/drawing/2014/main" id="{5E1A0BF1-4423-5DDD-F208-CEA51C8FB5D4}"/>
              </a:ext>
            </a:extLst>
          </p:cNvPr>
          <p:cNvPicPr>
            <a:picLocks noChangeAspect="1"/>
          </p:cNvPicPr>
          <p:nvPr/>
        </p:nvPicPr>
        <p:blipFill>
          <a:blip r:embed="rId5"/>
          <a:srcRect l="-9" r="-9"/>
          <a:stretch/>
        </p:blipFill>
        <p:spPr>
          <a:xfrm>
            <a:off x="4839918" y="2928111"/>
            <a:ext cx="3972154" cy="1238098"/>
          </a:xfrm>
          <a:prstGeom prst="rect">
            <a:avLst/>
          </a:prstGeom>
        </p:spPr>
      </p:pic>
      <p:pic>
        <p:nvPicPr>
          <p:cNvPr id="84" name="Image 5" descr="preencoded.png">
            <a:extLst>
              <a:ext uri="{FF2B5EF4-FFF2-40B4-BE49-F238E27FC236}">
                <a16:creationId xmlns:a16="http://schemas.microsoft.com/office/drawing/2014/main" id="{95CB150D-93FA-7C10-9569-5B6FBC22B40B}"/>
              </a:ext>
            </a:extLst>
          </p:cNvPr>
          <p:cNvPicPr>
            <a:picLocks noChangeAspect="1"/>
          </p:cNvPicPr>
          <p:nvPr/>
        </p:nvPicPr>
        <p:blipFill>
          <a:blip r:embed="rId3"/>
          <a:srcRect/>
          <a:stretch/>
        </p:blipFill>
        <p:spPr>
          <a:xfrm>
            <a:off x="6414514" y="4293715"/>
            <a:ext cx="285293" cy="285293"/>
          </a:xfrm>
          <a:prstGeom prst="rect">
            <a:avLst/>
          </a:prstGeom>
        </p:spPr>
      </p:pic>
      <p:sp>
        <p:nvSpPr>
          <p:cNvPr id="91" name="Shape 35">
            <a:extLst>
              <a:ext uri="{FF2B5EF4-FFF2-40B4-BE49-F238E27FC236}">
                <a16:creationId xmlns:a16="http://schemas.microsoft.com/office/drawing/2014/main" id="{6C241438-DEB5-DFC1-9DC4-90C3FFBC9621}"/>
              </a:ext>
            </a:extLst>
          </p:cNvPr>
          <p:cNvSpPr/>
          <p:nvPr/>
        </p:nvSpPr>
        <p:spPr>
          <a:xfrm>
            <a:off x="153620" y="5230953"/>
            <a:ext cx="8847734" cy="1469105"/>
          </a:xfrm>
          <a:prstGeom prst="roundRect">
            <a:avLst>
              <a:gd name="adj" fmla="val 1775"/>
            </a:avLst>
          </a:prstGeom>
          <a:solidFill>
            <a:srgbClr val="F5F5F5"/>
          </a:solidFill>
          <a:ln/>
          <a:effectLst>
            <a:outerShdw blurRad="50800" dist="25400" dir="5400000" algn="bl" rotWithShape="0">
              <a:srgbClr val="000000">
                <a:alpha val="10000"/>
              </a:srgbClr>
            </a:outerShdw>
          </a:effectLst>
        </p:spPr>
        <p:txBody>
          <a:bodyPr/>
          <a:lstStyle/>
          <a:p>
            <a:endParaRPr lang="ja-JP" altLang="en-US">
              <a:latin typeface="Meiryo" panose="020B0604030504040204" pitchFamily="34" charset="-128"/>
              <a:ea typeface="Meiryo" panose="020B0604030504040204" pitchFamily="34" charset="-128"/>
            </a:endParaRPr>
          </a:p>
        </p:txBody>
      </p:sp>
      <p:sp>
        <p:nvSpPr>
          <p:cNvPr id="92" name="Shape 36">
            <a:extLst>
              <a:ext uri="{FF2B5EF4-FFF2-40B4-BE49-F238E27FC236}">
                <a16:creationId xmlns:a16="http://schemas.microsoft.com/office/drawing/2014/main" id="{FA2CAFFA-8DAB-3499-EB19-2931272E88E5}"/>
              </a:ext>
            </a:extLst>
          </p:cNvPr>
          <p:cNvSpPr/>
          <p:nvPr/>
        </p:nvSpPr>
        <p:spPr>
          <a:xfrm>
            <a:off x="1122883" y="5324223"/>
            <a:ext cx="666598" cy="666598"/>
          </a:xfrm>
          <a:prstGeom prst="ellipse">
            <a:avLst/>
          </a:prstGeom>
          <a:solidFill>
            <a:srgbClr val="F5F5F5"/>
          </a:solidFill>
          <a:ln w="25399">
            <a:solidFill>
              <a:srgbClr val="002060"/>
            </a:solidFill>
            <a:prstDash val="solid"/>
          </a:ln>
        </p:spPr>
        <p:txBody>
          <a:bodyPr/>
          <a:lstStyle/>
          <a:p>
            <a:endParaRPr lang="ja-JP" altLang="en-US">
              <a:latin typeface="Meiryo" panose="020B0604030504040204" pitchFamily="34" charset="-128"/>
              <a:ea typeface="Meiryo" panose="020B0604030504040204" pitchFamily="34" charset="-128"/>
            </a:endParaRPr>
          </a:p>
        </p:txBody>
      </p:sp>
      <p:pic>
        <p:nvPicPr>
          <p:cNvPr id="93" name="Image 6" descr="preencoded.png">
            <a:extLst>
              <a:ext uri="{FF2B5EF4-FFF2-40B4-BE49-F238E27FC236}">
                <a16:creationId xmlns:a16="http://schemas.microsoft.com/office/drawing/2014/main" id="{1AF34FAA-A311-53A0-292E-2F36381E99E0}"/>
              </a:ext>
            </a:extLst>
          </p:cNvPr>
          <p:cNvPicPr>
            <a:picLocks noChangeAspect="1"/>
          </p:cNvPicPr>
          <p:nvPr/>
        </p:nvPicPr>
        <p:blipFill>
          <a:blip r:embed="rId6"/>
          <a:srcRect/>
          <a:stretch/>
        </p:blipFill>
        <p:spPr>
          <a:xfrm>
            <a:off x="1322222" y="5524476"/>
            <a:ext cx="267005" cy="267005"/>
          </a:xfrm>
          <a:prstGeom prst="rect">
            <a:avLst/>
          </a:prstGeom>
        </p:spPr>
      </p:pic>
      <p:sp>
        <p:nvSpPr>
          <p:cNvPr id="94" name="Shape 37">
            <a:extLst>
              <a:ext uri="{FF2B5EF4-FFF2-40B4-BE49-F238E27FC236}">
                <a16:creationId xmlns:a16="http://schemas.microsoft.com/office/drawing/2014/main" id="{565EAB56-1CAE-9FAE-B25B-21C94C61773D}"/>
              </a:ext>
            </a:extLst>
          </p:cNvPr>
          <p:cNvSpPr/>
          <p:nvPr/>
        </p:nvSpPr>
        <p:spPr>
          <a:xfrm>
            <a:off x="3251606" y="5324223"/>
            <a:ext cx="666598" cy="666598"/>
          </a:xfrm>
          <a:prstGeom prst="ellipse">
            <a:avLst/>
          </a:prstGeom>
          <a:solidFill>
            <a:srgbClr val="F5F5F5"/>
          </a:solidFill>
          <a:ln w="25399">
            <a:solidFill>
              <a:srgbClr val="002060"/>
            </a:solidFill>
            <a:prstDash val="solid"/>
          </a:ln>
        </p:spPr>
        <p:txBody>
          <a:bodyPr/>
          <a:lstStyle/>
          <a:p>
            <a:endParaRPr lang="ja-JP" altLang="en-US">
              <a:latin typeface="Meiryo" panose="020B0604030504040204" pitchFamily="34" charset="-128"/>
              <a:ea typeface="Meiryo" panose="020B0604030504040204" pitchFamily="34" charset="-128"/>
            </a:endParaRPr>
          </a:p>
        </p:txBody>
      </p:sp>
      <p:sp>
        <p:nvSpPr>
          <p:cNvPr id="95" name="Text 38">
            <a:extLst>
              <a:ext uri="{FF2B5EF4-FFF2-40B4-BE49-F238E27FC236}">
                <a16:creationId xmlns:a16="http://schemas.microsoft.com/office/drawing/2014/main" id="{FABDB200-C717-FFDC-0198-C1D6E8E51FC2}"/>
              </a:ext>
            </a:extLst>
          </p:cNvPr>
          <p:cNvSpPr txBox="1"/>
          <p:nvPr/>
        </p:nvSpPr>
        <p:spPr>
          <a:xfrm>
            <a:off x="960322" y="5997834"/>
            <a:ext cx="1105510" cy="495605"/>
          </a:xfrm>
          <a:prstGeom prst="rect">
            <a:avLst/>
          </a:prstGeom>
          <a:noFill/>
          <a:ln/>
        </p:spPr>
        <p:txBody>
          <a:bodyPr wrap="square" lIns="0" tIns="0" rIns="0" bIns="0" rtlCol="0" anchor="ctr"/>
          <a:lstStyle/>
          <a:p>
            <a:pPr marL="0" indent="0" algn="ctr">
              <a:buNone/>
            </a:pPr>
            <a:r>
              <a:rPr lang="en-US" sz="2600" b="1">
                <a:solidFill>
                  <a:srgbClr val="F0B01B"/>
                </a:solidFill>
                <a:latin typeface="Meiryo"/>
                <a:ea typeface="Meiryo"/>
                <a:cs typeface="Noto Sans JP" pitchFamily="34" charset="-120"/>
              </a:rPr>
              <a:t>7.7%</a:t>
            </a:r>
            <a:endParaRPr lang="en-US" sz="2600">
              <a:latin typeface="Meiryo"/>
              <a:ea typeface="Meiryo"/>
            </a:endParaRPr>
          </a:p>
        </p:txBody>
      </p:sp>
      <p:sp>
        <p:nvSpPr>
          <p:cNvPr id="96" name="Text 39">
            <a:extLst>
              <a:ext uri="{FF2B5EF4-FFF2-40B4-BE49-F238E27FC236}">
                <a16:creationId xmlns:a16="http://schemas.microsoft.com/office/drawing/2014/main" id="{57E59981-8DAE-9668-F39C-49F8783AB484}"/>
              </a:ext>
            </a:extLst>
          </p:cNvPr>
          <p:cNvSpPr txBox="1"/>
          <p:nvPr/>
        </p:nvSpPr>
        <p:spPr>
          <a:xfrm>
            <a:off x="3067301" y="5997834"/>
            <a:ext cx="1000354" cy="495605"/>
          </a:xfrm>
          <a:prstGeom prst="rect">
            <a:avLst/>
          </a:prstGeom>
          <a:noFill/>
          <a:ln/>
        </p:spPr>
        <p:txBody>
          <a:bodyPr wrap="square" lIns="0" tIns="0" rIns="0" bIns="0" rtlCol="0" anchor="ctr"/>
          <a:lstStyle/>
          <a:p>
            <a:pPr marL="0" indent="0" algn="ctr">
              <a:buNone/>
            </a:pPr>
            <a:r>
              <a:rPr lang="en-US" sz="2600" b="1">
                <a:solidFill>
                  <a:srgbClr val="F0B01B"/>
                </a:solidFill>
                <a:latin typeface="Meiryo" panose="020B0604030504040204" pitchFamily="34" charset="-128"/>
                <a:ea typeface="Meiryo" panose="020B0604030504040204" pitchFamily="34" charset="-128"/>
                <a:cs typeface="Noto Sans JP" pitchFamily="34" charset="-120"/>
              </a:rPr>
              <a:t>80%</a:t>
            </a:r>
            <a:endParaRPr lang="en-US" sz="2600">
              <a:latin typeface="Meiryo" panose="020B0604030504040204" pitchFamily="34" charset="-128"/>
              <a:ea typeface="Meiryo" panose="020B0604030504040204" pitchFamily="34" charset="-128"/>
            </a:endParaRPr>
          </a:p>
        </p:txBody>
      </p:sp>
      <p:sp>
        <p:nvSpPr>
          <p:cNvPr id="97" name="Text 40">
            <a:extLst>
              <a:ext uri="{FF2B5EF4-FFF2-40B4-BE49-F238E27FC236}">
                <a16:creationId xmlns:a16="http://schemas.microsoft.com/office/drawing/2014/main" id="{1B463795-868B-F219-AD52-41B5F5F53BB7}"/>
              </a:ext>
            </a:extLst>
          </p:cNvPr>
          <p:cNvSpPr txBox="1"/>
          <p:nvPr/>
        </p:nvSpPr>
        <p:spPr>
          <a:xfrm>
            <a:off x="1155089" y="6420284"/>
            <a:ext cx="581558" cy="228600"/>
          </a:xfrm>
          <a:prstGeom prst="rect">
            <a:avLst/>
          </a:prstGeom>
          <a:noFill/>
          <a:ln/>
        </p:spPr>
        <p:txBody>
          <a:bodyPr wrap="square" lIns="0" tIns="0" rIns="0" bIns="0" rtlCol="0" anchor="ctr"/>
          <a:lstStyle/>
          <a:p>
            <a:pPr marL="0" indent="0" algn="ctr">
              <a:buNone/>
            </a:pPr>
            <a:r>
              <a:rPr lang="en-US" sz="1100">
                <a:solidFill>
                  <a:srgbClr val="444444"/>
                </a:solidFill>
                <a:latin typeface="Meiryo" panose="020B0604030504040204" pitchFamily="34" charset="-128"/>
                <a:ea typeface="Meiryo" panose="020B0604030504040204" pitchFamily="34" charset="-128"/>
                <a:cs typeface="Noto Sans JP" pitchFamily="34" charset="-120"/>
              </a:rPr>
              <a:t>利益率</a:t>
            </a:r>
            <a:endParaRPr lang="en-US" sz="1100">
              <a:latin typeface="Meiryo" panose="020B0604030504040204" pitchFamily="34" charset="-128"/>
              <a:ea typeface="Meiryo" panose="020B0604030504040204" pitchFamily="34" charset="-128"/>
            </a:endParaRPr>
          </a:p>
        </p:txBody>
      </p:sp>
      <p:pic>
        <p:nvPicPr>
          <p:cNvPr id="98" name="Image 7" descr="preencoded.png">
            <a:extLst>
              <a:ext uri="{FF2B5EF4-FFF2-40B4-BE49-F238E27FC236}">
                <a16:creationId xmlns:a16="http://schemas.microsoft.com/office/drawing/2014/main" id="{9E62310C-27AF-47E3-4F1C-96546BDC5CA8}"/>
              </a:ext>
            </a:extLst>
          </p:cNvPr>
          <p:cNvPicPr>
            <a:picLocks noChangeAspect="1"/>
          </p:cNvPicPr>
          <p:nvPr/>
        </p:nvPicPr>
        <p:blipFill>
          <a:blip r:embed="rId7"/>
          <a:srcRect/>
          <a:stretch/>
        </p:blipFill>
        <p:spPr>
          <a:xfrm>
            <a:off x="3418027" y="5524476"/>
            <a:ext cx="333756" cy="267005"/>
          </a:xfrm>
          <a:prstGeom prst="rect">
            <a:avLst/>
          </a:prstGeom>
        </p:spPr>
      </p:pic>
      <p:sp>
        <p:nvSpPr>
          <p:cNvPr id="99" name="Shape 41">
            <a:extLst>
              <a:ext uri="{FF2B5EF4-FFF2-40B4-BE49-F238E27FC236}">
                <a16:creationId xmlns:a16="http://schemas.microsoft.com/office/drawing/2014/main" id="{F3D2141C-3811-7740-ED33-393D614D07E0}"/>
              </a:ext>
            </a:extLst>
          </p:cNvPr>
          <p:cNvSpPr/>
          <p:nvPr/>
        </p:nvSpPr>
        <p:spPr>
          <a:xfrm>
            <a:off x="5380329" y="5324223"/>
            <a:ext cx="666598" cy="666598"/>
          </a:xfrm>
          <a:prstGeom prst="ellipse">
            <a:avLst/>
          </a:prstGeom>
          <a:solidFill>
            <a:srgbClr val="F5F5F5"/>
          </a:solidFill>
          <a:ln w="25399">
            <a:solidFill>
              <a:srgbClr val="002060"/>
            </a:solidFill>
            <a:prstDash val="solid"/>
          </a:ln>
        </p:spPr>
        <p:txBody>
          <a:bodyPr/>
          <a:lstStyle/>
          <a:p>
            <a:endParaRPr lang="ja-JP" altLang="en-US">
              <a:latin typeface="Meiryo" panose="020B0604030504040204" pitchFamily="34" charset="-128"/>
              <a:ea typeface="Meiryo" panose="020B0604030504040204" pitchFamily="34" charset="-128"/>
            </a:endParaRPr>
          </a:p>
        </p:txBody>
      </p:sp>
      <p:sp>
        <p:nvSpPr>
          <p:cNvPr id="100" name="Text 42">
            <a:extLst>
              <a:ext uri="{FF2B5EF4-FFF2-40B4-BE49-F238E27FC236}">
                <a16:creationId xmlns:a16="http://schemas.microsoft.com/office/drawing/2014/main" id="{2E3E61AA-C5E0-E77E-E788-CEBC811E1A92}"/>
              </a:ext>
            </a:extLst>
          </p:cNvPr>
          <p:cNvSpPr txBox="1"/>
          <p:nvPr/>
        </p:nvSpPr>
        <p:spPr>
          <a:xfrm>
            <a:off x="3283813" y="6420284"/>
            <a:ext cx="581558" cy="228600"/>
          </a:xfrm>
          <a:prstGeom prst="rect">
            <a:avLst/>
          </a:prstGeom>
          <a:noFill/>
          <a:ln/>
        </p:spPr>
        <p:txBody>
          <a:bodyPr wrap="square" lIns="0" tIns="0" rIns="0" bIns="0" rtlCol="0" anchor="ctr"/>
          <a:lstStyle/>
          <a:p>
            <a:pPr marL="0" indent="0" algn="ctr">
              <a:buNone/>
            </a:pPr>
            <a:r>
              <a:rPr lang="en-US" sz="1100">
                <a:solidFill>
                  <a:srgbClr val="444444"/>
                </a:solidFill>
                <a:latin typeface="Meiryo" panose="020B0604030504040204" pitchFamily="34" charset="-128"/>
                <a:ea typeface="Meiryo" panose="020B0604030504040204" pitchFamily="34" charset="-128"/>
                <a:cs typeface="Noto Sans JP" pitchFamily="34" charset="-120"/>
              </a:rPr>
              <a:t>積載率</a:t>
            </a:r>
            <a:endParaRPr lang="en-US" sz="1100">
              <a:latin typeface="Meiryo" panose="020B0604030504040204" pitchFamily="34" charset="-128"/>
              <a:ea typeface="Meiryo" panose="020B0604030504040204" pitchFamily="34" charset="-128"/>
            </a:endParaRPr>
          </a:p>
        </p:txBody>
      </p:sp>
      <p:pic>
        <p:nvPicPr>
          <p:cNvPr id="101" name="Image 8" descr="preencoded.png">
            <a:extLst>
              <a:ext uri="{FF2B5EF4-FFF2-40B4-BE49-F238E27FC236}">
                <a16:creationId xmlns:a16="http://schemas.microsoft.com/office/drawing/2014/main" id="{B53B6F60-CB1E-B1E0-D063-9D7427F01307}"/>
              </a:ext>
            </a:extLst>
          </p:cNvPr>
          <p:cNvPicPr>
            <a:picLocks noChangeAspect="1"/>
          </p:cNvPicPr>
          <p:nvPr/>
        </p:nvPicPr>
        <p:blipFill>
          <a:blip r:embed="rId8"/>
          <a:srcRect l="-685" r="-685"/>
          <a:stretch/>
        </p:blipFill>
        <p:spPr>
          <a:xfrm>
            <a:off x="5561380" y="5524476"/>
            <a:ext cx="304495" cy="267005"/>
          </a:xfrm>
          <a:prstGeom prst="rect">
            <a:avLst/>
          </a:prstGeom>
        </p:spPr>
      </p:pic>
      <p:sp>
        <p:nvSpPr>
          <p:cNvPr id="102" name="Shape 43">
            <a:extLst>
              <a:ext uri="{FF2B5EF4-FFF2-40B4-BE49-F238E27FC236}">
                <a16:creationId xmlns:a16="http://schemas.microsoft.com/office/drawing/2014/main" id="{40DF09BE-F134-7BC7-E093-98B3EF2F1E67}"/>
              </a:ext>
            </a:extLst>
          </p:cNvPr>
          <p:cNvSpPr/>
          <p:nvPr/>
        </p:nvSpPr>
        <p:spPr>
          <a:xfrm>
            <a:off x="7509052" y="5324223"/>
            <a:ext cx="666598" cy="666598"/>
          </a:xfrm>
          <a:prstGeom prst="ellipse">
            <a:avLst/>
          </a:prstGeom>
          <a:solidFill>
            <a:srgbClr val="F5F5F5"/>
          </a:solidFill>
          <a:ln w="25399">
            <a:solidFill>
              <a:srgbClr val="002060"/>
            </a:solidFill>
            <a:prstDash val="solid"/>
          </a:ln>
        </p:spPr>
        <p:txBody>
          <a:bodyPr/>
          <a:lstStyle/>
          <a:p>
            <a:endParaRPr lang="ja-JP" altLang="en-US">
              <a:latin typeface="Meiryo" panose="020B0604030504040204" pitchFamily="34" charset="-128"/>
              <a:ea typeface="Meiryo" panose="020B0604030504040204" pitchFamily="34" charset="-128"/>
            </a:endParaRPr>
          </a:p>
        </p:txBody>
      </p:sp>
      <p:sp>
        <p:nvSpPr>
          <p:cNvPr id="103" name="Text 44">
            <a:extLst>
              <a:ext uri="{FF2B5EF4-FFF2-40B4-BE49-F238E27FC236}">
                <a16:creationId xmlns:a16="http://schemas.microsoft.com/office/drawing/2014/main" id="{EA81ADEA-D44F-0689-EBC6-84AFD5BE6AE3}"/>
              </a:ext>
            </a:extLst>
          </p:cNvPr>
          <p:cNvSpPr txBox="1"/>
          <p:nvPr/>
        </p:nvSpPr>
        <p:spPr>
          <a:xfrm>
            <a:off x="4838293" y="5997834"/>
            <a:ext cx="1867205" cy="495605"/>
          </a:xfrm>
          <a:prstGeom prst="rect">
            <a:avLst/>
          </a:prstGeom>
          <a:noFill/>
          <a:ln/>
        </p:spPr>
        <p:txBody>
          <a:bodyPr wrap="square" lIns="0" tIns="0" rIns="0" bIns="0" rtlCol="0" anchor="ctr"/>
          <a:lstStyle/>
          <a:p>
            <a:pPr marL="0" indent="0" algn="ctr">
              <a:buNone/>
            </a:pPr>
            <a:r>
              <a:rPr lang="en-US" sz="2600" b="1">
                <a:solidFill>
                  <a:srgbClr val="F0B01B"/>
                </a:solidFill>
                <a:latin typeface="Meiryo"/>
                <a:ea typeface="Meiryo"/>
                <a:cs typeface="Noto Sans JP" pitchFamily="34" charset="-120"/>
              </a:rPr>
              <a:t>4,525億円</a:t>
            </a:r>
            <a:endParaRPr lang="en-US" sz="2600">
              <a:latin typeface="Meiryo"/>
              <a:ea typeface="Meiryo"/>
            </a:endParaRPr>
          </a:p>
        </p:txBody>
      </p:sp>
      <p:sp>
        <p:nvSpPr>
          <p:cNvPr id="104" name="Text 45">
            <a:extLst>
              <a:ext uri="{FF2B5EF4-FFF2-40B4-BE49-F238E27FC236}">
                <a16:creationId xmlns:a16="http://schemas.microsoft.com/office/drawing/2014/main" id="{B208EDEE-31C5-D42E-CA58-105D90734973}"/>
              </a:ext>
            </a:extLst>
          </p:cNvPr>
          <p:cNvSpPr txBox="1"/>
          <p:nvPr/>
        </p:nvSpPr>
        <p:spPr>
          <a:xfrm>
            <a:off x="5412536" y="6420284"/>
            <a:ext cx="581558" cy="228600"/>
          </a:xfrm>
          <a:prstGeom prst="rect">
            <a:avLst/>
          </a:prstGeom>
          <a:noFill/>
          <a:ln/>
        </p:spPr>
        <p:txBody>
          <a:bodyPr wrap="square" lIns="0" tIns="0" rIns="0" bIns="0" rtlCol="0" anchor="ctr"/>
          <a:lstStyle/>
          <a:p>
            <a:pPr marL="0" indent="0" algn="ctr">
              <a:buNone/>
            </a:pPr>
            <a:r>
              <a:rPr lang="en-US" sz="1100">
                <a:solidFill>
                  <a:srgbClr val="444444"/>
                </a:solidFill>
                <a:latin typeface="Meiryo" panose="020B0604030504040204" pitchFamily="34" charset="-128"/>
                <a:ea typeface="Meiryo" panose="020B0604030504040204" pitchFamily="34" charset="-128"/>
                <a:cs typeface="Noto Sans JP" pitchFamily="34" charset="-120"/>
              </a:rPr>
              <a:t>売上高</a:t>
            </a:r>
            <a:endParaRPr lang="en-US" sz="1100">
              <a:latin typeface="Meiryo" panose="020B0604030504040204" pitchFamily="34" charset="-128"/>
              <a:ea typeface="Meiryo" panose="020B0604030504040204" pitchFamily="34" charset="-128"/>
            </a:endParaRPr>
          </a:p>
        </p:txBody>
      </p:sp>
      <p:pic>
        <p:nvPicPr>
          <p:cNvPr id="105" name="Image 9" descr="preencoded.png">
            <a:extLst>
              <a:ext uri="{FF2B5EF4-FFF2-40B4-BE49-F238E27FC236}">
                <a16:creationId xmlns:a16="http://schemas.microsoft.com/office/drawing/2014/main" id="{F0716F38-0B5D-3B53-43C0-021476AB6A75}"/>
              </a:ext>
            </a:extLst>
          </p:cNvPr>
          <p:cNvPicPr>
            <a:picLocks noChangeAspect="1"/>
          </p:cNvPicPr>
          <p:nvPr/>
        </p:nvPicPr>
        <p:blipFill>
          <a:blip r:embed="rId9"/>
          <a:srcRect/>
          <a:stretch/>
        </p:blipFill>
        <p:spPr>
          <a:xfrm>
            <a:off x="7708392" y="5524476"/>
            <a:ext cx="267005" cy="267005"/>
          </a:xfrm>
          <a:prstGeom prst="rect">
            <a:avLst/>
          </a:prstGeom>
        </p:spPr>
      </p:pic>
      <p:sp>
        <p:nvSpPr>
          <p:cNvPr id="106" name="Text 46">
            <a:extLst>
              <a:ext uri="{FF2B5EF4-FFF2-40B4-BE49-F238E27FC236}">
                <a16:creationId xmlns:a16="http://schemas.microsoft.com/office/drawing/2014/main" id="{DE7D7C94-7962-5C77-E729-7B44EFD5FA67}"/>
              </a:ext>
            </a:extLst>
          </p:cNvPr>
          <p:cNvSpPr txBox="1"/>
          <p:nvPr/>
        </p:nvSpPr>
        <p:spPr>
          <a:xfrm>
            <a:off x="7375093" y="5997834"/>
            <a:ext cx="933602" cy="495605"/>
          </a:xfrm>
          <a:prstGeom prst="rect">
            <a:avLst/>
          </a:prstGeom>
          <a:noFill/>
          <a:ln/>
        </p:spPr>
        <p:txBody>
          <a:bodyPr wrap="square" lIns="0" tIns="0" rIns="0" bIns="0" rtlCol="0" anchor="ctr"/>
          <a:lstStyle/>
          <a:p>
            <a:pPr marL="0" indent="0" algn="ctr">
              <a:buNone/>
            </a:pPr>
            <a:r>
              <a:rPr lang="en-US" sz="2600" b="1">
                <a:solidFill>
                  <a:srgbClr val="F0B01B"/>
                </a:solidFill>
                <a:latin typeface="Meiryo" panose="020B0604030504040204" pitchFamily="34" charset="-128"/>
                <a:ea typeface="Meiryo" panose="020B0604030504040204" pitchFamily="34" charset="-128"/>
                <a:cs typeface="Noto Sans JP" pitchFamily="34" charset="-120"/>
              </a:rPr>
              <a:t>ESG</a:t>
            </a:r>
            <a:endParaRPr lang="en-US" sz="2600">
              <a:latin typeface="Meiryo" panose="020B0604030504040204" pitchFamily="34" charset="-128"/>
              <a:ea typeface="Meiryo" panose="020B0604030504040204" pitchFamily="34" charset="-128"/>
            </a:endParaRPr>
          </a:p>
        </p:txBody>
      </p:sp>
      <p:sp>
        <p:nvSpPr>
          <p:cNvPr id="107" name="Text 47">
            <a:extLst>
              <a:ext uri="{FF2B5EF4-FFF2-40B4-BE49-F238E27FC236}">
                <a16:creationId xmlns:a16="http://schemas.microsoft.com/office/drawing/2014/main" id="{D4207885-DA5D-A67C-8E5E-399A0CF8D40D}"/>
              </a:ext>
            </a:extLst>
          </p:cNvPr>
          <p:cNvSpPr txBox="1"/>
          <p:nvPr/>
        </p:nvSpPr>
        <p:spPr>
          <a:xfrm>
            <a:off x="7388554" y="6420284"/>
            <a:ext cx="886054" cy="228600"/>
          </a:xfrm>
          <a:prstGeom prst="rect">
            <a:avLst/>
          </a:prstGeom>
          <a:noFill/>
          <a:ln/>
        </p:spPr>
        <p:txBody>
          <a:bodyPr wrap="square" lIns="0" tIns="0" rIns="0" bIns="0" rtlCol="0" anchor="ctr"/>
          <a:lstStyle/>
          <a:p>
            <a:pPr marL="0" indent="0" algn="ctr">
              <a:buNone/>
            </a:pPr>
            <a:r>
              <a:rPr lang="en-US" sz="1100">
                <a:solidFill>
                  <a:srgbClr val="444444"/>
                </a:solidFill>
                <a:latin typeface="Meiryo" panose="020B0604030504040204" pitchFamily="34" charset="-128"/>
                <a:ea typeface="Meiryo" panose="020B0604030504040204" pitchFamily="34" charset="-128"/>
                <a:cs typeface="Noto Sans JP" pitchFamily="34" charset="-120"/>
              </a:rPr>
              <a:t>次世代輸送</a:t>
            </a:r>
            <a:endParaRPr lang="en-US" sz="11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52709601"/>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AB633F-FD5F-D626-1450-0C8053AF137D}"/>
            </a:ext>
          </a:extLst>
        </p:cNvPr>
        <p:cNvGrpSpPr/>
        <p:nvPr/>
      </p:nvGrpSpPr>
      <p:grpSpPr>
        <a:xfrm>
          <a:off x="0" y="0"/>
          <a:ext cx="0" cy="0"/>
          <a:chOff x="0" y="0"/>
          <a:chExt cx="0" cy="0"/>
        </a:xfrm>
      </p:grpSpPr>
      <p:sp>
        <p:nvSpPr>
          <p:cNvPr id="13" name="二等辺三角形 12">
            <a:extLst>
              <a:ext uri="{FF2B5EF4-FFF2-40B4-BE49-F238E27FC236}">
                <a16:creationId xmlns:a16="http://schemas.microsoft.com/office/drawing/2014/main" id="{AEDDEDB2-49F2-DE54-F7E1-5B892A20C3EF}"/>
              </a:ext>
            </a:extLst>
          </p:cNvPr>
          <p:cNvSpPr/>
          <p:nvPr/>
        </p:nvSpPr>
        <p:spPr>
          <a:xfrm rot="5400000">
            <a:off x="3995208" y="3624792"/>
            <a:ext cx="1333500" cy="317499"/>
          </a:xfrm>
          <a:prstGeom prst="triangl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タイトル 1">
            <a:extLst>
              <a:ext uri="{FF2B5EF4-FFF2-40B4-BE49-F238E27FC236}">
                <a16:creationId xmlns:a16="http://schemas.microsoft.com/office/drawing/2014/main" id="{D44C6706-A1FE-3C06-BEAD-5D26096CE8A4}"/>
              </a:ext>
            </a:extLst>
          </p:cNvPr>
          <p:cNvSpPr>
            <a:spLocks noGrp="1"/>
          </p:cNvSpPr>
          <p:nvPr>
            <p:ph type="title"/>
          </p:nvPr>
        </p:nvSpPr>
        <p:spPr>
          <a:xfrm>
            <a:off x="628650" y="535724"/>
            <a:ext cx="4534272" cy="324267"/>
          </a:xfrm>
        </p:spPr>
        <p:txBody>
          <a:bodyPr/>
          <a:lstStyle/>
          <a:p>
            <a:r>
              <a:rPr lang="ja-JP" altLang="en-US" b="1" dirty="0">
                <a:solidFill>
                  <a:srgbClr val="002060"/>
                </a:solidFill>
                <a:latin typeface="Meiryo UI"/>
                <a:ea typeface="Meiryo UI"/>
              </a:rPr>
              <a:t>「運ぶ」から「創る」へ　</a:t>
            </a:r>
            <a:endParaRPr lang="ja-JP" altLang="en-US" b="1" dirty="0">
              <a:latin typeface="Meiryo UI"/>
              <a:ea typeface="Meiryo UI"/>
            </a:endParaRPr>
          </a:p>
          <a:p>
            <a:endParaRPr lang="ja-JP" altLang="en-US" b="1" dirty="0">
              <a:solidFill>
                <a:srgbClr val="002060"/>
              </a:solidFill>
              <a:latin typeface="Meiryo UI"/>
              <a:ea typeface="Meiryo UI"/>
            </a:endParaRPr>
          </a:p>
        </p:txBody>
      </p:sp>
      <p:sp>
        <p:nvSpPr>
          <p:cNvPr id="3" name="テキスト ボックス 2">
            <a:extLst>
              <a:ext uri="{FF2B5EF4-FFF2-40B4-BE49-F238E27FC236}">
                <a16:creationId xmlns:a16="http://schemas.microsoft.com/office/drawing/2014/main" id="{C88F0105-C1C5-0D54-7F2C-9294733FB26C}"/>
              </a:ext>
            </a:extLst>
          </p:cNvPr>
          <p:cNvSpPr txBox="1"/>
          <p:nvPr/>
        </p:nvSpPr>
        <p:spPr>
          <a:xfrm>
            <a:off x="403971" y="981412"/>
            <a:ext cx="69372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solidFill>
                  <a:srgbClr val="002060"/>
                </a:solidFill>
                <a:latin typeface="Meiryo UI"/>
                <a:ea typeface="Meiryo UI"/>
              </a:rPr>
              <a:t>輸送依存からの脱却 ー菜の花の未来を紡ぐ「第２の柱」ー</a:t>
            </a:r>
            <a:endParaRPr lang="ja-JP" b="1">
              <a:solidFill>
                <a:srgbClr val="002060"/>
              </a:solidFill>
              <a:latin typeface="Meiryo UI"/>
              <a:ea typeface="Meiryo UI"/>
            </a:endParaRPr>
          </a:p>
          <a:p>
            <a:pPr algn="ctr"/>
            <a:endParaRPr lang="ja-JP" altLang="en-US">
              <a:latin typeface="Meiryo UI"/>
              <a:ea typeface="Meiryo UI"/>
            </a:endParaRPr>
          </a:p>
        </p:txBody>
      </p:sp>
      <p:sp>
        <p:nvSpPr>
          <p:cNvPr id="10" name="正方形/長方形 9">
            <a:extLst>
              <a:ext uri="{FF2B5EF4-FFF2-40B4-BE49-F238E27FC236}">
                <a16:creationId xmlns:a16="http://schemas.microsoft.com/office/drawing/2014/main" id="{C301F903-2135-D64E-C5CA-7991A2A8AC30}"/>
              </a:ext>
            </a:extLst>
          </p:cNvPr>
          <p:cNvSpPr/>
          <p:nvPr/>
        </p:nvSpPr>
        <p:spPr>
          <a:xfrm>
            <a:off x="4686381" y="1816668"/>
            <a:ext cx="4222750" cy="3492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latin typeface="Meiryo UI"/>
                <a:ea typeface="Meiryo UI"/>
              </a:rPr>
              <a:t>事業ポートフォリオ</a:t>
            </a:r>
          </a:p>
        </p:txBody>
      </p:sp>
      <p:sp>
        <p:nvSpPr>
          <p:cNvPr id="11" name="正方形/長方形 10">
            <a:extLst>
              <a:ext uri="{FF2B5EF4-FFF2-40B4-BE49-F238E27FC236}">
                <a16:creationId xmlns:a16="http://schemas.microsoft.com/office/drawing/2014/main" id="{FF9DC5EB-C89A-5AB4-90B7-8E7866CE8477}"/>
              </a:ext>
            </a:extLst>
          </p:cNvPr>
          <p:cNvSpPr/>
          <p:nvPr/>
        </p:nvSpPr>
        <p:spPr>
          <a:xfrm>
            <a:off x="279237" y="1816668"/>
            <a:ext cx="4222750" cy="3492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latin typeface="Meiryo UI"/>
                <a:ea typeface="Meiryo UI"/>
              </a:rPr>
              <a:t>当社資産内訳</a:t>
            </a:r>
          </a:p>
        </p:txBody>
      </p:sp>
      <p:sp>
        <p:nvSpPr>
          <p:cNvPr id="7" name="正方形/長方形 6">
            <a:extLst>
              <a:ext uri="{FF2B5EF4-FFF2-40B4-BE49-F238E27FC236}">
                <a16:creationId xmlns:a16="http://schemas.microsoft.com/office/drawing/2014/main" id="{552FD903-8E74-05DF-89F1-60FE5AE999D8}"/>
              </a:ext>
            </a:extLst>
          </p:cNvPr>
          <p:cNvSpPr/>
          <p:nvPr/>
        </p:nvSpPr>
        <p:spPr>
          <a:xfrm>
            <a:off x="407938" y="5645166"/>
            <a:ext cx="8302483" cy="829512"/>
          </a:xfrm>
          <a:prstGeom prst="rect">
            <a:avLst/>
          </a:prstGeom>
          <a:solidFill>
            <a:schemeClr val="bg1">
              <a:lumMod val="95000"/>
            </a:schemeClr>
          </a:solidFill>
          <a:ln>
            <a:solidFill>
              <a:srgbClr val="041F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solidFill>
                  <a:srgbClr val="002060"/>
                </a:solidFill>
                <a:latin typeface="Aptos"/>
                <a:ea typeface="Meiryo UI"/>
              </a:rPr>
              <a:t>当社がもつ資産はより有効に、より効率的に活用</a:t>
            </a:r>
            <a:r>
              <a:rPr lang="ja-JP" altLang="en-US">
                <a:solidFill>
                  <a:srgbClr val="002060"/>
                </a:solidFill>
                <a:latin typeface="Aptos"/>
                <a:ea typeface="Meiryo UI"/>
              </a:rPr>
              <a:t>できれば企業価値向上に繋がる。</a:t>
            </a:r>
            <a:endParaRPr lang="ja-JP" altLang="en-US">
              <a:solidFill>
                <a:srgbClr val="000000"/>
              </a:solidFill>
              <a:latin typeface="Aptos"/>
              <a:ea typeface="Meiryo UI"/>
            </a:endParaRPr>
          </a:p>
          <a:p>
            <a:pPr algn="ctr"/>
            <a:r>
              <a:rPr lang="ja-JP">
                <a:solidFill>
                  <a:srgbClr val="002060"/>
                </a:solidFill>
                <a:latin typeface="Aptos"/>
                <a:ea typeface="Meiryo UI"/>
              </a:rPr>
              <a:t>これからの成長戦略として事業ポートフォリオの変革が求められてる</a:t>
            </a:r>
            <a:r>
              <a:rPr lang="ja-JP" altLang="en-US">
                <a:solidFill>
                  <a:srgbClr val="002060"/>
                </a:solidFill>
                <a:latin typeface="Aptos"/>
                <a:ea typeface="Meiryo UI"/>
              </a:rPr>
              <a:t>。</a:t>
            </a:r>
            <a:endParaRPr lang="ja-JP">
              <a:ea typeface="Meiryo UI"/>
            </a:endParaRPr>
          </a:p>
        </p:txBody>
      </p:sp>
      <p:sp>
        <p:nvSpPr>
          <p:cNvPr id="8" name="テキスト ボックス 7">
            <a:extLst>
              <a:ext uri="{FF2B5EF4-FFF2-40B4-BE49-F238E27FC236}">
                <a16:creationId xmlns:a16="http://schemas.microsoft.com/office/drawing/2014/main" id="{78FFB19B-3498-9431-69A0-F7A41C611B1B}"/>
              </a:ext>
            </a:extLst>
          </p:cNvPr>
          <p:cNvSpPr txBox="1"/>
          <p:nvPr/>
        </p:nvSpPr>
        <p:spPr>
          <a:xfrm>
            <a:off x="4044637" y="3658995"/>
            <a:ext cx="12885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a:r>
              <a:rPr lang="ja-JP" altLang="en-US" b="1">
                <a:solidFill>
                  <a:srgbClr val="002060"/>
                </a:solidFill>
                <a:latin typeface="Meiryo UI"/>
                <a:ea typeface="Meiryo UI"/>
                <a:cs typeface="+mn-lt"/>
              </a:rPr>
              <a:t>一方で・・・</a:t>
            </a:r>
          </a:p>
        </p:txBody>
      </p:sp>
      <p:pic>
        <p:nvPicPr>
          <p:cNvPr id="9" name="図 8" descr="グラフ, 円グラフ&#10;&#10;AI 生成コンテンツは間違っている可能性があります。">
            <a:extLst>
              <a:ext uri="{FF2B5EF4-FFF2-40B4-BE49-F238E27FC236}">
                <a16:creationId xmlns:a16="http://schemas.microsoft.com/office/drawing/2014/main" id="{A4D738BF-1739-4265-10A9-8633AA68760B}"/>
              </a:ext>
            </a:extLst>
          </p:cNvPr>
          <p:cNvPicPr>
            <a:picLocks noChangeAspect="1"/>
          </p:cNvPicPr>
          <p:nvPr/>
        </p:nvPicPr>
        <p:blipFill>
          <a:blip r:embed="rId3"/>
          <a:srcRect l="17276" t="1586" r="17291" b="3211"/>
          <a:stretch>
            <a:fillRect/>
          </a:stretch>
        </p:blipFill>
        <p:spPr>
          <a:xfrm>
            <a:off x="924859" y="2448815"/>
            <a:ext cx="2853185" cy="2760648"/>
          </a:xfrm>
          <a:prstGeom prst="rect">
            <a:avLst/>
          </a:prstGeom>
        </p:spPr>
      </p:pic>
      <p:sp>
        <p:nvSpPr>
          <p:cNvPr id="14" name="テキスト ボックス 13">
            <a:extLst>
              <a:ext uri="{FF2B5EF4-FFF2-40B4-BE49-F238E27FC236}">
                <a16:creationId xmlns:a16="http://schemas.microsoft.com/office/drawing/2014/main" id="{A4556244-22EF-9211-E9F0-81E31F1DF4C5}"/>
              </a:ext>
            </a:extLst>
          </p:cNvPr>
          <p:cNvSpPr txBox="1"/>
          <p:nvPr/>
        </p:nvSpPr>
        <p:spPr>
          <a:xfrm>
            <a:off x="2414803" y="3658994"/>
            <a:ext cx="123558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100">
                <a:solidFill>
                  <a:srgbClr val="FFFFFF"/>
                </a:solidFill>
                <a:latin typeface="Meiryo UI"/>
                <a:ea typeface="Meiryo UI"/>
                <a:cs typeface="+mn-lt"/>
              </a:rPr>
              <a:t>輸送関連</a:t>
            </a:r>
            <a:endParaRPr lang="ja-JP">
              <a:solidFill>
                <a:srgbClr val="000000"/>
              </a:solidFill>
              <a:latin typeface="Aptos" panose="02110004020202020204"/>
              <a:ea typeface="游ゴシック" panose="020B0400000000000000" pitchFamily="34" charset="-128"/>
              <a:cs typeface="+mn-lt"/>
            </a:endParaRPr>
          </a:p>
          <a:p>
            <a:pPr algn="ctr"/>
            <a:r>
              <a:rPr lang="ja-JP" altLang="en-US" sz="1100">
                <a:solidFill>
                  <a:srgbClr val="FFFFFF"/>
                </a:solidFill>
                <a:latin typeface="Meiryo UI"/>
                <a:ea typeface="Meiryo UI"/>
                <a:cs typeface="+mn-lt"/>
              </a:rPr>
              <a:t>資産</a:t>
            </a:r>
            <a:endParaRPr lang="ja-JP">
              <a:ea typeface="游ゴシック"/>
            </a:endParaRPr>
          </a:p>
          <a:p>
            <a:pPr marL="0" indent="0" algn="ctr"/>
            <a:r>
              <a:rPr lang="ja-JP" altLang="en-US" sz="1100">
                <a:solidFill>
                  <a:srgbClr val="FFFFFF"/>
                </a:solidFill>
                <a:latin typeface="Meiryo UI"/>
                <a:ea typeface="Meiryo UI"/>
                <a:cs typeface="+mn-lt"/>
              </a:rPr>
              <a:t>58.4%</a:t>
            </a:r>
            <a:endParaRPr lang="ja-JP" altLang="en-US" sz="1100" dirty="0">
              <a:solidFill>
                <a:srgbClr val="FFFFFF"/>
              </a:solidFill>
              <a:latin typeface="Meiryo UI"/>
              <a:ea typeface="Meiryo UI"/>
              <a:cs typeface="+mn-lt"/>
            </a:endParaRPr>
          </a:p>
        </p:txBody>
      </p:sp>
      <p:sp>
        <p:nvSpPr>
          <p:cNvPr id="16" name="テキスト ボックス 15">
            <a:extLst>
              <a:ext uri="{FF2B5EF4-FFF2-40B4-BE49-F238E27FC236}">
                <a16:creationId xmlns:a16="http://schemas.microsoft.com/office/drawing/2014/main" id="{FD99DF97-5784-2D8D-B02A-F444A14297EE}"/>
              </a:ext>
            </a:extLst>
          </p:cNvPr>
          <p:cNvSpPr txBox="1"/>
          <p:nvPr/>
        </p:nvSpPr>
        <p:spPr>
          <a:xfrm>
            <a:off x="1159619" y="3652644"/>
            <a:ext cx="91808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r>
              <a:rPr lang="ja-JP" altLang="en-US" sz="1100" dirty="0">
                <a:solidFill>
                  <a:srgbClr val="002060"/>
                </a:solidFill>
                <a:latin typeface="Meiryo UI"/>
                <a:ea typeface="Meiryo UI"/>
              </a:rPr>
              <a:t>ロジスティクス関連資産</a:t>
            </a:r>
          </a:p>
          <a:p>
            <a:pPr algn="ctr"/>
            <a:r>
              <a:rPr lang="ja-JP" altLang="en-US" sz="1100" dirty="0">
                <a:solidFill>
                  <a:srgbClr val="002060"/>
                </a:solidFill>
                <a:latin typeface="Meiryo UI"/>
                <a:ea typeface="Meiryo UI"/>
              </a:rPr>
              <a:t>27.1%</a:t>
            </a:r>
          </a:p>
        </p:txBody>
      </p:sp>
      <p:pic>
        <p:nvPicPr>
          <p:cNvPr id="17" name="図 16" descr="グラフ, 円グラフ&#10;&#10;AI 生成コンテンツは間違っている可能性があります。">
            <a:extLst>
              <a:ext uri="{FF2B5EF4-FFF2-40B4-BE49-F238E27FC236}">
                <a16:creationId xmlns:a16="http://schemas.microsoft.com/office/drawing/2014/main" id="{45B9D0FB-563F-9E71-1780-8383D0143252}"/>
              </a:ext>
            </a:extLst>
          </p:cNvPr>
          <p:cNvPicPr>
            <a:picLocks noChangeAspect="1"/>
          </p:cNvPicPr>
          <p:nvPr/>
        </p:nvPicPr>
        <p:blipFill>
          <a:blip r:embed="rId4"/>
          <a:srcRect l="17856" t="1341" r="17807" b="3126"/>
          <a:stretch>
            <a:fillRect/>
          </a:stretch>
        </p:blipFill>
        <p:spPr>
          <a:xfrm>
            <a:off x="5311028" y="2448815"/>
            <a:ext cx="2885008" cy="2765246"/>
          </a:xfrm>
          <a:prstGeom prst="rect">
            <a:avLst/>
          </a:prstGeom>
        </p:spPr>
      </p:pic>
      <p:sp>
        <p:nvSpPr>
          <p:cNvPr id="18" name="テキスト ボックス 17">
            <a:extLst>
              <a:ext uri="{FF2B5EF4-FFF2-40B4-BE49-F238E27FC236}">
                <a16:creationId xmlns:a16="http://schemas.microsoft.com/office/drawing/2014/main" id="{811C103B-882B-7E95-7437-C8F34B85167B}"/>
              </a:ext>
            </a:extLst>
          </p:cNvPr>
          <p:cNvSpPr txBox="1"/>
          <p:nvPr/>
        </p:nvSpPr>
        <p:spPr>
          <a:xfrm>
            <a:off x="6732802" y="4029410"/>
            <a:ext cx="123558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1100">
                <a:solidFill>
                  <a:srgbClr val="FFFFFF"/>
                </a:solidFill>
                <a:latin typeface="Meiryo UI"/>
                <a:ea typeface="Meiryo UI"/>
                <a:cs typeface="+mn-lt"/>
              </a:rPr>
              <a:t>輸送事業</a:t>
            </a:r>
            <a:endParaRPr lang="ja-JP">
              <a:solidFill>
                <a:srgbClr val="000000"/>
              </a:solidFill>
              <a:latin typeface="Aptos" panose="02110004020202020204"/>
              <a:ea typeface="游ゴシック" panose="020B0400000000000000" pitchFamily="34" charset="-128"/>
              <a:cs typeface="+mn-lt"/>
            </a:endParaRPr>
          </a:p>
          <a:p>
            <a:pPr algn="ctr"/>
            <a:r>
              <a:rPr lang="ja-JP" altLang="en-US" sz="1100">
                <a:solidFill>
                  <a:srgbClr val="FFFFFF"/>
                </a:solidFill>
                <a:latin typeface="Meiryo UI"/>
                <a:ea typeface="Meiryo UI"/>
              </a:rPr>
              <a:t>売上</a:t>
            </a:r>
            <a:endParaRPr lang="ja-JP" altLang="en-US" sz="1100" dirty="0">
              <a:solidFill>
                <a:srgbClr val="FFFFFF"/>
              </a:solidFill>
              <a:latin typeface="Meiryo UI"/>
              <a:ea typeface="Meiryo UI"/>
            </a:endParaRPr>
          </a:p>
          <a:p>
            <a:pPr marL="0" indent="0" algn="ctr"/>
            <a:r>
              <a:rPr lang="ja-JP" altLang="en-US" sz="1100">
                <a:solidFill>
                  <a:srgbClr val="FFFFFF"/>
                </a:solidFill>
                <a:latin typeface="Meiryo UI"/>
                <a:ea typeface="Meiryo UI"/>
                <a:cs typeface="+mn-lt"/>
              </a:rPr>
              <a:t>84.1%</a:t>
            </a:r>
            <a:endParaRPr lang="ja-JP" altLang="en-US" sz="1100" dirty="0">
              <a:solidFill>
                <a:srgbClr val="FFFFFF"/>
              </a:solidFill>
              <a:latin typeface="Meiryo UI"/>
              <a:ea typeface="Meiryo UI"/>
              <a:cs typeface="+mn-lt"/>
            </a:endParaRPr>
          </a:p>
        </p:txBody>
      </p:sp>
      <p:sp>
        <p:nvSpPr>
          <p:cNvPr id="19" name="テキスト ボックス 18">
            <a:extLst>
              <a:ext uri="{FF2B5EF4-FFF2-40B4-BE49-F238E27FC236}">
                <a16:creationId xmlns:a16="http://schemas.microsoft.com/office/drawing/2014/main" id="{F5E8539F-8C73-FDF9-9037-D5090E903270}"/>
              </a:ext>
            </a:extLst>
          </p:cNvPr>
          <p:cNvSpPr txBox="1"/>
          <p:nvPr/>
        </p:nvSpPr>
        <p:spPr>
          <a:xfrm>
            <a:off x="5519952" y="2604893"/>
            <a:ext cx="918087"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ctr"/>
            <a:r>
              <a:rPr lang="ja-JP" altLang="en-US" sz="1100">
                <a:solidFill>
                  <a:srgbClr val="002060"/>
                </a:solidFill>
                <a:latin typeface="Meiryo UI"/>
                <a:ea typeface="Meiryo UI"/>
              </a:rPr>
              <a:t>ロジスティクス事業売上</a:t>
            </a:r>
          </a:p>
          <a:p>
            <a:pPr algn="ctr"/>
            <a:r>
              <a:rPr lang="ja-JP" altLang="en-US" sz="1100">
                <a:solidFill>
                  <a:srgbClr val="002060"/>
                </a:solidFill>
                <a:latin typeface="Meiryo UI"/>
                <a:ea typeface="Meiryo UI"/>
              </a:rPr>
              <a:t>7.2%</a:t>
            </a:r>
            <a:endParaRPr lang="ja-JP" altLang="en-US" sz="1100" dirty="0">
              <a:solidFill>
                <a:srgbClr val="002060"/>
              </a:solidFill>
              <a:latin typeface="Meiryo UI"/>
              <a:ea typeface="Meiryo UI"/>
            </a:endParaRPr>
          </a:p>
        </p:txBody>
      </p:sp>
    </p:spTree>
    <p:extLst>
      <p:ext uri="{BB962C8B-B14F-4D97-AF65-F5344CB8AC3E}">
        <p14:creationId xmlns:p14="http://schemas.microsoft.com/office/powerpoint/2010/main" val="108408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9B967F-B2AE-BE91-511E-048A5E494620}"/>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0BCFC21E-73E5-9A53-2221-57E0298709FA}"/>
              </a:ext>
            </a:extLst>
          </p:cNvPr>
          <p:cNvSpPr>
            <a:spLocks noGrp="1"/>
          </p:cNvSpPr>
          <p:nvPr>
            <p:ph type="title"/>
          </p:nvPr>
        </p:nvSpPr>
        <p:spPr>
          <a:xfrm>
            <a:off x="628650" y="535724"/>
            <a:ext cx="5567368" cy="346247"/>
          </a:xfrm>
        </p:spPr>
        <p:txBody>
          <a:bodyPr/>
          <a:lstStyle/>
          <a:p>
            <a:r>
              <a:rPr lang="ja-JP" altLang="en-US" b="1">
                <a:solidFill>
                  <a:srgbClr val="002060"/>
                </a:solidFill>
                <a:latin typeface="Meiryo UI"/>
                <a:ea typeface="Meiryo UI"/>
              </a:rPr>
              <a:t>「価値を運ぶ」から「価値を創る」へ　</a:t>
            </a:r>
            <a:endParaRPr lang="ja-JP" altLang="en-US" b="1">
              <a:latin typeface="Meiryo UI"/>
              <a:ea typeface="Meiryo UI"/>
            </a:endParaRPr>
          </a:p>
          <a:p>
            <a:endParaRPr lang="ja-JP" altLang="en-US" b="1">
              <a:solidFill>
                <a:srgbClr val="002060"/>
              </a:solidFill>
              <a:latin typeface="Meiryo UI"/>
              <a:ea typeface="Meiryo UI"/>
            </a:endParaRPr>
          </a:p>
        </p:txBody>
      </p:sp>
      <p:sp>
        <p:nvSpPr>
          <p:cNvPr id="3" name="テキスト ボックス 2">
            <a:extLst>
              <a:ext uri="{FF2B5EF4-FFF2-40B4-BE49-F238E27FC236}">
                <a16:creationId xmlns:a16="http://schemas.microsoft.com/office/drawing/2014/main" id="{989B85C0-C6AB-D56E-3BB8-7A3DB396AF6C}"/>
              </a:ext>
            </a:extLst>
          </p:cNvPr>
          <p:cNvSpPr txBox="1"/>
          <p:nvPr/>
        </p:nvSpPr>
        <p:spPr>
          <a:xfrm>
            <a:off x="403971" y="981412"/>
            <a:ext cx="693725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solidFill>
                  <a:srgbClr val="002060"/>
                </a:solidFill>
                <a:latin typeface="Meiryo UI"/>
                <a:ea typeface="Meiryo UI"/>
              </a:rPr>
              <a:t>新たな事業ドメイン　-ロジスティクス事業2.0-</a:t>
            </a:r>
          </a:p>
          <a:p>
            <a:pPr algn="ctr"/>
            <a:endParaRPr lang="ja-JP" altLang="en-US">
              <a:latin typeface="Meiryo UI"/>
              <a:ea typeface="Meiryo UI"/>
            </a:endParaRPr>
          </a:p>
        </p:txBody>
      </p:sp>
      <p:sp>
        <p:nvSpPr>
          <p:cNvPr id="8" name="四角形: 角を丸くする 7">
            <a:extLst>
              <a:ext uri="{FF2B5EF4-FFF2-40B4-BE49-F238E27FC236}">
                <a16:creationId xmlns:a16="http://schemas.microsoft.com/office/drawing/2014/main" id="{840D68AE-147E-CCCF-BC59-6FBDD9848BB6}"/>
              </a:ext>
            </a:extLst>
          </p:cNvPr>
          <p:cNvSpPr>
            <a:spLocks/>
          </p:cNvSpPr>
          <p:nvPr/>
        </p:nvSpPr>
        <p:spPr>
          <a:xfrm>
            <a:off x="603812" y="2642200"/>
            <a:ext cx="2094375" cy="1437083"/>
          </a:xfrm>
          <a:prstGeom prst="roundRect">
            <a:avLst/>
          </a:prstGeom>
          <a:solidFill>
            <a:srgbClr val="F5D160">
              <a:alpha val="49000"/>
            </a:srgb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ja-JP" altLang="en-US" sz="2400" b="1">
                <a:solidFill>
                  <a:srgbClr val="002060"/>
                </a:solidFill>
                <a:latin typeface="メイリオ"/>
                <a:ea typeface="メイリオ"/>
              </a:rPr>
              <a:t>輸送</a:t>
            </a:r>
          </a:p>
        </p:txBody>
      </p:sp>
      <p:sp>
        <p:nvSpPr>
          <p:cNvPr id="9" name="四角形: 角を丸くする 8">
            <a:extLst>
              <a:ext uri="{FF2B5EF4-FFF2-40B4-BE49-F238E27FC236}">
                <a16:creationId xmlns:a16="http://schemas.microsoft.com/office/drawing/2014/main" id="{71641034-C0DF-4812-5B63-A80A0FE20C1F}"/>
              </a:ext>
            </a:extLst>
          </p:cNvPr>
          <p:cNvSpPr>
            <a:spLocks/>
          </p:cNvSpPr>
          <p:nvPr/>
        </p:nvSpPr>
        <p:spPr>
          <a:xfrm>
            <a:off x="3429561" y="2642199"/>
            <a:ext cx="2094375" cy="1437083"/>
          </a:xfrm>
          <a:prstGeom prst="roundRect">
            <a:avLst/>
          </a:prstGeom>
          <a:solidFill>
            <a:srgbClr val="F5D160">
              <a:alpha val="74000"/>
            </a:srgbClr>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ja-JP" altLang="en-US" sz="2400" b="1">
                <a:solidFill>
                  <a:srgbClr val="002060"/>
                </a:solidFill>
                <a:latin typeface="メイリオ"/>
                <a:ea typeface="メイリオ"/>
              </a:rPr>
              <a:t>物流</a:t>
            </a:r>
          </a:p>
        </p:txBody>
      </p:sp>
      <p:sp>
        <p:nvSpPr>
          <p:cNvPr id="10" name="四角形: 角を丸くする 9">
            <a:extLst>
              <a:ext uri="{FF2B5EF4-FFF2-40B4-BE49-F238E27FC236}">
                <a16:creationId xmlns:a16="http://schemas.microsoft.com/office/drawing/2014/main" id="{E0B2987B-A729-777D-7712-1D6A6455FAE1}"/>
              </a:ext>
            </a:extLst>
          </p:cNvPr>
          <p:cNvSpPr>
            <a:spLocks/>
          </p:cNvSpPr>
          <p:nvPr/>
        </p:nvSpPr>
        <p:spPr>
          <a:xfrm>
            <a:off x="6276477" y="2642198"/>
            <a:ext cx="2094375" cy="1437083"/>
          </a:xfrm>
          <a:prstGeom prst="roundRect">
            <a:avLst/>
          </a:prstGeom>
          <a:solidFill>
            <a:srgbClr val="F5D160"/>
          </a:solidFill>
          <a:ln/>
        </p:spPr>
        <p:style>
          <a:lnRef idx="0">
            <a:schemeClr val="accent1"/>
          </a:lnRef>
          <a:fillRef idx="3">
            <a:schemeClr val="accent1"/>
          </a:fillRef>
          <a:effectRef idx="3">
            <a:schemeClr val="accent1"/>
          </a:effectRef>
          <a:fontRef idx="minor">
            <a:schemeClr val="lt1"/>
          </a:fontRef>
        </p:style>
        <p:txBody>
          <a:bodyPr lIns="0" tIns="45720" rIns="0" bIns="45720" rtlCol="0" anchor="ctr"/>
          <a:lstStyle/>
          <a:p>
            <a:pPr algn="ctr"/>
            <a:r>
              <a:rPr lang="ja-JP" altLang="en-US" sz="2000" b="1">
                <a:solidFill>
                  <a:srgbClr val="002060"/>
                </a:solidFill>
                <a:latin typeface="メイリオ"/>
                <a:ea typeface="メイリオ"/>
              </a:rPr>
              <a:t>ロジスティクスサービス</a:t>
            </a:r>
            <a:endParaRPr lang="ja-JP" sz="1600">
              <a:latin typeface="メイリオ"/>
              <a:ea typeface="メイリオ"/>
            </a:endParaRPr>
          </a:p>
        </p:txBody>
      </p:sp>
      <p:sp>
        <p:nvSpPr>
          <p:cNvPr id="11" name="矢印: 右 10">
            <a:extLst>
              <a:ext uri="{FF2B5EF4-FFF2-40B4-BE49-F238E27FC236}">
                <a16:creationId xmlns:a16="http://schemas.microsoft.com/office/drawing/2014/main" id="{C03B5D3E-9524-F257-F87E-C99E97E3DA5C}"/>
              </a:ext>
            </a:extLst>
          </p:cNvPr>
          <p:cNvSpPr/>
          <p:nvPr/>
        </p:nvSpPr>
        <p:spPr>
          <a:xfrm>
            <a:off x="2772832" y="3196166"/>
            <a:ext cx="560916" cy="444500"/>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矢印: 右 11">
            <a:extLst>
              <a:ext uri="{FF2B5EF4-FFF2-40B4-BE49-F238E27FC236}">
                <a16:creationId xmlns:a16="http://schemas.microsoft.com/office/drawing/2014/main" id="{5F9D67DE-175B-D337-6E8F-A4CCC3B0C3A3}"/>
              </a:ext>
            </a:extLst>
          </p:cNvPr>
          <p:cNvSpPr/>
          <p:nvPr/>
        </p:nvSpPr>
        <p:spPr>
          <a:xfrm>
            <a:off x="5619748" y="3196165"/>
            <a:ext cx="560916" cy="444500"/>
          </a:xfrm>
          <a:prstGeom prst="righ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矢印: 五方向 1">
            <a:extLst>
              <a:ext uri="{FF2B5EF4-FFF2-40B4-BE49-F238E27FC236}">
                <a16:creationId xmlns:a16="http://schemas.microsoft.com/office/drawing/2014/main" id="{51070671-00D5-80A5-1385-88848A728C4A}"/>
              </a:ext>
            </a:extLst>
          </p:cNvPr>
          <p:cNvSpPr/>
          <p:nvPr/>
        </p:nvSpPr>
        <p:spPr>
          <a:xfrm>
            <a:off x="518583" y="1883833"/>
            <a:ext cx="3630083" cy="349249"/>
          </a:xfrm>
          <a:prstGeom prst="homePlate">
            <a:avLst/>
          </a:prstGeom>
          <a:solidFill>
            <a:srgbClr val="0E2841">
              <a:alpha val="6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sz="1800" baseline="0">
                <a:solidFill>
                  <a:srgbClr val="FFFFFF"/>
                </a:solidFill>
                <a:ea typeface="Meiryo UI"/>
              </a:rPr>
              <a:t>既存ドメイン：輸送事業</a:t>
            </a:r>
            <a:endParaRPr lang="ja-JP" altLang="en-US"/>
          </a:p>
        </p:txBody>
      </p:sp>
      <p:sp>
        <p:nvSpPr>
          <p:cNvPr id="5" name="矢印: 山形 4">
            <a:extLst>
              <a:ext uri="{FF2B5EF4-FFF2-40B4-BE49-F238E27FC236}">
                <a16:creationId xmlns:a16="http://schemas.microsoft.com/office/drawing/2014/main" id="{811BB53D-553F-DD2C-457C-40D0CB71D1D9}"/>
              </a:ext>
            </a:extLst>
          </p:cNvPr>
          <p:cNvSpPr/>
          <p:nvPr/>
        </p:nvSpPr>
        <p:spPr>
          <a:xfrm>
            <a:off x="4148666" y="1873249"/>
            <a:ext cx="4318000" cy="359833"/>
          </a:xfrm>
          <a:prstGeom prst="chevron">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800" baseline="0">
                <a:solidFill>
                  <a:srgbClr val="FFFFFF"/>
                </a:solidFill>
                <a:ea typeface="Meiryo UI"/>
              </a:rPr>
              <a:t>新ドメイン：ロジスティクス事業</a:t>
            </a:r>
            <a:r>
              <a:rPr lang="ja-JP" altLang="en-US" sz="1800">
                <a:latin typeface="Meiryo UI"/>
                <a:ea typeface="Meiryo UI"/>
                <a:cs typeface="Meiryo UI"/>
              </a:rPr>
              <a:t>​</a:t>
            </a:r>
            <a:endParaRPr lang="ja-JP" altLang="en-US">
              <a:solidFill>
                <a:schemeClr val="tx1"/>
              </a:solidFill>
            </a:endParaRPr>
          </a:p>
        </p:txBody>
      </p:sp>
      <p:sp>
        <p:nvSpPr>
          <p:cNvPr id="14" name="正方形/長方形 13">
            <a:extLst>
              <a:ext uri="{FF2B5EF4-FFF2-40B4-BE49-F238E27FC236}">
                <a16:creationId xmlns:a16="http://schemas.microsoft.com/office/drawing/2014/main" id="{5664B44A-C91C-5BBC-897A-E688AA145C40}"/>
              </a:ext>
            </a:extLst>
          </p:cNvPr>
          <p:cNvSpPr/>
          <p:nvPr/>
        </p:nvSpPr>
        <p:spPr>
          <a:xfrm>
            <a:off x="407938" y="5645166"/>
            <a:ext cx="8302483" cy="829512"/>
          </a:xfrm>
          <a:prstGeom prst="rect">
            <a:avLst/>
          </a:prstGeom>
          <a:solidFill>
            <a:schemeClr val="bg1">
              <a:lumMod val="95000"/>
            </a:schemeClr>
          </a:solidFill>
          <a:ln>
            <a:solidFill>
              <a:srgbClr val="041F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solidFill>
                  <a:srgbClr val="002060"/>
                </a:solidFill>
                <a:latin typeface="Meiryo UI"/>
                <a:ea typeface="Meiryo UI"/>
                <a:cs typeface="+mn-lt"/>
              </a:rPr>
              <a:t>「運ぶ」ことで信頼を築いてきた</a:t>
            </a:r>
            <a:r>
              <a:rPr lang="ja-JP" altLang="en-US">
                <a:solidFill>
                  <a:srgbClr val="002060"/>
                </a:solidFill>
                <a:latin typeface="Meiryo UI"/>
                <a:ea typeface="Meiryo UI"/>
                <a:cs typeface="+mn-lt"/>
              </a:rPr>
              <a:t>当社</a:t>
            </a:r>
            <a:r>
              <a:rPr lang="ja-JP">
                <a:solidFill>
                  <a:srgbClr val="002060"/>
                </a:solidFill>
                <a:latin typeface="Meiryo UI"/>
                <a:ea typeface="Meiryo UI"/>
                <a:cs typeface="+mn-lt"/>
              </a:rPr>
              <a:t>は、これから</a:t>
            </a:r>
            <a:r>
              <a:rPr lang="ja-JP" altLang="en-US">
                <a:solidFill>
                  <a:srgbClr val="002060"/>
                </a:solidFill>
                <a:latin typeface="Meiryo UI"/>
                <a:ea typeface="Meiryo UI"/>
                <a:cs typeface="+mn-lt"/>
              </a:rPr>
              <a:t>は</a:t>
            </a:r>
            <a:r>
              <a:rPr lang="ja-JP">
                <a:solidFill>
                  <a:srgbClr val="002060"/>
                </a:solidFill>
                <a:latin typeface="Meiryo UI"/>
                <a:ea typeface="Meiryo UI"/>
                <a:cs typeface="+mn-lt"/>
              </a:rPr>
              <a:t>「預かり・整え・届ける」ことで価値を創り</a:t>
            </a:r>
            <a:br>
              <a:rPr lang="ja-JP" dirty="0">
                <a:solidFill>
                  <a:srgbClr val="002060"/>
                </a:solidFill>
                <a:latin typeface="Meiryo UI"/>
                <a:ea typeface="Meiryo UI"/>
                <a:cs typeface="+mn-lt"/>
              </a:rPr>
            </a:br>
            <a:r>
              <a:rPr lang="ja-JP">
                <a:solidFill>
                  <a:srgbClr val="002060"/>
                </a:solidFill>
                <a:latin typeface="Meiryo UI"/>
                <a:ea typeface="Meiryo UI"/>
                <a:cs typeface="+mn-lt"/>
              </a:rPr>
              <a:t> 顧客のサービスそのものを共に</a:t>
            </a:r>
            <a:r>
              <a:rPr lang="ja-JP" altLang="en-US">
                <a:solidFill>
                  <a:srgbClr val="002060"/>
                </a:solidFill>
                <a:latin typeface="Meiryo UI"/>
                <a:ea typeface="Meiryo UI"/>
                <a:cs typeface="+mn-lt"/>
              </a:rPr>
              <a:t>形作る</a:t>
            </a:r>
            <a:r>
              <a:rPr lang="ja-JP">
                <a:solidFill>
                  <a:srgbClr val="002060"/>
                </a:solidFill>
                <a:latin typeface="Meiryo UI"/>
                <a:ea typeface="Meiryo UI"/>
                <a:cs typeface="+mn-lt"/>
              </a:rPr>
              <a:t>パートナーへ</a:t>
            </a:r>
            <a:endParaRPr lang="ja-JP" altLang="en-US">
              <a:solidFill>
                <a:srgbClr val="002060"/>
              </a:solidFill>
              <a:latin typeface="Aptos"/>
              <a:ea typeface="Meiryo UI"/>
            </a:endParaRPr>
          </a:p>
        </p:txBody>
      </p:sp>
      <p:sp>
        <p:nvSpPr>
          <p:cNvPr id="13" name="テキスト ボックス 12">
            <a:extLst>
              <a:ext uri="{FF2B5EF4-FFF2-40B4-BE49-F238E27FC236}">
                <a16:creationId xmlns:a16="http://schemas.microsoft.com/office/drawing/2014/main" id="{7A89AE51-E31E-48CD-8A87-90DE4EB22028}"/>
              </a:ext>
            </a:extLst>
          </p:cNvPr>
          <p:cNvSpPr txBox="1"/>
          <p:nvPr/>
        </p:nvSpPr>
        <p:spPr>
          <a:xfrm>
            <a:off x="626220" y="4241078"/>
            <a:ext cx="20928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Wingdings"/>
              <a:buChar char="ü"/>
            </a:pPr>
            <a:r>
              <a:rPr lang="ja-JP" altLang="en-US" b="1">
                <a:solidFill>
                  <a:srgbClr val="002060"/>
                </a:solidFill>
                <a:latin typeface="Meiryo UI"/>
                <a:ea typeface="Meiryo UI"/>
                <a:cs typeface="+mn-lt"/>
              </a:rPr>
              <a:t>安全に届ける</a:t>
            </a:r>
            <a:endParaRPr lang="ja-JP"/>
          </a:p>
          <a:p>
            <a:pPr marL="285750" indent="-285750">
              <a:buFont typeface="Wingdings"/>
              <a:buChar char="ü"/>
            </a:pPr>
            <a:r>
              <a:rPr lang="ja-JP" altLang="en-US" b="1">
                <a:solidFill>
                  <a:srgbClr val="002060"/>
                </a:solidFill>
                <a:latin typeface="Meiryo UI"/>
                <a:ea typeface="Meiryo UI"/>
                <a:cs typeface="+mn-lt"/>
              </a:rPr>
              <a:t>信頼にこたえる</a:t>
            </a:r>
            <a:endParaRPr lang="ja-JP" altLang="en-US" b="1" dirty="0">
              <a:solidFill>
                <a:srgbClr val="002060"/>
              </a:solidFill>
              <a:latin typeface="Meiryo UI"/>
              <a:ea typeface="Meiryo UI"/>
              <a:cs typeface="+mn-lt"/>
            </a:endParaRPr>
          </a:p>
        </p:txBody>
      </p:sp>
      <p:sp>
        <p:nvSpPr>
          <p:cNvPr id="15" name="テキスト ボックス 14">
            <a:extLst>
              <a:ext uri="{FF2B5EF4-FFF2-40B4-BE49-F238E27FC236}">
                <a16:creationId xmlns:a16="http://schemas.microsoft.com/office/drawing/2014/main" id="{716EA70D-E87C-2B2C-0AB0-8D337558122C}"/>
              </a:ext>
            </a:extLst>
          </p:cNvPr>
          <p:cNvSpPr txBox="1"/>
          <p:nvPr/>
        </p:nvSpPr>
        <p:spPr>
          <a:xfrm>
            <a:off x="3197970" y="4241077"/>
            <a:ext cx="29767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ja-JP" altLang="en-US" b="1">
                <a:solidFill>
                  <a:srgbClr val="002060"/>
                </a:solidFill>
                <a:latin typeface="Meiryo UI"/>
                <a:ea typeface="Meiryo UI"/>
              </a:rPr>
              <a:t>流れを整える</a:t>
            </a:r>
            <a:endParaRPr lang="ja-JP"/>
          </a:p>
          <a:p>
            <a:pPr marL="285750" indent="-285750">
              <a:buFont typeface="Wingdings"/>
              <a:buChar char="ü"/>
            </a:pPr>
            <a:r>
              <a:rPr lang="ja-JP" b="1">
                <a:solidFill>
                  <a:srgbClr val="002060"/>
                </a:solidFill>
                <a:latin typeface="Meiryo UI"/>
                <a:ea typeface="Meiryo UI"/>
              </a:rPr>
              <a:t>顧客ビジネスを支える</a:t>
            </a:r>
            <a:endParaRPr lang="ja-JP" altLang="en-US" b="1" dirty="0">
              <a:solidFill>
                <a:srgbClr val="002060"/>
              </a:solidFill>
              <a:latin typeface="Meiryo UI"/>
              <a:ea typeface="Meiryo UI"/>
            </a:endParaRPr>
          </a:p>
        </p:txBody>
      </p:sp>
      <p:sp>
        <p:nvSpPr>
          <p:cNvPr id="16" name="テキスト ボックス 15">
            <a:extLst>
              <a:ext uri="{FF2B5EF4-FFF2-40B4-BE49-F238E27FC236}">
                <a16:creationId xmlns:a16="http://schemas.microsoft.com/office/drawing/2014/main" id="{9D382E81-EF81-212E-F776-E811159C7DF7}"/>
              </a:ext>
            </a:extLst>
          </p:cNvPr>
          <p:cNvSpPr txBox="1"/>
          <p:nvPr/>
        </p:nvSpPr>
        <p:spPr>
          <a:xfrm>
            <a:off x="6173599" y="4241078"/>
            <a:ext cx="305429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ja-JP" altLang="en-US" b="1">
                <a:solidFill>
                  <a:srgbClr val="002060"/>
                </a:solidFill>
                <a:latin typeface="Meiryo UI"/>
                <a:ea typeface="Meiryo UI"/>
                <a:cs typeface="+mn-lt"/>
              </a:rPr>
              <a:t>価値を作る</a:t>
            </a:r>
          </a:p>
          <a:p>
            <a:pPr marL="285750" indent="-285750">
              <a:buFont typeface="Wingdings"/>
              <a:buChar char="ü"/>
            </a:pPr>
            <a:r>
              <a:rPr lang="ja-JP" altLang="en-US" b="1">
                <a:solidFill>
                  <a:srgbClr val="002060"/>
                </a:solidFill>
                <a:latin typeface="Meiryo UI"/>
                <a:ea typeface="Meiryo UI"/>
                <a:cs typeface="+mn-lt"/>
              </a:rPr>
              <a:t>顧客ビジネスを進化させる</a:t>
            </a:r>
            <a:endParaRPr lang="ja-JP" altLang="en-US" b="1" dirty="0">
              <a:solidFill>
                <a:srgbClr val="002060"/>
              </a:solidFill>
              <a:latin typeface="Meiryo UI"/>
              <a:ea typeface="Meiryo UI"/>
              <a:cs typeface="+mn-lt"/>
            </a:endParaRPr>
          </a:p>
        </p:txBody>
      </p:sp>
    </p:spTree>
    <p:extLst>
      <p:ext uri="{BB962C8B-B14F-4D97-AF65-F5344CB8AC3E}">
        <p14:creationId xmlns:p14="http://schemas.microsoft.com/office/powerpoint/2010/main" val="24435847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7D0114-CF92-C5B3-1852-5A9D756F41D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A538DBE4-1627-EB9F-21F9-B1AA600D5064}"/>
              </a:ext>
            </a:extLst>
          </p:cNvPr>
          <p:cNvSpPr/>
          <p:nvPr/>
        </p:nvSpPr>
        <p:spPr>
          <a:xfrm>
            <a:off x="327504" y="1951777"/>
            <a:ext cx="4142897" cy="3471102"/>
          </a:xfrm>
          <a:prstGeom prst="rect">
            <a:avLst/>
          </a:prstGeom>
          <a:solidFill>
            <a:schemeClr val="accent6">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solidFill>
                <a:srgbClr val="000000"/>
              </a:solidFill>
              <a:latin typeface="Meiryo UI"/>
              <a:ea typeface="Meiryo UI"/>
            </a:endParaRPr>
          </a:p>
        </p:txBody>
      </p:sp>
      <p:sp>
        <p:nvSpPr>
          <p:cNvPr id="2" name="正方形/長方形 1">
            <a:extLst>
              <a:ext uri="{FF2B5EF4-FFF2-40B4-BE49-F238E27FC236}">
                <a16:creationId xmlns:a16="http://schemas.microsoft.com/office/drawing/2014/main" id="{4684F623-04E1-39D9-61E2-D5F21D3DDFFC}"/>
              </a:ext>
            </a:extLst>
          </p:cNvPr>
          <p:cNvSpPr/>
          <p:nvPr/>
        </p:nvSpPr>
        <p:spPr>
          <a:xfrm>
            <a:off x="4690346" y="1951777"/>
            <a:ext cx="4142897" cy="3471102"/>
          </a:xfrm>
          <a:prstGeom prst="rect">
            <a:avLst/>
          </a:prstGeom>
          <a:solidFill>
            <a:schemeClr val="accent4">
              <a:lumMod val="20000"/>
              <a:lumOff val="8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solidFill>
                <a:srgbClr val="000000"/>
              </a:solidFill>
              <a:latin typeface="Meiryo UI"/>
              <a:ea typeface="Meiryo UI"/>
            </a:endParaRPr>
          </a:p>
        </p:txBody>
      </p:sp>
      <p:sp>
        <p:nvSpPr>
          <p:cNvPr id="6" name="タイトル 1">
            <a:extLst>
              <a:ext uri="{FF2B5EF4-FFF2-40B4-BE49-F238E27FC236}">
                <a16:creationId xmlns:a16="http://schemas.microsoft.com/office/drawing/2014/main" id="{2E9F6ECB-A993-0C2B-68DF-DE5999EF3A88}"/>
              </a:ext>
            </a:extLst>
          </p:cNvPr>
          <p:cNvSpPr>
            <a:spLocks noGrp="1"/>
          </p:cNvSpPr>
          <p:nvPr>
            <p:ph type="title"/>
          </p:nvPr>
        </p:nvSpPr>
        <p:spPr>
          <a:xfrm>
            <a:off x="628650" y="535724"/>
            <a:ext cx="4534272" cy="324267"/>
          </a:xfrm>
        </p:spPr>
        <p:txBody>
          <a:bodyPr/>
          <a:lstStyle/>
          <a:p>
            <a:r>
              <a:rPr lang="ja-JP" altLang="en-US" b="1">
                <a:solidFill>
                  <a:srgbClr val="002060"/>
                </a:solidFill>
                <a:latin typeface="Meiryo UI"/>
                <a:ea typeface="Meiryo UI"/>
              </a:rPr>
              <a:t>ロジスティクス戦略の全体像　</a:t>
            </a:r>
            <a:endParaRPr lang="ja-JP" altLang="en-US" b="1">
              <a:latin typeface="Meiryo UI"/>
              <a:ea typeface="Meiryo UI"/>
            </a:endParaRPr>
          </a:p>
          <a:p>
            <a:endParaRPr lang="ja-JP" altLang="en-US" b="1">
              <a:solidFill>
                <a:srgbClr val="002060"/>
              </a:solidFill>
              <a:latin typeface="Meiryo UI"/>
              <a:ea typeface="Meiryo UI"/>
            </a:endParaRPr>
          </a:p>
        </p:txBody>
      </p:sp>
      <p:sp>
        <p:nvSpPr>
          <p:cNvPr id="3" name="テキスト ボックス 2">
            <a:extLst>
              <a:ext uri="{FF2B5EF4-FFF2-40B4-BE49-F238E27FC236}">
                <a16:creationId xmlns:a16="http://schemas.microsoft.com/office/drawing/2014/main" id="{D3911A64-15C9-E0A0-7965-BAC5D7186784}"/>
              </a:ext>
            </a:extLst>
          </p:cNvPr>
          <p:cNvSpPr txBox="1"/>
          <p:nvPr/>
        </p:nvSpPr>
        <p:spPr>
          <a:xfrm>
            <a:off x="427297" y="981412"/>
            <a:ext cx="65782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a:r>
              <a:rPr lang="ja-JP" b="1">
                <a:solidFill>
                  <a:srgbClr val="002060"/>
                </a:solidFill>
                <a:latin typeface="Meiryo UI"/>
                <a:ea typeface="Meiryo UI"/>
                <a:cs typeface="+mn-lt"/>
              </a:rPr>
              <a:t>FaaS</a:t>
            </a:r>
            <a:r>
              <a:rPr lang="en-US" altLang="ja-JP" b="1">
                <a:solidFill>
                  <a:srgbClr val="002060"/>
                </a:solidFill>
                <a:latin typeface="Meiryo UI"/>
                <a:ea typeface="Meiryo UI"/>
                <a:cs typeface="+mn-lt"/>
              </a:rPr>
              <a:t>×コールドチェーン</a:t>
            </a:r>
            <a:r>
              <a:rPr lang="ja-JP" altLang="en-US" b="1">
                <a:solidFill>
                  <a:srgbClr val="002060"/>
                </a:solidFill>
                <a:latin typeface="Meiryo UI"/>
                <a:ea typeface="Meiryo UI"/>
                <a:cs typeface="+mn-lt"/>
              </a:rPr>
              <a:t>物流</a:t>
            </a:r>
            <a:r>
              <a:rPr lang="ja-JP" b="1">
                <a:solidFill>
                  <a:srgbClr val="002060"/>
                </a:solidFill>
                <a:latin typeface="Meiryo UI"/>
                <a:ea typeface="Meiryo UI"/>
                <a:cs typeface="+mn-lt"/>
              </a:rPr>
              <a:t>、2つのエンジンで</a:t>
            </a:r>
            <a:r>
              <a:rPr lang="ja-JP" altLang="en-US" b="1">
                <a:solidFill>
                  <a:srgbClr val="002060"/>
                </a:solidFill>
                <a:latin typeface="Meiryo UI"/>
                <a:ea typeface="Meiryo UI"/>
                <a:cs typeface="+mn-lt"/>
              </a:rPr>
              <a:t>事業拡大</a:t>
            </a:r>
            <a:endParaRPr lang="ja-JP" b="1">
              <a:solidFill>
                <a:srgbClr val="002060"/>
              </a:solidFill>
              <a:latin typeface="Meiryo UI"/>
              <a:ea typeface="Meiryo UI"/>
            </a:endParaRPr>
          </a:p>
          <a:p>
            <a:pPr algn="ctr"/>
            <a:endParaRPr lang="ja-JP" altLang="en-US" b="1">
              <a:latin typeface="Meiryo UI"/>
              <a:ea typeface="Meiryo UI"/>
            </a:endParaRPr>
          </a:p>
        </p:txBody>
      </p:sp>
      <p:sp>
        <p:nvSpPr>
          <p:cNvPr id="7" name="楕円 6">
            <a:extLst>
              <a:ext uri="{FF2B5EF4-FFF2-40B4-BE49-F238E27FC236}">
                <a16:creationId xmlns:a16="http://schemas.microsoft.com/office/drawing/2014/main" id="{57D89874-5A32-5775-95D4-A4E5D69A73AF}"/>
              </a:ext>
            </a:extLst>
          </p:cNvPr>
          <p:cNvSpPr/>
          <p:nvPr/>
        </p:nvSpPr>
        <p:spPr>
          <a:xfrm>
            <a:off x="2180942" y="2276256"/>
            <a:ext cx="2834640" cy="2824064"/>
          </a:xfrm>
          <a:prstGeom prst="ellipse">
            <a:avLst/>
          </a:prstGeom>
          <a:solidFill>
            <a:srgbClr val="156082">
              <a:alpha val="30196"/>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10" name="楕円 9">
            <a:extLst>
              <a:ext uri="{FF2B5EF4-FFF2-40B4-BE49-F238E27FC236}">
                <a16:creationId xmlns:a16="http://schemas.microsoft.com/office/drawing/2014/main" id="{6CB8E6EC-7B85-188A-96D8-1DC1DEFAFAC3}"/>
              </a:ext>
            </a:extLst>
          </p:cNvPr>
          <p:cNvSpPr/>
          <p:nvPr/>
        </p:nvSpPr>
        <p:spPr>
          <a:xfrm>
            <a:off x="4296087" y="2276257"/>
            <a:ext cx="2841162" cy="2824063"/>
          </a:xfrm>
          <a:prstGeom prst="ellipse">
            <a:avLst/>
          </a:prstGeom>
          <a:solidFill>
            <a:schemeClr val="accent6">
              <a:lumMod val="75000"/>
              <a:alpha val="30196"/>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13" name="正方形/長方形 12">
            <a:extLst>
              <a:ext uri="{FF2B5EF4-FFF2-40B4-BE49-F238E27FC236}">
                <a16:creationId xmlns:a16="http://schemas.microsoft.com/office/drawing/2014/main" id="{564C4243-83C4-FA54-F6D7-181526316D77}"/>
              </a:ext>
            </a:extLst>
          </p:cNvPr>
          <p:cNvSpPr/>
          <p:nvPr/>
        </p:nvSpPr>
        <p:spPr>
          <a:xfrm>
            <a:off x="429104" y="5909749"/>
            <a:ext cx="8281317" cy="56492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latin typeface="Meiryo UI"/>
                <a:ea typeface="Meiryo UI"/>
              </a:rPr>
              <a:t>シナジーを作り、成長市場かつ後発でも高付加価値で勝てる戦いに</a:t>
            </a:r>
            <a:endParaRPr lang="ja-JP">
              <a:solidFill>
                <a:srgbClr val="000000"/>
              </a:solidFill>
              <a:latin typeface="Meiryo UI"/>
              <a:ea typeface="Meiryo UI"/>
            </a:endParaRPr>
          </a:p>
        </p:txBody>
      </p:sp>
      <p:sp>
        <p:nvSpPr>
          <p:cNvPr id="14" name="矢印: 下 13">
            <a:extLst>
              <a:ext uri="{FF2B5EF4-FFF2-40B4-BE49-F238E27FC236}">
                <a16:creationId xmlns:a16="http://schemas.microsoft.com/office/drawing/2014/main" id="{739ADB3C-0739-D8DB-41EB-EA51995887F5}"/>
              </a:ext>
            </a:extLst>
          </p:cNvPr>
          <p:cNvSpPr/>
          <p:nvPr/>
        </p:nvSpPr>
        <p:spPr>
          <a:xfrm rot="2372175">
            <a:off x="1957791" y="4684898"/>
            <a:ext cx="415636" cy="477689"/>
          </a:xfrm>
          <a:prstGeom prst="downArrow">
            <a:avLst/>
          </a:prstGeom>
          <a:solidFill>
            <a:schemeClr val="bg1"/>
          </a:solidFill>
          <a:ln>
            <a:solidFill>
              <a:srgbClr val="EFB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テキスト ボックス 15">
            <a:extLst>
              <a:ext uri="{FF2B5EF4-FFF2-40B4-BE49-F238E27FC236}">
                <a16:creationId xmlns:a16="http://schemas.microsoft.com/office/drawing/2014/main" id="{0A095057-692A-E2EB-690D-FCD9136EC5C9}"/>
              </a:ext>
            </a:extLst>
          </p:cNvPr>
          <p:cNvSpPr txBox="1"/>
          <p:nvPr/>
        </p:nvSpPr>
        <p:spPr>
          <a:xfrm>
            <a:off x="2181849" y="3477838"/>
            <a:ext cx="2838814" cy="471392"/>
          </a:xfrm>
          <a:prstGeom prst="rect">
            <a:avLst/>
          </a:prstGeom>
          <a:noFill/>
        </p:spPr>
        <p:txBody>
          <a:bodyPr wrap="square" lIns="91440" tIns="45720" rIns="91440" bIns="45720" rtlCol="0" anchor="t">
            <a:spAutoFit/>
          </a:bodyPr>
          <a:lstStyle/>
          <a:p>
            <a:pPr algn="ctr"/>
            <a:r>
              <a:rPr kumimoji="1" lang="en-US" altLang="ja-JP" sz="2400" b="1" dirty="0" err="1">
                <a:solidFill>
                  <a:srgbClr val="002060"/>
                </a:solidFill>
                <a:latin typeface="メイリオ"/>
                <a:ea typeface="メイリオ"/>
              </a:rPr>
              <a:t>フルフィルメント</a:t>
            </a:r>
            <a:endParaRPr lang="ja-JP" altLang="en-US" sz="2400" b="1" dirty="0">
              <a:solidFill>
                <a:srgbClr val="002060"/>
              </a:solidFill>
              <a:latin typeface="メイリオ"/>
              <a:ea typeface="メイリオ"/>
            </a:endParaRPr>
          </a:p>
        </p:txBody>
      </p:sp>
      <p:sp>
        <p:nvSpPr>
          <p:cNvPr id="18" name="テキスト ボックス 17">
            <a:extLst>
              <a:ext uri="{FF2B5EF4-FFF2-40B4-BE49-F238E27FC236}">
                <a16:creationId xmlns:a16="http://schemas.microsoft.com/office/drawing/2014/main" id="{CE7EAB8A-74BD-A388-5F8C-D07E3977223E}"/>
              </a:ext>
            </a:extLst>
          </p:cNvPr>
          <p:cNvSpPr txBox="1"/>
          <p:nvPr/>
        </p:nvSpPr>
        <p:spPr>
          <a:xfrm>
            <a:off x="4477313" y="3294026"/>
            <a:ext cx="2650555" cy="860179"/>
          </a:xfrm>
          <a:prstGeom prst="rect">
            <a:avLst/>
          </a:prstGeom>
          <a:noFill/>
        </p:spPr>
        <p:txBody>
          <a:bodyPr wrap="square" lIns="91440" tIns="45720" rIns="91440" bIns="45720" rtlCol="0" anchor="ctr">
            <a:spAutoFit/>
          </a:bodyPr>
          <a:lstStyle/>
          <a:p>
            <a:pPr algn="ctr"/>
            <a:r>
              <a:rPr lang="en-US" altLang="ja-JP" sz="2400" b="1">
                <a:solidFill>
                  <a:schemeClr val="accent6">
                    <a:lumMod val="75000"/>
                  </a:schemeClr>
                </a:solidFill>
                <a:latin typeface="メイリオ"/>
                <a:ea typeface="メイリオ"/>
              </a:rPr>
              <a:t>コールド</a:t>
            </a:r>
            <a:endParaRPr lang="ja-JP" altLang="en-US"/>
          </a:p>
          <a:p>
            <a:pPr algn="ctr"/>
            <a:r>
              <a:rPr lang="en-US" altLang="ja-JP" sz="2400" b="1">
                <a:solidFill>
                  <a:schemeClr val="accent6">
                    <a:lumMod val="75000"/>
                  </a:schemeClr>
                </a:solidFill>
                <a:latin typeface="メイリオ"/>
                <a:ea typeface="メイリオ"/>
              </a:rPr>
              <a:t>チェーン</a:t>
            </a:r>
            <a:endParaRPr lang="en-US"/>
          </a:p>
        </p:txBody>
      </p:sp>
      <p:sp>
        <p:nvSpPr>
          <p:cNvPr id="5" name="正方形/長方形 4">
            <a:extLst>
              <a:ext uri="{FF2B5EF4-FFF2-40B4-BE49-F238E27FC236}">
                <a16:creationId xmlns:a16="http://schemas.microsoft.com/office/drawing/2014/main" id="{124C60E9-2E1C-836B-8C6E-93CF733FC666}"/>
              </a:ext>
            </a:extLst>
          </p:cNvPr>
          <p:cNvSpPr/>
          <p:nvPr/>
        </p:nvSpPr>
        <p:spPr>
          <a:xfrm>
            <a:off x="327504" y="1602526"/>
            <a:ext cx="4142897" cy="3492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latin typeface="Meiryo UI"/>
                <a:ea typeface="Meiryo UI"/>
              </a:rPr>
              <a:t>新規事業：</a:t>
            </a:r>
            <a:r>
              <a:rPr lang="en-US" altLang="ja-JP">
                <a:latin typeface="Meiryo UI"/>
                <a:ea typeface="Meiryo UI"/>
              </a:rPr>
              <a:t>DtoC</a:t>
            </a:r>
            <a:r>
              <a:rPr lang="ja-JP" altLang="en-US">
                <a:latin typeface="Meiryo UI"/>
                <a:ea typeface="Meiryo UI"/>
              </a:rPr>
              <a:t>領域</a:t>
            </a:r>
          </a:p>
        </p:txBody>
      </p:sp>
      <p:sp>
        <p:nvSpPr>
          <p:cNvPr id="8" name="正方形/長方形 7">
            <a:extLst>
              <a:ext uri="{FF2B5EF4-FFF2-40B4-BE49-F238E27FC236}">
                <a16:creationId xmlns:a16="http://schemas.microsoft.com/office/drawing/2014/main" id="{443F9D82-5B5F-FD62-6EDC-F75746D6EADA}"/>
              </a:ext>
            </a:extLst>
          </p:cNvPr>
          <p:cNvSpPr/>
          <p:nvPr/>
        </p:nvSpPr>
        <p:spPr>
          <a:xfrm>
            <a:off x="4678527" y="1611192"/>
            <a:ext cx="4142897" cy="3492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latin typeface="Meiryo UI"/>
                <a:ea typeface="Meiryo UI"/>
              </a:rPr>
              <a:t>既存を活かした新領域：</a:t>
            </a:r>
            <a:r>
              <a:rPr lang="en-US" altLang="ja-JP">
                <a:latin typeface="Meiryo UI"/>
                <a:ea typeface="Meiryo UI"/>
              </a:rPr>
              <a:t>BtoB</a:t>
            </a:r>
            <a:r>
              <a:rPr lang="ja-JP" altLang="en-US">
                <a:latin typeface="Meiryo UI"/>
                <a:ea typeface="Meiryo UI"/>
              </a:rPr>
              <a:t>領域</a:t>
            </a:r>
          </a:p>
        </p:txBody>
      </p:sp>
      <p:sp>
        <p:nvSpPr>
          <p:cNvPr id="9" name="矢印: 下 8">
            <a:extLst>
              <a:ext uri="{FF2B5EF4-FFF2-40B4-BE49-F238E27FC236}">
                <a16:creationId xmlns:a16="http://schemas.microsoft.com/office/drawing/2014/main" id="{C23FBDEB-C688-1FA8-BE1C-074F471E8DA2}"/>
              </a:ext>
            </a:extLst>
          </p:cNvPr>
          <p:cNvSpPr/>
          <p:nvPr/>
        </p:nvSpPr>
        <p:spPr>
          <a:xfrm>
            <a:off x="4557128" y="4216399"/>
            <a:ext cx="233037" cy="1653249"/>
          </a:xfrm>
          <a:prstGeom prst="downArrow">
            <a:avLst>
              <a:gd name="adj1" fmla="val 50000"/>
              <a:gd name="adj2" fmla="val 125306"/>
            </a:avLst>
          </a:prstGeom>
          <a:solidFill>
            <a:srgbClr val="EFB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矢印: 下 10">
            <a:extLst>
              <a:ext uri="{FF2B5EF4-FFF2-40B4-BE49-F238E27FC236}">
                <a16:creationId xmlns:a16="http://schemas.microsoft.com/office/drawing/2014/main" id="{414BDA07-0606-FA3F-5C0F-7FDB5D7F1294}"/>
              </a:ext>
            </a:extLst>
          </p:cNvPr>
          <p:cNvSpPr/>
          <p:nvPr/>
        </p:nvSpPr>
        <p:spPr>
          <a:xfrm rot="5400000">
            <a:off x="1444743" y="3489843"/>
            <a:ext cx="415636" cy="437654"/>
          </a:xfrm>
          <a:prstGeom prst="downArrow">
            <a:avLst/>
          </a:prstGeom>
          <a:solidFill>
            <a:schemeClr val="bg1"/>
          </a:solidFill>
          <a:ln>
            <a:solidFill>
              <a:srgbClr val="EFB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矢印: 下 11">
            <a:extLst>
              <a:ext uri="{FF2B5EF4-FFF2-40B4-BE49-F238E27FC236}">
                <a16:creationId xmlns:a16="http://schemas.microsoft.com/office/drawing/2014/main" id="{A87D61E9-8019-DF94-C6D3-F4256B956354}"/>
              </a:ext>
            </a:extLst>
          </p:cNvPr>
          <p:cNvSpPr/>
          <p:nvPr/>
        </p:nvSpPr>
        <p:spPr>
          <a:xfrm rot="7360487">
            <a:off x="1888781" y="2193669"/>
            <a:ext cx="415636" cy="477689"/>
          </a:xfrm>
          <a:prstGeom prst="downArrow">
            <a:avLst/>
          </a:prstGeom>
          <a:solidFill>
            <a:schemeClr val="bg1"/>
          </a:solidFill>
          <a:ln>
            <a:solidFill>
              <a:srgbClr val="EFB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矢印: 下 14">
            <a:extLst>
              <a:ext uri="{FF2B5EF4-FFF2-40B4-BE49-F238E27FC236}">
                <a16:creationId xmlns:a16="http://schemas.microsoft.com/office/drawing/2014/main" id="{AA90B444-88CB-FBEF-B4A1-FDFDF76B3B4B}"/>
              </a:ext>
            </a:extLst>
          </p:cNvPr>
          <p:cNvSpPr/>
          <p:nvPr/>
        </p:nvSpPr>
        <p:spPr>
          <a:xfrm rot="18312184">
            <a:off x="6966478" y="4657963"/>
            <a:ext cx="415636" cy="477689"/>
          </a:xfrm>
          <a:prstGeom prst="downArrow">
            <a:avLst/>
          </a:prstGeom>
          <a:solidFill>
            <a:schemeClr val="bg1"/>
          </a:solidFill>
          <a:ln>
            <a:solidFill>
              <a:srgbClr val="EFB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矢印: 下 16">
            <a:extLst>
              <a:ext uri="{FF2B5EF4-FFF2-40B4-BE49-F238E27FC236}">
                <a16:creationId xmlns:a16="http://schemas.microsoft.com/office/drawing/2014/main" id="{97634257-C081-1659-3157-CABE9EAF366E}"/>
              </a:ext>
            </a:extLst>
          </p:cNvPr>
          <p:cNvSpPr/>
          <p:nvPr/>
        </p:nvSpPr>
        <p:spPr>
          <a:xfrm rot="16188579">
            <a:off x="7345653" y="3489843"/>
            <a:ext cx="415636" cy="437654"/>
          </a:xfrm>
          <a:prstGeom prst="downArrow">
            <a:avLst/>
          </a:prstGeom>
          <a:solidFill>
            <a:schemeClr val="bg1"/>
          </a:solidFill>
          <a:ln>
            <a:solidFill>
              <a:srgbClr val="EFB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矢印: 下 18">
            <a:extLst>
              <a:ext uri="{FF2B5EF4-FFF2-40B4-BE49-F238E27FC236}">
                <a16:creationId xmlns:a16="http://schemas.microsoft.com/office/drawing/2014/main" id="{75263533-D0D8-35CB-D70B-BD11596D9D29}"/>
              </a:ext>
            </a:extLst>
          </p:cNvPr>
          <p:cNvSpPr/>
          <p:nvPr/>
        </p:nvSpPr>
        <p:spPr>
          <a:xfrm rot="14350921">
            <a:off x="6966478" y="2196707"/>
            <a:ext cx="415636" cy="477689"/>
          </a:xfrm>
          <a:prstGeom prst="downArrow">
            <a:avLst/>
          </a:prstGeom>
          <a:solidFill>
            <a:schemeClr val="bg1"/>
          </a:solidFill>
          <a:ln>
            <a:solidFill>
              <a:srgbClr val="EFB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楕円 19">
            <a:extLst>
              <a:ext uri="{FF2B5EF4-FFF2-40B4-BE49-F238E27FC236}">
                <a16:creationId xmlns:a16="http://schemas.microsoft.com/office/drawing/2014/main" id="{0DBF46E2-F671-A134-EFB4-E7B05A092FE7}"/>
              </a:ext>
            </a:extLst>
          </p:cNvPr>
          <p:cNvSpPr/>
          <p:nvPr/>
        </p:nvSpPr>
        <p:spPr>
          <a:xfrm>
            <a:off x="4541942" y="4019439"/>
            <a:ext cx="259307" cy="267615"/>
          </a:xfrm>
          <a:prstGeom prst="ellipse">
            <a:avLst/>
          </a:prstGeom>
          <a:solidFill>
            <a:srgbClr val="EFB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9059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06ECA9-4AC1-CDE0-C53A-72722970407A}"/>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C6E48491-3C7B-FA9B-7AE3-85938AE8D267}"/>
              </a:ext>
            </a:extLst>
          </p:cNvPr>
          <p:cNvSpPr>
            <a:spLocks noGrp="1"/>
          </p:cNvSpPr>
          <p:nvPr>
            <p:ph type="title"/>
          </p:nvPr>
        </p:nvSpPr>
        <p:spPr>
          <a:xfrm>
            <a:off x="628650" y="509820"/>
            <a:ext cx="6969218" cy="447308"/>
          </a:xfrm>
        </p:spPr>
        <p:txBody>
          <a:bodyPr/>
          <a:lstStyle/>
          <a:p>
            <a:r>
              <a:rPr lang="ja-JP" altLang="en-US" b="1" dirty="0">
                <a:solidFill>
                  <a:srgbClr val="002060"/>
                </a:solidFill>
                <a:latin typeface="Meiryo UI"/>
                <a:ea typeface="Meiryo UI"/>
              </a:rPr>
              <a:t>ロジスティクス戦略①：フルフィルメントスキルマップ　</a:t>
            </a:r>
            <a:endParaRPr lang="ja-JP" altLang="en-US" b="1" dirty="0">
              <a:latin typeface="Meiryo UI"/>
              <a:ea typeface="Meiryo UI"/>
            </a:endParaRPr>
          </a:p>
          <a:p>
            <a:endParaRPr lang="ja-JP" altLang="en-US" b="1" dirty="0">
              <a:solidFill>
                <a:srgbClr val="002060"/>
              </a:solidFill>
              <a:latin typeface="Meiryo UI"/>
              <a:ea typeface="Meiryo UI"/>
            </a:endParaRPr>
          </a:p>
        </p:txBody>
      </p:sp>
      <p:sp>
        <p:nvSpPr>
          <p:cNvPr id="3" name="テキスト ボックス 2">
            <a:extLst>
              <a:ext uri="{FF2B5EF4-FFF2-40B4-BE49-F238E27FC236}">
                <a16:creationId xmlns:a16="http://schemas.microsoft.com/office/drawing/2014/main" id="{C9500DCE-A589-4E07-2F40-2AA9FAAD3D51}"/>
              </a:ext>
            </a:extLst>
          </p:cNvPr>
          <p:cNvSpPr txBox="1"/>
          <p:nvPr/>
        </p:nvSpPr>
        <p:spPr>
          <a:xfrm>
            <a:off x="403970" y="981412"/>
            <a:ext cx="72160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a:r>
              <a:rPr lang="ja-JP" altLang="en-US" b="1" dirty="0">
                <a:solidFill>
                  <a:srgbClr val="002060"/>
                </a:solidFill>
                <a:latin typeface="Meiryo UI"/>
                <a:ea typeface="Meiryo UI"/>
                <a:cs typeface="+mn-lt"/>
              </a:rPr>
              <a:t>既存アセットを活かして徐々に拡張、そして「一気通貫」の</a:t>
            </a:r>
            <a:r>
              <a:rPr lang="ja-JP" b="1" dirty="0">
                <a:solidFill>
                  <a:srgbClr val="002060"/>
                </a:solidFill>
                <a:latin typeface="Meiryo UI"/>
                <a:ea typeface="Meiryo UI"/>
                <a:cs typeface="+mn-lt"/>
              </a:rPr>
              <a:t>物流</a:t>
            </a:r>
            <a:r>
              <a:rPr lang="ja-JP" altLang="en-US" b="1" dirty="0">
                <a:solidFill>
                  <a:srgbClr val="002060"/>
                </a:solidFill>
                <a:latin typeface="Meiryo UI"/>
                <a:ea typeface="Meiryo UI"/>
                <a:cs typeface="+mn-lt"/>
              </a:rPr>
              <a:t>サービスへ</a:t>
            </a:r>
            <a:endParaRPr lang="ja-JP" b="1" dirty="0">
              <a:latin typeface="Meiryo UI"/>
              <a:ea typeface="Meiryo UI"/>
            </a:endParaRPr>
          </a:p>
          <a:p>
            <a:pPr algn="ctr"/>
            <a:endParaRPr lang="ja-JP" altLang="en-US" b="1" dirty="0">
              <a:latin typeface="Meiryo UI"/>
              <a:ea typeface="Meiryo UI"/>
            </a:endParaRPr>
          </a:p>
        </p:txBody>
      </p:sp>
      <p:sp>
        <p:nvSpPr>
          <p:cNvPr id="11" name="正方形/長方形 10">
            <a:extLst>
              <a:ext uri="{FF2B5EF4-FFF2-40B4-BE49-F238E27FC236}">
                <a16:creationId xmlns:a16="http://schemas.microsoft.com/office/drawing/2014/main" id="{B4AB85DC-5C56-DF9D-F6CC-62C1DFF9FE96}"/>
              </a:ext>
            </a:extLst>
          </p:cNvPr>
          <p:cNvSpPr/>
          <p:nvPr/>
        </p:nvSpPr>
        <p:spPr>
          <a:xfrm>
            <a:off x="1841500" y="1809325"/>
            <a:ext cx="505050" cy="115358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solidFill>
                  <a:schemeClr val="tx1">
                    <a:lumMod val="50000"/>
                    <a:lumOff val="50000"/>
                  </a:schemeClr>
                </a:solidFill>
                <a:latin typeface="Meiryo UI"/>
                <a:ea typeface="Meiryo UI"/>
              </a:rPr>
              <a:t>商品企画</a:t>
            </a:r>
          </a:p>
        </p:txBody>
      </p:sp>
      <p:sp>
        <p:nvSpPr>
          <p:cNvPr id="4" name="正方形/長方形 3">
            <a:extLst>
              <a:ext uri="{FF2B5EF4-FFF2-40B4-BE49-F238E27FC236}">
                <a16:creationId xmlns:a16="http://schemas.microsoft.com/office/drawing/2014/main" id="{066A3105-8612-AB82-E8E5-F266630D604E}"/>
              </a:ext>
            </a:extLst>
          </p:cNvPr>
          <p:cNvSpPr/>
          <p:nvPr/>
        </p:nvSpPr>
        <p:spPr>
          <a:xfrm>
            <a:off x="2376936" y="1809325"/>
            <a:ext cx="505050" cy="115358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solidFill>
                  <a:schemeClr val="tx1">
                    <a:lumMod val="50000"/>
                    <a:lumOff val="50000"/>
                  </a:schemeClr>
                </a:solidFill>
                <a:latin typeface="Meiryo UI"/>
                <a:ea typeface="Meiryo UI"/>
              </a:rPr>
              <a:t>サイト設計</a:t>
            </a:r>
          </a:p>
        </p:txBody>
      </p:sp>
      <p:sp>
        <p:nvSpPr>
          <p:cNvPr id="5" name="正方形/長方形 4">
            <a:extLst>
              <a:ext uri="{FF2B5EF4-FFF2-40B4-BE49-F238E27FC236}">
                <a16:creationId xmlns:a16="http://schemas.microsoft.com/office/drawing/2014/main" id="{83ACC80D-A92E-D2CE-9853-51273A524C52}"/>
              </a:ext>
            </a:extLst>
          </p:cNvPr>
          <p:cNvSpPr/>
          <p:nvPr/>
        </p:nvSpPr>
        <p:spPr>
          <a:xfrm>
            <a:off x="2912372" y="1809325"/>
            <a:ext cx="505050" cy="115358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solidFill>
                  <a:schemeClr val="tx1">
                    <a:lumMod val="50000"/>
                    <a:lumOff val="50000"/>
                  </a:schemeClr>
                </a:solidFill>
                <a:latin typeface="Meiryo UI"/>
                <a:ea typeface="Meiryo UI"/>
              </a:rPr>
              <a:t>顧客獲得</a:t>
            </a:r>
          </a:p>
        </p:txBody>
      </p:sp>
      <p:sp>
        <p:nvSpPr>
          <p:cNvPr id="7" name="正方形/長方形 6">
            <a:extLst>
              <a:ext uri="{FF2B5EF4-FFF2-40B4-BE49-F238E27FC236}">
                <a16:creationId xmlns:a16="http://schemas.microsoft.com/office/drawing/2014/main" id="{69913EC1-F47D-57EC-9923-01E09517E600}"/>
              </a:ext>
            </a:extLst>
          </p:cNvPr>
          <p:cNvSpPr/>
          <p:nvPr/>
        </p:nvSpPr>
        <p:spPr>
          <a:xfrm>
            <a:off x="3447808" y="1809325"/>
            <a:ext cx="505050" cy="1153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latin typeface="Meiryo UI"/>
                <a:ea typeface="Meiryo UI"/>
              </a:rPr>
              <a:t>注文受注</a:t>
            </a:r>
          </a:p>
        </p:txBody>
      </p:sp>
      <p:sp>
        <p:nvSpPr>
          <p:cNvPr id="8" name="正方形/長方形 7">
            <a:extLst>
              <a:ext uri="{FF2B5EF4-FFF2-40B4-BE49-F238E27FC236}">
                <a16:creationId xmlns:a16="http://schemas.microsoft.com/office/drawing/2014/main" id="{2AA027A4-787D-10D4-307F-A53E1D14372E}"/>
              </a:ext>
            </a:extLst>
          </p:cNvPr>
          <p:cNvSpPr/>
          <p:nvPr/>
        </p:nvSpPr>
        <p:spPr>
          <a:xfrm>
            <a:off x="3983244" y="1809325"/>
            <a:ext cx="505050" cy="1153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latin typeface="Meiryo UI"/>
                <a:ea typeface="Meiryo UI"/>
              </a:rPr>
              <a:t>入荷・検品</a:t>
            </a:r>
          </a:p>
        </p:txBody>
      </p:sp>
      <p:sp>
        <p:nvSpPr>
          <p:cNvPr id="9" name="正方形/長方形 8">
            <a:extLst>
              <a:ext uri="{FF2B5EF4-FFF2-40B4-BE49-F238E27FC236}">
                <a16:creationId xmlns:a16="http://schemas.microsoft.com/office/drawing/2014/main" id="{BECC3B9B-EF04-CC74-3CC5-17B96451EFD2}"/>
              </a:ext>
            </a:extLst>
          </p:cNvPr>
          <p:cNvSpPr/>
          <p:nvPr/>
        </p:nvSpPr>
        <p:spPr>
          <a:xfrm>
            <a:off x="4518680" y="1809325"/>
            <a:ext cx="505050" cy="1153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latin typeface="Meiryo UI"/>
                <a:ea typeface="Meiryo UI"/>
              </a:rPr>
              <a:t>保管</a:t>
            </a:r>
          </a:p>
        </p:txBody>
      </p:sp>
      <p:sp>
        <p:nvSpPr>
          <p:cNvPr id="10" name="正方形/長方形 9">
            <a:extLst>
              <a:ext uri="{FF2B5EF4-FFF2-40B4-BE49-F238E27FC236}">
                <a16:creationId xmlns:a16="http://schemas.microsoft.com/office/drawing/2014/main" id="{6AD7AA0D-3DFE-6EB6-B0AD-F7465CD7E814}"/>
              </a:ext>
            </a:extLst>
          </p:cNvPr>
          <p:cNvSpPr/>
          <p:nvPr/>
        </p:nvSpPr>
        <p:spPr>
          <a:xfrm>
            <a:off x="5589552" y="1809325"/>
            <a:ext cx="505050" cy="1153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latin typeface="Meiryo UI"/>
                <a:ea typeface="Meiryo UI"/>
              </a:rPr>
              <a:t>ピッキング</a:t>
            </a:r>
          </a:p>
        </p:txBody>
      </p:sp>
      <p:sp>
        <p:nvSpPr>
          <p:cNvPr id="12" name="正方形/長方形 11">
            <a:extLst>
              <a:ext uri="{FF2B5EF4-FFF2-40B4-BE49-F238E27FC236}">
                <a16:creationId xmlns:a16="http://schemas.microsoft.com/office/drawing/2014/main" id="{6C3E2D89-ED86-FEB4-9998-34696888947B}"/>
              </a:ext>
            </a:extLst>
          </p:cNvPr>
          <p:cNvSpPr/>
          <p:nvPr/>
        </p:nvSpPr>
        <p:spPr>
          <a:xfrm>
            <a:off x="5054116" y="1809325"/>
            <a:ext cx="505050" cy="1153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latin typeface="Meiryo UI"/>
                <a:ea typeface="Meiryo UI"/>
              </a:rPr>
              <a:t>下加工</a:t>
            </a:r>
          </a:p>
        </p:txBody>
      </p:sp>
      <p:sp>
        <p:nvSpPr>
          <p:cNvPr id="13" name="正方形/長方形 12">
            <a:extLst>
              <a:ext uri="{FF2B5EF4-FFF2-40B4-BE49-F238E27FC236}">
                <a16:creationId xmlns:a16="http://schemas.microsoft.com/office/drawing/2014/main" id="{18CA4ABB-76CF-A593-ECF5-18CDD927816D}"/>
              </a:ext>
            </a:extLst>
          </p:cNvPr>
          <p:cNvSpPr/>
          <p:nvPr/>
        </p:nvSpPr>
        <p:spPr>
          <a:xfrm>
            <a:off x="6124988" y="1809325"/>
            <a:ext cx="505050" cy="1153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latin typeface="Meiryo UI"/>
                <a:ea typeface="Meiryo UI"/>
              </a:rPr>
              <a:t>梱包・出荷</a:t>
            </a:r>
          </a:p>
        </p:txBody>
      </p:sp>
      <p:sp>
        <p:nvSpPr>
          <p:cNvPr id="16" name="正方形/長方形 15">
            <a:extLst>
              <a:ext uri="{FF2B5EF4-FFF2-40B4-BE49-F238E27FC236}">
                <a16:creationId xmlns:a16="http://schemas.microsoft.com/office/drawing/2014/main" id="{3007706B-BD62-124E-F1F2-0D58340955C7}"/>
              </a:ext>
            </a:extLst>
          </p:cNvPr>
          <p:cNvSpPr/>
          <p:nvPr/>
        </p:nvSpPr>
        <p:spPr>
          <a:xfrm>
            <a:off x="6660424" y="1809325"/>
            <a:ext cx="505050" cy="1153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latin typeface="Meiryo UI"/>
                <a:ea typeface="Meiryo UI"/>
              </a:rPr>
              <a:t>決済業務</a:t>
            </a:r>
          </a:p>
        </p:txBody>
      </p:sp>
      <p:sp>
        <p:nvSpPr>
          <p:cNvPr id="17" name="正方形/長方形 16">
            <a:extLst>
              <a:ext uri="{FF2B5EF4-FFF2-40B4-BE49-F238E27FC236}">
                <a16:creationId xmlns:a16="http://schemas.microsoft.com/office/drawing/2014/main" id="{42755E2C-93D0-0DA8-2FBC-DDC43680349D}"/>
              </a:ext>
            </a:extLst>
          </p:cNvPr>
          <p:cNvSpPr/>
          <p:nvPr/>
        </p:nvSpPr>
        <p:spPr>
          <a:xfrm>
            <a:off x="7195860" y="1809325"/>
            <a:ext cx="505050" cy="1153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latin typeface="Meiryo UI"/>
                <a:ea typeface="Meiryo UI"/>
              </a:rPr>
              <a:t>返品処理</a:t>
            </a:r>
          </a:p>
        </p:txBody>
      </p:sp>
      <p:sp>
        <p:nvSpPr>
          <p:cNvPr id="18" name="正方形/長方形 17">
            <a:extLst>
              <a:ext uri="{FF2B5EF4-FFF2-40B4-BE49-F238E27FC236}">
                <a16:creationId xmlns:a16="http://schemas.microsoft.com/office/drawing/2014/main" id="{B3AE07F1-A1DB-9A87-2FCB-088303905B27}"/>
              </a:ext>
            </a:extLst>
          </p:cNvPr>
          <p:cNvSpPr/>
          <p:nvPr/>
        </p:nvSpPr>
        <p:spPr>
          <a:xfrm>
            <a:off x="7731296" y="1809325"/>
            <a:ext cx="505050" cy="1153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latin typeface="Meiryo UI"/>
                <a:ea typeface="Meiryo UI"/>
              </a:rPr>
              <a:t>顧客対応</a:t>
            </a:r>
          </a:p>
        </p:txBody>
      </p:sp>
      <p:sp>
        <p:nvSpPr>
          <p:cNvPr id="19" name="正方形/長方形 18">
            <a:extLst>
              <a:ext uri="{FF2B5EF4-FFF2-40B4-BE49-F238E27FC236}">
                <a16:creationId xmlns:a16="http://schemas.microsoft.com/office/drawing/2014/main" id="{7844CD06-044D-8424-3C05-1D678D51675D}"/>
              </a:ext>
            </a:extLst>
          </p:cNvPr>
          <p:cNvSpPr/>
          <p:nvPr/>
        </p:nvSpPr>
        <p:spPr>
          <a:xfrm>
            <a:off x="8266730" y="1809325"/>
            <a:ext cx="505050" cy="1153584"/>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lIns="91440" tIns="45720" rIns="91440" bIns="45720" rtlCol="0" anchor="ctr"/>
          <a:lstStyle/>
          <a:p>
            <a:pPr algn="ctr"/>
            <a:r>
              <a:rPr lang="ja-JP" altLang="en-US" sz="1400" b="1">
                <a:solidFill>
                  <a:schemeClr val="tx1">
                    <a:lumMod val="50000"/>
                    <a:lumOff val="50000"/>
                  </a:schemeClr>
                </a:solidFill>
                <a:latin typeface="Meiryo UI"/>
                <a:ea typeface="Meiryo UI"/>
              </a:rPr>
              <a:t>売上分析</a:t>
            </a:r>
          </a:p>
        </p:txBody>
      </p:sp>
      <p:sp>
        <p:nvSpPr>
          <p:cNvPr id="20" name="四角形: 角を丸くする 19">
            <a:extLst>
              <a:ext uri="{FF2B5EF4-FFF2-40B4-BE49-F238E27FC236}">
                <a16:creationId xmlns:a16="http://schemas.microsoft.com/office/drawing/2014/main" id="{35A87778-71E7-8A3B-A757-0943C2097428}"/>
              </a:ext>
            </a:extLst>
          </p:cNvPr>
          <p:cNvSpPr>
            <a:spLocks/>
          </p:cNvSpPr>
          <p:nvPr/>
        </p:nvSpPr>
        <p:spPr>
          <a:xfrm>
            <a:off x="1841500" y="1553967"/>
            <a:ext cx="6930280" cy="235038"/>
          </a:xfrm>
          <a:prstGeom prst="roundRect">
            <a:avLst/>
          </a:prstGeom>
          <a:solidFill>
            <a:srgbClr val="F5D160"/>
          </a:solidFill>
          <a:ln/>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altLang="ja-JP" sz="1400" b="1">
                <a:solidFill>
                  <a:srgbClr val="002060"/>
                </a:solidFill>
                <a:latin typeface="メイリオ"/>
                <a:ea typeface="メイリオ"/>
              </a:rPr>
              <a:t>EC</a:t>
            </a:r>
            <a:r>
              <a:rPr lang="ja-JP" altLang="en-US" sz="1400" b="1">
                <a:solidFill>
                  <a:srgbClr val="002060"/>
                </a:solidFill>
                <a:latin typeface="メイリオ"/>
                <a:ea typeface="メイリオ"/>
              </a:rPr>
              <a:t>フルフィルメントの業務範囲</a:t>
            </a:r>
          </a:p>
        </p:txBody>
      </p:sp>
      <p:sp>
        <p:nvSpPr>
          <p:cNvPr id="21" name="四角形: 角を丸くする 20">
            <a:extLst>
              <a:ext uri="{FF2B5EF4-FFF2-40B4-BE49-F238E27FC236}">
                <a16:creationId xmlns:a16="http://schemas.microsoft.com/office/drawing/2014/main" id="{52A29E67-5A86-9430-B306-66EBD796AD4C}"/>
              </a:ext>
            </a:extLst>
          </p:cNvPr>
          <p:cNvSpPr>
            <a:spLocks/>
          </p:cNvSpPr>
          <p:nvPr/>
        </p:nvSpPr>
        <p:spPr>
          <a:xfrm>
            <a:off x="213102" y="3086945"/>
            <a:ext cx="190869" cy="2788992"/>
          </a:xfrm>
          <a:prstGeom prst="roundRect">
            <a:avLst/>
          </a:prstGeom>
          <a:solidFill>
            <a:srgbClr val="F5D160"/>
          </a:solidFill>
          <a:ln/>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ja-JP" altLang="en-US" sz="1400" b="1">
                <a:solidFill>
                  <a:srgbClr val="002060"/>
                </a:solidFill>
                <a:latin typeface="メイリオ"/>
                <a:ea typeface="メイリオ"/>
              </a:rPr>
              <a:t>必要アセット</a:t>
            </a:r>
          </a:p>
        </p:txBody>
      </p:sp>
      <p:sp>
        <p:nvSpPr>
          <p:cNvPr id="22" name="正方形/長方形 21">
            <a:extLst>
              <a:ext uri="{FF2B5EF4-FFF2-40B4-BE49-F238E27FC236}">
                <a16:creationId xmlns:a16="http://schemas.microsoft.com/office/drawing/2014/main" id="{3A914A9D-1F72-A30F-CBCA-D190F9861AB5}"/>
              </a:ext>
            </a:extLst>
          </p:cNvPr>
          <p:cNvSpPr/>
          <p:nvPr/>
        </p:nvSpPr>
        <p:spPr>
          <a:xfrm>
            <a:off x="466980" y="3086945"/>
            <a:ext cx="1270380" cy="4770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lstStyle/>
          <a:p>
            <a:pPr algn="ctr"/>
            <a:r>
              <a:rPr lang="ja-JP" altLang="en-US" sz="1400" b="1">
                <a:latin typeface="Meiryo UI"/>
                <a:ea typeface="Meiryo UI"/>
              </a:rPr>
              <a:t>受注システム</a:t>
            </a:r>
          </a:p>
        </p:txBody>
      </p:sp>
      <p:sp>
        <p:nvSpPr>
          <p:cNvPr id="24" name="正方形/長方形 23">
            <a:extLst>
              <a:ext uri="{FF2B5EF4-FFF2-40B4-BE49-F238E27FC236}">
                <a16:creationId xmlns:a16="http://schemas.microsoft.com/office/drawing/2014/main" id="{09439FB8-2B4D-BD53-C371-4AE025B0B8AF}"/>
              </a:ext>
            </a:extLst>
          </p:cNvPr>
          <p:cNvSpPr/>
          <p:nvPr/>
        </p:nvSpPr>
        <p:spPr>
          <a:xfrm>
            <a:off x="466980" y="3664919"/>
            <a:ext cx="1270380" cy="4770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lstStyle/>
          <a:p>
            <a:pPr algn="ctr"/>
            <a:r>
              <a:rPr lang="ja-JP" altLang="en-US" sz="1400" b="1">
                <a:latin typeface="Meiryo UI"/>
                <a:ea typeface="Meiryo UI"/>
              </a:rPr>
              <a:t>配送センター</a:t>
            </a:r>
          </a:p>
        </p:txBody>
      </p:sp>
      <p:sp>
        <p:nvSpPr>
          <p:cNvPr id="25" name="正方形/長方形 24">
            <a:extLst>
              <a:ext uri="{FF2B5EF4-FFF2-40B4-BE49-F238E27FC236}">
                <a16:creationId xmlns:a16="http://schemas.microsoft.com/office/drawing/2014/main" id="{47A387E7-EAB1-794F-6874-807FC6ACF0E3}"/>
              </a:ext>
            </a:extLst>
          </p:cNvPr>
          <p:cNvSpPr/>
          <p:nvPr/>
        </p:nvSpPr>
        <p:spPr>
          <a:xfrm>
            <a:off x="466980" y="4820867"/>
            <a:ext cx="1270380" cy="4770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lstStyle/>
          <a:p>
            <a:pPr algn="ctr"/>
            <a:r>
              <a:rPr lang="ja-JP" altLang="en-US" sz="1400" b="1">
                <a:latin typeface="Meiryo UI"/>
                <a:ea typeface="Meiryo UI"/>
              </a:rPr>
              <a:t>配送能力</a:t>
            </a:r>
          </a:p>
        </p:txBody>
      </p:sp>
      <p:sp>
        <p:nvSpPr>
          <p:cNvPr id="26" name="正方形/長方形 25">
            <a:extLst>
              <a:ext uri="{FF2B5EF4-FFF2-40B4-BE49-F238E27FC236}">
                <a16:creationId xmlns:a16="http://schemas.microsoft.com/office/drawing/2014/main" id="{05763AB9-1486-BD6C-875E-413180774ADA}"/>
              </a:ext>
            </a:extLst>
          </p:cNvPr>
          <p:cNvSpPr/>
          <p:nvPr/>
        </p:nvSpPr>
        <p:spPr>
          <a:xfrm>
            <a:off x="466980" y="5409003"/>
            <a:ext cx="1270380" cy="443951"/>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lstStyle/>
          <a:p>
            <a:pPr algn="ctr"/>
            <a:r>
              <a:rPr lang="ja-JP" altLang="en-US" sz="1400" b="1">
                <a:latin typeface="Meiryo UI"/>
                <a:ea typeface="Meiryo UI"/>
              </a:rPr>
              <a:t>人材リソース</a:t>
            </a:r>
          </a:p>
        </p:txBody>
      </p:sp>
      <p:sp>
        <p:nvSpPr>
          <p:cNvPr id="30" name="正方形/長方形 29">
            <a:extLst>
              <a:ext uri="{FF2B5EF4-FFF2-40B4-BE49-F238E27FC236}">
                <a16:creationId xmlns:a16="http://schemas.microsoft.com/office/drawing/2014/main" id="{F10FFFC0-9022-4895-06C7-461787365D9C}"/>
              </a:ext>
            </a:extLst>
          </p:cNvPr>
          <p:cNvSpPr/>
          <p:nvPr/>
        </p:nvSpPr>
        <p:spPr>
          <a:xfrm>
            <a:off x="466980" y="4242893"/>
            <a:ext cx="1270380" cy="47709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lstStyle/>
          <a:p>
            <a:pPr algn="ctr"/>
            <a:r>
              <a:rPr lang="ja-JP" altLang="en-US" sz="1200" b="1">
                <a:latin typeface="Meiryo UI"/>
                <a:ea typeface="Meiryo UI"/>
              </a:rPr>
              <a:t>オペレーショナルエクセレンス</a:t>
            </a:r>
          </a:p>
        </p:txBody>
      </p:sp>
      <p:sp>
        <p:nvSpPr>
          <p:cNvPr id="31" name="正方形/長方形 30">
            <a:extLst>
              <a:ext uri="{FF2B5EF4-FFF2-40B4-BE49-F238E27FC236}">
                <a16:creationId xmlns:a16="http://schemas.microsoft.com/office/drawing/2014/main" id="{B8AB0E79-8D17-16AC-0000-F3CEFB8E7B13}"/>
              </a:ext>
            </a:extLst>
          </p:cNvPr>
          <p:cNvSpPr/>
          <p:nvPr/>
        </p:nvSpPr>
        <p:spPr>
          <a:xfrm>
            <a:off x="1830350"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32" name="正方形/長方形 31">
            <a:extLst>
              <a:ext uri="{FF2B5EF4-FFF2-40B4-BE49-F238E27FC236}">
                <a16:creationId xmlns:a16="http://schemas.microsoft.com/office/drawing/2014/main" id="{2590B2C1-4760-3B2B-C962-FEA164D9D951}"/>
              </a:ext>
            </a:extLst>
          </p:cNvPr>
          <p:cNvSpPr/>
          <p:nvPr/>
        </p:nvSpPr>
        <p:spPr>
          <a:xfrm>
            <a:off x="1830350" y="3667998"/>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33" name="正方形/長方形 32">
            <a:extLst>
              <a:ext uri="{FF2B5EF4-FFF2-40B4-BE49-F238E27FC236}">
                <a16:creationId xmlns:a16="http://schemas.microsoft.com/office/drawing/2014/main" id="{0BAD263B-7A37-34B6-7091-7D4B90F19C0C}"/>
              </a:ext>
            </a:extLst>
          </p:cNvPr>
          <p:cNvSpPr/>
          <p:nvPr/>
        </p:nvSpPr>
        <p:spPr>
          <a:xfrm>
            <a:off x="1830350" y="4249050"/>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34" name="正方形/長方形 33">
            <a:extLst>
              <a:ext uri="{FF2B5EF4-FFF2-40B4-BE49-F238E27FC236}">
                <a16:creationId xmlns:a16="http://schemas.microsoft.com/office/drawing/2014/main" id="{068181E1-C6B6-0E7B-DC3B-7E131F1FDECA}"/>
              </a:ext>
            </a:extLst>
          </p:cNvPr>
          <p:cNvSpPr/>
          <p:nvPr/>
        </p:nvSpPr>
        <p:spPr>
          <a:xfrm>
            <a:off x="1830350" y="4830102"/>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35" name="正方形/長方形 34">
            <a:extLst>
              <a:ext uri="{FF2B5EF4-FFF2-40B4-BE49-F238E27FC236}">
                <a16:creationId xmlns:a16="http://schemas.microsoft.com/office/drawing/2014/main" id="{61836C9A-303F-E638-95F9-DA3C4DBA60ED}"/>
              </a:ext>
            </a:extLst>
          </p:cNvPr>
          <p:cNvSpPr/>
          <p:nvPr/>
        </p:nvSpPr>
        <p:spPr>
          <a:xfrm>
            <a:off x="1830350" y="5411155"/>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36" name="正方形/長方形 35">
            <a:extLst>
              <a:ext uri="{FF2B5EF4-FFF2-40B4-BE49-F238E27FC236}">
                <a16:creationId xmlns:a16="http://schemas.microsoft.com/office/drawing/2014/main" id="{A0387AB1-6106-E7CC-11BB-303C5FADB41A}"/>
              </a:ext>
            </a:extLst>
          </p:cNvPr>
          <p:cNvSpPr/>
          <p:nvPr/>
        </p:nvSpPr>
        <p:spPr>
          <a:xfrm>
            <a:off x="2367593"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37" name="正方形/長方形 36">
            <a:extLst>
              <a:ext uri="{FF2B5EF4-FFF2-40B4-BE49-F238E27FC236}">
                <a16:creationId xmlns:a16="http://schemas.microsoft.com/office/drawing/2014/main" id="{D8B01B3E-8D19-9B1B-E7B1-089F1FEB00FF}"/>
              </a:ext>
            </a:extLst>
          </p:cNvPr>
          <p:cNvSpPr/>
          <p:nvPr/>
        </p:nvSpPr>
        <p:spPr>
          <a:xfrm>
            <a:off x="2904836"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38" name="正方形/長方形 37">
            <a:extLst>
              <a:ext uri="{FF2B5EF4-FFF2-40B4-BE49-F238E27FC236}">
                <a16:creationId xmlns:a16="http://schemas.microsoft.com/office/drawing/2014/main" id="{41FE9175-6341-026A-4A93-55593B1EE60F}"/>
              </a:ext>
            </a:extLst>
          </p:cNvPr>
          <p:cNvSpPr/>
          <p:nvPr/>
        </p:nvSpPr>
        <p:spPr>
          <a:xfrm>
            <a:off x="3442079"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39" name="正方形/長方形 38">
            <a:extLst>
              <a:ext uri="{FF2B5EF4-FFF2-40B4-BE49-F238E27FC236}">
                <a16:creationId xmlns:a16="http://schemas.microsoft.com/office/drawing/2014/main" id="{C345107E-9832-2254-0C7A-755D016BB240}"/>
              </a:ext>
            </a:extLst>
          </p:cNvPr>
          <p:cNvSpPr/>
          <p:nvPr/>
        </p:nvSpPr>
        <p:spPr>
          <a:xfrm>
            <a:off x="6128294"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40" name="正方形/長方形 39">
            <a:extLst>
              <a:ext uri="{FF2B5EF4-FFF2-40B4-BE49-F238E27FC236}">
                <a16:creationId xmlns:a16="http://schemas.microsoft.com/office/drawing/2014/main" id="{2872735D-35E7-B2CD-5D2A-E39DA67F539E}"/>
              </a:ext>
            </a:extLst>
          </p:cNvPr>
          <p:cNvSpPr/>
          <p:nvPr/>
        </p:nvSpPr>
        <p:spPr>
          <a:xfrm>
            <a:off x="8277270"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41" name="正方形/長方形 40">
            <a:extLst>
              <a:ext uri="{FF2B5EF4-FFF2-40B4-BE49-F238E27FC236}">
                <a16:creationId xmlns:a16="http://schemas.microsoft.com/office/drawing/2014/main" id="{62E45585-B0BA-F5BD-FDC4-70DE529B2250}"/>
              </a:ext>
            </a:extLst>
          </p:cNvPr>
          <p:cNvSpPr/>
          <p:nvPr/>
        </p:nvSpPr>
        <p:spPr>
          <a:xfrm>
            <a:off x="7740023"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42" name="正方形/長方形 41">
            <a:extLst>
              <a:ext uri="{FF2B5EF4-FFF2-40B4-BE49-F238E27FC236}">
                <a16:creationId xmlns:a16="http://schemas.microsoft.com/office/drawing/2014/main" id="{D999B452-82DA-9A5A-B878-061445B6770D}"/>
              </a:ext>
            </a:extLst>
          </p:cNvPr>
          <p:cNvSpPr/>
          <p:nvPr/>
        </p:nvSpPr>
        <p:spPr>
          <a:xfrm>
            <a:off x="7202780"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43" name="正方形/長方形 42">
            <a:extLst>
              <a:ext uri="{FF2B5EF4-FFF2-40B4-BE49-F238E27FC236}">
                <a16:creationId xmlns:a16="http://schemas.microsoft.com/office/drawing/2014/main" id="{A86FE991-831D-7F00-7CFD-16B10E3824B2}"/>
              </a:ext>
            </a:extLst>
          </p:cNvPr>
          <p:cNvSpPr/>
          <p:nvPr/>
        </p:nvSpPr>
        <p:spPr>
          <a:xfrm>
            <a:off x="4516565"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44" name="正方形/長方形 43">
            <a:extLst>
              <a:ext uri="{FF2B5EF4-FFF2-40B4-BE49-F238E27FC236}">
                <a16:creationId xmlns:a16="http://schemas.microsoft.com/office/drawing/2014/main" id="{E2E140A3-BCFB-A730-0B52-6463E6D214E6}"/>
              </a:ext>
            </a:extLst>
          </p:cNvPr>
          <p:cNvSpPr/>
          <p:nvPr/>
        </p:nvSpPr>
        <p:spPr>
          <a:xfrm>
            <a:off x="5053808"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45" name="正方形/長方形 44">
            <a:extLst>
              <a:ext uri="{FF2B5EF4-FFF2-40B4-BE49-F238E27FC236}">
                <a16:creationId xmlns:a16="http://schemas.microsoft.com/office/drawing/2014/main" id="{5E0EB8C1-00C0-34AE-5B59-9B5C4D71944C}"/>
              </a:ext>
            </a:extLst>
          </p:cNvPr>
          <p:cNvSpPr/>
          <p:nvPr/>
        </p:nvSpPr>
        <p:spPr>
          <a:xfrm>
            <a:off x="5591051"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46" name="正方形/長方形 45">
            <a:extLst>
              <a:ext uri="{FF2B5EF4-FFF2-40B4-BE49-F238E27FC236}">
                <a16:creationId xmlns:a16="http://schemas.microsoft.com/office/drawing/2014/main" id="{95ECE70A-ABEB-60E6-22C4-1359BE6323CD}"/>
              </a:ext>
            </a:extLst>
          </p:cNvPr>
          <p:cNvSpPr/>
          <p:nvPr/>
        </p:nvSpPr>
        <p:spPr>
          <a:xfrm>
            <a:off x="3979322"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47" name="正方形/長方形 46">
            <a:extLst>
              <a:ext uri="{FF2B5EF4-FFF2-40B4-BE49-F238E27FC236}">
                <a16:creationId xmlns:a16="http://schemas.microsoft.com/office/drawing/2014/main" id="{EC58BA07-4770-18A0-1B9B-20DE905E6E9F}"/>
              </a:ext>
            </a:extLst>
          </p:cNvPr>
          <p:cNvSpPr/>
          <p:nvPr/>
        </p:nvSpPr>
        <p:spPr>
          <a:xfrm>
            <a:off x="6665537" y="306820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48" name="正方形/長方形 47">
            <a:extLst>
              <a:ext uri="{FF2B5EF4-FFF2-40B4-BE49-F238E27FC236}">
                <a16:creationId xmlns:a16="http://schemas.microsoft.com/office/drawing/2014/main" id="{349C6087-A2B6-10F1-63DE-62177470E286}"/>
              </a:ext>
            </a:extLst>
          </p:cNvPr>
          <p:cNvSpPr/>
          <p:nvPr/>
        </p:nvSpPr>
        <p:spPr>
          <a:xfrm>
            <a:off x="2377753"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49" name="正方形/長方形 48">
            <a:extLst>
              <a:ext uri="{FF2B5EF4-FFF2-40B4-BE49-F238E27FC236}">
                <a16:creationId xmlns:a16="http://schemas.microsoft.com/office/drawing/2014/main" id="{EA64C22F-CB24-E618-E830-F29ECC4B19C7}"/>
              </a:ext>
            </a:extLst>
          </p:cNvPr>
          <p:cNvSpPr/>
          <p:nvPr/>
        </p:nvSpPr>
        <p:spPr>
          <a:xfrm>
            <a:off x="2914996"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50" name="正方形/長方形 49">
            <a:extLst>
              <a:ext uri="{FF2B5EF4-FFF2-40B4-BE49-F238E27FC236}">
                <a16:creationId xmlns:a16="http://schemas.microsoft.com/office/drawing/2014/main" id="{C2CEB128-3432-A1F3-3CB2-3977C73ED86A}"/>
              </a:ext>
            </a:extLst>
          </p:cNvPr>
          <p:cNvSpPr/>
          <p:nvPr/>
        </p:nvSpPr>
        <p:spPr>
          <a:xfrm>
            <a:off x="3452239"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51" name="正方形/長方形 50">
            <a:extLst>
              <a:ext uri="{FF2B5EF4-FFF2-40B4-BE49-F238E27FC236}">
                <a16:creationId xmlns:a16="http://schemas.microsoft.com/office/drawing/2014/main" id="{1F20DD24-CAD9-7071-B203-3026CF93D234}"/>
              </a:ext>
            </a:extLst>
          </p:cNvPr>
          <p:cNvSpPr/>
          <p:nvPr/>
        </p:nvSpPr>
        <p:spPr>
          <a:xfrm>
            <a:off x="6138454"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52" name="正方形/長方形 51">
            <a:extLst>
              <a:ext uri="{FF2B5EF4-FFF2-40B4-BE49-F238E27FC236}">
                <a16:creationId xmlns:a16="http://schemas.microsoft.com/office/drawing/2014/main" id="{72B6EAF3-5313-46D1-53A4-84AE85090072}"/>
              </a:ext>
            </a:extLst>
          </p:cNvPr>
          <p:cNvSpPr/>
          <p:nvPr/>
        </p:nvSpPr>
        <p:spPr>
          <a:xfrm>
            <a:off x="8287430"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53" name="正方形/長方形 52">
            <a:extLst>
              <a:ext uri="{FF2B5EF4-FFF2-40B4-BE49-F238E27FC236}">
                <a16:creationId xmlns:a16="http://schemas.microsoft.com/office/drawing/2014/main" id="{2F313BDB-1304-6F52-BBB7-C202901D5CFD}"/>
              </a:ext>
            </a:extLst>
          </p:cNvPr>
          <p:cNvSpPr/>
          <p:nvPr/>
        </p:nvSpPr>
        <p:spPr>
          <a:xfrm>
            <a:off x="7750183"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54" name="正方形/長方形 53">
            <a:extLst>
              <a:ext uri="{FF2B5EF4-FFF2-40B4-BE49-F238E27FC236}">
                <a16:creationId xmlns:a16="http://schemas.microsoft.com/office/drawing/2014/main" id="{C46A0A88-F947-67AF-10F3-7C9967EB9DE6}"/>
              </a:ext>
            </a:extLst>
          </p:cNvPr>
          <p:cNvSpPr/>
          <p:nvPr/>
        </p:nvSpPr>
        <p:spPr>
          <a:xfrm>
            <a:off x="7212940"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55" name="正方形/長方形 54">
            <a:extLst>
              <a:ext uri="{FF2B5EF4-FFF2-40B4-BE49-F238E27FC236}">
                <a16:creationId xmlns:a16="http://schemas.microsoft.com/office/drawing/2014/main" id="{F378E554-A618-5543-8A78-7CB59A075D07}"/>
              </a:ext>
            </a:extLst>
          </p:cNvPr>
          <p:cNvSpPr/>
          <p:nvPr/>
        </p:nvSpPr>
        <p:spPr>
          <a:xfrm>
            <a:off x="4526725"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56" name="正方形/長方形 55">
            <a:extLst>
              <a:ext uri="{FF2B5EF4-FFF2-40B4-BE49-F238E27FC236}">
                <a16:creationId xmlns:a16="http://schemas.microsoft.com/office/drawing/2014/main" id="{5A80C173-4A40-BA02-CE5B-2CD0ECA7890E}"/>
              </a:ext>
            </a:extLst>
          </p:cNvPr>
          <p:cNvSpPr/>
          <p:nvPr/>
        </p:nvSpPr>
        <p:spPr>
          <a:xfrm>
            <a:off x="5063968"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57" name="正方形/長方形 56">
            <a:extLst>
              <a:ext uri="{FF2B5EF4-FFF2-40B4-BE49-F238E27FC236}">
                <a16:creationId xmlns:a16="http://schemas.microsoft.com/office/drawing/2014/main" id="{953F30C0-CFC5-10D6-9229-83110622935F}"/>
              </a:ext>
            </a:extLst>
          </p:cNvPr>
          <p:cNvSpPr/>
          <p:nvPr/>
        </p:nvSpPr>
        <p:spPr>
          <a:xfrm>
            <a:off x="5601211"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58" name="正方形/長方形 57">
            <a:extLst>
              <a:ext uri="{FF2B5EF4-FFF2-40B4-BE49-F238E27FC236}">
                <a16:creationId xmlns:a16="http://schemas.microsoft.com/office/drawing/2014/main" id="{4A8B4D5F-B9D7-7370-93BD-02C15EB57FD8}"/>
              </a:ext>
            </a:extLst>
          </p:cNvPr>
          <p:cNvSpPr/>
          <p:nvPr/>
        </p:nvSpPr>
        <p:spPr>
          <a:xfrm>
            <a:off x="3989482"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59" name="正方形/長方形 58">
            <a:extLst>
              <a:ext uri="{FF2B5EF4-FFF2-40B4-BE49-F238E27FC236}">
                <a16:creationId xmlns:a16="http://schemas.microsoft.com/office/drawing/2014/main" id="{1A8C19B4-E282-337E-E903-468017522736}"/>
              </a:ext>
            </a:extLst>
          </p:cNvPr>
          <p:cNvSpPr/>
          <p:nvPr/>
        </p:nvSpPr>
        <p:spPr>
          <a:xfrm>
            <a:off x="6675697" y="3657481"/>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60" name="正方形/長方形 59">
            <a:extLst>
              <a:ext uri="{FF2B5EF4-FFF2-40B4-BE49-F238E27FC236}">
                <a16:creationId xmlns:a16="http://schemas.microsoft.com/office/drawing/2014/main" id="{A9BBCB04-0013-5CAF-3BE8-966465610351}"/>
              </a:ext>
            </a:extLst>
          </p:cNvPr>
          <p:cNvSpPr/>
          <p:nvPr/>
        </p:nvSpPr>
        <p:spPr>
          <a:xfrm>
            <a:off x="2391830"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61" name="正方形/長方形 60">
            <a:extLst>
              <a:ext uri="{FF2B5EF4-FFF2-40B4-BE49-F238E27FC236}">
                <a16:creationId xmlns:a16="http://schemas.microsoft.com/office/drawing/2014/main" id="{61C9DBF1-BCFA-B3E6-142A-21A9457A8EEF}"/>
              </a:ext>
            </a:extLst>
          </p:cNvPr>
          <p:cNvSpPr/>
          <p:nvPr/>
        </p:nvSpPr>
        <p:spPr>
          <a:xfrm>
            <a:off x="2929073"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62" name="正方形/長方形 61">
            <a:extLst>
              <a:ext uri="{FF2B5EF4-FFF2-40B4-BE49-F238E27FC236}">
                <a16:creationId xmlns:a16="http://schemas.microsoft.com/office/drawing/2014/main" id="{EF09619E-989B-94CA-E82E-9A6ABAE1304E}"/>
              </a:ext>
            </a:extLst>
          </p:cNvPr>
          <p:cNvSpPr/>
          <p:nvPr/>
        </p:nvSpPr>
        <p:spPr>
          <a:xfrm>
            <a:off x="3466316"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63" name="正方形/長方形 62">
            <a:extLst>
              <a:ext uri="{FF2B5EF4-FFF2-40B4-BE49-F238E27FC236}">
                <a16:creationId xmlns:a16="http://schemas.microsoft.com/office/drawing/2014/main" id="{A01C8C86-4178-02AA-453A-ACC35ADE48A8}"/>
              </a:ext>
            </a:extLst>
          </p:cNvPr>
          <p:cNvSpPr/>
          <p:nvPr/>
        </p:nvSpPr>
        <p:spPr>
          <a:xfrm>
            <a:off x="6152531"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64" name="正方形/長方形 63">
            <a:extLst>
              <a:ext uri="{FF2B5EF4-FFF2-40B4-BE49-F238E27FC236}">
                <a16:creationId xmlns:a16="http://schemas.microsoft.com/office/drawing/2014/main" id="{A9C7CECC-73B7-45DD-B609-39C2740D475B}"/>
              </a:ext>
            </a:extLst>
          </p:cNvPr>
          <p:cNvSpPr/>
          <p:nvPr/>
        </p:nvSpPr>
        <p:spPr>
          <a:xfrm>
            <a:off x="8301507"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65" name="正方形/長方形 64">
            <a:extLst>
              <a:ext uri="{FF2B5EF4-FFF2-40B4-BE49-F238E27FC236}">
                <a16:creationId xmlns:a16="http://schemas.microsoft.com/office/drawing/2014/main" id="{B9CAFAE8-DC8A-6C27-7B51-AB9DD3E88E05}"/>
              </a:ext>
            </a:extLst>
          </p:cNvPr>
          <p:cNvSpPr/>
          <p:nvPr/>
        </p:nvSpPr>
        <p:spPr>
          <a:xfrm>
            <a:off x="7764260"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66" name="正方形/長方形 65">
            <a:extLst>
              <a:ext uri="{FF2B5EF4-FFF2-40B4-BE49-F238E27FC236}">
                <a16:creationId xmlns:a16="http://schemas.microsoft.com/office/drawing/2014/main" id="{37F6DC68-3676-EFA5-A199-E6F1AF4DD979}"/>
              </a:ext>
            </a:extLst>
          </p:cNvPr>
          <p:cNvSpPr/>
          <p:nvPr/>
        </p:nvSpPr>
        <p:spPr>
          <a:xfrm>
            <a:off x="7227017"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67" name="正方形/長方形 66">
            <a:extLst>
              <a:ext uri="{FF2B5EF4-FFF2-40B4-BE49-F238E27FC236}">
                <a16:creationId xmlns:a16="http://schemas.microsoft.com/office/drawing/2014/main" id="{1FF4485E-16D5-9D66-6C94-B26179A4091D}"/>
              </a:ext>
            </a:extLst>
          </p:cNvPr>
          <p:cNvSpPr/>
          <p:nvPr/>
        </p:nvSpPr>
        <p:spPr>
          <a:xfrm>
            <a:off x="4540802"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68" name="正方形/長方形 67">
            <a:extLst>
              <a:ext uri="{FF2B5EF4-FFF2-40B4-BE49-F238E27FC236}">
                <a16:creationId xmlns:a16="http://schemas.microsoft.com/office/drawing/2014/main" id="{0CE6B7A6-C861-DA25-1115-ACF73B9ED3A2}"/>
              </a:ext>
            </a:extLst>
          </p:cNvPr>
          <p:cNvSpPr/>
          <p:nvPr/>
        </p:nvSpPr>
        <p:spPr>
          <a:xfrm>
            <a:off x="5078045"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69" name="正方形/長方形 68">
            <a:extLst>
              <a:ext uri="{FF2B5EF4-FFF2-40B4-BE49-F238E27FC236}">
                <a16:creationId xmlns:a16="http://schemas.microsoft.com/office/drawing/2014/main" id="{2D970DD2-56F4-D8B7-F3C8-329820F6C77B}"/>
              </a:ext>
            </a:extLst>
          </p:cNvPr>
          <p:cNvSpPr/>
          <p:nvPr/>
        </p:nvSpPr>
        <p:spPr>
          <a:xfrm>
            <a:off x="5615288"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70" name="正方形/長方形 69">
            <a:extLst>
              <a:ext uri="{FF2B5EF4-FFF2-40B4-BE49-F238E27FC236}">
                <a16:creationId xmlns:a16="http://schemas.microsoft.com/office/drawing/2014/main" id="{5962780E-A712-99BA-A850-6D8211BFE664}"/>
              </a:ext>
            </a:extLst>
          </p:cNvPr>
          <p:cNvSpPr/>
          <p:nvPr/>
        </p:nvSpPr>
        <p:spPr>
          <a:xfrm>
            <a:off x="4003559"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71" name="正方形/長方形 70">
            <a:extLst>
              <a:ext uri="{FF2B5EF4-FFF2-40B4-BE49-F238E27FC236}">
                <a16:creationId xmlns:a16="http://schemas.microsoft.com/office/drawing/2014/main" id="{8E311E58-0C91-7637-730B-38873508BD2E}"/>
              </a:ext>
            </a:extLst>
          </p:cNvPr>
          <p:cNvSpPr/>
          <p:nvPr/>
        </p:nvSpPr>
        <p:spPr>
          <a:xfrm>
            <a:off x="6689774" y="423836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72" name="正方形/長方形 71">
            <a:extLst>
              <a:ext uri="{FF2B5EF4-FFF2-40B4-BE49-F238E27FC236}">
                <a16:creationId xmlns:a16="http://schemas.microsoft.com/office/drawing/2014/main" id="{EA0FAC46-F190-4E4E-4979-1B4C472F54D8}"/>
              </a:ext>
            </a:extLst>
          </p:cNvPr>
          <p:cNvSpPr/>
          <p:nvPr/>
        </p:nvSpPr>
        <p:spPr>
          <a:xfrm>
            <a:off x="2401990"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73" name="正方形/長方形 72">
            <a:extLst>
              <a:ext uri="{FF2B5EF4-FFF2-40B4-BE49-F238E27FC236}">
                <a16:creationId xmlns:a16="http://schemas.microsoft.com/office/drawing/2014/main" id="{E9C33A9B-EF3B-39B2-51D8-ECCBE9E01293}"/>
              </a:ext>
            </a:extLst>
          </p:cNvPr>
          <p:cNvSpPr/>
          <p:nvPr/>
        </p:nvSpPr>
        <p:spPr>
          <a:xfrm>
            <a:off x="2939233"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74" name="正方形/長方形 73">
            <a:extLst>
              <a:ext uri="{FF2B5EF4-FFF2-40B4-BE49-F238E27FC236}">
                <a16:creationId xmlns:a16="http://schemas.microsoft.com/office/drawing/2014/main" id="{8C12D7FC-D2E5-3B80-92D8-473032063E80}"/>
              </a:ext>
            </a:extLst>
          </p:cNvPr>
          <p:cNvSpPr/>
          <p:nvPr/>
        </p:nvSpPr>
        <p:spPr>
          <a:xfrm>
            <a:off x="3476476"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75" name="正方形/長方形 74">
            <a:extLst>
              <a:ext uri="{FF2B5EF4-FFF2-40B4-BE49-F238E27FC236}">
                <a16:creationId xmlns:a16="http://schemas.microsoft.com/office/drawing/2014/main" id="{2EDFFA9F-5AFC-1D89-D3D2-617FEF0B3091}"/>
              </a:ext>
            </a:extLst>
          </p:cNvPr>
          <p:cNvSpPr/>
          <p:nvPr/>
        </p:nvSpPr>
        <p:spPr>
          <a:xfrm>
            <a:off x="6162691"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76" name="正方形/長方形 75">
            <a:extLst>
              <a:ext uri="{FF2B5EF4-FFF2-40B4-BE49-F238E27FC236}">
                <a16:creationId xmlns:a16="http://schemas.microsoft.com/office/drawing/2014/main" id="{0A80624E-DF6F-66A9-C7DA-F9A38996A7BE}"/>
              </a:ext>
            </a:extLst>
          </p:cNvPr>
          <p:cNvSpPr/>
          <p:nvPr/>
        </p:nvSpPr>
        <p:spPr>
          <a:xfrm>
            <a:off x="8311667"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77" name="正方形/長方形 76">
            <a:extLst>
              <a:ext uri="{FF2B5EF4-FFF2-40B4-BE49-F238E27FC236}">
                <a16:creationId xmlns:a16="http://schemas.microsoft.com/office/drawing/2014/main" id="{CCB5964B-16E4-6B22-6292-50F246D08A07}"/>
              </a:ext>
            </a:extLst>
          </p:cNvPr>
          <p:cNvSpPr/>
          <p:nvPr/>
        </p:nvSpPr>
        <p:spPr>
          <a:xfrm>
            <a:off x="7774420"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78" name="正方形/長方形 77">
            <a:extLst>
              <a:ext uri="{FF2B5EF4-FFF2-40B4-BE49-F238E27FC236}">
                <a16:creationId xmlns:a16="http://schemas.microsoft.com/office/drawing/2014/main" id="{F8524543-B5F7-6AA0-25AF-765D5C39817E}"/>
              </a:ext>
            </a:extLst>
          </p:cNvPr>
          <p:cNvSpPr/>
          <p:nvPr/>
        </p:nvSpPr>
        <p:spPr>
          <a:xfrm>
            <a:off x="7237177"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79" name="正方形/長方形 78">
            <a:extLst>
              <a:ext uri="{FF2B5EF4-FFF2-40B4-BE49-F238E27FC236}">
                <a16:creationId xmlns:a16="http://schemas.microsoft.com/office/drawing/2014/main" id="{E1BCF7D6-CA9D-EA5B-D029-D1E50DEAA9FB}"/>
              </a:ext>
            </a:extLst>
          </p:cNvPr>
          <p:cNvSpPr/>
          <p:nvPr/>
        </p:nvSpPr>
        <p:spPr>
          <a:xfrm>
            <a:off x="4550962"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80" name="正方形/長方形 79">
            <a:extLst>
              <a:ext uri="{FF2B5EF4-FFF2-40B4-BE49-F238E27FC236}">
                <a16:creationId xmlns:a16="http://schemas.microsoft.com/office/drawing/2014/main" id="{90617A88-452B-C9E7-44A6-430924D151FF}"/>
              </a:ext>
            </a:extLst>
          </p:cNvPr>
          <p:cNvSpPr/>
          <p:nvPr/>
        </p:nvSpPr>
        <p:spPr>
          <a:xfrm>
            <a:off x="5088205"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81" name="正方形/長方形 80">
            <a:extLst>
              <a:ext uri="{FF2B5EF4-FFF2-40B4-BE49-F238E27FC236}">
                <a16:creationId xmlns:a16="http://schemas.microsoft.com/office/drawing/2014/main" id="{CDAD1C99-4F04-43C5-BEC2-2B6425480383}"/>
              </a:ext>
            </a:extLst>
          </p:cNvPr>
          <p:cNvSpPr/>
          <p:nvPr/>
        </p:nvSpPr>
        <p:spPr>
          <a:xfrm>
            <a:off x="5625448"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82" name="正方形/長方形 81">
            <a:extLst>
              <a:ext uri="{FF2B5EF4-FFF2-40B4-BE49-F238E27FC236}">
                <a16:creationId xmlns:a16="http://schemas.microsoft.com/office/drawing/2014/main" id="{A47961AA-4641-7508-373A-DD4559D26BF5}"/>
              </a:ext>
            </a:extLst>
          </p:cNvPr>
          <p:cNvSpPr/>
          <p:nvPr/>
        </p:nvSpPr>
        <p:spPr>
          <a:xfrm>
            <a:off x="4013719"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83" name="正方形/長方形 82">
            <a:extLst>
              <a:ext uri="{FF2B5EF4-FFF2-40B4-BE49-F238E27FC236}">
                <a16:creationId xmlns:a16="http://schemas.microsoft.com/office/drawing/2014/main" id="{705CD341-3A48-426F-88D3-B794FDDCFBC6}"/>
              </a:ext>
            </a:extLst>
          </p:cNvPr>
          <p:cNvSpPr/>
          <p:nvPr/>
        </p:nvSpPr>
        <p:spPr>
          <a:xfrm>
            <a:off x="6699934" y="4827646"/>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84" name="正方形/長方形 83">
            <a:extLst>
              <a:ext uri="{FF2B5EF4-FFF2-40B4-BE49-F238E27FC236}">
                <a16:creationId xmlns:a16="http://schemas.microsoft.com/office/drawing/2014/main" id="{55CE5746-77EF-A19D-8FCA-C7B910620A55}"/>
              </a:ext>
            </a:extLst>
          </p:cNvPr>
          <p:cNvSpPr/>
          <p:nvPr/>
        </p:nvSpPr>
        <p:spPr>
          <a:xfrm>
            <a:off x="2391830"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85" name="正方形/長方形 84">
            <a:extLst>
              <a:ext uri="{FF2B5EF4-FFF2-40B4-BE49-F238E27FC236}">
                <a16:creationId xmlns:a16="http://schemas.microsoft.com/office/drawing/2014/main" id="{4072F7BB-E776-3DC4-14F8-74C8FD545207}"/>
              </a:ext>
            </a:extLst>
          </p:cNvPr>
          <p:cNvSpPr/>
          <p:nvPr/>
        </p:nvSpPr>
        <p:spPr>
          <a:xfrm>
            <a:off x="2929073"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86" name="正方形/長方形 85">
            <a:extLst>
              <a:ext uri="{FF2B5EF4-FFF2-40B4-BE49-F238E27FC236}">
                <a16:creationId xmlns:a16="http://schemas.microsoft.com/office/drawing/2014/main" id="{6560138B-BDA0-14F8-9998-23B2549AC590}"/>
              </a:ext>
            </a:extLst>
          </p:cNvPr>
          <p:cNvSpPr/>
          <p:nvPr/>
        </p:nvSpPr>
        <p:spPr>
          <a:xfrm>
            <a:off x="3466316"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87" name="正方形/長方形 86">
            <a:extLst>
              <a:ext uri="{FF2B5EF4-FFF2-40B4-BE49-F238E27FC236}">
                <a16:creationId xmlns:a16="http://schemas.microsoft.com/office/drawing/2014/main" id="{9FDBD432-1887-D75E-EF16-14EB2066DAC0}"/>
              </a:ext>
            </a:extLst>
          </p:cNvPr>
          <p:cNvSpPr/>
          <p:nvPr/>
        </p:nvSpPr>
        <p:spPr>
          <a:xfrm>
            <a:off x="6152531"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88" name="正方形/長方形 87">
            <a:extLst>
              <a:ext uri="{FF2B5EF4-FFF2-40B4-BE49-F238E27FC236}">
                <a16:creationId xmlns:a16="http://schemas.microsoft.com/office/drawing/2014/main" id="{79B077DC-AF83-4BE2-513B-5CE1C89A1218}"/>
              </a:ext>
            </a:extLst>
          </p:cNvPr>
          <p:cNvSpPr/>
          <p:nvPr/>
        </p:nvSpPr>
        <p:spPr>
          <a:xfrm>
            <a:off x="8301507"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89" name="正方形/長方形 88">
            <a:extLst>
              <a:ext uri="{FF2B5EF4-FFF2-40B4-BE49-F238E27FC236}">
                <a16:creationId xmlns:a16="http://schemas.microsoft.com/office/drawing/2014/main" id="{4D966528-88ED-A01F-6BC6-8E3E0B2438B9}"/>
              </a:ext>
            </a:extLst>
          </p:cNvPr>
          <p:cNvSpPr/>
          <p:nvPr/>
        </p:nvSpPr>
        <p:spPr>
          <a:xfrm>
            <a:off x="7764260"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90" name="正方形/長方形 89">
            <a:extLst>
              <a:ext uri="{FF2B5EF4-FFF2-40B4-BE49-F238E27FC236}">
                <a16:creationId xmlns:a16="http://schemas.microsoft.com/office/drawing/2014/main" id="{28FF9D13-E0A4-F2BD-B134-DFC874C2128B}"/>
              </a:ext>
            </a:extLst>
          </p:cNvPr>
          <p:cNvSpPr/>
          <p:nvPr/>
        </p:nvSpPr>
        <p:spPr>
          <a:xfrm>
            <a:off x="7227017"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91" name="正方形/長方形 90">
            <a:extLst>
              <a:ext uri="{FF2B5EF4-FFF2-40B4-BE49-F238E27FC236}">
                <a16:creationId xmlns:a16="http://schemas.microsoft.com/office/drawing/2014/main" id="{42E7925B-3D20-EFDD-9C30-BAD55206772B}"/>
              </a:ext>
            </a:extLst>
          </p:cNvPr>
          <p:cNvSpPr/>
          <p:nvPr/>
        </p:nvSpPr>
        <p:spPr>
          <a:xfrm>
            <a:off x="4540802"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92" name="正方形/長方形 91">
            <a:extLst>
              <a:ext uri="{FF2B5EF4-FFF2-40B4-BE49-F238E27FC236}">
                <a16:creationId xmlns:a16="http://schemas.microsoft.com/office/drawing/2014/main" id="{FE7AD1EE-0E7C-A8F6-BBF4-73B68AB1AAA9}"/>
              </a:ext>
            </a:extLst>
          </p:cNvPr>
          <p:cNvSpPr/>
          <p:nvPr/>
        </p:nvSpPr>
        <p:spPr>
          <a:xfrm>
            <a:off x="5078045"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93" name="正方形/長方形 92">
            <a:extLst>
              <a:ext uri="{FF2B5EF4-FFF2-40B4-BE49-F238E27FC236}">
                <a16:creationId xmlns:a16="http://schemas.microsoft.com/office/drawing/2014/main" id="{3AC5C9CF-DBBE-24BD-6D67-FA8F914902DF}"/>
              </a:ext>
            </a:extLst>
          </p:cNvPr>
          <p:cNvSpPr/>
          <p:nvPr/>
        </p:nvSpPr>
        <p:spPr>
          <a:xfrm>
            <a:off x="5615288"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94" name="正方形/長方形 93">
            <a:extLst>
              <a:ext uri="{FF2B5EF4-FFF2-40B4-BE49-F238E27FC236}">
                <a16:creationId xmlns:a16="http://schemas.microsoft.com/office/drawing/2014/main" id="{89CEDDB6-B5A3-4E29-EAEE-E02FC99CD761}"/>
              </a:ext>
            </a:extLst>
          </p:cNvPr>
          <p:cNvSpPr/>
          <p:nvPr/>
        </p:nvSpPr>
        <p:spPr>
          <a:xfrm>
            <a:off x="4003559"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95" name="正方形/長方形 94">
            <a:extLst>
              <a:ext uri="{FF2B5EF4-FFF2-40B4-BE49-F238E27FC236}">
                <a16:creationId xmlns:a16="http://schemas.microsoft.com/office/drawing/2014/main" id="{AE7D7EC5-A13E-9030-D9FB-165E50FD8582}"/>
              </a:ext>
            </a:extLst>
          </p:cNvPr>
          <p:cNvSpPr/>
          <p:nvPr/>
        </p:nvSpPr>
        <p:spPr>
          <a:xfrm>
            <a:off x="6689774" y="5409003"/>
            <a:ext cx="505050" cy="4770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1F5E"/>
                </a:solidFill>
                <a:latin typeface="メイリオ"/>
                <a:ea typeface="メイリオ"/>
              </a:rPr>
              <a:t>お　　</a:t>
            </a:r>
          </a:p>
        </p:txBody>
      </p:sp>
      <p:sp>
        <p:nvSpPr>
          <p:cNvPr id="15" name="正方形/長方形 14">
            <a:extLst>
              <a:ext uri="{FF2B5EF4-FFF2-40B4-BE49-F238E27FC236}">
                <a16:creationId xmlns:a16="http://schemas.microsoft.com/office/drawing/2014/main" id="{DC4510E6-4B2F-9B1E-9BF8-985FFD34FD36}"/>
              </a:ext>
            </a:extLst>
          </p:cNvPr>
          <p:cNvSpPr/>
          <p:nvPr/>
        </p:nvSpPr>
        <p:spPr>
          <a:xfrm>
            <a:off x="407938" y="6036749"/>
            <a:ext cx="8365983" cy="437929"/>
          </a:xfrm>
          <a:prstGeom prst="rect">
            <a:avLst/>
          </a:prstGeom>
          <a:solidFill>
            <a:schemeClr val="bg1">
              <a:lumMod val="95000"/>
            </a:schemeClr>
          </a:solidFill>
          <a:ln>
            <a:solidFill>
              <a:srgbClr val="041F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solidFill>
                  <a:srgbClr val="002060"/>
                </a:solidFill>
                <a:latin typeface="Aptos"/>
                <a:ea typeface="Meiryo UI"/>
              </a:rPr>
              <a:t>これ</a:t>
            </a:r>
            <a:r>
              <a:rPr lang="ja-JP" altLang="en-US">
                <a:solidFill>
                  <a:srgbClr val="002060"/>
                </a:solidFill>
                <a:latin typeface="Aptos"/>
                <a:ea typeface="Meiryo UI"/>
              </a:rPr>
              <a:t>ｘｘｘｘ</a:t>
            </a:r>
            <a:endParaRPr lang="ja-JP">
              <a:solidFill>
                <a:srgbClr val="002060"/>
              </a:solidFill>
              <a:ea typeface="Meiryo UI"/>
            </a:endParaRPr>
          </a:p>
        </p:txBody>
      </p:sp>
    </p:spTree>
    <p:extLst>
      <p:ext uri="{BB962C8B-B14F-4D97-AF65-F5344CB8AC3E}">
        <p14:creationId xmlns:p14="http://schemas.microsoft.com/office/powerpoint/2010/main" val="2098818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87E671-6CE0-BF94-8C95-B9D57721D871}"/>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70A58AD6-0E93-5D02-C80B-6FF2FF319318}"/>
              </a:ext>
            </a:extLst>
          </p:cNvPr>
          <p:cNvSpPr>
            <a:spLocks noGrp="1"/>
          </p:cNvSpPr>
          <p:nvPr>
            <p:ph type="title"/>
          </p:nvPr>
        </p:nvSpPr>
        <p:spPr>
          <a:xfrm>
            <a:off x="628650" y="535724"/>
            <a:ext cx="7787895" cy="258953"/>
          </a:xfrm>
        </p:spPr>
        <p:txBody>
          <a:bodyPr/>
          <a:lstStyle/>
          <a:p>
            <a:r>
              <a:rPr lang="ja-JP" altLang="en-US" b="1">
                <a:solidFill>
                  <a:srgbClr val="002060"/>
                </a:solidFill>
                <a:latin typeface="Meiryo UI"/>
                <a:ea typeface="Meiryo UI"/>
              </a:rPr>
              <a:t>ロジスティクス戦略②：コールドチェーン物流への挑戦　</a:t>
            </a:r>
            <a:endParaRPr lang="ja-JP" altLang="en-US" b="1">
              <a:latin typeface="Meiryo UI"/>
              <a:ea typeface="Meiryo UI"/>
            </a:endParaRPr>
          </a:p>
          <a:p>
            <a:endParaRPr lang="ja-JP" altLang="en-US" b="1">
              <a:solidFill>
                <a:srgbClr val="002060"/>
              </a:solidFill>
              <a:latin typeface="Meiryo UI"/>
              <a:ea typeface="Meiryo UI"/>
            </a:endParaRPr>
          </a:p>
        </p:txBody>
      </p:sp>
      <p:sp>
        <p:nvSpPr>
          <p:cNvPr id="3" name="テキスト ボックス 2">
            <a:extLst>
              <a:ext uri="{FF2B5EF4-FFF2-40B4-BE49-F238E27FC236}">
                <a16:creationId xmlns:a16="http://schemas.microsoft.com/office/drawing/2014/main" id="{4DA61B39-61C9-D0CD-54AF-CDB522CD2E56}"/>
              </a:ext>
            </a:extLst>
          </p:cNvPr>
          <p:cNvSpPr txBox="1"/>
          <p:nvPr/>
        </p:nvSpPr>
        <p:spPr>
          <a:xfrm>
            <a:off x="403971" y="981412"/>
            <a:ext cx="65695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a:r>
              <a:rPr lang="ja-JP" b="1">
                <a:solidFill>
                  <a:srgbClr val="002060"/>
                </a:solidFill>
                <a:latin typeface="Meiryo UI"/>
                <a:ea typeface="Meiryo UI"/>
                <a:cs typeface="+mn-lt"/>
              </a:rPr>
              <a:t>「過熱</a:t>
            </a:r>
            <a:r>
              <a:rPr lang="ja-JP" altLang="en-US" b="1">
                <a:solidFill>
                  <a:srgbClr val="002060"/>
                </a:solidFill>
                <a:latin typeface="Meiryo UI"/>
                <a:ea typeface="Meiryo UI"/>
                <a:cs typeface="+mn-lt"/>
              </a:rPr>
              <a:t>」する「冷凍」市場</a:t>
            </a:r>
            <a:endParaRPr lang="ja-JP" b="1">
              <a:solidFill>
                <a:srgbClr val="002060"/>
              </a:solidFill>
              <a:latin typeface="Meiryo UI"/>
              <a:ea typeface="Meiryo UI"/>
            </a:endParaRPr>
          </a:p>
          <a:p>
            <a:pPr algn="ctr"/>
            <a:endParaRPr lang="ja-JP" altLang="en-US" b="1">
              <a:solidFill>
                <a:srgbClr val="000000"/>
              </a:solidFill>
              <a:latin typeface="Meiryo UI"/>
              <a:ea typeface="Meiryo UI"/>
            </a:endParaRPr>
          </a:p>
        </p:txBody>
      </p:sp>
      <p:graphicFrame>
        <p:nvGraphicFramePr>
          <p:cNvPr id="7" name="表 6">
            <a:extLst>
              <a:ext uri="{FF2B5EF4-FFF2-40B4-BE49-F238E27FC236}">
                <a16:creationId xmlns:a16="http://schemas.microsoft.com/office/drawing/2014/main" id="{462530B0-AD28-9F22-17DD-9913D69AACCB}"/>
              </a:ext>
            </a:extLst>
          </p:cNvPr>
          <p:cNvGraphicFramePr>
            <a:graphicFrameLocks noGrp="1"/>
          </p:cNvGraphicFramePr>
          <p:nvPr>
            <p:extLst>
              <p:ext uri="{D42A27DB-BD31-4B8C-83A1-F6EECF244321}">
                <p14:modId xmlns:p14="http://schemas.microsoft.com/office/powerpoint/2010/main" val="2039714725"/>
              </p:ext>
            </p:extLst>
          </p:nvPr>
        </p:nvGraphicFramePr>
        <p:xfrm>
          <a:off x="209550" y="3017520"/>
          <a:ext cx="8724900" cy="822960"/>
        </p:xfrm>
        <a:graphic>
          <a:graphicData uri="http://schemas.openxmlformats.org/drawingml/2006/table">
            <a:tbl>
              <a:tblPr bandRow="1">
                <a:tableStyleId>{5C22544A-7EE6-4342-B048-85BDC9FD1C3A}</a:tableStyleId>
              </a:tblPr>
              <a:tblGrid>
                <a:gridCol w="2590800">
                  <a:extLst>
                    <a:ext uri="{9D8B030D-6E8A-4147-A177-3AD203B41FA5}">
                      <a16:colId xmlns:a16="http://schemas.microsoft.com/office/drawing/2014/main" val="584910412"/>
                    </a:ext>
                  </a:extLst>
                </a:gridCol>
                <a:gridCol w="6134100">
                  <a:extLst>
                    <a:ext uri="{9D8B030D-6E8A-4147-A177-3AD203B41FA5}">
                      <a16:colId xmlns:a16="http://schemas.microsoft.com/office/drawing/2014/main" val="1270800843"/>
                    </a:ext>
                  </a:extLst>
                </a:gridCol>
              </a:tblGrid>
              <a:tr h="238125">
                <a:tc>
                  <a:txBody>
                    <a:bodyPr/>
                    <a:lstStyle/>
                    <a:p>
                      <a:pPr>
                        <a:buNone/>
                      </a:pPr>
                      <a:endParaRPr lang="ja-JP" altLang="en-US">
                        <a:effectLst/>
                      </a:endParaRPr>
                    </a:p>
                  </a:txBody>
                  <a:tcPr marL="0" marR="0" marT="0" marB="0" anchor="ctr">
                    <a:lnL>
                      <a:noFill/>
                    </a:lnL>
                    <a:lnR>
                      <a:noFill/>
                    </a:lnR>
                    <a:lnT>
                      <a:noFill/>
                    </a:lnT>
                    <a:lnB>
                      <a:noFill/>
                    </a:lnB>
                    <a:noFill/>
                  </a:tcPr>
                </a:tc>
                <a:tc>
                  <a:txBody>
                    <a:bodyPr/>
                    <a:lstStyle/>
                    <a:p>
                      <a:pPr>
                        <a:buNone/>
                      </a:pPr>
                      <a:endParaRPr lang="ja-JP" altLang="en-US">
                        <a:effectLst/>
                      </a:endParaRPr>
                    </a:p>
                  </a:txBody>
                  <a:tcPr marL="0" marR="0" marT="0" marB="0" anchor="ctr">
                    <a:lnL>
                      <a:noFill/>
                    </a:lnL>
                    <a:lnR>
                      <a:noFill/>
                    </a:lnR>
                    <a:lnT>
                      <a:noFill/>
                    </a:lnT>
                    <a:lnB>
                      <a:noFill/>
                    </a:lnB>
                    <a:noFill/>
                  </a:tcPr>
                </a:tc>
                <a:extLst>
                  <a:ext uri="{0D108BD9-81ED-4DB2-BD59-A6C34878D82A}">
                    <a16:rowId xmlns:a16="http://schemas.microsoft.com/office/drawing/2014/main" val="4245891516"/>
                  </a:ext>
                </a:extLst>
              </a:tr>
              <a:tr h="238125">
                <a:tc>
                  <a:txBody>
                    <a:bodyPr/>
                    <a:lstStyle/>
                    <a:p>
                      <a:pPr>
                        <a:buNone/>
                      </a:pPr>
                      <a:endParaRPr lang="ja-JP" altLang="en-US">
                        <a:effectLst/>
                      </a:endParaRPr>
                    </a:p>
                  </a:txBody>
                  <a:tcPr marL="0" marR="0" marT="0" marB="0" anchor="ctr">
                    <a:lnL>
                      <a:noFill/>
                    </a:lnL>
                    <a:lnR>
                      <a:noFill/>
                    </a:lnR>
                    <a:lnT>
                      <a:noFill/>
                    </a:lnT>
                    <a:lnB>
                      <a:noFill/>
                    </a:lnB>
                    <a:noFill/>
                  </a:tcPr>
                </a:tc>
                <a:tc>
                  <a:txBody>
                    <a:bodyPr/>
                    <a:lstStyle/>
                    <a:p>
                      <a:pPr>
                        <a:buNone/>
                      </a:pPr>
                      <a:endParaRPr lang="ja-JP" altLang="en-US">
                        <a:effectLst/>
                      </a:endParaRPr>
                    </a:p>
                  </a:txBody>
                  <a:tcPr marL="0" marR="0" marT="0" marB="0" anchor="ctr">
                    <a:lnL>
                      <a:noFill/>
                    </a:lnL>
                    <a:lnR>
                      <a:noFill/>
                    </a:lnR>
                    <a:lnT>
                      <a:noFill/>
                    </a:lnT>
                    <a:lnB>
                      <a:noFill/>
                    </a:lnB>
                    <a:noFill/>
                  </a:tcPr>
                </a:tc>
                <a:extLst>
                  <a:ext uri="{0D108BD9-81ED-4DB2-BD59-A6C34878D82A}">
                    <a16:rowId xmlns:a16="http://schemas.microsoft.com/office/drawing/2014/main" val="3518918937"/>
                  </a:ext>
                </a:extLst>
              </a:tr>
              <a:tr h="238125">
                <a:tc>
                  <a:txBody>
                    <a:bodyPr/>
                    <a:lstStyle/>
                    <a:p>
                      <a:pPr>
                        <a:buNone/>
                      </a:pPr>
                      <a:endParaRPr lang="ja-JP" altLang="en-US">
                        <a:effectLst/>
                      </a:endParaRPr>
                    </a:p>
                  </a:txBody>
                  <a:tcPr marL="0" marR="0" marT="0" marB="0" anchor="ctr">
                    <a:lnL>
                      <a:noFill/>
                    </a:lnL>
                    <a:lnR>
                      <a:noFill/>
                    </a:lnR>
                    <a:lnT>
                      <a:noFill/>
                    </a:lnT>
                    <a:lnB>
                      <a:noFill/>
                    </a:lnB>
                    <a:noFill/>
                  </a:tcPr>
                </a:tc>
                <a:tc>
                  <a:txBody>
                    <a:bodyPr/>
                    <a:lstStyle/>
                    <a:p>
                      <a:pPr>
                        <a:buNone/>
                      </a:pPr>
                      <a:endParaRPr lang="ja-JP" altLang="en-US">
                        <a:effectLst/>
                      </a:endParaRPr>
                    </a:p>
                  </a:txBody>
                  <a:tcPr marL="0" marR="0" marT="0" marB="0" anchor="ctr">
                    <a:lnL>
                      <a:noFill/>
                    </a:lnL>
                    <a:lnR>
                      <a:noFill/>
                    </a:lnR>
                    <a:lnT>
                      <a:noFill/>
                    </a:lnT>
                    <a:lnB>
                      <a:noFill/>
                    </a:lnB>
                    <a:noFill/>
                  </a:tcPr>
                </a:tc>
                <a:extLst>
                  <a:ext uri="{0D108BD9-81ED-4DB2-BD59-A6C34878D82A}">
                    <a16:rowId xmlns:a16="http://schemas.microsoft.com/office/drawing/2014/main" val="2320048944"/>
                  </a:ext>
                </a:extLst>
              </a:tr>
            </a:tbl>
          </a:graphicData>
        </a:graphic>
      </p:graphicFrame>
      <p:sp>
        <p:nvSpPr>
          <p:cNvPr id="12" name="四角形: 角を丸くする 11">
            <a:extLst>
              <a:ext uri="{FF2B5EF4-FFF2-40B4-BE49-F238E27FC236}">
                <a16:creationId xmlns:a16="http://schemas.microsoft.com/office/drawing/2014/main" id="{A06FDD51-A7E8-4B93-3877-2685BDF2BFFF}"/>
              </a:ext>
            </a:extLst>
          </p:cNvPr>
          <p:cNvSpPr/>
          <p:nvPr/>
        </p:nvSpPr>
        <p:spPr>
          <a:xfrm>
            <a:off x="1014959" y="4112723"/>
            <a:ext cx="2020481" cy="17128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dirty="0">
                <a:solidFill>
                  <a:srgbClr val="FFFFFF"/>
                </a:solidFill>
                <a:ea typeface="游ゴシック"/>
              </a:rPr>
              <a:t>プレイヤーと課題</a:t>
            </a:r>
          </a:p>
          <a:p>
            <a:pPr algn="ctr"/>
            <a:r>
              <a:rPr lang="ja-JP" altLang="en-US" dirty="0">
                <a:solidFill>
                  <a:srgbClr val="FFFFFF"/>
                </a:solidFill>
                <a:ea typeface="游ゴシック"/>
              </a:rPr>
              <a:t>後発だが、シェア取れそう</a:t>
            </a:r>
          </a:p>
        </p:txBody>
      </p:sp>
      <p:sp>
        <p:nvSpPr>
          <p:cNvPr id="2" name="四角形: 角を丸くする 1">
            <a:extLst>
              <a:ext uri="{FF2B5EF4-FFF2-40B4-BE49-F238E27FC236}">
                <a16:creationId xmlns:a16="http://schemas.microsoft.com/office/drawing/2014/main" id="{E0E7326C-188A-9BD7-E0A5-0E2B6DFBD461}"/>
              </a:ext>
            </a:extLst>
          </p:cNvPr>
          <p:cNvSpPr/>
          <p:nvPr/>
        </p:nvSpPr>
        <p:spPr>
          <a:xfrm>
            <a:off x="3511214" y="4112723"/>
            <a:ext cx="2020481" cy="17128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solidFill>
                  <a:srgbClr val="FFFFFF"/>
                </a:solidFill>
                <a:ea typeface="游ゴシック"/>
              </a:rPr>
              <a:t>プレイヤーと課題</a:t>
            </a:r>
          </a:p>
          <a:p>
            <a:pPr algn="ctr"/>
            <a:r>
              <a:rPr lang="ja-JP" altLang="en-US">
                <a:solidFill>
                  <a:srgbClr val="FFFFFF"/>
                </a:solidFill>
                <a:ea typeface="游ゴシック"/>
              </a:rPr>
              <a:t>後発だが、シェア取れそう</a:t>
            </a:r>
          </a:p>
        </p:txBody>
      </p:sp>
      <p:sp>
        <p:nvSpPr>
          <p:cNvPr id="4" name="四角形: 角を丸くする 3">
            <a:extLst>
              <a:ext uri="{FF2B5EF4-FFF2-40B4-BE49-F238E27FC236}">
                <a16:creationId xmlns:a16="http://schemas.microsoft.com/office/drawing/2014/main" id="{174F15AB-E3C1-6D24-1A90-C93585C03A99}"/>
              </a:ext>
            </a:extLst>
          </p:cNvPr>
          <p:cNvSpPr/>
          <p:nvPr/>
        </p:nvSpPr>
        <p:spPr>
          <a:xfrm>
            <a:off x="6248022" y="4112722"/>
            <a:ext cx="2020481" cy="17128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solidFill>
                  <a:srgbClr val="FFFFFF"/>
                </a:solidFill>
                <a:ea typeface="游ゴシック"/>
              </a:rPr>
              <a:t>プレイヤーと課題</a:t>
            </a:r>
          </a:p>
          <a:p>
            <a:pPr algn="ctr"/>
            <a:r>
              <a:rPr lang="ja-JP" altLang="en-US">
                <a:solidFill>
                  <a:srgbClr val="FFFFFF"/>
                </a:solidFill>
                <a:ea typeface="游ゴシック"/>
              </a:rPr>
              <a:t>後発だが、シェア取れそう</a:t>
            </a:r>
          </a:p>
        </p:txBody>
      </p:sp>
      <p:sp>
        <p:nvSpPr>
          <p:cNvPr id="8" name="正方形/長方形 7">
            <a:extLst>
              <a:ext uri="{FF2B5EF4-FFF2-40B4-BE49-F238E27FC236}">
                <a16:creationId xmlns:a16="http://schemas.microsoft.com/office/drawing/2014/main" id="{7D0B17FF-4D56-DE07-DA85-6A0B5A226B6F}"/>
              </a:ext>
            </a:extLst>
          </p:cNvPr>
          <p:cNvSpPr/>
          <p:nvPr/>
        </p:nvSpPr>
        <p:spPr>
          <a:xfrm>
            <a:off x="416153" y="5974508"/>
            <a:ext cx="8294268" cy="50017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solidFill>
                  <a:srgbClr val="FFFFFF"/>
                </a:solidFill>
                <a:latin typeface="Meiryo UI"/>
                <a:ea typeface="Meiryo UI"/>
              </a:rPr>
              <a:t>拡大する需要と供給課題のギャップを見極め、シェア獲得へ</a:t>
            </a:r>
          </a:p>
        </p:txBody>
      </p:sp>
      <p:pic>
        <p:nvPicPr>
          <p:cNvPr id="9" name="図 8" descr="グラフ, 折れ線グラフ&#10;&#10;AI 生成コンテンツは間違っている可能性があります。">
            <a:extLst>
              <a:ext uri="{FF2B5EF4-FFF2-40B4-BE49-F238E27FC236}">
                <a16:creationId xmlns:a16="http://schemas.microsoft.com/office/drawing/2014/main" id="{BBF24F23-4257-20FE-2523-B0E2390304CB}"/>
              </a:ext>
            </a:extLst>
          </p:cNvPr>
          <p:cNvPicPr>
            <a:picLocks noChangeAspect="1"/>
          </p:cNvPicPr>
          <p:nvPr/>
        </p:nvPicPr>
        <p:blipFill>
          <a:blip r:embed="rId3"/>
          <a:stretch>
            <a:fillRect/>
          </a:stretch>
        </p:blipFill>
        <p:spPr>
          <a:xfrm>
            <a:off x="627379" y="1431720"/>
            <a:ext cx="7907901" cy="2537409"/>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3677296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058F-7A48-4F47-FD03-C880B3368B03}"/>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FFF47625-E554-3BCF-2BD9-35C7FC04DFA2}"/>
              </a:ext>
            </a:extLst>
          </p:cNvPr>
          <p:cNvPicPr>
            <a:picLocks noChangeAspect="1"/>
          </p:cNvPicPr>
          <p:nvPr/>
        </p:nvPicPr>
        <p:blipFill>
          <a:blip r:embed="rId3">
            <a:extLst>
              <a:ext uri="{BEBA8EAE-BF5A-486C-A8C5-ECC9F3942E4B}">
                <a14:imgProps xmlns:a14="http://schemas.microsoft.com/office/drawing/2010/main">
                  <a14:imgLayer r:embed="rId4">
                    <a14:imgEffect>
                      <a14:saturation sat="38000"/>
                    </a14:imgEffect>
                    <a14:imgEffect>
                      <a14:brightnessContrast bright="-2000" contrast="4000"/>
                    </a14:imgEffect>
                  </a14:imgLayer>
                </a14:imgProps>
              </a:ext>
            </a:extLst>
          </a:blip>
          <a:srcRect l="13670" r="12064"/>
          <a:stretch>
            <a:fillRect/>
          </a:stretch>
        </p:blipFill>
        <p:spPr>
          <a:xfrm>
            <a:off x="74084" y="1354666"/>
            <a:ext cx="5715264" cy="5439833"/>
          </a:xfrm>
          <a:prstGeom prst="rect">
            <a:avLst/>
          </a:prstGeom>
        </p:spPr>
      </p:pic>
      <p:sp>
        <p:nvSpPr>
          <p:cNvPr id="6" name="タイトル 1">
            <a:extLst>
              <a:ext uri="{FF2B5EF4-FFF2-40B4-BE49-F238E27FC236}">
                <a16:creationId xmlns:a16="http://schemas.microsoft.com/office/drawing/2014/main" id="{74D92B91-ED41-A3D8-B4B6-9EF7CA53EE4F}"/>
              </a:ext>
            </a:extLst>
          </p:cNvPr>
          <p:cNvSpPr>
            <a:spLocks noGrp="1"/>
          </p:cNvSpPr>
          <p:nvPr>
            <p:ph type="title"/>
          </p:nvPr>
        </p:nvSpPr>
        <p:spPr>
          <a:xfrm>
            <a:off x="592797" y="535724"/>
            <a:ext cx="6530386" cy="392499"/>
          </a:xfrm>
        </p:spPr>
        <p:txBody>
          <a:bodyPr/>
          <a:lstStyle/>
          <a:p>
            <a:r>
              <a:rPr lang="ja-JP" altLang="en-US" b="1" dirty="0">
                <a:solidFill>
                  <a:srgbClr val="002060"/>
                </a:solidFill>
                <a:latin typeface="Meiryo UI"/>
                <a:ea typeface="Meiryo UI"/>
              </a:rPr>
              <a:t>ロジスティクス戦略③：領域展開　</a:t>
            </a:r>
            <a:endParaRPr lang="ja-JP" altLang="en-US" b="1" dirty="0">
              <a:latin typeface="Meiryo UI"/>
              <a:ea typeface="Meiryo UI"/>
            </a:endParaRPr>
          </a:p>
          <a:p>
            <a:endParaRPr lang="ja-JP" altLang="en-US" b="1" dirty="0">
              <a:solidFill>
                <a:srgbClr val="002060"/>
              </a:solidFill>
              <a:latin typeface="Meiryo UI"/>
              <a:ea typeface="Meiryo UI"/>
            </a:endParaRPr>
          </a:p>
        </p:txBody>
      </p:sp>
      <p:sp>
        <p:nvSpPr>
          <p:cNvPr id="3" name="テキスト ボックス 2">
            <a:extLst>
              <a:ext uri="{FF2B5EF4-FFF2-40B4-BE49-F238E27FC236}">
                <a16:creationId xmlns:a16="http://schemas.microsoft.com/office/drawing/2014/main" id="{D7CADD07-A354-CCEA-5C59-FB2B0221BCC0}"/>
              </a:ext>
            </a:extLst>
          </p:cNvPr>
          <p:cNvSpPr txBox="1"/>
          <p:nvPr/>
        </p:nvSpPr>
        <p:spPr>
          <a:xfrm>
            <a:off x="403971" y="981412"/>
            <a:ext cx="65695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a:r>
              <a:rPr lang="ja-JP" altLang="en-US" b="1" dirty="0">
                <a:solidFill>
                  <a:srgbClr val="002060"/>
                </a:solidFill>
                <a:latin typeface="Meiryo UI"/>
                <a:ea typeface="Meiryo UI"/>
                <a:cs typeface="+mn-lt"/>
              </a:rPr>
              <a:t>「自前」と「連携」、徐々に拡大するコールドチェーン物流</a:t>
            </a:r>
          </a:p>
        </p:txBody>
      </p:sp>
      <p:sp>
        <p:nvSpPr>
          <p:cNvPr id="2" name="正方形/長方形 1">
            <a:extLst>
              <a:ext uri="{FF2B5EF4-FFF2-40B4-BE49-F238E27FC236}">
                <a16:creationId xmlns:a16="http://schemas.microsoft.com/office/drawing/2014/main" id="{42BC6293-A77C-8CC8-80D9-89BA14449E66}"/>
              </a:ext>
            </a:extLst>
          </p:cNvPr>
          <p:cNvSpPr/>
          <p:nvPr/>
        </p:nvSpPr>
        <p:spPr>
          <a:xfrm>
            <a:off x="5942480" y="1394894"/>
            <a:ext cx="3024121" cy="342719"/>
          </a:xfrm>
          <a:prstGeom prst="rect">
            <a:avLst/>
          </a:prstGeom>
          <a:solidFill>
            <a:srgbClr val="EFB11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1600" b="1">
                <a:solidFill>
                  <a:srgbClr val="002060"/>
                </a:solidFill>
                <a:latin typeface="Meiryo UI"/>
                <a:ea typeface="Meiryo UI"/>
              </a:rPr>
              <a:t>フェーズ①：BtoB主体</a:t>
            </a:r>
          </a:p>
        </p:txBody>
      </p:sp>
      <p:sp>
        <p:nvSpPr>
          <p:cNvPr id="4" name="正方形/長方形 3">
            <a:extLst>
              <a:ext uri="{FF2B5EF4-FFF2-40B4-BE49-F238E27FC236}">
                <a16:creationId xmlns:a16="http://schemas.microsoft.com/office/drawing/2014/main" id="{28A4BFCB-F3ED-E68F-92F0-CF7DCDEF20E9}"/>
              </a:ext>
            </a:extLst>
          </p:cNvPr>
          <p:cNvSpPr/>
          <p:nvPr/>
        </p:nvSpPr>
        <p:spPr>
          <a:xfrm>
            <a:off x="5945327" y="3166023"/>
            <a:ext cx="3009058" cy="31687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600" b="1" err="1">
                <a:latin typeface="Meiryo UI"/>
                <a:ea typeface="Meiryo UI"/>
              </a:rPr>
              <a:t>フェーズ</a:t>
            </a:r>
            <a:r>
              <a:rPr lang="en-US" altLang="ja-JP" sz="1600" b="1">
                <a:latin typeface="Meiryo UI"/>
                <a:ea typeface="Meiryo UI"/>
              </a:rPr>
              <a:t>②：</a:t>
            </a:r>
            <a:r>
              <a:rPr lang="en-US" altLang="ja-JP" sz="1600" b="1" err="1">
                <a:latin typeface="Meiryo UI"/>
                <a:ea typeface="Meiryo UI"/>
              </a:rPr>
              <a:t>DtoC対応開始</a:t>
            </a:r>
          </a:p>
        </p:txBody>
      </p:sp>
      <p:sp>
        <p:nvSpPr>
          <p:cNvPr id="7" name="正方形/長方形 6">
            <a:extLst>
              <a:ext uri="{FF2B5EF4-FFF2-40B4-BE49-F238E27FC236}">
                <a16:creationId xmlns:a16="http://schemas.microsoft.com/office/drawing/2014/main" id="{FCB29959-841D-A66C-E352-3F04E63602B2}"/>
              </a:ext>
            </a:extLst>
          </p:cNvPr>
          <p:cNvSpPr/>
          <p:nvPr/>
        </p:nvSpPr>
        <p:spPr>
          <a:xfrm>
            <a:off x="5951802" y="3476362"/>
            <a:ext cx="3015644" cy="1430827"/>
          </a:xfrm>
          <a:prstGeom prst="rect">
            <a:avLst/>
          </a:prstGeom>
          <a:solidFill>
            <a:srgbClr val="D9F2D0">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b"/>
          <a:lstStyle/>
          <a:p>
            <a:pPr marL="285750" indent="-285750">
              <a:buFont typeface="Wingdings" panose="05000000000000000000" pitchFamily="2" charset="2"/>
              <a:buChar char="ü"/>
            </a:pPr>
            <a:r>
              <a:rPr lang="ja-JP" altLang="ja-JP" sz="1400">
                <a:solidFill>
                  <a:srgbClr val="0E2841"/>
                </a:solidFill>
                <a:latin typeface="メイリオ"/>
                <a:ea typeface="メイリオ"/>
              </a:rPr>
              <a:t>全国主要拠点を冷凍対応に改修　 し、自社WMS/TMSでフルフィルメントサービス開始</a:t>
            </a:r>
          </a:p>
          <a:p>
            <a:pPr marL="285750" indent="-285750">
              <a:buFont typeface="Wingdings" panose="05000000000000000000" pitchFamily="2" charset="2"/>
              <a:buChar char="ü"/>
            </a:pPr>
            <a:endParaRPr lang="ja-JP" altLang="ja-JP" sz="1400">
              <a:solidFill>
                <a:srgbClr val="0E2841"/>
              </a:solidFill>
              <a:latin typeface="メイリオ"/>
              <a:ea typeface="メイリオ"/>
            </a:endParaRPr>
          </a:p>
          <a:p>
            <a:pPr marL="285750" indent="-285750">
              <a:buFont typeface="Wingdings" panose="05000000000000000000" pitchFamily="2" charset="2"/>
              <a:buChar char="ü"/>
            </a:pPr>
            <a:r>
              <a:rPr lang="ja-JP" altLang="ja-JP" sz="1400">
                <a:solidFill>
                  <a:srgbClr val="0E2841"/>
                </a:solidFill>
                <a:latin typeface="メイリオ"/>
                <a:ea typeface="メイリオ"/>
              </a:rPr>
              <a:t>SGの宅配冷凍ルートAPI連携、　ラストワンマイルも対応</a:t>
            </a:r>
          </a:p>
        </p:txBody>
      </p:sp>
      <p:sp>
        <p:nvSpPr>
          <p:cNvPr id="11" name="楕円 10">
            <a:extLst>
              <a:ext uri="{FF2B5EF4-FFF2-40B4-BE49-F238E27FC236}">
                <a16:creationId xmlns:a16="http://schemas.microsoft.com/office/drawing/2014/main" id="{647C4392-ACFC-A1B0-9736-40CD023BAEC9}"/>
              </a:ext>
            </a:extLst>
          </p:cNvPr>
          <p:cNvSpPr/>
          <p:nvPr/>
        </p:nvSpPr>
        <p:spPr>
          <a:xfrm rot="19320000">
            <a:off x="-122384" y="3237752"/>
            <a:ext cx="6313534" cy="2561033"/>
          </a:xfrm>
          <a:prstGeom prst="ellipse">
            <a:avLst/>
          </a:prstGeom>
          <a:solidFill>
            <a:srgbClr val="CAEEFB">
              <a:alpha val="49000"/>
            </a:srgb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12" name="楕円 11">
            <a:extLst>
              <a:ext uri="{FF2B5EF4-FFF2-40B4-BE49-F238E27FC236}">
                <a16:creationId xmlns:a16="http://schemas.microsoft.com/office/drawing/2014/main" id="{53328E95-7342-8709-F933-84A0B77667F2}"/>
              </a:ext>
            </a:extLst>
          </p:cNvPr>
          <p:cNvSpPr/>
          <p:nvPr/>
        </p:nvSpPr>
        <p:spPr>
          <a:xfrm rot="-2220000">
            <a:off x="1681820" y="3908746"/>
            <a:ext cx="3482442" cy="1669222"/>
          </a:xfrm>
          <a:prstGeom prst="ellipse">
            <a:avLst/>
          </a:prstGeom>
          <a:solidFill>
            <a:srgbClr val="D9F2D0">
              <a:alpha val="50000"/>
            </a:srgbClr>
          </a:solidFill>
          <a:ln>
            <a:solidFill>
              <a:srgbClr val="3B7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13" name="楕円 12">
            <a:extLst>
              <a:ext uri="{FF2B5EF4-FFF2-40B4-BE49-F238E27FC236}">
                <a16:creationId xmlns:a16="http://schemas.microsoft.com/office/drawing/2014/main" id="{92593266-4C85-8278-0542-8C7148533E9B}"/>
              </a:ext>
            </a:extLst>
          </p:cNvPr>
          <p:cNvSpPr/>
          <p:nvPr/>
        </p:nvSpPr>
        <p:spPr>
          <a:xfrm rot="-1320000">
            <a:off x="2447397" y="4406027"/>
            <a:ext cx="1985035" cy="1136998"/>
          </a:xfrm>
          <a:prstGeom prst="ellipse">
            <a:avLst/>
          </a:prstGeom>
          <a:solidFill>
            <a:srgbClr val="F0B636">
              <a:alpha val="50000"/>
            </a:srgbClr>
          </a:solidFill>
          <a:ln>
            <a:solidFill>
              <a:srgbClr val="F0B6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5" name="正方形/長方形 4">
            <a:extLst>
              <a:ext uri="{FF2B5EF4-FFF2-40B4-BE49-F238E27FC236}">
                <a16:creationId xmlns:a16="http://schemas.microsoft.com/office/drawing/2014/main" id="{0089D8FA-5F1A-53B0-9A16-2C39589601A0}"/>
              </a:ext>
            </a:extLst>
          </p:cNvPr>
          <p:cNvSpPr/>
          <p:nvPr/>
        </p:nvSpPr>
        <p:spPr>
          <a:xfrm>
            <a:off x="5935950" y="1718129"/>
            <a:ext cx="3043051" cy="1399743"/>
          </a:xfrm>
          <a:prstGeom prst="rect">
            <a:avLst/>
          </a:prstGeom>
          <a:solidFill>
            <a:srgbClr val="F5D16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45720" rIns="0" bIns="45720" rtlCol="0" anchor="ctr"/>
          <a:lstStyle/>
          <a:p>
            <a:pPr marL="285750" indent="-285750">
              <a:buFont typeface="Wingdings" panose="05000000000000000000" pitchFamily="2" charset="2"/>
              <a:buChar char="ü"/>
            </a:pPr>
            <a:r>
              <a:rPr lang="ja-JP" altLang="en-US" sz="1400">
                <a:solidFill>
                  <a:srgbClr val="0E2841"/>
                </a:solidFill>
                <a:latin typeface="メイリオ"/>
                <a:ea typeface="メイリオ"/>
              </a:rPr>
              <a:t>幹線輸送のコールドチェーン化　で近畿～中部の既存荷主の対応</a:t>
            </a:r>
          </a:p>
          <a:p>
            <a:pPr marL="285750" indent="-285750">
              <a:buFont typeface="Wingdings" panose="05000000000000000000" pitchFamily="2" charset="2"/>
              <a:buChar char="ü"/>
            </a:pPr>
            <a:endParaRPr lang="en-US" altLang="ja-JP" sz="1400">
              <a:solidFill>
                <a:srgbClr val="0E2841"/>
              </a:solidFill>
              <a:latin typeface="メイリオ"/>
              <a:ea typeface="メイリオ"/>
            </a:endParaRPr>
          </a:p>
          <a:p>
            <a:pPr marL="285750" indent="-285750">
              <a:buFont typeface="Wingdings" panose="05000000000000000000" pitchFamily="2" charset="2"/>
              <a:buChar char="ü"/>
            </a:pPr>
            <a:r>
              <a:rPr lang="ja-JP" altLang="en-US" sz="1400">
                <a:solidFill>
                  <a:srgbClr val="0E2841"/>
                </a:solidFill>
                <a:latin typeface="メイリオ"/>
                <a:ea typeface="メイリオ"/>
              </a:rPr>
              <a:t>SGの幹線・クール便との接続で</a:t>
            </a:r>
          </a:p>
          <a:p>
            <a:r>
              <a:rPr lang="ja-JP" altLang="en-US" sz="1400">
                <a:solidFill>
                  <a:srgbClr val="0E2841"/>
                </a:solidFill>
                <a:latin typeface="メイリオ"/>
                <a:ea typeface="メイリオ"/>
              </a:rPr>
              <a:t>　  一部全国配送も対応</a:t>
            </a:r>
          </a:p>
        </p:txBody>
      </p:sp>
      <p:sp>
        <p:nvSpPr>
          <p:cNvPr id="14" name="正方形/長方形 13">
            <a:extLst>
              <a:ext uri="{FF2B5EF4-FFF2-40B4-BE49-F238E27FC236}">
                <a16:creationId xmlns:a16="http://schemas.microsoft.com/office/drawing/2014/main" id="{FB31C52C-1722-4A4C-B34A-741D7FF1BD13}"/>
              </a:ext>
            </a:extLst>
          </p:cNvPr>
          <p:cNvSpPr/>
          <p:nvPr/>
        </p:nvSpPr>
        <p:spPr>
          <a:xfrm>
            <a:off x="5945327" y="4972083"/>
            <a:ext cx="3009058" cy="316872"/>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600" b="1" err="1">
                <a:latin typeface="Meiryo UI"/>
                <a:ea typeface="Meiryo UI"/>
              </a:rPr>
              <a:t>フェーズ</a:t>
            </a:r>
            <a:r>
              <a:rPr lang="en-US" altLang="ja-JP" sz="1600" b="1">
                <a:latin typeface="Meiryo UI"/>
                <a:ea typeface="Meiryo UI"/>
              </a:rPr>
              <a:t>③：</a:t>
            </a:r>
            <a:r>
              <a:rPr lang="en-US" altLang="ja-JP" sz="1600" b="1" err="1">
                <a:latin typeface="Meiryo UI"/>
                <a:ea typeface="Meiryo UI"/>
              </a:rPr>
              <a:t>主導化</a:t>
            </a:r>
            <a:endParaRPr lang="ja-JP" altLang="en-US" sz="1600" b="1" err="1">
              <a:latin typeface="Meiryo UI"/>
              <a:ea typeface="Meiryo UI"/>
            </a:endParaRPr>
          </a:p>
        </p:txBody>
      </p:sp>
      <p:sp>
        <p:nvSpPr>
          <p:cNvPr id="15" name="正方形/長方形 14">
            <a:extLst>
              <a:ext uri="{FF2B5EF4-FFF2-40B4-BE49-F238E27FC236}">
                <a16:creationId xmlns:a16="http://schemas.microsoft.com/office/drawing/2014/main" id="{D149DC90-AB9E-61AE-FDB3-31D9E6806ECE}"/>
              </a:ext>
            </a:extLst>
          </p:cNvPr>
          <p:cNvSpPr/>
          <p:nvPr/>
        </p:nvSpPr>
        <p:spPr>
          <a:xfrm>
            <a:off x="5938739" y="5284901"/>
            <a:ext cx="3009113" cy="1404702"/>
          </a:xfrm>
          <a:prstGeom prst="rect">
            <a:avLst/>
          </a:prstGeom>
          <a:solidFill>
            <a:srgbClr val="C1E5F5">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fontAlgn="base">
              <a:buFont typeface="Wingdings" panose="05000000000000000000" pitchFamily="2" charset="2"/>
              <a:buChar char="ü"/>
            </a:pPr>
            <a:r>
              <a:rPr lang="ja-JP" altLang="en-US" sz="1400">
                <a:solidFill>
                  <a:srgbClr val="0E2841"/>
                </a:solidFill>
                <a:latin typeface="メイリオ"/>
                <a:ea typeface="メイリオ"/>
              </a:rPr>
              <a:t>共同配送ハブとして主導、TMSや温度管理の標準化で受注拡大</a:t>
            </a:r>
          </a:p>
          <a:p>
            <a:pPr marL="285750" indent="-285750">
              <a:buFont typeface="Wingdings" panose="05000000000000000000" pitchFamily="2" charset="2"/>
              <a:buChar char="ü"/>
            </a:pPr>
            <a:endParaRPr lang="ja-JP" altLang="en-US" sz="1400">
              <a:solidFill>
                <a:srgbClr val="0E2841"/>
              </a:solidFill>
              <a:latin typeface="メイリオ"/>
              <a:ea typeface="メイリオ"/>
            </a:endParaRPr>
          </a:p>
          <a:p>
            <a:pPr marL="285750" indent="-285750">
              <a:buFont typeface="Wingdings" panose="05000000000000000000" pitchFamily="2" charset="2"/>
              <a:buChar char="ü"/>
            </a:pPr>
            <a:r>
              <a:rPr lang="ja-JP" altLang="en-US" sz="1400">
                <a:solidFill>
                  <a:srgbClr val="0E2841"/>
                </a:solidFill>
                <a:latin typeface="メイリオ"/>
                <a:ea typeface="メイリオ"/>
              </a:rPr>
              <a:t>SGネットワークは共同配送の下支えとして部分的活用</a:t>
            </a:r>
          </a:p>
        </p:txBody>
      </p:sp>
      <p:sp>
        <p:nvSpPr>
          <p:cNvPr id="16" name="楕円 15">
            <a:extLst>
              <a:ext uri="{FF2B5EF4-FFF2-40B4-BE49-F238E27FC236}">
                <a16:creationId xmlns:a16="http://schemas.microsoft.com/office/drawing/2014/main" id="{CAC2D8A5-28A5-D7C9-D04B-6DE1DE06F7B8}"/>
              </a:ext>
            </a:extLst>
          </p:cNvPr>
          <p:cNvSpPr/>
          <p:nvPr/>
        </p:nvSpPr>
        <p:spPr>
          <a:xfrm>
            <a:off x="2614082" y="4434416"/>
            <a:ext cx="423333" cy="423333"/>
          </a:xfrm>
          <a:prstGeom prst="ellipse">
            <a:avLst/>
          </a:prstGeom>
          <a:solidFill>
            <a:srgbClr val="F0B63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ja-JP" altLang="en-US" b="1">
                <a:latin typeface="メイリオ"/>
                <a:ea typeface="メイリオ"/>
              </a:rPr>
              <a:t>1</a:t>
            </a:r>
          </a:p>
        </p:txBody>
      </p:sp>
      <p:sp>
        <p:nvSpPr>
          <p:cNvPr id="17" name="楕円 16">
            <a:extLst>
              <a:ext uri="{FF2B5EF4-FFF2-40B4-BE49-F238E27FC236}">
                <a16:creationId xmlns:a16="http://schemas.microsoft.com/office/drawing/2014/main" id="{9A6FA31C-7957-29A8-A2EB-33CAC180DD0D}"/>
              </a:ext>
            </a:extLst>
          </p:cNvPr>
          <p:cNvSpPr/>
          <p:nvPr/>
        </p:nvSpPr>
        <p:spPr>
          <a:xfrm>
            <a:off x="2751665" y="3820582"/>
            <a:ext cx="423333" cy="423333"/>
          </a:xfrm>
          <a:prstGeom prst="ellipse">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ja-JP" altLang="en-US" b="1">
                <a:latin typeface="メイリオ"/>
                <a:ea typeface="メイリオ"/>
              </a:rPr>
              <a:t>2</a:t>
            </a:r>
          </a:p>
        </p:txBody>
      </p:sp>
      <p:sp>
        <p:nvSpPr>
          <p:cNvPr id="18" name="楕円 17">
            <a:extLst>
              <a:ext uri="{FF2B5EF4-FFF2-40B4-BE49-F238E27FC236}">
                <a16:creationId xmlns:a16="http://schemas.microsoft.com/office/drawing/2014/main" id="{1C8AAFA3-245B-0A65-65BB-9BB53C837741}"/>
              </a:ext>
            </a:extLst>
          </p:cNvPr>
          <p:cNvSpPr/>
          <p:nvPr/>
        </p:nvSpPr>
        <p:spPr>
          <a:xfrm>
            <a:off x="2995081" y="2698748"/>
            <a:ext cx="423333" cy="423333"/>
          </a:xfrm>
          <a:prstGeom prst="ellipse">
            <a:avLst/>
          </a:prstGeom>
          <a:solidFill>
            <a:srgbClr val="001F5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ja-JP" altLang="en-US" b="1">
                <a:latin typeface="メイリオ"/>
                <a:ea typeface="メイリオ"/>
              </a:rPr>
              <a:t>3</a:t>
            </a:r>
          </a:p>
        </p:txBody>
      </p:sp>
      <p:sp>
        <p:nvSpPr>
          <p:cNvPr id="8" name="テキスト ボックス 7">
            <a:extLst>
              <a:ext uri="{FF2B5EF4-FFF2-40B4-BE49-F238E27FC236}">
                <a16:creationId xmlns:a16="http://schemas.microsoft.com/office/drawing/2014/main" id="{6FBC6CAF-E5CE-F377-591B-740502ACFC69}"/>
              </a:ext>
            </a:extLst>
          </p:cNvPr>
          <p:cNvSpPr txBox="1"/>
          <p:nvPr/>
        </p:nvSpPr>
        <p:spPr>
          <a:xfrm>
            <a:off x="149970" y="1436494"/>
            <a:ext cx="2886586"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a:r>
              <a:rPr lang="ja-JP" altLang="en-US" sz="1100">
                <a:solidFill>
                  <a:srgbClr val="002060"/>
                </a:solidFill>
                <a:latin typeface="Meiryo UI"/>
                <a:ea typeface="Meiryo UI"/>
                <a:cs typeface="+mn-lt"/>
              </a:rPr>
              <a:t>自社配送機能の拡張イメージ</a:t>
            </a:r>
          </a:p>
        </p:txBody>
      </p:sp>
    </p:spTree>
    <p:extLst>
      <p:ext uri="{BB962C8B-B14F-4D97-AF65-F5344CB8AC3E}">
        <p14:creationId xmlns:p14="http://schemas.microsoft.com/office/powerpoint/2010/main" val="604187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6A6857-87FF-57F8-8D88-792746C5DB1A}"/>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28C4B056-C957-5187-6674-2176DCB5B372}"/>
              </a:ext>
            </a:extLst>
          </p:cNvPr>
          <p:cNvSpPr/>
          <p:nvPr/>
        </p:nvSpPr>
        <p:spPr>
          <a:xfrm>
            <a:off x="2187932" y="6339700"/>
            <a:ext cx="6728389" cy="22998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sz="1400" b="1">
                <a:solidFill>
                  <a:schemeClr val="bg1"/>
                </a:solidFill>
                <a:latin typeface="メイリオ"/>
                <a:ea typeface="メイリオ"/>
              </a:rPr>
              <a:t>顧客開拓</a:t>
            </a:r>
            <a:endParaRPr lang="ja-JP" altLang="en-US" sz="1400" b="1">
              <a:solidFill>
                <a:schemeClr val="bg1"/>
              </a:solidFill>
              <a:latin typeface="メイリオ" panose="020B0604030504040204" pitchFamily="50" charset="-128"/>
              <a:ea typeface="メイリオ" panose="020B0604030504040204" pitchFamily="50" charset="-128"/>
            </a:endParaRPr>
          </a:p>
        </p:txBody>
      </p:sp>
      <p:cxnSp>
        <p:nvCxnSpPr>
          <p:cNvPr id="11" name="直線矢印コネクタ 10">
            <a:extLst>
              <a:ext uri="{FF2B5EF4-FFF2-40B4-BE49-F238E27FC236}">
                <a16:creationId xmlns:a16="http://schemas.microsoft.com/office/drawing/2014/main" id="{20CA1D77-4561-BD36-7F31-173D215DA6EE}"/>
              </a:ext>
            </a:extLst>
          </p:cNvPr>
          <p:cNvCxnSpPr>
            <a:cxnSpLocks/>
          </p:cNvCxnSpPr>
          <p:nvPr/>
        </p:nvCxnSpPr>
        <p:spPr>
          <a:xfrm flipH="1">
            <a:off x="5546651" y="5882673"/>
            <a:ext cx="1" cy="492624"/>
          </a:xfrm>
          <a:prstGeom prst="straightConnector1">
            <a:avLst/>
          </a:prstGeom>
          <a:ln w="57150">
            <a:solidFill>
              <a:srgbClr val="EFB11F"/>
            </a:solidFill>
            <a:tailEnd type="triangle"/>
          </a:ln>
        </p:spPr>
        <p:style>
          <a:lnRef idx="2">
            <a:schemeClr val="accent1"/>
          </a:lnRef>
          <a:fillRef idx="0">
            <a:schemeClr val="accent1"/>
          </a:fillRef>
          <a:effectRef idx="1">
            <a:schemeClr val="accent1"/>
          </a:effectRef>
          <a:fontRef idx="minor">
            <a:schemeClr val="tx1"/>
          </a:fontRef>
        </p:style>
      </p:cxnSp>
      <p:sp>
        <p:nvSpPr>
          <p:cNvPr id="10" name="矢印: 下 9">
            <a:extLst>
              <a:ext uri="{FF2B5EF4-FFF2-40B4-BE49-F238E27FC236}">
                <a16:creationId xmlns:a16="http://schemas.microsoft.com/office/drawing/2014/main" id="{710282A3-B822-D87F-6595-44EE56776651}"/>
              </a:ext>
            </a:extLst>
          </p:cNvPr>
          <p:cNvSpPr/>
          <p:nvPr/>
        </p:nvSpPr>
        <p:spPr>
          <a:xfrm>
            <a:off x="2479971" y="3610888"/>
            <a:ext cx="537341" cy="1056501"/>
          </a:xfrm>
          <a:prstGeom prst="downArrow">
            <a:avLst/>
          </a:prstGeom>
          <a:solidFill>
            <a:srgbClr val="EFB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9" name="矢印: 下 68">
            <a:extLst>
              <a:ext uri="{FF2B5EF4-FFF2-40B4-BE49-F238E27FC236}">
                <a16:creationId xmlns:a16="http://schemas.microsoft.com/office/drawing/2014/main" id="{692C1768-6845-7861-9854-72924628458B}"/>
              </a:ext>
            </a:extLst>
          </p:cNvPr>
          <p:cNvSpPr/>
          <p:nvPr/>
        </p:nvSpPr>
        <p:spPr>
          <a:xfrm>
            <a:off x="3773710" y="3610888"/>
            <a:ext cx="537341" cy="1056501"/>
          </a:xfrm>
          <a:prstGeom prst="downArrow">
            <a:avLst/>
          </a:prstGeom>
          <a:solidFill>
            <a:srgbClr val="EFB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0" name="矢印: 下 69">
            <a:extLst>
              <a:ext uri="{FF2B5EF4-FFF2-40B4-BE49-F238E27FC236}">
                <a16:creationId xmlns:a16="http://schemas.microsoft.com/office/drawing/2014/main" id="{5D5CFC35-36A0-FA2C-8017-9954B79F6F5C}"/>
              </a:ext>
            </a:extLst>
          </p:cNvPr>
          <p:cNvSpPr/>
          <p:nvPr/>
        </p:nvSpPr>
        <p:spPr>
          <a:xfrm>
            <a:off x="5067449" y="3610888"/>
            <a:ext cx="537341" cy="1056501"/>
          </a:xfrm>
          <a:prstGeom prst="downArrow">
            <a:avLst/>
          </a:prstGeom>
          <a:solidFill>
            <a:srgbClr val="EFB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1" name="矢印: 下 70">
            <a:extLst>
              <a:ext uri="{FF2B5EF4-FFF2-40B4-BE49-F238E27FC236}">
                <a16:creationId xmlns:a16="http://schemas.microsoft.com/office/drawing/2014/main" id="{A6699813-FECC-E446-D8F8-424D647CFED7}"/>
              </a:ext>
            </a:extLst>
          </p:cNvPr>
          <p:cNvSpPr/>
          <p:nvPr/>
        </p:nvSpPr>
        <p:spPr>
          <a:xfrm>
            <a:off x="6361188" y="3610888"/>
            <a:ext cx="537341" cy="1056501"/>
          </a:xfrm>
          <a:prstGeom prst="downArrow">
            <a:avLst/>
          </a:prstGeom>
          <a:solidFill>
            <a:srgbClr val="EFB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2" name="矢印: 下 71">
            <a:extLst>
              <a:ext uri="{FF2B5EF4-FFF2-40B4-BE49-F238E27FC236}">
                <a16:creationId xmlns:a16="http://schemas.microsoft.com/office/drawing/2014/main" id="{1D4B49D6-ACCA-9E2F-9D31-7B4CFC8A6C4B}"/>
              </a:ext>
            </a:extLst>
          </p:cNvPr>
          <p:cNvSpPr/>
          <p:nvPr/>
        </p:nvSpPr>
        <p:spPr>
          <a:xfrm>
            <a:off x="7654926" y="3610888"/>
            <a:ext cx="537341" cy="1056501"/>
          </a:xfrm>
          <a:prstGeom prst="downArrow">
            <a:avLst/>
          </a:prstGeom>
          <a:solidFill>
            <a:srgbClr val="EFB1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7" name="図 26">
            <a:extLst>
              <a:ext uri="{FF2B5EF4-FFF2-40B4-BE49-F238E27FC236}">
                <a16:creationId xmlns:a16="http://schemas.microsoft.com/office/drawing/2014/main" id="{9A9EA04E-2EB9-9058-F737-2D935DC0942C}"/>
              </a:ext>
            </a:extLst>
          </p:cNvPr>
          <p:cNvPicPr>
            <a:picLocks noChangeAspect="1"/>
          </p:cNvPicPr>
          <p:nvPr/>
        </p:nvPicPr>
        <p:blipFill>
          <a:blip r:embed="rId3">
            <a:duotone>
              <a:schemeClr val="accent1">
                <a:shade val="45000"/>
                <a:satMod val="135000"/>
              </a:schemeClr>
              <a:prstClr val="white"/>
            </a:duotone>
          </a:blip>
          <a:srcRect l="725" r="5100" b="8817"/>
          <a:stretch>
            <a:fillRect/>
          </a:stretch>
        </p:blipFill>
        <p:spPr>
          <a:xfrm>
            <a:off x="2371106" y="2390825"/>
            <a:ext cx="921321" cy="810034"/>
          </a:xfrm>
          <a:prstGeom prst="rect">
            <a:avLst/>
          </a:prstGeom>
        </p:spPr>
      </p:pic>
      <p:sp>
        <p:nvSpPr>
          <p:cNvPr id="6" name="タイトル 1">
            <a:extLst>
              <a:ext uri="{FF2B5EF4-FFF2-40B4-BE49-F238E27FC236}">
                <a16:creationId xmlns:a16="http://schemas.microsoft.com/office/drawing/2014/main" id="{8D625F0C-C407-DD6A-8E15-06B20F39EC81}"/>
              </a:ext>
            </a:extLst>
          </p:cNvPr>
          <p:cNvSpPr>
            <a:spLocks noGrp="1"/>
          </p:cNvSpPr>
          <p:nvPr>
            <p:ph type="title"/>
          </p:nvPr>
        </p:nvSpPr>
        <p:spPr>
          <a:xfrm>
            <a:off x="628650" y="535724"/>
            <a:ext cx="6470076" cy="372905"/>
          </a:xfrm>
        </p:spPr>
        <p:txBody>
          <a:bodyPr/>
          <a:lstStyle/>
          <a:p>
            <a:r>
              <a:rPr lang="ja-JP" altLang="en-US" b="1">
                <a:solidFill>
                  <a:srgbClr val="002060"/>
                </a:solidFill>
                <a:latin typeface="Meiryo UI"/>
                <a:ea typeface="Meiryo UI"/>
              </a:rPr>
              <a:t>実現に向けた推進体制</a:t>
            </a:r>
          </a:p>
          <a:p>
            <a:endParaRPr lang="ja-JP" altLang="en-US" b="1">
              <a:solidFill>
                <a:srgbClr val="002060"/>
              </a:solidFill>
              <a:latin typeface="Meiryo UI"/>
              <a:ea typeface="Meiryo UI"/>
            </a:endParaRPr>
          </a:p>
        </p:txBody>
      </p:sp>
      <p:sp>
        <p:nvSpPr>
          <p:cNvPr id="3" name="テキスト ボックス 2">
            <a:extLst>
              <a:ext uri="{FF2B5EF4-FFF2-40B4-BE49-F238E27FC236}">
                <a16:creationId xmlns:a16="http://schemas.microsoft.com/office/drawing/2014/main" id="{8B28E92F-01D2-A5FD-4E85-603292DF16D0}"/>
              </a:ext>
            </a:extLst>
          </p:cNvPr>
          <p:cNvSpPr txBox="1"/>
          <p:nvPr/>
        </p:nvSpPr>
        <p:spPr>
          <a:xfrm>
            <a:off x="403971" y="981412"/>
            <a:ext cx="65695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dirty="0">
                <a:solidFill>
                  <a:srgbClr val="002060"/>
                </a:solidFill>
                <a:latin typeface="Meiryo UI"/>
                <a:ea typeface="Meiryo UI"/>
                <a:cs typeface="+mn-lt"/>
              </a:rPr>
              <a:t>事業開発本部とロジスティクス事業本部が主体となって推進</a:t>
            </a:r>
            <a:endParaRPr lang="ja-JP" b="1" dirty="0">
              <a:latin typeface="Meiryo UI"/>
              <a:ea typeface="Meiryo UI"/>
            </a:endParaRPr>
          </a:p>
        </p:txBody>
      </p:sp>
      <p:sp>
        <p:nvSpPr>
          <p:cNvPr id="7" name="正方形/長方形 6">
            <a:extLst>
              <a:ext uri="{FF2B5EF4-FFF2-40B4-BE49-F238E27FC236}">
                <a16:creationId xmlns:a16="http://schemas.microsoft.com/office/drawing/2014/main" id="{CC65B931-28ED-FAD3-2670-8F30AA57CAF8}"/>
              </a:ext>
            </a:extLst>
          </p:cNvPr>
          <p:cNvSpPr/>
          <p:nvPr/>
        </p:nvSpPr>
        <p:spPr>
          <a:xfrm>
            <a:off x="2181066" y="5626999"/>
            <a:ext cx="6726211" cy="302056"/>
          </a:xfrm>
          <a:prstGeom prst="rect">
            <a:avLst/>
          </a:prstGeom>
          <a:solidFill>
            <a:schemeClr val="accent1">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a:solidFill>
                  <a:srgbClr val="002060"/>
                </a:solidFill>
                <a:latin typeface="Meiryo UI"/>
                <a:ea typeface="Meiryo UI"/>
              </a:rPr>
              <a:t>本部として</a:t>
            </a:r>
            <a:r>
              <a:rPr kumimoji="1" lang="en-US" altLang="ja-JP" sz="1400">
                <a:solidFill>
                  <a:srgbClr val="002060"/>
                </a:solidFill>
                <a:latin typeface="Meiryo UI"/>
                <a:ea typeface="Meiryo UI"/>
              </a:rPr>
              <a:t>PL</a:t>
            </a:r>
            <a:r>
              <a:rPr kumimoji="1" lang="ja-JP" altLang="en-US" sz="1400">
                <a:solidFill>
                  <a:srgbClr val="002060"/>
                </a:solidFill>
                <a:latin typeface="Meiryo UI"/>
                <a:ea typeface="Meiryo UI"/>
              </a:rPr>
              <a:t>責任を持ち、ロジスティクス事業領域拡大のための推進と運用を担う</a:t>
            </a:r>
            <a:endParaRPr lang="ja-JP" altLang="en-US" sz="1400">
              <a:solidFill>
                <a:srgbClr val="002060"/>
              </a:solidFill>
              <a:ea typeface="游ゴシック"/>
            </a:endParaRPr>
          </a:p>
        </p:txBody>
      </p:sp>
      <p:sp>
        <p:nvSpPr>
          <p:cNvPr id="12" name="正方形/長方形 11">
            <a:extLst>
              <a:ext uri="{FF2B5EF4-FFF2-40B4-BE49-F238E27FC236}">
                <a16:creationId xmlns:a16="http://schemas.microsoft.com/office/drawing/2014/main" id="{D0AE107D-53EE-7214-2916-0F7A8EE956D3}"/>
              </a:ext>
            </a:extLst>
          </p:cNvPr>
          <p:cNvSpPr/>
          <p:nvPr/>
        </p:nvSpPr>
        <p:spPr>
          <a:xfrm>
            <a:off x="322106" y="4673886"/>
            <a:ext cx="1858961" cy="125517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latin typeface="メイリオ" panose="020B0604030504040204" pitchFamily="50" charset="-128"/>
                <a:ea typeface="メイリオ" panose="020B0604030504040204" pitchFamily="50" charset="-128"/>
              </a:rPr>
              <a:t>ロジスティクス</a:t>
            </a:r>
            <a:endParaRPr lang="en-US" altLang="ja-JP" b="1">
              <a:latin typeface="メイリオ" panose="020B0604030504040204" pitchFamily="50" charset="-128"/>
              <a:ea typeface="メイリオ" panose="020B0604030504040204" pitchFamily="50" charset="-128"/>
            </a:endParaRPr>
          </a:p>
          <a:p>
            <a:pPr algn="ctr"/>
            <a:r>
              <a:rPr lang="ja-JP" altLang="en-US" b="1">
                <a:latin typeface="メイリオ" panose="020B0604030504040204" pitchFamily="50" charset="-128"/>
                <a:ea typeface="メイリオ" panose="020B0604030504040204" pitchFamily="50" charset="-128"/>
              </a:rPr>
              <a:t>事業本部</a:t>
            </a:r>
          </a:p>
        </p:txBody>
      </p:sp>
      <p:sp>
        <p:nvSpPr>
          <p:cNvPr id="13" name="正方形/長方形 12">
            <a:extLst>
              <a:ext uri="{FF2B5EF4-FFF2-40B4-BE49-F238E27FC236}">
                <a16:creationId xmlns:a16="http://schemas.microsoft.com/office/drawing/2014/main" id="{1E956302-6E79-44E5-405F-EE6B6532D461}"/>
              </a:ext>
            </a:extLst>
          </p:cNvPr>
          <p:cNvSpPr/>
          <p:nvPr/>
        </p:nvSpPr>
        <p:spPr>
          <a:xfrm>
            <a:off x="2181067" y="4672002"/>
            <a:ext cx="6726210" cy="970901"/>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b="1">
              <a:solidFill>
                <a:srgbClr val="001F5E"/>
              </a:solidFill>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DCC1D12C-7298-FE42-B830-75D382E7299F}"/>
              </a:ext>
            </a:extLst>
          </p:cNvPr>
          <p:cNvSpPr/>
          <p:nvPr/>
        </p:nvSpPr>
        <p:spPr>
          <a:xfrm>
            <a:off x="2192728" y="3290361"/>
            <a:ext cx="6726211" cy="329286"/>
          </a:xfrm>
          <a:prstGeom prst="rect">
            <a:avLst/>
          </a:prstGeom>
          <a:solidFill>
            <a:schemeClr val="accent1">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a:solidFill>
                  <a:srgbClr val="002060"/>
                </a:solidFill>
                <a:latin typeface="Meiryo UI"/>
                <a:ea typeface="Meiryo UI"/>
              </a:rPr>
              <a:t>各社と連携しながらロジスティクス事業の成長戦略を担い、伴走支援する</a:t>
            </a:r>
            <a:endParaRPr lang="ja-JP" altLang="en-US" sz="1400" b="1">
              <a:solidFill>
                <a:srgbClr val="001F5E"/>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1A2BA7CA-AF2E-3C80-0859-C70543EADC51}"/>
              </a:ext>
            </a:extLst>
          </p:cNvPr>
          <p:cNvSpPr/>
          <p:nvPr/>
        </p:nvSpPr>
        <p:spPr>
          <a:xfrm>
            <a:off x="322105" y="2364476"/>
            <a:ext cx="1858961" cy="125517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latin typeface="メイリオ" panose="020B0604030504040204" pitchFamily="50" charset="-128"/>
                <a:ea typeface="メイリオ" panose="020B0604030504040204" pitchFamily="50" charset="-128"/>
              </a:rPr>
              <a:t>事業開発本部</a:t>
            </a:r>
          </a:p>
        </p:txBody>
      </p:sp>
      <p:sp>
        <p:nvSpPr>
          <p:cNvPr id="24" name="正方形/長方形 23">
            <a:extLst>
              <a:ext uri="{FF2B5EF4-FFF2-40B4-BE49-F238E27FC236}">
                <a16:creationId xmlns:a16="http://schemas.microsoft.com/office/drawing/2014/main" id="{C7C676DB-7405-95D1-FFE8-8D1B9508F135}"/>
              </a:ext>
            </a:extLst>
          </p:cNvPr>
          <p:cNvSpPr/>
          <p:nvPr/>
        </p:nvSpPr>
        <p:spPr>
          <a:xfrm>
            <a:off x="2193940" y="2352812"/>
            <a:ext cx="6726210" cy="933838"/>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b="1">
              <a:solidFill>
                <a:srgbClr val="001F5E"/>
              </a:solidFill>
              <a:latin typeface="メイリオ" panose="020B0604030504040204" pitchFamily="50" charset="-128"/>
              <a:ea typeface="メイリオ" panose="020B0604030504040204" pitchFamily="50" charset="-128"/>
            </a:endParaRPr>
          </a:p>
        </p:txBody>
      </p:sp>
      <p:cxnSp>
        <p:nvCxnSpPr>
          <p:cNvPr id="23" name="直線矢印コネクタ 22">
            <a:extLst>
              <a:ext uri="{FF2B5EF4-FFF2-40B4-BE49-F238E27FC236}">
                <a16:creationId xmlns:a16="http://schemas.microsoft.com/office/drawing/2014/main" id="{0D47D5C0-A7AF-3A45-3F7E-19F4EA428250}"/>
              </a:ext>
            </a:extLst>
          </p:cNvPr>
          <p:cNvCxnSpPr>
            <a:cxnSpLocks/>
          </p:cNvCxnSpPr>
          <p:nvPr/>
        </p:nvCxnSpPr>
        <p:spPr>
          <a:xfrm flipH="1">
            <a:off x="2823518" y="2104685"/>
            <a:ext cx="1" cy="492624"/>
          </a:xfrm>
          <a:prstGeom prst="straightConnector1">
            <a:avLst/>
          </a:prstGeom>
          <a:ln w="57150">
            <a:solidFill>
              <a:srgbClr val="EFB11F"/>
            </a:solidFill>
            <a:tailEnd type="triangle"/>
          </a:ln>
        </p:spPr>
        <p:style>
          <a:lnRef idx="2">
            <a:schemeClr val="accent1"/>
          </a:lnRef>
          <a:fillRef idx="0">
            <a:schemeClr val="accent1"/>
          </a:fillRef>
          <a:effectRef idx="1">
            <a:schemeClr val="accent1"/>
          </a:effectRef>
          <a:fontRef idx="minor">
            <a:schemeClr val="tx1"/>
          </a:fontRef>
        </p:style>
      </p:cxnSp>
      <p:pic>
        <p:nvPicPr>
          <p:cNvPr id="29" name="図 28">
            <a:extLst>
              <a:ext uri="{FF2B5EF4-FFF2-40B4-BE49-F238E27FC236}">
                <a16:creationId xmlns:a16="http://schemas.microsoft.com/office/drawing/2014/main" id="{45FF65AB-DC13-9568-D3DB-5005EBF1FD7F}"/>
              </a:ext>
            </a:extLst>
          </p:cNvPr>
          <p:cNvPicPr>
            <a:picLocks noChangeAspect="1"/>
          </p:cNvPicPr>
          <p:nvPr/>
        </p:nvPicPr>
        <p:blipFill>
          <a:blip r:embed="rId4">
            <a:duotone>
              <a:schemeClr val="accent1">
                <a:shade val="45000"/>
                <a:satMod val="135000"/>
              </a:schemeClr>
              <a:prstClr val="white"/>
            </a:duotone>
          </a:blip>
          <a:srcRect b="14026"/>
          <a:stretch>
            <a:fillRect/>
          </a:stretch>
        </p:blipFill>
        <p:spPr>
          <a:xfrm>
            <a:off x="3603582" y="2453707"/>
            <a:ext cx="996569" cy="711296"/>
          </a:xfrm>
          <a:prstGeom prst="rect">
            <a:avLst/>
          </a:prstGeom>
        </p:spPr>
      </p:pic>
      <p:cxnSp>
        <p:nvCxnSpPr>
          <p:cNvPr id="30" name="直線矢印コネクタ 29">
            <a:extLst>
              <a:ext uri="{FF2B5EF4-FFF2-40B4-BE49-F238E27FC236}">
                <a16:creationId xmlns:a16="http://schemas.microsoft.com/office/drawing/2014/main" id="{1099A389-4886-541E-2EC4-07835C704A6A}"/>
              </a:ext>
            </a:extLst>
          </p:cNvPr>
          <p:cNvCxnSpPr>
            <a:cxnSpLocks/>
          </p:cNvCxnSpPr>
          <p:nvPr/>
        </p:nvCxnSpPr>
        <p:spPr>
          <a:xfrm flipH="1">
            <a:off x="4092632" y="2104685"/>
            <a:ext cx="1" cy="492624"/>
          </a:xfrm>
          <a:prstGeom prst="straightConnector1">
            <a:avLst/>
          </a:prstGeom>
          <a:ln w="57150">
            <a:solidFill>
              <a:srgbClr val="EFB11F"/>
            </a:solidFill>
            <a:tailEnd type="triangle"/>
          </a:ln>
        </p:spPr>
        <p:style>
          <a:lnRef idx="2">
            <a:schemeClr val="accent1"/>
          </a:lnRef>
          <a:fillRef idx="0">
            <a:schemeClr val="accent1"/>
          </a:fillRef>
          <a:effectRef idx="1">
            <a:schemeClr val="accent1"/>
          </a:effectRef>
          <a:fontRef idx="minor">
            <a:schemeClr val="tx1"/>
          </a:fontRef>
        </p:style>
      </p:cxnSp>
      <p:pic>
        <p:nvPicPr>
          <p:cNvPr id="35" name="図 34">
            <a:extLst>
              <a:ext uri="{FF2B5EF4-FFF2-40B4-BE49-F238E27FC236}">
                <a16:creationId xmlns:a16="http://schemas.microsoft.com/office/drawing/2014/main" id="{70AC0515-FB91-B44A-5747-54AB4FF7CB9D}"/>
              </a:ext>
            </a:extLst>
          </p:cNvPr>
          <p:cNvPicPr>
            <a:picLocks noChangeAspect="1"/>
          </p:cNvPicPr>
          <p:nvPr/>
        </p:nvPicPr>
        <p:blipFill>
          <a:blip r:embed="rId5">
            <a:duotone>
              <a:schemeClr val="accent1">
                <a:shade val="45000"/>
                <a:satMod val="135000"/>
              </a:schemeClr>
              <a:prstClr val="white"/>
            </a:duotone>
          </a:blip>
          <a:srcRect l="12726" t="12717" r="8133" b="8116"/>
          <a:stretch>
            <a:fillRect/>
          </a:stretch>
        </p:blipFill>
        <p:spPr>
          <a:xfrm>
            <a:off x="6251471" y="2470628"/>
            <a:ext cx="782426" cy="733774"/>
          </a:xfrm>
          <a:prstGeom prst="rect">
            <a:avLst/>
          </a:prstGeom>
        </p:spPr>
      </p:pic>
      <p:cxnSp>
        <p:nvCxnSpPr>
          <p:cNvPr id="38" name="直線矢印コネクタ 37">
            <a:extLst>
              <a:ext uri="{FF2B5EF4-FFF2-40B4-BE49-F238E27FC236}">
                <a16:creationId xmlns:a16="http://schemas.microsoft.com/office/drawing/2014/main" id="{9AE2F153-D4CC-A868-0338-7217FC363D79}"/>
              </a:ext>
            </a:extLst>
          </p:cNvPr>
          <p:cNvCxnSpPr>
            <a:cxnSpLocks/>
          </p:cNvCxnSpPr>
          <p:nvPr/>
        </p:nvCxnSpPr>
        <p:spPr>
          <a:xfrm>
            <a:off x="6630861" y="2104685"/>
            <a:ext cx="11823" cy="278394"/>
          </a:xfrm>
          <a:prstGeom prst="straightConnector1">
            <a:avLst/>
          </a:prstGeom>
          <a:ln w="57150">
            <a:solidFill>
              <a:srgbClr val="EFB11F"/>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BC6AFBD3-2712-0841-F701-BA6DB27C6CD5}"/>
              </a:ext>
            </a:extLst>
          </p:cNvPr>
          <p:cNvCxnSpPr>
            <a:cxnSpLocks/>
          </p:cNvCxnSpPr>
          <p:nvPr/>
        </p:nvCxnSpPr>
        <p:spPr>
          <a:xfrm flipH="1">
            <a:off x="7924527" y="2046700"/>
            <a:ext cx="1" cy="384659"/>
          </a:xfrm>
          <a:prstGeom prst="straightConnector1">
            <a:avLst/>
          </a:prstGeom>
          <a:ln w="57150">
            <a:solidFill>
              <a:srgbClr val="EFB11F"/>
            </a:solidFill>
            <a:tailEnd type="triangle"/>
          </a:ln>
        </p:spPr>
        <p:style>
          <a:lnRef idx="2">
            <a:schemeClr val="accent1"/>
          </a:lnRef>
          <a:fillRef idx="0">
            <a:schemeClr val="accent1"/>
          </a:fillRef>
          <a:effectRef idx="1">
            <a:schemeClr val="accent1"/>
          </a:effectRef>
          <a:fontRef idx="minor">
            <a:schemeClr val="tx1"/>
          </a:fontRef>
        </p:style>
      </p:cxnSp>
      <p:pic>
        <p:nvPicPr>
          <p:cNvPr id="60" name="図 59">
            <a:extLst>
              <a:ext uri="{FF2B5EF4-FFF2-40B4-BE49-F238E27FC236}">
                <a16:creationId xmlns:a16="http://schemas.microsoft.com/office/drawing/2014/main" id="{4E1BEAA7-DAEE-4C5A-57A6-E1CCB4167172}"/>
              </a:ext>
            </a:extLst>
          </p:cNvPr>
          <p:cNvPicPr>
            <a:picLocks noChangeAspect="1"/>
          </p:cNvPicPr>
          <p:nvPr/>
        </p:nvPicPr>
        <p:blipFill>
          <a:blip r:embed="rId6">
            <a:duotone>
              <a:schemeClr val="accent1">
                <a:shade val="45000"/>
                <a:satMod val="135000"/>
              </a:schemeClr>
              <a:prstClr val="white"/>
            </a:duotone>
          </a:blip>
          <a:stretch>
            <a:fillRect/>
          </a:stretch>
        </p:blipFill>
        <p:spPr>
          <a:xfrm>
            <a:off x="7492504" y="2410342"/>
            <a:ext cx="862186" cy="789472"/>
          </a:xfrm>
          <a:prstGeom prst="rect">
            <a:avLst/>
          </a:prstGeom>
        </p:spPr>
      </p:pic>
      <p:sp>
        <p:nvSpPr>
          <p:cNvPr id="64" name="正方形/長方形 63">
            <a:extLst>
              <a:ext uri="{FF2B5EF4-FFF2-40B4-BE49-F238E27FC236}">
                <a16:creationId xmlns:a16="http://schemas.microsoft.com/office/drawing/2014/main" id="{172DFA32-8BBB-14D7-9041-69E32E560557}"/>
              </a:ext>
            </a:extLst>
          </p:cNvPr>
          <p:cNvSpPr/>
          <p:nvPr/>
        </p:nvSpPr>
        <p:spPr>
          <a:xfrm>
            <a:off x="8365560" y="1769452"/>
            <a:ext cx="882067" cy="3758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2400" b="1">
                <a:solidFill>
                  <a:srgbClr val="002060"/>
                </a:solidFill>
                <a:latin typeface="メイリオ" panose="020B0604030504040204" pitchFamily="50" charset="-128"/>
                <a:ea typeface="メイリオ" panose="020B0604030504040204" pitchFamily="50" charset="-128"/>
              </a:rPr>
              <a:t>…</a:t>
            </a:r>
            <a:endParaRPr lang="ja-JP" altLang="en-US" sz="2400" b="1">
              <a:solidFill>
                <a:srgbClr val="002060"/>
              </a:solidFill>
              <a:latin typeface="メイリオ" panose="020B0604030504040204" pitchFamily="50" charset="-128"/>
              <a:ea typeface="メイリオ" panose="020B0604030504040204" pitchFamily="50" charset="-128"/>
            </a:endParaRPr>
          </a:p>
        </p:txBody>
      </p:sp>
      <p:sp>
        <p:nvSpPr>
          <p:cNvPr id="65" name="四角形: 角を丸くする 64">
            <a:extLst>
              <a:ext uri="{FF2B5EF4-FFF2-40B4-BE49-F238E27FC236}">
                <a16:creationId xmlns:a16="http://schemas.microsoft.com/office/drawing/2014/main" id="{8BBE42AF-E997-2C3A-0F4E-8ED1EBF26AC3}"/>
              </a:ext>
            </a:extLst>
          </p:cNvPr>
          <p:cNvSpPr/>
          <p:nvPr/>
        </p:nvSpPr>
        <p:spPr>
          <a:xfrm>
            <a:off x="628650" y="3292813"/>
            <a:ext cx="1283277" cy="24707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rgbClr val="002060"/>
                </a:solidFill>
                <a:latin typeface="メイリオ" panose="020B0604030504040204" pitchFamily="50" charset="-128"/>
                <a:ea typeface="メイリオ" panose="020B0604030504040204" pitchFamily="50" charset="-128"/>
              </a:rPr>
              <a:t>MISSION</a:t>
            </a:r>
            <a:endParaRPr kumimoji="1" lang="ja-JP" altLang="en-US" sz="1200" b="1">
              <a:solidFill>
                <a:srgbClr val="002060"/>
              </a:solidFill>
              <a:latin typeface="メイリオ" panose="020B0604030504040204" pitchFamily="50" charset="-128"/>
              <a:ea typeface="メイリオ" panose="020B0604030504040204" pitchFamily="50" charset="-128"/>
            </a:endParaRPr>
          </a:p>
        </p:txBody>
      </p:sp>
      <p:sp>
        <p:nvSpPr>
          <p:cNvPr id="66" name="二等辺三角形 65">
            <a:extLst>
              <a:ext uri="{FF2B5EF4-FFF2-40B4-BE49-F238E27FC236}">
                <a16:creationId xmlns:a16="http://schemas.microsoft.com/office/drawing/2014/main" id="{1E325876-4F02-1580-74C6-E88160E88C7B}"/>
              </a:ext>
            </a:extLst>
          </p:cNvPr>
          <p:cNvSpPr/>
          <p:nvPr/>
        </p:nvSpPr>
        <p:spPr>
          <a:xfrm rot="5400000">
            <a:off x="1945102" y="3313841"/>
            <a:ext cx="223057" cy="212812"/>
          </a:xfrm>
          <a:prstGeom prst="triangl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四角形: 角を丸くする 66">
            <a:extLst>
              <a:ext uri="{FF2B5EF4-FFF2-40B4-BE49-F238E27FC236}">
                <a16:creationId xmlns:a16="http://schemas.microsoft.com/office/drawing/2014/main" id="{10496FF1-DA02-6FF0-456A-F8131A6963D6}"/>
              </a:ext>
            </a:extLst>
          </p:cNvPr>
          <p:cNvSpPr/>
          <p:nvPr/>
        </p:nvSpPr>
        <p:spPr>
          <a:xfrm>
            <a:off x="628650" y="5626999"/>
            <a:ext cx="1283277" cy="24707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a:solidFill>
                  <a:srgbClr val="002060"/>
                </a:solidFill>
                <a:latin typeface="メイリオ" panose="020B0604030504040204" pitchFamily="50" charset="-128"/>
                <a:ea typeface="メイリオ" panose="020B0604030504040204" pitchFamily="50" charset="-128"/>
              </a:rPr>
              <a:t>MISSION</a:t>
            </a:r>
            <a:endParaRPr kumimoji="1" lang="ja-JP" altLang="en-US" sz="1200" b="1">
              <a:solidFill>
                <a:srgbClr val="002060"/>
              </a:solidFill>
              <a:latin typeface="メイリオ" panose="020B0604030504040204" pitchFamily="50" charset="-128"/>
              <a:ea typeface="メイリオ" panose="020B0604030504040204" pitchFamily="50" charset="-128"/>
            </a:endParaRPr>
          </a:p>
        </p:txBody>
      </p:sp>
      <p:sp>
        <p:nvSpPr>
          <p:cNvPr id="68" name="二等辺三角形 67">
            <a:extLst>
              <a:ext uri="{FF2B5EF4-FFF2-40B4-BE49-F238E27FC236}">
                <a16:creationId xmlns:a16="http://schemas.microsoft.com/office/drawing/2014/main" id="{B7525AAB-1F6F-5DA5-C4A0-3883E499F39E}"/>
              </a:ext>
            </a:extLst>
          </p:cNvPr>
          <p:cNvSpPr/>
          <p:nvPr/>
        </p:nvSpPr>
        <p:spPr>
          <a:xfrm rot="5400000">
            <a:off x="1945102" y="5648027"/>
            <a:ext cx="223057" cy="212812"/>
          </a:xfrm>
          <a:prstGeom prst="triangl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4" name="図 73">
            <a:extLst>
              <a:ext uri="{FF2B5EF4-FFF2-40B4-BE49-F238E27FC236}">
                <a16:creationId xmlns:a16="http://schemas.microsoft.com/office/drawing/2014/main" id="{CBCE508F-B859-D5AB-B3E4-33D767EFA766}"/>
              </a:ext>
            </a:extLst>
          </p:cNvPr>
          <p:cNvPicPr>
            <a:picLocks noChangeAspect="1"/>
          </p:cNvPicPr>
          <p:nvPr/>
        </p:nvPicPr>
        <p:blipFill>
          <a:blip r:embed="rId7">
            <a:duotone>
              <a:schemeClr val="accent2">
                <a:shade val="45000"/>
                <a:satMod val="135000"/>
              </a:schemeClr>
              <a:prstClr val="white"/>
            </a:duotone>
          </a:blip>
          <a:srcRect l="9246" t="7358" r="-1507" b="4779"/>
          <a:stretch>
            <a:fillRect/>
          </a:stretch>
        </p:blipFill>
        <p:spPr>
          <a:xfrm>
            <a:off x="3715662" y="4748164"/>
            <a:ext cx="888209" cy="826050"/>
          </a:xfrm>
          <a:prstGeom prst="rect">
            <a:avLst/>
          </a:prstGeom>
        </p:spPr>
      </p:pic>
      <p:pic>
        <p:nvPicPr>
          <p:cNvPr id="76" name="図 75">
            <a:extLst>
              <a:ext uri="{FF2B5EF4-FFF2-40B4-BE49-F238E27FC236}">
                <a16:creationId xmlns:a16="http://schemas.microsoft.com/office/drawing/2014/main" id="{9C6E2828-B052-BCE9-D668-A1CAA28F9F7F}"/>
              </a:ext>
            </a:extLst>
          </p:cNvPr>
          <p:cNvPicPr>
            <a:picLocks noChangeAspect="1"/>
          </p:cNvPicPr>
          <p:nvPr/>
        </p:nvPicPr>
        <p:blipFill>
          <a:blip r:embed="rId8">
            <a:duotone>
              <a:schemeClr val="accent2">
                <a:shade val="45000"/>
                <a:satMod val="135000"/>
              </a:schemeClr>
              <a:prstClr val="white"/>
            </a:duotone>
          </a:blip>
          <a:srcRect t="7972" b="17589"/>
          <a:stretch>
            <a:fillRect/>
          </a:stretch>
        </p:blipFill>
        <p:spPr>
          <a:xfrm>
            <a:off x="2322844" y="4720617"/>
            <a:ext cx="969583" cy="757836"/>
          </a:xfrm>
          <a:prstGeom prst="rect">
            <a:avLst/>
          </a:prstGeom>
        </p:spPr>
      </p:pic>
      <p:pic>
        <p:nvPicPr>
          <p:cNvPr id="78" name="図 77">
            <a:extLst>
              <a:ext uri="{FF2B5EF4-FFF2-40B4-BE49-F238E27FC236}">
                <a16:creationId xmlns:a16="http://schemas.microsoft.com/office/drawing/2014/main" id="{6440B4FC-C7B5-5819-D98F-8ABE2DF0BAB8}"/>
              </a:ext>
            </a:extLst>
          </p:cNvPr>
          <p:cNvPicPr>
            <a:picLocks noChangeAspect="1"/>
          </p:cNvPicPr>
          <p:nvPr/>
        </p:nvPicPr>
        <p:blipFill>
          <a:blip r:embed="rId9">
            <a:duotone>
              <a:schemeClr val="accent1">
                <a:shade val="45000"/>
                <a:satMod val="135000"/>
              </a:schemeClr>
              <a:prstClr val="white"/>
            </a:duotone>
          </a:blip>
          <a:stretch>
            <a:fillRect/>
          </a:stretch>
        </p:blipFill>
        <p:spPr>
          <a:xfrm>
            <a:off x="4887650" y="2419091"/>
            <a:ext cx="838143" cy="771973"/>
          </a:xfrm>
          <a:prstGeom prst="rect">
            <a:avLst/>
          </a:prstGeom>
        </p:spPr>
      </p:pic>
      <p:pic>
        <p:nvPicPr>
          <p:cNvPr id="80" name="図 79">
            <a:extLst>
              <a:ext uri="{FF2B5EF4-FFF2-40B4-BE49-F238E27FC236}">
                <a16:creationId xmlns:a16="http://schemas.microsoft.com/office/drawing/2014/main" id="{6DBFAFDF-E6E8-F7B7-F587-69583B98018A}"/>
              </a:ext>
            </a:extLst>
          </p:cNvPr>
          <p:cNvPicPr>
            <a:picLocks noChangeAspect="1"/>
          </p:cNvPicPr>
          <p:nvPr/>
        </p:nvPicPr>
        <p:blipFill>
          <a:blip r:embed="rId10">
            <a:duotone>
              <a:schemeClr val="accent2">
                <a:shade val="45000"/>
                <a:satMod val="135000"/>
              </a:schemeClr>
              <a:prstClr val="white"/>
            </a:duotone>
          </a:blip>
          <a:stretch>
            <a:fillRect/>
          </a:stretch>
        </p:blipFill>
        <p:spPr>
          <a:xfrm>
            <a:off x="7502803" y="4718731"/>
            <a:ext cx="917902" cy="861539"/>
          </a:xfrm>
          <a:prstGeom prst="rect">
            <a:avLst/>
          </a:prstGeom>
        </p:spPr>
      </p:pic>
      <p:pic>
        <p:nvPicPr>
          <p:cNvPr id="82" name="図 81">
            <a:extLst>
              <a:ext uri="{FF2B5EF4-FFF2-40B4-BE49-F238E27FC236}">
                <a16:creationId xmlns:a16="http://schemas.microsoft.com/office/drawing/2014/main" id="{1D7142FD-839B-F9C3-8B33-FECE3FCEC67F}"/>
              </a:ext>
            </a:extLst>
          </p:cNvPr>
          <p:cNvPicPr>
            <a:picLocks noChangeAspect="1"/>
          </p:cNvPicPr>
          <p:nvPr/>
        </p:nvPicPr>
        <p:blipFill>
          <a:blip r:embed="rId11">
            <a:duotone>
              <a:schemeClr val="accent2">
                <a:shade val="45000"/>
                <a:satMod val="135000"/>
              </a:schemeClr>
              <a:prstClr val="white"/>
            </a:duotone>
          </a:blip>
          <a:stretch>
            <a:fillRect/>
          </a:stretch>
        </p:blipFill>
        <p:spPr>
          <a:xfrm>
            <a:off x="6234298" y="4769234"/>
            <a:ext cx="936923" cy="807692"/>
          </a:xfrm>
          <a:prstGeom prst="rect">
            <a:avLst/>
          </a:prstGeom>
        </p:spPr>
      </p:pic>
      <p:sp>
        <p:nvSpPr>
          <p:cNvPr id="83" name="四角形: 角を丸くする 82">
            <a:extLst>
              <a:ext uri="{FF2B5EF4-FFF2-40B4-BE49-F238E27FC236}">
                <a16:creationId xmlns:a16="http://schemas.microsoft.com/office/drawing/2014/main" id="{3F1FC98B-C400-DD2C-FAFF-AC59ABD3FB4F}"/>
              </a:ext>
            </a:extLst>
          </p:cNvPr>
          <p:cNvSpPr/>
          <p:nvPr/>
        </p:nvSpPr>
        <p:spPr>
          <a:xfrm>
            <a:off x="2165996" y="3890783"/>
            <a:ext cx="6726210" cy="329286"/>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002060"/>
                </a:solidFill>
                <a:latin typeface="メイリオ" panose="020B0604030504040204" pitchFamily="50" charset="-128"/>
                <a:ea typeface="メイリオ" panose="020B0604030504040204" pitchFamily="50" charset="-128"/>
              </a:rPr>
              <a:t>不足アセットの獲得・既存オペレーションの効率化・仕組み開発　など</a:t>
            </a:r>
          </a:p>
        </p:txBody>
      </p:sp>
      <p:pic>
        <p:nvPicPr>
          <p:cNvPr id="85" name="図 84">
            <a:extLst>
              <a:ext uri="{FF2B5EF4-FFF2-40B4-BE49-F238E27FC236}">
                <a16:creationId xmlns:a16="http://schemas.microsoft.com/office/drawing/2014/main" id="{DCD66DD3-9748-F001-64B9-C48F7B5441AD}"/>
              </a:ext>
            </a:extLst>
          </p:cNvPr>
          <p:cNvPicPr>
            <a:picLocks noChangeAspect="1"/>
          </p:cNvPicPr>
          <p:nvPr/>
        </p:nvPicPr>
        <p:blipFill>
          <a:blip r:embed="rId12">
            <a:duotone>
              <a:schemeClr val="accent2">
                <a:shade val="45000"/>
                <a:satMod val="135000"/>
              </a:schemeClr>
              <a:prstClr val="white"/>
            </a:duotone>
          </a:blip>
          <a:srcRect t="7818" b="9892"/>
          <a:stretch>
            <a:fillRect/>
          </a:stretch>
        </p:blipFill>
        <p:spPr>
          <a:xfrm>
            <a:off x="4910133" y="4756665"/>
            <a:ext cx="981207" cy="768455"/>
          </a:xfrm>
          <a:prstGeom prst="rect">
            <a:avLst/>
          </a:prstGeom>
        </p:spPr>
      </p:pic>
      <p:cxnSp>
        <p:nvCxnSpPr>
          <p:cNvPr id="47" name="直線矢印コネクタ 46">
            <a:extLst>
              <a:ext uri="{FF2B5EF4-FFF2-40B4-BE49-F238E27FC236}">
                <a16:creationId xmlns:a16="http://schemas.microsoft.com/office/drawing/2014/main" id="{5E761134-FA03-A7F4-F715-FF218A7558B9}"/>
              </a:ext>
            </a:extLst>
          </p:cNvPr>
          <p:cNvCxnSpPr>
            <a:cxnSpLocks/>
          </p:cNvCxnSpPr>
          <p:nvPr/>
        </p:nvCxnSpPr>
        <p:spPr>
          <a:xfrm flipH="1">
            <a:off x="5400737" y="2049976"/>
            <a:ext cx="1" cy="492624"/>
          </a:xfrm>
          <a:prstGeom prst="straightConnector1">
            <a:avLst/>
          </a:prstGeom>
          <a:ln w="57150">
            <a:solidFill>
              <a:srgbClr val="EFB11F"/>
            </a:solidFill>
            <a:tailEnd type="triangle"/>
          </a:ln>
        </p:spPr>
        <p:style>
          <a:lnRef idx="2">
            <a:schemeClr val="accent1"/>
          </a:lnRef>
          <a:fillRef idx="0">
            <a:schemeClr val="accent1"/>
          </a:fillRef>
          <a:effectRef idx="1">
            <a:schemeClr val="accent1"/>
          </a:effectRef>
          <a:fontRef idx="minor">
            <a:schemeClr val="tx1"/>
          </a:fontRef>
        </p:style>
      </p:cxnSp>
      <p:sp>
        <p:nvSpPr>
          <p:cNvPr id="2" name="四角形: 角を丸くする 1">
            <a:extLst>
              <a:ext uri="{FF2B5EF4-FFF2-40B4-BE49-F238E27FC236}">
                <a16:creationId xmlns:a16="http://schemas.microsoft.com/office/drawing/2014/main" id="{5EA76393-912D-0135-391A-CA67F800EABC}"/>
              </a:ext>
            </a:extLst>
          </p:cNvPr>
          <p:cNvSpPr/>
          <p:nvPr/>
        </p:nvSpPr>
        <p:spPr>
          <a:xfrm>
            <a:off x="609194" y="1775297"/>
            <a:ext cx="1283277" cy="24707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ja-JP" sz="1200" b="1">
                <a:solidFill>
                  <a:srgbClr val="002060"/>
                </a:solidFill>
                <a:latin typeface="メイリオ"/>
                <a:ea typeface="メイリオ"/>
              </a:rPr>
              <a:t>外部事業者</a:t>
            </a:r>
            <a:endParaRPr kumimoji="1" lang="ja-JP" altLang="en-US" sz="1200" b="1">
              <a:solidFill>
                <a:srgbClr val="002060"/>
              </a:solidFill>
              <a:latin typeface="メイリオ" panose="020B0604030504040204" pitchFamily="50" charset="-128"/>
              <a:ea typeface="メイリオ" panose="020B0604030504040204" pitchFamily="50" charset="-128"/>
            </a:endParaRPr>
          </a:p>
        </p:txBody>
      </p:sp>
      <p:sp>
        <p:nvSpPr>
          <p:cNvPr id="4" name="二等辺三角形 3">
            <a:extLst>
              <a:ext uri="{FF2B5EF4-FFF2-40B4-BE49-F238E27FC236}">
                <a16:creationId xmlns:a16="http://schemas.microsoft.com/office/drawing/2014/main" id="{64864F52-70EB-9BEF-7EC1-621ECD803930}"/>
              </a:ext>
            </a:extLst>
          </p:cNvPr>
          <p:cNvSpPr/>
          <p:nvPr/>
        </p:nvSpPr>
        <p:spPr>
          <a:xfrm rot="5400000">
            <a:off x="1945101" y="1806052"/>
            <a:ext cx="223057" cy="212812"/>
          </a:xfrm>
          <a:prstGeom prst="triangle">
            <a:avLst/>
          </a:prstGeom>
          <a:solidFill>
            <a:schemeClr val="accent4">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9CC5CDDE-A3EE-A07B-0ECA-42D0AB83F1B0}"/>
              </a:ext>
            </a:extLst>
          </p:cNvPr>
          <p:cNvSpPr/>
          <p:nvPr/>
        </p:nvSpPr>
        <p:spPr>
          <a:xfrm>
            <a:off x="2382485" y="1728792"/>
            <a:ext cx="882067" cy="375893"/>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solidFill>
                  <a:schemeClr val="bg1"/>
                </a:solidFill>
                <a:latin typeface="メイリオ" panose="020B0604030504040204" pitchFamily="50" charset="-128"/>
                <a:ea typeface="メイリオ" panose="020B0604030504040204" pitchFamily="50" charset="-128"/>
              </a:rPr>
              <a:t>KKR</a:t>
            </a:r>
          </a:p>
        </p:txBody>
      </p:sp>
      <p:sp>
        <p:nvSpPr>
          <p:cNvPr id="20" name="正方形/長方形 19">
            <a:extLst>
              <a:ext uri="{FF2B5EF4-FFF2-40B4-BE49-F238E27FC236}">
                <a16:creationId xmlns:a16="http://schemas.microsoft.com/office/drawing/2014/main" id="{E4C83649-877C-AAFC-EDFA-99D9CBAEC7E8}"/>
              </a:ext>
            </a:extLst>
          </p:cNvPr>
          <p:cNvSpPr/>
          <p:nvPr/>
        </p:nvSpPr>
        <p:spPr>
          <a:xfrm>
            <a:off x="3651599" y="1728792"/>
            <a:ext cx="882067" cy="375893"/>
          </a:xfrm>
          <a:prstGeom prst="rect">
            <a:avLst/>
          </a:prstGeom>
          <a:solidFill>
            <a:srgbClr val="001F5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solidFill>
                  <a:schemeClr val="bg1"/>
                </a:solidFill>
                <a:latin typeface="メイリオ" panose="020B0604030504040204" pitchFamily="50" charset="-128"/>
                <a:ea typeface="メイリオ" panose="020B0604030504040204" pitchFamily="50" charset="-128"/>
              </a:rPr>
              <a:t>SG</a:t>
            </a:r>
          </a:p>
        </p:txBody>
      </p:sp>
      <p:sp>
        <p:nvSpPr>
          <p:cNvPr id="21" name="正方形/長方形 20">
            <a:extLst>
              <a:ext uri="{FF2B5EF4-FFF2-40B4-BE49-F238E27FC236}">
                <a16:creationId xmlns:a16="http://schemas.microsoft.com/office/drawing/2014/main" id="{B2D5AFEA-733E-CBA4-02A4-371FB2032ECA}"/>
              </a:ext>
            </a:extLst>
          </p:cNvPr>
          <p:cNvSpPr/>
          <p:nvPr/>
        </p:nvSpPr>
        <p:spPr>
          <a:xfrm>
            <a:off x="4920713" y="1728792"/>
            <a:ext cx="882067" cy="375893"/>
          </a:xfrm>
          <a:prstGeom prst="rect">
            <a:avLst/>
          </a:prstGeom>
          <a:solidFill>
            <a:srgbClr val="001F5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b="1">
                <a:latin typeface="メイリオ" panose="020B0604030504040204" pitchFamily="50" charset="-128"/>
                <a:ea typeface="メイリオ" panose="020B0604030504040204" pitchFamily="50" charset="-128"/>
              </a:rPr>
              <a:t>SaaS</a:t>
            </a:r>
            <a:endParaRPr lang="ja-JP" altLang="en-US" b="1">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B69D8093-7FC4-E014-1AFA-C161B4EE1EF3}"/>
              </a:ext>
            </a:extLst>
          </p:cNvPr>
          <p:cNvSpPr/>
          <p:nvPr/>
        </p:nvSpPr>
        <p:spPr>
          <a:xfrm>
            <a:off x="6189827" y="1728792"/>
            <a:ext cx="882067" cy="375893"/>
          </a:xfrm>
          <a:prstGeom prst="rect">
            <a:avLst/>
          </a:prstGeom>
          <a:solidFill>
            <a:srgbClr val="001F5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b="1">
                <a:solidFill>
                  <a:schemeClr val="bg1"/>
                </a:solidFill>
                <a:latin typeface="メイリオ" panose="020B0604030504040204" pitchFamily="50" charset="-128"/>
                <a:ea typeface="メイリオ" panose="020B0604030504040204" pitchFamily="50" charset="-128"/>
              </a:rPr>
              <a:t>HR</a:t>
            </a:r>
            <a:endParaRPr lang="ja-JP" altLang="en-US" b="1">
              <a:solidFill>
                <a:schemeClr val="bg1"/>
              </a:solidFill>
              <a:latin typeface="メイリオ" panose="020B0604030504040204" pitchFamily="50" charset="-128"/>
              <a:ea typeface="メイリオ" panose="020B0604030504040204" pitchFamily="50" charset="-128"/>
            </a:endParaRPr>
          </a:p>
        </p:txBody>
      </p:sp>
      <p:sp>
        <p:nvSpPr>
          <p:cNvPr id="53" name="正方形/長方形 52">
            <a:extLst>
              <a:ext uri="{FF2B5EF4-FFF2-40B4-BE49-F238E27FC236}">
                <a16:creationId xmlns:a16="http://schemas.microsoft.com/office/drawing/2014/main" id="{51F8CD66-ABD4-D839-0169-B5864F470DEE}"/>
              </a:ext>
            </a:extLst>
          </p:cNvPr>
          <p:cNvSpPr/>
          <p:nvPr/>
        </p:nvSpPr>
        <p:spPr>
          <a:xfrm>
            <a:off x="7483494" y="1722721"/>
            <a:ext cx="882067" cy="375893"/>
          </a:xfrm>
          <a:prstGeom prst="rect">
            <a:avLst/>
          </a:prstGeom>
          <a:solidFill>
            <a:srgbClr val="001F5E"/>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b="1">
                <a:solidFill>
                  <a:schemeClr val="bg1"/>
                </a:solidFill>
                <a:latin typeface="メイリオ" panose="020B0604030504040204" pitchFamily="50" charset="-128"/>
                <a:ea typeface="メイリオ" panose="020B0604030504040204" pitchFamily="50" charset="-128"/>
              </a:rPr>
              <a:t>Ops</a:t>
            </a:r>
            <a:endParaRPr lang="ja-JP" altLang="en-US" b="1">
              <a:solidFill>
                <a:schemeClr val="bg1"/>
              </a:solidFill>
              <a:latin typeface="メイリオ" panose="020B0604030504040204" pitchFamily="50" charset="-128"/>
              <a:ea typeface="メイリオ" panose="020B0604030504040204" pitchFamily="50" charset="-128"/>
            </a:endParaRPr>
          </a:p>
        </p:txBody>
      </p:sp>
      <p:sp>
        <p:nvSpPr>
          <p:cNvPr id="5" name="四角形: 角を丸くする 4">
            <a:extLst>
              <a:ext uri="{FF2B5EF4-FFF2-40B4-BE49-F238E27FC236}">
                <a16:creationId xmlns:a16="http://schemas.microsoft.com/office/drawing/2014/main" id="{2B288320-BE61-2455-79D3-C3A83CBD915B}"/>
              </a:ext>
            </a:extLst>
          </p:cNvPr>
          <p:cNvSpPr/>
          <p:nvPr/>
        </p:nvSpPr>
        <p:spPr>
          <a:xfrm>
            <a:off x="609193" y="6337569"/>
            <a:ext cx="1283277" cy="24707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ja-JP" sz="1200" b="1">
                <a:solidFill>
                  <a:srgbClr val="002060"/>
                </a:solidFill>
                <a:latin typeface="メイリオ" panose="020B0604030504040204" pitchFamily="50" charset="-128"/>
                <a:ea typeface="メイリオ" panose="020B0604030504040204" pitchFamily="50" charset="-128"/>
              </a:rPr>
              <a:t>営業本部</a:t>
            </a:r>
          </a:p>
        </p:txBody>
      </p:sp>
      <p:sp>
        <p:nvSpPr>
          <p:cNvPr id="8" name="二等辺三角形 7">
            <a:extLst>
              <a:ext uri="{FF2B5EF4-FFF2-40B4-BE49-F238E27FC236}">
                <a16:creationId xmlns:a16="http://schemas.microsoft.com/office/drawing/2014/main" id="{9E713CCB-D17E-762E-A7CA-756A09E5E7DB}"/>
              </a:ext>
            </a:extLst>
          </p:cNvPr>
          <p:cNvSpPr/>
          <p:nvPr/>
        </p:nvSpPr>
        <p:spPr>
          <a:xfrm rot="5400000">
            <a:off x="1954828" y="6348868"/>
            <a:ext cx="223057" cy="212812"/>
          </a:xfrm>
          <a:prstGeom prst="triangle">
            <a:avLst/>
          </a:prstGeom>
          <a:solidFill>
            <a:schemeClr val="accent4">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85723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A75BC3-7ADE-E208-EEBE-5A315310D116}"/>
            </a:ext>
          </a:extLst>
        </p:cNvPr>
        <p:cNvGrpSpPr/>
        <p:nvPr/>
      </p:nvGrpSpPr>
      <p:grpSpPr>
        <a:xfrm>
          <a:off x="0" y="0"/>
          <a:ext cx="0" cy="0"/>
          <a:chOff x="0" y="0"/>
          <a:chExt cx="0" cy="0"/>
        </a:xfrm>
      </p:grpSpPr>
      <p:sp>
        <p:nvSpPr>
          <p:cNvPr id="6" name="タイトル 1">
            <a:extLst>
              <a:ext uri="{FF2B5EF4-FFF2-40B4-BE49-F238E27FC236}">
                <a16:creationId xmlns:a16="http://schemas.microsoft.com/office/drawing/2014/main" id="{7D0A9074-0CFE-A40E-BC57-1948BBC19B7B}"/>
              </a:ext>
            </a:extLst>
          </p:cNvPr>
          <p:cNvSpPr>
            <a:spLocks noGrp="1"/>
          </p:cNvSpPr>
          <p:nvPr>
            <p:ph type="title"/>
          </p:nvPr>
        </p:nvSpPr>
        <p:spPr>
          <a:xfrm>
            <a:off x="628650" y="535724"/>
            <a:ext cx="4534272" cy="324267"/>
          </a:xfrm>
        </p:spPr>
        <p:txBody>
          <a:bodyPr/>
          <a:lstStyle/>
          <a:p>
            <a:r>
              <a:rPr lang="ja-JP" altLang="en-US" b="1">
                <a:solidFill>
                  <a:srgbClr val="002060"/>
                </a:solidFill>
                <a:latin typeface="Meiryo UI"/>
                <a:ea typeface="Meiryo UI"/>
              </a:rPr>
              <a:t>期待効果（収益インパクト）　</a:t>
            </a:r>
            <a:endParaRPr lang="ja-JP" altLang="en-US" b="1">
              <a:latin typeface="Meiryo UI"/>
              <a:ea typeface="Meiryo UI"/>
            </a:endParaRPr>
          </a:p>
          <a:p>
            <a:endParaRPr lang="ja-JP" altLang="en-US" b="1">
              <a:solidFill>
                <a:srgbClr val="002060"/>
              </a:solidFill>
              <a:latin typeface="Meiryo UI"/>
              <a:ea typeface="Meiryo UI"/>
            </a:endParaRPr>
          </a:p>
        </p:txBody>
      </p:sp>
      <p:sp>
        <p:nvSpPr>
          <p:cNvPr id="3" name="テキスト ボックス 2">
            <a:extLst>
              <a:ext uri="{FF2B5EF4-FFF2-40B4-BE49-F238E27FC236}">
                <a16:creationId xmlns:a16="http://schemas.microsoft.com/office/drawing/2014/main" id="{C676243E-540D-6DEB-5A3D-93A133EF2230}"/>
              </a:ext>
            </a:extLst>
          </p:cNvPr>
          <p:cNvSpPr txBox="1"/>
          <p:nvPr/>
        </p:nvSpPr>
        <p:spPr>
          <a:xfrm>
            <a:off x="403971" y="981412"/>
            <a:ext cx="65695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b="1" dirty="0">
                <a:solidFill>
                  <a:srgbClr val="002060"/>
                </a:solidFill>
                <a:latin typeface="Meiryo UI"/>
                <a:ea typeface="Meiryo UI"/>
                <a:cs typeface="+mn-lt"/>
              </a:rPr>
              <a:t>2030</a:t>
            </a:r>
            <a:r>
              <a:rPr lang="ja-JP" altLang="en-US" b="1" dirty="0">
                <a:solidFill>
                  <a:srgbClr val="002060"/>
                </a:solidFill>
                <a:latin typeface="Meiryo UI"/>
                <a:ea typeface="Meiryo UI"/>
                <a:cs typeface="+mn-lt"/>
              </a:rPr>
              <a:t>年 売上＋</a:t>
            </a:r>
            <a:r>
              <a:rPr lang="en-US" altLang="ja-JP" b="1" dirty="0">
                <a:solidFill>
                  <a:srgbClr val="002060"/>
                </a:solidFill>
                <a:latin typeface="Meiryo UI"/>
                <a:ea typeface="Meiryo UI"/>
                <a:cs typeface="+mn-lt"/>
              </a:rPr>
              <a:t>210</a:t>
            </a:r>
            <a:r>
              <a:rPr lang="ja-JP" altLang="en-US" b="1" dirty="0">
                <a:solidFill>
                  <a:srgbClr val="002060"/>
                </a:solidFill>
                <a:latin typeface="Meiryo UI"/>
                <a:ea typeface="Meiryo UI"/>
                <a:cs typeface="+mn-lt"/>
              </a:rPr>
              <a:t>億円、営業利益率</a:t>
            </a:r>
            <a:r>
              <a:rPr lang="en-US" altLang="ja-JP" b="1" dirty="0">
                <a:solidFill>
                  <a:srgbClr val="002060"/>
                </a:solidFill>
                <a:latin typeface="Meiryo UI"/>
                <a:ea typeface="Meiryo UI"/>
                <a:cs typeface="+mn-lt"/>
              </a:rPr>
              <a:t>8.1</a:t>
            </a:r>
            <a:r>
              <a:rPr lang="ja-JP" altLang="en-US" b="1" dirty="0">
                <a:solidFill>
                  <a:srgbClr val="002060"/>
                </a:solidFill>
                <a:latin typeface="Meiryo UI"/>
                <a:ea typeface="Meiryo UI"/>
                <a:cs typeface="+mn-lt"/>
              </a:rPr>
              <a:t>％</a:t>
            </a:r>
            <a:r>
              <a:rPr lang="ja-JP" b="1" dirty="0">
                <a:solidFill>
                  <a:srgbClr val="002060"/>
                </a:solidFill>
                <a:latin typeface="Meiryo UI"/>
                <a:ea typeface="Meiryo UI"/>
                <a:cs typeface="+mn-lt"/>
              </a:rPr>
              <a:t>を</a:t>
            </a:r>
            <a:r>
              <a:rPr lang="ja-JP" altLang="en-US" b="1" dirty="0">
                <a:solidFill>
                  <a:srgbClr val="002060"/>
                </a:solidFill>
                <a:latin typeface="Meiryo UI"/>
                <a:ea typeface="Meiryo UI"/>
                <a:cs typeface="+mn-lt"/>
              </a:rPr>
              <a:t>維持</a:t>
            </a:r>
            <a:endParaRPr lang="ja-JP" b="1" dirty="0">
              <a:latin typeface="Meiryo UI"/>
              <a:ea typeface="Meiryo UI"/>
            </a:endParaRPr>
          </a:p>
        </p:txBody>
      </p:sp>
      <p:sp>
        <p:nvSpPr>
          <p:cNvPr id="4" name="正方形/長方形 3">
            <a:extLst>
              <a:ext uri="{FF2B5EF4-FFF2-40B4-BE49-F238E27FC236}">
                <a16:creationId xmlns:a16="http://schemas.microsoft.com/office/drawing/2014/main" id="{6CBEFC78-1546-772B-F22C-9CFB2818D137}"/>
              </a:ext>
            </a:extLst>
          </p:cNvPr>
          <p:cNvSpPr/>
          <p:nvPr/>
        </p:nvSpPr>
        <p:spPr>
          <a:xfrm>
            <a:off x="1339702" y="5518485"/>
            <a:ext cx="7592552" cy="1094781"/>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fontAlgn="base">
              <a:buFont typeface="Wingdings" panose="05000000000000000000" pitchFamily="2" charset="2"/>
              <a:buChar char="ü"/>
            </a:pPr>
            <a:r>
              <a:rPr lang="ja-JP" altLang="en-US" b="1">
                <a:solidFill>
                  <a:srgbClr val="0E2841"/>
                </a:solidFill>
                <a:latin typeface="メイリオ" panose="020B0604030504040204" pitchFamily="50" charset="-128"/>
                <a:ea typeface="メイリオ" panose="020B0604030504040204" pitchFamily="50" charset="-128"/>
              </a:rPr>
              <a:t>あああ</a:t>
            </a:r>
            <a:endParaRPr lang="en-US" altLang="ja-JP" b="1">
              <a:solidFill>
                <a:srgbClr val="0E2841"/>
              </a:solidFill>
              <a:latin typeface="メイリオ" panose="020B0604030504040204" pitchFamily="50" charset="-128"/>
              <a:ea typeface="メイリオ" panose="020B0604030504040204" pitchFamily="50" charset="-128"/>
            </a:endParaRPr>
          </a:p>
          <a:p>
            <a:pPr marL="285750" indent="-285750" fontAlgn="base">
              <a:buFont typeface="Wingdings" panose="05000000000000000000" pitchFamily="2" charset="2"/>
              <a:buChar char="ü"/>
            </a:pPr>
            <a:r>
              <a:rPr lang="ja-JP" altLang="en-US" b="1">
                <a:solidFill>
                  <a:srgbClr val="0E2841"/>
                </a:solidFill>
                <a:latin typeface="メイリオ" panose="020B0604030504040204" pitchFamily="50" charset="-128"/>
                <a:ea typeface="メイリオ" panose="020B0604030504040204" pitchFamily="50" charset="-128"/>
              </a:rPr>
              <a:t>あああ</a:t>
            </a:r>
            <a:endParaRPr lang="en-US" altLang="ja-JP">
              <a:solidFill>
                <a:srgbClr val="0E2841"/>
              </a:solidFill>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E5F34313-FD50-2748-3569-ABC4BAB696BA}"/>
              </a:ext>
            </a:extLst>
          </p:cNvPr>
          <p:cNvSpPr/>
          <p:nvPr/>
        </p:nvSpPr>
        <p:spPr>
          <a:xfrm>
            <a:off x="410221" y="5518484"/>
            <a:ext cx="929481" cy="109478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latin typeface="メイリオ" panose="020B0604030504040204" pitchFamily="50" charset="-128"/>
                <a:ea typeface="メイリオ" panose="020B0604030504040204" pitchFamily="50" charset="-128"/>
              </a:rPr>
              <a:t>リスク対応</a:t>
            </a:r>
          </a:p>
        </p:txBody>
      </p:sp>
      <p:pic>
        <p:nvPicPr>
          <p:cNvPr id="1034" name="Picture 10" descr="グラフ, 棒グラフ&#10;&#10;AI 生成コンテンツは間違っている可能性があります。">
            <a:extLst>
              <a:ext uri="{FF2B5EF4-FFF2-40B4-BE49-F238E27FC236}">
                <a16:creationId xmlns:a16="http://schemas.microsoft.com/office/drawing/2014/main" id="{A1BE091C-0079-F9AC-A71B-10013EC177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45" y="1496945"/>
            <a:ext cx="8524063" cy="3659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038078"/>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0D0103-6FAF-1BB5-635A-16815A222175}"/>
            </a:ext>
          </a:extLst>
        </p:cNvPr>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8CD09BCB-6805-D663-2ACD-E55545D06D6F}"/>
              </a:ext>
            </a:extLst>
          </p:cNvPr>
          <p:cNvSpPr/>
          <p:nvPr/>
        </p:nvSpPr>
        <p:spPr>
          <a:xfrm>
            <a:off x="1067904" y="1976440"/>
            <a:ext cx="7039401" cy="367138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a:solidFill>
                <a:srgbClr val="FFFFFF"/>
              </a:solidFill>
              <a:latin typeface="Meiryo UI"/>
              <a:ea typeface="Meiryo UI"/>
            </a:endParaRPr>
          </a:p>
        </p:txBody>
      </p:sp>
      <p:sp>
        <p:nvSpPr>
          <p:cNvPr id="6" name="タイトル 1">
            <a:extLst>
              <a:ext uri="{FF2B5EF4-FFF2-40B4-BE49-F238E27FC236}">
                <a16:creationId xmlns:a16="http://schemas.microsoft.com/office/drawing/2014/main" id="{3CAF13EA-B6BA-D1A9-82E5-3835413E554B}"/>
              </a:ext>
            </a:extLst>
          </p:cNvPr>
          <p:cNvSpPr>
            <a:spLocks noGrp="1"/>
          </p:cNvSpPr>
          <p:nvPr>
            <p:ph type="title"/>
          </p:nvPr>
        </p:nvSpPr>
        <p:spPr>
          <a:xfrm>
            <a:off x="628650" y="535724"/>
            <a:ext cx="4534272" cy="324267"/>
          </a:xfrm>
        </p:spPr>
        <p:txBody>
          <a:bodyPr/>
          <a:lstStyle/>
          <a:p>
            <a:r>
              <a:rPr lang="ja-JP" altLang="en-US" b="1">
                <a:solidFill>
                  <a:srgbClr val="002060"/>
                </a:solidFill>
                <a:latin typeface="Meiryo UI"/>
                <a:ea typeface="Meiryo UI"/>
              </a:rPr>
              <a:t>成長戦略まとめ　</a:t>
            </a:r>
            <a:endParaRPr lang="ja-JP" altLang="en-US" b="1">
              <a:latin typeface="Meiryo UI"/>
              <a:ea typeface="Meiryo UI"/>
            </a:endParaRPr>
          </a:p>
          <a:p>
            <a:endParaRPr lang="ja-JP" altLang="en-US" b="1">
              <a:solidFill>
                <a:srgbClr val="002060"/>
              </a:solidFill>
              <a:latin typeface="Meiryo UI"/>
              <a:ea typeface="Meiryo UI"/>
            </a:endParaRPr>
          </a:p>
        </p:txBody>
      </p:sp>
      <p:sp>
        <p:nvSpPr>
          <p:cNvPr id="5" name="楕円 4">
            <a:extLst>
              <a:ext uri="{FF2B5EF4-FFF2-40B4-BE49-F238E27FC236}">
                <a16:creationId xmlns:a16="http://schemas.microsoft.com/office/drawing/2014/main" id="{5E985092-AB17-5B5D-4A78-44342973DA60}"/>
              </a:ext>
            </a:extLst>
          </p:cNvPr>
          <p:cNvSpPr/>
          <p:nvPr/>
        </p:nvSpPr>
        <p:spPr>
          <a:xfrm>
            <a:off x="2344060" y="2529175"/>
            <a:ext cx="2834640" cy="2824064"/>
          </a:xfrm>
          <a:prstGeom prst="ellipse">
            <a:avLst/>
          </a:prstGeom>
          <a:solidFill>
            <a:srgbClr val="156082">
              <a:alpha val="30196"/>
            </a:srgb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9" name="楕円 8">
            <a:extLst>
              <a:ext uri="{FF2B5EF4-FFF2-40B4-BE49-F238E27FC236}">
                <a16:creationId xmlns:a16="http://schemas.microsoft.com/office/drawing/2014/main" id="{9D983B18-2B79-3EB3-91CD-68402738D587}"/>
              </a:ext>
            </a:extLst>
          </p:cNvPr>
          <p:cNvSpPr/>
          <p:nvPr/>
        </p:nvSpPr>
        <p:spPr>
          <a:xfrm>
            <a:off x="3948143" y="2529176"/>
            <a:ext cx="2841162" cy="2824063"/>
          </a:xfrm>
          <a:prstGeom prst="ellipse">
            <a:avLst/>
          </a:prstGeom>
          <a:solidFill>
            <a:schemeClr val="accent6">
              <a:lumMod val="75000"/>
              <a:alpha val="30196"/>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2060"/>
              </a:solidFill>
            </a:endParaRPr>
          </a:p>
        </p:txBody>
      </p:sp>
      <p:sp>
        <p:nvSpPr>
          <p:cNvPr id="11" name="正方形/長方形 10">
            <a:extLst>
              <a:ext uri="{FF2B5EF4-FFF2-40B4-BE49-F238E27FC236}">
                <a16:creationId xmlns:a16="http://schemas.microsoft.com/office/drawing/2014/main" id="{2A7D45F6-515F-8918-02D7-5861746056D4}"/>
              </a:ext>
            </a:extLst>
          </p:cNvPr>
          <p:cNvSpPr/>
          <p:nvPr/>
        </p:nvSpPr>
        <p:spPr>
          <a:xfrm>
            <a:off x="2496773" y="1797079"/>
            <a:ext cx="4142897" cy="349250"/>
          </a:xfrm>
          <a:prstGeom prst="rect">
            <a:avLst/>
          </a:prstGeom>
          <a:solidFill>
            <a:srgbClr val="F0B63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latin typeface="Meiryo UI"/>
                <a:ea typeface="Meiryo UI"/>
              </a:rPr>
              <a:t>当社（菜の花​運輸）</a:t>
            </a:r>
            <a:endParaRPr lang="en-US" altLang="ja-JP" b="1">
              <a:latin typeface="Meiryo UI"/>
              <a:ea typeface="Meiryo UI"/>
            </a:endParaRPr>
          </a:p>
        </p:txBody>
      </p:sp>
      <p:sp>
        <p:nvSpPr>
          <p:cNvPr id="13" name="テキスト ボックス 12">
            <a:extLst>
              <a:ext uri="{FF2B5EF4-FFF2-40B4-BE49-F238E27FC236}">
                <a16:creationId xmlns:a16="http://schemas.microsoft.com/office/drawing/2014/main" id="{D3F526E6-DF31-2879-2B54-5DBBA99C7F8E}"/>
              </a:ext>
            </a:extLst>
          </p:cNvPr>
          <p:cNvSpPr txBox="1"/>
          <p:nvPr/>
        </p:nvSpPr>
        <p:spPr>
          <a:xfrm>
            <a:off x="403971" y="981412"/>
            <a:ext cx="85325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a:solidFill>
                  <a:srgbClr val="002060"/>
                </a:solidFill>
                <a:latin typeface="Meiryo UI"/>
                <a:ea typeface="Meiryo UI"/>
              </a:rPr>
              <a:t>ハイブリッドMBOで実現する輸送改善とロジスティクス事業が互いにシナジーを生み出す</a:t>
            </a:r>
          </a:p>
        </p:txBody>
      </p:sp>
      <p:sp>
        <p:nvSpPr>
          <p:cNvPr id="15" name="正方形/長方形 14">
            <a:extLst>
              <a:ext uri="{FF2B5EF4-FFF2-40B4-BE49-F238E27FC236}">
                <a16:creationId xmlns:a16="http://schemas.microsoft.com/office/drawing/2014/main" id="{DAAD7EFD-F08E-DBD7-3D5D-D32BF7C57176}"/>
              </a:ext>
            </a:extLst>
          </p:cNvPr>
          <p:cNvSpPr/>
          <p:nvPr/>
        </p:nvSpPr>
        <p:spPr>
          <a:xfrm>
            <a:off x="631506" y="2147082"/>
            <a:ext cx="882067" cy="3109365"/>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solidFill>
                  <a:schemeClr val="bg1"/>
                </a:solidFill>
                <a:latin typeface="メイリオ" panose="020B0604030504040204" pitchFamily="50" charset="-128"/>
                <a:ea typeface="メイリオ" panose="020B0604030504040204" pitchFamily="50" charset="-128"/>
              </a:rPr>
              <a:t>KKR</a:t>
            </a:r>
          </a:p>
        </p:txBody>
      </p:sp>
      <p:sp>
        <p:nvSpPr>
          <p:cNvPr id="17" name="正方形/長方形 16">
            <a:extLst>
              <a:ext uri="{FF2B5EF4-FFF2-40B4-BE49-F238E27FC236}">
                <a16:creationId xmlns:a16="http://schemas.microsoft.com/office/drawing/2014/main" id="{B1A40D83-210B-8D1F-9136-302C15F8DC39}"/>
              </a:ext>
            </a:extLst>
          </p:cNvPr>
          <p:cNvSpPr/>
          <p:nvPr/>
        </p:nvSpPr>
        <p:spPr>
          <a:xfrm>
            <a:off x="7659394" y="2147082"/>
            <a:ext cx="882067" cy="3109365"/>
          </a:xfrm>
          <a:prstGeom prst="rect">
            <a:avLst/>
          </a:prstGeom>
          <a:solidFill>
            <a:srgbClr val="001F5E"/>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solidFill>
                  <a:schemeClr val="bg1"/>
                </a:solidFill>
                <a:latin typeface="メイリオ" panose="020B0604030504040204" pitchFamily="50" charset="-128"/>
                <a:ea typeface="メイリオ" panose="020B0604030504040204" pitchFamily="50" charset="-128"/>
              </a:rPr>
              <a:t>SG</a:t>
            </a:r>
          </a:p>
        </p:txBody>
      </p:sp>
      <p:sp>
        <p:nvSpPr>
          <p:cNvPr id="21" name="矢印: 下 20">
            <a:extLst>
              <a:ext uri="{FF2B5EF4-FFF2-40B4-BE49-F238E27FC236}">
                <a16:creationId xmlns:a16="http://schemas.microsoft.com/office/drawing/2014/main" id="{1B1921A8-FD41-8528-385E-707113AEF40B}"/>
              </a:ext>
            </a:extLst>
          </p:cNvPr>
          <p:cNvSpPr/>
          <p:nvPr/>
        </p:nvSpPr>
        <p:spPr>
          <a:xfrm rot="16188579">
            <a:off x="918030" y="3587115"/>
            <a:ext cx="1835874" cy="437654"/>
          </a:xfrm>
          <a:prstGeom prst="downArrow">
            <a:avLst/>
          </a:prstGeom>
          <a:solidFill>
            <a:schemeClr val="bg1"/>
          </a:solidFill>
          <a:ln>
            <a:solidFill>
              <a:srgbClr val="EFB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矢印: 下 21">
            <a:extLst>
              <a:ext uri="{FF2B5EF4-FFF2-40B4-BE49-F238E27FC236}">
                <a16:creationId xmlns:a16="http://schemas.microsoft.com/office/drawing/2014/main" id="{FDA35A49-A44B-77D9-F115-BCDF0FD247C7}"/>
              </a:ext>
            </a:extLst>
          </p:cNvPr>
          <p:cNvSpPr/>
          <p:nvPr/>
        </p:nvSpPr>
        <p:spPr>
          <a:xfrm rot="5400000">
            <a:off x="6375246" y="3587115"/>
            <a:ext cx="1835874" cy="437654"/>
          </a:xfrm>
          <a:prstGeom prst="downArrow">
            <a:avLst/>
          </a:prstGeom>
          <a:solidFill>
            <a:schemeClr val="bg1"/>
          </a:solidFill>
          <a:ln>
            <a:solidFill>
              <a:srgbClr val="EFB11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正方形/長方形 23">
            <a:extLst>
              <a:ext uri="{FF2B5EF4-FFF2-40B4-BE49-F238E27FC236}">
                <a16:creationId xmlns:a16="http://schemas.microsoft.com/office/drawing/2014/main" id="{EAD6EB37-6591-91B4-D803-8C7204179F8B}"/>
              </a:ext>
            </a:extLst>
          </p:cNvPr>
          <p:cNvSpPr/>
          <p:nvPr/>
        </p:nvSpPr>
        <p:spPr>
          <a:xfrm>
            <a:off x="416153" y="5974508"/>
            <a:ext cx="8294268" cy="50017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solidFill>
                  <a:srgbClr val="FFFFFF"/>
                </a:solidFill>
                <a:latin typeface="Meiryo UI"/>
                <a:ea typeface="Meiryo UI"/>
              </a:rPr>
              <a:t>資産効率を高めながら利益額・利益率を向上させ、本来あるべき企業価値へ</a:t>
            </a:r>
          </a:p>
        </p:txBody>
      </p:sp>
      <p:sp>
        <p:nvSpPr>
          <p:cNvPr id="27" name="テキスト ボックス 26">
            <a:extLst>
              <a:ext uri="{FF2B5EF4-FFF2-40B4-BE49-F238E27FC236}">
                <a16:creationId xmlns:a16="http://schemas.microsoft.com/office/drawing/2014/main" id="{21158FA5-300E-AA1D-A9D4-414018C2EA3C}"/>
              </a:ext>
            </a:extLst>
          </p:cNvPr>
          <p:cNvSpPr txBox="1"/>
          <p:nvPr/>
        </p:nvSpPr>
        <p:spPr>
          <a:xfrm>
            <a:off x="2281152" y="2241569"/>
            <a:ext cx="2902314" cy="369332"/>
          </a:xfrm>
          <a:prstGeom prst="rect">
            <a:avLst/>
          </a:prstGeom>
          <a:noFill/>
        </p:spPr>
        <p:txBody>
          <a:bodyPr wrap="square" lIns="91440" tIns="45720" rIns="91440" bIns="45720" rtlCol="0" anchor="t">
            <a:spAutoFit/>
          </a:bodyPr>
          <a:lstStyle/>
          <a:p>
            <a:pPr algn="ctr"/>
            <a:r>
              <a:rPr kumimoji="1" lang="en-US" altLang="ja-JP" b="1" err="1">
                <a:solidFill>
                  <a:srgbClr val="002060"/>
                </a:solidFill>
                <a:latin typeface="メイリオ"/>
                <a:ea typeface="メイリオ"/>
              </a:rPr>
              <a:t>輸送改善</a:t>
            </a:r>
            <a:endParaRPr lang="ja-JP" altLang="en-US" b="1" err="1">
              <a:solidFill>
                <a:srgbClr val="002060"/>
              </a:solidFill>
              <a:latin typeface="メイリオ"/>
              <a:ea typeface="メイリオ"/>
            </a:endParaRPr>
          </a:p>
        </p:txBody>
      </p:sp>
      <p:sp>
        <p:nvSpPr>
          <p:cNvPr id="29" name="テキスト ボックス 28">
            <a:extLst>
              <a:ext uri="{FF2B5EF4-FFF2-40B4-BE49-F238E27FC236}">
                <a16:creationId xmlns:a16="http://schemas.microsoft.com/office/drawing/2014/main" id="{88780313-88CD-2E7C-4F9B-E471456DA972}"/>
              </a:ext>
            </a:extLst>
          </p:cNvPr>
          <p:cNvSpPr txBox="1"/>
          <p:nvPr/>
        </p:nvSpPr>
        <p:spPr>
          <a:xfrm>
            <a:off x="3949363" y="2239893"/>
            <a:ext cx="2848396" cy="338554"/>
          </a:xfrm>
          <a:prstGeom prst="rect">
            <a:avLst/>
          </a:prstGeom>
          <a:noFill/>
        </p:spPr>
        <p:txBody>
          <a:bodyPr wrap="square" lIns="91440" tIns="45720" rIns="91440" bIns="45720" rtlCol="0" anchor="ctr">
            <a:spAutoFit/>
          </a:bodyPr>
          <a:lstStyle/>
          <a:p>
            <a:pPr algn="ctr"/>
            <a:r>
              <a:rPr lang="en-US" altLang="ja-JP" sz="1600" b="1" err="1">
                <a:solidFill>
                  <a:schemeClr val="accent6">
                    <a:lumMod val="75000"/>
                  </a:schemeClr>
                </a:solidFill>
                <a:latin typeface="メイリオ"/>
                <a:ea typeface="メイリオ"/>
              </a:rPr>
              <a:t>ロジスティクス事業</a:t>
            </a:r>
          </a:p>
        </p:txBody>
      </p:sp>
      <p:sp>
        <p:nvSpPr>
          <p:cNvPr id="31" name="正方形/長方形 30">
            <a:extLst>
              <a:ext uri="{FF2B5EF4-FFF2-40B4-BE49-F238E27FC236}">
                <a16:creationId xmlns:a16="http://schemas.microsoft.com/office/drawing/2014/main" id="{5E7F9A22-DB42-59A3-0EC1-1DD6424DBCC1}"/>
              </a:ext>
            </a:extLst>
          </p:cNvPr>
          <p:cNvSpPr/>
          <p:nvPr/>
        </p:nvSpPr>
        <p:spPr>
          <a:xfrm>
            <a:off x="9620250" y="148166"/>
            <a:ext cx="2381250" cy="208955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a:ea typeface="游ゴシック"/>
              </a:rPr>
              <a:t>WIP</a:t>
            </a:r>
          </a:p>
          <a:p>
            <a:pPr algn="ctr"/>
            <a:r>
              <a:rPr lang="ja-JP" altLang="en-US" sz="1400">
                <a:ea typeface="游ゴシック"/>
              </a:rPr>
              <a:t>２つがシナジー出てるとより考えられてる感じが出る</a:t>
            </a:r>
          </a:p>
          <a:p>
            <a:pPr algn="ctr"/>
            <a:endParaRPr lang="ja-JP" altLang="en-US" sz="1400">
              <a:ea typeface="游ゴシック"/>
            </a:endParaRPr>
          </a:p>
          <a:p>
            <a:pPr algn="ctr"/>
            <a:r>
              <a:rPr lang="ja-JP" altLang="en-US" sz="1400">
                <a:ea typeface="游ゴシック"/>
              </a:rPr>
              <a:t>あと、各部門を余すことなく使うことで資産効率あげてることもアピールしたい</a:t>
            </a:r>
          </a:p>
        </p:txBody>
      </p:sp>
      <p:sp>
        <p:nvSpPr>
          <p:cNvPr id="3" name="テキスト ボックス 2">
            <a:extLst>
              <a:ext uri="{FF2B5EF4-FFF2-40B4-BE49-F238E27FC236}">
                <a16:creationId xmlns:a16="http://schemas.microsoft.com/office/drawing/2014/main" id="{CA8C0718-7C96-D39A-655C-167F47C9A2AB}"/>
              </a:ext>
            </a:extLst>
          </p:cNvPr>
          <p:cNvSpPr txBox="1"/>
          <p:nvPr/>
        </p:nvSpPr>
        <p:spPr>
          <a:xfrm>
            <a:off x="2281151" y="2887152"/>
            <a:ext cx="2902314" cy="923330"/>
          </a:xfrm>
          <a:prstGeom prst="rect">
            <a:avLst/>
          </a:prstGeom>
          <a:noFill/>
        </p:spPr>
        <p:txBody>
          <a:bodyPr wrap="square" lIns="91440" tIns="45720" rIns="91440" bIns="45720" rtlCol="0" anchor="t">
            <a:spAutoFit/>
          </a:bodyPr>
          <a:lstStyle/>
          <a:p>
            <a:pPr algn="ctr"/>
            <a:r>
              <a:rPr lang="en-US" altLang="ja-JP" b="1" err="1">
                <a:solidFill>
                  <a:srgbClr val="002060"/>
                </a:solidFill>
                <a:latin typeface="メイリオ"/>
                <a:ea typeface="メイリオ"/>
              </a:rPr>
              <a:t>Ｘｘｘ</a:t>
            </a:r>
          </a:p>
          <a:p>
            <a:pPr algn="ctr"/>
            <a:r>
              <a:rPr lang="en-US" altLang="ja-JP" b="1" err="1">
                <a:solidFill>
                  <a:srgbClr val="002060"/>
                </a:solidFill>
                <a:latin typeface="メイリオ"/>
                <a:ea typeface="メイリオ"/>
              </a:rPr>
              <a:t>Ｘｘｘ</a:t>
            </a:r>
          </a:p>
          <a:p>
            <a:pPr algn="ctr"/>
            <a:r>
              <a:rPr lang="en-US" altLang="ja-JP" b="1" err="1">
                <a:solidFill>
                  <a:srgbClr val="002060"/>
                </a:solidFill>
                <a:latin typeface="メイリオ"/>
                <a:ea typeface="メイリオ"/>
              </a:rPr>
              <a:t>ｘｘｘ</a:t>
            </a:r>
          </a:p>
        </p:txBody>
      </p:sp>
      <p:sp>
        <p:nvSpPr>
          <p:cNvPr id="4" name="テキスト ボックス 3">
            <a:extLst>
              <a:ext uri="{FF2B5EF4-FFF2-40B4-BE49-F238E27FC236}">
                <a16:creationId xmlns:a16="http://schemas.microsoft.com/office/drawing/2014/main" id="{F284D33F-8598-1498-1434-6A2A0C0282E0}"/>
              </a:ext>
            </a:extLst>
          </p:cNvPr>
          <p:cNvSpPr txBox="1"/>
          <p:nvPr/>
        </p:nvSpPr>
        <p:spPr>
          <a:xfrm>
            <a:off x="3921567" y="2781318"/>
            <a:ext cx="2902314" cy="923330"/>
          </a:xfrm>
          <a:prstGeom prst="rect">
            <a:avLst/>
          </a:prstGeom>
          <a:noFill/>
        </p:spPr>
        <p:txBody>
          <a:bodyPr wrap="square" lIns="91440" tIns="45720" rIns="91440" bIns="45720" rtlCol="0" anchor="t">
            <a:spAutoFit/>
          </a:bodyPr>
          <a:lstStyle/>
          <a:p>
            <a:pPr algn="ctr"/>
            <a:r>
              <a:rPr lang="en-US" altLang="ja-JP" b="1" err="1">
                <a:solidFill>
                  <a:srgbClr val="265317"/>
                </a:solidFill>
                <a:latin typeface="メイリオ"/>
                <a:ea typeface="メイリオ"/>
              </a:rPr>
              <a:t>Ｘｘｘ</a:t>
            </a:r>
            <a:endParaRPr lang="en-US" altLang="ja-JP" b="1">
              <a:solidFill>
                <a:srgbClr val="265317"/>
              </a:solidFill>
              <a:latin typeface="メイリオ"/>
              <a:ea typeface="メイリオ"/>
            </a:endParaRPr>
          </a:p>
          <a:p>
            <a:pPr algn="ctr"/>
            <a:r>
              <a:rPr lang="en-US" altLang="ja-JP" b="1" err="1">
                <a:solidFill>
                  <a:srgbClr val="265317"/>
                </a:solidFill>
                <a:latin typeface="メイリオ"/>
                <a:ea typeface="メイリオ"/>
              </a:rPr>
              <a:t>Ｘｘｘ</a:t>
            </a:r>
            <a:endParaRPr lang="en-US" altLang="ja-JP" b="1">
              <a:solidFill>
                <a:srgbClr val="265317"/>
              </a:solidFill>
              <a:latin typeface="メイリオ"/>
              <a:ea typeface="メイリオ"/>
            </a:endParaRPr>
          </a:p>
          <a:p>
            <a:pPr algn="ctr"/>
            <a:r>
              <a:rPr lang="en-US" altLang="ja-JP" b="1" err="1">
                <a:solidFill>
                  <a:srgbClr val="265317"/>
                </a:solidFill>
                <a:latin typeface="メイリオ"/>
                <a:ea typeface="メイリオ"/>
              </a:rPr>
              <a:t>ｘｘｘ</a:t>
            </a:r>
            <a:endParaRPr lang="en-US" altLang="ja-JP" b="1">
              <a:solidFill>
                <a:srgbClr val="265317"/>
              </a:solidFill>
              <a:latin typeface="メイリオ"/>
              <a:ea typeface="メイリオ"/>
            </a:endParaRPr>
          </a:p>
        </p:txBody>
      </p:sp>
    </p:spTree>
    <p:extLst>
      <p:ext uri="{BB962C8B-B14F-4D97-AF65-F5344CB8AC3E}">
        <p14:creationId xmlns:p14="http://schemas.microsoft.com/office/powerpoint/2010/main" val="1952609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D8F76-7B4D-1172-CDCB-24D6BFEFDD1E}"/>
            </a:ext>
          </a:extLst>
        </p:cNvPr>
        <p:cNvGrpSpPr/>
        <p:nvPr/>
      </p:nvGrpSpPr>
      <p:grpSpPr>
        <a:xfrm>
          <a:off x="0" y="0"/>
          <a:ext cx="0" cy="0"/>
          <a:chOff x="0" y="0"/>
          <a:chExt cx="0" cy="0"/>
        </a:xfrm>
      </p:grpSpPr>
      <p:sp>
        <p:nvSpPr>
          <p:cNvPr id="12" name="タイトル 1">
            <a:extLst>
              <a:ext uri="{FF2B5EF4-FFF2-40B4-BE49-F238E27FC236}">
                <a16:creationId xmlns:a16="http://schemas.microsoft.com/office/drawing/2014/main" id="{A251384C-FD04-08B9-4421-364A74204FA7}"/>
              </a:ext>
            </a:extLst>
          </p:cNvPr>
          <p:cNvSpPr>
            <a:spLocks noGrp="1"/>
          </p:cNvSpPr>
          <p:nvPr>
            <p:ph type="title"/>
          </p:nvPr>
        </p:nvSpPr>
        <p:spPr>
          <a:xfrm>
            <a:off x="550418" y="300103"/>
            <a:ext cx="4215521" cy="520568"/>
          </a:xfrm>
        </p:spPr>
        <p:txBody>
          <a:bodyPr vert="horz" rIns="91440"/>
          <a:lstStyle/>
          <a:p>
            <a:r>
              <a:rPr lang="ja-JP" altLang="en-US" b="1">
                <a:solidFill>
                  <a:srgbClr val="002060"/>
                </a:solidFill>
                <a:latin typeface="メイリオ"/>
                <a:ea typeface="メイリオ"/>
              </a:rPr>
              <a:t>アジェンダ</a:t>
            </a:r>
          </a:p>
        </p:txBody>
      </p:sp>
      <p:sp>
        <p:nvSpPr>
          <p:cNvPr id="2" name="正方形/長方形 1">
            <a:extLst>
              <a:ext uri="{FF2B5EF4-FFF2-40B4-BE49-F238E27FC236}">
                <a16:creationId xmlns:a16="http://schemas.microsoft.com/office/drawing/2014/main" id="{7341B401-F6F9-4E68-97AD-FBB2037F2E7A}"/>
              </a:ext>
            </a:extLst>
          </p:cNvPr>
          <p:cNvSpPr/>
          <p:nvPr/>
        </p:nvSpPr>
        <p:spPr>
          <a:xfrm>
            <a:off x="183418" y="1185089"/>
            <a:ext cx="8774206" cy="47804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ja-JP" altLang="en-US" sz="1350" b="1">
              <a:solidFill>
                <a:srgbClr val="002060"/>
              </a:solidFill>
              <a:latin typeface="メイリオ" panose="020B0604030504040204" pitchFamily="50" charset="-128"/>
              <a:ea typeface="メイリオ" panose="020B0604030504040204" pitchFamily="50" charset="-128"/>
            </a:endParaRPr>
          </a:p>
        </p:txBody>
      </p:sp>
      <p:sp>
        <p:nvSpPr>
          <p:cNvPr id="3" name="テキスト プレースホルダー 4">
            <a:extLst>
              <a:ext uri="{FF2B5EF4-FFF2-40B4-BE49-F238E27FC236}">
                <a16:creationId xmlns:a16="http://schemas.microsoft.com/office/drawing/2014/main" id="{8B151842-0BA1-8BB0-FE00-C87BC3483F89}"/>
              </a:ext>
            </a:extLst>
          </p:cNvPr>
          <p:cNvSpPr txBox="1">
            <a:spLocks/>
          </p:cNvSpPr>
          <p:nvPr/>
        </p:nvSpPr>
        <p:spPr>
          <a:xfrm>
            <a:off x="2799202" y="1517636"/>
            <a:ext cx="6158422" cy="4117474"/>
          </a:xfrm>
          <a:prstGeom prst="rect">
            <a:avLst/>
          </a:prstGeom>
        </p:spPr>
        <p:txBody>
          <a:bodyPr wrap="square" lIns="91440" tIns="45720" rIns="91440" bIns="45720" anchor="t">
            <a:sp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38125" indent="-238125">
              <a:lnSpc>
                <a:spcPct val="125000"/>
              </a:lnSpc>
              <a:buClr>
                <a:schemeClr val="tx1"/>
              </a:buClr>
              <a:tabLst>
                <a:tab pos="4223147" algn="r"/>
              </a:tabLst>
            </a:pPr>
            <a:r>
              <a:rPr lang="ja-JP" altLang="en-US" sz="1500" b="1">
                <a:solidFill>
                  <a:srgbClr val="002060"/>
                </a:solidFill>
                <a:latin typeface="メイリオ" panose="020B0604030504040204" pitchFamily="50" charset="-128"/>
                <a:ea typeface="メイリオ" panose="020B0604030504040204" pitchFamily="50" charset="-128"/>
              </a:rPr>
              <a:t>エグゼクティブサマリー</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u="dash" baseline="42000">
                <a:solidFill>
                  <a:srgbClr val="002060"/>
                </a:solidFill>
                <a:uFill>
                  <a:solidFill>
                    <a:schemeClr val="bg1">
                      <a:lumMod val="75000"/>
                    </a:schemeClr>
                  </a:solidFill>
                </a:u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cs typeface="Arial"/>
              </a:rPr>
              <a:t>01</a:t>
            </a:r>
            <a:endParaRPr lang="ja-JP" altLang="en-US" sz="1500" b="1">
              <a:solidFill>
                <a:srgbClr val="002060"/>
              </a:solidFill>
              <a:latin typeface="メイリオ" panose="020B0604030504040204" pitchFamily="50" charset="-128"/>
              <a:ea typeface="メイリオ" panose="020B0604030504040204" pitchFamily="50" charset="-128"/>
              <a:cs typeface="Arial"/>
            </a:endParaRPr>
          </a:p>
          <a:p>
            <a:pPr marL="238125" indent="-238125">
              <a:lnSpc>
                <a:spcPct val="125000"/>
              </a:lnSpc>
              <a:buClr>
                <a:schemeClr val="tx1"/>
              </a:buClr>
              <a:tabLst>
                <a:tab pos="4223147" algn="r"/>
              </a:tabLst>
            </a:pPr>
            <a:r>
              <a:rPr lang="en" altLang="ja-JP" sz="1500" b="1">
                <a:solidFill>
                  <a:srgbClr val="002060"/>
                </a:solidFill>
                <a:latin typeface="メイリオ" panose="020B0604030504040204" pitchFamily="50" charset="-128"/>
                <a:ea typeface="メイリオ" panose="020B0604030504040204" pitchFamily="50" charset="-128"/>
              </a:rPr>
              <a:t>KPI</a:t>
            </a:r>
            <a:r>
              <a:rPr lang="ja-JP" altLang="en-US" sz="1500" b="1">
                <a:solidFill>
                  <a:srgbClr val="002060"/>
                </a:solidFill>
                <a:latin typeface="メイリオ" panose="020B0604030504040204" pitchFamily="50" charset="-128"/>
                <a:ea typeface="メイリオ" panose="020B0604030504040204" pitchFamily="50" charset="-128"/>
              </a:rPr>
              <a:t>ダッシュボード</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u="dash" baseline="42000">
                <a:solidFill>
                  <a:srgbClr val="002060"/>
                </a:solidFill>
                <a:uFill>
                  <a:solidFill>
                    <a:schemeClr val="bg1">
                      <a:lumMod val="75000"/>
                    </a:schemeClr>
                  </a:solidFill>
                </a:u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cs typeface="Arial"/>
              </a:rPr>
              <a:t>02</a:t>
            </a:r>
            <a:endParaRPr lang="ja-JP" altLang="en-US" sz="1500" b="1">
              <a:solidFill>
                <a:srgbClr val="002060"/>
              </a:solidFill>
              <a:latin typeface="メイリオ" panose="020B0604030504040204" pitchFamily="50" charset="-128"/>
              <a:ea typeface="メイリオ" panose="020B0604030504040204" pitchFamily="50" charset="-128"/>
              <a:cs typeface="Arial"/>
            </a:endParaRPr>
          </a:p>
          <a:p>
            <a:pPr marL="238125" indent="-238125">
              <a:lnSpc>
                <a:spcPct val="125000"/>
              </a:lnSpc>
              <a:buClr>
                <a:schemeClr val="tx1"/>
              </a:buClr>
              <a:tabLst>
                <a:tab pos="4223147" algn="r"/>
              </a:tabLst>
            </a:pPr>
            <a:r>
              <a:rPr lang="ja-JP" altLang="en-US" sz="1500" b="1">
                <a:solidFill>
                  <a:srgbClr val="002060"/>
                </a:solidFill>
                <a:latin typeface="メイリオ" panose="020B0604030504040204" pitchFamily="50" charset="-128"/>
                <a:ea typeface="メイリオ" panose="020B0604030504040204" pitchFamily="50" charset="-128"/>
              </a:rPr>
              <a:t>施策別詳細レポート</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u="dash" baseline="42000">
                <a:solidFill>
                  <a:srgbClr val="002060"/>
                </a:solidFill>
                <a:uFill>
                  <a:solidFill>
                    <a:schemeClr val="bg1">
                      <a:lumMod val="75000"/>
                    </a:schemeClr>
                  </a:solidFill>
                </a:u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cs typeface="Arial"/>
              </a:rPr>
              <a:t>03</a:t>
            </a:r>
            <a:endParaRPr lang="ja-JP" altLang="en-US" sz="1500" b="1">
              <a:solidFill>
                <a:srgbClr val="002060"/>
              </a:solidFill>
              <a:latin typeface="メイリオ" panose="020B0604030504040204" pitchFamily="50" charset="-128"/>
              <a:ea typeface="メイリオ" panose="020B0604030504040204" pitchFamily="50" charset="-128"/>
              <a:cs typeface="Arial"/>
            </a:endParaRPr>
          </a:p>
          <a:p>
            <a:pPr marL="238125" indent="-238125">
              <a:lnSpc>
                <a:spcPct val="125000"/>
              </a:lnSpc>
              <a:buClr>
                <a:schemeClr val="tx1"/>
              </a:buClr>
              <a:tabLst>
                <a:tab pos="4223147" algn="r"/>
              </a:tabLst>
            </a:pPr>
            <a:r>
              <a:rPr lang="ja-JP" altLang="en-US" sz="1500" b="1">
                <a:solidFill>
                  <a:srgbClr val="002060"/>
                </a:solidFill>
                <a:latin typeface="メイリオ" panose="020B0604030504040204" pitchFamily="50" charset="-128"/>
                <a:ea typeface="メイリオ" panose="020B0604030504040204" pitchFamily="50" charset="-128"/>
              </a:rPr>
              <a:t>新規施策の進捗</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u="dash" baseline="42000">
                <a:solidFill>
                  <a:srgbClr val="002060"/>
                </a:solidFill>
                <a:uFill>
                  <a:solidFill>
                    <a:schemeClr val="bg1">
                      <a:lumMod val="75000"/>
                    </a:schemeClr>
                  </a:solidFill>
                </a:u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cs typeface="Arial"/>
              </a:rPr>
              <a:t>04</a:t>
            </a:r>
          </a:p>
          <a:p>
            <a:pPr marL="238125" indent="-238125">
              <a:lnSpc>
                <a:spcPct val="125000"/>
              </a:lnSpc>
              <a:buClr>
                <a:schemeClr val="tx1"/>
              </a:buClr>
              <a:tabLst>
                <a:tab pos="4223147" algn="r"/>
              </a:tabLst>
            </a:pPr>
            <a:r>
              <a:rPr lang="ja-JP" altLang="en-US" sz="1500" b="1">
                <a:solidFill>
                  <a:srgbClr val="002060"/>
                </a:solidFill>
                <a:latin typeface="メイリオ" panose="020B0604030504040204" pitchFamily="50" charset="-128"/>
                <a:ea typeface="メイリオ" panose="020B0604030504040204" pitchFamily="50" charset="-128"/>
              </a:rPr>
              <a:t>競合・市場動向 </a:t>
            </a:r>
            <a:r>
              <a:rPr lang="en-US" altLang="ja-JP" sz="1500" b="1">
                <a:solidFill>
                  <a:srgbClr val="002060"/>
                </a:solidFill>
                <a:latin typeface="メイリオ" panose="020B0604030504040204" pitchFamily="50" charset="-128"/>
                <a:ea typeface="メイリオ" panose="020B0604030504040204" pitchFamily="50" charset="-128"/>
              </a:rPr>
              <a:t>/ </a:t>
            </a:r>
            <a:r>
              <a:rPr lang="ja-JP" altLang="en-US" sz="1500" b="1">
                <a:solidFill>
                  <a:srgbClr val="002060"/>
                </a:solidFill>
                <a:latin typeface="メイリオ" panose="020B0604030504040204" pitchFamily="50" charset="-128"/>
                <a:ea typeface="メイリオ" panose="020B0604030504040204" pitchFamily="50" charset="-128"/>
              </a:rPr>
              <a:t>ポジショニング分析</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u="dash" baseline="42000">
                <a:solidFill>
                  <a:srgbClr val="002060"/>
                </a:solidFill>
                <a:uFill>
                  <a:solidFill>
                    <a:schemeClr val="bg1">
                      <a:lumMod val="75000"/>
                    </a:schemeClr>
                  </a:solidFill>
                </a:u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cs typeface="Arial"/>
              </a:rPr>
              <a:t>05</a:t>
            </a:r>
            <a:endParaRPr lang="ja-JP" altLang="en-US" sz="1500" b="1">
              <a:solidFill>
                <a:srgbClr val="002060"/>
              </a:solidFill>
              <a:latin typeface="メイリオ" panose="020B0604030504040204" pitchFamily="50" charset="-128"/>
              <a:ea typeface="メイリオ" panose="020B0604030504040204" pitchFamily="50" charset="-128"/>
              <a:cs typeface="Arial"/>
            </a:endParaRPr>
          </a:p>
          <a:p>
            <a:pPr marL="238125" indent="-238125">
              <a:lnSpc>
                <a:spcPct val="125000"/>
              </a:lnSpc>
              <a:buClr>
                <a:schemeClr val="tx1"/>
              </a:buClr>
              <a:tabLst>
                <a:tab pos="4223147" algn="r"/>
              </a:tabLst>
            </a:pPr>
            <a:r>
              <a:rPr lang="ja-JP" altLang="en-US" sz="1500" b="1">
                <a:solidFill>
                  <a:srgbClr val="002060"/>
                </a:solidFill>
                <a:latin typeface="メイリオ" panose="020B0604030504040204" pitchFamily="50" charset="-128"/>
                <a:ea typeface="メイリオ" panose="020B0604030504040204" pitchFamily="50" charset="-128"/>
              </a:rPr>
              <a:t>課題抽出・優先度設定</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u="dash" baseline="42000">
                <a:solidFill>
                  <a:srgbClr val="002060"/>
                </a:solidFill>
                <a:uFill>
                  <a:solidFill>
                    <a:schemeClr val="bg1">
                      <a:lumMod val="75000"/>
                    </a:schemeClr>
                  </a:solidFill>
                </a:u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cs typeface="Arial"/>
              </a:rPr>
              <a:t>06</a:t>
            </a:r>
            <a:endParaRPr lang="ja-JP" altLang="en-US" sz="1500" b="1">
              <a:solidFill>
                <a:srgbClr val="002060"/>
              </a:solidFill>
              <a:latin typeface="メイリオ" panose="020B0604030504040204" pitchFamily="50" charset="-128"/>
              <a:ea typeface="メイリオ" panose="020B0604030504040204" pitchFamily="50" charset="-128"/>
              <a:cs typeface="Arial"/>
            </a:endParaRPr>
          </a:p>
          <a:p>
            <a:pPr marL="238125" indent="-238125">
              <a:lnSpc>
                <a:spcPct val="125000"/>
              </a:lnSpc>
              <a:buClr>
                <a:schemeClr val="tx1"/>
              </a:buClr>
              <a:tabLst>
                <a:tab pos="4223147" algn="r"/>
              </a:tabLst>
            </a:pPr>
            <a:r>
              <a:rPr lang="ja-JP" altLang="en-US" sz="1500" b="1">
                <a:solidFill>
                  <a:srgbClr val="002060"/>
                </a:solidFill>
                <a:latin typeface="メイリオ" panose="020B0604030504040204" pitchFamily="50" charset="-128"/>
                <a:ea typeface="メイリオ" panose="020B0604030504040204" pitchFamily="50" charset="-128"/>
              </a:rPr>
              <a:t>来月の方針・具体的アクションプラン</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u="dash" baseline="42000">
                <a:solidFill>
                  <a:srgbClr val="002060"/>
                </a:solidFill>
                <a:uFill>
                  <a:solidFill>
                    <a:schemeClr val="bg1">
                      <a:lumMod val="75000"/>
                    </a:schemeClr>
                  </a:solidFill>
                </a:u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cs typeface="Arial"/>
              </a:rPr>
              <a:t>07</a:t>
            </a:r>
            <a:endParaRPr lang="ja-JP" altLang="en-US" sz="1500" b="1">
              <a:solidFill>
                <a:srgbClr val="002060"/>
              </a:solidFill>
              <a:latin typeface="メイリオ" panose="020B0604030504040204" pitchFamily="50" charset="-128"/>
              <a:ea typeface="メイリオ" panose="020B0604030504040204" pitchFamily="50" charset="-128"/>
              <a:cs typeface="Arial"/>
            </a:endParaRPr>
          </a:p>
          <a:p>
            <a:pPr marL="238125" indent="-238125">
              <a:lnSpc>
                <a:spcPct val="125000"/>
              </a:lnSpc>
              <a:buClr>
                <a:schemeClr val="tx1"/>
              </a:buClr>
              <a:tabLst>
                <a:tab pos="4223147" algn="r"/>
              </a:tabLst>
            </a:pPr>
            <a:r>
              <a:rPr lang="ja-JP" altLang="en-US" sz="1500" b="1">
                <a:solidFill>
                  <a:srgbClr val="002060"/>
                </a:solidFill>
                <a:latin typeface="メイリオ" panose="020B0604030504040204" pitchFamily="50" charset="-128"/>
                <a:ea typeface="メイリオ" panose="020B0604030504040204" pitchFamily="50" charset="-128"/>
              </a:rPr>
              <a:t>予算計画・期待</a:t>
            </a:r>
            <a:r>
              <a:rPr lang="en" altLang="ja-JP" sz="1500" b="1">
                <a:solidFill>
                  <a:srgbClr val="002060"/>
                </a:solidFill>
                <a:latin typeface="メイリオ" panose="020B0604030504040204" pitchFamily="50" charset="-128"/>
                <a:ea typeface="メイリオ" panose="020B0604030504040204" pitchFamily="50" charset="-128"/>
              </a:rPr>
              <a:t>ROI </a:t>
            </a:r>
            <a:r>
              <a:rPr lang="en-US" altLang="ja-JP" sz="1500" b="1" u="dash" baseline="42000">
                <a:solidFill>
                  <a:srgbClr val="002060"/>
                </a:solidFill>
                <a:uFill>
                  <a:solidFill>
                    <a:schemeClr val="bg1">
                      <a:lumMod val="75000"/>
                    </a:schemeClr>
                  </a:solidFill>
                </a:uFill>
                <a:latin typeface="メイリオ" panose="020B0604030504040204" pitchFamily="50" charset="-128"/>
                <a:ea typeface="メイリオ" panose="020B0604030504040204" pitchFamily="50" charset="-128"/>
              </a:rPr>
              <a:t>			</a:t>
            </a:r>
            <a:r>
              <a:rPr lang="en" altLang="ja-JP" sz="1500" b="1">
                <a:solidFill>
                  <a:srgbClr val="002060"/>
                </a:solidFill>
                <a:latin typeface="メイリオ" panose="020B0604030504040204" pitchFamily="50" charset="-128"/>
                <a:ea typeface="メイリオ" panose="020B0604030504040204" pitchFamily="50" charset="-128"/>
              </a:rPr>
              <a:t> </a:t>
            </a:r>
            <a:r>
              <a:rPr lang="en" altLang="ja-JP" sz="1500" b="1">
                <a:solidFill>
                  <a:srgbClr val="002060"/>
                </a:solidFill>
                <a:latin typeface="メイリオ" panose="020B0604030504040204" pitchFamily="50" charset="-128"/>
                <a:ea typeface="メイリオ" panose="020B0604030504040204" pitchFamily="50" charset="-128"/>
                <a:cs typeface="Arial"/>
              </a:rPr>
              <a:t>08</a:t>
            </a:r>
          </a:p>
          <a:p>
            <a:pPr marL="238125" indent="-238125">
              <a:lnSpc>
                <a:spcPct val="125000"/>
              </a:lnSpc>
              <a:buClr>
                <a:schemeClr val="tx1"/>
              </a:buClr>
              <a:tabLst>
                <a:tab pos="4223147" algn="r"/>
              </a:tabLst>
            </a:pPr>
            <a:r>
              <a:rPr lang="ja-JP" altLang="en-US" sz="1500" b="1">
                <a:solidFill>
                  <a:srgbClr val="002060"/>
                </a:solidFill>
                <a:latin typeface="メイリオ" panose="020B0604030504040204" pitchFamily="50" charset="-128"/>
                <a:ea typeface="メイリオ" panose="020B0604030504040204" pitchFamily="50" charset="-128"/>
              </a:rPr>
              <a:t>リスクと対策</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u="dash" baseline="42000">
                <a:solidFill>
                  <a:srgbClr val="002060"/>
                </a:solidFill>
                <a:uFill>
                  <a:solidFill>
                    <a:schemeClr val="bg1">
                      <a:lumMod val="75000"/>
                    </a:schemeClr>
                  </a:solidFill>
                </a:u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cs typeface="Arial"/>
              </a:rPr>
              <a:t>09</a:t>
            </a:r>
            <a:endParaRPr lang="ja-JP" altLang="en-US" sz="1500" b="1">
              <a:solidFill>
                <a:srgbClr val="002060"/>
              </a:solidFill>
              <a:latin typeface="メイリオ" panose="020B0604030504040204" pitchFamily="50" charset="-128"/>
              <a:ea typeface="メイリオ" panose="020B0604030504040204" pitchFamily="50" charset="-128"/>
              <a:cs typeface="Arial"/>
            </a:endParaRPr>
          </a:p>
          <a:p>
            <a:pPr marL="238125" indent="-238125">
              <a:lnSpc>
                <a:spcPct val="125000"/>
              </a:lnSpc>
              <a:buClr>
                <a:schemeClr val="tx1"/>
              </a:buClr>
              <a:tabLst>
                <a:tab pos="4223147" algn="r"/>
              </a:tabLst>
            </a:pPr>
            <a:r>
              <a:rPr lang="ja-JP" altLang="en-US" sz="1500" b="1">
                <a:solidFill>
                  <a:srgbClr val="002060"/>
                </a:solidFill>
                <a:latin typeface="メイリオ" panose="020B0604030504040204" pitchFamily="50" charset="-128"/>
                <a:ea typeface="メイリオ" panose="020B0604030504040204" pitchFamily="50" charset="-128"/>
              </a:rPr>
              <a:t>質疑応答 </a:t>
            </a:r>
            <a:r>
              <a:rPr lang="en-US" altLang="ja-JP" sz="1500" b="1">
                <a:solidFill>
                  <a:srgbClr val="002060"/>
                </a:solidFill>
                <a:latin typeface="メイリオ" panose="020B0604030504040204" pitchFamily="50" charset="-128"/>
                <a:ea typeface="メイリオ" panose="020B0604030504040204" pitchFamily="50" charset="-128"/>
              </a:rPr>
              <a:t>/ </a:t>
            </a:r>
            <a:r>
              <a:rPr lang="ja-JP" altLang="en-US" sz="1500" b="1">
                <a:solidFill>
                  <a:srgbClr val="002060"/>
                </a:solidFill>
                <a:latin typeface="メイリオ" panose="020B0604030504040204" pitchFamily="50" charset="-128"/>
                <a:ea typeface="メイリオ" panose="020B0604030504040204" pitchFamily="50" charset="-128"/>
              </a:rPr>
              <a:t>追加検討事項</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u="dash" baseline="42000">
                <a:solidFill>
                  <a:srgbClr val="002060"/>
                </a:solidFill>
                <a:uFill>
                  <a:solidFill>
                    <a:schemeClr val="bg1">
                      <a:lumMod val="75000"/>
                    </a:schemeClr>
                  </a:solidFill>
                </a:u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rPr>
              <a:t> </a:t>
            </a:r>
            <a:r>
              <a:rPr lang="en-US" altLang="ja-JP" sz="1500" b="1">
                <a:solidFill>
                  <a:srgbClr val="002060"/>
                </a:solidFill>
                <a:latin typeface="メイリオ" panose="020B0604030504040204" pitchFamily="50" charset="-128"/>
                <a:ea typeface="メイリオ" panose="020B0604030504040204" pitchFamily="50" charset="-128"/>
                <a:cs typeface="Arial"/>
              </a:rPr>
              <a:t>10</a:t>
            </a:r>
            <a:endParaRPr lang="ja-JP" altLang="en-US" sz="1500" b="1">
              <a:solidFill>
                <a:srgbClr val="002060"/>
              </a:solidFill>
              <a:latin typeface="メイリオ" panose="020B0604030504040204" pitchFamily="50" charset="-128"/>
              <a:ea typeface="メイリオ" panose="020B0604030504040204" pitchFamily="50" charset="-128"/>
              <a:cs typeface="Arial"/>
            </a:endParaRPr>
          </a:p>
        </p:txBody>
      </p:sp>
      <p:sp>
        <p:nvSpPr>
          <p:cNvPr id="4" name="テキスト プレースホルダー 4">
            <a:extLst>
              <a:ext uri="{FF2B5EF4-FFF2-40B4-BE49-F238E27FC236}">
                <a16:creationId xmlns:a16="http://schemas.microsoft.com/office/drawing/2014/main" id="{0EB0EE08-F3B9-7564-07F3-B6C07813591B}"/>
              </a:ext>
            </a:extLst>
          </p:cNvPr>
          <p:cNvSpPr txBox="1">
            <a:spLocks/>
          </p:cNvSpPr>
          <p:nvPr/>
        </p:nvSpPr>
        <p:spPr>
          <a:xfrm>
            <a:off x="483141" y="3296966"/>
            <a:ext cx="1300350" cy="369332"/>
          </a:xfrm>
          <a:prstGeom prst="rect">
            <a:avLst/>
          </a:prstGeom>
        </p:spPr>
        <p:txBody>
          <a:bodyPr vert="horz" wrap="square" lIns="0" tIns="0" rIns="0" bIns="0" rtlCol="0" anchor="t">
            <a:sp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kumimoji="1" sz="2000" b="1" i="0" kern="1200" spc="100" baseline="0">
                <a:solidFill>
                  <a:schemeClr val="tx1"/>
                </a:solidFill>
                <a:latin typeface="Yu Gothic" panose="020B0400000000000000" pitchFamily="34" charset="-128"/>
                <a:ea typeface="Yu Gothic"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lnSpc>
                <a:spcPct val="100000"/>
              </a:lnSpc>
              <a:buClr>
                <a:schemeClr val="accent1"/>
              </a:buClr>
              <a:tabLst>
                <a:tab pos="4223147" algn="r"/>
              </a:tabLst>
            </a:pPr>
            <a:r>
              <a:rPr lang="en-US" altLang="ja-JP" sz="2400">
                <a:solidFill>
                  <a:srgbClr val="002060"/>
                </a:solidFill>
                <a:latin typeface="Arial"/>
                <a:ea typeface="Yu Gothic"/>
                <a:cs typeface="Arial"/>
              </a:rPr>
              <a:t>INDEX</a:t>
            </a:r>
            <a:endParaRPr lang="ja-JP" altLang="en-US" sz="2400">
              <a:solidFill>
                <a:srgbClr val="002060"/>
              </a:solidFill>
              <a:latin typeface="Arial"/>
              <a:ea typeface="Yu Gothic"/>
              <a:cs typeface="Arial"/>
            </a:endParaRPr>
          </a:p>
        </p:txBody>
      </p:sp>
      <p:cxnSp>
        <p:nvCxnSpPr>
          <p:cNvPr id="5" name="直線コネクタ 4">
            <a:extLst>
              <a:ext uri="{FF2B5EF4-FFF2-40B4-BE49-F238E27FC236}">
                <a16:creationId xmlns:a16="http://schemas.microsoft.com/office/drawing/2014/main" id="{70987C1E-61D1-DC0C-468F-2674DBC557D7}"/>
              </a:ext>
            </a:extLst>
          </p:cNvPr>
          <p:cNvCxnSpPr>
            <a:cxnSpLocks/>
          </p:cNvCxnSpPr>
          <p:nvPr/>
        </p:nvCxnSpPr>
        <p:spPr>
          <a:xfrm rot="5400000">
            <a:off x="247564" y="3366528"/>
            <a:ext cx="3947675" cy="0"/>
          </a:xfrm>
          <a:prstGeom prst="line">
            <a:avLst/>
          </a:prstGeom>
          <a:ln w="1270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9821239"/>
      </p:ext>
    </p:extLst>
  </p:cSld>
  <p:clrMapOvr>
    <a:masterClrMapping/>
  </p:clrMapOvr>
  <p:extLst>
    <p:ext uri="{6950BFC3-D8DA-4A85-94F7-54DA5524770B}">
      <p188:commentRel xmlns:p188="http://schemas.microsoft.com/office/powerpoint/2018/8/main" r:id="rId2"/>
    </p:ext>
  </p:extLs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7C140B-C9D8-2FC7-A2C3-A7F12EEAD26E}"/>
            </a:ext>
          </a:extLst>
        </p:cNvPr>
        <p:cNvGrpSpPr/>
        <p:nvPr/>
      </p:nvGrpSpPr>
      <p:grpSpPr>
        <a:xfrm>
          <a:off x="0" y="0"/>
          <a:ext cx="0" cy="0"/>
          <a:chOff x="0" y="0"/>
          <a:chExt cx="0" cy="0"/>
        </a:xfrm>
      </p:grpSpPr>
      <p:pic>
        <p:nvPicPr>
          <p:cNvPr id="4" name="コンテンツ プレースホルダー 3" descr="屋外, 水, 草, 自然 が含まれている画像&#10;&#10;AI 生成コンテンツは間違っている可能性があります。">
            <a:extLst>
              <a:ext uri="{FF2B5EF4-FFF2-40B4-BE49-F238E27FC236}">
                <a16:creationId xmlns:a16="http://schemas.microsoft.com/office/drawing/2014/main" id="{602078F7-7CD7-9713-0D1E-74213CAC8F5E}"/>
              </a:ext>
            </a:extLst>
          </p:cNvPr>
          <p:cNvPicPr>
            <a:picLocks noGrp="1" noChangeAspect="1"/>
          </p:cNvPicPr>
          <p:nvPr>
            <p:ph idx="1"/>
          </p:nvPr>
        </p:nvPicPr>
        <p:blipFill>
          <a:blip r:embed="rId2"/>
          <a:srcRect l="7979" t="105" r="17095" b="-260"/>
          <a:stretch>
            <a:fillRect/>
          </a:stretch>
        </p:blipFill>
        <p:spPr>
          <a:xfrm>
            <a:off x="0" y="2367"/>
            <a:ext cx="9150802" cy="6869238"/>
          </a:xfrm>
          <a:prstGeom prst="rect">
            <a:avLst/>
          </a:prstGeom>
        </p:spPr>
      </p:pic>
      <p:sp>
        <p:nvSpPr>
          <p:cNvPr id="9" name="Rectangle 8">
            <a:extLst>
              <a:ext uri="{FF2B5EF4-FFF2-40B4-BE49-F238E27FC236}">
                <a16:creationId xmlns:a16="http://schemas.microsoft.com/office/drawing/2014/main" id="{ECFF38C4-C7CD-A35B-0BA1-DF2947846F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正方形/長方形 4">
            <a:extLst>
              <a:ext uri="{FF2B5EF4-FFF2-40B4-BE49-F238E27FC236}">
                <a16:creationId xmlns:a16="http://schemas.microsoft.com/office/drawing/2014/main" id="{0A5210AD-89B4-0343-59AA-BA141875A347}"/>
              </a:ext>
            </a:extLst>
          </p:cNvPr>
          <p:cNvSpPr/>
          <p:nvPr/>
        </p:nvSpPr>
        <p:spPr>
          <a:xfrm>
            <a:off x="13212" y="2367"/>
            <a:ext cx="9131048" cy="6851524"/>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00149620-3E57-0A51-754B-CC4FF0E1545F}"/>
              </a:ext>
            </a:extLst>
          </p:cNvPr>
          <p:cNvSpPr txBox="1"/>
          <p:nvPr/>
        </p:nvSpPr>
        <p:spPr>
          <a:xfrm>
            <a:off x="287404" y="3013963"/>
            <a:ext cx="8569188" cy="1323439"/>
          </a:xfrm>
          <a:prstGeom prst="rect">
            <a:avLst/>
          </a:prstGeom>
          <a:noFill/>
          <a:effectLst>
            <a:outerShdw blurRad="63500" dist="38100" dir="2700000">
              <a:srgbClr val="0E2841">
                <a:alpha val="40000"/>
              </a:srgb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4000" b="1">
                <a:solidFill>
                  <a:srgbClr val="FFFFFF"/>
                </a:solidFill>
                <a:latin typeface="Meiryo UI"/>
                <a:ea typeface="Meiryo UI"/>
              </a:rPr>
              <a:t>組織戦略　</a:t>
            </a:r>
            <a:r>
              <a:rPr lang="ja-JP" altLang="en-US" sz="2800" b="1">
                <a:solidFill>
                  <a:srgbClr val="FFFFFF"/>
                </a:solidFill>
                <a:latin typeface="Meiryo UI"/>
                <a:ea typeface="Meiryo UI"/>
              </a:rPr>
              <a:t>ーDXと執行体制ー</a:t>
            </a:r>
            <a:endParaRPr lang="ja-JP" sz="2800" b="1">
              <a:solidFill>
                <a:srgbClr val="FFFFFF"/>
              </a:solidFill>
              <a:latin typeface="Meiryo UI"/>
              <a:ea typeface="Meiryo UI"/>
            </a:endParaRPr>
          </a:p>
          <a:p>
            <a:pPr algn="ctr"/>
            <a:endParaRPr lang="ja-JP" altLang="en-US" sz="4000">
              <a:solidFill>
                <a:srgbClr val="FFFFFF"/>
              </a:solidFill>
              <a:latin typeface="Meiryo UI"/>
              <a:ea typeface="Meiryo UI"/>
            </a:endParaRPr>
          </a:p>
        </p:txBody>
      </p:sp>
    </p:spTree>
    <p:extLst>
      <p:ext uri="{BB962C8B-B14F-4D97-AF65-F5344CB8AC3E}">
        <p14:creationId xmlns:p14="http://schemas.microsoft.com/office/powerpoint/2010/main" val="1373356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矢印: 上 36">
            <a:extLst>
              <a:ext uri="{FF2B5EF4-FFF2-40B4-BE49-F238E27FC236}">
                <a16:creationId xmlns:a16="http://schemas.microsoft.com/office/drawing/2014/main" id="{D1C357DE-16B2-4C4A-13F4-322DD5B7A70C}"/>
              </a:ext>
            </a:extLst>
          </p:cNvPr>
          <p:cNvSpPr/>
          <p:nvPr/>
        </p:nvSpPr>
        <p:spPr>
          <a:xfrm>
            <a:off x="4015591" y="2856208"/>
            <a:ext cx="1104617" cy="1214279"/>
          </a:xfrm>
          <a:prstGeom prst="upArrow">
            <a:avLst/>
          </a:prstGeom>
          <a:solidFill>
            <a:srgbClr val="041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a:extLst>
              <a:ext uri="{FF2B5EF4-FFF2-40B4-BE49-F238E27FC236}">
                <a16:creationId xmlns:a16="http://schemas.microsoft.com/office/drawing/2014/main" id="{39785F25-C03D-E4B0-037C-7AF65C153029}"/>
              </a:ext>
            </a:extLst>
          </p:cNvPr>
          <p:cNvSpPr/>
          <p:nvPr/>
        </p:nvSpPr>
        <p:spPr>
          <a:xfrm>
            <a:off x="774529" y="1535804"/>
            <a:ext cx="7592552" cy="1212876"/>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fontAlgn="base"/>
            <a:r>
              <a:rPr lang="ja-JP" altLang="en-US" b="1">
                <a:solidFill>
                  <a:srgbClr val="0E2841"/>
                </a:solidFill>
                <a:latin typeface="メイリオ"/>
                <a:ea typeface="メイリオ"/>
              </a:rPr>
              <a:t>事業戦略</a:t>
            </a:r>
          </a:p>
        </p:txBody>
      </p:sp>
      <p:sp>
        <p:nvSpPr>
          <p:cNvPr id="5" name="Text 3">
            <a:extLst>
              <a:ext uri="{FF2B5EF4-FFF2-40B4-BE49-F238E27FC236}">
                <a16:creationId xmlns:a16="http://schemas.microsoft.com/office/drawing/2014/main" id="{D9BBDCFB-E0E2-B1F6-2FA1-40AFCDD74D87}"/>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組織戦略</a:t>
            </a:r>
            <a:endParaRPr lang="ja-JP" altLang="en-US" sz="2400" b="1">
              <a:solidFill>
                <a:srgbClr val="002060"/>
              </a:solidFill>
              <a:latin typeface="Meiryo UI"/>
              <a:ea typeface="Meiryo UI"/>
            </a:endParaRPr>
          </a:p>
        </p:txBody>
      </p:sp>
      <p:sp>
        <p:nvSpPr>
          <p:cNvPr id="17" name="四角形: 角を丸くする 16">
            <a:extLst>
              <a:ext uri="{FF2B5EF4-FFF2-40B4-BE49-F238E27FC236}">
                <a16:creationId xmlns:a16="http://schemas.microsoft.com/office/drawing/2014/main" id="{A61BF58A-5BCE-D065-4408-6E04C775DFF7}"/>
              </a:ext>
            </a:extLst>
          </p:cNvPr>
          <p:cNvSpPr/>
          <p:nvPr/>
        </p:nvSpPr>
        <p:spPr>
          <a:xfrm>
            <a:off x="1195922" y="1881990"/>
            <a:ext cx="3284558" cy="7341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solidFill>
                  <a:srgbClr val="002060"/>
                </a:solidFill>
                <a:latin typeface="メイリオ"/>
                <a:ea typeface="メイリオ"/>
              </a:rPr>
              <a:t>輸送事業の収益性改善</a:t>
            </a:r>
          </a:p>
        </p:txBody>
      </p:sp>
      <p:sp>
        <p:nvSpPr>
          <p:cNvPr id="20" name="四角形: 角を丸くする 19">
            <a:extLst>
              <a:ext uri="{FF2B5EF4-FFF2-40B4-BE49-F238E27FC236}">
                <a16:creationId xmlns:a16="http://schemas.microsoft.com/office/drawing/2014/main" id="{C24CF9AC-CF93-D935-892E-052F07EF093F}"/>
              </a:ext>
            </a:extLst>
          </p:cNvPr>
          <p:cNvSpPr/>
          <p:nvPr/>
        </p:nvSpPr>
        <p:spPr>
          <a:xfrm>
            <a:off x="4747236" y="1881990"/>
            <a:ext cx="3284558" cy="7341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solidFill>
                  <a:srgbClr val="002060"/>
                </a:solidFill>
                <a:latin typeface="メイリオ"/>
                <a:ea typeface="メイリオ"/>
              </a:rPr>
              <a:t>ロジスティクス事業での</a:t>
            </a:r>
          </a:p>
          <a:p>
            <a:pPr algn="ctr"/>
            <a:r>
              <a:rPr lang="ja-JP" altLang="en-US" b="1">
                <a:solidFill>
                  <a:srgbClr val="002060"/>
                </a:solidFill>
                <a:latin typeface="メイリオ"/>
                <a:ea typeface="メイリオ"/>
              </a:rPr>
              <a:t>新たな売上確保</a:t>
            </a:r>
          </a:p>
        </p:txBody>
      </p:sp>
      <p:sp>
        <p:nvSpPr>
          <p:cNvPr id="24" name="四角形: 角を丸くする 23">
            <a:extLst>
              <a:ext uri="{FF2B5EF4-FFF2-40B4-BE49-F238E27FC236}">
                <a16:creationId xmlns:a16="http://schemas.microsoft.com/office/drawing/2014/main" id="{7E067DA5-D1BD-92A9-127E-48C55A14141E}"/>
              </a:ext>
            </a:extLst>
          </p:cNvPr>
          <p:cNvSpPr/>
          <p:nvPr/>
        </p:nvSpPr>
        <p:spPr>
          <a:xfrm>
            <a:off x="1165442" y="3556440"/>
            <a:ext cx="3284558" cy="7341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solidFill>
                  <a:srgbClr val="002060"/>
                </a:solidFill>
                <a:latin typeface="メイリオ"/>
                <a:ea typeface="メイリオ"/>
              </a:rPr>
              <a:t>DX化を担う</a:t>
            </a:r>
          </a:p>
          <a:p>
            <a:pPr algn="ctr"/>
            <a:r>
              <a:rPr lang="ja-JP" altLang="en-US" b="1">
                <a:solidFill>
                  <a:srgbClr val="002060"/>
                </a:solidFill>
                <a:latin typeface="メイリオ"/>
                <a:ea typeface="メイリオ"/>
              </a:rPr>
              <a:t>高度DX人材が不在</a:t>
            </a:r>
          </a:p>
        </p:txBody>
      </p:sp>
      <p:sp>
        <p:nvSpPr>
          <p:cNvPr id="25" name="四角形: 角を丸くする 24">
            <a:extLst>
              <a:ext uri="{FF2B5EF4-FFF2-40B4-BE49-F238E27FC236}">
                <a16:creationId xmlns:a16="http://schemas.microsoft.com/office/drawing/2014/main" id="{A59FFD0D-F841-1F9F-7829-E0480550699C}"/>
              </a:ext>
            </a:extLst>
          </p:cNvPr>
          <p:cNvSpPr/>
          <p:nvPr/>
        </p:nvSpPr>
        <p:spPr>
          <a:xfrm>
            <a:off x="4716756" y="3556440"/>
            <a:ext cx="3284558" cy="7341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solidFill>
                  <a:srgbClr val="002060"/>
                </a:solidFill>
                <a:latin typeface="メイリオ"/>
                <a:ea typeface="メイリオ"/>
              </a:rPr>
              <a:t>新たな事業領域を担う</a:t>
            </a:r>
          </a:p>
          <a:p>
            <a:pPr algn="ctr"/>
            <a:r>
              <a:rPr lang="ja-JP" altLang="en-US" b="1">
                <a:solidFill>
                  <a:srgbClr val="002060"/>
                </a:solidFill>
                <a:latin typeface="メイリオ"/>
                <a:ea typeface="メイリオ"/>
              </a:rPr>
              <a:t>組織の未整備</a:t>
            </a:r>
          </a:p>
        </p:txBody>
      </p:sp>
      <p:sp>
        <p:nvSpPr>
          <p:cNvPr id="41" name="Text 3">
            <a:extLst>
              <a:ext uri="{FF2B5EF4-FFF2-40B4-BE49-F238E27FC236}">
                <a16:creationId xmlns:a16="http://schemas.microsoft.com/office/drawing/2014/main" id="{BD1220E1-A0B3-3F1A-905E-094AA263B677}"/>
              </a:ext>
            </a:extLst>
          </p:cNvPr>
          <p:cNvSpPr txBox="1"/>
          <p:nvPr/>
        </p:nvSpPr>
        <p:spPr>
          <a:xfrm>
            <a:off x="947782" y="4538543"/>
            <a:ext cx="7248811" cy="733189"/>
          </a:xfrm>
          <a:prstGeom prst="rect">
            <a:avLst/>
          </a:prstGeom>
          <a:noFill/>
          <a:ln/>
        </p:spPr>
        <p:txBody>
          <a:bodyPr wrap="square" lIns="0" tIns="0" rIns="0" bIns="0" rtlCol="0" anchor="t"/>
          <a:lstStyle/>
          <a:p>
            <a:pPr marL="0" indent="0" algn="ctr">
              <a:buNone/>
            </a:pPr>
            <a:r>
              <a:rPr lang="ja-JP" altLang="en-US" sz="2000" b="1">
                <a:solidFill>
                  <a:srgbClr val="1A365D"/>
                </a:solidFill>
                <a:latin typeface="Meiryo UI"/>
                <a:ea typeface="Meiryo UI"/>
              </a:rPr>
              <a:t>事業戦略を下支えする人材と組織の双方が不在・未整備の状態</a:t>
            </a:r>
          </a:p>
          <a:p>
            <a:pPr algn="ctr"/>
            <a:r>
              <a:rPr lang="ja-JP" altLang="en-US" sz="2000" b="1">
                <a:solidFill>
                  <a:srgbClr val="1A365D"/>
                </a:solidFill>
                <a:latin typeface="Meiryo UI"/>
                <a:ea typeface="Meiryo UI"/>
              </a:rPr>
              <a:t>事業戦略に実効性を持たせるために両方の整備が必須</a:t>
            </a:r>
          </a:p>
        </p:txBody>
      </p:sp>
    </p:spTree>
    <p:extLst>
      <p:ext uri="{BB962C8B-B14F-4D97-AF65-F5344CB8AC3E}">
        <p14:creationId xmlns:p14="http://schemas.microsoft.com/office/powerpoint/2010/main" val="180805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9A8B8-7141-1376-99D9-3D3E1AFED5BB}"/>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44B78F21-DE07-17D6-ABB4-A2DD5F3CD74A}"/>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組織戦略～DX人材の確保～</a:t>
            </a:r>
            <a:endParaRPr lang="ja-JP" altLang="en-US" sz="2400" b="1">
              <a:solidFill>
                <a:srgbClr val="002060"/>
              </a:solidFill>
              <a:latin typeface="Meiryo UI"/>
              <a:ea typeface="Meiryo UI"/>
            </a:endParaRPr>
          </a:p>
        </p:txBody>
      </p:sp>
      <p:sp>
        <p:nvSpPr>
          <p:cNvPr id="24" name="四角形: 角を丸くする 23">
            <a:extLst>
              <a:ext uri="{FF2B5EF4-FFF2-40B4-BE49-F238E27FC236}">
                <a16:creationId xmlns:a16="http://schemas.microsoft.com/office/drawing/2014/main" id="{86F9F328-2870-E47A-0E53-6453FC8819A8}"/>
              </a:ext>
            </a:extLst>
          </p:cNvPr>
          <p:cNvSpPr/>
          <p:nvPr/>
        </p:nvSpPr>
        <p:spPr>
          <a:xfrm>
            <a:off x="454579" y="1344634"/>
            <a:ext cx="2904964" cy="7341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b="1">
                <a:solidFill>
                  <a:srgbClr val="002060"/>
                </a:solidFill>
                <a:latin typeface="メイリオ"/>
                <a:ea typeface="メイリオ"/>
              </a:rPr>
              <a:t>DX化を担う</a:t>
            </a:r>
          </a:p>
          <a:p>
            <a:pPr algn="ctr"/>
            <a:r>
              <a:rPr lang="ja-JP" altLang="en-US" b="1">
                <a:solidFill>
                  <a:srgbClr val="002060"/>
                </a:solidFill>
                <a:latin typeface="メイリオ"/>
                <a:ea typeface="メイリオ"/>
              </a:rPr>
              <a:t>高度DX人材が不在</a:t>
            </a:r>
          </a:p>
        </p:txBody>
      </p:sp>
      <p:sp>
        <p:nvSpPr>
          <p:cNvPr id="3" name="二等辺三角形 2">
            <a:extLst>
              <a:ext uri="{FF2B5EF4-FFF2-40B4-BE49-F238E27FC236}">
                <a16:creationId xmlns:a16="http://schemas.microsoft.com/office/drawing/2014/main" id="{C1BBA894-3674-B29E-7667-B9FC57306CD1}"/>
              </a:ext>
            </a:extLst>
          </p:cNvPr>
          <p:cNvSpPr/>
          <p:nvPr/>
        </p:nvSpPr>
        <p:spPr>
          <a:xfrm rot="16200000" flipV="1">
            <a:off x="3523754" y="1596761"/>
            <a:ext cx="493760"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a:ea typeface="Meiryo UI"/>
            </a:endParaRPr>
          </a:p>
        </p:txBody>
      </p:sp>
      <p:sp>
        <p:nvSpPr>
          <p:cNvPr id="4" name="Text 3">
            <a:extLst>
              <a:ext uri="{FF2B5EF4-FFF2-40B4-BE49-F238E27FC236}">
                <a16:creationId xmlns:a16="http://schemas.microsoft.com/office/drawing/2014/main" id="{01297230-BE27-95DE-DE8D-8906118742AA}"/>
              </a:ext>
            </a:extLst>
          </p:cNvPr>
          <p:cNvSpPr txBox="1"/>
          <p:nvPr/>
        </p:nvSpPr>
        <p:spPr>
          <a:xfrm>
            <a:off x="4102630" y="1457140"/>
            <a:ext cx="4325090" cy="51714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滋賀県との地域密着で人材確保</a:t>
            </a:r>
            <a:endParaRPr lang="ja-JP" altLang="en-US" sz="2400" b="1">
              <a:solidFill>
                <a:srgbClr val="002060"/>
              </a:solidFill>
              <a:latin typeface="Meiryo UI"/>
              <a:ea typeface="Meiryo UI"/>
            </a:endParaRPr>
          </a:p>
        </p:txBody>
      </p:sp>
      <p:pic>
        <p:nvPicPr>
          <p:cNvPr id="8" name="図 7">
            <a:extLst>
              <a:ext uri="{FF2B5EF4-FFF2-40B4-BE49-F238E27FC236}">
                <a16:creationId xmlns:a16="http://schemas.microsoft.com/office/drawing/2014/main" id="{BF4B8CEF-BEEB-FB99-E9FE-58A9AF23E910}"/>
              </a:ext>
            </a:extLst>
          </p:cNvPr>
          <p:cNvPicPr>
            <a:picLocks noChangeAspect="1"/>
          </p:cNvPicPr>
          <p:nvPr/>
        </p:nvPicPr>
        <p:blipFill>
          <a:blip r:embed="rId2"/>
          <a:srcRect l="5898" t="2813" r="5712" b="2813"/>
          <a:stretch>
            <a:fillRect/>
          </a:stretch>
        </p:blipFill>
        <p:spPr>
          <a:xfrm>
            <a:off x="180496" y="2710619"/>
            <a:ext cx="2900444" cy="3112674"/>
          </a:xfrm>
          <a:prstGeom prst="rect">
            <a:avLst/>
          </a:prstGeom>
        </p:spPr>
      </p:pic>
      <p:sp>
        <p:nvSpPr>
          <p:cNvPr id="10" name="四角形: 角を丸くする 9">
            <a:extLst>
              <a:ext uri="{FF2B5EF4-FFF2-40B4-BE49-F238E27FC236}">
                <a16:creationId xmlns:a16="http://schemas.microsoft.com/office/drawing/2014/main" id="{D3D5687E-53C8-5DF4-8531-F82C2B1A1933}"/>
              </a:ext>
            </a:extLst>
          </p:cNvPr>
          <p:cNvSpPr>
            <a:spLocks/>
          </p:cNvSpPr>
          <p:nvPr/>
        </p:nvSpPr>
        <p:spPr>
          <a:xfrm>
            <a:off x="3656349" y="2294723"/>
            <a:ext cx="5082389" cy="672156"/>
          </a:xfrm>
          <a:prstGeom prst="roundRect">
            <a:avLst/>
          </a:prstGeom>
          <a:solidFill>
            <a:srgbClr val="F5D160"/>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t"/>
          <a:lstStyle/>
          <a:p>
            <a:r>
              <a:rPr lang="ja-JP" altLang="en-US" b="1">
                <a:solidFill>
                  <a:srgbClr val="002060"/>
                </a:solidFill>
                <a:latin typeface="メイリオ"/>
                <a:ea typeface="メイリオ"/>
              </a:rPr>
              <a:t>滋賀県での知名度を活かし、採用が困難な高度DX人材を滋賀県で確保。</a:t>
            </a:r>
          </a:p>
        </p:txBody>
      </p:sp>
      <p:sp>
        <p:nvSpPr>
          <p:cNvPr id="27" name="正方形/長方形 26">
            <a:extLst>
              <a:ext uri="{FF2B5EF4-FFF2-40B4-BE49-F238E27FC236}">
                <a16:creationId xmlns:a16="http://schemas.microsoft.com/office/drawing/2014/main" id="{4E6AA1B4-378A-FE0D-47E2-5A8D7404DFCA}"/>
              </a:ext>
            </a:extLst>
          </p:cNvPr>
          <p:cNvSpPr/>
          <p:nvPr/>
        </p:nvSpPr>
        <p:spPr>
          <a:xfrm>
            <a:off x="3627309" y="3284437"/>
            <a:ext cx="2882528" cy="38435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ltLang="ja-JP" sz="1600" b="1">
                <a:latin typeface="Meiryo UI"/>
                <a:ea typeface="Meiryo UI"/>
              </a:rPr>
              <a:t>DX人材確保におけるパートナー</a:t>
            </a:r>
          </a:p>
        </p:txBody>
      </p:sp>
      <p:sp>
        <p:nvSpPr>
          <p:cNvPr id="29" name="正方形/長方形 28">
            <a:extLst>
              <a:ext uri="{FF2B5EF4-FFF2-40B4-BE49-F238E27FC236}">
                <a16:creationId xmlns:a16="http://schemas.microsoft.com/office/drawing/2014/main" id="{FAFA1FF5-5D33-10B0-035A-C4C70504CB58}"/>
              </a:ext>
            </a:extLst>
          </p:cNvPr>
          <p:cNvSpPr/>
          <p:nvPr/>
        </p:nvSpPr>
        <p:spPr>
          <a:xfrm>
            <a:off x="3663606" y="3673172"/>
            <a:ext cx="5075083" cy="2711687"/>
          </a:xfrm>
          <a:prstGeom prst="rect">
            <a:avLst/>
          </a:prstGeom>
          <a:solidFill>
            <a:srgbClr val="C1E5F5">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fontAlgn="base">
              <a:buFont typeface="Wingdings" panose="05000000000000000000" pitchFamily="2" charset="2"/>
              <a:buChar char="ü"/>
            </a:pPr>
            <a:endParaRPr lang="ja-JP" altLang="en-US" sz="1400">
              <a:solidFill>
                <a:srgbClr val="0E2841"/>
              </a:solidFill>
              <a:latin typeface="メイリオ"/>
              <a:ea typeface="メイリオ"/>
            </a:endParaRPr>
          </a:p>
        </p:txBody>
      </p:sp>
      <p:sp>
        <p:nvSpPr>
          <p:cNvPr id="36" name="二等辺三角形 35">
            <a:extLst>
              <a:ext uri="{FF2B5EF4-FFF2-40B4-BE49-F238E27FC236}">
                <a16:creationId xmlns:a16="http://schemas.microsoft.com/office/drawing/2014/main" id="{D81EADA7-023F-DACA-FAC1-2F33A7FAB505}"/>
              </a:ext>
            </a:extLst>
          </p:cNvPr>
          <p:cNvSpPr/>
          <p:nvPr/>
        </p:nvSpPr>
        <p:spPr>
          <a:xfrm>
            <a:off x="5349241" y="4480560"/>
            <a:ext cx="1689100" cy="1231900"/>
          </a:xfrm>
          <a:prstGeom prst="triangle">
            <a:avLst/>
          </a:prstGeom>
          <a:noFill/>
          <a:ln w="57150">
            <a:solidFill>
              <a:srgbClr val="041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1" name="図 30" descr="テキスト&#10;&#10;AI 生成コンテンツは間違っている可能性があります。">
            <a:extLst>
              <a:ext uri="{FF2B5EF4-FFF2-40B4-BE49-F238E27FC236}">
                <a16:creationId xmlns:a16="http://schemas.microsoft.com/office/drawing/2014/main" id="{E11817D0-E733-0F1B-7868-9DE67782BE01}"/>
              </a:ext>
            </a:extLst>
          </p:cNvPr>
          <p:cNvPicPr>
            <a:picLocks noChangeAspect="1"/>
          </p:cNvPicPr>
          <p:nvPr/>
        </p:nvPicPr>
        <p:blipFill>
          <a:blip r:embed="rId3"/>
          <a:stretch>
            <a:fillRect/>
          </a:stretch>
        </p:blipFill>
        <p:spPr>
          <a:xfrm>
            <a:off x="6485874" y="5353508"/>
            <a:ext cx="2151327" cy="720000"/>
          </a:xfrm>
          <a:prstGeom prst="rect">
            <a:avLst/>
          </a:prstGeom>
          <a:effectLst>
            <a:outerShdw blurRad="50800" dist="38100" dir="2700000" algn="tl" rotWithShape="0">
              <a:prstClr val="black">
                <a:alpha val="40000"/>
              </a:prstClr>
            </a:outerShdw>
          </a:effectLst>
        </p:spPr>
      </p:pic>
      <p:pic>
        <p:nvPicPr>
          <p:cNvPr id="33" name="図 32" descr="テキスト&#10;&#10;AI 生成コンテンツは間違っている可能性があります。">
            <a:extLst>
              <a:ext uri="{FF2B5EF4-FFF2-40B4-BE49-F238E27FC236}">
                <a16:creationId xmlns:a16="http://schemas.microsoft.com/office/drawing/2014/main" id="{4F8B58AF-16E2-FBFC-F5FF-26262A74D612}"/>
              </a:ext>
            </a:extLst>
          </p:cNvPr>
          <p:cNvPicPr>
            <a:picLocks noChangeAspect="1"/>
          </p:cNvPicPr>
          <p:nvPr/>
        </p:nvPicPr>
        <p:blipFill>
          <a:blip r:embed="rId4"/>
          <a:srcRect l="6688" t="1197" r="11101"/>
          <a:stretch>
            <a:fillRect/>
          </a:stretch>
        </p:blipFill>
        <p:spPr>
          <a:xfrm>
            <a:off x="3779250" y="5349042"/>
            <a:ext cx="2151327" cy="720000"/>
          </a:xfrm>
          <a:prstGeom prst="rect">
            <a:avLst/>
          </a:prstGeom>
          <a:effectLst>
            <a:outerShdw blurRad="50800" dist="38100" dir="2700000" algn="tl" rotWithShape="0">
              <a:prstClr val="black">
                <a:alpha val="40000"/>
              </a:prstClr>
            </a:outerShdw>
          </a:effectLst>
        </p:spPr>
      </p:pic>
      <p:pic>
        <p:nvPicPr>
          <p:cNvPr id="34" name="図 33" descr="ロゴ, 会社名&#10;&#10;AI 生成コンテンツは間違っている可能性があります。">
            <a:extLst>
              <a:ext uri="{FF2B5EF4-FFF2-40B4-BE49-F238E27FC236}">
                <a16:creationId xmlns:a16="http://schemas.microsoft.com/office/drawing/2014/main" id="{92FC8866-CC75-F9F3-5D03-3ABB946A4A6C}"/>
              </a:ext>
            </a:extLst>
          </p:cNvPr>
          <p:cNvPicPr>
            <a:picLocks noChangeAspect="1"/>
          </p:cNvPicPr>
          <p:nvPr/>
        </p:nvPicPr>
        <p:blipFill>
          <a:blip r:embed="rId5"/>
          <a:srcRect r="-92" b="-199"/>
          <a:stretch>
            <a:fillRect/>
          </a:stretch>
        </p:blipFill>
        <p:spPr>
          <a:xfrm>
            <a:off x="5214817" y="3797983"/>
            <a:ext cx="1956120" cy="933561"/>
          </a:xfrm>
          <a:prstGeom prst="rect">
            <a:avLst/>
          </a:prstGeom>
          <a:effectLst>
            <a:outerShdw blurRad="50800" dist="38100" dir="2700000">
              <a:srgbClr val="000000">
                <a:alpha val="40000"/>
              </a:srgbClr>
            </a:outerShdw>
          </a:effectLst>
        </p:spPr>
      </p:pic>
    </p:spTree>
    <p:extLst>
      <p:ext uri="{BB962C8B-B14F-4D97-AF65-F5344CB8AC3E}">
        <p14:creationId xmlns:p14="http://schemas.microsoft.com/office/powerpoint/2010/main" val="3227543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F0032-AF8C-FBC9-5863-09C70B58CD8E}"/>
            </a:ext>
          </a:extLst>
        </p:cNvPr>
        <p:cNvGrpSpPr/>
        <p:nvPr/>
      </p:nvGrpSpPr>
      <p:grpSpPr>
        <a:xfrm>
          <a:off x="0" y="0"/>
          <a:ext cx="0" cy="0"/>
          <a:chOff x="0" y="0"/>
          <a:chExt cx="0" cy="0"/>
        </a:xfrm>
      </p:grpSpPr>
      <p:sp>
        <p:nvSpPr>
          <p:cNvPr id="5" name="Text 3">
            <a:extLst>
              <a:ext uri="{FF2B5EF4-FFF2-40B4-BE49-F238E27FC236}">
                <a16:creationId xmlns:a16="http://schemas.microsoft.com/office/drawing/2014/main" id="{E1D69395-7232-3887-60B7-4FB1CBFE979B}"/>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組織戦略～DX人材の確保～</a:t>
            </a:r>
            <a:endParaRPr lang="ja-JP" altLang="en-US" sz="2400" b="1">
              <a:solidFill>
                <a:srgbClr val="002060"/>
              </a:solidFill>
              <a:latin typeface="Meiryo UI"/>
              <a:ea typeface="Meiryo UI"/>
            </a:endParaRPr>
          </a:p>
        </p:txBody>
      </p:sp>
      <p:sp>
        <p:nvSpPr>
          <p:cNvPr id="27" name="正方形/長方形 26">
            <a:extLst>
              <a:ext uri="{FF2B5EF4-FFF2-40B4-BE49-F238E27FC236}">
                <a16:creationId xmlns:a16="http://schemas.microsoft.com/office/drawing/2014/main" id="{046ABFBC-36EE-2622-9EEB-0DF2D970FC22}"/>
              </a:ext>
            </a:extLst>
          </p:cNvPr>
          <p:cNvSpPr/>
          <p:nvPr/>
        </p:nvSpPr>
        <p:spPr>
          <a:xfrm>
            <a:off x="329133" y="1123806"/>
            <a:ext cx="2902586" cy="39451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ltLang="ja-JP" sz="1600" b="1">
                <a:latin typeface="Meiryo UI"/>
                <a:ea typeface="Meiryo UI"/>
              </a:rPr>
              <a:t>DX人材確保におけるパートナー</a:t>
            </a:r>
          </a:p>
        </p:txBody>
      </p:sp>
      <p:sp>
        <p:nvSpPr>
          <p:cNvPr id="29" name="正方形/長方形 28">
            <a:extLst>
              <a:ext uri="{FF2B5EF4-FFF2-40B4-BE49-F238E27FC236}">
                <a16:creationId xmlns:a16="http://schemas.microsoft.com/office/drawing/2014/main" id="{4643D807-E1C2-EABB-83C0-D050035EB532}"/>
              </a:ext>
            </a:extLst>
          </p:cNvPr>
          <p:cNvSpPr/>
          <p:nvPr/>
        </p:nvSpPr>
        <p:spPr>
          <a:xfrm>
            <a:off x="334950" y="1556442"/>
            <a:ext cx="8467773" cy="4993301"/>
          </a:xfrm>
          <a:prstGeom prst="rect">
            <a:avLst/>
          </a:prstGeom>
          <a:solidFill>
            <a:srgbClr val="C1E5F5">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fontAlgn="base">
              <a:buFont typeface="Wingdings" panose="05000000000000000000" pitchFamily="2" charset="2"/>
              <a:buChar char="ü"/>
            </a:pPr>
            <a:endParaRPr lang="ja-JP" altLang="en-US" sz="1400">
              <a:solidFill>
                <a:srgbClr val="0E2841"/>
              </a:solidFill>
              <a:latin typeface="メイリオ"/>
              <a:ea typeface="メイリオ"/>
            </a:endParaRPr>
          </a:p>
        </p:txBody>
      </p:sp>
      <p:sp>
        <p:nvSpPr>
          <p:cNvPr id="36" name="二等辺三角形 35">
            <a:extLst>
              <a:ext uri="{FF2B5EF4-FFF2-40B4-BE49-F238E27FC236}">
                <a16:creationId xmlns:a16="http://schemas.microsoft.com/office/drawing/2014/main" id="{1D670325-2E3C-7A00-E6BE-01CAD7FB4FBD}"/>
              </a:ext>
            </a:extLst>
          </p:cNvPr>
          <p:cNvSpPr/>
          <p:nvPr/>
        </p:nvSpPr>
        <p:spPr>
          <a:xfrm>
            <a:off x="3328901" y="3453276"/>
            <a:ext cx="1930653" cy="1394272"/>
          </a:xfrm>
          <a:prstGeom prst="triangle">
            <a:avLst/>
          </a:prstGeom>
          <a:noFill/>
          <a:ln w="57150">
            <a:solidFill>
              <a:srgbClr val="041F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1" name="図 30" descr="テキスト&#10;&#10;AI 生成コンテンツは間違っている可能性があります。">
            <a:extLst>
              <a:ext uri="{FF2B5EF4-FFF2-40B4-BE49-F238E27FC236}">
                <a16:creationId xmlns:a16="http://schemas.microsoft.com/office/drawing/2014/main" id="{41BB4F61-A017-9F6B-B57F-0379D6E9A733}"/>
              </a:ext>
            </a:extLst>
          </p:cNvPr>
          <p:cNvPicPr>
            <a:picLocks noChangeAspect="1"/>
          </p:cNvPicPr>
          <p:nvPr/>
        </p:nvPicPr>
        <p:blipFill>
          <a:blip r:embed="rId2"/>
          <a:stretch>
            <a:fillRect/>
          </a:stretch>
        </p:blipFill>
        <p:spPr>
          <a:xfrm>
            <a:off x="5037568" y="4458116"/>
            <a:ext cx="2344367" cy="780960"/>
          </a:xfrm>
          <a:prstGeom prst="rect">
            <a:avLst/>
          </a:prstGeom>
          <a:effectLst>
            <a:outerShdw blurRad="50800" dist="38100" dir="2700000" algn="tl" rotWithShape="0">
              <a:prstClr val="black">
                <a:alpha val="40000"/>
              </a:prstClr>
            </a:outerShdw>
          </a:effectLst>
        </p:spPr>
      </p:pic>
      <p:pic>
        <p:nvPicPr>
          <p:cNvPr id="33" name="図 32" descr="テキスト&#10;&#10;AI 生成コンテンツは間違っている可能性があります。">
            <a:extLst>
              <a:ext uri="{FF2B5EF4-FFF2-40B4-BE49-F238E27FC236}">
                <a16:creationId xmlns:a16="http://schemas.microsoft.com/office/drawing/2014/main" id="{4FCA9032-EC4F-2348-4754-35091E896F46}"/>
              </a:ext>
            </a:extLst>
          </p:cNvPr>
          <p:cNvPicPr>
            <a:picLocks noChangeAspect="1"/>
          </p:cNvPicPr>
          <p:nvPr/>
        </p:nvPicPr>
        <p:blipFill>
          <a:blip r:embed="rId3"/>
          <a:srcRect l="6688" t="1197" r="11101"/>
          <a:stretch>
            <a:fillRect/>
          </a:stretch>
        </p:blipFill>
        <p:spPr>
          <a:xfrm>
            <a:off x="1203184" y="4453650"/>
            <a:ext cx="2344367" cy="780960"/>
          </a:xfrm>
          <a:prstGeom prst="rect">
            <a:avLst/>
          </a:prstGeom>
          <a:effectLst>
            <a:outerShdw blurRad="50800" dist="38100" dir="2700000" algn="tl" rotWithShape="0">
              <a:prstClr val="black">
                <a:alpha val="40000"/>
              </a:prstClr>
            </a:outerShdw>
          </a:effectLst>
        </p:spPr>
      </p:pic>
      <p:pic>
        <p:nvPicPr>
          <p:cNvPr id="34" name="図 33" descr="ロゴ, 会社名&#10;&#10;AI 生成コンテンツは間違っている可能性があります。">
            <a:extLst>
              <a:ext uri="{FF2B5EF4-FFF2-40B4-BE49-F238E27FC236}">
                <a16:creationId xmlns:a16="http://schemas.microsoft.com/office/drawing/2014/main" id="{924476B5-0073-0537-1C58-F11FB41D6578}"/>
              </a:ext>
            </a:extLst>
          </p:cNvPr>
          <p:cNvPicPr>
            <a:picLocks noChangeAspect="1"/>
          </p:cNvPicPr>
          <p:nvPr/>
        </p:nvPicPr>
        <p:blipFill>
          <a:blip r:embed="rId4"/>
          <a:srcRect r="-92" b="-199"/>
          <a:stretch>
            <a:fillRect/>
          </a:stretch>
        </p:blipFill>
        <p:spPr>
          <a:xfrm>
            <a:off x="3228031" y="2638431"/>
            <a:ext cx="2128840" cy="1014841"/>
          </a:xfrm>
          <a:prstGeom prst="rect">
            <a:avLst/>
          </a:prstGeom>
          <a:effectLst>
            <a:outerShdw blurRad="50800" dist="38100" dir="2700000">
              <a:srgbClr val="000000">
                <a:alpha val="40000"/>
              </a:srgbClr>
            </a:outerShdw>
          </a:effectLst>
        </p:spPr>
      </p:pic>
      <p:sp>
        <p:nvSpPr>
          <p:cNvPr id="6" name="Text 3">
            <a:extLst>
              <a:ext uri="{FF2B5EF4-FFF2-40B4-BE49-F238E27FC236}">
                <a16:creationId xmlns:a16="http://schemas.microsoft.com/office/drawing/2014/main" id="{D5689644-414F-BF7A-B998-C3463AD4C4D8}"/>
              </a:ext>
            </a:extLst>
          </p:cNvPr>
          <p:cNvSpPr txBox="1"/>
          <p:nvPr/>
        </p:nvSpPr>
        <p:spPr>
          <a:xfrm>
            <a:off x="5440188" y="2705804"/>
            <a:ext cx="3031617" cy="880273"/>
          </a:xfrm>
          <a:prstGeom prst="rect">
            <a:avLst/>
          </a:prstGeom>
          <a:noFill/>
          <a:ln/>
        </p:spPr>
        <p:txBody>
          <a:bodyPr wrap="square" lIns="0" tIns="0" rIns="0" bIns="0" rtlCol="0" anchor="t"/>
          <a:lstStyle/>
          <a:p>
            <a:pPr marL="342900" indent="-342900" algn="l">
              <a:buAutoNum type="arabicPeriod"/>
            </a:pPr>
            <a:r>
              <a:rPr lang="ja-JP" altLang="en-US" b="1">
                <a:solidFill>
                  <a:srgbClr val="1A365D"/>
                </a:solidFill>
                <a:latin typeface="Meiryo UI"/>
                <a:ea typeface="Meiryo UI"/>
              </a:rPr>
              <a:t>DX人材確保</a:t>
            </a:r>
            <a:endParaRPr lang="ja-JP" sz="1600"/>
          </a:p>
          <a:p>
            <a:pPr marL="342900" indent="-342900">
              <a:buAutoNum type="arabicPeriod"/>
            </a:pPr>
            <a:r>
              <a:rPr lang="ja-JP" altLang="en-US" b="1">
                <a:solidFill>
                  <a:srgbClr val="1A365D"/>
                </a:solidFill>
                <a:latin typeface="Meiryo UI"/>
                <a:ea typeface="Meiryo UI"/>
              </a:rPr>
              <a:t>自動運転実証実験</a:t>
            </a:r>
          </a:p>
          <a:p>
            <a:pPr marL="342900" indent="-342900">
              <a:buAutoNum type="arabicPeriod"/>
            </a:pPr>
            <a:r>
              <a:rPr lang="ja-JP" altLang="en-US" b="1">
                <a:solidFill>
                  <a:srgbClr val="1A365D"/>
                </a:solidFill>
                <a:latin typeface="Meiryo UI"/>
                <a:ea typeface="Meiryo UI"/>
              </a:rPr>
              <a:t>滋賀県下でのブランド確立</a:t>
            </a:r>
          </a:p>
        </p:txBody>
      </p:sp>
      <p:sp>
        <p:nvSpPr>
          <p:cNvPr id="7" name="Text 3">
            <a:extLst>
              <a:ext uri="{FF2B5EF4-FFF2-40B4-BE49-F238E27FC236}">
                <a16:creationId xmlns:a16="http://schemas.microsoft.com/office/drawing/2014/main" id="{ACCC4E4A-3A76-F842-BF21-B3E551E85246}"/>
              </a:ext>
            </a:extLst>
          </p:cNvPr>
          <p:cNvSpPr txBox="1"/>
          <p:nvPr/>
        </p:nvSpPr>
        <p:spPr>
          <a:xfrm>
            <a:off x="5338962" y="5497929"/>
            <a:ext cx="3031617" cy="880273"/>
          </a:xfrm>
          <a:prstGeom prst="rect">
            <a:avLst/>
          </a:prstGeom>
          <a:noFill/>
          <a:ln/>
        </p:spPr>
        <p:txBody>
          <a:bodyPr wrap="square" lIns="0" tIns="0" rIns="0" bIns="0" rtlCol="0" anchor="t"/>
          <a:lstStyle/>
          <a:p>
            <a:pPr marL="342900" indent="-342900" algn="l">
              <a:buAutoNum type="arabicPeriod"/>
            </a:pPr>
            <a:r>
              <a:rPr lang="ja-JP" altLang="en-US" b="1">
                <a:solidFill>
                  <a:srgbClr val="1A365D"/>
                </a:solidFill>
                <a:latin typeface="Meiryo UI"/>
                <a:ea typeface="Meiryo UI"/>
              </a:rPr>
              <a:t>研究検証の場確保</a:t>
            </a:r>
          </a:p>
          <a:p>
            <a:pPr marL="342900" indent="-342900">
              <a:buAutoNum type="arabicPeriod"/>
            </a:pPr>
            <a:r>
              <a:rPr lang="ja-JP" altLang="en-US" b="1">
                <a:solidFill>
                  <a:srgbClr val="1A365D"/>
                </a:solidFill>
                <a:latin typeface="Meiryo UI"/>
                <a:ea typeface="Meiryo UI"/>
              </a:rPr>
              <a:t>大学ブランドの向上</a:t>
            </a:r>
          </a:p>
          <a:p>
            <a:pPr marL="342900" indent="-342900">
              <a:buAutoNum type="arabicPeriod"/>
            </a:pPr>
            <a:r>
              <a:rPr lang="ja-JP" altLang="en-US" b="1">
                <a:solidFill>
                  <a:srgbClr val="1A365D"/>
                </a:solidFill>
                <a:latin typeface="Meiryo UI"/>
                <a:ea typeface="Meiryo UI"/>
              </a:rPr>
              <a:t>先進技術の社会実装実績</a:t>
            </a:r>
          </a:p>
        </p:txBody>
      </p:sp>
      <p:sp>
        <p:nvSpPr>
          <p:cNvPr id="8" name="Text 3">
            <a:extLst>
              <a:ext uri="{FF2B5EF4-FFF2-40B4-BE49-F238E27FC236}">
                <a16:creationId xmlns:a16="http://schemas.microsoft.com/office/drawing/2014/main" id="{CBE6718A-CE1C-C12A-7C4F-D79F95B6CE79}"/>
              </a:ext>
            </a:extLst>
          </p:cNvPr>
          <p:cNvSpPr txBox="1"/>
          <p:nvPr/>
        </p:nvSpPr>
        <p:spPr>
          <a:xfrm>
            <a:off x="657301" y="5497929"/>
            <a:ext cx="3917336" cy="880273"/>
          </a:xfrm>
          <a:prstGeom prst="rect">
            <a:avLst/>
          </a:prstGeom>
          <a:noFill/>
          <a:ln/>
        </p:spPr>
        <p:txBody>
          <a:bodyPr wrap="square" lIns="0" tIns="0" rIns="0" bIns="0" rtlCol="0" anchor="t"/>
          <a:lstStyle/>
          <a:p>
            <a:pPr marL="342900" indent="-342900" algn="l">
              <a:buAutoNum type="arabicPeriod"/>
            </a:pPr>
            <a:r>
              <a:rPr lang="ja-JP" altLang="en-US" b="1">
                <a:solidFill>
                  <a:srgbClr val="1A365D"/>
                </a:solidFill>
                <a:latin typeface="Meiryo UI"/>
                <a:ea typeface="Meiryo UI"/>
              </a:rPr>
              <a:t>災害時の物流構築</a:t>
            </a:r>
          </a:p>
          <a:p>
            <a:pPr marL="342900" indent="-342900">
              <a:buAutoNum type="arabicPeriod"/>
            </a:pPr>
            <a:r>
              <a:rPr lang="ja-JP" altLang="en-US" b="1">
                <a:solidFill>
                  <a:srgbClr val="1A365D"/>
                </a:solidFill>
                <a:latin typeface="Meiryo UI"/>
                <a:ea typeface="Meiryo UI"/>
              </a:rPr>
              <a:t>次世代モビリティによるインフラ維持</a:t>
            </a:r>
          </a:p>
          <a:p>
            <a:pPr marL="342900" indent="-342900">
              <a:buAutoNum type="arabicPeriod"/>
            </a:pPr>
            <a:r>
              <a:rPr lang="ja-JP" altLang="en-US" b="1">
                <a:solidFill>
                  <a:srgbClr val="1A365D"/>
                </a:solidFill>
                <a:latin typeface="Meiryo UI"/>
                <a:ea typeface="Meiryo UI"/>
              </a:rPr>
              <a:t>地域企業との協力事例</a:t>
            </a:r>
          </a:p>
        </p:txBody>
      </p:sp>
      <p:sp>
        <p:nvSpPr>
          <p:cNvPr id="10" name="四角形: 角を丸くする 9">
            <a:extLst>
              <a:ext uri="{FF2B5EF4-FFF2-40B4-BE49-F238E27FC236}">
                <a16:creationId xmlns:a16="http://schemas.microsoft.com/office/drawing/2014/main" id="{ADB2FE7C-0D4F-61DD-50E9-B579FE6D3702}"/>
              </a:ext>
            </a:extLst>
          </p:cNvPr>
          <p:cNvSpPr/>
          <p:nvPr/>
        </p:nvSpPr>
        <p:spPr>
          <a:xfrm>
            <a:off x="471451" y="1589259"/>
            <a:ext cx="8202411" cy="810105"/>
          </a:xfrm>
          <a:prstGeom prst="roundRect">
            <a:avLst/>
          </a:prstGeom>
          <a:solidFill>
            <a:schemeClr val="bg1">
              <a:lumMod val="95000"/>
            </a:schemeClr>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ja-JP" altLang="en-US" b="1">
              <a:solidFill>
                <a:srgbClr val="002060"/>
              </a:solidFill>
              <a:latin typeface="メイリオ"/>
              <a:ea typeface="メイリオ"/>
            </a:endParaRPr>
          </a:p>
        </p:txBody>
      </p:sp>
      <p:sp>
        <p:nvSpPr>
          <p:cNvPr id="4" name="Text 3">
            <a:extLst>
              <a:ext uri="{FF2B5EF4-FFF2-40B4-BE49-F238E27FC236}">
                <a16:creationId xmlns:a16="http://schemas.microsoft.com/office/drawing/2014/main" id="{3A5BA66B-94AF-48FC-051C-365BD40156ED}"/>
              </a:ext>
            </a:extLst>
          </p:cNvPr>
          <p:cNvSpPr txBox="1"/>
          <p:nvPr/>
        </p:nvSpPr>
        <p:spPr>
          <a:xfrm>
            <a:off x="1374314" y="1828520"/>
            <a:ext cx="1665080" cy="281360"/>
          </a:xfrm>
          <a:prstGeom prst="rect">
            <a:avLst/>
          </a:prstGeom>
          <a:noFill/>
          <a:ln/>
        </p:spPr>
        <p:txBody>
          <a:bodyPr wrap="square" lIns="0" tIns="0" rIns="0" bIns="0" rtlCol="0" anchor="t"/>
          <a:lstStyle/>
          <a:p>
            <a:pPr marL="0" indent="0" algn="l">
              <a:buNone/>
            </a:pPr>
            <a:r>
              <a:rPr lang="ja-JP" altLang="en-US" sz="1600" b="1">
                <a:solidFill>
                  <a:srgbClr val="1A365D"/>
                </a:solidFill>
                <a:latin typeface="Meiryo UI"/>
                <a:ea typeface="Meiryo UI"/>
              </a:rPr>
              <a:t>担当：近江華氏</a:t>
            </a:r>
          </a:p>
        </p:txBody>
      </p:sp>
      <p:pic>
        <p:nvPicPr>
          <p:cNvPr id="3" name="図 2" descr="女性の顔&#10;&#10;AI 生成コンテンツは間違っている可能性があります。">
            <a:extLst>
              <a:ext uri="{FF2B5EF4-FFF2-40B4-BE49-F238E27FC236}">
                <a16:creationId xmlns:a16="http://schemas.microsoft.com/office/drawing/2014/main" id="{BEED9BE0-157C-140F-8031-0739C3986392}"/>
              </a:ext>
            </a:extLst>
          </p:cNvPr>
          <p:cNvPicPr>
            <a:picLocks noChangeAspect="1"/>
          </p:cNvPicPr>
          <p:nvPr/>
        </p:nvPicPr>
        <p:blipFill>
          <a:blip r:embed="rId5"/>
          <a:srcRect t="9511" b="7650"/>
          <a:stretch>
            <a:fillRect/>
          </a:stretch>
        </p:blipFill>
        <p:spPr>
          <a:xfrm>
            <a:off x="644461" y="1711457"/>
            <a:ext cx="579407" cy="516285"/>
          </a:xfrm>
          <a:prstGeom prst="rect">
            <a:avLst/>
          </a:prstGeom>
          <a:effectLst>
            <a:outerShdw blurRad="50800" dist="38100" dir="2700000" algn="tl" rotWithShape="0">
              <a:prstClr val="black">
                <a:alpha val="40000"/>
              </a:prstClr>
            </a:outerShdw>
          </a:effectLst>
        </p:spPr>
      </p:pic>
      <p:sp>
        <p:nvSpPr>
          <p:cNvPr id="11" name="Text 3">
            <a:extLst>
              <a:ext uri="{FF2B5EF4-FFF2-40B4-BE49-F238E27FC236}">
                <a16:creationId xmlns:a16="http://schemas.microsoft.com/office/drawing/2014/main" id="{29E90471-F8AF-D09C-360C-A8DB01E35CBE}"/>
              </a:ext>
            </a:extLst>
          </p:cNvPr>
          <p:cNvSpPr txBox="1"/>
          <p:nvPr/>
        </p:nvSpPr>
        <p:spPr>
          <a:xfrm>
            <a:off x="3036093" y="1710424"/>
            <a:ext cx="5435714" cy="601903"/>
          </a:xfrm>
          <a:prstGeom prst="rect">
            <a:avLst/>
          </a:prstGeom>
          <a:noFill/>
          <a:ln/>
        </p:spPr>
        <p:txBody>
          <a:bodyPr wrap="square" lIns="0" tIns="0" rIns="0" bIns="0" rtlCol="0" anchor="t"/>
          <a:lstStyle/>
          <a:p>
            <a:pPr algn="l"/>
            <a:r>
              <a:rPr lang="ja-JP" altLang="en-US" b="1">
                <a:solidFill>
                  <a:srgbClr val="1A365D"/>
                </a:solidFill>
                <a:latin typeface="Meiryo UI"/>
                <a:ea typeface="Meiryo UI"/>
              </a:rPr>
              <a:t>広報として産学連携や自治体連携について積極的に発信</a:t>
            </a:r>
          </a:p>
          <a:p>
            <a:r>
              <a:rPr lang="ja-JP" altLang="en-US" b="1">
                <a:solidFill>
                  <a:srgbClr val="1A365D"/>
                </a:solidFill>
                <a:latin typeface="Meiryo UI"/>
                <a:ea typeface="Meiryo UI"/>
              </a:rPr>
              <a:t>社内DX推進と外部発信の旗振り役を担う</a:t>
            </a:r>
          </a:p>
        </p:txBody>
      </p:sp>
    </p:spTree>
    <p:extLst>
      <p:ext uri="{BB962C8B-B14F-4D97-AF65-F5344CB8AC3E}">
        <p14:creationId xmlns:p14="http://schemas.microsoft.com/office/powerpoint/2010/main" val="1526786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0E987-76FE-5D07-7D25-D6B7FB582A5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F7CFCA-7881-FA01-50EC-94B9CD324BB4}"/>
              </a:ext>
            </a:extLst>
          </p:cNvPr>
          <p:cNvSpPr/>
          <p:nvPr/>
        </p:nvSpPr>
        <p:spPr>
          <a:xfrm>
            <a:off x="396775" y="964228"/>
            <a:ext cx="8236173" cy="178347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endParaRPr lang="ja-JP" sz="1400">
              <a:solidFill>
                <a:srgbClr val="002060"/>
              </a:solidFill>
              <a:latin typeface="Meiryo UI"/>
              <a:ea typeface="Meiryo UI"/>
              <a:cs typeface="+mn-lt"/>
            </a:endParaRPr>
          </a:p>
        </p:txBody>
      </p:sp>
      <p:graphicFrame>
        <p:nvGraphicFramePr>
          <p:cNvPr id="39" name="think-cell data - do not delete" hidden="1">
            <a:extLst>
              <a:ext uri="{FF2B5EF4-FFF2-40B4-BE49-F238E27FC236}">
                <a16:creationId xmlns:a16="http://schemas.microsoft.com/office/drawing/2014/main" id="{D4CBC84B-249A-65B3-A2FD-88EADA187852}"/>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95" imgH="396" progId="TCLayout.ActiveDocument.1">
                  <p:embed/>
                </p:oleObj>
              </mc:Choice>
              <mc:Fallback>
                <p:oleObj name="think-cellスライド" r:id="rId4" imgW="395" imgH="396" progId="TCLayout.ActiveDocument.1">
                  <p:embed/>
                  <p:pic>
                    <p:nvPicPr>
                      <p:cNvPr id="39" name="think-cell data - do not delete" hidden="1">
                        <a:extLst>
                          <a:ext uri="{FF2B5EF4-FFF2-40B4-BE49-F238E27FC236}">
                            <a16:creationId xmlns:a16="http://schemas.microsoft.com/office/drawing/2014/main" id="{D4CBC84B-249A-65B3-A2FD-88EADA18785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hape 2">
            <a:extLst>
              <a:ext uri="{FF2B5EF4-FFF2-40B4-BE49-F238E27FC236}">
                <a16:creationId xmlns:a16="http://schemas.microsoft.com/office/drawing/2014/main" id="{749ED43E-3B10-FEE6-6970-356BB42982E5}"/>
              </a:ext>
            </a:extLst>
          </p:cNvPr>
          <p:cNvSpPr/>
          <p:nvPr/>
        </p:nvSpPr>
        <p:spPr>
          <a:xfrm>
            <a:off x="1" y="0"/>
            <a:ext cx="9143999" cy="72000"/>
          </a:xfrm>
          <a:prstGeom prst="rect">
            <a:avLst/>
          </a:prstGeom>
          <a:solidFill>
            <a:srgbClr val="F0B01C"/>
          </a:solidFill>
          <a:ln/>
        </p:spPr>
        <p:txBody>
          <a:bodyPr/>
          <a:lstStyle/>
          <a:p>
            <a:endParaRPr lang="ja-JP" altLang="en-US">
              <a:latin typeface="Meiryo UI" panose="020B0604030504040204" pitchFamily="50" charset="-128"/>
              <a:ea typeface="Meiryo UI" panose="020B0604030504040204" pitchFamily="50" charset="-128"/>
            </a:endParaRPr>
          </a:p>
        </p:txBody>
      </p:sp>
      <p:sp>
        <p:nvSpPr>
          <p:cNvPr id="5" name="Shape 39">
            <a:extLst>
              <a:ext uri="{FF2B5EF4-FFF2-40B4-BE49-F238E27FC236}">
                <a16:creationId xmlns:a16="http://schemas.microsoft.com/office/drawing/2014/main" id="{748EF5E0-F7F9-D025-2DC6-5F078D30CB7A}"/>
              </a:ext>
            </a:extLst>
          </p:cNvPr>
          <p:cNvSpPr/>
          <p:nvPr/>
        </p:nvSpPr>
        <p:spPr>
          <a:xfrm>
            <a:off x="0" y="6822000"/>
            <a:ext cx="9144000" cy="72000"/>
          </a:xfrm>
          <a:prstGeom prst="rect">
            <a:avLst/>
          </a:prstGeom>
          <a:solidFill>
            <a:srgbClr val="1A365D"/>
          </a:solidFill>
          <a:ln/>
        </p:spPr>
        <p:txBody>
          <a:bodyPr/>
          <a:lstStyle/>
          <a:p>
            <a:endParaRPr lang="ja-JP" altLang="en-US">
              <a:latin typeface="Meiryo UI" panose="020B0604030504040204" pitchFamily="50" charset="-128"/>
              <a:ea typeface="Meiryo UI" panose="020B0604030504040204" pitchFamily="50" charset="-128"/>
            </a:endParaRPr>
          </a:p>
        </p:txBody>
      </p:sp>
      <p:sp>
        <p:nvSpPr>
          <p:cNvPr id="6" name="Text 3">
            <a:extLst>
              <a:ext uri="{FF2B5EF4-FFF2-40B4-BE49-F238E27FC236}">
                <a16:creationId xmlns:a16="http://schemas.microsoft.com/office/drawing/2014/main" id="{0E88A865-9E3A-A3CA-DE4F-5AF8D424B0FB}"/>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アペンディクス</a:t>
            </a:r>
            <a:endParaRPr lang="ja-JP" altLang="en-US" sz="2400" b="1">
              <a:solidFill>
                <a:srgbClr val="002060"/>
              </a:solidFill>
              <a:latin typeface="Meiryo UI"/>
              <a:ea typeface="Meiryo UI"/>
            </a:endParaRPr>
          </a:p>
        </p:txBody>
      </p:sp>
      <p:pic>
        <p:nvPicPr>
          <p:cNvPr id="2" name="図 1">
            <a:extLst>
              <a:ext uri="{FF2B5EF4-FFF2-40B4-BE49-F238E27FC236}">
                <a16:creationId xmlns:a16="http://schemas.microsoft.com/office/drawing/2014/main" id="{29658659-8BAF-AA3A-E9A2-3DDFB1BC7D26}"/>
              </a:ext>
            </a:extLst>
          </p:cNvPr>
          <p:cNvPicPr>
            <a:picLocks noChangeAspect="1"/>
          </p:cNvPicPr>
          <p:nvPr/>
        </p:nvPicPr>
        <p:blipFill>
          <a:blip r:embed="rId6"/>
          <a:stretch>
            <a:fillRect/>
          </a:stretch>
        </p:blipFill>
        <p:spPr>
          <a:xfrm>
            <a:off x="477363" y="978237"/>
            <a:ext cx="2151327" cy="720000"/>
          </a:xfrm>
          <a:prstGeom prst="rect">
            <a:avLst/>
          </a:prstGeom>
          <a:effectLst>
            <a:outerShdw blurRad="50800" dist="38100" dir="2700000" algn="tl" rotWithShape="0">
              <a:prstClr val="black">
                <a:alpha val="40000"/>
              </a:prstClr>
            </a:outerShdw>
          </a:effectLst>
        </p:spPr>
      </p:pic>
      <p:sp>
        <p:nvSpPr>
          <p:cNvPr id="8" name="Text 3">
            <a:extLst>
              <a:ext uri="{FF2B5EF4-FFF2-40B4-BE49-F238E27FC236}">
                <a16:creationId xmlns:a16="http://schemas.microsoft.com/office/drawing/2014/main" id="{095AF4B1-8C43-F0BB-82FB-D8AD43532244}"/>
              </a:ext>
            </a:extLst>
          </p:cNvPr>
          <p:cNvSpPr txBox="1"/>
          <p:nvPr/>
        </p:nvSpPr>
        <p:spPr>
          <a:xfrm>
            <a:off x="2708648" y="1110198"/>
            <a:ext cx="5697212" cy="450067"/>
          </a:xfrm>
          <a:prstGeom prst="rect">
            <a:avLst/>
          </a:prstGeom>
          <a:noFill/>
          <a:ln/>
        </p:spPr>
        <p:txBody>
          <a:bodyPr wrap="square" lIns="0" tIns="0" rIns="0" bIns="0" rtlCol="0" anchor="t"/>
          <a:lstStyle/>
          <a:p>
            <a:pPr marL="0" indent="0" algn="l">
              <a:buNone/>
            </a:pPr>
            <a:r>
              <a:rPr lang="ja-JP" altLang="en-US" sz="2000" b="1">
                <a:solidFill>
                  <a:srgbClr val="1A365D"/>
                </a:solidFill>
                <a:latin typeface="Meiryo UI"/>
                <a:ea typeface="Meiryo UI"/>
              </a:rPr>
              <a:t>データサイエンス・</a:t>
            </a:r>
            <a:r>
              <a:rPr lang="en-US" altLang="ja-JP" sz="2000" b="1">
                <a:solidFill>
                  <a:srgbClr val="1A365D"/>
                </a:solidFill>
                <a:latin typeface="Meiryo UI"/>
                <a:ea typeface="Meiryo UI"/>
              </a:rPr>
              <a:t>AI</a:t>
            </a:r>
            <a:r>
              <a:rPr lang="ja-JP" altLang="en-US" sz="2000" b="1">
                <a:solidFill>
                  <a:srgbClr val="1A365D"/>
                </a:solidFill>
                <a:latin typeface="Meiryo UI"/>
                <a:ea typeface="Meiryo UI"/>
              </a:rPr>
              <a:t>イノベーション研究推進センター</a:t>
            </a:r>
            <a:endParaRPr lang="en-US" altLang="ja-JP" sz="2000" b="1">
              <a:solidFill>
                <a:srgbClr val="1A365D"/>
              </a:solidFill>
              <a:latin typeface="Meiryo UI"/>
              <a:ea typeface="Meiryo UI"/>
            </a:endParaRPr>
          </a:p>
        </p:txBody>
      </p:sp>
      <p:sp>
        <p:nvSpPr>
          <p:cNvPr id="7" name="Text 3">
            <a:extLst>
              <a:ext uri="{FF2B5EF4-FFF2-40B4-BE49-F238E27FC236}">
                <a16:creationId xmlns:a16="http://schemas.microsoft.com/office/drawing/2014/main" id="{D78A1D77-0249-638A-21FB-CCA8FE70AD0B}"/>
              </a:ext>
            </a:extLst>
          </p:cNvPr>
          <p:cNvSpPr txBox="1"/>
          <p:nvPr/>
        </p:nvSpPr>
        <p:spPr>
          <a:xfrm>
            <a:off x="481696" y="1708926"/>
            <a:ext cx="8025389" cy="1014115"/>
          </a:xfrm>
          <a:prstGeom prst="rect">
            <a:avLst/>
          </a:prstGeom>
          <a:noFill/>
          <a:ln/>
        </p:spPr>
        <p:txBody>
          <a:bodyPr wrap="square" lIns="0" tIns="0" rIns="0" bIns="0" rtlCol="0" anchor="t"/>
          <a:lstStyle/>
          <a:p>
            <a:pPr marL="0" indent="0" algn="l">
              <a:buNone/>
            </a:pPr>
            <a:r>
              <a:rPr lang="ja-JP" altLang="en-US" sz="2000" b="1">
                <a:solidFill>
                  <a:srgbClr val="1A365D"/>
                </a:solidFill>
                <a:latin typeface="Meiryo UI"/>
                <a:ea typeface="Meiryo UI"/>
              </a:rPr>
              <a:t>データサイエンス・AI技術の社会実装を意図</a:t>
            </a:r>
          </a:p>
          <a:p>
            <a:r>
              <a:rPr lang="ja-JP" altLang="en-US" sz="2000" b="1">
                <a:solidFill>
                  <a:srgbClr val="1A365D"/>
                </a:solidFill>
                <a:latin typeface="Meiryo UI"/>
                <a:ea typeface="Meiryo UI"/>
              </a:rPr>
              <a:t>業界・ニーズ・手法などによって多様な産官学連携が可能</a:t>
            </a:r>
          </a:p>
          <a:p>
            <a:r>
              <a:rPr lang="ja-JP" altLang="en-US" sz="2000" b="1">
                <a:solidFill>
                  <a:srgbClr val="1A365D"/>
                </a:solidFill>
                <a:latin typeface="Meiryo UI"/>
                <a:ea typeface="Meiryo UI"/>
              </a:rPr>
              <a:t>流通業界では菜の花運輸が初の連携事例になる（2025年11月現在）</a:t>
            </a:r>
          </a:p>
          <a:p>
            <a:endParaRPr lang="ja-JP" altLang="en-US" sz="2000" b="1">
              <a:solidFill>
                <a:srgbClr val="1A365D"/>
              </a:solidFill>
              <a:latin typeface="Meiryo UI"/>
              <a:ea typeface="Meiryo UI"/>
            </a:endParaRPr>
          </a:p>
        </p:txBody>
      </p:sp>
      <p:pic>
        <p:nvPicPr>
          <p:cNvPr id="12" name="図 11" descr="ダイアグラム&#10;&#10;AI 生成コンテンツは間違っている可能性があります。">
            <a:extLst>
              <a:ext uri="{FF2B5EF4-FFF2-40B4-BE49-F238E27FC236}">
                <a16:creationId xmlns:a16="http://schemas.microsoft.com/office/drawing/2014/main" id="{701CE446-828C-3089-B06D-D8F79CF148C3}"/>
              </a:ext>
            </a:extLst>
          </p:cNvPr>
          <p:cNvPicPr>
            <a:picLocks noChangeAspect="1"/>
          </p:cNvPicPr>
          <p:nvPr/>
        </p:nvPicPr>
        <p:blipFill>
          <a:blip r:embed="rId7"/>
          <a:srcRect l="4340"/>
          <a:stretch>
            <a:fillRect/>
          </a:stretch>
        </p:blipFill>
        <p:spPr>
          <a:xfrm>
            <a:off x="1728587" y="2898955"/>
            <a:ext cx="5120644" cy="3545840"/>
          </a:xfrm>
          <a:prstGeom prst="rect">
            <a:avLst/>
          </a:prstGeom>
        </p:spPr>
      </p:pic>
      <p:sp>
        <p:nvSpPr>
          <p:cNvPr id="9" name="Text 3">
            <a:extLst>
              <a:ext uri="{FF2B5EF4-FFF2-40B4-BE49-F238E27FC236}">
                <a16:creationId xmlns:a16="http://schemas.microsoft.com/office/drawing/2014/main" id="{EF05C1B2-84B8-41DF-5B20-1CBDB5B8C7C5}"/>
              </a:ext>
            </a:extLst>
          </p:cNvPr>
          <p:cNvSpPr txBox="1"/>
          <p:nvPr/>
        </p:nvSpPr>
        <p:spPr>
          <a:xfrm>
            <a:off x="4327948" y="6596035"/>
            <a:ext cx="4819928" cy="450067"/>
          </a:xfrm>
          <a:prstGeom prst="rect">
            <a:avLst/>
          </a:prstGeom>
          <a:noFill/>
          <a:ln/>
        </p:spPr>
        <p:txBody>
          <a:bodyPr wrap="square" lIns="0" tIns="0" rIns="0" bIns="0" rtlCol="0" anchor="t"/>
          <a:lstStyle/>
          <a:p>
            <a:r>
              <a:rPr lang="en-US" altLang="ja-JP" sz="1100" b="1" err="1">
                <a:solidFill>
                  <a:srgbClr val="1A365D"/>
                </a:solidFill>
                <a:latin typeface="メイリオ"/>
                <a:ea typeface="メイリオ"/>
              </a:rPr>
              <a:t>滋賀大学</a:t>
            </a:r>
            <a:r>
              <a:rPr lang="ja-JP" altLang="en-US" sz="1100" b="1">
                <a:solidFill>
                  <a:srgbClr val="1A365D"/>
                </a:solidFill>
                <a:latin typeface="メイリオ"/>
                <a:ea typeface="メイリオ"/>
              </a:rPr>
              <a:t>データサイエンス・</a:t>
            </a:r>
            <a:r>
              <a:rPr lang="en-US" sz="1100" b="1">
                <a:solidFill>
                  <a:srgbClr val="1A365D"/>
                </a:solidFill>
                <a:latin typeface="メイリオ"/>
                <a:ea typeface="メイリオ"/>
              </a:rPr>
              <a:t>AI</a:t>
            </a:r>
            <a:r>
              <a:rPr lang="ja-JP" altLang="en-US" sz="1100" b="1">
                <a:solidFill>
                  <a:srgbClr val="1A365D"/>
                </a:solidFill>
                <a:latin typeface="メイリオ"/>
                <a:ea typeface="メイリオ"/>
              </a:rPr>
              <a:t>イノベーション研究推進センター HPより</a:t>
            </a:r>
            <a:endParaRPr lang="en-US" altLang="ja-JP" sz="1100" b="1" err="1">
              <a:solidFill>
                <a:srgbClr val="1A365D"/>
              </a:solidFill>
              <a:latin typeface="メイリオ"/>
              <a:ea typeface="メイリオ"/>
            </a:endParaRPr>
          </a:p>
        </p:txBody>
      </p:sp>
    </p:spTree>
    <p:extLst>
      <p:ext uri="{BB962C8B-B14F-4D97-AF65-F5344CB8AC3E}">
        <p14:creationId xmlns:p14="http://schemas.microsoft.com/office/powerpoint/2010/main" val="83819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0F6AE-5E06-484E-DDB9-548E1D2ED0A2}"/>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CE52377-A181-88E8-8037-1A42B9F6D5B1}"/>
              </a:ext>
            </a:extLst>
          </p:cNvPr>
          <p:cNvSpPr/>
          <p:nvPr/>
        </p:nvSpPr>
        <p:spPr>
          <a:xfrm>
            <a:off x="413645" y="929886"/>
            <a:ext cx="8243072" cy="181181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endParaRPr lang="ja-JP" sz="1400">
              <a:solidFill>
                <a:srgbClr val="002060"/>
              </a:solidFill>
              <a:latin typeface="Meiryo UI"/>
              <a:ea typeface="Meiryo UI"/>
              <a:cs typeface="+mn-lt"/>
            </a:endParaRPr>
          </a:p>
        </p:txBody>
      </p:sp>
      <p:graphicFrame>
        <p:nvGraphicFramePr>
          <p:cNvPr id="39" name="think-cell data - do not delete" hidden="1">
            <a:extLst>
              <a:ext uri="{FF2B5EF4-FFF2-40B4-BE49-F238E27FC236}">
                <a16:creationId xmlns:a16="http://schemas.microsoft.com/office/drawing/2014/main" id="{A0D64D26-EDDC-98CF-A1CD-0D4A5840791C}"/>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95" imgH="396" progId="TCLayout.ActiveDocument.1">
                  <p:embed/>
                </p:oleObj>
              </mc:Choice>
              <mc:Fallback>
                <p:oleObj name="think-cellスライド" r:id="rId4" imgW="395" imgH="396" progId="TCLayout.ActiveDocument.1">
                  <p:embed/>
                  <p:pic>
                    <p:nvPicPr>
                      <p:cNvPr id="39" name="think-cell data - do not delete" hidden="1">
                        <a:extLst>
                          <a:ext uri="{FF2B5EF4-FFF2-40B4-BE49-F238E27FC236}">
                            <a16:creationId xmlns:a16="http://schemas.microsoft.com/office/drawing/2014/main" id="{A0D64D26-EDDC-98CF-A1CD-0D4A5840791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hape 2">
            <a:extLst>
              <a:ext uri="{FF2B5EF4-FFF2-40B4-BE49-F238E27FC236}">
                <a16:creationId xmlns:a16="http://schemas.microsoft.com/office/drawing/2014/main" id="{C0E95F46-989C-9140-D82E-44424764E92E}"/>
              </a:ext>
            </a:extLst>
          </p:cNvPr>
          <p:cNvSpPr/>
          <p:nvPr/>
        </p:nvSpPr>
        <p:spPr>
          <a:xfrm>
            <a:off x="1" y="0"/>
            <a:ext cx="9143999" cy="72000"/>
          </a:xfrm>
          <a:prstGeom prst="rect">
            <a:avLst/>
          </a:prstGeom>
          <a:solidFill>
            <a:srgbClr val="F0B01C"/>
          </a:solidFill>
          <a:ln/>
        </p:spPr>
        <p:txBody>
          <a:bodyPr/>
          <a:lstStyle/>
          <a:p>
            <a:endParaRPr lang="ja-JP" altLang="en-US">
              <a:latin typeface="Meiryo UI" panose="020B0604030504040204" pitchFamily="50" charset="-128"/>
              <a:ea typeface="Meiryo UI" panose="020B0604030504040204" pitchFamily="50" charset="-128"/>
            </a:endParaRPr>
          </a:p>
        </p:txBody>
      </p:sp>
      <p:sp>
        <p:nvSpPr>
          <p:cNvPr id="5" name="Shape 39">
            <a:extLst>
              <a:ext uri="{FF2B5EF4-FFF2-40B4-BE49-F238E27FC236}">
                <a16:creationId xmlns:a16="http://schemas.microsoft.com/office/drawing/2014/main" id="{230EED2D-5384-E076-4AE7-DA22398E6810}"/>
              </a:ext>
            </a:extLst>
          </p:cNvPr>
          <p:cNvSpPr/>
          <p:nvPr/>
        </p:nvSpPr>
        <p:spPr>
          <a:xfrm>
            <a:off x="0" y="6822000"/>
            <a:ext cx="9144000" cy="72000"/>
          </a:xfrm>
          <a:prstGeom prst="rect">
            <a:avLst/>
          </a:prstGeom>
          <a:solidFill>
            <a:srgbClr val="1A365D"/>
          </a:solidFill>
          <a:ln/>
        </p:spPr>
        <p:txBody>
          <a:bodyPr/>
          <a:lstStyle/>
          <a:p>
            <a:endParaRPr lang="ja-JP" altLang="en-US">
              <a:latin typeface="Meiryo UI" panose="020B0604030504040204" pitchFamily="50" charset="-128"/>
              <a:ea typeface="Meiryo UI" panose="020B0604030504040204" pitchFamily="50" charset="-128"/>
            </a:endParaRPr>
          </a:p>
        </p:txBody>
      </p:sp>
      <p:sp>
        <p:nvSpPr>
          <p:cNvPr id="6" name="Text 3">
            <a:extLst>
              <a:ext uri="{FF2B5EF4-FFF2-40B4-BE49-F238E27FC236}">
                <a16:creationId xmlns:a16="http://schemas.microsoft.com/office/drawing/2014/main" id="{F9E33A7A-42A3-6103-A942-D8B18459397D}"/>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アペンディクス</a:t>
            </a:r>
            <a:endParaRPr lang="ja-JP" altLang="en-US" sz="2400" b="1">
              <a:solidFill>
                <a:srgbClr val="002060"/>
              </a:solidFill>
              <a:latin typeface="Meiryo UI"/>
              <a:ea typeface="Meiryo UI"/>
            </a:endParaRPr>
          </a:p>
        </p:txBody>
      </p:sp>
      <p:sp>
        <p:nvSpPr>
          <p:cNvPr id="8" name="Text 3">
            <a:extLst>
              <a:ext uri="{FF2B5EF4-FFF2-40B4-BE49-F238E27FC236}">
                <a16:creationId xmlns:a16="http://schemas.microsoft.com/office/drawing/2014/main" id="{2B7B5672-69D3-D40C-4C0B-39D56AB658CE}"/>
              </a:ext>
            </a:extLst>
          </p:cNvPr>
          <p:cNvSpPr txBox="1"/>
          <p:nvPr/>
        </p:nvSpPr>
        <p:spPr>
          <a:xfrm>
            <a:off x="2732417" y="1086204"/>
            <a:ext cx="5697212" cy="450067"/>
          </a:xfrm>
          <a:prstGeom prst="rect">
            <a:avLst/>
          </a:prstGeom>
          <a:noFill/>
          <a:ln/>
        </p:spPr>
        <p:txBody>
          <a:bodyPr wrap="square" lIns="0" tIns="0" rIns="0" bIns="0" rtlCol="0" anchor="t"/>
          <a:lstStyle/>
          <a:p>
            <a:pPr marL="0" indent="0" algn="l">
              <a:buNone/>
            </a:pPr>
            <a:r>
              <a:rPr lang="ja-JP" sz="2000" b="1">
                <a:solidFill>
                  <a:srgbClr val="1A365D"/>
                </a:solidFill>
                <a:latin typeface="Meiryo UI"/>
                <a:ea typeface="Meiryo UI"/>
                <a:cs typeface="+mn-lt"/>
              </a:rPr>
              <a:t>第3期「滋賀県DX推進戦略」への</a:t>
            </a:r>
            <a:r>
              <a:rPr lang="ja-JP" altLang="en-US" sz="2000" b="1">
                <a:solidFill>
                  <a:srgbClr val="1A365D"/>
                </a:solidFill>
                <a:latin typeface="Meiryo UI"/>
                <a:ea typeface="Meiryo UI"/>
                <a:cs typeface="+mn-lt"/>
              </a:rPr>
              <a:t>参画</a:t>
            </a:r>
            <a:endParaRPr lang="ja-JP" altLang="en-US" b="1">
              <a:latin typeface="Meiryo UI"/>
              <a:ea typeface="Meiryo UI"/>
            </a:endParaRPr>
          </a:p>
        </p:txBody>
      </p:sp>
      <p:pic>
        <p:nvPicPr>
          <p:cNvPr id="23" name="図 22" descr="テキスト&#10;&#10;AI 生成コンテンツは間違っている可能性があります。">
            <a:extLst>
              <a:ext uri="{FF2B5EF4-FFF2-40B4-BE49-F238E27FC236}">
                <a16:creationId xmlns:a16="http://schemas.microsoft.com/office/drawing/2014/main" id="{B964053B-23F2-A3FE-1F02-DAB5BA60BA14}"/>
              </a:ext>
            </a:extLst>
          </p:cNvPr>
          <p:cNvPicPr>
            <a:picLocks noChangeAspect="1"/>
          </p:cNvPicPr>
          <p:nvPr/>
        </p:nvPicPr>
        <p:blipFill>
          <a:blip r:embed="rId6"/>
          <a:srcRect l="6688" t="1197" r="11101"/>
          <a:stretch>
            <a:fillRect/>
          </a:stretch>
        </p:blipFill>
        <p:spPr>
          <a:xfrm>
            <a:off x="470652" y="950842"/>
            <a:ext cx="2151327" cy="720000"/>
          </a:xfrm>
          <a:prstGeom prst="rect">
            <a:avLst/>
          </a:prstGeom>
          <a:effectLst>
            <a:outerShdw blurRad="50800" dist="38100" dir="2700000" algn="tl" rotWithShape="0">
              <a:prstClr val="black">
                <a:alpha val="40000"/>
              </a:prstClr>
            </a:outerShdw>
          </a:effectLst>
        </p:spPr>
      </p:pic>
      <p:sp>
        <p:nvSpPr>
          <p:cNvPr id="7" name="Text 3">
            <a:extLst>
              <a:ext uri="{FF2B5EF4-FFF2-40B4-BE49-F238E27FC236}">
                <a16:creationId xmlns:a16="http://schemas.microsoft.com/office/drawing/2014/main" id="{F1D727FC-FA02-3F02-5399-022072259598}"/>
              </a:ext>
            </a:extLst>
          </p:cNvPr>
          <p:cNvSpPr txBox="1"/>
          <p:nvPr/>
        </p:nvSpPr>
        <p:spPr>
          <a:xfrm>
            <a:off x="480159" y="1693555"/>
            <a:ext cx="8050695" cy="1057417"/>
          </a:xfrm>
          <a:prstGeom prst="rect">
            <a:avLst/>
          </a:prstGeom>
          <a:noFill/>
          <a:ln/>
        </p:spPr>
        <p:txBody>
          <a:bodyPr wrap="square" lIns="0" tIns="0" rIns="0" bIns="0" rtlCol="0" anchor="t"/>
          <a:lstStyle/>
          <a:p>
            <a:pPr marL="0" indent="0" algn="l">
              <a:buNone/>
            </a:pPr>
            <a:r>
              <a:rPr lang="ja-JP" altLang="en-US" sz="2000" b="1">
                <a:solidFill>
                  <a:srgbClr val="1A365D"/>
                </a:solidFill>
                <a:latin typeface="Meiryo UI"/>
                <a:ea typeface="Meiryo UI"/>
              </a:rPr>
              <a:t>次世代モビリティ技術の活用で地域交通の効率化や脱炭素に貢献</a:t>
            </a:r>
          </a:p>
          <a:p>
            <a:r>
              <a:rPr lang="ja-JP" altLang="en-US" sz="2000" b="1">
                <a:solidFill>
                  <a:srgbClr val="1A365D"/>
                </a:solidFill>
                <a:latin typeface="Meiryo UI"/>
                <a:ea typeface="Meiryo UI"/>
              </a:rPr>
              <a:t>災害時の物流ネットワークインフラの整備などを担う</a:t>
            </a:r>
          </a:p>
          <a:p>
            <a:r>
              <a:rPr lang="ja-JP" altLang="en-US" sz="2000" b="1">
                <a:solidFill>
                  <a:srgbClr val="1A365D"/>
                </a:solidFill>
                <a:latin typeface="Meiryo UI"/>
                <a:ea typeface="Meiryo UI"/>
              </a:rPr>
              <a:t>スマートシティ構想での物流拠点やルートのデジタル化で街づくりと接続</a:t>
            </a:r>
          </a:p>
        </p:txBody>
      </p:sp>
      <p:sp>
        <p:nvSpPr>
          <p:cNvPr id="10" name="Text 3">
            <a:extLst>
              <a:ext uri="{FF2B5EF4-FFF2-40B4-BE49-F238E27FC236}">
                <a16:creationId xmlns:a16="http://schemas.microsoft.com/office/drawing/2014/main" id="{618B7ECD-CAE4-0FA2-2C71-33F6B001A29C}"/>
              </a:ext>
            </a:extLst>
          </p:cNvPr>
          <p:cNvSpPr txBox="1"/>
          <p:nvPr/>
        </p:nvSpPr>
        <p:spPr>
          <a:xfrm>
            <a:off x="7111638" y="6596035"/>
            <a:ext cx="2036238" cy="450067"/>
          </a:xfrm>
          <a:prstGeom prst="rect">
            <a:avLst/>
          </a:prstGeom>
          <a:noFill/>
          <a:ln/>
        </p:spPr>
        <p:txBody>
          <a:bodyPr wrap="square" lIns="0" tIns="0" rIns="0" bIns="0" rtlCol="0" anchor="t"/>
          <a:lstStyle/>
          <a:p>
            <a:r>
              <a:rPr lang="ja-JP" altLang="en-US" sz="1100" b="1">
                <a:solidFill>
                  <a:srgbClr val="1A365D"/>
                </a:solidFill>
                <a:latin typeface="Aptos"/>
                <a:ea typeface="メイリオ"/>
              </a:rPr>
              <a:t>滋賀</a:t>
            </a:r>
            <a:r>
              <a:rPr lang="ja-JP" altLang="en-US" sz="1100" b="1">
                <a:solidFill>
                  <a:srgbClr val="1A365D"/>
                </a:solidFill>
                <a:ea typeface="+mn-lt"/>
                <a:cs typeface="+mn-lt"/>
              </a:rPr>
              <a:t>県</a:t>
            </a:r>
            <a:r>
              <a:rPr lang="ja-JP" altLang="en-US" sz="1100" b="1">
                <a:solidFill>
                  <a:srgbClr val="1A365D"/>
                </a:solidFill>
                <a:latin typeface="Meiryo"/>
                <a:ea typeface="Meiryo"/>
                <a:cs typeface="+mn-lt"/>
              </a:rPr>
              <a:t>ＤＸ</a:t>
            </a:r>
            <a:r>
              <a:rPr lang="ja-JP" altLang="en-US" sz="1100" b="1">
                <a:solidFill>
                  <a:srgbClr val="1A365D"/>
                </a:solidFill>
                <a:ea typeface="+mn-lt"/>
                <a:cs typeface="+mn-lt"/>
              </a:rPr>
              <a:t>推進戦略改訂</a:t>
            </a:r>
            <a:r>
              <a:rPr lang="ja-JP" altLang="en-US" sz="1100" b="1">
                <a:solidFill>
                  <a:srgbClr val="1A365D"/>
                </a:solidFill>
                <a:latin typeface="メイリオ"/>
                <a:ea typeface="メイリオ"/>
              </a:rPr>
              <a:t> より</a:t>
            </a:r>
            <a:endParaRPr lang="en-US" altLang="ja-JP" sz="1100" b="1" err="1">
              <a:solidFill>
                <a:srgbClr val="1A365D"/>
              </a:solidFill>
              <a:latin typeface="メイリオ"/>
              <a:ea typeface="メイリオ"/>
            </a:endParaRPr>
          </a:p>
        </p:txBody>
      </p:sp>
      <p:pic>
        <p:nvPicPr>
          <p:cNvPr id="11" name="図 10" descr="テキスト&#10;&#10;AI 生成コンテンツは間違っている可能性があります。">
            <a:extLst>
              <a:ext uri="{FF2B5EF4-FFF2-40B4-BE49-F238E27FC236}">
                <a16:creationId xmlns:a16="http://schemas.microsoft.com/office/drawing/2014/main" id="{9B0976E5-ED83-3396-E5D4-0A01BFED902D}"/>
              </a:ext>
            </a:extLst>
          </p:cNvPr>
          <p:cNvPicPr>
            <a:picLocks noChangeAspect="1"/>
          </p:cNvPicPr>
          <p:nvPr/>
        </p:nvPicPr>
        <p:blipFill>
          <a:blip r:embed="rId7"/>
          <a:stretch>
            <a:fillRect/>
          </a:stretch>
        </p:blipFill>
        <p:spPr>
          <a:xfrm>
            <a:off x="480819" y="2915185"/>
            <a:ext cx="8283587" cy="1542190"/>
          </a:xfrm>
          <a:prstGeom prst="rect">
            <a:avLst/>
          </a:prstGeom>
        </p:spPr>
      </p:pic>
      <p:pic>
        <p:nvPicPr>
          <p:cNvPr id="13" name="図 12" descr="テキスト&#10;&#10;AI 生成コンテンツは間違っている可能性があります。">
            <a:extLst>
              <a:ext uri="{FF2B5EF4-FFF2-40B4-BE49-F238E27FC236}">
                <a16:creationId xmlns:a16="http://schemas.microsoft.com/office/drawing/2014/main" id="{0DAC8B4F-7C5F-38C5-3D38-4F34F2DFFD49}"/>
              </a:ext>
            </a:extLst>
          </p:cNvPr>
          <p:cNvPicPr>
            <a:picLocks noChangeAspect="1"/>
          </p:cNvPicPr>
          <p:nvPr/>
        </p:nvPicPr>
        <p:blipFill>
          <a:blip r:embed="rId8"/>
          <a:srcRect l="42" t="439" r="-61" b="495"/>
          <a:stretch>
            <a:fillRect/>
          </a:stretch>
        </p:blipFill>
        <p:spPr>
          <a:xfrm>
            <a:off x="484675" y="4719957"/>
            <a:ext cx="8285343" cy="1525219"/>
          </a:xfrm>
          <a:prstGeom prst="rect">
            <a:avLst/>
          </a:prstGeom>
        </p:spPr>
      </p:pic>
    </p:spTree>
    <p:extLst>
      <p:ext uri="{BB962C8B-B14F-4D97-AF65-F5344CB8AC3E}">
        <p14:creationId xmlns:p14="http://schemas.microsoft.com/office/powerpoint/2010/main" val="1308490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3E76B-1C28-6A35-1F52-1CE833539B93}"/>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655D1A7-6B9F-1FA2-68BF-7A19CAC4C890}"/>
              </a:ext>
            </a:extLst>
          </p:cNvPr>
          <p:cNvSpPr/>
          <p:nvPr/>
        </p:nvSpPr>
        <p:spPr>
          <a:xfrm>
            <a:off x="291048" y="1598806"/>
            <a:ext cx="8459338" cy="2865625"/>
          </a:xfrm>
          <a:prstGeom prst="rect">
            <a:avLst/>
          </a:prstGeom>
          <a:solidFill>
            <a:srgbClr val="C1E5F5">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fontAlgn="base">
              <a:buFont typeface="Wingdings" panose="05000000000000000000" pitchFamily="2" charset="2"/>
              <a:buChar char="ü"/>
            </a:pPr>
            <a:endParaRPr lang="ja-JP" altLang="en-US" sz="1400">
              <a:solidFill>
                <a:srgbClr val="0E2841"/>
              </a:solidFill>
              <a:latin typeface="メイリオ"/>
              <a:ea typeface="メイリオ"/>
            </a:endParaRPr>
          </a:p>
        </p:txBody>
      </p:sp>
      <p:sp>
        <p:nvSpPr>
          <p:cNvPr id="6" name="Text 3">
            <a:extLst>
              <a:ext uri="{FF2B5EF4-FFF2-40B4-BE49-F238E27FC236}">
                <a16:creationId xmlns:a16="http://schemas.microsoft.com/office/drawing/2014/main" id="{B1A93CFF-3714-4F9D-996A-563F19D7C94C}"/>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a:t>
            </a:r>
            <a:r>
              <a:rPr kumimoji="1" lang="ja-JP" altLang="en-US" sz="2400" b="1">
                <a:solidFill>
                  <a:srgbClr val="002060"/>
                </a:solidFill>
                <a:latin typeface="Meiryo UI"/>
                <a:ea typeface="Meiryo UI"/>
              </a:rPr>
              <a:t>組織戦略</a:t>
            </a:r>
          </a:p>
        </p:txBody>
      </p:sp>
      <p:sp>
        <p:nvSpPr>
          <p:cNvPr id="4" name="正方形/長方形 3">
            <a:extLst>
              <a:ext uri="{FF2B5EF4-FFF2-40B4-BE49-F238E27FC236}">
                <a16:creationId xmlns:a16="http://schemas.microsoft.com/office/drawing/2014/main" id="{0FBFD570-504D-7B2E-7BCA-E9781581B092}"/>
              </a:ext>
            </a:extLst>
          </p:cNvPr>
          <p:cNvSpPr/>
          <p:nvPr/>
        </p:nvSpPr>
        <p:spPr>
          <a:xfrm>
            <a:off x="1019586" y="1848133"/>
            <a:ext cx="6608197" cy="285959"/>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002060"/>
                </a:solidFill>
                <a:latin typeface="Meiryo UI" panose="020B0604030504040204" pitchFamily="50" charset="-128"/>
                <a:ea typeface="Meiryo UI" panose="020B0604030504040204" pitchFamily="50" charset="-128"/>
              </a:rPr>
              <a:t>代表取締役会長</a:t>
            </a:r>
          </a:p>
        </p:txBody>
      </p:sp>
      <p:sp>
        <p:nvSpPr>
          <p:cNvPr id="5" name="正方形/長方形 4">
            <a:extLst>
              <a:ext uri="{FF2B5EF4-FFF2-40B4-BE49-F238E27FC236}">
                <a16:creationId xmlns:a16="http://schemas.microsoft.com/office/drawing/2014/main" id="{5D349542-131A-6C53-2F22-FD676E011884}"/>
              </a:ext>
            </a:extLst>
          </p:cNvPr>
          <p:cNvSpPr/>
          <p:nvPr/>
        </p:nvSpPr>
        <p:spPr>
          <a:xfrm>
            <a:off x="1019586" y="2349076"/>
            <a:ext cx="6608195" cy="285959"/>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002060"/>
                </a:solidFill>
                <a:latin typeface="Meiryo UI" panose="020B0604030504040204" pitchFamily="50" charset="-128"/>
                <a:ea typeface="Meiryo UI" panose="020B0604030504040204" pitchFamily="50" charset="-128"/>
              </a:rPr>
              <a:t>代表取締役社長</a:t>
            </a:r>
          </a:p>
        </p:txBody>
      </p:sp>
      <p:sp>
        <p:nvSpPr>
          <p:cNvPr id="32" name="正方形/長方形 31">
            <a:extLst>
              <a:ext uri="{FF2B5EF4-FFF2-40B4-BE49-F238E27FC236}">
                <a16:creationId xmlns:a16="http://schemas.microsoft.com/office/drawing/2014/main" id="{A03C9D8C-6CAF-7902-2D50-E5A6EAFD5C12}"/>
              </a:ext>
            </a:extLst>
          </p:cNvPr>
          <p:cNvSpPr/>
          <p:nvPr/>
        </p:nvSpPr>
        <p:spPr>
          <a:xfrm>
            <a:off x="1836638" y="3355511"/>
            <a:ext cx="2392848" cy="316134"/>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002060"/>
                </a:solidFill>
                <a:latin typeface="Meiryo UI" panose="020B0604030504040204" pitchFamily="50" charset="-128"/>
                <a:ea typeface="Meiryo UI" panose="020B0604030504040204" pitchFamily="50" charset="-128"/>
              </a:rPr>
              <a:t>輸送統括本部</a:t>
            </a:r>
          </a:p>
        </p:txBody>
      </p:sp>
      <p:sp>
        <p:nvSpPr>
          <p:cNvPr id="33" name="正方形/長方形 32">
            <a:extLst>
              <a:ext uri="{FF2B5EF4-FFF2-40B4-BE49-F238E27FC236}">
                <a16:creationId xmlns:a16="http://schemas.microsoft.com/office/drawing/2014/main" id="{95744338-17EB-36C7-B4DB-8442238C0CBC}"/>
              </a:ext>
            </a:extLst>
          </p:cNvPr>
          <p:cNvSpPr/>
          <p:nvPr/>
        </p:nvSpPr>
        <p:spPr>
          <a:xfrm>
            <a:off x="1836638" y="3861001"/>
            <a:ext cx="2392848" cy="316134"/>
          </a:xfrm>
          <a:prstGeom prst="rect">
            <a:avLst/>
          </a:prstGeom>
          <a:solidFill>
            <a:srgbClr val="FFC000"/>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002060"/>
                </a:solidFill>
                <a:latin typeface="Meiryo UI" panose="020B0604030504040204" pitchFamily="50" charset="-128"/>
                <a:ea typeface="Meiryo UI" panose="020B0604030504040204" pitchFamily="50" charset="-128"/>
              </a:rPr>
              <a:t>ロジスティクス本部</a:t>
            </a:r>
          </a:p>
        </p:txBody>
      </p:sp>
      <p:sp>
        <p:nvSpPr>
          <p:cNvPr id="34" name="正方形/長方形 33">
            <a:extLst>
              <a:ext uri="{FF2B5EF4-FFF2-40B4-BE49-F238E27FC236}">
                <a16:creationId xmlns:a16="http://schemas.microsoft.com/office/drawing/2014/main" id="{5A9D1E71-5789-BA50-B35C-F64BD98EC044}"/>
              </a:ext>
            </a:extLst>
          </p:cNvPr>
          <p:cNvSpPr/>
          <p:nvPr/>
        </p:nvSpPr>
        <p:spPr>
          <a:xfrm>
            <a:off x="5234939" y="2858290"/>
            <a:ext cx="2392848" cy="316134"/>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002060"/>
                </a:solidFill>
                <a:latin typeface="Meiryo UI" panose="020B0604030504040204" pitchFamily="50" charset="-128"/>
                <a:ea typeface="Meiryo UI" panose="020B0604030504040204" pitchFamily="50" charset="-128"/>
              </a:rPr>
              <a:t>営業本部</a:t>
            </a:r>
          </a:p>
        </p:txBody>
      </p:sp>
      <p:sp>
        <p:nvSpPr>
          <p:cNvPr id="35" name="正方形/長方形 34">
            <a:extLst>
              <a:ext uri="{FF2B5EF4-FFF2-40B4-BE49-F238E27FC236}">
                <a16:creationId xmlns:a16="http://schemas.microsoft.com/office/drawing/2014/main" id="{06B7099D-AAAF-09E6-0ABA-C70639FBF362}"/>
              </a:ext>
            </a:extLst>
          </p:cNvPr>
          <p:cNvSpPr/>
          <p:nvPr/>
        </p:nvSpPr>
        <p:spPr>
          <a:xfrm>
            <a:off x="5234938" y="3367269"/>
            <a:ext cx="2392847" cy="316133"/>
          </a:xfrm>
          <a:prstGeom prst="rect">
            <a:avLst/>
          </a:prstGeom>
          <a:solidFill>
            <a:srgbClr val="A6CAEC"/>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002060"/>
                </a:solidFill>
                <a:latin typeface="Meiryo UI" panose="020B0604030504040204" pitchFamily="50" charset="-128"/>
                <a:ea typeface="Meiryo UI" panose="020B0604030504040204" pitchFamily="50" charset="-128"/>
              </a:rPr>
              <a:t>人事総務本部</a:t>
            </a:r>
          </a:p>
        </p:txBody>
      </p:sp>
      <p:sp>
        <p:nvSpPr>
          <p:cNvPr id="42" name="正方形/長方形 41">
            <a:extLst>
              <a:ext uri="{FF2B5EF4-FFF2-40B4-BE49-F238E27FC236}">
                <a16:creationId xmlns:a16="http://schemas.microsoft.com/office/drawing/2014/main" id="{A32D3CEB-91EE-40E4-8C99-D84B535CD19A}"/>
              </a:ext>
            </a:extLst>
          </p:cNvPr>
          <p:cNvSpPr/>
          <p:nvPr/>
        </p:nvSpPr>
        <p:spPr>
          <a:xfrm>
            <a:off x="5234938" y="3872759"/>
            <a:ext cx="2392846" cy="316132"/>
          </a:xfrm>
          <a:prstGeom prst="rect">
            <a:avLst/>
          </a:prstGeom>
          <a:solidFill>
            <a:srgbClr val="A6CAEC"/>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200" b="1">
                <a:solidFill>
                  <a:srgbClr val="002060"/>
                </a:solidFill>
                <a:latin typeface="Meiryo UI"/>
                <a:ea typeface="Meiryo UI"/>
              </a:rPr>
              <a:t>財務戦略本部</a:t>
            </a:r>
          </a:p>
        </p:txBody>
      </p:sp>
      <p:sp>
        <p:nvSpPr>
          <p:cNvPr id="44" name="正方形/長方形 43">
            <a:extLst>
              <a:ext uri="{FF2B5EF4-FFF2-40B4-BE49-F238E27FC236}">
                <a16:creationId xmlns:a16="http://schemas.microsoft.com/office/drawing/2014/main" id="{75F23537-2745-7324-6383-F5FABF279713}"/>
              </a:ext>
            </a:extLst>
          </p:cNvPr>
          <p:cNvSpPr/>
          <p:nvPr/>
        </p:nvSpPr>
        <p:spPr>
          <a:xfrm>
            <a:off x="1836638" y="2850021"/>
            <a:ext cx="2392848" cy="316134"/>
          </a:xfrm>
          <a:prstGeom prst="rect">
            <a:avLst/>
          </a:prstGeom>
          <a:solidFill>
            <a:srgbClr val="FFC000"/>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rgbClr val="002060"/>
                </a:solidFill>
                <a:latin typeface="Meiryo UI" panose="020B0604030504040204" pitchFamily="50" charset="-128"/>
                <a:ea typeface="Meiryo UI" panose="020B0604030504040204" pitchFamily="50" charset="-128"/>
              </a:rPr>
              <a:t>事業開発本部</a:t>
            </a:r>
          </a:p>
        </p:txBody>
      </p:sp>
      <p:cxnSp>
        <p:nvCxnSpPr>
          <p:cNvPr id="46" name="直線コネクタ 45">
            <a:extLst>
              <a:ext uri="{FF2B5EF4-FFF2-40B4-BE49-F238E27FC236}">
                <a16:creationId xmlns:a16="http://schemas.microsoft.com/office/drawing/2014/main" id="{CC9C155C-0F0B-EB35-C3E5-B68E11749899}"/>
              </a:ext>
            </a:extLst>
          </p:cNvPr>
          <p:cNvCxnSpPr>
            <a:cxnSpLocks/>
          </p:cNvCxnSpPr>
          <p:nvPr/>
        </p:nvCxnSpPr>
        <p:spPr>
          <a:xfrm flipH="1">
            <a:off x="4557700" y="2147030"/>
            <a:ext cx="1" cy="214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57" name="コネクタ: カギ線 56">
            <a:extLst>
              <a:ext uri="{FF2B5EF4-FFF2-40B4-BE49-F238E27FC236}">
                <a16:creationId xmlns:a16="http://schemas.microsoft.com/office/drawing/2014/main" id="{D84781BE-251F-DFFA-A993-8B96F6FC3426}"/>
              </a:ext>
            </a:extLst>
          </p:cNvPr>
          <p:cNvCxnSpPr>
            <a:cxnSpLocks/>
          </p:cNvCxnSpPr>
          <p:nvPr/>
        </p:nvCxnSpPr>
        <p:spPr>
          <a:xfrm rot="16200000" flipH="1">
            <a:off x="803727" y="2986157"/>
            <a:ext cx="1384032" cy="681789"/>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59" name="コネクタ: カギ線 58">
            <a:extLst>
              <a:ext uri="{FF2B5EF4-FFF2-40B4-BE49-F238E27FC236}">
                <a16:creationId xmlns:a16="http://schemas.microsoft.com/office/drawing/2014/main" id="{1BC1E64E-9406-1A4D-B094-38D88F717F74}"/>
              </a:ext>
            </a:extLst>
          </p:cNvPr>
          <p:cNvCxnSpPr>
            <a:cxnSpLocks/>
          </p:cNvCxnSpPr>
          <p:nvPr/>
        </p:nvCxnSpPr>
        <p:spPr>
          <a:xfrm rot="16200000" flipH="1">
            <a:off x="1056472" y="2733411"/>
            <a:ext cx="878543" cy="681790"/>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61" name="コネクタ: カギ線 60">
            <a:extLst>
              <a:ext uri="{FF2B5EF4-FFF2-40B4-BE49-F238E27FC236}">
                <a16:creationId xmlns:a16="http://schemas.microsoft.com/office/drawing/2014/main" id="{3AF99D65-0E87-426A-8A3E-F22569FA5AAC}"/>
              </a:ext>
            </a:extLst>
          </p:cNvPr>
          <p:cNvCxnSpPr>
            <a:cxnSpLocks/>
          </p:cNvCxnSpPr>
          <p:nvPr/>
        </p:nvCxnSpPr>
        <p:spPr>
          <a:xfrm>
            <a:off x="1154848" y="2635035"/>
            <a:ext cx="681790" cy="373053"/>
          </a:xfrm>
          <a:prstGeom prst="bentConnector3">
            <a:avLst>
              <a:gd name="adj1" fmla="val 588"/>
            </a:avLst>
          </a:prstGeom>
        </p:spPr>
        <p:style>
          <a:lnRef idx="2">
            <a:schemeClr val="accent1"/>
          </a:lnRef>
          <a:fillRef idx="0">
            <a:schemeClr val="accent1"/>
          </a:fillRef>
          <a:effectRef idx="1">
            <a:schemeClr val="accent1"/>
          </a:effectRef>
          <a:fontRef idx="minor">
            <a:schemeClr val="tx1"/>
          </a:fontRef>
        </p:style>
      </p:cxnSp>
      <p:pic>
        <p:nvPicPr>
          <p:cNvPr id="79" name="図 78">
            <a:extLst>
              <a:ext uri="{FF2B5EF4-FFF2-40B4-BE49-F238E27FC236}">
                <a16:creationId xmlns:a16="http://schemas.microsoft.com/office/drawing/2014/main" id="{EB3BE3ED-4710-0C1D-8BA7-6868589FCCC8}"/>
              </a:ext>
            </a:extLst>
          </p:cNvPr>
          <p:cNvPicPr preferRelativeResize="0">
            <a:picLocks noChangeAspect="1"/>
          </p:cNvPicPr>
          <p:nvPr/>
        </p:nvPicPr>
        <p:blipFill>
          <a:blip r:embed="rId2"/>
          <a:srcRect l="-613" t="9052" r="4365" b="33349"/>
          <a:stretch>
            <a:fillRect/>
          </a:stretch>
        </p:blipFill>
        <p:spPr>
          <a:xfrm>
            <a:off x="5234938" y="2340962"/>
            <a:ext cx="305290" cy="28596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80" name="図 79">
            <a:extLst>
              <a:ext uri="{FF2B5EF4-FFF2-40B4-BE49-F238E27FC236}">
                <a16:creationId xmlns:a16="http://schemas.microsoft.com/office/drawing/2014/main" id="{02F37D0A-01E7-A27B-FFF1-F9C8BEB552A3}"/>
              </a:ext>
            </a:extLst>
          </p:cNvPr>
          <p:cNvPicPr preferRelativeResize="0">
            <a:picLocks noChangeAspect="1"/>
          </p:cNvPicPr>
          <p:nvPr/>
        </p:nvPicPr>
        <p:blipFill>
          <a:blip r:embed="rId3"/>
          <a:srcRect l="14203" r="10869" b="50000"/>
          <a:stretch>
            <a:fillRect/>
          </a:stretch>
        </p:blipFill>
        <p:spPr>
          <a:xfrm>
            <a:off x="5238396" y="1856247"/>
            <a:ext cx="301832" cy="285959"/>
          </a:xfrm>
          <a:prstGeom prst="rect">
            <a:avLst/>
          </a:prstGeom>
          <a:effectLst>
            <a:outerShdw blurRad="50800" dist="38100" dir="2700000" algn="tl" rotWithShape="0">
              <a:prstClr val="black">
                <a:alpha val="40000"/>
              </a:prstClr>
            </a:outerShdw>
          </a:effectLst>
        </p:spPr>
      </p:pic>
      <p:pic>
        <p:nvPicPr>
          <p:cNvPr id="81" name="図 80">
            <a:extLst>
              <a:ext uri="{FF2B5EF4-FFF2-40B4-BE49-F238E27FC236}">
                <a16:creationId xmlns:a16="http://schemas.microsoft.com/office/drawing/2014/main" id="{41DCD448-236D-1E76-0B47-0877A8DC113A}"/>
              </a:ext>
            </a:extLst>
          </p:cNvPr>
          <p:cNvPicPr preferRelativeResize="0">
            <a:picLocks noChangeAspect="1"/>
          </p:cNvPicPr>
          <p:nvPr/>
        </p:nvPicPr>
        <p:blipFill>
          <a:blip r:embed="rId4"/>
          <a:stretch>
            <a:fillRect/>
          </a:stretch>
        </p:blipFill>
        <p:spPr>
          <a:xfrm>
            <a:off x="7266424" y="2868324"/>
            <a:ext cx="308936" cy="296063"/>
          </a:xfrm>
          <a:prstGeom prst="rect">
            <a:avLst/>
          </a:prstGeom>
          <a:effectLst>
            <a:outerShdw blurRad="50800" dist="38100" dir="2700000" algn="tl" rotWithShape="0">
              <a:prstClr val="black">
                <a:alpha val="40000"/>
              </a:prstClr>
            </a:outerShdw>
          </a:effectLst>
        </p:spPr>
      </p:pic>
      <p:pic>
        <p:nvPicPr>
          <p:cNvPr id="82" name="図 81">
            <a:extLst>
              <a:ext uri="{FF2B5EF4-FFF2-40B4-BE49-F238E27FC236}">
                <a16:creationId xmlns:a16="http://schemas.microsoft.com/office/drawing/2014/main" id="{243C3E47-A3FA-9DE7-D185-8035EA183475}"/>
              </a:ext>
            </a:extLst>
          </p:cNvPr>
          <p:cNvPicPr preferRelativeResize="0">
            <a:picLocks noChangeAspect="1"/>
          </p:cNvPicPr>
          <p:nvPr/>
        </p:nvPicPr>
        <p:blipFill>
          <a:blip r:embed="rId5"/>
          <a:stretch>
            <a:fillRect/>
          </a:stretch>
        </p:blipFill>
        <p:spPr>
          <a:xfrm>
            <a:off x="7291265" y="3370135"/>
            <a:ext cx="271228" cy="290328"/>
          </a:xfrm>
          <a:prstGeom prst="rect">
            <a:avLst/>
          </a:prstGeom>
          <a:effectLst>
            <a:outerShdw blurRad="50800" dist="38100" dir="2700000" algn="tl" rotWithShape="0">
              <a:prstClr val="black">
                <a:alpha val="40000"/>
              </a:prstClr>
            </a:outerShdw>
          </a:effectLst>
        </p:spPr>
      </p:pic>
      <p:pic>
        <p:nvPicPr>
          <p:cNvPr id="83" name="図 82">
            <a:extLst>
              <a:ext uri="{FF2B5EF4-FFF2-40B4-BE49-F238E27FC236}">
                <a16:creationId xmlns:a16="http://schemas.microsoft.com/office/drawing/2014/main" id="{3B07928E-DF42-27C1-70FC-14C12DCD41F9}"/>
              </a:ext>
            </a:extLst>
          </p:cNvPr>
          <p:cNvPicPr preferRelativeResize="0">
            <a:picLocks noChangeAspect="1"/>
          </p:cNvPicPr>
          <p:nvPr/>
        </p:nvPicPr>
        <p:blipFill>
          <a:blip r:embed="rId6"/>
          <a:stretch>
            <a:fillRect/>
          </a:stretch>
        </p:blipFill>
        <p:spPr>
          <a:xfrm>
            <a:off x="7287391" y="3902930"/>
            <a:ext cx="275102" cy="285961"/>
          </a:xfrm>
          <a:prstGeom prst="rect">
            <a:avLst/>
          </a:prstGeom>
          <a:effectLst>
            <a:outerShdw blurRad="50800" dist="38100" dir="2700000" algn="tl" rotWithShape="0">
              <a:prstClr val="black">
                <a:alpha val="40000"/>
              </a:prstClr>
            </a:outerShdw>
          </a:effectLst>
        </p:spPr>
      </p:pic>
      <p:pic>
        <p:nvPicPr>
          <p:cNvPr id="84" name="図 83">
            <a:extLst>
              <a:ext uri="{FF2B5EF4-FFF2-40B4-BE49-F238E27FC236}">
                <a16:creationId xmlns:a16="http://schemas.microsoft.com/office/drawing/2014/main" id="{6224D757-3191-7637-63BB-F6D1A402BF7B}"/>
              </a:ext>
            </a:extLst>
          </p:cNvPr>
          <p:cNvPicPr preferRelativeResize="0">
            <a:picLocks noChangeAspect="1"/>
          </p:cNvPicPr>
          <p:nvPr/>
        </p:nvPicPr>
        <p:blipFill>
          <a:blip r:embed="rId7"/>
          <a:srcRect t="2332"/>
          <a:stretch>
            <a:fillRect/>
          </a:stretch>
        </p:blipFill>
        <p:spPr>
          <a:xfrm>
            <a:off x="3881285" y="3348775"/>
            <a:ext cx="305290" cy="340164"/>
          </a:xfrm>
          <a:prstGeom prst="rect">
            <a:avLst/>
          </a:prstGeom>
          <a:effectLst>
            <a:outerShdw blurRad="50800" dist="38100" dir="2700000" algn="tl" rotWithShape="0">
              <a:prstClr val="black">
                <a:alpha val="40000"/>
              </a:prstClr>
            </a:outerShdw>
          </a:effectLst>
        </p:spPr>
      </p:pic>
      <p:pic>
        <p:nvPicPr>
          <p:cNvPr id="85" name="図 84">
            <a:extLst>
              <a:ext uri="{FF2B5EF4-FFF2-40B4-BE49-F238E27FC236}">
                <a16:creationId xmlns:a16="http://schemas.microsoft.com/office/drawing/2014/main" id="{CBDFA848-9286-9DC2-C960-76E5829FD281}"/>
              </a:ext>
            </a:extLst>
          </p:cNvPr>
          <p:cNvPicPr preferRelativeResize="0">
            <a:picLocks noChangeAspect="1"/>
          </p:cNvPicPr>
          <p:nvPr/>
        </p:nvPicPr>
        <p:blipFill>
          <a:blip r:embed="rId2"/>
          <a:srcRect l="-613" t="9052" r="4365" b="33349"/>
          <a:stretch>
            <a:fillRect/>
          </a:stretch>
        </p:blipFill>
        <p:spPr>
          <a:xfrm>
            <a:off x="3868123" y="3870230"/>
            <a:ext cx="305290" cy="28596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86" name="図 85" descr="スーツを着ている人はスマイルしている&#10;&#10;AI 生成コンテンツは間違っている可能性があります。">
            <a:extLst>
              <a:ext uri="{FF2B5EF4-FFF2-40B4-BE49-F238E27FC236}">
                <a16:creationId xmlns:a16="http://schemas.microsoft.com/office/drawing/2014/main" id="{B23677FC-71DA-13FA-8958-7D3121793123}"/>
              </a:ext>
            </a:extLst>
          </p:cNvPr>
          <p:cNvPicPr preferRelativeResize="0">
            <a:picLocks noChangeAspect="1"/>
          </p:cNvPicPr>
          <p:nvPr/>
        </p:nvPicPr>
        <p:blipFill>
          <a:blip r:embed="rId8"/>
          <a:srcRect l="6422" r="6422" b="7843"/>
          <a:stretch>
            <a:fillRect/>
          </a:stretch>
        </p:blipFill>
        <p:spPr>
          <a:xfrm>
            <a:off x="3871581" y="2858290"/>
            <a:ext cx="313994" cy="309194"/>
          </a:xfrm>
          <a:prstGeom prst="rect">
            <a:avLst/>
          </a:prstGeom>
          <a:effectLst>
            <a:outerShdw blurRad="50800" dist="38100" dir="2700000">
              <a:srgbClr val="000000">
                <a:alpha val="40000"/>
              </a:srgbClr>
            </a:outerShdw>
          </a:effectLst>
        </p:spPr>
      </p:pic>
      <p:cxnSp>
        <p:nvCxnSpPr>
          <p:cNvPr id="103" name="コネクタ: カギ線 102">
            <a:extLst>
              <a:ext uri="{FF2B5EF4-FFF2-40B4-BE49-F238E27FC236}">
                <a16:creationId xmlns:a16="http://schemas.microsoft.com/office/drawing/2014/main" id="{049A53E5-0192-73FB-B980-2E4FAC216FC7}"/>
              </a:ext>
            </a:extLst>
          </p:cNvPr>
          <p:cNvCxnSpPr>
            <a:cxnSpLocks/>
          </p:cNvCxnSpPr>
          <p:nvPr/>
        </p:nvCxnSpPr>
        <p:spPr>
          <a:xfrm rot="16200000" flipH="1">
            <a:off x="4205574" y="3001460"/>
            <a:ext cx="1395791" cy="662938"/>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05" name="コネクタ: カギ線 104">
            <a:extLst>
              <a:ext uri="{FF2B5EF4-FFF2-40B4-BE49-F238E27FC236}">
                <a16:creationId xmlns:a16="http://schemas.microsoft.com/office/drawing/2014/main" id="{879A11DF-F9AC-ECB4-B6A8-DFFF381E1910}"/>
              </a:ext>
            </a:extLst>
          </p:cNvPr>
          <p:cNvCxnSpPr>
            <a:cxnSpLocks/>
          </p:cNvCxnSpPr>
          <p:nvPr/>
        </p:nvCxnSpPr>
        <p:spPr>
          <a:xfrm rot="16200000" flipH="1">
            <a:off x="4458318" y="2748716"/>
            <a:ext cx="890302" cy="662938"/>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07" name="コネクタ: カギ線 106">
            <a:extLst>
              <a:ext uri="{FF2B5EF4-FFF2-40B4-BE49-F238E27FC236}">
                <a16:creationId xmlns:a16="http://schemas.microsoft.com/office/drawing/2014/main" id="{51D813FC-C4AD-143B-4727-244DF19DA6A0}"/>
              </a:ext>
            </a:extLst>
          </p:cNvPr>
          <p:cNvCxnSpPr>
            <a:cxnSpLocks/>
          </p:cNvCxnSpPr>
          <p:nvPr/>
        </p:nvCxnSpPr>
        <p:spPr>
          <a:xfrm>
            <a:off x="4555129" y="2635033"/>
            <a:ext cx="662939" cy="381324"/>
          </a:xfrm>
          <a:prstGeom prst="bentConnector3">
            <a:avLst>
              <a:gd name="adj1" fmla="val 393"/>
            </a:avLst>
          </a:prstGeom>
        </p:spPr>
        <p:style>
          <a:lnRef idx="2">
            <a:schemeClr val="accent1"/>
          </a:lnRef>
          <a:fillRef idx="0">
            <a:schemeClr val="accent1"/>
          </a:fillRef>
          <a:effectRef idx="1">
            <a:schemeClr val="accent1"/>
          </a:effectRef>
          <a:fontRef idx="minor">
            <a:schemeClr val="tx1"/>
          </a:fontRef>
        </p:style>
      </p:cxnSp>
      <p:sp>
        <p:nvSpPr>
          <p:cNvPr id="110" name="フローチャート: 他ページ結合子 109">
            <a:extLst>
              <a:ext uri="{FF2B5EF4-FFF2-40B4-BE49-F238E27FC236}">
                <a16:creationId xmlns:a16="http://schemas.microsoft.com/office/drawing/2014/main" id="{E149ED8E-CCD0-7241-D600-ED17B0FF26D7}"/>
              </a:ext>
            </a:extLst>
          </p:cNvPr>
          <p:cNvSpPr/>
          <p:nvPr/>
        </p:nvSpPr>
        <p:spPr>
          <a:xfrm>
            <a:off x="1962810" y="2898297"/>
            <a:ext cx="432684" cy="193951"/>
          </a:xfrm>
          <a:prstGeom prst="flowChartOffpageConnector">
            <a:avLst/>
          </a:prstGeom>
          <a:solidFill>
            <a:srgbClr val="FF0000"/>
          </a:solidFill>
          <a:ln>
            <a:noFill/>
          </a:ln>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800" b="1">
                <a:solidFill>
                  <a:srgbClr val="FFFFFF"/>
                </a:solidFill>
                <a:latin typeface="メイリオ"/>
                <a:ea typeface="メイリオ"/>
              </a:rPr>
              <a:t>人員増強</a:t>
            </a:r>
          </a:p>
        </p:txBody>
      </p:sp>
      <p:sp>
        <p:nvSpPr>
          <p:cNvPr id="111" name="フローチャート: 他ページ結合子 110">
            <a:extLst>
              <a:ext uri="{FF2B5EF4-FFF2-40B4-BE49-F238E27FC236}">
                <a16:creationId xmlns:a16="http://schemas.microsoft.com/office/drawing/2014/main" id="{328982EB-68B8-CAE1-9EE6-ED482829F818}"/>
              </a:ext>
            </a:extLst>
          </p:cNvPr>
          <p:cNvSpPr/>
          <p:nvPr/>
        </p:nvSpPr>
        <p:spPr>
          <a:xfrm>
            <a:off x="1960009" y="3916234"/>
            <a:ext cx="432684" cy="193951"/>
          </a:xfrm>
          <a:prstGeom prst="flowChartOffpageConnector">
            <a:avLst/>
          </a:prstGeom>
          <a:solidFill>
            <a:srgbClr val="FF0000"/>
          </a:solidFill>
          <a:ln>
            <a:noFill/>
          </a:ln>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800" b="1">
                <a:solidFill>
                  <a:srgbClr val="FFFFFF"/>
                </a:solidFill>
                <a:latin typeface="メイリオ"/>
                <a:ea typeface="メイリオ"/>
              </a:rPr>
              <a:t>人員増強</a:t>
            </a:r>
          </a:p>
        </p:txBody>
      </p:sp>
      <p:sp>
        <p:nvSpPr>
          <p:cNvPr id="112" name="フローチャート: 他ページ結合子 111">
            <a:extLst>
              <a:ext uri="{FF2B5EF4-FFF2-40B4-BE49-F238E27FC236}">
                <a16:creationId xmlns:a16="http://schemas.microsoft.com/office/drawing/2014/main" id="{EDA086AC-8D0A-4792-6620-DC30776B3B3D}"/>
              </a:ext>
            </a:extLst>
          </p:cNvPr>
          <p:cNvSpPr/>
          <p:nvPr/>
        </p:nvSpPr>
        <p:spPr>
          <a:xfrm>
            <a:off x="5387583" y="3416602"/>
            <a:ext cx="432684" cy="193951"/>
          </a:xfrm>
          <a:prstGeom prst="flowChartOffpageConnector">
            <a:avLst/>
          </a:prstGeom>
          <a:solidFill>
            <a:schemeClr val="accent1"/>
          </a:solidFill>
          <a:ln>
            <a:noFill/>
          </a:ln>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800" b="1">
                <a:solidFill>
                  <a:srgbClr val="FFFFFF"/>
                </a:solidFill>
                <a:latin typeface="メイリオ"/>
                <a:ea typeface="メイリオ"/>
              </a:rPr>
              <a:t>高度化</a:t>
            </a:r>
          </a:p>
        </p:txBody>
      </p:sp>
      <p:sp>
        <p:nvSpPr>
          <p:cNvPr id="113" name="フローチャート: 他ページ結合子 112">
            <a:extLst>
              <a:ext uri="{FF2B5EF4-FFF2-40B4-BE49-F238E27FC236}">
                <a16:creationId xmlns:a16="http://schemas.microsoft.com/office/drawing/2014/main" id="{D41D871D-82AF-AE67-0743-41FC3F1F4CF0}"/>
              </a:ext>
            </a:extLst>
          </p:cNvPr>
          <p:cNvSpPr/>
          <p:nvPr/>
        </p:nvSpPr>
        <p:spPr>
          <a:xfrm>
            <a:off x="5387583" y="3932276"/>
            <a:ext cx="432684" cy="193951"/>
          </a:xfrm>
          <a:prstGeom prst="flowChartOffpageConnector">
            <a:avLst/>
          </a:prstGeom>
          <a:solidFill>
            <a:schemeClr val="accent1"/>
          </a:solidFill>
          <a:ln>
            <a:noFill/>
          </a:ln>
          <a:effectLst>
            <a:outerShdw blurRad="63500" dist="38100" dir="270000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0" tIns="45720" rIns="0" bIns="45720"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ja-JP" altLang="en-US" sz="800" b="1">
                <a:solidFill>
                  <a:srgbClr val="FFFFFF"/>
                </a:solidFill>
                <a:latin typeface="メイリオ"/>
                <a:ea typeface="メイリオ"/>
              </a:rPr>
              <a:t>高度化</a:t>
            </a:r>
          </a:p>
        </p:txBody>
      </p:sp>
      <p:sp>
        <p:nvSpPr>
          <p:cNvPr id="8" name="正方形/長方形 7">
            <a:extLst>
              <a:ext uri="{FF2B5EF4-FFF2-40B4-BE49-F238E27FC236}">
                <a16:creationId xmlns:a16="http://schemas.microsoft.com/office/drawing/2014/main" id="{9EDAAEA7-51CA-BDAD-911F-8291B587EE81}"/>
              </a:ext>
            </a:extLst>
          </p:cNvPr>
          <p:cNvSpPr/>
          <p:nvPr/>
        </p:nvSpPr>
        <p:spPr>
          <a:xfrm>
            <a:off x="286956" y="1047887"/>
            <a:ext cx="2902586" cy="39451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ltLang="ja-JP" sz="1600" b="1" err="1">
                <a:latin typeface="Meiryo UI"/>
                <a:ea typeface="Meiryo UI"/>
              </a:rPr>
              <a:t>全体構成</a:t>
            </a:r>
          </a:p>
        </p:txBody>
      </p:sp>
      <p:sp>
        <p:nvSpPr>
          <p:cNvPr id="7" name="Text 3">
            <a:extLst>
              <a:ext uri="{FF2B5EF4-FFF2-40B4-BE49-F238E27FC236}">
                <a16:creationId xmlns:a16="http://schemas.microsoft.com/office/drawing/2014/main" id="{1969A85F-F8FB-2CB0-A510-7394F3F80FC0}"/>
              </a:ext>
            </a:extLst>
          </p:cNvPr>
          <p:cNvSpPr txBox="1"/>
          <p:nvPr/>
        </p:nvSpPr>
        <p:spPr>
          <a:xfrm>
            <a:off x="947782" y="4572285"/>
            <a:ext cx="7248811" cy="733189"/>
          </a:xfrm>
          <a:prstGeom prst="rect">
            <a:avLst/>
          </a:prstGeom>
          <a:noFill/>
          <a:ln/>
        </p:spPr>
        <p:txBody>
          <a:bodyPr wrap="square" lIns="0" tIns="0" rIns="0" bIns="0" rtlCol="0" anchor="t"/>
          <a:lstStyle/>
          <a:p>
            <a:pPr marL="0" indent="0" algn="ctr">
              <a:buNone/>
            </a:pPr>
            <a:r>
              <a:rPr lang="ja-JP" altLang="en-US" sz="2000" b="1">
                <a:solidFill>
                  <a:srgbClr val="1A365D"/>
                </a:solidFill>
                <a:latin typeface="Meiryo UI"/>
                <a:ea typeface="Meiryo UI"/>
              </a:rPr>
              <a:t>全社的なDX化によって輸送事業の省人化を実施</a:t>
            </a:r>
          </a:p>
          <a:p>
            <a:pPr algn="ctr"/>
            <a:r>
              <a:rPr lang="ja-JP" altLang="en-US" sz="2000" b="1">
                <a:solidFill>
                  <a:srgbClr val="1A365D"/>
                </a:solidFill>
                <a:latin typeface="Meiryo UI"/>
                <a:ea typeface="Meiryo UI"/>
              </a:rPr>
              <a:t>営業部門の効率化によって大幅な人員削減を断行</a:t>
            </a:r>
          </a:p>
        </p:txBody>
      </p:sp>
      <p:sp>
        <p:nvSpPr>
          <p:cNvPr id="10" name="二等辺三角形 9">
            <a:extLst>
              <a:ext uri="{FF2B5EF4-FFF2-40B4-BE49-F238E27FC236}">
                <a16:creationId xmlns:a16="http://schemas.microsoft.com/office/drawing/2014/main" id="{91BA502D-8EB8-CB6B-D4D9-563A0AFA6F0A}"/>
              </a:ext>
            </a:extLst>
          </p:cNvPr>
          <p:cNvSpPr/>
          <p:nvPr/>
        </p:nvSpPr>
        <p:spPr>
          <a:xfrm rot="16200000" flipV="1">
            <a:off x="326728" y="5822908"/>
            <a:ext cx="493760"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a:ea typeface="Meiryo UI"/>
            </a:endParaRPr>
          </a:p>
        </p:txBody>
      </p:sp>
      <p:sp>
        <p:nvSpPr>
          <p:cNvPr id="12" name="正方形/長方形 11">
            <a:extLst>
              <a:ext uri="{FF2B5EF4-FFF2-40B4-BE49-F238E27FC236}">
                <a16:creationId xmlns:a16="http://schemas.microsoft.com/office/drawing/2014/main" id="{1A57C558-197F-E825-2AB0-9E9D14D2EC47}"/>
              </a:ext>
            </a:extLst>
          </p:cNvPr>
          <p:cNvSpPr/>
          <p:nvPr/>
        </p:nvSpPr>
        <p:spPr>
          <a:xfrm>
            <a:off x="821763" y="5637837"/>
            <a:ext cx="2921168" cy="549814"/>
          </a:xfrm>
          <a:prstGeom prst="rect">
            <a:avLst/>
          </a:prstGeom>
          <a:solidFill>
            <a:srgbClr val="A6CAEC"/>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2400" b="1">
                <a:solidFill>
                  <a:srgbClr val="002060"/>
                </a:solidFill>
                <a:latin typeface="Meiryo UI"/>
                <a:ea typeface="Meiryo UI"/>
              </a:rPr>
              <a:t>人事総務本部</a:t>
            </a:r>
          </a:p>
        </p:txBody>
      </p:sp>
      <p:sp>
        <p:nvSpPr>
          <p:cNvPr id="14" name="Text 3">
            <a:extLst>
              <a:ext uri="{FF2B5EF4-FFF2-40B4-BE49-F238E27FC236}">
                <a16:creationId xmlns:a16="http://schemas.microsoft.com/office/drawing/2014/main" id="{B7043566-36C0-96C1-FD1E-2B79943209A9}"/>
              </a:ext>
            </a:extLst>
          </p:cNvPr>
          <p:cNvSpPr txBox="1"/>
          <p:nvPr/>
        </p:nvSpPr>
        <p:spPr>
          <a:xfrm>
            <a:off x="4001405" y="5700158"/>
            <a:ext cx="4772167" cy="508705"/>
          </a:xfrm>
          <a:prstGeom prst="rect">
            <a:avLst/>
          </a:prstGeom>
          <a:noFill/>
          <a:ln/>
        </p:spPr>
        <p:txBody>
          <a:bodyPr wrap="square" lIns="0" tIns="0" rIns="0" bIns="0" rtlCol="0" anchor="ctr"/>
          <a:lstStyle/>
          <a:p>
            <a:r>
              <a:rPr lang="ja-JP" altLang="en-US" sz="2400" b="1">
                <a:solidFill>
                  <a:srgbClr val="002060"/>
                </a:solidFill>
                <a:latin typeface="Meiryo UI"/>
                <a:ea typeface="Meiryo UI"/>
              </a:rPr>
              <a:t>DX人材の活用とは既存社員の配置転換と再教育で中心的な役割</a:t>
            </a:r>
          </a:p>
        </p:txBody>
      </p:sp>
    </p:spTree>
    <p:extLst>
      <p:ext uri="{BB962C8B-B14F-4D97-AF65-F5344CB8AC3E}">
        <p14:creationId xmlns:p14="http://schemas.microsoft.com/office/powerpoint/2010/main" val="2088009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17A08-F489-B506-FEDD-62C41A48DBCA}"/>
            </a:ext>
          </a:extLst>
        </p:cNvPr>
        <p:cNvGrpSpPr/>
        <p:nvPr/>
      </p:nvGrpSpPr>
      <p:grpSpPr>
        <a:xfrm>
          <a:off x="0" y="0"/>
          <a:ext cx="0" cy="0"/>
          <a:chOff x="0" y="0"/>
          <a:chExt cx="0" cy="0"/>
        </a:xfrm>
      </p:grpSpPr>
      <p:sp>
        <p:nvSpPr>
          <p:cNvPr id="6" name="Text 3">
            <a:extLst>
              <a:ext uri="{FF2B5EF4-FFF2-40B4-BE49-F238E27FC236}">
                <a16:creationId xmlns:a16="http://schemas.microsoft.com/office/drawing/2014/main" id="{664DFCE7-2EE5-8FEE-9D43-0929174415E4}"/>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a:t>
            </a:r>
            <a:r>
              <a:rPr kumimoji="1" lang="ja-JP" altLang="en-US" sz="2400" b="1">
                <a:solidFill>
                  <a:srgbClr val="002060"/>
                </a:solidFill>
                <a:latin typeface="Meiryo UI"/>
                <a:ea typeface="Meiryo UI"/>
              </a:rPr>
              <a:t>組織戦略</a:t>
            </a:r>
            <a:endParaRPr lang="en-US" sz="2400">
              <a:solidFill>
                <a:srgbClr val="002060"/>
              </a:solidFill>
              <a:latin typeface="Meiryo UI"/>
              <a:ea typeface="Meiryo UI"/>
            </a:endParaRPr>
          </a:p>
        </p:txBody>
      </p:sp>
      <p:sp>
        <p:nvSpPr>
          <p:cNvPr id="3" name="四角形: 角を丸くする 2">
            <a:extLst>
              <a:ext uri="{FF2B5EF4-FFF2-40B4-BE49-F238E27FC236}">
                <a16:creationId xmlns:a16="http://schemas.microsoft.com/office/drawing/2014/main" id="{4636AC14-99A6-2316-5097-1B6E01909B9A}"/>
              </a:ext>
            </a:extLst>
          </p:cNvPr>
          <p:cNvSpPr/>
          <p:nvPr/>
        </p:nvSpPr>
        <p:spPr>
          <a:xfrm>
            <a:off x="454579" y="1344634"/>
            <a:ext cx="2904964" cy="7341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b="1">
                <a:solidFill>
                  <a:srgbClr val="002060"/>
                </a:solidFill>
                <a:latin typeface="Meiryo"/>
                <a:ea typeface="Meiryo"/>
              </a:rPr>
              <a:t>新たな事業領域を担う</a:t>
            </a:r>
            <a:endParaRPr lang="en-US" altLang="ja-JP">
              <a:solidFill>
                <a:srgbClr val="000000"/>
              </a:solidFill>
              <a:latin typeface="Meiryo"/>
              <a:ea typeface="Meiryo UI"/>
            </a:endParaRPr>
          </a:p>
          <a:p>
            <a:pPr algn="ctr"/>
            <a:r>
              <a:rPr lang="ja-JP" b="1">
                <a:solidFill>
                  <a:srgbClr val="002060"/>
                </a:solidFill>
                <a:latin typeface="Meiryo"/>
                <a:ea typeface="Meiryo"/>
              </a:rPr>
              <a:t>組織の未整備</a:t>
            </a:r>
            <a:endParaRPr lang="ja-JP"/>
          </a:p>
        </p:txBody>
      </p:sp>
      <p:sp>
        <p:nvSpPr>
          <p:cNvPr id="8" name="二等辺三角形 7">
            <a:extLst>
              <a:ext uri="{FF2B5EF4-FFF2-40B4-BE49-F238E27FC236}">
                <a16:creationId xmlns:a16="http://schemas.microsoft.com/office/drawing/2014/main" id="{EE779A33-4595-9CEC-ACFD-582D7379B47C}"/>
              </a:ext>
            </a:extLst>
          </p:cNvPr>
          <p:cNvSpPr/>
          <p:nvPr/>
        </p:nvSpPr>
        <p:spPr>
          <a:xfrm rot="16200000" flipV="1">
            <a:off x="3523754" y="1596761"/>
            <a:ext cx="493760"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a:ea typeface="Meiryo UI"/>
            </a:endParaRPr>
          </a:p>
        </p:txBody>
      </p:sp>
      <p:sp>
        <p:nvSpPr>
          <p:cNvPr id="10" name="Text 3">
            <a:extLst>
              <a:ext uri="{FF2B5EF4-FFF2-40B4-BE49-F238E27FC236}">
                <a16:creationId xmlns:a16="http://schemas.microsoft.com/office/drawing/2014/main" id="{B2E67E1A-D989-5E93-3516-3511BA81247B}"/>
              </a:ext>
            </a:extLst>
          </p:cNvPr>
          <p:cNvSpPr txBox="1"/>
          <p:nvPr/>
        </p:nvSpPr>
        <p:spPr>
          <a:xfrm>
            <a:off x="4102630" y="1465575"/>
            <a:ext cx="4772167" cy="508705"/>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DX人材の採用から戦力化までの一貫した人事組織戦略と既存社員への変革の意識づけを徹底</a:t>
            </a:r>
          </a:p>
        </p:txBody>
      </p:sp>
      <p:sp>
        <p:nvSpPr>
          <p:cNvPr id="7" name="四角形: 角を丸くする 6">
            <a:extLst>
              <a:ext uri="{FF2B5EF4-FFF2-40B4-BE49-F238E27FC236}">
                <a16:creationId xmlns:a16="http://schemas.microsoft.com/office/drawing/2014/main" id="{E752C007-448C-6768-C989-6E0A2D05D938}"/>
              </a:ext>
            </a:extLst>
          </p:cNvPr>
          <p:cNvSpPr>
            <a:spLocks/>
          </p:cNvSpPr>
          <p:nvPr/>
        </p:nvSpPr>
        <p:spPr>
          <a:xfrm>
            <a:off x="3647914" y="2446561"/>
            <a:ext cx="5082389" cy="958960"/>
          </a:xfrm>
          <a:prstGeom prst="roundRect">
            <a:avLst/>
          </a:prstGeom>
          <a:solidFill>
            <a:srgbClr val="F5D160"/>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t"/>
          <a:lstStyle/>
          <a:p>
            <a:r>
              <a:rPr lang="ja-JP" altLang="en-US" b="1">
                <a:solidFill>
                  <a:srgbClr val="002060"/>
                </a:solidFill>
                <a:latin typeface="メイリオ"/>
                <a:ea typeface="メイリオ"/>
              </a:rPr>
              <a:t>会社のDX化と効率化への妥協なき姿勢を内外に示し、ブランディングまで一貫した組織戦略を描く</a:t>
            </a:r>
          </a:p>
        </p:txBody>
      </p:sp>
      <p:sp>
        <p:nvSpPr>
          <p:cNvPr id="4" name="正方形/長方形 3">
            <a:extLst>
              <a:ext uri="{FF2B5EF4-FFF2-40B4-BE49-F238E27FC236}">
                <a16:creationId xmlns:a16="http://schemas.microsoft.com/office/drawing/2014/main" id="{3F16C108-580E-4732-F0F2-DAC6BE14C797}"/>
              </a:ext>
            </a:extLst>
          </p:cNvPr>
          <p:cNvSpPr/>
          <p:nvPr/>
        </p:nvSpPr>
        <p:spPr>
          <a:xfrm>
            <a:off x="455824" y="4397445"/>
            <a:ext cx="8278349" cy="17581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endParaRPr lang="ja-JP" sz="1400">
              <a:solidFill>
                <a:srgbClr val="002060"/>
              </a:solidFill>
              <a:latin typeface="Meiryo UI"/>
              <a:ea typeface="Meiryo UI"/>
              <a:cs typeface="+mn-lt"/>
            </a:endParaRPr>
          </a:p>
        </p:txBody>
      </p:sp>
      <p:sp>
        <p:nvSpPr>
          <p:cNvPr id="9" name="Text 3">
            <a:extLst>
              <a:ext uri="{FF2B5EF4-FFF2-40B4-BE49-F238E27FC236}">
                <a16:creationId xmlns:a16="http://schemas.microsoft.com/office/drawing/2014/main" id="{B21F8E70-A185-5AA4-E27C-96D5253F6EE6}"/>
              </a:ext>
            </a:extLst>
          </p:cNvPr>
          <p:cNvSpPr txBox="1"/>
          <p:nvPr/>
        </p:nvSpPr>
        <p:spPr>
          <a:xfrm>
            <a:off x="515439" y="4492616"/>
            <a:ext cx="8076001" cy="1537111"/>
          </a:xfrm>
          <a:prstGeom prst="rect">
            <a:avLst/>
          </a:prstGeom>
          <a:noFill/>
          <a:ln/>
        </p:spPr>
        <p:txBody>
          <a:bodyPr wrap="square" lIns="0" tIns="0" rIns="0" bIns="0" rtlCol="0" anchor="t"/>
          <a:lstStyle/>
          <a:p>
            <a:pPr marL="0" indent="0" algn="l">
              <a:buNone/>
            </a:pPr>
            <a:r>
              <a:rPr lang="ja-JP" altLang="en-US" sz="2000" b="1">
                <a:solidFill>
                  <a:srgbClr val="1A365D"/>
                </a:solidFill>
                <a:latin typeface="Meiryo UI"/>
                <a:ea typeface="Meiryo UI"/>
              </a:rPr>
              <a:t>既存社員の再配置のためのDX教育を実施し、変革する従業員のロールモデル提示</a:t>
            </a:r>
          </a:p>
          <a:p>
            <a:r>
              <a:rPr lang="ja-JP" altLang="en-US" sz="2000" b="1">
                <a:solidFill>
                  <a:srgbClr val="1A365D"/>
                </a:solidFill>
                <a:latin typeface="Meiryo UI"/>
                <a:ea typeface="Meiryo UI"/>
              </a:rPr>
              <a:t>DX人材の活躍のための組織設計・制度設計を行い会社の変革を可視化</a:t>
            </a:r>
          </a:p>
          <a:p>
            <a:r>
              <a:rPr lang="ja-JP" altLang="en-US" sz="2000" b="1">
                <a:solidFill>
                  <a:srgbClr val="1A365D"/>
                </a:solidFill>
                <a:latin typeface="Meiryo UI"/>
                <a:ea typeface="Meiryo UI"/>
              </a:rPr>
              <a:t>産学官連携の取り組みを多層的に発信する戦略的広報で社内外でのブランディングに寄与する</a:t>
            </a:r>
          </a:p>
        </p:txBody>
      </p:sp>
      <p:sp>
        <p:nvSpPr>
          <p:cNvPr id="66" name="正方形/長方形 65">
            <a:extLst>
              <a:ext uri="{FF2B5EF4-FFF2-40B4-BE49-F238E27FC236}">
                <a16:creationId xmlns:a16="http://schemas.microsoft.com/office/drawing/2014/main" id="{152D0972-3277-235F-7186-20845F2DA6AA}"/>
              </a:ext>
            </a:extLst>
          </p:cNvPr>
          <p:cNvSpPr/>
          <p:nvPr/>
        </p:nvSpPr>
        <p:spPr>
          <a:xfrm>
            <a:off x="484347" y="3748302"/>
            <a:ext cx="2921168" cy="549814"/>
          </a:xfrm>
          <a:prstGeom prst="rect">
            <a:avLst/>
          </a:prstGeom>
          <a:solidFill>
            <a:srgbClr val="A6CAEC"/>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2400" b="1">
                <a:solidFill>
                  <a:srgbClr val="002060"/>
                </a:solidFill>
                <a:latin typeface="Meiryo UI"/>
                <a:ea typeface="Meiryo UI"/>
              </a:rPr>
              <a:t>人事総務本部</a:t>
            </a:r>
          </a:p>
        </p:txBody>
      </p:sp>
    </p:spTree>
    <p:extLst>
      <p:ext uri="{BB962C8B-B14F-4D97-AF65-F5344CB8AC3E}">
        <p14:creationId xmlns:p14="http://schemas.microsoft.com/office/powerpoint/2010/main" val="2430931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D4A57-90A7-A6AE-ABDD-95E1E81B50C8}"/>
            </a:ext>
          </a:extLst>
        </p:cNvPr>
        <p:cNvGrpSpPr/>
        <p:nvPr/>
      </p:nvGrpSpPr>
      <p:grpSpPr>
        <a:xfrm>
          <a:off x="0" y="0"/>
          <a:ext cx="0" cy="0"/>
          <a:chOff x="0" y="0"/>
          <a:chExt cx="0" cy="0"/>
        </a:xfrm>
      </p:grpSpPr>
      <p:sp>
        <p:nvSpPr>
          <p:cNvPr id="6" name="Text 3">
            <a:extLst>
              <a:ext uri="{FF2B5EF4-FFF2-40B4-BE49-F238E27FC236}">
                <a16:creationId xmlns:a16="http://schemas.microsoft.com/office/drawing/2014/main" id="{0CED263C-1455-3DCA-192F-765793D30163}"/>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a:t>
            </a:r>
            <a:r>
              <a:rPr kumimoji="1" lang="ja-JP" altLang="en-US" sz="2400" b="1">
                <a:solidFill>
                  <a:srgbClr val="002060"/>
                </a:solidFill>
                <a:latin typeface="Meiryo UI"/>
                <a:ea typeface="Meiryo UI"/>
              </a:rPr>
              <a:t>組織戦略</a:t>
            </a:r>
            <a:endParaRPr lang="en-US" sz="2400">
              <a:solidFill>
                <a:srgbClr val="002060"/>
              </a:solidFill>
              <a:latin typeface="Meiryo UI"/>
              <a:ea typeface="Meiryo UI"/>
            </a:endParaRPr>
          </a:p>
        </p:txBody>
      </p:sp>
      <p:sp>
        <p:nvSpPr>
          <p:cNvPr id="3" name="四角形: 角を丸くする 2">
            <a:extLst>
              <a:ext uri="{FF2B5EF4-FFF2-40B4-BE49-F238E27FC236}">
                <a16:creationId xmlns:a16="http://schemas.microsoft.com/office/drawing/2014/main" id="{47DB5C9C-54FD-64A1-5015-80CC1AB5C977}"/>
              </a:ext>
            </a:extLst>
          </p:cNvPr>
          <p:cNvSpPr/>
          <p:nvPr/>
        </p:nvSpPr>
        <p:spPr>
          <a:xfrm>
            <a:off x="454579" y="1344634"/>
            <a:ext cx="2904964" cy="7341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b="1">
                <a:solidFill>
                  <a:srgbClr val="002060"/>
                </a:solidFill>
                <a:latin typeface="Meiryo"/>
                <a:ea typeface="Meiryo"/>
              </a:rPr>
              <a:t>新たな事業領域を担う</a:t>
            </a:r>
            <a:endParaRPr lang="en-US" altLang="ja-JP">
              <a:solidFill>
                <a:srgbClr val="000000"/>
              </a:solidFill>
              <a:latin typeface="Meiryo"/>
              <a:ea typeface="Meiryo UI"/>
            </a:endParaRPr>
          </a:p>
          <a:p>
            <a:pPr algn="ctr"/>
            <a:r>
              <a:rPr lang="ja-JP" b="1">
                <a:solidFill>
                  <a:srgbClr val="002060"/>
                </a:solidFill>
                <a:latin typeface="Meiryo"/>
                <a:ea typeface="Meiryo"/>
              </a:rPr>
              <a:t>組織の未整備</a:t>
            </a:r>
            <a:endParaRPr lang="ja-JP"/>
          </a:p>
        </p:txBody>
      </p:sp>
      <p:sp>
        <p:nvSpPr>
          <p:cNvPr id="8" name="二等辺三角形 7">
            <a:extLst>
              <a:ext uri="{FF2B5EF4-FFF2-40B4-BE49-F238E27FC236}">
                <a16:creationId xmlns:a16="http://schemas.microsoft.com/office/drawing/2014/main" id="{515342D0-6CE7-47A5-118B-25CD48B51615}"/>
              </a:ext>
            </a:extLst>
          </p:cNvPr>
          <p:cNvSpPr/>
          <p:nvPr/>
        </p:nvSpPr>
        <p:spPr>
          <a:xfrm rot="16200000" flipV="1">
            <a:off x="3523754" y="1596761"/>
            <a:ext cx="493760"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a:ea typeface="Meiryo UI"/>
            </a:endParaRPr>
          </a:p>
        </p:txBody>
      </p:sp>
      <p:sp>
        <p:nvSpPr>
          <p:cNvPr id="10" name="Text 3">
            <a:extLst>
              <a:ext uri="{FF2B5EF4-FFF2-40B4-BE49-F238E27FC236}">
                <a16:creationId xmlns:a16="http://schemas.microsoft.com/office/drawing/2014/main" id="{D699550D-0CCA-955B-742B-1A63AD40BE16}"/>
              </a:ext>
            </a:extLst>
          </p:cNvPr>
          <p:cNvSpPr txBox="1"/>
          <p:nvPr/>
        </p:nvSpPr>
        <p:spPr>
          <a:xfrm>
            <a:off x="4102630" y="1465575"/>
            <a:ext cx="4772167" cy="508705"/>
          </a:xfrm>
          <a:prstGeom prst="rect">
            <a:avLst/>
          </a:prstGeom>
          <a:noFill/>
          <a:ln/>
        </p:spPr>
        <p:txBody>
          <a:bodyPr wrap="square" lIns="0" tIns="0" rIns="0" bIns="0" rtlCol="0" anchor="ctr"/>
          <a:lstStyle/>
          <a:p>
            <a:r>
              <a:rPr lang="ja-JP" altLang="en-US" sz="2400" b="1">
                <a:solidFill>
                  <a:srgbClr val="002060"/>
                </a:solidFill>
                <a:latin typeface="Meiryo UI"/>
                <a:ea typeface="Meiryo UI"/>
              </a:rPr>
              <a:t>KKR・SGによる投資とMBO時の企業価値向上を見据え、ステークホルダーとのコミュニケーションを重視</a:t>
            </a:r>
          </a:p>
        </p:txBody>
      </p:sp>
      <p:sp>
        <p:nvSpPr>
          <p:cNvPr id="7" name="四角形: 角を丸くする 6">
            <a:extLst>
              <a:ext uri="{FF2B5EF4-FFF2-40B4-BE49-F238E27FC236}">
                <a16:creationId xmlns:a16="http://schemas.microsoft.com/office/drawing/2014/main" id="{50738DFD-90B7-07FB-F649-036FBADD7403}"/>
              </a:ext>
            </a:extLst>
          </p:cNvPr>
          <p:cNvSpPr>
            <a:spLocks/>
          </p:cNvSpPr>
          <p:nvPr/>
        </p:nvSpPr>
        <p:spPr>
          <a:xfrm>
            <a:off x="3647914" y="2497173"/>
            <a:ext cx="5082389" cy="672156"/>
          </a:xfrm>
          <a:prstGeom prst="roundRect">
            <a:avLst/>
          </a:prstGeom>
          <a:solidFill>
            <a:srgbClr val="F5D160"/>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t"/>
          <a:lstStyle/>
          <a:p>
            <a:r>
              <a:rPr lang="ja-JP" altLang="en-US" b="1">
                <a:solidFill>
                  <a:srgbClr val="002060"/>
                </a:solidFill>
                <a:latin typeface="メイリオ"/>
                <a:ea typeface="メイリオ"/>
              </a:rPr>
              <a:t>企業価値向上のために必要な戦略を財政面で下支えし、投資家との意思疎通を図る</a:t>
            </a:r>
          </a:p>
        </p:txBody>
      </p:sp>
      <p:sp>
        <p:nvSpPr>
          <p:cNvPr id="4" name="正方形/長方形 3">
            <a:extLst>
              <a:ext uri="{FF2B5EF4-FFF2-40B4-BE49-F238E27FC236}">
                <a16:creationId xmlns:a16="http://schemas.microsoft.com/office/drawing/2014/main" id="{9A1B7EBF-45F6-5673-C5AC-BB63BEB48F34}"/>
              </a:ext>
            </a:extLst>
          </p:cNvPr>
          <p:cNvSpPr/>
          <p:nvPr/>
        </p:nvSpPr>
        <p:spPr>
          <a:xfrm>
            <a:off x="455824" y="4397445"/>
            <a:ext cx="8278349" cy="175816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endParaRPr lang="ja-JP" sz="1400">
              <a:solidFill>
                <a:srgbClr val="002060"/>
              </a:solidFill>
              <a:latin typeface="Meiryo UI"/>
              <a:ea typeface="Meiryo UI"/>
              <a:cs typeface="+mn-lt"/>
            </a:endParaRPr>
          </a:p>
        </p:txBody>
      </p:sp>
      <p:sp>
        <p:nvSpPr>
          <p:cNvPr id="9" name="Text 3">
            <a:extLst>
              <a:ext uri="{FF2B5EF4-FFF2-40B4-BE49-F238E27FC236}">
                <a16:creationId xmlns:a16="http://schemas.microsoft.com/office/drawing/2014/main" id="{B3F5A224-3610-1F22-A44D-BD5647BB511B}"/>
              </a:ext>
            </a:extLst>
          </p:cNvPr>
          <p:cNvSpPr txBox="1"/>
          <p:nvPr/>
        </p:nvSpPr>
        <p:spPr>
          <a:xfrm>
            <a:off x="515439" y="4492616"/>
            <a:ext cx="8076001" cy="1537111"/>
          </a:xfrm>
          <a:prstGeom prst="rect">
            <a:avLst/>
          </a:prstGeom>
          <a:noFill/>
          <a:ln/>
        </p:spPr>
        <p:txBody>
          <a:bodyPr wrap="square" lIns="0" tIns="0" rIns="0" bIns="0" rtlCol="0" anchor="t"/>
          <a:lstStyle/>
          <a:p>
            <a:pPr marL="0" indent="0" algn="l">
              <a:buNone/>
            </a:pPr>
            <a:r>
              <a:rPr lang="ja-JP" altLang="en-US" sz="2000" b="1">
                <a:solidFill>
                  <a:srgbClr val="1A365D"/>
                </a:solidFill>
                <a:latin typeface="Meiryo UI"/>
                <a:ea typeface="Meiryo UI"/>
              </a:rPr>
              <a:t>MBO時に確実は企業価値の向上がなければKKR・SGによる投資やシナジーは引き出せないことを認識し、MBOからが逆算した財務戦略の策定</a:t>
            </a:r>
          </a:p>
          <a:p>
            <a:r>
              <a:rPr lang="ja-JP" altLang="en-US" sz="2000" b="1">
                <a:solidFill>
                  <a:srgbClr val="1A365D"/>
                </a:solidFill>
                <a:latin typeface="Meiryo UI"/>
                <a:ea typeface="Meiryo UI"/>
              </a:rPr>
              <a:t>KKR・SGのコミットで複雑になるであろう株主間のコミュニケーションを一手に担い成長戦略が画餅でないことを明確にする役割</a:t>
            </a:r>
          </a:p>
        </p:txBody>
      </p:sp>
      <p:sp>
        <p:nvSpPr>
          <p:cNvPr id="66" name="正方形/長方形 65">
            <a:extLst>
              <a:ext uri="{FF2B5EF4-FFF2-40B4-BE49-F238E27FC236}">
                <a16:creationId xmlns:a16="http://schemas.microsoft.com/office/drawing/2014/main" id="{CC839F58-13CF-61C5-BDF8-661220BA3D73}"/>
              </a:ext>
            </a:extLst>
          </p:cNvPr>
          <p:cNvSpPr/>
          <p:nvPr/>
        </p:nvSpPr>
        <p:spPr>
          <a:xfrm>
            <a:off x="484347" y="3748302"/>
            <a:ext cx="2921168" cy="549814"/>
          </a:xfrm>
          <a:prstGeom prst="rect">
            <a:avLst/>
          </a:prstGeom>
          <a:solidFill>
            <a:srgbClr val="A6CAEC"/>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2400" b="1">
                <a:solidFill>
                  <a:srgbClr val="002060"/>
                </a:solidFill>
                <a:latin typeface="Meiryo UI"/>
                <a:ea typeface="Meiryo UI"/>
              </a:rPr>
              <a:t>財務戦略本部</a:t>
            </a:r>
          </a:p>
        </p:txBody>
      </p:sp>
    </p:spTree>
    <p:extLst>
      <p:ext uri="{BB962C8B-B14F-4D97-AF65-F5344CB8AC3E}">
        <p14:creationId xmlns:p14="http://schemas.microsoft.com/office/powerpoint/2010/main" val="15949366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AD125-DF6F-12E2-3D12-8468FF397DB8}"/>
            </a:ext>
          </a:extLst>
        </p:cNvPr>
        <p:cNvGrpSpPr/>
        <p:nvPr/>
      </p:nvGrpSpPr>
      <p:grpSpPr>
        <a:xfrm>
          <a:off x="0" y="0"/>
          <a:ext cx="0" cy="0"/>
          <a:chOff x="0" y="0"/>
          <a:chExt cx="0" cy="0"/>
        </a:xfrm>
      </p:grpSpPr>
      <p:sp>
        <p:nvSpPr>
          <p:cNvPr id="69" name="矢印: 上 68">
            <a:extLst>
              <a:ext uri="{FF2B5EF4-FFF2-40B4-BE49-F238E27FC236}">
                <a16:creationId xmlns:a16="http://schemas.microsoft.com/office/drawing/2014/main" id="{02CFBD88-8600-91C3-2826-A20F4384E46B}"/>
              </a:ext>
            </a:extLst>
          </p:cNvPr>
          <p:cNvSpPr/>
          <p:nvPr/>
        </p:nvSpPr>
        <p:spPr>
          <a:xfrm rot="5400000">
            <a:off x="3825625" y="3516608"/>
            <a:ext cx="1104617" cy="1214279"/>
          </a:xfrm>
          <a:prstGeom prst="upArrow">
            <a:avLst/>
          </a:prstGeom>
          <a:solidFill>
            <a:srgbClr val="041F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Text 3">
            <a:extLst>
              <a:ext uri="{FF2B5EF4-FFF2-40B4-BE49-F238E27FC236}">
                <a16:creationId xmlns:a16="http://schemas.microsoft.com/office/drawing/2014/main" id="{467F949B-AB8F-A6B0-3ECA-B8849CAD0288}"/>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a:t>
            </a:r>
            <a:r>
              <a:rPr kumimoji="1" lang="ja-JP" altLang="en-US" sz="2400" b="1">
                <a:solidFill>
                  <a:srgbClr val="002060"/>
                </a:solidFill>
                <a:latin typeface="Meiryo UI"/>
                <a:ea typeface="Meiryo UI"/>
              </a:rPr>
              <a:t>組織戦略</a:t>
            </a:r>
            <a:endParaRPr lang="en-US" sz="2400">
              <a:solidFill>
                <a:srgbClr val="002060"/>
              </a:solidFill>
              <a:latin typeface="Meiryo UI"/>
              <a:ea typeface="Meiryo UI"/>
            </a:endParaRPr>
          </a:p>
        </p:txBody>
      </p:sp>
      <p:sp>
        <p:nvSpPr>
          <p:cNvPr id="3" name="四角形: 角を丸くする 2">
            <a:extLst>
              <a:ext uri="{FF2B5EF4-FFF2-40B4-BE49-F238E27FC236}">
                <a16:creationId xmlns:a16="http://schemas.microsoft.com/office/drawing/2014/main" id="{577DBA5E-9F87-889B-9089-909986B10B7F}"/>
              </a:ext>
            </a:extLst>
          </p:cNvPr>
          <p:cNvSpPr/>
          <p:nvPr/>
        </p:nvSpPr>
        <p:spPr>
          <a:xfrm>
            <a:off x="454579" y="1344634"/>
            <a:ext cx="2904964" cy="73418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b="1">
                <a:solidFill>
                  <a:srgbClr val="002060"/>
                </a:solidFill>
                <a:latin typeface="Meiryo"/>
                <a:ea typeface="Meiryo"/>
              </a:rPr>
              <a:t>新たな事業領域を担う</a:t>
            </a:r>
            <a:endParaRPr lang="en-US" altLang="ja-JP">
              <a:solidFill>
                <a:srgbClr val="000000"/>
              </a:solidFill>
              <a:latin typeface="Meiryo"/>
              <a:ea typeface="Meiryo UI"/>
            </a:endParaRPr>
          </a:p>
          <a:p>
            <a:pPr algn="ctr"/>
            <a:r>
              <a:rPr lang="ja-JP" b="1">
                <a:solidFill>
                  <a:srgbClr val="002060"/>
                </a:solidFill>
                <a:latin typeface="Meiryo"/>
                <a:ea typeface="Meiryo"/>
              </a:rPr>
              <a:t>組織の未整備</a:t>
            </a:r>
            <a:endParaRPr lang="ja-JP"/>
          </a:p>
        </p:txBody>
      </p:sp>
      <p:sp>
        <p:nvSpPr>
          <p:cNvPr id="8" name="二等辺三角形 7">
            <a:extLst>
              <a:ext uri="{FF2B5EF4-FFF2-40B4-BE49-F238E27FC236}">
                <a16:creationId xmlns:a16="http://schemas.microsoft.com/office/drawing/2014/main" id="{8E8D5DF4-28EF-FED8-7051-C75C2E0D2736}"/>
              </a:ext>
            </a:extLst>
          </p:cNvPr>
          <p:cNvSpPr/>
          <p:nvPr/>
        </p:nvSpPr>
        <p:spPr>
          <a:xfrm rot="16200000" flipV="1">
            <a:off x="3523754" y="1596761"/>
            <a:ext cx="493760"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latin typeface="Meiryo UI"/>
              <a:ea typeface="Meiryo UI"/>
            </a:endParaRPr>
          </a:p>
        </p:txBody>
      </p:sp>
      <p:sp>
        <p:nvSpPr>
          <p:cNvPr id="10" name="Text 3">
            <a:extLst>
              <a:ext uri="{FF2B5EF4-FFF2-40B4-BE49-F238E27FC236}">
                <a16:creationId xmlns:a16="http://schemas.microsoft.com/office/drawing/2014/main" id="{3BC8A8FE-33C7-7BDD-A8A6-E053CA5EFA8D}"/>
              </a:ext>
            </a:extLst>
          </p:cNvPr>
          <p:cNvSpPr txBox="1"/>
          <p:nvPr/>
        </p:nvSpPr>
        <p:spPr>
          <a:xfrm>
            <a:off x="4102630" y="1465575"/>
            <a:ext cx="4772167" cy="508705"/>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輸送事業の効率化によって生まれる</a:t>
            </a:r>
          </a:p>
          <a:p>
            <a:r>
              <a:rPr lang="ja-JP" altLang="en-US" sz="2400" b="1">
                <a:solidFill>
                  <a:srgbClr val="002060"/>
                </a:solidFill>
                <a:latin typeface="Meiryo UI"/>
                <a:ea typeface="Meiryo UI"/>
                <a:cs typeface="Noto Sans JP" pitchFamily="34" charset="-120"/>
              </a:rPr>
              <a:t>余剰人材を注力部署へ再配置</a:t>
            </a:r>
            <a:endParaRPr lang="ja-JP" altLang="en-US" sz="2400" b="1">
              <a:solidFill>
                <a:srgbClr val="002060"/>
              </a:solidFill>
              <a:latin typeface="Meiryo UI"/>
              <a:ea typeface="Meiryo UI"/>
            </a:endParaRPr>
          </a:p>
        </p:txBody>
      </p:sp>
      <p:sp>
        <p:nvSpPr>
          <p:cNvPr id="66" name="正方形/長方形 65">
            <a:extLst>
              <a:ext uri="{FF2B5EF4-FFF2-40B4-BE49-F238E27FC236}">
                <a16:creationId xmlns:a16="http://schemas.microsoft.com/office/drawing/2014/main" id="{E4BD772A-0A56-2A3B-54A8-30CEBDE9F1A2}"/>
              </a:ext>
            </a:extLst>
          </p:cNvPr>
          <p:cNvSpPr/>
          <p:nvPr/>
        </p:nvSpPr>
        <p:spPr>
          <a:xfrm>
            <a:off x="1125438" y="3443127"/>
            <a:ext cx="2921168" cy="549814"/>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2060"/>
                </a:solidFill>
                <a:latin typeface="Meiryo UI" panose="020B0604030504040204" pitchFamily="50" charset="-128"/>
                <a:ea typeface="Meiryo UI" panose="020B0604030504040204" pitchFamily="50" charset="-128"/>
              </a:rPr>
              <a:t>輸送統括本部</a:t>
            </a:r>
          </a:p>
        </p:txBody>
      </p:sp>
      <p:sp>
        <p:nvSpPr>
          <p:cNvPr id="67" name="正方形/長方形 66">
            <a:extLst>
              <a:ext uri="{FF2B5EF4-FFF2-40B4-BE49-F238E27FC236}">
                <a16:creationId xmlns:a16="http://schemas.microsoft.com/office/drawing/2014/main" id="{93E5214F-8CC5-5F72-C0BE-C76BE613F5B5}"/>
              </a:ext>
            </a:extLst>
          </p:cNvPr>
          <p:cNvSpPr/>
          <p:nvPr/>
        </p:nvSpPr>
        <p:spPr>
          <a:xfrm>
            <a:off x="1125438" y="4296566"/>
            <a:ext cx="2921168" cy="549814"/>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2400" b="1">
                <a:solidFill>
                  <a:srgbClr val="002060"/>
                </a:solidFill>
                <a:latin typeface="Meiryo UI"/>
                <a:ea typeface="Meiryo UI"/>
              </a:rPr>
              <a:t>営業本部</a:t>
            </a:r>
          </a:p>
        </p:txBody>
      </p:sp>
      <p:sp>
        <p:nvSpPr>
          <p:cNvPr id="71" name="四角形: 角を丸くする 70">
            <a:extLst>
              <a:ext uri="{FF2B5EF4-FFF2-40B4-BE49-F238E27FC236}">
                <a16:creationId xmlns:a16="http://schemas.microsoft.com/office/drawing/2014/main" id="{E28C8AAE-6FB2-C35D-ADC6-1F4AF6F73D63}"/>
              </a:ext>
            </a:extLst>
          </p:cNvPr>
          <p:cNvSpPr>
            <a:spLocks/>
          </p:cNvSpPr>
          <p:nvPr/>
        </p:nvSpPr>
        <p:spPr>
          <a:xfrm>
            <a:off x="3656349" y="2294723"/>
            <a:ext cx="5082389" cy="672156"/>
          </a:xfrm>
          <a:prstGeom prst="roundRect">
            <a:avLst/>
          </a:prstGeom>
          <a:solidFill>
            <a:srgbClr val="F5D160"/>
          </a:solidFill>
          <a:ln/>
        </p:spPr>
        <p:style>
          <a:lnRef idx="0">
            <a:schemeClr val="accent1"/>
          </a:lnRef>
          <a:fillRef idx="3">
            <a:schemeClr val="accent1"/>
          </a:fillRef>
          <a:effectRef idx="3">
            <a:schemeClr val="accent1"/>
          </a:effectRef>
          <a:fontRef idx="minor">
            <a:schemeClr val="lt1"/>
          </a:fontRef>
        </p:style>
        <p:txBody>
          <a:bodyPr lIns="91440" tIns="45720" rIns="91440" bIns="45720" rtlCol="0" anchor="t"/>
          <a:lstStyle/>
          <a:p>
            <a:r>
              <a:rPr lang="ja-JP" altLang="en-US" b="1">
                <a:solidFill>
                  <a:srgbClr val="002060"/>
                </a:solidFill>
                <a:latin typeface="メイリオ"/>
                <a:ea typeface="メイリオ"/>
              </a:rPr>
              <a:t>従業員の雇用を守る方針を堅持するも、全社的な人事戦略を実施し従業員にも変化を求める</a:t>
            </a:r>
          </a:p>
        </p:txBody>
      </p:sp>
      <p:sp>
        <p:nvSpPr>
          <p:cNvPr id="73" name="正方形/長方形 72">
            <a:extLst>
              <a:ext uri="{FF2B5EF4-FFF2-40B4-BE49-F238E27FC236}">
                <a16:creationId xmlns:a16="http://schemas.microsoft.com/office/drawing/2014/main" id="{F6BA5607-FD18-F978-CD7C-F53E00D374FA}"/>
              </a:ext>
            </a:extLst>
          </p:cNvPr>
          <p:cNvSpPr/>
          <p:nvPr/>
        </p:nvSpPr>
        <p:spPr>
          <a:xfrm>
            <a:off x="5037038" y="3422806"/>
            <a:ext cx="2921168" cy="549814"/>
          </a:xfrm>
          <a:prstGeom prst="rect">
            <a:avLst/>
          </a:prstGeom>
          <a:solidFill>
            <a:srgbClr val="F5D160"/>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2400" b="1">
                <a:solidFill>
                  <a:srgbClr val="002060"/>
                </a:solidFill>
                <a:latin typeface="Meiryo UI"/>
                <a:ea typeface="Meiryo UI"/>
              </a:rPr>
              <a:t>ロジスティクス本部</a:t>
            </a:r>
          </a:p>
        </p:txBody>
      </p:sp>
      <p:sp>
        <p:nvSpPr>
          <p:cNvPr id="74" name="正方形/長方形 73">
            <a:extLst>
              <a:ext uri="{FF2B5EF4-FFF2-40B4-BE49-F238E27FC236}">
                <a16:creationId xmlns:a16="http://schemas.microsoft.com/office/drawing/2014/main" id="{3442F5EB-C636-8C6D-A827-B046C1308748}"/>
              </a:ext>
            </a:extLst>
          </p:cNvPr>
          <p:cNvSpPr/>
          <p:nvPr/>
        </p:nvSpPr>
        <p:spPr>
          <a:xfrm>
            <a:off x="5037038" y="4276245"/>
            <a:ext cx="2921168" cy="549814"/>
          </a:xfrm>
          <a:prstGeom prst="rect">
            <a:avLst/>
          </a:prstGeom>
          <a:solidFill>
            <a:srgbClr val="F5D160"/>
          </a:solidFill>
          <a:ln>
            <a:solidFill>
              <a:schemeClr val="tx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2400" b="1">
                <a:solidFill>
                  <a:srgbClr val="002060"/>
                </a:solidFill>
                <a:latin typeface="Meiryo UI"/>
                <a:ea typeface="Meiryo UI"/>
              </a:rPr>
              <a:t>事業開発本部</a:t>
            </a:r>
          </a:p>
        </p:txBody>
      </p:sp>
      <p:sp>
        <p:nvSpPr>
          <p:cNvPr id="4" name="正方形/長方形 3">
            <a:extLst>
              <a:ext uri="{FF2B5EF4-FFF2-40B4-BE49-F238E27FC236}">
                <a16:creationId xmlns:a16="http://schemas.microsoft.com/office/drawing/2014/main" id="{3FB4B138-B740-28AF-342E-4771E883F9FB}"/>
              </a:ext>
            </a:extLst>
          </p:cNvPr>
          <p:cNvSpPr/>
          <p:nvPr/>
        </p:nvSpPr>
        <p:spPr>
          <a:xfrm>
            <a:off x="547264" y="5128965"/>
            <a:ext cx="8278349" cy="914888"/>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endParaRPr lang="ja-JP" sz="1400">
              <a:solidFill>
                <a:srgbClr val="002060"/>
              </a:solidFill>
              <a:latin typeface="Meiryo UI"/>
              <a:ea typeface="Meiryo UI"/>
              <a:cs typeface="+mn-lt"/>
            </a:endParaRPr>
          </a:p>
        </p:txBody>
      </p:sp>
      <p:sp>
        <p:nvSpPr>
          <p:cNvPr id="7" name="Text 3">
            <a:extLst>
              <a:ext uri="{FF2B5EF4-FFF2-40B4-BE49-F238E27FC236}">
                <a16:creationId xmlns:a16="http://schemas.microsoft.com/office/drawing/2014/main" id="{0CA2ED9B-C7B1-50A3-4DC3-CDDA3506321E}"/>
              </a:ext>
            </a:extLst>
          </p:cNvPr>
          <p:cNvSpPr txBox="1"/>
          <p:nvPr/>
        </p:nvSpPr>
        <p:spPr>
          <a:xfrm>
            <a:off x="606879" y="5112376"/>
            <a:ext cx="8076001" cy="805591"/>
          </a:xfrm>
          <a:prstGeom prst="rect">
            <a:avLst/>
          </a:prstGeom>
          <a:noFill/>
          <a:ln/>
        </p:spPr>
        <p:txBody>
          <a:bodyPr wrap="square" lIns="0" tIns="0" rIns="0" bIns="0" rtlCol="0" anchor="t"/>
          <a:lstStyle/>
          <a:p>
            <a:pPr marL="0" indent="0" algn="l">
              <a:buNone/>
            </a:pPr>
            <a:r>
              <a:rPr lang="ja-JP" altLang="en-US" sz="2000" b="1">
                <a:solidFill>
                  <a:srgbClr val="1A365D"/>
                </a:solidFill>
                <a:latin typeface="Meiryo UI"/>
                <a:ea typeface="Meiryo UI"/>
              </a:rPr>
              <a:t>戦略実施によって発生する省人化部署から強化すべき部署へ再配置</a:t>
            </a:r>
          </a:p>
          <a:p>
            <a:r>
              <a:rPr lang="ja-JP" altLang="en-US" sz="2000" b="1">
                <a:solidFill>
                  <a:srgbClr val="1A365D"/>
                </a:solidFill>
                <a:latin typeface="Meiryo UI"/>
                <a:ea typeface="Meiryo UI"/>
              </a:rPr>
              <a:t>評価制度や研修制度含めた改革で成長への土壌を創り出す</a:t>
            </a:r>
          </a:p>
        </p:txBody>
      </p:sp>
    </p:spTree>
    <p:extLst>
      <p:ext uri="{BB962C8B-B14F-4D97-AF65-F5344CB8AC3E}">
        <p14:creationId xmlns:p14="http://schemas.microsoft.com/office/powerpoint/2010/main" val="1790667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E17D92-B435-EAA6-FD4E-0CCEC27DC0DC}"/>
            </a:ext>
          </a:extLst>
        </p:cNvPr>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E56709E3-7C43-4506-C099-93C8C4F666FA}"/>
              </a:ext>
            </a:extLst>
          </p:cNvPr>
          <p:cNvPicPr>
            <a:picLocks noGrp="1" noChangeAspect="1"/>
          </p:cNvPicPr>
          <p:nvPr>
            <p:ph idx="1"/>
          </p:nvPr>
        </p:nvPicPr>
        <p:blipFill>
          <a:blip r:embed="rId2"/>
          <a:srcRect l="6900" t="140" r="17380" b="-295"/>
          <a:stretch>
            <a:fillRect/>
          </a:stretch>
        </p:blipFill>
        <p:spPr>
          <a:xfrm>
            <a:off x="-12295" y="4779"/>
            <a:ext cx="9172331" cy="6859511"/>
          </a:xfrm>
          <a:prstGeom prst="rect">
            <a:avLst/>
          </a:prstGeom>
        </p:spPr>
      </p:pic>
      <p:sp>
        <p:nvSpPr>
          <p:cNvPr id="9" name="Rectangle 8">
            <a:extLst>
              <a:ext uri="{FF2B5EF4-FFF2-40B4-BE49-F238E27FC236}">
                <a16:creationId xmlns:a16="http://schemas.microsoft.com/office/drawing/2014/main" id="{85620A4C-19E8-63C7-784B-92DF6F708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正方形/長方形 4">
            <a:extLst>
              <a:ext uri="{FF2B5EF4-FFF2-40B4-BE49-F238E27FC236}">
                <a16:creationId xmlns:a16="http://schemas.microsoft.com/office/drawing/2014/main" id="{F6224725-BEBE-11FE-14B5-1789AD2F3545}"/>
              </a:ext>
            </a:extLst>
          </p:cNvPr>
          <p:cNvSpPr/>
          <p:nvPr/>
        </p:nvSpPr>
        <p:spPr>
          <a:xfrm>
            <a:off x="0" y="4779"/>
            <a:ext cx="9169903" cy="6857999"/>
          </a:xfrm>
          <a:prstGeom prst="rect">
            <a:avLst/>
          </a:prstGeom>
          <a:solidFill>
            <a:srgbClr val="FFFFFF">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テキスト ボックス 6">
            <a:extLst>
              <a:ext uri="{FF2B5EF4-FFF2-40B4-BE49-F238E27FC236}">
                <a16:creationId xmlns:a16="http://schemas.microsoft.com/office/drawing/2014/main" id="{CBCE18B4-1677-FD1D-DAB4-84465323E101}"/>
              </a:ext>
            </a:extLst>
          </p:cNvPr>
          <p:cNvSpPr txBox="1"/>
          <p:nvPr/>
        </p:nvSpPr>
        <p:spPr>
          <a:xfrm>
            <a:off x="287404" y="3013963"/>
            <a:ext cx="8569188" cy="707886"/>
          </a:xfrm>
          <a:prstGeom prst="rect">
            <a:avLst/>
          </a:prstGeom>
          <a:noFill/>
          <a:effectLst>
            <a:outerShdw blurRad="63500" dist="38100" dir="2700000">
              <a:srgbClr val="0E2841">
                <a:alpha val="40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ja-JP" altLang="en-US" sz="4000" b="1">
                <a:solidFill>
                  <a:srgbClr val="F2F2F2"/>
                </a:solidFill>
                <a:latin typeface="Meiryo UI"/>
                <a:ea typeface="Meiryo UI"/>
              </a:rPr>
              <a:t>当社状況　</a:t>
            </a:r>
            <a:r>
              <a:rPr lang="ja-JP" altLang="en-US" sz="2800" b="1">
                <a:solidFill>
                  <a:srgbClr val="F2F2F2"/>
                </a:solidFill>
                <a:latin typeface="Meiryo UI"/>
                <a:ea typeface="Meiryo UI"/>
              </a:rPr>
              <a:t>ーTOB評価と結論ー</a:t>
            </a:r>
          </a:p>
        </p:txBody>
      </p:sp>
    </p:spTree>
    <p:extLst>
      <p:ext uri="{BB962C8B-B14F-4D97-AF65-F5344CB8AC3E}">
        <p14:creationId xmlns:p14="http://schemas.microsoft.com/office/powerpoint/2010/main" val="1371793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EDDC0D70-4493-019D-1CD4-BB0F81620D4B}"/>
              </a:ext>
            </a:extLst>
          </p:cNvPr>
          <p:cNvGraphicFramePr>
            <a:graphicFrameLocks/>
          </p:cNvGraphicFramePr>
          <p:nvPr>
            <p:custDataLst>
              <p:tags r:id="rId1"/>
            </p:custDataLst>
            <p:extLst>
              <p:ext uri="{D42A27DB-BD31-4B8C-83A1-F6EECF244321}">
                <p14:modId xmlns:p14="http://schemas.microsoft.com/office/powerpoint/2010/main" val="2382981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95" imgH="396" progId="TCLayout.ActiveDocument.1">
                  <p:embed/>
                </p:oleObj>
              </mc:Choice>
              <mc:Fallback>
                <p:oleObj name="think-cellスライド" r:id="rId4" imgW="395" imgH="396" progId="TCLayout.ActiveDocument.1">
                  <p:embed/>
                  <p:pic>
                    <p:nvPicPr>
                      <p:cNvPr id="8" name="think-cell data - do not delete" hidden="1">
                        <a:extLst>
                          <a:ext uri="{FF2B5EF4-FFF2-40B4-BE49-F238E27FC236}">
                            <a16:creationId xmlns:a16="http://schemas.microsoft.com/office/drawing/2014/main" id="{EDDC0D70-4493-019D-1CD4-BB0F81620D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ext 3">
            <a:extLst>
              <a:ext uri="{FF2B5EF4-FFF2-40B4-BE49-F238E27FC236}">
                <a16:creationId xmlns:a16="http://schemas.microsoft.com/office/drawing/2014/main" id="{4D4DDC62-0434-1987-10B3-3F070CEA99A8}"/>
              </a:ext>
            </a:extLst>
          </p:cNvPr>
          <p:cNvSpPr txBox="1"/>
          <p:nvPr/>
        </p:nvSpPr>
        <p:spPr>
          <a:xfrm>
            <a:off x="450848" y="159584"/>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a:t>
            </a:r>
            <a:r>
              <a:rPr kumimoji="1" lang="ja-JP" altLang="en-US" sz="2400" b="1">
                <a:solidFill>
                  <a:srgbClr val="002060"/>
                </a:solidFill>
                <a:latin typeface="Meiryo UI"/>
                <a:ea typeface="Meiryo UI"/>
                <a:cs typeface="Noto Sans JP" pitchFamily="34" charset="-120"/>
              </a:rPr>
              <a:t>全体ロードマップ（</a:t>
            </a:r>
            <a:r>
              <a:rPr kumimoji="1" lang="en-US" altLang="ja-JP" sz="2400" b="1">
                <a:solidFill>
                  <a:srgbClr val="002060"/>
                </a:solidFill>
                <a:latin typeface="Meiryo UI"/>
                <a:ea typeface="Meiryo UI"/>
                <a:cs typeface="Noto Sans JP" pitchFamily="34" charset="-120"/>
              </a:rPr>
              <a:t>2025</a:t>
            </a:r>
            <a:r>
              <a:rPr kumimoji="1" lang="ja-JP" altLang="en-US" sz="2400" b="1">
                <a:solidFill>
                  <a:srgbClr val="002060"/>
                </a:solidFill>
                <a:latin typeface="Meiryo UI"/>
                <a:ea typeface="Meiryo UI"/>
                <a:cs typeface="Noto Sans JP" pitchFamily="34" charset="-120"/>
              </a:rPr>
              <a:t>－</a:t>
            </a:r>
            <a:r>
              <a:rPr kumimoji="1" lang="en-US" altLang="ja-JP" sz="2400" b="1">
                <a:solidFill>
                  <a:srgbClr val="002060"/>
                </a:solidFill>
                <a:latin typeface="Meiryo UI"/>
                <a:ea typeface="Meiryo UI"/>
                <a:cs typeface="Noto Sans JP" pitchFamily="34" charset="-120"/>
              </a:rPr>
              <a:t>2031</a:t>
            </a:r>
            <a:r>
              <a:rPr kumimoji="1" lang="ja-JP" altLang="en-US" sz="2400" b="1">
                <a:solidFill>
                  <a:srgbClr val="002060"/>
                </a:solidFill>
                <a:latin typeface="Meiryo UI"/>
                <a:ea typeface="Meiryo UI"/>
                <a:cs typeface="Noto Sans JP" pitchFamily="34" charset="-120"/>
              </a:rPr>
              <a:t>）</a:t>
            </a:r>
            <a:endParaRPr lang="en-US" sz="2400">
              <a:solidFill>
                <a:srgbClr val="002060"/>
              </a:solidFill>
              <a:latin typeface="Meiryo UI"/>
              <a:ea typeface="Meiryo UI"/>
            </a:endParaRPr>
          </a:p>
        </p:txBody>
      </p:sp>
      <p:sp>
        <p:nvSpPr>
          <p:cNvPr id="9" name="Shape 16">
            <a:extLst>
              <a:ext uri="{FF2B5EF4-FFF2-40B4-BE49-F238E27FC236}">
                <a16:creationId xmlns:a16="http://schemas.microsoft.com/office/drawing/2014/main" id="{D44CC87E-1537-2906-1135-1F8B4B7A498C}"/>
              </a:ext>
            </a:extLst>
          </p:cNvPr>
          <p:cNvSpPr/>
          <p:nvPr/>
        </p:nvSpPr>
        <p:spPr>
          <a:xfrm>
            <a:off x="514959" y="2174603"/>
            <a:ext cx="1859683" cy="4087666"/>
          </a:xfrm>
          <a:prstGeom prst="roundRect">
            <a:avLst>
              <a:gd name="adj" fmla="val 990"/>
            </a:avLst>
          </a:prstGeom>
          <a:solidFill>
            <a:srgbClr val="FFD700">
              <a:alpha val="5000"/>
            </a:srgbClr>
          </a:solidFill>
          <a:ln>
            <a:solidFill>
              <a:srgbClr val="041F60"/>
            </a:solidFill>
          </a:ln>
          <a:effectLst>
            <a:outerShdw blurRad="25400" dist="12700" dir="5400000" algn="bl" rotWithShape="0">
              <a:srgbClr val="000000">
                <a:alpha val="5000"/>
              </a:srgbClr>
            </a:outerShdw>
          </a:effectLst>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10" name="Shape 17">
            <a:extLst>
              <a:ext uri="{FF2B5EF4-FFF2-40B4-BE49-F238E27FC236}">
                <a16:creationId xmlns:a16="http://schemas.microsoft.com/office/drawing/2014/main" id="{FDAC25A0-38A2-A98D-B202-D8C06A488B3E}"/>
              </a:ext>
            </a:extLst>
          </p:cNvPr>
          <p:cNvSpPr/>
          <p:nvPr/>
        </p:nvSpPr>
        <p:spPr>
          <a:xfrm>
            <a:off x="764323" y="1371937"/>
            <a:ext cx="1407262" cy="28804"/>
          </a:xfrm>
          <a:prstGeom prst="rect">
            <a:avLst/>
          </a:prstGeom>
          <a:solidFill>
            <a:srgbClr val="FFD700"/>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11" name="Text 18">
            <a:extLst>
              <a:ext uri="{FF2B5EF4-FFF2-40B4-BE49-F238E27FC236}">
                <a16:creationId xmlns:a16="http://schemas.microsoft.com/office/drawing/2014/main" id="{CB550D45-C12F-FEB3-7251-38246749A201}"/>
              </a:ext>
            </a:extLst>
          </p:cNvPr>
          <p:cNvSpPr txBox="1"/>
          <p:nvPr/>
        </p:nvSpPr>
        <p:spPr>
          <a:xfrm>
            <a:off x="870114" y="1071286"/>
            <a:ext cx="1268045" cy="185852"/>
          </a:xfrm>
          <a:prstGeom prst="rect">
            <a:avLst/>
          </a:prstGeom>
          <a:noFill/>
          <a:ln/>
        </p:spPr>
        <p:txBody>
          <a:bodyPr wrap="square" lIns="0" tIns="0" rIns="0" bIns="0" rtlCol="0" anchor="ctr"/>
          <a:lstStyle/>
          <a:p>
            <a:r>
              <a:rPr lang="en-US" sz="1400" b="1">
                <a:solidFill>
                  <a:srgbClr val="FFD700"/>
                </a:solidFill>
                <a:latin typeface="メイリオ" panose="020B0604030504040204" pitchFamily="50" charset="-128"/>
                <a:ea typeface="メイリオ" panose="020B0604030504040204" pitchFamily="50" charset="-128"/>
                <a:cs typeface="Noto Sans JP" pitchFamily="34" charset="-120"/>
              </a:rPr>
              <a:t>基盤構築2025-2026</a:t>
            </a:r>
            <a:endParaRPr lang="en-US" sz="1400">
              <a:latin typeface="メイリオ" panose="020B0604030504040204" pitchFamily="50" charset="-128"/>
              <a:ea typeface="メイリオ" panose="020B0604030504040204" pitchFamily="50" charset="-128"/>
            </a:endParaRPr>
          </a:p>
        </p:txBody>
      </p:sp>
      <p:sp>
        <p:nvSpPr>
          <p:cNvPr id="12" name="Shape 19">
            <a:extLst>
              <a:ext uri="{FF2B5EF4-FFF2-40B4-BE49-F238E27FC236}">
                <a16:creationId xmlns:a16="http://schemas.microsoft.com/office/drawing/2014/main" id="{49E2CF8E-66F0-156B-4B05-7B25B5424149}"/>
              </a:ext>
            </a:extLst>
          </p:cNvPr>
          <p:cNvSpPr/>
          <p:nvPr/>
        </p:nvSpPr>
        <p:spPr>
          <a:xfrm>
            <a:off x="-1799763" y="4262272"/>
            <a:ext cx="45719" cy="3820771"/>
          </a:xfrm>
          <a:prstGeom prst="rect">
            <a:avLst/>
          </a:prstGeom>
          <a:solidFill>
            <a:srgbClr val="1B3A6B">
              <a:alpha val="15000"/>
            </a:srgbClr>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13" name="Text 20">
            <a:extLst>
              <a:ext uri="{FF2B5EF4-FFF2-40B4-BE49-F238E27FC236}">
                <a16:creationId xmlns:a16="http://schemas.microsoft.com/office/drawing/2014/main" id="{1040952B-4BE2-BAD1-F152-EF491022EAE2}"/>
              </a:ext>
            </a:extLst>
          </p:cNvPr>
          <p:cNvSpPr txBox="1"/>
          <p:nvPr/>
        </p:nvSpPr>
        <p:spPr>
          <a:xfrm>
            <a:off x="650779" y="2240649"/>
            <a:ext cx="1699902" cy="388452"/>
          </a:xfrm>
          <a:prstGeom prst="rect">
            <a:avLst/>
          </a:prstGeom>
          <a:noFill/>
          <a:ln/>
        </p:spPr>
        <p:txBody>
          <a:bodyPr wrap="square" lIns="0" tIns="0" rIns="0" bIns="0" rtlCol="0" anchor="ctr"/>
          <a:lstStyle/>
          <a:p>
            <a:r>
              <a:rPr lang="en-US" b="1">
                <a:solidFill>
                  <a:srgbClr val="1A1A1A"/>
                </a:solidFill>
                <a:latin typeface="メイリオ" panose="020B0604030504040204" pitchFamily="50" charset="-128"/>
                <a:ea typeface="メイリオ" panose="020B0604030504040204" pitchFamily="50" charset="-128"/>
                <a:cs typeface="Noto Sans JP" pitchFamily="34" charset="-120"/>
              </a:rPr>
              <a:t>既存収益改善</a:t>
            </a:r>
            <a:endParaRPr lang="en-US">
              <a:latin typeface="メイリオ" panose="020B0604030504040204" pitchFamily="50" charset="-128"/>
              <a:ea typeface="メイリオ" panose="020B0604030504040204" pitchFamily="50" charset="-128"/>
            </a:endParaRPr>
          </a:p>
        </p:txBody>
      </p:sp>
      <p:sp>
        <p:nvSpPr>
          <p:cNvPr id="14" name="Text 21">
            <a:extLst>
              <a:ext uri="{FF2B5EF4-FFF2-40B4-BE49-F238E27FC236}">
                <a16:creationId xmlns:a16="http://schemas.microsoft.com/office/drawing/2014/main" id="{065CBE0F-6376-1679-F04B-3E77CB8DB20F}"/>
              </a:ext>
            </a:extLst>
          </p:cNvPr>
          <p:cNvSpPr txBox="1"/>
          <p:nvPr/>
        </p:nvSpPr>
        <p:spPr>
          <a:xfrm>
            <a:off x="750245" y="3416444"/>
            <a:ext cx="1407262" cy="282428"/>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営業利益率改善施策</a:t>
            </a:r>
            <a:endParaRPr lang="en-US" sz="1100">
              <a:latin typeface="メイリオ" panose="020B0604030504040204" pitchFamily="50" charset="-128"/>
              <a:ea typeface="メイリオ" panose="020B0604030504040204" pitchFamily="50" charset="-128"/>
            </a:endParaRPr>
          </a:p>
        </p:txBody>
      </p:sp>
      <p:sp>
        <p:nvSpPr>
          <p:cNvPr id="15" name="Text 22">
            <a:extLst>
              <a:ext uri="{FF2B5EF4-FFF2-40B4-BE49-F238E27FC236}">
                <a16:creationId xmlns:a16="http://schemas.microsoft.com/office/drawing/2014/main" id="{186F668B-9A05-97A1-9601-487C382588F6}"/>
              </a:ext>
            </a:extLst>
          </p:cNvPr>
          <p:cNvSpPr txBox="1"/>
          <p:nvPr/>
        </p:nvSpPr>
        <p:spPr>
          <a:xfrm>
            <a:off x="750245" y="3677720"/>
            <a:ext cx="1472115" cy="210683"/>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拠点統合・積載率向上</a:t>
            </a:r>
            <a:endParaRPr lang="en-US" sz="1100">
              <a:latin typeface="メイリオ" panose="020B0604030504040204" pitchFamily="50" charset="-128"/>
              <a:ea typeface="メイリオ" panose="020B0604030504040204" pitchFamily="50" charset="-128"/>
            </a:endParaRPr>
          </a:p>
        </p:txBody>
      </p:sp>
      <p:sp>
        <p:nvSpPr>
          <p:cNvPr id="16" name="Text 23">
            <a:extLst>
              <a:ext uri="{FF2B5EF4-FFF2-40B4-BE49-F238E27FC236}">
                <a16:creationId xmlns:a16="http://schemas.microsoft.com/office/drawing/2014/main" id="{1E3AEFE2-F900-648C-03B1-C2F7CB26D9F8}"/>
              </a:ext>
            </a:extLst>
          </p:cNvPr>
          <p:cNvSpPr txBox="1"/>
          <p:nvPr/>
        </p:nvSpPr>
        <p:spPr>
          <a:xfrm>
            <a:off x="789119" y="3637136"/>
            <a:ext cx="949177" cy="888674"/>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200→180拠点50%→65%</a:t>
            </a:r>
            <a:endParaRPr lang="en-US" sz="1100">
              <a:latin typeface="メイリオ" panose="020B0604030504040204" pitchFamily="50" charset="-128"/>
              <a:ea typeface="メイリオ" panose="020B0604030504040204" pitchFamily="50" charset="-128"/>
            </a:endParaRPr>
          </a:p>
        </p:txBody>
      </p:sp>
      <p:sp>
        <p:nvSpPr>
          <p:cNvPr id="17" name="Text 24">
            <a:extLst>
              <a:ext uri="{FF2B5EF4-FFF2-40B4-BE49-F238E27FC236}">
                <a16:creationId xmlns:a16="http://schemas.microsoft.com/office/drawing/2014/main" id="{6C710A57-FBAF-F232-AF8F-A3381C4454DC}"/>
              </a:ext>
            </a:extLst>
          </p:cNvPr>
          <p:cNvSpPr txBox="1"/>
          <p:nvPr/>
        </p:nvSpPr>
        <p:spPr>
          <a:xfrm>
            <a:off x="747132" y="4250926"/>
            <a:ext cx="924766" cy="278674"/>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価格転嫁強化</a:t>
            </a:r>
            <a:endParaRPr lang="en-US" sz="1100">
              <a:latin typeface="メイリオ" panose="020B0604030504040204" pitchFamily="50" charset="-128"/>
              <a:ea typeface="メイリオ" panose="020B0604030504040204" pitchFamily="50" charset="-128"/>
            </a:endParaRPr>
          </a:p>
        </p:txBody>
      </p:sp>
      <p:sp>
        <p:nvSpPr>
          <p:cNvPr id="18" name="Text 25">
            <a:extLst>
              <a:ext uri="{FF2B5EF4-FFF2-40B4-BE49-F238E27FC236}">
                <a16:creationId xmlns:a16="http://schemas.microsoft.com/office/drawing/2014/main" id="{C85C18C0-9229-1CAB-D562-4EE89D2EA095}"/>
              </a:ext>
            </a:extLst>
          </p:cNvPr>
          <p:cNvSpPr txBox="1"/>
          <p:nvPr/>
        </p:nvSpPr>
        <p:spPr>
          <a:xfrm>
            <a:off x="745647" y="4452101"/>
            <a:ext cx="1300165" cy="384185"/>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サーチャージ導入率80%</a:t>
            </a:r>
            <a:endParaRPr lang="en-US" sz="1100">
              <a:latin typeface="メイリオ" panose="020B0604030504040204" pitchFamily="50" charset="-128"/>
              <a:ea typeface="メイリオ" panose="020B0604030504040204" pitchFamily="50" charset="-128"/>
            </a:endParaRPr>
          </a:p>
        </p:txBody>
      </p:sp>
      <p:sp>
        <p:nvSpPr>
          <p:cNvPr id="19" name="Shape 26">
            <a:extLst>
              <a:ext uri="{FF2B5EF4-FFF2-40B4-BE49-F238E27FC236}">
                <a16:creationId xmlns:a16="http://schemas.microsoft.com/office/drawing/2014/main" id="{F75EDFDF-710F-FEAD-E293-8BA437C37E03}"/>
              </a:ext>
            </a:extLst>
          </p:cNvPr>
          <p:cNvSpPr/>
          <p:nvPr/>
        </p:nvSpPr>
        <p:spPr>
          <a:xfrm>
            <a:off x="764138" y="4836276"/>
            <a:ext cx="250317" cy="150191"/>
          </a:xfrm>
          <a:prstGeom prst="roundRect">
            <a:avLst>
              <a:gd name="adj" fmla="val 260926"/>
            </a:avLst>
          </a:prstGeom>
          <a:solidFill>
            <a:srgbClr val="FFD700"/>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20" name="Text 27">
            <a:extLst>
              <a:ext uri="{FF2B5EF4-FFF2-40B4-BE49-F238E27FC236}">
                <a16:creationId xmlns:a16="http://schemas.microsoft.com/office/drawing/2014/main" id="{B988623C-6459-A1D1-486C-7DB668EA97D6}"/>
              </a:ext>
            </a:extLst>
          </p:cNvPr>
          <p:cNvSpPr txBox="1"/>
          <p:nvPr/>
        </p:nvSpPr>
        <p:spPr>
          <a:xfrm>
            <a:off x="761296" y="4776952"/>
            <a:ext cx="467714" cy="275691"/>
          </a:xfrm>
          <a:prstGeom prst="rect">
            <a:avLst/>
          </a:prstGeom>
          <a:noFill/>
          <a:ln/>
        </p:spPr>
        <p:txBody>
          <a:bodyPr wrap="square" lIns="0" tIns="0" rIns="0" bIns="0" rtlCol="0" anchor="ctr"/>
          <a:lstStyle/>
          <a:p>
            <a:r>
              <a:rPr lang="en-US" sz="800" b="1">
                <a:solidFill>
                  <a:srgbClr val="FFFFFF"/>
                </a:solidFill>
                <a:latin typeface="メイリオ" panose="020B0604030504040204" pitchFamily="50" charset="-128"/>
                <a:ea typeface="メイリオ" panose="020B0604030504040204" pitchFamily="50" charset="-128"/>
                <a:cs typeface="Noto Sans JP" pitchFamily="34" charset="-120"/>
              </a:rPr>
              <a:t>KPI</a:t>
            </a:r>
            <a:endParaRPr lang="en-US" sz="800">
              <a:latin typeface="メイリオ" panose="020B0604030504040204" pitchFamily="50" charset="-128"/>
              <a:ea typeface="メイリオ" panose="020B0604030504040204" pitchFamily="50" charset="-128"/>
            </a:endParaRPr>
          </a:p>
        </p:txBody>
      </p:sp>
      <p:sp>
        <p:nvSpPr>
          <p:cNvPr id="21" name="Text 28">
            <a:extLst>
              <a:ext uri="{FF2B5EF4-FFF2-40B4-BE49-F238E27FC236}">
                <a16:creationId xmlns:a16="http://schemas.microsoft.com/office/drawing/2014/main" id="{FB7C963B-F98A-63A5-8C52-0629E1E50EC5}"/>
              </a:ext>
            </a:extLst>
          </p:cNvPr>
          <p:cNvSpPr txBox="1"/>
          <p:nvPr/>
        </p:nvSpPr>
        <p:spPr>
          <a:xfrm>
            <a:off x="789119" y="5114314"/>
            <a:ext cx="1180873" cy="154854"/>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営業利益率 4.0%</a:t>
            </a:r>
            <a:endParaRPr lang="en-US" sz="1100">
              <a:latin typeface="メイリオ" panose="020B0604030504040204" pitchFamily="50" charset="-128"/>
              <a:ea typeface="メイリオ" panose="020B0604030504040204" pitchFamily="50" charset="-128"/>
            </a:endParaRPr>
          </a:p>
        </p:txBody>
      </p:sp>
      <p:sp>
        <p:nvSpPr>
          <p:cNvPr id="22" name="Text 29">
            <a:extLst>
              <a:ext uri="{FF2B5EF4-FFF2-40B4-BE49-F238E27FC236}">
                <a16:creationId xmlns:a16="http://schemas.microsoft.com/office/drawing/2014/main" id="{EB1F4E9C-C27B-9EDF-69CD-A750C5469798}"/>
              </a:ext>
            </a:extLst>
          </p:cNvPr>
          <p:cNvSpPr txBox="1"/>
          <p:nvPr/>
        </p:nvSpPr>
        <p:spPr>
          <a:xfrm>
            <a:off x="812184" y="5330945"/>
            <a:ext cx="1150850" cy="161850"/>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EBITDA 410億円</a:t>
            </a:r>
            <a:endParaRPr lang="en-US" sz="1100">
              <a:latin typeface="メイリオ" panose="020B0604030504040204" pitchFamily="50" charset="-128"/>
              <a:ea typeface="メイリオ" panose="020B0604030504040204" pitchFamily="50" charset="-128"/>
            </a:endParaRPr>
          </a:p>
        </p:txBody>
      </p:sp>
      <p:pic>
        <p:nvPicPr>
          <p:cNvPr id="23" name="Image 5" descr="preencoded.png">
            <a:extLst>
              <a:ext uri="{FF2B5EF4-FFF2-40B4-BE49-F238E27FC236}">
                <a16:creationId xmlns:a16="http://schemas.microsoft.com/office/drawing/2014/main" id="{A348D9ED-1F3E-7C9D-00E9-1654A7E41388}"/>
              </a:ext>
            </a:extLst>
          </p:cNvPr>
          <p:cNvPicPr>
            <a:picLocks noChangeAspect="1"/>
          </p:cNvPicPr>
          <p:nvPr/>
        </p:nvPicPr>
        <p:blipFill>
          <a:blip r:embed="rId6"/>
          <a:srcRect t="-180" b="-180"/>
          <a:stretch/>
        </p:blipFill>
        <p:spPr>
          <a:xfrm>
            <a:off x="3727301" y="3566972"/>
            <a:ext cx="71324" cy="114529"/>
          </a:xfrm>
          <a:prstGeom prst="rect">
            <a:avLst/>
          </a:prstGeom>
        </p:spPr>
      </p:pic>
      <p:sp>
        <p:nvSpPr>
          <p:cNvPr id="24" name="Text 30">
            <a:extLst>
              <a:ext uri="{FF2B5EF4-FFF2-40B4-BE49-F238E27FC236}">
                <a16:creationId xmlns:a16="http://schemas.microsoft.com/office/drawing/2014/main" id="{6E029836-B089-7593-8395-9CF632B50577}"/>
              </a:ext>
            </a:extLst>
          </p:cNvPr>
          <p:cNvSpPr txBox="1"/>
          <p:nvPr/>
        </p:nvSpPr>
        <p:spPr>
          <a:xfrm>
            <a:off x="-842883" y="3609650"/>
            <a:ext cx="663169" cy="168022"/>
          </a:xfrm>
          <a:prstGeom prst="rect">
            <a:avLst/>
          </a:prstGeom>
          <a:noFill/>
          <a:ln/>
        </p:spPr>
        <p:txBody>
          <a:bodyPr wrap="square" lIns="0" tIns="0" rIns="0" bIns="0" rtlCol="0" anchor="ctr"/>
          <a:lstStyle/>
          <a:p>
            <a:pPr algn="ctr"/>
            <a:r>
              <a:rPr lang="en-US" sz="1400" b="1">
                <a:solidFill>
                  <a:srgbClr val="1B3A6B"/>
                </a:solidFill>
                <a:latin typeface="メイリオ" panose="020B0604030504040204" pitchFamily="50" charset="-128"/>
                <a:ea typeface="メイリオ" panose="020B0604030504040204" pitchFamily="50" charset="-128"/>
                <a:cs typeface="Noto Sans JP" pitchFamily="34" charset="-120"/>
              </a:rPr>
              <a:t>2026</a:t>
            </a:r>
            <a:endParaRPr lang="en-US" sz="1400">
              <a:latin typeface="メイリオ" panose="020B0604030504040204" pitchFamily="50" charset="-128"/>
              <a:ea typeface="メイリオ" panose="020B0604030504040204" pitchFamily="50" charset="-128"/>
            </a:endParaRPr>
          </a:p>
        </p:txBody>
      </p:sp>
      <p:sp>
        <p:nvSpPr>
          <p:cNvPr id="25" name="Shape 31">
            <a:extLst>
              <a:ext uri="{FF2B5EF4-FFF2-40B4-BE49-F238E27FC236}">
                <a16:creationId xmlns:a16="http://schemas.microsoft.com/office/drawing/2014/main" id="{FDB77498-D9BE-27D0-68B6-8D26E6608CFE}"/>
              </a:ext>
            </a:extLst>
          </p:cNvPr>
          <p:cNvSpPr/>
          <p:nvPr/>
        </p:nvSpPr>
        <p:spPr>
          <a:xfrm>
            <a:off x="2582952" y="2175426"/>
            <a:ext cx="1854692" cy="4099026"/>
          </a:xfrm>
          <a:prstGeom prst="roundRect">
            <a:avLst>
              <a:gd name="adj" fmla="val 990"/>
            </a:avLst>
          </a:prstGeom>
          <a:solidFill>
            <a:srgbClr val="FFC300">
              <a:alpha val="5000"/>
            </a:srgbClr>
          </a:solidFill>
          <a:ln>
            <a:solidFill>
              <a:srgbClr val="041F60"/>
            </a:solidFill>
          </a:ln>
          <a:effectLst>
            <a:outerShdw blurRad="25400" dist="12700" dir="5400000" algn="bl" rotWithShape="0">
              <a:srgbClr val="000000">
                <a:alpha val="5000"/>
              </a:srgbClr>
            </a:outerShdw>
          </a:effectLst>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26" name="Shape 32">
            <a:extLst>
              <a:ext uri="{FF2B5EF4-FFF2-40B4-BE49-F238E27FC236}">
                <a16:creationId xmlns:a16="http://schemas.microsoft.com/office/drawing/2014/main" id="{AB7E5AB1-17E4-3461-41A1-7BE019EB474B}"/>
              </a:ext>
            </a:extLst>
          </p:cNvPr>
          <p:cNvSpPr/>
          <p:nvPr/>
        </p:nvSpPr>
        <p:spPr>
          <a:xfrm>
            <a:off x="2777266" y="1343945"/>
            <a:ext cx="1407262" cy="28804"/>
          </a:xfrm>
          <a:prstGeom prst="rect">
            <a:avLst/>
          </a:prstGeom>
          <a:solidFill>
            <a:srgbClr val="FFC300"/>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27" name="Text 33">
            <a:extLst>
              <a:ext uri="{FF2B5EF4-FFF2-40B4-BE49-F238E27FC236}">
                <a16:creationId xmlns:a16="http://schemas.microsoft.com/office/drawing/2014/main" id="{54F315FA-5E6E-E0A6-EE67-1BA0EB641751}"/>
              </a:ext>
            </a:extLst>
          </p:cNvPr>
          <p:cNvSpPr txBox="1"/>
          <p:nvPr/>
        </p:nvSpPr>
        <p:spPr>
          <a:xfrm>
            <a:off x="2978751" y="1048537"/>
            <a:ext cx="1268045" cy="185852"/>
          </a:xfrm>
          <a:prstGeom prst="rect">
            <a:avLst/>
          </a:prstGeom>
          <a:noFill/>
          <a:ln/>
        </p:spPr>
        <p:txBody>
          <a:bodyPr wrap="square" lIns="0" tIns="0" rIns="0" bIns="0" rtlCol="0" anchor="ctr"/>
          <a:lstStyle/>
          <a:p>
            <a:r>
              <a:rPr lang="en-US" sz="1400" b="1">
                <a:solidFill>
                  <a:srgbClr val="FFC300"/>
                </a:solidFill>
                <a:latin typeface="メイリオ" panose="020B0604030504040204" pitchFamily="50" charset="-128"/>
                <a:ea typeface="メイリオ" panose="020B0604030504040204" pitchFamily="50" charset="-128"/>
                <a:cs typeface="Noto Sans JP" pitchFamily="34" charset="-120"/>
              </a:rPr>
              <a:t>成長加速2027-2028</a:t>
            </a:r>
            <a:endParaRPr lang="en-US" sz="1400">
              <a:latin typeface="メイリオ" panose="020B0604030504040204" pitchFamily="50" charset="-128"/>
              <a:ea typeface="メイリオ" panose="020B0604030504040204" pitchFamily="50" charset="-128"/>
            </a:endParaRPr>
          </a:p>
        </p:txBody>
      </p:sp>
      <p:sp>
        <p:nvSpPr>
          <p:cNvPr id="29" name="Text 35">
            <a:extLst>
              <a:ext uri="{FF2B5EF4-FFF2-40B4-BE49-F238E27FC236}">
                <a16:creationId xmlns:a16="http://schemas.microsoft.com/office/drawing/2014/main" id="{1497F4B6-3A0B-DF4B-7A2B-924E0BA36F01}"/>
              </a:ext>
            </a:extLst>
          </p:cNvPr>
          <p:cNvSpPr txBox="1"/>
          <p:nvPr/>
        </p:nvSpPr>
        <p:spPr>
          <a:xfrm>
            <a:off x="2641753" y="1477867"/>
            <a:ext cx="1701979" cy="235958"/>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M&amp;A実行（500億円）</a:t>
            </a:r>
            <a:endParaRPr lang="en-US" sz="1100">
              <a:latin typeface="メイリオ" panose="020B0604030504040204" pitchFamily="50" charset="-128"/>
              <a:ea typeface="メイリオ" panose="020B0604030504040204" pitchFamily="50" charset="-128"/>
            </a:endParaRPr>
          </a:p>
        </p:txBody>
      </p:sp>
      <p:sp>
        <p:nvSpPr>
          <p:cNvPr id="30" name="Text 36">
            <a:extLst>
              <a:ext uri="{FF2B5EF4-FFF2-40B4-BE49-F238E27FC236}">
                <a16:creationId xmlns:a16="http://schemas.microsoft.com/office/drawing/2014/main" id="{1BA288EC-CB3C-B2AC-0D1B-7B0CB3FD046D}"/>
              </a:ext>
            </a:extLst>
          </p:cNvPr>
          <p:cNvSpPr txBox="1"/>
          <p:nvPr/>
        </p:nvSpPr>
        <p:spPr>
          <a:xfrm>
            <a:off x="2842964" y="1697009"/>
            <a:ext cx="1322224" cy="286624"/>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地域補完型物流企業の買収</a:t>
            </a:r>
            <a:endParaRPr lang="en-US" sz="1100">
              <a:latin typeface="メイリオ" panose="020B0604030504040204" pitchFamily="50" charset="-128"/>
              <a:ea typeface="メイリオ" panose="020B0604030504040204" pitchFamily="50" charset="-128"/>
            </a:endParaRPr>
          </a:p>
        </p:txBody>
      </p:sp>
      <p:sp>
        <p:nvSpPr>
          <p:cNvPr id="31" name="Text 37">
            <a:extLst>
              <a:ext uri="{FF2B5EF4-FFF2-40B4-BE49-F238E27FC236}">
                <a16:creationId xmlns:a16="http://schemas.microsoft.com/office/drawing/2014/main" id="{0D1BA2A2-703B-F5BE-A788-26B6D0B4BFFA}"/>
              </a:ext>
            </a:extLst>
          </p:cNvPr>
          <p:cNvSpPr txBox="1"/>
          <p:nvPr/>
        </p:nvSpPr>
        <p:spPr>
          <a:xfrm>
            <a:off x="2828565" y="1999807"/>
            <a:ext cx="1355963" cy="210902"/>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DX展開（200億円）</a:t>
            </a:r>
            <a:endParaRPr lang="en-US" sz="1100">
              <a:latin typeface="メイリオ" panose="020B0604030504040204" pitchFamily="50" charset="-128"/>
              <a:ea typeface="メイリオ" panose="020B0604030504040204" pitchFamily="50" charset="-128"/>
            </a:endParaRPr>
          </a:p>
        </p:txBody>
      </p:sp>
      <p:sp>
        <p:nvSpPr>
          <p:cNvPr id="32" name="Text 38">
            <a:extLst>
              <a:ext uri="{FF2B5EF4-FFF2-40B4-BE49-F238E27FC236}">
                <a16:creationId xmlns:a16="http://schemas.microsoft.com/office/drawing/2014/main" id="{57EF84EA-8735-1885-CBEE-C045B5B1FF98}"/>
              </a:ext>
            </a:extLst>
          </p:cNvPr>
          <p:cNvSpPr txBox="1"/>
          <p:nvPr/>
        </p:nvSpPr>
        <p:spPr>
          <a:xfrm>
            <a:off x="2809226" y="2215486"/>
            <a:ext cx="1355962" cy="119088"/>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TMS/WMS導入完了</a:t>
            </a:r>
            <a:endParaRPr lang="en-US" sz="1100">
              <a:latin typeface="メイリオ" panose="020B0604030504040204" pitchFamily="50" charset="-128"/>
              <a:ea typeface="メイリオ" panose="020B0604030504040204" pitchFamily="50" charset="-128"/>
            </a:endParaRPr>
          </a:p>
        </p:txBody>
      </p:sp>
      <p:sp>
        <p:nvSpPr>
          <p:cNvPr id="33" name="Text 39">
            <a:extLst>
              <a:ext uri="{FF2B5EF4-FFF2-40B4-BE49-F238E27FC236}">
                <a16:creationId xmlns:a16="http://schemas.microsoft.com/office/drawing/2014/main" id="{F9328C35-D668-5722-82CB-82B560056662}"/>
              </a:ext>
            </a:extLst>
          </p:cNvPr>
          <p:cNvSpPr txBox="1"/>
          <p:nvPr/>
        </p:nvSpPr>
        <p:spPr>
          <a:xfrm>
            <a:off x="2777265" y="2493220"/>
            <a:ext cx="1021359" cy="108111"/>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新規事業立上げ</a:t>
            </a:r>
            <a:endParaRPr lang="en-US" sz="1100">
              <a:latin typeface="メイリオ" panose="020B0604030504040204" pitchFamily="50" charset="-128"/>
              <a:ea typeface="メイリオ" panose="020B0604030504040204" pitchFamily="50" charset="-128"/>
            </a:endParaRPr>
          </a:p>
        </p:txBody>
      </p:sp>
      <p:sp>
        <p:nvSpPr>
          <p:cNvPr id="34" name="Text 40">
            <a:extLst>
              <a:ext uri="{FF2B5EF4-FFF2-40B4-BE49-F238E27FC236}">
                <a16:creationId xmlns:a16="http://schemas.microsoft.com/office/drawing/2014/main" id="{9E1F3BB1-3E85-D20F-8E4D-3BA268CE9E10}"/>
              </a:ext>
            </a:extLst>
          </p:cNvPr>
          <p:cNvSpPr txBox="1"/>
          <p:nvPr/>
        </p:nvSpPr>
        <p:spPr>
          <a:xfrm>
            <a:off x="2821258" y="2752424"/>
            <a:ext cx="1000583" cy="122072"/>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ロジスティクス事業参入</a:t>
            </a:r>
            <a:endParaRPr lang="en-US" sz="1100">
              <a:latin typeface="メイリオ" panose="020B0604030504040204" pitchFamily="50" charset="-128"/>
              <a:ea typeface="メイリオ" panose="020B0604030504040204" pitchFamily="50" charset="-128"/>
            </a:endParaRPr>
          </a:p>
        </p:txBody>
      </p:sp>
      <p:sp>
        <p:nvSpPr>
          <p:cNvPr id="35" name="Shape 41">
            <a:extLst>
              <a:ext uri="{FF2B5EF4-FFF2-40B4-BE49-F238E27FC236}">
                <a16:creationId xmlns:a16="http://schemas.microsoft.com/office/drawing/2014/main" id="{27046390-37E7-EA92-F0BD-03A26633DE5E}"/>
              </a:ext>
            </a:extLst>
          </p:cNvPr>
          <p:cNvSpPr/>
          <p:nvPr/>
        </p:nvSpPr>
        <p:spPr>
          <a:xfrm>
            <a:off x="2834188" y="3000602"/>
            <a:ext cx="250317" cy="150191"/>
          </a:xfrm>
          <a:prstGeom prst="roundRect">
            <a:avLst>
              <a:gd name="adj" fmla="val 260926"/>
            </a:avLst>
          </a:prstGeom>
          <a:solidFill>
            <a:srgbClr val="FFC300"/>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36" name="Text 42">
            <a:extLst>
              <a:ext uri="{FF2B5EF4-FFF2-40B4-BE49-F238E27FC236}">
                <a16:creationId xmlns:a16="http://schemas.microsoft.com/office/drawing/2014/main" id="{48BD80E2-9A94-572C-525F-8D77C0792290}"/>
              </a:ext>
            </a:extLst>
          </p:cNvPr>
          <p:cNvSpPr txBox="1"/>
          <p:nvPr/>
        </p:nvSpPr>
        <p:spPr>
          <a:xfrm>
            <a:off x="2850933" y="2921638"/>
            <a:ext cx="564516" cy="345545"/>
          </a:xfrm>
          <a:prstGeom prst="rect">
            <a:avLst/>
          </a:prstGeom>
          <a:noFill/>
          <a:ln/>
        </p:spPr>
        <p:txBody>
          <a:bodyPr wrap="square" lIns="0" tIns="0" rIns="0" bIns="0" rtlCol="0" anchor="ctr"/>
          <a:lstStyle/>
          <a:p>
            <a:r>
              <a:rPr lang="en-US" sz="700" b="1">
                <a:solidFill>
                  <a:srgbClr val="FFFFFF"/>
                </a:solidFill>
                <a:latin typeface="メイリオ" panose="020B0604030504040204" pitchFamily="50" charset="-128"/>
                <a:ea typeface="メイリオ" panose="020B0604030504040204" pitchFamily="50" charset="-128"/>
                <a:cs typeface="Noto Sans JP" pitchFamily="34" charset="-120"/>
              </a:rPr>
              <a:t>KPI</a:t>
            </a:r>
            <a:endParaRPr lang="en-US" sz="700">
              <a:latin typeface="メイリオ" panose="020B0604030504040204" pitchFamily="50" charset="-128"/>
              <a:ea typeface="メイリオ" panose="020B0604030504040204" pitchFamily="50" charset="-128"/>
            </a:endParaRPr>
          </a:p>
        </p:txBody>
      </p:sp>
      <p:sp>
        <p:nvSpPr>
          <p:cNvPr id="37" name="Text 43">
            <a:extLst>
              <a:ext uri="{FF2B5EF4-FFF2-40B4-BE49-F238E27FC236}">
                <a16:creationId xmlns:a16="http://schemas.microsoft.com/office/drawing/2014/main" id="{5EE95ADF-CD7C-30B8-4F8D-1BF75FB44D0A}"/>
              </a:ext>
            </a:extLst>
          </p:cNvPr>
          <p:cNvSpPr txBox="1"/>
          <p:nvPr/>
        </p:nvSpPr>
        <p:spPr>
          <a:xfrm>
            <a:off x="2834188" y="3243782"/>
            <a:ext cx="1202791" cy="177608"/>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営業利益率 5.5%</a:t>
            </a:r>
            <a:endParaRPr lang="en-US" sz="1100">
              <a:latin typeface="メイリオ" panose="020B0604030504040204" pitchFamily="50" charset="-128"/>
              <a:ea typeface="メイリオ" panose="020B0604030504040204" pitchFamily="50" charset="-128"/>
            </a:endParaRPr>
          </a:p>
        </p:txBody>
      </p:sp>
      <p:sp>
        <p:nvSpPr>
          <p:cNvPr id="38" name="Text 44">
            <a:extLst>
              <a:ext uri="{FF2B5EF4-FFF2-40B4-BE49-F238E27FC236}">
                <a16:creationId xmlns:a16="http://schemas.microsoft.com/office/drawing/2014/main" id="{0B735A40-1659-6176-A9A3-5697F8501A44}"/>
              </a:ext>
            </a:extLst>
          </p:cNvPr>
          <p:cNvSpPr txBox="1"/>
          <p:nvPr/>
        </p:nvSpPr>
        <p:spPr>
          <a:xfrm>
            <a:off x="2842964" y="3448421"/>
            <a:ext cx="1286777" cy="187146"/>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EBITDA 510億円</a:t>
            </a:r>
            <a:endParaRPr lang="en-US" sz="1100">
              <a:latin typeface="メイリオ" panose="020B0604030504040204" pitchFamily="50" charset="-128"/>
              <a:ea typeface="メイリオ" panose="020B0604030504040204" pitchFamily="50" charset="-128"/>
            </a:endParaRPr>
          </a:p>
        </p:txBody>
      </p:sp>
      <p:pic>
        <p:nvPicPr>
          <p:cNvPr id="39" name="Image 6" descr="preencoded.png">
            <a:extLst>
              <a:ext uri="{FF2B5EF4-FFF2-40B4-BE49-F238E27FC236}">
                <a16:creationId xmlns:a16="http://schemas.microsoft.com/office/drawing/2014/main" id="{F04B7836-5025-E330-B4FF-912D92364643}"/>
              </a:ext>
            </a:extLst>
          </p:cNvPr>
          <p:cNvPicPr>
            <a:picLocks noChangeAspect="1"/>
          </p:cNvPicPr>
          <p:nvPr/>
        </p:nvPicPr>
        <p:blipFill>
          <a:blip r:embed="rId7"/>
          <a:srcRect t="-180" b="-180"/>
          <a:stretch/>
        </p:blipFill>
        <p:spPr>
          <a:xfrm>
            <a:off x="4904155" y="3579191"/>
            <a:ext cx="71324" cy="114529"/>
          </a:xfrm>
          <a:prstGeom prst="rect">
            <a:avLst/>
          </a:prstGeom>
        </p:spPr>
      </p:pic>
      <p:sp>
        <p:nvSpPr>
          <p:cNvPr id="40" name="Text 45">
            <a:extLst>
              <a:ext uri="{FF2B5EF4-FFF2-40B4-BE49-F238E27FC236}">
                <a16:creationId xmlns:a16="http://schemas.microsoft.com/office/drawing/2014/main" id="{196CBD11-5D76-5620-2F02-EADFB2FF9397}"/>
              </a:ext>
            </a:extLst>
          </p:cNvPr>
          <p:cNvSpPr txBox="1"/>
          <p:nvPr/>
        </p:nvSpPr>
        <p:spPr>
          <a:xfrm>
            <a:off x="2927681" y="3804267"/>
            <a:ext cx="504063" cy="226311"/>
          </a:xfrm>
          <a:prstGeom prst="rect">
            <a:avLst/>
          </a:prstGeom>
          <a:noFill/>
          <a:ln/>
        </p:spPr>
        <p:txBody>
          <a:bodyPr wrap="square" lIns="0" tIns="0" rIns="0" bIns="0" rtlCol="0" anchor="ctr"/>
          <a:lstStyle/>
          <a:p>
            <a:pPr algn="ctr"/>
            <a:r>
              <a:rPr lang="en-US" sz="1400" b="1">
                <a:solidFill>
                  <a:srgbClr val="1B3A6B"/>
                </a:solidFill>
                <a:latin typeface="メイリオ" panose="020B0604030504040204" pitchFamily="50" charset="-128"/>
                <a:ea typeface="メイリオ" panose="020B0604030504040204" pitchFamily="50" charset="-128"/>
                <a:cs typeface="Noto Sans JP" pitchFamily="34" charset="-120"/>
              </a:rPr>
              <a:t>2028</a:t>
            </a:r>
            <a:endParaRPr lang="en-US" sz="1400">
              <a:latin typeface="メイリオ" panose="020B0604030504040204" pitchFamily="50" charset="-128"/>
              <a:ea typeface="メイリオ" panose="020B0604030504040204" pitchFamily="50" charset="-128"/>
            </a:endParaRPr>
          </a:p>
        </p:txBody>
      </p:sp>
      <p:sp>
        <p:nvSpPr>
          <p:cNvPr id="41" name="Shape 46">
            <a:extLst>
              <a:ext uri="{FF2B5EF4-FFF2-40B4-BE49-F238E27FC236}">
                <a16:creationId xmlns:a16="http://schemas.microsoft.com/office/drawing/2014/main" id="{77F38E7C-C82A-D0FD-576A-225854922857}"/>
              </a:ext>
            </a:extLst>
          </p:cNvPr>
          <p:cNvSpPr/>
          <p:nvPr/>
        </p:nvSpPr>
        <p:spPr>
          <a:xfrm>
            <a:off x="4679838" y="2166133"/>
            <a:ext cx="1853044" cy="4120884"/>
          </a:xfrm>
          <a:prstGeom prst="roundRect">
            <a:avLst>
              <a:gd name="adj" fmla="val 990"/>
            </a:avLst>
          </a:prstGeom>
          <a:solidFill>
            <a:srgbClr val="FFAF00">
              <a:alpha val="5000"/>
            </a:srgbClr>
          </a:solidFill>
          <a:ln>
            <a:solidFill>
              <a:srgbClr val="041F60"/>
            </a:solidFill>
          </a:ln>
          <a:effectLst>
            <a:outerShdw blurRad="25400" dist="12700" dir="5400000" algn="bl" rotWithShape="0">
              <a:srgbClr val="000000">
                <a:alpha val="5000"/>
              </a:srgbClr>
            </a:outerShdw>
          </a:effectLst>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42" name="Shape 47">
            <a:extLst>
              <a:ext uri="{FF2B5EF4-FFF2-40B4-BE49-F238E27FC236}">
                <a16:creationId xmlns:a16="http://schemas.microsoft.com/office/drawing/2014/main" id="{2B84C3F0-D11A-0A0D-66D4-7AD956D184CD}"/>
              </a:ext>
            </a:extLst>
          </p:cNvPr>
          <p:cNvSpPr/>
          <p:nvPr/>
        </p:nvSpPr>
        <p:spPr>
          <a:xfrm>
            <a:off x="4700919" y="1368420"/>
            <a:ext cx="1407262" cy="28804"/>
          </a:xfrm>
          <a:prstGeom prst="rect">
            <a:avLst/>
          </a:prstGeom>
          <a:solidFill>
            <a:srgbClr val="FFAF00"/>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43" name="Text 48">
            <a:extLst>
              <a:ext uri="{FF2B5EF4-FFF2-40B4-BE49-F238E27FC236}">
                <a16:creationId xmlns:a16="http://schemas.microsoft.com/office/drawing/2014/main" id="{9F70A1C5-8680-63E2-696B-F03443A101EF}"/>
              </a:ext>
            </a:extLst>
          </p:cNvPr>
          <p:cNvSpPr txBox="1"/>
          <p:nvPr/>
        </p:nvSpPr>
        <p:spPr>
          <a:xfrm>
            <a:off x="4784587" y="1053525"/>
            <a:ext cx="1239926" cy="185852"/>
          </a:xfrm>
          <a:prstGeom prst="rect">
            <a:avLst/>
          </a:prstGeom>
          <a:noFill/>
          <a:ln/>
        </p:spPr>
        <p:txBody>
          <a:bodyPr wrap="square" lIns="0" tIns="0" rIns="0" bIns="0" rtlCol="0" anchor="ctr"/>
          <a:lstStyle/>
          <a:p>
            <a:r>
              <a:rPr lang="en-US" sz="1400" b="1">
                <a:solidFill>
                  <a:srgbClr val="FFAF00"/>
                </a:solidFill>
                <a:latin typeface="メイリオ" panose="020B0604030504040204" pitchFamily="50" charset="-128"/>
                <a:ea typeface="メイリオ" panose="020B0604030504040204" pitchFamily="50" charset="-128"/>
                <a:cs typeface="Noto Sans JP" pitchFamily="34" charset="-120"/>
              </a:rPr>
              <a:t>IPO準備2029-2030</a:t>
            </a:r>
            <a:endParaRPr lang="en-US" sz="1400">
              <a:latin typeface="メイリオ" panose="020B0604030504040204" pitchFamily="50" charset="-128"/>
              <a:ea typeface="メイリオ" panose="020B0604030504040204" pitchFamily="50" charset="-128"/>
            </a:endParaRPr>
          </a:p>
        </p:txBody>
      </p:sp>
      <p:sp>
        <p:nvSpPr>
          <p:cNvPr id="44" name="Shape 49">
            <a:extLst>
              <a:ext uri="{FF2B5EF4-FFF2-40B4-BE49-F238E27FC236}">
                <a16:creationId xmlns:a16="http://schemas.microsoft.com/office/drawing/2014/main" id="{F9A9430F-8826-149D-0DD4-AF2F65CEEDFA}"/>
              </a:ext>
            </a:extLst>
          </p:cNvPr>
          <p:cNvSpPr/>
          <p:nvPr/>
        </p:nvSpPr>
        <p:spPr>
          <a:xfrm>
            <a:off x="5900624" y="2529231"/>
            <a:ext cx="6858" cy="900455"/>
          </a:xfrm>
          <a:prstGeom prst="rect">
            <a:avLst/>
          </a:prstGeom>
          <a:solidFill>
            <a:srgbClr val="1B3A6B">
              <a:alpha val="15000"/>
            </a:srgbClr>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45" name="Text 50">
            <a:extLst>
              <a:ext uri="{FF2B5EF4-FFF2-40B4-BE49-F238E27FC236}">
                <a16:creationId xmlns:a16="http://schemas.microsoft.com/office/drawing/2014/main" id="{32B28C2D-103A-B579-7EA6-66FBF8751544}"/>
              </a:ext>
            </a:extLst>
          </p:cNvPr>
          <p:cNvSpPr txBox="1"/>
          <p:nvPr/>
        </p:nvSpPr>
        <p:spPr>
          <a:xfrm>
            <a:off x="4700919" y="1453770"/>
            <a:ext cx="1482000" cy="237515"/>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ESG投資（300億円）</a:t>
            </a:r>
            <a:endParaRPr lang="en-US" sz="1100">
              <a:latin typeface="メイリオ" panose="020B0604030504040204" pitchFamily="50" charset="-128"/>
              <a:ea typeface="メイリオ" panose="020B0604030504040204" pitchFamily="50" charset="-128"/>
            </a:endParaRPr>
          </a:p>
        </p:txBody>
      </p:sp>
      <p:sp>
        <p:nvSpPr>
          <p:cNvPr id="46" name="Text 51">
            <a:extLst>
              <a:ext uri="{FF2B5EF4-FFF2-40B4-BE49-F238E27FC236}">
                <a16:creationId xmlns:a16="http://schemas.microsoft.com/office/drawing/2014/main" id="{F202CA40-5B8E-66DF-69F3-E0E4912121E8}"/>
              </a:ext>
            </a:extLst>
          </p:cNvPr>
          <p:cNvSpPr txBox="1"/>
          <p:nvPr/>
        </p:nvSpPr>
        <p:spPr>
          <a:xfrm>
            <a:off x="4797613" y="1750627"/>
            <a:ext cx="1226900" cy="150191"/>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EV300台/年導入、再エネ</a:t>
            </a:r>
            <a:endParaRPr lang="en-US" sz="1100">
              <a:latin typeface="メイリオ" panose="020B0604030504040204" pitchFamily="50" charset="-128"/>
              <a:ea typeface="メイリオ" panose="020B0604030504040204" pitchFamily="50" charset="-128"/>
            </a:endParaRPr>
          </a:p>
        </p:txBody>
      </p:sp>
      <p:sp>
        <p:nvSpPr>
          <p:cNvPr id="47" name="Text 52">
            <a:extLst>
              <a:ext uri="{FF2B5EF4-FFF2-40B4-BE49-F238E27FC236}">
                <a16:creationId xmlns:a16="http://schemas.microsoft.com/office/drawing/2014/main" id="{ABFD2635-939C-97B8-AA13-D1F3EEE70BFE}"/>
              </a:ext>
            </a:extLst>
          </p:cNvPr>
          <p:cNvSpPr txBox="1"/>
          <p:nvPr/>
        </p:nvSpPr>
        <p:spPr>
          <a:xfrm>
            <a:off x="4734399" y="2069872"/>
            <a:ext cx="1407262" cy="146283"/>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ガバナンス再設計</a:t>
            </a:r>
            <a:endParaRPr lang="en-US" sz="1100">
              <a:latin typeface="メイリオ" panose="020B0604030504040204" pitchFamily="50" charset="-128"/>
              <a:ea typeface="メイリオ" panose="020B0604030504040204" pitchFamily="50" charset="-128"/>
            </a:endParaRPr>
          </a:p>
        </p:txBody>
      </p:sp>
      <p:sp>
        <p:nvSpPr>
          <p:cNvPr id="48" name="Text 53">
            <a:extLst>
              <a:ext uri="{FF2B5EF4-FFF2-40B4-BE49-F238E27FC236}">
                <a16:creationId xmlns:a16="http://schemas.microsoft.com/office/drawing/2014/main" id="{658AB80E-FCEE-C670-D944-1260100EF275}"/>
              </a:ext>
            </a:extLst>
          </p:cNvPr>
          <p:cNvSpPr txBox="1"/>
          <p:nvPr/>
        </p:nvSpPr>
        <p:spPr>
          <a:xfrm>
            <a:off x="4797613" y="2243028"/>
            <a:ext cx="1393100" cy="149237"/>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独立取締役過半数化</a:t>
            </a:r>
            <a:endParaRPr lang="en-US" sz="1100">
              <a:latin typeface="メイリオ" panose="020B0604030504040204" pitchFamily="50" charset="-128"/>
              <a:ea typeface="メイリオ" panose="020B0604030504040204" pitchFamily="50" charset="-128"/>
            </a:endParaRPr>
          </a:p>
        </p:txBody>
      </p:sp>
      <p:sp>
        <p:nvSpPr>
          <p:cNvPr id="49" name="Text 54">
            <a:extLst>
              <a:ext uri="{FF2B5EF4-FFF2-40B4-BE49-F238E27FC236}">
                <a16:creationId xmlns:a16="http://schemas.microsoft.com/office/drawing/2014/main" id="{8CF85025-1EA6-416F-72C0-E8520013AC50}"/>
              </a:ext>
            </a:extLst>
          </p:cNvPr>
          <p:cNvSpPr txBox="1"/>
          <p:nvPr/>
        </p:nvSpPr>
        <p:spPr>
          <a:xfrm>
            <a:off x="4749168" y="2513864"/>
            <a:ext cx="860681" cy="146283"/>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財務体質強化</a:t>
            </a:r>
            <a:endParaRPr lang="en-US" sz="1100">
              <a:latin typeface="メイリオ" panose="020B0604030504040204" pitchFamily="50" charset="-128"/>
              <a:ea typeface="メイリオ" panose="020B0604030504040204" pitchFamily="50" charset="-128"/>
            </a:endParaRPr>
          </a:p>
        </p:txBody>
      </p:sp>
      <p:sp>
        <p:nvSpPr>
          <p:cNvPr id="50" name="Text 55">
            <a:extLst>
              <a:ext uri="{FF2B5EF4-FFF2-40B4-BE49-F238E27FC236}">
                <a16:creationId xmlns:a16="http://schemas.microsoft.com/office/drawing/2014/main" id="{B1C1F685-AAAE-E6F4-DC6F-AEEF6A9B43AE}"/>
              </a:ext>
            </a:extLst>
          </p:cNvPr>
          <p:cNvSpPr txBox="1"/>
          <p:nvPr/>
        </p:nvSpPr>
        <p:spPr>
          <a:xfrm>
            <a:off x="4841803" y="2666478"/>
            <a:ext cx="1266378" cy="179547"/>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ND/EBITDA 1.79x</a:t>
            </a:r>
            <a:endParaRPr lang="en-US" sz="1100">
              <a:latin typeface="メイリオ" panose="020B0604030504040204" pitchFamily="50" charset="-128"/>
              <a:ea typeface="メイリオ" panose="020B0604030504040204" pitchFamily="50" charset="-128"/>
            </a:endParaRPr>
          </a:p>
        </p:txBody>
      </p:sp>
      <p:sp>
        <p:nvSpPr>
          <p:cNvPr id="51" name="Shape 56">
            <a:extLst>
              <a:ext uri="{FF2B5EF4-FFF2-40B4-BE49-F238E27FC236}">
                <a16:creationId xmlns:a16="http://schemas.microsoft.com/office/drawing/2014/main" id="{CBEC8DAE-35FE-0382-DCD2-47869EE6DA41}"/>
              </a:ext>
            </a:extLst>
          </p:cNvPr>
          <p:cNvSpPr/>
          <p:nvPr/>
        </p:nvSpPr>
        <p:spPr>
          <a:xfrm>
            <a:off x="4884387" y="3044737"/>
            <a:ext cx="250317" cy="150191"/>
          </a:xfrm>
          <a:prstGeom prst="roundRect">
            <a:avLst>
              <a:gd name="adj" fmla="val 260926"/>
            </a:avLst>
          </a:prstGeom>
          <a:solidFill>
            <a:srgbClr val="FFAF00"/>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52" name="Text 57">
            <a:extLst>
              <a:ext uri="{FF2B5EF4-FFF2-40B4-BE49-F238E27FC236}">
                <a16:creationId xmlns:a16="http://schemas.microsoft.com/office/drawing/2014/main" id="{C44496C9-8591-FB9A-76F8-4BA95D13D9C0}"/>
              </a:ext>
            </a:extLst>
          </p:cNvPr>
          <p:cNvSpPr txBox="1"/>
          <p:nvPr/>
        </p:nvSpPr>
        <p:spPr>
          <a:xfrm>
            <a:off x="4904155" y="3051971"/>
            <a:ext cx="340869" cy="162564"/>
          </a:xfrm>
          <a:prstGeom prst="rect">
            <a:avLst/>
          </a:prstGeom>
          <a:noFill/>
          <a:ln/>
        </p:spPr>
        <p:txBody>
          <a:bodyPr wrap="square" lIns="0" tIns="0" rIns="0" bIns="0" rtlCol="0" anchor="ctr"/>
          <a:lstStyle/>
          <a:p>
            <a:r>
              <a:rPr lang="en-US" sz="800" b="1">
                <a:solidFill>
                  <a:srgbClr val="FFFFFF"/>
                </a:solidFill>
                <a:latin typeface="メイリオ" panose="020B0604030504040204" pitchFamily="50" charset="-128"/>
                <a:ea typeface="メイリオ" panose="020B0604030504040204" pitchFamily="50" charset="-128"/>
                <a:cs typeface="Noto Sans JP" pitchFamily="34" charset="-120"/>
              </a:rPr>
              <a:t>KPI</a:t>
            </a:r>
            <a:endParaRPr lang="en-US" sz="800">
              <a:latin typeface="メイリオ" panose="020B0604030504040204" pitchFamily="50" charset="-128"/>
              <a:ea typeface="メイリオ" panose="020B0604030504040204" pitchFamily="50" charset="-128"/>
            </a:endParaRPr>
          </a:p>
        </p:txBody>
      </p:sp>
      <p:sp>
        <p:nvSpPr>
          <p:cNvPr id="53" name="Text 58">
            <a:extLst>
              <a:ext uri="{FF2B5EF4-FFF2-40B4-BE49-F238E27FC236}">
                <a16:creationId xmlns:a16="http://schemas.microsoft.com/office/drawing/2014/main" id="{80CC2736-E0AE-B532-4274-026B55A499CE}"/>
              </a:ext>
            </a:extLst>
          </p:cNvPr>
          <p:cNvSpPr txBox="1"/>
          <p:nvPr/>
        </p:nvSpPr>
        <p:spPr>
          <a:xfrm>
            <a:off x="4866535" y="3306928"/>
            <a:ext cx="1142990" cy="122072"/>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営業利益率 7.2%</a:t>
            </a:r>
            <a:endParaRPr lang="en-US" sz="1100">
              <a:latin typeface="メイリオ" panose="020B0604030504040204" pitchFamily="50" charset="-128"/>
              <a:ea typeface="メイリオ" panose="020B0604030504040204" pitchFamily="50" charset="-128"/>
            </a:endParaRPr>
          </a:p>
        </p:txBody>
      </p:sp>
      <p:sp>
        <p:nvSpPr>
          <p:cNvPr id="54" name="Text 59">
            <a:extLst>
              <a:ext uri="{FF2B5EF4-FFF2-40B4-BE49-F238E27FC236}">
                <a16:creationId xmlns:a16="http://schemas.microsoft.com/office/drawing/2014/main" id="{65F62B6C-4360-B5E1-8E02-30719A831CB8}"/>
              </a:ext>
            </a:extLst>
          </p:cNvPr>
          <p:cNvSpPr txBox="1"/>
          <p:nvPr/>
        </p:nvSpPr>
        <p:spPr>
          <a:xfrm>
            <a:off x="4861635" y="3454290"/>
            <a:ext cx="1244728" cy="272308"/>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EBITDA 630億円</a:t>
            </a:r>
            <a:endParaRPr lang="en-US" sz="1100">
              <a:latin typeface="メイリオ" panose="020B0604030504040204" pitchFamily="50" charset="-128"/>
              <a:ea typeface="メイリオ" panose="020B0604030504040204" pitchFamily="50" charset="-128"/>
            </a:endParaRPr>
          </a:p>
        </p:txBody>
      </p:sp>
      <p:pic>
        <p:nvPicPr>
          <p:cNvPr id="55" name="Image 7" descr="preencoded.png">
            <a:extLst>
              <a:ext uri="{FF2B5EF4-FFF2-40B4-BE49-F238E27FC236}">
                <a16:creationId xmlns:a16="http://schemas.microsoft.com/office/drawing/2014/main" id="{D8E1B43F-76BE-7B73-8F17-73DC8A8462CD}"/>
              </a:ext>
            </a:extLst>
          </p:cNvPr>
          <p:cNvPicPr>
            <a:picLocks noChangeAspect="1"/>
          </p:cNvPicPr>
          <p:nvPr/>
        </p:nvPicPr>
        <p:blipFill>
          <a:blip r:embed="rId8"/>
          <a:srcRect t="-180" b="-180"/>
          <a:stretch/>
        </p:blipFill>
        <p:spPr>
          <a:xfrm>
            <a:off x="6368338" y="3579191"/>
            <a:ext cx="71324" cy="114529"/>
          </a:xfrm>
          <a:prstGeom prst="rect">
            <a:avLst/>
          </a:prstGeom>
        </p:spPr>
      </p:pic>
      <p:sp>
        <p:nvSpPr>
          <p:cNvPr id="56" name="Text 60">
            <a:extLst>
              <a:ext uri="{FF2B5EF4-FFF2-40B4-BE49-F238E27FC236}">
                <a16:creationId xmlns:a16="http://schemas.microsoft.com/office/drawing/2014/main" id="{5F8136F3-3ED8-6F88-F159-44FD15947F7C}"/>
              </a:ext>
            </a:extLst>
          </p:cNvPr>
          <p:cNvSpPr txBox="1"/>
          <p:nvPr/>
        </p:nvSpPr>
        <p:spPr>
          <a:xfrm>
            <a:off x="4944272" y="3822684"/>
            <a:ext cx="840104" cy="256024"/>
          </a:xfrm>
          <a:prstGeom prst="rect">
            <a:avLst/>
          </a:prstGeom>
          <a:noFill/>
          <a:ln/>
        </p:spPr>
        <p:txBody>
          <a:bodyPr wrap="square" lIns="0" tIns="0" rIns="0" bIns="0" rtlCol="0" anchor="ctr"/>
          <a:lstStyle/>
          <a:p>
            <a:pPr algn="ctr"/>
            <a:r>
              <a:rPr lang="en-US" sz="1400" b="1">
                <a:solidFill>
                  <a:srgbClr val="1B3A6B"/>
                </a:solidFill>
                <a:latin typeface="メイリオ" panose="020B0604030504040204" pitchFamily="50" charset="-128"/>
                <a:ea typeface="メイリオ" panose="020B0604030504040204" pitchFamily="50" charset="-128"/>
                <a:cs typeface="Noto Sans JP" pitchFamily="34" charset="-120"/>
              </a:rPr>
              <a:t>2030</a:t>
            </a:r>
            <a:endParaRPr lang="en-US" sz="1400">
              <a:latin typeface="メイリオ" panose="020B0604030504040204" pitchFamily="50" charset="-128"/>
              <a:ea typeface="メイリオ" panose="020B0604030504040204" pitchFamily="50" charset="-128"/>
            </a:endParaRPr>
          </a:p>
        </p:txBody>
      </p:sp>
      <p:sp>
        <p:nvSpPr>
          <p:cNvPr id="57" name="Shape 61">
            <a:extLst>
              <a:ext uri="{FF2B5EF4-FFF2-40B4-BE49-F238E27FC236}">
                <a16:creationId xmlns:a16="http://schemas.microsoft.com/office/drawing/2014/main" id="{DEC12DCA-F6F9-009C-96DB-08DD24A153A3}"/>
              </a:ext>
            </a:extLst>
          </p:cNvPr>
          <p:cNvSpPr/>
          <p:nvPr/>
        </p:nvSpPr>
        <p:spPr>
          <a:xfrm>
            <a:off x="6777345" y="2164022"/>
            <a:ext cx="1858102" cy="4085108"/>
          </a:xfrm>
          <a:prstGeom prst="roundRect">
            <a:avLst>
              <a:gd name="adj" fmla="val 990"/>
            </a:avLst>
          </a:prstGeom>
          <a:solidFill>
            <a:srgbClr val="1B3A6B">
              <a:alpha val="5000"/>
            </a:srgbClr>
          </a:solidFill>
          <a:ln>
            <a:solidFill>
              <a:srgbClr val="041F60"/>
            </a:solidFill>
          </a:ln>
          <a:effectLst>
            <a:outerShdw blurRad="25400" dist="12700" dir="5400000" algn="bl" rotWithShape="0">
              <a:srgbClr val="000000">
                <a:alpha val="5000"/>
              </a:srgbClr>
            </a:outerShdw>
          </a:effectLst>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58" name="Shape 62">
            <a:extLst>
              <a:ext uri="{FF2B5EF4-FFF2-40B4-BE49-F238E27FC236}">
                <a16:creationId xmlns:a16="http://schemas.microsoft.com/office/drawing/2014/main" id="{9DD02436-99F3-07C0-2A2E-C68AB90CA394}"/>
              </a:ext>
            </a:extLst>
          </p:cNvPr>
          <p:cNvSpPr/>
          <p:nvPr/>
        </p:nvSpPr>
        <p:spPr>
          <a:xfrm>
            <a:off x="6941571" y="1444320"/>
            <a:ext cx="1407262" cy="28804"/>
          </a:xfrm>
          <a:prstGeom prst="rect">
            <a:avLst/>
          </a:prstGeom>
          <a:solidFill>
            <a:srgbClr val="1B3A6B"/>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59" name="Text 63">
            <a:extLst>
              <a:ext uri="{FF2B5EF4-FFF2-40B4-BE49-F238E27FC236}">
                <a16:creationId xmlns:a16="http://schemas.microsoft.com/office/drawing/2014/main" id="{3351C994-6F54-D94F-D0A9-1139B6AC8DC0}"/>
              </a:ext>
            </a:extLst>
          </p:cNvPr>
          <p:cNvSpPr txBox="1"/>
          <p:nvPr/>
        </p:nvSpPr>
        <p:spPr>
          <a:xfrm>
            <a:off x="6966012" y="1108192"/>
            <a:ext cx="1645921" cy="157906"/>
          </a:xfrm>
          <a:prstGeom prst="rect">
            <a:avLst/>
          </a:prstGeom>
          <a:noFill/>
          <a:ln/>
        </p:spPr>
        <p:txBody>
          <a:bodyPr wrap="square" lIns="0" tIns="0" rIns="0" bIns="0" rtlCol="0" anchor="ctr"/>
          <a:lstStyle/>
          <a:p>
            <a:r>
              <a:rPr lang="en-US" sz="1400" b="1">
                <a:solidFill>
                  <a:srgbClr val="1B3A6B"/>
                </a:solidFill>
                <a:latin typeface="メイリオ" panose="020B0604030504040204" pitchFamily="50" charset="-128"/>
                <a:ea typeface="メイリオ" panose="020B0604030504040204" pitchFamily="50" charset="-128"/>
                <a:cs typeface="Noto Sans JP" pitchFamily="34" charset="-120"/>
              </a:rPr>
              <a:t>安定成長2031+</a:t>
            </a:r>
            <a:endParaRPr lang="en-US" sz="1400">
              <a:latin typeface="メイリオ" panose="020B0604030504040204" pitchFamily="50" charset="-128"/>
              <a:ea typeface="メイリオ" panose="020B0604030504040204" pitchFamily="50" charset="-128"/>
            </a:endParaRPr>
          </a:p>
        </p:txBody>
      </p:sp>
      <p:sp>
        <p:nvSpPr>
          <p:cNvPr id="61" name="Text 65">
            <a:extLst>
              <a:ext uri="{FF2B5EF4-FFF2-40B4-BE49-F238E27FC236}">
                <a16:creationId xmlns:a16="http://schemas.microsoft.com/office/drawing/2014/main" id="{71A450E4-52E3-92F2-DC9D-60298411ED56}"/>
              </a:ext>
            </a:extLst>
          </p:cNvPr>
          <p:cNvSpPr txBox="1"/>
          <p:nvPr/>
        </p:nvSpPr>
        <p:spPr>
          <a:xfrm>
            <a:off x="6986149" y="1364720"/>
            <a:ext cx="659053" cy="496186"/>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IPO実行</a:t>
            </a:r>
            <a:endParaRPr lang="en-US" sz="1100">
              <a:latin typeface="メイリオ" panose="020B0604030504040204" pitchFamily="50" charset="-128"/>
              <a:ea typeface="メイリオ" panose="020B0604030504040204" pitchFamily="50" charset="-128"/>
            </a:endParaRPr>
          </a:p>
        </p:txBody>
      </p:sp>
      <p:sp>
        <p:nvSpPr>
          <p:cNvPr id="62" name="Text 66">
            <a:extLst>
              <a:ext uri="{FF2B5EF4-FFF2-40B4-BE49-F238E27FC236}">
                <a16:creationId xmlns:a16="http://schemas.microsoft.com/office/drawing/2014/main" id="{A0E5D86F-27E9-36E6-2FDF-0BCA19A7681B}"/>
              </a:ext>
            </a:extLst>
          </p:cNvPr>
          <p:cNvSpPr txBox="1"/>
          <p:nvPr/>
        </p:nvSpPr>
        <p:spPr>
          <a:xfrm>
            <a:off x="6966012" y="1745920"/>
            <a:ext cx="1480738" cy="191519"/>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株価1.0〜1.3万円水準</a:t>
            </a:r>
            <a:endParaRPr lang="en-US" sz="1100">
              <a:latin typeface="メイリオ" panose="020B0604030504040204" pitchFamily="50" charset="-128"/>
              <a:ea typeface="メイリオ" panose="020B0604030504040204" pitchFamily="50" charset="-128"/>
            </a:endParaRPr>
          </a:p>
        </p:txBody>
      </p:sp>
      <p:sp>
        <p:nvSpPr>
          <p:cNvPr id="63" name="Text 67">
            <a:extLst>
              <a:ext uri="{FF2B5EF4-FFF2-40B4-BE49-F238E27FC236}">
                <a16:creationId xmlns:a16="http://schemas.microsoft.com/office/drawing/2014/main" id="{D86CAF96-DFA4-1035-7657-0A774C942260}"/>
              </a:ext>
            </a:extLst>
          </p:cNvPr>
          <p:cNvSpPr txBox="1"/>
          <p:nvPr/>
        </p:nvSpPr>
        <p:spPr>
          <a:xfrm>
            <a:off x="7020139" y="2022990"/>
            <a:ext cx="1118493" cy="164823"/>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第二成長戦略始動</a:t>
            </a:r>
            <a:endParaRPr lang="en-US" sz="1100">
              <a:latin typeface="メイリオ" panose="020B0604030504040204" pitchFamily="50" charset="-128"/>
              <a:ea typeface="メイリオ" panose="020B0604030504040204" pitchFamily="50" charset="-128"/>
            </a:endParaRPr>
          </a:p>
        </p:txBody>
      </p:sp>
      <p:sp>
        <p:nvSpPr>
          <p:cNvPr id="64" name="Text 68">
            <a:extLst>
              <a:ext uri="{FF2B5EF4-FFF2-40B4-BE49-F238E27FC236}">
                <a16:creationId xmlns:a16="http://schemas.microsoft.com/office/drawing/2014/main" id="{6535AE92-154B-F804-D511-2B07F08EA620}"/>
              </a:ext>
            </a:extLst>
          </p:cNvPr>
          <p:cNvSpPr txBox="1"/>
          <p:nvPr/>
        </p:nvSpPr>
        <p:spPr>
          <a:xfrm>
            <a:off x="7033221" y="2297442"/>
            <a:ext cx="1297957" cy="216422"/>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グローバル展開検討</a:t>
            </a:r>
            <a:endParaRPr lang="en-US" sz="1100">
              <a:latin typeface="メイリオ" panose="020B0604030504040204" pitchFamily="50" charset="-128"/>
              <a:ea typeface="メイリオ" panose="020B0604030504040204" pitchFamily="50" charset="-128"/>
            </a:endParaRPr>
          </a:p>
        </p:txBody>
      </p:sp>
      <p:sp>
        <p:nvSpPr>
          <p:cNvPr id="65" name="Text 69">
            <a:extLst>
              <a:ext uri="{FF2B5EF4-FFF2-40B4-BE49-F238E27FC236}">
                <a16:creationId xmlns:a16="http://schemas.microsoft.com/office/drawing/2014/main" id="{28B588A7-419B-0E67-6170-2EE91A8B31B6}"/>
              </a:ext>
            </a:extLst>
          </p:cNvPr>
          <p:cNvSpPr txBox="1"/>
          <p:nvPr/>
        </p:nvSpPr>
        <p:spPr>
          <a:xfrm>
            <a:off x="7026887" y="2596852"/>
            <a:ext cx="1236630" cy="176755"/>
          </a:xfrm>
          <a:prstGeom prst="rect">
            <a:avLst/>
          </a:prstGeom>
          <a:noFill/>
          <a:ln/>
        </p:spPr>
        <p:txBody>
          <a:bodyPr wrap="square" lIns="0" tIns="0" rIns="0" bIns="0" rtlCol="0" anchor="ctr"/>
          <a:lstStyle/>
          <a:p>
            <a:r>
              <a:rPr lang="en-US" sz="1100" b="1">
                <a:solidFill>
                  <a:srgbClr val="1A1A1A"/>
                </a:solidFill>
                <a:latin typeface="メイリオ" panose="020B0604030504040204" pitchFamily="50" charset="-128"/>
                <a:ea typeface="メイリオ" panose="020B0604030504040204" pitchFamily="50" charset="-128"/>
                <a:cs typeface="Noto Sans JP" pitchFamily="34" charset="-120"/>
              </a:rPr>
              <a:t>長期安定成長</a:t>
            </a:r>
            <a:endParaRPr lang="en-US" sz="1100">
              <a:latin typeface="メイリオ" panose="020B0604030504040204" pitchFamily="50" charset="-128"/>
              <a:ea typeface="メイリオ" panose="020B0604030504040204" pitchFamily="50" charset="-128"/>
            </a:endParaRPr>
          </a:p>
        </p:txBody>
      </p:sp>
      <p:sp>
        <p:nvSpPr>
          <p:cNvPr id="66" name="Text 70">
            <a:extLst>
              <a:ext uri="{FF2B5EF4-FFF2-40B4-BE49-F238E27FC236}">
                <a16:creationId xmlns:a16="http://schemas.microsoft.com/office/drawing/2014/main" id="{B0043160-6715-ECC7-91B2-72BA5CC1BD29}"/>
              </a:ext>
            </a:extLst>
          </p:cNvPr>
          <p:cNvSpPr txBox="1"/>
          <p:nvPr/>
        </p:nvSpPr>
        <p:spPr>
          <a:xfrm>
            <a:off x="6978568" y="2808263"/>
            <a:ext cx="1407261" cy="204927"/>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物流業界上位3社入り</a:t>
            </a:r>
            <a:endParaRPr lang="en-US" sz="1100">
              <a:latin typeface="メイリオ" panose="020B0604030504040204" pitchFamily="50" charset="-128"/>
              <a:ea typeface="メイリオ" panose="020B0604030504040204" pitchFamily="50" charset="-128"/>
            </a:endParaRPr>
          </a:p>
        </p:txBody>
      </p:sp>
      <p:sp>
        <p:nvSpPr>
          <p:cNvPr id="67" name="Shape 71">
            <a:extLst>
              <a:ext uri="{FF2B5EF4-FFF2-40B4-BE49-F238E27FC236}">
                <a16:creationId xmlns:a16="http://schemas.microsoft.com/office/drawing/2014/main" id="{94D366BC-2BF1-BB2B-91F9-79AE3FAB03D7}"/>
              </a:ext>
            </a:extLst>
          </p:cNvPr>
          <p:cNvSpPr/>
          <p:nvPr/>
        </p:nvSpPr>
        <p:spPr>
          <a:xfrm>
            <a:off x="7065112" y="3128415"/>
            <a:ext cx="250317" cy="150191"/>
          </a:xfrm>
          <a:prstGeom prst="roundRect">
            <a:avLst>
              <a:gd name="adj" fmla="val 260926"/>
            </a:avLst>
          </a:prstGeom>
          <a:solidFill>
            <a:srgbClr val="1B3A6B"/>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68" name="Text 72">
            <a:extLst>
              <a:ext uri="{FF2B5EF4-FFF2-40B4-BE49-F238E27FC236}">
                <a16:creationId xmlns:a16="http://schemas.microsoft.com/office/drawing/2014/main" id="{3B2FE27A-997A-B218-4344-9A472C261CB6}"/>
              </a:ext>
            </a:extLst>
          </p:cNvPr>
          <p:cNvSpPr txBox="1"/>
          <p:nvPr/>
        </p:nvSpPr>
        <p:spPr>
          <a:xfrm>
            <a:off x="7081257" y="3040285"/>
            <a:ext cx="405630" cy="338098"/>
          </a:xfrm>
          <a:prstGeom prst="rect">
            <a:avLst/>
          </a:prstGeom>
          <a:noFill/>
          <a:ln/>
        </p:spPr>
        <p:txBody>
          <a:bodyPr wrap="square" lIns="0" tIns="0" rIns="0" bIns="0" rtlCol="0" anchor="ctr"/>
          <a:lstStyle/>
          <a:p>
            <a:r>
              <a:rPr lang="en-US" sz="700" b="1">
                <a:solidFill>
                  <a:srgbClr val="FFFFFF"/>
                </a:solidFill>
                <a:latin typeface="メイリオ" panose="020B0604030504040204" pitchFamily="50" charset="-128"/>
                <a:ea typeface="メイリオ" panose="020B0604030504040204" pitchFamily="50" charset="-128"/>
                <a:cs typeface="Noto Sans JP" pitchFamily="34" charset="-120"/>
              </a:rPr>
              <a:t>KPI</a:t>
            </a:r>
            <a:endParaRPr lang="en-US" sz="700">
              <a:latin typeface="メイリオ" panose="020B0604030504040204" pitchFamily="50" charset="-128"/>
              <a:ea typeface="メイリオ" panose="020B0604030504040204" pitchFamily="50" charset="-128"/>
            </a:endParaRPr>
          </a:p>
        </p:txBody>
      </p:sp>
      <p:sp>
        <p:nvSpPr>
          <p:cNvPr id="69" name="Text 73">
            <a:extLst>
              <a:ext uri="{FF2B5EF4-FFF2-40B4-BE49-F238E27FC236}">
                <a16:creationId xmlns:a16="http://schemas.microsoft.com/office/drawing/2014/main" id="{64EF090A-9270-1B4C-0E5A-3F11DB582F69}"/>
              </a:ext>
            </a:extLst>
          </p:cNvPr>
          <p:cNvSpPr txBox="1"/>
          <p:nvPr/>
        </p:nvSpPr>
        <p:spPr>
          <a:xfrm>
            <a:off x="7075151" y="3355914"/>
            <a:ext cx="1119141" cy="182567"/>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営業利益率 8.5%</a:t>
            </a:r>
            <a:endParaRPr lang="en-US" sz="1100">
              <a:latin typeface="メイリオ" panose="020B0604030504040204" pitchFamily="50" charset="-128"/>
              <a:ea typeface="メイリオ" panose="020B0604030504040204" pitchFamily="50" charset="-128"/>
            </a:endParaRPr>
          </a:p>
        </p:txBody>
      </p:sp>
      <p:sp>
        <p:nvSpPr>
          <p:cNvPr id="70" name="Text 74">
            <a:extLst>
              <a:ext uri="{FF2B5EF4-FFF2-40B4-BE49-F238E27FC236}">
                <a16:creationId xmlns:a16="http://schemas.microsoft.com/office/drawing/2014/main" id="{6BFFF695-8D77-F378-BF93-A413DDB869CD}"/>
              </a:ext>
            </a:extLst>
          </p:cNvPr>
          <p:cNvSpPr txBox="1"/>
          <p:nvPr/>
        </p:nvSpPr>
        <p:spPr>
          <a:xfrm>
            <a:off x="7075151" y="3571034"/>
            <a:ext cx="1230230" cy="139013"/>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EBITDA 700億円+</a:t>
            </a:r>
            <a:endParaRPr lang="en-US" sz="1100">
              <a:latin typeface="メイリオ" panose="020B0604030504040204" pitchFamily="50" charset="-128"/>
              <a:ea typeface="メイリオ" panose="020B0604030504040204" pitchFamily="50" charset="-128"/>
            </a:endParaRPr>
          </a:p>
        </p:txBody>
      </p:sp>
      <p:pic>
        <p:nvPicPr>
          <p:cNvPr id="71" name="Image 8" descr="preencoded.png">
            <a:extLst>
              <a:ext uri="{FF2B5EF4-FFF2-40B4-BE49-F238E27FC236}">
                <a16:creationId xmlns:a16="http://schemas.microsoft.com/office/drawing/2014/main" id="{2A066BD0-2E16-1135-EDAD-CDF64106B89C}"/>
              </a:ext>
            </a:extLst>
          </p:cNvPr>
          <p:cNvPicPr>
            <a:picLocks noChangeAspect="1"/>
          </p:cNvPicPr>
          <p:nvPr/>
        </p:nvPicPr>
        <p:blipFill>
          <a:blip r:embed="rId9"/>
          <a:srcRect t="-180" b="-180"/>
          <a:stretch/>
        </p:blipFill>
        <p:spPr>
          <a:xfrm>
            <a:off x="7833208" y="3579191"/>
            <a:ext cx="71324" cy="114529"/>
          </a:xfrm>
          <a:prstGeom prst="rect">
            <a:avLst/>
          </a:prstGeom>
        </p:spPr>
      </p:pic>
      <p:sp>
        <p:nvSpPr>
          <p:cNvPr id="72" name="Text 75">
            <a:extLst>
              <a:ext uri="{FF2B5EF4-FFF2-40B4-BE49-F238E27FC236}">
                <a16:creationId xmlns:a16="http://schemas.microsoft.com/office/drawing/2014/main" id="{0CF69D48-8FC2-1F33-DDDC-1D38961CB2C3}"/>
              </a:ext>
            </a:extLst>
          </p:cNvPr>
          <p:cNvSpPr txBox="1"/>
          <p:nvPr/>
        </p:nvSpPr>
        <p:spPr>
          <a:xfrm>
            <a:off x="7263320" y="3813302"/>
            <a:ext cx="853891" cy="232411"/>
          </a:xfrm>
          <a:prstGeom prst="rect">
            <a:avLst/>
          </a:prstGeom>
          <a:noFill/>
          <a:ln/>
        </p:spPr>
        <p:txBody>
          <a:bodyPr wrap="square" lIns="0" tIns="0" rIns="0" bIns="0" rtlCol="0" anchor="ctr"/>
          <a:lstStyle/>
          <a:p>
            <a:pPr algn="ctr"/>
            <a:r>
              <a:rPr lang="en-US" sz="1400" b="1">
                <a:solidFill>
                  <a:srgbClr val="1B3A6B"/>
                </a:solidFill>
                <a:latin typeface="メイリオ" panose="020B0604030504040204" pitchFamily="50" charset="-128"/>
                <a:ea typeface="メイリオ" panose="020B0604030504040204" pitchFamily="50" charset="-128"/>
                <a:cs typeface="Noto Sans JP" pitchFamily="34" charset="-120"/>
              </a:rPr>
              <a:t>2031+</a:t>
            </a:r>
            <a:endParaRPr lang="en-US" sz="1400">
              <a:latin typeface="メイリオ" panose="020B0604030504040204" pitchFamily="50" charset="-128"/>
              <a:ea typeface="メイリオ" panose="020B0604030504040204" pitchFamily="50" charset="-128"/>
            </a:endParaRPr>
          </a:p>
        </p:txBody>
      </p:sp>
      <p:sp>
        <p:nvSpPr>
          <p:cNvPr id="73" name="Shape 76">
            <a:extLst>
              <a:ext uri="{FF2B5EF4-FFF2-40B4-BE49-F238E27FC236}">
                <a16:creationId xmlns:a16="http://schemas.microsoft.com/office/drawing/2014/main" id="{C7B31CE8-5CB7-E0A7-7983-D260932E816D}"/>
              </a:ext>
            </a:extLst>
          </p:cNvPr>
          <p:cNvSpPr/>
          <p:nvPr/>
        </p:nvSpPr>
        <p:spPr>
          <a:xfrm flipV="1">
            <a:off x="802548" y="6686585"/>
            <a:ext cx="7809366" cy="61362"/>
          </a:xfrm>
          <a:prstGeom prst="rect">
            <a:avLst/>
          </a:prstGeom>
          <a:solidFill>
            <a:srgbClr val="D1D5DB"/>
          </a:solidFill>
          <a:ln/>
        </p:spPr>
        <p:txBody>
          <a:bodyPr/>
          <a:lstStyle/>
          <a:p>
            <a:endParaRPr lang="ja-JP" altLang="en-US" sz="1350">
              <a:latin typeface="メイリオ" panose="020B0604030504040204" pitchFamily="50" charset="-128"/>
              <a:ea typeface="メイリオ" panose="020B0604030504040204" pitchFamily="50" charset="-128"/>
            </a:endParaRPr>
          </a:p>
        </p:txBody>
      </p:sp>
      <p:sp>
        <p:nvSpPr>
          <p:cNvPr id="74" name="Text 77">
            <a:extLst>
              <a:ext uri="{FF2B5EF4-FFF2-40B4-BE49-F238E27FC236}">
                <a16:creationId xmlns:a16="http://schemas.microsoft.com/office/drawing/2014/main" id="{B639748B-F828-C39D-4A2E-5A9746E5B162}"/>
              </a:ext>
            </a:extLst>
          </p:cNvPr>
          <p:cNvSpPr txBox="1"/>
          <p:nvPr/>
        </p:nvSpPr>
        <p:spPr>
          <a:xfrm>
            <a:off x="-1622764" y="7133468"/>
            <a:ext cx="1444776" cy="243411"/>
          </a:xfrm>
          <a:prstGeom prst="rect">
            <a:avLst/>
          </a:prstGeom>
          <a:noFill/>
          <a:ln/>
        </p:spPr>
        <p:txBody>
          <a:bodyPr wrap="square" lIns="0" tIns="0" rIns="0" bIns="0" rtlCol="0" anchor="ctr"/>
          <a:lstStyle/>
          <a:p>
            <a:r>
              <a:rPr lang="en-US" sz="1400" b="1">
                <a:solidFill>
                  <a:srgbClr val="1B3A6B"/>
                </a:solidFill>
                <a:latin typeface="メイリオ" panose="020B0604030504040204" pitchFamily="50" charset="-128"/>
                <a:ea typeface="メイリオ" panose="020B0604030504040204" pitchFamily="50" charset="-128"/>
                <a:cs typeface="Noto Sans JP" pitchFamily="34" charset="-120"/>
              </a:rPr>
              <a:t>価値創造ブリッジ</a:t>
            </a:r>
            <a:endParaRPr lang="en-US" sz="1400">
              <a:latin typeface="メイリオ" panose="020B0604030504040204" pitchFamily="50" charset="-128"/>
              <a:ea typeface="メイリオ" panose="020B0604030504040204" pitchFamily="50" charset="-128"/>
            </a:endParaRPr>
          </a:p>
        </p:txBody>
      </p:sp>
      <p:sp>
        <p:nvSpPr>
          <p:cNvPr id="75" name="Text 78">
            <a:extLst>
              <a:ext uri="{FF2B5EF4-FFF2-40B4-BE49-F238E27FC236}">
                <a16:creationId xmlns:a16="http://schemas.microsoft.com/office/drawing/2014/main" id="{E38FA3E2-5E20-2161-92A7-B02945FDDB27}"/>
              </a:ext>
            </a:extLst>
          </p:cNvPr>
          <p:cNvSpPr txBox="1"/>
          <p:nvPr/>
        </p:nvSpPr>
        <p:spPr>
          <a:xfrm>
            <a:off x="-1571612" y="7487814"/>
            <a:ext cx="567844" cy="152033"/>
          </a:xfrm>
          <a:prstGeom prst="rect">
            <a:avLst/>
          </a:prstGeom>
          <a:noFill/>
          <a:ln/>
        </p:spPr>
        <p:txBody>
          <a:bodyPr wrap="square" lIns="0" tIns="0" rIns="0" bIns="0" rtlCol="0" anchor="ctr"/>
          <a:lstStyle/>
          <a:p>
            <a:pPr algn="ctr"/>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2025年</a:t>
            </a:r>
            <a:endParaRPr lang="en-US" sz="1100">
              <a:latin typeface="メイリオ" panose="020B0604030504040204" pitchFamily="50" charset="-128"/>
              <a:ea typeface="メイリオ" panose="020B0604030504040204" pitchFamily="50" charset="-128"/>
            </a:endParaRPr>
          </a:p>
        </p:txBody>
      </p:sp>
      <p:sp>
        <p:nvSpPr>
          <p:cNvPr id="76" name="Text 79">
            <a:extLst>
              <a:ext uri="{FF2B5EF4-FFF2-40B4-BE49-F238E27FC236}">
                <a16:creationId xmlns:a16="http://schemas.microsoft.com/office/drawing/2014/main" id="{7DC90914-677C-D304-1855-7928F5F4BF30}"/>
              </a:ext>
            </a:extLst>
          </p:cNvPr>
          <p:cNvSpPr txBox="1"/>
          <p:nvPr/>
        </p:nvSpPr>
        <p:spPr>
          <a:xfrm>
            <a:off x="-1652369" y="7667010"/>
            <a:ext cx="1092999" cy="269612"/>
          </a:xfrm>
          <a:prstGeom prst="rect">
            <a:avLst/>
          </a:prstGeom>
          <a:noFill/>
          <a:ln/>
        </p:spPr>
        <p:txBody>
          <a:bodyPr wrap="square" lIns="0" tIns="0" rIns="0" bIns="0" rtlCol="0" anchor="ctr"/>
          <a:lstStyle/>
          <a:p>
            <a:pPr algn="ctr"/>
            <a:r>
              <a:rPr lang="en-US" sz="1400" b="1">
                <a:solidFill>
                  <a:srgbClr val="FFD700"/>
                </a:solidFill>
                <a:latin typeface="メイリオ" panose="020B0604030504040204" pitchFamily="50" charset="-128"/>
                <a:ea typeface="メイリオ" panose="020B0604030504040204" pitchFamily="50" charset="-128"/>
                <a:cs typeface="Noto Sans JP" pitchFamily="34" charset="-120"/>
              </a:rPr>
              <a:t>3,465億円</a:t>
            </a:r>
            <a:endParaRPr lang="en-US" sz="1400">
              <a:latin typeface="メイリオ" panose="020B0604030504040204" pitchFamily="50" charset="-128"/>
              <a:ea typeface="メイリオ" panose="020B0604030504040204" pitchFamily="50" charset="-128"/>
            </a:endParaRPr>
          </a:p>
        </p:txBody>
      </p:sp>
      <p:sp>
        <p:nvSpPr>
          <p:cNvPr id="77" name="Text 80">
            <a:extLst>
              <a:ext uri="{FF2B5EF4-FFF2-40B4-BE49-F238E27FC236}">
                <a16:creationId xmlns:a16="http://schemas.microsoft.com/office/drawing/2014/main" id="{4AE09C4E-5FB7-0D53-8424-81B8CF0D7EBE}"/>
              </a:ext>
            </a:extLst>
          </p:cNvPr>
          <p:cNvSpPr txBox="1"/>
          <p:nvPr/>
        </p:nvSpPr>
        <p:spPr>
          <a:xfrm>
            <a:off x="-999562" y="7424333"/>
            <a:ext cx="650978" cy="250220"/>
          </a:xfrm>
          <a:prstGeom prst="rect">
            <a:avLst/>
          </a:prstGeom>
          <a:noFill/>
          <a:ln/>
        </p:spPr>
        <p:txBody>
          <a:bodyPr wrap="square" lIns="0" tIns="0" rIns="0" bIns="0" rtlCol="0" anchor="ctr"/>
          <a:lstStyle/>
          <a:p>
            <a:pPr algn="ctr"/>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TOB価格</a:t>
            </a:r>
            <a:endParaRPr lang="en-US" sz="1100">
              <a:latin typeface="メイリオ" panose="020B0604030504040204" pitchFamily="50" charset="-128"/>
              <a:ea typeface="メイリオ" panose="020B0604030504040204" pitchFamily="50" charset="-128"/>
            </a:endParaRPr>
          </a:p>
        </p:txBody>
      </p:sp>
      <p:sp>
        <p:nvSpPr>
          <p:cNvPr id="78" name="Shape 81">
            <a:extLst>
              <a:ext uri="{FF2B5EF4-FFF2-40B4-BE49-F238E27FC236}">
                <a16:creationId xmlns:a16="http://schemas.microsoft.com/office/drawing/2014/main" id="{7A44D03D-C1AA-2E97-D77F-01B0D93B3167}"/>
              </a:ext>
            </a:extLst>
          </p:cNvPr>
          <p:cNvSpPr/>
          <p:nvPr/>
        </p:nvSpPr>
        <p:spPr>
          <a:xfrm>
            <a:off x="909261" y="7854239"/>
            <a:ext cx="4486504" cy="6858"/>
          </a:xfrm>
          <a:prstGeom prst="rect">
            <a:avLst/>
          </a:prstGeom>
          <a:solidFill>
            <a:srgbClr val="D1D5DB"/>
          </a:solidFill>
          <a:ln/>
        </p:spPr>
        <p:txBody>
          <a:bodyPr/>
          <a:lstStyle/>
          <a:p>
            <a:endParaRPr lang="ja-JP" altLang="en-US" sz="2400">
              <a:latin typeface="メイリオ" panose="020B0604030504040204" pitchFamily="50" charset="-128"/>
              <a:ea typeface="メイリオ" panose="020B0604030504040204" pitchFamily="50" charset="-128"/>
            </a:endParaRPr>
          </a:p>
        </p:txBody>
      </p:sp>
      <p:pic>
        <p:nvPicPr>
          <p:cNvPr id="79" name="Image 9" descr="preencoded.png">
            <a:extLst>
              <a:ext uri="{FF2B5EF4-FFF2-40B4-BE49-F238E27FC236}">
                <a16:creationId xmlns:a16="http://schemas.microsoft.com/office/drawing/2014/main" id="{9A0F20CB-2B1B-6CFD-4149-B437DA7B4F6A}"/>
              </a:ext>
            </a:extLst>
          </p:cNvPr>
          <p:cNvPicPr>
            <a:picLocks noChangeAspect="1"/>
          </p:cNvPicPr>
          <p:nvPr/>
        </p:nvPicPr>
        <p:blipFill>
          <a:blip r:embed="rId10"/>
          <a:srcRect/>
          <a:stretch/>
        </p:blipFill>
        <p:spPr>
          <a:xfrm>
            <a:off x="302328" y="7674553"/>
            <a:ext cx="85725" cy="85725"/>
          </a:xfrm>
          <a:prstGeom prst="rect">
            <a:avLst/>
          </a:prstGeom>
        </p:spPr>
      </p:pic>
      <p:sp>
        <p:nvSpPr>
          <p:cNvPr id="80" name="Text 82">
            <a:extLst>
              <a:ext uri="{FF2B5EF4-FFF2-40B4-BE49-F238E27FC236}">
                <a16:creationId xmlns:a16="http://schemas.microsoft.com/office/drawing/2014/main" id="{F3D72520-360B-4223-9D59-4517089590C9}"/>
              </a:ext>
            </a:extLst>
          </p:cNvPr>
          <p:cNvSpPr txBox="1"/>
          <p:nvPr/>
        </p:nvSpPr>
        <p:spPr>
          <a:xfrm>
            <a:off x="388053" y="7649179"/>
            <a:ext cx="669786" cy="197052"/>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基盤構築</a:t>
            </a:r>
            <a:endParaRPr lang="en-US" sz="1100">
              <a:latin typeface="メイリオ" panose="020B0604030504040204" pitchFamily="50" charset="-128"/>
              <a:ea typeface="メイリオ" panose="020B0604030504040204" pitchFamily="50" charset="-128"/>
            </a:endParaRPr>
          </a:p>
        </p:txBody>
      </p:sp>
      <p:pic>
        <p:nvPicPr>
          <p:cNvPr id="81" name="Image 10" descr="preencoded.png">
            <a:extLst>
              <a:ext uri="{FF2B5EF4-FFF2-40B4-BE49-F238E27FC236}">
                <a16:creationId xmlns:a16="http://schemas.microsoft.com/office/drawing/2014/main" id="{4B7C472D-34DF-7A05-8CEE-D8CBDE55417A}"/>
              </a:ext>
            </a:extLst>
          </p:cNvPr>
          <p:cNvPicPr>
            <a:picLocks noChangeAspect="1"/>
          </p:cNvPicPr>
          <p:nvPr/>
        </p:nvPicPr>
        <p:blipFill>
          <a:blip r:embed="rId11"/>
          <a:srcRect/>
          <a:stretch/>
        </p:blipFill>
        <p:spPr>
          <a:xfrm>
            <a:off x="1422925" y="7674553"/>
            <a:ext cx="85725" cy="85725"/>
          </a:xfrm>
          <a:prstGeom prst="rect">
            <a:avLst/>
          </a:prstGeom>
        </p:spPr>
      </p:pic>
      <p:sp>
        <p:nvSpPr>
          <p:cNvPr id="82" name="Text 83">
            <a:extLst>
              <a:ext uri="{FF2B5EF4-FFF2-40B4-BE49-F238E27FC236}">
                <a16:creationId xmlns:a16="http://schemas.microsoft.com/office/drawing/2014/main" id="{96E481FC-2B77-97F4-B6B6-B840D942929C}"/>
              </a:ext>
            </a:extLst>
          </p:cNvPr>
          <p:cNvSpPr txBox="1"/>
          <p:nvPr/>
        </p:nvSpPr>
        <p:spPr>
          <a:xfrm>
            <a:off x="1561312" y="7604256"/>
            <a:ext cx="669786" cy="211918"/>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成長加速</a:t>
            </a:r>
            <a:endParaRPr lang="en-US" sz="1100">
              <a:latin typeface="メイリオ" panose="020B0604030504040204" pitchFamily="50" charset="-128"/>
              <a:ea typeface="メイリオ" panose="020B0604030504040204" pitchFamily="50" charset="-128"/>
            </a:endParaRPr>
          </a:p>
        </p:txBody>
      </p:sp>
      <p:pic>
        <p:nvPicPr>
          <p:cNvPr id="83" name="Image 11" descr="preencoded.png">
            <a:extLst>
              <a:ext uri="{FF2B5EF4-FFF2-40B4-BE49-F238E27FC236}">
                <a16:creationId xmlns:a16="http://schemas.microsoft.com/office/drawing/2014/main" id="{C836E373-8BBB-DF6E-9419-F9D81C340ADC}"/>
              </a:ext>
            </a:extLst>
          </p:cNvPr>
          <p:cNvPicPr>
            <a:picLocks noChangeAspect="1"/>
          </p:cNvPicPr>
          <p:nvPr/>
        </p:nvPicPr>
        <p:blipFill>
          <a:blip r:embed="rId12"/>
          <a:srcRect/>
          <a:stretch/>
        </p:blipFill>
        <p:spPr>
          <a:xfrm>
            <a:off x="2542837" y="7674553"/>
            <a:ext cx="85725" cy="85725"/>
          </a:xfrm>
          <a:prstGeom prst="rect">
            <a:avLst/>
          </a:prstGeom>
        </p:spPr>
      </p:pic>
      <p:sp>
        <p:nvSpPr>
          <p:cNvPr id="84" name="Text 84">
            <a:extLst>
              <a:ext uri="{FF2B5EF4-FFF2-40B4-BE49-F238E27FC236}">
                <a16:creationId xmlns:a16="http://schemas.microsoft.com/office/drawing/2014/main" id="{A178D20A-AB1C-F4D0-D041-8E096533348F}"/>
              </a:ext>
            </a:extLst>
          </p:cNvPr>
          <p:cNvSpPr txBox="1"/>
          <p:nvPr/>
        </p:nvSpPr>
        <p:spPr>
          <a:xfrm>
            <a:off x="2667314" y="7649179"/>
            <a:ext cx="840104" cy="164825"/>
          </a:xfrm>
          <a:prstGeom prst="rect">
            <a:avLst/>
          </a:prstGeom>
          <a:noFill/>
          <a:ln/>
        </p:spPr>
        <p:txBody>
          <a:bodyPr wrap="square" lIns="0" tIns="0" rIns="0" bIns="0" rtlCol="0" anchor="ctr"/>
          <a:lstStyle/>
          <a:p>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IPO準備</a:t>
            </a:r>
            <a:endParaRPr lang="en-US" sz="1100">
              <a:latin typeface="メイリオ" panose="020B0604030504040204" pitchFamily="50" charset="-128"/>
              <a:ea typeface="メイリオ" panose="020B0604030504040204" pitchFamily="50" charset="-128"/>
            </a:endParaRPr>
          </a:p>
        </p:txBody>
      </p:sp>
      <p:sp>
        <p:nvSpPr>
          <p:cNvPr id="85" name="Text 85">
            <a:extLst>
              <a:ext uri="{FF2B5EF4-FFF2-40B4-BE49-F238E27FC236}">
                <a16:creationId xmlns:a16="http://schemas.microsoft.com/office/drawing/2014/main" id="{45A4D4F1-1B48-1A7A-A166-5037EAD80971}"/>
              </a:ext>
            </a:extLst>
          </p:cNvPr>
          <p:cNvSpPr txBox="1"/>
          <p:nvPr/>
        </p:nvSpPr>
        <p:spPr>
          <a:xfrm>
            <a:off x="5430053" y="7535288"/>
            <a:ext cx="757283" cy="185610"/>
          </a:xfrm>
          <a:prstGeom prst="rect">
            <a:avLst/>
          </a:prstGeom>
          <a:noFill/>
          <a:ln/>
        </p:spPr>
        <p:txBody>
          <a:bodyPr wrap="square" lIns="0" tIns="0" rIns="0" bIns="0" rtlCol="0" anchor="ctr"/>
          <a:lstStyle/>
          <a:p>
            <a:pPr algn="ctr"/>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2030年</a:t>
            </a:r>
            <a:endParaRPr lang="en-US" sz="1100">
              <a:latin typeface="メイリオ" panose="020B0604030504040204" pitchFamily="50" charset="-128"/>
              <a:ea typeface="メイリオ" panose="020B0604030504040204" pitchFamily="50" charset="-128"/>
            </a:endParaRPr>
          </a:p>
        </p:txBody>
      </p:sp>
      <p:sp>
        <p:nvSpPr>
          <p:cNvPr id="86" name="Text 86">
            <a:extLst>
              <a:ext uri="{FF2B5EF4-FFF2-40B4-BE49-F238E27FC236}">
                <a16:creationId xmlns:a16="http://schemas.microsoft.com/office/drawing/2014/main" id="{3F9F3D7C-D8FE-16B7-5137-A0CA0DEDC36F}"/>
              </a:ext>
            </a:extLst>
          </p:cNvPr>
          <p:cNvSpPr txBox="1"/>
          <p:nvPr/>
        </p:nvSpPr>
        <p:spPr>
          <a:xfrm>
            <a:off x="5254218" y="7694453"/>
            <a:ext cx="1057360" cy="303556"/>
          </a:xfrm>
          <a:prstGeom prst="rect">
            <a:avLst/>
          </a:prstGeom>
          <a:noFill/>
          <a:ln/>
        </p:spPr>
        <p:txBody>
          <a:bodyPr wrap="square" lIns="0" tIns="0" rIns="0" bIns="0" rtlCol="0" anchor="ctr"/>
          <a:lstStyle/>
          <a:p>
            <a:pPr algn="ctr"/>
            <a:r>
              <a:rPr lang="en-US" sz="1400" b="1">
                <a:solidFill>
                  <a:srgbClr val="1B3A6B"/>
                </a:solidFill>
                <a:latin typeface="メイリオ" panose="020B0604030504040204" pitchFamily="50" charset="-128"/>
                <a:ea typeface="メイリオ" panose="020B0604030504040204" pitchFamily="50" charset="-128"/>
                <a:cs typeface="Noto Sans JP" pitchFamily="34" charset="-120"/>
              </a:rPr>
              <a:t>5,440億円</a:t>
            </a:r>
            <a:endParaRPr lang="en-US" sz="1400">
              <a:latin typeface="メイリオ" panose="020B0604030504040204" pitchFamily="50" charset="-128"/>
              <a:ea typeface="メイリオ" panose="020B0604030504040204" pitchFamily="50" charset="-128"/>
            </a:endParaRPr>
          </a:p>
        </p:txBody>
      </p:sp>
      <p:sp>
        <p:nvSpPr>
          <p:cNvPr id="87" name="Text 87">
            <a:extLst>
              <a:ext uri="{FF2B5EF4-FFF2-40B4-BE49-F238E27FC236}">
                <a16:creationId xmlns:a16="http://schemas.microsoft.com/office/drawing/2014/main" id="{BC999759-9623-20B6-8897-9C32AB1431F6}"/>
              </a:ext>
            </a:extLst>
          </p:cNvPr>
          <p:cNvSpPr txBox="1"/>
          <p:nvPr/>
        </p:nvSpPr>
        <p:spPr>
          <a:xfrm>
            <a:off x="5430053" y="7380525"/>
            <a:ext cx="651412" cy="142453"/>
          </a:xfrm>
          <a:prstGeom prst="rect">
            <a:avLst/>
          </a:prstGeom>
          <a:noFill/>
          <a:ln/>
        </p:spPr>
        <p:txBody>
          <a:bodyPr wrap="square" lIns="0" tIns="0" rIns="0" bIns="0" rtlCol="0" anchor="ctr"/>
          <a:lstStyle/>
          <a:p>
            <a:pPr algn="ctr"/>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Exit価値</a:t>
            </a:r>
            <a:endParaRPr lang="en-US" sz="1100">
              <a:latin typeface="メイリオ" panose="020B0604030504040204" pitchFamily="50" charset="-128"/>
              <a:ea typeface="メイリオ" panose="020B0604030504040204" pitchFamily="50" charset="-128"/>
            </a:endParaRPr>
          </a:p>
        </p:txBody>
      </p:sp>
      <p:sp>
        <p:nvSpPr>
          <p:cNvPr id="88" name="Shape 88">
            <a:extLst>
              <a:ext uri="{FF2B5EF4-FFF2-40B4-BE49-F238E27FC236}">
                <a16:creationId xmlns:a16="http://schemas.microsoft.com/office/drawing/2014/main" id="{CE374198-4881-0A4A-2F57-5D4D9FCA9491}"/>
              </a:ext>
            </a:extLst>
          </p:cNvPr>
          <p:cNvSpPr/>
          <p:nvPr/>
        </p:nvSpPr>
        <p:spPr>
          <a:xfrm>
            <a:off x="249521" y="8086725"/>
            <a:ext cx="5800496" cy="6858"/>
          </a:xfrm>
          <a:prstGeom prst="rect">
            <a:avLst/>
          </a:prstGeom>
          <a:solidFill>
            <a:srgbClr val="D1D5DB"/>
          </a:solidFill>
          <a:ln/>
        </p:spPr>
        <p:txBody>
          <a:bodyPr/>
          <a:lstStyle/>
          <a:p>
            <a:endParaRPr lang="ja-JP" altLang="en-US" sz="2400">
              <a:latin typeface="メイリオ" panose="020B0604030504040204" pitchFamily="50" charset="-128"/>
              <a:ea typeface="メイリオ" panose="020B0604030504040204" pitchFamily="50" charset="-128"/>
            </a:endParaRPr>
          </a:p>
        </p:txBody>
      </p:sp>
      <p:sp>
        <p:nvSpPr>
          <p:cNvPr id="89" name="Text 89">
            <a:extLst>
              <a:ext uri="{FF2B5EF4-FFF2-40B4-BE49-F238E27FC236}">
                <a16:creationId xmlns:a16="http://schemas.microsoft.com/office/drawing/2014/main" id="{BA79F66C-2F52-3BC0-1CBF-0E1BF8A0F775}"/>
              </a:ext>
            </a:extLst>
          </p:cNvPr>
          <p:cNvSpPr txBox="1"/>
          <p:nvPr/>
        </p:nvSpPr>
        <p:spPr>
          <a:xfrm>
            <a:off x="-1477323" y="8095635"/>
            <a:ext cx="1607516" cy="171450"/>
          </a:xfrm>
          <a:prstGeom prst="rect">
            <a:avLst/>
          </a:prstGeom>
          <a:noFill/>
          <a:ln/>
        </p:spPr>
        <p:txBody>
          <a:bodyPr wrap="square" lIns="0" tIns="0" rIns="0" bIns="0" rtlCol="0" anchor="ctr"/>
          <a:lstStyle/>
          <a:p>
            <a:r>
              <a:rPr lang="en-US" sz="1400" b="1">
                <a:solidFill>
                  <a:srgbClr val="1B3A6B"/>
                </a:solidFill>
                <a:latin typeface="メイリオ" panose="020B0604030504040204" pitchFamily="50" charset="-128"/>
                <a:ea typeface="メイリオ" panose="020B0604030504040204" pitchFamily="50" charset="-128"/>
                <a:cs typeface="Noto Sans JP" pitchFamily="34" charset="-120"/>
              </a:rPr>
              <a:t>MBOによる実行スピード向上</a:t>
            </a:r>
            <a:endParaRPr lang="en-US" sz="1400">
              <a:latin typeface="メイリオ" panose="020B0604030504040204" pitchFamily="50" charset="-128"/>
              <a:ea typeface="メイリオ" panose="020B0604030504040204" pitchFamily="50" charset="-128"/>
            </a:endParaRPr>
          </a:p>
        </p:txBody>
      </p:sp>
      <p:pic>
        <p:nvPicPr>
          <p:cNvPr id="90" name="Image 12" descr="preencoded.png">
            <a:extLst>
              <a:ext uri="{FF2B5EF4-FFF2-40B4-BE49-F238E27FC236}">
                <a16:creationId xmlns:a16="http://schemas.microsoft.com/office/drawing/2014/main" id="{F9EC9190-1227-06B1-3E8B-109E46C214C6}"/>
              </a:ext>
            </a:extLst>
          </p:cNvPr>
          <p:cNvPicPr>
            <a:picLocks noChangeAspect="1"/>
          </p:cNvPicPr>
          <p:nvPr/>
        </p:nvPicPr>
        <p:blipFill>
          <a:blip r:embed="rId13"/>
          <a:srcRect/>
          <a:stretch/>
        </p:blipFill>
        <p:spPr>
          <a:xfrm>
            <a:off x="-1385426" y="8324006"/>
            <a:ext cx="171450" cy="171450"/>
          </a:xfrm>
          <a:prstGeom prst="rect">
            <a:avLst/>
          </a:prstGeom>
        </p:spPr>
      </p:pic>
      <p:sp>
        <p:nvSpPr>
          <p:cNvPr id="91" name="Text 90">
            <a:extLst>
              <a:ext uri="{FF2B5EF4-FFF2-40B4-BE49-F238E27FC236}">
                <a16:creationId xmlns:a16="http://schemas.microsoft.com/office/drawing/2014/main" id="{8D3E4621-4613-6BA0-2066-05A5C7A56A7B}"/>
              </a:ext>
            </a:extLst>
          </p:cNvPr>
          <p:cNvSpPr txBox="1"/>
          <p:nvPr/>
        </p:nvSpPr>
        <p:spPr>
          <a:xfrm>
            <a:off x="-1214713" y="8383911"/>
            <a:ext cx="686256" cy="185852"/>
          </a:xfrm>
          <a:prstGeom prst="rect">
            <a:avLst/>
          </a:prstGeom>
          <a:noFill/>
          <a:ln/>
        </p:spPr>
        <p:txBody>
          <a:bodyPr wrap="square" lIns="0" tIns="0" rIns="0" bIns="0" rtlCol="0" anchor="ctr"/>
          <a:lstStyle/>
          <a:p>
            <a:pPr algn="ctr"/>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意思決定</a:t>
            </a:r>
            <a:endParaRPr lang="en-US" sz="1100">
              <a:latin typeface="メイリオ" panose="020B0604030504040204" pitchFamily="50" charset="-128"/>
              <a:ea typeface="メイリオ" panose="020B0604030504040204" pitchFamily="50" charset="-128"/>
            </a:endParaRPr>
          </a:p>
        </p:txBody>
      </p:sp>
      <p:sp>
        <p:nvSpPr>
          <p:cNvPr id="92" name="Text 91">
            <a:extLst>
              <a:ext uri="{FF2B5EF4-FFF2-40B4-BE49-F238E27FC236}">
                <a16:creationId xmlns:a16="http://schemas.microsoft.com/office/drawing/2014/main" id="{58856BB1-0E2A-9C79-585A-9EB8DEEB5324}"/>
              </a:ext>
            </a:extLst>
          </p:cNvPr>
          <p:cNvSpPr txBox="1"/>
          <p:nvPr/>
        </p:nvSpPr>
        <p:spPr>
          <a:xfrm>
            <a:off x="-1390619" y="8582563"/>
            <a:ext cx="983564" cy="286962"/>
          </a:xfrm>
          <a:prstGeom prst="rect">
            <a:avLst/>
          </a:prstGeom>
          <a:noFill/>
          <a:ln/>
        </p:spPr>
        <p:txBody>
          <a:bodyPr wrap="square" lIns="0" tIns="0" rIns="0" bIns="0" rtlCol="0" anchor="ctr"/>
          <a:lstStyle/>
          <a:p>
            <a:pPr algn="ctr"/>
            <a:r>
              <a:rPr lang="en-US" sz="1100">
                <a:solidFill>
                  <a:srgbClr val="1A1A1A"/>
                </a:solidFill>
                <a:latin typeface="メイリオ" panose="020B0604030504040204" pitchFamily="50" charset="-128"/>
                <a:ea typeface="メイリオ" panose="020B0604030504040204" pitchFamily="50" charset="-128"/>
                <a:cs typeface="Noto Sans JP" pitchFamily="34" charset="-120"/>
              </a:rPr>
              <a:t>3倍速い</a:t>
            </a:r>
            <a:endParaRPr lang="en-US" sz="1100">
              <a:latin typeface="メイリオ" panose="020B0604030504040204" pitchFamily="50" charset="-128"/>
              <a:ea typeface="メイリオ" panose="020B0604030504040204" pitchFamily="50" charset="-128"/>
            </a:endParaRPr>
          </a:p>
        </p:txBody>
      </p:sp>
      <p:pic>
        <p:nvPicPr>
          <p:cNvPr id="93" name="Image 13" descr="preencoded.png">
            <a:extLst>
              <a:ext uri="{FF2B5EF4-FFF2-40B4-BE49-F238E27FC236}">
                <a16:creationId xmlns:a16="http://schemas.microsoft.com/office/drawing/2014/main" id="{BBC1704B-C5DE-1827-41C9-F56F66214DD8}"/>
              </a:ext>
            </a:extLst>
          </p:cNvPr>
          <p:cNvPicPr>
            <a:picLocks noChangeAspect="1"/>
          </p:cNvPicPr>
          <p:nvPr/>
        </p:nvPicPr>
        <p:blipFill>
          <a:blip r:embed="rId14"/>
          <a:srcRect t="-44" b="-44"/>
          <a:stretch/>
        </p:blipFill>
        <p:spPr>
          <a:xfrm>
            <a:off x="418914" y="8324006"/>
            <a:ext cx="192710" cy="171450"/>
          </a:xfrm>
          <a:prstGeom prst="rect">
            <a:avLst/>
          </a:prstGeom>
        </p:spPr>
      </p:pic>
      <p:sp>
        <p:nvSpPr>
          <p:cNvPr id="94" name="Text 92">
            <a:extLst>
              <a:ext uri="{FF2B5EF4-FFF2-40B4-BE49-F238E27FC236}">
                <a16:creationId xmlns:a16="http://schemas.microsoft.com/office/drawing/2014/main" id="{901D5EDF-C149-0EC0-4783-7E5AF44FE744}"/>
              </a:ext>
            </a:extLst>
          </p:cNvPr>
          <p:cNvSpPr txBox="1"/>
          <p:nvPr/>
        </p:nvSpPr>
        <p:spPr>
          <a:xfrm>
            <a:off x="631630" y="8254860"/>
            <a:ext cx="714363" cy="138421"/>
          </a:xfrm>
          <a:prstGeom prst="rect">
            <a:avLst/>
          </a:prstGeom>
          <a:noFill/>
          <a:ln/>
        </p:spPr>
        <p:txBody>
          <a:bodyPr wrap="square" lIns="0" tIns="0" rIns="0" bIns="0" rtlCol="0" anchor="ctr"/>
          <a:lstStyle/>
          <a:p>
            <a:pPr algn="ctr"/>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投資実行</a:t>
            </a:r>
            <a:endParaRPr lang="en-US" sz="1100">
              <a:latin typeface="メイリオ" panose="020B0604030504040204" pitchFamily="50" charset="-128"/>
              <a:ea typeface="メイリオ" panose="020B0604030504040204" pitchFamily="50" charset="-128"/>
            </a:endParaRPr>
          </a:p>
        </p:txBody>
      </p:sp>
      <p:sp>
        <p:nvSpPr>
          <p:cNvPr id="95" name="Text 93">
            <a:extLst>
              <a:ext uri="{FF2B5EF4-FFF2-40B4-BE49-F238E27FC236}">
                <a16:creationId xmlns:a16="http://schemas.microsoft.com/office/drawing/2014/main" id="{06ABB3CD-53FF-1685-6ED3-674D6D1939B3}"/>
              </a:ext>
            </a:extLst>
          </p:cNvPr>
          <p:cNvSpPr txBox="1"/>
          <p:nvPr/>
        </p:nvSpPr>
        <p:spPr>
          <a:xfrm>
            <a:off x="543880" y="8508197"/>
            <a:ext cx="889864" cy="224061"/>
          </a:xfrm>
          <a:prstGeom prst="rect">
            <a:avLst/>
          </a:prstGeom>
          <a:noFill/>
          <a:ln/>
        </p:spPr>
        <p:txBody>
          <a:bodyPr wrap="square" lIns="0" tIns="0" rIns="0" bIns="0" rtlCol="0" anchor="ctr"/>
          <a:lstStyle/>
          <a:p>
            <a:pPr algn="ctr"/>
            <a:r>
              <a:rPr lang="en-US" sz="1100">
                <a:solidFill>
                  <a:srgbClr val="1A1A1A"/>
                </a:solidFill>
                <a:latin typeface="メイリオ" panose="020B0604030504040204" pitchFamily="50" charset="-128"/>
                <a:ea typeface="メイリオ" panose="020B0604030504040204" pitchFamily="50" charset="-128"/>
                <a:cs typeface="Noto Sans JP" pitchFamily="34" charset="-120"/>
              </a:rPr>
              <a:t>5倍規模</a:t>
            </a:r>
            <a:endParaRPr lang="en-US" sz="1100">
              <a:latin typeface="メイリオ" panose="020B0604030504040204" pitchFamily="50" charset="-128"/>
              <a:ea typeface="メイリオ" panose="020B0604030504040204" pitchFamily="50" charset="-128"/>
            </a:endParaRPr>
          </a:p>
        </p:txBody>
      </p:sp>
      <p:pic>
        <p:nvPicPr>
          <p:cNvPr id="96" name="Image 14" descr="preencoded.png">
            <a:extLst>
              <a:ext uri="{FF2B5EF4-FFF2-40B4-BE49-F238E27FC236}">
                <a16:creationId xmlns:a16="http://schemas.microsoft.com/office/drawing/2014/main" id="{073C8248-E696-DEF0-CD37-B3AAD93F6150}"/>
              </a:ext>
            </a:extLst>
          </p:cNvPr>
          <p:cNvPicPr>
            <a:picLocks noChangeAspect="1"/>
          </p:cNvPicPr>
          <p:nvPr/>
        </p:nvPicPr>
        <p:blipFill>
          <a:blip r:embed="rId15"/>
          <a:srcRect l="-80" r="-80"/>
          <a:stretch/>
        </p:blipFill>
        <p:spPr>
          <a:xfrm>
            <a:off x="2223254" y="8324006"/>
            <a:ext cx="214655" cy="171450"/>
          </a:xfrm>
          <a:prstGeom prst="rect">
            <a:avLst/>
          </a:prstGeom>
        </p:spPr>
      </p:pic>
      <p:sp>
        <p:nvSpPr>
          <p:cNvPr id="97" name="Text 94">
            <a:extLst>
              <a:ext uri="{FF2B5EF4-FFF2-40B4-BE49-F238E27FC236}">
                <a16:creationId xmlns:a16="http://schemas.microsoft.com/office/drawing/2014/main" id="{ABBABBA3-79B6-B5CC-FFF1-983819D2628C}"/>
              </a:ext>
            </a:extLst>
          </p:cNvPr>
          <p:cNvSpPr txBox="1"/>
          <p:nvPr/>
        </p:nvSpPr>
        <p:spPr>
          <a:xfrm>
            <a:off x="2452996" y="8211907"/>
            <a:ext cx="855878" cy="201682"/>
          </a:xfrm>
          <a:prstGeom prst="rect">
            <a:avLst/>
          </a:prstGeom>
          <a:noFill/>
          <a:ln/>
        </p:spPr>
        <p:txBody>
          <a:bodyPr wrap="square" lIns="0" tIns="0" rIns="0" bIns="0" rtlCol="0" anchor="ctr"/>
          <a:lstStyle/>
          <a:p>
            <a:pPr algn="ctr"/>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組織変革</a:t>
            </a:r>
            <a:endParaRPr lang="en-US" sz="1100">
              <a:latin typeface="メイリオ" panose="020B0604030504040204" pitchFamily="50" charset="-128"/>
              <a:ea typeface="メイリオ" panose="020B0604030504040204" pitchFamily="50" charset="-128"/>
            </a:endParaRPr>
          </a:p>
        </p:txBody>
      </p:sp>
      <p:sp>
        <p:nvSpPr>
          <p:cNvPr id="98" name="Text 95">
            <a:extLst>
              <a:ext uri="{FF2B5EF4-FFF2-40B4-BE49-F238E27FC236}">
                <a16:creationId xmlns:a16="http://schemas.microsoft.com/office/drawing/2014/main" id="{BFB074F3-29B1-4FB1-CA73-61A2D35A1771}"/>
              </a:ext>
            </a:extLst>
          </p:cNvPr>
          <p:cNvSpPr txBox="1"/>
          <p:nvPr/>
        </p:nvSpPr>
        <p:spPr>
          <a:xfrm>
            <a:off x="2327428" y="8464484"/>
            <a:ext cx="1109277" cy="242533"/>
          </a:xfrm>
          <a:prstGeom prst="rect">
            <a:avLst/>
          </a:prstGeom>
          <a:noFill/>
          <a:ln/>
        </p:spPr>
        <p:txBody>
          <a:bodyPr wrap="square" lIns="0" tIns="0" rIns="0" bIns="0" rtlCol="0" anchor="ctr"/>
          <a:lstStyle/>
          <a:p>
            <a:pPr algn="ctr"/>
            <a:r>
              <a:rPr lang="en-US" sz="1100">
                <a:solidFill>
                  <a:srgbClr val="1A1A1A"/>
                </a:solidFill>
                <a:latin typeface="メイリオ" panose="020B0604030504040204" pitchFamily="50" charset="-128"/>
                <a:ea typeface="メイリオ" panose="020B0604030504040204" pitchFamily="50" charset="-128"/>
                <a:cs typeface="Noto Sans JP" pitchFamily="34" charset="-120"/>
              </a:rPr>
              <a:t>2倍迅速</a:t>
            </a:r>
            <a:endParaRPr lang="en-US" sz="1100">
              <a:latin typeface="メイリオ" panose="020B0604030504040204" pitchFamily="50" charset="-128"/>
              <a:ea typeface="メイリオ" panose="020B0604030504040204" pitchFamily="50" charset="-128"/>
            </a:endParaRPr>
          </a:p>
        </p:txBody>
      </p:sp>
      <p:pic>
        <p:nvPicPr>
          <p:cNvPr id="99" name="Image 15" descr="preencoded.png">
            <a:extLst>
              <a:ext uri="{FF2B5EF4-FFF2-40B4-BE49-F238E27FC236}">
                <a16:creationId xmlns:a16="http://schemas.microsoft.com/office/drawing/2014/main" id="{11F05BBE-D0DC-E77F-BEF8-5465673A6163}"/>
              </a:ext>
            </a:extLst>
          </p:cNvPr>
          <p:cNvPicPr>
            <a:picLocks noChangeAspect="1"/>
          </p:cNvPicPr>
          <p:nvPr/>
        </p:nvPicPr>
        <p:blipFill>
          <a:blip r:embed="rId16"/>
          <a:srcRect t="-44" b="-44"/>
          <a:stretch/>
        </p:blipFill>
        <p:spPr>
          <a:xfrm>
            <a:off x="5766991" y="8181729"/>
            <a:ext cx="192710" cy="171450"/>
          </a:xfrm>
          <a:prstGeom prst="rect">
            <a:avLst/>
          </a:prstGeom>
        </p:spPr>
      </p:pic>
      <p:sp>
        <p:nvSpPr>
          <p:cNvPr id="100" name="Text 96">
            <a:extLst>
              <a:ext uri="{FF2B5EF4-FFF2-40B4-BE49-F238E27FC236}">
                <a16:creationId xmlns:a16="http://schemas.microsoft.com/office/drawing/2014/main" id="{55C5D194-A0CC-DCC3-2E4D-8F91A9BBB15D}"/>
              </a:ext>
            </a:extLst>
          </p:cNvPr>
          <p:cNvSpPr txBox="1"/>
          <p:nvPr/>
        </p:nvSpPr>
        <p:spPr>
          <a:xfrm>
            <a:off x="5395765" y="8644281"/>
            <a:ext cx="921258" cy="299679"/>
          </a:xfrm>
          <a:prstGeom prst="rect">
            <a:avLst/>
          </a:prstGeom>
          <a:noFill/>
          <a:ln/>
        </p:spPr>
        <p:txBody>
          <a:bodyPr wrap="square" lIns="0" tIns="0" rIns="0" bIns="0" rtlCol="0" anchor="ctr"/>
          <a:lstStyle/>
          <a:p>
            <a:pPr algn="ctr"/>
            <a:r>
              <a:rPr lang="en-US" sz="1100">
                <a:solidFill>
                  <a:srgbClr val="4B5563"/>
                </a:solidFill>
                <a:latin typeface="メイリオ" panose="020B0604030504040204" pitchFamily="50" charset="-128"/>
                <a:ea typeface="メイリオ" panose="020B0604030504040204" pitchFamily="50" charset="-128"/>
                <a:cs typeface="Noto Sans JP" pitchFamily="34" charset="-120"/>
              </a:rPr>
              <a:t>戦略実装</a:t>
            </a:r>
            <a:endParaRPr lang="en-US" sz="1100">
              <a:latin typeface="メイリオ" panose="020B0604030504040204" pitchFamily="50" charset="-128"/>
              <a:ea typeface="メイリオ" panose="020B0604030504040204" pitchFamily="50" charset="-128"/>
            </a:endParaRPr>
          </a:p>
        </p:txBody>
      </p:sp>
      <p:sp>
        <p:nvSpPr>
          <p:cNvPr id="101" name="Text 97">
            <a:extLst>
              <a:ext uri="{FF2B5EF4-FFF2-40B4-BE49-F238E27FC236}">
                <a16:creationId xmlns:a16="http://schemas.microsoft.com/office/drawing/2014/main" id="{24F6D165-089D-5589-5DD3-B1624B832440}"/>
              </a:ext>
            </a:extLst>
          </p:cNvPr>
          <p:cNvSpPr txBox="1"/>
          <p:nvPr/>
        </p:nvSpPr>
        <p:spPr>
          <a:xfrm>
            <a:off x="5525884" y="8417106"/>
            <a:ext cx="600932" cy="267111"/>
          </a:xfrm>
          <a:prstGeom prst="rect">
            <a:avLst/>
          </a:prstGeom>
          <a:noFill/>
          <a:ln/>
        </p:spPr>
        <p:txBody>
          <a:bodyPr wrap="square" lIns="0" tIns="0" rIns="0" bIns="0" rtlCol="0" anchor="ctr"/>
          <a:lstStyle/>
          <a:p>
            <a:pPr algn="ctr"/>
            <a:r>
              <a:rPr lang="en-US" sz="1100">
                <a:solidFill>
                  <a:srgbClr val="1A1A1A"/>
                </a:solidFill>
                <a:latin typeface="メイリオ" panose="020B0604030504040204" pitchFamily="50" charset="-128"/>
                <a:ea typeface="メイリオ" panose="020B0604030504040204" pitchFamily="50" charset="-128"/>
                <a:cs typeface="Noto Sans JP" pitchFamily="34" charset="-120"/>
              </a:rPr>
              <a:t>4倍柔軟</a:t>
            </a:r>
            <a:endParaRPr lang="en-US" sz="11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540524725"/>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p:cNvSpPr txBox="1"/>
          <p:nvPr/>
        </p:nvSpPr>
        <p:spPr>
          <a:xfrm>
            <a:off x="399821" y="1100024"/>
            <a:ext cx="5586527" cy="364846"/>
          </a:xfrm>
          <a:prstGeom prst="rect">
            <a:avLst/>
          </a:prstGeom>
          <a:noFill/>
          <a:ln/>
        </p:spPr>
        <p:txBody>
          <a:bodyPr wrap="square" lIns="0" tIns="0" rIns="0" bIns="0" rtlCol="0" anchor="ctr"/>
          <a:lstStyle/>
          <a:p>
            <a:r>
              <a:rPr lang="en-US" sz="2025" b="1">
                <a:solidFill>
                  <a:srgbClr val="1B3A6B"/>
                </a:solidFill>
                <a:latin typeface="Noto Serif JP" pitchFamily="34" charset="0"/>
                <a:ea typeface="Noto Serif JP" pitchFamily="34" charset="-122"/>
                <a:cs typeface="Noto Serif JP" pitchFamily="34" charset="-120"/>
              </a:rPr>
              <a:t>菜の花運輸 ハイブリッドMBO提案 - JBCC本選</a:t>
            </a:r>
            <a:endParaRPr lang="en-US" sz="2025"/>
          </a:p>
        </p:txBody>
      </p:sp>
      <p:sp>
        <p:nvSpPr>
          <p:cNvPr id="4" name="Text 2"/>
          <p:cNvSpPr txBox="1"/>
          <p:nvPr/>
        </p:nvSpPr>
        <p:spPr>
          <a:xfrm>
            <a:off x="399821" y="1457325"/>
            <a:ext cx="3347390" cy="314783"/>
          </a:xfrm>
          <a:prstGeom prst="rect">
            <a:avLst/>
          </a:prstGeom>
          <a:noFill/>
          <a:ln/>
        </p:spPr>
        <p:txBody>
          <a:bodyPr wrap="square" lIns="0" tIns="0" rIns="0" bIns="0" rtlCol="0" anchor="ctr"/>
          <a:lstStyle/>
          <a:p>
            <a:r>
              <a:rPr lang="en-US" sz="1650" b="1">
                <a:solidFill>
                  <a:srgbClr val="1B3A6B"/>
                </a:solidFill>
                <a:latin typeface="Noto Serif JP" pitchFamily="34" charset="0"/>
                <a:ea typeface="Noto Serif JP" pitchFamily="34" charset="-122"/>
                <a:cs typeface="Noto Serif JP" pitchFamily="34" charset="-120"/>
              </a:rPr>
              <a:t>全体ロードマップ（2025-2031）</a:t>
            </a:r>
            <a:endParaRPr lang="en-US" sz="1650"/>
          </a:p>
        </p:txBody>
      </p:sp>
      <p:sp>
        <p:nvSpPr>
          <p:cNvPr id="5" name="Shape 3"/>
          <p:cNvSpPr/>
          <p:nvPr/>
        </p:nvSpPr>
        <p:spPr>
          <a:xfrm>
            <a:off x="399822" y="1857147"/>
            <a:ext cx="1914754" cy="3372079"/>
          </a:xfrm>
          <a:prstGeom prst="rect">
            <a:avLst/>
          </a:prstGeom>
          <a:solidFill>
            <a:srgbClr val="F5F5F5"/>
          </a:solidFill>
          <a:ln/>
        </p:spPr>
        <p:txBody>
          <a:bodyPr/>
          <a:lstStyle/>
          <a:p>
            <a:endParaRPr lang="ja-JP" altLang="en-US" sz="1350"/>
          </a:p>
        </p:txBody>
      </p:sp>
      <p:sp>
        <p:nvSpPr>
          <p:cNvPr id="6" name="Shape 4"/>
          <p:cNvSpPr/>
          <p:nvPr/>
        </p:nvSpPr>
        <p:spPr>
          <a:xfrm>
            <a:off x="399822" y="1857147"/>
            <a:ext cx="43205" cy="3372079"/>
          </a:xfrm>
          <a:prstGeom prst="rect">
            <a:avLst/>
          </a:prstGeom>
          <a:solidFill>
            <a:srgbClr val="FFD700"/>
          </a:solidFill>
          <a:ln/>
        </p:spPr>
        <p:txBody>
          <a:bodyPr/>
          <a:lstStyle/>
          <a:p>
            <a:endParaRPr lang="ja-JP" altLang="en-US" sz="1350"/>
          </a:p>
        </p:txBody>
      </p:sp>
      <p:sp>
        <p:nvSpPr>
          <p:cNvPr id="7" name="Text 5"/>
          <p:cNvSpPr txBox="1"/>
          <p:nvPr/>
        </p:nvSpPr>
        <p:spPr>
          <a:xfrm>
            <a:off x="614477" y="2014880"/>
            <a:ext cx="471830" cy="250317"/>
          </a:xfrm>
          <a:prstGeom prst="rect">
            <a:avLst/>
          </a:prstGeom>
          <a:noFill/>
          <a:ln/>
        </p:spPr>
        <p:txBody>
          <a:bodyPr wrap="square" lIns="0" tIns="0" rIns="0" bIns="0" rtlCol="0" anchor="ctr"/>
          <a:lstStyle/>
          <a:p>
            <a:r>
              <a:rPr lang="en-US" sz="1350" b="1">
                <a:solidFill>
                  <a:srgbClr val="1B3A6B"/>
                </a:solidFill>
                <a:latin typeface="Noto Sans JP" pitchFamily="34" charset="0"/>
                <a:ea typeface="Noto Sans JP" pitchFamily="34" charset="-122"/>
                <a:cs typeface="Noto Sans JP" pitchFamily="34" charset="-120"/>
              </a:rPr>
              <a:t>狙い</a:t>
            </a:r>
            <a:endParaRPr lang="en-US" sz="1350"/>
          </a:p>
        </p:txBody>
      </p:sp>
      <p:sp>
        <p:nvSpPr>
          <p:cNvPr id="8" name="Text 6"/>
          <p:cNvSpPr txBox="1"/>
          <p:nvPr/>
        </p:nvSpPr>
        <p:spPr>
          <a:xfrm>
            <a:off x="614477" y="2379040"/>
            <a:ext cx="1582826" cy="400508"/>
          </a:xfrm>
          <a:prstGeom prst="rect">
            <a:avLst/>
          </a:prstGeom>
          <a:noFill/>
          <a:ln/>
        </p:spPr>
        <p:txBody>
          <a:bodyPr wrap="square" lIns="0" tIns="0" rIns="0" bIns="0" rtlCol="0" anchor="ctr"/>
          <a:lstStyle/>
          <a:p>
            <a:r>
              <a:rPr lang="en-US" sz="975">
                <a:solidFill>
                  <a:srgbClr val="1A1A1A"/>
                </a:solidFill>
                <a:latin typeface="Noto Sans JP" pitchFamily="34" charset="0"/>
                <a:ea typeface="Noto Sans JP" pitchFamily="34" charset="-122"/>
                <a:cs typeface="Noto Sans JP" pitchFamily="34" charset="-120"/>
              </a:rPr>
              <a:t>6年の価値創造シーケンスを視覚化</a:t>
            </a:r>
            <a:endParaRPr lang="en-US" sz="975"/>
          </a:p>
        </p:txBody>
      </p:sp>
      <p:pic>
        <p:nvPicPr>
          <p:cNvPr id="9" name="Image 0" descr="preencoded.png"/>
          <p:cNvPicPr>
            <a:picLocks noChangeAspect="1"/>
          </p:cNvPicPr>
          <p:nvPr/>
        </p:nvPicPr>
        <p:blipFill>
          <a:blip r:embed="rId3"/>
          <a:srcRect/>
          <a:stretch/>
        </p:blipFill>
        <p:spPr>
          <a:xfrm>
            <a:off x="614477" y="3053868"/>
            <a:ext cx="114529" cy="114529"/>
          </a:xfrm>
          <a:prstGeom prst="rect">
            <a:avLst/>
          </a:prstGeom>
        </p:spPr>
      </p:pic>
      <p:sp>
        <p:nvSpPr>
          <p:cNvPr id="10" name="Text 7"/>
          <p:cNvSpPr txBox="1"/>
          <p:nvPr/>
        </p:nvSpPr>
        <p:spPr>
          <a:xfrm>
            <a:off x="785927" y="3018206"/>
            <a:ext cx="1193292" cy="171450"/>
          </a:xfrm>
          <a:prstGeom prst="rect">
            <a:avLst/>
          </a:prstGeom>
          <a:noFill/>
          <a:ln/>
        </p:spPr>
        <p:txBody>
          <a:bodyPr wrap="square" lIns="0" tIns="0" rIns="0" bIns="0" rtlCol="0" anchor="ctr"/>
          <a:lstStyle/>
          <a:p>
            <a:r>
              <a:rPr lang="en-US" sz="900">
                <a:solidFill>
                  <a:srgbClr val="4B5563"/>
                </a:solidFill>
                <a:latin typeface="Noto Sans JP" pitchFamily="34" charset="0"/>
                <a:ea typeface="Noto Sans JP" pitchFamily="34" charset="-122"/>
                <a:cs typeface="Noto Sans JP" pitchFamily="34" charset="-120"/>
              </a:rPr>
              <a:t>基盤構築（Year 1-2）</a:t>
            </a:r>
            <a:endParaRPr lang="en-US" sz="900"/>
          </a:p>
        </p:txBody>
      </p:sp>
      <p:pic>
        <p:nvPicPr>
          <p:cNvPr id="11" name="Image 1" descr="preencoded.png"/>
          <p:cNvPicPr>
            <a:picLocks noChangeAspect="1"/>
          </p:cNvPicPr>
          <p:nvPr/>
        </p:nvPicPr>
        <p:blipFill>
          <a:blip r:embed="rId4"/>
          <a:srcRect/>
          <a:stretch/>
        </p:blipFill>
        <p:spPr>
          <a:xfrm>
            <a:off x="614477" y="3311043"/>
            <a:ext cx="114529" cy="114529"/>
          </a:xfrm>
          <a:prstGeom prst="rect">
            <a:avLst/>
          </a:prstGeom>
        </p:spPr>
      </p:pic>
      <p:sp>
        <p:nvSpPr>
          <p:cNvPr id="12" name="Text 8"/>
          <p:cNvSpPr txBox="1"/>
          <p:nvPr/>
        </p:nvSpPr>
        <p:spPr>
          <a:xfrm>
            <a:off x="785927" y="3275381"/>
            <a:ext cx="1193292" cy="171450"/>
          </a:xfrm>
          <a:prstGeom prst="rect">
            <a:avLst/>
          </a:prstGeom>
          <a:noFill/>
          <a:ln/>
        </p:spPr>
        <p:txBody>
          <a:bodyPr wrap="square" lIns="0" tIns="0" rIns="0" bIns="0" rtlCol="0" anchor="ctr"/>
          <a:lstStyle/>
          <a:p>
            <a:r>
              <a:rPr lang="en-US" sz="900">
                <a:solidFill>
                  <a:srgbClr val="4B5563"/>
                </a:solidFill>
                <a:latin typeface="Noto Sans JP" pitchFamily="34" charset="0"/>
                <a:ea typeface="Noto Sans JP" pitchFamily="34" charset="-122"/>
                <a:cs typeface="Noto Sans JP" pitchFamily="34" charset="-120"/>
              </a:rPr>
              <a:t>成長加速（Year 3-4）</a:t>
            </a:r>
            <a:endParaRPr lang="en-US" sz="900"/>
          </a:p>
        </p:txBody>
      </p:sp>
      <p:pic>
        <p:nvPicPr>
          <p:cNvPr id="13" name="Image 2" descr="preencoded.png"/>
          <p:cNvPicPr>
            <a:picLocks noChangeAspect="1"/>
          </p:cNvPicPr>
          <p:nvPr/>
        </p:nvPicPr>
        <p:blipFill>
          <a:blip r:embed="rId5"/>
          <a:srcRect/>
          <a:stretch/>
        </p:blipFill>
        <p:spPr>
          <a:xfrm>
            <a:off x="614477" y="3568218"/>
            <a:ext cx="114529" cy="114529"/>
          </a:xfrm>
          <a:prstGeom prst="rect">
            <a:avLst/>
          </a:prstGeom>
        </p:spPr>
      </p:pic>
      <p:sp>
        <p:nvSpPr>
          <p:cNvPr id="14" name="Text 9"/>
          <p:cNvSpPr txBox="1"/>
          <p:nvPr/>
        </p:nvSpPr>
        <p:spPr>
          <a:xfrm>
            <a:off x="785927" y="3532556"/>
            <a:ext cx="1157630" cy="171450"/>
          </a:xfrm>
          <a:prstGeom prst="rect">
            <a:avLst/>
          </a:prstGeom>
          <a:noFill/>
          <a:ln/>
        </p:spPr>
        <p:txBody>
          <a:bodyPr wrap="square" lIns="0" tIns="0" rIns="0" bIns="0" rtlCol="0" anchor="ctr"/>
          <a:lstStyle/>
          <a:p>
            <a:r>
              <a:rPr lang="en-US" sz="900">
                <a:solidFill>
                  <a:srgbClr val="4B5563"/>
                </a:solidFill>
                <a:latin typeface="Noto Sans JP" pitchFamily="34" charset="0"/>
                <a:ea typeface="Noto Sans JP" pitchFamily="34" charset="-122"/>
                <a:cs typeface="Noto Sans JP" pitchFamily="34" charset="-120"/>
              </a:rPr>
              <a:t>IPO準備（Year 5-6）</a:t>
            </a:r>
            <a:endParaRPr lang="en-US" sz="900"/>
          </a:p>
        </p:txBody>
      </p:sp>
      <p:pic>
        <p:nvPicPr>
          <p:cNvPr id="15" name="Image 3" descr="preencoded.png"/>
          <p:cNvPicPr>
            <a:picLocks noChangeAspect="1"/>
          </p:cNvPicPr>
          <p:nvPr/>
        </p:nvPicPr>
        <p:blipFill>
          <a:blip r:embed="rId6"/>
          <a:srcRect t="-43" b="-43"/>
          <a:stretch/>
        </p:blipFill>
        <p:spPr>
          <a:xfrm>
            <a:off x="614476" y="3825393"/>
            <a:ext cx="100127" cy="114529"/>
          </a:xfrm>
          <a:prstGeom prst="rect">
            <a:avLst/>
          </a:prstGeom>
        </p:spPr>
      </p:pic>
      <p:sp>
        <p:nvSpPr>
          <p:cNvPr id="16" name="Text 10"/>
          <p:cNvSpPr txBox="1"/>
          <p:nvPr/>
        </p:nvSpPr>
        <p:spPr>
          <a:xfrm>
            <a:off x="771525" y="3789731"/>
            <a:ext cx="1314679" cy="171450"/>
          </a:xfrm>
          <a:prstGeom prst="rect">
            <a:avLst/>
          </a:prstGeom>
          <a:noFill/>
          <a:ln/>
        </p:spPr>
        <p:txBody>
          <a:bodyPr wrap="square" lIns="0" tIns="0" rIns="0" bIns="0" rtlCol="0" anchor="ctr"/>
          <a:lstStyle/>
          <a:p>
            <a:r>
              <a:rPr lang="en-US" sz="900">
                <a:solidFill>
                  <a:srgbClr val="4B5563"/>
                </a:solidFill>
                <a:latin typeface="Noto Sans JP" pitchFamily="34" charset="0"/>
                <a:ea typeface="Noto Sans JP" pitchFamily="34" charset="-122"/>
                <a:cs typeface="Noto Sans JP" pitchFamily="34" charset="-120"/>
              </a:rPr>
              <a:t>安定成長軌道（Exit後）</a:t>
            </a:r>
            <a:endParaRPr lang="en-US" sz="900"/>
          </a:p>
        </p:txBody>
      </p:sp>
      <p:sp>
        <p:nvSpPr>
          <p:cNvPr id="17" name="Shape 11"/>
          <p:cNvSpPr/>
          <p:nvPr/>
        </p:nvSpPr>
        <p:spPr>
          <a:xfrm>
            <a:off x="614476" y="4189553"/>
            <a:ext cx="1528649" cy="6858"/>
          </a:xfrm>
          <a:prstGeom prst="rect">
            <a:avLst/>
          </a:prstGeom>
          <a:solidFill>
            <a:srgbClr val="D1D5DB"/>
          </a:solidFill>
          <a:ln/>
        </p:spPr>
        <p:txBody>
          <a:bodyPr/>
          <a:lstStyle/>
          <a:p>
            <a:endParaRPr lang="ja-JP" altLang="en-US" sz="1350"/>
          </a:p>
        </p:txBody>
      </p:sp>
      <p:pic>
        <p:nvPicPr>
          <p:cNvPr id="18" name="Image 4" descr="preencoded.png"/>
          <p:cNvPicPr>
            <a:picLocks noChangeAspect="1"/>
          </p:cNvPicPr>
          <p:nvPr/>
        </p:nvPicPr>
        <p:blipFill>
          <a:blip r:embed="rId7"/>
          <a:srcRect l="-33" r="-33"/>
          <a:stretch/>
        </p:blipFill>
        <p:spPr>
          <a:xfrm>
            <a:off x="729006" y="4325341"/>
            <a:ext cx="128930" cy="114529"/>
          </a:xfrm>
          <a:prstGeom prst="rect">
            <a:avLst/>
          </a:prstGeom>
        </p:spPr>
      </p:pic>
      <p:sp>
        <p:nvSpPr>
          <p:cNvPr id="19" name="Text 12"/>
          <p:cNvSpPr txBox="1"/>
          <p:nvPr/>
        </p:nvSpPr>
        <p:spPr>
          <a:xfrm>
            <a:off x="914171" y="4310938"/>
            <a:ext cx="689915" cy="143333"/>
          </a:xfrm>
          <a:prstGeom prst="rect">
            <a:avLst/>
          </a:prstGeom>
          <a:noFill/>
          <a:ln/>
        </p:spPr>
        <p:txBody>
          <a:bodyPr wrap="square" lIns="0" tIns="0" rIns="0" bIns="0" rtlCol="0" anchor="ctr"/>
          <a:lstStyle/>
          <a:p>
            <a:r>
              <a:rPr lang="en-US" sz="750">
                <a:solidFill>
                  <a:srgbClr val="4B5563"/>
                </a:solidFill>
                <a:latin typeface="Noto Sans JP" pitchFamily="34" charset="0"/>
                <a:ea typeface="Noto Sans JP" pitchFamily="34" charset="-122"/>
                <a:cs typeface="Noto Sans JP" pitchFamily="34" charset="-120"/>
              </a:rPr>
              <a:t>Exit時EBITDA</a:t>
            </a:r>
            <a:endParaRPr lang="en-US" sz="750"/>
          </a:p>
        </p:txBody>
      </p:sp>
      <p:sp>
        <p:nvSpPr>
          <p:cNvPr id="20" name="Text 13"/>
          <p:cNvSpPr txBox="1"/>
          <p:nvPr/>
        </p:nvSpPr>
        <p:spPr>
          <a:xfrm>
            <a:off x="729005" y="4525595"/>
            <a:ext cx="779069" cy="250317"/>
          </a:xfrm>
          <a:prstGeom prst="rect">
            <a:avLst/>
          </a:prstGeom>
          <a:noFill/>
          <a:ln/>
        </p:spPr>
        <p:txBody>
          <a:bodyPr wrap="square" lIns="0" tIns="0" rIns="0" bIns="0" rtlCol="0" anchor="ctr"/>
          <a:lstStyle/>
          <a:p>
            <a:r>
              <a:rPr lang="en-US" sz="1350" b="1">
                <a:solidFill>
                  <a:srgbClr val="FFD700"/>
                </a:solidFill>
                <a:latin typeface="Noto Sans JP" pitchFamily="34" charset="0"/>
                <a:ea typeface="Noto Sans JP" pitchFamily="34" charset="-122"/>
                <a:cs typeface="Noto Sans JP" pitchFamily="34" charset="-120"/>
              </a:rPr>
              <a:t>630億円</a:t>
            </a:r>
            <a:endParaRPr lang="en-US" sz="1350"/>
          </a:p>
        </p:txBody>
      </p:sp>
      <p:sp>
        <p:nvSpPr>
          <p:cNvPr id="21" name="Text 14"/>
          <p:cNvSpPr txBox="1"/>
          <p:nvPr/>
        </p:nvSpPr>
        <p:spPr>
          <a:xfrm>
            <a:off x="729005" y="4797171"/>
            <a:ext cx="839420" cy="143333"/>
          </a:xfrm>
          <a:prstGeom prst="rect">
            <a:avLst/>
          </a:prstGeom>
          <a:noFill/>
          <a:ln/>
        </p:spPr>
        <p:txBody>
          <a:bodyPr wrap="square" lIns="0" tIns="0" rIns="0" bIns="0" rtlCol="0" anchor="ctr"/>
          <a:lstStyle/>
          <a:p>
            <a:r>
              <a:rPr lang="en-US" sz="750">
                <a:solidFill>
                  <a:srgbClr val="4B5563"/>
                </a:solidFill>
                <a:latin typeface="Noto Sans JP" pitchFamily="34" charset="0"/>
                <a:ea typeface="Noto Sans JP" pitchFamily="34" charset="-122"/>
                <a:cs typeface="Noto Sans JP" pitchFamily="34" charset="-120"/>
              </a:rPr>
              <a:t>IRR 17.8〜20.1%</a:t>
            </a:r>
            <a:endParaRPr lang="en-US" sz="750"/>
          </a:p>
        </p:txBody>
      </p:sp>
      <p:sp>
        <p:nvSpPr>
          <p:cNvPr id="23" name="Shape 16"/>
          <p:cNvSpPr/>
          <p:nvPr/>
        </p:nvSpPr>
        <p:spPr>
          <a:xfrm>
            <a:off x="2772004" y="2028597"/>
            <a:ext cx="1407262" cy="1599971"/>
          </a:xfrm>
          <a:prstGeom prst="roundRect">
            <a:avLst>
              <a:gd name="adj" fmla="val 990"/>
            </a:avLst>
          </a:prstGeom>
          <a:solidFill>
            <a:srgbClr val="FFD700">
              <a:alpha val="5000"/>
            </a:srgbClr>
          </a:solidFill>
          <a:ln/>
          <a:effectLst>
            <a:outerShdw blurRad="25400" dist="12700" dir="5400000" algn="bl" rotWithShape="0">
              <a:srgbClr val="000000">
                <a:alpha val="5000"/>
              </a:srgbClr>
            </a:outerShdw>
          </a:effectLst>
        </p:spPr>
        <p:txBody>
          <a:bodyPr/>
          <a:lstStyle/>
          <a:p>
            <a:endParaRPr lang="ja-JP" altLang="en-US" sz="1350"/>
          </a:p>
        </p:txBody>
      </p:sp>
      <p:sp>
        <p:nvSpPr>
          <p:cNvPr id="24" name="Shape 17"/>
          <p:cNvSpPr/>
          <p:nvPr/>
        </p:nvSpPr>
        <p:spPr>
          <a:xfrm>
            <a:off x="2772004" y="2028597"/>
            <a:ext cx="1407262" cy="28804"/>
          </a:xfrm>
          <a:prstGeom prst="rect">
            <a:avLst/>
          </a:prstGeom>
          <a:solidFill>
            <a:srgbClr val="FFD700"/>
          </a:solidFill>
          <a:ln/>
        </p:spPr>
        <p:txBody>
          <a:bodyPr/>
          <a:lstStyle/>
          <a:p>
            <a:endParaRPr lang="ja-JP" altLang="en-US" sz="1350"/>
          </a:p>
        </p:txBody>
      </p:sp>
      <p:sp>
        <p:nvSpPr>
          <p:cNvPr id="25" name="Text 18"/>
          <p:cNvSpPr txBox="1"/>
          <p:nvPr/>
        </p:nvSpPr>
        <p:spPr>
          <a:xfrm>
            <a:off x="2885846" y="2178787"/>
            <a:ext cx="1268045" cy="185852"/>
          </a:xfrm>
          <a:prstGeom prst="rect">
            <a:avLst/>
          </a:prstGeom>
          <a:noFill/>
          <a:ln/>
        </p:spPr>
        <p:txBody>
          <a:bodyPr wrap="square" lIns="0" tIns="0" rIns="0" bIns="0" rtlCol="0" anchor="ctr"/>
          <a:lstStyle/>
          <a:p>
            <a:r>
              <a:rPr lang="en-US" sz="975" b="1">
                <a:solidFill>
                  <a:srgbClr val="FFD700"/>
                </a:solidFill>
                <a:latin typeface="Noto Sans JP" pitchFamily="34" charset="0"/>
                <a:ea typeface="Noto Sans JP" pitchFamily="34" charset="-122"/>
                <a:cs typeface="Noto Sans JP" pitchFamily="34" charset="-120"/>
              </a:rPr>
              <a:t>基盤構築2025-2026</a:t>
            </a:r>
            <a:endParaRPr lang="en-US" sz="975"/>
          </a:p>
        </p:txBody>
      </p:sp>
      <p:sp>
        <p:nvSpPr>
          <p:cNvPr id="26" name="Shape 19"/>
          <p:cNvSpPr/>
          <p:nvPr/>
        </p:nvSpPr>
        <p:spPr>
          <a:xfrm>
            <a:off x="2971571" y="2529230"/>
            <a:ext cx="6858" cy="1014299"/>
          </a:xfrm>
          <a:prstGeom prst="rect">
            <a:avLst/>
          </a:prstGeom>
          <a:solidFill>
            <a:srgbClr val="1B3A6B">
              <a:alpha val="15000"/>
            </a:srgbClr>
          </a:solidFill>
          <a:ln/>
        </p:spPr>
        <p:txBody>
          <a:bodyPr/>
          <a:lstStyle/>
          <a:p>
            <a:endParaRPr lang="ja-JP" altLang="en-US" sz="1350"/>
          </a:p>
        </p:txBody>
      </p:sp>
      <p:sp>
        <p:nvSpPr>
          <p:cNvPr id="27" name="Text 20"/>
          <p:cNvSpPr txBox="1"/>
          <p:nvPr/>
        </p:nvSpPr>
        <p:spPr>
          <a:xfrm>
            <a:off x="3057296" y="2429104"/>
            <a:ext cx="675513"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既存収益改善</a:t>
            </a:r>
            <a:endParaRPr lang="en-US" sz="750"/>
          </a:p>
        </p:txBody>
      </p:sp>
      <p:sp>
        <p:nvSpPr>
          <p:cNvPr id="28" name="Text 21"/>
          <p:cNvSpPr txBox="1"/>
          <p:nvPr/>
        </p:nvSpPr>
        <p:spPr>
          <a:xfrm>
            <a:off x="3057296" y="2564893"/>
            <a:ext cx="84353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営業利益率改善施策</a:t>
            </a:r>
            <a:endParaRPr lang="en-US" sz="675"/>
          </a:p>
        </p:txBody>
      </p:sp>
      <p:sp>
        <p:nvSpPr>
          <p:cNvPr id="29" name="Text 22"/>
          <p:cNvSpPr txBox="1"/>
          <p:nvPr/>
        </p:nvSpPr>
        <p:spPr>
          <a:xfrm>
            <a:off x="3057297" y="2800121"/>
            <a:ext cx="1075334"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拠点統合・積載率向上</a:t>
            </a:r>
            <a:endParaRPr lang="en-US" sz="750"/>
          </a:p>
        </p:txBody>
      </p:sp>
      <p:sp>
        <p:nvSpPr>
          <p:cNvPr id="30" name="Text 23"/>
          <p:cNvSpPr txBox="1"/>
          <p:nvPr/>
        </p:nvSpPr>
        <p:spPr>
          <a:xfrm>
            <a:off x="3057296" y="2935909"/>
            <a:ext cx="693344" cy="235916"/>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200→180拠点、50%→65%</a:t>
            </a:r>
            <a:endParaRPr lang="en-US" sz="675"/>
          </a:p>
        </p:txBody>
      </p:sp>
      <p:sp>
        <p:nvSpPr>
          <p:cNvPr id="31" name="Text 24"/>
          <p:cNvSpPr txBox="1"/>
          <p:nvPr/>
        </p:nvSpPr>
        <p:spPr>
          <a:xfrm>
            <a:off x="3057296" y="3286354"/>
            <a:ext cx="675513"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価格転嫁強化</a:t>
            </a:r>
            <a:endParaRPr lang="en-US" sz="750"/>
          </a:p>
        </p:txBody>
      </p:sp>
      <p:sp>
        <p:nvSpPr>
          <p:cNvPr id="32" name="Text 25"/>
          <p:cNvSpPr txBox="1"/>
          <p:nvPr/>
        </p:nvSpPr>
        <p:spPr>
          <a:xfrm>
            <a:off x="3057296" y="3422143"/>
            <a:ext cx="101498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サーチャージ導入率80%</a:t>
            </a:r>
            <a:endParaRPr lang="en-US" sz="675"/>
          </a:p>
        </p:txBody>
      </p:sp>
      <p:sp>
        <p:nvSpPr>
          <p:cNvPr id="33" name="Shape 26"/>
          <p:cNvSpPr/>
          <p:nvPr/>
        </p:nvSpPr>
        <p:spPr>
          <a:xfrm>
            <a:off x="2885846" y="3571646"/>
            <a:ext cx="250317" cy="150191"/>
          </a:xfrm>
          <a:prstGeom prst="roundRect">
            <a:avLst>
              <a:gd name="adj" fmla="val 260926"/>
            </a:avLst>
          </a:prstGeom>
          <a:solidFill>
            <a:srgbClr val="FFD700"/>
          </a:solidFill>
          <a:ln/>
        </p:spPr>
        <p:txBody>
          <a:bodyPr/>
          <a:lstStyle/>
          <a:p>
            <a:endParaRPr lang="ja-JP" altLang="en-US" sz="1350"/>
          </a:p>
        </p:txBody>
      </p:sp>
      <p:sp>
        <p:nvSpPr>
          <p:cNvPr id="34" name="Text 27"/>
          <p:cNvSpPr txBox="1"/>
          <p:nvPr/>
        </p:nvSpPr>
        <p:spPr>
          <a:xfrm>
            <a:off x="2943454" y="3586049"/>
            <a:ext cx="194768" cy="114529"/>
          </a:xfrm>
          <a:prstGeom prst="rect">
            <a:avLst/>
          </a:prstGeom>
          <a:noFill/>
          <a:ln/>
        </p:spPr>
        <p:txBody>
          <a:bodyPr wrap="square" lIns="0" tIns="0" rIns="0" bIns="0" rtlCol="0" anchor="ctr"/>
          <a:lstStyle/>
          <a:p>
            <a:r>
              <a:rPr lang="en-US" sz="600" b="1">
                <a:solidFill>
                  <a:srgbClr val="FFFFFF"/>
                </a:solidFill>
                <a:latin typeface="Noto Sans JP" pitchFamily="34" charset="0"/>
                <a:ea typeface="Noto Sans JP" pitchFamily="34" charset="-122"/>
                <a:cs typeface="Noto Sans JP" pitchFamily="34" charset="-120"/>
              </a:rPr>
              <a:t>KPI</a:t>
            </a:r>
            <a:endParaRPr lang="en-US" sz="600"/>
          </a:p>
        </p:txBody>
      </p:sp>
      <p:sp>
        <p:nvSpPr>
          <p:cNvPr id="35" name="Text 28"/>
          <p:cNvSpPr txBox="1"/>
          <p:nvPr/>
        </p:nvSpPr>
        <p:spPr>
          <a:xfrm>
            <a:off x="2885847" y="3739668"/>
            <a:ext cx="71460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営業利益率 4.0%</a:t>
            </a:r>
            <a:endParaRPr lang="en-US" sz="675"/>
          </a:p>
        </p:txBody>
      </p:sp>
      <p:sp>
        <p:nvSpPr>
          <p:cNvPr id="36" name="Text 29"/>
          <p:cNvSpPr txBox="1"/>
          <p:nvPr/>
        </p:nvSpPr>
        <p:spPr>
          <a:xfrm>
            <a:off x="2885846" y="3854197"/>
            <a:ext cx="69334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EBITDA 410億円</a:t>
            </a:r>
            <a:endParaRPr lang="en-US" sz="675"/>
          </a:p>
        </p:txBody>
      </p:sp>
      <p:pic>
        <p:nvPicPr>
          <p:cNvPr id="37" name="Image 5" descr="preencoded.png"/>
          <p:cNvPicPr>
            <a:picLocks noChangeAspect="1"/>
          </p:cNvPicPr>
          <p:nvPr/>
        </p:nvPicPr>
        <p:blipFill>
          <a:blip r:embed="rId8"/>
          <a:srcRect t="-180" b="-180"/>
          <a:stretch/>
        </p:blipFill>
        <p:spPr>
          <a:xfrm>
            <a:off x="3439972" y="3579191"/>
            <a:ext cx="71324" cy="114529"/>
          </a:xfrm>
          <a:prstGeom prst="rect">
            <a:avLst/>
          </a:prstGeom>
        </p:spPr>
      </p:pic>
      <p:sp>
        <p:nvSpPr>
          <p:cNvPr id="38" name="Text 30"/>
          <p:cNvSpPr txBox="1"/>
          <p:nvPr/>
        </p:nvSpPr>
        <p:spPr>
          <a:xfrm>
            <a:off x="3455060" y="3686175"/>
            <a:ext cx="357302" cy="171450"/>
          </a:xfrm>
          <a:prstGeom prst="rect">
            <a:avLst/>
          </a:prstGeom>
          <a:noFill/>
          <a:ln/>
        </p:spPr>
        <p:txBody>
          <a:bodyPr wrap="square" lIns="0" tIns="0" rIns="0" bIns="0" rtlCol="0" anchor="ctr"/>
          <a:lstStyle/>
          <a:p>
            <a:pPr algn="ctr"/>
            <a:r>
              <a:rPr lang="en-US" sz="900" b="1">
                <a:solidFill>
                  <a:srgbClr val="1B3A6B"/>
                </a:solidFill>
                <a:latin typeface="Noto Sans JP" pitchFamily="34" charset="0"/>
                <a:ea typeface="Noto Sans JP" pitchFamily="34" charset="-122"/>
                <a:cs typeface="Noto Sans JP" pitchFamily="34" charset="-120"/>
              </a:rPr>
              <a:t>2026</a:t>
            </a:r>
            <a:endParaRPr lang="en-US" sz="900"/>
          </a:p>
        </p:txBody>
      </p:sp>
      <p:sp>
        <p:nvSpPr>
          <p:cNvPr id="39" name="Shape 31"/>
          <p:cNvSpPr/>
          <p:nvPr/>
        </p:nvSpPr>
        <p:spPr>
          <a:xfrm>
            <a:off x="4236187" y="2028597"/>
            <a:ext cx="1407262" cy="1599971"/>
          </a:xfrm>
          <a:prstGeom prst="roundRect">
            <a:avLst>
              <a:gd name="adj" fmla="val 990"/>
            </a:avLst>
          </a:prstGeom>
          <a:solidFill>
            <a:srgbClr val="FFC300">
              <a:alpha val="5000"/>
            </a:srgbClr>
          </a:solidFill>
          <a:ln/>
          <a:effectLst>
            <a:outerShdw blurRad="25400" dist="12700" dir="5400000" algn="bl" rotWithShape="0">
              <a:srgbClr val="000000">
                <a:alpha val="5000"/>
              </a:srgbClr>
            </a:outerShdw>
          </a:effectLst>
        </p:spPr>
        <p:txBody>
          <a:bodyPr/>
          <a:lstStyle/>
          <a:p>
            <a:endParaRPr lang="ja-JP" altLang="en-US" sz="1350"/>
          </a:p>
        </p:txBody>
      </p:sp>
      <p:sp>
        <p:nvSpPr>
          <p:cNvPr id="40" name="Shape 32"/>
          <p:cNvSpPr/>
          <p:nvPr/>
        </p:nvSpPr>
        <p:spPr>
          <a:xfrm>
            <a:off x="4236187" y="2028597"/>
            <a:ext cx="1407262" cy="28804"/>
          </a:xfrm>
          <a:prstGeom prst="rect">
            <a:avLst/>
          </a:prstGeom>
          <a:solidFill>
            <a:srgbClr val="FFC300"/>
          </a:solidFill>
          <a:ln/>
        </p:spPr>
        <p:txBody>
          <a:bodyPr/>
          <a:lstStyle/>
          <a:p>
            <a:endParaRPr lang="ja-JP" altLang="en-US" sz="1350"/>
          </a:p>
        </p:txBody>
      </p:sp>
      <p:sp>
        <p:nvSpPr>
          <p:cNvPr id="41" name="Text 33"/>
          <p:cNvSpPr txBox="1"/>
          <p:nvPr/>
        </p:nvSpPr>
        <p:spPr>
          <a:xfrm>
            <a:off x="4350715" y="2178787"/>
            <a:ext cx="1268045" cy="185852"/>
          </a:xfrm>
          <a:prstGeom prst="rect">
            <a:avLst/>
          </a:prstGeom>
          <a:noFill/>
          <a:ln/>
        </p:spPr>
        <p:txBody>
          <a:bodyPr wrap="square" lIns="0" tIns="0" rIns="0" bIns="0" rtlCol="0" anchor="ctr"/>
          <a:lstStyle/>
          <a:p>
            <a:r>
              <a:rPr lang="en-US" sz="975" b="1">
                <a:solidFill>
                  <a:srgbClr val="FFC300"/>
                </a:solidFill>
                <a:latin typeface="Noto Sans JP" pitchFamily="34" charset="0"/>
                <a:ea typeface="Noto Sans JP" pitchFamily="34" charset="-122"/>
                <a:cs typeface="Noto Sans JP" pitchFamily="34" charset="-120"/>
              </a:rPr>
              <a:t>成長加速2027-2028</a:t>
            </a:r>
            <a:endParaRPr lang="en-US" sz="975"/>
          </a:p>
        </p:txBody>
      </p:sp>
      <p:sp>
        <p:nvSpPr>
          <p:cNvPr id="42" name="Shape 34"/>
          <p:cNvSpPr/>
          <p:nvPr/>
        </p:nvSpPr>
        <p:spPr>
          <a:xfrm>
            <a:off x="4436441" y="2529230"/>
            <a:ext cx="6858" cy="1014299"/>
          </a:xfrm>
          <a:prstGeom prst="rect">
            <a:avLst/>
          </a:prstGeom>
          <a:solidFill>
            <a:srgbClr val="1B3A6B">
              <a:alpha val="15000"/>
            </a:srgbClr>
          </a:solidFill>
          <a:ln/>
        </p:spPr>
        <p:txBody>
          <a:bodyPr/>
          <a:lstStyle/>
          <a:p>
            <a:endParaRPr lang="ja-JP" altLang="en-US" sz="1350"/>
          </a:p>
        </p:txBody>
      </p:sp>
      <p:sp>
        <p:nvSpPr>
          <p:cNvPr id="43" name="Text 35"/>
          <p:cNvSpPr txBox="1"/>
          <p:nvPr/>
        </p:nvSpPr>
        <p:spPr>
          <a:xfrm>
            <a:off x="4522165" y="2429104"/>
            <a:ext cx="1082879"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M&amp;A実行（500億円）</a:t>
            </a:r>
            <a:endParaRPr lang="en-US" sz="750"/>
          </a:p>
        </p:txBody>
      </p:sp>
      <p:sp>
        <p:nvSpPr>
          <p:cNvPr id="44" name="Text 36"/>
          <p:cNvSpPr txBox="1"/>
          <p:nvPr/>
        </p:nvSpPr>
        <p:spPr>
          <a:xfrm>
            <a:off x="4522166" y="2564892"/>
            <a:ext cx="1014984" cy="235916"/>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地域補完型物流企業の買収</a:t>
            </a:r>
            <a:endParaRPr lang="en-US" sz="675"/>
          </a:p>
        </p:txBody>
      </p:sp>
      <p:sp>
        <p:nvSpPr>
          <p:cNvPr id="45" name="Text 37"/>
          <p:cNvSpPr txBox="1"/>
          <p:nvPr/>
        </p:nvSpPr>
        <p:spPr>
          <a:xfrm>
            <a:off x="4522166" y="2914650"/>
            <a:ext cx="989609"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DX展開（200億円）</a:t>
            </a:r>
            <a:endParaRPr lang="en-US" sz="750"/>
          </a:p>
        </p:txBody>
      </p:sp>
      <p:sp>
        <p:nvSpPr>
          <p:cNvPr id="46" name="Text 38"/>
          <p:cNvSpPr txBox="1"/>
          <p:nvPr/>
        </p:nvSpPr>
        <p:spPr>
          <a:xfrm>
            <a:off x="4522166" y="3050439"/>
            <a:ext cx="814730"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TMS/WMS導入完了</a:t>
            </a:r>
            <a:endParaRPr lang="en-US" sz="675"/>
          </a:p>
        </p:txBody>
      </p:sp>
      <p:sp>
        <p:nvSpPr>
          <p:cNvPr id="47" name="Text 39"/>
          <p:cNvSpPr txBox="1"/>
          <p:nvPr/>
        </p:nvSpPr>
        <p:spPr>
          <a:xfrm>
            <a:off x="4522165" y="3286354"/>
            <a:ext cx="775640"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新規事業立上げ</a:t>
            </a:r>
            <a:endParaRPr lang="en-US" sz="750"/>
          </a:p>
        </p:txBody>
      </p:sp>
      <p:sp>
        <p:nvSpPr>
          <p:cNvPr id="48" name="Text 40"/>
          <p:cNvSpPr txBox="1"/>
          <p:nvPr/>
        </p:nvSpPr>
        <p:spPr>
          <a:xfrm>
            <a:off x="4522165" y="3422143"/>
            <a:ext cx="1000583"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ロジスティクス事業参入</a:t>
            </a:r>
            <a:endParaRPr lang="en-US" sz="675"/>
          </a:p>
        </p:txBody>
      </p:sp>
      <p:sp>
        <p:nvSpPr>
          <p:cNvPr id="49" name="Shape 41"/>
          <p:cNvSpPr/>
          <p:nvPr/>
        </p:nvSpPr>
        <p:spPr>
          <a:xfrm>
            <a:off x="4350716" y="3571646"/>
            <a:ext cx="250317" cy="150191"/>
          </a:xfrm>
          <a:prstGeom prst="roundRect">
            <a:avLst>
              <a:gd name="adj" fmla="val 260926"/>
            </a:avLst>
          </a:prstGeom>
          <a:solidFill>
            <a:srgbClr val="FFC300"/>
          </a:solidFill>
          <a:ln/>
        </p:spPr>
        <p:txBody>
          <a:bodyPr/>
          <a:lstStyle/>
          <a:p>
            <a:endParaRPr lang="ja-JP" altLang="en-US" sz="1350"/>
          </a:p>
        </p:txBody>
      </p:sp>
      <p:sp>
        <p:nvSpPr>
          <p:cNvPr id="50" name="Text 42"/>
          <p:cNvSpPr txBox="1"/>
          <p:nvPr/>
        </p:nvSpPr>
        <p:spPr>
          <a:xfrm>
            <a:off x="4407637" y="3586049"/>
            <a:ext cx="194768" cy="114529"/>
          </a:xfrm>
          <a:prstGeom prst="rect">
            <a:avLst/>
          </a:prstGeom>
          <a:noFill/>
          <a:ln/>
        </p:spPr>
        <p:txBody>
          <a:bodyPr wrap="square" lIns="0" tIns="0" rIns="0" bIns="0" rtlCol="0" anchor="ctr"/>
          <a:lstStyle/>
          <a:p>
            <a:r>
              <a:rPr lang="en-US" sz="600" b="1">
                <a:solidFill>
                  <a:srgbClr val="FFFFFF"/>
                </a:solidFill>
                <a:latin typeface="Noto Sans JP" pitchFamily="34" charset="0"/>
                <a:ea typeface="Noto Sans JP" pitchFamily="34" charset="-122"/>
                <a:cs typeface="Noto Sans JP" pitchFamily="34" charset="-120"/>
              </a:rPr>
              <a:t>KPI</a:t>
            </a:r>
            <a:endParaRPr lang="en-US" sz="600"/>
          </a:p>
        </p:txBody>
      </p:sp>
      <p:sp>
        <p:nvSpPr>
          <p:cNvPr id="51" name="Text 43"/>
          <p:cNvSpPr txBox="1"/>
          <p:nvPr/>
        </p:nvSpPr>
        <p:spPr>
          <a:xfrm>
            <a:off x="4350716" y="3739668"/>
            <a:ext cx="71460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営業利益率 5.5%</a:t>
            </a:r>
            <a:endParaRPr lang="en-US" sz="675"/>
          </a:p>
        </p:txBody>
      </p:sp>
      <p:sp>
        <p:nvSpPr>
          <p:cNvPr id="52" name="Text 44"/>
          <p:cNvSpPr txBox="1"/>
          <p:nvPr/>
        </p:nvSpPr>
        <p:spPr>
          <a:xfrm>
            <a:off x="4350715" y="3854197"/>
            <a:ext cx="69334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EBITDA 510億円</a:t>
            </a:r>
            <a:endParaRPr lang="en-US" sz="675"/>
          </a:p>
        </p:txBody>
      </p:sp>
      <p:pic>
        <p:nvPicPr>
          <p:cNvPr id="53" name="Image 6" descr="preencoded.png"/>
          <p:cNvPicPr>
            <a:picLocks noChangeAspect="1"/>
          </p:cNvPicPr>
          <p:nvPr/>
        </p:nvPicPr>
        <p:blipFill>
          <a:blip r:embed="rId9"/>
          <a:srcRect t="-180" b="-180"/>
          <a:stretch/>
        </p:blipFill>
        <p:spPr>
          <a:xfrm>
            <a:off x="4904155" y="3579191"/>
            <a:ext cx="71324" cy="114529"/>
          </a:xfrm>
          <a:prstGeom prst="rect">
            <a:avLst/>
          </a:prstGeom>
        </p:spPr>
      </p:pic>
      <p:sp>
        <p:nvSpPr>
          <p:cNvPr id="54" name="Text 45"/>
          <p:cNvSpPr txBox="1"/>
          <p:nvPr/>
        </p:nvSpPr>
        <p:spPr>
          <a:xfrm>
            <a:off x="4919243" y="3686175"/>
            <a:ext cx="357302" cy="171450"/>
          </a:xfrm>
          <a:prstGeom prst="rect">
            <a:avLst/>
          </a:prstGeom>
          <a:noFill/>
          <a:ln/>
        </p:spPr>
        <p:txBody>
          <a:bodyPr wrap="square" lIns="0" tIns="0" rIns="0" bIns="0" rtlCol="0" anchor="ctr"/>
          <a:lstStyle/>
          <a:p>
            <a:pPr algn="ctr"/>
            <a:r>
              <a:rPr lang="en-US" sz="900" b="1">
                <a:solidFill>
                  <a:srgbClr val="1B3A6B"/>
                </a:solidFill>
                <a:latin typeface="Noto Sans JP" pitchFamily="34" charset="0"/>
                <a:ea typeface="Noto Sans JP" pitchFamily="34" charset="-122"/>
                <a:cs typeface="Noto Sans JP" pitchFamily="34" charset="-120"/>
              </a:rPr>
              <a:t>2028</a:t>
            </a:r>
            <a:endParaRPr lang="en-US" sz="900"/>
          </a:p>
        </p:txBody>
      </p:sp>
      <p:sp>
        <p:nvSpPr>
          <p:cNvPr id="55" name="Shape 46"/>
          <p:cNvSpPr/>
          <p:nvPr/>
        </p:nvSpPr>
        <p:spPr>
          <a:xfrm>
            <a:off x="5701056" y="2028597"/>
            <a:ext cx="1407262" cy="1599971"/>
          </a:xfrm>
          <a:prstGeom prst="roundRect">
            <a:avLst>
              <a:gd name="adj" fmla="val 990"/>
            </a:avLst>
          </a:prstGeom>
          <a:solidFill>
            <a:srgbClr val="FFAF00">
              <a:alpha val="5000"/>
            </a:srgbClr>
          </a:solidFill>
          <a:ln/>
          <a:effectLst>
            <a:outerShdw blurRad="25400" dist="12700" dir="5400000" algn="bl" rotWithShape="0">
              <a:srgbClr val="000000">
                <a:alpha val="5000"/>
              </a:srgbClr>
            </a:outerShdw>
          </a:effectLst>
        </p:spPr>
        <p:txBody>
          <a:bodyPr/>
          <a:lstStyle/>
          <a:p>
            <a:endParaRPr lang="ja-JP" altLang="en-US" sz="1350"/>
          </a:p>
        </p:txBody>
      </p:sp>
      <p:sp>
        <p:nvSpPr>
          <p:cNvPr id="56" name="Shape 47"/>
          <p:cNvSpPr/>
          <p:nvPr/>
        </p:nvSpPr>
        <p:spPr>
          <a:xfrm>
            <a:off x="5701056" y="2028597"/>
            <a:ext cx="1407262" cy="28804"/>
          </a:xfrm>
          <a:prstGeom prst="rect">
            <a:avLst/>
          </a:prstGeom>
          <a:solidFill>
            <a:srgbClr val="FFAF00"/>
          </a:solidFill>
          <a:ln/>
        </p:spPr>
        <p:txBody>
          <a:bodyPr/>
          <a:lstStyle/>
          <a:p>
            <a:endParaRPr lang="ja-JP" altLang="en-US" sz="1350"/>
          </a:p>
        </p:txBody>
      </p:sp>
      <p:sp>
        <p:nvSpPr>
          <p:cNvPr id="57" name="Text 48"/>
          <p:cNvSpPr txBox="1"/>
          <p:nvPr/>
        </p:nvSpPr>
        <p:spPr>
          <a:xfrm>
            <a:off x="5814899" y="2178787"/>
            <a:ext cx="1239926" cy="185852"/>
          </a:xfrm>
          <a:prstGeom prst="rect">
            <a:avLst/>
          </a:prstGeom>
          <a:noFill/>
          <a:ln/>
        </p:spPr>
        <p:txBody>
          <a:bodyPr wrap="square" lIns="0" tIns="0" rIns="0" bIns="0" rtlCol="0" anchor="ctr"/>
          <a:lstStyle/>
          <a:p>
            <a:r>
              <a:rPr lang="en-US" sz="975" b="1">
                <a:solidFill>
                  <a:srgbClr val="FFAF00"/>
                </a:solidFill>
                <a:latin typeface="Noto Sans JP" pitchFamily="34" charset="0"/>
                <a:ea typeface="Noto Sans JP" pitchFamily="34" charset="-122"/>
                <a:cs typeface="Noto Sans JP" pitchFamily="34" charset="-120"/>
              </a:rPr>
              <a:t>IPO準備2029-2030</a:t>
            </a:r>
            <a:endParaRPr lang="en-US" sz="975"/>
          </a:p>
        </p:txBody>
      </p:sp>
      <p:sp>
        <p:nvSpPr>
          <p:cNvPr id="58" name="Shape 49"/>
          <p:cNvSpPr/>
          <p:nvPr/>
        </p:nvSpPr>
        <p:spPr>
          <a:xfrm>
            <a:off x="5900624" y="2529231"/>
            <a:ext cx="6858" cy="900455"/>
          </a:xfrm>
          <a:prstGeom prst="rect">
            <a:avLst/>
          </a:prstGeom>
          <a:solidFill>
            <a:srgbClr val="1B3A6B">
              <a:alpha val="15000"/>
            </a:srgbClr>
          </a:solidFill>
          <a:ln/>
        </p:spPr>
        <p:txBody>
          <a:bodyPr/>
          <a:lstStyle/>
          <a:p>
            <a:endParaRPr lang="ja-JP" altLang="en-US" sz="1350"/>
          </a:p>
        </p:txBody>
      </p:sp>
      <p:sp>
        <p:nvSpPr>
          <p:cNvPr id="59" name="Text 50"/>
          <p:cNvSpPr txBox="1"/>
          <p:nvPr/>
        </p:nvSpPr>
        <p:spPr>
          <a:xfrm>
            <a:off x="5986349" y="2429104"/>
            <a:ext cx="1054075"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ESG投資（300億円）</a:t>
            </a:r>
            <a:endParaRPr lang="en-US" sz="750"/>
          </a:p>
        </p:txBody>
      </p:sp>
      <p:sp>
        <p:nvSpPr>
          <p:cNvPr id="60" name="Text 51"/>
          <p:cNvSpPr txBox="1"/>
          <p:nvPr/>
        </p:nvSpPr>
        <p:spPr>
          <a:xfrm>
            <a:off x="5986349" y="2564893"/>
            <a:ext cx="1028700"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EV300台/年導入、再エネ</a:t>
            </a:r>
            <a:endParaRPr lang="en-US" sz="675"/>
          </a:p>
        </p:txBody>
      </p:sp>
      <p:sp>
        <p:nvSpPr>
          <p:cNvPr id="61" name="Text 52"/>
          <p:cNvSpPr txBox="1"/>
          <p:nvPr/>
        </p:nvSpPr>
        <p:spPr>
          <a:xfrm>
            <a:off x="5986349" y="2800121"/>
            <a:ext cx="875767"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ガバナンス再設計</a:t>
            </a:r>
            <a:endParaRPr lang="en-US" sz="750"/>
          </a:p>
        </p:txBody>
      </p:sp>
      <p:sp>
        <p:nvSpPr>
          <p:cNvPr id="62" name="Text 53"/>
          <p:cNvSpPr txBox="1"/>
          <p:nvPr/>
        </p:nvSpPr>
        <p:spPr>
          <a:xfrm>
            <a:off x="5986349" y="2935910"/>
            <a:ext cx="84353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独立取締役過半数化</a:t>
            </a:r>
            <a:endParaRPr lang="en-US" sz="675"/>
          </a:p>
        </p:txBody>
      </p:sp>
      <p:sp>
        <p:nvSpPr>
          <p:cNvPr id="63" name="Text 54"/>
          <p:cNvSpPr txBox="1"/>
          <p:nvPr/>
        </p:nvSpPr>
        <p:spPr>
          <a:xfrm>
            <a:off x="5986349" y="3171825"/>
            <a:ext cx="675513"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財務体質強化</a:t>
            </a:r>
            <a:endParaRPr lang="en-US" sz="750"/>
          </a:p>
        </p:txBody>
      </p:sp>
      <p:sp>
        <p:nvSpPr>
          <p:cNvPr id="64" name="Text 55"/>
          <p:cNvSpPr txBox="1"/>
          <p:nvPr/>
        </p:nvSpPr>
        <p:spPr>
          <a:xfrm>
            <a:off x="5986348" y="3307614"/>
            <a:ext cx="743408"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ND/EBITDA 1.79x</a:t>
            </a:r>
            <a:endParaRPr lang="en-US" sz="675"/>
          </a:p>
        </p:txBody>
      </p:sp>
      <p:sp>
        <p:nvSpPr>
          <p:cNvPr id="65" name="Shape 56"/>
          <p:cNvSpPr/>
          <p:nvPr/>
        </p:nvSpPr>
        <p:spPr>
          <a:xfrm>
            <a:off x="5814899" y="3457804"/>
            <a:ext cx="250317" cy="150191"/>
          </a:xfrm>
          <a:prstGeom prst="roundRect">
            <a:avLst>
              <a:gd name="adj" fmla="val 260926"/>
            </a:avLst>
          </a:prstGeom>
          <a:solidFill>
            <a:srgbClr val="FFAF00"/>
          </a:solidFill>
          <a:ln/>
        </p:spPr>
        <p:txBody>
          <a:bodyPr/>
          <a:lstStyle/>
          <a:p>
            <a:endParaRPr lang="ja-JP" altLang="en-US" sz="1350"/>
          </a:p>
        </p:txBody>
      </p:sp>
      <p:sp>
        <p:nvSpPr>
          <p:cNvPr id="66" name="Text 57"/>
          <p:cNvSpPr txBox="1"/>
          <p:nvPr/>
        </p:nvSpPr>
        <p:spPr>
          <a:xfrm>
            <a:off x="5872505" y="3472206"/>
            <a:ext cx="194768" cy="114529"/>
          </a:xfrm>
          <a:prstGeom prst="rect">
            <a:avLst/>
          </a:prstGeom>
          <a:noFill/>
          <a:ln/>
        </p:spPr>
        <p:txBody>
          <a:bodyPr wrap="square" lIns="0" tIns="0" rIns="0" bIns="0" rtlCol="0" anchor="ctr"/>
          <a:lstStyle/>
          <a:p>
            <a:r>
              <a:rPr lang="en-US" sz="600" b="1">
                <a:solidFill>
                  <a:srgbClr val="FFFFFF"/>
                </a:solidFill>
                <a:latin typeface="Noto Sans JP" pitchFamily="34" charset="0"/>
                <a:ea typeface="Noto Sans JP" pitchFamily="34" charset="-122"/>
                <a:cs typeface="Noto Sans JP" pitchFamily="34" charset="-120"/>
              </a:rPr>
              <a:t>KPI</a:t>
            </a:r>
            <a:endParaRPr lang="en-US" sz="600"/>
          </a:p>
        </p:txBody>
      </p:sp>
      <p:sp>
        <p:nvSpPr>
          <p:cNvPr id="67" name="Text 58"/>
          <p:cNvSpPr txBox="1"/>
          <p:nvPr/>
        </p:nvSpPr>
        <p:spPr>
          <a:xfrm>
            <a:off x="5814899" y="3625139"/>
            <a:ext cx="71460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営業利益率 7.2%</a:t>
            </a:r>
            <a:endParaRPr lang="en-US" sz="675"/>
          </a:p>
        </p:txBody>
      </p:sp>
      <p:sp>
        <p:nvSpPr>
          <p:cNvPr id="68" name="Text 59"/>
          <p:cNvSpPr txBox="1"/>
          <p:nvPr/>
        </p:nvSpPr>
        <p:spPr>
          <a:xfrm>
            <a:off x="5814898" y="3739668"/>
            <a:ext cx="69334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EBITDA 630億円</a:t>
            </a:r>
            <a:endParaRPr lang="en-US" sz="675"/>
          </a:p>
        </p:txBody>
      </p:sp>
      <p:pic>
        <p:nvPicPr>
          <p:cNvPr id="69" name="Image 7" descr="preencoded.png"/>
          <p:cNvPicPr>
            <a:picLocks noChangeAspect="1"/>
          </p:cNvPicPr>
          <p:nvPr/>
        </p:nvPicPr>
        <p:blipFill>
          <a:blip r:embed="rId10"/>
          <a:srcRect t="-180" b="-180"/>
          <a:stretch/>
        </p:blipFill>
        <p:spPr>
          <a:xfrm>
            <a:off x="6368338" y="3579191"/>
            <a:ext cx="71324" cy="114529"/>
          </a:xfrm>
          <a:prstGeom prst="rect">
            <a:avLst/>
          </a:prstGeom>
        </p:spPr>
      </p:pic>
      <p:sp>
        <p:nvSpPr>
          <p:cNvPr id="70" name="Text 60"/>
          <p:cNvSpPr txBox="1"/>
          <p:nvPr/>
        </p:nvSpPr>
        <p:spPr>
          <a:xfrm>
            <a:off x="6383426" y="3686175"/>
            <a:ext cx="357302" cy="171450"/>
          </a:xfrm>
          <a:prstGeom prst="rect">
            <a:avLst/>
          </a:prstGeom>
          <a:noFill/>
          <a:ln/>
        </p:spPr>
        <p:txBody>
          <a:bodyPr wrap="square" lIns="0" tIns="0" rIns="0" bIns="0" rtlCol="0" anchor="ctr"/>
          <a:lstStyle/>
          <a:p>
            <a:pPr algn="ctr"/>
            <a:r>
              <a:rPr lang="en-US" sz="900" b="1">
                <a:solidFill>
                  <a:srgbClr val="1B3A6B"/>
                </a:solidFill>
                <a:latin typeface="Noto Sans JP" pitchFamily="34" charset="0"/>
                <a:ea typeface="Noto Sans JP" pitchFamily="34" charset="-122"/>
                <a:cs typeface="Noto Sans JP" pitchFamily="34" charset="-120"/>
              </a:rPr>
              <a:t>2030</a:t>
            </a:r>
            <a:endParaRPr lang="en-US" sz="900"/>
          </a:p>
        </p:txBody>
      </p:sp>
      <p:sp>
        <p:nvSpPr>
          <p:cNvPr id="71" name="Shape 61"/>
          <p:cNvSpPr/>
          <p:nvPr/>
        </p:nvSpPr>
        <p:spPr>
          <a:xfrm>
            <a:off x="7165239" y="2028597"/>
            <a:ext cx="1407262" cy="1599971"/>
          </a:xfrm>
          <a:prstGeom prst="roundRect">
            <a:avLst>
              <a:gd name="adj" fmla="val 990"/>
            </a:avLst>
          </a:prstGeom>
          <a:solidFill>
            <a:srgbClr val="1B3A6B">
              <a:alpha val="5000"/>
            </a:srgbClr>
          </a:solidFill>
          <a:ln/>
          <a:effectLst>
            <a:outerShdw blurRad="25400" dist="12700" dir="5400000" algn="bl" rotWithShape="0">
              <a:srgbClr val="000000">
                <a:alpha val="5000"/>
              </a:srgbClr>
            </a:outerShdw>
          </a:effectLst>
        </p:spPr>
        <p:txBody>
          <a:bodyPr/>
          <a:lstStyle/>
          <a:p>
            <a:endParaRPr lang="ja-JP" altLang="en-US" sz="1350"/>
          </a:p>
        </p:txBody>
      </p:sp>
      <p:sp>
        <p:nvSpPr>
          <p:cNvPr id="72" name="Shape 62"/>
          <p:cNvSpPr/>
          <p:nvPr/>
        </p:nvSpPr>
        <p:spPr>
          <a:xfrm>
            <a:off x="7165239" y="2028597"/>
            <a:ext cx="1407262" cy="28804"/>
          </a:xfrm>
          <a:prstGeom prst="rect">
            <a:avLst/>
          </a:prstGeom>
          <a:solidFill>
            <a:srgbClr val="1B3A6B"/>
          </a:solidFill>
          <a:ln/>
        </p:spPr>
        <p:txBody>
          <a:bodyPr/>
          <a:lstStyle/>
          <a:p>
            <a:endParaRPr lang="ja-JP" altLang="en-US" sz="1350"/>
          </a:p>
        </p:txBody>
      </p:sp>
      <p:sp>
        <p:nvSpPr>
          <p:cNvPr id="73" name="Text 63"/>
          <p:cNvSpPr txBox="1"/>
          <p:nvPr/>
        </p:nvSpPr>
        <p:spPr>
          <a:xfrm>
            <a:off x="7279767" y="2178787"/>
            <a:ext cx="997154" cy="185852"/>
          </a:xfrm>
          <a:prstGeom prst="rect">
            <a:avLst/>
          </a:prstGeom>
          <a:noFill/>
          <a:ln/>
        </p:spPr>
        <p:txBody>
          <a:bodyPr wrap="square" lIns="0" tIns="0" rIns="0" bIns="0" rtlCol="0" anchor="ctr"/>
          <a:lstStyle/>
          <a:p>
            <a:r>
              <a:rPr lang="en-US" sz="975" b="1">
                <a:solidFill>
                  <a:srgbClr val="1B3A6B"/>
                </a:solidFill>
                <a:latin typeface="Noto Sans JP" pitchFamily="34" charset="0"/>
                <a:ea typeface="Noto Sans JP" pitchFamily="34" charset="-122"/>
                <a:cs typeface="Noto Sans JP" pitchFamily="34" charset="-120"/>
              </a:rPr>
              <a:t>安定成長2031+</a:t>
            </a:r>
            <a:endParaRPr lang="en-US" sz="975"/>
          </a:p>
        </p:txBody>
      </p:sp>
      <p:sp>
        <p:nvSpPr>
          <p:cNvPr id="74" name="Shape 64"/>
          <p:cNvSpPr/>
          <p:nvPr/>
        </p:nvSpPr>
        <p:spPr>
          <a:xfrm>
            <a:off x="7365492" y="2529231"/>
            <a:ext cx="6858" cy="900455"/>
          </a:xfrm>
          <a:prstGeom prst="rect">
            <a:avLst/>
          </a:prstGeom>
          <a:solidFill>
            <a:srgbClr val="1B3A6B">
              <a:alpha val="15000"/>
            </a:srgbClr>
          </a:solidFill>
          <a:ln/>
        </p:spPr>
        <p:txBody>
          <a:bodyPr/>
          <a:lstStyle/>
          <a:p>
            <a:endParaRPr lang="ja-JP" altLang="en-US" sz="1350"/>
          </a:p>
        </p:txBody>
      </p:sp>
      <p:sp>
        <p:nvSpPr>
          <p:cNvPr id="75" name="Text 65"/>
          <p:cNvSpPr txBox="1"/>
          <p:nvPr/>
        </p:nvSpPr>
        <p:spPr>
          <a:xfrm>
            <a:off x="7451217" y="2429104"/>
            <a:ext cx="454000"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IPO実行</a:t>
            </a:r>
            <a:endParaRPr lang="en-US" sz="750"/>
          </a:p>
        </p:txBody>
      </p:sp>
      <p:sp>
        <p:nvSpPr>
          <p:cNvPr id="76" name="Text 66"/>
          <p:cNvSpPr txBox="1"/>
          <p:nvPr/>
        </p:nvSpPr>
        <p:spPr>
          <a:xfrm>
            <a:off x="7451218" y="2564893"/>
            <a:ext cx="907313"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株価1.0〜1.3万円水準</a:t>
            </a:r>
            <a:endParaRPr lang="en-US" sz="675"/>
          </a:p>
        </p:txBody>
      </p:sp>
      <p:sp>
        <p:nvSpPr>
          <p:cNvPr id="77" name="Text 67"/>
          <p:cNvSpPr txBox="1"/>
          <p:nvPr/>
        </p:nvSpPr>
        <p:spPr>
          <a:xfrm>
            <a:off x="7451217" y="2800121"/>
            <a:ext cx="875767"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第二成長戦略始動</a:t>
            </a:r>
            <a:endParaRPr lang="en-US" sz="750"/>
          </a:p>
        </p:txBody>
      </p:sp>
      <p:sp>
        <p:nvSpPr>
          <p:cNvPr id="78" name="Text 68"/>
          <p:cNvSpPr txBox="1"/>
          <p:nvPr/>
        </p:nvSpPr>
        <p:spPr>
          <a:xfrm>
            <a:off x="7451217" y="2935910"/>
            <a:ext cx="835991"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グローバル展開検討</a:t>
            </a:r>
            <a:endParaRPr lang="en-US" sz="675"/>
          </a:p>
        </p:txBody>
      </p:sp>
      <p:sp>
        <p:nvSpPr>
          <p:cNvPr id="79" name="Text 69"/>
          <p:cNvSpPr txBox="1"/>
          <p:nvPr/>
        </p:nvSpPr>
        <p:spPr>
          <a:xfrm>
            <a:off x="7451217" y="3171825"/>
            <a:ext cx="675513" cy="143333"/>
          </a:xfrm>
          <a:prstGeom prst="rect">
            <a:avLst/>
          </a:prstGeom>
          <a:noFill/>
          <a:ln/>
        </p:spPr>
        <p:txBody>
          <a:bodyPr wrap="square" lIns="0" tIns="0" rIns="0" bIns="0" rtlCol="0" anchor="ctr"/>
          <a:lstStyle/>
          <a:p>
            <a:r>
              <a:rPr lang="en-US" sz="750" b="1">
                <a:solidFill>
                  <a:srgbClr val="1A1A1A"/>
                </a:solidFill>
                <a:latin typeface="Noto Sans JP" pitchFamily="34" charset="0"/>
                <a:ea typeface="Noto Sans JP" pitchFamily="34" charset="-122"/>
                <a:cs typeface="Noto Sans JP" pitchFamily="34" charset="-120"/>
              </a:rPr>
              <a:t>長期安定成長</a:t>
            </a:r>
            <a:endParaRPr lang="en-US" sz="750"/>
          </a:p>
        </p:txBody>
      </p:sp>
      <p:sp>
        <p:nvSpPr>
          <p:cNvPr id="80" name="Text 70"/>
          <p:cNvSpPr txBox="1"/>
          <p:nvPr/>
        </p:nvSpPr>
        <p:spPr>
          <a:xfrm>
            <a:off x="7451217" y="3307614"/>
            <a:ext cx="88605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物流業界上位3社入り</a:t>
            </a:r>
            <a:endParaRPr lang="en-US" sz="675"/>
          </a:p>
        </p:txBody>
      </p:sp>
      <p:sp>
        <p:nvSpPr>
          <p:cNvPr id="81" name="Shape 71"/>
          <p:cNvSpPr/>
          <p:nvPr/>
        </p:nvSpPr>
        <p:spPr>
          <a:xfrm>
            <a:off x="7279767" y="3457804"/>
            <a:ext cx="250317" cy="150191"/>
          </a:xfrm>
          <a:prstGeom prst="roundRect">
            <a:avLst>
              <a:gd name="adj" fmla="val 260926"/>
            </a:avLst>
          </a:prstGeom>
          <a:solidFill>
            <a:srgbClr val="1B3A6B"/>
          </a:solidFill>
          <a:ln/>
        </p:spPr>
        <p:txBody>
          <a:bodyPr/>
          <a:lstStyle/>
          <a:p>
            <a:endParaRPr lang="ja-JP" altLang="en-US" sz="1350"/>
          </a:p>
        </p:txBody>
      </p:sp>
      <p:sp>
        <p:nvSpPr>
          <p:cNvPr id="82" name="Text 72"/>
          <p:cNvSpPr txBox="1"/>
          <p:nvPr/>
        </p:nvSpPr>
        <p:spPr>
          <a:xfrm>
            <a:off x="7336688" y="3472206"/>
            <a:ext cx="194768" cy="114529"/>
          </a:xfrm>
          <a:prstGeom prst="rect">
            <a:avLst/>
          </a:prstGeom>
          <a:noFill/>
          <a:ln/>
        </p:spPr>
        <p:txBody>
          <a:bodyPr wrap="square" lIns="0" tIns="0" rIns="0" bIns="0" rtlCol="0" anchor="ctr"/>
          <a:lstStyle/>
          <a:p>
            <a:r>
              <a:rPr lang="en-US" sz="600" b="1">
                <a:solidFill>
                  <a:srgbClr val="FFFFFF"/>
                </a:solidFill>
                <a:latin typeface="Noto Sans JP" pitchFamily="34" charset="0"/>
                <a:ea typeface="Noto Sans JP" pitchFamily="34" charset="-122"/>
                <a:cs typeface="Noto Sans JP" pitchFamily="34" charset="-120"/>
              </a:rPr>
              <a:t>KPI</a:t>
            </a:r>
            <a:endParaRPr lang="en-US" sz="600"/>
          </a:p>
        </p:txBody>
      </p:sp>
      <p:sp>
        <p:nvSpPr>
          <p:cNvPr id="83" name="Text 73"/>
          <p:cNvSpPr txBox="1"/>
          <p:nvPr/>
        </p:nvSpPr>
        <p:spPr>
          <a:xfrm>
            <a:off x="7279767" y="3625139"/>
            <a:ext cx="714604"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営業利益率 8.5%</a:t>
            </a:r>
            <a:endParaRPr lang="en-US" sz="675"/>
          </a:p>
        </p:txBody>
      </p:sp>
      <p:sp>
        <p:nvSpPr>
          <p:cNvPr id="84" name="Text 74"/>
          <p:cNvSpPr txBox="1"/>
          <p:nvPr/>
        </p:nvSpPr>
        <p:spPr>
          <a:xfrm>
            <a:off x="7279767" y="3739668"/>
            <a:ext cx="743408"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EBITDA 700億円+</a:t>
            </a:r>
            <a:endParaRPr lang="en-US" sz="675"/>
          </a:p>
        </p:txBody>
      </p:sp>
      <p:pic>
        <p:nvPicPr>
          <p:cNvPr id="85" name="Image 8" descr="preencoded.png"/>
          <p:cNvPicPr>
            <a:picLocks noChangeAspect="1"/>
          </p:cNvPicPr>
          <p:nvPr/>
        </p:nvPicPr>
        <p:blipFill>
          <a:blip r:embed="rId11"/>
          <a:srcRect t="-180" b="-180"/>
          <a:stretch/>
        </p:blipFill>
        <p:spPr>
          <a:xfrm>
            <a:off x="7833208" y="3579191"/>
            <a:ext cx="71324" cy="114529"/>
          </a:xfrm>
          <a:prstGeom prst="rect">
            <a:avLst/>
          </a:prstGeom>
        </p:spPr>
      </p:pic>
      <p:sp>
        <p:nvSpPr>
          <p:cNvPr id="86" name="Text 75"/>
          <p:cNvSpPr txBox="1"/>
          <p:nvPr/>
        </p:nvSpPr>
        <p:spPr>
          <a:xfrm>
            <a:off x="7814691" y="3686175"/>
            <a:ext cx="428625" cy="171450"/>
          </a:xfrm>
          <a:prstGeom prst="rect">
            <a:avLst/>
          </a:prstGeom>
          <a:noFill/>
          <a:ln/>
        </p:spPr>
        <p:txBody>
          <a:bodyPr wrap="square" lIns="0" tIns="0" rIns="0" bIns="0" rtlCol="0" anchor="ctr"/>
          <a:lstStyle/>
          <a:p>
            <a:pPr algn="ctr"/>
            <a:r>
              <a:rPr lang="en-US" sz="900" b="1">
                <a:solidFill>
                  <a:srgbClr val="1B3A6B"/>
                </a:solidFill>
                <a:latin typeface="Noto Sans JP" pitchFamily="34" charset="0"/>
                <a:ea typeface="Noto Sans JP" pitchFamily="34" charset="-122"/>
                <a:cs typeface="Noto Sans JP" pitchFamily="34" charset="-120"/>
              </a:rPr>
              <a:t>2031+</a:t>
            </a:r>
            <a:endParaRPr lang="en-US" sz="900"/>
          </a:p>
        </p:txBody>
      </p:sp>
      <p:sp>
        <p:nvSpPr>
          <p:cNvPr id="87" name="Shape 76"/>
          <p:cNvSpPr/>
          <p:nvPr/>
        </p:nvSpPr>
        <p:spPr>
          <a:xfrm>
            <a:off x="2772004" y="4085997"/>
            <a:ext cx="5800496" cy="56921"/>
          </a:xfrm>
          <a:prstGeom prst="rect">
            <a:avLst/>
          </a:prstGeom>
          <a:solidFill>
            <a:srgbClr val="D1D5DB"/>
          </a:solidFill>
          <a:ln/>
        </p:spPr>
        <p:txBody>
          <a:bodyPr/>
          <a:lstStyle/>
          <a:p>
            <a:endParaRPr lang="ja-JP" altLang="en-US" sz="1350"/>
          </a:p>
        </p:txBody>
      </p:sp>
      <p:sp>
        <p:nvSpPr>
          <p:cNvPr id="88" name="Text 77"/>
          <p:cNvSpPr txBox="1"/>
          <p:nvPr/>
        </p:nvSpPr>
        <p:spPr>
          <a:xfrm>
            <a:off x="2772004" y="4493362"/>
            <a:ext cx="1125398" cy="185852"/>
          </a:xfrm>
          <a:prstGeom prst="rect">
            <a:avLst/>
          </a:prstGeom>
          <a:noFill/>
          <a:ln/>
        </p:spPr>
        <p:txBody>
          <a:bodyPr wrap="square" lIns="0" tIns="0" rIns="0" bIns="0" rtlCol="0" anchor="ctr"/>
          <a:lstStyle/>
          <a:p>
            <a:r>
              <a:rPr lang="en-US" sz="975" b="1">
                <a:solidFill>
                  <a:srgbClr val="1B3A6B"/>
                </a:solidFill>
                <a:latin typeface="Noto Sans JP" pitchFamily="34" charset="0"/>
                <a:ea typeface="Noto Sans JP" pitchFamily="34" charset="-122"/>
                <a:cs typeface="Noto Sans JP" pitchFamily="34" charset="-120"/>
              </a:rPr>
              <a:t>価値創造ブリッジ</a:t>
            </a:r>
            <a:endParaRPr lang="en-US" sz="975"/>
          </a:p>
        </p:txBody>
      </p:sp>
      <p:sp>
        <p:nvSpPr>
          <p:cNvPr id="89" name="Text 78"/>
          <p:cNvSpPr txBox="1"/>
          <p:nvPr/>
        </p:nvSpPr>
        <p:spPr>
          <a:xfrm>
            <a:off x="2911906" y="4771796"/>
            <a:ext cx="403937" cy="143333"/>
          </a:xfrm>
          <a:prstGeom prst="rect">
            <a:avLst/>
          </a:prstGeom>
          <a:noFill/>
          <a:ln/>
        </p:spPr>
        <p:txBody>
          <a:bodyPr wrap="square" lIns="0" tIns="0" rIns="0" bIns="0" rtlCol="0" anchor="ctr"/>
          <a:lstStyle/>
          <a:p>
            <a:pPr algn="ctr"/>
            <a:r>
              <a:rPr lang="en-US" sz="750">
                <a:solidFill>
                  <a:srgbClr val="4B5563"/>
                </a:solidFill>
                <a:latin typeface="Noto Sans JP" pitchFamily="34" charset="0"/>
                <a:ea typeface="Noto Sans JP" pitchFamily="34" charset="-122"/>
                <a:cs typeface="Noto Sans JP" pitchFamily="34" charset="-120"/>
              </a:rPr>
              <a:t>2025年</a:t>
            </a:r>
            <a:endParaRPr lang="en-US" sz="750"/>
          </a:p>
        </p:txBody>
      </p:sp>
      <p:sp>
        <p:nvSpPr>
          <p:cNvPr id="90" name="Text 79"/>
          <p:cNvSpPr txBox="1"/>
          <p:nvPr/>
        </p:nvSpPr>
        <p:spPr>
          <a:xfrm>
            <a:off x="2772004" y="4921987"/>
            <a:ext cx="704317" cy="185852"/>
          </a:xfrm>
          <a:prstGeom prst="rect">
            <a:avLst/>
          </a:prstGeom>
          <a:noFill/>
          <a:ln/>
        </p:spPr>
        <p:txBody>
          <a:bodyPr wrap="square" lIns="0" tIns="0" rIns="0" bIns="0" rtlCol="0" anchor="ctr"/>
          <a:lstStyle/>
          <a:p>
            <a:pPr algn="ctr"/>
            <a:r>
              <a:rPr lang="en-US" sz="975" b="1">
                <a:solidFill>
                  <a:srgbClr val="FFD700"/>
                </a:solidFill>
                <a:latin typeface="Noto Sans JP" pitchFamily="34" charset="0"/>
                <a:ea typeface="Noto Sans JP" pitchFamily="34" charset="-122"/>
                <a:cs typeface="Noto Sans JP" pitchFamily="34" charset="-120"/>
              </a:rPr>
              <a:t>3,465億円</a:t>
            </a:r>
            <a:endParaRPr lang="en-US" sz="975"/>
          </a:p>
        </p:txBody>
      </p:sp>
      <p:sp>
        <p:nvSpPr>
          <p:cNvPr id="91" name="Text 80"/>
          <p:cNvSpPr txBox="1"/>
          <p:nvPr/>
        </p:nvSpPr>
        <p:spPr>
          <a:xfrm>
            <a:off x="2902991" y="5107839"/>
            <a:ext cx="407366" cy="122072"/>
          </a:xfrm>
          <a:prstGeom prst="rect">
            <a:avLst/>
          </a:prstGeom>
          <a:noFill/>
          <a:ln/>
        </p:spPr>
        <p:txBody>
          <a:bodyPr wrap="square" lIns="0" tIns="0" rIns="0" bIns="0" rtlCol="0" anchor="ctr"/>
          <a:lstStyle/>
          <a:p>
            <a:pPr algn="ctr"/>
            <a:r>
              <a:rPr lang="en-US" sz="675">
                <a:solidFill>
                  <a:srgbClr val="4B5563"/>
                </a:solidFill>
                <a:latin typeface="Noto Sans JP" pitchFamily="34" charset="0"/>
                <a:ea typeface="Noto Sans JP" pitchFamily="34" charset="-122"/>
                <a:cs typeface="Noto Sans JP" pitchFamily="34" charset="-120"/>
              </a:rPr>
              <a:t>TOB価格</a:t>
            </a:r>
            <a:endParaRPr lang="en-US" sz="675"/>
          </a:p>
        </p:txBody>
      </p:sp>
      <p:sp>
        <p:nvSpPr>
          <p:cNvPr id="92" name="Shape 81"/>
          <p:cNvSpPr/>
          <p:nvPr/>
        </p:nvSpPr>
        <p:spPr>
          <a:xfrm>
            <a:off x="3431744" y="4996739"/>
            <a:ext cx="4486504" cy="6858"/>
          </a:xfrm>
          <a:prstGeom prst="rect">
            <a:avLst/>
          </a:prstGeom>
          <a:solidFill>
            <a:srgbClr val="D1D5DB"/>
          </a:solidFill>
          <a:ln/>
        </p:spPr>
        <p:txBody>
          <a:bodyPr/>
          <a:lstStyle/>
          <a:p>
            <a:endParaRPr lang="ja-JP" altLang="en-US" sz="1350"/>
          </a:p>
        </p:txBody>
      </p:sp>
      <p:pic>
        <p:nvPicPr>
          <p:cNvPr id="93" name="Image 9" descr="preencoded.png"/>
          <p:cNvPicPr>
            <a:picLocks noChangeAspect="1"/>
          </p:cNvPicPr>
          <p:nvPr/>
        </p:nvPicPr>
        <p:blipFill>
          <a:blip r:embed="rId12"/>
          <a:srcRect/>
          <a:stretch/>
        </p:blipFill>
        <p:spPr>
          <a:xfrm>
            <a:off x="4551655" y="4929530"/>
            <a:ext cx="85725" cy="85725"/>
          </a:xfrm>
          <a:prstGeom prst="rect">
            <a:avLst/>
          </a:prstGeom>
        </p:spPr>
      </p:pic>
      <p:sp>
        <p:nvSpPr>
          <p:cNvPr id="94" name="Text 82"/>
          <p:cNvSpPr txBox="1"/>
          <p:nvPr/>
        </p:nvSpPr>
        <p:spPr>
          <a:xfrm>
            <a:off x="4637380" y="4904156"/>
            <a:ext cx="414909"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基盤構築</a:t>
            </a:r>
            <a:endParaRPr lang="en-US" sz="675"/>
          </a:p>
        </p:txBody>
      </p:sp>
      <p:pic>
        <p:nvPicPr>
          <p:cNvPr id="95" name="Image 10" descr="preencoded.png"/>
          <p:cNvPicPr>
            <a:picLocks noChangeAspect="1"/>
          </p:cNvPicPr>
          <p:nvPr/>
        </p:nvPicPr>
        <p:blipFill>
          <a:blip r:embed="rId13"/>
          <a:srcRect/>
          <a:stretch/>
        </p:blipFill>
        <p:spPr>
          <a:xfrm>
            <a:off x="5672252" y="4929530"/>
            <a:ext cx="85725" cy="85725"/>
          </a:xfrm>
          <a:prstGeom prst="rect">
            <a:avLst/>
          </a:prstGeom>
        </p:spPr>
      </p:pic>
      <p:sp>
        <p:nvSpPr>
          <p:cNvPr id="96" name="Text 83"/>
          <p:cNvSpPr txBox="1"/>
          <p:nvPr/>
        </p:nvSpPr>
        <p:spPr>
          <a:xfrm>
            <a:off x="5757977" y="4904156"/>
            <a:ext cx="414909"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成長加速</a:t>
            </a:r>
            <a:endParaRPr lang="en-US" sz="675"/>
          </a:p>
        </p:txBody>
      </p:sp>
      <p:pic>
        <p:nvPicPr>
          <p:cNvPr id="97" name="Image 11" descr="preencoded.png"/>
          <p:cNvPicPr>
            <a:picLocks noChangeAspect="1"/>
          </p:cNvPicPr>
          <p:nvPr/>
        </p:nvPicPr>
        <p:blipFill>
          <a:blip r:embed="rId14"/>
          <a:srcRect/>
          <a:stretch/>
        </p:blipFill>
        <p:spPr>
          <a:xfrm>
            <a:off x="6792164" y="4929530"/>
            <a:ext cx="85725" cy="85725"/>
          </a:xfrm>
          <a:prstGeom prst="rect">
            <a:avLst/>
          </a:prstGeom>
        </p:spPr>
      </p:pic>
      <p:sp>
        <p:nvSpPr>
          <p:cNvPr id="98" name="Text 84"/>
          <p:cNvSpPr txBox="1"/>
          <p:nvPr/>
        </p:nvSpPr>
        <p:spPr>
          <a:xfrm>
            <a:off x="6877889" y="4904156"/>
            <a:ext cx="386105" cy="122072"/>
          </a:xfrm>
          <a:prstGeom prst="rect">
            <a:avLst/>
          </a:prstGeom>
          <a:noFill/>
          <a:ln/>
        </p:spPr>
        <p:txBody>
          <a:bodyPr wrap="square" lIns="0" tIns="0" rIns="0" bIns="0" rtlCol="0" anchor="ctr"/>
          <a:lstStyle/>
          <a:p>
            <a:r>
              <a:rPr lang="en-US" sz="675">
                <a:solidFill>
                  <a:srgbClr val="4B5563"/>
                </a:solidFill>
                <a:latin typeface="Noto Sans JP" pitchFamily="34" charset="0"/>
                <a:ea typeface="Noto Sans JP" pitchFamily="34" charset="-122"/>
                <a:cs typeface="Noto Sans JP" pitchFamily="34" charset="-120"/>
              </a:rPr>
              <a:t>IPO準備</a:t>
            </a:r>
            <a:endParaRPr lang="en-US" sz="675"/>
          </a:p>
        </p:txBody>
      </p:sp>
      <p:sp>
        <p:nvSpPr>
          <p:cNvPr id="99" name="Text 85"/>
          <p:cNvSpPr txBox="1"/>
          <p:nvPr/>
        </p:nvSpPr>
        <p:spPr>
          <a:xfrm>
            <a:off x="8110270" y="4771796"/>
            <a:ext cx="403937" cy="143333"/>
          </a:xfrm>
          <a:prstGeom prst="rect">
            <a:avLst/>
          </a:prstGeom>
          <a:noFill/>
          <a:ln/>
        </p:spPr>
        <p:txBody>
          <a:bodyPr wrap="square" lIns="0" tIns="0" rIns="0" bIns="0" rtlCol="0" anchor="ctr"/>
          <a:lstStyle/>
          <a:p>
            <a:pPr algn="ctr"/>
            <a:r>
              <a:rPr lang="en-US" sz="750">
                <a:solidFill>
                  <a:srgbClr val="4B5563"/>
                </a:solidFill>
                <a:latin typeface="Noto Sans JP" pitchFamily="34" charset="0"/>
                <a:ea typeface="Noto Sans JP" pitchFamily="34" charset="-122"/>
                <a:cs typeface="Noto Sans JP" pitchFamily="34" charset="-120"/>
              </a:rPr>
              <a:t>2030年</a:t>
            </a:r>
            <a:endParaRPr lang="en-US" sz="750"/>
          </a:p>
        </p:txBody>
      </p:sp>
      <p:sp>
        <p:nvSpPr>
          <p:cNvPr id="100" name="Text 86"/>
          <p:cNvSpPr txBox="1"/>
          <p:nvPr/>
        </p:nvSpPr>
        <p:spPr>
          <a:xfrm>
            <a:off x="7969682" y="4921987"/>
            <a:ext cx="704317" cy="185852"/>
          </a:xfrm>
          <a:prstGeom prst="rect">
            <a:avLst/>
          </a:prstGeom>
          <a:noFill/>
          <a:ln/>
        </p:spPr>
        <p:txBody>
          <a:bodyPr wrap="square" lIns="0" tIns="0" rIns="0" bIns="0" rtlCol="0" anchor="ctr"/>
          <a:lstStyle/>
          <a:p>
            <a:pPr algn="ctr"/>
            <a:r>
              <a:rPr lang="en-US" sz="975" b="1">
                <a:solidFill>
                  <a:srgbClr val="1B3A6B"/>
                </a:solidFill>
                <a:latin typeface="Noto Sans JP" pitchFamily="34" charset="0"/>
                <a:ea typeface="Noto Sans JP" pitchFamily="34" charset="-122"/>
                <a:cs typeface="Noto Sans JP" pitchFamily="34" charset="-120"/>
              </a:rPr>
              <a:t>5,440億円</a:t>
            </a:r>
            <a:endParaRPr lang="en-US" sz="975"/>
          </a:p>
        </p:txBody>
      </p:sp>
      <p:sp>
        <p:nvSpPr>
          <p:cNvPr id="101" name="Text 87"/>
          <p:cNvSpPr txBox="1"/>
          <p:nvPr/>
        </p:nvSpPr>
        <p:spPr>
          <a:xfrm>
            <a:off x="8112329" y="5107839"/>
            <a:ext cx="386105" cy="122072"/>
          </a:xfrm>
          <a:prstGeom prst="rect">
            <a:avLst/>
          </a:prstGeom>
          <a:noFill/>
          <a:ln/>
        </p:spPr>
        <p:txBody>
          <a:bodyPr wrap="square" lIns="0" tIns="0" rIns="0" bIns="0" rtlCol="0" anchor="ctr"/>
          <a:lstStyle/>
          <a:p>
            <a:pPr algn="ctr"/>
            <a:r>
              <a:rPr lang="en-US" sz="675">
                <a:solidFill>
                  <a:srgbClr val="4B5563"/>
                </a:solidFill>
                <a:latin typeface="Noto Sans JP" pitchFamily="34" charset="0"/>
                <a:ea typeface="Noto Sans JP" pitchFamily="34" charset="-122"/>
                <a:cs typeface="Noto Sans JP" pitchFamily="34" charset="-120"/>
              </a:rPr>
              <a:t>Exit価値</a:t>
            </a:r>
            <a:endParaRPr lang="en-US" sz="675"/>
          </a:p>
        </p:txBody>
      </p:sp>
      <p:sp>
        <p:nvSpPr>
          <p:cNvPr id="102" name="Shape 88"/>
          <p:cNvSpPr/>
          <p:nvPr/>
        </p:nvSpPr>
        <p:spPr>
          <a:xfrm>
            <a:off x="2772004" y="5229225"/>
            <a:ext cx="5800496" cy="6858"/>
          </a:xfrm>
          <a:prstGeom prst="rect">
            <a:avLst/>
          </a:prstGeom>
          <a:solidFill>
            <a:srgbClr val="D1D5DB"/>
          </a:solidFill>
          <a:ln/>
        </p:spPr>
        <p:txBody>
          <a:bodyPr/>
          <a:lstStyle/>
          <a:p>
            <a:endParaRPr lang="ja-JP" altLang="en-US" sz="1350"/>
          </a:p>
        </p:txBody>
      </p:sp>
      <p:sp>
        <p:nvSpPr>
          <p:cNvPr id="103" name="Text 89"/>
          <p:cNvSpPr txBox="1"/>
          <p:nvPr/>
        </p:nvSpPr>
        <p:spPr>
          <a:xfrm>
            <a:off x="2772004" y="5350612"/>
            <a:ext cx="1607516" cy="171450"/>
          </a:xfrm>
          <a:prstGeom prst="rect">
            <a:avLst/>
          </a:prstGeom>
          <a:noFill/>
          <a:ln/>
        </p:spPr>
        <p:txBody>
          <a:bodyPr wrap="square" lIns="0" tIns="0" rIns="0" bIns="0" rtlCol="0" anchor="ctr"/>
          <a:lstStyle/>
          <a:p>
            <a:r>
              <a:rPr lang="en-US" sz="900" b="1">
                <a:solidFill>
                  <a:srgbClr val="1B3A6B"/>
                </a:solidFill>
                <a:latin typeface="Noto Sans JP" pitchFamily="34" charset="0"/>
                <a:ea typeface="Noto Sans JP" pitchFamily="34" charset="-122"/>
                <a:cs typeface="Noto Sans JP" pitchFamily="34" charset="-120"/>
              </a:rPr>
              <a:t>MBOによる実行スピード向上</a:t>
            </a:r>
            <a:endParaRPr lang="en-US" sz="900"/>
          </a:p>
        </p:txBody>
      </p:sp>
      <p:pic>
        <p:nvPicPr>
          <p:cNvPr id="104" name="Image 12" descr="preencoded.png"/>
          <p:cNvPicPr>
            <a:picLocks noChangeAspect="1"/>
          </p:cNvPicPr>
          <p:nvPr/>
        </p:nvPicPr>
        <p:blipFill>
          <a:blip r:embed="rId15"/>
          <a:srcRect/>
          <a:stretch/>
        </p:blipFill>
        <p:spPr>
          <a:xfrm>
            <a:off x="2863901" y="5578983"/>
            <a:ext cx="171450" cy="171450"/>
          </a:xfrm>
          <a:prstGeom prst="rect">
            <a:avLst/>
          </a:prstGeom>
        </p:spPr>
      </p:pic>
      <p:sp>
        <p:nvSpPr>
          <p:cNvPr id="105" name="Text 90"/>
          <p:cNvSpPr txBox="1"/>
          <p:nvPr/>
        </p:nvSpPr>
        <p:spPr>
          <a:xfrm>
            <a:off x="2778176" y="5786781"/>
            <a:ext cx="414909" cy="122072"/>
          </a:xfrm>
          <a:prstGeom prst="rect">
            <a:avLst/>
          </a:prstGeom>
          <a:noFill/>
          <a:ln/>
        </p:spPr>
        <p:txBody>
          <a:bodyPr wrap="square" lIns="0" tIns="0" rIns="0" bIns="0" rtlCol="0" anchor="ctr"/>
          <a:lstStyle/>
          <a:p>
            <a:pPr algn="ctr"/>
            <a:r>
              <a:rPr lang="en-US" sz="675">
                <a:solidFill>
                  <a:srgbClr val="4B5563"/>
                </a:solidFill>
                <a:latin typeface="Noto Sans JP" pitchFamily="34" charset="0"/>
                <a:ea typeface="Noto Sans JP" pitchFamily="34" charset="-122"/>
                <a:cs typeface="Noto Sans JP" pitchFamily="34" charset="-120"/>
              </a:rPr>
              <a:t>意思決定</a:t>
            </a:r>
            <a:endParaRPr lang="en-US" sz="675"/>
          </a:p>
        </p:txBody>
      </p:sp>
      <p:sp>
        <p:nvSpPr>
          <p:cNvPr id="106" name="Text 91"/>
          <p:cNvSpPr txBox="1"/>
          <p:nvPr/>
        </p:nvSpPr>
        <p:spPr>
          <a:xfrm>
            <a:off x="2772004" y="5908167"/>
            <a:ext cx="432740" cy="143333"/>
          </a:xfrm>
          <a:prstGeom prst="rect">
            <a:avLst/>
          </a:prstGeom>
          <a:noFill/>
          <a:ln/>
        </p:spPr>
        <p:txBody>
          <a:bodyPr wrap="square" lIns="0" tIns="0" rIns="0" bIns="0" rtlCol="0" anchor="ctr"/>
          <a:lstStyle/>
          <a:p>
            <a:pPr algn="ctr"/>
            <a:r>
              <a:rPr lang="en-US" sz="750">
                <a:solidFill>
                  <a:srgbClr val="1A1A1A"/>
                </a:solidFill>
                <a:latin typeface="Noto Sans JP" pitchFamily="34" charset="0"/>
                <a:ea typeface="Noto Sans JP" pitchFamily="34" charset="-122"/>
                <a:cs typeface="Noto Sans JP" pitchFamily="34" charset="-120"/>
              </a:rPr>
              <a:t>3倍速い</a:t>
            </a:r>
            <a:endParaRPr lang="en-US" sz="750"/>
          </a:p>
        </p:txBody>
      </p:sp>
      <p:pic>
        <p:nvPicPr>
          <p:cNvPr id="107" name="Image 13" descr="preencoded.png"/>
          <p:cNvPicPr>
            <a:picLocks noChangeAspect="1"/>
          </p:cNvPicPr>
          <p:nvPr/>
        </p:nvPicPr>
        <p:blipFill>
          <a:blip r:embed="rId16"/>
          <a:srcRect t="-44" b="-44"/>
          <a:stretch/>
        </p:blipFill>
        <p:spPr>
          <a:xfrm>
            <a:off x="4668241" y="5578983"/>
            <a:ext cx="192710" cy="171450"/>
          </a:xfrm>
          <a:prstGeom prst="rect">
            <a:avLst/>
          </a:prstGeom>
        </p:spPr>
      </p:pic>
      <p:sp>
        <p:nvSpPr>
          <p:cNvPr id="108" name="Text 92"/>
          <p:cNvSpPr txBox="1"/>
          <p:nvPr/>
        </p:nvSpPr>
        <p:spPr>
          <a:xfrm>
            <a:off x="4592803" y="5786781"/>
            <a:ext cx="414909" cy="122072"/>
          </a:xfrm>
          <a:prstGeom prst="rect">
            <a:avLst/>
          </a:prstGeom>
          <a:noFill/>
          <a:ln/>
        </p:spPr>
        <p:txBody>
          <a:bodyPr wrap="square" lIns="0" tIns="0" rIns="0" bIns="0" rtlCol="0" anchor="ctr"/>
          <a:lstStyle/>
          <a:p>
            <a:pPr algn="ctr"/>
            <a:r>
              <a:rPr lang="en-US" sz="675">
                <a:solidFill>
                  <a:srgbClr val="4B5563"/>
                </a:solidFill>
                <a:latin typeface="Noto Sans JP" pitchFamily="34" charset="0"/>
                <a:ea typeface="Noto Sans JP" pitchFamily="34" charset="-122"/>
                <a:cs typeface="Noto Sans JP" pitchFamily="34" charset="-120"/>
              </a:rPr>
              <a:t>投資実行</a:t>
            </a:r>
            <a:endParaRPr lang="en-US" sz="675"/>
          </a:p>
        </p:txBody>
      </p:sp>
      <p:sp>
        <p:nvSpPr>
          <p:cNvPr id="109" name="Text 93"/>
          <p:cNvSpPr txBox="1"/>
          <p:nvPr/>
        </p:nvSpPr>
        <p:spPr>
          <a:xfrm>
            <a:off x="4586630" y="5908167"/>
            <a:ext cx="432740" cy="143333"/>
          </a:xfrm>
          <a:prstGeom prst="rect">
            <a:avLst/>
          </a:prstGeom>
          <a:noFill/>
          <a:ln/>
        </p:spPr>
        <p:txBody>
          <a:bodyPr wrap="square" lIns="0" tIns="0" rIns="0" bIns="0" rtlCol="0" anchor="ctr"/>
          <a:lstStyle/>
          <a:p>
            <a:pPr algn="ctr"/>
            <a:r>
              <a:rPr lang="en-US" sz="750">
                <a:solidFill>
                  <a:srgbClr val="1A1A1A"/>
                </a:solidFill>
                <a:latin typeface="Noto Sans JP" pitchFamily="34" charset="0"/>
                <a:ea typeface="Noto Sans JP" pitchFamily="34" charset="-122"/>
                <a:cs typeface="Noto Sans JP" pitchFamily="34" charset="-120"/>
              </a:rPr>
              <a:t>5倍規模</a:t>
            </a:r>
            <a:endParaRPr lang="en-US" sz="750"/>
          </a:p>
        </p:txBody>
      </p:sp>
      <p:pic>
        <p:nvPicPr>
          <p:cNvPr id="110" name="Image 14" descr="preencoded.png"/>
          <p:cNvPicPr>
            <a:picLocks noChangeAspect="1"/>
          </p:cNvPicPr>
          <p:nvPr/>
        </p:nvPicPr>
        <p:blipFill>
          <a:blip r:embed="rId17"/>
          <a:srcRect l="-80" r="-80"/>
          <a:stretch/>
        </p:blipFill>
        <p:spPr>
          <a:xfrm>
            <a:off x="6472581" y="5578983"/>
            <a:ext cx="214655" cy="171450"/>
          </a:xfrm>
          <a:prstGeom prst="rect">
            <a:avLst/>
          </a:prstGeom>
        </p:spPr>
      </p:pic>
      <p:sp>
        <p:nvSpPr>
          <p:cNvPr id="111" name="Text 94"/>
          <p:cNvSpPr txBox="1"/>
          <p:nvPr/>
        </p:nvSpPr>
        <p:spPr>
          <a:xfrm>
            <a:off x="6408116" y="5786781"/>
            <a:ext cx="414909" cy="122072"/>
          </a:xfrm>
          <a:prstGeom prst="rect">
            <a:avLst/>
          </a:prstGeom>
          <a:noFill/>
          <a:ln/>
        </p:spPr>
        <p:txBody>
          <a:bodyPr wrap="square" lIns="0" tIns="0" rIns="0" bIns="0" rtlCol="0" anchor="ctr"/>
          <a:lstStyle/>
          <a:p>
            <a:pPr algn="ctr"/>
            <a:r>
              <a:rPr lang="en-US" sz="675">
                <a:solidFill>
                  <a:srgbClr val="4B5563"/>
                </a:solidFill>
                <a:latin typeface="Noto Sans JP" pitchFamily="34" charset="0"/>
                <a:ea typeface="Noto Sans JP" pitchFamily="34" charset="-122"/>
                <a:cs typeface="Noto Sans JP" pitchFamily="34" charset="-120"/>
              </a:rPr>
              <a:t>組織変革</a:t>
            </a:r>
            <a:endParaRPr lang="en-US" sz="675"/>
          </a:p>
        </p:txBody>
      </p:sp>
      <p:sp>
        <p:nvSpPr>
          <p:cNvPr id="112" name="Text 95"/>
          <p:cNvSpPr txBox="1"/>
          <p:nvPr/>
        </p:nvSpPr>
        <p:spPr>
          <a:xfrm>
            <a:off x="6401943" y="5908167"/>
            <a:ext cx="432740" cy="143333"/>
          </a:xfrm>
          <a:prstGeom prst="rect">
            <a:avLst/>
          </a:prstGeom>
          <a:noFill/>
          <a:ln/>
        </p:spPr>
        <p:txBody>
          <a:bodyPr wrap="square" lIns="0" tIns="0" rIns="0" bIns="0" rtlCol="0" anchor="ctr"/>
          <a:lstStyle/>
          <a:p>
            <a:pPr algn="ctr"/>
            <a:r>
              <a:rPr lang="en-US" sz="750">
                <a:solidFill>
                  <a:srgbClr val="1A1A1A"/>
                </a:solidFill>
                <a:latin typeface="Noto Sans JP" pitchFamily="34" charset="0"/>
                <a:ea typeface="Noto Sans JP" pitchFamily="34" charset="-122"/>
                <a:cs typeface="Noto Sans JP" pitchFamily="34" charset="-120"/>
              </a:rPr>
              <a:t>2倍迅速</a:t>
            </a:r>
            <a:endParaRPr lang="en-US" sz="750"/>
          </a:p>
        </p:txBody>
      </p:sp>
      <p:pic>
        <p:nvPicPr>
          <p:cNvPr id="113" name="Image 15" descr="preencoded.png"/>
          <p:cNvPicPr>
            <a:picLocks noChangeAspect="1"/>
          </p:cNvPicPr>
          <p:nvPr/>
        </p:nvPicPr>
        <p:blipFill>
          <a:blip r:embed="rId18"/>
          <a:srcRect t="-44" b="-44"/>
          <a:stretch/>
        </p:blipFill>
        <p:spPr>
          <a:xfrm>
            <a:off x="8298180" y="5578983"/>
            <a:ext cx="192710" cy="171450"/>
          </a:xfrm>
          <a:prstGeom prst="rect">
            <a:avLst/>
          </a:prstGeom>
        </p:spPr>
      </p:pic>
      <p:sp>
        <p:nvSpPr>
          <p:cNvPr id="114" name="Text 96"/>
          <p:cNvSpPr txBox="1"/>
          <p:nvPr/>
        </p:nvSpPr>
        <p:spPr>
          <a:xfrm>
            <a:off x="8222742" y="5786781"/>
            <a:ext cx="414909" cy="122072"/>
          </a:xfrm>
          <a:prstGeom prst="rect">
            <a:avLst/>
          </a:prstGeom>
          <a:noFill/>
          <a:ln/>
        </p:spPr>
        <p:txBody>
          <a:bodyPr wrap="square" lIns="0" tIns="0" rIns="0" bIns="0" rtlCol="0" anchor="ctr"/>
          <a:lstStyle/>
          <a:p>
            <a:pPr algn="ctr"/>
            <a:r>
              <a:rPr lang="en-US" sz="675">
                <a:solidFill>
                  <a:srgbClr val="4B5563"/>
                </a:solidFill>
                <a:latin typeface="Noto Sans JP" pitchFamily="34" charset="0"/>
                <a:ea typeface="Noto Sans JP" pitchFamily="34" charset="-122"/>
                <a:cs typeface="Noto Sans JP" pitchFamily="34" charset="-120"/>
              </a:rPr>
              <a:t>戦略実装</a:t>
            </a:r>
            <a:endParaRPr lang="en-US" sz="675"/>
          </a:p>
        </p:txBody>
      </p:sp>
      <p:sp>
        <p:nvSpPr>
          <p:cNvPr id="115" name="Text 97"/>
          <p:cNvSpPr txBox="1"/>
          <p:nvPr/>
        </p:nvSpPr>
        <p:spPr>
          <a:xfrm>
            <a:off x="8216569" y="5908167"/>
            <a:ext cx="432740" cy="143333"/>
          </a:xfrm>
          <a:prstGeom prst="rect">
            <a:avLst/>
          </a:prstGeom>
          <a:noFill/>
          <a:ln/>
        </p:spPr>
        <p:txBody>
          <a:bodyPr wrap="square" lIns="0" tIns="0" rIns="0" bIns="0" rtlCol="0" anchor="ctr"/>
          <a:lstStyle/>
          <a:p>
            <a:pPr algn="ctr"/>
            <a:r>
              <a:rPr lang="en-US" sz="750">
                <a:solidFill>
                  <a:srgbClr val="1A1A1A"/>
                </a:solidFill>
                <a:latin typeface="Noto Sans JP" pitchFamily="34" charset="0"/>
                <a:ea typeface="Noto Sans JP" pitchFamily="34" charset="-122"/>
                <a:cs typeface="Noto Sans JP" pitchFamily="34" charset="-120"/>
              </a:rPr>
              <a:t>4倍柔軟</a:t>
            </a:r>
            <a:endParaRPr lang="en-US" sz="750"/>
          </a:p>
        </p:txBody>
      </p:sp>
      <p:sp>
        <p:nvSpPr>
          <p:cNvPr id="116" name="Shape 98"/>
          <p:cNvSpPr/>
          <p:nvPr/>
        </p:nvSpPr>
        <p:spPr>
          <a:xfrm>
            <a:off x="1" y="7365492"/>
            <a:ext cx="9143771" cy="56921"/>
          </a:xfrm>
          <a:prstGeom prst="rect">
            <a:avLst/>
          </a:prstGeom>
          <a:solidFill>
            <a:srgbClr val="FFD700"/>
          </a:solidFill>
          <a:ln/>
        </p:spPr>
        <p:txBody>
          <a:bodyPr/>
          <a:lstStyle/>
          <a:p>
            <a:endParaRPr lang="ja-JP" altLang="en-US" sz="135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062B9D-E3F9-8C97-4A68-5118961624B6}"/>
              </a:ext>
            </a:extLst>
          </p:cNvPr>
          <p:cNvSpPr>
            <a:spLocks noGrp="1"/>
          </p:cNvSpPr>
          <p:nvPr>
            <p:ph type="title"/>
          </p:nvPr>
        </p:nvSpPr>
        <p:spPr>
          <a:xfrm>
            <a:off x="628650" y="572945"/>
            <a:ext cx="7016618" cy="354733"/>
          </a:xfrm>
        </p:spPr>
        <p:txBody>
          <a:bodyPr/>
          <a:lstStyle/>
          <a:p>
            <a:r>
              <a:rPr lang="ja-JP" altLang="en-US" sz="2700" b="1">
                <a:solidFill>
                  <a:srgbClr val="002060"/>
                </a:solidFill>
                <a:latin typeface="メイリオ"/>
                <a:ea typeface="メイリオ"/>
              </a:rPr>
              <a:t>新ガバナンス体制（</a:t>
            </a:r>
            <a:r>
              <a:rPr lang="en-US" altLang="ja-JP" sz="2700" b="1">
                <a:solidFill>
                  <a:srgbClr val="002060"/>
                </a:solidFill>
                <a:latin typeface="メイリオ"/>
                <a:ea typeface="メイリオ"/>
              </a:rPr>
              <a:t>MBO</a:t>
            </a:r>
            <a:r>
              <a:rPr lang="ja-JP" altLang="en-US" sz="2700" b="1">
                <a:solidFill>
                  <a:srgbClr val="002060"/>
                </a:solidFill>
                <a:latin typeface="メイリオ"/>
                <a:ea typeface="メイリオ"/>
              </a:rPr>
              <a:t>直後→</a:t>
            </a:r>
            <a:r>
              <a:rPr lang="en-US" altLang="ja-JP" sz="2700" b="1">
                <a:solidFill>
                  <a:srgbClr val="002060"/>
                </a:solidFill>
                <a:latin typeface="メイリオ"/>
                <a:ea typeface="メイリオ"/>
              </a:rPr>
              <a:t>IPO</a:t>
            </a:r>
            <a:r>
              <a:rPr lang="ja-JP" altLang="en-US" sz="2700" b="1">
                <a:solidFill>
                  <a:srgbClr val="002060"/>
                </a:solidFill>
                <a:latin typeface="メイリオ"/>
                <a:ea typeface="メイリオ"/>
              </a:rPr>
              <a:t>直前）</a:t>
            </a:r>
            <a:endParaRPr lang="ja-JP" altLang="en-US" b="1">
              <a:solidFill>
                <a:srgbClr val="002060"/>
              </a:solidFill>
              <a:latin typeface="メイリオ"/>
              <a:ea typeface="メイリオ"/>
            </a:endParaRPr>
          </a:p>
          <a:p>
            <a:endParaRPr lang="ja-JP" sz="2700" b="1">
              <a:solidFill>
                <a:srgbClr val="002060"/>
              </a:solidFill>
            </a:endParaRPr>
          </a:p>
        </p:txBody>
      </p:sp>
      <p:sp>
        <p:nvSpPr>
          <p:cNvPr id="62" name="テキスト ボックス 3">
            <a:extLst>
              <a:ext uri="{FF2B5EF4-FFF2-40B4-BE49-F238E27FC236}">
                <a16:creationId xmlns:a16="http://schemas.microsoft.com/office/drawing/2014/main" id="{C8CC761F-D033-9BF0-8C87-D60B9E2DE9DE}"/>
              </a:ext>
            </a:extLst>
          </p:cNvPr>
          <p:cNvSpPr txBox="1"/>
          <p:nvPr/>
        </p:nvSpPr>
        <p:spPr>
          <a:xfrm>
            <a:off x="547208" y="1036044"/>
            <a:ext cx="831704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a:solidFill>
                  <a:srgbClr val="002060"/>
                </a:solidFill>
                <a:latin typeface="メイリオ"/>
                <a:ea typeface="メイリオ"/>
                <a:cs typeface="+mn-lt"/>
              </a:rPr>
              <a:t>構造改革は</a:t>
            </a:r>
            <a:r>
              <a:rPr lang="en-US" sz="1400" b="1" kern="1200">
                <a:solidFill>
                  <a:srgbClr val="002060"/>
                </a:solidFill>
                <a:latin typeface="メイリオ"/>
                <a:ea typeface="メイリオ"/>
                <a:cs typeface="+mn-lt"/>
              </a:rPr>
              <a:t>KKR、</a:t>
            </a:r>
            <a:r>
              <a:rPr lang="ja-JP" altLang="en-US" sz="1400" b="1">
                <a:solidFill>
                  <a:srgbClr val="002060"/>
                </a:solidFill>
                <a:latin typeface="メイリオ"/>
                <a:ea typeface="メイリオ"/>
                <a:cs typeface="+mn-lt"/>
              </a:rPr>
              <a:t>事業改善は</a:t>
            </a:r>
            <a:r>
              <a:rPr lang="en-US" sz="1400" b="1" kern="1200">
                <a:solidFill>
                  <a:srgbClr val="002060"/>
                </a:solidFill>
                <a:latin typeface="メイリオ"/>
                <a:ea typeface="メイリオ"/>
                <a:cs typeface="+mn-lt"/>
              </a:rPr>
              <a:t>SG、</a:t>
            </a:r>
            <a:r>
              <a:rPr lang="ja-JP" altLang="en-US" sz="1400" b="1">
                <a:solidFill>
                  <a:srgbClr val="002060"/>
                </a:solidFill>
                <a:latin typeface="メイリオ"/>
                <a:ea typeface="メイリオ"/>
                <a:cs typeface="+mn-lt"/>
              </a:rPr>
              <a:t>文化・地域は経営陣と役割を明確にすみわけ、三者の強みを活かしつつ意思決定の複雑さを回避する設計がハイブリッド</a:t>
            </a:r>
            <a:r>
              <a:rPr lang="en-US" altLang="ja-JP" sz="1400" b="1">
                <a:solidFill>
                  <a:srgbClr val="002060"/>
                </a:solidFill>
                <a:latin typeface="メイリオ"/>
                <a:ea typeface="メイリオ"/>
                <a:cs typeface="+mn-lt"/>
              </a:rPr>
              <a:t>MBO</a:t>
            </a:r>
            <a:r>
              <a:rPr lang="ja-JP" altLang="en-US" sz="1400" b="1">
                <a:solidFill>
                  <a:srgbClr val="002060"/>
                </a:solidFill>
                <a:latin typeface="メイリオ"/>
                <a:ea typeface="メイリオ"/>
                <a:cs typeface="+mn-lt"/>
              </a:rPr>
              <a:t>成功の鍵となる</a:t>
            </a:r>
            <a:endParaRPr lang="ja-JP" altLang="en-US" b="1">
              <a:solidFill>
                <a:srgbClr val="002060"/>
              </a:solidFill>
              <a:ea typeface="游ゴシック"/>
            </a:endParaRPr>
          </a:p>
        </p:txBody>
      </p:sp>
      <p:grpSp>
        <p:nvGrpSpPr>
          <p:cNvPr id="4" name="グループ化 3">
            <a:extLst>
              <a:ext uri="{FF2B5EF4-FFF2-40B4-BE49-F238E27FC236}">
                <a16:creationId xmlns:a16="http://schemas.microsoft.com/office/drawing/2014/main" id="{C43553BF-574C-A209-E3CC-5FD754CEB40C}"/>
              </a:ext>
            </a:extLst>
          </p:cNvPr>
          <p:cNvGrpSpPr/>
          <p:nvPr/>
        </p:nvGrpSpPr>
        <p:grpSpPr>
          <a:xfrm>
            <a:off x="251916" y="2571448"/>
            <a:ext cx="4321048" cy="2499558"/>
            <a:chOff x="532319" y="1831666"/>
            <a:chExt cx="4121219" cy="2326842"/>
          </a:xfrm>
        </p:grpSpPr>
        <p:sp>
          <p:nvSpPr>
            <p:cNvPr id="5" name="Shape 7">
              <a:extLst>
                <a:ext uri="{FF2B5EF4-FFF2-40B4-BE49-F238E27FC236}">
                  <a16:creationId xmlns:a16="http://schemas.microsoft.com/office/drawing/2014/main" id="{92EF536D-826E-1CB6-D791-FAC698AAB5CD}"/>
                </a:ext>
              </a:extLst>
            </p:cNvPr>
            <p:cNvSpPr/>
            <p:nvPr/>
          </p:nvSpPr>
          <p:spPr>
            <a:xfrm>
              <a:off x="542780" y="2410430"/>
              <a:ext cx="3696462" cy="18002"/>
            </a:xfrm>
            <a:prstGeom prst="rect">
              <a:avLst/>
            </a:prstGeom>
            <a:solidFill>
              <a:srgbClr val="FFD700"/>
            </a:solidFill>
            <a:ln/>
          </p:spPr>
          <p:txBody>
            <a:bodyPr lIns="91440" tIns="45720" rIns="91440" bIns="45720" anchor="t"/>
            <a:lstStyle/>
            <a:p>
              <a:endParaRPr lang="ja-JP" altLang="en-US" sz="1650" b="1">
                <a:solidFill>
                  <a:srgbClr val="002060"/>
                </a:solidFill>
                <a:latin typeface="メイリオ" panose="020B0604030504040204" pitchFamily="50" charset="-128"/>
                <a:ea typeface="メイリオ" panose="020B0604030504040204" pitchFamily="50" charset="-128"/>
              </a:endParaRPr>
            </a:p>
          </p:txBody>
        </p:sp>
        <p:sp>
          <p:nvSpPr>
            <p:cNvPr id="29" name="Text 9">
              <a:extLst>
                <a:ext uri="{FF2B5EF4-FFF2-40B4-BE49-F238E27FC236}">
                  <a16:creationId xmlns:a16="http://schemas.microsoft.com/office/drawing/2014/main" id="{2C86AC51-3938-2285-6930-4414BAFD1140}"/>
                </a:ext>
              </a:extLst>
            </p:cNvPr>
            <p:cNvSpPr txBox="1"/>
            <p:nvPr/>
          </p:nvSpPr>
          <p:spPr>
            <a:xfrm>
              <a:off x="618022" y="1831666"/>
              <a:ext cx="4035516" cy="795647"/>
            </a:xfrm>
            <a:prstGeom prst="rect">
              <a:avLst/>
            </a:prstGeom>
            <a:noFill/>
            <a:ln/>
          </p:spPr>
          <p:txBody>
            <a:bodyPr wrap="square" lIns="0" tIns="0" rIns="0" bIns="0" rtlCol="0" anchor="ctr"/>
            <a:lstStyle/>
            <a:p>
              <a:pPr algn="ctr"/>
              <a:r>
                <a:rPr lang="en-US" sz="2000" b="1">
                  <a:solidFill>
                    <a:srgbClr val="002060"/>
                  </a:solidFill>
                  <a:latin typeface="メイリオ"/>
                  <a:ea typeface="メイリオ"/>
                  <a:cs typeface="Noto Sans JP" pitchFamily="34" charset="-120"/>
                </a:rPr>
                <a:t>MBO直後（2025-2029）</a:t>
              </a:r>
              <a:endParaRPr lang="en-US" sz="2000" b="1">
                <a:solidFill>
                  <a:srgbClr val="002060"/>
                </a:solidFill>
                <a:latin typeface="メイリオ"/>
                <a:ea typeface="メイリオ"/>
              </a:endParaRPr>
            </a:p>
          </p:txBody>
        </p:sp>
        <p:sp>
          <p:nvSpPr>
            <p:cNvPr id="64" name="Shape 11">
              <a:extLst>
                <a:ext uri="{FF2B5EF4-FFF2-40B4-BE49-F238E27FC236}">
                  <a16:creationId xmlns:a16="http://schemas.microsoft.com/office/drawing/2014/main" id="{989E307F-29FB-4A7D-1539-8E9F830DE6AE}"/>
                </a:ext>
              </a:extLst>
            </p:cNvPr>
            <p:cNvSpPr/>
            <p:nvPr/>
          </p:nvSpPr>
          <p:spPr>
            <a:xfrm>
              <a:off x="647364" y="2535588"/>
              <a:ext cx="446627" cy="446627"/>
            </a:xfrm>
            <a:prstGeom prst="ellipse">
              <a:avLst/>
            </a:prstGeom>
            <a:solidFill>
              <a:srgbClr val="1A237E"/>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65" name="Shape 12">
              <a:extLst>
                <a:ext uri="{FF2B5EF4-FFF2-40B4-BE49-F238E27FC236}">
                  <a16:creationId xmlns:a16="http://schemas.microsoft.com/office/drawing/2014/main" id="{2D2B2557-9314-7C3B-A869-6463E7CA78F7}"/>
                </a:ext>
              </a:extLst>
            </p:cNvPr>
            <p:cNvSpPr/>
            <p:nvPr/>
          </p:nvSpPr>
          <p:spPr>
            <a:xfrm>
              <a:off x="1406887" y="2535588"/>
              <a:ext cx="446627" cy="446627"/>
            </a:xfrm>
            <a:prstGeom prst="ellipse">
              <a:avLst/>
            </a:prstGeom>
            <a:solidFill>
              <a:srgbClr val="1A237E"/>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66" name="Shape 13">
              <a:extLst>
                <a:ext uri="{FF2B5EF4-FFF2-40B4-BE49-F238E27FC236}">
                  <a16:creationId xmlns:a16="http://schemas.microsoft.com/office/drawing/2014/main" id="{8C0F07B2-2F8E-AE1F-3955-7EEB07850C2B}"/>
                </a:ext>
              </a:extLst>
            </p:cNvPr>
            <p:cNvSpPr/>
            <p:nvPr/>
          </p:nvSpPr>
          <p:spPr>
            <a:xfrm>
              <a:off x="2165553" y="2535588"/>
              <a:ext cx="446627" cy="446627"/>
            </a:xfrm>
            <a:prstGeom prst="ellipse">
              <a:avLst/>
            </a:prstGeom>
            <a:solidFill>
              <a:srgbClr val="1A237E"/>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69" name="Text 16">
              <a:extLst>
                <a:ext uri="{FF2B5EF4-FFF2-40B4-BE49-F238E27FC236}">
                  <a16:creationId xmlns:a16="http://schemas.microsoft.com/office/drawing/2014/main" id="{6CAC2C7C-0558-7CD6-6F97-89D9A1040061}"/>
                </a:ext>
              </a:extLst>
            </p:cNvPr>
            <p:cNvSpPr txBox="1"/>
            <p:nvPr/>
          </p:nvSpPr>
          <p:spPr>
            <a:xfrm>
              <a:off x="714217" y="2679864"/>
              <a:ext cx="328327" cy="179166"/>
            </a:xfrm>
            <a:prstGeom prst="rect">
              <a:avLst/>
            </a:prstGeom>
            <a:noFill/>
            <a:ln/>
          </p:spPr>
          <p:txBody>
            <a:bodyPr wrap="square" lIns="0" tIns="0" rIns="0" bIns="0" rtlCol="0" anchor="ctr"/>
            <a:lstStyle/>
            <a:p>
              <a:pPr algn="ctr"/>
              <a:r>
                <a:rPr lang="en-US" sz="1050" b="1">
                  <a:solidFill>
                    <a:srgbClr val="FFFFFF"/>
                  </a:solidFill>
                  <a:latin typeface="メイリオ"/>
                  <a:ea typeface="メイリオ"/>
                  <a:cs typeface="Noto Sans JP" pitchFamily="34" charset="-120"/>
                </a:rPr>
                <a:t>KKR</a:t>
              </a:r>
              <a:endParaRPr lang="en-US" sz="1050" b="1">
                <a:solidFill>
                  <a:srgbClr val="FFFFFF"/>
                </a:solidFill>
                <a:latin typeface="メイリオ"/>
                <a:ea typeface="メイリオ"/>
              </a:endParaRPr>
            </a:p>
          </p:txBody>
        </p:sp>
        <p:sp>
          <p:nvSpPr>
            <p:cNvPr id="70" name="Text 17">
              <a:extLst>
                <a:ext uri="{FF2B5EF4-FFF2-40B4-BE49-F238E27FC236}">
                  <a16:creationId xmlns:a16="http://schemas.microsoft.com/office/drawing/2014/main" id="{1B68CFD6-422D-E355-76B8-363591D1B4EC}"/>
                </a:ext>
              </a:extLst>
            </p:cNvPr>
            <p:cNvSpPr txBox="1"/>
            <p:nvPr/>
          </p:nvSpPr>
          <p:spPr>
            <a:xfrm>
              <a:off x="1472883" y="2679864"/>
              <a:ext cx="328327" cy="179166"/>
            </a:xfrm>
            <a:prstGeom prst="rect">
              <a:avLst/>
            </a:prstGeom>
            <a:noFill/>
            <a:ln/>
          </p:spPr>
          <p:txBody>
            <a:bodyPr wrap="square" lIns="0" tIns="0" rIns="0" bIns="0" rtlCol="0" anchor="ctr"/>
            <a:lstStyle/>
            <a:p>
              <a:pPr algn="ctr"/>
              <a:r>
                <a:rPr lang="en-US" sz="1050" b="1">
                  <a:solidFill>
                    <a:srgbClr val="FFFFFF"/>
                  </a:solidFill>
                  <a:latin typeface="メイリオ"/>
                  <a:ea typeface="メイリオ"/>
                  <a:cs typeface="Noto Sans JP" pitchFamily="34" charset="-120"/>
                </a:rPr>
                <a:t>KKR</a:t>
              </a:r>
              <a:endParaRPr lang="en-US" sz="1050" b="1">
                <a:solidFill>
                  <a:srgbClr val="FFFFFF"/>
                </a:solidFill>
                <a:latin typeface="メイリオ"/>
                <a:ea typeface="メイリオ"/>
              </a:endParaRPr>
            </a:p>
          </p:txBody>
        </p:sp>
        <p:sp>
          <p:nvSpPr>
            <p:cNvPr id="71" name="Text 18">
              <a:extLst>
                <a:ext uri="{FF2B5EF4-FFF2-40B4-BE49-F238E27FC236}">
                  <a16:creationId xmlns:a16="http://schemas.microsoft.com/office/drawing/2014/main" id="{892CDF97-010E-157B-504F-54DE84A3A4E4}"/>
                </a:ext>
              </a:extLst>
            </p:cNvPr>
            <p:cNvSpPr txBox="1"/>
            <p:nvPr/>
          </p:nvSpPr>
          <p:spPr>
            <a:xfrm>
              <a:off x="2231550" y="2679864"/>
              <a:ext cx="328327" cy="179166"/>
            </a:xfrm>
            <a:prstGeom prst="rect">
              <a:avLst/>
            </a:prstGeom>
            <a:noFill/>
            <a:ln/>
          </p:spPr>
          <p:txBody>
            <a:bodyPr wrap="square" lIns="0" tIns="0" rIns="0" bIns="0" rtlCol="0" anchor="ctr"/>
            <a:lstStyle/>
            <a:p>
              <a:pPr algn="ctr"/>
              <a:r>
                <a:rPr lang="en-US" sz="1050" b="1">
                  <a:solidFill>
                    <a:srgbClr val="FFFFFF"/>
                  </a:solidFill>
                  <a:latin typeface="メイリオ"/>
                  <a:ea typeface="メイリオ"/>
                  <a:cs typeface="Noto Sans JP" pitchFamily="34" charset="-120"/>
                </a:rPr>
                <a:t>KKR</a:t>
              </a:r>
              <a:endParaRPr lang="en-US" sz="1050" b="1">
                <a:solidFill>
                  <a:srgbClr val="FFFFFF"/>
                </a:solidFill>
                <a:latin typeface="メイリオ"/>
                <a:ea typeface="メイリオ"/>
              </a:endParaRPr>
            </a:p>
          </p:txBody>
        </p:sp>
        <p:sp>
          <p:nvSpPr>
            <p:cNvPr id="74" name="Text 21">
              <a:extLst>
                <a:ext uri="{FF2B5EF4-FFF2-40B4-BE49-F238E27FC236}">
                  <a16:creationId xmlns:a16="http://schemas.microsoft.com/office/drawing/2014/main" id="{FE7489E3-3D2C-0B13-2FBA-5E3F0F53E6DC}"/>
                </a:ext>
              </a:extLst>
            </p:cNvPr>
            <p:cNvSpPr txBox="1"/>
            <p:nvPr/>
          </p:nvSpPr>
          <p:spPr>
            <a:xfrm>
              <a:off x="532319" y="3053495"/>
              <a:ext cx="786105" cy="221463"/>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PE取締役</a:t>
              </a:r>
              <a:endParaRPr lang="en-US" sz="1050" b="1" err="1">
                <a:solidFill>
                  <a:srgbClr val="002060"/>
                </a:solidFill>
                <a:latin typeface="メイリオ"/>
                <a:ea typeface="メイリオ"/>
              </a:endParaRPr>
            </a:p>
          </p:txBody>
        </p:sp>
        <p:sp>
          <p:nvSpPr>
            <p:cNvPr id="75" name="Text 22">
              <a:extLst>
                <a:ext uri="{FF2B5EF4-FFF2-40B4-BE49-F238E27FC236}">
                  <a16:creationId xmlns:a16="http://schemas.microsoft.com/office/drawing/2014/main" id="{3CEF623E-82AC-307A-1280-1C451C869A0D}"/>
                </a:ext>
              </a:extLst>
            </p:cNvPr>
            <p:cNvSpPr txBox="1"/>
            <p:nvPr/>
          </p:nvSpPr>
          <p:spPr>
            <a:xfrm>
              <a:off x="1290985" y="3053495"/>
              <a:ext cx="786105" cy="221463"/>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PE取締役</a:t>
              </a:r>
              <a:endParaRPr lang="en-US" sz="1050" b="1" err="1">
                <a:solidFill>
                  <a:srgbClr val="002060"/>
                </a:solidFill>
                <a:latin typeface="メイリオ"/>
                <a:ea typeface="メイリオ"/>
              </a:endParaRPr>
            </a:p>
          </p:txBody>
        </p:sp>
        <p:sp>
          <p:nvSpPr>
            <p:cNvPr id="76" name="Text 23">
              <a:extLst>
                <a:ext uri="{FF2B5EF4-FFF2-40B4-BE49-F238E27FC236}">
                  <a16:creationId xmlns:a16="http://schemas.microsoft.com/office/drawing/2014/main" id="{A436241B-D4E8-24F3-D614-BC7D01EEC67A}"/>
                </a:ext>
              </a:extLst>
            </p:cNvPr>
            <p:cNvSpPr txBox="1"/>
            <p:nvPr/>
          </p:nvSpPr>
          <p:spPr>
            <a:xfrm>
              <a:off x="2050509" y="3053495"/>
              <a:ext cx="786105" cy="221463"/>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PE取締役</a:t>
              </a:r>
              <a:endParaRPr lang="en-US" sz="1050" b="1" err="1">
                <a:solidFill>
                  <a:srgbClr val="002060"/>
                </a:solidFill>
                <a:latin typeface="メイリオ"/>
                <a:ea typeface="メイリオ"/>
              </a:endParaRPr>
            </a:p>
          </p:txBody>
        </p:sp>
        <p:sp>
          <p:nvSpPr>
            <p:cNvPr id="77" name="Text 24">
              <a:extLst>
                <a:ext uri="{FF2B5EF4-FFF2-40B4-BE49-F238E27FC236}">
                  <a16:creationId xmlns:a16="http://schemas.microsoft.com/office/drawing/2014/main" id="{8BB3CC46-1249-C433-A1E0-2695CC808868}"/>
                </a:ext>
              </a:extLst>
            </p:cNvPr>
            <p:cNvSpPr txBox="1"/>
            <p:nvPr/>
          </p:nvSpPr>
          <p:spPr>
            <a:xfrm>
              <a:off x="2612180" y="2996467"/>
              <a:ext cx="1056330" cy="415076"/>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シナジ</a:t>
              </a:r>
              <a:r>
                <a:rPr lang="en-US" sz="1050" b="1">
                  <a:solidFill>
                    <a:srgbClr val="002060"/>
                  </a:solidFill>
                  <a:latin typeface="メイリオ"/>
                  <a:ea typeface="メイリオ"/>
                  <a:cs typeface="Noto Sans JP" pitchFamily="34" charset="-120"/>
                </a:rPr>
                <a:t>ー</a:t>
              </a:r>
            </a:p>
            <a:p>
              <a:pPr algn="ctr"/>
              <a:r>
                <a:rPr lang="en-US" sz="1050" b="1" err="1">
                  <a:solidFill>
                    <a:srgbClr val="002060"/>
                  </a:solidFill>
                  <a:latin typeface="メイリオ"/>
                  <a:ea typeface="メイリオ"/>
                  <a:cs typeface="Noto Sans JP" pitchFamily="34" charset="-120"/>
                </a:rPr>
                <a:t>担当</a:t>
              </a:r>
              <a:endParaRPr lang="en-US" sz="1050" b="1">
                <a:solidFill>
                  <a:srgbClr val="002060"/>
                </a:solidFill>
                <a:latin typeface="メイリオ"/>
                <a:ea typeface="メイリオ"/>
              </a:endParaRPr>
            </a:p>
          </p:txBody>
        </p:sp>
        <p:sp>
          <p:nvSpPr>
            <p:cNvPr id="78" name="Text 25">
              <a:extLst>
                <a:ext uri="{FF2B5EF4-FFF2-40B4-BE49-F238E27FC236}">
                  <a16:creationId xmlns:a16="http://schemas.microsoft.com/office/drawing/2014/main" id="{0ADDED88-0D26-0220-38FD-8332B1A2DFE9}"/>
                </a:ext>
              </a:extLst>
            </p:cNvPr>
            <p:cNvSpPr txBox="1"/>
            <p:nvPr/>
          </p:nvSpPr>
          <p:spPr>
            <a:xfrm>
              <a:off x="3493090" y="3017363"/>
              <a:ext cx="899381" cy="221463"/>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社外取締役</a:t>
              </a:r>
              <a:endParaRPr lang="en-US" sz="1050" b="1" err="1">
                <a:solidFill>
                  <a:srgbClr val="002060"/>
                </a:solidFill>
                <a:latin typeface="メイリオ"/>
                <a:ea typeface="メイリオ"/>
              </a:endParaRPr>
            </a:p>
          </p:txBody>
        </p:sp>
        <p:sp>
          <p:nvSpPr>
            <p:cNvPr id="79" name="Text 26">
              <a:extLst>
                <a:ext uri="{FF2B5EF4-FFF2-40B4-BE49-F238E27FC236}">
                  <a16:creationId xmlns:a16="http://schemas.microsoft.com/office/drawing/2014/main" id="{23269BE8-6DF8-2333-B538-FFA6C46FE8BE}"/>
                </a:ext>
              </a:extLst>
            </p:cNvPr>
            <p:cNvSpPr txBox="1"/>
            <p:nvPr/>
          </p:nvSpPr>
          <p:spPr>
            <a:xfrm>
              <a:off x="811023" y="3911391"/>
              <a:ext cx="899381" cy="221463"/>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社外取締役</a:t>
              </a:r>
              <a:endParaRPr lang="en-US" sz="1050" b="1" err="1">
                <a:solidFill>
                  <a:srgbClr val="002060"/>
                </a:solidFill>
                <a:latin typeface="メイリオ"/>
                <a:ea typeface="メイリオ"/>
              </a:endParaRPr>
            </a:p>
          </p:txBody>
        </p:sp>
        <p:sp>
          <p:nvSpPr>
            <p:cNvPr id="80" name="Text 27">
              <a:extLst>
                <a:ext uri="{FF2B5EF4-FFF2-40B4-BE49-F238E27FC236}">
                  <a16:creationId xmlns:a16="http://schemas.microsoft.com/office/drawing/2014/main" id="{959636BF-F8F3-2A0F-78DB-AF872E3ECF20}"/>
                </a:ext>
              </a:extLst>
            </p:cNvPr>
            <p:cNvSpPr txBox="1"/>
            <p:nvPr/>
          </p:nvSpPr>
          <p:spPr>
            <a:xfrm>
              <a:off x="1784078" y="3937045"/>
              <a:ext cx="431266" cy="221463"/>
            </a:xfrm>
            <a:prstGeom prst="rect">
              <a:avLst/>
            </a:prstGeom>
            <a:noFill/>
            <a:ln/>
          </p:spPr>
          <p:txBody>
            <a:bodyPr wrap="square" lIns="0" tIns="0" rIns="0" bIns="0" rtlCol="0" anchor="ctr"/>
            <a:lstStyle/>
            <a:p>
              <a:pPr algn="ctr"/>
              <a:r>
                <a:rPr lang="en-US" sz="1050" b="1">
                  <a:solidFill>
                    <a:srgbClr val="002060"/>
                  </a:solidFill>
                  <a:latin typeface="メイリオ"/>
                  <a:ea typeface="メイリオ"/>
                  <a:cs typeface="Noto Sans JP" pitchFamily="34" charset="-120"/>
                </a:rPr>
                <a:t>CEO</a:t>
              </a:r>
              <a:endParaRPr lang="en-US" sz="1050" b="1">
                <a:solidFill>
                  <a:srgbClr val="002060"/>
                </a:solidFill>
                <a:latin typeface="メイリオ"/>
                <a:ea typeface="メイリオ"/>
              </a:endParaRPr>
            </a:p>
          </p:txBody>
        </p:sp>
        <p:sp>
          <p:nvSpPr>
            <p:cNvPr id="81" name="Text 28">
              <a:extLst>
                <a:ext uri="{FF2B5EF4-FFF2-40B4-BE49-F238E27FC236}">
                  <a16:creationId xmlns:a16="http://schemas.microsoft.com/office/drawing/2014/main" id="{8B1C936C-A5D2-DDF7-0F1D-B04E5229A411}"/>
                </a:ext>
              </a:extLst>
            </p:cNvPr>
            <p:cNvSpPr txBox="1"/>
            <p:nvPr/>
          </p:nvSpPr>
          <p:spPr>
            <a:xfrm>
              <a:off x="2545315" y="3937045"/>
              <a:ext cx="431266" cy="221463"/>
            </a:xfrm>
            <a:prstGeom prst="rect">
              <a:avLst/>
            </a:prstGeom>
            <a:noFill/>
            <a:ln/>
          </p:spPr>
          <p:txBody>
            <a:bodyPr wrap="square" lIns="0" tIns="0" rIns="0" bIns="0" rtlCol="0" anchor="ctr"/>
            <a:lstStyle/>
            <a:p>
              <a:pPr algn="ctr"/>
              <a:r>
                <a:rPr lang="en-US" sz="1050" b="1">
                  <a:solidFill>
                    <a:srgbClr val="002060"/>
                  </a:solidFill>
                  <a:latin typeface="メイリオ"/>
                  <a:ea typeface="メイリオ"/>
                  <a:cs typeface="Noto Sans JP" pitchFamily="34" charset="-120"/>
                </a:rPr>
                <a:t>CFO</a:t>
              </a:r>
              <a:endParaRPr lang="en-US" sz="1050" b="1">
                <a:solidFill>
                  <a:srgbClr val="002060"/>
                </a:solidFill>
                <a:latin typeface="メイリオ"/>
                <a:ea typeface="メイリオ"/>
              </a:endParaRPr>
            </a:p>
          </p:txBody>
        </p:sp>
        <p:sp>
          <p:nvSpPr>
            <p:cNvPr id="82" name="Text 29">
              <a:extLst>
                <a:ext uri="{FF2B5EF4-FFF2-40B4-BE49-F238E27FC236}">
                  <a16:creationId xmlns:a16="http://schemas.microsoft.com/office/drawing/2014/main" id="{AA1D007D-0EE4-7D94-AD4E-C12C09C4655B}"/>
                </a:ext>
              </a:extLst>
            </p:cNvPr>
            <p:cNvSpPr txBox="1"/>
            <p:nvPr/>
          </p:nvSpPr>
          <p:spPr>
            <a:xfrm>
              <a:off x="3296267" y="3937045"/>
              <a:ext cx="444913" cy="221463"/>
            </a:xfrm>
            <a:prstGeom prst="rect">
              <a:avLst/>
            </a:prstGeom>
            <a:noFill/>
            <a:ln/>
          </p:spPr>
          <p:txBody>
            <a:bodyPr wrap="square" lIns="0" tIns="0" rIns="0" bIns="0" rtlCol="0" anchor="ctr"/>
            <a:lstStyle/>
            <a:p>
              <a:pPr algn="ctr"/>
              <a:r>
                <a:rPr lang="en-US" sz="1050" b="1">
                  <a:solidFill>
                    <a:srgbClr val="002060"/>
                  </a:solidFill>
                  <a:latin typeface="メイリオ"/>
                  <a:ea typeface="メイリオ"/>
                  <a:cs typeface="Noto Sans JP" pitchFamily="34" charset="-120"/>
                </a:rPr>
                <a:t>COO</a:t>
              </a:r>
              <a:endParaRPr lang="en-US" sz="1050" b="1">
                <a:solidFill>
                  <a:srgbClr val="002060"/>
                </a:solidFill>
                <a:latin typeface="メイリオ"/>
                <a:ea typeface="メイリオ"/>
              </a:endParaRPr>
            </a:p>
          </p:txBody>
        </p:sp>
        <p:sp>
          <p:nvSpPr>
            <p:cNvPr id="90" name="Shape 37">
              <a:extLst>
                <a:ext uri="{FF2B5EF4-FFF2-40B4-BE49-F238E27FC236}">
                  <a16:creationId xmlns:a16="http://schemas.microsoft.com/office/drawing/2014/main" id="{7B807476-CC41-6ED9-2A40-BC050C3E213B}"/>
                </a:ext>
              </a:extLst>
            </p:cNvPr>
            <p:cNvSpPr/>
            <p:nvPr/>
          </p:nvSpPr>
          <p:spPr>
            <a:xfrm>
              <a:off x="2925077" y="2535588"/>
              <a:ext cx="446627" cy="446627"/>
            </a:xfrm>
            <a:prstGeom prst="ellipse">
              <a:avLst/>
            </a:prstGeom>
            <a:solidFill>
              <a:srgbClr val="FFD700"/>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92" name="Text 39">
              <a:extLst>
                <a:ext uri="{FF2B5EF4-FFF2-40B4-BE49-F238E27FC236}">
                  <a16:creationId xmlns:a16="http://schemas.microsoft.com/office/drawing/2014/main" id="{7DBFE3C6-57AB-AC52-A63E-21A2F463A722}"/>
                </a:ext>
              </a:extLst>
            </p:cNvPr>
            <p:cNvSpPr txBox="1"/>
            <p:nvPr/>
          </p:nvSpPr>
          <p:spPr>
            <a:xfrm>
              <a:off x="3032221" y="2679864"/>
              <a:ext cx="248603" cy="179166"/>
            </a:xfrm>
            <a:prstGeom prst="rect">
              <a:avLst/>
            </a:prstGeom>
            <a:noFill/>
            <a:ln/>
          </p:spPr>
          <p:txBody>
            <a:bodyPr wrap="square" lIns="0" tIns="0" rIns="0" bIns="0" rtlCol="0" anchor="ctr"/>
            <a:lstStyle/>
            <a:p>
              <a:pPr algn="ctr"/>
              <a:r>
                <a:rPr lang="en-US" sz="1050" b="1">
                  <a:solidFill>
                    <a:srgbClr val="FFFFFF"/>
                  </a:solidFill>
                  <a:latin typeface="メイリオ"/>
                  <a:ea typeface="メイリオ"/>
                  <a:cs typeface="Noto Sans JP" pitchFamily="34" charset="-120"/>
                </a:rPr>
                <a:t>SG</a:t>
              </a:r>
              <a:endParaRPr lang="en-US" sz="1050" b="1">
                <a:solidFill>
                  <a:srgbClr val="FFFFFF"/>
                </a:solidFill>
                <a:latin typeface="メイリオ"/>
                <a:ea typeface="メイリオ"/>
              </a:endParaRPr>
            </a:p>
          </p:txBody>
        </p:sp>
        <p:sp>
          <p:nvSpPr>
            <p:cNvPr id="94" name="Shape 41">
              <a:extLst>
                <a:ext uri="{FF2B5EF4-FFF2-40B4-BE49-F238E27FC236}">
                  <a16:creationId xmlns:a16="http://schemas.microsoft.com/office/drawing/2014/main" id="{D783E22F-5E01-5755-8F7E-C320C727A088}"/>
                </a:ext>
              </a:extLst>
            </p:cNvPr>
            <p:cNvSpPr/>
            <p:nvPr/>
          </p:nvSpPr>
          <p:spPr>
            <a:xfrm>
              <a:off x="3683743" y="2535588"/>
              <a:ext cx="446627" cy="446627"/>
            </a:xfrm>
            <a:prstGeom prst="ellipse">
              <a:avLst/>
            </a:prstGeom>
            <a:solidFill>
              <a:srgbClr val="9E9E9E"/>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95" name="Shape 42">
              <a:extLst>
                <a:ext uri="{FF2B5EF4-FFF2-40B4-BE49-F238E27FC236}">
                  <a16:creationId xmlns:a16="http://schemas.microsoft.com/office/drawing/2014/main" id="{C13B268E-34E1-A0C1-7FF0-70757F43D342}"/>
                </a:ext>
              </a:extLst>
            </p:cNvPr>
            <p:cNvSpPr/>
            <p:nvPr/>
          </p:nvSpPr>
          <p:spPr>
            <a:xfrm>
              <a:off x="1027126" y="3404840"/>
              <a:ext cx="446627" cy="446627"/>
            </a:xfrm>
            <a:prstGeom prst="ellipse">
              <a:avLst/>
            </a:prstGeom>
            <a:solidFill>
              <a:srgbClr val="9E9E9E"/>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98" name="Text 45">
              <a:extLst>
                <a:ext uri="{FF2B5EF4-FFF2-40B4-BE49-F238E27FC236}">
                  <a16:creationId xmlns:a16="http://schemas.microsoft.com/office/drawing/2014/main" id="{805E3507-BABF-B0BC-AB7B-FA44C32BA064}"/>
                </a:ext>
              </a:extLst>
            </p:cNvPr>
            <p:cNvSpPr txBox="1"/>
            <p:nvPr/>
          </p:nvSpPr>
          <p:spPr>
            <a:xfrm>
              <a:off x="3753168" y="2679864"/>
              <a:ext cx="328327" cy="179166"/>
            </a:xfrm>
            <a:prstGeom prst="rect">
              <a:avLst/>
            </a:prstGeom>
            <a:noFill/>
            <a:ln/>
          </p:spPr>
          <p:txBody>
            <a:bodyPr wrap="square" lIns="0" tIns="0" rIns="0" bIns="0" rtlCol="0" anchor="ctr"/>
            <a:lstStyle/>
            <a:p>
              <a:pPr algn="ctr"/>
              <a:r>
                <a:rPr lang="en-US" sz="1050" b="1" err="1">
                  <a:solidFill>
                    <a:srgbClr val="FFFFFF"/>
                  </a:solidFill>
                  <a:latin typeface="メイリオ"/>
                  <a:ea typeface="メイリオ"/>
                  <a:cs typeface="Noto Sans JP" pitchFamily="34" charset="-120"/>
                </a:rPr>
                <a:t>独立</a:t>
              </a:r>
              <a:endParaRPr lang="en-US" sz="1050" b="1" err="1">
                <a:solidFill>
                  <a:srgbClr val="FFFFFF"/>
                </a:solidFill>
                <a:latin typeface="メイリオ"/>
                <a:ea typeface="メイリオ"/>
              </a:endParaRPr>
            </a:p>
          </p:txBody>
        </p:sp>
        <p:sp>
          <p:nvSpPr>
            <p:cNvPr id="99" name="Text 46">
              <a:extLst>
                <a:ext uri="{FF2B5EF4-FFF2-40B4-BE49-F238E27FC236}">
                  <a16:creationId xmlns:a16="http://schemas.microsoft.com/office/drawing/2014/main" id="{4D2042B1-0869-A9BD-4EE6-5E95A295019E}"/>
                </a:ext>
              </a:extLst>
            </p:cNvPr>
            <p:cNvSpPr txBox="1"/>
            <p:nvPr/>
          </p:nvSpPr>
          <p:spPr>
            <a:xfrm>
              <a:off x="1096551" y="3549115"/>
              <a:ext cx="328327" cy="179166"/>
            </a:xfrm>
            <a:prstGeom prst="rect">
              <a:avLst/>
            </a:prstGeom>
            <a:noFill/>
            <a:ln/>
          </p:spPr>
          <p:txBody>
            <a:bodyPr wrap="square" lIns="0" tIns="0" rIns="0" bIns="0" rtlCol="0" anchor="ctr"/>
            <a:lstStyle/>
            <a:p>
              <a:pPr algn="ctr"/>
              <a:r>
                <a:rPr lang="en-US" sz="1050" b="1" err="1">
                  <a:solidFill>
                    <a:srgbClr val="FFFFFF"/>
                  </a:solidFill>
                  <a:latin typeface="メイリオ"/>
                  <a:ea typeface="メイリオ"/>
                  <a:cs typeface="Noto Sans JP" pitchFamily="34" charset="-120"/>
                </a:rPr>
                <a:t>独立</a:t>
              </a:r>
              <a:endParaRPr lang="en-US" sz="1050" b="1" err="1">
                <a:solidFill>
                  <a:srgbClr val="FFFFFF"/>
                </a:solidFill>
                <a:latin typeface="メイリオ"/>
                <a:ea typeface="メイリオ"/>
              </a:endParaRPr>
            </a:p>
          </p:txBody>
        </p:sp>
        <p:sp>
          <p:nvSpPr>
            <p:cNvPr id="102" name="Shape 49">
              <a:extLst>
                <a:ext uri="{FF2B5EF4-FFF2-40B4-BE49-F238E27FC236}">
                  <a16:creationId xmlns:a16="http://schemas.microsoft.com/office/drawing/2014/main" id="{EA74F102-1A2B-92BF-251E-50496160F034}"/>
                </a:ext>
              </a:extLst>
            </p:cNvPr>
            <p:cNvSpPr/>
            <p:nvPr/>
          </p:nvSpPr>
          <p:spPr>
            <a:xfrm>
              <a:off x="1786649" y="3404840"/>
              <a:ext cx="446627" cy="446627"/>
            </a:xfrm>
            <a:prstGeom prst="ellipse">
              <a:avLst/>
            </a:prstGeom>
            <a:solidFill>
              <a:srgbClr val="4CAF50"/>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103" name="Shape 50">
              <a:extLst>
                <a:ext uri="{FF2B5EF4-FFF2-40B4-BE49-F238E27FC236}">
                  <a16:creationId xmlns:a16="http://schemas.microsoft.com/office/drawing/2014/main" id="{88D2F0B5-11F3-0A05-6E62-684F4BCF889A}"/>
                </a:ext>
              </a:extLst>
            </p:cNvPr>
            <p:cNvSpPr/>
            <p:nvPr/>
          </p:nvSpPr>
          <p:spPr>
            <a:xfrm>
              <a:off x="2545315" y="3404840"/>
              <a:ext cx="446627" cy="446627"/>
            </a:xfrm>
            <a:prstGeom prst="ellipse">
              <a:avLst/>
            </a:prstGeom>
            <a:solidFill>
              <a:srgbClr val="4CAF50"/>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104" name="Shape 51">
              <a:extLst>
                <a:ext uri="{FF2B5EF4-FFF2-40B4-BE49-F238E27FC236}">
                  <a16:creationId xmlns:a16="http://schemas.microsoft.com/office/drawing/2014/main" id="{446D7A2E-0243-D810-91F7-6F4D2AA2EE0A}"/>
                </a:ext>
              </a:extLst>
            </p:cNvPr>
            <p:cNvSpPr/>
            <p:nvPr/>
          </p:nvSpPr>
          <p:spPr>
            <a:xfrm>
              <a:off x="3303981" y="3404840"/>
              <a:ext cx="446627" cy="446627"/>
            </a:xfrm>
            <a:prstGeom prst="ellipse">
              <a:avLst/>
            </a:prstGeom>
            <a:solidFill>
              <a:srgbClr val="4CAF50"/>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107" name="Text 54">
              <a:extLst>
                <a:ext uri="{FF2B5EF4-FFF2-40B4-BE49-F238E27FC236}">
                  <a16:creationId xmlns:a16="http://schemas.microsoft.com/office/drawing/2014/main" id="{D556D290-72F4-08CF-5339-17524C429306}"/>
                </a:ext>
              </a:extLst>
            </p:cNvPr>
            <p:cNvSpPr txBox="1"/>
            <p:nvPr/>
          </p:nvSpPr>
          <p:spPr>
            <a:xfrm>
              <a:off x="1797781" y="3549115"/>
              <a:ext cx="444913" cy="179166"/>
            </a:xfrm>
            <a:prstGeom prst="rect">
              <a:avLst/>
            </a:prstGeom>
            <a:noFill/>
            <a:ln/>
          </p:spPr>
          <p:txBody>
            <a:bodyPr wrap="square" lIns="0" tIns="0" rIns="0" bIns="0" rtlCol="0" anchor="ctr"/>
            <a:lstStyle/>
            <a:p>
              <a:pPr algn="ctr"/>
              <a:r>
                <a:rPr lang="en-US" sz="1050" b="1" err="1">
                  <a:solidFill>
                    <a:srgbClr val="FFFFFF"/>
                  </a:solidFill>
                  <a:latin typeface="メイリオ"/>
                  <a:ea typeface="メイリオ"/>
                  <a:cs typeface="Noto Sans JP" pitchFamily="34" charset="-120"/>
                </a:rPr>
                <a:t>経営陣</a:t>
              </a:r>
              <a:endParaRPr lang="en-US" sz="1050" b="1" err="1">
                <a:solidFill>
                  <a:srgbClr val="FFFFFF"/>
                </a:solidFill>
                <a:latin typeface="メイリオ"/>
                <a:ea typeface="メイリオ"/>
              </a:endParaRPr>
            </a:p>
          </p:txBody>
        </p:sp>
        <p:sp>
          <p:nvSpPr>
            <p:cNvPr id="108" name="Text 55">
              <a:extLst>
                <a:ext uri="{FF2B5EF4-FFF2-40B4-BE49-F238E27FC236}">
                  <a16:creationId xmlns:a16="http://schemas.microsoft.com/office/drawing/2014/main" id="{0DAE077B-71D1-F3E0-1E81-99E84951BDB3}"/>
                </a:ext>
              </a:extLst>
            </p:cNvPr>
            <p:cNvSpPr txBox="1"/>
            <p:nvPr/>
          </p:nvSpPr>
          <p:spPr>
            <a:xfrm>
              <a:off x="2556448" y="3549115"/>
              <a:ext cx="444913" cy="179166"/>
            </a:xfrm>
            <a:prstGeom prst="rect">
              <a:avLst/>
            </a:prstGeom>
            <a:noFill/>
            <a:ln/>
          </p:spPr>
          <p:txBody>
            <a:bodyPr wrap="square" lIns="0" tIns="0" rIns="0" bIns="0" rtlCol="0" anchor="ctr"/>
            <a:lstStyle/>
            <a:p>
              <a:pPr algn="ctr"/>
              <a:r>
                <a:rPr lang="en-US" sz="1050" b="1" err="1">
                  <a:solidFill>
                    <a:srgbClr val="FFFFFF"/>
                  </a:solidFill>
                  <a:latin typeface="メイリオ"/>
                  <a:ea typeface="メイリオ"/>
                  <a:cs typeface="Noto Sans JP" pitchFamily="34" charset="-120"/>
                </a:rPr>
                <a:t>経営陣</a:t>
              </a:r>
              <a:endParaRPr lang="en-US" sz="1050" b="1" err="1">
                <a:solidFill>
                  <a:srgbClr val="FFFFFF"/>
                </a:solidFill>
                <a:latin typeface="メイリオ"/>
                <a:ea typeface="メイリオ"/>
              </a:endParaRPr>
            </a:p>
          </p:txBody>
        </p:sp>
        <p:sp>
          <p:nvSpPr>
            <p:cNvPr id="109" name="Text 56">
              <a:extLst>
                <a:ext uri="{FF2B5EF4-FFF2-40B4-BE49-F238E27FC236}">
                  <a16:creationId xmlns:a16="http://schemas.microsoft.com/office/drawing/2014/main" id="{10D25B1A-0BEB-FF78-5638-0F2787625E86}"/>
                </a:ext>
              </a:extLst>
            </p:cNvPr>
            <p:cNvSpPr txBox="1"/>
            <p:nvPr/>
          </p:nvSpPr>
          <p:spPr>
            <a:xfrm>
              <a:off x="3315114" y="3549115"/>
              <a:ext cx="444913" cy="179166"/>
            </a:xfrm>
            <a:prstGeom prst="rect">
              <a:avLst/>
            </a:prstGeom>
            <a:noFill/>
            <a:ln/>
          </p:spPr>
          <p:txBody>
            <a:bodyPr wrap="square" lIns="0" tIns="0" rIns="0" bIns="0" rtlCol="0" anchor="ctr"/>
            <a:lstStyle/>
            <a:p>
              <a:pPr algn="ctr"/>
              <a:r>
                <a:rPr lang="en-US" sz="1050" b="1" err="1">
                  <a:solidFill>
                    <a:srgbClr val="FFFFFF"/>
                  </a:solidFill>
                  <a:latin typeface="メイリオ"/>
                  <a:ea typeface="メイリオ"/>
                  <a:cs typeface="Noto Sans JP" pitchFamily="34" charset="-120"/>
                </a:rPr>
                <a:t>経営陣</a:t>
              </a:r>
              <a:endParaRPr lang="en-US" sz="1050" b="1" err="1">
                <a:solidFill>
                  <a:srgbClr val="FFFFFF"/>
                </a:solidFill>
                <a:latin typeface="メイリオ"/>
                <a:ea typeface="メイリオ"/>
              </a:endParaRPr>
            </a:p>
          </p:txBody>
        </p:sp>
      </p:grpSp>
      <p:grpSp>
        <p:nvGrpSpPr>
          <p:cNvPr id="3" name="グループ化 2">
            <a:extLst>
              <a:ext uri="{FF2B5EF4-FFF2-40B4-BE49-F238E27FC236}">
                <a16:creationId xmlns:a16="http://schemas.microsoft.com/office/drawing/2014/main" id="{074385C1-AF7F-2170-F20D-D5BB53A837AC}"/>
              </a:ext>
            </a:extLst>
          </p:cNvPr>
          <p:cNvGrpSpPr/>
          <p:nvPr/>
        </p:nvGrpSpPr>
        <p:grpSpPr>
          <a:xfrm>
            <a:off x="5013915" y="2921699"/>
            <a:ext cx="4015867" cy="1975881"/>
            <a:chOff x="4833316" y="2180239"/>
            <a:chExt cx="3744969" cy="1790487"/>
          </a:xfrm>
        </p:grpSpPr>
        <p:sp>
          <p:nvSpPr>
            <p:cNvPr id="6" name="Shape 8">
              <a:extLst>
                <a:ext uri="{FF2B5EF4-FFF2-40B4-BE49-F238E27FC236}">
                  <a16:creationId xmlns:a16="http://schemas.microsoft.com/office/drawing/2014/main" id="{179EFBBC-DF35-B997-B719-F809FE0B8C71}"/>
                </a:ext>
              </a:extLst>
            </p:cNvPr>
            <p:cNvSpPr/>
            <p:nvPr/>
          </p:nvSpPr>
          <p:spPr>
            <a:xfrm>
              <a:off x="4833316" y="2410430"/>
              <a:ext cx="3696462" cy="18002"/>
            </a:xfrm>
            <a:prstGeom prst="rect">
              <a:avLst/>
            </a:prstGeom>
            <a:solidFill>
              <a:srgbClr val="FFD700"/>
            </a:solidFill>
            <a:ln/>
          </p:spPr>
          <p:txBody>
            <a:bodyPr lIns="91440" tIns="45720" rIns="91440" bIns="45720" anchor="t"/>
            <a:lstStyle/>
            <a:p>
              <a:endParaRPr lang="ja-JP" altLang="en-US" sz="1650" b="1">
                <a:solidFill>
                  <a:srgbClr val="002060"/>
                </a:solidFill>
                <a:latin typeface="メイリオ" panose="020B0604030504040204" pitchFamily="50" charset="-128"/>
                <a:ea typeface="メイリオ" panose="020B0604030504040204" pitchFamily="50" charset="-128"/>
              </a:endParaRPr>
            </a:p>
          </p:txBody>
        </p:sp>
        <p:sp>
          <p:nvSpPr>
            <p:cNvPr id="63" name="Text 10">
              <a:extLst>
                <a:ext uri="{FF2B5EF4-FFF2-40B4-BE49-F238E27FC236}">
                  <a16:creationId xmlns:a16="http://schemas.microsoft.com/office/drawing/2014/main" id="{A0DFB063-B598-D2D4-ECA8-076B5B8750D5}"/>
                </a:ext>
              </a:extLst>
            </p:cNvPr>
            <p:cNvSpPr txBox="1"/>
            <p:nvPr/>
          </p:nvSpPr>
          <p:spPr>
            <a:xfrm>
              <a:off x="5672992" y="2180239"/>
              <a:ext cx="2216842" cy="100333"/>
            </a:xfrm>
            <a:prstGeom prst="rect">
              <a:avLst/>
            </a:prstGeom>
            <a:noFill/>
            <a:ln/>
          </p:spPr>
          <p:txBody>
            <a:bodyPr wrap="square" lIns="0" tIns="0" rIns="0" bIns="0" rtlCol="0" anchor="ctr"/>
            <a:lstStyle/>
            <a:p>
              <a:pPr algn="ctr"/>
              <a:r>
                <a:rPr lang="en-US" sz="2000" b="1">
                  <a:solidFill>
                    <a:srgbClr val="002060"/>
                  </a:solidFill>
                  <a:latin typeface="メイリオ"/>
                  <a:ea typeface="メイリオ"/>
                  <a:cs typeface="Noto Sans JP" pitchFamily="34" charset="-120"/>
                </a:rPr>
                <a:t>IPO直前（2030）</a:t>
              </a:r>
              <a:endParaRPr lang="en-US" sz="2000" b="1">
                <a:solidFill>
                  <a:srgbClr val="002060"/>
                </a:solidFill>
                <a:latin typeface="メイリオ"/>
                <a:ea typeface="メイリオ"/>
              </a:endParaRPr>
            </a:p>
          </p:txBody>
        </p:sp>
        <p:sp>
          <p:nvSpPr>
            <p:cNvPr id="67" name="Shape 14">
              <a:extLst>
                <a:ext uri="{FF2B5EF4-FFF2-40B4-BE49-F238E27FC236}">
                  <a16:creationId xmlns:a16="http://schemas.microsoft.com/office/drawing/2014/main" id="{4F6B6CFD-43D1-DD18-6FDA-0F8BDE51306B}"/>
                </a:ext>
              </a:extLst>
            </p:cNvPr>
            <p:cNvSpPr/>
            <p:nvPr/>
          </p:nvSpPr>
          <p:spPr>
            <a:xfrm>
              <a:off x="4937900" y="2535588"/>
              <a:ext cx="446627" cy="446627"/>
            </a:xfrm>
            <a:prstGeom prst="ellipse">
              <a:avLst/>
            </a:prstGeom>
            <a:solidFill>
              <a:srgbClr val="1A237E"/>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68" name="Shape 15">
              <a:extLst>
                <a:ext uri="{FF2B5EF4-FFF2-40B4-BE49-F238E27FC236}">
                  <a16:creationId xmlns:a16="http://schemas.microsoft.com/office/drawing/2014/main" id="{DAF54C04-D630-EBEE-7702-5052272D960A}"/>
                </a:ext>
              </a:extLst>
            </p:cNvPr>
            <p:cNvSpPr/>
            <p:nvPr/>
          </p:nvSpPr>
          <p:spPr>
            <a:xfrm>
              <a:off x="5697423" y="2535588"/>
              <a:ext cx="446627" cy="446627"/>
            </a:xfrm>
            <a:prstGeom prst="ellipse">
              <a:avLst/>
            </a:prstGeom>
            <a:solidFill>
              <a:srgbClr val="1A237E"/>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72" name="Text 19">
              <a:extLst>
                <a:ext uri="{FF2B5EF4-FFF2-40B4-BE49-F238E27FC236}">
                  <a16:creationId xmlns:a16="http://schemas.microsoft.com/office/drawing/2014/main" id="{B32E5B29-5542-569A-CD33-9A78486D76F8}"/>
                </a:ext>
              </a:extLst>
            </p:cNvPr>
            <p:cNvSpPr txBox="1"/>
            <p:nvPr/>
          </p:nvSpPr>
          <p:spPr>
            <a:xfrm>
              <a:off x="4979061" y="2671891"/>
              <a:ext cx="328327" cy="179166"/>
            </a:xfrm>
            <a:prstGeom prst="rect">
              <a:avLst/>
            </a:prstGeom>
            <a:noFill/>
            <a:ln/>
          </p:spPr>
          <p:txBody>
            <a:bodyPr wrap="square" lIns="0" tIns="0" rIns="0" bIns="0" rtlCol="0" anchor="ctr"/>
            <a:lstStyle/>
            <a:p>
              <a:pPr algn="ctr"/>
              <a:r>
                <a:rPr lang="en-US" sz="1050" b="1">
                  <a:solidFill>
                    <a:srgbClr val="FFFFFF"/>
                  </a:solidFill>
                  <a:latin typeface="メイリオ"/>
                  <a:ea typeface="メイリオ"/>
                  <a:cs typeface="Noto Sans JP" pitchFamily="34" charset="-120"/>
                </a:rPr>
                <a:t>KKR</a:t>
              </a:r>
              <a:endParaRPr lang="en-US" sz="1050" b="1">
                <a:solidFill>
                  <a:srgbClr val="FFFFFF"/>
                </a:solidFill>
                <a:latin typeface="メイリオ"/>
                <a:ea typeface="メイリオ"/>
              </a:endParaRPr>
            </a:p>
          </p:txBody>
        </p:sp>
        <p:sp>
          <p:nvSpPr>
            <p:cNvPr id="73" name="Text 20">
              <a:extLst>
                <a:ext uri="{FF2B5EF4-FFF2-40B4-BE49-F238E27FC236}">
                  <a16:creationId xmlns:a16="http://schemas.microsoft.com/office/drawing/2014/main" id="{A0245C1E-5647-FD4D-7DF3-B1F1CA2E96A2}"/>
                </a:ext>
              </a:extLst>
            </p:cNvPr>
            <p:cNvSpPr txBox="1"/>
            <p:nvPr/>
          </p:nvSpPr>
          <p:spPr>
            <a:xfrm>
              <a:off x="5737728" y="2671891"/>
              <a:ext cx="328327" cy="179166"/>
            </a:xfrm>
            <a:prstGeom prst="rect">
              <a:avLst/>
            </a:prstGeom>
            <a:noFill/>
            <a:ln/>
          </p:spPr>
          <p:txBody>
            <a:bodyPr wrap="square" lIns="0" tIns="0" rIns="0" bIns="0" rtlCol="0" anchor="ctr"/>
            <a:lstStyle/>
            <a:p>
              <a:pPr algn="ctr"/>
              <a:r>
                <a:rPr lang="en-US" sz="1050" b="1">
                  <a:solidFill>
                    <a:srgbClr val="FFFFFF"/>
                  </a:solidFill>
                  <a:latin typeface="メイリオ"/>
                  <a:ea typeface="メイリオ"/>
                  <a:cs typeface="Noto Sans JP" pitchFamily="34" charset="-120"/>
                </a:rPr>
                <a:t>KKR</a:t>
              </a:r>
              <a:endParaRPr lang="en-US" sz="1050" b="1">
                <a:solidFill>
                  <a:srgbClr val="FFFFFF"/>
                </a:solidFill>
                <a:latin typeface="メイリオ"/>
                <a:ea typeface="メイリオ"/>
              </a:endParaRPr>
            </a:p>
          </p:txBody>
        </p:sp>
        <p:sp>
          <p:nvSpPr>
            <p:cNvPr id="83" name="Text 30">
              <a:extLst>
                <a:ext uri="{FF2B5EF4-FFF2-40B4-BE49-F238E27FC236}">
                  <a16:creationId xmlns:a16="http://schemas.microsoft.com/office/drawing/2014/main" id="{96ABC1F4-1AE9-A222-5ABF-4CE06504731E}"/>
                </a:ext>
              </a:extLst>
            </p:cNvPr>
            <p:cNvSpPr txBox="1"/>
            <p:nvPr/>
          </p:nvSpPr>
          <p:spPr>
            <a:xfrm>
              <a:off x="4839410" y="2997454"/>
              <a:ext cx="644738" cy="221463"/>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PE取締役</a:t>
              </a:r>
              <a:endParaRPr lang="en-US" sz="1050" b="1" err="1">
                <a:solidFill>
                  <a:srgbClr val="002060"/>
                </a:solidFill>
                <a:latin typeface="メイリオ"/>
                <a:ea typeface="メイリオ"/>
              </a:endParaRPr>
            </a:p>
          </p:txBody>
        </p:sp>
        <p:sp>
          <p:nvSpPr>
            <p:cNvPr id="84" name="Text 31">
              <a:extLst>
                <a:ext uri="{FF2B5EF4-FFF2-40B4-BE49-F238E27FC236}">
                  <a16:creationId xmlns:a16="http://schemas.microsoft.com/office/drawing/2014/main" id="{D7EDDAE3-F981-75AB-86F4-C73261409ECE}"/>
                </a:ext>
              </a:extLst>
            </p:cNvPr>
            <p:cNvSpPr txBox="1"/>
            <p:nvPr/>
          </p:nvSpPr>
          <p:spPr>
            <a:xfrm>
              <a:off x="5598077" y="2997454"/>
              <a:ext cx="644738" cy="221463"/>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PE取締役</a:t>
              </a:r>
              <a:endParaRPr lang="en-US" sz="1050" b="1" err="1">
                <a:solidFill>
                  <a:srgbClr val="002060"/>
                </a:solidFill>
                <a:latin typeface="メイリオ"/>
                <a:ea typeface="メイリオ"/>
              </a:endParaRPr>
            </a:p>
          </p:txBody>
        </p:sp>
        <p:sp>
          <p:nvSpPr>
            <p:cNvPr id="85" name="Text 32">
              <a:extLst>
                <a:ext uri="{FF2B5EF4-FFF2-40B4-BE49-F238E27FC236}">
                  <a16:creationId xmlns:a16="http://schemas.microsoft.com/office/drawing/2014/main" id="{3B5C35D0-998D-8273-09F6-306C90705A52}"/>
                </a:ext>
              </a:extLst>
            </p:cNvPr>
            <p:cNvSpPr txBox="1"/>
            <p:nvPr/>
          </p:nvSpPr>
          <p:spPr>
            <a:xfrm>
              <a:off x="6270160" y="2997454"/>
              <a:ext cx="866367" cy="221463"/>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シナジー担当</a:t>
              </a:r>
              <a:endParaRPr lang="en-US" sz="1050" b="1" err="1">
                <a:solidFill>
                  <a:srgbClr val="002060"/>
                </a:solidFill>
                <a:latin typeface="メイリオ"/>
                <a:ea typeface="メイリオ"/>
              </a:endParaRPr>
            </a:p>
          </p:txBody>
        </p:sp>
        <p:sp>
          <p:nvSpPr>
            <p:cNvPr id="86" name="Text 33">
              <a:extLst>
                <a:ext uri="{FF2B5EF4-FFF2-40B4-BE49-F238E27FC236}">
                  <a16:creationId xmlns:a16="http://schemas.microsoft.com/office/drawing/2014/main" id="{7F305DD4-F7C0-F452-7259-B911761FE627}"/>
                </a:ext>
              </a:extLst>
            </p:cNvPr>
            <p:cNvSpPr txBox="1"/>
            <p:nvPr/>
          </p:nvSpPr>
          <p:spPr>
            <a:xfrm>
              <a:off x="7128268" y="2997454"/>
              <a:ext cx="610038" cy="221463"/>
            </a:xfrm>
            <a:prstGeom prst="rect">
              <a:avLst/>
            </a:prstGeom>
            <a:noFill/>
            <a:ln/>
          </p:spPr>
          <p:txBody>
            <a:bodyPr wrap="square" lIns="0" tIns="0" rIns="0" bIns="0" rtlCol="0" anchor="ctr"/>
            <a:lstStyle/>
            <a:p>
              <a:pPr algn="ctr"/>
              <a:r>
                <a:rPr lang="en-US" sz="1050" b="1">
                  <a:solidFill>
                    <a:srgbClr val="002060"/>
                  </a:solidFill>
                  <a:latin typeface="メイリオ"/>
                  <a:ea typeface="メイリオ"/>
                  <a:cs typeface="Noto Sans JP" pitchFamily="34" charset="-120"/>
                </a:rPr>
                <a:t>CEO</a:t>
              </a:r>
              <a:endParaRPr lang="en-US" sz="1050" b="1">
                <a:solidFill>
                  <a:srgbClr val="002060"/>
                </a:solidFill>
                <a:latin typeface="メイリオ"/>
                <a:ea typeface="メイリオ"/>
              </a:endParaRPr>
            </a:p>
          </p:txBody>
        </p:sp>
        <p:sp>
          <p:nvSpPr>
            <p:cNvPr id="87" name="Text 34">
              <a:extLst>
                <a:ext uri="{FF2B5EF4-FFF2-40B4-BE49-F238E27FC236}">
                  <a16:creationId xmlns:a16="http://schemas.microsoft.com/office/drawing/2014/main" id="{46BEDBC9-91BE-6A42-64F7-D9DBCFB1F5CD}"/>
                </a:ext>
              </a:extLst>
            </p:cNvPr>
            <p:cNvSpPr txBox="1"/>
            <p:nvPr/>
          </p:nvSpPr>
          <p:spPr>
            <a:xfrm>
              <a:off x="7840642" y="2997454"/>
              <a:ext cx="737643" cy="221463"/>
            </a:xfrm>
            <a:prstGeom prst="rect">
              <a:avLst/>
            </a:prstGeom>
            <a:noFill/>
            <a:ln/>
          </p:spPr>
          <p:txBody>
            <a:bodyPr wrap="square" lIns="0" tIns="0" rIns="0" bIns="0" rtlCol="0" anchor="ctr"/>
            <a:lstStyle/>
            <a:p>
              <a:pPr algn="ctr"/>
              <a:r>
                <a:rPr lang="en-US" sz="1050" b="1">
                  <a:solidFill>
                    <a:srgbClr val="002060"/>
                  </a:solidFill>
                  <a:latin typeface="メイリオ"/>
                  <a:ea typeface="メイリオ"/>
                  <a:cs typeface="Noto Sans JP" pitchFamily="34" charset="-120"/>
                </a:rPr>
                <a:t>CFO</a:t>
              </a:r>
              <a:endParaRPr lang="en-US" sz="1050" b="1">
                <a:solidFill>
                  <a:srgbClr val="002060"/>
                </a:solidFill>
                <a:latin typeface="メイリオ"/>
                <a:ea typeface="メイリオ"/>
              </a:endParaRPr>
            </a:p>
          </p:txBody>
        </p:sp>
        <p:sp>
          <p:nvSpPr>
            <p:cNvPr id="88" name="Text 35">
              <a:extLst>
                <a:ext uri="{FF2B5EF4-FFF2-40B4-BE49-F238E27FC236}">
                  <a16:creationId xmlns:a16="http://schemas.microsoft.com/office/drawing/2014/main" id="{0AEA6AC6-E196-5BED-47CD-BC2B5FE5E54D}"/>
                </a:ext>
              </a:extLst>
            </p:cNvPr>
            <p:cNvSpPr txBox="1"/>
            <p:nvPr/>
          </p:nvSpPr>
          <p:spPr>
            <a:xfrm>
              <a:off x="5939261" y="3749263"/>
              <a:ext cx="737643" cy="221463"/>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社外取締役</a:t>
              </a:r>
              <a:endParaRPr lang="en-US" sz="1050" b="1" err="1">
                <a:solidFill>
                  <a:srgbClr val="002060"/>
                </a:solidFill>
                <a:latin typeface="メイリオ"/>
                <a:ea typeface="メイリオ"/>
              </a:endParaRPr>
            </a:p>
          </p:txBody>
        </p:sp>
        <p:sp>
          <p:nvSpPr>
            <p:cNvPr id="89" name="Text 36">
              <a:extLst>
                <a:ext uri="{FF2B5EF4-FFF2-40B4-BE49-F238E27FC236}">
                  <a16:creationId xmlns:a16="http://schemas.microsoft.com/office/drawing/2014/main" id="{D45F47BE-DABD-A44D-7024-89F6372CE9EF}"/>
                </a:ext>
              </a:extLst>
            </p:cNvPr>
            <p:cNvSpPr txBox="1"/>
            <p:nvPr/>
          </p:nvSpPr>
          <p:spPr>
            <a:xfrm>
              <a:off x="6698785" y="3749263"/>
              <a:ext cx="737643" cy="221463"/>
            </a:xfrm>
            <a:prstGeom prst="rect">
              <a:avLst/>
            </a:prstGeom>
            <a:noFill/>
            <a:ln/>
          </p:spPr>
          <p:txBody>
            <a:bodyPr wrap="square" lIns="0" tIns="0" rIns="0" bIns="0" rtlCol="0" anchor="ctr"/>
            <a:lstStyle/>
            <a:p>
              <a:pPr algn="ctr"/>
              <a:r>
                <a:rPr lang="en-US" sz="1050" b="1" err="1">
                  <a:solidFill>
                    <a:srgbClr val="002060"/>
                  </a:solidFill>
                  <a:latin typeface="メイリオ"/>
                  <a:ea typeface="メイリオ"/>
                  <a:cs typeface="Noto Sans JP" pitchFamily="34" charset="-120"/>
                </a:rPr>
                <a:t>社外取締役</a:t>
              </a:r>
              <a:endParaRPr lang="en-US" sz="1050" b="1" err="1">
                <a:solidFill>
                  <a:srgbClr val="002060"/>
                </a:solidFill>
                <a:latin typeface="メイリオ"/>
                <a:ea typeface="メイリオ"/>
              </a:endParaRPr>
            </a:p>
          </p:txBody>
        </p:sp>
        <p:sp>
          <p:nvSpPr>
            <p:cNvPr id="91" name="Shape 38">
              <a:extLst>
                <a:ext uri="{FF2B5EF4-FFF2-40B4-BE49-F238E27FC236}">
                  <a16:creationId xmlns:a16="http://schemas.microsoft.com/office/drawing/2014/main" id="{F33277EF-B054-24E3-710C-E98459D54160}"/>
                </a:ext>
              </a:extLst>
            </p:cNvPr>
            <p:cNvSpPr/>
            <p:nvPr/>
          </p:nvSpPr>
          <p:spPr>
            <a:xfrm>
              <a:off x="6456090" y="2535588"/>
              <a:ext cx="446627" cy="446627"/>
            </a:xfrm>
            <a:prstGeom prst="ellipse">
              <a:avLst/>
            </a:prstGeom>
            <a:solidFill>
              <a:srgbClr val="FFD700"/>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93" name="Text 40">
              <a:extLst>
                <a:ext uri="{FF2B5EF4-FFF2-40B4-BE49-F238E27FC236}">
                  <a16:creationId xmlns:a16="http://schemas.microsoft.com/office/drawing/2014/main" id="{27E7B9AC-BF59-84E5-FBD2-64BCA2BBBC81}"/>
                </a:ext>
              </a:extLst>
            </p:cNvPr>
            <p:cNvSpPr txBox="1"/>
            <p:nvPr/>
          </p:nvSpPr>
          <p:spPr>
            <a:xfrm>
              <a:off x="6538399" y="2671891"/>
              <a:ext cx="248603" cy="179166"/>
            </a:xfrm>
            <a:prstGeom prst="rect">
              <a:avLst/>
            </a:prstGeom>
            <a:noFill/>
            <a:ln/>
          </p:spPr>
          <p:txBody>
            <a:bodyPr wrap="square" lIns="0" tIns="0" rIns="0" bIns="0" rtlCol="0" anchor="ctr"/>
            <a:lstStyle/>
            <a:p>
              <a:pPr algn="ctr"/>
              <a:r>
                <a:rPr lang="en-US" sz="1050" b="1">
                  <a:solidFill>
                    <a:srgbClr val="FFFFFF"/>
                  </a:solidFill>
                  <a:latin typeface="メイリオ"/>
                  <a:ea typeface="メイリオ"/>
                  <a:cs typeface="Noto Sans JP" pitchFamily="34" charset="-120"/>
                </a:rPr>
                <a:t>SG</a:t>
              </a:r>
              <a:endParaRPr lang="en-US" sz="1050" b="1">
                <a:solidFill>
                  <a:srgbClr val="FFFFFF"/>
                </a:solidFill>
                <a:latin typeface="メイリオ"/>
                <a:ea typeface="メイリオ"/>
              </a:endParaRPr>
            </a:p>
          </p:txBody>
        </p:sp>
        <p:sp>
          <p:nvSpPr>
            <p:cNvPr id="96" name="Shape 43">
              <a:extLst>
                <a:ext uri="{FF2B5EF4-FFF2-40B4-BE49-F238E27FC236}">
                  <a16:creationId xmlns:a16="http://schemas.microsoft.com/office/drawing/2014/main" id="{0E6CE561-8792-0692-2AC4-375B6798CAF2}"/>
                </a:ext>
              </a:extLst>
            </p:cNvPr>
            <p:cNvSpPr/>
            <p:nvPr/>
          </p:nvSpPr>
          <p:spPr>
            <a:xfrm>
              <a:off x="6076328" y="3287397"/>
              <a:ext cx="446627" cy="446627"/>
            </a:xfrm>
            <a:prstGeom prst="ellipse">
              <a:avLst/>
            </a:prstGeom>
            <a:solidFill>
              <a:srgbClr val="9E9E9E"/>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97" name="Shape 44">
              <a:extLst>
                <a:ext uri="{FF2B5EF4-FFF2-40B4-BE49-F238E27FC236}">
                  <a16:creationId xmlns:a16="http://schemas.microsoft.com/office/drawing/2014/main" id="{D12B602A-CBD4-9D2D-1386-23402AEC880F}"/>
                </a:ext>
              </a:extLst>
            </p:cNvPr>
            <p:cNvSpPr/>
            <p:nvPr/>
          </p:nvSpPr>
          <p:spPr>
            <a:xfrm>
              <a:off x="6835851" y="3287397"/>
              <a:ext cx="446627" cy="446627"/>
            </a:xfrm>
            <a:prstGeom prst="ellipse">
              <a:avLst/>
            </a:prstGeom>
            <a:solidFill>
              <a:srgbClr val="9E9E9E"/>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100" name="Text 47">
              <a:extLst>
                <a:ext uri="{FF2B5EF4-FFF2-40B4-BE49-F238E27FC236}">
                  <a16:creationId xmlns:a16="http://schemas.microsoft.com/office/drawing/2014/main" id="{F6DA744F-9B1B-F679-62BF-5A23D89A04F2}"/>
                </a:ext>
              </a:extLst>
            </p:cNvPr>
            <p:cNvSpPr txBox="1"/>
            <p:nvPr/>
          </p:nvSpPr>
          <p:spPr>
            <a:xfrm>
              <a:off x="6120062" y="3423700"/>
              <a:ext cx="328327" cy="179166"/>
            </a:xfrm>
            <a:prstGeom prst="rect">
              <a:avLst/>
            </a:prstGeom>
            <a:noFill/>
            <a:ln/>
          </p:spPr>
          <p:txBody>
            <a:bodyPr wrap="square" lIns="0" tIns="0" rIns="0" bIns="0" rtlCol="0" anchor="ctr"/>
            <a:lstStyle/>
            <a:p>
              <a:pPr algn="ctr"/>
              <a:r>
                <a:rPr lang="en-US" sz="1050" b="1" err="1">
                  <a:solidFill>
                    <a:srgbClr val="FFFFFF"/>
                  </a:solidFill>
                  <a:latin typeface="メイリオ"/>
                  <a:ea typeface="メイリオ"/>
                  <a:cs typeface="Noto Sans JP" pitchFamily="34" charset="-120"/>
                </a:rPr>
                <a:t>独立</a:t>
              </a:r>
              <a:endParaRPr lang="en-US" sz="1050" b="1" err="1">
                <a:solidFill>
                  <a:srgbClr val="FFFFFF"/>
                </a:solidFill>
                <a:latin typeface="メイリオ"/>
                <a:ea typeface="メイリオ"/>
              </a:endParaRPr>
            </a:p>
          </p:txBody>
        </p:sp>
        <p:sp>
          <p:nvSpPr>
            <p:cNvPr id="101" name="Text 48">
              <a:extLst>
                <a:ext uri="{FF2B5EF4-FFF2-40B4-BE49-F238E27FC236}">
                  <a16:creationId xmlns:a16="http://schemas.microsoft.com/office/drawing/2014/main" id="{BF76FB8C-687C-AE1F-756F-1285049DC81F}"/>
                </a:ext>
              </a:extLst>
            </p:cNvPr>
            <p:cNvSpPr txBox="1"/>
            <p:nvPr/>
          </p:nvSpPr>
          <p:spPr>
            <a:xfrm>
              <a:off x="6879585" y="3423700"/>
              <a:ext cx="328327" cy="179166"/>
            </a:xfrm>
            <a:prstGeom prst="rect">
              <a:avLst/>
            </a:prstGeom>
            <a:noFill/>
            <a:ln/>
          </p:spPr>
          <p:txBody>
            <a:bodyPr wrap="square" lIns="0" tIns="0" rIns="0" bIns="0" rtlCol="0" anchor="ctr"/>
            <a:lstStyle/>
            <a:p>
              <a:pPr algn="ctr"/>
              <a:r>
                <a:rPr lang="en-US" sz="1050" b="1" err="1">
                  <a:solidFill>
                    <a:srgbClr val="FFFFFF"/>
                  </a:solidFill>
                  <a:latin typeface="メイリオ"/>
                  <a:ea typeface="メイリオ"/>
                  <a:cs typeface="Noto Sans JP" pitchFamily="34" charset="-120"/>
                </a:rPr>
                <a:t>独立</a:t>
              </a:r>
              <a:endParaRPr lang="en-US" sz="1050" b="1" err="1">
                <a:solidFill>
                  <a:srgbClr val="FFFFFF"/>
                </a:solidFill>
                <a:latin typeface="メイリオ"/>
                <a:ea typeface="メイリオ"/>
              </a:endParaRPr>
            </a:p>
          </p:txBody>
        </p:sp>
        <p:sp>
          <p:nvSpPr>
            <p:cNvPr id="105" name="Shape 52">
              <a:extLst>
                <a:ext uri="{FF2B5EF4-FFF2-40B4-BE49-F238E27FC236}">
                  <a16:creationId xmlns:a16="http://schemas.microsoft.com/office/drawing/2014/main" id="{546473F8-E63E-4BEC-BE8C-90C9821EF8E9}"/>
                </a:ext>
              </a:extLst>
            </p:cNvPr>
            <p:cNvSpPr/>
            <p:nvPr/>
          </p:nvSpPr>
          <p:spPr>
            <a:xfrm>
              <a:off x="7215613" y="2535588"/>
              <a:ext cx="446627" cy="446627"/>
            </a:xfrm>
            <a:prstGeom prst="ellipse">
              <a:avLst/>
            </a:prstGeom>
            <a:solidFill>
              <a:srgbClr val="4CAF50"/>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106" name="Shape 53">
              <a:extLst>
                <a:ext uri="{FF2B5EF4-FFF2-40B4-BE49-F238E27FC236}">
                  <a16:creationId xmlns:a16="http://schemas.microsoft.com/office/drawing/2014/main" id="{B0B10658-6415-DC45-36CA-C0233C3871FD}"/>
                </a:ext>
              </a:extLst>
            </p:cNvPr>
            <p:cNvSpPr/>
            <p:nvPr/>
          </p:nvSpPr>
          <p:spPr>
            <a:xfrm>
              <a:off x="7974279" y="2535588"/>
              <a:ext cx="446627" cy="446627"/>
            </a:xfrm>
            <a:prstGeom prst="ellipse">
              <a:avLst/>
            </a:prstGeom>
            <a:solidFill>
              <a:srgbClr val="4CAF50"/>
            </a:solidFill>
            <a:ln/>
            <a:effectLst>
              <a:outerShdw blurRad="63500" dist="25400" dir="5400000" algn="bl" rotWithShape="0">
                <a:srgbClr val="000000">
                  <a:alpha val="16000"/>
                </a:srgbClr>
              </a:outerShdw>
            </a:effectLst>
          </p:spPr>
          <p:txBody>
            <a:bodyPr lIns="91440" tIns="45720" rIns="91440" bIns="45720" anchor="t"/>
            <a:lstStyle/>
            <a:p>
              <a:endParaRPr lang="ja-JP" altLang="en-US" sz="1650" b="1">
                <a:solidFill>
                  <a:srgbClr val="FFFFFF"/>
                </a:solidFill>
                <a:latin typeface="メイリオ" panose="020B0604030504040204" pitchFamily="50" charset="-128"/>
                <a:ea typeface="メイリオ" panose="020B0604030504040204" pitchFamily="50" charset="-128"/>
              </a:endParaRPr>
            </a:p>
          </p:txBody>
        </p:sp>
        <p:sp>
          <p:nvSpPr>
            <p:cNvPr id="110" name="Text 57">
              <a:extLst>
                <a:ext uri="{FF2B5EF4-FFF2-40B4-BE49-F238E27FC236}">
                  <a16:creationId xmlns:a16="http://schemas.microsoft.com/office/drawing/2014/main" id="{85BA4D56-F48A-7F0F-12BF-3AA60AC1F870}"/>
                </a:ext>
              </a:extLst>
            </p:cNvPr>
            <p:cNvSpPr txBox="1"/>
            <p:nvPr/>
          </p:nvSpPr>
          <p:spPr>
            <a:xfrm>
              <a:off x="7201053" y="2671891"/>
              <a:ext cx="444913" cy="179166"/>
            </a:xfrm>
            <a:prstGeom prst="rect">
              <a:avLst/>
            </a:prstGeom>
            <a:noFill/>
            <a:ln/>
          </p:spPr>
          <p:txBody>
            <a:bodyPr wrap="square" lIns="0" tIns="0" rIns="0" bIns="0" rtlCol="0" anchor="ctr"/>
            <a:lstStyle/>
            <a:p>
              <a:pPr algn="ctr"/>
              <a:r>
                <a:rPr lang="en-US" sz="1050" b="1" err="1">
                  <a:solidFill>
                    <a:srgbClr val="FFFFFF"/>
                  </a:solidFill>
                  <a:latin typeface="メイリオ"/>
                  <a:ea typeface="メイリオ"/>
                  <a:cs typeface="Noto Sans JP" pitchFamily="34" charset="-120"/>
                </a:rPr>
                <a:t>経営陣</a:t>
              </a:r>
              <a:endParaRPr lang="en-US" sz="1050" b="1" err="1">
                <a:solidFill>
                  <a:srgbClr val="FFFFFF"/>
                </a:solidFill>
                <a:latin typeface="メイリオ"/>
                <a:ea typeface="メイリオ"/>
              </a:endParaRPr>
            </a:p>
          </p:txBody>
        </p:sp>
        <p:sp>
          <p:nvSpPr>
            <p:cNvPr id="111" name="Text 58">
              <a:extLst>
                <a:ext uri="{FF2B5EF4-FFF2-40B4-BE49-F238E27FC236}">
                  <a16:creationId xmlns:a16="http://schemas.microsoft.com/office/drawing/2014/main" id="{6432516A-F492-9BA9-E16F-8D45AB90E5DD}"/>
                </a:ext>
              </a:extLst>
            </p:cNvPr>
            <p:cNvSpPr txBox="1"/>
            <p:nvPr/>
          </p:nvSpPr>
          <p:spPr>
            <a:xfrm>
              <a:off x="7959720" y="2671891"/>
              <a:ext cx="444913" cy="179166"/>
            </a:xfrm>
            <a:prstGeom prst="rect">
              <a:avLst/>
            </a:prstGeom>
            <a:noFill/>
            <a:ln/>
          </p:spPr>
          <p:txBody>
            <a:bodyPr wrap="square" lIns="0" tIns="0" rIns="0" bIns="0" rtlCol="0" anchor="ctr"/>
            <a:lstStyle/>
            <a:p>
              <a:pPr algn="ctr"/>
              <a:r>
                <a:rPr lang="en-US" sz="1050" b="1" err="1">
                  <a:solidFill>
                    <a:srgbClr val="FFFFFF"/>
                  </a:solidFill>
                  <a:latin typeface="メイリオ"/>
                  <a:ea typeface="メイリオ"/>
                  <a:cs typeface="Noto Sans JP" pitchFamily="34" charset="-120"/>
                </a:rPr>
                <a:t>経営陣</a:t>
              </a:r>
              <a:endParaRPr lang="en-US" sz="1050" b="1" err="1">
                <a:solidFill>
                  <a:srgbClr val="FFFFFF"/>
                </a:solidFill>
                <a:latin typeface="メイリオ"/>
                <a:ea typeface="メイリオ"/>
              </a:endParaRPr>
            </a:p>
          </p:txBody>
        </p:sp>
      </p:grpSp>
      <p:sp>
        <p:nvSpPr>
          <p:cNvPr id="112" name="Text 59">
            <a:extLst>
              <a:ext uri="{FF2B5EF4-FFF2-40B4-BE49-F238E27FC236}">
                <a16:creationId xmlns:a16="http://schemas.microsoft.com/office/drawing/2014/main" id="{0BC81E82-037E-C9A9-4260-235BAB40FA75}"/>
              </a:ext>
            </a:extLst>
          </p:cNvPr>
          <p:cNvSpPr txBox="1"/>
          <p:nvPr/>
        </p:nvSpPr>
        <p:spPr>
          <a:xfrm>
            <a:off x="604563" y="7053685"/>
            <a:ext cx="1831691" cy="516834"/>
          </a:xfrm>
          <a:prstGeom prst="rect">
            <a:avLst/>
          </a:prstGeom>
          <a:noFill/>
          <a:ln/>
        </p:spPr>
        <p:txBody>
          <a:bodyPr wrap="square" lIns="0" tIns="0" rIns="0" bIns="0" rtlCol="0" anchor="ctr"/>
          <a:lstStyle/>
          <a:p>
            <a:r>
              <a:rPr lang="en-US" b="1" err="1">
                <a:solidFill>
                  <a:srgbClr val="002060"/>
                </a:solidFill>
                <a:latin typeface="メイリオ"/>
                <a:ea typeface="メイリオ"/>
                <a:cs typeface="Noto Sans JP" pitchFamily="34" charset="-120"/>
              </a:rPr>
              <a:t>ガバナンス特徴</a:t>
            </a:r>
            <a:endParaRPr lang="en-US" b="1" err="1">
              <a:solidFill>
                <a:srgbClr val="002060"/>
              </a:solidFill>
              <a:latin typeface="メイリオ"/>
              <a:ea typeface="メイリオ"/>
            </a:endParaRPr>
          </a:p>
        </p:txBody>
      </p:sp>
      <p:sp>
        <p:nvSpPr>
          <p:cNvPr id="113" name="Text 60">
            <a:extLst>
              <a:ext uri="{FF2B5EF4-FFF2-40B4-BE49-F238E27FC236}">
                <a16:creationId xmlns:a16="http://schemas.microsoft.com/office/drawing/2014/main" id="{70C6A85C-9C09-1615-5EC5-CF0A12F0BAF3}"/>
              </a:ext>
            </a:extLst>
          </p:cNvPr>
          <p:cNvSpPr txBox="1"/>
          <p:nvPr/>
        </p:nvSpPr>
        <p:spPr>
          <a:xfrm>
            <a:off x="5032241" y="7190443"/>
            <a:ext cx="1749600" cy="283658"/>
          </a:xfrm>
          <a:prstGeom prst="rect">
            <a:avLst/>
          </a:prstGeom>
          <a:noFill/>
          <a:ln/>
        </p:spPr>
        <p:txBody>
          <a:bodyPr wrap="square" lIns="0" tIns="0" rIns="0" bIns="0" rtlCol="0" anchor="ctr"/>
          <a:lstStyle/>
          <a:p>
            <a:r>
              <a:rPr lang="en-US" b="1" err="1">
                <a:solidFill>
                  <a:srgbClr val="002060"/>
                </a:solidFill>
                <a:latin typeface="メイリオ"/>
                <a:ea typeface="メイリオ"/>
                <a:cs typeface="Noto Sans JP" pitchFamily="34" charset="-120"/>
              </a:rPr>
              <a:t>ガバナンス特徴</a:t>
            </a:r>
            <a:endParaRPr lang="en-US" b="1" err="1">
              <a:solidFill>
                <a:srgbClr val="002060"/>
              </a:solidFill>
              <a:latin typeface="メイリオ"/>
              <a:ea typeface="メイリオ"/>
            </a:endParaRPr>
          </a:p>
        </p:txBody>
      </p:sp>
      <p:sp>
        <p:nvSpPr>
          <p:cNvPr id="114" name="Text 61">
            <a:extLst>
              <a:ext uri="{FF2B5EF4-FFF2-40B4-BE49-F238E27FC236}">
                <a16:creationId xmlns:a16="http://schemas.microsoft.com/office/drawing/2014/main" id="{BEE44E4C-11EB-17A8-B9F1-078F09D48D70}"/>
              </a:ext>
            </a:extLst>
          </p:cNvPr>
          <p:cNvSpPr txBox="1"/>
          <p:nvPr/>
        </p:nvSpPr>
        <p:spPr>
          <a:xfrm>
            <a:off x="604563" y="7280855"/>
            <a:ext cx="401228" cy="464628"/>
          </a:xfrm>
          <a:prstGeom prst="rect">
            <a:avLst/>
          </a:prstGeom>
          <a:noFill/>
          <a:ln/>
        </p:spPr>
        <p:txBody>
          <a:bodyPr wrap="square" lIns="0" tIns="0" rIns="0" bIns="0" rtlCol="0" anchor="ctr"/>
          <a:lstStyle/>
          <a:p>
            <a:r>
              <a:rPr lang="en-US" sz="1600" b="1">
                <a:solidFill>
                  <a:srgbClr val="002060"/>
                </a:solidFill>
                <a:latin typeface="メイリオ"/>
                <a:ea typeface="メイリオ"/>
                <a:cs typeface="Noto Sans JP" pitchFamily="34" charset="-120"/>
              </a:rPr>
              <a:t>●</a:t>
            </a:r>
            <a:endParaRPr lang="en-US" sz="1600" b="1">
              <a:solidFill>
                <a:srgbClr val="002060"/>
              </a:solidFill>
              <a:latin typeface="メイリオ"/>
              <a:ea typeface="メイリオ"/>
            </a:endParaRPr>
          </a:p>
        </p:txBody>
      </p:sp>
      <p:sp>
        <p:nvSpPr>
          <p:cNvPr id="115" name="Text 62">
            <a:extLst>
              <a:ext uri="{FF2B5EF4-FFF2-40B4-BE49-F238E27FC236}">
                <a16:creationId xmlns:a16="http://schemas.microsoft.com/office/drawing/2014/main" id="{65B57F87-567A-440A-E1FE-6B8684513C08}"/>
              </a:ext>
            </a:extLst>
          </p:cNvPr>
          <p:cNvSpPr txBox="1"/>
          <p:nvPr/>
        </p:nvSpPr>
        <p:spPr>
          <a:xfrm>
            <a:off x="604563" y="7477166"/>
            <a:ext cx="401228" cy="464628"/>
          </a:xfrm>
          <a:prstGeom prst="rect">
            <a:avLst/>
          </a:prstGeom>
          <a:noFill/>
          <a:ln/>
        </p:spPr>
        <p:txBody>
          <a:bodyPr wrap="square" lIns="0" tIns="0" rIns="0" bIns="0" rtlCol="0" anchor="ctr"/>
          <a:lstStyle/>
          <a:p>
            <a:r>
              <a:rPr lang="en-US" sz="1600" b="1">
                <a:solidFill>
                  <a:srgbClr val="002060"/>
                </a:solidFill>
                <a:latin typeface="メイリオ"/>
                <a:ea typeface="メイリオ"/>
                <a:cs typeface="Noto Sans JP" pitchFamily="34" charset="-120"/>
              </a:rPr>
              <a:t>●</a:t>
            </a:r>
            <a:endParaRPr lang="en-US" sz="1600" b="1">
              <a:solidFill>
                <a:srgbClr val="002060"/>
              </a:solidFill>
              <a:latin typeface="メイリオ"/>
              <a:ea typeface="メイリオ"/>
            </a:endParaRPr>
          </a:p>
        </p:txBody>
      </p:sp>
      <p:sp>
        <p:nvSpPr>
          <p:cNvPr id="116" name="Text 63">
            <a:extLst>
              <a:ext uri="{FF2B5EF4-FFF2-40B4-BE49-F238E27FC236}">
                <a16:creationId xmlns:a16="http://schemas.microsoft.com/office/drawing/2014/main" id="{2C20DE09-CEE5-0E23-8857-2E1DA4D37FC3}"/>
              </a:ext>
            </a:extLst>
          </p:cNvPr>
          <p:cNvSpPr txBox="1"/>
          <p:nvPr/>
        </p:nvSpPr>
        <p:spPr>
          <a:xfrm>
            <a:off x="604563" y="7673476"/>
            <a:ext cx="401228" cy="464628"/>
          </a:xfrm>
          <a:prstGeom prst="rect">
            <a:avLst/>
          </a:prstGeom>
          <a:noFill/>
          <a:ln/>
        </p:spPr>
        <p:txBody>
          <a:bodyPr wrap="square" lIns="0" tIns="0" rIns="0" bIns="0" rtlCol="0" anchor="ctr"/>
          <a:lstStyle/>
          <a:p>
            <a:r>
              <a:rPr lang="en-US" sz="1600" b="1">
                <a:solidFill>
                  <a:srgbClr val="002060"/>
                </a:solidFill>
                <a:latin typeface="メイリオ"/>
                <a:ea typeface="メイリオ"/>
                <a:cs typeface="Noto Sans JP" pitchFamily="34" charset="-120"/>
              </a:rPr>
              <a:t>●</a:t>
            </a:r>
            <a:endParaRPr lang="en-US" sz="1600" b="1">
              <a:solidFill>
                <a:srgbClr val="002060"/>
              </a:solidFill>
              <a:latin typeface="メイリオ"/>
              <a:ea typeface="メイリオ"/>
            </a:endParaRPr>
          </a:p>
        </p:txBody>
      </p:sp>
      <p:sp>
        <p:nvSpPr>
          <p:cNvPr id="117" name="Text 64">
            <a:extLst>
              <a:ext uri="{FF2B5EF4-FFF2-40B4-BE49-F238E27FC236}">
                <a16:creationId xmlns:a16="http://schemas.microsoft.com/office/drawing/2014/main" id="{D01D446D-EE0D-574D-7577-8C5270D6EE07}"/>
              </a:ext>
            </a:extLst>
          </p:cNvPr>
          <p:cNvSpPr txBox="1"/>
          <p:nvPr/>
        </p:nvSpPr>
        <p:spPr>
          <a:xfrm>
            <a:off x="604563" y="7870643"/>
            <a:ext cx="401228" cy="464628"/>
          </a:xfrm>
          <a:prstGeom prst="rect">
            <a:avLst/>
          </a:prstGeom>
          <a:noFill/>
          <a:ln/>
        </p:spPr>
        <p:txBody>
          <a:bodyPr wrap="square" lIns="0" tIns="0" rIns="0" bIns="0" rtlCol="0" anchor="ctr"/>
          <a:lstStyle/>
          <a:p>
            <a:r>
              <a:rPr lang="en-US" sz="1600" b="1">
                <a:solidFill>
                  <a:srgbClr val="002060"/>
                </a:solidFill>
                <a:latin typeface="メイリオ"/>
                <a:ea typeface="メイリオ"/>
                <a:cs typeface="Noto Sans JP" pitchFamily="34" charset="-120"/>
              </a:rPr>
              <a:t>●</a:t>
            </a:r>
            <a:endParaRPr lang="en-US" sz="1600" b="1">
              <a:solidFill>
                <a:srgbClr val="002060"/>
              </a:solidFill>
              <a:latin typeface="メイリオ"/>
              <a:ea typeface="メイリオ"/>
            </a:endParaRPr>
          </a:p>
        </p:txBody>
      </p:sp>
      <p:sp>
        <p:nvSpPr>
          <p:cNvPr id="118" name="Text 65">
            <a:extLst>
              <a:ext uri="{FF2B5EF4-FFF2-40B4-BE49-F238E27FC236}">
                <a16:creationId xmlns:a16="http://schemas.microsoft.com/office/drawing/2014/main" id="{D825331B-4BAF-062A-3CB0-EFB454B383FC}"/>
              </a:ext>
            </a:extLst>
          </p:cNvPr>
          <p:cNvSpPr txBox="1"/>
          <p:nvPr/>
        </p:nvSpPr>
        <p:spPr>
          <a:xfrm>
            <a:off x="5032240" y="7418471"/>
            <a:ext cx="383247" cy="255005"/>
          </a:xfrm>
          <a:prstGeom prst="rect">
            <a:avLst/>
          </a:prstGeom>
          <a:noFill/>
          <a:ln/>
        </p:spPr>
        <p:txBody>
          <a:bodyPr wrap="square" lIns="0" tIns="0" rIns="0" bIns="0" rtlCol="0" anchor="ctr"/>
          <a:lstStyle/>
          <a:p>
            <a:r>
              <a:rPr lang="en-US" sz="1600" b="1">
                <a:solidFill>
                  <a:srgbClr val="002060"/>
                </a:solidFill>
                <a:latin typeface="メイリオ"/>
                <a:ea typeface="メイリオ"/>
                <a:cs typeface="Noto Sans JP" pitchFamily="34" charset="-120"/>
              </a:rPr>
              <a:t>●</a:t>
            </a:r>
            <a:endParaRPr lang="en-US" sz="1600" b="1">
              <a:solidFill>
                <a:srgbClr val="002060"/>
              </a:solidFill>
              <a:latin typeface="メイリオ"/>
              <a:ea typeface="メイリオ"/>
            </a:endParaRPr>
          </a:p>
        </p:txBody>
      </p:sp>
      <p:sp>
        <p:nvSpPr>
          <p:cNvPr id="119" name="Text 66">
            <a:extLst>
              <a:ext uri="{FF2B5EF4-FFF2-40B4-BE49-F238E27FC236}">
                <a16:creationId xmlns:a16="http://schemas.microsoft.com/office/drawing/2014/main" id="{FAF4D53B-AB7C-984E-726E-3FA8458A4E34}"/>
              </a:ext>
            </a:extLst>
          </p:cNvPr>
          <p:cNvSpPr txBox="1"/>
          <p:nvPr/>
        </p:nvSpPr>
        <p:spPr>
          <a:xfrm>
            <a:off x="5032240" y="7614782"/>
            <a:ext cx="383247" cy="255005"/>
          </a:xfrm>
          <a:prstGeom prst="rect">
            <a:avLst/>
          </a:prstGeom>
          <a:noFill/>
          <a:ln/>
        </p:spPr>
        <p:txBody>
          <a:bodyPr wrap="square" lIns="0" tIns="0" rIns="0" bIns="0" rtlCol="0" anchor="ctr"/>
          <a:lstStyle/>
          <a:p>
            <a:r>
              <a:rPr lang="en-US" sz="1600" b="1">
                <a:solidFill>
                  <a:srgbClr val="002060"/>
                </a:solidFill>
                <a:latin typeface="メイリオ"/>
                <a:ea typeface="メイリオ"/>
                <a:cs typeface="Noto Sans JP" pitchFamily="34" charset="-120"/>
              </a:rPr>
              <a:t>●</a:t>
            </a:r>
            <a:endParaRPr lang="en-US" sz="1600" b="1">
              <a:solidFill>
                <a:srgbClr val="002060"/>
              </a:solidFill>
              <a:latin typeface="メイリオ"/>
              <a:ea typeface="メイリオ"/>
            </a:endParaRPr>
          </a:p>
        </p:txBody>
      </p:sp>
      <p:sp>
        <p:nvSpPr>
          <p:cNvPr id="120" name="Text 67">
            <a:extLst>
              <a:ext uri="{FF2B5EF4-FFF2-40B4-BE49-F238E27FC236}">
                <a16:creationId xmlns:a16="http://schemas.microsoft.com/office/drawing/2014/main" id="{CA3F20D9-1387-87F2-58D3-FC7F00194944}"/>
              </a:ext>
            </a:extLst>
          </p:cNvPr>
          <p:cNvSpPr txBox="1"/>
          <p:nvPr/>
        </p:nvSpPr>
        <p:spPr>
          <a:xfrm>
            <a:off x="5032240" y="7811091"/>
            <a:ext cx="383247" cy="255005"/>
          </a:xfrm>
          <a:prstGeom prst="rect">
            <a:avLst/>
          </a:prstGeom>
          <a:noFill/>
          <a:ln/>
        </p:spPr>
        <p:txBody>
          <a:bodyPr wrap="square" lIns="0" tIns="0" rIns="0" bIns="0" rtlCol="0" anchor="ctr"/>
          <a:lstStyle/>
          <a:p>
            <a:r>
              <a:rPr lang="en-US" sz="1600" b="1">
                <a:solidFill>
                  <a:srgbClr val="002060"/>
                </a:solidFill>
                <a:latin typeface="メイリオ"/>
                <a:ea typeface="メイリオ"/>
                <a:cs typeface="Noto Sans JP" pitchFamily="34" charset="-120"/>
              </a:rPr>
              <a:t>●</a:t>
            </a:r>
            <a:endParaRPr lang="en-US" sz="1600" b="1">
              <a:solidFill>
                <a:srgbClr val="002060"/>
              </a:solidFill>
              <a:latin typeface="メイリオ"/>
              <a:ea typeface="メイリオ"/>
            </a:endParaRPr>
          </a:p>
        </p:txBody>
      </p:sp>
      <p:sp>
        <p:nvSpPr>
          <p:cNvPr id="121" name="Text 68">
            <a:extLst>
              <a:ext uri="{FF2B5EF4-FFF2-40B4-BE49-F238E27FC236}">
                <a16:creationId xmlns:a16="http://schemas.microsoft.com/office/drawing/2014/main" id="{81B2E7A0-AE6B-E529-C63D-42F324BA2FBC}"/>
              </a:ext>
            </a:extLst>
          </p:cNvPr>
          <p:cNvSpPr txBox="1"/>
          <p:nvPr/>
        </p:nvSpPr>
        <p:spPr>
          <a:xfrm>
            <a:off x="5032240" y="8007402"/>
            <a:ext cx="383247" cy="255005"/>
          </a:xfrm>
          <a:prstGeom prst="rect">
            <a:avLst/>
          </a:prstGeom>
          <a:noFill/>
          <a:ln/>
        </p:spPr>
        <p:txBody>
          <a:bodyPr wrap="square" lIns="0" tIns="0" rIns="0" bIns="0" rtlCol="0" anchor="ctr"/>
          <a:lstStyle/>
          <a:p>
            <a:r>
              <a:rPr lang="en-US" sz="1600" b="1">
                <a:solidFill>
                  <a:srgbClr val="002060"/>
                </a:solidFill>
                <a:latin typeface="メイリオ"/>
                <a:ea typeface="メイリオ"/>
                <a:cs typeface="Noto Sans JP" pitchFamily="34" charset="-120"/>
              </a:rPr>
              <a:t>●</a:t>
            </a:r>
            <a:endParaRPr lang="en-US" sz="1600" b="1">
              <a:solidFill>
                <a:srgbClr val="002060"/>
              </a:solidFill>
              <a:latin typeface="メイリオ"/>
              <a:ea typeface="メイリオ"/>
            </a:endParaRPr>
          </a:p>
        </p:txBody>
      </p:sp>
      <p:sp>
        <p:nvSpPr>
          <p:cNvPr id="122" name="Text 69">
            <a:extLst>
              <a:ext uri="{FF2B5EF4-FFF2-40B4-BE49-F238E27FC236}">
                <a16:creationId xmlns:a16="http://schemas.microsoft.com/office/drawing/2014/main" id="{BFA5833E-4688-18B0-F689-71AA93E7313C}"/>
              </a:ext>
            </a:extLst>
          </p:cNvPr>
          <p:cNvSpPr txBox="1"/>
          <p:nvPr/>
        </p:nvSpPr>
        <p:spPr>
          <a:xfrm>
            <a:off x="756296" y="7280855"/>
            <a:ext cx="2344563" cy="464628"/>
          </a:xfrm>
          <a:prstGeom prst="rect">
            <a:avLst/>
          </a:prstGeom>
          <a:noFill/>
          <a:ln/>
        </p:spPr>
        <p:txBody>
          <a:bodyPr wrap="square" lIns="0" tIns="0" rIns="0" bIns="0" rtlCol="0" anchor="ctr"/>
          <a:lstStyle/>
          <a:p>
            <a:r>
              <a:rPr lang="en-US" sz="1600" b="1" err="1">
                <a:solidFill>
                  <a:srgbClr val="002060"/>
                </a:solidFill>
                <a:latin typeface="メイリオ"/>
                <a:ea typeface="メイリオ"/>
                <a:cs typeface="Noto Sans JP" pitchFamily="34" charset="-120"/>
              </a:rPr>
              <a:t>構造改革はKKRが主導</a:t>
            </a:r>
            <a:endParaRPr lang="en-US" sz="1600" b="1" err="1">
              <a:solidFill>
                <a:srgbClr val="002060"/>
              </a:solidFill>
              <a:latin typeface="メイリオ"/>
              <a:ea typeface="メイリオ"/>
            </a:endParaRPr>
          </a:p>
        </p:txBody>
      </p:sp>
      <p:sp>
        <p:nvSpPr>
          <p:cNvPr id="123" name="Text 70">
            <a:extLst>
              <a:ext uri="{FF2B5EF4-FFF2-40B4-BE49-F238E27FC236}">
                <a16:creationId xmlns:a16="http://schemas.microsoft.com/office/drawing/2014/main" id="{628CA574-C534-FF91-C483-1911521DCAF3}"/>
              </a:ext>
            </a:extLst>
          </p:cNvPr>
          <p:cNvSpPr txBox="1"/>
          <p:nvPr/>
        </p:nvSpPr>
        <p:spPr>
          <a:xfrm>
            <a:off x="756296" y="7477166"/>
            <a:ext cx="2417829" cy="464628"/>
          </a:xfrm>
          <a:prstGeom prst="rect">
            <a:avLst/>
          </a:prstGeom>
          <a:noFill/>
          <a:ln/>
        </p:spPr>
        <p:txBody>
          <a:bodyPr wrap="square" lIns="0" tIns="0" rIns="0" bIns="0" rtlCol="0" anchor="ctr"/>
          <a:lstStyle/>
          <a:p>
            <a:r>
              <a:rPr lang="en-US" sz="1600" b="1" err="1">
                <a:solidFill>
                  <a:srgbClr val="002060"/>
                </a:solidFill>
                <a:latin typeface="メイリオ"/>
                <a:ea typeface="メイリオ"/>
                <a:cs typeface="Noto Sans JP" pitchFamily="34" charset="-120"/>
              </a:rPr>
              <a:t>SGは事業シナジー担当</a:t>
            </a:r>
            <a:endParaRPr lang="en-US" sz="1600" b="1" err="1">
              <a:solidFill>
                <a:srgbClr val="002060"/>
              </a:solidFill>
              <a:latin typeface="メイリオ"/>
              <a:ea typeface="メイリオ"/>
            </a:endParaRPr>
          </a:p>
        </p:txBody>
      </p:sp>
      <p:sp>
        <p:nvSpPr>
          <p:cNvPr id="124" name="Text 71">
            <a:extLst>
              <a:ext uri="{FF2B5EF4-FFF2-40B4-BE49-F238E27FC236}">
                <a16:creationId xmlns:a16="http://schemas.microsoft.com/office/drawing/2014/main" id="{15865589-C33F-5046-422F-F536E792FE03}"/>
              </a:ext>
            </a:extLst>
          </p:cNvPr>
          <p:cNvSpPr txBox="1"/>
          <p:nvPr/>
        </p:nvSpPr>
        <p:spPr>
          <a:xfrm>
            <a:off x="756297" y="7673476"/>
            <a:ext cx="3672101" cy="464628"/>
          </a:xfrm>
          <a:prstGeom prst="rect">
            <a:avLst/>
          </a:prstGeom>
          <a:noFill/>
          <a:ln/>
        </p:spPr>
        <p:txBody>
          <a:bodyPr wrap="square" lIns="0" tIns="0" rIns="0" bIns="0" rtlCol="0" anchor="ctr"/>
          <a:lstStyle/>
          <a:p>
            <a:r>
              <a:rPr lang="en-US" sz="1600" b="1" err="1">
                <a:solidFill>
                  <a:srgbClr val="002060"/>
                </a:solidFill>
                <a:latin typeface="メイリオ"/>
                <a:ea typeface="メイリオ"/>
                <a:cs typeface="Noto Sans JP" pitchFamily="34" charset="-120"/>
              </a:rPr>
              <a:t>監査・指名・報酬の各委員会を設置</a:t>
            </a:r>
            <a:endParaRPr lang="en-US" sz="1600" b="1" err="1">
              <a:solidFill>
                <a:srgbClr val="002060"/>
              </a:solidFill>
              <a:latin typeface="メイリオ"/>
              <a:ea typeface="メイリオ"/>
            </a:endParaRPr>
          </a:p>
        </p:txBody>
      </p:sp>
      <p:sp>
        <p:nvSpPr>
          <p:cNvPr id="125" name="Text 72">
            <a:extLst>
              <a:ext uri="{FF2B5EF4-FFF2-40B4-BE49-F238E27FC236}">
                <a16:creationId xmlns:a16="http://schemas.microsoft.com/office/drawing/2014/main" id="{FFC21D5C-CF50-2788-26AB-27E89DE5F401}"/>
              </a:ext>
            </a:extLst>
          </p:cNvPr>
          <p:cNvSpPr txBox="1"/>
          <p:nvPr/>
        </p:nvSpPr>
        <p:spPr>
          <a:xfrm>
            <a:off x="756297" y="7870643"/>
            <a:ext cx="3017928" cy="464628"/>
          </a:xfrm>
          <a:prstGeom prst="rect">
            <a:avLst/>
          </a:prstGeom>
          <a:noFill/>
          <a:ln/>
        </p:spPr>
        <p:txBody>
          <a:bodyPr wrap="square" lIns="0" tIns="0" rIns="0" bIns="0" rtlCol="0" anchor="ctr"/>
          <a:lstStyle/>
          <a:p>
            <a:r>
              <a:rPr lang="en-US" sz="1600" b="1" err="1">
                <a:solidFill>
                  <a:srgbClr val="002060"/>
                </a:solidFill>
                <a:latin typeface="メイリオ"/>
                <a:ea typeface="メイリオ"/>
                <a:cs typeface="Noto Sans JP" pitchFamily="34" charset="-120"/>
              </a:rPr>
              <a:t>報酬委員会は独立社外が主導</a:t>
            </a:r>
            <a:endParaRPr lang="en-US" sz="1600" b="1" err="1">
              <a:solidFill>
                <a:srgbClr val="002060"/>
              </a:solidFill>
              <a:latin typeface="メイリオ"/>
              <a:ea typeface="メイリオ"/>
            </a:endParaRPr>
          </a:p>
        </p:txBody>
      </p:sp>
      <p:sp>
        <p:nvSpPr>
          <p:cNvPr id="126" name="Text 73">
            <a:extLst>
              <a:ext uri="{FF2B5EF4-FFF2-40B4-BE49-F238E27FC236}">
                <a16:creationId xmlns:a16="http://schemas.microsoft.com/office/drawing/2014/main" id="{40D4E7E1-B03A-BD40-DFFB-73BA10CFE9D9}"/>
              </a:ext>
            </a:extLst>
          </p:cNvPr>
          <p:cNvSpPr txBox="1"/>
          <p:nvPr/>
        </p:nvSpPr>
        <p:spPr>
          <a:xfrm>
            <a:off x="5183974" y="7418471"/>
            <a:ext cx="2674390" cy="255005"/>
          </a:xfrm>
          <a:prstGeom prst="rect">
            <a:avLst/>
          </a:prstGeom>
          <a:noFill/>
          <a:ln/>
        </p:spPr>
        <p:txBody>
          <a:bodyPr wrap="square" lIns="0" tIns="0" rIns="0" bIns="0" rtlCol="0" anchor="ctr"/>
          <a:lstStyle/>
          <a:p>
            <a:r>
              <a:rPr lang="en-US" sz="1600" b="1" err="1">
                <a:solidFill>
                  <a:srgbClr val="002060"/>
                </a:solidFill>
                <a:latin typeface="メイリオ"/>
                <a:ea typeface="メイリオ"/>
                <a:cs typeface="Noto Sans JP" pitchFamily="34" charset="-120"/>
              </a:rPr>
              <a:t>独立社外比率を適切に維持</a:t>
            </a:r>
            <a:endParaRPr lang="en-US" sz="1600" b="1" err="1">
              <a:solidFill>
                <a:srgbClr val="002060"/>
              </a:solidFill>
              <a:latin typeface="メイリオ"/>
              <a:ea typeface="メイリオ"/>
            </a:endParaRPr>
          </a:p>
        </p:txBody>
      </p:sp>
      <p:sp>
        <p:nvSpPr>
          <p:cNvPr id="127" name="Text 74">
            <a:extLst>
              <a:ext uri="{FF2B5EF4-FFF2-40B4-BE49-F238E27FC236}">
                <a16:creationId xmlns:a16="http://schemas.microsoft.com/office/drawing/2014/main" id="{72A324A2-8B3F-FEFD-35A0-1465240AB8C5}"/>
              </a:ext>
            </a:extLst>
          </p:cNvPr>
          <p:cNvSpPr txBox="1"/>
          <p:nvPr/>
        </p:nvSpPr>
        <p:spPr>
          <a:xfrm>
            <a:off x="5183974" y="7614782"/>
            <a:ext cx="3680827" cy="255005"/>
          </a:xfrm>
          <a:prstGeom prst="rect">
            <a:avLst/>
          </a:prstGeom>
          <a:noFill/>
          <a:ln/>
        </p:spPr>
        <p:txBody>
          <a:bodyPr wrap="square" lIns="0" tIns="0" rIns="0" bIns="0" rtlCol="0" anchor="ctr"/>
          <a:lstStyle/>
          <a:p>
            <a:r>
              <a:rPr lang="en-US" sz="1600" b="1" err="1">
                <a:solidFill>
                  <a:srgbClr val="002060"/>
                </a:solidFill>
                <a:latin typeface="メイリオ"/>
                <a:ea typeface="メイリオ"/>
                <a:cs typeface="Noto Sans JP" pitchFamily="34" charset="-120"/>
              </a:rPr>
              <a:t>経営陣の継続性を確保（CEO・CFO</a:t>
            </a:r>
            <a:r>
              <a:rPr lang="en-US" sz="1600" b="1">
                <a:solidFill>
                  <a:srgbClr val="002060"/>
                </a:solidFill>
                <a:latin typeface="メイリオ"/>
                <a:ea typeface="メイリオ"/>
                <a:cs typeface="Noto Sans JP" pitchFamily="34" charset="-120"/>
              </a:rPr>
              <a:t>）</a:t>
            </a:r>
            <a:endParaRPr lang="en-US" sz="1600" b="1">
              <a:solidFill>
                <a:srgbClr val="002060"/>
              </a:solidFill>
              <a:latin typeface="メイリオ"/>
              <a:ea typeface="メイリオ"/>
            </a:endParaRPr>
          </a:p>
        </p:txBody>
      </p:sp>
      <p:sp>
        <p:nvSpPr>
          <p:cNvPr id="128" name="Text 75">
            <a:extLst>
              <a:ext uri="{FF2B5EF4-FFF2-40B4-BE49-F238E27FC236}">
                <a16:creationId xmlns:a16="http://schemas.microsoft.com/office/drawing/2014/main" id="{96852C61-C342-7470-7A55-1C093861B486}"/>
              </a:ext>
            </a:extLst>
          </p:cNvPr>
          <p:cNvSpPr txBox="1"/>
          <p:nvPr/>
        </p:nvSpPr>
        <p:spPr>
          <a:xfrm>
            <a:off x="5183974" y="7811091"/>
            <a:ext cx="3004314" cy="255005"/>
          </a:xfrm>
          <a:prstGeom prst="rect">
            <a:avLst/>
          </a:prstGeom>
          <a:noFill/>
          <a:ln/>
        </p:spPr>
        <p:txBody>
          <a:bodyPr wrap="square" lIns="0" tIns="0" rIns="0" bIns="0" rtlCol="0" anchor="ctr"/>
          <a:lstStyle/>
          <a:p>
            <a:r>
              <a:rPr lang="en-US" sz="1600" b="1" err="1">
                <a:solidFill>
                  <a:srgbClr val="002060"/>
                </a:solidFill>
                <a:latin typeface="メイリオ"/>
                <a:ea typeface="メイリオ"/>
                <a:cs typeface="Noto Sans JP" pitchFamily="34" charset="-120"/>
              </a:rPr>
              <a:t>KKRの席数縮小（段階的Exit</a:t>
            </a:r>
            <a:r>
              <a:rPr lang="en-US" sz="1600" b="1">
                <a:solidFill>
                  <a:srgbClr val="002060"/>
                </a:solidFill>
                <a:latin typeface="メイリオ"/>
                <a:ea typeface="メイリオ"/>
                <a:cs typeface="Noto Sans JP" pitchFamily="34" charset="-120"/>
              </a:rPr>
              <a:t>）</a:t>
            </a:r>
            <a:endParaRPr lang="en-US" sz="1600" b="1">
              <a:solidFill>
                <a:srgbClr val="002060"/>
              </a:solidFill>
              <a:latin typeface="メイリオ"/>
              <a:ea typeface="メイリオ"/>
            </a:endParaRPr>
          </a:p>
        </p:txBody>
      </p:sp>
      <p:sp>
        <p:nvSpPr>
          <p:cNvPr id="129" name="Text 76">
            <a:extLst>
              <a:ext uri="{FF2B5EF4-FFF2-40B4-BE49-F238E27FC236}">
                <a16:creationId xmlns:a16="http://schemas.microsoft.com/office/drawing/2014/main" id="{3B7562EC-A1D6-5697-E8E1-58CEC2F8EC18}"/>
              </a:ext>
            </a:extLst>
          </p:cNvPr>
          <p:cNvSpPr txBox="1"/>
          <p:nvPr/>
        </p:nvSpPr>
        <p:spPr>
          <a:xfrm>
            <a:off x="5183974" y="8007402"/>
            <a:ext cx="3280918" cy="255005"/>
          </a:xfrm>
          <a:prstGeom prst="rect">
            <a:avLst/>
          </a:prstGeom>
          <a:noFill/>
          <a:ln/>
        </p:spPr>
        <p:txBody>
          <a:bodyPr wrap="square" lIns="0" tIns="0" rIns="0" bIns="0" rtlCol="0" anchor="ctr"/>
          <a:lstStyle/>
          <a:p>
            <a:r>
              <a:rPr lang="en-US" sz="1600" b="1" err="1">
                <a:solidFill>
                  <a:srgbClr val="002060"/>
                </a:solidFill>
                <a:latin typeface="メイリオ"/>
                <a:ea typeface="メイリオ"/>
                <a:cs typeface="Noto Sans JP" pitchFamily="34" charset="-120"/>
              </a:rPr>
              <a:t>市場基準のガバナンス体制に移行</a:t>
            </a:r>
            <a:endParaRPr lang="en-US" sz="1600" b="1" err="1">
              <a:solidFill>
                <a:srgbClr val="002060"/>
              </a:solidFill>
              <a:latin typeface="メイリオ"/>
              <a:ea typeface="メイリオ"/>
            </a:endParaRPr>
          </a:p>
        </p:txBody>
      </p:sp>
    </p:spTree>
    <p:extLst>
      <p:ext uri="{BB962C8B-B14F-4D97-AF65-F5344CB8AC3E}">
        <p14:creationId xmlns:p14="http://schemas.microsoft.com/office/powerpoint/2010/main" val="3689025934"/>
      </p:ext>
    </p:extLst>
  </p:cSld>
  <p:clrMapOvr>
    <a:masterClrMapping/>
  </p:clrMapOvr>
  <p:extLst>
    <p:ext uri="{6950BFC3-D8DA-4A85-94F7-54DA5524770B}">
      <p188:commentRel xmlns:p188="http://schemas.microsoft.com/office/powerpoint/2018/8/main" r:id="rId2"/>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hink-cell data - do not delete" hidden="1">
            <a:extLst>
              <a:ext uri="{FF2B5EF4-FFF2-40B4-BE49-F238E27FC236}">
                <a16:creationId xmlns:a16="http://schemas.microsoft.com/office/drawing/2014/main" id="{8B3EC449-1F56-F00C-11FD-F873E8EAFA18}"/>
              </a:ext>
            </a:extLst>
          </p:cNvPr>
          <p:cNvGraphicFramePr>
            <a:graphicFrameLocks/>
          </p:cNvGraphicFramePr>
          <p:nvPr>
            <p:custDataLst>
              <p:tags r:id="rId1"/>
            </p:custDataLst>
            <p:extLst>
              <p:ext uri="{D42A27DB-BD31-4B8C-83A1-F6EECF244321}">
                <p14:modId xmlns:p14="http://schemas.microsoft.com/office/powerpoint/2010/main" val="2729381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49" name="think-cell data - do not delete" hidden="1">
                        <a:extLst>
                          <a:ext uri="{FF2B5EF4-FFF2-40B4-BE49-F238E27FC236}">
                            <a16:creationId xmlns:a16="http://schemas.microsoft.com/office/drawing/2014/main" id="{8B3EC449-1F56-F00C-11FD-F873E8EAFA1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8AD45627-E746-254B-E746-7138C2EBF033}"/>
              </a:ext>
            </a:extLst>
          </p:cNvPr>
          <p:cNvSpPr>
            <a:spLocks noGrp="1"/>
          </p:cNvSpPr>
          <p:nvPr>
            <p:ph type="title"/>
          </p:nvPr>
        </p:nvSpPr>
        <p:spPr>
          <a:xfrm>
            <a:off x="628650" y="365126"/>
            <a:ext cx="4786899" cy="382825"/>
          </a:xfrm>
        </p:spPr>
        <p:txBody>
          <a:bodyPr vert="horz" lIns="91440" tIns="45720" rIns="91440" bIns="45720" rtlCol="0" anchor="ctr">
            <a:noAutofit/>
          </a:bodyPr>
          <a:lstStyle/>
          <a:p>
            <a:r>
              <a:rPr lang="ja-JP" altLang="en-US" sz="2000" b="1">
                <a:solidFill>
                  <a:srgbClr val="1B3A6B"/>
                </a:solidFill>
              </a:rPr>
              <a:t>新ガバナンス体制：意思決定フロー</a:t>
            </a:r>
          </a:p>
        </p:txBody>
      </p:sp>
      <p:sp>
        <p:nvSpPr>
          <p:cNvPr id="5" name="Text 6">
            <a:extLst>
              <a:ext uri="{FF2B5EF4-FFF2-40B4-BE49-F238E27FC236}">
                <a16:creationId xmlns:a16="http://schemas.microsoft.com/office/drawing/2014/main" id="{32FFC620-0D24-408C-7EDE-790AA71E373F}"/>
              </a:ext>
            </a:extLst>
          </p:cNvPr>
          <p:cNvSpPr txBox="1"/>
          <p:nvPr/>
        </p:nvSpPr>
        <p:spPr>
          <a:xfrm>
            <a:off x="4337422" y="1869025"/>
            <a:ext cx="442341" cy="241745"/>
          </a:xfrm>
          <a:prstGeom prst="rect">
            <a:avLst/>
          </a:prstGeom>
          <a:noFill/>
          <a:ln/>
        </p:spPr>
        <p:txBody>
          <a:bodyPr wrap="square" lIns="0" tIns="0" rIns="0" bIns="0" rtlCol="0" anchor="ctr"/>
          <a:lstStyle/>
          <a:p>
            <a:r>
              <a:rPr lang="en-US" sz="1400" b="1">
                <a:solidFill>
                  <a:srgbClr val="FFFFFF"/>
                </a:solidFill>
                <a:latin typeface="Meiryo UI"/>
                <a:ea typeface="Meiryo UI"/>
                <a:cs typeface="Noto Sans JP" pitchFamily="34" charset="-120"/>
              </a:rPr>
              <a:t>白川</a:t>
            </a:r>
            <a:endParaRPr lang="en-US" sz="1400" b="1">
              <a:latin typeface="Meiryo UI"/>
              <a:ea typeface="Meiryo UI"/>
            </a:endParaRPr>
          </a:p>
        </p:txBody>
      </p:sp>
      <p:sp>
        <p:nvSpPr>
          <p:cNvPr id="6" name="Text 7">
            <a:extLst>
              <a:ext uri="{FF2B5EF4-FFF2-40B4-BE49-F238E27FC236}">
                <a16:creationId xmlns:a16="http://schemas.microsoft.com/office/drawing/2014/main" id="{8D50CE18-5758-821D-9ADD-D8AA4AB54583}"/>
              </a:ext>
            </a:extLst>
          </p:cNvPr>
          <p:cNvSpPr txBox="1"/>
          <p:nvPr/>
        </p:nvSpPr>
        <p:spPr>
          <a:xfrm>
            <a:off x="4292630" y="2110770"/>
            <a:ext cx="451771" cy="241745"/>
          </a:xfrm>
          <a:prstGeom prst="rect">
            <a:avLst/>
          </a:prstGeom>
          <a:noFill/>
          <a:ln/>
        </p:spPr>
        <p:txBody>
          <a:bodyPr wrap="square" lIns="0" tIns="0" rIns="0" bIns="0" rtlCol="0" anchor="ctr"/>
          <a:lstStyle/>
          <a:p>
            <a:r>
              <a:rPr lang="en-US" sz="1400" b="1">
                <a:solidFill>
                  <a:srgbClr val="FFFFFF"/>
                </a:solidFill>
                <a:latin typeface="Meiryo UI"/>
                <a:ea typeface="Meiryo UI"/>
                <a:cs typeface="Noto Sans JP" pitchFamily="34" charset="-120"/>
              </a:rPr>
              <a:t>CEO</a:t>
            </a:r>
            <a:endParaRPr lang="en-US" sz="1400" b="1">
              <a:latin typeface="Meiryo UI"/>
              <a:ea typeface="Meiryo UI"/>
            </a:endParaRPr>
          </a:p>
        </p:txBody>
      </p:sp>
      <p:sp>
        <p:nvSpPr>
          <p:cNvPr id="9" name="Shape 10">
            <a:extLst>
              <a:ext uri="{FF2B5EF4-FFF2-40B4-BE49-F238E27FC236}">
                <a16:creationId xmlns:a16="http://schemas.microsoft.com/office/drawing/2014/main" id="{5D53E922-CEE5-D470-6CF0-71799216BFB4}"/>
              </a:ext>
            </a:extLst>
          </p:cNvPr>
          <p:cNvSpPr/>
          <p:nvPr/>
        </p:nvSpPr>
        <p:spPr>
          <a:xfrm>
            <a:off x="4505537" y="2463183"/>
            <a:ext cx="45719" cy="683786"/>
          </a:xfrm>
          <a:prstGeom prst="rect">
            <a:avLst/>
          </a:prstGeom>
          <a:solidFill>
            <a:srgbClr val="1A237E"/>
          </a:solidFill>
          <a:ln/>
        </p:spPr>
        <p:txBody>
          <a:bodyPr/>
          <a:lstStyle/>
          <a:p>
            <a:endParaRPr lang="ja-JP" altLang="en-US" sz="1688" b="1">
              <a:latin typeface="Meiryo UI"/>
              <a:ea typeface="Meiryo UI"/>
            </a:endParaRPr>
          </a:p>
        </p:txBody>
      </p:sp>
      <p:sp>
        <p:nvSpPr>
          <p:cNvPr id="10" name="Shape 11">
            <a:extLst>
              <a:ext uri="{FF2B5EF4-FFF2-40B4-BE49-F238E27FC236}">
                <a16:creationId xmlns:a16="http://schemas.microsoft.com/office/drawing/2014/main" id="{7C26C987-C0DF-C2F4-4DFC-2DDB26ACE9B3}"/>
              </a:ext>
            </a:extLst>
          </p:cNvPr>
          <p:cNvSpPr/>
          <p:nvPr/>
        </p:nvSpPr>
        <p:spPr>
          <a:xfrm>
            <a:off x="6972220" y="2629570"/>
            <a:ext cx="45719" cy="535781"/>
          </a:xfrm>
          <a:prstGeom prst="rect">
            <a:avLst/>
          </a:prstGeom>
          <a:solidFill>
            <a:srgbClr val="1A237E"/>
          </a:solidFill>
          <a:ln/>
        </p:spPr>
        <p:txBody>
          <a:bodyPr/>
          <a:lstStyle/>
          <a:p>
            <a:endParaRPr lang="ja-JP" altLang="en-US" sz="1688" b="1">
              <a:latin typeface="Meiryo UI"/>
              <a:ea typeface="Meiryo UI"/>
            </a:endParaRPr>
          </a:p>
        </p:txBody>
      </p:sp>
      <p:sp>
        <p:nvSpPr>
          <p:cNvPr id="12" name="Text 13">
            <a:extLst>
              <a:ext uri="{FF2B5EF4-FFF2-40B4-BE49-F238E27FC236}">
                <a16:creationId xmlns:a16="http://schemas.microsoft.com/office/drawing/2014/main" id="{8C18F5DB-4D95-F9FF-8116-E2E2C60BF2AB}"/>
              </a:ext>
            </a:extLst>
          </p:cNvPr>
          <p:cNvSpPr txBox="1"/>
          <p:nvPr/>
        </p:nvSpPr>
        <p:spPr>
          <a:xfrm>
            <a:off x="2080496" y="3419361"/>
            <a:ext cx="353187" cy="187738"/>
          </a:xfrm>
          <a:prstGeom prst="rect">
            <a:avLst/>
          </a:prstGeom>
          <a:noFill/>
          <a:ln>
            <a:solidFill>
              <a:srgbClr val="002060"/>
            </a:solidFill>
          </a:ln>
        </p:spPr>
        <p:txBody>
          <a:bodyPr wrap="square" lIns="0" tIns="0" rIns="0" bIns="0" rtlCol="0" anchor="ctr"/>
          <a:lstStyle/>
          <a:p>
            <a:pPr algn="ctr"/>
            <a:r>
              <a:rPr lang="en-US" sz="1100" b="1">
                <a:solidFill>
                  <a:srgbClr val="002060"/>
                </a:solidFill>
                <a:latin typeface="Meiryo UI"/>
                <a:ea typeface="Meiryo UI"/>
                <a:cs typeface="Noto Sans JP" pitchFamily="34" charset="-120"/>
              </a:rPr>
              <a:t>KKR</a:t>
            </a:r>
            <a:endParaRPr lang="en-US" sz="1100" b="1">
              <a:solidFill>
                <a:srgbClr val="002060"/>
              </a:solidFill>
              <a:latin typeface="Meiryo UI"/>
              <a:ea typeface="Meiryo UI"/>
            </a:endParaRPr>
          </a:p>
        </p:txBody>
      </p:sp>
      <p:sp>
        <p:nvSpPr>
          <p:cNvPr id="19" name="Text 20">
            <a:extLst>
              <a:ext uri="{FF2B5EF4-FFF2-40B4-BE49-F238E27FC236}">
                <a16:creationId xmlns:a16="http://schemas.microsoft.com/office/drawing/2014/main" id="{62627AB6-F8B6-94B6-8EC6-06496F7E352C}"/>
              </a:ext>
            </a:extLst>
          </p:cNvPr>
          <p:cNvSpPr txBox="1"/>
          <p:nvPr/>
        </p:nvSpPr>
        <p:spPr>
          <a:xfrm>
            <a:off x="6423326" y="3419361"/>
            <a:ext cx="468916" cy="187738"/>
          </a:xfrm>
          <a:prstGeom prst="rect">
            <a:avLst/>
          </a:prstGeom>
          <a:noFill/>
          <a:ln>
            <a:solidFill>
              <a:srgbClr val="002060"/>
            </a:solidFill>
          </a:ln>
        </p:spPr>
        <p:txBody>
          <a:bodyPr wrap="square" lIns="0" tIns="0" rIns="0" bIns="0" rtlCol="0" anchor="ctr"/>
          <a:lstStyle/>
          <a:p>
            <a:pPr algn="ctr"/>
            <a:r>
              <a:rPr lang="en-US" sz="1100" b="1">
                <a:solidFill>
                  <a:srgbClr val="002060"/>
                </a:solidFill>
                <a:latin typeface="Meiryo UI"/>
                <a:ea typeface="Meiryo UI"/>
                <a:cs typeface="Noto Sans JP" pitchFamily="34" charset="-120"/>
              </a:rPr>
              <a:t>経営陣</a:t>
            </a:r>
            <a:endParaRPr lang="en-US" sz="1100" b="1">
              <a:solidFill>
                <a:srgbClr val="002060"/>
              </a:solidFill>
              <a:latin typeface="Meiryo UI"/>
              <a:ea typeface="Meiryo UI"/>
            </a:endParaRPr>
          </a:p>
        </p:txBody>
      </p:sp>
      <p:sp>
        <p:nvSpPr>
          <p:cNvPr id="20" name="正方形/長方形 19">
            <a:extLst>
              <a:ext uri="{FF2B5EF4-FFF2-40B4-BE49-F238E27FC236}">
                <a16:creationId xmlns:a16="http://schemas.microsoft.com/office/drawing/2014/main" id="{7ADEFD4F-7C96-719A-AFC0-75A967992733}"/>
              </a:ext>
            </a:extLst>
          </p:cNvPr>
          <p:cNvSpPr/>
          <p:nvPr/>
        </p:nvSpPr>
        <p:spPr>
          <a:xfrm>
            <a:off x="3520051" y="1527335"/>
            <a:ext cx="2016690" cy="897623"/>
          </a:xfrm>
          <a:prstGeom prst="rect">
            <a:avLst/>
          </a:prstGeom>
          <a:solidFill>
            <a:srgbClr val="002060"/>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UI"/>
                <a:ea typeface="Meiryo UI"/>
              </a:rPr>
              <a:t>白川</a:t>
            </a:r>
            <a:r>
              <a:rPr kumimoji="1" lang="en-US" altLang="ja-JP" b="1">
                <a:latin typeface="Meiryo UI"/>
                <a:ea typeface="Meiryo UI"/>
              </a:rPr>
              <a:t>CEO</a:t>
            </a:r>
            <a:endParaRPr kumimoji="1" lang="ja-JP" altLang="en-US" b="1">
              <a:latin typeface="Meiryo UI"/>
              <a:ea typeface="Meiryo UI"/>
            </a:endParaRPr>
          </a:p>
        </p:txBody>
      </p:sp>
      <p:sp>
        <p:nvSpPr>
          <p:cNvPr id="21" name="正方形/長方形 20">
            <a:extLst>
              <a:ext uri="{FF2B5EF4-FFF2-40B4-BE49-F238E27FC236}">
                <a16:creationId xmlns:a16="http://schemas.microsoft.com/office/drawing/2014/main" id="{14538580-8C0C-79DF-6D6E-FF9E3FC91CDB}"/>
              </a:ext>
            </a:extLst>
          </p:cNvPr>
          <p:cNvSpPr/>
          <p:nvPr/>
        </p:nvSpPr>
        <p:spPr>
          <a:xfrm>
            <a:off x="1075911" y="3159186"/>
            <a:ext cx="2292263" cy="675262"/>
          </a:xfrm>
          <a:prstGeom prst="rect">
            <a:avLst/>
          </a:prstGeom>
          <a:solidFill>
            <a:srgbClr val="B5C9D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a:solidFill>
                  <a:srgbClr val="002060"/>
                </a:solidFill>
                <a:latin typeface="Meiryo UI"/>
                <a:ea typeface="Meiryo UI"/>
              </a:rPr>
              <a:t>KKR</a:t>
            </a:r>
          </a:p>
          <a:p>
            <a:pPr algn="ctr"/>
            <a:r>
              <a:rPr kumimoji="1" lang="ja-JP" altLang="en-US" b="1">
                <a:solidFill>
                  <a:srgbClr val="002060"/>
                </a:solidFill>
                <a:latin typeface="Meiryo UI"/>
                <a:ea typeface="Meiryo UI"/>
              </a:rPr>
              <a:t>構造改革</a:t>
            </a:r>
          </a:p>
        </p:txBody>
      </p:sp>
      <p:sp>
        <p:nvSpPr>
          <p:cNvPr id="22" name="正方形/長方形 21">
            <a:extLst>
              <a:ext uri="{FF2B5EF4-FFF2-40B4-BE49-F238E27FC236}">
                <a16:creationId xmlns:a16="http://schemas.microsoft.com/office/drawing/2014/main" id="{566B104A-AF73-8CA3-AB6E-AFDC71362ADF}"/>
              </a:ext>
            </a:extLst>
          </p:cNvPr>
          <p:cNvSpPr/>
          <p:nvPr/>
        </p:nvSpPr>
        <p:spPr>
          <a:xfrm>
            <a:off x="3520574" y="3152540"/>
            <a:ext cx="2292263" cy="675262"/>
          </a:xfrm>
          <a:prstGeom prst="rect">
            <a:avLst/>
          </a:prstGeom>
          <a:solidFill>
            <a:srgbClr val="BFD1B8"/>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a:solidFill>
                  <a:srgbClr val="002060"/>
                </a:solidFill>
                <a:latin typeface="Meiryo UI"/>
                <a:ea typeface="Meiryo UI"/>
              </a:rPr>
              <a:t>SG</a:t>
            </a:r>
          </a:p>
          <a:p>
            <a:pPr algn="ctr"/>
            <a:r>
              <a:rPr kumimoji="1" lang="ja-JP" altLang="en-US" b="1">
                <a:solidFill>
                  <a:srgbClr val="002060"/>
                </a:solidFill>
                <a:latin typeface="Meiryo UI"/>
                <a:ea typeface="Meiryo UI"/>
              </a:rPr>
              <a:t>事業収益性改善</a:t>
            </a:r>
          </a:p>
        </p:txBody>
      </p:sp>
      <p:sp>
        <p:nvSpPr>
          <p:cNvPr id="23" name="正方形/長方形 22">
            <a:extLst>
              <a:ext uri="{FF2B5EF4-FFF2-40B4-BE49-F238E27FC236}">
                <a16:creationId xmlns:a16="http://schemas.microsoft.com/office/drawing/2014/main" id="{026B074D-C9A7-9234-E884-913623FE217A}"/>
              </a:ext>
            </a:extLst>
          </p:cNvPr>
          <p:cNvSpPr/>
          <p:nvPr/>
        </p:nvSpPr>
        <p:spPr>
          <a:xfrm>
            <a:off x="5965237" y="3152540"/>
            <a:ext cx="2292263" cy="675262"/>
          </a:xfrm>
          <a:prstGeom prst="rect">
            <a:avLst/>
          </a:prstGeom>
          <a:solidFill>
            <a:srgbClr val="F5EACA"/>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rgbClr val="002060"/>
                </a:solidFill>
                <a:latin typeface="Meiryo UI"/>
                <a:ea typeface="Meiryo UI"/>
              </a:rPr>
              <a:t>現経営陣</a:t>
            </a:r>
            <a:endParaRPr kumimoji="1" lang="en-US" altLang="ja-JP" b="1">
              <a:solidFill>
                <a:srgbClr val="002060"/>
              </a:solidFill>
              <a:latin typeface="Meiryo UI"/>
              <a:ea typeface="Meiryo UI"/>
            </a:endParaRPr>
          </a:p>
          <a:p>
            <a:pPr algn="ctr"/>
            <a:r>
              <a:rPr kumimoji="1" lang="ja-JP" altLang="en-US" b="1">
                <a:solidFill>
                  <a:srgbClr val="002060"/>
                </a:solidFill>
                <a:latin typeface="Meiryo UI"/>
                <a:ea typeface="Meiryo UI"/>
              </a:rPr>
              <a:t>企業文化・地域</a:t>
            </a:r>
          </a:p>
        </p:txBody>
      </p:sp>
      <p:sp>
        <p:nvSpPr>
          <p:cNvPr id="24" name="Shape 11">
            <a:extLst>
              <a:ext uri="{FF2B5EF4-FFF2-40B4-BE49-F238E27FC236}">
                <a16:creationId xmlns:a16="http://schemas.microsoft.com/office/drawing/2014/main" id="{26B622B8-D1B4-0B66-C8D4-4FC207624E20}"/>
              </a:ext>
            </a:extLst>
          </p:cNvPr>
          <p:cNvSpPr/>
          <p:nvPr/>
        </p:nvSpPr>
        <p:spPr>
          <a:xfrm flipH="1">
            <a:off x="2222041" y="2611186"/>
            <a:ext cx="45719" cy="535781"/>
          </a:xfrm>
          <a:prstGeom prst="rect">
            <a:avLst/>
          </a:prstGeom>
          <a:solidFill>
            <a:srgbClr val="1A237E"/>
          </a:solidFill>
          <a:ln/>
        </p:spPr>
        <p:txBody>
          <a:bodyPr/>
          <a:lstStyle/>
          <a:p>
            <a:endParaRPr lang="ja-JP" altLang="en-US" sz="1688" b="1">
              <a:latin typeface="Meiryo UI"/>
              <a:ea typeface="Meiryo UI"/>
            </a:endParaRPr>
          </a:p>
        </p:txBody>
      </p:sp>
      <p:sp>
        <p:nvSpPr>
          <p:cNvPr id="25" name="Shape 11">
            <a:extLst>
              <a:ext uri="{FF2B5EF4-FFF2-40B4-BE49-F238E27FC236}">
                <a16:creationId xmlns:a16="http://schemas.microsoft.com/office/drawing/2014/main" id="{430E05F4-2132-4164-DFF2-80D2C0F16C60}"/>
              </a:ext>
            </a:extLst>
          </p:cNvPr>
          <p:cNvSpPr/>
          <p:nvPr/>
        </p:nvSpPr>
        <p:spPr>
          <a:xfrm rot="5400000" flipH="1">
            <a:off x="4583629" y="243489"/>
            <a:ext cx="45719" cy="4786898"/>
          </a:xfrm>
          <a:prstGeom prst="rect">
            <a:avLst/>
          </a:prstGeom>
          <a:solidFill>
            <a:srgbClr val="1A237E"/>
          </a:solidFill>
          <a:ln/>
        </p:spPr>
        <p:txBody>
          <a:bodyPr/>
          <a:lstStyle/>
          <a:p>
            <a:endParaRPr lang="ja-JP" altLang="en-US" sz="1688" b="1">
              <a:latin typeface="Meiryo UI"/>
              <a:ea typeface="Meiryo UI"/>
            </a:endParaRPr>
          </a:p>
        </p:txBody>
      </p:sp>
      <p:sp>
        <p:nvSpPr>
          <p:cNvPr id="26" name="Shape 21">
            <a:extLst>
              <a:ext uri="{FF2B5EF4-FFF2-40B4-BE49-F238E27FC236}">
                <a16:creationId xmlns:a16="http://schemas.microsoft.com/office/drawing/2014/main" id="{2A568D07-80EC-189C-10C9-8F854D25CA35}"/>
              </a:ext>
            </a:extLst>
          </p:cNvPr>
          <p:cNvSpPr/>
          <p:nvPr/>
        </p:nvSpPr>
        <p:spPr>
          <a:xfrm>
            <a:off x="446627" y="3982783"/>
            <a:ext cx="3964781" cy="2607755"/>
          </a:xfrm>
          <a:prstGeom prst="roundRect">
            <a:avLst>
              <a:gd name="adj" fmla="val 901"/>
            </a:avLst>
          </a:prstGeom>
          <a:solidFill>
            <a:srgbClr val="F8F9FA"/>
          </a:solidFill>
          <a:ln/>
          <a:effectLst>
            <a:outerShdw blurRad="63500" dist="25400" dir="5400000" algn="bl" rotWithShape="0">
              <a:srgbClr val="000000">
                <a:alpha val="10000"/>
              </a:srgbClr>
            </a:outerShdw>
          </a:effectLst>
        </p:spPr>
        <p:txBody>
          <a:bodyPr/>
          <a:lstStyle/>
          <a:p>
            <a:endParaRPr lang="ja-JP" altLang="en-US" sz="2400" b="1">
              <a:latin typeface="Meiryo UI"/>
              <a:ea typeface="Meiryo UI"/>
            </a:endParaRPr>
          </a:p>
        </p:txBody>
      </p:sp>
      <p:sp>
        <p:nvSpPr>
          <p:cNvPr id="27" name="Shape 22">
            <a:extLst>
              <a:ext uri="{FF2B5EF4-FFF2-40B4-BE49-F238E27FC236}">
                <a16:creationId xmlns:a16="http://schemas.microsoft.com/office/drawing/2014/main" id="{07CE4CAB-E1E8-31D2-1CAC-0397EFC374FF}"/>
              </a:ext>
            </a:extLst>
          </p:cNvPr>
          <p:cNvSpPr/>
          <p:nvPr/>
        </p:nvSpPr>
        <p:spPr>
          <a:xfrm>
            <a:off x="4737163" y="3982783"/>
            <a:ext cx="4281577" cy="2607755"/>
          </a:xfrm>
          <a:prstGeom prst="roundRect">
            <a:avLst>
              <a:gd name="adj" fmla="val 901"/>
            </a:avLst>
          </a:prstGeom>
          <a:solidFill>
            <a:srgbClr val="F8F9FA"/>
          </a:solidFill>
          <a:ln/>
          <a:effectLst>
            <a:outerShdw blurRad="63500" dist="25400" dir="5400000" algn="bl" rotWithShape="0">
              <a:srgbClr val="000000">
                <a:alpha val="10000"/>
              </a:srgbClr>
            </a:outerShdw>
          </a:effectLst>
        </p:spPr>
        <p:txBody>
          <a:bodyPr/>
          <a:lstStyle/>
          <a:p>
            <a:endParaRPr lang="ja-JP" altLang="en-US" sz="2400" b="1">
              <a:latin typeface="Meiryo UI"/>
              <a:ea typeface="Meiryo UI"/>
            </a:endParaRPr>
          </a:p>
        </p:txBody>
      </p:sp>
      <p:sp>
        <p:nvSpPr>
          <p:cNvPr id="28" name="Shape 23">
            <a:extLst>
              <a:ext uri="{FF2B5EF4-FFF2-40B4-BE49-F238E27FC236}">
                <a16:creationId xmlns:a16="http://schemas.microsoft.com/office/drawing/2014/main" id="{6F2B2CF3-38D6-2844-1437-B2BF7969CF97}"/>
              </a:ext>
            </a:extLst>
          </p:cNvPr>
          <p:cNvSpPr/>
          <p:nvPr/>
        </p:nvSpPr>
        <p:spPr>
          <a:xfrm>
            <a:off x="580359" y="4365974"/>
            <a:ext cx="1152144" cy="18002"/>
          </a:xfrm>
          <a:prstGeom prst="rect">
            <a:avLst/>
          </a:prstGeom>
          <a:solidFill>
            <a:srgbClr val="FFD700"/>
          </a:solidFill>
          <a:ln/>
        </p:spPr>
        <p:txBody>
          <a:bodyPr/>
          <a:lstStyle/>
          <a:p>
            <a:endParaRPr lang="ja-JP" altLang="en-US" sz="2400" b="1">
              <a:latin typeface="Meiryo UI"/>
              <a:ea typeface="Meiryo UI"/>
            </a:endParaRPr>
          </a:p>
        </p:txBody>
      </p:sp>
      <p:sp>
        <p:nvSpPr>
          <p:cNvPr id="29" name="Shape 24">
            <a:extLst>
              <a:ext uri="{FF2B5EF4-FFF2-40B4-BE49-F238E27FC236}">
                <a16:creationId xmlns:a16="http://schemas.microsoft.com/office/drawing/2014/main" id="{2773070F-EA71-D044-745F-FD0E6D329741}"/>
              </a:ext>
            </a:extLst>
          </p:cNvPr>
          <p:cNvSpPr/>
          <p:nvPr/>
        </p:nvSpPr>
        <p:spPr>
          <a:xfrm>
            <a:off x="4870895" y="4365974"/>
            <a:ext cx="1008983" cy="18002"/>
          </a:xfrm>
          <a:prstGeom prst="rect">
            <a:avLst/>
          </a:prstGeom>
          <a:solidFill>
            <a:srgbClr val="FFD700"/>
          </a:solidFill>
          <a:ln/>
        </p:spPr>
        <p:txBody>
          <a:bodyPr/>
          <a:lstStyle/>
          <a:p>
            <a:endParaRPr lang="ja-JP" altLang="en-US" sz="2400" b="1">
              <a:latin typeface="Meiryo UI"/>
              <a:ea typeface="Meiryo UI"/>
            </a:endParaRPr>
          </a:p>
        </p:txBody>
      </p:sp>
      <p:sp>
        <p:nvSpPr>
          <p:cNvPr id="30" name="Text 25">
            <a:extLst>
              <a:ext uri="{FF2B5EF4-FFF2-40B4-BE49-F238E27FC236}">
                <a16:creationId xmlns:a16="http://schemas.microsoft.com/office/drawing/2014/main" id="{8857A2E1-8CEE-5C29-5340-45E1045EB5B8}"/>
              </a:ext>
            </a:extLst>
          </p:cNvPr>
          <p:cNvSpPr txBox="1"/>
          <p:nvPr/>
        </p:nvSpPr>
        <p:spPr>
          <a:xfrm>
            <a:off x="580358" y="4116514"/>
            <a:ext cx="1967387" cy="249460"/>
          </a:xfrm>
          <a:prstGeom prst="rect">
            <a:avLst/>
          </a:prstGeom>
          <a:noFill/>
          <a:ln/>
        </p:spPr>
        <p:txBody>
          <a:bodyPr wrap="square" lIns="0" tIns="0" rIns="0" bIns="0" rtlCol="0" anchor="ctr"/>
          <a:lstStyle/>
          <a:p>
            <a:r>
              <a:rPr lang="en-US" b="1">
                <a:solidFill>
                  <a:srgbClr val="1A237E"/>
                </a:solidFill>
                <a:latin typeface="Meiryo UI"/>
                <a:ea typeface="Meiryo UI"/>
                <a:cs typeface="Noto Sans JP" pitchFamily="34" charset="-120"/>
              </a:rPr>
              <a:t>意思決定の仕組み</a:t>
            </a:r>
            <a:endParaRPr lang="en-US" b="1">
              <a:latin typeface="Meiryo UI"/>
              <a:ea typeface="Meiryo UI"/>
            </a:endParaRPr>
          </a:p>
        </p:txBody>
      </p:sp>
      <p:sp>
        <p:nvSpPr>
          <p:cNvPr id="31" name="Text 26">
            <a:extLst>
              <a:ext uri="{FF2B5EF4-FFF2-40B4-BE49-F238E27FC236}">
                <a16:creationId xmlns:a16="http://schemas.microsoft.com/office/drawing/2014/main" id="{E1EADCF9-DF24-2903-CE1D-E5DD97AA92DE}"/>
              </a:ext>
            </a:extLst>
          </p:cNvPr>
          <p:cNvSpPr txBox="1"/>
          <p:nvPr/>
        </p:nvSpPr>
        <p:spPr>
          <a:xfrm>
            <a:off x="4870895" y="4116514"/>
            <a:ext cx="1666493" cy="316289"/>
          </a:xfrm>
          <a:prstGeom prst="rect">
            <a:avLst/>
          </a:prstGeom>
          <a:noFill/>
          <a:ln/>
        </p:spPr>
        <p:txBody>
          <a:bodyPr wrap="square" lIns="0" tIns="0" rIns="0" bIns="0" rtlCol="0" anchor="ctr"/>
          <a:lstStyle/>
          <a:p>
            <a:r>
              <a:rPr lang="en-US" b="1">
                <a:solidFill>
                  <a:srgbClr val="1A237E"/>
                </a:solidFill>
                <a:latin typeface="Meiryo UI"/>
                <a:ea typeface="Meiryo UI"/>
                <a:cs typeface="Noto Sans JP" pitchFamily="34" charset="-120"/>
              </a:rPr>
              <a:t>期待される効果</a:t>
            </a:r>
            <a:endParaRPr lang="en-US" b="1">
              <a:latin typeface="Meiryo UI"/>
              <a:ea typeface="Meiryo UI"/>
            </a:endParaRPr>
          </a:p>
        </p:txBody>
      </p:sp>
      <p:sp>
        <p:nvSpPr>
          <p:cNvPr id="32" name="Text 27">
            <a:extLst>
              <a:ext uri="{FF2B5EF4-FFF2-40B4-BE49-F238E27FC236}">
                <a16:creationId xmlns:a16="http://schemas.microsoft.com/office/drawing/2014/main" id="{DEBFDEFE-D136-F274-4E5F-6B245F7D951B}"/>
              </a:ext>
            </a:extLst>
          </p:cNvPr>
          <p:cNvSpPr txBox="1"/>
          <p:nvPr/>
        </p:nvSpPr>
        <p:spPr>
          <a:xfrm>
            <a:off x="580359" y="4455985"/>
            <a:ext cx="259747" cy="214313"/>
          </a:xfrm>
          <a:prstGeom prst="rect">
            <a:avLst/>
          </a:prstGeom>
          <a:noFill/>
          <a:ln/>
        </p:spPr>
        <p:txBody>
          <a:bodyPr wrap="square" lIns="0" tIns="0" rIns="0" bIns="0" rtlCol="0" anchor="ctr"/>
          <a:lstStyle/>
          <a:p>
            <a:pPr algn="ctr"/>
            <a:r>
              <a:rPr lang="en-US" sz="1200" b="1">
                <a:solidFill>
                  <a:srgbClr val="FFD700"/>
                </a:solidFill>
                <a:latin typeface="Meiryo UI"/>
                <a:ea typeface="Meiryo UI"/>
                <a:cs typeface="Noto Sans JP" pitchFamily="34" charset="-120"/>
              </a:rPr>
              <a:t>●</a:t>
            </a:r>
            <a:endParaRPr lang="en-US" sz="1200" b="1">
              <a:latin typeface="Meiryo UI"/>
              <a:ea typeface="Meiryo UI"/>
            </a:endParaRPr>
          </a:p>
        </p:txBody>
      </p:sp>
      <p:sp>
        <p:nvSpPr>
          <p:cNvPr id="33" name="Text 28">
            <a:extLst>
              <a:ext uri="{FF2B5EF4-FFF2-40B4-BE49-F238E27FC236}">
                <a16:creationId xmlns:a16="http://schemas.microsoft.com/office/drawing/2014/main" id="{5E1CB38C-0CCB-4B1A-E20E-AF43A3789598}"/>
              </a:ext>
            </a:extLst>
          </p:cNvPr>
          <p:cNvSpPr txBox="1"/>
          <p:nvPr/>
        </p:nvSpPr>
        <p:spPr>
          <a:xfrm>
            <a:off x="786098" y="4455985"/>
            <a:ext cx="3429000" cy="428625"/>
          </a:xfrm>
          <a:prstGeom prst="rect">
            <a:avLst/>
          </a:prstGeom>
          <a:noFill/>
          <a:ln/>
        </p:spPr>
        <p:txBody>
          <a:bodyPr wrap="square" lIns="0" tIns="0" rIns="0" bIns="0" rtlCol="0" anchor="ctr"/>
          <a:lstStyle/>
          <a:p>
            <a:r>
              <a:rPr lang="en-US" sz="1200" b="1">
                <a:solidFill>
                  <a:srgbClr val="1A237E"/>
                </a:solidFill>
                <a:latin typeface="Meiryo UI"/>
                <a:ea typeface="Meiryo UI"/>
                <a:cs typeface="Noto Sans JP" pitchFamily="34" charset="-120"/>
              </a:rPr>
              <a:t>構造改革はKKR主導、事業シナジーはSG主導で白川CEOへ提案</a:t>
            </a:r>
            <a:endParaRPr lang="en-US" sz="1200" b="1">
              <a:latin typeface="Meiryo UI"/>
              <a:ea typeface="Meiryo UI"/>
            </a:endParaRPr>
          </a:p>
        </p:txBody>
      </p:sp>
      <p:sp>
        <p:nvSpPr>
          <p:cNvPr id="34" name="Text 29">
            <a:extLst>
              <a:ext uri="{FF2B5EF4-FFF2-40B4-BE49-F238E27FC236}">
                <a16:creationId xmlns:a16="http://schemas.microsoft.com/office/drawing/2014/main" id="{9F7A0BC9-4EA0-95F4-0A62-DDF33E8B020B}"/>
              </a:ext>
            </a:extLst>
          </p:cNvPr>
          <p:cNvSpPr txBox="1"/>
          <p:nvPr/>
        </p:nvSpPr>
        <p:spPr>
          <a:xfrm>
            <a:off x="580359" y="4955762"/>
            <a:ext cx="259747" cy="214313"/>
          </a:xfrm>
          <a:prstGeom prst="rect">
            <a:avLst/>
          </a:prstGeom>
          <a:noFill/>
          <a:ln/>
        </p:spPr>
        <p:txBody>
          <a:bodyPr wrap="square" lIns="0" tIns="0" rIns="0" bIns="0" rtlCol="0" anchor="ctr"/>
          <a:lstStyle/>
          <a:p>
            <a:pPr algn="ctr"/>
            <a:r>
              <a:rPr lang="en-US" sz="1200" b="1">
                <a:solidFill>
                  <a:srgbClr val="FFD700"/>
                </a:solidFill>
                <a:latin typeface="Meiryo UI"/>
                <a:ea typeface="Meiryo UI"/>
                <a:cs typeface="Noto Sans JP" pitchFamily="34" charset="-120"/>
              </a:rPr>
              <a:t>●</a:t>
            </a:r>
            <a:endParaRPr lang="en-US" sz="1200" b="1">
              <a:latin typeface="Meiryo UI"/>
              <a:ea typeface="Meiryo UI"/>
            </a:endParaRPr>
          </a:p>
        </p:txBody>
      </p:sp>
      <p:sp>
        <p:nvSpPr>
          <p:cNvPr id="35" name="Text 30">
            <a:extLst>
              <a:ext uri="{FF2B5EF4-FFF2-40B4-BE49-F238E27FC236}">
                <a16:creationId xmlns:a16="http://schemas.microsoft.com/office/drawing/2014/main" id="{A905A7B4-7CF9-51C9-D858-4E8077BEE7B8}"/>
              </a:ext>
            </a:extLst>
          </p:cNvPr>
          <p:cNvSpPr txBox="1"/>
          <p:nvPr/>
        </p:nvSpPr>
        <p:spPr>
          <a:xfrm>
            <a:off x="786098" y="4955762"/>
            <a:ext cx="3527584" cy="428625"/>
          </a:xfrm>
          <a:prstGeom prst="rect">
            <a:avLst/>
          </a:prstGeom>
          <a:noFill/>
          <a:ln/>
        </p:spPr>
        <p:txBody>
          <a:bodyPr wrap="square" lIns="0" tIns="0" rIns="0" bIns="0" rtlCol="0" anchor="ctr"/>
          <a:lstStyle/>
          <a:p>
            <a:r>
              <a:rPr lang="en-US" sz="1200" b="1" err="1">
                <a:solidFill>
                  <a:srgbClr val="1A237E"/>
                </a:solidFill>
                <a:latin typeface="Meiryo UI"/>
                <a:ea typeface="Meiryo UI"/>
                <a:cs typeface="Noto Sans JP" pitchFamily="34" charset="-120"/>
              </a:rPr>
              <a:t>共同同意事項（SHA</a:t>
            </a:r>
            <a:r>
              <a:rPr lang="en-US" sz="1200" b="1">
                <a:solidFill>
                  <a:srgbClr val="1A237E"/>
                </a:solidFill>
                <a:latin typeface="Meiryo UI"/>
                <a:ea typeface="Meiryo UI"/>
                <a:cs typeface="Noto Sans JP" pitchFamily="34" charset="-120"/>
              </a:rPr>
              <a:t>）：</a:t>
            </a:r>
          </a:p>
          <a:p>
            <a:r>
              <a:rPr lang="en-US" sz="1200" b="1" err="1">
                <a:solidFill>
                  <a:srgbClr val="1A237E"/>
                </a:solidFill>
                <a:latin typeface="Meiryo UI"/>
                <a:ea typeface="Meiryo UI"/>
                <a:cs typeface="Noto Sans JP" pitchFamily="34" charset="-120"/>
              </a:rPr>
              <a:t>資本政策・大型投資・拠点売却・再上場等</a:t>
            </a:r>
            <a:endParaRPr lang="en-US" sz="1200" b="1">
              <a:latin typeface="Meiryo UI"/>
              <a:ea typeface="Meiryo UI"/>
            </a:endParaRPr>
          </a:p>
        </p:txBody>
      </p:sp>
      <p:sp>
        <p:nvSpPr>
          <p:cNvPr id="36" name="Text 31">
            <a:extLst>
              <a:ext uri="{FF2B5EF4-FFF2-40B4-BE49-F238E27FC236}">
                <a16:creationId xmlns:a16="http://schemas.microsoft.com/office/drawing/2014/main" id="{A947C3C7-3CC1-CED8-2DCE-10A5AFDF52B7}"/>
              </a:ext>
            </a:extLst>
          </p:cNvPr>
          <p:cNvSpPr txBox="1"/>
          <p:nvPr/>
        </p:nvSpPr>
        <p:spPr>
          <a:xfrm>
            <a:off x="580359" y="5455539"/>
            <a:ext cx="259747" cy="214313"/>
          </a:xfrm>
          <a:prstGeom prst="rect">
            <a:avLst/>
          </a:prstGeom>
          <a:noFill/>
          <a:ln/>
        </p:spPr>
        <p:txBody>
          <a:bodyPr wrap="square" lIns="0" tIns="0" rIns="0" bIns="0" rtlCol="0" anchor="ctr"/>
          <a:lstStyle/>
          <a:p>
            <a:pPr algn="ctr"/>
            <a:r>
              <a:rPr lang="en-US" sz="1200" b="1">
                <a:solidFill>
                  <a:srgbClr val="FFD700"/>
                </a:solidFill>
                <a:latin typeface="Meiryo UI"/>
                <a:ea typeface="Meiryo UI"/>
                <a:cs typeface="Noto Sans JP" pitchFamily="34" charset="-120"/>
              </a:rPr>
              <a:t>●</a:t>
            </a:r>
            <a:endParaRPr lang="en-US" sz="1200" b="1">
              <a:latin typeface="Meiryo UI"/>
              <a:ea typeface="Meiryo UI"/>
            </a:endParaRPr>
          </a:p>
        </p:txBody>
      </p:sp>
      <p:sp>
        <p:nvSpPr>
          <p:cNvPr id="37" name="Text 32">
            <a:extLst>
              <a:ext uri="{FF2B5EF4-FFF2-40B4-BE49-F238E27FC236}">
                <a16:creationId xmlns:a16="http://schemas.microsoft.com/office/drawing/2014/main" id="{A55A3FEC-FCB8-4B3D-57A7-B7026303BB19}"/>
              </a:ext>
            </a:extLst>
          </p:cNvPr>
          <p:cNvSpPr txBox="1"/>
          <p:nvPr/>
        </p:nvSpPr>
        <p:spPr>
          <a:xfrm>
            <a:off x="786099" y="5455539"/>
            <a:ext cx="3473577" cy="428625"/>
          </a:xfrm>
          <a:prstGeom prst="rect">
            <a:avLst/>
          </a:prstGeom>
          <a:noFill/>
          <a:ln/>
        </p:spPr>
        <p:txBody>
          <a:bodyPr wrap="square" lIns="0" tIns="0" rIns="0" bIns="0" rtlCol="0" anchor="ctr"/>
          <a:lstStyle/>
          <a:p>
            <a:r>
              <a:rPr lang="en-US" sz="1200" b="1" err="1">
                <a:solidFill>
                  <a:srgbClr val="1A237E"/>
                </a:solidFill>
                <a:latin typeface="Meiryo UI"/>
                <a:ea typeface="Meiryo UI"/>
                <a:cs typeface="Noto Sans JP" pitchFamily="34" charset="-120"/>
              </a:rPr>
              <a:t>情報リングフェンス</a:t>
            </a:r>
            <a:r>
              <a:rPr lang="en-US" sz="1200" b="1">
                <a:solidFill>
                  <a:srgbClr val="1A237E"/>
                </a:solidFill>
                <a:latin typeface="Meiryo UI"/>
                <a:ea typeface="Meiryo UI"/>
                <a:cs typeface="Noto Sans JP" pitchFamily="34" charset="-120"/>
              </a:rPr>
              <a:t>：</a:t>
            </a:r>
            <a:br>
              <a:rPr lang="en-US" sz="1200" b="1">
                <a:solidFill>
                  <a:srgbClr val="1A237E"/>
                </a:solidFill>
                <a:latin typeface="Meiryo UI"/>
                <a:ea typeface="Meiryo UI"/>
                <a:cs typeface="Noto Sans JP" pitchFamily="34" charset="-120"/>
              </a:rPr>
            </a:br>
            <a:r>
              <a:rPr lang="en-US" sz="1200" b="1" err="1">
                <a:solidFill>
                  <a:srgbClr val="1A237E"/>
                </a:solidFill>
                <a:latin typeface="Meiryo UI"/>
                <a:ea typeface="Meiryo UI"/>
                <a:cs typeface="Noto Sans JP" pitchFamily="34" charset="-120"/>
              </a:rPr>
              <a:t>競争法配慮で情報遮断、KPIベースで連携</a:t>
            </a:r>
            <a:endParaRPr lang="en-US" sz="1200" b="1">
              <a:latin typeface="Meiryo UI"/>
              <a:ea typeface="Meiryo UI"/>
            </a:endParaRPr>
          </a:p>
        </p:txBody>
      </p:sp>
      <p:sp>
        <p:nvSpPr>
          <p:cNvPr id="38" name="Text 33">
            <a:extLst>
              <a:ext uri="{FF2B5EF4-FFF2-40B4-BE49-F238E27FC236}">
                <a16:creationId xmlns:a16="http://schemas.microsoft.com/office/drawing/2014/main" id="{B8A337E3-4D36-9A56-CA97-64875C686446}"/>
              </a:ext>
            </a:extLst>
          </p:cNvPr>
          <p:cNvSpPr txBox="1"/>
          <p:nvPr/>
        </p:nvSpPr>
        <p:spPr>
          <a:xfrm>
            <a:off x="580359" y="5956173"/>
            <a:ext cx="259747" cy="214313"/>
          </a:xfrm>
          <a:prstGeom prst="rect">
            <a:avLst/>
          </a:prstGeom>
          <a:noFill/>
          <a:ln/>
        </p:spPr>
        <p:txBody>
          <a:bodyPr wrap="square" lIns="0" tIns="0" rIns="0" bIns="0" rtlCol="0" anchor="ctr"/>
          <a:lstStyle/>
          <a:p>
            <a:pPr algn="ctr"/>
            <a:r>
              <a:rPr lang="en-US" sz="1200" b="1">
                <a:solidFill>
                  <a:srgbClr val="FFD700"/>
                </a:solidFill>
                <a:latin typeface="Meiryo UI"/>
                <a:ea typeface="Meiryo UI"/>
                <a:cs typeface="Noto Sans JP" pitchFamily="34" charset="-120"/>
              </a:rPr>
              <a:t>●</a:t>
            </a:r>
            <a:endParaRPr lang="en-US" sz="1200" b="1">
              <a:latin typeface="Meiryo UI"/>
              <a:ea typeface="Meiryo UI"/>
            </a:endParaRPr>
          </a:p>
        </p:txBody>
      </p:sp>
      <p:sp>
        <p:nvSpPr>
          <p:cNvPr id="39" name="Text 34">
            <a:extLst>
              <a:ext uri="{FF2B5EF4-FFF2-40B4-BE49-F238E27FC236}">
                <a16:creationId xmlns:a16="http://schemas.microsoft.com/office/drawing/2014/main" id="{C1144497-477F-20A3-68E2-4A02831609C5}"/>
              </a:ext>
            </a:extLst>
          </p:cNvPr>
          <p:cNvSpPr txBox="1"/>
          <p:nvPr/>
        </p:nvSpPr>
        <p:spPr>
          <a:xfrm>
            <a:off x="786099" y="5956173"/>
            <a:ext cx="3536156" cy="428625"/>
          </a:xfrm>
          <a:prstGeom prst="rect">
            <a:avLst/>
          </a:prstGeom>
          <a:noFill/>
          <a:ln/>
        </p:spPr>
        <p:txBody>
          <a:bodyPr wrap="square" lIns="0" tIns="0" rIns="0" bIns="0" rtlCol="0" anchor="ctr"/>
          <a:lstStyle/>
          <a:p>
            <a:r>
              <a:rPr lang="en-US" sz="1200" b="1" err="1">
                <a:solidFill>
                  <a:srgbClr val="1A237E"/>
                </a:solidFill>
                <a:latin typeface="Meiryo UI"/>
                <a:ea typeface="Meiryo UI"/>
                <a:cs typeface="Noto Sans JP" pitchFamily="34" charset="-120"/>
              </a:rPr>
              <a:t>利益相反対応</a:t>
            </a:r>
            <a:r>
              <a:rPr lang="en-US" sz="1200" b="1">
                <a:solidFill>
                  <a:srgbClr val="1A237E"/>
                </a:solidFill>
                <a:latin typeface="Meiryo UI"/>
                <a:ea typeface="Meiryo UI"/>
                <a:cs typeface="Noto Sans JP" pitchFamily="34" charset="-120"/>
              </a:rPr>
              <a:t>：</a:t>
            </a:r>
          </a:p>
          <a:p>
            <a:r>
              <a:rPr lang="en-US" sz="1200" b="1" err="1">
                <a:solidFill>
                  <a:srgbClr val="1A237E"/>
                </a:solidFill>
                <a:latin typeface="Meiryo UI"/>
                <a:ea typeface="Meiryo UI"/>
                <a:cs typeface="Noto Sans JP" pitchFamily="34" charset="-120"/>
              </a:rPr>
              <a:t>独立委員会による審議（監査・指名・報酬</a:t>
            </a:r>
            <a:r>
              <a:rPr lang="en-US" sz="1200" b="1">
                <a:solidFill>
                  <a:srgbClr val="1A237E"/>
                </a:solidFill>
                <a:latin typeface="Meiryo UI"/>
                <a:ea typeface="Meiryo UI"/>
                <a:cs typeface="Noto Sans JP" pitchFamily="34" charset="-120"/>
              </a:rPr>
              <a:t>）</a:t>
            </a:r>
            <a:endParaRPr lang="en-US" sz="1200" b="1">
              <a:latin typeface="Meiryo UI"/>
              <a:ea typeface="Meiryo UI"/>
            </a:endParaRPr>
          </a:p>
        </p:txBody>
      </p:sp>
      <p:sp>
        <p:nvSpPr>
          <p:cNvPr id="40" name="Text 35">
            <a:extLst>
              <a:ext uri="{FF2B5EF4-FFF2-40B4-BE49-F238E27FC236}">
                <a16:creationId xmlns:a16="http://schemas.microsoft.com/office/drawing/2014/main" id="{1C8CD0FA-0DCA-55DE-36A0-AFE7D60D212B}"/>
              </a:ext>
            </a:extLst>
          </p:cNvPr>
          <p:cNvSpPr txBox="1"/>
          <p:nvPr/>
        </p:nvSpPr>
        <p:spPr>
          <a:xfrm>
            <a:off x="4870895" y="4455985"/>
            <a:ext cx="259747" cy="214313"/>
          </a:xfrm>
          <a:prstGeom prst="rect">
            <a:avLst/>
          </a:prstGeom>
          <a:noFill/>
          <a:ln/>
        </p:spPr>
        <p:txBody>
          <a:bodyPr wrap="square" lIns="0" tIns="0" rIns="0" bIns="0" rtlCol="0" anchor="ctr"/>
          <a:lstStyle/>
          <a:p>
            <a:pPr algn="ctr"/>
            <a:r>
              <a:rPr lang="en-US" sz="1200" b="1">
                <a:solidFill>
                  <a:srgbClr val="FFD700"/>
                </a:solidFill>
                <a:latin typeface="Meiryo UI"/>
                <a:ea typeface="Meiryo UI"/>
                <a:cs typeface="Noto Sans JP" pitchFamily="34" charset="-120"/>
              </a:rPr>
              <a:t>●</a:t>
            </a:r>
            <a:endParaRPr lang="en-US" sz="1200" b="1">
              <a:latin typeface="Meiryo UI"/>
              <a:ea typeface="Meiryo UI"/>
            </a:endParaRPr>
          </a:p>
        </p:txBody>
      </p:sp>
      <p:sp>
        <p:nvSpPr>
          <p:cNvPr id="41" name="Text 36">
            <a:extLst>
              <a:ext uri="{FF2B5EF4-FFF2-40B4-BE49-F238E27FC236}">
                <a16:creationId xmlns:a16="http://schemas.microsoft.com/office/drawing/2014/main" id="{F8B0E319-53B6-E6AF-F070-C10C92FA3C5E}"/>
              </a:ext>
            </a:extLst>
          </p:cNvPr>
          <p:cNvSpPr txBox="1"/>
          <p:nvPr/>
        </p:nvSpPr>
        <p:spPr>
          <a:xfrm>
            <a:off x="5085208" y="4455985"/>
            <a:ext cx="3742753" cy="285464"/>
          </a:xfrm>
          <a:prstGeom prst="rect">
            <a:avLst/>
          </a:prstGeom>
          <a:noFill/>
          <a:ln/>
        </p:spPr>
        <p:txBody>
          <a:bodyPr wrap="square" lIns="0" tIns="0" rIns="0" bIns="0" rtlCol="0" anchor="ctr"/>
          <a:lstStyle/>
          <a:p>
            <a:r>
              <a:rPr lang="en-US" sz="1200" b="1">
                <a:solidFill>
                  <a:srgbClr val="1A237E"/>
                </a:solidFill>
                <a:latin typeface="Meiryo UI"/>
                <a:ea typeface="Meiryo UI"/>
                <a:cs typeface="Noto Sans JP" pitchFamily="34" charset="-120"/>
              </a:rPr>
              <a:t>迅速性と透明性の両立：CEOが決裁権を持ち 即断即決</a:t>
            </a:r>
            <a:endParaRPr lang="en-US" sz="1200" b="1">
              <a:latin typeface="Meiryo UI"/>
              <a:ea typeface="Meiryo UI"/>
            </a:endParaRPr>
          </a:p>
        </p:txBody>
      </p:sp>
      <p:sp>
        <p:nvSpPr>
          <p:cNvPr id="42" name="Text 37">
            <a:extLst>
              <a:ext uri="{FF2B5EF4-FFF2-40B4-BE49-F238E27FC236}">
                <a16:creationId xmlns:a16="http://schemas.microsoft.com/office/drawing/2014/main" id="{446A1849-6468-7969-CA43-31742A1D73B4}"/>
              </a:ext>
            </a:extLst>
          </p:cNvPr>
          <p:cNvSpPr txBox="1"/>
          <p:nvPr/>
        </p:nvSpPr>
        <p:spPr>
          <a:xfrm>
            <a:off x="4872072" y="4804493"/>
            <a:ext cx="259747" cy="214313"/>
          </a:xfrm>
          <a:prstGeom prst="rect">
            <a:avLst/>
          </a:prstGeom>
          <a:noFill/>
          <a:ln/>
        </p:spPr>
        <p:txBody>
          <a:bodyPr wrap="square" lIns="0" tIns="0" rIns="0" bIns="0" rtlCol="0" anchor="ctr"/>
          <a:lstStyle/>
          <a:p>
            <a:pPr algn="ctr"/>
            <a:r>
              <a:rPr lang="en-US" sz="1200" b="1">
                <a:solidFill>
                  <a:srgbClr val="FFD700"/>
                </a:solidFill>
                <a:latin typeface="Meiryo UI"/>
                <a:ea typeface="Meiryo UI"/>
                <a:cs typeface="Noto Sans JP" pitchFamily="34" charset="-120"/>
              </a:rPr>
              <a:t>●</a:t>
            </a:r>
            <a:endParaRPr lang="en-US" sz="1200" b="1">
              <a:latin typeface="Meiryo UI"/>
              <a:ea typeface="Meiryo UI"/>
            </a:endParaRPr>
          </a:p>
        </p:txBody>
      </p:sp>
      <p:sp>
        <p:nvSpPr>
          <p:cNvPr id="43" name="Text 38">
            <a:extLst>
              <a:ext uri="{FF2B5EF4-FFF2-40B4-BE49-F238E27FC236}">
                <a16:creationId xmlns:a16="http://schemas.microsoft.com/office/drawing/2014/main" id="{1EB338FE-BDC7-C06E-C932-D51414BE9888}"/>
              </a:ext>
            </a:extLst>
          </p:cNvPr>
          <p:cNvSpPr txBox="1"/>
          <p:nvPr/>
        </p:nvSpPr>
        <p:spPr>
          <a:xfrm>
            <a:off x="5076635" y="4693480"/>
            <a:ext cx="4067365" cy="499778"/>
          </a:xfrm>
          <a:prstGeom prst="rect">
            <a:avLst/>
          </a:prstGeom>
          <a:noFill/>
          <a:ln/>
        </p:spPr>
        <p:txBody>
          <a:bodyPr wrap="square" lIns="0" tIns="0" rIns="0" bIns="0" rtlCol="0" anchor="ctr"/>
          <a:lstStyle/>
          <a:p>
            <a:r>
              <a:rPr lang="en-US" sz="1200" b="1">
                <a:solidFill>
                  <a:srgbClr val="1A237E"/>
                </a:solidFill>
                <a:latin typeface="Meiryo UI"/>
                <a:ea typeface="Meiryo UI"/>
                <a:cs typeface="Noto Sans JP" pitchFamily="34" charset="-120"/>
              </a:rPr>
              <a:t>責任所在の明確化：各提案の責任元が明確で議論が建設的</a:t>
            </a:r>
            <a:endParaRPr lang="en-US" sz="1200" b="1">
              <a:latin typeface="Meiryo UI"/>
              <a:ea typeface="Meiryo UI"/>
            </a:endParaRPr>
          </a:p>
        </p:txBody>
      </p:sp>
      <p:sp>
        <p:nvSpPr>
          <p:cNvPr id="44" name="Text 39">
            <a:extLst>
              <a:ext uri="{FF2B5EF4-FFF2-40B4-BE49-F238E27FC236}">
                <a16:creationId xmlns:a16="http://schemas.microsoft.com/office/drawing/2014/main" id="{D3F11105-8633-4AD2-9A0E-3EC433ECF8CE}"/>
              </a:ext>
            </a:extLst>
          </p:cNvPr>
          <p:cNvSpPr txBox="1"/>
          <p:nvPr/>
        </p:nvSpPr>
        <p:spPr>
          <a:xfrm>
            <a:off x="4870895" y="5241227"/>
            <a:ext cx="259747" cy="214313"/>
          </a:xfrm>
          <a:prstGeom prst="rect">
            <a:avLst/>
          </a:prstGeom>
          <a:noFill/>
          <a:ln/>
        </p:spPr>
        <p:txBody>
          <a:bodyPr wrap="square" lIns="0" tIns="0" rIns="0" bIns="0" rtlCol="0" anchor="ctr"/>
          <a:lstStyle/>
          <a:p>
            <a:pPr algn="ctr"/>
            <a:r>
              <a:rPr lang="en-US" sz="1200" b="1">
                <a:solidFill>
                  <a:srgbClr val="FFD700"/>
                </a:solidFill>
                <a:latin typeface="Meiryo UI"/>
                <a:ea typeface="Meiryo UI"/>
                <a:cs typeface="Noto Sans JP" pitchFamily="34" charset="-120"/>
              </a:rPr>
              <a:t>●</a:t>
            </a:r>
            <a:endParaRPr lang="en-US" sz="1200" b="1">
              <a:latin typeface="Meiryo UI"/>
              <a:ea typeface="Meiryo UI"/>
            </a:endParaRPr>
          </a:p>
        </p:txBody>
      </p:sp>
      <p:sp>
        <p:nvSpPr>
          <p:cNvPr id="45" name="Text 40">
            <a:extLst>
              <a:ext uri="{FF2B5EF4-FFF2-40B4-BE49-F238E27FC236}">
                <a16:creationId xmlns:a16="http://schemas.microsoft.com/office/drawing/2014/main" id="{407E5AD9-D3A2-D2B6-3A97-43EFAE232024}"/>
              </a:ext>
            </a:extLst>
          </p:cNvPr>
          <p:cNvSpPr txBox="1"/>
          <p:nvPr/>
        </p:nvSpPr>
        <p:spPr>
          <a:xfrm>
            <a:off x="5081778" y="5150787"/>
            <a:ext cx="4070694" cy="428625"/>
          </a:xfrm>
          <a:prstGeom prst="rect">
            <a:avLst/>
          </a:prstGeom>
          <a:noFill/>
          <a:ln/>
        </p:spPr>
        <p:txBody>
          <a:bodyPr wrap="square" lIns="0" tIns="0" rIns="0" bIns="0" rtlCol="0" anchor="ctr"/>
          <a:lstStyle/>
          <a:p>
            <a:r>
              <a:rPr lang="en-US" sz="1200" b="1">
                <a:solidFill>
                  <a:srgbClr val="1A237E"/>
                </a:solidFill>
                <a:latin typeface="Meiryo UI"/>
                <a:ea typeface="Meiryo UI"/>
                <a:cs typeface="Noto Sans JP" pitchFamily="34" charset="-120"/>
              </a:rPr>
              <a:t>ボトルネック防止：複数レイヤーを経由せず直接CEOへ</a:t>
            </a:r>
            <a:endParaRPr lang="en-US" sz="1200" b="1">
              <a:latin typeface="Meiryo UI"/>
              <a:ea typeface="Meiryo UI"/>
            </a:endParaRPr>
          </a:p>
        </p:txBody>
      </p:sp>
      <p:sp>
        <p:nvSpPr>
          <p:cNvPr id="46" name="Text 41">
            <a:extLst>
              <a:ext uri="{FF2B5EF4-FFF2-40B4-BE49-F238E27FC236}">
                <a16:creationId xmlns:a16="http://schemas.microsoft.com/office/drawing/2014/main" id="{083A2BDD-5993-558B-A666-767A0AF2B4A1}"/>
              </a:ext>
            </a:extLst>
          </p:cNvPr>
          <p:cNvSpPr txBox="1"/>
          <p:nvPr/>
        </p:nvSpPr>
        <p:spPr>
          <a:xfrm>
            <a:off x="4870895" y="5741860"/>
            <a:ext cx="259747" cy="214313"/>
          </a:xfrm>
          <a:prstGeom prst="rect">
            <a:avLst/>
          </a:prstGeom>
          <a:noFill/>
          <a:ln/>
        </p:spPr>
        <p:txBody>
          <a:bodyPr wrap="square" lIns="0" tIns="0" rIns="0" bIns="0" rtlCol="0" anchor="ctr"/>
          <a:lstStyle/>
          <a:p>
            <a:pPr algn="ctr"/>
            <a:r>
              <a:rPr lang="en-US" sz="1200" b="1">
                <a:solidFill>
                  <a:srgbClr val="FFD700"/>
                </a:solidFill>
                <a:latin typeface="Meiryo UI"/>
                <a:ea typeface="Meiryo UI"/>
                <a:cs typeface="Noto Sans JP" pitchFamily="34" charset="-120"/>
              </a:rPr>
              <a:t>●</a:t>
            </a:r>
            <a:endParaRPr lang="en-US" sz="1200" b="1">
              <a:latin typeface="Meiryo UI"/>
              <a:ea typeface="Meiryo UI"/>
            </a:endParaRPr>
          </a:p>
        </p:txBody>
      </p:sp>
      <p:sp>
        <p:nvSpPr>
          <p:cNvPr id="47" name="Text 42">
            <a:extLst>
              <a:ext uri="{FF2B5EF4-FFF2-40B4-BE49-F238E27FC236}">
                <a16:creationId xmlns:a16="http://schemas.microsoft.com/office/drawing/2014/main" id="{CE9D4FF1-D10F-76A0-073B-804E83AD1765}"/>
              </a:ext>
            </a:extLst>
          </p:cNvPr>
          <p:cNvSpPr txBox="1"/>
          <p:nvPr/>
        </p:nvSpPr>
        <p:spPr>
          <a:xfrm>
            <a:off x="5076635" y="5657460"/>
            <a:ext cx="3620738" cy="428625"/>
          </a:xfrm>
          <a:prstGeom prst="rect">
            <a:avLst/>
          </a:prstGeom>
          <a:noFill/>
          <a:ln/>
        </p:spPr>
        <p:txBody>
          <a:bodyPr wrap="square" lIns="0" tIns="0" rIns="0" bIns="0" rtlCol="0" anchor="ctr"/>
          <a:lstStyle/>
          <a:p>
            <a:r>
              <a:rPr lang="en-US" sz="1200" b="1" err="1">
                <a:solidFill>
                  <a:srgbClr val="1A237E"/>
                </a:solidFill>
                <a:latin typeface="Meiryo UI"/>
                <a:ea typeface="Meiryo UI"/>
                <a:cs typeface="Noto Sans JP" pitchFamily="34" charset="-120"/>
              </a:rPr>
              <a:t>監督と執行の分離：取締役会は監督機能</a:t>
            </a:r>
            <a:r>
              <a:rPr lang="en-US" sz="1200" b="1">
                <a:solidFill>
                  <a:srgbClr val="1A237E"/>
                </a:solidFill>
                <a:latin typeface="Meiryo UI"/>
                <a:ea typeface="Meiryo UI"/>
                <a:cs typeface="Noto Sans JP" pitchFamily="34" charset="-120"/>
              </a:rPr>
              <a:t>、</a:t>
            </a:r>
          </a:p>
          <a:p>
            <a:r>
              <a:rPr lang="ja-JP" altLang="en-US" sz="1200" b="1">
                <a:solidFill>
                  <a:srgbClr val="1A237E"/>
                </a:solidFill>
                <a:latin typeface="Meiryo UI"/>
                <a:ea typeface="Meiryo UI"/>
                <a:cs typeface="Noto Sans JP" pitchFamily="34" charset="-120"/>
              </a:rPr>
              <a:t>　　　　　　　　　</a:t>
            </a:r>
            <a:r>
              <a:rPr lang="en-US" sz="1200" b="1" err="1">
                <a:solidFill>
                  <a:srgbClr val="1A237E"/>
                </a:solidFill>
                <a:latin typeface="Meiryo UI"/>
                <a:ea typeface="Meiryo UI"/>
                <a:cs typeface="Noto Sans JP" pitchFamily="34" charset="-120"/>
              </a:rPr>
              <a:t>執行はCEOが主導</a:t>
            </a:r>
            <a:endParaRPr lang="en-US" sz="1200" b="1">
              <a:latin typeface="Meiryo UI"/>
              <a:ea typeface="Meiryo UI"/>
            </a:endParaRPr>
          </a:p>
        </p:txBody>
      </p:sp>
    </p:spTree>
    <p:extLst>
      <p:ext uri="{BB962C8B-B14F-4D97-AF65-F5344CB8AC3E}">
        <p14:creationId xmlns:p14="http://schemas.microsoft.com/office/powerpoint/2010/main" val="929410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C1C8C4-2E22-56B5-AE09-CD9C99A18268}"/>
              </a:ext>
            </a:extLst>
          </p:cNvPr>
          <p:cNvSpPr>
            <a:spLocks noGrp="1"/>
          </p:cNvSpPr>
          <p:nvPr>
            <p:ph type="title"/>
          </p:nvPr>
        </p:nvSpPr>
        <p:spPr>
          <a:xfrm>
            <a:off x="628650" y="365127"/>
            <a:ext cx="4495446" cy="307208"/>
          </a:xfrm>
        </p:spPr>
        <p:txBody>
          <a:bodyPr/>
          <a:lstStyle/>
          <a:p>
            <a:r>
              <a:rPr lang="en-US" altLang="ja-JP" sz="2000" b="1">
                <a:solidFill>
                  <a:srgbClr val="1B3A6B"/>
                </a:solidFill>
              </a:rPr>
              <a:t>Sources &amp; Uses</a:t>
            </a:r>
            <a:r>
              <a:rPr lang="ja-JP" altLang="en-US" sz="2000" b="1">
                <a:solidFill>
                  <a:srgbClr val="1B3A6B"/>
                </a:solidFill>
              </a:rPr>
              <a:t>（</a:t>
            </a:r>
            <a:r>
              <a:rPr lang="en-US" altLang="ja-JP" sz="2000" b="1">
                <a:solidFill>
                  <a:srgbClr val="1B3A6B"/>
                </a:solidFill>
              </a:rPr>
              <a:t>3,569</a:t>
            </a:r>
            <a:r>
              <a:rPr lang="ja-JP" altLang="en-US" sz="2000" b="1">
                <a:solidFill>
                  <a:srgbClr val="1B3A6B"/>
                </a:solidFill>
              </a:rPr>
              <a:t>億円）</a:t>
            </a:r>
            <a:endParaRPr lang="ja-JP"/>
          </a:p>
        </p:txBody>
      </p:sp>
      <p:grpSp>
        <p:nvGrpSpPr>
          <p:cNvPr id="119" name="グループ化 118">
            <a:extLst>
              <a:ext uri="{FF2B5EF4-FFF2-40B4-BE49-F238E27FC236}">
                <a16:creationId xmlns:a16="http://schemas.microsoft.com/office/drawing/2014/main" id="{AAA03053-7A1B-F5BC-14D1-E1365E04422A}"/>
              </a:ext>
            </a:extLst>
          </p:cNvPr>
          <p:cNvGrpSpPr/>
          <p:nvPr/>
        </p:nvGrpSpPr>
        <p:grpSpPr>
          <a:xfrm>
            <a:off x="272430" y="1477359"/>
            <a:ext cx="8592125" cy="3109043"/>
            <a:chOff x="226447" y="1391964"/>
            <a:chExt cx="8690658" cy="3155024"/>
          </a:xfrm>
        </p:grpSpPr>
        <p:sp>
          <p:nvSpPr>
            <p:cNvPr id="10" name="Shape 17">
              <a:extLst>
                <a:ext uri="{FF2B5EF4-FFF2-40B4-BE49-F238E27FC236}">
                  <a16:creationId xmlns:a16="http://schemas.microsoft.com/office/drawing/2014/main" id="{1416B72C-4950-1ADB-333B-AEA79FC3FD29}"/>
                </a:ext>
              </a:extLst>
            </p:cNvPr>
            <p:cNvSpPr/>
            <p:nvPr/>
          </p:nvSpPr>
          <p:spPr>
            <a:xfrm>
              <a:off x="226447" y="1391964"/>
              <a:ext cx="4292746" cy="3155024"/>
            </a:xfrm>
            <a:prstGeom prst="roundRect">
              <a:avLst>
                <a:gd name="adj" fmla="val 504"/>
              </a:avLst>
            </a:prstGeom>
            <a:solidFill>
              <a:srgbClr val="1B3A6B">
                <a:alpha val="5000"/>
              </a:srgbClr>
            </a:solidFill>
            <a:ln/>
          </p:spPr>
          <p:txBody>
            <a:bodyPr lIns="91440" tIns="45720" rIns="91440" bIns="45720" anchor="t"/>
            <a:lstStyle/>
            <a:p>
              <a:endParaRPr lang="ja-JP" altLang="en-US" sz="1350" b="1">
                <a:solidFill>
                  <a:srgbClr val="041F60"/>
                </a:solidFill>
                <a:ea typeface="游ゴシック"/>
              </a:endParaRPr>
            </a:p>
          </p:txBody>
        </p:sp>
        <p:sp>
          <p:nvSpPr>
            <p:cNvPr id="12" name="Shape 18">
              <a:extLst>
                <a:ext uri="{FF2B5EF4-FFF2-40B4-BE49-F238E27FC236}">
                  <a16:creationId xmlns:a16="http://schemas.microsoft.com/office/drawing/2014/main" id="{9DF35F92-8C4D-410A-095B-9F06B422C7E4}"/>
                </a:ext>
              </a:extLst>
            </p:cNvPr>
            <p:cNvSpPr/>
            <p:nvPr/>
          </p:nvSpPr>
          <p:spPr>
            <a:xfrm>
              <a:off x="226447" y="1391964"/>
              <a:ext cx="43051" cy="3155024"/>
            </a:xfrm>
            <a:prstGeom prst="rect">
              <a:avLst/>
            </a:prstGeom>
            <a:solidFill>
              <a:srgbClr val="1B3A6B">
                <a:alpha val="60000"/>
              </a:srgbClr>
            </a:solidFill>
            <a:ln/>
          </p:spPr>
          <p:txBody>
            <a:bodyPr lIns="91440" tIns="45720" rIns="91440" bIns="45720" anchor="t"/>
            <a:lstStyle/>
            <a:p>
              <a:endParaRPr lang="ja-JP" altLang="en-US" sz="1350" b="1">
                <a:solidFill>
                  <a:srgbClr val="041F60"/>
                </a:solidFill>
                <a:ea typeface="游ゴシック"/>
              </a:endParaRPr>
            </a:p>
          </p:txBody>
        </p:sp>
        <p:sp>
          <p:nvSpPr>
            <p:cNvPr id="14" name="Text 19">
              <a:extLst>
                <a:ext uri="{FF2B5EF4-FFF2-40B4-BE49-F238E27FC236}">
                  <a16:creationId xmlns:a16="http://schemas.microsoft.com/office/drawing/2014/main" id="{174B9E13-A697-66E0-3A74-60F914C9CCE4}"/>
                </a:ext>
              </a:extLst>
            </p:cNvPr>
            <p:cNvSpPr txBox="1"/>
            <p:nvPr/>
          </p:nvSpPr>
          <p:spPr>
            <a:xfrm>
              <a:off x="364779" y="1529139"/>
              <a:ext cx="1681970" cy="274350"/>
            </a:xfrm>
            <a:prstGeom prst="rect">
              <a:avLst/>
            </a:prstGeom>
            <a:noFill/>
            <a:ln/>
          </p:spPr>
          <p:txBody>
            <a:bodyPr wrap="square" lIns="0" tIns="0" rIns="0" bIns="0" rtlCol="0" anchor="ctr"/>
            <a:lstStyle/>
            <a:p>
              <a:pPr marL="0" indent="0" algn="l">
                <a:buNone/>
              </a:pPr>
              <a:r>
                <a:rPr lang="en-US" sz="1600" b="1">
                  <a:solidFill>
                    <a:srgbClr val="041F60"/>
                  </a:solidFill>
                  <a:latin typeface="Noto Sans JP"/>
                  <a:ea typeface="Noto Sans JP"/>
                  <a:cs typeface="Noto Sans JP" pitchFamily="34" charset="-120"/>
                </a:rPr>
                <a:t>Uses of Funds</a:t>
              </a:r>
              <a:endParaRPr lang="en-US" sz="1600" b="1">
                <a:solidFill>
                  <a:srgbClr val="041F60"/>
                </a:solidFill>
                <a:latin typeface="Noto Sans JP"/>
                <a:ea typeface="Noto Sans JP"/>
              </a:endParaRPr>
            </a:p>
          </p:txBody>
        </p:sp>
        <p:pic>
          <p:nvPicPr>
            <p:cNvPr id="16" name="Image 3" descr="preencoded.png">
              <a:extLst>
                <a:ext uri="{FF2B5EF4-FFF2-40B4-BE49-F238E27FC236}">
                  <a16:creationId xmlns:a16="http://schemas.microsoft.com/office/drawing/2014/main" id="{761BC3B9-6B03-CC4E-1C97-257F2581D1F3}"/>
                </a:ext>
              </a:extLst>
            </p:cNvPr>
            <p:cNvPicPr>
              <a:picLocks noChangeAspect="1"/>
            </p:cNvPicPr>
            <p:nvPr/>
          </p:nvPicPr>
          <p:blipFill>
            <a:blip r:embed="rId3"/>
            <a:srcRect l="-10" r="-10"/>
            <a:stretch/>
          </p:blipFill>
          <p:spPr>
            <a:xfrm>
              <a:off x="397623" y="1894574"/>
              <a:ext cx="3993444" cy="2285883"/>
            </a:xfrm>
            <a:prstGeom prst="rect">
              <a:avLst/>
            </a:prstGeom>
          </p:spPr>
        </p:pic>
        <p:sp>
          <p:nvSpPr>
            <p:cNvPr id="18" name="Text 20">
              <a:extLst>
                <a:ext uri="{FF2B5EF4-FFF2-40B4-BE49-F238E27FC236}">
                  <a16:creationId xmlns:a16="http://schemas.microsoft.com/office/drawing/2014/main" id="{A5AC8614-C947-FC4F-1797-F6363A2D41F6}"/>
                </a:ext>
              </a:extLst>
            </p:cNvPr>
            <p:cNvSpPr txBox="1"/>
            <p:nvPr/>
          </p:nvSpPr>
          <p:spPr>
            <a:xfrm>
              <a:off x="331933" y="4215574"/>
              <a:ext cx="1036287" cy="195336"/>
            </a:xfrm>
            <a:prstGeom prst="rect">
              <a:avLst/>
            </a:prstGeom>
            <a:noFill/>
            <a:ln/>
          </p:spPr>
          <p:txBody>
            <a:bodyPr wrap="square" lIns="0" tIns="0" rIns="0" bIns="0" rtlCol="0" anchor="ctr"/>
            <a:lstStyle/>
            <a:p>
              <a:pPr marL="0" indent="0" algn="l">
                <a:buNone/>
              </a:pPr>
              <a:r>
                <a:rPr lang="en-US" sz="650" b="1">
                  <a:solidFill>
                    <a:srgbClr val="041F60"/>
                  </a:solidFill>
                  <a:latin typeface="Noto Sans JP"/>
                  <a:ea typeface="Noto Sans JP" pitchFamily="34" charset="-122"/>
                  <a:cs typeface="Noto Sans JP" pitchFamily="34" charset="-120"/>
                </a:rPr>
                <a:t>Total: 3,569億円</a:t>
              </a:r>
              <a:endParaRPr lang="en-US" sz="650" b="1">
                <a:solidFill>
                  <a:srgbClr val="041F60"/>
                </a:solidFill>
                <a:latin typeface="Noto Sans JP"/>
              </a:endParaRPr>
            </a:p>
          </p:txBody>
        </p:sp>
        <p:sp>
          <p:nvSpPr>
            <p:cNvPr id="20" name="Shape 21">
              <a:extLst>
                <a:ext uri="{FF2B5EF4-FFF2-40B4-BE49-F238E27FC236}">
                  <a16:creationId xmlns:a16="http://schemas.microsoft.com/office/drawing/2014/main" id="{0F9F117D-75C4-B871-9824-3255F0E2AF8B}"/>
                </a:ext>
              </a:extLst>
            </p:cNvPr>
            <p:cNvSpPr/>
            <p:nvPr/>
          </p:nvSpPr>
          <p:spPr>
            <a:xfrm>
              <a:off x="4624359" y="1391964"/>
              <a:ext cx="4292746" cy="3155024"/>
            </a:xfrm>
            <a:prstGeom prst="roundRect">
              <a:avLst>
                <a:gd name="adj" fmla="val 504"/>
              </a:avLst>
            </a:prstGeom>
            <a:solidFill>
              <a:srgbClr val="FFD700">
                <a:alpha val="5000"/>
              </a:srgbClr>
            </a:solidFill>
            <a:ln/>
          </p:spPr>
          <p:txBody>
            <a:bodyPr lIns="91440" tIns="45720" rIns="91440" bIns="45720" anchor="t"/>
            <a:lstStyle/>
            <a:p>
              <a:endParaRPr lang="ja-JP" altLang="en-US" sz="1350" b="1">
                <a:solidFill>
                  <a:srgbClr val="041F60"/>
                </a:solidFill>
                <a:ea typeface="游ゴシック"/>
              </a:endParaRPr>
            </a:p>
          </p:txBody>
        </p:sp>
        <p:sp>
          <p:nvSpPr>
            <p:cNvPr id="22" name="Shape 22">
              <a:extLst>
                <a:ext uri="{FF2B5EF4-FFF2-40B4-BE49-F238E27FC236}">
                  <a16:creationId xmlns:a16="http://schemas.microsoft.com/office/drawing/2014/main" id="{1C9FDE26-0DF3-2B72-FCFF-0279CC9D4744}"/>
                </a:ext>
              </a:extLst>
            </p:cNvPr>
            <p:cNvSpPr/>
            <p:nvPr/>
          </p:nvSpPr>
          <p:spPr>
            <a:xfrm>
              <a:off x="4624359" y="1391964"/>
              <a:ext cx="43051" cy="3155024"/>
            </a:xfrm>
            <a:prstGeom prst="rect">
              <a:avLst/>
            </a:prstGeom>
            <a:solidFill>
              <a:srgbClr val="FFD700">
                <a:alpha val="80000"/>
              </a:srgbClr>
            </a:solidFill>
            <a:ln/>
          </p:spPr>
          <p:txBody>
            <a:bodyPr lIns="91440" tIns="45720" rIns="91440" bIns="45720" anchor="t"/>
            <a:lstStyle/>
            <a:p>
              <a:endParaRPr lang="ja-JP" altLang="en-US" sz="1350" b="1">
                <a:solidFill>
                  <a:srgbClr val="041F60"/>
                </a:solidFill>
                <a:ea typeface="游ゴシック"/>
              </a:endParaRPr>
            </a:p>
          </p:txBody>
        </p:sp>
        <p:sp>
          <p:nvSpPr>
            <p:cNvPr id="24" name="Text 23">
              <a:extLst>
                <a:ext uri="{FF2B5EF4-FFF2-40B4-BE49-F238E27FC236}">
                  <a16:creationId xmlns:a16="http://schemas.microsoft.com/office/drawing/2014/main" id="{571C8705-26FA-B4B8-5307-EDB7C8D61D5C}"/>
                </a:ext>
              </a:extLst>
            </p:cNvPr>
            <p:cNvSpPr txBox="1"/>
            <p:nvPr/>
          </p:nvSpPr>
          <p:spPr>
            <a:xfrm>
              <a:off x="4795535" y="1529139"/>
              <a:ext cx="2238533" cy="274350"/>
            </a:xfrm>
            <a:prstGeom prst="rect">
              <a:avLst/>
            </a:prstGeom>
            <a:noFill/>
            <a:ln/>
          </p:spPr>
          <p:txBody>
            <a:bodyPr wrap="square" lIns="0" tIns="0" rIns="0" bIns="0" rtlCol="0" anchor="ctr"/>
            <a:lstStyle/>
            <a:p>
              <a:pPr marL="0" indent="0" algn="l">
                <a:buNone/>
              </a:pPr>
              <a:r>
                <a:rPr lang="en-US" sz="1600" b="1">
                  <a:solidFill>
                    <a:srgbClr val="041F60"/>
                  </a:solidFill>
                  <a:latin typeface="Noto Sans JP"/>
                  <a:ea typeface="Noto Sans JP"/>
                  <a:cs typeface="Noto Sans JP" pitchFamily="34" charset="-120"/>
                </a:rPr>
                <a:t>Sources of Funds</a:t>
              </a:r>
              <a:endParaRPr lang="en-US" sz="1600" b="1">
                <a:solidFill>
                  <a:srgbClr val="041F60"/>
                </a:solidFill>
                <a:latin typeface="Noto Sans JP"/>
                <a:ea typeface="Noto Sans JP"/>
              </a:endParaRPr>
            </a:p>
          </p:txBody>
        </p:sp>
        <p:pic>
          <p:nvPicPr>
            <p:cNvPr id="26" name="Image 4" descr="preencoded.png">
              <a:extLst>
                <a:ext uri="{FF2B5EF4-FFF2-40B4-BE49-F238E27FC236}">
                  <a16:creationId xmlns:a16="http://schemas.microsoft.com/office/drawing/2014/main" id="{CFEB9217-859C-FF5C-6F01-D0AAD197210F}"/>
                </a:ext>
              </a:extLst>
            </p:cNvPr>
            <p:cNvPicPr>
              <a:picLocks noChangeAspect="1"/>
            </p:cNvPicPr>
            <p:nvPr/>
          </p:nvPicPr>
          <p:blipFill>
            <a:blip r:embed="rId4"/>
            <a:srcRect l="-10" r="-10"/>
            <a:stretch/>
          </p:blipFill>
          <p:spPr>
            <a:xfrm>
              <a:off x="4795535" y="1894574"/>
              <a:ext cx="3993444" cy="2285883"/>
            </a:xfrm>
            <a:prstGeom prst="rect">
              <a:avLst/>
            </a:prstGeom>
          </p:spPr>
        </p:pic>
        <p:sp>
          <p:nvSpPr>
            <p:cNvPr id="28" name="Shape 24">
              <a:extLst>
                <a:ext uri="{FF2B5EF4-FFF2-40B4-BE49-F238E27FC236}">
                  <a16:creationId xmlns:a16="http://schemas.microsoft.com/office/drawing/2014/main" id="{DE22F161-A532-B507-5603-37B631A15A97}"/>
                </a:ext>
              </a:extLst>
            </p:cNvPr>
            <p:cNvSpPr/>
            <p:nvPr/>
          </p:nvSpPr>
          <p:spPr>
            <a:xfrm>
              <a:off x="4795535" y="4249594"/>
              <a:ext cx="128126" cy="137175"/>
            </a:xfrm>
            <a:prstGeom prst="roundRect">
              <a:avLst>
                <a:gd name="adj" fmla="val 133333"/>
              </a:avLst>
            </a:prstGeom>
            <a:solidFill>
              <a:srgbClr val="1B3A6B"/>
            </a:solidFill>
            <a:ln/>
          </p:spPr>
          <p:txBody>
            <a:bodyPr lIns="91440" tIns="45720" rIns="91440" bIns="45720" anchor="t"/>
            <a:lstStyle/>
            <a:p>
              <a:endParaRPr lang="ja-JP" altLang="en-US" sz="1350" b="1">
                <a:solidFill>
                  <a:srgbClr val="041F60"/>
                </a:solidFill>
                <a:ea typeface="游ゴシック"/>
              </a:endParaRPr>
            </a:p>
          </p:txBody>
        </p:sp>
        <p:sp>
          <p:nvSpPr>
            <p:cNvPr id="30" name="Text 25">
              <a:extLst>
                <a:ext uri="{FF2B5EF4-FFF2-40B4-BE49-F238E27FC236}">
                  <a16:creationId xmlns:a16="http://schemas.microsoft.com/office/drawing/2014/main" id="{CA8A145D-78FE-613C-6410-CCE386EB101E}"/>
                </a:ext>
              </a:extLst>
            </p:cNvPr>
            <p:cNvSpPr txBox="1"/>
            <p:nvPr/>
          </p:nvSpPr>
          <p:spPr>
            <a:xfrm>
              <a:off x="4976963" y="4215574"/>
              <a:ext cx="384379" cy="195336"/>
            </a:xfrm>
            <a:prstGeom prst="rect">
              <a:avLst/>
            </a:prstGeom>
            <a:noFill/>
            <a:ln/>
          </p:spPr>
          <p:txBody>
            <a:bodyPr wrap="square" lIns="0" tIns="0" rIns="0" bIns="0" rtlCol="0" anchor="ctr"/>
            <a:lstStyle/>
            <a:p>
              <a:pPr marL="0" indent="0" algn="l">
                <a:buNone/>
              </a:pPr>
              <a:r>
                <a:rPr lang="en-US" sz="650" b="1">
                  <a:solidFill>
                    <a:srgbClr val="041F60"/>
                  </a:solidFill>
                  <a:latin typeface="Noto Sans JP"/>
                  <a:ea typeface="Noto Sans JP" pitchFamily="34" charset="-122"/>
                  <a:cs typeface="Noto Sans JP" pitchFamily="34" charset="-120"/>
                </a:rPr>
                <a:t>Debt</a:t>
              </a:r>
              <a:endParaRPr lang="en-US" sz="650" b="1">
                <a:solidFill>
                  <a:srgbClr val="041F60"/>
                </a:solidFill>
                <a:latin typeface="Noto Sans JP"/>
              </a:endParaRPr>
            </a:p>
          </p:txBody>
        </p:sp>
        <p:sp>
          <p:nvSpPr>
            <p:cNvPr id="32" name="Shape 26">
              <a:extLst>
                <a:ext uri="{FF2B5EF4-FFF2-40B4-BE49-F238E27FC236}">
                  <a16:creationId xmlns:a16="http://schemas.microsoft.com/office/drawing/2014/main" id="{C3A46AFB-391A-A176-808E-036800EB3333}"/>
                </a:ext>
              </a:extLst>
            </p:cNvPr>
            <p:cNvSpPr/>
            <p:nvPr/>
          </p:nvSpPr>
          <p:spPr>
            <a:xfrm>
              <a:off x="5389018" y="4249594"/>
              <a:ext cx="128126" cy="137175"/>
            </a:xfrm>
            <a:prstGeom prst="roundRect">
              <a:avLst>
                <a:gd name="adj" fmla="val 133333"/>
              </a:avLst>
            </a:prstGeom>
            <a:solidFill>
              <a:srgbClr val="3D85C6"/>
            </a:solidFill>
            <a:ln/>
          </p:spPr>
          <p:txBody>
            <a:bodyPr lIns="91440" tIns="45720" rIns="91440" bIns="45720" anchor="t"/>
            <a:lstStyle/>
            <a:p>
              <a:endParaRPr lang="ja-JP" altLang="en-US" sz="1350" b="1">
                <a:solidFill>
                  <a:srgbClr val="041F60"/>
                </a:solidFill>
                <a:ea typeface="游ゴシック"/>
              </a:endParaRPr>
            </a:p>
          </p:txBody>
        </p:sp>
        <p:sp>
          <p:nvSpPr>
            <p:cNvPr id="34" name="Text 27">
              <a:extLst>
                <a:ext uri="{FF2B5EF4-FFF2-40B4-BE49-F238E27FC236}">
                  <a16:creationId xmlns:a16="http://schemas.microsoft.com/office/drawing/2014/main" id="{2922C197-5EE7-12DC-EAD9-C02FBC8C7616}"/>
                </a:ext>
              </a:extLst>
            </p:cNvPr>
            <p:cNvSpPr txBox="1"/>
            <p:nvPr/>
          </p:nvSpPr>
          <p:spPr>
            <a:xfrm>
              <a:off x="5570444" y="4215574"/>
              <a:ext cx="352605" cy="195336"/>
            </a:xfrm>
            <a:prstGeom prst="rect">
              <a:avLst/>
            </a:prstGeom>
            <a:noFill/>
            <a:ln/>
          </p:spPr>
          <p:txBody>
            <a:bodyPr wrap="square" lIns="0" tIns="0" rIns="0" bIns="0" rtlCol="0" anchor="ctr"/>
            <a:lstStyle/>
            <a:p>
              <a:pPr marL="0" indent="0" algn="l">
                <a:buNone/>
              </a:pPr>
              <a:r>
                <a:rPr lang="en-US" sz="650" b="1">
                  <a:solidFill>
                    <a:srgbClr val="041F60"/>
                  </a:solidFill>
                  <a:latin typeface="Noto Sans JP"/>
                  <a:ea typeface="Noto Sans JP" pitchFamily="34" charset="-122"/>
                  <a:cs typeface="Noto Sans JP" pitchFamily="34" charset="-120"/>
                </a:rPr>
                <a:t>KKR</a:t>
              </a:r>
              <a:endParaRPr lang="en-US" sz="650" b="1">
                <a:solidFill>
                  <a:srgbClr val="041F60"/>
                </a:solidFill>
                <a:latin typeface="Noto Sans JP"/>
              </a:endParaRPr>
            </a:p>
          </p:txBody>
        </p:sp>
        <p:sp>
          <p:nvSpPr>
            <p:cNvPr id="36" name="Shape 28">
              <a:extLst>
                <a:ext uri="{FF2B5EF4-FFF2-40B4-BE49-F238E27FC236}">
                  <a16:creationId xmlns:a16="http://schemas.microsoft.com/office/drawing/2014/main" id="{8837E5D1-D8D6-2514-E6F8-4AE0A5B437D1}"/>
                </a:ext>
              </a:extLst>
            </p:cNvPr>
            <p:cNvSpPr/>
            <p:nvPr/>
          </p:nvSpPr>
          <p:spPr>
            <a:xfrm>
              <a:off x="5945598" y="4249594"/>
              <a:ext cx="128126" cy="137175"/>
            </a:xfrm>
            <a:prstGeom prst="roundRect">
              <a:avLst>
                <a:gd name="adj" fmla="val 133333"/>
              </a:avLst>
            </a:prstGeom>
            <a:solidFill>
              <a:srgbClr val="5DAE53"/>
            </a:solidFill>
            <a:ln/>
          </p:spPr>
          <p:txBody>
            <a:bodyPr lIns="91440" tIns="45720" rIns="91440" bIns="45720" anchor="t"/>
            <a:lstStyle/>
            <a:p>
              <a:endParaRPr lang="ja-JP" altLang="en-US" sz="1350" b="1">
                <a:solidFill>
                  <a:srgbClr val="041F60"/>
                </a:solidFill>
                <a:ea typeface="游ゴシック"/>
              </a:endParaRPr>
            </a:p>
          </p:txBody>
        </p:sp>
        <p:sp>
          <p:nvSpPr>
            <p:cNvPr id="38" name="Text 29">
              <a:extLst>
                <a:ext uri="{FF2B5EF4-FFF2-40B4-BE49-F238E27FC236}">
                  <a16:creationId xmlns:a16="http://schemas.microsoft.com/office/drawing/2014/main" id="{000922CB-12C9-431C-ADC8-3B4D111B763E}"/>
                </a:ext>
              </a:extLst>
            </p:cNvPr>
            <p:cNvSpPr txBox="1"/>
            <p:nvPr/>
          </p:nvSpPr>
          <p:spPr>
            <a:xfrm>
              <a:off x="6127026" y="4215574"/>
              <a:ext cx="267528" cy="195336"/>
            </a:xfrm>
            <a:prstGeom prst="rect">
              <a:avLst/>
            </a:prstGeom>
            <a:noFill/>
            <a:ln/>
          </p:spPr>
          <p:txBody>
            <a:bodyPr wrap="square" lIns="0" tIns="0" rIns="0" bIns="0" rtlCol="0" anchor="ctr"/>
            <a:lstStyle/>
            <a:p>
              <a:pPr marL="0" indent="0" algn="l">
                <a:buNone/>
              </a:pPr>
              <a:r>
                <a:rPr lang="en-US" sz="650" b="1">
                  <a:solidFill>
                    <a:srgbClr val="041F60"/>
                  </a:solidFill>
                  <a:latin typeface="Noto Sans JP"/>
                  <a:ea typeface="Noto Sans JP" pitchFamily="34" charset="-122"/>
                  <a:cs typeface="Noto Sans JP" pitchFamily="34" charset="-120"/>
                </a:rPr>
                <a:t>SG</a:t>
              </a:r>
              <a:endParaRPr lang="en-US" sz="650" b="1">
                <a:solidFill>
                  <a:srgbClr val="041F60"/>
                </a:solidFill>
                <a:latin typeface="Noto Sans JP"/>
              </a:endParaRPr>
            </a:p>
          </p:txBody>
        </p:sp>
        <p:sp>
          <p:nvSpPr>
            <p:cNvPr id="40" name="Shape 30">
              <a:extLst>
                <a:ext uri="{FF2B5EF4-FFF2-40B4-BE49-F238E27FC236}">
                  <a16:creationId xmlns:a16="http://schemas.microsoft.com/office/drawing/2014/main" id="{CB17A326-C400-19F0-5430-FC2E37557B7D}"/>
                </a:ext>
              </a:extLst>
            </p:cNvPr>
            <p:cNvSpPr/>
            <p:nvPr/>
          </p:nvSpPr>
          <p:spPr>
            <a:xfrm>
              <a:off x="6419154" y="4249594"/>
              <a:ext cx="128126" cy="137175"/>
            </a:xfrm>
            <a:prstGeom prst="roundRect">
              <a:avLst>
                <a:gd name="adj" fmla="val 133333"/>
              </a:avLst>
            </a:prstGeom>
            <a:solidFill>
              <a:srgbClr val="FFD700"/>
            </a:solidFill>
            <a:ln/>
          </p:spPr>
          <p:txBody>
            <a:bodyPr lIns="91440" tIns="45720" rIns="91440" bIns="45720" anchor="t"/>
            <a:lstStyle/>
            <a:p>
              <a:endParaRPr lang="ja-JP" altLang="en-US" sz="1350" b="1">
                <a:solidFill>
                  <a:srgbClr val="041F60"/>
                </a:solidFill>
                <a:ea typeface="游ゴシック"/>
              </a:endParaRPr>
            </a:p>
          </p:txBody>
        </p:sp>
        <p:sp>
          <p:nvSpPr>
            <p:cNvPr id="42" name="Text 31">
              <a:extLst>
                <a:ext uri="{FF2B5EF4-FFF2-40B4-BE49-F238E27FC236}">
                  <a16:creationId xmlns:a16="http://schemas.microsoft.com/office/drawing/2014/main" id="{2891362C-5DAE-9226-F9DA-5F7072A1312D}"/>
                </a:ext>
              </a:extLst>
            </p:cNvPr>
            <p:cNvSpPr txBox="1"/>
            <p:nvPr/>
          </p:nvSpPr>
          <p:spPr>
            <a:xfrm>
              <a:off x="6600582" y="4215574"/>
              <a:ext cx="448954" cy="195336"/>
            </a:xfrm>
            <a:prstGeom prst="rect">
              <a:avLst/>
            </a:prstGeom>
            <a:noFill/>
            <a:ln/>
          </p:spPr>
          <p:txBody>
            <a:bodyPr wrap="square" lIns="0" tIns="0" rIns="0" bIns="0" rtlCol="0" anchor="ctr"/>
            <a:lstStyle/>
            <a:p>
              <a:pPr marL="0" indent="0" algn="l">
                <a:buNone/>
              </a:pPr>
              <a:r>
                <a:rPr lang="en-US" sz="650" b="1">
                  <a:solidFill>
                    <a:srgbClr val="041F60"/>
                  </a:solidFill>
                  <a:latin typeface="Noto Sans JP"/>
                  <a:ea typeface="Noto Sans JP" pitchFamily="34" charset="-122"/>
                  <a:cs typeface="Noto Sans JP" pitchFamily="34" charset="-120"/>
                </a:rPr>
                <a:t>Mgmt</a:t>
              </a:r>
              <a:endParaRPr lang="en-US" sz="650" b="1">
                <a:solidFill>
                  <a:srgbClr val="041F60"/>
                </a:solidFill>
                <a:latin typeface="Noto Sans JP"/>
              </a:endParaRPr>
            </a:p>
          </p:txBody>
        </p:sp>
        <p:sp>
          <p:nvSpPr>
            <p:cNvPr id="44" name="Shape 32">
              <a:extLst>
                <a:ext uri="{FF2B5EF4-FFF2-40B4-BE49-F238E27FC236}">
                  <a16:creationId xmlns:a16="http://schemas.microsoft.com/office/drawing/2014/main" id="{6A7CCD0C-DA57-435D-E2D8-48D639957E5B}"/>
                </a:ext>
              </a:extLst>
            </p:cNvPr>
            <p:cNvSpPr/>
            <p:nvPr/>
          </p:nvSpPr>
          <p:spPr>
            <a:xfrm>
              <a:off x="7072087" y="4249594"/>
              <a:ext cx="128126" cy="137175"/>
            </a:xfrm>
            <a:prstGeom prst="roundRect">
              <a:avLst>
                <a:gd name="adj" fmla="val 133333"/>
              </a:avLst>
            </a:prstGeom>
            <a:solidFill>
              <a:srgbClr val="9966CC"/>
            </a:solidFill>
            <a:ln/>
          </p:spPr>
          <p:txBody>
            <a:bodyPr lIns="91440" tIns="45720" rIns="91440" bIns="45720" anchor="t"/>
            <a:lstStyle/>
            <a:p>
              <a:endParaRPr lang="ja-JP" altLang="en-US" sz="1350" b="1">
                <a:solidFill>
                  <a:srgbClr val="041F60"/>
                </a:solidFill>
                <a:ea typeface="游ゴシック"/>
              </a:endParaRPr>
            </a:p>
          </p:txBody>
        </p:sp>
        <p:sp>
          <p:nvSpPr>
            <p:cNvPr id="46" name="Text 33">
              <a:extLst>
                <a:ext uri="{FF2B5EF4-FFF2-40B4-BE49-F238E27FC236}">
                  <a16:creationId xmlns:a16="http://schemas.microsoft.com/office/drawing/2014/main" id="{CA710F36-C0A4-5840-C874-E31A9754AC06}"/>
                </a:ext>
              </a:extLst>
            </p:cNvPr>
            <p:cNvSpPr txBox="1"/>
            <p:nvPr/>
          </p:nvSpPr>
          <p:spPr>
            <a:xfrm>
              <a:off x="7253513" y="4215574"/>
              <a:ext cx="492005" cy="195336"/>
            </a:xfrm>
            <a:prstGeom prst="rect">
              <a:avLst/>
            </a:prstGeom>
            <a:noFill/>
            <a:ln/>
          </p:spPr>
          <p:txBody>
            <a:bodyPr wrap="square" lIns="0" tIns="0" rIns="0" bIns="0" rtlCol="0" anchor="ctr"/>
            <a:lstStyle/>
            <a:p>
              <a:pPr marL="0" indent="0" algn="l">
                <a:buNone/>
              </a:pPr>
              <a:r>
                <a:rPr lang="en-US" sz="650" b="1">
                  <a:solidFill>
                    <a:srgbClr val="041F60"/>
                  </a:solidFill>
                  <a:latin typeface="Noto Sans JP"/>
                  <a:ea typeface="Noto Sans JP"/>
                  <a:cs typeface="Noto Sans JP" pitchFamily="34" charset="-120"/>
                </a:rPr>
                <a:t>優先株</a:t>
              </a:r>
              <a:endParaRPr lang="en-US" sz="650" b="1">
                <a:solidFill>
                  <a:srgbClr val="041F60"/>
                </a:solidFill>
                <a:latin typeface="Noto Sans JP"/>
                <a:ea typeface="Noto Sans JP"/>
              </a:endParaRPr>
            </a:p>
          </p:txBody>
        </p:sp>
      </p:grpSp>
      <p:grpSp>
        <p:nvGrpSpPr>
          <p:cNvPr id="118" name="グループ化 117">
            <a:extLst>
              <a:ext uri="{FF2B5EF4-FFF2-40B4-BE49-F238E27FC236}">
                <a16:creationId xmlns:a16="http://schemas.microsoft.com/office/drawing/2014/main" id="{F1D79E79-4D72-6C02-D943-99F6876E20CF}"/>
              </a:ext>
            </a:extLst>
          </p:cNvPr>
          <p:cNvGrpSpPr/>
          <p:nvPr/>
        </p:nvGrpSpPr>
        <p:grpSpPr>
          <a:xfrm>
            <a:off x="272428" y="4743390"/>
            <a:ext cx="8914469" cy="1777989"/>
            <a:chOff x="160756" y="4730254"/>
            <a:chExt cx="9164089" cy="1863384"/>
          </a:xfrm>
        </p:grpSpPr>
        <p:sp>
          <p:nvSpPr>
            <p:cNvPr id="48" name="Shape 34">
              <a:extLst>
                <a:ext uri="{FF2B5EF4-FFF2-40B4-BE49-F238E27FC236}">
                  <a16:creationId xmlns:a16="http://schemas.microsoft.com/office/drawing/2014/main" id="{61BD7CED-06BF-62A8-71F4-4B876C2D842E}"/>
                </a:ext>
              </a:extLst>
            </p:cNvPr>
            <p:cNvSpPr/>
            <p:nvPr/>
          </p:nvSpPr>
          <p:spPr>
            <a:xfrm>
              <a:off x="160756" y="4730254"/>
              <a:ext cx="2840306" cy="1863384"/>
            </a:xfrm>
            <a:prstGeom prst="roundRect">
              <a:avLst>
                <a:gd name="adj" fmla="val 1445"/>
              </a:avLst>
            </a:prstGeom>
            <a:solidFill>
              <a:srgbClr val="F9FAFB"/>
            </a:solidFill>
            <a:ln w="12700">
              <a:solidFill>
                <a:srgbClr val="E0E0E0"/>
              </a:solidFill>
              <a:prstDash val="solid"/>
            </a:ln>
          </p:spPr>
          <p:txBody>
            <a:bodyPr lIns="91440" tIns="45720" rIns="91440" bIns="45720" anchor="t"/>
            <a:lstStyle/>
            <a:p>
              <a:endParaRPr lang="ja-JP" altLang="en-US" b="1">
                <a:solidFill>
                  <a:srgbClr val="041F60"/>
                </a:solidFill>
                <a:ea typeface="游ゴシック"/>
              </a:endParaRPr>
            </a:p>
          </p:txBody>
        </p:sp>
        <p:sp>
          <p:nvSpPr>
            <p:cNvPr id="50" name="Text 35">
              <a:extLst>
                <a:ext uri="{FF2B5EF4-FFF2-40B4-BE49-F238E27FC236}">
                  <a16:creationId xmlns:a16="http://schemas.microsoft.com/office/drawing/2014/main" id="{20FF747A-61B0-4B09-B959-DBD497E17013}"/>
                </a:ext>
              </a:extLst>
            </p:cNvPr>
            <p:cNvSpPr txBox="1"/>
            <p:nvPr/>
          </p:nvSpPr>
          <p:spPr>
            <a:xfrm>
              <a:off x="333003" y="4867429"/>
              <a:ext cx="1281201"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Debt Structure</a:t>
              </a:r>
              <a:endParaRPr lang="en-US" sz="1000" b="1">
                <a:solidFill>
                  <a:srgbClr val="041F60"/>
                </a:solidFill>
                <a:latin typeface="Noto Sans JP"/>
              </a:endParaRPr>
            </a:p>
          </p:txBody>
        </p:sp>
        <p:sp>
          <p:nvSpPr>
            <p:cNvPr id="52" name="Text 36">
              <a:extLst>
                <a:ext uri="{FF2B5EF4-FFF2-40B4-BE49-F238E27FC236}">
                  <a16:creationId xmlns:a16="http://schemas.microsoft.com/office/drawing/2014/main" id="{4565B2D6-B21E-2E1B-4522-6ABD9DF0FDA0}"/>
                </a:ext>
              </a:extLst>
            </p:cNvPr>
            <p:cNvSpPr txBox="1"/>
            <p:nvPr/>
          </p:nvSpPr>
          <p:spPr>
            <a:xfrm>
              <a:off x="346141" y="5062951"/>
              <a:ext cx="662158"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Net Debt:</a:t>
              </a:r>
              <a:endParaRPr lang="en-US" sz="1000" b="1">
                <a:solidFill>
                  <a:srgbClr val="041F60"/>
                </a:solidFill>
                <a:latin typeface="Noto Sans JP"/>
              </a:endParaRPr>
            </a:p>
          </p:txBody>
        </p:sp>
        <p:sp>
          <p:nvSpPr>
            <p:cNvPr id="54" name="Text 37">
              <a:extLst>
                <a:ext uri="{FF2B5EF4-FFF2-40B4-BE49-F238E27FC236}">
                  <a16:creationId xmlns:a16="http://schemas.microsoft.com/office/drawing/2014/main" id="{91378E4D-1B3D-9D20-CC58-7FFB33BD9E64}"/>
                </a:ext>
              </a:extLst>
            </p:cNvPr>
            <p:cNvSpPr txBox="1"/>
            <p:nvPr/>
          </p:nvSpPr>
          <p:spPr>
            <a:xfrm>
              <a:off x="2261424" y="5062951"/>
              <a:ext cx="705207"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1,124億円</a:t>
              </a:r>
              <a:endParaRPr lang="en-US" sz="1000" b="1">
                <a:solidFill>
                  <a:srgbClr val="041F60"/>
                </a:solidFill>
                <a:latin typeface="Noto Sans JP"/>
              </a:endParaRPr>
            </a:p>
          </p:txBody>
        </p:sp>
        <p:sp>
          <p:nvSpPr>
            <p:cNvPr id="56" name="Text 38">
              <a:extLst>
                <a:ext uri="{FF2B5EF4-FFF2-40B4-BE49-F238E27FC236}">
                  <a16:creationId xmlns:a16="http://schemas.microsoft.com/office/drawing/2014/main" id="{F59086E2-A819-BB50-0EFD-D55ADEF4A529}"/>
                </a:ext>
              </a:extLst>
            </p:cNvPr>
            <p:cNvSpPr txBox="1"/>
            <p:nvPr/>
          </p:nvSpPr>
          <p:spPr>
            <a:xfrm>
              <a:off x="326434" y="5251798"/>
              <a:ext cx="1031517" cy="234749"/>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Term Loan:</a:t>
              </a:r>
              <a:endParaRPr lang="en-US" sz="1000" b="1">
                <a:solidFill>
                  <a:srgbClr val="041F60"/>
                </a:solidFill>
                <a:latin typeface="Noto Sans JP"/>
              </a:endParaRPr>
            </a:p>
          </p:txBody>
        </p:sp>
        <p:sp>
          <p:nvSpPr>
            <p:cNvPr id="58" name="Text 39">
              <a:extLst>
                <a:ext uri="{FF2B5EF4-FFF2-40B4-BE49-F238E27FC236}">
                  <a16:creationId xmlns:a16="http://schemas.microsoft.com/office/drawing/2014/main" id="{EA1353B1-84A1-A384-C091-2DC4790882E2}"/>
                </a:ext>
              </a:extLst>
            </p:cNvPr>
            <p:cNvSpPr txBox="1"/>
            <p:nvPr/>
          </p:nvSpPr>
          <p:spPr>
            <a:xfrm>
              <a:off x="2258724" y="5291211"/>
              <a:ext cx="673433"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1,050億円</a:t>
              </a:r>
              <a:endParaRPr lang="en-US" sz="1000" b="1">
                <a:solidFill>
                  <a:srgbClr val="041F60"/>
                </a:solidFill>
                <a:latin typeface="Noto Sans JP"/>
              </a:endParaRPr>
            </a:p>
          </p:txBody>
        </p:sp>
        <p:sp>
          <p:nvSpPr>
            <p:cNvPr id="60" name="Text 40">
              <a:extLst>
                <a:ext uri="{FF2B5EF4-FFF2-40B4-BE49-F238E27FC236}">
                  <a16:creationId xmlns:a16="http://schemas.microsoft.com/office/drawing/2014/main" id="{C2D5BD0D-374C-766D-9ECE-17691364506A}"/>
                </a:ext>
              </a:extLst>
            </p:cNvPr>
            <p:cNvSpPr txBox="1"/>
            <p:nvPr/>
          </p:nvSpPr>
          <p:spPr>
            <a:xfrm>
              <a:off x="326435" y="5512901"/>
              <a:ext cx="374129"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RCF:</a:t>
              </a:r>
              <a:endParaRPr lang="en-US" sz="1000" b="1">
                <a:solidFill>
                  <a:srgbClr val="041F60"/>
                </a:solidFill>
                <a:latin typeface="Noto Sans JP"/>
              </a:endParaRPr>
            </a:p>
          </p:txBody>
        </p:sp>
        <p:sp>
          <p:nvSpPr>
            <p:cNvPr id="62" name="Text 41">
              <a:extLst>
                <a:ext uri="{FF2B5EF4-FFF2-40B4-BE49-F238E27FC236}">
                  <a16:creationId xmlns:a16="http://schemas.microsoft.com/office/drawing/2014/main" id="{FF1694F2-0589-A844-816F-C3D9432A769D}"/>
                </a:ext>
              </a:extLst>
            </p:cNvPr>
            <p:cNvSpPr txBox="1"/>
            <p:nvPr/>
          </p:nvSpPr>
          <p:spPr>
            <a:xfrm>
              <a:off x="2469919" y="5526039"/>
              <a:ext cx="502255"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70億円</a:t>
              </a:r>
              <a:endParaRPr lang="en-US" sz="1000" b="1">
                <a:solidFill>
                  <a:srgbClr val="041F60"/>
                </a:solidFill>
                <a:latin typeface="Noto Sans JP"/>
              </a:endParaRPr>
            </a:p>
          </p:txBody>
        </p:sp>
        <p:sp>
          <p:nvSpPr>
            <p:cNvPr id="64" name="Shape 42">
              <a:extLst>
                <a:ext uri="{FF2B5EF4-FFF2-40B4-BE49-F238E27FC236}">
                  <a16:creationId xmlns:a16="http://schemas.microsoft.com/office/drawing/2014/main" id="{6541DF1D-B7F6-027D-CE2D-C1DCFF169C1D}"/>
                </a:ext>
              </a:extLst>
            </p:cNvPr>
            <p:cNvSpPr/>
            <p:nvPr/>
          </p:nvSpPr>
          <p:spPr>
            <a:xfrm>
              <a:off x="333004" y="5851766"/>
              <a:ext cx="2562528" cy="10974"/>
            </a:xfrm>
            <a:prstGeom prst="rect">
              <a:avLst/>
            </a:prstGeom>
            <a:solidFill>
              <a:srgbClr val="E5E7EB"/>
            </a:solidFill>
            <a:ln/>
          </p:spPr>
          <p:txBody>
            <a:bodyPr lIns="91440" tIns="45720" rIns="91440" bIns="45720" anchor="t"/>
            <a:lstStyle/>
            <a:p>
              <a:endParaRPr lang="ja-JP" altLang="en-US" b="1">
                <a:solidFill>
                  <a:srgbClr val="041F60"/>
                </a:solidFill>
                <a:ea typeface="游ゴシック"/>
              </a:endParaRPr>
            </a:p>
          </p:txBody>
        </p:sp>
        <p:sp>
          <p:nvSpPr>
            <p:cNvPr id="66" name="Text 43">
              <a:extLst>
                <a:ext uri="{FF2B5EF4-FFF2-40B4-BE49-F238E27FC236}">
                  <a16:creationId xmlns:a16="http://schemas.microsoft.com/office/drawing/2014/main" id="{BECE0C1F-F7E2-FAF2-EB47-2FBB3461F102}"/>
                </a:ext>
              </a:extLst>
            </p:cNvPr>
            <p:cNvSpPr txBox="1"/>
            <p:nvPr/>
          </p:nvSpPr>
          <p:spPr>
            <a:xfrm>
              <a:off x="326434" y="5858444"/>
              <a:ext cx="1519457" cy="208474"/>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a:cs typeface="Noto Sans JP" pitchFamily="34" charset="-120"/>
                </a:rPr>
                <a:t>ND/EBITDA: 5.0x</a:t>
              </a:r>
              <a:endParaRPr lang="en-US" sz="1000" b="1">
                <a:solidFill>
                  <a:srgbClr val="041F60"/>
                </a:solidFill>
                <a:latin typeface="Noto Sans JP"/>
                <a:ea typeface="Noto Sans JP"/>
              </a:endParaRPr>
            </a:p>
          </p:txBody>
        </p:sp>
        <p:sp>
          <p:nvSpPr>
            <p:cNvPr id="68" name="Text 44">
              <a:extLst>
                <a:ext uri="{FF2B5EF4-FFF2-40B4-BE49-F238E27FC236}">
                  <a16:creationId xmlns:a16="http://schemas.microsoft.com/office/drawing/2014/main" id="{F13B4DB1-804C-D232-B098-9DE29A77EDDD}"/>
                </a:ext>
              </a:extLst>
            </p:cNvPr>
            <p:cNvSpPr txBox="1"/>
            <p:nvPr/>
          </p:nvSpPr>
          <p:spPr>
            <a:xfrm>
              <a:off x="326433" y="6066888"/>
              <a:ext cx="1147514" cy="188768"/>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ICR: 2.6x</a:t>
              </a:r>
              <a:endParaRPr lang="en-US" sz="1000" b="1">
                <a:solidFill>
                  <a:srgbClr val="041F60"/>
                </a:solidFill>
                <a:latin typeface="Noto Sans JP"/>
              </a:endParaRPr>
            </a:p>
          </p:txBody>
        </p:sp>
        <p:sp>
          <p:nvSpPr>
            <p:cNvPr id="70" name="Text 45">
              <a:extLst>
                <a:ext uri="{FF2B5EF4-FFF2-40B4-BE49-F238E27FC236}">
                  <a16:creationId xmlns:a16="http://schemas.microsoft.com/office/drawing/2014/main" id="{0E13888B-A28E-553B-D282-1A83B6456CC6}"/>
                </a:ext>
              </a:extLst>
            </p:cNvPr>
            <p:cNvSpPr txBox="1"/>
            <p:nvPr/>
          </p:nvSpPr>
          <p:spPr>
            <a:xfrm>
              <a:off x="300159" y="6250153"/>
              <a:ext cx="939936"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メザニン: なし</a:t>
              </a:r>
              <a:endParaRPr lang="en-US" sz="1000" b="1">
                <a:solidFill>
                  <a:srgbClr val="041F60"/>
                </a:solidFill>
                <a:latin typeface="Noto Sans JP"/>
              </a:endParaRPr>
            </a:p>
          </p:txBody>
        </p:sp>
        <p:sp>
          <p:nvSpPr>
            <p:cNvPr id="72" name="Shape 46">
              <a:extLst>
                <a:ext uri="{FF2B5EF4-FFF2-40B4-BE49-F238E27FC236}">
                  <a16:creationId xmlns:a16="http://schemas.microsoft.com/office/drawing/2014/main" id="{38DBCF4F-4856-4028-FB85-46D59B90F0CB}"/>
                </a:ext>
              </a:extLst>
            </p:cNvPr>
            <p:cNvSpPr/>
            <p:nvPr/>
          </p:nvSpPr>
          <p:spPr>
            <a:xfrm>
              <a:off x="3165064" y="4730254"/>
              <a:ext cx="2840306" cy="1863384"/>
            </a:xfrm>
            <a:prstGeom prst="roundRect">
              <a:avLst>
                <a:gd name="adj" fmla="val 1445"/>
              </a:avLst>
            </a:prstGeom>
            <a:solidFill>
              <a:srgbClr val="F9FAFB"/>
            </a:solidFill>
            <a:ln w="12700">
              <a:solidFill>
                <a:srgbClr val="E0E0E0"/>
              </a:solidFill>
              <a:prstDash val="solid"/>
            </a:ln>
          </p:spPr>
          <p:txBody>
            <a:bodyPr lIns="91440" tIns="45720" rIns="91440" bIns="45720" anchor="t"/>
            <a:lstStyle/>
            <a:p>
              <a:endParaRPr lang="ja-JP" altLang="en-US" b="1">
                <a:solidFill>
                  <a:srgbClr val="041F60"/>
                </a:solidFill>
                <a:ea typeface="游ゴシック"/>
              </a:endParaRPr>
            </a:p>
          </p:txBody>
        </p:sp>
        <p:sp>
          <p:nvSpPr>
            <p:cNvPr id="74" name="Text 47">
              <a:extLst>
                <a:ext uri="{FF2B5EF4-FFF2-40B4-BE49-F238E27FC236}">
                  <a16:creationId xmlns:a16="http://schemas.microsoft.com/office/drawing/2014/main" id="{1841EF0B-9017-7537-3B52-DF567150450A}"/>
                </a:ext>
              </a:extLst>
            </p:cNvPr>
            <p:cNvSpPr txBox="1"/>
            <p:nvPr/>
          </p:nvSpPr>
          <p:spPr>
            <a:xfrm>
              <a:off x="3303442" y="4867429"/>
              <a:ext cx="1454516"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Equity Structure</a:t>
              </a:r>
              <a:endParaRPr lang="en-US" sz="1000" b="1">
                <a:solidFill>
                  <a:srgbClr val="041F60"/>
                </a:solidFill>
                <a:latin typeface="Noto Sans JP"/>
              </a:endParaRPr>
            </a:p>
          </p:txBody>
        </p:sp>
        <p:sp>
          <p:nvSpPr>
            <p:cNvPr id="76" name="Text 48">
              <a:extLst>
                <a:ext uri="{FF2B5EF4-FFF2-40B4-BE49-F238E27FC236}">
                  <a16:creationId xmlns:a16="http://schemas.microsoft.com/office/drawing/2014/main" id="{82CC515E-53F8-FEF9-FF98-12C740AEF969}"/>
                </a:ext>
              </a:extLst>
            </p:cNvPr>
            <p:cNvSpPr txBox="1"/>
            <p:nvPr/>
          </p:nvSpPr>
          <p:spPr>
            <a:xfrm>
              <a:off x="3303442" y="5154916"/>
              <a:ext cx="1158894" cy="221612"/>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Total Equity:</a:t>
              </a:r>
              <a:endParaRPr lang="en-US" sz="1000" b="1">
                <a:solidFill>
                  <a:srgbClr val="041F60"/>
                </a:solidFill>
                <a:latin typeface="Noto Sans JP"/>
              </a:endParaRPr>
            </a:p>
          </p:txBody>
        </p:sp>
        <p:sp>
          <p:nvSpPr>
            <p:cNvPr id="78" name="Text 49">
              <a:extLst>
                <a:ext uri="{FF2B5EF4-FFF2-40B4-BE49-F238E27FC236}">
                  <a16:creationId xmlns:a16="http://schemas.microsoft.com/office/drawing/2014/main" id="{33DAEBC9-ADB6-D35E-0C65-D088BA1EF1F3}"/>
                </a:ext>
              </a:extLst>
            </p:cNvPr>
            <p:cNvSpPr txBox="1"/>
            <p:nvPr/>
          </p:nvSpPr>
          <p:spPr>
            <a:xfrm>
              <a:off x="5258137" y="5141779"/>
              <a:ext cx="705207"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2,445億円</a:t>
              </a:r>
              <a:endParaRPr lang="en-US" sz="1000" b="1">
                <a:solidFill>
                  <a:srgbClr val="041F60"/>
                </a:solidFill>
                <a:latin typeface="Noto Sans JP"/>
              </a:endParaRPr>
            </a:p>
          </p:txBody>
        </p:sp>
        <p:sp>
          <p:nvSpPr>
            <p:cNvPr id="80" name="Text 50">
              <a:extLst>
                <a:ext uri="{FF2B5EF4-FFF2-40B4-BE49-F238E27FC236}">
                  <a16:creationId xmlns:a16="http://schemas.microsoft.com/office/drawing/2014/main" id="{811BADA5-06D5-1F6E-FF2B-64C3AEF95A61}"/>
                </a:ext>
              </a:extLst>
            </p:cNvPr>
            <p:cNvSpPr txBox="1"/>
            <p:nvPr/>
          </p:nvSpPr>
          <p:spPr>
            <a:xfrm>
              <a:off x="3303441" y="5370039"/>
              <a:ext cx="1101592" cy="228180"/>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KKR (74.6%):</a:t>
              </a:r>
              <a:endParaRPr lang="en-US" sz="1000" b="1">
                <a:solidFill>
                  <a:srgbClr val="041F60"/>
                </a:solidFill>
                <a:latin typeface="Noto Sans JP"/>
              </a:endParaRPr>
            </a:p>
          </p:txBody>
        </p:sp>
        <p:sp>
          <p:nvSpPr>
            <p:cNvPr id="82" name="Text 51">
              <a:extLst>
                <a:ext uri="{FF2B5EF4-FFF2-40B4-BE49-F238E27FC236}">
                  <a16:creationId xmlns:a16="http://schemas.microsoft.com/office/drawing/2014/main" id="{4346EBB9-0BE8-64CB-3977-E03D35B6FC6A}"/>
                </a:ext>
              </a:extLst>
            </p:cNvPr>
            <p:cNvSpPr txBox="1"/>
            <p:nvPr/>
          </p:nvSpPr>
          <p:spPr>
            <a:xfrm>
              <a:off x="5282737" y="5370039"/>
              <a:ext cx="673433"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1,823億円</a:t>
              </a:r>
              <a:endParaRPr lang="en-US" sz="1000" b="1">
                <a:solidFill>
                  <a:srgbClr val="041F60"/>
                </a:solidFill>
                <a:latin typeface="Noto Sans JP"/>
              </a:endParaRPr>
            </a:p>
          </p:txBody>
        </p:sp>
        <p:sp>
          <p:nvSpPr>
            <p:cNvPr id="84" name="Text 52">
              <a:extLst>
                <a:ext uri="{FF2B5EF4-FFF2-40B4-BE49-F238E27FC236}">
                  <a16:creationId xmlns:a16="http://schemas.microsoft.com/office/drawing/2014/main" id="{CFD0AEA3-A366-049B-6C7F-A91CB29E7064}"/>
                </a:ext>
              </a:extLst>
            </p:cNvPr>
            <p:cNvSpPr txBox="1"/>
            <p:nvPr/>
          </p:nvSpPr>
          <p:spPr>
            <a:xfrm>
              <a:off x="3303440" y="5598298"/>
              <a:ext cx="1154465" cy="228180"/>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a:cs typeface="Noto Sans JP" pitchFamily="34" charset="-120"/>
                </a:rPr>
                <a:t>SG (20.4%):</a:t>
              </a:r>
              <a:endParaRPr lang="en-US" sz="1000" b="1">
                <a:solidFill>
                  <a:srgbClr val="041F60"/>
                </a:solidFill>
                <a:latin typeface="Noto Sans JP"/>
                <a:ea typeface="Noto Sans JP"/>
              </a:endParaRPr>
            </a:p>
          </p:txBody>
        </p:sp>
        <p:sp>
          <p:nvSpPr>
            <p:cNvPr id="86" name="Text 53">
              <a:extLst>
                <a:ext uri="{FF2B5EF4-FFF2-40B4-BE49-F238E27FC236}">
                  <a16:creationId xmlns:a16="http://schemas.microsoft.com/office/drawing/2014/main" id="{100B2D46-AC42-F239-EB64-A62C2FA54E72}"/>
                </a:ext>
              </a:extLst>
            </p:cNvPr>
            <p:cNvSpPr txBox="1"/>
            <p:nvPr/>
          </p:nvSpPr>
          <p:spPr>
            <a:xfrm>
              <a:off x="5389340" y="5598298"/>
              <a:ext cx="566831"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500億円</a:t>
              </a:r>
              <a:endParaRPr lang="en-US" sz="1000" b="1">
                <a:solidFill>
                  <a:srgbClr val="041F60"/>
                </a:solidFill>
                <a:latin typeface="Noto Sans JP"/>
              </a:endParaRPr>
            </a:p>
          </p:txBody>
        </p:sp>
        <p:sp>
          <p:nvSpPr>
            <p:cNvPr id="88" name="Text 54">
              <a:extLst>
                <a:ext uri="{FF2B5EF4-FFF2-40B4-BE49-F238E27FC236}">
                  <a16:creationId xmlns:a16="http://schemas.microsoft.com/office/drawing/2014/main" id="{41F24446-F368-B332-0FFE-2EE8BAC62E0C}"/>
                </a:ext>
              </a:extLst>
            </p:cNvPr>
            <p:cNvSpPr txBox="1"/>
            <p:nvPr/>
          </p:nvSpPr>
          <p:spPr>
            <a:xfrm>
              <a:off x="3303442" y="5840791"/>
              <a:ext cx="1155962" cy="182199"/>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Mgmt (5.0%):</a:t>
              </a:r>
              <a:endParaRPr lang="en-US" sz="1000" b="1">
                <a:solidFill>
                  <a:srgbClr val="041F60"/>
                </a:solidFill>
                <a:latin typeface="Noto Sans JP"/>
              </a:endParaRPr>
            </a:p>
          </p:txBody>
        </p:sp>
        <p:sp>
          <p:nvSpPr>
            <p:cNvPr id="90" name="Text 55">
              <a:extLst>
                <a:ext uri="{FF2B5EF4-FFF2-40B4-BE49-F238E27FC236}">
                  <a16:creationId xmlns:a16="http://schemas.microsoft.com/office/drawing/2014/main" id="{8726FA46-9E1B-AB45-3205-488F0D07AF17}"/>
                </a:ext>
              </a:extLst>
            </p:cNvPr>
            <p:cNvSpPr txBox="1"/>
            <p:nvPr/>
          </p:nvSpPr>
          <p:spPr>
            <a:xfrm>
              <a:off x="5389340" y="5827654"/>
              <a:ext cx="566831"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122億円</a:t>
              </a:r>
              <a:endParaRPr lang="en-US" sz="1000" b="1">
                <a:solidFill>
                  <a:srgbClr val="041F60"/>
                </a:solidFill>
                <a:latin typeface="Noto Sans JP"/>
              </a:endParaRPr>
            </a:p>
          </p:txBody>
        </p:sp>
        <p:sp>
          <p:nvSpPr>
            <p:cNvPr id="92" name="Shape 56">
              <a:extLst>
                <a:ext uri="{FF2B5EF4-FFF2-40B4-BE49-F238E27FC236}">
                  <a16:creationId xmlns:a16="http://schemas.microsoft.com/office/drawing/2014/main" id="{090163D5-05D0-974C-4B3A-BACB02D80E9A}"/>
                </a:ext>
              </a:extLst>
            </p:cNvPr>
            <p:cNvSpPr/>
            <p:nvPr/>
          </p:nvSpPr>
          <p:spPr>
            <a:xfrm>
              <a:off x="3303442" y="6066886"/>
              <a:ext cx="2562528" cy="10974"/>
            </a:xfrm>
            <a:prstGeom prst="rect">
              <a:avLst/>
            </a:prstGeom>
            <a:solidFill>
              <a:srgbClr val="E5E7EB"/>
            </a:solidFill>
            <a:ln/>
          </p:spPr>
          <p:txBody>
            <a:bodyPr lIns="91440" tIns="45720" rIns="91440" bIns="45720" anchor="t"/>
            <a:lstStyle/>
            <a:p>
              <a:endParaRPr lang="ja-JP" altLang="en-US" b="1">
                <a:solidFill>
                  <a:srgbClr val="041F60"/>
                </a:solidFill>
                <a:ea typeface="游ゴシック"/>
              </a:endParaRPr>
            </a:p>
          </p:txBody>
        </p:sp>
        <p:sp>
          <p:nvSpPr>
            <p:cNvPr id="94" name="Text 57">
              <a:extLst>
                <a:ext uri="{FF2B5EF4-FFF2-40B4-BE49-F238E27FC236}">
                  <a16:creationId xmlns:a16="http://schemas.microsoft.com/office/drawing/2014/main" id="{509333A3-ECEB-1C01-7947-58833E769E98}"/>
                </a:ext>
              </a:extLst>
            </p:cNvPr>
            <p:cNvSpPr txBox="1"/>
            <p:nvPr/>
          </p:nvSpPr>
          <p:spPr>
            <a:xfrm>
              <a:off x="3303442" y="6119548"/>
              <a:ext cx="2236840" cy="234749"/>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優先株（SG向け）: 150〜200億円</a:t>
              </a:r>
              <a:endParaRPr lang="en-US" sz="1000" b="1">
                <a:solidFill>
                  <a:srgbClr val="041F60"/>
                </a:solidFill>
                <a:latin typeface="Noto Sans JP"/>
              </a:endParaRPr>
            </a:p>
          </p:txBody>
        </p:sp>
        <p:sp>
          <p:nvSpPr>
            <p:cNvPr id="96" name="Shape 58">
              <a:extLst>
                <a:ext uri="{FF2B5EF4-FFF2-40B4-BE49-F238E27FC236}">
                  <a16:creationId xmlns:a16="http://schemas.microsoft.com/office/drawing/2014/main" id="{8C2BD3B9-196F-1295-DDCB-A374F81829FD}"/>
                </a:ext>
              </a:extLst>
            </p:cNvPr>
            <p:cNvSpPr/>
            <p:nvPr/>
          </p:nvSpPr>
          <p:spPr>
            <a:xfrm>
              <a:off x="6168347" y="4730254"/>
              <a:ext cx="2840306" cy="1863384"/>
            </a:xfrm>
            <a:prstGeom prst="roundRect">
              <a:avLst>
                <a:gd name="adj" fmla="val 1445"/>
              </a:avLst>
            </a:prstGeom>
            <a:solidFill>
              <a:srgbClr val="F9FAFB"/>
            </a:solidFill>
            <a:ln w="12700">
              <a:solidFill>
                <a:srgbClr val="E0E0E0"/>
              </a:solidFill>
              <a:prstDash val="solid"/>
            </a:ln>
          </p:spPr>
          <p:txBody>
            <a:bodyPr lIns="91440" tIns="45720" rIns="91440" bIns="45720" anchor="t"/>
            <a:lstStyle/>
            <a:p>
              <a:endParaRPr lang="ja-JP" altLang="en-US" b="1">
                <a:solidFill>
                  <a:srgbClr val="041F60"/>
                </a:solidFill>
                <a:ea typeface="游ゴシック"/>
              </a:endParaRPr>
            </a:p>
          </p:txBody>
        </p:sp>
        <p:sp>
          <p:nvSpPr>
            <p:cNvPr id="98" name="Text 59">
              <a:extLst>
                <a:ext uri="{FF2B5EF4-FFF2-40B4-BE49-F238E27FC236}">
                  <a16:creationId xmlns:a16="http://schemas.microsoft.com/office/drawing/2014/main" id="{3A9E5510-D034-D80B-1AEB-AC34991CB7E6}"/>
                </a:ext>
              </a:extLst>
            </p:cNvPr>
            <p:cNvSpPr txBox="1"/>
            <p:nvPr/>
          </p:nvSpPr>
          <p:spPr>
            <a:xfrm>
              <a:off x="6307748" y="4867429"/>
              <a:ext cx="1132637"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金利・優先株設計</a:t>
              </a:r>
              <a:endParaRPr lang="en-US" sz="1000" b="1">
                <a:solidFill>
                  <a:srgbClr val="041F60"/>
                </a:solidFill>
                <a:latin typeface="Noto Sans JP"/>
              </a:endParaRPr>
            </a:p>
          </p:txBody>
        </p:sp>
        <p:sp>
          <p:nvSpPr>
            <p:cNvPr id="100" name="Text 60">
              <a:extLst>
                <a:ext uri="{FF2B5EF4-FFF2-40B4-BE49-F238E27FC236}">
                  <a16:creationId xmlns:a16="http://schemas.microsoft.com/office/drawing/2014/main" id="{C442437A-9181-0D5E-7864-CC908AD751CD}"/>
                </a:ext>
              </a:extLst>
            </p:cNvPr>
            <p:cNvSpPr txBox="1"/>
            <p:nvPr/>
          </p:nvSpPr>
          <p:spPr>
            <a:xfrm>
              <a:off x="6307750" y="5141779"/>
              <a:ext cx="705207"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All-in金利:</a:t>
              </a:r>
              <a:endParaRPr lang="en-US" sz="1000" b="1">
                <a:solidFill>
                  <a:srgbClr val="041F60"/>
                </a:solidFill>
                <a:latin typeface="Noto Sans JP"/>
              </a:endParaRPr>
            </a:p>
          </p:txBody>
        </p:sp>
        <p:sp>
          <p:nvSpPr>
            <p:cNvPr id="102" name="Text 61">
              <a:extLst>
                <a:ext uri="{FF2B5EF4-FFF2-40B4-BE49-F238E27FC236}">
                  <a16:creationId xmlns:a16="http://schemas.microsoft.com/office/drawing/2014/main" id="{2E4C88D9-FF3E-8773-478F-87D3965D4B7B}"/>
                </a:ext>
              </a:extLst>
            </p:cNvPr>
            <p:cNvSpPr txBox="1"/>
            <p:nvPr/>
          </p:nvSpPr>
          <p:spPr>
            <a:xfrm>
              <a:off x="7584737" y="5168055"/>
              <a:ext cx="492005"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~2.2%</a:t>
              </a:r>
              <a:endParaRPr lang="en-US" sz="1000" b="1">
                <a:solidFill>
                  <a:srgbClr val="041F60"/>
                </a:solidFill>
                <a:latin typeface="Noto Sans JP"/>
              </a:endParaRPr>
            </a:p>
          </p:txBody>
        </p:sp>
        <p:sp>
          <p:nvSpPr>
            <p:cNvPr id="104" name="Text 62">
              <a:extLst>
                <a:ext uri="{FF2B5EF4-FFF2-40B4-BE49-F238E27FC236}">
                  <a16:creationId xmlns:a16="http://schemas.microsoft.com/office/drawing/2014/main" id="{2952353B-26F9-1C60-FF0A-29B57602E7CC}"/>
                </a:ext>
              </a:extLst>
            </p:cNvPr>
            <p:cNvSpPr txBox="1"/>
            <p:nvPr/>
          </p:nvSpPr>
          <p:spPr>
            <a:xfrm>
              <a:off x="6301179" y="5429160"/>
              <a:ext cx="780034"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a:cs typeface="Noto Sans JP" pitchFamily="34" charset="-120"/>
                </a:rPr>
                <a:t>ヘッジ構造:</a:t>
              </a:r>
              <a:endParaRPr lang="en-US" sz="1000" b="1">
                <a:solidFill>
                  <a:srgbClr val="041F60"/>
                </a:solidFill>
                <a:latin typeface="Noto Sans JP"/>
                <a:ea typeface="Noto Sans JP"/>
              </a:endParaRPr>
            </a:p>
          </p:txBody>
        </p:sp>
        <p:sp>
          <p:nvSpPr>
            <p:cNvPr id="106" name="Text 63">
              <a:extLst>
                <a:ext uri="{FF2B5EF4-FFF2-40B4-BE49-F238E27FC236}">
                  <a16:creationId xmlns:a16="http://schemas.microsoft.com/office/drawing/2014/main" id="{B7223544-7061-9DEB-B636-898565C35FB6}"/>
                </a:ext>
              </a:extLst>
            </p:cNvPr>
            <p:cNvSpPr txBox="1"/>
            <p:nvPr/>
          </p:nvSpPr>
          <p:spPr>
            <a:xfrm>
              <a:off x="7584377" y="5429160"/>
              <a:ext cx="1740468" cy="195336"/>
            </a:xfrm>
            <a:prstGeom prst="rect">
              <a:avLst/>
            </a:prstGeom>
            <a:noFill/>
            <a:ln/>
          </p:spPr>
          <p:txBody>
            <a:bodyPr wrap="square" lIns="0" tIns="0" rIns="0" bIns="0" rtlCol="0" anchor="ctr"/>
            <a:lstStyle/>
            <a:p>
              <a:r>
                <a:rPr lang="en-US" sz="1000" b="1">
                  <a:solidFill>
                    <a:srgbClr val="041F60"/>
                  </a:solidFill>
                  <a:latin typeface="Noto Sans JP"/>
                  <a:ea typeface="Noto Sans JP"/>
                  <a:cs typeface="Noto Sans JP" pitchFamily="34" charset="-120"/>
                </a:rPr>
                <a:t>70% IRS固定</a:t>
              </a:r>
            </a:p>
            <a:p>
              <a:r>
                <a:rPr lang="en-US" sz="1000" b="1">
                  <a:solidFill>
                    <a:srgbClr val="041F60"/>
                  </a:solidFill>
                  <a:latin typeface="Noto Sans JP"/>
                  <a:ea typeface="Noto Sans JP"/>
                  <a:cs typeface="Noto Sans JP" pitchFamily="34" charset="-120"/>
                </a:rPr>
                <a:t> + 30%キャップ</a:t>
              </a:r>
              <a:endParaRPr lang="en-US" sz="1000" b="1">
                <a:solidFill>
                  <a:srgbClr val="041F60"/>
                </a:solidFill>
                <a:latin typeface="Noto Sans JP"/>
                <a:ea typeface="Noto Sans JP"/>
              </a:endParaRPr>
            </a:p>
          </p:txBody>
        </p:sp>
        <p:sp>
          <p:nvSpPr>
            <p:cNvPr id="108" name="Shape 64">
              <a:extLst>
                <a:ext uri="{FF2B5EF4-FFF2-40B4-BE49-F238E27FC236}">
                  <a16:creationId xmlns:a16="http://schemas.microsoft.com/office/drawing/2014/main" id="{A2114C7D-A869-27B3-1528-3820020ED74C}"/>
                </a:ext>
              </a:extLst>
            </p:cNvPr>
            <p:cNvSpPr/>
            <p:nvPr/>
          </p:nvSpPr>
          <p:spPr>
            <a:xfrm>
              <a:off x="6301179" y="5722041"/>
              <a:ext cx="2562528" cy="10974"/>
            </a:xfrm>
            <a:prstGeom prst="rect">
              <a:avLst/>
            </a:prstGeom>
            <a:solidFill>
              <a:srgbClr val="E5E7EB"/>
            </a:solidFill>
            <a:ln/>
          </p:spPr>
          <p:txBody>
            <a:bodyPr lIns="91440" tIns="45720" rIns="91440" bIns="45720" anchor="t"/>
            <a:lstStyle/>
            <a:p>
              <a:endParaRPr lang="ja-JP" altLang="en-US" b="1">
                <a:solidFill>
                  <a:srgbClr val="041F60"/>
                </a:solidFill>
                <a:ea typeface="游ゴシック"/>
              </a:endParaRPr>
            </a:p>
          </p:txBody>
        </p:sp>
        <p:sp>
          <p:nvSpPr>
            <p:cNvPr id="110" name="Text 65">
              <a:extLst>
                <a:ext uri="{FF2B5EF4-FFF2-40B4-BE49-F238E27FC236}">
                  <a16:creationId xmlns:a16="http://schemas.microsoft.com/office/drawing/2014/main" id="{37FFE82E-8113-CFE9-14F4-90261F865CF6}"/>
                </a:ext>
              </a:extLst>
            </p:cNvPr>
            <p:cNvSpPr txBox="1"/>
            <p:nvPr/>
          </p:nvSpPr>
          <p:spPr>
            <a:xfrm>
              <a:off x="6301179" y="5806449"/>
              <a:ext cx="908160"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優先株の特徴:</a:t>
              </a:r>
              <a:endParaRPr lang="en-US" sz="1000" b="1">
                <a:solidFill>
                  <a:srgbClr val="041F60"/>
                </a:solidFill>
                <a:latin typeface="Noto Sans JP"/>
              </a:endParaRPr>
            </a:p>
          </p:txBody>
        </p:sp>
        <p:sp>
          <p:nvSpPr>
            <p:cNvPr id="112" name="Text 66">
              <a:extLst>
                <a:ext uri="{FF2B5EF4-FFF2-40B4-BE49-F238E27FC236}">
                  <a16:creationId xmlns:a16="http://schemas.microsoft.com/office/drawing/2014/main" id="{CD18A203-7359-62D1-88E9-3A0E47B59453}"/>
                </a:ext>
              </a:extLst>
            </p:cNvPr>
            <p:cNvSpPr txBox="1"/>
            <p:nvPr/>
          </p:nvSpPr>
          <p:spPr>
            <a:xfrm>
              <a:off x="6301179" y="5989714"/>
              <a:ext cx="683683"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 無議決権</a:t>
              </a:r>
              <a:endParaRPr lang="en-US" sz="1000" b="1">
                <a:solidFill>
                  <a:srgbClr val="041F60"/>
                </a:solidFill>
                <a:latin typeface="Noto Sans JP"/>
              </a:endParaRPr>
            </a:p>
          </p:txBody>
        </p:sp>
        <p:sp>
          <p:nvSpPr>
            <p:cNvPr id="114" name="Text 67">
              <a:extLst>
                <a:ext uri="{FF2B5EF4-FFF2-40B4-BE49-F238E27FC236}">
                  <a16:creationId xmlns:a16="http://schemas.microsoft.com/office/drawing/2014/main" id="{8F29BD0E-A027-D9BE-3B3D-53880AC64FB3}"/>
                </a:ext>
              </a:extLst>
            </p:cNvPr>
            <p:cNvSpPr txBox="1"/>
            <p:nvPr/>
          </p:nvSpPr>
          <p:spPr>
            <a:xfrm>
              <a:off x="6301179" y="6172980"/>
              <a:ext cx="811809"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 配当繰延可</a:t>
              </a:r>
              <a:endParaRPr lang="en-US" sz="1000" b="1">
                <a:solidFill>
                  <a:srgbClr val="041F60"/>
                </a:solidFill>
                <a:latin typeface="Noto Sans JP"/>
              </a:endParaRPr>
            </a:p>
          </p:txBody>
        </p:sp>
        <p:sp>
          <p:nvSpPr>
            <p:cNvPr id="116" name="Text 68">
              <a:extLst>
                <a:ext uri="{FF2B5EF4-FFF2-40B4-BE49-F238E27FC236}">
                  <a16:creationId xmlns:a16="http://schemas.microsoft.com/office/drawing/2014/main" id="{F0F83772-C684-D005-E3CE-B83AD4E35361}"/>
                </a:ext>
              </a:extLst>
            </p:cNvPr>
            <p:cNvSpPr txBox="1"/>
            <p:nvPr/>
          </p:nvSpPr>
          <p:spPr>
            <a:xfrm>
              <a:off x="6301179" y="6355149"/>
              <a:ext cx="896885" cy="195336"/>
            </a:xfrm>
            <a:prstGeom prst="rect">
              <a:avLst/>
            </a:prstGeom>
            <a:noFill/>
            <a:ln/>
          </p:spPr>
          <p:txBody>
            <a:bodyPr wrap="square" lIns="0" tIns="0" rIns="0" bIns="0" rtlCol="0" anchor="ctr"/>
            <a:lstStyle/>
            <a:p>
              <a:pPr marL="0" indent="0" algn="l">
                <a:buNone/>
              </a:pPr>
              <a:r>
                <a:rPr lang="en-US" sz="1000" b="1">
                  <a:solidFill>
                    <a:srgbClr val="041F60"/>
                  </a:solidFill>
                  <a:latin typeface="Noto Sans JP"/>
                  <a:ea typeface="Noto Sans JP" pitchFamily="34" charset="-122"/>
                  <a:cs typeface="Noto Sans JP" pitchFamily="34" charset="-120"/>
                </a:rPr>
                <a:t>• IPO時に転換</a:t>
              </a:r>
              <a:endParaRPr lang="en-US" sz="1000" b="1">
                <a:solidFill>
                  <a:srgbClr val="041F60"/>
                </a:solidFill>
                <a:latin typeface="Noto Sans JP"/>
              </a:endParaRPr>
            </a:p>
          </p:txBody>
        </p:sp>
      </p:grpSp>
    </p:spTree>
    <p:extLst>
      <p:ext uri="{BB962C8B-B14F-4D97-AF65-F5344CB8AC3E}">
        <p14:creationId xmlns:p14="http://schemas.microsoft.com/office/powerpoint/2010/main" val="1182745393"/>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1A99A9-B69A-EDBE-61CF-86B59384DB01}"/>
              </a:ext>
            </a:extLst>
          </p:cNvPr>
          <p:cNvSpPr>
            <a:spLocks noGrp="1"/>
          </p:cNvSpPr>
          <p:nvPr>
            <p:ph type="title"/>
          </p:nvPr>
        </p:nvSpPr>
        <p:spPr/>
        <p:txBody>
          <a:bodyPr/>
          <a:lstStyle/>
          <a:p>
            <a:r>
              <a:rPr lang="ja-JP" altLang="en-US" sz="2000" b="1">
                <a:solidFill>
                  <a:srgbClr val="1B3A6B"/>
                </a:solidFill>
              </a:rPr>
              <a:t>投資家リターン（</a:t>
            </a:r>
            <a:r>
              <a:rPr lang="en-US" altLang="ja-JP" sz="2000" b="1">
                <a:solidFill>
                  <a:srgbClr val="1B3A6B"/>
                </a:solidFill>
              </a:rPr>
              <a:t>KKR</a:t>
            </a:r>
            <a:r>
              <a:rPr lang="ja-JP" altLang="en-US" sz="2000" b="1">
                <a:solidFill>
                  <a:srgbClr val="1B3A6B"/>
                </a:solidFill>
              </a:rPr>
              <a:t>）</a:t>
            </a:r>
            <a:endParaRPr lang="ja-JP"/>
          </a:p>
        </p:txBody>
      </p:sp>
      <p:sp>
        <p:nvSpPr>
          <p:cNvPr id="5" name="Shape 18">
            <a:extLst>
              <a:ext uri="{FF2B5EF4-FFF2-40B4-BE49-F238E27FC236}">
                <a16:creationId xmlns:a16="http://schemas.microsoft.com/office/drawing/2014/main" id="{9A24370C-9E08-5161-C8E8-B6225889C009}"/>
              </a:ext>
            </a:extLst>
          </p:cNvPr>
          <p:cNvSpPr/>
          <p:nvPr/>
        </p:nvSpPr>
        <p:spPr>
          <a:xfrm>
            <a:off x="497925" y="1628622"/>
            <a:ext cx="8142117" cy="5098880"/>
          </a:xfrm>
          <a:prstGeom prst="roundRect">
            <a:avLst>
              <a:gd name="adj" fmla="val 116"/>
            </a:avLst>
          </a:prstGeom>
          <a:solidFill>
            <a:srgbClr val="FFFFFF"/>
          </a:solidFill>
          <a:ln w="12700">
            <a:solidFill>
              <a:srgbClr val="E0E0E0"/>
            </a:solidFill>
            <a:prstDash val="solid"/>
          </a:ln>
          <a:effectLst>
            <a:outerShdw blurRad="25400" dist="12700" dir="5400000" algn="bl" rotWithShape="0">
              <a:srgbClr val="000000">
                <a:alpha val="5000"/>
              </a:srgbClr>
            </a:outerShdw>
          </a:effectLst>
        </p:spPr>
        <p:txBody>
          <a:bodyPr/>
          <a:lstStyle/>
          <a:p>
            <a:endParaRPr lang="ja-JP" altLang="en-US" sz="1350"/>
          </a:p>
        </p:txBody>
      </p:sp>
      <p:grpSp>
        <p:nvGrpSpPr>
          <p:cNvPr id="159" name="グループ化 158">
            <a:extLst>
              <a:ext uri="{FF2B5EF4-FFF2-40B4-BE49-F238E27FC236}">
                <a16:creationId xmlns:a16="http://schemas.microsoft.com/office/drawing/2014/main" id="{7F0DA89B-4B8E-E18B-6522-6A19512B2CC9}"/>
              </a:ext>
            </a:extLst>
          </p:cNvPr>
          <p:cNvGrpSpPr/>
          <p:nvPr/>
        </p:nvGrpSpPr>
        <p:grpSpPr>
          <a:xfrm>
            <a:off x="689393" y="1715143"/>
            <a:ext cx="7768612" cy="4931147"/>
            <a:chOff x="842201" y="1922961"/>
            <a:chExt cx="7010688" cy="4399378"/>
          </a:xfrm>
        </p:grpSpPr>
        <p:sp>
          <p:nvSpPr>
            <p:cNvPr id="7" name="Shape 19">
              <a:extLst>
                <a:ext uri="{FF2B5EF4-FFF2-40B4-BE49-F238E27FC236}">
                  <a16:creationId xmlns:a16="http://schemas.microsoft.com/office/drawing/2014/main" id="{05D80176-B1D9-8078-40FA-97697F613E5D}"/>
                </a:ext>
              </a:extLst>
            </p:cNvPr>
            <p:cNvSpPr/>
            <p:nvPr/>
          </p:nvSpPr>
          <p:spPr>
            <a:xfrm>
              <a:off x="842201" y="1922961"/>
              <a:ext cx="2101878" cy="376586"/>
            </a:xfrm>
            <a:prstGeom prst="rect">
              <a:avLst/>
            </a:prstGeom>
            <a:solidFill>
              <a:srgbClr val="1B3A6B"/>
            </a:solidFill>
            <a:ln/>
          </p:spPr>
          <p:txBody>
            <a:bodyPr lIns="91440" tIns="45720" rIns="91440" bIns="45720" anchor="t"/>
            <a:lstStyle/>
            <a:p>
              <a:endParaRPr lang="ja-JP" altLang="en-US" b="1">
                <a:solidFill>
                  <a:srgbClr val="041F60"/>
                </a:solidFill>
                <a:latin typeface="Meiryo UI"/>
                <a:ea typeface="Meiryo UI"/>
              </a:endParaRPr>
            </a:p>
          </p:txBody>
        </p:sp>
        <p:sp>
          <p:nvSpPr>
            <p:cNvPr id="9" name="Shape 20">
              <a:extLst>
                <a:ext uri="{FF2B5EF4-FFF2-40B4-BE49-F238E27FC236}">
                  <a16:creationId xmlns:a16="http://schemas.microsoft.com/office/drawing/2014/main" id="{EF4BF6CE-3F94-5719-8B7D-218670344E7A}"/>
                </a:ext>
              </a:extLst>
            </p:cNvPr>
            <p:cNvSpPr/>
            <p:nvPr/>
          </p:nvSpPr>
          <p:spPr>
            <a:xfrm>
              <a:off x="842201" y="2291517"/>
              <a:ext cx="2101878"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11" name="Text 21">
              <a:extLst>
                <a:ext uri="{FF2B5EF4-FFF2-40B4-BE49-F238E27FC236}">
                  <a16:creationId xmlns:a16="http://schemas.microsoft.com/office/drawing/2014/main" id="{F208A67C-E685-B9C1-FDC8-07F07DA7E3E4}"/>
                </a:ext>
              </a:extLst>
            </p:cNvPr>
            <p:cNvSpPr txBox="1"/>
            <p:nvPr/>
          </p:nvSpPr>
          <p:spPr>
            <a:xfrm>
              <a:off x="1754868" y="2007271"/>
              <a:ext cx="560479" cy="189832"/>
            </a:xfrm>
            <a:prstGeom prst="rect">
              <a:avLst/>
            </a:prstGeom>
            <a:noFill/>
            <a:ln/>
          </p:spPr>
          <p:txBody>
            <a:bodyPr wrap="square" lIns="0" tIns="0" rIns="0" bIns="0" rtlCol="0" anchor="ctr"/>
            <a:lstStyle/>
            <a:p>
              <a:pPr marL="0" indent="0" algn="ctr">
                <a:buNone/>
              </a:pPr>
              <a:r>
                <a:rPr lang="en-US" b="1">
                  <a:solidFill>
                    <a:srgbClr val="FFC000"/>
                  </a:solidFill>
                  <a:latin typeface="Meiryo UI"/>
                  <a:ea typeface="Meiryo UI"/>
                  <a:cs typeface="Noto Sans JP" pitchFamily="34" charset="-120"/>
                </a:rPr>
                <a:t>項目</a:t>
              </a:r>
              <a:endParaRPr lang="en-US" b="1">
                <a:solidFill>
                  <a:srgbClr val="FFC000"/>
                </a:solidFill>
                <a:latin typeface="Meiryo UI"/>
                <a:ea typeface="Meiryo UI"/>
              </a:endParaRPr>
            </a:p>
          </p:txBody>
        </p:sp>
        <p:sp>
          <p:nvSpPr>
            <p:cNvPr id="13" name="Shape 22">
              <a:extLst>
                <a:ext uri="{FF2B5EF4-FFF2-40B4-BE49-F238E27FC236}">
                  <a16:creationId xmlns:a16="http://schemas.microsoft.com/office/drawing/2014/main" id="{0C48EFFE-42C2-DE3D-17B0-490C0392CED9}"/>
                </a:ext>
              </a:extLst>
            </p:cNvPr>
            <p:cNvSpPr/>
            <p:nvPr/>
          </p:nvSpPr>
          <p:spPr>
            <a:xfrm>
              <a:off x="2944079" y="1922961"/>
              <a:ext cx="2456481" cy="376586"/>
            </a:xfrm>
            <a:prstGeom prst="rect">
              <a:avLst/>
            </a:prstGeom>
            <a:solidFill>
              <a:srgbClr val="1B3A6B"/>
            </a:solidFill>
            <a:ln/>
          </p:spPr>
          <p:txBody>
            <a:bodyPr lIns="91440" tIns="45720" rIns="91440" bIns="45720" anchor="t"/>
            <a:lstStyle/>
            <a:p>
              <a:endParaRPr lang="ja-JP" altLang="en-US" b="1">
                <a:solidFill>
                  <a:srgbClr val="041F60"/>
                </a:solidFill>
                <a:latin typeface="Meiryo UI"/>
                <a:ea typeface="Meiryo UI"/>
              </a:endParaRPr>
            </a:p>
          </p:txBody>
        </p:sp>
        <p:sp>
          <p:nvSpPr>
            <p:cNvPr id="15" name="Shape 23">
              <a:extLst>
                <a:ext uri="{FF2B5EF4-FFF2-40B4-BE49-F238E27FC236}">
                  <a16:creationId xmlns:a16="http://schemas.microsoft.com/office/drawing/2014/main" id="{69F9C6CC-A34F-A481-577E-3BA75EAC73F0}"/>
                </a:ext>
              </a:extLst>
            </p:cNvPr>
            <p:cNvSpPr/>
            <p:nvPr/>
          </p:nvSpPr>
          <p:spPr>
            <a:xfrm>
              <a:off x="2944079" y="2291517"/>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17" name="Text 24">
              <a:extLst>
                <a:ext uri="{FF2B5EF4-FFF2-40B4-BE49-F238E27FC236}">
                  <a16:creationId xmlns:a16="http://schemas.microsoft.com/office/drawing/2014/main" id="{ECE206AE-573A-0BAD-97D6-EC4FA336B411}"/>
                </a:ext>
              </a:extLst>
            </p:cNvPr>
            <p:cNvSpPr txBox="1"/>
            <p:nvPr/>
          </p:nvSpPr>
          <p:spPr>
            <a:xfrm>
              <a:off x="4031972" y="2007271"/>
              <a:ext cx="560479" cy="189832"/>
            </a:xfrm>
            <a:prstGeom prst="rect">
              <a:avLst/>
            </a:prstGeom>
            <a:noFill/>
            <a:ln/>
          </p:spPr>
          <p:txBody>
            <a:bodyPr wrap="square" lIns="0" tIns="0" rIns="0" bIns="0" rtlCol="0" anchor="ctr"/>
            <a:lstStyle/>
            <a:p>
              <a:pPr marL="0" indent="0" algn="ctr">
                <a:buNone/>
              </a:pPr>
              <a:r>
                <a:rPr lang="en-US" b="1">
                  <a:solidFill>
                    <a:srgbClr val="FFC000"/>
                  </a:solidFill>
                  <a:latin typeface="Meiryo UI"/>
                  <a:ea typeface="Meiryo UI"/>
                  <a:cs typeface="Noto Sans JP" pitchFamily="34" charset="-120"/>
                </a:rPr>
                <a:t>金額</a:t>
              </a:r>
              <a:endParaRPr lang="en-US" b="1">
                <a:solidFill>
                  <a:srgbClr val="FFC000"/>
                </a:solidFill>
                <a:latin typeface="Meiryo UI"/>
                <a:ea typeface="Meiryo UI"/>
              </a:endParaRPr>
            </a:p>
          </p:txBody>
        </p:sp>
        <p:sp>
          <p:nvSpPr>
            <p:cNvPr id="19" name="Shape 25">
              <a:extLst>
                <a:ext uri="{FF2B5EF4-FFF2-40B4-BE49-F238E27FC236}">
                  <a16:creationId xmlns:a16="http://schemas.microsoft.com/office/drawing/2014/main" id="{4EE18827-40B1-AB81-719D-7A494400B725}"/>
                </a:ext>
              </a:extLst>
            </p:cNvPr>
            <p:cNvSpPr/>
            <p:nvPr/>
          </p:nvSpPr>
          <p:spPr>
            <a:xfrm>
              <a:off x="5396408" y="1922961"/>
              <a:ext cx="2456481" cy="376586"/>
            </a:xfrm>
            <a:prstGeom prst="rect">
              <a:avLst/>
            </a:prstGeom>
            <a:solidFill>
              <a:srgbClr val="1B3A6B"/>
            </a:solidFill>
            <a:ln/>
          </p:spPr>
          <p:txBody>
            <a:bodyPr lIns="91440" tIns="45720" rIns="91440" bIns="45720" anchor="t"/>
            <a:lstStyle/>
            <a:p>
              <a:endParaRPr lang="ja-JP" altLang="en-US" b="1">
                <a:solidFill>
                  <a:srgbClr val="041F60"/>
                </a:solidFill>
                <a:latin typeface="Meiryo UI"/>
                <a:ea typeface="Meiryo UI"/>
              </a:endParaRPr>
            </a:p>
          </p:txBody>
        </p:sp>
        <p:sp>
          <p:nvSpPr>
            <p:cNvPr id="21" name="Shape 26">
              <a:extLst>
                <a:ext uri="{FF2B5EF4-FFF2-40B4-BE49-F238E27FC236}">
                  <a16:creationId xmlns:a16="http://schemas.microsoft.com/office/drawing/2014/main" id="{0371BF4B-3342-5B44-04BF-C6B5A646FE7D}"/>
                </a:ext>
              </a:extLst>
            </p:cNvPr>
            <p:cNvSpPr/>
            <p:nvPr/>
          </p:nvSpPr>
          <p:spPr>
            <a:xfrm>
              <a:off x="5396408" y="2291517"/>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23" name="Text 27">
              <a:extLst>
                <a:ext uri="{FF2B5EF4-FFF2-40B4-BE49-F238E27FC236}">
                  <a16:creationId xmlns:a16="http://schemas.microsoft.com/office/drawing/2014/main" id="{33E8C64B-868E-FA21-2E2B-3B9215E86D6A}"/>
                </a:ext>
              </a:extLst>
            </p:cNvPr>
            <p:cNvSpPr txBox="1"/>
            <p:nvPr/>
          </p:nvSpPr>
          <p:spPr>
            <a:xfrm>
              <a:off x="6484301" y="2007271"/>
              <a:ext cx="554962" cy="189832"/>
            </a:xfrm>
            <a:prstGeom prst="rect">
              <a:avLst/>
            </a:prstGeom>
            <a:noFill/>
            <a:ln/>
          </p:spPr>
          <p:txBody>
            <a:bodyPr wrap="square" lIns="0" tIns="0" rIns="0" bIns="0" rtlCol="0" anchor="ctr"/>
            <a:lstStyle/>
            <a:p>
              <a:pPr marL="0" indent="0" algn="ctr">
                <a:buNone/>
              </a:pPr>
              <a:r>
                <a:rPr lang="en-US" b="1">
                  <a:solidFill>
                    <a:srgbClr val="FFC000"/>
                  </a:solidFill>
                  <a:latin typeface="Meiryo UI"/>
                  <a:ea typeface="Meiryo UI"/>
                  <a:cs typeface="Noto Sans JP" pitchFamily="34" charset="-120"/>
                </a:rPr>
                <a:t>備考</a:t>
              </a:r>
              <a:endParaRPr lang="en-US" b="1">
                <a:solidFill>
                  <a:srgbClr val="FFC000"/>
                </a:solidFill>
                <a:latin typeface="Meiryo UI"/>
                <a:ea typeface="Meiryo UI"/>
              </a:endParaRPr>
            </a:p>
          </p:txBody>
        </p:sp>
        <p:sp>
          <p:nvSpPr>
            <p:cNvPr id="25" name="Shape 28">
              <a:extLst>
                <a:ext uri="{FF2B5EF4-FFF2-40B4-BE49-F238E27FC236}">
                  <a16:creationId xmlns:a16="http://schemas.microsoft.com/office/drawing/2014/main" id="{E0EE059C-DF44-E27E-CDB3-70854324C594}"/>
                </a:ext>
              </a:extLst>
            </p:cNvPr>
            <p:cNvSpPr/>
            <p:nvPr/>
          </p:nvSpPr>
          <p:spPr>
            <a:xfrm>
              <a:off x="842201" y="2299546"/>
              <a:ext cx="2101878" cy="376586"/>
            </a:xfrm>
            <a:prstGeom prst="rect">
              <a:avLst/>
            </a:prstGeom>
            <a:solidFill>
              <a:srgbClr val="FFFFFF"/>
            </a:solidFill>
            <a:ln/>
          </p:spPr>
          <p:txBody>
            <a:bodyPr lIns="91440" tIns="45720" rIns="91440" bIns="45720" anchor="t"/>
            <a:lstStyle/>
            <a:p>
              <a:endParaRPr lang="ja-JP" altLang="en-US" b="1">
                <a:solidFill>
                  <a:srgbClr val="041F60"/>
                </a:solidFill>
                <a:latin typeface="Meiryo UI"/>
                <a:ea typeface="Meiryo UI"/>
              </a:endParaRPr>
            </a:p>
          </p:txBody>
        </p:sp>
        <p:sp>
          <p:nvSpPr>
            <p:cNvPr id="27" name="Shape 29">
              <a:extLst>
                <a:ext uri="{FF2B5EF4-FFF2-40B4-BE49-F238E27FC236}">
                  <a16:creationId xmlns:a16="http://schemas.microsoft.com/office/drawing/2014/main" id="{86B5718E-6240-E802-A460-C619E8094E95}"/>
                </a:ext>
              </a:extLst>
            </p:cNvPr>
            <p:cNvSpPr/>
            <p:nvPr/>
          </p:nvSpPr>
          <p:spPr>
            <a:xfrm>
              <a:off x="842201" y="2668101"/>
              <a:ext cx="2101878"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29" name="Text 30">
              <a:extLst>
                <a:ext uri="{FF2B5EF4-FFF2-40B4-BE49-F238E27FC236}">
                  <a16:creationId xmlns:a16="http://schemas.microsoft.com/office/drawing/2014/main" id="{16BE2A82-BD55-93CD-F45B-68C995971389}"/>
                </a:ext>
              </a:extLst>
            </p:cNvPr>
            <p:cNvSpPr txBox="1"/>
            <p:nvPr/>
          </p:nvSpPr>
          <p:spPr>
            <a:xfrm>
              <a:off x="980887" y="2383053"/>
              <a:ext cx="666854" cy="200738"/>
            </a:xfrm>
            <a:prstGeom prst="rect">
              <a:avLst/>
            </a:prstGeom>
            <a:noFill/>
            <a:ln/>
          </p:spPr>
          <p:txBody>
            <a:bodyPr wrap="square" lIns="0" tIns="0" rIns="0" bIns="0" rtlCol="0" anchor="ctr"/>
            <a:lstStyle/>
            <a:p>
              <a:pPr marL="0" indent="0" algn="l">
                <a:buNone/>
              </a:pPr>
              <a:r>
                <a:rPr lang="en-US" sz="1100" b="1">
                  <a:solidFill>
                    <a:srgbClr val="041F60"/>
                  </a:solidFill>
                  <a:latin typeface="Meiryo UI"/>
                  <a:ea typeface="Meiryo UI"/>
                  <a:cs typeface="Noto Sans JP" pitchFamily="34" charset="-120"/>
                </a:rPr>
                <a:t>初期投資</a:t>
              </a:r>
              <a:endParaRPr lang="en-US" sz="1100" b="1">
                <a:solidFill>
                  <a:srgbClr val="041F60"/>
                </a:solidFill>
                <a:latin typeface="Meiryo UI"/>
                <a:ea typeface="Meiryo UI"/>
              </a:endParaRPr>
            </a:p>
          </p:txBody>
        </p:sp>
        <p:sp>
          <p:nvSpPr>
            <p:cNvPr id="31" name="Shape 31">
              <a:extLst>
                <a:ext uri="{FF2B5EF4-FFF2-40B4-BE49-F238E27FC236}">
                  <a16:creationId xmlns:a16="http://schemas.microsoft.com/office/drawing/2014/main" id="{29A155FE-137C-B17B-EAA3-B765B585F8F9}"/>
                </a:ext>
              </a:extLst>
            </p:cNvPr>
            <p:cNvSpPr/>
            <p:nvPr/>
          </p:nvSpPr>
          <p:spPr>
            <a:xfrm>
              <a:off x="2944079" y="2299546"/>
              <a:ext cx="2456481" cy="376586"/>
            </a:xfrm>
            <a:prstGeom prst="rect">
              <a:avLst/>
            </a:prstGeom>
            <a:solidFill>
              <a:srgbClr val="FFFFFF"/>
            </a:solidFill>
            <a:ln/>
          </p:spPr>
          <p:txBody>
            <a:bodyPr lIns="91440" tIns="45720" rIns="91440" bIns="45720" anchor="t"/>
            <a:lstStyle/>
            <a:p>
              <a:endParaRPr lang="ja-JP" altLang="en-US" b="1">
                <a:solidFill>
                  <a:srgbClr val="041F60"/>
                </a:solidFill>
                <a:latin typeface="Meiryo UI"/>
                <a:ea typeface="Meiryo UI"/>
              </a:endParaRPr>
            </a:p>
          </p:txBody>
        </p:sp>
        <p:sp>
          <p:nvSpPr>
            <p:cNvPr id="33" name="Shape 32">
              <a:extLst>
                <a:ext uri="{FF2B5EF4-FFF2-40B4-BE49-F238E27FC236}">
                  <a16:creationId xmlns:a16="http://schemas.microsoft.com/office/drawing/2014/main" id="{C14110E8-E4D8-4560-D0F9-6CE5C7748481}"/>
                </a:ext>
              </a:extLst>
            </p:cNvPr>
            <p:cNvSpPr/>
            <p:nvPr/>
          </p:nvSpPr>
          <p:spPr>
            <a:xfrm>
              <a:off x="2944079" y="2668101"/>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35" name="Text 33">
              <a:extLst>
                <a:ext uri="{FF2B5EF4-FFF2-40B4-BE49-F238E27FC236}">
                  <a16:creationId xmlns:a16="http://schemas.microsoft.com/office/drawing/2014/main" id="{3F491FA1-5561-A7E2-C3B8-46B3FFBAA65F}"/>
                </a:ext>
              </a:extLst>
            </p:cNvPr>
            <p:cNvSpPr txBox="1"/>
            <p:nvPr/>
          </p:nvSpPr>
          <p:spPr>
            <a:xfrm>
              <a:off x="3132223" y="2383053"/>
              <a:ext cx="761526" cy="200738"/>
            </a:xfrm>
            <a:prstGeom prst="rect">
              <a:avLst/>
            </a:prstGeom>
            <a:noFill/>
            <a:ln/>
          </p:spPr>
          <p:txBody>
            <a:bodyPr wrap="square" lIns="0" tIns="0" rIns="0" bIns="0" rtlCol="0" anchor="ctr"/>
            <a:lstStyle/>
            <a:p>
              <a:pPr marL="0" indent="0" algn="r">
                <a:buNone/>
              </a:pPr>
              <a:r>
                <a:rPr lang="en-US" sz="1100" b="1">
                  <a:solidFill>
                    <a:srgbClr val="041F60"/>
                  </a:solidFill>
                  <a:latin typeface="Meiryo UI"/>
                  <a:ea typeface="Meiryo UI"/>
                  <a:cs typeface="Noto Sans JP" pitchFamily="34" charset="-120"/>
                </a:rPr>
                <a:t>1,823 億円</a:t>
              </a:r>
              <a:endParaRPr lang="en-US" sz="1100" b="1">
                <a:solidFill>
                  <a:srgbClr val="041F60"/>
                </a:solidFill>
                <a:latin typeface="Meiryo UI"/>
                <a:ea typeface="Meiryo UI"/>
              </a:endParaRPr>
            </a:p>
          </p:txBody>
        </p:sp>
        <p:sp>
          <p:nvSpPr>
            <p:cNvPr id="37" name="Shape 34">
              <a:extLst>
                <a:ext uri="{FF2B5EF4-FFF2-40B4-BE49-F238E27FC236}">
                  <a16:creationId xmlns:a16="http://schemas.microsoft.com/office/drawing/2014/main" id="{0089026A-DC3E-7FF2-9CCD-C21A1F0A2F95}"/>
                </a:ext>
              </a:extLst>
            </p:cNvPr>
            <p:cNvSpPr/>
            <p:nvPr/>
          </p:nvSpPr>
          <p:spPr>
            <a:xfrm>
              <a:off x="5396408" y="2299546"/>
              <a:ext cx="2456481" cy="376586"/>
            </a:xfrm>
            <a:prstGeom prst="rect">
              <a:avLst/>
            </a:prstGeom>
            <a:solidFill>
              <a:srgbClr val="FFFFFF"/>
            </a:solidFill>
            <a:ln/>
          </p:spPr>
          <p:txBody>
            <a:bodyPr lIns="91440" tIns="45720" rIns="91440" bIns="45720" anchor="t"/>
            <a:lstStyle/>
            <a:p>
              <a:endParaRPr lang="ja-JP" altLang="en-US" b="1">
                <a:solidFill>
                  <a:srgbClr val="041F60"/>
                </a:solidFill>
                <a:latin typeface="Meiryo UI"/>
                <a:ea typeface="Meiryo UI"/>
              </a:endParaRPr>
            </a:p>
          </p:txBody>
        </p:sp>
        <p:sp>
          <p:nvSpPr>
            <p:cNvPr id="39" name="Shape 35">
              <a:extLst>
                <a:ext uri="{FF2B5EF4-FFF2-40B4-BE49-F238E27FC236}">
                  <a16:creationId xmlns:a16="http://schemas.microsoft.com/office/drawing/2014/main" id="{102EC26D-E070-E314-9060-76031ADC4369}"/>
                </a:ext>
              </a:extLst>
            </p:cNvPr>
            <p:cNvSpPr/>
            <p:nvPr/>
          </p:nvSpPr>
          <p:spPr>
            <a:xfrm>
              <a:off x="5396408" y="2668101"/>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41" name="Text 36">
              <a:extLst>
                <a:ext uri="{FF2B5EF4-FFF2-40B4-BE49-F238E27FC236}">
                  <a16:creationId xmlns:a16="http://schemas.microsoft.com/office/drawing/2014/main" id="{6AB16A46-AA16-9B1D-4FF5-A0AFB754BF90}"/>
                </a:ext>
              </a:extLst>
            </p:cNvPr>
            <p:cNvSpPr txBox="1"/>
            <p:nvPr/>
          </p:nvSpPr>
          <p:spPr>
            <a:xfrm>
              <a:off x="5807482" y="2383053"/>
              <a:ext cx="1738971" cy="200738"/>
            </a:xfrm>
            <a:prstGeom prst="rect">
              <a:avLst/>
            </a:prstGeom>
            <a:noFill/>
            <a:ln/>
          </p:spPr>
          <p:txBody>
            <a:bodyPr wrap="square" lIns="0" tIns="0" rIns="0" bIns="0" rtlCol="0" anchor="ctr"/>
            <a:lstStyle/>
            <a:p>
              <a:pPr marL="0" indent="0" algn="ctr">
                <a:buNone/>
              </a:pPr>
              <a:r>
                <a:rPr lang="en-US" sz="1100" b="1">
                  <a:solidFill>
                    <a:srgbClr val="041F60"/>
                  </a:solidFill>
                  <a:latin typeface="Meiryo UI"/>
                  <a:ea typeface="Meiryo UI"/>
                  <a:cs typeface="Noto Sans JP" pitchFamily="34" charset="-120"/>
                </a:rPr>
                <a:t>エクイティ出資（74.6%）</a:t>
              </a:r>
              <a:endParaRPr lang="en-US" sz="1100" b="1">
                <a:solidFill>
                  <a:srgbClr val="041F60"/>
                </a:solidFill>
                <a:latin typeface="Meiryo UI"/>
                <a:ea typeface="Meiryo UI"/>
              </a:endParaRPr>
            </a:p>
          </p:txBody>
        </p:sp>
        <p:sp>
          <p:nvSpPr>
            <p:cNvPr id="43" name="Shape 37">
              <a:extLst>
                <a:ext uri="{FF2B5EF4-FFF2-40B4-BE49-F238E27FC236}">
                  <a16:creationId xmlns:a16="http://schemas.microsoft.com/office/drawing/2014/main" id="{52F3118D-C60C-746E-8E7A-327BF96D4A3C}"/>
                </a:ext>
              </a:extLst>
            </p:cNvPr>
            <p:cNvSpPr/>
            <p:nvPr/>
          </p:nvSpPr>
          <p:spPr>
            <a:xfrm>
              <a:off x="842201" y="2676130"/>
              <a:ext cx="2101878" cy="577324"/>
            </a:xfrm>
            <a:prstGeom prst="rect">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45" name="Shape 38">
              <a:extLst>
                <a:ext uri="{FF2B5EF4-FFF2-40B4-BE49-F238E27FC236}">
                  <a16:creationId xmlns:a16="http://schemas.microsoft.com/office/drawing/2014/main" id="{50EDB300-5CCE-1A44-D4FF-3D6307E24BFD}"/>
                </a:ext>
              </a:extLst>
            </p:cNvPr>
            <p:cNvSpPr/>
            <p:nvPr/>
          </p:nvSpPr>
          <p:spPr>
            <a:xfrm>
              <a:off x="842201" y="3245425"/>
              <a:ext cx="2101878"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47" name="Text 39">
              <a:extLst>
                <a:ext uri="{FF2B5EF4-FFF2-40B4-BE49-F238E27FC236}">
                  <a16:creationId xmlns:a16="http://schemas.microsoft.com/office/drawing/2014/main" id="{455784BF-B259-6BC6-8C8B-871CFA37CE36}"/>
                </a:ext>
              </a:extLst>
            </p:cNvPr>
            <p:cNvSpPr txBox="1"/>
            <p:nvPr/>
          </p:nvSpPr>
          <p:spPr>
            <a:xfrm>
              <a:off x="980887" y="2860007"/>
              <a:ext cx="770660" cy="200738"/>
            </a:xfrm>
            <a:prstGeom prst="rect">
              <a:avLst/>
            </a:prstGeom>
            <a:noFill/>
            <a:ln/>
          </p:spPr>
          <p:txBody>
            <a:bodyPr wrap="square" lIns="0" tIns="0" rIns="0" bIns="0" rtlCol="0" anchor="ctr"/>
            <a:lstStyle/>
            <a:p>
              <a:pPr marL="0" indent="0" algn="l">
                <a:buNone/>
              </a:pPr>
              <a:r>
                <a:rPr lang="en-US" sz="1100" b="1">
                  <a:solidFill>
                    <a:srgbClr val="041F60"/>
                  </a:solidFill>
                  <a:latin typeface="Meiryo UI"/>
                  <a:ea typeface="Meiryo UI"/>
                  <a:cs typeface="Noto Sans JP" pitchFamily="34" charset="-120"/>
                </a:rPr>
                <a:t>Exit時価値</a:t>
              </a:r>
              <a:endParaRPr lang="en-US" sz="1100" b="1">
                <a:solidFill>
                  <a:srgbClr val="041F60"/>
                </a:solidFill>
                <a:latin typeface="Meiryo UI"/>
                <a:ea typeface="Meiryo UI"/>
              </a:endParaRPr>
            </a:p>
          </p:txBody>
        </p:sp>
        <p:sp>
          <p:nvSpPr>
            <p:cNvPr id="49" name="Shape 40">
              <a:extLst>
                <a:ext uri="{FF2B5EF4-FFF2-40B4-BE49-F238E27FC236}">
                  <a16:creationId xmlns:a16="http://schemas.microsoft.com/office/drawing/2014/main" id="{83B9D63E-1DAA-16AA-37DC-5C78F6B2D956}"/>
                </a:ext>
              </a:extLst>
            </p:cNvPr>
            <p:cNvSpPr/>
            <p:nvPr/>
          </p:nvSpPr>
          <p:spPr>
            <a:xfrm>
              <a:off x="2944079" y="2676130"/>
              <a:ext cx="2456481" cy="577324"/>
            </a:xfrm>
            <a:prstGeom prst="rect">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51" name="Shape 41">
              <a:extLst>
                <a:ext uri="{FF2B5EF4-FFF2-40B4-BE49-F238E27FC236}">
                  <a16:creationId xmlns:a16="http://schemas.microsoft.com/office/drawing/2014/main" id="{3B026B9A-DA44-ECAB-3E07-389F6EE18C93}"/>
                </a:ext>
              </a:extLst>
            </p:cNvPr>
            <p:cNvSpPr/>
            <p:nvPr/>
          </p:nvSpPr>
          <p:spPr>
            <a:xfrm>
              <a:off x="2944079" y="3245425"/>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53" name="Text 42">
              <a:extLst>
                <a:ext uri="{FF2B5EF4-FFF2-40B4-BE49-F238E27FC236}">
                  <a16:creationId xmlns:a16="http://schemas.microsoft.com/office/drawing/2014/main" id="{EF1119A0-D11D-2BCE-7F0D-9B6C01DFE03B}"/>
                </a:ext>
              </a:extLst>
            </p:cNvPr>
            <p:cNvSpPr txBox="1"/>
            <p:nvPr/>
          </p:nvSpPr>
          <p:spPr>
            <a:xfrm>
              <a:off x="3170478" y="2827288"/>
              <a:ext cx="1306303" cy="200738"/>
            </a:xfrm>
            <a:prstGeom prst="rect">
              <a:avLst/>
            </a:prstGeom>
            <a:noFill/>
            <a:ln/>
          </p:spPr>
          <p:txBody>
            <a:bodyPr wrap="square" lIns="0" tIns="0" rIns="0" bIns="0" rtlCol="0" anchor="ctr"/>
            <a:lstStyle/>
            <a:p>
              <a:pPr marL="0" indent="0" algn="r">
                <a:buNone/>
              </a:pPr>
              <a:r>
                <a:rPr lang="en-US" sz="1100" b="1">
                  <a:solidFill>
                    <a:srgbClr val="041F60"/>
                  </a:solidFill>
                  <a:latin typeface="Meiryo UI"/>
                  <a:ea typeface="Meiryo UI"/>
                  <a:cs typeface="Noto Sans JP" pitchFamily="34" charset="-120"/>
                </a:rPr>
                <a:t>3,640 〜 4,060 億円</a:t>
              </a:r>
              <a:endParaRPr lang="en-US" sz="1100" b="1">
                <a:solidFill>
                  <a:srgbClr val="041F60"/>
                </a:solidFill>
                <a:latin typeface="Meiryo UI"/>
                <a:ea typeface="Meiryo UI"/>
              </a:endParaRPr>
            </a:p>
          </p:txBody>
        </p:sp>
        <p:sp>
          <p:nvSpPr>
            <p:cNvPr id="55" name="Shape 43">
              <a:extLst>
                <a:ext uri="{FF2B5EF4-FFF2-40B4-BE49-F238E27FC236}">
                  <a16:creationId xmlns:a16="http://schemas.microsoft.com/office/drawing/2014/main" id="{98156AC9-4684-5CAC-4B3C-E2347D4168FD}"/>
                </a:ext>
              </a:extLst>
            </p:cNvPr>
            <p:cNvSpPr/>
            <p:nvPr/>
          </p:nvSpPr>
          <p:spPr>
            <a:xfrm>
              <a:off x="5396408" y="2676130"/>
              <a:ext cx="2456481" cy="577324"/>
            </a:xfrm>
            <a:prstGeom prst="rect">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57" name="Shape 44">
              <a:extLst>
                <a:ext uri="{FF2B5EF4-FFF2-40B4-BE49-F238E27FC236}">
                  <a16:creationId xmlns:a16="http://schemas.microsoft.com/office/drawing/2014/main" id="{DFA28E7E-3A7B-24F8-BE2D-BCFA5826F7F3}"/>
                </a:ext>
              </a:extLst>
            </p:cNvPr>
            <p:cNvSpPr/>
            <p:nvPr/>
          </p:nvSpPr>
          <p:spPr>
            <a:xfrm>
              <a:off x="5396408" y="3245425"/>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59" name="Text 45">
              <a:extLst>
                <a:ext uri="{FF2B5EF4-FFF2-40B4-BE49-F238E27FC236}">
                  <a16:creationId xmlns:a16="http://schemas.microsoft.com/office/drawing/2014/main" id="{F11D7682-9146-E125-5CED-9EF96AB3C1D5}"/>
                </a:ext>
              </a:extLst>
            </p:cNvPr>
            <p:cNvSpPr txBox="1"/>
            <p:nvPr/>
          </p:nvSpPr>
          <p:spPr>
            <a:xfrm>
              <a:off x="5562499" y="2759638"/>
              <a:ext cx="2232259" cy="401476"/>
            </a:xfrm>
            <a:prstGeom prst="rect">
              <a:avLst/>
            </a:prstGeom>
            <a:noFill/>
            <a:ln/>
          </p:spPr>
          <p:txBody>
            <a:bodyPr wrap="square" lIns="0" tIns="0" rIns="0" bIns="0" rtlCol="0" anchor="ctr"/>
            <a:lstStyle/>
            <a:p>
              <a:pPr algn="ctr"/>
              <a:r>
                <a:rPr lang="en-US" sz="1100" b="1">
                  <a:solidFill>
                    <a:srgbClr val="041F60"/>
                  </a:solidFill>
                  <a:latin typeface="Meiryo UI"/>
                  <a:ea typeface="Meiryo UI"/>
                  <a:cs typeface="Noto Sans JP" pitchFamily="34" charset="-120"/>
                </a:rPr>
                <a:t>2030年IPO想定</a:t>
              </a:r>
            </a:p>
            <a:p>
              <a:pPr marL="0" indent="0" algn="ctr">
                <a:buNone/>
              </a:pPr>
              <a:r>
                <a:rPr lang="en-US" sz="1100" b="1">
                  <a:solidFill>
                    <a:srgbClr val="041F60"/>
                  </a:solidFill>
                  <a:latin typeface="Meiryo UI"/>
                  <a:ea typeface="Meiryo UI"/>
                  <a:cs typeface="Noto Sans JP" pitchFamily="34" charset="-120"/>
                </a:rPr>
                <a:t>（EV/EBITDA 10.5-11.5x）</a:t>
              </a:r>
              <a:endParaRPr lang="en-US" sz="1100" b="1">
                <a:solidFill>
                  <a:srgbClr val="041F60"/>
                </a:solidFill>
                <a:latin typeface="Meiryo UI"/>
                <a:ea typeface="Meiryo UI"/>
              </a:endParaRPr>
            </a:p>
          </p:txBody>
        </p:sp>
        <p:sp>
          <p:nvSpPr>
            <p:cNvPr id="61" name="Shape 46">
              <a:extLst>
                <a:ext uri="{FF2B5EF4-FFF2-40B4-BE49-F238E27FC236}">
                  <a16:creationId xmlns:a16="http://schemas.microsoft.com/office/drawing/2014/main" id="{BADBE030-3702-74A3-1D9A-2DA7FAD117CC}"/>
                </a:ext>
              </a:extLst>
            </p:cNvPr>
            <p:cNvSpPr/>
            <p:nvPr/>
          </p:nvSpPr>
          <p:spPr>
            <a:xfrm>
              <a:off x="842201" y="3253454"/>
              <a:ext cx="2101878" cy="376586"/>
            </a:xfrm>
            <a:prstGeom prst="rect">
              <a:avLst/>
            </a:prstGeom>
            <a:solidFill>
              <a:srgbClr val="FFFFFF"/>
            </a:solidFill>
            <a:ln/>
          </p:spPr>
          <p:txBody>
            <a:bodyPr lIns="91440" tIns="45720" rIns="91440" bIns="45720" anchor="t"/>
            <a:lstStyle/>
            <a:p>
              <a:endParaRPr lang="ja-JP" altLang="en-US" b="1">
                <a:solidFill>
                  <a:srgbClr val="041F60"/>
                </a:solidFill>
                <a:latin typeface="Meiryo UI"/>
                <a:ea typeface="Meiryo UI"/>
              </a:endParaRPr>
            </a:p>
          </p:txBody>
        </p:sp>
        <p:sp>
          <p:nvSpPr>
            <p:cNvPr id="63" name="Shape 47">
              <a:extLst>
                <a:ext uri="{FF2B5EF4-FFF2-40B4-BE49-F238E27FC236}">
                  <a16:creationId xmlns:a16="http://schemas.microsoft.com/office/drawing/2014/main" id="{F3158296-4F88-229B-442F-28AABF228AE7}"/>
                </a:ext>
              </a:extLst>
            </p:cNvPr>
            <p:cNvSpPr/>
            <p:nvPr/>
          </p:nvSpPr>
          <p:spPr>
            <a:xfrm>
              <a:off x="842201" y="3622009"/>
              <a:ext cx="2101878"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65" name="Text 48">
              <a:extLst>
                <a:ext uri="{FF2B5EF4-FFF2-40B4-BE49-F238E27FC236}">
                  <a16:creationId xmlns:a16="http://schemas.microsoft.com/office/drawing/2014/main" id="{EA7BCB3C-AAA5-85E0-89EC-A30C07B9DD1E}"/>
                </a:ext>
              </a:extLst>
            </p:cNvPr>
            <p:cNvSpPr txBox="1"/>
            <p:nvPr/>
          </p:nvSpPr>
          <p:spPr>
            <a:xfrm>
              <a:off x="980887" y="3336961"/>
              <a:ext cx="934260" cy="200738"/>
            </a:xfrm>
            <a:prstGeom prst="rect">
              <a:avLst/>
            </a:prstGeom>
            <a:noFill/>
            <a:ln/>
          </p:spPr>
          <p:txBody>
            <a:bodyPr wrap="square" lIns="0" tIns="0" rIns="0" bIns="0" rtlCol="0" anchor="ctr"/>
            <a:lstStyle/>
            <a:p>
              <a:pPr marL="0" indent="0" algn="l">
                <a:buNone/>
              </a:pPr>
              <a:r>
                <a:rPr lang="en-US" sz="1100" b="1">
                  <a:solidFill>
                    <a:srgbClr val="041F60"/>
                  </a:solidFill>
                  <a:latin typeface="Meiryo UI"/>
                  <a:ea typeface="Meiryo UI"/>
                  <a:cs typeface="Noto Sans JP" pitchFamily="34" charset="-120"/>
                </a:rPr>
                <a:t>中間リターン</a:t>
              </a:r>
              <a:endParaRPr lang="en-US" sz="1100" b="1">
                <a:solidFill>
                  <a:srgbClr val="041F60"/>
                </a:solidFill>
                <a:latin typeface="Meiryo UI"/>
                <a:ea typeface="Meiryo UI"/>
              </a:endParaRPr>
            </a:p>
          </p:txBody>
        </p:sp>
        <p:sp>
          <p:nvSpPr>
            <p:cNvPr id="67" name="Shape 49">
              <a:extLst>
                <a:ext uri="{FF2B5EF4-FFF2-40B4-BE49-F238E27FC236}">
                  <a16:creationId xmlns:a16="http://schemas.microsoft.com/office/drawing/2014/main" id="{89A7630C-55EF-DC8F-FD45-11E9512317D3}"/>
                </a:ext>
              </a:extLst>
            </p:cNvPr>
            <p:cNvSpPr/>
            <p:nvPr/>
          </p:nvSpPr>
          <p:spPr>
            <a:xfrm>
              <a:off x="2944079" y="3253454"/>
              <a:ext cx="2456481" cy="376586"/>
            </a:xfrm>
            <a:prstGeom prst="rect">
              <a:avLst/>
            </a:prstGeom>
            <a:solidFill>
              <a:srgbClr val="FFFFFF"/>
            </a:solidFill>
            <a:ln/>
          </p:spPr>
          <p:txBody>
            <a:bodyPr lIns="91440" tIns="45720" rIns="91440" bIns="45720" anchor="t"/>
            <a:lstStyle/>
            <a:p>
              <a:endParaRPr lang="ja-JP" altLang="en-US" b="1">
                <a:solidFill>
                  <a:srgbClr val="041F60"/>
                </a:solidFill>
                <a:latin typeface="Meiryo UI"/>
                <a:ea typeface="Meiryo UI"/>
              </a:endParaRPr>
            </a:p>
          </p:txBody>
        </p:sp>
        <p:sp>
          <p:nvSpPr>
            <p:cNvPr id="69" name="Shape 50">
              <a:extLst>
                <a:ext uri="{FF2B5EF4-FFF2-40B4-BE49-F238E27FC236}">
                  <a16:creationId xmlns:a16="http://schemas.microsoft.com/office/drawing/2014/main" id="{F7CEB599-2C9F-2588-0AC1-5296AB6F161D}"/>
                </a:ext>
              </a:extLst>
            </p:cNvPr>
            <p:cNvSpPr/>
            <p:nvPr/>
          </p:nvSpPr>
          <p:spPr>
            <a:xfrm>
              <a:off x="2944079" y="3622009"/>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71" name="Text 51">
              <a:extLst>
                <a:ext uri="{FF2B5EF4-FFF2-40B4-BE49-F238E27FC236}">
                  <a16:creationId xmlns:a16="http://schemas.microsoft.com/office/drawing/2014/main" id="{BD33DE86-0E99-BF9E-B10D-0EBEF2FB7200}"/>
                </a:ext>
              </a:extLst>
            </p:cNvPr>
            <p:cNvSpPr txBox="1"/>
            <p:nvPr/>
          </p:nvSpPr>
          <p:spPr>
            <a:xfrm>
              <a:off x="3115272" y="3353320"/>
              <a:ext cx="649415" cy="200738"/>
            </a:xfrm>
            <a:prstGeom prst="rect">
              <a:avLst/>
            </a:prstGeom>
            <a:noFill/>
            <a:ln/>
          </p:spPr>
          <p:txBody>
            <a:bodyPr wrap="square" lIns="0" tIns="0" rIns="0" bIns="0" rtlCol="0" anchor="ctr"/>
            <a:lstStyle/>
            <a:p>
              <a:pPr marL="0" indent="0" algn="r">
                <a:buNone/>
              </a:pPr>
              <a:r>
                <a:rPr lang="en-US" sz="1100" b="1">
                  <a:solidFill>
                    <a:srgbClr val="041F60"/>
                  </a:solidFill>
                  <a:latin typeface="Meiryo UI"/>
                  <a:ea typeface="Meiryo UI"/>
                  <a:cs typeface="Noto Sans JP" pitchFamily="34" charset="-120"/>
                </a:rPr>
                <a:t>500 億円</a:t>
              </a:r>
              <a:endParaRPr lang="en-US" sz="1100" b="1">
                <a:solidFill>
                  <a:srgbClr val="041F60"/>
                </a:solidFill>
                <a:latin typeface="Meiryo UI"/>
                <a:ea typeface="Meiryo UI"/>
              </a:endParaRPr>
            </a:p>
          </p:txBody>
        </p:sp>
        <p:sp>
          <p:nvSpPr>
            <p:cNvPr id="73" name="Shape 52">
              <a:extLst>
                <a:ext uri="{FF2B5EF4-FFF2-40B4-BE49-F238E27FC236}">
                  <a16:creationId xmlns:a16="http://schemas.microsoft.com/office/drawing/2014/main" id="{30CD57AD-6CA9-E797-EA49-7481373C2C67}"/>
                </a:ext>
              </a:extLst>
            </p:cNvPr>
            <p:cNvSpPr/>
            <p:nvPr/>
          </p:nvSpPr>
          <p:spPr>
            <a:xfrm>
              <a:off x="5396408" y="3253454"/>
              <a:ext cx="2456481" cy="376586"/>
            </a:xfrm>
            <a:prstGeom prst="rect">
              <a:avLst/>
            </a:prstGeom>
            <a:solidFill>
              <a:srgbClr val="FFFFFF"/>
            </a:solidFill>
            <a:ln/>
          </p:spPr>
          <p:txBody>
            <a:bodyPr lIns="91440" tIns="45720" rIns="91440" bIns="45720" anchor="t"/>
            <a:lstStyle/>
            <a:p>
              <a:endParaRPr lang="ja-JP" altLang="en-US" b="1">
                <a:solidFill>
                  <a:srgbClr val="041F60"/>
                </a:solidFill>
                <a:latin typeface="Meiryo UI"/>
                <a:ea typeface="Meiryo UI"/>
              </a:endParaRPr>
            </a:p>
          </p:txBody>
        </p:sp>
        <p:sp>
          <p:nvSpPr>
            <p:cNvPr id="75" name="Shape 53">
              <a:extLst>
                <a:ext uri="{FF2B5EF4-FFF2-40B4-BE49-F238E27FC236}">
                  <a16:creationId xmlns:a16="http://schemas.microsoft.com/office/drawing/2014/main" id="{9189F2CD-DA30-EEB7-F59E-3CEEFDF99F1A}"/>
                </a:ext>
              </a:extLst>
            </p:cNvPr>
            <p:cNvSpPr/>
            <p:nvPr/>
          </p:nvSpPr>
          <p:spPr>
            <a:xfrm>
              <a:off x="5396408" y="3622009"/>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77" name="Text 54">
              <a:extLst>
                <a:ext uri="{FF2B5EF4-FFF2-40B4-BE49-F238E27FC236}">
                  <a16:creationId xmlns:a16="http://schemas.microsoft.com/office/drawing/2014/main" id="{3463F957-5314-7F90-094C-52BBE3C0F418}"/>
                </a:ext>
              </a:extLst>
            </p:cNvPr>
            <p:cNvSpPr txBox="1"/>
            <p:nvPr/>
          </p:nvSpPr>
          <p:spPr>
            <a:xfrm>
              <a:off x="5792534" y="3336961"/>
              <a:ext cx="1773849" cy="200738"/>
            </a:xfrm>
            <a:prstGeom prst="rect">
              <a:avLst/>
            </a:prstGeom>
            <a:noFill/>
            <a:ln/>
          </p:spPr>
          <p:txBody>
            <a:bodyPr wrap="square" lIns="0" tIns="0" rIns="0" bIns="0" rtlCol="0" anchor="ctr"/>
            <a:lstStyle/>
            <a:p>
              <a:pPr marL="0" indent="0" algn="ctr">
                <a:buNone/>
              </a:pPr>
              <a:r>
                <a:rPr lang="en-US" sz="1100" b="1">
                  <a:solidFill>
                    <a:srgbClr val="041F60"/>
                  </a:solidFill>
                  <a:latin typeface="Meiryo UI"/>
                  <a:ea typeface="Meiryo UI"/>
                  <a:cs typeface="Noto Sans JP" pitchFamily="34" charset="-120"/>
                </a:rPr>
                <a:t>配当・資本払戻し（累計）</a:t>
              </a:r>
              <a:endParaRPr lang="en-US" sz="1100" b="1">
                <a:solidFill>
                  <a:srgbClr val="041F60"/>
                </a:solidFill>
                <a:latin typeface="Meiryo UI"/>
                <a:ea typeface="Meiryo UI"/>
              </a:endParaRPr>
            </a:p>
          </p:txBody>
        </p:sp>
        <p:sp>
          <p:nvSpPr>
            <p:cNvPr id="79" name="Shape 55">
              <a:extLst>
                <a:ext uri="{FF2B5EF4-FFF2-40B4-BE49-F238E27FC236}">
                  <a16:creationId xmlns:a16="http://schemas.microsoft.com/office/drawing/2014/main" id="{53B3C9D8-F153-6456-7B96-38CB2EE7C773}"/>
                </a:ext>
              </a:extLst>
            </p:cNvPr>
            <p:cNvSpPr/>
            <p:nvPr/>
          </p:nvSpPr>
          <p:spPr>
            <a:xfrm>
              <a:off x="842201" y="3629235"/>
              <a:ext cx="7007367" cy="376586"/>
            </a:xfrm>
            <a:prstGeom prst="rect">
              <a:avLst/>
            </a:prstGeom>
            <a:solidFill>
              <a:srgbClr val="FFD700">
                <a:alpha val="8000"/>
              </a:srgbClr>
            </a:solidFill>
            <a:ln/>
          </p:spPr>
          <p:txBody>
            <a:bodyPr lIns="91440" tIns="45720" rIns="91440" bIns="45720" anchor="t"/>
            <a:lstStyle/>
            <a:p>
              <a:endParaRPr lang="ja-JP" altLang="en-US" b="1">
                <a:solidFill>
                  <a:srgbClr val="041F60"/>
                </a:solidFill>
                <a:latin typeface="Meiryo UI"/>
                <a:ea typeface="Meiryo UI"/>
              </a:endParaRPr>
            </a:p>
          </p:txBody>
        </p:sp>
        <p:sp>
          <p:nvSpPr>
            <p:cNvPr id="81" name="Shape 56">
              <a:extLst>
                <a:ext uri="{FF2B5EF4-FFF2-40B4-BE49-F238E27FC236}">
                  <a16:creationId xmlns:a16="http://schemas.microsoft.com/office/drawing/2014/main" id="{B7179B38-3533-EFB6-BF0A-4F60746EB7A9}"/>
                </a:ext>
              </a:extLst>
            </p:cNvPr>
            <p:cNvSpPr/>
            <p:nvPr/>
          </p:nvSpPr>
          <p:spPr>
            <a:xfrm>
              <a:off x="842201" y="3629235"/>
              <a:ext cx="2101878" cy="376586"/>
            </a:xfrm>
            <a:prstGeom prst="rect">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83" name="Shape 57">
              <a:extLst>
                <a:ext uri="{FF2B5EF4-FFF2-40B4-BE49-F238E27FC236}">
                  <a16:creationId xmlns:a16="http://schemas.microsoft.com/office/drawing/2014/main" id="{8D533310-D4F0-BBF2-BC58-831B994D2B6C}"/>
                </a:ext>
              </a:extLst>
            </p:cNvPr>
            <p:cNvSpPr/>
            <p:nvPr/>
          </p:nvSpPr>
          <p:spPr>
            <a:xfrm>
              <a:off x="842201" y="3997792"/>
              <a:ext cx="2101878"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85" name="Text 58">
              <a:extLst>
                <a:ext uri="{FF2B5EF4-FFF2-40B4-BE49-F238E27FC236}">
                  <a16:creationId xmlns:a16="http://schemas.microsoft.com/office/drawing/2014/main" id="{7A073AE3-A7B1-05F3-695C-68F58656177A}"/>
                </a:ext>
              </a:extLst>
            </p:cNvPr>
            <p:cNvSpPr txBox="1"/>
            <p:nvPr/>
          </p:nvSpPr>
          <p:spPr>
            <a:xfrm>
              <a:off x="980886" y="3713545"/>
              <a:ext cx="796406" cy="200738"/>
            </a:xfrm>
            <a:prstGeom prst="rect">
              <a:avLst/>
            </a:prstGeom>
            <a:noFill/>
            <a:ln/>
          </p:spPr>
          <p:txBody>
            <a:bodyPr wrap="square" lIns="0" tIns="0" rIns="0" bIns="0" rtlCol="0" anchor="ctr"/>
            <a:lstStyle/>
            <a:p>
              <a:pPr marL="0" indent="0" algn="l">
                <a:buNone/>
              </a:pPr>
              <a:r>
                <a:rPr lang="en-US" sz="1100" b="1">
                  <a:solidFill>
                    <a:srgbClr val="041F60"/>
                  </a:solidFill>
                  <a:latin typeface="Meiryo UI"/>
                  <a:ea typeface="Meiryo UI"/>
                  <a:cs typeface="Noto Sans JP" pitchFamily="34" charset="-120"/>
                </a:rPr>
                <a:t>総リターン</a:t>
              </a:r>
              <a:endParaRPr lang="en-US" sz="1100" b="1">
                <a:solidFill>
                  <a:srgbClr val="041F60"/>
                </a:solidFill>
                <a:latin typeface="Meiryo UI"/>
                <a:ea typeface="Meiryo UI"/>
              </a:endParaRPr>
            </a:p>
          </p:txBody>
        </p:sp>
        <p:sp>
          <p:nvSpPr>
            <p:cNvPr id="87" name="Shape 59">
              <a:extLst>
                <a:ext uri="{FF2B5EF4-FFF2-40B4-BE49-F238E27FC236}">
                  <a16:creationId xmlns:a16="http://schemas.microsoft.com/office/drawing/2014/main" id="{8781A19A-63A6-3DA3-C1F0-1112F6DDCF0B}"/>
                </a:ext>
              </a:extLst>
            </p:cNvPr>
            <p:cNvSpPr/>
            <p:nvPr/>
          </p:nvSpPr>
          <p:spPr>
            <a:xfrm>
              <a:off x="2944079" y="3629235"/>
              <a:ext cx="2456481" cy="376586"/>
            </a:xfrm>
            <a:prstGeom prst="rect">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89" name="Shape 60">
              <a:extLst>
                <a:ext uri="{FF2B5EF4-FFF2-40B4-BE49-F238E27FC236}">
                  <a16:creationId xmlns:a16="http://schemas.microsoft.com/office/drawing/2014/main" id="{66DFE6E6-9558-D163-01F0-70BF8BA77DDF}"/>
                </a:ext>
              </a:extLst>
            </p:cNvPr>
            <p:cNvSpPr/>
            <p:nvPr/>
          </p:nvSpPr>
          <p:spPr>
            <a:xfrm>
              <a:off x="2944079" y="3997792"/>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91" name="Text 61">
              <a:extLst>
                <a:ext uri="{FF2B5EF4-FFF2-40B4-BE49-F238E27FC236}">
                  <a16:creationId xmlns:a16="http://schemas.microsoft.com/office/drawing/2014/main" id="{62C7A95E-EBD3-F417-1612-4D5FE80D80EF}"/>
                </a:ext>
              </a:extLst>
            </p:cNvPr>
            <p:cNvSpPr txBox="1"/>
            <p:nvPr/>
          </p:nvSpPr>
          <p:spPr>
            <a:xfrm>
              <a:off x="3133874" y="3713545"/>
              <a:ext cx="1358622" cy="200738"/>
            </a:xfrm>
            <a:prstGeom prst="rect">
              <a:avLst/>
            </a:prstGeom>
            <a:noFill/>
            <a:ln/>
          </p:spPr>
          <p:txBody>
            <a:bodyPr wrap="square" lIns="0" tIns="0" rIns="0" bIns="0" rtlCol="0" anchor="ctr"/>
            <a:lstStyle/>
            <a:p>
              <a:pPr marL="0" indent="0" algn="r">
                <a:buNone/>
              </a:pPr>
              <a:r>
                <a:rPr lang="en-US" sz="1100" b="1">
                  <a:solidFill>
                    <a:srgbClr val="041F60"/>
                  </a:solidFill>
                  <a:latin typeface="Meiryo UI"/>
                  <a:ea typeface="Meiryo UI"/>
                  <a:cs typeface="Noto Sans JP" pitchFamily="34" charset="-120"/>
                </a:rPr>
                <a:t>4,140 〜 4,560 億円</a:t>
              </a:r>
              <a:endParaRPr lang="en-US" sz="1100" b="1">
                <a:solidFill>
                  <a:srgbClr val="041F60"/>
                </a:solidFill>
                <a:latin typeface="Meiryo UI"/>
                <a:ea typeface="Meiryo UI"/>
              </a:endParaRPr>
            </a:p>
          </p:txBody>
        </p:sp>
        <p:sp>
          <p:nvSpPr>
            <p:cNvPr id="93" name="Shape 62">
              <a:extLst>
                <a:ext uri="{FF2B5EF4-FFF2-40B4-BE49-F238E27FC236}">
                  <a16:creationId xmlns:a16="http://schemas.microsoft.com/office/drawing/2014/main" id="{410CB0AB-9FA0-4513-5589-FBDEB02A2FD9}"/>
                </a:ext>
              </a:extLst>
            </p:cNvPr>
            <p:cNvSpPr/>
            <p:nvPr/>
          </p:nvSpPr>
          <p:spPr>
            <a:xfrm>
              <a:off x="5396408" y="3629235"/>
              <a:ext cx="2456481" cy="376586"/>
            </a:xfrm>
            <a:prstGeom prst="rect">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95" name="Shape 63">
              <a:extLst>
                <a:ext uri="{FF2B5EF4-FFF2-40B4-BE49-F238E27FC236}">
                  <a16:creationId xmlns:a16="http://schemas.microsoft.com/office/drawing/2014/main" id="{5776034C-2A67-DD9B-D175-EDBA6D4950A0}"/>
                </a:ext>
              </a:extLst>
            </p:cNvPr>
            <p:cNvSpPr/>
            <p:nvPr/>
          </p:nvSpPr>
          <p:spPr>
            <a:xfrm>
              <a:off x="5396408" y="3997792"/>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97" name="Text 64">
              <a:extLst>
                <a:ext uri="{FF2B5EF4-FFF2-40B4-BE49-F238E27FC236}">
                  <a16:creationId xmlns:a16="http://schemas.microsoft.com/office/drawing/2014/main" id="{200C9522-4EAF-42D0-A45A-8A821FDE8EFC}"/>
                </a:ext>
              </a:extLst>
            </p:cNvPr>
            <p:cNvSpPr txBox="1"/>
            <p:nvPr/>
          </p:nvSpPr>
          <p:spPr>
            <a:xfrm>
              <a:off x="5816618" y="3713545"/>
              <a:ext cx="1721530" cy="200738"/>
            </a:xfrm>
            <a:prstGeom prst="rect">
              <a:avLst/>
            </a:prstGeom>
            <a:noFill/>
            <a:ln/>
          </p:spPr>
          <p:txBody>
            <a:bodyPr wrap="square" lIns="0" tIns="0" rIns="0" bIns="0" rtlCol="0" anchor="ctr"/>
            <a:lstStyle/>
            <a:p>
              <a:pPr marL="0" indent="0" algn="ctr">
                <a:buNone/>
              </a:pPr>
              <a:r>
                <a:rPr lang="en-US" sz="1100" b="1">
                  <a:solidFill>
                    <a:srgbClr val="041F60"/>
                  </a:solidFill>
                  <a:latin typeface="Meiryo UI"/>
                  <a:ea typeface="Meiryo UI"/>
                  <a:cs typeface="Noto Sans JP" pitchFamily="34" charset="-120"/>
                </a:rPr>
                <a:t>Exit時価値 + 中間リターン</a:t>
              </a:r>
              <a:endParaRPr lang="en-US" sz="1100" b="1">
                <a:solidFill>
                  <a:srgbClr val="041F60"/>
                </a:solidFill>
                <a:latin typeface="Meiryo UI"/>
                <a:ea typeface="Meiryo UI"/>
              </a:endParaRPr>
            </a:p>
          </p:txBody>
        </p:sp>
        <p:sp>
          <p:nvSpPr>
            <p:cNvPr id="99" name="Shape 65">
              <a:extLst>
                <a:ext uri="{FF2B5EF4-FFF2-40B4-BE49-F238E27FC236}">
                  <a16:creationId xmlns:a16="http://schemas.microsoft.com/office/drawing/2014/main" id="{5CBFB8C9-BD89-1CDD-F70E-00A64690ABE9}"/>
                </a:ext>
              </a:extLst>
            </p:cNvPr>
            <p:cNvSpPr/>
            <p:nvPr/>
          </p:nvSpPr>
          <p:spPr>
            <a:xfrm>
              <a:off x="842201" y="4005820"/>
              <a:ext cx="2101878" cy="376586"/>
            </a:xfrm>
            <a:prstGeom prst="rect">
              <a:avLst/>
            </a:prstGeom>
            <a:solidFill>
              <a:srgbClr val="FFFFFF"/>
            </a:solidFill>
            <a:ln/>
          </p:spPr>
          <p:txBody>
            <a:bodyPr lIns="91440" tIns="45720" rIns="91440" bIns="45720" anchor="t"/>
            <a:lstStyle/>
            <a:p>
              <a:endParaRPr lang="ja-JP" altLang="en-US" b="1">
                <a:solidFill>
                  <a:srgbClr val="041F60"/>
                </a:solidFill>
                <a:latin typeface="Meiryo UI"/>
                <a:ea typeface="Meiryo UI"/>
              </a:endParaRPr>
            </a:p>
          </p:txBody>
        </p:sp>
        <p:sp>
          <p:nvSpPr>
            <p:cNvPr id="101" name="Shape 66">
              <a:extLst>
                <a:ext uri="{FF2B5EF4-FFF2-40B4-BE49-F238E27FC236}">
                  <a16:creationId xmlns:a16="http://schemas.microsoft.com/office/drawing/2014/main" id="{A63D7464-3C36-EF35-AFF1-2A21F2BCE924}"/>
                </a:ext>
              </a:extLst>
            </p:cNvPr>
            <p:cNvSpPr/>
            <p:nvPr/>
          </p:nvSpPr>
          <p:spPr>
            <a:xfrm>
              <a:off x="842201" y="4374375"/>
              <a:ext cx="2101878"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103" name="Text 67">
              <a:extLst>
                <a:ext uri="{FF2B5EF4-FFF2-40B4-BE49-F238E27FC236}">
                  <a16:creationId xmlns:a16="http://schemas.microsoft.com/office/drawing/2014/main" id="{A878D5B9-B411-09AD-DF22-4743B6EF5C09}"/>
                </a:ext>
              </a:extLst>
            </p:cNvPr>
            <p:cNvSpPr txBox="1"/>
            <p:nvPr/>
          </p:nvSpPr>
          <p:spPr>
            <a:xfrm>
              <a:off x="980887" y="4089327"/>
              <a:ext cx="459240" cy="200738"/>
            </a:xfrm>
            <a:prstGeom prst="rect">
              <a:avLst/>
            </a:prstGeom>
            <a:noFill/>
            <a:ln/>
          </p:spPr>
          <p:txBody>
            <a:bodyPr wrap="square" lIns="0" tIns="0" rIns="0" bIns="0" rtlCol="0" anchor="ctr"/>
            <a:lstStyle/>
            <a:p>
              <a:pPr marL="0" indent="0" algn="l">
                <a:buNone/>
              </a:pPr>
              <a:r>
                <a:rPr lang="en-US" sz="1100" b="1">
                  <a:solidFill>
                    <a:srgbClr val="041F60"/>
                  </a:solidFill>
                  <a:latin typeface="Meiryo UI"/>
                  <a:ea typeface="Meiryo UI"/>
                  <a:cs typeface="Noto Sans JP" pitchFamily="34" charset="-120"/>
                </a:rPr>
                <a:t>MOIC</a:t>
              </a:r>
              <a:endParaRPr lang="en-US" sz="1100" b="1">
                <a:solidFill>
                  <a:srgbClr val="041F60"/>
                </a:solidFill>
                <a:latin typeface="Meiryo UI"/>
                <a:ea typeface="Meiryo UI"/>
              </a:endParaRPr>
            </a:p>
          </p:txBody>
        </p:sp>
        <p:sp>
          <p:nvSpPr>
            <p:cNvPr id="105" name="Shape 68">
              <a:extLst>
                <a:ext uri="{FF2B5EF4-FFF2-40B4-BE49-F238E27FC236}">
                  <a16:creationId xmlns:a16="http://schemas.microsoft.com/office/drawing/2014/main" id="{96E2D50B-43B9-7289-1FBD-5F61774914B5}"/>
                </a:ext>
              </a:extLst>
            </p:cNvPr>
            <p:cNvSpPr/>
            <p:nvPr/>
          </p:nvSpPr>
          <p:spPr>
            <a:xfrm>
              <a:off x="2944079" y="4005820"/>
              <a:ext cx="2456481" cy="376586"/>
            </a:xfrm>
            <a:prstGeom prst="rect">
              <a:avLst/>
            </a:prstGeom>
            <a:solidFill>
              <a:srgbClr val="FFFFFF"/>
            </a:solidFill>
            <a:ln/>
          </p:spPr>
          <p:txBody>
            <a:bodyPr lIns="91440" tIns="45720" rIns="91440" bIns="45720" anchor="t"/>
            <a:lstStyle/>
            <a:p>
              <a:endParaRPr lang="ja-JP" altLang="en-US" b="1">
                <a:solidFill>
                  <a:srgbClr val="041F60"/>
                </a:solidFill>
                <a:latin typeface="Meiryo UI"/>
                <a:ea typeface="Meiryo UI"/>
              </a:endParaRPr>
            </a:p>
          </p:txBody>
        </p:sp>
        <p:sp>
          <p:nvSpPr>
            <p:cNvPr id="107" name="Shape 69">
              <a:extLst>
                <a:ext uri="{FF2B5EF4-FFF2-40B4-BE49-F238E27FC236}">
                  <a16:creationId xmlns:a16="http://schemas.microsoft.com/office/drawing/2014/main" id="{2B7BB3AF-918F-81AF-8D1C-B253B2637D59}"/>
                </a:ext>
              </a:extLst>
            </p:cNvPr>
            <p:cNvSpPr/>
            <p:nvPr/>
          </p:nvSpPr>
          <p:spPr>
            <a:xfrm>
              <a:off x="2944079" y="4374375"/>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109" name="Text 70">
              <a:extLst>
                <a:ext uri="{FF2B5EF4-FFF2-40B4-BE49-F238E27FC236}">
                  <a16:creationId xmlns:a16="http://schemas.microsoft.com/office/drawing/2014/main" id="{0689D775-ED7E-2B95-9518-A633BE25F259}"/>
                </a:ext>
              </a:extLst>
            </p:cNvPr>
            <p:cNvSpPr txBox="1"/>
            <p:nvPr/>
          </p:nvSpPr>
          <p:spPr>
            <a:xfrm>
              <a:off x="3163449" y="4094780"/>
              <a:ext cx="1047202" cy="200738"/>
            </a:xfrm>
            <a:prstGeom prst="rect">
              <a:avLst/>
            </a:prstGeom>
            <a:noFill/>
            <a:ln/>
          </p:spPr>
          <p:txBody>
            <a:bodyPr wrap="square" lIns="0" tIns="0" rIns="0" bIns="0" rtlCol="0" anchor="ctr"/>
            <a:lstStyle/>
            <a:p>
              <a:pPr marL="0" indent="0" algn="r">
                <a:buNone/>
              </a:pPr>
              <a:r>
                <a:rPr lang="en-US" sz="1100" b="1">
                  <a:solidFill>
                    <a:srgbClr val="041F60"/>
                  </a:solidFill>
                  <a:latin typeface="Meiryo UI"/>
                  <a:ea typeface="Meiryo UI"/>
                  <a:cs typeface="Noto Sans JP" pitchFamily="34" charset="-120"/>
                </a:rPr>
                <a:t>2.27x 〜 2.50x</a:t>
              </a:r>
              <a:endParaRPr lang="en-US" sz="1100" b="1">
                <a:solidFill>
                  <a:srgbClr val="041F60"/>
                </a:solidFill>
                <a:latin typeface="Meiryo UI"/>
                <a:ea typeface="Meiryo UI"/>
              </a:endParaRPr>
            </a:p>
          </p:txBody>
        </p:sp>
        <p:sp>
          <p:nvSpPr>
            <p:cNvPr id="111" name="Shape 71">
              <a:extLst>
                <a:ext uri="{FF2B5EF4-FFF2-40B4-BE49-F238E27FC236}">
                  <a16:creationId xmlns:a16="http://schemas.microsoft.com/office/drawing/2014/main" id="{1D292C2D-B0C4-46B0-0403-D85031F797E8}"/>
                </a:ext>
              </a:extLst>
            </p:cNvPr>
            <p:cNvSpPr/>
            <p:nvPr/>
          </p:nvSpPr>
          <p:spPr>
            <a:xfrm>
              <a:off x="5396408" y="4005820"/>
              <a:ext cx="2456481" cy="376586"/>
            </a:xfrm>
            <a:prstGeom prst="rect">
              <a:avLst/>
            </a:prstGeom>
            <a:solidFill>
              <a:srgbClr val="FFFFFF"/>
            </a:solidFill>
            <a:ln/>
          </p:spPr>
          <p:txBody>
            <a:bodyPr lIns="91440" tIns="45720" rIns="91440" bIns="45720" anchor="t"/>
            <a:lstStyle/>
            <a:p>
              <a:endParaRPr lang="ja-JP" altLang="en-US" b="1">
                <a:solidFill>
                  <a:srgbClr val="041F60"/>
                </a:solidFill>
                <a:latin typeface="Meiryo UI"/>
                <a:ea typeface="Meiryo UI"/>
              </a:endParaRPr>
            </a:p>
          </p:txBody>
        </p:sp>
        <p:sp>
          <p:nvSpPr>
            <p:cNvPr id="113" name="Shape 72">
              <a:extLst>
                <a:ext uri="{FF2B5EF4-FFF2-40B4-BE49-F238E27FC236}">
                  <a16:creationId xmlns:a16="http://schemas.microsoft.com/office/drawing/2014/main" id="{03611A8A-1074-B24B-259D-AB65BF7523E9}"/>
                </a:ext>
              </a:extLst>
            </p:cNvPr>
            <p:cNvSpPr/>
            <p:nvPr/>
          </p:nvSpPr>
          <p:spPr>
            <a:xfrm>
              <a:off x="5396408" y="4374375"/>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115" name="Text 73">
              <a:extLst>
                <a:ext uri="{FF2B5EF4-FFF2-40B4-BE49-F238E27FC236}">
                  <a16:creationId xmlns:a16="http://schemas.microsoft.com/office/drawing/2014/main" id="{480B6E82-0265-177C-FA4D-CB205A0220C6}"/>
                </a:ext>
              </a:extLst>
            </p:cNvPr>
            <p:cNvSpPr txBox="1"/>
            <p:nvPr/>
          </p:nvSpPr>
          <p:spPr>
            <a:xfrm>
              <a:off x="5902985" y="4089327"/>
              <a:ext cx="1548796" cy="200738"/>
            </a:xfrm>
            <a:prstGeom prst="rect">
              <a:avLst/>
            </a:prstGeom>
            <a:noFill/>
            <a:ln/>
          </p:spPr>
          <p:txBody>
            <a:bodyPr wrap="square" lIns="0" tIns="0" rIns="0" bIns="0" rtlCol="0" anchor="ctr"/>
            <a:lstStyle/>
            <a:p>
              <a:pPr marL="0" indent="0" algn="ctr">
                <a:buNone/>
              </a:pPr>
              <a:r>
                <a:rPr lang="en-US" sz="1100" b="1">
                  <a:solidFill>
                    <a:srgbClr val="041F60"/>
                  </a:solidFill>
                  <a:latin typeface="Meiryo UI"/>
                  <a:ea typeface="Meiryo UI"/>
                  <a:cs typeface="Noto Sans JP" pitchFamily="34" charset="-120"/>
                </a:rPr>
                <a:t>総リターン ÷ 初期投資</a:t>
              </a:r>
              <a:endParaRPr lang="en-US" sz="1100" b="1">
                <a:solidFill>
                  <a:srgbClr val="041F60"/>
                </a:solidFill>
                <a:latin typeface="Meiryo UI"/>
                <a:ea typeface="Meiryo UI"/>
              </a:endParaRPr>
            </a:p>
          </p:txBody>
        </p:sp>
        <p:sp>
          <p:nvSpPr>
            <p:cNvPr id="117" name="Shape 74">
              <a:extLst>
                <a:ext uri="{FF2B5EF4-FFF2-40B4-BE49-F238E27FC236}">
                  <a16:creationId xmlns:a16="http://schemas.microsoft.com/office/drawing/2014/main" id="{35DF0EAD-FEEF-4482-2470-BDEC5DF125E6}"/>
                </a:ext>
              </a:extLst>
            </p:cNvPr>
            <p:cNvSpPr/>
            <p:nvPr/>
          </p:nvSpPr>
          <p:spPr>
            <a:xfrm>
              <a:off x="842201" y="4382404"/>
              <a:ext cx="2101878" cy="376586"/>
            </a:xfrm>
            <a:prstGeom prst="rect">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119" name="Shape 75">
              <a:extLst>
                <a:ext uri="{FF2B5EF4-FFF2-40B4-BE49-F238E27FC236}">
                  <a16:creationId xmlns:a16="http://schemas.microsoft.com/office/drawing/2014/main" id="{F6B882F5-C139-2C7E-1170-8EBDF978DD9F}"/>
                </a:ext>
              </a:extLst>
            </p:cNvPr>
            <p:cNvSpPr/>
            <p:nvPr/>
          </p:nvSpPr>
          <p:spPr>
            <a:xfrm>
              <a:off x="842201" y="4750961"/>
              <a:ext cx="2101878"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121" name="Text 76">
              <a:extLst>
                <a:ext uri="{FF2B5EF4-FFF2-40B4-BE49-F238E27FC236}">
                  <a16:creationId xmlns:a16="http://schemas.microsoft.com/office/drawing/2014/main" id="{F0F42D07-C2D1-E850-7DB5-1BEED84F1AB1}"/>
                </a:ext>
              </a:extLst>
            </p:cNvPr>
            <p:cNvSpPr txBox="1"/>
            <p:nvPr/>
          </p:nvSpPr>
          <p:spPr>
            <a:xfrm>
              <a:off x="980886" y="4465912"/>
              <a:ext cx="328860" cy="200738"/>
            </a:xfrm>
            <a:prstGeom prst="rect">
              <a:avLst/>
            </a:prstGeom>
            <a:noFill/>
            <a:ln/>
          </p:spPr>
          <p:txBody>
            <a:bodyPr wrap="square" lIns="0" tIns="0" rIns="0" bIns="0" rtlCol="0" anchor="ctr"/>
            <a:lstStyle/>
            <a:p>
              <a:pPr marL="0" indent="0" algn="l">
                <a:buNone/>
              </a:pPr>
              <a:r>
                <a:rPr lang="en-US" sz="1100" b="1">
                  <a:solidFill>
                    <a:srgbClr val="041F60"/>
                  </a:solidFill>
                  <a:latin typeface="Meiryo UI"/>
                  <a:ea typeface="Meiryo UI"/>
                  <a:cs typeface="Noto Sans JP" pitchFamily="34" charset="-120"/>
                </a:rPr>
                <a:t>IRR</a:t>
              </a:r>
              <a:endParaRPr lang="en-US" sz="1100" b="1">
                <a:solidFill>
                  <a:srgbClr val="041F60"/>
                </a:solidFill>
                <a:latin typeface="Meiryo UI"/>
                <a:ea typeface="Meiryo UI"/>
              </a:endParaRPr>
            </a:p>
          </p:txBody>
        </p:sp>
        <p:sp>
          <p:nvSpPr>
            <p:cNvPr id="123" name="Shape 77">
              <a:extLst>
                <a:ext uri="{FF2B5EF4-FFF2-40B4-BE49-F238E27FC236}">
                  <a16:creationId xmlns:a16="http://schemas.microsoft.com/office/drawing/2014/main" id="{C7957940-0D78-A043-9784-4118F38B720E}"/>
                </a:ext>
              </a:extLst>
            </p:cNvPr>
            <p:cNvSpPr/>
            <p:nvPr/>
          </p:nvSpPr>
          <p:spPr>
            <a:xfrm>
              <a:off x="2944079" y="4382404"/>
              <a:ext cx="2456481" cy="376586"/>
            </a:xfrm>
            <a:prstGeom prst="rect">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125" name="Shape 78">
              <a:extLst>
                <a:ext uri="{FF2B5EF4-FFF2-40B4-BE49-F238E27FC236}">
                  <a16:creationId xmlns:a16="http://schemas.microsoft.com/office/drawing/2014/main" id="{2FED8A8F-56D2-63C8-CAB2-1C96E4411EFF}"/>
                </a:ext>
              </a:extLst>
            </p:cNvPr>
            <p:cNvSpPr/>
            <p:nvPr/>
          </p:nvSpPr>
          <p:spPr>
            <a:xfrm>
              <a:off x="2944079" y="4750961"/>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127" name="Text 79">
              <a:extLst>
                <a:ext uri="{FF2B5EF4-FFF2-40B4-BE49-F238E27FC236}">
                  <a16:creationId xmlns:a16="http://schemas.microsoft.com/office/drawing/2014/main" id="{A84C7D5E-7452-CD4A-A2D8-F80E619101A5}"/>
                </a:ext>
              </a:extLst>
            </p:cNvPr>
            <p:cNvSpPr txBox="1"/>
            <p:nvPr/>
          </p:nvSpPr>
          <p:spPr>
            <a:xfrm>
              <a:off x="3134906" y="4476819"/>
              <a:ext cx="1159313" cy="200738"/>
            </a:xfrm>
            <a:prstGeom prst="rect">
              <a:avLst/>
            </a:prstGeom>
            <a:noFill/>
            <a:ln/>
          </p:spPr>
          <p:txBody>
            <a:bodyPr wrap="square" lIns="0" tIns="0" rIns="0" bIns="0" rtlCol="0" anchor="ctr"/>
            <a:lstStyle/>
            <a:p>
              <a:pPr marL="0" indent="0" algn="r">
                <a:buNone/>
              </a:pPr>
              <a:r>
                <a:rPr lang="en-US" sz="1100" b="1">
                  <a:solidFill>
                    <a:srgbClr val="041F60"/>
                  </a:solidFill>
                  <a:latin typeface="Meiryo UI"/>
                  <a:ea typeface="Meiryo UI"/>
                  <a:cs typeface="Noto Sans JP" pitchFamily="34" charset="-120"/>
                </a:rPr>
                <a:t>17.8% 〜 20.1%</a:t>
              </a:r>
              <a:endParaRPr lang="en-US" sz="1100" b="1">
                <a:solidFill>
                  <a:srgbClr val="041F60"/>
                </a:solidFill>
                <a:latin typeface="Meiryo UI"/>
                <a:ea typeface="Meiryo UI"/>
              </a:endParaRPr>
            </a:p>
          </p:txBody>
        </p:sp>
        <p:sp>
          <p:nvSpPr>
            <p:cNvPr id="129" name="Shape 80">
              <a:extLst>
                <a:ext uri="{FF2B5EF4-FFF2-40B4-BE49-F238E27FC236}">
                  <a16:creationId xmlns:a16="http://schemas.microsoft.com/office/drawing/2014/main" id="{F751583E-5C82-590F-2408-0BAA77E1233F}"/>
                </a:ext>
              </a:extLst>
            </p:cNvPr>
            <p:cNvSpPr/>
            <p:nvPr/>
          </p:nvSpPr>
          <p:spPr>
            <a:xfrm>
              <a:off x="5396408" y="4382404"/>
              <a:ext cx="2456481" cy="376586"/>
            </a:xfrm>
            <a:prstGeom prst="rect">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131" name="Shape 81">
              <a:extLst>
                <a:ext uri="{FF2B5EF4-FFF2-40B4-BE49-F238E27FC236}">
                  <a16:creationId xmlns:a16="http://schemas.microsoft.com/office/drawing/2014/main" id="{0C53940B-677B-8C11-EEA5-8F35075E5A28}"/>
                </a:ext>
              </a:extLst>
            </p:cNvPr>
            <p:cNvSpPr/>
            <p:nvPr/>
          </p:nvSpPr>
          <p:spPr>
            <a:xfrm>
              <a:off x="5396408" y="4750961"/>
              <a:ext cx="2456481" cy="8030"/>
            </a:xfrm>
            <a:prstGeom prst="rect">
              <a:avLst/>
            </a:prstGeom>
            <a:solidFill>
              <a:srgbClr val="E0E0E0"/>
            </a:solidFill>
            <a:ln/>
          </p:spPr>
          <p:txBody>
            <a:bodyPr lIns="91440" tIns="45720" rIns="91440" bIns="45720" anchor="t"/>
            <a:lstStyle/>
            <a:p>
              <a:endParaRPr lang="ja-JP" altLang="en-US" b="1">
                <a:solidFill>
                  <a:srgbClr val="041F60"/>
                </a:solidFill>
                <a:latin typeface="Meiryo UI"/>
                <a:ea typeface="Meiryo UI"/>
              </a:endParaRPr>
            </a:p>
          </p:txBody>
        </p:sp>
        <p:sp>
          <p:nvSpPr>
            <p:cNvPr id="133" name="Text 82">
              <a:extLst>
                <a:ext uri="{FF2B5EF4-FFF2-40B4-BE49-F238E27FC236}">
                  <a16:creationId xmlns:a16="http://schemas.microsoft.com/office/drawing/2014/main" id="{D86EDCC8-9673-4950-AF0D-3269FD0EF4B2}"/>
                </a:ext>
              </a:extLst>
            </p:cNvPr>
            <p:cNvSpPr txBox="1"/>
            <p:nvPr/>
          </p:nvSpPr>
          <p:spPr>
            <a:xfrm>
              <a:off x="5768452" y="4465912"/>
              <a:ext cx="1817032" cy="200738"/>
            </a:xfrm>
            <a:prstGeom prst="rect">
              <a:avLst/>
            </a:prstGeom>
            <a:noFill/>
            <a:ln/>
          </p:spPr>
          <p:txBody>
            <a:bodyPr wrap="square" lIns="0" tIns="0" rIns="0" bIns="0" rtlCol="0" anchor="ctr"/>
            <a:lstStyle/>
            <a:p>
              <a:pPr marL="0" indent="0" algn="ctr">
                <a:buNone/>
              </a:pPr>
              <a:r>
                <a:rPr lang="en-US" sz="1100" b="1">
                  <a:solidFill>
                    <a:srgbClr val="041F60"/>
                  </a:solidFill>
                  <a:latin typeface="Meiryo UI"/>
                  <a:ea typeface="Meiryo UI"/>
                  <a:cs typeface="Noto Sans JP" pitchFamily="34" charset="-120"/>
                </a:rPr>
                <a:t>6年投資期間（2025-2030）</a:t>
              </a:r>
              <a:endParaRPr lang="en-US" sz="1100" b="1">
                <a:solidFill>
                  <a:srgbClr val="041F60"/>
                </a:solidFill>
                <a:latin typeface="Meiryo UI"/>
                <a:ea typeface="Meiryo UI"/>
              </a:endParaRPr>
            </a:p>
          </p:txBody>
        </p:sp>
        <p:sp>
          <p:nvSpPr>
            <p:cNvPr id="135" name="Shape 83">
              <a:extLst>
                <a:ext uri="{FF2B5EF4-FFF2-40B4-BE49-F238E27FC236}">
                  <a16:creationId xmlns:a16="http://schemas.microsoft.com/office/drawing/2014/main" id="{D8E8AAE0-48D6-4AB3-F018-4B9D7099E679}"/>
                </a:ext>
              </a:extLst>
            </p:cNvPr>
            <p:cNvSpPr/>
            <p:nvPr/>
          </p:nvSpPr>
          <p:spPr>
            <a:xfrm>
              <a:off x="842201" y="4859359"/>
              <a:ext cx="7007367" cy="8030"/>
            </a:xfrm>
            <a:prstGeom prst="rect">
              <a:avLst/>
            </a:prstGeom>
            <a:solidFill>
              <a:srgbClr val="E5E7EB"/>
            </a:solidFill>
            <a:ln/>
          </p:spPr>
          <p:txBody>
            <a:bodyPr lIns="91440" tIns="45720" rIns="91440" bIns="45720" anchor="t"/>
            <a:lstStyle/>
            <a:p>
              <a:endParaRPr lang="ja-JP" altLang="en-US" b="1">
                <a:solidFill>
                  <a:srgbClr val="041F60"/>
                </a:solidFill>
                <a:latin typeface="Meiryo UI"/>
                <a:ea typeface="Meiryo UI"/>
              </a:endParaRPr>
            </a:p>
          </p:txBody>
        </p:sp>
        <p:sp>
          <p:nvSpPr>
            <p:cNvPr id="137" name="Text 84">
              <a:extLst>
                <a:ext uri="{FF2B5EF4-FFF2-40B4-BE49-F238E27FC236}">
                  <a16:creationId xmlns:a16="http://schemas.microsoft.com/office/drawing/2014/main" id="{975A5043-AECD-AC68-19A4-ACBCDAF4061C}"/>
                </a:ext>
              </a:extLst>
            </p:cNvPr>
            <p:cNvSpPr txBox="1"/>
            <p:nvPr/>
          </p:nvSpPr>
          <p:spPr>
            <a:xfrm>
              <a:off x="842201" y="5009511"/>
              <a:ext cx="1518901" cy="217600"/>
            </a:xfrm>
            <a:prstGeom prst="rect">
              <a:avLst/>
            </a:prstGeom>
            <a:noFill/>
            <a:ln/>
          </p:spPr>
          <p:txBody>
            <a:bodyPr wrap="square" lIns="0" tIns="0" rIns="0" bIns="0" rtlCol="0" anchor="ctr"/>
            <a:lstStyle/>
            <a:p>
              <a:pPr marL="0" indent="0" algn="l">
                <a:buNone/>
              </a:pPr>
              <a:r>
                <a:rPr lang="en-US" sz="1600" b="1">
                  <a:solidFill>
                    <a:srgbClr val="041F60"/>
                  </a:solidFill>
                  <a:latin typeface="Meiryo UI"/>
                  <a:ea typeface="Meiryo UI"/>
                  <a:cs typeface="Noto Sans JP" pitchFamily="34" charset="-120"/>
                </a:rPr>
                <a:t>リターン構造の特徴</a:t>
              </a:r>
              <a:endParaRPr lang="en-US" sz="1600" b="1">
                <a:solidFill>
                  <a:srgbClr val="041F60"/>
                </a:solidFill>
                <a:latin typeface="Meiryo UI"/>
                <a:ea typeface="Meiryo UI"/>
              </a:endParaRPr>
            </a:p>
          </p:txBody>
        </p:sp>
        <p:pic>
          <p:nvPicPr>
            <p:cNvPr id="139" name="Image 3" descr="preencoded.png">
              <a:extLst>
                <a:ext uri="{FF2B5EF4-FFF2-40B4-BE49-F238E27FC236}">
                  <a16:creationId xmlns:a16="http://schemas.microsoft.com/office/drawing/2014/main" id="{F560CA97-C27C-9F9F-6A93-8DA22ED3D752}"/>
                </a:ext>
              </a:extLst>
            </p:cNvPr>
            <p:cNvPicPr>
              <a:picLocks noChangeAspect="1"/>
            </p:cNvPicPr>
            <p:nvPr/>
          </p:nvPicPr>
          <p:blipFill>
            <a:blip r:embed="rId3"/>
            <a:srcRect/>
            <a:stretch/>
          </p:blipFill>
          <p:spPr>
            <a:xfrm>
              <a:off x="842201" y="5366825"/>
              <a:ext cx="121246" cy="117231"/>
            </a:xfrm>
            <a:prstGeom prst="rect">
              <a:avLst/>
            </a:prstGeom>
          </p:spPr>
        </p:pic>
        <p:sp>
          <p:nvSpPr>
            <p:cNvPr id="141" name="Text 85">
              <a:extLst>
                <a:ext uri="{FF2B5EF4-FFF2-40B4-BE49-F238E27FC236}">
                  <a16:creationId xmlns:a16="http://schemas.microsoft.com/office/drawing/2014/main" id="{0659B228-ECF0-507F-00C1-5238671A37A3}"/>
                </a:ext>
              </a:extLst>
            </p:cNvPr>
            <p:cNvSpPr txBox="1"/>
            <p:nvPr/>
          </p:nvSpPr>
          <p:spPr>
            <a:xfrm>
              <a:off x="1032373" y="5346416"/>
              <a:ext cx="3222458" cy="156912"/>
            </a:xfrm>
            <a:prstGeom prst="rect">
              <a:avLst/>
            </a:prstGeom>
            <a:noFill/>
            <a:ln/>
          </p:spPr>
          <p:txBody>
            <a:bodyPr wrap="square" lIns="0" tIns="0" rIns="0" bIns="0" rtlCol="0" anchor="ctr"/>
            <a:lstStyle/>
            <a:p>
              <a:pPr marL="0" indent="0" algn="l">
                <a:buNone/>
              </a:pPr>
              <a:r>
                <a:rPr lang="en-US" sz="1200" b="1">
                  <a:solidFill>
                    <a:srgbClr val="041F60"/>
                  </a:solidFill>
                  <a:latin typeface="Meiryo UI"/>
                  <a:ea typeface="Meiryo UI"/>
                  <a:cs typeface="Noto Sans JP" pitchFamily="34" charset="-120"/>
                </a:rPr>
                <a:t>MOIC 2.3-2.5xは物流業界PEとして上位25%水準</a:t>
              </a:r>
              <a:endParaRPr lang="en-US" sz="1200" b="1">
                <a:solidFill>
                  <a:srgbClr val="041F60"/>
                </a:solidFill>
                <a:latin typeface="Meiryo UI"/>
                <a:ea typeface="Meiryo UI"/>
              </a:endParaRPr>
            </a:p>
          </p:txBody>
        </p:sp>
        <p:pic>
          <p:nvPicPr>
            <p:cNvPr id="143" name="Image 4" descr="preencoded.png">
              <a:extLst>
                <a:ext uri="{FF2B5EF4-FFF2-40B4-BE49-F238E27FC236}">
                  <a16:creationId xmlns:a16="http://schemas.microsoft.com/office/drawing/2014/main" id="{BAD15995-6305-FB0F-7485-B670D61A70DC}"/>
                </a:ext>
              </a:extLst>
            </p:cNvPr>
            <p:cNvPicPr>
              <a:picLocks noChangeAspect="1"/>
            </p:cNvPicPr>
            <p:nvPr/>
          </p:nvPicPr>
          <p:blipFill>
            <a:blip r:embed="rId3"/>
            <a:srcRect/>
            <a:stretch/>
          </p:blipFill>
          <p:spPr>
            <a:xfrm>
              <a:off x="842201" y="5601286"/>
              <a:ext cx="121246" cy="117231"/>
            </a:xfrm>
            <a:prstGeom prst="rect">
              <a:avLst/>
            </a:prstGeom>
          </p:spPr>
        </p:pic>
        <p:sp>
          <p:nvSpPr>
            <p:cNvPr id="145" name="Text 86">
              <a:extLst>
                <a:ext uri="{FF2B5EF4-FFF2-40B4-BE49-F238E27FC236}">
                  <a16:creationId xmlns:a16="http://schemas.microsoft.com/office/drawing/2014/main" id="{991C8E37-ABA4-9D41-5A57-28756880E914}"/>
                </a:ext>
              </a:extLst>
            </p:cNvPr>
            <p:cNvSpPr txBox="1"/>
            <p:nvPr/>
          </p:nvSpPr>
          <p:spPr>
            <a:xfrm>
              <a:off x="1032375" y="5569972"/>
              <a:ext cx="3156634" cy="200536"/>
            </a:xfrm>
            <a:prstGeom prst="rect">
              <a:avLst/>
            </a:prstGeom>
            <a:noFill/>
            <a:ln/>
          </p:spPr>
          <p:txBody>
            <a:bodyPr wrap="square" lIns="0" tIns="0" rIns="0" bIns="0" rtlCol="0" anchor="ctr"/>
            <a:lstStyle/>
            <a:p>
              <a:pPr marL="0" indent="0" algn="l">
                <a:buNone/>
              </a:pPr>
              <a:r>
                <a:rPr lang="en-US" sz="1200" b="1">
                  <a:solidFill>
                    <a:srgbClr val="041F60"/>
                  </a:solidFill>
                  <a:latin typeface="Meiryo UI"/>
                  <a:ea typeface="Meiryo UI"/>
                  <a:cs typeface="Noto Sans JP" pitchFamily="34" charset="-120"/>
                </a:rPr>
                <a:t>IRR二桁台半ば（17-20%）の堅実な設計</a:t>
              </a:r>
              <a:endParaRPr lang="en-US" sz="1200" b="1">
                <a:solidFill>
                  <a:srgbClr val="041F60"/>
                </a:solidFill>
                <a:latin typeface="Meiryo UI"/>
                <a:ea typeface="Meiryo UI"/>
              </a:endParaRPr>
            </a:p>
          </p:txBody>
        </p:sp>
        <p:pic>
          <p:nvPicPr>
            <p:cNvPr id="147" name="Image 5" descr="preencoded.png">
              <a:extLst>
                <a:ext uri="{FF2B5EF4-FFF2-40B4-BE49-F238E27FC236}">
                  <a16:creationId xmlns:a16="http://schemas.microsoft.com/office/drawing/2014/main" id="{8A44322E-06EE-D513-D946-AA2F2B6EB6AE}"/>
                </a:ext>
              </a:extLst>
            </p:cNvPr>
            <p:cNvPicPr>
              <a:picLocks noChangeAspect="1"/>
            </p:cNvPicPr>
            <p:nvPr/>
          </p:nvPicPr>
          <p:blipFill>
            <a:blip r:embed="rId3"/>
            <a:srcRect/>
            <a:stretch/>
          </p:blipFill>
          <p:spPr>
            <a:xfrm>
              <a:off x="4414812" y="5366825"/>
              <a:ext cx="121246" cy="117231"/>
            </a:xfrm>
            <a:prstGeom prst="rect">
              <a:avLst/>
            </a:prstGeom>
          </p:spPr>
        </p:pic>
        <p:sp>
          <p:nvSpPr>
            <p:cNvPr id="149" name="Text 87">
              <a:extLst>
                <a:ext uri="{FF2B5EF4-FFF2-40B4-BE49-F238E27FC236}">
                  <a16:creationId xmlns:a16="http://schemas.microsoft.com/office/drawing/2014/main" id="{336A6084-D142-A8DB-453D-60358F18E6BB}"/>
                </a:ext>
              </a:extLst>
            </p:cNvPr>
            <p:cNvSpPr txBox="1"/>
            <p:nvPr/>
          </p:nvSpPr>
          <p:spPr>
            <a:xfrm>
              <a:off x="4604985" y="5319150"/>
              <a:ext cx="3039697" cy="211443"/>
            </a:xfrm>
            <a:prstGeom prst="rect">
              <a:avLst/>
            </a:prstGeom>
            <a:noFill/>
            <a:ln/>
          </p:spPr>
          <p:txBody>
            <a:bodyPr wrap="square" lIns="0" tIns="0" rIns="0" bIns="0" rtlCol="0" anchor="ctr"/>
            <a:lstStyle/>
            <a:p>
              <a:pPr marL="0" indent="0" algn="l">
                <a:buNone/>
              </a:pPr>
              <a:r>
                <a:rPr lang="en-US" sz="1200" b="1">
                  <a:solidFill>
                    <a:srgbClr val="041F60"/>
                  </a:solidFill>
                  <a:latin typeface="Meiryo UI"/>
                  <a:ea typeface="Meiryo UI"/>
                  <a:cs typeface="Noto Sans JP" pitchFamily="34" charset="-120"/>
                </a:rPr>
                <a:t>成長投資1,000億円超でもEBITDA倍増を実現</a:t>
              </a:r>
              <a:endParaRPr lang="en-US" sz="1200" b="1">
                <a:solidFill>
                  <a:srgbClr val="041F60"/>
                </a:solidFill>
                <a:latin typeface="Meiryo UI"/>
                <a:ea typeface="Meiryo UI"/>
              </a:endParaRPr>
            </a:p>
          </p:txBody>
        </p:sp>
        <p:pic>
          <p:nvPicPr>
            <p:cNvPr id="151" name="Image 6" descr="preencoded.png">
              <a:extLst>
                <a:ext uri="{FF2B5EF4-FFF2-40B4-BE49-F238E27FC236}">
                  <a16:creationId xmlns:a16="http://schemas.microsoft.com/office/drawing/2014/main" id="{CED38E11-51F6-1106-D896-243AA1DB8B9F}"/>
                </a:ext>
              </a:extLst>
            </p:cNvPr>
            <p:cNvPicPr>
              <a:picLocks noChangeAspect="1"/>
            </p:cNvPicPr>
            <p:nvPr/>
          </p:nvPicPr>
          <p:blipFill>
            <a:blip r:embed="rId3"/>
            <a:srcRect/>
            <a:stretch/>
          </p:blipFill>
          <p:spPr>
            <a:xfrm>
              <a:off x="4414812" y="5601286"/>
              <a:ext cx="121246" cy="117231"/>
            </a:xfrm>
            <a:prstGeom prst="rect">
              <a:avLst/>
            </a:prstGeom>
          </p:spPr>
        </p:pic>
        <p:sp>
          <p:nvSpPr>
            <p:cNvPr id="153" name="Text 88">
              <a:extLst>
                <a:ext uri="{FF2B5EF4-FFF2-40B4-BE49-F238E27FC236}">
                  <a16:creationId xmlns:a16="http://schemas.microsoft.com/office/drawing/2014/main" id="{5F99A0F4-3FDA-1998-BE76-81CF1A72D45A}"/>
                </a:ext>
              </a:extLst>
            </p:cNvPr>
            <p:cNvSpPr txBox="1"/>
            <p:nvPr/>
          </p:nvSpPr>
          <p:spPr>
            <a:xfrm>
              <a:off x="4604987" y="5586332"/>
              <a:ext cx="3129736" cy="167818"/>
            </a:xfrm>
            <a:prstGeom prst="rect">
              <a:avLst/>
            </a:prstGeom>
            <a:noFill/>
            <a:ln/>
          </p:spPr>
          <p:txBody>
            <a:bodyPr wrap="square" lIns="0" tIns="0" rIns="0" bIns="0" rtlCol="0" anchor="ctr"/>
            <a:lstStyle/>
            <a:p>
              <a:pPr marL="0" indent="0" algn="l">
                <a:buNone/>
              </a:pPr>
              <a:r>
                <a:rPr lang="en-US" sz="1200" b="1">
                  <a:solidFill>
                    <a:srgbClr val="041F60"/>
                  </a:solidFill>
                  <a:latin typeface="Meiryo UI"/>
                  <a:ea typeface="Meiryo UI"/>
                  <a:cs typeface="Noto Sans JP" pitchFamily="34" charset="-120"/>
                </a:rPr>
                <a:t>リターンの8割がExit時価値で、確実性が高い</a:t>
              </a:r>
              <a:endParaRPr lang="en-US" sz="1200" b="1">
                <a:solidFill>
                  <a:srgbClr val="041F60"/>
                </a:solidFill>
                <a:latin typeface="Meiryo UI"/>
                <a:ea typeface="Meiryo UI"/>
              </a:endParaRPr>
            </a:p>
          </p:txBody>
        </p:sp>
        <p:sp>
          <p:nvSpPr>
            <p:cNvPr id="155" name="Shape 89">
              <a:extLst>
                <a:ext uri="{FF2B5EF4-FFF2-40B4-BE49-F238E27FC236}">
                  <a16:creationId xmlns:a16="http://schemas.microsoft.com/office/drawing/2014/main" id="{B3549131-809D-0272-04AD-4566F09169E9}"/>
                </a:ext>
              </a:extLst>
            </p:cNvPr>
            <p:cNvSpPr/>
            <p:nvPr/>
          </p:nvSpPr>
          <p:spPr>
            <a:xfrm>
              <a:off x="842201" y="5937724"/>
              <a:ext cx="7007367" cy="384615"/>
            </a:xfrm>
            <a:prstGeom prst="roundRect">
              <a:avLst>
                <a:gd name="adj" fmla="val 18154"/>
              </a:avLst>
            </a:prstGeom>
            <a:solidFill>
              <a:srgbClr val="F9FAFB"/>
            </a:solidFill>
            <a:ln w="12700">
              <a:solidFill>
                <a:srgbClr val="E5E7EB"/>
              </a:solidFill>
              <a:prstDash val="solid"/>
            </a:ln>
          </p:spPr>
          <p:txBody>
            <a:bodyPr lIns="91440" tIns="45720" rIns="91440" bIns="45720" anchor="t"/>
            <a:lstStyle/>
            <a:p>
              <a:endParaRPr lang="ja-JP" altLang="en-US" b="1">
                <a:solidFill>
                  <a:srgbClr val="041F60"/>
                </a:solidFill>
                <a:latin typeface="Meiryo UI"/>
                <a:ea typeface="Meiryo UI"/>
              </a:endParaRPr>
            </a:p>
          </p:txBody>
        </p:sp>
        <p:sp>
          <p:nvSpPr>
            <p:cNvPr id="157" name="Text 90">
              <a:extLst>
                <a:ext uri="{FF2B5EF4-FFF2-40B4-BE49-F238E27FC236}">
                  <a16:creationId xmlns:a16="http://schemas.microsoft.com/office/drawing/2014/main" id="{3A324D93-7B3C-CE60-5A94-9B9332B9913F}"/>
                </a:ext>
              </a:extLst>
            </p:cNvPr>
            <p:cNvSpPr txBox="1"/>
            <p:nvPr/>
          </p:nvSpPr>
          <p:spPr>
            <a:xfrm>
              <a:off x="955142" y="6046925"/>
              <a:ext cx="6319752" cy="167818"/>
            </a:xfrm>
            <a:prstGeom prst="rect">
              <a:avLst/>
            </a:prstGeom>
            <a:noFill/>
            <a:ln/>
          </p:spPr>
          <p:txBody>
            <a:bodyPr wrap="square" lIns="0" tIns="0" rIns="0" bIns="0" rtlCol="0" anchor="ctr"/>
            <a:lstStyle/>
            <a:p>
              <a:r>
                <a:rPr lang="en-US" sz="1200" b="1">
                  <a:solidFill>
                    <a:srgbClr val="041F60"/>
                  </a:solidFill>
                  <a:latin typeface="Meiryo UI"/>
                  <a:ea typeface="Meiryo UI"/>
                  <a:cs typeface="Noto Sans JP" pitchFamily="34" charset="-120"/>
                </a:rPr>
                <a:t>対抗TOB耐性: 追加+10%/+20%（8,470円/9,240円）でもKKR単独で対応可能</a:t>
              </a:r>
            </a:p>
            <a:p>
              <a:pPr marL="0" indent="0" algn="l">
                <a:buNone/>
              </a:pPr>
              <a:r>
                <a:rPr lang="en-US" sz="1200" b="1">
                  <a:solidFill>
                    <a:srgbClr val="041F60"/>
                  </a:solidFill>
                  <a:latin typeface="Meiryo UI"/>
                  <a:ea typeface="Meiryo UI"/>
                  <a:cs typeface="Noto Sans JP" pitchFamily="34" charset="-120"/>
                </a:rPr>
                <a:t>IRRが16-18%程度に低下するのみ</a:t>
              </a:r>
              <a:endParaRPr lang="en-US" sz="1200" b="1">
                <a:solidFill>
                  <a:srgbClr val="041F60"/>
                </a:solidFill>
                <a:latin typeface="Meiryo UI"/>
                <a:ea typeface="Meiryo UI"/>
              </a:endParaRPr>
            </a:p>
          </p:txBody>
        </p:sp>
      </p:grpSp>
    </p:spTree>
    <p:extLst>
      <p:ext uri="{BB962C8B-B14F-4D97-AF65-F5344CB8AC3E}">
        <p14:creationId xmlns:p14="http://schemas.microsoft.com/office/powerpoint/2010/main" val="3781896141"/>
      </p:ext>
    </p:extLst>
  </p:cSld>
  <p:clrMapOvr>
    <a:masterClrMapping/>
  </p:clrMapOvr>
  <p:extLst>
    <p:ext uri="{6950BFC3-D8DA-4A85-94F7-54DA5524770B}">
      <p188:commentRel xmlns:p188="http://schemas.microsoft.com/office/powerpoint/2018/8/main" r:id="rId2"/>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3CA8DB-6D5F-40BF-BE40-B0B2BCE6C21F}"/>
              </a:ext>
            </a:extLst>
          </p:cNvPr>
          <p:cNvSpPr>
            <a:spLocks noGrp="1"/>
          </p:cNvSpPr>
          <p:nvPr>
            <p:ph type="title"/>
          </p:nvPr>
        </p:nvSpPr>
        <p:spPr>
          <a:xfrm>
            <a:off x="628650" y="365127"/>
            <a:ext cx="7072518" cy="307208"/>
          </a:xfrm>
        </p:spPr>
        <p:txBody>
          <a:bodyPr/>
          <a:lstStyle/>
          <a:p>
            <a:r>
              <a:rPr lang="en-US" altLang="ja-JP" sz="1800" b="1">
                <a:solidFill>
                  <a:srgbClr val="1B3A6B"/>
                </a:solidFill>
              </a:rPr>
              <a:t>SG</a:t>
            </a:r>
            <a:r>
              <a:rPr lang="ja-JP" altLang="en-US" sz="1800" b="1">
                <a:solidFill>
                  <a:srgbClr val="1B3A6B"/>
                </a:solidFill>
              </a:rPr>
              <a:t>のリターンと出口戦略</a:t>
            </a:r>
            <a:r>
              <a:rPr lang="en-US" altLang="ja-JP" sz="1800" b="1">
                <a:solidFill>
                  <a:srgbClr val="1B3A6B"/>
                </a:solidFill>
              </a:rPr>
              <a:t> — </a:t>
            </a:r>
            <a:r>
              <a:rPr lang="ja-JP" altLang="en-US" sz="1800" b="1">
                <a:solidFill>
                  <a:srgbClr val="1B3A6B"/>
                </a:solidFill>
              </a:rPr>
              <a:t>戦略的パートナーシップの継続</a:t>
            </a:r>
            <a:endParaRPr lang="ja-JP" sz="1800"/>
          </a:p>
        </p:txBody>
      </p:sp>
      <p:sp>
        <p:nvSpPr>
          <p:cNvPr id="20" name="Shape 14">
            <a:extLst>
              <a:ext uri="{FF2B5EF4-FFF2-40B4-BE49-F238E27FC236}">
                <a16:creationId xmlns:a16="http://schemas.microsoft.com/office/drawing/2014/main" id="{0082AD14-8190-14DE-8435-FADA9A12CFB6}"/>
              </a:ext>
            </a:extLst>
          </p:cNvPr>
          <p:cNvSpPr/>
          <p:nvPr/>
        </p:nvSpPr>
        <p:spPr>
          <a:xfrm>
            <a:off x="186197" y="1763094"/>
            <a:ext cx="8771684" cy="4933066"/>
          </a:xfrm>
          <a:prstGeom prst="roundRect">
            <a:avLst>
              <a:gd name="adj" fmla="val 70"/>
            </a:avLst>
          </a:prstGeom>
          <a:solidFill>
            <a:srgbClr val="FFFFFF"/>
          </a:solidFill>
          <a:ln w="12700">
            <a:solidFill>
              <a:srgbClr val="E0E0E0"/>
            </a:solidFill>
            <a:prstDash val="solid"/>
          </a:ln>
          <a:effectLst>
            <a:outerShdw blurRad="25400" dist="12700" dir="5400000" algn="bl" rotWithShape="0">
              <a:srgbClr val="000000">
                <a:alpha val="5000"/>
              </a:srgbClr>
            </a:outerShdw>
          </a:effectLst>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21" name="Shape 15">
            <a:extLst>
              <a:ext uri="{FF2B5EF4-FFF2-40B4-BE49-F238E27FC236}">
                <a16:creationId xmlns:a16="http://schemas.microsoft.com/office/drawing/2014/main" id="{A460661F-10EA-4A52-3497-46BDD8C1AFBB}"/>
              </a:ext>
            </a:extLst>
          </p:cNvPr>
          <p:cNvSpPr/>
          <p:nvPr/>
        </p:nvSpPr>
        <p:spPr>
          <a:xfrm>
            <a:off x="434676" y="1973867"/>
            <a:ext cx="1071247" cy="314168"/>
          </a:xfrm>
          <a:prstGeom prst="rect">
            <a:avLst/>
          </a:prstGeom>
          <a:solidFill>
            <a:srgbClr val="1B3A6B"/>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22" name="Shape 16">
            <a:extLst>
              <a:ext uri="{FF2B5EF4-FFF2-40B4-BE49-F238E27FC236}">
                <a16:creationId xmlns:a16="http://schemas.microsoft.com/office/drawing/2014/main" id="{E2BB3886-83F0-F748-340D-FD5B430FF34E}"/>
              </a:ext>
            </a:extLst>
          </p:cNvPr>
          <p:cNvSpPr/>
          <p:nvPr/>
        </p:nvSpPr>
        <p:spPr>
          <a:xfrm>
            <a:off x="440788" y="2286275"/>
            <a:ext cx="1071247" cy="38433"/>
          </a:xfrm>
          <a:prstGeom prst="rect">
            <a:avLst/>
          </a:prstGeom>
          <a:solidFill>
            <a:srgbClr val="E0E0E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23" name="Text 17">
            <a:extLst>
              <a:ext uri="{FF2B5EF4-FFF2-40B4-BE49-F238E27FC236}">
                <a16:creationId xmlns:a16="http://schemas.microsoft.com/office/drawing/2014/main" id="{3E716540-BC79-88EA-EF53-82CAA34A0495}"/>
              </a:ext>
            </a:extLst>
          </p:cNvPr>
          <p:cNvSpPr txBox="1"/>
          <p:nvPr/>
        </p:nvSpPr>
        <p:spPr>
          <a:xfrm>
            <a:off x="744669" y="2044293"/>
            <a:ext cx="459247" cy="16622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1400" b="1">
                <a:solidFill>
                  <a:srgbClr val="FFC000"/>
                </a:solidFill>
                <a:latin typeface="Noto Sans JP"/>
                <a:ea typeface="Noto Sans JP" pitchFamily="34" charset="-122"/>
                <a:cs typeface="Noto Sans JP" pitchFamily="34" charset="-120"/>
              </a:rPr>
              <a:t>項目</a:t>
            </a:r>
            <a:endParaRPr lang="en-US" sz="1400" b="1">
              <a:solidFill>
                <a:srgbClr val="FFC000"/>
              </a:solidFill>
              <a:latin typeface="Noto Sans JP"/>
            </a:endParaRPr>
          </a:p>
        </p:txBody>
      </p:sp>
      <p:sp>
        <p:nvSpPr>
          <p:cNvPr id="24" name="Shape 18">
            <a:extLst>
              <a:ext uri="{FF2B5EF4-FFF2-40B4-BE49-F238E27FC236}">
                <a16:creationId xmlns:a16="http://schemas.microsoft.com/office/drawing/2014/main" id="{422F0101-A0D5-39E3-F555-F5B39BAB531F}"/>
              </a:ext>
            </a:extLst>
          </p:cNvPr>
          <p:cNvSpPr/>
          <p:nvPr/>
        </p:nvSpPr>
        <p:spPr>
          <a:xfrm>
            <a:off x="1502984" y="1973867"/>
            <a:ext cx="7201047" cy="314168"/>
          </a:xfrm>
          <a:prstGeom prst="rect">
            <a:avLst/>
          </a:prstGeom>
          <a:solidFill>
            <a:srgbClr val="1B3A6B"/>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25" name="Shape 19">
            <a:extLst>
              <a:ext uri="{FF2B5EF4-FFF2-40B4-BE49-F238E27FC236}">
                <a16:creationId xmlns:a16="http://schemas.microsoft.com/office/drawing/2014/main" id="{D6D7192B-A97E-1B4D-F6DC-2FD58FE2C434}"/>
              </a:ext>
            </a:extLst>
          </p:cNvPr>
          <p:cNvSpPr/>
          <p:nvPr/>
        </p:nvSpPr>
        <p:spPr>
          <a:xfrm>
            <a:off x="1509096" y="2286275"/>
            <a:ext cx="7201047" cy="38433"/>
          </a:xfrm>
          <a:prstGeom prst="rect">
            <a:avLst/>
          </a:prstGeom>
          <a:solidFill>
            <a:srgbClr val="E0E0E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26" name="Text 20">
            <a:extLst>
              <a:ext uri="{FF2B5EF4-FFF2-40B4-BE49-F238E27FC236}">
                <a16:creationId xmlns:a16="http://schemas.microsoft.com/office/drawing/2014/main" id="{68A33D3C-FB9A-F78A-098C-176C6C71621B}"/>
              </a:ext>
            </a:extLst>
          </p:cNvPr>
          <p:cNvSpPr txBox="1"/>
          <p:nvPr/>
        </p:nvSpPr>
        <p:spPr>
          <a:xfrm>
            <a:off x="4918706" y="2044293"/>
            <a:ext cx="459247" cy="16622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1400" b="1">
                <a:solidFill>
                  <a:srgbClr val="FFC000"/>
                </a:solidFill>
                <a:latin typeface="Noto Sans JP"/>
                <a:ea typeface="Noto Sans JP" pitchFamily="34" charset="-122"/>
                <a:cs typeface="Noto Sans JP" pitchFamily="34" charset="-120"/>
              </a:rPr>
              <a:t>内容</a:t>
            </a:r>
            <a:endParaRPr lang="en-US" sz="1400" b="1">
              <a:solidFill>
                <a:srgbClr val="FFC000"/>
              </a:solidFill>
              <a:latin typeface="Noto Sans JP"/>
            </a:endParaRPr>
          </a:p>
        </p:txBody>
      </p:sp>
      <p:sp>
        <p:nvSpPr>
          <p:cNvPr id="27" name="Shape 21">
            <a:extLst>
              <a:ext uri="{FF2B5EF4-FFF2-40B4-BE49-F238E27FC236}">
                <a16:creationId xmlns:a16="http://schemas.microsoft.com/office/drawing/2014/main" id="{D6FA8C51-55B0-6D88-463A-440301DC124C}"/>
              </a:ext>
            </a:extLst>
          </p:cNvPr>
          <p:cNvSpPr/>
          <p:nvPr/>
        </p:nvSpPr>
        <p:spPr>
          <a:xfrm>
            <a:off x="440788" y="2294145"/>
            <a:ext cx="1071247" cy="486508"/>
          </a:xfrm>
          <a:prstGeom prst="rect">
            <a:avLst/>
          </a:prstGeom>
          <a:solidFill>
            <a:srgbClr val="FFFFFF"/>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2000" b="1">
              <a:solidFill>
                <a:srgbClr val="041F60"/>
              </a:solidFill>
              <a:ea typeface="游ゴシック"/>
            </a:endParaRPr>
          </a:p>
        </p:txBody>
      </p:sp>
      <p:sp>
        <p:nvSpPr>
          <p:cNvPr id="28" name="Shape 22">
            <a:extLst>
              <a:ext uri="{FF2B5EF4-FFF2-40B4-BE49-F238E27FC236}">
                <a16:creationId xmlns:a16="http://schemas.microsoft.com/office/drawing/2014/main" id="{779B6889-BEFA-B60F-C932-B560295885C9}"/>
              </a:ext>
            </a:extLst>
          </p:cNvPr>
          <p:cNvSpPr/>
          <p:nvPr/>
        </p:nvSpPr>
        <p:spPr>
          <a:xfrm>
            <a:off x="440788" y="2852238"/>
            <a:ext cx="1071247" cy="38433"/>
          </a:xfrm>
          <a:prstGeom prst="rect">
            <a:avLst/>
          </a:prstGeom>
          <a:solidFill>
            <a:srgbClr val="E0E0E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2000" b="1">
              <a:solidFill>
                <a:srgbClr val="041F60"/>
              </a:solidFill>
              <a:ea typeface="游ゴシック"/>
            </a:endParaRPr>
          </a:p>
        </p:txBody>
      </p:sp>
      <p:sp>
        <p:nvSpPr>
          <p:cNvPr id="29" name="Text 23">
            <a:extLst>
              <a:ext uri="{FF2B5EF4-FFF2-40B4-BE49-F238E27FC236}">
                <a16:creationId xmlns:a16="http://schemas.microsoft.com/office/drawing/2014/main" id="{A2F51352-D776-7EC9-2F32-5BFD1F21163F}"/>
              </a:ext>
            </a:extLst>
          </p:cNvPr>
          <p:cNvSpPr txBox="1"/>
          <p:nvPr/>
        </p:nvSpPr>
        <p:spPr>
          <a:xfrm>
            <a:off x="604315" y="2424906"/>
            <a:ext cx="837217" cy="33856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a:solidFill>
                  <a:srgbClr val="041F60"/>
                </a:solidFill>
                <a:latin typeface="Noto Sans JP"/>
                <a:ea typeface="Noto Sans JP"/>
                <a:cs typeface="Noto Sans JP" pitchFamily="34" charset="-120"/>
              </a:rPr>
              <a:t>SG</a:t>
            </a:r>
            <a:r>
              <a:rPr lang="ja-JP" altLang="en-US" sz="1200" b="1">
                <a:solidFill>
                  <a:srgbClr val="041F60"/>
                </a:solidFill>
                <a:latin typeface="Noto Sans JP"/>
                <a:ea typeface="Noto Sans JP"/>
                <a:cs typeface="Noto Sans JP" pitchFamily="34" charset="-120"/>
              </a:rPr>
              <a:t>の投資リターン</a:t>
            </a:r>
            <a:endParaRPr lang="en-US" sz="1200" b="1">
              <a:solidFill>
                <a:srgbClr val="041F60"/>
              </a:solidFill>
            </a:endParaRPr>
          </a:p>
        </p:txBody>
      </p:sp>
      <p:sp>
        <p:nvSpPr>
          <p:cNvPr id="30" name="Shape 24">
            <a:extLst>
              <a:ext uri="{FF2B5EF4-FFF2-40B4-BE49-F238E27FC236}">
                <a16:creationId xmlns:a16="http://schemas.microsoft.com/office/drawing/2014/main" id="{86EB39F5-06D6-6C26-673B-94D9CD57CAF1}"/>
              </a:ext>
            </a:extLst>
          </p:cNvPr>
          <p:cNvSpPr/>
          <p:nvPr/>
        </p:nvSpPr>
        <p:spPr>
          <a:xfrm>
            <a:off x="1509096" y="2294145"/>
            <a:ext cx="7201047" cy="486508"/>
          </a:xfrm>
          <a:prstGeom prst="rect">
            <a:avLst/>
          </a:prstGeom>
          <a:solidFill>
            <a:srgbClr val="FFFFFF"/>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2000" b="1">
              <a:solidFill>
                <a:srgbClr val="041F60"/>
              </a:solidFill>
              <a:ea typeface="游ゴシック"/>
            </a:endParaRPr>
          </a:p>
        </p:txBody>
      </p:sp>
      <p:sp>
        <p:nvSpPr>
          <p:cNvPr id="31" name="Shape 25">
            <a:extLst>
              <a:ext uri="{FF2B5EF4-FFF2-40B4-BE49-F238E27FC236}">
                <a16:creationId xmlns:a16="http://schemas.microsoft.com/office/drawing/2014/main" id="{D53A4478-281A-1CFD-A716-A3B6332F321D}"/>
              </a:ext>
            </a:extLst>
          </p:cNvPr>
          <p:cNvSpPr/>
          <p:nvPr/>
        </p:nvSpPr>
        <p:spPr>
          <a:xfrm>
            <a:off x="1509096" y="2852238"/>
            <a:ext cx="7201047" cy="38433"/>
          </a:xfrm>
          <a:prstGeom prst="rect">
            <a:avLst/>
          </a:prstGeom>
          <a:solidFill>
            <a:srgbClr val="E0E0E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2000" b="1">
              <a:solidFill>
                <a:srgbClr val="041F60"/>
              </a:solidFill>
              <a:ea typeface="游ゴシック"/>
            </a:endParaRPr>
          </a:p>
        </p:txBody>
      </p:sp>
      <p:sp>
        <p:nvSpPr>
          <p:cNvPr id="32" name="Text 26">
            <a:extLst>
              <a:ext uri="{FF2B5EF4-FFF2-40B4-BE49-F238E27FC236}">
                <a16:creationId xmlns:a16="http://schemas.microsoft.com/office/drawing/2014/main" id="{711FF410-876F-7A12-F7D1-117D3ABBAA01}"/>
              </a:ext>
            </a:extLst>
          </p:cNvPr>
          <p:cNvSpPr txBox="1"/>
          <p:nvPr/>
        </p:nvSpPr>
        <p:spPr>
          <a:xfrm>
            <a:off x="1672623" y="2406570"/>
            <a:ext cx="6946455" cy="33856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200" b="1">
                <a:solidFill>
                  <a:srgbClr val="041F60"/>
                </a:solidFill>
                <a:latin typeface="Noto Sans JP"/>
                <a:ea typeface="Noto Sans JP" pitchFamily="34" charset="-122"/>
                <a:cs typeface="Noto Sans JP" pitchFamily="34" charset="-120"/>
              </a:rPr>
              <a:t>エクイティ出資額: 約200億円（持分比率15%） IPO時予想IRR: 18.5〜21.2%（KKR同等水準） キャピタルゲイン: 約190〜230億円（2.0〜2.2倍）</a:t>
            </a:r>
            <a:endParaRPr lang="en-US" sz="1200" b="1">
              <a:solidFill>
                <a:srgbClr val="041F60"/>
              </a:solidFill>
              <a:latin typeface="Noto Sans JP"/>
            </a:endParaRPr>
          </a:p>
        </p:txBody>
      </p:sp>
      <p:sp>
        <p:nvSpPr>
          <p:cNvPr id="33" name="Shape 27">
            <a:extLst>
              <a:ext uri="{FF2B5EF4-FFF2-40B4-BE49-F238E27FC236}">
                <a16:creationId xmlns:a16="http://schemas.microsoft.com/office/drawing/2014/main" id="{ECA63942-FF42-6648-F3DB-7FBD68F76162}"/>
              </a:ext>
            </a:extLst>
          </p:cNvPr>
          <p:cNvSpPr/>
          <p:nvPr/>
        </p:nvSpPr>
        <p:spPr>
          <a:xfrm>
            <a:off x="440788" y="2860111"/>
            <a:ext cx="1071247" cy="652735"/>
          </a:xfrm>
          <a:prstGeom prst="rect">
            <a:avLst/>
          </a:prstGeom>
          <a:solidFill>
            <a:srgbClr val="F9F9F9"/>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2000" b="1">
              <a:solidFill>
                <a:srgbClr val="041F60"/>
              </a:solidFill>
              <a:ea typeface="游ゴシック"/>
            </a:endParaRPr>
          </a:p>
        </p:txBody>
      </p:sp>
      <p:sp>
        <p:nvSpPr>
          <p:cNvPr id="34" name="Shape 28">
            <a:extLst>
              <a:ext uri="{FF2B5EF4-FFF2-40B4-BE49-F238E27FC236}">
                <a16:creationId xmlns:a16="http://schemas.microsoft.com/office/drawing/2014/main" id="{17BC1CD8-C55F-8BB3-7E52-DF20DB06B1F8}"/>
              </a:ext>
            </a:extLst>
          </p:cNvPr>
          <p:cNvSpPr/>
          <p:nvPr/>
        </p:nvSpPr>
        <p:spPr>
          <a:xfrm>
            <a:off x="440788" y="3614994"/>
            <a:ext cx="1071247" cy="32321"/>
          </a:xfrm>
          <a:prstGeom prst="rect">
            <a:avLst/>
          </a:prstGeom>
          <a:solidFill>
            <a:srgbClr val="E0E0E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2000" b="1">
              <a:solidFill>
                <a:srgbClr val="041F60"/>
              </a:solidFill>
              <a:ea typeface="游ゴシック"/>
            </a:endParaRPr>
          </a:p>
        </p:txBody>
      </p:sp>
      <p:sp>
        <p:nvSpPr>
          <p:cNvPr id="35" name="Text 29">
            <a:extLst>
              <a:ext uri="{FF2B5EF4-FFF2-40B4-BE49-F238E27FC236}">
                <a16:creationId xmlns:a16="http://schemas.microsoft.com/office/drawing/2014/main" id="{E5507B85-91C3-4D6A-AC90-51A1A8B86CE7}"/>
              </a:ext>
            </a:extLst>
          </p:cNvPr>
          <p:cNvSpPr txBox="1"/>
          <p:nvPr/>
        </p:nvSpPr>
        <p:spPr>
          <a:xfrm>
            <a:off x="604315" y="3040370"/>
            <a:ext cx="837217" cy="33856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200" b="1">
                <a:solidFill>
                  <a:srgbClr val="041F60"/>
                </a:solidFill>
                <a:latin typeface="Noto Sans JP"/>
                <a:ea typeface="Noto Sans JP"/>
                <a:cs typeface="Noto Sans JP" pitchFamily="34" charset="-120"/>
              </a:rPr>
              <a:t>SG</a:t>
            </a:r>
            <a:r>
              <a:rPr lang="ja-JP" altLang="en-US" sz="1200" b="1">
                <a:solidFill>
                  <a:srgbClr val="041F60"/>
                </a:solidFill>
                <a:latin typeface="Noto Sans JP"/>
                <a:ea typeface="Noto Sans JP"/>
                <a:cs typeface="Noto Sans JP" pitchFamily="34" charset="-120"/>
              </a:rPr>
              <a:t>の出口戦略</a:t>
            </a:r>
            <a:endParaRPr lang="en-US" sz="1200" b="1">
              <a:solidFill>
                <a:srgbClr val="041F60"/>
              </a:solidFill>
              <a:latin typeface="Noto Sans JP"/>
            </a:endParaRPr>
          </a:p>
        </p:txBody>
      </p:sp>
      <p:sp>
        <p:nvSpPr>
          <p:cNvPr id="36" name="Shape 30">
            <a:extLst>
              <a:ext uri="{FF2B5EF4-FFF2-40B4-BE49-F238E27FC236}">
                <a16:creationId xmlns:a16="http://schemas.microsoft.com/office/drawing/2014/main" id="{9A529232-5A4F-7871-0B62-D7C2CE867818}"/>
              </a:ext>
            </a:extLst>
          </p:cNvPr>
          <p:cNvSpPr/>
          <p:nvPr/>
        </p:nvSpPr>
        <p:spPr>
          <a:xfrm>
            <a:off x="1509096" y="2860111"/>
            <a:ext cx="7201047" cy="652735"/>
          </a:xfrm>
          <a:prstGeom prst="rect">
            <a:avLst/>
          </a:prstGeom>
          <a:solidFill>
            <a:srgbClr val="F9F9F9"/>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2000" b="1">
              <a:solidFill>
                <a:srgbClr val="041F60"/>
              </a:solidFill>
              <a:ea typeface="游ゴシック"/>
            </a:endParaRPr>
          </a:p>
        </p:txBody>
      </p:sp>
      <p:sp>
        <p:nvSpPr>
          <p:cNvPr id="37" name="Shape 31">
            <a:extLst>
              <a:ext uri="{FF2B5EF4-FFF2-40B4-BE49-F238E27FC236}">
                <a16:creationId xmlns:a16="http://schemas.microsoft.com/office/drawing/2014/main" id="{8FAB0B36-9FE9-12C0-BCC2-C7216EF1A166}"/>
              </a:ext>
            </a:extLst>
          </p:cNvPr>
          <p:cNvSpPr/>
          <p:nvPr/>
        </p:nvSpPr>
        <p:spPr>
          <a:xfrm>
            <a:off x="1509096" y="3614994"/>
            <a:ext cx="7201047" cy="32321"/>
          </a:xfrm>
          <a:prstGeom prst="rect">
            <a:avLst/>
          </a:prstGeom>
          <a:solidFill>
            <a:srgbClr val="E0E0E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2000" b="1">
              <a:solidFill>
                <a:srgbClr val="041F60"/>
              </a:solidFill>
              <a:ea typeface="游ゴシック"/>
            </a:endParaRPr>
          </a:p>
        </p:txBody>
      </p:sp>
      <p:sp>
        <p:nvSpPr>
          <p:cNvPr id="38" name="Text 32">
            <a:extLst>
              <a:ext uri="{FF2B5EF4-FFF2-40B4-BE49-F238E27FC236}">
                <a16:creationId xmlns:a16="http://schemas.microsoft.com/office/drawing/2014/main" id="{8CD3C108-6EFC-C12B-4DC3-4BC62E98C977}"/>
              </a:ext>
            </a:extLst>
          </p:cNvPr>
          <p:cNvSpPr txBox="1"/>
          <p:nvPr/>
        </p:nvSpPr>
        <p:spPr>
          <a:xfrm>
            <a:off x="1672623" y="2941975"/>
            <a:ext cx="6946455" cy="504796"/>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b="1">
                <a:solidFill>
                  <a:srgbClr val="041F60"/>
                </a:solidFill>
                <a:latin typeface="Noto Sans JP"/>
                <a:ea typeface="Noto Sans JP"/>
                <a:cs typeface="Noto Sans JP" pitchFamily="34" charset="-120"/>
              </a:rPr>
              <a:t>基本戦略: IPOを主要Exitとするが、柔軟なオプションを保持 </a:t>
            </a:r>
          </a:p>
          <a:p>
            <a:r>
              <a:rPr lang="en-US" sz="1200" b="1">
                <a:solidFill>
                  <a:srgbClr val="041F60"/>
                </a:solidFill>
                <a:latin typeface="Noto Sans JP"/>
                <a:ea typeface="Noto Sans JP"/>
                <a:cs typeface="Noto Sans JP" pitchFamily="34" charset="-120"/>
              </a:rPr>
              <a:t>株式売却オプション: 全株売却 or 一部売却＋戦略的持分維持 段階的Exit: IPO後も一定期間</a:t>
            </a:r>
          </a:p>
          <a:p>
            <a:pPr marL="0" indent="0" algn="l">
              <a:buNone/>
            </a:pPr>
            <a:r>
              <a:rPr lang="en-US" sz="1200" b="1">
                <a:solidFill>
                  <a:srgbClr val="041F60"/>
                </a:solidFill>
                <a:latin typeface="Noto Sans JP"/>
                <a:ea typeface="Noto Sans JP"/>
                <a:cs typeface="Noto Sans JP" pitchFamily="34" charset="-120"/>
              </a:rPr>
              <a:t>（2〜3年）は一定株式を保持し、業務提携を継続</a:t>
            </a:r>
            <a:endParaRPr lang="en-US" sz="1200" b="1">
              <a:solidFill>
                <a:srgbClr val="041F60"/>
              </a:solidFill>
              <a:latin typeface="Noto Sans JP"/>
              <a:ea typeface="Noto Sans JP"/>
            </a:endParaRPr>
          </a:p>
        </p:txBody>
      </p:sp>
      <p:sp>
        <p:nvSpPr>
          <p:cNvPr id="39" name="Shape 33">
            <a:extLst>
              <a:ext uri="{FF2B5EF4-FFF2-40B4-BE49-F238E27FC236}">
                <a16:creationId xmlns:a16="http://schemas.microsoft.com/office/drawing/2014/main" id="{4B4959B8-AF67-0734-142A-9A794083528B}"/>
              </a:ext>
            </a:extLst>
          </p:cNvPr>
          <p:cNvSpPr/>
          <p:nvPr/>
        </p:nvSpPr>
        <p:spPr>
          <a:xfrm>
            <a:off x="440788" y="3518957"/>
            <a:ext cx="1071247" cy="652735"/>
          </a:xfrm>
          <a:prstGeom prst="rect">
            <a:avLst/>
          </a:prstGeom>
          <a:solidFill>
            <a:srgbClr val="FFFFFF"/>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2000" b="1">
              <a:solidFill>
                <a:srgbClr val="041F60"/>
              </a:solidFill>
              <a:ea typeface="游ゴシック"/>
            </a:endParaRPr>
          </a:p>
        </p:txBody>
      </p:sp>
      <p:sp>
        <p:nvSpPr>
          <p:cNvPr id="40" name="Shape 34">
            <a:extLst>
              <a:ext uri="{FF2B5EF4-FFF2-40B4-BE49-F238E27FC236}">
                <a16:creationId xmlns:a16="http://schemas.microsoft.com/office/drawing/2014/main" id="{DEB9759E-0296-4EB7-EF06-6EF8C835526B}"/>
              </a:ext>
            </a:extLst>
          </p:cNvPr>
          <p:cNvSpPr/>
          <p:nvPr/>
        </p:nvSpPr>
        <p:spPr>
          <a:xfrm>
            <a:off x="453013" y="4169931"/>
            <a:ext cx="1071247" cy="32321"/>
          </a:xfrm>
          <a:prstGeom prst="rect">
            <a:avLst/>
          </a:prstGeom>
          <a:solidFill>
            <a:srgbClr val="E0E0E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41" name="Text 35">
            <a:extLst>
              <a:ext uri="{FF2B5EF4-FFF2-40B4-BE49-F238E27FC236}">
                <a16:creationId xmlns:a16="http://schemas.microsoft.com/office/drawing/2014/main" id="{8955B49C-E81E-4B16-1022-7F30C987921C}"/>
              </a:ext>
            </a:extLst>
          </p:cNvPr>
          <p:cNvSpPr txBox="1"/>
          <p:nvPr/>
        </p:nvSpPr>
        <p:spPr>
          <a:xfrm>
            <a:off x="604315" y="3686991"/>
            <a:ext cx="734401" cy="33856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200" b="1">
                <a:solidFill>
                  <a:srgbClr val="041F60"/>
                </a:solidFill>
                <a:latin typeface="Noto Sans JP"/>
                <a:ea typeface="Noto Sans JP" pitchFamily="34" charset="-122"/>
                <a:cs typeface="Noto Sans JP" pitchFamily="34" charset="-120"/>
              </a:rPr>
              <a:t>IPO後の関係性</a:t>
            </a:r>
            <a:endParaRPr lang="en-US" sz="1200" b="1">
              <a:solidFill>
                <a:srgbClr val="041F60"/>
              </a:solidFill>
              <a:latin typeface="Noto Sans JP"/>
            </a:endParaRPr>
          </a:p>
        </p:txBody>
      </p:sp>
      <p:sp>
        <p:nvSpPr>
          <p:cNvPr id="42" name="Shape 36">
            <a:extLst>
              <a:ext uri="{FF2B5EF4-FFF2-40B4-BE49-F238E27FC236}">
                <a16:creationId xmlns:a16="http://schemas.microsoft.com/office/drawing/2014/main" id="{974450F3-6C3B-0A6C-8F2E-E171CB2AF86C}"/>
              </a:ext>
            </a:extLst>
          </p:cNvPr>
          <p:cNvSpPr/>
          <p:nvPr/>
        </p:nvSpPr>
        <p:spPr>
          <a:xfrm>
            <a:off x="1509096" y="3518957"/>
            <a:ext cx="7201047" cy="652735"/>
          </a:xfrm>
          <a:prstGeom prst="rect">
            <a:avLst/>
          </a:prstGeom>
          <a:solidFill>
            <a:srgbClr val="FFFFFF"/>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2000" b="1">
              <a:solidFill>
                <a:srgbClr val="041F60"/>
              </a:solidFill>
              <a:ea typeface="游ゴシック"/>
            </a:endParaRPr>
          </a:p>
        </p:txBody>
      </p:sp>
      <p:sp>
        <p:nvSpPr>
          <p:cNvPr id="43" name="Shape 37">
            <a:extLst>
              <a:ext uri="{FF2B5EF4-FFF2-40B4-BE49-F238E27FC236}">
                <a16:creationId xmlns:a16="http://schemas.microsoft.com/office/drawing/2014/main" id="{69EC92C9-9709-1A50-4A30-C59214A2A1F1}"/>
              </a:ext>
            </a:extLst>
          </p:cNvPr>
          <p:cNvSpPr/>
          <p:nvPr/>
        </p:nvSpPr>
        <p:spPr>
          <a:xfrm>
            <a:off x="1521321" y="4169931"/>
            <a:ext cx="7201047" cy="32321"/>
          </a:xfrm>
          <a:prstGeom prst="rect">
            <a:avLst/>
          </a:prstGeom>
          <a:solidFill>
            <a:srgbClr val="E0E0E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44" name="Text 38">
            <a:extLst>
              <a:ext uri="{FF2B5EF4-FFF2-40B4-BE49-F238E27FC236}">
                <a16:creationId xmlns:a16="http://schemas.microsoft.com/office/drawing/2014/main" id="{F0B6906C-3853-02EE-9023-9B975BCF7348}"/>
              </a:ext>
            </a:extLst>
          </p:cNvPr>
          <p:cNvSpPr txBox="1"/>
          <p:nvPr/>
        </p:nvSpPr>
        <p:spPr>
          <a:xfrm>
            <a:off x="1672623" y="3588596"/>
            <a:ext cx="6957225" cy="504796"/>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200" b="1">
                <a:solidFill>
                  <a:srgbClr val="041F60"/>
                </a:solidFill>
                <a:latin typeface="Noto Sans JP"/>
                <a:ea typeface="Noto Sans JP" pitchFamily="34" charset="-122"/>
                <a:cs typeface="Noto Sans JP" pitchFamily="34" charset="-120"/>
              </a:rPr>
              <a:t>業務提携契約: 5〜10年の長期業務提携契約を締結（FaaS・低温物流） 低温物流協業: SGの低温ノウハウ・ネットワークの継続活用 合弁会社: ロジスティクス事業（関西圏低温FaaS）で合弁会社設立の可能性</a:t>
            </a:r>
            <a:endParaRPr lang="en-US" sz="1200" b="1">
              <a:solidFill>
                <a:srgbClr val="041F60"/>
              </a:solidFill>
              <a:latin typeface="Noto Sans JP"/>
            </a:endParaRPr>
          </a:p>
        </p:txBody>
      </p:sp>
      <p:sp>
        <p:nvSpPr>
          <p:cNvPr id="45" name="Text 39">
            <a:extLst>
              <a:ext uri="{FF2B5EF4-FFF2-40B4-BE49-F238E27FC236}">
                <a16:creationId xmlns:a16="http://schemas.microsoft.com/office/drawing/2014/main" id="{18D5D81E-58C0-3E5C-FBED-4510DF1A4B34}"/>
              </a:ext>
            </a:extLst>
          </p:cNvPr>
          <p:cNvSpPr txBox="1"/>
          <p:nvPr/>
        </p:nvSpPr>
        <p:spPr>
          <a:xfrm>
            <a:off x="440788" y="4639085"/>
            <a:ext cx="1601973" cy="201835"/>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600" b="1">
                <a:solidFill>
                  <a:srgbClr val="041F60"/>
                </a:solidFill>
                <a:latin typeface="Noto Sans JP"/>
                <a:ea typeface="Noto Sans JP" pitchFamily="34" charset="-122"/>
                <a:cs typeface="Noto Sans JP" pitchFamily="34" charset="-120"/>
              </a:rPr>
              <a:t>Win-Winの関係</a:t>
            </a:r>
            <a:endParaRPr lang="en-US" sz="1600" b="1">
              <a:solidFill>
                <a:srgbClr val="041F60"/>
              </a:solidFill>
              <a:latin typeface="Noto Sans JP"/>
            </a:endParaRPr>
          </a:p>
        </p:txBody>
      </p:sp>
      <p:sp>
        <p:nvSpPr>
          <p:cNvPr id="46" name="Shape 40">
            <a:extLst>
              <a:ext uri="{FF2B5EF4-FFF2-40B4-BE49-F238E27FC236}">
                <a16:creationId xmlns:a16="http://schemas.microsoft.com/office/drawing/2014/main" id="{71CA9AA3-E954-5556-760B-8416FBC36E67}"/>
              </a:ext>
            </a:extLst>
          </p:cNvPr>
          <p:cNvSpPr/>
          <p:nvPr/>
        </p:nvSpPr>
        <p:spPr>
          <a:xfrm>
            <a:off x="434676" y="5008263"/>
            <a:ext cx="3563901" cy="1314489"/>
          </a:xfrm>
          <a:prstGeom prst="rect">
            <a:avLst/>
          </a:prstGeom>
          <a:solidFill>
            <a:srgbClr val="FFFFFF"/>
          </a:solidFill>
          <a:ln/>
          <a:effectLst>
            <a:outerShdw blurRad="38100" dist="25400" dir="5400000" algn="bl" rotWithShape="0">
              <a:srgbClr val="000000">
                <a:alpha val="5000"/>
              </a:srgbClr>
            </a:outerShdw>
          </a:effectLst>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47" name="Shape 41">
            <a:extLst>
              <a:ext uri="{FF2B5EF4-FFF2-40B4-BE49-F238E27FC236}">
                <a16:creationId xmlns:a16="http://schemas.microsoft.com/office/drawing/2014/main" id="{A26EEC95-C5B6-0B4F-4F34-4955567608FF}"/>
              </a:ext>
            </a:extLst>
          </p:cNvPr>
          <p:cNvSpPr/>
          <p:nvPr/>
        </p:nvSpPr>
        <p:spPr>
          <a:xfrm>
            <a:off x="385778" y="5008263"/>
            <a:ext cx="53351" cy="1314489"/>
          </a:xfrm>
          <a:prstGeom prst="rect">
            <a:avLst/>
          </a:prstGeom>
          <a:solidFill>
            <a:srgbClr val="FFD70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48" name="Shape 42">
            <a:extLst>
              <a:ext uri="{FF2B5EF4-FFF2-40B4-BE49-F238E27FC236}">
                <a16:creationId xmlns:a16="http://schemas.microsoft.com/office/drawing/2014/main" id="{ED7B1524-3C51-F87B-1446-D42CB1946635}"/>
              </a:ext>
            </a:extLst>
          </p:cNvPr>
          <p:cNvSpPr/>
          <p:nvPr/>
        </p:nvSpPr>
        <p:spPr>
          <a:xfrm>
            <a:off x="626126" y="5005247"/>
            <a:ext cx="306489" cy="209707"/>
          </a:xfrm>
          <a:prstGeom prst="roundRect">
            <a:avLst>
              <a:gd name="adj" fmla="val 42599"/>
            </a:avLst>
          </a:prstGeom>
          <a:solidFill>
            <a:srgbClr val="FFD70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49" name="Text 43">
            <a:extLst>
              <a:ext uri="{FF2B5EF4-FFF2-40B4-BE49-F238E27FC236}">
                <a16:creationId xmlns:a16="http://schemas.microsoft.com/office/drawing/2014/main" id="{E68729F2-14C8-B09D-5A94-110851203DAE}"/>
              </a:ext>
            </a:extLst>
          </p:cNvPr>
          <p:cNvSpPr txBox="1"/>
          <p:nvPr/>
        </p:nvSpPr>
        <p:spPr>
          <a:xfrm>
            <a:off x="624259" y="5047985"/>
            <a:ext cx="296697" cy="16622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1100" b="1">
                <a:solidFill>
                  <a:srgbClr val="041F60"/>
                </a:solidFill>
                <a:latin typeface="Noto Sans JP"/>
                <a:ea typeface="Noto Sans JP" pitchFamily="34" charset="-122"/>
                <a:cs typeface="Noto Sans JP" pitchFamily="34" charset="-120"/>
              </a:rPr>
              <a:t>菜</a:t>
            </a:r>
            <a:endParaRPr lang="en-US" sz="1100" b="1">
              <a:solidFill>
                <a:srgbClr val="041F60"/>
              </a:solidFill>
              <a:latin typeface="Noto Sans JP"/>
            </a:endParaRPr>
          </a:p>
        </p:txBody>
      </p:sp>
      <p:sp>
        <p:nvSpPr>
          <p:cNvPr id="50" name="Text 44">
            <a:extLst>
              <a:ext uri="{FF2B5EF4-FFF2-40B4-BE49-F238E27FC236}">
                <a16:creationId xmlns:a16="http://schemas.microsoft.com/office/drawing/2014/main" id="{137B2A6E-70E7-2AEE-06B6-0C2607B4FAC4}"/>
              </a:ext>
            </a:extLst>
          </p:cNvPr>
          <p:cNvSpPr txBox="1"/>
          <p:nvPr/>
        </p:nvSpPr>
        <p:spPr>
          <a:xfrm>
            <a:off x="1079465" y="5047985"/>
            <a:ext cx="1765499" cy="16622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100" b="1">
                <a:solidFill>
                  <a:srgbClr val="041F60"/>
                </a:solidFill>
                <a:latin typeface="Noto Sans JP"/>
                <a:ea typeface="Noto Sans JP"/>
                <a:cs typeface="Noto Sans JP" pitchFamily="34" charset="-120"/>
              </a:rPr>
              <a:t>菜の花運輸のメリット</a:t>
            </a:r>
            <a:endParaRPr lang="en-US" sz="1100" b="1">
              <a:solidFill>
                <a:srgbClr val="041F60"/>
              </a:solidFill>
              <a:latin typeface="Noto Sans JP"/>
              <a:ea typeface="Noto Sans JP"/>
            </a:endParaRPr>
          </a:p>
        </p:txBody>
      </p:sp>
      <p:sp>
        <p:nvSpPr>
          <p:cNvPr id="51" name="Text 45">
            <a:extLst>
              <a:ext uri="{FF2B5EF4-FFF2-40B4-BE49-F238E27FC236}">
                <a16:creationId xmlns:a16="http://schemas.microsoft.com/office/drawing/2014/main" id="{BD747DAD-B5FB-72DB-645D-5983A2B0D9FA}"/>
              </a:ext>
            </a:extLst>
          </p:cNvPr>
          <p:cNvSpPr txBox="1"/>
          <p:nvPr/>
        </p:nvSpPr>
        <p:spPr>
          <a:xfrm>
            <a:off x="627155" y="5732597"/>
            <a:ext cx="3435474" cy="586265"/>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400" b="1">
                <a:solidFill>
                  <a:srgbClr val="041F60"/>
                </a:solidFill>
                <a:latin typeface="Noto Sans JP"/>
                <a:ea typeface="Noto Sans JP" pitchFamily="34" charset="-122"/>
                <a:cs typeface="Noto Sans JP" pitchFamily="34" charset="-120"/>
              </a:rPr>
              <a:t>SGのEC物流・低温物流ノウハウを獲得</a:t>
            </a:r>
            <a:endParaRPr lang="en-US" sz="1400" b="1">
              <a:solidFill>
                <a:srgbClr val="041F60"/>
              </a:solidFill>
              <a:latin typeface="Noto Sans JP"/>
            </a:endParaRPr>
          </a:p>
        </p:txBody>
      </p:sp>
      <p:sp>
        <p:nvSpPr>
          <p:cNvPr id="52" name="Text 46">
            <a:extLst>
              <a:ext uri="{FF2B5EF4-FFF2-40B4-BE49-F238E27FC236}">
                <a16:creationId xmlns:a16="http://schemas.microsoft.com/office/drawing/2014/main" id="{741083B0-3568-7E23-DF88-784B0C42494A}"/>
              </a:ext>
            </a:extLst>
          </p:cNvPr>
          <p:cNvSpPr txBox="1"/>
          <p:nvPr/>
        </p:nvSpPr>
        <p:spPr>
          <a:xfrm>
            <a:off x="627154" y="5399327"/>
            <a:ext cx="3376990" cy="586265"/>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400" b="1">
                <a:solidFill>
                  <a:srgbClr val="041F60"/>
                </a:solidFill>
                <a:latin typeface="Noto Sans JP"/>
                <a:ea typeface="Noto Sans JP" pitchFamily="34" charset="-122"/>
                <a:cs typeface="Noto Sans JP" pitchFamily="34" charset="-120"/>
              </a:rPr>
              <a:t>関西圏でのFaaS×低温物流の即時展開</a:t>
            </a:r>
            <a:endParaRPr lang="en-US" sz="1400" b="1">
              <a:solidFill>
                <a:srgbClr val="041F60"/>
              </a:solidFill>
              <a:latin typeface="Noto Sans JP"/>
            </a:endParaRPr>
          </a:p>
        </p:txBody>
      </p:sp>
      <p:sp>
        <p:nvSpPr>
          <p:cNvPr id="53" name="Text 47">
            <a:extLst>
              <a:ext uri="{FF2B5EF4-FFF2-40B4-BE49-F238E27FC236}">
                <a16:creationId xmlns:a16="http://schemas.microsoft.com/office/drawing/2014/main" id="{1E4DC5BE-2FC0-E557-98B2-1C5B73B26BB7}"/>
              </a:ext>
            </a:extLst>
          </p:cNvPr>
          <p:cNvSpPr txBox="1"/>
          <p:nvPr/>
        </p:nvSpPr>
        <p:spPr>
          <a:xfrm>
            <a:off x="627154" y="5066847"/>
            <a:ext cx="3323639" cy="586265"/>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400" b="1">
                <a:solidFill>
                  <a:srgbClr val="041F60"/>
                </a:solidFill>
                <a:latin typeface="Noto Sans JP"/>
                <a:ea typeface="Noto Sans JP" pitchFamily="34" charset="-122"/>
                <a:cs typeface="Noto Sans JP" pitchFamily="34" charset="-120"/>
              </a:rPr>
              <a:t>菜の花モデルを全国展開する基盤確保</a:t>
            </a:r>
            <a:endParaRPr lang="en-US" sz="1400" b="1">
              <a:solidFill>
                <a:srgbClr val="041F60"/>
              </a:solidFill>
              <a:latin typeface="Noto Sans JP"/>
            </a:endParaRPr>
          </a:p>
        </p:txBody>
      </p:sp>
      <p:sp>
        <p:nvSpPr>
          <p:cNvPr id="54" name="Shape 48">
            <a:extLst>
              <a:ext uri="{FF2B5EF4-FFF2-40B4-BE49-F238E27FC236}">
                <a16:creationId xmlns:a16="http://schemas.microsoft.com/office/drawing/2014/main" id="{0F04921E-99D1-2B26-49F6-22F7880AD442}"/>
              </a:ext>
            </a:extLst>
          </p:cNvPr>
          <p:cNvSpPr/>
          <p:nvPr/>
        </p:nvSpPr>
        <p:spPr>
          <a:xfrm>
            <a:off x="4716423" y="5008263"/>
            <a:ext cx="3936750" cy="1314490"/>
          </a:xfrm>
          <a:prstGeom prst="rect">
            <a:avLst/>
          </a:prstGeom>
          <a:solidFill>
            <a:srgbClr val="FFFFFF"/>
          </a:solidFill>
          <a:ln/>
          <a:effectLst>
            <a:outerShdw blurRad="38100" dist="25400" dir="5400000" algn="bl" rotWithShape="0">
              <a:srgbClr val="000000">
                <a:alpha val="5000"/>
              </a:srgbClr>
            </a:outerShdw>
          </a:effectLst>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55" name="Shape 49">
            <a:extLst>
              <a:ext uri="{FF2B5EF4-FFF2-40B4-BE49-F238E27FC236}">
                <a16:creationId xmlns:a16="http://schemas.microsoft.com/office/drawing/2014/main" id="{EB429436-6ADD-C260-F57A-FD2680F8AE8A}"/>
              </a:ext>
            </a:extLst>
          </p:cNvPr>
          <p:cNvSpPr/>
          <p:nvPr/>
        </p:nvSpPr>
        <p:spPr>
          <a:xfrm>
            <a:off x="4667525" y="5008263"/>
            <a:ext cx="53352" cy="1314489"/>
          </a:xfrm>
          <a:prstGeom prst="rect">
            <a:avLst/>
          </a:prstGeom>
          <a:solidFill>
            <a:srgbClr val="FFD700"/>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56" name="Shape 50">
            <a:extLst>
              <a:ext uri="{FF2B5EF4-FFF2-40B4-BE49-F238E27FC236}">
                <a16:creationId xmlns:a16="http://schemas.microsoft.com/office/drawing/2014/main" id="{24AE147B-1250-BBA2-EE40-F6CF15FA19F9}"/>
              </a:ext>
            </a:extLst>
          </p:cNvPr>
          <p:cNvSpPr/>
          <p:nvPr/>
        </p:nvSpPr>
        <p:spPr>
          <a:xfrm>
            <a:off x="4901760" y="5017471"/>
            <a:ext cx="306489" cy="209707"/>
          </a:xfrm>
          <a:prstGeom prst="roundRect">
            <a:avLst>
              <a:gd name="adj" fmla="val 42599"/>
            </a:avLst>
          </a:prstGeom>
          <a:solidFill>
            <a:srgbClr val="ED7D31"/>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57" name="Text 51">
            <a:extLst>
              <a:ext uri="{FF2B5EF4-FFF2-40B4-BE49-F238E27FC236}">
                <a16:creationId xmlns:a16="http://schemas.microsoft.com/office/drawing/2014/main" id="{9691CAF2-DA78-1DBB-73F1-001D60B1B9F6}"/>
              </a:ext>
            </a:extLst>
          </p:cNvPr>
          <p:cNvSpPr txBox="1"/>
          <p:nvPr/>
        </p:nvSpPr>
        <p:spPr>
          <a:xfrm>
            <a:off x="4884701" y="5047985"/>
            <a:ext cx="347616" cy="16622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1100" b="1">
                <a:solidFill>
                  <a:srgbClr val="041F60"/>
                </a:solidFill>
                <a:latin typeface="Noto Sans JP"/>
                <a:ea typeface="Noto Sans JP" pitchFamily="34" charset="-122"/>
                <a:cs typeface="Noto Sans JP" pitchFamily="34" charset="-120"/>
              </a:rPr>
              <a:t>SG</a:t>
            </a:r>
            <a:endParaRPr lang="en-US" sz="1100" b="1">
              <a:solidFill>
                <a:srgbClr val="041F60"/>
              </a:solidFill>
              <a:latin typeface="Noto Sans JP"/>
            </a:endParaRPr>
          </a:p>
        </p:txBody>
      </p:sp>
      <p:sp>
        <p:nvSpPr>
          <p:cNvPr id="58" name="Text 52">
            <a:extLst>
              <a:ext uri="{FF2B5EF4-FFF2-40B4-BE49-F238E27FC236}">
                <a16:creationId xmlns:a16="http://schemas.microsoft.com/office/drawing/2014/main" id="{BA703893-7FA4-FD0F-078E-94A8D7BD19FB}"/>
              </a:ext>
            </a:extLst>
          </p:cNvPr>
          <p:cNvSpPr txBox="1"/>
          <p:nvPr/>
        </p:nvSpPr>
        <p:spPr>
          <a:xfrm>
            <a:off x="5324538" y="5047985"/>
            <a:ext cx="1163290" cy="16622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100" b="1">
                <a:solidFill>
                  <a:srgbClr val="041F60"/>
                </a:solidFill>
                <a:latin typeface="Noto Sans JP"/>
                <a:ea typeface="Noto Sans JP" pitchFamily="34" charset="-122"/>
                <a:cs typeface="Noto Sans JP" pitchFamily="34" charset="-120"/>
              </a:rPr>
              <a:t>SGのメリット</a:t>
            </a:r>
            <a:endParaRPr lang="en-US" sz="1100" b="1">
              <a:solidFill>
                <a:srgbClr val="041F60"/>
              </a:solidFill>
              <a:latin typeface="Noto Sans JP"/>
            </a:endParaRPr>
          </a:p>
        </p:txBody>
      </p:sp>
      <p:sp>
        <p:nvSpPr>
          <p:cNvPr id="59" name="Text 53">
            <a:extLst>
              <a:ext uri="{FF2B5EF4-FFF2-40B4-BE49-F238E27FC236}">
                <a16:creationId xmlns:a16="http://schemas.microsoft.com/office/drawing/2014/main" id="{E8D949A5-DBFA-A4E2-CDD8-97BD6E6454E6}"/>
              </a:ext>
            </a:extLst>
          </p:cNvPr>
          <p:cNvSpPr txBox="1"/>
          <p:nvPr/>
        </p:nvSpPr>
        <p:spPr>
          <a:xfrm>
            <a:off x="4883732" y="5225277"/>
            <a:ext cx="3888658" cy="30990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400" b="1">
                <a:solidFill>
                  <a:srgbClr val="041F60"/>
                </a:solidFill>
                <a:latin typeface="Noto Sans JP"/>
                <a:ea typeface="Noto Sans JP" pitchFamily="34" charset="-122"/>
                <a:cs typeface="Noto Sans JP" pitchFamily="34" charset="-120"/>
              </a:rPr>
              <a:t>高いIRR（18.5〜21.2%）での投資リターン</a:t>
            </a:r>
            <a:endParaRPr lang="en-US" sz="1400" b="1">
              <a:solidFill>
                <a:srgbClr val="041F60"/>
              </a:solidFill>
              <a:latin typeface="Noto Sans JP"/>
            </a:endParaRPr>
          </a:p>
        </p:txBody>
      </p:sp>
      <p:sp>
        <p:nvSpPr>
          <p:cNvPr id="60" name="Text 54">
            <a:extLst>
              <a:ext uri="{FF2B5EF4-FFF2-40B4-BE49-F238E27FC236}">
                <a16:creationId xmlns:a16="http://schemas.microsoft.com/office/drawing/2014/main" id="{0DB8B25F-DFE2-C97E-5B7D-F9B2F2055286}"/>
              </a:ext>
            </a:extLst>
          </p:cNvPr>
          <p:cNvSpPr txBox="1"/>
          <p:nvPr/>
        </p:nvSpPr>
        <p:spPr>
          <a:xfrm>
            <a:off x="4902068" y="5563844"/>
            <a:ext cx="3881980" cy="254898"/>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400" b="1">
                <a:solidFill>
                  <a:srgbClr val="041F60"/>
                </a:solidFill>
                <a:latin typeface="Noto Sans JP"/>
                <a:ea typeface="Noto Sans JP" pitchFamily="34" charset="-122"/>
                <a:cs typeface="Noto Sans JP" pitchFamily="34" charset="-120"/>
              </a:rPr>
              <a:t>関西圏物流ネットワークの強化（隣接地域）</a:t>
            </a:r>
            <a:endParaRPr lang="en-US" sz="1400" b="1">
              <a:solidFill>
                <a:srgbClr val="041F60"/>
              </a:solidFill>
              <a:latin typeface="Noto Sans JP"/>
            </a:endParaRPr>
          </a:p>
        </p:txBody>
      </p:sp>
      <p:sp>
        <p:nvSpPr>
          <p:cNvPr id="61" name="Text 55">
            <a:extLst>
              <a:ext uri="{FF2B5EF4-FFF2-40B4-BE49-F238E27FC236}">
                <a16:creationId xmlns:a16="http://schemas.microsoft.com/office/drawing/2014/main" id="{3D345428-D8F7-8568-99EB-16DCBD4A7214}"/>
              </a:ext>
            </a:extLst>
          </p:cNvPr>
          <p:cNvSpPr txBox="1"/>
          <p:nvPr/>
        </p:nvSpPr>
        <p:spPr>
          <a:xfrm>
            <a:off x="4883730" y="5896299"/>
            <a:ext cx="3837535" cy="261011"/>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1400" b="1">
                <a:solidFill>
                  <a:srgbClr val="041F60"/>
                </a:solidFill>
                <a:latin typeface="Noto Sans JP"/>
                <a:ea typeface="Noto Sans JP"/>
                <a:cs typeface="Noto Sans JP" pitchFamily="34" charset="-120"/>
              </a:rPr>
              <a:t>EC物流・低温物流での提携関係から継続収益</a:t>
            </a:r>
            <a:endParaRPr lang="en-US" sz="1400" b="1">
              <a:solidFill>
                <a:srgbClr val="041F60"/>
              </a:solidFill>
              <a:latin typeface="Noto Sans JP"/>
              <a:ea typeface="Noto Sans JP"/>
            </a:endParaRPr>
          </a:p>
        </p:txBody>
      </p:sp>
      <p:sp>
        <p:nvSpPr>
          <p:cNvPr id="62" name="Shape 56">
            <a:extLst>
              <a:ext uri="{FF2B5EF4-FFF2-40B4-BE49-F238E27FC236}">
                <a16:creationId xmlns:a16="http://schemas.microsoft.com/office/drawing/2014/main" id="{6450721F-9770-784A-2631-46B37E1C0638}"/>
              </a:ext>
            </a:extLst>
          </p:cNvPr>
          <p:cNvSpPr/>
          <p:nvPr/>
        </p:nvSpPr>
        <p:spPr>
          <a:xfrm>
            <a:off x="416339" y="4904696"/>
            <a:ext cx="8262499" cy="32321"/>
          </a:xfrm>
          <a:prstGeom prst="rect">
            <a:avLst/>
          </a:prstGeom>
          <a:solidFill>
            <a:srgbClr val="E5E7EB"/>
          </a:solidFill>
          <a:ln/>
        </p:spPr>
        <p:txBody>
          <a:bodyPr lIns="91440" tIns="45720" rIns="91440" bIns="4572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b="1">
              <a:solidFill>
                <a:srgbClr val="041F60"/>
              </a:solidFill>
              <a:ea typeface="游ゴシック"/>
            </a:endParaRPr>
          </a:p>
        </p:txBody>
      </p:sp>
      <p:sp>
        <p:nvSpPr>
          <p:cNvPr id="108" name="テキスト ボックス 2">
            <a:extLst>
              <a:ext uri="{FF2B5EF4-FFF2-40B4-BE49-F238E27FC236}">
                <a16:creationId xmlns:a16="http://schemas.microsoft.com/office/drawing/2014/main" id="{2E16FD16-218F-F0AE-DF98-BA9579A2D97B}"/>
              </a:ext>
            </a:extLst>
          </p:cNvPr>
          <p:cNvSpPr txBox="1"/>
          <p:nvPr/>
        </p:nvSpPr>
        <p:spPr>
          <a:xfrm>
            <a:off x="315717" y="1082338"/>
            <a:ext cx="8317047"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a:solidFill>
                  <a:srgbClr val="002060"/>
                </a:solidFill>
                <a:latin typeface="メイリオ" panose="020B0604030504040204" pitchFamily="50" charset="-128"/>
                <a:ea typeface="メイリオ" panose="020B0604030504040204" pitchFamily="50" charset="-128"/>
              </a:rPr>
              <a:t>SGを単なる投資家ではなく事業共創の長期パートナーと位置づけ、KKR・創業家・SGの三者協業によりFaaS×低温物流の成長拡大とIPO後も続くシナジー最大化を実現する。</a:t>
            </a:r>
            <a:endParaRPr lang="ja-JP" altLang="en-US"/>
          </a:p>
        </p:txBody>
      </p:sp>
    </p:spTree>
    <p:extLst>
      <p:ext uri="{BB962C8B-B14F-4D97-AF65-F5344CB8AC3E}">
        <p14:creationId xmlns:p14="http://schemas.microsoft.com/office/powerpoint/2010/main" val="3169068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9E3643-12D5-138B-C531-6B7761D6560B}"/>
              </a:ext>
            </a:extLst>
          </p:cNvPr>
          <p:cNvSpPr>
            <a:spLocks noGrp="1"/>
          </p:cNvSpPr>
          <p:nvPr>
            <p:ph type="title"/>
          </p:nvPr>
        </p:nvSpPr>
        <p:spPr>
          <a:xfrm>
            <a:off x="550273" y="417378"/>
            <a:ext cx="4022481" cy="307208"/>
          </a:xfrm>
        </p:spPr>
        <p:txBody>
          <a:bodyPr/>
          <a:lstStyle/>
          <a:p>
            <a:r>
              <a:rPr lang="ja-JP" altLang="en-US" b="1">
                <a:solidFill>
                  <a:srgbClr val="001F5E"/>
                </a:solidFill>
                <a:latin typeface="Meiryo UI"/>
                <a:ea typeface="Meiryo UI"/>
              </a:rPr>
              <a:t>デレバリングロードマップ</a:t>
            </a:r>
          </a:p>
        </p:txBody>
      </p:sp>
      <p:sp>
        <p:nvSpPr>
          <p:cNvPr id="8" name="テキスト ボックス 7">
            <a:extLst>
              <a:ext uri="{FF2B5EF4-FFF2-40B4-BE49-F238E27FC236}">
                <a16:creationId xmlns:a16="http://schemas.microsoft.com/office/drawing/2014/main" id="{55EE9716-F882-1F91-0C4F-837F5019896B}"/>
              </a:ext>
            </a:extLst>
          </p:cNvPr>
          <p:cNvSpPr txBox="1"/>
          <p:nvPr/>
        </p:nvSpPr>
        <p:spPr>
          <a:xfrm>
            <a:off x="353024" y="1029506"/>
            <a:ext cx="83170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b="1">
                <a:solidFill>
                  <a:srgbClr val="002060"/>
                </a:solidFill>
                <a:latin typeface="メイリオ"/>
                <a:ea typeface="メイリオ"/>
              </a:rPr>
              <a:t>価格・スピード・確実性</a:t>
            </a:r>
            <a:r>
              <a:rPr lang="en-US" sz="1400" b="1">
                <a:solidFill>
                  <a:srgbClr val="002060"/>
                </a:solidFill>
                <a:latin typeface="メイリオ"/>
                <a:ea typeface="メイリオ"/>
              </a:rPr>
              <a:t>: Net Debt1,124</a:t>
            </a:r>
            <a:r>
              <a:rPr lang="ja-JP" altLang="en-US" sz="1400" b="1">
                <a:solidFill>
                  <a:srgbClr val="002060"/>
                </a:solidFill>
                <a:latin typeface="メイリオ"/>
                <a:ea typeface="メイリオ"/>
              </a:rPr>
              <a:t>億円スタート、年間返済</a:t>
            </a:r>
            <a:r>
              <a:rPr lang="en-US" sz="1400" b="1">
                <a:solidFill>
                  <a:srgbClr val="002060"/>
                </a:solidFill>
                <a:latin typeface="メイリオ"/>
                <a:ea typeface="メイリオ"/>
              </a:rPr>
              <a:t>120-150</a:t>
            </a:r>
            <a:r>
              <a:rPr lang="ja-JP" altLang="en-US" sz="1400" b="1">
                <a:solidFill>
                  <a:srgbClr val="002060"/>
                </a:solidFill>
                <a:latin typeface="メイリオ"/>
                <a:ea typeface="メイリオ"/>
              </a:rPr>
              <a:t>億円</a:t>
            </a:r>
            <a:r>
              <a:rPr lang="en-US" sz="1400" b="1">
                <a:solidFill>
                  <a:srgbClr val="002060"/>
                </a:solidFill>
                <a:latin typeface="メイリオ"/>
                <a:ea typeface="メイリオ"/>
              </a:rPr>
              <a:t>、6</a:t>
            </a:r>
            <a:r>
              <a:rPr lang="ja-JP" altLang="en-US" sz="1400" b="1">
                <a:solidFill>
                  <a:srgbClr val="002060"/>
                </a:solidFill>
                <a:latin typeface="メイリオ"/>
                <a:ea typeface="メイリオ"/>
              </a:rPr>
              <a:t>年で</a:t>
            </a:r>
            <a:r>
              <a:rPr lang="en-US" sz="1400" b="1">
                <a:solidFill>
                  <a:srgbClr val="002060"/>
                </a:solidFill>
                <a:latin typeface="メイリオ"/>
                <a:ea typeface="メイリオ"/>
              </a:rPr>
              <a:t>IPO</a:t>
            </a:r>
            <a:r>
              <a:rPr lang="ja-JP" altLang="en-US" sz="1400" b="1">
                <a:solidFill>
                  <a:srgbClr val="002060"/>
                </a:solidFill>
                <a:latin typeface="メイリオ"/>
                <a:ea typeface="メイリオ"/>
              </a:rPr>
              <a:t>適格水準</a:t>
            </a:r>
            <a:r>
              <a:rPr lang="en-US" sz="1400" b="1">
                <a:solidFill>
                  <a:srgbClr val="002060"/>
                </a:solidFill>
                <a:latin typeface="メイリオ"/>
                <a:ea typeface="メイリオ"/>
              </a:rPr>
              <a:t>(ND/EBITDA 0.89x)</a:t>
            </a:r>
            <a:r>
              <a:rPr lang="ja-JP" altLang="en-US" sz="1400" b="1">
                <a:solidFill>
                  <a:srgbClr val="002060"/>
                </a:solidFill>
                <a:latin typeface="メイリオ"/>
                <a:ea typeface="メイリオ"/>
              </a:rPr>
              <a:t>を達成</a:t>
            </a:r>
            <a:endParaRPr lang="en-US" sz="1400" b="1">
              <a:solidFill>
                <a:srgbClr val="002060"/>
              </a:solidFill>
              <a:latin typeface="メイリオ"/>
              <a:ea typeface="メイリオ"/>
            </a:endParaRPr>
          </a:p>
        </p:txBody>
      </p:sp>
      <p:grpSp>
        <p:nvGrpSpPr>
          <p:cNvPr id="207" name="グループ化 206">
            <a:extLst>
              <a:ext uri="{FF2B5EF4-FFF2-40B4-BE49-F238E27FC236}">
                <a16:creationId xmlns:a16="http://schemas.microsoft.com/office/drawing/2014/main" id="{D38DE0BE-B829-668A-BF7B-F33217507D4F}"/>
              </a:ext>
            </a:extLst>
          </p:cNvPr>
          <p:cNvGrpSpPr/>
          <p:nvPr/>
        </p:nvGrpSpPr>
        <p:grpSpPr>
          <a:xfrm>
            <a:off x="453357" y="4060661"/>
            <a:ext cx="8379583" cy="2190697"/>
            <a:chOff x="453357" y="4017112"/>
            <a:chExt cx="8379583" cy="1842352"/>
          </a:xfrm>
        </p:grpSpPr>
        <p:sp>
          <p:nvSpPr>
            <p:cNvPr id="12" name="Shape 15">
              <a:extLst>
                <a:ext uri="{FF2B5EF4-FFF2-40B4-BE49-F238E27FC236}">
                  <a16:creationId xmlns:a16="http://schemas.microsoft.com/office/drawing/2014/main" id="{B31FF1A1-2E83-2C66-8B5C-4008BE4C3181}"/>
                </a:ext>
              </a:extLst>
            </p:cNvPr>
            <p:cNvSpPr/>
            <p:nvPr/>
          </p:nvSpPr>
          <p:spPr>
            <a:xfrm>
              <a:off x="453357" y="4017112"/>
              <a:ext cx="8377636" cy="263069"/>
            </a:xfrm>
            <a:prstGeom prst="rect">
              <a:avLst/>
            </a:prstGeom>
            <a:solidFill>
              <a:srgbClr val="001F5E"/>
            </a:solidFill>
            <a:ln/>
          </p:spPr>
          <p:txBody>
            <a:bodyPr lIns="91440" tIns="45720" rIns="91440" bIns="45720" anchor="t"/>
            <a:lstStyle/>
            <a:p>
              <a:endParaRPr lang="ja-JP" altLang="en-US" b="1">
                <a:solidFill>
                  <a:srgbClr val="FFFFFF"/>
                </a:solidFill>
                <a:ea typeface="游ゴシック"/>
              </a:endParaRPr>
            </a:p>
          </p:txBody>
        </p:sp>
        <p:sp>
          <p:nvSpPr>
            <p:cNvPr id="14" name="Shape 16">
              <a:extLst>
                <a:ext uri="{FF2B5EF4-FFF2-40B4-BE49-F238E27FC236}">
                  <a16:creationId xmlns:a16="http://schemas.microsoft.com/office/drawing/2014/main" id="{E40C8A14-5D85-4457-D182-4861B7FB529C}"/>
                </a:ext>
              </a:extLst>
            </p:cNvPr>
            <p:cNvSpPr/>
            <p:nvPr/>
          </p:nvSpPr>
          <p:spPr>
            <a:xfrm>
              <a:off x="453358" y="4017112"/>
              <a:ext cx="902612" cy="263069"/>
            </a:xfrm>
            <a:prstGeom prst="rect">
              <a:avLst/>
            </a:prstGeom>
            <a:solidFill>
              <a:srgbClr val="001F5E"/>
            </a:solidFill>
            <a:ln/>
          </p:spPr>
          <p:txBody>
            <a:bodyPr lIns="91440" tIns="45720" rIns="91440" bIns="45720" anchor="t"/>
            <a:lstStyle/>
            <a:p>
              <a:endParaRPr lang="ja-JP" altLang="en-US" b="1">
                <a:solidFill>
                  <a:srgbClr val="FFFFFF"/>
                </a:solidFill>
                <a:ea typeface="游ゴシック"/>
              </a:endParaRPr>
            </a:p>
          </p:txBody>
        </p:sp>
        <p:sp>
          <p:nvSpPr>
            <p:cNvPr id="16" name="Shape 17">
              <a:extLst>
                <a:ext uri="{FF2B5EF4-FFF2-40B4-BE49-F238E27FC236}">
                  <a16:creationId xmlns:a16="http://schemas.microsoft.com/office/drawing/2014/main" id="{378C1169-D735-6D37-BCC6-A942FFF8ACAB}"/>
                </a:ext>
              </a:extLst>
            </p:cNvPr>
            <p:cNvSpPr/>
            <p:nvPr/>
          </p:nvSpPr>
          <p:spPr>
            <a:xfrm>
              <a:off x="453358" y="4271470"/>
              <a:ext cx="902612" cy="8711"/>
            </a:xfrm>
            <a:prstGeom prst="rect">
              <a:avLst/>
            </a:prstGeom>
            <a:solidFill>
              <a:srgbClr val="E0E0E0"/>
            </a:solidFill>
            <a:ln/>
          </p:spPr>
          <p:txBody>
            <a:bodyPr/>
            <a:lstStyle/>
            <a:p>
              <a:endParaRPr lang="ja-JP" altLang="en-US" b="1"/>
            </a:p>
          </p:txBody>
        </p:sp>
        <p:sp>
          <p:nvSpPr>
            <p:cNvPr id="18" name="Text 18">
              <a:extLst>
                <a:ext uri="{FF2B5EF4-FFF2-40B4-BE49-F238E27FC236}">
                  <a16:creationId xmlns:a16="http://schemas.microsoft.com/office/drawing/2014/main" id="{48C9E067-D1E7-C0B7-CF3B-7B7A1C1B3D3C}"/>
                </a:ext>
              </a:extLst>
            </p:cNvPr>
            <p:cNvSpPr txBox="1"/>
            <p:nvPr/>
          </p:nvSpPr>
          <p:spPr>
            <a:xfrm>
              <a:off x="779545" y="4062409"/>
              <a:ext cx="345660" cy="155053"/>
            </a:xfrm>
            <a:prstGeom prst="rect">
              <a:avLst/>
            </a:prstGeom>
            <a:solidFill>
              <a:srgbClr val="001F5E"/>
            </a:solidFill>
            <a:ln/>
          </p:spPr>
          <p:txBody>
            <a:bodyPr wrap="square" lIns="0" tIns="0" rIns="0" bIns="0" rtlCol="0" anchor="ctr"/>
            <a:lstStyle/>
            <a:p>
              <a:pPr marL="0" indent="0" algn="ctr">
                <a:buNone/>
              </a:pPr>
              <a:r>
                <a:rPr lang="en-US" sz="1000" b="1">
                  <a:solidFill>
                    <a:srgbClr val="FFFFFF"/>
                  </a:solidFill>
                  <a:latin typeface="Noto Sans JP"/>
                  <a:ea typeface="Noto Sans JP" pitchFamily="34" charset="-122"/>
                  <a:cs typeface="Noto Sans JP" pitchFamily="34" charset="-120"/>
                </a:rPr>
                <a:t>年度</a:t>
              </a:r>
              <a:endParaRPr lang="en-US" sz="1000" b="1">
                <a:solidFill>
                  <a:srgbClr val="FFFFFF"/>
                </a:solidFill>
                <a:latin typeface="Noto Sans JP"/>
              </a:endParaRPr>
            </a:p>
          </p:txBody>
        </p:sp>
        <p:sp>
          <p:nvSpPr>
            <p:cNvPr id="20" name="Shape 19">
              <a:extLst>
                <a:ext uri="{FF2B5EF4-FFF2-40B4-BE49-F238E27FC236}">
                  <a16:creationId xmlns:a16="http://schemas.microsoft.com/office/drawing/2014/main" id="{C24644A4-22AD-9DFD-28F5-BE394495BDB9}"/>
                </a:ext>
              </a:extLst>
            </p:cNvPr>
            <p:cNvSpPr/>
            <p:nvPr/>
          </p:nvSpPr>
          <p:spPr>
            <a:xfrm>
              <a:off x="1349154" y="4017112"/>
              <a:ext cx="1348562" cy="263069"/>
            </a:xfrm>
            <a:prstGeom prst="rect">
              <a:avLst/>
            </a:prstGeom>
            <a:solidFill>
              <a:srgbClr val="001F5E"/>
            </a:solidFill>
            <a:ln/>
          </p:spPr>
          <p:txBody>
            <a:bodyPr lIns="91440" tIns="45720" rIns="91440" bIns="45720" anchor="t"/>
            <a:lstStyle/>
            <a:p>
              <a:endParaRPr lang="ja-JP" altLang="en-US" b="1">
                <a:solidFill>
                  <a:srgbClr val="FFFFFF"/>
                </a:solidFill>
                <a:ea typeface="游ゴシック"/>
              </a:endParaRPr>
            </a:p>
          </p:txBody>
        </p:sp>
        <p:sp>
          <p:nvSpPr>
            <p:cNvPr id="22" name="Shape 20">
              <a:extLst>
                <a:ext uri="{FF2B5EF4-FFF2-40B4-BE49-F238E27FC236}">
                  <a16:creationId xmlns:a16="http://schemas.microsoft.com/office/drawing/2014/main" id="{1E91B1D6-A9F7-2A95-AB75-C3DB97D3384E}"/>
                </a:ext>
              </a:extLst>
            </p:cNvPr>
            <p:cNvSpPr/>
            <p:nvPr/>
          </p:nvSpPr>
          <p:spPr>
            <a:xfrm>
              <a:off x="1349154" y="4271470"/>
              <a:ext cx="1348562" cy="8711"/>
            </a:xfrm>
            <a:prstGeom prst="rect">
              <a:avLst/>
            </a:prstGeom>
            <a:solidFill>
              <a:srgbClr val="E0E0E0"/>
            </a:solidFill>
            <a:ln/>
          </p:spPr>
          <p:txBody>
            <a:bodyPr/>
            <a:lstStyle/>
            <a:p>
              <a:endParaRPr lang="ja-JP" altLang="en-US" b="1"/>
            </a:p>
          </p:txBody>
        </p:sp>
        <p:sp>
          <p:nvSpPr>
            <p:cNvPr id="24" name="Text 21">
              <a:extLst>
                <a:ext uri="{FF2B5EF4-FFF2-40B4-BE49-F238E27FC236}">
                  <a16:creationId xmlns:a16="http://schemas.microsoft.com/office/drawing/2014/main" id="{BFF5979C-8FA5-2D66-995F-A2D0A4126C8D}"/>
                </a:ext>
              </a:extLst>
            </p:cNvPr>
            <p:cNvSpPr txBox="1"/>
            <p:nvPr/>
          </p:nvSpPr>
          <p:spPr>
            <a:xfrm>
              <a:off x="1805815" y="4062409"/>
              <a:ext cx="527741" cy="155053"/>
            </a:xfrm>
            <a:prstGeom prst="rect">
              <a:avLst/>
            </a:prstGeom>
            <a:solidFill>
              <a:srgbClr val="001F5E"/>
            </a:solidFill>
            <a:ln/>
          </p:spPr>
          <p:txBody>
            <a:bodyPr wrap="square" lIns="0" tIns="0" rIns="0" bIns="0" rtlCol="0" anchor="ctr"/>
            <a:lstStyle/>
            <a:p>
              <a:pPr marL="0" indent="0" algn="ctr">
                <a:buNone/>
              </a:pPr>
              <a:r>
                <a:rPr lang="en-US" sz="1000" b="1">
                  <a:solidFill>
                    <a:srgbClr val="FFFFFF"/>
                  </a:solidFill>
                  <a:latin typeface="Noto Sans JP"/>
                  <a:ea typeface="Noto Sans JP" pitchFamily="34" charset="-122"/>
                  <a:cs typeface="Noto Sans JP" pitchFamily="34" charset="-120"/>
                </a:rPr>
                <a:t>EBITDA</a:t>
              </a:r>
              <a:endParaRPr lang="en-US" sz="1000" b="1">
                <a:solidFill>
                  <a:srgbClr val="FFFFFF"/>
                </a:solidFill>
                <a:latin typeface="Noto Sans JP"/>
              </a:endParaRPr>
            </a:p>
          </p:txBody>
        </p:sp>
        <p:sp>
          <p:nvSpPr>
            <p:cNvPr id="26" name="Shape 22">
              <a:extLst>
                <a:ext uri="{FF2B5EF4-FFF2-40B4-BE49-F238E27FC236}">
                  <a16:creationId xmlns:a16="http://schemas.microsoft.com/office/drawing/2014/main" id="{F5840505-7216-CBD9-9012-28EE71717B07}"/>
                </a:ext>
              </a:extLst>
            </p:cNvPr>
            <p:cNvSpPr/>
            <p:nvPr/>
          </p:nvSpPr>
          <p:spPr>
            <a:xfrm>
              <a:off x="2693820" y="4017112"/>
              <a:ext cx="1450799" cy="263069"/>
            </a:xfrm>
            <a:prstGeom prst="rect">
              <a:avLst/>
            </a:prstGeom>
            <a:solidFill>
              <a:srgbClr val="001F5E"/>
            </a:solidFill>
            <a:ln/>
          </p:spPr>
          <p:txBody>
            <a:bodyPr lIns="91440" tIns="45720" rIns="91440" bIns="45720" anchor="t"/>
            <a:lstStyle/>
            <a:p>
              <a:endParaRPr lang="ja-JP" altLang="en-US" b="1">
                <a:solidFill>
                  <a:srgbClr val="FFFFFF"/>
                </a:solidFill>
                <a:ea typeface="游ゴシック"/>
              </a:endParaRPr>
            </a:p>
          </p:txBody>
        </p:sp>
        <p:sp>
          <p:nvSpPr>
            <p:cNvPr id="28" name="Shape 23">
              <a:extLst>
                <a:ext uri="{FF2B5EF4-FFF2-40B4-BE49-F238E27FC236}">
                  <a16:creationId xmlns:a16="http://schemas.microsoft.com/office/drawing/2014/main" id="{72DACAE0-E4C5-9255-9DB5-CF6890459A8F}"/>
                </a:ext>
              </a:extLst>
            </p:cNvPr>
            <p:cNvSpPr/>
            <p:nvPr/>
          </p:nvSpPr>
          <p:spPr>
            <a:xfrm>
              <a:off x="2693820" y="4271470"/>
              <a:ext cx="1450799" cy="8711"/>
            </a:xfrm>
            <a:prstGeom prst="rect">
              <a:avLst/>
            </a:prstGeom>
            <a:solidFill>
              <a:srgbClr val="E0E0E0"/>
            </a:solidFill>
            <a:ln/>
          </p:spPr>
          <p:txBody>
            <a:bodyPr/>
            <a:lstStyle/>
            <a:p>
              <a:endParaRPr lang="ja-JP" altLang="en-US" b="1"/>
            </a:p>
          </p:txBody>
        </p:sp>
        <p:sp>
          <p:nvSpPr>
            <p:cNvPr id="30" name="Text 24">
              <a:extLst>
                <a:ext uri="{FF2B5EF4-FFF2-40B4-BE49-F238E27FC236}">
                  <a16:creationId xmlns:a16="http://schemas.microsoft.com/office/drawing/2014/main" id="{C1622E01-E6C7-906F-CAFA-D85D894781CD}"/>
                </a:ext>
              </a:extLst>
            </p:cNvPr>
            <p:cNvSpPr txBox="1"/>
            <p:nvPr/>
          </p:nvSpPr>
          <p:spPr>
            <a:xfrm>
              <a:off x="3174824" y="4062409"/>
              <a:ext cx="589083" cy="155053"/>
            </a:xfrm>
            <a:prstGeom prst="rect">
              <a:avLst/>
            </a:prstGeom>
            <a:solidFill>
              <a:srgbClr val="001F5E"/>
            </a:solidFill>
            <a:ln/>
          </p:spPr>
          <p:txBody>
            <a:bodyPr wrap="square" lIns="0" tIns="0" rIns="0" bIns="0" rtlCol="0" anchor="ctr"/>
            <a:lstStyle/>
            <a:p>
              <a:pPr marL="0" indent="0" algn="ctr">
                <a:buNone/>
              </a:pPr>
              <a:r>
                <a:rPr lang="en-US" sz="1000" b="1">
                  <a:solidFill>
                    <a:srgbClr val="FFFFFF"/>
                  </a:solidFill>
                  <a:latin typeface="Noto Sans JP"/>
                  <a:ea typeface="Noto Sans JP" pitchFamily="34" charset="-122"/>
                  <a:cs typeface="Noto Sans JP" pitchFamily="34" charset="-120"/>
                </a:rPr>
                <a:t>元本返済</a:t>
              </a:r>
              <a:endParaRPr lang="en-US" sz="1000" b="1">
                <a:solidFill>
                  <a:srgbClr val="FFFFFF"/>
                </a:solidFill>
                <a:latin typeface="Noto Sans JP"/>
              </a:endParaRPr>
            </a:p>
          </p:txBody>
        </p:sp>
        <p:sp>
          <p:nvSpPr>
            <p:cNvPr id="32" name="Shape 25">
              <a:extLst>
                <a:ext uri="{FF2B5EF4-FFF2-40B4-BE49-F238E27FC236}">
                  <a16:creationId xmlns:a16="http://schemas.microsoft.com/office/drawing/2014/main" id="{BBA46C78-D5F4-A21E-5937-7D72115706C1}"/>
                </a:ext>
              </a:extLst>
            </p:cNvPr>
            <p:cNvSpPr/>
            <p:nvPr/>
          </p:nvSpPr>
          <p:spPr>
            <a:xfrm>
              <a:off x="4142671" y="4017112"/>
              <a:ext cx="1612432" cy="263069"/>
            </a:xfrm>
            <a:prstGeom prst="rect">
              <a:avLst/>
            </a:prstGeom>
            <a:solidFill>
              <a:srgbClr val="001F5E"/>
            </a:solidFill>
            <a:ln/>
          </p:spPr>
          <p:txBody>
            <a:bodyPr lIns="91440" tIns="45720" rIns="91440" bIns="45720" anchor="t"/>
            <a:lstStyle/>
            <a:p>
              <a:endParaRPr lang="ja-JP" altLang="en-US" b="1">
                <a:solidFill>
                  <a:srgbClr val="FFFFFF"/>
                </a:solidFill>
                <a:ea typeface="游ゴシック"/>
              </a:endParaRPr>
            </a:p>
          </p:txBody>
        </p:sp>
        <p:sp>
          <p:nvSpPr>
            <p:cNvPr id="34" name="Shape 26">
              <a:extLst>
                <a:ext uri="{FF2B5EF4-FFF2-40B4-BE49-F238E27FC236}">
                  <a16:creationId xmlns:a16="http://schemas.microsoft.com/office/drawing/2014/main" id="{4043CF2A-40A2-31BA-B62D-54E17AED3479}"/>
                </a:ext>
              </a:extLst>
            </p:cNvPr>
            <p:cNvSpPr/>
            <p:nvPr/>
          </p:nvSpPr>
          <p:spPr>
            <a:xfrm>
              <a:off x="4142671" y="4271470"/>
              <a:ext cx="1612432" cy="8711"/>
            </a:xfrm>
            <a:prstGeom prst="rect">
              <a:avLst/>
            </a:prstGeom>
            <a:solidFill>
              <a:srgbClr val="E0E0E0"/>
            </a:solidFill>
            <a:ln/>
          </p:spPr>
          <p:txBody>
            <a:bodyPr/>
            <a:lstStyle/>
            <a:p>
              <a:endParaRPr lang="ja-JP" altLang="en-US" b="1"/>
            </a:p>
          </p:txBody>
        </p:sp>
        <p:sp>
          <p:nvSpPr>
            <p:cNvPr id="36" name="Text 27">
              <a:extLst>
                <a:ext uri="{FF2B5EF4-FFF2-40B4-BE49-F238E27FC236}">
                  <a16:creationId xmlns:a16="http://schemas.microsoft.com/office/drawing/2014/main" id="{B3FA433B-3F90-97E1-9C49-4B3BC152F435}"/>
                </a:ext>
              </a:extLst>
            </p:cNvPr>
            <p:cNvSpPr txBox="1"/>
            <p:nvPr/>
          </p:nvSpPr>
          <p:spPr>
            <a:xfrm>
              <a:off x="4547628" y="4031930"/>
              <a:ext cx="882876" cy="220366"/>
            </a:xfrm>
            <a:prstGeom prst="rect">
              <a:avLst/>
            </a:prstGeom>
            <a:solidFill>
              <a:srgbClr val="001F5E"/>
            </a:solidFill>
            <a:ln/>
          </p:spPr>
          <p:txBody>
            <a:bodyPr wrap="square" lIns="0" tIns="0" rIns="0" bIns="0" rtlCol="0" anchor="ctr"/>
            <a:lstStyle/>
            <a:p>
              <a:pPr marL="0" indent="0" algn="ctr">
                <a:buNone/>
              </a:pPr>
              <a:r>
                <a:rPr lang="en-US" sz="1000" b="1">
                  <a:solidFill>
                    <a:srgbClr val="FFFFFF"/>
                  </a:solidFill>
                  <a:latin typeface="Noto Sans JP"/>
                  <a:ea typeface="Noto Sans JP" pitchFamily="34" charset="-122"/>
                  <a:cs typeface="Noto Sans JP" pitchFamily="34" charset="-120"/>
                </a:rPr>
                <a:t>Net Debt</a:t>
              </a:r>
              <a:endParaRPr lang="en-US" sz="1000" b="1">
                <a:solidFill>
                  <a:srgbClr val="FFFFFF"/>
                </a:solidFill>
                <a:latin typeface="Noto Sans JP"/>
              </a:endParaRPr>
            </a:p>
          </p:txBody>
        </p:sp>
        <p:sp>
          <p:nvSpPr>
            <p:cNvPr id="38" name="Shape 28">
              <a:extLst>
                <a:ext uri="{FF2B5EF4-FFF2-40B4-BE49-F238E27FC236}">
                  <a16:creationId xmlns:a16="http://schemas.microsoft.com/office/drawing/2014/main" id="{2CAABF40-EA70-D0CA-0CEB-F2335E9A8492}"/>
                </a:ext>
              </a:extLst>
            </p:cNvPr>
            <p:cNvSpPr/>
            <p:nvPr/>
          </p:nvSpPr>
          <p:spPr>
            <a:xfrm>
              <a:off x="5745368" y="4017112"/>
              <a:ext cx="1876303" cy="263069"/>
            </a:xfrm>
            <a:prstGeom prst="rect">
              <a:avLst/>
            </a:prstGeom>
            <a:solidFill>
              <a:srgbClr val="001F5E"/>
            </a:solidFill>
            <a:ln/>
          </p:spPr>
          <p:txBody>
            <a:bodyPr lIns="91440" tIns="45720" rIns="91440" bIns="45720" anchor="t"/>
            <a:lstStyle/>
            <a:p>
              <a:endParaRPr lang="ja-JP" altLang="en-US" b="1">
                <a:solidFill>
                  <a:srgbClr val="FFFFFF"/>
                </a:solidFill>
                <a:ea typeface="游ゴシック"/>
              </a:endParaRPr>
            </a:p>
          </p:txBody>
        </p:sp>
        <p:sp>
          <p:nvSpPr>
            <p:cNvPr id="40" name="Shape 29">
              <a:extLst>
                <a:ext uri="{FF2B5EF4-FFF2-40B4-BE49-F238E27FC236}">
                  <a16:creationId xmlns:a16="http://schemas.microsoft.com/office/drawing/2014/main" id="{52A5303B-DD0E-AF74-BE2A-6AFDD5B919C9}"/>
                </a:ext>
              </a:extLst>
            </p:cNvPr>
            <p:cNvSpPr/>
            <p:nvPr/>
          </p:nvSpPr>
          <p:spPr>
            <a:xfrm>
              <a:off x="5745368" y="4271470"/>
              <a:ext cx="1876303" cy="8711"/>
            </a:xfrm>
            <a:prstGeom prst="rect">
              <a:avLst/>
            </a:prstGeom>
            <a:solidFill>
              <a:srgbClr val="E0E0E0"/>
            </a:solidFill>
            <a:ln/>
          </p:spPr>
          <p:txBody>
            <a:bodyPr/>
            <a:lstStyle/>
            <a:p>
              <a:endParaRPr lang="ja-JP" altLang="en-US" b="1"/>
            </a:p>
          </p:txBody>
        </p:sp>
        <p:sp>
          <p:nvSpPr>
            <p:cNvPr id="42" name="Text 30">
              <a:extLst>
                <a:ext uri="{FF2B5EF4-FFF2-40B4-BE49-F238E27FC236}">
                  <a16:creationId xmlns:a16="http://schemas.microsoft.com/office/drawing/2014/main" id="{57A85154-FBA5-3B1A-CAAD-3BF2E04A683D}"/>
                </a:ext>
              </a:extLst>
            </p:cNvPr>
            <p:cNvSpPr txBox="1"/>
            <p:nvPr/>
          </p:nvSpPr>
          <p:spPr>
            <a:xfrm>
              <a:off x="6266837" y="4044993"/>
              <a:ext cx="920533" cy="189886"/>
            </a:xfrm>
            <a:prstGeom prst="rect">
              <a:avLst/>
            </a:prstGeom>
            <a:solidFill>
              <a:srgbClr val="001F5E"/>
            </a:solidFill>
            <a:ln/>
          </p:spPr>
          <p:txBody>
            <a:bodyPr wrap="square" lIns="0" tIns="0" rIns="0" bIns="0" rtlCol="0" anchor="ctr"/>
            <a:lstStyle/>
            <a:p>
              <a:pPr marL="0" indent="0" algn="ctr">
                <a:buNone/>
              </a:pPr>
              <a:r>
                <a:rPr lang="en-US" sz="1000" b="1">
                  <a:solidFill>
                    <a:srgbClr val="FFFFFF"/>
                  </a:solidFill>
                  <a:latin typeface="Noto Sans JP"/>
                  <a:ea typeface="Noto Sans JP" pitchFamily="34" charset="-122"/>
                  <a:cs typeface="Noto Sans JP" pitchFamily="34" charset="-120"/>
                </a:rPr>
                <a:t>ND/EBITDA</a:t>
              </a:r>
              <a:endParaRPr lang="en-US" sz="1000" b="1">
                <a:solidFill>
                  <a:srgbClr val="FFFFFF"/>
                </a:solidFill>
                <a:latin typeface="Noto Sans JP"/>
              </a:endParaRPr>
            </a:p>
          </p:txBody>
        </p:sp>
        <p:sp>
          <p:nvSpPr>
            <p:cNvPr id="44" name="Shape 31">
              <a:extLst>
                <a:ext uri="{FF2B5EF4-FFF2-40B4-BE49-F238E27FC236}">
                  <a16:creationId xmlns:a16="http://schemas.microsoft.com/office/drawing/2014/main" id="{177DE0BA-8A3A-879D-500B-83F43D87E984}"/>
                </a:ext>
              </a:extLst>
            </p:cNvPr>
            <p:cNvSpPr/>
            <p:nvPr/>
          </p:nvSpPr>
          <p:spPr>
            <a:xfrm>
              <a:off x="7615827" y="4017112"/>
              <a:ext cx="1217113" cy="263069"/>
            </a:xfrm>
            <a:prstGeom prst="rect">
              <a:avLst/>
            </a:prstGeom>
            <a:solidFill>
              <a:srgbClr val="001F5E"/>
            </a:solidFill>
            <a:ln/>
          </p:spPr>
          <p:txBody>
            <a:bodyPr lIns="91440" tIns="45720" rIns="91440" bIns="45720" anchor="t"/>
            <a:lstStyle/>
            <a:p>
              <a:endParaRPr lang="ja-JP" altLang="en-US" b="1">
                <a:solidFill>
                  <a:srgbClr val="FFFFFF"/>
                </a:solidFill>
                <a:ea typeface="游ゴシック"/>
              </a:endParaRPr>
            </a:p>
          </p:txBody>
        </p:sp>
        <p:sp>
          <p:nvSpPr>
            <p:cNvPr id="46" name="Shape 32">
              <a:extLst>
                <a:ext uri="{FF2B5EF4-FFF2-40B4-BE49-F238E27FC236}">
                  <a16:creationId xmlns:a16="http://schemas.microsoft.com/office/drawing/2014/main" id="{80622F5A-6283-86D2-209D-194AB5E129AF}"/>
                </a:ext>
              </a:extLst>
            </p:cNvPr>
            <p:cNvSpPr/>
            <p:nvPr/>
          </p:nvSpPr>
          <p:spPr>
            <a:xfrm>
              <a:off x="7615827" y="4271470"/>
              <a:ext cx="1217113" cy="8711"/>
            </a:xfrm>
            <a:prstGeom prst="rect">
              <a:avLst/>
            </a:prstGeom>
            <a:solidFill>
              <a:srgbClr val="E0E0E0"/>
            </a:solidFill>
            <a:ln/>
          </p:spPr>
          <p:txBody>
            <a:bodyPr/>
            <a:lstStyle/>
            <a:p>
              <a:endParaRPr lang="ja-JP" altLang="en-US" b="1"/>
            </a:p>
          </p:txBody>
        </p:sp>
        <p:sp>
          <p:nvSpPr>
            <p:cNvPr id="48" name="Text 33">
              <a:extLst>
                <a:ext uri="{FF2B5EF4-FFF2-40B4-BE49-F238E27FC236}">
                  <a16:creationId xmlns:a16="http://schemas.microsoft.com/office/drawing/2014/main" id="{5C3B98EE-36CD-1244-8D6C-F537882F6E56}"/>
                </a:ext>
              </a:extLst>
            </p:cNvPr>
            <p:cNvSpPr txBox="1"/>
            <p:nvPr/>
          </p:nvSpPr>
          <p:spPr>
            <a:xfrm>
              <a:off x="8123120" y="4062409"/>
              <a:ext cx="295028" cy="155053"/>
            </a:xfrm>
            <a:prstGeom prst="rect">
              <a:avLst/>
            </a:prstGeom>
            <a:solidFill>
              <a:srgbClr val="001F5E"/>
            </a:solidFill>
            <a:ln/>
          </p:spPr>
          <p:txBody>
            <a:bodyPr wrap="square" lIns="0" tIns="0" rIns="0" bIns="0" rtlCol="0" anchor="ctr"/>
            <a:lstStyle/>
            <a:p>
              <a:pPr marL="0" indent="0" algn="ctr">
                <a:buNone/>
              </a:pPr>
              <a:r>
                <a:rPr lang="en-US" sz="1000" b="1">
                  <a:solidFill>
                    <a:srgbClr val="FFFFFF"/>
                  </a:solidFill>
                  <a:latin typeface="Noto Sans JP"/>
                  <a:ea typeface="Noto Sans JP" pitchFamily="34" charset="-122"/>
                  <a:cs typeface="Noto Sans JP" pitchFamily="34" charset="-120"/>
                </a:rPr>
                <a:t>ICR</a:t>
              </a:r>
              <a:endParaRPr lang="en-US" sz="1000" b="1">
                <a:solidFill>
                  <a:srgbClr val="FFFFFF"/>
                </a:solidFill>
                <a:latin typeface="Noto Sans JP"/>
              </a:endParaRPr>
            </a:p>
          </p:txBody>
        </p:sp>
        <p:sp>
          <p:nvSpPr>
            <p:cNvPr id="50" name="Shape 34">
              <a:extLst>
                <a:ext uri="{FF2B5EF4-FFF2-40B4-BE49-F238E27FC236}">
                  <a16:creationId xmlns:a16="http://schemas.microsoft.com/office/drawing/2014/main" id="{D89C7094-93E4-D6B6-6C14-9676272F358E}"/>
                </a:ext>
              </a:extLst>
            </p:cNvPr>
            <p:cNvSpPr/>
            <p:nvPr/>
          </p:nvSpPr>
          <p:spPr>
            <a:xfrm>
              <a:off x="453357" y="4280181"/>
              <a:ext cx="8377636" cy="263069"/>
            </a:xfrm>
            <a:prstGeom prst="rect">
              <a:avLst/>
            </a:prstGeom>
            <a:solidFill>
              <a:srgbClr val="FFFFFF"/>
            </a:solidFill>
            <a:ln/>
          </p:spPr>
          <p:txBody>
            <a:bodyPr/>
            <a:lstStyle/>
            <a:p>
              <a:endParaRPr lang="ja-JP" altLang="en-US" b="1"/>
            </a:p>
          </p:txBody>
        </p:sp>
        <p:sp>
          <p:nvSpPr>
            <p:cNvPr id="52" name="Shape 35">
              <a:extLst>
                <a:ext uri="{FF2B5EF4-FFF2-40B4-BE49-F238E27FC236}">
                  <a16:creationId xmlns:a16="http://schemas.microsoft.com/office/drawing/2014/main" id="{BD394FC1-307A-6430-CE48-E10744E5BBAD}"/>
                </a:ext>
              </a:extLst>
            </p:cNvPr>
            <p:cNvSpPr/>
            <p:nvPr/>
          </p:nvSpPr>
          <p:spPr>
            <a:xfrm>
              <a:off x="453358" y="4534538"/>
              <a:ext cx="902612" cy="8711"/>
            </a:xfrm>
            <a:prstGeom prst="rect">
              <a:avLst/>
            </a:prstGeom>
            <a:solidFill>
              <a:srgbClr val="F0F0F0"/>
            </a:solidFill>
            <a:ln/>
          </p:spPr>
          <p:txBody>
            <a:bodyPr/>
            <a:lstStyle/>
            <a:p>
              <a:endParaRPr lang="ja-JP" altLang="en-US" b="1"/>
            </a:p>
          </p:txBody>
        </p:sp>
        <p:sp>
          <p:nvSpPr>
            <p:cNvPr id="54" name="Text 36">
              <a:extLst>
                <a:ext uri="{FF2B5EF4-FFF2-40B4-BE49-F238E27FC236}">
                  <a16:creationId xmlns:a16="http://schemas.microsoft.com/office/drawing/2014/main" id="{8B6717BF-A1C9-51FF-CA20-EF01A7BA641B}"/>
                </a:ext>
              </a:extLst>
            </p:cNvPr>
            <p:cNvSpPr txBox="1"/>
            <p:nvPr/>
          </p:nvSpPr>
          <p:spPr>
            <a:xfrm>
              <a:off x="765912" y="4325477"/>
              <a:ext cx="365134"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2025</a:t>
              </a:r>
              <a:endParaRPr lang="en-US" sz="1000" b="1"/>
            </a:p>
          </p:txBody>
        </p:sp>
        <p:sp>
          <p:nvSpPr>
            <p:cNvPr id="56" name="Shape 37">
              <a:extLst>
                <a:ext uri="{FF2B5EF4-FFF2-40B4-BE49-F238E27FC236}">
                  <a16:creationId xmlns:a16="http://schemas.microsoft.com/office/drawing/2014/main" id="{4A6AAF58-0D3A-FE3D-36BD-53C306DE8419}"/>
                </a:ext>
              </a:extLst>
            </p:cNvPr>
            <p:cNvSpPr/>
            <p:nvPr/>
          </p:nvSpPr>
          <p:spPr>
            <a:xfrm>
              <a:off x="1349154" y="4534538"/>
              <a:ext cx="1348562" cy="8711"/>
            </a:xfrm>
            <a:prstGeom prst="rect">
              <a:avLst/>
            </a:prstGeom>
            <a:solidFill>
              <a:srgbClr val="F0F0F0"/>
            </a:solidFill>
            <a:ln/>
          </p:spPr>
          <p:txBody>
            <a:bodyPr/>
            <a:lstStyle/>
            <a:p>
              <a:endParaRPr lang="ja-JP" altLang="en-US" b="1"/>
            </a:p>
          </p:txBody>
        </p:sp>
        <p:sp>
          <p:nvSpPr>
            <p:cNvPr id="58" name="Text 38">
              <a:extLst>
                <a:ext uri="{FF2B5EF4-FFF2-40B4-BE49-F238E27FC236}">
                  <a16:creationId xmlns:a16="http://schemas.microsoft.com/office/drawing/2014/main" id="{0DEF0BD2-AAA8-8A44-1696-D915D2AE3790}"/>
                </a:ext>
              </a:extLst>
            </p:cNvPr>
            <p:cNvSpPr txBox="1"/>
            <p:nvPr/>
          </p:nvSpPr>
          <p:spPr>
            <a:xfrm>
              <a:off x="1798026" y="4325477"/>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314億円</a:t>
              </a:r>
              <a:endParaRPr lang="en-US" sz="1000" b="1"/>
            </a:p>
          </p:txBody>
        </p:sp>
        <p:sp>
          <p:nvSpPr>
            <p:cNvPr id="60" name="Shape 39">
              <a:extLst>
                <a:ext uri="{FF2B5EF4-FFF2-40B4-BE49-F238E27FC236}">
                  <a16:creationId xmlns:a16="http://schemas.microsoft.com/office/drawing/2014/main" id="{75056E30-0919-A4F2-7DD7-314472BD64BC}"/>
                </a:ext>
              </a:extLst>
            </p:cNvPr>
            <p:cNvSpPr/>
            <p:nvPr/>
          </p:nvSpPr>
          <p:spPr>
            <a:xfrm>
              <a:off x="2693820" y="4534538"/>
              <a:ext cx="1450799" cy="8711"/>
            </a:xfrm>
            <a:prstGeom prst="rect">
              <a:avLst/>
            </a:prstGeom>
            <a:solidFill>
              <a:srgbClr val="F0F0F0"/>
            </a:solidFill>
            <a:ln/>
          </p:spPr>
          <p:txBody>
            <a:bodyPr/>
            <a:lstStyle/>
            <a:p>
              <a:endParaRPr lang="ja-JP" altLang="en-US" b="1"/>
            </a:p>
          </p:txBody>
        </p:sp>
        <p:sp>
          <p:nvSpPr>
            <p:cNvPr id="62" name="Text 40">
              <a:extLst>
                <a:ext uri="{FF2B5EF4-FFF2-40B4-BE49-F238E27FC236}">
                  <a16:creationId xmlns:a16="http://schemas.microsoft.com/office/drawing/2014/main" id="{BA084177-5019-F82D-EC3F-150732D44F2D}"/>
                </a:ext>
              </a:extLst>
            </p:cNvPr>
            <p:cNvSpPr txBox="1"/>
            <p:nvPr/>
          </p:nvSpPr>
          <p:spPr>
            <a:xfrm>
              <a:off x="3363718" y="4325477"/>
              <a:ext cx="203503"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a:t>
              </a:r>
              <a:endParaRPr lang="en-US" sz="1000" b="1"/>
            </a:p>
          </p:txBody>
        </p:sp>
        <p:sp>
          <p:nvSpPr>
            <p:cNvPr id="64" name="Shape 41">
              <a:extLst>
                <a:ext uri="{FF2B5EF4-FFF2-40B4-BE49-F238E27FC236}">
                  <a16:creationId xmlns:a16="http://schemas.microsoft.com/office/drawing/2014/main" id="{34CA73C1-C965-D33C-C256-A35F3E4B09B4}"/>
                </a:ext>
              </a:extLst>
            </p:cNvPr>
            <p:cNvSpPr/>
            <p:nvPr/>
          </p:nvSpPr>
          <p:spPr>
            <a:xfrm>
              <a:off x="4142671" y="4534538"/>
              <a:ext cx="1612432" cy="8711"/>
            </a:xfrm>
            <a:prstGeom prst="rect">
              <a:avLst/>
            </a:prstGeom>
            <a:solidFill>
              <a:srgbClr val="F0F0F0"/>
            </a:solidFill>
            <a:ln/>
          </p:spPr>
          <p:txBody>
            <a:bodyPr/>
            <a:lstStyle/>
            <a:p>
              <a:endParaRPr lang="ja-JP" altLang="en-US" b="1"/>
            </a:p>
          </p:txBody>
        </p:sp>
        <p:sp>
          <p:nvSpPr>
            <p:cNvPr id="66" name="Text 42">
              <a:extLst>
                <a:ext uri="{FF2B5EF4-FFF2-40B4-BE49-F238E27FC236}">
                  <a16:creationId xmlns:a16="http://schemas.microsoft.com/office/drawing/2014/main" id="{2428E514-AACA-2F58-A397-F3869F21461D}"/>
                </a:ext>
              </a:extLst>
            </p:cNvPr>
            <p:cNvSpPr txBox="1"/>
            <p:nvPr/>
          </p:nvSpPr>
          <p:spPr>
            <a:xfrm>
              <a:off x="4605097" y="4299352"/>
              <a:ext cx="770343" cy="181178"/>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1,124億円</a:t>
              </a:r>
              <a:endParaRPr lang="en-US" sz="1000" b="1"/>
            </a:p>
          </p:txBody>
        </p:sp>
        <p:sp>
          <p:nvSpPr>
            <p:cNvPr id="68" name="Shape 43">
              <a:extLst>
                <a:ext uri="{FF2B5EF4-FFF2-40B4-BE49-F238E27FC236}">
                  <a16:creationId xmlns:a16="http://schemas.microsoft.com/office/drawing/2014/main" id="{91A3C125-2448-91E1-5F46-00693B38FBAA}"/>
                </a:ext>
              </a:extLst>
            </p:cNvPr>
            <p:cNvSpPr/>
            <p:nvPr/>
          </p:nvSpPr>
          <p:spPr>
            <a:xfrm>
              <a:off x="5745368" y="4534538"/>
              <a:ext cx="1876303" cy="8711"/>
            </a:xfrm>
            <a:prstGeom prst="rect">
              <a:avLst/>
            </a:prstGeom>
            <a:solidFill>
              <a:srgbClr val="F0F0F0"/>
            </a:solidFill>
            <a:ln/>
          </p:spPr>
          <p:txBody>
            <a:bodyPr/>
            <a:lstStyle/>
            <a:p>
              <a:endParaRPr lang="ja-JP" altLang="en-US" b="1"/>
            </a:p>
          </p:txBody>
        </p:sp>
        <p:sp>
          <p:nvSpPr>
            <p:cNvPr id="70" name="Text 44">
              <a:extLst>
                <a:ext uri="{FF2B5EF4-FFF2-40B4-BE49-F238E27FC236}">
                  <a16:creationId xmlns:a16="http://schemas.microsoft.com/office/drawing/2014/main" id="{06BF6A4F-91EC-29F4-C50A-D69DDA0933D5}"/>
                </a:ext>
              </a:extLst>
            </p:cNvPr>
            <p:cNvSpPr txBox="1"/>
            <p:nvPr/>
          </p:nvSpPr>
          <p:spPr>
            <a:xfrm>
              <a:off x="6518478" y="4325477"/>
              <a:ext cx="416739" cy="155053"/>
            </a:xfrm>
            <a:prstGeom prst="rect">
              <a:avLst/>
            </a:prstGeom>
            <a:noFill/>
            <a:ln/>
          </p:spPr>
          <p:txBody>
            <a:bodyPr wrap="square" lIns="0" tIns="0" rIns="0" bIns="0" rtlCol="0" anchor="ctr"/>
            <a:lstStyle/>
            <a:p>
              <a:pPr marL="0" indent="0" algn="ctr">
                <a:buNone/>
              </a:pPr>
              <a:r>
                <a:rPr lang="en-US" sz="1000" b="1">
                  <a:solidFill>
                    <a:srgbClr val="FFD700"/>
                  </a:solidFill>
                  <a:latin typeface="Noto Sans JP" pitchFamily="34" charset="0"/>
                  <a:ea typeface="Noto Sans JP" pitchFamily="34" charset="-122"/>
                  <a:cs typeface="Noto Sans JP" pitchFamily="34" charset="-120"/>
                </a:rPr>
                <a:t>3.58x</a:t>
              </a:r>
              <a:endParaRPr lang="en-US" sz="1000" b="1"/>
            </a:p>
          </p:txBody>
        </p:sp>
        <p:sp>
          <p:nvSpPr>
            <p:cNvPr id="72" name="Shape 45">
              <a:extLst>
                <a:ext uri="{FF2B5EF4-FFF2-40B4-BE49-F238E27FC236}">
                  <a16:creationId xmlns:a16="http://schemas.microsoft.com/office/drawing/2014/main" id="{5ABDC6B2-0050-D286-76A1-A3ABE6712C84}"/>
                </a:ext>
              </a:extLst>
            </p:cNvPr>
            <p:cNvSpPr/>
            <p:nvPr/>
          </p:nvSpPr>
          <p:spPr>
            <a:xfrm>
              <a:off x="7615827" y="4534538"/>
              <a:ext cx="1217113" cy="8711"/>
            </a:xfrm>
            <a:prstGeom prst="rect">
              <a:avLst/>
            </a:prstGeom>
            <a:solidFill>
              <a:srgbClr val="F0F0F0"/>
            </a:solidFill>
            <a:ln/>
          </p:spPr>
          <p:txBody>
            <a:bodyPr/>
            <a:lstStyle/>
            <a:p>
              <a:endParaRPr lang="ja-JP" altLang="en-US" b="1"/>
            </a:p>
          </p:txBody>
        </p:sp>
        <p:sp>
          <p:nvSpPr>
            <p:cNvPr id="74" name="Text 46">
              <a:extLst>
                <a:ext uri="{FF2B5EF4-FFF2-40B4-BE49-F238E27FC236}">
                  <a16:creationId xmlns:a16="http://schemas.microsoft.com/office/drawing/2014/main" id="{0BB2F33A-5FDC-4AB3-04AC-2884CD4C17B5}"/>
                </a:ext>
              </a:extLst>
            </p:cNvPr>
            <p:cNvSpPr txBox="1"/>
            <p:nvPr/>
          </p:nvSpPr>
          <p:spPr>
            <a:xfrm>
              <a:off x="8108513" y="4325477"/>
              <a:ext cx="325214" cy="155053"/>
            </a:xfrm>
            <a:prstGeom prst="rect">
              <a:avLst/>
            </a:prstGeom>
            <a:noFill/>
            <a:ln/>
          </p:spPr>
          <p:txBody>
            <a:bodyPr wrap="square" lIns="0" tIns="0" rIns="0" bIns="0" rtlCol="0" anchor="ctr"/>
            <a:lstStyle/>
            <a:p>
              <a:pPr marL="0" indent="0" algn="ctr">
                <a:buNone/>
              </a:pPr>
              <a:r>
                <a:rPr lang="en-US" sz="1000" b="1">
                  <a:solidFill>
                    <a:srgbClr val="5DAE53"/>
                  </a:solidFill>
                  <a:latin typeface="Noto Sans JP" pitchFamily="34" charset="0"/>
                  <a:ea typeface="Noto Sans JP" pitchFamily="34" charset="-122"/>
                  <a:cs typeface="Noto Sans JP" pitchFamily="34" charset="-120"/>
                </a:rPr>
                <a:t>2.6x</a:t>
              </a:r>
              <a:endParaRPr lang="en-US" sz="1000" b="1"/>
            </a:p>
          </p:txBody>
        </p:sp>
        <p:sp>
          <p:nvSpPr>
            <p:cNvPr id="76" name="Shape 47">
              <a:extLst>
                <a:ext uri="{FF2B5EF4-FFF2-40B4-BE49-F238E27FC236}">
                  <a16:creationId xmlns:a16="http://schemas.microsoft.com/office/drawing/2014/main" id="{3C3F4DAC-CF5D-E44D-CE4F-98A4CBE87D3B}"/>
                </a:ext>
              </a:extLst>
            </p:cNvPr>
            <p:cNvSpPr/>
            <p:nvPr/>
          </p:nvSpPr>
          <p:spPr>
            <a:xfrm>
              <a:off x="453357" y="4543249"/>
              <a:ext cx="8377636" cy="263069"/>
            </a:xfrm>
            <a:prstGeom prst="rect">
              <a:avLst/>
            </a:prstGeom>
            <a:solidFill>
              <a:srgbClr val="FAFAFA"/>
            </a:solidFill>
            <a:ln/>
          </p:spPr>
          <p:txBody>
            <a:bodyPr/>
            <a:lstStyle/>
            <a:p>
              <a:endParaRPr lang="ja-JP" altLang="en-US" b="1"/>
            </a:p>
          </p:txBody>
        </p:sp>
        <p:sp>
          <p:nvSpPr>
            <p:cNvPr id="78" name="Shape 48">
              <a:extLst>
                <a:ext uri="{FF2B5EF4-FFF2-40B4-BE49-F238E27FC236}">
                  <a16:creationId xmlns:a16="http://schemas.microsoft.com/office/drawing/2014/main" id="{D7C9371C-8419-734D-CC6C-A544F915017A}"/>
                </a:ext>
              </a:extLst>
            </p:cNvPr>
            <p:cNvSpPr/>
            <p:nvPr/>
          </p:nvSpPr>
          <p:spPr>
            <a:xfrm>
              <a:off x="453358" y="4797606"/>
              <a:ext cx="902612" cy="8711"/>
            </a:xfrm>
            <a:prstGeom prst="rect">
              <a:avLst/>
            </a:prstGeom>
            <a:solidFill>
              <a:srgbClr val="F0F0F0"/>
            </a:solidFill>
            <a:ln/>
          </p:spPr>
          <p:txBody>
            <a:bodyPr/>
            <a:lstStyle/>
            <a:p>
              <a:endParaRPr lang="ja-JP" altLang="en-US" b="1"/>
            </a:p>
          </p:txBody>
        </p:sp>
        <p:sp>
          <p:nvSpPr>
            <p:cNvPr id="80" name="Text 49">
              <a:extLst>
                <a:ext uri="{FF2B5EF4-FFF2-40B4-BE49-F238E27FC236}">
                  <a16:creationId xmlns:a16="http://schemas.microsoft.com/office/drawing/2014/main" id="{5C3782F2-4EB1-CA57-065A-A8FA2DA84B4A}"/>
                </a:ext>
              </a:extLst>
            </p:cNvPr>
            <p:cNvSpPr txBox="1"/>
            <p:nvPr/>
          </p:nvSpPr>
          <p:spPr>
            <a:xfrm>
              <a:off x="765912" y="4588546"/>
              <a:ext cx="365134"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2026</a:t>
              </a:r>
              <a:endParaRPr lang="en-US" sz="1000" b="1"/>
            </a:p>
          </p:txBody>
        </p:sp>
        <p:sp>
          <p:nvSpPr>
            <p:cNvPr id="82" name="Shape 50">
              <a:extLst>
                <a:ext uri="{FF2B5EF4-FFF2-40B4-BE49-F238E27FC236}">
                  <a16:creationId xmlns:a16="http://schemas.microsoft.com/office/drawing/2014/main" id="{F533BD99-1DDD-9480-2431-C46C12778602}"/>
                </a:ext>
              </a:extLst>
            </p:cNvPr>
            <p:cNvSpPr/>
            <p:nvPr/>
          </p:nvSpPr>
          <p:spPr>
            <a:xfrm>
              <a:off x="1349154" y="4797606"/>
              <a:ext cx="1348562" cy="8711"/>
            </a:xfrm>
            <a:prstGeom prst="rect">
              <a:avLst/>
            </a:prstGeom>
            <a:solidFill>
              <a:srgbClr val="F0F0F0"/>
            </a:solidFill>
            <a:ln/>
          </p:spPr>
          <p:txBody>
            <a:bodyPr/>
            <a:lstStyle/>
            <a:p>
              <a:endParaRPr lang="ja-JP" altLang="en-US" b="1"/>
            </a:p>
          </p:txBody>
        </p:sp>
        <p:sp>
          <p:nvSpPr>
            <p:cNvPr id="84" name="Text 51">
              <a:extLst>
                <a:ext uri="{FF2B5EF4-FFF2-40B4-BE49-F238E27FC236}">
                  <a16:creationId xmlns:a16="http://schemas.microsoft.com/office/drawing/2014/main" id="{8DAE443A-1233-A773-98A1-6818A5A12F62}"/>
                </a:ext>
              </a:extLst>
            </p:cNvPr>
            <p:cNvSpPr txBox="1"/>
            <p:nvPr/>
          </p:nvSpPr>
          <p:spPr>
            <a:xfrm>
              <a:off x="1798026" y="4588546"/>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360億円</a:t>
              </a:r>
              <a:endParaRPr lang="en-US" sz="1000" b="1"/>
            </a:p>
          </p:txBody>
        </p:sp>
        <p:sp>
          <p:nvSpPr>
            <p:cNvPr id="86" name="Shape 52">
              <a:extLst>
                <a:ext uri="{FF2B5EF4-FFF2-40B4-BE49-F238E27FC236}">
                  <a16:creationId xmlns:a16="http://schemas.microsoft.com/office/drawing/2014/main" id="{0D76E67C-9AFF-6F76-48D6-E682B52A9054}"/>
                </a:ext>
              </a:extLst>
            </p:cNvPr>
            <p:cNvSpPr/>
            <p:nvPr/>
          </p:nvSpPr>
          <p:spPr>
            <a:xfrm>
              <a:off x="2693820" y="4797606"/>
              <a:ext cx="1450799" cy="8711"/>
            </a:xfrm>
            <a:prstGeom prst="rect">
              <a:avLst/>
            </a:prstGeom>
            <a:solidFill>
              <a:srgbClr val="F0F0F0"/>
            </a:solidFill>
            <a:ln/>
          </p:spPr>
          <p:txBody>
            <a:bodyPr/>
            <a:lstStyle/>
            <a:p>
              <a:endParaRPr lang="ja-JP" altLang="en-US" b="1"/>
            </a:p>
          </p:txBody>
        </p:sp>
        <p:sp>
          <p:nvSpPr>
            <p:cNvPr id="88" name="Text 53">
              <a:extLst>
                <a:ext uri="{FF2B5EF4-FFF2-40B4-BE49-F238E27FC236}">
                  <a16:creationId xmlns:a16="http://schemas.microsoft.com/office/drawing/2014/main" id="{A44164A8-3FDD-765C-E7F0-FDF106F1F0D6}"/>
                </a:ext>
              </a:extLst>
            </p:cNvPr>
            <p:cNvSpPr txBox="1"/>
            <p:nvPr/>
          </p:nvSpPr>
          <p:spPr>
            <a:xfrm>
              <a:off x="3195272" y="4588546"/>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120億円</a:t>
              </a:r>
              <a:endParaRPr lang="en-US" sz="1000" b="1"/>
            </a:p>
          </p:txBody>
        </p:sp>
        <p:sp>
          <p:nvSpPr>
            <p:cNvPr id="90" name="Shape 54">
              <a:extLst>
                <a:ext uri="{FF2B5EF4-FFF2-40B4-BE49-F238E27FC236}">
                  <a16:creationId xmlns:a16="http://schemas.microsoft.com/office/drawing/2014/main" id="{8D0A5F71-9807-8F04-5425-1A938D5403AE}"/>
                </a:ext>
              </a:extLst>
            </p:cNvPr>
            <p:cNvSpPr/>
            <p:nvPr/>
          </p:nvSpPr>
          <p:spPr>
            <a:xfrm>
              <a:off x="4142671" y="4797606"/>
              <a:ext cx="1612432" cy="8711"/>
            </a:xfrm>
            <a:prstGeom prst="rect">
              <a:avLst/>
            </a:prstGeom>
            <a:solidFill>
              <a:srgbClr val="F0F0F0"/>
            </a:solidFill>
            <a:ln/>
          </p:spPr>
          <p:txBody>
            <a:bodyPr/>
            <a:lstStyle/>
            <a:p>
              <a:endParaRPr lang="ja-JP" altLang="en-US" b="1"/>
            </a:p>
          </p:txBody>
        </p:sp>
        <p:sp>
          <p:nvSpPr>
            <p:cNvPr id="92" name="Text 55">
              <a:extLst>
                <a:ext uri="{FF2B5EF4-FFF2-40B4-BE49-F238E27FC236}">
                  <a16:creationId xmlns:a16="http://schemas.microsoft.com/office/drawing/2014/main" id="{801980AF-6F7C-48B0-3899-FA633A9E868F}"/>
                </a:ext>
              </a:extLst>
            </p:cNvPr>
            <p:cNvSpPr txBox="1"/>
            <p:nvPr/>
          </p:nvSpPr>
          <p:spPr>
            <a:xfrm>
              <a:off x="4605097" y="4571129"/>
              <a:ext cx="774698" cy="185532"/>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1,004億円</a:t>
              </a:r>
              <a:endParaRPr lang="en-US" sz="1000" b="1"/>
            </a:p>
          </p:txBody>
        </p:sp>
        <p:sp>
          <p:nvSpPr>
            <p:cNvPr id="94" name="Shape 56">
              <a:extLst>
                <a:ext uri="{FF2B5EF4-FFF2-40B4-BE49-F238E27FC236}">
                  <a16:creationId xmlns:a16="http://schemas.microsoft.com/office/drawing/2014/main" id="{49EA1862-81EC-6962-6895-256DE5F717DE}"/>
                </a:ext>
              </a:extLst>
            </p:cNvPr>
            <p:cNvSpPr/>
            <p:nvPr/>
          </p:nvSpPr>
          <p:spPr>
            <a:xfrm>
              <a:off x="5745368" y="4797606"/>
              <a:ext cx="1876303" cy="8711"/>
            </a:xfrm>
            <a:prstGeom prst="rect">
              <a:avLst/>
            </a:prstGeom>
            <a:solidFill>
              <a:srgbClr val="F0F0F0"/>
            </a:solidFill>
            <a:ln/>
          </p:spPr>
          <p:txBody>
            <a:bodyPr/>
            <a:lstStyle/>
            <a:p>
              <a:endParaRPr lang="ja-JP" altLang="en-US" b="1"/>
            </a:p>
          </p:txBody>
        </p:sp>
        <p:sp>
          <p:nvSpPr>
            <p:cNvPr id="96" name="Text 57">
              <a:extLst>
                <a:ext uri="{FF2B5EF4-FFF2-40B4-BE49-F238E27FC236}">
                  <a16:creationId xmlns:a16="http://schemas.microsoft.com/office/drawing/2014/main" id="{D215C75C-D0DB-C9DF-8FDE-6DB269096FD6}"/>
                </a:ext>
              </a:extLst>
            </p:cNvPr>
            <p:cNvSpPr txBox="1"/>
            <p:nvPr/>
          </p:nvSpPr>
          <p:spPr>
            <a:xfrm>
              <a:off x="6532109" y="4588546"/>
              <a:ext cx="396293" cy="155053"/>
            </a:xfrm>
            <a:prstGeom prst="rect">
              <a:avLst/>
            </a:prstGeom>
            <a:noFill/>
            <a:ln/>
          </p:spPr>
          <p:txBody>
            <a:bodyPr wrap="square" lIns="0" tIns="0" rIns="0" bIns="0" rtlCol="0" anchor="ctr"/>
            <a:lstStyle/>
            <a:p>
              <a:pPr marL="0" indent="0" algn="ctr">
                <a:buNone/>
              </a:pPr>
              <a:r>
                <a:rPr lang="en-US" sz="1000" b="1">
                  <a:solidFill>
                    <a:srgbClr val="FFD700"/>
                  </a:solidFill>
                  <a:latin typeface="Noto Sans JP" pitchFamily="34" charset="0"/>
                  <a:ea typeface="Noto Sans JP" pitchFamily="34" charset="-122"/>
                  <a:cs typeface="Noto Sans JP" pitchFamily="34" charset="-120"/>
                </a:rPr>
                <a:t>2.79x</a:t>
              </a:r>
              <a:endParaRPr lang="en-US" sz="1000" b="1"/>
            </a:p>
          </p:txBody>
        </p:sp>
        <p:sp>
          <p:nvSpPr>
            <p:cNvPr id="98" name="Shape 58">
              <a:extLst>
                <a:ext uri="{FF2B5EF4-FFF2-40B4-BE49-F238E27FC236}">
                  <a16:creationId xmlns:a16="http://schemas.microsoft.com/office/drawing/2014/main" id="{38EE46FD-0F4E-189A-3B3B-992337F76400}"/>
                </a:ext>
              </a:extLst>
            </p:cNvPr>
            <p:cNvSpPr/>
            <p:nvPr/>
          </p:nvSpPr>
          <p:spPr>
            <a:xfrm>
              <a:off x="7615827" y="4797606"/>
              <a:ext cx="1217113" cy="8711"/>
            </a:xfrm>
            <a:prstGeom prst="rect">
              <a:avLst/>
            </a:prstGeom>
            <a:solidFill>
              <a:srgbClr val="F0F0F0"/>
            </a:solidFill>
            <a:ln/>
          </p:spPr>
          <p:txBody>
            <a:bodyPr/>
            <a:lstStyle/>
            <a:p>
              <a:endParaRPr lang="ja-JP" altLang="en-US" b="1"/>
            </a:p>
          </p:txBody>
        </p:sp>
        <p:sp>
          <p:nvSpPr>
            <p:cNvPr id="100" name="Text 59">
              <a:extLst>
                <a:ext uri="{FF2B5EF4-FFF2-40B4-BE49-F238E27FC236}">
                  <a16:creationId xmlns:a16="http://schemas.microsoft.com/office/drawing/2014/main" id="{E1B29740-1D44-46F6-22D4-727A54914DC8}"/>
                </a:ext>
              </a:extLst>
            </p:cNvPr>
            <p:cNvSpPr txBox="1"/>
            <p:nvPr/>
          </p:nvSpPr>
          <p:spPr>
            <a:xfrm>
              <a:off x="8108513" y="4588546"/>
              <a:ext cx="325214" cy="155053"/>
            </a:xfrm>
            <a:prstGeom prst="rect">
              <a:avLst/>
            </a:prstGeom>
            <a:noFill/>
            <a:ln/>
          </p:spPr>
          <p:txBody>
            <a:bodyPr wrap="square" lIns="0" tIns="0" rIns="0" bIns="0" rtlCol="0" anchor="ctr"/>
            <a:lstStyle/>
            <a:p>
              <a:pPr marL="0" indent="0" algn="ctr">
                <a:buNone/>
              </a:pPr>
              <a:r>
                <a:rPr lang="en-US" sz="1000" b="1">
                  <a:solidFill>
                    <a:srgbClr val="5DAE53"/>
                  </a:solidFill>
                  <a:latin typeface="Noto Sans JP" pitchFamily="34" charset="0"/>
                  <a:ea typeface="Noto Sans JP" pitchFamily="34" charset="-122"/>
                  <a:cs typeface="Noto Sans JP" pitchFamily="34" charset="-120"/>
                </a:rPr>
                <a:t>3.2x</a:t>
              </a:r>
              <a:endParaRPr lang="en-US" sz="1000" b="1"/>
            </a:p>
          </p:txBody>
        </p:sp>
        <p:sp>
          <p:nvSpPr>
            <p:cNvPr id="102" name="Shape 60">
              <a:extLst>
                <a:ext uri="{FF2B5EF4-FFF2-40B4-BE49-F238E27FC236}">
                  <a16:creationId xmlns:a16="http://schemas.microsoft.com/office/drawing/2014/main" id="{71158DC1-2DFE-0C48-77C7-08B3922F5B38}"/>
                </a:ext>
              </a:extLst>
            </p:cNvPr>
            <p:cNvSpPr/>
            <p:nvPr/>
          </p:nvSpPr>
          <p:spPr>
            <a:xfrm>
              <a:off x="453357" y="4806318"/>
              <a:ext cx="8377636" cy="263069"/>
            </a:xfrm>
            <a:prstGeom prst="rect">
              <a:avLst/>
            </a:prstGeom>
            <a:solidFill>
              <a:srgbClr val="FFFFFF"/>
            </a:solidFill>
            <a:ln/>
          </p:spPr>
          <p:txBody>
            <a:bodyPr/>
            <a:lstStyle/>
            <a:p>
              <a:endParaRPr lang="ja-JP" altLang="en-US" b="1"/>
            </a:p>
          </p:txBody>
        </p:sp>
        <p:sp>
          <p:nvSpPr>
            <p:cNvPr id="104" name="Shape 61">
              <a:extLst>
                <a:ext uri="{FF2B5EF4-FFF2-40B4-BE49-F238E27FC236}">
                  <a16:creationId xmlns:a16="http://schemas.microsoft.com/office/drawing/2014/main" id="{3B29F74C-BE84-32E3-D3E7-E860CF526C20}"/>
                </a:ext>
              </a:extLst>
            </p:cNvPr>
            <p:cNvSpPr/>
            <p:nvPr/>
          </p:nvSpPr>
          <p:spPr>
            <a:xfrm>
              <a:off x="453358" y="5060675"/>
              <a:ext cx="902612" cy="8711"/>
            </a:xfrm>
            <a:prstGeom prst="rect">
              <a:avLst/>
            </a:prstGeom>
            <a:solidFill>
              <a:srgbClr val="F0F0F0"/>
            </a:solidFill>
            <a:ln/>
          </p:spPr>
          <p:txBody>
            <a:bodyPr/>
            <a:lstStyle/>
            <a:p>
              <a:endParaRPr lang="ja-JP" altLang="en-US" b="1"/>
            </a:p>
          </p:txBody>
        </p:sp>
        <p:sp>
          <p:nvSpPr>
            <p:cNvPr id="106" name="Text 62">
              <a:extLst>
                <a:ext uri="{FF2B5EF4-FFF2-40B4-BE49-F238E27FC236}">
                  <a16:creationId xmlns:a16="http://schemas.microsoft.com/office/drawing/2014/main" id="{E0C96A5E-DF16-F543-1496-C1546C41E25E}"/>
                </a:ext>
              </a:extLst>
            </p:cNvPr>
            <p:cNvSpPr txBox="1"/>
            <p:nvPr/>
          </p:nvSpPr>
          <p:spPr>
            <a:xfrm>
              <a:off x="765912" y="4851615"/>
              <a:ext cx="365134"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2027</a:t>
              </a:r>
              <a:endParaRPr lang="en-US" sz="1000" b="1"/>
            </a:p>
          </p:txBody>
        </p:sp>
        <p:sp>
          <p:nvSpPr>
            <p:cNvPr id="108" name="Shape 63">
              <a:extLst>
                <a:ext uri="{FF2B5EF4-FFF2-40B4-BE49-F238E27FC236}">
                  <a16:creationId xmlns:a16="http://schemas.microsoft.com/office/drawing/2014/main" id="{1AB5A97C-A5F4-094D-1B45-9E5828853416}"/>
                </a:ext>
              </a:extLst>
            </p:cNvPr>
            <p:cNvSpPr/>
            <p:nvPr/>
          </p:nvSpPr>
          <p:spPr>
            <a:xfrm>
              <a:off x="1349154" y="5060675"/>
              <a:ext cx="1348562" cy="8711"/>
            </a:xfrm>
            <a:prstGeom prst="rect">
              <a:avLst/>
            </a:prstGeom>
            <a:solidFill>
              <a:srgbClr val="F0F0F0"/>
            </a:solidFill>
            <a:ln/>
          </p:spPr>
          <p:txBody>
            <a:bodyPr/>
            <a:lstStyle/>
            <a:p>
              <a:endParaRPr lang="ja-JP" altLang="en-US" b="1"/>
            </a:p>
          </p:txBody>
        </p:sp>
        <p:sp>
          <p:nvSpPr>
            <p:cNvPr id="110" name="Text 64">
              <a:extLst>
                <a:ext uri="{FF2B5EF4-FFF2-40B4-BE49-F238E27FC236}">
                  <a16:creationId xmlns:a16="http://schemas.microsoft.com/office/drawing/2014/main" id="{56C10415-46B3-092F-291F-E9B82F3DE3D7}"/>
                </a:ext>
              </a:extLst>
            </p:cNvPr>
            <p:cNvSpPr txBox="1"/>
            <p:nvPr/>
          </p:nvSpPr>
          <p:spPr>
            <a:xfrm>
              <a:off x="1798026" y="4851615"/>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410億円</a:t>
              </a:r>
              <a:endParaRPr lang="en-US" sz="1000" b="1"/>
            </a:p>
          </p:txBody>
        </p:sp>
        <p:sp>
          <p:nvSpPr>
            <p:cNvPr id="112" name="Shape 65">
              <a:extLst>
                <a:ext uri="{FF2B5EF4-FFF2-40B4-BE49-F238E27FC236}">
                  <a16:creationId xmlns:a16="http://schemas.microsoft.com/office/drawing/2014/main" id="{31B2DE08-177B-0E47-5D17-97C11AFBC65C}"/>
                </a:ext>
              </a:extLst>
            </p:cNvPr>
            <p:cNvSpPr/>
            <p:nvPr/>
          </p:nvSpPr>
          <p:spPr>
            <a:xfrm>
              <a:off x="2693820" y="5060675"/>
              <a:ext cx="1450799" cy="8711"/>
            </a:xfrm>
            <a:prstGeom prst="rect">
              <a:avLst/>
            </a:prstGeom>
            <a:solidFill>
              <a:srgbClr val="F0F0F0"/>
            </a:solidFill>
            <a:ln/>
          </p:spPr>
          <p:txBody>
            <a:bodyPr/>
            <a:lstStyle/>
            <a:p>
              <a:endParaRPr lang="ja-JP" altLang="en-US" b="1"/>
            </a:p>
          </p:txBody>
        </p:sp>
        <p:sp>
          <p:nvSpPr>
            <p:cNvPr id="114" name="Text 66">
              <a:extLst>
                <a:ext uri="{FF2B5EF4-FFF2-40B4-BE49-F238E27FC236}">
                  <a16:creationId xmlns:a16="http://schemas.microsoft.com/office/drawing/2014/main" id="{32E5D6A4-FDEC-6524-6CC4-E1BE8DE9CB42}"/>
                </a:ext>
              </a:extLst>
            </p:cNvPr>
            <p:cNvSpPr txBox="1"/>
            <p:nvPr/>
          </p:nvSpPr>
          <p:spPr>
            <a:xfrm>
              <a:off x="3195272" y="4851615"/>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150億円</a:t>
              </a:r>
              <a:endParaRPr lang="en-US" sz="1000" b="1"/>
            </a:p>
          </p:txBody>
        </p:sp>
        <p:sp>
          <p:nvSpPr>
            <p:cNvPr id="116" name="Shape 67">
              <a:extLst>
                <a:ext uri="{FF2B5EF4-FFF2-40B4-BE49-F238E27FC236}">
                  <a16:creationId xmlns:a16="http://schemas.microsoft.com/office/drawing/2014/main" id="{86C3C9B2-54E7-6765-7389-4DA8141AAB0C}"/>
                </a:ext>
              </a:extLst>
            </p:cNvPr>
            <p:cNvSpPr/>
            <p:nvPr/>
          </p:nvSpPr>
          <p:spPr>
            <a:xfrm>
              <a:off x="4142671" y="5060675"/>
              <a:ext cx="1612432" cy="8711"/>
            </a:xfrm>
            <a:prstGeom prst="rect">
              <a:avLst/>
            </a:prstGeom>
            <a:solidFill>
              <a:srgbClr val="F0F0F0"/>
            </a:solidFill>
            <a:ln/>
          </p:spPr>
          <p:txBody>
            <a:bodyPr/>
            <a:lstStyle/>
            <a:p>
              <a:endParaRPr lang="ja-JP" altLang="en-US" b="1"/>
            </a:p>
          </p:txBody>
        </p:sp>
        <p:sp>
          <p:nvSpPr>
            <p:cNvPr id="118" name="Text 68">
              <a:extLst>
                <a:ext uri="{FF2B5EF4-FFF2-40B4-BE49-F238E27FC236}">
                  <a16:creationId xmlns:a16="http://schemas.microsoft.com/office/drawing/2014/main" id="{FD11523F-25AA-C953-CB45-3ABB9E425892}"/>
                </a:ext>
              </a:extLst>
            </p:cNvPr>
            <p:cNvSpPr txBox="1"/>
            <p:nvPr/>
          </p:nvSpPr>
          <p:spPr>
            <a:xfrm>
              <a:off x="4721044" y="4851615"/>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854億円</a:t>
              </a:r>
              <a:endParaRPr lang="en-US" sz="1000" b="1"/>
            </a:p>
          </p:txBody>
        </p:sp>
        <p:sp>
          <p:nvSpPr>
            <p:cNvPr id="120" name="Shape 69">
              <a:extLst>
                <a:ext uri="{FF2B5EF4-FFF2-40B4-BE49-F238E27FC236}">
                  <a16:creationId xmlns:a16="http://schemas.microsoft.com/office/drawing/2014/main" id="{F331CC76-8BC6-22E2-7E73-DA1BF7F49169}"/>
                </a:ext>
              </a:extLst>
            </p:cNvPr>
            <p:cNvSpPr/>
            <p:nvPr/>
          </p:nvSpPr>
          <p:spPr>
            <a:xfrm>
              <a:off x="5745368" y="5060675"/>
              <a:ext cx="1876303" cy="8711"/>
            </a:xfrm>
            <a:prstGeom prst="rect">
              <a:avLst/>
            </a:prstGeom>
            <a:solidFill>
              <a:srgbClr val="F0F0F0"/>
            </a:solidFill>
            <a:ln/>
          </p:spPr>
          <p:txBody>
            <a:bodyPr/>
            <a:lstStyle/>
            <a:p>
              <a:endParaRPr lang="ja-JP" altLang="en-US" b="1"/>
            </a:p>
          </p:txBody>
        </p:sp>
        <p:sp>
          <p:nvSpPr>
            <p:cNvPr id="122" name="Text 70">
              <a:extLst>
                <a:ext uri="{FF2B5EF4-FFF2-40B4-BE49-F238E27FC236}">
                  <a16:creationId xmlns:a16="http://schemas.microsoft.com/office/drawing/2014/main" id="{F933D7A2-F166-540B-FB68-DB1C10B8CA95}"/>
                </a:ext>
              </a:extLst>
            </p:cNvPr>
            <p:cNvSpPr txBox="1"/>
            <p:nvPr/>
          </p:nvSpPr>
          <p:spPr>
            <a:xfrm>
              <a:off x="6532109" y="4851615"/>
              <a:ext cx="396293" cy="155053"/>
            </a:xfrm>
            <a:prstGeom prst="rect">
              <a:avLst/>
            </a:prstGeom>
            <a:noFill/>
            <a:ln/>
          </p:spPr>
          <p:txBody>
            <a:bodyPr wrap="square" lIns="0" tIns="0" rIns="0" bIns="0" rtlCol="0" anchor="ctr"/>
            <a:lstStyle/>
            <a:p>
              <a:pPr marL="0" indent="0" algn="ctr">
                <a:buNone/>
              </a:pPr>
              <a:r>
                <a:rPr lang="en-US" sz="1000" b="1">
                  <a:solidFill>
                    <a:srgbClr val="FFD700"/>
                  </a:solidFill>
                  <a:latin typeface="Noto Sans JP" pitchFamily="34" charset="0"/>
                  <a:ea typeface="Noto Sans JP" pitchFamily="34" charset="-122"/>
                  <a:cs typeface="Noto Sans JP" pitchFamily="34" charset="-120"/>
                </a:rPr>
                <a:t>2.08x</a:t>
              </a:r>
              <a:endParaRPr lang="en-US" sz="1000" b="1"/>
            </a:p>
          </p:txBody>
        </p:sp>
        <p:sp>
          <p:nvSpPr>
            <p:cNvPr id="124" name="Shape 71">
              <a:extLst>
                <a:ext uri="{FF2B5EF4-FFF2-40B4-BE49-F238E27FC236}">
                  <a16:creationId xmlns:a16="http://schemas.microsoft.com/office/drawing/2014/main" id="{C74EBDCD-32DF-5636-F47D-3F3B9E52FB20}"/>
                </a:ext>
              </a:extLst>
            </p:cNvPr>
            <p:cNvSpPr/>
            <p:nvPr/>
          </p:nvSpPr>
          <p:spPr>
            <a:xfrm>
              <a:off x="7615827" y="5060675"/>
              <a:ext cx="1217113" cy="8711"/>
            </a:xfrm>
            <a:prstGeom prst="rect">
              <a:avLst/>
            </a:prstGeom>
            <a:solidFill>
              <a:srgbClr val="F0F0F0"/>
            </a:solidFill>
            <a:ln/>
          </p:spPr>
          <p:txBody>
            <a:bodyPr/>
            <a:lstStyle/>
            <a:p>
              <a:endParaRPr lang="ja-JP" altLang="en-US" b="1"/>
            </a:p>
          </p:txBody>
        </p:sp>
        <p:sp>
          <p:nvSpPr>
            <p:cNvPr id="126" name="Text 72">
              <a:extLst>
                <a:ext uri="{FF2B5EF4-FFF2-40B4-BE49-F238E27FC236}">
                  <a16:creationId xmlns:a16="http://schemas.microsoft.com/office/drawing/2014/main" id="{5C6A6D1C-D8E8-B429-DAFA-BBF870E14D18}"/>
                </a:ext>
              </a:extLst>
            </p:cNvPr>
            <p:cNvSpPr txBox="1"/>
            <p:nvPr/>
          </p:nvSpPr>
          <p:spPr>
            <a:xfrm>
              <a:off x="8108513" y="4851615"/>
              <a:ext cx="325214" cy="155053"/>
            </a:xfrm>
            <a:prstGeom prst="rect">
              <a:avLst/>
            </a:prstGeom>
            <a:noFill/>
            <a:ln/>
          </p:spPr>
          <p:txBody>
            <a:bodyPr wrap="square" lIns="0" tIns="0" rIns="0" bIns="0" rtlCol="0" anchor="ctr"/>
            <a:lstStyle/>
            <a:p>
              <a:pPr marL="0" indent="0" algn="ctr">
                <a:buNone/>
              </a:pPr>
              <a:r>
                <a:rPr lang="en-US" sz="1000" b="1">
                  <a:solidFill>
                    <a:srgbClr val="5DAE53"/>
                  </a:solidFill>
                  <a:latin typeface="Noto Sans JP" pitchFamily="34" charset="0"/>
                  <a:ea typeface="Noto Sans JP" pitchFamily="34" charset="-122"/>
                  <a:cs typeface="Noto Sans JP" pitchFamily="34" charset="-120"/>
                </a:rPr>
                <a:t>4.3x</a:t>
              </a:r>
              <a:endParaRPr lang="en-US" sz="1000" b="1"/>
            </a:p>
          </p:txBody>
        </p:sp>
        <p:sp>
          <p:nvSpPr>
            <p:cNvPr id="128" name="Shape 73">
              <a:extLst>
                <a:ext uri="{FF2B5EF4-FFF2-40B4-BE49-F238E27FC236}">
                  <a16:creationId xmlns:a16="http://schemas.microsoft.com/office/drawing/2014/main" id="{A744CDA6-2DF8-DD92-8B40-753F8C3A1454}"/>
                </a:ext>
              </a:extLst>
            </p:cNvPr>
            <p:cNvSpPr/>
            <p:nvPr/>
          </p:nvSpPr>
          <p:spPr>
            <a:xfrm>
              <a:off x="453357" y="5069386"/>
              <a:ext cx="8377636" cy="263069"/>
            </a:xfrm>
            <a:prstGeom prst="rect">
              <a:avLst/>
            </a:prstGeom>
            <a:solidFill>
              <a:srgbClr val="FAFAFA"/>
            </a:solidFill>
            <a:ln/>
          </p:spPr>
          <p:txBody>
            <a:bodyPr/>
            <a:lstStyle/>
            <a:p>
              <a:endParaRPr lang="ja-JP" altLang="en-US" b="1"/>
            </a:p>
          </p:txBody>
        </p:sp>
        <p:sp>
          <p:nvSpPr>
            <p:cNvPr id="130" name="Shape 74">
              <a:extLst>
                <a:ext uri="{FF2B5EF4-FFF2-40B4-BE49-F238E27FC236}">
                  <a16:creationId xmlns:a16="http://schemas.microsoft.com/office/drawing/2014/main" id="{FA4B1B51-9EA0-0F43-4E2C-71FB7B64D479}"/>
                </a:ext>
              </a:extLst>
            </p:cNvPr>
            <p:cNvSpPr/>
            <p:nvPr/>
          </p:nvSpPr>
          <p:spPr>
            <a:xfrm>
              <a:off x="453358" y="5323745"/>
              <a:ext cx="902612" cy="8711"/>
            </a:xfrm>
            <a:prstGeom prst="rect">
              <a:avLst/>
            </a:prstGeom>
            <a:solidFill>
              <a:srgbClr val="F0F0F0"/>
            </a:solidFill>
            <a:ln/>
          </p:spPr>
          <p:txBody>
            <a:bodyPr/>
            <a:lstStyle/>
            <a:p>
              <a:endParaRPr lang="ja-JP" altLang="en-US" b="1"/>
            </a:p>
          </p:txBody>
        </p:sp>
        <p:sp>
          <p:nvSpPr>
            <p:cNvPr id="132" name="Text 75">
              <a:extLst>
                <a:ext uri="{FF2B5EF4-FFF2-40B4-BE49-F238E27FC236}">
                  <a16:creationId xmlns:a16="http://schemas.microsoft.com/office/drawing/2014/main" id="{D1DD5169-7469-6255-0832-D77C8881D971}"/>
                </a:ext>
              </a:extLst>
            </p:cNvPr>
            <p:cNvSpPr txBox="1"/>
            <p:nvPr/>
          </p:nvSpPr>
          <p:spPr>
            <a:xfrm>
              <a:off x="765912" y="5115555"/>
              <a:ext cx="365134"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2028</a:t>
              </a:r>
              <a:endParaRPr lang="en-US" sz="1000" b="1"/>
            </a:p>
          </p:txBody>
        </p:sp>
        <p:sp>
          <p:nvSpPr>
            <p:cNvPr id="134" name="Shape 76">
              <a:extLst>
                <a:ext uri="{FF2B5EF4-FFF2-40B4-BE49-F238E27FC236}">
                  <a16:creationId xmlns:a16="http://schemas.microsoft.com/office/drawing/2014/main" id="{0CC5D233-C48D-E1AD-6527-398487439B66}"/>
                </a:ext>
              </a:extLst>
            </p:cNvPr>
            <p:cNvSpPr/>
            <p:nvPr/>
          </p:nvSpPr>
          <p:spPr>
            <a:xfrm>
              <a:off x="1349154" y="5323745"/>
              <a:ext cx="1348562" cy="8711"/>
            </a:xfrm>
            <a:prstGeom prst="rect">
              <a:avLst/>
            </a:prstGeom>
            <a:solidFill>
              <a:srgbClr val="F0F0F0"/>
            </a:solidFill>
            <a:ln/>
          </p:spPr>
          <p:txBody>
            <a:bodyPr/>
            <a:lstStyle/>
            <a:p>
              <a:endParaRPr lang="ja-JP" altLang="en-US" b="1"/>
            </a:p>
          </p:txBody>
        </p:sp>
        <p:sp>
          <p:nvSpPr>
            <p:cNvPr id="136" name="Text 77">
              <a:extLst>
                <a:ext uri="{FF2B5EF4-FFF2-40B4-BE49-F238E27FC236}">
                  <a16:creationId xmlns:a16="http://schemas.microsoft.com/office/drawing/2014/main" id="{E67CFF54-3428-DF90-A6B9-D15D46BDF059}"/>
                </a:ext>
              </a:extLst>
            </p:cNvPr>
            <p:cNvSpPr txBox="1"/>
            <p:nvPr/>
          </p:nvSpPr>
          <p:spPr>
            <a:xfrm>
              <a:off x="1798026" y="5115555"/>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460億円</a:t>
              </a:r>
              <a:endParaRPr lang="en-US" sz="1000" b="1"/>
            </a:p>
          </p:txBody>
        </p:sp>
        <p:sp>
          <p:nvSpPr>
            <p:cNvPr id="138" name="Shape 78">
              <a:extLst>
                <a:ext uri="{FF2B5EF4-FFF2-40B4-BE49-F238E27FC236}">
                  <a16:creationId xmlns:a16="http://schemas.microsoft.com/office/drawing/2014/main" id="{4FD6C9E4-AF04-AE2B-D5AD-A749F28B3121}"/>
                </a:ext>
              </a:extLst>
            </p:cNvPr>
            <p:cNvSpPr/>
            <p:nvPr/>
          </p:nvSpPr>
          <p:spPr>
            <a:xfrm>
              <a:off x="2693820" y="5323745"/>
              <a:ext cx="1450799" cy="8711"/>
            </a:xfrm>
            <a:prstGeom prst="rect">
              <a:avLst/>
            </a:prstGeom>
            <a:solidFill>
              <a:srgbClr val="F0F0F0"/>
            </a:solidFill>
            <a:ln/>
          </p:spPr>
          <p:txBody>
            <a:bodyPr/>
            <a:lstStyle/>
            <a:p>
              <a:endParaRPr lang="ja-JP" altLang="en-US" b="1"/>
            </a:p>
          </p:txBody>
        </p:sp>
        <p:sp>
          <p:nvSpPr>
            <p:cNvPr id="140" name="Text 79">
              <a:extLst>
                <a:ext uri="{FF2B5EF4-FFF2-40B4-BE49-F238E27FC236}">
                  <a16:creationId xmlns:a16="http://schemas.microsoft.com/office/drawing/2014/main" id="{6B256428-4B30-939A-C915-E5DF4EE7BBB1}"/>
                </a:ext>
              </a:extLst>
            </p:cNvPr>
            <p:cNvSpPr txBox="1"/>
            <p:nvPr/>
          </p:nvSpPr>
          <p:spPr>
            <a:xfrm>
              <a:off x="3195272" y="5115555"/>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150億円</a:t>
              </a:r>
              <a:endParaRPr lang="en-US" sz="1000" b="1"/>
            </a:p>
          </p:txBody>
        </p:sp>
        <p:sp>
          <p:nvSpPr>
            <p:cNvPr id="142" name="Shape 80">
              <a:extLst>
                <a:ext uri="{FF2B5EF4-FFF2-40B4-BE49-F238E27FC236}">
                  <a16:creationId xmlns:a16="http://schemas.microsoft.com/office/drawing/2014/main" id="{4F73EF4B-0AE2-9A3D-3BD6-B93936470532}"/>
                </a:ext>
              </a:extLst>
            </p:cNvPr>
            <p:cNvSpPr/>
            <p:nvPr/>
          </p:nvSpPr>
          <p:spPr>
            <a:xfrm>
              <a:off x="4142671" y="5323745"/>
              <a:ext cx="1612432" cy="8711"/>
            </a:xfrm>
            <a:prstGeom prst="rect">
              <a:avLst/>
            </a:prstGeom>
            <a:solidFill>
              <a:srgbClr val="F0F0F0"/>
            </a:solidFill>
            <a:ln/>
          </p:spPr>
          <p:txBody>
            <a:bodyPr/>
            <a:lstStyle/>
            <a:p>
              <a:endParaRPr lang="ja-JP" altLang="en-US" b="1"/>
            </a:p>
          </p:txBody>
        </p:sp>
        <p:sp>
          <p:nvSpPr>
            <p:cNvPr id="144" name="Text 81">
              <a:extLst>
                <a:ext uri="{FF2B5EF4-FFF2-40B4-BE49-F238E27FC236}">
                  <a16:creationId xmlns:a16="http://schemas.microsoft.com/office/drawing/2014/main" id="{FDC534AD-12C0-05AF-4943-68DF57726410}"/>
                </a:ext>
              </a:extLst>
            </p:cNvPr>
            <p:cNvSpPr txBox="1"/>
            <p:nvPr/>
          </p:nvSpPr>
          <p:spPr>
            <a:xfrm>
              <a:off x="4721044" y="5115555"/>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704億円</a:t>
              </a:r>
              <a:endParaRPr lang="en-US" sz="1000" b="1"/>
            </a:p>
          </p:txBody>
        </p:sp>
        <p:sp>
          <p:nvSpPr>
            <p:cNvPr id="146" name="Shape 82">
              <a:extLst>
                <a:ext uri="{FF2B5EF4-FFF2-40B4-BE49-F238E27FC236}">
                  <a16:creationId xmlns:a16="http://schemas.microsoft.com/office/drawing/2014/main" id="{92EA118D-AD51-5D8F-DB76-CF07E52159C8}"/>
                </a:ext>
              </a:extLst>
            </p:cNvPr>
            <p:cNvSpPr/>
            <p:nvPr/>
          </p:nvSpPr>
          <p:spPr>
            <a:xfrm>
              <a:off x="5745368" y="5323745"/>
              <a:ext cx="1876303" cy="8711"/>
            </a:xfrm>
            <a:prstGeom prst="rect">
              <a:avLst/>
            </a:prstGeom>
            <a:solidFill>
              <a:srgbClr val="F0F0F0"/>
            </a:solidFill>
            <a:ln/>
          </p:spPr>
          <p:txBody>
            <a:bodyPr/>
            <a:lstStyle/>
            <a:p>
              <a:endParaRPr lang="ja-JP" altLang="en-US" b="1"/>
            </a:p>
          </p:txBody>
        </p:sp>
        <p:sp>
          <p:nvSpPr>
            <p:cNvPr id="148" name="Text 83">
              <a:extLst>
                <a:ext uri="{FF2B5EF4-FFF2-40B4-BE49-F238E27FC236}">
                  <a16:creationId xmlns:a16="http://schemas.microsoft.com/office/drawing/2014/main" id="{99EA183C-08FB-CD85-46DB-590B164EA29B}"/>
                </a:ext>
              </a:extLst>
            </p:cNvPr>
            <p:cNvSpPr txBox="1"/>
            <p:nvPr/>
          </p:nvSpPr>
          <p:spPr>
            <a:xfrm>
              <a:off x="6532109" y="5115555"/>
              <a:ext cx="396293"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1.53x</a:t>
              </a:r>
              <a:endParaRPr lang="en-US" sz="1000" b="1"/>
            </a:p>
          </p:txBody>
        </p:sp>
        <p:sp>
          <p:nvSpPr>
            <p:cNvPr id="150" name="Shape 84">
              <a:extLst>
                <a:ext uri="{FF2B5EF4-FFF2-40B4-BE49-F238E27FC236}">
                  <a16:creationId xmlns:a16="http://schemas.microsoft.com/office/drawing/2014/main" id="{8EA345A9-2A47-6C6D-74D3-68CCEF35CC43}"/>
                </a:ext>
              </a:extLst>
            </p:cNvPr>
            <p:cNvSpPr/>
            <p:nvPr/>
          </p:nvSpPr>
          <p:spPr>
            <a:xfrm>
              <a:off x="7615827" y="5323745"/>
              <a:ext cx="1217113" cy="8711"/>
            </a:xfrm>
            <a:prstGeom prst="rect">
              <a:avLst/>
            </a:prstGeom>
            <a:solidFill>
              <a:srgbClr val="F0F0F0"/>
            </a:solidFill>
            <a:ln/>
          </p:spPr>
          <p:txBody>
            <a:bodyPr/>
            <a:lstStyle/>
            <a:p>
              <a:endParaRPr lang="ja-JP" altLang="en-US" b="1"/>
            </a:p>
          </p:txBody>
        </p:sp>
        <p:sp>
          <p:nvSpPr>
            <p:cNvPr id="152" name="Text 85">
              <a:extLst>
                <a:ext uri="{FF2B5EF4-FFF2-40B4-BE49-F238E27FC236}">
                  <a16:creationId xmlns:a16="http://schemas.microsoft.com/office/drawing/2014/main" id="{D5DD2327-60DC-4AAD-089B-28D5A2C82470}"/>
                </a:ext>
              </a:extLst>
            </p:cNvPr>
            <p:cNvSpPr txBox="1"/>
            <p:nvPr/>
          </p:nvSpPr>
          <p:spPr>
            <a:xfrm>
              <a:off x="8108513" y="5115555"/>
              <a:ext cx="325214"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6.0x</a:t>
              </a:r>
              <a:endParaRPr lang="en-US" sz="1000" b="1"/>
            </a:p>
          </p:txBody>
        </p:sp>
        <p:sp>
          <p:nvSpPr>
            <p:cNvPr id="154" name="Shape 86">
              <a:extLst>
                <a:ext uri="{FF2B5EF4-FFF2-40B4-BE49-F238E27FC236}">
                  <a16:creationId xmlns:a16="http://schemas.microsoft.com/office/drawing/2014/main" id="{0E59F8DC-A9B9-EFBE-B44D-AC91439203AF}"/>
                </a:ext>
              </a:extLst>
            </p:cNvPr>
            <p:cNvSpPr/>
            <p:nvPr/>
          </p:nvSpPr>
          <p:spPr>
            <a:xfrm>
              <a:off x="453357" y="5333327"/>
              <a:ext cx="8377636" cy="263069"/>
            </a:xfrm>
            <a:prstGeom prst="rect">
              <a:avLst/>
            </a:prstGeom>
            <a:solidFill>
              <a:srgbClr val="FFFFFF"/>
            </a:solidFill>
            <a:ln/>
          </p:spPr>
          <p:txBody>
            <a:bodyPr/>
            <a:lstStyle/>
            <a:p>
              <a:endParaRPr lang="ja-JP" altLang="en-US" b="1"/>
            </a:p>
          </p:txBody>
        </p:sp>
        <p:sp>
          <p:nvSpPr>
            <p:cNvPr id="156" name="Shape 87">
              <a:extLst>
                <a:ext uri="{FF2B5EF4-FFF2-40B4-BE49-F238E27FC236}">
                  <a16:creationId xmlns:a16="http://schemas.microsoft.com/office/drawing/2014/main" id="{1B345703-2149-B86D-166D-232643028DD9}"/>
                </a:ext>
              </a:extLst>
            </p:cNvPr>
            <p:cNvSpPr/>
            <p:nvPr/>
          </p:nvSpPr>
          <p:spPr>
            <a:xfrm>
              <a:off x="453358" y="5587684"/>
              <a:ext cx="902612" cy="8711"/>
            </a:xfrm>
            <a:prstGeom prst="rect">
              <a:avLst/>
            </a:prstGeom>
            <a:solidFill>
              <a:srgbClr val="F0F0F0"/>
            </a:solidFill>
            <a:ln/>
          </p:spPr>
          <p:txBody>
            <a:bodyPr/>
            <a:lstStyle/>
            <a:p>
              <a:endParaRPr lang="ja-JP" altLang="en-US" b="1"/>
            </a:p>
          </p:txBody>
        </p:sp>
        <p:sp>
          <p:nvSpPr>
            <p:cNvPr id="158" name="Text 88">
              <a:extLst>
                <a:ext uri="{FF2B5EF4-FFF2-40B4-BE49-F238E27FC236}">
                  <a16:creationId xmlns:a16="http://schemas.microsoft.com/office/drawing/2014/main" id="{657A7868-CBC1-02B9-90CA-4187FD8C06B2}"/>
                </a:ext>
              </a:extLst>
            </p:cNvPr>
            <p:cNvSpPr txBox="1"/>
            <p:nvPr/>
          </p:nvSpPr>
          <p:spPr>
            <a:xfrm>
              <a:off x="765912" y="5378624"/>
              <a:ext cx="365134"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2029</a:t>
              </a:r>
              <a:endParaRPr lang="en-US" sz="1000" b="1"/>
            </a:p>
          </p:txBody>
        </p:sp>
        <p:sp>
          <p:nvSpPr>
            <p:cNvPr id="160" name="Shape 89">
              <a:extLst>
                <a:ext uri="{FF2B5EF4-FFF2-40B4-BE49-F238E27FC236}">
                  <a16:creationId xmlns:a16="http://schemas.microsoft.com/office/drawing/2014/main" id="{96ABAA46-CE11-0105-A9A0-ABA5628A7025}"/>
                </a:ext>
              </a:extLst>
            </p:cNvPr>
            <p:cNvSpPr/>
            <p:nvPr/>
          </p:nvSpPr>
          <p:spPr>
            <a:xfrm>
              <a:off x="1349154" y="5587684"/>
              <a:ext cx="1348562" cy="8711"/>
            </a:xfrm>
            <a:prstGeom prst="rect">
              <a:avLst/>
            </a:prstGeom>
            <a:solidFill>
              <a:srgbClr val="F0F0F0"/>
            </a:solidFill>
            <a:ln/>
          </p:spPr>
          <p:txBody>
            <a:bodyPr/>
            <a:lstStyle/>
            <a:p>
              <a:endParaRPr lang="ja-JP" altLang="en-US" b="1"/>
            </a:p>
          </p:txBody>
        </p:sp>
        <p:sp>
          <p:nvSpPr>
            <p:cNvPr id="162" name="Text 90">
              <a:extLst>
                <a:ext uri="{FF2B5EF4-FFF2-40B4-BE49-F238E27FC236}">
                  <a16:creationId xmlns:a16="http://schemas.microsoft.com/office/drawing/2014/main" id="{E7DE28A0-C08F-2FAA-C5F2-10534B3A3657}"/>
                </a:ext>
              </a:extLst>
            </p:cNvPr>
            <p:cNvSpPr txBox="1"/>
            <p:nvPr/>
          </p:nvSpPr>
          <p:spPr>
            <a:xfrm>
              <a:off x="1798026" y="5378624"/>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510億円</a:t>
              </a:r>
              <a:endParaRPr lang="en-US" sz="1000" b="1"/>
            </a:p>
          </p:txBody>
        </p:sp>
        <p:sp>
          <p:nvSpPr>
            <p:cNvPr id="164" name="Shape 91">
              <a:extLst>
                <a:ext uri="{FF2B5EF4-FFF2-40B4-BE49-F238E27FC236}">
                  <a16:creationId xmlns:a16="http://schemas.microsoft.com/office/drawing/2014/main" id="{7C0275CD-DCC5-2686-46E2-5BEA79B792E3}"/>
                </a:ext>
              </a:extLst>
            </p:cNvPr>
            <p:cNvSpPr/>
            <p:nvPr/>
          </p:nvSpPr>
          <p:spPr>
            <a:xfrm>
              <a:off x="2693820" y="5587684"/>
              <a:ext cx="1450799" cy="8711"/>
            </a:xfrm>
            <a:prstGeom prst="rect">
              <a:avLst/>
            </a:prstGeom>
            <a:solidFill>
              <a:srgbClr val="F0F0F0"/>
            </a:solidFill>
            <a:ln/>
          </p:spPr>
          <p:txBody>
            <a:bodyPr/>
            <a:lstStyle/>
            <a:p>
              <a:endParaRPr lang="ja-JP" altLang="en-US" b="1"/>
            </a:p>
          </p:txBody>
        </p:sp>
        <p:sp>
          <p:nvSpPr>
            <p:cNvPr id="166" name="Text 92">
              <a:extLst>
                <a:ext uri="{FF2B5EF4-FFF2-40B4-BE49-F238E27FC236}">
                  <a16:creationId xmlns:a16="http://schemas.microsoft.com/office/drawing/2014/main" id="{469F0529-ACA5-9DD2-AFDB-540AC90575F4}"/>
                </a:ext>
              </a:extLst>
            </p:cNvPr>
            <p:cNvSpPr txBox="1"/>
            <p:nvPr/>
          </p:nvSpPr>
          <p:spPr>
            <a:xfrm>
              <a:off x="3195272" y="5378624"/>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150億円</a:t>
              </a:r>
              <a:endParaRPr lang="en-US" sz="1000" b="1"/>
            </a:p>
          </p:txBody>
        </p:sp>
        <p:sp>
          <p:nvSpPr>
            <p:cNvPr id="168" name="Shape 93">
              <a:extLst>
                <a:ext uri="{FF2B5EF4-FFF2-40B4-BE49-F238E27FC236}">
                  <a16:creationId xmlns:a16="http://schemas.microsoft.com/office/drawing/2014/main" id="{F57C5889-1522-37E4-4386-812C6482ECEA}"/>
                </a:ext>
              </a:extLst>
            </p:cNvPr>
            <p:cNvSpPr/>
            <p:nvPr/>
          </p:nvSpPr>
          <p:spPr>
            <a:xfrm>
              <a:off x="4142671" y="5587684"/>
              <a:ext cx="1612432" cy="8711"/>
            </a:xfrm>
            <a:prstGeom prst="rect">
              <a:avLst/>
            </a:prstGeom>
            <a:solidFill>
              <a:srgbClr val="F0F0F0"/>
            </a:solidFill>
            <a:ln/>
          </p:spPr>
          <p:txBody>
            <a:bodyPr/>
            <a:lstStyle/>
            <a:p>
              <a:endParaRPr lang="ja-JP" altLang="en-US" b="1"/>
            </a:p>
          </p:txBody>
        </p:sp>
        <p:sp>
          <p:nvSpPr>
            <p:cNvPr id="170" name="Text 94">
              <a:extLst>
                <a:ext uri="{FF2B5EF4-FFF2-40B4-BE49-F238E27FC236}">
                  <a16:creationId xmlns:a16="http://schemas.microsoft.com/office/drawing/2014/main" id="{FF1330D8-3D14-9D1C-2A69-255AE59E6107}"/>
                </a:ext>
              </a:extLst>
            </p:cNvPr>
            <p:cNvSpPr txBox="1"/>
            <p:nvPr/>
          </p:nvSpPr>
          <p:spPr>
            <a:xfrm>
              <a:off x="4721044" y="5378624"/>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554億円</a:t>
              </a:r>
              <a:endParaRPr lang="en-US" sz="1000" b="1"/>
            </a:p>
          </p:txBody>
        </p:sp>
        <p:sp>
          <p:nvSpPr>
            <p:cNvPr id="172" name="Shape 95">
              <a:extLst>
                <a:ext uri="{FF2B5EF4-FFF2-40B4-BE49-F238E27FC236}">
                  <a16:creationId xmlns:a16="http://schemas.microsoft.com/office/drawing/2014/main" id="{433ABB21-98B2-68BF-A82B-8C73D1AC7222}"/>
                </a:ext>
              </a:extLst>
            </p:cNvPr>
            <p:cNvSpPr/>
            <p:nvPr/>
          </p:nvSpPr>
          <p:spPr>
            <a:xfrm>
              <a:off x="5745368" y="5587684"/>
              <a:ext cx="1876303" cy="8711"/>
            </a:xfrm>
            <a:prstGeom prst="rect">
              <a:avLst/>
            </a:prstGeom>
            <a:solidFill>
              <a:srgbClr val="F0F0F0"/>
            </a:solidFill>
            <a:ln/>
          </p:spPr>
          <p:txBody>
            <a:bodyPr/>
            <a:lstStyle/>
            <a:p>
              <a:endParaRPr lang="ja-JP" altLang="en-US" b="1"/>
            </a:p>
          </p:txBody>
        </p:sp>
        <p:sp>
          <p:nvSpPr>
            <p:cNvPr id="174" name="Text 96">
              <a:extLst>
                <a:ext uri="{FF2B5EF4-FFF2-40B4-BE49-F238E27FC236}">
                  <a16:creationId xmlns:a16="http://schemas.microsoft.com/office/drawing/2014/main" id="{BC6FE374-9095-FA28-E223-7AAB7DE1C059}"/>
                </a:ext>
              </a:extLst>
            </p:cNvPr>
            <p:cNvSpPr txBox="1"/>
            <p:nvPr/>
          </p:nvSpPr>
          <p:spPr>
            <a:xfrm>
              <a:off x="6532109" y="5378624"/>
              <a:ext cx="396293"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1.09x</a:t>
              </a:r>
              <a:endParaRPr lang="en-US" sz="1000" b="1"/>
            </a:p>
          </p:txBody>
        </p:sp>
        <p:sp>
          <p:nvSpPr>
            <p:cNvPr id="176" name="Shape 97">
              <a:extLst>
                <a:ext uri="{FF2B5EF4-FFF2-40B4-BE49-F238E27FC236}">
                  <a16:creationId xmlns:a16="http://schemas.microsoft.com/office/drawing/2014/main" id="{68D23E54-67DE-8DB8-9677-6089E8315D68}"/>
                </a:ext>
              </a:extLst>
            </p:cNvPr>
            <p:cNvSpPr/>
            <p:nvPr/>
          </p:nvSpPr>
          <p:spPr>
            <a:xfrm>
              <a:off x="7615827" y="5587684"/>
              <a:ext cx="1217113" cy="8711"/>
            </a:xfrm>
            <a:prstGeom prst="rect">
              <a:avLst/>
            </a:prstGeom>
            <a:solidFill>
              <a:srgbClr val="F0F0F0"/>
            </a:solidFill>
            <a:ln/>
          </p:spPr>
          <p:txBody>
            <a:bodyPr/>
            <a:lstStyle/>
            <a:p>
              <a:endParaRPr lang="ja-JP" altLang="en-US" b="1"/>
            </a:p>
          </p:txBody>
        </p:sp>
        <p:sp>
          <p:nvSpPr>
            <p:cNvPr id="178" name="Text 98">
              <a:extLst>
                <a:ext uri="{FF2B5EF4-FFF2-40B4-BE49-F238E27FC236}">
                  <a16:creationId xmlns:a16="http://schemas.microsoft.com/office/drawing/2014/main" id="{EBE0E4BB-F4EE-FAB0-799C-61E1EC10A785}"/>
                </a:ext>
              </a:extLst>
            </p:cNvPr>
            <p:cNvSpPr txBox="1"/>
            <p:nvPr/>
          </p:nvSpPr>
          <p:spPr>
            <a:xfrm>
              <a:off x="8108513" y="5378624"/>
              <a:ext cx="325214"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8.2x</a:t>
              </a:r>
              <a:endParaRPr lang="en-US" sz="1000" b="1"/>
            </a:p>
          </p:txBody>
        </p:sp>
        <p:sp>
          <p:nvSpPr>
            <p:cNvPr id="180" name="Shape 99">
              <a:extLst>
                <a:ext uri="{FF2B5EF4-FFF2-40B4-BE49-F238E27FC236}">
                  <a16:creationId xmlns:a16="http://schemas.microsoft.com/office/drawing/2014/main" id="{03915867-E245-536F-7586-C72EFB99E8BD}"/>
                </a:ext>
              </a:extLst>
            </p:cNvPr>
            <p:cNvSpPr/>
            <p:nvPr/>
          </p:nvSpPr>
          <p:spPr>
            <a:xfrm>
              <a:off x="453357" y="5596395"/>
              <a:ext cx="8377636" cy="263069"/>
            </a:xfrm>
            <a:prstGeom prst="rect">
              <a:avLst/>
            </a:prstGeom>
            <a:solidFill>
              <a:srgbClr val="FAFAFA"/>
            </a:solidFill>
            <a:ln/>
          </p:spPr>
          <p:txBody>
            <a:bodyPr/>
            <a:lstStyle/>
            <a:p>
              <a:endParaRPr lang="ja-JP" altLang="en-US" b="1"/>
            </a:p>
          </p:txBody>
        </p:sp>
        <p:sp>
          <p:nvSpPr>
            <p:cNvPr id="182" name="Shape 100">
              <a:extLst>
                <a:ext uri="{FF2B5EF4-FFF2-40B4-BE49-F238E27FC236}">
                  <a16:creationId xmlns:a16="http://schemas.microsoft.com/office/drawing/2014/main" id="{F182F943-68AA-7A31-7E42-C457125FB879}"/>
                </a:ext>
              </a:extLst>
            </p:cNvPr>
            <p:cNvSpPr/>
            <p:nvPr/>
          </p:nvSpPr>
          <p:spPr>
            <a:xfrm>
              <a:off x="453358" y="5850753"/>
              <a:ext cx="902612" cy="8711"/>
            </a:xfrm>
            <a:prstGeom prst="rect">
              <a:avLst/>
            </a:prstGeom>
            <a:solidFill>
              <a:srgbClr val="F0F0F0"/>
            </a:solidFill>
            <a:ln/>
          </p:spPr>
          <p:txBody>
            <a:bodyPr/>
            <a:lstStyle/>
            <a:p>
              <a:endParaRPr lang="ja-JP" altLang="en-US" b="1"/>
            </a:p>
          </p:txBody>
        </p:sp>
        <p:sp>
          <p:nvSpPr>
            <p:cNvPr id="184" name="Text 101">
              <a:extLst>
                <a:ext uri="{FF2B5EF4-FFF2-40B4-BE49-F238E27FC236}">
                  <a16:creationId xmlns:a16="http://schemas.microsoft.com/office/drawing/2014/main" id="{97527E48-FBFA-FC6A-E11D-C9E39CC6F9A8}"/>
                </a:ext>
              </a:extLst>
            </p:cNvPr>
            <p:cNvSpPr txBox="1"/>
            <p:nvPr/>
          </p:nvSpPr>
          <p:spPr>
            <a:xfrm>
              <a:off x="765912" y="5641692"/>
              <a:ext cx="365134"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2030</a:t>
              </a:r>
              <a:endParaRPr lang="en-US" sz="1000" b="1"/>
            </a:p>
          </p:txBody>
        </p:sp>
        <p:sp>
          <p:nvSpPr>
            <p:cNvPr id="186" name="Shape 102">
              <a:extLst>
                <a:ext uri="{FF2B5EF4-FFF2-40B4-BE49-F238E27FC236}">
                  <a16:creationId xmlns:a16="http://schemas.microsoft.com/office/drawing/2014/main" id="{EEF90D8D-F8F5-E6E4-79E9-82C33AE29876}"/>
                </a:ext>
              </a:extLst>
            </p:cNvPr>
            <p:cNvSpPr/>
            <p:nvPr/>
          </p:nvSpPr>
          <p:spPr>
            <a:xfrm>
              <a:off x="1349154" y="5850753"/>
              <a:ext cx="1348562" cy="8711"/>
            </a:xfrm>
            <a:prstGeom prst="rect">
              <a:avLst/>
            </a:prstGeom>
            <a:solidFill>
              <a:srgbClr val="F0F0F0"/>
            </a:solidFill>
            <a:ln/>
          </p:spPr>
          <p:txBody>
            <a:bodyPr/>
            <a:lstStyle/>
            <a:p>
              <a:endParaRPr lang="ja-JP" altLang="en-US" b="1"/>
            </a:p>
          </p:txBody>
        </p:sp>
        <p:sp>
          <p:nvSpPr>
            <p:cNvPr id="188" name="Text 103">
              <a:extLst>
                <a:ext uri="{FF2B5EF4-FFF2-40B4-BE49-F238E27FC236}">
                  <a16:creationId xmlns:a16="http://schemas.microsoft.com/office/drawing/2014/main" id="{DF96AAF3-FA39-0E86-07F8-6AE97B6FB0AC}"/>
                </a:ext>
              </a:extLst>
            </p:cNvPr>
            <p:cNvSpPr txBox="1"/>
            <p:nvPr/>
          </p:nvSpPr>
          <p:spPr>
            <a:xfrm>
              <a:off x="1798026" y="5641692"/>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560億円</a:t>
              </a:r>
              <a:endParaRPr lang="en-US" sz="1000" b="1"/>
            </a:p>
          </p:txBody>
        </p:sp>
        <p:sp>
          <p:nvSpPr>
            <p:cNvPr id="190" name="Shape 104">
              <a:extLst>
                <a:ext uri="{FF2B5EF4-FFF2-40B4-BE49-F238E27FC236}">
                  <a16:creationId xmlns:a16="http://schemas.microsoft.com/office/drawing/2014/main" id="{CA080E2E-7DBB-8C7A-5690-8E0468CCC21B}"/>
                </a:ext>
              </a:extLst>
            </p:cNvPr>
            <p:cNvSpPr/>
            <p:nvPr/>
          </p:nvSpPr>
          <p:spPr>
            <a:xfrm>
              <a:off x="2693820" y="5850753"/>
              <a:ext cx="1450799" cy="8711"/>
            </a:xfrm>
            <a:prstGeom prst="rect">
              <a:avLst/>
            </a:prstGeom>
            <a:solidFill>
              <a:srgbClr val="F0F0F0"/>
            </a:solidFill>
            <a:ln/>
          </p:spPr>
          <p:txBody>
            <a:bodyPr/>
            <a:lstStyle/>
            <a:p>
              <a:endParaRPr lang="ja-JP" altLang="en-US" b="1"/>
            </a:p>
          </p:txBody>
        </p:sp>
        <p:sp>
          <p:nvSpPr>
            <p:cNvPr id="192" name="Text 105">
              <a:extLst>
                <a:ext uri="{FF2B5EF4-FFF2-40B4-BE49-F238E27FC236}">
                  <a16:creationId xmlns:a16="http://schemas.microsoft.com/office/drawing/2014/main" id="{7EF338A1-55E9-6845-3B8D-3A4FC8665C09}"/>
                </a:ext>
              </a:extLst>
            </p:cNvPr>
            <p:cNvSpPr txBox="1"/>
            <p:nvPr/>
          </p:nvSpPr>
          <p:spPr>
            <a:xfrm>
              <a:off x="3296535" y="5641692"/>
              <a:ext cx="345660" cy="155053"/>
            </a:xfrm>
            <a:prstGeom prst="rect">
              <a:avLst/>
            </a:prstGeom>
            <a:noFill/>
            <a:ln/>
          </p:spPr>
          <p:txBody>
            <a:bodyPr wrap="square" lIns="0" tIns="0" rIns="0" bIns="0" rtlCol="0" anchor="ctr"/>
            <a:lstStyle/>
            <a:p>
              <a:pPr marL="0" indent="0" algn="ctr">
                <a:buNone/>
              </a:pPr>
              <a:r>
                <a:rPr lang="en-US" sz="1000" b="1">
                  <a:solidFill>
                    <a:srgbClr val="1B3A6B"/>
                  </a:solidFill>
                  <a:latin typeface="Noto Sans JP" pitchFamily="34" charset="0"/>
                  <a:ea typeface="Noto Sans JP" pitchFamily="34" charset="-122"/>
                  <a:cs typeface="Noto Sans JP" pitchFamily="34" charset="-120"/>
                </a:rPr>
                <a:t>借換</a:t>
              </a:r>
              <a:endParaRPr lang="en-US" sz="1000" b="1"/>
            </a:p>
          </p:txBody>
        </p:sp>
        <p:sp>
          <p:nvSpPr>
            <p:cNvPr id="194" name="Shape 106">
              <a:extLst>
                <a:ext uri="{FF2B5EF4-FFF2-40B4-BE49-F238E27FC236}">
                  <a16:creationId xmlns:a16="http://schemas.microsoft.com/office/drawing/2014/main" id="{030A6C26-9E8A-C07F-850E-77CC74B00736}"/>
                </a:ext>
              </a:extLst>
            </p:cNvPr>
            <p:cNvSpPr/>
            <p:nvPr/>
          </p:nvSpPr>
          <p:spPr>
            <a:xfrm>
              <a:off x="4142671" y="5850753"/>
              <a:ext cx="1612432" cy="8711"/>
            </a:xfrm>
            <a:prstGeom prst="rect">
              <a:avLst/>
            </a:prstGeom>
            <a:solidFill>
              <a:srgbClr val="F0F0F0"/>
            </a:solidFill>
            <a:ln/>
          </p:spPr>
          <p:txBody>
            <a:bodyPr/>
            <a:lstStyle/>
            <a:p>
              <a:endParaRPr lang="ja-JP" altLang="en-US" b="1"/>
            </a:p>
          </p:txBody>
        </p:sp>
        <p:sp>
          <p:nvSpPr>
            <p:cNvPr id="196" name="Text 107">
              <a:extLst>
                <a:ext uri="{FF2B5EF4-FFF2-40B4-BE49-F238E27FC236}">
                  <a16:creationId xmlns:a16="http://schemas.microsoft.com/office/drawing/2014/main" id="{C3D283B0-06D1-CF7E-38F5-AE68CE4FECE8}"/>
                </a:ext>
              </a:extLst>
            </p:cNvPr>
            <p:cNvSpPr txBox="1"/>
            <p:nvPr/>
          </p:nvSpPr>
          <p:spPr>
            <a:xfrm>
              <a:off x="4721044" y="5641692"/>
              <a:ext cx="538450" cy="155053"/>
            </a:xfrm>
            <a:prstGeom prst="rect">
              <a:avLst/>
            </a:prstGeom>
            <a:noFill/>
            <a:ln/>
          </p:spPr>
          <p:txBody>
            <a:bodyPr wrap="square" lIns="0" tIns="0" rIns="0" bIns="0" rtlCol="0" anchor="ctr"/>
            <a:lstStyle/>
            <a:p>
              <a:pPr marL="0" indent="0" algn="ctr">
                <a:buNone/>
              </a:pPr>
              <a:r>
                <a:rPr lang="en-US" sz="1000" b="1">
                  <a:solidFill>
                    <a:srgbClr val="1A1A1A"/>
                  </a:solidFill>
                  <a:latin typeface="Noto Sans JP" pitchFamily="34" charset="0"/>
                  <a:ea typeface="Noto Sans JP" pitchFamily="34" charset="-122"/>
                  <a:cs typeface="Noto Sans JP" pitchFamily="34" charset="-120"/>
                </a:rPr>
                <a:t>500億円</a:t>
              </a:r>
              <a:endParaRPr lang="en-US" sz="1000" b="1"/>
            </a:p>
          </p:txBody>
        </p:sp>
        <p:sp>
          <p:nvSpPr>
            <p:cNvPr id="198" name="Shape 108">
              <a:extLst>
                <a:ext uri="{FF2B5EF4-FFF2-40B4-BE49-F238E27FC236}">
                  <a16:creationId xmlns:a16="http://schemas.microsoft.com/office/drawing/2014/main" id="{82BCA1FB-3A2A-C2BD-7E34-70F4138FFED6}"/>
                </a:ext>
              </a:extLst>
            </p:cNvPr>
            <p:cNvSpPr/>
            <p:nvPr/>
          </p:nvSpPr>
          <p:spPr>
            <a:xfrm>
              <a:off x="5745368" y="5850753"/>
              <a:ext cx="1876303" cy="8711"/>
            </a:xfrm>
            <a:prstGeom prst="rect">
              <a:avLst/>
            </a:prstGeom>
            <a:solidFill>
              <a:srgbClr val="F0F0F0"/>
            </a:solidFill>
            <a:ln/>
          </p:spPr>
          <p:txBody>
            <a:bodyPr/>
            <a:lstStyle/>
            <a:p>
              <a:endParaRPr lang="ja-JP" altLang="en-US" b="1"/>
            </a:p>
          </p:txBody>
        </p:sp>
        <p:sp>
          <p:nvSpPr>
            <p:cNvPr id="200" name="Text 109">
              <a:extLst>
                <a:ext uri="{FF2B5EF4-FFF2-40B4-BE49-F238E27FC236}">
                  <a16:creationId xmlns:a16="http://schemas.microsoft.com/office/drawing/2014/main" id="{08EC0235-8F83-DDD6-2FE0-D3D1302B1065}"/>
                </a:ext>
              </a:extLst>
            </p:cNvPr>
            <p:cNvSpPr txBox="1"/>
            <p:nvPr/>
          </p:nvSpPr>
          <p:spPr>
            <a:xfrm>
              <a:off x="6518478" y="5641692"/>
              <a:ext cx="416739" cy="155053"/>
            </a:xfrm>
            <a:prstGeom prst="rect">
              <a:avLst/>
            </a:prstGeom>
            <a:noFill/>
            <a:ln/>
          </p:spPr>
          <p:txBody>
            <a:bodyPr wrap="square" lIns="0" tIns="0" rIns="0" bIns="0" rtlCol="0" anchor="ctr"/>
            <a:lstStyle/>
            <a:p>
              <a:pPr marL="0" indent="0" algn="ctr">
                <a:buNone/>
              </a:pPr>
              <a:r>
                <a:rPr lang="en-US" sz="1000" b="1">
                  <a:solidFill>
                    <a:srgbClr val="1B3A6B"/>
                  </a:solidFill>
                  <a:latin typeface="Noto Sans JP" pitchFamily="34" charset="0"/>
                  <a:ea typeface="Noto Sans JP" pitchFamily="34" charset="-122"/>
                  <a:cs typeface="Noto Sans JP" pitchFamily="34" charset="-120"/>
                </a:rPr>
                <a:t>0.89x</a:t>
              </a:r>
              <a:endParaRPr lang="en-US" sz="1000" b="1"/>
            </a:p>
          </p:txBody>
        </p:sp>
        <p:sp>
          <p:nvSpPr>
            <p:cNvPr id="202" name="Shape 110">
              <a:extLst>
                <a:ext uri="{FF2B5EF4-FFF2-40B4-BE49-F238E27FC236}">
                  <a16:creationId xmlns:a16="http://schemas.microsoft.com/office/drawing/2014/main" id="{3C6564FA-D0F0-C464-56B3-868A042132C7}"/>
                </a:ext>
              </a:extLst>
            </p:cNvPr>
            <p:cNvSpPr/>
            <p:nvPr/>
          </p:nvSpPr>
          <p:spPr>
            <a:xfrm>
              <a:off x="7615827" y="5850753"/>
              <a:ext cx="1217113" cy="8711"/>
            </a:xfrm>
            <a:prstGeom prst="rect">
              <a:avLst/>
            </a:prstGeom>
            <a:solidFill>
              <a:srgbClr val="F0F0F0"/>
            </a:solidFill>
            <a:ln/>
          </p:spPr>
          <p:txBody>
            <a:bodyPr/>
            <a:lstStyle/>
            <a:p>
              <a:endParaRPr lang="ja-JP" altLang="en-US" b="1"/>
            </a:p>
          </p:txBody>
        </p:sp>
        <p:sp>
          <p:nvSpPr>
            <p:cNvPr id="204" name="Text 111">
              <a:extLst>
                <a:ext uri="{FF2B5EF4-FFF2-40B4-BE49-F238E27FC236}">
                  <a16:creationId xmlns:a16="http://schemas.microsoft.com/office/drawing/2014/main" id="{B5CAD9E9-5EC7-E4C9-F38B-32F08ED08506}"/>
                </a:ext>
              </a:extLst>
            </p:cNvPr>
            <p:cNvSpPr txBox="1"/>
            <p:nvPr/>
          </p:nvSpPr>
          <p:spPr>
            <a:xfrm>
              <a:off x="8025751" y="5641692"/>
              <a:ext cx="486845" cy="155053"/>
            </a:xfrm>
            <a:prstGeom prst="rect">
              <a:avLst/>
            </a:prstGeom>
            <a:noFill/>
            <a:ln/>
          </p:spPr>
          <p:txBody>
            <a:bodyPr wrap="square" lIns="0" tIns="0" rIns="0" bIns="0" rtlCol="0" anchor="ctr"/>
            <a:lstStyle/>
            <a:p>
              <a:pPr marL="0" indent="0" algn="ctr">
                <a:buNone/>
              </a:pPr>
              <a:r>
                <a:rPr lang="en-US" sz="1000" b="1">
                  <a:solidFill>
                    <a:srgbClr val="1B3A6B"/>
                  </a:solidFill>
                  <a:latin typeface="Noto Sans JP" pitchFamily="34" charset="0"/>
                  <a:ea typeface="Noto Sans JP" pitchFamily="34" charset="-122"/>
                  <a:cs typeface="Noto Sans JP" pitchFamily="34" charset="-120"/>
                </a:rPr>
                <a:t>10.0x+</a:t>
              </a:r>
              <a:endParaRPr lang="en-US" sz="1000" b="1"/>
            </a:p>
          </p:txBody>
        </p:sp>
      </p:grpSp>
      <p:pic>
        <p:nvPicPr>
          <p:cNvPr id="205" name="図 204" descr="グラフ, 折れ線グラフ&#10;&#10;AI 生成コンテンツは間違っている可能性があります。">
            <a:extLst>
              <a:ext uri="{FF2B5EF4-FFF2-40B4-BE49-F238E27FC236}">
                <a16:creationId xmlns:a16="http://schemas.microsoft.com/office/drawing/2014/main" id="{B3D18AF3-5C3C-CE3B-8C6D-4BC87F0415E2}"/>
              </a:ext>
            </a:extLst>
          </p:cNvPr>
          <p:cNvPicPr>
            <a:picLocks noChangeAspect="1"/>
          </p:cNvPicPr>
          <p:nvPr/>
        </p:nvPicPr>
        <p:blipFill>
          <a:blip r:embed="rId2"/>
          <a:stretch>
            <a:fillRect/>
          </a:stretch>
        </p:blipFill>
        <p:spPr>
          <a:xfrm>
            <a:off x="452845" y="1707476"/>
            <a:ext cx="8382002" cy="2145470"/>
          </a:xfrm>
          <a:prstGeom prst="rect">
            <a:avLst/>
          </a:prstGeom>
        </p:spPr>
      </p:pic>
      <p:grpSp>
        <p:nvGrpSpPr>
          <p:cNvPr id="212" name="グループ化 211">
            <a:extLst>
              <a:ext uri="{FF2B5EF4-FFF2-40B4-BE49-F238E27FC236}">
                <a16:creationId xmlns:a16="http://schemas.microsoft.com/office/drawing/2014/main" id="{CB65BA3D-FE9E-A669-341C-624E001608C2}"/>
              </a:ext>
            </a:extLst>
          </p:cNvPr>
          <p:cNvGrpSpPr/>
          <p:nvPr/>
        </p:nvGrpSpPr>
        <p:grpSpPr>
          <a:xfrm>
            <a:off x="7416697" y="6287753"/>
            <a:ext cx="1417320" cy="325678"/>
            <a:chOff x="515155" y="6331296"/>
            <a:chExt cx="1417320" cy="325678"/>
          </a:xfrm>
        </p:grpSpPr>
        <p:sp>
          <p:nvSpPr>
            <p:cNvPr id="208" name="Text 10">
              <a:extLst>
                <a:ext uri="{FF2B5EF4-FFF2-40B4-BE49-F238E27FC236}">
                  <a16:creationId xmlns:a16="http://schemas.microsoft.com/office/drawing/2014/main" id="{B9090E00-89C1-5095-FD89-4D9C8740607D}"/>
                </a:ext>
              </a:extLst>
            </p:cNvPr>
            <p:cNvSpPr txBox="1"/>
            <p:nvPr/>
          </p:nvSpPr>
          <p:spPr>
            <a:xfrm>
              <a:off x="515155" y="6331296"/>
              <a:ext cx="586359" cy="122072"/>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675" b="1">
                  <a:solidFill>
                    <a:srgbClr val="1F2937"/>
                  </a:solidFill>
                  <a:latin typeface="Noto Sans JP" pitchFamily="34" charset="0"/>
                  <a:ea typeface="Noto Sans JP" pitchFamily="34" charset="-122"/>
                  <a:cs typeface="Noto Sans JP" pitchFamily="34" charset="-120"/>
                </a:rPr>
                <a:t>赤信号ルール</a:t>
              </a:r>
              <a:endParaRPr lang="en-US" sz="675" b="1"/>
            </a:p>
          </p:txBody>
        </p:sp>
        <p:sp>
          <p:nvSpPr>
            <p:cNvPr id="209" name="Text 11">
              <a:extLst>
                <a:ext uri="{FF2B5EF4-FFF2-40B4-BE49-F238E27FC236}">
                  <a16:creationId xmlns:a16="http://schemas.microsoft.com/office/drawing/2014/main" id="{F41E5BE2-6AEF-08B3-9DCF-016A3C94F2D4}"/>
                </a:ext>
              </a:extLst>
            </p:cNvPr>
            <p:cNvSpPr txBox="1"/>
            <p:nvPr/>
          </p:nvSpPr>
          <p:spPr>
            <a:xfrm>
              <a:off x="515156" y="6534902"/>
              <a:ext cx="729005" cy="122072"/>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50" b="1">
                  <a:solidFill>
                    <a:srgbClr val="4B5563"/>
                  </a:solidFill>
                  <a:latin typeface="Noto Sans JP"/>
                  <a:ea typeface="Noto Sans JP"/>
                  <a:cs typeface="Noto Sans JP" pitchFamily="34" charset="-120"/>
                </a:rPr>
                <a:t>ICR &lt; 2.5x </a:t>
              </a:r>
              <a:r>
                <a:rPr lang="en-US" sz="650" b="1" err="1">
                  <a:solidFill>
                    <a:srgbClr val="4B5563"/>
                  </a:solidFill>
                  <a:latin typeface="Noto Sans JP"/>
                  <a:ea typeface="Noto Sans JP"/>
                  <a:cs typeface="Noto Sans JP" pitchFamily="34" charset="-120"/>
                </a:rPr>
                <a:t>または</a:t>
              </a:r>
              <a:r>
                <a:rPr lang="en-US" sz="700" b="1" err="1">
                  <a:solidFill>
                    <a:srgbClr val="4B5563"/>
                  </a:solidFill>
                  <a:ea typeface="+mn-lt"/>
                  <a:cs typeface="+mn-lt"/>
                </a:rPr>
                <a:t>ND</a:t>
              </a:r>
              <a:r>
                <a:rPr lang="en-US" sz="700" b="1">
                  <a:solidFill>
                    <a:srgbClr val="4B5563"/>
                  </a:solidFill>
                  <a:ea typeface="+mn-lt"/>
                  <a:cs typeface="+mn-lt"/>
                </a:rPr>
                <a:t>/EBITDA &gt; 5.0x</a:t>
              </a:r>
              <a:endParaRPr lang="en-US" sz="700" b="1">
                <a:solidFill>
                  <a:srgbClr val="000000"/>
                </a:solidFill>
                <a:ea typeface="+mn-lt"/>
                <a:cs typeface="+mn-lt"/>
              </a:endParaRPr>
            </a:p>
            <a:p>
              <a:pPr marL="0" indent="0" algn="l">
                <a:buNone/>
              </a:pPr>
              <a:endParaRPr lang="en-US" sz="650" b="1">
                <a:solidFill>
                  <a:srgbClr val="4B5563"/>
                </a:solidFill>
                <a:latin typeface="Noto Sans JP"/>
              </a:endParaRPr>
            </a:p>
          </p:txBody>
        </p:sp>
        <p:sp>
          <p:nvSpPr>
            <p:cNvPr id="211" name="Text 13">
              <a:extLst>
                <a:ext uri="{FF2B5EF4-FFF2-40B4-BE49-F238E27FC236}">
                  <a16:creationId xmlns:a16="http://schemas.microsoft.com/office/drawing/2014/main" id="{AC35A293-FCF4-E551-C6AD-62DD61868F77}"/>
                </a:ext>
              </a:extLst>
            </p:cNvPr>
            <p:cNvSpPr txBox="1"/>
            <p:nvPr/>
          </p:nvSpPr>
          <p:spPr>
            <a:xfrm>
              <a:off x="1246675" y="6472538"/>
              <a:ext cx="685800" cy="122072"/>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675" b="1">
                  <a:solidFill>
                    <a:srgbClr val="DC2626"/>
                  </a:solidFill>
                  <a:latin typeface="Noto Sans JP" pitchFamily="34" charset="0"/>
                  <a:ea typeface="Noto Sans JP" pitchFamily="34" charset="-122"/>
                  <a:cs typeface="Noto Sans JP" pitchFamily="34" charset="-120"/>
                </a:rPr>
                <a:t>→ 追加借入禁止</a:t>
              </a:r>
              <a:endParaRPr lang="en-US" sz="675" b="1"/>
            </a:p>
          </p:txBody>
        </p:sp>
      </p:grpSp>
    </p:spTree>
    <p:extLst>
      <p:ext uri="{BB962C8B-B14F-4D97-AF65-F5344CB8AC3E}">
        <p14:creationId xmlns:p14="http://schemas.microsoft.com/office/powerpoint/2010/main" val="4179444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FF71CCC-28FF-F721-F31B-86E1E6E73EC5}"/>
              </a:ext>
            </a:extLst>
          </p:cNvPr>
          <p:cNvGraphicFramePr>
            <a:graphicFrameLocks/>
          </p:cNvGraphicFramePr>
          <p:nvPr>
            <p:custDataLst>
              <p:tags r:id="rId1"/>
            </p:custDataLst>
            <p:extLst>
              <p:ext uri="{D42A27DB-BD31-4B8C-83A1-F6EECF244321}">
                <p14:modId xmlns:p14="http://schemas.microsoft.com/office/powerpoint/2010/main" val="20725110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4" name="think-cell data - do not delete" hidden="1">
                        <a:extLst>
                          <a:ext uri="{FF2B5EF4-FFF2-40B4-BE49-F238E27FC236}">
                            <a16:creationId xmlns:a16="http://schemas.microsoft.com/office/drawing/2014/main" id="{EFF71CCC-28FF-F721-F31B-86E1E6E73E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EACFA0A5-5B78-C24D-175E-F380921A8D44}"/>
              </a:ext>
            </a:extLst>
          </p:cNvPr>
          <p:cNvSpPr>
            <a:spLocks noGrp="1"/>
          </p:cNvSpPr>
          <p:nvPr>
            <p:ph type="title"/>
          </p:nvPr>
        </p:nvSpPr>
        <p:spPr>
          <a:xfrm>
            <a:off x="622081" y="286300"/>
            <a:ext cx="6154073" cy="625688"/>
          </a:xfrm>
        </p:spPr>
        <p:txBody>
          <a:bodyPr vert="horz" rIns="91440"/>
          <a:lstStyle/>
          <a:p>
            <a:r>
              <a:rPr lang="ja-JP" b="1">
                <a:solidFill>
                  <a:srgbClr val="002060"/>
                </a:solidFill>
                <a:latin typeface="Aptos"/>
                <a:ea typeface="メイリオ"/>
              </a:rPr>
              <a:t>対抗TOB防衛バッファと第三者委員会対応</a:t>
            </a:r>
          </a:p>
        </p:txBody>
      </p:sp>
      <p:sp>
        <p:nvSpPr>
          <p:cNvPr id="6" name="Text 12">
            <a:extLst>
              <a:ext uri="{FF2B5EF4-FFF2-40B4-BE49-F238E27FC236}">
                <a16:creationId xmlns:a16="http://schemas.microsoft.com/office/drawing/2014/main" id="{9D66F8F1-95E4-D363-52B2-903457C09AA4}"/>
              </a:ext>
            </a:extLst>
          </p:cNvPr>
          <p:cNvSpPr txBox="1"/>
          <p:nvPr/>
        </p:nvSpPr>
        <p:spPr>
          <a:xfrm>
            <a:off x="480770" y="2594637"/>
            <a:ext cx="3503325" cy="365847"/>
          </a:xfrm>
          <a:prstGeom prst="rect">
            <a:avLst/>
          </a:prstGeom>
          <a:noFill/>
          <a:ln/>
        </p:spPr>
        <p:txBody>
          <a:bodyPr wrap="square" lIns="0" tIns="0" rIns="0" bIns="0" rtlCol="0" anchor="ctr"/>
          <a:lstStyle/>
          <a:p>
            <a:pPr marL="0" indent="0" algn="l">
              <a:buNone/>
            </a:pPr>
            <a:r>
              <a:rPr lang="en-US" b="1">
                <a:solidFill>
                  <a:srgbClr val="002060"/>
                </a:solidFill>
                <a:latin typeface="メイリオ" panose="020B0604030504040204" pitchFamily="50" charset="-128"/>
                <a:ea typeface="メイリオ" panose="020B0604030504040204" pitchFamily="50" charset="-128"/>
                <a:cs typeface="Noto Sans JP" pitchFamily="34" charset="-120"/>
              </a:rPr>
              <a:t>価格ステップと防衛バッファ</a:t>
            </a:r>
            <a:endParaRPr lang="en-US" b="1">
              <a:solidFill>
                <a:srgbClr val="002060"/>
              </a:solidFill>
              <a:latin typeface="メイリオ" panose="020B0604030504040204" pitchFamily="50" charset="-128"/>
              <a:ea typeface="メイリオ" panose="020B0604030504040204" pitchFamily="50" charset="-128"/>
            </a:endParaRPr>
          </a:p>
        </p:txBody>
      </p:sp>
      <p:sp>
        <p:nvSpPr>
          <p:cNvPr id="9" name="Shape 13">
            <a:extLst>
              <a:ext uri="{FF2B5EF4-FFF2-40B4-BE49-F238E27FC236}">
                <a16:creationId xmlns:a16="http://schemas.microsoft.com/office/drawing/2014/main" id="{03BE45E3-5C59-464B-41E6-70D3432FB2C0}"/>
              </a:ext>
            </a:extLst>
          </p:cNvPr>
          <p:cNvSpPr/>
          <p:nvPr/>
        </p:nvSpPr>
        <p:spPr>
          <a:xfrm>
            <a:off x="480771" y="2967464"/>
            <a:ext cx="1858469" cy="1223884"/>
          </a:xfrm>
          <a:prstGeom prst="roundRect">
            <a:avLst>
              <a:gd name="adj" fmla="val 2272"/>
            </a:avLst>
          </a:prstGeom>
          <a:solidFill>
            <a:srgbClr val="1B3A6B">
              <a:alpha val="10000"/>
            </a:srgbClr>
          </a:solidFill>
          <a:ln w="12700">
            <a:solidFill>
              <a:srgbClr val="FFD700"/>
            </a:solidFill>
            <a:prstDash val="solid"/>
          </a:ln>
          <a:effectLst>
            <a:outerShdw blurRad="38100" dist="25400" dir="5400000" algn="bl" rotWithShape="0">
              <a:srgbClr val="000000">
                <a:alpha val="5000"/>
              </a:srgbClr>
            </a:outerShdw>
          </a:effectLst>
        </p:spPr>
        <p:txBody>
          <a:bodyPr lIns="91440" tIns="45720" rIns="91440" bIns="45720" anchor="t"/>
          <a:lstStyle/>
          <a:p>
            <a:pPr algn="ctr"/>
            <a:endParaRPr lang="ja-JP" altLang="en-US" sz="2000" b="1">
              <a:solidFill>
                <a:srgbClr val="002060"/>
              </a:solidFill>
              <a:latin typeface="メイリオ" panose="020B0604030504040204" pitchFamily="50" charset="-128"/>
              <a:ea typeface="メイリオ" panose="020B0604030504040204" pitchFamily="50" charset="-128"/>
            </a:endParaRPr>
          </a:p>
        </p:txBody>
      </p:sp>
      <p:sp>
        <p:nvSpPr>
          <p:cNvPr id="11" name="Text 14">
            <a:extLst>
              <a:ext uri="{FF2B5EF4-FFF2-40B4-BE49-F238E27FC236}">
                <a16:creationId xmlns:a16="http://schemas.microsoft.com/office/drawing/2014/main" id="{3236E2D4-F44D-A798-46F1-58BC465C75CB}"/>
              </a:ext>
            </a:extLst>
          </p:cNvPr>
          <p:cNvSpPr txBox="1"/>
          <p:nvPr/>
        </p:nvSpPr>
        <p:spPr>
          <a:xfrm>
            <a:off x="980996" y="3065864"/>
            <a:ext cx="842382" cy="244958"/>
          </a:xfrm>
          <a:prstGeom prst="rect">
            <a:avLst/>
          </a:prstGeom>
          <a:noFill/>
          <a:ln/>
        </p:spPr>
        <p:txBody>
          <a:bodyPr wrap="square" lIns="0" tIns="0" rIns="0" bIns="0" rtlCol="0" anchor="ctr"/>
          <a:lstStyle/>
          <a:p>
            <a:pPr marL="0" indent="0" algn="ctr">
              <a:buNone/>
            </a:pPr>
            <a:r>
              <a:rPr lang="en-US" sz="1200" b="1">
                <a:solidFill>
                  <a:srgbClr val="002060"/>
                </a:solidFill>
                <a:latin typeface="メイリオ" panose="020B0604030504040204" pitchFamily="50" charset="-128"/>
                <a:ea typeface="メイリオ" panose="020B0604030504040204" pitchFamily="50" charset="-128"/>
                <a:cs typeface="Noto Sans JP" pitchFamily="34" charset="-120"/>
              </a:rPr>
              <a:t>TOB価格</a:t>
            </a:r>
            <a:endParaRPr lang="en-US" sz="1200" b="1">
              <a:solidFill>
                <a:srgbClr val="002060"/>
              </a:solidFill>
              <a:latin typeface="メイリオ" panose="020B0604030504040204" pitchFamily="50" charset="-128"/>
              <a:ea typeface="メイリオ" panose="020B0604030504040204" pitchFamily="50" charset="-128"/>
            </a:endParaRPr>
          </a:p>
        </p:txBody>
      </p:sp>
      <p:sp>
        <p:nvSpPr>
          <p:cNvPr id="13" name="Text 15">
            <a:extLst>
              <a:ext uri="{FF2B5EF4-FFF2-40B4-BE49-F238E27FC236}">
                <a16:creationId xmlns:a16="http://schemas.microsoft.com/office/drawing/2014/main" id="{307D7980-3BB7-2B4C-C2E2-FFC298D1DFB9}"/>
              </a:ext>
            </a:extLst>
          </p:cNvPr>
          <p:cNvSpPr txBox="1"/>
          <p:nvPr/>
        </p:nvSpPr>
        <p:spPr>
          <a:xfrm>
            <a:off x="805881" y="3260016"/>
            <a:ext cx="1297491" cy="343060"/>
          </a:xfrm>
          <a:prstGeom prst="rect">
            <a:avLst/>
          </a:prstGeom>
          <a:noFill/>
          <a:ln/>
        </p:spPr>
        <p:txBody>
          <a:bodyPr wrap="square" lIns="0" tIns="0" rIns="0" bIns="0" rtlCol="0" anchor="ctr"/>
          <a:lstStyle/>
          <a:p>
            <a:pPr marL="0" indent="0" algn="ctr">
              <a:buNone/>
            </a:pPr>
            <a:r>
              <a:rPr lang="en-US" sz="2000" b="1">
                <a:solidFill>
                  <a:srgbClr val="002060"/>
                </a:solidFill>
                <a:latin typeface="メイリオ" panose="020B0604030504040204" pitchFamily="50" charset="-128"/>
                <a:ea typeface="メイリオ" panose="020B0604030504040204" pitchFamily="50" charset="-128"/>
                <a:cs typeface="Noto Sans JP" pitchFamily="34" charset="-120"/>
              </a:rPr>
              <a:t>7,700円</a:t>
            </a:r>
            <a:endParaRPr lang="en-US" sz="2000" b="1">
              <a:solidFill>
                <a:srgbClr val="002060"/>
              </a:solidFill>
              <a:latin typeface="メイリオ" panose="020B0604030504040204" pitchFamily="50" charset="-128"/>
              <a:ea typeface="メイリオ" panose="020B0604030504040204" pitchFamily="50" charset="-128"/>
            </a:endParaRPr>
          </a:p>
        </p:txBody>
      </p:sp>
      <p:sp>
        <p:nvSpPr>
          <p:cNvPr id="15" name="Text 16">
            <a:extLst>
              <a:ext uri="{FF2B5EF4-FFF2-40B4-BE49-F238E27FC236}">
                <a16:creationId xmlns:a16="http://schemas.microsoft.com/office/drawing/2014/main" id="{09E4FB6E-C996-329D-DC85-FE528B23DF46}"/>
              </a:ext>
            </a:extLst>
          </p:cNvPr>
          <p:cNvSpPr txBox="1"/>
          <p:nvPr/>
        </p:nvSpPr>
        <p:spPr>
          <a:xfrm>
            <a:off x="943053" y="3720594"/>
            <a:ext cx="1021692" cy="160894"/>
          </a:xfrm>
          <a:prstGeom prst="rect">
            <a:avLst/>
          </a:prstGeom>
          <a:noFill/>
          <a:ln/>
        </p:spPr>
        <p:txBody>
          <a:bodyPr wrap="square" lIns="0" tIns="0" rIns="0" bIns="0" rtlCol="0" anchor="ctr"/>
          <a:lstStyle/>
          <a:p>
            <a:pPr marL="0" indent="0" algn="ctr">
              <a:buNone/>
            </a:pPr>
            <a:r>
              <a:rPr lang="en-US" sz="1050" b="1">
                <a:solidFill>
                  <a:srgbClr val="002060"/>
                </a:solidFill>
                <a:latin typeface="メイリオ" panose="020B0604030504040204" pitchFamily="50" charset="-128"/>
                <a:ea typeface="メイリオ" panose="020B0604030504040204" pitchFamily="50" charset="-128"/>
                <a:cs typeface="Noto Sans JP" pitchFamily="34" charset="-120"/>
              </a:rPr>
              <a:t>プレミアム率93%</a:t>
            </a:r>
            <a:endParaRPr lang="en-US" sz="1050" b="1">
              <a:solidFill>
                <a:srgbClr val="002060"/>
              </a:solidFill>
              <a:latin typeface="メイリオ" panose="020B0604030504040204" pitchFamily="50" charset="-128"/>
              <a:ea typeface="メイリオ" panose="020B0604030504040204" pitchFamily="50" charset="-128"/>
            </a:endParaRPr>
          </a:p>
        </p:txBody>
      </p:sp>
      <p:sp>
        <p:nvSpPr>
          <p:cNvPr id="17" name="Text 17">
            <a:extLst>
              <a:ext uri="{FF2B5EF4-FFF2-40B4-BE49-F238E27FC236}">
                <a16:creationId xmlns:a16="http://schemas.microsoft.com/office/drawing/2014/main" id="{1F0D4D98-DA84-EA72-6EFF-DA2EDAD9553A}"/>
              </a:ext>
            </a:extLst>
          </p:cNvPr>
          <p:cNvSpPr txBox="1"/>
          <p:nvPr/>
        </p:nvSpPr>
        <p:spPr>
          <a:xfrm>
            <a:off x="707663" y="3975745"/>
            <a:ext cx="1395838" cy="167462"/>
          </a:xfrm>
          <a:prstGeom prst="rect">
            <a:avLst/>
          </a:prstGeom>
          <a:noFill/>
          <a:ln/>
        </p:spPr>
        <p:txBody>
          <a:bodyPr wrap="square" lIns="0" tIns="0" rIns="0" bIns="0" rtlCol="0" anchor="ctr"/>
          <a:lstStyle/>
          <a:p>
            <a:pPr marL="0" indent="0" algn="ctr">
              <a:buNone/>
            </a:pPr>
            <a:r>
              <a:rPr lang="en-US" sz="1050" b="1">
                <a:solidFill>
                  <a:srgbClr val="002060"/>
                </a:solidFill>
                <a:latin typeface="メイリオ" panose="020B0604030504040204" pitchFamily="50" charset="-128"/>
                <a:ea typeface="メイリオ" panose="020B0604030504040204" pitchFamily="50" charset="-128"/>
                <a:cs typeface="Noto Sans JP" pitchFamily="34" charset="-120"/>
              </a:rPr>
              <a:t>時価総額3,465億円</a:t>
            </a:r>
            <a:endParaRPr lang="en-US" sz="1050" b="1">
              <a:solidFill>
                <a:srgbClr val="002060"/>
              </a:solidFill>
              <a:latin typeface="メイリオ" panose="020B0604030504040204" pitchFamily="50" charset="-128"/>
              <a:ea typeface="メイリオ" panose="020B0604030504040204" pitchFamily="50" charset="-128"/>
            </a:endParaRPr>
          </a:p>
        </p:txBody>
      </p:sp>
      <p:sp>
        <p:nvSpPr>
          <p:cNvPr id="19" name="Shape 18">
            <a:extLst>
              <a:ext uri="{FF2B5EF4-FFF2-40B4-BE49-F238E27FC236}">
                <a16:creationId xmlns:a16="http://schemas.microsoft.com/office/drawing/2014/main" id="{760742A8-6C6F-2468-695F-8694F3EEDB77}"/>
              </a:ext>
            </a:extLst>
          </p:cNvPr>
          <p:cNvSpPr/>
          <p:nvPr/>
        </p:nvSpPr>
        <p:spPr>
          <a:xfrm>
            <a:off x="2483028" y="2964860"/>
            <a:ext cx="1858469" cy="1223884"/>
          </a:xfrm>
          <a:prstGeom prst="roundRect">
            <a:avLst>
              <a:gd name="adj" fmla="val 2272"/>
            </a:avLst>
          </a:prstGeom>
          <a:solidFill>
            <a:srgbClr val="1B3A6B">
              <a:alpha val="5000"/>
            </a:srgbClr>
          </a:solidFill>
          <a:ln w="12700">
            <a:solidFill>
              <a:srgbClr val="FFD700"/>
            </a:solidFill>
            <a:prstDash val="solid"/>
          </a:ln>
          <a:effectLst>
            <a:outerShdw blurRad="38100" dist="25400" dir="5400000" algn="bl" rotWithShape="0">
              <a:srgbClr val="000000">
                <a:alpha val="5000"/>
              </a:srgbClr>
            </a:outerShdw>
          </a:effectLst>
        </p:spPr>
        <p:txBody>
          <a:bodyPr lIns="91440" tIns="45720" rIns="91440" bIns="45720" anchor="t"/>
          <a:lstStyle/>
          <a:p>
            <a:pPr algn="ctr"/>
            <a:endParaRPr lang="ja-JP" altLang="en-US" sz="2000" b="1">
              <a:solidFill>
                <a:srgbClr val="002060"/>
              </a:solidFill>
              <a:latin typeface="メイリオ" panose="020B0604030504040204" pitchFamily="50" charset="-128"/>
              <a:ea typeface="メイリオ" panose="020B0604030504040204" pitchFamily="50" charset="-128"/>
            </a:endParaRPr>
          </a:p>
        </p:txBody>
      </p:sp>
      <p:sp>
        <p:nvSpPr>
          <p:cNvPr id="21" name="Text 19">
            <a:extLst>
              <a:ext uri="{FF2B5EF4-FFF2-40B4-BE49-F238E27FC236}">
                <a16:creationId xmlns:a16="http://schemas.microsoft.com/office/drawing/2014/main" id="{79D9F33B-D674-A1A8-C820-9BB0AA38962C}"/>
              </a:ext>
            </a:extLst>
          </p:cNvPr>
          <p:cNvSpPr txBox="1"/>
          <p:nvPr/>
        </p:nvSpPr>
        <p:spPr>
          <a:xfrm>
            <a:off x="2861166" y="3068924"/>
            <a:ext cx="1192596" cy="244958"/>
          </a:xfrm>
          <a:prstGeom prst="rect">
            <a:avLst/>
          </a:prstGeom>
          <a:noFill/>
          <a:ln/>
        </p:spPr>
        <p:txBody>
          <a:bodyPr wrap="square" lIns="0" tIns="0" rIns="0" bIns="0" rtlCol="0" anchor="ctr"/>
          <a:lstStyle/>
          <a:p>
            <a:pPr marL="0" indent="0" algn="ctr">
              <a:buNone/>
            </a:pPr>
            <a:r>
              <a:rPr lang="en-US" sz="1200" b="1">
                <a:solidFill>
                  <a:srgbClr val="002060"/>
                </a:solidFill>
                <a:latin typeface="メイリオ" panose="020B0604030504040204" pitchFamily="50" charset="-128"/>
                <a:ea typeface="メイリオ" panose="020B0604030504040204" pitchFamily="50" charset="-128"/>
                <a:cs typeface="Noto Sans JP" pitchFamily="34" charset="-120"/>
              </a:rPr>
              <a:t>対抗TOB想定</a:t>
            </a:r>
            <a:endParaRPr lang="en-US" sz="1200" b="1">
              <a:solidFill>
                <a:srgbClr val="002060"/>
              </a:solidFill>
              <a:latin typeface="メイリオ" panose="020B0604030504040204" pitchFamily="50" charset="-128"/>
              <a:ea typeface="メイリオ" panose="020B0604030504040204" pitchFamily="50" charset="-128"/>
            </a:endParaRPr>
          </a:p>
        </p:txBody>
      </p:sp>
      <p:sp>
        <p:nvSpPr>
          <p:cNvPr id="23" name="Text 20">
            <a:extLst>
              <a:ext uri="{FF2B5EF4-FFF2-40B4-BE49-F238E27FC236}">
                <a16:creationId xmlns:a16="http://schemas.microsoft.com/office/drawing/2014/main" id="{D501473E-7D75-4405-2001-91E6BD4A577A}"/>
              </a:ext>
            </a:extLst>
          </p:cNvPr>
          <p:cNvSpPr txBox="1"/>
          <p:nvPr/>
        </p:nvSpPr>
        <p:spPr>
          <a:xfrm>
            <a:off x="2769659" y="3256506"/>
            <a:ext cx="1290923" cy="343061"/>
          </a:xfrm>
          <a:prstGeom prst="rect">
            <a:avLst/>
          </a:prstGeom>
          <a:noFill/>
          <a:ln/>
        </p:spPr>
        <p:txBody>
          <a:bodyPr wrap="square" lIns="0" tIns="0" rIns="0" bIns="0" rtlCol="0" anchor="ctr"/>
          <a:lstStyle/>
          <a:p>
            <a:pPr marL="0" indent="0" algn="ctr">
              <a:buNone/>
            </a:pPr>
            <a:r>
              <a:rPr lang="en-US" sz="2000" b="1">
                <a:solidFill>
                  <a:srgbClr val="002060"/>
                </a:solidFill>
                <a:latin typeface="メイリオ" panose="020B0604030504040204" pitchFamily="50" charset="-128"/>
                <a:ea typeface="メイリオ" panose="020B0604030504040204" pitchFamily="50" charset="-128"/>
                <a:cs typeface="Noto Sans JP" pitchFamily="34" charset="-120"/>
              </a:rPr>
              <a:t>8,000円</a:t>
            </a:r>
            <a:endParaRPr lang="en-US" sz="2000" b="1">
              <a:solidFill>
                <a:srgbClr val="002060"/>
              </a:solidFill>
              <a:latin typeface="メイリオ" panose="020B0604030504040204" pitchFamily="50" charset="-128"/>
              <a:ea typeface="メイリオ" panose="020B0604030504040204" pitchFamily="50" charset="-128"/>
            </a:endParaRPr>
          </a:p>
        </p:txBody>
      </p:sp>
      <p:pic>
        <p:nvPicPr>
          <p:cNvPr id="25" name="Image 3" descr="preencoded.png">
            <a:extLst>
              <a:ext uri="{FF2B5EF4-FFF2-40B4-BE49-F238E27FC236}">
                <a16:creationId xmlns:a16="http://schemas.microsoft.com/office/drawing/2014/main" id="{FAD9E0BA-A159-2C5F-9FE9-A22B6413AFF5}"/>
              </a:ext>
            </a:extLst>
          </p:cNvPr>
          <p:cNvPicPr>
            <a:picLocks noChangeAspect="1"/>
          </p:cNvPicPr>
          <p:nvPr/>
        </p:nvPicPr>
        <p:blipFill>
          <a:blip r:embed="rId5"/>
          <a:srcRect l="-133" r="-133"/>
          <a:stretch/>
        </p:blipFill>
        <p:spPr>
          <a:xfrm>
            <a:off x="3040744" y="3703643"/>
            <a:ext cx="87788" cy="112988"/>
          </a:xfrm>
          <a:prstGeom prst="rect">
            <a:avLst/>
          </a:prstGeom>
        </p:spPr>
      </p:pic>
      <p:sp>
        <p:nvSpPr>
          <p:cNvPr id="27" name="Text 21">
            <a:extLst>
              <a:ext uri="{FF2B5EF4-FFF2-40B4-BE49-F238E27FC236}">
                <a16:creationId xmlns:a16="http://schemas.microsoft.com/office/drawing/2014/main" id="{876054F1-ED87-6E55-B685-AE1DBD8037EF}"/>
              </a:ext>
            </a:extLst>
          </p:cNvPr>
          <p:cNvSpPr txBox="1"/>
          <p:nvPr/>
        </p:nvSpPr>
        <p:spPr>
          <a:xfrm>
            <a:off x="3128531" y="3664534"/>
            <a:ext cx="566610" cy="167463"/>
          </a:xfrm>
          <a:prstGeom prst="rect">
            <a:avLst/>
          </a:prstGeom>
          <a:noFill/>
          <a:ln/>
        </p:spPr>
        <p:txBody>
          <a:bodyPr wrap="square" lIns="0" tIns="0" rIns="0" bIns="0" rtlCol="0" anchor="ctr"/>
          <a:lstStyle/>
          <a:p>
            <a:pPr marL="0" indent="0" algn="ctr">
              <a:buNone/>
            </a:pPr>
            <a:r>
              <a:rPr lang="en-US" sz="1050" b="1">
                <a:solidFill>
                  <a:srgbClr val="002060"/>
                </a:solidFill>
                <a:latin typeface="メイリオ" panose="020B0604030504040204" pitchFamily="50" charset="-128"/>
                <a:ea typeface="メイリオ" panose="020B0604030504040204" pitchFamily="50" charset="-128"/>
                <a:cs typeface="Noto Sans JP" pitchFamily="34" charset="-120"/>
              </a:rPr>
              <a:t>+3.9%</a:t>
            </a:r>
            <a:endParaRPr lang="en-US" sz="1050" b="1">
              <a:solidFill>
                <a:srgbClr val="002060"/>
              </a:solidFill>
              <a:latin typeface="メイリオ" panose="020B0604030504040204" pitchFamily="50" charset="-128"/>
              <a:ea typeface="メイリオ" panose="020B0604030504040204" pitchFamily="50" charset="-128"/>
            </a:endParaRPr>
          </a:p>
        </p:txBody>
      </p:sp>
      <p:sp>
        <p:nvSpPr>
          <p:cNvPr id="29" name="Text 22">
            <a:extLst>
              <a:ext uri="{FF2B5EF4-FFF2-40B4-BE49-F238E27FC236}">
                <a16:creationId xmlns:a16="http://schemas.microsoft.com/office/drawing/2014/main" id="{3D11E9D7-8B9F-3568-0930-822FC8F97F6F}"/>
              </a:ext>
            </a:extLst>
          </p:cNvPr>
          <p:cNvSpPr txBox="1"/>
          <p:nvPr/>
        </p:nvSpPr>
        <p:spPr>
          <a:xfrm>
            <a:off x="2821595" y="3973141"/>
            <a:ext cx="1271026" cy="174031"/>
          </a:xfrm>
          <a:prstGeom prst="rect">
            <a:avLst/>
          </a:prstGeom>
          <a:noFill/>
          <a:ln/>
        </p:spPr>
        <p:txBody>
          <a:bodyPr wrap="square" lIns="0" tIns="0" rIns="0" bIns="0" rtlCol="0" anchor="ctr"/>
          <a:lstStyle/>
          <a:p>
            <a:pPr marL="0" indent="0" algn="ctr">
              <a:buNone/>
            </a:pPr>
            <a:r>
              <a:rPr lang="en-US" sz="1050" b="1">
                <a:solidFill>
                  <a:srgbClr val="002060"/>
                </a:solidFill>
                <a:latin typeface="メイリオ" panose="020B0604030504040204" pitchFamily="50" charset="-128"/>
                <a:ea typeface="メイリオ" panose="020B0604030504040204" pitchFamily="50" charset="-128"/>
                <a:cs typeface="Noto Sans JP" pitchFamily="34" charset="-120"/>
              </a:rPr>
              <a:t>時価総額3,600億円</a:t>
            </a:r>
            <a:endParaRPr lang="en-US" sz="1050" b="1">
              <a:solidFill>
                <a:srgbClr val="002060"/>
              </a:solidFill>
              <a:latin typeface="メイリオ" panose="020B0604030504040204" pitchFamily="50" charset="-128"/>
              <a:ea typeface="メイリオ" panose="020B0604030504040204" pitchFamily="50" charset="-128"/>
            </a:endParaRPr>
          </a:p>
        </p:txBody>
      </p:sp>
      <p:sp>
        <p:nvSpPr>
          <p:cNvPr id="31" name="Shape 23">
            <a:extLst>
              <a:ext uri="{FF2B5EF4-FFF2-40B4-BE49-F238E27FC236}">
                <a16:creationId xmlns:a16="http://schemas.microsoft.com/office/drawing/2014/main" id="{FCE12808-A707-2841-0B4D-641DCA519FA7}"/>
              </a:ext>
            </a:extLst>
          </p:cNvPr>
          <p:cNvSpPr/>
          <p:nvPr/>
        </p:nvSpPr>
        <p:spPr>
          <a:xfrm>
            <a:off x="4504995" y="2974489"/>
            <a:ext cx="1858469" cy="1223884"/>
          </a:xfrm>
          <a:prstGeom prst="roundRect">
            <a:avLst>
              <a:gd name="adj" fmla="val 2272"/>
            </a:avLst>
          </a:prstGeom>
          <a:solidFill>
            <a:srgbClr val="1B3A6B">
              <a:alpha val="5000"/>
            </a:srgbClr>
          </a:solidFill>
          <a:ln w="12700">
            <a:solidFill>
              <a:srgbClr val="FFD700"/>
            </a:solidFill>
            <a:prstDash val="solid"/>
          </a:ln>
          <a:effectLst>
            <a:outerShdw blurRad="38100" dist="25400" dir="5400000" algn="bl" rotWithShape="0">
              <a:srgbClr val="000000">
                <a:alpha val="5000"/>
              </a:srgbClr>
            </a:outerShdw>
          </a:effectLst>
        </p:spPr>
        <p:txBody>
          <a:bodyPr lIns="91440" tIns="45720" rIns="91440" bIns="45720" anchor="t"/>
          <a:lstStyle/>
          <a:p>
            <a:pPr algn="ctr"/>
            <a:endParaRPr lang="ja-JP" altLang="en-US" sz="2000" b="1">
              <a:solidFill>
                <a:srgbClr val="002060"/>
              </a:solidFill>
              <a:latin typeface="メイリオ" panose="020B0604030504040204" pitchFamily="50" charset="-128"/>
              <a:ea typeface="メイリオ" panose="020B0604030504040204" pitchFamily="50" charset="-128"/>
            </a:endParaRPr>
          </a:p>
        </p:txBody>
      </p:sp>
      <p:sp>
        <p:nvSpPr>
          <p:cNvPr id="33" name="Text 24">
            <a:extLst>
              <a:ext uri="{FF2B5EF4-FFF2-40B4-BE49-F238E27FC236}">
                <a16:creationId xmlns:a16="http://schemas.microsoft.com/office/drawing/2014/main" id="{40775544-DDB1-D51A-1C7E-3084448359AC}"/>
              </a:ext>
            </a:extLst>
          </p:cNvPr>
          <p:cNvSpPr txBox="1"/>
          <p:nvPr/>
        </p:nvSpPr>
        <p:spPr>
          <a:xfrm>
            <a:off x="4665308" y="3066320"/>
            <a:ext cx="1532537" cy="244958"/>
          </a:xfrm>
          <a:prstGeom prst="rect">
            <a:avLst/>
          </a:prstGeom>
          <a:noFill/>
          <a:ln/>
        </p:spPr>
        <p:txBody>
          <a:bodyPr wrap="square" lIns="0" tIns="0" rIns="0" bIns="0" rtlCol="0" anchor="ctr"/>
          <a:lstStyle/>
          <a:p>
            <a:pPr marL="0" indent="0" algn="ctr">
              <a:buNone/>
            </a:pPr>
            <a:r>
              <a:rPr lang="en-US" sz="1200" b="1">
                <a:solidFill>
                  <a:srgbClr val="002060"/>
                </a:solidFill>
                <a:latin typeface="メイリオ" panose="020B0604030504040204" pitchFamily="50" charset="-128"/>
                <a:ea typeface="メイリオ" panose="020B0604030504040204" pitchFamily="50" charset="-128"/>
                <a:cs typeface="Noto Sans JP" pitchFamily="34" charset="-120"/>
              </a:rPr>
              <a:t>第三者委員会評価</a:t>
            </a:r>
            <a:endParaRPr lang="en-US" sz="1200" b="1">
              <a:solidFill>
                <a:srgbClr val="002060"/>
              </a:solidFill>
              <a:latin typeface="メイリオ" panose="020B0604030504040204" pitchFamily="50" charset="-128"/>
              <a:ea typeface="メイリオ" panose="020B0604030504040204" pitchFamily="50" charset="-128"/>
            </a:endParaRPr>
          </a:p>
        </p:txBody>
      </p:sp>
      <p:sp>
        <p:nvSpPr>
          <p:cNvPr id="35" name="Text 25">
            <a:extLst>
              <a:ext uri="{FF2B5EF4-FFF2-40B4-BE49-F238E27FC236}">
                <a16:creationId xmlns:a16="http://schemas.microsoft.com/office/drawing/2014/main" id="{DAEEEB0F-A1BB-27EB-C1D9-45257D7DE5D6}"/>
              </a:ext>
            </a:extLst>
          </p:cNvPr>
          <p:cNvSpPr txBox="1"/>
          <p:nvPr/>
        </p:nvSpPr>
        <p:spPr>
          <a:xfrm>
            <a:off x="4870451" y="3260472"/>
            <a:ext cx="1120130" cy="349629"/>
          </a:xfrm>
          <a:prstGeom prst="rect">
            <a:avLst/>
          </a:prstGeom>
          <a:noFill/>
          <a:ln/>
        </p:spPr>
        <p:txBody>
          <a:bodyPr wrap="square" lIns="0" tIns="0" rIns="0" bIns="0" rtlCol="0" anchor="ctr"/>
          <a:lstStyle/>
          <a:p>
            <a:pPr marL="0" indent="0" algn="ctr">
              <a:buNone/>
            </a:pPr>
            <a:r>
              <a:rPr lang="en-US" sz="2000" b="1">
                <a:solidFill>
                  <a:srgbClr val="002060"/>
                </a:solidFill>
                <a:latin typeface="メイリオ" panose="020B0604030504040204" pitchFamily="50" charset="-128"/>
                <a:ea typeface="メイリオ" panose="020B0604030504040204" pitchFamily="50" charset="-128"/>
                <a:cs typeface="Noto Sans JP" pitchFamily="34" charset="-120"/>
              </a:rPr>
              <a:t>8,500円</a:t>
            </a:r>
            <a:endParaRPr lang="en-US" sz="2000" b="1">
              <a:solidFill>
                <a:srgbClr val="002060"/>
              </a:solidFill>
              <a:latin typeface="メイリオ" panose="020B0604030504040204" pitchFamily="50" charset="-128"/>
              <a:ea typeface="メイリオ" panose="020B0604030504040204" pitchFamily="50" charset="-128"/>
            </a:endParaRPr>
          </a:p>
        </p:txBody>
      </p:sp>
      <p:pic>
        <p:nvPicPr>
          <p:cNvPr id="37" name="Image 4" descr="preencoded.png">
            <a:extLst>
              <a:ext uri="{FF2B5EF4-FFF2-40B4-BE49-F238E27FC236}">
                <a16:creationId xmlns:a16="http://schemas.microsoft.com/office/drawing/2014/main" id="{ED06C5A1-0F5F-50D1-5887-ABF907649560}"/>
              </a:ext>
            </a:extLst>
          </p:cNvPr>
          <p:cNvPicPr>
            <a:picLocks noChangeAspect="1"/>
          </p:cNvPicPr>
          <p:nvPr/>
        </p:nvPicPr>
        <p:blipFill>
          <a:blip r:embed="rId5"/>
          <a:srcRect l="-133" r="-133"/>
          <a:stretch/>
        </p:blipFill>
        <p:spPr>
          <a:xfrm>
            <a:off x="5044093" y="3740453"/>
            <a:ext cx="87788" cy="112988"/>
          </a:xfrm>
          <a:prstGeom prst="rect">
            <a:avLst/>
          </a:prstGeom>
        </p:spPr>
      </p:pic>
      <p:sp>
        <p:nvSpPr>
          <p:cNvPr id="39" name="Text 26">
            <a:extLst>
              <a:ext uri="{FF2B5EF4-FFF2-40B4-BE49-F238E27FC236}">
                <a16:creationId xmlns:a16="http://schemas.microsoft.com/office/drawing/2014/main" id="{6B5BA82A-658D-4044-7DCF-1E3AC3D014A5}"/>
              </a:ext>
            </a:extLst>
          </p:cNvPr>
          <p:cNvSpPr txBox="1"/>
          <p:nvPr/>
        </p:nvSpPr>
        <p:spPr>
          <a:xfrm>
            <a:off x="5131879" y="3720145"/>
            <a:ext cx="601942" cy="128051"/>
          </a:xfrm>
          <a:prstGeom prst="rect">
            <a:avLst/>
          </a:prstGeom>
          <a:noFill/>
          <a:ln/>
        </p:spPr>
        <p:txBody>
          <a:bodyPr wrap="square" lIns="0" tIns="0" rIns="0" bIns="0" rtlCol="0" anchor="ctr"/>
          <a:lstStyle/>
          <a:p>
            <a:pPr marL="0" indent="0" algn="ctr">
              <a:buNone/>
            </a:pPr>
            <a:r>
              <a:rPr lang="en-US" sz="1050" b="1">
                <a:solidFill>
                  <a:srgbClr val="002060"/>
                </a:solidFill>
                <a:latin typeface="メイリオ" panose="020B0604030504040204" pitchFamily="50" charset="-128"/>
                <a:ea typeface="メイリオ" panose="020B0604030504040204" pitchFamily="50" charset="-128"/>
                <a:cs typeface="Noto Sans JP" pitchFamily="34" charset="-120"/>
              </a:rPr>
              <a:t>+10.4%</a:t>
            </a:r>
            <a:endParaRPr lang="en-US" sz="1050" b="1">
              <a:solidFill>
                <a:srgbClr val="002060"/>
              </a:solidFill>
              <a:latin typeface="メイリオ" panose="020B0604030504040204" pitchFamily="50" charset="-128"/>
              <a:ea typeface="メイリオ" panose="020B0604030504040204" pitchFamily="50" charset="-128"/>
            </a:endParaRPr>
          </a:p>
        </p:txBody>
      </p:sp>
      <p:sp>
        <p:nvSpPr>
          <p:cNvPr id="41" name="Text 27">
            <a:extLst>
              <a:ext uri="{FF2B5EF4-FFF2-40B4-BE49-F238E27FC236}">
                <a16:creationId xmlns:a16="http://schemas.microsoft.com/office/drawing/2014/main" id="{56A4DDFE-204E-0100-9FDB-616AF2DC9E10}"/>
              </a:ext>
            </a:extLst>
          </p:cNvPr>
          <p:cNvSpPr txBox="1"/>
          <p:nvPr/>
        </p:nvSpPr>
        <p:spPr>
          <a:xfrm>
            <a:off x="4817282" y="3982771"/>
            <a:ext cx="1225045" cy="160894"/>
          </a:xfrm>
          <a:prstGeom prst="rect">
            <a:avLst/>
          </a:prstGeom>
          <a:noFill/>
          <a:ln/>
        </p:spPr>
        <p:txBody>
          <a:bodyPr wrap="square" lIns="0" tIns="0" rIns="0" bIns="0" rtlCol="0" anchor="ctr"/>
          <a:lstStyle/>
          <a:p>
            <a:pPr marL="0" indent="0" algn="ctr">
              <a:buNone/>
            </a:pPr>
            <a:r>
              <a:rPr lang="en-US" sz="1050" b="1">
                <a:solidFill>
                  <a:srgbClr val="002060"/>
                </a:solidFill>
                <a:latin typeface="メイリオ" panose="020B0604030504040204" pitchFamily="50" charset="-128"/>
                <a:ea typeface="メイリオ" panose="020B0604030504040204" pitchFamily="50" charset="-128"/>
                <a:cs typeface="Noto Sans JP" pitchFamily="34" charset="-120"/>
              </a:rPr>
              <a:t>時価総額3,825億円</a:t>
            </a:r>
            <a:endParaRPr lang="en-US" sz="1050" b="1">
              <a:solidFill>
                <a:srgbClr val="002060"/>
              </a:solidFill>
              <a:latin typeface="メイリオ" panose="020B0604030504040204" pitchFamily="50" charset="-128"/>
              <a:ea typeface="メイリオ" panose="020B0604030504040204" pitchFamily="50" charset="-128"/>
            </a:endParaRPr>
          </a:p>
        </p:txBody>
      </p:sp>
      <p:sp>
        <p:nvSpPr>
          <p:cNvPr id="43" name="Shape 28">
            <a:extLst>
              <a:ext uri="{FF2B5EF4-FFF2-40B4-BE49-F238E27FC236}">
                <a16:creationId xmlns:a16="http://schemas.microsoft.com/office/drawing/2014/main" id="{07687817-8630-7497-90A7-02F7E6FA568E}"/>
              </a:ext>
            </a:extLst>
          </p:cNvPr>
          <p:cNvSpPr/>
          <p:nvPr/>
        </p:nvSpPr>
        <p:spPr>
          <a:xfrm>
            <a:off x="6559804" y="2975900"/>
            <a:ext cx="1858469" cy="1223884"/>
          </a:xfrm>
          <a:prstGeom prst="roundRect">
            <a:avLst>
              <a:gd name="adj" fmla="val 2272"/>
            </a:avLst>
          </a:prstGeom>
          <a:solidFill>
            <a:srgbClr val="1B3A6B">
              <a:alpha val="5000"/>
            </a:srgbClr>
          </a:solidFill>
          <a:ln w="12700">
            <a:solidFill>
              <a:srgbClr val="FFD700"/>
            </a:solidFill>
            <a:prstDash val="solid"/>
          </a:ln>
          <a:effectLst>
            <a:outerShdw blurRad="38100" dist="25400" dir="5400000" algn="bl" rotWithShape="0">
              <a:srgbClr val="000000">
                <a:alpha val="5000"/>
              </a:srgbClr>
            </a:outerShdw>
          </a:effectLst>
        </p:spPr>
        <p:txBody>
          <a:bodyPr lIns="91440" tIns="45720" rIns="91440" bIns="45720" anchor="t"/>
          <a:lstStyle/>
          <a:p>
            <a:pPr algn="ctr"/>
            <a:endParaRPr lang="ja-JP" altLang="en-US" sz="2000" b="1">
              <a:solidFill>
                <a:srgbClr val="002060"/>
              </a:solidFill>
              <a:latin typeface="メイリオ" panose="020B0604030504040204" pitchFamily="50" charset="-128"/>
              <a:ea typeface="メイリオ" panose="020B0604030504040204" pitchFamily="50" charset="-128"/>
            </a:endParaRPr>
          </a:p>
        </p:txBody>
      </p:sp>
      <p:sp>
        <p:nvSpPr>
          <p:cNvPr id="45" name="Text 29">
            <a:extLst>
              <a:ext uri="{FF2B5EF4-FFF2-40B4-BE49-F238E27FC236}">
                <a16:creationId xmlns:a16="http://schemas.microsoft.com/office/drawing/2014/main" id="{51C24506-F0F2-57E3-330D-50D2D80B1647}"/>
              </a:ext>
            </a:extLst>
          </p:cNvPr>
          <p:cNvSpPr txBox="1"/>
          <p:nvPr/>
        </p:nvSpPr>
        <p:spPr>
          <a:xfrm>
            <a:off x="6776154" y="3065872"/>
            <a:ext cx="1426072" cy="244958"/>
          </a:xfrm>
          <a:prstGeom prst="rect">
            <a:avLst/>
          </a:prstGeom>
          <a:noFill/>
          <a:ln/>
        </p:spPr>
        <p:txBody>
          <a:bodyPr wrap="square" lIns="0" tIns="0" rIns="0" bIns="0" rtlCol="0" anchor="ctr"/>
          <a:lstStyle/>
          <a:p>
            <a:pPr marL="0" indent="0" algn="ctr">
              <a:buNone/>
            </a:pPr>
            <a:r>
              <a:rPr lang="en-US" sz="1200" b="1">
                <a:solidFill>
                  <a:srgbClr val="002060"/>
                </a:solidFill>
                <a:latin typeface="メイリオ" panose="020B0604030504040204" pitchFamily="50" charset="-128"/>
                <a:ea typeface="メイリオ" panose="020B0604030504040204" pitchFamily="50" charset="-128"/>
                <a:cs typeface="Noto Sans JP" pitchFamily="34" charset="-120"/>
              </a:rPr>
              <a:t>2030年潜在価値</a:t>
            </a:r>
            <a:endParaRPr lang="en-US" sz="1200" b="1">
              <a:solidFill>
                <a:srgbClr val="002060"/>
              </a:solidFill>
              <a:latin typeface="メイリオ" panose="020B0604030504040204" pitchFamily="50" charset="-128"/>
              <a:ea typeface="メイリオ" panose="020B0604030504040204" pitchFamily="50" charset="-128"/>
            </a:endParaRPr>
          </a:p>
        </p:txBody>
      </p:sp>
      <p:sp>
        <p:nvSpPr>
          <p:cNvPr id="47" name="Text 30">
            <a:extLst>
              <a:ext uri="{FF2B5EF4-FFF2-40B4-BE49-F238E27FC236}">
                <a16:creationId xmlns:a16="http://schemas.microsoft.com/office/drawing/2014/main" id="{73E1709B-78B2-2597-6313-8AC1E53749E6}"/>
              </a:ext>
            </a:extLst>
          </p:cNvPr>
          <p:cNvSpPr txBox="1"/>
          <p:nvPr/>
        </p:nvSpPr>
        <p:spPr>
          <a:xfrm>
            <a:off x="6849583" y="3266593"/>
            <a:ext cx="1282756" cy="343062"/>
          </a:xfrm>
          <a:prstGeom prst="rect">
            <a:avLst/>
          </a:prstGeom>
          <a:noFill/>
          <a:ln/>
        </p:spPr>
        <p:txBody>
          <a:bodyPr wrap="square" lIns="0" tIns="0" rIns="0" bIns="0" rtlCol="0" anchor="ctr"/>
          <a:lstStyle/>
          <a:p>
            <a:pPr marL="0" indent="0" algn="ctr">
              <a:buNone/>
            </a:pPr>
            <a:r>
              <a:rPr lang="en-US" sz="2000" b="1">
                <a:solidFill>
                  <a:srgbClr val="002060"/>
                </a:solidFill>
                <a:latin typeface="メイリオ" panose="020B0604030504040204" pitchFamily="50" charset="-128"/>
                <a:ea typeface="メイリオ" panose="020B0604030504040204" pitchFamily="50" charset="-128"/>
                <a:cs typeface="Noto Sans JP" pitchFamily="34" charset="-120"/>
              </a:rPr>
              <a:t>15,600円</a:t>
            </a:r>
            <a:endParaRPr lang="en-US" sz="2000" b="1">
              <a:solidFill>
                <a:srgbClr val="002060"/>
              </a:solidFill>
              <a:latin typeface="メイリオ" panose="020B0604030504040204" pitchFamily="50" charset="-128"/>
              <a:ea typeface="メイリオ" panose="020B0604030504040204" pitchFamily="50" charset="-128"/>
            </a:endParaRPr>
          </a:p>
        </p:txBody>
      </p:sp>
      <p:pic>
        <p:nvPicPr>
          <p:cNvPr id="49" name="Image 5" descr="preencoded.png">
            <a:extLst>
              <a:ext uri="{FF2B5EF4-FFF2-40B4-BE49-F238E27FC236}">
                <a16:creationId xmlns:a16="http://schemas.microsoft.com/office/drawing/2014/main" id="{4F69205D-D19C-ECA7-42A4-64C7F04D0D91}"/>
              </a:ext>
            </a:extLst>
          </p:cNvPr>
          <p:cNvPicPr>
            <a:picLocks noChangeAspect="1"/>
          </p:cNvPicPr>
          <p:nvPr/>
        </p:nvPicPr>
        <p:blipFill>
          <a:blip r:embed="rId5"/>
          <a:srcRect l="-133" r="-133"/>
          <a:stretch/>
        </p:blipFill>
        <p:spPr>
          <a:xfrm>
            <a:off x="7213315" y="3785986"/>
            <a:ext cx="87788" cy="112988"/>
          </a:xfrm>
          <a:prstGeom prst="rect">
            <a:avLst/>
          </a:prstGeom>
        </p:spPr>
      </p:pic>
      <p:sp>
        <p:nvSpPr>
          <p:cNvPr id="51" name="Text 31">
            <a:extLst>
              <a:ext uri="{FF2B5EF4-FFF2-40B4-BE49-F238E27FC236}">
                <a16:creationId xmlns:a16="http://schemas.microsoft.com/office/drawing/2014/main" id="{EEABD0A4-92DB-B9B4-4EDD-0748731B2C5C}"/>
              </a:ext>
            </a:extLst>
          </p:cNvPr>
          <p:cNvSpPr txBox="1"/>
          <p:nvPr/>
        </p:nvSpPr>
        <p:spPr>
          <a:xfrm>
            <a:off x="7314240" y="3760015"/>
            <a:ext cx="543009" cy="134620"/>
          </a:xfrm>
          <a:prstGeom prst="rect">
            <a:avLst/>
          </a:prstGeom>
          <a:noFill/>
          <a:ln/>
        </p:spPr>
        <p:txBody>
          <a:bodyPr wrap="square" lIns="0" tIns="0" rIns="0" bIns="0" rtlCol="0" anchor="ctr"/>
          <a:lstStyle/>
          <a:p>
            <a:pPr marL="0" indent="0" algn="ctr">
              <a:buNone/>
            </a:pPr>
            <a:r>
              <a:rPr lang="en-US" sz="1050" b="1">
                <a:solidFill>
                  <a:srgbClr val="002060"/>
                </a:solidFill>
                <a:latin typeface="メイリオ" panose="020B0604030504040204" pitchFamily="50" charset="-128"/>
                <a:ea typeface="メイリオ" panose="020B0604030504040204" pitchFamily="50" charset="-128"/>
                <a:cs typeface="Noto Sans JP" pitchFamily="34" charset="-120"/>
              </a:rPr>
              <a:t>+103%</a:t>
            </a:r>
            <a:endParaRPr lang="en-US" sz="1050" b="1">
              <a:solidFill>
                <a:srgbClr val="002060"/>
              </a:solidFill>
              <a:latin typeface="メイリオ" panose="020B0604030504040204" pitchFamily="50" charset="-128"/>
              <a:ea typeface="メイリオ" panose="020B0604030504040204" pitchFamily="50" charset="-128"/>
            </a:endParaRPr>
          </a:p>
        </p:txBody>
      </p:sp>
      <p:sp>
        <p:nvSpPr>
          <p:cNvPr id="53" name="Text 32">
            <a:extLst>
              <a:ext uri="{FF2B5EF4-FFF2-40B4-BE49-F238E27FC236}">
                <a16:creationId xmlns:a16="http://schemas.microsoft.com/office/drawing/2014/main" id="{54F479C5-512A-0521-3B28-2DEB156BE36A}"/>
              </a:ext>
            </a:extLst>
          </p:cNvPr>
          <p:cNvSpPr txBox="1"/>
          <p:nvPr/>
        </p:nvSpPr>
        <p:spPr>
          <a:xfrm>
            <a:off x="6891800" y="3995461"/>
            <a:ext cx="1271026" cy="147756"/>
          </a:xfrm>
          <a:prstGeom prst="rect">
            <a:avLst/>
          </a:prstGeom>
          <a:noFill/>
          <a:ln/>
        </p:spPr>
        <p:txBody>
          <a:bodyPr wrap="square" lIns="0" tIns="0" rIns="0" bIns="0" rtlCol="0" anchor="ctr"/>
          <a:lstStyle/>
          <a:p>
            <a:pPr marL="0" indent="0" algn="ctr">
              <a:buNone/>
            </a:pPr>
            <a:r>
              <a:rPr lang="en-US" sz="1050" b="1">
                <a:solidFill>
                  <a:srgbClr val="002060"/>
                </a:solidFill>
                <a:latin typeface="メイリオ" panose="020B0604030504040204" pitchFamily="50" charset="-128"/>
                <a:ea typeface="メイリオ" panose="020B0604030504040204" pitchFamily="50" charset="-128"/>
                <a:cs typeface="Noto Sans JP" pitchFamily="34" charset="-120"/>
              </a:rPr>
              <a:t>時価総額7,020億円</a:t>
            </a:r>
            <a:endParaRPr lang="en-US" sz="1050" b="1">
              <a:solidFill>
                <a:srgbClr val="002060"/>
              </a:solidFill>
              <a:latin typeface="メイリオ" panose="020B0604030504040204" pitchFamily="50" charset="-128"/>
              <a:ea typeface="メイリオ" panose="020B0604030504040204" pitchFamily="50" charset="-128"/>
            </a:endParaRPr>
          </a:p>
        </p:txBody>
      </p:sp>
      <p:sp>
        <p:nvSpPr>
          <p:cNvPr id="55" name="Shape 33">
            <a:extLst>
              <a:ext uri="{FF2B5EF4-FFF2-40B4-BE49-F238E27FC236}">
                <a16:creationId xmlns:a16="http://schemas.microsoft.com/office/drawing/2014/main" id="{2AA35474-8D31-4EE0-90A9-CEFB81ADE6A9}"/>
              </a:ext>
            </a:extLst>
          </p:cNvPr>
          <p:cNvSpPr/>
          <p:nvPr/>
        </p:nvSpPr>
        <p:spPr>
          <a:xfrm>
            <a:off x="526753" y="4571897"/>
            <a:ext cx="3855125" cy="1868096"/>
          </a:xfrm>
          <a:prstGeom prst="roundRect">
            <a:avLst>
              <a:gd name="adj" fmla="val 1500"/>
            </a:avLst>
          </a:prstGeom>
          <a:solidFill>
            <a:srgbClr val="F9F9F9"/>
          </a:solidFill>
          <a:ln/>
          <a:effectLst>
            <a:outerShdw blurRad="25400" dist="12700" dir="5400000" algn="bl" rotWithShape="0">
              <a:srgbClr val="000000">
                <a:alpha val="5000"/>
              </a:srgbClr>
            </a:outerShdw>
          </a:effectLst>
        </p:spPr>
        <p:txBody>
          <a:bodyPr lIns="91440" tIns="45720" rIns="91440" bIns="45720" anchor="t"/>
          <a:lstStyle/>
          <a:p>
            <a:endParaRPr lang="ja-JP" altLang="en-US" sz="2400" b="1">
              <a:solidFill>
                <a:srgbClr val="002060"/>
              </a:solidFill>
              <a:latin typeface="メイリオ" panose="020B0604030504040204" pitchFamily="50" charset="-128"/>
              <a:ea typeface="メイリオ" panose="020B0604030504040204" pitchFamily="50" charset="-128"/>
            </a:endParaRPr>
          </a:p>
        </p:txBody>
      </p:sp>
      <p:sp>
        <p:nvSpPr>
          <p:cNvPr id="57" name="Shape 34">
            <a:extLst>
              <a:ext uri="{FF2B5EF4-FFF2-40B4-BE49-F238E27FC236}">
                <a16:creationId xmlns:a16="http://schemas.microsoft.com/office/drawing/2014/main" id="{15868AD2-7B2A-271F-E750-E1EA9F06368F}"/>
              </a:ext>
            </a:extLst>
          </p:cNvPr>
          <p:cNvSpPr/>
          <p:nvPr/>
        </p:nvSpPr>
        <p:spPr>
          <a:xfrm>
            <a:off x="478233" y="4571897"/>
            <a:ext cx="55227" cy="1868096"/>
          </a:xfrm>
          <a:prstGeom prst="rect">
            <a:avLst/>
          </a:prstGeom>
          <a:solidFill>
            <a:srgbClr val="FFD700"/>
          </a:solidFill>
          <a:ln/>
        </p:spPr>
        <p:txBody>
          <a:bodyPr lIns="91440" tIns="45720" rIns="91440" bIns="45720" anchor="t"/>
          <a:lstStyle/>
          <a:p>
            <a:endParaRPr lang="ja-JP" altLang="en-US" sz="1350">
              <a:solidFill>
                <a:srgbClr val="002060"/>
              </a:solidFill>
              <a:latin typeface="メイリオ" panose="020B0604030504040204" pitchFamily="50" charset="-128"/>
              <a:ea typeface="メイリオ" panose="020B0604030504040204" pitchFamily="50" charset="-128"/>
            </a:endParaRPr>
          </a:p>
        </p:txBody>
      </p:sp>
      <p:sp>
        <p:nvSpPr>
          <p:cNvPr id="59" name="Text 35">
            <a:extLst>
              <a:ext uri="{FF2B5EF4-FFF2-40B4-BE49-F238E27FC236}">
                <a16:creationId xmlns:a16="http://schemas.microsoft.com/office/drawing/2014/main" id="{6B3F4E63-6ADD-D0DE-9B07-4EF901A0998A}"/>
              </a:ext>
            </a:extLst>
          </p:cNvPr>
          <p:cNvSpPr txBox="1"/>
          <p:nvPr/>
        </p:nvSpPr>
        <p:spPr>
          <a:xfrm>
            <a:off x="627490" y="4711884"/>
            <a:ext cx="3297815" cy="212838"/>
          </a:xfrm>
          <a:prstGeom prst="rect">
            <a:avLst/>
          </a:prstGeom>
          <a:noFill/>
          <a:ln/>
        </p:spPr>
        <p:txBody>
          <a:bodyPr wrap="square" lIns="0" tIns="0" rIns="0" bIns="0" rtlCol="0" anchor="ctr"/>
          <a:lstStyle/>
          <a:p>
            <a:pPr marL="0" indent="0" algn="l">
              <a:buNone/>
            </a:pPr>
            <a:r>
              <a:rPr lang="en-US" sz="1600" b="1">
                <a:solidFill>
                  <a:srgbClr val="002060"/>
                </a:solidFill>
                <a:latin typeface="メイリオ" panose="020B0604030504040204" pitchFamily="50" charset="-128"/>
                <a:ea typeface="メイリオ" panose="020B0604030504040204" pitchFamily="50" charset="-128"/>
                <a:cs typeface="Noto Sans JP" pitchFamily="34" charset="-120"/>
              </a:rPr>
              <a:t>MBO特有の価値創造 +300億円</a:t>
            </a:r>
            <a:endParaRPr lang="en-US" sz="1600">
              <a:solidFill>
                <a:srgbClr val="002060"/>
              </a:solidFill>
              <a:latin typeface="メイリオ" panose="020B0604030504040204" pitchFamily="50" charset="-128"/>
              <a:ea typeface="メイリオ" panose="020B0604030504040204" pitchFamily="50" charset="-128"/>
            </a:endParaRPr>
          </a:p>
        </p:txBody>
      </p:sp>
      <p:sp>
        <p:nvSpPr>
          <p:cNvPr id="61" name="Text 36">
            <a:extLst>
              <a:ext uri="{FF2B5EF4-FFF2-40B4-BE49-F238E27FC236}">
                <a16:creationId xmlns:a16="http://schemas.microsoft.com/office/drawing/2014/main" id="{B5C1B9C0-EB4E-60E6-B08C-4298C7F1D9E1}"/>
              </a:ext>
            </a:extLst>
          </p:cNvPr>
          <p:cNvSpPr txBox="1"/>
          <p:nvPr/>
        </p:nvSpPr>
        <p:spPr>
          <a:xfrm>
            <a:off x="620920" y="5111417"/>
            <a:ext cx="3648392" cy="96951"/>
          </a:xfrm>
          <a:prstGeom prst="rect">
            <a:avLst/>
          </a:prstGeom>
          <a:noFill/>
          <a:ln/>
        </p:spPr>
        <p:txBody>
          <a:bodyPr wrap="square" lIns="0" tIns="0" rIns="0" bIns="0" rtlCol="0" anchor="ctr"/>
          <a:lstStyle/>
          <a:p>
            <a:pPr marL="0" indent="0" algn="l">
              <a:buNone/>
            </a:pPr>
            <a:r>
              <a:rPr lang="en-US" sz="1100" b="1">
                <a:solidFill>
                  <a:srgbClr val="002060"/>
                </a:solidFill>
                <a:latin typeface="メイリオ" panose="020B0604030504040204" pitchFamily="50" charset="-128"/>
                <a:ea typeface="メイリオ" panose="020B0604030504040204" pitchFamily="50" charset="-128"/>
                <a:cs typeface="Noto Sans JP" pitchFamily="34" charset="-120"/>
              </a:rPr>
              <a:t>構造的硬直性の解消: +150億円</a:t>
            </a:r>
            <a:endParaRPr lang="en-US" sz="1100" b="1">
              <a:solidFill>
                <a:srgbClr val="002060"/>
              </a:solidFill>
              <a:latin typeface="メイリオ" panose="020B0604030504040204" pitchFamily="50" charset="-128"/>
              <a:ea typeface="メイリオ" panose="020B0604030504040204" pitchFamily="50" charset="-128"/>
            </a:endParaRPr>
          </a:p>
        </p:txBody>
      </p:sp>
      <p:sp>
        <p:nvSpPr>
          <p:cNvPr id="63" name="Text 37">
            <a:extLst>
              <a:ext uri="{FF2B5EF4-FFF2-40B4-BE49-F238E27FC236}">
                <a16:creationId xmlns:a16="http://schemas.microsoft.com/office/drawing/2014/main" id="{9176EF7A-F904-549F-DC97-3E0673D3C15A}"/>
              </a:ext>
            </a:extLst>
          </p:cNvPr>
          <p:cNvSpPr txBox="1"/>
          <p:nvPr/>
        </p:nvSpPr>
        <p:spPr>
          <a:xfrm>
            <a:off x="620920" y="5337394"/>
            <a:ext cx="3711644" cy="169209"/>
          </a:xfrm>
          <a:prstGeom prst="rect">
            <a:avLst/>
          </a:prstGeom>
          <a:noFill/>
          <a:ln/>
        </p:spPr>
        <p:txBody>
          <a:bodyPr wrap="square" lIns="0" tIns="0" rIns="0" bIns="0" rtlCol="0" anchor="ctr"/>
          <a:lstStyle/>
          <a:p>
            <a:pPr marL="0" indent="0" algn="l">
              <a:buNone/>
            </a:pPr>
            <a:r>
              <a:rPr lang="en-US" sz="1100" b="1">
                <a:solidFill>
                  <a:srgbClr val="002060"/>
                </a:solidFill>
                <a:latin typeface="メイリオ" panose="020B0604030504040204" pitchFamily="50" charset="-128"/>
                <a:ea typeface="メイリオ" panose="020B0604030504040204" pitchFamily="50" charset="-128"/>
                <a:cs typeface="Noto Sans JP" pitchFamily="34" charset="-120"/>
              </a:rPr>
              <a:t>長期投資の実行: +100億円</a:t>
            </a:r>
            <a:endParaRPr lang="en-US" sz="1100" b="1">
              <a:solidFill>
                <a:srgbClr val="002060"/>
              </a:solidFill>
              <a:latin typeface="メイリオ" panose="020B0604030504040204" pitchFamily="50" charset="-128"/>
              <a:ea typeface="メイリオ" panose="020B0604030504040204" pitchFamily="50" charset="-128"/>
            </a:endParaRPr>
          </a:p>
        </p:txBody>
      </p:sp>
      <p:sp>
        <p:nvSpPr>
          <p:cNvPr id="65" name="Text 38">
            <a:extLst>
              <a:ext uri="{FF2B5EF4-FFF2-40B4-BE49-F238E27FC236}">
                <a16:creationId xmlns:a16="http://schemas.microsoft.com/office/drawing/2014/main" id="{4B2EB3B3-80A6-7D8A-77A7-CEE1DCFFC5BB}"/>
              </a:ext>
            </a:extLst>
          </p:cNvPr>
          <p:cNvSpPr txBox="1"/>
          <p:nvPr/>
        </p:nvSpPr>
        <p:spPr>
          <a:xfrm>
            <a:off x="620920" y="5589643"/>
            <a:ext cx="3758005" cy="156073"/>
          </a:xfrm>
          <a:prstGeom prst="rect">
            <a:avLst/>
          </a:prstGeom>
          <a:noFill/>
          <a:ln/>
        </p:spPr>
        <p:txBody>
          <a:bodyPr wrap="square" lIns="0" tIns="0" rIns="0" bIns="0" rtlCol="0" anchor="ctr"/>
          <a:lstStyle/>
          <a:p>
            <a:pPr marL="0" indent="0" algn="l">
              <a:buNone/>
            </a:pPr>
            <a:r>
              <a:rPr lang="en-US" sz="1100" b="1">
                <a:solidFill>
                  <a:srgbClr val="002060"/>
                </a:solidFill>
                <a:latin typeface="メイリオ" panose="020B0604030504040204" pitchFamily="50" charset="-128"/>
                <a:ea typeface="メイリオ" panose="020B0604030504040204" pitchFamily="50" charset="-128"/>
                <a:cs typeface="Noto Sans JP" pitchFamily="34" charset="-120"/>
              </a:rPr>
              <a:t>迅速な意思決定: +50億円</a:t>
            </a:r>
            <a:endParaRPr lang="en-US" sz="1100" b="1">
              <a:solidFill>
                <a:srgbClr val="002060"/>
              </a:solidFill>
              <a:latin typeface="メイリオ" panose="020B0604030504040204" pitchFamily="50" charset="-128"/>
              <a:ea typeface="メイリオ" panose="020B0604030504040204" pitchFamily="50" charset="-128"/>
            </a:endParaRPr>
          </a:p>
        </p:txBody>
      </p:sp>
      <p:sp>
        <p:nvSpPr>
          <p:cNvPr id="67" name="Text 39">
            <a:extLst>
              <a:ext uri="{FF2B5EF4-FFF2-40B4-BE49-F238E27FC236}">
                <a16:creationId xmlns:a16="http://schemas.microsoft.com/office/drawing/2014/main" id="{851EE33E-64A8-DA49-21F3-9528B8B4B07C}"/>
              </a:ext>
            </a:extLst>
          </p:cNvPr>
          <p:cNvSpPr txBox="1"/>
          <p:nvPr/>
        </p:nvSpPr>
        <p:spPr>
          <a:xfrm>
            <a:off x="627488" y="6061320"/>
            <a:ext cx="3697327" cy="310943"/>
          </a:xfrm>
          <a:prstGeom prst="rect">
            <a:avLst/>
          </a:prstGeom>
          <a:noFill/>
          <a:ln/>
        </p:spPr>
        <p:txBody>
          <a:bodyPr wrap="square" lIns="0" tIns="0" rIns="0" bIns="0" rtlCol="0" anchor="ctr"/>
          <a:lstStyle/>
          <a:p>
            <a:pPr marL="0" indent="0" algn="l">
              <a:buNone/>
            </a:pPr>
            <a:r>
              <a:rPr lang="en-US" sz="1100" b="1">
                <a:solidFill>
                  <a:srgbClr val="002060"/>
                </a:solidFill>
                <a:latin typeface="メイリオ" panose="020B0604030504040204" pitchFamily="50" charset="-128"/>
                <a:ea typeface="メイリオ" panose="020B0604030504040204" pitchFamily="50" charset="-128"/>
                <a:cs typeface="Noto Sans JP" pitchFamily="34" charset="-120"/>
              </a:rPr>
              <a:t>四半期圧力から解放、拠点統合加速、DX投資200億円、稟議プロセス刷新</a:t>
            </a:r>
            <a:endParaRPr lang="en-US" sz="1100" b="1">
              <a:solidFill>
                <a:srgbClr val="002060"/>
              </a:solidFill>
              <a:latin typeface="メイリオ" panose="020B0604030504040204" pitchFamily="50" charset="-128"/>
              <a:ea typeface="メイリオ" panose="020B0604030504040204" pitchFamily="50" charset="-128"/>
            </a:endParaRPr>
          </a:p>
        </p:txBody>
      </p:sp>
      <p:sp>
        <p:nvSpPr>
          <p:cNvPr id="69" name="Shape 40">
            <a:extLst>
              <a:ext uri="{FF2B5EF4-FFF2-40B4-BE49-F238E27FC236}">
                <a16:creationId xmlns:a16="http://schemas.microsoft.com/office/drawing/2014/main" id="{B58C40ED-3761-6C85-49F6-A69B506009B2}"/>
              </a:ext>
            </a:extLst>
          </p:cNvPr>
          <p:cNvSpPr/>
          <p:nvPr/>
        </p:nvSpPr>
        <p:spPr>
          <a:xfrm>
            <a:off x="4537840" y="4571897"/>
            <a:ext cx="3881398" cy="1868096"/>
          </a:xfrm>
          <a:prstGeom prst="roundRect">
            <a:avLst>
              <a:gd name="adj" fmla="val 1500"/>
            </a:avLst>
          </a:prstGeom>
          <a:solidFill>
            <a:srgbClr val="F9F9F9"/>
          </a:solidFill>
          <a:ln/>
          <a:effectLst>
            <a:outerShdw blurRad="25400" dist="12700" dir="5400000" algn="bl" rotWithShape="0">
              <a:srgbClr val="000000">
                <a:alpha val="5000"/>
              </a:srgbClr>
            </a:outerShdw>
          </a:effectLst>
        </p:spPr>
        <p:txBody>
          <a:bodyPr lIns="91440" tIns="45720" rIns="91440" bIns="45720" anchor="t"/>
          <a:lstStyle/>
          <a:p>
            <a:endParaRPr lang="ja-JP" altLang="en-US" sz="1350">
              <a:solidFill>
                <a:srgbClr val="002060"/>
              </a:solidFill>
              <a:latin typeface="メイリオ" panose="020B0604030504040204" pitchFamily="50" charset="-128"/>
              <a:ea typeface="メイリオ" panose="020B0604030504040204" pitchFamily="50" charset="-128"/>
            </a:endParaRPr>
          </a:p>
        </p:txBody>
      </p:sp>
      <p:sp>
        <p:nvSpPr>
          <p:cNvPr id="71" name="Shape 41">
            <a:extLst>
              <a:ext uri="{FF2B5EF4-FFF2-40B4-BE49-F238E27FC236}">
                <a16:creationId xmlns:a16="http://schemas.microsoft.com/office/drawing/2014/main" id="{A07D578C-5303-3CE0-DB36-F05DBFB402D1}"/>
              </a:ext>
            </a:extLst>
          </p:cNvPr>
          <p:cNvSpPr/>
          <p:nvPr/>
        </p:nvSpPr>
        <p:spPr>
          <a:xfrm>
            <a:off x="4511564" y="4571897"/>
            <a:ext cx="61794" cy="1868096"/>
          </a:xfrm>
          <a:prstGeom prst="rect">
            <a:avLst/>
          </a:prstGeom>
          <a:solidFill>
            <a:srgbClr val="FFD700"/>
          </a:solidFill>
          <a:ln/>
        </p:spPr>
        <p:txBody>
          <a:bodyPr lIns="91440" tIns="45720" rIns="91440" bIns="45720" anchor="t"/>
          <a:lstStyle/>
          <a:p>
            <a:endParaRPr lang="ja-JP" altLang="en-US" sz="1350">
              <a:solidFill>
                <a:srgbClr val="002060"/>
              </a:solidFill>
              <a:latin typeface="メイリオ" panose="020B0604030504040204" pitchFamily="50" charset="-128"/>
              <a:ea typeface="メイリオ" panose="020B0604030504040204" pitchFamily="50" charset="-128"/>
            </a:endParaRPr>
          </a:p>
        </p:txBody>
      </p:sp>
      <p:sp>
        <p:nvSpPr>
          <p:cNvPr id="73" name="Text 42">
            <a:extLst>
              <a:ext uri="{FF2B5EF4-FFF2-40B4-BE49-F238E27FC236}">
                <a16:creationId xmlns:a16="http://schemas.microsoft.com/office/drawing/2014/main" id="{747DDFEE-53F7-6FAB-A84D-E8D44A43D534}"/>
              </a:ext>
            </a:extLst>
          </p:cNvPr>
          <p:cNvSpPr txBox="1"/>
          <p:nvPr/>
        </p:nvSpPr>
        <p:spPr>
          <a:xfrm>
            <a:off x="4664850" y="4711884"/>
            <a:ext cx="3045333" cy="225975"/>
          </a:xfrm>
          <a:prstGeom prst="rect">
            <a:avLst/>
          </a:prstGeom>
          <a:noFill/>
          <a:ln/>
        </p:spPr>
        <p:txBody>
          <a:bodyPr wrap="square" lIns="0" tIns="0" rIns="0" bIns="0" rtlCol="0" anchor="ctr"/>
          <a:lstStyle/>
          <a:p>
            <a:pPr marL="0" indent="0" algn="l">
              <a:buNone/>
            </a:pPr>
            <a:r>
              <a:rPr lang="en-US" sz="1600" b="1">
                <a:solidFill>
                  <a:srgbClr val="002060"/>
                </a:solidFill>
                <a:latin typeface="メイリオ" panose="020B0604030504040204" pitchFamily="50" charset="-128"/>
                <a:ea typeface="メイリオ" panose="020B0604030504040204" pitchFamily="50" charset="-128"/>
                <a:cs typeface="Noto Sans JP" pitchFamily="34" charset="-120"/>
              </a:rPr>
              <a:t>KKR×SGのシナジー +250億円</a:t>
            </a:r>
            <a:endParaRPr lang="en-US" sz="1600">
              <a:solidFill>
                <a:srgbClr val="002060"/>
              </a:solidFill>
              <a:latin typeface="メイリオ" panose="020B0604030504040204" pitchFamily="50" charset="-128"/>
              <a:ea typeface="メイリオ" panose="020B0604030504040204" pitchFamily="50" charset="-128"/>
            </a:endParaRPr>
          </a:p>
        </p:txBody>
      </p:sp>
      <p:sp>
        <p:nvSpPr>
          <p:cNvPr id="75" name="Text 43">
            <a:extLst>
              <a:ext uri="{FF2B5EF4-FFF2-40B4-BE49-F238E27FC236}">
                <a16:creationId xmlns:a16="http://schemas.microsoft.com/office/drawing/2014/main" id="{2D5EE2A5-4A56-9A6D-5743-1A566E4F1CE0}"/>
              </a:ext>
            </a:extLst>
          </p:cNvPr>
          <p:cNvSpPr txBox="1"/>
          <p:nvPr/>
        </p:nvSpPr>
        <p:spPr>
          <a:xfrm>
            <a:off x="4664850" y="4986606"/>
            <a:ext cx="3865772" cy="346571"/>
          </a:xfrm>
          <a:prstGeom prst="rect">
            <a:avLst/>
          </a:prstGeom>
          <a:noFill/>
          <a:ln/>
        </p:spPr>
        <p:txBody>
          <a:bodyPr wrap="square" lIns="0" tIns="0" rIns="0" bIns="0" rtlCol="0" anchor="ctr"/>
          <a:lstStyle/>
          <a:p>
            <a:pPr marL="0" indent="0" algn="l">
              <a:buNone/>
            </a:pPr>
            <a:r>
              <a:rPr lang="en-US" sz="1100" b="1">
                <a:solidFill>
                  <a:srgbClr val="002060"/>
                </a:solidFill>
                <a:latin typeface="メイリオ" panose="020B0604030504040204" pitchFamily="50" charset="-128"/>
                <a:ea typeface="メイリオ" panose="020B0604030504040204" pitchFamily="50" charset="-128"/>
                <a:cs typeface="Noto Sans JP" pitchFamily="34" charset="-120"/>
              </a:rPr>
              <a:t>グローバルネットワーク: +150億円</a:t>
            </a:r>
            <a:endParaRPr lang="en-US" sz="1100" b="1">
              <a:solidFill>
                <a:srgbClr val="002060"/>
              </a:solidFill>
              <a:latin typeface="メイリオ" panose="020B0604030504040204" pitchFamily="50" charset="-128"/>
              <a:ea typeface="メイリオ" panose="020B0604030504040204" pitchFamily="50" charset="-128"/>
            </a:endParaRPr>
          </a:p>
        </p:txBody>
      </p:sp>
      <p:sp>
        <p:nvSpPr>
          <p:cNvPr id="77" name="Text 44">
            <a:extLst>
              <a:ext uri="{FF2B5EF4-FFF2-40B4-BE49-F238E27FC236}">
                <a16:creationId xmlns:a16="http://schemas.microsoft.com/office/drawing/2014/main" id="{CB7F612A-2A2B-5AC0-C50D-4872942633D4}"/>
              </a:ext>
            </a:extLst>
          </p:cNvPr>
          <p:cNvSpPr txBox="1"/>
          <p:nvPr/>
        </p:nvSpPr>
        <p:spPr>
          <a:xfrm>
            <a:off x="4664850" y="5251996"/>
            <a:ext cx="3177027" cy="340002"/>
          </a:xfrm>
          <a:prstGeom prst="rect">
            <a:avLst/>
          </a:prstGeom>
          <a:noFill/>
          <a:ln/>
        </p:spPr>
        <p:txBody>
          <a:bodyPr wrap="square" lIns="0" tIns="0" rIns="0" bIns="0" rtlCol="0" anchor="ctr"/>
          <a:lstStyle/>
          <a:p>
            <a:pPr marL="0" indent="0" algn="l">
              <a:buNone/>
            </a:pPr>
            <a:r>
              <a:rPr lang="en-US" sz="1100" b="1">
                <a:solidFill>
                  <a:srgbClr val="002060"/>
                </a:solidFill>
                <a:latin typeface="メイリオ" panose="020B0604030504040204" pitchFamily="50" charset="-128"/>
                <a:ea typeface="メイリオ" panose="020B0604030504040204" pitchFamily="50" charset="-128"/>
                <a:cs typeface="Noto Sans JP" pitchFamily="34" charset="-120"/>
              </a:rPr>
              <a:t>共同配送シナジー: +100億円</a:t>
            </a:r>
            <a:endParaRPr lang="en-US" sz="1100" b="1">
              <a:solidFill>
                <a:srgbClr val="002060"/>
              </a:solidFill>
              <a:latin typeface="メイリオ" panose="020B0604030504040204" pitchFamily="50" charset="-128"/>
              <a:ea typeface="メイリオ" panose="020B0604030504040204" pitchFamily="50" charset="-128"/>
            </a:endParaRPr>
          </a:p>
        </p:txBody>
      </p:sp>
      <p:sp>
        <p:nvSpPr>
          <p:cNvPr id="79" name="Text 45">
            <a:extLst>
              <a:ext uri="{FF2B5EF4-FFF2-40B4-BE49-F238E27FC236}">
                <a16:creationId xmlns:a16="http://schemas.microsoft.com/office/drawing/2014/main" id="{DE78BC0B-ED3F-F0C8-4B53-0DCE819CFC88}"/>
              </a:ext>
            </a:extLst>
          </p:cNvPr>
          <p:cNvSpPr txBox="1"/>
          <p:nvPr/>
        </p:nvSpPr>
        <p:spPr>
          <a:xfrm>
            <a:off x="4664850" y="6058690"/>
            <a:ext cx="3618878" cy="310943"/>
          </a:xfrm>
          <a:prstGeom prst="rect">
            <a:avLst/>
          </a:prstGeom>
          <a:noFill/>
          <a:ln/>
        </p:spPr>
        <p:txBody>
          <a:bodyPr wrap="square" lIns="0" tIns="0" rIns="0" bIns="0" rtlCol="0" anchor="ctr"/>
          <a:lstStyle/>
          <a:p>
            <a:pPr marL="0" indent="0" algn="l">
              <a:buNone/>
            </a:pPr>
            <a:r>
              <a:rPr lang="en-US" sz="1100" b="1">
                <a:solidFill>
                  <a:srgbClr val="002060"/>
                </a:solidFill>
                <a:latin typeface="メイリオ" panose="020B0604030504040204" pitchFamily="50" charset="-128"/>
                <a:ea typeface="メイリオ" panose="020B0604030504040204" pitchFamily="50" charset="-128"/>
                <a:cs typeface="Noto Sans JP" pitchFamily="34" charset="-120"/>
              </a:rPr>
              <a:t>KKRのグローバル知見・顧客基盤、SGとの拠点共同利用、物流ノウハウ共有</a:t>
            </a:r>
            <a:endParaRPr lang="en-US" sz="1100" b="1">
              <a:solidFill>
                <a:srgbClr val="002060"/>
              </a:solidFill>
              <a:latin typeface="メイリオ" panose="020B0604030504040204" pitchFamily="50" charset="-128"/>
              <a:ea typeface="メイリオ" panose="020B0604030504040204" pitchFamily="50" charset="-128"/>
            </a:endParaRPr>
          </a:p>
        </p:txBody>
      </p:sp>
      <p:sp>
        <p:nvSpPr>
          <p:cNvPr id="85" name="Text 48">
            <a:extLst>
              <a:ext uri="{FF2B5EF4-FFF2-40B4-BE49-F238E27FC236}">
                <a16:creationId xmlns:a16="http://schemas.microsoft.com/office/drawing/2014/main" id="{077DAB2D-2BDE-5231-6B9F-6CA044318320}"/>
              </a:ext>
            </a:extLst>
          </p:cNvPr>
          <p:cNvSpPr txBox="1"/>
          <p:nvPr/>
        </p:nvSpPr>
        <p:spPr>
          <a:xfrm>
            <a:off x="887499" y="2024714"/>
            <a:ext cx="7232633" cy="232543"/>
          </a:xfrm>
          <a:prstGeom prst="rect">
            <a:avLst/>
          </a:prstGeom>
          <a:noFill/>
          <a:ln/>
        </p:spPr>
        <p:txBody>
          <a:bodyPr wrap="square" lIns="0" tIns="0" rIns="0" bIns="0" rtlCol="0" anchor="ctr"/>
          <a:lstStyle/>
          <a:p>
            <a:pPr marL="0" indent="0" algn="l">
              <a:buNone/>
            </a:pPr>
            <a:r>
              <a:rPr lang="en-US" b="1">
                <a:solidFill>
                  <a:srgbClr val="002060"/>
                </a:solidFill>
                <a:latin typeface="メイリオ" panose="020B0604030504040204" pitchFamily="50" charset="-128"/>
                <a:ea typeface="メイリオ" panose="020B0604030504040204" pitchFamily="50" charset="-128"/>
                <a:cs typeface="Noto Sans JP" pitchFamily="34" charset="-120"/>
              </a:rPr>
              <a:t>EBITDA改善合計: +550億円 → 企業価値創造: +5,500-6,000億円</a:t>
            </a:r>
            <a:endParaRPr lang="en-US">
              <a:solidFill>
                <a:srgbClr val="002060"/>
              </a:solidFill>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0452D900-D6E3-7920-3C54-9B311E08F686}"/>
              </a:ext>
            </a:extLst>
          </p:cNvPr>
          <p:cNvSpPr txBox="1"/>
          <p:nvPr/>
        </p:nvSpPr>
        <p:spPr>
          <a:xfrm>
            <a:off x="353024" y="1029506"/>
            <a:ext cx="831704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b="1">
                <a:solidFill>
                  <a:srgbClr val="002060"/>
                </a:solidFill>
                <a:latin typeface="メイリオ" panose="020B0604030504040204" pitchFamily="50" charset="-128"/>
                <a:ea typeface="メイリオ" panose="020B0604030504040204" pitchFamily="50" charset="-128"/>
                <a:cs typeface="+mn-lt"/>
              </a:rPr>
              <a:t>対抗</a:t>
            </a:r>
            <a:r>
              <a:rPr lang="en-US" sz="1400" b="1">
                <a:solidFill>
                  <a:srgbClr val="002060"/>
                </a:solidFill>
                <a:latin typeface="メイリオ" panose="020B0604030504040204" pitchFamily="50" charset="-128"/>
                <a:ea typeface="メイリオ" panose="020B0604030504040204" pitchFamily="50" charset="-128"/>
                <a:cs typeface="+mn-lt"/>
              </a:rPr>
              <a:t>TOB 8,000</a:t>
            </a:r>
            <a:r>
              <a:rPr lang="ja-JP" altLang="en-US" sz="1400" b="1">
                <a:solidFill>
                  <a:srgbClr val="002060"/>
                </a:solidFill>
                <a:latin typeface="メイリオ" panose="020B0604030504040204" pitchFamily="50" charset="-128"/>
                <a:ea typeface="メイリオ" panose="020B0604030504040204" pitchFamily="50" charset="-128"/>
                <a:cs typeface="+mn-lt"/>
              </a:rPr>
              <a:t>円や第三者委員会による</a:t>
            </a:r>
            <a:r>
              <a:rPr lang="en-US" sz="1400" b="1">
                <a:solidFill>
                  <a:srgbClr val="002060"/>
                </a:solidFill>
                <a:latin typeface="メイリオ" panose="020B0604030504040204" pitchFamily="50" charset="-128"/>
                <a:ea typeface="メイリオ" panose="020B0604030504040204" pitchFamily="50" charset="-128"/>
                <a:cs typeface="+mn-lt"/>
              </a:rPr>
              <a:t>8,500</a:t>
            </a:r>
            <a:r>
              <a:rPr lang="ja-JP" altLang="en-US" sz="1400" b="1">
                <a:solidFill>
                  <a:srgbClr val="002060"/>
                </a:solidFill>
                <a:latin typeface="メイリオ" panose="020B0604030504040204" pitchFamily="50" charset="-128"/>
                <a:ea typeface="メイリオ" panose="020B0604030504040204" pitchFamily="50" charset="-128"/>
                <a:cs typeface="+mn-lt"/>
              </a:rPr>
              <a:t>円への引き上げにも十分対応可能</a:t>
            </a:r>
            <a:r>
              <a:rPr lang="en-US" sz="1400" b="1">
                <a:solidFill>
                  <a:srgbClr val="002060"/>
                </a:solidFill>
                <a:latin typeface="メイリオ" panose="020B0604030504040204" pitchFamily="50" charset="-128"/>
                <a:ea typeface="メイリオ" panose="020B0604030504040204" pitchFamily="50" charset="-128"/>
                <a:cs typeface="+mn-lt"/>
              </a:rPr>
              <a:t>。</a:t>
            </a:r>
            <a:r>
              <a:rPr lang="en-US" sz="1400" b="1" kern="1200">
                <a:solidFill>
                  <a:srgbClr val="002060"/>
                </a:solidFill>
                <a:latin typeface="メイリオ" panose="020B0604030504040204" pitchFamily="50" charset="-128"/>
                <a:ea typeface="メイリオ" panose="020B0604030504040204" pitchFamily="50" charset="-128"/>
                <a:cs typeface="+mn-lt"/>
              </a:rPr>
              <a:t>ハイブリッドMBO</a:t>
            </a:r>
            <a:r>
              <a:rPr lang="ja-JP" altLang="en-US" sz="1400" b="1">
                <a:solidFill>
                  <a:srgbClr val="002060"/>
                </a:solidFill>
                <a:latin typeface="メイリオ" panose="020B0604030504040204" pitchFamily="50" charset="-128"/>
                <a:ea typeface="メイリオ" panose="020B0604030504040204" pitchFamily="50" charset="-128"/>
                <a:cs typeface="+mn-lt"/>
              </a:rPr>
              <a:t>の潜在的企業価値（</a:t>
            </a:r>
            <a:r>
              <a:rPr lang="en-US" sz="1400" b="1">
                <a:solidFill>
                  <a:srgbClr val="002060"/>
                </a:solidFill>
                <a:latin typeface="メイリオ" panose="020B0604030504040204" pitchFamily="50" charset="-128"/>
                <a:ea typeface="メイリオ" panose="020B0604030504040204" pitchFamily="50" charset="-128"/>
                <a:cs typeface="+mn-lt"/>
              </a:rPr>
              <a:t>15,600</a:t>
            </a:r>
            <a:r>
              <a:rPr lang="ja-JP" altLang="en-US" sz="1400" b="1">
                <a:solidFill>
                  <a:srgbClr val="002060"/>
                </a:solidFill>
                <a:latin typeface="メイリオ" panose="020B0604030504040204" pitchFamily="50" charset="-128"/>
                <a:ea typeface="メイリオ" panose="020B0604030504040204" pitchFamily="50" charset="-128"/>
                <a:cs typeface="+mn-lt"/>
              </a:rPr>
              <a:t>円）は</a:t>
            </a:r>
            <a:r>
              <a:rPr lang="en-US" sz="1400" b="1" kern="1200">
                <a:solidFill>
                  <a:srgbClr val="002060"/>
                </a:solidFill>
                <a:latin typeface="メイリオ" panose="020B0604030504040204" pitchFamily="50" charset="-128"/>
                <a:ea typeface="メイリオ" panose="020B0604030504040204" pitchFamily="50" charset="-128"/>
                <a:cs typeface="+mn-lt"/>
              </a:rPr>
              <a:t>、</a:t>
            </a:r>
            <a:r>
              <a:rPr lang="ja-JP" altLang="en-US" sz="1400" b="1">
                <a:solidFill>
                  <a:srgbClr val="002060"/>
                </a:solidFill>
                <a:latin typeface="メイリオ" panose="020B0604030504040204" pitchFamily="50" charset="-128"/>
                <a:ea typeface="メイリオ" panose="020B0604030504040204" pitchFamily="50" charset="-128"/>
                <a:cs typeface="+mn-lt"/>
              </a:rPr>
              <a:t>いずれの想定も大きく上回る</a:t>
            </a:r>
            <a:r>
              <a:rPr lang="en-US" sz="1400" b="1" kern="1200">
                <a:solidFill>
                  <a:srgbClr val="002060"/>
                </a:solidFill>
                <a:latin typeface="メイリオ" panose="020B0604030504040204" pitchFamily="50" charset="-128"/>
                <a:ea typeface="メイリオ" panose="020B0604030504040204" pitchFamily="50" charset="-128"/>
                <a:cs typeface="+mn-lt"/>
              </a:rPr>
              <a:t>。</a:t>
            </a:r>
            <a:r>
              <a:rPr lang="ja-JP" altLang="en-US" sz="1400" b="1">
                <a:solidFill>
                  <a:srgbClr val="002060"/>
                </a:solidFill>
                <a:latin typeface="メイリオ" panose="020B0604030504040204" pitchFamily="50" charset="-128"/>
                <a:ea typeface="メイリオ" panose="020B0604030504040204" pitchFamily="50" charset="-128"/>
                <a:cs typeface="+mn-lt"/>
              </a:rPr>
              <a:t>価格交渉の余地を確保しつつ</a:t>
            </a:r>
            <a:r>
              <a:rPr lang="en-US" sz="1400" b="1">
                <a:solidFill>
                  <a:srgbClr val="002060"/>
                </a:solidFill>
                <a:latin typeface="メイリオ" panose="020B0604030504040204" pitchFamily="50" charset="-128"/>
                <a:ea typeface="メイリオ" panose="020B0604030504040204" pitchFamily="50" charset="-128"/>
                <a:cs typeface="+mn-lt"/>
              </a:rPr>
              <a:t>、</a:t>
            </a:r>
            <a:r>
              <a:rPr lang="ja-JP" altLang="en-US" sz="1400" b="1">
                <a:solidFill>
                  <a:srgbClr val="002060"/>
                </a:solidFill>
                <a:latin typeface="メイリオ" panose="020B0604030504040204" pitchFamily="50" charset="-128"/>
                <a:ea typeface="メイリオ" panose="020B0604030504040204" pitchFamily="50" charset="-128"/>
                <a:cs typeface="+mn-lt"/>
              </a:rPr>
              <a:t>最終的な企業価値は成長ポテンシャルで決まる</a:t>
            </a:r>
            <a:r>
              <a:rPr lang="en-US" sz="1400" b="1">
                <a:solidFill>
                  <a:srgbClr val="002060"/>
                </a:solidFill>
                <a:latin typeface="メイリオ" panose="020B0604030504040204" pitchFamily="50" charset="-128"/>
                <a:ea typeface="メイリオ" panose="020B0604030504040204" pitchFamily="50" charset="-128"/>
                <a:cs typeface="+mn-lt"/>
              </a:rPr>
              <a:t>。</a:t>
            </a:r>
            <a:endParaRPr lang="ja-JP">
              <a:solidFill>
                <a:srgbClr val="00206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66706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DDBFBA6-BDF6-D440-2FB9-746440FC603D}"/>
              </a:ext>
            </a:extLst>
          </p:cNvPr>
          <p:cNvGraphicFramePr>
            <a:graphicFrameLocks/>
          </p:cNvGraphicFramePr>
          <p:nvPr>
            <p:custDataLst>
              <p:tags r:id="rId1"/>
            </p:custDataLst>
            <p:extLst>
              <p:ext uri="{D42A27DB-BD31-4B8C-83A1-F6EECF244321}">
                <p14:modId xmlns:p14="http://schemas.microsoft.com/office/powerpoint/2010/main" val="1842991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6" name="think-cell data - do not delete" hidden="1">
                        <a:extLst>
                          <a:ext uri="{FF2B5EF4-FFF2-40B4-BE49-F238E27FC236}">
                            <a16:creationId xmlns:a16="http://schemas.microsoft.com/office/drawing/2014/main" id="{6DDBFBA6-BDF6-D440-2FB9-746440FC60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124702D6-E0ED-B3C3-25B2-62383048C363}"/>
              </a:ext>
            </a:extLst>
          </p:cNvPr>
          <p:cNvSpPr>
            <a:spLocks noGrp="1"/>
          </p:cNvSpPr>
          <p:nvPr>
            <p:ph type="title"/>
          </p:nvPr>
        </p:nvSpPr>
        <p:spPr/>
        <p:txBody>
          <a:bodyPr vert="horz" rIns="91440"/>
          <a:lstStyle/>
          <a:p>
            <a:r>
              <a:rPr lang="en-US" altLang="ja-JP" b="1">
                <a:solidFill>
                  <a:srgbClr val="1B3A6B"/>
                </a:solidFill>
                <a:latin typeface="メイリオ"/>
                <a:ea typeface="メイリオ"/>
              </a:rPr>
              <a:t>MBO</a:t>
            </a:r>
            <a:r>
              <a:rPr lang="ja-JP" altLang="en-US" b="1">
                <a:solidFill>
                  <a:srgbClr val="1B3A6B"/>
                </a:solidFill>
                <a:latin typeface="メイリオ"/>
                <a:ea typeface="メイリオ"/>
              </a:rPr>
              <a:t>が三方良しの理由</a:t>
            </a:r>
            <a:endParaRPr lang="en-US" altLang="ja-JP" b="1">
              <a:solidFill>
                <a:srgbClr val="1B3A6B"/>
              </a:solidFill>
              <a:latin typeface="メイリオ"/>
              <a:ea typeface="メイリオ"/>
            </a:endParaRPr>
          </a:p>
        </p:txBody>
      </p:sp>
      <p:sp>
        <p:nvSpPr>
          <p:cNvPr id="7" name="テキスト ボックス 6">
            <a:extLst>
              <a:ext uri="{FF2B5EF4-FFF2-40B4-BE49-F238E27FC236}">
                <a16:creationId xmlns:a16="http://schemas.microsoft.com/office/drawing/2014/main" id="{F38A4C80-6B03-F050-0AED-3BFFAD2FAC06}"/>
              </a:ext>
            </a:extLst>
          </p:cNvPr>
          <p:cNvSpPr txBox="1"/>
          <p:nvPr/>
        </p:nvSpPr>
        <p:spPr>
          <a:xfrm>
            <a:off x="353024" y="1029506"/>
            <a:ext cx="83170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b="1">
                <a:solidFill>
                  <a:srgbClr val="002060"/>
                </a:solidFill>
                <a:latin typeface="メイリオ"/>
                <a:ea typeface="メイリオ"/>
                <a:cs typeface="+mn-lt"/>
              </a:rPr>
              <a:t>ハイブリッド</a:t>
            </a:r>
            <a:r>
              <a:rPr lang="en-US" sz="1400" b="1" kern="1200">
                <a:solidFill>
                  <a:srgbClr val="002060"/>
                </a:solidFill>
                <a:latin typeface="メイリオ"/>
                <a:ea typeface="メイリオ"/>
                <a:cs typeface="+mn-lt"/>
              </a:rPr>
              <a:t>MBO</a:t>
            </a:r>
            <a:r>
              <a:rPr lang="ja-JP" altLang="en-US" sz="1400" b="1">
                <a:solidFill>
                  <a:srgbClr val="002060"/>
                </a:solidFill>
                <a:latin typeface="メイリオ"/>
                <a:ea typeface="メイリオ"/>
                <a:cs typeface="+mn-lt"/>
              </a:rPr>
              <a:t>の三方良しの実現は「短期株主価値」と「長期企業価値」のバランスを取ることでのみ可能</a:t>
            </a:r>
            <a:r>
              <a:rPr lang="ja-JP" altLang="en-US" sz="1400" b="1" kern="1200">
                <a:solidFill>
                  <a:srgbClr val="002060"/>
                </a:solidFill>
                <a:latin typeface="メイリオ"/>
                <a:ea typeface="メイリオ"/>
                <a:cs typeface="+mn-lt"/>
              </a:rPr>
              <a:t>。</a:t>
            </a:r>
            <a:r>
              <a:rPr lang="ja-JP" altLang="en-US" sz="1400" b="1">
                <a:solidFill>
                  <a:srgbClr val="002060"/>
                </a:solidFill>
                <a:latin typeface="メイリオ"/>
                <a:ea typeface="メイリオ"/>
                <a:cs typeface="+mn-lt"/>
              </a:rPr>
              <a:t>太陽物流</a:t>
            </a:r>
            <a:r>
              <a:rPr lang="en-US" sz="1400" b="1">
                <a:solidFill>
                  <a:srgbClr val="002060"/>
                </a:solidFill>
                <a:latin typeface="メイリオ"/>
                <a:ea typeface="メイリオ"/>
                <a:cs typeface="+mn-lt"/>
              </a:rPr>
              <a:t>TOB</a:t>
            </a:r>
            <a:r>
              <a:rPr lang="ja-JP" altLang="en-US" sz="1400" b="1">
                <a:solidFill>
                  <a:srgbClr val="002060"/>
                </a:solidFill>
                <a:latin typeface="メイリオ"/>
                <a:ea typeface="メイリオ"/>
                <a:cs typeface="+mn-lt"/>
              </a:rPr>
              <a:t>受諾では株主価値を毀損し、自力再建では成長投資が不足</a:t>
            </a:r>
            <a:r>
              <a:rPr lang="en-US" sz="1400" b="1">
                <a:solidFill>
                  <a:srgbClr val="002060"/>
                </a:solidFill>
                <a:latin typeface="メイリオ"/>
                <a:ea typeface="メイリオ"/>
                <a:cs typeface="+mn-lt"/>
              </a:rPr>
              <a:t>。</a:t>
            </a:r>
            <a:endParaRPr lang="ja-JP"/>
          </a:p>
        </p:txBody>
      </p:sp>
      <p:sp>
        <p:nvSpPr>
          <p:cNvPr id="9" name="Shape 13">
            <a:extLst>
              <a:ext uri="{FF2B5EF4-FFF2-40B4-BE49-F238E27FC236}">
                <a16:creationId xmlns:a16="http://schemas.microsoft.com/office/drawing/2014/main" id="{66FF72C4-18EF-6437-BAB3-AAF961C7F887}"/>
              </a:ext>
            </a:extLst>
          </p:cNvPr>
          <p:cNvSpPr/>
          <p:nvPr/>
        </p:nvSpPr>
        <p:spPr>
          <a:xfrm>
            <a:off x="1071607" y="2316465"/>
            <a:ext cx="1814627" cy="4129202"/>
          </a:xfrm>
          <a:prstGeom prst="roundRect">
            <a:avLst>
              <a:gd name="adj" fmla="val 1190"/>
            </a:avLst>
          </a:prstGeom>
          <a:solidFill>
            <a:srgbClr val="FFFFFF"/>
          </a:solidFill>
          <a:ln w="50800">
            <a:solidFill>
              <a:srgbClr val="FFD700"/>
            </a:solidFill>
            <a:prstDash val="solid"/>
          </a:ln>
          <a:effectLst>
            <a:outerShdw blurRad="38100" dist="25400" dir="5400000" algn="bl" rotWithShape="0">
              <a:srgbClr val="000000">
                <a:alpha val="4000"/>
              </a:srgbClr>
            </a:outerShdw>
          </a:effectLst>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11" name="Shape 14">
            <a:extLst>
              <a:ext uri="{FF2B5EF4-FFF2-40B4-BE49-F238E27FC236}">
                <a16:creationId xmlns:a16="http://schemas.microsoft.com/office/drawing/2014/main" id="{BAFD5C14-F956-8ECF-C7BA-D2BB99370EF3}"/>
              </a:ext>
            </a:extLst>
          </p:cNvPr>
          <p:cNvSpPr/>
          <p:nvPr/>
        </p:nvSpPr>
        <p:spPr>
          <a:xfrm>
            <a:off x="1658108" y="2479207"/>
            <a:ext cx="571271" cy="571271"/>
          </a:xfrm>
          <a:prstGeom prst="ellipse">
            <a:avLst/>
          </a:prstGeom>
          <a:solidFill>
            <a:srgbClr val="F5F5F5"/>
          </a:solidFill>
          <a:ln w="25400">
            <a:solidFill>
              <a:srgbClr val="FFD700"/>
            </a:solidFill>
            <a:prstDash val="solid"/>
          </a:ln>
        </p:spPr>
        <p:txBody>
          <a:bodyPr/>
          <a:lstStyle/>
          <a:p>
            <a:endParaRPr lang="ja-JP" altLang="en-US" sz="1350" b="1">
              <a:latin typeface="メイリオ" panose="020B0604030504040204" pitchFamily="50" charset="-128"/>
              <a:ea typeface="メイリオ" panose="020B0604030504040204" pitchFamily="50" charset="-128"/>
            </a:endParaRPr>
          </a:p>
        </p:txBody>
      </p:sp>
      <p:pic>
        <p:nvPicPr>
          <p:cNvPr id="13" name="Image 3" descr="preencoded.png">
            <a:extLst>
              <a:ext uri="{FF2B5EF4-FFF2-40B4-BE49-F238E27FC236}">
                <a16:creationId xmlns:a16="http://schemas.microsoft.com/office/drawing/2014/main" id="{6AA4A846-0BA7-0BEE-2A0C-DDF43C33BF4F}"/>
              </a:ext>
            </a:extLst>
          </p:cNvPr>
          <p:cNvPicPr>
            <a:picLocks noChangeAspect="1"/>
          </p:cNvPicPr>
          <p:nvPr/>
        </p:nvPicPr>
        <p:blipFill>
          <a:blip r:embed="rId5"/>
          <a:srcRect l="-607" r="-607"/>
          <a:stretch/>
        </p:blipFill>
        <p:spPr>
          <a:xfrm>
            <a:off x="1832159" y="2644963"/>
            <a:ext cx="292837" cy="257175"/>
          </a:xfrm>
          <a:prstGeom prst="rect">
            <a:avLst/>
          </a:prstGeom>
        </p:spPr>
      </p:pic>
      <p:sp>
        <p:nvSpPr>
          <p:cNvPr id="15" name="Text 15">
            <a:extLst>
              <a:ext uri="{FF2B5EF4-FFF2-40B4-BE49-F238E27FC236}">
                <a16:creationId xmlns:a16="http://schemas.microsoft.com/office/drawing/2014/main" id="{3F89F155-D452-DA4E-5C72-A613B4320465}"/>
              </a:ext>
            </a:extLst>
          </p:cNvPr>
          <p:cNvSpPr txBox="1"/>
          <p:nvPr/>
        </p:nvSpPr>
        <p:spPr>
          <a:xfrm>
            <a:off x="1635977" y="3148123"/>
            <a:ext cx="392963" cy="207797"/>
          </a:xfrm>
          <a:prstGeom prst="rect">
            <a:avLst/>
          </a:prstGeom>
          <a:noFill/>
          <a:ln/>
        </p:spPr>
        <p:txBody>
          <a:bodyPr wrap="square" lIns="0" tIns="0" rIns="0" bIns="0" rtlCol="0" anchor="ctr"/>
          <a:lstStyle/>
          <a:p>
            <a:pPr marL="0" indent="0" algn="ctr">
              <a:buNone/>
            </a:pPr>
            <a:r>
              <a:rPr lang="en-US" sz="1125" b="1">
                <a:solidFill>
                  <a:srgbClr val="FFD700"/>
                </a:solidFill>
                <a:latin typeface="メイリオ" panose="020B0604030504040204" pitchFamily="50" charset="-128"/>
                <a:ea typeface="メイリオ" panose="020B0604030504040204" pitchFamily="50" charset="-128"/>
                <a:cs typeface="Noto Sans JP" pitchFamily="34" charset="-120"/>
              </a:rPr>
              <a:t>株主</a:t>
            </a:r>
            <a:endParaRPr lang="en-US" sz="1125" b="1">
              <a:latin typeface="メイリオ" panose="020B0604030504040204" pitchFamily="50" charset="-128"/>
              <a:ea typeface="メイリオ" panose="020B0604030504040204" pitchFamily="50" charset="-128"/>
            </a:endParaRPr>
          </a:p>
        </p:txBody>
      </p:sp>
      <p:sp>
        <p:nvSpPr>
          <p:cNvPr id="17" name="Shape 16">
            <a:extLst>
              <a:ext uri="{FF2B5EF4-FFF2-40B4-BE49-F238E27FC236}">
                <a16:creationId xmlns:a16="http://schemas.microsoft.com/office/drawing/2014/main" id="{31E68704-5B62-2F4A-5E7C-A073D7A66004}"/>
              </a:ext>
            </a:extLst>
          </p:cNvPr>
          <p:cNvSpPr/>
          <p:nvPr/>
        </p:nvSpPr>
        <p:spPr>
          <a:xfrm>
            <a:off x="1221797" y="3345166"/>
            <a:ext cx="1514246" cy="886054"/>
          </a:xfrm>
          <a:prstGeom prst="roundRect">
            <a:avLst>
              <a:gd name="adj" fmla="val 2497"/>
            </a:avLst>
          </a:prstGeom>
          <a:solidFill>
            <a:srgbClr val="F9F9F9"/>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19" name="Text 17">
            <a:extLst>
              <a:ext uri="{FF2B5EF4-FFF2-40B4-BE49-F238E27FC236}">
                <a16:creationId xmlns:a16="http://schemas.microsoft.com/office/drawing/2014/main" id="{C931C1AA-F248-979E-DA7F-D6CD8F077690}"/>
              </a:ext>
            </a:extLst>
          </p:cNvPr>
          <p:cNvSpPr txBox="1"/>
          <p:nvPr/>
        </p:nvSpPr>
        <p:spPr>
          <a:xfrm>
            <a:off x="1307522" y="3402087"/>
            <a:ext cx="893597" cy="171450"/>
          </a:xfrm>
          <a:prstGeom prst="rect">
            <a:avLst/>
          </a:prstGeom>
          <a:noFill/>
          <a:ln/>
        </p:spPr>
        <p:txBody>
          <a:bodyPr wrap="square" lIns="0" tIns="0" rIns="0" bIns="0" rtlCol="0" anchor="ctr"/>
          <a:lstStyle/>
          <a:p>
            <a:pPr marL="0" indent="0" algn="l">
              <a:buNone/>
            </a:pPr>
            <a:r>
              <a:rPr lang="en-US" sz="900" b="1">
                <a:solidFill>
                  <a:srgbClr val="1A1A1A"/>
                </a:solidFill>
                <a:latin typeface="メイリオ" panose="020B0604030504040204" pitchFamily="50" charset="-128"/>
                <a:ea typeface="メイリオ" panose="020B0604030504040204" pitchFamily="50" charset="-128"/>
                <a:cs typeface="Noto Sans JP" pitchFamily="34" charset="-120"/>
              </a:rPr>
              <a:t>93%プレミアム</a:t>
            </a:r>
            <a:endParaRPr lang="en-US" sz="900" b="1">
              <a:latin typeface="メイリオ" panose="020B0604030504040204" pitchFamily="50" charset="-128"/>
              <a:ea typeface="メイリオ" panose="020B0604030504040204" pitchFamily="50" charset="-128"/>
            </a:endParaRPr>
          </a:p>
        </p:txBody>
      </p:sp>
      <p:sp>
        <p:nvSpPr>
          <p:cNvPr id="21" name="Text 18">
            <a:extLst>
              <a:ext uri="{FF2B5EF4-FFF2-40B4-BE49-F238E27FC236}">
                <a16:creationId xmlns:a16="http://schemas.microsoft.com/office/drawing/2014/main" id="{9C52658E-48F3-8CFC-CDFC-D43F18390A25}"/>
              </a:ext>
            </a:extLst>
          </p:cNvPr>
          <p:cNvSpPr txBox="1"/>
          <p:nvPr/>
        </p:nvSpPr>
        <p:spPr>
          <a:xfrm>
            <a:off x="1307522" y="3602340"/>
            <a:ext cx="1325651" cy="571958"/>
          </a:xfrm>
          <a:prstGeom prst="rect">
            <a:avLst/>
          </a:prstGeom>
          <a:noFill/>
          <a:ln/>
        </p:spPr>
        <p:txBody>
          <a:bodyPr wrap="square" lIns="0" tIns="0" rIns="0" bIns="0" rtlCol="0" anchor="ctr"/>
          <a:lstStyle/>
          <a:p>
            <a:pPr marL="0" indent="0" algn="l">
              <a:buNone/>
            </a:pPr>
            <a:r>
              <a:rPr lang="en-US" sz="750" b="1">
                <a:solidFill>
                  <a:srgbClr val="4B5563"/>
                </a:solidFill>
                <a:latin typeface="メイリオ" panose="020B0604030504040204" pitchFamily="50" charset="-128"/>
                <a:ea typeface="メイリオ" panose="020B0604030504040204" pitchFamily="50" charset="-128"/>
                <a:cs typeface="Noto Sans JP" pitchFamily="34" charset="-120"/>
              </a:rPr>
              <a:t>市場平均（40-50%）を大幅に上回るプレミアム率、1株あたり7,700円（3,990円比+3,710円）</a:t>
            </a:r>
            <a:endParaRPr lang="en-US" sz="750" b="1">
              <a:latin typeface="メイリオ" panose="020B0604030504040204" pitchFamily="50" charset="-128"/>
              <a:ea typeface="メイリオ" panose="020B0604030504040204" pitchFamily="50" charset="-128"/>
            </a:endParaRPr>
          </a:p>
        </p:txBody>
      </p:sp>
      <p:sp>
        <p:nvSpPr>
          <p:cNvPr id="23" name="Shape 19">
            <a:extLst>
              <a:ext uri="{FF2B5EF4-FFF2-40B4-BE49-F238E27FC236}">
                <a16:creationId xmlns:a16="http://schemas.microsoft.com/office/drawing/2014/main" id="{D32CEB6A-0329-C9A3-7344-0450A3F5D87C}"/>
              </a:ext>
            </a:extLst>
          </p:cNvPr>
          <p:cNvSpPr/>
          <p:nvPr/>
        </p:nvSpPr>
        <p:spPr>
          <a:xfrm>
            <a:off x="1221797" y="4288141"/>
            <a:ext cx="1514246" cy="886054"/>
          </a:xfrm>
          <a:prstGeom prst="roundRect">
            <a:avLst>
              <a:gd name="adj" fmla="val 2497"/>
            </a:avLst>
          </a:prstGeom>
          <a:solidFill>
            <a:srgbClr val="F9F9F9"/>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25" name="Text 20">
            <a:extLst>
              <a:ext uri="{FF2B5EF4-FFF2-40B4-BE49-F238E27FC236}">
                <a16:creationId xmlns:a16="http://schemas.microsoft.com/office/drawing/2014/main" id="{92F5EF4D-1CAF-AF21-7C9A-927488D7729A}"/>
              </a:ext>
            </a:extLst>
          </p:cNvPr>
          <p:cNvSpPr txBox="1"/>
          <p:nvPr/>
        </p:nvSpPr>
        <p:spPr>
          <a:xfrm>
            <a:off x="1307521" y="4345062"/>
            <a:ext cx="779069" cy="171450"/>
          </a:xfrm>
          <a:prstGeom prst="rect">
            <a:avLst/>
          </a:prstGeom>
          <a:noFill/>
          <a:ln/>
        </p:spPr>
        <p:txBody>
          <a:bodyPr wrap="square" lIns="0" tIns="0" rIns="0" bIns="0" rtlCol="0" anchor="ctr"/>
          <a:lstStyle/>
          <a:p>
            <a:pPr marL="0" indent="0" algn="l">
              <a:buNone/>
            </a:pPr>
            <a:r>
              <a:rPr lang="en-US" sz="900" b="1">
                <a:solidFill>
                  <a:srgbClr val="1A1A1A"/>
                </a:solidFill>
                <a:latin typeface="メイリオ" panose="020B0604030504040204" pitchFamily="50" charset="-128"/>
                <a:ea typeface="メイリオ" panose="020B0604030504040204" pitchFamily="50" charset="-128"/>
                <a:cs typeface="Noto Sans JP" pitchFamily="34" charset="-120"/>
              </a:rPr>
              <a:t>長期価値創造</a:t>
            </a:r>
            <a:endParaRPr lang="en-US" sz="900" b="1">
              <a:latin typeface="メイリオ" panose="020B0604030504040204" pitchFamily="50" charset="-128"/>
              <a:ea typeface="メイリオ" panose="020B0604030504040204" pitchFamily="50" charset="-128"/>
            </a:endParaRPr>
          </a:p>
        </p:txBody>
      </p:sp>
      <p:sp>
        <p:nvSpPr>
          <p:cNvPr id="27" name="Text 21">
            <a:extLst>
              <a:ext uri="{FF2B5EF4-FFF2-40B4-BE49-F238E27FC236}">
                <a16:creationId xmlns:a16="http://schemas.microsoft.com/office/drawing/2014/main" id="{9A6F4A9C-974A-7B9F-D680-6AFEE3D47922}"/>
              </a:ext>
            </a:extLst>
          </p:cNvPr>
          <p:cNvSpPr txBox="1"/>
          <p:nvPr/>
        </p:nvSpPr>
        <p:spPr>
          <a:xfrm>
            <a:off x="1307521" y="4545315"/>
            <a:ext cx="1382573" cy="571958"/>
          </a:xfrm>
          <a:prstGeom prst="rect">
            <a:avLst/>
          </a:prstGeom>
          <a:noFill/>
          <a:ln/>
        </p:spPr>
        <p:txBody>
          <a:bodyPr wrap="square" lIns="0" tIns="0" rIns="0" bIns="0" rtlCol="0" anchor="ctr"/>
          <a:lstStyle/>
          <a:p>
            <a:pPr marL="0" indent="0" algn="l">
              <a:buNone/>
            </a:pPr>
            <a:r>
              <a:rPr lang="en-US" sz="750" b="1">
                <a:solidFill>
                  <a:srgbClr val="4B5563"/>
                </a:solidFill>
                <a:latin typeface="メイリオ" panose="020B0604030504040204" pitchFamily="50" charset="-128"/>
                <a:ea typeface="メイリオ" panose="020B0604030504040204" pitchFamily="50" charset="-128"/>
                <a:cs typeface="Noto Sans JP" pitchFamily="34" charset="-120"/>
              </a:rPr>
              <a:t>2030年IPO時に1.0〜1.3万円を実現、対抗TOBの短期アップサイド（+10-20%）</a:t>
            </a:r>
            <a:r>
              <a:rPr lang="en-US" sz="750" b="1" err="1">
                <a:solidFill>
                  <a:srgbClr val="4B5563"/>
                </a:solidFill>
                <a:latin typeface="メイリオ" panose="020B0604030504040204" pitchFamily="50" charset="-128"/>
                <a:ea typeface="メイリオ" panose="020B0604030504040204" pitchFamily="50" charset="-128"/>
                <a:cs typeface="Noto Sans JP" pitchFamily="34" charset="-120"/>
              </a:rPr>
              <a:t>では実現不可能</a:t>
            </a:r>
            <a:endParaRPr lang="en-US" sz="750" b="1">
              <a:latin typeface="メイリオ" panose="020B0604030504040204" pitchFamily="50" charset="-128"/>
              <a:ea typeface="メイリオ" panose="020B0604030504040204" pitchFamily="50" charset="-128"/>
            </a:endParaRPr>
          </a:p>
        </p:txBody>
      </p:sp>
      <p:sp>
        <p:nvSpPr>
          <p:cNvPr id="29" name="Shape 22">
            <a:extLst>
              <a:ext uri="{FF2B5EF4-FFF2-40B4-BE49-F238E27FC236}">
                <a16:creationId xmlns:a16="http://schemas.microsoft.com/office/drawing/2014/main" id="{0620F7C6-0AC4-B592-C849-C23FD377A638}"/>
              </a:ext>
            </a:extLst>
          </p:cNvPr>
          <p:cNvSpPr/>
          <p:nvPr/>
        </p:nvSpPr>
        <p:spPr>
          <a:xfrm>
            <a:off x="1221797" y="5231116"/>
            <a:ext cx="1514246" cy="600075"/>
          </a:xfrm>
          <a:prstGeom prst="roundRect">
            <a:avLst>
              <a:gd name="adj" fmla="val 5442"/>
            </a:avLst>
          </a:prstGeom>
          <a:solidFill>
            <a:srgbClr val="F9F9F9"/>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31" name="Text 23">
            <a:extLst>
              <a:ext uri="{FF2B5EF4-FFF2-40B4-BE49-F238E27FC236}">
                <a16:creationId xmlns:a16="http://schemas.microsoft.com/office/drawing/2014/main" id="{AEE08156-2969-143A-348E-570E1D51775C}"/>
              </a:ext>
            </a:extLst>
          </p:cNvPr>
          <p:cNvSpPr txBox="1"/>
          <p:nvPr/>
        </p:nvSpPr>
        <p:spPr>
          <a:xfrm>
            <a:off x="1307522" y="5288037"/>
            <a:ext cx="636422" cy="171450"/>
          </a:xfrm>
          <a:prstGeom prst="rect">
            <a:avLst/>
          </a:prstGeom>
          <a:noFill/>
          <a:ln/>
        </p:spPr>
        <p:txBody>
          <a:bodyPr wrap="square" lIns="0" tIns="0" rIns="0" bIns="0" rtlCol="0" anchor="ctr"/>
          <a:lstStyle/>
          <a:p>
            <a:pPr marL="0" indent="0" algn="l">
              <a:buNone/>
            </a:pPr>
            <a:r>
              <a:rPr lang="en-US" sz="900" b="1">
                <a:solidFill>
                  <a:srgbClr val="1A1A1A"/>
                </a:solidFill>
                <a:latin typeface="メイリオ" panose="020B0604030504040204" pitchFamily="50" charset="-128"/>
                <a:ea typeface="メイリオ" panose="020B0604030504040204" pitchFamily="50" charset="-128"/>
                <a:cs typeface="Noto Sans JP" pitchFamily="34" charset="-120"/>
              </a:rPr>
              <a:t>明確なExit</a:t>
            </a:r>
            <a:endParaRPr lang="en-US" sz="900" b="1">
              <a:latin typeface="メイリオ" panose="020B0604030504040204" pitchFamily="50" charset="-128"/>
              <a:ea typeface="メイリオ" panose="020B0604030504040204" pitchFamily="50" charset="-128"/>
            </a:endParaRPr>
          </a:p>
        </p:txBody>
      </p:sp>
      <p:sp>
        <p:nvSpPr>
          <p:cNvPr id="33" name="Text 24">
            <a:extLst>
              <a:ext uri="{FF2B5EF4-FFF2-40B4-BE49-F238E27FC236}">
                <a16:creationId xmlns:a16="http://schemas.microsoft.com/office/drawing/2014/main" id="{CA8A5D4F-0335-4693-C789-D65DDC3F7794}"/>
              </a:ext>
            </a:extLst>
          </p:cNvPr>
          <p:cNvSpPr txBox="1"/>
          <p:nvPr/>
        </p:nvSpPr>
        <p:spPr>
          <a:xfrm>
            <a:off x="1307522" y="5488291"/>
            <a:ext cx="1332509" cy="285979"/>
          </a:xfrm>
          <a:prstGeom prst="rect">
            <a:avLst/>
          </a:prstGeom>
          <a:noFill/>
          <a:ln/>
        </p:spPr>
        <p:txBody>
          <a:bodyPr wrap="square" lIns="0" tIns="0" rIns="0" bIns="0" rtlCol="0" anchor="ctr"/>
          <a:lstStyle/>
          <a:p>
            <a:pPr marL="0" indent="0" algn="l">
              <a:buNone/>
            </a:pPr>
            <a:r>
              <a:rPr lang="en-US" sz="750" b="1">
                <a:solidFill>
                  <a:srgbClr val="4B5563"/>
                </a:solidFill>
                <a:latin typeface="メイリオ" panose="020B0604030504040204" pitchFamily="50" charset="-128"/>
                <a:ea typeface="メイリオ" panose="020B0604030504040204" pitchFamily="50" charset="-128"/>
                <a:cs typeface="Noto Sans JP" pitchFamily="34" charset="-120"/>
              </a:rPr>
              <a:t>6年後に株式流動性回復、クリーンな株主構成で再上場</a:t>
            </a:r>
            <a:endParaRPr lang="en-US" sz="750" b="1">
              <a:latin typeface="メイリオ" panose="020B0604030504040204" pitchFamily="50" charset="-128"/>
              <a:ea typeface="メイリオ" panose="020B0604030504040204" pitchFamily="50" charset="-128"/>
            </a:endParaRPr>
          </a:p>
        </p:txBody>
      </p:sp>
      <p:sp>
        <p:nvSpPr>
          <p:cNvPr id="35" name="Shape 25">
            <a:extLst>
              <a:ext uri="{FF2B5EF4-FFF2-40B4-BE49-F238E27FC236}">
                <a16:creationId xmlns:a16="http://schemas.microsoft.com/office/drawing/2014/main" id="{2E2A7C9B-CB18-FC9C-C74D-233766F4CAD6}"/>
              </a:ext>
            </a:extLst>
          </p:cNvPr>
          <p:cNvSpPr/>
          <p:nvPr/>
        </p:nvSpPr>
        <p:spPr>
          <a:xfrm>
            <a:off x="1221797" y="6088366"/>
            <a:ext cx="1514246" cy="6858"/>
          </a:xfrm>
          <a:prstGeom prst="rect">
            <a:avLst/>
          </a:prstGeom>
          <a:solidFill>
            <a:srgbClr val="E5E7EB"/>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37" name="Text 26">
            <a:extLst>
              <a:ext uri="{FF2B5EF4-FFF2-40B4-BE49-F238E27FC236}">
                <a16:creationId xmlns:a16="http://schemas.microsoft.com/office/drawing/2014/main" id="{E4DE36D7-A45A-46A5-ECE1-902A28B8497D}"/>
              </a:ext>
            </a:extLst>
          </p:cNvPr>
          <p:cNvSpPr txBox="1"/>
          <p:nvPr/>
        </p:nvSpPr>
        <p:spPr>
          <a:xfrm>
            <a:off x="1348670" y="6174091"/>
            <a:ext cx="1329080" cy="122072"/>
          </a:xfrm>
          <a:prstGeom prst="rect">
            <a:avLst/>
          </a:prstGeom>
          <a:noFill/>
          <a:ln/>
        </p:spPr>
        <p:txBody>
          <a:bodyPr wrap="square" lIns="0" tIns="0" rIns="0" bIns="0" rtlCol="0" anchor="ctr"/>
          <a:lstStyle/>
          <a:p>
            <a:pPr marL="0" indent="0" algn="ctr">
              <a:buNone/>
            </a:pPr>
            <a:r>
              <a:rPr lang="en-US" sz="675" b="1">
                <a:solidFill>
                  <a:srgbClr val="6B7280"/>
                </a:solidFill>
                <a:latin typeface="メイリオ" panose="020B0604030504040204" pitchFamily="50" charset="-128"/>
                <a:ea typeface="メイリオ" panose="020B0604030504040204" pitchFamily="50" charset="-128"/>
                <a:cs typeface="Noto Sans JP" pitchFamily="34" charset="-120"/>
              </a:rPr>
              <a:t>MBO特有の価値創造：7,000億円</a:t>
            </a:r>
            <a:endParaRPr lang="en-US" sz="675" b="1">
              <a:latin typeface="メイリオ" panose="020B0604030504040204" pitchFamily="50" charset="-128"/>
              <a:ea typeface="メイリオ" panose="020B0604030504040204" pitchFamily="50" charset="-128"/>
            </a:endParaRPr>
          </a:p>
        </p:txBody>
      </p:sp>
      <p:sp>
        <p:nvSpPr>
          <p:cNvPr id="39" name="Shape 27">
            <a:extLst>
              <a:ext uri="{FF2B5EF4-FFF2-40B4-BE49-F238E27FC236}">
                <a16:creationId xmlns:a16="http://schemas.microsoft.com/office/drawing/2014/main" id="{05762E4A-5895-33FB-D0A8-214D76DBE096}"/>
              </a:ext>
            </a:extLst>
          </p:cNvPr>
          <p:cNvSpPr/>
          <p:nvPr/>
        </p:nvSpPr>
        <p:spPr>
          <a:xfrm>
            <a:off x="3529972" y="2325174"/>
            <a:ext cx="1814627" cy="4129202"/>
          </a:xfrm>
          <a:prstGeom prst="roundRect">
            <a:avLst>
              <a:gd name="adj" fmla="val 1190"/>
            </a:avLst>
          </a:prstGeom>
          <a:solidFill>
            <a:srgbClr val="FFFFFF"/>
          </a:solidFill>
          <a:ln w="50800">
            <a:solidFill>
              <a:srgbClr val="1B3A6B"/>
            </a:solidFill>
            <a:prstDash val="solid"/>
          </a:ln>
          <a:effectLst>
            <a:outerShdw blurRad="38100" dist="25400" dir="5400000" algn="bl" rotWithShape="0">
              <a:srgbClr val="000000">
                <a:alpha val="4000"/>
              </a:srgbClr>
            </a:outerShdw>
          </a:effectLst>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41" name="Shape 28">
            <a:extLst>
              <a:ext uri="{FF2B5EF4-FFF2-40B4-BE49-F238E27FC236}">
                <a16:creationId xmlns:a16="http://schemas.microsoft.com/office/drawing/2014/main" id="{7AAEB03F-B5A4-B145-A598-4ABC4A390D85}"/>
              </a:ext>
            </a:extLst>
          </p:cNvPr>
          <p:cNvSpPr/>
          <p:nvPr/>
        </p:nvSpPr>
        <p:spPr>
          <a:xfrm>
            <a:off x="4151308" y="2496625"/>
            <a:ext cx="571271" cy="571271"/>
          </a:xfrm>
          <a:prstGeom prst="ellipse">
            <a:avLst/>
          </a:prstGeom>
          <a:solidFill>
            <a:srgbClr val="F5F5F5"/>
          </a:solidFill>
          <a:ln w="25400">
            <a:solidFill>
              <a:srgbClr val="1B3A6B"/>
            </a:solidFill>
            <a:prstDash val="solid"/>
          </a:ln>
        </p:spPr>
        <p:txBody>
          <a:bodyPr/>
          <a:lstStyle/>
          <a:p>
            <a:endParaRPr lang="ja-JP" altLang="en-US" sz="1350" b="1">
              <a:latin typeface="メイリオ" panose="020B0604030504040204" pitchFamily="50" charset="-128"/>
              <a:ea typeface="メイリオ" panose="020B0604030504040204" pitchFamily="50" charset="-128"/>
            </a:endParaRPr>
          </a:p>
        </p:txBody>
      </p:sp>
      <p:pic>
        <p:nvPicPr>
          <p:cNvPr id="43" name="Image 4" descr="preencoded.png">
            <a:extLst>
              <a:ext uri="{FF2B5EF4-FFF2-40B4-BE49-F238E27FC236}">
                <a16:creationId xmlns:a16="http://schemas.microsoft.com/office/drawing/2014/main" id="{29E0FAB6-5A3F-49AB-523D-1E315691F159}"/>
              </a:ext>
            </a:extLst>
          </p:cNvPr>
          <p:cNvPicPr>
            <a:picLocks noChangeAspect="1"/>
          </p:cNvPicPr>
          <p:nvPr/>
        </p:nvPicPr>
        <p:blipFill>
          <a:blip r:embed="rId6"/>
          <a:srcRect l="-27" r="-27"/>
          <a:stretch/>
        </p:blipFill>
        <p:spPr>
          <a:xfrm>
            <a:off x="4276122" y="2653672"/>
            <a:ext cx="321641" cy="257175"/>
          </a:xfrm>
          <a:prstGeom prst="rect">
            <a:avLst/>
          </a:prstGeom>
        </p:spPr>
      </p:pic>
      <p:sp>
        <p:nvSpPr>
          <p:cNvPr id="45" name="Text 29">
            <a:extLst>
              <a:ext uri="{FF2B5EF4-FFF2-40B4-BE49-F238E27FC236}">
                <a16:creationId xmlns:a16="http://schemas.microsoft.com/office/drawing/2014/main" id="{BC23FB66-EDDC-1203-0931-9FE3FB9CEE34}"/>
              </a:ext>
            </a:extLst>
          </p:cNvPr>
          <p:cNvSpPr txBox="1"/>
          <p:nvPr/>
        </p:nvSpPr>
        <p:spPr>
          <a:xfrm>
            <a:off x="4152962" y="3156832"/>
            <a:ext cx="536296" cy="207797"/>
          </a:xfrm>
          <a:prstGeom prst="rect">
            <a:avLst/>
          </a:prstGeom>
          <a:noFill/>
          <a:ln/>
        </p:spPr>
        <p:txBody>
          <a:bodyPr wrap="square" lIns="0" tIns="0" rIns="0" bIns="0" rtlCol="0" anchor="ctr"/>
          <a:lstStyle/>
          <a:p>
            <a:pPr marL="0" indent="0" algn="ctr">
              <a:buNone/>
            </a:pPr>
            <a:r>
              <a:rPr lang="en-US" sz="1125" b="1">
                <a:solidFill>
                  <a:srgbClr val="1B3A6B"/>
                </a:solidFill>
                <a:latin typeface="メイリオ" panose="020B0604030504040204" pitchFamily="50" charset="-128"/>
                <a:ea typeface="メイリオ" panose="020B0604030504040204" pitchFamily="50" charset="-128"/>
                <a:cs typeface="Noto Sans JP" pitchFamily="34" charset="-120"/>
              </a:rPr>
              <a:t>従業員</a:t>
            </a:r>
            <a:endParaRPr lang="en-US" sz="1125" b="1">
              <a:latin typeface="メイリオ" panose="020B0604030504040204" pitchFamily="50" charset="-128"/>
              <a:ea typeface="メイリオ" panose="020B0604030504040204" pitchFamily="50" charset="-128"/>
            </a:endParaRPr>
          </a:p>
        </p:txBody>
      </p:sp>
      <p:sp>
        <p:nvSpPr>
          <p:cNvPr id="47" name="Shape 30">
            <a:extLst>
              <a:ext uri="{FF2B5EF4-FFF2-40B4-BE49-F238E27FC236}">
                <a16:creationId xmlns:a16="http://schemas.microsoft.com/office/drawing/2014/main" id="{6A05DEC0-3EEF-56EB-C167-FA1EA3E96AAA}"/>
              </a:ext>
            </a:extLst>
          </p:cNvPr>
          <p:cNvSpPr/>
          <p:nvPr/>
        </p:nvSpPr>
        <p:spPr>
          <a:xfrm>
            <a:off x="3680163" y="3353875"/>
            <a:ext cx="1514246" cy="742721"/>
          </a:xfrm>
          <a:prstGeom prst="roundRect">
            <a:avLst>
              <a:gd name="adj" fmla="val 3551"/>
            </a:avLst>
          </a:prstGeom>
          <a:solidFill>
            <a:srgbClr val="F9F9F9"/>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49" name="Text 31">
            <a:extLst>
              <a:ext uri="{FF2B5EF4-FFF2-40B4-BE49-F238E27FC236}">
                <a16:creationId xmlns:a16="http://schemas.microsoft.com/office/drawing/2014/main" id="{466C1B91-E48A-A82D-F42E-E625A072B98C}"/>
              </a:ext>
            </a:extLst>
          </p:cNvPr>
          <p:cNvSpPr txBox="1"/>
          <p:nvPr/>
        </p:nvSpPr>
        <p:spPr>
          <a:xfrm>
            <a:off x="3765888" y="3410796"/>
            <a:ext cx="550697" cy="171450"/>
          </a:xfrm>
          <a:prstGeom prst="rect">
            <a:avLst/>
          </a:prstGeom>
          <a:noFill/>
          <a:ln/>
        </p:spPr>
        <p:txBody>
          <a:bodyPr wrap="square" lIns="0" tIns="0" rIns="0" bIns="0" rtlCol="0" anchor="ctr"/>
          <a:lstStyle/>
          <a:p>
            <a:pPr marL="0" indent="0" algn="l">
              <a:buNone/>
            </a:pPr>
            <a:r>
              <a:rPr lang="en-US" sz="900" b="1">
                <a:solidFill>
                  <a:srgbClr val="1A1A1A"/>
                </a:solidFill>
                <a:latin typeface="メイリオ" panose="020B0604030504040204" pitchFamily="50" charset="-128"/>
                <a:ea typeface="メイリオ" panose="020B0604030504040204" pitchFamily="50" charset="-128"/>
                <a:cs typeface="Noto Sans JP" pitchFamily="34" charset="-120"/>
              </a:rPr>
              <a:t>文化継承</a:t>
            </a:r>
            <a:endParaRPr lang="en-US" sz="900" b="1">
              <a:latin typeface="メイリオ" panose="020B0604030504040204" pitchFamily="50" charset="-128"/>
              <a:ea typeface="メイリオ" panose="020B0604030504040204" pitchFamily="50" charset="-128"/>
            </a:endParaRPr>
          </a:p>
        </p:txBody>
      </p:sp>
      <p:sp>
        <p:nvSpPr>
          <p:cNvPr id="51" name="Text 32">
            <a:extLst>
              <a:ext uri="{FF2B5EF4-FFF2-40B4-BE49-F238E27FC236}">
                <a16:creationId xmlns:a16="http://schemas.microsoft.com/office/drawing/2014/main" id="{B8E9A90C-0FC9-286E-1FE4-49C7EEAA5F89}"/>
              </a:ext>
            </a:extLst>
          </p:cNvPr>
          <p:cNvSpPr txBox="1"/>
          <p:nvPr/>
        </p:nvSpPr>
        <p:spPr>
          <a:xfrm>
            <a:off x="3765888" y="3611050"/>
            <a:ext cx="1375715" cy="428625"/>
          </a:xfrm>
          <a:prstGeom prst="rect">
            <a:avLst/>
          </a:prstGeom>
          <a:noFill/>
          <a:ln/>
        </p:spPr>
        <p:txBody>
          <a:bodyPr wrap="square" lIns="0" tIns="0" rIns="0" bIns="0" rtlCol="0" anchor="ctr"/>
          <a:lstStyle/>
          <a:p>
            <a:pPr marL="0" indent="0" algn="l">
              <a:buNone/>
            </a:pPr>
            <a:r>
              <a:rPr lang="en-US" sz="750" b="1">
                <a:solidFill>
                  <a:srgbClr val="4B5563"/>
                </a:solidFill>
                <a:latin typeface="メイリオ" panose="020B0604030504040204" pitchFamily="50" charset="-128"/>
                <a:ea typeface="メイリオ" panose="020B0604030504040204" pitchFamily="50" charset="-128"/>
                <a:cs typeface="Noto Sans JP" pitchFamily="34" charset="-120"/>
              </a:rPr>
              <a:t>菜の花文化（地域密着・安全第一）を維持、経営陣が主体性を確保</a:t>
            </a:r>
            <a:endParaRPr lang="en-US" sz="750" b="1">
              <a:latin typeface="メイリオ" panose="020B0604030504040204" pitchFamily="50" charset="-128"/>
              <a:ea typeface="メイリオ" panose="020B0604030504040204" pitchFamily="50" charset="-128"/>
            </a:endParaRPr>
          </a:p>
        </p:txBody>
      </p:sp>
      <p:sp>
        <p:nvSpPr>
          <p:cNvPr id="53" name="Shape 33">
            <a:extLst>
              <a:ext uri="{FF2B5EF4-FFF2-40B4-BE49-F238E27FC236}">
                <a16:creationId xmlns:a16="http://schemas.microsoft.com/office/drawing/2014/main" id="{88CFA372-C299-508D-F8C6-70E89DC8906C}"/>
              </a:ext>
            </a:extLst>
          </p:cNvPr>
          <p:cNvSpPr/>
          <p:nvPr/>
        </p:nvSpPr>
        <p:spPr>
          <a:xfrm>
            <a:off x="3680163" y="4153518"/>
            <a:ext cx="1514246" cy="742721"/>
          </a:xfrm>
          <a:prstGeom prst="roundRect">
            <a:avLst>
              <a:gd name="adj" fmla="val 3551"/>
            </a:avLst>
          </a:prstGeom>
          <a:solidFill>
            <a:srgbClr val="F9F9F9"/>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55" name="Text 34">
            <a:extLst>
              <a:ext uri="{FF2B5EF4-FFF2-40B4-BE49-F238E27FC236}">
                <a16:creationId xmlns:a16="http://schemas.microsoft.com/office/drawing/2014/main" id="{CF93EBF3-0E80-03F2-8DE8-2DCDBF108B3C}"/>
              </a:ext>
            </a:extLst>
          </p:cNvPr>
          <p:cNvSpPr txBox="1"/>
          <p:nvPr/>
        </p:nvSpPr>
        <p:spPr>
          <a:xfrm>
            <a:off x="3765888" y="4211125"/>
            <a:ext cx="550697" cy="171450"/>
          </a:xfrm>
          <a:prstGeom prst="rect">
            <a:avLst/>
          </a:prstGeom>
          <a:noFill/>
          <a:ln/>
        </p:spPr>
        <p:txBody>
          <a:bodyPr wrap="square" lIns="0" tIns="0" rIns="0" bIns="0" rtlCol="0" anchor="ctr"/>
          <a:lstStyle/>
          <a:p>
            <a:pPr marL="0" indent="0" algn="l">
              <a:buNone/>
            </a:pPr>
            <a:r>
              <a:rPr lang="en-US" sz="900" b="1">
                <a:solidFill>
                  <a:srgbClr val="1A1A1A"/>
                </a:solidFill>
                <a:latin typeface="メイリオ" panose="020B0604030504040204" pitchFamily="50" charset="-128"/>
                <a:ea typeface="メイリオ" panose="020B0604030504040204" pitchFamily="50" charset="-128"/>
                <a:cs typeface="Noto Sans JP" pitchFamily="34" charset="-120"/>
              </a:rPr>
              <a:t>雇用安定</a:t>
            </a:r>
            <a:endParaRPr lang="en-US" sz="900" b="1">
              <a:latin typeface="メイリオ" panose="020B0604030504040204" pitchFamily="50" charset="-128"/>
              <a:ea typeface="メイリオ" panose="020B0604030504040204" pitchFamily="50" charset="-128"/>
            </a:endParaRPr>
          </a:p>
        </p:txBody>
      </p:sp>
      <p:sp>
        <p:nvSpPr>
          <p:cNvPr id="57" name="Text 35">
            <a:extLst>
              <a:ext uri="{FF2B5EF4-FFF2-40B4-BE49-F238E27FC236}">
                <a16:creationId xmlns:a16="http://schemas.microsoft.com/office/drawing/2014/main" id="{BFA08FA6-DFEC-4224-493C-C89AA88D11A9}"/>
              </a:ext>
            </a:extLst>
          </p:cNvPr>
          <p:cNvSpPr txBox="1"/>
          <p:nvPr/>
        </p:nvSpPr>
        <p:spPr>
          <a:xfrm>
            <a:off x="3765888" y="4410692"/>
            <a:ext cx="1403833" cy="428625"/>
          </a:xfrm>
          <a:prstGeom prst="rect">
            <a:avLst/>
          </a:prstGeom>
          <a:noFill/>
          <a:ln/>
        </p:spPr>
        <p:txBody>
          <a:bodyPr wrap="square" lIns="0" tIns="0" rIns="0" bIns="0" rtlCol="0" anchor="ctr"/>
          <a:lstStyle/>
          <a:p>
            <a:pPr marL="0" indent="0" algn="l">
              <a:buNone/>
            </a:pPr>
            <a:r>
              <a:rPr lang="en-US" sz="750" b="1">
                <a:solidFill>
                  <a:srgbClr val="4B5563"/>
                </a:solidFill>
                <a:latin typeface="メイリオ" panose="020B0604030504040204" pitchFamily="50" charset="-128"/>
                <a:ea typeface="メイリオ" panose="020B0604030504040204" pitchFamily="50" charset="-128"/>
                <a:cs typeface="Noto Sans JP" pitchFamily="34" charset="-120"/>
              </a:rPr>
              <a:t>無理なコスト削減を回避、2024年問題への対応余力を確保</a:t>
            </a:r>
            <a:endParaRPr lang="en-US" sz="750" b="1">
              <a:latin typeface="メイリオ" panose="020B0604030504040204" pitchFamily="50" charset="-128"/>
              <a:ea typeface="メイリオ" panose="020B0604030504040204" pitchFamily="50" charset="-128"/>
            </a:endParaRPr>
          </a:p>
        </p:txBody>
      </p:sp>
      <p:sp>
        <p:nvSpPr>
          <p:cNvPr id="59" name="Shape 36">
            <a:extLst>
              <a:ext uri="{FF2B5EF4-FFF2-40B4-BE49-F238E27FC236}">
                <a16:creationId xmlns:a16="http://schemas.microsoft.com/office/drawing/2014/main" id="{374125BE-1BD9-F431-B049-6BED8E329853}"/>
              </a:ext>
            </a:extLst>
          </p:cNvPr>
          <p:cNvSpPr/>
          <p:nvPr/>
        </p:nvSpPr>
        <p:spPr>
          <a:xfrm>
            <a:off x="3680163" y="4953846"/>
            <a:ext cx="1514246" cy="742721"/>
          </a:xfrm>
          <a:prstGeom prst="roundRect">
            <a:avLst>
              <a:gd name="adj" fmla="val 3551"/>
            </a:avLst>
          </a:prstGeom>
          <a:solidFill>
            <a:srgbClr val="F9F9F9"/>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61" name="Text 37">
            <a:extLst>
              <a:ext uri="{FF2B5EF4-FFF2-40B4-BE49-F238E27FC236}">
                <a16:creationId xmlns:a16="http://schemas.microsoft.com/office/drawing/2014/main" id="{A627D14E-9D1E-9D7F-178F-30C825F8C932}"/>
              </a:ext>
            </a:extLst>
          </p:cNvPr>
          <p:cNvSpPr txBox="1"/>
          <p:nvPr/>
        </p:nvSpPr>
        <p:spPr>
          <a:xfrm>
            <a:off x="3765888" y="5010767"/>
            <a:ext cx="693344" cy="171450"/>
          </a:xfrm>
          <a:prstGeom prst="rect">
            <a:avLst/>
          </a:prstGeom>
          <a:noFill/>
          <a:ln/>
        </p:spPr>
        <p:txBody>
          <a:bodyPr wrap="square" lIns="0" tIns="0" rIns="0" bIns="0" rtlCol="0" anchor="ctr"/>
          <a:lstStyle/>
          <a:p>
            <a:pPr marL="0" indent="0" algn="l">
              <a:buNone/>
            </a:pPr>
            <a:r>
              <a:rPr lang="en-US" sz="900" b="1">
                <a:solidFill>
                  <a:srgbClr val="1A1A1A"/>
                </a:solidFill>
                <a:latin typeface="メイリオ" panose="020B0604030504040204" pitchFamily="50" charset="-128"/>
                <a:ea typeface="メイリオ" panose="020B0604030504040204" pitchFamily="50" charset="-128"/>
                <a:cs typeface="Noto Sans JP" pitchFamily="34" charset="-120"/>
              </a:rPr>
              <a:t>DX人材登用</a:t>
            </a:r>
            <a:endParaRPr lang="en-US" sz="900" b="1">
              <a:latin typeface="メイリオ" panose="020B0604030504040204" pitchFamily="50" charset="-128"/>
              <a:ea typeface="メイリオ" panose="020B0604030504040204" pitchFamily="50" charset="-128"/>
            </a:endParaRPr>
          </a:p>
        </p:txBody>
      </p:sp>
      <p:sp>
        <p:nvSpPr>
          <p:cNvPr id="63" name="Text 38">
            <a:extLst>
              <a:ext uri="{FF2B5EF4-FFF2-40B4-BE49-F238E27FC236}">
                <a16:creationId xmlns:a16="http://schemas.microsoft.com/office/drawing/2014/main" id="{26829887-0FC2-0DA8-5933-0F795D79EB4A}"/>
              </a:ext>
            </a:extLst>
          </p:cNvPr>
          <p:cNvSpPr txBox="1"/>
          <p:nvPr/>
        </p:nvSpPr>
        <p:spPr>
          <a:xfrm>
            <a:off x="3765888" y="5211021"/>
            <a:ext cx="1375715" cy="428625"/>
          </a:xfrm>
          <a:prstGeom prst="rect">
            <a:avLst/>
          </a:prstGeom>
          <a:noFill/>
          <a:ln/>
        </p:spPr>
        <p:txBody>
          <a:bodyPr wrap="square" lIns="0" tIns="0" rIns="0" bIns="0" rtlCol="0" anchor="ctr"/>
          <a:lstStyle/>
          <a:p>
            <a:pPr marL="0" indent="0" algn="l">
              <a:buNone/>
            </a:pPr>
            <a:r>
              <a:rPr lang="en-US" sz="750" b="1">
                <a:solidFill>
                  <a:srgbClr val="4B5563"/>
                </a:solidFill>
                <a:latin typeface="メイリオ" panose="020B0604030504040204" pitchFamily="50" charset="-128"/>
                <a:ea typeface="メイリオ" panose="020B0604030504040204" pitchFamily="50" charset="-128"/>
                <a:cs typeface="Noto Sans JP" pitchFamily="34" charset="-120"/>
              </a:rPr>
              <a:t>DX投資200億円で次世代物流基盤を構築、新たな職種・キャリアパスを創出</a:t>
            </a:r>
            <a:endParaRPr lang="en-US" sz="750" b="1">
              <a:latin typeface="メイリオ" panose="020B0604030504040204" pitchFamily="50" charset="-128"/>
              <a:ea typeface="メイリオ" panose="020B0604030504040204" pitchFamily="50" charset="-128"/>
            </a:endParaRPr>
          </a:p>
        </p:txBody>
      </p:sp>
      <p:sp>
        <p:nvSpPr>
          <p:cNvPr id="65" name="Shape 39">
            <a:extLst>
              <a:ext uri="{FF2B5EF4-FFF2-40B4-BE49-F238E27FC236}">
                <a16:creationId xmlns:a16="http://schemas.microsoft.com/office/drawing/2014/main" id="{0EE98DF8-6DEE-AFFD-31BD-BF49843B9BED}"/>
              </a:ext>
            </a:extLst>
          </p:cNvPr>
          <p:cNvSpPr/>
          <p:nvPr/>
        </p:nvSpPr>
        <p:spPr>
          <a:xfrm>
            <a:off x="3680163" y="5982546"/>
            <a:ext cx="1514246" cy="6858"/>
          </a:xfrm>
          <a:prstGeom prst="rect">
            <a:avLst/>
          </a:prstGeom>
          <a:solidFill>
            <a:srgbClr val="E5E7EB"/>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67" name="Text 40">
            <a:extLst>
              <a:ext uri="{FF2B5EF4-FFF2-40B4-BE49-F238E27FC236}">
                <a16:creationId xmlns:a16="http://schemas.microsoft.com/office/drawing/2014/main" id="{3AE4FFBE-D675-70DE-3065-FE905EFFC0AB}"/>
              </a:ext>
            </a:extLst>
          </p:cNvPr>
          <p:cNvSpPr txBox="1"/>
          <p:nvPr/>
        </p:nvSpPr>
        <p:spPr>
          <a:xfrm>
            <a:off x="3707595" y="6068271"/>
            <a:ext cx="1529334" cy="235916"/>
          </a:xfrm>
          <a:prstGeom prst="rect">
            <a:avLst/>
          </a:prstGeom>
          <a:noFill/>
          <a:ln/>
        </p:spPr>
        <p:txBody>
          <a:bodyPr wrap="square" lIns="0" tIns="0" rIns="0" bIns="0" rtlCol="0" anchor="ctr"/>
          <a:lstStyle/>
          <a:p>
            <a:pPr marL="0" indent="0" algn="ctr">
              <a:buNone/>
            </a:pPr>
            <a:r>
              <a:rPr lang="en-US" sz="675" b="1">
                <a:solidFill>
                  <a:srgbClr val="6B7280"/>
                </a:solidFill>
                <a:latin typeface="メイリオ" panose="020B0604030504040204" pitchFamily="50" charset="-128"/>
                <a:ea typeface="メイリオ" panose="020B0604030504040204" pitchFamily="50" charset="-128"/>
                <a:cs typeface="Noto Sans JP" pitchFamily="34" charset="-120"/>
              </a:rPr>
              <a:t>人材ポートフォリオ刷新：DX/データ/ネットワーク設計</a:t>
            </a:r>
            <a:endParaRPr lang="en-US" sz="675" b="1">
              <a:latin typeface="メイリオ" panose="020B0604030504040204" pitchFamily="50" charset="-128"/>
              <a:ea typeface="メイリオ" panose="020B0604030504040204" pitchFamily="50" charset="-128"/>
            </a:endParaRPr>
          </a:p>
        </p:txBody>
      </p:sp>
      <p:sp>
        <p:nvSpPr>
          <p:cNvPr id="69" name="Shape 41">
            <a:extLst>
              <a:ext uri="{FF2B5EF4-FFF2-40B4-BE49-F238E27FC236}">
                <a16:creationId xmlns:a16="http://schemas.microsoft.com/office/drawing/2014/main" id="{825C2116-C066-8898-0EB3-AE3B598F2D88}"/>
              </a:ext>
            </a:extLst>
          </p:cNvPr>
          <p:cNvSpPr/>
          <p:nvPr/>
        </p:nvSpPr>
        <p:spPr>
          <a:xfrm>
            <a:off x="5975877" y="2338312"/>
            <a:ext cx="1814627" cy="4129202"/>
          </a:xfrm>
          <a:prstGeom prst="roundRect">
            <a:avLst>
              <a:gd name="adj" fmla="val 1190"/>
            </a:avLst>
          </a:prstGeom>
          <a:solidFill>
            <a:srgbClr val="FFFFFF"/>
          </a:solidFill>
          <a:ln w="50800">
            <a:solidFill>
              <a:srgbClr val="FFD700"/>
            </a:solidFill>
            <a:prstDash val="solid"/>
          </a:ln>
          <a:effectLst>
            <a:outerShdw blurRad="38100" dist="25400" dir="5400000" algn="bl" rotWithShape="0">
              <a:srgbClr val="000000">
                <a:alpha val="4000"/>
              </a:srgbClr>
            </a:outerShdw>
          </a:effectLst>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71" name="Shape 42">
            <a:extLst>
              <a:ext uri="{FF2B5EF4-FFF2-40B4-BE49-F238E27FC236}">
                <a16:creationId xmlns:a16="http://schemas.microsoft.com/office/drawing/2014/main" id="{142621C1-4E40-E6CB-6884-3D12F48AAE33}"/>
              </a:ext>
            </a:extLst>
          </p:cNvPr>
          <p:cNvSpPr/>
          <p:nvPr/>
        </p:nvSpPr>
        <p:spPr>
          <a:xfrm>
            <a:off x="6597213" y="2509763"/>
            <a:ext cx="571271" cy="571271"/>
          </a:xfrm>
          <a:prstGeom prst="ellipse">
            <a:avLst/>
          </a:prstGeom>
          <a:solidFill>
            <a:srgbClr val="F5F5F5"/>
          </a:solidFill>
          <a:ln w="25400">
            <a:solidFill>
              <a:srgbClr val="FFD700"/>
            </a:solidFill>
            <a:prstDash val="solid"/>
          </a:ln>
        </p:spPr>
        <p:txBody>
          <a:bodyPr/>
          <a:lstStyle/>
          <a:p>
            <a:endParaRPr lang="ja-JP" altLang="en-US" sz="1350" b="1">
              <a:latin typeface="メイリオ" panose="020B0604030504040204" pitchFamily="50" charset="-128"/>
              <a:ea typeface="メイリオ" panose="020B0604030504040204" pitchFamily="50" charset="-128"/>
            </a:endParaRPr>
          </a:p>
        </p:txBody>
      </p:sp>
      <p:pic>
        <p:nvPicPr>
          <p:cNvPr id="73" name="Image 5" descr="preencoded.png">
            <a:extLst>
              <a:ext uri="{FF2B5EF4-FFF2-40B4-BE49-F238E27FC236}">
                <a16:creationId xmlns:a16="http://schemas.microsoft.com/office/drawing/2014/main" id="{AED40D04-54F2-1E60-F0B4-5540330B5098}"/>
              </a:ext>
            </a:extLst>
          </p:cNvPr>
          <p:cNvPicPr>
            <a:picLocks noChangeAspect="1"/>
          </p:cNvPicPr>
          <p:nvPr/>
        </p:nvPicPr>
        <p:blipFill>
          <a:blip r:embed="rId7"/>
          <a:srcRect l="-27" r="-27"/>
          <a:stretch/>
        </p:blipFill>
        <p:spPr>
          <a:xfrm>
            <a:off x="6722028" y="2666810"/>
            <a:ext cx="321641" cy="257175"/>
          </a:xfrm>
          <a:prstGeom prst="rect">
            <a:avLst/>
          </a:prstGeom>
        </p:spPr>
      </p:pic>
      <p:sp>
        <p:nvSpPr>
          <p:cNvPr id="75" name="Text 43">
            <a:extLst>
              <a:ext uri="{FF2B5EF4-FFF2-40B4-BE49-F238E27FC236}">
                <a16:creationId xmlns:a16="http://schemas.microsoft.com/office/drawing/2014/main" id="{186B242C-DE15-D865-0A9F-71FD6B686A6D}"/>
              </a:ext>
            </a:extLst>
          </p:cNvPr>
          <p:cNvSpPr txBox="1"/>
          <p:nvPr/>
        </p:nvSpPr>
        <p:spPr>
          <a:xfrm>
            <a:off x="6705025" y="3174324"/>
            <a:ext cx="392963" cy="207797"/>
          </a:xfrm>
          <a:prstGeom prst="rect">
            <a:avLst/>
          </a:prstGeom>
          <a:noFill/>
          <a:ln/>
        </p:spPr>
        <p:txBody>
          <a:bodyPr wrap="square" lIns="0" tIns="0" rIns="0" bIns="0" rtlCol="0" anchor="ctr"/>
          <a:lstStyle/>
          <a:p>
            <a:pPr marL="0" indent="0" algn="ctr">
              <a:buNone/>
            </a:pPr>
            <a:r>
              <a:rPr lang="en-US" sz="1125" b="1">
                <a:solidFill>
                  <a:srgbClr val="FFD700"/>
                </a:solidFill>
                <a:latin typeface="メイリオ" panose="020B0604030504040204" pitchFamily="50" charset="-128"/>
                <a:ea typeface="メイリオ" panose="020B0604030504040204" pitchFamily="50" charset="-128"/>
                <a:cs typeface="Noto Sans JP" pitchFamily="34" charset="-120"/>
              </a:rPr>
              <a:t>顧客</a:t>
            </a:r>
            <a:endParaRPr lang="en-US" sz="1125" b="1">
              <a:latin typeface="メイリオ" panose="020B0604030504040204" pitchFamily="50" charset="-128"/>
              <a:ea typeface="メイリオ" panose="020B0604030504040204" pitchFamily="50" charset="-128"/>
            </a:endParaRPr>
          </a:p>
        </p:txBody>
      </p:sp>
      <p:sp>
        <p:nvSpPr>
          <p:cNvPr id="77" name="Shape 44">
            <a:extLst>
              <a:ext uri="{FF2B5EF4-FFF2-40B4-BE49-F238E27FC236}">
                <a16:creationId xmlns:a16="http://schemas.microsoft.com/office/drawing/2014/main" id="{F614B214-FCA6-1749-833B-604BAC6276FC}"/>
              </a:ext>
            </a:extLst>
          </p:cNvPr>
          <p:cNvSpPr/>
          <p:nvPr/>
        </p:nvSpPr>
        <p:spPr>
          <a:xfrm>
            <a:off x="6126068" y="3367013"/>
            <a:ext cx="1514246" cy="742721"/>
          </a:xfrm>
          <a:prstGeom prst="roundRect">
            <a:avLst>
              <a:gd name="adj" fmla="val 3551"/>
            </a:avLst>
          </a:prstGeom>
          <a:solidFill>
            <a:srgbClr val="F9F9F9"/>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79" name="Text 45">
            <a:extLst>
              <a:ext uri="{FF2B5EF4-FFF2-40B4-BE49-F238E27FC236}">
                <a16:creationId xmlns:a16="http://schemas.microsoft.com/office/drawing/2014/main" id="{260F3341-3157-1C9E-0A41-7881356CE5D4}"/>
              </a:ext>
            </a:extLst>
          </p:cNvPr>
          <p:cNvSpPr txBox="1"/>
          <p:nvPr/>
        </p:nvSpPr>
        <p:spPr>
          <a:xfrm>
            <a:off x="6211792" y="3423934"/>
            <a:ext cx="1007441" cy="171450"/>
          </a:xfrm>
          <a:prstGeom prst="rect">
            <a:avLst/>
          </a:prstGeom>
          <a:noFill/>
          <a:ln/>
        </p:spPr>
        <p:txBody>
          <a:bodyPr wrap="square" lIns="0" tIns="0" rIns="0" bIns="0" rtlCol="0" anchor="ctr"/>
          <a:lstStyle/>
          <a:p>
            <a:pPr marL="0" indent="0" algn="l">
              <a:buNone/>
            </a:pPr>
            <a:r>
              <a:rPr lang="en-US" sz="900" b="1">
                <a:solidFill>
                  <a:srgbClr val="1A1A1A"/>
                </a:solidFill>
                <a:latin typeface="メイリオ" panose="020B0604030504040204" pitchFamily="50" charset="-128"/>
                <a:ea typeface="メイリオ" panose="020B0604030504040204" pitchFamily="50" charset="-128"/>
                <a:cs typeface="Noto Sans JP" pitchFamily="34" charset="-120"/>
              </a:rPr>
              <a:t>サービス品質向上</a:t>
            </a:r>
            <a:endParaRPr lang="en-US" sz="900" b="1">
              <a:latin typeface="メイリオ" panose="020B0604030504040204" pitchFamily="50" charset="-128"/>
              <a:ea typeface="メイリオ" panose="020B0604030504040204" pitchFamily="50" charset="-128"/>
            </a:endParaRPr>
          </a:p>
        </p:txBody>
      </p:sp>
      <p:sp>
        <p:nvSpPr>
          <p:cNvPr id="81" name="Text 46">
            <a:extLst>
              <a:ext uri="{FF2B5EF4-FFF2-40B4-BE49-F238E27FC236}">
                <a16:creationId xmlns:a16="http://schemas.microsoft.com/office/drawing/2014/main" id="{1399A4A6-59DC-7D01-E399-42353A3B1DB6}"/>
              </a:ext>
            </a:extLst>
          </p:cNvPr>
          <p:cNvSpPr txBox="1"/>
          <p:nvPr/>
        </p:nvSpPr>
        <p:spPr>
          <a:xfrm>
            <a:off x="6211792" y="3624188"/>
            <a:ext cx="1382573" cy="428625"/>
          </a:xfrm>
          <a:prstGeom prst="rect">
            <a:avLst/>
          </a:prstGeom>
          <a:noFill/>
          <a:ln/>
        </p:spPr>
        <p:txBody>
          <a:bodyPr wrap="square" lIns="0" tIns="0" rIns="0" bIns="0" rtlCol="0" anchor="ctr"/>
          <a:lstStyle/>
          <a:p>
            <a:pPr marL="0" indent="0" algn="l">
              <a:buNone/>
            </a:pPr>
            <a:r>
              <a:rPr lang="en-US" sz="750" b="1">
                <a:solidFill>
                  <a:srgbClr val="4B5563"/>
                </a:solidFill>
                <a:latin typeface="メイリオ" panose="020B0604030504040204" pitchFamily="50" charset="-128"/>
                <a:ea typeface="メイリオ" panose="020B0604030504040204" pitchFamily="50" charset="-128"/>
                <a:cs typeface="Noto Sans JP" pitchFamily="34" charset="-120"/>
              </a:rPr>
              <a:t>積載率90%、稼働率向上、リードタイム短縮でサービス信頼性を強化</a:t>
            </a:r>
            <a:endParaRPr lang="en-US" sz="750" b="1">
              <a:latin typeface="メイリオ" panose="020B0604030504040204" pitchFamily="50" charset="-128"/>
              <a:ea typeface="メイリオ" panose="020B0604030504040204" pitchFamily="50" charset="-128"/>
            </a:endParaRPr>
          </a:p>
        </p:txBody>
      </p:sp>
      <p:sp>
        <p:nvSpPr>
          <p:cNvPr id="83" name="Shape 47">
            <a:extLst>
              <a:ext uri="{FF2B5EF4-FFF2-40B4-BE49-F238E27FC236}">
                <a16:creationId xmlns:a16="http://schemas.microsoft.com/office/drawing/2014/main" id="{32E4EEE4-0826-1D5B-9C5A-CAF6ECFC5802}"/>
              </a:ext>
            </a:extLst>
          </p:cNvPr>
          <p:cNvSpPr/>
          <p:nvPr/>
        </p:nvSpPr>
        <p:spPr>
          <a:xfrm>
            <a:off x="6126068" y="4166655"/>
            <a:ext cx="1514246" cy="886054"/>
          </a:xfrm>
          <a:prstGeom prst="roundRect">
            <a:avLst>
              <a:gd name="adj" fmla="val 2497"/>
            </a:avLst>
          </a:prstGeom>
          <a:solidFill>
            <a:srgbClr val="F9F9F9"/>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85" name="Text 48">
            <a:extLst>
              <a:ext uri="{FF2B5EF4-FFF2-40B4-BE49-F238E27FC236}">
                <a16:creationId xmlns:a16="http://schemas.microsoft.com/office/drawing/2014/main" id="{A9383B30-C32F-0494-276B-002BB1342BD3}"/>
              </a:ext>
            </a:extLst>
          </p:cNvPr>
          <p:cNvSpPr txBox="1"/>
          <p:nvPr/>
        </p:nvSpPr>
        <p:spPr>
          <a:xfrm>
            <a:off x="6211793" y="4224263"/>
            <a:ext cx="993038" cy="171450"/>
          </a:xfrm>
          <a:prstGeom prst="rect">
            <a:avLst/>
          </a:prstGeom>
          <a:noFill/>
          <a:ln/>
        </p:spPr>
        <p:txBody>
          <a:bodyPr wrap="square" lIns="0" tIns="0" rIns="0" bIns="0" rtlCol="0" anchor="ctr"/>
          <a:lstStyle/>
          <a:p>
            <a:pPr marL="0" indent="0" algn="l">
              <a:buNone/>
            </a:pPr>
            <a:r>
              <a:rPr lang="en-US" sz="900" b="1">
                <a:solidFill>
                  <a:srgbClr val="1A1A1A"/>
                </a:solidFill>
                <a:latin typeface="メイリオ" panose="020B0604030504040204" pitchFamily="50" charset="-128"/>
                <a:ea typeface="メイリオ" panose="020B0604030504040204" pitchFamily="50" charset="-128"/>
                <a:cs typeface="Noto Sans JP" pitchFamily="34" charset="-120"/>
              </a:rPr>
              <a:t>ESG対応の高度化</a:t>
            </a:r>
            <a:endParaRPr lang="en-US" sz="900" b="1">
              <a:latin typeface="メイリオ" panose="020B0604030504040204" pitchFamily="50" charset="-128"/>
              <a:ea typeface="メイリオ" panose="020B0604030504040204" pitchFamily="50" charset="-128"/>
            </a:endParaRPr>
          </a:p>
        </p:txBody>
      </p:sp>
      <p:sp>
        <p:nvSpPr>
          <p:cNvPr id="87" name="Text 49">
            <a:extLst>
              <a:ext uri="{FF2B5EF4-FFF2-40B4-BE49-F238E27FC236}">
                <a16:creationId xmlns:a16="http://schemas.microsoft.com/office/drawing/2014/main" id="{CBD8A244-7B20-1627-D75E-DB77F11B8D78}"/>
              </a:ext>
            </a:extLst>
          </p:cNvPr>
          <p:cNvSpPr txBox="1"/>
          <p:nvPr/>
        </p:nvSpPr>
        <p:spPr>
          <a:xfrm>
            <a:off x="6211792" y="4423830"/>
            <a:ext cx="1375715" cy="571958"/>
          </a:xfrm>
          <a:prstGeom prst="rect">
            <a:avLst/>
          </a:prstGeom>
          <a:noFill/>
          <a:ln/>
        </p:spPr>
        <p:txBody>
          <a:bodyPr wrap="square" lIns="0" tIns="0" rIns="0" bIns="0" rtlCol="0" anchor="ctr"/>
          <a:lstStyle/>
          <a:p>
            <a:pPr marL="0" indent="0" algn="l">
              <a:buNone/>
            </a:pPr>
            <a:r>
              <a:rPr lang="en-US" sz="750" b="1">
                <a:solidFill>
                  <a:srgbClr val="4B5563"/>
                </a:solidFill>
                <a:latin typeface="メイリオ" panose="020B0604030504040204" pitchFamily="50" charset="-128"/>
                <a:ea typeface="メイリオ" panose="020B0604030504040204" pitchFamily="50" charset="-128"/>
                <a:cs typeface="Noto Sans JP" pitchFamily="34" charset="-120"/>
              </a:rPr>
              <a:t>ESG投資300億円、EV 300台/年×5年導入で環境負荷を低減、顧客のScope 3削減に貢献</a:t>
            </a:r>
            <a:endParaRPr lang="en-US" sz="750" b="1">
              <a:latin typeface="メイリオ" panose="020B0604030504040204" pitchFamily="50" charset="-128"/>
              <a:ea typeface="メイリオ" panose="020B0604030504040204" pitchFamily="50" charset="-128"/>
            </a:endParaRPr>
          </a:p>
        </p:txBody>
      </p:sp>
      <p:sp>
        <p:nvSpPr>
          <p:cNvPr id="89" name="Shape 50">
            <a:extLst>
              <a:ext uri="{FF2B5EF4-FFF2-40B4-BE49-F238E27FC236}">
                <a16:creationId xmlns:a16="http://schemas.microsoft.com/office/drawing/2014/main" id="{12376616-4843-82E7-323A-D7CB6BCAE90A}"/>
              </a:ext>
            </a:extLst>
          </p:cNvPr>
          <p:cNvSpPr/>
          <p:nvPr/>
        </p:nvSpPr>
        <p:spPr>
          <a:xfrm>
            <a:off x="6126068" y="5109631"/>
            <a:ext cx="1514246" cy="742721"/>
          </a:xfrm>
          <a:prstGeom prst="roundRect">
            <a:avLst>
              <a:gd name="adj" fmla="val 3551"/>
            </a:avLst>
          </a:prstGeom>
          <a:solidFill>
            <a:srgbClr val="F9F9F9"/>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91" name="Text 51">
            <a:extLst>
              <a:ext uri="{FF2B5EF4-FFF2-40B4-BE49-F238E27FC236}">
                <a16:creationId xmlns:a16="http://schemas.microsoft.com/office/drawing/2014/main" id="{B0AA4962-6436-8A12-E264-B43FC238844D}"/>
              </a:ext>
            </a:extLst>
          </p:cNvPr>
          <p:cNvSpPr txBox="1"/>
          <p:nvPr/>
        </p:nvSpPr>
        <p:spPr>
          <a:xfrm>
            <a:off x="6211792" y="5167238"/>
            <a:ext cx="1000583" cy="171450"/>
          </a:xfrm>
          <a:prstGeom prst="rect">
            <a:avLst/>
          </a:prstGeom>
          <a:noFill/>
          <a:ln/>
        </p:spPr>
        <p:txBody>
          <a:bodyPr wrap="square" lIns="0" tIns="0" rIns="0" bIns="0" rtlCol="0" anchor="ctr"/>
          <a:lstStyle/>
          <a:p>
            <a:pPr marL="0" indent="0" algn="l">
              <a:buNone/>
            </a:pPr>
            <a:r>
              <a:rPr lang="en-US" sz="900" b="1">
                <a:solidFill>
                  <a:srgbClr val="1A1A1A"/>
                </a:solidFill>
                <a:latin typeface="メイリオ" panose="020B0604030504040204" pitchFamily="50" charset="-128"/>
                <a:ea typeface="メイリオ" panose="020B0604030504040204" pitchFamily="50" charset="-128"/>
                <a:cs typeface="Noto Sans JP" pitchFamily="34" charset="-120"/>
              </a:rPr>
              <a:t>デジタル連携強化</a:t>
            </a:r>
            <a:endParaRPr lang="en-US" sz="900" b="1">
              <a:latin typeface="メイリオ" panose="020B0604030504040204" pitchFamily="50" charset="-128"/>
              <a:ea typeface="メイリオ" panose="020B0604030504040204" pitchFamily="50" charset="-128"/>
            </a:endParaRPr>
          </a:p>
        </p:txBody>
      </p:sp>
      <p:sp>
        <p:nvSpPr>
          <p:cNvPr id="93" name="Text 52">
            <a:extLst>
              <a:ext uri="{FF2B5EF4-FFF2-40B4-BE49-F238E27FC236}">
                <a16:creationId xmlns:a16="http://schemas.microsoft.com/office/drawing/2014/main" id="{257034A7-E1F9-737A-7DEE-44A400D47EA2}"/>
              </a:ext>
            </a:extLst>
          </p:cNvPr>
          <p:cNvSpPr txBox="1"/>
          <p:nvPr/>
        </p:nvSpPr>
        <p:spPr>
          <a:xfrm>
            <a:off x="6211793" y="5366805"/>
            <a:ext cx="1325651" cy="428625"/>
          </a:xfrm>
          <a:prstGeom prst="rect">
            <a:avLst/>
          </a:prstGeom>
          <a:noFill/>
          <a:ln/>
        </p:spPr>
        <p:txBody>
          <a:bodyPr wrap="square" lIns="0" tIns="0" rIns="0" bIns="0" rtlCol="0" anchor="ctr"/>
          <a:lstStyle/>
          <a:p>
            <a:pPr marL="0" indent="0" algn="l">
              <a:buNone/>
            </a:pPr>
            <a:r>
              <a:rPr lang="en-US" sz="750" b="1">
                <a:solidFill>
                  <a:srgbClr val="4B5563"/>
                </a:solidFill>
                <a:latin typeface="メイリオ" panose="020B0604030504040204" pitchFamily="50" charset="-128"/>
                <a:ea typeface="メイリオ" panose="020B0604030504040204" pitchFamily="50" charset="-128"/>
                <a:cs typeface="Noto Sans JP" pitchFamily="34" charset="-120"/>
              </a:rPr>
              <a:t>TMS/WMS導入で在庫可視化、顧客システムとのAPI連携による情報共有を実現</a:t>
            </a:r>
            <a:endParaRPr lang="en-US" sz="750" b="1">
              <a:latin typeface="メイリオ" panose="020B0604030504040204" pitchFamily="50" charset="-128"/>
              <a:ea typeface="メイリオ" panose="020B0604030504040204" pitchFamily="50" charset="-128"/>
            </a:endParaRPr>
          </a:p>
        </p:txBody>
      </p:sp>
      <p:sp>
        <p:nvSpPr>
          <p:cNvPr id="95" name="Shape 53">
            <a:extLst>
              <a:ext uri="{FF2B5EF4-FFF2-40B4-BE49-F238E27FC236}">
                <a16:creationId xmlns:a16="http://schemas.microsoft.com/office/drawing/2014/main" id="{B71A9CFD-A330-5298-162F-E3268E54FF8C}"/>
              </a:ext>
            </a:extLst>
          </p:cNvPr>
          <p:cNvSpPr/>
          <p:nvPr/>
        </p:nvSpPr>
        <p:spPr>
          <a:xfrm>
            <a:off x="6126068" y="5995684"/>
            <a:ext cx="1514246" cy="6858"/>
          </a:xfrm>
          <a:prstGeom prst="rect">
            <a:avLst/>
          </a:prstGeom>
          <a:solidFill>
            <a:srgbClr val="E5E7EB"/>
          </a:solidFill>
          <a:ln/>
        </p:spPr>
        <p:txBody>
          <a:bodyPr/>
          <a:lstStyle/>
          <a:p>
            <a:endParaRPr lang="ja-JP" altLang="en-US" sz="1350" b="1">
              <a:latin typeface="メイリオ" panose="020B0604030504040204" pitchFamily="50" charset="-128"/>
              <a:ea typeface="メイリオ" panose="020B0604030504040204" pitchFamily="50" charset="-128"/>
            </a:endParaRPr>
          </a:p>
        </p:txBody>
      </p:sp>
      <p:sp>
        <p:nvSpPr>
          <p:cNvPr id="97" name="Text 54">
            <a:extLst>
              <a:ext uri="{FF2B5EF4-FFF2-40B4-BE49-F238E27FC236}">
                <a16:creationId xmlns:a16="http://schemas.microsoft.com/office/drawing/2014/main" id="{074CB538-2044-62A2-0456-4B4AD5AFB116}"/>
              </a:ext>
            </a:extLst>
          </p:cNvPr>
          <p:cNvSpPr txBox="1"/>
          <p:nvPr/>
        </p:nvSpPr>
        <p:spPr>
          <a:xfrm>
            <a:off x="6190533" y="6081409"/>
            <a:ext cx="1450467" cy="235916"/>
          </a:xfrm>
          <a:prstGeom prst="rect">
            <a:avLst/>
          </a:prstGeom>
          <a:noFill/>
          <a:ln/>
        </p:spPr>
        <p:txBody>
          <a:bodyPr wrap="square" lIns="0" tIns="0" rIns="0" bIns="0" rtlCol="0" anchor="ctr"/>
          <a:lstStyle/>
          <a:p>
            <a:pPr marL="0" indent="0" algn="ctr">
              <a:buNone/>
            </a:pPr>
            <a:r>
              <a:rPr lang="en-US" sz="675" b="1">
                <a:solidFill>
                  <a:srgbClr val="6B7280"/>
                </a:solidFill>
                <a:latin typeface="メイリオ" panose="020B0604030504040204" pitchFamily="50" charset="-128"/>
                <a:ea typeface="メイリオ" panose="020B0604030504040204" pitchFamily="50" charset="-128"/>
                <a:cs typeface="Noto Sans JP" pitchFamily="34" charset="-120"/>
              </a:rPr>
              <a:t>グリーンロジスティクス：CO2/売上 ▲30%</a:t>
            </a:r>
            <a:endParaRPr lang="en-US" sz="675" b="1">
              <a:latin typeface="メイリオ" panose="020B0604030504040204" pitchFamily="50" charset="-128"/>
              <a:ea typeface="メイリオ" panose="020B0604030504040204" pitchFamily="50" charset="-128"/>
            </a:endParaRPr>
          </a:p>
        </p:txBody>
      </p:sp>
      <p:sp>
        <p:nvSpPr>
          <p:cNvPr id="99" name="Text 7">
            <a:extLst>
              <a:ext uri="{FF2B5EF4-FFF2-40B4-BE49-F238E27FC236}">
                <a16:creationId xmlns:a16="http://schemas.microsoft.com/office/drawing/2014/main" id="{FACF61AE-9BB4-F0DA-D868-8756EF841D71}"/>
              </a:ext>
            </a:extLst>
          </p:cNvPr>
          <p:cNvSpPr txBox="1"/>
          <p:nvPr/>
        </p:nvSpPr>
        <p:spPr>
          <a:xfrm>
            <a:off x="1055281" y="1995587"/>
            <a:ext cx="1776009" cy="197724"/>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1600" b="1">
                <a:solidFill>
                  <a:srgbClr val="002060"/>
                </a:solidFill>
                <a:latin typeface="メイリオ" panose="020B0604030504040204" pitchFamily="50" charset="-128"/>
                <a:ea typeface="メイリオ" panose="020B0604030504040204" pitchFamily="50" charset="-128"/>
                <a:cs typeface="Noto Sans JP" pitchFamily="34" charset="-120"/>
              </a:rPr>
              <a:t>株主価値の最大化</a:t>
            </a:r>
            <a:endParaRPr lang="en-US" sz="1600" b="1">
              <a:solidFill>
                <a:srgbClr val="002060"/>
              </a:solidFill>
              <a:latin typeface="メイリオ" panose="020B0604030504040204" pitchFamily="50" charset="-128"/>
              <a:ea typeface="メイリオ" panose="020B0604030504040204" pitchFamily="50" charset="-128"/>
            </a:endParaRPr>
          </a:p>
        </p:txBody>
      </p:sp>
      <p:sp>
        <p:nvSpPr>
          <p:cNvPr id="100" name="Text 8">
            <a:extLst>
              <a:ext uri="{FF2B5EF4-FFF2-40B4-BE49-F238E27FC236}">
                <a16:creationId xmlns:a16="http://schemas.microsoft.com/office/drawing/2014/main" id="{8A752C0D-C1C2-C1B2-9165-7679300F6EF5}"/>
              </a:ext>
            </a:extLst>
          </p:cNvPr>
          <p:cNvSpPr txBox="1"/>
          <p:nvPr/>
        </p:nvSpPr>
        <p:spPr>
          <a:xfrm>
            <a:off x="3435748" y="1994434"/>
            <a:ext cx="1989072" cy="197724"/>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1600" b="1">
                <a:solidFill>
                  <a:srgbClr val="002060"/>
                </a:solidFill>
                <a:latin typeface="メイリオ" panose="020B0604030504040204" pitchFamily="50" charset="-128"/>
                <a:ea typeface="メイリオ" panose="020B0604030504040204" pitchFamily="50" charset="-128"/>
                <a:cs typeface="Noto Sans JP" pitchFamily="34" charset="-120"/>
              </a:rPr>
              <a:t>従業員の安心と成長</a:t>
            </a:r>
            <a:endParaRPr lang="en-US" sz="1600" b="1">
              <a:solidFill>
                <a:srgbClr val="002060"/>
              </a:solidFill>
              <a:latin typeface="メイリオ" panose="020B0604030504040204" pitchFamily="50" charset="-128"/>
              <a:ea typeface="メイリオ" panose="020B0604030504040204" pitchFamily="50" charset="-128"/>
            </a:endParaRPr>
          </a:p>
        </p:txBody>
      </p:sp>
      <p:sp>
        <p:nvSpPr>
          <p:cNvPr id="101" name="Text 9">
            <a:extLst>
              <a:ext uri="{FF2B5EF4-FFF2-40B4-BE49-F238E27FC236}">
                <a16:creationId xmlns:a16="http://schemas.microsoft.com/office/drawing/2014/main" id="{FE34E9E1-9DA2-6BEF-9A10-C57A777AA718}"/>
              </a:ext>
            </a:extLst>
          </p:cNvPr>
          <p:cNvSpPr txBox="1"/>
          <p:nvPr/>
        </p:nvSpPr>
        <p:spPr>
          <a:xfrm>
            <a:off x="5912248" y="1995419"/>
            <a:ext cx="1989072" cy="197724"/>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ctr">
              <a:buNone/>
            </a:pPr>
            <a:r>
              <a:rPr lang="en-US" sz="1600" b="1">
                <a:solidFill>
                  <a:srgbClr val="002060"/>
                </a:solidFill>
                <a:latin typeface="メイリオ" panose="020B0604030504040204" pitchFamily="50" charset="-128"/>
                <a:ea typeface="メイリオ" panose="020B0604030504040204" pitchFamily="50" charset="-128"/>
                <a:cs typeface="Noto Sans JP" pitchFamily="34" charset="-120"/>
              </a:rPr>
              <a:t>顧客サービスの向上</a:t>
            </a:r>
            <a:endParaRPr lang="en-US" sz="1600" b="1">
              <a:solidFill>
                <a:srgbClr val="00206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31355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hink-cell data - do not delete" hidden="1">
            <a:extLst>
              <a:ext uri="{FF2B5EF4-FFF2-40B4-BE49-F238E27FC236}">
                <a16:creationId xmlns:a16="http://schemas.microsoft.com/office/drawing/2014/main" id="{C461064A-ABE4-0E05-23C2-20F115BEF66A}"/>
              </a:ext>
            </a:extLst>
          </p:cNvPr>
          <p:cNvGraphicFramePr>
            <a:graphicFrameLocks/>
          </p:cNvGraphicFramePr>
          <p:nvPr>
            <p:custDataLst>
              <p:tags r:id="rId1"/>
            </p:custDataLst>
            <p:extLst>
              <p:ext uri="{D42A27DB-BD31-4B8C-83A1-F6EECF244321}">
                <p14:modId xmlns:p14="http://schemas.microsoft.com/office/powerpoint/2010/main" val="617708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395" imgH="396" progId="TCLayout.ActiveDocument.1">
                  <p:embed/>
                </p:oleObj>
              </mc:Choice>
              <mc:Fallback>
                <p:oleObj name="think-cellスライド" r:id="rId4" imgW="395" imgH="396" progId="TCLayout.ActiveDocument.1">
                  <p:embed/>
                  <p:pic>
                    <p:nvPicPr>
                      <p:cNvPr id="21" name="think-cell data - do not delete" hidden="1">
                        <a:extLst>
                          <a:ext uri="{FF2B5EF4-FFF2-40B4-BE49-F238E27FC236}">
                            <a16:creationId xmlns:a16="http://schemas.microsoft.com/office/drawing/2014/main" id="{C461064A-ABE4-0E05-23C2-20F115BEF66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タイトル 22">
            <a:extLst>
              <a:ext uri="{FF2B5EF4-FFF2-40B4-BE49-F238E27FC236}">
                <a16:creationId xmlns:a16="http://schemas.microsoft.com/office/drawing/2014/main" id="{42C2CB2C-0ACA-D872-C96B-373F505AAD6F}"/>
              </a:ext>
            </a:extLst>
          </p:cNvPr>
          <p:cNvSpPr>
            <a:spLocks noGrp="1"/>
          </p:cNvSpPr>
          <p:nvPr>
            <p:ph type="title"/>
          </p:nvPr>
        </p:nvSpPr>
        <p:spPr>
          <a:noFill/>
          <a:ln/>
        </p:spPr>
        <p:txBody>
          <a:bodyPr vert="horz" wrap="square" lIns="0" tIns="0" rIns="0" bIns="0" rtlCol="0" anchor="ctr"/>
          <a:lstStyle/>
          <a:p>
            <a:pPr defTabSz="457200"/>
            <a:r>
              <a:rPr lang="ja-JP" altLang="en-US" b="1">
                <a:solidFill>
                  <a:srgbClr val="1A365D"/>
                </a:solidFill>
                <a:latin typeface="Meiryo UI"/>
                <a:ea typeface="Meiryo UI"/>
              </a:rPr>
              <a:t>菜の花を取り巻く外部環境</a:t>
            </a:r>
          </a:p>
        </p:txBody>
      </p:sp>
      <p:sp>
        <p:nvSpPr>
          <p:cNvPr id="2" name="円/楕円 13">
            <a:extLst>
              <a:ext uri="{FF2B5EF4-FFF2-40B4-BE49-F238E27FC236}">
                <a16:creationId xmlns:a16="http://schemas.microsoft.com/office/drawing/2014/main" id="{2782BA77-2C7A-902B-9618-34902F7D58FA}"/>
              </a:ext>
            </a:extLst>
          </p:cNvPr>
          <p:cNvSpPr/>
          <p:nvPr/>
        </p:nvSpPr>
        <p:spPr>
          <a:xfrm>
            <a:off x="3520300" y="3649968"/>
            <a:ext cx="2099957" cy="2099957"/>
          </a:xfrm>
          <a:prstGeom prst="ellipse">
            <a:avLst/>
          </a:prstGeom>
          <a:gradFill flip="none" rotWithShape="1">
            <a:gsLst>
              <a:gs pos="0">
                <a:srgbClr val="0B84E3">
                  <a:alpha val="5000"/>
                </a:srgbClr>
              </a:gs>
              <a:gs pos="100000">
                <a:srgbClr val="1557DA">
                  <a:alpha val="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 name="円/楕円 28">
            <a:extLst>
              <a:ext uri="{FF2B5EF4-FFF2-40B4-BE49-F238E27FC236}">
                <a16:creationId xmlns:a16="http://schemas.microsoft.com/office/drawing/2014/main" id="{DF982442-287F-065D-E859-2630C1D214FA}"/>
              </a:ext>
            </a:extLst>
          </p:cNvPr>
          <p:cNvSpPr/>
          <p:nvPr/>
        </p:nvSpPr>
        <p:spPr>
          <a:xfrm>
            <a:off x="3741605" y="3839016"/>
            <a:ext cx="1782264" cy="1782264"/>
          </a:xfrm>
          <a:prstGeom prst="ellipse">
            <a:avLst/>
          </a:prstGeom>
          <a:solidFill>
            <a:srgbClr val="A6CA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4" name="円/楕円 27">
            <a:extLst>
              <a:ext uri="{FF2B5EF4-FFF2-40B4-BE49-F238E27FC236}">
                <a16:creationId xmlns:a16="http://schemas.microsoft.com/office/drawing/2014/main" id="{D61A6427-A8A4-FE13-39F1-B87EE8B31CC4}"/>
              </a:ext>
            </a:extLst>
          </p:cNvPr>
          <p:cNvSpPr/>
          <p:nvPr/>
        </p:nvSpPr>
        <p:spPr>
          <a:xfrm>
            <a:off x="3883746" y="4036452"/>
            <a:ext cx="1497983" cy="1497983"/>
          </a:xfrm>
          <a:prstGeom prst="ellipse">
            <a:avLst/>
          </a:prstGeom>
          <a:solidFill>
            <a:srgbClr val="002060"/>
          </a:solidFill>
          <a:ln>
            <a:noFill/>
          </a:ln>
          <a:effectLst>
            <a:outerShdw blurRad="352550" algn="ctr" rotWithShape="0">
              <a:srgbClr val="0B84E3">
                <a:alpha val="25000"/>
              </a:srgbClr>
            </a:outerShdw>
          </a:effectLst>
        </p:spPr>
        <p:style>
          <a:lnRef idx="2">
            <a:schemeClr val="accent1">
              <a:shade val="15000"/>
            </a:schemeClr>
          </a:lnRef>
          <a:fillRef idx="1">
            <a:schemeClr val="accent1"/>
          </a:fillRef>
          <a:effectRef idx="0">
            <a:schemeClr val="accent1"/>
          </a:effectRef>
          <a:fontRef idx="minor">
            <a:schemeClr val="lt1"/>
          </a:fontRef>
        </p:style>
        <p:txBody>
          <a:bodyPr tIns="108000" rtlCol="0" anchor="ctr"/>
          <a:lstStyle/>
          <a:p>
            <a:pPr algn="ctr"/>
            <a:endParaRPr lang="ja-JP" altLang="en-US" sz="1200" b="1" dirty="0">
              <a:solidFill>
                <a:srgbClr val="0B84E3"/>
              </a:solidFill>
            </a:endParaRPr>
          </a:p>
        </p:txBody>
      </p:sp>
      <p:sp>
        <p:nvSpPr>
          <p:cNvPr id="9" name="円弧 8">
            <a:extLst>
              <a:ext uri="{FF2B5EF4-FFF2-40B4-BE49-F238E27FC236}">
                <a16:creationId xmlns:a16="http://schemas.microsoft.com/office/drawing/2014/main" id="{D90A8E4B-6197-6A69-85BB-579B265EBB2E}"/>
              </a:ext>
            </a:extLst>
          </p:cNvPr>
          <p:cNvSpPr/>
          <p:nvPr/>
        </p:nvSpPr>
        <p:spPr>
          <a:xfrm rot="10800000">
            <a:off x="295032" y="1782113"/>
            <a:ext cx="8774138" cy="4403260"/>
          </a:xfrm>
          <a:prstGeom prst="arc">
            <a:avLst>
              <a:gd name="adj1" fmla="val 20776956"/>
              <a:gd name="adj2" fmla="val 11574319"/>
            </a:avLst>
          </a:prstGeom>
          <a:ln>
            <a:gradFill>
              <a:gsLst>
                <a:gs pos="0">
                  <a:srgbClr val="0B84E3"/>
                </a:gs>
                <a:gs pos="100000">
                  <a:srgbClr val="1557DA"/>
                </a:gs>
              </a:gsLst>
              <a:lin ang="5400000" scaled="1"/>
            </a:gra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sz="1350"/>
          </a:p>
        </p:txBody>
      </p:sp>
      <p:pic>
        <p:nvPicPr>
          <p:cNvPr id="11" name="図 10" descr="ロゴ が含まれている画像&#10;&#10;AI 生成コンテンツは誤りを含む可能性があります。">
            <a:extLst>
              <a:ext uri="{FF2B5EF4-FFF2-40B4-BE49-F238E27FC236}">
                <a16:creationId xmlns:a16="http://schemas.microsoft.com/office/drawing/2014/main" id="{756DB499-FA7F-C291-0036-98F0947AE2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1155" y="4123007"/>
            <a:ext cx="1088151" cy="1088151"/>
          </a:xfrm>
          <a:prstGeom prst="rect">
            <a:avLst/>
          </a:prstGeom>
        </p:spPr>
      </p:pic>
      <p:sp>
        <p:nvSpPr>
          <p:cNvPr id="22" name="円/楕円 30">
            <a:extLst>
              <a:ext uri="{FF2B5EF4-FFF2-40B4-BE49-F238E27FC236}">
                <a16:creationId xmlns:a16="http://schemas.microsoft.com/office/drawing/2014/main" id="{C7996C36-0329-169A-8598-9AB24A0D94EC}"/>
              </a:ext>
            </a:extLst>
          </p:cNvPr>
          <p:cNvSpPr/>
          <p:nvPr/>
        </p:nvSpPr>
        <p:spPr>
          <a:xfrm>
            <a:off x="7679866" y="2156171"/>
            <a:ext cx="490347" cy="490347"/>
          </a:xfrm>
          <a:prstGeom prst="ellipse">
            <a:avLst/>
          </a:prstGeom>
          <a:solidFill>
            <a:schemeClr val="bg1"/>
          </a:solidFill>
          <a:ln>
            <a:noFill/>
          </a:ln>
          <a:effectLst>
            <a:outerShdw blurRad="442859" sx="102000" sy="102000" algn="ctr" rotWithShape="0">
              <a:srgbClr val="0B84E3">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24" name="図 23">
            <a:extLst>
              <a:ext uri="{FF2B5EF4-FFF2-40B4-BE49-F238E27FC236}">
                <a16:creationId xmlns:a16="http://schemas.microsoft.com/office/drawing/2014/main" id="{E54650A0-01CB-91A0-7020-9B90AE5DD815}"/>
              </a:ext>
            </a:extLst>
          </p:cNvPr>
          <p:cNvPicPr>
            <a:picLocks noChangeAspect="1"/>
          </p:cNvPicPr>
          <p:nvPr/>
        </p:nvPicPr>
        <p:blipFill>
          <a:blip r:embed="rId7"/>
          <a:stretch>
            <a:fillRect/>
          </a:stretch>
        </p:blipFill>
        <p:spPr>
          <a:xfrm>
            <a:off x="3760986" y="991502"/>
            <a:ext cx="1620743" cy="1647319"/>
          </a:xfrm>
          <a:prstGeom prst="rect">
            <a:avLst/>
          </a:prstGeom>
        </p:spPr>
      </p:pic>
      <p:sp>
        <p:nvSpPr>
          <p:cNvPr id="26" name="テキスト ボックス 25">
            <a:extLst>
              <a:ext uri="{FF2B5EF4-FFF2-40B4-BE49-F238E27FC236}">
                <a16:creationId xmlns:a16="http://schemas.microsoft.com/office/drawing/2014/main" id="{EF6AC838-9D41-2AD5-80B4-81CE4085D8C7}"/>
              </a:ext>
            </a:extLst>
          </p:cNvPr>
          <p:cNvSpPr txBox="1"/>
          <p:nvPr/>
        </p:nvSpPr>
        <p:spPr>
          <a:xfrm>
            <a:off x="7368874" y="1688607"/>
            <a:ext cx="1620743" cy="369332"/>
          </a:xfrm>
          <a:prstGeom prst="rect">
            <a:avLst/>
          </a:prstGeom>
          <a:noFill/>
        </p:spPr>
        <p:txBody>
          <a:bodyPr wrap="square" rtlCol="0">
            <a:spAutoFit/>
          </a:bodyPr>
          <a:lstStyle/>
          <a:p>
            <a:r>
              <a:rPr kumimoji="1" lang="ja-JP" altLang="en-US" b="1" dirty="0">
                <a:solidFill>
                  <a:srgbClr val="002060"/>
                </a:solidFill>
                <a:latin typeface="メイリオ" panose="020B0604030504040204" pitchFamily="50" charset="-128"/>
                <a:ea typeface="メイリオ" panose="020B0604030504040204" pitchFamily="50" charset="-128"/>
              </a:rPr>
              <a:t>業界再編の波</a:t>
            </a:r>
          </a:p>
        </p:txBody>
      </p:sp>
      <p:sp>
        <p:nvSpPr>
          <p:cNvPr id="27" name="円/楕円 30">
            <a:extLst>
              <a:ext uri="{FF2B5EF4-FFF2-40B4-BE49-F238E27FC236}">
                <a16:creationId xmlns:a16="http://schemas.microsoft.com/office/drawing/2014/main" id="{43B23778-6A2A-A8D0-3F6D-885B0C866123}"/>
              </a:ext>
            </a:extLst>
          </p:cNvPr>
          <p:cNvSpPr/>
          <p:nvPr/>
        </p:nvSpPr>
        <p:spPr>
          <a:xfrm>
            <a:off x="8318485" y="4646076"/>
            <a:ext cx="448148" cy="490348"/>
          </a:xfrm>
          <a:prstGeom prst="ellipse">
            <a:avLst/>
          </a:prstGeom>
          <a:solidFill>
            <a:schemeClr val="bg1"/>
          </a:solidFill>
          <a:ln>
            <a:noFill/>
          </a:ln>
          <a:effectLst>
            <a:outerShdw blurRad="442859" sx="102000" sy="102000" algn="ctr" rotWithShape="0">
              <a:srgbClr val="0B84E3">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8" name="テキスト ボックス 27">
            <a:extLst>
              <a:ext uri="{FF2B5EF4-FFF2-40B4-BE49-F238E27FC236}">
                <a16:creationId xmlns:a16="http://schemas.microsoft.com/office/drawing/2014/main" id="{63D968D1-BAEF-769B-6CE1-569B52C6AB48}"/>
              </a:ext>
            </a:extLst>
          </p:cNvPr>
          <p:cNvSpPr txBox="1"/>
          <p:nvPr/>
        </p:nvSpPr>
        <p:spPr>
          <a:xfrm>
            <a:off x="4090728" y="4967703"/>
            <a:ext cx="1309004" cy="307777"/>
          </a:xfrm>
          <a:prstGeom prst="rect">
            <a:avLst/>
          </a:prstGeom>
          <a:noFill/>
        </p:spPr>
        <p:txBody>
          <a:bodyPr wrap="square" rtlCol="0">
            <a:spAutoFit/>
          </a:bodyPr>
          <a:lstStyle/>
          <a:p>
            <a:r>
              <a:rPr kumimoji="1" lang="en-US" altLang="ja-JP" sz="1400" b="1" dirty="0">
                <a:solidFill>
                  <a:schemeClr val="bg1"/>
                </a:solidFill>
              </a:rPr>
              <a:t>NANOHANA</a:t>
            </a:r>
            <a:endParaRPr kumimoji="1" lang="ja-JP" altLang="en-US" sz="1400" b="1" dirty="0">
              <a:solidFill>
                <a:schemeClr val="bg1"/>
              </a:solidFill>
            </a:endParaRPr>
          </a:p>
        </p:txBody>
      </p:sp>
      <p:pic>
        <p:nvPicPr>
          <p:cNvPr id="29" name="図 28">
            <a:extLst>
              <a:ext uri="{FF2B5EF4-FFF2-40B4-BE49-F238E27FC236}">
                <a16:creationId xmlns:a16="http://schemas.microsoft.com/office/drawing/2014/main" id="{BE1F637E-92BE-9900-D882-ED99E04746FA}"/>
              </a:ext>
            </a:extLst>
          </p:cNvPr>
          <p:cNvPicPr>
            <a:picLocks noChangeAspect="1"/>
          </p:cNvPicPr>
          <p:nvPr/>
        </p:nvPicPr>
        <p:blipFill>
          <a:blip r:embed="rId7"/>
          <a:stretch>
            <a:fillRect/>
          </a:stretch>
        </p:blipFill>
        <p:spPr>
          <a:xfrm>
            <a:off x="624973" y="1979473"/>
            <a:ext cx="1390008" cy="1396105"/>
          </a:xfrm>
          <a:prstGeom prst="rect">
            <a:avLst/>
          </a:prstGeom>
        </p:spPr>
      </p:pic>
      <p:pic>
        <p:nvPicPr>
          <p:cNvPr id="30" name="図 29">
            <a:extLst>
              <a:ext uri="{FF2B5EF4-FFF2-40B4-BE49-F238E27FC236}">
                <a16:creationId xmlns:a16="http://schemas.microsoft.com/office/drawing/2014/main" id="{434CCDF7-0474-6315-AC3C-606BCEFCA2F7}"/>
              </a:ext>
            </a:extLst>
          </p:cNvPr>
          <p:cNvPicPr>
            <a:picLocks noChangeAspect="1"/>
          </p:cNvPicPr>
          <p:nvPr/>
        </p:nvPicPr>
        <p:blipFill>
          <a:blip r:embed="rId7"/>
          <a:stretch>
            <a:fillRect/>
          </a:stretch>
        </p:blipFill>
        <p:spPr>
          <a:xfrm>
            <a:off x="160528" y="4167998"/>
            <a:ext cx="1390008" cy="1396105"/>
          </a:xfrm>
          <a:prstGeom prst="rect">
            <a:avLst/>
          </a:prstGeom>
        </p:spPr>
      </p:pic>
      <p:pic>
        <p:nvPicPr>
          <p:cNvPr id="25" name="グラフィックス 24" descr="トラック 枠線">
            <a:extLst>
              <a:ext uri="{FF2B5EF4-FFF2-40B4-BE49-F238E27FC236}">
                <a16:creationId xmlns:a16="http://schemas.microsoft.com/office/drawing/2014/main" id="{66F222E5-966A-AAA5-5E8E-53EA9D1ABF2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54231" y="2210530"/>
            <a:ext cx="457200" cy="457200"/>
          </a:xfrm>
          <a:prstGeom prst="rect">
            <a:avLst/>
          </a:prstGeom>
        </p:spPr>
      </p:pic>
      <p:sp>
        <p:nvSpPr>
          <p:cNvPr id="31" name="テキスト ボックス 30">
            <a:extLst>
              <a:ext uri="{FF2B5EF4-FFF2-40B4-BE49-F238E27FC236}">
                <a16:creationId xmlns:a16="http://schemas.microsoft.com/office/drawing/2014/main" id="{FBDB7107-67BA-21DE-E3F5-6811B40EF178}"/>
              </a:ext>
            </a:extLst>
          </p:cNvPr>
          <p:cNvSpPr txBox="1"/>
          <p:nvPr/>
        </p:nvSpPr>
        <p:spPr>
          <a:xfrm>
            <a:off x="6755482" y="5017094"/>
            <a:ext cx="1966586" cy="369332"/>
          </a:xfrm>
          <a:prstGeom prst="rect">
            <a:avLst/>
          </a:prstGeom>
          <a:noFill/>
        </p:spPr>
        <p:txBody>
          <a:bodyPr wrap="square" rtlCol="0">
            <a:spAutoFit/>
          </a:bodyPr>
          <a:lstStyle/>
          <a:p>
            <a:r>
              <a:rPr kumimoji="1" lang="ja-JP" altLang="en-US" b="1" dirty="0">
                <a:solidFill>
                  <a:srgbClr val="002060"/>
                </a:solidFill>
                <a:latin typeface="メイリオ" panose="020B0604030504040204" pitchFamily="50" charset="-128"/>
                <a:ea typeface="メイリオ" panose="020B0604030504040204" pitchFamily="50" charset="-128"/>
              </a:rPr>
              <a:t>市場規模拡大</a:t>
            </a:r>
          </a:p>
        </p:txBody>
      </p:sp>
      <p:pic>
        <p:nvPicPr>
          <p:cNvPr id="34" name="グラフィックス 33" descr="信号 単色塗りつぶし">
            <a:extLst>
              <a:ext uri="{FF2B5EF4-FFF2-40B4-BE49-F238E27FC236}">
                <a16:creationId xmlns:a16="http://schemas.microsoft.com/office/drawing/2014/main" id="{9B7F30E7-C39F-C175-5FB7-1BE68BFE9B0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52736" y="4685005"/>
            <a:ext cx="369332" cy="369332"/>
          </a:xfrm>
          <a:prstGeom prst="rect">
            <a:avLst/>
          </a:prstGeom>
        </p:spPr>
      </p:pic>
      <p:pic>
        <p:nvPicPr>
          <p:cNvPr id="36" name="グラフィックス 35" descr="箱 枠線">
            <a:extLst>
              <a:ext uri="{FF2B5EF4-FFF2-40B4-BE49-F238E27FC236}">
                <a16:creationId xmlns:a16="http://schemas.microsoft.com/office/drawing/2014/main" id="{453F7F1A-BC5C-072A-60C0-11868BF0A6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41678" y="1610443"/>
            <a:ext cx="457200" cy="457200"/>
          </a:xfrm>
          <a:prstGeom prst="rect">
            <a:avLst/>
          </a:prstGeom>
        </p:spPr>
      </p:pic>
      <p:sp>
        <p:nvSpPr>
          <p:cNvPr id="37" name="テキスト ボックス 36">
            <a:extLst>
              <a:ext uri="{FF2B5EF4-FFF2-40B4-BE49-F238E27FC236}">
                <a16:creationId xmlns:a16="http://schemas.microsoft.com/office/drawing/2014/main" id="{164767BB-5C64-B1C3-DC8E-8B6948405CBE}"/>
              </a:ext>
            </a:extLst>
          </p:cNvPr>
          <p:cNvSpPr txBox="1"/>
          <p:nvPr/>
        </p:nvSpPr>
        <p:spPr>
          <a:xfrm>
            <a:off x="3649444" y="1171615"/>
            <a:ext cx="1966586" cy="400110"/>
          </a:xfrm>
          <a:prstGeom prst="rect">
            <a:avLst/>
          </a:prstGeom>
          <a:noFill/>
        </p:spPr>
        <p:txBody>
          <a:bodyPr wrap="square" rtlCol="0">
            <a:spAutoFit/>
          </a:bodyPr>
          <a:lstStyle/>
          <a:p>
            <a:r>
              <a:rPr kumimoji="1" lang="ja-JP" altLang="en-US" sz="2000" b="1" dirty="0">
                <a:solidFill>
                  <a:srgbClr val="002060"/>
                </a:solidFill>
                <a:latin typeface="メイリオ" panose="020B0604030504040204" pitchFamily="50" charset="-128"/>
                <a:ea typeface="メイリオ" panose="020B0604030504040204" pitchFamily="50" charset="-128"/>
              </a:rPr>
              <a:t>小口多頻度化</a:t>
            </a:r>
          </a:p>
        </p:txBody>
      </p:sp>
      <p:pic>
        <p:nvPicPr>
          <p:cNvPr id="39" name="グラフィックス 38" descr="電球 枠線">
            <a:extLst>
              <a:ext uri="{FF2B5EF4-FFF2-40B4-BE49-F238E27FC236}">
                <a16:creationId xmlns:a16="http://schemas.microsoft.com/office/drawing/2014/main" id="{349B1A4B-CAB3-612F-66D0-E1BDA2D44DB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33357" y="2462697"/>
            <a:ext cx="440508" cy="440508"/>
          </a:xfrm>
          <a:prstGeom prst="rect">
            <a:avLst/>
          </a:prstGeom>
        </p:spPr>
      </p:pic>
      <p:sp>
        <p:nvSpPr>
          <p:cNvPr id="40" name="テキスト ボックス 39">
            <a:extLst>
              <a:ext uri="{FF2B5EF4-FFF2-40B4-BE49-F238E27FC236}">
                <a16:creationId xmlns:a16="http://schemas.microsoft.com/office/drawing/2014/main" id="{D80CA9D4-93B7-A5C7-3AFC-9131236FFDD0}"/>
              </a:ext>
            </a:extLst>
          </p:cNvPr>
          <p:cNvSpPr txBox="1"/>
          <p:nvPr/>
        </p:nvSpPr>
        <p:spPr>
          <a:xfrm>
            <a:off x="314602" y="1882977"/>
            <a:ext cx="1495992" cy="369332"/>
          </a:xfrm>
          <a:prstGeom prst="rect">
            <a:avLst/>
          </a:prstGeom>
          <a:noFill/>
        </p:spPr>
        <p:txBody>
          <a:bodyPr wrap="square" rtlCol="0">
            <a:spAutoFit/>
          </a:bodyPr>
          <a:lstStyle/>
          <a:p>
            <a:r>
              <a:rPr kumimoji="1" lang="en-US" altLang="ja-JP" b="1" dirty="0">
                <a:solidFill>
                  <a:srgbClr val="002060"/>
                </a:solidFill>
                <a:latin typeface="メイリオ" panose="020B0604030504040204" pitchFamily="50" charset="-128"/>
                <a:ea typeface="メイリオ" panose="020B0604030504040204" pitchFamily="50" charset="-128"/>
              </a:rPr>
              <a:t>DX</a:t>
            </a:r>
            <a:r>
              <a:rPr kumimoji="1" lang="ja-JP" altLang="en-US" b="1" dirty="0">
                <a:solidFill>
                  <a:srgbClr val="002060"/>
                </a:solidFill>
                <a:latin typeface="メイリオ" panose="020B0604030504040204" pitchFamily="50" charset="-128"/>
                <a:ea typeface="メイリオ" panose="020B0604030504040204" pitchFamily="50" charset="-128"/>
              </a:rPr>
              <a:t>への対応</a:t>
            </a:r>
          </a:p>
        </p:txBody>
      </p:sp>
      <p:sp>
        <p:nvSpPr>
          <p:cNvPr id="41" name="テキスト ボックス 40">
            <a:extLst>
              <a:ext uri="{FF2B5EF4-FFF2-40B4-BE49-F238E27FC236}">
                <a16:creationId xmlns:a16="http://schemas.microsoft.com/office/drawing/2014/main" id="{EB53E5F4-C624-7343-B805-37E538327EB5}"/>
              </a:ext>
            </a:extLst>
          </p:cNvPr>
          <p:cNvSpPr txBox="1"/>
          <p:nvPr/>
        </p:nvSpPr>
        <p:spPr>
          <a:xfrm>
            <a:off x="986150" y="5194770"/>
            <a:ext cx="2288842" cy="369332"/>
          </a:xfrm>
          <a:prstGeom prst="rect">
            <a:avLst/>
          </a:prstGeom>
          <a:noFill/>
        </p:spPr>
        <p:txBody>
          <a:bodyPr wrap="square" rtlCol="0">
            <a:spAutoFit/>
          </a:bodyPr>
          <a:lstStyle/>
          <a:p>
            <a:r>
              <a:rPr kumimoji="1" lang="ja-JP" altLang="en-US" b="1" dirty="0">
                <a:solidFill>
                  <a:srgbClr val="002060"/>
                </a:solidFill>
                <a:latin typeface="メイリオ" panose="020B0604030504040204" pitchFamily="50" charset="-128"/>
                <a:ea typeface="メイリオ" panose="020B0604030504040204" pitchFamily="50" charset="-128"/>
              </a:rPr>
              <a:t>資本市場からの圧力</a:t>
            </a:r>
          </a:p>
        </p:txBody>
      </p:sp>
      <p:pic>
        <p:nvPicPr>
          <p:cNvPr id="43" name="グラフィックス 42" descr="チェスの駒 枠線">
            <a:extLst>
              <a:ext uri="{FF2B5EF4-FFF2-40B4-BE49-F238E27FC236}">
                <a16:creationId xmlns:a16="http://schemas.microsoft.com/office/drawing/2014/main" id="{0F55E55B-6BC5-F37A-1096-569AF67CEB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2787" y="4668596"/>
            <a:ext cx="394908" cy="394908"/>
          </a:xfrm>
          <a:prstGeom prst="rect">
            <a:avLst/>
          </a:prstGeom>
        </p:spPr>
      </p:pic>
      <p:sp>
        <p:nvSpPr>
          <p:cNvPr id="45" name="テキスト ボックス 44">
            <a:extLst>
              <a:ext uri="{FF2B5EF4-FFF2-40B4-BE49-F238E27FC236}">
                <a16:creationId xmlns:a16="http://schemas.microsoft.com/office/drawing/2014/main" id="{75C79021-BB10-A7B7-1CCE-F2BE01C43E8E}"/>
              </a:ext>
            </a:extLst>
          </p:cNvPr>
          <p:cNvSpPr txBox="1"/>
          <p:nvPr/>
        </p:nvSpPr>
        <p:spPr>
          <a:xfrm>
            <a:off x="2941286" y="2068987"/>
            <a:ext cx="3607888" cy="868571"/>
          </a:xfrm>
          <a:prstGeom prst="rect">
            <a:avLst/>
          </a:prstGeom>
          <a:noFill/>
        </p:spPr>
        <p:txBody>
          <a:bodyPr wrap="square">
            <a:spAutoFit/>
          </a:bodyPr>
          <a:lstStyle/>
          <a:p>
            <a:pPr algn="l">
              <a:lnSpc>
                <a:spcPts val="2100"/>
              </a:lnSpc>
              <a:spcAft>
                <a:spcPts val="1500"/>
              </a:spcAft>
            </a:pPr>
            <a:r>
              <a:rPr lang="ja-JP" altLang="en-US" sz="1400" b="0" i="0" dirty="0">
                <a:solidFill>
                  <a:srgbClr val="002060"/>
                </a:solidFill>
                <a:effectLst/>
                <a:latin typeface="Meiryo UI" panose="020B0604030504040204" pitchFamily="50" charset="-128"/>
                <a:ea typeface="Meiryo UI" panose="020B0604030504040204" pitchFamily="50" charset="-128"/>
              </a:rPr>
              <a:t>・</a:t>
            </a:r>
            <a:r>
              <a:rPr lang="en-US" altLang="ja-JP" sz="1400" b="0" i="0" dirty="0">
                <a:solidFill>
                  <a:srgbClr val="002060"/>
                </a:solidFill>
                <a:effectLst/>
                <a:latin typeface="Meiryo UI" panose="020B0604030504040204" pitchFamily="50" charset="-128"/>
                <a:ea typeface="Meiryo UI" panose="020B0604030504040204" pitchFamily="50" charset="-128"/>
              </a:rPr>
              <a:t>EC</a:t>
            </a:r>
            <a:r>
              <a:rPr lang="ja-JP" altLang="en-US" sz="1400" b="0" i="0" dirty="0">
                <a:solidFill>
                  <a:srgbClr val="002060"/>
                </a:solidFill>
                <a:effectLst/>
                <a:latin typeface="Meiryo UI" panose="020B0604030504040204" pitchFamily="50" charset="-128"/>
                <a:ea typeface="Meiryo UI" panose="020B0604030504040204" pitchFamily="50" charset="-128"/>
              </a:rPr>
              <a:t>拡大と消費者ニーズ多様化</a:t>
            </a:r>
            <a:br>
              <a:rPr lang="en-US" altLang="ja-JP" sz="1400" dirty="0">
                <a:solidFill>
                  <a:srgbClr val="002060"/>
                </a:solidFill>
                <a:latin typeface="Meiryo UI" panose="020B0604030504040204" pitchFamily="50" charset="-128"/>
                <a:ea typeface="Meiryo UI" panose="020B0604030504040204" pitchFamily="50" charset="-128"/>
              </a:rPr>
            </a:br>
            <a:r>
              <a:rPr lang="ja-JP" altLang="en-US" sz="1400" dirty="0">
                <a:solidFill>
                  <a:srgbClr val="002060"/>
                </a:solidFill>
                <a:latin typeface="Meiryo UI" panose="020B0604030504040204" pitchFamily="50" charset="-128"/>
                <a:ea typeface="Meiryo UI" panose="020B0604030504040204" pitchFamily="50" charset="-128"/>
              </a:rPr>
              <a:t>・</a:t>
            </a:r>
            <a:r>
              <a:rPr lang="ja-JP" altLang="en-US" sz="1400" b="0" i="0" dirty="0">
                <a:solidFill>
                  <a:srgbClr val="002060"/>
                </a:solidFill>
                <a:effectLst/>
                <a:latin typeface="Meiryo UI" panose="020B0604030504040204" pitchFamily="50" charset="-128"/>
                <a:ea typeface="Meiryo UI" panose="020B0604030504040204" pitchFamily="50" charset="-128"/>
              </a:rPr>
              <a:t>過去</a:t>
            </a:r>
            <a:r>
              <a:rPr lang="en-US" altLang="ja-JP" sz="1400" b="0" i="0" dirty="0">
                <a:solidFill>
                  <a:srgbClr val="002060"/>
                </a:solidFill>
                <a:effectLst/>
                <a:latin typeface="Meiryo UI" panose="020B0604030504040204" pitchFamily="50" charset="-128"/>
                <a:ea typeface="Meiryo UI" panose="020B0604030504040204" pitchFamily="50" charset="-128"/>
              </a:rPr>
              <a:t>30</a:t>
            </a:r>
            <a:r>
              <a:rPr lang="ja-JP" altLang="en-US" sz="1400" b="0" i="0" dirty="0">
                <a:solidFill>
                  <a:srgbClr val="002060"/>
                </a:solidFill>
                <a:effectLst/>
                <a:latin typeface="Meiryo UI" panose="020B0604030504040204" pitchFamily="50" charset="-128"/>
                <a:ea typeface="Meiryo UI" panose="020B0604030504040204" pitchFamily="50" charset="-128"/>
              </a:rPr>
              <a:t>年間で貨物</a:t>
            </a:r>
            <a:r>
              <a:rPr lang="en-US" altLang="ja-JP" sz="1400" b="0" i="0" dirty="0">
                <a:solidFill>
                  <a:srgbClr val="002060"/>
                </a:solidFill>
                <a:effectLst/>
                <a:latin typeface="Meiryo UI" panose="020B0604030504040204" pitchFamily="50" charset="-128"/>
                <a:ea typeface="Meiryo UI" panose="020B0604030504040204" pitchFamily="50" charset="-128"/>
              </a:rPr>
              <a:t>1</a:t>
            </a:r>
            <a:r>
              <a:rPr lang="ja-JP" altLang="en-US" sz="1400" b="0" i="0" dirty="0">
                <a:solidFill>
                  <a:srgbClr val="002060"/>
                </a:solidFill>
                <a:effectLst/>
                <a:latin typeface="Meiryo UI" panose="020B0604030504040204" pitchFamily="50" charset="-128"/>
                <a:ea typeface="Meiryo UI" panose="020B0604030504040204" pitchFamily="50" charset="-128"/>
              </a:rPr>
              <a:t>件あたりの平均重量が</a:t>
            </a:r>
            <a:br>
              <a:rPr lang="en-US" altLang="ja-JP" sz="1400" b="0" i="0" dirty="0">
                <a:solidFill>
                  <a:srgbClr val="002060"/>
                </a:solidFill>
                <a:effectLst/>
                <a:latin typeface="Meiryo UI" panose="020B0604030504040204" pitchFamily="50" charset="-128"/>
                <a:ea typeface="Meiryo UI" panose="020B0604030504040204" pitchFamily="50" charset="-128"/>
              </a:rPr>
            </a:br>
            <a:r>
              <a:rPr lang="ja-JP" altLang="en-US" sz="1400" b="0" i="0" dirty="0">
                <a:solidFill>
                  <a:srgbClr val="002060"/>
                </a:solidFill>
                <a:effectLst/>
                <a:latin typeface="Meiryo UI" panose="020B0604030504040204" pitchFamily="50" charset="-128"/>
                <a:ea typeface="Meiryo UI" panose="020B0604030504040204" pitchFamily="50" charset="-128"/>
              </a:rPr>
              <a:t>　</a:t>
            </a:r>
            <a:r>
              <a:rPr lang="ja-JP" altLang="en-US" sz="1400" b="1" i="0" dirty="0">
                <a:solidFill>
                  <a:srgbClr val="002060"/>
                </a:solidFill>
                <a:effectLst/>
                <a:latin typeface="Meiryo UI" panose="020B0604030504040204" pitchFamily="50" charset="-128"/>
                <a:ea typeface="Meiryo UI" panose="020B0604030504040204" pitchFamily="50" charset="-128"/>
              </a:rPr>
              <a:t>約</a:t>
            </a:r>
            <a:r>
              <a:rPr lang="en-US" altLang="ja-JP" sz="1400" b="1" i="0" dirty="0">
                <a:solidFill>
                  <a:srgbClr val="002060"/>
                </a:solidFill>
                <a:effectLst/>
                <a:latin typeface="Meiryo UI" panose="020B0604030504040204" pitchFamily="50" charset="-128"/>
                <a:ea typeface="Meiryo UI" panose="020B0604030504040204" pitchFamily="50" charset="-128"/>
              </a:rPr>
              <a:t>3</a:t>
            </a:r>
            <a:r>
              <a:rPr lang="ja-JP" altLang="en-US" sz="1400" b="1" i="0" dirty="0">
                <a:solidFill>
                  <a:srgbClr val="002060"/>
                </a:solidFill>
                <a:effectLst/>
                <a:latin typeface="Meiryo UI" panose="020B0604030504040204" pitchFamily="50" charset="-128"/>
                <a:ea typeface="Meiryo UI" panose="020B0604030504040204" pitchFamily="50" charset="-128"/>
              </a:rPr>
              <a:t>分の</a:t>
            </a:r>
            <a:r>
              <a:rPr lang="en-US" altLang="ja-JP" sz="1400" b="1" i="0" dirty="0">
                <a:solidFill>
                  <a:srgbClr val="002060"/>
                </a:solidFill>
                <a:effectLst/>
                <a:latin typeface="Meiryo UI" panose="020B0604030504040204" pitchFamily="50" charset="-128"/>
                <a:ea typeface="Meiryo UI" panose="020B0604030504040204" pitchFamily="50" charset="-128"/>
              </a:rPr>
              <a:t>1</a:t>
            </a:r>
            <a:r>
              <a:rPr lang="ja-JP" altLang="en-US" sz="1400" b="1" i="0" dirty="0">
                <a:solidFill>
                  <a:srgbClr val="002060"/>
                </a:solidFill>
                <a:effectLst/>
                <a:latin typeface="Meiryo UI" panose="020B0604030504040204" pitchFamily="50" charset="-128"/>
                <a:ea typeface="Meiryo UI" panose="020B0604030504040204" pitchFamily="50" charset="-128"/>
              </a:rPr>
              <a:t>に減少、</a:t>
            </a:r>
            <a:r>
              <a:rPr lang="ja-JP" altLang="en-US" sz="1400" b="0" i="0" dirty="0">
                <a:solidFill>
                  <a:srgbClr val="002060"/>
                </a:solidFill>
                <a:effectLst/>
                <a:latin typeface="Meiryo UI" panose="020B0604030504040204" pitchFamily="50" charset="-128"/>
                <a:ea typeface="Meiryo UI" panose="020B0604030504040204" pitchFamily="50" charset="-128"/>
              </a:rPr>
              <a:t>一方で物流件数は</a:t>
            </a:r>
            <a:r>
              <a:rPr lang="ja-JP" altLang="en-US" sz="1400" b="1" i="0" dirty="0">
                <a:solidFill>
                  <a:srgbClr val="002060"/>
                </a:solidFill>
                <a:effectLst/>
                <a:latin typeface="Meiryo UI" panose="020B0604030504040204" pitchFamily="50" charset="-128"/>
                <a:ea typeface="Meiryo UI" panose="020B0604030504040204" pitchFamily="50" charset="-128"/>
              </a:rPr>
              <a:t>倍増</a:t>
            </a:r>
            <a:endParaRPr lang="ja-JP" altLang="en-US" sz="1400" b="0" i="0" dirty="0">
              <a:solidFill>
                <a:srgbClr val="002060"/>
              </a:solidFill>
              <a:effectLst/>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63CA8D46-3DE2-20DE-4EEB-F3D968346DA4}"/>
              </a:ext>
            </a:extLst>
          </p:cNvPr>
          <p:cNvSpPr txBox="1"/>
          <p:nvPr/>
        </p:nvSpPr>
        <p:spPr>
          <a:xfrm>
            <a:off x="6023784" y="2996390"/>
            <a:ext cx="3066055" cy="868571"/>
          </a:xfrm>
          <a:prstGeom prst="rect">
            <a:avLst/>
          </a:prstGeom>
          <a:noFill/>
        </p:spPr>
        <p:txBody>
          <a:bodyPr wrap="square">
            <a:spAutoFit/>
          </a:bodyPr>
          <a:lstStyle/>
          <a:p>
            <a:pPr algn="l">
              <a:lnSpc>
                <a:spcPts val="2100"/>
              </a:lnSpc>
              <a:spcAft>
                <a:spcPts val="1500"/>
              </a:spcAft>
            </a:pPr>
            <a:r>
              <a:rPr lang="ja-JP" altLang="en-US" sz="1400" b="0" i="0" dirty="0">
                <a:solidFill>
                  <a:srgbClr val="002060"/>
                </a:solidFill>
                <a:effectLst/>
                <a:latin typeface="Meiryo UI" panose="020B0604030504040204" pitchFamily="50" charset="-128"/>
                <a:ea typeface="Meiryo UI" panose="020B0604030504040204" pitchFamily="50" charset="-128"/>
              </a:rPr>
              <a:t>・規模の経済、ネットワーク統合、</a:t>
            </a:r>
            <a:br>
              <a:rPr lang="en-US" altLang="ja-JP" sz="1400" dirty="0">
                <a:solidFill>
                  <a:srgbClr val="002060"/>
                </a:solidFill>
                <a:latin typeface="Meiryo UI" panose="020B0604030504040204" pitchFamily="50" charset="-128"/>
                <a:ea typeface="Meiryo UI" panose="020B0604030504040204" pitchFamily="50" charset="-128"/>
              </a:rPr>
            </a:br>
            <a:r>
              <a:rPr lang="ja-JP" altLang="en-US" sz="1400" b="0" i="0" dirty="0">
                <a:solidFill>
                  <a:srgbClr val="002060"/>
                </a:solidFill>
                <a:effectLst/>
                <a:latin typeface="Meiryo UI" panose="020B0604030504040204" pitchFamily="50" charset="-128"/>
                <a:ea typeface="Meiryo UI" panose="020B0604030504040204" pitchFamily="50" charset="-128"/>
              </a:rPr>
              <a:t>人材確保、デジタル投資を目的とした</a:t>
            </a:r>
            <a:r>
              <a:rPr lang="en-US" altLang="ja-JP" sz="1400" b="0" i="0" dirty="0">
                <a:solidFill>
                  <a:srgbClr val="002060"/>
                </a:solidFill>
                <a:effectLst/>
                <a:latin typeface="Meiryo UI" panose="020B0604030504040204" pitchFamily="50" charset="-128"/>
                <a:ea typeface="Meiryo UI" panose="020B0604030504040204" pitchFamily="50" charset="-128"/>
              </a:rPr>
              <a:t>M&amp;A</a:t>
            </a:r>
            <a:r>
              <a:rPr lang="ja-JP" altLang="en-US" sz="1400" b="0" i="0" dirty="0">
                <a:solidFill>
                  <a:srgbClr val="002060"/>
                </a:solidFill>
                <a:effectLst/>
                <a:latin typeface="Meiryo UI" panose="020B0604030504040204" pitchFamily="50" charset="-128"/>
                <a:ea typeface="Meiryo UI" panose="020B0604030504040204" pitchFamily="50" charset="-128"/>
              </a:rPr>
              <a:t>が活発</a:t>
            </a:r>
          </a:p>
        </p:txBody>
      </p:sp>
      <p:sp>
        <p:nvSpPr>
          <p:cNvPr id="48" name="テキスト ボックス 47">
            <a:extLst>
              <a:ext uri="{FF2B5EF4-FFF2-40B4-BE49-F238E27FC236}">
                <a16:creationId xmlns:a16="http://schemas.microsoft.com/office/drawing/2014/main" id="{71557A10-F054-CA60-7E09-F6D1C230E0AC}"/>
              </a:ext>
            </a:extLst>
          </p:cNvPr>
          <p:cNvSpPr txBox="1"/>
          <p:nvPr/>
        </p:nvSpPr>
        <p:spPr>
          <a:xfrm>
            <a:off x="5785806" y="5342760"/>
            <a:ext cx="3166135" cy="618679"/>
          </a:xfrm>
          <a:prstGeom prst="rect">
            <a:avLst/>
          </a:prstGeom>
          <a:noFill/>
        </p:spPr>
        <p:txBody>
          <a:bodyPr wrap="square">
            <a:spAutoFit/>
          </a:bodyPr>
          <a:lstStyle>
            <a:defPPr>
              <a:defRPr lang="en-US"/>
            </a:defPPr>
            <a:lvl1pPr>
              <a:lnSpc>
                <a:spcPts val="2100"/>
              </a:lnSpc>
              <a:spcAft>
                <a:spcPts val="1500"/>
              </a:spcAft>
              <a:defRPr sz="1400" b="0" i="0">
                <a:solidFill>
                  <a:srgbClr val="002060"/>
                </a:solidFill>
                <a:effectLst/>
                <a:latin typeface="Meiryo UI" panose="020B0604030504040204" pitchFamily="50" charset="-128"/>
                <a:ea typeface="Meiryo UI" panose="020B0604030504040204" pitchFamily="50" charset="-128"/>
              </a:defRPr>
            </a:lvl1pPr>
          </a:lstStyle>
          <a:p>
            <a:r>
              <a:rPr lang="en-US" altLang="ja-JP" dirty="0"/>
              <a:t>2025</a:t>
            </a:r>
            <a:r>
              <a:rPr lang="ja-JP" altLang="en-US" dirty="0"/>
              <a:t>年</a:t>
            </a:r>
            <a:r>
              <a:rPr lang="en-US" altLang="ja-JP" dirty="0"/>
              <a:t>〜2030</a:t>
            </a:r>
            <a:r>
              <a:rPr lang="ja-JP" altLang="en-US" dirty="0"/>
              <a:t>年の年平均成長率：</a:t>
            </a:r>
            <a:br>
              <a:rPr lang="en-US" altLang="ja-JP" dirty="0"/>
            </a:br>
            <a:r>
              <a:rPr lang="ja-JP" altLang="en-US" dirty="0"/>
              <a:t>約</a:t>
            </a:r>
            <a:r>
              <a:rPr lang="en-US" altLang="ja-JP" dirty="0"/>
              <a:t>3.8%</a:t>
            </a:r>
            <a:r>
              <a:rPr lang="ja-JP" altLang="en-US" dirty="0"/>
              <a:t>が見込み</a:t>
            </a:r>
          </a:p>
        </p:txBody>
      </p:sp>
      <p:sp>
        <p:nvSpPr>
          <p:cNvPr id="49" name="テキスト ボックス 48">
            <a:extLst>
              <a:ext uri="{FF2B5EF4-FFF2-40B4-BE49-F238E27FC236}">
                <a16:creationId xmlns:a16="http://schemas.microsoft.com/office/drawing/2014/main" id="{7AEC395C-1BE3-34D2-72A3-B117BD92B69A}"/>
              </a:ext>
            </a:extLst>
          </p:cNvPr>
          <p:cNvSpPr txBox="1"/>
          <p:nvPr/>
        </p:nvSpPr>
        <p:spPr>
          <a:xfrm>
            <a:off x="674190" y="3050701"/>
            <a:ext cx="3607888" cy="599267"/>
          </a:xfrm>
          <a:prstGeom prst="rect">
            <a:avLst/>
          </a:prstGeom>
          <a:noFill/>
        </p:spPr>
        <p:txBody>
          <a:bodyPr wrap="square">
            <a:spAutoFit/>
          </a:bodyPr>
          <a:lstStyle/>
          <a:p>
            <a:pPr algn="l">
              <a:lnSpc>
                <a:spcPts val="2100"/>
              </a:lnSpc>
              <a:spcAft>
                <a:spcPts val="1500"/>
              </a:spcAft>
            </a:pPr>
            <a:r>
              <a:rPr lang="ja-JP" altLang="en-US" sz="1400" b="0" i="0" dirty="0">
                <a:solidFill>
                  <a:srgbClr val="002060"/>
                </a:solidFill>
                <a:effectLst/>
                <a:latin typeface="Meiryo UI" panose="020B0604030504040204" pitchFamily="50" charset="-128"/>
                <a:ea typeface="Meiryo UI" panose="020B0604030504040204" pitchFamily="50" charset="-128"/>
              </a:rPr>
              <a:t>・日本の物流業界では一部大企業を除き</a:t>
            </a:r>
            <a:br>
              <a:rPr lang="en-US" altLang="ja-JP" sz="1400" dirty="0">
                <a:solidFill>
                  <a:srgbClr val="002060"/>
                </a:solidFill>
                <a:latin typeface="Meiryo UI" panose="020B0604030504040204" pitchFamily="50" charset="-128"/>
                <a:ea typeface="Meiryo UI" panose="020B0604030504040204" pitchFamily="50" charset="-128"/>
              </a:rPr>
            </a:br>
            <a:r>
              <a:rPr lang="ja-JP" altLang="en-US" sz="1400" dirty="0">
                <a:solidFill>
                  <a:srgbClr val="002060"/>
                </a:solidFill>
                <a:latin typeface="Meiryo UI" panose="020B0604030504040204" pitchFamily="50" charset="-128"/>
                <a:ea typeface="Meiryo UI" panose="020B0604030504040204" pitchFamily="50" charset="-128"/>
              </a:rPr>
              <a:t>　</a:t>
            </a:r>
            <a:r>
              <a:rPr lang="en-US" altLang="ja-JP" sz="1400" b="0" i="0" dirty="0">
                <a:solidFill>
                  <a:srgbClr val="002060"/>
                </a:solidFill>
                <a:effectLst/>
                <a:latin typeface="Meiryo UI" panose="020B0604030504040204" pitchFamily="50" charset="-128"/>
                <a:ea typeface="Meiryo UI" panose="020B0604030504040204" pitchFamily="50" charset="-128"/>
              </a:rPr>
              <a:t>DX</a:t>
            </a:r>
            <a:r>
              <a:rPr lang="ja-JP" altLang="en-US" sz="1400" b="0" i="0" dirty="0">
                <a:solidFill>
                  <a:srgbClr val="002060"/>
                </a:solidFill>
                <a:effectLst/>
                <a:latin typeface="Meiryo UI" panose="020B0604030504040204" pitchFamily="50" charset="-128"/>
                <a:ea typeface="Meiryo UI" panose="020B0604030504040204" pitchFamily="50" charset="-128"/>
              </a:rPr>
              <a:t>推進が大幅に遅延</a:t>
            </a:r>
          </a:p>
        </p:txBody>
      </p:sp>
      <p:sp>
        <p:nvSpPr>
          <p:cNvPr id="51" name="テキスト ボックス 50">
            <a:extLst>
              <a:ext uri="{FF2B5EF4-FFF2-40B4-BE49-F238E27FC236}">
                <a16:creationId xmlns:a16="http://schemas.microsoft.com/office/drawing/2014/main" id="{7B9FE947-58CB-9D80-B3C9-526EC6375A4C}"/>
              </a:ext>
            </a:extLst>
          </p:cNvPr>
          <p:cNvSpPr txBox="1"/>
          <p:nvPr/>
        </p:nvSpPr>
        <p:spPr>
          <a:xfrm>
            <a:off x="936532" y="5467980"/>
            <a:ext cx="3175101" cy="599267"/>
          </a:xfrm>
          <a:prstGeom prst="rect">
            <a:avLst/>
          </a:prstGeom>
          <a:noFill/>
        </p:spPr>
        <p:txBody>
          <a:bodyPr wrap="square">
            <a:spAutoFit/>
          </a:bodyPr>
          <a:lstStyle>
            <a:defPPr>
              <a:defRPr lang="en-US"/>
            </a:defPPr>
            <a:lvl1pPr>
              <a:lnSpc>
                <a:spcPts val="2100"/>
              </a:lnSpc>
              <a:spcAft>
                <a:spcPts val="1500"/>
              </a:spcAft>
              <a:defRPr sz="1400" b="0" i="0">
                <a:solidFill>
                  <a:srgbClr val="002060"/>
                </a:solidFill>
                <a:effectLst/>
                <a:latin typeface="Meiryo UI" panose="020B0604030504040204" pitchFamily="50" charset="-128"/>
                <a:ea typeface="Meiryo UI" panose="020B0604030504040204" pitchFamily="50" charset="-128"/>
              </a:defRPr>
            </a:lvl1pPr>
          </a:lstStyle>
          <a:p>
            <a:r>
              <a:rPr lang="ja-JP" altLang="en-US" dirty="0"/>
              <a:t>・東証要請基準</a:t>
            </a:r>
            <a:r>
              <a:rPr lang="en-US" altLang="ja-JP" dirty="0"/>
              <a:t>PBR1</a:t>
            </a:r>
            <a:r>
              <a:rPr lang="ja-JP" altLang="en-US" dirty="0"/>
              <a:t>倍未満</a:t>
            </a:r>
            <a:br>
              <a:rPr lang="en-US" altLang="ja-JP" dirty="0"/>
            </a:br>
            <a:r>
              <a:rPr lang="ja-JP" altLang="en-US" dirty="0"/>
              <a:t>・アクティビストからの資本効率改善要求</a:t>
            </a:r>
          </a:p>
        </p:txBody>
      </p:sp>
    </p:spTree>
    <p:extLst>
      <p:ext uri="{BB962C8B-B14F-4D97-AF65-F5344CB8AC3E}">
        <p14:creationId xmlns:p14="http://schemas.microsoft.com/office/powerpoint/2010/main" val="791764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896B97-CF94-C829-D523-7FD3EE05D9FB}"/>
              </a:ext>
            </a:extLst>
          </p:cNvPr>
          <p:cNvSpPr>
            <a:spLocks noGrp="1"/>
          </p:cNvSpPr>
          <p:nvPr>
            <p:ph type="title"/>
          </p:nvPr>
        </p:nvSpPr>
        <p:spPr>
          <a:xfrm>
            <a:off x="628650" y="322341"/>
            <a:ext cx="6312890" cy="379883"/>
          </a:xfrm>
        </p:spPr>
        <p:txBody>
          <a:bodyPr/>
          <a:lstStyle/>
          <a:p>
            <a:r>
              <a:rPr lang="ja-JP" sz="2000" b="1">
                <a:solidFill>
                  <a:srgbClr val="002060"/>
                </a:solidFill>
                <a:latin typeface="メイリオ"/>
                <a:ea typeface="メイリオ"/>
              </a:rPr>
              <a:t>企業価値ブリッ</a:t>
            </a:r>
            <a:r>
              <a:rPr lang="ja-JP" altLang="en-US" sz="2000" b="1">
                <a:solidFill>
                  <a:srgbClr val="002060"/>
                </a:solidFill>
                <a:latin typeface="メイリオ"/>
                <a:ea typeface="メイリオ"/>
              </a:rPr>
              <a:t>ジ</a:t>
            </a:r>
            <a:r>
              <a:rPr lang="ja-JP" sz="2000" b="1">
                <a:solidFill>
                  <a:srgbClr val="002060"/>
                </a:solidFill>
                <a:latin typeface="メイリオ"/>
                <a:ea typeface="メイリオ"/>
              </a:rPr>
              <a:t>（Before→After）</a:t>
            </a:r>
            <a:endParaRPr lang="ja-JP" sz="2000">
              <a:solidFill>
                <a:srgbClr val="002060"/>
              </a:solidFill>
              <a:latin typeface="メイリオ"/>
              <a:ea typeface="メイリオ"/>
            </a:endParaRPr>
          </a:p>
        </p:txBody>
      </p:sp>
      <p:pic>
        <p:nvPicPr>
          <p:cNvPr id="7" name="コンテンツ プレースホルダー 6" descr="グラフ, 棒グラフ&#10;&#10;AI 生成コンテンツは間違っている可能性があります。">
            <a:extLst>
              <a:ext uri="{FF2B5EF4-FFF2-40B4-BE49-F238E27FC236}">
                <a16:creationId xmlns:a16="http://schemas.microsoft.com/office/drawing/2014/main" id="{C50FAC2A-03F7-B51E-BD2F-5E0214B2B460}"/>
              </a:ext>
            </a:extLst>
          </p:cNvPr>
          <p:cNvPicPr>
            <a:picLocks noGrp="1" noChangeAspect="1"/>
          </p:cNvPicPr>
          <p:nvPr>
            <p:ph idx="1"/>
          </p:nvPr>
        </p:nvPicPr>
        <p:blipFill>
          <a:blip r:embed="rId3"/>
          <a:stretch>
            <a:fillRect/>
          </a:stretch>
        </p:blipFill>
        <p:spPr>
          <a:xfrm>
            <a:off x="470648" y="1000380"/>
            <a:ext cx="8117133" cy="3666930"/>
          </a:xfrm>
          <a:prstGeom prst="rect">
            <a:avLst/>
          </a:prstGeom>
        </p:spPr>
      </p:pic>
      <p:grpSp>
        <p:nvGrpSpPr>
          <p:cNvPr id="60" name="グループ化 59">
            <a:extLst>
              <a:ext uri="{FF2B5EF4-FFF2-40B4-BE49-F238E27FC236}">
                <a16:creationId xmlns:a16="http://schemas.microsoft.com/office/drawing/2014/main" id="{38722783-6F3A-9931-455E-F5883CAC6092}"/>
              </a:ext>
            </a:extLst>
          </p:cNvPr>
          <p:cNvGrpSpPr/>
          <p:nvPr/>
        </p:nvGrpSpPr>
        <p:grpSpPr>
          <a:xfrm>
            <a:off x="888403" y="4886879"/>
            <a:ext cx="7604337" cy="1585512"/>
            <a:chOff x="1994729" y="5155820"/>
            <a:chExt cx="5733974" cy="949833"/>
          </a:xfrm>
        </p:grpSpPr>
        <p:sp>
          <p:nvSpPr>
            <p:cNvPr id="9" name="Shape 31">
              <a:extLst>
                <a:ext uri="{FF2B5EF4-FFF2-40B4-BE49-F238E27FC236}">
                  <a16:creationId xmlns:a16="http://schemas.microsoft.com/office/drawing/2014/main" id="{FF700865-4504-4AE4-D354-A63D8011C83B}"/>
                </a:ext>
              </a:extLst>
            </p:cNvPr>
            <p:cNvSpPr/>
            <p:nvPr/>
          </p:nvSpPr>
          <p:spPr>
            <a:xfrm>
              <a:off x="1994730" y="5155820"/>
              <a:ext cx="1714500" cy="949833"/>
            </a:xfrm>
            <a:prstGeom prst="roundRect">
              <a:avLst>
                <a:gd name="adj" fmla="val 2171"/>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11" name="Shape 32">
              <a:extLst>
                <a:ext uri="{FF2B5EF4-FFF2-40B4-BE49-F238E27FC236}">
                  <a16:creationId xmlns:a16="http://schemas.microsoft.com/office/drawing/2014/main" id="{3EDA9A55-94F8-2FBF-CA26-02AEB198C736}"/>
                </a:ext>
              </a:extLst>
            </p:cNvPr>
            <p:cNvSpPr/>
            <p:nvPr/>
          </p:nvSpPr>
          <p:spPr>
            <a:xfrm>
              <a:off x="1994729" y="5155820"/>
              <a:ext cx="21260" cy="949833"/>
            </a:xfrm>
            <a:prstGeom prst="rect">
              <a:avLst/>
            </a:prstGeom>
            <a:solidFill>
              <a:srgbClr val="1B3A6B"/>
            </a:solidFill>
            <a:ln/>
          </p:spPr>
          <p:txBody>
            <a:bodyPr lIns="91440" tIns="45720" rIns="91440" bIns="45720" anchor="t"/>
            <a:lstStyle/>
            <a:p>
              <a:endParaRPr lang="ja-JP" altLang="en-US" b="1">
                <a:solidFill>
                  <a:srgbClr val="041F60"/>
                </a:solidFill>
                <a:latin typeface="Meiryo UI"/>
                <a:ea typeface="Meiryo UI"/>
              </a:endParaRPr>
            </a:p>
          </p:txBody>
        </p:sp>
        <p:sp>
          <p:nvSpPr>
            <p:cNvPr id="13" name="Text 33">
              <a:extLst>
                <a:ext uri="{FF2B5EF4-FFF2-40B4-BE49-F238E27FC236}">
                  <a16:creationId xmlns:a16="http://schemas.microsoft.com/office/drawing/2014/main" id="{AB7ED160-B244-A85F-1EC4-B8FE8A2518C8}"/>
                </a:ext>
              </a:extLst>
            </p:cNvPr>
            <p:cNvSpPr txBox="1"/>
            <p:nvPr/>
          </p:nvSpPr>
          <p:spPr>
            <a:xfrm>
              <a:off x="2387774" y="5190772"/>
              <a:ext cx="997154" cy="143333"/>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MBO前（市場価値）</a:t>
              </a:r>
              <a:endParaRPr lang="en-US" sz="1000" b="1">
                <a:solidFill>
                  <a:srgbClr val="041F60"/>
                </a:solidFill>
                <a:latin typeface="Meiryo UI"/>
                <a:ea typeface="Meiryo UI"/>
              </a:endParaRPr>
            </a:p>
          </p:txBody>
        </p:sp>
        <p:sp>
          <p:nvSpPr>
            <p:cNvPr id="15" name="Text 34">
              <a:extLst>
                <a:ext uri="{FF2B5EF4-FFF2-40B4-BE49-F238E27FC236}">
                  <a16:creationId xmlns:a16="http://schemas.microsoft.com/office/drawing/2014/main" id="{6D113483-638C-9ECD-D14C-41BB1B6BD904}"/>
                </a:ext>
              </a:extLst>
            </p:cNvPr>
            <p:cNvSpPr txBox="1"/>
            <p:nvPr/>
          </p:nvSpPr>
          <p:spPr>
            <a:xfrm>
              <a:off x="2509351" y="5311914"/>
              <a:ext cx="779069" cy="207797"/>
            </a:xfrm>
            <a:prstGeom prst="rect">
              <a:avLst/>
            </a:prstGeom>
            <a:noFill/>
            <a:ln/>
          </p:spPr>
          <p:txBody>
            <a:bodyPr wrap="square" lIns="0" tIns="0" rIns="0" bIns="0" rtlCol="0" anchor="ctr"/>
            <a:lstStyle/>
            <a:p>
              <a:pPr marL="0" indent="0" algn="ctr">
                <a:buNone/>
              </a:pPr>
              <a:r>
                <a:rPr lang="en-US" sz="1600" b="1">
                  <a:solidFill>
                    <a:srgbClr val="041F60"/>
                  </a:solidFill>
                  <a:latin typeface="Meiryo UI"/>
                  <a:ea typeface="Meiryo UI"/>
                  <a:cs typeface="Noto Sans JP" pitchFamily="34" charset="-120"/>
                </a:rPr>
                <a:t>1,796億円</a:t>
              </a:r>
              <a:endParaRPr lang="en-US" sz="1600" b="1">
                <a:solidFill>
                  <a:srgbClr val="041F60"/>
                </a:solidFill>
                <a:latin typeface="Meiryo UI"/>
                <a:ea typeface="Meiryo UI"/>
              </a:endParaRPr>
            </a:p>
          </p:txBody>
        </p:sp>
        <p:sp>
          <p:nvSpPr>
            <p:cNvPr id="17" name="Text 35">
              <a:extLst>
                <a:ext uri="{FF2B5EF4-FFF2-40B4-BE49-F238E27FC236}">
                  <a16:creationId xmlns:a16="http://schemas.microsoft.com/office/drawing/2014/main" id="{5CA61AE4-68E5-6CEF-2A7A-AF213C308FEE}"/>
                </a:ext>
              </a:extLst>
            </p:cNvPr>
            <p:cNvSpPr txBox="1"/>
            <p:nvPr/>
          </p:nvSpPr>
          <p:spPr>
            <a:xfrm>
              <a:off x="2505127" y="5559303"/>
              <a:ext cx="725576" cy="143333"/>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株価：3,990円</a:t>
              </a:r>
              <a:endParaRPr lang="en-US" sz="1000" b="1">
                <a:solidFill>
                  <a:srgbClr val="041F60"/>
                </a:solidFill>
                <a:latin typeface="Meiryo UI"/>
                <a:ea typeface="Meiryo UI"/>
              </a:endParaRPr>
            </a:p>
          </p:txBody>
        </p:sp>
        <p:sp>
          <p:nvSpPr>
            <p:cNvPr id="19" name="Shape 36">
              <a:extLst>
                <a:ext uri="{FF2B5EF4-FFF2-40B4-BE49-F238E27FC236}">
                  <a16:creationId xmlns:a16="http://schemas.microsoft.com/office/drawing/2014/main" id="{10E13D97-48CF-6467-9036-EFB367FCBD1F}"/>
                </a:ext>
              </a:extLst>
            </p:cNvPr>
            <p:cNvSpPr/>
            <p:nvPr/>
          </p:nvSpPr>
          <p:spPr>
            <a:xfrm>
              <a:off x="2542684" y="5734636"/>
              <a:ext cx="723880" cy="171450"/>
            </a:xfrm>
            <a:prstGeom prst="roundRect">
              <a:avLst>
                <a:gd name="adj" fmla="val 66667"/>
              </a:avLst>
            </a:prstGeom>
            <a:solidFill>
              <a:srgbClr val="FFD700">
                <a:alpha val="80000"/>
              </a:srgbClr>
            </a:solidFill>
            <a:ln/>
          </p:spPr>
          <p:txBody>
            <a:bodyPr lIns="91440" tIns="45720" rIns="91440" bIns="45720" anchor="t"/>
            <a:lstStyle/>
            <a:p>
              <a:endParaRPr lang="ja-JP" altLang="en-US" b="1">
                <a:solidFill>
                  <a:srgbClr val="041F60"/>
                </a:solidFill>
                <a:latin typeface="Meiryo UI"/>
                <a:ea typeface="Meiryo UI"/>
              </a:endParaRPr>
            </a:p>
          </p:txBody>
        </p:sp>
        <p:sp>
          <p:nvSpPr>
            <p:cNvPr id="21" name="Text 37">
              <a:extLst>
                <a:ext uri="{FF2B5EF4-FFF2-40B4-BE49-F238E27FC236}">
                  <a16:creationId xmlns:a16="http://schemas.microsoft.com/office/drawing/2014/main" id="{B361729D-7D99-934C-7D6F-7EED36F92B12}"/>
                </a:ext>
              </a:extLst>
            </p:cNvPr>
            <p:cNvSpPr txBox="1"/>
            <p:nvPr/>
          </p:nvSpPr>
          <p:spPr>
            <a:xfrm>
              <a:off x="2599604" y="5749037"/>
              <a:ext cx="611048" cy="143333"/>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PBR 0.52倍</a:t>
              </a:r>
              <a:endParaRPr lang="en-US" sz="1000" b="1">
                <a:solidFill>
                  <a:srgbClr val="041F60"/>
                </a:solidFill>
                <a:latin typeface="Meiryo UI"/>
                <a:ea typeface="Meiryo UI"/>
              </a:endParaRPr>
            </a:p>
          </p:txBody>
        </p:sp>
        <p:sp>
          <p:nvSpPr>
            <p:cNvPr id="23" name="Text 38">
              <a:extLst>
                <a:ext uri="{FF2B5EF4-FFF2-40B4-BE49-F238E27FC236}">
                  <a16:creationId xmlns:a16="http://schemas.microsoft.com/office/drawing/2014/main" id="{A677E670-AC5F-ED3B-B18A-0FE5E7236C77}"/>
                </a:ext>
              </a:extLst>
            </p:cNvPr>
            <p:cNvSpPr txBox="1"/>
            <p:nvPr/>
          </p:nvSpPr>
          <p:spPr>
            <a:xfrm>
              <a:off x="2524167" y="5927346"/>
              <a:ext cx="757809" cy="122072"/>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純資産の半額評価</a:t>
              </a:r>
              <a:endParaRPr lang="en-US" sz="1000" b="1">
                <a:solidFill>
                  <a:srgbClr val="041F60"/>
                </a:solidFill>
                <a:latin typeface="Meiryo UI"/>
                <a:ea typeface="Meiryo UI"/>
              </a:endParaRPr>
            </a:p>
          </p:txBody>
        </p:sp>
        <p:pic>
          <p:nvPicPr>
            <p:cNvPr id="25" name="Image 3" descr="preencoded.png">
              <a:extLst>
                <a:ext uri="{FF2B5EF4-FFF2-40B4-BE49-F238E27FC236}">
                  <a16:creationId xmlns:a16="http://schemas.microsoft.com/office/drawing/2014/main" id="{1264DEE1-451E-276F-EC4F-BF0B4B4DADB4}"/>
                </a:ext>
              </a:extLst>
            </p:cNvPr>
            <p:cNvPicPr>
              <a:picLocks noChangeAspect="1"/>
            </p:cNvPicPr>
            <p:nvPr/>
          </p:nvPicPr>
          <p:blipFill>
            <a:blip r:embed="rId4"/>
            <a:srcRect l="-1648" r="-1648"/>
            <a:stretch/>
          </p:blipFill>
          <p:spPr>
            <a:xfrm>
              <a:off x="3790154" y="5559071"/>
              <a:ext cx="128930" cy="142646"/>
            </a:xfrm>
            <a:prstGeom prst="rect">
              <a:avLst/>
            </a:prstGeom>
          </p:spPr>
        </p:pic>
        <p:sp>
          <p:nvSpPr>
            <p:cNvPr id="27" name="Shape 39">
              <a:extLst>
                <a:ext uri="{FF2B5EF4-FFF2-40B4-BE49-F238E27FC236}">
                  <a16:creationId xmlns:a16="http://schemas.microsoft.com/office/drawing/2014/main" id="{DFF9A0B3-7607-9FF4-1EA6-30C341153058}"/>
                </a:ext>
              </a:extLst>
            </p:cNvPr>
            <p:cNvSpPr/>
            <p:nvPr/>
          </p:nvSpPr>
          <p:spPr>
            <a:xfrm>
              <a:off x="4004124" y="5155820"/>
              <a:ext cx="1714500" cy="949833"/>
            </a:xfrm>
            <a:prstGeom prst="roundRect">
              <a:avLst>
                <a:gd name="adj" fmla="val 2171"/>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29" name="Shape 40">
              <a:extLst>
                <a:ext uri="{FF2B5EF4-FFF2-40B4-BE49-F238E27FC236}">
                  <a16:creationId xmlns:a16="http://schemas.microsoft.com/office/drawing/2014/main" id="{CF3EB3AB-1D61-D005-E51E-BB12A2C889EC}"/>
                </a:ext>
              </a:extLst>
            </p:cNvPr>
            <p:cNvSpPr/>
            <p:nvPr/>
          </p:nvSpPr>
          <p:spPr>
            <a:xfrm>
              <a:off x="4004123" y="5155820"/>
              <a:ext cx="21260" cy="949833"/>
            </a:xfrm>
            <a:prstGeom prst="rect">
              <a:avLst/>
            </a:prstGeom>
            <a:solidFill>
              <a:srgbClr val="5DAE53"/>
            </a:solidFill>
            <a:ln/>
          </p:spPr>
          <p:txBody>
            <a:bodyPr lIns="91440" tIns="45720" rIns="91440" bIns="45720" anchor="t"/>
            <a:lstStyle/>
            <a:p>
              <a:endParaRPr lang="ja-JP" altLang="en-US" b="1">
                <a:solidFill>
                  <a:srgbClr val="041F60"/>
                </a:solidFill>
                <a:latin typeface="Meiryo UI"/>
                <a:ea typeface="Meiryo UI"/>
              </a:endParaRPr>
            </a:p>
          </p:txBody>
        </p:sp>
        <p:sp>
          <p:nvSpPr>
            <p:cNvPr id="31" name="Text 41">
              <a:extLst>
                <a:ext uri="{FF2B5EF4-FFF2-40B4-BE49-F238E27FC236}">
                  <a16:creationId xmlns:a16="http://schemas.microsoft.com/office/drawing/2014/main" id="{05496900-8D3C-4544-5BF9-19F223D4F273}"/>
                </a:ext>
              </a:extLst>
            </p:cNvPr>
            <p:cNvSpPr txBox="1"/>
            <p:nvPr/>
          </p:nvSpPr>
          <p:spPr>
            <a:xfrm>
              <a:off x="4622958" y="5198095"/>
              <a:ext cx="475259" cy="143333"/>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TOB価格</a:t>
              </a:r>
              <a:endParaRPr lang="en-US" sz="1000" b="1">
                <a:solidFill>
                  <a:srgbClr val="041F60"/>
                </a:solidFill>
                <a:latin typeface="Meiryo UI"/>
                <a:ea typeface="Meiryo UI"/>
              </a:endParaRPr>
            </a:p>
          </p:txBody>
        </p:sp>
        <p:sp>
          <p:nvSpPr>
            <p:cNvPr id="33" name="Text 42">
              <a:extLst>
                <a:ext uri="{FF2B5EF4-FFF2-40B4-BE49-F238E27FC236}">
                  <a16:creationId xmlns:a16="http://schemas.microsoft.com/office/drawing/2014/main" id="{2D52975C-4CD4-59D2-2BA7-0383B09D1546}"/>
                </a:ext>
              </a:extLst>
            </p:cNvPr>
            <p:cNvSpPr txBox="1"/>
            <p:nvPr/>
          </p:nvSpPr>
          <p:spPr>
            <a:xfrm>
              <a:off x="4542476" y="5293606"/>
              <a:ext cx="779069" cy="207797"/>
            </a:xfrm>
            <a:prstGeom prst="rect">
              <a:avLst/>
            </a:prstGeom>
            <a:noFill/>
            <a:ln/>
          </p:spPr>
          <p:txBody>
            <a:bodyPr wrap="square" lIns="0" tIns="0" rIns="0" bIns="0" rtlCol="0" anchor="ctr"/>
            <a:lstStyle/>
            <a:p>
              <a:pPr marL="0" indent="0" algn="ctr">
                <a:buNone/>
              </a:pPr>
              <a:r>
                <a:rPr lang="en-US" sz="1600" b="1">
                  <a:solidFill>
                    <a:srgbClr val="041F60"/>
                  </a:solidFill>
                  <a:latin typeface="Meiryo UI"/>
                  <a:ea typeface="Meiryo UI"/>
                  <a:cs typeface="Noto Sans JP" pitchFamily="34" charset="-120"/>
                </a:rPr>
                <a:t>3,465億円</a:t>
              </a:r>
              <a:endParaRPr lang="en-US" sz="1600" b="1">
                <a:solidFill>
                  <a:srgbClr val="041F60"/>
                </a:solidFill>
                <a:latin typeface="Meiryo UI"/>
                <a:ea typeface="Meiryo UI"/>
              </a:endParaRPr>
            </a:p>
          </p:txBody>
        </p:sp>
        <p:sp>
          <p:nvSpPr>
            <p:cNvPr id="35" name="Text 43">
              <a:extLst>
                <a:ext uri="{FF2B5EF4-FFF2-40B4-BE49-F238E27FC236}">
                  <a16:creationId xmlns:a16="http://schemas.microsoft.com/office/drawing/2014/main" id="{C7349B96-68C3-4D8B-51DE-3E4E9C348015}"/>
                </a:ext>
              </a:extLst>
            </p:cNvPr>
            <p:cNvSpPr txBox="1"/>
            <p:nvPr/>
          </p:nvSpPr>
          <p:spPr>
            <a:xfrm>
              <a:off x="4097392" y="5555641"/>
              <a:ext cx="1682954" cy="143333"/>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株価：7,700円（プレミアム+93%）</a:t>
              </a:r>
              <a:endParaRPr lang="en-US" sz="1000" b="1">
                <a:solidFill>
                  <a:srgbClr val="041F60"/>
                </a:solidFill>
                <a:latin typeface="Meiryo UI"/>
                <a:ea typeface="Meiryo UI"/>
              </a:endParaRPr>
            </a:p>
          </p:txBody>
        </p:sp>
        <p:sp>
          <p:nvSpPr>
            <p:cNvPr id="37" name="Shape 44">
              <a:extLst>
                <a:ext uri="{FF2B5EF4-FFF2-40B4-BE49-F238E27FC236}">
                  <a16:creationId xmlns:a16="http://schemas.microsoft.com/office/drawing/2014/main" id="{F629CD14-25C8-AAC8-4AAD-13492A019F00}"/>
                </a:ext>
              </a:extLst>
            </p:cNvPr>
            <p:cNvSpPr/>
            <p:nvPr/>
          </p:nvSpPr>
          <p:spPr>
            <a:xfrm>
              <a:off x="4552078" y="5734636"/>
              <a:ext cx="719271" cy="171450"/>
            </a:xfrm>
            <a:prstGeom prst="roundRect">
              <a:avLst>
                <a:gd name="adj" fmla="val 66667"/>
              </a:avLst>
            </a:prstGeom>
            <a:solidFill>
              <a:srgbClr val="FFD700">
                <a:alpha val="80000"/>
              </a:srgbClr>
            </a:solidFill>
            <a:ln/>
          </p:spPr>
          <p:txBody>
            <a:bodyPr lIns="91440" tIns="45720" rIns="91440" bIns="45720" anchor="t"/>
            <a:lstStyle/>
            <a:p>
              <a:endParaRPr lang="ja-JP" altLang="en-US" b="1">
                <a:solidFill>
                  <a:srgbClr val="041F60"/>
                </a:solidFill>
                <a:latin typeface="Meiryo UI"/>
                <a:ea typeface="Meiryo UI"/>
              </a:endParaRPr>
            </a:p>
          </p:txBody>
        </p:sp>
        <p:sp>
          <p:nvSpPr>
            <p:cNvPr id="39" name="Text 45">
              <a:extLst>
                <a:ext uri="{FF2B5EF4-FFF2-40B4-BE49-F238E27FC236}">
                  <a16:creationId xmlns:a16="http://schemas.microsoft.com/office/drawing/2014/main" id="{D755A918-7F0D-D439-3198-7649C61D9553}"/>
                </a:ext>
              </a:extLst>
            </p:cNvPr>
            <p:cNvSpPr txBox="1"/>
            <p:nvPr/>
          </p:nvSpPr>
          <p:spPr>
            <a:xfrm>
              <a:off x="4608998" y="5749037"/>
              <a:ext cx="597222" cy="143333"/>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PBR 1.00倍</a:t>
              </a:r>
              <a:endParaRPr lang="en-US" sz="1000" b="1">
                <a:solidFill>
                  <a:srgbClr val="041F60"/>
                </a:solidFill>
                <a:latin typeface="Meiryo UI"/>
                <a:ea typeface="Meiryo UI"/>
              </a:endParaRPr>
            </a:p>
          </p:txBody>
        </p:sp>
        <p:sp>
          <p:nvSpPr>
            <p:cNvPr id="41" name="Text 46">
              <a:extLst>
                <a:ext uri="{FF2B5EF4-FFF2-40B4-BE49-F238E27FC236}">
                  <a16:creationId xmlns:a16="http://schemas.microsoft.com/office/drawing/2014/main" id="{E1347B67-1D9D-CF68-0F58-1F03E38A8C15}"/>
                </a:ext>
              </a:extLst>
            </p:cNvPr>
            <p:cNvSpPr txBox="1"/>
            <p:nvPr/>
          </p:nvSpPr>
          <p:spPr>
            <a:xfrm>
              <a:off x="4491042" y="5927346"/>
              <a:ext cx="843534" cy="122072"/>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純資産とほぼ同水準</a:t>
              </a:r>
              <a:endParaRPr lang="en-US" sz="1000" b="1">
                <a:solidFill>
                  <a:srgbClr val="041F60"/>
                </a:solidFill>
                <a:latin typeface="Meiryo UI"/>
                <a:ea typeface="Meiryo UI"/>
              </a:endParaRPr>
            </a:p>
          </p:txBody>
        </p:sp>
        <p:pic>
          <p:nvPicPr>
            <p:cNvPr id="43" name="Image 4" descr="preencoded.png">
              <a:extLst>
                <a:ext uri="{FF2B5EF4-FFF2-40B4-BE49-F238E27FC236}">
                  <a16:creationId xmlns:a16="http://schemas.microsoft.com/office/drawing/2014/main" id="{2545352E-D7E1-4C6E-25B3-06C1DADE7FD6}"/>
                </a:ext>
              </a:extLst>
            </p:cNvPr>
            <p:cNvPicPr>
              <a:picLocks noChangeAspect="1"/>
            </p:cNvPicPr>
            <p:nvPr/>
          </p:nvPicPr>
          <p:blipFill>
            <a:blip r:embed="rId4"/>
            <a:srcRect l="-1648" r="-1648"/>
            <a:stretch/>
          </p:blipFill>
          <p:spPr>
            <a:xfrm>
              <a:off x="5799548" y="5559071"/>
              <a:ext cx="128930" cy="142646"/>
            </a:xfrm>
            <a:prstGeom prst="rect">
              <a:avLst/>
            </a:prstGeom>
          </p:spPr>
        </p:pic>
        <p:sp>
          <p:nvSpPr>
            <p:cNvPr id="45" name="Shape 47">
              <a:extLst>
                <a:ext uri="{FF2B5EF4-FFF2-40B4-BE49-F238E27FC236}">
                  <a16:creationId xmlns:a16="http://schemas.microsoft.com/office/drawing/2014/main" id="{0260EF8C-DA74-6848-02A5-8A238C8D654C}"/>
                </a:ext>
              </a:extLst>
            </p:cNvPr>
            <p:cNvSpPr/>
            <p:nvPr/>
          </p:nvSpPr>
          <p:spPr>
            <a:xfrm>
              <a:off x="6014203" y="5155820"/>
              <a:ext cx="1714500" cy="949833"/>
            </a:xfrm>
            <a:prstGeom prst="roundRect">
              <a:avLst>
                <a:gd name="adj" fmla="val 2171"/>
              </a:avLst>
            </a:prstGeom>
            <a:solidFill>
              <a:srgbClr val="F9F9F9"/>
            </a:solidFill>
            <a:ln/>
          </p:spPr>
          <p:txBody>
            <a:bodyPr lIns="91440" tIns="45720" rIns="91440" bIns="45720" anchor="t"/>
            <a:lstStyle/>
            <a:p>
              <a:endParaRPr lang="ja-JP" altLang="en-US" b="1">
                <a:solidFill>
                  <a:srgbClr val="041F60"/>
                </a:solidFill>
                <a:latin typeface="Meiryo UI"/>
                <a:ea typeface="Meiryo UI"/>
              </a:endParaRPr>
            </a:p>
          </p:txBody>
        </p:sp>
        <p:sp>
          <p:nvSpPr>
            <p:cNvPr id="47" name="Shape 48">
              <a:extLst>
                <a:ext uri="{FF2B5EF4-FFF2-40B4-BE49-F238E27FC236}">
                  <a16:creationId xmlns:a16="http://schemas.microsoft.com/office/drawing/2014/main" id="{1C15E2FC-59CD-A9CF-841B-C8F543F9EF31}"/>
                </a:ext>
              </a:extLst>
            </p:cNvPr>
            <p:cNvSpPr/>
            <p:nvPr/>
          </p:nvSpPr>
          <p:spPr>
            <a:xfrm>
              <a:off x="6014203" y="5155820"/>
              <a:ext cx="21260" cy="949833"/>
            </a:xfrm>
            <a:prstGeom prst="rect">
              <a:avLst/>
            </a:prstGeom>
            <a:solidFill>
              <a:srgbClr val="FFD700"/>
            </a:solidFill>
            <a:ln/>
          </p:spPr>
          <p:txBody>
            <a:bodyPr lIns="91440" tIns="45720" rIns="91440" bIns="45720" anchor="t"/>
            <a:lstStyle/>
            <a:p>
              <a:endParaRPr lang="ja-JP" altLang="en-US" b="1">
                <a:solidFill>
                  <a:srgbClr val="041F60"/>
                </a:solidFill>
                <a:latin typeface="Meiryo UI"/>
                <a:ea typeface="Meiryo UI"/>
              </a:endParaRPr>
            </a:p>
          </p:txBody>
        </p:sp>
        <p:sp>
          <p:nvSpPr>
            <p:cNvPr id="49" name="Text 49">
              <a:extLst>
                <a:ext uri="{FF2B5EF4-FFF2-40B4-BE49-F238E27FC236}">
                  <a16:creationId xmlns:a16="http://schemas.microsoft.com/office/drawing/2014/main" id="{F39820E6-04D0-03C6-AA2F-307FEFDB3036}"/>
                </a:ext>
              </a:extLst>
            </p:cNvPr>
            <p:cNvSpPr txBox="1"/>
            <p:nvPr/>
          </p:nvSpPr>
          <p:spPr>
            <a:xfrm>
              <a:off x="6623960" y="5190771"/>
              <a:ext cx="568529" cy="143333"/>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2030年IPO</a:t>
              </a:r>
              <a:endParaRPr lang="en-US" sz="1000" b="1">
                <a:solidFill>
                  <a:srgbClr val="041F60"/>
                </a:solidFill>
                <a:latin typeface="Meiryo UI"/>
                <a:ea typeface="Meiryo UI"/>
              </a:endParaRPr>
            </a:p>
          </p:txBody>
        </p:sp>
        <p:sp>
          <p:nvSpPr>
            <p:cNvPr id="51" name="Text 50">
              <a:extLst>
                <a:ext uri="{FF2B5EF4-FFF2-40B4-BE49-F238E27FC236}">
                  <a16:creationId xmlns:a16="http://schemas.microsoft.com/office/drawing/2014/main" id="{E848C1F6-AAA4-C635-623F-D008E1C41F4A}"/>
                </a:ext>
              </a:extLst>
            </p:cNvPr>
            <p:cNvSpPr txBox="1"/>
            <p:nvPr/>
          </p:nvSpPr>
          <p:spPr>
            <a:xfrm>
              <a:off x="6205563" y="5315575"/>
              <a:ext cx="1450697" cy="207797"/>
            </a:xfrm>
            <a:prstGeom prst="rect">
              <a:avLst/>
            </a:prstGeom>
            <a:noFill/>
            <a:ln/>
          </p:spPr>
          <p:txBody>
            <a:bodyPr wrap="square" lIns="0" tIns="0" rIns="0" bIns="0" rtlCol="0" anchor="ctr"/>
            <a:lstStyle/>
            <a:p>
              <a:pPr marL="0" indent="0" algn="ctr">
                <a:buNone/>
              </a:pPr>
              <a:r>
                <a:rPr lang="en-US" sz="1600" b="1">
                  <a:solidFill>
                    <a:srgbClr val="041F60"/>
                  </a:solidFill>
                  <a:latin typeface="Meiryo UI"/>
                  <a:ea typeface="Meiryo UI"/>
                  <a:cs typeface="Noto Sans JP" pitchFamily="34" charset="-120"/>
                </a:rPr>
                <a:t>4,880〜5,440億円</a:t>
              </a:r>
              <a:endParaRPr lang="en-US" sz="1600" b="1">
                <a:solidFill>
                  <a:srgbClr val="041F60"/>
                </a:solidFill>
                <a:latin typeface="Meiryo UI"/>
                <a:ea typeface="Meiryo UI"/>
              </a:endParaRPr>
            </a:p>
          </p:txBody>
        </p:sp>
        <p:sp>
          <p:nvSpPr>
            <p:cNvPr id="53" name="Text 51">
              <a:extLst>
                <a:ext uri="{FF2B5EF4-FFF2-40B4-BE49-F238E27FC236}">
                  <a16:creationId xmlns:a16="http://schemas.microsoft.com/office/drawing/2014/main" id="{BCA8B94C-0C3E-432F-5437-29A09E6573C4}"/>
                </a:ext>
              </a:extLst>
            </p:cNvPr>
            <p:cNvSpPr txBox="1"/>
            <p:nvPr/>
          </p:nvSpPr>
          <p:spPr>
            <a:xfrm>
              <a:off x="6410758" y="5559303"/>
              <a:ext cx="953948" cy="143333"/>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株価：1.0〜1.3万円</a:t>
              </a:r>
              <a:endParaRPr lang="en-US" sz="1000" b="1">
                <a:solidFill>
                  <a:srgbClr val="041F60"/>
                </a:solidFill>
                <a:latin typeface="Meiryo UI"/>
                <a:ea typeface="Meiryo UI"/>
              </a:endParaRPr>
            </a:p>
          </p:txBody>
        </p:sp>
        <p:sp>
          <p:nvSpPr>
            <p:cNvPr id="55" name="Shape 52">
              <a:extLst>
                <a:ext uri="{FF2B5EF4-FFF2-40B4-BE49-F238E27FC236}">
                  <a16:creationId xmlns:a16="http://schemas.microsoft.com/office/drawing/2014/main" id="{4EBD810B-CAA8-0BF2-8EB9-DD8D1E67FE5A}"/>
                </a:ext>
              </a:extLst>
            </p:cNvPr>
            <p:cNvSpPr/>
            <p:nvPr/>
          </p:nvSpPr>
          <p:spPr>
            <a:xfrm>
              <a:off x="6466145" y="5734636"/>
              <a:ext cx="907374" cy="171450"/>
            </a:xfrm>
            <a:prstGeom prst="roundRect">
              <a:avLst>
                <a:gd name="adj" fmla="val 66667"/>
              </a:avLst>
            </a:prstGeom>
            <a:solidFill>
              <a:srgbClr val="FFD700">
                <a:alpha val="80000"/>
              </a:srgbClr>
            </a:solidFill>
            <a:ln/>
          </p:spPr>
          <p:txBody>
            <a:bodyPr lIns="91440" tIns="45720" rIns="91440" bIns="45720" anchor="t"/>
            <a:lstStyle/>
            <a:p>
              <a:endParaRPr lang="ja-JP" altLang="en-US" b="1">
                <a:solidFill>
                  <a:srgbClr val="041F60"/>
                </a:solidFill>
                <a:latin typeface="Meiryo UI"/>
                <a:ea typeface="Meiryo UI"/>
              </a:endParaRPr>
            </a:p>
          </p:txBody>
        </p:sp>
        <p:sp>
          <p:nvSpPr>
            <p:cNvPr id="57" name="Text 53">
              <a:extLst>
                <a:ext uri="{FF2B5EF4-FFF2-40B4-BE49-F238E27FC236}">
                  <a16:creationId xmlns:a16="http://schemas.microsoft.com/office/drawing/2014/main" id="{2B192EEF-5197-CA71-A04D-258F97169E36}"/>
                </a:ext>
              </a:extLst>
            </p:cNvPr>
            <p:cNvSpPr txBox="1"/>
            <p:nvPr/>
          </p:nvSpPr>
          <p:spPr>
            <a:xfrm>
              <a:off x="6523067" y="5749037"/>
              <a:ext cx="803758" cy="143333"/>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PBR 1.9〜2.1倍</a:t>
              </a:r>
              <a:endParaRPr lang="en-US" sz="1000" b="1">
                <a:solidFill>
                  <a:srgbClr val="041F60"/>
                </a:solidFill>
                <a:latin typeface="Meiryo UI"/>
                <a:ea typeface="Meiryo UI"/>
              </a:endParaRPr>
            </a:p>
          </p:txBody>
        </p:sp>
        <p:sp>
          <p:nvSpPr>
            <p:cNvPr id="59" name="Text 54">
              <a:extLst>
                <a:ext uri="{FF2B5EF4-FFF2-40B4-BE49-F238E27FC236}">
                  <a16:creationId xmlns:a16="http://schemas.microsoft.com/office/drawing/2014/main" id="{6FF7B122-993E-628D-414A-03B84D93E5A2}"/>
                </a:ext>
              </a:extLst>
            </p:cNvPr>
            <p:cNvSpPr txBox="1"/>
            <p:nvPr/>
          </p:nvSpPr>
          <p:spPr>
            <a:xfrm>
              <a:off x="6459287" y="5927346"/>
              <a:ext cx="921716" cy="122072"/>
            </a:xfrm>
            <a:prstGeom prst="rect">
              <a:avLst/>
            </a:prstGeom>
            <a:noFill/>
            <a:ln/>
          </p:spPr>
          <p:txBody>
            <a:bodyPr wrap="square" lIns="0" tIns="0" rIns="0" bIns="0" rtlCol="0" anchor="ctr"/>
            <a:lstStyle/>
            <a:p>
              <a:pPr marL="0" indent="0" algn="ctr">
                <a:buNone/>
              </a:pPr>
              <a:r>
                <a:rPr lang="en-US" sz="1000" b="1">
                  <a:solidFill>
                    <a:srgbClr val="041F60"/>
                  </a:solidFill>
                  <a:latin typeface="Meiryo UI"/>
                  <a:ea typeface="Meiryo UI"/>
                  <a:cs typeface="Noto Sans JP" pitchFamily="34" charset="-120"/>
                </a:rPr>
                <a:t>国内物流トップクラス</a:t>
              </a:r>
              <a:endParaRPr lang="en-US" sz="1000" b="1">
                <a:solidFill>
                  <a:srgbClr val="041F60"/>
                </a:solidFill>
                <a:latin typeface="Meiryo UI"/>
                <a:ea typeface="Meiryo UI"/>
              </a:endParaRPr>
            </a:p>
          </p:txBody>
        </p:sp>
      </p:grpSp>
      <p:sp>
        <p:nvSpPr>
          <p:cNvPr id="61" name="Shape 25">
            <a:extLst>
              <a:ext uri="{FF2B5EF4-FFF2-40B4-BE49-F238E27FC236}">
                <a16:creationId xmlns:a16="http://schemas.microsoft.com/office/drawing/2014/main" id="{5DAC6C9C-8FBA-91EF-1FE8-BF0DD9F10D00}"/>
              </a:ext>
            </a:extLst>
          </p:cNvPr>
          <p:cNvSpPr/>
          <p:nvPr/>
        </p:nvSpPr>
        <p:spPr>
          <a:xfrm>
            <a:off x="3410825" y="4621834"/>
            <a:ext cx="85725" cy="85725"/>
          </a:xfrm>
          <a:prstGeom prst="roundRect">
            <a:avLst>
              <a:gd name="adj" fmla="val 133333"/>
            </a:avLst>
          </a:prstGeom>
          <a:solidFill>
            <a:srgbClr val="1B3A6B"/>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350"/>
          </a:p>
        </p:txBody>
      </p:sp>
      <p:sp>
        <p:nvSpPr>
          <p:cNvPr id="62" name="Text 26">
            <a:extLst>
              <a:ext uri="{FF2B5EF4-FFF2-40B4-BE49-F238E27FC236}">
                <a16:creationId xmlns:a16="http://schemas.microsoft.com/office/drawing/2014/main" id="{35454CF5-4E11-55F1-99F3-F8D1AD6F1A69}"/>
              </a:ext>
            </a:extLst>
          </p:cNvPr>
          <p:cNvSpPr txBox="1"/>
          <p:nvPr/>
        </p:nvSpPr>
        <p:spPr>
          <a:xfrm>
            <a:off x="3532212" y="4593030"/>
            <a:ext cx="997154" cy="143333"/>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750">
                <a:solidFill>
                  <a:srgbClr val="4B5563"/>
                </a:solidFill>
                <a:latin typeface="Noto Sans JP" pitchFamily="34" charset="0"/>
                <a:ea typeface="Noto Sans JP" pitchFamily="34" charset="-122"/>
                <a:cs typeface="Noto Sans JP" pitchFamily="34" charset="-120"/>
              </a:rPr>
              <a:t>MBO前（市場価値）</a:t>
            </a:r>
            <a:endParaRPr lang="en-US" sz="750"/>
          </a:p>
        </p:txBody>
      </p:sp>
      <p:sp>
        <p:nvSpPr>
          <p:cNvPr id="63" name="Shape 27">
            <a:extLst>
              <a:ext uri="{FF2B5EF4-FFF2-40B4-BE49-F238E27FC236}">
                <a16:creationId xmlns:a16="http://schemas.microsoft.com/office/drawing/2014/main" id="{FD956BD0-E3FB-C9F6-9A94-42D415108108}"/>
              </a:ext>
            </a:extLst>
          </p:cNvPr>
          <p:cNvSpPr/>
          <p:nvPr/>
        </p:nvSpPr>
        <p:spPr>
          <a:xfrm>
            <a:off x="4560912" y="4621834"/>
            <a:ext cx="85725" cy="85725"/>
          </a:xfrm>
          <a:prstGeom prst="roundRect">
            <a:avLst>
              <a:gd name="adj" fmla="val 133333"/>
            </a:avLst>
          </a:prstGeom>
          <a:solidFill>
            <a:srgbClr val="5DAE53"/>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350"/>
          </a:p>
        </p:txBody>
      </p:sp>
      <p:sp>
        <p:nvSpPr>
          <p:cNvPr id="64" name="Text 28">
            <a:extLst>
              <a:ext uri="{FF2B5EF4-FFF2-40B4-BE49-F238E27FC236}">
                <a16:creationId xmlns:a16="http://schemas.microsoft.com/office/drawing/2014/main" id="{9302890D-2CBB-8FE3-7C29-AD9CBC87D180}"/>
              </a:ext>
            </a:extLst>
          </p:cNvPr>
          <p:cNvSpPr txBox="1"/>
          <p:nvPr/>
        </p:nvSpPr>
        <p:spPr>
          <a:xfrm>
            <a:off x="4682299" y="4593030"/>
            <a:ext cx="475259" cy="143333"/>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750">
                <a:solidFill>
                  <a:srgbClr val="4B5563"/>
                </a:solidFill>
                <a:latin typeface="Noto Sans JP" pitchFamily="34" charset="0"/>
                <a:ea typeface="Noto Sans JP" pitchFamily="34" charset="-122"/>
                <a:cs typeface="Noto Sans JP" pitchFamily="34" charset="-120"/>
              </a:rPr>
              <a:t>TOB価格</a:t>
            </a:r>
            <a:endParaRPr lang="en-US" sz="750"/>
          </a:p>
        </p:txBody>
      </p:sp>
      <p:sp>
        <p:nvSpPr>
          <p:cNvPr id="65" name="Shape 29">
            <a:extLst>
              <a:ext uri="{FF2B5EF4-FFF2-40B4-BE49-F238E27FC236}">
                <a16:creationId xmlns:a16="http://schemas.microsoft.com/office/drawing/2014/main" id="{365815EB-899B-4CD4-8DCF-B6B49267D2A1}"/>
              </a:ext>
            </a:extLst>
          </p:cNvPr>
          <p:cNvSpPr/>
          <p:nvPr/>
        </p:nvSpPr>
        <p:spPr>
          <a:xfrm>
            <a:off x="5186362" y="4621834"/>
            <a:ext cx="85725" cy="85725"/>
          </a:xfrm>
          <a:prstGeom prst="roundRect">
            <a:avLst>
              <a:gd name="adj" fmla="val 133333"/>
            </a:avLst>
          </a:prstGeom>
          <a:solidFill>
            <a:srgbClr val="FFD700"/>
          </a:solidFill>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ja-JP" altLang="en-US" sz="1350"/>
          </a:p>
        </p:txBody>
      </p:sp>
      <p:sp>
        <p:nvSpPr>
          <p:cNvPr id="66" name="Text 30">
            <a:extLst>
              <a:ext uri="{FF2B5EF4-FFF2-40B4-BE49-F238E27FC236}">
                <a16:creationId xmlns:a16="http://schemas.microsoft.com/office/drawing/2014/main" id="{36981BB1-6B8F-9A51-C935-E9487528AD63}"/>
              </a:ext>
            </a:extLst>
          </p:cNvPr>
          <p:cNvSpPr txBox="1"/>
          <p:nvPr/>
        </p:nvSpPr>
        <p:spPr>
          <a:xfrm>
            <a:off x="5307748" y="4593030"/>
            <a:ext cx="568529" cy="143333"/>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en-US" sz="750">
                <a:solidFill>
                  <a:srgbClr val="4B5563"/>
                </a:solidFill>
                <a:latin typeface="Noto Sans JP" pitchFamily="34" charset="0"/>
                <a:ea typeface="Noto Sans JP" pitchFamily="34" charset="-122"/>
                <a:cs typeface="Noto Sans JP" pitchFamily="34" charset="-120"/>
              </a:rPr>
              <a:t>2030年IPO</a:t>
            </a:r>
            <a:endParaRPr lang="en-US" sz="750"/>
          </a:p>
        </p:txBody>
      </p:sp>
    </p:spTree>
    <p:extLst>
      <p:ext uri="{BB962C8B-B14F-4D97-AF65-F5344CB8AC3E}">
        <p14:creationId xmlns:p14="http://schemas.microsoft.com/office/powerpoint/2010/main" val="1813548074"/>
      </p:ext>
    </p:extLst>
  </p:cSld>
  <p:clrMapOvr>
    <a:masterClrMapping/>
  </p:clrMapOvr>
  <p:extLst>
    <p:ext uri="{6950BFC3-D8DA-4A85-94F7-54DA5524770B}">
      <p188:commentRel xmlns:p188="http://schemas.microsoft.com/office/powerpoint/2018/8/main" r:id="rId2"/>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31379-0E3C-92D6-6D36-8FBC269AB420}"/>
            </a:ext>
          </a:extLst>
        </p:cNvPr>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7B177244-4208-01BA-2BFB-54E64B591B1D}"/>
              </a:ext>
            </a:extLst>
          </p:cNvPr>
          <p:cNvSpPr/>
          <p:nvPr/>
        </p:nvSpPr>
        <p:spPr>
          <a:xfrm>
            <a:off x="450092" y="1173825"/>
            <a:ext cx="8244729" cy="2447681"/>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ltLang="ja-JP" b="1">
              <a:solidFill>
                <a:srgbClr val="002060"/>
              </a:solidFill>
              <a:latin typeface="Meiryo UI" panose="020B0604030504040204" pitchFamily="50" charset="-128"/>
              <a:ea typeface="Meiryo UI" panose="020B0604030504040204" pitchFamily="50" charset="-128"/>
              <a:cs typeface="+mn-lt"/>
            </a:endParaRPr>
          </a:p>
        </p:txBody>
      </p:sp>
      <p:sp>
        <p:nvSpPr>
          <p:cNvPr id="6" name="Text 3">
            <a:extLst>
              <a:ext uri="{FF2B5EF4-FFF2-40B4-BE49-F238E27FC236}">
                <a16:creationId xmlns:a16="http://schemas.microsoft.com/office/drawing/2014/main" id="{A6107EC0-86C6-BDC5-09ED-0451D1A2DDE2}"/>
              </a:ext>
            </a:extLst>
          </p:cNvPr>
          <p:cNvSpPr txBox="1"/>
          <p:nvPr/>
        </p:nvSpPr>
        <p:spPr>
          <a:xfrm>
            <a:off x="450092" y="301488"/>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a:t>
            </a:r>
            <a:r>
              <a:rPr kumimoji="1" lang="ja-JP" altLang="en-US" sz="2400" b="1">
                <a:solidFill>
                  <a:srgbClr val="002060"/>
                </a:solidFill>
                <a:latin typeface="Meiryo UI"/>
                <a:ea typeface="Meiryo UI"/>
                <a:cs typeface="Noto Sans JP" pitchFamily="34" charset="-120"/>
              </a:rPr>
              <a:t>結びに</a:t>
            </a:r>
            <a:endParaRPr lang="en-US" sz="2400">
              <a:solidFill>
                <a:srgbClr val="002060"/>
              </a:solidFill>
              <a:latin typeface="Meiryo UI"/>
              <a:ea typeface="Meiryo UI"/>
            </a:endParaRPr>
          </a:p>
        </p:txBody>
      </p:sp>
      <p:sp>
        <p:nvSpPr>
          <p:cNvPr id="2" name="Text 3">
            <a:extLst>
              <a:ext uri="{FF2B5EF4-FFF2-40B4-BE49-F238E27FC236}">
                <a16:creationId xmlns:a16="http://schemas.microsoft.com/office/drawing/2014/main" id="{EAC2D808-93BF-E863-DF5C-EBEECC56E305}"/>
              </a:ext>
            </a:extLst>
          </p:cNvPr>
          <p:cNvSpPr txBox="1"/>
          <p:nvPr/>
        </p:nvSpPr>
        <p:spPr>
          <a:xfrm>
            <a:off x="746871" y="1272102"/>
            <a:ext cx="7860923" cy="438890"/>
          </a:xfrm>
          <a:prstGeom prst="rect">
            <a:avLst/>
          </a:prstGeom>
          <a:noFill/>
          <a:ln/>
        </p:spPr>
        <p:txBody>
          <a:bodyPr wrap="square" lIns="0" tIns="0" rIns="0" bIns="0" rtlCol="0" anchor="ctr"/>
          <a:lstStyle/>
          <a:p>
            <a:pPr marL="0" indent="0" algn="l">
              <a:buNone/>
            </a:pPr>
            <a:r>
              <a:rPr lang="ja-JP" altLang="en-US" sz="2000" b="1">
                <a:solidFill>
                  <a:srgbClr val="1A365D"/>
                </a:solidFill>
                <a:latin typeface="メイリオ"/>
                <a:ea typeface="メイリオ"/>
              </a:rPr>
              <a:t>経営理念</a:t>
            </a:r>
          </a:p>
        </p:txBody>
      </p:sp>
      <p:sp>
        <p:nvSpPr>
          <p:cNvPr id="7" name="Text 3">
            <a:extLst>
              <a:ext uri="{FF2B5EF4-FFF2-40B4-BE49-F238E27FC236}">
                <a16:creationId xmlns:a16="http://schemas.microsoft.com/office/drawing/2014/main" id="{E66CD243-C6C2-422E-8F56-90A9FFB8B05D}"/>
              </a:ext>
            </a:extLst>
          </p:cNvPr>
          <p:cNvSpPr txBox="1"/>
          <p:nvPr/>
        </p:nvSpPr>
        <p:spPr>
          <a:xfrm>
            <a:off x="1000282" y="2003347"/>
            <a:ext cx="7423028" cy="438890"/>
          </a:xfrm>
          <a:prstGeom prst="rect">
            <a:avLst/>
          </a:prstGeom>
          <a:noFill/>
          <a:ln/>
        </p:spPr>
        <p:txBody>
          <a:bodyPr wrap="square" lIns="0" tIns="0" rIns="0" bIns="0" rtlCol="0" anchor="ctr"/>
          <a:lstStyle/>
          <a:p>
            <a:pPr marL="0" indent="0" algn="l">
              <a:buNone/>
            </a:pPr>
            <a:r>
              <a:rPr lang="ja-JP" altLang="en-US" sz="2000" b="1">
                <a:solidFill>
                  <a:srgbClr val="1A365D"/>
                </a:solidFill>
                <a:latin typeface="メイリオ"/>
                <a:ea typeface="メイリオ"/>
              </a:rPr>
              <a:t>私たちは、信頼と品質を追求した物流サービスを提供します。</a:t>
            </a:r>
          </a:p>
        </p:txBody>
      </p:sp>
      <p:sp>
        <p:nvSpPr>
          <p:cNvPr id="9" name="Text 3">
            <a:extLst>
              <a:ext uri="{FF2B5EF4-FFF2-40B4-BE49-F238E27FC236}">
                <a16:creationId xmlns:a16="http://schemas.microsoft.com/office/drawing/2014/main" id="{3E9A94F7-253D-7517-B6F8-A26E04CE6B83}"/>
              </a:ext>
            </a:extLst>
          </p:cNvPr>
          <p:cNvSpPr txBox="1"/>
          <p:nvPr/>
        </p:nvSpPr>
        <p:spPr>
          <a:xfrm>
            <a:off x="1000282" y="2515147"/>
            <a:ext cx="7423028" cy="438890"/>
          </a:xfrm>
          <a:prstGeom prst="rect">
            <a:avLst/>
          </a:prstGeom>
          <a:noFill/>
          <a:ln/>
        </p:spPr>
        <p:txBody>
          <a:bodyPr wrap="square" lIns="0" tIns="0" rIns="0" bIns="0" rtlCol="0" anchor="ctr"/>
          <a:lstStyle/>
          <a:p>
            <a:pPr marL="0" indent="0" algn="l">
              <a:buNone/>
            </a:pPr>
            <a:r>
              <a:rPr lang="ja-JP" altLang="en-US" sz="2000" b="1">
                <a:solidFill>
                  <a:srgbClr val="1A365D"/>
                </a:solidFill>
                <a:latin typeface="メイリオ"/>
                <a:ea typeface="メイリオ"/>
              </a:rPr>
              <a:t>私たちは、従業員の幸福と会社の繁栄に、責任を持ちます。</a:t>
            </a:r>
          </a:p>
        </p:txBody>
      </p:sp>
      <p:sp>
        <p:nvSpPr>
          <p:cNvPr id="12" name="Text 3">
            <a:extLst>
              <a:ext uri="{FF2B5EF4-FFF2-40B4-BE49-F238E27FC236}">
                <a16:creationId xmlns:a16="http://schemas.microsoft.com/office/drawing/2014/main" id="{F2FFEB9E-7E84-05BC-339B-28E569ECD853}"/>
              </a:ext>
            </a:extLst>
          </p:cNvPr>
          <p:cNvSpPr txBox="1"/>
          <p:nvPr/>
        </p:nvSpPr>
        <p:spPr>
          <a:xfrm>
            <a:off x="1000282" y="3026947"/>
            <a:ext cx="7423028" cy="438890"/>
          </a:xfrm>
          <a:prstGeom prst="rect">
            <a:avLst/>
          </a:prstGeom>
          <a:noFill/>
          <a:ln/>
        </p:spPr>
        <p:txBody>
          <a:bodyPr wrap="square" lIns="0" tIns="0" rIns="0" bIns="0" rtlCol="0" anchor="ctr"/>
          <a:lstStyle/>
          <a:p>
            <a:pPr marL="0" indent="0" algn="l">
              <a:buNone/>
            </a:pPr>
            <a:r>
              <a:rPr lang="ja-JP" altLang="en-US" sz="2000" b="1">
                <a:solidFill>
                  <a:srgbClr val="1A365D"/>
                </a:solidFill>
                <a:latin typeface="メイリオ"/>
                <a:ea typeface="メイリオ"/>
              </a:rPr>
              <a:t>私たちは、地域社会へ貢献し、持続可能な未来を守ります。</a:t>
            </a:r>
          </a:p>
        </p:txBody>
      </p:sp>
      <p:sp>
        <p:nvSpPr>
          <p:cNvPr id="14" name="Text 3">
            <a:extLst>
              <a:ext uri="{FF2B5EF4-FFF2-40B4-BE49-F238E27FC236}">
                <a16:creationId xmlns:a16="http://schemas.microsoft.com/office/drawing/2014/main" id="{FDEF02F0-3E20-4127-8BC4-33520D5B1723}"/>
              </a:ext>
            </a:extLst>
          </p:cNvPr>
          <p:cNvSpPr txBox="1"/>
          <p:nvPr/>
        </p:nvSpPr>
        <p:spPr>
          <a:xfrm>
            <a:off x="860486" y="4060037"/>
            <a:ext cx="7423028" cy="2196383"/>
          </a:xfrm>
          <a:prstGeom prst="rect">
            <a:avLst/>
          </a:prstGeom>
          <a:noFill/>
          <a:ln/>
        </p:spPr>
        <p:txBody>
          <a:bodyPr wrap="square" lIns="0" tIns="0" rIns="0" bIns="0" rtlCol="0" anchor="t"/>
          <a:lstStyle/>
          <a:p>
            <a:pPr marL="0" indent="0" algn="l">
              <a:buNone/>
            </a:pPr>
            <a:r>
              <a:rPr lang="ja-JP" altLang="en-US" sz="1600">
                <a:solidFill>
                  <a:srgbClr val="1A365D"/>
                </a:solidFill>
                <a:latin typeface="メイリオ"/>
                <a:ea typeface="メイリオ"/>
              </a:rPr>
              <a:t>本当の意味でこの理念は守られていたのか？答えは「否」である</a:t>
            </a:r>
            <a:endParaRPr lang="en-US" altLang="ja-JP" sz="1600">
              <a:solidFill>
                <a:srgbClr val="1A365D"/>
              </a:solidFill>
              <a:latin typeface="メイリオ"/>
              <a:ea typeface="メイリオ"/>
            </a:endParaRPr>
          </a:p>
          <a:p>
            <a:pPr marL="0" indent="0" algn="l">
              <a:buNone/>
            </a:pPr>
            <a:r>
              <a:rPr lang="ja-JP" altLang="en-US" sz="1600">
                <a:solidFill>
                  <a:srgbClr val="1A365D"/>
                </a:solidFill>
                <a:latin typeface="メイリオ"/>
                <a:ea typeface="メイリオ"/>
              </a:rPr>
              <a:t>信頼と品質を追求したサービスのためなら変革も恐れてはいけない。</a:t>
            </a:r>
            <a:endParaRPr lang="en-US" altLang="ja-JP" sz="1600">
              <a:solidFill>
                <a:srgbClr val="1A365D"/>
              </a:solidFill>
              <a:latin typeface="メイリオ"/>
              <a:ea typeface="メイリオ"/>
            </a:endParaRPr>
          </a:p>
          <a:p>
            <a:pPr marL="0" indent="0" algn="l">
              <a:buNone/>
            </a:pPr>
            <a:r>
              <a:rPr lang="ja-JP" altLang="en-US" sz="1600">
                <a:solidFill>
                  <a:srgbClr val="1A365D"/>
                </a:solidFill>
                <a:latin typeface="メイリオ"/>
                <a:ea typeface="メイリオ"/>
              </a:rPr>
              <a:t>会社の繁栄への責任感を本当に理解していないから今回</a:t>
            </a:r>
            <a:r>
              <a:rPr lang="en-US" altLang="ja-JP" sz="1600">
                <a:solidFill>
                  <a:srgbClr val="1A365D"/>
                </a:solidFill>
                <a:latin typeface="メイリオ"/>
                <a:ea typeface="メイリオ"/>
              </a:rPr>
              <a:t>TOB</a:t>
            </a:r>
            <a:r>
              <a:rPr lang="ja-JP" altLang="en-US" sz="1600">
                <a:solidFill>
                  <a:srgbClr val="1A365D"/>
                </a:solidFill>
                <a:latin typeface="メイリオ"/>
                <a:ea typeface="メイリオ"/>
              </a:rPr>
              <a:t>という外圧で従業員を動揺させてしまったのではないか？</a:t>
            </a:r>
            <a:endParaRPr lang="en-US" altLang="ja-JP" sz="1600">
              <a:solidFill>
                <a:srgbClr val="1A365D"/>
              </a:solidFill>
              <a:latin typeface="メイリオ"/>
              <a:ea typeface="メイリオ"/>
            </a:endParaRPr>
          </a:p>
          <a:p>
            <a:pPr marL="0" indent="0" algn="l">
              <a:buNone/>
            </a:pPr>
            <a:r>
              <a:rPr lang="ja-JP" altLang="en-US" sz="1600">
                <a:solidFill>
                  <a:srgbClr val="1A365D"/>
                </a:solidFill>
                <a:latin typeface="メイリオ"/>
                <a:ea typeface="メイリオ"/>
              </a:rPr>
              <a:t>地域社会へ貢献し、持続可能な未来というものをこれまで本当に描けていたのか？</a:t>
            </a:r>
            <a:endParaRPr lang="en-US" altLang="ja-JP" sz="1600">
              <a:solidFill>
                <a:srgbClr val="1A365D"/>
              </a:solidFill>
              <a:latin typeface="メイリオ"/>
              <a:ea typeface="メイリオ"/>
            </a:endParaRPr>
          </a:p>
          <a:p>
            <a:pPr marL="0" indent="0" algn="l">
              <a:buNone/>
            </a:pPr>
            <a:r>
              <a:rPr lang="ja-JP" altLang="en-US" sz="1600">
                <a:solidFill>
                  <a:srgbClr val="1A365D"/>
                </a:solidFill>
                <a:latin typeface="メイリオ"/>
                <a:ea typeface="メイリオ"/>
              </a:rPr>
              <a:t>今回の太陽総合商事の</a:t>
            </a:r>
            <a:r>
              <a:rPr lang="en-US" altLang="ja-JP" sz="1600">
                <a:solidFill>
                  <a:srgbClr val="1A365D"/>
                </a:solidFill>
                <a:latin typeface="メイリオ"/>
                <a:ea typeface="メイリオ"/>
              </a:rPr>
              <a:t>TOB</a:t>
            </a:r>
            <a:r>
              <a:rPr lang="ja-JP" altLang="en-US" sz="1600">
                <a:solidFill>
                  <a:srgbClr val="1A365D"/>
                </a:solidFill>
                <a:latin typeface="メイリオ"/>
                <a:ea typeface="メイリオ"/>
              </a:rPr>
              <a:t>が我々の経営理念に対して投げかけた問いは非常に大きく、そしてこれを乗り越えるのがこの経営理念の体現ではないか？</a:t>
            </a:r>
          </a:p>
        </p:txBody>
      </p:sp>
    </p:spTree>
    <p:extLst>
      <p:ext uri="{BB962C8B-B14F-4D97-AF65-F5344CB8AC3E}">
        <p14:creationId xmlns:p14="http://schemas.microsoft.com/office/powerpoint/2010/main" val="1217009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0A1F1-9C5A-3370-A272-CB9A01FD24B6}"/>
            </a:ext>
          </a:extLst>
        </p:cNvPr>
        <p:cNvGrpSpPr/>
        <p:nvPr/>
      </p:nvGrpSpPr>
      <p:grpSpPr>
        <a:xfrm>
          <a:off x="0" y="0"/>
          <a:ext cx="0" cy="0"/>
          <a:chOff x="0" y="0"/>
          <a:chExt cx="0" cy="0"/>
        </a:xfrm>
      </p:grpSpPr>
      <p:sp>
        <p:nvSpPr>
          <p:cNvPr id="6" name="Text 3">
            <a:extLst>
              <a:ext uri="{FF2B5EF4-FFF2-40B4-BE49-F238E27FC236}">
                <a16:creationId xmlns:a16="http://schemas.microsoft.com/office/drawing/2014/main" id="{B553A02C-F515-6B58-7174-95CF4FF5410B}"/>
              </a:ext>
            </a:extLst>
          </p:cNvPr>
          <p:cNvSpPr txBox="1"/>
          <p:nvPr/>
        </p:nvSpPr>
        <p:spPr>
          <a:xfrm>
            <a:off x="559820" y="310632"/>
            <a:ext cx="7091909" cy="534010"/>
          </a:xfrm>
          <a:prstGeom prst="rect">
            <a:avLst/>
          </a:prstGeom>
          <a:noFill/>
          <a:ln/>
        </p:spPr>
        <p:txBody>
          <a:bodyPr wrap="square" lIns="0" tIns="0" rIns="0" bIns="0" rtlCol="0" anchor="ctr"/>
          <a:lstStyle/>
          <a:p>
            <a:r>
              <a:rPr lang="ja-JP" altLang="en-US" sz="2400" b="1">
                <a:solidFill>
                  <a:srgbClr val="002060"/>
                </a:solidFill>
                <a:latin typeface="Meiryo UI"/>
                <a:ea typeface="Meiryo UI"/>
              </a:rPr>
              <a:t>結びに</a:t>
            </a:r>
          </a:p>
        </p:txBody>
      </p:sp>
      <p:sp>
        <p:nvSpPr>
          <p:cNvPr id="7" name="Text 3">
            <a:extLst>
              <a:ext uri="{FF2B5EF4-FFF2-40B4-BE49-F238E27FC236}">
                <a16:creationId xmlns:a16="http://schemas.microsoft.com/office/drawing/2014/main" id="{76125AE0-8003-630C-D4A9-C8B096C3FB1A}"/>
              </a:ext>
            </a:extLst>
          </p:cNvPr>
          <p:cNvSpPr txBox="1"/>
          <p:nvPr/>
        </p:nvSpPr>
        <p:spPr>
          <a:xfrm>
            <a:off x="1524269" y="2590434"/>
            <a:ext cx="6049742" cy="438890"/>
          </a:xfrm>
          <a:prstGeom prst="rect">
            <a:avLst/>
          </a:prstGeom>
          <a:noFill/>
          <a:ln/>
        </p:spPr>
        <p:txBody>
          <a:bodyPr wrap="square" lIns="0" tIns="0" rIns="0" bIns="0" rtlCol="0" anchor="ctr"/>
          <a:lstStyle/>
          <a:p>
            <a:pPr marL="0" indent="0" algn="l">
              <a:buNone/>
            </a:pPr>
            <a:r>
              <a:rPr lang="ja-JP" altLang="en-US" sz="3600" b="1">
                <a:solidFill>
                  <a:srgbClr val="1A365D"/>
                </a:solidFill>
                <a:latin typeface="メイリオ"/>
                <a:ea typeface="メイリオ"/>
              </a:rPr>
              <a:t>お客様の繁栄と幸せを“運ぶ”</a:t>
            </a:r>
          </a:p>
        </p:txBody>
      </p:sp>
      <p:sp>
        <p:nvSpPr>
          <p:cNvPr id="3" name="Text 3">
            <a:extLst>
              <a:ext uri="{FF2B5EF4-FFF2-40B4-BE49-F238E27FC236}">
                <a16:creationId xmlns:a16="http://schemas.microsoft.com/office/drawing/2014/main" id="{963FACF4-7A8F-7DDF-A289-D0CD8F9BDC02}"/>
              </a:ext>
            </a:extLst>
          </p:cNvPr>
          <p:cNvSpPr txBox="1"/>
          <p:nvPr/>
        </p:nvSpPr>
        <p:spPr>
          <a:xfrm>
            <a:off x="947824" y="4029896"/>
            <a:ext cx="7583046" cy="438890"/>
          </a:xfrm>
          <a:prstGeom prst="rect">
            <a:avLst/>
          </a:prstGeom>
          <a:noFill/>
          <a:ln/>
        </p:spPr>
        <p:txBody>
          <a:bodyPr wrap="square" lIns="0" tIns="0" rIns="0" bIns="0" rtlCol="0" anchor="ctr"/>
          <a:lstStyle/>
          <a:p>
            <a:pPr marL="0" indent="0" algn="l">
              <a:buNone/>
            </a:pPr>
            <a:r>
              <a:rPr lang="ja-JP" altLang="en-US" sz="3600" b="1">
                <a:solidFill>
                  <a:srgbClr val="1A365D"/>
                </a:solidFill>
                <a:latin typeface="メイリオ"/>
                <a:ea typeface="メイリオ"/>
              </a:rPr>
              <a:t>お客様の繁栄と幸せを“運び続ける”</a:t>
            </a:r>
          </a:p>
        </p:txBody>
      </p:sp>
      <p:sp>
        <p:nvSpPr>
          <p:cNvPr id="4" name="二等辺三角形 3">
            <a:extLst>
              <a:ext uri="{FF2B5EF4-FFF2-40B4-BE49-F238E27FC236}">
                <a16:creationId xmlns:a16="http://schemas.microsoft.com/office/drawing/2014/main" id="{B7FBACDA-FB25-87E8-BD9E-10F71D0FC9DA}"/>
              </a:ext>
            </a:extLst>
          </p:cNvPr>
          <p:cNvSpPr/>
          <p:nvPr/>
        </p:nvSpPr>
        <p:spPr>
          <a:xfrm flipV="1">
            <a:off x="4233680" y="3375368"/>
            <a:ext cx="832088" cy="235331"/>
          </a:xfrm>
          <a:prstGeom prst="triangle">
            <a:avLst/>
          </a:prstGeom>
          <a:solidFill>
            <a:srgbClr val="041F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3600">
              <a:latin typeface="Meiryo UI"/>
              <a:ea typeface="Meiryo UI"/>
            </a:endParaRPr>
          </a:p>
        </p:txBody>
      </p:sp>
      <p:sp>
        <p:nvSpPr>
          <p:cNvPr id="2" name="Text 3">
            <a:extLst>
              <a:ext uri="{FF2B5EF4-FFF2-40B4-BE49-F238E27FC236}">
                <a16:creationId xmlns:a16="http://schemas.microsoft.com/office/drawing/2014/main" id="{7C0A46F7-4CB0-A918-1750-9E52E5628F95}"/>
              </a:ext>
            </a:extLst>
          </p:cNvPr>
          <p:cNvSpPr txBox="1"/>
          <p:nvPr/>
        </p:nvSpPr>
        <p:spPr>
          <a:xfrm>
            <a:off x="1025078" y="7178141"/>
            <a:ext cx="7423028" cy="2196383"/>
          </a:xfrm>
          <a:prstGeom prst="rect">
            <a:avLst/>
          </a:prstGeom>
          <a:noFill/>
          <a:ln/>
        </p:spPr>
        <p:txBody>
          <a:bodyPr wrap="square" lIns="0" tIns="0" rIns="0" bIns="0" rtlCol="0" anchor="t"/>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lgn="l">
              <a:buNone/>
            </a:pPr>
            <a:r>
              <a:rPr lang="ja-JP" altLang="en-US" sz="1600">
                <a:solidFill>
                  <a:srgbClr val="1A365D"/>
                </a:solidFill>
                <a:latin typeface="メイリオ"/>
                <a:ea typeface="メイリオ"/>
              </a:rPr>
              <a:t>我々の運ぶものはお客様の繁栄と幸せであって、経営陣目線の幸せではない。</a:t>
            </a:r>
            <a:endParaRPr lang="en-US" altLang="ja-JP" sz="1600">
              <a:solidFill>
                <a:srgbClr val="1A365D"/>
              </a:solidFill>
              <a:latin typeface="メイリオ"/>
              <a:ea typeface="メイリオ"/>
            </a:endParaRPr>
          </a:p>
          <a:p>
            <a:pPr marL="0" indent="0" algn="l">
              <a:buNone/>
            </a:pPr>
            <a:r>
              <a:rPr lang="ja-JP" altLang="en-US" sz="1600">
                <a:solidFill>
                  <a:srgbClr val="1A365D"/>
                </a:solidFill>
                <a:latin typeface="メイリオ"/>
                <a:ea typeface="メイリオ"/>
              </a:rPr>
              <a:t>また運ぶだけで終わってしまうものであってはならず、これからも未来永劫お客様の繁栄と幸せを運び続ける存在でなければならない。</a:t>
            </a:r>
            <a:endParaRPr lang="en-US" altLang="ja-JP" sz="1600">
              <a:solidFill>
                <a:srgbClr val="1A365D"/>
              </a:solidFill>
              <a:latin typeface="メイリオ"/>
              <a:ea typeface="メイリオ"/>
            </a:endParaRPr>
          </a:p>
          <a:p>
            <a:pPr marL="0" indent="0" algn="l">
              <a:buNone/>
            </a:pPr>
            <a:endParaRPr lang="en-US" altLang="ja-JP" sz="1600">
              <a:solidFill>
                <a:srgbClr val="1A365D"/>
              </a:solidFill>
              <a:latin typeface="メイリオ"/>
              <a:ea typeface="メイリオ"/>
            </a:endParaRPr>
          </a:p>
          <a:p>
            <a:pPr marL="0" indent="0" algn="l">
              <a:buNone/>
            </a:pPr>
            <a:r>
              <a:rPr lang="ja-JP" altLang="en-US" sz="1600">
                <a:solidFill>
                  <a:srgbClr val="1A365D"/>
                </a:solidFill>
                <a:latin typeface="メイリオ"/>
                <a:ea typeface="メイリオ"/>
              </a:rPr>
              <a:t>そのための改革を今日ここから始めていく、この社是のためになら私は社長として創業家に対しても変革を求めていく覚悟である。</a:t>
            </a:r>
            <a:endParaRPr lang="en-US" altLang="ja-JP" sz="1600">
              <a:solidFill>
                <a:srgbClr val="1A365D"/>
              </a:solidFill>
              <a:latin typeface="メイリオ"/>
              <a:ea typeface="メイリオ"/>
            </a:endParaRPr>
          </a:p>
        </p:txBody>
      </p:sp>
    </p:spTree>
    <p:extLst>
      <p:ext uri="{BB962C8B-B14F-4D97-AF65-F5344CB8AC3E}">
        <p14:creationId xmlns:p14="http://schemas.microsoft.com/office/powerpoint/2010/main" val="1940980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D69C7-F885-E922-8E7A-1894A72D8336}"/>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448008F-7AFE-94D4-D630-EB33C82B804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4" name="think-cell data - do not delete" hidden="1">
                        <a:extLst>
                          <a:ext uri="{FF2B5EF4-FFF2-40B4-BE49-F238E27FC236}">
                            <a16:creationId xmlns:a16="http://schemas.microsoft.com/office/drawing/2014/main" id="{C448008F-7AFE-94D4-D630-EB33C82B804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コンテンツ プレースホルダー 6" descr="ロゴ, 会社名&#10;&#10;AI 生成コンテンツは間違っている可能性があります。">
            <a:extLst>
              <a:ext uri="{FF2B5EF4-FFF2-40B4-BE49-F238E27FC236}">
                <a16:creationId xmlns:a16="http://schemas.microsoft.com/office/drawing/2014/main" id="{234D7012-23D3-57ED-C56A-22E595E0DD2B}"/>
              </a:ext>
            </a:extLst>
          </p:cNvPr>
          <p:cNvPicPr>
            <a:picLocks noGrp="1" noChangeAspect="1"/>
          </p:cNvPicPr>
          <p:nvPr>
            <p:ph idx="1"/>
          </p:nvPr>
        </p:nvPicPr>
        <p:blipFill>
          <a:blip r:embed="rId5">
            <a:alphaModFix amt="26000"/>
          </a:blip>
          <a:srcRect l="-136" r="21315" b="155"/>
          <a:stretch>
            <a:fillRect/>
          </a:stretch>
        </p:blipFill>
        <p:spPr>
          <a:xfrm>
            <a:off x="1354262" y="1713961"/>
            <a:ext cx="7069546" cy="4153737"/>
          </a:xfrm>
          <a:prstGeom prst="rect">
            <a:avLst/>
          </a:prstGeom>
          <a:ln>
            <a:noFill/>
          </a:ln>
          <a:effectLst>
            <a:softEdge rad="112500"/>
          </a:effectLst>
        </p:spPr>
      </p:pic>
      <p:sp>
        <p:nvSpPr>
          <p:cNvPr id="3" name="タイトル 2">
            <a:extLst>
              <a:ext uri="{FF2B5EF4-FFF2-40B4-BE49-F238E27FC236}">
                <a16:creationId xmlns:a16="http://schemas.microsoft.com/office/drawing/2014/main" id="{839139CE-050A-9926-71AB-1E5EDD672A3A}"/>
              </a:ext>
            </a:extLst>
          </p:cNvPr>
          <p:cNvSpPr>
            <a:spLocks noGrp="1"/>
          </p:cNvSpPr>
          <p:nvPr>
            <p:ph type="title"/>
          </p:nvPr>
        </p:nvSpPr>
        <p:spPr>
          <a:xfrm>
            <a:off x="550829" y="442949"/>
            <a:ext cx="4022481" cy="307208"/>
          </a:xfrm>
        </p:spPr>
        <p:txBody>
          <a:bodyPr/>
          <a:lstStyle/>
          <a:p>
            <a:r>
              <a:rPr lang="ja-JP" altLang="en-US"/>
              <a:t>EOF</a:t>
            </a:r>
          </a:p>
        </p:txBody>
      </p:sp>
      <p:sp>
        <p:nvSpPr>
          <p:cNvPr id="5" name="タイトル 1">
            <a:extLst>
              <a:ext uri="{FF2B5EF4-FFF2-40B4-BE49-F238E27FC236}">
                <a16:creationId xmlns:a16="http://schemas.microsoft.com/office/drawing/2014/main" id="{78281DAD-42C3-D5B2-8EE0-5BA707130C87}"/>
              </a:ext>
            </a:extLst>
          </p:cNvPr>
          <p:cNvSpPr txBox="1">
            <a:spLocks/>
          </p:cNvSpPr>
          <p:nvPr/>
        </p:nvSpPr>
        <p:spPr>
          <a:xfrm>
            <a:off x="6079" y="3492933"/>
            <a:ext cx="9135454" cy="3048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kern="1200">
                <a:solidFill>
                  <a:schemeClr val="tx1"/>
                </a:solidFill>
                <a:latin typeface="メイリオ" panose="020B0604030504040204" pitchFamily="50" charset="-128"/>
                <a:ea typeface="メイリオ" panose="020B0604030504040204" pitchFamily="50" charset="-128"/>
                <a:cs typeface="+mj-cs"/>
              </a:defRPr>
            </a:lvl1pPr>
          </a:lstStyle>
          <a:p>
            <a:pPr algn="ctr"/>
            <a:r>
              <a:rPr lang="ja-JP" altLang="en-US" sz="2800" b="1">
                <a:solidFill>
                  <a:srgbClr val="002060"/>
                </a:solidFill>
                <a:latin typeface="Meiryo UI"/>
                <a:ea typeface="Meiryo UI"/>
              </a:rPr>
              <a:t>菜の花は１本では咲かない・・・</a:t>
            </a:r>
          </a:p>
          <a:p>
            <a:pPr algn="ctr"/>
            <a:endParaRPr lang="ja-JP" altLang="en-US" sz="2800" b="1">
              <a:solidFill>
                <a:srgbClr val="002060"/>
              </a:solidFill>
              <a:latin typeface="Meiryo UI"/>
              <a:ea typeface="Meiryo UI"/>
            </a:endParaRPr>
          </a:p>
          <a:p>
            <a:pPr algn="ctr"/>
            <a:r>
              <a:rPr lang="ja-JP" altLang="en-US" sz="2800" b="1">
                <a:solidFill>
                  <a:srgbClr val="002060"/>
                </a:solidFill>
                <a:latin typeface="Meiryo UI"/>
                <a:ea typeface="Meiryo UI"/>
              </a:rPr>
              <a:t>皆さんで一丸となって土壌の変革を実現したく存じます</a:t>
            </a:r>
          </a:p>
          <a:p>
            <a:pPr algn="ctr"/>
            <a:endParaRPr lang="ja-JP" altLang="en-US" sz="2800" b="1">
              <a:solidFill>
                <a:srgbClr val="002060"/>
              </a:solidFill>
              <a:latin typeface="Meiryo UI"/>
              <a:ea typeface="Meiryo UI"/>
            </a:endParaRPr>
          </a:p>
        </p:txBody>
      </p:sp>
      <p:sp>
        <p:nvSpPr>
          <p:cNvPr id="6" name="四角形: 角を丸くする 5">
            <a:extLst>
              <a:ext uri="{FF2B5EF4-FFF2-40B4-BE49-F238E27FC236}">
                <a16:creationId xmlns:a16="http://schemas.microsoft.com/office/drawing/2014/main" id="{BE9D4765-1986-EB40-1791-2CBD0698C643}"/>
              </a:ext>
            </a:extLst>
          </p:cNvPr>
          <p:cNvSpPr/>
          <p:nvPr/>
        </p:nvSpPr>
        <p:spPr>
          <a:xfrm>
            <a:off x="9535583" y="486833"/>
            <a:ext cx="2074333" cy="81491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ja-JP" altLang="en-US">
                <a:ea typeface="游ゴシック"/>
              </a:rPr>
              <a:t>とりあえず入れてます。</a:t>
            </a:r>
          </a:p>
        </p:txBody>
      </p:sp>
    </p:spTree>
    <p:extLst>
      <p:ext uri="{BB962C8B-B14F-4D97-AF65-F5344CB8AC3E}">
        <p14:creationId xmlns:p14="http://schemas.microsoft.com/office/powerpoint/2010/main" val="3864514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882D537-FB07-B7F0-6B0C-0EB43152F9D0}"/>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5" name="think-cell data - do not delete" hidden="1">
                        <a:extLst>
                          <a:ext uri="{FF2B5EF4-FFF2-40B4-BE49-F238E27FC236}">
                            <a16:creationId xmlns:a16="http://schemas.microsoft.com/office/drawing/2014/main" id="{E882D537-FB07-B7F0-6B0C-0EB43152F9D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Image 0" descr="preencoded.png">
            <a:extLst>
              <a:ext uri="{FF2B5EF4-FFF2-40B4-BE49-F238E27FC236}">
                <a16:creationId xmlns:a16="http://schemas.microsoft.com/office/drawing/2014/main" id="{FEF42160-4A20-B050-34A7-DA62317D31C2}"/>
              </a:ext>
            </a:extLst>
          </p:cNvPr>
          <p:cNvPicPr>
            <a:picLocks noGrp="1" noChangeAspect="1"/>
          </p:cNvPicPr>
          <p:nvPr>
            <p:ph idx="1"/>
          </p:nvPr>
        </p:nvPicPr>
        <p:blipFill>
          <a:blip r:embed="rId5"/>
          <a:srcRect t="-4" b="-4"/>
          <a:stretch/>
        </p:blipFill>
        <p:spPr>
          <a:xfrm>
            <a:off x="509835" y="1640478"/>
            <a:ext cx="7886700" cy="4033294"/>
          </a:xfrm>
          <a:prstGeom prst="rect">
            <a:avLst/>
          </a:prstGeom>
        </p:spPr>
      </p:pic>
      <p:sp>
        <p:nvSpPr>
          <p:cNvPr id="7" name="Shape 5">
            <a:extLst>
              <a:ext uri="{FF2B5EF4-FFF2-40B4-BE49-F238E27FC236}">
                <a16:creationId xmlns:a16="http://schemas.microsoft.com/office/drawing/2014/main" id="{8935CD79-F4E5-D926-587C-A0669EB5CB3E}"/>
              </a:ext>
            </a:extLst>
          </p:cNvPr>
          <p:cNvSpPr/>
          <p:nvPr/>
        </p:nvSpPr>
        <p:spPr>
          <a:xfrm>
            <a:off x="495368" y="5748291"/>
            <a:ext cx="2667305" cy="819302"/>
          </a:xfrm>
          <a:prstGeom prst="roundRect">
            <a:avLst>
              <a:gd name="adj" fmla="val 5191"/>
            </a:avLst>
          </a:prstGeom>
          <a:solidFill>
            <a:srgbClr val="F5F7FA"/>
          </a:solidFill>
          <a:ln/>
        </p:spPr>
        <p:txBody>
          <a:bodyPr/>
          <a:lstStyle/>
          <a:p>
            <a:endParaRPr lang="ja-JP" altLang="en-US" sz="2800">
              <a:latin typeface="メイリオ" panose="020B0604030504040204" pitchFamily="50" charset="-128"/>
              <a:ea typeface="メイリオ" panose="020B0604030504040204" pitchFamily="50" charset="-128"/>
            </a:endParaRPr>
          </a:p>
        </p:txBody>
      </p:sp>
      <p:sp>
        <p:nvSpPr>
          <p:cNvPr id="8" name="Shape 6">
            <a:extLst>
              <a:ext uri="{FF2B5EF4-FFF2-40B4-BE49-F238E27FC236}">
                <a16:creationId xmlns:a16="http://schemas.microsoft.com/office/drawing/2014/main" id="{59D2B6BD-9FB1-37FB-2228-55AA8638FC39}"/>
              </a:ext>
            </a:extLst>
          </p:cNvPr>
          <p:cNvSpPr/>
          <p:nvPr/>
        </p:nvSpPr>
        <p:spPr>
          <a:xfrm>
            <a:off x="3247158" y="5743346"/>
            <a:ext cx="2667305" cy="819302"/>
          </a:xfrm>
          <a:prstGeom prst="roundRect">
            <a:avLst>
              <a:gd name="adj" fmla="val 5191"/>
            </a:avLst>
          </a:prstGeom>
          <a:solidFill>
            <a:srgbClr val="F5F7FA"/>
          </a:solidFill>
          <a:ln/>
        </p:spPr>
        <p:txBody>
          <a:bodyPr/>
          <a:lstStyle/>
          <a:p>
            <a:endParaRPr lang="ja-JP" altLang="en-US" sz="2800">
              <a:latin typeface="メイリオ" panose="020B0604030504040204" pitchFamily="50" charset="-128"/>
              <a:ea typeface="メイリオ" panose="020B0604030504040204" pitchFamily="50" charset="-128"/>
            </a:endParaRPr>
          </a:p>
        </p:txBody>
      </p:sp>
      <p:sp>
        <p:nvSpPr>
          <p:cNvPr id="9" name="Shape 7">
            <a:extLst>
              <a:ext uri="{FF2B5EF4-FFF2-40B4-BE49-F238E27FC236}">
                <a16:creationId xmlns:a16="http://schemas.microsoft.com/office/drawing/2014/main" id="{7A4BEA99-E9AD-33CF-147C-8728321BB8C6}"/>
              </a:ext>
            </a:extLst>
          </p:cNvPr>
          <p:cNvSpPr/>
          <p:nvPr/>
        </p:nvSpPr>
        <p:spPr>
          <a:xfrm>
            <a:off x="6104658" y="5743346"/>
            <a:ext cx="2667305" cy="819302"/>
          </a:xfrm>
          <a:prstGeom prst="roundRect">
            <a:avLst>
              <a:gd name="adj" fmla="val 5191"/>
            </a:avLst>
          </a:prstGeom>
          <a:solidFill>
            <a:srgbClr val="F5F7FA"/>
          </a:solidFill>
          <a:ln/>
        </p:spPr>
        <p:txBody>
          <a:bodyPr/>
          <a:lstStyle/>
          <a:p>
            <a:endParaRPr lang="ja-JP" altLang="en-US" sz="2800">
              <a:latin typeface="メイリオ" panose="020B0604030504040204" pitchFamily="50" charset="-128"/>
              <a:ea typeface="メイリオ" panose="020B0604030504040204" pitchFamily="50" charset="-128"/>
            </a:endParaRPr>
          </a:p>
        </p:txBody>
      </p:sp>
      <p:sp>
        <p:nvSpPr>
          <p:cNvPr id="10" name="Text 8">
            <a:extLst>
              <a:ext uri="{FF2B5EF4-FFF2-40B4-BE49-F238E27FC236}">
                <a16:creationId xmlns:a16="http://schemas.microsoft.com/office/drawing/2014/main" id="{30BA4109-1D59-37EE-F57C-B335C0316DEF}"/>
              </a:ext>
            </a:extLst>
          </p:cNvPr>
          <p:cNvSpPr txBox="1"/>
          <p:nvPr/>
        </p:nvSpPr>
        <p:spPr>
          <a:xfrm>
            <a:off x="619173" y="5876849"/>
            <a:ext cx="2120595" cy="187171"/>
          </a:xfrm>
          <a:prstGeom prst="rect">
            <a:avLst/>
          </a:prstGeom>
          <a:noFill/>
          <a:ln/>
        </p:spPr>
        <p:txBody>
          <a:bodyPr wrap="square" lIns="0" tIns="0" rIns="0" bIns="0" rtlCol="0" anchor="ctr"/>
          <a:lstStyle/>
          <a:p>
            <a:pPr marL="0" indent="0" algn="l">
              <a:buNone/>
            </a:pPr>
            <a:r>
              <a:rPr lang="en-US" sz="1200" b="1">
                <a:solidFill>
                  <a:srgbClr val="0A2A5A"/>
                </a:solidFill>
                <a:latin typeface="メイリオ" panose="020B0604030504040204" pitchFamily="50" charset="-128"/>
                <a:ea typeface="メイリオ" panose="020B0604030504040204" pitchFamily="50" charset="-128"/>
                <a:cs typeface="Noto Sans JP" pitchFamily="34" charset="-120"/>
              </a:rPr>
              <a:t>営業利益率ピーク（2022年）</a:t>
            </a:r>
            <a:endParaRPr lang="en-US" sz="1200">
              <a:latin typeface="メイリオ" panose="020B0604030504040204" pitchFamily="50" charset="-128"/>
              <a:ea typeface="メイリオ" panose="020B0604030504040204" pitchFamily="50" charset="-128"/>
            </a:endParaRPr>
          </a:p>
        </p:txBody>
      </p:sp>
      <p:sp>
        <p:nvSpPr>
          <p:cNvPr id="11" name="Text 9">
            <a:extLst>
              <a:ext uri="{FF2B5EF4-FFF2-40B4-BE49-F238E27FC236}">
                <a16:creationId xmlns:a16="http://schemas.microsoft.com/office/drawing/2014/main" id="{533238DC-A663-88EB-14EA-CFE03C591CB9}"/>
              </a:ext>
            </a:extLst>
          </p:cNvPr>
          <p:cNvSpPr txBox="1"/>
          <p:nvPr/>
        </p:nvSpPr>
        <p:spPr>
          <a:xfrm>
            <a:off x="3361457" y="5857646"/>
            <a:ext cx="1637995" cy="191110"/>
          </a:xfrm>
          <a:prstGeom prst="rect">
            <a:avLst/>
          </a:prstGeom>
          <a:noFill/>
          <a:ln/>
        </p:spPr>
        <p:txBody>
          <a:bodyPr wrap="square" lIns="0" tIns="0" rIns="0" bIns="0" rtlCol="0" anchor="ctr"/>
          <a:lstStyle/>
          <a:p>
            <a:pPr marL="0" indent="0" algn="l">
              <a:buNone/>
            </a:pPr>
            <a:r>
              <a:rPr lang="en-US" sz="1200" b="1">
                <a:solidFill>
                  <a:srgbClr val="0A2A5A"/>
                </a:solidFill>
                <a:latin typeface="メイリオ" panose="020B0604030504040204" pitchFamily="50" charset="-128"/>
                <a:ea typeface="メイリオ" panose="020B0604030504040204" pitchFamily="50" charset="-128"/>
                <a:cs typeface="Noto Sans JP" pitchFamily="34" charset="-120"/>
              </a:rPr>
              <a:t>営業利益率（2025年）</a:t>
            </a:r>
            <a:endParaRPr lang="en-US" sz="1200">
              <a:latin typeface="メイリオ" panose="020B0604030504040204" pitchFamily="50" charset="-128"/>
              <a:ea typeface="メイリオ" panose="020B0604030504040204" pitchFamily="50" charset="-128"/>
            </a:endParaRPr>
          </a:p>
        </p:txBody>
      </p:sp>
      <p:sp>
        <p:nvSpPr>
          <p:cNvPr id="12" name="Text 10">
            <a:extLst>
              <a:ext uri="{FF2B5EF4-FFF2-40B4-BE49-F238E27FC236}">
                <a16:creationId xmlns:a16="http://schemas.microsoft.com/office/drawing/2014/main" id="{A0840A6A-3D78-ED43-81CB-5BD35BD15211}"/>
              </a:ext>
            </a:extLst>
          </p:cNvPr>
          <p:cNvSpPr txBox="1"/>
          <p:nvPr/>
        </p:nvSpPr>
        <p:spPr>
          <a:xfrm>
            <a:off x="6218957" y="5857646"/>
            <a:ext cx="1041095" cy="79159"/>
          </a:xfrm>
          <a:prstGeom prst="rect">
            <a:avLst/>
          </a:prstGeom>
          <a:noFill/>
          <a:ln/>
        </p:spPr>
        <p:txBody>
          <a:bodyPr wrap="square" lIns="0" tIns="0" rIns="0" bIns="0" rtlCol="0" anchor="ctr"/>
          <a:lstStyle/>
          <a:p>
            <a:pPr marL="0" indent="0" algn="l">
              <a:buNone/>
            </a:pPr>
            <a:r>
              <a:rPr lang="en-US" sz="1200" b="1">
                <a:solidFill>
                  <a:srgbClr val="0A2A5A"/>
                </a:solidFill>
                <a:latin typeface="メイリオ" panose="020B0604030504040204" pitchFamily="50" charset="-128"/>
                <a:ea typeface="メイリオ" panose="020B0604030504040204" pitchFamily="50" charset="-128"/>
                <a:cs typeface="Noto Sans JP" pitchFamily="34" charset="-120"/>
              </a:rPr>
              <a:t>利益率下落幅</a:t>
            </a:r>
            <a:endParaRPr lang="en-US" sz="1200">
              <a:latin typeface="メイリオ" panose="020B0604030504040204" pitchFamily="50" charset="-128"/>
              <a:ea typeface="メイリオ" panose="020B0604030504040204" pitchFamily="50" charset="-128"/>
            </a:endParaRPr>
          </a:p>
        </p:txBody>
      </p:sp>
      <p:sp>
        <p:nvSpPr>
          <p:cNvPr id="13" name="Text 11">
            <a:extLst>
              <a:ext uri="{FF2B5EF4-FFF2-40B4-BE49-F238E27FC236}">
                <a16:creationId xmlns:a16="http://schemas.microsoft.com/office/drawing/2014/main" id="{E8D1200D-A83D-9C34-887D-B8E4B3E7B228}"/>
              </a:ext>
            </a:extLst>
          </p:cNvPr>
          <p:cNvSpPr txBox="1"/>
          <p:nvPr/>
        </p:nvSpPr>
        <p:spPr>
          <a:xfrm>
            <a:off x="619172" y="6152997"/>
            <a:ext cx="1206195" cy="339877"/>
          </a:xfrm>
          <a:prstGeom prst="rect">
            <a:avLst/>
          </a:prstGeom>
          <a:noFill/>
          <a:ln/>
        </p:spPr>
        <p:txBody>
          <a:bodyPr wrap="square" lIns="0" tIns="0" rIns="0" bIns="0" rtlCol="0" anchor="ctr"/>
          <a:lstStyle/>
          <a:p>
            <a:pPr marL="0" indent="0" algn="l">
              <a:buNone/>
            </a:pPr>
            <a:r>
              <a:rPr lang="en-US" sz="2400" b="1">
                <a:solidFill>
                  <a:srgbClr val="002060"/>
                </a:solidFill>
                <a:latin typeface="メイリオ" panose="020B0604030504040204" pitchFamily="50" charset="-128"/>
                <a:ea typeface="メイリオ" panose="020B0604030504040204" pitchFamily="50" charset="-128"/>
                <a:cs typeface="Noto Sans JP" pitchFamily="34" charset="-120"/>
              </a:rPr>
              <a:t>7.58%</a:t>
            </a:r>
            <a:endParaRPr lang="en-US" sz="2400">
              <a:solidFill>
                <a:srgbClr val="002060"/>
              </a:solidFill>
              <a:latin typeface="メイリオ" panose="020B0604030504040204" pitchFamily="50" charset="-128"/>
              <a:ea typeface="メイリオ" panose="020B0604030504040204" pitchFamily="50" charset="-128"/>
            </a:endParaRPr>
          </a:p>
        </p:txBody>
      </p:sp>
      <p:sp>
        <p:nvSpPr>
          <p:cNvPr id="14" name="Text 12">
            <a:extLst>
              <a:ext uri="{FF2B5EF4-FFF2-40B4-BE49-F238E27FC236}">
                <a16:creationId xmlns:a16="http://schemas.microsoft.com/office/drawing/2014/main" id="{DC293E39-3D6B-34D6-8973-6B56B553CA2F}"/>
              </a:ext>
            </a:extLst>
          </p:cNvPr>
          <p:cNvSpPr txBox="1"/>
          <p:nvPr/>
        </p:nvSpPr>
        <p:spPr>
          <a:xfrm>
            <a:off x="3361457" y="6133795"/>
            <a:ext cx="1328623" cy="305410"/>
          </a:xfrm>
          <a:prstGeom prst="rect">
            <a:avLst/>
          </a:prstGeom>
          <a:noFill/>
          <a:ln/>
        </p:spPr>
        <p:txBody>
          <a:bodyPr wrap="square" lIns="0" tIns="0" rIns="0" bIns="0" rtlCol="0" anchor="ctr"/>
          <a:lstStyle/>
          <a:p>
            <a:pPr marL="0" indent="0" algn="l">
              <a:buNone/>
            </a:pPr>
            <a:r>
              <a:rPr lang="en-US" sz="2400" b="1">
                <a:solidFill>
                  <a:srgbClr val="002060"/>
                </a:solidFill>
                <a:latin typeface="メイリオ" panose="020B0604030504040204" pitchFamily="50" charset="-128"/>
                <a:ea typeface="メイリオ" panose="020B0604030504040204" pitchFamily="50" charset="-128"/>
                <a:cs typeface="Noto Sans JP" pitchFamily="34" charset="-120"/>
              </a:rPr>
              <a:t>2.43%</a:t>
            </a:r>
            <a:endParaRPr lang="en-US" sz="2400">
              <a:solidFill>
                <a:srgbClr val="002060"/>
              </a:solidFill>
              <a:latin typeface="メイリオ" panose="020B0604030504040204" pitchFamily="50" charset="-128"/>
              <a:ea typeface="メイリオ" panose="020B0604030504040204" pitchFamily="50" charset="-128"/>
            </a:endParaRPr>
          </a:p>
        </p:txBody>
      </p:sp>
      <p:sp>
        <p:nvSpPr>
          <p:cNvPr id="15" name="Text 13">
            <a:extLst>
              <a:ext uri="{FF2B5EF4-FFF2-40B4-BE49-F238E27FC236}">
                <a16:creationId xmlns:a16="http://schemas.microsoft.com/office/drawing/2014/main" id="{5BB9A46A-D486-6D5F-D446-CCCDAECAE9E0}"/>
              </a:ext>
            </a:extLst>
          </p:cNvPr>
          <p:cNvSpPr txBox="1"/>
          <p:nvPr/>
        </p:nvSpPr>
        <p:spPr>
          <a:xfrm>
            <a:off x="6218957" y="6133795"/>
            <a:ext cx="1625295" cy="231863"/>
          </a:xfrm>
          <a:prstGeom prst="rect">
            <a:avLst/>
          </a:prstGeom>
          <a:noFill/>
          <a:ln/>
        </p:spPr>
        <p:txBody>
          <a:bodyPr wrap="square" lIns="0" tIns="0" rIns="0" bIns="0" rtlCol="0" anchor="ctr"/>
          <a:lstStyle/>
          <a:p>
            <a:pPr marL="0" indent="0" algn="l">
              <a:buNone/>
            </a:pPr>
            <a:r>
              <a:rPr lang="en-US" sz="2400" b="1">
                <a:solidFill>
                  <a:srgbClr val="002060"/>
                </a:solidFill>
                <a:latin typeface="メイリオ" panose="020B0604030504040204" pitchFamily="50" charset="-128"/>
                <a:ea typeface="メイリオ" panose="020B0604030504040204" pitchFamily="50" charset="-128"/>
                <a:cs typeface="Noto Sans JP" pitchFamily="34" charset="-120"/>
              </a:rPr>
              <a:t>▲5.15pt</a:t>
            </a:r>
            <a:endParaRPr lang="en-US" sz="2400">
              <a:solidFill>
                <a:srgbClr val="002060"/>
              </a:solidFill>
              <a:latin typeface="メイリオ" panose="020B0604030504040204" pitchFamily="50" charset="-128"/>
              <a:ea typeface="メイリオ" panose="020B0604030504040204" pitchFamily="50" charset="-128"/>
            </a:endParaRPr>
          </a:p>
        </p:txBody>
      </p:sp>
      <p:sp>
        <p:nvSpPr>
          <p:cNvPr id="2" name="Text 3">
            <a:extLst>
              <a:ext uri="{FF2B5EF4-FFF2-40B4-BE49-F238E27FC236}">
                <a16:creationId xmlns:a16="http://schemas.microsoft.com/office/drawing/2014/main" id="{7CAAFFD8-E574-3F42-9400-4F95D914FD08}"/>
              </a:ext>
            </a:extLst>
          </p:cNvPr>
          <p:cNvSpPr txBox="1"/>
          <p:nvPr/>
        </p:nvSpPr>
        <p:spPr>
          <a:xfrm>
            <a:off x="628650" y="295352"/>
            <a:ext cx="6845573" cy="484742"/>
          </a:xfrm>
          <a:prstGeom prst="rect">
            <a:avLst/>
          </a:prstGeom>
          <a:noFill/>
          <a:ln/>
        </p:spPr>
        <p:txBody>
          <a:bodyPr wrap="square" lIns="0" tIns="0" rIns="0" bIns="0" rtlCol="0" anchor="ctr"/>
          <a:lstStyle/>
          <a:p>
            <a:r>
              <a:rPr lang="ja-JP" altLang="en-US" sz="2400" b="1">
                <a:solidFill>
                  <a:srgbClr val="1A365D"/>
                </a:solidFill>
                <a:latin typeface="Meiryo UI"/>
                <a:ea typeface="Meiryo UI"/>
                <a:cs typeface="Noto Sans JP" pitchFamily="34" charset="-120"/>
              </a:rPr>
              <a:t>財務諸表分析：売上高営業利益率推移</a:t>
            </a:r>
            <a:endParaRPr lang="en-US" sz="2400" b="1">
              <a:latin typeface="Meiryo UI"/>
              <a:ea typeface="Meiryo UI"/>
            </a:endParaRPr>
          </a:p>
        </p:txBody>
      </p:sp>
      <p:sp>
        <p:nvSpPr>
          <p:cNvPr id="17" name="Text 7">
            <a:extLst>
              <a:ext uri="{FF2B5EF4-FFF2-40B4-BE49-F238E27FC236}">
                <a16:creationId xmlns:a16="http://schemas.microsoft.com/office/drawing/2014/main" id="{E1EB8E8B-FDC8-AF24-4F1B-F600DF2FE64E}"/>
              </a:ext>
            </a:extLst>
          </p:cNvPr>
          <p:cNvSpPr txBox="1"/>
          <p:nvPr/>
        </p:nvSpPr>
        <p:spPr>
          <a:xfrm>
            <a:off x="651510" y="964406"/>
            <a:ext cx="5554123" cy="312896"/>
          </a:xfrm>
          <a:prstGeom prst="rect">
            <a:avLst/>
          </a:prstGeom>
          <a:noFill/>
          <a:ln/>
        </p:spPr>
        <p:txBody>
          <a:bodyPr wrap="square" lIns="0" tIns="0" rIns="0" bIns="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550" b="1">
                <a:solidFill>
                  <a:srgbClr val="002060"/>
                </a:solidFill>
                <a:latin typeface="メイリオ" panose="020B0604030504040204" pitchFamily="50" charset="-128"/>
                <a:ea typeface="メイリオ" panose="020B0604030504040204" pitchFamily="50" charset="-128"/>
              </a:rPr>
              <a:t>売上高は微増傾向も、営業利益率が大幅に悪化</a:t>
            </a:r>
            <a:endParaRPr lang="en-US" sz="1550" b="1">
              <a:solidFill>
                <a:srgbClr val="00206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595008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141373A6-E5FC-7518-AC24-B8C3C2186363}"/>
              </a:ext>
            </a:extLst>
          </p:cNvPr>
          <p:cNvGraphicFramePr>
            <a:graphicFrameLocks/>
          </p:cNvGraphicFramePr>
          <p:nvPr>
            <p:custDataLst>
              <p:tags r:id="rId1"/>
            </p:custDataLst>
            <p:extLst>
              <p:ext uri="{D42A27DB-BD31-4B8C-83A1-F6EECF244321}">
                <p14:modId xmlns:p14="http://schemas.microsoft.com/office/powerpoint/2010/main" val="564077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395" imgH="396" progId="TCLayout.ActiveDocument.1">
                  <p:embed/>
                </p:oleObj>
              </mc:Choice>
              <mc:Fallback>
                <p:oleObj name="think-cellスライド" r:id="rId3" imgW="395" imgH="396" progId="TCLayout.ActiveDocument.1">
                  <p:embed/>
                  <p:pic>
                    <p:nvPicPr>
                      <p:cNvPr id="7" name="think-cell data - do not delete" hidden="1">
                        <a:extLst>
                          <a:ext uri="{FF2B5EF4-FFF2-40B4-BE49-F238E27FC236}">
                            <a16:creationId xmlns:a16="http://schemas.microsoft.com/office/drawing/2014/main" id="{141373A6-E5FC-7518-AC24-B8C3C218636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30E9291A-8D20-A85E-45E5-0F1EE9564D64}"/>
              </a:ext>
            </a:extLst>
          </p:cNvPr>
          <p:cNvSpPr>
            <a:spLocks noGrp="1"/>
          </p:cNvSpPr>
          <p:nvPr>
            <p:ph type="title"/>
          </p:nvPr>
        </p:nvSpPr>
        <p:spPr>
          <a:noFill/>
          <a:ln/>
        </p:spPr>
        <p:txBody>
          <a:bodyPr vert="horz" wrap="square" lIns="0" tIns="0" rIns="0" bIns="0" rtlCol="0" anchor="ctr"/>
          <a:lstStyle/>
          <a:p>
            <a:pPr defTabSz="457200"/>
            <a:r>
              <a:rPr lang="ja-JP" altLang="en-US" b="1">
                <a:solidFill>
                  <a:srgbClr val="002060"/>
                </a:solidFill>
                <a:latin typeface="Meiryo UI"/>
                <a:ea typeface="Meiryo UI"/>
              </a:rPr>
              <a:t>原価率・販管費の推移</a:t>
            </a:r>
          </a:p>
        </p:txBody>
      </p:sp>
      <p:pic>
        <p:nvPicPr>
          <p:cNvPr id="6" name="Image 0" descr="preencoded.png">
            <a:extLst>
              <a:ext uri="{FF2B5EF4-FFF2-40B4-BE49-F238E27FC236}">
                <a16:creationId xmlns:a16="http://schemas.microsoft.com/office/drawing/2014/main" id="{D8D952F4-CFDD-BDE4-F432-638B17B241A6}"/>
              </a:ext>
            </a:extLst>
          </p:cNvPr>
          <p:cNvPicPr>
            <a:picLocks noChangeAspect="1"/>
          </p:cNvPicPr>
          <p:nvPr/>
        </p:nvPicPr>
        <p:blipFill>
          <a:blip r:embed="rId5"/>
          <a:srcRect l="-5" r="-5"/>
          <a:stretch/>
        </p:blipFill>
        <p:spPr>
          <a:xfrm>
            <a:off x="760585" y="1272887"/>
            <a:ext cx="6942921" cy="5289316"/>
          </a:xfrm>
          <a:prstGeom prst="rect">
            <a:avLst/>
          </a:prstGeom>
        </p:spPr>
      </p:pic>
      <p:sp>
        <p:nvSpPr>
          <p:cNvPr id="9" name="テキスト ボックス 8">
            <a:extLst>
              <a:ext uri="{FF2B5EF4-FFF2-40B4-BE49-F238E27FC236}">
                <a16:creationId xmlns:a16="http://schemas.microsoft.com/office/drawing/2014/main" id="{47BD8C70-8C4E-D9CC-99D9-D25F894CF781}"/>
              </a:ext>
            </a:extLst>
          </p:cNvPr>
          <p:cNvSpPr txBox="1"/>
          <p:nvPr/>
        </p:nvSpPr>
        <p:spPr>
          <a:xfrm>
            <a:off x="628650" y="903555"/>
            <a:ext cx="8415142" cy="369332"/>
          </a:xfrm>
          <a:prstGeom prst="rect">
            <a:avLst/>
          </a:prstGeom>
          <a:noFill/>
        </p:spPr>
        <p:txBody>
          <a:bodyPr wrap="square">
            <a:spAutoFit/>
          </a:bodyPr>
          <a:lstStyle/>
          <a:p>
            <a:pPr marL="0" indent="0" algn="l">
              <a:buNone/>
            </a:pPr>
            <a:r>
              <a:rPr lang="en-US" altLang="ja-JP" sz="1800" b="1">
                <a:solidFill>
                  <a:srgbClr val="0A2A5A"/>
                </a:solidFill>
                <a:latin typeface="メイリオ" panose="020B0604030504040204" pitchFamily="50" charset="-128"/>
                <a:ea typeface="メイリオ" panose="020B0604030504040204" pitchFamily="50" charset="-128"/>
                <a:cs typeface="Noto Sans JP" pitchFamily="34" charset="-120"/>
              </a:rPr>
              <a:t>2024年問題の影響</a:t>
            </a:r>
            <a:r>
              <a:rPr lang="ja-JP" altLang="en-US" sz="1800" b="1">
                <a:solidFill>
                  <a:srgbClr val="0A2A5A"/>
                </a:solidFill>
                <a:latin typeface="メイリオ" panose="020B0604030504040204" pitchFamily="50" charset="-128"/>
                <a:ea typeface="メイリオ" panose="020B0604030504040204" pitchFamily="50" charset="-128"/>
                <a:cs typeface="Noto Sans JP" pitchFamily="34" charset="-120"/>
              </a:rPr>
              <a:t>や燃料費の高騰を価格に転嫁できず、原価率が上昇</a:t>
            </a:r>
            <a:endParaRPr lang="en-US" altLang="ja-JP" sz="180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98833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A8D09-0CCB-5753-3221-CD203CEC8AF4}"/>
            </a:ext>
          </a:extLst>
        </p:cNvPr>
        <p:cNvGrpSpPr/>
        <p:nvPr/>
      </p:nvGrpSpPr>
      <p:grpSpPr>
        <a:xfrm>
          <a:off x="0" y="0"/>
          <a:ext cx="0" cy="0"/>
          <a:chOff x="0" y="0"/>
          <a:chExt cx="0" cy="0"/>
        </a:xfrm>
      </p:grpSpPr>
      <p:pic>
        <p:nvPicPr>
          <p:cNvPr id="288" name="図 287" descr="グラフ, 折れ線グラフ&#10;&#10;AI 生成コンテンツは間違っている可能性があります。">
            <a:extLst>
              <a:ext uri="{FF2B5EF4-FFF2-40B4-BE49-F238E27FC236}">
                <a16:creationId xmlns:a16="http://schemas.microsoft.com/office/drawing/2014/main" id="{99D8E86A-2D1E-8F22-9EA7-678AE7665FFF}"/>
              </a:ext>
            </a:extLst>
          </p:cNvPr>
          <p:cNvPicPr>
            <a:picLocks noChangeAspect="1"/>
          </p:cNvPicPr>
          <p:nvPr/>
        </p:nvPicPr>
        <p:blipFill>
          <a:blip r:embed="rId2"/>
          <a:srcRect l="1285" r="2713" b="1064"/>
          <a:stretch>
            <a:fillRect/>
          </a:stretch>
        </p:blipFill>
        <p:spPr>
          <a:xfrm>
            <a:off x="942860" y="1419637"/>
            <a:ext cx="6908918" cy="3590713"/>
          </a:xfrm>
          <a:prstGeom prst="rect">
            <a:avLst/>
          </a:prstGeom>
        </p:spPr>
      </p:pic>
      <p:grpSp>
        <p:nvGrpSpPr>
          <p:cNvPr id="40" name="グループ化 39">
            <a:extLst>
              <a:ext uri="{FF2B5EF4-FFF2-40B4-BE49-F238E27FC236}">
                <a16:creationId xmlns:a16="http://schemas.microsoft.com/office/drawing/2014/main" id="{FB866364-18D8-F562-1117-088FA07010A9}"/>
              </a:ext>
            </a:extLst>
          </p:cNvPr>
          <p:cNvGrpSpPr/>
          <p:nvPr/>
        </p:nvGrpSpPr>
        <p:grpSpPr>
          <a:xfrm>
            <a:off x="5941900" y="5015432"/>
            <a:ext cx="2323332" cy="1693913"/>
            <a:chOff x="4766034" y="3310698"/>
            <a:chExt cx="1083100" cy="636312"/>
          </a:xfrm>
        </p:grpSpPr>
        <p:sp>
          <p:nvSpPr>
            <p:cNvPr id="31" name="四角形: 角を丸くする 30">
              <a:extLst>
                <a:ext uri="{FF2B5EF4-FFF2-40B4-BE49-F238E27FC236}">
                  <a16:creationId xmlns:a16="http://schemas.microsoft.com/office/drawing/2014/main" id="{7D41F4D2-F568-80B1-2D88-D883A78BE07F}"/>
                </a:ext>
              </a:extLst>
            </p:cNvPr>
            <p:cNvSpPr/>
            <p:nvPr/>
          </p:nvSpPr>
          <p:spPr>
            <a:xfrm>
              <a:off x="4766034" y="3310698"/>
              <a:ext cx="1083100" cy="636312"/>
            </a:xfrm>
            <a:prstGeom prst="roundRect">
              <a:avLst/>
            </a:prstGeom>
            <a:solidFill>
              <a:srgbClr val="F5D160"/>
            </a:solidFill>
            <a:ln/>
            <a:effectLst>
              <a:outerShdw blurRad="63500" dist="38100" dir="2700000">
                <a:srgbClr val="000000">
                  <a:alpha val="40000"/>
                </a:srgbClr>
              </a:outerShdw>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endParaRPr lang="ja-JP" altLang="en-US" sz="2000" b="1">
                <a:solidFill>
                  <a:srgbClr val="002060"/>
                </a:solidFill>
                <a:latin typeface="Meiryo UI"/>
                <a:ea typeface="Meiryo UI"/>
              </a:endParaRPr>
            </a:p>
          </p:txBody>
        </p:sp>
        <p:sp>
          <p:nvSpPr>
            <p:cNvPr id="46" name="Text 29">
              <a:extLst>
                <a:ext uri="{FF2B5EF4-FFF2-40B4-BE49-F238E27FC236}">
                  <a16:creationId xmlns:a16="http://schemas.microsoft.com/office/drawing/2014/main" id="{F11E1DBA-AFD1-82D7-DA28-5A7D6E315792}"/>
                </a:ext>
              </a:extLst>
            </p:cNvPr>
            <p:cNvSpPr txBox="1"/>
            <p:nvPr/>
          </p:nvSpPr>
          <p:spPr>
            <a:xfrm>
              <a:off x="4927183" y="3352681"/>
              <a:ext cx="759523" cy="143161"/>
            </a:xfrm>
            <a:prstGeom prst="rect">
              <a:avLst/>
            </a:prstGeom>
            <a:noFill/>
            <a:ln/>
          </p:spPr>
          <p:txBody>
            <a:bodyPr wrap="square" lIns="0" tIns="0" rIns="0" bIns="0" rtlCol="0" anchor="ctr"/>
            <a:lstStyle>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pPr marL="0" indent="0" algn="ctr">
                <a:buNone/>
              </a:pPr>
              <a:r>
                <a:rPr lang="en-US" sz="2000" b="1" err="1">
                  <a:solidFill>
                    <a:srgbClr val="1A375D"/>
                  </a:solidFill>
                  <a:latin typeface="Meiryo UI"/>
                  <a:ea typeface="Meiryo UI"/>
                  <a:cs typeface="Noto Sans JP" pitchFamily="34" charset="-120"/>
                </a:rPr>
                <a:t>純利益率</a:t>
              </a:r>
              <a:endParaRPr lang="en-US" sz="2000" b="1" err="1">
                <a:solidFill>
                  <a:srgbClr val="1A375D"/>
                </a:solidFill>
                <a:latin typeface="Meiryo UI"/>
                <a:ea typeface="Meiryo UI"/>
              </a:endParaRPr>
            </a:p>
          </p:txBody>
        </p:sp>
        <p:sp>
          <p:nvSpPr>
            <p:cNvPr id="52" name="Text 32">
              <a:extLst>
                <a:ext uri="{FF2B5EF4-FFF2-40B4-BE49-F238E27FC236}">
                  <a16:creationId xmlns:a16="http://schemas.microsoft.com/office/drawing/2014/main" id="{9A39E3AF-1D36-BDC6-BB81-695166533DAC}"/>
                </a:ext>
              </a:extLst>
            </p:cNvPr>
            <p:cNvSpPr txBox="1"/>
            <p:nvPr/>
          </p:nvSpPr>
          <p:spPr>
            <a:xfrm>
              <a:off x="5077236" y="3510222"/>
              <a:ext cx="464630" cy="232314"/>
            </a:xfrm>
            <a:prstGeom prst="rect">
              <a:avLst/>
            </a:prstGeom>
            <a:noFill/>
            <a:ln/>
          </p:spPr>
          <p:txBody>
            <a:bodyPr wrap="square" lIns="0" tIns="0" rIns="0" bIns="0" rtlCol="0" anchor="ctr"/>
            <a:lstStyle>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pPr marL="0" indent="0" algn="ctr">
                <a:buNone/>
              </a:pPr>
              <a:r>
                <a:rPr lang="en-US" sz="2800" b="1">
                  <a:solidFill>
                    <a:srgbClr val="1A375D"/>
                  </a:solidFill>
                  <a:latin typeface="Meiryo UI"/>
                  <a:ea typeface="Meiryo UI"/>
                  <a:cs typeface="Noto Sans JP" pitchFamily="34" charset="-120"/>
                </a:rPr>
                <a:t>2.89</a:t>
              </a:r>
              <a:endParaRPr lang="en-US" sz="2800">
                <a:solidFill>
                  <a:srgbClr val="1A375D"/>
                </a:solidFill>
                <a:latin typeface="Meiryo UI"/>
                <a:ea typeface="Meiryo UI"/>
              </a:endParaRPr>
            </a:p>
          </p:txBody>
        </p:sp>
        <p:sp>
          <p:nvSpPr>
            <p:cNvPr id="58" name="Text 35">
              <a:extLst>
                <a:ext uri="{FF2B5EF4-FFF2-40B4-BE49-F238E27FC236}">
                  <a16:creationId xmlns:a16="http://schemas.microsoft.com/office/drawing/2014/main" id="{92A85445-4DBE-BD60-68A7-CC252E5EEFF0}"/>
                </a:ext>
              </a:extLst>
            </p:cNvPr>
            <p:cNvSpPr txBox="1"/>
            <p:nvPr/>
          </p:nvSpPr>
          <p:spPr>
            <a:xfrm>
              <a:off x="4832596" y="3712782"/>
              <a:ext cx="953248" cy="206744"/>
            </a:xfrm>
            <a:prstGeom prst="rect">
              <a:avLst/>
            </a:prstGeom>
            <a:noFill/>
            <a:ln/>
          </p:spPr>
          <p:txBody>
            <a:bodyPr wrap="square" lIns="0" tIns="0" rIns="0" bIns="0" rtlCol="0" anchor="ctr"/>
            <a:lstStyle>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pPr marL="0" indent="0" algn="ctr">
                <a:buNone/>
              </a:pPr>
              <a:r>
                <a:rPr lang="en-US" sz="2000">
                  <a:solidFill>
                    <a:srgbClr val="1A375D"/>
                  </a:solidFill>
                  <a:latin typeface="Meiryo UI"/>
                  <a:ea typeface="Meiryo UI"/>
                  <a:cs typeface="Noto Sans JP" pitchFamily="34" charset="-120"/>
                </a:rPr>
                <a:t>▼-2.52pt</a:t>
              </a:r>
              <a:endParaRPr lang="en-US" sz="2000">
                <a:solidFill>
                  <a:srgbClr val="1A375D"/>
                </a:solidFill>
                <a:latin typeface="Meiryo UI"/>
                <a:ea typeface="Meiryo UI"/>
              </a:endParaRPr>
            </a:p>
          </p:txBody>
        </p:sp>
      </p:grpSp>
      <p:grpSp>
        <p:nvGrpSpPr>
          <p:cNvPr id="41" name="グループ化 40">
            <a:extLst>
              <a:ext uri="{FF2B5EF4-FFF2-40B4-BE49-F238E27FC236}">
                <a16:creationId xmlns:a16="http://schemas.microsoft.com/office/drawing/2014/main" id="{38EC0DC6-7E2A-6754-0261-F92F40FF6FE5}"/>
              </a:ext>
            </a:extLst>
          </p:cNvPr>
          <p:cNvGrpSpPr/>
          <p:nvPr/>
        </p:nvGrpSpPr>
        <p:grpSpPr>
          <a:xfrm>
            <a:off x="636274" y="5005054"/>
            <a:ext cx="2329131" cy="1696105"/>
            <a:chOff x="6183185" y="4255465"/>
            <a:chExt cx="1083100" cy="636312"/>
          </a:xfrm>
        </p:grpSpPr>
        <p:sp>
          <p:nvSpPr>
            <p:cNvPr id="32" name="四角形: 角を丸くする 31">
              <a:extLst>
                <a:ext uri="{FF2B5EF4-FFF2-40B4-BE49-F238E27FC236}">
                  <a16:creationId xmlns:a16="http://schemas.microsoft.com/office/drawing/2014/main" id="{6A8C3D79-76CC-E425-6D9A-C30F0DC7278D}"/>
                </a:ext>
              </a:extLst>
            </p:cNvPr>
            <p:cNvSpPr/>
            <p:nvPr/>
          </p:nvSpPr>
          <p:spPr>
            <a:xfrm>
              <a:off x="6183185" y="4255465"/>
              <a:ext cx="1083100" cy="636312"/>
            </a:xfrm>
            <a:prstGeom prst="roundRect">
              <a:avLst/>
            </a:prstGeom>
            <a:solidFill>
              <a:srgbClr val="F5D160"/>
            </a:solidFill>
            <a:ln/>
            <a:effectLst>
              <a:outerShdw blurRad="63500" dist="38100" dir="2700000">
                <a:srgbClr val="000000">
                  <a:alpha val="40000"/>
                </a:srgbClr>
              </a:outerShdw>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endParaRPr lang="ja-JP" altLang="en-US" sz="2000" b="1">
                <a:solidFill>
                  <a:srgbClr val="002060"/>
                </a:solidFill>
                <a:latin typeface="Meiryo UI"/>
                <a:ea typeface="Meiryo UI"/>
              </a:endParaRPr>
            </a:p>
          </p:txBody>
        </p:sp>
        <p:grpSp>
          <p:nvGrpSpPr>
            <p:cNvPr id="33" name="グループ化 32">
              <a:extLst>
                <a:ext uri="{FF2B5EF4-FFF2-40B4-BE49-F238E27FC236}">
                  <a16:creationId xmlns:a16="http://schemas.microsoft.com/office/drawing/2014/main" id="{6A7B33AE-7F46-5DDD-BD3D-727759983418}"/>
                </a:ext>
              </a:extLst>
            </p:cNvPr>
            <p:cNvGrpSpPr/>
            <p:nvPr/>
          </p:nvGrpSpPr>
          <p:grpSpPr>
            <a:xfrm>
              <a:off x="6243795" y="4325603"/>
              <a:ext cx="955834" cy="505310"/>
              <a:chOff x="6243795" y="3363965"/>
              <a:chExt cx="955834" cy="505310"/>
            </a:xfrm>
          </p:grpSpPr>
          <p:sp>
            <p:nvSpPr>
              <p:cNvPr id="60" name="Text 36">
                <a:extLst>
                  <a:ext uri="{FF2B5EF4-FFF2-40B4-BE49-F238E27FC236}">
                    <a16:creationId xmlns:a16="http://schemas.microsoft.com/office/drawing/2014/main" id="{95DB33CA-F41E-02EF-1DD1-866921AD9068}"/>
                  </a:ext>
                </a:extLst>
              </p:cNvPr>
              <p:cNvSpPr txBox="1"/>
              <p:nvPr/>
            </p:nvSpPr>
            <p:spPr>
              <a:xfrm>
                <a:off x="6385423" y="3720548"/>
                <a:ext cx="674500" cy="148727"/>
              </a:xfrm>
              <a:prstGeom prst="rect">
                <a:avLst/>
              </a:prstGeom>
              <a:noFill/>
              <a:ln/>
            </p:spPr>
            <p:txBody>
              <a:bodyPr wrap="square" lIns="0" tIns="0" rIns="0" bIns="0" rtlCol="0" anchor="ctr"/>
              <a:lstStyle>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pPr marL="0" indent="0" algn="ctr">
                  <a:buNone/>
                </a:pPr>
                <a:r>
                  <a:rPr lang="en-US" sz="2000">
                    <a:solidFill>
                      <a:srgbClr val="1A375D"/>
                    </a:solidFill>
                    <a:latin typeface="Meiryo UI"/>
                    <a:ea typeface="Meiryo UI"/>
                    <a:cs typeface="Noto Sans JP" pitchFamily="34" charset="-120"/>
                  </a:rPr>
                  <a:t>▼-0.02pt</a:t>
                </a:r>
                <a:endParaRPr lang="en-US" sz="2000">
                  <a:solidFill>
                    <a:srgbClr val="1A375D"/>
                  </a:solidFill>
                  <a:latin typeface="Meiryo UI"/>
                  <a:ea typeface="Meiryo UI"/>
                </a:endParaRPr>
              </a:p>
            </p:txBody>
          </p:sp>
          <p:sp>
            <p:nvSpPr>
              <p:cNvPr id="48" name="Text 30">
                <a:extLst>
                  <a:ext uri="{FF2B5EF4-FFF2-40B4-BE49-F238E27FC236}">
                    <a16:creationId xmlns:a16="http://schemas.microsoft.com/office/drawing/2014/main" id="{5CE01279-D790-C33B-F6EB-DB71D5495F31}"/>
                  </a:ext>
                </a:extLst>
              </p:cNvPr>
              <p:cNvSpPr txBox="1"/>
              <p:nvPr/>
            </p:nvSpPr>
            <p:spPr>
              <a:xfrm>
                <a:off x="6243795" y="3363965"/>
                <a:ext cx="955834" cy="143161"/>
              </a:xfrm>
              <a:prstGeom prst="rect">
                <a:avLst/>
              </a:prstGeom>
              <a:noFill/>
              <a:ln/>
            </p:spPr>
            <p:txBody>
              <a:bodyPr wrap="square" lIns="0" tIns="0" rIns="0" bIns="0" rtlCol="0" anchor="ctr"/>
              <a:lstStyle>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pPr marL="0" indent="0" algn="ctr">
                  <a:buNone/>
                </a:pPr>
                <a:r>
                  <a:rPr lang="en-US" sz="2000" b="1" dirty="0" err="1">
                    <a:solidFill>
                      <a:srgbClr val="1A375D"/>
                    </a:solidFill>
                    <a:latin typeface="Meiryo UI"/>
                    <a:ea typeface="Meiryo UI"/>
                    <a:cs typeface="Noto Sans JP" pitchFamily="34" charset="-120"/>
                  </a:rPr>
                  <a:t>総資産回転率</a:t>
                </a:r>
                <a:endParaRPr lang="en-US" sz="2000" b="1" dirty="0">
                  <a:solidFill>
                    <a:srgbClr val="1A375D"/>
                  </a:solidFill>
                  <a:latin typeface="Meiryo UI"/>
                  <a:ea typeface="Meiryo UI"/>
                </a:endParaRPr>
              </a:p>
            </p:txBody>
          </p:sp>
          <p:sp>
            <p:nvSpPr>
              <p:cNvPr id="54" name="Text 33">
                <a:extLst>
                  <a:ext uri="{FF2B5EF4-FFF2-40B4-BE49-F238E27FC236}">
                    <a16:creationId xmlns:a16="http://schemas.microsoft.com/office/drawing/2014/main" id="{29732B46-F49F-CFFF-A7C3-0289566DADB2}"/>
                  </a:ext>
                </a:extLst>
              </p:cNvPr>
              <p:cNvSpPr txBox="1"/>
              <p:nvPr/>
            </p:nvSpPr>
            <p:spPr>
              <a:xfrm>
                <a:off x="6492947" y="3499229"/>
                <a:ext cx="464630" cy="232314"/>
              </a:xfrm>
              <a:prstGeom prst="rect">
                <a:avLst/>
              </a:prstGeom>
              <a:noFill/>
              <a:ln/>
            </p:spPr>
            <p:txBody>
              <a:bodyPr wrap="square" lIns="0" tIns="0" rIns="0" bIns="0" rtlCol="0" anchor="ctr"/>
              <a:lstStyle>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pPr marL="0" indent="0" algn="ctr">
                  <a:buNone/>
                </a:pPr>
                <a:r>
                  <a:rPr lang="en-US" sz="2800" b="1">
                    <a:solidFill>
                      <a:srgbClr val="1A375D"/>
                    </a:solidFill>
                    <a:latin typeface="Meiryo UI"/>
                    <a:ea typeface="Meiryo UI"/>
                  </a:rPr>
                  <a:t>0.60</a:t>
                </a:r>
                <a:endParaRPr lang="en-US" sz="2800">
                  <a:solidFill>
                    <a:srgbClr val="1A375D"/>
                  </a:solidFill>
                  <a:latin typeface="Meiryo UI"/>
                  <a:ea typeface="Meiryo UI"/>
                </a:endParaRPr>
              </a:p>
            </p:txBody>
          </p:sp>
        </p:grpSp>
      </p:grpSp>
      <p:grpSp>
        <p:nvGrpSpPr>
          <p:cNvPr id="42" name="グループ化 41">
            <a:extLst>
              <a:ext uri="{FF2B5EF4-FFF2-40B4-BE49-F238E27FC236}">
                <a16:creationId xmlns:a16="http://schemas.microsoft.com/office/drawing/2014/main" id="{03FB82D3-E6B4-9802-B5DA-60F146D8A2C1}"/>
              </a:ext>
            </a:extLst>
          </p:cNvPr>
          <p:cNvGrpSpPr/>
          <p:nvPr/>
        </p:nvGrpSpPr>
        <p:grpSpPr>
          <a:xfrm>
            <a:off x="3302572" y="5015825"/>
            <a:ext cx="2328942" cy="1689535"/>
            <a:chOff x="7642513" y="4128934"/>
            <a:chExt cx="1083100" cy="636312"/>
          </a:xfrm>
        </p:grpSpPr>
        <p:sp>
          <p:nvSpPr>
            <p:cNvPr id="39" name="四角形: 角を丸くする 38">
              <a:extLst>
                <a:ext uri="{FF2B5EF4-FFF2-40B4-BE49-F238E27FC236}">
                  <a16:creationId xmlns:a16="http://schemas.microsoft.com/office/drawing/2014/main" id="{8CDB6025-0876-FB44-EE1B-349C30CCD1ED}"/>
                </a:ext>
              </a:extLst>
            </p:cNvPr>
            <p:cNvSpPr/>
            <p:nvPr/>
          </p:nvSpPr>
          <p:spPr>
            <a:xfrm>
              <a:off x="7642513" y="4128934"/>
              <a:ext cx="1083100" cy="636312"/>
            </a:xfrm>
            <a:prstGeom prst="roundRect">
              <a:avLst/>
            </a:prstGeom>
            <a:solidFill>
              <a:srgbClr val="F5D160"/>
            </a:solidFill>
            <a:ln/>
            <a:effectLst>
              <a:outerShdw blurRad="63500" dist="38100" dir="2700000">
                <a:srgbClr val="000000">
                  <a:alpha val="40000"/>
                </a:srgbClr>
              </a:outerShdw>
            </a:effectLst>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endParaRPr lang="ja-JP" altLang="en-US" sz="2000" b="1">
                <a:solidFill>
                  <a:srgbClr val="002060"/>
                </a:solidFill>
                <a:latin typeface="Meiryo UI"/>
                <a:ea typeface="Meiryo UI"/>
              </a:endParaRPr>
            </a:p>
          </p:txBody>
        </p:sp>
        <p:grpSp>
          <p:nvGrpSpPr>
            <p:cNvPr id="34" name="グループ化 33">
              <a:extLst>
                <a:ext uri="{FF2B5EF4-FFF2-40B4-BE49-F238E27FC236}">
                  <a16:creationId xmlns:a16="http://schemas.microsoft.com/office/drawing/2014/main" id="{25B470FA-6854-7654-4B89-6B6D6E1E7267}"/>
                </a:ext>
              </a:extLst>
            </p:cNvPr>
            <p:cNvGrpSpPr/>
            <p:nvPr/>
          </p:nvGrpSpPr>
          <p:grpSpPr>
            <a:xfrm>
              <a:off x="7666418" y="4182201"/>
              <a:ext cx="1054418" cy="528474"/>
              <a:chOff x="7641112" y="3363965"/>
              <a:chExt cx="1054418" cy="528474"/>
            </a:xfrm>
          </p:grpSpPr>
          <p:sp>
            <p:nvSpPr>
              <p:cNvPr id="50" name="Text 31">
                <a:extLst>
                  <a:ext uri="{FF2B5EF4-FFF2-40B4-BE49-F238E27FC236}">
                    <a16:creationId xmlns:a16="http://schemas.microsoft.com/office/drawing/2014/main" id="{9CA57FB1-BC2E-21DB-4DFA-78012F874F71}"/>
                  </a:ext>
                </a:extLst>
              </p:cNvPr>
              <p:cNvSpPr txBox="1"/>
              <p:nvPr/>
            </p:nvSpPr>
            <p:spPr>
              <a:xfrm>
                <a:off x="7641112" y="3363965"/>
                <a:ext cx="1054418" cy="143161"/>
              </a:xfrm>
              <a:prstGeom prst="rect">
                <a:avLst/>
              </a:prstGeom>
              <a:noFill/>
              <a:ln/>
            </p:spPr>
            <p:txBody>
              <a:bodyPr wrap="square" lIns="0" tIns="0" rIns="0" bIns="0" rtlCol="0" anchor="ctr"/>
              <a:lstStyle>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pPr marL="0" indent="0" algn="ctr">
                  <a:buNone/>
                </a:pPr>
                <a:r>
                  <a:rPr lang="en-US" sz="2000" b="1" err="1">
                    <a:solidFill>
                      <a:srgbClr val="1A375D"/>
                    </a:solidFill>
                    <a:latin typeface="Meiryo UI"/>
                    <a:ea typeface="Meiryo UI"/>
                    <a:cs typeface="Noto Sans JP" pitchFamily="34" charset="-120"/>
                  </a:rPr>
                  <a:t>財務レバレッジ</a:t>
                </a:r>
                <a:endParaRPr lang="en-US" sz="2000" b="1" err="1">
                  <a:solidFill>
                    <a:srgbClr val="1A375D"/>
                  </a:solidFill>
                  <a:latin typeface="Meiryo UI"/>
                  <a:ea typeface="Meiryo UI"/>
                </a:endParaRPr>
              </a:p>
            </p:txBody>
          </p:sp>
          <p:sp>
            <p:nvSpPr>
              <p:cNvPr id="56" name="Text 34">
                <a:extLst>
                  <a:ext uri="{FF2B5EF4-FFF2-40B4-BE49-F238E27FC236}">
                    <a16:creationId xmlns:a16="http://schemas.microsoft.com/office/drawing/2014/main" id="{42C04BAE-CB99-0343-A238-DE97306B5B79}"/>
                  </a:ext>
                </a:extLst>
              </p:cNvPr>
              <p:cNvSpPr txBox="1"/>
              <p:nvPr/>
            </p:nvSpPr>
            <p:spPr>
              <a:xfrm>
                <a:off x="7975226" y="3510218"/>
                <a:ext cx="464630" cy="232314"/>
              </a:xfrm>
              <a:prstGeom prst="rect">
                <a:avLst/>
              </a:prstGeom>
              <a:noFill/>
              <a:ln/>
            </p:spPr>
            <p:txBody>
              <a:bodyPr wrap="square" lIns="0" tIns="0" rIns="0" bIns="0" rtlCol="0" anchor="ctr"/>
              <a:lstStyle>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pPr marL="0" indent="0" algn="ctr">
                  <a:buNone/>
                </a:pPr>
                <a:r>
                  <a:rPr lang="en-US" sz="2800" b="1">
                    <a:solidFill>
                      <a:srgbClr val="1A375D"/>
                    </a:solidFill>
                    <a:latin typeface="Meiryo UI"/>
                    <a:ea typeface="Meiryo UI"/>
                  </a:rPr>
                  <a:t>1.74</a:t>
                </a:r>
                <a:endParaRPr lang="en-US" sz="2800">
                  <a:solidFill>
                    <a:srgbClr val="1A375D"/>
                  </a:solidFill>
                  <a:latin typeface="Meiryo UI"/>
                  <a:ea typeface="Meiryo UI"/>
                </a:endParaRPr>
              </a:p>
            </p:txBody>
          </p:sp>
          <p:sp>
            <p:nvSpPr>
              <p:cNvPr id="62" name="Text 37">
                <a:extLst>
                  <a:ext uri="{FF2B5EF4-FFF2-40B4-BE49-F238E27FC236}">
                    <a16:creationId xmlns:a16="http://schemas.microsoft.com/office/drawing/2014/main" id="{BAC6F50C-E7CD-76A8-9295-509EFD58EB20}"/>
                  </a:ext>
                </a:extLst>
              </p:cNvPr>
              <p:cNvSpPr txBox="1"/>
              <p:nvPr/>
            </p:nvSpPr>
            <p:spPr>
              <a:xfrm>
                <a:off x="7834821" y="3743727"/>
                <a:ext cx="745190" cy="148712"/>
              </a:xfrm>
              <a:prstGeom prst="rect">
                <a:avLst/>
              </a:prstGeom>
              <a:noFill/>
              <a:ln/>
            </p:spPr>
            <p:txBody>
              <a:bodyPr wrap="square" lIns="0" tIns="0" rIns="0" bIns="0" rtlCol="0" anchor="ctr"/>
              <a:lstStyle>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a:lstStyle>
              <a:p>
                <a:pPr marL="0" indent="0" algn="ctr">
                  <a:buNone/>
                </a:pPr>
                <a:r>
                  <a:rPr lang="en-US" sz="2000">
                    <a:solidFill>
                      <a:srgbClr val="1A375D"/>
                    </a:solidFill>
                    <a:latin typeface="Meiryo UI"/>
                    <a:ea typeface="Meiryo UI"/>
                    <a:cs typeface="Noto Sans JP" pitchFamily="34" charset="-120"/>
                  </a:rPr>
                  <a:t>▲+0.01pt</a:t>
                </a:r>
                <a:endParaRPr lang="en-US" sz="2000">
                  <a:solidFill>
                    <a:srgbClr val="1A375D"/>
                  </a:solidFill>
                  <a:latin typeface="Meiryo UI"/>
                  <a:ea typeface="Meiryo UI"/>
                </a:endParaRPr>
              </a:p>
            </p:txBody>
          </p:sp>
        </p:grpSp>
      </p:grpSp>
      <p:sp>
        <p:nvSpPr>
          <p:cNvPr id="30" name="Text 3">
            <a:extLst>
              <a:ext uri="{FF2B5EF4-FFF2-40B4-BE49-F238E27FC236}">
                <a16:creationId xmlns:a16="http://schemas.microsoft.com/office/drawing/2014/main" id="{7D4EF67C-3EC5-986B-4979-11AF6C69ABD6}"/>
              </a:ext>
            </a:extLst>
          </p:cNvPr>
          <p:cNvSpPr txBox="1"/>
          <p:nvPr/>
        </p:nvSpPr>
        <p:spPr>
          <a:xfrm>
            <a:off x="452259" y="938228"/>
            <a:ext cx="9875371" cy="484312"/>
          </a:xfrm>
          <a:prstGeom prst="rect">
            <a:avLst/>
          </a:prstGeom>
          <a:noFill/>
          <a:ln/>
        </p:spPr>
        <p:txBody>
          <a:bodyPr wrap="square" lIns="0" tIns="0" rIns="0" bIns="0" rtlCol="0" anchor="ctr"/>
          <a:lstStyle/>
          <a:p>
            <a:r>
              <a:rPr lang="ja-JP" altLang="en-US" b="1">
                <a:solidFill>
                  <a:srgbClr val="1A365D"/>
                </a:solidFill>
                <a:latin typeface="Meiryo UI"/>
                <a:ea typeface="Meiryo UI"/>
              </a:rPr>
              <a:t>■ROEは減少傾向で特に純利益率が大幅に下がったのが原因</a:t>
            </a:r>
            <a:endParaRPr lang="ja-JP" b="1">
              <a:solidFill>
                <a:srgbClr val="1A365D"/>
              </a:solidFill>
              <a:latin typeface="Meiryo UI"/>
              <a:ea typeface="Meiryo UI"/>
            </a:endParaRPr>
          </a:p>
        </p:txBody>
      </p:sp>
      <p:sp>
        <p:nvSpPr>
          <p:cNvPr id="24" name="Text 3">
            <a:extLst>
              <a:ext uri="{FF2B5EF4-FFF2-40B4-BE49-F238E27FC236}">
                <a16:creationId xmlns:a16="http://schemas.microsoft.com/office/drawing/2014/main" id="{79AFC737-64FE-8B3C-27D5-9019B145101B}"/>
              </a:ext>
            </a:extLst>
          </p:cNvPr>
          <p:cNvSpPr txBox="1"/>
          <p:nvPr/>
        </p:nvSpPr>
        <p:spPr>
          <a:xfrm>
            <a:off x="455920" y="343091"/>
            <a:ext cx="6845573" cy="484742"/>
          </a:xfrm>
          <a:prstGeom prst="rect">
            <a:avLst/>
          </a:prstGeom>
          <a:noFill/>
          <a:ln/>
        </p:spPr>
        <p:txBody>
          <a:bodyPr wrap="square" lIns="0" tIns="0" rIns="0" bIns="0" rtlCol="0" anchor="ctr"/>
          <a:lstStyle/>
          <a:p>
            <a:r>
              <a:rPr lang="ja-JP" altLang="en-US" sz="2400" b="1">
                <a:solidFill>
                  <a:srgbClr val="002060"/>
                </a:solidFill>
                <a:latin typeface="Meiryo UI"/>
                <a:ea typeface="Meiryo UI"/>
                <a:cs typeface="Noto Sans JP" pitchFamily="34" charset="-120"/>
              </a:rPr>
              <a:t>　ROE構成要素分析（デュポン分析）</a:t>
            </a:r>
            <a:endParaRPr lang="en-US" sz="2400" b="1">
              <a:solidFill>
                <a:srgbClr val="002060"/>
              </a:solidFill>
              <a:latin typeface="Meiryo UI"/>
              <a:ea typeface="Meiryo UI"/>
            </a:endParaRPr>
          </a:p>
        </p:txBody>
      </p:sp>
    </p:spTree>
    <p:extLst>
      <p:ext uri="{BB962C8B-B14F-4D97-AF65-F5344CB8AC3E}">
        <p14:creationId xmlns:p14="http://schemas.microsoft.com/office/powerpoint/2010/main" val="36026468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32687&quot;&gt;&lt;version val=&quot;38494&quot;/&gt;&lt;CPresentation id=&quot;1&quot;&gt;&lt;m_precDefaultOrdinal&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Ordinal&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yearfmt&gt;&lt;begin val=&quot;0&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1&quot;&gt;&lt;elem m_fUsage=&quot;1.00000000000000000000E+00&quot;&gt;&lt;m_msothmcolidx val=&quot;0&quot;/&gt;&lt;m_rgb r=&quot;F9&quot; g=&quot;C2&quot; b=&quot;78&quot;/&gt;&lt;/elem&gt;&lt;/m_vecMRU&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CB852C2F-2932-4242-B696-2E5B8D12D2D1}">
  <we:reference id="wa200005566" version="1.0.0.0" store="en-US" storeType="omex"/>
  <we:alternateReferences>
    <we:reference id="wa200005566" version="1.0.0.0" store="omex"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TotalTime>
  <Words>5680</Words>
  <Application>Microsoft Macintosh PowerPoint</Application>
  <PresentationFormat>画面に合わせる (4:3)</PresentationFormat>
  <Paragraphs>1349</Paragraphs>
  <Slides>63</Slides>
  <Notes>18</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63</vt:i4>
      </vt:variant>
    </vt:vector>
  </HeadingPairs>
  <TitlesOfParts>
    <vt:vector size="75" baseType="lpstr">
      <vt:lpstr>Meiryo UI</vt:lpstr>
      <vt:lpstr>Noto Sans JP</vt:lpstr>
      <vt:lpstr>Noto Serif JP</vt:lpstr>
      <vt:lpstr>Meiryo</vt:lpstr>
      <vt:lpstr>Meiryo</vt:lpstr>
      <vt:lpstr>游ゴシック</vt:lpstr>
      <vt:lpstr>Aptos</vt:lpstr>
      <vt:lpstr>Arial</vt:lpstr>
      <vt:lpstr>Calibri</vt:lpstr>
      <vt:lpstr>Wingdings</vt:lpstr>
      <vt:lpstr>Office テーマ</vt:lpstr>
      <vt:lpstr>think-cellスライド</vt:lpstr>
      <vt:lpstr>経営戦略会議</vt:lpstr>
      <vt:lpstr>エグゼグティブサマリー</vt:lpstr>
      <vt:lpstr>PowerPoint プレゼンテーション</vt:lpstr>
      <vt:lpstr>アジェンダ</vt:lpstr>
      <vt:lpstr>PowerPoint プレゼンテーション</vt:lpstr>
      <vt:lpstr>菜の花を取り巻く外部環境</vt:lpstr>
      <vt:lpstr>PowerPoint プレゼンテーション</vt:lpstr>
      <vt:lpstr>原価率・販管費の推移</vt:lpstr>
      <vt:lpstr>PowerPoint プレゼンテーション</vt:lpstr>
      <vt:lpstr>太陽総合商事TOB評価</vt:lpstr>
      <vt:lpstr>TOBを受諾しない理由</vt:lpstr>
      <vt:lpstr>戦略オプション一覧 </vt:lpstr>
      <vt:lpstr>PowerPoint プレゼンテーション</vt:lpstr>
      <vt:lpstr>最適解：PE×ホワイトナイトハイブリッドMBO</vt:lpstr>
      <vt:lpstr>PEファンドの構造的限界 -Exit圧力と短期最適化</vt:lpstr>
      <vt:lpstr>比較: PE 4社×ホワイトナイト 4社</vt:lpstr>
      <vt:lpstr>MBO価格について</vt:lpstr>
      <vt:lpstr>MBO採用の定量的根拠</vt:lpstr>
      <vt:lpstr>戦略構造</vt:lpstr>
      <vt:lpstr>課題と戦略全体像</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「運ぶ」から「創る」へ　 </vt:lpstr>
      <vt:lpstr>「価値を運ぶ」から「価値を創る」へ　 </vt:lpstr>
      <vt:lpstr>ロジスティクス戦略の全体像　 </vt:lpstr>
      <vt:lpstr>ロジスティクス戦略①：フルフィルメントスキルマップ　 </vt:lpstr>
      <vt:lpstr>ロジスティクス戦略②：コールドチェーン物流への挑戦　 </vt:lpstr>
      <vt:lpstr>ロジスティクス戦略③：領域展開　 </vt:lpstr>
      <vt:lpstr>実現に向けた推進体制 </vt:lpstr>
      <vt:lpstr>期待効果（収益インパクト）　 </vt:lpstr>
      <vt:lpstr>成長戦略まとめ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新ガバナンス体制（MBO直後→IPO直前） </vt:lpstr>
      <vt:lpstr>新ガバナンス体制：意思決定フロー</vt:lpstr>
      <vt:lpstr>Sources &amp; Uses（3,569億円）</vt:lpstr>
      <vt:lpstr>投資家リターン（KKR）</vt:lpstr>
      <vt:lpstr>SGのリターンと出口戦略 — 戦略的パートナーシップの継続</vt:lpstr>
      <vt:lpstr>デレバリングロードマップ</vt:lpstr>
      <vt:lpstr>対抗TOB防衛バッファと第三者委員会対応</vt:lpstr>
      <vt:lpstr>MBOが三方良しの理由</vt:lpstr>
      <vt:lpstr>企業価値ブリッジ（Before→After）</vt:lpstr>
      <vt:lpstr>PowerPoint プレゼンテーション</vt:lpstr>
      <vt:lpstr>PowerPoint プレゼンテーション</vt:lpstr>
      <vt:lpstr>EOF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佐藤 啓子</dc:creator>
  <cp:lastModifiedBy>KEISUKE SAITO</cp:lastModifiedBy>
  <cp:revision>2</cp:revision>
  <dcterms:created xsi:type="dcterms:W3CDTF">2025-09-04T00:21:38Z</dcterms:created>
  <dcterms:modified xsi:type="dcterms:W3CDTF">2025-11-18T03:42:21Z</dcterms:modified>
</cp:coreProperties>
</file>