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1"/>
  </p:notesMasterIdLst>
  <p:sldIdLst>
    <p:sldId id="256" r:id="rId2"/>
    <p:sldId id="262" r:id="rId3"/>
    <p:sldId id="263" r:id="rId4"/>
    <p:sldId id="259" r:id="rId5"/>
    <p:sldId id="260" r:id="rId6"/>
    <p:sldId id="261" r:id="rId7"/>
    <p:sldId id="264" r:id="rId8"/>
    <p:sldId id="265" r:id="rId9"/>
    <p:sldId id="266" r:id="rId10"/>
  </p:sldIdLst>
  <p:sldSz cx="10287000" cy="18288000"/>
  <p:notesSz cx="10287000" cy="18288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 roundtripDataSignature="AMtx7mglPNfECxmpFgkgeYmD23b26n6K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C3"/>
    <a:srgbClr val="FD71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988B0B-9B7F-4046-B725-62B2BDF1A2C3}" v="2" dt="2025-07-15T05:04:56.004"/>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テーマ スタイル 2 - アクセント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テーマ スタイル 2 - アクセント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0" d="100"/>
          <a:sy n="60" d="100"/>
        </p:scale>
        <p:origin x="1032" y="-1718"/>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customschemas.google.com/relationships/presentationmetadata" Target="metadata"/><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宗俊 林" userId="f871d55d75d6650f" providerId="LiveId" clId="{B0988B0B-9B7F-4046-B725-62B2BDF1A2C3}"/>
    <pc:docChg chg="modSld">
      <pc:chgData name="宗俊 林" userId="f871d55d75d6650f" providerId="LiveId" clId="{B0988B0B-9B7F-4046-B725-62B2BDF1A2C3}" dt="2025-07-15T05:05:03.460" v="13" actId="20577"/>
      <pc:docMkLst>
        <pc:docMk/>
      </pc:docMkLst>
      <pc:sldChg chg="modSp mod">
        <pc:chgData name="宗俊 林" userId="f871d55d75d6650f" providerId="LiveId" clId="{B0988B0B-9B7F-4046-B725-62B2BDF1A2C3}" dt="2025-07-15T05:05:03.460" v="13" actId="20577"/>
        <pc:sldMkLst>
          <pc:docMk/>
          <pc:sldMk cId="0" sldId="256"/>
        </pc:sldMkLst>
        <pc:spChg chg="mod">
          <ac:chgData name="宗俊 林" userId="f871d55d75d6650f" providerId="LiveId" clId="{B0988B0B-9B7F-4046-B725-62B2BDF1A2C3}" dt="2025-07-15T05:05:03.460" v="13" actId="20577"/>
          <ac:spMkLst>
            <pc:docMk/>
            <pc:sldMk cId="0" sldId="256"/>
            <ac:spMk id="5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4457700" cy="91757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5827713" y="0"/>
            <a:ext cx="4457700" cy="917575"/>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3406775" y="2286000"/>
            <a:ext cx="3473450" cy="6172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1028700" y="8801100"/>
            <a:ext cx="8229600" cy="72009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17372013"/>
            <a:ext cx="4457700" cy="9159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5827713" y="17372013"/>
            <a:ext cx="4457700" cy="9159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ja-JP"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1:notes"/>
          <p:cNvSpPr txBox="1">
            <a:spLocks noGrp="1"/>
          </p:cNvSpPr>
          <p:nvPr>
            <p:ph type="body" idx="1"/>
          </p:nvPr>
        </p:nvSpPr>
        <p:spPr>
          <a:xfrm>
            <a:off x="1028700" y="8801100"/>
            <a:ext cx="8229600" cy="72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6" name="Google Shape;46;p1:notes"/>
          <p:cNvSpPr>
            <a:spLocks noGrp="1" noRot="1" noChangeAspect="1"/>
          </p:cNvSpPr>
          <p:nvPr>
            <p:ph type="sldImg" idx="2"/>
          </p:nvPr>
        </p:nvSpPr>
        <p:spPr>
          <a:xfrm>
            <a:off x="3406775" y="2286000"/>
            <a:ext cx="3473450" cy="6172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1:notes"/>
          <p:cNvSpPr txBox="1">
            <a:spLocks noGrp="1"/>
          </p:cNvSpPr>
          <p:nvPr>
            <p:ph type="body" idx="1"/>
          </p:nvPr>
        </p:nvSpPr>
        <p:spPr>
          <a:xfrm>
            <a:off x="1028700" y="8801100"/>
            <a:ext cx="8229600" cy="72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 name="Google Shape;46;p1:notes"/>
          <p:cNvSpPr>
            <a:spLocks noGrp="1" noRot="1" noChangeAspect="1"/>
          </p:cNvSpPr>
          <p:nvPr>
            <p:ph type="sldImg" idx="2"/>
          </p:nvPr>
        </p:nvSpPr>
        <p:spPr>
          <a:xfrm>
            <a:off x="3406775" y="2286000"/>
            <a:ext cx="3473450" cy="6172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47980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a:extLst>
            <a:ext uri="{FF2B5EF4-FFF2-40B4-BE49-F238E27FC236}">
              <a16:creationId xmlns:a16="http://schemas.microsoft.com/office/drawing/2014/main" id="{690EC68E-4BA4-678D-A4D7-5CA8987325C7}"/>
            </a:ext>
          </a:extLst>
        </p:cNvPr>
        <p:cNvGrpSpPr/>
        <p:nvPr/>
      </p:nvGrpSpPr>
      <p:grpSpPr>
        <a:xfrm>
          <a:off x="0" y="0"/>
          <a:ext cx="0" cy="0"/>
          <a:chOff x="0" y="0"/>
          <a:chExt cx="0" cy="0"/>
        </a:xfrm>
      </p:grpSpPr>
      <p:sp>
        <p:nvSpPr>
          <p:cNvPr id="45" name="Google Shape;45;p1:notes">
            <a:extLst>
              <a:ext uri="{FF2B5EF4-FFF2-40B4-BE49-F238E27FC236}">
                <a16:creationId xmlns:a16="http://schemas.microsoft.com/office/drawing/2014/main" id="{85B85172-557E-6EC1-6D53-D252DB20970B}"/>
              </a:ext>
            </a:extLst>
          </p:cNvPr>
          <p:cNvSpPr txBox="1">
            <a:spLocks noGrp="1"/>
          </p:cNvSpPr>
          <p:nvPr>
            <p:ph type="body" idx="1"/>
          </p:nvPr>
        </p:nvSpPr>
        <p:spPr>
          <a:xfrm>
            <a:off x="1028700" y="8801100"/>
            <a:ext cx="8229600" cy="72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 name="Google Shape;46;p1:notes">
            <a:extLst>
              <a:ext uri="{FF2B5EF4-FFF2-40B4-BE49-F238E27FC236}">
                <a16:creationId xmlns:a16="http://schemas.microsoft.com/office/drawing/2014/main" id="{B8EAF253-6066-5326-583F-D9AE997052D4}"/>
              </a:ext>
            </a:extLst>
          </p:cNvPr>
          <p:cNvSpPr>
            <a:spLocks noGrp="1" noRot="1" noChangeAspect="1"/>
          </p:cNvSpPr>
          <p:nvPr>
            <p:ph type="sldImg" idx="2"/>
          </p:nvPr>
        </p:nvSpPr>
        <p:spPr>
          <a:xfrm>
            <a:off x="3406775" y="2286000"/>
            <a:ext cx="3473450" cy="6172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95942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a:extLst>
            <a:ext uri="{FF2B5EF4-FFF2-40B4-BE49-F238E27FC236}">
              <a16:creationId xmlns:a16="http://schemas.microsoft.com/office/drawing/2014/main" id="{E394DEA8-2F62-5A85-C6C3-AB910A48D6B6}"/>
            </a:ext>
          </a:extLst>
        </p:cNvPr>
        <p:cNvGrpSpPr/>
        <p:nvPr/>
      </p:nvGrpSpPr>
      <p:grpSpPr>
        <a:xfrm>
          <a:off x="0" y="0"/>
          <a:ext cx="0" cy="0"/>
          <a:chOff x="0" y="0"/>
          <a:chExt cx="0" cy="0"/>
        </a:xfrm>
      </p:grpSpPr>
      <p:sp>
        <p:nvSpPr>
          <p:cNvPr id="45" name="Google Shape;45;p1:notes">
            <a:extLst>
              <a:ext uri="{FF2B5EF4-FFF2-40B4-BE49-F238E27FC236}">
                <a16:creationId xmlns:a16="http://schemas.microsoft.com/office/drawing/2014/main" id="{57E0D6C2-731C-372E-D712-1707DD3BF804}"/>
              </a:ext>
            </a:extLst>
          </p:cNvPr>
          <p:cNvSpPr txBox="1">
            <a:spLocks noGrp="1"/>
          </p:cNvSpPr>
          <p:nvPr>
            <p:ph type="body" idx="1"/>
          </p:nvPr>
        </p:nvSpPr>
        <p:spPr>
          <a:xfrm>
            <a:off x="1028700" y="8801100"/>
            <a:ext cx="8229600" cy="72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 name="Google Shape;46;p1:notes">
            <a:extLst>
              <a:ext uri="{FF2B5EF4-FFF2-40B4-BE49-F238E27FC236}">
                <a16:creationId xmlns:a16="http://schemas.microsoft.com/office/drawing/2014/main" id="{15D7DFA7-7756-0CDA-9393-9474C2C78194}"/>
              </a:ext>
            </a:extLst>
          </p:cNvPr>
          <p:cNvSpPr>
            <a:spLocks noGrp="1" noRot="1" noChangeAspect="1"/>
          </p:cNvSpPr>
          <p:nvPr>
            <p:ph type="sldImg" idx="2"/>
          </p:nvPr>
        </p:nvSpPr>
        <p:spPr>
          <a:xfrm>
            <a:off x="3406775" y="2286000"/>
            <a:ext cx="3473450" cy="6172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27989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5"/>
          <p:cNvSpPr txBox="1">
            <a:spLocks noGrp="1"/>
          </p:cNvSpPr>
          <p:nvPr>
            <p:ph type="title"/>
          </p:nvPr>
        </p:nvSpPr>
        <p:spPr>
          <a:xfrm>
            <a:off x="3639058" y="537642"/>
            <a:ext cx="3008882" cy="124904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8000" b="0" i="0">
                <a:solidFill>
                  <a:srgbClr val="332E29"/>
                </a:solidFill>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5"/>
          <p:cNvSpPr txBox="1">
            <a:spLocks noGrp="1"/>
          </p:cNvSpPr>
          <p:nvPr>
            <p:ph type="body" idx="1"/>
          </p:nvPr>
        </p:nvSpPr>
        <p:spPr>
          <a:xfrm>
            <a:off x="514350" y="4206240"/>
            <a:ext cx="9258300" cy="1207008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9" name="Google Shape;19;p5"/>
          <p:cNvSpPr txBox="1">
            <a:spLocks noGrp="1"/>
          </p:cNvSpPr>
          <p:nvPr>
            <p:ph type="ftr" idx="11"/>
          </p:nvPr>
        </p:nvSpPr>
        <p:spPr>
          <a:xfrm>
            <a:off x="3497580" y="17007840"/>
            <a:ext cx="3291840" cy="9144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5"/>
          <p:cNvSpPr txBox="1">
            <a:spLocks noGrp="1"/>
          </p:cNvSpPr>
          <p:nvPr>
            <p:ph type="dt" idx="10"/>
          </p:nvPr>
        </p:nvSpPr>
        <p:spPr>
          <a:xfrm>
            <a:off x="514350" y="17007840"/>
            <a:ext cx="2366010" cy="9144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5"/>
          <p:cNvSpPr txBox="1">
            <a:spLocks noGrp="1"/>
          </p:cNvSpPr>
          <p:nvPr>
            <p:ph type="sldNum" idx="12"/>
          </p:nvPr>
        </p:nvSpPr>
        <p:spPr>
          <a:xfrm>
            <a:off x="7406640" y="17007840"/>
            <a:ext cx="2366010" cy="9144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2"/>
        <p:cNvGrpSpPr/>
        <p:nvPr/>
      </p:nvGrpSpPr>
      <p:grpSpPr>
        <a:xfrm>
          <a:off x="0" y="0"/>
          <a:ext cx="0" cy="0"/>
          <a:chOff x="0" y="0"/>
          <a:chExt cx="0" cy="0"/>
        </a:xfrm>
      </p:grpSpPr>
      <p:sp>
        <p:nvSpPr>
          <p:cNvPr id="23" name="Google Shape;23;p6"/>
          <p:cNvSpPr txBox="1">
            <a:spLocks noGrp="1"/>
          </p:cNvSpPr>
          <p:nvPr>
            <p:ph type="ctrTitle"/>
          </p:nvPr>
        </p:nvSpPr>
        <p:spPr>
          <a:xfrm>
            <a:off x="771525" y="5669280"/>
            <a:ext cx="8743950" cy="384048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6"/>
          <p:cNvSpPr txBox="1">
            <a:spLocks noGrp="1"/>
          </p:cNvSpPr>
          <p:nvPr>
            <p:ph type="subTitle" idx="1"/>
          </p:nvPr>
        </p:nvSpPr>
        <p:spPr>
          <a:xfrm>
            <a:off x="1543050" y="10241280"/>
            <a:ext cx="7200900" cy="45720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6"/>
          <p:cNvSpPr txBox="1">
            <a:spLocks noGrp="1"/>
          </p:cNvSpPr>
          <p:nvPr>
            <p:ph type="ftr" idx="11"/>
          </p:nvPr>
        </p:nvSpPr>
        <p:spPr>
          <a:xfrm>
            <a:off x="3497580" y="17007840"/>
            <a:ext cx="3291840" cy="9144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6"/>
          <p:cNvSpPr txBox="1">
            <a:spLocks noGrp="1"/>
          </p:cNvSpPr>
          <p:nvPr>
            <p:ph type="dt" idx="10"/>
          </p:nvPr>
        </p:nvSpPr>
        <p:spPr>
          <a:xfrm>
            <a:off x="514350" y="17007840"/>
            <a:ext cx="2366010" cy="9144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6"/>
          <p:cNvSpPr txBox="1">
            <a:spLocks noGrp="1"/>
          </p:cNvSpPr>
          <p:nvPr>
            <p:ph type="sldNum" idx="12"/>
          </p:nvPr>
        </p:nvSpPr>
        <p:spPr>
          <a:xfrm>
            <a:off x="7406640" y="17007840"/>
            <a:ext cx="2366010" cy="9144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639058" y="537642"/>
            <a:ext cx="3008882" cy="124904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8000" b="0" i="0">
                <a:solidFill>
                  <a:srgbClr val="332E29"/>
                </a:solidFill>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7"/>
          <p:cNvSpPr txBox="1">
            <a:spLocks noGrp="1"/>
          </p:cNvSpPr>
          <p:nvPr>
            <p:ph type="body" idx="1"/>
          </p:nvPr>
        </p:nvSpPr>
        <p:spPr>
          <a:xfrm>
            <a:off x="514350" y="4206240"/>
            <a:ext cx="4474845" cy="1207008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1" name="Google Shape;31;p7"/>
          <p:cNvSpPr txBox="1">
            <a:spLocks noGrp="1"/>
          </p:cNvSpPr>
          <p:nvPr>
            <p:ph type="body" idx="2"/>
          </p:nvPr>
        </p:nvSpPr>
        <p:spPr>
          <a:xfrm>
            <a:off x="5297805" y="4206240"/>
            <a:ext cx="4474845" cy="1207008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2" name="Google Shape;32;p7"/>
          <p:cNvSpPr txBox="1">
            <a:spLocks noGrp="1"/>
          </p:cNvSpPr>
          <p:nvPr>
            <p:ph type="ftr" idx="11"/>
          </p:nvPr>
        </p:nvSpPr>
        <p:spPr>
          <a:xfrm>
            <a:off x="3497580" y="17007840"/>
            <a:ext cx="3291840" cy="9144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7"/>
          <p:cNvSpPr txBox="1">
            <a:spLocks noGrp="1"/>
          </p:cNvSpPr>
          <p:nvPr>
            <p:ph type="dt" idx="10"/>
          </p:nvPr>
        </p:nvSpPr>
        <p:spPr>
          <a:xfrm>
            <a:off x="514350" y="17007840"/>
            <a:ext cx="2366010" cy="9144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7"/>
          <p:cNvSpPr txBox="1">
            <a:spLocks noGrp="1"/>
          </p:cNvSpPr>
          <p:nvPr>
            <p:ph type="sldNum" idx="12"/>
          </p:nvPr>
        </p:nvSpPr>
        <p:spPr>
          <a:xfrm>
            <a:off x="7406640" y="17007840"/>
            <a:ext cx="2366010" cy="9144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3639058" y="537642"/>
            <a:ext cx="3008882" cy="124904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8000" b="0" i="0">
                <a:solidFill>
                  <a:srgbClr val="332E29"/>
                </a:solidFill>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8"/>
          <p:cNvSpPr txBox="1">
            <a:spLocks noGrp="1"/>
          </p:cNvSpPr>
          <p:nvPr>
            <p:ph type="ftr" idx="11"/>
          </p:nvPr>
        </p:nvSpPr>
        <p:spPr>
          <a:xfrm>
            <a:off x="3497580" y="17007840"/>
            <a:ext cx="3291840" cy="9144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8"/>
          <p:cNvSpPr txBox="1">
            <a:spLocks noGrp="1"/>
          </p:cNvSpPr>
          <p:nvPr>
            <p:ph type="dt" idx="10"/>
          </p:nvPr>
        </p:nvSpPr>
        <p:spPr>
          <a:xfrm>
            <a:off x="514350" y="17007840"/>
            <a:ext cx="2366010" cy="9144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8"/>
          <p:cNvSpPr txBox="1">
            <a:spLocks noGrp="1"/>
          </p:cNvSpPr>
          <p:nvPr>
            <p:ph type="sldNum" idx="12"/>
          </p:nvPr>
        </p:nvSpPr>
        <p:spPr>
          <a:xfrm>
            <a:off x="7406640" y="17007840"/>
            <a:ext cx="2366010" cy="9144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40"/>
        <p:cNvGrpSpPr/>
        <p:nvPr/>
      </p:nvGrpSpPr>
      <p:grpSpPr>
        <a:xfrm>
          <a:off x="0" y="0"/>
          <a:ext cx="0" cy="0"/>
          <a:chOff x="0" y="0"/>
          <a:chExt cx="0" cy="0"/>
        </a:xfrm>
      </p:grpSpPr>
      <p:sp>
        <p:nvSpPr>
          <p:cNvPr id="41" name="Google Shape;41;p9"/>
          <p:cNvSpPr txBox="1">
            <a:spLocks noGrp="1"/>
          </p:cNvSpPr>
          <p:nvPr>
            <p:ph type="ftr" idx="11"/>
          </p:nvPr>
        </p:nvSpPr>
        <p:spPr>
          <a:xfrm>
            <a:off x="3497580" y="17007840"/>
            <a:ext cx="3291840" cy="9144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9"/>
          <p:cNvSpPr txBox="1">
            <a:spLocks noGrp="1"/>
          </p:cNvSpPr>
          <p:nvPr>
            <p:ph type="dt" idx="10"/>
          </p:nvPr>
        </p:nvSpPr>
        <p:spPr>
          <a:xfrm>
            <a:off x="514350" y="17007840"/>
            <a:ext cx="2366010" cy="9144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9"/>
          <p:cNvSpPr txBox="1">
            <a:spLocks noGrp="1"/>
          </p:cNvSpPr>
          <p:nvPr>
            <p:ph type="sldNum" idx="12"/>
          </p:nvPr>
        </p:nvSpPr>
        <p:spPr>
          <a:xfrm>
            <a:off x="7406640" y="17007840"/>
            <a:ext cx="2366010" cy="9144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
          <p:cNvSpPr/>
          <p:nvPr/>
        </p:nvSpPr>
        <p:spPr>
          <a:xfrm>
            <a:off x="0" y="0"/>
            <a:ext cx="10287000" cy="18288000"/>
          </a:xfrm>
          <a:custGeom>
            <a:avLst/>
            <a:gdLst/>
            <a:ahLst/>
            <a:cxnLst/>
            <a:rect l="l" t="t" r="r" b="b"/>
            <a:pathLst>
              <a:path w="10287000" h="18288000" extrusionOk="0">
                <a:moveTo>
                  <a:pt x="10286999" y="18287998"/>
                </a:moveTo>
                <a:lnTo>
                  <a:pt x="0" y="18287998"/>
                </a:lnTo>
                <a:lnTo>
                  <a:pt x="0" y="0"/>
                </a:lnTo>
                <a:lnTo>
                  <a:pt x="10286999" y="0"/>
                </a:lnTo>
                <a:lnTo>
                  <a:pt x="10286999" y="18287998"/>
                </a:lnTo>
                <a:close/>
              </a:path>
            </a:pathLst>
          </a:custGeom>
          <a:solidFill>
            <a:srgbClr val="FAF7F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 name="Google Shape;11;p4"/>
          <p:cNvSpPr txBox="1">
            <a:spLocks noGrp="1"/>
          </p:cNvSpPr>
          <p:nvPr>
            <p:ph type="title"/>
          </p:nvPr>
        </p:nvSpPr>
        <p:spPr>
          <a:xfrm>
            <a:off x="3639058" y="537642"/>
            <a:ext cx="3008882" cy="1249045"/>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8000" b="0" i="0" u="none" strike="noStrike" cap="none">
                <a:solidFill>
                  <a:srgbClr val="332E29"/>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4"/>
          <p:cNvSpPr txBox="1">
            <a:spLocks noGrp="1"/>
          </p:cNvSpPr>
          <p:nvPr>
            <p:ph type="body" idx="1"/>
          </p:nvPr>
        </p:nvSpPr>
        <p:spPr>
          <a:xfrm>
            <a:off x="514350" y="4206240"/>
            <a:ext cx="9258300" cy="12070080"/>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13" name="Google Shape;13;p4"/>
          <p:cNvSpPr txBox="1">
            <a:spLocks noGrp="1"/>
          </p:cNvSpPr>
          <p:nvPr>
            <p:ph type="ftr" idx="11"/>
          </p:nvPr>
        </p:nvSpPr>
        <p:spPr>
          <a:xfrm>
            <a:off x="3497580" y="17007840"/>
            <a:ext cx="3291840" cy="91440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
          <p:cNvSpPr txBox="1">
            <a:spLocks noGrp="1"/>
          </p:cNvSpPr>
          <p:nvPr>
            <p:ph type="dt" idx="10"/>
          </p:nvPr>
        </p:nvSpPr>
        <p:spPr>
          <a:xfrm>
            <a:off x="514350" y="17007840"/>
            <a:ext cx="2366010" cy="9144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4"/>
          <p:cNvSpPr txBox="1">
            <a:spLocks noGrp="1"/>
          </p:cNvSpPr>
          <p:nvPr>
            <p:ph type="sldNum" idx="12"/>
          </p:nvPr>
        </p:nvSpPr>
        <p:spPr>
          <a:xfrm>
            <a:off x="7406640" y="17007840"/>
            <a:ext cx="2366010" cy="914400"/>
          </a:xfrm>
          <a:prstGeom prst="rect">
            <a:avLst/>
          </a:prstGeom>
          <a:noFill/>
          <a:ln>
            <a:noFill/>
          </a:ln>
        </p:spPr>
        <p:txBody>
          <a:bodyPr spcFirstLastPara="1" wrap="square" lIns="0" tIns="0" rIns="0" bIns="0" anchor="t" anchorCtr="0">
            <a:sp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JP"/>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9.jpg"/><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7.jp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8.emf"/></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51" name="Google Shape;51;p1"/>
          <p:cNvSpPr txBox="1">
            <a:spLocks noGrp="1"/>
          </p:cNvSpPr>
          <p:nvPr>
            <p:ph type="title"/>
          </p:nvPr>
        </p:nvSpPr>
        <p:spPr>
          <a:xfrm>
            <a:off x="319201" y="310669"/>
            <a:ext cx="9648597" cy="754694"/>
          </a:xfrm>
          <a:prstGeom prst="rect">
            <a:avLst/>
          </a:prstGeom>
          <a:noFill/>
          <a:ln>
            <a:noFill/>
          </a:ln>
        </p:spPr>
        <p:txBody>
          <a:bodyPr spcFirstLastPara="1" wrap="square" lIns="0" tIns="15875" rIns="0" bIns="0" anchor="t" anchorCtr="0">
            <a:spAutoFit/>
          </a:bodyPr>
          <a:lstStyle/>
          <a:p>
            <a:pPr marL="12700" lvl="0" indent="0" algn="ctr" rtl="0">
              <a:lnSpc>
                <a:spcPct val="100000"/>
              </a:lnSpc>
              <a:spcBef>
                <a:spcPts val="0"/>
              </a:spcBef>
              <a:spcAft>
                <a:spcPts val="0"/>
              </a:spcAft>
              <a:buSzPts val="1400"/>
              <a:buNone/>
            </a:pPr>
            <a:r>
              <a:rPr lang="en-US" altLang="ja-JP" sz="4800" dirty="0">
                <a:latin typeface="Arial"/>
                <a:ea typeface="Arial"/>
                <a:cs typeface="Arial"/>
                <a:sym typeface="Arial"/>
              </a:rPr>
              <a:t>Non-organic</a:t>
            </a:r>
            <a:r>
              <a:rPr lang="ja-JP" altLang="en-US" sz="4800" dirty="0">
                <a:latin typeface="Arial"/>
                <a:ea typeface="Arial"/>
                <a:cs typeface="Arial"/>
                <a:sym typeface="Arial"/>
              </a:rPr>
              <a:t> </a:t>
            </a:r>
            <a:r>
              <a:rPr lang="en-US" altLang="ja-JP" sz="4800" dirty="0">
                <a:latin typeface="Arial"/>
                <a:ea typeface="Arial"/>
                <a:cs typeface="Arial"/>
                <a:sym typeface="Arial"/>
              </a:rPr>
              <a:t>Matcha </a:t>
            </a:r>
            <a:r>
              <a:rPr lang="ja-JP" sz="4800" dirty="0">
                <a:latin typeface="Arial"/>
                <a:ea typeface="Arial"/>
                <a:cs typeface="Arial"/>
                <a:sym typeface="Arial"/>
              </a:rPr>
              <a:t>Products</a:t>
            </a:r>
            <a:endParaRPr sz="4800" dirty="0">
              <a:latin typeface="Arial"/>
              <a:ea typeface="Arial"/>
              <a:cs typeface="Arial"/>
              <a:sym typeface="Arial"/>
            </a:endParaRPr>
          </a:p>
        </p:txBody>
      </p:sp>
      <p:sp>
        <p:nvSpPr>
          <p:cNvPr id="52" name="Google Shape;52;p1"/>
          <p:cNvSpPr txBox="1"/>
          <p:nvPr/>
        </p:nvSpPr>
        <p:spPr>
          <a:xfrm>
            <a:off x="7882671" y="17758128"/>
            <a:ext cx="2091000" cy="347700"/>
          </a:xfrm>
          <a:prstGeom prst="rect">
            <a:avLst/>
          </a:prstGeom>
          <a:noFill/>
          <a:ln>
            <a:noFill/>
          </a:ln>
        </p:spPr>
        <p:txBody>
          <a:bodyPr spcFirstLastPara="1" wrap="square" lIns="0" tIns="16500" rIns="0" bIns="0" anchor="t" anchorCtr="0">
            <a:spAutoFit/>
          </a:bodyPr>
          <a:lstStyle/>
          <a:p>
            <a:pPr marL="12700" marR="0" lvl="0" indent="0" algn="l" rtl="0">
              <a:lnSpc>
                <a:spcPct val="100000"/>
              </a:lnSpc>
              <a:spcBef>
                <a:spcPts val="0"/>
              </a:spcBef>
              <a:spcAft>
                <a:spcPts val="0"/>
              </a:spcAft>
              <a:buClr>
                <a:srgbClr val="000000"/>
              </a:buClr>
              <a:buSzPts val="2250"/>
              <a:buFont typeface="Arial"/>
              <a:buNone/>
            </a:pPr>
            <a:r>
              <a:rPr lang="en-US" altLang="ja-JP" sz="2150" b="0" i="0" u="none" strike="noStrike" cap="none" dirty="0" err="1">
                <a:solidFill>
                  <a:srgbClr val="332E29"/>
                </a:solidFill>
                <a:latin typeface="Arial"/>
                <a:ea typeface="Arial"/>
                <a:cs typeface="Arial"/>
                <a:sym typeface="Arial"/>
              </a:rPr>
              <a:t>WEEup</a:t>
            </a:r>
            <a:r>
              <a:rPr lang="ja-JP" sz="2150" b="0" i="0" u="none" strike="noStrike" cap="none" dirty="0">
                <a:solidFill>
                  <a:srgbClr val="332E29"/>
                </a:solidFill>
                <a:latin typeface="Arial"/>
                <a:ea typeface="Arial"/>
                <a:cs typeface="Arial"/>
                <a:sym typeface="Arial"/>
              </a:rPr>
              <a:t> Co.,Ltd</a:t>
            </a:r>
            <a:endParaRPr sz="2150" b="0" i="0" u="none" strike="noStrike" cap="none" dirty="0">
              <a:solidFill>
                <a:schemeClr val="dk1"/>
              </a:solidFill>
              <a:latin typeface="Arial"/>
              <a:ea typeface="Arial"/>
              <a:cs typeface="Arial"/>
              <a:sym typeface="Arial"/>
            </a:endParaRPr>
          </a:p>
        </p:txBody>
      </p:sp>
      <p:sp>
        <p:nvSpPr>
          <p:cNvPr id="53" name="Google Shape;53;p1"/>
          <p:cNvSpPr txBox="1"/>
          <p:nvPr/>
        </p:nvSpPr>
        <p:spPr>
          <a:xfrm>
            <a:off x="5253624" y="4565376"/>
            <a:ext cx="4824298" cy="4183966"/>
          </a:xfrm>
          <a:prstGeom prst="rect">
            <a:avLst/>
          </a:prstGeom>
          <a:noFill/>
          <a:ln>
            <a:solidFill>
              <a:schemeClr val="tx1"/>
            </a:solidFill>
            <a:extLst>
              <a:ext uri="{C807C97D-BFC1-408E-A445-0C87EB9F89A2}">
                <ask:lineSketchStyleProps xmlns:ask="http://schemas.microsoft.com/office/drawing/2018/sketchyshapes" sd="3441478039">
                  <a:custGeom>
                    <a:avLst/>
                    <a:gdLst>
                      <a:gd name="connsiteX0" fmla="*/ 0 w 4824298"/>
                      <a:gd name="connsiteY0" fmla="*/ 0 h 4183966"/>
                      <a:gd name="connsiteX1" fmla="*/ 439547 w 4824298"/>
                      <a:gd name="connsiteY1" fmla="*/ 0 h 4183966"/>
                      <a:gd name="connsiteX2" fmla="*/ 927337 w 4824298"/>
                      <a:gd name="connsiteY2" fmla="*/ 0 h 4183966"/>
                      <a:gd name="connsiteX3" fmla="*/ 1463370 w 4824298"/>
                      <a:gd name="connsiteY3" fmla="*/ 0 h 4183966"/>
                      <a:gd name="connsiteX4" fmla="*/ 1854675 w 4824298"/>
                      <a:gd name="connsiteY4" fmla="*/ 0 h 4183966"/>
                      <a:gd name="connsiteX5" fmla="*/ 2390708 w 4824298"/>
                      <a:gd name="connsiteY5" fmla="*/ 0 h 4183966"/>
                      <a:gd name="connsiteX6" fmla="*/ 2830255 w 4824298"/>
                      <a:gd name="connsiteY6" fmla="*/ 0 h 4183966"/>
                      <a:gd name="connsiteX7" fmla="*/ 3366288 w 4824298"/>
                      <a:gd name="connsiteY7" fmla="*/ 0 h 4183966"/>
                      <a:gd name="connsiteX8" fmla="*/ 3805835 w 4824298"/>
                      <a:gd name="connsiteY8" fmla="*/ 0 h 4183966"/>
                      <a:gd name="connsiteX9" fmla="*/ 4197139 w 4824298"/>
                      <a:gd name="connsiteY9" fmla="*/ 0 h 4183966"/>
                      <a:gd name="connsiteX10" fmla="*/ 4824298 w 4824298"/>
                      <a:gd name="connsiteY10" fmla="*/ 0 h 4183966"/>
                      <a:gd name="connsiteX11" fmla="*/ 4824298 w 4824298"/>
                      <a:gd name="connsiteY11" fmla="*/ 597709 h 4183966"/>
                      <a:gd name="connsiteX12" fmla="*/ 4824298 w 4824298"/>
                      <a:gd name="connsiteY12" fmla="*/ 1195419 h 4183966"/>
                      <a:gd name="connsiteX13" fmla="*/ 4824298 w 4824298"/>
                      <a:gd name="connsiteY13" fmla="*/ 1751289 h 4183966"/>
                      <a:gd name="connsiteX14" fmla="*/ 4824298 w 4824298"/>
                      <a:gd name="connsiteY14" fmla="*/ 2307158 h 4183966"/>
                      <a:gd name="connsiteX15" fmla="*/ 4824298 w 4824298"/>
                      <a:gd name="connsiteY15" fmla="*/ 2779349 h 4183966"/>
                      <a:gd name="connsiteX16" fmla="*/ 4824298 w 4824298"/>
                      <a:gd name="connsiteY16" fmla="*/ 3293379 h 4183966"/>
                      <a:gd name="connsiteX17" fmla="*/ 4824298 w 4824298"/>
                      <a:gd name="connsiteY17" fmla="*/ 4183966 h 4183966"/>
                      <a:gd name="connsiteX18" fmla="*/ 4240022 w 4824298"/>
                      <a:gd name="connsiteY18" fmla="*/ 4183966 h 4183966"/>
                      <a:gd name="connsiteX19" fmla="*/ 3655746 w 4824298"/>
                      <a:gd name="connsiteY19" fmla="*/ 4183966 h 4183966"/>
                      <a:gd name="connsiteX20" fmla="*/ 3119713 w 4824298"/>
                      <a:gd name="connsiteY20" fmla="*/ 4183966 h 4183966"/>
                      <a:gd name="connsiteX21" fmla="*/ 2728409 w 4824298"/>
                      <a:gd name="connsiteY21" fmla="*/ 4183966 h 4183966"/>
                      <a:gd name="connsiteX22" fmla="*/ 2095889 w 4824298"/>
                      <a:gd name="connsiteY22" fmla="*/ 4183966 h 4183966"/>
                      <a:gd name="connsiteX23" fmla="*/ 1704585 w 4824298"/>
                      <a:gd name="connsiteY23" fmla="*/ 4183966 h 4183966"/>
                      <a:gd name="connsiteX24" fmla="*/ 1072066 w 4824298"/>
                      <a:gd name="connsiteY24" fmla="*/ 4183966 h 4183966"/>
                      <a:gd name="connsiteX25" fmla="*/ 536033 w 4824298"/>
                      <a:gd name="connsiteY25" fmla="*/ 4183966 h 4183966"/>
                      <a:gd name="connsiteX26" fmla="*/ 0 w 4824298"/>
                      <a:gd name="connsiteY26" fmla="*/ 4183966 h 4183966"/>
                      <a:gd name="connsiteX27" fmla="*/ 0 w 4824298"/>
                      <a:gd name="connsiteY27" fmla="*/ 3669936 h 4183966"/>
                      <a:gd name="connsiteX28" fmla="*/ 0 w 4824298"/>
                      <a:gd name="connsiteY28" fmla="*/ 3197745 h 4183966"/>
                      <a:gd name="connsiteX29" fmla="*/ 0 w 4824298"/>
                      <a:gd name="connsiteY29" fmla="*/ 2516357 h 4183966"/>
                      <a:gd name="connsiteX30" fmla="*/ 0 w 4824298"/>
                      <a:gd name="connsiteY30" fmla="*/ 1960487 h 4183966"/>
                      <a:gd name="connsiteX31" fmla="*/ 0 w 4824298"/>
                      <a:gd name="connsiteY31" fmla="*/ 1404617 h 4183966"/>
                      <a:gd name="connsiteX32" fmla="*/ 0 w 4824298"/>
                      <a:gd name="connsiteY32" fmla="*/ 848747 h 4183966"/>
                      <a:gd name="connsiteX33" fmla="*/ 0 w 4824298"/>
                      <a:gd name="connsiteY33" fmla="*/ 0 h 418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824298" h="4183966" extrusionOk="0">
                        <a:moveTo>
                          <a:pt x="0" y="0"/>
                        </a:moveTo>
                        <a:cubicBezTo>
                          <a:pt x="166436" y="-3840"/>
                          <a:pt x="259224" y="5042"/>
                          <a:pt x="439547" y="0"/>
                        </a:cubicBezTo>
                        <a:cubicBezTo>
                          <a:pt x="619870" y="-5042"/>
                          <a:pt x="761442" y="39778"/>
                          <a:pt x="927337" y="0"/>
                        </a:cubicBezTo>
                        <a:cubicBezTo>
                          <a:pt x="1093232" y="-39778"/>
                          <a:pt x="1221278" y="35283"/>
                          <a:pt x="1463370" y="0"/>
                        </a:cubicBezTo>
                        <a:cubicBezTo>
                          <a:pt x="1705462" y="-35283"/>
                          <a:pt x="1764088" y="27315"/>
                          <a:pt x="1854675" y="0"/>
                        </a:cubicBezTo>
                        <a:cubicBezTo>
                          <a:pt x="1945262" y="-27315"/>
                          <a:pt x="2148427" y="4915"/>
                          <a:pt x="2390708" y="0"/>
                        </a:cubicBezTo>
                        <a:cubicBezTo>
                          <a:pt x="2632989" y="-4915"/>
                          <a:pt x="2711304" y="49430"/>
                          <a:pt x="2830255" y="0"/>
                        </a:cubicBezTo>
                        <a:cubicBezTo>
                          <a:pt x="2949206" y="-49430"/>
                          <a:pt x="3206923" y="57472"/>
                          <a:pt x="3366288" y="0"/>
                        </a:cubicBezTo>
                        <a:cubicBezTo>
                          <a:pt x="3525653" y="-57472"/>
                          <a:pt x="3711882" y="31036"/>
                          <a:pt x="3805835" y="0"/>
                        </a:cubicBezTo>
                        <a:cubicBezTo>
                          <a:pt x="3899788" y="-31036"/>
                          <a:pt x="4099064" y="33252"/>
                          <a:pt x="4197139" y="0"/>
                        </a:cubicBezTo>
                        <a:cubicBezTo>
                          <a:pt x="4295214" y="-33252"/>
                          <a:pt x="4573997" y="3366"/>
                          <a:pt x="4824298" y="0"/>
                        </a:cubicBezTo>
                        <a:cubicBezTo>
                          <a:pt x="4827814" y="254034"/>
                          <a:pt x="4755868" y="465805"/>
                          <a:pt x="4824298" y="597709"/>
                        </a:cubicBezTo>
                        <a:cubicBezTo>
                          <a:pt x="4892728" y="729613"/>
                          <a:pt x="4811954" y="1037791"/>
                          <a:pt x="4824298" y="1195419"/>
                        </a:cubicBezTo>
                        <a:cubicBezTo>
                          <a:pt x="4836642" y="1353047"/>
                          <a:pt x="4789037" y="1593910"/>
                          <a:pt x="4824298" y="1751289"/>
                        </a:cubicBezTo>
                        <a:cubicBezTo>
                          <a:pt x="4859559" y="1908668"/>
                          <a:pt x="4803604" y="2044071"/>
                          <a:pt x="4824298" y="2307158"/>
                        </a:cubicBezTo>
                        <a:cubicBezTo>
                          <a:pt x="4844992" y="2570245"/>
                          <a:pt x="4779017" y="2595185"/>
                          <a:pt x="4824298" y="2779349"/>
                        </a:cubicBezTo>
                        <a:cubicBezTo>
                          <a:pt x="4869579" y="2963513"/>
                          <a:pt x="4790062" y="3059694"/>
                          <a:pt x="4824298" y="3293379"/>
                        </a:cubicBezTo>
                        <a:cubicBezTo>
                          <a:pt x="4858534" y="3527064"/>
                          <a:pt x="4790627" y="3890282"/>
                          <a:pt x="4824298" y="4183966"/>
                        </a:cubicBezTo>
                        <a:cubicBezTo>
                          <a:pt x="4560314" y="4207706"/>
                          <a:pt x="4358805" y="4121189"/>
                          <a:pt x="4240022" y="4183966"/>
                        </a:cubicBezTo>
                        <a:cubicBezTo>
                          <a:pt x="4121239" y="4246743"/>
                          <a:pt x="3783197" y="4170598"/>
                          <a:pt x="3655746" y="4183966"/>
                        </a:cubicBezTo>
                        <a:cubicBezTo>
                          <a:pt x="3528295" y="4197334"/>
                          <a:pt x="3373168" y="4130639"/>
                          <a:pt x="3119713" y="4183966"/>
                        </a:cubicBezTo>
                        <a:cubicBezTo>
                          <a:pt x="2866258" y="4237293"/>
                          <a:pt x="2817580" y="4141109"/>
                          <a:pt x="2728409" y="4183966"/>
                        </a:cubicBezTo>
                        <a:cubicBezTo>
                          <a:pt x="2639238" y="4226823"/>
                          <a:pt x="2229339" y="4144997"/>
                          <a:pt x="2095889" y="4183966"/>
                        </a:cubicBezTo>
                        <a:cubicBezTo>
                          <a:pt x="1962439" y="4222935"/>
                          <a:pt x="1876190" y="4182798"/>
                          <a:pt x="1704585" y="4183966"/>
                        </a:cubicBezTo>
                        <a:cubicBezTo>
                          <a:pt x="1532980" y="4185134"/>
                          <a:pt x="1225885" y="4178950"/>
                          <a:pt x="1072066" y="4183966"/>
                        </a:cubicBezTo>
                        <a:cubicBezTo>
                          <a:pt x="918247" y="4188982"/>
                          <a:pt x="744303" y="4139943"/>
                          <a:pt x="536033" y="4183966"/>
                        </a:cubicBezTo>
                        <a:cubicBezTo>
                          <a:pt x="327763" y="4227989"/>
                          <a:pt x="172047" y="4144819"/>
                          <a:pt x="0" y="4183966"/>
                        </a:cubicBezTo>
                        <a:cubicBezTo>
                          <a:pt x="-27923" y="3992281"/>
                          <a:pt x="52726" y="3914347"/>
                          <a:pt x="0" y="3669936"/>
                        </a:cubicBezTo>
                        <a:cubicBezTo>
                          <a:pt x="-52726" y="3425525"/>
                          <a:pt x="33141" y="3425462"/>
                          <a:pt x="0" y="3197745"/>
                        </a:cubicBezTo>
                        <a:cubicBezTo>
                          <a:pt x="-33141" y="2970028"/>
                          <a:pt x="62283" y="2826025"/>
                          <a:pt x="0" y="2516357"/>
                        </a:cubicBezTo>
                        <a:cubicBezTo>
                          <a:pt x="-62283" y="2206689"/>
                          <a:pt x="14412" y="2220921"/>
                          <a:pt x="0" y="1960487"/>
                        </a:cubicBezTo>
                        <a:cubicBezTo>
                          <a:pt x="-14412" y="1700053"/>
                          <a:pt x="61397" y="1546270"/>
                          <a:pt x="0" y="1404617"/>
                        </a:cubicBezTo>
                        <a:cubicBezTo>
                          <a:pt x="-61397" y="1262964"/>
                          <a:pt x="216" y="1066291"/>
                          <a:pt x="0" y="848747"/>
                        </a:cubicBezTo>
                        <a:cubicBezTo>
                          <a:pt x="-216" y="631203"/>
                          <a:pt x="50235" y="344584"/>
                          <a:pt x="0" y="0"/>
                        </a:cubicBezTo>
                        <a:close/>
                      </a:path>
                    </a:pathLst>
                  </a:custGeom>
                  <ask:type>
                    <ask:lineSketchNone/>
                  </ask:type>
                </ask:lineSketchStyleProps>
              </a:ext>
            </a:extLst>
          </a:ln>
        </p:spPr>
        <p:txBody>
          <a:bodyPr spcFirstLastPara="1" wrap="square" lIns="0" tIns="12700" rIns="0" bIns="0" anchor="t" anchorCtr="0">
            <a:spAutoFit/>
          </a:bodyPr>
          <a:lstStyle/>
          <a:p>
            <a:pPr marL="12700" marR="0" lvl="0" indent="0" algn="ctr" rtl="0">
              <a:lnSpc>
                <a:spcPct val="100000"/>
              </a:lnSpc>
              <a:spcBef>
                <a:spcPts val="0"/>
              </a:spcBef>
              <a:spcAft>
                <a:spcPts val="0"/>
              </a:spcAft>
              <a:buClr>
                <a:srgbClr val="000000"/>
              </a:buClr>
              <a:buSzPts val="1600"/>
              <a:buFont typeface="Arial"/>
              <a:buNone/>
            </a:pPr>
            <a:r>
              <a:rPr lang="en-US" sz="3200" b="1" dirty="0">
                <a:solidFill>
                  <a:schemeClr val="dk1"/>
                </a:solidFill>
              </a:rPr>
              <a:t>Matcha</a:t>
            </a:r>
            <a:r>
              <a:rPr lang="en-US" altLang="ja-JP" sz="3200" b="1" dirty="0">
                <a:solidFill>
                  <a:schemeClr val="dk1"/>
                </a:solidFill>
              </a:rPr>
              <a:t>(</a:t>
            </a:r>
            <a:r>
              <a:rPr lang="en-US" altLang="ja-JP" sz="3200" b="1" dirty="0" err="1">
                <a:solidFill>
                  <a:schemeClr val="dk1"/>
                </a:solidFill>
              </a:rPr>
              <a:t>Hekisui</a:t>
            </a:r>
            <a:r>
              <a:rPr lang="en-US" altLang="ja-JP" sz="3200" b="1" dirty="0">
                <a:solidFill>
                  <a:schemeClr val="dk1"/>
                </a:solidFill>
              </a:rPr>
              <a:t>)</a:t>
            </a:r>
            <a:endParaRPr sz="3200" b="1" i="0" u="none" strike="noStrike" cap="none" dirty="0">
              <a:solidFill>
                <a:schemeClr val="dk1"/>
              </a:solidFill>
              <a:latin typeface="Arial"/>
              <a:ea typeface="Arial"/>
              <a:cs typeface="Arial"/>
              <a:sym typeface="Arial"/>
            </a:endParaRPr>
          </a:p>
          <a:p>
            <a:pPr marL="12700" marR="0" lvl="0" indent="0" algn="l" rtl="0">
              <a:lnSpc>
                <a:spcPct val="100000"/>
              </a:lnSpc>
              <a:spcBef>
                <a:spcPts val="45"/>
              </a:spcBef>
              <a:spcAft>
                <a:spcPts val="0"/>
              </a:spcAft>
              <a:buClr>
                <a:srgbClr val="000000"/>
              </a:buClr>
              <a:buSzPts val="1400"/>
              <a:buFont typeface="Arial"/>
              <a:buNone/>
            </a:pPr>
            <a:r>
              <a:rPr lang="en-US" altLang="ja-JP" sz="2400" b="0" i="0" u="none" strike="noStrike" cap="none" dirty="0">
                <a:solidFill>
                  <a:srgbClr val="332E29"/>
                </a:solidFill>
                <a:latin typeface="Arial"/>
                <a:ea typeface="Arial"/>
                <a:cs typeface="Arial"/>
                <a:sym typeface="Arial"/>
              </a:rPr>
              <a:t> Weight :30g </a:t>
            </a:r>
            <a:r>
              <a:rPr lang="ja-JP" sz="2400" b="0" i="0" u="none" strike="noStrike" cap="none" dirty="0">
                <a:solidFill>
                  <a:srgbClr val="332E29"/>
                </a:solidFill>
                <a:latin typeface="Arial"/>
                <a:ea typeface="Arial"/>
                <a:cs typeface="Arial"/>
                <a:sym typeface="Arial"/>
              </a:rPr>
              <a:t>$</a:t>
            </a:r>
            <a:r>
              <a:rPr lang="en-US" altLang="ja-JP" sz="2400" b="0" i="0" u="none" strike="noStrike" cap="none" dirty="0">
                <a:solidFill>
                  <a:srgbClr val="332E29"/>
                </a:solidFill>
                <a:latin typeface="Arial"/>
                <a:ea typeface="Arial"/>
                <a:cs typeface="Arial"/>
                <a:sym typeface="Arial"/>
              </a:rPr>
              <a:t>5</a:t>
            </a:r>
            <a:r>
              <a:rPr lang="en-US" altLang="ja-JP" sz="2400" dirty="0">
                <a:solidFill>
                  <a:srgbClr val="332E29"/>
                </a:solidFill>
              </a:rPr>
              <a:t>6.3</a:t>
            </a:r>
            <a:r>
              <a:rPr lang="ja-JP" sz="2400" b="0" i="0" u="none" strike="noStrike" cap="none" dirty="0">
                <a:solidFill>
                  <a:srgbClr val="332E29"/>
                </a:solidFill>
                <a:latin typeface="Arial"/>
                <a:ea typeface="Arial"/>
                <a:cs typeface="Arial"/>
                <a:sym typeface="Arial"/>
              </a:rPr>
              <a:t>-$</a:t>
            </a:r>
            <a:r>
              <a:rPr lang="en-US" altLang="ja-JP" sz="2400" b="0" i="0" u="none" strike="noStrike" cap="none" dirty="0">
                <a:solidFill>
                  <a:srgbClr val="332E29"/>
                </a:solidFill>
                <a:latin typeface="Arial"/>
                <a:ea typeface="Arial"/>
                <a:cs typeface="Arial"/>
                <a:sym typeface="Arial"/>
              </a:rPr>
              <a:t>58</a:t>
            </a:r>
            <a:r>
              <a:rPr lang="en-US" altLang="ja-JP" sz="2400" dirty="0">
                <a:solidFill>
                  <a:srgbClr val="332E29"/>
                </a:solidFill>
              </a:rPr>
              <a:t>.3</a:t>
            </a:r>
            <a:r>
              <a:rPr lang="ja-JP" sz="2400" b="0" i="0" u="none" strike="noStrike" cap="none" dirty="0">
                <a:solidFill>
                  <a:srgbClr val="332E29"/>
                </a:solidFill>
                <a:latin typeface="Arial"/>
                <a:ea typeface="Arial"/>
                <a:cs typeface="Arial"/>
                <a:sym typeface="Arial"/>
              </a:rPr>
              <a:t>/1peace</a:t>
            </a:r>
            <a:endParaRPr lang="en-US" altLang="ja-JP" sz="2400" b="0" i="0" u="none" strike="noStrike" cap="none" dirty="0">
              <a:solidFill>
                <a:srgbClr val="332E29"/>
              </a:solidFill>
              <a:latin typeface="Arial"/>
              <a:ea typeface="Arial"/>
              <a:cs typeface="Arial"/>
              <a:sym typeface="Arial"/>
            </a:endParaRPr>
          </a:p>
          <a:p>
            <a:pPr marL="12700" marR="0" lvl="0" indent="0" algn="l" rtl="0">
              <a:lnSpc>
                <a:spcPct val="100000"/>
              </a:lnSpc>
              <a:spcBef>
                <a:spcPts val="45"/>
              </a:spcBef>
              <a:spcAft>
                <a:spcPts val="0"/>
              </a:spcAft>
              <a:buClr>
                <a:srgbClr val="000000"/>
              </a:buClr>
              <a:buSzPts val="1400"/>
              <a:buFont typeface="Arial"/>
              <a:buNone/>
            </a:pPr>
            <a:r>
              <a:rPr lang="en-US" sz="2400" dirty="0">
                <a:solidFill>
                  <a:srgbClr val="332E29"/>
                </a:solidFill>
              </a:rPr>
              <a:t>        150g $269.6-$271.6/1peace</a:t>
            </a:r>
          </a:p>
          <a:p>
            <a:pPr marL="12700" marR="0" lvl="0" indent="0" algn="l" rtl="0">
              <a:lnSpc>
                <a:spcPct val="100000"/>
              </a:lnSpc>
              <a:spcBef>
                <a:spcPts val="45"/>
              </a:spcBef>
              <a:spcAft>
                <a:spcPts val="0"/>
              </a:spcAft>
              <a:buClr>
                <a:srgbClr val="000000"/>
              </a:buClr>
              <a:buSzPts val="1400"/>
              <a:buFont typeface="Arial"/>
              <a:buNone/>
            </a:pPr>
            <a:endParaRPr sz="2400" b="0" i="0" u="none" strike="noStrike" cap="none" dirty="0">
              <a:solidFill>
                <a:schemeClr val="dk1"/>
              </a:solidFill>
              <a:latin typeface="Arial"/>
              <a:ea typeface="Arial"/>
              <a:cs typeface="Arial"/>
              <a:sym typeface="Arial"/>
            </a:endParaRPr>
          </a:p>
          <a:p>
            <a:pPr marL="12700" marR="236854" lvl="0" indent="0" algn="l" rtl="0">
              <a:lnSpc>
                <a:spcPct val="116100"/>
              </a:lnSpc>
              <a:spcBef>
                <a:spcPts val="0"/>
              </a:spcBef>
              <a:spcAft>
                <a:spcPts val="0"/>
              </a:spcAft>
              <a:buClr>
                <a:srgbClr val="000000"/>
              </a:buClr>
              <a:buSzPts val="1400"/>
              <a:buFont typeface="Arial"/>
              <a:buNone/>
            </a:pPr>
            <a:r>
              <a:rPr lang="en-US" altLang="ja-JP" sz="2400" b="0" i="0" u="none" strike="noStrike" cap="none" dirty="0">
                <a:solidFill>
                  <a:srgbClr val="332E29"/>
                </a:solidFill>
                <a:latin typeface="Arial"/>
                <a:ea typeface="Arial"/>
                <a:cs typeface="Arial"/>
                <a:sym typeface="Arial"/>
              </a:rPr>
              <a:t> It features an elegant, vibrant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aroma, rich flavor, and off-flavors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like bitterness and astringency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are barely noticeable. Its color is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reminiscent of bright, vivid fresh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greenery.</a:t>
            </a:r>
            <a:endParaRPr sz="2400" b="0" i="0" u="none" strike="noStrike" cap="none" dirty="0">
              <a:solidFill>
                <a:schemeClr val="dk1"/>
              </a:solidFill>
              <a:latin typeface="Arial"/>
              <a:ea typeface="Arial"/>
              <a:cs typeface="Arial"/>
              <a:sym typeface="Arial"/>
            </a:endParaRPr>
          </a:p>
        </p:txBody>
      </p:sp>
      <p:sp>
        <p:nvSpPr>
          <p:cNvPr id="54" name="Google Shape;54;p1"/>
          <p:cNvSpPr txBox="1"/>
          <p:nvPr/>
        </p:nvSpPr>
        <p:spPr>
          <a:xfrm>
            <a:off x="114300" y="4565376"/>
            <a:ext cx="4824298" cy="4183966"/>
          </a:xfrm>
          <a:prstGeom prst="rect">
            <a:avLst/>
          </a:prstGeom>
          <a:noFill/>
          <a:ln>
            <a:solidFill>
              <a:schemeClr val="tx1"/>
            </a:solidFill>
            <a:extLst>
              <a:ext uri="{C807C97D-BFC1-408E-A445-0C87EB9F89A2}">
                <ask:lineSketchStyleProps xmlns:ask="http://schemas.microsoft.com/office/drawing/2018/sketchyshapes" sd="993251229">
                  <a:custGeom>
                    <a:avLst/>
                    <a:gdLst>
                      <a:gd name="connsiteX0" fmla="*/ 0 w 4824298"/>
                      <a:gd name="connsiteY0" fmla="*/ 0 h 4183966"/>
                      <a:gd name="connsiteX1" fmla="*/ 632519 w 4824298"/>
                      <a:gd name="connsiteY1" fmla="*/ 0 h 4183966"/>
                      <a:gd name="connsiteX2" fmla="*/ 1120309 w 4824298"/>
                      <a:gd name="connsiteY2" fmla="*/ 0 h 4183966"/>
                      <a:gd name="connsiteX3" fmla="*/ 1559856 w 4824298"/>
                      <a:gd name="connsiteY3" fmla="*/ 0 h 4183966"/>
                      <a:gd name="connsiteX4" fmla="*/ 2047646 w 4824298"/>
                      <a:gd name="connsiteY4" fmla="*/ 0 h 4183966"/>
                      <a:gd name="connsiteX5" fmla="*/ 2583680 w 4824298"/>
                      <a:gd name="connsiteY5" fmla="*/ 0 h 4183966"/>
                      <a:gd name="connsiteX6" fmla="*/ 3167956 w 4824298"/>
                      <a:gd name="connsiteY6" fmla="*/ 0 h 4183966"/>
                      <a:gd name="connsiteX7" fmla="*/ 3607503 w 4824298"/>
                      <a:gd name="connsiteY7" fmla="*/ 0 h 4183966"/>
                      <a:gd name="connsiteX8" fmla="*/ 4047050 w 4824298"/>
                      <a:gd name="connsiteY8" fmla="*/ 0 h 4183966"/>
                      <a:gd name="connsiteX9" fmla="*/ 4824298 w 4824298"/>
                      <a:gd name="connsiteY9" fmla="*/ 0 h 4183966"/>
                      <a:gd name="connsiteX10" fmla="*/ 4824298 w 4824298"/>
                      <a:gd name="connsiteY10" fmla="*/ 597709 h 4183966"/>
                      <a:gd name="connsiteX11" fmla="*/ 4824298 w 4824298"/>
                      <a:gd name="connsiteY11" fmla="*/ 1069900 h 4183966"/>
                      <a:gd name="connsiteX12" fmla="*/ 4824298 w 4824298"/>
                      <a:gd name="connsiteY12" fmla="*/ 1583930 h 4183966"/>
                      <a:gd name="connsiteX13" fmla="*/ 4824298 w 4824298"/>
                      <a:gd name="connsiteY13" fmla="*/ 2223479 h 4183966"/>
                      <a:gd name="connsiteX14" fmla="*/ 4824298 w 4824298"/>
                      <a:gd name="connsiteY14" fmla="*/ 2779349 h 4183966"/>
                      <a:gd name="connsiteX15" fmla="*/ 4824298 w 4824298"/>
                      <a:gd name="connsiteY15" fmla="*/ 3418898 h 4183966"/>
                      <a:gd name="connsiteX16" fmla="*/ 4824298 w 4824298"/>
                      <a:gd name="connsiteY16" fmla="*/ 4183966 h 4183966"/>
                      <a:gd name="connsiteX17" fmla="*/ 4432994 w 4824298"/>
                      <a:gd name="connsiteY17" fmla="*/ 4183966 h 4183966"/>
                      <a:gd name="connsiteX18" fmla="*/ 3993447 w 4824298"/>
                      <a:gd name="connsiteY18" fmla="*/ 4183966 h 4183966"/>
                      <a:gd name="connsiteX19" fmla="*/ 3409171 w 4824298"/>
                      <a:gd name="connsiteY19" fmla="*/ 4183966 h 4183966"/>
                      <a:gd name="connsiteX20" fmla="*/ 2921380 w 4824298"/>
                      <a:gd name="connsiteY20" fmla="*/ 4183966 h 4183966"/>
                      <a:gd name="connsiteX21" fmla="*/ 2337104 w 4824298"/>
                      <a:gd name="connsiteY21" fmla="*/ 4183966 h 4183966"/>
                      <a:gd name="connsiteX22" fmla="*/ 1752828 w 4824298"/>
                      <a:gd name="connsiteY22" fmla="*/ 4183966 h 4183966"/>
                      <a:gd name="connsiteX23" fmla="*/ 1313281 w 4824298"/>
                      <a:gd name="connsiteY23" fmla="*/ 4183966 h 4183966"/>
                      <a:gd name="connsiteX24" fmla="*/ 680762 w 4824298"/>
                      <a:gd name="connsiteY24" fmla="*/ 4183966 h 4183966"/>
                      <a:gd name="connsiteX25" fmla="*/ 0 w 4824298"/>
                      <a:gd name="connsiteY25" fmla="*/ 4183966 h 4183966"/>
                      <a:gd name="connsiteX26" fmla="*/ 0 w 4824298"/>
                      <a:gd name="connsiteY26" fmla="*/ 3544417 h 4183966"/>
                      <a:gd name="connsiteX27" fmla="*/ 0 w 4824298"/>
                      <a:gd name="connsiteY27" fmla="*/ 3072226 h 4183966"/>
                      <a:gd name="connsiteX28" fmla="*/ 0 w 4824298"/>
                      <a:gd name="connsiteY28" fmla="*/ 2390838 h 4183966"/>
                      <a:gd name="connsiteX29" fmla="*/ 0 w 4824298"/>
                      <a:gd name="connsiteY29" fmla="*/ 1834968 h 4183966"/>
                      <a:gd name="connsiteX30" fmla="*/ 0 w 4824298"/>
                      <a:gd name="connsiteY30" fmla="*/ 1279098 h 4183966"/>
                      <a:gd name="connsiteX31" fmla="*/ 0 w 4824298"/>
                      <a:gd name="connsiteY31" fmla="*/ 597709 h 4183966"/>
                      <a:gd name="connsiteX32" fmla="*/ 0 w 4824298"/>
                      <a:gd name="connsiteY32" fmla="*/ 0 h 418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824298" h="4183966" extrusionOk="0">
                        <a:moveTo>
                          <a:pt x="0" y="0"/>
                        </a:moveTo>
                        <a:cubicBezTo>
                          <a:pt x="207027" y="-74607"/>
                          <a:pt x="384476" y="42543"/>
                          <a:pt x="632519" y="0"/>
                        </a:cubicBezTo>
                        <a:cubicBezTo>
                          <a:pt x="880562" y="-42543"/>
                          <a:pt x="957033" y="22651"/>
                          <a:pt x="1120309" y="0"/>
                        </a:cubicBezTo>
                        <a:cubicBezTo>
                          <a:pt x="1283585" y="-22651"/>
                          <a:pt x="1382022" y="46072"/>
                          <a:pt x="1559856" y="0"/>
                        </a:cubicBezTo>
                        <a:cubicBezTo>
                          <a:pt x="1737690" y="-46072"/>
                          <a:pt x="1840001" y="11108"/>
                          <a:pt x="2047646" y="0"/>
                        </a:cubicBezTo>
                        <a:cubicBezTo>
                          <a:pt x="2255291" y="-11108"/>
                          <a:pt x="2414789" y="11573"/>
                          <a:pt x="2583680" y="0"/>
                        </a:cubicBezTo>
                        <a:cubicBezTo>
                          <a:pt x="2752571" y="-11573"/>
                          <a:pt x="2986155" y="19884"/>
                          <a:pt x="3167956" y="0"/>
                        </a:cubicBezTo>
                        <a:cubicBezTo>
                          <a:pt x="3349757" y="-19884"/>
                          <a:pt x="3441215" y="15964"/>
                          <a:pt x="3607503" y="0"/>
                        </a:cubicBezTo>
                        <a:cubicBezTo>
                          <a:pt x="3773791" y="-15964"/>
                          <a:pt x="3911379" y="16546"/>
                          <a:pt x="4047050" y="0"/>
                        </a:cubicBezTo>
                        <a:cubicBezTo>
                          <a:pt x="4182721" y="-16546"/>
                          <a:pt x="4617103" y="46538"/>
                          <a:pt x="4824298" y="0"/>
                        </a:cubicBezTo>
                        <a:cubicBezTo>
                          <a:pt x="4867791" y="293969"/>
                          <a:pt x="4753112" y="359419"/>
                          <a:pt x="4824298" y="597709"/>
                        </a:cubicBezTo>
                        <a:cubicBezTo>
                          <a:pt x="4895484" y="835999"/>
                          <a:pt x="4774434" y="891905"/>
                          <a:pt x="4824298" y="1069900"/>
                        </a:cubicBezTo>
                        <a:cubicBezTo>
                          <a:pt x="4874162" y="1247895"/>
                          <a:pt x="4776819" y="1339691"/>
                          <a:pt x="4824298" y="1583930"/>
                        </a:cubicBezTo>
                        <a:cubicBezTo>
                          <a:pt x="4871777" y="1828169"/>
                          <a:pt x="4750462" y="2047479"/>
                          <a:pt x="4824298" y="2223479"/>
                        </a:cubicBezTo>
                        <a:cubicBezTo>
                          <a:pt x="4898134" y="2399479"/>
                          <a:pt x="4757702" y="2637544"/>
                          <a:pt x="4824298" y="2779349"/>
                        </a:cubicBezTo>
                        <a:cubicBezTo>
                          <a:pt x="4890894" y="2921154"/>
                          <a:pt x="4766301" y="3232977"/>
                          <a:pt x="4824298" y="3418898"/>
                        </a:cubicBezTo>
                        <a:cubicBezTo>
                          <a:pt x="4882295" y="3604819"/>
                          <a:pt x="4744797" y="3867498"/>
                          <a:pt x="4824298" y="4183966"/>
                        </a:cubicBezTo>
                        <a:cubicBezTo>
                          <a:pt x="4728808" y="4193273"/>
                          <a:pt x="4522085" y="4179104"/>
                          <a:pt x="4432994" y="4183966"/>
                        </a:cubicBezTo>
                        <a:cubicBezTo>
                          <a:pt x="4343903" y="4188828"/>
                          <a:pt x="4157442" y="4149924"/>
                          <a:pt x="3993447" y="4183966"/>
                        </a:cubicBezTo>
                        <a:cubicBezTo>
                          <a:pt x="3829452" y="4218008"/>
                          <a:pt x="3571923" y="4139284"/>
                          <a:pt x="3409171" y="4183966"/>
                        </a:cubicBezTo>
                        <a:cubicBezTo>
                          <a:pt x="3246419" y="4228648"/>
                          <a:pt x="3140288" y="4143454"/>
                          <a:pt x="2921380" y="4183966"/>
                        </a:cubicBezTo>
                        <a:cubicBezTo>
                          <a:pt x="2702472" y="4224478"/>
                          <a:pt x="2539125" y="4167047"/>
                          <a:pt x="2337104" y="4183966"/>
                        </a:cubicBezTo>
                        <a:cubicBezTo>
                          <a:pt x="2135083" y="4200885"/>
                          <a:pt x="2023260" y="4122592"/>
                          <a:pt x="1752828" y="4183966"/>
                        </a:cubicBezTo>
                        <a:cubicBezTo>
                          <a:pt x="1482396" y="4245340"/>
                          <a:pt x="1527707" y="4177323"/>
                          <a:pt x="1313281" y="4183966"/>
                        </a:cubicBezTo>
                        <a:cubicBezTo>
                          <a:pt x="1098855" y="4190609"/>
                          <a:pt x="934892" y="4153938"/>
                          <a:pt x="680762" y="4183966"/>
                        </a:cubicBezTo>
                        <a:cubicBezTo>
                          <a:pt x="426632" y="4213994"/>
                          <a:pt x="154501" y="4103797"/>
                          <a:pt x="0" y="4183966"/>
                        </a:cubicBezTo>
                        <a:cubicBezTo>
                          <a:pt x="-59046" y="3865236"/>
                          <a:pt x="37887" y="3763196"/>
                          <a:pt x="0" y="3544417"/>
                        </a:cubicBezTo>
                        <a:cubicBezTo>
                          <a:pt x="-37887" y="3325638"/>
                          <a:pt x="31176" y="3239410"/>
                          <a:pt x="0" y="3072226"/>
                        </a:cubicBezTo>
                        <a:cubicBezTo>
                          <a:pt x="-31176" y="2905042"/>
                          <a:pt x="22937" y="2683310"/>
                          <a:pt x="0" y="2390838"/>
                        </a:cubicBezTo>
                        <a:cubicBezTo>
                          <a:pt x="-22937" y="2098366"/>
                          <a:pt x="1183" y="2052681"/>
                          <a:pt x="0" y="1834968"/>
                        </a:cubicBezTo>
                        <a:cubicBezTo>
                          <a:pt x="-1183" y="1617255"/>
                          <a:pt x="53906" y="1510756"/>
                          <a:pt x="0" y="1279098"/>
                        </a:cubicBezTo>
                        <a:cubicBezTo>
                          <a:pt x="-53906" y="1047440"/>
                          <a:pt x="24087" y="735040"/>
                          <a:pt x="0" y="597709"/>
                        </a:cubicBezTo>
                        <a:cubicBezTo>
                          <a:pt x="-24087" y="460378"/>
                          <a:pt x="55047" y="293100"/>
                          <a:pt x="0" y="0"/>
                        </a:cubicBezTo>
                        <a:close/>
                      </a:path>
                    </a:pathLst>
                  </a:custGeom>
                  <ask:type>
                    <ask:lineSketchNone/>
                  </ask:type>
                </ask:lineSketchStyleProps>
              </a:ext>
            </a:extLst>
          </a:ln>
        </p:spPr>
        <p:txBody>
          <a:bodyPr spcFirstLastPara="1" wrap="square" lIns="0" tIns="12700" rIns="0" bIns="0" anchor="t" anchorCtr="0">
            <a:spAutoFit/>
          </a:bodyPr>
          <a:lstStyle/>
          <a:p>
            <a:pPr marL="12700" marR="0" lvl="0" indent="0" algn="ctr" rtl="0">
              <a:lnSpc>
                <a:spcPct val="100000"/>
              </a:lnSpc>
              <a:spcBef>
                <a:spcPts val="0"/>
              </a:spcBef>
              <a:spcAft>
                <a:spcPts val="0"/>
              </a:spcAft>
              <a:buClr>
                <a:srgbClr val="000000"/>
              </a:buClr>
              <a:buSzPts val="1600"/>
              <a:buFont typeface="Arial"/>
              <a:buNone/>
            </a:pPr>
            <a:r>
              <a:rPr lang="en-US" altLang="ja-JP" sz="3200" b="1" i="0" u="none" strike="noStrike" cap="none" dirty="0">
                <a:solidFill>
                  <a:srgbClr val="332E29"/>
                </a:solidFill>
                <a:latin typeface="Arial"/>
                <a:ea typeface="Arial"/>
                <a:cs typeface="Arial"/>
                <a:sym typeface="Arial"/>
              </a:rPr>
              <a:t>Macha(</a:t>
            </a:r>
            <a:r>
              <a:rPr lang="en-US" altLang="ja-JP" sz="3200" b="1" i="0" u="none" strike="noStrike" cap="none" dirty="0" err="1">
                <a:solidFill>
                  <a:srgbClr val="332E29"/>
                </a:solidFill>
                <a:latin typeface="Arial"/>
                <a:ea typeface="Arial"/>
                <a:cs typeface="Arial"/>
                <a:sym typeface="Arial"/>
              </a:rPr>
              <a:t>Houjyu</a:t>
            </a:r>
            <a:r>
              <a:rPr lang="en-US" altLang="ja-JP" sz="3200" b="1" i="0" u="none" strike="noStrike" cap="none" dirty="0">
                <a:solidFill>
                  <a:srgbClr val="332E29"/>
                </a:solidFill>
                <a:latin typeface="Arial"/>
                <a:ea typeface="Arial"/>
                <a:cs typeface="Arial"/>
                <a:sym typeface="Arial"/>
              </a:rPr>
              <a:t>)</a:t>
            </a:r>
            <a:endParaRPr sz="3200" b="0" i="0" u="none" strike="noStrike" cap="none" dirty="0">
              <a:solidFill>
                <a:schemeClr val="dk1"/>
              </a:solidFill>
              <a:latin typeface="Arial"/>
              <a:ea typeface="Arial"/>
              <a:cs typeface="Arial"/>
              <a:sym typeface="Arial"/>
            </a:endParaRPr>
          </a:p>
          <a:p>
            <a:pPr marL="12700" marR="0" lvl="0" indent="0" algn="l" rtl="0">
              <a:lnSpc>
                <a:spcPct val="100000"/>
              </a:lnSpc>
              <a:spcBef>
                <a:spcPts val="45"/>
              </a:spcBef>
              <a:spcAft>
                <a:spcPts val="0"/>
              </a:spcAft>
              <a:buClr>
                <a:srgbClr val="000000"/>
              </a:buClr>
              <a:buSzPts val="1400"/>
              <a:buFont typeface="Arial"/>
              <a:buNone/>
            </a:pPr>
            <a:r>
              <a:rPr lang="en-US" altLang="ja-JP" sz="2400" b="0" i="0" u="none" strike="noStrike" cap="none" dirty="0">
                <a:solidFill>
                  <a:srgbClr val="332E29"/>
                </a:solidFill>
                <a:latin typeface="Arial"/>
                <a:ea typeface="Arial"/>
                <a:cs typeface="Arial"/>
                <a:sym typeface="Arial"/>
              </a:rPr>
              <a:t> Weight :30g</a:t>
            </a:r>
            <a:r>
              <a:rPr lang="ja-JP" altLang="en-US" sz="2400" dirty="0">
                <a:solidFill>
                  <a:srgbClr val="332E29"/>
                </a:solidFill>
              </a:rPr>
              <a:t> </a:t>
            </a:r>
            <a:r>
              <a:rPr lang="ja-JP" sz="2400" b="0" i="0" u="none" strike="noStrike" cap="none" dirty="0">
                <a:solidFill>
                  <a:srgbClr val="332E29"/>
                </a:solidFill>
                <a:latin typeface="Arial"/>
                <a:ea typeface="Arial"/>
                <a:cs typeface="Arial"/>
                <a:sym typeface="Arial"/>
              </a:rPr>
              <a:t>$</a:t>
            </a:r>
            <a:r>
              <a:rPr lang="en-US" altLang="ja-JP" sz="2400" dirty="0">
                <a:solidFill>
                  <a:srgbClr val="332E29"/>
                </a:solidFill>
              </a:rPr>
              <a:t>70</a:t>
            </a:r>
            <a:r>
              <a:rPr lang="en-US" altLang="ja-JP" sz="2400" b="0" i="0" u="none" strike="noStrike" cap="none" dirty="0">
                <a:solidFill>
                  <a:srgbClr val="332E29"/>
                </a:solidFill>
                <a:latin typeface="Arial"/>
                <a:ea typeface="Arial"/>
                <a:cs typeface="Arial"/>
                <a:sym typeface="Arial"/>
              </a:rPr>
              <a:t>.9</a:t>
            </a:r>
            <a:r>
              <a:rPr lang="ja-JP" sz="2400" b="0" i="0" u="none" strike="noStrike" cap="none" dirty="0">
                <a:solidFill>
                  <a:srgbClr val="332E29"/>
                </a:solidFill>
                <a:latin typeface="Arial"/>
                <a:ea typeface="Arial"/>
                <a:cs typeface="Arial"/>
                <a:sym typeface="Arial"/>
              </a:rPr>
              <a:t>-$</a:t>
            </a:r>
            <a:r>
              <a:rPr lang="en-US" altLang="ja-JP" sz="2400" b="0" i="0" u="none" strike="noStrike" cap="none" dirty="0">
                <a:solidFill>
                  <a:srgbClr val="332E29"/>
                </a:solidFill>
                <a:latin typeface="Arial"/>
                <a:ea typeface="Arial"/>
                <a:cs typeface="Arial"/>
                <a:sym typeface="Arial"/>
              </a:rPr>
              <a:t>72</a:t>
            </a:r>
            <a:r>
              <a:rPr lang="en-US" altLang="ja-JP" sz="2400" dirty="0">
                <a:solidFill>
                  <a:srgbClr val="332E29"/>
                </a:solidFill>
              </a:rPr>
              <a:t>.9</a:t>
            </a:r>
            <a:r>
              <a:rPr lang="ja-JP" sz="2400" b="0" i="0" u="none" strike="noStrike" cap="none" dirty="0">
                <a:solidFill>
                  <a:srgbClr val="332E29"/>
                </a:solidFill>
                <a:latin typeface="Arial"/>
                <a:ea typeface="Arial"/>
                <a:cs typeface="Arial"/>
                <a:sym typeface="Arial"/>
              </a:rPr>
              <a:t>/1peace</a:t>
            </a:r>
            <a:endParaRPr lang="en-US" altLang="ja-JP" sz="2400" b="0" i="0" u="none" strike="noStrike" cap="none" dirty="0">
              <a:solidFill>
                <a:srgbClr val="FF66C3"/>
              </a:solidFill>
              <a:latin typeface="Arial"/>
              <a:ea typeface="Arial"/>
              <a:cs typeface="Arial"/>
              <a:sym typeface="Arial"/>
            </a:endParaRPr>
          </a:p>
          <a:p>
            <a:pPr marL="12700" marR="0" lvl="0" indent="0" algn="l" rtl="0">
              <a:lnSpc>
                <a:spcPct val="100000"/>
              </a:lnSpc>
              <a:spcBef>
                <a:spcPts val="45"/>
              </a:spcBef>
              <a:spcAft>
                <a:spcPts val="0"/>
              </a:spcAft>
              <a:buClr>
                <a:srgbClr val="000000"/>
              </a:buClr>
              <a:buSzPts val="1400"/>
              <a:buFont typeface="Arial"/>
              <a:buNone/>
            </a:pPr>
            <a:r>
              <a:rPr lang="en-US" sz="2400" b="0" i="0" u="none" strike="noStrike" cap="none" dirty="0">
                <a:solidFill>
                  <a:schemeClr val="dk1"/>
                </a:solidFill>
                <a:latin typeface="Arial"/>
                <a:ea typeface="Arial"/>
                <a:cs typeface="Arial"/>
                <a:sym typeface="Arial"/>
              </a:rPr>
              <a:t>        150g $340.3-$</a:t>
            </a:r>
            <a:r>
              <a:rPr lang="en-US" sz="2400" dirty="0">
                <a:solidFill>
                  <a:schemeClr val="dk1"/>
                </a:solidFill>
              </a:rPr>
              <a:t>342</a:t>
            </a:r>
            <a:r>
              <a:rPr lang="en-US" sz="2400" b="0" i="0" u="none" strike="noStrike" cap="none" dirty="0">
                <a:solidFill>
                  <a:schemeClr val="dk1"/>
                </a:solidFill>
                <a:latin typeface="Arial"/>
                <a:ea typeface="Arial"/>
                <a:cs typeface="Arial"/>
                <a:sym typeface="Arial"/>
              </a:rPr>
              <a:t>.3/1pesce</a:t>
            </a:r>
          </a:p>
          <a:p>
            <a:pPr marL="12700" marR="0" lvl="0" indent="0" algn="ctr" rtl="0">
              <a:lnSpc>
                <a:spcPct val="100000"/>
              </a:lnSpc>
              <a:spcBef>
                <a:spcPts val="45"/>
              </a:spcBef>
              <a:spcAft>
                <a:spcPts val="0"/>
              </a:spcAft>
              <a:buClr>
                <a:srgbClr val="000000"/>
              </a:buClr>
              <a:buSzPts val="1400"/>
              <a:buFont typeface="Arial"/>
              <a:buNone/>
            </a:pPr>
            <a:endParaRPr sz="2400" b="0" i="0" u="none" strike="noStrike" cap="none" dirty="0">
              <a:solidFill>
                <a:schemeClr val="dk1"/>
              </a:solidFill>
              <a:latin typeface="Arial"/>
              <a:ea typeface="Arial"/>
              <a:cs typeface="Arial"/>
              <a:sym typeface="Arial"/>
            </a:endParaRPr>
          </a:p>
          <a:p>
            <a:pPr marL="12700" marR="236854" lvl="0">
              <a:lnSpc>
                <a:spcPct val="116100"/>
              </a:lnSpc>
              <a:buSzPts val="1400"/>
            </a:pPr>
            <a:r>
              <a:rPr lang="en-US" altLang="ja-JP" sz="2400" b="0" i="0" u="none" strike="noStrike" cap="none" dirty="0">
                <a:solidFill>
                  <a:srgbClr val="332E29"/>
                </a:solidFill>
                <a:latin typeface="Arial"/>
                <a:ea typeface="Arial"/>
                <a:cs typeface="Arial"/>
                <a:sym typeface="Arial"/>
              </a:rPr>
              <a:t> Our top-grade matcha green tea  </a:t>
            </a:r>
          </a:p>
          <a:p>
            <a:pPr marL="12700" marR="236854" lvl="0">
              <a:lnSpc>
                <a:spcPct val="116100"/>
              </a:lnSpc>
              <a:buSzPts val="1400"/>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is made with a blend of </a:t>
            </a:r>
            <a:r>
              <a:rPr lang="en-US" altLang="ja-JP" sz="2400" b="0" i="0" u="none" strike="noStrike" cap="none" dirty="0" err="1">
                <a:solidFill>
                  <a:srgbClr val="332E29"/>
                </a:solidFill>
                <a:latin typeface="Arial"/>
                <a:ea typeface="Arial"/>
                <a:cs typeface="Arial"/>
                <a:sym typeface="Arial"/>
              </a:rPr>
              <a:t>tencha</a:t>
            </a:r>
            <a:r>
              <a:rPr lang="en-US" altLang="ja-JP" sz="2400" b="0" i="0" u="none" strike="noStrike" cap="none" dirty="0">
                <a:solidFill>
                  <a:srgbClr val="332E29"/>
                </a:solidFill>
                <a:latin typeface="Arial"/>
                <a:ea typeface="Arial"/>
                <a:cs typeface="Arial"/>
                <a:sym typeface="Arial"/>
              </a:rPr>
              <a:t> </a:t>
            </a:r>
          </a:p>
          <a:p>
            <a:pPr marL="12700" marR="236854" lvl="0">
              <a:lnSpc>
                <a:spcPct val="116100"/>
              </a:lnSpc>
              <a:buSzPts val="1400"/>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(steamed green tea), which has </a:t>
            </a:r>
          </a:p>
          <a:p>
            <a:pPr marL="12700" marR="236854" lvl="0">
              <a:lnSpc>
                <a:spcPct val="116100"/>
              </a:lnSpc>
              <a:buSzPts val="1400"/>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won top prizes at competitive </a:t>
            </a:r>
          </a:p>
          <a:p>
            <a:pPr marL="12700" marR="236854" lvl="0">
              <a:lnSpc>
                <a:spcPct val="116100"/>
              </a:lnSpc>
              <a:buSzPts val="1400"/>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exhibitions, that is carefully </a:t>
            </a:r>
          </a:p>
          <a:p>
            <a:pPr marL="12700" marR="236854" lvl="0">
              <a:lnSpc>
                <a:spcPct val="116100"/>
              </a:lnSpc>
              <a:buSzPts val="1400"/>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ground using a stone mortar.</a:t>
            </a:r>
            <a:r>
              <a:rPr lang="en-US" altLang="ja-JP" sz="2400" dirty="0">
                <a:solidFill>
                  <a:srgbClr val="FF66C3"/>
                </a:solidFill>
              </a:rPr>
              <a:t> </a:t>
            </a:r>
            <a:endParaRPr sz="2400" b="0" i="0" u="none" strike="noStrike" cap="none" dirty="0">
              <a:solidFill>
                <a:schemeClr val="dk1"/>
              </a:solidFill>
              <a:latin typeface="Arial"/>
              <a:ea typeface="Arial"/>
              <a:cs typeface="Arial"/>
              <a:sym typeface="Arial"/>
            </a:endParaRPr>
          </a:p>
        </p:txBody>
      </p:sp>
      <p:sp>
        <p:nvSpPr>
          <p:cNvPr id="66" name="Google Shape;66;p1"/>
          <p:cNvSpPr/>
          <p:nvPr/>
        </p:nvSpPr>
        <p:spPr>
          <a:xfrm>
            <a:off x="10629900" y="537642"/>
            <a:ext cx="6781800" cy="2819400"/>
          </a:xfrm>
          <a:prstGeom prst="rect">
            <a:avLst/>
          </a:prstGeom>
          <a:solidFill>
            <a:srgbClr val="FDE9D8"/>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ja-JP" sz="1800" b="0" i="0" u="none" strike="noStrike" cap="none" dirty="0">
                <a:solidFill>
                  <a:srgbClr val="000000"/>
                </a:solidFill>
                <a:latin typeface="Calibri"/>
                <a:ea typeface="Calibri"/>
                <a:cs typeface="Calibri"/>
                <a:sym typeface="Calibri"/>
              </a:rPr>
              <a:t>①提供可能な製品を全て記載し、一度に閲覧できるようにします。</a:t>
            </a:r>
            <a:endParaRPr sz="18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ja-JP" sz="1800" b="0" i="0" u="none" strike="noStrike" cap="none" dirty="0">
                <a:solidFill>
                  <a:srgbClr val="000000"/>
                </a:solidFill>
                <a:latin typeface="Calibri"/>
                <a:ea typeface="Calibri"/>
                <a:cs typeface="Calibri"/>
                <a:sym typeface="Calibri"/>
              </a:rPr>
              <a:t>②写真、製品・ブランド名、金額（単位）を記載し、</a:t>
            </a:r>
            <a:endParaRPr sz="18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ja-JP" sz="1800" b="0" i="0" u="none" strike="noStrike" cap="none" dirty="0">
                <a:solidFill>
                  <a:srgbClr val="000000"/>
                </a:solidFill>
                <a:latin typeface="Calibri"/>
                <a:ea typeface="Calibri"/>
                <a:cs typeface="Calibri"/>
                <a:sym typeface="Calibri"/>
              </a:rPr>
              <a:t>　できるだけ端的に、商品PRを記載します。</a:t>
            </a:r>
            <a:endParaRPr sz="18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ja-JP" sz="1800" b="0" i="0" u="none" strike="noStrike" cap="none" dirty="0">
                <a:solidFill>
                  <a:srgbClr val="000000"/>
                </a:solidFill>
                <a:latin typeface="Calibri"/>
                <a:ea typeface="Calibri"/>
                <a:cs typeface="Calibri"/>
                <a:sym typeface="Calibri"/>
              </a:rPr>
              <a:t>③ピックアップしたい製品から上から並べましょう。</a:t>
            </a:r>
            <a:endParaRPr sz="18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ja-JP" sz="1800" b="0" i="0" u="none" strike="noStrike" cap="none" dirty="0">
                <a:solidFill>
                  <a:srgbClr val="000000"/>
                </a:solidFill>
                <a:latin typeface="Calibri"/>
                <a:ea typeface="Calibri"/>
                <a:cs typeface="Calibri"/>
                <a:sym typeface="Calibri"/>
              </a:rPr>
              <a:t>④製品数が増える場合は、このページをコピーして追加しましょう。</a:t>
            </a:r>
            <a:endParaRPr sz="18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ja-JP" sz="1800" b="0" i="0" u="none" strike="noStrike" cap="none" dirty="0">
                <a:solidFill>
                  <a:srgbClr val="000000"/>
                </a:solidFill>
                <a:latin typeface="Calibri"/>
                <a:ea typeface="Calibri"/>
                <a:cs typeface="Calibri"/>
                <a:sym typeface="Calibri"/>
              </a:rPr>
              <a:t>　文字が小さすぎたり、多すぎない方が望ましいです。</a:t>
            </a:r>
            <a:endParaRPr sz="1400" b="0" i="0" u="none" strike="noStrike" cap="none" dirty="0">
              <a:solidFill>
                <a:srgbClr val="000000"/>
              </a:solidFill>
              <a:latin typeface="Arial"/>
              <a:ea typeface="Arial"/>
              <a:cs typeface="Arial"/>
              <a:sym typeface="Arial"/>
            </a:endParaRPr>
          </a:p>
        </p:txBody>
      </p:sp>
      <p:sp>
        <p:nvSpPr>
          <p:cNvPr id="8" name="Google Shape;54;p1">
            <a:extLst>
              <a:ext uri="{FF2B5EF4-FFF2-40B4-BE49-F238E27FC236}">
                <a16:creationId xmlns:a16="http://schemas.microsoft.com/office/drawing/2014/main" id="{BD1E699C-EBD7-FC65-CDF0-83D0BAC0A2BF}"/>
              </a:ext>
            </a:extLst>
          </p:cNvPr>
          <p:cNvSpPr txBox="1"/>
          <p:nvPr/>
        </p:nvSpPr>
        <p:spPr>
          <a:xfrm>
            <a:off x="209079" y="12351468"/>
            <a:ext cx="4824298" cy="4612417"/>
          </a:xfrm>
          <a:prstGeom prst="rect">
            <a:avLst/>
          </a:prstGeom>
          <a:noFill/>
          <a:ln>
            <a:solidFill>
              <a:schemeClr val="tx1"/>
            </a:solidFill>
          </a:ln>
        </p:spPr>
        <p:txBody>
          <a:bodyPr spcFirstLastPara="1" wrap="square" lIns="0" tIns="12700" rIns="0" bIns="0" anchor="t" anchorCtr="0">
            <a:spAutoFit/>
          </a:bodyPr>
          <a:lstStyle/>
          <a:p>
            <a:pPr marL="12700" marR="0" lvl="0" indent="0" algn="ctr" rtl="0">
              <a:lnSpc>
                <a:spcPct val="100000"/>
              </a:lnSpc>
              <a:spcBef>
                <a:spcPts val="0"/>
              </a:spcBef>
              <a:spcAft>
                <a:spcPts val="0"/>
              </a:spcAft>
              <a:buClr>
                <a:srgbClr val="000000"/>
              </a:buClr>
              <a:buSzPts val="1600"/>
              <a:buFont typeface="Arial"/>
              <a:buNone/>
            </a:pPr>
            <a:r>
              <a:rPr lang="en-US" altLang="ja-JP" sz="3200" b="1" i="0" u="none" strike="noStrike" cap="none" dirty="0">
                <a:solidFill>
                  <a:srgbClr val="332E29"/>
                </a:solidFill>
                <a:latin typeface="Arial"/>
                <a:ea typeface="Arial"/>
                <a:cs typeface="Arial"/>
                <a:sym typeface="Arial"/>
              </a:rPr>
              <a:t>Macha(</a:t>
            </a:r>
            <a:r>
              <a:rPr lang="en-US" altLang="ja-JP" sz="3200" b="1" i="0" u="none" strike="noStrike" cap="none" dirty="0" err="1">
                <a:solidFill>
                  <a:srgbClr val="332E29"/>
                </a:solidFill>
                <a:latin typeface="Arial"/>
                <a:ea typeface="Arial"/>
                <a:cs typeface="Arial"/>
                <a:sym typeface="Arial"/>
              </a:rPr>
              <a:t>Ukitsu</a:t>
            </a:r>
            <a:r>
              <a:rPr lang="en-US" altLang="ja-JP" sz="3200" b="1" i="0" u="none" strike="noStrike" cap="none" dirty="0">
                <a:solidFill>
                  <a:srgbClr val="332E29"/>
                </a:solidFill>
                <a:latin typeface="Arial"/>
                <a:ea typeface="Arial"/>
                <a:cs typeface="Arial"/>
                <a:sym typeface="Arial"/>
              </a:rPr>
              <a:t>)</a:t>
            </a:r>
            <a:endParaRPr sz="3200" b="0" i="0" u="none" strike="noStrike" cap="none" dirty="0">
              <a:solidFill>
                <a:schemeClr val="dk1"/>
              </a:solidFill>
              <a:latin typeface="Arial"/>
              <a:ea typeface="Arial"/>
              <a:cs typeface="Arial"/>
              <a:sym typeface="Arial"/>
            </a:endParaRPr>
          </a:p>
          <a:p>
            <a:pPr marL="12700" marR="0" lvl="0" indent="0" algn="l" rtl="0">
              <a:lnSpc>
                <a:spcPct val="100000"/>
              </a:lnSpc>
              <a:spcBef>
                <a:spcPts val="45"/>
              </a:spcBef>
              <a:spcAft>
                <a:spcPts val="0"/>
              </a:spcAft>
              <a:buClr>
                <a:srgbClr val="000000"/>
              </a:buClr>
              <a:buSzPts val="1400"/>
              <a:buFont typeface="Arial"/>
              <a:buNone/>
            </a:pPr>
            <a:r>
              <a:rPr lang="en-US" altLang="ja-JP" sz="2400" b="0" i="0" u="none" strike="noStrike" cap="none" dirty="0">
                <a:solidFill>
                  <a:srgbClr val="332E29"/>
                </a:solidFill>
                <a:latin typeface="Arial"/>
                <a:ea typeface="Arial"/>
                <a:cs typeface="Arial"/>
                <a:sym typeface="Arial"/>
              </a:rPr>
              <a:t> Weight:30g </a:t>
            </a:r>
            <a:r>
              <a:rPr lang="ja-JP" sz="2400" b="0" i="0" u="none" strike="noStrike" cap="none" dirty="0">
                <a:solidFill>
                  <a:srgbClr val="332E29"/>
                </a:solidFill>
                <a:latin typeface="Arial"/>
                <a:ea typeface="Arial"/>
                <a:cs typeface="Arial"/>
                <a:sym typeface="Arial"/>
              </a:rPr>
              <a:t>$</a:t>
            </a:r>
            <a:r>
              <a:rPr lang="en-US" altLang="ja-JP" sz="2400" dirty="0">
                <a:solidFill>
                  <a:srgbClr val="332E29"/>
                </a:solidFill>
              </a:rPr>
              <a:t>41.8</a:t>
            </a:r>
            <a:r>
              <a:rPr lang="ja-JP" sz="2400" b="0" i="0" u="none" strike="noStrike" cap="none" dirty="0">
                <a:solidFill>
                  <a:srgbClr val="332E29"/>
                </a:solidFill>
                <a:latin typeface="Arial"/>
                <a:ea typeface="Arial"/>
                <a:cs typeface="Arial"/>
                <a:sym typeface="Arial"/>
              </a:rPr>
              <a:t>-$</a:t>
            </a:r>
            <a:r>
              <a:rPr lang="en-US" altLang="ja-JP" sz="2400" b="0" i="0" u="none" strike="noStrike" cap="none" dirty="0">
                <a:solidFill>
                  <a:srgbClr val="332E29"/>
                </a:solidFill>
                <a:latin typeface="Arial"/>
                <a:ea typeface="Arial"/>
                <a:cs typeface="Arial"/>
                <a:sym typeface="Arial"/>
              </a:rPr>
              <a:t>43.8</a:t>
            </a:r>
            <a:r>
              <a:rPr lang="ja-JP" sz="2400" b="0" i="0" u="none" strike="noStrike" cap="none" dirty="0">
                <a:solidFill>
                  <a:srgbClr val="332E29"/>
                </a:solidFill>
                <a:latin typeface="Arial"/>
                <a:ea typeface="Arial"/>
                <a:cs typeface="Arial"/>
                <a:sym typeface="Arial"/>
              </a:rPr>
              <a:t>/1peace</a:t>
            </a:r>
            <a:endParaRPr lang="en-US" altLang="ja-JP" sz="2400" b="0" i="0" u="none" strike="noStrike" cap="none" dirty="0">
              <a:solidFill>
                <a:srgbClr val="332E29"/>
              </a:solidFill>
              <a:latin typeface="Arial"/>
              <a:ea typeface="Arial"/>
              <a:cs typeface="Arial"/>
              <a:sym typeface="Arial"/>
            </a:endParaRPr>
          </a:p>
          <a:p>
            <a:pPr marL="12700" marR="0" lvl="0" indent="0" algn="l" rtl="0">
              <a:lnSpc>
                <a:spcPct val="100000"/>
              </a:lnSpc>
              <a:spcBef>
                <a:spcPts val="45"/>
              </a:spcBef>
              <a:spcAft>
                <a:spcPts val="0"/>
              </a:spcAft>
              <a:buClr>
                <a:srgbClr val="000000"/>
              </a:buClr>
              <a:buSzPts val="1400"/>
              <a:buFont typeface="Arial"/>
              <a:buNone/>
            </a:pPr>
            <a:r>
              <a:rPr lang="en-US" sz="2400" dirty="0">
                <a:solidFill>
                  <a:srgbClr val="332E29"/>
                </a:solidFill>
              </a:rPr>
              <a:t>        150g $198.9-$200.9/1peace</a:t>
            </a:r>
          </a:p>
          <a:p>
            <a:pPr marL="12700" marR="0" lvl="0" indent="0" algn="l" rtl="0">
              <a:lnSpc>
                <a:spcPct val="100000"/>
              </a:lnSpc>
              <a:spcBef>
                <a:spcPts val="45"/>
              </a:spcBef>
              <a:spcAft>
                <a:spcPts val="0"/>
              </a:spcAft>
              <a:buClr>
                <a:srgbClr val="000000"/>
              </a:buClr>
              <a:buSzPts val="1400"/>
              <a:buFont typeface="Arial"/>
              <a:buNone/>
            </a:pPr>
            <a:endParaRPr sz="2400" b="0" i="0" u="none" strike="noStrike" cap="none" dirty="0">
              <a:solidFill>
                <a:schemeClr val="dk1"/>
              </a:solidFill>
              <a:latin typeface="Arial"/>
              <a:ea typeface="Arial"/>
              <a:cs typeface="Arial"/>
              <a:sym typeface="Arial"/>
            </a:endParaRPr>
          </a:p>
          <a:p>
            <a:pPr marL="12700" marR="236854" lvl="0" indent="0" algn="l" rtl="0">
              <a:lnSpc>
                <a:spcPct val="116100"/>
              </a:lnSpc>
              <a:spcBef>
                <a:spcPts val="0"/>
              </a:spcBef>
              <a:spcAft>
                <a:spcPts val="0"/>
              </a:spcAft>
              <a:buClr>
                <a:srgbClr val="000000"/>
              </a:buClr>
              <a:buSzPts val="1400"/>
              <a:buFont typeface="Arial"/>
              <a:buNone/>
            </a:pPr>
            <a:r>
              <a:rPr lang="en-US" altLang="ja-JP" sz="2400" b="0" i="0" u="none" strike="noStrike" cap="none" dirty="0">
                <a:solidFill>
                  <a:srgbClr val="332E29"/>
                </a:solidFill>
                <a:latin typeface="Arial"/>
                <a:ea typeface="Arial"/>
                <a:cs typeface="Arial"/>
                <a:sym typeface="Arial"/>
              </a:rPr>
              <a:t> This tea is a blend of teas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entered in the tea competition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and rich-tasting </a:t>
            </a:r>
            <a:r>
              <a:rPr lang="en-US" altLang="ja-JP" sz="2400" b="0" i="0" u="none" strike="noStrike" cap="none" dirty="0" err="1">
                <a:solidFill>
                  <a:srgbClr val="332E29"/>
                </a:solidFill>
                <a:latin typeface="Arial"/>
                <a:ea typeface="Arial"/>
                <a:cs typeface="Arial"/>
                <a:sym typeface="Arial"/>
              </a:rPr>
              <a:t>tencha</a:t>
            </a:r>
            <a:r>
              <a:rPr lang="en-US" altLang="ja-JP" sz="2400" b="0" i="0" u="none" strike="noStrike" cap="none" dirty="0">
                <a:solidFill>
                  <a:srgbClr val="332E29"/>
                </a:solidFill>
                <a:latin typeface="Arial"/>
                <a:ea typeface="Arial"/>
                <a:cs typeface="Arial"/>
                <a:sym typeface="Arial"/>
              </a:rPr>
              <a:t> tea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harvested along the </a:t>
            </a:r>
            <a:r>
              <a:rPr lang="en-US" altLang="ja-JP" sz="2400" b="0" i="0" u="none" strike="noStrike" cap="none" dirty="0" err="1">
                <a:solidFill>
                  <a:srgbClr val="332E29"/>
                </a:solidFill>
                <a:latin typeface="Arial"/>
                <a:ea typeface="Arial"/>
                <a:cs typeface="Arial"/>
                <a:sym typeface="Arial"/>
              </a:rPr>
              <a:t>Kizugawa</a:t>
            </a:r>
            <a:r>
              <a:rPr lang="en-US" altLang="ja-JP" sz="2400" b="0" i="0" u="none" strike="noStrike" cap="none" dirty="0">
                <a:solidFill>
                  <a:srgbClr val="332E29"/>
                </a:solidFill>
                <a:latin typeface="Arial"/>
                <a:ea typeface="Arial"/>
                <a:cs typeface="Arial"/>
                <a:sym typeface="Arial"/>
              </a:rPr>
              <a:t>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River, then carefully ground in a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stone mill. Recommended for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those looking for a rich flavor.</a:t>
            </a:r>
            <a:endParaRPr sz="2400" b="0" i="0" u="none" strike="noStrike" cap="none" dirty="0">
              <a:solidFill>
                <a:schemeClr val="dk1"/>
              </a:solidFill>
              <a:latin typeface="Arial"/>
              <a:ea typeface="Arial"/>
              <a:cs typeface="Arial"/>
              <a:sym typeface="Arial"/>
            </a:endParaRPr>
          </a:p>
        </p:txBody>
      </p:sp>
      <p:pic>
        <p:nvPicPr>
          <p:cNvPr id="15" name="図 14" descr="洗面道具, 座る, テーブル, コンピュータ が含まれている画像&#10;&#10;自動的に生成された説明">
            <a:extLst>
              <a:ext uri="{FF2B5EF4-FFF2-40B4-BE49-F238E27FC236}">
                <a16:creationId xmlns:a16="http://schemas.microsoft.com/office/drawing/2014/main" id="{CF21CDD9-82EA-CD75-6C1D-138392CF45EB}"/>
              </a:ext>
            </a:extLst>
          </p:cNvPr>
          <p:cNvPicPr>
            <a:picLocks noChangeAspect="1"/>
          </p:cNvPicPr>
          <p:nvPr/>
        </p:nvPicPr>
        <p:blipFill>
          <a:blip r:embed="rId3"/>
          <a:stretch>
            <a:fillRect/>
          </a:stretch>
        </p:blipFill>
        <p:spPr>
          <a:xfrm>
            <a:off x="1261664" y="9144000"/>
            <a:ext cx="3052800" cy="3052800"/>
          </a:xfrm>
          <a:prstGeom prst="rect">
            <a:avLst/>
          </a:prstGeom>
          <a:ln w="38100">
            <a:solidFill>
              <a:schemeClr val="accent3">
                <a:lumMod val="75000"/>
              </a:schemeClr>
            </a:solidFill>
            <a:extLst>
              <a:ext uri="{C807C97D-BFC1-408E-A445-0C87EB9F89A2}">
                <ask:lineSketchStyleProps xmlns:ask="http://schemas.microsoft.com/office/drawing/2018/sketchyshapes" sd="1617256088">
                  <a:custGeom>
                    <a:avLst/>
                    <a:gdLst>
                      <a:gd name="connsiteX0" fmla="*/ 0 w 3052800"/>
                      <a:gd name="connsiteY0" fmla="*/ 0 h 3052800"/>
                      <a:gd name="connsiteX1" fmla="*/ 3052800 w 3052800"/>
                      <a:gd name="connsiteY1" fmla="*/ 0 h 3052800"/>
                      <a:gd name="connsiteX2" fmla="*/ 3052800 w 3052800"/>
                      <a:gd name="connsiteY2" fmla="*/ 3052800 h 3052800"/>
                      <a:gd name="connsiteX3" fmla="*/ 0 w 3052800"/>
                      <a:gd name="connsiteY3" fmla="*/ 3052800 h 3052800"/>
                      <a:gd name="connsiteX4" fmla="*/ 0 w 3052800"/>
                      <a:gd name="connsiteY4" fmla="*/ 0 h 305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2800" h="3052800" fill="none" extrusionOk="0">
                        <a:moveTo>
                          <a:pt x="0" y="0"/>
                        </a:moveTo>
                        <a:cubicBezTo>
                          <a:pt x="904060" y="-109175"/>
                          <a:pt x="1714142" y="-48220"/>
                          <a:pt x="3052800" y="0"/>
                        </a:cubicBezTo>
                        <a:cubicBezTo>
                          <a:pt x="2948401" y="457123"/>
                          <a:pt x="3064302" y="2231287"/>
                          <a:pt x="3052800" y="3052800"/>
                        </a:cubicBezTo>
                        <a:cubicBezTo>
                          <a:pt x="2023576" y="3019978"/>
                          <a:pt x="1387449" y="3028240"/>
                          <a:pt x="0" y="3052800"/>
                        </a:cubicBezTo>
                        <a:cubicBezTo>
                          <a:pt x="-141869" y="2742592"/>
                          <a:pt x="-147724" y="581600"/>
                          <a:pt x="0" y="0"/>
                        </a:cubicBezTo>
                        <a:close/>
                      </a:path>
                      <a:path w="3052800" h="3052800" stroke="0" extrusionOk="0">
                        <a:moveTo>
                          <a:pt x="0" y="0"/>
                        </a:moveTo>
                        <a:cubicBezTo>
                          <a:pt x="793881" y="56275"/>
                          <a:pt x="2288121" y="-36696"/>
                          <a:pt x="3052800" y="0"/>
                        </a:cubicBezTo>
                        <a:cubicBezTo>
                          <a:pt x="2902949" y="1074011"/>
                          <a:pt x="3019762" y="1535436"/>
                          <a:pt x="3052800" y="3052800"/>
                        </a:cubicBezTo>
                        <a:cubicBezTo>
                          <a:pt x="2505243" y="2993346"/>
                          <a:pt x="1389806" y="3076895"/>
                          <a:pt x="0" y="3052800"/>
                        </a:cubicBezTo>
                        <a:cubicBezTo>
                          <a:pt x="-22238" y="1803697"/>
                          <a:pt x="-143762" y="318741"/>
                          <a:pt x="0" y="0"/>
                        </a:cubicBezTo>
                        <a:close/>
                      </a:path>
                    </a:pathLst>
                  </a:custGeom>
                  <ask:type>
                    <ask:lineSketchNone/>
                  </ask:type>
                </ask:lineSketchStyleProps>
              </a:ext>
            </a:extLst>
          </a:ln>
          <a:effectLst>
            <a:glow rad="139700">
              <a:schemeClr val="accent3">
                <a:satMod val="175000"/>
                <a:alpha val="40000"/>
              </a:schemeClr>
            </a:glow>
          </a:effectLst>
        </p:spPr>
      </p:pic>
      <p:pic>
        <p:nvPicPr>
          <p:cNvPr id="17" name="図 16" descr="洗面道具, 座る, テーブル, コンピュータ が含まれている画像&#10;&#10;自動的に生成された説明">
            <a:extLst>
              <a:ext uri="{FF2B5EF4-FFF2-40B4-BE49-F238E27FC236}">
                <a16:creationId xmlns:a16="http://schemas.microsoft.com/office/drawing/2014/main" id="{B23ADEEF-E5AA-DE5C-3CBA-496D2A8ECFAA}"/>
              </a:ext>
            </a:extLst>
          </p:cNvPr>
          <p:cNvPicPr>
            <a:picLocks noChangeAspect="1"/>
          </p:cNvPicPr>
          <p:nvPr/>
        </p:nvPicPr>
        <p:blipFill>
          <a:blip r:embed="rId4"/>
          <a:stretch>
            <a:fillRect/>
          </a:stretch>
        </p:blipFill>
        <p:spPr>
          <a:xfrm>
            <a:off x="5972538" y="9144000"/>
            <a:ext cx="3041058" cy="3052800"/>
          </a:xfrm>
          <a:prstGeom prst="rect">
            <a:avLst/>
          </a:prstGeom>
          <a:ln w="38100">
            <a:solidFill>
              <a:schemeClr val="accent3">
                <a:lumMod val="75000"/>
              </a:schemeClr>
            </a:solidFill>
            <a:extLst>
              <a:ext uri="{C807C97D-BFC1-408E-A445-0C87EB9F89A2}">
                <ask:lineSketchStyleProps xmlns:ask="http://schemas.microsoft.com/office/drawing/2018/sketchyshapes" sd="3978248048">
                  <a:custGeom>
                    <a:avLst/>
                    <a:gdLst>
                      <a:gd name="connsiteX0" fmla="*/ 0 w 3041058"/>
                      <a:gd name="connsiteY0" fmla="*/ 0 h 3052800"/>
                      <a:gd name="connsiteX1" fmla="*/ 3041058 w 3041058"/>
                      <a:gd name="connsiteY1" fmla="*/ 0 h 3052800"/>
                      <a:gd name="connsiteX2" fmla="*/ 3041058 w 3041058"/>
                      <a:gd name="connsiteY2" fmla="*/ 3052800 h 3052800"/>
                      <a:gd name="connsiteX3" fmla="*/ 0 w 3041058"/>
                      <a:gd name="connsiteY3" fmla="*/ 3052800 h 3052800"/>
                      <a:gd name="connsiteX4" fmla="*/ 0 w 3041058"/>
                      <a:gd name="connsiteY4" fmla="*/ 0 h 305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1058" h="3052800" fill="none" extrusionOk="0">
                        <a:moveTo>
                          <a:pt x="0" y="0"/>
                        </a:moveTo>
                        <a:cubicBezTo>
                          <a:pt x="535441" y="98267"/>
                          <a:pt x="1640194" y="113279"/>
                          <a:pt x="3041058" y="0"/>
                        </a:cubicBezTo>
                        <a:cubicBezTo>
                          <a:pt x="3130578" y="577737"/>
                          <a:pt x="3123119" y="1672784"/>
                          <a:pt x="3041058" y="3052800"/>
                        </a:cubicBezTo>
                        <a:cubicBezTo>
                          <a:pt x="2148916" y="3194866"/>
                          <a:pt x="789097" y="2957713"/>
                          <a:pt x="0" y="3052800"/>
                        </a:cubicBezTo>
                        <a:cubicBezTo>
                          <a:pt x="34316" y="1810015"/>
                          <a:pt x="143039" y="1131895"/>
                          <a:pt x="0" y="0"/>
                        </a:cubicBezTo>
                        <a:close/>
                      </a:path>
                      <a:path w="3041058" h="3052800" stroke="0" extrusionOk="0">
                        <a:moveTo>
                          <a:pt x="0" y="0"/>
                        </a:moveTo>
                        <a:cubicBezTo>
                          <a:pt x="1103813" y="109306"/>
                          <a:pt x="2591677" y="70022"/>
                          <a:pt x="3041058" y="0"/>
                        </a:cubicBezTo>
                        <a:cubicBezTo>
                          <a:pt x="3068207" y="1387298"/>
                          <a:pt x="3037633" y="2483303"/>
                          <a:pt x="3041058" y="3052800"/>
                        </a:cubicBezTo>
                        <a:cubicBezTo>
                          <a:pt x="1891719" y="3078160"/>
                          <a:pt x="1206775" y="2994546"/>
                          <a:pt x="0" y="3052800"/>
                        </a:cubicBezTo>
                        <a:cubicBezTo>
                          <a:pt x="115972" y="2082589"/>
                          <a:pt x="-6242" y="334766"/>
                          <a:pt x="0" y="0"/>
                        </a:cubicBezTo>
                        <a:close/>
                      </a:path>
                    </a:pathLst>
                  </a:custGeom>
                  <ask:type>
                    <ask:lineSketchNone/>
                  </ask:type>
                </ask:lineSketchStyleProps>
              </a:ext>
            </a:extLst>
          </a:ln>
          <a:effectLst>
            <a:glow rad="139700">
              <a:schemeClr val="accent3">
                <a:satMod val="175000"/>
                <a:alpha val="40000"/>
              </a:schemeClr>
            </a:glow>
          </a:effectLst>
        </p:spPr>
      </p:pic>
      <p:sp>
        <p:nvSpPr>
          <p:cNvPr id="20" name="Google Shape;54;p1">
            <a:extLst>
              <a:ext uri="{FF2B5EF4-FFF2-40B4-BE49-F238E27FC236}">
                <a16:creationId xmlns:a16="http://schemas.microsoft.com/office/drawing/2014/main" id="{3708012F-B6C5-2B12-4741-95D37F497D24}"/>
              </a:ext>
            </a:extLst>
          </p:cNvPr>
          <p:cNvSpPr txBox="1"/>
          <p:nvPr/>
        </p:nvSpPr>
        <p:spPr>
          <a:xfrm>
            <a:off x="5253921" y="12351468"/>
            <a:ext cx="4824000" cy="4307077"/>
          </a:xfrm>
          <a:prstGeom prst="rect">
            <a:avLst/>
          </a:prstGeom>
          <a:noFill/>
          <a:ln>
            <a:solidFill>
              <a:schemeClr val="tx1"/>
            </a:solidFill>
          </a:ln>
        </p:spPr>
        <p:txBody>
          <a:bodyPr spcFirstLastPara="1" wrap="square" lIns="0" tIns="12700" rIns="0" bIns="0" anchor="t" anchorCtr="0">
            <a:spAutoFit/>
          </a:bodyPr>
          <a:lstStyle/>
          <a:p>
            <a:pPr marL="12700" marR="0" lvl="0" indent="0" algn="ctr" rtl="0">
              <a:lnSpc>
                <a:spcPct val="100000"/>
              </a:lnSpc>
              <a:spcBef>
                <a:spcPts val="0"/>
              </a:spcBef>
              <a:spcAft>
                <a:spcPts val="0"/>
              </a:spcAft>
              <a:buClr>
                <a:srgbClr val="000000"/>
              </a:buClr>
              <a:buSzPts val="1600"/>
              <a:buFont typeface="Arial"/>
              <a:buNone/>
            </a:pPr>
            <a:r>
              <a:rPr lang="en-US" altLang="ja-JP" sz="3200" b="1" i="0" u="none" strike="noStrike" cap="none" dirty="0">
                <a:solidFill>
                  <a:srgbClr val="332E29"/>
                </a:solidFill>
                <a:latin typeface="Arial"/>
                <a:ea typeface="Arial"/>
                <a:cs typeface="Arial"/>
                <a:sym typeface="Arial"/>
              </a:rPr>
              <a:t>Macha(Shien)</a:t>
            </a:r>
            <a:endParaRPr sz="3200" b="0" i="0" u="none" strike="noStrike" cap="none" dirty="0">
              <a:solidFill>
                <a:schemeClr val="dk1"/>
              </a:solidFill>
              <a:latin typeface="Arial"/>
              <a:ea typeface="Arial"/>
              <a:cs typeface="Arial"/>
              <a:sym typeface="Arial"/>
            </a:endParaRPr>
          </a:p>
          <a:p>
            <a:pPr marL="12700" marR="0" lvl="0" indent="0" algn="l" rtl="0">
              <a:lnSpc>
                <a:spcPct val="100000"/>
              </a:lnSpc>
              <a:spcBef>
                <a:spcPts val="45"/>
              </a:spcBef>
              <a:spcAft>
                <a:spcPts val="0"/>
              </a:spcAft>
              <a:buClr>
                <a:srgbClr val="000000"/>
              </a:buClr>
              <a:buSzPts val="1400"/>
              <a:buFont typeface="Arial"/>
              <a:buNone/>
            </a:pPr>
            <a:r>
              <a:rPr lang="en-US" altLang="ja-JP" sz="2800" b="0" i="0" u="none" strike="noStrike" cap="none" dirty="0">
                <a:solidFill>
                  <a:srgbClr val="332E29"/>
                </a:solidFill>
                <a:latin typeface="Arial"/>
                <a:ea typeface="Arial"/>
                <a:cs typeface="Arial"/>
                <a:sym typeface="Arial"/>
              </a:rPr>
              <a:t> </a:t>
            </a:r>
            <a:r>
              <a:rPr lang="en-US" altLang="ja-JP" sz="2400" b="0" i="0" u="none" strike="noStrike" cap="none" dirty="0">
                <a:solidFill>
                  <a:srgbClr val="332E29"/>
                </a:solidFill>
                <a:latin typeface="Arial"/>
                <a:ea typeface="Arial"/>
                <a:cs typeface="Arial"/>
                <a:sym typeface="Arial"/>
              </a:rPr>
              <a:t>Weight:30g </a:t>
            </a:r>
            <a:r>
              <a:rPr lang="ja-JP" sz="2400" b="0" i="0" u="none" strike="noStrike" cap="none" dirty="0">
                <a:solidFill>
                  <a:srgbClr val="332E29"/>
                </a:solidFill>
                <a:latin typeface="Arial"/>
                <a:ea typeface="Arial"/>
                <a:cs typeface="Arial"/>
                <a:sym typeface="Arial"/>
              </a:rPr>
              <a:t>$</a:t>
            </a:r>
            <a:r>
              <a:rPr lang="en-US" altLang="ja-JP" sz="2400" b="0" i="0" u="none" strike="noStrike" cap="none" dirty="0">
                <a:solidFill>
                  <a:srgbClr val="332E29"/>
                </a:solidFill>
                <a:latin typeface="Arial"/>
                <a:ea typeface="Arial"/>
                <a:cs typeface="Arial"/>
                <a:sym typeface="Arial"/>
              </a:rPr>
              <a:t>34</a:t>
            </a:r>
            <a:r>
              <a:rPr lang="en-US" altLang="ja-JP" sz="2400" dirty="0">
                <a:solidFill>
                  <a:srgbClr val="332E29"/>
                </a:solidFill>
              </a:rPr>
              <a:t>.5</a:t>
            </a:r>
            <a:r>
              <a:rPr lang="en-US" altLang="ja-JP" sz="2400" b="0" i="0" u="none" strike="noStrike" cap="none" dirty="0">
                <a:solidFill>
                  <a:srgbClr val="332E29"/>
                </a:solidFill>
                <a:latin typeface="Arial"/>
                <a:ea typeface="Arial"/>
                <a:cs typeface="Arial"/>
                <a:sym typeface="Arial"/>
              </a:rPr>
              <a:t>-</a:t>
            </a:r>
            <a:r>
              <a:rPr lang="ja-JP" sz="2400" b="0" i="0" u="none" strike="noStrike" cap="none" dirty="0">
                <a:solidFill>
                  <a:srgbClr val="332E29"/>
                </a:solidFill>
                <a:latin typeface="Arial"/>
                <a:ea typeface="Arial"/>
                <a:cs typeface="Arial"/>
                <a:sym typeface="Arial"/>
              </a:rPr>
              <a:t>$</a:t>
            </a:r>
            <a:r>
              <a:rPr lang="en-US" altLang="ja-JP" sz="2400" b="0" i="0" u="none" strike="noStrike" cap="none" dirty="0">
                <a:solidFill>
                  <a:srgbClr val="332E29"/>
                </a:solidFill>
                <a:latin typeface="Arial"/>
                <a:ea typeface="Arial"/>
                <a:cs typeface="Arial"/>
                <a:sym typeface="Arial"/>
              </a:rPr>
              <a:t>36</a:t>
            </a:r>
            <a:r>
              <a:rPr lang="en-US" altLang="ja-JP" sz="2400" dirty="0">
                <a:solidFill>
                  <a:srgbClr val="332E29"/>
                </a:solidFill>
              </a:rPr>
              <a:t>.5</a:t>
            </a:r>
            <a:r>
              <a:rPr lang="ja-JP" sz="2400" b="0" i="0" u="none" strike="noStrike" cap="none" dirty="0">
                <a:solidFill>
                  <a:srgbClr val="332E29"/>
                </a:solidFill>
                <a:latin typeface="Arial"/>
                <a:ea typeface="Arial"/>
                <a:cs typeface="Arial"/>
                <a:sym typeface="Arial"/>
              </a:rPr>
              <a:t>/1peace</a:t>
            </a:r>
            <a:endParaRPr lang="en-US" altLang="ja-JP" sz="2400" b="0" i="0" u="none" strike="noStrike" cap="none" dirty="0">
              <a:solidFill>
                <a:srgbClr val="332E29"/>
              </a:solidFill>
              <a:latin typeface="Arial"/>
              <a:ea typeface="Arial"/>
              <a:cs typeface="Arial"/>
              <a:sym typeface="Arial"/>
            </a:endParaRPr>
          </a:p>
          <a:p>
            <a:pPr marL="12700" marR="0" lvl="0" indent="0" algn="l" rtl="0">
              <a:lnSpc>
                <a:spcPct val="100000"/>
              </a:lnSpc>
              <a:spcBef>
                <a:spcPts val="45"/>
              </a:spcBef>
              <a:spcAft>
                <a:spcPts val="0"/>
              </a:spcAft>
              <a:buClr>
                <a:srgbClr val="000000"/>
              </a:buClr>
              <a:buSzPts val="1400"/>
              <a:buFont typeface="Arial"/>
              <a:buNone/>
            </a:pPr>
            <a:r>
              <a:rPr lang="en-US" sz="2400" dirty="0">
                <a:solidFill>
                  <a:srgbClr val="332E29"/>
                </a:solidFill>
              </a:rPr>
              <a:t>        150g $163.5-$165.5/1peace</a:t>
            </a:r>
          </a:p>
          <a:p>
            <a:pPr marL="12700" marR="0" lvl="0" indent="0" algn="l" rtl="0">
              <a:lnSpc>
                <a:spcPct val="100000"/>
              </a:lnSpc>
              <a:spcBef>
                <a:spcPts val="45"/>
              </a:spcBef>
              <a:spcAft>
                <a:spcPts val="0"/>
              </a:spcAft>
              <a:buClr>
                <a:srgbClr val="000000"/>
              </a:buClr>
              <a:buSzPts val="1400"/>
              <a:buFont typeface="Arial"/>
              <a:buNone/>
            </a:pPr>
            <a:endParaRPr sz="2800" b="0" i="0" u="none" strike="noStrike" cap="none" dirty="0">
              <a:solidFill>
                <a:schemeClr val="dk1"/>
              </a:solidFill>
              <a:latin typeface="Arial"/>
              <a:ea typeface="Arial"/>
              <a:cs typeface="Arial"/>
              <a:sym typeface="Arial"/>
            </a:endParaRPr>
          </a:p>
          <a:p>
            <a:pPr marL="12700" marR="236854">
              <a:lnSpc>
                <a:spcPct val="116100"/>
              </a:lnSpc>
              <a:buSzPts val="1400"/>
            </a:pPr>
            <a:r>
              <a:rPr lang="en-US" altLang="ja-JP" sz="2400" b="0" i="0" u="none" strike="noStrike" cap="none" dirty="0">
                <a:solidFill>
                  <a:srgbClr val="332E29"/>
                </a:solidFill>
                <a:latin typeface="Arial"/>
                <a:ea typeface="Arial"/>
                <a:cs typeface="Arial"/>
                <a:sym typeface="Arial"/>
              </a:rPr>
              <a:t> This matcha is placed between </a:t>
            </a:r>
          </a:p>
          <a:p>
            <a:pPr marL="12700" marR="236854">
              <a:lnSpc>
                <a:spcPct val="116100"/>
              </a:lnSpc>
              <a:buSzPts val="1400"/>
            </a:pPr>
            <a:r>
              <a:rPr lang="en-US" altLang="ja-JP" sz="2400" dirty="0">
                <a:solidFill>
                  <a:srgbClr val="332E29"/>
                </a:solidFill>
              </a:rPr>
              <a:t> </a:t>
            </a:r>
            <a:r>
              <a:rPr lang="en-US" altLang="ja-JP" sz="2400" b="0" i="0" u="none" strike="noStrike" cap="none" dirty="0" err="1">
                <a:solidFill>
                  <a:srgbClr val="332E29"/>
                </a:solidFill>
                <a:latin typeface="Arial"/>
                <a:ea typeface="Arial"/>
                <a:cs typeface="Arial"/>
                <a:sym typeface="Arial"/>
              </a:rPr>
              <a:t>Ukitsu</a:t>
            </a:r>
            <a:r>
              <a:rPr lang="en-US" altLang="ja-JP" sz="2400" b="0" i="0" u="none" strike="noStrike" cap="none" dirty="0">
                <a:solidFill>
                  <a:srgbClr val="332E29"/>
                </a:solidFill>
                <a:latin typeface="Arial"/>
                <a:ea typeface="Arial"/>
                <a:cs typeface="Arial"/>
                <a:sym typeface="Arial"/>
              </a:rPr>
              <a:t> and </a:t>
            </a:r>
            <a:r>
              <a:rPr lang="en-US" altLang="ja-JP" sz="2400" b="0" i="0" u="none" strike="noStrike" cap="none" dirty="0" err="1">
                <a:solidFill>
                  <a:srgbClr val="332E29"/>
                </a:solidFill>
                <a:latin typeface="Arial"/>
                <a:ea typeface="Arial"/>
                <a:cs typeface="Arial"/>
                <a:sym typeface="Arial"/>
              </a:rPr>
              <a:t>Tenko</a:t>
            </a:r>
            <a:r>
              <a:rPr lang="en-US" altLang="ja-JP" sz="2400" b="0" i="0" u="none" strike="noStrike" cap="none" dirty="0">
                <a:solidFill>
                  <a:srgbClr val="332E29"/>
                </a:solidFill>
                <a:latin typeface="Arial"/>
                <a:ea typeface="Arial"/>
                <a:cs typeface="Arial"/>
                <a:sym typeface="Arial"/>
              </a:rPr>
              <a:t>. It is made </a:t>
            </a:r>
          </a:p>
          <a:p>
            <a:pPr marL="12700" marR="236854">
              <a:lnSpc>
                <a:spcPct val="116100"/>
              </a:lnSpc>
              <a:buSzPts val="1400"/>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from a wide range of hand-</a:t>
            </a:r>
          </a:p>
          <a:p>
            <a:pPr marL="12700" marR="236854">
              <a:lnSpc>
                <a:spcPct val="116100"/>
              </a:lnSpc>
              <a:buSzPts val="1400"/>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picked tea leaves and has a </a:t>
            </a:r>
          </a:p>
          <a:p>
            <a:pPr marL="12700" marR="236854">
              <a:lnSpc>
                <a:spcPct val="116100"/>
              </a:lnSpc>
              <a:buSzPts val="1400"/>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strong, rich flavor.</a:t>
            </a:r>
            <a:endParaRPr lang="en-US" altLang="ja-JP" sz="2400" dirty="0">
              <a:solidFill>
                <a:schemeClr val="dk1"/>
              </a:solidFill>
            </a:endParaRPr>
          </a:p>
          <a:p>
            <a:pPr marL="12700" marR="236854" lvl="0" indent="0" algn="l" rtl="0">
              <a:lnSpc>
                <a:spcPct val="116100"/>
              </a:lnSpc>
              <a:spcBef>
                <a:spcPts val="0"/>
              </a:spcBef>
              <a:spcAft>
                <a:spcPts val="0"/>
              </a:spcAft>
              <a:buClr>
                <a:srgbClr val="000000"/>
              </a:buClr>
              <a:buSzPts val="1400"/>
              <a:buFont typeface="Arial"/>
              <a:buNone/>
            </a:pPr>
            <a:endParaRPr sz="2400" b="0" i="0" u="none" strike="noStrike" cap="none" dirty="0">
              <a:solidFill>
                <a:schemeClr val="dk1"/>
              </a:solidFill>
              <a:latin typeface="Arial"/>
              <a:ea typeface="Arial"/>
              <a:cs typeface="Arial"/>
              <a:sym typeface="Arial"/>
            </a:endParaRPr>
          </a:p>
        </p:txBody>
      </p:sp>
      <p:pic>
        <p:nvPicPr>
          <p:cNvPr id="25" name="図 24" descr="グラフィカル ユーザー インターフェイス が含まれている画像&#10;&#10;自動的に生成された説明">
            <a:extLst>
              <a:ext uri="{FF2B5EF4-FFF2-40B4-BE49-F238E27FC236}">
                <a16:creationId xmlns:a16="http://schemas.microsoft.com/office/drawing/2014/main" id="{CA089BC6-C7B5-8428-243C-A2569BD91ACC}"/>
              </a:ext>
            </a:extLst>
          </p:cNvPr>
          <p:cNvPicPr>
            <a:picLocks noChangeAspect="1"/>
          </p:cNvPicPr>
          <p:nvPr/>
        </p:nvPicPr>
        <p:blipFill>
          <a:blip r:embed="rId5"/>
          <a:stretch>
            <a:fillRect/>
          </a:stretch>
        </p:blipFill>
        <p:spPr>
          <a:xfrm>
            <a:off x="1267770" y="1418395"/>
            <a:ext cx="3040588" cy="3052800"/>
          </a:xfrm>
          <a:prstGeom prst="rect">
            <a:avLst/>
          </a:prstGeom>
          <a:ln w="38100">
            <a:solidFill>
              <a:schemeClr val="accent3">
                <a:lumMod val="75000"/>
              </a:schemeClr>
            </a:solidFill>
            <a:extLst>
              <a:ext uri="{C807C97D-BFC1-408E-A445-0C87EB9F89A2}">
                <ask:lineSketchStyleProps xmlns:ask="http://schemas.microsoft.com/office/drawing/2018/sketchyshapes" sd="450536148">
                  <a:custGeom>
                    <a:avLst/>
                    <a:gdLst>
                      <a:gd name="connsiteX0" fmla="*/ 0 w 3040588"/>
                      <a:gd name="connsiteY0" fmla="*/ 0 h 3052800"/>
                      <a:gd name="connsiteX1" fmla="*/ 3040588 w 3040588"/>
                      <a:gd name="connsiteY1" fmla="*/ 0 h 3052800"/>
                      <a:gd name="connsiteX2" fmla="*/ 3040588 w 3040588"/>
                      <a:gd name="connsiteY2" fmla="*/ 3052800 h 3052800"/>
                      <a:gd name="connsiteX3" fmla="*/ 0 w 3040588"/>
                      <a:gd name="connsiteY3" fmla="*/ 3052800 h 3052800"/>
                      <a:gd name="connsiteX4" fmla="*/ 0 w 3040588"/>
                      <a:gd name="connsiteY4" fmla="*/ 0 h 305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0588" h="3052800" fill="none" extrusionOk="0">
                        <a:moveTo>
                          <a:pt x="0" y="0"/>
                        </a:moveTo>
                        <a:cubicBezTo>
                          <a:pt x="1406532" y="17215"/>
                          <a:pt x="1548353" y="21897"/>
                          <a:pt x="3040588" y="0"/>
                        </a:cubicBezTo>
                        <a:cubicBezTo>
                          <a:pt x="3133385" y="1365099"/>
                          <a:pt x="2930429" y="2701467"/>
                          <a:pt x="3040588" y="3052800"/>
                        </a:cubicBezTo>
                        <a:cubicBezTo>
                          <a:pt x="2147252" y="2901365"/>
                          <a:pt x="1158938" y="3038723"/>
                          <a:pt x="0" y="3052800"/>
                        </a:cubicBezTo>
                        <a:cubicBezTo>
                          <a:pt x="30357" y="2427153"/>
                          <a:pt x="153261" y="1293732"/>
                          <a:pt x="0" y="0"/>
                        </a:cubicBezTo>
                        <a:close/>
                      </a:path>
                      <a:path w="3040588" h="3052800" stroke="0" extrusionOk="0">
                        <a:moveTo>
                          <a:pt x="0" y="0"/>
                        </a:moveTo>
                        <a:cubicBezTo>
                          <a:pt x="548177" y="-19717"/>
                          <a:pt x="2573907" y="76650"/>
                          <a:pt x="3040588" y="0"/>
                        </a:cubicBezTo>
                        <a:cubicBezTo>
                          <a:pt x="3172002" y="620765"/>
                          <a:pt x="2882930" y="2063146"/>
                          <a:pt x="3040588" y="3052800"/>
                        </a:cubicBezTo>
                        <a:cubicBezTo>
                          <a:pt x="1813929" y="2904319"/>
                          <a:pt x="994648" y="2906625"/>
                          <a:pt x="0" y="3052800"/>
                        </a:cubicBezTo>
                        <a:cubicBezTo>
                          <a:pt x="10176" y="2520797"/>
                          <a:pt x="129112" y="1351942"/>
                          <a:pt x="0" y="0"/>
                        </a:cubicBezTo>
                        <a:close/>
                      </a:path>
                    </a:pathLst>
                  </a:custGeom>
                  <ask:type>
                    <ask:lineSketchNone/>
                  </ask:type>
                </ask:lineSketchStyleProps>
              </a:ext>
            </a:extLst>
          </a:ln>
          <a:effectLst>
            <a:glow rad="139700">
              <a:schemeClr val="accent3">
                <a:satMod val="175000"/>
                <a:alpha val="40000"/>
              </a:schemeClr>
            </a:glow>
          </a:effectLst>
        </p:spPr>
      </p:pic>
      <p:pic>
        <p:nvPicPr>
          <p:cNvPr id="27" name="図 26" descr="茶色の瓶&#10;&#10;中程度の精度で自動的に生成された説明">
            <a:extLst>
              <a:ext uri="{FF2B5EF4-FFF2-40B4-BE49-F238E27FC236}">
                <a16:creationId xmlns:a16="http://schemas.microsoft.com/office/drawing/2014/main" id="{B500B916-8DF3-5743-0716-B7999C799AEE}"/>
              </a:ext>
            </a:extLst>
          </p:cNvPr>
          <p:cNvPicPr>
            <a:picLocks noChangeAspect="1"/>
          </p:cNvPicPr>
          <p:nvPr/>
        </p:nvPicPr>
        <p:blipFill>
          <a:blip r:embed="rId6"/>
          <a:stretch>
            <a:fillRect/>
          </a:stretch>
        </p:blipFill>
        <p:spPr>
          <a:xfrm>
            <a:off x="5978643" y="1418395"/>
            <a:ext cx="3052800" cy="3052800"/>
          </a:xfrm>
          <a:prstGeom prst="rect">
            <a:avLst/>
          </a:prstGeom>
          <a:ln w="38100">
            <a:solidFill>
              <a:schemeClr val="accent3">
                <a:lumMod val="75000"/>
              </a:schemeClr>
            </a:solidFill>
            <a:extLst>
              <a:ext uri="{C807C97D-BFC1-408E-A445-0C87EB9F89A2}">
                <ask:lineSketchStyleProps xmlns:ask="http://schemas.microsoft.com/office/drawing/2018/sketchyshapes" sd="1210044412">
                  <a:custGeom>
                    <a:avLst/>
                    <a:gdLst>
                      <a:gd name="connsiteX0" fmla="*/ 0 w 3052800"/>
                      <a:gd name="connsiteY0" fmla="*/ 0 h 3052800"/>
                      <a:gd name="connsiteX1" fmla="*/ 3052800 w 3052800"/>
                      <a:gd name="connsiteY1" fmla="*/ 0 h 3052800"/>
                      <a:gd name="connsiteX2" fmla="*/ 3052800 w 3052800"/>
                      <a:gd name="connsiteY2" fmla="*/ 3052800 h 3052800"/>
                      <a:gd name="connsiteX3" fmla="*/ 0 w 3052800"/>
                      <a:gd name="connsiteY3" fmla="*/ 3052800 h 3052800"/>
                      <a:gd name="connsiteX4" fmla="*/ 0 w 3052800"/>
                      <a:gd name="connsiteY4" fmla="*/ 0 h 305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2800" h="3052800" fill="none" extrusionOk="0">
                        <a:moveTo>
                          <a:pt x="0" y="0"/>
                        </a:moveTo>
                        <a:cubicBezTo>
                          <a:pt x="401779" y="159497"/>
                          <a:pt x="2159423" y="-128539"/>
                          <a:pt x="3052800" y="0"/>
                        </a:cubicBezTo>
                        <a:cubicBezTo>
                          <a:pt x="3151582" y="336282"/>
                          <a:pt x="2975502" y="2518971"/>
                          <a:pt x="3052800" y="3052800"/>
                        </a:cubicBezTo>
                        <a:cubicBezTo>
                          <a:pt x="2017357" y="3110328"/>
                          <a:pt x="753295" y="3004998"/>
                          <a:pt x="0" y="3052800"/>
                        </a:cubicBezTo>
                        <a:cubicBezTo>
                          <a:pt x="-138775" y="2031447"/>
                          <a:pt x="127168" y="1010932"/>
                          <a:pt x="0" y="0"/>
                        </a:cubicBezTo>
                        <a:close/>
                      </a:path>
                      <a:path w="3052800" h="3052800" stroke="0" extrusionOk="0">
                        <a:moveTo>
                          <a:pt x="0" y="0"/>
                        </a:moveTo>
                        <a:cubicBezTo>
                          <a:pt x="928704" y="88937"/>
                          <a:pt x="1988796" y="121189"/>
                          <a:pt x="3052800" y="0"/>
                        </a:cubicBezTo>
                        <a:cubicBezTo>
                          <a:pt x="3222473" y="602224"/>
                          <a:pt x="2987530" y="1806174"/>
                          <a:pt x="3052800" y="3052800"/>
                        </a:cubicBezTo>
                        <a:cubicBezTo>
                          <a:pt x="2404964" y="3133416"/>
                          <a:pt x="1029666" y="3065118"/>
                          <a:pt x="0" y="3052800"/>
                        </a:cubicBezTo>
                        <a:cubicBezTo>
                          <a:pt x="10327" y="2146065"/>
                          <a:pt x="717" y="352931"/>
                          <a:pt x="0" y="0"/>
                        </a:cubicBezTo>
                        <a:close/>
                      </a:path>
                    </a:pathLst>
                  </a:custGeom>
                  <ask:type>
                    <ask:lineSketchNone/>
                  </ask:type>
                </ask:lineSketchStyleProps>
              </a:ext>
            </a:extLst>
          </a:ln>
          <a:effectLst>
            <a:glow rad="101600">
              <a:schemeClr val="accent3">
                <a:satMod val="175000"/>
                <a:alpha val="40000"/>
              </a:schemeClr>
            </a:glow>
          </a:effectLst>
        </p:spPr>
      </p:pic>
      <p:pic>
        <p:nvPicPr>
          <p:cNvPr id="23" name="図 22" descr="挿絵 が含まれている画像&#10;&#10;自動的に生成された説明">
            <a:extLst>
              <a:ext uri="{FF2B5EF4-FFF2-40B4-BE49-F238E27FC236}">
                <a16:creationId xmlns:a16="http://schemas.microsoft.com/office/drawing/2014/main" id="{1347F61B-ACF3-3680-8172-945C28343216}"/>
              </a:ext>
            </a:extLst>
          </p:cNvPr>
          <p:cNvPicPr>
            <a:picLocks noChangeAspect="1"/>
          </p:cNvPicPr>
          <p:nvPr/>
        </p:nvPicPr>
        <p:blipFill>
          <a:blip r:embed="rId7"/>
          <a:stretch>
            <a:fillRect/>
          </a:stretch>
        </p:blipFill>
        <p:spPr>
          <a:xfrm>
            <a:off x="6725987" y="17132300"/>
            <a:ext cx="1121996" cy="973528"/>
          </a:xfrm>
          <a:prstGeom prst="rect">
            <a:avLst/>
          </a:prstGeom>
        </p:spPr>
      </p:pic>
      <p:sp>
        <p:nvSpPr>
          <p:cNvPr id="9" name="テキスト ボックス 8">
            <a:extLst>
              <a:ext uri="{FF2B5EF4-FFF2-40B4-BE49-F238E27FC236}">
                <a16:creationId xmlns:a16="http://schemas.microsoft.com/office/drawing/2014/main" id="{2B63A6A7-5805-4697-2838-99E4851C2C14}"/>
              </a:ext>
            </a:extLst>
          </p:cNvPr>
          <p:cNvSpPr txBox="1"/>
          <p:nvPr/>
        </p:nvSpPr>
        <p:spPr>
          <a:xfrm>
            <a:off x="5942950" y="8897778"/>
            <a:ext cx="3142646" cy="492443"/>
          </a:xfrm>
          <a:prstGeom prst="rect">
            <a:avLst/>
          </a:prstGeom>
          <a:solidFill>
            <a:schemeClr val="accent3">
              <a:lumMod val="60000"/>
              <a:lumOff val="40000"/>
            </a:schemeClr>
          </a:solidFill>
          <a:effectLst>
            <a:glow rad="139700">
              <a:schemeClr val="accent3">
                <a:satMod val="175000"/>
                <a:alpha val="40000"/>
              </a:schemeClr>
            </a:glow>
          </a:effectLst>
        </p:spPr>
        <p:txBody>
          <a:bodyPr wrap="square" rtlCol="0" anchor="ctr" anchorCtr="0">
            <a:spAutoFit/>
          </a:bodyPr>
          <a:lstStyle/>
          <a:p>
            <a:pPr algn="ctr"/>
            <a:r>
              <a:rPr kumimoji="1" lang="en-US" altLang="ja-JP" sz="2600" dirty="0"/>
              <a:t>Ceremonial Matcha</a:t>
            </a:r>
            <a:endParaRPr kumimoji="1" lang="ja-JP" altLang="en-US" sz="2600" dirty="0"/>
          </a:p>
        </p:txBody>
      </p:sp>
      <p:sp>
        <p:nvSpPr>
          <p:cNvPr id="10" name="テキスト ボックス 9">
            <a:extLst>
              <a:ext uri="{FF2B5EF4-FFF2-40B4-BE49-F238E27FC236}">
                <a16:creationId xmlns:a16="http://schemas.microsoft.com/office/drawing/2014/main" id="{2D72BCCA-7C0F-6ADA-22EF-9023746F9C8A}"/>
              </a:ext>
            </a:extLst>
          </p:cNvPr>
          <p:cNvSpPr txBox="1"/>
          <p:nvPr/>
        </p:nvSpPr>
        <p:spPr>
          <a:xfrm>
            <a:off x="1216741" y="8897777"/>
            <a:ext cx="3142646" cy="492443"/>
          </a:xfrm>
          <a:prstGeom prst="rect">
            <a:avLst/>
          </a:prstGeom>
          <a:solidFill>
            <a:schemeClr val="accent3">
              <a:lumMod val="60000"/>
              <a:lumOff val="40000"/>
            </a:schemeClr>
          </a:solidFill>
          <a:effectLst>
            <a:glow rad="139700">
              <a:schemeClr val="accent3">
                <a:satMod val="175000"/>
                <a:alpha val="40000"/>
              </a:schemeClr>
            </a:glow>
          </a:effectLst>
        </p:spPr>
        <p:txBody>
          <a:bodyPr wrap="square" rtlCol="0" anchor="ctr" anchorCtr="0">
            <a:spAutoFit/>
          </a:bodyPr>
          <a:lstStyle/>
          <a:p>
            <a:pPr algn="ctr"/>
            <a:r>
              <a:rPr kumimoji="1" lang="en-US" altLang="ja-JP" sz="2600" dirty="0"/>
              <a:t>Ceremonial Matcha</a:t>
            </a:r>
            <a:endParaRPr kumimoji="1" lang="ja-JP" altLang="en-US" sz="2600" dirty="0"/>
          </a:p>
        </p:txBody>
      </p:sp>
      <p:sp>
        <p:nvSpPr>
          <p:cNvPr id="11" name="テキスト ボックス 10">
            <a:extLst>
              <a:ext uri="{FF2B5EF4-FFF2-40B4-BE49-F238E27FC236}">
                <a16:creationId xmlns:a16="http://schemas.microsoft.com/office/drawing/2014/main" id="{D7EE282F-3AAE-D14B-3DE5-547D6D0FB833}"/>
              </a:ext>
            </a:extLst>
          </p:cNvPr>
          <p:cNvSpPr txBox="1"/>
          <p:nvPr/>
        </p:nvSpPr>
        <p:spPr>
          <a:xfrm>
            <a:off x="1201404" y="1065364"/>
            <a:ext cx="3142646" cy="492443"/>
          </a:xfrm>
          <a:prstGeom prst="rect">
            <a:avLst/>
          </a:prstGeom>
          <a:solidFill>
            <a:schemeClr val="accent3">
              <a:lumMod val="60000"/>
              <a:lumOff val="40000"/>
            </a:schemeClr>
          </a:solidFill>
          <a:effectLst>
            <a:glow rad="139700">
              <a:schemeClr val="accent3">
                <a:satMod val="175000"/>
                <a:alpha val="40000"/>
              </a:schemeClr>
            </a:glow>
          </a:effectLst>
        </p:spPr>
        <p:txBody>
          <a:bodyPr wrap="square" rtlCol="0" anchor="ctr" anchorCtr="0">
            <a:spAutoFit/>
          </a:bodyPr>
          <a:lstStyle/>
          <a:p>
            <a:pPr algn="ctr"/>
            <a:r>
              <a:rPr kumimoji="1" lang="en-US" altLang="ja-JP" sz="2600" dirty="0"/>
              <a:t>Ceremonial Matcha</a:t>
            </a:r>
            <a:endParaRPr kumimoji="1" lang="ja-JP" altLang="en-US" sz="2600" dirty="0"/>
          </a:p>
        </p:txBody>
      </p:sp>
      <p:sp>
        <p:nvSpPr>
          <p:cNvPr id="12" name="テキスト ボックス 11">
            <a:extLst>
              <a:ext uri="{FF2B5EF4-FFF2-40B4-BE49-F238E27FC236}">
                <a16:creationId xmlns:a16="http://schemas.microsoft.com/office/drawing/2014/main" id="{199AF744-FE2E-62D0-84E0-42AE623A7D3F}"/>
              </a:ext>
            </a:extLst>
          </p:cNvPr>
          <p:cNvSpPr txBox="1"/>
          <p:nvPr/>
        </p:nvSpPr>
        <p:spPr>
          <a:xfrm>
            <a:off x="5942950" y="1096140"/>
            <a:ext cx="3142646" cy="492443"/>
          </a:xfrm>
          <a:prstGeom prst="rect">
            <a:avLst/>
          </a:prstGeom>
          <a:solidFill>
            <a:schemeClr val="accent3">
              <a:lumMod val="60000"/>
              <a:lumOff val="40000"/>
            </a:schemeClr>
          </a:solidFill>
          <a:effectLst>
            <a:glow rad="139700">
              <a:schemeClr val="accent3">
                <a:satMod val="175000"/>
                <a:alpha val="40000"/>
              </a:schemeClr>
            </a:glow>
          </a:effectLst>
        </p:spPr>
        <p:txBody>
          <a:bodyPr wrap="square" rtlCol="0" anchor="ctr" anchorCtr="0">
            <a:spAutoFit/>
          </a:bodyPr>
          <a:lstStyle/>
          <a:p>
            <a:pPr algn="ctr"/>
            <a:r>
              <a:rPr kumimoji="1" lang="en-US" altLang="ja-JP" sz="2600" dirty="0"/>
              <a:t>Ceremonial Matcha</a:t>
            </a:r>
            <a:endParaRPr kumimoji="1" lang="ja-JP" altLang="en-US" sz="2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茶色の瓶&#10;&#10;自動的に生成された説明">
            <a:extLst>
              <a:ext uri="{FF2B5EF4-FFF2-40B4-BE49-F238E27FC236}">
                <a16:creationId xmlns:a16="http://schemas.microsoft.com/office/drawing/2014/main" id="{40950FA9-80AD-D64E-761D-BF5140D13715}"/>
              </a:ext>
            </a:extLst>
          </p:cNvPr>
          <p:cNvPicPr>
            <a:picLocks noChangeAspect="1"/>
          </p:cNvPicPr>
          <p:nvPr/>
        </p:nvPicPr>
        <p:blipFill>
          <a:blip r:embed="rId2"/>
          <a:stretch>
            <a:fillRect/>
          </a:stretch>
        </p:blipFill>
        <p:spPr>
          <a:xfrm>
            <a:off x="1387174" y="9036663"/>
            <a:ext cx="3052800" cy="3052800"/>
          </a:xfrm>
          <a:prstGeom prst="rect">
            <a:avLst/>
          </a:prstGeom>
          <a:ln w="38100">
            <a:solidFill>
              <a:schemeClr val="accent3">
                <a:lumMod val="75000"/>
              </a:schemeClr>
            </a:solidFill>
            <a:extLst>
              <a:ext uri="{C807C97D-BFC1-408E-A445-0C87EB9F89A2}">
                <ask:lineSketchStyleProps xmlns:ask="http://schemas.microsoft.com/office/drawing/2018/sketchyshapes" sd="1219033472">
                  <a:custGeom>
                    <a:avLst/>
                    <a:gdLst>
                      <a:gd name="connsiteX0" fmla="*/ 0 w 3052800"/>
                      <a:gd name="connsiteY0" fmla="*/ 0 h 3052800"/>
                      <a:gd name="connsiteX1" fmla="*/ 3052800 w 3052800"/>
                      <a:gd name="connsiteY1" fmla="*/ 0 h 3052800"/>
                      <a:gd name="connsiteX2" fmla="*/ 3052800 w 3052800"/>
                      <a:gd name="connsiteY2" fmla="*/ 3052800 h 3052800"/>
                      <a:gd name="connsiteX3" fmla="*/ 0 w 3052800"/>
                      <a:gd name="connsiteY3" fmla="*/ 3052800 h 3052800"/>
                      <a:gd name="connsiteX4" fmla="*/ 0 w 3052800"/>
                      <a:gd name="connsiteY4" fmla="*/ 0 h 305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2800" h="3052800" fill="none" extrusionOk="0">
                        <a:moveTo>
                          <a:pt x="0" y="0"/>
                        </a:moveTo>
                        <a:cubicBezTo>
                          <a:pt x="689703" y="-49533"/>
                          <a:pt x="1907457" y="-14809"/>
                          <a:pt x="3052800" y="0"/>
                        </a:cubicBezTo>
                        <a:cubicBezTo>
                          <a:pt x="3140439" y="801979"/>
                          <a:pt x="2980121" y="1677373"/>
                          <a:pt x="3052800" y="3052800"/>
                        </a:cubicBezTo>
                        <a:cubicBezTo>
                          <a:pt x="2593792" y="3004569"/>
                          <a:pt x="1183093" y="3137255"/>
                          <a:pt x="0" y="3052800"/>
                        </a:cubicBezTo>
                        <a:cubicBezTo>
                          <a:pt x="-38581" y="2464861"/>
                          <a:pt x="63341" y="598392"/>
                          <a:pt x="0" y="0"/>
                        </a:cubicBezTo>
                        <a:close/>
                      </a:path>
                      <a:path w="3052800" h="3052800" stroke="0" extrusionOk="0">
                        <a:moveTo>
                          <a:pt x="0" y="0"/>
                        </a:moveTo>
                        <a:cubicBezTo>
                          <a:pt x="1249715" y="118645"/>
                          <a:pt x="1618056" y="116012"/>
                          <a:pt x="3052800" y="0"/>
                        </a:cubicBezTo>
                        <a:cubicBezTo>
                          <a:pt x="2919918" y="1471644"/>
                          <a:pt x="3137751" y="1831802"/>
                          <a:pt x="3052800" y="3052800"/>
                        </a:cubicBezTo>
                        <a:cubicBezTo>
                          <a:pt x="2317464" y="3187400"/>
                          <a:pt x="1282359" y="2895604"/>
                          <a:pt x="0" y="3052800"/>
                        </a:cubicBezTo>
                        <a:cubicBezTo>
                          <a:pt x="-20187" y="1881694"/>
                          <a:pt x="-152480" y="751169"/>
                          <a:pt x="0" y="0"/>
                        </a:cubicBezTo>
                        <a:close/>
                      </a:path>
                    </a:pathLst>
                  </a:custGeom>
                  <ask:type>
                    <ask:lineSketchNone/>
                  </ask:type>
                </ask:lineSketchStyleProps>
              </a:ext>
            </a:extLst>
          </a:ln>
          <a:effectLst>
            <a:glow rad="139700">
              <a:schemeClr val="accent3">
                <a:satMod val="175000"/>
                <a:alpha val="40000"/>
              </a:schemeClr>
            </a:glow>
          </a:effectLst>
        </p:spPr>
      </p:pic>
      <p:sp>
        <p:nvSpPr>
          <p:cNvPr id="5" name="Google Shape;54;p1">
            <a:extLst>
              <a:ext uri="{FF2B5EF4-FFF2-40B4-BE49-F238E27FC236}">
                <a16:creationId xmlns:a16="http://schemas.microsoft.com/office/drawing/2014/main" id="{FB0A284B-EC8A-84A4-B762-702AC11D30B2}"/>
              </a:ext>
            </a:extLst>
          </p:cNvPr>
          <p:cNvSpPr txBox="1"/>
          <p:nvPr/>
        </p:nvSpPr>
        <p:spPr>
          <a:xfrm>
            <a:off x="170566" y="12262212"/>
            <a:ext cx="4824000" cy="4553298"/>
          </a:xfrm>
          <a:prstGeom prst="rect">
            <a:avLst/>
          </a:prstGeom>
          <a:noFill/>
          <a:ln>
            <a:solidFill>
              <a:schemeClr val="tx1"/>
            </a:solidFill>
          </a:ln>
        </p:spPr>
        <p:txBody>
          <a:bodyPr spcFirstLastPara="1" wrap="square" lIns="0" tIns="12700" rIns="0" bIns="0" anchor="t" anchorCtr="0">
            <a:spAutoFit/>
          </a:bodyPr>
          <a:lstStyle/>
          <a:p>
            <a:pPr marL="12700" marR="0" lvl="0" indent="0" algn="ctr" rtl="0">
              <a:lnSpc>
                <a:spcPct val="100000"/>
              </a:lnSpc>
              <a:spcBef>
                <a:spcPts val="0"/>
              </a:spcBef>
              <a:spcAft>
                <a:spcPts val="0"/>
              </a:spcAft>
              <a:buClr>
                <a:srgbClr val="000000"/>
              </a:buClr>
              <a:buSzPts val="1600"/>
              <a:buFont typeface="Arial"/>
              <a:buNone/>
            </a:pPr>
            <a:r>
              <a:rPr lang="en-US" altLang="ja-JP" sz="3200" b="1" i="0" u="none" strike="noStrike" cap="none" dirty="0">
                <a:solidFill>
                  <a:srgbClr val="332E29"/>
                </a:solidFill>
                <a:latin typeface="Arial"/>
                <a:ea typeface="Arial"/>
                <a:cs typeface="Arial"/>
                <a:sym typeface="Arial"/>
              </a:rPr>
              <a:t>Macha(</a:t>
            </a:r>
            <a:r>
              <a:rPr lang="en-US" altLang="ja-JP" sz="3200" b="1" i="0" u="none" strike="noStrike" cap="none" dirty="0" err="1">
                <a:solidFill>
                  <a:srgbClr val="332E29"/>
                </a:solidFill>
                <a:latin typeface="Arial"/>
                <a:ea typeface="Arial"/>
                <a:cs typeface="Arial"/>
                <a:sym typeface="Arial"/>
              </a:rPr>
              <a:t>Daigyoku</a:t>
            </a:r>
            <a:r>
              <a:rPr lang="en-US" altLang="ja-JP" sz="3200" b="1" i="0" u="none" strike="noStrike" cap="none" dirty="0">
                <a:solidFill>
                  <a:srgbClr val="332E29"/>
                </a:solidFill>
                <a:latin typeface="Arial"/>
                <a:ea typeface="Arial"/>
                <a:cs typeface="Arial"/>
                <a:sym typeface="Arial"/>
              </a:rPr>
              <a:t>)</a:t>
            </a:r>
            <a:endParaRPr sz="3200" b="0" i="0" u="none" strike="noStrike" cap="none" dirty="0">
              <a:solidFill>
                <a:schemeClr val="dk1"/>
              </a:solidFill>
              <a:latin typeface="Arial"/>
              <a:ea typeface="Arial"/>
              <a:cs typeface="Arial"/>
              <a:sym typeface="Arial"/>
            </a:endParaRPr>
          </a:p>
          <a:p>
            <a:pPr marL="12700" marR="0" lvl="0" indent="0" algn="l" rtl="0">
              <a:lnSpc>
                <a:spcPct val="100000"/>
              </a:lnSpc>
              <a:spcBef>
                <a:spcPts val="45"/>
              </a:spcBef>
              <a:spcAft>
                <a:spcPts val="0"/>
              </a:spcAft>
              <a:buClr>
                <a:srgbClr val="000000"/>
              </a:buClr>
              <a:buSzPts val="1400"/>
              <a:buFont typeface="Arial"/>
              <a:buNone/>
            </a:pPr>
            <a:r>
              <a:rPr lang="en-US" altLang="ja-JP" sz="2400" b="0" i="0" u="none" strike="noStrike" cap="none" dirty="0">
                <a:solidFill>
                  <a:srgbClr val="332E29"/>
                </a:solidFill>
                <a:latin typeface="Arial"/>
                <a:ea typeface="Arial"/>
                <a:cs typeface="Arial"/>
                <a:sym typeface="Arial"/>
              </a:rPr>
              <a:t> Weight :30g </a:t>
            </a:r>
            <a:r>
              <a:rPr lang="ja-JP" sz="2400" b="0" i="0" u="none" strike="noStrike" cap="none" dirty="0">
                <a:solidFill>
                  <a:srgbClr val="332E29"/>
                </a:solidFill>
                <a:latin typeface="Arial"/>
                <a:ea typeface="Arial"/>
                <a:cs typeface="Arial"/>
                <a:sym typeface="Arial"/>
              </a:rPr>
              <a:t>$</a:t>
            </a:r>
            <a:r>
              <a:rPr lang="en-US" altLang="ja-JP" sz="2400" dirty="0">
                <a:solidFill>
                  <a:srgbClr val="332E29"/>
                </a:solidFill>
              </a:rPr>
              <a:t>18.9</a:t>
            </a:r>
            <a:r>
              <a:rPr lang="ja-JP" sz="2400" b="0" i="0" u="none" strike="noStrike" cap="none" dirty="0">
                <a:solidFill>
                  <a:srgbClr val="332E29"/>
                </a:solidFill>
                <a:latin typeface="Arial"/>
                <a:ea typeface="Arial"/>
                <a:cs typeface="Arial"/>
                <a:sym typeface="Arial"/>
              </a:rPr>
              <a:t>-$</a:t>
            </a:r>
            <a:r>
              <a:rPr lang="en-US" altLang="ja-JP" sz="2400" b="0" i="0" u="none" strike="noStrike" cap="none" dirty="0">
                <a:solidFill>
                  <a:srgbClr val="332E29"/>
                </a:solidFill>
                <a:latin typeface="Arial"/>
                <a:ea typeface="Arial"/>
                <a:cs typeface="Arial"/>
                <a:sym typeface="Arial"/>
              </a:rPr>
              <a:t>20</a:t>
            </a:r>
            <a:r>
              <a:rPr lang="en-US" altLang="ja-JP" sz="2400" dirty="0">
                <a:solidFill>
                  <a:srgbClr val="332E29"/>
                </a:solidFill>
              </a:rPr>
              <a:t>.9</a:t>
            </a:r>
            <a:r>
              <a:rPr lang="ja-JP" sz="2400" b="0" i="0" u="none" strike="noStrike" cap="none" dirty="0">
                <a:solidFill>
                  <a:srgbClr val="332E29"/>
                </a:solidFill>
                <a:latin typeface="Arial"/>
                <a:ea typeface="Arial"/>
                <a:cs typeface="Arial"/>
                <a:sym typeface="Arial"/>
              </a:rPr>
              <a:t>/1peace</a:t>
            </a:r>
            <a:endParaRPr lang="en-US" altLang="ja-JP" sz="2400" b="0" i="0" u="none" strike="noStrike" cap="none" dirty="0">
              <a:solidFill>
                <a:srgbClr val="332E29"/>
              </a:solidFill>
              <a:latin typeface="Arial"/>
              <a:ea typeface="Arial"/>
              <a:cs typeface="Arial"/>
              <a:sym typeface="Arial"/>
            </a:endParaRPr>
          </a:p>
          <a:p>
            <a:pPr marL="12700" marR="0" lvl="0" indent="0" algn="l" rtl="0">
              <a:lnSpc>
                <a:spcPct val="100000"/>
              </a:lnSpc>
              <a:spcBef>
                <a:spcPts val="45"/>
              </a:spcBef>
              <a:spcAft>
                <a:spcPts val="0"/>
              </a:spcAft>
              <a:buClr>
                <a:srgbClr val="000000"/>
              </a:buClr>
              <a:buSzPts val="1400"/>
              <a:buFont typeface="Arial"/>
              <a:buNone/>
            </a:pPr>
            <a:r>
              <a:rPr lang="en-US" sz="2400" dirty="0">
                <a:solidFill>
                  <a:srgbClr val="332E29"/>
                </a:solidFill>
              </a:rPr>
              <a:t>        150g $87.3-$89.3/1peace</a:t>
            </a:r>
          </a:p>
          <a:p>
            <a:pPr marL="12700" marR="0" lvl="0" indent="0" algn="l" rtl="0">
              <a:lnSpc>
                <a:spcPct val="100000"/>
              </a:lnSpc>
              <a:spcBef>
                <a:spcPts val="45"/>
              </a:spcBef>
              <a:spcAft>
                <a:spcPts val="0"/>
              </a:spcAft>
              <a:buClr>
                <a:srgbClr val="000000"/>
              </a:buClr>
              <a:buSzPts val="1400"/>
              <a:buFont typeface="Arial"/>
              <a:buNone/>
            </a:pPr>
            <a:r>
              <a:rPr lang="en-US" sz="2400" b="0" i="0" u="none" strike="noStrike" cap="none" dirty="0">
                <a:solidFill>
                  <a:schemeClr val="dk1"/>
                </a:solidFill>
                <a:latin typeface="Arial"/>
                <a:ea typeface="Arial"/>
                <a:cs typeface="Arial"/>
                <a:sym typeface="Arial"/>
              </a:rPr>
              <a:t>        300g $168.5-$170.5/1peace</a:t>
            </a:r>
          </a:p>
          <a:p>
            <a:pPr marL="12700" marR="0" lvl="0" indent="0" algn="l" rtl="0">
              <a:lnSpc>
                <a:spcPct val="100000"/>
              </a:lnSpc>
              <a:spcBef>
                <a:spcPts val="45"/>
              </a:spcBef>
              <a:spcAft>
                <a:spcPts val="0"/>
              </a:spcAft>
              <a:buClr>
                <a:srgbClr val="000000"/>
              </a:buClr>
              <a:buSzPts val="1400"/>
              <a:buFont typeface="Arial"/>
              <a:buNone/>
            </a:pPr>
            <a:endParaRPr sz="2400" b="0" i="0" u="none" strike="noStrike" cap="none" dirty="0">
              <a:solidFill>
                <a:schemeClr val="dk1"/>
              </a:solidFill>
              <a:latin typeface="Arial"/>
              <a:ea typeface="Arial"/>
              <a:cs typeface="Arial"/>
              <a:sym typeface="Arial"/>
            </a:endParaRP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dirty="0" err="1">
                <a:solidFill>
                  <a:srgbClr val="332E29"/>
                </a:solidFill>
              </a:rPr>
              <a:t>D</a:t>
            </a:r>
            <a:r>
              <a:rPr lang="en-US" altLang="ja-JP" sz="2400" b="0" i="0" u="none" strike="noStrike" cap="none" dirty="0" err="1">
                <a:solidFill>
                  <a:srgbClr val="332E29"/>
                </a:solidFill>
                <a:latin typeface="Arial"/>
                <a:ea typeface="Arial"/>
                <a:cs typeface="Arial"/>
                <a:sym typeface="Arial"/>
              </a:rPr>
              <a:t>ai</a:t>
            </a:r>
            <a:r>
              <a:rPr lang="en-US" altLang="ja-JP" sz="2400" dirty="0" err="1">
                <a:solidFill>
                  <a:srgbClr val="332E29"/>
                </a:solidFill>
              </a:rPr>
              <a:t>g</a:t>
            </a:r>
            <a:r>
              <a:rPr lang="en-US" altLang="ja-JP" sz="2400" b="0" i="0" u="none" strike="noStrike" cap="none" dirty="0" err="1">
                <a:solidFill>
                  <a:srgbClr val="332E29"/>
                </a:solidFill>
                <a:latin typeface="Arial"/>
                <a:ea typeface="Arial"/>
                <a:cs typeface="Arial"/>
                <a:sym typeface="Arial"/>
              </a:rPr>
              <a:t>yoku</a:t>
            </a:r>
            <a:r>
              <a:rPr lang="en-US" altLang="ja-JP" sz="2400" b="0" i="0" u="none" strike="noStrike" cap="none" dirty="0">
                <a:solidFill>
                  <a:srgbClr val="332E29"/>
                </a:solidFill>
                <a:latin typeface="Arial"/>
                <a:ea typeface="Arial"/>
                <a:cs typeface="Arial"/>
                <a:sym typeface="Arial"/>
              </a:rPr>
              <a:t> is a product we are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proud of, with a good balance of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umami and bitterness. We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recommend this matcha to those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who are drinking matcha for the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first time.</a:t>
            </a:r>
            <a:endParaRPr lang="en-US" sz="2400" b="0" i="0" u="none" strike="noStrike" cap="none" dirty="0">
              <a:solidFill>
                <a:schemeClr val="dk1"/>
              </a:solidFill>
              <a:latin typeface="Arial"/>
              <a:ea typeface="Arial"/>
              <a:cs typeface="Arial"/>
              <a:sym typeface="Arial"/>
            </a:endParaRPr>
          </a:p>
        </p:txBody>
      </p:sp>
      <p:pic>
        <p:nvPicPr>
          <p:cNvPr id="6" name="図 5" descr="茶色の瓶&#10;&#10;自動的に生成された説明">
            <a:extLst>
              <a:ext uri="{FF2B5EF4-FFF2-40B4-BE49-F238E27FC236}">
                <a16:creationId xmlns:a16="http://schemas.microsoft.com/office/drawing/2014/main" id="{1547DDD4-0DF5-EE4C-C91A-744C94765ADE}"/>
              </a:ext>
            </a:extLst>
          </p:cNvPr>
          <p:cNvPicPr>
            <a:picLocks noChangeAspect="1"/>
          </p:cNvPicPr>
          <p:nvPr/>
        </p:nvPicPr>
        <p:blipFill>
          <a:blip r:embed="rId3"/>
          <a:stretch>
            <a:fillRect/>
          </a:stretch>
        </p:blipFill>
        <p:spPr>
          <a:xfrm>
            <a:off x="6294920" y="9036663"/>
            <a:ext cx="3052800" cy="3052800"/>
          </a:xfrm>
          <a:prstGeom prst="rect">
            <a:avLst/>
          </a:prstGeom>
          <a:ln w="38100">
            <a:solidFill>
              <a:schemeClr val="accent3">
                <a:lumMod val="75000"/>
              </a:schemeClr>
            </a:solidFill>
            <a:extLst>
              <a:ext uri="{C807C97D-BFC1-408E-A445-0C87EB9F89A2}">
                <ask:lineSketchStyleProps xmlns:ask="http://schemas.microsoft.com/office/drawing/2018/sketchyshapes" sd="981765707">
                  <a:custGeom>
                    <a:avLst/>
                    <a:gdLst>
                      <a:gd name="connsiteX0" fmla="*/ 0 w 3052800"/>
                      <a:gd name="connsiteY0" fmla="*/ 0 h 3052800"/>
                      <a:gd name="connsiteX1" fmla="*/ 3052800 w 3052800"/>
                      <a:gd name="connsiteY1" fmla="*/ 0 h 3052800"/>
                      <a:gd name="connsiteX2" fmla="*/ 3052800 w 3052800"/>
                      <a:gd name="connsiteY2" fmla="*/ 3052800 h 3052800"/>
                      <a:gd name="connsiteX3" fmla="*/ 0 w 3052800"/>
                      <a:gd name="connsiteY3" fmla="*/ 3052800 h 3052800"/>
                      <a:gd name="connsiteX4" fmla="*/ 0 w 3052800"/>
                      <a:gd name="connsiteY4" fmla="*/ 0 h 305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2800" h="3052800" fill="none" extrusionOk="0">
                        <a:moveTo>
                          <a:pt x="0" y="0"/>
                        </a:moveTo>
                        <a:cubicBezTo>
                          <a:pt x="552676" y="-33775"/>
                          <a:pt x="1898773" y="138873"/>
                          <a:pt x="3052800" y="0"/>
                        </a:cubicBezTo>
                        <a:cubicBezTo>
                          <a:pt x="2979029" y="790233"/>
                          <a:pt x="2896917" y="2605845"/>
                          <a:pt x="3052800" y="3052800"/>
                        </a:cubicBezTo>
                        <a:cubicBezTo>
                          <a:pt x="2250842" y="2915470"/>
                          <a:pt x="1497545" y="2914944"/>
                          <a:pt x="0" y="3052800"/>
                        </a:cubicBezTo>
                        <a:cubicBezTo>
                          <a:pt x="152408" y="1694054"/>
                          <a:pt x="73868" y="527228"/>
                          <a:pt x="0" y="0"/>
                        </a:cubicBezTo>
                        <a:close/>
                      </a:path>
                      <a:path w="3052800" h="3052800" stroke="0" extrusionOk="0">
                        <a:moveTo>
                          <a:pt x="0" y="0"/>
                        </a:moveTo>
                        <a:cubicBezTo>
                          <a:pt x="1387339" y="-101487"/>
                          <a:pt x="2652541" y="-162162"/>
                          <a:pt x="3052800" y="0"/>
                        </a:cubicBezTo>
                        <a:cubicBezTo>
                          <a:pt x="3113513" y="1269613"/>
                          <a:pt x="2991728" y="1665275"/>
                          <a:pt x="3052800" y="3052800"/>
                        </a:cubicBezTo>
                        <a:cubicBezTo>
                          <a:pt x="2207545" y="3102865"/>
                          <a:pt x="948934" y="2894351"/>
                          <a:pt x="0" y="3052800"/>
                        </a:cubicBezTo>
                        <a:cubicBezTo>
                          <a:pt x="-24452" y="2081582"/>
                          <a:pt x="-67663" y="593145"/>
                          <a:pt x="0" y="0"/>
                        </a:cubicBezTo>
                        <a:close/>
                      </a:path>
                    </a:pathLst>
                  </a:custGeom>
                  <ask:type>
                    <ask:lineSketchNone/>
                  </ask:type>
                </ask:lineSketchStyleProps>
              </a:ext>
            </a:extLst>
          </a:ln>
          <a:effectLst>
            <a:glow rad="139700">
              <a:schemeClr val="accent3">
                <a:satMod val="175000"/>
                <a:alpha val="40000"/>
              </a:schemeClr>
            </a:glow>
          </a:effectLst>
        </p:spPr>
      </p:pic>
      <p:sp>
        <p:nvSpPr>
          <p:cNvPr id="18" name="Google Shape;54;p1">
            <a:extLst>
              <a:ext uri="{FF2B5EF4-FFF2-40B4-BE49-F238E27FC236}">
                <a16:creationId xmlns:a16="http://schemas.microsoft.com/office/drawing/2014/main" id="{F307AADC-4A09-5AEB-ACEC-5872B6BE2C6B}"/>
              </a:ext>
            </a:extLst>
          </p:cNvPr>
          <p:cNvSpPr txBox="1"/>
          <p:nvPr/>
        </p:nvSpPr>
        <p:spPr>
          <a:xfrm>
            <a:off x="5292434" y="12262212"/>
            <a:ext cx="4824000" cy="5410199"/>
          </a:xfrm>
          <a:prstGeom prst="rect">
            <a:avLst/>
          </a:prstGeom>
          <a:noFill/>
          <a:ln>
            <a:solidFill>
              <a:schemeClr val="tx1"/>
            </a:solid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600"/>
              <a:buFont typeface="Arial"/>
              <a:buNone/>
            </a:pPr>
            <a:r>
              <a:rPr lang="en-US" altLang="ja-JP" sz="3200" b="1" i="0" u="none" strike="noStrike" cap="none" dirty="0">
                <a:solidFill>
                  <a:srgbClr val="332E29"/>
                </a:solidFill>
                <a:latin typeface="Arial"/>
                <a:ea typeface="Arial"/>
                <a:cs typeface="Arial"/>
                <a:sym typeface="Arial"/>
              </a:rPr>
              <a:t>Macha(Matsu-no-</a:t>
            </a:r>
            <a:r>
              <a:rPr lang="en-US" altLang="ja-JP" sz="3200" b="1" i="0" u="none" strike="noStrike" cap="none" dirty="0" err="1">
                <a:solidFill>
                  <a:srgbClr val="332E29"/>
                </a:solidFill>
                <a:latin typeface="Arial"/>
                <a:ea typeface="Arial"/>
                <a:cs typeface="Arial"/>
                <a:sym typeface="Arial"/>
              </a:rPr>
              <a:t>midori</a:t>
            </a:r>
            <a:r>
              <a:rPr lang="en-US" altLang="ja-JP" sz="3200" b="1" i="0" u="none" strike="noStrike" cap="none" dirty="0">
                <a:solidFill>
                  <a:srgbClr val="332E29"/>
                </a:solidFill>
                <a:latin typeface="Arial"/>
                <a:ea typeface="Arial"/>
                <a:cs typeface="Arial"/>
                <a:sym typeface="Arial"/>
              </a:rPr>
              <a:t>)</a:t>
            </a:r>
            <a:endParaRPr sz="3200" b="0" i="0" u="none" strike="noStrike" cap="none" dirty="0">
              <a:solidFill>
                <a:schemeClr val="dk1"/>
              </a:solidFill>
              <a:latin typeface="Arial"/>
              <a:ea typeface="Arial"/>
              <a:cs typeface="Arial"/>
              <a:sym typeface="Arial"/>
            </a:endParaRPr>
          </a:p>
          <a:p>
            <a:pPr marL="12700" marR="0" lvl="0" indent="0" algn="l" rtl="0">
              <a:lnSpc>
                <a:spcPct val="100000"/>
              </a:lnSpc>
              <a:spcBef>
                <a:spcPts val="45"/>
              </a:spcBef>
              <a:spcAft>
                <a:spcPts val="0"/>
              </a:spcAft>
              <a:buClr>
                <a:srgbClr val="000000"/>
              </a:buClr>
              <a:buSzPts val="1400"/>
              <a:buFont typeface="Arial"/>
              <a:buNone/>
            </a:pPr>
            <a:r>
              <a:rPr lang="en-US" altLang="ja-JP" sz="2400" b="0" i="0" u="none" strike="noStrike" cap="none" dirty="0">
                <a:solidFill>
                  <a:srgbClr val="332E29"/>
                </a:solidFill>
                <a:latin typeface="Arial"/>
                <a:ea typeface="Arial"/>
                <a:cs typeface="Arial"/>
                <a:sym typeface="Arial"/>
              </a:rPr>
              <a:t> Weight :30g </a:t>
            </a:r>
            <a:r>
              <a:rPr lang="ja-JP" sz="2400" b="0" i="0" u="none" strike="noStrike" cap="none" dirty="0">
                <a:solidFill>
                  <a:srgbClr val="332E29"/>
                </a:solidFill>
                <a:latin typeface="Arial"/>
                <a:ea typeface="Arial"/>
                <a:cs typeface="Arial"/>
                <a:sym typeface="Arial"/>
              </a:rPr>
              <a:t>$</a:t>
            </a:r>
            <a:r>
              <a:rPr lang="en-US" altLang="ja-JP" sz="2400" dirty="0">
                <a:solidFill>
                  <a:srgbClr val="332E29"/>
                </a:solidFill>
              </a:rPr>
              <a:t>15</a:t>
            </a:r>
            <a:r>
              <a:rPr lang="en-US" altLang="ja-JP" sz="2400" b="0" i="0" u="none" strike="noStrike" cap="none" dirty="0">
                <a:solidFill>
                  <a:srgbClr val="332E29"/>
                </a:solidFill>
                <a:latin typeface="Arial"/>
                <a:ea typeface="Arial"/>
                <a:cs typeface="Arial"/>
                <a:sym typeface="Arial"/>
              </a:rPr>
              <a:t>.0</a:t>
            </a:r>
            <a:r>
              <a:rPr lang="ja-JP" sz="2400" b="0" i="0" u="none" strike="noStrike" cap="none" dirty="0">
                <a:solidFill>
                  <a:srgbClr val="332E29"/>
                </a:solidFill>
                <a:latin typeface="Arial"/>
                <a:ea typeface="Arial"/>
                <a:cs typeface="Arial"/>
                <a:sym typeface="Arial"/>
              </a:rPr>
              <a:t>-$</a:t>
            </a:r>
            <a:r>
              <a:rPr lang="en-US" altLang="ja-JP" sz="2400" b="0" i="0" u="none" strike="noStrike" cap="none" dirty="0">
                <a:solidFill>
                  <a:srgbClr val="332E29"/>
                </a:solidFill>
                <a:latin typeface="Arial"/>
                <a:ea typeface="Arial"/>
                <a:cs typeface="Arial"/>
                <a:sym typeface="Arial"/>
              </a:rPr>
              <a:t>17</a:t>
            </a:r>
            <a:r>
              <a:rPr lang="en-US" altLang="ja-JP" sz="2400" dirty="0">
                <a:solidFill>
                  <a:srgbClr val="332E29"/>
                </a:solidFill>
              </a:rPr>
              <a:t>.0</a:t>
            </a:r>
            <a:r>
              <a:rPr lang="ja-JP" sz="2400" b="0" i="0" u="none" strike="noStrike" cap="none" dirty="0">
                <a:solidFill>
                  <a:srgbClr val="332E29"/>
                </a:solidFill>
                <a:latin typeface="Arial"/>
                <a:ea typeface="Arial"/>
                <a:cs typeface="Arial"/>
                <a:sym typeface="Arial"/>
              </a:rPr>
              <a:t>/1peace</a:t>
            </a:r>
            <a:endParaRPr lang="en-US" altLang="ja-JP" sz="2400" b="0" i="0" u="none" strike="noStrike" cap="none" dirty="0">
              <a:solidFill>
                <a:srgbClr val="332E29"/>
              </a:solidFill>
              <a:latin typeface="Arial"/>
              <a:ea typeface="Arial"/>
              <a:cs typeface="Arial"/>
              <a:sym typeface="Arial"/>
            </a:endParaRPr>
          </a:p>
          <a:p>
            <a:pPr marL="12700" marR="0" lvl="0" indent="0" algn="l" rtl="0">
              <a:lnSpc>
                <a:spcPct val="100000"/>
              </a:lnSpc>
              <a:spcBef>
                <a:spcPts val="45"/>
              </a:spcBef>
              <a:spcAft>
                <a:spcPts val="0"/>
              </a:spcAft>
              <a:buClr>
                <a:srgbClr val="000000"/>
              </a:buClr>
              <a:buSzPts val="1400"/>
              <a:buFont typeface="Arial"/>
              <a:buNone/>
            </a:pPr>
            <a:r>
              <a:rPr lang="en-US" sz="2400" dirty="0">
                <a:solidFill>
                  <a:srgbClr val="332E29"/>
                </a:solidFill>
              </a:rPr>
              <a:t>            150g $68.5-$70.5/1peace</a:t>
            </a:r>
          </a:p>
          <a:p>
            <a:pPr marL="12700" marR="0" lvl="0" indent="0" algn="l" rtl="0">
              <a:lnSpc>
                <a:spcPct val="100000"/>
              </a:lnSpc>
              <a:spcBef>
                <a:spcPts val="45"/>
              </a:spcBef>
              <a:spcAft>
                <a:spcPts val="0"/>
              </a:spcAft>
              <a:buClr>
                <a:srgbClr val="000000"/>
              </a:buClr>
              <a:buSzPts val="1400"/>
              <a:buFont typeface="Arial"/>
              <a:buNone/>
            </a:pPr>
            <a:r>
              <a:rPr lang="en-US" sz="2400" b="0" i="0" u="none" strike="noStrike" cap="none" dirty="0">
                <a:solidFill>
                  <a:srgbClr val="332E29"/>
                </a:solidFill>
                <a:latin typeface="Arial"/>
                <a:ea typeface="Arial"/>
                <a:cs typeface="Arial"/>
                <a:sym typeface="Arial"/>
              </a:rPr>
              <a:t>         300g $132.1-$134.1/1peace</a:t>
            </a:r>
          </a:p>
          <a:p>
            <a:pPr marL="12700" marR="0" lvl="0" indent="0" algn="l" rtl="0">
              <a:lnSpc>
                <a:spcPct val="100000"/>
              </a:lnSpc>
              <a:spcBef>
                <a:spcPts val="45"/>
              </a:spcBef>
              <a:spcAft>
                <a:spcPts val="0"/>
              </a:spcAft>
              <a:buClr>
                <a:srgbClr val="000000"/>
              </a:buClr>
              <a:buSzPts val="1400"/>
              <a:buFont typeface="Arial"/>
              <a:buNone/>
            </a:pPr>
            <a:endParaRPr sz="2400" b="0" i="0" u="none" strike="noStrike" cap="none" dirty="0">
              <a:solidFill>
                <a:schemeClr val="dk1"/>
              </a:solidFill>
              <a:latin typeface="Arial"/>
              <a:ea typeface="Arial"/>
              <a:cs typeface="Arial"/>
              <a:sym typeface="Arial"/>
            </a:endParaRPr>
          </a:p>
          <a:p>
            <a:pPr marL="12700" marR="236854" lvl="0" indent="0" algn="l" rtl="0">
              <a:lnSpc>
                <a:spcPct val="116100"/>
              </a:lnSpc>
              <a:spcBef>
                <a:spcPts val="0"/>
              </a:spcBef>
              <a:spcAft>
                <a:spcPts val="0"/>
              </a:spcAft>
              <a:buClr>
                <a:srgbClr val="000000"/>
              </a:buClr>
              <a:buSzPts val="1400"/>
              <a:buFont typeface="Arial"/>
              <a:buNone/>
            </a:pPr>
            <a:r>
              <a:rPr lang="en-US" altLang="ja-JP" sz="2400" b="0" i="0" u="none" strike="noStrike" cap="none" dirty="0">
                <a:solidFill>
                  <a:srgbClr val="332E29"/>
                </a:solidFill>
                <a:latin typeface="Arial"/>
                <a:ea typeface="Arial"/>
                <a:cs typeface="Arial"/>
                <a:sym typeface="Arial"/>
              </a:rPr>
              <a:t> Matsu no Midori is a matcha with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a good balance of umami and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bitterness. (Compared to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err="1">
                <a:solidFill>
                  <a:srgbClr val="332E29"/>
                </a:solidFill>
                <a:latin typeface="Arial"/>
                <a:ea typeface="Arial"/>
                <a:cs typeface="Arial"/>
                <a:sym typeface="Arial"/>
              </a:rPr>
              <a:t>Daigyoku</a:t>
            </a:r>
            <a:r>
              <a:rPr lang="en-US" altLang="ja-JP" sz="2400" b="0" i="0" u="none" strike="noStrike" cap="none" dirty="0">
                <a:solidFill>
                  <a:srgbClr val="332E29"/>
                </a:solidFill>
                <a:latin typeface="Arial"/>
                <a:ea typeface="Arial"/>
                <a:cs typeface="Arial"/>
                <a:sym typeface="Arial"/>
              </a:rPr>
              <a:t>, the umami is slightly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weaker and the bitterness is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slightly stronger.) It is a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particularly popular product as a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matcha for thin tea.</a:t>
            </a:r>
            <a:endParaRPr lang="en-US" sz="2400" b="0" i="0" u="none" strike="noStrike" cap="none" dirty="0">
              <a:solidFill>
                <a:schemeClr val="dk1"/>
              </a:solidFill>
              <a:latin typeface="Arial"/>
              <a:ea typeface="Arial"/>
              <a:cs typeface="Arial"/>
              <a:sym typeface="Arial"/>
            </a:endParaRPr>
          </a:p>
        </p:txBody>
      </p:sp>
      <p:sp>
        <p:nvSpPr>
          <p:cNvPr id="9" name="Google Shape;55;p1">
            <a:extLst>
              <a:ext uri="{FF2B5EF4-FFF2-40B4-BE49-F238E27FC236}">
                <a16:creationId xmlns:a16="http://schemas.microsoft.com/office/drawing/2014/main" id="{F9ADCED6-A362-1B7E-52B8-320D592870AE}"/>
              </a:ext>
            </a:extLst>
          </p:cNvPr>
          <p:cNvSpPr txBox="1"/>
          <p:nvPr/>
        </p:nvSpPr>
        <p:spPr>
          <a:xfrm>
            <a:off x="319500" y="3573881"/>
            <a:ext cx="4824000" cy="4700774"/>
          </a:xfrm>
          <a:prstGeom prst="rect">
            <a:avLst/>
          </a:prstGeom>
          <a:noFill/>
          <a:ln>
            <a:solidFill>
              <a:schemeClr val="tx1"/>
            </a:solidFill>
          </a:ln>
        </p:spPr>
        <p:txBody>
          <a:bodyPr spcFirstLastPara="1" wrap="none" lIns="0" tIns="12700" rIns="0" bIns="0" anchor="t" anchorCtr="0">
            <a:spAutoFit/>
          </a:bodyPr>
          <a:lstStyle/>
          <a:p>
            <a:pPr marL="12700" marR="0" lvl="0" indent="0" algn="ctr" rtl="0">
              <a:lnSpc>
                <a:spcPct val="100000"/>
              </a:lnSpc>
              <a:spcBef>
                <a:spcPts val="0"/>
              </a:spcBef>
              <a:spcAft>
                <a:spcPts val="0"/>
              </a:spcAft>
              <a:buClr>
                <a:srgbClr val="000000"/>
              </a:buClr>
              <a:buSzPts val="1600"/>
              <a:buFont typeface="Arial"/>
              <a:buNone/>
            </a:pPr>
            <a:r>
              <a:rPr lang="en-US" sz="3200" b="1" dirty="0">
                <a:solidFill>
                  <a:srgbClr val="332E29"/>
                </a:solidFill>
              </a:rPr>
              <a:t>Matcha(</a:t>
            </a:r>
            <a:r>
              <a:rPr lang="en-US" altLang="ja-JP" sz="3200" b="1" dirty="0" err="1">
                <a:solidFill>
                  <a:srgbClr val="332E29"/>
                </a:solidFill>
              </a:rPr>
              <a:t>Tenko</a:t>
            </a:r>
            <a:r>
              <a:rPr lang="en-US" sz="3200" b="1" dirty="0">
                <a:solidFill>
                  <a:srgbClr val="332E29"/>
                </a:solidFill>
              </a:rPr>
              <a:t>)</a:t>
            </a:r>
            <a:endParaRPr sz="3200" b="0" i="0" u="none" strike="noStrike" cap="none" dirty="0">
              <a:solidFill>
                <a:schemeClr val="dk1"/>
              </a:solidFill>
              <a:latin typeface="Arial"/>
              <a:ea typeface="Arial"/>
              <a:cs typeface="Arial"/>
              <a:sym typeface="Arial"/>
            </a:endParaRPr>
          </a:p>
          <a:p>
            <a:pPr marL="12700" marR="0" lvl="0" indent="0" algn="l" rtl="0">
              <a:lnSpc>
                <a:spcPct val="100000"/>
              </a:lnSpc>
              <a:spcBef>
                <a:spcPts val="45"/>
              </a:spcBef>
              <a:spcAft>
                <a:spcPts val="0"/>
              </a:spcAft>
              <a:buClr>
                <a:srgbClr val="000000"/>
              </a:buClr>
              <a:buSzPts val="1400"/>
              <a:buFont typeface="Arial"/>
              <a:buNone/>
            </a:pPr>
            <a:r>
              <a:rPr lang="ja-JP" altLang="en-US" sz="2400" dirty="0">
                <a:solidFill>
                  <a:srgbClr val="332E29"/>
                </a:solidFill>
              </a:rPr>
              <a:t> </a:t>
            </a:r>
            <a:r>
              <a:rPr lang="en-US" altLang="ja-JP" sz="2400" b="0" i="0" u="none" strike="noStrike" cap="none" dirty="0">
                <a:solidFill>
                  <a:srgbClr val="332E29"/>
                </a:solidFill>
                <a:latin typeface="Arial"/>
                <a:ea typeface="Arial"/>
                <a:cs typeface="Arial"/>
                <a:sym typeface="Arial"/>
              </a:rPr>
              <a:t>Weigh: 30g  </a:t>
            </a:r>
            <a:r>
              <a:rPr lang="ja-JP" sz="2400" b="0" i="0" u="none" strike="noStrike" cap="none" dirty="0">
                <a:solidFill>
                  <a:srgbClr val="332E29"/>
                </a:solidFill>
                <a:latin typeface="Arial"/>
                <a:ea typeface="Arial"/>
                <a:cs typeface="Arial"/>
                <a:sym typeface="Arial"/>
              </a:rPr>
              <a:t>$</a:t>
            </a:r>
            <a:r>
              <a:rPr lang="en-US" altLang="ja-JP" sz="2400" b="0" i="0" u="none" strike="noStrike" cap="none" dirty="0">
                <a:solidFill>
                  <a:srgbClr val="332E29"/>
                </a:solidFill>
                <a:latin typeface="Arial"/>
                <a:ea typeface="Arial"/>
                <a:cs typeface="Arial"/>
                <a:sym typeface="Arial"/>
              </a:rPr>
              <a:t>29</a:t>
            </a:r>
            <a:r>
              <a:rPr lang="ja-JP" sz="2400" b="0" i="0" u="none" strike="noStrike" cap="none" dirty="0">
                <a:solidFill>
                  <a:srgbClr val="332E29"/>
                </a:solidFill>
                <a:latin typeface="Arial"/>
                <a:ea typeface="Arial"/>
                <a:cs typeface="Arial"/>
                <a:sym typeface="Arial"/>
              </a:rPr>
              <a:t>.</a:t>
            </a:r>
            <a:r>
              <a:rPr lang="en-US" altLang="ja-JP" sz="2400" b="0" i="0" u="none" strike="noStrike" cap="none" dirty="0">
                <a:solidFill>
                  <a:srgbClr val="332E29"/>
                </a:solidFill>
                <a:latin typeface="Arial"/>
                <a:ea typeface="Arial"/>
                <a:cs typeface="Arial"/>
                <a:sym typeface="Arial"/>
              </a:rPr>
              <a:t>7</a:t>
            </a:r>
            <a:r>
              <a:rPr lang="ja-JP" sz="2400" b="0" i="0" u="none" strike="noStrike" cap="none" dirty="0">
                <a:solidFill>
                  <a:srgbClr val="332E29"/>
                </a:solidFill>
                <a:latin typeface="Arial"/>
                <a:ea typeface="Arial"/>
                <a:cs typeface="Arial"/>
                <a:sym typeface="Arial"/>
              </a:rPr>
              <a:t>-$</a:t>
            </a:r>
            <a:r>
              <a:rPr lang="en-US" altLang="ja-JP" sz="2400" b="0" i="0" u="none" strike="noStrike" cap="none" dirty="0">
                <a:solidFill>
                  <a:srgbClr val="332E29"/>
                </a:solidFill>
                <a:latin typeface="Arial"/>
                <a:ea typeface="Arial"/>
                <a:cs typeface="Arial"/>
                <a:sym typeface="Arial"/>
              </a:rPr>
              <a:t>31.7</a:t>
            </a:r>
            <a:r>
              <a:rPr lang="ja-JP" sz="2400" b="0" i="0" u="none" strike="noStrike" cap="none" dirty="0">
                <a:solidFill>
                  <a:srgbClr val="332E29"/>
                </a:solidFill>
                <a:latin typeface="Arial"/>
                <a:ea typeface="Arial"/>
                <a:cs typeface="Arial"/>
                <a:sym typeface="Arial"/>
              </a:rPr>
              <a:t>/1peace</a:t>
            </a:r>
            <a:endParaRPr lang="en-US" altLang="ja-JP" sz="2400" b="0" i="0" u="none" strike="noStrike" cap="none" dirty="0">
              <a:solidFill>
                <a:srgbClr val="332E29"/>
              </a:solidFill>
              <a:latin typeface="Arial"/>
              <a:ea typeface="Arial"/>
              <a:cs typeface="Arial"/>
              <a:sym typeface="Arial"/>
            </a:endParaRPr>
          </a:p>
          <a:p>
            <a:pPr marL="12700" marR="0" lvl="0" indent="0" algn="l" rtl="0">
              <a:lnSpc>
                <a:spcPct val="100000"/>
              </a:lnSpc>
              <a:spcBef>
                <a:spcPts val="45"/>
              </a:spcBef>
              <a:spcAft>
                <a:spcPts val="0"/>
              </a:spcAft>
              <a:buClr>
                <a:srgbClr val="000000"/>
              </a:buClr>
              <a:buSzPts val="1400"/>
              <a:buFont typeface="Arial"/>
              <a:buNone/>
            </a:pPr>
            <a:r>
              <a:rPr lang="en-US" sz="2400" b="0" i="0" u="none" strike="noStrike" cap="none" dirty="0">
                <a:solidFill>
                  <a:schemeClr val="dk1"/>
                </a:solidFill>
                <a:latin typeface="Arial"/>
                <a:ea typeface="Arial"/>
                <a:cs typeface="Arial"/>
                <a:sym typeface="Arial"/>
              </a:rPr>
              <a:t>         150g $139.8-$141.8/1peace</a:t>
            </a:r>
            <a:endParaRPr sz="2400" b="0" i="0" u="none" strike="noStrike" cap="none" dirty="0">
              <a:solidFill>
                <a:schemeClr val="dk1"/>
              </a:solidFill>
              <a:latin typeface="Arial"/>
              <a:ea typeface="Arial"/>
              <a:cs typeface="Arial"/>
              <a:sym typeface="Arial"/>
            </a:endParaRPr>
          </a:p>
          <a:p>
            <a:pPr marL="12700" marR="808355" lvl="0" indent="0" algn="l" rtl="0">
              <a:lnSpc>
                <a:spcPct val="117300"/>
              </a:lnSpc>
              <a:spcBef>
                <a:spcPts val="0"/>
              </a:spcBef>
              <a:spcAft>
                <a:spcPts val="0"/>
              </a:spcAft>
              <a:buClr>
                <a:srgbClr val="000000"/>
              </a:buClr>
              <a:buSzPts val="1400"/>
              <a:buFont typeface="Arial"/>
              <a:buNone/>
            </a:pPr>
            <a:r>
              <a:rPr lang="en-US" altLang="ja-JP" sz="2400" b="0" i="0" u="none" strike="noStrike" cap="none" dirty="0">
                <a:solidFill>
                  <a:srgbClr val="FF66C3"/>
                </a:solidFill>
                <a:latin typeface="Arial"/>
                <a:ea typeface="Arial"/>
                <a:cs typeface="Arial"/>
                <a:sym typeface="Arial"/>
              </a:rPr>
              <a:t>         </a:t>
            </a:r>
            <a:r>
              <a:rPr lang="en-US" altLang="ja-JP" sz="2400" b="0" i="0" u="none" strike="noStrike" cap="none" dirty="0">
                <a:solidFill>
                  <a:schemeClr val="tx1"/>
                </a:solidFill>
                <a:latin typeface="Arial"/>
                <a:ea typeface="Arial"/>
                <a:cs typeface="Arial"/>
                <a:sym typeface="Arial"/>
              </a:rPr>
              <a:t>300g $</a:t>
            </a:r>
            <a:r>
              <a:rPr lang="en-US" altLang="ja-JP" sz="2400" dirty="0">
                <a:solidFill>
                  <a:schemeClr val="tx1"/>
                </a:solidFill>
              </a:rPr>
              <a:t>270</a:t>
            </a:r>
            <a:r>
              <a:rPr lang="en-US" altLang="ja-JP" sz="2400" b="0" i="0" u="none" strike="noStrike" cap="none" dirty="0">
                <a:solidFill>
                  <a:schemeClr val="tx1"/>
                </a:solidFill>
                <a:latin typeface="Arial"/>
                <a:ea typeface="Arial"/>
                <a:cs typeface="Arial"/>
                <a:sym typeface="Arial"/>
              </a:rPr>
              <a:t>.5-$272.5/1peace</a:t>
            </a:r>
          </a:p>
          <a:p>
            <a:pPr marL="12700" marR="808355" lvl="0" indent="0" algn="l" rtl="0">
              <a:lnSpc>
                <a:spcPct val="117300"/>
              </a:lnSpc>
              <a:spcBef>
                <a:spcPts val="0"/>
              </a:spcBef>
              <a:spcAft>
                <a:spcPts val="0"/>
              </a:spcAft>
              <a:buClr>
                <a:srgbClr val="000000"/>
              </a:buClr>
              <a:buSzPts val="1400"/>
              <a:buFont typeface="Arial"/>
              <a:buNone/>
            </a:pPr>
            <a:endParaRPr lang="en-US" altLang="ja-JP" sz="2400" b="0" i="0" u="none" strike="noStrike" cap="none" dirty="0">
              <a:solidFill>
                <a:srgbClr val="FF66C3"/>
              </a:solidFill>
              <a:latin typeface="Arial"/>
              <a:ea typeface="Arial"/>
              <a:cs typeface="Arial"/>
              <a:sym typeface="Arial"/>
            </a:endParaRPr>
          </a:p>
          <a:p>
            <a:pPr marL="12700" marR="808355" lvl="0" indent="0" algn="l" rtl="0">
              <a:lnSpc>
                <a:spcPct val="117300"/>
              </a:lnSpc>
              <a:spcBef>
                <a:spcPts val="0"/>
              </a:spcBef>
              <a:spcAft>
                <a:spcPts val="0"/>
              </a:spcAft>
              <a:buClr>
                <a:srgbClr val="000000"/>
              </a:buClr>
              <a:buSzPts val="1400"/>
              <a:buFont typeface="Arial"/>
              <a:buNone/>
            </a:pPr>
            <a:r>
              <a:rPr lang="en-US" altLang="ja-JP" sz="2400" b="0" i="0" u="none" strike="noStrike" cap="none" dirty="0">
                <a:solidFill>
                  <a:srgbClr val="FF66C3"/>
                </a:solidFill>
                <a:latin typeface="Arial"/>
                <a:ea typeface="Arial"/>
                <a:cs typeface="Arial"/>
                <a:sym typeface="Arial"/>
              </a:rPr>
              <a:t> </a:t>
            </a:r>
            <a:r>
              <a:rPr lang="en-US" altLang="ja-JP" sz="2400" b="0" i="0" u="none" strike="noStrike" cap="none" dirty="0">
                <a:solidFill>
                  <a:schemeClr val="tx1"/>
                </a:solidFill>
                <a:latin typeface="Arial"/>
                <a:ea typeface="Arial"/>
                <a:cs typeface="Arial"/>
                <a:sym typeface="Arial"/>
              </a:rPr>
              <a:t>Features a strong flavor with </a:t>
            </a:r>
          </a:p>
          <a:p>
            <a:pPr marL="12700" marR="808355" lvl="0" indent="0" algn="l" rtl="0">
              <a:lnSpc>
                <a:spcPct val="117300"/>
              </a:lnSpc>
              <a:spcBef>
                <a:spcPts val="0"/>
              </a:spcBef>
              <a:spcAft>
                <a:spcPts val="0"/>
              </a:spcAft>
              <a:buClr>
                <a:srgbClr val="000000"/>
              </a:buClr>
              <a:buSzPts val="1400"/>
              <a:buFont typeface="Arial"/>
              <a:buNone/>
            </a:pPr>
            <a:r>
              <a:rPr lang="en-US" altLang="ja-JP" sz="2400" b="0" i="0" u="none" strike="noStrike" cap="none" dirty="0">
                <a:solidFill>
                  <a:schemeClr val="tx1"/>
                </a:solidFill>
                <a:latin typeface="Arial"/>
                <a:ea typeface="Arial"/>
                <a:cs typeface="Arial"/>
                <a:sym typeface="Arial"/>
              </a:rPr>
              <a:t> depth. This product is particularly </a:t>
            </a:r>
          </a:p>
          <a:p>
            <a:pPr marL="12700" marR="808355" lvl="0" indent="0" algn="l" rtl="0">
              <a:lnSpc>
                <a:spcPct val="117300"/>
              </a:lnSpc>
              <a:spcBef>
                <a:spcPts val="0"/>
              </a:spcBef>
              <a:spcAft>
                <a:spcPts val="0"/>
              </a:spcAft>
              <a:buClr>
                <a:srgbClr val="000000"/>
              </a:buClr>
              <a:buSzPts val="1400"/>
              <a:buFont typeface="Arial"/>
              <a:buNone/>
            </a:pPr>
            <a:r>
              <a:rPr lang="en-US" altLang="ja-JP" sz="2400" b="0" i="0" u="none" strike="noStrike" cap="none" dirty="0">
                <a:solidFill>
                  <a:schemeClr val="tx1"/>
                </a:solidFill>
                <a:latin typeface="Arial"/>
                <a:ea typeface="Arial"/>
                <a:cs typeface="Arial"/>
                <a:sym typeface="Arial"/>
              </a:rPr>
              <a:t> popular as a matcha green tea </a:t>
            </a:r>
          </a:p>
          <a:p>
            <a:pPr marL="12700" marR="808355" lvl="0" indent="0" algn="l" rtl="0">
              <a:lnSpc>
                <a:spcPct val="117300"/>
              </a:lnSpc>
              <a:spcBef>
                <a:spcPts val="0"/>
              </a:spcBef>
              <a:spcAft>
                <a:spcPts val="0"/>
              </a:spcAft>
              <a:buClr>
                <a:srgbClr val="000000"/>
              </a:buClr>
              <a:buSzPts val="1400"/>
              <a:buFont typeface="Arial"/>
              <a:buNone/>
            </a:pPr>
            <a:r>
              <a:rPr lang="en-US" altLang="ja-JP" sz="2400" dirty="0">
                <a:solidFill>
                  <a:schemeClr val="tx1"/>
                </a:solidFill>
              </a:rPr>
              <a:t> </a:t>
            </a:r>
            <a:r>
              <a:rPr lang="en-US" altLang="ja-JP" sz="2400" b="0" i="0" u="none" strike="noStrike" cap="none" dirty="0">
                <a:solidFill>
                  <a:schemeClr val="tx1"/>
                </a:solidFill>
                <a:latin typeface="Arial"/>
                <a:ea typeface="Arial"/>
                <a:cs typeface="Arial"/>
                <a:sym typeface="Arial"/>
              </a:rPr>
              <a:t>used for "</a:t>
            </a:r>
            <a:r>
              <a:rPr lang="en-US" altLang="ja-JP" sz="2400" b="0" i="0" u="none" strike="noStrike" cap="none" dirty="0" err="1">
                <a:solidFill>
                  <a:schemeClr val="tx1"/>
                </a:solidFill>
                <a:latin typeface="Arial"/>
                <a:ea typeface="Arial"/>
                <a:cs typeface="Arial"/>
                <a:sym typeface="Arial"/>
              </a:rPr>
              <a:t>koicha</a:t>
            </a:r>
            <a:r>
              <a:rPr lang="en-US" altLang="ja-JP" sz="2400" b="0" i="0" u="none" strike="noStrike" cap="none" dirty="0">
                <a:solidFill>
                  <a:schemeClr val="tx1"/>
                </a:solidFill>
                <a:latin typeface="Arial"/>
                <a:ea typeface="Arial"/>
                <a:cs typeface="Arial"/>
                <a:sym typeface="Arial"/>
              </a:rPr>
              <a:t>," a thick, dark </a:t>
            </a:r>
          </a:p>
          <a:p>
            <a:pPr marL="12700" marR="808355" lvl="0" indent="0" algn="l" rtl="0">
              <a:lnSpc>
                <a:spcPct val="117300"/>
              </a:lnSpc>
              <a:spcBef>
                <a:spcPts val="0"/>
              </a:spcBef>
              <a:spcAft>
                <a:spcPts val="0"/>
              </a:spcAft>
              <a:buClr>
                <a:srgbClr val="000000"/>
              </a:buClr>
              <a:buSzPts val="1400"/>
              <a:buFont typeface="Arial"/>
              <a:buNone/>
            </a:pPr>
            <a:r>
              <a:rPr lang="en-US" altLang="ja-JP" sz="2400" b="0" i="0" u="none" strike="noStrike" cap="none" dirty="0">
                <a:solidFill>
                  <a:schemeClr val="tx1"/>
                </a:solidFill>
                <a:latin typeface="Arial"/>
                <a:ea typeface="Arial"/>
                <a:cs typeface="Arial"/>
                <a:sym typeface="Arial"/>
              </a:rPr>
              <a:t> matcha used for Japanese</a:t>
            </a:r>
          </a:p>
          <a:p>
            <a:pPr marL="12700" marR="808355" lvl="0" indent="0" algn="l" rtl="0">
              <a:lnSpc>
                <a:spcPct val="117300"/>
              </a:lnSpc>
              <a:spcBef>
                <a:spcPts val="0"/>
              </a:spcBef>
              <a:spcAft>
                <a:spcPts val="0"/>
              </a:spcAft>
              <a:buClr>
                <a:srgbClr val="000000"/>
              </a:buClr>
              <a:buSzPts val="1400"/>
              <a:buFont typeface="Arial"/>
              <a:buNone/>
            </a:pPr>
            <a:r>
              <a:rPr lang="en-US" altLang="ja-JP" sz="2400" b="0" i="0" u="none" strike="noStrike" cap="none" dirty="0">
                <a:solidFill>
                  <a:schemeClr val="tx1"/>
                </a:solidFill>
                <a:latin typeface="Arial"/>
                <a:ea typeface="Arial"/>
                <a:cs typeface="Arial"/>
                <a:sym typeface="Arial"/>
              </a:rPr>
              <a:t> tea ceremonies.</a:t>
            </a:r>
          </a:p>
        </p:txBody>
      </p:sp>
      <p:pic>
        <p:nvPicPr>
          <p:cNvPr id="10" name="図 9" descr="茶色の瓶&#10;&#10;自動的に生成された説明">
            <a:extLst>
              <a:ext uri="{FF2B5EF4-FFF2-40B4-BE49-F238E27FC236}">
                <a16:creationId xmlns:a16="http://schemas.microsoft.com/office/drawing/2014/main" id="{F44C40AE-26C2-D939-52F8-CF96FB9FEFBB}"/>
              </a:ext>
            </a:extLst>
          </p:cNvPr>
          <p:cNvPicPr>
            <a:picLocks noChangeAspect="1"/>
          </p:cNvPicPr>
          <p:nvPr/>
        </p:nvPicPr>
        <p:blipFill>
          <a:blip r:embed="rId4"/>
          <a:stretch>
            <a:fillRect/>
          </a:stretch>
        </p:blipFill>
        <p:spPr>
          <a:xfrm>
            <a:off x="1387174" y="371295"/>
            <a:ext cx="3052800" cy="3052800"/>
          </a:xfrm>
          <a:prstGeom prst="rect">
            <a:avLst/>
          </a:prstGeom>
          <a:ln w="38100">
            <a:solidFill>
              <a:schemeClr val="accent3">
                <a:lumMod val="75000"/>
              </a:schemeClr>
            </a:solidFill>
            <a:extLst>
              <a:ext uri="{C807C97D-BFC1-408E-A445-0C87EB9F89A2}">
                <ask:lineSketchStyleProps xmlns:ask="http://schemas.microsoft.com/office/drawing/2018/sketchyshapes" sd="1808761005">
                  <a:custGeom>
                    <a:avLst/>
                    <a:gdLst>
                      <a:gd name="connsiteX0" fmla="*/ 0 w 3052800"/>
                      <a:gd name="connsiteY0" fmla="*/ 0 h 3052800"/>
                      <a:gd name="connsiteX1" fmla="*/ 3052800 w 3052800"/>
                      <a:gd name="connsiteY1" fmla="*/ 0 h 3052800"/>
                      <a:gd name="connsiteX2" fmla="*/ 3052800 w 3052800"/>
                      <a:gd name="connsiteY2" fmla="*/ 3052800 h 3052800"/>
                      <a:gd name="connsiteX3" fmla="*/ 0 w 3052800"/>
                      <a:gd name="connsiteY3" fmla="*/ 3052800 h 3052800"/>
                      <a:gd name="connsiteX4" fmla="*/ 0 w 3052800"/>
                      <a:gd name="connsiteY4" fmla="*/ 0 h 305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2800" h="3052800" fill="none" extrusionOk="0">
                        <a:moveTo>
                          <a:pt x="0" y="0"/>
                        </a:moveTo>
                        <a:cubicBezTo>
                          <a:pt x="447621" y="-84088"/>
                          <a:pt x="2069004" y="-115922"/>
                          <a:pt x="3052800" y="0"/>
                        </a:cubicBezTo>
                        <a:cubicBezTo>
                          <a:pt x="2911733" y="1100373"/>
                          <a:pt x="2918434" y="2742626"/>
                          <a:pt x="3052800" y="3052800"/>
                        </a:cubicBezTo>
                        <a:cubicBezTo>
                          <a:pt x="2078756" y="3006874"/>
                          <a:pt x="545166" y="2935550"/>
                          <a:pt x="0" y="3052800"/>
                        </a:cubicBezTo>
                        <a:cubicBezTo>
                          <a:pt x="112030" y="1955718"/>
                          <a:pt x="-129921" y="1374809"/>
                          <a:pt x="0" y="0"/>
                        </a:cubicBezTo>
                        <a:close/>
                      </a:path>
                      <a:path w="3052800" h="3052800" stroke="0" extrusionOk="0">
                        <a:moveTo>
                          <a:pt x="0" y="0"/>
                        </a:moveTo>
                        <a:cubicBezTo>
                          <a:pt x="804480" y="48260"/>
                          <a:pt x="2312920" y="25992"/>
                          <a:pt x="3052800" y="0"/>
                        </a:cubicBezTo>
                        <a:cubicBezTo>
                          <a:pt x="3151630" y="584929"/>
                          <a:pt x="2890901" y="2125276"/>
                          <a:pt x="3052800" y="3052800"/>
                        </a:cubicBezTo>
                        <a:cubicBezTo>
                          <a:pt x="1666072" y="3020852"/>
                          <a:pt x="1124935" y="3075702"/>
                          <a:pt x="0" y="3052800"/>
                        </a:cubicBezTo>
                        <a:cubicBezTo>
                          <a:pt x="113262" y="2362446"/>
                          <a:pt x="121807" y="1214476"/>
                          <a:pt x="0" y="0"/>
                        </a:cubicBezTo>
                        <a:close/>
                      </a:path>
                    </a:pathLst>
                  </a:custGeom>
                  <ask:type>
                    <ask:lineSketchNone/>
                  </ask:type>
                </ask:lineSketchStyleProps>
              </a:ext>
            </a:extLst>
          </a:ln>
          <a:effectLst>
            <a:glow rad="139700">
              <a:schemeClr val="accent3">
                <a:satMod val="175000"/>
                <a:alpha val="40000"/>
              </a:schemeClr>
            </a:glow>
          </a:effectLst>
        </p:spPr>
      </p:pic>
      <p:pic>
        <p:nvPicPr>
          <p:cNvPr id="11" name="図 10" descr="洗面道具, テーブル, 座る, コンピュータ が含まれている画像&#10;&#10;自動的に生成された説明">
            <a:extLst>
              <a:ext uri="{FF2B5EF4-FFF2-40B4-BE49-F238E27FC236}">
                <a16:creationId xmlns:a16="http://schemas.microsoft.com/office/drawing/2014/main" id="{F39F62BD-992B-74F0-57C6-B23CEB5F943C}"/>
              </a:ext>
            </a:extLst>
          </p:cNvPr>
          <p:cNvPicPr>
            <a:picLocks noChangeAspect="1"/>
          </p:cNvPicPr>
          <p:nvPr/>
        </p:nvPicPr>
        <p:blipFill>
          <a:blip r:embed="rId5"/>
          <a:stretch>
            <a:fillRect/>
          </a:stretch>
        </p:blipFill>
        <p:spPr>
          <a:xfrm>
            <a:off x="6331420" y="371295"/>
            <a:ext cx="3052800" cy="3052800"/>
          </a:xfrm>
          <a:prstGeom prst="rect">
            <a:avLst/>
          </a:prstGeom>
          <a:ln w="38100">
            <a:solidFill>
              <a:schemeClr val="accent3">
                <a:lumMod val="75000"/>
              </a:schemeClr>
            </a:solidFill>
            <a:extLst>
              <a:ext uri="{C807C97D-BFC1-408E-A445-0C87EB9F89A2}">
                <ask:lineSketchStyleProps xmlns:ask="http://schemas.microsoft.com/office/drawing/2018/sketchyshapes" sd="1219033472">
                  <a:custGeom>
                    <a:avLst/>
                    <a:gdLst>
                      <a:gd name="connsiteX0" fmla="*/ 0 w 3052800"/>
                      <a:gd name="connsiteY0" fmla="*/ 0 h 3052800"/>
                      <a:gd name="connsiteX1" fmla="*/ 3052800 w 3052800"/>
                      <a:gd name="connsiteY1" fmla="*/ 0 h 3052800"/>
                      <a:gd name="connsiteX2" fmla="*/ 3052800 w 3052800"/>
                      <a:gd name="connsiteY2" fmla="*/ 3052800 h 3052800"/>
                      <a:gd name="connsiteX3" fmla="*/ 0 w 3052800"/>
                      <a:gd name="connsiteY3" fmla="*/ 3052800 h 3052800"/>
                      <a:gd name="connsiteX4" fmla="*/ 0 w 3052800"/>
                      <a:gd name="connsiteY4" fmla="*/ 0 h 305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2800" h="3052800" fill="none" extrusionOk="0">
                        <a:moveTo>
                          <a:pt x="0" y="0"/>
                        </a:moveTo>
                        <a:cubicBezTo>
                          <a:pt x="689703" y="-49533"/>
                          <a:pt x="1907457" y="-14809"/>
                          <a:pt x="3052800" y="0"/>
                        </a:cubicBezTo>
                        <a:cubicBezTo>
                          <a:pt x="3140439" y="801979"/>
                          <a:pt x="2980121" y="1677373"/>
                          <a:pt x="3052800" y="3052800"/>
                        </a:cubicBezTo>
                        <a:cubicBezTo>
                          <a:pt x="2593792" y="3004569"/>
                          <a:pt x="1183093" y="3137255"/>
                          <a:pt x="0" y="3052800"/>
                        </a:cubicBezTo>
                        <a:cubicBezTo>
                          <a:pt x="-38581" y="2464861"/>
                          <a:pt x="63341" y="598392"/>
                          <a:pt x="0" y="0"/>
                        </a:cubicBezTo>
                        <a:close/>
                      </a:path>
                      <a:path w="3052800" h="3052800" stroke="0" extrusionOk="0">
                        <a:moveTo>
                          <a:pt x="0" y="0"/>
                        </a:moveTo>
                        <a:cubicBezTo>
                          <a:pt x="1249715" y="118645"/>
                          <a:pt x="1618056" y="116012"/>
                          <a:pt x="3052800" y="0"/>
                        </a:cubicBezTo>
                        <a:cubicBezTo>
                          <a:pt x="2919918" y="1471644"/>
                          <a:pt x="3137751" y="1831802"/>
                          <a:pt x="3052800" y="3052800"/>
                        </a:cubicBezTo>
                        <a:cubicBezTo>
                          <a:pt x="2317464" y="3187400"/>
                          <a:pt x="1282359" y="2895604"/>
                          <a:pt x="0" y="3052800"/>
                        </a:cubicBezTo>
                        <a:cubicBezTo>
                          <a:pt x="-20187" y="1881694"/>
                          <a:pt x="-152480" y="751169"/>
                          <a:pt x="0" y="0"/>
                        </a:cubicBezTo>
                        <a:close/>
                      </a:path>
                    </a:pathLst>
                  </a:custGeom>
                  <ask:type>
                    <ask:lineSketchNone/>
                  </ask:type>
                </ask:lineSketchStyleProps>
              </a:ext>
            </a:extLst>
          </a:ln>
          <a:effectLst>
            <a:glow rad="139700">
              <a:schemeClr val="accent3">
                <a:satMod val="175000"/>
                <a:alpha val="40000"/>
              </a:schemeClr>
            </a:glow>
          </a:effectLst>
        </p:spPr>
      </p:pic>
      <p:sp>
        <p:nvSpPr>
          <p:cNvPr id="12" name="Google Shape;54;p1">
            <a:extLst>
              <a:ext uri="{FF2B5EF4-FFF2-40B4-BE49-F238E27FC236}">
                <a16:creationId xmlns:a16="http://schemas.microsoft.com/office/drawing/2014/main" id="{871D8E35-3CB9-C0AD-61C8-1C617A234A4F}"/>
              </a:ext>
            </a:extLst>
          </p:cNvPr>
          <p:cNvSpPr txBox="1"/>
          <p:nvPr/>
        </p:nvSpPr>
        <p:spPr>
          <a:xfrm>
            <a:off x="5292435" y="3573881"/>
            <a:ext cx="4824000" cy="5045740"/>
          </a:xfrm>
          <a:prstGeom prst="rect">
            <a:avLst/>
          </a:prstGeom>
          <a:noFill/>
          <a:ln>
            <a:solidFill>
              <a:schemeClr val="tx1"/>
            </a:solidFill>
          </a:ln>
        </p:spPr>
        <p:txBody>
          <a:bodyPr spcFirstLastPara="1" wrap="square" lIns="0" tIns="12700" rIns="0" bIns="0" anchor="t" anchorCtr="0">
            <a:spAutoFit/>
          </a:bodyPr>
          <a:lstStyle/>
          <a:p>
            <a:pPr marL="12700" marR="0" lvl="0" indent="0" algn="ctr" rtl="0">
              <a:lnSpc>
                <a:spcPct val="100000"/>
              </a:lnSpc>
              <a:spcBef>
                <a:spcPts val="0"/>
              </a:spcBef>
              <a:spcAft>
                <a:spcPts val="0"/>
              </a:spcAft>
              <a:buClr>
                <a:srgbClr val="000000"/>
              </a:buClr>
              <a:buSzPts val="1600"/>
              <a:buFont typeface="Arial"/>
              <a:buNone/>
            </a:pPr>
            <a:r>
              <a:rPr lang="en-US" altLang="ja-JP" sz="3200" b="1" i="0" u="none" strike="noStrike" cap="none" dirty="0">
                <a:solidFill>
                  <a:srgbClr val="332E29"/>
                </a:solidFill>
                <a:latin typeface="Arial"/>
                <a:ea typeface="Arial"/>
                <a:cs typeface="Arial"/>
                <a:sym typeface="Arial"/>
              </a:rPr>
              <a:t>Macha</a:t>
            </a:r>
          </a:p>
          <a:p>
            <a:pPr marL="12700" marR="0" lvl="0" indent="0" algn="ctr" rtl="0">
              <a:lnSpc>
                <a:spcPct val="100000"/>
              </a:lnSpc>
              <a:spcBef>
                <a:spcPts val="0"/>
              </a:spcBef>
              <a:spcAft>
                <a:spcPts val="0"/>
              </a:spcAft>
              <a:buClr>
                <a:srgbClr val="000000"/>
              </a:buClr>
              <a:buSzPts val="1600"/>
              <a:buFont typeface="Arial"/>
              <a:buNone/>
            </a:pPr>
            <a:r>
              <a:rPr lang="en-US" altLang="ja-JP" sz="3200" b="1" i="0" u="none" strike="noStrike" cap="none" dirty="0">
                <a:solidFill>
                  <a:srgbClr val="332E29"/>
                </a:solidFill>
                <a:latin typeface="Arial"/>
                <a:ea typeface="Arial"/>
                <a:cs typeface="Arial"/>
                <a:sym typeface="Arial"/>
              </a:rPr>
              <a:t>(</a:t>
            </a:r>
            <a:r>
              <a:rPr lang="en-US" altLang="ja-JP" sz="3200" b="1" dirty="0">
                <a:solidFill>
                  <a:srgbClr val="332E29"/>
                </a:solidFill>
              </a:rPr>
              <a:t>Shiro-no-</a:t>
            </a:r>
            <a:r>
              <a:rPr lang="en-US" altLang="ja-JP" sz="3200" b="1" dirty="0" err="1">
                <a:solidFill>
                  <a:srgbClr val="332E29"/>
                </a:solidFill>
              </a:rPr>
              <a:t>kotobuki</a:t>
            </a:r>
            <a:r>
              <a:rPr lang="en-US" altLang="ja-JP" sz="3200" b="1" i="0" u="none" strike="noStrike" cap="none" dirty="0">
                <a:solidFill>
                  <a:srgbClr val="332E29"/>
                </a:solidFill>
                <a:latin typeface="Arial"/>
                <a:ea typeface="Arial"/>
                <a:cs typeface="Arial"/>
                <a:sym typeface="Arial"/>
              </a:rPr>
              <a:t>)</a:t>
            </a:r>
            <a:endParaRPr sz="3200" b="0" i="0" u="none" strike="noStrike" cap="none" dirty="0">
              <a:solidFill>
                <a:schemeClr val="dk1"/>
              </a:solidFill>
              <a:latin typeface="Arial"/>
              <a:ea typeface="Arial"/>
              <a:cs typeface="Arial"/>
              <a:sym typeface="Arial"/>
            </a:endParaRPr>
          </a:p>
          <a:p>
            <a:pPr marL="12700" marR="0" lvl="0" indent="0" algn="l" rtl="0">
              <a:lnSpc>
                <a:spcPct val="100000"/>
              </a:lnSpc>
              <a:spcBef>
                <a:spcPts val="45"/>
              </a:spcBef>
              <a:spcAft>
                <a:spcPts val="0"/>
              </a:spcAft>
              <a:buClr>
                <a:srgbClr val="000000"/>
              </a:buClr>
              <a:buSzPts val="1400"/>
              <a:buFont typeface="Arial"/>
              <a:buNone/>
            </a:pPr>
            <a:r>
              <a:rPr lang="en-US" altLang="ja-JP" sz="2400" b="0" i="0" u="none" strike="noStrike" cap="none" dirty="0">
                <a:solidFill>
                  <a:srgbClr val="332E29"/>
                </a:solidFill>
                <a:latin typeface="Arial"/>
                <a:ea typeface="Arial"/>
                <a:cs typeface="Arial"/>
                <a:sym typeface="Arial"/>
              </a:rPr>
              <a:t> Weight :30g </a:t>
            </a:r>
            <a:r>
              <a:rPr lang="ja-JP" sz="2400" b="0" i="0" u="none" strike="noStrike" cap="none" dirty="0">
                <a:solidFill>
                  <a:srgbClr val="332E29"/>
                </a:solidFill>
                <a:latin typeface="Arial"/>
                <a:ea typeface="Arial"/>
                <a:cs typeface="Arial"/>
                <a:sym typeface="Arial"/>
              </a:rPr>
              <a:t>$</a:t>
            </a:r>
            <a:r>
              <a:rPr lang="en-US" altLang="ja-JP" sz="2400" dirty="0">
                <a:solidFill>
                  <a:srgbClr val="332E29"/>
                </a:solidFill>
              </a:rPr>
              <a:t>24</a:t>
            </a:r>
            <a:r>
              <a:rPr lang="en-US" altLang="ja-JP" sz="2400" b="0" i="0" u="none" strike="noStrike" cap="none" dirty="0">
                <a:solidFill>
                  <a:srgbClr val="332E29"/>
                </a:solidFill>
                <a:latin typeface="Arial"/>
                <a:ea typeface="Arial"/>
                <a:cs typeface="Arial"/>
                <a:sym typeface="Arial"/>
              </a:rPr>
              <a:t>.3</a:t>
            </a:r>
            <a:r>
              <a:rPr lang="ja-JP" sz="2400" b="0" i="0" u="none" strike="noStrike" cap="none" dirty="0">
                <a:solidFill>
                  <a:srgbClr val="332E29"/>
                </a:solidFill>
                <a:latin typeface="Arial"/>
                <a:ea typeface="Arial"/>
                <a:cs typeface="Arial"/>
                <a:sym typeface="Arial"/>
              </a:rPr>
              <a:t>-$</a:t>
            </a:r>
            <a:r>
              <a:rPr lang="en-US" altLang="ja-JP" sz="2400" b="0" i="0" u="none" strike="noStrike" cap="none" dirty="0">
                <a:solidFill>
                  <a:srgbClr val="332E29"/>
                </a:solidFill>
                <a:latin typeface="Arial"/>
                <a:ea typeface="Arial"/>
                <a:cs typeface="Arial"/>
                <a:sym typeface="Arial"/>
              </a:rPr>
              <a:t>26</a:t>
            </a:r>
            <a:r>
              <a:rPr lang="en-US" altLang="ja-JP" sz="2400" dirty="0">
                <a:solidFill>
                  <a:srgbClr val="332E29"/>
                </a:solidFill>
              </a:rPr>
              <a:t>.3</a:t>
            </a:r>
            <a:r>
              <a:rPr lang="ja-JP" sz="2400" b="0" i="0" u="none" strike="noStrike" cap="none" dirty="0">
                <a:solidFill>
                  <a:srgbClr val="332E29"/>
                </a:solidFill>
                <a:latin typeface="Arial"/>
                <a:ea typeface="Arial"/>
                <a:cs typeface="Arial"/>
                <a:sym typeface="Arial"/>
              </a:rPr>
              <a:t>/1peace</a:t>
            </a:r>
            <a:endParaRPr lang="en-US" altLang="ja-JP" sz="2400" dirty="0">
              <a:solidFill>
                <a:srgbClr val="332E29"/>
              </a:solidFill>
            </a:endParaRPr>
          </a:p>
          <a:p>
            <a:pPr marL="12700" marR="0" lvl="0" indent="0" algn="l" rtl="0">
              <a:lnSpc>
                <a:spcPct val="100000"/>
              </a:lnSpc>
              <a:spcBef>
                <a:spcPts val="45"/>
              </a:spcBef>
              <a:spcAft>
                <a:spcPts val="0"/>
              </a:spcAft>
              <a:buClr>
                <a:srgbClr val="000000"/>
              </a:buClr>
              <a:buSzPts val="1400"/>
              <a:buFont typeface="Arial"/>
              <a:buNone/>
            </a:pPr>
            <a:r>
              <a:rPr lang="en-US" sz="2400" b="0" i="0" u="none" strike="noStrike" cap="none" dirty="0">
                <a:solidFill>
                  <a:srgbClr val="332E29"/>
                </a:solidFill>
                <a:latin typeface="Arial"/>
                <a:ea typeface="Arial"/>
                <a:cs typeface="Arial"/>
                <a:sym typeface="Arial"/>
              </a:rPr>
              <a:t>          150g $113.5-$115.5/1peace</a:t>
            </a:r>
          </a:p>
          <a:p>
            <a:pPr marL="12700" marR="0" lvl="0" indent="0" algn="l" rtl="0">
              <a:lnSpc>
                <a:spcPct val="100000"/>
              </a:lnSpc>
              <a:spcBef>
                <a:spcPts val="45"/>
              </a:spcBef>
              <a:spcAft>
                <a:spcPts val="0"/>
              </a:spcAft>
              <a:buClr>
                <a:srgbClr val="000000"/>
              </a:buClr>
              <a:buSzPts val="1400"/>
              <a:buFont typeface="Arial"/>
              <a:buNone/>
            </a:pPr>
            <a:r>
              <a:rPr lang="en-US" sz="2400" dirty="0">
                <a:solidFill>
                  <a:srgbClr val="332E29"/>
                </a:solidFill>
              </a:rPr>
              <a:t>          300g $219.5-$221.5/1peace</a:t>
            </a:r>
          </a:p>
          <a:p>
            <a:pPr marL="12700" marR="0" lvl="0" indent="0" algn="l" rtl="0">
              <a:lnSpc>
                <a:spcPct val="100000"/>
              </a:lnSpc>
              <a:spcBef>
                <a:spcPts val="45"/>
              </a:spcBef>
              <a:spcAft>
                <a:spcPts val="0"/>
              </a:spcAft>
              <a:buClr>
                <a:srgbClr val="000000"/>
              </a:buClr>
              <a:buSzPts val="1400"/>
              <a:buFont typeface="Arial"/>
              <a:buNone/>
            </a:pPr>
            <a:endParaRPr sz="2400" b="0" i="0" u="none" strike="noStrike" cap="none" dirty="0">
              <a:solidFill>
                <a:schemeClr val="dk1"/>
              </a:solidFill>
              <a:latin typeface="Arial"/>
              <a:ea typeface="Arial"/>
              <a:cs typeface="Arial"/>
              <a:sym typeface="Arial"/>
            </a:endParaRPr>
          </a:p>
          <a:p>
            <a:pPr marL="12700" marR="236854" lvl="0" indent="0" algn="l" rtl="0">
              <a:lnSpc>
                <a:spcPct val="116100"/>
              </a:lnSpc>
              <a:spcBef>
                <a:spcPts val="0"/>
              </a:spcBef>
              <a:spcAft>
                <a:spcPts val="0"/>
              </a:spcAft>
              <a:buClr>
                <a:srgbClr val="000000"/>
              </a:buClr>
              <a:buSzPts val="1400"/>
              <a:buFont typeface="Arial"/>
              <a:buNone/>
            </a:pPr>
            <a:r>
              <a:rPr lang="en-US" altLang="ja-JP" sz="2400" b="0" i="0" u="none" strike="noStrike" cap="none" dirty="0">
                <a:solidFill>
                  <a:srgbClr val="332E29"/>
                </a:solidFill>
                <a:latin typeface="Arial"/>
                <a:ea typeface="Arial"/>
                <a:cs typeface="Arial"/>
                <a:sym typeface="Arial"/>
              </a:rPr>
              <a:t> It is a slightly complex matcha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made from a blend of mainly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hand-picked and machine-picked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ingredients. It can be used as a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thick tea, but we recommend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using it as a thin tea.</a:t>
            </a:r>
            <a:endParaRPr sz="1300" b="0" i="0" u="none" strike="noStrike" cap="none" dirty="0">
              <a:solidFill>
                <a:schemeClr val="dk1"/>
              </a:solidFill>
              <a:latin typeface="Arial"/>
              <a:ea typeface="Arial"/>
              <a:cs typeface="Arial"/>
              <a:sym typeface="Arial"/>
            </a:endParaRPr>
          </a:p>
        </p:txBody>
      </p:sp>
      <p:sp>
        <p:nvSpPr>
          <p:cNvPr id="13" name="Google Shape;52;p1">
            <a:extLst>
              <a:ext uri="{FF2B5EF4-FFF2-40B4-BE49-F238E27FC236}">
                <a16:creationId xmlns:a16="http://schemas.microsoft.com/office/drawing/2014/main" id="{C6B8A5CD-8D92-B107-C5CD-4704D37FFDCF}"/>
              </a:ext>
            </a:extLst>
          </p:cNvPr>
          <p:cNvSpPr txBox="1"/>
          <p:nvPr/>
        </p:nvSpPr>
        <p:spPr>
          <a:xfrm>
            <a:off x="2903566" y="17811475"/>
            <a:ext cx="2091000" cy="347700"/>
          </a:xfrm>
          <a:prstGeom prst="rect">
            <a:avLst/>
          </a:prstGeom>
          <a:noFill/>
          <a:ln>
            <a:noFill/>
          </a:ln>
        </p:spPr>
        <p:txBody>
          <a:bodyPr spcFirstLastPara="1" wrap="square" lIns="0" tIns="16500" rIns="0" bIns="0" anchor="t" anchorCtr="0">
            <a:spAutoFit/>
          </a:bodyPr>
          <a:lstStyle/>
          <a:p>
            <a:pPr marL="12700" marR="0" lvl="0" indent="0" algn="l" rtl="0">
              <a:lnSpc>
                <a:spcPct val="100000"/>
              </a:lnSpc>
              <a:spcBef>
                <a:spcPts val="0"/>
              </a:spcBef>
              <a:spcAft>
                <a:spcPts val="0"/>
              </a:spcAft>
              <a:buClr>
                <a:srgbClr val="000000"/>
              </a:buClr>
              <a:buSzPts val="2250"/>
              <a:buFont typeface="Arial"/>
              <a:buNone/>
            </a:pPr>
            <a:r>
              <a:rPr lang="en-US" altLang="ja-JP" sz="2150" b="0" i="0" u="none" strike="noStrike" cap="none" dirty="0" err="1">
                <a:solidFill>
                  <a:srgbClr val="332E29"/>
                </a:solidFill>
                <a:latin typeface="Arial"/>
                <a:ea typeface="Arial"/>
                <a:cs typeface="Arial"/>
                <a:sym typeface="Arial"/>
              </a:rPr>
              <a:t>WEEup</a:t>
            </a:r>
            <a:r>
              <a:rPr lang="ja-JP" sz="2150" b="0" i="0" u="none" strike="noStrike" cap="none" dirty="0">
                <a:solidFill>
                  <a:srgbClr val="332E29"/>
                </a:solidFill>
                <a:latin typeface="Arial"/>
                <a:ea typeface="Arial"/>
                <a:cs typeface="Arial"/>
                <a:sym typeface="Arial"/>
              </a:rPr>
              <a:t> Co.,Ltd</a:t>
            </a:r>
            <a:endParaRPr sz="2150" b="0" i="0" u="none" strike="noStrike" cap="none" dirty="0">
              <a:solidFill>
                <a:schemeClr val="dk1"/>
              </a:solidFill>
              <a:latin typeface="Arial"/>
              <a:ea typeface="Arial"/>
              <a:cs typeface="Arial"/>
              <a:sym typeface="Arial"/>
            </a:endParaRPr>
          </a:p>
        </p:txBody>
      </p:sp>
      <p:pic>
        <p:nvPicPr>
          <p:cNvPr id="14" name="図 13" descr="挿絵 が含まれている画像&#10;&#10;自動的に生成された説明">
            <a:extLst>
              <a:ext uri="{FF2B5EF4-FFF2-40B4-BE49-F238E27FC236}">
                <a16:creationId xmlns:a16="http://schemas.microsoft.com/office/drawing/2014/main" id="{89D3674F-9B4B-CF47-3E17-E88CF85D7688}"/>
              </a:ext>
            </a:extLst>
          </p:cNvPr>
          <p:cNvPicPr>
            <a:picLocks noChangeAspect="1"/>
          </p:cNvPicPr>
          <p:nvPr/>
        </p:nvPicPr>
        <p:blipFill>
          <a:blip r:embed="rId6"/>
          <a:stretch>
            <a:fillRect/>
          </a:stretch>
        </p:blipFill>
        <p:spPr>
          <a:xfrm>
            <a:off x="1746882" y="17185647"/>
            <a:ext cx="1121996" cy="973528"/>
          </a:xfrm>
          <a:prstGeom prst="rect">
            <a:avLst/>
          </a:prstGeom>
        </p:spPr>
      </p:pic>
      <p:sp>
        <p:nvSpPr>
          <p:cNvPr id="15" name="テキスト ボックス 14">
            <a:extLst>
              <a:ext uri="{FF2B5EF4-FFF2-40B4-BE49-F238E27FC236}">
                <a16:creationId xmlns:a16="http://schemas.microsoft.com/office/drawing/2014/main" id="{D274044E-A974-9E16-1046-C5724C67B299}"/>
              </a:ext>
            </a:extLst>
          </p:cNvPr>
          <p:cNvSpPr txBox="1"/>
          <p:nvPr/>
        </p:nvSpPr>
        <p:spPr>
          <a:xfrm>
            <a:off x="6286497" y="112064"/>
            <a:ext cx="3142646" cy="523220"/>
          </a:xfrm>
          <a:prstGeom prst="rect">
            <a:avLst/>
          </a:prstGeom>
          <a:solidFill>
            <a:schemeClr val="accent3"/>
          </a:solidFill>
          <a:effectLst>
            <a:glow rad="139700">
              <a:schemeClr val="accent3">
                <a:satMod val="175000"/>
                <a:alpha val="40000"/>
              </a:schemeClr>
            </a:glow>
          </a:effectLst>
        </p:spPr>
        <p:txBody>
          <a:bodyPr wrap="square" rtlCol="0" anchor="ctr" anchorCtr="0">
            <a:spAutoFit/>
          </a:bodyPr>
          <a:lstStyle/>
          <a:p>
            <a:pPr algn="ctr"/>
            <a:r>
              <a:rPr kumimoji="1" lang="en-US" altLang="ja-JP" sz="2800" dirty="0"/>
              <a:t>Premium Matcha</a:t>
            </a:r>
            <a:endParaRPr kumimoji="1" lang="ja-JP" altLang="en-US" sz="2800" dirty="0"/>
          </a:p>
        </p:txBody>
      </p:sp>
      <p:sp>
        <p:nvSpPr>
          <p:cNvPr id="16" name="テキスト ボックス 15">
            <a:extLst>
              <a:ext uri="{FF2B5EF4-FFF2-40B4-BE49-F238E27FC236}">
                <a16:creationId xmlns:a16="http://schemas.microsoft.com/office/drawing/2014/main" id="{8FB2FCB9-91F4-C221-E6F6-AA51ACDAC9B6}"/>
              </a:ext>
            </a:extLst>
          </p:cNvPr>
          <p:cNvSpPr txBox="1"/>
          <p:nvPr/>
        </p:nvSpPr>
        <p:spPr>
          <a:xfrm>
            <a:off x="1342251" y="109685"/>
            <a:ext cx="3142646" cy="523220"/>
          </a:xfrm>
          <a:prstGeom prst="rect">
            <a:avLst/>
          </a:prstGeom>
          <a:solidFill>
            <a:schemeClr val="accent3"/>
          </a:solidFill>
          <a:effectLst>
            <a:glow rad="139700">
              <a:schemeClr val="accent3">
                <a:satMod val="175000"/>
                <a:alpha val="40000"/>
              </a:schemeClr>
            </a:glow>
          </a:effectLst>
        </p:spPr>
        <p:txBody>
          <a:bodyPr wrap="square" rtlCol="0" anchor="ctr" anchorCtr="0">
            <a:spAutoFit/>
          </a:bodyPr>
          <a:lstStyle/>
          <a:p>
            <a:pPr algn="ctr"/>
            <a:r>
              <a:rPr kumimoji="1" lang="en-US" altLang="ja-JP" sz="2800" dirty="0"/>
              <a:t>Premium Matcha</a:t>
            </a:r>
            <a:endParaRPr kumimoji="1" lang="ja-JP" altLang="en-US" sz="2800" dirty="0"/>
          </a:p>
        </p:txBody>
      </p:sp>
      <p:sp>
        <p:nvSpPr>
          <p:cNvPr id="17" name="テキスト ボックス 16">
            <a:extLst>
              <a:ext uri="{FF2B5EF4-FFF2-40B4-BE49-F238E27FC236}">
                <a16:creationId xmlns:a16="http://schemas.microsoft.com/office/drawing/2014/main" id="{77A15A94-781A-3A2D-2888-F44A43125997}"/>
              </a:ext>
            </a:extLst>
          </p:cNvPr>
          <p:cNvSpPr txBox="1"/>
          <p:nvPr/>
        </p:nvSpPr>
        <p:spPr>
          <a:xfrm>
            <a:off x="6258920" y="8635749"/>
            <a:ext cx="3124800" cy="523220"/>
          </a:xfrm>
          <a:prstGeom prst="rect">
            <a:avLst/>
          </a:prstGeom>
          <a:solidFill>
            <a:schemeClr val="accent3"/>
          </a:solidFill>
          <a:effectLst>
            <a:glow rad="139700">
              <a:schemeClr val="accent3">
                <a:satMod val="175000"/>
                <a:alpha val="40000"/>
              </a:schemeClr>
            </a:glow>
          </a:effectLst>
        </p:spPr>
        <p:txBody>
          <a:bodyPr wrap="square" rtlCol="0" anchor="ctr" anchorCtr="0">
            <a:spAutoFit/>
          </a:bodyPr>
          <a:lstStyle/>
          <a:p>
            <a:pPr algn="ctr"/>
            <a:r>
              <a:rPr kumimoji="1" lang="en-US" altLang="ja-JP" sz="2800" dirty="0"/>
              <a:t>Premium Matcha</a:t>
            </a:r>
            <a:endParaRPr kumimoji="1" lang="ja-JP" altLang="en-US" sz="2800" dirty="0"/>
          </a:p>
        </p:txBody>
      </p:sp>
      <p:sp>
        <p:nvSpPr>
          <p:cNvPr id="19" name="テキスト ボックス 18">
            <a:extLst>
              <a:ext uri="{FF2B5EF4-FFF2-40B4-BE49-F238E27FC236}">
                <a16:creationId xmlns:a16="http://schemas.microsoft.com/office/drawing/2014/main" id="{017F641F-598A-37E3-B831-ACEF33B7B0A3}"/>
              </a:ext>
            </a:extLst>
          </p:cNvPr>
          <p:cNvSpPr txBox="1"/>
          <p:nvPr/>
        </p:nvSpPr>
        <p:spPr>
          <a:xfrm>
            <a:off x="1341166" y="8635749"/>
            <a:ext cx="3124800" cy="523220"/>
          </a:xfrm>
          <a:prstGeom prst="rect">
            <a:avLst/>
          </a:prstGeom>
          <a:solidFill>
            <a:schemeClr val="accent3"/>
          </a:solidFill>
          <a:effectLst>
            <a:glow rad="139700">
              <a:schemeClr val="accent3">
                <a:satMod val="175000"/>
                <a:alpha val="40000"/>
              </a:schemeClr>
            </a:glow>
          </a:effectLst>
        </p:spPr>
        <p:txBody>
          <a:bodyPr wrap="square" rtlCol="0" anchor="ctr" anchorCtr="0">
            <a:spAutoFit/>
          </a:bodyPr>
          <a:lstStyle/>
          <a:p>
            <a:pPr algn="ctr"/>
            <a:r>
              <a:rPr kumimoji="1" lang="en-US" altLang="ja-JP" sz="2800" dirty="0"/>
              <a:t>Premium Matcha</a:t>
            </a:r>
            <a:endParaRPr kumimoji="1" lang="ja-JP" altLang="en-US" sz="2800" dirty="0"/>
          </a:p>
        </p:txBody>
      </p:sp>
    </p:spTree>
    <p:extLst>
      <p:ext uri="{BB962C8B-B14F-4D97-AF65-F5344CB8AC3E}">
        <p14:creationId xmlns:p14="http://schemas.microsoft.com/office/powerpoint/2010/main" val="3469423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茶色の瓶&#10;&#10;自動的に生成された説明">
            <a:extLst>
              <a:ext uri="{FF2B5EF4-FFF2-40B4-BE49-F238E27FC236}">
                <a16:creationId xmlns:a16="http://schemas.microsoft.com/office/drawing/2014/main" id="{8BBE7579-A4EA-7B51-8606-590F95270172}"/>
              </a:ext>
            </a:extLst>
          </p:cNvPr>
          <p:cNvPicPr>
            <a:picLocks noChangeAspect="1"/>
          </p:cNvPicPr>
          <p:nvPr/>
        </p:nvPicPr>
        <p:blipFill>
          <a:blip r:embed="rId2"/>
          <a:stretch>
            <a:fillRect/>
          </a:stretch>
        </p:blipFill>
        <p:spPr>
          <a:xfrm>
            <a:off x="1313540" y="996342"/>
            <a:ext cx="3052800" cy="3052800"/>
          </a:xfrm>
          <a:prstGeom prst="rect">
            <a:avLst/>
          </a:prstGeom>
          <a:ln w="38100">
            <a:solidFill>
              <a:schemeClr val="accent3">
                <a:lumMod val="75000"/>
              </a:schemeClr>
            </a:solidFill>
            <a:extLst>
              <a:ext uri="{C807C97D-BFC1-408E-A445-0C87EB9F89A2}">
                <ask:lineSketchStyleProps xmlns:ask="http://schemas.microsoft.com/office/drawing/2018/sketchyshapes" sd="981765707">
                  <a:custGeom>
                    <a:avLst/>
                    <a:gdLst>
                      <a:gd name="connsiteX0" fmla="*/ 0 w 3052800"/>
                      <a:gd name="connsiteY0" fmla="*/ 0 h 3052800"/>
                      <a:gd name="connsiteX1" fmla="*/ 3052800 w 3052800"/>
                      <a:gd name="connsiteY1" fmla="*/ 0 h 3052800"/>
                      <a:gd name="connsiteX2" fmla="*/ 3052800 w 3052800"/>
                      <a:gd name="connsiteY2" fmla="*/ 3052800 h 3052800"/>
                      <a:gd name="connsiteX3" fmla="*/ 0 w 3052800"/>
                      <a:gd name="connsiteY3" fmla="*/ 3052800 h 3052800"/>
                      <a:gd name="connsiteX4" fmla="*/ 0 w 3052800"/>
                      <a:gd name="connsiteY4" fmla="*/ 0 h 305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2800" h="3052800" fill="none" extrusionOk="0">
                        <a:moveTo>
                          <a:pt x="0" y="0"/>
                        </a:moveTo>
                        <a:cubicBezTo>
                          <a:pt x="552676" y="-33775"/>
                          <a:pt x="1898773" y="138873"/>
                          <a:pt x="3052800" y="0"/>
                        </a:cubicBezTo>
                        <a:cubicBezTo>
                          <a:pt x="2979029" y="790233"/>
                          <a:pt x="2896917" y="2605845"/>
                          <a:pt x="3052800" y="3052800"/>
                        </a:cubicBezTo>
                        <a:cubicBezTo>
                          <a:pt x="2250842" y="2915470"/>
                          <a:pt x="1497545" y="2914944"/>
                          <a:pt x="0" y="3052800"/>
                        </a:cubicBezTo>
                        <a:cubicBezTo>
                          <a:pt x="152408" y="1694054"/>
                          <a:pt x="73868" y="527228"/>
                          <a:pt x="0" y="0"/>
                        </a:cubicBezTo>
                        <a:close/>
                      </a:path>
                      <a:path w="3052800" h="3052800" stroke="0" extrusionOk="0">
                        <a:moveTo>
                          <a:pt x="0" y="0"/>
                        </a:moveTo>
                        <a:cubicBezTo>
                          <a:pt x="1387339" y="-101487"/>
                          <a:pt x="2652541" y="-162162"/>
                          <a:pt x="3052800" y="0"/>
                        </a:cubicBezTo>
                        <a:cubicBezTo>
                          <a:pt x="3113513" y="1269613"/>
                          <a:pt x="2991728" y="1665275"/>
                          <a:pt x="3052800" y="3052800"/>
                        </a:cubicBezTo>
                        <a:cubicBezTo>
                          <a:pt x="2207545" y="3102865"/>
                          <a:pt x="948934" y="2894351"/>
                          <a:pt x="0" y="3052800"/>
                        </a:cubicBezTo>
                        <a:cubicBezTo>
                          <a:pt x="-24452" y="2081582"/>
                          <a:pt x="-67663" y="593145"/>
                          <a:pt x="0" y="0"/>
                        </a:cubicBezTo>
                        <a:close/>
                      </a:path>
                    </a:pathLst>
                  </a:custGeom>
                  <ask:type>
                    <ask:lineSketchNone/>
                  </ask:type>
                </ask:lineSketchStyleProps>
              </a:ext>
            </a:extLst>
          </a:ln>
          <a:effectLst>
            <a:glow rad="139700">
              <a:schemeClr val="accent3">
                <a:satMod val="175000"/>
                <a:alpha val="40000"/>
              </a:schemeClr>
            </a:glow>
          </a:effectLst>
        </p:spPr>
      </p:pic>
      <p:sp>
        <p:nvSpPr>
          <p:cNvPr id="5" name="Google Shape;54;p1">
            <a:extLst>
              <a:ext uri="{FF2B5EF4-FFF2-40B4-BE49-F238E27FC236}">
                <a16:creationId xmlns:a16="http://schemas.microsoft.com/office/drawing/2014/main" id="{F813DD51-D176-D76B-101D-18D26522FFB3}"/>
              </a:ext>
            </a:extLst>
          </p:cNvPr>
          <p:cNvSpPr txBox="1"/>
          <p:nvPr/>
        </p:nvSpPr>
        <p:spPr>
          <a:xfrm>
            <a:off x="212820" y="4198368"/>
            <a:ext cx="4824000" cy="2839495"/>
          </a:xfrm>
          <a:prstGeom prst="rect">
            <a:avLst/>
          </a:prstGeom>
          <a:ln w="9525"/>
        </p:spPr>
        <p:style>
          <a:lnRef idx="2">
            <a:schemeClr val="dk1"/>
          </a:lnRef>
          <a:fillRef idx="1">
            <a:schemeClr val="lt1"/>
          </a:fillRef>
          <a:effectRef idx="0">
            <a:schemeClr val="dk1"/>
          </a:effectRef>
          <a:fontRef idx="minor">
            <a:schemeClr val="dk1"/>
          </a:fontRef>
        </p:style>
        <p:txBody>
          <a:bodyPr spcFirstLastPara="1" wrap="square" lIns="0" tIns="12700" rIns="0" bIns="0" anchor="t" anchorCtr="0">
            <a:spAutoFit/>
          </a:bodyPr>
          <a:lstStyle/>
          <a:p>
            <a:pPr marL="12700" marR="0" lvl="0" indent="0" algn="ctr" rtl="0">
              <a:lnSpc>
                <a:spcPct val="100000"/>
              </a:lnSpc>
              <a:spcBef>
                <a:spcPts val="0"/>
              </a:spcBef>
              <a:spcAft>
                <a:spcPts val="0"/>
              </a:spcAft>
              <a:buClr>
                <a:srgbClr val="000000"/>
              </a:buClr>
              <a:buSzPts val="1600"/>
              <a:buFont typeface="Arial"/>
              <a:buNone/>
            </a:pPr>
            <a:r>
              <a:rPr lang="en-US" altLang="ja-JP" sz="3200" b="1" i="0" u="none" strike="noStrike" cap="none" dirty="0">
                <a:solidFill>
                  <a:srgbClr val="332E29"/>
                </a:solidFill>
                <a:latin typeface="Arial"/>
                <a:ea typeface="Arial"/>
                <a:cs typeface="Arial"/>
                <a:sym typeface="Arial"/>
              </a:rPr>
              <a:t>Macha(Kin-no-</a:t>
            </a:r>
            <a:r>
              <a:rPr lang="en-US" altLang="ja-JP" sz="3200" b="1" i="0" u="none" strike="noStrike" cap="none" dirty="0" err="1">
                <a:solidFill>
                  <a:srgbClr val="332E29"/>
                </a:solidFill>
                <a:latin typeface="Arial"/>
                <a:ea typeface="Arial"/>
                <a:cs typeface="Arial"/>
                <a:sym typeface="Arial"/>
              </a:rPr>
              <a:t>uzu</a:t>
            </a:r>
            <a:r>
              <a:rPr lang="en-US" altLang="ja-JP" sz="3200" b="1" i="0" u="none" strike="noStrike" cap="none" dirty="0">
                <a:solidFill>
                  <a:srgbClr val="332E29"/>
                </a:solidFill>
                <a:latin typeface="Arial"/>
                <a:ea typeface="Arial"/>
                <a:cs typeface="Arial"/>
                <a:sym typeface="Arial"/>
              </a:rPr>
              <a:t>)</a:t>
            </a:r>
            <a:endParaRPr sz="3200" b="0" i="0" u="none" strike="noStrike" cap="none" dirty="0">
              <a:solidFill>
                <a:schemeClr val="dk1"/>
              </a:solidFill>
              <a:latin typeface="Arial"/>
              <a:ea typeface="Arial"/>
              <a:cs typeface="Arial"/>
              <a:sym typeface="Arial"/>
            </a:endParaRPr>
          </a:p>
          <a:p>
            <a:pPr marL="12700" marR="0" lvl="0" indent="0" algn="l" rtl="0">
              <a:lnSpc>
                <a:spcPct val="100000"/>
              </a:lnSpc>
              <a:spcBef>
                <a:spcPts val="45"/>
              </a:spcBef>
              <a:spcAft>
                <a:spcPts val="0"/>
              </a:spcAft>
              <a:buClr>
                <a:srgbClr val="000000"/>
              </a:buClr>
              <a:buSzPts val="1400"/>
              <a:buFont typeface="Arial"/>
              <a:buNone/>
            </a:pPr>
            <a:r>
              <a:rPr lang="en-US" altLang="ja-JP" sz="2400" b="0" i="0" u="none" strike="noStrike" cap="none" dirty="0">
                <a:solidFill>
                  <a:srgbClr val="332E29"/>
                </a:solidFill>
                <a:latin typeface="Arial"/>
                <a:ea typeface="Arial"/>
                <a:cs typeface="Arial"/>
                <a:sym typeface="Arial"/>
              </a:rPr>
              <a:t> Weight :30g </a:t>
            </a:r>
            <a:r>
              <a:rPr lang="ja-JP" sz="2400" b="0" i="0" u="none" strike="noStrike" cap="none" dirty="0">
                <a:solidFill>
                  <a:srgbClr val="332E29"/>
                </a:solidFill>
                <a:latin typeface="Arial"/>
                <a:ea typeface="Arial"/>
                <a:cs typeface="Arial"/>
                <a:sym typeface="Arial"/>
              </a:rPr>
              <a:t>$</a:t>
            </a:r>
            <a:r>
              <a:rPr lang="en-US" altLang="ja-JP" sz="2400" dirty="0">
                <a:solidFill>
                  <a:srgbClr val="332E29"/>
                </a:solidFill>
              </a:rPr>
              <a:t>12</a:t>
            </a:r>
            <a:r>
              <a:rPr lang="en-US" altLang="ja-JP" sz="2400" b="0" i="0" u="none" strike="noStrike" cap="none" dirty="0">
                <a:solidFill>
                  <a:srgbClr val="332E29"/>
                </a:solidFill>
                <a:latin typeface="Arial"/>
                <a:ea typeface="Arial"/>
                <a:cs typeface="Arial"/>
                <a:sym typeface="Arial"/>
              </a:rPr>
              <a:t>.7</a:t>
            </a:r>
            <a:r>
              <a:rPr lang="ja-JP" sz="2400" b="0" i="0" u="none" strike="noStrike" cap="none" dirty="0">
                <a:solidFill>
                  <a:srgbClr val="332E29"/>
                </a:solidFill>
                <a:latin typeface="Arial"/>
                <a:ea typeface="Arial"/>
                <a:cs typeface="Arial"/>
                <a:sym typeface="Arial"/>
              </a:rPr>
              <a:t>-$</a:t>
            </a:r>
            <a:r>
              <a:rPr lang="en-US" altLang="ja-JP" sz="2400" b="0" i="0" u="none" strike="noStrike" cap="none" dirty="0">
                <a:solidFill>
                  <a:srgbClr val="332E29"/>
                </a:solidFill>
                <a:latin typeface="Arial"/>
                <a:ea typeface="Arial"/>
                <a:cs typeface="Arial"/>
                <a:sym typeface="Arial"/>
              </a:rPr>
              <a:t>14</a:t>
            </a:r>
            <a:r>
              <a:rPr lang="en-US" altLang="ja-JP" sz="2400" dirty="0">
                <a:solidFill>
                  <a:srgbClr val="332E29"/>
                </a:solidFill>
              </a:rPr>
              <a:t>.7</a:t>
            </a:r>
            <a:r>
              <a:rPr lang="ja-JP" sz="2400" b="0" i="0" u="none" strike="noStrike" cap="none" dirty="0">
                <a:solidFill>
                  <a:srgbClr val="332E29"/>
                </a:solidFill>
                <a:latin typeface="Arial"/>
                <a:ea typeface="Arial"/>
                <a:cs typeface="Arial"/>
                <a:sym typeface="Arial"/>
              </a:rPr>
              <a:t>/1peace</a:t>
            </a:r>
            <a:endParaRPr lang="en-US" altLang="ja-JP" sz="2400" b="0" i="0" u="none" strike="noStrike" cap="none" dirty="0">
              <a:solidFill>
                <a:srgbClr val="332E29"/>
              </a:solidFill>
              <a:latin typeface="Arial"/>
              <a:ea typeface="Arial"/>
              <a:cs typeface="Arial"/>
              <a:sym typeface="Arial"/>
            </a:endParaRPr>
          </a:p>
          <a:p>
            <a:pPr marL="12700" marR="0" lvl="0" indent="0" algn="l" rtl="0">
              <a:lnSpc>
                <a:spcPct val="100000"/>
              </a:lnSpc>
              <a:spcBef>
                <a:spcPts val="45"/>
              </a:spcBef>
              <a:spcAft>
                <a:spcPts val="0"/>
              </a:spcAft>
              <a:buClr>
                <a:srgbClr val="000000"/>
              </a:buClr>
              <a:buSzPts val="1400"/>
              <a:buFont typeface="Arial"/>
              <a:buNone/>
            </a:pPr>
            <a:r>
              <a:rPr lang="en-US" sz="2400" dirty="0">
                <a:solidFill>
                  <a:srgbClr val="332E29"/>
                </a:solidFill>
              </a:rPr>
              <a:t>            150g $57.3-$59.3/1peace</a:t>
            </a:r>
          </a:p>
          <a:p>
            <a:pPr marL="12700" marR="0" lvl="0" indent="0" algn="l" rtl="0">
              <a:lnSpc>
                <a:spcPct val="100000"/>
              </a:lnSpc>
              <a:spcBef>
                <a:spcPts val="45"/>
              </a:spcBef>
              <a:spcAft>
                <a:spcPts val="0"/>
              </a:spcAft>
              <a:buClr>
                <a:srgbClr val="000000"/>
              </a:buClr>
              <a:buSzPts val="1400"/>
              <a:buFont typeface="Arial"/>
              <a:buNone/>
            </a:pPr>
            <a:r>
              <a:rPr lang="en-US" sz="2400" b="0" i="0" u="none" strike="noStrike" cap="none" dirty="0">
                <a:solidFill>
                  <a:schemeClr val="dk1"/>
                </a:solidFill>
                <a:latin typeface="Arial"/>
                <a:ea typeface="Arial"/>
                <a:cs typeface="Arial"/>
                <a:sym typeface="Arial"/>
              </a:rPr>
              <a:t>         300g $110.2-$112.2/1peace</a:t>
            </a:r>
          </a:p>
          <a:p>
            <a:pPr marL="12700" marR="0" lvl="0" indent="0" algn="l" rtl="0">
              <a:lnSpc>
                <a:spcPct val="100000"/>
              </a:lnSpc>
              <a:spcBef>
                <a:spcPts val="45"/>
              </a:spcBef>
              <a:spcAft>
                <a:spcPts val="0"/>
              </a:spcAft>
              <a:buClr>
                <a:srgbClr val="000000"/>
              </a:buClr>
              <a:buSzPts val="1400"/>
              <a:buFont typeface="Arial"/>
              <a:buNone/>
            </a:pPr>
            <a:endParaRPr sz="2400" b="0" i="0" u="none" strike="noStrike" cap="none" dirty="0">
              <a:solidFill>
                <a:schemeClr val="dk1"/>
              </a:solidFill>
              <a:latin typeface="Arial"/>
              <a:ea typeface="Arial"/>
              <a:cs typeface="Arial"/>
              <a:sym typeface="Arial"/>
            </a:endParaRPr>
          </a:p>
          <a:p>
            <a:pPr marL="12700" marR="236854" lvl="0" indent="0" algn="l" rtl="0">
              <a:lnSpc>
                <a:spcPct val="116100"/>
              </a:lnSpc>
              <a:spcBef>
                <a:spcPts val="0"/>
              </a:spcBef>
              <a:spcAft>
                <a:spcPts val="0"/>
              </a:spcAft>
              <a:buClr>
                <a:srgbClr val="000000"/>
              </a:buClr>
              <a:buSzPts val="1400"/>
              <a:buFont typeface="Arial"/>
              <a:buNone/>
            </a:pPr>
            <a:r>
              <a:rPr lang="en-US" altLang="ja-JP" sz="2400" b="0" i="0" u="none" strike="noStrike" cap="none" dirty="0">
                <a:solidFill>
                  <a:srgbClr val="332E29"/>
                </a:solidFill>
                <a:latin typeface="Arial"/>
                <a:ea typeface="Arial"/>
                <a:cs typeface="Arial"/>
                <a:sym typeface="Arial"/>
              </a:rPr>
              <a:t> This matcha has a light taste and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a subtle aroma.</a:t>
            </a:r>
            <a:endParaRPr lang="en-US" sz="2400" b="0" i="0" u="none" strike="noStrike" cap="none" dirty="0">
              <a:solidFill>
                <a:schemeClr val="dk1"/>
              </a:solidFill>
              <a:latin typeface="Arial"/>
              <a:ea typeface="Arial"/>
              <a:cs typeface="Arial"/>
              <a:sym typeface="Arial"/>
            </a:endParaRPr>
          </a:p>
        </p:txBody>
      </p:sp>
      <p:pic>
        <p:nvPicPr>
          <p:cNvPr id="14" name="図 13" descr="茶色の瓶&#10;&#10;自動的に生成された説明">
            <a:extLst>
              <a:ext uri="{FF2B5EF4-FFF2-40B4-BE49-F238E27FC236}">
                <a16:creationId xmlns:a16="http://schemas.microsoft.com/office/drawing/2014/main" id="{AA47E8F0-3393-5C4F-4AB2-DC41C18EA442}"/>
              </a:ext>
            </a:extLst>
          </p:cNvPr>
          <p:cNvPicPr>
            <a:picLocks noChangeAspect="1"/>
          </p:cNvPicPr>
          <p:nvPr/>
        </p:nvPicPr>
        <p:blipFill>
          <a:blip r:embed="rId3"/>
          <a:stretch>
            <a:fillRect/>
          </a:stretch>
        </p:blipFill>
        <p:spPr>
          <a:xfrm>
            <a:off x="6023133" y="996342"/>
            <a:ext cx="3052800" cy="3052800"/>
          </a:xfrm>
          <a:prstGeom prst="rect">
            <a:avLst/>
          </a:prstGeom>
          <a:ln w="38100">
            <a:solidFill>
              <a:schemeClr val="accent3">
                <a:lumMod val="75000"/>
              </a:schemeClr>
            </a:solidFill>
            <a:extLst>
              <a:ext uri="{C807C97D-BFC1-408E-A445-0C87EB9F89A2}">
                <ask:lineSketchStyleProps xmlns:ask="http://schemas.microsoft.com/office/drawing/2018/sketchyshapes" sd="1219033472">
                  <a:custGeom>
                    <a:avLst/>
                    <a:gdLst>
                      <a:gd name="connsiteX0" fmla="*/ 0 w 3052800"/>
                      <a:gd name="connsiteY0" fmla="*/ 0 h 3052800"/>
                      <a:gd name="connsiteX1" fmla="*/ 3052800 w 3052800"/>
                      <a:gd name="connsiteY1" fmla="*/ 0 h 3052800"/>
                      <a:gd name="connsiteX2" fmla="*/ 3052800 w 3052800"/>
                      <a:gd name="connsiteY2" fmla="*/ 3052800 h 3052800"/>
                      <a:gd name="connsiteX3" fmla="*/ 0 w 3052800"/>
                      <a:gd name="connsiteY3" fmla="*/ 3052800 h 3052800"/>
                      <a:gd name="connsiteX4" fmla="*/ 0 w 3052800"/>
                      <a:gd name="connsiteY4" fmla="*/ 0 h 305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2800" h="3052800" fill="none" extrusionOk="0">
                        <a:moveTo>
                          <a:pt x="0" y="0"/>
                        </a:moveTo>
                        <a:cubicBezTo>
                          <a:pt x="689703" y="-49533"/>
                          <a:pt x="1907457" y="-14809"/>
                          <a:pt x="3052800" y="0"/>
                        </a:cubicBezTo>
                        <a:cubicBezTo>
                          <a:pt x="3140439" y="801979"/>
                          <a:pt x="2980121" y="1677373"/>
                          <a:pt x="3052800" y="3052800"/>
                        </a:cubicBezTo>
                        <a:cubicBezTo>
                          <a:pt x="2593792" y="3004569"/>
                          <a:pt x="1183093" y="3137255"/>
                          <a:pt x="0" y="3052800"/>
                        </a:cubicBezTo>
                        <a:cubicBezTo>
                          <a:pt x="-38581" y="2464861"/>
                          <a:pt x="63341" y="598392"/>
                          <a:pt x="0" y="0"/>
                        </a:cubicBezTo>
                        <a:close/>
                      </a:path>
                      <a:path w="3052800" h="3052800" stroke="0" extrusionOk="0">
                        <a:moveTo>
                          <a:pt x="0" y="0"/>
                        </a:moveTo>
                        <a:cubicBezTo>
                          <a:pt x="1249715" y="118645"/>
                          <a:pt x="1618056" y="116012"/>
                          <a:pt x="3052800" y="0"/>
                        </a:cubicBezTo>
                        <a:cubicBezTo>
                          <a:pt x="2919918" y="1471644"/>
                          <a:pt x="3137751" y="1831802"/>
                          <a:pt x="3052800" y="3052800"/>
                        </a:cubicBezTo>
                        <a:cubicBezTo>
                          <a:pt x="2317464" y="3187400"/>
                          <a:pt x="1282359" y="2895604"/>
                          <a:pt x="0" y="3052800"/>
                        </a:cubicBezTo>
                        <a:cubicBezTo>
                          <a:pt x="-20187" y="1881694"/>
                          <a:pt x="-152480" y="751169"/>
                          <a:pt x="0" y="0"/>
                        </a:cubicBezTo>
                        <a:close/>
                      </a:path>
                    </a:pathLst>
                  </a:custGeom>
                  <ask:type>
                    <ask:lineSketchNone/>
                  </ask:type>
                </ask:lineSketchStyleProps>
              </a:ext>
            </a:extLst>
          </a:ln>
          <a:effectLst>
            <a:glow rad="139700">
              <a:schemeClr val="accent3">
                <a:satMod val="175000"/>
                <a:alpha val="40000"/>
              </a:schemeClr>
            </a:glow>
          </a:effectLst>
        </p:spPr>
      </p:pic>
      <p:sp>
        <p:nvSpPr>
          <p:cNvPr id="16" name="Google Shape;54;p1">
            <a:extLst>
              <a:ext uri="{FF2B5EF4-FFF2-40B4-BE49-F238E27FC236}">
                <a16:creationId xmlns:a16="http://schemas.microsoft.com/office/drawing/2014/main" id="{4D09AEE5-7B46-E191-87C0-9ADDCE6415D0}"/>
              </a:ext>
            </a:extLst>
          </p:cNvPr>
          <p:cNvSpPr txBox="1"/>
          <p:nvPr/>
        </p:nvSpPr>
        <p:spPr>
          <a:xfrm>
            <a:off x="5250180" y="4198368"/>
            <a:ext cx="4824000" cy="4124847"/>
          </a:xfrm>
          <a:prstGeom prst="rect">
            <a:avLst/>
          </a:prstGeom>
          <a:ln w="9525" cap="rnd">
            <a:bevel/>
          </a:ln>
        </p:spPr>
        <p:style>
          <a:lnRef idx="2">
            <a:schemeClr val="dk1"/>
          </a:lnRef>
          <a:fillRef idx="1">
            <a:schemeClr val="lt1"/>
          </a:fillRef>
          <a:effectRef idx="0">
            <a:schemeClr val="dk1"/>
          </a:effectRef>
          <a:fontRef idx="minor">
            <a:schemeClr val="dk1"/>
          </a:fontRef>
        </p:style>
        <p:txBody>
          <a:bodyPr spcFirstLastPara="1" wrap="square" lIns="0" tIns="12700" rIns="0" bIns="0" anchor="t" anchorCtr="0">
            <a:spAutoFit/>
          </a:bodyPr>
          <a:lstStyle/>
          <a:p>
            <a:pPr marL="12700" marR="0" lvl="0" indent="0" algn="ctr" rtl="0">
              <a:lnSpc>
                <a:spcPct val="100000"/>
              </a:lnSpc>
              <a:spcBef>
                <a:spcPts val="0"/>
              </a:spcBef>
              <a:spcAft>
                <a:spcPts val="0"/>
              </a:spcAft>
              <a:buClr>
                <a:srgbClr val="000000"/>
              </a:buClr>
              <a:buSzPts val="1600"/>
              <a:buFont typeface="Arial"/>
              <a:buNone/>
            </a:pPr>
            <a:r>
              <a:rPr lang="en-US" altLang="ja-JP" sz="3200" b="1" i="0" u="none" strike="noStrike" cap="none" dirty="0">
                <a:solidFill>
                  <a:srgbClr val="332E29"/>
                </a:solidFill>
                <a:latin typeface="Arial"/>
                <a:ea typeface="Arial"/>
                <a:cs typeface="Arial"/>
                <a:sym typeface="Arial"/>
              </a:rPr>
              <a:t>Macha(Hatsu-</a:t>
            </a:r>
            <a:r>
              <a:rPr lang="en-US" altLang="ja-JP" sz="3200" b="1" i="0" u="none" strike="noStrike" cap="none" dirty="0" err="1">
                <a:solidFill>
                  <a:srgbClr val="332E29"/>
                </a:solidFill>
                <a:latin typeface="Arial"/>
                <a:ea typeface="Arial"/>
                <a:cs typeface="Arial"/>
                <a:sym typeface="Arial"/>
              </a:rPr>
              <a:t>mukashi</a:t>
            </a:r>
            <a:r>
              <a:rPr lang="en-US" altLang="ja-JP" sz="3200" b="1" i="0" u="none" strike="noStrike" cap="none" dirty="0">
                <a:solidFill>
                  <a:srgbClr val="332E29"/>
                </a:solidFill>
                <a:latin typeface="Arial"/>
                <a:ea typeface="Arial"/>
                <a:cs typeface="Arial"/>
                <a:sym typeface="Arial"/>
              </a:rPr>
              <a:t>)</a:t>
            </a:r>
            <a:endParaRPr sz="3200" b="0" i="0" u="none" strike="noStrike" cap="none" dirty="0">
              <a:solidFill>
                <a:schemeClr val="dk1"/>
              </a:solidFill>
              <a:latin typeface="Arial"/>
              <a:ea typeface="Arial"/>
              <a:cs typeface="Arial"/>
              <a:sym typeface="Arial"/>
            </a:endParaRPr>
          </a:p>
          <a:p>
            <a:pPr marL="12700" marR="0" lvl="0" indent="0" algn="l" rtl="0">
              <a:lnSpc>
                <a:spcPct val="100000"/>
              </a:lnSpc>
              <a:spcBef>
                <a:spcPts val="45"/>
              </a:spcBef>
              <a:spcAft>
                <a:spcPts val="0"/>
              </a:spcAft>
              <a:buClr>
                <a:srgbClr val="000000"/>
              </a:buClr>
              <a:buSzPts val="1400"/>
              <a:buFont typeface="Arial"/>
              <a:buNone/>
            </a:pPr>
            <a:r>
              <a:rPr lang="en-US" altLang="ja-JP" sz="2400" b="0" i="0" u="none" strike="noStrike" cap="none" dirty="0">
                <a:solidFill>
                  <a:srgbClr val="332E29"/>
                </a:solidFill>
                <a:latin typeface="Arial"/>
                <a:ea typeface="Arial"/>
                <a:cs typeface="Arial"/>
                <a:sym typeface="Arial"/>
              </a:rPr>
              <a:t> Weight :30g </a:t>
            </a:r>
            <a:r>
              <a:rPr lang="ja-JP" sz="2400" b="0" i="0" u="none" strike="noStrike" cap="none" dirty="0">
                <a:solidFill>
                  <a:srgbClr val="332E29"/>
                </a:solidFill>
                <a:latin typeface="Arial"/>
                <a:ea typeface="Arial"/>
                <a:cs typeface="Arial"/>
                <a:sym typeface="Arial"/>
              </a:rPr>
              <a:t>$</a:t>
            </a:r>
            <a:r>
              <a:rPr lang="en-US" altLang="ja-JP" sz="2400" dirty="0">
                <a:solidFill>
                  <a:srgbClr val="332E29"/>
                </a:solidFill>
              </a:rPr>
              <a:t>11.5</a:t>
            </a:r>
            <a:r>
              <a:rPr lang="ja-JP" sz="2400" b="0" i="0" u="none" strike="noStrike" cap="none" dirty="0">
                <a:solidFill>
                  <a:srgbClr val="332E29"/>
                </a:solidFill>
                <a:latin typeface="Arial"/>
                <a:ea typeface="Arial"/>
                <a:cs typeface="Arial"/>
                <a:sym typeface="Arial"/>
              </a:rPr>
              <a:t>-$</a:t>
            </a:r>
            <a:r>
              <a:rPr lang="en-US" altLang="ja-JP" sz="2400" b="0" i="0" u="none" strike="noStrike" cap="none" dirty="0">
                <a:solidFill>
                  <a:srgbClr val="332E29"/>
                </a:solidFill>
                <a:latin typeface="Arial"/>
                <a:ea typeface="Arial"/>
                <a:cs typeface="Arial"/>
                <a:sym typeface="Arial"/>
              </a:rPr>
              <a:t>13</a:t>
            </a:r>
            <a:r>
              <a:rPr lang="en-US" altLang="ja-JP" sz="2400" dirty="0">
                <a:solidFill>
                  <a:srgbClr val="332E29"/>
                </a:solidFill>
              </a:rPr>
              <a:t>.5</a:t>
            </a:r>
            <a:r>
              <a:rPr lang="ja-JP" sz="2400" b="0" i="0" u="none" strike="noStrike" cap="none" dirty="0">
                <a:solidFill>
                  <a:srgbClr val="332E29"/>
                </a:solidFill>
                <a:latin typeface="Arial"/>
                <a:ea typeface="Arial"/>
                <a:cs typeface="Arial"/>
                <a:sym typeface="Arial"/>
              </a:rPr>
              <a:t>/1peace</a:t>
            </a:r>
            <a:endParaRPr lang="en-US" altLang="ja-JP" sz="2400" b="0" i="0" u="none" strike="noStrike" cap="none" dirty="0">
              <a:solidFill>
                <a:srgbClr val="332E29"/>
              </a:solidFill>
              <a:latin typeface="Arial"/>
              <a:ea typeface="Arial"/>
              <a:cs typeface="Arial"/>
              <a:sym typeface="Arial"/>
            </a:endParaRPr>
          </a:p>
          <a:p>
            <a:pPr marL="12700" marR="0" lvl="0" indent="0" algn="l" rtl="0">
              <a:lnSpc>
                <a:spcPct val="100000"/>
              </a:lnSpc>
              <a:spcBef>
                <a:spcPts val="45"/>
              </a:spcBef>
              <a:spcAft>
                <a:spcPts val="0"/>
              </a:spcAft>
              <a:buClr>
                <a:srgbClr val="000000"/>
              </a:buClr>
              <a:buSzPts val="1400"/>
              <a:buFont typeface="Arial"/>
              <a:buNone/>
            </a:pPr>
            <a:r>
              <a:rPr lang="en-US" sz="2400" dirty="0">
                <a:solidFill>
                  <a:srgbClr val="332E29"/>
                </a:solidFill>
              </a:rPr>
              <a:t>            150g $49.8-$51.8/1peace</a:t>
            </a:r>
          </a:p>
          <a:p>
            <a:pPr marL="12700" marR="0" lvl="0" indent="0" algn="l" rtl="0">
              <a:lnSpc>
                <a:spcPct val="100000"/>
              </a:lnSpc>
              <a:spcBef>
                <a:spcPts val="45"/>
              </a:spcBef>
              <a:spcAft>
                <a:spcPts val="0"/>
              </a:spcAft>
              <a:buClr>
                <a:srgbClr val="000000"/>
              </a:buClr>
              <a:buSzPts val="1400"/>
              <a:buFont typeface="Arial"/>
              <a:buNone/>
            </a:pPr>
            <a:r>
              <a:rPr lang="en-US" sz="2400" b="0" i="0" u="none" strike="noStrike" cap="none" dirty="0">
                <a:solidFill>
                  <a:srgbClr val="332E29"/>
                </a:solidFill>
                <a:latin typeface="Arial"/>
                <a:ea typeface="Arial"/>
                <a:cs typeface="Arial"/>
                <a:sym typeface="Arial"/>
              </a:rPr>
              <a:t>            300g $</a:t>
            </a:r>
            <a:r>
              <a:rPr lang="en-US" sz="2400" dirty="0">
                <a:solidFill>
                  <a:srgbClr val="332E29"/>
                </a:solidFill>
                <a:latin typeface="Arial"/>
                <a:ea typeface="Arial"/>
                <a:cs typeface="Arial"/>
              </a:rPr>
              <a:t>95</a:t>
            </a:r>
            <a:r>
              <a:rPr lang="en-US" sz="2400" b="0" i="0" u="none" strike="noStrike" cap="none" dirty="0">
                <a:solidFill>
                  <a:srgbClr val="332E29"/>
                </a:solidFill>
                <a:latin typeface="Arial"/>
                <a:ea typeface="Arial"/>
                <a:cs typeface="Arial"/>
                <a:sym typeface="Arial"/>
              </a:rPr>
              <a:t>.7-$</a:t>
            </a:r>
            <a:r>
              <a:rPr lang="en-US" sz="2400" dirty="0">
                <a:solidFill>
                  <a:srgbClr val="332E29"/>
                </a:solidFill>
                <a:latin typeface="Arial"/>
                <a:ea typeface="Arial"/>
                <a:cs typeface="Arial"/>
              </a:rPr>
              <a:t>98</a:t>
            </a:r>
            <a:r>
              <a:rPr lang="en-US" sz="2400" b="0" i="0" u="none" strike="noStrike" cap="none" dirty="0">
                <a:solidFill>
                  <a:srgbClr val="332E29"/>
                </a:solidFill>
                <a:latin typeface="Arial"/>
                <a:ea typeface="Arial"/>
                <a:cs typeface="Arial"/>
                <a:sym typeface="Arial"/>
              </a:rPr>
              <a:t>.7/1peace</a:t>
            </a:r>
          </a:p>
          <a:p>
            <a:pPr marL="12700" marR="0" lvl="0" indent="0" algn="l" rtl="0">
              <a:lnSpc>
                <a:spcPct val="100000"/>
              </a:lnSpc>
              <a:spcBef>
                <a:spcPts val="45"/>
              </a:spcBef>
              <a:spcAft>
                <a:spcPts val="0"/>
              </a:spcAft>
              <a:buClr>
                <a:srgbClr val="000000"/>
              </a:buClr>
              <a:buSzPts val="1400"/>
              <a:buFont typeface="Arial"/>
              <a:buNone/>
            </a:pPr>
            <a:endParaRPr sz="2400" b="0" i="0" u="none" strike="noStrike" cap="none" dirty="0">
              <a:solidFill>
                <a:schemeClr val="dk1"/>
              </a:solidFill>
              <a:latin typeface="Arial"/>
              <a:ea typeface="Arial"/>
              <a:cs typeface="Arial"/>
              <a:sym typeface="Arial"/>
            </a:endParaRPr>
          </a:p>
          <a:p>
            <a:pPr marL="12700" marR="236854" lvl="0" indent="0" algn="l" rtl="0">
              <a:lnSpc>
                <a:spcPct val="116100"/>
              </a:lnSpc>
              <a:spcBef>
                <a:spcPts val="0"/>
              </a:spcBef>
              <a:spcAft>
                <a:spcPts val="0"/>
              </a:spcAft>
              <a:buClr>
                <a:srgbClr val="000000"/>
              </a:buClr>
              <a:buSzPts val="1400"/>
              <a:buFont typeface="Arial"/>
              <a:buNone/>
            </a:pPr>
            <a:r>
              <a:rPr lang="en-US" altLang="ja-JP" sz="2400" b="0" i="0" u="none" strike="noStrike" cap="none" dirty="0">
                <a:solidFill>
                  <a:srgbClr val="332E29"/>
                </a:solidFill>
                <a:latin typeface="Arial"/>
                <a:ea typeface="Arial"/>
                <a:cs typeface="Arial"/>
                <a:sym typeface="Arial"/>
              </a:rPr>
              <a:t> Hatsu-</a:t>
            </a:r>
            <a:r>
              <a:rPr lang="en-US" altLang="ja-JP" sz="2400" b="0" i="0" u="none" strike="noStrike" cap="none" dirty="0" err="1">
                <a:solidFill>
                  <a:srgbClr val="332E29"/>
                </a:solidFill>
                <a:latin typeface="Arial"/>
                <a:ea typeface="Arial"/>
                <a:cs typeface="Arial"/>
                <a:sym typeface="Arial"/>
              </a:rPr>
              <a:t>mukashi</a:t>
            </a:r>
            <a:r>
              <a:rPr lang="en-US" altLang="ja-JP" sz="2400" b="0" i="0" u="none" strike="noStrike" cap="none" dirty="0">
                <a:solidFill>
                  <a:srgbClr val="332E29"/>
                </a:solidFill>
                <a:latin typeface="Arial"/>
                <a:ea typeface="Arial"/>
                <a:cs typeface="Arial"/>
                <a:sym typeface="Arial"/>
              </a:rPr>
              <a:t> is a matcha that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is easy to use and is suitable for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thin tea. It has a light texture and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aroma, and a relatively </a:t>
            </a:r>
          </a:p>
          <a:p>
            <a:pPr marL="12700" marR="236854" lvl="0" indent="0" algn="l"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refreshing taste.</a:t>
            </a:r>
            <a:endParaRPr lang="en-US" sz="2400" b="0" i="0" u="none" strike="noStrike" cap="none" dirty="0">
              <a:solidFill>
                <a:schemeClr val="dk1"/>
              </a:solidFill>
              <a:latin typeface="Arial"/>
              <a:ea typeface="Arial"/>
              <a:cs typeface="Arial"/>
              <a:sym typeface="Arial"/>
            </a:endParaRPr>
          </a:p>
        </p:txBody>
      </p:sp>
      <p:pic>
        <p:nvPicPr>
          <p:cNvPr id="6" name="図 5" descr="カップに入った飲み物&#10;&#10;AI によって生成されたコンテンツは間違っている可能性があります。">
            <a:extLst>
              <a:ext uri="{FF2B5EF4-FFF2-40B4-BE49-F238E27FC236}">
                <a16:creationId xmlns:a16="http://schemas.microsoft.com/office/drawing/2014/main" id="{28BD8394-B4B2-A72A-9589-306A4C2811EB}"/>
              </a:ext>
            </a:extLst>
          </p:cNvPr>
          <p:cNvPicPr>
            <a:picLocks noChangeAspect="1"/>
          </p:cNvPicPr>
          <p:nvPr/>
        </p:nvPicPr>
        <p:blipFill>
          <a:blip r:embed="rId4"/>
          <a:stretch>
            <a:fillRect/>
          </a:stretch>
        </p:blipFill>
        <p:spPr>
          <a:xfrm>
            <a:off x="3755533" y="8712738"/>
            <a:ext cx="2775934" cy="3052800"/>
          </a:xfrm>
          <a:prstGeom prst="rect">
            <a:avLst/>
          </a:prstGeom>
          <a:ln w="38100">
            <a:solidFill>
              <a:schemeClr val="accent3">
                <a:lumMod val="75000"/>
              </a:schemeClr>
            </a:solidFill>
            <a:extLst>
              <a:ext uri="{C807C97D-BFC1-408E-A445-0C87EB9F89A2}">
                <ask:lineSketchStyleProps xmlns:ask="http://schemas.microsoft.com/office/drawing/2018/sketchyshapes" sd="1219033472">
                  <a:custGeom>
                    <a:avLst/>
                    <a:gdLst>
                      <a:gd name="connsiteX0" fmla="*/ 0 w 2775934"/>
                      <a:gd name="connsiteY0" fmla="*/ 0 h 3052800"/>
                      <a:gd name="connsiteX1" fmla="*/ 2775934 w 2775934"/>
                      <a:gd name="connsiteY1" fmla="*/ 0 h 3052800"/>
                      <a:gd name="connsiteX2" fmla="*/ 2775934 w 2775934"/>
                      <a:gd name="connsiteY2" fmla="*/ 3052800 h 3052800"/>
                      <a:gd name="connsiteX3" fmla="*/ 0 w 2775934"/>
                      <a:gd name="connsiteY3" fmla="*/ 3052800 h 3052800"/>
                      <a:gd name="connsiteX4" fmla="*/ 0 w 2775934"/>
                      <a:gd name="connsiteY4" fmla="*/ 0 h 305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5934" h="3052800" fill="none" extrusionOk="0">
                        <a:moveTo>
                          <a:pt x="0" y="0"/>
                        </a:moveTo>
                        <a:cubicBezTo>
                          <a:pt x="1140791" y="-49533"/>
                          <a:pt x="2201372" y="-14809"/>
                          <a:pt x="2775934" y="0"/>
                        </a:cubicBezTo>
                        <a:cubicBezTo>
                          <a:pt x="2863573" y="801979"/>
                          <a:pt x="2703255" y="1677373"/>
                          <a:pt x="2775934" y="3052800"/>
                        </a:cubicBezTo>
                        <a:cubicBezTo>
                          <a:pt x="1798751" y="3004569"/>
                          <a:pt x="397358" y="3137255"/>
                          <a:pt x="0" y="3052800"/>
                        </a:cubicBezTo>
                        <a:cubicBezTo>
                          <a:pt x="-38581" y="2464861"/>
                          <a:pt x="63341" y="598392"/>
                          <a:pt x="0" y="0"/>
                        </a:cubicBezTo>
                        <a:close/>
                      </a:path>
                      <a:path w="2775934" h="3052800" stroke="0" extrusionOk="0">
                        <a:moveTo>
                          <a:pt x="0" y="0"/>
                        </a:moveTo>
                        <a:cubicBezTo>
                          <a:pt x="330380" y="118645"/>
                          <a:pt x="2348561" y="116012"/>
                          <a:pt x="2775934" y="0"/>
                        </a:cubicBezTo>
                        <a:cubicBezTo>
                          <a:pt x="2643052" y="1471644"/>
                          <a:pt x="2860885" y="1831802"/>
                          <a:pt x="2775934" y="3052800"/>
                        </a:cubicBezTo>
                        <a:cubicBezTo>
                          <a:pt x="2239579" y="3187400"/>
                          <a:pt x="842698" y="2895604"/>
                          <a:pt x="0" y="3052800"/>
                        </a:cubicBezTo>
                        <a:cubicBezTo>
                          <a:pt x="-20187" y="1881694"/>
                          <a:pt x="-152480" y="751169"/>
                          <a:pt x="0" y="0"/>
                        </a:cubicBezTo>
                        <a:close/>
                      </a:path>
                    </a:pathLst>
                  </a:custGeom>
                  <ask:type>
                    <ask:lineSketchNone/>
                  </ask:type>
                </ask:lineSketchStyleProps>
              </a:ext>
            </a:extLst>
          </a:ln>
          <a:effectLst>
            <a:glow rad="139700">
              <a:schemeClr val="accent3">
                <a:satMod val="175000"/>
                <a:alpha val="40000"/>
              </a:schemeClr>
            </a:glow>
          </a:effectLst>
        </p:spPr>
      </p:pic>
      <p:sp>
        <p:nvSpPr>
          <p:cNvPr id="7" name="Google Shape;54;p1">
            <a:extLst>
              <a:ext uri="{FF2B5EF4-FFF2-40B4-BE49-F238E27FC236}">
                <a16:creationId xmlns:a16="http://schemas.microsoft.com/office/drawing/2014/main" id="{5EDF177D-F7D1-AC33-D984-3BE9B3EE3B4F}"/>
              </a:ext>
            </a:extLst>
          </p:cNvPr>
          <p:cNvSpPr txBox="1"/>
          <p:nvPr/>
        </p:nvSpPr>
        <p:spPr>
          <a:xfrm>
            <a:off x="533400" y="12035224"/>
            <a:ext cx="9265920" cy="4366195"/>
          </a:xfrm>
          <a:prstGeom prst="rect">
            <a:avLst/>
          </a:prstGeom>
          <a:ln w="9525"/>
        </p:spPr>
        <p:style>
          <a:lnRef idx="2">
            <a:schemeClr val="dk1"/>
          </a:lnRef>
          <a:fillRef idx="1">
            <a:schemeClr val="lt1"/>
          </a:fillRef>
          <a:effectRef idx="0">
            <a:schemeClr val="dk1"/>
          </a:effectRef>
          <a:fontRef idx="minor">
            <a:schemeClr val="dk1"/>
          </a:fontRef>
        </p:style>
        <p:txBody>
          <a:bodyPr spcFirstLastPara="1" wrap="square" lIns="0" tIns="12700" rIns="0" bIns="0" anchor="t" anchorCtr="0">
            <a:spAutoFit/>
          </a:bodyPr>
          <a:lstStyle/>
          <a:p>
            <a:pPr marL="12700" marR="0" lvl="0" indent="0" algn="ctr" rtl="0">
              <a:lnSpc>
                <a:spcPct val="100000"/>
              </a:lnSpc>
              <a:spcBef>
                <a:spcPts val="0"/>
              </a:spcBef>
              <a:spcAft>
                <a:spcPts val="0"/>
              </a:spcAft>
              <a:buClr>
                <a:srgbClr val="000000"/>
              </a:buClr>
              <a:buSzPts val="1600"/>
              <a:buFont typeface="Arial"/>
              <a:buNone/>
            </a:pPr>
            <a:r>
              <a:rPr lang="en-US" altLang="ja-JP" sz="3200" b="1" i="0" u="none" strike="noStrike" cap="none" dirty="0">
                <a:solidFill>
                  <a:srgbClr val="332E29"/>
                </a:solidFill>
                <a:latin typeface="Arial"/>
                <a:ea typeface="Arial"/>
                <a:cs typeface="Arial"/>
                <a:sym typeface="Arial"/>
              </a:rPr>
              <a:t>Macha(Koto)</a:t>
            </a:r>
            <a:endParaRPr sz="3200" b="0" i="0" u="none" strike="noStrike" cap="none" dirty="0">
              <a:solidFill>
                <a:schemeClr val="dk1"/>
              </a:solidFill>
              <a:latin typeface="Arial"/>
              <a:ea typeface="Arial"/>
              <a:cs typeface="Arial"/>
              <a:sym typeface="Arial"/>
            </a:endParaRPr>
          </a:p>
          <a:p>
            <a:pPr marL="12700" marR="0" lvl="0" indent="0" algn="ctr" rtl="0">
              <a:lnSpc>
                <a:spcPct val="100000"/>
              </a:lnSpc>
              <a:spcBef>
                <a:spcPts val="45"/>
              </a:spcBef>
              <a:spcAft>
                <a:spcPts val="0"/>
              </a:spcAft>
              <a:buClr>
                <a:srgbClr val="000000"/>
              </a:buClr>
              <a:buSzPts val="1400"/>
              <a:buFont typeface="Arial"/>
              <a:buNone/>
            </a:pPr>
            <a:r>
              <a:rPr lang="en-US" altLang="ja-JP" sz="2800" b="0" i="0" u="none" strike="noStrike" cap="none" dirty="0">
                <a:solidFill>
                  <a:srgbClr val="332E29"/>
                </a:solidFill>
                <a:latin typeface="Arial"/>
                <a:ea typeface="Arial"/>
                <a:cs typeface="Arial"/>
                <a:sym typeface="Arial"/>
              </a:rPr>
              <a:t>Weight :40g </a:t>
            </a:r>
            <a:r>
              <a:rPr lang="ja-JP" sz="2800" b="0" i="0" u="none" strike="noStrike" cap="none" dirty="0">
                <a:solidFill>
                  <a:srgbClr val="332E29"/>
                </a:solidFill>
                <a:latin typeface="Arial"/>
                <a:ea typeface="Arial"/>
                <a:cs typeface="Arial"/>
                <a:sym typeface="Arial"/>
              </a:rPr>
              <a:t>$</a:t>
            </a:r>
            <a:r>
              <a:rPr lang="en-US" altLang="ja-JP" sz="2800" b="0" i="0" u="none" strike="noStrike" cap="none" dirty="0">
                <a:solidFill>
                  <a:srgbClr val="332E29"/>
                </a:solidFill>
                <a:latin typeface="Arial"/>
                <a:ea typeface="Arial"/>
                <a:cs typeface="Arial"/>
                <a:sym typeface="Arial"/>
              </a:rPr>
              <a:t>43.70</a:t>
            </a:r>
            <a:r>
              <a:rPr lang="ja-JP" sz="2800" b="0" i="0" u="none" strike="noStrike" cap="none" dirty="0">
                <a:solidFill>
                  <a:srgbClr val="332E29"/>
                </a:solidFill>
                <a:latin typeface="Arial"/>
                <a:ea typeface="Arial"/>
                <a:cs typeface="Arial"/>
                <a:sym typeface="Arial"/>
              </a:rPr>
              <a:t>-$</a:t>
            </a:r>
            <a:r>
              <a:rPr lang="en-US" altLang="ja-JP" sz="2800" b="0" i="0" u="none" strike="noStrike" cap="none" dirty="0">
                <a:solidFill>
                  <a:srgbClr val="332E29"/>
                </a:solidFill>
                <a:latin typeface="Arial"/>
                <a:ea typeface="Arial"/>
                <a:cs typeface="Arial"/>
                <a:sym typeface="Arial"/>
              </a:rPr>
              <a:t>45</a:t>
            </a:r>
            <a:r>
              <a:rPr lang="en-US" altLang="ja-JP" sz="2800" dirty="0">
                <a:solidFill>
                  <a:srgbClr val="332E29"/>
                </a:solidFill>
              </a:rPr>
              <a:t>.70</a:t>
            </a:r>
            <a:r>
              <a:rPr lang="ja-JP" sz="2800" b="0" i="0" u="none" strike="noStrike" cap="none" dirty="0">
                <a:solidFill>
                  <a:srgbClr val="332E29"/>
                </a:solidFill>
                <a:latin typeface="Arial"/>
                <a:ea typeface="Arial"/>
                <a:cs typeface="Arial"/>
                <a:sym typeface="Arial"/>
              </a:rPr>
              <a:t>/1peace</a:t>
            </a:r>
            <a:endParaRPr lang="en-US" altLang="ja-JP" sz="2800" b="0" i="0" u="none" strike="noStrike" cap="none" dirty="0">
              <a:solidFill>
                <a:srgbClr val="332E29"/>
              </a:solidFill>
              <a:latin typeface="Arial"/>
              <a:ea typeface="Arial"/>
              <a:cs typeface="Arial"/>
              <a:sym typeface="Arial"/>
            </a:endParaRPr>
          </a:p>
          <a:p>
            <a:pPr marL="12700" marR="0" lvl="0" indent="0" algn="ctr" rtl="0">
              <a:lnSpc>
                <a:spcPct val="100000"/>
              </a:lnSpc>
              <a:spcBef>
                <a:spcPts val="45"/>
              </a:spcBef>
              <a:spcAft>
                <a:spcPts val="0"/>
              </a:spcAft>
              <a:buClr>
                <a:srgbClr val="000000"/>
              </a:buClr>
              <a:buSzPts val="1400"/>
              <a:buFont typeface="Arial"/>
              <a:buNone/>
            </a:pPr>
            <a:endParaRPr sz="2400" b="0" i="0" u="none" strike="noStrike" cap="none" dirty="0">
              <a:solidFill>
                <a:schemeClr val="dk1"/>
              </a:solidFill>
              <a:latin typeface="Arial"/>
              <a:ea typeface="Arial"/>
              <a:cs typeface="Arial"/>
              <a:sym typeface="Arial"/>
            </a:endParaRPr>
          </a:p>
          <a:p>
            <a:pPr marL="12700" marR="236854" lvl="0" indent="0" rtl="0">
              <a:lnSpc>
                <a:spcPct val="116100"/>
              </a:lnSpc>
              <a:spcBef>
                <a:spcPts val="0"/>
              </a:spcBef>
              <a:spcAft>
                <a:spcPts val="0"/>
              </a:spcAft>
              <a:buClr>
                <a:srgbClr val="000000"/>
              </a:buClr>
              <a:buSzPts val="1400"/>
              <a:buFont typeface="Arial"/>
              <a:buNone/>
            </a:pPr>
            <a:r>
              <a:rPr lang="ja-JP" altLang="en-US" sz="2400" dirty="0">
                <a:solidFill>
                  <a:srgbClr val="332E29"/>
                </a:solidFill>
              </a:rPr>
              <a:t> </a:t>
            </a:r>
            <a:r>
              <a:rPr lang="en-US" altLang="ja-JP" sz="2400" b="0" i="0" u="none" strike="noStrike" cap="none" dirty="0">
                <a:solidFill>
                  <a:srgbClr val="332E29"/>
                </a:solidFill>
                <a:latin typeface="Arial"/>
                <a:ea typeface="Arial"/>
                <a:cs typeface="Arial"/>
                <a:sym typeface="Arial"/>
              </a:rPr>
              <a:t>This matcha for the tea ceremony has a high level of harmony  </a:t>
            </a:r>
          </a:p>
          <a:p>
            <a:pPr marL="12700" marR="236854" lvl="0" indent="0"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between the color, taste, and aroma. It is a proud product that can </a:t>
            </a:r>
          </a:p>
          <a:p>
            <a:pPr marL="12700" marR="236854" lvl="0" indent="0"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be used as a light tea or a thick tea. When you drink it, it is </a:t>
            </a:r>
          </a:p>
          <a:p>
            <a:pPr marL="12700" marR="236854" lvl="0" indent="0"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characterized by the flavor and aroma that spreads in your mouth, </a:t>
            </a:r>
          </a:p>
          <a:p>
            <a:pPr marL="12700" marR="236854" lvl="0" indent="0"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and the lingering flavor that remains in your mouth. A globally </a:t>
            </a:r>
          </a:p>
          <a:p>
            <a:pPr marL="12700" marR="236854" lvl="0" indent="0"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recognized product. It won the highest gold award at the 2016 </a:t>
            </a:r>
          </a:p>
          <a:p>
            <a:pPr marL="12700" marR="236854" lvl="0" indent="0" rtl="0">
              <a:lnSpc>
                <a:spcPct val="116100"/>
              </a:lnSpc>
              <a:spcBef>
                <a:spcPts val="0"/>
              </a:spcBef>
              <a:spcAft>
                <a:spcPts val="0"/>
              </a:spcAft>
              <a:buClr>
                <a:srgbClr val="000000"/>
              </a:buClr>
              <a:buSzPts val="1400"/>
              <a:buFont typeface="Arial"/>
              <a:buNone/>
            </a:pPr>
            <a:r>
              <a:rPr lang="en-US" altLang="ja-JP" sz="2400" dirty="0">
                <a:solidFill>
                  <a:srgbClr val="332E29"/>
                </a:solidFill>
              </a:rPr>
              <a:t> </a:t>
            </a:r>
            <a:r>
              <a:rPr lang="en-US" altLang="ja-JP" sz="2400" b="0" i="0" u="none" strike="noStrike" cap="none" dirty="0">
                <a:solidFill>
                  <a:srgbClr val="332E29"/>
                </a:solidFill>
                <a:latin typeface="Arial"/>
                <a:ea typeface="Arial"/>
                <a:cs typeface="Arial"/>
                <a:sym typeface="Arial"/>
              </a:rPr>
              <a:t>World Tea Union competition.</a:t>
            </a:r>
            <a:endParaRPr lang="en-US" sz="2400" b="0" i="0" u="none" strike="noStrike" cap="none" dirty="0">
              <a:solidFill>
                <a:schemeClr val="dk1"/>
              </a:solidFill>
              <a:latin typeface="Arial"/>
              <a:ea typeface="Arial"/>
              <a:cs typeface="Arial"/>
              <a:sym typeface="Arial"/>
            </a:endParaRPr>
          </a:p>
        </p:txBody>
      </p:sp>
      <p:sp>
        <p:nvSpPr>
          <p:cNvPr id="8" name="Google Shape;52;p1">
            <a:extLst>
              <a:ext uri="{FF2B5EF4-FFF2-40B4-BE49-F238E27FC236}">
                <a16:creationId xmlns:a16="http://schemas.microsoft.com/office/drawing/2014/main" id="{6395CCDF-8189-91C2-08D3-B5A332AF23C5}"/>
              </a:ext>
            </a:extLst>
          </p:cNvPr>
          <p:cNvSpPr txBox="1"/>
          <p:nvPr/>
        </p:nvSpPr>
        <p:spPr>
          <a:xfrm>
            <a:off x="7983180" y="17702725"/>
            <a:ext cx="2091000" cy="347700"/>
          </a:xfrm>
          <a:prstGeom prst="rect">
            <a:avLst/>
          </a:prstGeom>
          <a:noFill/>
          <a:ln>
            <a:noFill/>
          </a:ln>
        </p:spPr>
        <p:txBody>
          <a:bodyPr spcFirstLastPara="1" wrap="square" lIns="0" tIns="16500" rIns="0" bIns="0" anchor="t" anchorCtr="0">
            <a:spAutoFit/>
          </a:bodyPr>
          <a:lstStyle/>
          <a:p>
            <a:pPr marL="12700" marR="0" lvl="0" indent="0" algn="l" rtl="0">
              <a:lnSpc>
                <a:spcPct val="100000"/>
              </a:lnSpc>
              <a:spcBef>
                <a:spcPts val="0"/>
              </a:spcBef>
              <a:spcAft>
                <a:spcPts val="0"/>
              </a:spcAft>
              <a:buClr>
                <a:srgbClr val="000000"/>
              </a:buClr>
              <a:buSzPts val="2250"/>
              <a:buFont typeface="Arial"/>
              <a:buNone/>
            </a:pPr>
            <a:r>
              <a:rPr lang="en-US" altLang="ja-JP" sz="2150" b="0" i="0" u="none" strike="noStrike" cap="none" dirty="0" err="1">
                <a:solidFill>
                  <a:srgbClr val="332E29"/>
                </a:solidFill>
                <a:latin typeface="Arial"/>
                <a:ea typeface="Arial"/>
                <a:cs typeface="Arial"/>
                <a:sym typeface="Arial"/>
              </a:rPr>
              <a:t>WEEup</a:t>
            </a:r>
            <a:r>
              <a:rPr lang="ja-JP" sz="2150" b="0" i="0" u="none" strike="noStrike" cap="none" dirty="0">
                <a:solidFill>
                  <a:srgbClr val="332E29"/>
                </a:solidFill>
                <a:latin typeface="Arial"/>
                <a:ea typeface="Arial"/>
                <a:cs typeface="Arial"/>
                <a:sym typeface="Arial"/>
              </a:rPr>
              <a:t> Co.,Ltd</a:t>
            </a:r>
            <a:endParaRPr sz="2150" b="0" i="0" u="none" strike="noStrike" cap="none" dirty="0">
              <a:solidFill>
                <a:schemeClr val="dk1"/>
              </a:solidFill>
              <a:latin typeface="Arial"/>
              <a:ea typeface="Arial"/>
              <a:cs typeface="Arial"/>
              <a:sym typeface="Arial"/>
            </a:endParaRPr>
          </a:p>
        </p:txBody>
      </p:sp>
      <p:pic>
        <p:nvPicPr>
          <p:cNvPr id="9" name="図 8" descr="挿絵 が含まれている画像&#10;&#10;自動的に生成された説明">
            <a:extLst>
              <a:ext uri="{FF2B5EF4-FFF2-40B4-BE49-F238E27FC236}">
                <a16:creationId xmlns:a16="http://schemas.microsoft.com/office/drawing/2014/main" id="{C99BB198-8935-5B7F-FE59-D878F1C637F9}"/>
              </a:ext>
            </a:extLst>
          </p:cNvPr>
          <p:cNvPicPr>
            <a:picLocks noChangeAspect="1"/>
          </p:cNvPicPr>
          <p:nvPr/>
        </p:nvPicPr>
        <p:blipFill>
          <a:blip r:embed="rId5"/>
          <a:stretch>
            <a:fillRect/>
          </a:stretch>
        </p:blipFill>
        <p:spPr>
          <a:xfrm>
            <a:off x="6826496" y="17076897"/>
            <a:ext cx="1121996" cy="973528"/>
          </a:xfrm>
          <a:prstGeom prst="rect">
            <a:avLst/>
          </a:prstGeom>
        </p:spPr>
      </p:pic>
      <p:sp>
        <p:nvSpPr>
          <p:cNvPr id="2" name="テキスト ボックス 1">
            <a:extLst>
              <a:ext uri="{FF2B5EF4-FFF2-40B4-BE49-F238E27FC236}">
                <a16:creationId xmlns:a16="http://schemas.microsoft.com/office/drawing/2014/main" id="{BE5E3DFB-2A74-E45F-BE5E-D4B20546DF5F}"/>
              </a:ext>
            </a:extLst>
          </p:cNvPr>
          <p:cNvSpPr txBox="1"/>
          <p:nvPr/>
        </p:nvSpPr>
        <p:spPr>
          <a:xfrm>
            <a:off x="3581100" y="8399344"/>
            <a:ext cx="3124800" cy="523220"/>
          </a:xfrm>
          <a:prstGeom prst="rect">
            <a:avLst/>
          </a:prstGeom>
          <a:solidFill>
            <a:schemeClr val="accent3"/>
          </a:solidFill>
          <a:effectLst>
            <a:glow rad="139700">
              <a:schemeClr val="accent3">
                <a:satMod val="175000"/>
                <a:alpha val="40000"/>
              </a:schemeClr>
            </a:glow>
          </a:effectLst>
        </p:spPr>
        <p:txBody>
          <a:bodyPr wrap="square" rtlCol="0" anchor="ctr" anchorCtr="0">
            <a:spAutoFit/>
          </a:bodyPr>
          <a:lstStyle/>
          <a:p>
            <a:pPr algn="ctr"/>
            <a:r>
              <a:rPr kumimoji="1" lang="en-US" altLang="ja-JP" sz="2800" dirty="0"/>
              <a:t>Premium Matcha</a:t>
            </a:r>
            <a:endParaRPr kumimoji="1" lang="ja-JP" altLang="en-US" sz="2800" dirty="0"/>
          </a:p>
        </p:txBody>
      </p:sp>
      <p:sp>
        <p:nvSpPr>
          <p:cNvPr id="3" name="テキスト ボックス 2">
            <a:extLst>
              <a:ext uri="{FF2B5EF4-FFF2-40B4-BE49-F238E27FC236}">
                <a16:creationId xmlns:a16="http://schemas.microsoft.com/office/drawing/2014/main" id="{E8B7EF8D-D691-3DCC-6556-118A389B90A0}"/>
              </a:ext>
            </a:extLst>
          </p:cNvPr>
          <p:cNvSpPr txBox="1"/>
          <p:nvPr/>
        </p:nvSpPr>
        <p:spPr>
          <a:xfrm>
            <a:off x="1277540" y="578035"/>
            <a:ext cx="3124800" cy="523220"/>
          </a:xfrm>
          <a:prstGeom prst="rect">
            <a:avLst/>
          </a:prstGeom>
          <a:solidFill>
            <a:schemeClr val="accent3">
              <a:lumMod val="40000"/>
              <a:lumOff val="60000"/>
            </a:schemeClr>
          </a:solidFill>
          <a:effectLst>
            <a:glow rad="139700">
              <a:schemeClr val="accent3">
                <a:satMod val="175000"/>
                <a:alpha val="40000"/>
              </a:schemeClr>
            </a:glow>
          </a:effectLst>
        </p:spPr>
        <p:txBody>
          <a:bodyPr wrap="square" rtlCol="0" anchor="ctr" anchorCtr="0">
            <a:spAutoFit/>
          </a:bodyPr>
          <a:lstStyle/>
          <a:p>
            <a:pPr algn="ctr"/>
            <a:r>
              <a:rPr kumimoji="1" lang="en-US" altLang="ja-JP" sz="2800" dirty="0"/>
              <a:t>Cafe Matcha</a:t>
            </a:r>
            <a:endParaRPr kumimoji="1" lang="ja-JP" altLang="en-US" sz="2800" dirty="0"/>
          </a:p>
        </p:txBody>
      </p:sp>
      <p:sp>
        <p:nvSpPr>
          <p:cNvPr id="10" name="テキスト ボックス 9">
            <a:extLst>
              <a:ext uri="{FF2B5EF4-FFF2-40B4-BE49-F238E27FC236}">
                <a16:creationId xmlns:a16="http://schemas.microsoft.com/office/drawing/2014/main" id="{C9FD9447-8DD1-8C3A-70FE-2CBD44F42178}"/>
              </a:ext>
            </a:extLst>
          </p:cNvPr>
          <p:cNvSpPr txBox="1"/>
          <p:nvPr/>
        </p:nvSpPr>
        <p:spPr>
          <a:xfrm>
            <a:off x="5987133" y="578035"/>
            <a:ext cx="3124800" cy="523220"/>
          </a:xfrm>
          <a:prstGeom prst="rect">
            <a:avLst/>
          </a:prstGeom>
          <a:solidFill>
            <a:schemeClr val="accent3">
              <a:lumMod val="40000"/>
              <a:lumOff val="60000"/>
            </a:schemeClr>
          </a:solidFill>
          <a:effectLst>
            <a:glow rad="139700">
              <a:schemeClr val="accent3">
                <a:satMod val="175000"/>
                <a:alpha val="40000"/>
              </a:schemeClr>
            </a:glow>
          </a:effectLst>
        </p:spPr>
        <p:txBody>
          <a:bodyPr wrap="square" rtlCol="0" anchor="ctr" anchorCtr="0">
            <a:spAutoFit/>
          </a:bodyPr>
          <a:lstStyle/>
          <a:p>
            <a:pPr algn="ctr"/>
            <a:r>
              <a:rPr kumimoji="1" lang="en-US" altLang="ja-JP" sz="2800" dirty="0"/>
              <a:t>Cafe Matcha</a:t>
            </a:r>
            <a:endParaRPr kumimoji="1" lang="ja-JP" altLang="en-US" sz="2800" dirty="0"/>
          </a:p>
        </p:txBody>
      </p:sp>
    </p:spTree>
    <p:extLst>
      <p:ext uri="{BB962C8B-B14F-4D97-AF65-F5344CB8AC3E}">
        <p14:creationId xmlns:p14="http://schemas.microsoft.com/office/powerpoint/2010/main" val="2333048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51" name="Google Shape;51;p1"/>
          <p:cNvSpPr txBox="1">
            <a:spLocks noGrp="1"/>
          </p:cNvSpPr>
          <p:nvPr>
            <p:ph type="title"/>
          </p:nvPr>
        </p:nvSpPr>
        <p:spPr>
          <a:xfrm>
            <a:off x="415711" y="156147"/>
            <a:ext cx="9422920" cy="754694"/>
          </a:xfrm>
          <a:prstGeom prst="rect">
            <a:avLst/>
          </a:prstGeom>
          <a:noFill/>
          <a:ln>
            <a:noFill/>
          </a:ln>
        </p:spPr>
        <p:txBody>
          <a:bodyPr spcFirstLastPara="1" wrap="square" lIns="0" tIns="15875" rIns="0" bIns="0" anchor="t" anchorCtr="0">
            <a:spAutoFit/>
          </a:bodyPr>
          <a:lstStyle/>
          <a:p>
            <a:pPr marL="12700" lvl="0" indent="0" algn="ctr" rtl="0">
              <a:lnSpc>
                <a:spcPct val="100000"/>
              </a:lnSpc>
              <a:spcBef>
                <a:spcPts val="0"/>
              </a:spcBef>
              <a:spcAft>
                <a:spcPts val="0"/>
              </a:spcAft>
              <a:buSzPts val="1400"/>
              <a:buNone/>
            </a:pPr>
            <a:r>
              <a:rPr lang="en-US" altLang="ja-JP" sz="4800" dirty="0">
                <a:latin typeface="Arial"/>
                <a:ea typeface="Arial"/>
                <a:cs typeface="Arial"/>
                <a:sym typeface="Arial"/>
              </a:rPr>
              <a:t>Non-organic Matcha Products</a:t>
            </a:r>
            <a:endParaRPr sz="4800" dirty="0">
              <a:latin typeface="Arial"/>
              <a:ea typeface="Arial"/>
              <a:cs typeface="Arial"/>
              <a:sym typeface="Arial"/>
            </a:endParaRPr>
          </a:p>
        </p:txBody>
      </p:sp>
      <p:sp>
        <p:nvSpPr>
          <p:cNvPr id="52" name="Google Shape;52;p1"/>
          <p:cNvSpPr txBox="1"/>
          <p:nvPr/>
        </p:nvSpPr>
        <p:spPr>
          <a:xfrm>
            <a:off x="7882671" y="17758128"/>
            <a:ext cx="2091000" cy="347700"/>
          </a:xfrm>
          <a:prstGeom prst="rect">
            <a:avLst/>
          </a:prstGeom>
          <a:noFill/>
          <a:ln>
            <a:noFill/>
          </a:ln>
        </p:spPr>
        <p:txBody>
          <a:bodyPr spcFirstLastPara="1" wrap="square" lIns="0" tIns="16500" rIns="0" bIns="0" anchor="t" anchorCtr="0">
            <a:spAutoFit/>
          </a:bodyPr>
          <a:lstStyle/>
          <a:p>
            <a:pPr marL="12700" marR="0" lvl="0" indent="0" algn="l" rtl="0">
              <a:lnSpc>
                <a:spcPct val="100000"/>
              </a:lnSpc>
              <a:spcBef>
                <a:spcPts val="0"/>
              </a:spcBef>
              <a:spcAft>
                <a:spcPts val="0"/>
              </a:spcAft>
              <a:buClr>
                <a:srgbClr val="000000"/>
              </a:buClr>
              <a:buSzPts val="2250"/>
              <a:buFont typeface="Arial"/>
              <a:buNone/>
            </a:pPr>
            <a:r>
              <a:rPr lang="en-US" altLang="ja-JP" sz="2150" b="0" i="0" u="none" strike="noStrike" cap="none" dirty="0" err="1">
                <a:solidFill>
                  <a:srgbClr val="332E29"/>
                </a:solidFill>
                <a:latin typeface="Arial"/>
                <a:ea typeface="Arial"/>
                <a:cs typeface="Arial"/>
                <a:sym typeface="Arial"/>
              </a:rPr>
              <a:t>WEEup</a:t>
            </a:r>
            <a:r>
              <a:rPr lang="ja-JP" sz="2150" b="0" i="0" u="none" strike="noStrike" cap="none" dirty="0">
                <a:solidFill>
                  <a:srgbClr val="332E29"/>
                </a:solidFill>
                <a:latin typeface="Arial"/>
                <a:ea typeface="Arial"/>
                <a:cs typeface="Arial"/>
                <a:sym typeface="Arial"/>
              </a:rPr>
              <a:t> Co.,Ltd</a:t>
            </a:r>
            <a:endParaRPr sz="2150" b="0" i="0" u="none" strike="noStrike" cap="none" dirty="0">
              <a:solidFill>
                <a:schemeClr val="dk1"/>
              </a:solidFill>
              <a:latin typeface="Arial"/>
              <a:ea typeface="Arial"/>
              <a:cs typeface="Arial"/>
              <a:sym typeface="Arial"/>
            </a:endParaRPr>
          </a:p>
        </p:txBody>
      </p:sp>
      <p:pic>
        <p:nvPicPr>
          <p:cNvPr id="2" name="図 1" descr="挿絵 が含まれている画像&#10;&#10;自動的に生成された説明">
            <a:extLst>
              <a:ext uri="{FF2B5EF4-FFF2-40B4-BE49-F238E27FC236}">
                <a16:creationId xmlns:a16="http://schemas.microsoft.com/office/drawing/2014/main" id="{AE6BD2A4-7720-619B-A558-45685EDE5782}"/>
              </a:ext>
            </a:extLst>
          </p:cNvPr>
          <p:cNvPicPr>
            <a:picLocks noChangeAspect="1"/>
          </p:cNvPicPr>
          <p:nvPr/>
        </p:nvPicPr>
        <p:blipFill>
          <a:blip r:embed="rId3"/>
          <a:stretch>
            <a:fillRect/>
          </a:stretch>
        </p:blipFill>
        <p:spPr>
          <a:xfrm>
            <a:off x="6760675" y="17132300"/>
            <a:ext cx="1121996" cy="973528"/>
          </a:xfrm>
          <a:prstGeom prst="rect">
            <a:avLst/>
          </a:prstGeom>
        </p:spPr>
      </p:pic>
      <p:sp>
        <p:nvSpPr>
          <p:cNvPr id="19" name="Google Shape;110;p3">
            <a:extLst>
              <a:ext uri="{FF2B5EF4-FFF2-40B4-BE49-F238E27FC236}">
                <a16:creationId xmlns:a16="http://schemas.microsoft.com/office/drawing/2014/main" id="{D4E243AB-0654-8E52-E5BF-41BA36C888D3}"/>
              </a:ext>
            </a:extLst>
          </p:cNvPr>
          <p:cNvSpPr txBox="1"/>
          <p:nvPr/>
        </p:nvSpPr>
        <p:spPr>
          <a:xfrm>
            <a:off x="680231" y="6127430"/>
            <a:ext cx="9360000" cy="8526047"/>
          </a:xfrm>
          <a:prstGeom prst="rect">
            <a:avLst/>
          </a:prstGeom>
          <a:noFill/>
          <a:ln>
            <a:noFill/>
          </a:ln>
        </p:spPr>
        <p:txBody>
          <a:bodyPr spcFirstLastPara="1" wrap="square" lIns="0" tIns="122550" rIns="0" bIns="0" anchor="t" anchorCtr="0">
            <a:spAutoFit/>
          </a:bodyPr>
          <a:lstStyle/>
          <a:p>
            <a:pPr marL="12700" marR="0" lvl="0" indent="0" algn="l" rtl="0">
              <a:lnSpc>
                <a:spcPct val="100000"/>
              </a:lnSpc>
              <a:spcBef>
                <a:spcPts val="385"/>
              </a:spcBef>
              <a:spcAft>
                <a:spcPts val="0"/>
              </a:spcAft>
              <a:buClr>
                <a:srgbClr val="000000"/>
              </a:buClr>
              <a:buSzPts val="1600"/>
              <a:buFont typeface="Arial"/>
              <a:buNone/>
            </a:pPr>
            <a:r>
              <a:rPr lang="en-US" altLang="ja-JP" sz="2800" b="1" i="0" u="none" strike="noStrike" cap="none" dirty="0">
                <a:solidFill>
                  <a:srgbClr val="332E29"/>
                </a:solidFill>
                <a:latin typeface="Arial"/>
                <a:ea typeface="Arial"/>
                <a:cs typeface="Arial"/>
                <a:sym typeface="Arial"/>
              </a:rPr>
              <a:t>The health benefits of matcha</a:t>
            </a:r>
          </a:p>
          <a:p>
            <a:pPr marL="12700" marR="0" lvl="0" indent="0" algn="l" rtl="0">
              <a:lnSpc>
                <a:spcPct val="100000"/>
              </a:lnSpc>
              <a:spcBef>
                <a:spcPts val="385"/>
              </a:spcBef>
              <a:spcAft>
                <a:spcPts val="0"/>
              </a:spcAft>
              <a:buClr>
                <a:srgbClr val="000000"/>
              </a:buClr>
              <a:buSzPts val="1600"/>
              <a:buFont typeface="Arial"/>
              <a:buNone/>
            </a:pPr>
            <a:r>
              <a:rPr lang="en-US" altLang="ja-JP" sz="1800" b="1" i="0" u="none" strike="noStrike" cap="none" dirty="0">
                <a:solidFill>
                  <a:srgbClr val="332E29"/>
                </a:solidFill>
                <a:latin typeface="Arial"/>
                <a:ea typeface="Arial"/>
                <a:cs typeface="Arial"/>
                <a:sym typeface="Arial"/>
              </a:rPr>
              <a:t>Benefits of Matcha 1. Prevents obesity</a:t>
            </a:r>
          </a:p>
          <a:p>
            <a:pPr marL="12700" marR="0" lvl="0" indent="0" algn="l" rtl="0">
              <a:lnSpc>
                <a:spcPct val="100000"/>
              </a:lnSpc>
              <a:spcBef>
                <a:spcPts val="385"/>
              </a:spcBef>
              <a:spcAft>
                <a:spcPts val="0"/>
              </a:spcAft>
              <a:buClr>
                <a:srgbClr val="000000"/>
              </a:buClr>
              <a:buSzPts val="1600"/>
              <a:buFont typeface="Arial"/>
              <a:buNone/>
            </a:pPr>
            <a:r>
              <a:rPr lang="en-US" altLang="ja-JP" sz="1800" i="0" u="none" strike="noStrike" cap="none" dirty="0">
                <a:solidFill>
                  <a:srgbClr val="332E29"/>
                </a:solidFill>
                <a:latin typeface="Arial"/>
                <a:ea typeface="Arial"/>
                <a:cs typeface="Arial"/>
                <a:sym typeface="Arial"/>
              </a:rPr>
              <a:t>Matcha contains a lot of tea catechins, which help reduce the absorption of fat from the diet and burn body fat.</a:t>
            </a:r>
          </a:p>
          <a:p>
            <a:pPr marL="12700" marR="0" lvl="0" indent="0" algn="l" rtl="0">
              <a:lnSpc>
                <a:spcPct val="100000"/>
              </a:lnSpc>
              <a:spcBef>
                <a:spcPts val="385"/>
              </a:spcBef>
              <a:spcAft>
                <a:spcPts val="0"/>
              </a:spcAft>
              <a:buClr>
                <a:srgbClr val="000000"/>
              </a:buClr>
              <a:buSzPts val="1600"/>
              <a:buFont typeface="Arial"/>
              <a:buNone/>
            </a:pPr>
            <a:r>
              <a:rPr lang="en-US" altLang="ja-JP" sz="1800" i="0" u="none" strike="noStrike" cap="none" dirty="0">
                <a:solidFill>
                  <a:srgbClr val="332E29"/>
                </a:solidFill>
                <a:latin typeface="Arial"/>
                <a:ea typeface="Arial"/>
                <a:cs typeface="Arial"/>
                <a:sym typeface="Arial"/>
              </a:rPr>
              <a:t>In addition, soluble dietary fiber is said to slow down the absorption of sugar, and insoluble dietary fiber helps relieve and prevent constipation.</a:t>
            </a:r>
          </a:p>
          <a:p>
            <a:pPr marL="12700" marR="0" lvl="0" indent="0" algn="l" rtl="0">
              <a:lnSpc>
                <a:spcPct val="100000"/>
              </a:lnSpc>
              <a:spcBef>
                <a:spcPts val="385"/>
              </a:spcBef>
              <a:spcAft>
                <a:spcPts val="0"/>
              </a:spcAft>
              <a:buClr>
                <a:srgbClr val="000000"/>
              </a:buClr>
              <a:buSzPts val="1600"/>
              <a:buFont typeface="Arial"/>
              <a:buNone/>
            </a:pPr>
            <a:r>
              <a:rPr lang="en-US" altLang="ja-JP" sz="1800" i="0" u="none" strike="noStrike" cap="none" dirty="0">
                <a:solidFill>
                  <a:srgbClr val="332E29"/>
                </a:solidFill>
                <a:latin typeface="Arial"/>
                <a:ea typeface="Arial"/>
                <a:cs typeface="Arial"/>
                <a:sym typeface="Arial"/>
              </a:rPr>
              <a:t>The synergistic effects of these ingredients make matcha effective in preventing obesity and dieting.</a:t>
            </a:r>
          </a:p>
          <a:p>
            <a:pPr marL="12700" marR="0" lvl="0" indent="0" algn="l" rtl="0">
              <a:lnSpc>
                <a:spcPct val="100000"/>
              </a:lnSpc>
              <a:spcBef>
                <a:spcPts val="385"/>
              </a:spcBef>
              <a:spcAft>
                <a:spcPts val="0"/>
              </a:spcAft>
              <a:buClr>
                <a:srgbClr val="000000"/>
              </a:buClr>
              <a:buSzPts val="1600"/>
              <a:buFont typeface="Arial"/>
              <a:buNone/>
            </a:pPr>
            <a:endParaRPr lang="en-US" altLang="ja-JP" sz="1800" i="0" u="none" strike="noStrike" cap="none" dirty="0">
              <a:solidFill>
                <a:srgbClr val="332E29"/>
              </a:solidFill>
              <a:latin typeface="Arial"/>
              <a:ea typeface="Arial"/>
              <a:cs typeface="Arial"/>
              <a:sym typeface="Arial"/>
            </a:endParaRPr>
          </a:p>
          <a:p>
            <a:pPr marL="12700" marR="0" lvl="0" indent="0" algn="l" rtl="0">
              <a:lnSpc>
                <a:spcPct val="100000"/>
              </a:lnSpc>
              <a:spcBef>
                <a:spcPts val="385"/>
              </a:spcBef>
              <a:spcAft>
                <a:spcPts val="0"/>
              </a:spcAft>
              <a:buClr>
                <a:srgbClr val="000000"/>
              </a:buClr>
              <a:buSzPts val="1600"/>
              <a:buFont typeface="Arial"/>
              <a:buNone/>
            </a:pPr>
            <a:r>
              <a:rPr lang="en-US" altLang="ja-JP" sz="1800" b="1" i="0" u="none" strike="noStrike" cap="none" dirty="0">
                <a:solidFill>
                  <a:srgbClr val="332E29"/>
                </a:solidFill>
                <a:latin typeface="Arial"/>
                <a:ea typeface="Arial"/>
                <a:cs typeface="Arial"/>
                <a:sym typeface="Arial"/>
              </a:rPr>
              <a:t>Benefits of Matcha 2: Anti-aging</a:t>
            </a:r>
          </a:p>
          <a:p>
            <a:pPr marL="12700" marR="0" lvl="0" indent="0" algn="l" rtl="0">
              <a:lnSpc>
                <a:spcPct val="100000"/>
              </a:lnSpc>
              <a:spcBef>
                <a:spcPts val="385"/>
              </a:spcBef>
              <a:spcAft>
                <a:spcPts val="0"/>
              </a:spcAft>
              <a:buClr>
                <a:srgbClr val="000000"/>
              </a:buClr>
              <a:buSzPts val="1600"/>
              <a:buFont typeface="Arial"/>
              <a:buNone/>
            </a:pPr>
            <a:r>
              <a:rPr lang="en-US" altLang="ja-JP" sz="1800" i="0" u="none" strike="noStrike" cap="none" dirty="0">
                <a:solidFill>
                  <a:srgbClr val="332E29"/>
                </a:solidFill>
                <a:latin typeface="Arial"/>
                <a:ea typeface="Arial"/>
                <a:cs typeface="Arial"/>
                <a:sym typeface="Arial"/>
              </a:rPr>
              <a:t>Tea catechins, found in large amounts in matcha, have a strong antioxidant effect. They work to remove active oxygen, which causes aging, and help prevent arteriosclerosis.</a:t>
            </a:r>
          </a:p>
          <a:p>
            <a:pPr marL="12700" marR="0" lvl="0" indent="0" algn="l" rtl="0">
              <a:lnSpc>
                <a:spcPct val="100000"/>
              </a:lnSpc>
              <a:spcBef>
                <a:spcPts val="385"/>
              </a:spcBef>
              <a:spcAft>
                <a:spcPts val="0"/>
              </a:spcAft>
              <a:buClr>
                <a:srgbClr val="000000"/>
              </a:buClr>
              <a:buSzPts val="1600"/>
              <a:buFont typeface="Arial"/>
              <a:buNone/>
            </a:pPr>
            <a:r>
              <a:rPr lang="en-US" altLang="ja-JP" sz="1800" i="0" u="none" strike="noStrike" cap="none" dirty="0">
                <a:solidFill>
                  <a:srgbClr val="332E29"/>
                </a:solidFill>
                <a:latin typeface="Arial"/>
                <a:ea typeface="Arial"/>
                <a:cs typeface="Arial"/>
                <a:sym typeface="Arial"/>
              </a:rPr>
              <a:t>Like tea catechins, vitamin E has also been attracting attention for its antioxidant effects. It is said that matcha contains more vitamin E than almonds and taking it together with vitamin C increases its effectiveness. Matcha contains both.</a:t>
            </a:r>
          </a:p>
          <a:p>
            <a:pPr marL="12700" marR="0" lvl="0" indent="0" algn="l" rtl="0">
              <a:lnSpc>
                <a:spcPct val="100000"/>
              </a:lnSpc>
              <a:spcBef>
                <a:spcPts val="385"/>
              </a:spcBef>
              <a:spcAft>
                <a:spcPts val="0"/>
              </a:spcAft>
              <a:buClr>
                <a:srgbClr val="000000"/>
              </a:buClr>
              <a:buSzPts val="1600"/>
              <a:buFont typeface="Arial"/>
              <a:buNone/>
            </a:pPr>
            <a:r>
              <a:rPr lang="en-US" altLang="ja-JP" sz="1800" i="0" u="none" strike="noStrike" cap="none" dirty="0">
                <a:solidFill>
                  <a:srgbClr val="332E29"/>
                </a:solidFill>
                <a:latin typeface="Arial"/>
                <a:ea typeface="Arial"/>
                <a:cs typeface="Arial"/>
                <a:sym typeface="Arial"/>
              </a:rPr>
              <a:t>Beta-carotene (vitamin A), which is found in large amounts in green and yellow vegetables such as carrots and spinach, is also a powerful antioxidant. Of course, matcha contains it too!</a:t>
            </a:r>
          </a:p>
          <a:p>
            <a:pPr marL="12700" marR="0" lvl="0" indent="0" algn="l" rtl="0">
              <a:lnSpc>
                <a:spcPct val="100000"/>
              </a:lnSpc>
              <a:spcBef>
                <a:spcPts val="385"/>
              </a:spcBef>
              <a:spcAft>
                <a:spcPts val="0"/>
              </a:spcAft>
              <a:buClr>
                <a:srgbClr val="000000"/>
              </a:buClr>
              <a:buSzPts val="1600"/>
              <a:buFont typeface="Arial"/>
              <a:buNone/>
            </a:pPr>
            <a:endParaRPr lang="en-US" altLang="ja-JP" sz="1800" i="0" u="none" strike="noStrike" cap="none" dirty="0">
              <a:solidFill>
                <a:srgbClr val="332E29"/>
              </a:solidFill>
              <a:latin typeface="Arial"/>
              <a:ea typeface="Arial"/>
              <a:cs typeface="Arial"/>
              <a:sym typeface="Arial"/>
            </a:endParaRPr>
          </a:p>
          <a:p>
            <a:pPr marL="12700" marR="0" lvl="0" indent="0" algn="l" rtl="0">
              <a:lnSpc>
                <a:spcPct val="100000"/>
              </a:lnSpc>
              <a:spcBef>
                <a:spcPts val="385"/>
              </a:spcBef>
              <a:spcAft>
                <a:spcPts val="0"/>
              </a:spcAft>
              <a:buClr>
                <a:srgbClr val="000000"/>
              </a:buClr>
              <a:buSzPts val="1600"/>
              <a:buFont typeface="Arial"/>
              <a:buNone/>
            </a:pPr>
            <a:r>
              <a:rPr lang="en-US" altLang="ja-JP" sz="1800" b="1" i="0" u="none" strike="noStrike" cap="none" dirty="0">
                <a:solidFill>
                  <a:srgbClr val="332E29"/>
                </a:solidFill>
                <a:latin typeface="Arial"/>
                <a:ea typeface="Arial"/>
                <a:cs typeface="Arial"/>
                <a:sym typeface="Arial"/>
              </a:rPr>
              <a:t>Benefits of Matcha 3: Relaxation effect</a:t>
            </a:r>
          </a:p>
          <a:p>
            <a:pPr marL="12700" marR="0" lvl="0" indent="0" algn="l" rtl="0">
              <a:lnSpc>
                <a:spcPct val="100000"/>
              </a:lnSpc>
              <a:spcBef>
                <a:spcPts val="385"/>
              </a:spcBef>
              <a:spcAft>
                <a:spcPts val="0"/>
              </a:spcAft>
              <a:buClr>
                <a:srgbClr val="000000"/>
              </a:buClr>
              <a:buSzPts val="1600"/>
              <a:buFont typeface="Arial"/>
              <a:buNone/>
            </a:pPr>
            <a:r>
              <a:rPr lang="en-US" altLang="ja-JP" sz="1800" i="0" u="none" strike="noStrike" cap="none" dirty="0">
                <a:solidFill>
                  <a:srgbClr val="332E29"/>
                </a:solidFill>
                <a:latin typeface="Arial"/>
                <a:ea typeface="Arial"/>
                <a:cs typeface="Arial"/>
                <a:sym typeface="Arial"/>
              </a:rPr>
              <a:t>Theanine, a flavor component contained in matcha, has the effect of relaxing the mood and improving the quality of sleep. It is said to have 10 times more of this effect than sencha, so it might be a good idea to enjoy a cup of matcha on days when you want to relax.</a:t>
            </a:r>
          </a:p>
          <a:p>
            <a:pPr marL="12700" marR="0" lvl="0" indent="0" algn="l" rtl="0">
              <a:lnSpc>
                <a:spcPct val="100000"/>
              </a:lnSpc>
              <a:spcBef>
                <a:spcPts val="385"/>
              </a:spcBef>
              <a:spcAft>
                <a:spcPts val="0"/>
              </a:spcAft>
              <a:buClr>
                <a:srgbClr val="000000"/>
              </a:buClr>
              <a:buSzPts val="1600"/>
              <a:buFont typeface="Arial"/>
              <a:buNone/>
            </a:pPr>
            <a:r>
              <a:rPr lang="en-US" altLang="ja-JP" sz="1800" i="0" u="none" strike="noStrike" cap="none" dirty="0">
                <a:solidFill>
                  <a:srgbClr val="332E29"/>
                </a:solidFill>
                <a:latin typeface="Arial"/>
                <a:ea typeface="Arial"/>
                <a:cs typeface="Arial"/>
                <a:sym typeface="Arial"/>
              </a:rPr>
              <a:t>Theanine also has the effect of slowing down the effects of caffeine, so it is recommended to drink it before going to bed. When you wake up, the caffeine will kick in, helping you feel more alert.</a:t>
            </a:r>
          </a:p>
          <a:p>
            <a:pPr marL="12700" marR="0" lvl="0" indent="0" algn="l" rtl="0">
              <a:lnSpc>
                <a:spcPct val="100000"/>
              </a:lnSpc>
              <a:spcBef>
                <a:spcPts val="385"/>
              </a:spcBef>
              <a:spcAft>
                <a:spcPts val="0"/>
              </a:spcAft>
              <a:buClr>
                <a:srgbClr val="000000"/>
              </a:buClr>
              <a:buSzPts val="1600"/>
              <a:buFont typeface="Arial"/>
              <a:buNone/>
            </a:pPr>
            <a:r>
              <a:rPr lang="en-US" altLang="ja-JP" sz="1800" i="0" u="none" strike="noStrike" cap="none" dirty="0">
                <a:solidFill>
                  <a:srgbClr val="332E29"/>
                </a:solidFill>
                <a:latin typeface="Arial"/>
                <a:ea typeface="Arial"/>
                <a:cs typeface="Arial"/>
                <a:sym typeface="Arial"/>
              </a:rPr>
              <a:t>In addition, it has been found that the mellow aroma of matcha also has a relaxing effect.</a:t>
            </a:r>
          </a:p>
        </p:txBody>
      </p:sp>
      <p:pic>
        <p:nvPicPr>
          <p:cNvPr id="6" name="図 5" descr="食品, フルーツ が含まれている画像&#10;&#10;AI 生成コンテンツは誤りを含む可能性があります。">
            <a:extLst>
              <a:ext uri="{FF2B5EF4-FFF2-40B4-BE49-F238E27FC236}">
                <a16:creationId xmlns:a16="http://schemas.microsoft.com/office/drawing/2014/main" id="{43295171-2BC7-9BEC-8EB0-32E98CB51ECD}"/>
              </a:ext>
            </a:extLst>
          </p:cNvPr>
          <p:cNvPicPr>
            <a:picLocks noChangeAspect="1"/>
          </p:cNvPicPr>
          <p:nvPr/>
        </p:nvPicPr>
        <p:blipFill>
          <a:blip r:embed="rId4"/>
          <a:stretch>
            <a:fillRect/>
          </a:stretch>
        </p:blipFill>
        <p:spPr>
          <a:xfrm>
            <a:off x="5360231" y="1280471"/>
            <a:ext cx="4478400" cy="4478400"/>
          </a:xfrm>
          <a:prstGeom prst="rect">
            <a:avLst/>
          </a:prstGeom>
        </p:spPr>
      </p:pic>
      <p:pic>
        <p:nvPicPr>
          <p:cNvPr id="10" name="図 9" descr="テーブル, カップ, 座る, 食品 が含まれている画像&#10;&#10;AI 生成コンテンツは誤りを含む可能性があります。">
            <a:extLst>
              <a:ext uri="{FF2B5EF4-FFF2-40B4-BE49-F238E27FC236}">
                <a16:creationId xmlns:a16="http://schemas.microsoft.com/office/drawing/2014/main" id="{94C8A3BB-445E-B03D-0FA0-B631C0BA3C70}"/>
              </a:ext>
            </a:extLst>
          </p:cNvPr>
          <p:cNvPicPr>
            <a:picLocks noChangeAspect="1"/>
          </p:cNvPicPr>
          <p:nvPr/>
        </p:nvPicPr>
        <p:blipFill>
          <a:blip r:embed="rId5"/>
          <a:stretch>
            <a:fillRect/>
          </a:stretch>
        </p:blipFill>
        <p:spPr>
          <a:xfrm>
            <a:off x="1706404" y="15022036"/>
            <a:ext cx="2963271" cy="2963271"/>
          </a:xfrm>
          <a:prstGeom prst="rect">
            <a:avLst/>
          </a:prstGeom>
        </p:spPr>
      </p:pic>
      <p:pic>
        <p:nvPicPr>
          <p:cNvPr id="12" name="図 11" descr="座る, 屋内, テーブル, カップ が含まれている画像&#10;&#10;AI 生成コンテンツは誤りを含む可能性があります。">
            <a:extLst>
              <a:ext uri="{FF2B5EF4-FFF2-40B4-BE49-F238E27FC236}">
                <a16:creationId xmlns:a16="http://schemas.microsoft.com/office/drawing/2014/main" id="{85C7F694-132D-EBDF-8C3B-77FE20D7FACE}"/>
              </a:ext>
            </a:extLst>
          </p:cNvPr>
          <p:cNvPicPr>
            <a:picLocks noChangeAspect="1"/>
          </p:cNvPicPr>
          <p:nvPr/>
        </p:nvPicPr>
        <p:blipFill>
          <a:blip r:embed="rId6"/>
          <a:stretch>
            <a:fillRect/>
          </a:stretch>
        </p:blipFill>
        <p:spPr>
          <a:xfrm>
            <a:off x="448369" y="1279400"/>
            <a:ext cx="4479471" cy="4479471"/>
          </a:xfrm>
          <a:prstGeom prst="rect">
            <a:avLst/>
          </a:prstGeom>
        </p:spPr>
      </p:pic>
    </p:spTree>
    <p:extLst>
      <p:ext uri="{BB962C8B-B14F-4D97-AF65-F5344CB8AC3E}">
        <p14:creationId xmlns:p14="http://schemas.microsoft.com/office/powerpoint/2010/main" val="3293300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
          <a:extLst>
            <a:ext uri="{FF2B5EF4-FFF2-40B4-BE49-F238E27FC236}">
              <a16:creationId xmlns:a16="http://schemas.microsoft.com/office/drawing/2014/main" id="{4E9FA71D-68C5-09C7-FB15-0E0688EE8378}"/>
            </a:ext>
          </a:extLst>
        </p:cNvPr>
        <p:cNvGrpSpPr/>
        <p:nvPr/>
      </p:nvGrpSpPr>
      <p:grpSpPr>
        <a:xfrm>
          <a:off x="0" y="0"/>
          <a:ext cx="0" cy="0"/>
          <a:chOff x="0" y="0"/>
          <a:chExt cx="0" cy="0"/>
        </a:xfrm>
      </p:grpSpPr>
      <p:sp>
        <p:nvSpPr>
          <p:cNvPr id="51" name="Google Shape;51;p1">
            <a:extLst>
              <a:ext uri="{FF2B5EF4-FFF2-40B4-BE49-F238E27FC236}">
                <a16:creationId xmlns:a16="http://schemas.microsoft.com/office/drawing/2014/main" id="{3FEB28CD-F3DB-25B2-1093-CBDB7694469C}"/>
              </a:ext>
            </a:extLst>
          </p:cNvPr>
          <p:cNvSpPr txBox="1">
            <a:spLocks noGrp="1"/>
          </p:cNvSpPr>
          <p:nvPr>
            <p:ph type="title"/>
          </p:nvPr>
        </p:nvSpPr>
        <p:spPr>
          <a:xfrm>
            <a:off x="325074" y="4465"/>
            <a:ext cx="9648597" cy="939360"/>
          </a:xfrm>
          <a:prstGeom prst="rect">
            <a:avLst/>
          </a:prstGeom>
          <a:noFill/>
          <a:ln>
            <a:noFill/>
          </a:ln>
        </p:spPr>
        <p:txBody>
          <a:bodyPr spcFirstLastPara="1" wrap="square" lIns="0" tIns="15875" rIns="0" bIns="0" anchor="t" anchorCtr="0">
            <a:spAutoFit/>
          </a:bodyPr>
          <a:lstStyle/>
          <a:p>
            <a:pPr marL="12700" lvl="0" indent="0" algn="ctr" rtl="0">
              <a:lnSpc>
                <a:spcPct val="100000"/>
              </a:lnSpc>
              <a:spcBef>
                <a:spcPts val="0"/>
              </a:spcBef>
              <a:spcAft>
                <a:spcPts val="0"/>
              </a:spcAft>
              <a:buSzPts val="1400"/>
              <a:buNone/>
            </a:pPr>
            <a:r>
              <a:rPr lang="en-US" altLang="ja-JP" sz="6000" dirty="0">
                <a:latin typeface="Arial"/>
                <a:ea typeface="Arial"/>
                <a:cs typeface="Arial"/>
                <a:sym typeface="Arial"/>
              </a:rPr>
              <a:t>Organic Matcha </a:t>
            </a:r>
            <a:r>
              <a:rPr lang="ja-JP" sz="6000" dirty="0">
                <a:latin typeface="Arial"/>
                <a:ea typeface="Arial"/>
                <a:cs typeface="Arial"/>
                <a:sym typeface="Arial"/>
              </a:rPr>
              <a:t>Products</a:t>
            </a:r>
            <a:endParaRPr sz="6000" dirty="0">
              <a:latin typeface="Arial"/>
              <a:ea typeface="Arial"/>
              <a:cs typeface="Arial"/>
              <a:sym typeface="Arial"/>
            </a:endParaRPr>
          </a:p>
        </p:txBody>
      </p:sp>
      <p:sp>
        <p:nvSpPr>
          <p:cNvPr id="52" name="Google Shape;52;p1">
            <a:extLst>
              <a:ext uri="{FF2B5EF4-FFF2-40B4-BE49-F238E27FC236}">
                <a16:creationId xmlns:a16="http://schemas.microsoft.com/office/drawing/2014/main" id="{D886B31F-DA9F-4F14-D224-2BB6AA848694}"/>
              </a:ext>
            </a:extLst>
          </p:cNvPr>
          <p:cNvSpPr txBox="1"/>
          <p:nvPr/>
        </p:nvSpPr>
        <p:spPr>
          <a:xfrm>
            <a:off x="7882671" y="17758128"/>
            <a:ext cx="2091000" cy="347700"/>
          </a:xfrm>
          <a:prstGeom prst="rect">
            <a:avLst/>
          </a:prstGeom>
          <a:noFill/>
          <a:ln>
            <a:noFill/>
          </a:ln>
        </p:spPr>
        <p:txBody>
          <a:bodyPr spcFirstLastPara="1" wrap="square" lIns="0" tIns="16500" rIns="0" bIns="0" anchor="t" anchorCtr="0">
            <a:spAutoFit/>
          </a:bodyPr>
          <a:lstStyle/>
          <a:p>
            <a:pPr marL="12700" marR="0" lvl="0" indent="0" algn="l" rtl="0">
              <a:lnSpc>
                <a:spcPct val="100000"/>
              </a:lnSpc>
              <a:spcBef>
                <a:spcPts val="0"/>
              </a:spcBef>
              <a:spcAft>
                <a:spcPts val="0"/>
              </a:spcAft>
              <a:buClr>
                <a:srgbClr val="000000"/>
              </a:buClr>
              <a:buSzPts val="2250"/>
              <a:buFont typeface="Arial"/>
              <a:buNone/>
            </a:pPr>
            <a:r>
              <a:rPr lang="en-US" altLang="ja-JP" sz="2150" b="0" i="0" u="none" strike="noStrike" cap="none" dirty="0" err="1">
                <a:solidFill>
                  <a:srgbClr val="332E29"/>
                </a:solidFill>
                <a:latin typeface="Arial"/>
                <a:ea typeface="Arial"/>
                <a:cs typeface="Arial"/>
                <a:sym typeface="Arial"/>
              </a:rPr>
              <a:t>WEEup</a:t>
            </a:r>
            <a:r>
              <a:rPr lang="ja-JP" sz="2150" b="0" i="0" u="none" strike="noStrike" cap="none" dirty="0">
                <a:solidFill>
                  <a:srgbClr val="332E29"/>
                </a:solidFill>
                <a:latin typeface="Arial"/>
                <a:ea typeface="Arial"/>
                <a:cs typeface="Arial"/>
                <a:sym typeface="Arial"/>
              </a:rPr>
              <a:t> Co.,Ltd</a:t>
            </a:r>
            <a:endParaRPr sz="2150" b="0" i="0" u="none" strike="noStrike" cap="none" dirty="0">
              <a:solidFill>
                <a:schemeClr val="dk1"/>
              </a:solidFill>
              <a:latin typeface="Arial"/>
              <a:ea typeface="Arial"/>
              <a:cs typeface="Arial"/>
              <a:sym typeface="Arial"/>
            </a:endParaRPr>
          </a:p>
        </p:txBody>
      </p:sp>
      <p:sp>
        <p:nvSpPr>
          <p:cNvPr id="54" name="Google Shape;54;p1">
            <a:extLst>
              <a:ext uri="{FF2B5EF4-FFF2-40B4-BE49-F238E27FC236}">
                <a16:creationId xmlns:a16="http://schemas.microsoft.com/office/drawing/2014/main" id="{804D418D-9DE1-3613-6F6C-406CC3259074}"/>
              </a:ext>
            </a:extLst>
          </p:cNvPr>
          <p:cNvSpPr txBox="1"/>
          <p:nvPr/>
        </p:nvSpPr>
        <p:spPr>
          <a:xfrm>
            <a:off x="129539" y="4610686"/>
            <a:ext cx="10027920" cy="4670638"/>
          </a:xfrm>
          <a:prstGeom prst="rect">
            <a:avLst/>
          </a:prstGeom>
          <a:noFill/>
          <a:ln>
            <a:solidFill>
              <a:schemeClr val="tx1"/>
            </a:solidFill>
          </a:ln>
        </p:spPr>
        <p:txBody>
          <a:bodyPr spcFirstLastPara="1" wrap="square" lIns="0" tIns="12700" rIns="0" bIns="0" anchor="t" anchorCtr="0">
            <a:spAutoFit/>
          </a:bodyPr>
          <a:lstStyle/>
          <a:p>
            <a:pPr marL="12700" marR="0" lvl="0" indent="0" algn="ctr" rtl="0">
              <a:lnSpc>
                <a:spcPct val="100000"/>
              </a:lnSpc>
              <a:spcBef>
                <a:spcPts val="0"/>
              </a:spcBef>
              <a:spcAft>
                <a:spcPts val="0"/>
              </a:spcAft>
              <a:buClr>
                <a:srgbClr val="000000"/>
              </a:buClr>
              <a:buSzPts val="1600"/>
              <a:buFont typeface="Arial"/>
              <a:buNone/>
            </a:pPr>
            <a:r>
              <a:rPr lang="en-US" altLang="ja-JP" sz="3200" b="1" i="0" u="none" strike="noStrike" cap="none" dirty="0">
                <a:solidFill>
                  <a:srgbClr val="332E29"/>
                </a:solidFill>
                <a:latin typeface="Arial"/>
                <a:ea typeface="Arial"/>
                <a:cs typeface="Arial"/>
                <a:sym typeface="Arial"/>
              </a:rPr>
              <a:t>Organic Macha</a:t>
            </a:r>
            <a:r>
              <a:rPr lang="en-US" altLang="ja-JP" sz="3200" b="1" dirty="0">
                <a:solidFill>
                  <a:srgbClr val="332E29"/>
                </a:solidFill>
              </a:rPr>
              <a:t>(KYOTO</a:t>
            </a:r>
            <a:r>
              <a:rPr lang="en-US" altLang="ja-JP" sz="3200" b="1" i="0" u="none" strike="noStrike" cap="none" dirty="0">
                <a:solidFill>
                  <a:srgbClr val="332E29"/>
                </a:solidFill>
                <a:latin typeface="Arial"/>
                <a:ea typeface="Arial"/>
                <a:cs typeface="Arial"/>
                <a:sym typeface="Arial"/>
              </a:rPr>
              <a:t>)</a:t>
            </a:r>
            <a:endParaRPr sz="3200" b="0" i="0" u="none" strike="noStrike" cap="none" dirty="0">
              <a:solidFill>
                <a:schemeClr val="dk1"/>
              </a:solidFill>
              <a:latin typeface="Arial"/>
              <a:ea typeface="Arial"/>
              <a:cs typeface="Arial"/>
              <a:sym typeface="Arial"/>
            </a:endParaRPr>
          </a:p>
          <a:p>
            <a:pPr marL="12700" marR="0" lvl="0" indent="0" algn="ctr" rtl="0">
              <a:lnSpc>
                <a:spcPct val="100000"/>
              </a:lnSpc>
              <a:spcBef>
                <a:spcPts val="45"/>
              </a:spcBef>
              <a:spcAft>
                <a:spcPts val="0"/>
              </a:spcAft>
              <a:buClr>
                <a:srgbClr val="000000"/>
              </a:buClr>
              <a:buSzPts val="1400"/>
              <a:buFont typeface="Arial"/>
              <a:buNone/>
            </a:pPr>
            <a:r>
              <a:rPr lang="en-US" altLang="ja-JP" sz="3200" b="0" i="0" u="none" strike="noStrike" cap="none" dirty="0">
                <a:solidFill>
                  <a:srgbClr val="332E29"/>
                </a:solidFill>
                <a:latin typeface="Arial"/>
                <a:ea typeface="Arial"/>
                <a:cs typeface="Arial"/>
                <a:sym typeface="Arial"/>
              </a:rPr>
              <a:t> Weight :40g $17.40-$19</a:t>
            </a:r>
            <a:r>
              <a:rPr lang="en-US" altLang="ja-JP" sz="3200" dirty="0">
                <a:solidFill>
                  <a:srgbClr val="332E29"/>
                </a:solidFill>
              </a:rPr>
              <a:t>.4</a:t>
            </a:r>
            <a:r>
              <a:rPr lang="en-US" altLang="ja-JP" sz="3200" b="0" i="0" u="none" strike="noStrike" cap="none" dirty="0">
                <a:solidFill>
                  <a:srgbClr val="332E29"/>
                </a:solidFill>
                <a:latin typeface="Arial"/>
                <a:ea typeface="Arial"/>
                <a:cs typeface="Arial"/>
                <a:sym typeface="Arial"/>
              </a:rPr>
              <a:t>/1peace</a:t>
            </a:r>
            <a:endParaRPr lang="en-US" sz="3200" b="0" i="0" u="none" strike="noStrike" cap="none" dirty="0">
              <a:solidFill>
                <a:schemeClr val="dk1"/>
              </a:solidFill>
              <a:latin typeface="Arial"/>
              <a:ea typeface="Arial"/>
              <a:cs typeface="Arial"/>
              <a:sym typeface="Arial"/>
            </a:endParaRPr>
          </a:p>
          <a:p>
            <a:pPr marL="12700" marR="808355" lvl="0" indent="0" algn="l" rtl="0">
              <a:lnSpc>
                <a:spcPct val="117300"/>
              </a:lnSpc>
              <a:spcBef>
                <a:spcPts val="0"/>
              </a:spcBef>
              <a:spcAft>
                <a:spcPts val="0"/>
              </a:spcAft>
              <a:buClr>
                <a:srgbClr val="000000"/>
              </a:buClr>
              <a:buSzPts val="1400"/>
              <a:buFont typeface="Arial"/>
              <a:buNone/>
            </a:pPr>
            <a:endParaRPr lang="en-US" altLang="ja-JP" sz="1200" b="0" i="0" u="none" strike="noStrike" cap="none" dirty="0">
              <a:solidFill>
                <a:schemeClr val="tx1"/>
              </a:solidFill>
              <a:latin typeface="Arial"/>
              <a:ea typeface="Arial"/>
              <a:cs typeface="Arial"/>
              <a:sym typeface="Arial"/>
            </a:endParaRPr>
          </a:p>
          <a:p>
            <a:pPr marL="12700" marR="808355" lvl="0" indent="0" algn="l" rtl="0">
              <a:lnSpc>
                <a:spcPct val="117300"/>
              </a:lnSpc>
              <a:spcBef>
                <a:spcPts val="0"/>
              </a:spcBef>
              <a:spcAft>
                <a:spcPts val="0"/>
              </a:spcAft>
              <a:buClr>
                <a:srgbClr val="000000"/>
              </a:buClr>
              <a:buSzPts val="1400"/>
              <a:buFont typeface="Arial"/>
              <a:buNone/>
            </a:pPr>
            <a:r>
              <a:rPr lang="en-US" sz="2400" b="0" i="0" u="none" strike="noStrike" cap="none" dirty="0">
                <a:solidFill>
                  <a:schemeClr val="dk1"/>
                </a:solidFill>
                <a:latin typeface="Arial"/>
                <a:ea typeface="Arial"/>
                <a:cs typeface="Arial"/>
                <a:sym typeface="Arial"/>
              </a:rPr>
              <a:t> This is matcha made using organic farming, which still produces a </a:t>
            </a:r>
          </a:p>
          <a:p>
            <a:pPr marL="12700" marR="808355" lvl="0" indent="0" algn="l" rtl="0">
              <a:lnSpc>
                <a:spcPct val="117300"/>
              </a:lnSpc>
              <a:spcBef>
                <a:spcPts val="0"/>
              </a:spcBef>
              <a:spcAft>
                <a:spcPts val="0"/>
              </a:spcAft>
              <a:buClr>
                <a:srgbClr val="000000"/>
              </a:buClr>
              <a:buSzPts val="1400"/>
              <a:buFont typeface="Arial"/>
              <a:buNone/>
            </a:pPr>
            <a:r>
              <a:rPr lang="en-US" sz="2400" dirty="0">
                <a:solidFill>
                  <a:schemeClr val="dk1"/>
                </a:solidFill>
              </a:rPr>
              <a:t> </a:t>
            </a:r>
            <a:r>
              <a:rPr lang="en-US" sz="2400" b="0" i="0" u="none" strike="noStrike" cap="none" dirty="0">
                <a:solidFill>
                  <a:schemeClr val="dk1"/>
                </a:solidFill>
                <a:latin typeface="Arial"/>
                <a:ea typeface="Arial"/>
                <a:cs typeface="Arial"/>
                <a:sym typeface="Arial"/>
              </a:rPr>
              <a:t>small amount of tea. The tea is grown under cover and dried  </a:t>
            </a:r>
          </a:p>
          <a:p>
            <a:pPr marL="12700" marR="808355" lvl="0" indent="0" algn="l" rtl="0">
              <a:lnSpc>
                <a:spcPct val="117300"/>
              </a:lnSpc>
              <a:spcBef>
                <a:spcPts val="0"/>
              </a:spcBef>
              <a:spcAft>
                <a:spcPts val="0"/>
              </a:spcAft>
              <a:buClr>
                <a:srgbClr val="000000"/>
              </a:buClr>
              <a:buSzPts val="1400"/>
              <a:buFont typeface="Arial"/>
              <a:buNone/>
            </a:pPr>
            <a:r>
              <a:rPr lang="en-US" sz="2400" dirty="0">
                <a:solidFill>
                  <a:schemeClr val="dk1"/>
                </a:solidFill>
              </a:rPr>
              <a:t> </a:t>
            </a:r>
            <a:r>
              <a:rPr lang="en-US" sz="2400" b="0" i="0" u="none" strike="noStrike" cap="none" dirty="0">
                <a:solidFill>
                  <a:schemeClr val="dk1"/>
                </a:solidFill>
                <a:latin typeface="Arial"/>
                <a:ea typeface="Arial"/>
                <a:cs typeface="Arial"/>
                <a:sym typeface="Arial"/>
              </a:rPr>
              <a:t>without rolling, and the stems and veins are removed before being </a:t>
            </a:r>
          </a:p>
          <a:p>
            <a:pPr marL="12700" marR="808355" lvl="0" indent="0" algn="l" rtl="0">
              <a:lnSpc>
                <a:spcPct val="117300"/>
              </a:lnSpc>
              <a:spcBef>
                <a:spcPts val="0"/>
              </a:spcBef>
              <a:spcAft>
                <a:spcPts val="0"/>
              </a:spcAft>
              <a:buClr>
                <a:srgbClr val="000000"/>
              </a:buClr>
              <a:buSzPts val="1400"/>
              <a:buFont typeface="Arial"/>
              <a:buNone/>
            </a:pPr>
            <a:r>
              <a:rPr lang="en-US" sz="2400" dirty="0">
                <a:solidFill>
                  <a:schemeClr val="dk1"/>
                </a:solidFill>
              </a:rPr>
              <a:t> </a:t>
            </a:r>
            <a:r>
              <a:rPr lang="en-US" sz="2400" b="0" i="0" u="none" strike="noStrike" cap="none" dirty="0">
                <a:solidFill>
                  <a:schemeClr val="dk1"/>
                </a:solidFill>
                <a:latin typeface="Arial"/>
                <a:ea typeface="Arial"/>
                <a:cs typeface="Arial"/>
                <a:sym typeface="Arial"/>
              </a:rPr>
              <a:t>ground into powder using a stone mill. You can experience the </a:t>
            </a:r>
          </a:p>
          <a:p>
            <a:pPr marL="12700" marR="808355" lvl="0" indent="0" algn="l" rtl="0">
              <a:lnSpc>
                <a:spcPct val="117300"/>
              </a:lnSpc>
              <a:spcBef>
                <a:spcPts val="0"/>
              </a:spcBef>
              <a:spcAft>
                <a:spcPts val="0"/>
              </a:spcAft>
              <a:buClr>
                <a:srgbClr val="000000"/>
              </a:buClr>
              <a:buSzPts val="1400"/>
              <a:buFont typeface="Arial"/>
              <a:buNone/>
            </a:pPr>
            <a:r>
              <a:rPr lang="en-US" sz="2400" dirty="0">
                <a:solidFill>
                  <a:schemeClr val="dk1"/>
                </a:solidFill>
              </a:rPr>
              <a:t> </a:t>
            </a:r>
            <a:r>
              <a:rPr lang="en-US" sz="2400" b="0" i="0" u="none" strike="noStrike" cap="none" dirty="0">
                <a:solidFill>
                  <a:schemeClr val="dk1"/>
                </a:solidFill>
                <a:latin typeface="Arial"/>
                <a:ea typeface="Arial"/>
                <a:cs typeface="Arial"/>
                <a:sym typeface="Arial"/>
              </a:rPr>
              <a:t>traditional, simple flavor and aroma that only organic farming can </a:t>
            </a:r>
          </a:p>
          <a:p>
            <a:pPr marL="12700" marR="808355" lvl="0" indent="0" algn="l" rtl="0">
              <a:lnSpc>
                <a:spcPct val="117300"/>
              </a:lnSpc>
              <a:spcBef>
                <a:spcPts val="0"/>
              </a:spcBef>
              <a:spcAft>
                <a:spcPts val="0"/>
              </a:spcAft>
              <a:buClr>
                <a:srgbClr val="000000"/>
              </a:buClr>
              <a:buSzPts val="1400"/>
              <a:buFont typeface="Arial"/>
              <a:buNone/>
            </a:pPr>
            <a:r>
              <a:rPr lang="en-US" sz="2400" dirty="0">
                <a:solidFill>
                  <a:schemeClr val="dk1"/>
                </a:solidFill>
              </a:rPr>
              <a:t> </a:t>
            </a:r>
            <a:r>
              <a:rPr lang="en-US" sz="2400" b="0" i="0" u="none" strike="noStrike" cap="none" dirty="0">
                <a:solidFill>
                  <a:schemeClr val="dk1"/>
                </a:solidFill>
                <a:latin typeface="Arial"/>
                <a:ea typeface="Arial"/>
                <a:cs typeface="Arial"/>
                <a:sym typeface="Arial"/>
              </a:rPr>
              <a:t>provide, as well as the strength of the earth. In addition to </a:t>
            </a:r>
          </a:p>
          <a:p>
            <a:pPr marL="12700" marR="808355" lvl="0" indent="0" algn="l" rtl="0">
              <a:lnSpc>
                <a:spcPct val="117300"/>
              </a:lnSpc>
              <a:spcBef>
                <a:spcPts val="0"/>
              </a:spcBef>
              <a:spcAft>
                <a:spcPts val="0"/>
              </a:spcAft>
              <a:buClr>
                <a:srgbClr val="000000"/>
              </a:buClr>
              <a:buSzPts val="1400"/>
              <a:buFont typeface="Arial"/>
              <a:buNone/>
            </a:pPr>
            <a:r>
              <a:rPr lang="en-US" sz="2400" dirty="0">
                <a:solidFill>
                  <a:schemeClr val="dk1"/>
                </a:solidFill>
              </a:rPr>
              <a:t> </a:t>
            </a:r>
            <a:r>
              <a:rPr lang="en-US" sz="2400" b="0" i="0" u="none" strike="noStrike" cap="none" dirty="0">
                <a:solidFill>
                  <a:schemeClr val="dk1"/>
                </a:solidFill>
                <a:latin typeface="Arial"/>
                <a:ea typeface="Arial"/>
                <a:cs typeface="Arial"/>
                <a:sym typeface="Arial"/>
              </a:rPr>
              <a:t>dissolving it in hot water and drinking it as matcha, you can also </a:t>
            </a:r>
          </a:p>
          <a:p>
            <a:pPr marL="12700" marR="808355" lvl="0" indent="0" algn="l" rtl="0">
              <a:lnSpc>
                <a:spcPct val="117300"/>
              </a:lnSpc>
              <a:spcBef>
                <a:spcPts val="0"/>
              </a:spcBef>
              <a:spcAft>
                <a:spcPts val="0"/>
              </a:spcAft>
              <a:buClr>
                <a:srgbClr val="000000"/>
              </a:buClr>
              <a:buSzPts val="1400"/>
              <a:buFont typeface="Arial"/>
              <a:buNone/>
            </a:pPr>
            <a:r>
              <a:rPr lang="en-US" sz="2400" dirty="0">
                <a:solidFill>
                  <a:schemeClr val="dk1"/>
                </a:solidFill>
              </a:rPr>
              <a:t> </a:t>
            </a:r>
            <a:r>
              <a:rPr lang="en-US" sz="2400" b="0" i="0" u="none" strike="noStrike" cap="none" dirty="0">
                <a:solidFill>
                  <a:schemeClr val="dk1"/>
                </a:solidFill>
                <a:latin typeface="Arial"/>
                <a:ea typeface="Arial"/>
                <a:cs typeface="Arial"/>
                <a:sym typeface="Arial"/>
              </a:rPr>
              <a:t>use it to make sweets (bread, ice cream, cafe au lait, etc.).</a:t>
            </a:r>
            <a:endParaRPr sz="2400" b="0" i="0" u="none" strike="noStrike" cap="none" dirty="0">
              <a:solidFill>
                <a:schemeClr val="dk1"/>
              </a:solidFill>
              <a:latin typeface="Arial"/>
              <a:ea typeface="Arial"/>
              <a:cs typeface="Arial"/>
              <a:sym typeface="Arial"/>
            </a:endParaRPr>
          </a:p>
        </p:txBody>
      </p:sp>
      <p:pic>
        <p:nvPicPr>
          <p:cNvPr id="23" name="図 22" descr="挿絵 が含まれている画像&#10;&#10;自動的に生成された説明">
            <a:extLst>
              <a:ext uri="{FF2B5EF4-FFF2-40B4-BE49-F238E27FC236}">
                <a16:creationId xmlns:a16="http://schemas.microsoft.com/office/drawing/2014/main" id="{C93066A4-F1DB-CE9D-A2E6-BD24DA05C562}"/>
              </a:ext>
            </a:extLst>
          </p:cNvPr>
          <p:cNvPicPr>
            <a:picLocks noChangeAspect="1"/>
          </p:cNvPicPr>
          <p:nvPr/>
        </p:nvPicPr>
        <p:blipFill>
          <a:blip r:embed="rId3"/>
          <a:stretch>
            <a:fillRect/>
          </a:stretch>
        </p:blipFill>
        <p:spPr>
          <a:xfrm>
            <a:off x="6725987" y="17132300"/>
            <a:ext cx="1121996" cy="973528"/>
          </a:xfrm>
          <a:prstGeom prst="rect">
            <a:avLst/>
          </a:prstGeom>
        </p:spPr>
      </p:pic>
      <p:pic>
        <p:nvPicPr>
          <p:cNvPr id="4" name="図 3" descr="白いバックグラウンドの缶&#10;&#10;AI によって生成されたコンテンツは間違っている可能性があります。">
            <a:extLst>
              <a:ext uri="{FF2B5EF4-FFF2-40B4-BE49-F238E27FC236}">
                <a16:creationId xmlns:a16="http://schemas.microsoft.com/office/drawing/2014/main" id="{1D9DB374-F232-70C6-6BA3-A2E7B6BF5AD2}"/>
              </a:ext>
            </a:extLst>
          </p:cNvPr>
          <p:cNvPicPr>
            <a:picLocks noChangeAspect="1"/>
          </p:cNvPicPr>
          <p:nvPr/>
        </p:nvPicPr>
        <p:blipFill>
          <a:blip r:embed="rId4"/>
          <a:stretch>
            <a:fillRect/>
          </a:stretch>
        </p:blipFill>
        <p:spPr>
          <a:xfrm>
            <a:off x="3834414" y="1381384"/>
            <a:ext cx="2618170" cy="3052800"/>
          </a:xfrm>
          <a:prstGeom prst="rect">
            <a:avLst/>
          </a:prstGeom>
          <a:ln w="38100">
            <a:solidFill>
              <a:schemeClr val="accent3">
                <a:lumMod val="75000"/>
              </a:schemeClr>
            </a:solidFill>
            <a:extLst>
              <a:ext uri="{C807C97D-BFC1-408E-A445-0C87EB9F89A2}">
                <ask:lineSketchStyleProps xmlns:ask="http://schemas.microsoft.com/office/drawing/2018/sketchyshapes" sd="981765707">
                  <a:custGeom>
                    <a:avLst/>
                    <a:gdLst>
                      <a:gd name="connsiteX0" fmla="*/ 0 w 2618170"/>
                      <a:gd name="connsiteY0" fmla="*/ 0 h 3052800"/>
                      <a:gd name="connsiteX1" fmla="*/ 2618170 w 2618170"/>
                      <a:gd name="connsiteY1" fmla="*/ 0 h 3052800"/>
                      <a:gd name="connsiteX2" fmla="*/ 2618170 w 2618170"/>
                      <a:gd name="connsiteY2" fmla="*/ 3052800 h 3052800"/>
                      <a:gd name="connsiteX3" fmla="*/ 0 w 2618170"/>
                      <a:gd name="connsiteY3" fmla="*/ 3052800 h 3052800"/>
                      <a:gd name="connsiteX4" fmla="*/ 0 w 2618170"/>
                      <a:gd name="connsiteY4" fmla="*/ 0 h 305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170" h="3052800" fill="none" extrusionOk="0">
                        <a:moveTo>
                          <a:pt x="0" y="0"/>
                        </a:moveTo>
                        <a:cubicBezTo>
                          <a:pt x="1020971" y="-33775"/>
                          <a:pt x="1552743" y="138873"/>
                          <a:pt x="2618170" y="0"/>
                        </a:cubicBezTo>
                        <a:cubicBezTo>
                          <a:pt x="2544399" y="790233"/>
                          <a:pt x="2462287" y="2605845"/>
                          <a:pt x="2618170" y="3052800"/>
                        </a:cubicBezTo>
                        <a:cubicBezTo>
                          <a:pt x="2225786" y="2915470"/>
                          <a:pt x="1136809" y="2914944"/>
                          <a:pt x="0" y="3052800"/>
                        </a:cubicBezTo>
                        <a:cubicBezTo>
                          <a:pt x="152408" y="1694054"/>
                          <a:pt x="73868" y="527228"/>
                          <a:pt x="0" y="0"/>
                        </a:cubicBezTo>
                        <a:close/>
                      </a:path>
                      <a:path w="2618170" h="3052800" stroke="0" extrusionOk="0">
                        <a:moveTo>
                          <a:pt x="0" y="0"/>
                        </a:moveTo>
                        <a:cubicBezTo>
                          <a:pt x="434682" y="-101487"/>
                          <a:pt x="1611398" y="-162162"/>
                          <a:pt x="2618170" y="0"/>
                        </a:cubicBezTo>
                        <a:cubicBezTo>
                          <a:pt x="2678883" y="1269613"/>
                          <a:pt x="2557098" y="1665275"/>
                          <a:pt x="2618170" y="3052800"/>
                        </a:cubicBezTo>
                        <a:cubicBezTo>
                          <a:pt x="2225248" y="3102865"/>
                          <a:pt x="813123" y="2894351"/>
                          <a:pt x="0" y="3052800"/>
                        </a:cubicBezTo>
                        <a:cubicBezTo>
                          <a:pt x="-24452" y="2081582"/>
                          <a:pt x="-67663" y="593145"/>
                          <a:pt x="0" y="0"/>
                        </a:cubicBezTo>
                        <a:close/>
                      </a:path>
                    </a:pathLst>
                  </a:custGeom>
                  <ask:type>
                    <ask:lineSketchNone/>
                  </ask:type>
                </ask:lineSketchStyleProps>
              </a:ext>
            </a:extLst>
          </a:ln>
          <a:effectLst>
            <a:glow rad="139700">
              <a:schemeClr val="accent3">
                <a:satMod val="175000"/>
                <a:alpha val="40000"/>
              </a:schemeClr>
            </a:glow>
          </a:effectLst>
        </p:spPr>
      </p:pic>
      <p:pic>
        <p:nvPicPr>
          <p:cNvPr id="12" name="図 11" descr="白いバックグラウンドの缶&#10;&#10;AI によって生成されたコンテンツは間違っている可能性があります。">
            <a:extLst>
              <a:ext uri="{FF2B5EF4-FFF2-40B4-BE49-F238E27FC236}">
                <a16:creationId xmlns:a16="http://schemas.microsoft.com/office/drawing/2014/main" id="{FF6F74BD-A209-9733-8E4D-F009ED6F6441}"/>
              </a:ext>
            </a:extLst>
          </p:cNvPr>
          <p:cNvPicPr>
            <a:picLocks noChangeAspect="1"/>
          </p:cNvPicPr>
          <p:nvPr/>
        </p:nvPicPr>
        <p:blipFill>
          <a:blip r:embed="rId5"/>
          <a:stretch>
            <a:fillRect/>
          </a:stretch>
        </p:blipFill>
        <p:spPr>
          <a:xfrm>
            <a:off x="3834414" y="9977571"/>
            <a:ext cx="2618535" cy="3052800"/>
          </a:xfrm>
          <a:prstGeom prst="rect">
            <a:avLst/>
          </a:prstGeom>
          <a:ln w="38100">
            <a:solidFill>
              <a:schemeClr val="accent3">
                <a:lumMod val="75000"/>
              </a:schemeClr>
            </a:solidFill>
            <a:extLst>
              <a:ext uri="{C807C97D-BFC1-408E-A445-0C87EB9F89A2}">
                <ask:lineSketchStyleProps xmlns:ask="http://schemas.microsoft.com/office/drawing/2018/sketchyshapes" sd="1219033472">
                  <a:custGeom>
                    <a:avLst/>
                    <a:gdLst>
                      <a:gd name="connsiteX0" fmla="*/ 0 w 2618535"/>
                      <a:gd name="connsiteY0" fmla="*/ 0 h 3052800"/>
                      <a:gd name="connsiteX1" fmla="*/ 2618535 w 2618535"/>
                      <a:gd name="connsiteY1" fmla="*/ 0 h 3052800"/>
                      <a:gd name="connsiteX2" fmla="*/ 2618535 w 2618535"/>
                      <a:gd name="connsiteY2" fmla="*/ 3052800 h 3052800"/>
                      <a:gd name="connsiteX3" fmla="*/ 0 w 2618535"/>
                      <a:gd name="connsiteY3" fmla="*/ 3052800 h 3052800"/>
                      <a:gd name="connsiteX4" fmla="*/ 0 w 2618535"/>
                      <a:gd name="connsiteY4" fmla="*/ 0 h 305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535" h="3052800" fill="none" extrusionOk="0">
                        <a:moveTo>
                          <a:pt x="0" y="0"/>
                        </a:moveTo>
                        <a:cubicBezTo>
                          <a:pt x="518897" y="-49533"/>
                          <a:pt x="2317956" y="-14809"/>
                          <a:pt x="2618535" y="0"/>
                        </a:cubicBezTo>
                        <a:cubicBezTo>
                          <a:pt x="2706174" y="801979"/>
                          <a:pt x="2545856" y="1677373"/>
                          <a:pt x="2618535" y="3052800"/>
                        </a:cubicBezTo>
                        <a:cubicBezTo>
                          <a:pt x="2286103" y="3004569"/>
                          <a:pt x="633248" y="3137255"/>
                          <a:pt x="0" y="3052800"/>
                        </a:cubicBezTo>
                        <a:cubicBezTo>
                          <a:pt x="-38581" y="2464861"/>
                          <a:pt x="63341" y="598392"/>
                          <a:pt x="0" y="0"/>
                        </a:cubicBezTo>
                        <a:close/>
                      </a:path>
                      <a:path w="2618535" h="3052800" stroke="0" extrusionOk="0">
                        <a:moveTo>
                          <a:pt x="0" y="0"/>
                        </a:moveTo>
                        <a:cubicBezTo>
                          <a:pt x="343357" y="118645"/>
                          <a:pt x="2275890" y="116012"/>
                          <a:pt x="2618535" y="0"/>
                        </a:cubicBezTo>
                        <a:cubicBezTo>
                          <a:pt x="2485653" y="1471644"/>
                          <a:pt x="2703486" y="1831802"/>
                          <a:pt x="2618535" y="3052800"/>
                        </a:cubicBezTo>
                        <a:cubicBezTo>
                          <a:pt x="1502233" y="3187400"/>
                          <a:pt x="1020862" y="2895604"/>
                          <a:pt x="0" y="3052800"/>
                        </a:cubicBezTo>
                        <a:cubicBezTo>
                          <a:pt x="-20187" y="1881694"/>
                          <a:pt x="-152480" y="751169"/>
                          <a:pt x="0" y="0"/>
                        </a:cubicBezTo>
                        <a:close/>
                      </a:path>
                    </a:pathLst>
                  </a:custGeom>
                  <ask:type>
                    <ask:lineSketchNone/>
                  </ask:type>
                </ask:lineSketchStyleProps>
              </a:ext>
            </a:extLst>
          </a:ln>
          <a:effectLst>
            <a:glow rad="139700">
              <a:schemeClr val="accent3">
                <a:satMod val="175000"/>
                <a:alpha val="40000"/>
              </a:schemeClr>
            </a:glow>
          </a:effectLst>
        </p:spPr>
      </p:pic>
      <p:sp>
        <p:nvSpPr>
          <p:cNvPr id="13" name="Google Shape;54;p1">
            <a:extLst>
              <a:ext uri="{FF2B5EF4-FFF2-40B4-BE49-F238E27FC236}">
                <a16:creationId xmlns:a16="http://schemas.microsoft.com/office/drawing/2014/main" id="{022461F5-CC1D-6477-B11C-B04692B17096}"/>
              </a:ext>
            </a:extLst>
          </p:cNvPr>
          <p:cNvSpPr txBox="1"/>
          <p:nvPr/>
        </p:nvSpPr>
        <p:spPr>
          <a:xfrm>
            <a:off x="129539" y="13274211"/>
            <a:ext cx="10027920" cy="3770391"/>
          </a:xfrm>
          <a:prstGeom prst="rect">
            <a:avLst/>
          </a:prstGeom>
          <a:noFill/>
          <a:ln>
            <a:solidFill>
              <a:schemeClr val="tx1"/>
            </a:solidFill>
          </a:ln>
        </p:spPr>
        <p:txBody>
          <a:bodyPr spcFirstLastPara="1" wrap="square" lIns="0" tIns="12700" rIns="0" bIns="0" anchor="t" anchorCtr="0">
            <a:spAutoFit/>
          </a:bodyPr>
          <a:lstStyle/>
          <a:p>
            <a:pPr marL="12700" marR="0" lvl="0" indent="0" algn="ctr" rtl="0">
              <a:lnSpc>
                <a:spcPct val="100000"/>
              </a:lnSpc>
              <a:spcBef>
                <a:spcPts val="0"/>
              </a:spcBef>
              <a:spcAft>
                <a:spcPts val="0"/>
              </a:spcAft>
              <a:buClr>
                <a:srgbClr val="000000"/>
              </a:buClr>
              <a:buSzPts val="1600"/>
              <a:buFont typeface="Arial"/>
              <a:buNone/>
            </a:pPr>
            <a:r>
              <a:rPr lang="en-US" altLang="ja-JP" sz="3200" b="1" i="0" u="none" strike="noStrike" cap="none" dirty="0">
                <a:solidFill>
                  <a:srgbClr val="332E29"/>
                </a:solidFill>
                <a:latin typeface="Arial"/>
                <a:ea typeface="Arial"/>
                <a:cs typeface="Arial"/>
                <a:sym typeface="Arial"/>
              </a:rPr>
              <a:t>Organic Macha</a:t>
            </a:r>
            <a:r>
              <a:rPr lang="en-US" altLang="ja-JP" sz="3200" b="1" dirty="0">
                <a:solidFill>
                  <a:srgbClr val="332E29"/>
                </a:solidFill>
              </a:rPr>
              <a:t>(FUJISAN</a:t>
            </a:r>
            <a:r>
              <a:rPr lang="en-US" altLang="ja-JP" sz="3200" b="1" i="0" u="none" strike="noStrike" cap="none" dirty="0">
                <a:solidFill>
                  <a:srgbClr val="332E29"/>
                </a:solidFill>
                <a:latin typeface="Arial"/>
                <a:ea typeface="Arial"/>
                <a:cs typeface="Arial"/>
                <a:sym typeface="Arial"/>
              </a:rPr>
              <a:t>)</a:t>
            </a:r>
            <a:endParaRPr sz="3200" b="0" i="0" u="none" strike="noStrike" cap="none" dirty="0">
              <a:solidFill>
                <a:schemeClr val="dk1"/>
              </a:solidFill>
              <a:latin typeface="Arial"/>
              <a:ea typeface="Arial"/>
              <a:cs typeface="Arial"/>
              <a:sym typeface="Arial"/>
            </a:endParaRPr>
          </a:p>
          <a:p>
            <a:pPr marL="12700" marR="0" lvl="0" indent="0" algn="ctr" rtl="0">
              <a:lnSpc>
                <a:spcPct val="100000"/>
              </a:lnSpc>
              <a:spcBef>
                <a:spcPts val="45"/>
              </a:spcBef>
              <a:spcAft>
                <a:spcPts val="0"/>
              </a:spcAft>
              <a:buClr>
                <a:srgbClr val="000000"/>
              </a:buClr>
              <a:buSzPts val="1400"/>
              <a:buFont typeface="Arial"/>
              <a:buNone/>
            </a:pPr>
            <a:r>
              <a:rPr lang="en-US" altLang="ja-JP" sz="3200" b="0" i="0" u="none" strike="noStrike" cap="none" dirty="0">
                <a:solidFill>
                  <a:srgbClr val="332E29"/>
                </a:solidFill>
                <a:latin typeface="Arial"/>
                <a:ea typeface="Arial"/>
                <a:cs typeface="Arial"/>
                <a:sym typeface="Arial"/>
              </a:rPr>
              <a:t> Weight :30g $8.9-$</a:t>
            </a:r>
            <a:r>
              <a:rPr lang="en-US" altLang="ja-JP" sz="3200" dirty="0">
                <a:solidFill>
                  <a:srgbClr val="332E29"/>
                </a:solidFill>
              </a:rPr>
              <a:t>10.9</a:t>
            </a:r>
            <a:r>
              <a:rPr lang="en-US" altLang="ja-JP" sz="3200" b="0" i="0" u="none" strike="noStrike" cap="none" dirty="0">
                <a:solidFill>
                  <a:srgbClr val="332E29"/>
                </a:solidFill>
                <a:latin typeface="Arial"/>
                <a:ea typeface="Arial"/>
                <a:cs typeface="Arial"/>
                <a:sym typeface="Arial"/>
              </a:rPr>
              <a:t>/1peace</a:t>
            </a:r>
            <a:endParaRPr lang="en-US" sz="3200" b="0" i="0" u="none" strike="noStrike" cap="none" dirty="0">
              <a:solidFill>
                <a:schemeClr val="dk1"/>
              </a:solidFill>
              <a:latin typeface="Arial"/>
              <a:ea typeface="Arial"/>
              <a:cs typeface="Arial"/>
              <a:sym typeface="Arial"/>
            </a:endParaRPr>
          </a:p>
          <a:p>
            <a:pPr marL="12700" marR="808355" lvl="0" indent="0" algn="l" rtl="0">
              <a:lnSpc>
                <a:spcPct val="117300"/>
              </a:lnSpc>
              <a:spcBef>
                <a:spcPts val="0"/>
              </a:spcBef>
              <a:spcAft>
                <a:spcPts val="0"/>
              </a:spcAft>
              <a:buClr>
                <a:srgbClr val="000000"/>
              </a:buClr>
              <a:buSzPts val="1400"/>
              <a:buFont typeface="Arial"/>
              <a:buNone/>
            </a:pPr>
            <a:endParaRPr lang="en-US" altLang="ja-JP" sz="1200" b="0" i="0" u="none" strike="noStrike" cap="none" dirty="0">
              <a:solidFill>
                <a:schemeClr val="tx1"/>
              </a:solidFill>
              <a:latin typeface="Arial"/>
              <a:ea typeface="Arial"/>
              <a:cs typeface="Arial"/>
              <a:sym typeface="Arial"/>
            </a:endParaRPr>
          </a:p>
          <a:p>
            <a:pPr marL="12700" marR="808355" lvl="0" indent="0" algn="l" rtl="0">
              <a:lnSpc>
                <a:spcPct val="117300"/>
              </a:lnSpc>
              <a:spcBef>
                <a:spcPts val="0"/>
              </a:spcBef>
              <a:spcAft>
                <a:spcPts val="0"/>
              </a:spcAft>
              <a:buClr>
                <a:srgbClr val="000000"/>
              </a:buClr>
              <a:buSzPts val="1400"/>
              <a:buFont typeface="Arial"/>
              <a:buNone/>
            </a:pPr>
            <a:r>
              <a:rPr lang="en-US" altLang="ja-JP" sz="2400" b="0" i="0" u="none" strike="noStrike" cap="none" dirty="0">
                <a:solidFill>
                  <a:schemeClr val="tx1"/>
                </a:solidFill>
                <a:latin typeface="Arial"/>
                <a:ea typeface="Arial"/>
                <a:cs typeface="Arial"/>
                <a:sym typeface="Arial"/>
              </a:rPr>
              <a:t> You can enjoy matcha at home.</a:t>
            </a:r>
          </a:p>
          <a:p>
            <a:pPr marL="12700" marR="808355" lvl="0" indent="0" algn="l" rtl="0">
              <a:lnSpc>
                <a:spcPct val="117300"/>
              </a:lnSpc>
              <a:spcBef>
                <a:spcPts val="0"/>
              </a:spcBef>
              <a:spcAft>
                <a:spcPts val="0"/>
              </a:spcAft>
              <a:buClr>
                <a:srgbClr val="000000"/>
              </a:buClr>
              <a:buSzPts val="1400"/>
              <a:buFont typeface="Arial"/>
              <a:buNone/>
            </a:pPr>
            <a:r>
              <a:rPr lang="en-US" altLang="ja-JP" sz="2400" dirty="0">
                <a:solidFill>
                  <a:schemeClr val="tx1"/>
                </a:solidFill>
              </a:rPr>
              <a:t> </a:t>
            </a:r>
            <a:r>
              <a:rPr lang="en-US" altLang="ja-JP" sz="2400" b="0" i="0" u="none" strike="noStrike" cap="none" dirty="0">
                <a:solidFill>
                  <a:schemeClr val="tx1"/>
                </a:solidFill>
                <a:latin typeface="Arial"/>
                <a:ea typeface="Arial"/>
                <a:cs typeface="Arial"/>
                <a:sym typeface="Arial"/>
              </a:rPr>
              <a:t>This matcha is made using high-quality </a:t>
            </a:r>
            <a:r>
              <a:rPr lang="en-US" altLang="ja-JP" sz="2400" b="0" i="0" u="none" strike="noStrike" cap="none" dirty="0" err="1">
                <a:solidFill>
                  <a:schemeClr val="tx1"/>
                </a:solidFill>
                <a:latin typeface="Arial"/>
                <a:ea typeface="Arial"/>
                <a:cs typeface="Arial"/>
                <a:sym typeface="Arial"/>
              </a:rPr>
              <a:t>tencha</a:t>
            </a:r>
            <a:r>
              <a:rPr lang="en-US" altLang="ja-JP" sz="2400" b="0" i="0" u="none" strike="noStrike" cap="none" dirty="0">
                <a:solidFill>
                  <a:schemeClr val="tx1"/>
                </a:solidFill>
                <a:latin typeface="Arial"/>
                <a:ea typeface="Arial"/>
                <a:cs typeface="Arial"/>
                <a:sym typeface="Arial"/>
              </a:rPr>
              <a:t> tea with a vibrant  </a:t>
            </a:r>
          </a:p>
          <a:p>
            <a:pPr marL="12700" marR="808355" lvl="0" indent="0" algn="l" rtl="0">
              <a:lnSpc>
                <a:spcPct val="117300"/>
              </a:lnSpc>
              <a:spcBef>
                <a:spcPts val="0"/>
              </a:spcBef>
              <a:spcAft>
                <a:spcPts val="0"/>
              </a:spcAft>
              <a:buClr>
                <a:srgbClr val="000000"/>
              </a:buClr>
              <a:buSzPts val="1400"/>
              <a:buFont typeface="Arial"/>
              <a:buNone/>
            </a:pPr>
            <a:r>
              <a:rPr lang="en-US" altLang="ja-JP" sz="2400" dirty="0">
                <a:solidFill>
                  <a:schemeClr val="tx1"/>
                </a:solidFill>
              </a:rPr>
              <a:t> </a:t>
            </a:r>
            <a:r>
              <a:rPr lang="en-US" altLang="ja-JP" sz="2400" b="0" i="0" u="none" strike="noStrike" cap="none" dirty="0">
                <a:solidFill>
                  <a:schemeClr val="tx1"/>
                </a:solidFill>
                <a:latin typeface="Arial"/>
                <a:ea typeface="Arial"/>
                <a:cs typeface="Arial"/>
                <a:sym typeface="Arial"/>
              </a:rPr>
              <a:t>blue hue, and has a rich aroma and a strong sweetness.</a:t>
            </a:r>
          </a:p>
          <a:p>
            <a:pPr marL="12700" marR="808355" lvl="0" indent="0" algn="l" rtl="0">
              <a:lnSpc>
                <a:spcPct val="117300"/>
              </a:lnSpc>
              <a:spcBef>
                <a:spcPts val="0"/>
              </a:spcBef>
              <a:spcAft>
                <a:spcPts val="0"/>
              </a:spcAft>
              <a:buClr>
                <a:srgbClr val="000000"/>
              </a:buClr>
              <a:buSzPts val="1400"/>
              <a:buFont typeface="Arial"/>
              <a:buNone/>
            </a:pPr>
            <a:r>
              <a:rPr lang="en-US" altLang="ja-JP" sz="2400" b="0" i="0" u="none" strike="noStrike" cap="none" dirty="0">
                <a:solidFill>
                  <a:schemeClr val="tx1"/>
                </a:solidFill>
                <a:latin typeface="Arial"/>
                <a:ea typeface="Arial"/>
                <a:cs typeface="Arial"/>
                <a:sym typeface="Arial"/>
              </a:rPr>
              <a:t> It can be used to make matcha lattes, sweets, and as a topping for </a:t>
            </a:r>
          </a:p>
          <a:p>
            <a:pPr marL="12700" marR="808355" lvl="0" indent="0" algn="l" rtl="0">
              <a:lnSpc>
                <a:spcPct val="117300"/>
              </a:lnSpc>
              <a:spcBef>
                <a:spcPts val="0"/>
              </a:spcBef>
              <a:spcAft>
                <a:spcPts val="0"/>
              </a:spcAft>
              <a:buClr>
                <a:srgbClr val="000000"/>
              </a:buClr>
              <a:buSzPts val="1400"/>
              <a:buFont typeface="Arial"/>
              <a:buNone/>
            </a:pPr>
            <a:r>
              <a:rPr lang="en-US" altLang="ja-JP" sz="2400" dirty="0">
                <a:solidFill>
                  <a:schemeClr val="tx1"/>
                </a:solidFill>
              </a:rPr>
              <a:t> </a:t>
            </a:r>
            <a:r>
              <a:rPr lang="en-US" altLang="ja-JP" sz="2400" b="0" i="0" u="none" strike="noStrike" cap="none" dirty="0">
                <a:solidFill>
                  <a:schemeClr val="tx1"/>
                </a:solidFill>
                <a:latin typeface="Arial"/>
                <a:ea typeface="Arial"/>
                <a:cs typeface="Arial"/>
                <a:sym typeface="Arial"/>
              </a:rPr>
              <a:t>ice cream, etc.</a:t>
            </a:r>
          </a:p>
          <a:p>
            <a:pPr marL="12700" marR="808355" lvl="0" indent="0" algn="l" rtl="0">
              <a:lnSpc>
                <a:spcPct val="117300"/>
              </a:lnSpc>
              <a:spcBef>
                <a:spcPts val="0"/>
              </a:spcBef>
              <a:spcAft>
                <a:spcPts val="0"/>
              </a:spcAft>
              <a:buClr>
                <a:srgbClr val="000000"/>
              </a:buClr>
              <a:buSzPts val="1400"/>
              <a:buFont typeface="Arial"/>
              <a:buNone/>
            </a:pPr>
            <a:endParaRPr lang="en-US" altLang="ja-JP" sz="1600" b="0" i="0" u="none" strike="noStrike" cap="none" dirty="0">
              <a:solidFill>
                <a:srgbClr val="FF66C3"/>
              </a:solidFill>
              <a:latin typeface="Arial"/>
              <a:ea typeface="Arial"/>
              <a:cs typeface="Arial"/>
              <a:sym typeface="Arial"/>
            </a:endParaRPr>
          </a:p>
        </p:txBody>
      </p:sp>
      <p:sp>
        <p:nvSpPr>
          <p:cNvPr id="2" name="テキスト ボックス 1">
            <a:extLst>
              <a:ext uri="{FF2B5EF4-FFF2-40B4-BE49-F238E27FC236}">
                <a16:creationId xmlns:a16="http://schemas.microsoft.com/office/drawing/2014/main" id="{56472256-D03A-A9D8-4091-9C5EEC78A17D}"/>
              </a:ext>
            </a:extLst>
          </p:cNvPr>
          <p:cNvSpPr txBox="1"/>
          <p:nvPr/>
        </p:nvSpPr>
        <p:spPr>
          <a:xfrm>
            <a:off x="3581099" y="1031523"/>
            <a:ext cx="3124800" cy="523220"/>
          </a:xfrm>
          <a:prstGeom prst="rect">
            <a:avLst/>
          </a:prstGeom>
          <a:solidFill>
            <a:schemeClr val="accent3"/>
          </a:solidFill>
          <a:effectLst>
            <a:glow rad="139700">
              <a:schemeClr val="accent3">
                <a:satMod val="175000"/>
                <a:alpha val="40000"/>
              </a:schemeClr>
            </a:glow>
          </a:effectLst>
        </p:spPr>
        <p:txBody>
          <a:bodyPr wrap="square" rtlCol="0" anchor="ctr" anchorCtr="0">
            <a:spAutoFit/>
          </a:bodyPr>
          <a:lstStyle/>
          <a:p>
            <a:pPr algn="ctr"/>
            <a:r>
              <a:rPr kumimoji="1" lang="en-US" altLang="ja-JP" sz="2800" dirty="0"/>
              <a:t>Premium Matcha</a:t>
            </a:r>
            <a:endParaRPr kumimoji="1" lang="ja-JP" altLang="en-US" sz="2800" dirty="0"/>
          </a:p>
        </p:txBody>
      </p:sp>
      <p:sp>
        <p:nvSpPr>
          <p:cNvPr id="3" name="テキスト ボックス 2">
            <a:extLst>
              <a:ext uri="{FF2B5EF4-FFF2-40B4-BE49-F238E27FC236}">
                <a16:creationId xmlns:a16="http://schemas.microsoft.com/office/drawing/2014/main" id="{B10DD806-497E-E9A5-8DDA-684D1B7A7F1C}"/>
              </a:ext>
            </a:extLst>
          </p:cNvPr>
          <p:cNvSpPr txBox="1"/>
          <p:nvPr/>
        </p:nvSpPr>
        <p:spPr>
          <a:xfrm>
            <a:off x="3581099" y="9457826"/>
            <a:ext cx="3124800" cy="523220"/>
          </a:xfrm>
          <a:prstGeom prst="rect">
            <a:avLst/>
          </a:prstGeom>
          <a:solidFill>
            <a:schemeClr val="accent3"/>
          </a:solidFill>
          <a:effectLst>
            <a:glow rad="139700">
              <a:schemeClr val="accent3">
                <a:satMod val="175000"/>
                <a:alpha val="40000"/>
              </a:schemeClr>
            </a:glow>
          </a:effectLst>
        </p:spPr>
        <p:txBody>
          <a:bodyPr wrap="square" rtlCol="0" anchor="ctr" anchorCtr="0">
            <a:spAutoFit/>
          </a:bodyPr>
          <a:lstStyle/>
          <a:p>
            <a:pPr algn="ctr"/>
            <a:r>
              <a:rPr kumimoji="1" lang="en-US" altLang="ja-JP" sz="2800" dirty="0"/>
              <a:t>Premium Matcha</a:t>
            </a:r>
            <a:endParaRPr kumimoji="1" lang="ja-JP" altLang="en-US" sz="2800" dirty="0"/>
          </a:p>
        </p:txBody>
      </p:sp>
    </p:spTree>
    <p:extLst>
      <p:ext uri="{BB962C8B-B14F-4D97-AF65-F5344CB8AC3E}">
        <p14:creationId xmlns:p14="http://schemas.microsoft.com/office/powerpoint/2010/main" val="499423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
          <a:extLst>
            <a:ext uri="{FF2B5EF4-FFF2-40B4-BE49-F238E27FC236}">
              <a16:creationId xmlns:a16="http://schemas.microsoft.com/office/drawing/2014/main" id="{41A69E25-323E-100D-9D67-4CBFA505936F}"/>
            </a:ext>
          </a:extLst>
        </p:cNvPr>
        <p:cNvGrpSpPr/>
        <p:nvPr/>
      </p:nvGrpSpPr>
      <p:grpSpPr>
        <a:xfrm>
          <a:off x="0" y="0"/>
          <a:ext cx="0" cy="0"/>
          <a:chOff x="0" y="0"/>
          <a:chExt cx="0" cy="0"/>
        </a:xfrm>
      </p:grpSpPr>
      <p:sp>
        <p:nvSpPr>
          <p:cNvPr id="51" name="Google Shape;51;p1">
            <a:extLst>
              <a:ext uri="{FF2B5EF4-FFF2-40B4-BE49-F238E27FC236}">
                <a16:creationId xmlns:a16="http://schemas.microsoft.com/office/drawing/2014/main" id="{496CC165-4349-FBE9-599B-50CF48B14E73}"/>
              </a:ext>
            </a:extLst>
          </p:cNvPr>
          <p:cNvSpPr txBox="1">
            <a:spLocks noGrp="1"/>
          </p:cNvSpPr>
          <p:nvPr>
            <p:ph type="title"/>
          </p:nvPr>
        </p:nvSpPr>
        <p:spPr>
          <a:xfrm>
            <a:off x="319201" y="310669"/>
            <a:ext cx="9648597" cy="2478243"/>
          </a:xfrm>
          <a:prstGeom prst="rect">
            <a:avLst/>
          </a:prstGeom>
          <a:noFill/>
          <a:ln>
            <a:noFill/>
          </a:ln>
        </p:spPr>
        <p:txBody>
          <a:bodyPr spcFirstLastPara="1" wrap="square" lIns="0" tIns="15875" rIns="0" bIns="0" anchor="t" anchorCtr="0">
            <a:spAutoFit/>
          </a:bodyPr>
          <a:lstStyle/>
          <a:p>
            <a:pPr marL="12700" lvl="0" indent="0" algn="ctr" rtl="0">
              <a:lnSpc>
                <a:spcPct val="100000"/>
              </a:lnSpc>
              <a:spcBef>
                <a:spcPts val="0"/>
              </a:spcBef>
              <a:spcAft>
                <a:spcPts val="0"/>
              </a:spcAft>
              <a:buSzPts val="1400"/>
              <a:buNone/>
            </a:pPr>
            <a:r>
              <a:rPr lang="en-US" altLang="ja-JP" dirty="0">
                <a:latin typeface="Arial"/>
                <a:ea typeface="Arial"/>
                <a:cs typeface="Arial"/>
                <a:sym typeface="Arial"/>
              </a:rPr>
              <a:t>HALAL Matcha </a:t>
            </a:r>
            <a:r>
              <a:rPr lang="ja-JP" dirty="0">
                <a:latin typeface="Arial"/>
                <a:ea typeface="Arial"/>
                <a:cs typeface="Arial"/>
                <a:sym typeface="Arial"/>
              </a:rPr>
              <a:t>Products</a:t>
            </a:r>
            <a:endParaRPr dirty="0">
              <a:latin typeface="Arial"/>
              <a:ea typeface="Arial"/>
              <a:cs typeface="Arial"/>
              <a:sym typeface="Arial"/>
            </a:endParaRPr>
          </a:p>
        </p:txBody>
      </p:sp>
      <p:sp>
        <p:nvSpPr>
          <p:cNvPr id="52" name="Google Shape;52;p1">
            <a:extLst>
              <a:ext uri="{FF2B5EF4-FFF2-40B4-BE49-F238E27FC236}">
                <a16:creationId xmlns:a16="http://schemas.microsoft.com/office/drawing/2014/main" id="{906341B9-EFA2-A3F0-6C92-27D930D6A970}"/>
              </a:ext>
            </a:extLst>
          </p:cNvPr>
          <p:cNvSpPr txBox="1"/>
          <p:nvPr/>
        </p:nvSpPr>
        <p:spPr>
          <a:xfrm>
            <a:off x="7882671" y="17758128"/>
            <a:ext cx="2091000" cy="347700"/>
          </a:xfrm>
          <a:prstGeom prst="rect">
            <a:avLst/>
          </a:prstGeom>
          <a:noFill/>
          <a:ln>
            <a:noFill/>
          </a:ln>
        </p:spPr>
        <p:txBody>
          <a:bodyPr spcFirstLastPara="1" wrap="square" lIns="0" tIns="16500" rIns="0" bIns="0" anchor="t" anchorCtr="0">
            <a:spAutoFit/>
          </a:bodyPr>
          <a:lstStyle/>
          <a:p>
            <a:pPr marL="12700" marR="0" lvl="0" indent="0" algn="l" rtl="0">
              <a:lnSpc>
                <a:spcPct val="100000"/>
              </a:lnSpc>
              <a:spcBef>
                <a:spcPts val="0"/>
              </a:spcBef>
              <a:spcAft>
                <a:spcPts val="0"/>
              </a:spcAft>
              <a:buClr>
                <a:srgbClr val="000000"/>
              </a:buClr>
              <a:buSzPts val="2250"/>
              <a:buFont typeface="Arial"/>
              <a:buNone/>
            </a:pPr>
            <a:r>
              <a:rPr lang="en-US" altLang="ja-JP" sz="2150" b="0" i="0" u="none" strike="noStrike" cap="none" dirty="0" err="1">
                <a:solidFill>
                  <a:srgbClr val="332E29"/>
                </a:solidFill>
                <a:latin typeface="Arial"/>
                <a:ea typeface="Arial"/>
                <a:cs typeface="Arial"/>
                <a:sym typeface="Arial"/>
              </a:rPr>
              <a:t>WEEup</a:t>
            </a:r>
            <a:r>
              <a:rPr lang="ja-JP" sz="2150" b="0" i="0" u="none" strike="noStrike" cap="none" dirty="0">
                <a:solidFill>
                  <a:srgbClr val="332E29"/>
                </a:solidFill>
                <a:latin typeface="Arial"/>
                <a:ea typeface="Arial"/>
                <a:cs typeface="Arial"/>
                <a:sym typeface="Arial"/>
              </a:rPr>
              <a:t> Co.,Ltd</a:t>
            </a:r>
            <a:endParaRPr sz="2150" b="0" i="0" u="none" strike="noStrike" cap="none" dirty="0">
              <a:solidFill>
                <a:schemeClr val="dk1"/>
              </a:solidFill>
              <a:latin typeface="Arial"/>
              <a:ea typeface="Arial"/>
              <a:cs typeface="Arial"/>
              <a:sym typeface="Arial"/>
            </a:endParaRPr>
          </a:p>
        </p:txBody>
      </p:sp>
      <p:sp>
        <p:nvSpPr>
          <p:cNvPr id="54" name="Google Shape;54;p1">
            <a:extLst>
              <a:ext uri="{FF2B5EF4-FFF2-40B4-BE49-F238E27FC236}">
                <a16:creationId xmlns:a16="http://schemas.microsoft.com/office/drawing/2014/main" id="{48137B95-8CE9-26F6-8E08-EA38711B5BC4}"/>
              </a:ext>
            </a:extLst>
          </p:cNvPr>
          <p:cNvSpPr txBox="1"/>
          <p:nvPr/>
        </p:nvSpPr>
        <p:spPr>
          <a:xfrm>
            <a:off x="863598" y="9156700"/>
            <a:ext cx="8559800" cy="5811206"/>
          </a:xfrm>
          <a:prstGeom prst="rect">
            <a:avLst/>
          </a:prstGeom>
          <a:noFill/>
          <a:ln>
            <a:solidFill>
              <a:schemeClr val="tx1"/>
            </a:solidFill>
          </a:ln>
        </p:spPr>
        <p:txBody>
          <a:bodyPr spcFirstLastPara="1" wrap="square" lIns="0" tIns="12700" rIns="0" bIns="0" anchor="t" anchorCtr="0">
            <a:spAutoFit/>
          </a:bodyPr>
          <a:lstStyle/>
          <a:p>
            <a:pPr marL="12700" marR="0" lvl="0" indent="0" algn="ctr" rtl="0">
              <a:lnSpc>
                <a:spcPct val="100000"/>
              </a:lnSpc>
              <a:spcBef>
                <a:spcPts val="0"/>
              </a:spcBef>
              <a:spcAft>
                <a:spcPts val="0"/>
              </a:spcAft>
              <a:buClr>
                <a:srgbClr val="000000"/>
              </a:buClr>
              <a:buSzPts val="1600"/>
              <a:buFont typeface="Arial"/>
              <a:buNone/>
            </a:pPr>
            <a:r>
              <a:rPr lang="en-US" altLang="ja-JP" sz="3200" b="1" i="0" u="none" strike="noStrike" cap="none" dirty="0">
                <a:solidFill>
                  <a:srgbClr val="332E29"/>
                </a:solidFill>
                <a:latin typeface="Arial"/>
                <a:ea typeface="Arial"/>
                <a:cs typeface="Arial"/>
                <a:sym typeface="Arial"/>
              </a:rPr>
              <a:t>HALAL Macha</a:t>
            </a:r>
            <a:r>
              <a:rPr lang="en-US" altLang="ja-JP" sz="3200" b="1" dirty="0">
                <a:solidFill>
                  <a:srgbClr val="332E29"/>
                </a:solidFill>
              </a:rPr>
              <a:t>(KYOTO</a:t>
            </a:r>
            <a:r>
              <a:rPr lang="en-US" altLang="ja-JP" sz="3200" b="1" i="0" u="none" strike="noStrike" cap="none" dirty="0">
                <a:solidFill>
                  <a:srgbClr val="332E29"/>
                </a:solidFill>
                <a:latin typeface="Arial"/>
                <a:ea typeface="Arial"/>
                <a:cs typeface="Arial"/>
                <a:sym typeface="Arial"/>
              </a:rPr>
              <a:t>)</a:t>
            </a:r>
            <a:endParaRPr sz="3200" b="0" i="0" u="none" strike="noStrike" cap="none" dirty="0">
              <a:solidFill>
                <a:schemeClr val="dk1"/>
              </a:solidFill>
              <a:latin typeface="Arial"/>
              <a:ea typeface="Arial"/>
              <a:cs typeface="Arial"/>
              <a:sym typeface="Arial"/>
            </a:endParaRPr>
          </a:p>
          <a:p>
            <a:pPr marL="12700" marR="0" lvl="0" indent="0" algn="ctr" rtl="0">
              <a:lnSpc>
                <a:spcPct val="100000"/>
              </a:lnSpc>
              <a:spcBef>
                <a:spcPts val="45"/>
              </a:spcBef>
              <a:spcAft>
                <a:spcPts val="0"/>
              </a:spcAft>
              <a:buClr>
                <a:srgbClr val="000000"/>
              </a:buClr>
              <a:buSzPts val="1400"/>
              <a:buFont typeface="Arial"/>
              <a:buNone/>
            </a:pPr>
            <a:r>
              <a:rPr lang="ja-JP" altLang="en-US" sz="3200" b="0" i="0" u="none" strike="noStrike" cap="none" dirty="0">
                <a:solidFill>
                  <a:srgbClr val="332E29"/>
                </a:solidFill>
                <a:latin typeface="Arial"/>
                <a:ea typeface="Arial"/>
                <a:cs typeface="Arial"/>
                <a:sym typeface="Arial"/>
              </a:rPr>
              <a:t>　</a:t>
            </a:r>
            <a:r>
              <a:rPr lang="en-US" altLang="ja-JP" sz="3200" b="0" i="0" u="none" strike="noStrike" cap="none" dirty="0">
                <a:solidFill>
                  <a:srgbClr val="332E29"/>
                </a:solidFill>
                <a:latin typeface="Arial"/>
                <a:ea typeface="Arial"/>
                <a:cs typeface="Arial"/>
                <a:sym typeface="Arial"/>
              </a:rPr>
              <a:t>Weight :40g</a:t>
            </a:r>
            <a:r>
              <a:rPr lang="ja-JP" altLang="en-US" sz="3200" dirty="0">
                <a:solidFill>
                  <a:srgbClr val="332E29"/>
                </a:solidFill>
              </a:rPr>
              <a:t> </a:t>
            </a:r>
            <a:r>
              <a:rPr lang="en-US" altLang="ja-JP" sz="3200" b="0" i="0" u="none" strike="noStrike" cap="none" dirty="0">
                <a:solidFill>
                  <a:srgbClr val="332E29"/>
                </a:solidFill>
                <a:latin typeface="Arial"/>
                <a:ea typeface="Arial"/>
                <a:cs typeface="Arial"/>
                <a:sym typeface="Arial"/>
              </a:rPr>
              <a:t>$12.2-$</a:t>
            </a:r>
            <a:r>
              <a:rPr lang="en-US" altLang="ja-JP" sz="3200" dirty="0">
                <a:solidFill>
                  <a:srgbClr val="332E29"/>
                </a:solidFill>
              </a:rPr>
              <a:t>14.2</a:t>
            </a:r>
            <a:r>
              <a:rPr lang="en-US" altLang="ja-JP" sz="3200" b="0" i="0" u="none" strike="noStrike" cap="none" dirty="0">
                <a:solidFill>
                  <a:srgbClr val="332E29"/>
                </a:solidFill>
                <a:latin typeface="Arial"/>
                <a:ea typeface="Arial"/>
                <a:cs typeface="Arial"/>
                <a:sym typeface="Arial"/>
              </a:rPr>
              <a:t>/1peace</a:t>
            </a:r>
          </a:p>
          <a:p>
            <a:pPr marL="12700" marR="0" lvl="0" indent="0" algn="l" rtl="0">
              <a:lnSpc>
                <a:spcPct val="100000"/>
              </a:lnSpc>
              <a:spcBef>
                <a:spcPts val="45"/>
              </a:spcBef>
              <a:spcAft>
                <a:spcPts val="0"/>
              </a:spcAft>
              <a:buClr>
                <a:srgbClr val="000000"/>
              </a:buClr>
              <a:buSzPts val="1400"/>
              <a:buFont typeface="Arial"/>
              <a:buNone/>
            </a:pPr>
            <a:endParaRPr lang="en-US" sz="3200" b="0" i="0" u="none" strike="noStrike" cap="none" dirty="0">
              <a:solidFill>
                <a:schemeClr val="dk1"/>
              </a:solidFill>
              <a:latin typeface="Arial"/>
              <a:ea typeface="Arial"/>
              <a:cs typeface="Arial"/>
              <a:sym typeface="Arial"/>
            </a:endParaRPr>
          </a:p>
          <a:p>
            <a:pPr marL="12700" marR="808355" lvl="0" indent="0" algn="l" rtl="0">
              <a:lnSpc>
                <a:spcPct val="117300"/>
              </a:lnSpc>
              <a:spcBef>
                <a:spcPts val="0"/>
              </a:spcBef>
              <a:spcAft>
                <a:spcPts val="0"/>
              </a:spcAft>
              <a:buClr>
                <a:srgbClr val="000000"/>
              </a:buClr>
              <a:buSzPts val="1400"/>
              <a:buFont typeface="Arial"/>
              <a:buNone/>
            </a:pPr>
            <a:r>
              <a:rPr lang="ja-JP" altLang="en-US" sz="2400" dirty="0">
                <a:solidFill>
                  <a:schemeClr val="dk1"/>
                </a:solidFill>
              </a:rPr>
              <a:t> </a:t>
            </a:r>
            <a:r>
              <a:rPr lang="en-US" sz="2400" b="0" i="0" u="none" strike="noStrike" cap="none" dirty="0">
                <a:solidFill>
                  <a:schemeClr val="dk1"/>
                </a:solidFill>
                <a:latin typeface="Arial"/>
                <a:ea typeface="Arial"/>
                <a:cs typeface="Arial"/>
                <a:sym typeface="Arial"/>
              </a:rPr>
              <a:t>Delicious and </a:t>
            </a:r>
            <a:r>
              <a:rPr lang="en-US" sz="2400" b="0" i="0" u="none" strike="noStrike" cap="none" dirty="0" err="1">
                <a:solidFill>
                  <a:schemeClr val="dk1"/>
                </a:solidFill>
                <a:latin typeface="Arial"/>
                <a:ea typeface="Arial"/>
                <a:cs typeface="Arial"/>
                <a:sym typeface="Arial"/>
              </a:rPr>
              <a:t>healthy,made</a:t>
            </a:r>
            <a:r>
              <a:rPr lang="en-US" sz="2400" b="0" i="0" u="none" strike="noStrike" cap="none" dirty="0">
                <a:solidFill>
                  <a:schemeClr val="dk1"/>
                </a:solidFill>
                <a:latin typeface="Arial"/>
                <a:ea typeface="Arial"/>
                <a:cs typeface="Arial"/>
                <a:sym typeface="Arial"/>
              </a:rPr>
              <a:t> with careful manufacturing </a:t>
            </a:r>
          </a:p>
          <a:p>
            <a:pPr marL="12700" marR="808355" lvl="0" indent="0" algn="l" rtl="0">
              <a:lnSpc>
                <a:spcPct val="117300"/>
              </a:lnSpc>
              <a:spcBef>
                <a:spcPts val="0"/>
              </a:spcBef>
              <a:spcAft>
                <a:spcPts val="0"/>
              </a:spcAft>
              <a:buClr>
                <a:srgbClr val="000000"/>
              </a:buClr>
              <a:buSzPts val="1400"/>
              <a:buFont typeface="Arial"/>
              <a:buNone/>
            </a:pPr>
            <a:r>
              <a:rPr lang="en-US" sz="2400" dirty="0">
                <a:solidFill>
                  <a:schemeClr val="dk1"/>
                </a:solidFill>
              </a:rPr>
              <a:t> </a:t>
            </a:r>
            <a:r>
              <a:rPr lang="en-US" sz="2400" b="0" i="0" u="none" strike="noStrike" cap="none" dirty="0" err="1">
                <a:solidFill>
                  <a:schemeClr val="dk1"/>
                </a:solidFill>
                <a:latin typeface="Arial"/>
                <a:ea typeface="Arial"/>
                <a:cs typeface="Arial"/>
                <a:sym typeface="Arial"/>
              </a:rPr>
              <a:t>techniquesTea</a:t>
            </a:r>
            <a:r>
              <a:rPr lang="en-US" sz="2400" b="0" i="0" u="none" strike="noStrike" cap="none" dirty="0">
                <a:solidFill>
                  <a:schemeClr val="dk1"/>
                </a:solidFill>
                <a:latin typeface="Arial"/>
                <a:ea typeface="Arial"/>
                <a:cs typeface="Arial"/>
                <a:sym typeface="Arial"/>
              </a:rPr>
              <a:t> leaves (</a:t>
            </a:r>
            <a:r>
              <a:rPr lang="en-US" sz="2400" b="0" i="0" u="none" strike="noStrike" cap="none" dirty="0" err="1">
                <a:solidFill>
                  <a:schemeClr val="dk1"/>
                </a:solidFill>
                <a:latin typeface="Arial"/>
                <a:ea typeface="Arial"/>
                <a:cs typeface="Arial"/>
                <a:sym typeface="Arial"/>
              </a:rPr>
              <a:t>tencha</a:t>
            </a:r>
            <a:r>
              <a:rPr lang="en-US" sz="2400" b="0" i="0" u="none" strike="noStrike" cap="none" dirty="0">
                <a:solidFill>
                  <a:schemeClr val="dk1"/>
                </a:solidFill>
                <a:latin typeface="Arial"/>
                <a:ea typeface="Arial"/>
                <a:cs typeface="Arial"/>
                <a:sym typeface="Arial"/>
              </a:rPr>
              <a:t>) grown under cover are  </a:t>
            </a:r>
          </a:p>
          <a:p>
            <a:pPr marL="12700" marR="808355" lvl="0" indent="0" algn="l" rtl="0">
              <a:lnSpc>
                <a:spcPct val="117300"/>
              </a:lnSpc>
              <a:spcBef>
                <a:spcPts val="0"/>
              </a:spcBef>
              <a:spcAft>
                <a:spcPts val="0"/>
              </a:spcAft>
              <a:buClr>
                <a:srgbClr val="000000"/>
              </a:buClr>
              <a:buSzPts val="1400"/>
              <a:buFont typeface="Arial"/>
              <a:buNone/>
            </a:pPr>
            <a:r>
              <a:rPr lang="en-US" sz="2400" dirty="0">
                <a:solidFill>
                  <a:schemeClr val="dk1"/>
                </a:solidFill>
              </a:rPr>
              <a:t> </a:t>
            </a:r>
            <a:r>
              <a:rPr lang="en-US" sz="2400" b="0" i="0" u="none" strike="noStrike" cap="none" dirty="0">
                <a:solidFill>
                  <a:schemeClr val="dk1"/>
                </a:solidFill>
                <a:latin typeface="Arial"/>
                <a:ea typeface="Arial"/>
                <a:cs typeface="Arial"/>
                <a:sym typeface="Arial"/>
              </a:rPr>
              <a:t>dried, then ground in a precise stone mill to produce </a:t>
            </a:r>
          </a:p>
          <a:p>
            <a:pPr marL="12700" marR="808355" lvl="0" indent="0" algn="l" rtl="0">
              <a:lnSpc>
                <a:spcPct val="117300"/>
              </a:lnSpc>
              <a:spcBef>
                <a:spcPts val="0"/>
              </a:spcBef>
              <a:spcAft>
                <a:spcPts val="0"/>
              </a:spcAft>
              <a:buClr>
                <a:srgbClr val="000000"/>
              </a:buClr>
              <a:buSzPts val="1400"/>
              <a:buFont typeface="Arial"/>
              <a:buNone/>
            </a:pPr>
            <a:r>
              <a:rPr lang="en-US" sz="2400" dirty="0">
                <a:solidFill>
                  <a:schemeClr val="dk1"/>
                </a:solidFill>
              </a:rPr>
              <a:t> </a:t>
            </a:r>
            <a:r>
              <a:rPr lang="en-US" sz="2400" b="0" i="0" u="none" strike="noStrike" cap="none" dirty="0">
                <a:solidFill>
                  <a:schemeClr val="dk1"/>
                </a:solidFill>
                <a:latin typeface="Arial"/>
                <a:ea typeface="Arial"/>
                <a:cs typeface="Arial"/>
                <a:sym typeface="Arial"/>
              </a:rPr>
              <a:t>powdered matcha. </a:t>
            </a:r>
          </a:p>
          <a:p>
            <a:pPr marL="12700" marR="808355" lvl="0" indent="0" algn="l" rtl="0">
              <a:lnSpc>
                <a:spcPct val="117300"/>
              </a:lnSpc>
              <a:spcBef>
                <a:spcPts val="0"/>
              </a:spcBef>
              <a:spcAft>
                <a:spcPts val="0"/>
              </a:spcAft>
              <a:buClr>
                <a:srgbClr val="000000"/>
              </a:buClr>
              <a:buSzPts val="1400"/>
              <a:buFont typeface="Arial"/>
              <a:buNone/>
            </a:pPr>
            <a:r>
              <a:rPr lang="en-US" sz="2400" b="0" i="0" u="none" strike="noStrike" cap="none" dirty="0">
                <a:solidFill>
                  <a:schemeClr val="dk1"/>
                </a:solidFill>
                <a:latin typeface="Arial"/>
                <a:ea typeface="Arial"/>
                <a:cs typeface="Arial"/>
                <a:sym typeface="Arial"/>
              </a:rPr>
              <a:t> By removing the stems and veins, a full-bodied aroma </a:t>
            </a:r>
          </a:p>
          <a:p>
            <a:pPr marL="12700" marR="808355" lvl="0" indent="0" algn="l" rtl="0">
              <a:lnSpc>
                <a:spcPct val="117300"/>
              </a:lnSpc>
              <a:spcBef>
                <a:spcPts val="0"/>
              </a:spcBef>
              <a:spcAft>
                <a:spcPts val="0"/>
              </a:spcAft>
              <a:buClr>
                <a:srgbClr val="000000"/>
              </a:buClr>
              <a:buSzPts val="1400"/>
              <a:buFont typeface="Arial"/>
              <a:buNone/>
            </a:pPr>
            <a:r>
              <a:rPr lang="en-US" sz="2400" dirty="0">
                <a:solidFill>
                  <a:schemeClr val="dk1"/>
                </a:solidFill>
              </a:rPr>
              <a:t> </a:t>
            </a:r>
            <a:r>
              <a:rPr lang="en-US" sz="2400" b="0" i="0" u="none" strike="noStrike" cap="none" dirty="0">
                <a:solidFill>
                  <a:schemeClr val="dk1"/>
                </a:solidFill>
                <a:latin typeface="Arial"/>
                <a:ea typeface="Arial"/>
                <a:cs typeface="Arial"/>
                <a:sym typeface="Arial"/>
              </a:rPr>
              <a:t>and flavor with less unwanted flavors are created. </a:t>
            </a:r>
          </a:p>
          <a:p>
            <a:pPr marL="12700" marR="808355" lvl="0" indent="0" algn="l" rtl="0">
              <a:lnSpc>
                <a:spcPct val="117300"/>
              </a:lnSpc>
              <a:spcBef>
                <a:spcPts val="0"/>
              </a:spcBef>
              <a:spcAft>
                <a:spcPts val="0"/>
              </a:spcAft>
              <a:buClr>
                <a:srgbClr val="000000"/>
              </a:buClr>
              <a:buSzPts val="1400"/>
              <a:buFont typeface="Arial"/>
              <a:buNone/>
            </a:pPr>
            <a:r>
              <a:rPr lang="en-US" sz="2400" dirty="0">
                <a:solidFill>
                  <a:schemeClr val="dk1"/>
                </a:solidFill>
              </a:rPr>
              <a:t> </a:t>
            </a:r>
            <a:r>
              <a:rPr lang="en-US" sz="2400" b="0" i="0" u="none" strike="noStrike" cap="none" dirty="0">
                <a:solidFill>
                  <a:schemeClr val="dk1"/>
                </a:solidFill>
                <a:latin typeface="Arial"/>
                <a:ea typeface="Arial"/>
                <a:cs typeface="Arial"/>
                <a:sym typeface="Arial"/>
              </a:rPr>
              <a:t>As the tea leaves are consumed as they are, they </a:t>
            </a:r>
          </a:p>
          <a:p>
            <a:pPr marL="12700" marR="808355" lvl="0" indent="0" algn="l" rtl="0">
              <a:lnSpc>
                <a:spcPct val="117300"/>
              </a:lnSpc>
              <a:spcBef>
                <a:spcPts val="0"/>
              </a:spcBef>
              <a:spcAft>
                <a:spcPts val="0"/>
              </a:spcAft>
              <a:buClr>
                <a:srgbClr val="000000"/>
              </a:buClr>
              <a:buSzPts val="1400"/>
              <a:buFont typeface="Arial"/>
              <a:buNone/>
            </a:pPr>
            <a:r>
              <a:rPr lang="en-US" sz="2400" dirty="0">
                <a:solidFill>
                  <a:schemeClr val="dk1"/>
                </a:solidFill>
              </a:rPr>
              <a:t> </a:t>
            </a:r>
            <a:r>
              <a:rPr lang="en-US" sz="2400" b="0" i="0" u="none" strike="noStrike" cap="none" dirty="0">
                <a:solidFill>
                  <a:schemeClr val="dk1"/>
                </a:solidFill>
                <a:latin typeface="Arial"/>
                <a:ea typeface="Arial"/>
                <a:cs typeface="Arial"/>
                <a:sym typeface="Arial"/>
              </a:rPr>
              <a:t>contain healthy ingredients and are attracting attention </a:t>
            </a:r>
          </a:p>
          <a:p>
            <a:pPr marL="12700" marR="808355" lvl="0" indent="0" algn="l" rtl="0">
              <a:lnSpc>
                <a:spcPct val="117300"/>
              </a:lnSpc>
              <a:spcBef>
                <a:spcPts val="0"/>
              </a:spcBef>
              <a:spcAft>
                <a:spcPts val="0"/>
              </a:spcAft>
              <a:buClr>
                <a:srgbClr val="000000"/>
              </a:buClr>
              <a:buSzPts val="1400"/>
              <a:buFont typeface="Arial"/>
              <a:buNone/>
            </a:pPr>
            <a:r>
              <a:rPr lang="en-US" sz="2400" dirty="0">
                <a:solidFill>
                  <a:schemeClr val="dk1"/>
                </a:solidFill>
              </a:rPr>
              <a:t> </a:t>
            </a:r>
            <a:r>
              <a:rPr lang="en-US" sz="2400" b="0" i="0" u="none" strike="noStrike" cap="none" dirty="0">
                <a:solidFill>
                  <a:schemeClr val="dk1"/>
                </a:solidFill>
                <a:latin typeface="Arial"/>
                <a:ea typeface="Arial"/>
                <a:cs typeface="Arial"/>
                <a:sym typeface="Arial"/>
              </a:rPr>
              <a:t>around the world. </a:t>
            </a:r>
          </a:p>
          <a:p>
            <a:pPr marL="12700" marR="808355" lvl="0" indent="0" algn="l" rtl="0">
              <a:lnSpc>
                <a:spcPct val="117300"/>
              </a:lnSpc>
              <a:spcBef>
                <a:spcPts val="0"/>
              </a:spcBef>
              <a:spcAft>
                <a:spcPts val="0"/>
              </a:spcAft>
              <a:buClr>
                <a:srgbClr val="000000"/>
              </a:buClr>
              <a:buSzPts val="1400"/>
              <a:buFont typeface="Arial"/>
              <a:buNone/>
            </a:pPr>
            <a:r>
              <a:rPr lang="en-US" sz="2400" dirty="0">
                <a:solidFill>
                  <a:schemeClr val="dk1"/>
                </a:solidFill>
              </a:rPr>
              <a:t> </a:t>
            </a:r>
            <a:r>
              <a:rPr lang="en-US" sz="2400" b="0" i="0" u="none" strike="noStrike" cap="none" dirty="0">
                <a:solidFill>
                  <a:schemeClr val="dk1"/>
                </a:solidFill>
                <a:latin typeface="Arial"/>
                <a:ea typeface="Arial"/>
                <a:cs typeface="Arial"/>
                <a:sym typeface="Arial"/>
              </a:rPr>
              <a:t>The matcha in this product is halal certified.</a:t>
            </a:r>
            <a:endParaRPr sz="2400" b="0" i="0" u="none" strike="noStrike" cap="none" dirty="0">
              <a:solidFill>
                <a:schemeClr val="dk1"/>
              </a:solidFill>
              <a:latin typeface="Arial"/>
              <a:ea typeface="Arial"/>
              <a:cs typeface="Arial"/>
              <a:sym typeface="Arial"/>
            </a:endParaRPr>
          </a:p>
        </p:txBody>
      </p:sp>
      <p:sp>
        <p:nvSpPr>
          <p:cNvPr id="66" name="Google Shape;66;p1">
            <a:extLst>
              <a:ext uri="{FF2B5EF4-FFF2-40B4-BE49-F238E27FC236}">
                <a16:creationId xmlns:a16="http://schemas.microsoft.com/office/drawing/2014/main" id="{7E9CDE55-8356-DA14-5F16-C5304228DC3E}"/>
              </a:ext>
            </a:extLst>
          </p:cNvPr>
          <p:cNvSpPr/>
          <p:nvPr/>
        </p:nvSpPr>
        <p:spPr>
          <a:xfrm>
            <a:off x="10629900" y="537642"/>
            <a:ext cx="6781800" cy="2819400"/>
          </a:xfrm>
          <a:prstGeom prst="rect">
            <a:avLst/>
          </a:prstGeom>
          <a:solidFill>
            <a:srgbClr val="FDE9D8"/>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ja-JP" sz="1800" b="0" i="0" u="none" strike="noStrike" cap="none" dirty="0">
                <a:solidFill>
                  <a:srgbClr val="000000"/>
                </a:solidFill>
                <a:latin typeface="Calibri"/>
                <a:ea typeface="Calibri"/>
                <a:cs typeface="Calibri"/>
                <a:sym typeface="Calibri"/>
              </a:rPr>
              <a:t>①提供可能な製品を全て記載し、一度に閲覧できるようにします。</a:t>
            </a:r>
            <a:endParaRPr sz="18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ja-JP" sz="1800" b="0" i="0" u="none" strike="noStrike" cap="none" dirty="0">
                <a:solidFill>
                  <a:srgbClr val="000000"/>
                </a:solidFill>
                <a:latin typeface="Calibri"/>
                <a:ea typeface="Calibri"/>
                <a:cs typeface="Calibri"/>
                <a:sym typeface="Calibri"/>
              </a:rPr>
              <a:t>②写真、製品・ブランド名、金額（単位）を記載し、</a:t>
            </a:r>
            <a:endParaRPr sz="18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ja-JP" sz="1800" b="0" i="0" u="none" strike="noStrike" cap="none" dirty="0">
                <a:solidFill>
                  <a:srgbClr val="000000"/>
                </a:solidFill>
                <a:latin typeface="Calibri"/>
                <a:ea typeface="Calibri"/>
                <a:cs typeface="Calibri"/>
                <a:sym typeface="Calibri"/>
              </a:rPr>
              <a:t>　できるだけ端的に、商品PRを記載します。</a:t>
            </a:r>
            <a:endParaRPr sz="18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ja-JP" sz="1800" b="0" i="0" u="none" strike="noStrike" cap="none" dirty="0">
                <a:solidFill>
                  <a:srgbClr val="000000"/>
                </a:solidFill>
                <a:latin typeface="Calibri"/>
                <a:ea typeface="Calibri"/>
                <a:cs typeface="Calibri"/>
                <a:sym typeface="Calibri"/>
              </a:rPr>
              <a:t>③ピックアップしたい製品から上から並べましょう。</a:t>
            </a:r>
            <a:endParaRPr sz="18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ja-JP" sz="1800" b="0" i="0" u="none" strike="noStrike" cap="none" dirty="0">
                <a:solidFill>
                  <a:srgbClr val="000000"/>
                </a:solidFill>
                <a:latin typeface="Calibri"/>
                <a:ea typeface="Calibri"/>
                <a:cs typeface="Calibri"/>
                <a:sym typeface="Calibri"/>
              </a:rPr>
              <a:t>④製品数が増える場合は、このページをコピーして追加しましょう。</a:t>
            </a:r>
            <a:endParaRPr sz="18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ja-JP" sz="1800" b="0" i="0" u="none" strike="noStrike" cap="none" dirty="0">
                <a:solidFill>
                  <a:srgbClr val="000000"/>
                </a:solidFill>
                <a:latin typeface="Calibri"/>
                <a:ea typeface="Calibri"/>
                <a:cs typeface="Calibri"/>
                <a:sym typeface="Calibri"/>
              </a:rPr>
              <a:t>　文字が小さすぎたり、多すぎない方が望ましいです。</a:t>
            </a:r>
            <a:endParaRPr sz="1400" b="0" i="0" u="none" strike="noStrike" cap="none" dirty="0">
              <a:solidFill>
                <a:srgbClr val="000000"/>
              </a:solidFill>
              <a:latin typeface="Arial"/>
              <a:ea typeface="Arial"/>
              <a:cs typeface="Arial"/>
              <a:sym typeface="Arial"/>
            </a:endParaRPr>
          </a:p>
        </p:txBody>
      </p:sp>
      <p:pic>
        <p:nvPicPr>
          <p:cNvPr id="23" name="図 22" descr="挿絵 が含まれている画像&#10;&#10;自動的に生成された説明">
            <a:extLst>
              <a:ext uri="{FF2B5EF4-FFF2-40B4-BE49-F238E27FC236}">
                <a16:creationId xmlns:a16="http://schemas.microsoft.com/office/drawing/2014/main" id="{F0A49027-3D32-1EB3-DDA1-BB3E70A6F812}"/>
              </a:ext>
            </a:extLst>
          </p:cNvPr>
          <p:cNvPicPr>
            <a:picLocks noChangeAspect="1"/>
          </p:cNvPicPr>
          <p:nvPr/>
        </p:nvPicPr>
        <p:blipFill>
          <a:blip r:embed="rId3"/>
          <a:stretch>
            <a:fillRect/>
          </a:stretch>
        </p:blipFill>
        <p:spPr>
          <a:xfrm>
            <a:off x="6725987" y="17132300"/>
            <a:ext cx="1121996" cy="973528"/>
          </a:xfrm>
          <a:prstGeom prst="rect">
            <a:avLst/>
          </a:prstGeom>
        </p:spPr>
      </p:pic>
      <p:pic>
        <p:nvPicPr>
          <p:cNvPr id="5" name="図 4">
            <a:extLst>
              <a:ext uri="{FF2B5EF4-FFF2-40B4-BE49-F238E27FC236}">
                <a16:creationId xmlns:a16="http://schemas.microsoft.com/office/drawing/2014/main" id="{177741D3-69C6-DF9C-7E4B-941AC2936547}"/>
              </a:ext>
            </a:extLst>
          </p:cNvPr>
          <p:cNvPicPr>
            <a:picLocks noChangeAspect="1"/>
          </p:cNvPicPr>
          <p:nvPr/>
        </p:nvPicPr>
        <p:blipFill>
          <a:blip r:embed="rId4"/>
          <a:stretch>
            <a:fillRect/>
          </a:stretch>
        </p:blipFill>
        <p:spPr>
          <a:xfrm>
            <a:off x="2462512" y="3003501"/>
            <a:ext cx="5361972" cy="5400000"/>
          </a:xfrm>
          <a:prstGeom prst="rect">
            <a:avLst/>
          </a:prstGeom>
          <a:ln w="38100">
            <a:solidFill>
              <a:schemeClr val="accent3">
                <a:lumMod val="75000"/>
              </a:schemeClr>
            </a:solidFill>
            <a:extLst>
              <a:ext uri="{C807C97D-BFC1-408E-A445-0C87EB9F89A2}">
                <ask:lineSketchStyleProps xmlns:ask="http://schemas.microsoft.com/office/drawing/2018/sketchyshapes" sd="1617256088">
                  <a:custGeom>
                    <a:avLst/>
                    <a:gdLst>
                      <a:gd name="connsiteX0" fmla="*/ 0 w 5361972"/>
                      <a:gd name="connsiteY0" fmla="*/ 0 h 5400000"/>
                      <a:gd name="connsiteX1" fmla="*/ 5361972 w 5361972"/>
                      <a:gd name="connsiteY1" fmla="*/ 0 h 5400000"/>
                      <a:gd name="connsiteX2" fmla="*/ 5361972 w 5361972"/>
                      <a:gd name="connsiteY2" fmla="*/ 5400000 h 5400000"/>
                      <a:gd name="connsiteX3" fmla="*/ 0 w 5361972"/>
                      <a:gd name="connsiteY3" fmla="*/ 5400000 h 5400000"/>
                      <a:gd name="connsiteX4" fmla="*/ 0 w 5361972"/>
                      <a:gd name="connsiteY4" fmla="*/ 0 h 540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1972" h="5400000" fill="none" extrusionOk="0">
                        <a:moveTo>
                          <a:pt x="0" y="0"/>
                        </a:moveTo>
                        <a:cubicBezTo>
                          <a:pt x="2183648" y="-109175"/>
                          <a:pt x="4668837" y="-48220"/>
                          <a:pt x="5361972" y="0"/>
                        </a:cubicBezTo>
                        <a:cubicBezTo>
                          <a:pt x="5257573" y="2552945"/>
                          <a:pt x="5373474" y="3083560"/>
                          <a:pt x="5361972" y="5400000"/>
                        </a:cubicBezTo>
                        <a:cubicBezTo>
                          <a:pt x="4024057" y="5367178"/>
                          <a:pt x="1524978" y="5375440"/>
                          <a:pt x="0" y="5400000"/>
                        </a:cubicBezTo>
                        <a:cubicBezTo>
                          <a:pt x="-141869" y="3667267"/>
                          <a:pt x="-147724" y="1052075"/>
                          <a:pt x="0" y="0"/>
                        </a:cubicBezTo>
                        <a:close/>
                      </a:path>
                      <a:path w="5361972" h="5400000" stroke="0" extrusionOk="0">
                        <a:moveTo>
                          <a:pt x="0" y="0"/>
                        </a:moveTo>
                        <a:cubicBezTo>
                          <a:pt x="1619429" y="56275"/>
                          <a:pt x="3207687" y="-36696"/>
                          <a:pt x="5361972" y="0"/>
                        </a:cubicBezTo>
                        <a:cubicBezTo>
                          <a:pt x="5212121" y="2392024"/>
                          <a:pt x="5328934" y="2806963"/>
                          <a:pt x="5361972" y="5400000"/>
                        </a:cubicBezTo>
                        <a:cubicBezTo>
                          <a:pt x="3769682" y="5340546"/>
                          <a:pt x="1574344" y="5424095"/>
                          <a:pt x="0" y="5400000"/>
                        </a:cubicBezTo>
                        <a:cubicBezTo>
                          <a:pt x="-22238" y="3564370"/>
                          <a:pt x="-143762" y="2350115"/>
                          <a:pt x="0" y="0"/>
                        </a:cubicBezTo>
                        <a:close/>
                      </a:path>
                    </a:pathLst>
                  </a:custGeom>
                  <ask:type>
                    <ask:lineSketchNone/>
                  </ask:type>
                </ask:lineSketchStyleProps>
              </a:ext>
            </a:extLst>
          </a:ln>
          <a:effectLst>
            <a:glow rad="139700">
              <a:schemeClr val="accent3">
                <a:satMod val="175000"/>
                <a:alpha val="40000"/>
              </a:schemeClr>
            </a:glow>
          </a:effectLst>
        </p:spPr>
      </p:pic>
      <p:sp>
        <p:nvSpPr>
          <p:cNvPr id="2" name="テキスト ボックス 1">
            <a:extLst>
              <a:ext uri="{FF2B5EF4-FFF2-40B4-BE49-F238E27FC236}">
                <a16:creationId xmlns:a16="http://schemas.microsoft.com/office/drawing/2014/main" id="{8C8FB0D2-D749-C7CA-DE3F-8EF53ACC6824}"/>
              </a:ext>
            </a:extLst>
          </p:cNvPr>
          <p:cNvSpPr txBox="1"/>
          <p:nvPr/>
        </p:nvSpPr>
        <p:spPr>
          <a:xfrm>
            <a:off x="2439013" y="2803045"/>
            <a:ext cx="5408969" cy="584775"/>
          </a:xfrm>
          <a:prstGeom prst="rect">
            <a:avLst/>
          </a:prstGeom>
          <a:solidFill>
            <a:schemeClr val="accent3"/>
          </a:solidFill>
          <a:effectLst>
            <a:glow rad="139700">
              <a:schemeClr val="accent3">
                <a:satMod val="175000"/>
                <a:alpha val="40000"/>
              </a:schemeClr>
            </a:glow>
          </a:effectLst>
        </p:spPr>
        <p:txBody>
          <a:bodyPr wrap="square" rtlCol="0" anchor="ctr" anchorCtr="0">
            <a:spAutoFit/>
          </a:bodyPr>
          <a:lstStyle/>
          <a:p>
            <a:pPr algn="ctr"/>
            <a:r>
              <a:rPr kumimoji="1" lang="en-US" altLang="ja-JP" sz="3200" dirty="0"/>
              <a:t>Premium Matcha</a:t>
            </a:r>
            <a:endParaRPr kumimoji="1" lang="ja-JP" altLang="en-US" sz="3200" dirty="0"/>
          </a:p>
        </p:txBody>
      </p:sp>
    </p:spTree>
    <p:extLst>
      <p:ext uri="{BB962C8B-B14F-4D97-AF65-F5344CB8AC3E}">
        <p14:creationId xmlns:p14="http://schemas.microsoft.com/office/powerpoint/2010/main" val="2595753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 7">
            <a:extLst>
              <a:ext uri="{FF2B5EF4-FFF2-40B4-BE49-F238E27FC236}">
                <a16:creationId xmlns:a16="http://schemas.microsoft.com/office/drawing/2014/main" id="{F036A6C2-4363-D434-94F8-C7C371E3751E}"/>
              </a:ext>
            </a:extLst>
          </p:cNvPr>
          <p:cNvGraphicFramePr>
            <a:graphicFrameLocks noGrp="1"/>
          </p:cNvGraphicFramePr>
          <p:nvPr>
            <p:extLst>
              <p:ext uri="{D42A27DB-BD31-4B8C-83A1-F6EECF244321}">
                <p14:modId xmlns:p14="http://schemas.microsoft.com/office/powerpoint/2010/main" val="2383786554"/>
              </p:ext>
            </p:extLst>
          </p:nvPr>
        </p:nvGraphicFramePr>
        <p:xfrm>
          <a:off x="464816" y="3582072"/>
          <a:ext cx="9357361" cy="4568679"/>
        </p:xfrm>
        <a:graphic>
          <a:graphicData uri="http://schemas.openxmlformats.org/drawingml/2006/table">
            <a:tbl>
              <a:tblPr firstRow="1" bandRow="1">
                <a:tableStyleId>{F2DE63D5-997A-4646-A377-4702673A728D}</a:tableStyleId>
              </a:tblPr>
              <a:tblGrid>
                <a:gridCol w="2225502">
                  <a:extLst>
                    <a:ext uri="{9D8B030D-6E8A-4147-A177-3AD203B41FA5}">
                      <a16:colId xmlns:a16="http://schemas.microsoft.com/office/drawing/2014/main" val="3056435920"/>
                    </a:ext>
                  </a:extLst>
                </a:gridCol>
                <a:gridCol w="3547737">
                  <a:extLst>
                    <a:ext uri="{9D8B030D-6E8A-4147-A177-3AD203B41FA5}">
                      <a16:colId xmlns:a16="http://schemas.microsoft.com/office/drawing/2014/main" val="2178209660"/>
                    </a:ext>
                  </a:extLst>
                </a:gridCol>
                <a:gridCol w="3584122">
                  <a:extLst>
                    <a:ext uri="{9D8B030D-6E8A-4147-A177-3AD203B41FA5}">
                      <a16:colId xmlns:a16="http://schemas.microsoft.com/office/drawing/2014/main" val="3391347778"/>
                    </a:ext>
                  </a:extLst>
                </a:gridCol>
              </a:tblGrid>
              <a:tr h="1291338">
                <a:tc>
                  <a:txBody>
                    <a:bodyPr/>
                    <a:lstStyle/>
                    <a:p>
                      <a:pPr algn="ctr"/>
                      <a:r>
                        <a:rPr kumimoji="1" lang="en-US" altLang="ja-JP" sz="3600" b="0" dirty="0"/>
                        <a:t>Origin</a:t>
                      </a:r>
                      <a:endParaRPr kumimoji="1" lang="ja-JP" altLang="en-US" sz="3600" b="0" dirty="0"/>
                    </a:p>
                  </a:txBody>
                  <a:tcPr anchor="ctr">
                    <a:lnR w="12700" cap="flat" cmpd="sng" algn="ctr">
                      <a:solidFill>
                        <a:schemeClr val="bg1"/>
                      </a:solidFill>
                      <a:prstDash val="solid"/>
                      <a:round/>
                      <a:headEnd type="none" w="med" len="med"/>
                      <a:tailEnd type="none" w="med" len="med"/>
                    </a:lnR>
                  </a:tcPr>
                </a:tc>
                <a:tc>
                  <a:txBody>
                    <a:bodyPr/>
                    <a:lstStyle/>
                    <a:p>
                      <a:pPr algn="ctr"/>
                      <a:r>
                        <a:rPr kumimoji="1" lang="en-US" altLang="ja-JP" sz="3200" b="0" dirty="0"/>
                        <a:t>KYOTO</a:t>
                      </a:r>
                      <a:r>
                        <a:rPr kumimoji="1" lang="ja-JP" altLang="en-US" sz="3200" b="0" dirty="0"/>
                        <a:t>　</a:t>
                      </a:r>
                      <a:r>
                        <a:rPr kumimoji="1" lang="en-US" altLang="ja-JP" sz="3200" b="0" dirty="0"/>
                        <a:t>Matcha</a:t>
                      </a:r>
                      <a:endParaRPr kumimoji="1" lang="ja-JP" altLang="en-US" sz="3200" b="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kumimoji="1" lang="en-US" altLang="ja-JP" sz="3000" b="0" dirty="0"/>
                        <a:t>FUJISAN</a:t>
                      </a:r>
                      <a:r>
                        <a:rPr kumimoji="1" lang="ja-JP" altLang="en-US" sz="3000" b="0" dirty="0"/>
                        <a:t>　</a:t>
                      </a:r>
                      <a:r>
                        <a:rPr kumimoji="1" lang="en-US" altLang="ja-JP" sz="3000" b="0" dirty="0"/>
                        <a:t>Matcha</a:t>
                      </a:r>
                      <a:endParaRPr kumimoji="1" lang="ja-JP" altLang="en-US" sz="3000" b="0" dirty="0"/>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776206622"/>
                  </a:ext>
                </a:extLst>
              </a:tr>
              <a:tr h="1423144">
                <a:tc>
                  <a:txBody>
                    <a:bodyPr/>
                    <a:lstStyle/>
                    <a:p>
                      <a:pPr algn="ctr"/>
                      <a:r>
                        <a:rPr kumimoji="1" lang="en-US" altLang="ja-JP" sz="3600" dirty="0"/>
                        <a:t>Grade</a:t>
                      </a:r>
                      <a:endParaRPr kumimoji="1" lang="ja-JP" altLang="en-US" sz="3600" dirty="0"/>
                    </a:p>
                  </a:txBody>
                  <a:tcPr anchor="ctr">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4000" dirty="0"/>
                        <a:t>Premium Grade</a:t>
                      </a:r>
                      <a:endParaRPr kumimoji="1" lang="ja-JP" altLang="en-US" sz="4000" dirty="0"/>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4000" dirty="0"/>
                        <a:t>Premium</a:t>
                      </a:r>
                    </a:p>
                    <a:p>
                      <a:pPr algn="ctr"/>
                      <a:r>
                        <a:rPr kumimoji="1" lang="en-US" altLang="ja-JP" sz="4000" dirty="0"/>
                        <a:t>Grade</a:t>
                      </a:r>
                    </a:p>
                  </a:txBody>
                  <a:tcPr anchor="ctr">
                    <a:lnL w="12700" cap="flat" cmpd="sng" algn="ctr">
                      <a:solidFill>
                        <a:schemeClr val="accent3">
                          <a:lumMod val="60000"/>
                          <a:lumOff val="40000"/>
                        </a:schemeClr>
                      </a:solidFill>
                      <a:prstDash val="solid"/>
                      <a:round/>
                      <a:headEnd type="none" w="med" len="med"/>
                      <a:tailEnd type="none" w="med" len="med"/>
                    </a:lnL>
                  </a:tcPr>
                </a:tc>
                <a:extLst>
                  <a:ext uri="{0D108BD9-81ED-4DB2-BD59-A6C34878D82A}">
                    <a16:rowId xmlns:a16="http://schemas.microsoft.com/office/drawing/2014/main" val="2388522525"/>
                  </a:ext>
                </a:extLst>
              </a:tr>
              <a:tr h="1142625">
                <a:tc>
                  <a:txBody>
                    <a:bodyPr/>
                    <a:lstStyle/>
                    <a:p>
                      <a:pPr algn="ctr"/>
                      <a:r>
                        <a:rPr kumimoji="1" lang="en-US" altLang="ja-JP" sz="3200" dirty="0"/>
                        <a:t>Sales price</a:t>
                      </a:r>
                      <a:endParaRPr kumimoji="1" lang="ja-JP" altLang="en-US" sz="3200" dirty="0"/>
                    </a:p>
                  </a:txBody>
                  <a:tcPr anchor="ctr">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b="0" dirty="0"/>
                        <a:t>1</a:t>
                      </a:r>
                      <a:r>
                        <a:rPr kumimoji="1" lang="ja-JP" altLang="en-US" sz="3200" b="0" dirty="0"/>
                        <a:t>㎏</a:t>
                      </a:r>
                      <a:r>
                        <a:rPr kumimoji="1" lang="en-US" altLang="ja-JP" sz="3200" b="0" dirty="0"/>
                        <a:t>/$250.8</a:t>
                      </a:r>
                      <a:endParaRPr kumimoji="1" lang="ja-JP" altLang="en-US" sz="3200" b="0" dirty="0"/>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b="0" dirty="0"/>
                        <a:t>1</a:t>
                      </a:r>
                      <a:r>
                        <a:rPr kumimoji="1" lang="ja-JP" altLang="en-US" sz="3200" b="0" dirty="0"/>
                        <a:t>㎏</a:t>
                      </a:r>
                      <a:r>
                        <a:rPr kumimoji="1" lang="en-US" altLang="ja-JP" sz="3200" b="0" dirty="0"/>
                        <a:t>/$194.3</a:t>
                      </a:r>
                      <a:endParaRPr kumimoji="1" lang="ja-JP" altLang="en-US" sz="3200" b="0" dirty="0"/>
                    </a:p>
                  </a:txBody>
                  <a:tcPr anchor="ctr">
                    <a:lnL w="12700" cap="flat" cmpd="sng" algn="ctr">
                      <a:solidFill>
                        <a:schemeClr val="accent3">
                          <a:lumMod val="60000"/>
                          <a:lumOff val="40000"/>
                        </a:schemeClr>
                      </a:solidFill>
                      <a:prstDash val="solid"/>
                      <a:round/>
                      <a:headEnd type="none" w="med" len="med"/>
                      <a:tailEnd type="none" w="med" len="med"/>
                    </a:lnL>
                  </a:tcPr>
                </a:tc>
                <a:extLst>
                  <a:ext uri="{0D108BD9-81ED-4DB2-BD59-A6C34878D82A}">
                    <a16:rowId xmlns:a16="http://schemas.microsoft.com/office/drawing/2014/main" val="1329928417"/>
                  </a:ext>
                </a:extLst>
              </a:tr>
              <a:tr h="711572">
                <a:tc>
                  <a:txBody>
                    <a:bodyPr/>
                    <a:lstStyle/>
                    <a:p>
                      <a:pPr algn="ctr"/>
                      <a:r>
                        <a:rPr kumimoji="1" lang="en-US" altLang="ja-JP" sz="3200" dirty="0"/>
                        <a:t>MOQ</a:t>
                      </a:r>
                      <a:endParaRPr kumimoji="1" lang="ja-JP" altLang="en-US" sz="3200" dirty="0"/>
                    </a:p>
                  </a:txBody>
                  <a:tcPr anchor="ctr">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dirty="0"/>
                        <a:t>10</a:t>
                      </a:r>
                      <a:r>
                        <a:rPr kumimoji="1" lang="ja-JP" altLang="en-US" sz="3200" dirty="0"/>
                        <a:t>㎏</a:t>
                      </a:r>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dirty="0"/>
                        <a:t>1</a:t>
                      </a:r>
                      <a:r>
                        <a:rPr kumimoji="1" lang="ja-JP" altLang="en-US" sz="3200" dirty="0"/>
                        <a:t>㎏</a:t>
                      </a:r>
                    </a:p>
                  </a:txBody>
                  <a:tcPr anchor="ctr">
                    <a:lnL w="12700" cap="flat" cmpd="sng" algn="ctr">
                      <a:solidFill>
                        <a:schemeClr val="accent3">
                          <a:lumMod val="60000"/>
                          <a:lumOff val="40000"/>
                        </a:schemeClr>
                      </a:solidFill>
                      <a:prstDash val="solid"/>
                      <a:round/>
                      <a:headEnd type="none" w="med" len="med"/>
                      <a:tailEnd type="none" w="med" len="med"/>
                    </a:lnL>
                  </a:tcPr>
                </a:tc>
                <a:extLst>
                  <a:ext uri="{0D108BD9-81ED-4DB2-BD59-A6C34878D82A}">
                    <a16:rowId xmlns:a16="http://schemas.microsoft.com/office/drawing/2014/main" val="1872617276"/>
                  </a:ext>
                </a:extLst>
              </a:tr>
            </a:tbl>
          </a:graphicData>
        </a:graphic>
      </p:graphicFrame>
      <p:sp>
        <p:nvSpPr>
          <p:cNvPr id="9" name="テキスト ボックス 8">
            <a:extLst>
              <a:ext uri="{FF2B5EF4-FFF2-40B4-BE49-F238E27FC236}">
                <a16:creationId xmlns:a16="http://schemas.microsoft.com/office/drawing/2014/main" id="{4362F632-D614-95C7-6FA8-115D44EC40AE}"/>
              </a:ext>
            </a:extLst>
          </p:cNvPr>
          <p:cNvSpPr txBox="1"/>
          <p:nvPr/>
        </p:nvSpPr>
        <p:spPr>
          <a:xfrm>
            <a:off x="384806" y="767471"/>
            <a:ext cx="9517379" cy="923330"/>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ja-JP" sz="5400" dirty="0"/>
              <a:t>Organic</a:t>
            </a:r>
            <a:r>
              <a:rPr lang="ja-JP" altLang="en-US" sz="5400" dirty="0"/>
              <a:t> </a:t>
            </a:r>
            <a:r>
              <a:rPr lang="en-US" altLang="ja-JP" sz="5400" dirty="0"/>
              <a:t>Price list by kg</a:t>
            </a:r>
            <a:endParaRPr lang="ja-JP" altLang="en-US" sz="5400" dirty="0"/>
          </a:p>
        </p:txBody>
      </p:sp>
      <p:sp>
        <p:nvSpPr>
          <p:cNvPr id="4" name="Google Shape;52;p1">
            <a:extLst>
              <a:ext uri="{FF2B5EF4-FFF2-40B4-BE49-F238E27FC236}">
                <a16:creationId xmlns:a16="http://schemas.microsoft.com/office/drawing/2014/main" id="{30B9042F-7729-59E5-FD7A-FEAE06544B3D}"/>
              </a:ext>
            </a:extLst>
          </p:cNvPr>
          <p:cNvSpPr txBox="1"/>
          <p:nvPr/>
        </p:nvSpPr>
        <p:spPr>
          <a:xfrm>
            <a:off x="7882671" y="17758128"/>
            <a:ext cx="2091000" cy="347700"/>
          </a:xfrm>
          <a:prstGeom prst="rect">
            <a:avLst/>
          </a:prstGeom>
          <a:noFill/>
          <a:ln>
            <a:noFill/>
          </a:ln>
        </p:spPr>
        <p:txBody>
          <a:bodyPr spcFirstLastPara="1" wrap="square" lIns="0" tIns="16500" rIns="0" bIns="0" anchor="t" anchorCtr="0">
            <a:spAutoFit/>
          </a:bodyPr>
          <a:lstStyle/>
          <a:p>
            <a:pPr marL="12700" marR="0" lvl="0" indent="0" algn="l" rtl="0">
              <a:lnSpc>
                <a:spcPct val="100000"/>
              </a:lnSpc>
              <a:spcBef>
                <a:spcPts val="0"/>
              </a:spcBef>
              <a:spcAft>
                <a:spcPts val="0"/>
              </a:spcAft>
              <a:buClr>
                <a:srgbClr val="000000"/>
              </a:buClr>
              <a:buSzPts val="2250"/>
              <a:buFont typeface="Arial"/>
              <a:buNone/>
            </a:pPr>
            <a:r>
              <a:rPr lang="en-US" altLang="ja-JP" sz="2150" b="0" i="0" u="none" strike="noStrike" cap="none" dirty="0" err="1">
                <a:solidFill>
                  <a:srgbClr val="332E29"/>
                </a:solidFill>
                <a:latin typeface="Arial"/>
                <a:ea typeface="Arial"/>
                <a:cs typeface="Arial"/>
                <a:sym typeface="Arial"/>
              </a:rPr>
              <a:t>WEEup</a:t>
            </a:r>
            <a:r>
              <a:rPr lang="ja-JP" sz="2150" b="0" i="0" u="none" strike="noStrike" cap="none" dirty="0">
                <a:solidFill>
                  <a:srgbClr val="332E29"/>
                </a:solidFill>
                <a:latin typeface="Arial"/>
                <a:ea typeface="Arial"/>
                <a:cs typeface="Arial"/>
                <a:sym typeface="Arial"/>
              </a:rPr>
              <a:t> Co.,Ltd</a:t>
            </a:r>
            <a:endParaRPr sz="2150" b="0" i="0" u="none" strike="noStrike" cap="none" dirty="0">
              <a:solidFill>
                <a:schemeClr val="dk1"/>
              </a:solidFill>
              <a:latin typeface="Arial"/>
              <a:ea typeface="Arial"/>
              <a:cs typeface="Arial"/>
              <a:sym typeface="Arial"/>
            </a:endParaRPr>
          </a:p>
        </p:txBody>
      </p:sp>
      <p:pic>
        <p:nvPicPr>
          <p:cNvPr id="5" name="図 4" descr="挿絵 が含まれている画像&#10;&#10;自動的に生成された説明">
            <a:extLst>
              <a:ext uri="{FF2B5EF4-FFF2-40B4-BE49-F238E27FC236}">
                <a16:creationId xmlns:a16="http://schemas.microsoft.com/office/drawing/2014/main" id="{A059B316-4E3D-8BB1-0254-D3F70A112EA8}"/>
              </a:ext>
            </a:extLst>
          </p:cNvPr>
          <p:cNvPicPr>
            <a:picLocks noChangeAspect="1"/>
          </p:cNvPicPr>
          <p:nvPr/>
        </p:nvPicPr>
        <p:blipFill>
          <a:blip r:embed="rId2"/>
          <a:stretch>
            <a:fillRect/>
          </a:stretch>
        </p:blipFill>
        <p:spPr>
          <a:xfrm>
            <a:off x="6725987" y="17132300"/>
            <a:ext cx="1121996" cy="973528"/>
          </a:xfrm>
          <a:prstGeom prst="rect">
            <a:avLst/>
          </a:prstGeom>
        </p:spPr>
      </p:pic>
      <p:pic>
        <p:nvPicPr>
          <p:cNvPr id="1026" name="Picture 2" descr="Amazon.co.jp: 光沢 アルミ袋 アルミ蒸着袋 200枚 160X210X55mm ノッチ(切り込み)有 (200): DIY・工具 ...">
            <a:extLst>
              <a:ext uri="{FF2B5EF4-FFF2-40B4-BE49-F238E27FC236}">
                <a16:creationId xmlns:a16="http://schemas.microsoft.com/office/drawing/2014/main" id="{0D07396F-48AC-04B4-93F4-3895216106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4921" y="10561759"/>
            <a:ext cx="4872994" cy="478536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表 10">
            <a:extLst>
              <a:ext uri="{FF2B5EF4-FFF2-40B4-BE49-F238E27FC236}">
                <a16:creationId xmlns:a16="http://schemas.microsoft.com/office/drawing/2014/main" id="{4563BA31-ABB8-9144-DABB-465058239994}"/>
              </a:ext>
            </a:extLst>
          </p:cNvPr>
          <p:cNvGraphicFramePr>
            <a:graphicFrameLocks noGrp="1"/>
          </p:cNvGraphicFramePr>
          <p:nvPr/>
        </p:nvGraphicFramePr>
        <p:xfrm>
          <a:off x="10637520" y="3398520"/>
          <a:ext cx="208280" cy="304800"/>
        </p:xfrm>
        <a:graphic>
          <a:graphicData uri="http://schemas.openxmlformats.org/drawingml/2006/table">
            <a:tbl>
              <a:tblPr/>
              <a:tblGrid>
                <a:gridCol w="208280">
                  <a:extLst>
                    <a:ext uri="{9D8B030D-6E8A-4147-A177-3AD203B41FA5}">
                      <a16:colId xmlns:a16="http://schemas.microsoft.com/office/drawing/2014/main" val="271227170"/>
                    </a:ext>
                  </a:extLst>
                </a:gridCol>
              </a:tblGrid>
              <a:tr h="0">
                <a:tc>
                  <a:txBody>
                    <a:bodyPr/>
                    <a:lstStyle/>
                    <a:p>
                      <a:endParaRPr kumimoji="1" lang="ja-JP" altLang="en-US" dirty="0"/>
                    </a:p>
                  </a:txBody>
                  <a:tcPr>
                    <a:lnL w="12700" cmpd="sng">
                      <a:solidFill>
                        <a:schemeClr val="accent3">
                          <a:lumMod val="60000"/>
                          <a:lumOff val="40000"/>
                        </a:schemeClr>
                      </a:solidFill>
                      <a:prstDash val="solid"/>
                    </a:lnL>
                    <a:lnR w="12700" cmpd="sng">
                      <a:solidFill>
                        <a:schemeClr val="accent3">
                          <a:lumMod val="60000"/>
                          <a:lumOff val="40000"/>
                        </a:schemeClr>
                      </a:solidFill>
                      <a:prstDash val="solid"/>
                    </a:lnR>
                    <a:lnT w="12700" cmpd="sng">
                      <a:solidFill>
                        <a:schemeClr val="accent3">
                          <a:lumMod val="60000"/>
                          <a:lumOff val="40000"/>
                        </a:schemeClr>
                      </a:solidFill>
                      <a:prstDash val="solid"/>
                    </a:lnT>
                    <a:lnB w="12700" cmpd="sng">
                      <a:solidFill>
                        <a:schemeClr val="accent3">
                          <a:lumMod val="60000"/>
                          <a:lumOff val="40000"/>
                        </a:schemeClr>
                      </a:solidFill>
                      <a:prstDash val="solid"/>
                    </a:lnB>
                  </a:tcPr>
                </a:tc>
                <a:extLst>
                  <a:ext uri="{0D108BD9-81ED-4DB2-BD59-A6C34878D82A}">
                    <a16:rowId xmlns:a16="http://schemas.microsoft.com/office/drawing/2014/main" val="595251577"/>
                  </a:ext>
                </a:extLst>
              </a:tr>
            </a:tbl>
          </a:graphicData>
        </a:graphic>
      </p:graphicFrame>
      <p:pic>
        <p:nvPicPr>
          <p:cNvPr id="15" name="図 14" descr="テーブル, 皿, 座る, 食品 が含まれている画像&#10;&#10;AI 生成コンテンツは誤りを含む可能性があります。">
            <a:extLst>
              <a:ext uri="{FF2B5EF4-FFF2-40B4-BE49-F238E27FC236}">
                <a16:creationId xmlns:a16="http://schemas.microsoft.com/office/drawing/2014/main" id="{FE30F285-7BEF-8EBC-7300-39453B0927D3}"/>
              </a:ext>
            </a:extLst>
          </p:cNvPr>
          <p:cNvPicPr>
            <a:picLocks noChangeAspect="1"/>
          </p:cNvPicPr>
          <p:nvPr/>
        </p:nvPicPr>
        <p:blipFill>
          <a:blip r:embed="rId4"/>
          <a:stretch>
            <a:fillRect/>
          </a:stretch>
        </p:blipFill>
        <p:spPr>
          <a:xfrm>
            <a:off x="199085" y="10562720"/>
            <a:ext cx="4784400" cy="4784400"/>
          </a:xfrm>
          <a:prstGeom prst="rect">
            <a:avLst/>
          </a:prstGeom>
        </p:spPr>
      </p:pic>
    </p:spTree>
    <p:extLst>
      <p:ext uri="{BB962C8B-B14F-4D97-AF65-F5344CB8AC3E}">
        <p14:creationId xmlns:p14="http://schemas.microsoft.com/office/powerpoint/2010/main" val="4101233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320A7-4299-BBE4-29BF-8FCA83554A40}"/>
            </a:ext>
          </a:extLst>
        </p:cNvPr>
        <p:cNvGrpSpPr/>
        <p:nvPr/>
      </p:nvGrpSpPr>
      <p:grpSpPr>
        <a:xfrm>
          <a:off x="0" y="0"/>
          <a:ext cx="0" cy="0"/>
          <a:chOff x="0" y="0"/>
          <a:chExt cx="0" cy="0"/>
        </a:xfrm>
      </p:grpSpPr>
      <p:graphicFrame>
        <p:nvGraphicFramePr>
          <p:cNvPr id="8" name="表 7">
            <a:extLst>
              <a:ext uri="{FF2B5EF4-FFF2-40B4-BE49-F238E27FC236}">
                <a16:creationId xmlns:a16="http://schemas.microsoft.com/office/drawing/2014/main" id="{264A8611-1458-5811-D10B-8DAE5BE71634}"/>
              </a:ext>
            </a:extLst>
          </p:cNvPr>
          <p:cNvGraphicFramePr>
            <a:graphicFrameLocks noGrp="1"/>
          </p:cNvGraphicFramePr>
          <p:nvPr>
            <p:extLst>
              <p:ext uri="{D42A27DB-BD31-4B8C-83A1-F6EECF244321}">
                <p14:modId xmlns:p14="http://schemas.microsoft.com/office/powerpoint/2010/main" val="2864483949"/>
              </p:ext>
            </p:extLst>
          </p:nvPr>
        </p:nvGraphicFramePr>
        <p:xfrm>
          <a:off x="464814" y="2259026"/>
          <a:ext cx="9357361" cy="5043768"/>
        </p:xfrm>
        <a:graphic>
          <a:graphicData uri="http://schemas.openxmlformats.org/drawingml/2006/table">
            <a:tbl>
              <a:tblPr firstRow="1" bandRow="1">
                <a:tableStyleId>{F2DE63D5-997A-4646-A377-4702673A728D}</a:tableStyleId>
              </a:tblPr>
              <a:tblGrid>
                <a:gridCol w="2225502">
                  <a:extLst>
                    <a:ext uri="{9D8B030D-6E8A-4147-A177-3AD203B41FA5}">
                      <a16:colId xmlns:a16="http://schemas.microsoft.com/office/drawing/2014/main" val="3056435920"/>
                    </a:ext>
                  </a:extLst>
                </a:gridCol>
                <a:gridCol w="3547737">
                  <a:extLst>
                    <a:ext uri="{9D8B030D-6E8A-4147-A177-3AD203B41FA5}">
                      <a16:colId xmlns:a16="http://schemas.microsoft.com/office/drawing/2014/main" val="2178209660"/>
                    </a:ext>
                  </a:extLst>
                </a:gridCol>
                <a:gridCol w="3584122">
                  <a:extLst>
                    <a:ext uri="{9D8B030D-6E8A-4147-A177-3AD203B41FA5}">
                      <a16:colId xmlns:a16="http://schemas.microsoft.com/office/drawing/2014/main" val="3391347778"/>
                    </a:ext>
                  </a:extLst>
                </a:gridCol>
              </a:tblGrid>
              <a:tr h="1291338">
                <a:tc>
                  <a:txBody>
                    <a:bodyPr/>
                    <a:lstStyle/>
                    <a:p>
                      <a:pPr algn="ctr"/>
                      <a:r>
                        <a:rPr kumimoji="1" lang="en-US" altLang="ja-JP" sz="3600" b="0" dirty="0"/>
                        <a:t>Origin</a:t>
                      </a:r>
                      <a:endParaRPr kumimoji="1" lang="ja-JP" altLang="en-US" sz="3600" b="0" dirty="0"/>
                    </a:p>
                  </a:txBody>
                  <a:tcPr anchor="ctr">
                    <a:lnR w="12700" cap="flat" cmpd="sng" algn="ctr">
                      <a:solidFill>
                        <a:schemeClr val="bg1"/>
                      </a:solidFill>
                      <a:prstDash val="solid"/>
                      <a:round/>
                      <a:headEnd type="none" w="med" len="med"/>
                      <a:tailEnd type="none" w="med" len="med"/>
                    </a:lnR>
                  </a:tcPr>
                </a:tc>
                <a:tc>
                  <a:txBody>
                    <a:bodyPr/>
                    <a:lstStyle/>
                    <a:p>
                      <a:pPr algn="ctr"/>
                      <a:r>
                        <a:rPr kumimoji="1" lang="en-US" altLang="ja-JP" sz="3200" b="0" dirty="0"/>
                        <a:t>KYOTO</a:t>
                      </a:r>
                      <a:r>
                        <a:rPr kumimoji="1" lang="ja-JP" altLang="en-US" sz="3200" b="0" dirty="0"/>
                        <a:t>　</a:t>
                      </a:r>
                      <a:r>
                        <a:rPr kumimoji="1" lang="en-US" altLang="ja-JP" sz="3200" b="0" dirty="0"/>
                        <a:t>Matcha</a:t>
                      </a:r>
                      <a:endParaRPr kumimoji="1" lang="ja-JP" altLang="en-US" sz="3200" b="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kumimoji="1" lang="en-US" altLang="ja-JP" sz="3000" b="0" dirty="0"/>
                        <a:t>FUJISAN</a:t>
                      </a:r>
                      <a:r>
                        <a:rPr kumimoji="1" lang="ja-JP" altLang="en-US" sz="3000" b="0" dirty="0"/>
                        <a:t>　</a:t>
                      </a:r>
                      <a:r>
                        <a:rPr kumimoji="1" lang="en-US" altLang="ja-JP" sz="3000" b="0" dirty="0"/>
                        <a:t>Matcha</a:t>
                      </a:r>
                      <a:endParaRPr kumimoji="1" lang="ja-JP" altLang="en-US" sz="3000" b="0" dirty="0"/>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776206622"/>
                  </a:ext>
                </a:extLst>
              </a:tr>
              <a:tr h="1423144">
                <a:tc>
                  <a:txBody>
                    <a:bodyPr/>
                    <a:lstStyle/>
                    <a:p>
                      <a:pPr algn="ctr"/>
                      <a:r>
                        <a:rPr kumimoji="1" lang="en-US" altLang="ja-JP" sz="3600" dirty="0"/>
                        <a:t>Grade</a:t>
                      </a:r>
                      <a:endParaRPr kumimoji="1" lang="ja-JP" altLang="en-US" sz="3600" dirty="0"/>
                    </a:p>
                  </a:txBody>
                  <a:tcPr anchor="ctr">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4000" dirty="0"/>
                        <a:t>Premium Grade</a:t>
                      </a:r>
                      <a:endParaRPr kumimoji="1" lang="ja-JP" altLang="en-US" sz="4000" dirty="0"/>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4000" dirty="0"/>
                        <a:t>Premium</a:t>
                      </a:r>
                    </a:p>
                    <a:p>
                      <a:pPr algn="ctr"/>
                      <a:r>
                        <a:rPr kumimoji="1" lang="en-US" altLang="ja-JP" sz="4000" dirty="0"/>
                        <a:t>Grade</a:t>
                      </a:r>
                    </a:p>
                  </a:txBody>
                  <a:tcPr anchor="ctr">
                    <a:lnL w="12700" cap="flat" cmpd="sng" algn="ctr">
                      <a:solidFill>
                        <a:schemeClr val="accent3">
                          <a:lumMod val="60000"/>
                          <a:lumOff val="40000"/>
                        </a:schemeClr>
                      </a:solidFill>
                      <a:prstDash val="solid"/>
                      <a:round/>
                      <a:headEnd type="none" w="med" len="med"/>
                      <a:tailEnd type="none" w="med" len="med"/>
                    </a:lnL>
                  </a:tcPr>
                </a:tc>
                <a:extLst>
                  <a:ext uri="{0D108BD9-81ED-4DB2-BD59-A6C34878D82A}">
                    <a16:rowId xmlns:a16="http://schemas.microsoft.com/office/drawing/2014/main" val="2388522525"/>
                  </a:ext>
                </a:extLst>
              </a:tr>
              <a:tr h="1142625">
                <a:tc>
                  <a:txBody>
                    <a:bodyPr/>
                    <a:lstStyle/>
                    <a:p>
                      <a:pPr algn="ctr"/>
                      <a:r>
                        <a:rPr kumimoji="1" lang="en-US" altLang="ja-JP" sz="3200" dirty="0"/>
                        <a:t>Sales price</a:t>
                      </a:r>
                      <a:endParaRPr kumimoji="1" lang="ja-JP" altLang="en-US" sz="3200" dirty="0"/>
                    </a:p>
                  </a:txBody>
                  <a:tcPr anchor="ctr">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b="0" dirty="0"/>
                        <a:t>1kg/$231.5</a:t>
                      </a:r>
                      <a:endParaRPr kumimoji="1" lang="ja-JP" altLang="en-US" sz="3200" b="0" dirty="0"/>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b="0" dirty="0"/>
                        <a:t>1kg/$121.4</a:t>
                      </a:r>
                      <a:endParaRPr kumimoji="1" lang="ja-JP" altLang="en-US" sz="3200" b="0" dirty="0"/>
                    </a:p>
                  </a:txBody>
                  <a:tcPr anchor="ctr">
                    <a:lnL w="12700" cap="flat" cmpd="sng" algn="ctr">
                      <a:solidFill>
                        <a:schemeClr val="accent3">
                          <a:lumMod val="60000"/>
                          <a:lumOff val="40000"/>
                        </a:schemeClr>
                      </a:solidFill>
                      <a:prstDash val="solid"/>
                      <a:round/>
                      <a:headEnd type="none" w="med" len="med"/>
                      <a:tailEnd type="none" w="med" len="med"/>
                    </a:lnL>
                  </a:tcPr>
                </a:tc>
                <a:extLst>
                  <a:ext uri="{0D108BD9-81ED-4DB2-BD59-A6C34878D82A}">
                    <a16:rowId xmlns:a16="http://schemas.microsoft.com/office/drawing/2014/main" val="1329928417"/>
                  </a:ext>
                </a:extLst>
              </a:tr>
              <a:tr h="1186661">
                <a:tc>
                  <a:txBody>
                    <a:bodyPr/>
                    <a:lstStyle/>
                    <a:p>
                      <a:pPr algn="ctr"/>
                      <a:r>
                        <a:rPr kumimoji="1" lang="en-US" altLang="ja-JP" sz="3200" dirty="0"/>
                        <a:t>MOQ</a:t>
                      </a:r>
                      <a:endParaRPr kumimoji="1" lang="ja-JP" altLang="en-US" sz="3200" dirty="0"/>
                    </a:p>
                  </a:txBody>
                  <a:tcPr anchor="ctr">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dirty="0"/>
                        <a:t>10</a:t>
                      </a:r>
                      <a:r>
                        <a:rPr kumimoji="1" lang="ja-JP" altLang="en-US" sz="3200" dirty="0"/>
                        <a:t>㎏</a:t>
                      </a:r>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dirty="0"/>
                        <a:t>1</a:t>
                      </a:r>
                      <a:r>
                        <a:rPr kumimoji="1" lang="ja-JP" altLang="en-US" sz="3200" dirty="0"/>
                        <a:t>ｋｇ</a:t>
                      </a:r>
                    </a:p>
                  </a:txBody>
                  <a:tcPr anchor="ctr">
                    <a:lnL w="12700" cap="flat" cmpd="sng" algn="ctr">
                      <a:solidFill>
                        <a:schemeClr val="accent3">
                          <a:lumMod val="60000"/>
                          <a:lumOff val="40000"/>
                        </a:schemeClr>
                      </a:solidFill>
                      <a:prstDash val="solid"/>
                      <a:round/>
                      <a:headEnd type="none" w="med" len="med"/>
                      <a:tailEnd type="none" w="med" len="med"/>
                    </a:lnL>
                  </a:tcPr>
                </a:tc>
                <a:extLst>
                  <a:ext uri="{0D108BD9-81ED-4DB2-BD59-A6C34878D82A}">
                    <a16:rowId xmlns:a16="http://schemas.microsoft.com/office/drawing/2014/main" val="1872617276"/>
                  </a:ext>
                </a:extLst>
              </a:tr>
            </a:tbl>
          </a:graphicData>
        </a:graphic>
      </p:graphicFrame>
      <p:sp>
        <p:nvSpPr>
          <p:cNvPr id="9" name="テキスト ボックス 8">
            <a:extLst>
              <a:ext uri="{FF2B5EF4-FFF2-40B4-BE49-F238E27FC236}">
                <a16:creationId xmlns:a16="http://schemas.microsoft.com/office/drawing/2014/main" id="{91791C63-066E-B891-3919-AF8FDB8FA21C}"/>
              </a:ext>
            </a:extLst>
          </p:cNvPr>
          <p:cNvSpPr txBox="1"/>
          <p:nvPr/>
        </p:nvSpPr>
        <p:spPr>
          <a:xfrm>
            <a:off x="384806" y="767471"/>
            <a:ext cx="9517379" cy="923330"/>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ja-JP" sz="5400" dirty="0"/>
              <a:t>Non-Organic</a:t>
            </a:r>
            <a:r>
              <a:rPr lang="ja-JP" altLang="en-US" sz="5400" dirty="0"/>
              <a:t> </a:t>
            </a:r>
            <a:r>
              <a:rPr lang="en-US" altLang="ja-JP" sz="5400" dirty="0"/>
              <a:t>Price list by kg</a:t>
            </a:r>
            <a:endParaRPr lang="ja-JP" altLang="en-US" sz="5400" dirty="0"/>
          </a:p>
        </p:txBody>
      </p:sp>
      <p:sp>
        <p:nvSpPr>
          <p:cNvPr id="4" name="Google Shape;52;p1">
            <a:extLst>
              <a:ext uri="{FF2B5EF4-FFF2-40B4-BE49-F238E27FC236}">
                <a16:creationId xmlns:a16="http://schemas.microsoft.com/office/drawing/2014/main" id="{70B461D1-A4D9-A9A0-5633-B8D132D48E5B}"/>
              </a:ext>
            </a:extLst>
          </p:cNvPr>
          <p:cNvSpPr txBox="1"/>
          <p:nvPr/>
        </p:nvSpPr>
        <p:spPr>
          <a:xfrm>
            <a:off x="7882671" y="17758128"/>
            <a:ext cx="2091000" cy="347700"/>
          </a:xfrm>
          <a:prstGeom prst="rect">
            <a:avLst/>
          </a:prstGeom>
          <a:noFill/>
          <a:ln>
            <a:noFill/>
          </a:ln>
        </p:spPr>
        <p:txBody>
          <a:bodyPr spcFirstLastPara="1" wrap="square" lIns="0" tIns="16500" rIns="0" bIns="0" anchor="t" anchorCtr="0">
            <a:spAutoFit/>
          </a:bodyPr>
          <a:lstStyle/>
          <a:p>
            <a:pPr marL="12700" marR="0" lvl="0" indent="0" algn="l" rtl="0">
              <a:lnSpc>
                <a:spcPct val="100000"/>
              </a:lnSpc>
              <a:spcBef>
                <a:spcPts val="0"/>
              </a:spcBef>
              <a:spcAft>
                <a:spcPts val="0"/>
              </a:spcAft>
              <a:buClr>
                <a:srgbClr val="000000"/>
              </a:buClr>
              <a:buSzPts val="2250"/>
              <a:buFont typeface="Arial"/>
              <a:buNone/>
            </a:pPr>
            <a:r>
              <a:rPr lang="en-US" altLang="ja-JP" sz="2150" b="0" i="0" u="none" strike="noStrike" cap="none" dirty="0" err="1">
                <a:solidFill>
                  <a:srgbClr val="332E29"/>
                </a:solidFill>
                <a:latin typeface="Arial"/>
                <a:ea typeface="Arial"/>
                <a:cs typeface="Arial"/>
                <a:sym typeface="Arial"/>
              </a:rPr>
              <a:t>WEEup</a:t>
            </a:r>
            <a:r>
              <a:rPr lang="ja-JP" sz="2150" b="0" i="0" u="none" strike="noStrike" cap="none" dirty="0">
                <a:solidFill>
                  <a:srgbClr val="332E29"/>
                </a:solidFill>
                <a:latin typeface="Arial"/>
                <a:ea typeface="Arial"/>
                <a:cs typeface="Arial"/>
                <a:sym typeface="Arial"/>
              </a:rPr>
              <a:t> Co.,Ltd</a:t>
            </a:r>
            <a:endParaRPr sz="2150" b="0" i="0" u="none" strike="noStrike" cap="none" dirty="0">
              <a:solidFill>
                <a:schemeClr val="dk1"/>
              </a:solidFill>
              <a:latin typeface="Arial"/>
              <a:ea typeface="Arial"/>
              <a:cs typeface="Arial"/>
              <a:sym typeface="Arial"/>
            </a:endParaRPr>
          </a:p>
        </p:txBody>
      </p:sp>
      <p:pic>
        <p:nvPicPr>
          <p:cNvPr id="5" name="図 4" descr="挿絵 が含まれている画像&#10;&#10;自動的に生成された説明">
            <a:extLst>
              <a:ext uri="{FF2B5EF4-FFF2-40B4-BE49-F238E27FC236}">
                <a16:creationId xmlns:a16="http://schemas.microsoft.com/office/drawing/2014/main" id="{A2AFB8E1-6703-E700-F076-77FAD1DD1EB6}"/>
              </a:ext>
            </a:extLst>
          </p:cNvPr>
          <p:cNvPicPr>
            <a:picLocks noChangeAspect="1"/>
          </p:cNvPicPr>
          <p:nvPr/>
        </p:nvPicPr>
        <p:blipFill>
          <a:blip r:embed="rId2"/>
          <a:stretch>
            <a:fillRect/>
          </a:stretch>
        </p:blipFill>
        <p:spPr>
          <a:xfrm>
            <a:off x="6725987" y="17132300"/>
            <a:ext cx="1121996" cy="973528"/>
          </a:xfrm>
          <a:prstGeom prst="rect">
            <a:avLst/>
          </a:prstGeom>
        </p:spPr>
      </p:pic>
      <p:graphicFrame>
        <p:nvGraphicFramePr>
          <p:cNvPr id="2" name="表 1">
            <a:extLst>
              <a:ext uri="{FF2B5EF4-FFF2-40B4-BE49-F238E27FC236}">
                <a16:creationId xmlns:a16="http://schemas.microsoft.com/office/drawing/2014/main" id="{B75F11DF-0EA6-0733-2A9A-0096A118023A}"/>
              </a:ext>
            </a:extLst>
          </p:cNvPr>
          <p:cNvGraphicFramePr>
            <a:graphicFrameLocks noGrp="1"/>
          </p:cNvGraphicFramePr>
          <p:nvPr>
            <p:extLst>
              <p:ext uri="{D42A27DB-BD31-4B8C-83A1-F6EECF244321}">
                <p14:modId xmlns:p14="http://schemas.microsoft.com/office/powerpoint/2010/main" val="441735714"/>
              </p:ext>
            </p:extLst>
          </p:nvPr>
        </p:nvGraphicFramePr>
        <p:xfrm>
          <a:off x="464814" y="7871019"/>
          <a:ext cx="9357361" cy="5451212"/>
        </p:xfrm>
        <a:graphic>
          <a:graphicData uri="http://schemas.openxmlformats.org/drawingml/2006/table">
            <a:tbl>
              <a:tblPr firstRow="1" bandRow="1">
                <a:tableStyleId>{F2DE63D5-997A-4646-A377-4702673A728D}</a:tableStyleId>
              </a:tblPr>
              <a:tblGrid>
                <a:gridCol w="2045057">
                  <a:extLst>
                    <a:ext uri="{9D8B030D-6E8A-4147-A177-3AD203B41FA5}">
                      <a16:colId xmlns:a16="http://schemas.microsoft.com/office/drawing/2014/main" val="722139963"/>
                    </a:ext>
                  </a:extLst>
                </a:gridCol>
                <a:gridCol w="2474014">
                  <a:extLst>
                    <a:ext uri="{9D8B030D-6E8A-4147-A177-3AD203B41FA5}">
                      <a16:colId xmlns:a16="http://schemas.microsoft.com/office/drawing/2014/main" val="1551377534"/>
                    </a:ext>
                  </a:extLst>
                </a:gridCol>
                <a:gridCol w="2474014">
                  <a:extLst>
                    <a:ext uri="{9D8B030D-6E8A-4147-A177-3AD203B41FA5}">
                      <a16:colId xmlns:a16="http://schemas.microsoft.com/office/drawing/2014/main" val="1179881938"/>
                    </a:ext>
                  </a:extLst>
                </a:gridCol>
                <a:gridCol w="2364276">
                  <a:extLst>
                    <a:ext uri="{9D8B030D-6E8A-4147-A177-3AD203B41FA5}">
                      <a16:colId xmlns:a16="http://schemas.microsoft.com/office/drawing/2014/main" val="759652429"/>
                    </a:ext>
                  </a:extLst>
                </a:gridCol>
              </a:tblGrid>
              <a:tr h="1501581">
                <a:tc>
                  <a:txBody>
                    <a:bodyPr/>
                    <a:lstStyle/>
                    <a:p>
                      <a:pPr algn="ctr"/>
                      <a:r>
                        <a:rPr kumimoji="1" lang="en-US" altLang="ja-JP" sz="3600" b="0" dirty="0"/>
                        <a:t>Origin</a:t>
                      </a:r>
                      <a:endParaRPr kumimoji="1" lang="ja-JP" altLang="en-US" sz="3600" b="0" dirty="0"/>
                    </a:p>
                  </a:txBody>
                  <a:tcPr anchor="ctr">
                    <a:lnR w="12700" cap="flat" cmpd="sng" algn="ctr">
                      <a:solidFill>
                        <a:schemeClr val="bg1"/>
                      </a:solidFill>
                      <a:prstDash val="solid"/>
                      <a:round/>
                      <a:headEnd type="none" w="med" len="med"/>
                      <a:tailEnd type="none" w="med" len="med"/>
                    </a:lnR>
                  </a:tcPr>
                </a:tc>
                <a:tc gridSpan="3">
                  <a:txBody>
                    <a:bodyPr/>
                    <a:lstStyle/>
                    <a:p>
                      <a:pPr algn="ctr"/>
                      <a:r>
                        <a:rPr kumimoji="1" lang="en-US" altLang="ja-JP" sz="3600" b="0" dirty="0"/>
                        <a:t>KYOTO</a:t>
                      </a:r>
                      <a:r>
                        <a:rPr kumimoji="1" lang="ja-JP" altLang="en-US" sz="3600" b="0" dirty="0"/>
                        <a:t>　</a:t>
                      </a:r>
                      <a:r>
                        <a:rPr kumimoji="1" lang="en-US" altLang="ja-JP" sz="3600" b="0" dirty="0"/>
                        <a:t>Matcha</a:t>
                      </a:r>
                    </a:p>
                  </a:txBody>
                  <a:tcPr anchor="ctr">
                    <a:lnL w="12700" cap="flat" cmpd="sng" algn="ctr">
                      <a:solidFill>
                        <a:schemeClr val="bg1"/>
                      </a:solidFill>
                      <a:prstDash val="solid"/>
                      <a:round/>
                      <a:headEnd type="none" w="med" len="med"/>
                      <a:tailEnd type="none" w="med" len="med"/>
                    </a:lnL>
                  </a:tcPr>
                </a:tc>
                <a:tc hMerge="1">
                  <a:txBody>
                    <a:bodyPr/>
                    <a:lstStyle/>
                    <a:p>
                      <a:pPr algn="ctr"/>
                      <a:endParaRPr kumimoji="1" lang="ja-JP" altLang="en-US" sz="32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dirty="0"/>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195487"/>
                  </a:ext>
                </a:extLst>
              </a:tr>
              <a:tr h="1465511">
                <a:tc>
                  <a:txBody>
                    <a:bodyPr/>
                    <a:lstStyle/>
                    <a:p>
                      <a:pPr algn="ctr"/>
                      <a:r>
                        <a:rPr kumimoji="1" lang="en-US" altLang="ja-JP" sz="3600" dirty="0"/>
                        <a:t>Grade</a:t>
                      </a:r>
                      <a:endParaRPr kumimoji="1" lang="ja-JP" altLang="en-US" sz="3600" dirty="0"/>
                    </a:p>
                  </a:txBody>
                  <a:tcPr anchor="ctr">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2400" dirty="0"/>
                        <a:t>Premium</a:t>
                      </a:r>
                    </a:p>
                    <a:p>
                      <a:pPr algn="ctr"/>
                      <a:r>
                        <a:rPr kumimoji="1" lang="en-US" altLang="ja-JP" sz="2400" dirty="0"/>
                        <a:t>Grade</a:t>
                      </a:r>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2400" dirty="0"/>
                        <a:t>Premium</a:t>
                      </a:r>
                    </a:p>
                    <a:p>
                      <a:pPr algn="ctr"/>
                      <a:r>
                        <a:rPr kumimoji="1" lang="en-US" altLang="ja-JP" sz="2400" dirty="0"/>
                        <a:t>Cafe Grade</a:t>
                      </a:r>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2400" dirty="0"/>
                        <a:t>Cafe Grade</a:t>
                      </a:r>
                    </a:p>
                  </a:txBody>
                  <a:tcPr anchor="ctr">
                    <a:lnL w="12700" cap="flat" cmpd="sng" algn="ctr">
                      <a:solidFill>
                        <a:schemeClr val="accent3">
                          <a:lumMod val="60000"/>
                          <a:lumOff val="40000"/>
                        </a:schemeClr>
                      </a:solidFill>
                      <a:prstDash val="solid"/>
                      <a:round/>
                      <a:headEnd type="none" w="med" len="med"/>
                      <a:tailEnd type="none" w="med" len="med"/>
                    </a:lnL>
                  </a:tcPr>
                </a:tc>
                <a:extLst>
                  <a:ext uri="{0D108BD9-81ED-4DB2-BD59-A6C34878D82A}">
                    <a16:rowId xmlns:a16="http://schemas.microsoft.com/office/drawing/2014/main" val="2897214202"/>
                  </a:ext>
                </a:extLst>
              </a:tr>
              <a:tr h="1356360">
                <a:tc>
                  <a:txBody>
                    <a:bodyPr/>
                    <a:lstStyle/>
                    <a:p>
                      <a:pPr algn="ctr"/>
                      <a:r>
                        <a:rPr kumimoji="1" lang="en-US" altLang="ja-JP" sz="3200" dirty="0"/>
                        <a:t>Sales price</a:t>
                      </a:r>
                      <a:endParaRPr kumimoji="1" lang="ja-JP" altLang="en-US" sz="3200" dirty="0"/>
                    </a:p>
                  </a:txBody>
                  <a:tcPr anchor="ctr">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b="0" dirty="0"/>
                        <a:t>1kg/</a:t>
                      </a:r>
                      <a:r>
                        <a:rPr kumimoji="1" lang="ja-JP" altLang="en-US" sz="3200" b="0" dirty="0"/>
                        <a:t>＄</a:t>
                      </a:r>
                      <a:r>
                        <a:rPr kumimoji="1" lang="en-US" altLang="ja-JP" sz="3200" b="0" dirty="0"/>
                        <a:t>147.9</a:t>
                      </a:r>
                      <a:endParaRPr kumimoji="1" lang="ja-JP" altLang="en-US" sz="3200" b="0" dirty="0"/>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b="0" dirty="0"/>
                        <a:t>1kg/$108.6</a:t>
                      </a:r>
                      <a:endParaRPr kumimoji="1" lang="ja-JP" altLang="en-US" sz="3200" b="0" dirty="0"/>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b="0" dirty="0"/>
                        <a:t>1kg/$74.3</a:t>
                      </a:r>
                      <a:endParaRPr kumimoji="1" lang="ja-JP" altLang="en-US" sz="3200" b="0" dirty="0"/>
                    </a:p>
                  </a:txBody>
                  <a:tcPr anchor="ctr">
                    <a:lnL w="12700" cap="flat" cmpd="sng" algn="ctr">
                      <a:solidFill>
                        <a:schemeClr val="accent3">
                          <a:lumMod val="60000"/>
                          <a:lumOff val="40000"/>
                        </a:schemeClr>
                      </a:solidFill>
                      <a:prstDash val="solid"/>
                      <a:round/>
                      <a:headEnd type="none" w="med" len="med"/>
                      <a:tailEnd type="none" w="med" len="med"/>
                    </a:lnL>
                  </a:tcPr>
                </a:tc>
                <a:extLst>
                  <a:ext uri="{0D108BD9-81ED-4DB2-BD59-A6C34878D82A}">
                    <a16:rowId xmlns:a16="http://schemas.microsoft.com/office/drawing/2014/main" val="1003936299"/>
                  </a:ext>
                </a:extLst>
              </a:tr>
              <a:tr h="1127760">
                <a:tc>
                  <a:txBody>
                    <a:bodyPr/>
                    <a:lstStyle/>
                    <a:p>
                      <a:pPr algn="ctr"/>
                      <a:r>
                        <a:rPr kumimoji="1" lang="en-US" altLang="ja-JP" sz="3200" dirty="0"/>
                        <a:t>MOQ</a:t>
                      </a:r>
                      <a:endParaRPr kumimoji="1" lang="ja-JP" altLang="en-US" sz="3200" dirty="0"/>
                    </a:p>
                  </a:txBody>
                  <a:tcPr anchor="ctr">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dirty="0"/>
                        <a:t>10kg</a:t>
                      </a:r>
                      <a:endParaRPr kumimoji="1" lang="ja-JP" altLang="en-US" sz="3200" dirty="0"/>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dirty="0"/>
                        <a:t>10kg</a:t>
                      </a:r>
                      <a:endParaRPr kumimoji="1" lang="ja-JP" altLang="en-US" sz="3200" dirty="0"/>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dirty="0"/>
                        <a:t>20kg</a:t>
                      </a:r>
                      <a:endParaRPr kumimoji="1" lang="ja-JP" altLang="en-US" sz="3200" dirty="0"/>
                    </a:p>
                  </a:txBody>
                  <a:tcPr anchor="ctr">
                    <a:lnL w="12700" cap="flat" cmpd="sng" algn="ctr">
                      <a:solidFill>
                        <a:schemeClr val="accent3">
                          <a:lumMod val="60000"/>
                          <a:lumOff val="40000"/>
                        </a:schemeClr>
                      </a:solidFill>
                      <a:prstDash val="solid"/>
                      <a:round/>
                      <a:headEnd type="none" w="med" len="med"/>
                      <a:tailEnd type="none" w="med" len="med"/>
                    </a:lnL>
                  </a:tcPr>
                </a:tc>
                <a:extLst>
                  <a:ext uri="{0D108BD9-81ED-4DB2-BD59-A6C34878D82A}">
                    <a16:rowId xmlns:a16="http://schemas.microsoft.com/office/drawing/2014/main" val="3888212578"/>
                  </a:ext>
                </a:extLst>
              </a:tr>
            </a:tbl>
          </a:graphicData>
        </a:graphic>
      </p:graphicFrame>
      <p:pic>
        <p:nvPicPr>
          <p:cNvPr id="7" name="図 6" descr="プラスチックの容器">
            <a:extLst>
              <a:ext uri="{FF2B5EF4-FFF2-40B4-BE49-F238E27FC236}">
                <a16:creationId xmlns:a16="http://schemas.microsoft.com/office/drawing/2014/main" id="{0C05F512-0345-5316-93E1-9FB50D2810B4}"/>
              </a:ext>
            </a:extLst>
          </p:cNvPr>
          <p:cNvPicPr>
            <a:picLocks noChangeAspect="1"/>
          </p:cNvPicPr>
          <p:nvPr/>
        </p:nvPicPr>
        <p:blipFill>
          <a:blip r:embed="rId3"/>
          <a:stretch>
            <a:fillRect/>
          </a:stretch>
        </p:blipFill>
        <p:spPr>
          <a:xfrm>
            <a:off x="929634" y="13544262"/>
            <a:ext cx="4213866" cy="4213866"/>
          </a:xfrm>
          <a:prstGeom prst="rect">
            <a:avLst/>
          </a:prstGeom>
        </p:spPr>
      </p:pic>
    </p:spTree>
    <p:extLst>
      <p:ext uri="{BB962C8B-B14F-4D97-AF65-F5344CB8AC3E}">
        <p14:creationId xmlns:p14="http://schemas.microsoft.com/office/powerpoint/2010/main" val="239329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E57E1-E7DB-5208-1413-5394DC906DFE}"/>
            </a:ext>
          </a:extLst>
        </p:cNvPr>
        <p:cNvGrpSpPr/>
        <p:nvPr/>
      </p:nvGrpSpPr>
      <p:grpSpPr>
        <a:xfrm>
          <a:off x="0" y="0"/>
          <a:ext cx="0" cy="0"/>
          <a:chOff x="0" y="0"/>
          <a:chExt cx="0" cy="0"/>
        </a:xfrm>
      </p:grpSpPr>
      <p:graphicFrame>
        <p:nvGraphicFramePr>
          <p:cNvPr id="8" name="表 7">
            <a:extLst>
              <a:ext uri="{FF2B5EF4-FFF2-40B4-BE49-F238E27FC236}">
                <a16:creationId xmlns:a16="http://schemas.microsoft.com/office/drawing/2014/main" id="{96A71365-FB93-81D5-10F2-F7026DDF6D2F}"/>
              </a:ext>
            </a:extLst>
          </p:cNvPr>
          <p:cNvGraphicFramePr>
            <a:graphicFrameLocks noGrp="1"/>
          </p:cNvGraphicFramePr>
          <p:nvPr>
            <p:extLst>
              <p:ext uri="{D42A27DB-BD31-4B8C-83A1-F6EECF244321}">
                <p14:modId xmlns:p14="http://schemas.microsoft.com/office/powerpoint/2010/main" val="3435256618"/>
              </p:ext>
            </p:extLst>
          </p:nvPr>
        </p:nvGraphicFramePr>
        <p:xfrm>
          <a:off x="464814" y="2259026"/>
          <a:ext cx="9357362" cy="4800484"/>
        </p:xfrm>
        <a:graphic>
          <a:graphicData uri="http://schemas.openxmlformats.org/drawingml/2006/table">
            <a:tbl>
              <a:tblPr firstRow="1" bandRow="1">
                <a:tableStyleId>{F2DE63D5-997A-4646-A377-4702673A728D}</a:tableStyleId>
              </a:tblPr>
              <a:tblGrid>
                <a:gridCol w="1638306">
                  <a:extLst>
                    <a:ext uri="{9D8B030D-6E8A-4147-A177-3AD203B41FA5}">
                      <a16:colId xmlns:a16="http://schemas.microsoft.com/office/drawing/2014/main" val="3056435920"/>
                    </a:ext>
                  </a:extLst>
                </a:gridCol>
                <a:gridCol w="1929764">
                  <a:extLst>
                    <a:ext uri="{9D8B030D-6E8A-4147-A177-3AD203B41FA5}">
                      <a16:colId xmlns:a16="http://schemas.microsoft.com/office/drawing/2014/main" val="2178209660"/>
                    </a:ext>
                  </a:extLst>
                </a:gridCol>
                <a:gridCol w="1929764">
                  <a:extLst>
                    <a:ext uri="{9D8B030D-6E8A-4147-A177-3AD203B41FA5}">
                      <a16:colId xmlns:a16="http://schemas.microsoft.com/office/drawing/2014/main" val="3799193563"/>
                    </a:ext>
                  </a:extLst>
                </a:gridCol>
                <a:gridCol w="1929764">
                  <a:extLst>
                    <a:ext uri="{9D8B030D-6E8A-4147-A177-3AD203B41FA5}">
                      <a16:colId xmlns:a16="http://schemas.microsoft.com/office/drawing/2014/main" val="3391347778"/>
                    </a:ext>
                  </a:extLst>
                </a:gridCol>
                <a:gridCol w="1929764">
                  <a:extLst>
                    <a:ext uri="{9D8B030D-6E8A-4147-A177-3AD203B41FA5}">
                      <a16:colId xmlns:a16="http://schemas.microsoft.com/office/drawing/2014/main" val="4079997232"/>
                    </a:ext>
                  </a:extLst>
                </a:gridCol>
              </a:tblGrid>
              <a:tr h="1048054">
                <a:tc>
                  <a:txBody>
                    <a:bodyPr/>
                    <a:lstStyle/>
                    <a:p>
                      <a:pPr algn="ctr"/>
                      <a:r>
                        <a:rPr kumimoji="1" lang="en-US" altLang="ja-JP" sz="3600" b="0" dirty="0"/>
                        <a:t>Origin</a:t>
                      </a:r>
                      <a:endParaRPr kumimoji="1" lang="ja-JP" altLang="en-US" sz="3600" b="0" dirty="0"/>
                    </a:p>
                  </a:txBody>
                  <a:tcPr anchor="ctr">
                    <a:lnR w="12700" cap="flat" cmpd="sng" algn="ctr">
                      <a:solidFill>
                        <a:schemeClr val="bg1"/>
                      </a:solidFill>
                      <a:prstDash val="solid"/>
                      <a:round/>
                      <a:headEnd type="none" w="med" len="med"/>
                      <a:tailEnd type="none" w="med" len="med"/>
                    </a:lnR>
                  </a:tcPr>
                </a:tc>
                <a:tc>
                  <a:txBody>
                    <a:bodyPr/>
                    <a:lstStyle/>
                    <a:p>
                      <a:pPr algn="ctr"/>
                      <a:r>
                        <a:rPr kumimoji="1" lang="en-US" altLang="ja-JP" sz="2600" b="0" dirty="0"/>
                        <a:t>ONSHITSU</a:t>
                      </a:r>
                      <a:endParaRPr kumimoji="1" lang="ja-JP" altLang="en-US" sz="2600" b="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2800" b="0" dirty="0"/>
                        <a:t>SAGANO</a:t>
                      </a:r>
                      <a:endParaRPr kumimoji="1" lang="ja-JP" altLang="en-US" sz="2800" b="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2600" b="0" dirty="0"/>
                        <a:t>TAKAMINE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2800" b="0" dirty="0"/>
                        <a:t>SHIBANO</a:t>
                      </a:r>
                      <a:endParaRPr kumimoji="1" lang="ja-JP" altLang="en-US" sz="2800" b="0" dirty="0"/>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776206622"/>
                  </a:ext>
                </a:extLst>
              </a:tr>
              <a:tr h="1423144">
                <a:tc>
                  <a:txBody>
                    <a:bodyPr/>
                    <a:lstStyle/>
                    <a:p>
                      <a:pPr algn="ctr"/>
                      <a:r>
                        <a:rPr kumimoji="1" lang="en-US" altLang="ja-JP" sz="3600" dirty="0"/>
                        <a:t>Grade</a:t>
                      </a:r>
                      <a:endParaRPr kumimoji="1" lang="ja-JP" altLang="en-US" sz="3600" dirty="0"/>
                    </a:p>
                  </a:txBody>
                  <a:tcPr anchor="ctr">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2600" dirty="0"/>
                        <a:t>Premium</a:t>
                      </a:r>
                    </a:p>
                    <a:p>
                      <a:pPr algn="ctr"/>
                      <a:r>
                        <a:rPr kumimoji="1" lang="en-US" altLang="ja-JP" sz="2600" dirty="0"/>
                        <a:t> Grade</a:t>
                      </a:r>
                      <a:endParaRPr kumimoji="1" lang="ja-JP" altLang="en-US" sz="2600" dirty="0"/>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2600" dirty="0"/>
                        <a:t>Premium</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2600" dirty="0"/>
                        <a:t> </a:t>
                      </a:r>
                      <a:r>
                        <a:rPr kumimoji="1" lang="en-US" altLang="ja-JP" sz="2600" dirty="0"/>
                        <a:t>Grade</a:t>
                      </a:r>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2600" dirty="0"/>
                        <a:t>Premium</a:t>
                      </a:r>
                    </a:p>
                    <a:p>
                      <a:pPr algn="ctr"/>
                      <a:r>
                        <a:rPr kumimoji="1" lang="en-US" altLang="ja-JP" sz="2600" dirty="0"/>
                        <a:t>Grade</a:t>
                      </a:r>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2600" dirty="0"/>
                        <a:t>Premium</a:t>
                      </a:r>
                    </a:p>
                    <a:p>
                      <a:pPr algn="ctr"/>
                      <a:r>
                        <a:rPr kumimoji="1" lang="en-US" altLang="ja-JP" sz="2600" dirty="0"/>
                        <a:t>Cafe Grade</a:t>
                      </a:r>
                    </a:p>
                  </a:txBody>
                  <a:tcPr anchor="ctr">
                    <a:lnL w="12700" cap="flat" cmpd="sng" algn="ctr">
                      <a:solidFill>
                        <a:schemeClr val="accent3">
                          <a:lumMod val="60000"/>
                          <a:lumOff val="40000"/>
                        </a:schemeClr>
                      </a:solidFill>
                      <a:prstDash val="solid"/>
                      <a:round/>
                      <a:headEnd type="none" w="med" len="med"/>
                      <a:tailEnd type="none" w="med" len="med"/>
                    </a:lnL>
                  </a:tcPr>
                </a:tc>
                <a:extLst>
                  <a:ext uri="{0D108BD9-81ED-4DB2-BD59-A6C34878D82A}">
                    <a16:rowId xmlns:a16="http://schemas.microsoft.com/office/drawing/2014/main" val="2388522525"/>
                  </a:ext>
                </a:extLst>
              </a:tr>
              <a:tr h="1142625">
                <a:tc>
                  <a:txBody>
                    <a:bodyPr/>
                    <a:lstStyle/>
                    <a:p>
                      <a:pPr algn="ctr"/>
                      <a:r>
                        <a:rPr kumimoji="1" lang="en-US" altLang="ja-JP" sz="3200" dirty="0"/>
                        <a:t>Sales price</a:t>
                      </a:r>
                      <a:endParaRPr kumimoji="1" lang="ja-JP" altLang="en-US" sz="3200" dirty="0"/>
                    </a:p>
                  </a:txBody>
                  <a:tcPr anchor="ctr">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2600" b="0" dirty="0"/>
                        <a:t>1kg/$205.8</a:t>
                      </a:r>
                      <a:endParaRPr kumimoji="1" lang="ja-JP" altLang="en-US" sz="2600" b="0" dirty="0"/>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2600" b="0" dirty="0"/>
                        <a:t>1kg/$154.3</a:t>
                      </a:r>
                      <a:endParaRPr kumimoji="1" lang="ja-JP" altLang="en-US" sz="2600" b="0" dirty="0"/>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2600" b="0" dirty="0"/>
                        <a:t>1kg/$115.8</a:t>
                      </a:r>
                      <a:endParaRPr kumimoji="1" lang="ja-JP" altLang="en-US" sz="2600" b="0" dirty="0"/>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2600" b="0" dirty="0"/>
                        <a:t>1kg/$90.0</a:t>
                      </a:r>
                      <a:endParaRPr kumimoji="1" lang="ja-JP" altLang="en-US" sz="2600" b="0" dirty="0"/>
                    </a:p>
                  </a:txBody>
                  <a:tcPr anchor="ctr">
                    <a:lnL w="12700" cap="flat" cmpd="sng" algn="ctr">
                      <a:solidFill>
                        <a:schemeClr val="accent3">
                          <a:lumMod val="60000"/>
                          <a:lumOff val="40000"/>
                        </a:schemeClr>
                      </a:solidFill>
                      <a:prstDash val="solid"/>
                      <a:round/>
                      <a:headEnd type="none" w="med" len="med"/>
                      <a:tailEnd type="none" w="med" len="med"/>
                    </a:lnL>
                  </a:tcPr>
                </a:tc>
                <a:extLst>
                  <a:ext uri="{0D108BD9-81ED-4DB2-BD59-A6C34878D82A}">
                    <a16:rowId xmlns:a16="http://schemas.microsoft.com/office/drawing/2014/main" val="1329928417"/>
                  </a:ext>
                </a:extLst>
              </a:tr>
              <a:tr h="1186661">
                <a:tc>
                  <a:txBody>
                    <a:bodyPr/>
                    <a:lstStyle/>
                    <a:p>
                      <a:pPr algn="ctr"/>
                      <a:r>
                        <a:rPr kumimoji="1" lang="en-US" altLang="ja-JP" sz="3200" dirty="0"/>
                        <a:t>MOQ</a:t>
                      </a:r>
                      <a:endParaRPr kumimoji="1" lang="ja-JP" altLang="en-US" sz="3200" dirty="0"/>
                    </a:p>
                  </a:txBody>
                  <a:tcPr anchor="ctr">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dirty="0"/>
                        <a:t>10</a:t>
                      </a:r>
                      <a:r>
                        <a:rPr kumimoji="1" lang="ja-JP" altLang="en-US" sz="3200" dirty="0"/>
                        <a:t>㎏</a:t>
                      </a:r>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dirty="0"/>
                        <a:t>10kg</a:t>
                      </a:r>
                      <a:endParaRPr kumimoji="1" lang="ja-JP" altLang="en-US" sz="3200" dirty="0"/>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dirty="0"/>
                        <a:t>10</a:t>
                      </a:r>
                      <a:r>
                        <a:rPr kumimoji="1" lang="ja-JP" altLang="en-US" sz="3200" dirty="0"/>
                        <a:t>ｋｇ</a:t>
                      </a:r>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dirty="0"/>
                        <a:t>10kg</a:t>
                      </a:r>
                      <a:endParaRPr kumimoji="1" lang="ja-JP" altLang="en-US" sz="3200" dirty="0"/>
                    </a:p>
                  </a:txBody>
                  <a:tcPr anchor="ctr">
                    <a:lnL w="12700" cap="flat" cmpd="sng" algn="ctr">
                      <a:solidFill>
                        <a:schemeClr val="accent3">
                          <a:lumMod val="60000"/>
                          <a:lumOff val="40000"/>
                        </a:schemeClr>
                      </a:solidFill>
                      <a:prstDash val="solid"/>
                      <a:round/>
                      <a:headEnd type="none" w="med" len="med"/>
                      <a:tailEnd type="none" w="med" len="med"/>
                    </a:lnL>
                  </a:tcPr>
                </a:tc>
                <a:extLst>
                  <a:ext uri="{0D108BD9-81ED-4DB2-BD59-A6C34878D82A}">
                    <a16:rowId xmlns:a16="http://schemas.microsoft.com/office/drawing/2014/main" val="1872617276"/>
                  </a:ext>
                </a:extLst>
              </a:tr>
            </a:tbl>
          </a:graphicData>
        </a:graphic>
      </p:graphicFrame>
      <p:sp>
        <p:nvSpPr>
          <p:cNvPr id="9" name="テキスト ボックス 8">
            <a:extLst>
              <a:ext uri="{FF2B5EF4-FFF2-40B4-BE49-F238E27FC236}">
                <a16:creationId xmlns:a16="http://schemas.microsoft.com/office/drawing/2014/main" id="{0750BD53-251A-3D52-9033-03DDF1A2EE8A}"/>
              </a:ext>
            </a:extLst>
          </p:cNvPr>
          <p:cNvSpPr txBox="1"/>
          <p:nvPr/>
        </p:nvSpPr>
        <p:spPr>
          <a:xfrm>
            <a:off x="384806" y="767471"/>
            <a:ext cx="9517379" cy="923330"/>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ja-JP" sz="5400" dirty="0"/>
              <a:t>Non-Organic</a:t>
            </a:r>
            <a:r>
              <a:rPr lang="ja-JP" altLang="en-US" sz="5400" dirty="0"/>
              <a:t> </a:t>
            </a:r>
            <a:r>
              <a:rPr lang="en-US" altLang="ja-JP" sz="5400" dirty="0"/>
              <a:t>Price list by kg</a:t>
            </a:r>
            <a:endParaRPr lang="ja-JP" altLang="en-US" sz="5400" dirty="0"/>
          </a:p>
        </p:txBody>
      </p:sp>
      <p:sp>
        <p:nvSpPr>
          <p:cNvPr id="4" name="Google Shape;52;p1">
            <a:extLst>
              <a:ext uri="{FF2B5EF4-FFF2-40B4-BE49-F238E27FC236}">
                <a16:creationId xmlns:a16="http://schemas.microsoft.com/office/drawing/2014/main" id="{53CBB784-B2FD-B045-5D5F-5DB1C88A47B4}"/>
              </a:ext>
            </a:extLst>
          </p:cNvPr>
          <p:cNvSpPr txBox="1"/>
          <p:nvPr/>
        </p:nvSpPr>
        <p:spPr>
          <a:xfrm>
            <a:off x="7882671" y="17758128"/>
            <a:ext cx="2091000" cy="347700"/>
          </a:xfrm>
          <a:prstGeom prst="rect">
            <a:avLst/>
          </a:prstGeom>
          <a:noFill/>
          <a:ln>
            <a:noFill/>
          </a:ln>
        </p:spPr>
        <p:txBody>
          <a:bodyPr spcFirstLastPara="1" wrap="square" lIns="0" tIns="16500" rIns="0" bIns="0" anchor="t" anchorCtr="0">
            <a:spAutoFit/>
          </a:bodyPr>
          <a:lstStyle/>
          <a:p>
            <a:pPr marL="12700" marR="0" lvl="0" indent="0" algn="l" rtl="0">
              <a:lnSpc>
                <a:spcPct val="100000"/>
              </a:lnSpc>
              <a:spcBef>
                <a:spcPts val="0"/>
              </a:spcBef>
              <a:spcAft>
                <a:spcPts val="0"/>
              </a:spcAft>
              <a:buClr>
                <a:srgbClr val="000000"/>
              </a:buClr>
              <a:buSzPts val="2250"/>
              <a:buFont typeface="Arial"/>
              <a:buNone/>
            </a:pPr>
            <a:r>
              <a:rPr lang="en-US" altLang="ja-JP" sz="2150" b="0" i="0" u="none" strike="noStrike" cap="none" dirty="0" err="1">
                <a:solidFill>
                  <a:srgbClr val="332E29"/>
                </a:solidFill>
                <a:latin typeface="Arial"/>
                <a:ea typeface="Arial"/>
                <a:cs typeface="Arial"/>
                <a:sym typeface="Arial"/>
              </a:rPr>
              <a:t>WEEup</a:t>
            </a:r>
            <a:r>
              <a:rPr lang="ja-JP" sz="2150" b="0" i="0" u="none" strike="noStrike" cap="none" dirty="0">
                <a:solidFill>
                  <a:srgbClr val="332E29"/>
                </a:solidFill>
                <a:latin typeface="Arial"/>
                <a:ea typeface="Arial"/>
                <a:cs typeface="Arial"/>
                <a:sym typeface="Arial"/>
              </a:rPr>
              <a:t> Co.,Ltd</a:t>
            </a:r>
            <a:endParaRPr sz="2150" b="0" i="0" u="none" strike="noStrike" cap="none" dirty="0">
              <a:solidFill>
                <a:schemeClr val="dk1"/>
              </a:solidFill>
              <a:latin typeface="Arial"/>
              <a:ea typeface="Arial"/>
              <a:cs typeface="Arial"/>
              <a:sym typeface="Arial"/>
            </a:endParaRPr>
          </a:p>
        </p:txBody>
      </p:sp>
      <p:pic>
        <p:nvPicPr>
          <p:cNvPr id="5" name="図 4" descr="挿絵 が含まれている画像&#10;&#10;自動的に生成された説明">
            <a:extLst>
              <a:ext uri="{FF2B5EF4-FFF2-40B4-BE49-F238E27FC236}">
                <a16:creationId xmlns:a16="http://schemas.microsoft.com/office/drawing/2014/main" id="{FE51D6EE-30E3-503D-5875-E30577A38405}"/>
              </a:ext>
            </a:extLst>
          </p:cNvPr>
          <p:cNvPicPr>
            <a:picLocks noChangeAspect="1"/>
          </p:cNvPicPr>
          <p:nvPr/>
        </p:nvPicPr>
        <p:blipFill>
          <a:blip r:embed="rId2"/>
          <a:stretch>
            <a:fillRect/>
          </a:stretch>
        </p:blipFill>
        <p:spPr>
          <a:xfrm>
            <a:off x="6725987" y="17132300"/>
            <a:ext cx="1121996" cy="973528"/>
          </a:xfrm>
          <a:prstGeom prst="rect">
            <a:avLst/>
          </a:prstGeom>
        </p:spPr>
      </p:pic>
      <p:graphicFrame>
        <p:nvGraphicFramePr>
          <p:cNvPr id="2" name="表 1">
            <a:extLst>
              <a:ext uri="{FF2B5EF4-FFF2-40B4-BE49-F238E27FC236}">
                <a16:creationId xmlns:a16="http://schemas.microsoft.com/office/drawing/2014/main" id="{0EDCBBCB-C903-4204-49DE-C338A13D4871}"/>
              </a:ext>
            </a:extLst>
          </p:cNvPr>
          <p:cNvGraphicFramePr>
            <a:graphicFrameLocks noGrp="1"/>
          </p:cNvGraphicFramePr>
          <p:nvPr>
            <p:extLst>
              <p:ext uri="{D42A27DB-BD31-4B8C-83A1-F6EECF244321}">
                <p14:modId xmlns:p14="http://schemas.microsoft.com/office/powerpoint/2010/main" val="2202130230"/>
              </p:ext>
            </p:extLst>
          </p:nvPr>
        </p:nvGraphicFramePr>
        <p:xfrm>
          <a:off x="464814" y="7871019"/>
          <a:ext cx="9481304" cy="5070212"/>
        </p:xfrm>
        <a:graphic>
          <a:graphicData uri="http://schemas.openxmlformats.org/drawingml/2006/table">
            <a:tbl>
              <a:tblPr firstRow="1" bandRow="1">
                <a:tableStyleId>{F2DE63D5-997A-4646-A377-4702673A728D}</a:tableStyleId>
              </a:tblPr>
              <a:tblGrid>
                <a:gridCol w="2045057">
                  <a:extLst>
                    <a:ext uri="{9D8B030D-6E8A-4147-A177-3AD203B41FA5}">
                      <a16:colId xmlns:a16="http://schemas.microsoft.com/office/drawing/2014/main" val="722139963"/>
                    </a:ext>
                  </a:extLst>
                </a:gridCol>
                <a:gridCol w="2478749">
                  <a:extLst>
                    <a:ext uri="{9D8B030D-6E8A-4147-A177-3AD203B41FA5}">
                      <a16:colId xmlns:a16="http://schemas.microsoft.com/office/drawing/2014/main" val="1551377534"/>
                    </a:ext>
                  </a:extLst>
                </a:gridCol>
                <a:gridCol w="2478749">
                  <a:extLst>
                    <a:ext uri="{9D8B030D-6E8A-4147-A177-3AD203B41FA5}">
                      <a16:colId xmlns:a16="http://schemas.microsoft.com/office/drawing/2014/main" val="1179881938"/>
                    </a:ext>
                  </a:extLst>
                </a:gridCol>
                <a:gridCol w="2478749">
                  <a:extLst>
                    <a:ext uri="{9D8B030D-6E8A-4147-A177-3AD203B41FA5}">
                      <a16:colId xmlns:a16="http://schemas.microsoft.com/office/drawing/2014/main" val="759652429"/>
                    </a:ext>
                  </a:extLst>
                </a:gridCol>
              </a:tblGrid>
              <a:tr h="1120581">
                <a:tc>
                  <a:txBody>
                    <a:bodyPr/>
                    <a:lstStyle/>
                    <a:p>
                      <a:pPr algn="ctr"/>
                      <a:r>
                        <a:rPr kumimoji="1" lang="en-US" altLang="ja-JP" sz="3600" b="0" dirty="0"/>
                        <a:t>Origin</a:t>
                      </a:r>
                      <a:endParaRPr kumimoji="1" lang="ja-JP" altLang="en-US" sz="3600" b="0" dirty="0"/>
                    </a:p>
                  </a:txBody>
                  <a:tcPr anchor="ctr">
                    <a:lnR w="12700" cap="flat" cmpd="sng" algn="ctr">
                      <a:solidFill>
                        <a:schemeClr val="bg1"/>
                      </a:solidFill>
                      <a:prstDash val="solid"/>
                      <a:round/>
                      <a:headEnd type="none" w="med" len="med"/>
                      <a:tailEnd type="none" w="med" len="med"/>
                    </a:lnR>
                  </a:tcPr>
                </a:tc>
                <a:tc>
                  <a:txBody>
                    <a:bodyPr/>
                    <a:lstStyle/>
                    <a:p>
                      <a:pPr algn="ctr"/>
                      <a:r>
                        <a:rPr lang="en-US" altLang="ja-JP" sz="2800" b="0" dirty="0"/>
                        <a:t>KUMOGA</a:t>
                      </a:r>
                    </a:p>
                    <a:p>
                      <a:pPr algn="ctr"/>
                      <a:r>
                        <a:rPr lang="en-US" altLang="ja-JP" sz="2800" b="0" dirty="0"/>
                        <a:t>BATAKE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kumimoji="1" lang="en-US" altLang="ja-JP" sz="3200" b="0" dirty="0"/>
                        <a:t>KIYOTAKI</a:t>
                      </a:r>
                      <a:endParaRPr kumimoji="1" lang="ja-JP" altLang="en-US" sz="3200" b="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accent3">
                          <a:lumMod val="60000"/>
                          <a:lumOff val="40000"/>
                        </a:schemeClr>
                      </a:solidFill>
                      <a:prstDash val="solid"/>
                      <a:round/>
                      <a:headEnd type="none" w="med" len="med"/>
                      <a:tailEnd type="none" w="med" len="med"/>
                    </a:lnB>
                  </a:tcPr>
                </a:tc>
                <a:tc>
                  <a:txBody>
                    <a:bodyPr/>
                    <a:lstStyle/>
                    <a:p>
                      <a:pPr algn="ctr"/>
                      <a:r>
                        <a:rPr lang="en-US" altLang="ja-JP" sz="3200" b="0" dirty="0"/>
                        <a:t>GENTAKU</a:t>
                      </a:r>
                      <a:endParaRPr sz="3200" b="0" dirty="0"/>
                    </a:p>
                  </a:txBody>
                  <a:tcPr anchor="ctr">
                    <a:lnL w="12700" cap="flat" cmpd="sng" algn="ctr">
                      <a:solidFill>
                        <a:schemeClr val="bg1"/>
                      </a:solidFill>
                      <a:prstDash val="solid"/>
                      <a:round/>
                      <a:headEnd type="none" w="med" len="med"/>
                      <a:tailEnd type="none" w="med" len="med"/>
                    </a:lnL>
                    <a:lnB w="12700" cap="flat" cmpd="sng" algn="ctr">
                      <a:solidFill>
                        <a:schemeClr val="accent3">
                          <a:lumMod val="60000"/>
                          <a:lumOff val="40000"/>
                        </a:schemeClr>
                      </a:solidFill>
                      <a:prstDash val="solid"/>
                      <a:round/>
                      <a:headEnd type="none" w="med" len="med"/>
                      <a:tailEnd type="none" w="med" len="med"/>
                    </a:lnB>
                  </a:tcPr>
                </a:tc>
                <a:extLst>
                  <a:ext uri="{0D108BD9-81ED-4DB2-BD59-A6C34878D82A}">
                    <a16:rowId xmlns:a16="http://schemas.microsoft.com/office/drawing/2014/main" val="368195487"/>
                  </a:ext>
                </a:extLst>
              </a:tr>
              <a:tr h="1465511">
                <a:tc>
                  <a:txBody>
                    <a:bodyPr/>
                    <a:lstStyle/>
                    <a:p>
                      <a:pPr algn="ctr"/>
                      <a:r>
                        <a:rPr kumimoji="1" lang="en-US" altLang="ja-JP" sz="3600" dirty="0"/>
                        <a:t>Grade</a:t>
                      </a:r>
                      <a:endParaRPr kumimoji="1" lang="ja-JP" altLang="en-US" sz="3600" dirty="0"/>
                    </a:p>
                  </a:txBody>
                  <a:tcPr anchor="ctr">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2400" dirty="0"/>
                        <a:t>Premium</a:t>
                      </a:r>
                    </a:p>
                    <a:p>
                      <a:pPr algn="ctr"/>
                      <a:r>
                        <a:rPr kumimoji="1" lang="en-US" altLang="ja-JP" sz="2400" dirty="0"/>
                        <a:t>Cafe Grade</a:t>
                      </a:r>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2400" dirty="0"/>
                        <a:t>Cafe Grade</a:t>
                      </a:r>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tcPr>
                </a:tc>
                <a:tc>
                  <a:txBody>
                    <a:bodyPr/>
                    <a:lstStyle/>
                    <a:p>
                      <a:pPr algn="ctr"/>
                      <a:r>
                        <a:rPr kumimoji="1" lang="en-US" altLang="ja-JP" sz="2400" dirty="0"/>
                        <a:t>Cafe Grade</a:t>
                      </a:r>
                    </a:p>
                  </a:txBody>
                  <a:tcPr anchor="ctr">
                    <a:lnL w="12700" cap="flat" cmpd="sng" algn="ctr">
                      <a:solidFill>
                        <a:schemeClr val="accent3">
                          <a:lumMod val="60000"/>
                          <a:lumOff val="40000"/>
                        </a:schemeClr>
                      </a:solidFill>
                      <a:prstDash val="solid"/>
                      <a:round/>
                      <a:headEnd type="none" w="med" len="med"/>
                      <a:tailEnd type="none" w="med" len="med"/>
                    </a:lnL>
                    <a:lnT w="12700" cap="flat" cmpd="sng" algn="ctr">
                      <a:solidFill>
                        <a:schemeClr val="accent3">
                          <a:lumMod val="60000"/>
                          <a:lumOff val="40000"/>
                        </a:schemeClr>
                      </a:solidFill>
                      <a:prstDash val="solid"/>
                      <a:round/>
                      <a:headEnd type="none" w="med" len="med"/>
                      <a:tailEnd type="none" w="med" len="med"/>
                    </a:lnT>
                  </a:tcPr>
                </a:tc>
                <a:extLst>
                  <a:ext uri="{0D108BD9-81ED-4DB2-BD59-A6C34878D82A}">
                    <a16:rowId xmlns:a16="http://schemas.microsoft.com/office/drawing/2014/main" val="2897214202"/>
                  </a:ext>
                </a:extLst>
              </a:tr>
              <a:tr h="1356360">
                <a:tc>
                  <a:txBody>
                    <a:bodyPr/>
                    <a:lstStyle/>
                    <a:p>
                      <a:pPr algn="ctr"/>
                      <a:r>
                        <a:rPr kumimoji="1" lang="en-US" altLang="ja-JP" sz="3200" dirty="0"/>
                        <a:t>Sales price</a:t>
                      </a:r>
                      <a:endParaRPr kumimoji="1" lang="ja-JP" altLang="en-US" sz="3200" dirty="0"/>
                    </a:p>
                  </a:txBody>
                  <a:tcPr anchor="ctr">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b="0" dirty="0"/>
                        <a:t>1kg/</a:t>
                      </a:r>
                      <a:r>
                        <a:rPr kumimoji="1" lang="ja-JP" altLang="en-US" sz="3200" b="0" dirty="0"/>
                        <a:t>＄</a:t>
                      </a:r>
                      <a:r>
                        <a:rPr kumimoji="1" lang="en-US" altLang="ja-JP" sz="3200" b="0" dirty="0"/>
                        <a:t>70.8</a:t>
                      </a:r>
                      <a:endParaRPr kumimoji="1" lang="ja-JP" altLang="en-US" sz="3200" b="0" dirty="0"/>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b="0" dirty="0"/>
                        <a:t>1kg/$57.9</a:t>
                      </a:r>
                      <a:endParaRPr kumimoji="1" lang="ja-JP" altLang="en-US" sz="3200" b="0" dirty="0"/>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b="0" dirty="0"/>
                        <a:t>1kg/$45.0</a:t>
                      </a:r>
                      <a:endParaRPr kumimoji="1" lang="ja-JP" altLang="en-US" sz="3200" b="0" dirty="0"/>
                    </a:p>
                  </a:txBody>
                  <a:tcPr anchor="ctr">
                    <a:lnL w="12700" cap="flat" cmpd="sng" algn="ctr">
                      <a:solidFill>
                        <a:schemeClr val="accent3">
                          <a:lumMod val="60000"/>
                          <a:lumOff val="40000"/>
                        </a:schemeClr>
                      </a:solidFill>
                      <a:prstDash val="solid"/>
                      <a:round/>
                      <a:headEnd type="none" w="med" len="med"/>
                      <a:tailEnd type="none" w="med" len="med"/>
                    </a:lnL>
                  </a:tcPr>
                </a:tc>
                <a:extLst>
                  <a:ext uri="{0D108BD9-81ED-4DB2-BD59-A6C34878D82A}">
                    <a16:rowId xmlns:a16="http://schemas.microsoft.com/office/drawing/2014/main" val="1003936299"/>
                  </a:ext>
                </a:extLst>
              </a:tr>
              <a:tr h="1127760">
                <a:tc>
                  <a:txBody>
                    <a:bodyPr/>
                    <a:lstStyle/>
                    <a:p>
                      <a:pPr algn="ctr"/>
                      <a:r>
                        <a:rPr kumimoji="1" lang="en-US" altLang="ja-JP" sz="3200" dirty="0"/>
                        <a:t>MOQ</a:t>
                      </a:r>
                      <a:endParaRPr kumimoji="1" lang="ja-JP" altLang="en-US" sz="3200" dirty="0"/>
                    </a:p>
                  </a:txBody>
                  <a:tcPr anchor="ctr">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dirty="0"/>
                        <a:t>10kg</a:t>
                      </a:r>
                      <a:endParaRPr kumimoji="1" lang="ja-JP" altLang="en-US" sz="3200" dirty="0"/>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dirty="0"/>
                        <a:t>10kg</a:t>
                      </a:r>
                      <a:endParaRPr kumimoji="1" lang="ja-JP" altLang="en-US" sz="3200" dirty="0"/>
                    </a:p>
                  </a:txBody>
                  <a:tcPr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tcPr>
                </a:tc>
                <a:tc>
                  <a:txBody>
                    <a:bodyPr/>
                    <a:lstStyle/>
                    <a:p>
                      <a:pPr algn="ctr"/>
                      <a:r>
                        <a:rPr kumimoji="1" lang="en-US" altLang="ja-JP" sz="3200" dirty="0"/>
                        <a:t>10kg</a:t>
                      </a:r>
                      <a:endParaRPr kumimoji="1" lang="ja-JP" altLang="en-US" sz="3200" dirty="0"/>
                    </a:p>
                  </a:txBody>
                  <a:tcPr anchor="ctr">
                    <a:lnL w="12700" cap="flat" cmpd="sng" algn="ctr">
                      <a:solidFill>
                        <a:schemeClr val="accent3">
                          <a:lumMod val="60000"/>
                          <a:lumOff val="40000"/>
                        </a:schemeClr>
                      </a:solidFill>
                      <a:prstDash val="solid"/>
                      <a:round/>
                      <a:headEnd type="none" w="med" len="med"/>
                      <a:tailEnd type="none" w="med" len="med"/>
                    </a:lnL>
                  </a:tcPr>
                </a:tc>
                <a:extLst>
                  <a:ext uri="{0D108BD9-81ED-4DB2-BD59-A6C34878D82A}">
                    <a16:rowId xmlns:a16="http://schemas.microsoft.com/office/drawing/2014/main" val="3888212578"/>
                  </a:ext>
                </a:extLst>
              </a:tr>
            </a:tbl>
          </a:graphicData>
        </a:graphic>
      </p:graphicFrame>
      <p:pic>
        <p:nvPicPr>
          <p:cNvPr id="6" name="図 5" descr="テーブル, カップ, 座る, 食品 が含まれている画像">
            <a:extLst>
              <a:ext uri="{FF2B5EF4-FFF2-40B4-BE49-F238E27FC236}">
                <a16:creationId xmlns:a16="http://schemas.microsoft.com/office/drawing/2014/main" id="{6368A5E0-84EB-9DBA-6307-AD77B2946A03}"/>
              </a:ext>
            </a:extLst>
          </p:cNvPr>
          <p:cNvPicPr>
            <a:picLocks noChangeAspect="1"/>
          </p:cNvPicPr>
          <p:nvPr/>
        </p:nvPicPr>
        <p:blipFill>
          <a:blip r:embed="rId3"/>
          <a:stretch>
            <a:fillRect/>
          </a:stretch>
        </p:blipFill>
        <p:spPr>
          <a:xfrm>
            <a:off x="464814" y="13239728"/>
            <a:ext cx="4678686" cy="4678686"/>
          </a:xfrm>
          <a:prstGeom prst="rect">
            <a:avLst/>
          </a:prstGeom>
        </p:spPr>
      </p:pic>
    </p:spTree>
    <p:extLst>
      <p:ext uri="{BB962C8B-B14F-4D97-AF65-F5344CB8AC3E}">
        <p14:creationId xmlns:p14="http://schemas.microsoft.com/office/powerpoint/2010/main" val="3630926465"/>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1151</TotalTime>
  <Words>1755</Words>
  <Application>Microsoft Office PowerPoint</Application>
  <PresentationFormat>ユーザー設定</PresentationFormat>
  <Paragraphs>287</Paragraphs>
  <Slides>9</Slides>
  <Notes>4</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9</vt:i4>
      </vt:variant>
    </vt:vector>
  </HeadingPairs>
  <TitlesOfParts>
    <vt:vector size="13" baseType="lpstr">
      <vt:lpstr>Arial</vt:lpstr>
      <vt:lpstr>Calibri</vt:lpstr>
      <vt:lpstr>Times New Roman</vt:lpstr>
      <vt:lpstr>Office Theme</vt:lpstr>
      <vt:lpstr>Non-organic Matcha Products</vt:lpstr>
      <vt:lpstr>PowerPoint プレゼンテーション</vt:lpstr>
      <vt:lpstr>PowerPoint プレゼンテーション</vt:lpstr>
      <vt:lpstr>Non-organic Matcha Products</vt:lpstr>
      <vt:lpstr>Organic Matcha Products</vt:lpstr>
      <vt:lpstr>HALAL Matcha Products</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takako</dc:creator>
  <cp:lastModifiedBy>宗俊 林</cp:lastModifiedBy>
  <cp:revision>2</cp:revision>
  <dcterms:created xsi:type="dcterms:W3CDTF">2024-06-18T02:29:58Z</dcterms:created>
  <dcterms:modified xsi:type="dcterms:W3CDTF">2025-07-15T05:05:06Z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2024-06-18T00:00:00Z</vt:filetime>
  </property>
  <property fmtid="{D5CDD505-2E9C-101B-9397-08002B2CF9AE}" pid="3" name="Creator">
    <vt:lpwstr>Canva</vt:lpwstr>
  </property>
  <property fmtid="{D5CDD505-2E9C-101B-9397-08002B2CF9AE}" pid="4" name="LastSaved">
    <vt:filetime>2024-06-18T00:00:00Z</vt:filetime>
  </property>
</Properties>
</file>