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59" r:id="rId4"/>
    <p:sldId id="260" r:id="rId5"/>
    <p:sldId id="257" r:id="rId6"/>
    <p:sldId id="261" r:id="rId7"/>
    <p:sldId id="1057" r:id="rId8"/>
    <p:sldId id="263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44"/>
  </p:normalViewPr>
  <p:slideViewPr>
    <p:cSldViewPr snapToGrid="0" snapToObjects="1">
      <p:cViewPr varScale="1">
        <p:scale>
          <a:sx n="74" d="100"/>
          <a:sy n="74" d="100"/>
        </p:scale>
        <p:origin x="35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重利 阿部" userId="d89e6838ab83a17d" providerId="LiveId" clId="{8FD51D09-894A-487F-AF43-4AFCA7C470A8}"/>
    <pc:docChg chg="modSld">
      <pc:chgData name="重利 阿部" userId="d89e6838ab83a17d" providerId="LiveId" clId="{8FD51D09-894A-487F-AF43-4AFCA7C470A8}" dt="2026-03-27T22:03:21.870" v="159"/>
      <pc:docMkLst>
        <pc:docMk/>
      </pc:docMkLst>
      <pc:sldChg chg="modSp mod">
        <pc:chgData name="重利 阿部" userId="d89e6838ab83a17d" providerId="LiveId" clId="{8FD51D09-894A-487F-AF43-4AFCA7C470A8}" dt="2026-03-27T22:03:21.870" v="159"/>
        <pc:sldMkLst>
          <pc:docMk/>
          <pc:sldMk cId="4271406797" sldId="260"/>
        </pc:sldMkLst>
        <pc:spChg chg="mod">
          <ac:chgData name="重利 阿部" userId="d89e6838ab83a17d" providerId="LiveId" clId="{8FD51D09-894A-487F-AF43-4AFCA7C470A8}" dt="2026-03-27T22:03:21.870" v="159"/>
          <ac:spMkLst>
            <pc:docMk/>
            <pc:sldMk cId="4271406797" sldId="260"/>
            <ac:spMk id="13" creationId="{7697D0B6-FCD1-F67B-FCF2-07094ED51766}"/>
          </ac:spMkLst>
        </pc:spChg>
      </pc:sldChg>
      <pc:sldChg chg="modSp mod">
        <pc:chgData name="重利 阿部" userId="d89e6838ab83a17d" providerId="LiveId" clId="{8FD51D09-894A-487F-AF43-4AFCA7C470A8}" dt="2026-03-27T07:13:30.359" v="131" actId="6549"/>
        <pc:sldMkLst>
          <pc:docMk/>
          <pc:sldMk cId="1799437739" sldId="263"/>
        </pc:sldMkLst>
        <pc:spChg chg="mod">
          <ac:chgData name="重利 阿部" userId="d89e6838ab83a17d" providerId="LiveId" clId="{8FD51D09-894A-487F-AF43-4AFCA7C470A8}" dt="2026-03-27T07:12:49.565" v="83" actId="20577"/>
          <ac:spMkLst>
            <pc:docMk/>
            <pc:sldMk cId="1799437739" sldId="263"/>
            <ac:spMk id="7" creationId="{9BC7B552-0432-C18F-F67C-B49FBF29668C}"/>
          </ac:spMkLst>
        </pc:spChg>
        <pc:spChg chg="mod">
          <ac:chgData name="重利 阿部" userId="d89e6838ab83a17d" providerId="LiveId" clId="{8FD51D09-894A-487F-AF43-4AFCA7C470A8}" dt="2026-03-27T07:12:54.829" v="85" actId="20577"/>
          <ac:spMkLst>
            <pc:docMk/>
            <pc:sldMk cId="1799437739" sldId="263"/>
            <ac:spMk id="9" creationId="{650901AC-FEE6-9F9B-AEFC-C31CD45DC576}"/>
          </ac:spMkLst>
        </pc:spChg>
        <pc:spChg chg="mod">
          <ac:chgData name="重利 阿部" userId="d89e6838ab83a17d" providerId="LiveId" clId="{8FD51D09-894A-487F-AF43-4AFCA7C470A8}" dt="2026-03-27T07:13:04.455" v="96"/>
          <ac:spMkLst>
            <pc:docMk/>
            <pc:sldMk cId="1799437739" sldId="263"/>
            <ac:spMk id="11" creationId="{43659F89-4E7D-E134-B92A-2C6B8BA1058A}"/>
          </ac:spMkLst>
        </pc:spChg>
        <pc:spChg chg="mod">
          <ac:chgData name="重利 阿部" userId="d89e6838ab83a17d" providerId="LiveId" clId="{8FD51D09-894A-487F-AF43-4AFCA7C470A8}" dt="2026-03-27T07:13:30.359" v="131" actId="6549"/>
          <ac:spMkLst>
            <pc:docMk/>
            <pc:sldMk cId="1799437739" sldId="263"/>
            <ac:spMk id="12" creationId="{2B7FEB60-231E-6062-3B5E-806CCB66643C}"/>
          </ac:spMkLst>
        </pc:spChg>
      </pc:sldChg>
      <pc:sldChg chg="modSp mod">
        <pc:chgData name="重利 阿部" userId="d89e6838ab83a17d" providerId="LiveId" clId="{8FD51D09-894A-487F-AF43-4AFCA7C470A8}" dt="2026-03-23T11:29:41.908" v="74"/>
        <pc:sldMkLst>
          <pc:docMk/>
          <pc:sldMk cId="0" sldId="1057"/>
        </pc:sldMkLst>
        <pc:graphicFrameChg chg="mod modGraphic">
          <ac:chgData name="重利 阿部" userId="d89e6838ab83a17d" providerId="LiveId" clId="{8FD51D09-894A-487F-AF43-4AFCA7C470A8}" dt="2026-03-23T11:29:41.908" v="74"/>
          <ac:graphicFrameMkLst>
            <pc:docMk/>
            <pc:sldMk cId="0" sldId="1057"/>
            <ac:graphicFrameMk id="6" creationId="{260F3CD7-FB90-83AB-4450-5B0CB6B4472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F81460-0D87-C348-B298-8294A6324E0B}" type="datetimeFigureOut">
              <a:rPr kumimoji="1" lang="ja-JP" altLang="en-US" smtClean="0"/>
              <a:t>2026/3/28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72399-4706-8049-BFB7-5D5F20FCE4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2901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72399-4706-8049-BFB7-5D5F20FCE48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1041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72399-4706-8049-BFB7-5D5F20FCE48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2973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72399-4706-8049-BFB7-5D5F20FCE48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2602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72399-4706-8049-BFB7-5D5F20FCE48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76595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651BC9F7-F181-9978-D912-9CF79BFEB7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46DD02B7-134A-65A2-C77A-25373B66E8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5B8AC0-98D2-A0A5-F3F0-1A1D6B5E67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E194C59-79A1-1645-FD35-ADA2F2E798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B64CD-0DD6-3C23-3B1A-7B8455FFB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7819-78E4-FE42-8A47-678C002166AA}" type="datetimeFigureOut">
              <a:rPr kumimoji="1" lang="ja-JP" altLang="en-US" smtClean="0"/>
              <a:t>2026/3/28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08FA397-941B-1D57-F921-4882C9D79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6BC2C4C-044B-CDD8-CDA4-23EF163B1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B99D7-60CB-0343-9E1F-E4A3AF0B9B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8151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2919B6-6A0F-09F4-5D8D-300D21EA6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24BA3FD-033E-F41D-CAB9-348AE6F13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0AE2381-DE93-9AFF-6BCB-9CF0FA94A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7819-78E4-FE42-8A47-678C002166AA}" type="datetimeFigureOut">
              <a:rPr kumimoji="1" lang="ja-JP" altLang="en-US" smtClean="0"/>
              <a:t>2026/3/28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A1EF6DA-0936-1FF6-F5E9-019051F04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B3DBEA-3091-8422-5980-846738223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B99D7-60CB-0343-9E1F-E4A3AF0B9B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2851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F0A73E-30A5-2592-CD75-F0F094824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E484B5B-20F7-3580-AFB5-A04600D1E4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C9FB485-E1CD-A85B-0F7D-0989D024E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7819-78E4-FE42-8A47-678C002166AA}" type="datetimeFigureOut">
              <a:rPr kumimoji="1" lang="ja-JP" altLang="en-US" smtClean="0"/>
              <a:t>2026/3/28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4999BE8-0CC8-83C9-643A-4B1A2591B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A3EF090-4C8B-7024-9FE3-58BFC2609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B99D7-60CB-0343-9E1F-E4A3AF0B9B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384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3B0E97-7EC5-F512-FB50-2D202E6E3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62A1B6A-EF8B-FD39-37D8-DF2344C1B4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6FF147E-FA57-E0E4-5503-3771691113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30BE2E0-2F1D-B9C9-F7E0-7956A46E2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7819-78E4-FE42-8A47-678C002166AA}" type="datetimeFigureOut">
              <a:rPr kumimoji="1" lang="ja-JP" altLang="en-US" smtClean="0"/>
              <a:t>2026/3/28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459C2C9-DE9C-1DA5-EB88-0B9070C9A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06074A4-9F7C-BD8F-A953-E60A9EC52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B99D7-60CB-0343-9E1F-E4A3AF0B9B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25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3F908A-5DED-7A6C-E889-5240170E6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0BA54C5-EBB0-BF03-AA70-4FC613AB0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61B0FEC-4109-A58F-FBB5-8D8FC84D66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34AEBCD-B0BC-97A0-858B-D033EB7D1E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C5DCA3E-CC90-2B12-7E4E-B658B1BA6B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C283BB1-8F68-8BAB-15E0-D92E7518A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7819-78E4-FE42-8A47-678C002166AA}" type="datetimeFigureOut">
              <a:rPr kumimoji="1" lang="ja-JP" altLang="en-US" smtClean="0"/>
              <a:t>2026/3/28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48C90E3-4669-4F90-4958-47B23769B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89DF1F8-FF88-40F6-9146-D11ACB6B3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B99D7-60CB-0343-9E1F-E4A3AF0B9B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5867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6C2BA4-79EC-EBA8-BAB3-3EF9F0CC7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43375BB-6AFC-417F-0FFE-D23FC5BEF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7819-78E4-FE42-8A47-678C002166AA}" type="datetimeFigureOut">
              <a:rPr kumimoji="1" lang="ja-JP" altLang="en-US" smtClean="0"/>
              <a:t>2026/3/28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7EE0AF7-056D-3998-3AC9-2151349A0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9CA91E0-5AED-F0B4-14D6-E603A65F9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B99D7-60CB-0343-9E1F-E4A3AF0B9B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2618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45C0E18-CC89-8336-F8A1-44B61C1D7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7819-78E4-FE42-8A47-678C002166AA}" type="datetimeFigureOut">
              <a:rPr kumimoji="1" lang="ja-JP" altLang="en-US" smtClean="0"/>
              <a:t>2026/3/28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07EE4D9-F19E-A0EE-0627-846B94BB6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03A637E-014E-EE80-4FCF-5E62D70C9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B99D7-60CB-0343-9E1F-E4A3AF0B9B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8864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A80D8E-DBEB-D10E-5D5F-A7937883D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522C6BD-C116-1DF5-0C22-05F80C0A5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8BE8172-B13D-38B8-FBF2-56333FF095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0039C4A-5108-BA52-6671-65E964371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7819-78E4-FE42-8A47-678C002166AA}" type="datetimeFigureOut">
              <a:rPr kumimoji="1" lang="ja-JP" altLang="en-US" smtClean="0"/>
              <a:t>2026/3/28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FD1C70F-4818-75E2-5C7A-1079AB439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9BDF88D-2ED8-789A-C88A-2E528D2AC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B99D7-60CB-0343-9E1F-E4A3AF0B9B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7883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661E96-817A-52F3-A34B-67C3AEA76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FBD9CA5-AD66-C285-64F7-5229A9A06C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AB69F9D-6CC3-3633-746A-CDF7CDF824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FF3BB3D-D260-4764-D5FA-3D6E5E39E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7819-78E4-FE42-8A47-678C002166AA}" type="datetimeFigureOut">
              <a:rPr kumimoji="1" lang="ja-JP" altLang="en-US" smtClean="0"/>
              <a:t>2026/3/28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854B105-0254-33E8-00CB-9853AAD82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C1406EA-4BC2-3FA1-6434-81F05771C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B99D7-60CB-0343-9E1F-E4A3AF0B9B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6762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A64E2A-AAF6-386D-6584-449A34085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B9FE5F7-E69A-33DC-95EE-CB08C52928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0B0A8FC-F791-81DD-F24A-818D92721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7819-78E4-FE42-8A47-678C002166AA}" type="datetimeFigureOut">
              <a:rPr kumimoji="1" lang="ja-JP" altLang="en-US" smtClean="0"/>
              <a:t>2026/3/28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FBA04B-CDB7-ABBC-4844-0EA26ECFB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58BA0EE-9F93-A3C7-A37F-8D8E825F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B99D7-60CB-0343-9E1F-E4A3AF0B9B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5150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3363526-0C02-E7FA-5D19-F9ECB75E18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9E2D829-D96D-113E-5A5D-63E93F9D10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0CFB883-113B-D6CC-9C9A-39D0220B4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7819-78E4-FE42-8A47-678C002166AA}" type="datetimeFigureOut">
              <a:rPr kumimoji="1" lang="ja-JP" altLang="en-US" smtClean="0"/>
              <a:t>2026/3/28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08A7DF-A7A6-65C6-78C8-1695A8019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B6A68F8-3246-1648-9B30-D6B7AB027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B99D7-60CB-0343-9E1F-E4A3AF0B9B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9071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9661334-7BD2-60D8-11DE-05A0043B3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C122998-4EBC-232F-94BB-1662C2ACD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EE7EFB6-12BC-E8DF-1F2E-62098D5EBB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67819-78E4-FE42-8A47-678C002166AA}" type="datetimeFigureOut">
              <a:rPr kumimoji="1" lang="ja-JP" altLang="en-US" smtClean="0"/>
              <a:t>2026/3/28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F4734D4-9194-09A2-F9EE-75590B147A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403883A-29E9-E177-E487-BED6CD2294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B99D7-60CB-0343-9E1F-E4A3AF0B9B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3675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0C295F-CB8D-7CE9-CF14-B865B6F48B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8613" y="544009"/>
            <a:ext cx="2318795" cy="488971"/>
          </a:xfrm>
        </p:spPr>
        <p:txBody>
          <a:bodyPr>
            <a:normAutofit/>
          </a:bodyPr>
          <a:lstStyle/>
          <a:p>
            <a:r>
              <a:rPr lang="en-US" altLang="ja-JP" sz="2000" b="1" dirty="0"/>
              <a:t>NG</a:t>
            </a:r>
            <a:r>
              <a:rPr lang="ja-JP" altLang="en-US" sz="2000" b="1"/>
              <a:t>ワードを連発</a:t>
            </a:r>
            <a:endParaRPr kumimoji="1" lang="ja-JP" altLang="en-US" sz="2000" b="1"/>
          </a:p>
        </p:txBody>
      </p:sp>
      <p:sp>
        <p:nvSpPr>
          <p:cNvPr id="4" name="角丸四角形吹き出し 3">
            <a:extLst>
              <a:ext uri="{FF2B5EF4-FFF2-40B4-BE49-F238E27FC236}">
                <a16:creationId xmlns:a16="http://schemas.microsoft.com/office/drawing/2014/main" id="{C787C3F4-3013-93EA-A399-38BE2FAAFBA7}"/>
              </a:ext>
            </a:extLst>
          </p:cNvPr>
          <p:cNvSpPr/>
          <p:nvPr/>
        </p:nvSpPr>
        <p:spPr>
          <a:xfrm>
            <a:off x="3622876" y="2145175"/>
            <a:ext cx="2757668" cy="856527"/>
          </a:xfrm>
          <a:prstGeom prst="wedgeRoundRectCallout">
            <a:avLst>
              <a:gd name="adj1" fmla="val 27010"/>
              <a:gd name="adj2" fmla="val 119257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/>
              <a:t>俺が若かった頃は</a:t>
            </a:r>
            <a:r>
              <a:rPr kumimoji="1" lang="en-US" altLang="ja-JP" dirty="0"/>
              <a:t>……</a:t>
            </a:r>
            <a:endParaRPr kumimoji="1" lang="ja-JP" altLang="en-US"/>
          </a:p>
        </p:txBody>
      </p:sp>
      <p:sp>
        <p:nvSpPr>
          <p:cNvPr id="5" name="円/楕円 4">
            <a:extLst>
              <a:ext uri="{FF2B5EF4-FFF2-40B4-BE49-F238E27FC236}">
                <a16:creationId xmlns:a16="http://schemas.microsoft.com/office/drawing/2014/main" id="{9D835F6A-6885-8A16-DA50-45A4F7C99A7D}"/>
              </a:ext>
            </a:extLst>
          </p:cNvPr>
          <p:cNvSpPr/>
          <p:nvPr/>
        </p:nvSpPr>
        <p:spPr>
          <a:xfrm>
            <a:off x="5451676" y="3657600"/>
            <a:ext cx="983848" cy="65975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61EE8BAF-A9DB-C940-2ABD-32C0F23708FF}"/>
              </a:ext>
            </a:extLst>
          </p:cNvPr>
          <p:cNvSpPr/>
          <p:nvPr/>
        </p:nvSpPr>
        <p:spPr>
          <a:xfrm>
            <a:off x="7861139" y="4110941"/>
            <a:ext cx="983848" cy="65975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三角形 6">
            <a:extLst>
              <a:ext uri="{FF2B5EF4-FFF2-40B4-BE49-F238E27FC236}">
                <a16:creationId xmlns:a16="http://schemas.microsoft.com/office/drawing/2014/main" id="{4B79739E-2D5F-067A-3047-91A18490189E}"/>
              </a:ext>
            </a:extLst>
          </p:cNvPr>
          <p:cNvSpPr/>
          <p:nvPr/>
        </p:nvSpPr>
        <p:spPr>
          <a:xfrm>
            <a:off x="5506655" y="4139878"/>
            <a:ext cx="873889" cy="126164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478FAFAC-8F25-B670-782F-E5B659DBF561}"/>
              </a:ext>
            </a:extLst>
          </p:cNvPr>
          <p:cNvSpPr/>
          <p:nvPr/>
        </p:nvSpPr>
        <p:spPr>
          <a:xfrm>
            <a:off x="7921905" y="4500621"/>
            <a:ext cx="873889" cy="126164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雲形吹き出し 9">
            <a:extLst>
              <a:ext uri="{FF2B5EF4-FFF2-40B4-BE49-F238E27FC236}">
                <a16:creationId xmlns:a16="http://schemas.microsoft.com/office/drawing/2014/main" id="{FEFF97DE-0E04-E9CC-10BF-6CC104BB2A8B}"/>
              </a:ext>
            </a:extLst>
          </p:cNvPr>
          <p:cNvSpPr/>
          <p:nvPr/>
        </p:nvSpPr>
        <p:spPr>
          <a:xfrm>
            <a:off x="8644359" y="2808791"/>
            <a:ext cx="2757668" cy="1161327"/>
          </a:xfrm>
          <a:prstGeom prst="cloudCallout">
            <a:avLst>
              <a:gd name="adj1" fmla="val -39229"/>
              <a:gd name="adj2" fmla="val 72143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/>
              <a:t>それって、大昔の話でしょ</a:t>
            </a:r>
            <a:r>
              <a:rPr kumimoji="1" lang="en-US" altLang="ja-JP" dirty="0"/>
              <a:t>……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36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0C295F-CB8D-7CE9-CF14-B865B6F48B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2633" y="597122"/>
            <a:ext cx="3912243" cy="488971"/>
          </a:xfrm>
        </p:spPr>
        <p:txBody>
          <a:bodyPr>
            <a:normAutofit/>
          </a:bodyPr>
          <a:lstStyle/>
          <a:p>
            <a:r>
              <a:rPr lang="ja-JP" altLang="en-US" sz="2000" b="1"/>
              <a:t>無意識のうちに問い詰めている</a:t>
            </a:r>
            <a:endParaRPr kumimoji="1" lang="ja-JP" altLang="en-US" sz="2000" b="1"/>
          </a:p>
        </p:txBody>
      </p:sp>
      <p:sp>
        <p:nvSpPr>
          <p:cNvPr id="4" name="角丸四角形吹き出し 3">
            <a:extLst>
              <a:ext uri="{FF2B5EF4-FFF2-40B4-BE49-F238E27FC236}">
                <a16:creationId xmlns:a16="http://schemas.microsoft.com/office/drawing/2014/main" id="{C787C3F4-3013-93EA-A399-38BE2FAAFBA7}"/>
              </a:ext>
            </a:extLst>
          </p:cNvPr>
          <p:cNvSpPr/>
          <p:nvPr/>
        </p:nvSpPr>
        <p:spPr>
          <a:xfrm>
            <a:off x="5019073" y="1741990"/>
            <a:ext cx="3625286" cy="856527"/>
          </a:xfrm>
          <a:prstGeom prst="wedgeRoundRectCallout">
            <a:avLst>
              <a:gd name="adj1" fmla="val -30448"/>
              <a:gd name="adj2" fmla="val 171960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/>
              <a:t>なんで間に合わせられないの？</a:t>
            </a:r>
          </a:p>
        </p:txBody>
      </p:sp>
      <p:sp>
        <p:nvSpPr>
          <p:cNvPr id="5" name="円/楕円 4">
            <a:extLst>
              <a:ext uri="{FF2B5EF4-FFF2-40B4-BE49-F238E27FC236}">
                <a16:creationId xmlns:a16="http://schemas.microsoft.com/office/drawing/2014/main" id="{9D835F6A-6885-8A16-DA50-45A4F7C99A7D}"/>
              </a:ext>
            </a:extLst>
          </p:cNvPr>
          <p:cNvSpPr/>
          <p:nvPr/>
        </p:nvSpPr>
        <p:spPr>
          <a:xfrm>
            <a:off x="5451676" y="3657600"/>
            <a:ext cx="983848" cy="65975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61EE8BAF-A9DB-C940-2ABD-32C0F23708FF}"/>
              </a:ext>
            </a:extLst>
          </p:cNvPr>
          <p:cNvSpPr/>
          <p:nvPr/>
        </p:nvSpPr>
        <p:spPr>
          <a:xfrm>
            <a:off x="7861139" y="4110941"/>
            <a:ext cx="983848" cy="65975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三角形 6">
            <a:extLst>
              <a:ext uri="{FF2B5EF4-FFF2-40B4-BE49-F238E27FC236}">
                <a16:creationId xmlns:a16="http://schemas.microsoft.com/office/drawing/2014/main" id="{4B79739E-2D5F-067A-3047-91A18490189E}"/>
              </a:ext>
            </a:extLst>
          </p:cNvPr>
          <p:cNvSpPr/>
          <p:nvPr/>
        </p:nvSpPr>
        <p:spPr>
          <a:xfrm>
            <a:off x="5506655" y="4139878"/>
            <a:ext cx="873889" cy="126164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478FAFAC-8F25-B670-782F-E5B659DBF561}"/>
              </a:ext>
            </a:extLst>
          </p:cNvPr>
          <p:cNvSpPr/>
          <p:nvPr/>
        </p:nvSpPr>
        <p:spPr>
          <a:xfrm>
            <a:off x="7921905" y="4500621"/>
            <a:ext cx="873889" cy="126164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雲形吹き出し 9">
            <a:extLst>
              <a:ext uri="{FF2B5EF4-FFF2-40B4-BE49-F238E27FC236}">
                <a16:creationId xmlns:a16="http://schemas.microsoft.com/office/drawing/2014/main" id="{FEFF97DE-0E04-E9CC-10BF-6CC104BB2A8B}"/>
              </a:ext>
            </a:extLst>
          </p:cNvPr>
          <p:cNvSpPr/>
          <p:nvPr/>
        </p:nvSpPr>
        <p:spPr>
          <a:xfrm>
            <a:off x="8644359" y="2988197"/>
            <a:ext cx="3138670" cy="1061011"/>
          </a:xfrm>
          <a:prstGeom prst="cloudCallout">
            <a:avLst>
              <a:gd name="adj1" fmla="val -39229"/>
              <a:gd name="adj2" fmla="val 72143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/>
              <a:t>そ、そんなに責め立てないで</a:t>
            </a:r>
            <a:r>
              <a:rPr kumimoji="1" lang="en-US" altLang="ja-JP" dirty="0"/>
              <a:t>……</a:t>
            </a:r>
            <a:endParaRPr kumimoji="1" lang="ja-JP" altLang="en-US"/>
          </a:p>
        </p:txBody>
      </p:sp>
      <p:sp>
        <p:nvSpPr>
          <p:cNvPr id="3" name="角丸四角形吹き出し 2">
            <a:extLst>
              <a:ext uri="{FF2B5EF4-FFF2-40B4-BE49-F238E27FC236}">
                <a16:creationId xmlns:a16="http://schemas.microsoft.com/office/drawing/2014/main" id="{9B76E340-4AF3-08B8-7C95-2F77E62440BE}"/>
              </a:ext>
            </a:extLst>
          </p:cNvPr>
          <p:cNvSpPr/>
          <p:nvPr/>
        </p:nvSpPr>
        <p:spPr>
          <a:xfrm>
            <a:off x="2012068" y="2170254"/>
            <a:ext cx="2832902" cy="856527"/>
          </a:xfrm>
          <a:prstGeom prst="wedgeRoundRectCallout">
            <a:avLst>
              <a:gd name="adj1" fmla="val 70320"/>
              <a:gd name="adj2" fmla="val 115203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/>
              <a:t>なんで達成できないの？</a:t>
            </a:r>
          </a:p>
        </p:txBody>
      </p:sp>
      <p:sp>
        <p:nvSpPr>
          <p:cNvPr id="9" name="角丸四角形吹き出し 8">
            <a:extLst>
              <a:ext uri="{FF2B5EF4-FFF2-40B4-BE49-F238E27FC236}">
                <a16:creationId xmlns:a16="http://schemas.microsoft.com/office/drawing/2014/main" id="{C18718E9-42C5-CDE3-BEED-C8405D1C8953}"/>
              </a:ext>
            </a:extLst>
          </p:cNvPr>
          <p:cNvSpPr/>
          <p:nvPr/>
        </p:nvSpPr>
        <p:spPr>
          <a:xfrm>
            <a:off x="789973" y="3561144"/>
            <a:ext cx="4054997" cy="856527"/>
          </a:xfrm>
          <a:prstGeom prst="wedgeRoundRectCallout">
            <a:avLst>
              <a:gd name="adj1" fmla="val 62529"/>
              <a:gd name="adj2" fmla="val 4392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/>
              <a:t>なんで了承してもらえなかったの？</a:t>
            </a:r>
          </a:p>
        </p:txBody>
      </p:sp>
    </p:spTree>
    <p:extLst>
      <p:ext uri="{BB962C8B-B14F-4D97-AF65-F5344CB8AC3E}">
        <p14:creationId xmlns:p14="http://schemas.microsoft.com/office/powerpoint/2010/main" val="1158677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0C295F-CB8D-7CE9-CF14-B865B6F48B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8613" y="544009"/>
            <a:ext cx="2318795" cy="488971"/>
          </a:xfrm>
        </p:spPr>
        <p:txBody>
          <a:bodyPr>
            <a:normAutofit fontScale="90000"/>
          </a:bodyPr>
          <a:lstStyle/>
          <a:p>
            <a:r>
              <a:rPr lang="ja-JP" altLang="en-US" sz="2000" b="1"/>
              <a:t>いつもため息まじり</a:t>
            </a:r>
            <a:endParaRPr kumimoji="1" lang="ja-JP" altLang="en-US" sz="2000" b="1"/>
          </a:p>
        </p:txBody>
      </p:sp>
      <p:sp>
        <p:nvSpPr>
          <p:cNvPr id="4" name="角丸四角形吹き出し 3">
            <a:extLst>
              <a:ext uri="{FF2B5EF4-FFF2-40B4-BE49-F238E27FC236}">
                <a16:creationId xmlns:a16="http://schemas.microsoft.com/office/drawing/2014/main" id="{C787C3F4-3013-93EA-A399-38BE2FAAFBA7}"/>
              </a:ext>
            </a:extLst>
          </p:cNvPr>
          <p:cNvSpPr/>
          <p:nvPr/>
        </p:nvSpPr>
        <p:spPr>
          <a:xfrm>
            <a:off x="3622876" y="2145175"/>
            <a:ext cx="2757668" cy="856527"/>
          </a:xfrm>
          <a:prstGeom prst="wedgeRoundRectCallout">
            <a:avLst>
              <a:gd name="adj1" fmla="val 27010"/>
              <a:gd name="adj2" fmla="val 119257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/>
              <a:t>ふぅ（まったく</a:t>
            </a:r>
            <a:r>
              <a:rPr kumimoji="1" lang="en-US" altLang="ja-JP" dirty="0"/>
              <a:t>……</a:t>
            </a:r>
            <a:r>
              <a:rPr kumimoji="1" lang="ja-JP" altLang="en-US"/>
              <a:t>）</a:t>
            </a:r>
          </a:p>
        </p:txBody>
      </p:sp>
      <p:sp>
        <p:nvSpPr>
          <p:cNvPr id="5" name="円/楕円 4">
            <a:extLst>
              <a:ext uri="{FF2B5EF4-FFF2-40B4-BE49-F238E27FC236}">
                <a16:creationId xmlns:a16="http://schemas.microsoft.com/office/drawing/2014/main" id="{9D835F6A-6885-8A16-DA50-45A4F7C99A7D}"/>
              </a:ext>
            </a:extLst>
          </p:cNvPr>
          <p:cNvSpPr/>
          <p:nvPr/>
        </p:nvSpPr>
        <p:spPr>
          <a:xfrm>
            <a:off x="5451676" y="3657600"/>
            <a:ext cx="983848" cy="65975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61EE8BAF-A9DB-C940-2ABD-32C0F23708FF}"/>
              </a:ext>
            </a:extLst>
          </p:cNvPr>
          <p:cNvSpPr/>
          <p:nvPr/>
        </p:nvSpPr>
        <p:spPr>
          <a:xfrm>
            <a:off x="7861139" y="4110941"/>
            <a:ext cx="983848" cy="65975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三角形 6">
            <a:extLst>
              <a:ext uri="{FF2B5EF4-FFF2-40B4-BE49-F238E27FC236}">
                <a16:creationId xmlns:a16="http://schemas.microsoft.com/office/drawing/2014/main" id="{4B79739E-2D5F-067A-3047-91A18490189E}"/>
              </a:ext>
            </a:extLst>
          </p:cNvPr>
          <p:cNvSpPr/>
          <p:nvPr/>
        </p:nvSpPr>
        <p:spPr>
          <a:xfrm>
            <a:off x="5506655" y="4139878"/>
            <a:ext cx="873889" cy="126164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478FAFAC-8F25-B670-782F-E5B659DBF561}"/>
              </a:ext>
            </a:extLst>
          </p:cNvPr>
          <p:cNvSpPr/>
          <p:nvPr/>
        </p:nvSpPr>
        <p:spPr>
          <a:xfrm>
            <a:off x="7921905" y="4500621"/>
            <a:ext cx="873889" cy="126164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雲形吹き出し 9">
            <a:extLst>
              <a:ext uri="{FF2B5EF4-FFF2-40B4-BE49-F238E27FC236}">
                <a16:creationId xmlns:a16="http://schemas.microsoft.com/office/drawing/2014/main" id="{FEFF97DE-0E04-E9CC-10BF-6CC104BB2A8B}"/>
              </a:ext>
            </a:extLst>
          </p:cNvPr>
          <p:cNvSpPr/>
          <p:nvPr/>
        </p:nvSpPr>
        <p:spPr>
          <a:xfrm>
            <a:off x="8644359" y="3229337"/>
            <a:ext cx="2455763" cy="740781"/>
          </a:xfrm>
          <a:prstGeom prst="cloudCallout">
            <a:avLst>
              <a:gd name="adj1" fmla="val -39229"/>
              <a:gd name="adj2" fmla="val 72143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/>
              <a:t>ビクビク</a:t>
            </a:r>
            <a:r>
              <a:rPr kumimoji="1" lang="en-US" altLang="ja-JP" dirty="0"/>
              <a:t>……</a:t>
            </a:r>
            <a:endParaRPr kumimoji="1" lang="ja-JP" alt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E862080-6FDA-59AF-16B2-652E64DF8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24" y="1882816"/>
            <a:ext cx="2887882" cy="2887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右矢印吹き出し 2">
            <a:extLst>
              <a:ext uri="{FF2B5EF4-FFF2-40B4-BE49-F238E27FC236}">
                <a16:creationId xmlns:a16="http://schemas.microsoft.com/office/drawing/2014/main" id="{D3BBE6A9-E13B-A89F-2E0D-274031BF9D5D}"/>
              </a:ext>
            </a:extLst>
          </p:cNvPr>
          <p:cNvSpPr/>
          <p:nvPr/>
        </p:nvSpPr>
        <p:spPr>
          <a:xfrm rot="19895054">
            <a:off x="1803979" y="3784116"/>
            <a:ext cx="3301523" cy="964556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3423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/>
              <a:t>それ、フキハラ（不機嫌ハラスメント）です！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2F73EB-FE17-35D1-2173-DBB1C91DEC5E}"/>
              </a:ext>
            </a:extLst>
          </p:cNvPr>
          <p:cNvSpPr txBox="1"/>
          <p:nvPr/>
        </p:nvSpPr>
        <p:spPr>
          <a:xfrm>
            <a:off x="1767226" y="5958386"/>
            <a:ext cx="82911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※</a:t>
            </a:r>
            <a:r>
              <a:rPr kumimoji="1" lang="ja-JP" altLang="en-US" b="1">
                <a:solidFill>
                  <a:srgbClr val="FF0000"/>
                </a:solidFill>
              </a:rPr>
              <a:t>パワポで作成したアイコン以外（イエローカード）はそのまま使用は不可で、加工・アレンジが必要</a:t>
            </a:r>
            <a:endParaRPr lang="ja-JP" alt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455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0C295F-CB8D-7CE9-CF14-B865B6F48B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15113" y="572043"/>
            <a:ext cx="3646026" cy="488971"/>
          </a:xfrm>
        </p:spPr>
        <p:txBody>
          <a:bodyPr>
            <a:normAutofit fontScale="90000"/>
          </a:bodyPr>
          <a:lstStyle/>
          <a:p>
            <a:r>
              <a:rPr lang="ja-JP" altLang="en-US" sz="2000" b="1"/>
              <a:t>プレーヤーの意識が欠如している</a:t>
            </a:r>
            <a:endParaRPr kumimoji="1" lang="ja-JP" altLang="en-US" sz="2000" b="1"/>
          </a:p>
        </p:txBody>
      </p:sp>
      <p:pic>
        <p:nvPicPr>
          <p:cNvPr id="2050" name="Picture 2" descr="お知らせ、アナウンス、メガホンのアイコン | フリー素材 ...">
            <a:extLst>
              <a:ext uri="{FF2B5EF4-FFF2-40B4-BE49-F238E27FC236}">
                <a16:creationId xmlns:a16="http://schemas.microsoft.com/office/drawing/2014/main" id="{3B2B07A4-4E70-492A-E5C6-8EDB39F43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8639">
            <a:off x="5767932" y="2623533"/>
            <a:ext cx="1210338" cy="113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円/楕円 4">
            <a:extLst>
              <a:ext uri="{FF2B5EF4-FFF2-40B4-BE49-F238E27FC236}">
                <a16:creationId xmlns:a16="http://schemas.microsoft.com/office/drawing/2014/main" id="{9D835F6A-6885-8A16-DA50-45A4F7C99A7D}"/>
              </a:ext>
            </a:extLst>
          </p:cNvPr>
          <p:cNvSpPr/>
          <p:nvPr/>
        </p:nvSpPr>
        <p:spPr>
          <a:xfrm>
            <a:off x="5254906" y="2388243"/>
            <a:ext cx="983848" cy="65975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61EE8BAF-A9DB-C940-2ABD-32C0F23708FF}"/>
              </a:ext>
            </a:extLst>
          </p:cNvPr>
          <p:cNvSpPr/>
          <p:nvPr/>
        </p:nvSpPr>
        <p:spPr>
          <a:xfrm>
            <a:off x="7861139" y="4110941"/>
            <a:ext cx="983848" cy="65975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三角形 6">
            <a:extLst>
              <a:ext uri="{FF2B5EF4-FFF2-40B4-BE49-F238E27FC236}">
                <a16:creationId xmlns:a16="http://schemas.microsoft.com/office/drawing/2014/main" id="{4B79739E-2D5F-067A-3047-91A18490189E}"/>
              </a:ext>
            </a:extLst>
          </p:cNvPr>
          <p:cNvSpPr/>
          <p:nvPr/>
        </p:nvSpPr>
        <p:spPr>
          <a:xfrm>
            <a:off x="5309885" y="2849301"/>
            <a:ext cx="873889" cy="126164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478FAFAC-8F25-B670-782F-E5B659DBF561}"/>
              </a:ext>
            </a:extLst>
          </p:cNvPr>
          <p:cNvSpPr/>
          <p:nvPr/>
        </p:nvSpPr>
        <p:spPr>
          <a:xfrm>
            <a:off x="7921905" y="4500621"/>
            <a:ext cx="873889" cy="126164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雲形吹き出し 9">
            <a:extLst>
              <a:ext uri="{FF2B5EF4-FFF2-40B4-BE49-F238E27FC236}">
                <a16:creationId xmlns:a16="http://schemas.microsoft.com/office/drawing/2014/main" id="{FEFF97DE-0E04-E9CC-10BF-6CC104BB2A8B}"/>
              </a:ext>
            </a:extLst>
          </p:cNvPr>
          <p:cNvSpPr/>
          <p:nvPr/>
        </p:nvSpPr>
        <p:spPr>
          <a:xfrm>
            <a:off x="1488311" y="1612738"/>
            <a:ext cx="3821574" cy="1161327"/>
          </a:xfrm>
          <a:prstGeom prst="cloudCallout">
            <a:avLst>
              <a:gd name="adj1" fmla="val 47394"/>
              <a:gd name="adj2" fmla="val 8211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/>
              <a:t>もう、俺はマネジメント側の人間だから</a:t>
            </a:r>
            <a:r>
              <a:rPr kumimoji="1" lang="en-US" altLang="ja-JP" dirty="0"/>
              <a:t>……</a:t>
            </a:r>
            <a:endParaRPr kumimoji="1" lang="ja-JP" altLang="en-US"/>
          </a:p>
        </p:txBody>
      </p:sp>
      <p:sp>
        <p:nvSpPr>
          <p:cNvPr id="3" name="円/楕円 2">
            <a:extLst>
              <a:ext uri="{FF2B5EF4-FFF2-40B4-BE49-F238E27FC236}">
                <a16:creationId xmlns:a16="http://schemas.microsoft.com/office/drawing/2014/main" id="{34C22F24-51D0-3FD4-99C1-7E97065758FD}"/>
              </a:ext>
            </a:extLst>
          </p:cNvPr>
          <p:cNvSpPr/>
          <p:nvPr/>
        </p:nvSpPr>
        <p:spPr>
          <a:xfrm>
            <a:off x="8846912" y="4606722"/>
            <a:ext cx="983848" cy="65975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D5EA003F-6ABE-9A69-BD89-5F32523939D2}"/>
              </a:ext>
            </a:extLst>
          </p:cNvPr>
          <p:cNvSpPr/>
          <p:nvPr/>
        </p:nvSpPr>
        <p:spPr>
          <a:xfrm>
            <a:off x="10030428" y="4440819"/>
            <a:ext cx="983848" cy="65975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三角形 10">
            <a:extLst>
              <a:ext uri="{FF2B5EF4-FFF2-40B4-BE49-F238E27FC236}">
                <a16:creationId xmlns:a16="http://schemas.microsoft.com/office/drawing/2014/main" id="{374A3FDC-3923-8F05-A7D3-7B66C8F7626F}"/>
              </a:ext>
            </a:extLst>
          </p:cNvPr>
          <p:cNvSpPr/>
          <p:nvPr/>
        </p:nvSpPr>
        <p:spPr>
          <a:xfrm>
            <a:off x="10095044" y="4770697"/>
            <a:ext cx="873889" cy="126164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三角形 11">
            <a:extLst>
              <a:ext uri="{FF2B5EF4-FFF2-40B4-BE49-F238E27FC236}">
                <a16:creationId xmlns:a16="http://schemas.microsoft.com/office/drawing/2014/main" id="{C2C692E1-55F9-5B79-30B6-09F521F6CB41}"/>
              </a:ext>
            </a:extLst>
          </p:cNvPr>
          <p:cNvSpPr/>
          <p:nvPr/>
        </p:nvSpPr>
        <p:spPr>
          <a:xfrm>
            <a:off x="8901891" y="4980967"/>
            <a:ext cx="873889" cy="126164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雲形吹き出し 12">
            <a:extLst>
              <a:ext uri="{FF2B5EF4-FFF2-40B4-BE49-F238E27FC236}">
                <a16:creationId xmlns:a16="http://schemas.microsoft.com/office/drawing/2014/main" id="{7697D0B6-FCD1-F67B-FCF2-07094ED51766}"/>
              </a:ext>
            </a:extLst>
          </p:cNvPr>
          <p:cNvSpPr/>
          <p:nvPr/>
        </p:nvSpPr>
        <p:spPr>
          <a:xfrm>
            <a:off x="7203303" y="1655177"/>
            <a:ext cx="4271063" cy="2004352"/>
          </a:xfrm>
          <a:prstGeom prst="cloudCallout">
            <a:avLst>
              <a:gd name="adj1" fmla="val 4513"/>
              <a:gd name="adj2" fmla="val 78311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/>
              <a:t>課長って、いつも上から目線の指示ばかりで、自分たちの立場なんてまったく気にしていない感じ</a:t>
            </a:r>
            <a:r>
              <a:rPr kumimoji="1" lang="en-US" altLang="ja-JP" dirty="0"/>
              <a:t>……</a:t>
            </a:r>
            <a:r>
              <a:rPr kumimoji="1" lang="ja-JP" altLang="en-US" dirty="0"/>
              <a:t>全く動いてないよな・・</a:t>
            </a:r>
          </a:p>
        </p:txBody>
      </p:sp>
    </p:spTree>
    <p:extLst>
      <p:ext uri="{BB962C8B-B14F-4D97-AF65-F5344CB8AC3E}">
        <p14:creationId xmlns:p14="http://schemas.microsoft.com/office/powerpoint/2010/main" val="4271406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ヒラメのシルエット | 無料のAi・PNG白黒シルエットイラスト">
            <a:extLst>
              <a:ext uri="{FF2B5EF4-FFF2-40B4-BE49-F238E27FC236}">
                <a16:creationId xmlns:a16="http://schemas.microsoft.com/office/drawing/2014/main" id="{D836E76E-1C58-E274-3217-603D3EE53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0465" y="2169526"/>
            <a:ext cx="3228584" cy="1811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台形 4">
            <a:extLst>
              <a:ext uri="{FF2B5EF4-FFF2-40B4-BE49-F238E27FC236}">
                <a16:creationId xmlns:a16="http://schemas.microsoft.com/office/drawing/2014/main" id="{2475F8D9-D28F-6CC1-6A3C-6A8FA172713C}"/>
              </a:ext>
            </a:extLst>
          </p:cNvPr>
          <p:cNvSpPr/>
          <p:nvPr/>
        </p:nvSpPr>
        <p:spPr>
          <a:xfrm>
            <a:off x="5041482" y="3570868"/>
            <a:ext cx="995423" cy="1219940"/>
          </a:xfrm>
          <a:prstGeom prst="trapezoi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B6643FDB-9CF2-1BF7-D2A3-BAF46173F72F}"/>
              </a:ext>
            </a:extLst>
          </p:cNvPr>
          <p:cNvSpPr/>
          <p:nvPr/>
        </p:nvSpPr>
        <p:spPr>
          <a:xfrm>
            <a:off x="1689904" y="1613942"/>
            <a:ext cx="983848" cy="65975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F787FEE1-BC61-A930-1048-D28C40B3B5C8}"/>
              </a:ext>
            </a:extLst>
          </p:cNvPr>
          <p:cNvSpPr/>
          <p:nvPr/>
        </p:nvSpPr>
        <p:spPr>
          <a:xfrm>
            <a:off x="8437944" y="4415741"/>
            <a:ext cx="983848" cy="65975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53B43563-6534-AF8F-6E4C-614C4E9063F7}"/>
              </a:ext>
            </a:extLst>
          </p:cNvPr>
          <p:cNvSpPr/>
          <p:nvPr/>
        </p:nvSpPr>
        <p:spPr>
          <a:xfrm>
            <a:off x="1744883" y="2062222"/>
            <a:ext cx="873889" cy="126164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三角形 8">
            <a:extLst>
              <a:ext uri="{FF2B5EF4-FFF2-40B4-BE49-F238E27FC236}">
                <a16:creationId xmlns:a16="http://schemas.microsoft.com/office/drawing/2014/main" id="{3DCA5BDD-CEB8-2D4F-1770-A77F458472C9}"/>
              </a:ext>
            </a:extLst>
          </p:cNvPr>
          <p:cNvSpPr/>
          <p:nvPr/>
        </p:nvSpPr>
        <p:spPr>
          <a:xfrm>
            <a:off x="8492923" y="4840146"/>
            <a:ext cx="873889" cy="126164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076" name="Picture 4" descr="おべっかイラスト｜無料イラスト・フリー素材なら「イラストAC」">
            <a:extLst>
              <a:ext uri="{FF2B5EF4-FFF2-40B4-BE49-F238E27FC236}">
                <a16:creationId xmlns:a16="http://schemas.microsoft.com/office/drawing/2014/main" id="{8CCA4386-24B1-3128-005D-149401FBC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592" y="2601605"/>
            <a:ext cx="1465162" cy="137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左矢印 9">
            <a:extLst>
              <a:ext uri="{FF2B5EF4-FFF2-40B4-BE49-F238E27FC236}">
                <a16:creationId xmlns:a16="http://schemas.microsoft.com/office/drawing/2014/main" id="{0A3D8DC6-1282-8594-D515-9D762AD42C92}"/>
              </a:ext>
            </a:extLst>
          </p:cNvPr>
          <p:cNvSpPr/>
          <p:nvPr/>
        </p:nvSpPr>
        <p:spPr>
          <a:xfrm rot="806717">
            <a:off x="2226906" y="3739603"/>
            <a:ext cx="2307659" cy="659757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/>
              <a:t>上司には媚びて</a:t>
            </a:r>
            <a:r>
              <a:rPr kumimoji="1" lang="en-US" altLang="ja-JP" sz="1200" b="1" dirty="0"/>
              <a:t>……</a:t>
            </a:r>
            <a:endParaRPr kumimoji="1" lang="ja-JP" altLang="en-US" sz="1200" b="1"/>
          </a:p>
        </p:txBody>
      </p:sp>
      <p:pic>
        <p:nvPicPr>
          <p:cNvPr id="12" name="図 11" descr="アイコン&#10;&#10;自動的に生成された説明">
            <a:extLst>
              <a:ext uri="{FF2B5EF4-FFF2-40B4-BE49-F238E27FC236}">
                <a16:creationId xmlns:a16="http://schemas.microsoft.com/office/drawing/2014/main" id="{07C92D83-F71B-4411-4614-E061E7AE21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9015" y="3351332"/>
            <a:ext cx="1420068" cy="1436297"/>
          </a:xfrm>
          <a:prstGeom prst="rect">
            <a:avLst/>
          </a:prstGeom>
        </p:spPr>
      </p:pic>
      <p:sp>
        <p:nvSpPr>
          <p:cNvPr id="13" name="右矢印 12">
            <a:extLst>
              <a:ext uri="{FF2B5EF4-FFF2-40B4-BE49-F238E27FC236}">
                <a16:creationId xmlns:a16="http://schemas.microsoft.com/office/drawing/2014/main" id="{531082EC-9F2F-844D-CEA0-0207DA634AD7}"/>
              </a:ext>
            </a:extLst>
          </p:cNvPr>
          <p:cNvSpPr/>
          <p:nvPr/>
        </p:nvSpPr>
        <p:spPr>
          <a:xfrm rot="815591">
            <a:off x="6322367" y="4780343"/>
            <a:ext cx="1913362" cy="59030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/>
              <a:t>部下には高圧的</a:t>
            </a: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EA268B25-E608-954B-CAF1-7B062EFACB0D}"/>
              </a:ext>
            </a:extLst>
          </p:cNvPr>
          <p:cNvSpPr txBox="1">
            <a:spLocks/>
          </p:cNvSpPr>
          <p:nvPr/>
        </p:nvSpPr>
        <p:spPr>
          <a:xfrm>
            <a:off x="4215113" y="572043"/>
            <a:ext cx="3646026" cy="4889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b="1"/>
              <a:t>典型的な「ヒラメ族」になっている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A1BCC29-1E07-9D86-F9CF-A227352844F1}"/>
              </a:ext>
            </a:extLst>
          </p:cNvPr>
          <p:cNvSpPr txBox="1"/>
          <p:nvPr/>
        </p:nvSpPr>
        <p:spPr>
          <a:xfrm>
            <a:off x="1007526" y="6098462"/>
            <a:ext cx="105445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※</a:t>
            </a:r>
            <a:r>
              <a:rPr kumimoji="1" lang="ja-JP" altLang="en-US" b="1">
                <a:solidFill>
                  <a:srgbClr val="FF0000"/>
                </a:solidFill>
              </a:rPr>
              <a:t>パワポで作成したアイコン以外（ヒラメとすりすり。いらいら）はそのまま使用は不可で、加工・アレンジが必要</a:t>
            </a:r>
            <a:endParaRPr lang="ja-JP" alt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422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モチベーション 低下 アイコン素材のイラスト素材 [74079116 ...">
            <a:extLst>
              <a:ext uri="{FF2B5EF4-FFF2-40B4-BE49-F238E27FC236}">
                <a16:creationId xmlns:a16="http://schemas.microsoft.com/office/drawing/2014/main" id="{2BCAB65F-4473-8FA7-31CB-887EEDAE1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5268" y="1653435"/>
            <a:ext cx="1731266" cy="1629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辞めたいイラスト｜無料イラスト・フリー素材なら「イラストAC」">
            <a:extLst>
              <a:ext uri="{FF2B5EF4-FFF2-40B4-BE49-F238E27FC236}">
                <a16:creationId xmlns:a16="http://schemas.microsoft.com/office/drawing/2014/main" id="{71362B32-EF7D-3192-AFD0-F1F4D7BA2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716" y="1551702"/>
            <a:ext cx="1450672" cy="136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孤立イラスト｜無料イラスト・フリー素材なら「イラストAC」">
            <a:extLst>
              <a:ext uri="{FF2B5EF4-FFF2-40B4-BE49-F238E27FC236}">
                <a16:creationId xmlns:a16="http://schemas.microsoft.com/office/drawing/2014/main" id="{383F0984-2798-047A-731A-C47444EED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242" y="3847572"/>
            <a:ext cx="1731266" cy="163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うつ病の無料イラスト">
            <a:extLst>
              <a:ext uri="{FF2B5EF4-FFF2-40B4-BE49-F238E27FC236}">
                <a16:creationId xmlns:a16="http://schemas.microsoft.com/office/drawing/2014/main" id="{19E059B5-7172-C2E1-450C-37C617FD6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7559" y="2468148"/>
            <a:ext cx="1640911" cy="1230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抱え込むイラスト｜無料イラスト・フリー素材なら「イラストAC」">
            <a:extLst>
              <a:ext uri="{FF2B5EF4-FFF2-40B4-BE49-F238E27FC236}">
                <a16:creationId xmlns:a16="http://schemas.microsoft.com/office/drawing/2014/main" id="{5822BEA0-710F-FF1B-28A5-C2E3B5B04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923" y="4195752"/>
            <a:ext cx="2108200" cy="18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図 4" descr="シャツ が含まれている画像&#10;&#10;自動的に生成された説明">
            <a:extLst>
              <a:ext uri="{FF2B5EF4-FFF2-40B4-BE49-F238E27FC236}">
                <a16:creationId xmlns:a16="http://schemas.microsoft.com/office/drawing/2014/main" id="{4EA35D77-77A5-1E9E-D3A8-A16FBA7085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7110" y="4524418"/>
            <a:ext cx="1731266" cy="1731266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F6A1D99-427F-F1AD-4A3A-96C93A6A8271}"/>
              </a:ext>
            </a:extLst>
          </p:cNvPr>
          <p:cNvSpPr txBox="1"/>
          <p:nvPr/>
        </p:nvSpPr>
        <p:spPr>
          <a:xfrm>
            <a:off x="48281" y="1560547"/>
            <a:ext cx="41194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>
                <a:effectLst/>
                <a:ea typeface="游明朝" panose="02020400000000000000" pitchFamily="18" charset="-128"/>
                <a:cs typeface="Times New Roman (本文のフォント - コンプレ"/>
              </a:rPr>
              <a:t>チームの</a:t>
            </a:r>
            <a:r>
              <a:rPr lang="ja-JP" altLang="ja-JP" sz="1800">
                <a:effectLst/>
                <a:ea typeface="游明朝" panose="02020400000000000000" pitchFamily="18" charset="-128"/>
                <a:cs typeface="Times New Roman (本文のフォント - コンプレ"/>
              </a:rPr>
              <a:t>モチベーションが上がらない</a:t>
            </a:r>
            <a:r>
              <a:rPr lang="ja-JP" altLang="ja-JP">
                <a:effectLst/>
              </a:rPr>
              <a:t> </a:t>
            </a:r>
            <a:endParaRPr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166BC2D-9F5E-4CE8-32E9-E6267D76F426}"/>
              </a:ext>
            </a:extLst>
          </p:cNvPr>
          <p:cNvSpPr txBox="1"/>
          <p:nvPr/>
        </p:nvSpPr>
        <p:spPr>
          <a:xfrm>
            <a:off x="5537133" y="1324545"/>
            <a:ext cx="49742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ja-JP" sz="1800">
                <a:effectLst/>
                <a:ea typeface="游明朝" panose="02020400000000000000" pitchFamily="18" charset="-128"/>
                <a:cs typeface="Times New Roman (本文のフォント - コンプレ"/>
              </a:rPr>
              <a:t>部下が急に「会社を辞めたい」と言い出した</a:t>
            </a:r>
            <a:r>
              <a:rPr lang="ja-JP" altLang="ja-JP">
                <a:effectLst/>
              </a:rPr>
              <a:t> </a:t>
            </a:r>
            <a:endParaRPr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24C1B12-27E8-AA1F-8895-B3E9C7910F75}"/>
              </a:ext>
            </a:extLst>
          </p:cNvPr>
          <p:cNvSpPr txBox="1"/>
          <p:nvPr/>
        </p:nvSpPr>
        <p:spPr>
          <a:xfrm>
            <a:off x="7572842" y="3662906"/>
            <a:ext cx="41194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ja-JP" sz="1800">
                <a:effectLst/>
                <a:ea typeface="游明朝" panose="02020400000000000000" pitchFamily="18" charset="-128"/>
                <a:cs typeface="Times New Roman (本文のフォント - コンプレ"/>
              </a:rPr>
              <a:t>部下のメンタルが不調で休みがちに</a:t>
            </a:r>
            <a:r>
              <a:rPr lang="ja-JP" altLang="ja-JP">
                <a:effectLst/>
              </a:rPr>
              <a:t> </a:t>
            </a:r>
            <a:endParaRPr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F7C35AF-BE88-CD77-8EFE-ECA4F7F8EA40}"/>
              </a:ext>
            </a:extLst>
          </p:cNvPr>
          <p:cNvSpPr txBox="1"/>
          <p:nvPr/>
        </p:nvSpPr>
        <p:spPr>
          <a:xfrm>
            <a:off x="428640" y="3687800"/>
            <a:ext cx="32058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ja-JP" sz="1800">
                <a:effectLst/>
                <a:ea typeface="游明朝" panose="02020400000000000000" pitchFamily="18" charset="-128"/>
                <a:cs typeface="Times New Roman (本文のフォント - コンプレ"/>
              </a:rPr>
              <a:t>明らかにチーム内で孤立</a:t>
            </a:r>
            <a:r>
              <a:rPr lang="ja-JP" altLang="ja-JP">
                <a:effectLst/>
              </a:rPr>
              <a:t> </a:t>
            </a:r>
            <a:endParaRPr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0AE679C-B7F2-2070-09F4-6092ACB302E1}"/>
              </a:ext>
            </a:extLst>
          </p:cNvPr>
          <p:cNvSpPr txBox="1"/>
          <p:nvPr/>
        </p:nvSpPr>
        <p:spPr>
          <a:xfrm>
            <a:off x="7712630" y="6054200"/>
            <a:ext cx="38399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ja-JP" sz="1800">
                <a:effectLst/>
                <a:ea typeface="游明朝" panose="02020400000000000000" pitchFamily="18" charset="-128"/>
                <a:cs typeface="Times New Roman (本文のフォント - コンプレ"/>
              </a:rPr>
              <a:t>自分一人で仕事を抱え込んでいる</a:t>
            </a:r>
            <a:r>
              <a:rPr lang="ja-JP" altLang="ja-JP">
                <a:effectLst/>
              </a:rPr>
              <a:t> </a:t>
            </a:r>
            <a:endParaRPr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F7CB2AE-BC25-9F67-10E7-6005BE2C2AAF}"/>
              </a:ext>
            </a:extLst>
          </p:cNvPr>
          <p:cNvSpPr txBox="1"/>
          <p:nvPr/>
        </p:nvSpPr>
        <p:spPr>
          <a:xfrm>
            <a:off x="4021078" y="4401696"/>
            <a:ext cx="3319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ja-JP" sz="1800">
                <a:effectLst/>
                <a:ea typeface="游明朝" panose="02020400000000000000" pitchFamily="18" charset="-128"/>
                <a:cs typeface="Times New Roman (本文のフォント - コンプレ"/>
              </a:rPr>
              <a:t>左遷的人事異動を命じられた</a:t>
            </a:r>
            <a:r>
              <a:rPr lang="ja-JP" altLang="ja-JP">
                <a:effectLst/>
              </a:rPr>
              <a:t> </a:t>
            </a:r>
            <a:endParaRPr lang="ja-JP" altLang="en-US"/>
          </a:p>
        </p:txBody>
      </p:sp>
      <p:sp>
        <p:nvSpPr>
          <p:cNvPr id="18" name="タイトル 1">
            <a:extLst>
              <a:ext uri="{FF2B5EF4-FFF2-40B4-BE49-F238E27FC236}">
                <a16:creationId xmlns:a16="http://schemas.microsoft.com/office/drawing/2014/main" id="{C6FFC4AB-A2E8-92A8-685B-B09563B42173}"/>
              </a:ext>
            </a:extLst>
          </p:cNvPr>
          <p:cNvSpPr txBox="1">
            <a:spLocks/>
          </p:cNvSpPr>
          <p:nvPr/>
        </p:nvSpPr>
        <p:spPr>
          <a:xfrm>
            <a:off x="4057158" y="625267"/>
            <a:ext cx="4342435" cy="4889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ja-JP" sz="1800" b="1">
                <a:effectLst/>
                <a:latin typeface="游明朝" panose="02020400000000000000" pitchFamily="18" charset="-128"/>
                <a:ea typeface="MS UI Gothic" panose="020B0600070205080204" pitchFamily="34" charset="-128"/>
                <a:cs typeface="Times New Roman (本文のフォント - コンプレ"/>
              </a:rPr>
              <a:t>部下を育てられない上司を待ち受けている結末</a:t>
            </a:r>
            <a:endParaRPr lang="ja-JP" altLang="ja-JP" sz="18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 (本文のフォント - コンプレ"/>
            </a:endParaRPr>
          </a:p>
          <a:p>
            <a:endParaRPr lang="ja-JP" altLang="en-US" sz="2000" b="1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2BC9C7E-1E6B-3F93-D76C-B18E6F356D8D}"/>
              </a:ext>
            </a:extLst>
          </p:cNvPr>
          <p:cNvSpPr txBox="1"/>
          <p:nvPr/>
        </p:nvSpPr>
        <p:spPr>
          <a:xfrm>
            <a:off x="708025" y="6396260"/>
            <a:ext cx="11483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※</a:t>
            </a:r>
            <a:r>
              <a:rPr kumimoji="1" lang="ja-JP" altLang="en-US" b="1">
                <a:solidFill>
                  <a:srgbClr val="FF0000"/>
                </a:solidFill>
              </a:rPr>
              <a:t>パワポで作成したアイコン以外（ここではすべて）はそのまま使用は不可で、加工・アレンジが必要</a:t>
            </a:r>
            <a:endParaRPr lang="ja-JP" alt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978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スライド番号プレースホルダ 2">
            <a:extLst>
              <a:ext uri="{FF2B5EF4-FFF2-40B4-BE49-F238E27FC236}">
                <a16:creationId xmlns:a16="http://schemas.microsoft.com/office/drawing/2014/main" id="{B9AFE1B3-C149-EA8F-3F42-A8EADD4336B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557213" indent="-2143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857250" indent="-1714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200150" indent="-1714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543050" indent="-1714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81E0CD22-8D21-4A3A-9C7B-2623FC0C92EC}" type="slidenum">
              <a:rPr lang="en-US" altLang="ja-JP" sz="900">
                <a:solidFill>
                  <a:srgbClr val="FFFFFF"/>
                </a:solidFill>
              </a:rPr>
              <a:pPr/>
              <a:t>7</a:t>
            </a:fld>
            <a:endParaRPr lang="en-US" altLang="ja-JP" sz="900">
              <a:solidFill>
                <a:srgbClr val="FFFFFF"/>
              </a:solidFill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C24A1967-A3D7-5C10-200F-673AFCDF98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189" y="1136651"/>
            <a:ext cx="5545137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n-US" altLang="ja-JP" sz="2400" b="1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260F3CD7-FB90-83AB-4450-5B0CB6B447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5539851"/>
              </p:ext>
            </p:extLst>
          </p:nvPr>
        </p:nvGraphicFramePr>
        <p:xfrm>
          <a:off x="2682875" y="1809751"/>
          <a:ext cx="7085014" cy="325365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5425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2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69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 P丸ゴシック体M" panose="020B0600010101010101" pitchFamily="50" charset="-128"/>
                          <a:ea typeface="AR P丸ゴシック体M" panose="020B0600010101010101" pitchFamily="50" charset="-128"/>
                        </a:rPr>
                        <a:t>マネジメント</a:t>
                      </a:r>
                      <a:endParaRPr kumimoji="1" lang="en-US" altLang="ja-JP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 P丸ゴシック体M" panose="020B0600010101010101" pitchFamily="50" charset="-128"/>
                        <a:ea typeface="AR P丸ゴシック体M" panose="020B0600010101010101" pitchFamily="50" charset="-128"/>
                      </a:endParaRPr>
                    </a:p>
                  </a:txBody>
                  <a:tcPr marL="68577" marR="68577" marT="34288" marB="34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 P丸ゴシック体M" panose="020B0600010101010101" pitchFamily="50" charset="-128"/>
                          <a:ea typeface="AR P丸ゴシック体M" panose="020B0600010101010101" pitchFamily="50" charset="-128"/>
                        </a:rPr>
                        <a:t>リーダーシップ</a:t>
                      </a:r>
                    </a:p>
                  </a:txBody>
                  <a:tcPr marL="68577" marR="68577" marT="34288" marB="34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341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 P丸ゴシック体M" panose="020B0600010101010101" pitchFamily="50" charset="-128"/>
                          <a:ea typeface="AR P丸ゴシック体M" panose="020B0600010101010101" pitchFamily="50" charset="-128"/>
                        </a:rPr>
                        <a:t>組織上従わせる</a:t>
                      </a:r>
                      <a:endParaRPr kumimoji="1" lang="en-US" altLang="ja-JP" sz="1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 P丸ゴシック体M" panose="020B0600010101010101" pitchFamily="50" charset="-128"/>
                        <a:ea typeface="AR P丸ゴシック体M" panose="020B0600010101010101" pitchFamily="50" charset="-128"/>
                      </a:endParaRPr>
                    </a:p>
                  </a:txBody>
                  <a:tcPr marL="68577" marR="68577" marT="34288" marB="34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 P丸ゴシック体M" panose="020B0600010101010101" pitchFamily="50" charset="-128"/>
                        <a:ea typeface="AR P丸ゴシック体M" panose="020B0600010101010101" pitchFamily="50" charset="-128"/>
                      </a:endParaRPr>
                    </a:p>
                  </a:txBody>
                  <a:tcPr marL="68577" marR="68577" marT="34288" marB="34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942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 P丸ゴシック体M" panose="020B0600010101010101" pitchFamily="50" charset="-128"/>
                          <a:ea typeface="AR P丸ゴシック体M" panose="020B0600010101010101" pitchFamily="50" charset="-128"/>
                        </a:rPr>
                        <a:t>地位に基づく働きかけ</a:t>
                      </a:r>
                      <a:endParaRPr kumimoji="1" lang="en-US" altLang="ja-JP" sz="1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 P丸ゴシック体M" panose="020B0600010101010101" pitchFamily="50" charset="-128"/>
                        <a:ea typeface="AR P丸ゴシック体M" panose="020B0600010101010101" pitchFamily="50" charset="-128"/>
                      </a:endParaRPr>
                    </a:p>
                    <a:p>
                      <a:pPr algn="ctr"/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 P丸ゴシック体M" panose="020B0600010101010101" pitchFamily="50" charset="-128"/>
                          <a:ea typeface="AR P丸ゴシック体M" panose="020B0600010101010101" pitchFamily="50" charset="-128"/>
                        </a:rPr>
                        <a:t>権威・権限などのポジションパワー</a:t>
                      </a:r>
                      <a:endParaRPr kumimoji="1" lang="en-US" altLang="ja-JP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 P丸ゴシック体M" panose="020B0600010101010101" pitchFamily="50" charset="-128"/>
                        <a:ea typeface="AR P丸ゴシック体M" panose="020B0600010101010101" pitchFamily="50" charset="-128"/>
                      </a:endParaRPr>
                    </a:p>
                  </a:txBody>
                  <a:tcPr marL="68577" marR="68577" marT="34288" marB="34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 P丸ゴシック体M" panose="020B0600010101010101" pitchFamily="50" charset="-128"/>
                        <a:ea typeface="AR P丸ゴシック体M" panose="020B0600010101010101" pitchFamily="50" charset="-128"/>
                      </a:endParaRPr>
                    </a:p>
                  </a:txBody>
                  <a:tcPr marL="68577" marR="68577" marT="34288" marB="34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9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 P丸ゴシック体M" panose="020B0600010101010101" pitchFamily="50" charset="-128"/>
                          <a:ea typeface="AR P丸ゴシック体M" panose="020B0600010101010101" pitchFamily="50" charset="-128"/>
                        </a:rPr>
                        <a:t>秩序・確実性を目指す</a:t>
                      </a:r>
                    </a:p>
                  </a:txBody>
                  <a:tcPr marL="68577" marR="68577" marT="34288" marB="34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 P丸ゴシック体M" panose="020B0600010101010101" pitchFamily="50" charset="-128"/>
                          <a:ea typeface="AR P丸ゴシック体M" panose="020B0600010101010101" pitchFamily="50" charset="-128"/>
                        </a:rPr>
                        <a:t>変革を推進する</a:t>
                      </a:r>
                      <a:endParaRPr kumimoji="1" lang="en-US" altLang="ja-JP" sz="1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 P丸ゴシック体M" panose="020B0600010101010101" pitchFamily="50" charset="-128"/>
                        <a:ea typeface="AR P丸ゴシック体M" panose="020B0600010101010101" pitchFamily="50" charset="-128"/>
                      </a:endParaRPr>
                    </a:p>
                  </a:txBody>
                  <a:tcPr marL="68577" marR="68577" marT="34288" marB="34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9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 P丸ゴシック体M" panose="020B0600010101010101" pitchFamily="50" charset="-128"/>
                          <a:ea typeface="AR P丸ゴシック体M" panose="020B0600010101010101" pitchFamily="50" charset="-128"/>
                        </a:rPr>
                        <a:t>組織の上司として君臨している</a:t>
                      </a:r>
                    </a:p>
                  </a:txBody>
                  <a:tcPr marL="68577" marR="68577" marT="34288" marB="34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 P丸ゴシック体M" panose="020B0600010101010101" pitchFamily="50" charset="-128"/>
                        <a:ea typeface="AR P丸ゴシック体M" panose="020B0600010101010101" pitchFamily="50" charset="-128"/>
                      </a:endParaRPr>
                    </a:p>
                  </a:txBody>
                  <a:tcPr marL="68577" marR="68577" marT="34288" marB="34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436" name="Rectangle 5">
            <a:extLst>
              <a:ext uri="{FF2B5EF4-FFF2-40B4-BE49-F238E27FC236}">
                <a16:creationId xmlns:a16="http://schemas.microsoft.com/office/drawing/2014/main" id="{19CC1263-370B-9E29-FF9A-AB3C97B411A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2605088" y="6153150"/>
            <a:ext cx="3898900" cy="3571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750" dirty="0">
                <a:solidFill>
                  <a:srgbClr val="FFFFFF"/>
                </a:solidFill>
              </a:rPr>
              <a:t>Copyright </a:t>
            </a:r>
            <a:r>
              <a:rPr lang="ja-JP" altLang="en-US" sz="750" dirty="0">
                <a:solidFill>
                  <a:srgbClr val="FFFFFF"/>
                </a:solidFill>
              </a:rPr>
              <a:t>（</a:t>
            </a:r>
            <a:r>
              <a:rPr lang="en-US" altLang="ja-JP" sz="750" dirty="0">
                <a:solidFill>
                  <a:srgbClr val="FFFFFF"/>
                </a:solidFill>
              </a:rPr>
              <a:t>c</a:t>
            </a:r>
            <a:r>
              <a:rPr lang="ja-JP" altLang="en-US" sz="750" dirty="0">
                <a:solidFill>
                  <a:srgbClr val="FFFFFF"/>
                </a:solidFill>
              </a:rPr>
              <a:t>） </a:t>
            </a:r>
            <a:r>
              <a:rPr lang="en-US" altLang="ja-JP" sz="750" dirty="0">
                <a:solidFill>
                  <a:srgbClr val="FFFFFF"/>
                </a:solidFill>
              </a:rPr>
              <a:t>2005</a:t>
            </a:r>
            <a:r>
              <a:rPr lang="ja-JP" altLang="en-US" sz="750" dirty="0">
                <a:solidFill>
                  <a:srgbClr val="FFFFFF"/>
                </a:solidFill>
              </a:rPr>
              <a:t> </a:t>
            </a:r>
            <a:r>
              <a:rPr lang="en-US" altLang="ja-JP" sz="750" dirty="0">
                <a:solidFill>
                  <a:srgbClr val="FFFFFF"/>
                </a:solidFill>
              </a:rPr>
              <a:t>– 2015 BUSINESSCOACH Inc. All rights </a:t>
            </a:r>
            <a:r>
              <a:rPr lang="en-US" altLang="ja-JP" sz="750" dirty="0" err="1">
                <a:solidFill>
                  <a:srgbClr val="FFFFFF"/>
                </a:solidFill>
              </a:rPr>
              <a:t>rved</a:t>
            </a:r>
            <a:r>
              <a:rPr lang="en-US" altLang="ja-JP" sz="75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016F3E7-61C4-A69E-D527-E106AD5DF1C4}"/>
              </a:ext>
            </a:extLst>
          </p:cNvPr>
          <p:cNvSpPr/>
          <p:nvPr/>
        </p:nvSpPr>
        <p:spPr>
          <a:xfrm>
            <a:off x="2306638" y="909638"/>
            <a:ext cx="7461250" cy="8556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rgbClr val="00007D"/>
              </a:buClr>
              <a:buSzPct val="75000"/>
              <a:defRPr/>
            </a:pPr>
            <a:r>
              <a:rPr lang="ja-JP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　リーダーシップとマネジメントの違い</a:t>
            </a:r>
            <a:endParaRPr lang="en-US" altLang="ja-JP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ctr">
              <a:spcBef>
                <a:spcPct val="20000"/>
              </a:spcBef>
              <a:buClr>
                <a:srgbClr val="00007D"/>
              </a:buClr>
              <a:buSzPct val="75000"/>
              <a:defRPr/>
            </a:pPr>
            <a:endParaRPr lang="en-US" altLang="ja-JP" b="1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</p:txBody>
      </p:sp>
      <p:sp>
        <p:nvSpPr>
          <p:cNvPr id="18462" name="テキスト ボックス 2">
            <a:extLst>
              <a:ext uri="{FF2B5EF4-FFF2-40B4-BE49-F238E27FC236}">
                <a16:creationId xmlns:a16="http://schemas.microsoft.com/office/drawing/2014/main" id="{13D16871-9A59-0D88-424A-FED992EC9C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1764" y="2781300"/>
            <a:ext cx="460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ja-JP" altLang="en-US" sz="180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CF8E159-FE89-F495-3891-31EE6F1F91F1}"/>
              </a:ext>
            </a:extLst>
          </p:cNvPr>
          <p:cNvSpPr txBox="1"/>
          <p:nvPr/>
        </p:nvSpPr>
        <p:spPr>
          <a:xfrm>
            <a:off x="6454046" y="2632076"/>
            <a:ext cx="3236785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ja-JP" alt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理屈抜きでついて行きたいと思わせる</a:t>
            </a:r>
            <a:endParaRPr lang="en-US" altLang="ja-JP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C21C5DF-396A-815D-6BDA-4EE4697F6C8A}"/>
              </a:ext>
            </a:extLst>
          </p:cNvPr>
          <p:cNvSpPr txBox="1"/>
          <p:nvPr/>
        </p:nvSpPr>
        <p:spPr>
          <a:xfrm>
            <a:off x="6837814" y="4704385"/>
            <a:ext cx="2159566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ja-JP" alt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人として尊敬されている</a:t>
            </a:r>
            <a:endParaRPr lang="en-US" altLang="ja-JP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7AF9349-3ECA-455F-43BB-B038E9615F39}"/>
              </a:ext>
            </a:extLst>
          </p:cNvPr>
          <p:cNvSpPr txBox="1"/>
          <p:nvPr/>
        </p:nvSpPr>
        <p:spPr>
          <a:xfrm>
            <a:off x="6794863" y="3381073"/>
            <a:ext cx="251863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ja-JP" alt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人としての働きかけ　人間性</a:t>
            </a:r>
            <a:endParaRPr lang="en-US" altLang="ja-JP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ctr">
              <a:defRPr/>
            </a:pPr>
            <a:r>
              <a:rPr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パーソナルなパワー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円/楕円 4">
            <a:extLst>
              <a:ext uri="{FF2B5EF4-FFF2-40B4-BE49-F238E27FC236}">
                <a16:creationId xmlns:a16="http://schemas.microsoft.com/office/drawing/2014/main" id="{200D2F8C-A8CD-8D00-40DF-7DE473B4ED4E}"/>
              </a:ext>
            </a:extLst>
          </p:cNvPr>
          <p:cNvSpPr/>
          <p:nvPr/>
        </p:nvSpPr>
        <p:spPr>
          <a:xfrm>
            <a:off x="567160" y="1030147"/>
            <a:ext cx="2465407" cy="15047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/>
              <a:t>リーダー</a:t>
            </a:r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9BC7B552-0432-C18F-F67C-B49FBF29668C}"/>
              </a:ext>
            </a:extLst>
          </p:cNvPr>
          <p:cNvSpPr/>
          <p:nvPr/>
        </p:nvSpPr>
        <p:spPr>
          <a:xfrm>
            <a:off x="6784695" y="2045826"/>
            <a:ext cx="2617807" cy="15047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コーチ</a:t>
            </a: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AC86BEFF-376B-EC90-5C61-5CD5CD1971A1}"/>
              </a:ext>
            </a:extLst>
          </p:cNvPr>
          <p:cNvSpPr/>
          <p:nvPr/>
        </p:nvSpPr>
        <p:spPr>
          <a:xfrm>
            <a:off x="8547905" y="925975"/>
            <a:ext cx="2465407" cy="15047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/>
              <a:t>プレーヤー</a:t>
            </a:r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650901AC-FEE6-9F9B-AEFC-C31CD45DC576}"/>
              </a:ext>
            </a:extLst>
          </p:cNvPr>
          <p:cNvSpPr/>
          <p:nvPr/>
        </p:nvSpPr>
        <p:spPr>
          <a:xfrm>
            <a:off x="2789498" y="1882816"/>
            <a:ext cx="2617807" cy="15047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マネージャー</a:t>
            </a:r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C2C4108C-8C26-6632-BF5B-739E78DA9406}"/>
              </a:ext>
            </a:extLst>
          </p:cNvPr>
          <p:cNvSpPr/>
          <p:nvPr/>
        </p:nvSpPr>
        <p:spPr>
          <a:xfrm>
            <a:off x="5254905" y="704127"/>
            <a:ext cx="2465407" cy="15047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/>
              <a:t>フォロワー</a:t>
            </a:r>
          </a:p>
        </p:txBody>
      </p:sp>
      <p:sp>
        <p:nvSpPr>
          <p:cNvPr id="11" name="角丸四角形 10">
            <a:extLst>
              <a:ext uri="{FF2B5EF4-FFF2-40B4-BE49-F238E27FC236}">
                <a16:creationId xmlns:a16="http://schemas.microsoft.com/office/drawing/2014/main" id="{43659F89-4E7D-E134-B92A-2C6B8BA1058A}"/>
              </a:ext>
            </a:extLst>
          </p:cNvPr>
          <p:cNvSpPr/>
          <p:nvPr/>
        </p:nvSpPr>
        <p:spPr>
          <a:xfrm>
            <a:off x="1178688" y="4240194"/>
            <a:ext cx="9921434" cy="75235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コミュニケーション力</a:t>
            </a:r>
          </a:p>
        </p:txBody>
      </p:sp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2B7FEB60-231E-6062-3B5E-806CCB66643C}"/>
              </a:ext>
            </a:extLst>
          </p:cNvPr>
          <p:cNvSpPr/>
          <p:nvPr/>
        </p:nvSpPr>
        <p:spPr>
          <a:xfrm>
            <a:off x="1178688" y="5092863"/>
            <a:ext cx="9921434" cy="75235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ja-JP" sz="1800" b="1">
                <a:effectLst/>
                <a:latin typeface="+mn-ea"/>
                <a:cs typeface="Times New Roman (本文のフォント - コンプレ"/>
              </a:rPr>
              <a:t>管理職</a:t>
            </a:r>
            <a:r>
              <a:rPr lang="ja-JP" altLang="en-US" sz="1800" b="1">
                <a:effectLst/>
                <a:latin typeface="+mn-ea"/>
                <a:cs typeface="Times New Roman (本文のフォント - コンプレ"/>
              </a:rPr>
              <a:t>としての</a:t>
            </a:r>
            <a:r>
              <a:rPr lang="ja-JP" altLang="ja-JP" sz="1800" b="1">
                <a:effectLst/>
                <a:latin typeface="+mn-ea"/>
                <a:cs typeface="Times New Roman (本文のフォント - コンプレ"/>
              </a:rPr>
              <a:t>仕事</a:t>
            </a:r>
            <a:r>
              <a:rPr lang="ja-JP" altLang="en-US" sz="1800" b="1">
                <a:effectLst/>
                <a:latin typeface="+mn-ea"/>
                <a:cs typeface="Times New Roman (本文のフォント - コンプレ"/>
              </a:rPr>
              <a:t>の</a:t>
            </a:r>
            <a:r>
              <a:rPr lang="ja-JP" altLang="ja-JP" sz="1800" b="1">
                <a:effectLst/>
                <a:latin typeface="+mn-ea"/>
                <a:cs typeface="Times New Roman (本文のフォント - コンプレ"/>
              </a:rPr>
              <a:t>優先順位づけ</a:t>
            </a:r>
            <a:r>
              <a:rPr lang="ja-JP" altLang="ja-JP" b="1">
                <a:effectLst/>
                <a:latin typeface="+mn-ea"/>
              </a:rPr>
              <a:t> </a:t>
            </a:r>
            <a:endParaRPr kumimoji="1" lang="ja-JP" altLang="en-US" b="1" dirty="0">
              <a:latin typeface="+mn-ea"/>
            </a:endParaRPr>
          </a:p>
        </p:txBody>
      </p:sp>
      <p:sp>
        <p:nvSpPr>
          <p:cNvPr id="13" name="角丸四角形 12">
            <a:extLst>
              <a:ext uri="{FF2B5EF4-FFF2-40B4-BE49-F238E27FC236}">
                <a16:creationId xmlns:a16="http://schemas.microsoft.com/office/drawing/2014/main" id="{0D5E9AAA-E790-1944-2DC0-9F274FD42219}"/>
              </a:ext>
            </a:extLst>
          </p:cNvPr>
          <p:cNvSpPr/>
          <p:nvPr/>
        </p:nvSpPr>
        <p:spPr>
          <a:xfrm>
            <a:off x="1178688" y="5946492"/>
            <a:ext cx="9921434" cy="75235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ja-JP" sz="1800" b="1">
                <a:effectLst/>
                <a:latin typeface="+mn-ea"/>
                <a:cs typeface="Times New Roman (本文のフォント - コンプレ"/>
              </a:rPr>
              <a:t>顧客本位と経営理念の追求</a:t>
            </a:r>
            <a:r>
              <a:rPr lang="ja-JP" altLang="ja-JP" b="1">
                <a:effectLst/>
                <a:latin typeface="+mn-ea"/>
              </a:rPr>
              <a:t> </a:t>
            </a:r>
            <a:endParaRPr kumimoji="1" lang="ja-JP" altLang="en-US" b="1">
              <a:latin typeface="+mn-ea"/>
            </a:endParaRPr>
          </a:p>
        </p:txBody>
      </p:sp>
      <p:sp>
        <p:nvSpPr>
          <p:cNvPr id="14" name="三角形 13">
            <a:extLst>
              <a:ext uri="{FF2B5EF4-FFF2-40B4-BE49-F238E27FC236}">
                <a16:creationId xmlns:a16="http://schemas.microsoft.com/office/drawing/2014/main" id="{F36C1CB0-EB13-662F-9A0F-B0C84D044A76}"/>
              </a:ext>
            </a:extLst>
          </p:cNvPr>
          <p:cNvSpPr/>
          <p:nvPr/>
        </p:nvSpPr>
        <p:spPr>
          <a:xfrm>
            <a:off x="1333980" y="2430684"/>
            <a:ext cx="1041721" cy="125151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三角形 14">
            <a:extLst>
              <a:ext uri="{FF2B5EF4-FFF2-40B4-BE49-F238E27FC236}">
                <a16:creationId xmlns:a16="http://schemas.microsoft.com/office/drawing/2014/main" id="{6067F874-EAFE-B2D1-EC64-6784F4B44485}"/>
              </a:ext>
            </a:extLst>
          </p:cNvPr>
          <p:cNvSpPr/>
          <p:nvPr/>
        </p:nvSpPr>
        <p:spPr>
          <a:xfrm>
            <a:off x="3604547" y="2923579"/>
            <a:ext cx="1041721" cy="125151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三角形 15">
            <a:extLst>
              <a:ext uri="{FF2B5EF4-FFF2-40B4-BE49-F238E27FC236}">
                <a16:creationId xmlns:a16="http://schemas.microsoft.com/office/drawing/2014/main" id="{C5642EB1-8F65-9DF6-D299-A837131C3142}"/>
              </a:ext>
            </a:extLst>
          </p:cNvPr>
          <p:cNvSpPr/>
          <p:nvPr/>
        </p:nvSpPr>
        <p:spPr>
          <a:xfrm>
            <a:off x="5642174" y="2083925"/>
            <a:ext cx="1041721" cy="125151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三角形 16">
            <a:extLst>
              <a:ext uri="{FF2B5EF4-FFF2-40B4-BE49-F238E27FC236}">
                <a16:creationId xmlns:a16="http://schemas.microsoft.com/office/drawing/2014/main" id="{CD317795-AB9C-A2DF-5D05-C15860EB66CC}"/>
              </a:ext>
            </a:extLst>
          </p:cNvPr>
          <p:cNvSpPr/>
          <p:nvPr/>
        </p:nvSpPr>
        <p:spPr>
          <a:xfrm>
            <a:off x="7650863" y="2924778"/>
            <a:ext cx="1041721" cy="125151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三角形 17">
            <a:extLst>
              <a:ext uri="{FF2B5EF4-FFF2-40B4-BE49-F238E27FC236}">
                <a16:creationId xmlns:a16="http://schemas.microsoft.com/office/drawing/2014/main" id="{7C7B350C-C9D3-F3C1-F711-3576A32AF01F}"/>
              </a:ext>
            </a:extLst>
          </p:cNvPr>
          <p:cNvSpPr/>
          <p:nvPr/>
        </p:nvSpPr>
        <p:spPr>
          <a:xfrm>
            <a:off x="9359099" y="2299021"/>
            <a:ext cx="1041721" cy="125151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D206E46B-9139-FBB5-29DF-C0DE72F257F4}"/>
              </a:ext>
            </a:extLst>
          </p:cNvPr>
          <p:cNvSpPr txBox="1">
            <a:spLocks/>
          </p:cNvSpPr>
          <p:nvPr/>
        </p:nvSpPr>
        <p:spPr>
          <a:xfrm>
            <a:off x="3604547" y="229112"/>
            <a:ext cx="5525946" cy="4889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b="1"/>
              <a:t>管理職の求められている「５つの顔」と「３つ基盤」</a:t>
            </a:r>
          </a:p>
        </p:txBody>
      </p:sp>
    </p:spTree>
    <p:extLst>
      <p:ext uri="{BB962C8B-B14F-4D97-AF65-F5344CB8AC3E}">
        <p14:creationId xmlns:p14="http://schemas.microsoft.com/office/powerpoint/2010/main" val="1799437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372</Words>
  <Application>Microsoft Office PowerPoint</Application>
  <PresentationFormat>ワイド画面</PresentationFormat>
  <Paragraphs>56</Paragraphs>
  <Slides>8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4" baseType="lpstr">
      <vt:lpstr>AR P丸ゴシック体M</vt:lpstr>
      <vt:lpstr>游ゴシック</vt:lpstr>
      <vt:lpstr>游ゴシック Light</vt:lpstr>
      <vt:lpstr>游明朝</vt:lpstr>
      <vt:lpstr>Arial</vt:lpstr>
      <vt:lpstr>Office テーマ</vt:lpstr>
      <vt:lpstr>NGワードを連発</vt:lpstr>
      <vt:lpstr>無意識のうちに問い詰めている</vt:lpstr>
      <vt:lpstr>いつもため息まじり</vt:lpstr>
      <vt:lpstr>プレーヤーの意識が欠如している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NGワードを連発</dc:title>
  <dc:creator>大西洋平</dc:creator>
  <cp:lastModifiedBy>重利 阿部</cp:lastModifiedBy>
  <cp:revision>2</cp:revision>
  <dcterms:created xsi:type="dcterms:W3CDTF">2026-03-23T01:31:51Z</dcterms:created>
  <dcterms:modified xsi:type="dcterms:W3CDTF">2026-03-27T22:05:39Z</dcterms:modified>
</cp:coreProperties>
</file>