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4" r:id="rId4"/>
    <p:sldId id="263" r:id="rId5"/>
    <p:sldId id="258" r:id="rId6"/>
  </p:sldIdLst>
  <p:sldSz cx="6858000" cy="12192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89" d="100"/>
          <a:sy n="89" d="100"/>
        </p:scale>
        <p:origin x="1901" y="-2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195285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310037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4274281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4225316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3877970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169352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4453467"/>
            <a:ext cx="2901255"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4453467"/>
            <a:ext cx="2915543"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317029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129938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4217707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1504881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35F71BC-9CDD-4FDB-BC68-A7F5EB6A0067}" type="datetimeFigureOut">
              <a:rPr kumimoji="1" lang="ja-JP" altLang="en-US" smtClean="0"/>
              <a:t>2023/5/26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702053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A35F71BC-9CDD-4FDB-BC68-A7F5EB6A0067}" type="datetimeFigureOut">
              <a:rPr kumimoji="1" lang="ja-JP" altLang="en-US" smtClean="0"/>
              <a:t>2023/5/26</a:t>
            </a:fld>
            <a:endParaRPr kumimoji="1" lang="ja-JP" alt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485EBAB2-3A82-4142-A860-137369911CE6}" type="slidenum">
              <a:rPr kumimoji="1" lang="ja-JP" altLang="en-US" smtClean="0"/>
              <a:t>‹#›</a:t>
            </a:fld>
            <a:endParaRPr kumimoji="1" lang="ja-JP" altLang="en-US"/>
          </a:p>
        </p:txBody>
      </p:sp>
    </p:spTree>
    <p:extLst>
      <p:ext uri="{BB962C8B-B14F-4D97-AF65-F5344CB8AC3E}">
        <p14:creationId xmlns:p14="http://schemas.microsoft.com/office/powerpoint/2010/main" val="15753752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2"/>
          <a:srcRect l="12125" t="11771" r="9969" b="4985"/>
          <a:stretch/>
        </p:blipFill>
        <p:spPr>
          <a:xfrm>
            <a:off x="0" y="686991"/>
            <a:ext cx="5980013" cy="3594243"/>
          </a:xfrm>
          <a:prstGeom prst="rect">
            <a:avLst/>
          </a:prstGeom>
        </p:spPr>
      </p:pic>
      <p:sp>
        <p:nvSpPr>
          <p:cNvPr id="6" name="テキスト ボックス 5"/>
          <p:cNvSpPr txBox="1"/>
          <p:nvPr/>
        </p:nvSpPr>
        <p:spPr>
          <a:xfrm>
            <a:off x="5635867" y="902435"/>
            <a:ext cx="846723" cy="215444"/>
          </a:xfrm>
          <a:prstGeom prst="rect">
            <a:avLst/>
          </a:prstGeom>
          <a:noFill/>
        </p:spPr>
        <p:txBody>
          <a:bodyPr wrap="square" rtlCol="0">
            <a:spAutoFit/>
          </a:bodyPr>
          <a:lstStyle/>
          <a:p>
            <a:r>
              <a:rPr lang="en-US" altLang="ja-JP" sz="800" b="1" dirty="0"/>
              <a:t>WORK FLOW</a:t>
            </a:r>
            <a:endParaRPr lang="ja-JP" altLang="en-US" sz="800" b="1" dirty="0"/>
          </a:p>
        </p:txBody>
      </p:sp>
      <p:sp>
        <p:nvSpPr>
          <p:cNvPr id="8" name="テキスト ボックス 7"/>
          <p:cNvSpPr txBox="1"/>
          <p:nvPr/>
        </p:nvSpPr>
        <p:spPr>
          <a:xfrm>
            <a:off x="1193574" y="3703761"/>
            <a:ext cx="764698" cy="215444"/>
          </a:xfrm>
          <a:prstGeom prst="rect">
            <a:avLst/>
          </a:prstGeom>
          <a:noFill/>
        </p:spPr>
        <p:txBody>
          <a:bodyPr wrap="square" rtlCol="0">
            <a:spAutoFit/>
          </a:bodyPr>
          <a:lstStyle/>
          <a:p>
            <a:r>
              <a:rPr lang="ja-JP" altLang="en-US" sz="800" dirty="0"/>
              <a:t>ワークフロー</a:t>
            </a:r>
          </a:p>
        </p:txBody>
      </p:sp>
      <p:sp>
        <p:nvSpPr>
          <p:cNvPr id="9" name="テキスト ボックス 8"/>
          <p:cNvSpPr txBox="1"/>
          <p:nvPr/>
        </p:nvSpPr>
        <p:spPr>
          <a:xfrm>
            <a:off x="6324124" y="902435"/>
            <a:ext cx="380476" cy="215444"/>
          </a:xfrm>
          <a:prstGeom prst="rect">
            <a:avLst/>
          </a:prstGeom>
          <a:noFill/>
        </p:spPr>
        <p:txBody>
          <a:bodyPr wrap="square" rtlCol="0">
            <a:spAutoFit/>
          </a:bodyPr>
          <a:lstStyle/>
          <a:p>
            <a:r>
              <a:rPr lang="en-US" altLang="ja-JP" sz="800" b="1" dirty="0"/>
              <a:t>FAQ</a:t>
            </a:r>
            <a:endParaRPr lang="ja-JP" altLang="en-US" sz="800" b="1" dirty="0"/>
          </a:p>
        </p:txBody>
      </p:sp>
      <p:sp>
        <p:nvSpPr>
          <p:cNvPr id="10" name="テキスト ボックス 9"/>
          <p:cNvSpPr txBox="1"/>
          <p:nvPr/>
        </p:nvSpPr>
        <p:spPr>
          <a:xfrm>
            <a:off x="114291" y="3703761"/>
            <a:ext cx="808202" cy="215444"/>
          </a:xfrm>
          <a:prstGeom prst="rect">
            <a:avLst/>
          </a:prstGeom>
          <a:noFill/>
        </p:spPr>
        <p:txBody>
          <a:bodyPr wrap="square" rtlCol="0">
            <a:spAutoFit/>
          </a:bodyPr>
          <a:lstStyle/>
          <a:p>
            <a:r>
              <a:rPr lang="ja-JP" altLang="en-US" sz="800" dirty="0"/>
              <a:t>よくある質問</a:t>
            </a:r>
          </a:p>
        </p:txBody>
      </p:sp>
      <p:sp>
        <p:nvSpPr>
          <p:cNvPr id="11" name="テキスト ボックス 10"/>
          <p:cNvSpPr txBox="1"/>
          <p:nvPr/>
        </p:nvSpPr>
        <p:spPr>
          <a:xfrm>
            <a:off x="3104128" y="3401116"/>
            <a:ext cx="917614" cy="215444"/>
          </a:xfrm>
          <a:prstGeom prst="rect">
            <a:avLst/>
          </a:prstGeom>
          <a:noFill/>
        </p:spPr>
        <p:txBody>
          <a:bodyPr wrap="square" rtlCol="0">
            <a:spAutoFit/>
          </a:bodyPr>
          <a:lstStyle/>
          <a:p>
            <a:r>
              <a:rPr lang="ja-JP" altLang="en-US" sz="800" dirty="0"/>
              <a:t>協力業者様募集</a:t>
            </a:r>
          </a:p>
        </p:txBody>
      </p:sp>
      <p:sp>
        <p:nvSpPr>
          <p:cNvPr id="12" name="テキスト ボックス 11"/>
          <p:cNvSpPr txBox="1"/>
          <p:nvPr/>
        </p:nvSpPr>
        <p:spPr>
          <a:xfrm>
            <a:off x="5385391" y="686991"/>
            <a:ext cx="1027103" cy="215444"/>
          </a:xfrm>
          <a:prstGeom prst="rect">
            <a:avLst/>
          </a:prstGeom>
          <a:noFill/>
        </p:spPr>
        <p:txBody>
          <a:bodyPr wrap="square" rtlCol="0">
            <a:spAutoFit/>
          </a:bodyPr>
          <a:lstStyle/>
          <a:p>
            <a:r>
              <a:rPr lang="ja-JP" altLang="en-US" sz="800" b="1" dirty="0"/>
              <a:t>｜協力業者様募集</a:t>
            </a:r>
          </a:p>
        </p:txBody>
      </p:sp>
      <p:cxnSp>
        <p:nvCxnSpPr>
          <p:cNvPr id="14" name="直線矢印コネクタ 13"/>
          <p:cNvCxnSpPr>
            <a:stCxn id="11" idx="1"/>
          </p:cNvCxnSpPr>
          <p:nvPr/>
        </p:nvCxnSpPr>
        <p:spPr>
          <a:xfrm flipH="1">
            <a:off x="2379540" y="3508838"/>
            <a:ext cx="724588" cy="310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円/楕円 1"/>
          <p:cNvSpPr/>
          <p:nvPr/>
        </p:nvSpPr>
        <p:spPr>
          <a:xfrm>
            <a:off x="5622336" y="894177"/>
            <a:ext cx="1082263" cy="2319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a:p>
        </p:txBody>
      </p:sp>
      <p:sp>
        <p:nvSpPr>
          <p:cNvPr id="13" name="円/楕円 12"/>
          <p:cNvSpPr/>
          <p:nvPr/>
        </p:nvSpPr>
        <p:spPr>
          <a:xfrm>
            <a:off x="5464704" y="649581"/>
            <a:ext cx="868475" cy="2703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a:p>
        </p:txBody>
      </p:sp>
      <p:sp>
        <p:nvSpPr>
          <p:cNvPr id="15" name="円/楕円 14"/>
          <p:cNvSpPr/>
          <p:nvPr/>
        </p:nvSpPr>
        <p:spPr>
          <a:xfrm>
            <a:off x="3104126" y="3315343"/>
            <a:ext cx="860972" cy="3884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a:p>
        </p:txBody>
      </p:sp>
      <p:sp>
        <p:nvSpPr>
          <p:cNvPr id="16" name="円/楕円 15"/>
          <p:cNvSpPr/>
          <p:nvPr/>
        </p:nvSpPr>
        <p:spPr>
          <a:xfrm>
            <a:off x="1193574" y="3703761"/>
            <a:ext cx="777161" cy="2010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b="1" dirty="0"/>
          </a:p>
        </p:txBody>
      </p:sp>
      <p:sp>
        <p:nvSpPr>
          <p:cNvPr id="17" name="円/楕円 16"/>
          <p:cNvSpPr/>
          <p:nvPr/>
        </p:nvSpPr>
        <p:spPr>
          <a:xfrm>
            <a:off x="114291" y="3703761"/>
            <a:ext cx="813197" cy="2430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b="1" dirty="0"/>
          </a:p>
        </p:txBody>
      </p:sp>
    </p:spTree>
    <p:extLst>
      <p:ext uri="{BB962C8B-B14F-4D97-AF65-F5344CB8AC3E}">
        <p14:creationId xmlns:p14="http://schemas.microsoft.com/office/powerpoint/2010/main" val="290435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rotWithShape="1">
          <a:blip r:embed="rId2"/>
          <a:srcRect l="23717" t="10703" r="39233" b="47874"/>
          <a:stretch/>
        </p:blipFill>
        <p:spPr>
          <a:xfrm>
            <a:off x="1220426" y="8654047"/>
            <a:ext cx="4549195" cy="2860919"/>
          </a:xfrm>
          <a:prstGeom prst="rect">
            <a:avLst/>
          </a:prstGeom>
        </p:spPr>
      </p:pic>
      <p:sp>
        <p:nvSpPr>
          <p:cNvPr id="4" name="テキスト ボックス 3"/>
          <p:cNvSpPr txBox="1"/>
          <p:nvPr/>
        </p:nvSpPr>
        <p:spPr>
          <a:xfrm>
            <a:off x="0" y="0"/>
            <a:ext cx="2284629" cy="253916"/>
          </a:xfrm>
          <a:prstGeom prst="rect">
            <a:avLst/>
          </a:prstGeom>
          <a:noFill/>
        </p:spPr>
        <p:txBody>
          <a:bodyPr wrap="square" rtlCol="0">
            <a:spAutoFit/>
          </a:bodyPr>
          <a:lstStyle/>
          <a:p>
            <a:r>
              <a:rPr lang="ja-JP" altLang="en-US" sz="1050" b="1" dirty="0"/>
              <a:t>■</a:t>
            </a:r>
            <a:r>
              <a:rPr lang="en-US" altLang="ja-JP" sz="1050" b="1" dirty="0"/>
              <a:t>WORK FLOW</a:t>
            </a:r>
            <a:endParaRPr lang="ja-JP" altLang="en-US" sz="1050" b="1" dirty="0"/>
          </a:p>
        </p:txBody>
      </p:sp>
      <p:pic>
        <p:nvPicPr>
          <p:cNvPr id="5" name="図 4"/>
          <p:cNvPicPr>
            <a:picLocks noChangeAspect="1"/>
          </p:cNvPicPr>
          <p:nvPr/>
        </p:nvPicPr>
        <p:blipFill rotWithShape="1">
          <a:blip r:embed="rId3"/>
          <a:srcRect l="13728" t="61592" r="7094" b="16248"/>
          <a:stretch/>
        </p:blipFill>
        <p:spPr>
          <a:xfrm>
            <a:off x="0" y="745590"/>
            <a:ext cx="6858000" cy="1079623"/>
          </a:xfrm>
          <a:prstGeom prst="rect">
            <a:avLst/>
          </a:prstGeom>
        </p:spPr>
      </p:pic>
      <p:sp>
        <p:nvSpPr>
          <p:cNvPr id="8" name="テキスト ボックス 7"/>
          <p:cNvSpPr txBox="1"/>
          <p:nvPr/>
        </p:nvSpPr>
        <p:spPr>
          <a:xfrm>
            <a:off x="2253838" y="491674"/>
            <a:ext cx="2350323" cy="253916"/>
          </a:xfrm>
          <a:prstGeom prst="rect">
            <a:avLst/>
          </a:prstGeom>
          <a:noFill/>
        </p:spPr>
        <p:txBody>
          <a:bodyPr wrap="none" rtlCol="0">
            <a:spAutoFit/>
          </a:bodyPr>
          <a:lstStyle/>
          <a:p>
            <a:r>
              <a:rPr lang="en-US" altLang="ja-JP" sz="1050" dirty="0">
                <a:solidFill>
                  <a:srgbClr val="FF0000"/>
                </a:solidFill>
              </a:rPr>
              <a:t>※</a:t>
            </a:r>
            <a:r>
              <a:rPr lang="ja-JP" altLang="en-US" sz="1050" dirty="0">
                <a:solidFill>
                  <a:srgbClr val="FF0000"/>
                </a:solidFill>
              </a:rPr>
              <a:t>写真は静止画ファイル「第３工場</a:t>
            </a:r>
            <a:r>
              <a:rPr lang="en-US" altLang="ja-JP" sz="1050" dirty="0">
                <a:solidFill>
                  <a:srgbClr val="FF0000"/>
                </a:solidFill>
              </a:rPr>
              <a:t>_2</a:t>
            </a:r>
            <a:r>
              <a:rPr lang="ja-JP" altLang="en-US" sz="1050" dirty="0">
                <a:solidFill>
                  <a:srgbClr val="FF0000"/>
                </a:solidFill>
              </a:rPr>
              <a:t>」</a:t>
            </a:r>
          </a:p>
        </p:txBody>
      </p:sp>
      <p:sp>
        <p:nvSpPr>
          <p:cNvPr id="6" name="Rectangle 1"/>
          <p:cNvSpPr>
            <a:spLocks noChangeArrowheads="1"/>
          </p:cNvSpPr>
          <p:nvPr/>
        </p:nvSpPr>
        <p:spPr bwMode="auto">
          <a:xfrm>
            <a:off x="155328" y="1169693"/>
            <a:ext cx="1714569" cy="231416"/>
          </a:xfrm>
          <a:prstGeom prst="rect">
            <a:avLst/>
          </a:prstGeom>
          <a:solidFill>
            <a:schemeClr val="bg1"/>
          </a:solidFill>
          <a:ln>
            <a:noFill/>
          </a:ln>
          <a:effectLst/>
        </p:spPr>
        <p:txBody>
          <a:bodyPr vert="horz" wrap="square" lIns="0" tIns="-22571" rIns="0" bIns="-22571" numCol="1" anchor="ctr" anchorCtr="0" compatLnSpc="1">
            <a:prstTxWarp prst="textNoShape">
              <a:avLst/>
            </a:prstTxWarp>
            <a:spAutoFit/>
          </a:bodyPr>
          <a:lstStyle/>
          <a:p>
            <a:pPr algn="ctr" eaLnBrk="0" fontAlgn="base" hangingPunct="0">
              <a:spcBef>
                <a:spcPct val="0"/>
              </a:spcBef>
              <a:spcAft>
                <a:spcPct val="0"/>
              </a:spcAft>
            </a:pPr>
            <a:r>
              <a:rPr lang="en-US" altLang="ja-JP" dirty="0"/>
              <a:t>WORK FLOW</a:t>
            </a:r>
            <a:endParaRPr lang="ja-JP" altLang="en-US" dirty="0"/>
          </a:p>
        </p:txBody>
      </p:sp>
      <p:sp>
        <p:nvSpPr>
          <p:cNvPr id="7" name="Rectangle 1"/>
          <p:cNvSpPr>
            <a:spLocks noChangeArrowheads="1"/>
          </p:cNvSpPr>
          <p:nvPr/>
        </p:nvSpPr>
        <p:spPr bwMode="auto">
          <a:xfrm>
            <a:off x="2466748" y="2011404"/>
            <a:ext cx="1924501" cy="200638"/>
          </a:xfrm>
          <a:prstGeom prst="rect">
            <a:avLst/>
          </a:prstGeom>
          <a:solidFill>
            <a:schemeClr val="bg1"/>
          </a:solidFill>
          <a:ln>
            <a:noFill/>
          </a:ln>
          <a:effectLst/>
        </p:spPr>
        <p:txBody>
          <a:bodyPr vert="horz" wrap="square" lIns="0" tIns="-22571" rIns="0" bIns="-22571" numCol="1" anchor="ctr" anchorCtr="0" compatLnSpc="1">
            <a:prstTxWarp prst="textNoShape">
              <a:avLst/>
            </a:prstTxWarp>
            <a:spAutoFit/>
          </a:bodyPr>
          <a:lstStyle/>
          <a:p>
            <a:pPr algn="ctr" eaLnBrk="0" fontAlgn="base" hangingPunct="0">
              <a:spcBef>
                <a:spcPct val="0"/>
              </a:spcBef>
              <a:spcAft>
                <a:spcPct val="0"/>
              </a:spcAft>
            </a:pPr>
            <a:r>
              <a:rPr lang="ja-JP" altLang="en-US" sz="1600" dirty="0"/>
              <a:t>納品までの流れ</a:t>
            </a:r>
          </a:p>
        </p:txBody>
      </p:sp>
      <p:pic>
        <p:nvPicPr>
          <p:cNvPr id="2" name="図 1"/>
          <p:cNvPicPr>
            <a:picLocks noChangeAspect="1"/>
          </p:cNvPicPr>
          <p:nvPr/>
        </p:nvPicPr>
        <p:blipFill rotWithShape="1">
          <a:blip r:embed="rId4"/>
          <a:srcRect l="27042" t="33988" r="36361" b="4218"/>
          <a:stretch/>
        </p:blipFill>
        <p:spPr>
          <a:xfrm>
            <a:off x="1204242" y="4434436"/>
            <a:ext cx="4531151" cy="4303629"/>
          </a:xfrm>
          <a:prstGeom prst="rect">
            <a:avLst/>
          </a:prstGeom>
        </p:spPr>
      </p:pic>
      <p:pic>
        <p:nvPicPr>
          <p:cNvPr id="3" name="図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123" y="2577212"/>
            <a:ext cx="5753300" cy="1412014"/>
          </a:xfrm>
          <a:prstGeom prst="rect">
            <a:avLst/>
          </a:prstGeom>
        </p:spPr>
      </p:pic>
      <p:sp>
        <p:nvSpPr>
          <p:cNvPr id="11" name="正方形/長方形 10"/>
          <p:cNvSpPr/>
          <p:nvPr/>
        </p:nvSpPr>
        <p:spPr>
          <a:xfrm>
            <a:off x="3017263" y="4945724"/>
            <a:ext cx="3429000" cy="584775"/>
          </a:xfrm>
          <a:prstGeom prst="rect">
            <a:avLst/>
          </a:prstGeom>
          <a:solidFill>
            <a:schemeClr val="bg1"/>
          </a:solidFill>
        </p:spPr>
        <p:txBody>
          <a:bodyPr>
            <a:spAutoFit/>
          </a:bodyPr>
          <a:lstStyle/>
          <a:p>
            <a:r>
              <a:rPr lang="ja-JP" altLang="en-US" sz="800" dirty="0">
                <a:solidFill>
                  <a:srgbClr val="343541"/>
                </a:solidFill>
                <a:latin typeface="Söhne"/>
              </a:rPr>
              <a:t>お電話、</a:t>
            </a:r>
            <a:r>
              <a:rPr lang="en-US" altLang="ja-JP" sz="800" dirty="0">
                <a:solidFill>
                  <a:srgbClr val="343541"/>
                </a:solidFill>
                <a:latin typeface="Söhne"/>
              </a:rPr>
              <a:t>FAX</a:t>
            </a:r>
            <a:r>
              <a:rPr lang="ja-JP" altLang="en-US" sz="800" dirty="0" err="1">
                <a:solidFill>
                  <a:srgbClr val="343541"/>
                </a:solidFill>
                <a:latin typeface="Söhne"/>
              </a:rPr>
              <a:t>、</a:t>
            </a:r>
            <a:r>
              <a:rPr lang="ja-JP" altLang="en-US" sz="800" dirty="0">
                <a:solidFill>
                  <a:srgbClr val="343541"/>
                </a:solidFill>
                <a:latin typeface="Söhne"/>
              </a:rPr>
              <a:t>またはホームページからお問い合わせください。</a:t>
            </a:r>
            <a:endParaRPr lang="en-US" altLang="ja-JP" sz="800" dirty="0">
              <a:solidFill>
                <a:srgbClr val="343541"/>
              </a:solidFill>
              <a:latin typeface="Söhne"/>
            </a:endParaRPr>
          </a:p>
          <a:p>
            <a:r>
              <a:rPr lang="ja-JP" altLang="en-US" sz="800" dirty="0">
                <a:solidFill>
                  <a:srgbClr val="343541"/>
                </a:solidFill>
                <a:latin typeface="Söhne"/>
              </a:rPr>
              <a:t>営業部の担当者とお客様とでお打合せを進めます。</a:t>
            </a:r>
            <a:endParaRPr lang="en-US" altLang="ja-JP" sz="800" dirty="0">
              <a:solidFill>
                <a:srgbClr val="343541"/>
              </a:solidFill>
              <a:latin typeface="Söhne"/>
            </a:endParaRPr>
          </a:p>
          <a:p>
            <a:endParaRPr lang="en-US" altLang="ja-JP" sz="800" dirty="0">
              <a:solidFill>
                <a:srgbClr val="343541"/>
              </a:solidFill>
              <a:latin typeface="Söhne"/>
            </a:endParaRPr>
          </a:p>
          <a:p>
            <a:endParaRPr lang="ja-JP" altLang="en-US" sz="800" dirty="0"/>
          </a:p>
        </p:txBody>
      </p:sp>
      <p:sp>
        <p:nvSpPr>
          <p:cNvPr id="12" name="正方形/長方形 11"/>
          <p:cNvSpPr/>
          <p:nvPr/>
        </p:nvSpPr>
        <p:spPr>
          <a:xfrm>
            <a:off x="3017263" y="6773236"/>
            <a:ext cx="3429000" cy="338554"/>
          </a:xfrm>
          <a:prstGeom prst="rect">
            <a:avLst/>
          </a:prstGeom>
          <a:solidFill>
            <a:schemeClr val="bg1"/>
          </a:solidFill>
        </p:spPr>
        <p:txBody>
          <a:bodyPr>
            <a:spAutoFit/>
          </a:bodyPr>
          <a:lstStyle/>
          <a:p>
            <a:r>
              <a:rPr lang="ja-JP" altLang="en-US" sz="800" dirty="0"/>
              <a:t>製品制作において、材料や制作工程について検討します。</a:t>
            </a:r>
            <a:endParaRPr lang="en-US" altLang="ja-JP" sz="800" dirty="0">
              <a:solidFill>
                <a:srgbClr val="343541"/>
              </a:solidFill>
              <a:latin typeface="Söhne"/>
            </a:endParaRPr>
          </a:p>
          <a:p>
            <a:endParaRPr lang="ja-JP" altLang="en-US" sz="800" dirty="0"/>
          </a:p>
        </p:txBody>
      </p:sp>
      <p:sp>
        <p:nvSpPr>
          <p:cNvPr id="13" name="正方形/長方形 12"/>
          <p:cNvSpPr/>
          <p:nvPr/>
        </p:nvSpPr>
        <p:spPr>
          <a:xfrm>
            <a:off x="3017263" y="8484770"/>
            <a:ext cx="3429000" cy="338554"/>
          </a:xfrm>
          <a:prstGeom prst="rect">
            <a:avLst/>
          </a:prstGeom>
          <a:solidFill>
            <a:schemeClr val="bg1"/>
          </a:solidFill>
        </p:spPr>
        <p:txBody>
          <a:bodyPr>
            <a:spAutoFit/>
          </a:bodyPr>
          <a:lstStyle/>
          <a:p>
            <a:r>
              <a:rPr lang="ja-JP" altLang="en-US" sz="800" dirty="0"/>
              <a:t>仕様や工程などの確認が完了しましたら、納期などを考慮に</a:t>
            </a:r>
            <a:endParaRPr lang="en-US" altLang="ja-JP" sz="800" dirty="0"/>
          </a:p>
          <a:p>
            <a:r>
              <a:rPr lang="ja-JP" altLang="en-US" sz="800" dirty="0"/>
              <a:t>入れたお見積りを提出します。</a:t>
            </a:r>
          </a:p>
        </p:txBody>
      </p:sp>
      <p:sp>
        <p:nvSpPr>
          <p:cNvPr id="14" name="正方形/長方形 13"/>
          <p:cNvSpPr/>
          <p:nvPr/>
        </p:nvSpPr>
        <p:spPr>
          <a:xfrm>
            <a:off x="2965985" y="10280322"/>
            <a:ext cx="3429000" cy="338554"/>
          </a:xfrm>
          <a:prstGeom prst="rect">
            <a:avLst/>
          </a:prstGeom>
          <a:solidFill>
            <a:schemeClr val="bg1"/>
          </a:solidFill>
        </p:spPr>
        <p:txBody>
          <a:bodyPr>
            <a:spAutoFit/>
          </a:bodyPr>
          <a:lstStyle/>
          <a:p>
            <a:r>
              <a:rPr lang="ja-JP" altLang="en-US" sz="800" dirty="0"/>
              <a:t>お見積りや仕様などにご満足いただけましたら、正式なご注文</a:t>
            </a:r>
            <a:endParaRPr lang="en-US" altLang="ja-JP" sz="800" dirty="0"/>
          </a:p>
          <a:p>
            <a:r>
              <a:rPr lang="ja-JP" altLang="en-US" sz="800" dirty="0"/>
              <a:t>となります。</a:t>
            </a:r>
          </a:p>
        </p:txBody>
      </p:sp>
      <p:sp>
        <p:nvSpPr>
          <p:cNvPr id="15" name="テキスト ボックス 14"/>
          <p:cNvSpPr txBox="1"/>
          <p:nvPr/>
        </p:nvSpPr>
        <p:spPr>
          <a:xfrm>
            <a:off x="437579" y="4070440"/>
            <a:ext cx="5698996" cy="415498"/>
          </a:xfrm>
          <a:prstGeom prst="rect">
            <a:avLst/>
          </a:prstGeom>
          <a:noFill/>
        </p:spPr>
        <p:txBody>
          <a:bodyPr wrap="none" rtlCol="0">
            <a:spAutoFit/>
          </a:bodyPr>
          <a:lstStyle/>
          <a:p>
            <a:r>
              <a:rPr lang="en-US" altLang="ja-JP" sz="1050" dirty="0">
                <a:solidFill>
                  <a:srgbClr val="FF0000"/>
                </a:solidFill>
              </a:rPr>
              <a:t>※</a:t>
            </a:r>
            <a:r>
              <a:rPr lang="ja-JP" altLang="en-US" sz="1050" dirty="0">
                <a:solidFill>
                  <a:srgbClr val="FF0000"/>
                </a:solidFill>
              </a:rPr>
              <a:t>写真はすべてダミーですので近しいものを素材集からピックアップしていただければ助かります。</a:t>
            </a:r>
            <a:endParaRPr lang="en-US" altLang="ja-JP" sz="1050" dirty="0">
              <a:solidFill>
                <a:srgbClr val="FF0000"/>
              </a:solidFill>
            </a:endParaRPr>
          </a:p>
          <a:p>
            <a:r>
              <a:rPr lang="ja-JP" altLang="en-US" sz="1050" dirty="0">
                <a:solidFill>
                  <a:srgbClr val="FF0000"/>
                </a:solidFill>
              </a:rPr>
              <a:t>　　</a:t>
            </a:r>
            <a:r>
              <a:rPr lang="en-US" altLang="ja-JP" sz="1050" dirty="0">
                <a:solidFill>
                  <a:srgbClr val="FF0000"/>
                </a:solidFill>
              </a:rPr>
              <a:t>05 </a:t>
            </a:r>
            <a:r>
              <a:rPr lang="ja-JP" altLang="en-US" sz="1050" dirty="0">
                <a:solidFill>
                  <a:srgbClr val="FF0000"/>
                </a:solidFill>
              </a:rPr>
              <a:t>製作・組み立て・検査の写真のみハーベストの写真を使用</a:t>
            </a:r>
          </a:p>
        </p:txBody>
      </p:sp>
    </p:spTree>
    <p:extLst>
      <p:ext uri="{BB962C8B-B14F-4D97-AF65-F5344CB8AC3E}">
        <p14:creationId xmlns:p14="http://schemas.microsoft.com/office/powerpoint/2010/main" val="172278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rotWithShape="1">
          <a:blip r:embed="rId2"/>
          <a:srcRect l="23481" t="13639" r="38879" b="10844"/>
          <a:stretch/>
        </p:blipFill>
        <p:spPr>
          <a:xfrm>
            <a:off x="1205712" y="388417"/>
            <a:ext cx="4515357" cy="5095701"/>
          </a:xfrm>
          <a:prstGeom prst="rect">
            <a:avLst/>
          </a:prstGeom>
        </p:spPr>
      </p:pic>
      <p:sp>
        <p:nvSpPr>
          <p:cNvPr id="6" name="正方形/長方形 5"/>
          <p:cNvSpPr/>
          <p:nvPr/>
        </p:nvSpPr>
        <p:spPr>
          <a:xfrm>
            <a:off x="3006445" y="810581"/>
            <a:ext cx="3429000" cy="707886"/>
          </a:xfrm>
          <a:prstGeom prst="rect">
            <a:avLst/>
          </a:prstGeom>
          <a:solidFill>
            <a:schemeClr val="bg1"/>
          </a:solidFill>
        </p:spPr>
        <p:txBody>
          <a:bodyPr>
            <a:spAutoFit/>
          </a:bodyPr>
          <a:lstStyle/>
          <a:p>
            <a:r>
              <a:rPr lang="ja-JP" altLang="en-US" sz="800" dirty="0"/>
              <a:t>製品が完成したら、図面通りに仕上がっているか、各部の寸法が</a:t>
            </a:r>
            <a:endParaRPr lang="en-US" altLang="ja-JP" sz="800" dirty="0"/>
          </a:p>
          <a:p>
            <a:r>
              <a:rPr lang="ja-JP" altLang="en-US" sz="800" dirty="0"/>
              <a:t>正確であるかなど、厳格な品質検査を行います。</a:t>
            </a:r>
            <a:endParaRPr lang="en-US" altLang="ja-JP" sz="800" dirty="0"/>
          </a:p>
          <a:p>
            <a:r>
              <a:rPr lang="ja-JP" altLang="en-US" sz="800" dirty="0">
                <a:latin typeface="-apple-system"/>
              </a:rPr>
              <a:t>板金部品にとどまらず、アクリルやガラス、電気部品などを含めた</a:t>
            </a:r>
            <a:endParaRPr lang="en-US" altLang="ja-JP" sz="800" dirty="0">
              <a:latin typeface="-apple-system"/>
            </a:endParaRPr>
          </a:p>
          <a:p>
            <a:r>
              <a:rPr lang="ja-JP" altLang="en-US" sz="800" dirty="0">
                <a:latin typeface="-apple-system"/>
              </a:rPr>
              <a:t>組み立てを行い、完成品にしてお客様にお届けします。</a:t>
            </a:r>
            <a:endParaRPr lang="ja-JP" altLang="en-US" sz="800" dirty="0"/>
          </a:p>
          <a:p>
            <a:endParaRPr lang="ja-JP" altLang="en-US" sz="800" dirty="0"/>
          </a:p>
        </p:txBody>
      </p:sp>
      <p:sp>
        <p:nvSpPr>
          <p:cNvPr id="7" name="正方形/長方形 6"/>
          <p:cNvSpPr/>
          <p:nvPr/>
        </p:nvSpPr>
        <p:spPr>
          <a:xfrm>
            <a:off x="3006445" y="2474602"/>
            <a:ext cx="3429000" cy="461665"/>
          </a:xfrm>
          <a:prstGeom prst="rect">
            <a:avLst/>
          </a:prstGeom>
          <a:solidFill>
            <a:schemeClr val="bg1"/>
          </a:solidFill>
        </p:spPr>
        <p:txBody>
          <a:bodyPr>
            <a:spAutoFit/>
          </a:bodyPr>
          <a:lstStyle/>
          <a:p>
            <a:r>
              <a:rPr lang="ja-JP" altLang="en-US" sz="800" dirty="0"/>
              <a:t>品質検査が合格した場合は、お約束した期日に沿って製品を</a:t>
            </a:r>
            <a:endParaRPr lang="en-US" altLang="ja-JP" sz="800" dirty="0"/>
          </a:p>
          <a:p>
            <a:r>
              <a:rPr lang="ja-JP" altLang="en-US" sz="800" dirty="0"/>
              <a:t>納品します。</a:t>
            </a:r>
            <a:endParaRPr lang="en-US" altLang="ja-JP" sz="800" dirty="0"/>
          </a:p>
          <a:p>
            <a:endParaRPr lang="ja-JP" altLang="en-US" sz="800" dirty="0"/>
          </a:p>
        </p:txBody>
      </p:sp>
      <p:sp>
        <p:nvSpPr>
          <p:cNvPr id="9" name="正方形/長方形 8"/>
          <p:cNvSpPr/>
          <p:nvPr/>
        </p:nvSpPr>
        <p:spPr>
          <a:xfrm>
            <a:off x="3006445" y="4229225"/>
            <a:ext cx="3429000" cy="338554"/>
          </a:xfrm>
          <a:prstGeom prst="rect">
            <a:avLst/>
          </a:prstGeom>
          <a:solidFill>
            <a:schemeClr val="bg1"/>
          </a:solidFill>
        </p:spPr>
        <p:txBody>
          <a:bodyPr>
            <a:spAutoFit/>
          </a:bodyPr>
          <a:lstStyle/>
          <a:p>
            <a:r>
              <a:rPr lang="ja-JP" altLang="en-US" sz="800" dirty="0"/>
              <a:t>製品の納品時に請求書を送付します。請求書が届きましたら、</a:t>
            </a:r>
            <a:endParaRPr lang="en-US" altLang="ja-JP" sz="800" dirty="0"/>
          </a:p>
          <a:p>
            <a:r>
              <a:rPr lang="ja-JP" altLang="en-US" sz="800" dirty="0"/>
              <a:t>ご入金をお願いします。</a:t>
            </a:r>
          </a:p>
        </p:txBody>
      </p:sp>
      <p:sp>
        <p:nvSpPr>
          <p:cNvPr id="10" name="正方形/長方形 9"/>
          <p:cNvSpPr/>
          <p:nvPr/>
        </p:nvSpPr>
        <p:spPr>
          <a:xfrm>
            <a:off x="1491886" y="388417"/>
            <a:ext cx="1129933" cy="246221"/>
          </a:xfrm>
          <a:prstGeom prst="rect">
            <a:avLst/>
          </a:prstGeom>
          <a:solidFill>
            <a:schemeClr val="bg1"/>
          </a:solidFill>
        </p:spPr>
        <p:txBody>
          <a:bodyPr wrap="square">
            <a:spAutoFit/>
          </a:bodyPr>
          <a:lstStyle/>
          <a:p>
            <a:r>
              <a:rPr lang="ja-JP" altLang="en-US" sz="1000" b="1" dirty="0"/>
              <a:t>製作・組立・検査</a:t>
            </a:r>
            <a:endParaRPr lang="en-US" altLang="ja-JP" sz="1000" b="1" dirty="0"/>
          </a:p>
        </p:txBody>
      </p:sp>
      <p:sp>
        <p:nvSpPr>
          <p:cNvPr id="12" name="テキスト ボックス 11"/>
          <p:cNvSpPr txBox="1"/>
          <p:nvPr/>
        </p:nvSpPr>
        <p:spPr>
          <a:xfrm>
            <a:off x="2971645" y="1654677"/>
            <a:ext cx="3307316" cy="246221"/>
          </a:xfrm>
          <a:prstGeom prst="rect">
            <a:avLst/>
          </a:prstGeom>
          <a:noFill/>
        </p:spPr>
        <p:txBody>
          <a:bodyPr wrap="none" rtlCol="0">
            <a:spAutoFit/>
          </a:bodyPr>
          <a:lstStyle/>
          <a:p>
            <a:r>
              <a:rPr lang="en-US" altLang="ja-JP" sz="1000" dirty="0">
                <a:solidFill>
                  <a:srgbClr val="FF0000"/>
                </a:solidFill>
              </a:rPr>
              <a:t>※</a:t>
            </a:r>
            <a:r>
              <a:rPr lang="ja-JP" altLang="en-US" sz="1000" dirty="0">
                <a:solidFill>
                  <a:srgbClr val="FF0000"/>
                </a:solidFill>
              </a:rPr>
              <a:t>写真</a:t>
            </a:r>
            <a:r>
              <a:rPr lang="en-US" altLang="ja-JP" sz="1000" dirty="0">
                <a:solidFill>
                  <a:srgbClr val="FF0000"/>
                </a:solidFill>
              </a:rPr>
              <a:t>05</a:t>
            </a:r>
            <a:r>
              <a:rPr lang="ja-JP" altLang="en-US" sz="1000" dirty="0">
                <a:solidFill>
                  <a:srgbClr val="FF0000"/>
                </a:solidFill>
              </a:rPr>
              <a:t>はホームページのサービス「</a:t>
            </a:r>
            <a:r>
              <a:rPr lang="en-US" altLang="ja-JP" sz="1000" dirty="0">
                <a:solidFill>
                  <a:srgbClr val="FF0000"/>
                </a:solidFill>
              </a:rPr>
              <a:t>06</a:t>
            </a:r>
            <a:r>
              <a:rPr lang="ja-JP" altLang="en-US" sz="1000" dirty="0">
                <a:solidFill>
                  <a:srgbClr val="FF0000"/>
                </a:solidFill>
              </a:rPr>
              <a:t>組み立て」の写真</a:t>
            </a:r>
          </a:p>
        </p:txBody>
      </p:sp>
      <p:pic>
        <p:nvPicPr>
          <p:cNvPr id="3" name="図 2">
            <a:extLst>
              <a:ext uri="{FF2B5EF4-FFF2-40B4-BE49-F238E27FC236}">
                <a16:creationId xmlns:a16="http://schemas.microsoft.com/office/drawing/2014/main" id="{7C732B3E-9745-C111-E12F-FFC00DFEA7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94" b="7828"/>
          <a:stretch/>
        </p:blipFill>
        <p:spPr>
          <a:xfrm>
            <a:off x="1240512" y="810581"/>
            <a:ext cx="1731133" cy="1090317"/>
          </a:xfrm>
          <a:prstGeom prst="rect">
            <a:avLst/>
          </a:prstGeom>
        </p:spPr>
      </p:pic>
    </p:spTree>
    <p:extLst>
      <p:ext uri="{BB962C8B-B14F-4D97-AF65-F5344CB8AC3E}">
        <p14:creationId xmlns:p14="http://schemas.microsoft.com/office/powerpoint/2010/main" val="277305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 y="29799"/>
            <a:ext cx="2108889" cy="253916"/>
          </a:xfrm>
          <a:prstGeom prst="rect">
            <a:avLst/>
          </a:prstGeom>
          <a:noFill/>
        </p:spPr>
        <p:txBody>
          <a:bodyPr wrap="square" rtlCol="0">
            <a:spAutoFit/>
          </a:bodyPr>
          <a:lstStyle/>
          <a:p>
            <a:r>
              <a:rPr lang="ja-JP" altLang="en-US" sz="1050" dirty="0"/>
              <a:t>■協力業者様募集</a:t>
            </a:r>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t="44727" b="27175"/>
          <a:stretch/>
        </p:blipFill>
        <p:spPr>
          <a:xfrm>
            <a:off x="1" y="1136348"/>
            <a:ext cx="6858000" cy="1083928"/>
          </a:xfrm>
          <a:prstGeom prst="rect">
            <a:avLst/>
          </a:prstGeom>
        </p:spPr>
      </p:pic>
      <p:sp>
        <p:nvSpPr>
          <p:cNvPr id="8" name="テキスト ボックス 7"/>
          <p:cNvSpPr txBox="1"/>
          <p:nvPr/>
        </p:nvSpPr>
        <p:spPr>
          <a:xfrm>
            <a:off x="2333397" y="852523"/>
            <a:ext cx="2260555" cy="253916"/>
          </a:xfrm>
          <a:prstGeom prst="rect">
            <a:avLst/>
          </a:prstGeom>
          <a:noFill/>
        </p:spPr>
        <p:txBody>
          <a:bodyPr wrap="none" rtlCol="0">
            <a:spAutoFit/>
          </a:bodyPr>
          <a:lstStyle/>
          <a:p>
            <a:r>
              <a:rPr lang="en-US" altLang="ja-JP" sz="1050" dirty="0">
                <a:solidFill>
                  <a:srgbClr val="FF0000"/>
                </a:solidFill>
              </a:rPr>
              <a:t>※</a:t>
            </a:r>
            <a:r>
              <a:rPr lang="ja-JP" altLang="en-US" sz="1050" dirty="0">
                <a:solidFill>
                  <a:srgbClr val="FF0000"/>
                </a:solidFill>
              </a:rPr>
              <a:t>写真は静止画ファイル「複合機</a:t>
            </a:r>
            <a:r>
              <a:rPr lang="en-US" altLang="ja-JP" sz="1050" dirty="0">
                <a:solidFill>
                  <a:srgbClr val="FF0000"/>
                </a:solidFill>
              </a:rPr>
              <a:t>11</a:t>
            </a:r>
            <a:r>
              <a:rPr lang="ja-JP" altLang="en-US" sz="1050" dirty="0">
                <a:solidFill>
                  <a:srgbClr val="FF0000"/>
                </a:solidFill>
              </a:rPr>
              <a:t>」</a:t>
            </a:r>
          </a:p>
        </p:txBody>
      </p:sp>
      <p:sp>
        <p:nvSpPr>
          <p:cNvPr id="3" name="Rectangle 1"/>
          <p:cNvSpPr>
            <a:spLocks noChangeArrowheads="1"/>
          </p:cNvSpPr>
          <p:nvPr/>
        </p:nvSpPr>
        <p:spPr bwMode="auto">
          <a:xfrm>
            <a:off x="312379" y="1634141"/>
            <a:ext cx="1933145" cy="139083"/>
          </a:xfrm>
          <a:prstGeom prst="rect">
            <a:avLst/>
          </a:prstGeom>
          <a:solidFill>
            <a:schemeClr val="bg1"/>
          </a:solidFill>
          <a:ln>
            <a:noFill/>
          </a:ln>
          <a:effectLst/>
        </p:spPr>
        <p:txBody>
          <a:bodyPr vert="horz" wrap="square" lIns="0" tIns="-22571" rIns="0" bIns="-22571" numCol="1" anchor="ctr" anchorCtr="0" compatLnSpc="1">
            <a:prstTxWarp prst="textNoShape">
              <a:avLst/>
            </a:prstTxWarp>
            <a:spAutoFit/>
          </a:bodyPr>
          <a:lstStyle/>
          <a:p>
            <a:pPr defTabSz="1625620" eaLnBrk="0" fontAlgn="base" hangingPunct="0">
              <a:spcBef>
                <a:spcPct val="0"/>
              </a:spcBef>
              <a:spcAft>
                <a:spcPct val="0"/>
              </a:spcAft>
            </a:pPr>
            <a:r>
              <a:rPr kumimoji="0" lang="ja-JP" altLang="en-US" sz="1200" dirty="0">
                <a:solidFill>
                  <a:srgbClr val="202124"/>
                </a:solidFill>
                <a:latin typeface="Arial Unicode MS" panose="020B0604020202020204" pitchFamily="50" charset="-128"/>
                <a:ea typeface="inherit"/>
              </a:rPr>
              <a:t>　</a:t>
            </a:r>
            <a:r>
              <a:rPr kumimoji="0" lang="en-US" altLang="ja-JP" sz="1200" dirty="0">
                <a:solidFill>
                  <a:srgbClr val="202124"/>
                </a:solidFill>
                <a:latin typeface="Arial Unicode MS" panose="020B0604020202020204" pitchFamily="50" charset="-128"/>
                <a:ea typeface="inherit"/>
              </a:rPr>
              <a:t>BUSINESS PARTNER</a:t>
            </a:r>
            <a:r>
              <a:rPr kumimoji="0" lang="ja-JP" altLang="ja-JP" sz="1200" dirty="0"/>
              <a:t> </a:t>
            </a:r>
            <a:endParaRPr kumimoji="0" lang="ja-JP" altLang="ja-JP" sz="1200" dirty="0">
              <a:latin typeface="Arial" panose="020B0604020202020204" pitchFamily="34" charset="0"/>
            </a:endParaRPr>
          </a:p>
        </p:txBody>
      </p:sp>
      <p:sp>
        <p:nvSpPr>
          <p:cNvPr id="4" name="正方形/長方形 3"/>
          <p:cNvSpPr/>
          <p:nvPr/>
        </p:nvSpPr>
        <p:spPr>
          <a:xfrm>
            <a:off x="883263" y="2916042"/>
            <a:ext cx="5091476" cy="507831"/>
          </a:xfrm>
          <a:prstGeom prst="rect">
            <a:avLst/>
          </a:prstGeom>
        </p:spPr>
        <p:txBody>
          <a:bodyPr wrap="square">
            <a:spAutoFit/>
          </a:bodyPr>
          <a:lstStyle/>
          <a:p>
            <a:pPr algn="ctr"/>
            <a:r>
              <a:rPr lang="ja-JP" altLang="en-US" sz="900" dirty="0"/>
              <a:t>株式会社ハーベストでは、協力企業ならびに社外ブレーン＆パートナーを募集しております。</a:t>
            </a:r>
          </a:p>
          <a:p>
            <a:pPr algn="ctr"/>
            <a:r>
              <a:rPr lang="ja-JP" altLang="en-US" sz="900" dirty="0"/>
              <a:t>今後の業務拡大に伴い金物取付工事をはじめとした職人様・協力会社様を広く募集しております。</a:t>
            </a:r>
          </a:p>
          <a:p>
            <a:pPr algn="ctr"/>
            <a:r>
              <a:rPr lang="ja-JP" altLang="en-US" sz="900" dirty="0"/>
              <a:t>法人、個人は問いません。まずはお気軽にお問い合わせください！</a:t>
            </a:r>
          </a:p>
        </p:txBody>
      </p:sp>
      <p:sp>
        <p:nvSpPr>
          <p:cNvPr id="6" name="正方形/長方形 5"/>
          <p:cNvSpPr/>
          <p:nvPr/>
        </p:nvSpPr>
        <p:spPr>
          <a:xfrm>
            <a:off x="1430722" y="4119639"/>
            <a:ext cx="3552103" cy="1015663"/>
          </a:xfrm>
          <a:prstGeom prst="rect">
            <a:avLst/>
          </a:prstGeom>
        </p:spPr>
        <p:txBody>
          <a:bodyPr wrap="square">
            <a:spAutoFit/>
          </a:bodyPr>
          <a:lstStyle/>
          <a:p>
            <a:r>
              <a:rPr lang="ja-JP" altLang="en-US" sz="1200" dirty="0"/>
              <a:t>募集業種</a:t>
            </a:r>
          </a:p>
          <a:p>
            <a:endParaRPr lang="ja-JP" altLang="en-US" sz="1200" dirty="0"/>
          </a:p>
          <a:p>
            <a:r>
              <a:rPr lang="ja-JP" altLang="en-US" sz="1200" dirty="0"/>
              <a:t>■現場取付業者様・職人様</a:t>
            </a:r>
          </a:p>
          <a:p>
            <a:r>
              <a:rPr lang="ja-JP" altLang="en-US" sz="1200" dirty="0"/>
              <a:t>■金属仕上業者様（塗装・めっき・アルマイトなど）</a:t>
            </a:r>
          </a:p>
          <a:p>
            <a:r>
              <a:rPr lang="ja-JP" altLang="en-US" sz="1200" dirty="0"/>
              <a:t>■外注設計（製作図面・施工図面・3D-CAD)</a:t>
            </a:r>
          </a:p>
        </p:txBody>
      </p:sp>
      <p:sp>
        <p:nvSpPr>
          <p:cNvPr id="9" name="正方形/長方形 8"/>
          <p:cNvSpPr/>
          <p:nvPr/>
        </p:nvSpPr>
        <p:spPr>
          <a:xfrm>
            <a:off x="2057261" y="2436994"/>
            <a:ext cx="2299027" cy="338554"/>
          </a:xfrm>
          <a:prstGeom prst="rect">
            <a:avLst/>
          </a:prstGeom>
        </p:spPr>
        <p:txBody>
          <a:bodyPr wrap="none">
            <a:spAutoFit/>
          </a:bodyPr>
          <a:lstStyle/>
          <a:p>
            <a:r>
              <a:rPr kumimoji="0" lang="en-US" altLang="ja-JP" sz="1600" dirty="0">
                <a:solidFill>
                  <a:srgbClr val="202124"/>
                </a:solidFill>
                <a:latin typeface="Arial Unicode MS" panose="020B0604020202020204" pitchFamily="50" charset="-128"/>
                <a:ea typeface="inherit"/>
              </a:rPr>
              <a:t>BUSINESS PARTNER</a:t>
            </a:r>
            <a:r>
              <a:rPr kumimoji="0" lang="ja-JP" altLang="ja-JP" sz="1600" dirty="0"/>
              <a:t> </a:t>
            </a:r>
            <a:endParaRPr lang="ja-JP" altLang="en-US" sz="1600" dirty="0"/>
          </a:p>
        </p:txBody>
      </p:sp>
      <p:sp>
        <p:nvSpPr>
          <p:cNvPr id="7" name="正方形/長方形 6"/>
          <p:cNvSpPr/>
          <p:nvPr/>
        </p:nvSpPr>
        <p:spPr>
          <a:xfrm>
            <a:off x="2057261" y="5927464"/>
            <a:ext cx="1987614" cy="39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2429744" y="5972591"/>
            <a:ext cx="1242648" cy="307777"/>
          </a:xfrm>
          <a:prstGeom prst="rect">
            <a:avLst/>
          </a:prstGeom>
          <a:noFill/>
        </p:spPr>
        <p:txBody>
          <a:bodyPr wrap="none" rtlCol="0">
            <a:spAutoFit/>
          </a:bodyPr>
          <a:lstStyle/>
          <a:p>
            <a:r>
              <a:rPr kumimoji="1" lang="ja-JP" altLang="en-US" sz="1400" dirty="0"/>
              <a:t>お問い合わせ</a:t>
            </a:r>
          </a:p>
        </p:txBody>
      </p:sp>
    </p:spTree>
    <p:extLst>
      <p:ext uri="{BB962C8B-B14F-4D97-AF65-F5344CB8AC3E}">
        <p14:creationId xmlns:p14="http://schemas.microsoft.com/office/powerpoint/2010/main" val="1640892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8458" y="0"/>
            <a:ext cx="1138190" cy="253916"/>
          </a:xfrm>
          <a:prstGeom prst="rect">
            <a:avLst/>
          </a:prstGeom>
          <a:noFill/>
        </p:spPr>
        <p:txBody>
          <a:bodyPr wrap="square" rtlCol="0">
            <a:spAutoFit/>
          </a:bodyPr>
          <a:lstStyle/>
          <a:p>
            <a:r>
              <a:rPr lang="ja-JP" altLang="en-US" sz="1050" b="1" dirty="0"/>
              <a:t>■</a:t>
            </a:r>
            <a:r>
              <a:rPr lang="en-US" altLang="ja-JP" sz="1050" b="1" dirty="0"/>
              <a:t>FAQ</a:t>
            </a:r>
            <a:endParaRPr lang="ja-JP" altLang="en-US" sz="1050" b="1" dirty="0"/>
          </a:p>
        </p:txBody>
      </p:sp>
      <p:pic>
        <p:nvPicPr>
          <p:cNvPr id="8" name="図 7"/>
          <p:cNvPicPr>
            <a:picLocks noChangeAspect="1"/>
          </p:cNvPicPr>
          <p:nvPr/>
        </p:nvPicPr>
        <p:blipFill rotWithShape="1">
          <a:blip r:embed="rId2" cstate="print">
            <a:extLst>
              <a:ext uri="{28A0092B-C50C-407E-A947-70E740481C1C}">
                <a14:useLocalDpi xmlns:a14="http://schemas.microsoft.com/office/drawing/2010/main" val="0"/>
              </a:ext>
            </a:extLst>
          </a:blip>
          <a:srcRect l="13336" t="45478" r="17308" b="36254"/>
          <a:stretch/>
        </p:blipFill>
        <p:spPr>
          <a:xfrm>
            <a:off x="0" y="1267233"/>
            <a:ext cx="6858000" cy="1016098"/>
          </a:xfrm>
          <a:prstGeom prst="rect">
            <a:avLst/>
          </a:prstGeom>
        </p:spPr>
      </p:pic>
      <p:sp>
        <p:nvSpPr>
          <p:cNvPr id="9" name="テキスト ボックス 8"/>
          <p:cNvSpPr txBox="1"/>
          <p:nvPr/>
        </p:nvSpPr>
        <p:spPr>
          <a:xfrm>
            <a:off x="2322786" y="945398"/>
            <a:ext cx="2124299" cy="253916"/>
          </a:xfrm>
          <a:prstGeom prst="rect">
            <a:avLst/>
          </a:prstGeom>
          <a:noFill/>
        </p:spPr>
        <p:txBody>
          <a:bodyPr wrap="none" rtlCol="0">
            <a:spAutoFit/>
          </a:bodyPr>
          <a:lstStyle/>
          <a:p>
            <a:r>
              <a:rPr lang="en-US" altLang="ja-JP" sz="1050" dirty="0">
                <a:solidFill>
                  <a:srgbClr val="FF0000"/>
                </a:solidFill>
              </a:rPr>
              <a:t>※</a:t>
            </a:r>
            <a:r>
              <a:rPr lang="ja-JP" altLang="en-US" sz="1050" dirty="0">
                <a:solidFill>
                  <a:srgbClr val="FF0000"/>
                </a:solidFill>
              </a:rPr>
              <a:t>写真は静止画ファイル「溶接</a:t>
            </a:r>
            <a:r>
              <a:rPr lang="en-US" altLang="ja-JP" sz="1050" dirty="0">
                <a:solidFill>
                  <a:srgbClr val="FF0000"/>
                </a:solidFill>
              </a:rPr>
              <a:t>_1</a:t>
            </a:r>
            <a:r>
              <a:rPr lang="ja-JP" altLang="en-US" sz="1050" dirty="0">
                <a:solidFill>
                  <a:srgbClr val="FF0000"/>
                </a:solidFill>
              </a:rPr>
              <a:t>」</a:t>
            </a:r>
          </a:p>
        </p:txBody>
      </p:sp>
      <p:sp>
        <p:nvSpPr>
          <p:cNvPr id="5" name="Rectangle 1"/>
          <p:cNvSpPr>
            <a:spLocks noChangeArrowheads="1"/>
          </p:cNvSpPr>
          <p:nvPr/>
        </p:nvSpPr>
        <p:spPr bwMode="auto">
          <a:xfrm>
            <a:off x="376519" y="1754557"/>
            <a:ext cx="790129" cy="231416"/>
          </a:xfrm>
          <a:prstGeom prst="rect">
            <a:avLst/>
          </a:prstGeom>
          <a:solidFill>
            <a:schemeClr val="bg1"/>
          </a:solidFill>
          <a:ln>
            <a:noFill/>
          </a:ln>
          <a:effectLst/>
        </p:spPr>
        <p:txBody>
          <a:bodyPr vert="horz" wrap="square" lIns="0" tIns="-22571" rIns="0" bIns="-22571" numCol="1" anchor="ctr" anchorCtr="0" compatLnSpc="1">
            <a:prstTxWarp prst="textNoShape">
              <a:avLst/>
            </a:prstTxWarp>
            <a:spAutoFit/>
          </a:bodyPr>
          <a:lstStyle/>
          <a:p>
            <a:pPr algn="ctr" eaLnBrk="0" fontAlgn="base" hangingPunct="0">
              <a:spcBef>
                <a:spcPct val="0"/>
              </a:spcBef>
              <a:spcAft>
                <a:spcPct val="0"/>
              </a:spcAft>
            </a:pPr>
            <a:r>
              <a:rPr lang="en-US" altLang="ja-JP" dirty="0"/>
              <a:t>FAQ</a:t>
            </a:r>
            <a:endParaRPr lang="ja-JP" altLang="en-US" dirty="0"/>
          </a:p>
        </p:txBody>
      </p:sp>
      <p:sp>
        <p:nvSpPr>
          <p:cNvPr id="6" name="Rectangle 1"/>
          <p:cNvSpPr>
            <a:spLocks noChangeArrowheads="1"/>
          </p:cNvSpPr>
          <p:nvPr/>
        </p:nvSpPr>
        <p:spPr bwMode="auto">
          <a:xfrm>
            <a:off x="2322786" y="2605166"/>
            <a:ext cx="1933904" cy="169861"/>
          </a:xfrm>
          <a:prstGeom prst="rect">
            <a:avLst/>
          </a:prstGeom>
          <a:solidFill>
            <a:schemeClr val="bg1"/>
          </a:solidFill>
          <a:ln>
            <a:noFill/>
          </a:ln>
          <a:effectLst/>
        </p:spPr>
        <p:txBody>
          <a:bodyPr vert="horz" wrap="square" lIns="0" tIns="-22571" rIns="0" bIns="-22571" numCol="1" anchor="ctr" anchorCtr="0" compatLnSpc="1">
            <a:prstTxWarp prst="textNoShape">
              <a:avLst/>
            </a:prstTxWarp>
            <a:spAutoFit/>
          </a:bodyPr>
          <a:lstStyle/>
          <a:p>
            <a:pPr algn="ctr" eaLnBrk="0" fontAlgn="base" hangingPunct="0">
              <a:spcBef>
                <a:spcPct val="0"/>
              </a:spcBef>
              <a:spcAft>
                <a:spcPct val="0"/>
              </a:spcAft>
            </a:pPr>
            <a:r>
              <a:rPr lang="ja-JP" altLang="en-US" sz="1400" b="1" dirty="0"/>
              <a:t>よくあるご質問</a:t>
            </a:r>
          </a:p>
        </p:txBody>
      </p:sp>
      <p:sp>
        <p:nvSpPr>
          <p:cNvPr id="3" name="正方形/長方形 2"/>
          <p:cNvSpPr/>
          <p:nvPr/>
        </p:nvSpPr>
        <p:spPr>
          <a:xfrm>
            <a:off x="103538" y="3216238"/>
            <a:ext cx="6650923" cy="3231654"/>
          </a:xfrm>
          <a:prstGeom prst="rect">
            <a:avLst/>
          </a:prstGeom>
        </p:spPr>
        <p:txBody>
          <a:bodyPr wrap="square">
            <a:spAutoFit/>
          </a:bodyPr>
          <a:lstStyle/>
          <a:p>
            <a:r>
              <a:rPr lang="ja-JP" altLang="en-US" sz="1200" dirty="0"/>
              <a:t>Q.見積り依頼はどうすれば良いのですか？</a:t>
            </a:r>
          </a:p>
          <a:p>
            <a:r>
              <a:rPr lang="ja-JP" altLang="en-US" sz="1200" dirty="0"/>
              <a:t>A.見積りはTEL・FAX・E-mailでお受け致します。直接来社していただいての依頼でもOKです。</a:t>
            </a:r>
          </a:p>
          <a:p>
            <a:endParaRPr lang="ja-JP" altLang="en-US" sz="1200" dirty="0"/>
          </a:p>
          <a:p>
            <a:r>
              <a:rPr lang="ja-JP" altLang="en-US" sz="1200" dirty="0"/>
              <a:t>Q.短納期でも対応出来ますか？</a:t>
            </a:r>
          </a:p>
          <a:p>
            <a:r>
              <a:rPr lang="ja-JP" altLang="en-US" sz="1200" dirty="0"/>
              <a:t>A.製作難易度や数量、材料の有無により異なりますのでご相談下さい。</a:t>
            </a:r>
          </a:p>
          <a:p>
            <a:endParaRPr lang="ja-JP" altLang="en-US" sz="1200" dirty="0"/>
          </a:p>
          <a:p>
            <a:r>
              <a:rPr lang="ja-JP" altLang="en-US" sz="1200" dirty="0"/>
              <a:t>Q.小ロットの注文でも可能ですか？</a:t>
            </a:r>
          </a:p>
          <a:p>
            <a:r>
              <a:rPr lang="ja-JP" altLang="en-US" sz="1200" dirty="0"/>
              <a:t>A.</a:t>
            </a:r>
          </a:p>
          <a:p>
            <a:endParaRPr lang="ja-JP" altLang="en-US" sz="1200" dirty="0"/>
          </a:p>
          <a:p>
            <a:r>
              <a:rPr lang="ja-JP" altLang="en-US" sz="1200" dirty="0"/>
              <a:t>Q.商品のサンプルは作ってもらえますか？</a:t>
            </a:r>
          </a:p>
          <a:p>
            <a:r>
              <a:rPr lang="ja-JP" altLang="en-US" sz="1200" dirty="0"/>
              <a:t>A.</a:t>
            </a:r>
          </a:p>
          <a:p>
            <a:endParaRPr lang="ja-JP" altLang="en-US" sz="1200" dirty="0"/>
          </a:p>
          <a:p>
            <a:r>
              <a:rPr lang="ja-JP" altLang="en-US" sz="1200" dirty="0"/>
              <a:t>Q.対応材質を教えて下さい。</a:t>
            </a:r>
          </a:p>
          <a:p>
            <a:r>
              <a:rPr lang="ja-JP" altLang="en-US" sz="1200" dirty="0"/>
              <a:t>A.ステンレス・アルミ・鉄・銅・真鍮・ガルバニウム・チタンなど各種鋼材を取扱っています。</a:t>
            </a:r>
          </a:p>
          <a:p>
            <a:endParaRPr lang="ja-JP" altLang="en-US" sz="1200" dirty="0"/>
          </a:p>
          <a:p>
            <a:r>
              <a:rPr lang="ja-JP" altLang="en-US" sz="1200" dirty="0"/>
              <a:t>Q.図面が無いのですが対応できますか？</a:t>
            </a:r>
          </a:p>
          <a:p>
            <a:r>
              <a:rPr lang="ja-JP" altLang="en-US" sz="1200" dirty="0"/>
              <a:t>A.ラフ図・現物合わせでも製作致しますのでご相談下さい。</a:t>
            </a:r>
          </a:p>
        </p:txBody>
      </p:sp>
      <p:cxnSp>
        <p:nvCxnSpPr>
          <p:cNvPr id="7" name="直線コネクタ 6">
            <a:extLst>
              <a:ext uri="{FF2B5EF4-FFF2-40B4-BE49-F238E27FC236}">
                <a16:creationId xmlns:a16="http://schemas.microsoft.com/office/drawing/2014/main" id="{1A0053FD-ABA7-E998-E3D0-891D55EE8E98}"/>
              </a:ext>
            </a:extLst>
          </p:cNvPr>
          <p:cNvCxnSpPr/>
          <p:nvPr/>
        </p:nvCxnSpPr>
        <p:spPr>
          <a:xfrm>
            <a:off x="103538" y="4442604"/>
            <a:ext cx="24671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712A7B7A-FF71-9A27-10F7-CFF805EE180F}"/>
              </a:ext>
            </a:extLst>
          </p:cNvPr>
          <p:cNvCxnSpPr/>
          <p:nvPr/>
        </p:nvCxnSpPr>
        <p:spPr>
          <a:xfrm>
            <a:off x="221432" y="5034951"/>
            <a:ext cx="24671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AD8BC4BE-3B72-8652-E5DB-789DCEB9449B}"/>
              </a:ext>
            </a:extLst>
          </p:cNvPr>
          <p:cNvSpPr txBox="1"/>
          <p:nvPr/>
        </p:nvSpPr>
        <p:spPr>
          <a:xfrm>
            <a:off x="2570672" y="4291498"/>
            <a:ext cx="492443" cy="276999"/>
          </a:xfrm>
          <a:prstGeom prst="rect">
            <a:avLst/>
          </a:prstGeom>
          <a:noFill/>
        </p:spPr>
        <p:txBody>
          <a:bodyPr wrap="none" rtlCol="0">
            <a:spAutoFit/>
          </a:bodyPr>
          <a:lstStyle/>
          <a:p>
            <a:r>
              <a:rPr kumimoji="1" lang="ja-JP" altLang="en-US" sz="1200" dirty="0">
                <a:solidFill>
                  <a:srgbClr val="FF0000"/>
                </a:solidFill>
              </a:rPr>
              <a:t>削除</a:t>
            </a:r>
          </a:p>
        </p:txBody>
      </p:sp>
      <p:sp>
        <p:nvSpPr>
          <p:cNvPr id="12" name="テキスト ボックス 11">
            <a:extLst>
              <a:ext uri="{FF2B5EF4-FFF2-40B4-BE49-F238E27FC236}">
                <a16:creationId xmlns:a16="http://schemas.microsoft.com/office/drawing/2014/main" id="{CD5D60AC-C44D-7C31-81C6-8587BEBC6B32}"/>
              </a:ext>
            </a:extLst>
          </p:cNvPr>
          <p:cNvSpPr txBox="1"/>
          <p:nvPr/>
        </p:nvSpPr>
        <p:spPr>
          <a:xfrm>
            <a:off x="2806460" y="4871208"/>
            <a:ext cx="492443" cy="276999"/>
          </a:xfrm>
          <a:prstGeom prst="rect">
            <a:avLst/>
          </a:prstGeom>
          <a:noFill/>
        </p:spPr>
        <p:txBody>
          <a:bodyPr wrap="none" rtlCol="0">
            <a:spAutoFit/>
          </a:bodyPr>
          <a:lstStyle/>
          <a:p>
            <a:r>
              <a:rPr kumimoji="1" lang="ja-JP" altLang="en-US" sz="1200" dirty="0">
                <a:solidFill>
                  <a:srgbClr val="FF0000"/>
                </a:solidFill>
              </a:rPr>
              <a:t>削除</a:t>
            </a:r>
          </a:p>
        </p:txBody>
      </p:sp>
    </p:spTree>
    <p:extLst>
      <p:ext uri="{BB962C8B-B14F-4D97-AF65-F5344CB8AC3E}">
        <p14:creationId xmlns:p14="http://schemas.microsoft.com/office/powerpoint/2010/main" val="24834454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587</TotalTime>
  <Words>522</Words>
  <Application>Microsoft Office PowerPoint</Application>
  <PresentationFormat>ワイド画面</PresentationFormat>
  <Paragraphs>65</Paragraphs>
  <Slides>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-apple-system</vt:lpstr>
      <vt:lpstr>Arial Unicode MS</vt:lpstr>
      <vt:lpstr>Söhne</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アカウント</dc:creator>
  <cp:lastModifiedBy>竹添 博章</cp:lastModifiedBy>
  <cp:revision>39</cp:revision>
  <dcterms:created xsi:type="dcterms:W3CDTF">2023-05-02T02:32:08Z</dcterms:created>
  <dcterms:modified xsi:type="dcterms:W3CDTF">2023-05-26T09:15:02Z</dcterms:modified>
</cp:coreProperties>
</file>