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7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5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35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16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41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86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351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923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402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05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77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78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A00A8-125B-4D2E-92E2-E415968F0420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8828A-9F96-4067-A106-133713AD0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67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5D2E25-82A8-D273-DCC6-87D7F8ED5597}"/>
              </a:ext>
            </a:extLst>
          </p:cNvPr>
          <p:cNvSpPr txBox="1"/>
          <p:nvPr/>
        </p:nvSpPr>
        <p:spPr>
          <a:xfrm>
            <a:off x="-3898900" y="1143243"/>
            <a:ext cx="36703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ご挨拶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自己紹介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【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会社紹介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】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特徴・取り組み姿勢・基本方針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ご案内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お住いの皆様との連絡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配布資料サンプル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責任者ご紹介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施工管理体制</a:t>
            </a: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工事工程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工事内容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防犯対策・緊急体制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足場対策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安全パトロール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施工管理ポイント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品質管理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賠償責任保険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アフターサービス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施工実績</a:t>
            </a: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203E2C5-A24D-ECBE-37F0-B0C7990EF2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81"/>
          <a:stretch/>
        </p:blipFill>
        <p:spPr>
          <a:xfrm>
            <a:off x="2190929" y="-69198"/>
            <a:ext cx="4365625" cy="145868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96DDA8-4973-50CC-142F-5627DA991B25}"/>
              </a:ext>
            </a:extLst>
          </p:cNvPr>
          <p:cNvSpPr/>
          <p:nvPr/>
        </p:nvSpPr>
        <p:spPr>
          <a:xfrm>
            <a:off x="314958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仮設工事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FE24018-2C2A-C20B-6D12-78F90A2CD844}"/>
              </a:ext>
            </a:extLst>
          </p:cNvPr>
          <p:cNvSpPr/>
          <p:nvPr/>
        </p:nvSpPr>
        <p:spPr>
          <a:xfrm>
            <a:off x="1178389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高圧洗浄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359E1CD-5E0D-05DB-6B91-013D89C40B42}"/>
              </a:ext>
            </a:extLst>
          </p:cNvPr>
          <p:cNvSpPr/>
          <p:nvPr/>
        </p:nvSpPr>
        <p:spPr>
          <a:xfrm>
            <a:off x="2041820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下地補修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6130663-6C21-BB32-1C64-431B583135EC}"/>
              </a:ext>
            </a:extLst>
          </p:cNvPr>
          <p:cNvSpPr/>
          <p:nvPr/>
        </p:nvSpPr>
        <p:spPr>
          <a:xfrm>
            <a:off x="2905251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養生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58A946-2D9F-544E-4B4B-8972AFC39A50}"/>
              </a:ext>
            </a:extLst>
          </p:cNvPr>
          <p:cNvSpPr/>
          <p:nvPr/>
        </p:nvSpPr>
        <p:spPr>
          <a:xfrm>
            <a:off x="3768682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下塗り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A2FEC18-E4E3-28DF-C85E-8BDB4116AC58}"/>
              </a:ext>
            </a:extLst>
          </p:cNvPr>
          <p:cNvSpPr/>
          <p:nvPr/>
        </p:nvSpPr>
        <p:spPr>
          <a:xfrm>
            <a:off x="4632113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中塗・上塗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428E2CC-3004-6085-56BC-0675E0FA90C5}"/>
              </a:ext>
            </a:extLst>
          </p:cNvPr>
          <p:cNvSpPr/>
          <p:nvPr/>
        </p:nvSpPr>
        <p:spPr>
          <a:xfrm>
            <a:off x="5495544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点検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948CB8B-81D0-7B9C-1A77-4EDAA049CA85}"/>
              </a:ext>
            </a:extLst>
          </p:cNvPr>
          <p:cNvSpPr/>
          <p:nvPr/>
        </p:nvSpPr>
        <p:spPr>
          <a:xfrm>
            <a:off x="6358975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足場解体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CCED3C1-1BCE-BA61-D9BC-22351692C8EB}"/>
              </a:ext>
            </a:extLst>
          </p:cNvPr>
          <p:cNvSpPr/>
          <p:nvPr/>
        </p:nvSpPr>
        <p:spPr>
          <a:xfrm>
            <a:off x="7222408" y="205232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引き渡し</a:t>
            </a: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807A64BC-9A68-856F-C5BD-58529B9FFDB8}"/>
              </a:ext>
            </a:extLst>
          </p:cNvPr>
          <p:cNvGrpSpPr/>
          <p:nvPr/>
        </p:nvGrpSpPr>
        <p:grpSpPr>
          <a:xfrm>
            <a:off x="317830" y="1824381"/>
            <a:ext cx="7699357" cy="396000"/>
            <a:chOff x="968070" y="1651661"/>
            <a:chExt cx="7699357" cy="396000"/>
          </a:xfrm>
        </p:grpSpPr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CEB73262-DCEC-8EB1-C9F4-0224E09A7FAE}"/>
                </a:ext>
              </a:extLst>
            </p:cNvPr>
            <p:cNvSpPr/>
            <p:nvPr/>
          </p:nvSpPr>
          <p:spPr>
            <a:xfrm>
              <a:off x="5289150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工程６</a:t>
              </a:r>
            </a:p>
          </p:txBody>
        </p:sp>
        <p:sp>
          <p:nvSpPr>
            <p:cNvPr id="22" name="二等辺三角形 21">
              <a:extLst>
                <a:ext uri="{FF2B5EF4-FFF2-40B4-BE49-F238E27FC236}">
                  <a16:creationId xmlns:a16="http://schemas.microsoft.com/office/drawing/2014/main" id="{2FF55669-B317-7402-C1EE-C9673DF65223}"/>
                </a:ext>
              </a:extLst>
            </p:cNvPr>
            <p:cNvSpPr/>
            <p:nvPr/>
          </p:nvSpPr>
          <p:spPr>
            <a:xfrm rot="5400000">
              <a:off x="5800550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F0FA348B-D508-66A8-B900-3825B2066917}"/>
                </a:ext>
              </a:extLst>
            </p:cNvPr>
            <p:cNvSpPr/>
            <p:nvPr/>
          </p:nvSpPr>
          <p:spPr>
            <a:xfrm>
              <a:off x="7017582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工程８</a:t>
              </a:r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id="{DE16FB71-B843-ECD5-DB16-C588FFD4101D}"/>
                </a:ext>
              </a:extLst>
            </p:cNvPr>
            <p:cNvSpPr/>
            <p:nvPr/>
          </p:nvSpPr>
          <p:spPr>
            <a:xfrm rot="5400000">
              <a:off x="7533215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D377F7D3-DEE4-5C93-31EC-DB3A30C6EEC8}"/>
                </a:ext>
              </a:extLst>
            </p:cNvPr>
            <p:cNvSpPr/>
            <p:nvPr/>
          </p:nvSpPr>
          <p:spPr>
            <a:xfrm>
              <a:off x="3560718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工程４</a:t>
              </a:r>
            </a:p>
          </p:txBody>
        </p:sp>
        <p:sp>
          <p:nvSpPr>
            <p:cNvPr id="34" name="二等辺三角形 33">
              <a:extLst>
                <a:ext uri="{FF2B5EF4-FFF2-40B4-BE49-F238E27FC236}">
                  <a16:creationId xmlns:a16="http://schemas.microsoft.com/office/drawing/2014/main" id="{BF602B84-2B02-6D36-B1DE-2AE8E76CA128}"/>
                </a:ext>
              </a:extLst>
            </p:cNvPr>
            <p:cNvSpPr/>
            <p:nvPr/>
          </p:nvSpPr>
          <p:spPr>
            <a:xfrm rot="5400000">
              <a:off x="4072118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6D6500F8-1CA5-D16B-EA85-A3DD2D53E17E}"/>
                </a:ext>
              </a:extLst>
            </p:cNvPr>
            <p:cNvSpPr/>
            <p:nvPr/>
          </p:nvSpPr>
          <p:spPr>
            <a:xfrm>
              <a:off x="6153366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工程７</a:t>
              </a:r>
            </a:p>
          </p:txBody>
        </p:sp>
        <p:sp>
          <p:nvSpPr>
            <p:cNvPr id="37" name="二等辺三角形 36">
              <a:extLst>
                <a:ext uri="{FF2B5EF4-FFF2-40B4-BE49-F238E27FC236}">
                  <a16:creationId xmlns:a16="http://schemas.microsoft.com/office/drawing/2014/main" id="{027084DC-6C48-09E8-D52D-59911D115757}"/>
                </a:ext>
              </a:extLst>
            </p:cNvPr>
            <p:cNvSpPr/>
            <p:nvPr/>
          </p:nvSpPr>
          <p:spPr>
            <a:xfrm rot="5400000">
              <a:off x="6668999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473C8B51-AE40-96E2-830B-09FD9213307F}"/>
                </a:ext>
              </a:extLst>
            </p:cNvPr>
            <p:cNvSpPr/>
            <p:nvPr/>
          </p:nvSpPr>
          <p:spPr>
            <a:xfrm>
              <a:off x="968070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工程１</a:t>
              </a:r>
            </a:p>
          </p:txBody>
        </p:sp>
        <p:sp>
          <p:nvSpPr>
            <p:cNvPr id="40" name="二等辺三角形 39">
              <a:extLst>
                <a:ext uri="{FF2B5EF4-FFF2-40B4-BE49-F238E27FC236}">
                  <a16:creationId xmlns:a16="http://schemas.microsoft.com/office/drawing/2014/main" id="{E1D2CA71-B46B-04AD-484C-2205BCEFFDA4}"/>
                </a:ext>
              </a:extLst>
            </p:cNvPr>
            <p:cNvSpPr/>
            <p:nvPr/>
          </p:nvSpPr>
          <p:spPr>
            <a:xfrm rot="5400000">
              <a:off x="1492170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CDBCA4D6-F502-D27A-3701-5402237B42F5}"/>
                </a:ext>
              </a:extLst>
            </p:cNvPr>
            <p:cNvSpPr/>
            <p:nvPr/>
          </p:nvSpPr>
          <p:spPr>
            <a:xfrm>
              <a:off x="1832286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工程２</a:t>
              </a:r>
            </a:p>
          </p:txBody>
        </p:sp>
        <p:sp>
          <p:nvSpPr>
            <p:cNvPr id="49" name="二等辺三角形 48">
              <a:extLst>
                <a:ext uri="{FF2B5EF4-FFF2-40B4-BE49-F238E27FC236}">
                  <a16:creationId xmlns:a16="http://schemas.microsoft.com/office/drawing/2014/main" id="{3EAE3460-55D5-072A-1D6C-E0308C1EA37E}"/>
                </a:ext>
              </a:extLst>
            </p:cNvPr>
            <p:cNvSpPr/>
            <p:nvPr/>
          </p:nvSpPr>
          <p:spPr>
            <a:xfrm rot="5400000">
              <a:off x="2356386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6510EE16-EABC-F800-7F4B-470CA5E1698E}"/>
                </a:ext>
              </a:extLst>
            </p:cNvPr>
            <p:cNvSpPr/>
            <p:nvPr/>
          </p:nvSpPr>
          <p:spPr>
            <a:xfrm>
              <a:off x="2696502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工程３</a:t>
              </a:r>
            </a:p>
          </p:txBody>
        </p:sp>
        <p:sp>
          <p:nvSpPr>
            <p:cNvPr id="55" name="二等辺三角形 54">
              <a:extLst>
                <a:ext uri="{FF2B5EF4-FFF2-40B4-BE49-F238E27FC236}">
                  <a16:creationId xmlns:a16="http://schemas.microsoft.com/office/drawing/2014/main" id="{EAC50A05-D5EF-5865-9ED9-A44B58D986AE}"/>
                </a:ext>
              </a:extLst>
            </p:cNvPr>
            <p:cNvSpPr/>
            <p:nvPr/>
          </p:nvSpPr>
          <p:spPr>
            <a:xfrm rot="5400000">
              <a:off x="3207902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0BB36884-1C4E-1E48-3437-EECB2A93FDB4}"/>
                </a:ext>
              </a:extLst>
            </p:cNvPr>
            <p:cNvSpPr/>
            <p:nvPr/>
          </p:nvSpPr>
          <p:spPr>
            <a:xfrm>
              <a:off x="7881794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工程９</a:t>
              </a:r>
            </a:p>
          </p:txBody>
        </p:sp>
        <p:sp>
          <p:nvSpPr>
            <p:cNvPr id="58" name="二等辺三角形 57">
              <a:extLst>
                <a:ext uri="{FF2B5EF4-FFF2-40B4-BE49-F238E27FC236}">
                  <a16:creationId xmlns:a16="http://schemas.microsoft.com/office/drawing/2014/main" id="{F4D46EDA-86DF-EDDC-8A0C-973113196082}"/>
                </a:ext>
              </a:extLst>
            </p:cNvPr>
            <p:cNvSpPr/>
            <p:nvPr/>
          </p:nvSpPr>
          <p:spPr>
            <a:xfrm rot="5400000">
              <a:off x="8397427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94EC0E9E-667E-848E-D271-DA70928D2DC8}"/>
                </a:ext>
              </a:extLst>
            </p:cNvPr>
            <p:cNvSpPr/>
            <p:nvPr/>
          </p:nvSpPr>
          <p:spPr>
            <a:xfrm>
              <a:off x="4424934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工程５</a:t>
              </a:r>
            </a:p>
          </p:txBody>
        </p:sp>
        <p:sp>
          <p:nvSpPr>
            <p:cNvPr id="61" name="二等辺三角形 60">
              <a:extLst>
                <a:ext uri="{FF2B5EF4-FFF2-40B4-BE49-F238E27FC236}">
                  <a16:creationId xmlns:a16="http://schemas.microsoft.com/office/drawing/2014/main" id="{F783E2F9-D781-276D-EA77-267B2A389DD5}"/>
                </a:ext>
              </a:extLst>
            </p:cNvPr>
            <p:cNvSpPr/>
            <p:nvPr/>
          </p:nvSpPr>
          <p:spPr>
            <a:xfrm rot="5400000">
              <a:off x="4936334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14F62D4-C72D-F6C2-381D-59BF8F64CF60}"/>
              </a:ext>
            </a:extLst>
          </p:cNvPr>
          <p:cNvSpPr/>
          <p:nvPr/>
        </p:nvSpPr>
        <p:spPr>
          <a:xfrm>
            <a:off x="3530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FA8470E5-3636-DF48-4604-DD2C4D1833BE}"/>
              </a:ext>
            </a:extLst>
          </p:cNvPr>
          <p:cNvSpPr/>
          <p:nvPr/>
        </p:nvSpPr>
        <p:spPr>
          <a:xfrm>
            <a:off x="12166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4903F1FB-CB0D-6F3E-4C00-DCE91BBCB31D}"/>
              </a:ext>
            </a:extLst>
          </p:cNvPr>
          <p:cNvSpPr/>
          <p:nvPr/>
        </p:nvSpPr>
        <p:spPr>
          <a:xfrm>
            <a:off x="20802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B1C811E8-B68C-DF4C-7643-8B375702E128}"/>
              </a:ext>
            </a:extLst>
          </p:cNvPr>
          <p:cNvSpPr/>
          <p:nvPr/>
        </p:nvSpPr>
        <p:spPr>
          <a:xfrm>
            <a:off x="29438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4186A91E-CF85-0144-5116-94E603BD45A8}"/>
              </a:ext>
            </a:extLst>
          </p:cNvPr>
          <p:cNvSpPr/>
          <p:nvPr/>
        </p:nvSpPr>
        <p:spPr>
          <a:xfrm>
            <a:off x="38074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5D731C1D-5F26-0B0F-FBD9-76987A86DCA2}"/>
              </a:ext>
            </a:extLst>
          </p:cNvPr>
          <p:cNvSpPr/>
          <p:nvPr/>
        </p:nvSpPr>
        <p:spPr>
          <a:xfrm>
            <a:off x="46710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08305A40-E54A-F55C-038B-7B8891B7EB2E}"/>
              </a:ext>
            </a:extLst>
          </p:cNvPr>
          <p:cNvSpPr/>
          <p:nvPr/>
        </p:nvSpPr>
        <p:spPr>
          <a:xfrm>
            <a:off x="55346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80EFE167-5861-E051-84CB-8D657F5A04EA}"/>
              </a:ext>
            </a:extLst>
          </p:cNvPr>
          <p:cNvSpPr/>
          <p:nvPr/>
        </p:nvSpPr>
        <p:spPr>
          <a:xfrm>
            <a:off x="63982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FA19041B-7D2E-4E64-86D4-AAA68D153767}"/>
              </a:ext>
            </a:extLst>
          </p:cNvPr>
          <p:cNvSpPr/>
          <p:nvPr/>
        </p:nvSpPr>
        <p:spPr>
          <a:xfrm>
            <a:off x="7261858" y="379730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A96AC924-E80C-5D6B-5FBD-603390498496}"/>
              </a:ext>
            </a:extLst>
          </p:cNvPr>
          <p:cNvGrpSpPr/>
          <p:nvPr/>
        </p:nvGrpSpPr>
        <p:grpSpPr>
          <a:xfrm>
            <a:off x="353058" y="4932680"/>
            <a:ext cx="7559672" cy="477520"/>
            <a:chOff x="1003298" y="4932680"/>
            <a:chExt cx="7559672" cy="47752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0A98156D-880F-5685-DD4E-4E181DE753B9}"/>
                </a:ext>
              </a:extLst>
            </p:cNvPr>
            <p:cNvSpPr/>
            <p:nvPr/>
          </p:nvSpPr>
          <p:spPr>
            <a:xfrm>
              <a:off x="10032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4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A1289853-5AE8-5D24-9FE4-A66570D05485}"/>
                </a:ext>
              </a:extLst>
            </p:cNvPr>
            <p:cNvSpPr/>
            <p:nvPr/>
          </p:nvSpPr>
          <p:spPr>
            <a:xfrm>
              <a:off x="18668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3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53A6EBD8-61AF-7A60-9062-956225FF74C0}"/>
                </a:ext>
              </a:extLst>
            </p:cNvPr>
            <p:cNvSpPr/>
            <p:nvPr/>
          </p:nvSpPr>
          <p:spPr>
            <a:xfrm>
              <a:off x="27304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3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E1A692FB-966D-55DD-EDEB-1BD2B58883E4}"/>
                </a:ext>
              </a:extLst>
            </p:cNvPr>
            <p:cNvSpPr/>
            <p:nvPr/>
          </p:nvSpPr>
          <p:spPr>
            <a:xfrm>
              <a:off x="35940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2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47C094A3-4EF9-D314-878F-3B84CF43FF01}"/>
                </a:ext>
              </a:extLst>
            </p:cNvPr>
            <p:cNvSpPr/>
            <p:nvPr/>
          </p:nvSpPr>
          <p:spPr>
            <a:xfrm>
              <a:off x="4457698" y="4932680"/>
              <a:ext cx="2343668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14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941B3E1F-3520-2478-2CB5-1E752D880F5B}"/>
                </a:ext>
              </a:extLst>
            </p:cNvPr>
            <p:cNvSpPr/>
            <p:nvPr/>
          </p:nvSpPr>
          <p:spPr>
            <a:xfrm>
              <a:off x="70484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2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8D688A8A-B63F-CB3D-93E4-9F405A3C936F}"/>
                </a:ext>
              </a:extLst>
            </p:cNvPr>
            <p:cNvSpPr/>
            <p:nvPr/>
          </p:nvSpPr>
          <p:spPr>
            <a:xfrm>
              <a:off x="7912098" y="4932680"/>
              <a:ext cx="650872" cy="477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1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日</a:t>
              </a:r>
            </a:p>
          </p:txBody>
        </p:sp>
      </p:grp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251931D2-36FB-E91B-4DFA-4F6385311DB2}"/>
              </a:ext>
            </a:extLst>
          </p:cNvPr>
          <p:cNvSpPr txBox="1"/>
          <p:nvPr/>
        </p:nvSpPr>
        <p:spPr>
          <a:xfrm>
            <a:off x="6439410" y="585789"/>
            <a:ext cx="3733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0000"/>
                </a:solidFill>
              </a:rPr>
              <a:t>←見本（あくまでもイメージ）</a:t>
            </a:r>
          </a:p>
        </p:txBody>
      </p:sp>
      <p:sp>
        <p:nvSpPr>
          <p:cNvPr id="84" name="二等辺三角形 83">
            <a:extLst>
              <a:ext uri="{FF2B5EF4-FFF2-40B4-BE49-F238E27FC236}">
                <a16:creationId xmlns:a16="http://schemas.microsoft.com/office/drawing/2014/main" id="{3CC147ED-0AAE-E214-3E16-36F71FAD2C6C}"/>
              </a:ext>
            </a:extLst>
          </p:cNvPr>
          <p:cNvSpPr/>
          <p:nvPr/>
        </p:nvSpPr>
        <p:spPr>
          <a:xfrm rot="16200000">
            <a:off x="285128" y="5644560"/>
            <a:ext cx="468000" cy="2880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二等辺三角形 84">
            <a:extLst>
              <a:ext uri="{FF2B5EF4-FFF2-40B4-BE49-F238E27FC236}">
                <a16:creationId xmlns:a16="http://schemas.microsoft.com/office/drawing/2014/main" id="{B42E2915-05D5-FCE2-3C80-066A5083A0A1}"/>
              </a:ext>
            </a:extLst>
          </p:cNvPr>
          <p:cNvSpPr/>
          <p:nvPr/>
        </p:nvSpPr>
        <p:spPr>
          <a:xfrm rot="5400000">
            <a:off x="7534730" y="5644560"/>
            <a:ext cx="468000" cy="2880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66D6FACA-46AE-7822-FABA-604C9A4E4D9A}"/>
              </a:ext>
            </a:extLst>
          </p:cNvPr>
          <p:cNvSpPr/>
          <p:nvPr/>
        </p:nvSpPr>
        <p:spPr>
          <a:xfrm>
            <a:off x="642611" y="5554560"/>
            <a:ext cx="6984000" cy="46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D0933093-592C-DC6C-33BA-353C7ED907E1}"/>
              </a:ext>
            </a:extLst>
          </p:cNvPr>
          <p:cNvSpPr/>
          <p:nvPr/>
        </p:nvSpPr>
        <p:spPr>
          <a:xfrm>
            <a:off x="3265745" y="5603894"/>
            <a:ext cx="110799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1" lang="ja-JP" altLang="en-US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約１ケ月</a:t>
            </a:r>
            <a:endParaRPr lang="ja-JP" altLang="en-US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A4416B-A617-2257-FFA9-9D26ADD0794B}"/>
              </a:ext>
            </a:extLst>
          </p:cNvPr>
          <p:cNvSpPr/>
          <p:nvPr/>
        </p:nvSpPr>
        <p:spPr>
          <a:xfrm>
            <a:off x="101600" y="3677920"/>
            <a:ext cx="8087360" cy="11104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166EF1-F79A-54EE-69F2-86FBD5A82B99}"/>
              </a:ext>
            </a:extLst>
          </p:cNvPr>
          <p:cNvSpPr txBox="1"/>
          <p:nvPr/>
        </p:nvSpPr>
        <p:spPr>
          <a:xfrm>
            <a:off x="8349201" y="3975311"/>
            <a:ext cx="461665" cy="22339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accent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↓ここにイラスト</a:t>
            </a:r>
          </a:p>
        </p:txBody>
      </p:sp>
    </p:spTree>
    <p:extLst>
      <p:ext uri="{BB962C8B-B14F-4D97-AF65-F5344CB8AC3E}">
        <p14:creationId xmlns:p14="http://schemas.microsoft.com/office/powerpoint/2010/main" val="194016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5D2E25-82A8-D273-DCC6-87D7F8ED5597}"/>
              </a:ext>
            </a:extLst>
          </p:cNvPr>
          <p:cNvSpPr txBox="1"/>
          <p:nvPr/>
        </p:nvSpPr>
        <p:spPr>
          <a:xfrm>
            <a:off x="-3900565" y="1181343"/>
            <a:ext cx="36703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ご挨拶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自己紹介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【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会社紹介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】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特徴・取り組み姿勢・基本方針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ご案内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お住いの皆様との連絡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配布資料サンプル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責任者ご紹介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施工管理体制</a:t>
            </a: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工事工程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工事内容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防犯対策・緊急体制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足場対策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安全対策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安全パトロール</a:t>
            </a:r>
            <a:r>
              <a:rPr kumimoji="1" lang="en-US" altLang="ja-JP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施工管理ポイント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品質管理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賠償責任保険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アフターサービス</a:t>
            </a:r>
          </a:p>
          <a:p>
            <a:r>
              <a:rPr kumimoji="1" lang="ja-JP" altLang="en-US" dirty="0">
                <a:solidFill>
                  <a:schemeClr val="bg1">
                    <a:lumMod val="50000"/>
                  </a:schemeClr>
                </a:solidFill>
              </a:rPr>
              <a:t>施工実績</a:t>
            </a:r>
          </a:p>
          <a:p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96DDA8-4973-50CC-142F-5627DA991B25}"/>
              </a:ext>
            </a:extLst>
          </p:cNvPr>
          <p:cNvSpPr/>
          <p:nvPr/>
        </p:nvSpPr>
        <p:spPr>
          <a:xfrm>
            <a:off x="719449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仮設工事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FE24018-2C2A-C20B-6D12-78F90A2CD844}"/>
              </a:ext>
            </a:extLst>
          </p:cNvPr>
          <p:cNvSpPr/>
          <p:nvPr/>
        </p:nvSpPr>
        <p:spPr>
          <a:xfrm>
            <a:off x="1582880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高圧洗浄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359E1CD-5E0D-05DB-6B91-013D89C40B42}"/>
              </a:ext>
            </a:extLst>
          </p:cNvPr>
          <p:cNvSpPr/>
          <p:nvPr/>
        </p:nvSpPr>
        <p:spPr>
          <a:xfrm>
            <a:off x="2446311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下地補修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6130663-6C21-BB32-1C64-431B583135EC}"/>
              </a:ext>
            </a:extLst>
          </p:cNvPr>
          <p:cNvSpPr/>
          <p:nvPr/>
        </p:nvSpPr>
        <p:spPr>
          <a:xfrm>
            <a:off x="3309742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養生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58A946-2D9F-544E-4B4B-8972AFC39A50}"/>
              </a:ext>
            </a:extLst>
          </p:cNvPr>
          <p:cNvSpPr/>
          <p:nvPr/>
        </p:nvSpPr>
        <p:spPr>
          <a:xfrm>
            <a:off x="4173173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下塗り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A2FEC18-E4E3-28DF-C85E-8BDB4116AC58}"/>
              </a:ext>
            </a:extLst>
          </p:cNvPr>
          <p:cNvSpPr/>
          <p:nvPr/>
        </p:nvSpPr>
        <p:spPr>
          <a:xfrm>
            <a:off x="5036604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中塗り・上塗り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428E2CC-3004-6085-56BC-0675E0FA90C5}"/>
              </a:ext>
            </a:extLst>
          </p:cNvPr>
          <p:cNvSpPr/>
          <p:nvPr/>
        </p:nvSpPr>
        <p:spPr>
          <a:xfrm>
            <a:off x="5900035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点検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948CB8B-81D0-7B9C-1A77-4EDAA049CA85}"/>
              </a:ext>
            </a:extLst>
          </p:cNvPr>
          <p:cNvSpPr/>
          <p:nvPr/>
        </p:nvSpPr>
        <p:spPr>
          <a:xfrm>
            <a:off x="6763466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足場解体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CCED3C1-1BCE-BA61-D9BC-22351692C8EB}"/>
              </a:ext>
            </a:extLst>
          </p:cNvPr>
          <p:cNvSpPr/>
          <p:nvPr/>
        </p:nvSpPr>
        <p:spPr>
          <a:xfrm>
            <a:off x="7626899" y="693000"/>
            <a:ext cx="720000" cy="27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引き渡し</a:t>
            </a: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807A64BC-9A68-856F-C5BD-58529B9FFDB8}"/>
              </a:ext>
            </a:extLst>
          </p:cNvPr>
          <p:cNvGrpSpPr/>
          <p:nvPr/>
        </p:nvGrpSpPr>
        <p:grpSpPr>
          <a:xfrm>
            <a:off x="722321" y="292341"/>
            <a:ext cx="7699357" cy="396000"/>
            <a:chOff x="968070" y="1651661"/>
            <a:chExt cx="7699357" cy="396000"/>
          </a:xfrm>
        </p:grpSpPr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CEB73262-DCEC-8EB1-C9F4-0224E09A7FAE}"/>
                </a:ext>
              </a:extLst>
            </p:cNvPr>
            <p:cNvSpPr/>
            <p:nvPr/>
          </p:nvSpPr>
          <p:spPr>
            <a:xfrm>
              <a:off x="5289150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工程６</a:t>
              </a:r>
            </a:p>
          </p:txBody>
        </p:sp>
        <p:sp>
          <p:nvSpPr>
            <p:cNvPr id="22" name="二等辺三角形 21">
              <a:extLst>
                <a:ext uri="{FF2B5EF4-FFF2-40B4-BE49-F238E27FC236}">
                  <a16:creationId xmlns:a16="http://schemas.microsoft.com/office/drawing/2014/main" id="{2FF55669-B317-7402-C1EE-C9673DF65223}"/>
                </a:ext>
              </a:extLst>
            </p:cNvPr>
            <p:cNvSpPr/>
            <p:nvPr/>
          </p:nvSpPr>
          <p:spPr>
            <a:xfrm rot="5400000">
              <a:off x="5800550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F0FA348B-D508-66A8-B900-3825B2066917}"/>
                </a:ext>
              </a:extLst>
            </p:cNvPr>
            <p:cNvSpPr/>
            <p:nvPr/>
          </p:nvSpPr>
          <p:spPr>
            <a:xfrm>
              <a:off x="7017582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工程８</a:t>
              </a:r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id="{DE16FB71-B843-ECD5-DB16-C588FFD4101D}"/>
                </a:ext>
              </a:extLst>
            </p:cNvPr>
            <p:cNvSpPr/>
            <p:nvPr/>
          </p:nvSpPr>
          <p:spPr>
            <a:xfrm rot="5400000">
              <a:off x="7533215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D377F7D3-DEE4-5C93-31EC-DB3A30C6EEC8}"/>
                </a:ext>
              </a:extLst>
            </p:cNvPr>
            <p:cNvSpPr/>
            <p:nvPr/>
          </p:nvSpPr>
          <p:spPr>
            <a:xfrm>
              <a:off x="3560718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工程４</a:t>
              </a:r>
            </a:p>
          </p:txBody>
        </p:sp>
        <p:sp>
          <p:nvSpPr>
            <p:cNvPr id="34" name="二等辺三角形 33">
              <a:extLst>
                <a:ext uri="{FF2B5EF4-FFF2-40B4-BE49-F238E27FC236}">
                  <a16:creationId xmlns:a16="http://schemas.microsoft.com/office/drawing/2014/main" id="{BF602B84-2B02-6D36-B1DE-2AE8E76CA128}"/>
                </a:ext>
              </a:extLst>
            </p:cNvPr>
            <p:cNvSpPr/>
            <p:nvPr/>
          </p:nvSpPr>
          <p:spPr>
            <a:xfrm rot="5400000">
              <a:off x="4072118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6D6500F8-1CA5-D16B-EA85-A3DD2D53E17E}"/>
                </a:ext>
              </a:extLst>
            </p:cNvPr>
            <p:cNvSpPr/>
            <p:nvPr/>
          </p:nvSpPr>
          <p:spPr>
            <a:xfrm>
              <a:off x="6153366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工程７</a:t>
              </a:r>
            </a:p>
          </p:txBody>
        </p:sp>
        <p:sp>
          <p:nvSpPr>
            <p:cNvPr id="37" name="二等辺三角形 36">
              <a:extLst>
                <a:ext uri="{FF2B5EF4-FFF2-40B4-BE49-F238E27FC236}">
                  <a16:creationId xmlns:a16="http://schemas.microsoft.com/office/drawing/2014/main" id="{027084DC-6C48-09E8-D52D-59911D115757}"/>
                </a:ext>
              </a:extLst>
            </p:cNvPr>
            <p:cNvSpPr/>
            <p:nvPr/>
          </p:nvSpPr>
          <p:spPr>
            <a:xfrm rot="5400000">
              <a:off x="6668999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473C8B51-AE40-96E2-830B-09FD9213307F}"/>
                </a:ext>
              </a:extLst>
            </p:cNvPr>
            <p:cNvSpPr/>
            <p:nvPr/>
          </p:nvSpPr>
          <p:spPr>
            <a:xfrm>
              <a:off x="968070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工程１</a:t>
              </a:r>
            </a:p>
          </p:txBody>
        </p:sp>
        <p:sp>
          <p:nvSpPr>
            <p:cNvPr id="40" name="二等辺三角形 39">
              <a:extLst>
                <a:ext uri="{FF2B5EF4-FFF2-40B4-BE49-F238E27FC236}">
                  <a16:creationId xmlns:a16="http://schemas.microsoft.com/office/drawing/2014/main" id="{E1D2CA71-B46B-04AD-484C-2205BCEFFDA4}"/>
                </a:ext>
              </a:extLst>
            </p:cNvPr>
            <p:cNvSpPr/>
            <p:nvPr/>
          </p:nvSpPr>
          <p:spPr>
            <a:xfrm rot="5400000">
              <a:off x="1492170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CDBCA4D6-F502-D27A-3701-5402237B42F5}"/>
                </a:ext>
              </a:extLst>
            </p:cNvPr>
            <p:cNvSpPr/>
            <p:nvPr/>
          </p:nvSpPr>
          <p:spPr>
            <a:xfrm>
              <a:off x="1832286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工程２</a:t>
              </a:r>
            </a:p>
          </p:txBody>
        </p:sp>
        <p:sp>
          <p:nvSpPr>
            <p:cNvPr id="49" name="二等辺三角形 48">
              <a:extLst>
                <a:ext uri="{FF2B5EF4-FFF2-40B4-BE49-F238E27FC236}">
                  <a16:creationId xmlns:a16="http://schemas.microsoft.com/office/drawing/2014/main" id="{3EAE3460-55D5-072A-1D6C-E0308C1EA37E}"/>
                </a:ext>
              </a:extLst>
            </p:cNvPr>
            <p:cNvSpPr/>
            <p:nvPr/>
          </p:nvSpPr>
          <p:spPr>
            <a:xfrm rot="5400000">
              <a:off x="2356386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6510EE16-EABC-F800-7F4B-470CA5E1698E}"/>
                </a:ext>
              </a:extLst>
            </p:cNvPr>
            <p:cNvSpPr/>
            <p:nvPr/>
          </p:nvSpPr>
          <p:spPr>
            <a:xfrm>
              <a:off x="2696502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工程３</a:t>
              </a:r>
            </a:p>
          </p:txBody>
        </p:sp>
        <p:sp>
          <p:nvSpPr>
            <p:cNvPr id="55" name="二等辺三角形 54">
              <a:extLst>
                <a:ext uri="{FF2B5EF4-FFF2-40B4-BE49-F238E27FC236}">
                  <a16:creationId xmlns:a16="http://schemas.microsoft.com/office/drawing/2014/main" id="{EAC50A05-D5EF-5865-9ED9-A44B58D986AE}"/>
                </a:ext>
              </a:extLst>
            </p:cNvPr>
            <p:cNvSpPr/>
            <p:nvPr/>
          </p:nvSpPr>
          <p:spPr>
            <a:xfrm rot="5400000">
              <a:off x="3207902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0BB36884-1C4E-1E48-3437-EECB2A93FDB4}"/>
                </a:ext>
              </a:extLst>
            </p:cNvPr>
            <p:cNvSpPr/>
            <p:nvPr/>
          </p:nvSpPr>
          <p:spPr>
            <a:xfrm>
              <a:off x="7881794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工程９</a:t>
              </a:r>
            </a:p>
          </p:txBody>
        </p:sp>
        <p:sp>
          <p:nvSpPr>
            <p:cNvPr id="58" name="二等辺三角形 57">
              <a:extLst>
                <a:ext uri="{FF2B5EF4-FFF2-40B4-BE49-F238E27FC236}">
                  <a16:creationId xmlns:a16="http://schemas.microsoft.com/office/drawing/2014/main" id="{F4D46EDA-86DF-EDDC-8A0C-973113196082}"/>
                </a:ext>
              </a:extLst>
            </p:cNvPr>
            <p:cNvSpPr/>
            <p:nvPr/>
          </p:nvSpPr>
          <p:spPr>
            <a:xfrm rot="5400000">
              <a:off x="8397427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94EC0E9E-667E-848E-D271-DA70928D2DC8}"/>
                </a:ext>
              </a:extLst>
            </p:cNvPr>
            <p:cNvSpPr/>
            <p:nvPr/>
          </p:nvSpPr>
          <p:spPr>
            <a:xfrm>
              <a:off x="4424934" y="1651661"/>
              <a:ext cx="648000" cy="39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工程５</a:t>
              </a:r>
            </a:p>
          </p:txBody>
        </p:sp>
        <p:sp>
          <p:nvSpPr>
            <p:cNvPr id="61" name="二等辺三角形 60">
              <a:extLst>
                <a:ext uri="{FF2B5EF4-FFF2-40B4-BE49-F238E27FC236}">
                  <a16:creationId xmlns:a16="http://schemas.microsoft.com/office/drawing/2014/main" id="{F783E2F9-D781-276D-EA77-267B2A389DD5}"/>
                </a:ext>
              </a:extLst>
            </p:cNvPr>
            <p:cNvSpPr/>
            <p:nvPr/>
          </p:nvSpPr>
          <p:spPr>
            <a:xfrm rot="5400000">
              <a:off x="4936334" y="1777661"/>
              <a:ext cx="396000" cy="144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14F62D4-C72D-F6C2-381D-59BF8F64CF60}"/>
              </a:ext>
            </a:extLst>
          </p:cNvPr>
          <p:cNvSpPr/>
          <p:nvPr/>
        </p:nvSpPr>
        <p:spPr>
          <a:xfrm>
            <a:off x="7575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1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FA8470E5-3636-DF48-4604-DD2C4D1833BE}"/>
              </a:ext>
            </a:extLst>
          </p:cNvPr>
          <p:cNvSpPr/>
          <p:nvPr/>
        </p:nvSpPr>
        <p:spPr>
          <a:xfrm>
            <a:off x="16211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2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4903F1FB-CB0D-6F3E-4C00-DCE91BBCB31D}"/>
              </a:ext>
            </a:extLst>
          </p:cNvPr>
          <p:cNvSpPr/>
          <p:nvPr/>
        </p:nvSpPr>
        <p:spPr>
          <a:xfrm>
            <a:off x="24847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3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B1C811E8-B68C-DF4C-7643-8B375702E128}"/>
              </a:ext>
            </a:extLst>
          </p:cNvPr>
          <p:cNvSpPr/>
          <p:nvPr/>
        </p:nvSpPr>
        <p:spPr>
          <a:xfrm>
            <a:off x="33483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4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4186A91E-CF85-0144-5116-94E603BD45A8}"/>
              </a:ext>
            </a:extLst>
          </p:cNvPr>
          <p:cNvSpPr/>
          <p:nvPr/>
        </p:nvSpPr>
        <p:spPr>
          <a:xfrm>
            <a:off x="42119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5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5D731C1D-5F26-0B0F-FBD9-76987A86DCA2}"/>
              </a:ext>
            </a:extLst>
          </p:cNvPr>
          <p:cNvSpPr/>
          <p:nvPr/>
        </p:nvSpPr>
        <p:spPr>
          <a:xfrm>
            <a:off x="50755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6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08305A40-E54A-F55C-038B-7B8891B7EB2E}"/>
              </a:ext>
            </a:extLst>
          </p:cNvPr>
          <p:cNvSpPr/>
          <p:nvPr/>
        </p:nvSpPr>
        <p:spPr>
          <a:xfrm>
            <a:off x="59391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7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80EFE167-5861-E051-84CB-8D657F5A04EA}"/>
              </a:ext>
            </a:extLst>
          </p:cNvPr>
          <p:cNvSpPr/>
          <p:nvPr/>
        </p:nvSpPr>
        <p:spPr>
          <a:xfrm>
            <a:off x="68027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8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FA19041B-7D2E-4E64-86D4-AAA68D153767}"/>
              </a:ext>
            </a:extLst>
          </p:cNvPr>
          <p:cNvSpPr/>
          <p:nvPr/>
        </p:nvSpPr>
        <p:spPr>
          <a:xfrm>
            <a:off x="7666349" y="2437980"/>
            <a:ext cx="650872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</a:rPr>
              <a:t>9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E2DE4EDE-E3AB-E3C8-2880-8B0258184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553930" y="5196502"/>
            <a:ext cx="776111" cy="805603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7D7EB2AC-3952-5B26-92C0-D63BFC350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402474" y="3526834"/>
            <a:ext cx="829679" cy="6952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BE717328-F72B-857B-83B6-BF34F298E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657862" y="3531534"/>
            <a:ext cx="800840" cy="685887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1C5D4716-9AFD-CDF7-A27E-AB45A9000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58743" y="5163904"/>
            <a:ext cx="967423" cy="83820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77C72CB2-BE8B-DD63-8BDC-DCD82765D2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45609" flipV="1">
            <a:off x="6690418" y="5023206"/>
            <a:ext cx="838200" cy="83820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1D5A783-9EBB-C29F-3E71-D4F526F0C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036527" y="3429000"/>
            <a:ext cx="908003" cy="838200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ABFF8DD1-EFCC-6A9F-5C5A-35184A6632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42760" y="3429000"/>
            <a:ext cx="1117600" cy="792805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91B48050-9FEF-2CB7-F9B3-15C015B03B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604" y="3534427"/>
            <a:ext cx="1092361" cy="701581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56B0E4F5-FA4F-4E29-25E7-10F08D8AD1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257" y="5293824"/>
            <a:ext cx="776112" cy="51781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0FECC4-AC1D-BA08-F20B-354F6F5DEFE7}"/>
              </a:ext>
            </a:extLst>
          </p:cNvPr>
          <p:cNvSpPr txBox="1"/>
          <p:nvPr/>
        </p:nvSpPr>
        <p:spPr>
          <a:xfrm>
            <a:off x="137820" y="5189567"/>
            <a:ext cx="1356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→イラストはコンクリートブロックですが外壁でお願いします。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8FEC33-776E-A4FA-8BE3-5B75EC9D09A8}"/>
              </a:ext>
            </a:extLst>
          </p:cNvPr>
          <p:cNvSpPr txBox="1"/>
          <p:nvPr/>
        </p:nvSpPr>
        <p:spPr>
          <a:xfrm>
            <a:off x="5691401" y="4260547"/>
            <a:ext cx="1356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↑イラストは二人ですが男性一人でボードを持っているイラストをお願いします。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66C8B7-252C-C5BF-0EDC-1817D2124BED}"/>
              </a:ext>
            </a:extLst>
          </p:cNvPr>
          <p:cNvSpPr txBox="1"/>
          <p:nvPr/>
        </p:nvSpPr>
        <p:spPr>
          <a:xfrm>
            <a:off x="7467494" y="5088363"/>
            <a:ext cx="13564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←イラストは前かがみですが直立の状態でお願いします。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28A0E6C-5714-14BD-499E-3612D336FB76}"/>
              </a:ext>
            </a:extLst>
          </p:cNvPr>
          <p:cNvSpPr txBox="1"/>
          <p:nvPr/>
        </p:nvSpPr>
        <p:spPr>
          <a:xfrm>
            <a:off x="2966181" y="4461228"/>
            <a:ext cx="13564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↓イラストは傾斜がかかっていますが垂直で描いてください。シートを強調してください。</a:t>
            </a:r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5E2960A8-B00B-AC57-7F04-33CDC7EFD488}"/>
              </a:ext>
            </a:extLst>
          </p:cNvPr>
          <p:cNvSpPr/>
          <p:nvPr/>
        </p:nvSpPr>
        <p:spPr>
          <a:xfrm>
            <a:off x="1797050" y="3587750"/>
            <a:ext cx="299128" cy="1500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59CA5A99-CB62-99A5-EE98-0418B9D55E29}"/>
              </a:ext>
            </a:extLst>
          </p:cNvPr>
          <p:cNvSpPr/>
          <p:nvPr/>
        </p:nvSpPr>
        <p:spPr>
          <a:xfrm>
            <a:off x="3538448" y="3526834"/>
            <a:ext cx="299128" cy="9343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18">
            <a:extLst>
              <a:ext uri="{FF2B5EF4-FFF2-40B4-BE49-F238E27FC236}">
                <a16:creationId xmlns:a16="http://schemas.microsoft.com/office/drawing/2014/main" id="{B321565C-0CB7-5D42-1418-ED791ED454C8}"/>
              </a:ext>
            </a:extLst>
          </p:cNvPr>
          <p:cNvSpPr/>
          <p:nvPr/>
        </p:nvSpPr>
        <p:spPr>
          <a:xfrm>
            <a:off x="5247040" y="3541339"/>
            <a:ext cx="299128" cy="15470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下 22">
            <a:extLst>
              <a:ext uri="{FF2B5EF4-FFF2-40B4-BE49-F238E27FC236}">
                <a16:creationId xmlns:a16="http://schemas.microsoft.com/office/drawing/2014/main" id="{216818A2-22A9-DD24-D961-40A42F9DBB82}"/>
              </a:ext>
            </a:extLst>
          </p:cNvPr>
          <p:cNvSpPr/>
          <p:nvPr/>
        </p:nvSpPr>
        <p:spPr>
          <a:xfrm>
            <a:off x="7059401" y="3541339"/>
            <a:ext cx="299128" cy="1427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321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302</Words>
  <Application>Microsoft Office PowerPoint</Application>
  <PresentationFormat>画面に合わせる (4:3)</PresentationFormat>
  <Paragraphs>93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BIZ UDゴシック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清水 勝彦</dc:creator>
  <cp:lastModifiedBy>清水 勝彦</cp:lastModifiedBy>
  <cp:revision>10</cp:revision>
  <dcterms:created xsi:type="dcterms:W3CDTF">2022-09-04T05:54:03Z</dcterms:created>
  <dcterms:modified xsi:type="dcterms:W3CDTF">2022-09-05T01:35:41Z</dcterms:modified>
</cp:coreProperties>
</file>