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6" r:id="rId1"/>
  </p:sldMasterIdLst>
  <p:notesMasterIdLst>
    <p:notesMasterId r:id="rId5"/>
  </p:notesMasterIdLst>
  <p:sldIdLst>
    <p:sldId id="261" r:id="rId2"/>
    <p:sldId id="262" r:id="rId3"/>
    <p:sldId id="258" r:id="rId4"/>
  </p:sldIdLst>
  <p:sldSz cx="7775575" cy="10907713"/>
  <p:notesSz cx="7318375" cy="10450513"/>
  <p:defaultTex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318" userDrawn="1">
          <p15:clr>
            <a:srgbClr val="A4A3A4"/>
          </p15:clr>
        </p15:guide>
        <p15:guide id="2" pos="24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53F"/>
    <a:srgbClr val="FFA03F"/>
    <a:srgbClr val="C30D23"/>
    <a:srgbClr val="E94708"/>
    <a:srgbClr val="906E30"/>
    <a:srgbClr val="82582D"/>
    <a:srgbClr val="A4723A"/>
    <a:srgbClr val="664724"/>
    <a:srgbClr val="645226"/>
    <a:srgbClr val="6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2" d="100"/>
          <a:sy n="42" d="100"/>
        </p:scale>
        <p:origin x="2184" y="56"/>
      </p:cViewPr>
      <p:guideLst>
        <p:guide orient="horz" pos="5318"/>
        <p:guide pos="24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3171295" cy="524340"/>
          </a:xfrm>
          <a:prstGeom prst="rect">
            <a:avLst/>
          </a:prstGeom>
        </p:spPr>
        <p:txBody>
          <a:bodyPr vert="horz" lIns="97166" tIns="48583" rIns="97166" bIns="48583" rtlCol="0"/>
          <a:lstStyle>
            <a:lvl1pPr algn="l">
              <a:defRPr sz="1200"/>
            </a:lvl1pPr>
          </a:lstStyle>
          <a:p>
            <a:endParaRPr kumimoji="1" lang="ja-JP" altLang="en-US"/>
          </a:p>
        </p:txBody>
      </p:sp>
      <p:sp>
        <p:nvSpPr>
          <p:cNvPr id="3" name="日付プレースホルダー 2"/>
          <p:cNvSpPr>
            <a:spLocks noGrp="1"/>
          </p:cNvSpPr>
          <p:nvPr>
            <p:ph type="dt" idx="1"/>
          </p:nvPr>
        </p:nvSpPr>
        <p:spPr>
          <a:xfrm>
            <a:off x="4145388" y="0"/>
            <a:ext cx="3171295" cy="524340"/>
          </a:xfrm>
          <a:prstGeom prst="rect">
            <a:avLst/>
          </a:prstGeom>
        </p:spPr>
        <p:txBody>
          <a:bodyPr vert="horz" lIns="97166" tIns="48583" rIns="97166" bIns="48583" rtlCol="0"/>
          <a:lstStyle>
            <a:lvl1pPr algn="r">
              <a:defRPr sz="1200"/>
            </a:lvl1pPr>
          </a:lstStyle>
          <a:p>
            <a:fld id="{70F99883-74AE-4A2C-81B7-5B86A08198C0}" type="datetimeFigureOut">
              <a:rPr kumimoji="1" lang="ja-JP" altLang="en-US" smtClean="0"/>
              <a:t>2021/4/4</a:t>
            </a:fld>
            <a:endParaRPr kumimoji="1" lang="ja-JP" altLang="en-US"/>
          </a:p>
        </p:txBody>
      </p:sp>
      <p:sp>
        <p:nvSpPr>
          <p:cNvPr id="4" name="スライド イメージ プレースホルダー 3"/>
          <p:cNvSpPr>
            <a:spLocks noGrp="1" noRot="1" noChangeAspect="1"/>
          </p:cNvSpPr>
          <p:nvPr>
            <p:ph type="sldImg" idx="2"/>
          </p:nvPr>
        </p:nvSpPr>
        <p:spPr>
          <a:xfrm>
            <a:off x="2401888" y="1304925"/>
            <a:ext cx="2514600" cy="3529013"/>
          </a:xfrm>
          <a:prstGeom prst="rect">
            <a:avLst/>
          </a:prstGeom>
          <a:noFill/>
          <a:ln w="12700">
            <a:solidFill>
              <a:prstClr val="black"/>
            </a:solidFill>
          </a:ln>
        </p:spPr>
        <p:txBody>
          <a:bodyPr vert="horz" lIns="97166" tIns="48583" rIns="97166" bIns="48583" rtlCol="0" anchor="ctr"/>
          <a:lstStyle/>
          <a:p>
            <a:endParaRPr lang="ja-JP" altLang="en-US"/>
          </a:p>
        </p:txBody>
      </p:sp>
      <p:sp>
        <p:nvSpPr>
          <p:cNvPr id="5" name="ノート プレースホルダー 4"/>
          <p:cNvSpPr>
            <a:spLocks noGrp="1"/>
          </p:cNvSpPr>
          <p:nvPr>
            <p:ph type="body" sz="quarter" idx="3"/>
          </p:nvPr>
        </p:nvSpPr>
        <p:spPr>
          <a:xfrm>
            <a:off x="731838" y="5029310"/>
            <a:ext cx="5854700" cy="4114889"/>
          </a:xfrm>
          <a:prstGeom prst="rect">
            <a:avLst/>
          </a:prstGeom>
        </p:spPr>
        <p:txBody>
          <a:bodyPr vert="horz" lIns="97166" tIns="48583" rIns="97166" bIns="4858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926176"/>
            <a:ext cx="3171295" cy="524339"/>
          </a:xfrm>
          <a:prstGeom prst="rect">
            <a:avLst/>
          </a:prstGeom>
        </p:spPr>
        <p:txBody>
          <a:bodyPr vert="horz" lIns="97166" tIns="48583" rIns="97166" bIns="4858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145388" y="9926176"/>
            <a:ext cx="3171295" cy="524339"/>
          </a:xfrm>
          <a:prstGeom prst="rect">
            <a:avLst/>
          </a:prstGeom>
        </p:spPr>
        <p:txBody>
          <a:bodyPr vert="horz" lIns="97166" tIns="48583" rIns="97166" bIns="48583" rtlCol="0" anchor="b"/>
          <a:lstStyle>
            <a:lvl1pPr algn="r">
              <a:defRPr sz="1200"/>
            </a:lvl1pPr>
          </a:lstStyle>
          <a:p>
            <a:fld id="{ACD93CC5-A9B8-46A1-B8C3-70AA73E05DA2}" type="slidenum">
              <a:rPr kumimoji="1" lang="ja-JP" altLang="en-US" smtClean="0"/>
              <a:t>‹#›</a:t>
            </a:fld>
            <a:endParaRPr kumimoji="1" lang="ja-JP" altLang="en-US"/>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1019007" rtl="0" eaLnBrk="1" latinLnBrk="0" hangingPunct="1">
      <a:defRPr kumimoji="1" sz="1337" kern="1200">
        <a:solidFill>
          <a:schemeClr val="tx1"/>
        </a:solidFill>
        <a:latin typeface="+mn-lt"/>
        <a:ea typeface="+mn-ea"/>
        <a:cs typeface="+mn-cs"/>
      </a:defRPr>
    </a:lvl1pPr>
    <a:lvl2pPr marL="509504" algn="l" defTabSz="1019007" rtl="0" eaLnBrk="1" latinLnBrk="0" hangingPunct="1">
      <a:defRPr kumimoji="1" sz="1337" kern="1200">
        <a:solidFill>
          <a:schemeClr val="tx1"/>
        </a:solidFill>
        <a:latin typeface="+mn-lt"/>
        <a:ea typeface="+mn-ea"/>
        <a:cs typeface="+mn-cs"/>
      </a:defRPr>
    </a:lvl2pPr>
    <a:lvl3pPr marL="1019007" algn="l" defTabSz="1019007" rtl="0" eaLnBrk="1" latinLnBrk="0" hangingPunct="1">
      <a:defRPr kumimoji="1" sz="1337" kern="1200">
        <a:solidFill>
          <a:schemeClr val="tx1"/>
        </a:solidFill>
        <a:latin typeface="+mn-lt"/>
        <a:ea typeface="+mn-ea"/>
        <a:cs typeface="+mn-cs"/>
      </a:defRPr>
    </a:lvl3pPr>
    <a:lvl4pPr marL="1528511" algn="l" defTabSz="1019007" rtl="0" eaLnBrk="1" latinLnBrk="0" hangingPunct="1">
      <a:defRPr kumimoji="1" sz="1337" kern="1200">
        <a:solidFill>
          <a:schemeClr val="tx1"/>
        </a:solidFill>
        <a:latin typeface="+mn-lt"/>
        <a:ea typeface="+mn-ea"/>
        <a:cs typeface="+mn-cs"/>
      </a:defRPr>
    </a:lvl4pPr>
    <a:lvl5pPr marL="2038015" algn="l" defTabSz="1019007" rtl="0" eaLnBrk="1" latinLnBrk="0" hangingPunct="1">
      <a:defRPr kumimoji="1" sz="1337" kern="1200">
        <a:solidFill>
          <a:schemeClr val="tx1"/>
        </a:solidFill>
        <a:latin typeface="+mn-lt"/>
        <a:ea typeface="+mn-ea"/>
        <a:cs typeface="+mn-cs"/>
      </a:defRPr>
    </a:lvl5pPr>
    <a:lvl6pPr marL="2547518" algn="l" defTabSz="1019007" rtl="0" eaLnBrk="1" latinLnBrk="0" hangingPunct="1">
      <a:defRPr kumimoji="1" sz="1337" kern="1200">
        <a:solidFill>
          <a:schemeClr val="tx1"/>
        </a:solidFill>
        <a:latin typeface="+mn-lt"/>
        <a:ea typeface="+mn-ea"/>
        <a:cs typeface="+mn-cs"/>
      </a:defRPr>
    </a:lvl6pPr>
    <a:lvl7pPr marL="3057022" algn="l" defTabSz="1019007" rtl="0" eaLnBrk="1" latinLnBrk="0" hangingPunct="1">
      <a:defRPr kumimoji="1" sz="1337" kern="1200">
        <a:solidFill>
          <a:schemeClr val="tx1"/>
        </a:solidFill>
        <a:latin typeface="+mn-lt"/>
        <a:ea typeface="+mn-ea"/>
        <a:cs typeface="+mn-cs"/>
      </a:defRPr>
    </a:lvl7pPr>
    <a:lvl8pPr marL="3566526" algn="l" defTabSz="1019007" rtl="0" eaLnBrk="1" latinLnBrk="0" hangingPunct="1">
      <a:defRPr kumimoji="1" sz="1337" kern="1200">
        <a:solidFill>
          <a:schemeClr val="tx1"/>
        </a:solidFill>
        <a:latin typeface="+mn-lt"/>
        <a:ea typeface="+mn-ea"/>
        <a:cs typeface="+mn-cs"/>
      </a:defRPr>
    </a:lvl8pPr>
    <a:lvl9pPr marL="4076029" algn="l" defTabSz="1019007" rtl="0" eaLnBrk="1" latinLnBrk="0" hangingPunct="1">
      <a:defRPr kumimoji="1"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c762e1b733_0_25:notes"/>
          <p:cNvSpPr>
            <a:spLocks noGrp="1" noRot="1" noChangeAspect="1"/>
          </p:cNvSpPr>
          <p:nvPr>
            <p:ph type="sldImg" idx="2"/>
          </p:nvPr>
        </p:nvSpPr>
        <p:spPr>
          <a:xfrm>
            <a:off x="2208213" y="685800"/>
            <a:ext cx="24415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c762e1b73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a:prstGeom prst="rect">
            <a:avLst/>
          </a:prstGeo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a:prstGeom prst="rect">
            <a:avLst/>
          </a:prstGeo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94A3B7E-DD21-4048-88F3-59665D8E8CDB}"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84903F17-9641-4B84-A974-7D55D06F189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10892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534988" y="2903538"/>
            <a:ext cx="6705600" cy="6921500"/>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AE7DE13-46BE-4B37-9FBB-8FA2A87D7224}"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9A7FC707-0A99-4B85-9C38-B64E72987C1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5520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a:prstGeom prst="rect">
            <a:avLst/>
          </a:prstGeo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a:prstGeom prst="rect">
            <a:avLst/>
          </a:prstGeo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8184D596-71CB-401C-BE2A-FF96587D8E95}"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3D9CCBC2-8C21-4C9A-A2A0-C4F7CFD13B6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9240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B73FDC24-657B-46BD-9F76-F6EB56EE60B7}"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0B8B99DA-1B7B-4D03-B44C-EA0B6BFD2A8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6316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a:prstGeom prst="rect">
            <a:avLst/>
          </a:prstGeo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23244564-11C5-49CA-A6C6-0EFA5B9EEF59}"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8"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A10FB411-F8C4-4E71-AA2F-EFB8BA5857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932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1E3C5F0A-E814-4F5B-8509-4826EF6EAFAD}"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4"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F8C3135D-753B-4641-9B40-F5C756AB03B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7590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449F838-D727-4C3D-981F-C91357BA9725}"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3"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2E37CFDE-7B0F-4037-894D-A6CABA6358C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66309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a:prstGeom prst="rect">
            <a:avLst/>
          </a:prstGeo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1578700-CC02-43A7-8D67-617F0C9B34C3}"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717CBD56-090A-4AA6-BB18-0A87B6BE424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71046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a:prstGeom prst="rect">
            <a:avLst/>
          </a:prstGeo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D7CF08AA-2110-42CD-8773-E3A4EF59A3C2}"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D69A334-02AD-4810-8742-6DB93C5EA25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14634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988" y="2903538"/>
            <a:ext cx="6705600" cy="6921500"/>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57294DBB-917B-4186-A703-7409F7CF8E54}"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52B72EE-4B45-425F-B500-026DA88CB77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23652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a:prstGeom prst="rect">
            <a:avLst/>
          </a:prstGeo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C64D20DD-EE55-4DDE-BB8B-8D151B9371C9}" type="datetimeFigureOut">
              <a:rPr lang="en-US">
                <a:solidFill>
                  <a:prstClr val="black">
                    <a:tint val="75000"/>
                  </a:prstClr>
                </a:solidFill>
              </a:rPr>
              <a:pPr>
                <a:defRPr/>
              </a:pPr>
              <a:t>4/4/2021</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EF60586A-009D-4946-86B1-6BEB0D580BF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5280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2877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5063" y="943756"/>
            <a:ext cx="7245802" cy="1214592"/>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5063" y="2444029"/>
            <a:ext cx="7245802" cy="7244969"/>
          </a:xfrm>
          <a:prstGeom prst="rect">
            <a:avLst/>
          </a:prstGeom>
        </p:spPr>
        <p:txBody>
          <a:bodyPr spcFirstLastPara="1" wrap="square" lIns="91425" tIns="91425" rIns="91425" bIns="91425" anchor="t" anchorCtr="0">
            <a:normAutofit/>
          </a:bodyPr>
          <a:lstStyle>
            <a:lvl1pPr marL="545394" lvl="0" indent="-409045">
              <a:spcBef>
                <a:spcPts val="0"/>
              </a:spcBef>
              <a:spcAft>
                <a:spcPts val="0"/>
              </a:spcAft>
              <a:buSzPts val="1800"/>
              <a:buChar char="●"/>
              <a:defRPr/>
            </a:lvl1pPr>
            <a:lvl2pPr marL="1090788" lvl="1" indent="-378746">
              <a:spcBef>
                <a:spcPts val="0"/>
              </a:spcBef>
              <a:spcAft>
                <a:spcPts val="0"/>
              </a:spcAft>
              <a:buSzPts val="1400"/>
              <a:buChar char="○"/>
              <a:defRPr/>
            </a:lvl2pPr>
            <a:lvl3pPr marL="1636182" lvl="2" indent="-378746">
              <a:spcBef>
                <a:spcPts val="0"/>
              </a:spcBef>
              <a:spcAft>
                <a:spcPts val="0"/>
              </a:spcAft>
              <a:buSzPts val="1400"/>
              <a:buChar char="■"/>
              <a:defRPr/>
            </a:lvl3pPr>
            <a:lvl4pPr marL="2181576" lvl="3" indent="-378746">
              <a:spcBef>
                <a:spcPts val="0"/>
              </a:spcBef>
              <a:spcAft>
                <a:spcPts val="0"/>
              </a:spcAft>
              <a:buSzPts val="1400"/>
              <a:buChar char="●"/>
              <a:defRPr/>
            </a:lvl4pPr>
            <a:lvl5pPr marL="2726969" lvl="4" indent="-378746">
              <a:spcBef>
                <a:spcPts val="0"/>
              </a:spcBef>
              <a:spcAft>
                <a:spcPts val="0"/>
              </a:spcAft>
              <a:buSzPts val="1400"/>
              <a:buChar char="○"/>
              <a:defRPr/>
            </a:lvl5pPr>
            <a:lvl6pPr marL="3272363" lvl="5" indent="-378746">
              <a:spcBef>
                <a:spcPts val="0"/>
              </a:spcBef>
              <a:spcAft>
                <a:spcPts val="0"/>
              </a:spcAft>
              <a:buSzPts val="1400"/>
              <a:buChar char="■"/>
              <a:defRPr/>
            </a:lvl6pPr>
            <a:lvl7pPr marL="3817757" lvl="6" indent="-378746">
              <a:spcBef>
                <a:spcPts val="0"/>
              </a:spcBef>
              <a:spcAft>
                <a:spcPts val="0"/>
              </a:spcAft>
              <a:buSzPts val="1400"/>
              <a:buChar char="●"/>
              <a:defRPr/>
            </a:lvl7pPr>
            <a:lvl8pPr marL="4363151" lvl="7" indent="-378746">
              <a:spcBef>
                <a:spcPts val="0"/>
              </a:spcBef>
              <a:spcAft>
                <a:spcPts val="0"/>
              </a:spcAft>
              <a:buSzPts val="1400"/>
              <a:buChar char="○"/>
              <a:defRPr/>
            </a:lvl8pPr>
            <a:lvl9pPr marL="4908545" lvl="8" indent="-378746">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4798" y="9889186"/>
            <a:ext cx="466405" cy="834898"/>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US" altLang="ja" smtClean="0"/>
              <a:pPr algn="r"/>
              <a:t>‹#›</a:t>
            </a:fld>
            <a:endParaRPr lang="ja" altLang="en-US"/>
          </a:p>
        </p:txBody>
      </p:sp>
    </p:spTree>
    <p:extLst>
      <p:ext uri="{BB962C8B-B14F-4D97-AF65-F5344CB8AC3E}">
        <p14:creationId xmlns:p14="http://schemas.microsoft.com/office/powerpoint/2010/main" val="154556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4653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776288" rtl="0" fontAlgn="base">
        <a:lnSpc>
          <a:spcPct val="90000"/>
        </a:lnSpc>
        <a:spcBef>
          <a:spcPct val="0"/>
        </a:spcBef>
        <a:spcAft>
          <a:spcPct val="0"/>
        </a:spcAft>
        <a:defRPr kumimoji="1" sz="3700" kern="1200">
          <a:solidFill>
            <a:schemeClr val="tx1"/>
          </a:solidFill>
          <a:latin typeface="+mj-lt"/>
          <a:ea typeface="+mj-ea"/>
          <a:cs typeface="+mj-cs"/>
        </a:defRPr>
      </a:lvl1pPr>
      <a:lvl2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9pPr>
    </p:titleStyle>
    <p:bodyStyle>
      <a:lvl1pPr marL="193675" indent="-193675" algn="l" defTabSz="776288" rtl="0" fontAlgn="base">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fontAlgn="base">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fontAlgn="base">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fontAlgn="base">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fontAlgn="base">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emf"/><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D609EBD-1E4E-46D8-ACFC-ABAABFF0256F}"/>
              </a:ext>
            </a:extLst>
          </p:cNvPr>
          <p:cNvSpPr/>
          <p:nvPr/>
        </p:nvSpPr>
        <p:spPr>
          <a:xfrm>
            <a:off x="-177421" y="9628821"/>
            <a:ext cx="8093122" cy="1278892"/>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944653"/>
            <a:ext cx="7775574" cy="705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541151" y="3209603"/>
            <a:ext cx="5234424" cy="1825884"/>
          </a:xfrm>
          <a:prstGeom prst="rect">
            <a:avLst/>
          </a:prstGeom>
          <a:noFill/>
        </p:spPr>
        <p:txBody>
          <a:bodyPr wrap="square" rtlCol="0">
            <a:spAutoFit/>
          </a:bodyPr>
          <a:lstStyle/>
          <a:p>
            <a:pPr>
              <a:lnSpc>
                <a:spcPct val="120000"/>
              </a:lnSpc>
            </a:pPr>
            <a:r>
              <a:rPr lang="ja-JP" altLang="en-US" sz="3200" dirty="0">
                <a:solidFill>
                  <a:srgbClr val="FFA03F"/>
                </a:solidFill>
                <a:latin typeface="HGPSoeiKakugothicUB" pitchFamily="34" charset="-128"/>
                <a:ea typeface="HGPSoeiKakugothicUB" pitchFamily="34" charset="-128"/>
              </a:rPr>
              <a:t>一歩踏み出してみませんか？</a:t>
            </a:r>
            <a:endParaRPr lang="en-US" altLang="ja-JP" sz="3200" dirty="0">
              <a:solidFill>
                <a:srgbClr val="FFA03F"/>
              </a:solidFill>
              <a:latin typeface="HGPSoeiKakugothicUB" pitchFamily="34" charset="-128"/>
              <a:ea typeface="HGPSoeiKakugothicUB" pitchFamily="34" charset="-128"/>
            </a:endParaRPr>
          </a:p>
          <a:p>
            <a:pPr>
              <a:lnSpc>
                <a:spcPct val="120000"/>
              </a:lnSpc>
            </a:pPr>
            <a:r>
              <a:rPr lang="ja-JP" altLang="en-US" sz="1600" dirty="0">
                <a:latin typeface="HGPSoeiKakugothicUB" pitchFamily="34" charset="-128"/>
                <a:ea typeface="HGPSoeiKakugothicUB" pitchFamily="34" charset="-128"/>
              </a:rPr>
              <a:t>敷居の低さでお馴染みの心理カウンセラーの神田勇哉が</a:t>
            </a:r>
            <a:endParaRPr lang="en-US" altLang="ja-JP" sz="1600" dirty="0">
              <a:latin typeface="HGPSoeiKakugothicUB" pitchFamily="34" charset="-128"/>
              <a:ea typeface="HGPSoeiKakugothicUB" pitchFamily="34" charset="-128"/>
            </a:endParaRPr>
          </a:p>
          <a:p>
            <a:pPr>
              <a:lnSpc>
                <a:spcPct val="120000"/>
              </a:lnSpc>
            </a:pPr>
            <a:r>
              <a:rPr lang="en-US" altLang="ja-JP" sz="1600" dirty="0">
                <a:latin typeface="HGPSoeiKakugothicUB" pitchFamily="34" charset="-128"/>
                <a:ea typeface="HGPSoeiKakugothicUB" pitchFamily="34" charset="-128"/>
              </a:rPr>
              <a:t>『</a:t>
            </a:r>
            <a:r>
              <a:rPr lang="ja-JP" altLang="en-US" sz="1600" dirty="0">
                <a:latin typeface="HGPSoeiKakugothicUB" pitchFamily="34" charset="-128"/>
                <a:ea typeface="HGPSoeiKakugothicUB" pitchFamily="34" charset="-128"/>
              </a:rPr>
              <a:t>育成の湯</a:t>
            </a:r>
            <a:r>
              <a:rPr lang="en-US" altLang="ja-JP" sz="1600" dirty="0">
                <a:latin typeface="HGPSoeiKakugothicUB" pitchFamily="34" charset="-128"/>
                <a:ea typeface="HGPSoeiKakugothicUB" pitchFamily="34" charset="-128"/>
              </a:rPr>
              <a:t>』</a:t>
            </a:r>
            <a:r>
              <a:rPr lang="ja-JP" altLang="en-US" sz="1600" dirty="0">
                <a:latin typeface="HGPSoeiKakugothicUB" pitchFamily="34" charset="-128"/>
                <a:ea typeface="HGPSoeiKakugothicUB" pitchFamily="34" charset="-128"/>
              </a:rPr>
              <a:t>を始めました。</a:t>
            </a:r>
            <a:r>
              <a:rPr lang="en-US" altLang="ja-JP" sz="1600" dirty="0">
                <a:latin typeface="HGPSoeiKakugothicUB" pitchFamily="34" charset="-128"/>
                <a:ea typeface="HGPSoeiKakugothicUB" pitchFamily="34" charset="-128"/>
              </a:rPr>
              <a:t>365</a:t>
            </a:r>
            <a:r>
              <a:rPr lang="ja-JP" altLang="en-US" sz="1600" dirty="0">
                <a:latin typeface="HGPSoeiKakugothicUB" pitchFamily="34" charset="-128"/>
                <a:ea typeface="HGPSoeiKakugothicUB" pitchFamily="34" charset="-128"/>
              </a:rPr>
              <a:t>日のサポート体制で明るく、楽しく、時には厳しく、あなたの心に寄り添いながら、あなたにあったカウンセリングスタイルを一緒に作り上げます♪</a:t>
            </a:r>
          </a:p>
        </p:txBody>
      </p:sp>
      <p:sp>
        <p:nvSpPr>
          <p:cNvPr id="33" name="TextBox 32"/>
          <p:cNvSpPr txBox="1"/>
          <p:nvPr/>
        </p:nvSpPr>
        <p:spPr>
          <a:xfrm>
            <a:off x="2613085" y="9700815"/>
            <a:ext cx="3083519" cy="1384995"/>
          </a:xfrm>
          <a:prstGeom prst="rect">
            <a:avLst/>
          </a:prstGeom>
          <a:noFill/>
        </p:spPr>
        <p:txBody>
          <a:bodyPr wrap="square" rtlCol="0">
            <a:spAutoFit/>
          </a:bodyPr>
          <a:lstStyle/>
          <a:p>
            <a:r>
              <a:rPr lang="ja-JP" altLang="en-US" sz="1400" dirty="0">
                <a:solidFill>
                  <a:schemeClr val="bg1"/>
                </a:solidFill>
                <a:latin typeface="HGPSoeiKakugothicUB" pitchFamily="34" charset="-128"/>
                <a:ea typeface="HGPSoeiKakugothicUB" pitchFamily="34" charset="-128"/>
              </a:rPr>
              <a:t>神田勇哉（かんだ・ゆうや）　</a:t>
            </a:r>
          </a:p>
          <a:p>
            <a:r>
              <a:rPr lang="ja-JP" altLang="en-US" sz="1400" dirty="0">
                <a:solidFill>
                  <a:schemeClr val="bg1"/>
                </a:solidFill>
                <a:latin typeface="HGPSoeiKakugothicUB" pitchFamily="34" charset="-128"/>
                <a:ea typeface="HGPSoeiKakugothicUB" pitchFamily="34" charset="-128"/>
              </a:rPr>
              <a:t>〠</a:t>
            </a:r>
            <a:r>
              <a:rPr lang="en-US" altLang="ja-JP" sz="1400" dirty="0">
                <a:solidFill>
                  <a:schemeClr val="bg1"/>
                </a:solidFill>
                <a:latin typeface="HGPSoeiKakugothicUB" pitchFamily="34" charset="-128"/>
                <a:ea typeface="HGPSoeiKakugothicUB" pitchFamily="34" charset="-128"/>
              </a:rPr>
              <a:t>510</a:t>
            </a:r>
            <a:r>
              <a:rPr lang="ja-JP" altLang="en-US" sz="1400" dirty="0">
                <a:solidFill>
                  <a:schemeClr val="bg1"/>
                </a:solidFill>
                <a:latin typeface="HGPSoeiKakugothicUB" pitchFamily="34" charset="-128"/>
                <a:ea typeface="HGPSoeiKakugothicUB" pitchFamily="34" charset="-128"/>
              </a:rPr>
              <a:t>・</a:t>
            </a:r>
            <a:r>
              <a:rPr lang="en-US" altLang="ja-JP" sz="1400" dirty="0">
                <a:solidFill>
                  <a:schemeClr val="bg1"/>
                </a:solidFill>
                <a:latin typeface="HGPSoeiKakugothicUB" pitchFamily="34" charset="-128"/>
                <a:ea typeface="HGPSoeiKakugothicUB" pitchFamily="34" charset="-128"/>
              </a:rPr>
              <a:t>0025</a:t>
            </a:r>
          </a:p>
          <a:p>
            <a:r>
              <a:rPr lang="ja-JP" altLang="en-US" sz="1400" dirty="0">
                <a:solidFill>
                  <a:schemeClr val="bg1"/>
                </a:solidFill>
                <a:latin typeface="HGPSoeiKakugothicUB" pitchFamily="34" charset="-128"/>
                <a:ea typeface="HGPSoeiKakugothicUB" pitchFamily="34" charset="-128"/>
              </a:rPr>
              <a:t>三重県四日市市東新町</a:t>
            </a:r>
          </a:p>
          <a:p>
            <a:r>
              <a:rPr lang="ja-JP" altLang="en-US" sz="1400" dirty="0">
                <a:solidFill>
                  <a:schemeClr val="bg1"/>
                </a:solidFill>
                <a:latin typeface="HGPSoeiKakugothicUB" pitchFamily="34" charset="-128"/>
                <a:ea typeface="HGPSoeiKakugothicUB" pitchFamily="34" charset="-128"/>
              </a:rPr>
              <a:t>☎︎</a:t>
            </a:r>
            <a:r>
              <a:rPr lang="en-US" altLang="ja-JP" sz="1400" dirty="0">
                <a:solidFill>
                  <a:schemeClr val="bg1"/>
                </a:solidFill>
                <a:latin typeface="HGPSoeiKakugothicUB" pitchFamily="34" charset="-128"/>
                <a:ea typeface="HGPSoeiKakugothicUB" pitchFamily="34" charset="-128"/>
              </a:rPr>
              <a:t>080</a:t>
            </a:r>
            <a:r>
              <a:rPr lang="ja-JP" altLang="en-US" sz="1400" dirty="0">
                <a:solidFill>
                  <a:schemeClr val="bg1"/>
                </a:solidFill>
                <a:latin typeface="HGPSoeiKakugothicUB" pitchFamily="34" charset="-128"/>
                <a:ea typeface="HGPSoeiKakugothicUB" pitchFamily="34" charset="-128"/>
              </a:rPr>
              <a:t>・</a:t>
            </a:r>
            <a:r>
              <a:rPr lang="en-US" altLang="ja-JP" sz="1400" dirty="0">
                <a:solidFill>
                  <a:schemeClr val="bg1"/>
                </a:solidFill>
                <a:latin typeface="HGPSoeiKakugothicUB" pitchFamily="34" charset="-128"/>
                <a:ea typeface="HGPSoeiKakugothicUB" pitchFamily="34" charset="-128"/>
              </a:rPr>
              <a:t>1624</a:t>
            </a:r>
            <a:r>
              <a:rPr lang="ja-JP" altLang="en-US" sz="1400" dirty="0">
                <a:solidFill>
                  <a:schemeClr val="bg1"/>
                </a:solidFill>
                <a:latin typeface="HGPSoeiKakugothicUB" pitchFamily="34" charset="-128"/>
                <a:ea typeface="HGPSoeiKakugothicUB" pitchFamily="34" charset="-128"/>
              </a:rPr>
              <a:t>・</a:t>
            </a:r>
            <a:r>
              <a:rPr lang="en-US" altLang="ja-JP" sz="1400" dirty="0">
                <a:solidFill>
                  <a:schemeClr val="bg1"/>
                </a:solidFill>
                <a:latin typeface="HGPSoeiKakugothicUB" pitchFamily="34" charset="-128"/>
                <a:ea typeface="HGPSoeiKakugothicUB" pitchFamily="34" charset="-128"/>
              </a:rPr>
              <a:t>5420</a:t>
            </a:r>
          </a:p>
          <a:p>
            <a:r>
              <a:rPr lang="en-US" altLang="ja-JP" sz="1400" dirty="0">
                <a:solidFill>
                  <a:schemeClr val="bg1"/>
                </a:solidFill>
                <a:latin typeface="HGPSoeiKakugothicUB" pitchFamily="34" charset="-128"/>
                <a:ea typeface="HGPSoeiKakugothicUB" pitchFamily="34" charset="-128"/>
              </a:rPr>
              <a:t>URL: https://kokoronosento.jp/</a:t>
            </a:r>
          </a:p>
          <a:p>
            <a:endParaRPr lang="en-US" altLang="ja-JP" sz="1400" dirty="0">
              <a:solidFill>
                <a:schemeClr val="bg1"/>
              </a:solidFill>
              <a:latin typeface="HGPSoeiKakugothicUB" pitchFamily="34" charset="-128"/>
              <a:ea typeface="HGPSoeiKakugothicUB" pitchFamily="34" charset="-128"/>
            </a:endParaRPr>
          </a:p>
        </p:txBody>
      </p:sp>
      <p:sp>
        <p:nvSpPr>
          <p:cNvPr id="35" name="TextBox 34"/>
          <p:cNvSpPr txBox="1"/>
          <p:nvPr/>
        </p:nvSpPr>
        <p:spPr>
          <a:xfrm>
            <a:off x="5326043" y="9682778"/>
            <a:ext cx="2462232" cy="338554"/>
          </a:xfrm>
          <a:prstGeom prst="rect">
            <a:avLst/>
          </a:prstGeom>
          <a:noFill/>
        </p:spPr>
        <p:txBody>
          <a:bodyPr wrap="square" rtlCol="0">
            <a:spAutoFit/>
          </a:bodyPr>
          <a:lstStyle/>
          <a:p>
            <a:pPr algn="ctr"/>
            <a:r>
              <a:rPr lang="en-US" sz="1600" dirty="0">
                <a:solidFill>
                  <a:schemeClr val="bg1"/>
                </a:solidFill>
                <a:latin typeface="HGPSoeiKakugothicUB" pitchFamily="34" charset="-128"/>
                <a:ea typeface="HGPSoeiKakugothicUB" pitchFamily="34" charset="-128"/>
              </a:rPr>
              <a:t>24</a:t>
            </a:r>
            <a:r>
              <a:rPr lang="ja-JP" altLang="en-US" sz="1600" dirty="0">
                <a:solidFill>
                  <a:schemeClr val="bg1"/>
                </a:solidFill>
                <a:latin typeface="HGPSoeiKakugothicUB" pitchFamily="34" charset="-128"/>
                <a:ea typeface="HGPSoeiKakugothicUB" pitchFamily="34" charset="-128"/>
              </a:rPr>
              <a:t>時間</a:t>
            </a:r>
            <a:r>
              <a:rPr lang="en-US" altLang="ja-JP" sz="1600" dirty="0">
                <a:solidFill>
                  <a:schemeClr val="bg1"/>
                </a:solidFill>
                <a:latin typeface="HGPSoeiKakugothicUB" pitchFamily="34" charset="-128"/>
                <a:ea typeface="HGPSoeiKakugothicUB" pitchFamily="34" charset="-128"/>
              </a:rPr>
              <a:t>365</a:t>
            </a:r>
            <a:r>
              <a:rPr lang="ja-JP" altLang="en-US" sz="1600" dirty="0">
                <a:solidFill>
                  <a:schemeClr val="bg1"/>
                </a:solidFill>
                <a:latin typeface="HGPSoeiKakugothicUB" pitchFamily="34" charset="-128"/>
                <a:ea typeface="HGPSoeiKakugothicUB" pitchFamily="34" charset="-128"/>
              </a:rPr>
              <a:t>日対応！</a:t>
            </a:r>
            <a:endParaRPr lang="en-US" altLang="ja-JP" sz="1600" dirty="0">
              <a:solidFill>
                <a:schemeClr val="bg1"/>
              </a:solidFill>
              <a:latin typeface="HGPSoeiKakugothicUB" pitchFamily="34" charset="-128"/>
              <a:ea typeface="HGPSoeiKakugothicUB" pitchFamily="34" charset="-128"/>
            </a:endParaRPr>
          </a:p>
        </p:txBody>
      </p:sp>
      <p:sp>
        <p:nvSpPr>
          <p:cNvPr id="24" name="正方形/長方形 23">
            <a:extLst>
              <a:ext uri="{FF2B5EF4-FFF2-40B4-BE49-F238E27FC236}">
                <a16:creationId xmlns:a16="http://schemas.microsoft.com/office/drawing/2014/main" id="{C210E7F1-5C6F-4F63-A8F3-F673881F070C}"/>
              </a:ext>
            </a:extLst>
          </p:cNvPr>
          <p:cNvSpPr/>
          <p:nvPr/>
        </p:nvSpPr>
        <p:spPr>
          <a:xfrm>
            <a:off x="75260" y="520100"/>
            <a:ext cx="4985660" cy="2462213"/>
          </a:xfrm>
          <a:prstGeom prst="rect">
            <a:avLst/>
          </a:prstGeom>
          <a:effectLst/>
        </p:spPr>
        <p:txBody>
          <a:bodyPr wrap="none">
            <a:spAutoFit/>
          </a:bodyPr>
          <a:lstStyle/>
          <a:p>
            <a:pPr algn="ctr"/>
            <a:r>
              <a:rPr lang="ja-JP" altLang="en-US" sz="88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育成の湯</a:t>
            </a:r>
            <a:endParaRPr lang="en-US" altLang="ja-JP" sz="88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endParaRPr>
          </a:p>
          <a:p>
            <a:pPr algn="ctr"/>
            <a:r>
              <a:rPr lang="ja-JP" altLang="en-US" sz="66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始めました♪</a:t>
            </a:r>
          </a:p>
        </p:txBody>
      </p:sp>
      <p:pic>
        <p:nvPicPr>
          <p:cNvPr id="36" name="officeArt object">
            <a:extLst>
              <a:ext uri="{FF2B5EF4-FFF2-40B4-BE49-F238E27FC236}">
                <a16:creationId xmlns:a16="http://schemas.microsoft.com/office/drawing/2014/main" id="{45DD9D49-8D7A-4B51-907B-2236331E6829}"/>
              </a:ext>
            </a:extLst>
          </p:cNvPr>
          <p:cNvPicPr>
            <a:picLocks noChangeAspect="1"/>
          </p:cNvPicPr>
          <p:nvPr/>
        </p:nvPicPr>
        <p:blipFill rotWithShape="1">
          <a:blip r:embed="rId3"/>
          <a:srcRect t="358" b="1"/>
          <a:stretch/>
        </p:blipFill>
        <p:spPr>
          <a:xfrm>
            <a:off x="5019129" y="530567"/>
            <a:ext cx="2665933" cy="2582860"/>
          </a:xfrm>
          <a:prstGeom prst="rect">
            <a:avLst/>
          </a:prstGeom>
          <a:ln w="12700" cap="flat">
            <a:noFill/>
            <a:miter lim="400000"/>
          </a:ln>
          <a:effectLst/>
        </p:spPr>
      </p:pic>
      <p:grpSp>
        <p:nvGrpSpPr>
          <p:cNvPr id="3" name="グループ化 2">
            <a:extLst>
              <a:ext uri="{FF2B5EF4-FFF2-40B4-BE49-F238E27FC236}">
                <a16:creationId xmlns:a16="http://schemas.microsoft.com/office/drawing/2014/main" id="{F6610AB1-1787-4393-BC35-60CD8702A46B}"/>
              </a:ext>
            </a:extLst>
          </p:cNvPr>
          <p:cNvGrpSpPr>
            <a:grpSpLocks noChangeAspect="1"/>
          </p:cNvGrpSpPr>
          <p:nvPr/>
        </p:nvGrpSpPr>
        <p:grpSpPr>
          <a:xfrm>
            <a:off x="80056" y="3414392"/>
            <a:ext cx="2416170" cy="1708956"/>
            <a:chOff x="2544621" y="4509691"/>
            <a:chExt cx="2707147" cy="1914764"/>
          </a:xfrm>
        </p:grpSpPr>
        <p:grpSp>
          <p:nvGrpSpPr>
            <p:cNvPr id="44" name="officeArt object">
              <a:extLst>
                <a:ext uri="{FF2B5EF4-FFF2-40B4-BE49-F238E27FC236}">
                  <a16:creationId xmlns:a16="http://schemas.microsoft.com/office/drawing/2014/main" id="{B158DA53-D988-4989-8E0F-F9FA44CE3A47}"/>
                </a:ext>
              </a:extLst>
            </p:cNvPr>
            <p:cNvGrpSpPr/>
            <p:nvPr/>
          </p:nvGrpSpPr>
          <p:grpSpPr>
            <a:xfrm>
              <a:off x="2544621" y="4509691"/>
              <a:ext cx="2612816" cy="1777228"/>
              <a:chOff x="-57109" y="-26994"/>
              <a:chExt cx="2613147" cy="1777346"/>
            </a:xfrm>
          </p:grpSpPr>
          <p:grpSp>
            <p:nvGrpSpPr>
              <p:cNvPr id="48" name="Group 1073741844">
                <a:extLst>
                  <a:ext uri="{FF2B5EF4-FFF2-40B4-BE49-F238E27FC236}">
                    <a16:creationId xmlns:a16="http://schemas.microsoft.com/office/drawing/2014/main" id="{E9E88914-4A33-46E6-AA3A-6C12D6AECDDF}"/>
                  </a:ext>
                </a:extLst>
              </p:cNvPr>
              <p:cNvGrpSpPr/>
              <p:nvPr/>
            </p:nvGrpSpPr>
            <p:grpSpPr>
              <a:xfrm rot="21480000">
                <a:off x="-57109" y="531150"/>
                <a:ext cx="1498601" cy="1219202"/>
                <a:chOff x="0" y="0"/>
                <a:chExt cx="1498600" cy="1219201"/>
              </a:xfrm>
            </p:grpSpPr>
            <p:pic>
              <p:nvPicPr>
                <p:cNvPr id="52" name="8007F56B-69B6-468A-AF66-FB9697A075B4.jpeg">
                  <a:extLst>
                    <a:ext uri="{FF2B5EF4-FFF2-40B4-BE49-F238E27FC236}">
                      <a16:creationId xmlns:a16="http://schemas.microsoft.com/office/drawing/2014/main" id="{C3FF4476-E631-4AC6-A174-02E2CBF9A5D7}"/>
                    </a:ext>
                  </a:extLst>
                </p:cNvPr>
                <p:cNvPicPr>
                  <a:picLocks noChangeAspect="1"/>
                </p:cNvPicPr>
                <p:nvPr/>
              </p:nvPicPr>
              <p:blipFill>
                <a:blip r:embed="rId4"/>
                <a:srcRect l="40105" t="10957" b="8457"/>
                <a:stretch>
                  <a:fillRect/>
                </a:stretch>
              </p:blipFill>
              <p:spPr>
                <a:xfrm>
                  <a:off x="76200" y="50800"/>
                  <a:ext cx="1342477" cy="1016001"/>
                </a:xfrm>
                <a:prstGeom prst="rect">
                  <a:avLst/>
                </a:prstGeom>
                <a:ln>
                  <a:noFill/>
                </a:ln>
                <a:effectLst/>
              </p:spPr>
            </p:pic>
            <p:pic>
              <p:nvPicPr>
                <p:cNvPr id="53" name="図 52">
                  <a:extLst>
                    <a:ext uri="{FF2B5EF4-FFF2-40B4-BE49-F238E27FC236}">
                      <a16:creationId xmlns:a16="http://schemas.microsoft.com/office/drawing/2014/main" id="{1A20DD9B-BF13-4596-80BB-6C66747F1041}"/>
                    </a:ext>
                  </a:extLst>
                </p:cNvPr>
                <p:cNvPicPr>
                  <a:picLocks/>
                </p:cNvPicPr>
                <p:nvPr/>
              </p:nvPicPr>
              <p:blipFill>
                <a:blip r:embed="rId5"/>
                <a:stretch>
                  <a:fillRect/>
                </a:stretch>
              </p:blipFill>
              <p:spPr>
                <a:xfrm>
                  <a:off x="0" y="0"/>
                  <a:ext cx="1498600" cy="1219201"/>
                </a:xfrm>
                <a:prstGeom prst="rect">
                  <a:avLst/>
                </a:prstGeom>
                <a:effectLst/>
              </p:spPr>
            </p:pic>
          </p:grpSp>
          <p:grpSp>
            <p:nvGrpSpPr>
              <p:cNvPr id="49" name="Group 1073741847">
                <a:extLst>
                  <a:ext uri="{FF2B5EF4-FFF2-40B4-BE49-F238E27FC236}">
                    <a16:creationId xmlns:a16="http://schemas.microsoft.com/office/drawing/2014/main" id="{1507C841-1E27-4CF7-B1AD-8CD37D94AD65}"/>
                  </a:ext>
                </a:extLst>
              </p:cNvPr>
              <p:cNvGrpSpPr/>
              <p:nvPr/>
            </p:nvGrpSpPr>
            <p:grpSpPr>
              <a:xfrm rot="120000">
                <a:off x="1019336" y="-26994"/>
                <a:ext cx="1536702" cy="1247957"/>
                <a:chOff x="0" y="0"/>
                <a:chExt cx="1536701" cy="1247955"/>
              </a:xfrm>
            </p:grpSpPr>
            <p:pic>
              <p:nvPicPr>
                <p:cNvPr id="50" name="C5355FA2-A54E-4CEA-8550-CA19F856DF2B.jpeg">
                  <a:extLst>
                    <a:ext uri="{FF2B5EF4-FFF2-40B4-BE49-F238E27FC236}">
                      <a16:creationId xmlns:a16="http://schemas.microsoft.com/office/drawing/2014/main" id="{AC1F041D-0E65-46A8-96FF-257DCD423713}"/>
                    </a:ext>
                  </a:extLst>
                </p:cNvPr>
                <p:cNvPicPr>
                  <a:picLocks noChangeAspect="1"/>
                </p:cNvPicPr>
                <p:nvPr/>
              </p:nvPicPr>
              <p:blipFill>
                <a:blip r:embed="rId6"/>
                <a:srcRect l="31072" t="11386" r="13161" b="13068"/>
                <a:stretch>
                  <a:fillRect/>
                </a:stretch>
              </p:blipFill>
              <p:spPr>
                <a:xfrm rot="60000">
                  <a:off x="67190" y="38799"/>
                  <a:ext cx="1402320" cy="1068577"/>
                </a:xfrm>
                <a:custGeom>
                  <a:avLst/>
                  <a:gdLst/>
                  <a:ahLst/>
                  <a:cxnLst>
                    <a:cxn ang="0">
                      <a:pos x="wd2" y="hd2"/>
                    </a:cxn>
                    <a:cxn ang="5400000">
                      <a:pos x="wd2" y="hd2"/>
                    </a:cxn>
                    <a:cxn ang="10800000">
                      <a:pos x="wd2" y="hd2"/>
                    </a:cxn>
                    <a:cxn ang="16200000">
                      <a:pos x="wd2" y="hd2"/>
                    </a:cxn>
                  </a:cxnLst>
                  <a:rect l="0" t="0" r="r" b="b"/>
                  <a:pathLst>
                    <a:path w="21600" h="21600" extrusionOk="0">
                      <a:moveTo>
                        <a:pt x="0" y="488"/>
                      </a:moveTo>
                      <a:lnTo>
                        <a:pt x="281" y="21600"/>
                      </a:lnTo>
                      <a:lnTo>
                        <a:pt x="21600" y="21112"/>
                      </a:lnTo>
                      <a:lnTo>
                        <a:pt x="21319" y="0"/>
                      </a:lnTo>
                      <a:lnTo>
                        <a:pt x="0" y="488"/>
                      </a:lnTo>
                      <a:close/>
                    </a:path>
                  </a:pathLst>
                </a:custGeom>
                <a:ln>
                  <a:noFill/>
                </a:ln>
                <a:effectLst/>
              </p:spPr>
            </p:pic>
            <p:pic>
              <p:nvPicPr>
                <p:cNvPr id="51" name="図 50">
                  <a:extLst>
                    <a:ext uri="{FF2B5EF4-FFF2-40B4-BE49-F238E27FC236}">
                      <a16:creationId xmlns:a16="http://schemas.microsoft.com/office/drawing/2014/main" id="{6594B672-069D-41B7-818A-A4D814E7322D}"/>
                    </a:ext>
                  </a:extLst>
                </p:cNvPr>
                <p:cNvPicPr>
                  <a:picLocks/>
                </p:cNvPicPr>
                <p:nvPr/>
              </p:nvPicPr>
              <p:blipFill>
                <a:blip r:embed="rId7"/>
                <a:stretch>
                  <a:fillRect/>
                </a:stretch>
              </p:blipFill>
              <p:spPr>
                <a:xfrm>
                  <a:off x="0" y="0"/>
                  <a:ext cx="1536701" cy="1247955"/>
                </a:xfrm>
                <a:prstGeom prst="rect">
                  <a:avLst/>
                </a:prstGeom>
                <a:effectLst/>
              </p:spPr>
            </p:pic>
          </p:grpSp>
        </p:grpSp>
        <p:grpSp>
          <p:nvGrpSpPr>
            <p:cNvPr id="45" name="officeArt object">
              <a:extLst>
                <a:ext uri="{FF2B5EF4-FFF2-40B4-BE49-F238E27FC236}">
                  <a16:creationId xmlns:a16="http://schemas.microsoft.com/office/drawing/2014/main" id="{6602E0DF-6BFC-4201-BA18-4C246B4388C8}"/>
                </a:ext>
              </a:extLst>
            </p:cNvPr>
            <p:cNvGrpSpPr/>
            <p:nvPr/>
          </p:nvGrpSpPr>
          <p:grpSpPr>
            <a:xfrm>
              <a:off x="3762057" y="5513864"/>
              <a:ext cx="1489711" cy="910591"/>
              <a:chOff x="0" y="0"/>
              <a:chExt cx="1490293" cy="911097"/>
            </a:xfrm>
          </p:grpSpPr>
          <p:pic>
            <p:nvPicPr>
              <p:cNvPr id="46" name="B9E9664C-0F42-4B99-B2CC-8A858EB11604.jpeg">
                <a:extLst>
                  <a:ext uri="{FF2B5EF4-FFF2-40B4-BE49-F238E27FC236}">
                    <a16:creationId xmlns:a16="http://schemas.microsoft.com/office/drawing/2014/main" id="{B690BFED-2D8D-4F72-BF32-1529743B2E96}"/>
                  </a:ext>
                </a:extLst>
              </p:cNvPr>
              <p:cNvPicPr>
                <a:picLocks noChangeAspect="1"/>
              </p:cNvPicPr>
              <p:nvPr/>
            </p:nvPicPr>
            <p:blipFill>
              <a:blip r:embed="rId8"/>
              <a:srcRect t="18632" b="18632"/>
              <a:stretch>
                <a:fillRect/>
              </a:stretch>
            </p:blipFill>
            <p:spPr>
              <a:xfrm>
                <a:off x="88900" y="50800"/>
                <a:ext cx="1312493" cy="682497"/>
              </a:xfrm>
              <a:prstGeom prst="rect">
                <a:avLst/>
              </a:prstGeom>
              <a:ln>
                <a:noFill/>
              </a:ln>
              <a:effectLst/>
            </p:spPr>
          </p:pic>
          <p:pic>
            <p:nvPicPr>
              <p:cNvPr id="47" name="図 46">
                <a:extLst>
                  <a:ext uri="{FF2B5EF4-FFF2-40B4-BE49-F238E27FC236}">
                    <a16:creationId xmlns:a16="http://schemas.microsoft.com/office/drawing/2014/main" id="{73BEBD06-B3FD-4A74-96A3-28780B053BA4}"/>
                  </a:ext>
                </a:extLst>
              </p:cNvPr>
              <p:cNvPicPr>
                <a:picLocks/>
              </p:cNvPicPr>
              <p:nvPr/>
            </p:nvPicPr>
            <p:blipFill>
              <a:blip r:embed="rId9"/>
              <a:stretch>
                <a:fillRect/>
              </a:stretch>
            </p:blipFill>
            <p:spPr>
              <a:xfrm>
                <a:off x="0" y="0"/>
                <a:ext cx="1490293" cy="911097"/>
              </a:xfrm>
              <a:prstGeom prst="rect">
                <a:avLst/>
              </a:prstGeom>
              <a:effectLst/>
            </p:spPr>
          </p:pic>
        </p:grpSp>
      </p:grpSp>
      <p:pic>
        <p:nvPicPr>
          <p:cNvPr id="54" name="officeArt object">
            <a:extLst>
              <a:ext uri="{FF2B5EF4-FFF2-40B4-BE49-F238E27FC236}">
                <a16:creationId xmlns:a16="http://schemas.microsoft.com/office/drawing/2014/main" id="{A4369FE3-7B45-42A4-A003-B3F367541AC9}"/>
              </a:ext>
            </a:extLst>
          </p:cNvPr>
          <p:cNvPicPr>
            <a:picLocks noChangeAspect="1"/>
          </p:cNvPicPr>
          <p:nvPr/>
        </p:nvPicPr>
        <p:blipFill>
          <a:blip r:embed="rId10"/>
          <a:stretch>
            <a:fillRect/>
          </a:stretch>
        </p:blipFill>
        <p:spPr>
          <a:xfrm>
            <a:off x="67666" y="9931001"/>
            <a:ext cx="2367849" cy="756000"/>
          </a:xfrm>
          <a:prstGeom prst="rect">
            <a:avLst/>
          </a:prstGeom>
          <a:ln w="12700" cap="flat">
            <a:noFill/>
            <a:miter lim="400000"/>
          </a:ln>
          <a:effectLst/>
        </p:spPr>
      </p:pic>
      <p:pic>
        <p:nvPicPr>
          <p:cNvPr id="55" name="officeArt object">
            <a:extLst>
              <a:ext uri="{FF2B5EF4-FFF2-40B4-BE49-F238E27FC236}">
                <a16:creationId xmlns:a16="http://schemas.microsoft.com/office/drawing/2014/main" id="{02427997-6197-4F16-83A8-BAC1D90D4EDA}"/>
              </a:ext>
            </a:extLst>
          </p:cNvPr>
          <p:cNvPicPr>
            <a:picLocks noChangeAspect="1"/>
          </p:cNvPicPr>
          <p:nvPr/>
        </p:nvPicPr>
        <p:blipFill>
          <a:blip r:embed="rId11"/>
          <a:stretch>
            <a:fillRect/>
          </a:stretch>
        </p:blipFill>
        <p:spPr>
          <a:xfrm>
            <a:off x="6171937" y="10053565"/>
            <a:ext cx="770443" cy="770443"/>
          </a:xfrm>
          <a:prstGeom prst="rect">
            <a:avLst/>
          </a:prstGeom>
          <a:ln w="12700" cap="flat">
            <a:noFill/>
            <a:miter lim="400000"/>
          </a:ln>
          <a:effectLst/>
        </p:spPr>
      </p:pic>
      <p:grpSp>
        <p:nvGrpSpPr>
          <p:cNvPr id="4" name="グループ化 3">
            <a:extLst>
              <a:ext uri="{FF2B5EF4-FFF2-40B4-BE49-F238E27FC236}">
                <a16:creationId xmlns:a16="http://schemas.microsoft.com/office/drawing/2014/main" id="{DC6C708C-06B8-4DA9-87CC-F2A27BBFE8BD}"/>
              </a:ext>
            </a:extLst>
          </p:cNvPr>
          <p:cNvGrpSpPr/>
          <p:nvPr/>
        </p:nvGrpSpPr>
        <p:grpSpPr>
          <a:xfrm>
            <a:off x="-649238" y="-9440"/>
            <a:ext cx="9074049" cy="353410"/>
            <a:chOff x="-86692" y="0"/>
            <a:chExt cx="9074049" cy="353410"/>
          </a:xfrm>
        </p:grpSpPr>
        <p:sp>
          <p:nvSpPr>
            <p:cNvPr id="29" name="正方形/長方形 28">
              <a:extLst>
                <a:ext uri="{FF2B5EF4-FFF2-40B4-BE49-F238E27FC236}">
                  <a16:creationId xmlns:a16="http://schemas.microsoft.com/office/drawing/2014/main" id="{BFAA8359-4AC8-40EF-B197-48F79DC4D1CB}"/>
                </a:ext>
              </a:extLst>
            </p:cNvPr>
            <p:cNvSpPr/>
            <p:nvPr/>
          </p:nvSpPr>
          <p:spPr>
            <a:xfrm>
              <a:off x="-86692" y="0"/>
              <a:ext cx="1199082" cy="35290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792B738F-4379-45B9-AC5C-85F8E732F0C0}"/>
                </a:ext>
              </a:extLst>
            </p:cNvPr>
            <p:cNvSpPr/>
            <p:nvPr/>
          </p:nvSpPr>
          <p:spPr>
            <a:xfrm>
              <a:off x="2168846" y="0"/>
              <a:ext cx="1199082" cy="35290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正方形/長方形 30">
              <a:extLst>
                <a:ext uri="{FF2B5EF4-FFF2-40B4-BE49-F238E27FC236}">
                  <a16:creationId xmlns:a16="http://schemas.microsoft.com/office/drawing/2014/main" id="{6CED83B2-05A9-4FA5-B13A-0FDE4C913807}"/>
                </a:ext>
              </a:extLst>
            </p:cNvPr>
            <p:cNvSpPr/>
            <p:nvPr/>
          </p:nvSpPr>
          <p:spPr>
            <a:xfrm>
              <a:off x="4424384" y="0"/>
              <a:ext cx="1199082" cy="35290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58DCEA91-7747-4880-8D60-7B4A6927D8FF}"/>
                </a:ext>
              </a:extLst>
            </p:cNvPr>
            <p:cNvSpPr/>
            <p:nvPr/>
          </p:nvSpPr>
          <p:spPr>
            <a:xfrm>
              <a:off x="6679922" y="0"/>
              <a:ext cx="1199082" cy="35290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0D696784-A2CF-4264-9776-1D68FB279438}"/>
                </a:ext>
              </a:extLst>
            </p:cNvPr>
            <p:cNvSpPr/>
            <p:nvPr/>
          </p:nvSpPr>
          <p:spPr>
            <a:xfrm>
              <a:off x="1021661" y="507"/>
              <a:ext cx="1199082" cy="35290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96D0A5A-23C8-42D3-8499-4BF8F1F3FE23}"/>
                </a:ext>
              </a:extLst>
            </p:cNvPr>
            <p:cNvSpPr/>
            <p:nvPr/>
          </p:nvSpPr>
          <p:spPr>
            <a:xfrm>
              <a:off x="3277199" y="507"/>
              <a:ext cx="1199082" cy="35290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C644D67A-D9F3-4B6B-B9DF-7BB8C6F6CAC3}"/>
                </a:ext>
              </a:extLst>
            </p:cNvPr>
            <p:cNvSpPr/>
            <p:nvPr/>
          </p:nvSpPr>
          <p:spPr>
            <a:xfrm>
              <a:off x="5532737" y="507"/>
              <a:ext cx="1199082" cy="35290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D6D9F4E5-8F50-4097-9668-E0A971F6C1E6}"/>
                </a:ext>
              </a:extLst>
            </p:cNvPr>
            <p:cNvSpPr/>
            <p:nvPr/>
          </p:nvSpPr>
          <p:spPr>
            <a:xfrm>
              <a:off x="7788275" y="507"/>
              <a:ext cx="1199082" cy="35290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a:extLst>
              <a:ext uri="{FF2B5EF4-FFF2-40B4-BE49-F238E27FC236}">
                <a16:creationId xmlns:a16="http://schemas.microsoft.com/office/drawing/2014/main" id="{4F34F33F-2AA9-4C14-BEC0-510DFE8F60A1}"/>
              </a:ext>
            </a:extLst>
          </p:cNvPr>
          <p:cNvGrpSpPr/>
          <p:nvPr/>
        </p:nvGrpSpPr>
        <p:grpSpPr>
          <a:xfrm>
            <a:off x="286113" y="5358516"/>
            <a:ext cx="7191035" cy="3511482"/>
            <a:chOff x="286113" y="5317571"/>
            <a:chExt cx="7191035" cy="3198226"/>
          </a:xfrm>
        </p:grpSpPr>
        <p:sp>
          <p:nvSpPr>
            <p:cNvPr id="6" name="正方形/長方形 5">
              <a:extLst>
                <a:ext uri="{FF2B5EF4-FFF2-40B4-BE49-F238E27FC236}">
                  <a16:creationId xmlns:a16="http://schemas.microsoft.com/office/drawing/2014/main" id="{6D314FE7-D9B4-440B-985A-A823FC29CE47}"/>
                </a:ext>
              </a:extLst>
            </p:cNvPr>
            <p:cNvSpPr/>
            <p:nvPr/>
          </p:nvSpPr>
          <p:spPr>
            <a:xfrm>
              <a:off x="298426" y="5317571"/>
              <a:ext cx="7178722" cy="3189986"/>
            </a:xfrm>
            <a:prstGeom prst="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291C8260-01D0-47DD-8582-95302BFD04FF}"/>
                </a:ext>
              </a:extLst>
            </p:cNvPr>
            <p:cNvSpPr/>
            <p:nvPr/>
          </p:nvSpPr>
          <p:spPr>
            <a:xfrm>
              <a:off x="305787" y="5329636"/>
              <a:ext cx="7164000" cy="588800"/>
            </a:xfrm>
            <a:prstGeom prst="rect">
              <a:avLst/>
            </a:prstGeom>
            <a:solidFill>
              <a:schemeClr val="accent6">
                <a:lumMod val="60000"/>
                <a:lumOff val="40000"/>
                <a:alpha val="5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TextBox 24"/>
            <p:cNvSpPr txBox="1"/>
            <p:nvPr/>
          </p:nvSpPr>
          <p:spPr>
            <a:xfrm>
              <a:off x="286113" y="5410632"/>
              <a:ext cx="7151449" cy="420480"/>
            </a:xfrm>
            <a:prstGeom prst="rect">
              <a:avLst/>
            </a:prstGeom>
            <a:noFill/>
          </p:spPr>
          <p:txBody>
            <a:bodyPr wrap="square" rtlCol="0">
              <a:spAutoFit/>
            </a:bodyPr>
            <a:lstStyle/>
            <a:p>
              <a:pPr algn="ctr"/>
              <a:r>
                <a:rPr lang="ja-JP" altLang="en-US" sz="2400" dirty="0">
                  <a:latin typeface="HGPSoeiKakugothicUB" pitchFamily="34" charset="-128"/>
                  <a:ea typeface="HGPSoeiKakugothicUB" pitchFamily="34" charset="-128"/>
                </a:rPr>
                <a:t>今こそ求められる“敷居の低い”心理カウンセラー</a:t>
              </a:r>
              <a:endParaRPr lang="en-US" sz="2400" dirty="0">
                <a:latin typeface="HGPSoeiKakugothicUB" pitchFamily="34" charset="-128"/>
                <a:ea typeface="HGPSoeiKakugothicUB" pitchFamily="34" charset="-128"/>
              </a:endParaRPr>
            </a:p>
          </p:txBody>
        </p:sp>
        <p:sp>
          <p:nvSpPr>
            <p:cNvPr id="28" name="TextBox 27"/>
            <p:cNvSpPr txBox="1"/>
            <p:nvPr/>
          </p:nvSpPr>
          <p:spPr>
            <a:xfrm>
              <a:off x="404084" y="5957993"/>
              <a:ext cx="6967406" cy="2557804"/>
            </a:xfrm>
            <a:prstGeom prst="rect">
              <a:avLst/>
            </a:prstGeom>
            <a:noFill/>
          </p:spPr>
          <p:txBody>
            <a:bodyPr wrap="square" rtlCol="0">
              <a:spAutoFit/>
            </a:bodyPr>
            <a:lstStyle/>
            <a:p>
              <a:pPr>
                <a:lnSpc>
                  <a:spcPct val="140000"/>
                </a:lnSpc>
                <a:spcAft>
                  <a:spcPts val="900"/>
                </a:spcAft>
              </a:pPr>
              <a:r>
                <a:rPr lang="ja-JP" altLang="ja-JP" sz="1600" b="1" cap="all" spc="90" dirty="0">
                  <a:solidFill>
                    <a:srgbClr val="594B3B"/>
                  </a:solidFill>
                  <a:latin typeface="Arial" panose="020B0604020202020204" pitchFamily="34" charset="0"/>
                  <a:cs typeface="Arial" panose="020B0604020202020204" pitchFamily="34" charset="0"/>
                </a:rPr>
                <a:t>いま、多くの人が悩みやストレスを抱えており、メンタルヘルスケアのニーズは増えています。日本でも少しずつ</a:t>
              </a:r>
              <a:r>
                <a:rPr lang="ja-JP" altLang="en-US" sz="1600" b="1" cap="all" spc="90" dirty="0">
                  <a:solidFill>
                    <a:srgbClr val="594B3B"/>
                  </a:solidFill>
                  <a:latin typeface="Arial" panose="020B0604020202020204" pitchFamily="34" charset="0"/>
                  <a:cs typeface="Arial" panose="020B0604020202020204" pitchFamily="34" charset="0"/>
                </a:rPr>
                <a:t>カウンセリングの</a:t>
              </a:r>
              <a:r>
                <a:rPr lang="ja-JP" altLang="ja-JP" sz="1600" b="1" cap="all" spc="90" dirty="0">
                  <a:solidFill>
                    <a:srgbClr val="594B3B"/>
                  </a:solidFill>
                  <a:latin typeface="Arial" panose="020B0604020202020204" pitchFamily="34" charset="0"/>
                  <a:cs typeface="Arial" panose="020B0604020202020204" pitchFamily="34" charset="0"/>
                </a:rPr>
                <a:t>認知と理解が高まっ てきていま</a:t>
              </a:r>
              <a:r>
                <a:rPr lang="ja-JP" altLang="en-US" sz="1600" b="1" cap="all" spc="90" dirty="0">
                  <a:solidFill>
                    <a:srgbClr val="594B3B"/>
                  </a:solidFill>
                  <a:latin typeface="Arial" panose="020B0604020202020204" pitchFamily="34" charset="0"/>
                  <a:cs typeface="Arial" panose="020B0604020202020204" pitchFamily="34" charset="0"/>
                </a:rPr>
                <a:t>すが、どうしても最初に一歩が踏み出せず、</a:t>
              </a:r>
              <a:r>
                <a:rPr lang="ja-JP" altLang="ja-JP" sz="1600" b="1" cap="all" spc="90" dirty="0">
                  <a:solidFill>
                    <a:srgbClr val="594B3B"/>
                  </a:solidFill>
                  <a:latin typeface="Arial" panose="020B0604020202020204" pitchFamily="34" charset="0"/>
                  <a:cs typeface="Arial" panose="020B0604020202020204" pitchFamily="34" charset="0"/>
                </a:rPr>
                <a:t>知ってる けど「行く勇気がない」人がたくさんいます 。そこで求められるのが『敷居の低い』カウンセリングです。</a:t>
              </a:r>
              <a:r>
                <a:rPr lang="ja-JP" altLang="en-US" sz="1600" b="1" cap="all" spc="90" dirty="0">
                  <a:solidFill>
                    <a:srgbClr val="594B3B"/>
                  </a:solidFill>
                  <a:latin typeface="Arial" panose="020B0604020202020204" pitchFamily="34" charset="0"/>
                  <a:cs typeface="Arial" panose="020B0604020202020204" pitchFamily="34" charset="0"/>
                </a:rPr>
                <a:t>既存のカウンセリングの硬いイメージを壊す、それぞれの相談者の悩みに合わせて対応できる、そんなカウンセラーが求められています。実際に、話を聞くだけじゃ解決しない</a:t>
              </a:r>
              <a:r>
                <a:rPr lang="en-US" altLang="ja-JP" sz="1600" b="1" cap="all" spc="90" dirty="0">
                  <a:solidFill>
                    <a:srgbClr val="594B3B"/>
                  </a:solidFill>
                  <a:latin typeface="Arial" panose="020B0604020202020204" pitchFamily="34" charset="0"/>
                  <a:cs typeface="Arial" panose="020B0604020202020204" pitchFamily="34" charset="0"/>
                </a:rPr>
                <a:t>…</a:t>
              </a:r>
              <a:r>
                <a:rPr lang="ja-JP" altLang="en-US" sz="1600" b="1" cap="all" spc="90" dirty="0">
                  <a:solidFill>
                    <a:srgbClr val="594B3B"/>
                  </a:solidFill>
                  <a:latin typeface="Arial" panose="020B0604020202020204" pitchFamily="34" charset="0"/>
                  <a:cs typeface="Arial" panose="020B0604020202020204" pitchFamily="34" charset="0"/>
                </a:rPr>
                <a:t>などカウンセリングに不信感のある人いませんか。そんな人こそ来て欲しい。待ってます。</a:t>
              </a:r>
              <a:endParaRPr lang="ja-JP" altLang="ja-JP" sz="1600" b="1" cap="all" spc="90" dirty="0">
                <a:solidFill>
                  <a:srgbClr val="FF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77929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 y="10793095"/>
            <a:ext cx="7793131" cy="128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正方形/長方形 23">
            <a:extLst>
              <a:ext uri="{FF2B5EF4-FFF2-40B4-BE49-F238E27FC236}">
                <a16:creationId xmlns:a16="http://schemas.microsoft.com/office/drawing/2014/main" id="{974096A5-B51D-46CC-9482-ECD3AF5ACD87}"/>
              </a:ext>
            </a:extLst>
          </p:cNvPr>
          <p:cNvSpPr/>
          <p:nvPr/>
        </p:nvSpPr>
        <p:spPr>
          <a:xfrm>
            <a:off x="40027" y="114617"/>
            <a:ext cx="7695519" cy="584775"/>
          </a:xfrm>
          <a:prstGeom prst="rect">
            <a:avLst/>
          </a:prstGeom>
          <a:effectLst/>
        </p:spPr>
        <p:txBody>
          <a:bodyPr wrap="square">
            <a:spAutoFit/>
          </a:bodyPr>
          <a:lstStyle/>
          <a:p>
            <a:pPr algn="ctr"/>
            <a:r>
              <a:rPr lang="ja-JP" altLang="en-US" sz="32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♨︎こころの銭湯</a:t>
            </a:r>
            <a:r>
              <a:rPr lang="en-US" altLang="ja-JP" sz="32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a:t>
            </a:r>
            <a:r>
              <a:rPr lang="ja-JP" altLang="en-US" sz="32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育成の湯</a:t>
            </a:r>
            <a:r>
              <a:rPr lang="en-US" altLang="ja-JP" sz="32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a:t>
            </a:r>
            <a:r>
              <a:rPr lang="ja-JP" altLang="en-US" sz="32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　メニュー</a:t>
            </a:r>
            <a:endParaRPr lang="ja-JP" altLang="en-US" sz="20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endParaRPr>
          </a:p>
        </p:txBody>
      </p:sp>
      <p:grpSp>
        <p:nvGrpSpPr>
          <p:cNvPr id="10" name="グループ化 9">
            <a:extLst>
              <a:ext uri="{FF2B5EF4-FFF2-40B4-BE49-F238E27FC236}">
                <a16:creationId xmlns:a16="http://schemas.microsoft.com/office/drawing/2014/main" id="{4167DCF0-5504-4F29-A859-51279EEC7BA3}"/>
              </a:ext>
            </a:extLst>
          </p:cNvPr>
          <p:cNvGrpSpPr/>
          <p:nvPr/>
        </p:nvGrpSpPr>
        <p:grpSpPr>
          <a:xfrm>
            <a:off x="124216" y="4588677"/>
            <a:ext cx="7448610" cy="1742244"/>
            <a:chOff x="83844" y="2922606"/>
            <a:chExt cx="7448610" cy="1742244"/>
          </a:xfrm>
        </p:grpSpPr>
        <p:sp>
          <p:nvSpPr>
            <p:cNvPr id="7" name="正方形/長方形 6">
              <a:extLst>
                <a:ext uri="{FF2B5EF4-FFF2-40B4-BE49-F238E27FC236}">
                  <a16:creationId xmlns:a16="http://schemas.microsoft.com/office/drawing/2014/main" id="{543EFBD2-53A8-4EA7-AADC-2E33DDBEA555}"/>
                </a:ext>
              </a:extLst>
            </p:cNvPr>
            <p:cNvSpPr/>
            <p:nvPr/>
          </p:nvSpPr>
          <p:spPr>
            <a:xfrm>
              <a:off x="83844" y="2922606"/>
              <a:ext cx="3960000" cy="313829"/>
            </a:xfrm>
            <a:prstGeom prst="rect">
              <a:avLst/>
            </a:prstGeom>
            <a:solidFill>
              <a:schemeClr val="accent6">
                <a:lumMod val="40000"/>
                <a:lumOff val="60000"/>
                <a:alpha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4" name="officeArt object">
              <a:extLst>
                <a:ext uri="{FF2B5EF4-FFF2-40B4-BE49-F238E27FC236}">
                  <a16:creationId xmlns:a16="http://schemas.microsoft.com/office/drawing/2014/main" id="{EE7E9AAF-BC28-48EB-95C4-4DAB1E5355EB}"/>
                </a:ext>
              </a:extLst>
            </p:cNvPr>
            <p:cNvSpPr txBox="1"/>
            <p:nvPr/>
          </p:nvSpPr>
          <p:spPr>
            <a:xfrm>
              <a:off x="162376" y="3008080"/>
              <a:ext cx="4012039" cy="1656770"/>
            </a:xfrm>
            <a:prstGeom prst="rect">
              <a:avLst/>
            </a:prstGeom>
            <a:noFill/>
            <a:ln w="12700" cap="flat">
              <a:noFill/>
              <a:miter lim="400000"/>
            </a:ln>
            <a:effectLst/>
          </p:spPr>
          <p:txBody>
            <a:bodyPr wrap="square" lIns="0" tIns="0" rIns="0" bIns="0" numCol="1" anchor="t">
              <a:noAutofit/>
            </a:bodyPr>
            <a:lstStyle/>
            <a:p>
              <a:pPr>
                <a:spcBef>
                  <a:spcPts val="600"/>
                </a:spcBef>
                <a:spcAft>
                  <a:spcPts val="600"/>
                </a:spcAft>
                <a:tabLst>
                  <a:tab pos="2832100" algn="r"/>
                </a:tabLst>
              </a:pPr>
              <a:r>
                <a:rPr lang="ja-JP" sz="1600" b="1" cap="all" spc="90" dirty="0">
                  <a:ln>
                    <a:noFill/>
                  </a:ln>
                  <a:solidFill>
                    <a:srgbClr val="594B3B"/>
                  </a:solidFill>
                  <a:effectLst/>
                  <a:latin typeface="Arial" panose="020B0604020202020204" pitchFamily="34" charset="0"/>
                  <a:ea typeface="Arial Unicode MS"/>
                  <a:cs typeface="Arial" panose="020B0604020202020204" pitchFamily="34" charset="0"/>
                </a:rPr>
                <a:t>育成の湯『竹』</a:t>
              </a:r>
              <a:r>
                <a:rPr lang="en-US" sz="1600" b="1" cap="all" spc="90" dirty="0">
                  <a:ln>
                    <a:noFill/>
                  </a:ln>
                  <a:solidFill>
                    <a:srgbClr val="594B3B"/>
                  </a:solidFill>
                  <a:effectLst/>
                  <a:latin typeface="Arial" panose="020B0604020202020204" pitchFamily="34" charset="0"/>
                  <a:ea typeface="Arial Unicode MS"/>
                  <a:cs typeface="Arial" panose="020B0604020202020204" pitchFamily="34" charset="0"/>
                </a:rPr>
                <a:t>3</a:t>
              </a:r>
              <a:r>
                <a:rPr lang="ja-JP" sz="1600" b="1" cap="all" spc="90" dirty="0">
                  <a:ln>
                    <a:noFill/>
                  </a:ln>
                  <a:solidFill>
                    <a:srgbClr val="594B3B"/>
                  </a:solidFill>
                  <a:effectLst/>
                  <a:latin typeface="Arial" panose="020B0604020202020204" pitchFamily="34" charset="0"/>
                  <a:ea typeface="Arial Unicode MS"/>
                  <a:cs typeface="Arial" panose="020B0604020202020204" pitchFamily="34" charset="0"/>
                </a:rPr>
                <a:t>ヶ月コース</a:t>
              </a:r>
              <a:r>
                <a:rPr lang="ja-JP" sz="1600" b="1" cap="all" spc="90" dirty="0">
                  <a:ln>
                    <a:noFill/>
                  </a:ln>
                  <a:solidFill>
                    <a:srgbClr val="594B3B"/>
                  </a:solidFill>
                  <a:effectLst/>
                  <a:latin typeface="Arial" panose="020B0604020202020204" pitchFamily="34" charset="0"/>
                  <a:ea typeface="Avenir Next Medium"/>
                  <a:cs typeface="Arial" panose="020B0604020202020204" pitchFamily="34" charset="0"/>
                </a:rPr>
                <a:t>:</a:t>
              </a:r>
              <a:r>
                <a:rPr lang="en-US" altLang="ja-JP" sz="1600" b="1" cap="all" spc="90" dirty="0">
                  <a:ln>
                    <a:noFill/>
                  </a:ln>
                  <a:solidFill>
                    <a:srgbClr val="594B3B"/>
                  </a:solidFill>
                  <a:effectLst/>
                  <a:latin typeface="Arial" panose="020B0604020202020204" pitchFamily="34" charset="0"/>
                  <a:ea typeface="Avenir Next Medium"/>
                  <a:cs typeface="Arial" panose="020B0604020202020204" pitchFamily="34" charset="0"/>
                </a:rPr>
                <a:t>12</a:t>
              </a:r>
              <a:r>
                <a:rPr lang="ja-JP" altLang="en-US" sz="1600" b="1" cap="all" spc="90" dirty="0">
                  <a:ln>
                    <a:noFill/>
                  </a:ln>
                  <a:solidFill>
                    <a:srgbClr val="594B3B"/>
                  </a:solidFill>
                  <a:effectLst/>
                  <a:latin typeface="Arial" panose="020B0604020202020204" pitchFamily="34" charset="0"/>
                  <a:ea typeface="Avenir Next Medium"/>
                  <a:cs typeface="Arial" panose="020B0604020202020204" pitchFamily="34" charset="0"/>
                </a:rPr>
                <a:t>万円</a:t>
              </a:r>
              <a:r>
                <a:rPr lang="en-US" sz="1600" b="1" cap="all" spc="90" dirty="0">
                  <a:ln>
                    <a:noFill/>
                  </a:ln>
                  <a:solidFill>
                    <a:srgbClr val="594B3B"/>
                  </a:solidFill>
                  <a:effectLst/>
                  <a:latin typeface="Arial" panose="020B0604020202020204" pitchFamily="34" charset="0"/>
                  <a:ea typeface="Arial Unicode MS"/>
                  <a:cs typeface="Arial" panose="020B0604020202020204" pitchFamily="34" charset="0"/>
                </a:rPr>
                <a:t> </a:t>
              </a:r>
              <a:br>
                <a:rPr lang="en-US" sz="1600" b="1" cap="all" spc="90" dirty="0">
                  <a:ln>
                    <a:noFill/>
                  </a:ln>
                  <a:solidFill>
                    <a:srgbClr val="594B3B"/>
                  </a:solidFill>
                  <a:effectLst/>
                  <a:latin typeface="Arial" panose="020B0604020202020204" pitchFamily="34" charset="0"/>
                  <a:ea typeface="Arial Unicode MS"/>
                  <a:cs typeface="Arial" panose="020B0604020202020204" pitchFamily="34" charset="0"/>
                </a:rPr>
              </a:br>
              <a:endParaRPr lang="ja-JP" sz="1200" dirty="0">
                <a:ln>
                  <a:noFill/>
                </a:ln>
                <a:solidFill>
                  <a:srgbClr val="594B3B"/>
                </a:solidFill>
                <a:effectLst/>
                <a:latin typeface="Arial" panose="020B0604020202020204" pitchFamily="34" charset="0"/>
                <a:ea typeface="Avenir Next Regular"/>
                <a:cs typeface="Arial" panose="020B0604020202020204" pitchFamily="34" charset="0"/>
              </a:endParaRPr>
            </a:p>
          </p:txBody>
        </p:sp>
        <p:sp>
          <p:nvSpPr>
            <p:cNvPr id="60" name="officeArt object">
              <a:extLst>
                <a:ext uri="{FF2B5EF4-FFF2-40B4-BE49-F238E27FC236}">
                  <a16:creationId xmlns:a16="http://schemas.microsoft.com/office/drawing/2014/main" id="{7C79200E-174D-4C76-82B8-04D76042F8F0}"/>
                </a:ext>
              </a:extLst>
            </p:cNvPr>
            <p:cNvSpPr txBox="1"/>
            <p:nvPr/>
          </p:nvSpPr>
          <p:spPr>
            <a:xfrm>
              <a:off x="4271071" y="4171351"/>
              <a:ext cx="1595409" cy="331354"/>
            </a:xfrm>
            <a:prstGeom prst="rect">
              <a:avLst/>
            </a:prstGeom>
            <a:noFill/>
            <a:ln w="12700" cap="flat">
              <a:noFill/>
              <a:miter lim="400000"/>
            </a:ln>
            <a:effectLst/>
          </p:spPr>
          <p:txBody>
            <a:bodyPr wrap="square" lIns="0" tIns="0" rIns="0" bIns="0" numCol="1" anchor="t">
              <a:noAutofit/>
            </a:bodyPr>
            <a:lstStyle/>
            <a:p>
              <a:pPr>
                <a:lnSpc>
                  <a:spcPct val="90000"/>
                </a:lnSpc>
              </a:pPr>
              <a:r>
                <a:rPr lang="ja-JP" sz="1050" i="0" dirty="0">
                  <a:ln>
                    <a:noFill/>
                  </a:ln>
                  <a:solidFill>
                    <a:srgbClr val="594B3B"/>
                  </a:solidFill>
                  <a:effectLst/>
                  <a:latin typeface="Arial Unicode MS"/>
                  <a:ea typeface="Arial Unicode MS"/>
                  <a:cs typeface="Arial Unicode MS"/>
                </a:rPr>
                <a:t>時にはまったりフィールドワークカウンセリングも。</a:t>
              </a:r>
              <a:endParaRPr lang="ja-JP" sz="1050" i="1" dirty="0">
                <a:ln>
                  <a:noFill/>
                </a:ln>
                <a:solidFill>
                  <a:srgbClr val="594B3B"/>
                </a:solidFill>
                <a:effectLst/>
                <a:latin typeface="Arial Unicode MS"/>
                <a:ea typeface="Avenir Next Regular"/>
                <a:cs typeface="Arial Unicode MS"/>
              </a:endParaRPr>
            </a:p>
          </p:txBody>
        </p:sp>
        <p:pic>
          <p:nvPicPr>
            <p:cNvPr id="61" name="officeArt object">
              <a:extLst>
                <a:ext uri="{FF2B5EF4-FFF2-40B4-BE49-F238E27FC236}">
                  <a16:creationId xmlns:a16="http://schemas.microsoft.com/office/drawing/2014/main" id="{91311255-7E88-4DB4-9F3D-7537DB4FAE46}"/>
                </a:ext>
              </a:extLst>
            </p:cNvPr>
            <p:cNvPicPr/>
            <p:nvPr/>
          </p:nvPicPr>
          <p:blipFill>
            <a:blip r:embed="rId3"/>
            <a:srcRect l="11991" r="11992" b="1244"/>
            <a:stretch>
              <a:fillRect/>
            </a:stretch>
          </p:blipFill>
          <p:spPr>
            <a:xfrm>
              <a:off x="5822759" y="2934910"/>
              <a:ext cx="1595409" cy="1165875"/>
            </a:xfrm>
            <a:prstGeom prst="rect">
              <a:avLst/>
            </a:prstGeom>
            <a:ln w="12700" cap="flat">
              <a:noFill/>
              <a:miter lim="400000"/>
            </a:ln>
            <a:effectLst/>
          </p:spPr>
        </p:pic>
        <p:pic>
          <p:nvPicPr>
            <p:cNvPr id="62" name="officeArt object">
              <a:extLst>
                <a:ext uri="{FF2B5EF4-FFF2-40B4-BE49-F238E27FC236}">
                  <a16:creationId xmlns:a16="http://schemas.microsoft.com/office/drawing/2014/main" id="{EE35A7B6-F75F-4EF9-AFFC-A8ED3FAA68AB}"/>
                </a:ext>
              </a:extLst>
            </p:cNvPr>
            <p:cNvPicPr/>
            <p:nvPr/>
          </p:nvPicPr>
          <p:blipFill>
            <a:blip r:embed="rId4"/>
            <a:srcRect t="15220" r="34742"/>
            <a:stretch>
              <a:fillRect/>
            </a:stretch>
          </p:blipFill>
          <p:spPr>
            <a:xfrm>
              <a:off x="4268002" y="2937978"/>
              <a:ext cx="1595409" cy="1165875"/>
            </a:xfrm>
            <a:prstGeom prst="rect">
              <a:avLst/>
            </a:prstGeom>
            <a:ln w="12700" cap="flat">
              <a:noFill/>
              <a:miter lim="400000"/>
            </a:ln>
            <a:effectLst/>
          </p:spPr>
        </p:pic>
        <p:sp>
          <p:nvSpPr>
            <p:cNvPr id="63" name="officeArt object">
              <a:extLst>
                <a:ext uri="{FF2B5EF4-FFF2-40B4-BE49-F238E27FC236}">
                  <a16:creationId xmlns:a16="http://schemas.microsoft.com/office/drawing/2014/main" id="{B9109B1E-E773-4B9A-91AC-8DFBDDAEF30B}"/>
                </a:ext>
              </a:extLst>
            </p:cNvPr>
            <p:cNvSpPr txBox="1"/>
            <p:nvPr/>
          </p:nvSpPr>
          <p:spPr>
            <a:xfrm>
              <a:off x="5937045" y="4189208"/>
              <a:ext cx="1595409" cy="331354"/>
            </a:xfrm>
            <a:prstGeom prst="rect">
              <a:avLst/>
            </a:prstGeom>
            <a:noFill/>
            <a:ln w="12700" cap="flat">
              <a:noFill/>
              <a:miter lim="400000"/>
            </a:ln>
            <a:effectLst/>
          </p:spPr>
          <p:txBody>
            <a:bodyPr wrap="square" lIns="0" tIns="0" rIns="0" bIns="0" numCol="1" anchor="t">
              <a:noAutofit/>
            </a:bodyPr>
            <a:lstStyle/>
            <a:p>
              <a:pPr>
                <a:lnSpc>
                  <a:spcPct val="90000"/>
                </a:lnSpc>
              </a:pPr>
              <a:r>
                <a:rPr lang="ja-JP" sz="1050" i="0" dirty="0">
                  <a:ln>
                    <a:noFill/>
                  </a:ln>
                  <a:solidFill>
                    <a:srgbClr val="594B3B"/>
                  </a:solidFill>
                  <a:effectLst/>
                  <a:latin typeface="Arial Unicode MS"/>
                  <a:ea typeface="Arial Unicode MS"/>
                  <a:cs typeface="Arial Unicode MS"/>
                </a:rPr>
                <a:t>クライアントとのロールプレイ体験で実践力を磨く。</a:t>
              </a:r>
              <a:endParaRPr lang="ja-JP" sz="1050" i="1" dirty="0">
                <a:ln>
                  <a:noFill/>
                </a:ln>
                <a:solidFill>
                  <a:srgbClr val="594B3B"/>
                </a:solidFill>
                <a:effectLst/>
                <a:latin typeface="Arial Unicode MS"/>
                <a:ea typeface="Avenir Next Regular"/>
                <a:cs typeface="Arial Unicode MS"/>
              </a:endParaRPr>
            </a:p>
          </p:txBody>
        </p:sp>
      </p:grpSp>
      <p:grpSp>
        <p:nvGrpSpPr>
          <p:cNvPr id="11" name="グループ化 10">
            <a:extLst>
              <a:ext uri="{FF2B5EF4-FFF2-40B4-BE49-F238E27FC236}">
                <a16:creationId xmlns:a16="http://schemas.microsoft.com/office/drawing/2014/main" id="{23AF7E8F-2455-40FB-A03A-161232E20919}"/>
              </a:ext>
            </a:extLst>
          </p:cNvPr>
          <p:cNvGrpSpPr/>
          <p:nvPr/>
        </p:nvGrpSpPr>
        <p:grpSpPr>
          <a:xfrm>
            <a:off x="124216" y="2700173"/>
            <a:ext cx="7453979" cy="1725473"/>
            <a:chOff x="83844" y="1067671"/>
            <a:chExt cx="7453979" cy="1725473"/>
          </a:xfrm>
        </p:grpSpPr>
        <p:sp>
          <p:nvSpPr>
            <p:cNvPr id="76" name="正方形/長方形 75">
              <a:extLst>
                <a:ext uri="{FF2B5EF4-FFF2-40B4-BE49-F238E27FC236}">
                  <a16:creationId xmlns:a16="http://schemas.microsoft.com/office/drawing/2014/main" id="{1F832779-CDE8-45D4-8972-48EABF2C3523}"/>
                </a:ext>
              </a:extLst>
            </p:cNvPr>
            <p:cNvSpPr/>
            <p:nvPr/>
          </p:nvSpPr>
          <p:spPr>
            <a:xfrm>
              <a:off x="83844" y="1067671"/>
              <a:ext cx="3960000" cy="313829"/>
            </a:xfrm>
            <a:prstGeom prst="rect">
              <a:avLst/>
            </a:prstGeom>
            <a:solidFill>
              <a:schemeClr val="accent6">
                <a:lumMod val="40000"/>
                <a:lumOff val="60000"/>
                <a:alpha val="2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officeArt object">
              <a:extLst>
                <a:ext uri="{FF2B5EF4-FFF2-40B4-BE49-F238E27FC236}">
                  <a16:creationId xmlns:a16="http://schemas.microsoft.com/office/drawing/2014/main" id="{CC71E34E-A8AB-4AF9-BF59-94FEDF3B0DDE}"/>
                </a:ext>
              </a:extLst>
            </p:cNvPr>
            <p:cNvSpPr txBox="1"/>
            <p:nvPr/>
          </p:nvSpPr>
          <p:spPr>
            <a:xfrm>
              <a:off x="157008" y="1136374"/>
              <a:ext cx="4017407" cy="1656770"/>
            </a:xfrm>
            <a:prstGeom prst="rect">
              <a:avLst/>
            </a:prstGeom>
            <a:noFill/>
            <a:ln w="12700" cap="flat">
              <a:noFill/>
              <a:miter lim="400000"/>
            </a:ln>
            <a:effectLst/>
          </p:spPr>
          <p:txBody>
            <a:bodyPr wrap="square" lIns="0" tIns="0" rIns="0" bIns="0" numCol="1" anchor="t">
              <a:noAutofit/>
            </a:bodyPr>
            <a:lstStyle/>
            <a:p>
              <a:pPr>
                <a:spcBef>
                  <a:spcPts val="600"/>
                </a:spcBef>
                <a:spcAft>
                  <a:spcPts val="600"/>
                </a:spcAft>
                <a:tabLst>
                  <a:tab pos="2832100" algn="r"/>
                </a:tabLst>
              </a:pPr>
              <a:r>
                <a:rPr lang="ja-JP" sz="1600" b="1" cap="all" spc="90" dirty="0">
                  <a:ln>
                    <a:noFill/>
                  </a:ln>
                  <a:solidFill>
                    <a:srgbClr val="594B3B"/>
                  </a:solidFill>
                  <a:effectLst/>
                  <a:latin typeface="Arial Unicode MS"/>
                  <a:ea typeface="Arial Unicode MS"/>
                  <a:cs typeface="Arial Unicode MS"/>
                </a:rPr>
                <a:t>育成の湯『梅』</a:t>
              </a:r>
              <a:r>
                <a:rPr lang="en-US" sz="1600" b="1" cap="all" spc="90" dirty="0">
                  <a:ln>
                    <a:noFill/>
                  </a:ln>
                  <a:solidFill>
                    <a:srgbClr val="594B3B"/>
                  </a:solidFill>
                  <a:effectLst/>
                  <a:latin typeface="Avenir Next Medium"/>
                  <a:ea typeface="Arial Unicode MS"/>
                  <a:cs typeface="Arial Unicode MS"/>
                </a:rPr>
                <a:t>1</a:t>
              </a:r>
              <a:r>
                <a:rPr lang="ja-JP" sz="1600" b="1" cap="all" spc="90" dirty="0">
                  <a:ln>
                    <a:noFill/>
                  </a:ln>
                  <a:solidFill>
                    <a:srgbClr val="594B3B"/>
                  </a:solidFill>
                  <a:effectLst/>
                  <a:latin typeface="Arial Unicode MS"/>
                  <a:ea typeface="Arial Unicode MS"/>
                  <a:cs typeface="Arial Unicode MS"/>
                </a:rPr>
                <a:t>日体験コース</a:t>
              </a:r>
              <a:r>
                <a:rPr lang="ja-JP" sz="1600" b="1" cap="all" spc="90" dirty="0">
                  <a:ln>
                    <a:noFill/>
                  </a:ln>
                  <a:solidFill>
                    <a:srgbClr val="594B3B"/>
                  </a:solidFill>
                  <a:effectLst/>
                  <a:latin typeface="Arial Unicode MS"/>
                  <a:ea typeface="Avenir Next Medium"/>
                  <a:cs typeface="Arial Unicode MS"/>
                </a:rPr>
                <a:t>:</a:t>
              </a:r>
              <a:r>
                <a:rPr lang="en-US" altLang="ja-JP" sz="1600" b="1" cap="all" spc="90" dirty="0">
                  <a:solidFill>
                    <a:srgbClr val="594B3B"/>
                  </a:solidFill>
                  <a:latin typeface="Arial Unicode MS"/>
                  <a:ea typeface="Avenir Next Medium"/>
                  <a:cs typeface="Arial Unicode MS"/>
                </a:rPr>
                <a:t> </a:t>
              </a:r>
              <a:r>
                <a:rPr lang="en-US" sz="1600" b="1" cap="all" spc="90" dirty="0">
                  <a:ln>
                    <a:noFill/>
                  </a:ln>
                  <a:solidFill>
                    <a:srgbClr val="594B3B"/>
                  </a:solidFill>
                  <a:effectLst/>
                  <a:latin typeface="Avenir Next Medium"/>
                  <a:ea typeface="Arial Unicode MS"/>
                  <a:cs typeface="Arial Unicode MS"/>
                </a:rPr>
                <a:t>1,500</a:t>
              </a:r>
              <a:r>
                <a:rPr lang="ja-JP" altLang="en-US" sz="1600" b="1" cap="all" spc="90" dirty="0">
                  <a:ln>
                    <a:noFill/>
                  </a:ln>
                  <a:solidFill>
                    <a:srgbClr val="594B3B"/>
                  </a:solidFill>
                  <a:effectLst/>
                  <a:latin typeface="Avenir Next Medium"/>
                  <a:ea typeface="Arial Unicode MS"/>
                  <a:cs typeface="Arial Unicode MS"/>
                </a:rPr>
                <a:t>円</a:t>
              </a:r>
              <a:endParaRPr lang="ja-JP" sz="1600" b="1" cap="all" spc="90" dirty="0">
                <a:ln>
                  <a:noFill/>
                </a:ln>
                <a:solidFill>
                  <a:srgbClr val="594B3B"/>
                </a:solidFill>
                <a:effectLst/>
                <a:latin typeface="Arial Unicode MS"/>
                <a:ea typeface="Avenir Next Medium"/>
                <a:cs typeface="Arial Unicode MS"/>
              </a:endParaRPr>
            </a:p>
            <a:p>
              <a:pPr>
                <a:lnSpc>
                  <a:spcPct val="110000"/>
                </a:lnSpc>
                <a:spcAft>
                  <a:spcPts val="900"/>
                </a:spcAft>
              </a:pPr>
              <a:r>
                <a:rPr lang="ja-JP" sz="1200" dirty="0">
                  <a:ln>
                    <a:noFill/>
                  </a:ln>
                  <a:solidFill>
                    <a:srgbClr val="594B3B"/>
                  </a:solidFill>
                  <a:effectLst/>
                  <a:latin typeface="Arial Unicode MS"/>
                  <a:ea typeface="Arial Unicode MS"/>
                  <a:cs typeface="Arial Unicode MS"/>
                </a:rPr>
                <a:t>カウンリングを受けたい方も、カウンセラーを目指している方も先ずは敷居の最も低い</a:t>
              </a:r>
              <a:r>
                <a:rPr lang="en-US" sz="1200" dirty="0">
                  <a:ln>
                    <a:noFill/>
                  </a:ln>
                  <a:solidFill>
                    <a:srgbClr val="594B3B"/>
                  </a:solidFill>
                  <a:effectLst/>
                  <a:latin typeface="Avenir Next Regular"/>
                  <a:ea typeface="Avenir Next Regular"/>
                  <a:cs typeface="Arial Unicode MS"/>
                </a:rPr>
                <a:t>1</a:t>
              </a:r>
              <a:r>
                <a:rPr lang="ja-JP" sz="1200" dirty="0">
                  <a:ln>
                    <a:noFill/>
                  </a:ln>
                  <a:solidFill>
                    <a:srgbClr val="594B3B"/>
                  </a:solidFill>
                  <a:effectLst/>
                  <a:latin typeface="Arial Unicode MS"/>
                  <a:ea typeface="Arial Unicode MS"/>
                  <a:cs typeface="Arial Unicode MS"/>
                </a:rPr>
                <a:t>日体験コースから。</a:t>
              </a:r>
              <a:r>
                <a:rPr lang="en-US" sz="1200" dirty="0">
                  <a:ln>
                    <a:noFill/>
                  </a:ln>
                  <a:solidFill>
                    <a:srgbClr val="594B3B"/>
                  </a:solidFill>
                  <a:effectLst/>
                  <a:latin typeface="Avenir Next Regular"/>
                  <a:ea typeface="Avenir Next Regular"/>
                  <a:cs typeface="Arial Unicode MS"/>
                </a:rPr>
                <a:t>90</a:t>
              </a:r>
              <a:r>
                <a:rPr lang="ja-JP" sz="1200" dirty="0">
                  <a:ln>
                    <a:noFill/>
                  </a:ln>
                  <a:solidFill>
                    <a:srgbClr val="594B3B"/>
                  </a:solidFill>
                  <a:effectLst/>
                  <a:latin typeface="Arial Unicode MS"/>
                  <a:ea typeface="Arial Unicode MS"/>
                  <a:cs typeface="Arial Unicode MS"/>
                </a:rPr>
                <a:t>分間カウンセリング</a:t>
              </a:r>
              <a:r>
                <a:rPr lang="ja-JP" altLang="en-US" sz="1200" dirty="0">
                  <a:ln>
                    <a:noFill/>
                  </a:ln>
                  <a:solidFill>
                    <a:srgbClr val="594B3B"/>
                  </a:solidFill>
                  <a:effectLst/>
                  <a:latin typeface="Arial Unicode MS"/>
                  <a:ea typeface="Arial Unicode MS"/>
                  <a:cs typeface="Arial Unicode MS"/>
                </a:rPr>
                <a:t>で</a:t>
              </a:r>
              <a:r>
                <a:rPr lang="ja-JP" sz="1200" dirty="0">
                  <a:ln>
                    <a:noFill/>
                  </a:ln>
                  <a:solidFill>
                    <a:srgbClr val="594B3B"/>
                  </a:solidFill>
                  <a:effectLst/>
                  <a:latin typeface="Arial Unicode MS"/>
                  <a:ea typeface="Arial Unicode MS"/>
                  <a:cs typeface="Arial Unicode MS"/>
                </a:rPr>
                <a:t>、あなたの悩みや、これから目指している未来像などを</a:t>
              </a:r>
              <a:r>
                <a:rPr lang="ja-JP" altLang="en-US" sz="1200" dirty="0">
                  <a:ln>
                    <a:noFill/>
                  </a:ln>
                  <a:solidFill>
                    <a:srgbClr val="594B3B"/>
                  </a:solidFill>
                  <a:effectLst/>
                  <a:latin typeface="Arial Unicode MS"/>
                  <a:ea typeface="Arial Unicode MS"/>
                  <a:cs typeface="Arial Unicode MS"/>
                </a:rPr>
                <a:t>丁寧にお聞きします。一度来たら僕の人柄もわかってもらえる自信があります。後悔させないので、</a:t>
              </a:r>
              <a:r>
                <a:rPr lang="ja-JP" sz="1200" dirty="0">
                  <a:ln>
                    <a:noFill/>
                  </a:ln>
                  <a:solidFill>
                    <a:srgbClr val="594B3B"/>
                  </a:solidFill>
                  <a:effectLst/>
                  <a:latin typeface="Arial Unicode MS"/>
                  <a:ea typeface="Arial Unicode MS"/>
                  <a:cs typeface="Arial Unicode MS"/>
                </a:rPr>
                <a:t>是非ともお得な</a:t>
              </a:r>
              <a:r>
                <a:rPr lang="ja-JP" sz="1200" dirty="0">
                  <a:ln>
                    <a:noFill/>
                  </a:ln>
                  <a:solidFill>
                    <a:srgbClr val="594B3B"/>
                  </a:solidFill>
                  <a:effectLst/>
                  <a:latin typeface="Arial Unicode MS"/>
                  <a:ea typeface="Avenir Next Regular"/>
                  <a:cs typeface="Arial Unicode MS"/>
                </a:rPr>
                <a:t>1</a:t>
              </a:r>
              <a:r>
                <a:rPr lang="ja-JP" sz="1200" dirty="0">
                  <a:ln>
                    <a:noFill/>
                  </a:ln>
                  <a:solidFill>
                    <a:srgbClr val="594B3B"/>
                  </a:solidFill>
                  <a:effectLst/>
                  <a:latin typeface="Arial Unicode MS"/>
                  <a:ea typeface="Arial Unicode MS"/>
                  <a:cs typeface="Arial Unicode MS"/>
                </a:rPr>
                <a:t>日体験コースでたっぷり癒され、楽し</a:t>
              </a:r>
              <a:r>
                <a:rPr lang="ja-JP" altLang="en-US" sz="1200" dirty="0">
                  <a:ln>
                    <a:noFill/>
                  </a:ln>
                  <a:solidFill>
                    <a:srgbClr val="594B3B"/>
                  </a:solidFill>
                  <a:effectLst/>
                  <a:latin typeface="Arial Unicode MS"/>
                  <a:ea typeface="Arial Unicode MS"/>
                  <a:cs typeface="Arial Unicode MS"/>
                </a:rPr>
                <a:t>んでいってください</a:t>
              </a:r>
              <a:r>
                <a:rPr lang="ja-JP" sz="1200" dirty="0">
                  <a:ln>
                    <a:noFill/>
                  </a:ln>
                  <a:solidFill>
                    <a:srgbClr val="594B3B"/>
                  </a:solidFill>
                  <a:effectLst/>
                  <a:latin typeface="Arial Unicode MS"/>
                  <a:ea typeface="Arial Unicode MS"/>
                  <a:cs typeface="Arial Unicode MS"/>
                </a:rPr>
                <a:t>。</a:t>
              </a:r>
              <a:endParaRPr lang="ja-JP" sz="1200" dirty="0">
                <a:ln>
                  <a:noFill/>
                </a:ln>
                <a:solidFill>
                  <a:srgbClr val="594B3B"/>
                </a:solidFill>
                <a:effectLst/>
                <a:latin typeface="Arial Unicode MS"/>
                <a:ea typeface="Avenir Next Regular"/>
                <a:cs typeface="Arial Unicode MS"/>
              </a:endParaRPr>
            </a:p>
          </p:txBody>
        </p:sp>
        <p:sp>
          <p:nvSpPr>
            <p:cNvPr id="56" name="officeArt object">
              <a:extLst>
                <a:ext uri="{FF2B5EF4-FFF2-40B4-BE49-F238E27FC236}">
                  <a16:creationId xmlns:a16="http://schemas.microsoft.com/office/drawing/2014/main" id="{FA85194B-3ACB-4560-95A4-0490C9931721}"/>
                </a:ext>
              </a:extLst>
            </p:cNvPr>
            <p:cNvSpPr txBox="1"/>
            <p:nvPr/>
          </p:nvSpPr>
          <p:spPr>
            <a:xfrm>
              <a:off x="4268002" y="2338007"/>
              <a:ext cx="1595409" cy="331354"/>
            </a:xfrm>
            <a:prstGeom prst="rect">
              <a:avLst/>
            </a:prstGeom>
            <a:noFill/>
            <a:ln w="12700" cap="flat">
              <a:noFill/>
              <a:miter lim="400000"/>
            </a:ln>
            <a:effectLst/>
          </p:spPr>
          <p:txBody>
            <a:bodyPr wrap="square" lIns="0" tIns="0" rIns="0" bIns="0" numCol="1" anchor="t">
              <a:noAutofit/>
            </a:bodyPr>
            <a:lstStyle/>
            <a:p>
              <a:pPr>
                <a:lnSpc>
                  <a:spcPct val="90000"/>
                </a:lnSpc>
              </a:pPr>
              <a:r>
                <a:rPr lang="ja-JP" sz="1050" i="0" dirty="0">
                  <a:ln>
                    <a:noFill/>
                  </a:ln>
                  <a:solidFill>
                    <a:srgbClr val="594B3B"/>
                  </a:solidFill>
                  <a:effectLst/>
                  <a:latin typeface="Arial Unicode MS"/>
                  <a:ea typeface="Arial Unicode MS"/>
                  <a:cs typeface="Arial Unicode MS"/>
                </a:rPr>
                <a:t>逆に質問や話が聞きたい方にはゆうや節炸裂かも！？</a:t>
              </a:r>
              <a:endParaRPr lang="ja-JP" sz="1050" i="1" dirty="0">
                <a:ln>
                  <a:noFill/>
                </a:ln>
                <a:solidFill>
                  <a:srgbClr val="594B3B"/>
                </a:solidFill>
                <a:effectLst/>
                <a:latin typeface="Arial Unicode MS"/>
                <a:ea typeface="Avenir Next Regular"/>
                <a:cs typeface="Arial Unicode MS"/>
              </a:endParaRPr>
            </a:p>
          </p:txBody>
        </p:sp>
        <p:pic>
          <p:nvPicPr>
            <p:cNvPr id="57" name="officeArt object">
              <a:extLst>
                <a:ext uri="{FF2B5EF4-FFF2-40B4-BE49-F238E27FC236}">
                  <a16:creationId xmlns:a16="http://schemas.microsoft.com/office/drawing/2014/main" id="{894CF26D-0127-4D24-B425-17860B870670}"/>
                </a:ext>
              </a:extLst>
            </p:cNvPr>
            <p:cNvPicPr/>
            <p:nvPr/>
          </p:nvPicPr>
          <p:blipFill>
            <a:blip r:embed="rId5"/>
            <a:srcRect l="23041"/>
            <a:stretch>
              <a:fillRect/>
            </a:stretch>
          </p:blipFill>
          <p:spPr>
            <a:xfrm>
              <a:off x="5942414" y="1101566"/>
              <a:ext cx="1595409" cy="1165875"/>
            </a:xfrm>
            <a:prstGeom prst="rect">
              <a:avLst/>
            </a:prstGeom>
            <a:ln w="12700" cap="flat">
              <a:noFill/>
              <a:miter lim="400000"/>
            </a:ln>
            <a:effectLst/>
          </p:spPr>
        </p:pic>
        <p:pic>
          <p:nvPicPr>
            <p:cNvPr id="58" name="officeArt object">
              <a:extLst>
                <a:ext uri="{FF2B5EF4-FFF2-40B4-BE49-F238E27FC236}">
                  <a16:creationId xmlns:a16="http://schemas.microsoft.com/office/drawing/2014/main" id="{A00FEC3B-D5A3-458F-9548-AFAE38BF982C}"/>
                </a:ext>
              </a:extLst>
            </p:cNvPr>
            <p:cNvPicPr/>
            <p:nvPr/>
          </p:nvPicPr>
          <p:blipFill>
            <a:blip r:embed="rId6"/>
            <a:srcRect t="18968" r="5641" b="35072"/>
            <a:stretch>
              <a:fillRect/>
            </a:stretch>
          </p:blipFill>
          <p:spPr>
            <a:xfrm>
              <a:off x="4268002" y="1094663"/>
              <a:ext cx="1595409" cy="1165875"/>
            </a:xfrm>
            <a:prstGeom prst="rect">
              <a:avLst/>
            </a:prstGeom>
            <a:ln w="12700" cap="flat">
              <a:noFill/>
              <a:miter lim="400000"/>
            </a:ln>
            <a:effectLst/>
          </p:spPr>
        </p:pic>
        <p:sp>
          <p:nvSpPr>
            <p:cNvPr id="59" name="officeArt object">
              <a:extLst>
                <a:ext uri="{FF2B5EF4-FFF2-40B4-BE49-F238E27FC236}">
                  <a16:creationId xmlns:a16="http://schemas.microsoft.com/office/drawing/2014/main" id="{3F5EA759-59DF-4394-B1A8-64A6CDB14552}"/>
                </a:ext>
              </a:extLst>
            </p:cNvPr>
            <p:cNvSpPr txBox="1"/>
            <p:nvPr/>
          </p:nvSpPr>
          <p:spPr>
            <a:xfrm>
              <a:off x="5937045" y="2338007"/>
              <a:ext cx="1595409" cy="331354"/>
            </a:xfrm>
            <a:prstGeom prst="rect">
              <a:avLst/>
            </a:prstGeom>
            <a:noFill/>
            <a:ln w="12700" cap="flat">
              <a:noFill/>
              <a:miter lim="400000"/>
            </a:ln>
            <a:effectLst/>
          </p:spPr>
          <p:txBody>
            <a:bodyPr wrap="square" lIns="0" tIns="0" rIns="0" bIns="0" numCol="1" anchor="t">
              <a:noAutofit/>
            </a:bodyPr>
            <a:lstStyle/>
            <a:p>
              <a:pPr>
                <a:lnSpc>
                  <a:spcPct val="90000"/>
                </a:lnSpc>
              </a:pPr>
              <a:r>
                <a:rPr lang="en-US" sz="1050" i="1">
                  <a:ln>
                    <a:noFill/>
                  </a:ln>
                  <a:solidFill>
                    <a:srgbClr val="594B3B"/>
                  </a:solidFill>
                  <a:effectLst/>
                  <a:latin typeface="Avenir Next Regular"/>
                  <a:ea typeface="Arial Unicode MS"/>
                  <a:cs typeface="Arial Unicode MS"/>
                </a:rPr>
                <a:t>90</a:t>
              </a:r>
              <a:r>
                <a:rPr lang="ja-JP" sz="1050" i="0">
                  <a:ln>
                    <a:noFill/>
                  </a:ln>
                  <a:solidFill>
                    <a:srgbClr val="594B3B"/>
                  </a:solidFill>
                  <a:effectLst/>
                  <a:latin typeface="Arial Unicode MS"/>
                  <a:ea typeface="Arial Unicode MS"/>
                  <a:cs typeface="Arial Unicode MS"/>
                </a:rPr>
                <a:t>分間、じっくりとお話をお伺いします。</a:t>
              </a:r>
              <a:endParaRPr lang="ja-JP" sz="1050" i="1">
                <a:ln>
                  <a:noFill/>
                </a:ln>
                <a:solidFill>
                  <a:srgbClr val="594B3B"/>
                </a:solidFill>
                <a:effectLst/>
                <a:latin typeface="Arial Unicode MS"/>
                <a:ea typeface="Avenir Next Regular"/>
                <a:cs typeface="Arial Unicode MS"/>
              </a:endParaRPr>
            </a:p>
          </p:txBody>
        </p:sp>
      </p:grpSp>
      <p:grpSp>
        <p:nvGrpSpPr>
          <p:cNvPr id="9" name="グループ化 8">
            <a:extLst>
              <a:ext uri="{FF2B5EF4-FFF2-40B4-BE49-F238E27FC236}">
                <a16:creationId xmlns:a16="http://schemas.microsoft.com/office/drawing/2014/main" id="{5892635F-1043-452C-AE04-192EE4A8592E}"/>
              </a:ext>
            </a:extLst>
          </p:cNvPr>
          <p:cNvGrpSpPr/>
          <p:nvPr/>
        </p:nvGrpSpPr>
        <p:grpSpPr>
          <a:xfrm>
            <a:off x="124216" y="6645685"/>
            <a:ext cx="7355023" cy="1934964"/>
            <a:chOff x="83844" y="5052485"/>
            <a:chExt cx="7355023" cy="1934964"/>
          </a:xfrm>
        </p:grpSpPr>
        <p:sp>
          <p:nvSpPr>
            <p:cNvPr id="77" name="正方形/長方形 76">
              <a:extLst>
                <a:ext uri="{FF2B5EF4-FFF2-40B4-BE49-F238E27FC236}">
                  <a16:creationId xmlns:a16="http://schemas.microsoft.com/office/drawing/2014/main" id="{9D296872-F366-48FD-8816-1B774D9178B3}"/>
                </a:ext>
              </a:extLst>
            </p:cNvPr>
            <p:cNvSpPr/>
            <p:nvPr/>
          </p:nvSpPr>
          <p:spPr>
            <a:xfrm>
              <a:off x="83844" y="5052485"/>
              <a:ext cx="3960000" cy="313829"/>
            </a:xfrm>
            <a:prstGeom prst="rect">
              <a:avLst/>
            </a:prstGeom>
            <a:solidFill>
              <a:schemeClr val="accent6">
                <a:lumMod val="40000"/>
                <a:lumOff val="60000"/>
                <a:alpha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5" name="officeArt object">
              <a:extLst>
                <a:ext uri="{FF2B5EF4-FFF2-40B4-BE49-F238E27FC236}">
                  <a16:creationId xmlns:a16="http://schemas.microsoft.com/office/drawing/2014/main" id="{030EA5F8-C376-4874-851C-D1E951B8AACA}"/>
                </a:ext>
              </a:extLst>
            </p:cNvPr>
            <p:cNvSpPr txBox="1"/>
            <p:nvPr/>
          </p:nvSpPr>
          <p:spPr>
            <a:xfrm>
              <a:off x="151638" y="5330679"/>
              <a:ext cx="3780349" cy="1656770"/>
            </a:xfrm>
            <a:prstGeom prst="rect">
              <a:avLst/>
            </a:prstGeom>
            <a:noFill/>
            <a:ln w="12700" cap="flat">
              <a:noFill/>
              <a:miter lim="400000"/>
            </a:ln>
            <a:effectLst/>
          </p:spPr>
          <p:txBody>
            <a:bodyPr wrap="square" lIns="0" tIns="0" rIns="0" bIns="0" numCol="1" anchor="t">
              <a:noAutofit/>
            </a:bodyPr>
            <a:lstStyle/>
            <a:p>
              <a:pPr>
                <a:lnSpc>
                  <a:spcPct val="10000"/>
                </a:lnSpc>
                <a:spcBef>
                  <a:spcPts val="400"/>
                </a:spcBef>
                <a:spcAft>
                  <a:spcPts val="600"/>
                </a:spcAft>
                <a:tabLst>
                  <a:tab pos="2832100" algn="r"/>
                </a:tabLst>
              </a:pPr>
              <a:r>
                <a:rPr lang="ja-JP" sz="1600" b="1" cap="all" spc="90" dirty="0">
                  <a:ln>
                    <a:noFill/>
                  </a:ln>
                  <a:solidFill>
                    <a:srgbClr val="594B3B"/>
                  </a:solidFill>
                  <a:effectLst/>
                  <a:latin typeface="Arial" panose="020B0604020202020204" pitchFamily="34" charset="0"/>
                  <a:ea typeface="Arial Unicode MS"/>
                  <a:cs typeface="Arial" panose="020B0604020202020204" pitchFamily="34" charset="0"/>
                </a:rPr>
                <a:t>育成の湯『松』</a:t>
              </a:r>
              <a:r>
                <a:rPr lang="en-US" altLang="ja-JP" sz="1600" b="1" cap="all" spc="90" dirty="0">
                  <a:ln>
                    <a:noFill/>
                  </a:ln>
                  <a:solidFill>
                    <a:srgbClr val="594B3B"/>
                  </a:solidFill>
                  <a:effectLst/>
                  <a:latin typeface="Arial" panose="020B0604020202020204" pitchFamily="34" charset="0"/>
                  <a:ea typeface="Arial Unicode MS"/>
                  <a:cs typeface="Arial" panose="020B0604020202020204" pitchFamily="34" charset="0"/>
                </a:rPr>
                <a:t>6</a:t>
              </a:r>
              <a:r>
                <a:rPr lang="ja-JP" sz="1600" b="1" cap="all" spc="90" dirty="0">
                  <a:ln>
                    <a:noFill/>
                  </a:ln>
                  <a:solidFill>
                    <a:srgbClr val="594B3B"/>
                  </a:solidFill>
                  <a:effectLst/>
                  <a:latin typeface="Arial" panose="020B0604020202020204" pitchFamily="34" charset="0"/>
                  <a:ea typeface="Arial Unicode MS"/>
                  <a:cs typeface="Arial" panose="020B0604020202020204" pitchFamily="34" charset="0"/>
                </a:rPr>
                <a:t>ヶ月コース</a:t>
              </a:r>
              <a:r>
                <a:rPr lang="ja-JP" sz="1600" b="1" cap="all" spc="90" dirty="0">
                  <a:ln>
                    <a:noFill/>
                  </a:ln>
                  <a:solidFill>
                    <a:srgbClr val="594B3B"/>
                  </a:solidFill>
                  <a:effectLst/>
                  <a:latin typeface="Arial" panose="020B0604020202020204" pitchFamily="34" charset="0"/>
                  <a:ea typeface="Avenir Next Medium"/>
                  <a:cs typeface="Arial" panose="020B0604020202020204" pitchFamily="34" charset="0"/>
                </a:rPr>
                <a:t>:</a:t>
              </a:r>
              <a:r>
                <a:rPr lang="en-US" altLang="ja-JP" sz="1600" b="1" cap="all" spc="90" dirty="0">
                  <a:ln>
                    <a:noFill/>
                  </a:ln>
                  <a:solidFill>
                    <a:srgbClr val="594B3B"/>
                  </a:solidFill>
                  <a:effectLst/>
                  <a:latin typeface="Arial" panose="020B0604020202020204" pitchFamily="34" charset="0"/>
                  <a:ea typeface="Avenir Next Medium"/>
                  <a:cs typeface="Arial" panose="020B0604020202020204" pitchFamily="34" charset="0"/>
                </a:rPr>
                <a:t>24</a:t>
              </a:r>
              <a:r>
                <a:rPr lang="ja-JP" altLang="en-US" sz="1600" b="1" cap="all" spc="90" dirty="0">
                  <a:ln>
                    <a:noFill/>
                  </a:ln>
                  <a:solidFill>
                    <a:srgbClr val="594B3B"/>
                  </a:solidFill>
                  <a:effectLst/>
                  <a:latin typeface="Arial" panose="020B0604020202020204" pitchFamily="34" charset="0"/>
                  <a:ea typeface="Avenir Next Medium"/>
                  <a:cs typeface="Arial" panose="020B0604020202020204" pitchFamily="34" charset="0"/>
                </a:rPr>
                <a:t>万円</a:t>
              </a:r>
              <a:endParaRPr lang="en-US" altLang="ja-JP" sz="1400" b="1" cap="all" spc="90" dirty="0">
                <a:solidFill>
                  <a:srgbClr val="594B3B"/>
                </a:solidFill>
                <a:latin typeface="Arial" panose="020B0604020202020204" pitchFamily="34" charset="0"/>
                <a:ea typeface="Arial Unicode MS"/>
                <a:cs typeface="Arial" panose="020B0604020202020204" pitchFamily="34" charset="0"/>
              </a:endParaRPr>
            </a:p>
          </p:txBody>
        </p:sp>
        <p:sp>
          <p:nvSpPr>
            <p:cNvPr id="64" name="officeArt object">
              <a:extLst>
                <a:ext uri="{FF2B5EF4-FFF2-40B4-BE49-F238E27FC236}">
                  <a16:creationId xmlns:a16="http://schemas.microsoft.com/office/drawing/2014/main" id="{6F9CA8F7-AE9B-44B7-9E98-C6509544620E}"/>
                </a:ext>
              </a:extLst>
            </p:cNvPr>
            <p:cNvSpPr txBox="1"/>
            <p:nvPr/>
          </p:nvSpPr>
          <p:spPr>
            <a:xfrm>
              <a:off x="4169046" y="6324298"/>
              <a:ext cx="1595409" cy="331354"/>
            </a:xfrm>
            <a:prstGeom prst="rect">
              <a:avLst/>
            </a:prstGeom>
            <a:noFill/>
            <a:ln w="12700" cap="flat">
              <a:noFill/>
              <a:miter lim="400000"/>
            </a:ln>
            <a:effectLst/>
          </p:spPr>
          <p:txBody>
            <a:bodyPr wrap="square" lIns="0" tIns="0" rIns="0" bIns="0" numCol="1" anchor="t">
              <a:noAutofit/>
            </a:bodyPr>
            <a:lstStyle/>
            <a:p>
              <a:pPr>
                <a:lnSpc>
                  <a:spcPct val="90000"/>
                </a:lnSpc>
              </a:pPr>
              <a:r>
                <a:rPr lang="ja-JP" sz="1050" i="0">
                  <a:ln>
                    <a:noFill/>
                  </a:ln>
                  <a:solidFill>
                    <a:srgbClr val="594B3B"/>
                  </a:solidFill>
                  <a:effectLst/>
                  <a:latin typeface="Arial Unicode MS"/>
                  <a:ea typeface="Arial Unicode MS"/>
                  <a:cs typeface="Arial Unicode MS"/>
                </a:rPr>
                <a:t>半年後には遂に念願のカウンセラーデビュー！！</a:t>
              </a:r>
              <a:endParaRPr lang="ja-JP" sz="1050" i="1">
                <a:ln>
                  <a:noFill/>
                </a:ln>
                <a:solidFill>
                  <a:srgbClr val="594B3B"/>
                </a:solidFill>
                <a:effectLst/>
                <a:latin typeface="Arial Unicode MS"/>
                <a:ea typeface="Avenir Next Regular"/>
                <a:cs typeface="Arial Unicode MS"/>
              </a:endParaRPr>
            </a:p>
          </p:txBody>
        </p:sp>
        <p:pic>
          <p:nvPicPr>
            <p:cNvPr id="65" name="officeArt object">
              <a:extLst>
                <a:ext uri="{FF2B5EF4-FFF2-40B4-BE49-F238E27FC236}">
                  <a16:creationId xmlns:a16="http://schemas.microsoft.com/office/drawing/2014/main" id="{14EBA5B6-97DE-47FA-807E-70F54CAA8A75}"/>
                </a:ext>
              </a:extLst>
            </p:cNvPr>
            <p:cNvPicPr/>
            <p:nvPr/>
          </p:nvPicPr>
          <p:blipFill>
            <a:blip r:embed="rId7"/>
            <a:srcRect l="2050" t="14210" b="14210"/>
            <a:stretch>
              <a:fillRect/>
            </a:stretch>
          </p:blipFill>
          <p:spPr>
            <a:xfrm>
              <a:off x="5843458" y="5081721"/>
              <a:ext cx="1595409" cy="1165875"/>
            </a:xfrm>
            <a:prstGeom prst="rect">
              <a:avLst/>
            </a:prstGeom>
            <a:ln w="12700" cap="flat">
              <a:noFill/>
              <a:miter lim="400000"/>
            </a:ln>
            <a:effectLst/>
          </p:spPr>
        </p:pic>
        <p:pic>
          <p:nvPicPr>
            <p:cNvPr id="66" name="officeArt object">
              <a:extLst>
                <a:ext uri="{FF2B5EF4-FFF2-40B4-BE49-F238E27FC236}">
                  <a16:creationId xmlns:a16="http://schemas.microsoft.com/office/drawing/2014/main" id="{DA8FA89A-F4FD-40D0-B6B8-21154DCBF7FD}"/>
                </a:ext>
              </a:extLst>
            </p:cNvPr>
            <p:cNvPicPr/>
            <p:nvPr/>
          </p:nvPicPr>
          <p:blipFill>
            <a:blip r:embed="rId8"/>
            <a:srcRect l="2143" t="2143" r="10560" b="2143"/>
            <a:stretch>
              <a:fillRect/>
            </a:stretch>
          </p:blipFill>
          <p:spPr>
            <a:xfrm>
              <a:off x="4171347" y="5081721"/>
              <a:ext cx="1595409" cy="1165875"/>
            </a:xfrm>
            <a:prstGeom prst="rect">
              <a:avLst/>
            </a:prstGeom>
            <a:ln w="12700" cap="flat">
              <a:noFill/>
              <a:miter lim="400000"/>
            </a:ln>
            <a:effectLst/>
          </p:spPr>
        </p:pic>
        <p:sp>
          <p:nvSpPr>
            <p:cNvPr id="67" name="officeArt object">
              <a:extLst>
                <a:ext uri="{FF2B5EF4-FFF2-40B4-BE49-F238E27FC236}">
                  <a16:creationId xmlns:a16="http://schemas.microsoft.com/office/drawing/2014/main" id="{F0E6B07C-5CD5-4DD5-BE4A-F020DAF250E5}"/>
                </a:ext>
              </a:extLst>
            </p:cNvPr>
            <p:cNvSpPr txBox="1"/>
            <p:nvPr/>
          </p:nvSpPr>
          <p:spPr>
            <a:xfrm>
              <a:off x="5839622" y="6324298"/>
              <a:ext cx="1595409" cy="331354"/>
            </a:xfrm>
            <a:prstGeom prst="rect">
              <a:avLst/>
            </a:prstGeom>
            <a:noFill/>
            <a:ln w="12700" cap="flat">
              <a:noFill/>
              <a:miter lim="400000"/>
            </a:ln>
            <a:effectLst/>
          </p:spPr>
          <p:txBody>
            <a:bodyPr wrap="square" lIns="0" tIns="0" rIns="0" bIns="0" numCol="1" anchor="t">
              <a:noAutofit/>
            </a:bodyPr>
            <a:lstStyle/>
            <a:p>
              <a:pPr>
                <a:lnSpc>
                  <a:spcPct val="90000"/>
                </a:lnSpc>
              </a:pPr>
              <a:r>
                <a:rPr lang="ja-JP" sz="1050" i="0" dirty="0">
                  <a:ln>
                    <a:noFill/>
                  </a:ln>
                  <a:solidFill>
                    <a:srgbClr val="594B3B"/>
                  </a:solidFill>
                  <a:effectLst/>
                  <a:latin typeface="Arial Unicode MS"/>
                  <a:ea typeface="Arial Unicode MS"/>
                  <a:cs typeface="Arial Unicode MS"/>
                </a:rPr>
                <a:t>『竹』と『松』コースは修了書が授与されます。</a:t>
              </a:r>
              <a:endParaRPr lang="ja-JP" sz="1050" i="1" dirty="0">
                <a:ln>
                  <a:noFill/>
                </a:ln>
                <a:solidFill>
                  <a:srgbClr val="594B3B"/>
                </a:solidFill>
                <a:effectLst/>
                <a:latin typeface="Arial Unicode MS"/>
                <a:ea typeface="Avenir Next Regular"/>
                <a:cs typeface="Arial Unicode MS"/>
              </a:endParaRPr>
            </a:p>
          </p:txBody>
        </p:sp>
      </p:grpSp>
      <p:sp>
        <p:nvSpPr>
          <p:cNvPr id="79" name="テキスト ボックス 78">
            <a:extLst>
              <a:ext uri="{FF2B5EF4-FFF2-40B4-BE49-F238E27FC236}">
                <a16:creationId xmlns:a16="http://schemas.microsoft.com/office/drawing/2014/main" id="{501A8364-8B6B-4B6F-B668-501FABDB67D6}"/>
              </a:ext>
            </a:extLst>
          </p:cNvPr>
          <p:cNvSpPr txBox="1"/>
          <p:nvPr/>
        </p:nvSpPr>
        <p:spPr>
          <a:xfrm>
            <a:off x="62015" y="894553"/>
            <a:ext cx="7651545" cy="1617815"/>
          </a:xfrm>
          <a:prstGeom prst="rect">
            <a:avLst/>
          </a:prstGeom>
          <a:noFill/>
        </p:spPr>
        <p:txBody>
          <a:bodyPr wrap="square">
            <a:spAutoFit/>
          </a:bodyPr>
          <a:lstStyle/>
          <a:p>
            <a:pPr algn="l">
              <a:lnSpc>
                <a:spcPct val="120000"/>
              </a:lnSpc>
            </a:pPr>
            <a:r>
              <a:rPr lang="ja-JP" altLang="ja-JP" sz="1400" dirty="0">
                <a:ln>
                  <a:noFill/>
                </a:ln>
                <a:solidFill>
                  <a:srgbClr val="594B3B"/>
                </a:solidFill>
                <a:effectLst/>
                <a:latin typeface="Arial Unicode MS"/>
                <a:ea typeface="Arial Unicode MS"/>
                <a:cs typeface="Arial Unicode MS"/>
              </a:rPr>
              <a:t>『こころの銭湯』ではカウンセリング育成</a:t>
            </a:r>
            <a:r>
              <a:rPr lang="ja-JP" altLang="en-US" sz="1400" dirty="0">
                <a:ln>
                  <a:noFill/>
                </a:ln>
                <a:solidFill>
                  <a:srgbClr val="594B3B"/>
                </a:solidFill>
                <a:effectLst/>
                <a:latin typeface="Arial Unicode MS"/>
                <a:ea typeface="Arial Unicode MS"/>
                <a:cs typeface="Arial Unicode MS"/>
              </a:rPr>
              <a:t>サロン</a:t>
            </a:r>
            <a:r>
              <a:rPr lang="ja-JP" altLang="ja-JP" sz="1400" dirty="0">
                <a:ln>
                  <a:noFill/>
                </a:ln>
                <a:solidFill>
                  <a:srgbClr val="594B3B"/>
                </a:solidFill>
                <a:effectLst/>
                <a:latin typeface="Arial Unicode MS"/>
                <a:ea typeface="Arial Unicode MS"/>
                <a:cs typeface="Arial Unicode MS"/>
              </a:rPr>
              <a:t>として『育成の湯』を始めました。</a:t>
            </a:r>
            <a:r>
              <a:rPr lang="ja-JP" altLang="en-US" sz="1400" dirty="0">
                <a:ln>
                  <a:noFill/>
                </a:ln>
                <a:solidFill>
                  <a:srgbClr val="594B3B"/>
                </a:solidFill>
                <a:effectLst/>
                <a:latin typeface="Arial Unicode MS"/>
                <a:ea typeface="Arial Unicode MS"/>
                <a:cs typeface="Arial Unicode MS"/>
              </a:rPr>
              <a:t>こころの銭湯のコンセプトと同じく、敷居が低いカウンセラー育成プログラムです。誰もが気軽に参加できるよう、</a:t>
            </a:r>
            <a:r>
              <a:rPr lang="en-US" altLang="ja-JP" sz="1400" dirty="0">
                <a:ln>
                  <a:noFill/>
                </a:ln>
                <a:solidFill>
                  <a:srgbClr val="594B3B"/>
                </a:solidFill>
                <a:effectLst/>
                <a:latin typeface="Arial Unicode MS"/>
                <a:ea typeface="Arial Unicode MS"/>
                <a:cs typeface="Arial Unicode MS"/>
              </a:rPr>
              <a:t>24</a:t>
            </a:r>
            <a:r>
              <a:rPr lang="ja-JP" altLang="en-US" sz="1400" dirty="0">
                <a:ln>
                  <a:noFill/>
                </a:ln>
                <a:solidFill>
                  <a:srgbClr val="594B3B"/>
                </a:solidFill>
                <a:effectLst/>
                <a:latin typeface="Arial Unicode MS"/>
                <a:ea typeface="Arial Unicode MS"/>
                <a:cs typeface="Arial Unicode MS"/>
              </a:rPr>
              <a:t>時間</a:t>
            </a:r>
            <a:r>
              <a:rPr lang="en-US" altLang="ja-JP" sz="1400" dirty="0">
                <a:ln>
                  <a:noFill/>
                </a:ln>
                <a:solidFill>
                  <a:srgbClr val="594B3B"/>
                </a:solidFill>
                <a:effectLst/>
                <a:latin typeface="Arial Unicode MS"/>
                <a:ea typeface="Arial Unicode MS"/>
                <a:cs typeface="Arial Unicode MS"/>
              </a:rPr>
              <a:t>365</a:t>
            </a:r>
            <a:r>
              <a:rPr lang="ja-JP" altLang="en-US" sz="1400" dirty="0">
                <a:ln>
                  <a:noFill/>
                </a:ln>
                <a:solidFill>
                  <a:srgbClr val="594B3B"/>
                </a:solidFill>
                <a:effectLst/>
                <a:latin typeface="Arial Unicode MS"/>
                <a:ea typeface="Arial Unicode MS"/>
                <a:cs typeface="Arial Unicode MS"/>
              </a:rPr>
              <a:t>日あなたの予定に出来る限り沿って柔軟に対応します。</a:t>
            </a:r>
            <a:r>
              <a:rPr lang="ja-JP" altLang="ja-JP" sz="1400" dirty="0">
                <a:ln>
                  <a:noFill/>
                </a:ln>
                <a:solidFill>
                  <a:srgbClr val="594B3B"/>
                </a:solidFill>
                <a:effectLst/>
                <a:latin typeface="Arial Unicode MS"/>
                <a:ea typeface="Arial Unicode MS"/>
                <a:cs typeface="Arial Unicode MS"/>
              </a:rPr>
              <a:t>従来のこころの銭湯のプログラムより更に一歩踏み込んだ、対面とオンラインを融合させた自由選択制の</a:t>
            </a:r>
            <a:r>
              <a:rPr lang="ja-JP" altLang="en-US" sz="1400" dirty="0">
                <a:ln>
                  <a:noFill/>
                </a:ln>
                <a:solidFill>
                  <a:srgbClr val="594B3B"/>
                </a:solidFill>
                <a:effectLst/>
                <a:latin typeface="Arial Unicode MS"/>
                <a:ea typeface="Arial Unicode MS"/>
                <a:cs typeface="Arial Unicode MS"/>
              </a:rPr>
              <a:t>カウンセラー育成プログラム</a:t>
            </a:r>
            <a:r>
              <a:rPr lang="ja-JP" altLang="ja-JP" sz="1400" dirty="0">
                <a:ln>
                  <a:noFill/>
                </a:ln>
                <a:solidFill>
                  <a:srgbClr val="594B3B"/>
                </a:solidFill>
                <a:effectLst/>
                <a:latin typeface="Arial Unicode MS"/>
                <a:ea typeface="Arial Unicode MS"/>
                <a:cs typeface="Arial Unicode MS"/>
              </a:rPr>
              <a:t>です。先ずは、最も敷居の低い『育成の湯』</a:t>
            </a:r>
            <a:r>
              <a:rPr lang="ja-JP" altLang="ja-JP" sz="1400" dirty="0">
                <a:ln>
                  <a:noFill/>
                </a:ln>
                <a:solidFill>
                  <a:srgbClr val="594B3B"/>
                </a:solidFill>
                <a:effectLst/>
                <a:latin typeface="Arial Unicode MS"/>
                <a:ea typeface="Hoefler Text"/>
                <a:cs typeface="Arial Unicode MS"/>
              </a:rPr>
              <a:t>1</a:t>
            </a:r>
            <a:r>
              <a:rPr lang="ja-JP" altLang="ja-JP" sz="1400" dirty="0">
                <a:ln>
                  <a:noFill/>
                </a:ln>
                <a:solidFill>
                  <a:srgbClr val="594B3B"/>
                </a:solidFill>
                <a:effectLst/>
                <a:latin typeface="Arial Unicode MS"/>
                <a:ea typeface="Arial Unicode MS"/>
                <a:cs typeface="Arial Unicode MS"/>
              </a:rPr>
              <a:t>日体験コースの『梅』に是非お越しください。お待ちしています！</a:t>
            </a:r>
            <a:endParaRPr lang="ja-JP" altLang="ja-JP" sz="1400" dirty="0">
              <a:ln>
                <a:noFill/>
              </a:ln>
              <a:solidFill>
                <a:srgbClr val="594B3B"/>
              </a:solidFill>
              <a:effectLst/>
              <a:latin typeface="Arial Unicode MS"/>
              <a:ea typeface="Hoefler Text"/>
              <a:cs typeface="Arial Unicode MS"/>
            </a:endParaRPr>
          </a:p>
        </p:txBody>
      </p:sp>
      <p:grpSp>
        <p:nvGrpSpPr>
          <p:cNvPr id="2" name="グループ化 1">
            <a:extLst>
              <a:ext uri="{FF2B5EF4-FFF2-40B4-BE49-F238E27FC236}">
                <a16:creationId xmlns:a16="http://schemas.microsoft.com/office/drawing/2014/main" id="{972EA8E3-CC6F-4535-8E52-D74CD7A85BCB}"/>
              </a:ext>
            </a:extLst>
          </p:cNvPr>
          <p:cNvGrpSpPr/>
          <p:nvPr/>
        </p:nvGrpSpPr>
        <p:grpSpPr>
          <a:xfrm>
            <a:off x="-177421" y="10131130"/>
            <a:ext cx="8093122" cy="776582"/>
            <a:chOff x="-177421" y="10131130"/>
            <a:chExt cx="8093122" cy="776582"/>
          </a:xfrm>
        </p:grpSpPr>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76" y="10131130"/>
              <a:ext cx="7775574" cy="705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正方形/長方形 26">
              <a:extLst>
                <a:ext uri="{FF2B5EF4-FFF2-40B4-BE49-F238E27FC236}">
                  <a16:creationId xmlns:a16="http://schemas.microsoft.com/office/drawing/2014/main" id="{76B90540-94C5-4DD5-A78A-C15F99DEF3FD}"/>
                </a:ext>
              </a:extLst>
            </p:cNvPr>
            <p:cNvSpPr/>
            <p:nvPr/>
          </p:nvSpPr>
          <p:spPr>
            <a:xfrm>
              <a:off x="-177421" y="10805173"/>
              <a:ext cx="8093122" cy="1025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officeArt object">
            <a:extLst>
              <a:ext uri="{FF2B5EF4-FFF2-40B4-BE49-F238E27FC236}">
                <a16:creationId xmlns:a16="http://schemas.microsoft.com/office/drawing/2014/main" id="{140DB6E8-8324-41E4-B9C0-97DFDAA02595}"/>
              </a:ext>
            </a:extLst>
          </p:cNvPr>
          <p:cNvSpPr txBox="1"/>
          <p:nvPr/>
        </p:nvSpPr>
        <p:spPr>
          <a:xfrm>
            <a:off x="84001" y="9028972"/>
            <a:ext cx="7651545" cy="1656770"/>
          </a:xfrm>
          <a:prstGeom prst="rect">
            <a:avLst/>
          </a:prstGeom>
          <a:noFill/>
          <a:ln w="12700" cap="flat">
            <a:noFill/>
            <a:miter lim="400000"/>
          </a:ln>
          <a:effectLst/>
        </p:spPr>
        <p:txBody>
          <a:bodyPr wrap="square" lIns="0" tIns="0" rIns="0" bIns="0" numCol="1" anchor="t">
            <a:noAutofit/>
          </a:bodyPr>
          <a:lstStyle/>
          <a:p>
            <a:pPr>
              <a:lnSpc>
                <a:spcPct val="10000"/>
              </a:lnSpc>
              <a:spcBef>
                <a:spcPts val="400"/>
              </a:spcBef>
              <a:spcAft>
                <a:spcPts val="600"/>
              </a:spcAft>
              <a:tabLst>
                <a:tab pos="2832100" algn="r"/>
              </a:tabLst>
            </a:pPr>
            <a:r>
              <a:rPr lang="ja-JP" altLang="en-US" sz="24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竹＆松コース購入者特典　</a:t>
            </a:r>
            <a:r>
              <a:rPr lang="ja-JP" altLang="en-US" sz="20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♨︎こころの銭湯</a:t>
            </a:r>
            <a:r>
              <a:rPr lang="en-US" altLang="ja-JP" sz="20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a:t>
            </a:r>
            <a:r>
              <a:rPr lang="ja-JP" altLang="en-US" sz="20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育成の湯</a:t>
            </a:r>
            <a:r>
              <a:rPr lang="en-US" altLang="ja-JP" sz="20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a:t>
            </a:r>
            <a:r>
              <a:rPr lang="ja-JP" altLang="en-US" sz="20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rPr>
              <a:t>　スパセット</a:t>
            </a:r>
            <a:endParaRPr lang="en-US" altLang="ja-JP" sz="2000" b="1" dirty="0">
              <a:ln w="31750">
                <a:noFill/>
              </a:ln>
              <a:solidFill>
                <a:srgbClr val="F7853F"/>
              </a:solidFill>
              <a:latin typeface="HGP創英角ﾎﾟｯﾌﾟ体" panose="040B0A00000000000000" pitchFamily="50" charset="-128"/>
              <a:ea typeface="HGP創英角ﾎﾟｯﾌﾟ体" panose="040B0A00000000000000" pitchFamily="50" charset="-128"/>
              <a:cs typeface="Kozuka Gothic Pro H" charset="-128"/>
            </a:endParaRPr>
          </a:p>
          <a:p>
            <a:pPr>
              <a:lnSpc>
                <a:spcPct val="10000"/>
              </a:lnSpc>
              <a:spcBef>
                <a:spcPts val="400"/>
              </a:spcBef>
              <a:spcAft>
                <a:spcPts val="600"/>
              </a:spcAft>
              <a:tabLst>
                <a:tab pos="2832100" algn="r"/>
              </a:tabLst>
            </a:pPr>
            <a:endParaRPr lang="en-US" altLang="ja-JP" sz="2000" b="1" cap="all" spc="90" dirty="0">
              <a:ln w="31750">
                <a:noFill/>
              </a:ln>
              <a:solidFill>
                <a:srgbClr val="F7853F"/>
              </a:solidFill>
              <a:effectLst/>
              <a:latin typeface="HGP創英角ﾎﾟｯﾌﾟ体" panose="040B0A00000000000000" pitchFamily="50" charset="-128"/>
              <a:ea typeface="HGP創英角ﾎﾟｯﾌﾟ体" panose="040B0A00000000000000" pitchFamily="50" charset="-128"/>
              <a:cs typeface="Arial" panose="020B0604020202020204" pitchFamily="34" charset="0"/>
            </a:endParaRPr>
          </a:p>
          <a:p>
            <a:pPr>
              <a:lnSpc>
                <a:spcPct val="10000"/>
              </a:lnSpc>
              <a:spcBef>
                <a:spcPts val="400"/>
              </a:spcBef>
              <a:spcAft>
                <a:spcPts val="600"/>
              </a:spcAft>
              <a:tabLst>
                <a:tab pos="2832100" algn="r"/>
              </a:tabLst>
            </a:pPr>
            <a:endParaRPr lang="en-US" altLang="ja-JP" sz="2000" b="1" cap="all" spc="90" dirty="0">
              <a:ln>
                <a:noFill/>
              </a:ln>
              <a:solidFill>
                <a:srgbClr val="594B3B"/>
              </a:solidFill>
              <a:effectLst/>
              <a:latin typeface="Arial" panose="020B0604020202020204" pitchFamily="34" charset="0"/>
              <a:ea typeface="Arial Unicode MS"/>
              <a:cs typeface="Arial" panose="020B0604020202020204" pitchFamily="34" charset="0"/>
            </a:endParaRPr>
          </a:p>
        </p:txBody>
      </p:sp>
      <p:sp>
        <p:nvSpPr>
          <p:cNvPr id="31" name="正方形/長方形 30">
            <a:extLst>
              <a:ext uri="{FF2B5EF4-FFF2-40B4-BE49-F238E27FC236}">
                <a16:creationId xmlns:a16="http://schemas.microsoft.com/office/drawing/2014/main" id="{8D982AAD-0777-4E8A-BB6F-E24643EE6E6C}"/>
              </a:ext>
            </a:extLst>
          </p:cNvPr>
          <p:cNvSpPr/>
          <p:nvPr/>
        </p:nvSpPr>
        <p:spPr>
          <a:xfrm>
            <a:off x="202748" y="9221106"/>
            <a:ext cx="3530534" cy="910024"/>
          </a:xfrm>
          <a:prstGeom prst="rect">
            <a:avLst/>
          </a:prstGeom>
          <a:solidFill>
            <a:schemeClr val="accent6">
              <a:lumMod val="40000"/>
              <a:lumOff val="60000"/>
              <a:alpha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竹コース</a:t>
            </a:r>
            <a:endParaRPr kumimoji="1" lang="en-US" altLang="ja-JP" dirty="0">
              <a:solidFill>
                <a:sysClr val="windowText" lastClr="000000"/>
              </a:solidFill>
            </a:endParaRPr>
          </a:p>
          <a:p>
            <a:pPr algn="ctr"/>
            <a:r>
              <a:rPr lang="ja-JP" altLang="en-US" dirty="0">
                <a:solidFill>
                  <a:sysClr val="windowText" lastClr="000000"/>
                </a:solidFill>
              </a:rPr>
              <a:t>〇〇＆〇〇＆〇〇</a:t>
            </a:r>
            <a:endParaRPr kumimoji="1" lang="ja-JP" altLang="en-US" dirty="0">
              <a:solidFill>
                <a:sysClr val="windowText" lastClr="000000"/>
              </a:solidFill>
            </a:endParaRPr>
          </a:p>
        </p:txBody>
      </p:sp>
      <p:sp>
        <p:nvSpPr>
          <p:cNvPr id="32" name="正方形/長方形 31">
            <a:extLst>
              <a:ext uri="{FF2B5EF4-FFF2-40B4-BE49-F238E27FC236}">
                <a16:creationId xmlns:a16="http://schemas.microsoft.com/office/drawing/2014/main" id="{50F364EB-6582-43F6-A082-B8E8124F6459}"/>
              </a:ext>
            </a:extLst>
          </p:cNvPr>
          <p:cNvSpPr/>
          <p:nvPr/>
        </p:nvSpPr>
        <p:spPr>
          <a:xfrm>
            <a:off x="4008462" y="9207106"/>
            <a:ext cx="3564364" cy="910025"/>
          </a:xfrm>
          <a:prstGeom prst="rect">
            <a:avLst/>
          </a:prstGeom>
          <a:solidFill>
            <a:schemeClr val="accent6">
              <a:lumMod val="40000"/>
              <a:lumOff val="60000"/>
              <a:alpha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ysClr val="windowText" lastClr="000000"/>
                </a:solidFill>
              </a:rPr>
              <a:t>松コース</a:t>
            </a:r>
            <a:endParaRPr lang="en-US" altLang="ja-JP" dirty="0">
              <a:solidFill>
                <a:sysClr val="windowText" lastClr="000000"/>
              </a:solidFill>
            </a:endParaRPr>
          </a:p>
          <a:p>
            <a:pPr algn="ctr"/>
            <a:r>
              <a:rPr kumimoji="1" lang="ja-JP" altLang="en-US" dirty="0">
                <a:solidFill>
                  <a:sysClr val="windowText" lastClr="000000"/>
                </a:solidFill>
              </a:rPr>
              <a:t>〇〇＆〇〇＆〇〇＆〇〇</a:t>
            </a:r>
          </a:p>
        </p:txBody>
      </p:sp>
      <p:sp>
        <p:nvSpPr>
          <p:cNvPr id="35" name="テキスト ボックス 34">
            <a:extLst>
              <a:ext uri="{FF2B5EF4-FFF2-40B4-BE49-F238E27FC236}">
                <a16:creationId xmlns:a16="http://schemas.microsoft.com/office/drawing/2014/main" id="{B4E25BB1-0E7B-487A-A62D-885C4D00A194}"/>
              </a:ext>
            </a:extLst>
          </p:cNvPr>
          <p:cNvSpPr txBox="1"/>
          <p:nvPr/>
        </p:nvSpPr>
        <p:spPr>
          <a:xfrm>
            <a:off x="124216" y="7123626"/>
            <a:ext cx="4053016" cy="1592295"/>
          </a:xfrm>
          <a:prstGeom prst="rect">
            <a:avLst/>
          </a:prstGeom>
          <a:noFill/>
        </p:spPr>
        <p:txBody>
          <a:bodyPr wrap="square">
            <a:spAutoFit/>
          </a:bodyPr>
          <a:lstStyle/>
          <a:p>
            <a:pPr marL="0" marR="0" lvl="0" indent="0" algn="l" defTabSz="1019007" rtl="0" eaLnBrk="1" fontAlgn="auto" latinLnBrk="0" hangingPunct="1">
              <a:lnSpc>
                <a:spcPct val="10000"/>
              </a:lnSpc>
              <a:spcBef>
                <a:spcPts val="400"/>
              </a:spcBef>
              <a:spcAft>
                <a:spcPts val="600"/>
              </a:spcAft>
              <a:buClrTx/>
              <a:buSzTx/>
              <a:buFontTx/>
              <a:buNone/>
              <a:tabLst>
                <a:tab pos="2832100" algn="r"/>
              </a:tabLst>
              <a:defRPr/>
            </a:pPr>
            <a:r>
              <a:rPr kumimoji="1" lang="ja-JP" altLang="en-US" sz="1200" b="1" i="0" u="none" strike="noStrike" kern="1200" cap="all" spc="9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当日ご入会　割引価格　</a:t>
            </a:r>
            <a:r>
              <a:rPr kumimoji="1" lang="en-US" altLang="ja-JP" sz="1200" b="1" i="0" u="none" strike="noStrike" kern="1200" cap="all" spc="90" normalizeH="0" baseline="0" noProof="0" dirty="0">
                <a:ln>
                  <a:noFill/>
                </a:ln>
                <a:solidFill>
                  <a:srgbClr val="594B3B"/>
                </a:solidFill>
                <a:effectLst/>
                <a:uLnTx/>
                <a:uFillTx/>
                <a:latin typeface="Arial" panose="020B0604020202020204" pitchFamily="34" charset="0"/>
                <a:ea typeface="Avenir Next Medium"/>
                <a:cs typeface="Arial" panose="020B0604020202020204" pitchFamily="34" charset="0"/>
              </a:rPr>
              <a:t>20</a:t>
            </a:r>
            <a:r>
              <a:rPr kumimoji="1" lang="ja-JP" altLang="en-US" sz="1200" b="1" i="0" u="none" strike="noStrike" kern="1200" cap="all" spc="90" normalizeH="0" baseline="0" noProof="0" dirty="0">
                <a:ln>
                  <a:noFill/>
                </a:ln>
                <a:solidFill>
                  <a:srgbClr val="594B3B"/>
                </a:solidFill>
                <a:effectLst/>
                <a:uLnTx/>
                <a:uFillTx/>
                <a:latin typeface="Arial" panose="020B0604020202020204" pitchFamily="34" charset="0"/>
                <a:ea typeface="Avenir Next Medium"/>
                <a:cs typeface="Arial" panose="020B0604020202020204" pitchFamily="34" charset="0"/>
              </a:rPr>
              <a:t>万円</a:t>
            </a:r>
          </a:p>
          <a:p>
            <a:pPr marL="0" marR="0" lvl="0" indent="0" algn="l" defTabSz="1019007" rtl="0" eaLnBrk="1" fontAlgn="auto" latinLnBrk="0" hangingPunct="1">
              <a:lnSpc>
                <a:spcPct val="110000"/>
              </a:lnSpc>
              <a:spcBef>
                <a:spcPts val="0"/>
              </a:spcBef>
              <a:spcAft>
                <a:spcPts val="900"/>
              </a:spcAft>
              <a:buClrTx/>
              <a:buSzTx/>
              <a:buFontTx/>
              <a:buNone/>
              <a:tabLst/>
              <a:defRPr/>
            </a:pP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半年コースではカウンセリングの実践に加えて、実際のビジネスシーンにおけるセルフマネジメントのあり方・クライアント獲得方法など個人事業主として自立することを目指して一緒に歩みます。</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1</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人では事業はできないため、ルフィのように仲間を見つけて事業拡大して行くところまで導きます。サプライズイベントもご用意した盛り沢山の充実したコースです。（修了書あり）</a:t>
            </a:r>
            <a:endPar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venir Next Regular"/>
              <a:cs typeface="Arial" panose="020B0604020202020204" pitchFamily="34" charset="0"/>
            </a:endParaRPr>
          </a:p>
        </p:txBody>
      </p:sp>
      <p:sp>
        <p:nvSpPr>
          <p:cNvPr id="39" name="テキスト ボックス 38">
            <a:extLst>
              <a:ext uri="{FF2B5EF4-FFF2-40B4-BE49-F238E27FC236}">
                <a16:creationId xmlns:a16="http://schemas.microsoft.com/office/drawing/2014/main" id="{E8046960-A810-42E5-9C67-F098857C774B}"/>
              </a:ext>
            </a:extLst>
          </p:cNvPr>
          <p:cNvSpPr txBox="1"/>
          <p:nvPr/>
        </p:nvSpPr>
        <p:spPr>
          <a:xfrm>
            <a:off x="124216" y="4942039"/>
            <a:ext cx="4010801" cy="1569660"/>
          </a:xfrm>
          <a:prstGeom prst="rect">
            <a:avLst/>
          </a:prstGeom>
          <a:noFill/>
        </p:spPr>
        <p:txBody>
          <a:bodyPr wrap="square">
            <a:spAutoFit/>
          </a:bodyPr>
          <a:lstStyle/>
          <a:p>
            <a:pPr marL="0" marR="0" lvl="0" indent="0" algn="l" defTabSz="1019007" rtl="0" eaLnBrk="1" fontAlgn="auto" latinLnBrk="0" hangingPunct="1">
              <a:lnSpc>
                <a:spcPct val="100000"/>
              </a:lnSpc>
              <a:spcBef>
                <a:spcPts val="600"/>
              </a:spcBef>
              <a:spcAft>
                <a:spcPts val="600"/>
              </a:spcAft>
              <a:buClrTx/>
              <a:buSzTx/>
              <a:buFontTx/>
              <a:buNone/>
              <a:tabLst>
                <a:tab pos="2832100" algn="r"/>
              </a:tabLst>
              <a:defRPr/>
            </a:pPr>
            <a:r>
              <a:rPr kumimoji="1" lang="ja-JP" altLang="en-US" sz="1200" b="1" i="0" u="none" strike="noStrike" kern="1200" cap="all" spc="9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当日ご入会</a:t>
            </a:r>
            <a:r>
              <a:rPr kumimoji="1" lang="en-US" altLang="ja-JP" sz="1200" b="1" i="0" u="none" strike="noStrike" kern="1200" cap="all" spc="9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 </a:t>
            </a:r>
            <a:r>
              <a:rPr kumimoji="1" lang="ja-JP" altLang="en-US" sz="1200" b="1" i="0" u="none" strike="noStrike" kern="1200" cap="all" spc="9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割引価格　</a:t>
            </a:r>
            <a:r>
              <a:rPr kumimoji="1" lang="en-US" altLang="ja-JP" sz="1200" b="1" i="0" u="none" strike="noStrike" kern="1200" cap="all" spc="90" normalizeH="0" baseline="0" noProof="0" dirty="0">
                <a:ln>
                  <a:noFill/>
                </a:ln>
                <a:solidFill>
                  <a:srgbClr val="594B3B"/>
                </a:solidFill>
                <a:effectLst/>
                <a:uLnTx/>
                <a:uFillTx/>
                <a:latin typeface="Arial" panose="020B0604020202020204" pitchFamily="34" charset="0"/>
                <a:ea typeface="Avenir Next Medium"/>
                <a:cs typeface="Arial" panose="020B0604020202020204" pitchFamily="34" charset="0"/>
              </a:rPr>
              <a:t>10</a:t>
            </a:r>
            <a:r>
              <a:rPr kumimoji="1" lang="ja-JP" altLang="en-US" sz="1200" b="1" i="0" u="none" strike="noStrike" kern="1200" cap="all" spc="90" normalizeH="0" baseline="0" noProof="0" dirty="0">
                <a:ln>
                  <a:noFill/>
                </a:ln>
                <a:solidFill>
                  <a:srgbClr val="594B3B"/>
                </a:solidFill>
                <a:effectLst/>
                <a:uLnTx/>
                <a:uFillTx/>
                <a:latin typeface="Arial" panose="020B0604020202020204" pitchFamily="34" charset="0"/>
                <a:ea typeface="Avenir Next Medium"/>
                <a:cs typeface="Arial" panose="020B0604020202020204" pitchFamily="34" charset="0"/>
              </a:rPr>
              <a:t>万円</a:t>
            </a:r>
            <a:br>
              <a:rPr lang="en-US" altLang="ja-JP" sz="1200" b="1" cap="all" spc="90" noProof="0" dirty="0">
                <a:solidFill>
                  <a:srgbClr val="594B3B"/>
                </a:solidFill>
                <a:latin typeface="Arial" panose="020B0604020202020204" pitchFamily="34" charset="0"/>
                <a:ea typeface="Avenir Next Medium"/>
                <a:cs typeface="Arial" panose="020B0604020202020204" pitchFamily="34" charset="0"/>
              </a:rPr>
            </a:b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あなたのスケジュールに合わせた、カウンセラーとしての実践とコーチングを兼ねたコース。対面、</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venir Next Regular"/>
                <a:cs typeface="Arial" panose="020B0604020202020204" pitchFamily="34" charset="0"/>
              </a:rPr>
              <a:t>ZOOM</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venir Next Regular"/>
                <a:cs typeface="Arial" panose="020B0604020202020204" pitchFamily="34" charset="0"/>
              </a:rPr>
              <a:t>LINE</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からその都度、お選び頂ける、</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90</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分間</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最大</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120</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分</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のセッション全</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6</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回（</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540</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時間程度）コースです。</a:t>
            </a:r>
            <a:r>
              <a:rPr kumimoji="1" lang="en-US" altLang="ja-JP" sz="1200" b="0" i="0" u="none" strike="noStrike" kern="1200" cap="none" spc="0" normalizeH="0" baseline="0" noProof="0" dirty="0">
                <a:ln>
                  <a:noFill/>
                </a:ln>
                <a:solidFill>
                  <a:srgbClr val="594B3B"/>
                </a:solidFill>
                <a:effectLst/>
                <a:uLnTx/>
                <a:uFillTx/>
                <a:latin typeface="Arial" panose="020B0604020202020204" pitchFamily="34" charset="0"/>
                <a:ea typeface="Avenir Next Regular"/>
                <a:cs typeface="Arial" panose="020B0604020202020204" pitchFamily="34" charset="0"/>
              </a:rPr>
              <a:t>3</a:t>
            </a:r>
            <a:r>
              <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rial Unicode MS"/>
                <a:cs typeface="Arial" panose="020B0604020202020204" pitchFamily="34" charset="0"/>
              </a:rPr>
              <a:t>ヶ月間の万全サポート体制であなたのカウンセリングがご自身と人々の為に役立つところまで一緒に歩みます。（修了書あり）</a:t>
            </a:r>
            <a:endParaRPr kumimoji="1" lang="ja-JP" altLang="en-US" sz="1200" b="0" i="0" u="none" strike="noStrike" kern="1200" cap="none" spc="0" normalizeH="0" baseline="0" noProof="0" dirty="0">
              <a:ln>
                <a:noFill/>
              </a:ln>
              <a:solidFill>
                <a:srgbClr val="594B3B"/>
              </a:solidFill>
              <a:effectLst/>
              <a:uLnTx/>
              <a:uFillTx/>
              <a:latin typeface="Arial" panose="020B0604020202020204" pitchFamily="34" charset="0"/>
              <a:ea typeface="Avenir Next Regular"/>
              <a:cs typeface="Arial" panose="020B0604020202020204" pitchFamily="34" charset="0"/>
            </a:endParaRPr>
          </a:p>
        </p:txBody>
      </p:sp>
    </p:spTree>
    <p:extLst>
      <p:ext uri="{BB962C8B-B14F-4D97-AF65-F5344CB8AC3E}">
        <p14:creationId xmlns:p14="http://schemas.microsoft.com/office/powerpoint/2010/main" val="2706665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9" name="Google Shape;89;p15"/>
          <p:cNvPicPr preferRelativeResize="0"/>
          <p:nvPr/>
        </p:nvPicPr>
        <p:blipFill rotWithShape="1">
          <a:blip r:embed="rId3">
            <a:alphaModFix/>
          </a:blip>
          <a:srcRect l="26096" t="14662" r="24876" b="22759"/>
          <a:stretch/>
        </p:blipFill>
        <p:spPr>
          <a:xfrm>
            <a:off x="10058005" y="1145540"/>
            <a:ext cx="6104334" cy="4382587"/>
          </a:xfrm>
          <a:prstGeom prst="rect">
            <a:avLst/>
          </a:prstGeom>
          <a:noFill/>
          <a:ln>
            <a:noFill/>
          </a:ln>
        </p:spPr>
      </p:pic>
      <p:sp>
        <p:nvSpPr>
          <p:cNvPr id="90" name="Google Shape;90;p15"/>
          <p:cNvSpPr/>
          <p:nvPr/>
        </p:nvSpPr>
        <p:spPr>
          <a:xfrm>
            <a:off x="594407" y="146556"/>
            <a:ext cx="1488479" cy="1188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en-US" altLang="ja" sz="1800" dirty="0"/>
              <a:t>1</a:t>
            </a:r>
            <a:r>
              <a:rPr lang="ja" altLang="en-US" sz="1800" dirty="0"/>
              <a:t>日体験</a:t>
            </a:r>
            <a:br>
              <a:rPr lang="ja" altLang="en-US" sz="1800" dirty="0"/>
            </a:br>
            <a:r>
              <a:rPr lang="ja" altLang="en-US" sz="1800" dirty="0"/>
              <a:t>コース</a:t>
            </a:r>
            <a:endParaRPr sz="1800" dirty="0"/>
          </a:p>
        </p:txBody>
      </p:sp>
      <p:sp>
        <p:nvSpPr>
          <p:cNvPr id="93" name="Google Shape;93;p15"/>
          <p:cNvSpPr/>
          <p:nvPr/>
        </p:nvSpPr>
        <p:spPr>
          <a:xfrm>
            <a:off x="8001879" y="1128154"/>
            <a:ext cx="2138241" cy="438384"/>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r>
              <a:rPr lang="ja" altLang="en-US" sz="954" dirty="0"/>
              <a:t>対面・</a:t>
            </a:r>
            <a:r>
              <a:rPr lang="en-US" altLang="ja" sz="954" dirty="0"/>
              <a:t>ZOOM  3</a:t>
            </a:r>
            <a:r>
              <a:rPr lang="ja" altLang="en-US" sz="954" dirty="0"/>
              <a:t>回</a:t>
            </a:r>
            <a:r>
              <a:rPr lang="en-US" altLang="ja" sz="954" dirty="0"/>
              <a:t>/</a:t>
            </a:r>
            <a:r>
              <a:rPr lang="ja" altLang="en-US" sz="954" dirty="0"/>
              <a:t>月 （</a:t>
            </a:r>
            <a:r>
              <a:rPr lang="en-US" altLang="ja" sz="954" dirty="0"/>
              <a:t>90</a:t>
            </a:r>
            <a:r>
              <a:rPr lang="ja" altLang="en-US" sz="954" dirty="0"/>
              <a:t>分以上）</a:t>
            </a:r>
            <a:r>
              <a:rPr lang="en-US" altLang="ja" sz="954" dirty="0"/>
              <a:t>LINE  </a:t>
            </a:r>
            <a:r>
              <a:rPr lang="ja" altLang="en-US" sz="954" dirty="0"/>
              <a:t>　　　   無制限</a:t>
            </a:r>
            <a:endParaRPr sz="954" dirty="0"/>
          </a:p>
        </p:txBody>
      </p:sp>
      <p:sp>
        <p:nvSpPr>
          <p:cNvPr id="95" name="Google Shape;95;p15"/>
          <p:cNvSpPr/>
          <p:nvPr/>
        </p:nvSpPr>
        <p:spPr>
          <a:xfrm>
            <a:off x="-2985873" y="6828056"/>
            <a:ext cx="1932469" cy="85994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r>
              <a:rPr lang="ja" altLang="en-US" sz="954"/>
              <a:t>絵里さん初回の感想</a:t>
            </a:r>
            <a:endParaRPr sz="954"/>
          </a:p>
          <a:p>
            <a:pPr>
              <a:buClr>
                <a:schemeClr val="dk1"/>
              </a:buClr>
              <a:buSzPts val="1100"/>
            </a:pPr>
            <a:r>
              <a:rPr lang="ja" altLang="en-US" sz="954"/>
              <a:t>・何点がわかりにくい</a:t>
            </a:r>
            <a:endParaRPr sz="954"/>
          </a:p>
          <a:p>
            <a:pPr>
              <a:buClr>
                <a:schemeClr val="dk1"/>
              </a:buClr>
              <a:buSzPts val="1100"/>
            </a:pPr>
            <a:r>
              <a:rPr lang="ja" altLang="en-US" sz="954"/>
              <a:t>・週に何回とかのがいい</a:t>
            </a:r>
            <a:endParaRPr sz="954"/>
          </a:p>
          <a:p>
            <a:pPr>
              <a:buClr>
                <a:schemeClr val="dk1"/>
              </a:buClr>
              <a:buSzPts val="1100"/>
            </a:pPr>
            <a:r>
              <a:rPr lang="ja" altLang="en-US" sz="954"/>
              <a:t>・何をやってくれるか？</a:t>
            </a:r>
            <a:endParaRPr sz="954"/>
          </a:p>
          <a:p>
            <a:r>
              <a:rPr lang="ja" altLang="en-US" sz="954"/>
              <a:t>・この人に会ったら分かる</a:t>
            </a:r>
            <a:endParaRPr sz="954"/>
          </a:p>
        </p:txBody>
      </p:sp>
      <p:sp>
        <p:nvSpPr>
          <p:cNvPr id="96" name="Google Shape;96;p15"/>
          <p:cNvSpPr/>
          <p:nvPr/>
        </p:nvSpPr>
        <p:spPr>
          <a:xfrm>
            <a:off x="177229" y="2837888"/>
            <a:ext cx="2423096" cy="1876331"/>
          </a:xfrm>
          <a:prstGeom prst="rect">
            <a:avLst/>
          </a:prstGeom>
          <a:solidFill>
            <a:schemeClr val="accent4">
              <a:lumMod val="20000"/>
              <a:lumOff val="80000"/>
            </a:schemeClr>
          </a:solidFill>
          <a:ln w="9525" cap="flat" cmpd="sng">
            <a:solidFill>
              <a:srgbClr val="F7853F"/>
            </a:solidFill>
            <a:prstDash val="solid"/>
            <a:round/>
            <a:headEnd type="none" w="sm" len="sm"/>
            <a:tailEnd type="none" w="sm" len="sm"/>
          </a:ln>
        </p:spPr>
        <p:txBody>
          <a:bodyPr spcFirstLastPara="1" wrap="square" lIns="109059" tIns="109059" rIns="109059" bIns="109059" anchor="ctr" anchorCtr="0">
            <a:noAutofit/>
          </a:bodyPr>
          <a:lstStyle/>
          <a:p>
            <a:r>
              <a:rPr lang="en-US" altLang="ja" sz="1400" dirty="0">
                <a:latin typeface="Arial" panose="020B0604020202020204" pitchFamily="34" charset="0"/>
                <a:cs typeface="Arial" panose="020B0604020202020204" pitchFamily="34" charset="0"/>
              </a:rPr>
              <a:t>3</a:t>
            </a:r>
            <a:r>
              <a:rPr lang="ja" altLang="en-US" sz="1400" dirty="0">
                <a:latin typeface="Arial" panose="020B0604020202020204" pitchFamily="34" charset="0"/>
                <a:cs typeface="Arial" panose="020B0604020202020204" pitchFamily="34" charset="0"/>
              </a:rPr>
              <a:t>ヶ月＆</a:t>
            </a:r>
            <a:r>
              <a:rPr lang="en-US" altLang="ja" sz="1400" dirty="0">
                <a:latin typeface="Arial" panose="020B0604020202020204" pitchFamily="34" charset="0"/>
                <a:cs typeface="Arial" panose="020B0604020202020204" pitchFamily="34" charset="0"/>
              </a:rPr>
              <a:t>6</a:t>
            </a:r>
            <a:r>
              <a:rPr lang="ja" altLang="en-US" sz="1400" dirty="0">
                <a:latin typeface="Arial" panose="020B0604020202020204" pitchFamily="34" charset="0"/>
                <a:cs typeface="Arial" panose="020B0604020202020204" pitchFamily="34" charset="0"/>
              </a:rPr>
              <a:t>ヶ月コースは</a:t>
            </a:r>
            <a:endParaRPr sz="1400" dirty="0">
              <a:latin typeface="Arial" panose="020B0604020202020204" pitchFamily="34" charset="0"/>
              <a:cs typeface="Arial" panose="020B0604020202020204" pitchFamily="34" charset="0"/>
            </a:endParaRPr>
          </a:p>
          <a:p>
            <a:r>
              <a:rPr lang="ja-JP" altLang="en-US" sz="1400" dirty="0">
                <a:latin typeface="Arial" panose="020B0604020202020204" pitchFamily="34" charset="0"/>
                <a:cs typeface="Arial" panose="020B0604020202020204" pitchFamily="34" charset="0"/>
              </a:rPr>
              <a:t>お得なオプションがいっぱい</a:t>
            </a:r>
            <a:endParaRPr sz="1400" dirty="0">
              <a:latin typeface="Arial" panose="020B0604020202020204" pitchFamily="34" charset="0"/>
              <a:cs typeface="Arial" panose="020B0604020202020204" pitchFamily="34" charset="0"/>
            </a:endParaRPr>
          </a:p>
          <a:p>
            <a:endParaRPr sz="14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tLang="ja" sz="1000" dirty="0">
                <a:latin typeface="Arial" panose="020B0604020202020204" pitchFamily="34" charset="0"/>
                <a:cs typeface="Arial" panose="020B0604020202020204" pitchFamily="34" charset="0"/>
              </a:rPr>
              <a:t>LINE</a:t>
            </a:r>
            <a:r>
              <a:rPr lang="ja-JP" altLang="en-US" sz="1000" dirty="0">
                <a:latin typeface="Arial" panose="020B0604020202020204" pitchFamily="34" charset="0"/>
                <a:cs typeface="Arial" panose="020B0604020202020204" pitchFamily="34" charset="0"/>
              </a:rPr>
              <a:t>によるテキスト相談</a:t>
            </a:r>
            <a:r>
              <a:rPr lang="ja" altLang="en-US" sz="1000" dirty="0">
                <a:latin typeface="Arial" panose="020B0604020202020204" pitchFamily="34" charset="0"/>
                <a:cs typeface="Arial" panose="020B0604020202020204" pitchFamily="34" charset="0"/>
              </a:rPr>
              <a:t>　   無制限</a:t>
            </a:r>
            <a:endParaRPr lang="en-US" altLang="ja"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tLang="ja-JP" sz="1000" dirty="0" err="1">
                <a:latin typeface="Arial" panose="020B0604020202020204" pitchFamily="34" charset="0"/>
                <a:cs typeface="Arial" panose="020B0604020202020204" pitchFamily="34" charset="0"/>
              </a:rPr>
              <a:t>GoogleDrive</a:t>
            </a:r>
            <a:r>
              <a:rPr lang="ja-JP" altLang="en-US" sz="1000" dirty="0">
                <a:latin typeface="Arial" panose="020B0604020202020204" pitchFamily="34" charset="0"/>
                <a:cs typeface="Arial" panose="020B0604020202020204" pitchFamily="34" charset="0"/>
              </a:rPr>
              <a:t>でこころの銭湯の事業情報をすべて提供</a:t>
            </a:r>
            <a:endParaRPr lang="en-US" altLang="ja-JP"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ja-JP" altLang="en-US" sz="1000" dirty="0">
                <a:latin typeface="Arial" panose="020B0604020202020204" pitchFamily="34" charset="0"/>
                <a:cs typeface="Arial" panose="020B0604020202020204" pitchFamily="34" charset="0"/>
              </a:rPr>
              <a:t>セッション内容の記録と一括管理</a:t>
            </a:r>
            <a:endParaRPr lang="en-US" altLang="ja-JP"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3</a:t>
            </a:r>
            <a:r>
              <a:rPr lang="ja-JP" altLang="en-US" sz="1000" dirty="0">
                <a:latin typeface="Arial" panose="020B0604020202020204" pitchFamily="34" charset="0"/>
                <a:cs typeface="Arial" panose="020B0604020202020204" pitchFamily="34" charset="0"/>
              </a:rPr>
              <a:t>週間まで返金可能</a:t>
            </a:r>
            <a:endParaRPr lang="en-US" altLang="ja-JP"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ja-JP" altLang="en-US" sz="1000" dirty="0">
                <a:latin typeface="Arial" panose="020B0604020202020204" pitchFamily="34" charset="0"/>
                <a:cs typeface="Arial" panose="020B0604020202020204" pitchFamily="34" charset="0"/>
              </a:rPr>
              <a:t>分割払い対応</a:t>
            </a:r>
            <a:endParaRPr lang="en-US" altLang="ja-JP"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24</a:t>
            </a:r>
            <a:r>
              <a:rPr lang="ja-JP" altLang="en-US" sz="1000" dirty="0">
                <a:latin typeface="Arial" panose="020B0604020202020204" pitchFamily="34" charset="0"/>
                <a:cs typeface="Arial" panose="020B0604020202020204" pitchFamily="34" charset="0"/>
              </a:rPr>
              <a:t>時間</a:t>
            </a:r>
            <a:r>
              <a:rPr lang="en-US" altLang="ja-JP" sz="1000" dirty="0">
                <a:latin typeface="Arial" panose="020B0604020202020204" pitchFamily="34" charset="0"/>
                <a:cs typeface="Arial" panose="020B0604020202020204" pitchFamily="34" charset="0"/>
              </a:rPr>
              <a:t>365</a:t>
            </a:r>
            <a:r>
              <a:rPr lang="ja-JP" altLang="en-US" sz="1000" dirty="0">
                <a:latin typeface="Arial" panose="020B0604020202020204" pitchFamily="34" charset="0"/>
                <a:cs typeface="Arial" panose="020B0604020202020204" pitchFamily="34" charset="0"/>
              </a:rPr>
              <a:t>日　土日祝いつでも対応</a:t>
            </a:r>
            <a:endParaRPr sz="1000" dirty="0">
              <a:latin typeface="Arial" panose="020B0604020202020204" pitchFamily="34" charset="0"/>
              <a:cs typeface="Arial" panose="020B0604020202020204" pitchFamily="34" charset="0"/>
            </a:endParaRPr>
          </a:p>
        </p:txBody>
      </p:sp>
      <p:sp>
        <p:nvSpPr>
          <p:cNvPr id="103" name="Google Shape;103;p15"/>
          <p:cNvSpPr/>
          <p:nvPr/>
        </p:nvSpPr>
        <p:spPr>
          <a:xfrm>
            <a:off x="571797" y="1418515"/>
            <a:ext cx="1645819" cy="28378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a:t>ヒアリング（</a:t>
            </a:r>
            <a:r>
              <a:rPr lang="en-US" altLang="ja" sz="1100"/>
              <a:t>90</a:t>
            </a:r>
            <a:r>
              <a:rPr lang="ja" altLang="en-US" sz="1100"/>
              <a:t>分）</a:t>
            </a:r>
            <a:endParaRPr sz="1100"/>
          </a:p>
        </p:txBody>
      </p:sp>
      <p:sp>
        <p:nvSpPr>
          <p:cNvPr id="104" name="Google Shape;104;p15"/>
          <p:cNvSpPr/>
          <p:nvPr/>
        </p:nvSpPr>
        <p:spPr>
          <a:xfrm rot="5400000">
            <a:off x="466848" y="1842194"/>
            <a:ext cx="492422" cy="334961"/>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2393"/>
          </a:p>
        </p:txBody>
      </p:sp>
      <p:sp>
        <p:nvSpPr>
          <p:cNvPr id="105" name="Google Shape;105;p15"/>
          <p:cNvSpPr txBox="1"/>
          <p:nvPr/>
        </p:nvSpPr>
        <p:spPr>
          <a:xfrm>
            <a:off x="780872" y="1725441"/>
            <a:ext cx="2102097" cy="609585"/>
          </a:xfrm>
          <a:prstGeom prst="rect">
            <a:avLst/>
          </a:prstGeom>
          <a:noFill/>
          <a:ln>
            <a:noFill/>
          </a:ln>
        </p:spPr>
        <p:txBody>
          <a:bodyPr spcFirstLastPara="1" wrap="square" lIns="109059" tIns="109059" rIns="109059" bIns="109059" anchor="t" anchorCtr="0">
            <a:spAutoFit/>
          </a:bodyPr>
          <a:lstStyle/>
          <a:p>
            <a:pPr>
              <a:lnSpc>
                <a:spcPct val="115000"/>
              </a:lnSpc>
            </a:pPr>
            <a:r>
              <a:rPr lang="ja" altLang="en-US" sz="1100" dirty="0">
                <a:solidFill>
                  <a:schemeClr val="dk1"/>
                </a:solidFill>
              </a:rPr>
              <a:t>・ヒアリング</a:t>
            </a:r>
            <a:endParaRPr sz="1100" dirty="0">
              <a:solidFill>
                <a:schemeClr val="dk1"/>
              </a:solidFill>
            </a:endParaRPr>
          </a:p>
          <a:p>
            <a:pPr>
              <a:lnSpc>
                <a:spcPct val="115000"/>
              </a:lnSpc>
            </a:pPr>
            <a:r>
              <a:rPr lang="ja" altLang="en-US" sz="1100" dirty="0">
                <a:solidFill>
                  <a:schemeClr val="dk1"/>
                </a:solidFill>
              </a:rPr>
              <a:t>・育成の湯ができること</a:t>
            </a:r>
            <a:endParaRPr sz="1100" dirty="0">
              <a:solidFill>
                <a:schemeClr val="dk1"/>
              </a:solidFill>
            </a:endParaRPr>
          </a:p>
        </p:txBody>
      </p:sp>
      <p:sp>
        <p:nvSpPr>
          <p:cNvPr id="106" name="Google Shape;106;p15"/>
          <p:cNvSpPr/>
          <p:nvPr/>
        </p:nvSpPr>
        <p:spPr>
          <a:xfrm>
            <a:off x="563313" y="2389638"/>
            <a:ext cx="1654303" cy="31400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954"/>
              <a:t>アンケートの記入</a:t>
            </a:r>
            <a:endParaRPr sz="954"/>
          </a:p>
        </p:txBody>
      </p:sp>
      <p:sp>
        <p:nvSpPr>
          <p:cNvPr id="121" name="Google Shape;121;p15"/>
          <p:cNvSpPr txBox="1"/>
          <p:nvPr/>
        </p:nvSpPr>
        <p:spPr>
          <a:xfrm>
            <a:off x="232854" y="4835231"/>
            <a:ext cx="7001302" cy="588490"/>
          </a:xfrm>
          <a:prstGeom prst="rect">
            <a:avLst/>
          </a:prstGeom>
          <a:noFill/>
          <a:ln>
            <a:noFill/>
          </a:ln>
        </p:spPr>
        <p:txBody>
          <a:bodyPr spcFirstLastPara="1" wrap="square" lIns="109059" tIns="109059" rIns="109059" bIns="109059" anchor="t" anchorCtr="0">
            <a:spAutoFit/>
          </a:bodyPr>
          <a:lstStyle/>
          <a:p>
            <a:r>
              <a:rPr lang="ja" altLang="en-US" sz="2393" dirty="0">
                <a:solidFill>
                  <a:srgbClr val="F7853F"/>
                </a:solidFill>
              </a:rPr>
              <a:t>やりたいことを自由に選べる</a:t>
            </a:r>
            <a:r>
              <a:rPr lang="ja-JP" altLang="en-US" sz="2393" dirty="0">
                <a:solidFill>
                  <a:srgbClr val="F7853F"/>
                </a:solidFill>
              </a:rPr>
              <a:t>・取り組む順番も自由</a:t>
            </a:r>
            <a:endParaRPr sz="2393" dirty="0">
              <a:solidFill>
                <a:srgbClr val="F7853F"/>
              </a:solidFill>
            </a:endParaRPr>
          </a:p>
        </p:txBody>
      </p:sp>
      <p:sp>
        <p:nvSpPr>
          <p:cNvPr id="123" name="Google Shape;123;p15"/>
          <p:cNvSpPr txBox="1"/>
          <p:nvPr/>
        </p:nvSpPr>
        <p:spPr>
          <a:xfrm>
            <a:off x="-1650555" y="5845060"/>
            <a:ext cx="795533" cy="1558142"/>
          </a:xfrm>
          <a:prstGeom prst="rect">
            <a:avLst/>
          </a:prstGeom>
          <a:noFill/>
          <a:ln>
            <a:noFill/>
          </a:ln>
        </p:spPr>
        <p:txBody>
          <a:bodyPr spcFirstLastPara="1" wrap="square" lIns="109059" tIns="109059" rIns="109059" bIns="109059" anchor="t" anchorCtr="0">
            <a:normAutofit/>
          </a:bodyPr>
          <a:lstStyle/>
          <a:p>
            <a:endParaRPr sz="2393"/>
          </a:p>
        </p:txBody>
      </p:sp>
      <p:sp>
        <p:nvSpPr>
          <p:cNvPr id="127" name="Google Shape;127;p15"/>
          <p:cNvSpPr/>
          <p:nvPr/>
        </p:nvSpPr>
        <p:spPr>
          <a:xfrm>
            <a:off x="8383333" y="9208557"/>
            <a:ext cx="2102097" cy="67385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en-US" altLang="ja" sz="835" b="1">
                <a:solidFill>
                  <a:schemeClr val="dk1"/>
                </a:solidFill>
              </a:rPr>
              <a:t>GoogleDrive</a:t>
            </a:r>
            <a:r>
              <a:rPr lang="ja" altLang="en-US" sz="835" b="1">
                <a:solidFill>
                  <a:schemeClr val="dk1"/>
                </a:solidFill>
              </a:rPr>
              <a:t>で何でも共有</a:t>
            </a:r>
            <a:endParaRPr sz="835" b="1">
              <a:solidFill>
                <a:schemeClr val="dk1"/>
              </a:solidFill>
            </a:endParaRPr>
          </a:p>
          <a:p>
            <a:pPr>
              <a:lnSpc>
                <a:spcPct val="115000"/>
              </a:lnSpc>
              <a:buClr>
                <a:schemeClr val="dk1"/>
              </a:buClr>
              <a:buSzPts val="1100"/>
            </a:pPr>
            <a:r>
              <a:rPr lang="ja" altLang="en-US" sz="835">
                <a:solidFill>
                  <a:schemeClr val="dk1"/>
                </a:solidFill>
              </a:rPr>
              <a:t>・こころの銭湯の事業情報を無料提供</a:t>
            </a:r>
            <a:endParaRPr sz="835" b="1">
              <a:solidFill>
                <a:schemeClr val="dk1"/>
              </a:solidFill>
            </a:endParaRPr>
          </a:p>
          <a:p>
            <a:pPr>
              <a:lnSpc>
                <a:spcPct val="115000"/>
              </a:lnSpc>
              <a:buClr>
                <a:schemeClr val="dk1"/>
              </a:buClr>
              <a:buSzPts val="1100"/>
            </a:pPr>
            <a:r>
              <a:rPr lang="ja" altLang="en-US" sz="835">
                <a:solidFill>
                  <a:schemeClr val="dk1"/>
                </a:solidFill>
              </a:rPr>
              <a:t>・セッションの内容を記録</a:t>
            </a:r>
            <a:endParaRPr sz="835">
              <a:solidFill>
                <a:schemeClr val="dk1"/>
              </a:solidFill>
            </a:endParaRPr>
          </a:p>
          <a:p>
            <a:pPr>
              <a:lnSpc>
                <a:spcPct val="115000"/>
              </a:lnSpc>
              <a:buClr>
                <a:schemeClr val="dk1"/>
              </a:buClr>
              <a:buSzPts val="1100"/>
            </a:pPr>
            <a:r>
              <a:rPr lang="ja" altLang="en-US" sz="835">
                <a:solidFill>
                  <a:schemeClr val="dk1"/>
                </a:solidFill>
              </a:rPr>
              <a:t>・活動を時系列で一括管理</a:t>
            </a:r>
            <a:endParaRPr sz="835"/>
          </a:p>
        </p:txBody>
      </p:sp>
      <p:sp>
        <p:nvSpPr>
          <p:cNvPr id="128" name="Google Shape;128;p15"/>
          <p:cNvSpPr/>
          <p:nvPr/>
        </p:nvSpPr>
        <p:spPr>
          <a:xfrm>
            <a:off x="8962805" y="6571035"/>
            <a:ext cx="2053427" cy="67385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835" b="1">
                <a:solidFill>
                  <a:schemeClr val="dk1"/>
                </a:solidFill>
              </a:rPr>
              <a:t>敷居の低い支払い方法</a:t>
            </a:r>
            <a:endParaRPr sz="835" b="1">
              <a:solidFill>
                <a:schemeClr val="dk1"/>
              </a:solidFill>
            </a:endParaRPr>
          </a:p>
          <a:p>
            <a:pPr>
              <a:lnSpc>
                <a:spcPct val="115000"/>
              </a:lnSpc>
              <a:buClr>
                <a:schemeClr val="dk1"/>
              </a:buClr>
              <a:buSzPts val="1100"/>
            </a:pPr>
            <a:r>
              <a:rPr lang="ja" altLang="en-US" sz="835">
                <a:solidFill>
                  <a:schemeClr val="dk1"/>
                </a:solidFill>
              </a:rPr>
              <a:t>・一括、</a:t>
            </a:r>
            <a:r>
              <a:rPr lang="en-US" altLang="ja" sz="835">
                <a:solidFill>
                  <a:schemeClr val="dk1"/>
                </a:solidFill>
              </a:rPr>
              <a:t>6</a:t>
            </a:r>
            <a:r>
              <a:rPr lang="ja" altLang="en-US" sz="835">
                <a:solidFill>
                  <a:schemeClr val="dk1"/>
                </a:solidFill>
              </a:rPr>
              <a:t>ヶ月、</a:t>
            </a:r>
            <a:r>
              <a:rPr lang="en-US" altLang="ja" sz="835">
                <a:solidFill>
                  <a:schemeClr val="dk1"/>
                </a:solidFill>
              </a:rPr>
              <a:t>12</a:t>
            </a:r>
            <a:r>
              <a:rPr lang="ja" altLang="en-US" sz="835">
                <a:solidFill>
                  <a:schemeClr val="dk1"/>
                </a:solidFill>
              </a:rPr>
              <a:t>ヶ月から選択</a:t>
            </a:r>
            <a:r>
              <a:rPr lang="en-US" altLang="ja" sz="835">
                <a:solidFill>
                  <a:schemeClr val="dk1"/>
                </a:solidFill>
              </a:rPr>
              <a:t>OK</a:t>
            </a:r>
            <a:endParaRPr sz="835">
              <a:solidFill>
                <a:schemeClr val="dk1"/>
              </a:solidFill>
            </a:endParaRPr>
          </a:p>
          <a:p>
            <a:pPr>
              <a:lnSpc>
                <a:spcPct val="115000"/>
              </a:lnSpc>
              <a:buClr>
                <a:schemeClr val="dk1"/>
              </a:buClr>
              <a:buSzPts val="1100"/>
            </a:pPr>
            <a:r>
              <a:rPr lang="ja" altLang="en-US" sz="835">
                <a:solidFill>
                  <a:schemeClr val="dk1"/>
                </a:solidFill>
              </a:rPr>
              <a:t>・</a:t>
            </a:r>
            <a:r>
              <a:rPr lang="en-US" altLang="ja" sz="835">
                <a:solidFill>
                  <a:schemeClr val="dk1"/>
                </a:solidFill>
              </a:rPr>
              <a:t>QR</a:t>
            </a:r>
            <a:r>
              <a:rPr lang="ja" altLang="en-US" sz="835">
                <a:solidFill>
                  <a:schemeClr val="dk1"/>
                </a:solidFill>
              </a:rPr>
              <a:t>コード決済有り</a:t>
            </a:r>
            <a:endParaRPr sz="835">
              <a:solidFill>
                <a:schemeClr val="dk1"/>
              </a:solidFill>
            </a:endParaRPr>
          </a:p>
        </p:txBody>
      </p:sp>
      <p:sp>
        <p:nvSpPr>
          <p:cNvPr id="131" name="Google Shape;131;p15"/>
          <p:cNvSpPr/>
          <p:nvPr/>
        </p:nvSpPr>
        <p:spPr>
          <a:xfrm>
            <a:off x="8247165" y="7450830"/>
            <a:ext cx="2374432" cy="67385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835" b="1">
                <a:solidFill>
                  <a:schemeClr val="dk1"/>
                </a:solidFill>
              </a:rPr>
              <a:t>自信を持てるカウンセラー</a:t>
            </a:r>
            <a:endParaRPr sz="835" b="1">
              <a:solidFill>
                <a:schemeClr val="dk1"/>
              </a:solidFill>
            </a:endParaRPr>
          </a:p>
          <a:p>
            <a:pPr>
              <a:lnSpc>
                <a:spcPct val="115000"/>
              </a:lnSpc>
              <a:buClr>
                <a:schemeClr val="dk1"/>
              </a:buClr>
              <a:buSzPts val="1100"/>
            </a:pPr>
            <a:r>
              <a:rPr lang="ja" altLang="en-US" sz="835">
                <a:solidFill>
                  <a:schemeClr val="dk1"/>
                </a:solidFill>
              </a:rPr>
              <a:t>・ロールプレイで実践</a:t>
            </a:r>
            <a:endParaRPr sz="835" b="1">
              <a:solidFill>
                <a:schemeClr val="dk1"/>
              </a:solidFill>
            </a:endParaRPr>
          </a:p>
          <a:p>
            <a:pPr>
              <a:lnSpc>
                <a:spcPct val="115000"/>
              </a:lnSpc>
              <a:buClr>
                <a:schemeClr val="dk1"/>
              </a:buClr>
              <a:buSzPts val="1100"/>
            </a:pPr>
            <a:r>
              <a:rPr lang="ja" altLang="en-US" sz="835">
                <a:solidFill>
                  <a:schemeClr val="dk1"/>
                </a:solidFill>
              </a:rPr>
              <a:t>・逐語記録で自分の癖を知る</a:t>
            </a:r>
            <a:endParaRPr sz="835">
              <a:solidFill>
                <a:schemeClr val="dk1"/>
              </a:solidFill>
            </a:endParaRPr>
          </a:p>
          <a:p>
            <a:pPr>
              <a:lnSpc>
                <a:spcPct val="115000"/>
              </a:lnSpc>
              <a:buClr>
                <a:schemeClr val="dk1"/>
              </a:buClr>
              <a:buSzPts val="1100"/>
            </a:pPr>
            <a:r>
              <a:rPr lang="ja" altLang="en-US" sz="835">
                <a:solidFill>
                  <a:schemeClr val="dk1"/>
                </a:solidFill>
              </a:rPr>
              <a:t>・実際のクライエントで挑戦</a:t>
            </a:r>
            <a:endParaRPr sz="835">
              <a:solidFill>
                <a:schemeClr val="dk1"/>
              </a:solidFill>
            </a:endParaRPr>
          </a:p>
        </p:txBody>
      </p:sp>
      <p:sp>
        <p:nvSpPr>
          <p:cNvPr id="134" name="Google Shape;134;p15"/>
          <p:cNvSpPr/>
          <p:nvPr/>
        </p:nvSpPr>
        <p:spPr>
          <a:xfrm>
            <a:off x="9031292" y="10217795"/>
            <a:ext cx="2053427" cy="67385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835" b="1">
                <a:solidFill>
                  <a:schemeClr val="dk1"/>
                </a:solidFill>
              </a:rPr>
              <a:t>敷居の低い支払い方法</a:t>
            </a:r>
            <a:endParaRPr sz="835" b="1">
              <a:solidFill>
                <a:schemeClr val="dk1"/>
              </a:solidFill>
            </a:endParaRPr>
          </a:p>
          <a:p>
            <a:pPr>
              <a:lnSpc>
                <a:spcPct val="115000"/>
              </a:lnSpc>
              <a:buClr>
                <a:schemeClr val="dk1"/>
              </a:buClr>
              <a:buSzPts val="1100"/>
            </a:pPr>
            <a:r>
              <a:rPr lang="ja" altLang="en-US" sz="835">
                <a:solidFill>
                  <a:schemeClr val="dk1"/>
                </a:solidFill>
              </a:rPr>
              <a:t>・一括、</a:t>
            </a:r>
            <a:r>
              <a:rPr lang="en-US" altLang="ja" sz="835">
                <a:solidFill>
                  <a:schemeClr val="dk1"/>
                </a:solidFill>
              </a:rPr>
              <a:t>6</a:t>
            </a:r>
            <a:r>
              <a:rPr lang="ja" altLang="en-US" sz="835">
                <a:solidFill>
                  <a:schemeClr val="dk1"/>
                </a:solidFill>
              </a:rPr>
              <a:t>ヶ月、</a:t>
            </a:r>
            <a:r>
              <a:rPr lang="en-US" altLang="ja" sz="835">
                <a:solidFill>
                  <a:schemeClr val="dk1"/>
                </a:solidFill>
              </a:rPr>
              <a:t>12</a:t>
            </a:r>
            <a:r>
              <a:rPr lang="ja" altLang="en-US" sz="835">
                <a:solidFill>
                  <a:schemeClr val="dk1"/>
                </a:solidFill>
              </a:rPr>
              <a:t>ヶ月から選択</a:t>
            </a:r>
            <a:r>
              <a:rPr lang="en-US" altLang="ja" sz="835">
                <a:solidFill>
                  <a:schemeClr val="dk1"/>
                </a:solidFill>
              </a:rPr>
              <a:t>OK</a:t>
            </a:r>
            <a:endParaRPr sz="835">
              <a:solidFill>
                <a:schemeClr val="dk1"/>
              </a:solidFill>
            </a:endParaRPr>
          </a:p>
          <a:p>
            <a:pPr>
              <a:lnSpc>
                <a:spcPct val="115000"/>
              </a:lnSpc>
              <a:buClr>
                <a:schemeClr val="dk1"/>
              </a:buClr>
              <a:buSzPts val="1100"/>
            </a:pPr>
            <a:r>
              <a:rPr lang="ja" altLang="en-US" sz="835">
                <a:solidFill>
                  <a:schemeClr val="dk1"/>
                </a:solidFill>
              </a:rPr>
              <a:t>・</a:t>
            </a:r>
            <a:r>
              <a:rPr lang="en-US" altLang="ja" sz="835">
                <a:solidFill>
                  <a:schemeClr val="dk1"/>
                </a:solidFill>
              </a:rPr>
              <a:t>QR</a:t>
            </a:r>
            <a:r>
              <a:rPr lang="ja" altLang="en-US" sz="835">
                <a:solidFill>
                  <a:schemeClr val="dk1"/>
                </a:solidFill>
              </a:rPr>
              <a:t>コード決済有り</a:t>
            </a:r>
            <a:endParaRPr sz="835">
              <a:solidFill>
                <a:schemeClr val="dk1"/>
              </a:solidFill>
            </a:endParaRPr>
          </a:p>
        </p:txBody>
      </p:sp>
      <p:sp>
        <p:nvSpPr>
          <p:cNvPr id="139" name="Google Shape;139;p15"/>
          <p:cNvSpPr/>
          <p:nvPr/>
        </p:nvSpPr>
        <p:spPr>
          <a:xfrm>
            <a:off x="-3495472" y="10861041"/>
            <a:ext cx="2951667" cy="67385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835" b="1">
                <a:solidFill>
                  <a:schemeClr val="dk1"/>
                </a:solidFill>
              </a:rPr>
              <a:t>カウンセラーとしての活躍方法</a:t>
            </a:r>
            <a:endParaRPr sz="835" b="1">
              <a:solidFill>
                <a:schemeClr val="dk1"/>
              </a:solidFill>
            </a:endParaRPr>
          </a:p>
          <a:p>
            <a:pPr>
              <a:lnSpc>
                <a:spcPct val="115000"/>
              </a:lnSpc>
              <a:buClr>
                <a:schemeClr val="dk1"/>
              </a:buClr>
              <a:buSzPts val="1100"/>
            </a:pPr>
            <a:r>
              <a:rPr lang="ja" altLang="en-US" sz="835">
                <a:solidFill>
                  <a:schemeClr val="dk1"/>
                </a:solidFill>
              </a:rPr>
              <a:t>・</a:t>
            </a:r>
            <a:endParaRPr sz="835">
              <a:solidFill>
                <a:schemeClr val="dk1"/>
              </a:solidFill>
            </a:endParaRPr>
          </a:p>
          <a:p>
            <a:pPr>
              <a:lnSpc>
                <a:spcPct val="115000"/>
              </a:lnSpc>
              <a:buClr>
                <a:schemeClr val="dk1"/>
              </a:buClr>
              <a:buSzPts val="1100"/>
            </a:pPr>
            <a:r>
              <a:rPr lang="ja" altLang="en-US" sz="835">
                <a:solidFill>
                  <a:schemeClr val="dk1"/>
                </a:solidFill>
              </a:rPr>
              <a:t>・</a:t>
            </a:r>
            <a:endParaRPr sz="835">
              <a:solidFill>
                <a:schemeClr val="dk1"/>
              </a:solidFill>
            </a:endParaRPr>
          </a:p>
          <a:p>
            <a:pPr>
              <a:lnSpc>
                <a:spcPct val="115000"/>
              </a:lnSpc>
              <a:buClr>
                <a:schemeClr val="dk1"/>
              </a:buClr>
              <a:buSzPts val="1100"/>
            </a:pPr>
            <a:r>
              <a:rPr lang="ja" altLang="en-US" sz="835">
                <a:solidFill>
                  <a:schemeClr val="dk1"/>
                </a:solidFill>
              </a:rPr>
              <a:t>・</a:t>
            </a:r>
            <a:endParaRPr sz="835">
              <a:solidFill>
                <a:schemeClr val="dk1"/>
              </a:solidFill>
            </a:endParaRPr>
          </a:p>
        </p:txBody>
      </p:sp>
      <p:sp>
        <p:nvSpPr>
          <p:cNvPr id="140" name="Google Shape;140;p15"/>
          <p:cNvSpPr txBox="1"/>
          <p:nvPr/>
        </p:nvSpPr>
        <p:spPr>
          <a:xfrm>
            <a:off x="-2502837" y="5702005"/>
            <a:ext cx="518904" cy="789315"/>
          </a:xfrm>
          <a:prstGeom prst="rect">
            <a:avLst/>
          </a:prstGeom>
          <a:noFill/>
          <a:ln>
            <a:noFill/>
          </a:ln>
        </p:spPr>
        <p:txBody>
          <a:bodyPr spcFirstLastPara="1" wrap="square" lIns="109059" tIns="109059" rIns="109059" bIns="109059" anchor="t" anchorCtr="0">
            <a:spAutoFit/>
          </a:bodyPr>
          <a:lstStyle/>
          <a:p>
            <a:r>
              <a:rPr lang="en-US" altLang="ja" sz="3698">
                <a:solidFill>
                  <a:srgbClr val="FF0000"/>
                </a:solidFill>
              </a:rPr>
              <a:t>+</a:t>
            </a:r>
            <a:endParaRPr sz="3698">
              <a:solidFill>
                <a:srgbClr val="FF0000"/>
              </a:solidFill>
            </a:endParaRPr>
          </a:p>
        </p:txBody>
      </p:sp>
      <p:sp>
        <p:nvSpPr>
          <p:cNvPr id="141" name="Google Shape;141;p15"/>
          <p:cNvSpPr txBox="1"/>
          <p:nvPr/>
        </p:nvSpPr>
        <p:spPr>
          <a:xfrm>
            <a:off x="9110499" y="7835177"/>
            <a:ext cx="1374916" cy="1693215"/>
          </a:xfrm>
          <a:prstGeom prst="rect">
            <a:avLst/>
          </a:prstGeom>
          <a:noFill/>
          <a:ln>
            <a:noFill/>
          </a:ln>
        </p:spPr>
        <p:txBody>
          <a:bodyPr spcFirstLastPara="1" wrap="square" lIns="109059" tIns="109059" rIns="109059" bIns="109059" anchor="t" anchorCtr="0">
            <a:spAutoFit/>
          </a:bodyPr>
          <a:lstStyle/>
          <a:p>
            <a:r>
              <a:rPr lang="ja" altLang="en-US" sz="2393"/>
              <a:t>　↑</a:t>
            </a:r>
            <a:endParaRPr sz="2393"/>
          </a:p>
          <a:p>
            <a:r>
              <a:rPr lang="ja" altLang="en-US" sz="2393"/>
              <a:t>←好きな順番で話せる</a:t>
            </a:r>
            <a:endParaRPr sz="2393"/>
          </a:p>
        </p:txBody>
      </p:sp>
      <p:sp>
        <p:nvSpPr>
          <p:cNvPr id="142" name="Google Shape;142;p15"/>
          <p:cNvSpPr/>
          <p:nvPr/>
        </p:nvSpPr>
        <p:spPr>
          <a:xfrm>
            <a:off x="-3431772" y="9080307"/>
            <a:ext cx="2824267" cy="1558142"/>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r>
              <a:rPr lang="ja" altLang="en-US" sz="954"/>
              <a:t>林の感想</a:t>
            </a:r>
            <a:endParaRPr sz="954"/>
          </a:p>
          <a:p>
            <a:pPr>
              <a:buClr>
                <a:schemeClr val="dk1"/>
              </a:buClr>
              <a:buSzPts val="1100"/>
            </a:pPr>
            <a:r>
              <a:rPr lang="ja" altLang="en-US" sz="954"/>
              <a:t>・温泉コースをうけるメリットがわからん</a:t>
            </a:r>
            <a:br>
              <a:rPr lang="ja" altLang="en-US" sz="954"/>
            </a:br>
            <a:r>
              <a:rPr lang="ja" altLang="en-US" sz="954">
                <a:solidFill>
                  <a:schemeClr val="dk1"/>
                </a:solidFill>
              </a:rPr>
              <a:t>例えば点数をひと月</a:t>
            </a:r>
            <a:r>
              <a:rPr lang="en-US" altLang="ja" sz="954">
                <a:solidFill>
                  <a:schemeClr val="dk1"/>
                </a:solidFill>
              </a:rPr>
              <a:t>15</a:t>
            </a:r>
            <a:r>
              <a:rPr lang="ja" altLang="en-US" sz="954">
                <a:solidFill>
                  <a:schemeClr val="dk1"/>
                </a:solidFill>
              </a:rPr>
              <a:t>点にするとか対面セッション一回無料とかですかね・・・もともと相場より安いので難しいです。</a:t>
            </a:r>
            <a:endParaRPr sz="954"/>
          </a:p>
          <a:p>
            <a:pPr>
              <a:buClr>
                <a:schemeClr val="dk1"/>
              </a:buClr>
              <a:buSzPts val="1100"/>
            </a:pPr>
            <a:r>
              <a:rPr lang="ja" altLang="en-US" sz="954"/>
              <a:t>・</a:t>
            </a:r>
            <a:r>
              <a:rPr lang="ja" altLang="en-US" sz="954">
                <a:solidFill>
                  <a:srgbClr val="FF0000"/>
                </a:solidFill>
              </a:rPr>
              <a:t>今こそ求められる心理カウンセラーが話し言葉か書き言葉かどっち？</a:t>
            </a:r>
            <a:endParaRPr sz="954">
              <a:solidFill>
                <a:srgbClr val="FF0000"/>
              </a:solidFill>
            </a:endParaRPr>
          </a:p>
          <a:p>
            <a:pPr>
              <a:buClr>
                <a:schemeClr val="dk1"/>
              </a:buClr>
              <a:buSzPts val="1100"/>
            </a:pPr>
            <a:endParaRPr sz="954"/>
          </a:p>
        </p:txBody>
      </p:sp>
      <p:grpSp>
        <p:nvGrpSpPr>
          <p:cNvPr id="2" name="グループ化 1">
            <a:extLst>
              <a:ext uri="{FF2B5EF4-FFF2-40B4-BE49-F238E27FC236}">
                <a16:creationId xmlns:a16="http://schemas.microsoft.com/office/drawing/2014/main" id="{19C69B74-424C-4F77-B0B6-742C869EA2A6}"/>
              </a:ext>
            </a:extLst>
          </p:cNvPr>
          <p:cNvGrpSpPr/>
          <p:nvPr/>
        </p:nvGrpSpPr>
        <p:grpSpPr>
          <a:xfrm>
            <a:off x="2805611" y="151348"/>
            <a:ext cx="2138241" cy="4497847"/>
            <a:chOff x="5142557" y="151348"/>
            <a:chExt cx="2138241" cy="4497847"/>
          </a:xfrm>
        </p:grpSpPr>
        <p:sp>
          <p:nvSpPr>
            <p:cNvPr id="92" name="Google Shape;92;p15"/>
            <p:cNvSpPr/>
            <p:nvPr/>
          </p:nvSpPr>
          <p:spPr>
            <a:xfrm>
              <a:off x="5537147" y="151348"/>
              <a:ext cx="1332000" cy="1188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JP" altLang="en-US" sz="2000" dirty="0">
                  <a:latin typeface="Arial" panose="020B0604020202020204" pitchFamily="34" charset="0"/>
                  <a:cs typeface="Arial" panose="020B0604020202020204" pitchFamily="34" charset="0"/>
                </a:rPr>
                <a:t>３</a:t>
              </a:r>
              <a:r>
                <a:rPr lang="ja" altLang="en-US" sz="2000" dirty="0">
                  <a:latin typeface="Arial" panose="020B0604020202020204" pitchFamily="34" charset="0"/>
                  <a:cs typeface="Arial" panose="020B0604020202020204" pitchFamily="34" charset="0"/>
                </a:rPr>
                <a:t>ヶ月</a:t>
              </a:r>
              <a:endParaRPr sz="2000" dirty="0">
                <a:latin typeface="Arial" panose="020B0604020202020204" pitchFamily="34" charset="0"/>
                <a:cs typeface="Arial" panose="020B0604020202020204" pitchFamily="34" charset="0"/>
              </a:endParaRPr>
            </a:p>
            <a:p>
              <a:pPr algn="ctr"/>
              <a:r>
                <a:rPr lang="ja" altLang="en-US" sz="2000" dirty="0">
                  <a:latin typeface="Arial" panose="020B0604020202020204" pitchFamily="34" charset="0"/>
                  <a:cs typeface="Arial" panose="020B0604020202020204" pitchFamily="34" charset="0"/>
                </a:rPr>
                <a:t>コース</a:t>
              </a:r>
              <a:endParaRPr sz="2000" dirty="0">
                <a:latin typeface="Arial" panose="020B0604020202020204" pitchFamily="34" charset="0"/>
                <a:cs typeface="Arial" panose="020B0604020202020204" pitchFamily="34" charset="0"/>
              </a:endParaRPr>
            </a:p>
          </p:txBody>
        </p:sp>
        <p:sp>
          <p:nvSpPr>
            <p:cNvPr id="99" name="Google Shape;99;p15"/>
            <p:cNvSpPr/>
            <p:nvPr/>
          </p:nvSpPr>
          <p:spPr>
            <a:xfrm rot="5400000">
              <a:off x="5247829" y="1844046"/>
              <a:ext cx="492422" cy="334961"/>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00" name="Google Shape;100;p15"/>
            <p:cNvSpPr/>
            <p:nvPr/>
          </p:nvSpPr>
          <p:spPr>
            <a:xfrm>
              <a:off x="5360914" y="4365408"/>
              <a:ext cx="1645819" cy="28378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dirty="0">
                  <a:latin typeface="Arial" panose="020B0604020202020204" pitchFamily="34" charset="0"/>
                  <a:cs typeface="Arial" panose="020B0604020202020204" pitchFamily="34" charset="0"/>
                </a:rPr>
                <a:t>認定証書付与</a:t>
              </a:r>
              <a:endParaRPr sz="1100" dirty="0">
                <a:latin typeface="Arial" panose="020B0604020202020204" pitchFamily="34" charset="0"/>
                <a:cs typeface="Arial" panose="020B0604020202020204" pitchFamily="34" charset="0"/>
              </a:endParaRPr>
            </a:p>
          </p:txBody>
        </p:sp>
        <p:sp>
          <p:nvSpPr>
            <p:cNvPr id="101" name="Google Shape;101;p15"/>
            <p:cNvSpPr/>
            <p:nvPr/>
          </p:nvSpPr>
          <p:spPr>
            <a:xfrm>
              <a:off x="5380238" y="1435524"/>
              <a:ext cx="1645819" cy="28378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dirty="0">
                  <a:latin typeface="Arial" panose="020B0604020202020204" pitchFamily="34" charset="0"/>
                  <a:cs typeface="Arial" panose="020B0604020202020204" pitchFamily="34" charset="0"/>
                </a:rPr>
                <a:t>ヒアリング（</a:t>
              </a:r>
              <a:r>
                <a:rPr lang="en-US" altLang="ja" sz="1100" dirty="0">
                  <a:latin typeface="Arial" panose="020B0604020202020204" pitchFamily="34" charset="0"/>
                  <a:cs typeface="Arial" panose="020B0604020202020204" pitchFamily="34" charset="0"/>
                </a:rPr>
                <a:t>90</a:t>
              </a:r>
              <a:r>
                <a:rPr lang="ja" altLang="en-US" sz="1100" dirty="0">
                  <a:latin typeface="Arial" panose="020B0604020202020204" pitchFamily="34" charset="0"/>
                  <a:cs typeface="Arial" panose="020B0604020202020204" pitchFamily="34" charset="0"/>
                </a:rPr>
                <a:t>分）</a:t>
              </a:r>
              <a:endParaRPr sz="1100" dirty="0">
                <a:latin typeface="Arial" panose="020B0604020202020204" pitchFamily="34" charset="0"/>
                <a:cs typeface="Arial" panose="020B0604020202020204" pitchFamily="34" charset="0"/>
              </a:endParaRPr>
            </a:p>
          </p:txBody>
        </p:sp>
        <p:sp>
          <p:nvSpPr>
            <p:cNvPr id="102" name="Google Shape;102;p15"/>
            <p:cNvSpPr txBox="1"/>
            <p:nvPr/>
          </p:nvSpPr>
          <p:spPr>
            <a:xfrm>
              <a:off x="5554996" y="1705553"/>
              <a:ext cx="1645819" cy="609585"/>
            </a:xfrm>
            <a:prstGeom prst="rect">
              <a:avLst/>
            </a:prstGeom>
            <a:noFill/>
            <a:ln>
              <a:noFill/>
            </a:ln>
          </p:spPr>
          <p:txBody>
            <a:bodyPr spcFirstLastPara="1" wrap="square" lIns="109059" tIns="109059" rIns="109059" bIns="109059" anchor="t" anchorCtr="0">
              <a:spAutoFit/>
            </a:bodyPr>
            <a:lstStyle/>
            <a:p>
              <a:pPr>
                <a:lnSpc>
                  <a:spcPct val="115000"/>
                </a:lnSpc>
              </a:pPr>
              <a:r>
                <a:rPr lang="ja" altLang="en-US" sz="1100" dirty="0">
                  <a:solidFill>
                    <a:schemeClr val="dk1"/>
                  </a:solidFill>
                  <a:latin typeface="Arial" panose="020B0604020202020204" pitchFamily="34" charset="0"/>
                  <a:cs typeface="Arial" panose="020B0604020202020204" pitchFamily="34" charset="0"/>
                </a:rPr>
                <a:t>・セッションの日程調整</a:t>
              </a:r>
              <a:br>
                <a:rPr lang="ja" altLang="en-US" sz="1100" dirty="0">
                  <a:solidFill>
                    <a:schemeClr val="dk1"/>
                  </a:solidFill>
                  <a:latin typeface="Arial" panose="020B0604020202020204" pitchFamily="34" charset="0"/>
                  <a:cs typeface="Arial" panose="020B0604020202020204" pitchFamily="34" charset="0"/>
                </a:rPr>
              </a:br>
              <a:r>
                <a:rPr lang="ja" altLang="en-US" sz="1100" dirty="0">
                  <a:solidFill>
                    <a:schemeClr val="dk1"/>
                  </a:solidFill>
                  <a:latin typeface="Arial" panose="020B0604020202020204" pitchFamily="34" charset="0"/>
                  <a:cs typeface="Arial" panose="020B0604020202020204" pitchFamily="34" charset="0"/>
                </a:rPr>
                <a:t>・スケジュールを決める</a:t>
              </a:r>
              <a:endParaRPr sz="1100" dirty="0">
                <a:solidFill>
                  <a:schemeClr val="dk1"/>
                </a:solidFill>
                <a:latin typeface="Arial" panose="020B0604020202020204" pitchFamily="34" charset="0"/>
                <a:cs typeface="Arial" panose="020B0604020202020204" pitchFamily="34" charset="0"/>
              </a:endParaRPr>
            </a:p>
          </p:txBody>
        </p:sp>
        <p:sp>
          <p:nvSpPr>
            <p:cNvPr id="107" name="Google Shape;107;p15"/>
            <p:cNvSpPr txBox="1"/>
            <p:nvPr/>
          </p:nvSpPr>
          <p:spPr>
            <a:xfrm>
              <a:off x="5308070" y="3532031"/>
              <a:ext cx="1766062" cy="609585"/>
            </a:xfrm>
            <a:prstGeom prst="rect">
              <a:avLst/>
            </a:prstGeom>
            <a:noFill/>
            <a:ln>
              <a:noFill/>
            </a:ln>
          </p:spPr>
          <p:txBody>
            <a:bodyPr spcFirstLastPara="1" wrap="square" lIns="109059" tIns="109059" rIns="109059" bIns="109059" anchor="t" anchorCtr="0">
              <a:spAutoFit/>
            </a:bodyPr>
            <a:lstStyle/>
            <a:p>
              <a:pPr algn="ctr">
                <a:lnSpc>
                  <a:spcPct val="115000"/>
                </a:lnSpc>
                <a:buClr>
                  <a:schemeClr val="dk1"/>
                </a:buClr>
                <a:buSzPts val="1100"/>
              </a:pPr>
              <a:r>
                <a:rPr lang="ja" altLang="en-US" sz="1100" dirty="0">
                  <a:solidFill>
                    <a:schemeClr val="dk1"/>
                  </a:solidFill>
                  <a:latin typeface="Arial" panose="020B0604020202020204" pitchFamily="34" charset="0"/>
                  <a:cs typeface="Arial" panose="020B0604020202020204" pitchFamily="34" charset="0"/>
                </a:rPr>
                <a:t>全体の振り返り</a:t>
              </a:r>
              <a:endParaRPr sz="1100" dirty="0">
                <a:solidFill>
                  <a:schemeClr val="dk1"/>
                </a:solidFill>
                <a:latin typeface="Arial" panose="020B0604020202020204" pitchFamily="34" charset="0"/>
                <a:cs typeface="Arial" panose="020B0604020202020204" pitchFamily="34" charset="0"/>
              </a:endParaRPr>
            </a:p>
            <a:p>
              <a:pPr algn="ctr">
                <a:lnSpc>
                  <a:spcPct val="115000"/>
                </a:lnSpc>
              </a:pPr>
              <a:r>
                <a:rPr lang="ja" altLang="en-US" sz="1100" dirty="0">
                  <a:solidFill>
                    <a:schemeClr val="dk1"/>
                  </a:solidFill>
                  <a:latin typeface="Arial" panose="020B0604020202020204" pitchFamily="34" charset="0"/>
                  <a:cs typeface="Arial" panose="020B0604020202020204" pitchFamily="34" charset="0"/>
                </a:rPr>
                <a:t>卒業イベント</a:t>
              </a:r>
              <a:endParaRPr sz="1100" dirty="0">
                <a:solidFill>
                  <a:schemeClr val="dk1"/>
                </a:solidFill>
                <a:latin typeface="Arial" panose="020B0604020202020204" pitchFamily="34" charset="0"/>
                <a:cs typeface="Arial" panose="020B0604020202020204" pitchFamily="34" charset="0"/>
              </a:endParaRPr>
            </a:p>
          </p:txBody>
        </p:sp>
        <p:sp>
          <p:nvSpPr>
            <p:cNvPr id="108" name="Google Shape;108;p15"/>
            <p:cNvSpPr/>
            <p:nvPr/>
          </p:nvSpPr>
          <p:spPr>
            <a:xfrm rot="5400000">
              <a:off x="6094119" y="3691463"/>
              <a:ext cx="193963" cy="861022"/>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44" name="Google Shape;144;p15"/>
            <p:cNvSpPr/>
            <p:nvPr/>
          </p:nvSpPr>
          <p:spPr>
            <a:xfrm>
              <a:off x="5142557" y="2458828"/>
              <a:ext cx="2138241" cy="1103654"/>
            </a:xfrm>
            <a:prstGeom prst="rect">
              <a:avLst/>
            </a:prstGeom>
            <a:no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1100">
                <a:latin typeface="Arial" panose="020B0604020202020204" pitchFamily="34" charset="0"/>
                <a:cs typeface="Arial" panose="020B0604020202020204" pitchFamily="34" charset="0"/>
              </a:endParaRPr>
            </a:p>
          </p:txBody>
        </p:sp>
        <p:sp>
          <p:nvSpPr>
            <p:cNvPr id="145" name="Google Shape;145;p15"/>
            <p:cNvSpPr/>
            <p:nvPr/>
          </p:nvSpPr>
          <p:spPr>
            <a:xfrm>
              <a:off x="5245860" y="3014442"/>
              <a:ext cx="1932469" cy="193963"/>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a:latin typeface="Arial" panose="020B0604020202020204" pitchFamily="34" charset="0"/>
                  <a:cs typeface="Arial" panose="020B0604020202020204" pitchFamily="34" charset="0"/>
                </a:rPr>
                <a:t>課題</a:t>
              </a:r>
              <a:endParaRPr sz="1100">
                <a:latin typeface="Arial" panose="020B0604020202020204" pitchFamily="34" charset="0"/>
                <a:cs typeface="Arial" panose="020B0604020202020204" pitchFamily="34" charset="0"/>
              </a:endParaRPr>
            </a:p>
          </p:txBody>
        </p:sp>
        <p:sp>
          <p:nvSpPr>
            <p:cNvPr id="146" name="Google Shape;146;p15"/>
            <p:cNvSpPr/>
            <p:nvPr/>
          </p:nvSpPr>
          <p:spPr>
            <a:xfrm>
              <a:off x="5245861" y="2505767"/>
              <a:ext cx="1875926" cy="28378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dirty="0">
                  <a:latin typeface="Arial" panose="020B0604020202020204" pitchFamily="34" charset="0"/>
                  <a:cs typeface="Arial" panose="020B0604020202020204" pitchFamily="34" charset="0"/>
                </a:rPr>
                <a:t>セッション（</a:t>
              </a:r>
              <a:r>
                <a:rPr lang="en-US" altLang="ja" sz="1100" dirty="0">
                  <a:latin typeface="Arial" panose="020B0604020202020204" pitchFamily="34" charset="0"/>
                  <a:cs typeface="Arial" panose="020B0604020202020204" pitchFamily="34" charset="0"/>
                </a:rPr>
                <a:t>90</a:t>
              </a:r>
              <a:r>
                <a:rPr lang="ja" altLang="en-US" sz="1100" dirty="0">
                  <a:latin typeface="Arial" panose="020B0604020202020204" pitchFamily="34" charset="0"/>
                  <a:cs typeface="Arial" panose="020B0604020202020204" pitchFamily="34" charset="0"/>
                </a:rPr>
                <a:t>分）合計</a:t>
              </a:r>
              <a:r>
                <a:rPr lang="en-US" altLang="ja" sz="1100" dirty="0">
                  <a:latin typeface="Arial" panose="020B0604020202020204" pitchFamily="34" charset="0"/>
                  <a:cs typeface="Arial" panose="020B0604020202020204" pitchFamily="34" charset="0"/>
                </a:rPr>
                <a:t>6</a:t>
              </a:r>
              <a:r>
                <a:rPr lang="ja" altLang="en-US" sz="1100" dirty="0">
                  <a:latin typeface="Arial" panose="020B0604020202020204" pitchFamily="34" charset="0"/>
                  <a:cs typeface="Arial" panose="020B0604020202020204" pitchFamily="34" charset="0"/>
                </a:rPr>
                <a:t>回</a:t>
              </a:r>
              <a:endParaRPr sz="1100" dirty="0">
                <a:latin typeface="Arial" panose="020B0604020202020204" pitchFamily="34" charset="0"/>
                <a:cs typeface="Arial" panose="020B0604020202020204" pitchFamily="34" charset="0"/>
              </a:endParaRPr>
            </a:p>
          </p:txBody>
        </p:sp>
        <p:sp>
          <p:nvSpPr>
            <p:cNvPr id="147" name="Google Shape;147;p15"/>
            <p:cNvSpPr/>
            <p:nvPr/>
          </p:nvSpPr>
          <p:spPr>
            <a:xfrm>
              <a:off x="5200948" y="3250793"/>
              <a:ext cx="2004400" cy="283787"/>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dirty="0">
                  <a:latin typeface="Arial" panose="020B0604020202020204" pitchFamily="34" charset="0"/>
                  <a:cs typeface="Arial" panose="020B0604020202020204" pitchFamily="34" charset="0"/>
                </a:rPr>
                <a:t>ゆうやのフォローアップ</a:t>
              </a:r>
              <a:endParaRPr sz="1100" dirty="0">
                <a:latin typeface="Arial" panose="020B0604020202020204" pitchFamily="34" charset="0"/>
                <a:cs typeface="Arial" panose="020B0604020202020204" pitchFamily="34" charset="0"/>
              </a:endParaRPr>
            </a:p>
          </p:txBody>
        </p:sp>
        <p:sp>
          <p:nvSpPr>
            <p:cNvPr id="148" name="Google Shape;148;p15"/>
            <p:cNvSpPr/>
            <p:nvPr/>
          </p:nvSpPr>
          <p:spPr>
            <a:xfrm rot="-5400000">
              <a:off x="6267524" y="2820859"/>
              <a:ext cx="256589" cy="22724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49" name="Google Shape;149;p15"/>
            <p:cNvSpPr/>
            <p:nvPr/>
          </p:nvSpPr>
          <p:spPr>
            <a:xfrm rot="5400000">
              <a:off x="5827271" y="2820867"/>
              <a:ext cx="256589" cy="22724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50" name="Google Shape;150;p15"/>
            <p:cNvSpPr txBox="1"/>
            <p:nvPr/>
          </p:nvSpPr>
          <p:spPr>
            <a:xfrm>
              <a:off x="5194170" y="2164603"/>
              <a:ext cx="2004400" cy="414917"/>
            </a:xfrm>
            <a:prstGeom prst="rect">
              <a:avLst/>
            </a:prstGeom>
            <a:noFill/>
            <a:ln>
              <a:noFill/>
            </a:ln>
          </p:spPr>
          <p:txBody>
            <a:bodyPr spcFirstLastPara="1" wrap="square" lIns="109059" tIns="109059" rIns="109059" bIns="109059" anchor="t" anchorCtr="0">
              <a:spAutoFit/>
            </a:bodyPr>
            <a:lstStyle/>
            <a:p>
              <a:pPr>
                <a:lnSpc>
                  <a:spcPct val="115000"/>
                </a:lnSpc>
              </a:pPr>
              <a:r>
                <a:rPr lang="en-US" altLang="ja" sz="1100" dirty="0">
                  <a:solidFill>
                    <a:schemeClr val="dk1"/>
                  </a:solidFill>
                  <a:latin typeface="Arial" panose="020B0604020202020204" pitchFamily="34" charset="0"/>
                  <a:cs typeface="Arial" panose="020B0604020202020204" pitchFamily="34" charset="0"/>
                </a:rPr>
                <a:t>3</a:t>
              </a:r>
              <a:r>
                <a:rPr lang="ja" altLang="en-US" sz="1100" dirty="0">
                  <a:solidFill>
                    <a:schemeClr val="dk1"/>
                  </a:solidFill>
                  <a:latin typeface="Arial" panose="020B0604020202020204" pitchFamily="34" charset="0"/>
                  <a:cs typeface="Arial" panose="020B0604020202020204" pitchFamily="34" charset="0"/>
                </a:rPr>
                <a:t>ヶ月のプログラム</a:t>
              </a:r>
              <a:endParaRPr sz="1100" dirty="0">
                <a:solidFill>
                  <a:schemeClr val="dk1"/>
                </a:solidFill>
                <a:latin typeface="Arial" panose="020B0604020202020204" pitchFamily="34" charset="0"/>
                <a:cs typeface="Arial" panose="020B0604020202020204" pitchFamily="34" charset="0"/>
              </a:endParaRPr>
            </a:p>
          </p:txBody>
        </p:sp>
      </p:grpSp>
      <p:sp>
        <p:nvSpPr>
          <p:cNvPr id="151" name="Google Shape;151;p15"/>
          <p:cNvSpPr/>
          <p:nvPr/>
        </p:nvSpPr>
        <p:spPr>
          <a:xfrm>
            <a:off x="8063044" y="6571050"/>
            <a:ext cx="3469855" cy="5142872"/>
          </a:xfrm>
          <a:prstGeom prst="rect">
            <a:avLst/>
          </a:prstGeom>
          <a:no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954"/>
          </a:p>
          <a:p>
            <a:endParaRPr sz="954"/>
          </a:p>
        </p:txBody>
      </p:sp>
      <p:sp>
        <p:nvSpPr>
          <p:cNvPr id="152" name="Google Shape;152;p15"/>
          <p:cNvSpPr/>
          <p:nvPr/>
        </p:nvSpPr>
        <p:spPr>
          <a:xfrm>
            <a:off x="8492183" y="11089031"/>
            <a:ext cx="3131673" cy="673859"/>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835" b="1">
                <a:solidFill>
                  <a:schemeClr val="dk1"/>
                </a:solidFill>
              </a:rPr>
              <a:t>何を求められているか見極める方法</a:t>
            </a:r>
            <a:endParaRPr sz="835" b="1">
              <a:solidFill>
                <a:schemeClr val="dk1"/>
              </a:solidFill>
            </a:endParaRPr>
          </a:p>
          <a:p>
            <a:pPr>
              <a:lnSpc>
                <a:spcPct val="115000"/>
              </a:lnSpc>
              <a:buClr>
                <a:schemeClr val="dk1"/>
              </a:buClr>
              <a:buSzPts val="1100"/>
            </a:pPr>
            <a:r>
              <a:rPr lang="ja" altLang="en-US" sz="835">
                <a:solidFill>
                  <a:schemeClr val="dk1"/>
                </a:solidFill>
              </a:rPr>
              <a:t>・パターン化して分析する</a:t>
            </a:r>
            <a:endParaRPr sz="835">
              <a:solidFill>
                <a:schemeClr val="dk1"/>
              </a:solidFill>
            </a:endParaRPr>
          </a:p>
          <a:p>
            <a:pPr>
              <a:lnSpc>
                <a:spcPct val="115000"/>
              </a:lnSpc>
              <a:buClr>
                <a:schemeClr val="dk1"/>
              </a:buClr>
              <a:buSzPts val="1100"/>
            </a:pPr>
            <a:r>
              <a:rPr lang="ja" altLang="en-US" sz="835">
                <a:solidFill>
                  <a:schemeClr val="dk1"/>
                </a:solidFill>
              </a:rPr>
              <a:t>・耳でなく体を使って信頼を得る</a:t>
            </a:r>
            <a:br>
              <a:rPr lang="ja" altLang="en-US" sz="835">
                <a:solidFill>
                  <a:schemeClr val="dk1"/>
                </a:solidFill>
              </a:rPr>
            </a:br>
            <a:r>
              <a:rPr lang="ja" altLang="en-US" sz="835">
                <a:solidFill>
                  <a:schemeClr val="dk1"/>
                </a:solidFill>
              </a:rPr>
              <a:t>・</a:t>
            </a:r>
            <a:r>
              <a:rPr lang="en-US" altLang="ja" sz="835">
                <a:solidFill>
                  <a:schemeClr val="dk1"/>
                </a:solidFill>
              </a:rPr>
              <a:t>8</a:t>
            </a:r>
            <a:r>
              <a:rPr lang="ja" altLang="en-US" sz="835">
                <a:solidFill>
                  <a:schemeClr val="dk1"/>
                </a:solidFill>
              </a:rPr>
              <a:t>聴いて</a:t>
            </a:r>
            <a:r>
              <a:rPr lang="en-US" altLang="ja" sz="835">
                <a:solidFill>
                  <a:schemeClr val="dk1"/>
                </a:solidFill>
              </a:rPr>
              <a:t>1.5</a:t>
            </a:r>
            <a:r>
              <a:rPr lang="ja" altLang="en-US" sz="835">
                <a:solidFill>
                  <a:schemeClr val="dk1"/>
                </a:solidFill>
              </a:rPr>
              <a:t>話して</a:t>
            </a:r>
            <a:r>
              <a:rPr lang="en-US" altLang="ja" sz="835">
                <a:solidFill>
                  <a:schemeClr val="dk1"/>
                </a:solidFill>
              </a:rPr>
              <a:t>0.5</a:t>
            </a:r>
            <a:r>
              <a:rPr lang="ja" altLang="en-US" sz="835">
                <a:solidFill>
                  <a:schemeClr val="dk1"/>
                </a:solidFill>
              </a:rPr>
              <a:t>怒る</a:t>
            </a:r>
            <a:endParaRPr sz="835">
              <a:solidFill>
                <a:schemeClr val="dk1"/>
              </a:solidFill>
            </a:endParaRPr>
          </a:p>
        </p:txBody>
      </p:sp>
      <p:grpSp>
        <p:nvGrpSpPr>
          <p:cNvPr id="3" name="グループ化 2">
            <a:extLst>
              <a:ext uri="{FF2B5EF4-FFF2-40B4-BE49-F238E27FC236}">
                <a16:creationId xmlns:a16="http://schemas.microsoft.com/office/drawing/2014/main" id="{E9B6FA08-2503-4E62-84CE-11F9BA450556}"/>
              </a:ext>
            </a:extLst>
          </p:cNvPr>
          <p:cNvGrpSpPr/>
          <p:nvPr/>
        </p:nvGrpSpPr>
        <p:grpSpPr>
          <a:xfrm>
            <a:off x="132242" y="5346566"/>
            <a:ext cx="7476026" cy="4789973"/>
            <a:chOff x="708924" y="6267709"/>
            <a:chExt cx="6792429" cy="4466592"/>
          </a:xfrm>
        </p:grpSpPr>
        <p:sp>
          <p:nvSpPr>
            <p:cNvPr id="97" name="Google Shape;97;p15"/>
            <p:cNvSpPr/>
            <p:nvPr/>
          </p:nvSpPr>
          <p:spPr>
            <a:xfrm>
              <a:off x="4377341" y="6780016"/>
              <a:ext cx="2976447" cy="673859"/>
            </a:xfrm>
            <a:prstGeom prst="rect">
              <a:avLst/>
            </a:prstGeom>
            <a:solidFill>
              <a:schemeClr val="accent6">
                <a:lumMod val="40000"/>
                <a:lumOff val="60000"/>
              </a:schemeClr>
            </a:solidFill>
            <a:ln w="9525" cap="flat" cmpd="sng">
              <a:solidFill>
                <a:schemeClr val="accent6">
                  <a:lumMod val="50000"/>
                </a:schemeClr>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dirty="0">
                  <a:solidFill>
                    <a:schemeClr val="dk1"/>
                  </a:solidFill>
                </a:rPr>
                <a:t>事業資金と資金繰りのアドバイス</a:t>
              </a:r>
              <a:br>
                <a:rPr lang="ja" altLang="en-US" sz="1050" dirty="0">
                  <a:solidFill>
                    <a:schemeClr val="dk1"/>
                  </a:solidFill>
                </a:rPr>
              </a:br>
              <a:r>
                <a:rPr lang="ja" altLang="en-US" sz="1050" dirty="0">
                  <a:solidFill>
                    <a:schemeClr val="dk1"/>
                  </a:solidFill>
                </a:rPr>
                <a:t>・</a:t>
              </a:r>
              <a:r>
                <a:rPr lang="en-US" altLang="ja" sz="1050" dirty="0">
                  <a:solidFill>
                    <a:schemeClr val="dk1"/>
                  </a:solidFill>
                </a:rPr>
                <a:t>FP</a:t>
              </a:r>
              <a:r>
                <a:rPr lang="ja" altLang="en-US" sz="1050" dirty="0">
                  <a:solidFill>
                    <a:schemeClr val="dk1"/>
                  </a:solidFill>
                </a:rPr>
                <a:t>によるキャッシュフロー表の無料作成</a:t>
              </a:r>
              <a:br>
                <a:rPr lang="ja" altLang="en-US" sz="1050" dirty="0">
                  <a:solidFill>
                    <a:schemeClr val="dk1"/>
                  </a:solidFill>
                </a:rPr>
              </a:br>
              <a:r>
                <a:rPr lang="ja" altLang="en-US" sz="1050" dirty="0">
                  <a:solidFill>
                    <a:schemeClr val="dk1"/>
                  </a:solidFill>
                </a:rPr>
                <a:t>・補助金を使った事業投資の提案</a:t>
              </a:r>
              <a:endParaRPr sz="1050" dirty="0">
                <a:solidFill>
                  <a:schemeClr val="dk1"/>
                </a:solidFill>
              </a:endParaRPr>
            </a:p>
            <a:p>
              <a:pPr>
                <a:lnSpc>
                  <a:spcPct val="115000"/>
                </a:lnSpc>
                <a:buClr>
                  <a:schemeClr val="dk1"/>
                </a:buClr>
                <a:buSzPts val="1100"/>
              </a:pPr>
              <a:r>
                <a:rPr lang="ja" altLang="en-US" sz="1050" dirty="0">
                  <a:solidFill>
                    <a:schemeClr val="dk1"/>
                  </a:solidFill>
                  <a:latin typeface="Arimo"/>
                  <a:ea typeface="Arimo"/>
                  <a:cs typeface="Arimo"/>
                  <a:sym typeface="Arimo"/>
                </a:rPr>
                <a:t>・給付金や補助金の採択される方法</a:t>
              </a:r>
              <a:endParaRPr sz="1050" dirty="0">
                <a:solidFill>
                  <a:schemeClr val="dk1"/>
                </a:solidFill>
              </a:endParaRPr>
            </a:p>
          </p:txBody>
        </p:sp>
        <p:sp>
          <p:nvSpPr>
            <p:cNvPr id="124" name="Google Shape;124;p15"/>
            <p:cNvSpPr/>
            <p:nvPr/>
          </p:nvSpPr>
          <p:spPr>
            <a:xfrm>
              <a:off x="708924" y="6267709"/>
              <a:ext cx="3270821" cy="335696"/>
            </a:xfrm>
            <a:prstGeom prst="rect">
              <a:avLst/>
            </a:prstGeom>
            <a:solidFill>
              <a:schemeClr val="accent6">
                <a:lumMod val="20000"/>
                <a:lumOff val="80000"/>
              </a:schemeClr>
            </a:solidFill>
            <a:ln w="9525" cap="flat" cmpd="sng">
              <a:solidFill>
                <a:schemeClr val="accent6"/>
              </a:solidFill>
              <a:prstDash val="solid"/>
              <a:round/>
              <a:headEnd type="none" w="sm" len="sm"/>
              <a:tailEnd type="none" w="sm" len="sm"/>
            </a:ln>
          </p:spPr>
          <p:txBody>
            <a:bodyPr spcFirstLastPara="1" wrap="square" lIns="109059" tIns="109059" rIns="109059" bIns="109059" anchor="ctr" anchorCtr="0">
              <a:noAutofit/>
            </a:bodyPr>
            <a:lstStyle/>
            <a:p>
              <a:pPr algn="ctr">
                <a:buClr>
                  <a:schemeClr val="dk1"/>
                </a:buClr>
                <a:buSzPts val="1100"/>
              </a:pPr>
              <a:r>
                <a:rPr lang="ja-JP" altLang="en-US" sz="1600" dirty="0">
                  <a:solidFill>
                    <a:schemeClr val="dk1"/>
                  </a:solidFill>
                </a:rPr>
                <a:t>竹</a:t>
              </a:r>
              <a:r>
                <a:rPr lang="ja" altLang="en-US" sz="1600" dirty="0">
                  <a:solidFill>
                    <a:schemeClr val="dk1"/>
                  </a:solidFill>
                </a:rPr>
                <a:t>プラン（３ヶ月コース）</a:t>
              </a:r>
              <a:endParaRPr sz="1600" dirty="0">
                <a:solidFill>
                  <a:schemeClr val="dk1"/>
                </a:solidFill>
              </a:endParaRPr>
            </a:p>
          </p:txBody>
        </p:sp>
        <p:sp>
          <p:nvSpPr>
            <p:cNvPr id="125" name="Google Shape;125;p15"/>
            <p:cNvSpPr/>
            <p:nvPr/>
          </p:nvSpPr>
          <p:spPr>
            <a:xfrm>
              <a:off x="4230532" y="6270619"/>
              <a:ext cx="3270821" cy="335696"/>
            </a:xfrm>
            <a:prstGeom prst="rect">
              <a:avLst/>
            </a:prstGeom>
            <a:solidFill>
              <a:schemeClr val="accent6">
                <a:lumMod val="40000"/>
                <a:lumOff val="60000"/>
              </a:schemeClr>
            </a:solidFill>
            <a:ln w="9525" cap="flat" cmpd="sng">
              <a:solidFill>
                <a:schemeClr val="accent6">
                  <a:lumMod val="50000"/>
                </a:schemeClr>
              </a:solidFill>
              <a:prstDash val="solid"/>
              <a:round/>
              <a:headEnd type="none" w="sm" len="sm"/>
              <a:tailEnd type="none" w="sm" len="sm"/>
            </a:ln>
          </p:spPr>
          <p:txBody>
            <a:bodyPr spcFirstLastPara="1" wrap="square" lIns="109059" tIns="109059" rIns="109059" bIns="109059" anchor="ctr" anchorCtr="0">
              <a:noAutofit/>
            </a:bodyPr>
            <a:lstStyle/>
            <a:p>
              <a:pPr algn="ctr">
                <a:buClr>
                  <a:schemeClr val="dk1"/>
                </a:buClr>
                <a:buSzPts val="1100"/>
              </a:pPr>
              <a:r>
                <a:rPr lang="ja-JP" altLang="en-US" sz="1600" dirty="0">
                  <a:solidFill>
                    <a:schemeClr val="dk1"/>
                  </a:solidFill>
                </a:rPr>
                <a:t>松</a:t>
              </a:r>
              <a:r>
                <a:rPr lang="ja" altLang="en-US" sz="1600" dirty="0">
                  <a:solidFill>
                    <a:schemeClr val="dk1"/>
                  </a:solidFill>
                </a:rPr>
                <a:t>プラン（６ヶ月コース）</a:t>
              </a:r>
              <a:endParaRPr sz="1600" dirty="0">
                <a:solidFill>
                  <a:schemeClr val="dk1"/>
                </a:solidFill>
              </a:endParaRPr>
            </a:p>
          </p:txBody>
        </p:sp>
        <p:sp>
          <p:nvSpPr>
            <p:cNvPr id="129" name="Google Shape;129;p15"/>
            <p:cNvSpPr/>
            <p:nvPr/>
          </p:nvSpPr>
          <p:spPr>
            <a:xfrm>
              <a:off x="4377341" y="10060442"/>
              <a:ext cx="2976447" cy="673859"/>
            </a:xfrm>
            <a:prstGeom prst="rect">
              <a:avLst/>
            </a:prstGeom>
            <a:solidFill>
              <a:schemeClr val="accent6">
                <a:lumMod val="40000"/>
                <a:lumOff val="60000"/>
              </a:schemeClr>
            </a:solidFill>
            <a:ln w="9525" cap="flat" cmpd="sng">
              <a:solidFill>
                <a:schemeClr val="accent6">
                  <a:lumMod val="50000"/>
                </a:schemeClr>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a:solidFill>
                    <a:schemeClr val="dk1"/>
                  </a:solidFill>
                </a:rPr>
                <a:t>カウンセラーの</a:t>
              </a:r>
              <a:r>
                <a:rPr lang="en-US" altLang="ja" sz="1050" b="1">
                  <a:solidFill>
                    <a:schemeClr val="dk1"/>
                  </a:solidFill>
                </a:rPr>
                <a:t>SNS</a:t>
              </a:r>
              <a:r>
                <a:rPr lang="ja" altLang="en-US" sz="1050" b="1">
                  <a:solidFill>
                    <a:schemeClr val="dk1"/>
                  </a:solidFill>
                </a:rPr>
                <a:t>発信を知る</a:t>
              </a:r>
              <a:endParaRPr sz="1050" b="1">
                <a:solidFill>
                  <a:schemeClr val="dk1"/>
                </a:solidFill>
              </a:endParaRPr>
            </a:p>
            <a:p>
              <a:pPr>
                <a:lnSpc>
                  <a:spcPct val="115000"/>
                </a:lnSpc>
                <a:buClr>
                  <a:schemeClr val="dk1"/>
                </a:buClr>
                <a:buSzPts val="1100"/>
              </a:pPr>
              <a:r>
                <a:rPr lang="ja" altLang="en-US" sz="1050">
                  <a:solidFill>
                    <a:schemeClr val="dk1"/>
                  </a:solidFill>
                </a:rPr>
                <a:t>・フォロワーでなくファンを増やす方法</a:t>
              </a:r>
              <a:endParaRPr sz="1050" b="1">
                <a:solidFill>
                  <a:schemeClr val="dk1"/>
                </a:solidFill>
              </a:endParaRPr>
            </a:p>
            <a:p>
              <a:pPr>
                <a:lnSpc>
                  <a:spcPct val="115000"/>
                </a:lnSpc>
                <a:buClr>
                  <a:schemeClr val="dk1"/>
                </a:buClr>
                <a:buSzPts val="1100"/>
              </a:pPr>
              <a:r>
                <a:rPr lang="ja" altLang="en-US" sz="1050">
                  <a:solidFill>
                    <a:schemeClr val="dk1"/>
                  </a:solidFill>
                </a:rPr>
                <a:t>・</a:t>
              </a:r>
              <a:r>
                <a:rPr lang="en-US" altLang="ja" sz="1050">
                  <a:solidFill>
                    <a:schemeClr val="dk1"/>
                  </a:solidFill>
                </a:rPr>
                <a:t>Youtube</a:t>
              </a:r>
              <a:r>
                <a:rPr lang="ja" altLang="en-US" sz="1050">
                  <a:solidFill>
                    <a:schemeClr val="dk1"/>
                  </a:solidFill>
                </a:rPr>
                <a:t>で抵抗なく話す方法</a:t>
              </a:r>
              <a:endParaRPr sz="1050">
                <a:solidFill>
                  <a:schemeClr val="dk1"/>
                </a:solidFill>
              </a:endParaRPr>
            </a:p>
            <a:p>
              <a:pPr>
                <a:lnSpc>
                  <a:spcPct val="115000"/>
                </a:lnSpc>
                <a:buClr>
                  <a:schemeClr val="dk1"/>
                </a:buClr>
                <a:buSzPts val="1100"/>
              </a:pPr>
              <a:r>
                <a:rPr lang="ja" altLang="en-US" sz="1050">
                  <a:solidFill>
                    <a:schemeClr val="dk1"/>
                  </a:solidFill>
                </a:rPr>
                <a:t>・リーチ数を増やし、予約を増やす方法</a:t>
              </a:r>
              <a:endParaRPr sz="1050">
                <a:solidFill>
                  <a:schemeClr val="dk1"/>
                </a:solidFill>
              </a:endParaRPr>
            </a:p>
          </p:txBody>
        </p:sp>
        <p:sp>
          <p:nvSpPr>
            <p:cNvPr id="130" name="Google Shape;130;p15"/>
            <p:cNvSpPr/>
            <p:nvPr/>
          </p:nvSpPr>
          <p:spPr>
            <a:xfrm>
              <a:off x="4377341" y="8420230"/>
              <a:ext cx="2976447" cy="673859"/>
            </a:xfrm>
            <a:prstGeom prst="rect">
              <a:avLst/>
            </a:prstGeom>
            <a:solidFill>
              <a:schemeClr val="accent6">
                <a:lumMod val="40000"/>
                <a:lumOff val="60000"/>
              </a:schemeClr>
            </a:solidFill>
            <a:ln w="9525" cap="flat" cmpd="sng">
              <a:solidFill>
                <a:schemeClr val="accent6">
                  <a:lumMod val="50000"/>
                </a:schemeClr>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dirty="0">
                  <a:solidFill>
                    <a:schemeClr val="dk1"/>
                  </a:solidFill>
                </a:rPr>
                <a:t>ホームページの運営</a:t>
              </a:r>
              <a:endParaRPr sz="1050" b="1" dirty="0">
                <a:solidFill>
                  <a:schemeClr val="dk1"/>
                </a:solidFill>
              </a:endParaRPr>
            </a:p>
            <a:p>
              <a:pPr>
                <a:lnSpc>
                  <a:spcPct val="115000"/>
                </a:lnSpc>
                <a:buClr>
                  <a:schemeClr val="dk1"/>
                </a:buClr>
                <a:buSzPts val="1100"/>
              </a:pPr>
              <a:r>
                <a:rPr lang="ja" altLang="en-US" sz="1050" dirty="0">
                  <a:solidFill>
                    <a:schemeClr val="dk1"/>
                  </a:solidFill>
                </a:rPr>
                <a:t>・お金をかけずに見られる</a:t>
              </a:r>
              <a:r>
                <a:rPr lang="en-US" altLang="ja" sz="1050" dirty="0">
                  <a:solidFill>
                    <a:schemeClr val="dk1"/>
                  </a:solidFill>
                </a:rPr>
                <a:t>HP</a:t>
              </a:r>
              <a:r>
                <a:rPr lang="ja" altLang="en-US" sz="1050" dirty="0">
                  <a:solidFill>
                    <a:schemeClr val="dk1"/>
                  </a:solidFill>
                </a:rPr>
                <a:t>をつくる</a:t>
              </a:r>
              <a:endParaRPr sz="1050" b="1" dirty="0">
                <a:solidFill>
                  <a:schemeClr val="dk1"/>
                </a:solidFill>
              </a:endParaRPr>
            </a:p>
            <a:p>
              <a:pPr>
                <a:lnSpc>
                  <a:spcPct val="115000"/>
                </a:lnSpc>
                <a:buClr>
                  <a:schemeClr val="dk1"/>
                </a:buClr>
                <a:buSzPts val="1100"/>
              </a:pPr>
              <a:r>
                <a:rPr lang="ja" altLang="en-US" sz="1050" dirty="0">
                  <a:solidFill>
                    <a:schemeClr val="dk1"/>
                  </a:solidFill>
                </a:rPr>
                <a:t>・完成してからできる事を知り、実践する</a:t>
              </a:r>
              <a:endParaRPr sz="1050" dirty="0">
                <a:solidFill>
                  <a:schemeClr val="dk1"/>
                </a:solidFill>
              </a:endParaRPr>
            </a:p>
            <a:p>
              <a:pPr>
                <a:lnSpc>
                  <a:spcPct val="115000"/>
                </a:lnSpc>
                <a:buClr>
                  <a:schemeClr val="dk1"/>
                </a:buClr>
                <a:buSzPts val="1100"/>
              </a:pPr>
              <a:r>
                <a:rPr lang="ja" altLang="en-US" sz="1050" dirty="0">
                  <a:solidFill>
                    <a:schemeClr val="dk1"/>
                  </a:solidFill>
                </a:rPr>
                <a:t>・リスティング広告の効果とキーワード</a:t>
              </a:r>
              <a:endParaRPr sz="1050" dirty="0">
                <a:solidFill>
                  <a:schemeClr val="dk1"/>
                </a:solidFill>
              </a:endParaRPr>
            </a:p>
          </p:txBody>
        </p:sp>
        <p:sp>
          <p:nvSpPr>
            <p:cNvPr id="132" name="Google Shape;132;p15"/>
            <p:cNvSpPr/>
            <p:nvPr/>
          </p:nvSpPr>
          <p:spPr>
            <a:xfrm>
              <a:off x="4377341" y="7600123"/>
              <a:ext cx="2976447" cy="673859"/>
            </a:xfrm>
            <a:prstGeom prst="rect">
              <a:avLst/>
            </a:prstGeom>
            <a:solidFill>
              <a:schemeClr val="accent6">
                <a:lumMod val="40000"/>
                <a:lumOff val="60000"/>
              </a:schemeClr>
            </a:solidFill>
            <a:ln w="9525" cap="flat" cmpd="sng">
              <a:solidFill>
                <a:schemeClr val="accent6">
                  <a:lumMod val="50000"/>
                </a:schemeClr>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dirty="0">
                  <a:solidFill>
                    <a:schemeClr val="dk1"/>
                  </a:solidFill>
                </a:rPr>
                <a:t>こころの銭湯のカウンセリングを伝授</a:t>
              </a:r>
              <a:endParaRPr sz="1050" b="1" dirty="0">
                <a:solidFill>
                  <a:schemeClr val="dk1"/>
                </a:solidFill>
              </a:endParaRPr>
            </a:p>
            <a:p>
              <a:pPr>
                <a:lnSpc>
                  <a:spcPct val="115000"/>
                </a:lnSpc>
                <a:buClr>
                  <a:schemeClr val="dk1"/>
                </a:buClr>
                <a:buSzPts val="1100"/>
              </a:pPr>
              <a:r>
                <a:rPr lang="ja" altLang="en-US" sz="1050" dirty="0">
                  <a:solidFill>
                    <a:schemeClr val="dk1"/>
                  </a:solidFill>
                </a:rPr>
                <a:t>・白黒の定理の使い方・恋愛の定理</a:t>
              </a:r>
              <a:endParaRPr sz="1050" dirty="0">
                <a:solidFill>
                  <a:schemeClr val="dk1"/>
                </a:solidFill>
              </a:endParaRPr>
            </a:p>
            <a:p>
              <a:pPr>
                <a:lnSpc>
                  <a:spcPct val="115000"/>
                </a:lnSpc>
                <a:buClr>
                  <a:schemeClr val="dk1"/>
                </a:buClr>
                <a:buSzPts val="1100"/>
              </a:pPr>
              <a:r>
                <a:rPr lang="ja" altLang="en-US" sz="1050" dirty="0">
                  <a:solidFill>
                    <a:schemeClr val="dk1"/>
                  </a:solidFill>
                </a:rPr>
                <a:t>・ラオウ ケンシロウの定理の使い方</a:t>
              </a:r>
              <a:endParaRPr sz="1050" dirty="0">
                <a:solidFill>
                  <a:schemeClr val="dk1"/>
                </a:solidFill>
              </a:endParaRPr>
            </a:p>
            <a:p>
              <a:pPr>
                <a:lnSpc>
                  <a:spcPct val="115000"/>
                </a:lnSpc>
                <a:buClr>
                  <a:schemeClr val="dk1"/>
                </a:buClr>
                <a:buSzPts val="1100"/>
              </a:pPr>
              <a:r>
                <a:rPr lang="ja" altLang="en-US" sz="1050" dirty="0">
                  <a:solidFill>
                    <a:schemeClr val="dk1"/>
                  </a:solidFill>
                </a:rPr>
                <a:t>・別れ際に会いたいと思わせる方法</a:t>
              </a:r>
              <a:endParaRPr sz="1050" dirty="0">
                <a:solidFill>
                  <a:schemeClr val="dk1"/>
                </a:solidFill>
              </a:endParaRPr>
            </a:p>
          </p:txBody>
        </p:sp>
        <p:sp>
          <p:nvSpPr>
            <p:cNvPr id="133" name="Google Shape;133;p15"/>
            <p:cNvSpPr/>
            <p:nvPr/>
          </p:nvSpPr>
          <p:spPr>
            <a:xfrm>
              <a:off x="4377341" y="9240336"/>
              <a:ext cx="2976447" cy="673859"/>
            </a:xfrm>
            <a:prstGeom prst="rect">
              <a:avLst/>
            </a:prstGeom>
            <a:solidFill>
              <a:schemeClr val="accent6">
                <a:lumMod val="40000"/>
                <a:lumOff val="60000"/>
              </a:schemeClr>
            </a:solidFill>
            <a:ln w="9525" cap="flat" cmpd="sng">
              <a:solidFill>
                <a:schemeClr val="accent6">
                  <a:lumMod val="50000"/>
                </a:schemeClr>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a:solidFill>
                    <a:schemeClr val="dk1"/>
                  </a:solidFill>
                </a:rPr>
                <a:t>自分で判断して選択し、事業を大きくする</a:t>
              </a:r>
              <a:endParaRPr sz="1050" b="1">
                <a:solidFill>
                  <a:schemeClr val="dk1"/>
                </a:solidFill>
              </a:endParaRPr>
            </a:p>
            <a:p>
              <a:pPr>
                <a:lnSpc>
                  <a:spcPct val="115000"/>
                </a:lnSpc>
                <a:buClr>
                  <a:schemeClr val="dk1"/>
                </a:buClr>
                <a:buSzPts val="1100"/>
              </a:pPr>
              <a:r>
                <a:rPr lang="ja" altLang="en-US" sz="1050">
                  <a:solidFill>
                    <a:schemeClr val="dk1"/>
                  </a:solidFill>
                </a:rPr>
                <a:t>・目を光らせておく情報がある場所</a:t>
              </a:r>
              <a:endParaRPr sz="1050">
                <a:solidFill>
                  <a:schemeClr val="dk1"/>
                </a:solidFill>
              </a:endParaRPr>
            </a:p>
            <a:p>
              <a:pPr>
                <a:lnSpc>
                  <a:spcPct val="115000"/>
                </a:lnSpc>
                <a:buClr>
                  <a:schemeClr val="dk1"/>
                </a:buClr>
                <a:buSzPts val="1100"/>
              </a:pPr>
              <a:r>
                <a:rPr lang="ja" altLang="en-US" sz="1050">
                  <a:solidFill>
                    <a:schemeClr val="dk1"/>
                  </a:solidFill>
                </a:rPr>
                <a:t>・ルフィみたいに仲間をあつめる方法</a:t>
              </a:r>
              <a:endParaRPr sz="1050">
                <a:solidFill>
                  <a:schemeClr val="dk1"/>
                </a:solidFill>
              </a:endParaRPr>
            </a:p>
            <a:p>
              <a:pPr>
                <a:lnSpc>
                  <a:spcPct val="115000"/>
                </a:lnSpc>
                <a:buClr>
                  <a:schemeClr val="dk1"/>
                </a:buClr>
                <a:buSzPts val="1100"/>
              </a:pPr>
              <a:r>
                <a:rPr lang="ja" altLang="en-US" sz="1050">
                  <a:solidFill>
                    <a:schemeClr val="dk1"/>
                  </a:solidFill>
                </a:rPr>
                <a:t>・企業に見つけてもらう方法</a:t>
              </a:r>
              <a:endParaRPr sz="1050">
                <a:solidFill>
                  <a:schemeClr val="dk1"/>
                </a:solidFill>
              </a:endParaRPr>
            </a:p>
          </p:txBody>
        </p:sp>
        <p:sp>
          <p:nvSpPr>
            <p:cNvPr id="135" name="Google Shape;135;p15"/>
            <p:cNvSpPr/>
            <p:nvPr/>
          </p:nvSpPr>
          <p:spPr>
            <a:xfrm>
              <a:off x="874327" y="7547296"/>
              <a:ext cx="2943739" cy="673859"/>
            </a:xfrm>
            <a:prstGeom prst="rect">
              <a:avLst/>
            </a:prstGeom>
            <a:solidFill>
              <a:schemeClr val="accent6">
                <a:lumMod val="20000"/>
                <a:lumOff val="80000"/>
              </a:schemeClr>
            </a:solidFill>
            <a:ln w="9525" cap="flat" cmpd="sng">
              <a:solidFill>
                <a:schemeClr val="accent6"/>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dirty="0">
                  <a:solidFill>
                    <a:schemeClr val="dk1"/>
                  </a:solidFill>
                </a:rPr>
                <a:t>自分に合ったカウンセリングスタイルを身につける</a:t>
              </a:r>
              <a:endParaRPr sz="1050" b="1" dirty="0">
                <a:solidFill>
                  <a:schemeClr val="dk1"/>
                </a:solidFill>
              </a:endParaRPr>
            </a:p>
            <a:p>
              <a:pPr>
                <a:lnSpc>
                  <a:spcPct val="115000"/>
                </a:lnSpc>
                <a:buClr>
                  <a:schemeClr val="dk1"/>
                </a:buClr>
                <a:buSzPts val="1100"/>
              </a:pPr>
              <a:r>
                <a:rPr lang="ja" altLang="en-US" sz="1050" dirty="0">
                  <a:solidFill>
                    <a:schemeClr val="dk1"/>
                  </a:solidFill>
                </a:rPr>
                <a:t>・生徒同士でロールプレイで実践</a:t>
              </a:r>
              <a:endParaRPr sz="1050" b="1" dirty="0">
                <a:solidFill>
                  <a:schemeClr val="dk1"/>
                </a:solidFill>
              </a:endParaRPr>
            </a:p>
            <a:p>
              <a:pPr>
                <a:lnSpc>
                  <a:spcPct val="115000"/>
                </a:lnSpc>
                <a:buClr>
                  <a:schemeClr val="dk1"/>
                </a:buClr>
                <a:buSzPts val="1100"/>
              </a:pPr>
              <a:r>
                <a:rPr lang="ja" altLang="en-US" sz="1050" dirty="0">
                  <a:solidFill>
                    <a:schemeClr val="dk1"/>
                  </a:solidFill>
                </a:rPr>
                <a:t>・自己理解を進める</a:t>
              </a:r>
              <a:endParaRPr sz="1050" dirty="0">
                <a:solidFill>
                  <a:schemeClr val="dk1"/>
                </a:solidFill>
              </a:endParaRPr>
            </a:p>
            <a:p>
              <a:pPr>
                <a:lnSpc>
                  <a:spcPct val="115000"/>
                </a:lnSpc>
                <a:buClr>
                  <a:schemeClr val="dk1"/>
                </a:buClr>
                <a:buSzPts val="1100"/>
              </a:pPr>
              <a:r>
                <a:rPr lang="ja" altLang="en-US" sz="1050" dirty="0">
                  <a:solidFill>
                    <a:schemeClr val="dk1"/>
                  </a:solidFill>
                </a:rPr>
                <a:t>・自分の強みと弱みを知る</a:t>
              </a:r>
              <a:endParaRPr sz="1050" dirty="0">
                <a:solidFill>
                  <a:schemeClr val="dk1"/>
                </a:solidFill>
              </a:endParaRPr>
            </a:p>
          </p:txBody>
        </p:sp>
        <p:sp>
          <p:nvSpPr>
            <p:cNvPr id="136" name="Google Shape;136;p15"/>
            <p:cNvSpPr/>
            <p:nvPr/>
          </p:nvSpPr>
          <p:spPr>
            <a:xfrm>
              <a:off x="874327" y="9207839"/>
              <a:ext cx="2943739" cy="673859"/>
            </a:xfrm>
            <a:prstGeom prst="rect">
              <a:avLst/>
            </a:prstGeom>
            <a:solidFill>
              <a:schemeClr val="accent6">
                <a:lumMod val="20000"/>
                <a:lumOff val="80000"/>
              </a:schemeClr>
            </a:solidFill>
            <a:ln w="9525" cap="flat" cmpd="sng">
              <a:solidFill>
                <a:schemeClr val="accent6"/>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a:solidFill>
                    <a:schemeClr val="dk1"/>
                  </a:solidFill>
                </a:rPr>
                <a:t>こころの銭湯のカウンセリングを伝授</a:t>
              </a:r>
              <a:endParaRPr sz="1050" b="1">
                <a:solidFill>
                  <a:schemeClr val="dk1"/>
                </a:solidFill>
              </a:endParaRPr>
            </a:p>
            <a:p>
              <a:pPr>
                <a:lnSpc>
                  <a:spcPct val="115000"/>
                </a:lnSpc>
                <a:buClr>
                  <a:schemeClr val="dk1"/>
                </a:buClr>
                <a:buSzPts val="1100"/>
              </a:pPr>
              <a:r>
                <a:rPr lang="ja" altLang="en-US" sz="1050">
                  <a:solidFill>
                    <a:schemeClr val="dk1"/>
                  </a:solidFill>
                </a:rPr>
                <a:t>・白黒の定理の使い方・恋愛の定理</a:t>
              </a:r>
              <a:endParaRPr sz="1050">
                <a:solidFill>
                  <a:schemeClr val="dk1"/>
                </a:solidFill>
              </a:endParaRPr>
            </a:p>
            <a:p>
              <a:pPr>
                <a:lnSpc>
                  <a:spcPct val="115000"/>
                </a:lnSpc>
                <a:buClr>
                  <a:schemeClr val="dk1"/>
                </a:buClr>
                <a:buSzPts val="1100"/>
              </a:pPr>
              <a:r>
                <a:rPr lang="ja" altLang="en-US" sz="1050">
                  <a:solidFill>
                    <a:schemeClr val="dk1"/>
                  </a:solidFill>
                </a:rPr>
                <a:t>・ラオウ ケンシロウの定理の使い方</a:t>
              </a:r>
              <a:endParaRPr sz="1050">
                <a:solidFill>
                  <a:schemeClr val="dk1"/>
                </a:solidFill>
              </a:endParaRPr>
            </a:p>
            <a:p>
              <a:pPr>
                <a:lnSpc>
                  <a:spcPct val="115000"/>
                </a:lnSpc>
                <a:buClr>
                  <a:schemeClr val="dk1"/>
                </a:buClr>
                <a:buSzPts val="1100"/>
              </a:pPr>
              <a:r>
                <a:rPr lang="ja" altLang="en-US" sz="1050">
                  <a:solidFill>
                    <a:schemeClr val="dk1"/>
                  </a:solidFill>
                </a:rPr>
                <a:t>・別れ際に会いたいと思わせる方法</a:t>
              </a:r>
              <a:endParaRPr sz="1050">
                <a:solidFill>
                  <a:schemeClr val="dk1"/>
                </a:solidFill>
              </a:endParaRPr>
            </a:p>
          </p:txBody>
        </p:sp>
        <p:sp>
          <p:nvSpPr>
            <p:cNvPr id="137" name="Google Shape;137;p15"/>
            <p:cNvSpPr/>
            <p:nvPr/>
          </p:nvSpPr>
          <p:spPr>
            <a:xfrm>
              <a:off x="877155" y="6717025"/>
              <a:ext cx="2943739" cy="673859"/>
            </a:xfrm>
            <a:prstGeom prst="rect">
              <a:avLst/>
            </a:prstGeom>
            <a:solidFill>
              <a:schemeClr val="accent6">
                <a:lumMod val="20000"/>
                <a:lumOff val="80000"/>
              </a:schemeClr>
            </a:solidFill>
            <a:ln w="9525" cap="flat" cmpd="sng">
              <a:solidFill>
                <a:schemeClr val="accent6"/>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dirty="0">
                  <a:solidFill>
                    <a:schemeClr val="dk1"/>
                  </a:solidFill>
                </a:rPr>
                <a:t>とにかく心理学に興味がある</a:t>
              </a:r>
              <a:endParaRPr sz="1050" b="1" dirty="0">
                <a:solidFill>
                  <a:schemeClr val="dk1"/>
                </a:solidFill>
              </a:endParaRPr>
            </a:p>
            <a:p>
              <a:pPr>
                <a:lnSpc>
                  <a:spcPct val="115000"/>
                </a:lnSpc>
                <a:buClr>
                  <a:schemeClr val="dk1"/>
                </a:buClr>
                <a:buSzPts val="1100"/>
              </a:pPr>
              <a:r>
                <a:rPr lang="ja" altLang="en-US" sz="1050" dirty="0">
                  <a:solidFill>
                    <a:schemeClr val="dk1"/>
                  </a:solidFill>
                </a:rPr>
                <a:t>・パターン化して分析するテクニック</a:t>
              </a:r>
              <a:endParaRPr sz="1050" dirty="0">
                <a:solidFill>
                  <a:schemeClr val="dk1"/>
                </a:solidFill>
              </a:endParaRPr>
            </a:p>
            <a:p>
              <a:pPr>
                <a:lnSpc>
                  <a:spcPct val="115000"/>
                </a:lnSpc>
                <a:buClr>
                  <a:schemeClr val="dk1"/>
                </a:buClr>
                <a:buSzPts val="1100"/>
              </a:pPr>
              <a:r>
                <a:rPr lang="ja" altLang="en-US" sz="1050" dirty="0">
                  <a:solidFill>
                    <a:schemeClr val="dk1"/>
                  </a:solidFill>
                </a:rPr>
                <a:t>・耳でなく体を使って信頼を得る</a:t>
              </a:r>
              <a:br>
                <a:rPr lang="ja" altLang="en-US" sz="1050" dirty="0">
                  <a:solidFill>
                    <a:schemeClr val="dk1"/>
                  </a:solidFill>
                </a:rPr>
              </a:br>
              <a:r>
                <a:rPr lang="ja" altLang="en-US" sz="1050" dirty="0">
                  <a:solidFill>
                    <a:schemeClr val="dk1"/>
                  </a:solidFill>
                </a:rPr>
                <a:t>・</a:t>
              </a:r>
              <a:r>
                <a:rPr lang="en-US" altLang="ja" sz="1050" dirty="0">
                  <a:solidFill>
                    <a:schemeClr val="dk1"/>
                  </a:solidFill>
                </a:rPr>
                <a:t>8</a:t>
              </a:r>
              <a:r>
                <a:rPr lang="ja" altLang="en-US" sz="1050" dirty="0">
                  <a:solidFill>
                    <a:schemeClr val="dk1"/>
                  </a:solidFill>
                </a:rPr>
                <a:t>聴いて</a:t>
              </a:r>
              <a:r>
                <a:rPr lang="en-US" altLang="ja" sz="1050" dirty="0">
                  <a:solidFill>
                    <a:schemeClr val="dk1"/>
                  </a:solidFill>
                </a:rPr>
                <a:t>1.5</a:t>
              </a:r>
              <a:r>
                <a:rPr lang="ja" altLang="en-US" sz="1050" dirty="0">
                  <a:solidFill>
                    <a:schemeClr val="dk1"/>
                  </a:solidFill>
                </a:rPr>
                <a:t>話して</a:t>
              </a:r>
              <a:r>
                <a:rPr lang="en-US" altLang="ja" sz="1050" dirty="0">
                  <a:solidFill>
                    <a:schemeClr val="dk1"/>
                  </a:solidFill>
                </a:rPr>
                <a:t>0.5</a:t>
              </a:r>
              <a:r>
                <a:rPr lang="ja" altLang="en-US" sz="1050" dirty="0">
                  <a:solidFill>
                    <a:schemeClr val="dk1"/>
                  </a:solidFill>
                </a:rPr>
                <a:t>叱る</a:t>
              </a:r>
              <a:endParaRPr sz="1050" dirty="0">
                <a:solidFill>
                  <a:schemeClr val="dk1"/>
                </a:solidFill>
              </a:endParaRPr>
            </a:p>
          </p:txBody>
        </p:sp>
        <p:sp>
          <p:nvSpPr>
            <p:cNvPr id="138" name="Google Shape;138;p15"/>
            <p:cNvSpPr/>
            <p:nvPr/>
          </p:nvSpPr>
          <p:spPr>
            <a:xfrm>
              <a:off x="874327" y="8377567"/>
              <a:ext cx="2943739" cy="673859"/>
            </a:xfrm>
            <a:prstGeom prst="rect">
              <a:avLst/>
            </a:prstGeom>
            <a:solidFill>
              <a:schemeClr val="accent6">
                <a:lumMod val="20000"/>
                <a:lumOff val="80000"/>
              </a:schemeClr>
            </a:solidFill>
            <a:ln w="9525" cap="flat" cmpd="sng">
              <a:solidFill>
                <a:schemeClr val="accent6"/>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dirty="0">
                  <a:solidFill>
                    <a:schemeClr val="dk1"/>
                  </a:solidFill>
                </a:rPr>
                <a:t>自分のキャリアに活かす方法</a:t>
              </a:r>
              <a:endParaRPr sz="1050" b="1" dirty="0">
                <a:solidFill>
                  <a:schemeClr val="dk1"/>
                </a:solidFill>
              </a:endParaRPr>
            </a:p>
            <a:p>
              <a:pPr>
                <a:lnSpc>
                  <a:spcPct val="115000"/>
                </a:lnSpc>
                <a:buClr>
                  <a:schemeClr val="dk1"/>
                </a:buClr>
                <a:buSzPts val="1100"/>
              </a:pPr>
              <a:r>
                <a:rPr lang="ja" altLang="en-US" sz="1050" dirty="0">
                  <a:solidFill>
                    <a:schemeClr val="dk1"/>
                  </a:solidFill>
                </a:rPr>
                <a:t>・医療看護、介護職、保育士、教員など</a:t>
              </a:r>
              <a:endParaRPr sz="1050" dirty="0">
                <a:solidFill>
                  <a:schemeClr val="dk1"/>
                </a:solidFill>
              </a:endParaRPr>
            </a:p>
            <a:p>
              <a:pPr>
                <a:lnSpc>
                  <a:spcPct val="115000"/>
                </a:lnSpc>
                <a:buClr>
                  <a:schemeClr val="dk1"/>
                </a:buClr>
                <a:buSzPts val="1100"/>
              </a:pPr>
              <a:r>
                <a:rPr lang="ja" altLang="en-US" sz="1050" dirty="0">
                  <a:solidFill>
                    <a:schemeClr val="dk1"/>
                  </a:solidFill>
                </a:rPr>
                <a:t>・産業カウンセラーの目線でアドバイス</a:t>
              </a:r>
              <a:endParaRPr sz="1050" dirty="0">
                <a:solidFill>
                  <a:schemeClr val="dk1"/>
                </a:solidFill>
              </a:endParaRPr>
            </a:p>
            <a:p>
              <a:pPr>
                <a:lnSpc>
                  <a:spcPct val="115000"/>
                </a:lnSpc>
                <a:buClr>
                  <a:schemeClr val="dk1"/>
                </a:buClr>
                <a:buSzPts val="1100"/>
              </a:pPr>
              <a:r>
                <a:rPr lang="ja" altLang="en-US" sz="1050" dirty="0">
                  <a:solidFill>
                    <a:schemeClr val="dk1"/>
                  </a:solidFill>
                </a:rPr>
                <a:t>・行政、市や地域の相談窓口を知りリファー（紹介）</a:t>
              </a:r>
              <a:endParaRPr sz="1050" dirty="0">
                <a:solidFill>
                  <a:schemeClr val="dk1"/>
                </a:solidFill>
              </a:endParaRPr>
            </a:p>
          </p:txBody>
        </p:sp>
        <p:sp>
          <p:nvSpPr>
            <p:cNvPr id="154" name="Google Shape;154;p15"/>
            <p:cNvSpPr/>
            <p:nvPr/>
          </p:nvSpPr>
          <p:spPr>
            <a:xfrm>
              <a:off x="874327" y="10038110"/>
              <a:ext cx="2943739" cy="673859"/>
            </a:xfrm>
            <a:prstGeom prst="rect">
              <a:avLst/>
            </a:prstGeom>
            <a:solidFill>
              <a:schemeClr val="accent6">
                <a:lumMod val="20000"/>
                <a:lumOff val="80000"/>
              </a:schemeClr>
            </a:solidFill>
            <a:ln w="9525" cap="flat" cmpd="sng">
              <a:solidFill>
                <a:schemeClr val="accent6"/>
              </a:solidFill>
              <a:prstDash val="solid"/>
              <a:round/>
              <a:headEnd type="none" w="sm" len="sm"/>
              <a:tailEnd type="none" w="sm" len="sm"/>
            </a:ln>
          </p:spPr>
          <p:txBody>
            <a:bodyPr spcFirstLastPara="1" wrap="square" lIns="109059" tIns="109059" rIns="109059" bIns="109059" anchor="ctr" anchorCtr="0">
              <a:noAutofit/>
            </a:bodyPr>
            <a:lstStyle/>
            <a:p>
              <a:pPr>
                <a:lnSpc>
                  <a:spcPct val="115000"/>
                </a:lnSpc>
                <a:buClr>
                  <a:schemeClr val="dk1"/>
                </a:buClr>
                <a:buSzPts val="1100"/>
              </a:pPr>
              <a:r>
                <a:rPr lang="ja" altLang="en-US" sz="1050" b="1">
                  <a:solidFill>
                    <a:schemeClr val="dk1"/>
                  </a:solidFill>
                </a:rPr>
                <a:t>あなたに合った資格の選定</a:t>
              </a:r>
              <a:endParaRPr sz="1050" b="1">
                <a:solidFill>
                  <a:schemeClr val="dk1"/>
                </a:solidFill>
              </a:endParaRPr>
            </a:p>
            <a:p>
              <a:pPr>
                <a:lnSpc>
                  <a:spcPct val="115000"/>
                </a:lnSpc>
                <a:buClr>
                  <a:schemeClr val="dk1"/>
                </a:buClr>
                <a:buSzPts val="1100"/>
              </a:pPr>
              <a:r>
                <a:rPr lang="ja" altLang="en-US" sz="1050" b="1">
                  <a:solidFill>
                    <a:schemeClr val="dk1"/>
                  </a:solidFill>
                </a:rPr>
                <a:t>・</a:t>
              </a:r>
              <a:r>
                <a:rPr lang="ja" altLang="en-US" sz="1050">
                  <a:solidFill>
                    <a:schemeClr val="dk1"/>
                  </a:solidFill>
                </a:rPr>
                <a:t>そもそも資格っているの？</a:t>
              </a:r>
              <a:endParaRPr sz="1050" b="1">
                <a:solidFill>
                  <a:schemeClr val="dk1"/>
                </a:solidFill>
              </a:endParaRPr>
            </a:p>
            <a:p>
              <a:pPr>
                <a:lnSpc>
                  <a:spcPct val="115000"/>
                </a:lnSpc>
                <a:buClr>
                  <a:schemeClr val="dk1"/>
                </a:buClr>
                <a:buSzPts val="1100"/>
              </a:pPr>
              <a:r>
                <a:rPr lang="ja" altLang="en-US" sz="1050">
                  <a:solidFill>
                    <a:schemeClr val="dk1"/>
                  </a:solidFill>
                </a:rPr>
                <a:t>・私に合った資格はどれ？選択肢を広げる</a:t>
              </a:r>
              <a:endParaRPr sz="1050">
                <a:solidFill>
                  <a:schemeClr val="dk1"/>
                </a:solidFill>
              </a:endParaRPr>
            </a:p>
            <a:p>
              <a:pPr>
                <a:lnSpc>
                  <a:spcPct val="115000"/>
                </a:lnSpc>
                <a:buClr>
                  <a:schemeClr val="dk1"/>
                </a:buClr>
                <a:buSzPts val="1100"/>
              </a:pPr>
              <a:r>
                <a:rPr lang="ja" altLang="en-US" sz="1050">
                  <a:solidFill>
                    <a:schemeClr val="dk1"/>
                  </a:solidFill>
                </a:rPr>
                <a:t>・資格を使って活躍できる場所</a:t>
              </a:r>
              <a:endParaRPr sz="1050">
                <a:solidFill>
                  <a:schemeClr val="dk1"/>
                </a:solidFill>
              </a:endParaRPr>
            </a:p>
          </p:txBody>
        </p:sp>
      </p:grpSp>
      <p:sp>
        <p:nvSpPr>
          <p:cNvPr id="155" name="Google Shape;155;p15"/>
          <p:cNvSpPr txBox="1"/>
          <p:nvPr/>
        </p:nvSpPr>
        <p:spPr>
          <a:xfrm>
            <a:off x="-2868553" y="7977136"/>
            <a:ext cx="2263493" cy="853755"/>
          </a:xfrm>
          <a:prstGeom prst="rect">
            <a:avLst/>
          </a:prstGeom>
          <a:noFill/>
          <a:ln>
            <a:noFill/>
          </a:ln>
        </p:spPr>
        <p:txBody>
          <a:bodyPr spcFirstLastPara="1" wrap="square" lIns="109059" tIns="109059" rIns="109059" bIns="109059" anchor="t" anchorCtr="0">
            <a:spAutoFit/>
          </a:bodyPr>
          <a:lstStyle/>
          <a:p>
            <a:pPr>
              <a:lnSpc>
                <a:spcPct val="115000"/>
              </a:lnSpc>
            </a:pPr>
            <a:r>
              <a:rPr lang="ja" altLang="en-US" sz="895" dirty="0">
                <a:solidFill>
                  <a:srgbClr val="0F1419"/>
                </a:solidFill>
                <a:latin typeface="Meiryo"/>
                <a:ea typeface="Meiryo"/>
                <a:cs typeface="Meiryo"/>
                <a:sym typeface="Meiryo"/>
              </a:rPr>
              <a:t>・心理</a:t>
            </a:r>
            <a:r>
              <a:rPr lang="ja" altLang="en-US" sz="895" b="1" dirty="0">
                <a:solidFill>
                  <a:srgbClr val="0F1419"/>
                </a:solidFill>
                <a:latin typeface="Meiryo"/>
                <a:ea typeface="Meiryo"/>
                <a:cs typeface="Meiryo"/>
                <a:sym typeface="Meiryo"/>
              </a:rPr>
              <a:t>カウンセラーに</a:t>
            </a:r>
            <a:r>
              <a:rPr lang="ja" altLang="en-US" sz="895" dirty="0">
                <a:solidFill>
                  <a:srgbClr val="0F1419"/>
                </a:solidFill>
                <a:latin typeface="Meiryo"/>
                <a:ea typeface="Meiryo"/>
                <a:cs typeface="Meiryo"/>
                <a:sym typeface="Meiryo"/>
              </a:rPr>
              <a:t>憧れている</a:t>
            </a:r>
            <a:endParaRPr sz="895" dirty="0">
              <a:solidFill>
                <a:srgbClr val="0F1419"/>
              </a:solidFill>
              <a:latin typeface="Meiryo"/>
              <a:ea typeface="Meiryo"/>
              <a:cs typeface="Meiryo"/>
              <a:sym typeface="Meiryo"/>
            </a:endParaRPr>
          </a:p>
          <a:p>
            <a:pPr>
              <a:lnSpc>
                <a:spcPct val="115000"/>
              </a:lnSpc>
            </a:pPr>
            <a:r>
              <a:rPr lang="ja" altLang="en-US" sz="895" dirty="0">
                <a:solidFill>
                  <a:srgbClr val="0F1419"/>
                </a:solidFill>
                <a:latin typeface="Meiryo"/>
                <a:ea typeface="Meiryo"/>
                <a:cs typeface="Meiryo"/>
                <a:sym typeface="Meiryo"/>
              </a:rPr>
              <a:t>・自身の心の病の経験を活かしたい</a:t>
            </a:r>
            <a:endParaRPr sz="895" dirty="0">
              <a:solidFill>
                <a:srgbClr val="0F1419"/>
              </a:solidFill>
              <a:latin typeface="Meiryo"/>
              <a:ea typeface="Meiryo"/>
              <a:cs typeface="Meiryo"/>
              <a:sym typeface="Meiryo"/>
            </a:endParaRPr>
          </a:p>
          <a:p>
            <a:pPr>
              <a:lnSpc>
                <a:spcPct val="115000"/>
              </a:lnSpc>
            </a:pPr>
            <a:r>
              <a:rPr lang="ja" altLang="en-US" sz="895" dirty="0">
                <a:solidFill>
                  <a:srgbClr val="0F1419"/>
                </a:solidFill>
                <a:latin typeface="Meiryo"/>
                <a:ea typeface="Meiryo"/>
                <a:cs typeface="Meiryo"/>
                <a:sym typeface="Meiryo"/>
              </a:rPr>
              <a:t>・子育て支援に活かしたい</a:t>
            </a:r>
            <a:endParaRPr sz="895" dirty="0">
              <a:solidFill>
                <a:srgbClr val="0F1419"/>
              </a:solidFill>
              <a:latin typeface="Meiryo"/>
              <a:ea typeface="Meiryo"/>
              <a:cs typeface="Meiryo"/>
              <a:sym typeface="Meiryo"/>
            </a:endParaRPr>
          </a:p>
          <a:p>
            <a:pPr>
              <a:lnSpc>
                <a:spcPct val="115000"/>
              </a:lnSpc>
            </a:pPr>
            <a:r>
              <a:rPr lang="ja" altLang="en-US" sz="895" dirty="0">
                <a:solidFill>
                  <a:srgbClr val="0F1419"/>
                </a:solidFill>
                <a:latin typeface="Meiryo"/>
                <a:ea typeface="Meiryo"/>
                <a:cs typeface="Meiryo"/>
                <a:sym typeface="Meiryo"/>
              </a:rPr>
              <a:t>・心理学に興味がある</a:t>
            </a:r>
            <a:endParaRPr sz="835" dirty="0">
              <a:solidFill>
                <a:schemeClr val="dk1"/>
              </a:solidFill>
              <a:highlight>
                <a:srgbClr val="FFFF00"/>
              </a:highlight>
            </a:endParaRPr>
          </a:p>
        </p:txBody>
      </p:sp>
      <p:grpSp>
        <p:nvGrpSpPr>
          <p:cNvPr id="86" name="グループ化 85">
            <a:extLst>
              <a:ext uri="{FF2B5EF4-FFF2-40B4-BE49-F238E27FC236}">
                <a16:creationId xmlns:a16="http://schemas.microsoft.com/office/drawing/2014/main" id="{1912E3BB-2272-4FB3-9DAF-48A1D28B5AD0}"/>
              </a:ext>
            </a:extLst>
          </p:cNvPr>
          <p:cNvGrpSpPr/>
          <p:nvPr/>
        </p:nvGrpSpPr>
        <p:grpSpPr>
          <a:xfrm>
            <a:off x="5254926" y="151348"/>
            <a:ext cx="2138241" cy="4497847"/>
            <a:chOff x="5142557" y="151348"/>
            <a:chExt cx="2138241" cy="4497847"/>
          </a:xfrm>
        </p:grpSpPr>
        <p:sp>
          <p:nvSpPr>
            <p:cNvPr id="87" name="Google Shape;92;p15">
              <a:extLst>
                <a:ext uri="{FF2B5EF4-FFF2-40B4-BE49-F238E27FC236}">
                  <a16:creationId xmlns:a16="http://schemas.microsoft.com/office/drawing/2014/main" id="{426D4892-6EDD-4BAD-BF25-F2B08DBA0E08}"/>
                </a:ext>
              </a:extLst>
            </p:cNvPr>
            <p:cNvSpPr/>
            <p:nvPr/>
          </p:nvSpPr>
          <p:spPr>
            <a:xfrm>
              <a:off x="5537147" y="151348"/>
              <a:ext cx="1332000" cy="1188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JP" altLang="en-US" sz="2000" dirty="0">
                  <a:latin typeface="Arial" panose="020B0604020202020204" pitchFamily="34" charset="0"/>
                  <a:cs typeface="Arial" panose="020B0604020202020204" pitchFamily="34" charset="0"/>
                </a:rPr>
                <a:t>６</a:t>
              </a:r>
              <a:r>
                <a:rPr lang="ja" altLang="en-US" sz="2000" dirty="0">
                  <a:latin typeface="Arial" panose="020B0604020202020204" pitchFamily="34" charset="0"/>
                  <a:cs typeface="Arial" panose="020B0604020202020204" pitchFamily="34" charset="0"/>
                </a:rPr>
                <a:t>ヶ月</a:t>
              </a:r>
              <a:endParaRPr sz="2000" dirty="0">
                <a:latin typeface="Arial" panose="020B0604020202020204" pitchFamily="34" charset="0"/>
                <a:cs typeface="Arial" panose="020B0604020202020204" pitchFamily="34" charset="0"/>
              </a:endParaRPr>
            </a:p>
            <a:p>
              <a:pPr algn="ctr"/>
              <a:r>
                <a:rPr lang="ja" altLang="en-US" sz="2000" dirty="0">
                  <a:latin typeface="Arial" panose="020B0604020202020204" pitchFamily="34" charset="0"/>
                  <a:cs typeface="Arial" panose="020B0604020202020204" pitchFamily="34" charset="0"/>
                </a:rPr>
                <a:t>コース</a:t>
              </a:r>
              <a:endParaRPr sz="2000" dirty="0">
                <a:latin typeface="Arial" panose="020B0604020202020204" pitchFamily="34" charset="0"/>
                <a:cs typeface="Arial" panose="020B0604020202020204" pitchFamily="34" charset="0"/>
              </a:endParaRPr>
            </a:p>
          </p:txBody>
        </p:sp>
        <p:sp>
          <p:nvSpPr>
            <p:cNvPr id="156" name="Google Shape;99;p15">
              <a:extLst>
                <a:ext uri="{FF2B5EF4-FFF2-40B4-BE49-F238E27FC236}">
                  <a16:creationId xmlns:a16="http://schemas.microsoft.com/office/drawing/2014/main" id="{FA99DBFE-8F32-402D-AD9A-A0F30FF549E2}"/>
                </a:ext>
              </a:extLst>
            </p:cNvPr>
            <p:cNvSpPr/>
            <p:nvPr/>
          </p:nvSpPr>
          <p:spPr>
            <a:xfrm rot="5400000">
              <a:off x="5247829" y="1844046"/>
              <a:ext cx="492422" cy="334961"/>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57" name="Google Shape;100;p15">
              <a:extLst>
                <a:ext uri="{FF2B5EF4-FFF2-40B4-BE49-F238E27FC236}">
                  <a16:creationId xmlns:a16="http://schemas.microsoft.com/office/drawing/2014/main" id="{8BF8D87C-75C1-4401-96BD-37606DE48E89}"/>
                </a:ext>
              </a:extLst>
            </p:cNvPr>
            <p:cNvSpPr/>
            <p:nvPr/>
          </p:nvSpPr>
          <p:spPr>
            <a:xfrm>
              <a:off x="5360914" y="4365408"/>
              <a:ext cx="1645819" cy="28378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dirty="0">
                  <a:latin typeface="Arial" panose="020B0604020202020204" pitchFamily="34" charset="0"/>
                  <a:cs typeface="Arial" panose="020B0604020202020204" pitchFamily="34" charset="0"/>
                </a:rPr>
                <a:t>認定証書付与</a:t>
              </a:r>
              <a:endParaRPr sz="1100" dirty="0">
                <a:latin typeface="Arial" panose="020B0604020202020204" pitchFamily="34" charset="0"/>
                <a:cs typeface="Arial" panose="020B0604020202020204" pitchFamily="34" charset="0"/>
              </a:endParaRPr>
            </a:p>
          </p:txBody>
        </p:sp>
        <p:sp>
          <p:nvSpPr>
            <p:cNvPr id="158" name="Google Shape;101;p15">
              <a:extLst>
                <a:ext uri="{FF2B5EF4-FFF2-40B4-BE49-F238E27FC236}">
                  <a16:creationId xmlns:a16="http://schemas.microsoft.com/office/drawing/2014/main" id="{9F0C4DB3-ADDC-438E-BBAD-EEA217472642}"/>
                </a:ext>
              </a:extLst>
            </p:cNvPr>
            <p:cNvSpPr/>
            <p:nvPr/>
          </p:nvSpPr>
          <p:spPr>
            <a:xfrm>
              <a:off x="5380238" y="1435524"/>
              <a:ext cx="1645819" cy="28378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a:latin typeface="Arial" panose="020B0604020202020204" pitchFamily="34" charset="0"/>
                  <a:cs typeface="Arial" panose="020B0604020202020204" pitchFamily="34" charset="0"/>
                </a:rPr>
                <a:t>ヒアリング（</a:t>
              </a:r>
              <a:r>
                <a:rPr lang="en-US" altLang="ja" sz="1100">
                  <a:latin typeface="Arial" panose="020B0604020202020204" pitchFamily="34" charset="0"/>
                  <a:cs typeface="Arial" panose="020B0604020202020204" pitchFamily="34" charset="0"/>
                </a:rPr>
                <a:t>90</a:t>
              </a:r>
              <a:r>
                <a:rPr lang="ja" altLang="en-US" sz="1100">
                  <a:latin typeface="Arial" panose="020B0604020202020204" pitchFamily="34" charset="0"/>
                  <a:cs typeface="Arial" panose="020B0604020202020204" pitchFamily="34" charset="0"/>
                </a:rPr>
                <a:t>分）</a:t>
              </a:r>
              <a:endParaRPr sz="1100">
                <a:latin typeface="Arial" panose="020B0604020202020204" pitchFamily="34" charset="0"/>
                <a:cs typeface="Arial" panose="020B0604020202020204" pitchFamily="34" charset="0"/>
              </a:endParaRPr>
            </a:p>
          </p:txBody>
        </p:sp>
        <p:sp>
          <p:nvSpPr>
            <p:cNvPr id="159" name="Google Shape;102;p15">
              <a:extLst>
                <a:ext uri="{FF2B5EF4-FFF2-40B4-BE49-F238E27FC236}">
                  <a16:creationId xmlns:a16="http://schemas.microsoft.com/office/drawing/2014/main" id="{CC4C35F0-D96A-4105-8026-431CC3586934}"/>
                </a:ext>
              </a:extLst>
            </p:cNvPr>
            <p:cNvSpPr txBox="1"/>
            <p:nvPr/>
          </p:nvSpPr>
          <p:spPr>
            <a:xfrm>
              <a:off x="5554996" y="1705553"/>
              <a:ext cx="1645819" cy="609585"/>
            </a:xfrm>
            <a:prstGeom prst="rect">
              <a:avLst/>
            </a:prstGeom>
            <a:noFill/>
            <a:ln>
              <a:noFill/>
            </a:ln>
          </p:spPr>
          <p:txBody>
            <a:bodyPr spcFirstLastPara="1" wrap="square" lIns="109059" tIns="109059" rIns="109059" bIns="109059" anchor="t" anchorCtr="0">
              <a:spAutoFit/>
            </a:bodyPr>
            <a:lstStyle/>
            <a:p>
              <a:pPr>
                <a:lnSpc>
                  <a:spcPct val="115000"/>
                </a:lnSpc>
              </a:pPr>
              <a:r>
                <a:rPr lang="ja" altLang="en-US" sz="1100" dirty="0">
                  <a:solidFill>
                    <a:schemeClr val="dk1"/>
                  </a:solidFill>
                  <a:latin typeface="Arial" panose="020B0604020202020204" pitchFamily="34" charset="0"/>
                  <a:cs typeface="Arial" panose="020B0604020202020204" pitchFamily="34" charset="0"/>
                </a:rPr>
                <a:t>・セッションの日程調整</a:t>
              </a:r>
              <a:br>
                <a:rPr lang="ja" altLang="en-US" sz="1100" dirty="0">
                  <a:solidFill>
                    <a:schemeClr val="dk1"/>
                  </a:solidFill>
                  <a:latin typeface="Arial" panose="020B0604020202020204" pitchFamily="34" charset="0"/>
                  <a:cs typeface="Arial" panose="020B0604020202020204" pitchFamily="34" charset="0"/>
                </a:rPr>
              </a:br>
              <a:r>
                <a:rPr lang="ja" altLang="en-US" sz="1100" dirty="0">
                  <a:solidFill>
                    <a:schemeClr val="dk1"/>
                  </a:solidFill>
                  <a:latin typeface="Arial" panose="020B0604020202020204" pitchFamily="34" charset="0"/>
                  <a:cs typeface="Arial" panose="020B0604020202020204" pitchFamily="34" charset="0"/>
                </a:rPr>
                <a:t>・スケジュールを決める</a:t>
              </a:r>
              <a:endParaRPr sz="1100" dirty="0">
                <a:solidFill>
                  <a:schemeClr val="dk1"/>
                </a:solidFill>
                <a:latin typeface="Arial" panose="020B0604020202020204" pitchFamily="34" charset="0"/>
                <a:cs typeface="Arial" panose="020B0604020202020204" pitchFamily="34" charset="0"/>
              </a:endParaRPr>
            </a:p>
          </p:txBody>
        </p:sp>
        <p:sp>
          <p:nvSpPr>
            <p:cNvPr id="160" name="Google Shape;107;p15">
              <a:extLst>
                <a:ext uri="{FF2B5EF4-FFF2-40B4-BE49-F238E27FC236}">
                  <a16:creationId xmlns:a16="http://schemas.microsoft.com/office/drawing/2014/main" id="{B192E68B-7041-4E36-93D1-30AEFACFDE96}"/>
                </a:ext>
              </a:extLst>
            </p:cNvPr>
            <p:cNvSpPr txBox="1"/>
            <p:nvPr/>
          </p:nvSpPr>
          <p:spPr>
            <a:xfrm>
              <a:off x="5308070" y="3532031"/>
              <a:ext cx="1766062" cy="609585"/>
            </a:xfrm>
            <a:prstGeom prst="rect">
              <a:avLst/>
            </a:prstGeom>
            <a:noFill/>
            <a:ln>
              <a:noFill/>
            </a:ln>
          </p:spPr>
          <p:txBody>
            <a:bodyPr spcFirstLastPara="1" wrap="square" lIns="109059" tIns="109059" rIns="109059" bIns="109059" anchor="t" anchorCtr="0">
              <a:spAutoFit/>
            </a:bodyPr>
            <a:lstStyle/>
            <a:p>
              <a:pPr algn="ctr">
                <a:lnSpc>
                  <a:spcPct val="115000"/>
                </a:lnSpc>
                <a:buClr>
                  <a:schemeClr val="dk1"/>
                </a:buClr>
                <a:buSzPts val="1100"/>
              </a:pPr>
              <a:r>
                <a:rPr lang="ja" altLang="en-US" sz="1100" dirty="0">
                  <a:solidFill>
                    <a:schemeClr val="dk1"/>
                  </a:solidFill>
                  <a:latin typeface="Arial" panose="020B0604020202020204" pitchFamily="34" charset="0"/>
                  <a:cs typeface="Arial" panose="020B0604020202020204" pitchFamily="34" charset="0"/>
                </a:rPr>
                <a:t>全体の振り返り</a:t>
              </a:r>
              <a:endParaRPr sz="1100" dirty="0">
                <a:solidFill>
                  <a:schemeClr val="dk1"/>
                </a:solidFill>
                <a:latin typeface="Arial" panose="020B0604020202020204" pitchFamily="34" charset="0"/>
                <a:cs typeface="Arial" panose="020B0604020202020204" pitchFamily="34" charset="0"/>
              </a:endParaRPr>
            </a:p>
            <a:p>
              <a:pPr algn="ctr">
                <a:lnSpc>
                  <a:spcPct val="115000"/>
                </a:lnSpc>
              </a:pPr>
              <a:r>
                <a:rPr lang="ja" altLang="en-US" sz="1100" dirty="0">
                  <a:solidFill>
                    <a:schemeClr val="dk1"/>
                  </a:solidFill>
                  <a:latin typeface="Arial" panose="020B0604020202020204" pitchFamily="34" charset="0"/>
                  <a:cs typeface="Arial" panose="020B0604020202020204" pitchFamily="34" charset="0"/>
                </a:rPr>
                <a:t>卒業イベント</a:t>
              </a:r>
              <a:endParaRPr sz="1100" dirty="0">
                <a:solidFill>
                  <a:schemeClr val="dk1"/>
                </a:solidFill>
                <a:latin typeface="Arial" panose="020B0604020202020204" pitchFamily="34" charset="0"/>
                <a:cs typeface="Arial" panose="020B0604020202020204" pitchFamily="34" charset="0"/>
              </a:endParaRPr>
            </a:p>
          </p:txBody>
        </p:sp>
        <p:sp>
          <p:nvSpPr>
            <p:cNvPr id="161" name="Google Shape;108;p15">
              <a:extLst>
                <a:ext uri="{FF2B5EF4-FFF2-40B4-BE49-F238E27FC236}">
                  <a16:creationId xmlns:a16="http://schemas.microsoft.com/office/drawing/2014/main" id="{A642ACF7-41CB-4B99-B2FD-C1FC86F1D30A}"/>
                </a:ext>
              </a:extLst>
            </p:cNvPr>
            <p:cNvSpPr/>
            <p:nvPr/>
          </p:nvSpPr>
          <p:spPr>
            <a:xfrm rot="5400000">
              <a:off x="6094119" y="3691463"/>
              <a:ext cx="193963" cy="861022"/>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62" name="Google Shape;144;p15">
              <a:extLst>
                <a:ext uri="{FF2B5EF4-FFF2-40B4-BE49-F238E27FC236}">
                  <a16:creationId xmlns:a16="http://schemas.microsoft.com/office/drawing/2014/main" id="{6AB47631-2EC0-4009-900D-8E522F1C4B9B}"/>
                </a:ext>
              </a:extLst>
            </p:cNvPr>
            <p:cNvSpPr/>
            <p:nvPr/>
          </p:nvSpPr>
          <p:spPr>
            <a:xfrm>
              <a:off x="5142557" y="2458828"/>
              <a:ext cx="2138241" cy="1103654"/>
            </a:xfrm>
            <a:prstGeom prst="rect">
              <a:avLst/>
            </a:prstGeom>
            <a:no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1100">
                <a:latin typeface="Arial" panose="020B0604020202020204" pitchFamily="34" charset="0"/>
                <a:cs typeface="Arial" panose="020B0604020202020204" pitchFamily="34" charset="0"/>
              </a:endParaRPr>
            </a:p>
          </p:txBody>
        </p:sp>
        <p:sp>
          <p:nvSpPr>
            <p:cNvPr id="163" name="Google Shape;145;p15">
              <a:extLst>
                <a:ext uri="{FF2B5EF4-FFF2-40B4-BE49-F238E27FC236}">
                  <a16:creationId xmlns:a16="http://schemas.microsoft.com/office/drawing/2014/main" id="{620B5195-CCE7-4AB5-B6D3-7F17E107C4FC}"/>
                </a:ext>
              </a:extLst>
            </p:cNvPr>
            <p:cNvSpPr/>
            <p:nvPr/>
          </p:nvSpPr>
          <p:spPr>
            <a:xfrm>
              <a:off x="5245860" y="3014442"/>
              <a:ext cx="1932469" cy="193963"/>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a:latin typeface="Arial" panose="020B0604020202020204" pitchFamily="34" charset="0"/>
                  <a:cs typeface="Arial" panose="020B0604020202020204" pitchFamily="34" charset="0"/>
                </a:rPr>
                <a:t>課題</a:t>
              </a:r>
              <a:endParaRPr sz="1100">
                <a:latin typeface="Arial" panose="020B0604020202020204" pitchFamily="34" charset="0"/>
                <a:cs typeface="Arial" panose="020B0604020202020204" pitchFamily="34" charset="0"/>
              </a:endParaRPr>
            </a:p>
          </p:txBody>
        </p:sp>
        <p:sp>
          <p:nvSpPr>
            <p:cNvPr id="164" name="Google Shape;146;p15">
              <a:extLst>
                <a:ext uri="{FF2B5EF4-FFF2-40B4-BE49-F238E27FC236}">
                  <a16:creationId xmlns:a16="http://schemas.microsoft.com/office/drawing/2014/main" id="{8CF5A37B-A523-4E17-91F4-49D1F3FDC5D0}"/>
                </a:ext>
              </a:extLst>
            </p:cNvPr>
            <p:cNvSpPr/>
            <p:nvPr/>
          </p:nvSpPr>
          <p:spPr>
            <a:xfrm>
              <a:off x="5245861" y="2505767"/>
              <a:ext cx="1875926" cy="28378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dirty="0">
                  <a:latin typeface="Arial" panose="020B0604020202020204" pitchFamily="34" charset="0"/>
                  <a:cs typeface="Arial" panose="020B0604020202020204" pitchFamily="34" charset="0"/>
                </a:rPr>
                <a:t>セッション（</a:t>
              </a:r>
              <a:r>
                <a:rPr lang="en-US" altLang="ja" sz="1100" dirty="0">
                  <a:latin typeface="Arial" panose="020B0604020202020204" pitchFamily="34" charset="0"/>
                  <a:cs typeface="Arial" panose="020B0604020202020204" pitchFamily="34" charset="0"/>
                </a:rPr>
                <a:t>90</a:t>
              </a:r>
              <a:r>
                <a:rPr lang="ja" altLang="en-US" sz="1100" dirty="0">
                  <a:latin typeface="Arial" panose="020B0604020202020204" pitchFamily="34" charset="0"/>
                  <a:cs typeface="Arial" panose="020B0604020202020204" pitchFamily="34" charset="0"/>
                </a:rPr>
                <a:t>分）合計</a:t>
              </a:r>
              <a:r>
                <a:rPr lang="en-US" altLang="ja" sz="1100" dirty="0">
                  <a:latin typeface="Arial" panose="020B0604020202020204" pitchFamily="34" charset="0"/>
                  <a:cs typeface="Arial" panose="020B0604020202020204" pitchFamily="34" charset="0"/>
                </a:rPr>
                <a:t>12</a:t>
              </a:r>
              <a:r>
                <a:rPr lang="ja" altLang="en-US" sz="1100" dirty="0">
                  <a:latin typeface="Arial" panose="020B0604020202020204" pitchFamily="34" charset="0"/>
                  <a:cs typeface="Arial" panose="020B0604020202020204" pitchFamily="34" charset="0"/>
                </a:rPr>
                <a:t>回</a:t>
              </a:r>
              <a:endParaRPr sz="1100" dirty="0">
                <a:latin typeface="Arial" panose="020B0604020202020204" pitchFamily="34" charset="0"/>
                <a:cs typeface="Arial" panose="020B0604020202020204" pitchFamily="34" charset="0"/>
              </a:endParaRPr>
            </a:p>
          </p:txBody>
        </p:sp>
        <p:sp>
          <p:nvSpPr>
            <p:cNvPr id="165" name="Google Shape;147;p15">
              <a:extLst>
                <a:ext uri="{FF2B5EF4-FFF2-40B4-BE49-F238E27FC236}">
                  <a16:creationId xmlns:a16="http://schemas.microsoft.com/office/drawing/2014/main" id="{F3B82318-7DBB-46D9-B236-1223326A35FC}"/>
                </a:ext>
              </a:extLst>
            </p:cNvPr>
            <p:cNvSpPr/>
            <p:nvPr/>
          </p:nvSpPr>
          <p:spPr>
            <a:xfrm>
              <a:off x="5200948" y="3250793"/>
              <a:ext cx="2004400" cy="283787"/>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pPr algn="ctr"/>
              <a:r>
                <a:rPr lang="ja" altLang="en-US" sz="1100" dirty="0">
                  <a:latin typeface="Arial" panose="020B0604020202020204" pitchFamily="34" charset="0"/>
                  <a:cs typeface="Arial" panose="020B0604020202020204" pitchFamily="34" charset="0"/>
                </a:rPr>
                <a:t>ゆうやのフォローアップ</a:t>
              </a:r>
              <a:endParaRPr sz="1100" dirty="0">
                <a:latin typeface="Arial" panose="020B0604020202020204" pitchFamily="34" charset="0"/>
                <a:cs typeface="Arial" panose="020B0604020202020204" pitchFamily="34" charset="0"/>
              </a:endParaRPr>
            </a:p>
          </p:txBody>
        </p:sp>
        <p:sp>
          <p:nvSpPr>
            <p:cNvPr id="166" name="Google Shape;148;p15">
              <a:extLst>
                <a:ext uri="{FF2B5EF4-FFF2-40B4-BE49-F238E27FC236}">
                  <a16:creationId xmlns:a16="http://schemas.microsoft.com/office/drawing/2014/main" id="{B0734E99-BD9C-4A7D-B13D-875272ACF998}"/>
                </a:ext>
              </a:extLst>
            </p:cNvPr>
            <p:cNvSpPr/>
            <p:nvPr/>
          </p:nvSpPr>
          <p:spPr>
            <a:xfrm rot="-5400000">
              <a:off x="6267524" y="2820859"/>
              <a:ext cx="256589" cy="22724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67" name="Google Shape;149;p15">
              <a:extLst>
                <a:ext uri="{FF2B5EF4-FFF2-40B4-BE49-F238E27FC236}">
                  <a16:creationId xmlns:a16="http://schemas.microsoft.com/office/drawing/2014/main" id="{42C6199F-41D5-40E4-A9B9-D3081012754E}"/>
                </a:ext>
              </a:extLst>
            </p:cNvPr>
            <p:cNvSpPr/>
            <p:nvPr/>
          </p:nvSpPr>
          <p:spPr>
            <a:xfrm rot="5400000">
              <a:off x="5827271" y="2820867"/>
              <a:ext cx="256589" cy="22724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09059" tIns="109059" rIns="109059" bIns="109059" anchor="ctr" anchorCtr="0">
              <a:noAutofit/>
            </a:bodyPr>
            <a:lstStyle/>
            <a:p>
              <a:endParaRPr sz="3200">
                <a:latin typeface="Arial" panose="020B0604020202020204" pitchFamily="34" charset="0"/>
                <a:cs typeface="Arial" panose="020B0604020202020204" pitchFamily="34" charset="0"/>
              </a:endParaRPr>
            </a:p>
          </p:txBody>
        </p:sp>
        <p:sp>
          <p:nvSpPr>
            <p:cNvPr id="168" name="Google Shape;150;p15">
              <a:extLst>
                <a:ext uri="{FF2B5EF4-FFF2-40B4-BE49-F238E27FC236}">
                  <a16:creationId xmlns:a16="http://schemas.microsoft.com/office/drawing/2014/main" id="{4294A7A9-DB15-4443-AAAE-BC0E7F785777}"/>
                </a:ext>
              </a:extLst>
            </p:cNvPr>
            <p:cNvSpPr txBox="1"/>
            <p:nvPr/>
          </p:nvSpPr>
          <p:spPr>
            <a:xfrm>
              <a:off x="5194170" y="2164603"/>
              <a:ext cx="2004400" cy="414917"/>
            </a:xfrm>
            <a:prstGeom prst="rect">
              <a:avLst/>
            </a:prstGeom>
            <a:noFill/>
            <a:ln>
              <a:noFill/>
            </a:ln>
          </p:spPr>
          <p:txBody>
            <a:bodyPr spcFirstLastPara="1" wrap="square" lIns="109059" tIns="109059" rIns="109059" bIns="109059" anchor="t" anchorCtr="0">
              <a:spAutoFit/>
            </a:bodyPr>
            <a:lstStyle/>
            <a:p>
              <a:pPr>
                <a:lnSpc>
                  <a:spcPct val="115000"/>
                </a:lnSpc>
              </a:pPr>
              <a:r>
                <a:rPr lang="en-US" altLang="ja" sz="1100">
                  <a:solidFill>
                    <a:schemeClr val="dk1"/>
                  </a:solidFill>
                  <a:latin typeface="Arial" panose="020B0604020202020204" pitchFamily="34" charset="0"/>
                  <a:cs typeface="Arial" panose="020B0604020202020204" pitchFamily="34" charset="0"/>
                </a:rPr>
                <a:t>6</a:t>
              </a:r>
              <a:r>
                <a:rPr lang="ja" altLang="en-US" sz="1100">
                  <a:solidFill>
                    <a:schemeClr val="dk1"/>
                  </a:solidFill>
                  <a:latin typeface="Arial" panose="020B0604020202020204" pitchFamily="34" charset="0"/>
                  <a:cs typeface="Arial" panose="020B0604020202020204" pitchFamily="34" charset="0"/>
                </a:rPr>
                <a:t>ヶ月のプログラム</a:t>
              </a:r>
              <a:endParaRPr sz="1100">
                <a:solidFill>
                  <a:schemeClr val="dk1"/>
                </a:solidFill>
                <a:latin typeface="Arial" panose="020B0604020202020204" pitchFamily="34" charset="0"/>
                <a:cs typeface="Arial" panose="020B0604020202020204" pitchFamily="34" charset="0"/>
              </a:endParaRPr>
            </a:p>
          </p:txBody>
        </p:sp>
      </p:grpSp>
      <p:grpSp>
        <p:nvGrpSpPr>
          <p:cNvPr id="169" name="グループ化 168">
            <a:extLst>
              <a:ext uri="{FF2B5EF4-FFF2-40B4-BE49-F238E27FC236}">
                <a16:creationId xmlns:a16="http://schemas.microsoft.com/office/drawing/2014/main" id="{8267A2C8-5D89-4520-A627-D3E1D6769564}"/>
              </a:ext>
            </a:extLst>
          </p:cNvPr>
          <p:cNvGrpSpPr/>
          <p:nvPr/>
        </p:nvGrpSpPr>
        <p:grpSpPr>
          <a:xfrm>
            <a:off x="-177421" y="10131130"/>
            <a:ext cx="8093122" cy="776582"/>
            <a:chOff x="-177421" y="10131130"/>
            <a:chExt cx="8093122" cy="776582"/>
          </a:xfrm>
        </p:grpSpPr>
        <p:pic>
          <p:nvPicPr>
            <p:cNvPr id="170" name="Picture 4">
              <a:extLst>
                <a:ext uri="{FF2B5EF4-FFF2-40B4-BE49-F238E27FC236}">
                  <a16:creationId xmlns:a16="http://schemas.microsoft.com/office/drawing/2014/main" id="{E155E037-198C-4C10-9C4B-D3F2069972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76" y="10131130"/>
              <a:ext cx="7775574" cy="705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1" name="正方形/長方形 170">
              <a:extLst>
                <a:ext uri="{FF2B5EF4-FFF2-40B4-BE49-F238E27FC236}">
                  <a16:creationId xmlns:a16="http://schemas.microsoft.com/office/drawing/2014/main" id="{C99F1990-9C0B-4828-B4B3-DD1258BAF3CC}"/>
                </a:ext>
              </a:extLst>
            </p:cNvPr>
            <p:cNvSpPr/>
            <p:nvPr/>
          </p:nvSpPr>
          <p:spPr>
            <a:xfrm>
              <a:off x="-177421" y="10805173"/>
              <a:ext cx="8093122" cy="102539"/>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Sld>
  <p:clrMapOvr>
    <a:masterClrMapping/>
  </p:clrMapOvr>
</p:sld>
</file>

<file path=ppt/theme/theme1.xml><?xml version="1.0" encoding="utf-8"?>
<a:theme xmlns:a="http://schemas.openxmlformats.org/drawingml/2006/main" name="1_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51</Template>
  <TotalTime>0</TotalTime>
  <Words>1506</Words>
  <Application>Microsoft Office PowerPoint</Application>
  <PresentationFormat>ユーザー設定</PresentationFormat>
  <Paragraphs>146</Paragraphs>
  <Slides>3</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3</vt:i4>
      </vt:variant>
    </vt:vector>
  </HeadingPairs>
  <TitlesOfParts>
    <vt:vector size="14" baseType="lpstr">
      <vt:lpstr>Arial Unicode MS</vt:lpstr>
      <vt:lpstr>Arimo</vt:lpstr>
      <vt:lpstr>Avenir Next Medium</vt:lpstr>
      <vt:lpstr>Avenir Next Regular</vt:lpstr>
      <vt:lpstr>HGPSoeiKakugothicUB</vt:lpstr>
      <vt:lpstr>HGP創英角ﾎﾟｯﾌﾟ体</vt:lpstr>
      <vt:lpstr>Meiryo</vt:lpstr>
      <vt:lpstr>Arial</vt:lpstr>
      <vt:lpstr>Calibri</vt:lpstr>
      <vt:lpstr>Calibri Light</vt:lpstr>
      <vt:lpstr>1_ガイド入りテンプレートサンプル20130531三木さん</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2016-07-27T00:23:17Z</dcterms:created>
  <dcterms:modified xsi:type="dcterms:W3CDTF">2021-04-04T03:37:31Z</dcterms:modified>
</cp:coreProperties>
</file>