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93538D"/>
    <a:srgbClr val="C5900B"/>
    <a:srgbClr val="CA4814"/>
    <a:srgbClr val="BD8D21"/>
    <a:srgbClr val="CA8D14"/>
    <a:srgbClr val="57723E"/>
    <a:srgbClr val="864C80"/>
    <a:srgbClr val="43682A"/>
    <a:srgbClr val="DA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淡色スタイル 3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淡色スタイル 1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中間スタイル 1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58" autoAdjust="0"/>
    <p:restoredTop sz="94941" autoAdjust="0"/>
  </p:normalViewPr>
  <p:slideViewPr>
    <p:cSldViewPr snapToGrid="0">
      <p:cViewPr varScale="1">
        <p:scale>
          <a:sx n="108" d="100"/>
          <a:sy n="108" d="100"/>
        </p:scale>
        <p:origin x="13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C7F3A-ED73-4587-B49E-271A5DFE58D7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31D02-875A-437D-9745-85C6C99C15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7580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81075" y="1243013"/>
            <a:ext cx="48450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31D02-875A-437D-9745-85C6C99C15C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258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921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36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907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8564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89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37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164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67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7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0708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330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0C8B-6B1D-4A1F-BA93-A7EB709C2A0E}" type="datetimeFigureOut">
              <a:rPr kumimoji="1" lang="ja-JP" altLang="en-US" smtClean="0"/>
              <a:t>2023/12/12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112B1-D4E6-43CA-942C-68CAEF6A7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455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194FEEB8-B63C-E3F4-5DE4-990BAEE69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521239"/>
              </p:ext>
            </p:extLst>
          </p:nvPr>
        </p:nvGraphicFramePr>
        <p:xfrm>
          <a:off x="104773" y="892169"/>
          <a:ext cx="9697834" cy="102855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856761">
                  <a:extLst>
                    <a:ext uri="{9D8B030D-6E8A-4147-A177-3AD203B41FA5}">
                      <a16:colId xmlns:a16="http://schemas.microsoft.com/office/drawing/2014/main" val="886242000"/>
                    </a:ext>
                  </a:extLst>
                </a:gridCol>
                <a:gridCol w="1173272">
                  <a:extLst>
                    <a:ext uri="{9D8B030D-6E8A-4147-A177-3AD203B41FA5}">
                      <a16:colId xmlns:a16="http://schemas.microsoft.com/office/drawing/2014/main" val="2637770638"/>
                    </a:ext>
                  </a:extLst>
                </a:gridCol>
                <a:gridCol w="882299">
                  <a:extLst>
                    <a:ext uri="{9D8B030D-6E8A-4147-A177-3AD203B41FA5}">
                      <a16:colId xmlns:a16="http://schemas.microsoft.com/office/drawing/2014/main" val="1565730632"/>
                    </a:ext>
                  </a:extLst>
                </a:gridCol>
                <a:gridCol w="4831494">
                  <a:extLst>
                    <a:ext uri="{9D8B030D-6E8A-4147-A177-3AD203B41FA5}">
                      <a16:colId xmlns:a16="http://schemas.microsoft.com/office/drawing/2014/main" val="1727429491"/>
                    </a:ext>
                  </a:extLst>
                </a:gridCol>
                <a:gridCol w="1187450">
                  <a:extLst>
                    <a:ext uri="{9D8B030D-6E8A-4147-A177-3AD203B41FA5}">
                      <a16:colId xmlns:a16="http://schemas.microsoft.com/office/drawing/2014/main" val="3594024617"/>
                    </a:ext>
                  </a:extLst>
                </a:gridCol>
                <a:gridCol w="766558">
                  <a:extLst>
                    <a:ext uri="{9D8B030D-6E8A-4147-A177-3AD203B41FA5}">
                      <a16:colId xmlns:a16="http://schemas.microsoft.com/office/drawing/2014/main" val="2863443983"/>
                    </a:ext>
                  </a:extLst>
                </a:gridCol>
              </a:tblGrid>
              <a:tr h="278674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基本情報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900" b="0" spc="-100" baseline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900" b="0" spc="-100" baseline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900" b="0" spc="-100" baseline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accent5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spc="-100" baseline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spc="-100" baseline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12926514"/>
                  </a:ext>
                </a:extLst>
              </a:tr>
              <a:tr h="312187">
                <a:tc>
                  <a:txBody>
                    <a:bodyPr/>
                    <a:lstStyle/>
                    <a:p>
                      <a:r>
                        <a:rPr kumimoji="1" lang="ja-JP" altLang="en-US" sz="900" b="0" spc="-100" baseline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改組予定年度</a:t>
                      </a:r>
                    </a:p>
                  </a:txBody>
                  <a:tcPr marL="74295" marR="74295" marT="37148" marB="37148" anchor="ctr">
                    <a:lnR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900" b="0" spc="-100" baseline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spc="-100" baseline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設置等組織名</a:t>
                      </a:r>
                      <a:endParaRPr kumimoji="1" lang="en-US" altLang="ja-JP" sz="900" b="0" spc="-100" baseline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900" b="0" spc="-100" baseline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spc="-100" baseline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入学定員増数（合計数）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 b="0" spc="-100" baseline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16888568"/>
                  </a:ext>
                </a:extLst>
              </a:tr>
              <a:tr h="4376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strike="noStrike" spc="-100" baseline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所在地</a:t>
                      </a:r>
                      <a:endParaRPr kumimoji="1" lang="en-US" altLang="ja-JP" sz="900" b="0" strike="noStrike" spc="-100" baseline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R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900" b="0" spc="-100" baseline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="0" spc="-100" baseline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改組内容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900" b="0" spc="-100" baseline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 b="0" spc="-100" baseline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入学定員減数（合計数）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900" b="0" spc="-100" baseline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accent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09828492"/>
                  </a:ext>
                </a:extLst>
              </a:tr>
            </a:tbl>
          </a:graphicData>
        </a:graphic>
      </p:graphicFrame>
      <p:sp>
        <p:nvSpPr>
          <p:cNvPr id="7" name="字幕 2">
            <a:extLst>
              <a:ext uri="{FF2B5EF4-FFF2-40B4-BE49-F238E27FC236}">
                <a16:creationId xmlns:a16="http://schemas.microsoft.com/office/drawing/2014/main" id="{8B4CAE43-6ADA-D74D-CFD8-B11273191177}"/>
              </a:ext>
            </a:extLst>
          </p:cNvPr>
          <p:cNvSpPr txBox="1">
            <a:spLocks/>
          </p:cNvSpPr>
          <p:nvPr/>
        </p:nvSpPr>
        <p:spPr>
          <a:xfrm>
            <a:off x="104776" y="2020833"/>
            <a:ext cx="4787722" cy="1028550"/>
          </a:xfrm>
          <a:prstGeom prst="rect">
            <a:avLst/>
          </a:prstGeom>
          <a:solidFill>
            <a:srgbClr val="E7F0F9"/>
          </a:solidFill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＜社会や地域のニーズ・課題＞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endParaRPr lang="en-US" altLang="ja-JP" sz="9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r>
              <a:rPr lang="en-US" altLang="ja-JP" sz="9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箇条書きや図表による表現など、わかりやすい内容とすること</a:t>
            </a:r>
          </a:p>
          <a:p>
            <a:pPr algn="l"/>
            <a:endParaRPr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字幕 2">
            <a:extLst>
              <a:ext uri="{FF2B5EF4-FFF2-40B4-BE49-F238E27FC236}">
                <a16:creationId xmlns:a16="http://schemas.microsoft.com/office/drawing/2014/main" id="{AC5227CC-5550-1857-19BA-236826B2BAE5}"/>
              </a:ext>
            </a:extLst>
          </p:cNvPr>
          <p:cNvSpPr txBox="1">
            <a:spLocks/>
          </p:cNvSpPr>
          <p:nvPr/>
        </p:nvSpPr>
        <p:spPr>
          <a:xfrm>
            <a:off x="104775" y="3104322"/>
            <a:ext cx="4787722" cy="1690718"/>
          </a:xfrm>
          <a:prstGeom prst="rect">
            <a:avLst/>
          </a:prstGeom>
          <a:solidFill>
            <a:srgbClr val="E7F0F9"/>
          </a:solidFill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＜設置学部等の概要・コンセプト・特徴など＞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endParaRPr lang="en-US" altLang="ja-JP" sz="9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r>
              <a:rPr lang="en-US" altLang="ja-JP" sz="9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箇条書きや図表による表現など、わかりやすい内容とすること</a:t>
            </a:r>
          </a:p>
          <a:p>
            <a:pPr algn="l"/>
            <a:endParaRPr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字幕 2">
            <a:extLst>
              <a:ext uri="{FF2B5EF4-FFF2-40B4-BE49-F238E27FC236}">
                <a16:creationId xmlns:a16="http://schemas.microsoft.com/office/drawing/2014/main" id="{4B737170-B592-4A8A-DB07-863B31599AF8}"/>
              </a:ext>
            </a:extLst>
          </p:cNvPr>
          <p:cNvSpPr txBox="1">
            <a:spLocks/>
          </p:cNvSpPr>
          <p:nvPr/>
        </p:nvSpPr>
        <p:spPr>
          <a:xfrm>
            <a:off x="104775" y="4870359"/>
            <a:ext cx="4787722" cy="1915511"/>
          </a:xfrm>
          <a:prstGeom prst="rect">
            <a:avLst/>
          </a:prstGeom>
          <a:solidFill>
            <a:srgbClr val="E7F0F9"/>
          </a:solidFill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1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＜教育内容・育成する人材像＞</a:t>
            </a:r>
            <a:endParaRPr lang="en-US" altLang="ja-JP" sz="11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endParaRPr lang="en-US" altLang="ja-JP" sz="90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r>
              <a:rPr lang="en-US" altLang="ja-JP" sz="90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90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箇条書きや図表による表現など、わかりやすい内容とすること</a:t>
            </a:r>
          </a:p>
          <a:p>
            <a:pPr algn="l"/>
            <a:endParaRPr lang="ja-JP" altLang="en-US" sz="894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字幕 2">
            <a:extLst>
              <a:ext uri="{FF2B5EF4-FFF2-40B4-BE49-F238E27FC236}">
                <a16:creationId xmlns:a16="http://schemas.microsoft.com/office/drawing/2014/main" id="{D31A8C18-B61E-373A-5715-D8EDEDCF1599}"/>
              </a:ext>
            </a:extLst>
          </p:cNvPr>
          <p:cNvSpPr txBox="1">
            <a:spLocks/>
          </p:cNvSpPr>
          <p:nvPr/>
        </p:nvSpPr>
        <p:spPr>
          <a:xfrm>
            <a:off x="4953000" y="4221987"/>
            <a:ext cx="4849610" cy="256388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vert="horz" lIns="74295" tIns="37148" rIns="74295" bIns="3714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275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自由記述</a:t>
            </a:r>
            <a:endParaRPr lang="en-US" altLang="ja-JP" sz="2275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275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（図や画像等も可）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C51B722-230B-CC61-FC95-BAD78D41D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071" y="-11690"/>
            <a:ext cx="479021" cy="561878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C1B7CA-5D63-36CC-0599-444CA2B57FD9}"/>
              </a:ext>
            </a:extLst>
          </p:cNvPr>
          <p:cNvSpPr txBox="1"/>
          <p:nvPr/>
        </p:nvSpPr>
        <p:spPr>
          <a:xfrm>
            <a:off x="10036831" y="-194570"/>
            <a:ext cx="3744000" cy="871007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1000" b="1" dirty="0">
                <a:latin typeface="BIZ UDPゴシック" panose="020B0400000000000000" pitchFamily="50" charset="-128"/>
                <a:ea typeface="BIZ UDPゴシック"/>
              </a:rPr>
              <a:t>【</a:t>
            </a:r>
            <a:r>
              <a:rPr kumimoji="1" lang="ja-JP" altLang="en-US" sz="1000" b="1" dirty="0">
                <a:latin typeface="BIZ UDPゴシック" panose="020B0400000000000000" pitchFamily="50" charset="-128"/>
                <a:ea typeface="BIZ UDPゴシック"/>
              </a:rPr>
              <a:t>支援１</a:t>
            </a:r>
            <a:r>
              <a:rPr kumimoji="1" lang="en-US" altLang="ja-JP" sz="1000" b="1" dirty="0">
                <a:latin typeface="BIZ UDPゴシック" panose="020B0400000000000000" pitchFamily="50" charset="-128"/>
                <a:ea typeface="BIZ UDPゴシック"/>
              </a:rPr>
              <a:t>】</a:t>
            </a:r>
          </a:p>
          <a:p>
            <a:r>
              <a:rPr kumimoji="1" lang="en-US" altLang="ja-JP" sz="1000" dirty="0">
                <a:latin typeface="BIZ UDPゴシック" panose="020B0400000000000000" pitchFamily="50" charset="-128"/>
                <a:ea typeface="BIZ UDPゴシック"/>
              </a:rPr>
              <a:t>PowerPoint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/>
              </a:rPr>
              <a:t>形式</a:t>
            </a:r>
            <a:r>
              <a:rPr kumimoji="1" lang="ja-JP" altLang="en-US" sz="10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/>
              </a:rPr>
              <a:t>１枚以内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/>
              </a:rPr>
              <a:t>で作成してください。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/>
            </a:endParaRP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/>
              </a:rPr>
              <a:t>ただし、設置する組織が多く１枚で説明できない場合に限り、</a:t>
            </a:r>
            <a:r>
              <a:rPr kumimoji="1" lang="en-US" altLang="ja-JP" sz="1000" dirty="0">
                <a:latin typeface="BIZ UDPゴシック" panose="020B0400000000000000" pitchFamily="50" charset="-128"/>
                <a:ea typeface="BIZ UDPゴシック"/>
              </a:rPr>
              <a:t>+1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/>
              </a:rPr>
              <a:t>枚程度としても構いません。</a:t>
            </a:r>
            <a:endParaRPr lang="ja-JP" altLang="en-US" sz="1000" dirty="0">
              <a:latin typeface="BIZ UDPゴシック" panose="020B0400000000000000" pitchFamily="50" charset="-128"/>
              <a:ea typeface="BIZ UDPゴシック"/>
            </a:endParaRPr>
          </a:p>
          <a:p>
            <a:endParaRPr kumimoji="1"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■タイトル</a:t>
            </a:r>
          </a:p>
          <a:p>
            <a:pPr indent="-457200"/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・タイトルのフォント（大学名</a:t>
            </a:r>
            <a:r>
              <a:rPr kumimoji="1"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18pt</a:t>
            </a:r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等）は変更しないでください。</a:t>
            </a:r>
          </a:p>
          <a:p>
            <a:pPr indent="-457200"/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右端の画像は自大学のロゴマークに変更してください。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indent="-457200"/>
            <a:r>
              <a:rPr kumimoji="1" lang="en-US" altLang="ja-JP" sz="1000" dirty="0">
                <a:latin typeface="BIZ UDPゴシック" panose="020B0400000000000000" pitchFamily="50" charset="-128"/>
                <a:ea typeface="BIZ UDPゴシック"/>
              </a:rPr>
              <a:t> 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/>
              </a:rPr>
              <a:t>　無ければ空欄で構いません。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/>
            </a:endParaRPr>
          </a:p>
          <a:p>
            <a:pPr indent="-457200"/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２枚目がある場合は、１枚目のタイトル枠を上部にコピー＆ペーストしてください。</a:t>
            </a:r>
          </a:p>
          <a:p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■事業計画名（記入必須）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申請書に記載の事業計画名を記入します。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■基本情報（記入必須）</a:t>
            </a: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①改組予定年度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（例）令和７年度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②所在地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・当該学部等の所在地を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市区町村まで記入します。複数所在している場合は並記します。</a:t>
            </a:r>
          </a:p>
          <a:p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（例）</a:t>
            </a:r>
            <a:r>
              <a:rPr kumimoji="1" lang="en-US" altLang="ja-JP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××</a:t>
            </a:r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県</a:t>
            </a:r>
            <a:r>
              <a:rPr kumimoji="1" lang="en-US" altLang="ja-JP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××</a:t>
            </a:r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市、</a:t>
            </a:r>
            <a:r>
              <a:rPr kumimoji="1" lang="en-US" altLang="ja-JP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××</a:t>
            </a:r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県</a:t>
            </a:r>
            <a:r>
              <a:rPr kumimoji="1" lang="en-US" altLang="ja-JP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××</a:t>
            </a:r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</a:t>
            </a:r>
          </a:p>
          <a:p>
            <a:pPr>
              <a:spcBef>
                <a:spcPts val="600"/>
              </a:spcBef>
            </a:pP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③設置等組織名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申請書に記載の設置等を行う組織を全て記入します。</a:t>
            </a:r>
          </a:p>
          <a:p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（例）</a:t>
            </a:r>
            <a:r>
              <a:rPr kumimoji="1" lang="en-US" altLang="ja-JP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××</a:t>
            </a:r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学部</a:t>
            </a:r>
            <a:r>
              <a:rPr kumimoji="1" lang="en-US" altLang="ja-JP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××</a:t>
            </a:r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学科</a:t>
            </a:r>
            <a:endParaRPr lang="ja-JP" altLang="en-US" sz="1000" dirty="0">
              <a:solidFill>
                <a:schemeClr val="accent1">
                  <a:lumMod val="75000"/>
                </a:schemeClr>
              </a:solidFill>
              <a:latin typeface="BIZ UDPゴシック" panose="020B0400000000000000" pitchFamily="50" charset="-128"/>
              <a:ea typeface="BIZ UDPゴシック"/>
            </a:endParaRPr>
          </a:p>
          <a:p>
            <a:pPr>
              <a:spcBef>
                <a:spcPts val="600"/>
              </a:spcBef>
            </a:pP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④改組内容</a:t>
            </a: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以下から選択します。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・学部の新設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・学部の新設（当該大学が授与する学位の分野の変更を伴わないもの）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・既存学部における学科の新設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・既存学部における学科の新設（当該大学が授与する学位の分野の変更を伴わないもの）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・既存学部の収容定員の増加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・既存学科の収容定員の増加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00" dirty="0">
              <a:solidFill>
                <a:schemeClr val="accent1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⑤入学定員増数（合計数）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申請書に記載の「入学定員の増加数」の合計を記入します。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（例）</a:t>
            </a:r>
            <a:r>
              <a:rPr kumimoji="1" lang="en-US" altLang="ja-JP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50</a:t>
            </a:r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名</a:t>
            </a:r>
            <a:endParaRPr kumimoji="1" lang="en-US" altLang="ja-JP" sz="1000" dirty="0">
              <a:solidFill>
                <a:schemeClr val="accent1">
                  <a:lumMod val="75000"/>
                </a:schemeClr>
              </a:solidFill>
              <a:latin typeface="BIZ UDPゴシック" panose="020B0400000000000000" pitchFamily="50" charset="-128"/>
              <a:ea typeface="BIZ UDPゴシック"/>
            </a:endParaRPr>
          </a:p>
          <a:p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⑥入学定員減数（合計数）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（例）</a:t>
            </a:r>
            <a:r>
              <a:rPr kumimoji="1" lang="en-US" altLang="ja-JP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50</a:t>
            </a:r>
            <a:r>
              <a:rPr kumimoji="1" lang="ja-JP" altLang="en-US" sz="1000" dirty="0">
                <a:solidFill>
                  <a:schemeClr val="accent1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/>
              </a:rPr>
              <a:t>名</a:t>
            </a:r>
            <a:endParaRPr kumimoji="1" lang="en-US" altLang="ja-JP" sz="1000" dirty="0">
              <a:solidFill>
                <a:schemeClr val="accent1">
                  <a:lumMod val="75000"/>
                </a:schemeClr>
              </a:solidFill>
              <a:latin typeface="BIZ UDPゴシック" panose="020B0400000000000000" pitchFamily="50" charset="-128"/>
              <a:ea typeface="BIZ UDPゴシック"/>
            </a:endParaRPr>
          </a:p>
          <a:p>
            <a:endParaRPr kumimoji="1"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■事業計画名・基本情報以外の項目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資料内に盛り込まれていれば、レイアウトや文量は問いません。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太字・下線・文字色等により適宜強調してください。</a:t>
            </a: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文の羅列にならないよう、箇条書きや図を用いるなどして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</a:t>
            </a:r>
            <a:r>
              <a:rPr kumimoji="1" lang="ja-JP" altLang="en-US" sz="10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要点を簡潔にまとめ、視覚的に分かりやすく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作成してください。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sz="1000" dirty="0">
                <a:latin typeface="BIZ UDPゴシック" panose="020B0400000000000000" pitchFamily="50" charset="-128"/>
                <a:ea typeface="Meiryo UI"/>
              </a:rPr>
              <a:t>※</a:t>
            </a:r>
            <a:r>
              <a:rPr kumimoji="1" lang="ja-JP" sz="1000" dirty="0">
                <a:latin typeface="BIZ UDPゴシック" panose="020B0400000000000000" pitchFamily="50" charset="-128"/>
                <a:ea typeface="BIZ UDPゴシック"/>
              </a:rPr>
              <a:t>本資料は、選定後に事業概要（</a:t>
            </a:r>
            <a:r>
              <a:rPr kumimoji="1" lang="en-US" altLang="ja-JP" sz="1000" dirty="0">
                <a:latin typeface="BIZ UDPゴシック" panose="020B0400000000000000" pitchFamily="50" charset="-128"/>
                <a:ea typeface="Meiryo UI"/>
              </a:rPr>
              <a:t>Excel</a:t>
            </a:r>
            <a:r>
              <a:rPr kumimoji="1" lang="ja-JP" sz="1000" dirty="0">
                <a:latin typeface="BIZ UDPゴシック" panose="020B0400000000000000" pitchFamily="50" charset="-128"/>
                <a:ea typeface="BIZ UDPゴシック"/>
              </a:rPr>
              <a:t>形式の公表様式）と</a:t>
            </a:r>
            <a:endParaRPr kumimoji="1" lang="en-US" sz="1000" dirty="0">
              <a:latin typeface="BIZ UDPゴシック" panose="020B0400000000000000" pitchFamily="50" charset="-128"/>
              <a:ea typeface="BIZ UDPゴシック"/>
            </a:endParaRPr>
          </a:p>
          <a:p>
            <a:r>
              <a:rPr kumimoji="1" lang="ja-JP" sz="1000" dirty="0">
                <a:latin typeface="BIZ UDPゴシック" panose="020B0400000000000000" pitchFamily="50" charset="-128"/>
                <a:ea typeface="BIZ UDPゴシック"/>
              </a:rPr>
              <a:t>　 ともに機構ウェブサイトに掲載して公表します。</a:t>
            </a:r>
            <a:endParaRPr kumimoji="1" lang="en-US" sz="1000" dirty="0">
              <a:latin typeface="BIZ UDPゴシック" panose="020B0400000000000000" pitchFamily="50" charset="-128"/>
              <a:ea typeface="BIZ UDPゴシック"/>
            </a:endParaRPr>
          </a:p>
          <a:p>
            <a:r>
              <a:rPr kumimoji="1" lang="en-US" altLang="ja-JP" sz="1000" dirty="0">
                <a:latin typeface="BIZ UDPゴシック" panose="020B0400000000000000" pitchFamily="50" charset="-128"/>
                <a:ea typeface="Meiryo UI"/>
              </a:rPr>
              <a:t> </a:t>
            </a:r>
            <a:r>
              <a:rPr kumimoji="1" lang="ja-JP" sz="1000" dirty="0">
                <a:latin typeface="BIZ UDPゴシック" panose="020B0400000000000000" pitchFamily="50" charset="-128"/>
                <a:ea typeface="BIZ UDPゴシック"/>
              </a:rPr>
              <a:t>　全部または一部を</a:t>
            </a:r>
            <a:r>
              <a:rPr kumimoji="1" lang="ja-JP" sz="1000" dirty="0">
                <a:latin typeface="Meiryo UI"/>
                <a:ea typeface="BIZ UDPゴシック"/>
              </a:rPr>
              <a:t>非公表としたり、申請時点から定員数等を</a:t>
            </a:r>
            <a:endParaRPr kumimoji="1" lang="en-US" sz="1000" dirty="0">
              <a:latin typeface="Meiryo UI"/>
              <a:ea typeface="BIZ UDPゴシック"/>
            </a:endParaRPr>
          </a:p>
          <a:p>
            <a:r>
              <a:rPr kumimoji="1" lang="en-US" altLang="ja-JP" sz="1000" dirty="0">
                <a:latin typeface="Meiryo UI"/>
                <a:ea typeface="Meiryo UI"/>
              </a:rPr>
              <a:t> </a:t>
            </a:r>
            <a:r>
              <a:rPr kumimoji="1" lang="ja-JP" sz="1000" dirty="0">
                <a:latin typeface="Meiryo UI"/>
                <a:ea typeface="BIZ UDPゴシック"/>
              </a:rPr>
              <a:t>　変更したりすることはできませんのでご承知おきください。</a:t>
            </a:r>
            <a:endParaRPr kumimoji="1" lang="en-US" sz="1000" dirty="0">
              <a:latin typeface="Meiryo UI"/>
              <a:ea typeface="BIZ UDPゴシック"/>
            </a:endParaRP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D7D7B2A-9E58-9BE6-9362-A5658DFC1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24161"/>
              </p:ext>
            </p:extLst>
          </p:nvPr>
        </p:nvGraphicFramePr>
        <p:xfrm>
          <a:off x="104775" y="600539"/>
          <a:ext cx="9697835" cy="241936"/>
        </p:xfrm>
        <a:graphic>
          <a:graphicData uri="http://schemas.openxmlformats.org/drawingml/2006/table">
            <a:tbl>
              <a:tblPr bandCol="1">
                <a:tableStyleId>{FABFCF23-3B69-468F-B69F-88F6DE6A72F2}</a:tableStyleId>
              </a:tblPr>
              <a:tblGrid>
                <a:gridCol w="857250">
                  <a:extLst>
                    <a:ext uri="{9D8B030D-6E8A-4147-A177-3AD203B41FA5}">
                      <a16:colId xmlns:a16="http://schemas.microsoft.com/office/drawing/2014/main" val="886242000"/>
                    </a:ext>
                  </a:extLst>
                </a:gridCol>
                <a:gridCol w="8840585">
                  <a:extLst>
                    <a:ext uri="{9D8B030D-6E8A-4147-A177-3AD203B41FA5}">
                      <a16:colId xmlns:a16="http://schemas.microsoft.com/office/drawing/2014/main" val="2637770638"/>
                    </a:ext>
                  </a:extLst>
                </a:gridCol>
              </a:tblGrid>
              <a:tr h="232308">
                <a:tc>
                  <a:txBody>
                    <a:bodyPr/>
                    <a:lstStyle/>
                    <a:p>
                      <a:r>
                        <a:rPr kumimoji="1" lang="ja-JP" altLang="en-US" sz="1050" b="1" spc="0" baseline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事業計画名</a:t>
                      </a:r>
                    </a:p>
                  </a:txBody>
                  <a:tcPr marL="74295" marR="74295" marT="37148" marB="37148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b="0" spc="-100" baseline="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4295" marR="74295" marT="37148" marB="3714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828492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58259FA-9F6F-0C27-5725-AF1AC15273F7}"/>
              </a:ext>
            </a:extLst>
          </p:cNvPr>
          <p:cNvSpPr txBox="1"/>
          <p:nvPr/>
        </p:nvSpPr>
        <p:spPr>
          <a:xfrm>
            <a:off x="6339397" y="126915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sz="14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lang="ja-JP" altLang="en-US" sz="14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　</a:t>
            </a:r>
            <a:r>
              <a:rPr lang="ja-JP" altLang="en-US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○○大学</a:t>
            </a:r>
            <a:endParaRPr kumimoji="1" lang="ja-JP" altLang="en-US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919C45E-4091-F05E-BC43-F5AD993F3E41}"/>
              </a:ext>
            </a:extLst>
          </p:cNvPr>
          <p:cNvGrpSpPr/>
          <p:nvPr/>
        </p:nvGrpSpPr>
        <p:grpSpPr>
          <a:xfrm>
            <a:off x="1" y="-657"/>
            <a:ext cx="9278738" cy="506688"/>
            <a:chOff x="1" y="-12254"/>
            <a:chExt cx="9278738" cy="506688"/>
          </a:xfrm>
        </p:grpSpPr>
        <p:sp>
          <p:nvSpPr>
            <p:cNvPr id="13" name="タイトル 1">
              <a:extLst>
                <a:ext uri="{FF2B5EF4-FFF2-40B4-BE49-F238E27FC236}">
                  <a16:creationId xmlns:a16="http://schemas.microsoft.com/office/drawing/2014/main" id="{6281AD3E-2211-095E-A654-A866EB8482FD}"/>
                </a:ext>
              </a:extLst>
            </p:cNvPr>
            <p:cNvSpPr>
              <a:spLocks noGrp="1"/>
            </p:cNvSpPr>
            <p:nvPr>
              <p:ph type="ctrTitle"/>
            </p:nvPr>
          </p:nvSpPr>
          <p:spPr>
            <a:xfrm>
              <a:off x="1" y="-12254"/>
              <a:ext cx="9278738" cy="493026"/>
            </a:xfrm>
            <a:solidFill>
              <a:srgbClr val="000066"/>
            </a:solidFill>
            <a:ln>
              <a:noFill/>
            </a:ln>
          </p:spPr>
          <p:txBody>
            <a:bodyPr lIns="108000" tIns="36000" rIns="108000" bIns="36000" anchor="t" anchorCtr="0">
              <a:noAutofit/>
            </a:bodyPr>
            <a:lstStyle/>
            <a:p>
              <a:pPr algn="l"/>
              <a:r>
                <a:rPr lang="ja-JP" altLang="en-US" sz="12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支援１　学部再編等による特定成長分野への転換等の構想について</a:t>
              </a:r>
              <a:endPara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BB52DBC5-2199-C1DC-B20A-30420F57F583}"/>
                </a:ext>
              </a:extLst>
            </p:cNvPr>
            <p:cNvSpPr/>
            <p:nvPr/>
          </p:nvSpPr>
          <p:spPr>
            <a:xfrm>
              <a:off x="1" y="69156"/>
              <a:ext cx="9278738" cy="4252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36000" rIns="108000" bIns="36000" rtlCol="0" anchor="ctr"/>
            <a:lstStyle/>
            <a:p>
              <a:pPr algn="r"/>
              <a:r>
                <a:rPr lang="ja-JP" altLang="en-US" sz="14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令和６年度　</a:t>
              </a:r>
              <a:r>
                <a:rPr lang="ja-JP" altLang="en-US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○○大学</a:t>
              </a:r>
            </a:p>
          </p:txBody>
        </p:sp>
      </p:grpSp>
      <p:sp>
        <p:nvSpPr>
          <p:cNvPr id="2" name="字幕 2">
            <a:extLst>
              <a:ext uri="{FF2B5EF4-FFF2-40B4-BE49-F238E27FC236}">
                <a16:creationId xmlns:a16="http://schemas.microsoft.com/office/drawing/2014/main" id="{8A5884F6-43C2-47E8-0B10-26297CFA2126}"/>
              </a:ext>
            </a:extLst>
          </p:cNvPr>
          <p:cNvSpPr txBox="1">
            <a:spLocks/>
          </p:cNvSpPr>
          <p:nvPr/>
        </p:nvSpPr>
        <p:spPr>
          <a:xfrm>
            <a:off x="4953000" y="2031828"/>
            <a:ext cx="4787723" cy="1028550"/>
          </a:xfrm>
          <a:prstGeom prst="rect">
            <a:avLst/>
          </a:prstGeom>
          <a:solidFill>
            <a:srgbClr val="E7F0F9"/>
          </a:solidFill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＜連携を通じた教育体制の整備＞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endParaRPr lang="en-US" altLang="ja-JP" sz="900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r>
              <a:rPr lang="en-US" altLang="ja-JP" sz="9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箇条書きや図表による表現など、わかりやすい内容とすること</a:t>
            </a:r>
          </a:p>
          <a:p>
            <a:pPr algn="l"/>
            <a:endParaRPr lang="ja-JP" altLang="en-US" sz="1000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字幕 2">
            <a:extLst>
              <a:ext uri="{FF2B5EF4-FFF2-40B4-BE49-F238E27FC236}">
                <a16:creationId xmlns:a16="http://schemas.microsoft.com/office/drawing/2014/main" id="{BB8CD0F8-7F34-318C-4FDB-2166DD44B19F}"/>
              </a:ext>
            </a:extLst>
          </p:cNvPr>
          <p:cNvSpPr txBox="1">
            <a:spLocks/>
          </p:cNvSpPr>
          <p:nvPr/>
        </p:nvSpPr>
        <p:spPr>
          <a:xfrm>
            <a:off x="4954568" y="3126907"/>
            <a:ext cx="4787723" cy="1028550"/>
          </a:xfrm>
          <a:prstGeom prst="rect">
            <a:avLst/>
          </a:prstGeom>
          <a:solidFill>
            <a:srgbClr val="E7F0F9"/>
          </a:solidFill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1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＜多様な入学者の確保＞</a:t>
            </a:r>
            <a:endParaRPr lang="en-US" altLang="ja-JP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endParaRPr lang="en-US" altLang="ja-JP" sz="900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/>
            <a:r>
              <a:rPr lang="en-US" altLang="ja-JP" sz="9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9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箇条書きや図表による表現など、わかりやすい内容とすること</a:t>
            </a:r>
          </a:p>
          <a:p>
            <a:pPr algn="l"/>
            <a:endParaRPr lang="ja-JP" altLang="en-US" sz="1000" dirty="0">
              <a:solidFill>
                <a:srgbClr val="00B05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0274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603</Words>
  <Application>Microsoft Office PowerPoint</Application>
  <PresentationFormat>A4 210 x 297 mm</PresentationFormat>
  <Paragraphs>77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UDPゴシック</vt:lpstr>
      <vt:lpstr>BIZ UDゴシック</vt:lpstr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2023-12-12T01:20:30Z</dcterms:created>
  <dcterms:modified xsi:type="dcterms:W3CDTF">2023-12-12T01:21:49Z</dcterms:modified>
</cp:coreProperties>
</file>