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86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60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F65FB-24E4-4D40-9B4A-936687529B5C}" type="datetimeFigureOut">
              <a:rPr kumimoji="1" lang="ja-JP" altLang="en-US" smtClean="0"/>
              <a:t>2021/10/21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6D4EC-75A0-40BE-BBE9-D800EA99D3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906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F6D4EC-75A0-40BE-BBE9-D800EA99D33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4614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CD971A-1F6F-4C63-9FC4-6CF494A9CD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3419427-2DBD-4043-A8A7-F42DCB6826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7CB39F-7053-4E68-90BA-3B59900E3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543E-14F5-49FD-8BB8-E6EEB00408C5}" type="datetimeFigureOut">
              <a:rPr kumimoji="1" lang="ja-JP" altLang="en-US" smtClean="0"/>
              <a:t>2021/10/21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33E45D-7C57-43D3-84B5-FA4B6FA73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BDB82A-4A2F-469E-8B06-E8AD98C7C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38C6D-0604-47D3-8830-04CCD1404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73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866A96-A42B-46BE-9FFA-2788CFEDA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C9F78B4-1E15-4663-9D84-3E740A5C4F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971B0B-8F72-478B-AC2F-F4A865A33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543E-14F5-49FD-8BB8-E6EEB00408C5}" type="datetimeFigureOut">
              <a:rPr kumimoji="1" lang="ja-JP" altLang="en-US" smtClean="0"/>
              <a:t>2021/10/21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405BAA-9FB4-47DA-94F4-101B5BD5D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C96938-C59B-4065-A1AE-FC131B2A0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38C6D-0604-47D3-8830-04CCD1404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5117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FAB9323-065A-4B10-8B13-C5D4F3E140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8D8016D-F459-402A-9D63-874EAA940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83FEF0-734C-4FDD-A3C9-F0CE5F94C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543E-14F5-49FD-8BB8-E6EEB00408C5}" type="datetimeFigureOut">
              <a:rPr kumimoji="1" lang="ja-JP" altLang="en-US" smtClean="0"/>
              <a:t>2021/10/21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3F4593-DCE2-4D30-AEF2-05775E98C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F1721C-C886-4BC0-8522-261E25C9F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38C6D-0604-47D3-8830-04CCD1404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2393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77419D-ED0E-472F-A1F5-153B079A2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AC2C12-7FF3-42E3-B711-94BAB47D7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969F61-26F6-4DC8-829F-6E25A9CA9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543E-14F5-49FD-8BB8-E6EEB00408C5}" type="datetimeFigureOut">
              <a:rPr kumimoji="1" lang="ja-JP" altLang="en-US" smtClean="0"/>
              <a:t>2021/10/21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C9067C-8753-43D4-9309-906409223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DE94E4-5632-4D0C-8B80-5BAFAB8A8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38C6D-0604-47D3-8830-04CCD1404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188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044C00-E3D4-4B78-ADF9-B2A634672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D8198FA-4131-45D9-B9EB-E502273FA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D02209-39BF-4A88-A16D-76BB14AA5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543E-14F5-49FD-8BB8-E6EEB00408C5}" type="datetimeFigureOut">
              <a:rPr kumimoji="1" lang="ja-JP" altLang="en-US" smtClean="0"/>
              <a:t>2021/10/21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5803913-4D2C-404B-9FCE-0F5A86EC5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C096F5-8811-4A23-8D7C-CBBF7F6A5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38C6D-0604-47D3-8830-04CCD1404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5271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9CE1FE-F683-4692-8181-0D8311680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E601560-D722-4DC5-9F33-19D5137AB9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B125E1C-AA13-4FF0-B5DE-87E52530E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B1D9C69-743F-4C7A-8579-AE2F877C1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543E-14F5-49FD-8BB8-E6EEB00408C5}" type="datetimeFigureOut">
              <a:rPr kumimoji="1" lang="ja-JP" altLang="en-US" smtClean="0"/>
              <a:t>2021/10/21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9FFCA9E-3579-4640-9128-06C73F469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0877BC0-AB6A-4CE6-9891-E561418B5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38C6D-0604-47D3-8830-04CCD1404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0716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721358-855A-4C33-9DCE-26ADA8C84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51860D-2359-4C03-9451-A9CDCB360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C5AEF3-2857-4DAD-B7D6-82C1CD33B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EB8F24-7FF8-4C8B-81B0-FEA503CBE7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526B1D3-883C-4C3B-87F4-378672A7F5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2BBF87B-68E5-46B2-93F4-BB1013609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543E-14F5-49FD-8BB8-E6EEB00408C5}" type="datetimeFigureOut">
              <a:rPr kumimoji="1" lang="ja-JP" altLang="en-US" smtClean="0"/>
              <a:t>2021/10/21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717EFF2-D57D-45BD-BB14-E8C9B3AEF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1D6DCED-80CB-477B-A3BC-BF7280B1C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38C6D-0604-47D3-8830-04CCD1404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725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9DE609-F067-48CC-A1F0-E9F99A205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87E66A8-FDC0-4E8E-BDB7-DD959E0B4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543E-14F5-49FD-8BB8-E6EEB00408C5}" type="datetimeFigureOut">
              <a:rPr kumimoji="1" lang="ja-JP" altLang="en-US" smtClean="0"/>
              <a:t>2021/10/21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8151AF1-FFC3-48ED-BF19-EAAC55937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B43F7AE-1821-4E38-AB71-CCF82789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38C6D-0604-47D3-8830-04CCD1404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6337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6F46EFE-8E51-49DD-B9E7-04AA77ABC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543E-14F5-49FD-8BB8-E6EEB00408C5}" type="datetimeFigureOut">
              <a:rPr kumimoji="1" lang="ja-JP" altLang="en-US" smtClean="0"/>
              <a:t>2021/10/21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A47EEC4-A6DB-43D5-9FB4-813135DB2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422723-EE1A-4A55-87EF-28F817C92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38C6D-0604-47D3-8830-04CCD1404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0773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5B1C4C-F5C6-48EA-B866-BA5E4644F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D7525BF-F8E6-4DE2-B504-99EDB6CDD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1AF4422-4859-4954-A4DA-62E62221C4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024C98E-5535-4046-B523-16EE40CA0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543E-14F5-49FD-8BB8-E6EEB00408C5}" type="datetimeFigureOut">
              <a:rPr kumimoji="1" lang="ja-JP" altLang="en-US" smtClean="0"/>
              <a:t>2021/10/21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DC6D675-7782-49B8-8DED-BF0750266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37BA219-7A13-4B41-9C9C-A012F2E61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38C6D-0604-47D3-8830-04CCD1404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224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D2C585-16AA-41D0-A820-6E87A02B7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3DC5CA3-44EF-4176-861C-0F51EED00E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E627DD8-4AC6-407F-825E-ECC1AF5F5E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95A4D49-841B-4AE0-9061-5440C0F91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543E-14F5-49FD-8BB8-E6EEB00408C5}" type="datetimeFigureOut">
              <a:rPr kumimoji="1" lang="ja-JP" altLang="en-US" smtClean="0"/>
              <a:t>2021/10/21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572F50-74F6-4BAA-ADBC-647FE45FC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9809CDC-17CA-4A58-8771-53028ADB2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38C6D-0604-47D3-8830-04CCD1404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785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FF314FF-8F5B-4C94-BC0A-49437AFF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20547B2-1013-4D7F-BC09-8FF2D69640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843269-DAE8-4C05-9242-0263ED2128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A543E-14F5-49FD-8BB8-E6EEB00408C5}" type="datetimeFigureOut">
              <a:rPr kumimoji="1" lang="ja-JP" altLang="en-US" smtClean="0"/>
              <a:t>2021/10/21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560938-24EC-4584-B66A-EAADD05DF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9DEFF2-89E7-4B02-B1B1-23618CB759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38C6D-0604-47D3-8830-04CCD1404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2040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背景パターン&#10;&#10;自動的に生成された説明">
            <a:extLst>
              <a:ext uri="{FF2B5EF4-FFF2-40B4-BE49-F238E27FC236}">
                <a16:creationId xmlns:a16="http://schemas.microsoft.com/office/drawing/2014/main" id="{0AA8C115-C0C7-4EE8-9150-6D9093DC5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06" y="-29284"/>
            <a:ext cx="12265506" cy="6902157"/>
          </a:xfrm>
          <a:prstGeom prst="rect">
            <a:avLst/>
          </a:prstGeom>
        </p:spPr>
      </p:pic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B4D4F727-21F1-44FB-BDF1-A27402F20D7A}"/>
              </a:ext>
            </a:extLst>
          </p:cNvPr>
          <p:cNvGrpSpPr/>
          <p:nvPr/>
        </p:nvGrpSpPr>
        <p:grpSpPr>
          <a:xfrm>
            <a:off x="4937920" y="685801"/>
            <a:ext cx="7285265" cy="6162670"/>
            <a:chOff x="3405868" y="637308"/>
            <a:chExt cx="5782890" cy="5346059"/>
          </a:xfrm>
        </p:grpSpPr>
        <p:pic>
          <p:nvPicPr>
            <p:cNvPr id="8" name="図 7" descr="グラフィカル ユーザー インターフェイス, テキスト, アプリケーション, メール&#10;&#10;自動的に生成された説明">
              <a:extLst>
                <a:ext uri="{FF2B5EF4-FFF2-40B4-BE49-F238E27FC236}">
                  <a16:creationId xmlns:a16="http://schemas.microsoft.com/office/drawing/2014/main" id="{CFEDCCF3-728F-45B2-8428-B3980B594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5868" y="4487820"/>
              <a:ext cx="2850152" cy="1495547"/>
            </a:xfrm>
            <a:prstGeom prst="rect">
              <a:avLst/>
            </a:prstGeom>
          </p:spPr>
        </p:pic>
        <p:pic>
          <p:nvPicPr>
            <p:cNvPr id="10" name="図 9" descr="テキスト, 手紙&#10;&#10;自動的に生成された説明">
              <a:extLst>
                <a:ext uri="{FF2B5EF4-FFF2-40B4-BE49-F238E27FC236}">
                  <a16:creationId xmlns:a16="http://schemas.microsoft.com/office/drawing/2014/main" id="{9704B5F0-F354-4508-8793-88D3CFBC09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6"/>
            <a:stretch/>
          </p:blipFill>
          <p:spPr>
            <a:xfrm>
              <a:off x="3405868" y="3233488"/>
              <a:ext cx="3021588" cy="1258769"/>
            </a:xfrm>
            <a:prstGeom prst="rect">
              <a:avLst/>
            </a:prstGeom>
          </p:spPr>
        </p:pic>
        <p:pic>
          <p:nvPicPr>
            <p:cNvPr id="16" name="図 15" descr="グラフィカル ユーザー インターフェイス, テキスト, アプリケーション, メール&#10;&#10;自動的に生成された説明">
              <a:extLst>
                <a:ext uri="{FF2B5EF4-FFF2-40B4-BE49-F238E27FC236}">
                  <a16:creationId xmlns:a16="http://schemas.microsoft.com/office/drawing/2014/main" id="{CFB93F42-E6DE-4D18-A227-68C273677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1391" y="2277075"/>
              <a:ext cx="3027367" cy="2104934"/>
            </a:xfrm>
            <a:prstGeom prst="rect">
              <a:avLst/>
            </a:prstGeom>
          </p:spPr>
        </p:pic>
        <p:pic>
          <p:nvPicPr>
            <p:cNvPr id="18" name="図 17" descr="グラフィカル ユーザー インターフェイス, テキスト, アプリケーション&#10;&#10;自動的に生成された説明">
              <a:extLst>
                <a:ext uri="{FF2B5EF4-FFF2-40B4-BE49-F238E27FC236}">
                  <a16:creationId xmlns:a16="http://schemas.microsoft.com/office/drawing/2014/main" id="{99B00DAB-8165-440E-92CE-E6FAE04C5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5868" y="637308"/>
              <a:ext cx="2918732" cy="2652308"/>
            </a:xfrm>
            <a:prstGeom prst="rect">
              <a:avLst/>
            </a:prstGeom>
          </p:spPr>
        </p:pic>
        <p:pic>
          <p:nvPicPr>
            <p:cNvPr id="12" name="図 11" descr="テキスト, 手紙&#10;&#10;自動的に生成された説明">
              <a:extLst>
                <a:ext uri="{FF2B5EF4-FFF2-40B4-BE49-F238E27FC236}">
                  <a16:creationId xmlns:a16="http://schemas.microsoft.com/office/drawing/2014/main" id="{D2063218-EC7F-4CC9-9C66-19E784B06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12" y="4190648"/>
              <a:ext cx="2956933" cy="1792719"/>
            </a:xfrm>
            <a:prstGeom prst="rect">
              <a:avLst/>
            </a:prstGeom>
          </p:spPr>
        </p:pic>
        <p:pic>
          <p:nvPicPr>
            <p:cNvPr id="14" name="図 13" descr="テキスト, 手紙&#10;&#10;自動的に生成された説明">
              <a:extLst>
                <a:ext uri="{FF2B5EF4-FFF2-40B4-BE49-F238E27FC236}">
                  <a16:creationId xmlns:a16="http://schemas.microsoft.com/office/drawing/2014/main" id="{F7424623-C148-4A1D-A0D1-C508F9A54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2341" y="962759"/>
              <a:ext cx="3059110" cy="1414892"/>
            </a:xfrm>
            <a:prstGeom prst="rect">
              <a:avLst/>
            </a:prstGeom>
          </p:spPr>
        </p:pic>
      </p:grp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815E214-FE72-4EB7-AACA-EE50C09D9B4C}"/>
              </a:ext>
            </a:extLst>
          </p:cNvPr>
          <p:cNvSpPr txBox="1"/>
          <p:nvPr/>
        </p:nvSpPr>
        <p:spPr>
          <a:xfrm>
            <a:off x="5038297" y="9530"/>
            <a:ext cx="7441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源界明朝" panose="02000900000000000000" pitchFamily="2" charset="-128"/>
                <a:ea typeface="源界明朝" panose="02000900000000000000" pitchFamily="2" charset="-128"/>
              </a:rPr>
              <a:t>2021</a:t>
            </a:r>
            <a:r>
              <a:rPr kumimoji="1" lang="ja-JP" altLang="en-US" sz="2800" dirty="0">
                <a:latin typeface="源界明朝" panose="02000900000000000000" pitchFamily="2" charset="-128"/>
                <a:ea typeface="源界明朝" panose="02000900000000000000" pitchFamily="2" charset="-128"/>
              </a:rPr>
              <a:t>年</a:t>
            </a:r>
            <a:r>
              <a:rPr kumimoji="1" lang="en-US" altLang="ja-JP" sz="2800" dirty="0">
                <a:latin typeface="源界明朝" panose="02000900000000000000" pitchFamily="2" charset="-128"/>
                <a:ea typeface="源界明朝" panose="02000900000000000000" pitchFamily="2" charset="-128"/>
              </a:rPr>
              <a:t>10</a:t>
            </a:r>
            <a:r>
              <a:rPr kumimoji="1" lang="ja-JP" altLang="en-US" sz="2800" dirty="0">
                <a:latin typeface="源界明朝" panose="02000900000000000000" pitchFamily="2" charset="-128"/>
                <a:ea typeface="源界明朝" panose="02000900000000000000" pitchFamily="2" charset="-128"/>
              </a:rPr>
              <a:t>月</a:t>
            </a:r>
            <a:r>
              <a:rPr kumimoji="1" lang="en-US" altLang="ja-JP" sz="2800" dirty="0">
                <a:latin typeface="源界明朝" panose="02000900000000000000" pitchFamily="2" charset="-128"/>
                <a:ea typeface="源界明朝" panose="02000900000000000000" pitchFamily="2" charset="-128"/>
              </a:rPr>
              <a:t>1</a:t>
            </a:r>
            <a:r>
              <a:rPr kumimoji="1" lang="ja-JP" altLang="en-US" sz="2800" dirty="0">
                <a:latin typeface="源界明朝" panose="02000900000000000000" pitchFamily="2" charset="-128"/>
                <a:ea typeface="源界明朝" panose="02000900000000000000" pitchFamily="2" charset="-128"/>
              </a:rPr>
              <a:t>日現在の　</a:t>
            </a:r>
            <a:r>
              <a:rPr kumimoji="1" lang="ja-JP" altLang="en-US" sz="2800" dirty="0">
                <a:solidFill>
                  <a:srgbClr val="FF0000"/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総口コミ数 </a:t>
            </a:r>
            <a:r>
              <a:rPr kumimoji="1" lang="en-US" altLang="ja-JP" sz="2800" dirty="0">
                <a:latin typeface="源界明朝" panose="02000900000000000000" pitchFamily="2" charset="-128"/>
                <a:ea typeface="源界明朝" panose="02000900000000000000" pitchFamily="2" charset="-128"/>
              </a:rPr>
              <a:t>217</a:t>
            </a:r>
            <a:r>
              <a:rPr kumimoji="1" lang="ja-JP" altLang="en-US" sz="2800" dirty="0">
                <a:latin typeface="源界明朝" panose="02000900000000000000" pitchFamily="2" charset="-128"/>
                <a:ea typeface="源界明朝" panose="02000900000000000000" pitchFamily="2" charset="-128"/>
              </a:rPr>
              <a:t>件</a:t>
            </a:r>
            <a:r>
              <a:rPr kumimoji="1" lang="ja-JP" altLang="en-US" sz="2800" dirty="0">
                <a:solidFill>
                  <a:srgbClr val="FF0000"/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 </a:t>
            </a:r>
            <a:endParaRPr kumimoji="1" lang="en-US" altLang="ja-JP" sz="2800" dirty="0">
              <a:solidFill>
                <a:srgbClr val="FF0000"/>
              </a:solidFill>
              <a:latin typeface="源界明朝" panose="02000900000000000000" pitchFamily="2" charset="-128"/>
              <a:ea typeface="源界明朝" panose="02000900000000000000" pitchFamily="2" charset="-128"/>
            </a:endParaRPr>
          </a:p>
          <a:p>
            <a:r>
              <a:rPr lang="ja-JP" altLang="en-US" sz="2800" dirty="0">
                <a:solidFill>
                  <a:schemeClr val="accent1">
                    <a:lumMod val="75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　　　　　　　　　　</a:t>
            </a:r>
            <a:r>
              <a:rPr lang="en-US" altLang="ja-JP" sz="2800" dirty="0">
                <a:solidFill>
                  <a:schemeClr val="accent1">
                    <a:lumMod val="75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	</a:t>
            </a:r>
            <a:r>
              <a:rPr lang="ja-JP" altLang="en-US" sz="2800" dirty="0">
                <a:solidFill>
                  <a:schemeClr val="accent1">
                    <a:lumMod val="75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　</a:t>
            </a:r>
            <a:r>
              <a:rPr kumimoji="1" lang="ja-JP" altLang="en-US" sz="2800" dirty="0">
                <a:solidFill>
                  <a:srgbClr val="FF0000"/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平均評価 　</a:t>
            </a:r>
            <a:r>
              <a:rPr kumimoji="1" lang="ja-JP" altLang="en-US" sz="2800" dirty="0">
                <a:solidFill>
                  <a:srgbClr val="FFC000"/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★</a:t>
            </a:r>
            <a:r>
              <a:rPr kumimoji="1" lang="en-US" altLang="ja-JP" sz="2800" dirty="0">
                <a:latin typeface="源界明朝" panose="02000900000000000000" pitchFamily="2" charset="-128"/>
                <a:ea typeface="源界明朝" panose="02000900000000000000" pitchFamily="2" charset="-128"/>
              </a:rPr>
              <a:t>4.9</a:t>
            </a:r>
            <a:endParaRPr kumimoji="1" lang="ja-JP" altLang="en-US" sz="2800" dirty="0">
              <a:latin typeface="源界明朝" panose="02000900000000000000" pitchFamily="2" charset="-128"/>
              <a:ea typeface="源界明朝" panose="02000900000000000000" pitchFamily="2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02E857C-A7EF-4199-88BA-23D9B6532040}"/>
              </a:ext>
            </a:extLst>
          </p:cNvPr>
          <p:cNvSpPr txBox="1"/>
          <p:nvPr/>
        </p:nvSpPr>
        <p:spPr>
          <a:xfrm>
            <a:off x="8651377" y="848562"/>
            <a:ext cx="3643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solidFill>
                  <a:schemeClr val="accent4"/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ブランディングのことならお任せください</a:t>
            </a:r>
            <a:r>
              <a:rPr lang="en-US" altLang="ja-JP" sz="1400" b="1" dirty="0">
                <a:solidFill>
                  <a:schemeClr val="accent4"/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!</a:t>
            </a:r>
            <a:endParaRPr kumimoji="1" lang="ja-JP" altLang="en-US" sz="3600" b="1" dirty="0">
              <a:solidFill>
                <a:schemeClr val="accent4"/>
              </a:solidFill>
              <a:latin typeface="源界明朝" panose="02000900000000000000" pitchFamily="2" charset="-128"/>
              <a:ea typeface="源界明朝" panose="02000900000000000000" pitchFamily="2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7C76F2-1A43-4243-8033-0F4D43389A3C}"/>
              </a:ext>
            </a:extLst>
          </p:cNvPr>
          <p:cNvSpPr txBox="1"/>
          <p:nvPr/>
        </p:nvSpPr>
        <p:spPr>
          <a:xfrm>
            <a:off x="-13043" y="1567751"/>
            <a:ext cx="3825688" cy="580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5400" dirty="0">
                <a:solidFill>
                  <a:schemeClr val="accent5">
                    <a:lumMod val="75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総顧客数</a:t>
            </a:r>
            <a:endParaRPr lang="en-US" altLang="ja-JP" sz="5400" dirty="0">
              <a:solidFill>
                <a:schemeClr val="accent5">
                  <a:lumMod val="75000"/>
                </a:schemeClr>
              </a:solidFill>
              <a:latin typeface="源界明朝" panose="02000900000000000000" pitchFamily="2" charset="-128"/>
              <a:ea typeface="源界明朝" panose="02000900000000000000" pitchFamily="2" charset="-128"/>
            </a:endParaRPr>
          </a:p>
          <a:p>
            <a:pPr algn="dist"/>
            <a:r>
              <a:rPr kumimoji="1" lang="en-US" altLang="ja-JP" sz="5400" dirty="0">
                <a:solidFill>
                  <a:schemeClr val="accent5">
                    <a:lumMod val="75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16,000</a:t>
            </a:r>
            <a:r>
              <a:rPr kumimoji="1" lang="ja-JP" altLang="en-US" sz="5400" dirty="0">
                <a:solidFill>
                  <a:schemeClr val="accent5">
                    <a:lumMod val="75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社</a:t>
            </a:r>
            <a:endParaRPr kumimoji="1" lang="en-US" altLang="ja-JP" sz="5400" dirty="0">
              <a:solidFill>
                <a:schemeClr val="accent5">
                  <a:lumMod val="75000"/>
                </a:schemeClr>
              </a:solidFill>
              <a:latin typeface="源界明朝" panose="02000900000000000000" pitchFamily="2" charset="-128"/>
              <a:ea typeface="源界明朝" panose="02000900000000000000" pitchFamily="2" charset="-128"/>
            </a:endParaRPr>
          </a:p>
          <a:p>
            <a:pPr algn="dist"/>
            <a:r>
              <a:rPr kumimoji="1" lang="ja-JP" altLang="en-US" sz="4000" dirty="0">
                <a:solidFill>
                  <a:schemeClr val="accent5">
                    <a:lumMod val="75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ホームページ</a:t>
            </a:r>
            <a:endParaRPr kumimoji="1" lang="en-US" altLang="ja-JP" sz="4000" dirty="0">
              <a:solidFill>
                <a:schemeClr val="accent5">
                  <a:lumMod val="75000"/>
                </a:schemeClr>
              </a:solidFill>
              <a:latin typeface="源界明朝" panose="02000900000000000000" pitchFamily="2" charset="-128"/>
              <a:ea typeface="源界明朝" panose="02000900000000000000" pitchFamily="2" charset="-128"/>
            </a:endParaRPr>
          </a:p>
          <a:p>
            <a:pPr algn="dist"/>
            <a:r>
              <a:rPr kumimoji="1" lang="ja-JP" altLang="en-US" sz="6000" dirty="0">
                <a:solidFill>
                  <a:schemeClr val="accent5">
                    <a:lumMod val="75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制作業界</a:t>
            </a:r>
            <a:r>
              <a:rPr kumimoji="1" lang="ja-JP" altLang="en-US" sz="4800" dirty="0">
                <a:solidFill>
                  <a:schemeClr val="accent5">
                    <a:lumMod val="75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顧客満足度</a:t>
            </a:r>
            <a:endParaRPr kumimoji="1" lang="en-US" altLang="ja-JP" sz="4800" dirty="0">
              <a:solidFill>
                <a:schemeClr val="accent5">
                  <a:lumMod val="75000"/>
                </a:schemeClr>
              </a:solidFill>
              <a:latin typeface="源界明朝" panose="02000900000000000000" pitchFamily="2" charset="-128"/>
              <a:ea typeface="源界明朝" panose="02000900000000000000" pitchFamily="2" charset="-128"/>
            </a:endParaRPr>
          </a:p>
          <a:p>
            <a:pPr algn="dist"/>
            <a:r>
              <a:rPr lang="en-US" altLang="ja-JP" sz="9600" dirty="0">
                <a:solidFill>
                  <a:schemeClr val="accent5">
                    <a:lumMod val="75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No.</a:t>
            </a:r>
            <a:r>
              <a:rPr lang="en-US" altLang="ja-JP" sz="11500" dirty="0">
                <a:solidFill>
                  <a:schemeClr val="accent5">
                    <a:lumMod val="75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1</a:t>
            </a:r>
            <a:endParaRPr kumimoji="1" lang="en-US" altLang="ja-JP" sz="11500" dirty="0">
              <a:solidFill>
                <a:schemeClr val="accent5">
                  <a:lumMod val="75000"/>
                </a:schemeClr>
              </a:solidFill>
              <a:latin typeface="源界明朝" panose="02000900000000000000" pitchFamily="2" charset="-128"/>
              <a:ea typeface="源界明朝" panose="02000900000000000000" pitchFamily="2" charset="-128"/>
            </a:endParaRPr>
          </a:p>
        </p:txBody>
      </p:sp>
      <p:pic>
        <p:nvPicPr>
          <p:cNvPr id="23" name="図 22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A12506FF-807E-4F98-9473-1408974C678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3" t="22305" r="25717" b="17437"/>
          <a:stretch/>
        </p:blipFill>
        <p:spPr>
          <a:xfrm>
            <a:off x="-337820" y="1782547"/>
            <a:ext cx="5586593" cy="4315505"/>
          </a:xfrm>
          <a:prstGeom prst="rect">
            <a:avLst/>
          </a:prstGeom>
        </p:spPr>
      </p:pic>
      <p:pic>
        <p:nvPicPr>
          <p:cNvPr id="28" name="図 27" descr="記号, 座る, テーブル, 女性 が含まれている画像&#10;&#10;自動的に生成された説明">
            <a:extLst>
              <a:ext uri="{FF2B5EF4-FFF2-40B4-BE49-F238E27FC236}">
                <a16:creationId xmlns:a16="http://schemas.microsoft.com/office/drawing/2014/main" id="{BE1E6ED9-4F95-452B-838F-336494C18E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916" y="5002506"/>
            <a:ext cx="2080645" cy="1928231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4F59F8-A426-49A3-A5B4-F34A34495078}"/>
              </a:ext>
            </a:extLst>
          </p:cNvPr>
          <p:cNvSpPr txBox="1"/>
          <p:nvPr/>
        </p:nvSpPr>
        <p:spPr>
          <a:xfrm rot="21046334">
            <a:off x="91972" y="384232"/>
            <a:ext cx="4621764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dirty="0">
                <a:solidFill>
                  <a:srgbClr val="FF0000"/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おかげさまで！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FFA5371-7C73-4DB8-BDB9-61BCE5555F72}"/>
              </a:ext>
            </a:extLst>
          </p:cNvPr>
          <p:cNvSpPr txBox="1"/>
          <p:nvPr/>
        </p:nvSpPr>
        <p:spPr>
          <a:xfrm>
            <a:off x="3728475" y="5244140"/>
            <a:ext cx="125152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b="1" dirty="0">
                <a:solidFill>
                  <a:schemeClr val="accent2">
                    <a:lumMod val="50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google</a:t>
            </a:r>
            <a:r>
              <a:rPr kumimoji="1" lang="ja-JP" altLang="en-US" sz="1000" b="1" dirty="0">
                <a:solidFill>
                  <a:schemeClr val="accent2">
                    <a:lumMod val="50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口コミ部門</a:t>
            </a:r>
            <a:endParaRPr kumimoji="1" lang="en-US" altLang="ja-JP" sz="1000" b="1" dirty="0">
              <a:solidFill>
                <a:schemeClr val="accent2">
                  <a:lumMod val="50000"/>
                </a:schemeClr>
              </a:solidFill>
              <a:latin typeface="源界明朝" panose="02000900000000000000" pitchFamily="2" charset="-128"/>
              <a:ea typeface="源界明朝" panose="02000900000000000000" pitchFamily="2" charset="-128"/>
            </a:endParaRPr>
          </a:p>
          <a:p>
            <a:r>
              <a:rPr lang="ja-JP" altLang="en-US" sz="700" b="1" dirty="0">
                <a:solidFill>
                  <a:schemeClr val="accent2">
                    <a:lumMod val="50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　　　　　　　</a:t>
            </a:r>
            <a:r>
              <a:rPr lang="en-US" altLang="ja-JP" sz="700" b="1" dirty="0">
                <a:solidFill>
                  <a:schemeClr val="accent2">
                    <a:lumMod val="50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※</a:t>
            </a:r>
            <a:r>
              <a:rPr lang="ja-JP" altLang="en-US" sz="700" b="1" dirty="0">
                <a:solidFill>
                  <a:schemeClr val="accent2">
                    <a:lumMod val="50000"/>
                  </a:schemeClr>
                </a:solidFill>
                <a:latin typeface="源界明朝" panose="02000900000000000000" pitchFamily="2" charset="-128"/>
                <a:ea typeface="源界明朝" panose="02000900000000000000" pitchFamily="2" charset="-128"/>
              </a:rPr>
              <a:t>自社調べ</a:t>
            </a:r>
            <a:endParaRPr kumimoji="1" lang="ja-JP" altLang="en-US" sz="700" b="1" dirty="0">
              <a:solidFill>
                <a:schemeClr val="accent2">
                  <a:lumMod val="50000"/>
                </a:schemeClr>
              </a:solidFill>
              <a:latin typeface="源界明朝" panose="02000900000000000000" pitchFamily="2" charset="-128"/>
              <a:ea typeface="源界明朝" panose="020009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5843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50</Words>
  <Application>Microsoft Office PowerPoint</Application>
  <PresentationFormat>ワイド画面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源界明朝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優人 小林</dc:creator>
  <cp:lastModifiedBy>哲哉 遠藤</cp:lastModifiedBy>
  <cp:revision>6</cp:revision>
  <cp:lastPrinted>2021-10-21T06:37:47Z</cp:lastPrinted>
  <dcterms:created xsi:type="dcterms:W3CDTF">2021-10-20T10:53:08Z</dcterms:created>
  <dcterms:modified xsi:type="dcterms:W3CDTF">2021-10-21T06:41:02Z</dcterms:modified>
</cp:coreProperties>
</file>