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75463" cy="990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A7A7"/>
    <a:srgbClr val="28A871"/>
    <a:srgbClr val="27B5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3" autoAdjust="0"/>
    <p:restoredTop sz="94660"/>
  </p:normalViewPr>
  <p:slideViewPr>
    <p:cSldViewPr snapToGrid="0">
      <p:cViewPr varScale="1">
        <p:scale>
          <a:sx n="94" d="100"/>
          <a:sy n="94" d="100"/>
        </p:scale>
        <p:origin x="27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660" y="1621191"/>
            <a:ext cx="5844144" cy="3448756"/>
          </a:xfrm>
        </p:spPr>
        <p:txBody>
          <a:bodyPr anchor="b"/>
          <a:lstStyle>
            <a:lvl1pPr algn="ctr">
              <a:defRPr sz="451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9433" y="5202944"/>
            <a:ext cx="5156597" cy="2391656"/>
          </a:xfrm>
        </p:spPr>
        <p:txBody>
          <a:bodyPr/>
          <a:lstStyle>
            <a:lvl1pPr marL="0" indent="0" algn="ctr">
              <a:buNone/>
              <a:defRPr sz="1805"/>
            </a:lvl1pPr>
            <a:lvl2pPr marL="343769" indent="0" algn="ctr">
              <a:buNone/>
              <a:defRPr sz="1504"/>
            </a:lvl2pPr>
            <a:lvl3pPr marL="687537" indent="0" algn="ctr">
              <a:buNone/>
              <a:defRPr sz="1353"/>
            </a:lvl3pPr>
            <a:lvl4pPr marL="1031306" indent="0" algn="ctr">
              <a:buNone/>
              <a:defRPr sz="1203"/>
            </a:lvl4pPr>
            <a:lvl5pPr marL="1375075" indent="0" algn="ctr">
              <a:buNone/>
              <a:defRPr sz="1203"/>
            </a:lvl5pPr>
            <a:lvl6pPr marL="1718843" indent="0" algn="ctr">
              <a:buNone/>
              <a:defRPr sz="1203"/>
            </a:lvl6pPr>
            <a:lvl7pPr marL="2062612" indent="0" algn="ctr">
              <a:buNone/>
              <a:defRPr sz="1203"/>
            </a:lvl7pPr>
            <a:lvl8pPr marL="2406381" indent="0" algn="ctr">
              <a:buNone/>
              <a:defRPr sz="1203"/>
            </a:lvl8pPr>
            <a:lvl9pPr marL="2750149" indent="0" algn="ctr">
              <a:buNone/>
              <a:defRPr sz="120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0766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762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107" y="2469624"/>
            <a:ext cx="5930087" cy="4120620"/>
          </a:xfrm>
        </p:spPr>
        <p:txBody>
          <a:bodyPr anchor="b"/>
          <a:lstStyle>
            <a:lvl1pPr>
              <a:defRPr sz="4511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9107" y="6629226"/>
            <a:ext cx="5930087" cy="2166937"/>
          </a:xfrm>
        </p:spPr>
        <p:txBody>
          <a:bodyPr/>
          <a:lstStyle>
            <a:lvl1pPr marL="0" indent="0">
              <a:buNone/>
              <a:defRPr sz="1805">
                <a:solidFill>
                  <a:schemeClr val="tx1"/>
                </a:solidFill>
              </a:defRPr>
            </a:lvl1pPr>
            <a:lvl2pPr marL="343769" indent="0">
              <a:buNone/>
              <a:defRPr sz="1504">
                <a:solidFill>
                  <a:schemeClr val="tx1">
                    <a:tint val="75000"/>
                  </a:schemeClr>
                </a:solidFill>
              </a:defRPr>
            </a:lvl2pPr>
            <a:lvl3pPr marL="687537" indent="0">
              <a:buNone/>
              <a:defRPr sz="1353">
                <a:solidFill>
                  <a:schemeClr val="tx1">
                    <a:tint val="75000"/>
                  </a:schemeClr>
                </a:solidFill>
              </a:defRPr>
            </a:lvl3pPr>
            <a:lvl4pPr marL="1031306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4pPr>
            <a:lvl5pPr marL="1375075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5pPr>
            <a:lvl6pPr marL="1718843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6pPr>
            <a:lvl7pPr marL="2062612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7pPr>
            <a:lvl8pPr marL="2406381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8pPr>
            <a:lvl9pPr marL="2750149" indent="0">
              <a:buNone/>
              <a:defRPr sz="120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5648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2688" y="2637014"/>
            <a:ext cx="2922072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0703" y="2637014"/>
            <a:ext cx="2922072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807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4" y="527405"/>
            <a:ext cx="5930087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3584" y="2428347"/>
            <a:ext cx="2908643" cy="1190095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769" indent="0">
              <a:buNone/>
              <a:defRPr sz="1504" b="1"/>
            </a:lvl2pPr>
            <a:lvl3pPr marL="687537" indent="0">
              <a:buNone/>
              <a:defRPr sz="1353" b="1"/>
            </a:lvl3pPr>
            <a:lvl4pPr marL="1031306" indent="0">
              <a:buNone/>
              <a:defRPr sz="1203" b="1"/>
            </a:lvl4pPr>
            <a:lvl5pPr marL="1375075" indent="0">
              <a:buNone/>
              <a:defRPr sz="1203" b="1"/>
            </a:lvl5pPr>
            <a:lvl6pPr marL="1718843" indent="0">
              <a:buNone/>
              <a:defRPr sz="1203" b="1"/>
            </a:lvl6pPr>
            <a:lvl7pPr marL="2062612" indent="0">
              <a:buNone/>
              <a:defRPr sz="1203" b="1"/>
            </a:lvl7pPr>
            <a:lvl8pPr marL="2406381" indent="0">
              <a:buNone/>
              <a:defRPr sz="1203" b="1"/>
            </a:lvl8pPr>
            <a:lvl9pPr marL="2750149" indent="0">
              <a:buNone/>
              <a:defRPr sz="120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584" y="3618442"/>
            <a:ext cx="29086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0704" y="2428347"/>
            <a:ext cx="2922967" cy="1190095"/>
          </a:xfrm>
        </p:spPr>
        <p:txBody>
          <a:bodyPr anchor="b"/>
          <a:lstStyle>
            <a:lvl1pPr marL="0" indent="0">
              <a:buNone/>
              <a:defRPr sz="1805" b="1"/>
            </a:lvl1pPr>
            <a:lvl2pPr marL="343769" indent="0">
              <a:buNone/>
              <a:defRPr sz="1504" b="1"/>
            </a:lvl2pPr>
            <a:lvl3pPr marL="687537" indent="0">
              <a:buNone/>
              <a:defRPr sz="1353" b="1"/>
            </a:lvl3pPr>
            <a:lvl4pPr marL="1031306" indent="0">
              <a:buNone/>
              <a:defRPr sz="1203" b="1"/>
            </a:lvl4pPr>
            <a:lvl5pPr marL="1375075" indent="0">
              <a:buNone/>
              <a:defRPr sz="1203" b="1"/>
            </a:lvl5pPr>
            <a:lvl6pPr marL="1718843" indent="0">
              <a:buNone/>
              <a:defRPr sz="1203" b="1"/>
            </a:lvl6pPr>
            <a:lvl7pPr marL="2062612" indent="0">
              <a:buNone/>
              <a:defRPr sz="1203" b="1"/>
            </a:lvl7pPr>
            <a:lvl8pPr marL="2406381" indent="0">
              <a:buNone/>
              <a:defRPr sz="1203" b="1"/>
            </a:lvl8pPr>
            <a:lvl9pPr marL="2750149" indent="0">
              <a:buNone/>
              <a:defRPr sz="120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0704" y="3618442"/>
            <a:ext cx="2922967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868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512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218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3" y="660400"/>
            <a:ext cx="2217516" cy="2311400"/>
          </a:xfrm>
        </p:spPr>
        <p:txBody>
          <a:bodyPr anchor="b"/>
          <a:lstStyle>
            <a:lvl1pPr>
              <a:defRPr sz="240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22967" y="1426283"/>
            <a:ext cx="3480703" cy="7039681"/>
          </a:xfrm>
        </p:spPr>
        <p:txBody>
          <a:bodyPr/>
          <a:lstStyle>
            <a:lvl1pPr>
              <a:defRPr sz="2406"/>
            </a:lvl1pPr>
            <a:lvl2pPr>
              <a:defRPr sz="2105"/>
            </a:lvl2pPr>
            <a:lvl3pPr>
              <a:defRPr sz="1805"/>
            </a:lvl3pPr>
            <a:lvl4pPr>
              <a:defRPr sz="1504"/>
            </a:lvl4pPr>
            <a:lvl5pPr>
              <a:defRPr sz="1504"/>
            </a:lvl5pPr>
            <a:lvl6pPr>
              <a:defRPr sz="1504"/>
            </a:lvl6pPr>
            <a:lvl7pPr>
              <a:defRPr sz="1504"/>
            </a:lvl7pPr>
            <a:lvl8pPr>
              <a:defRPr sz="1504"/>
            </a:lvl8pPr>
            <a:lvl9pPr>
              <a:defRPr sz="1504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583" y="2971800"/>
            <a:ext cx="2217516" cy="5505627"/>
          </a:xfrm>
        </p:spPr>
        <p:txBody>
          <a:bodyPr/>
          <a:lstStyle>
            <a:lvl1pPr marL="0" indent="0">
              <a:buNone/>
              <a:defRPr sz="1203"/>
            </a:lvl1pPr>
            <a:lvl2pPr marL="343769" indent="0">
              <a:buNone/>
              <a:defRPr sz="1053"/>
            </a:lvl2pPr>
            <a:lvl3pPr marL="687537" indent="0">
              <a:buNone/>
              <a:defRPr sz="902"/>
            </a:lvl3pPr>
            <a:lvl4pPr marL="1031306" indent="0">
              <a:buNone/>
              <a:defRPr sz="752"/>
            </a:lvl4pPr>
            <a:lvl5pPr marL="1375075" indent="0">
              <a:buNone/>
              <a:defRPr sz="752"/>
            </a:lvl5pPr>
            <a:lvl6pPr marL="1718843" indent="0">
              <a:buNone/>
              <a:defRPr sz="752"/>
            </a:lvl6pPr>
            <a:lvl7pPr marL="2062612" indent="0">
              <a:buNone/>
              <a:defRPr sz="752"/>
            </a:lvl7pPr>
            <a:lvl8pPr marL="2406381" indent="0">
              <a:buNone/>
              <a:defRPr sz="752"/>
            </a:lvl8pPr>
            <a:lvl9pPr marL="2750149" indent="0">
              <a:buNone/>
              <a:defRPr sz="75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885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583" y="660400"/>
            <a:ext cx="2217516" cy="2311400"/>
          </a:xfrm>
        </p:spPr>
        <p:txBody>
          <a:bodyPr anchor="b"/>
          <a:lstStyle>
            <a:lvl1pPr>
              <a:defRPr sz="240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22967" y="1426283"/>
            <a:ext cx="3480703" cy="7039681"/>
          </a:xfrm>
        </p:spPr>
        <p:txBody>
          <a:bodyPr anchor="t"/>
          <a:lstStyle>
            <a:lvl1pPr marL="0" indent="0">
              <a:buNone/>
              <a:defRPr sz="2406"/>
            </a:lvl1pPr>
            <a:lvl2pPr marL="343769" indent="0">
              <a:buNone/>
              <a:defRPr sz="2105"/>
            </a:lvl2pPr>
            <a:lvl3pPr marL="687537" indent="0">
              <a:buNone/>
              <a:defRPr sz="1805"/>
            </a:lvl3pPr>
            <a:lvl4pPr marL="1031306" indent="0">
              <a:buNone/>
              <a:defRPr sz="1504"/>
            </a:lvl4pPr>
            <a:lvl5pPr marL="1375075" indent="0">
              <a:buNone/>
              <a:defRPr sz="1504"/>
            </a:lvl5pPr>
            <a:lvl6pPr marL="1718843" indent="0">
              <a:buNone/>
              <a:defRPr sz="1504"/>
            </a:lvl6pPr>
            <a:lvl7pPr marL="2062612" indent="0">
              <a:buNone/>
              <a:defRPr sz="1504"/>
            </a:lvl7pPr>
            <a:lvl8pPr marL="2406381" indent="0">
              <a:buNone/>
              <a:defRPr sz="1504"/>
            </a:lvl8pPr>
            <a:lvl9pPr marL="2750149" indent="0">
              <a:buNone/>
              <a:defRPr sz="1504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583" y="2971800"/>
            <a:ext cx="2217516" cy="5505627"/>
          </a:xfrm>
        </p:spPr>
        <p:txBody>
          <a:bodyPr/>
          <a:lstStyle>
            <a:lvl1pPr marL="0" indent="0">
              <a:buNone/>
              <a:defRPr sz="1203"/>
            </a:lvl1pPr>
            <a:lvl2pPr marL="343769" indent="0">
              <a:buNone/>
              <a:defRPr sz="1053"/>
            </a:lvl2pPr>
            <a:lvl3pPr marL="687537" indent="0">
              <a:buNone/>
              <a:defRPr sz="902"/>
            </a:lvl3pPr>
            <a:lvl4pPr marL="1031306" indent="0">
              <a:buNone/>
              <a:defRPr sz="752"/>
            </a:lvl4pPr>
            <a:lvl5pPr marL="1375075" indent="0">
              <a:buNone/>
              <a:defRPr sz="752"/>
            </a:lvl5pPr>
            <a:lvl6pPr marL="1718843" indent="0">
              <a:buNone/>
              <a:defRPr sz="752"/>
            </a:lvl6pPr>
            <a:lvl7pPr marL="2062612" indent="0">
              <a:buNone/>
              <a:defRPr sz="752"/>
            </a:lvl7pPr>
            <a:lvl8pPr marL="2406381" indent="0">
              <a:buNone/>
              <a:defRPr sz="752"/>
            </a:lvl8pPr>
            <a:lvl9pPr marL="2750149" indent="0">
              <a:buNone/>
              <a:defRPr sz="75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4131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82056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20253" y="527403"/>
            <a:ext cx="1482522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2688" y="527403"/>
            <a:ext cx="4361622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6189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2688" y="527405"/>
            <a:ext cx="5930087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688" y="2637014"/>
            <a:ext cx="5930087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2688" y="9181397"/>
            <a:ext cx="15469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9111D-566F-4373-82FA-B79842BFA621}" type="datetimeFigureOut">
              <a:rPr kumimoji="1" lang="ja-JP" altLang="en-US" smtClean="0"/>
              <a:t>2022/10/14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7497" y="9181397"/>
            <a:ext cx="232046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55796" y="9181397"/>
            <a:ext cx="1546979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1D93D-49B7-4800-B63B-9F2DF7B3DB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8143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7537" rtl="0" eaLnBrk="1" latinLnBrk="0" hangingPunct="1">
        <a:lnSpc>
          <a:spcPct val="90000"/>
        </a:lnSpc>
        <a:spcBef>
          <a:spcPct val="0"/>
        </a:spcBef>
        <a:buNone/>
        <a:defRPr kumimoji="1" sz="3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884" indent="-171884" algn="l" defTabSz="687537" rtl="0" eaLnBrk="1" latinLnBrk="0" hangingPunct="1">
        <a:lnSpc>
          <a:spcPct val="90000"/>
        </a:lnSpc>
        <a:spcBef>
          <a:spcPts val="752"/>
        </a:spcBef>
        <a:buFont typeface="Arial" panose="020B0604020202020204" pitchFamily="34" charset="0"/>
        <a:buChar char="•"/>
        <a:defRPr kumimoji="1"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15653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805" kern="1200">
          <a:solidFill>
            <a:schemeClr val="tx1"/>
          </a:solidFill>
          <a:latin typeface="+mn-lt"/>
          <a:ea typeface="+mn-ea"/>
          <a:cs typeface="+mn-cs"/>
        </a:defRPr>
      </a:lvl2pPr>
      <a:lvl3pPr marL="859422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504" kern="1200">
          <a:solidFill>
            <a:schemeClr val="tx1"/>
          </a:solidFill>
          <a:latin typeface="+mn-lt"/>
          <a:ea typeface="+mn-ea"/>
          <a:cs typeface="+mn-cs"/>
        </a:defRPr>
      </a:lvl3pPr>
      <a:lvl4pPr marL="1203190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546959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890728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234496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578265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922034" indent="-171884" algn="l" defTabSz="687537" rtl="0" eaLnBrk="1" latinLnBrk="0" hangingPunct="1">
        <a:lnSpc>
          <a:spcPct val="90000"/>
        </a:lnSpc>
        <a:spcBef>
          <a:spcPts val="376"/>
        </a:spcBef>
        <a:buFont typeface="Arial" panose="020B0604020202020204" pitchFamily="34" charset="0"/>
        <a:buChar char="•"/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769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537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1306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5075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8843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2612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6381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50149" algn="l" defTabSz="687537" rtl="0" eaLnBrk="1" latinLnBrk="0" hangingPunct="1">
        <a:defRPr kumimoji="1"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>
          <a:gsLst>
            <a:gs pos="0">
              <a:srgbClr val="22A7A7">
                <a:alpha val="70000"/>
              </a:srgbClr>
            </a:gs>
            <a:gs pos="100000">
              <a:srgbClr val="22A7A7">
                <a:alpha val="70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C8AD99BF-2190-25D0-2AE3-74F1F2EBB1D5}"/>
              </a:ext>
            </a:extLst>
          </p:cNvPr>
          <p:cNvGrpSpPr/>
          <p:nvPr/>
        </p:nvGrpSpPr>
        <p:grpSpPr>
          <a:xfrm>
            <a:off x="1317414" y="292203"/>
            <a:ext cx="4282439" cy="411671"/>
            <a:chOff x="259081" y="147442"/>
            <a:chExt cx="4282439" cy="411671"/>
          </a:xfrm>
        </p:grpSpPr>
        <p:pic>
          <p:nvPicPr>
            <p:cNvPr id="7" name="図 6" descr="ロゴ が含まれている画像&#10;&#10;自動的に生成された説明">
              <a:extLst>
                <a:ext uri="{FF2B5EF4-FFF2-40B4-BE49-F238E27FC236}">
                  <a16:creationId xmlns:a16="http://schemas.microsoft.com/office/drawing/2014/main" id="{D96619C7-EC0D-6570-BA74-17CF10022B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9081" y="147442"/>
              <a:ext cx="1722120" cy="411671"/>
            </a:xfrm>
            <a:prstGeom prst="rect">
              <a:avLst/>
            </a:prstGeom>
          </p:spPr>
        </p:pic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5E80BC0C-825A-5520-38BD-EFE647C4B6AA}"/>
                </a:ext>
              </a:extLst>
            </p:cNvPr>
            <p:cNvSpPr txBox="1"/>
            <p:nvPr/>
          </p:nvSpPr>
          <p:spPr>
            <a:xfrm>
              <a:off x="1981201" y="184665"/>
              <a:ext cx="2560319" cy="37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chemeClr val="bg1"/>
                  </a:solidFill>
                </a:rPr>
                <a:t>取り扱い製品カタログ</a:t>
              </a:r>
            </a:p>
          </p:txBody>
        </p:sp>
      </p:grp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7DD6E71-D7AD-BACE-E008-CF2C7EA4E614}"/>
              </a:ext>
            </a:extLst>
          </p:cNvPr>
          <p:cNvSpPr/>
          <p:nvPr/>
        </p:nvSpPr>
        <p:spPr>
          <a:xfrm>
            <a:off x="213359" y="857607"/>
            <a:ext cx="3224371" cy="2118165"/>
          </a:xfrm>
          <a:prstGeom prst="rect">
            <a:avLst/>
          </a:prstGeom>
          <a:ln>
            <a:solidFill>
              <a:srgbClr val="28A8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8381C34-939E-83C3-F5DF-167919280A3E}"/>
              </a:ext>
            </a:extLst>
          </p:cNvPr>
          <p:cNvSpPr/>
          <p:nvPr/>
        </p:nvSpPr>
        <p:spPr>
          <a:xfrm>
            <a:off x="3439709" y="857607"/>
            <a:ext cx="3222393" cy="2118167"/>
          </a:xfrm>
          <a:prstGeom prst="rect">
            <a:avLst/>
          </a:prstGeom>
          <a:ln>
            <a:solidFill>
              <a:srgbClr val="28A8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29F940E-AFEE-F295-3E8F-6B9B4903E469}"/>
              </a:ext>
            </a:extLst>
          </p:cNvPr>
          <p:cNvSpPr/>
          <p:nvPr/>
        </p:nvSpPr>
        <p:spPr>
          <a:xfrm>
            <a:off x="3439708" y="2975773"/>
            <a:ext cx="3222393" cy="2118167"/>
          </a:xfrm>
          <a:prstGeom prst="rect">
            <a:avLst/>
          </a:prstGeom>
          <a:ln>
            <a:solidFill>
              <a:srgbClr val="28A8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EFADF37-B5C3-27B7-4BD0-DF23E13433C9}"/>
              </a:ext>
            </a:extLst>
          </p:cNvPr>
          <p:cNvSpPr/>
          <p:nvPr/>
        </p:nvSpPr>
        <p:spPr>
          <a:xfrm>
            <a:off x="211382" y="2975774"/>
            <a:ext cx="3224370" cy="2118167"/>
          </a:xfrm>
          <a:prstGeom prst="rect">
            <a:avLst/>
          </a:prstGeom>
          <a:ln>
            <a:solidFill>
              <a:srgbClr val="28A8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41434F7-BF67-A560-0846-28CB4390FD59}"/>
              </a:ext>
            </a:extLst>
          </p:cNvPr>
          <p:cNvSpPr/>
          <p:nvPr/>
        </p:nvSpPr>
        <p:spPr>
          <a:xfrm>
            <a:off x="3439708" y="5093940"/>
            <a:ext cx="3222393" cy="2118167"/>
          </a:xfrm>
          <a:prstGeom prst="rect">
            <a:avLst/>
          </a:prstGeom>
          <a:ln>
            <a:solidFill>
              <a:srgbClr val="28A8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90C76A2-19E1-5B15-6E3A-F89725250C49}"/>
              </a:ext>
            </a:extLst>
          </p:cNvPr>
          <p:cNvSpPr/>
          <p:nvPr/>
        </p:nvSpPr>
        <p:spPr>
          <a:xfrm>
            <a:off x="207426" y="5093941"/>
            <a:ext cx="3228325" cy="2118167"/>
          </a:xfrm>
          <a:prstGeom prst="rect">
            <a:avLst/>
          </a:prstGeom>
          <a:ln>
            <a:solidFill>
              <a:srgbClr val="28A8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C514676-487A-FE9C-04B1-FD53EB01519D}"/>
              </a:ext>
            </a:extLst>
          </p:cNvPr>
          <p:cNvSpPr/>
          <p:nvPr/>
        </p:nvSpPr>
        <p:spPr>
          <a:xfrm>
            <a:off x="203469" y="7212108"/>
            <a:ext cx="6458631" cy="990756"/>
          </a:xfrm>
          <a:prstGeom prst="rect">
            <a:avLst/>
          </a:prstGeom>
          <a:ln>
            <a:solidFill>
              <a:srgbClr val="28A87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F13DE2-F5A5-E84A-EA1D-EDEBED7BAF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1"/>
          <a:stretch/>
        </p:blipFill>
        <p:spPr bwMode="auto">
          <a:xfrm>
            <a:off x="266821" y="2124394"/>
            <a:ext cx="606632" cy="72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08956E1-AE27-FDD8-73C4-5B38DF651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0658" y="2122130"/>
            <a:ext cx="722106" cy="722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778EEB2B-BD33-7716-380D-BCB96085CB0C}"/>
              </a:ext>
            </a:extLst>
          </p:cNvPr>
          <p:cNvSpPr txBox="1"/>
          <p:nvPr/>
        </p:nvSpPr>
        <p:spPr>
          <a:xfrm>
            <a:off x="296051" y="1133777"/>
            <a:ext cx="30782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アミノ酸とジペプチドを原材料とし、独自の製法で作られた、有用な成分</a:t>
            </a:r>
            <a:r>
              <a:rPr lang="en-US" altLang="ja-JP" sz="1000" b="0" i="0" dirty="0">
                <a:solidFill>
                  <a:srgbClr val="333333"/>
                </a:solidFill>
                <a:effectLst/>
                <a:latin typeface="ヒラギノ角ゴ ProN W3"/>
              </a:rPr>
              <a:t>AB070597*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により、</a:t>
            </a:r>
            <a:r>
              <a:rPr lang="ja-JP" altLang="en-US" sz="1000" i="0" dirty="0">
                <a:solidFill>
                  <a:srgbClr val="262626"/>
                </a:solidFill>
                <a:effectLst/>
                <a:latin typeface="ヒラギノ角ゴ ProN W3"/>
              </a:rPr>
              <a:t>腎機能を健康的に維持、サポートします。</a:t>
            </a:r>
            <a:endParaRPr lang="ja-JP" altLang="en-US" sz="1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7A8576F-06B8-9CD6-9A06-3E3905B6F4D6}"/>
              </a:ext>
            </a:extLst>
          </p:cNvPr>
          <p:cNvSpPr txBox="1"/>
          <p:nvPr/>
        </p:nvSpPr>
        <p:spPr>
          <a:xfrm>
            <a:off x="243643" y="1753424"/>
            <a:ext cx="1645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■ </a:t>
            </a:r>
            <a:r>
              <a:rPr lang="en-US" altLang="ja-JP" sz="900" b="1" i="0" dirty="0">
                <a:solidFill>
                  <a:srgbClr val="333333"/>
                </a:solidFill>
                <a:effectLst/>
                <a:latin typeface="ヒラギノ角ゴ ProN W3"/>
              </a:rPr>
              <a:t>300mg / </a:t>
            </a:r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猫・小型犬用</a:t>
            </a:r>
            <a:endParaRPr lang="en-US" altLang="ja-JP" sz="900" b="1" dirty="0">
              <a:solidFill>
                <a:srgbClr val="333333"/>
              </a:solidFill>
              <a:latin typeface="ヒラギノ角ゴ ProN W3"/>
            </a:endParaRPr>
          </a:p>
          <a:p>
            <a:r>
              <a:rPr lang="en-US" altLang="ja-JP" sz="900" b="1" dirty="0">
                <a:solidFill>
                  <a:srgbClr val="333333"/>
                </a:solidFill>
                <a:latin typeface="ヒラギノ角ゴ ProN W3"/>
              </a:rPr>
              <a:t>      (60</a:t>
            </a:r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 カプセル</a:t>
            </a:r>
            <a:r>
              <a:rPr lang="en-US" altLang="ja-JP" sz="900" b="1" dirty="0">
                <a:solidFill>
                  <a:srgbClr val="333333"/>
                </a:solidFill>
                <a:latin typeface="ヒラギノ角ゴ ProN W3"/>
              </a:rPr>
              <a:t>)</a:t>
            </a:r>
            <a:endParaRPr lang="ja-JP" altLang="en-US" sz="900" b="1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055D352-0EF0-A8B4-4061-A5893F9DD499}"/>
              </a:ext>
            </a:extLst>
          </p:cNvPr>
          <p:cNvSpPr txBox="1"/>
          <p:nvPr/>
        </p:nvSpPr>
        <p:spPr>
          <a:xfrm>
            <a:off x="1821075" y="1738960"/>
            <a:ext cx="16752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■ </a:t>
            </a:r>
            <a:r>
              <a:rPr lang="en-US" altLang="ja-JP" sz="900" b="1" dirty="0">
                <a:solidFill>
                  <a:srgbClr val="333333"/>
                </a:solidFill>
                <a:latin typeface="ヒラギノ角ゴ ProN W3"/>
              </a:rPr>
              <a:t>10</a:t>
            </a:r>
            <a:r>
              <a:rPr lang="en-US" altLang="ja-JP" sz="900" b="1" i="0" dirty="0">
                <a:solidFill>
                  <a:srgbClr val="333333"/>
                </a:solidFill>
                <a:effectLst/>
                <a:latin typeface="ヒラギノ角ゴ ProN W3"/>
              </a:rPr>
              <a:t>00mg / </a:t>
            </a:r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中・大型犬用</a:t>
            </a:r>
            <a:endParaRPr lang="en-US" altLang="ja-JP" sz="900" b="1" dirty="0">
              <a:solidFill>
                <a:srgbClr val="333333"/>
              </a:solidFill>
              <a:latin typeface="ヒラギノ角ゴ ProN W3"/>
            </a:endParaRPr>
          </a:p>
          <a:p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　 </a:t>
            </a:r>
            <a:r>
              <a:rPr lang="en-US" altLang="ja-JP" sz="900" b="1" dirty="0">
                <a:solidFill>
                  <a:srgbClr val="333333"/>
                </a:solidFill>
                <a:latin typeface="ヒラギノ角ゴ ProN W3"/>
              </a:rPr>
              <a:t>(60</a:t>
            </a:r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カプセル</a:t>
            </a:r>
            <a:r>
              <a:rPr lang="en-US" altLang="ja-JP" sz="900" b="1" dirty="0">
                <a:solidFill>
                  <a:srgbClr val="333333"/>
                </a:solidFill>
                <a:latin typeface="ヒラギノ角ゴ ProN W3"/>
              </a:rPr>
              <a:t>)</a:t>
            </a:r>
            <a:endParaRPr lang="ja-JP" altLang="en-US" sz="900" b="1" dirty="0"/>
          </a:p>
        </p:txBody>
      </p: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E8262595-1EE1-8AF3-DA38-90259FA27221}"/>
              </a:ext>
            </a:extLst>
          </p:cNvPr>
          <p:cNvCxnSpPr>
            <a:cxnSpLocks/>
          </p:cNvCxnSpPr>
          <p:nvPr/>
        </p:nvCxnSpPr>
        <p:spPr>
          <a:xfrm>
            <a:off x="338545" y="1725875"/>
            <a:ext cx="2966086" cy="0"/>
          </a:xfrm>
          <a:prstGeom prst="line">
            <a:avLst/>
          </a:prstGeom>
          <a:ln w="9525" cap="flat" cmpd="sng" algn="ctr">
            <a:solidFill>
              <a:srgbClr val="28A87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5DC2AFD-22B2-AF7E-6D36-59495DD3744B}"/>
              </a:ext>
            </a:extLst>
          </p:cNvPr>
          <p:cNvSpPr txBox="1"/>
          <p:nvPr/>
        </p:nvSpPr>
        <p:spPr>
          <a:xfrm>
            <a:off x="298030" y="880854"/>
            <a:ext cx="1432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アミンアバスト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9F01242D-B367-9595-96C9-CE88EA202545}"/>
              </a:ext>
            </a:extLst>
          </p:cNvPr>
          <p:cNvSpPr/>
          <p:nvPr/>
        </p:nvSpPr>
        <p:spPr>
          <a:xfrm>
            <a:off x="788032" y="2110306"/>
            <a:ext cx="981787" cy="107760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E1C327AA-84CF-2A6F-E865-79DB4A87A026}"/>
              </a:ext>
            </a:extLst>
          </p:cNvPr>
          <p:cNvSpPr/>
          <p:nvPr/>
        </p:nvSpPr>
        <p:spPr>
          <a:xfrm>
            <a:off x="788032" y="2464821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732678EC-C188-A836-BB05-A3345AED56D4}"/>
              </a:ext>
            </a:extLst>
          </p:cNvPr>
          <p:cNvSpPr/>
          <p:nvPr/>
        </p:nvSpPr>
        <p:spPr>
          <a:xfrm>
            <a:off x="2333081" y="2103931"/>
            <a:ext cx="971549" cy="114135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DE7184FD-63FC-4F26-6DF8-72F7FF1B1DF4}"/>
              </a:ext>
            </a:extLst>
          </p:cNvPr>
          <p:cNvSpPr/>
          <p:nvPr/>
        </p:nvSpPr>
        <p:spPr>
          <a:xfrm>
            <a:off x="2333082" y="2458447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A0DF2BF-E87F-F8AE-8AB6-9A0FCB360D13}"/>
              </a:ext>
            </a:extLst>
          </p:cNvPr>
          <p:cNvSpPr txBox="1"/>
          <p:nvPr/>
        </p:nvSpPr>
        <p:spPr>
          <a:xfrm>
            <a:off x="818801" y="2193725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3,146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AD03227-0994-0118-B03E-2C84A5689A8F}"/>
              </a:ext>
            </a:extLst>
          </p:cNvPr>
          <p:cNvSpPr txBox="1"/>
          <p:nvPr/>
        </p:nvSpPr>
        <p:spPr>
          <a:xfrm>
            <a:off x="816185" y="2549080"/>
            <a:ext cx="97154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4,695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  <a:p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(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約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78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/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カプセル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)</a:t>
            </a:r>
            <a:endParaRPr lang="ja-JP" altLang="en-US" sz="700" dirty="0">
              <a:latin typeface="+mj-lt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A4BFD4A-18FD-B161-2A10-F04BECFEAEA6}"/>
              </a:ext>
            </a:extLst>
          </p:cNvPr>
          <p:cNvSpPr txBox="1"/>
          <p:nvPr/>
        </p:nvSpPr>
        <p:spPr>
          <a:xfrm>
            <a:off x="2359660" y="2187822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6,292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F8C558C-8139-DACE-D98B-8C54F4CA5ADE}"/>
              </a:ext>
            </a:extLst>
          </p:cNvPr>
          <p:cNvSpPr txBox="1"/>
          <p:nvPr/>
        </p:nvSpPr>
        <p:spPr>
          <a:xfrm>
            <a:off x="2357044" y="2543177"/>
            <a:ext cx="97154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9,390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  <a:p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(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約</a:t>
            </a:r>
            <a:r>
              <a:rPr lang="en-US" altLang="ja-JP" sz="700" dirty="0">
                <a:solidFill>
                  <a:srgbClr val="333333"/>
                </a:solidFill>
                <a:latin typeface="+mj-lt"/>
              </a:rPr>
              <a:t>156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/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カプセル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)</a:t>
            </a:r>
            <a:endParaRPr lang="ja-JP" altLang="en-US" sz="700" dirty="0">
              <a:latin typeface="+mj-lt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49A6AD3-EB1B-53F3-C8A9-92A4DBB9D2D3}"/>
              </a:ext>
            </a:extLst>
          </p:cNvPr>
          <p:cNvSpPr txBox="1"/>
          <p:nvPr/>
        </p:nvSpPr>
        <p:spPr>
          <a:xfrm>
            <a:off x="3510429" y="1133777"/>
            <a:ext cx="30782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人間用目薬メーカーが開発した涙やけシート。ジェル状のワイプで、眼の周りの汚れや分泌物をやさしく拭き取り、保湿します。</a:t>
            </a:r>
            <a:endParaRPr lang="ja-JP" altLang="en-US" sz="1000" dirty="0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E520C4C-EBCD-3AE1-D853-9AD4D70A5F92}"/>
              </a:ext>
            </a:extLst>
          </p:cNvPr>
          <p:cNvSpPr txBox="1"/>
          <p:nvPr/>
        </p:nvSpPr>
        <p:spPr>
          <a:xfrm>
            <a:off x="3512407" y="880854"/>
            <a:ext cx="1919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アイリッドラッシュ</a:t>
            </a:r>
          </a:p>
        </p:txBody>
      </p:sp>
      <p:cxnSp>
        <p:nvCxnSpPr>
          <p:cNvPr id="48" name="直線コネクタ 47">
            <a:extLst>
              <a:ext uri="{FF2B5EF4-FFF2-40B4-BE49-F238E27FC236}">
                <a16:creationId xmlns:a16="http://schemas.microsoft.com/office/drawing/2014/main" id="{4C5FD87D-D743-2B70-0BA8-F3E8E70FD766}"/>
              </a:ext>
            </a:extLst>
          </p:cNvPr>
          <p:cNvCxnSpPr>
            <a:cxnSpLocks/>
          </p:cNvCxnSpPr>
          <p:nvPr/>
        </p:nvCxnSpPr>
        <p:spPr>
          <a:xfrm>
            <a:off x="3569425" y="1725875"/>
            <a:ext cx="2966086" cy="0"/>
          </a:xfrm>
          <a:prstGeom prst="line">
            <a:avLst/>
          </a:prstGeom>
          <a:ln w="9525" cap="flat" cmpd="sng" algn="ctr">
            <a:solidFill>
              <a:srgbClr val="28A87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30" name="Picture 6">
            <a:extLst>
              <a:ext uri="{FF2B5EF4-FFF2-40B4-BE49-F238E27FC236}">
                <a16:creationId xmlns:a16="http://schemas.microsoft.com/office/drawing/2014/main" id="{538D3FE9-3A1E-8028-64ED-B76C745CB4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2" t="5793" r="32321" b="9303"/>
          <a:stretch/>
        </p:blipFill>
        <p:spPr bwMode="auto">
          <a:xfrm>
            <a:off x="3582701" y="1789312"/>
            <a:ext cx="760931" cy="86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FB490D4-483B-9076-859B-00F69A6B1BD6}"/>
              </a:ext>
            </a:extLst>
          </p:cNvPr>
          <p:cNvSpPr txBox="1"/>
          <p:nvPr/>
        </p:nvSpPr>
        <p:spPr>
          <a:xfrm>
            <a:off x="4405058" y="1789312"/>
            <a:ext cx="14952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■ </a:t>
            </a:r>
            <a:r>
              <a:rPr lang="en-US" altLang="ja-JP" sz="1000" b="1" dirty="0">
                <a:solidFill>
                  <a:srgbClr val="333333"/>
                </a:solidFill>
                <a:latin typeface="ヒラギノ角ゴ ProN W3"/>
              </a:rPr>
              <a:t>60</a:t>
            </a:r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枚入り</a:t>
            </a:r>
            <a:endParaRPr lang="ja-JP" altLang="en-US" sz="1000" b="1" dirty="0"/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0F3B8F49-DA9D-8A34-312F-0F3966F478B3}"/>
              </a:ext>
            </a:extLst>
          </p:cNvPr>
          <p:cNvSpPr/>
          <p:nvPr/>
        </p:nvSpPr>
        <p:spPr>
          <a:xfrm>
            <a:off x="4504691" y="2072510"/>
            <a:ext cx="971549" cy="114135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9CC4EDA6-1D65-B504-E6E7-7800E08EA00D}"/>
              </a:ext>
            </a:extLst>
          </p:cNvPr>
          <p:cNvSpPr/>
          <p:nvPr/>
        </p:nvSpPr>
        <p:spPr>
          <a:xfrm>
            <a:off x="5563962" y="2064526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9A59840-EFEC-EBDA-FB44-CD0A6528E892}"/>
              </a:ext>
            </a:extLst>
          </p:cNvPr>
          <p:cNvSpPr txBox="1"/>
          <p:nvPr/>
        </p:nvSpPr>
        <p:spPr>
          <a:xfrm>
            <a:off x="4505870" y="2156401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2,287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552BEFA-B04A-6538-1B31-E4F3863188CC}"/>
              </a:ext>
            </a:extLst>
          </p:cNvPr>
          <p:cNvSpPr txBox="1"/>
          <p:nvPr/>
        </p:nvSpPr>
        <p:spPr>
          <a:xfrm>
            <a:off x="5567919" y="2153617"/>
            <a:ext cx="97154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3,419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  <a:p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(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約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5</a:t>
            </a:r>
            <a:r>
              <a:rPr lang="en-US" altLang="ja-JP" sz="700" dirty="0">
                <a:solidFill>
                  <a:srgbClr val="333333"/>
                </a:solidFill>
                <a:latin typeface="+mj-lt"/>
              </a:rPr>
              <a:t>6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/</a:t>
            </a:r>
            <a:r>
              <a:rPr lang="ja-JP" altLang="en-US" sz="700" dirty="0">
                <a:solidFill>
                  <a:srgbClr val="333333"/>
                </a:solidFill>
                <a:latin typeface="+mj-lt"/>
              </a:rPr>
              <a:t>枚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)</a:t>
            </a:r>
            <a:endParaRPr lang="ja-JP" altLang="en-US" sz="700" dirty="0">
              <a:latin typeface="+mj-lt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39AFD67-9007-7D1A-1977-11C6E7FBCC35}"/>
              </a:ext>
            </a:extLst>
          </p:cNvPr>
          <p:cNvSpPr txBox="1"/>
          <p:nvPr/>
        </p:nvSpPr>
        <p:spPr>
          <a:xfrm>
            <a:off x="300346" y="3251943"/>
            <a:ext cx="30782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独自のブレンドで作られた、有用な成分</a:t>
            </a:r>
            <a:r>
              <a:rPr lang="en-US" altLang="ja-JP" sz="1000" b="0" i="0" dirty="0">
                <a:solidFill>
                  <a:srgbClr val="333333"/>
                </a:solidFill>
                <a:effectLst/>
                <a:latin typeface="ヒラギノ角ゴ ProN W3"/>
              </a:rPr>
              <a:t>1-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テトラデカノール複合体を含有。これにより、歯茎・歯肉の機能を健康的に維持、サポートします。</a:t>
            </a:r>
            <a:endParaRPr lang="ja-JP" altLang="en-US" sz="1000" dirty="0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0149DC8-814A-E7B1-8CCB-290F5AB2A95D}"/>
              </a:ext>
            </a:extLst>
          </p:cNvPr>
          <p:cNvSpPr txBox="1"/>
          <p:nvPr/>
        </p:nvSpPr>
        <p:spPr>
          <a:xfrm>
            <a:off x="302324" y="2999020"/>
            <a:ext cx="1919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1-TDC</a:t>
            </a:r>
            <a:endParaRPr kumimoji="1" lang="ja-JP" altLang="en-US" sz="1400" b="1" dirty="0">
              <a:gradFill flip="none" rotWithShape="1">
                <a:gsLst>
                  <a:gs pos="0">
                    <a:srgbClr val="28A871"/>
                  </a:gs>
                  <a:gs pos="100000">
                    <a:srgbClr val="22A7A7"/>
                  </a:gs>
                </a:gsLst>
                <a:lin ang="0" scaled="1"/>
                <a:tileRect/>
              </a:gradFill>
            </a:endParaRPr>
          </a:p>
        </p:txBody>
      </p:sp>
      <p:cxnSp>
        <p:nvCxnSpPr>
          <p:cNvPr id="58" name="直線コネクタ 57">
            <a:extLst>
              <a:ext uri="{FF2B5EF4-FFF2-40B4-BE49-F238E27FC236}">
                <a16:creationId xmlns:a16="http://schemas.microsoft.com/office/drawing/2014/main" id="{B923DB8C-DD2F-C76D-391A-C1B3B7406410}"/>
              </a:ext>
            </a:extLst>
          </p:cNvPr>
          <p:cNvCxnSpPr>
            <a:cxnSpLocks/>
          </p:cNvCxnSpPr>
          <p:nvPr/>
        </p:nvCxnSpPr>
        <p:spPr>
          <a:xfrm>
            <a:off x="359342" y="3844041"/>
            <a:ext cx="2966086" cy="0"/>
          </a:xfrm>
          <a:prstGeom prst="line">
            <a:avLst/>
          </a:prstGeom>
          <a:ln w="9525" cap="flat" cmpd="sng" algn="ctr">
            <a:solidFill>
              <a:srgbClr val="28A87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CFCAC78-73E0-61E8-9C07-DF82F475E5D7}"/>
              </a:ext>
            </a:extLst>
          </p:cNvPr>
          <p:cNvSpPr txBox="1"/>
          <p:nvPr/>
        </p:nvSpPr>
        <p:spPr>
          <a:xfrm>
            <a:off x="1194975" y="3907478"/>
            <a:ext cx="14952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■ </a:t>
            </a:r>
            <a:r>
              <a:rPr lang="en-US" altLang="ja-JP" sz="1000" b="1" dirty="0">
                <a:solidFill>
                  <a:srgbClr val="333333"/>
                </a:solidFill>
                <a:latin typeface="ヒラギノ角ゴ ProN W3"/>
              </a:rPr>
              <a:t>30</a:t>
            </a:r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カプセル</a:t>
            </a:r>
            <a:endParaRPr lang="ja-JP" altLang="en-US" sz="1000" b="1" dirty="0"/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F7920E49-0ACA-98E6-6EF4-F907091BB29C}"/>
              </a:ext>
            </a:extLst>
          </p:cNvPr>
          <p:cNvSpPr/>
          <p:nvPr/>
        </p:nvSpPr>
        <p:spPr>
          <a:xfrm>
            <a:off x="1294608" y="4190676"/>
            <a:ext cx="971549" cy="114135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F950054A-7AA0-D883-9899-47819C22463F}"/>
              </a:ext>
            </a:extLst>
          </p:cNvPr>
          <p:cNvSpPr/>
          <p:nvPr/>
        </p:nvSpPr>
        <p:spPr>
          <a:xfrm>
            <a:off x="2353879" y="4182692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4384A6E-E4F4-EC38-9E47-ECB960F87ABA}"/>
              </a:ext>
            </a:extLst>
          </p:cNvPr>
          <p:cNvSpPr txBox="1"/>
          <p:nvPr/>
        </p:nvSpPr>
        <p:spPr>
          <a:xfrm>
            <a:off x="1407547" y="4274567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3,003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1024" name="テキスト ボックス 1023">
            <a:extLst>
              <a:ext uri="{FF2B5EF4-FFF2-40B4-BE49-F238E27FC236}">
                <a16:creationId xmlns:a16="http://schemas.microsoft.com/office/drawing/2014/main" id="{3E5154D2-88B1-B62E-0BA7-DA2549AEF68B}"/>
              </a:ext>
            </a:extLst>
          </p:cNvPr>
          <p:cNvSpPr txBox="1"/>
          <p:nvPr/>
        </p:nvSpPr>
        <p:spPr>
          <a:xfrm>
            <a:off x="2464201" y="4287742"/>
            <a:ext cx="97154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4,482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  <a:p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(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約</a:t>
            </a:r>
            <a:r>
              <a:rPr lang="en-US" altLang="ja-JP" sz="700" dirty="0">
                <a:solidFill>
                  <a:srgbClr val="333333"/>
                </a:solidFill>
                <a:latin typeface="+mj-lt"/>
              </a:rPr>
              <a:t>149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/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カプセル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)</a:t>
            </a:r>
            <a:endParaRPr lang="ja-JP" altLang="en-US" sz="700" dirty="0">
              <a:latin typeface="+mj-lt"/>
            </a:endParaRP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B436CE9D-6C8B-B457-CFD0-2691B12DA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94" y="3932664"/>
            <a:ext cx="610092" cy="986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テキスト ボックス 1024">
            <a:extLst>
              <a:ext uri="{FF2B5EF4-FFF2-40B4-BE49-F238E27FC236}">
                <a16:creationId xmlns:a16="http://schemas.microsoft.com/office/drawing/2014/main" id="{72E26AD2-5AF8-344C-E4B5-5A95731E9B42}"/>
              </a:ext>
            </a:extLst>
          </p:cNvPr>
          <p:cNvSpPr txBox="1"/>
          <p:nvPr/>
        </p:nvSpPr>
        <p:spPr>
          <a:xfrm>
            <a:off x="1409305" y="2237785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27" name="テキスト ボックス 1026">
            <a:extLst>
              <a:ext uri="{FF2B5EF4-FFF2-40B4-BE49-F238E27FC236}">
                <a16:creationId xmlns:a16="http://schemas.microsoft.com/office/drawing/2014/main" id="{C71C9490-28CB-D4AB-4CD5-616352DBD264}"/>
              </a:ext>
            </a:extLst>
          </p:cNvPr>
          <p:cNvSpPr txBox="1"/>
          <p:nvPr/>
        </p:nvSpPr>
        <p:spPr>
          <a:xfrm>
            <a:off x="1413651" y="2593431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29" name="テキスト ボックス 1028">
            <a:extLst>
              <a:ext uri="{FF2B5EF4-FFF2-40B4-BE49-F238E27FC236}">
                <a16:creationId xmlns:a16="http://schemas.microsoft.com/office/drawing/2014/main" id="{ABEC79C3-0A2D-2340-ED61-C6D99D289D0A}"/>
              </a:ext>
            </a:extLst>
          </p:cNvPr>
          <p:cNvSpPr txBox="1"/>
          <p:nvPr/>
        </p:nvSpPr>
        <p:spPr>
          <a:xfrm>
            <a:off x="2958113" y="2233344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31" name="テキスト ボックス 1030">
            <a:extLst>
              <a:ext uri="{FF2B5EF4-FFF2-40B4-BE49-F238E27FC236}">
                <a16:creationId xmlns:a16="http://schemas.microsoft.com/office/drawing/2014/main" id="{BB147527-F529-37D6-5F34-AB217CA07C40}"/>
              </a:ext>
            </a:extLst>
          </p:cNvPr>
          <p:cNvSpPr txBox="1"/>
          <p:nvPr/>
        </p:nvSpPr>
        <p:spPr>
          <a:xfrm>
            <a:off x="2962459" y="2588990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33" name="テキスト ボックス 1032">
            <a:extLst>
              <a:ext uri="{FF2B5EF4-FFF2-40B4-BE49-F238E27FC236}">
                <a16:creationId xmlns:a16="http://schemas.microsoft.com/office/drawing/2014/main" id="{D0B6482E-B61D-B108-F5BD-2BA0C564F405}"/>
              </a:ext>
            </a:extLst>
          </p:cNvPr>
          <p:cNvSpPr txBox="1"/>
          <p:nvPr/>
        </p:nvSpPr>
        <p:spPr>
          <a:xfrm>
            <a:off x="5096827" y="2209264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35" name="テキスト ボックス 1034">
            <a:extLst>
              <a:ext uri="{FF2B5EF4-FFF2-40B4-BE49-F238E27FC236}">
                <a16:creationId xmlns:a16="http://schemas.microsoft.com/office/drawing/2014/main" id="{4A1BEF3E-B599-A8EE-7DBE-6F559C65E6E2}"/>
              </a:ext>
            </a:extLst>
          </p:cNvPr>
          <p:cNvSpPr txBox="1"/>
          <p:nvPr/>
        </p:nvSpPr>
        <p:spPr>
          <a:xfrm>
            <a:off x="6165039" y="2201280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38" name="テキスト ボックス 1037">
            <a:extLst>
              <a:ext uri="{FF2B5EF4-FFF2-40B4-BE49-F238E27FC236}">
                <a16:creationId xmlns:a16="http://schemas.microsoft.com/office/drawing/2014/main" id="{4CD2445E-6384-B7D8-4EAC-0478F0E1CE6F}"/>
              </a:ext>
            </a:extLst>
          </p:cNvPr>
          <p:cNvSpPr txBox="1"/>
          <p:nvPr/>
        </p:nvSpPr>
        <p:spPr>
          <a:xfrm>
            <a:off x="3520921" y="3246164"/>
            <a:ext cx="30782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0" i="0" dirty="0">
                <a:effectLst/>
                <a:latin typeface="ヒラギノ角ゴ ProN W3"/>
              </a:rPr>
              <a:t>吸入薬を呼吸器に送達するための補助具。患部に直接ステロイドが届くことで、ステロイド投与量を抑え、副作用による犬猫の負担を減らします。</a:t>
            </a:r>
            <a:endParaRPr lang="ja-JP" altLang="en-US" sz="1000" dirty="0"/>
          </a:p>
        </p:txBody>
      </p:sp>
      <p:sp>
        <p:nvSpPr>
          <p:cNvPr id="1039" name="テキスト ボックス 1038">
            <a:extLst>
              <a:ext uri="{FF2B5EF4-FFF2-40B4-BE49-F238E27FC236}">
                <a16:creationId xmlns:a16="http://schemas.microsoft.com/office/drawing/2014/main" id="{EF6282CB-7D03-1446-957F-6F5DE8299E23}"/>
              </a:ext>
            </a:extLst>
          </p:cNvPr>
          <p:cNvSpPr txBox="1"/>
          <p:nvPr/>
        </p:nvSpPr>
        <p:spPr>
          <a:xfrm>
            <a:off x="3522899" y="2993241"/>
            <a:ext cx="31334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エアロキャット・エアロドッグ</a:t>
            </a:r>
          </a:p>
        </p:txBody>
      </p:sp>
      <p:cxnSp>
        <p:nvCxnSpPr>
          <p:cNvPr id="1040" name="直線コネクタ 1039">
            <a:extLst>
              <a:ext uri="{FF2B5EF4-FFF2-40B4-BE49-F238E27FC236}">
                <a16:creationId xmlns:a16="http://schemas.microsoft.com/office/drawing/2014/main" id="{6125A1D4-6098-70A9-81A9-87AE6624ECF6}"/>
              </a:ext>
            </a:extLst>
          </p:cNvPr>
          <p:cNvCxnSpPr>
            <a:cxnSpLocks/>
          </p:cNvCxnSpPr>
          <p:nvPr/>
        </p:nvCxnSpPr>
        <p:spPr>
          <a:xfrm>
            <a:off x="3579917" y="3838262"/>
            <a:ext cx="2966086" cy="0"/>
          </a:xfrm>
          <a:prstGeom prst="line">
            <a:avLst/>
          </a:prstGeom>
          <a:ln w="9525" cap="flat" cmpd="sng" algn="ctr">
            <a:solidFill>
              <a:srgbClr val="28A87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41" name="テキスト ボックス 1040">
            <a:extLst>
              <a:ext uri="{FF2B5EF4-FFF2-40B4-BE49-F238E27FC236}">
                <a16:creationId xmlns:a16="http://schemas.microsoft.com/office/drawing/2014/main" id="{60874235-5152-59FD-6A6A-E3136C16CD6C}"/>
              </a:ext>
            </a:extLst>
          </p:cNvPr>
          <p:cNvSpPr txBox="1"/>
          <p:nvPr/>
        </p:nvSpPr>
        <p:spPr>
          <a:xfrm>
            <a:off x="3537136" y="3857481"/>
            <a:ext cx="287636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■ エアロキャット（猫用）</a:t>
            </a:r>
            <a:endParaRPr lang="en-US" altLang="ja-JP" sz="900" b="1" dirty="0">
              <a:solidFill>
                <a:srgbClr val="333333"/>
              </a:solidFill>
              <a:latin typeface="ヒラギノ角ゴ ProN W3"/>
            </a:endParaRPr>
          </a:p>
          <a:p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■ エアロドッグ 小（犬用 マスクサイズ</a:t>
            </a:r>
            <a:r>
              <a:rPr lang="en-US" altLang="ja-JP" sz="900" b="1" dirty="0">
                <a:solidFill>
                  <a:srgbClr val="333333"/>
                </a:solidFill>
                <a:latin typeface="ヒラギノ角ゴ ProN W3"/>
              </a:rPr>
              <a:t>S/M</a:t>
            </a:r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）</a:t>
            </a:r>
            <a:endParaRPr lang="en-US" altLang="ja-JP" sz="900" b="1" dirty="0">
              <a:solidFill>
                <a:srgbClr val="333333"/>
              </a:solidFill>
              <a:latin typeface="ヒラギノ角ゴ ProN W3"/>
            </a:endParaRPr>
          </a:p>
          <a:p>
            <a:r>
              <a:rPr lang="ja-JP" altLang="en-US" sz="900" b="1" dirty="0"/>
              <a:t>■ エアロドッグ 大</a:t>
            </a:r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（犬用 マスクサイズ</a:t>
            </a:r>
            <a:r>
              <a:rPr lang="en-US" altLang="ja-JP" sz="900" b="1" dirty="0">
                <a:solidFill>
                  <a:srgbClr val="333333"/>
                </a:solidFill>
                <a:latin typeface="ヒラギノ角ゴ ProN W3"/>
              </a:rPr>
              <a:t>M/L</a:t>
            </a:r>
            <a:r>
              <a:rPr lang="ja-JP" altLang="en-US" sz="900" b="1" dirty="0">
                <a:solidFill>
                  <a:srgbClr val="333333"/>
                </a:solidFill>
                <a:latin typeface="ヒラギノ角ゴ ProN W3"/>
              </a:rPr>
              <a:t>）</a:t>
            </a:r>
            <a:endParaRPr lang="en-US" altLang="ja-JP" sz="900" b="1" dirty="0">
              <a:solidFill>
                <a:srgbClr val="333333"/>
              </a:solidFill>
              <a:latin typeface="ヒラギノ角ゴ ProN W3"/>
            </a:endParaRPr>
          </a:p>
        </p:txBody>
      </p:sp>
      <p:pic>
        <p:nvPicPr>
          <p:cNvPr id="1048" name="Picture 14">
            <a:extLst>
              <a:ext uri="{FF2B5EF4-FFF2-40B4-BE49-F238E27FC236}">
                <a16:creationId xmlns:a16="http://schemas.microsoft.com/office/drawing/2014/main" id="{2F9DA0E1-BCE5-07DF-924B-679F6D2E7C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5" t="23990" r="17695" b="21150"/>
          <a:stretch/>
        </p:blipFill>
        <p:spPr bwMode="auto">
          <a:xfrm>
            <a:off x="3666796" y="4354558"/>
            <a:ext cx="1305793" cy="64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9" name="正方形/長方形 1048">
            <a:extLst>
              <a:ext uri="{FF2B5EF4-FFF2-40B4-BE49-F238E27FC236}">
                <a16:creationId xmlns:a16="http://schemas.microsoft.com/office/drawing/2014/main" id="{77A4E3F5-EE6A-19C1-56B2-DD8A58AD048D}"/>
              </a:ext>
            </a:extLst>
          </p:cNvPr>
          <p:cNvSpPr/>
          <p:nvPr/>
        </p:nvSpPr>
        <p:spPr>
          <a:xfrm>
            <a:off x="5467916" y="4400613"/>
            <a:ext cx="971549" cy="114135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1050" name="正方形/長方形 1049">
            <a:extLst>
              <a:ext uri="{FF2B5EF4-FFF2-40B4-BE49-F238E27FC236}">
                <a16:creationId xmlns:a16="http://schemas.microsoft.com/office/drawing/2014/main" id="{D5D99678-9E48-3B3A-F695-687DAB1E7082}"/>
              </a:ext>
            </a:extLst>
          </p:cNvPr>
          <p:cNvSpPr/>
          <p:nvPr/>
        </p:nvSpPr>
        <p:spPr>
          <a:xfrm>
            <a:off x="5438048" y="4748429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sp>
        <p:nvSpPr>
          <p:cNvPr id="1051" name="テキスト ボックス 1050">
            <a:extLst>
              <a:ext uri="{FF2B5EF4-FFF2-40B4-BE49-F238E27FC236}">
                <a16:creationId xmlns:a16="http://schemas.microsoft.com/office/drawing/2014/main" id="{072A8BE9-BC06-78E3-38DC-1BFA0D1742D5}"/>
              </a:ext>
            </a:extLst>
          </p:cNvPr>
          <p:cNvSpPr txBox="1"/>
          <p:nvPr/>
        </p:nvSpPr>
        <p:spPr>
          <a:xfrm>
            <a:off x="5580855" y="4484504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7,300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1052" name="テキスト ボックス 1051">
            <a:extLst>
              <a:ext uri="{FF2B5EF4-FFF2-40B4-BE49-F238E27FC236}">
                <a16:creationId xmlns:a16="http://schemas.microsoft.com/office/drawing/2014/main" id="{5F9143E6-2747-CBC4-2756-5E2252D89E2C}"/>
              </a:ext>
            </a:extLst>
          </p:cNvPr>
          <p:cNvSpPr txBox="1"/>
          <p:nvPr/>
        </p:nvSpPr>
        <p:spPr>
          <a:xfrm>
            <a:off x="5499636" y="4826517"/>
            <a:ext cx="9715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11,000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</p:txBody>
      </p:sp>
      <p:sp>
        <p:nvSpPr>
          <p:cNvPr id="1055" name="テキスト ボックス 1054">
            <a:extLst>
              <a:ext uri="{FF2B5EF4-FFF2-40B4-BE49-F238E27FC236}">
                <a16:creationId xmlns:a16="http://schemas.microsoft.com/office/drawing/2014/main" id="{735AD941-73BD-D4CA-7712-F6FC6E55CD62}"/>
              </a:ext>
            </a:extLst>
          </p:cNvPr>
          <p:cNvSpPr txBox="1"/>
          <p:nvPr/>
        </p:nvSpPr>
        <p:spPr>
          <a:xfrm>
            <a:off x="316931" y="5404718"/>
            <a:ext cx="30782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0" i="0" dirty="0">
                <a:solidFill>
                  <a:srgbClr val="333333"/>
                </a:solidFill>
                <a:effectLst/>
                <a:latin typeface="ヒラギノ角ゴ ProN W3"/>
              </a:rPr>
              <a:t>『Slab51』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と呼ばれる</a:t>
            </a:r>
            <a:r>
              <a:rPr lang="en-US" altLang="ja-JP" sz="1000" b="0" i="0" dirty="0">
                <a:solidFill>
                  <a:srgbClr val="333333"/>
                </a:solidFill>
                <a:effectLst/>
                <a:latin typeface="ヒラギノ角ゴ ProN W3"/>
              </a:rPr>
              <a:t>8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つ、</a:t>
            </a:r>
            <a:r>
              <a:rPr lang="en-US" altLang="ja-JP" sz="1000" b="0" i="0" dirty="0">
                <a:solidFill>
                  <a:srgbClr val="333333"/>
                </a:solidFill>
                <a:effectLst/>
                <a:latin typeface="ヒラギノ角ゴ ProN W3"/>
              </a:rPr>
              <a:t> 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約</a:t>
            </a:r>
            <a:r>
              <a:rPr lang="en-US" altLang="ja-JP" sz="1000" b="0" i="0" dirty="0">
                <a:solidFill>
                  <a:srgbClr val="333333"/>
                </a:solidFill>
                <a:effectLst/>
                <a:latin typeface="ヒラギノ角ゴ ProN W3"/>
              </a:rPr>
              <a:t>2000</a:t>
            </a:r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億個の乳酸菌とビフィズス菌のプロバイオティクス混合物が、腸内細菌バランスを整えます。</a:t>
            </a:r>
            <a:endParaRPr lang="ja-JP" altLang="en-US" sz="1000" dirty="0"/>
          </a:p>
        </p:txBody>
      </p:sp>
      <p:sp>
        <p:nvSpPr>
          <p:cNvPr id="1056" name="テキスト ボックス 1055">
            <a:extLst>
              <a:ext uri="{FF2B5EF4-FFF2-40B4-BE49-F238E27FC236}">
                <a16:creationId xmlns:a16="http://schemas.microsoft.com/office/drawing/2014/main" id="{D82B4786-C1E0-E588-A67A-582783C45BCA}"/>
              </a:ext>
            </a:extLst>
          </p:cNvPr>
          <p:cNvSpPr txBox="1"/>
          <p:nvPr/>
        </p:nvSpPr>
        <p:spPr>
          <a:xfrm>
            <a:off x="200702" y="6053422"/>
            <a:ext cx="164576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■</a:t>
            </a:r>
            <a:r>
              <a:rPr lang="ja-JP" altLang="en-US" sz="1000" b="1" i="0" dirty="0">
                <a:solidFill>
                  <a:srgbClr val="333333"/>
                </a:solidFill>
                <a:effectLst/>
                <a:latin typeface="ヒラギノ角ゴ ProN W3"/>
              </a:rPr>
              <a:t>犬用 </a:t>
            </a:r>
            <a:r>
              <a:rPr lang="en-US" altLang="ja-JP" sz="1000" b="1" i="0" dirty="0">
                <a:solidFill>
                  <a:srgbClr val="333333"/>
                </a:solidFill>
                <a:effectLst/>
                <a:latin typeface="ヒラギノ角ゴ ProN W3"/>
              </a:rPr>
              <a:t>/ 30</a:t>
            </a:r>
            <a:r>
              <a:rPr lang="ja-JP" altLang="en-US" sz="1000" b="1" i="0" dirty="0">
                <a:solidFill>
                  <a:srgbClr val="333333"/>
                </a:solidFill>
                <a:effectLst/>
                <a:latin typeface="ヒラギノ角ゴ ProN W3"/>
              </a:rPr>
              <a:t>包</a:t>
            </a:r>
            <a:endParaRPr lang="ja-JP" altLang="en-US" sz="1000" b="1" dirty="0"/>
          </a:p>
        </p:txBody>
      </p:sp>
      <p:sp>
        <p:nvSpPr>
          <p:cNvPr id="1057" name="テキスト ボックス 1056">
            <a:extLst>
              <a:ext uri="{FF2B5EF4-FFF2-40B4-BE49-F238E27FC236}">
                <a16:creationId xmlns:a16="http://schemas.microsoft.com/office/drawing/2014/main" id="{DE2B4683-AFE8-A827-A9C2-50153F156722}"/>
              </a:ext>
            </a:extLst>
          </p:cNvPr>
          <p:cNvSpPr txBox="1"/>
          <p:nvPr/>
        </p:nvSpPr>
        <p:spPr>
          <a:xfrm>
            <a:off x="1740034" y="6038958"/>
            <a:ext cx="174133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■ 猫・子犬用 </a:t>
            </a:r>
            <a:r>
              <a:rPr lang="en-US" altLang="ja-JP" sz="1000" b="1" dirty="0">
                <a:solidFill>
                  <a:srgbClr val="333333"/>
                </a:solidFill>
                <a:latin typeface="ヒラギノ角ゴ ProN W3"/>
              </a:rPr>
              <a:t>/ 30</a:t>
            </a:r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カプセル</a:t>
            </a:r>
            <a:endParaRPr lang="ja-JP" altLang="en-US" sz="1000" b="1" dirty="0"/>
          </a:p>
        </p:txBody>
      </p:sp>
      <p:cxnSp>
        <p:nvCxnSpPr>
          <p:cNvPr id="1058" name="直線コネクタ 1057">
            <a:extLst>
              <a:ext uri="{FF2B5EF4-FFF2-40B4-BE49-F238E27FC236}">
                <a16:creationId xmlns:a16="http://schemas.microsoft.com/office/drawing/2014/main" id="{E6007128-510A-3ABF-615E-3653BA8BAA3D}"/>
              </a:ext>
            </a:extLst>
          </p:cNvPr>
          <p:cNvCxnSpPr>
            <a:cxnSpLocks/>
          </p:cNvCxnSpPr>
          <p:nvPr/>
        </p:nvCxnSpPr>
        <p:spPr>
          <a:xfrm>
            <a:off x="359425" y="5973040"/>
            <a:ext cx="2966086" cy="0"/>
          </a:xfrm>
          <a:prstGeom prst="line">
            <a:avLst/>
          </a:prstGeom>
          <a:ln w="9525" cap="flat" cmpd="sng" algn="ctr">
            <a:solidFill>
              <a:srgbClr val="28A87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59" name="テキスト ボックス 1058">
            <a:extLst>
              <a:ext uri="{FF2B5EF4-FFF2-40B4-BE49-F238E27FC236}">
                <a16:creationId xmlns:a16="http://schemas.microsoft.com/office/drawing/2014/main" id="{B465C23F-16D6-A6B5-1121-EFB21DC10867}"/>
              </a:ext>
            </a:extLst>
          </p:cNvPr>
          <p:cNvSpPr txBox="1"/>
          <p:nvPr/>
        </p:nvSpPr>
        <p:spPr>
          <a:xfrm>
            <a:off x="318910" y="5128019"/>
            <a:ext cx="1432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サイボミックス</a:t>
            </a:r>
          </a:p>
        </p:txBody>
      </p:sp>
      <p:sp>
        <p:nvSpPr>
          <p:cNvPr id="1060" name="正方形/長方形 1059">
            <a:extLst>
              <a:ext uri="{FF2B5EF4-FFF2-40B4-BE49-F238E27FC236}">
                <a16:creationId xmlns:a16="http://schemas.microsoft.com/office/drawing/2014/main" id="{FC9A08A7-2987-A3AB-1FA8-BE235AE82F08}"/>
              </a:ext>
            </a:extLst>
          </p:cNvPr>
          <p:cNvSpPr/>
          <p:nvPr/>
        </p:nvSpPr>
        <p:spPr>
          <a:xfrm>
            <a:off x="778432" y="6357471"/>
            <a:ext cx="981787" cy="107760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1061" name="正方形/長方形 1060">
            <a:extLst>
              <a:ext uri="{FF2B5EF4-FFF2-40B4-BE49-F238E27FC236}">
                <a16:creationId xmlns:a16="http://schemas.microsoft.com/office/drawing/2014/main" id="{B4731631-7257-8853-D108-8C9F256E60DB}"/>
              </a:ext>
            </a:extLst>
          </p:cNvPr>
          <p:cNvSpPr/>
          <p:nvPr/>
        </p:nvSpPr>
        <p:spPr>
          <a:xfrm>
            <a:off x="2323481" y="6351096"/>
            <a:ext cx="971549" cy="114135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1062" name="正方形/長方形 1061">
            <a:extLst>
              <a:ext uri="{FF2B5EF4-FFF2-40B4-BE49-F238E27FC236}">
                <a16:creationId xmlns:a16="http://schemas.microsoft.com/office/drawing/2014/main" id="{06A9A996-975C-1377-B4DC-28C97B9F15A1}"/>
              </a:ext>
            </a:extLst>
          </p:cNvPr>
          <p:cNvSpPr/>
          <p:nvPr/>
        </p:nvSpPr>
        <p:spPr>
          <a:xfrm>
            <a:off x="2323482" y="6705612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sp>
        <p:nvSpPr>
          <p:cNvPr id="1063" name="テキスト ボックス 1062">
            <a:extLst>
              <a:ext uri="{FF2B5EF4-FFF2-40B4-BE49-F238E27FC236}">
                <a16:creationId xmlns:a16="http://schemas.microsoft.com/office/drawing/2014/main" id="{229C5009-8031-A5FF-B5F8-3797CBDECB9A}"/>
              </a:ext>
            </a:extLst>
          </p:cNvPr>
          <p:cNvSpPr txBox="1"/>
          <p:nvPr/>
        </p:nvSpPr>
        <p:spPr>
          <a:xfrm>
            <a:off x="809201" y="6440890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7,150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1064" name="テキスト ボックス 1063">
            <a:extLst>
              <a:ext uri="{FF2B5EF4-FFF2-40B4-BE49-F238E27FC236}">
                <a16:creationId xmlns:a16="http://schemas.microsoft.com/office/drawing/2014/main" id="{A8F180F6-E762-F159-B774-4F2581B57E93}"/>
              </a:ext>
            </a:extLst>
          </p:cNvPr>
          <p:cNvSpPr txBox="1"/>
          <p:nvPr/>
        </p:nvSpPr>
        <p:spPr>
          <a:xfrm>
            <a:off x="806585" y="6796245"/>
            <a:ext cx="9715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10,725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</p:txBody>
      </p:sp>
      <p:sp>
        <p:nvSpPr>
          <p:cNvPr id="1065" name="テキスト ボックス 1064">
            <a:extLst>
              <a:ext uri="{FF2B5EF4-FFF2-40B4-BE49-F238E27FC236}">
                <a16:creationId xmlns:a16="http://schemas.microsoft.com/office/drawing/2014/main" id="{3F4DB63E-DFDD-6CD0-D425-CC13209D3A19}"/>
              </a:ext>
            </a:extLst>
          </p:cNvPr>
          <p:cNvSpPr txBox="1"/>
          <p:nvPr/>
        </p:nvSpPr>
        <p:spPr>
          <a:xfrm>
            <a:off x="2350060" y="6434987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2,600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1066" name="テキスト ボックス 1065">
            <a:extLst>
              <a:ext uri="{FF2B5EF4-FFF2-40B4-BE49-F238E27FC236}">
                <a16:creationId xmlns:a16="http://schemas.microsoft.com/office/drawing/2014/main" id="{FEBD6749-1927-5BAC-927C-11A47BC30F99}"/>
              </a:ext>
            </a:extLst>
          </p:cNvPr>
          <p:cNvSpPr txBox="1"/>
          <p:nvPr/>
        </p:nvSpPr>
        <p:spPr>
          <a:xfrm>
            <a:off x="2347444" y="6790342"/>
            <a:ext cx="9715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3,900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</p:txBody>
      </p:sp>
      <p:sp>
        <p:nvSpPr>
          <p:cNvPr id="1067" name="テキスト ボックス 1066">
            <a:extLst>
              <a:ext uri="{FF2B5EF4-FFF2-40B4-BE49-F238E27FC236}">
                <a16:creationId xmlns:a16="http://schemas.microsoft.com/office/drawing/2014/main" id="{991222CB-858C-91B4-FD48-FFDBF46B12AD}"/>
              </a:ext>
            </a:extLst>
          </p:cNvPr>
          <p:cNvSpPr txBox="1"/>
          <p:nvPr/>
        </p:nvSpPr>
        <p:spPr>
          <a:xfrm>
            <a:off x="1399705" y="6484950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68" name="テキスト ボックス 1067">
            <a:extLst>
              <a:ext uri="{FF2B5EF4-FFF2-40B4-BE49-F238E27FC236}">
                <a16:creationId xmlns:a16="http://schemas.microsoft.com/office/drawing/2014/main" id="{6476C49F-442A-A3F3-23A2-6567CB757992}"/>
              </a:ext>
            </a:extLst>
          </p:cNvPr>
          <p:cNvSpPr txBox="1"/>
          <p:nvPr/>
        </p:nvSpPr>
        <p:spPr>
          <a:xfrm>
            <a:off x="1444093" y="6840892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69" name="テキスト ボックス 1068">
            <a:extLst>
              <a:ext uri="{FF2B5EF4-FFF2-40B4-BE49-F238E27FC236}">
                <a16:creationId xmlns:a16="http://schemas.microsoft.com/office/drawing/2014/main" id="{DC3B06B1-B818-CAA0-CE3A-4FE45D127778}"/>
              </a:ext>
            </a:extLst>
          </p:cNvPr>
          <p:cNvSpPr txBox="1"/>
          <p:nvPr/>
        </p:nvSpPr>
        <p:spPr>
          <a:xfrm>
            <a:off x="2948513" y="6480509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pic>
        <p:nvPicPr>
          <p:cNvPr id="1071" name="Picture 16">
            <a:extLst>
              <a:ext uri="{FF2B5EF4-FFF2-40B4-BE49-F238E27FC236}">
                <a16:creationId xmlns:a16="http://schemas.microsoft.com/office/drawing/2014/main" id="{3AE1C439-9036-17E3-7DFE-D01C4F76A85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33"/>
          <a:stretch/>
        </p:blipFill>
        <p:spPr bwMode="auto">
          <a:xfrm>
            <a:off x="266821" y="6464864"/>
            <a:ext cx="634594" cy="628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0" name="テキスト ボックス 1069">
            <a:extLst>
              <a:ext uri="{FF2B5EF4-FFF2-40B4-BE49-F238E27FC236}">
                <a16:creationId xmlns:a16="http://schemas.microsoft.com/office/drawing/2014/main" id="{F91281BF-6BB8-2823-7DD2-9703CFB5AA65}"/>
              </a:ext>
            </a:extLst>
          </p:cNvPr>
          <p:cNvSpPr txBox="1"/>
          <p:nvPr/>
        </p:nvSpPr>
        <p:spPr>
          <a:xfrm>
            <a:off x="2952859" y="6836155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072" name="正方形/長方形 1071">
            <a:extLst>
              <a:ext uri="{FF2B5EF4-FFF2-40B4-BE49-F238E27FC236}">
                <a16:creationId xmlns:a16="http://schemas.microsoft.com/office/drawing/2014/main" id="{459D5D94-14C1-79B0-3C60-6C327B7D834F}"/>
              </a:ext>
            </a:extLst>
          </p:cNvPr>
          <p:cNvSpPr/>
          <p:nvPr/>
        </p:nvSpPr>
        <p:spPr>
          <a:xfrm>
            <a:off x="776124" y="6715240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pic>
        <p:nvPicPr>
          <p:cNvPr id="1073" name="Picture 18">
            <a:extLst>
              <a:ext uri="{FF2B5EF4-FFF2-40B4-BE49-F238E27FC236}">
                <a16:creationId xmlns:a16="http://schemas.microsoft.com/office/drawing/2014/main" id="{D5AC8FE3-A5F3-90CA-3092-71F34F86A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557" y="6390868"/>
            <a:ext cx="436946" cy="75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4" name="テキスト ボックス 1073">
            <a:extLst>
              <a:ext uri="{FF2B5EF4-FFF2-40B4-BE49-F238E27FC236}">
                <a16:creationId xmlns:a16="http://schemas.microsoft.com/office/drawing/2014/main" id="{A6558C92-5683-233F-4E30-D7867947D309}"/>
              </a:ext>
            </a:extLst>
          </p:cNvPr>
          <p:cNvSpPr txBox="1"/>
          <p:nvPr/>
        </p:nvSpPr>
        <p:spPr>
          <a:xfrm>
            <a:off x="3493267" y="5372008"/>
            <a:ext cx="30782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迅速かつ簡単に涙量を定量的に測定できるシート。そのままの涙膜の状態で、素早く涙量を測定するため、動物に不快感を与えません</a:t>
            </a:r>
            <a:endParaRPr lang="ja-JP" altLang="en-US" sz="1000" dirty="0"/>
          </a:p>
        </p:txBody>
      </p:sp>
      <p:sp>
        <p:nvSpPr>
          <p:cNvPr id="1075" name="テキスト ボックス 1074">
            <a:extLst>
              <a:ext uri="{FF2B5EF4-FFF2-40B4-BE49-F238E27FC236}">
                <a16:creationId xmlns:a16="http://schemas.microsoft.com/office/drawing/2014/main" id="{5BEE809A-E5E5-6586-6146-F72D58B0E450}"/>
              </a:ext>
            </a:extLst>
          </p:cNvPr>
          <p:cNvSpPr txBox="1"/>
          <p:nvPr/>
        </p:nvSpPr>
        <p:spPr>
          <a:xfrm>
            <a:off x="3495245" y="5119085"/>
            <a:ext cx="19191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ティア</a:t>
            </a:r>
            <a:r>
              <a:rPr kumimoji="1" lang="en-US" altLang="ja-JP" sz="1400" b="1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 </a:t>
            </a:r>
            <a:r>
              <a:rPr kumimoji="1" lang="en-US" altLang="ja-JP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Q </a:t>
            </a:r>
            <a:r>
              <a:rPr kumimoji="1" lang="ja-JP" altLang="en-US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チェック</a:t>
            </a:r>
          </a:p>
        </p:txBody>
      </p:sp>
      <p:cxnSp>
        <p:nvCxnSpPr>
          <p:cNvPr id="1076" name="直線コネクタ 1075">
            <a:extLst>
              <a:ext uri="{FF2B5EF4-FFF2-40B4-BE49-F238E27FC236}">
                <a16:creationId xmlns:a16="http://schemas.microsoft.com/office/drawing/2014/main" id="{09ED17C1-71DD-B666-2D81-2FD481897287}"/>
              </a:ext>
            </a:extLst>
          </p:cNvPr>
          <p:cNvCxnSpPr>
            <a:cxnSpLocks/>
          </p:cNvCxnSpPr>
          <p:nvPr/>
        </p:nvCxnSpPr>
        <p:spPr>
          <a:xfrm>
            <a:off x="3552263" y="5964106"/>
            <a:ext cx="2966086" cy="0"/>
          </a:xfrm>
          <a:prstGeom prst="line">
            <a:avLst/>
          </a:prstGeom>
          <a:ln w="9525" cap="flat" cmpd="sng" algn="ctr">
            <a:solidFill>
              <a:srgbClr val="28A87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77" name="テキスト ボックス 1076">
            <a:extLst>
              <a:ext uri="{FF2B5EF4-FFF2-40B4-BE49-F238E27FC236}">
                <a16:creationId xmlns:a16="http://schemas.microsoft.com/office/drawing/2014/main" id="{6A57C856-9DE7-4619-07B1-AA762799FE8D}"/>
              </a:ext>
            </a:extLst>
          </p:cNvPr>
          <p:cNvSpPr txBox="1"/>
          <p:nvPr/>
        </p:nvSpPr>
        <p:spPr>
          <a:xfrm>
            <a:off x="4387896" y="6027543"/>
            <a:ext cx="14952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■ </a:t>
            </a:r>
            <a:r>
              <a:rPr lang="en-US" altLang="ja-JP" sz="1000" b="1" dirty="0">
                <a:solidFill>
                  <a:srgbClr val="333333"/>
                </a:solidFill>
                <a:latin typeface="ヒラギノ角ゴ ProN W3"/>
              </a:rPr>
              <a:t>50</a:t>
            </a:r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枚</a:t>
            </a:r>
            <a:endParaRPr lang="ja-JP" altLang="en-US" sz="1000" b="1" dirty="0"/>
          </a:p>
        </p:txBody>
      </p:sp>
      <p:sp>
        <p:nvSpPr>
          <p:cNvPr id="1078" name="正方形/長方形 1077">
            <a:extLst>
              <a:ext uri="{FF2B5EF4-FFF2-40B4-BE49-F238E27FC236}">
                <a16:creationId xmlns:a16="http://schemas.microsoft.com/office/drawing/2014/main" id="{04E3408F-943B-EDE5-74FB-1DE8C2CF8BB3}"/>
              </a:ext>
            </a:extLst>
          </p:cNvPr>
          <p:cNvSpPr/>
          <p:nvPr/>
        </p:nvSpPr>
        <p:spPr>
          <a:xfrm>
            <a:off x="4487529" y="6310741"/>
            <a:ext cx="971549" cy="114135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pic>
        <p:nvPicPr>
          <p:cNvPr id="1084" name="図 1083" descr="犬の顔と文字の加工写真&#10;&#10;中程度の精度で自動的に生成された説明">
            <a:extLst>
              <a:ext uri="{FF2B5EF4-FFF2-40B4-BE49-F238E27FC236}">
                <a16:creationId xmlns:a16="http://schemas.microsoft.com/office/drawing/2014/main" id="{21CDD4E0-CD77-D89F-B29D-DD952074C5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613" y="6092056"/>
            <a:ext cx="939320" cy="939320"/>
          </a:xfrm>
          <a:prstGeom prst="rect">
            <a:avLst/>
          </a:prstGeom>
        </p:spPr>
      </p:pic>
      <p:sp>
        <p:nvSpPr>
          <p:cNvPr id="1085" name="テキスト ボックス 1084">
            <a:extLst>
              <a:ext uri="{FF2B5EF4-FFF2-40B4-BE49-F238E27FC236}">
                <a16:creationId xmlns:a16="http://schemas.microsoft.com/office/drawing/2014/main" id="{B0B399ED-E612-514C-F29D-ABDD66F1CBF2}"/>
              </a:ext>
            </a:extLst>
          </p:cNvPr>
          <p:cNvSpPr txBox="1"/>
          <p:nvPr/>
        </p:nvSpPr>
        <p:spPr>
          <a:xfrm>
            <a:off x="4611052" y="6405621"/>
            <a:ext cx="971549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dirty="0">
                <a:solidFill>
                  <a:srgbClr val="333333"/>
                </a:solidFill>
                <a:latin typeface="+mj-lt"/>
              </a:rPr>
              <a:t>8,800</a:t>
            </a:r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  <a:p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(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約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176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/</a:t>
            </a:r>
            <a:r>
              <a:rPr lang="ja-JP" altLang="en-US" sz="700" i="0" dirty="0">
                <a:solidFill>
                  <a:srgbClr val="333333"/>
                </a:solidFill>
                <a:effectLst/>
                <a:latin typeface="+mj-lt"/>
              </a:rPr>
              <a:t>枚</a:t>
            </a:r>
            <a:r>
              <a:rPr lang="en-US" altLang="ja-JP" sz="700" i="0" dirty="0">
                <a:solidFill>
                  <a:srgbClr val="333333"/>
                </a:solidFill>
                <a:effectLst/>
                <a:latin typeface="+mj-lt"/>
              </a:rPr>
              <a:t>)</a:t>
            </a:r>
            <a:endParaRPr lang="ja-JP" altLang="en-US" sz="700" dirty="0">
              <a:latin typeface="+mj-lt"/>
            </a:endParaRPr>
          </a:p>
        </p:txBody>
      </p:sp>
      <p:sp>
        <p:nvSpPr>
          <p:cNvPr id="1086" name="テキスト ボックス 1085">
            <a:extLst>
              <a:ext uri="{FF2B5EF4-FFF2-40B4-BE49-F238E27FC236}">
                <a16:creationId xmlns:a16="http://schemas.microsoft.com/office/drawing/2014/main" id="{CE0DD5FF-6751-4C41-EA86-19B749C36724}"/>
              </a:ext>
            </a:extLst>
          </p:cNvPr>
          <p:cNvSpPr txBox="1"/>
          <p:nvPr/>
        </p:nvSpPr>
        <p:spPr>
          <a:xfrm>
            <a:off x="4606569" y="6820393"/>
            <a:ext cx="175489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900" dirty="0">
                <a:solidFill>
                  <a:srgbClr val="333333"/>
                </a:solidFill>
                <a:latin typeface="+mj-lt"/>
              </a:rPr>
              <a:t>※</a:t>
            </a:r>
            <a:r>
              <a:rPr lang="ja-JP" altLang="en-US" sz="900" dirty="0">
                <a:solidFill>
                  <a:srgbClr val="333333"/>
                </a:solidFill>
                <a:latin typeface="+mj-lt"/>
              </a:rPr>
              <a:t> 動物病院のみへの販売</a:t>
            </a:r>
            <a:endParaRPr lang="ja-JP" altLang="en-US" sz="900" i="0" dirty="0">
              <a:solidFill>
                <a:srgbClr val="333333"/>
              </a:solidFill>
              <a:effectLst/>
              <a:latin typeface="+mj-lt"/>
            </a:endParaRPr>
          </a:p>
        </p:txBody>
      </p:sp>
      <p:pic>
        <p:nvPicPr>
          <p:cNvPr id="1087" name="Picture 20">
            <a:extLst>
              <a:ext uri="{FF2B5EF4-FFF2-40B4-BE49-F238E27FC236}">
                <a16:creationId xmlns:a16="http://schemas.microsoft.com/office/drawing/2014/main" id="{D1782FA3-60CC-31B5-6F37-731710EA9F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6" y="7284034"/>
            <a:ext cx="887555" cy="887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8" name="テキスト ボックス 1087">
            <a:extLst>
              <a:ext uri="{FF2B5EF4-FFF2-40B4-BE49-F238E27FC236}">
                <a16:creationId xmlns:a16="http://schemas.microsoft.com/office/drawing/2014/main" id="{098F054E-6C6E-3174-AA28-61EA39390E30}"/>
              </a:ext>
            </a:extLst>
          </p:cNvPr>
          <p:cNvSpPr txBox="1"/>
          <p:nvPr/>
        </p:nvSpPr>
        <p:spPr>
          <a:xfrm>
            <a:off x="816185" y="7263289"/>
            <a:ext cx="1432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gradFill flip="none" rotWithShape="1">
                  <a:gsLst>
                    <a:gs pos="0">
                      <a:srgbClr val="28A871"/>
                    </a:gs>
                    <a:gs pos="100000">
                      <a:srgbClr val="22A7A7"/>
                    </a:gs>
                  </a:gsLst>
                  <a:lin ang="0" scaled="1"/>
                  <a:tileRect/>
                </a:gradFill>
              </a:rPr>
              <a:t>トーグリップス</a:t>
            </a:r>
          </a:p>
        </p:txBody>
      </p:sp>
      <p:sp>
        <p:nvSpPr>
          <p:cNvPr id="1089" name="テキスト ボックス 1088">
            <a:extLst>
              <a:ext uri="{FF2B5EF4-FFF2-40B4-BE49-F238E27FC236}">
                <a16:creationId xmlns:a16="http://schemas.microsoft.com/office/drawing/2014/main" id="{51C82965-45C4-71DE-3EA0-DDAB840B889A}"/>
              </a:ext>
            </a:extLst>
          </p:cNvPr>
          <p:cNvSpPr txBox="1"/>
          <p:nvPr/>
        </p:nvSpPr>
        <p:spPr>
          <a:xfrm>
            <a:off x="835887" y="7531358"/>
            <a:ext cx="30782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犬の爪に装着する天然ゴム製の滑り止めです。</a:t>
            </a:r>
            <a:endParaRPr lang="en-US" altLang="ja-JP" sz="1000" b="0" i="0" dirty="0">
              <a:solidFill>
                <a:srgbClr val="333333"/>
              </a:solidFill>
              <a:effectLst/>
              <a:latin typeface="ヒラギノ角ゴ ProN W3"/>
            </a:endParaRPr>
          </a:p>
          <a:p>
            <a:r>
              <a:rPr lang="ja-JP" altLang="en-US" sz="1000" b="0" i="0" dirty="0">
                <a:solidFill>
                  <a:srgbClr val="333333"/>
                </a:solidFill>
                <a:effectLst/>
                <a:latin typeface="ヒラギノ角ゴ ProN W3"/>
              </a:rPr>
              <a:t>滑りやすい場所での歩行をサポートし、犬の機動性を向上させ、転倒による怪我を防ぎます。</a:t>
            </a:r>
            <a:endParaRPr lang="ja-JP" altLang="en-US" sz="1000" dirty="0"/>
          </a:p>
        </p:txBody>
      </p:sp>
      <p:sp>
        <p:nvSpPr>
          <p:cNvPr id="1090" name="テキスト ボックス 1089">
            <a:extLst>
              <a:ext uri="{FF2B5EF4-FFF2-40B4-BE49-F238E27FC236}">
                <a16:creationId xmlns:a16="http://schemas.microsoft.com/office/drawing/2014/main" id="{BF7E42C8-093E-9AF7-661C-5222C762421D}"/>
              </a:ext>
            </a:extLst>
          </p:cNvPr>
          <p:cNvSpPr txBox="1"/>
          <p:nvPr/>
        </p:nvSpPr>
        <p:spPr>
          <a:xfrm>
            <a:off x="3881843" y="7285736"/>
            <a:ext cx="2647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■ </a:t>
            </a:r>
            <a:r>
              <a:rPr lang="en-US" altLang="ja-JP" sz="1000" b="1" dirty="0">
                <a:solidFill>
                  <a:srgbClr val="333333"/>
                </a:solidFill>
                <a:latin typeface="ヒラギノ角ゴ ProN W3"/>
              </a:rPr>
              <a:t>20</a:t>
            </a:r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個入り</a:t>
            </a:r>
            <a:r>
              <a:rPr lang="ja-JP" altLang="en-US" sz="1000" dirty="0">
                <a:solidFill>
                  <a:srgbClr val="333333"/>
                </a:solidFill>
                <a:latin typeface="ヒラギノ角ゴ ProN W3"/>
              </a:rPr>
              <a:t>（</a:t>
            </a:r>
            <a:r>
              <a:rPr lang="en-US" altLang="ja-JP" sz="1000" dirty="0">
                <a:solidFill>
                  <a:srgbClr val="333333"/>
                </a:solidFill>
                <a:latin typeface="ヒラギノ角ゴ ProN W3"/>
              </a:rPr>
              <a:t>16</a:t>
            </a:r>
            <a:r>
              <a:rPr lang="ja-JP" altLang="en-US" sz="1000" dirty="0">
                <a:solidFill>
                  <a:srgbClr val="333333"/>
                </a:solidFill>
                <a:latin typeface="ヒラギノ角ゴ ProN W3"/>
              </a:rPr>
              <a:t>個＋予備</a:t>
            </a:r>
            <a:r>
              <a:rPr lang="en-US" altLang="ja-JP" sz="1000" dirty="0">
                <a:solidFill>
                  <a:srgbClr val="333333"/>
                </a:solidFill>
                <a:latin typeface="ヒラギノ角ゴ ProN W3"/>
              </a:rPr>
              <a:t>4</a:t>
            </a:r>
            <a:r>
              <a:rPr lang="ja-JP" altLang="en-US" sz="1000" dirty="0">
                <a:solidFill>
                  <a:srgbClr val="333333"/>
                </a:solidFill>
                <a:latin typeface="ヒラギノ角ゴ ProN W3"/>
              </a:rPr>
              <a:t>個）</a:t>
            </a:r>
            <a:endParaRPr lang="en-US" altLang="ja-JP" sz="1000" dirty="0">
              <a:solidFill>
                <a:srgbClr val="333333"/>
              </a:solidFill>
              <a:latin typeface="ヒラギノ角ゴ ProN W3"/>
            </a:endParaRPr>
          </a:p>
          <a:p>
            <a:r>
              <a:rPr lang="en-US" altLang="ja-JP" sz="1000" b="1" dirty="0">
                <a:solidFill>
                  <a:srgbClr val="333333"/>
                </a:solidFill>
                <a:latin typeface="ヒラギノ角ゴ ProN W3"/>
              </a:rPr>
              <a:t>※ 7</a:t>
            </a:r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サイズ展開（</a:t>
            </a:r>
            <a:r>
              <a:rPr lang="en-US" altLang="ja-JP" sz="1000" b="1" dirty="0">
                <a:solidFill>
                  <a:srgbClr val="333333"/>
                </a:solidFill>
                <a:latin typeface="ヒラギノ角ゴ ProN W3"/>
              </a:rPr>
              <a:t>XS, S, M, L, XL, XXL, XXXL</a:t>
            </a:r>
            <a:r>
              <a:rPr lang="ja-JP" altLang="en-US" sz="1000" b="1" dirty="0">
                <a:solidFill>
                  <a:srgbClr val="333333"/>
                </a:solidFill>
                <a:latin typeface="ヒラギノ角ゴ ProN W3"/>
              </a:rPr>
              <a:t>）</a:t>
            </a:r>
            <a:endParaRPr lang="ja-JP" altLang="en-US" sz="1000" b="1" dirty="0"/>
          </a:p>
        </p:txBody>
      </p:sp>
      <p:sp>
        <p:nvSpPr>
          <p:cNvPr id="1091" name="正方形/長方形 1090">
            <a:extLst>
              <a:ext uri="{FF2B5EF4-FFF2-40B4-BE49-F238E27FC236}">
                <a16:creationId xmlns:a16="http://schemas.microsoft.com/office/drawing/2014/main" id="{F50D2015-450B-F283-96C6-62B0E146075A}"/>
              </a:ext>
            </a:extLst>
          </p:cNvPr>
          <p:cNvSpPr/>
          <p:nvPr/>
        </p:nvSpPr>
        <p:spPr>
          <a:xfrm>
            <a:off x="3985204" y="7749604"/>
            <a:ext cx="971549" cy="114135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動物病院様価格</a:t>
            </a:r>
          </a:p>
        </p:txBody>
      </p:sp>
      <p:sp>
        <p:nvSpPr>
          <p:cNvPr id="1092" name="正方形/長方形 1091">
            <a:extLst>
              <a:ext uri="{FF2B5EF4-FFF2-40B4-BE49-F238E27FC236}">
                <a16:creationId xmlns:a16="http://schemas.microsoft.com/office/drawing/2014/main" id="{CF944345-F6BE-FEBD-2CAA-07FC34B59B82}"/>
              </a:ext>
            </a:extLst>
          </p:cNvPr>
          <p:cNvSpPr/>
          <p:nvPr/>
        </p:nvSpPr>
        <p:spPr>
          <a:xfrm>
            <a:off x="5044475" y="7741620"/>
            <a:ext cx="971549" cy="107761"/>
          </a:xfrm>
          <a:prstGeom prst="rect">
            <a:avLst/>
          </a:prstGeom>
          <a:gradFill flip="none" rotWithShape="1">
            <a:gsLst>
              <a:gs pos="0">
                <a:srgbClr val="28A871"/>
              </a:gs>
              <a:gs pos="100000">
                <a:srgbClr val="22A7A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/>
              <a:t>飼い主様希望小売価格</a:t>
            </a:r>
          </a:p>
        </p:txBody>
      </p:sp>
      <p:sp>
        <p:nvSpPr>
          <p:cNvPr id="1093" name="テキスト ボックス 1092">
            <a:extLst>
              <a:ext uri="{FF2B5EF4-FFF2-40B4-BE49-F238E27FC236}">
                <a16:creationId xmlns:a16="http://schemas.microsoft.com/office/drawing/2014/main" id="{ECA4757D-5F55-9787-A75E-7F65121A5420}"/>
              </a:ext>
            </a:extLst>
          </p:cNvPr>
          <p:cNvSpPr txBox="1"/>
          <p:nvPr/>
        </p:nvSpPr>
        <p:spPr>
          <a:xfrm>
            <a:off x="4098143" y="7833495"/>
            <a:ext cx="78756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3,872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  <a:endParaRPr lang="ja-JP" altLang="en-US" sz="1200" dirty="0">
              <a:latin typeface="+mj-lt"/>
            </a:endParaRPr>
          </a:p>
        </p:txBody>
      </p:sp>
      <p:sp>
        <p:nvSpPr>
          <p:cNvPr id="1094" name="テキスト ボックス 1093">
            <a:extLst>
              <a:ext uri="{FF2B5EF4-FFF2-40B4-BE49-F238E27FC236}">
                <a16:creationId xmlns:a16="http://schemas.microsoft.com/office/drawing/2014/main" id="{2941B3EC-2168-CBA1-2C62-7D3C72F16EB5}"/>
              </a:ext>
            </a:extLst>
          </p:cNvPr>
          <p:cNvSpPr txBox="1"/>
          <p:nvPr/>
        </p:nvSpPr>
        <p:spPr>
          <a:xfrm>
            <a:off x="5173804" y="7831796"/>
            <a:ext cx="9715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200" i="0" dirty="0">
                <a:solidFill>
                  <a:srgbClr val="333333"/>
                </a:solidFill>
                <a:effectLst/>
                <a:latin typeface="+mj-lt"/>
              </a:rPr>
              <a:t>5,566 </a:t>
            </a:r>
            <a:r>
              <a:rPr lang="ja-JP" altLang="en-US" sz="1200" i="0" dirty="0">
                <a:solidFill>
                  <a:srgbClr val="333333"/>
                </a:solidFill>
                <a:effectLst/>
                <a:latin typeface="+mj-lt"/>
              </a:rPr>
              <a:t>円</a:t>
            </a:r>
          </a:p>
        </p:txBody>
      </p:sp>
      <p:sp>
        <p:nvSpPr>
          <p:cNvPr id="1096" name="テキスト ボックス 1095">
            <a:extLst>
              <a:ext uri="{FF2B5EF4-FFF2-40B4-BE49-F238E27FC236}">
                <a16:creationId xmlns:a16="http://schemas.microsoft.com/office/drawing/2014/main" id="{C124918A-772C-6862-5BA4-3677D8717C19}"/>
              </a:ext>
            </a:extLst>
          </p:cNvPr>
          <p:cNvSpPr txBox="1"/>
          <p:nvPr/>
        </p:nvSpPr>
        <p:spPr>
          <a:xfrm>
            <a:off x="200702" y="8489418"/>
            <a:ext cx="6458631" cy="6001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ja-JP" altLang="en-US" sz="1100" b="1" i="0" u="sng" dirty="0">
                <a:effectLst/>
                <a:latin typeface="ヒラギノ角ゴ ProN W3"/>
              </a:rPr>
              <a:t>以下の特約店</a:t>
            </a:r>
            <a:r>
              <a:rPr lang="ja-JP" altLang="en-US" sz="1100" b="1" u="sng" dirty="0">
                <a:latin typeface="ヒラギノ角ゴ ProN W3"/>
              </a:rPr>
              <a:t>より</a:t>
            </a:r>
            <a:r>
              <a:rPr lang="ja-JP" altLang="en-US" sz="1100" b="1" i="0" u="sng" dirty="0">
                <a:effectLst/>
                <a:latin typeface="ヒラギノ角ゴ ProN W3"/>
              </a:rPr>
              <a:t>ご購入いただけます</a:t>
            </a:r>
            <a:br>
              <a:rPr lang="ja-JP" altLang="en-US" sz="1100" b="1" dirty="0"/>
            </a:br>
            <a:r>
              <a:rPr lang="ja-JP" altLang="en-US" sz="1100" b="1" i="0" dirty="0">
                <a:effectLst/>
                <a:latin typeface="ヒラギノ角ゴ ProN W3"/>
              </a:rPr>
              <a:t>小田島商事株式会社、ファイネス株式会社、森久保</a:t>
            </a:r>
            <a:r>
              <a:rPr lang="en-US" altLang="ja-JP" sz="1100" b="1" i="0" dirty="0">
                <a:effectLst/>
                <a:latin typeface="ヒラギノ角ゴ ProN W3"/>
              </a:rPr>
              <a:t>CA</a:t>
            </a:r>
            <a:r>
              <a:rPr lang="ja-JP" altLang="en-US" sz="1100" b="1" i="0" dirty="0">
                <a:effectLst/>
                <a:latin typeface="ヒラギノ角ゴ ProN W3"/>
              </a:rPr>
              <a:t>メディカル株式会社、北垣薬品株式会社、株式会社サン・ダイコー</a:t>
            </a:r>
            <a:endParaRPr lang="ja-JP" altLang="en-US" sz="11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3CFB09C-9FD5-610B-57D0-338ECB6E20D0}"/>
              </a:ext>
            </a:extLst>
          </p:cNvPr>
          <p:cNvSpPr txBox="1"/>
          <p:nvPr/>
        </p:nvSpPr>
        <p:spPr>
          <a:xfrm>
            <a:off x="4553592" y="8191394"/>
            <a:ext cx="232187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000" b="0" i="0" dirty="0">
                <a:solidFill>
                  <a:schemeClr val="bg1"/>
                </a:solidFill>
                <a:effectLst/>
                <a:latin typeface="ヒラギノ角ゴ ProN W3"/>
              </a:rPr>
              <a:t>※ </a:t>
            </a:r>
            <a:r>
              <a:rPr lang="ja-JP" altLang="en-US" sz="1000" b="0" i="0" dirty="0">
                <a:solidFill>
                  <a:schemeClr val="bg1"/>
                </a:solidFill>
                <a:effectLst/>
                <a:latin typeface="ヒラギノ角ゴ ProN W3"/>
              </a:rPr>
              <a:t>価格は、</a:t>
            </a:r>
            <a:r>
              <a:rPr lang="en-US" altLang="ja-JP" sz="1000" b="0" i="0" dirty="0">
                <a:solidFill>
                  <a:schemeClr val="bg1"/>
                </a:solidFill>
                <a:effectLst/>
                <a:latin typeface="ヒラギノ角ゴ ProN W3"/>
              </a:rPr>
              <a:t>2022</a:t>
            </a:r>
            <a:r>
              <a:rPr lang="ja-JP" altLang="en-US" sz="1000" b="0" i="0" dirty="0">
                <a:solidFill>
                  <a:schemeClr val="bg1"/>
                </a:solidFill>
                <a:effectLst/>
                <a:latin typeface="ヒラギノ角ゴ ProN W3"/>
              </a:rPr>
              <a:t>年</a:t>
            </a:r>
            <a:r>
              <a:rPr lang="en-US" altLang="ja-JP" sz="1000" b="0" i="0" dirty="0">
                <a:solidFill>
                  <a:schemeClr val="bg1"/>
                </a:solidFill>
                <a:effectLst/>
                <a:latin typeface="ヒラギノ角ゴ ProN W3"/>
              </a:rPr>
              <a:t>10</a:t>
            </a:r>
            <a:r>
              <a:rPr lang="ja-JP" altLang="en-US" sz="1000" b="0" i="0" dirty="0">
                <a:solidFill>
                  <a:schemeClr val="bg1"/>
                </a:solidFill>
                <a:effectLst/>
                <a:latin typeface="ヒラギノ角ゴ ProN W3"/>
              </a:rPr>
              <a:t>月時点のもの</a:t>
            </a:r>
            <a:endParaRPr lang="ja-JP" altLang="en-US" sz="1000" dirty="0">
              <a:solidFill>
                <a:schemeClr val="bg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FCABB3-626A-FC4F-B958-D9F9E150CFFA}"/>
              </a:ext>
            </a:extLst>
          </p:cNvPr>
          <p:cNvSpPr txBox="1"/>
          <p:nvPr/>
        </p:nvSpPr>
        <p:spPr>
          <a:xfrm>
            <a:off x="3481372" y="9241187"/>
            <a:ext cx="3223839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b="1" dirty="0">
                <a:solidFill>
                  <a:schemeClr val="bg1"/>
                </a:solidFill>
              </a:rPr>
              <a:t>各製品に関するお問い合わせ：</a:t>
            </a:r>
            <a:endParaRPr lang="en-US" altLang="ja-JP" sz="1100" b="1" dirty="0">
              <a:solidFill>
                <a:schemeClr val="bg1"/>
              </a:solidFill>
            </a:endParaRPr>
          </a:p>
          <a:p>
            <a:r>
              <a:rPr lang="ja-JP" altLang="en-US" sz="1100" b="1" dirty="0">
                <a:solidFill>
                  <a:schemeClr val="bg1"/>
                </a:solidFill>
              </a:rPr>
              <a:t>アニマート事務局</a:t>
            </a:r>
            <a:endParaRPr lang="en-US" altLang="ja-JP" sz="1100" b="1" dirty="0">
              <a:solidFill>
                <a:schemeClr val="bg1"/>
              </a:solidFill>
            </a:endParaRPr>
          </a:p>
          <a:p>
            <a:r>
              <a:rPr lang="en-US" altLang="ja-JP" sz="1100" b="1" dirty="0">
                <a:solidFill>
                  <a:schemeClr val="bg1"/>
                </a:solidFill>
              </a:rPr>
              <a:t>TEL: 050-5490-2708</a:t>
            </a:r>
            <a:r>
              <a:rPr lang="ja-JP" altLang="en-US" sz="1100" b="1" dirty="0">
                <a:solidFill>
                  <a:schemeClr val="bg1"/>
                </a:solidFill>
              </a:rPr>
              <a:t>　</a:t>
            </a:r>
            <a:r>
              <a:rPr lang="en-US" altLang="ja-JP" sz="1100" b="1" dirty="0">
                <a:solidFill>
                  <a:schemeClr val="bg1"/>
                </a:solidFill>
              </a:rPr>
              <a:t>EMAIL: support@zpeer.info</a:t>
            </a:r>
            <a:endParaRPr lang="ja-JP" altLang="en-US" sz="1100" b="1" dirty="0">
              <a:solidFill>
                <a:schemeClr val="bg1"/>
              </a:solidFill>
            </a:endParaRPr>
          </a:p>
        </p:txBody>
      </p:sp>
      <p:pic>
        <p:nvPicPr>
          <p:cNvPr id="6" name="図 5" descr="ロゴ が含まれている画像&#10;&#10;自動的に生成された説明">
            <a:extLst>
              <a:ext uri="{FF2B5EF4-FFF2-40B4-BE49-F238E27FC236}">
                <a16:creationId xmlns:a16="http://schemas.microsoft.com/office/drawing/2014/main" id="{E774FFFC-C9DF-1B27-34CF-4C7E42B649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70532" b="-7814"/>
          <a:stretch/>
        </p:blipFill>
        <p:spPr>
          <a:xfrm>
            <a:off x="2866859" y="9300237"/>
            <a:ext cx="507466" cy="443838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054B6ED-0898-D142-CB19-9E6FEDF5136E}"/>
              </a:ext>
            </a:extLst>
          </p:cNvPr>
          <p:cNvSpPr txBox="1"/>
          <p:nvPr/>
        </p:nvSpPr>
        <p:spPr>
          <a:xfrm>
            <a:off x="2004552" y="4321740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B07D181-788A-0FBD-8AF7-36ADEBDCD83F}"/>
              </a:ext>
            </a:extLst>
          </p:cNvPr>
          <p:cNvSpPr txBox="1"/>
          <p:nvPr/>
        </p:nvSpPr>
        <p:spPr>
          <a:xfrm>
            <a:off x="3030703" y="4321740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A2BCDEA-F1AF-BE6D-2B61-6A89F4E781C7}"/>
              </a:ext>
            </a:extLst>
          </p:cNvPr>
          <p:cNvSpPr txBox="1"/>
          <p:nvPr/>
        </p:nvSpPr>
        <p:spPr>
          <a:xfrm>
            <a:off x="6144556" y="4522975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EDC4AFF-226D-EF2A-5471-0A270A6FD191}"/>
              </a:ext>
            </a:extLst>
          </p:cNvPr>
          <p:cNvSpPr txBox="1"/>
          <p:nvPr/>
        </p:nvSpPr>
        <p:spPr>
          <a:xfrm>
            <a:off x="6159605" y="4867590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5FF7D3E-84FD-F261-4258-6D364BC62CCD}"/>
              </a:ext>
            </a:extLst>
          </p:cNvPr>
          <p:cNvSpPr txBox="1"/>
          <p:nvPr/>
        </p:nvSpPr>
        <p:spPr>
          <a:xfrm>
            <a:off x="5184515" y="6449331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9CD72DD-048A-31B6-2DEE-2AE8DF89A3FF}"/>
              </a:ext>
            </a:extLst>
          </p:cNvPr>
          <p:cNvSpPr txBox="1"/>
          <p:nvPr/>
        </p:nvSpPr>
        <p:spPr>
          <a:xfrm>
            <a:off x="4647853" y="7885973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37F8F93-5A6C-388C-EC95-9A4B0576E337}"/>
              </a:ext>
            </a:extLst>
          </p:cNvPr>
          <p:cNvSpPr txBox="1"/>
          <p:nvPr/>
        </p:nvSpPr>
        <p:spPr>
          <a:xfrm>
            <a:off x="5736219" y="7877884"/>
            <a:ext cx="36450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税込</a:t>
            </a:r>
          </a:p>
        </p:txBody>
      </p:sp>
    </p:spTree>
    <p:extLst>
      <p:ext uri="{BB962C8B-B14F-4D97-AF65-F5344CB8AC3E}">
        <p14:creationId xmlns:p14="http://schemas.microsoft.com/office/powerpoint/2010/main" val="9273244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1842</TotalTime>
  <Words>563</Words>
  <Application>Microsoft Office PowerPoint</Application>
  <PresentationFormat>ユーザー設定</PresentationFormat>
  <Paragraphs>92</Paragraphs>
  <Slides>1</Slides>
  <Notes>0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ヒラギノ角ゴ ProN W3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中野志保</dc:creator>
  <cp:lastModifiedBy>中野志保</cp:lastModifiedBy>
  <cp:revision>11</cp:revision>
  <dcterms:created xsi:type="dcterms:W3CDTF">2022-10-11T11:24:11Z</dcterms:created>
  <dcterms:modified xsi:type="dcterms:W3CDTF">2022-10-14T03:17:38Z</dcterms:modified>
</cp:coreProperties>
</file>